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0" r:id="rId2"/>
  </p:sldMasterIdLst>
  <p:notesMasterIdLst>
    <p:notesMasterId r:id="rId39"/>
  </p:notesMasterIdLst>
  <p:handoutMasterIdLst>
    <p:handoutMasterId r:id="rId40"/>
  </p:handoutMasterIdLst>
  <p:sldIdLst>
    <p:sldId id="296" r:id="rId3"/>
    <p:sldId id="265" r:id="rId4"/>
    <p:sldId id="309" r:id="rId5"/>
    <p:sldId id="310" r:id="rId6"/>
    <p:sldId id="312" r:id="rId7"/>
    <p:sldId id="314" r:id="rId8"/>
    <p:sldId id="315" r:id="rId9"/>
    <p:sldId id="316" r:id="rId10"/>
    <p:sldId id="298" r:id="rId11"/>
    <p:sldId id="318" r:id="rId12"/>
    <p:sldId id="299" r:id="rId13"/>
    <p:sldId id="269" r:id="rId14"/>
    <p:sldId id="338" r:id="rId15"/>
    <p:sldId id="342" r:id="rId16"/>
    <p:sldId id="341" r:id="rId17"/>
    <p:sldId id="332" r:id="rId18"/>
    <p:sldId id="329" r:id="rId19"/>
    <p:sldId id="330" r:id="rId20"/>
    <p:sldId id="339" r:id="rId21"/>
    <p:sldId id="334" r:id="rId22"/>
    <p:sldId id="331" r:id="rId23"/>
    <p:sldId id="333" r:id="rId24"/>
    <p:sldId id="335" r:id="rId25"/>
    <p:sldId id="352" r:id="rId26"/>
    <p:sldId id="340" r:id="rId27"/>
    <p:sldId id="343" r:id="rId28"/>
    <p:sldId id="345" r:id="rId29"/>
    <p:sldId id="344" r:id="rId30"/>
    <p:sldId id="346" r:id="rId31"/>
    <p:sldId id="347" r:id="rId32"/>
    <p:sldId id="348" r:id="rId33"/>
    <p:sldId id="349" r:id="rId34"/>
    <p:sldId id="350" r:id="rId35"/>
    <p:sldId id="351" r:id="rId36"/>
    <p:sldId id="294" r:id="rId37"/>
    <p:sldId id="293" r:id="rId38"/>
  </p:sldIdLst>
  <p:sldSz cx="12188825" cy="6858000"/>
  <p:notesSz cx="6858000" cy="9144000"/>
  <p:custDataLst>
    <p:tags r:id="rId4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4030">
          <p15:clr>
            <a:srgbClr val="A4A3A4"/>
          </p15:clr>
        </p15:guide>
        <p15:guide id="3" orient="horz" pos="371">
          <p15:clr>
            <a:srgbClr val="A4A3A4"/>
          </p15:clr>
        </p15:guide>
        <p15:guide id="4" orient="horz" pos="1152">
          <p15:clr>
            <a:srgbClr val="A4A3A4"/>
          </p15:clr>
        </p15:guide>
        <p15:guide id="5" orient="horz" pos="1018">
          <p15:clr>
            <a:srgbClr val="A4A3A4"/>
          </p15:clr>
        </p15:guide>
        <p15:guide id="6" orient="horz" pos="3886">
          <p15:clr>
            <a:srgbClr val="A4A3A4"/>
          </p15:clr>
        </p15:guide>
        <p15:guide id="7" orient="horz">
          <p15:clr>
            <a:srgbClr val="A4A3A4"/>
          </p15:clr>
        </p15:guide>
        <p15:guide id="8" orient="horz" pos="528">
          <p15:clr>
            <a:srgbClr val="A4A3A4"/>
          </p15:clr>
        </p15:guide>
        <p15:guide id="9" pos="3839">
          <p15:clr>
            <a:srgbClr val="A4A3A4"/>
          </p15:clr>
        </p15:guide>
        <p15:guide id="10" pos="1247">
          <p15:clr>
            <a:srgbClr val="A4A3A4"/>
          </p15:clr>
        </p15:guide>
        <p15:guide id="11" pos="7007">
          <p15:clr>
            <a:srgbClr val="A4A3A4"/>
          </p15:clr>
        </p15:guide>
        <p15:guide id="12" pos="4415">
          <p15:clr>
            <a:srgbClr val="A4A3A4"/>
          </p15:clr>
        </p15:guide>
        <p15:guide id="13" pos="6863">
          <p15:clr>
            <a:srgbClr val="A4A3A4"/>
          </p15:clr>
        </p15:guide>
        <p15:guide id="14" pos="7295">
          <p15:clr>
            <a:srgbClr val="A4A3A4"/>
          </p15:clr>
        </p15:guide>
        <p15:guide id="15" pos="1535">
          <p15:clr>
            <a:srgbClr val="A4A3A4"/>
          </p15:clr>
        </p15:guide>
        <p15:guide id="16" pos="6143">
          <p15:clr>
            <a:srgbClr val="A4A3A4"/>
          </p15:clr>
        </p15:guide>
        <p15:guide id="17" pos="355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29" autoAdjust="0"/>
  </p:normalViewPr>
  <p:slideViewPr>
    <p:cSldViewPr showGuides="1">
      <p:cViewPr varScale="1">
        <p:scale>
          <a:sx n="134" d="100"/>
          <a:sy n="134" d="100"/>
        </p:scale>
        <p:origin x="-128" y="-1080"/>
      </p:cViewPr>
      <p:guideLst>
        <p:guide orient="horz" pos="2160"/>
        <p:guide orient="horz" pos="4030"/>
        <p:guide orient="horz" pos="371"/>
        <p:guide orient="horz" pos="1152"/>
        <p:guide orient="horz" pos="1018"/>
        <p:guide orient="horz" pos="3886"/>
        <p:guide orient="horz"/>
        <p:guide orient="horz" pos="528"/>
        <p:guide pos="3839"/>
        <p:guide pos="1247"/>
        <p:guide pos="7007"/>
        <p:guide pos="4415"/>
        <p:guide pos="6863"/>
        <p:guide pos="7295"/>
        <p:guide pos="1535"/>
        <p:guide pos="6143"/>
        <p:guide pos="3551"/>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66" d="100"/>
          <a:sy n="66" d="100"/>
        </p:scale>
        <p:origin x="2850" y="96"/>
      </p:cViewPr>
      <p:guideLst/>
    </p:cSldViewPr>
  </p:notes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tags" Target="tags/tag1.xml"/><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iagrams/_rels/drawing1.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BBB440-F524-F14D-A4FF-D4D317AAB9F9}" type="doc">
      <dgm:prSet loTypeId="urn:microsoft.com/office/officeart/2005/8/layout/cycle3" loCatId="" qsTypeId="urn:microsoft.com/office/officeart/2005/8/quickstyle/simple4" qsCatId="simple" csTypeId="urn:microsoft.com/office/officeart/2005/8/colors/accent1_2" csCatId="accent1" phldr="1"/>
      <dgm:spPr/>
      <dgm:t>
        <a:bodyPr/>
        <a:lstStyle/>
        <a:p>
          <a:endParaRPr lang="es-ES"/>
        </a:p>
      </dgm:t>
    </dgm:pt>
    <dgm:pt modelId="{32F83FD1-4D24-D54E-8F82-9155521826E7}">
      <dgm:prSet phldrT="[Texto]"/>
      <dgm:spPr/>
      <dgm:t>
        <a:bodyPr/>
        <a:lstStyle/>
        <a:p>
          <a:r>
            <a:rPr lang="es-ES" dirty="0" smtClean="0"/>
            <a:t>Enfoque de diseño</a:t>
          </a:r>
          <a:endParaRPr lang="es-ES" dirty="0"/>
        </a:p>
      </dgm:t>
    </dgm:pt>
    <dgm:pt modelId="{806BA358-1BDD-A947-A428-41B341B51A1F}" type="parTrans" cxnId="{C5F1A964-725C-4F47-9454-B8C4E80EE498}">
      <dgm:prSet/>
      <dgm:spPr/>
      <dgm:t>
        <a:bodyPr/>
        <a:lstStyle/>
        <a:p>
          <a:endParaRPr lang="es-ES"/>
        </a:p>
      </dgm:t>
    </dgm:pt>
    <dgm:pt modelId="{06485B5E-B02D-4746-ABE8-0C22205B5B68}" type="sibTrans" cxnId="{C5F1A964-725C-4F47-9454-B8C4E80EE498}">
      <dgm:prSet/>
      <dgm:spPr/>
      <dgm:t>
        <a:bodyPr/>
        <a:lstStyle/>
        <a:p>
          <a:endParaRPr lang="es-ES"/>
        </a:p>
      </dgm:t>
    </dgm:pt>
    <dgm:pt modelId="{69E6B16A-2A84-424A-B917-4355666910A2}">
      <dgm:prSet phldrT="[Texto]"/>
      <dgm:spPr/>
      <dgm:t>
        <a:bodyPr/>
        <a:lstStyle/>
        <a:p>
          <a:r>
            <a:rPr lang="es-ES" dirty="0" smtClean="0"/>
            <a:t>Fase de análisis</a:t>
          </a:r>
          <a:endParaRPr lang="es-ES" dirty="0"/>
        </a:p>
      </dgm:t>
    </dgm:pt>
    <dgm:pt modelId="{5F2479CF-1364-4F40-8E12-095A8962B33E}" type="parTrans" cxnId="{2EC6819D-B2E2-8843-B66E-A1AA83CAE855}">
      <dgm:prSet/>
      <dgm:spPr/>
      <dgm:t>
        <a:bodyPr/>
        <a:lstStyle/>
        <a:p>
          <a:endParaRPr lang="es-ES"/>
        </a:p>
      </dgm:t>
    </dgm:pt>
    <dgm:pt modelId="{892D8E1B-7310-0D46-8F0A-94F4DD56D726}" type="sibTrans" cxnId="{2EC6819D-B2E2-8843-B66E-A1AA83CAE855}">
      <dgm:prSet/>
      <dgm:spPr/>
      <dgm:t>
        <a:bodyPr/>
        <a:lstStyle/>
        <a:p>
          <a:endParaRPr lang="es-ES"/>
        </a:p>
      </dgm:t>
    </dgm:pt>
    <dgm:pt modelId="{42E35E56-C247-E844-BC9D-8E920B57337C}">
      <dgm:prSet phldrT="[Texto]"/>
      <dgm:spPr/>
      <dgm:t>
        <a:bodyPr/>
        <a:lstStyle/>
        <a:p>
          <a:r>
            <a:rPr lang="es-ES" dirty="0" smtClean="0"/>
            <a:t>Fase de </a:t>
          </a:r>
          <a:r>
            <a:rPr lang="es-ES" dirty="0" err="1" smtClean="0"/>
            <a:t>sintesis</a:t>
          </a:r>
          <a:endParaRPr lang="es-ES" dirty="0"/>
        </a:p>
      </dgm:t>
    </dgm:pt>
    <dgm:pt modelId="{02783DC3-24C0-8A4B-883C-910E1941C2D7}" type="parTrans" cxnId="{91E93642-A1F3-AE46-8A9E-C793EB3803D8}">
      <dgm:prSet/>
      <dgm:spPr/>
      <dgm:t>
        <a:bodyPr/>
        <a:lstStyle/>
        <a:p>
          <a:endParaRPr lang="es-ES"/>
        </a:p>
      </dgm:t>
    </dgm:pt>
    <dgm:pt modelId="{50DE357D-DF47-714B-B2FB-832E6C2A9FD6}" type="sibTrans" cxnId="{91E93642-A1F3-AE46-8A9E-C793EB3803D8}">
      <dgm:prSet/>
      <dgm:spPr/>
      <dgm:t>
        <a:bodyPr/>
        <a:lstStyle/>
        <a:p>
          <a:endParaRPr lang="es-ES"/>
        </a:p>
      </dgm:t>
    </dgm:pt>
    <dgm:pt modelId="{5F84F61D-CB11-C24D-BAD6-CCF8088D898C}">
      <dgm:prSet phldrT="[Texto]"/>
      <dgm:spPr/>
      <dgm:t>
        <a:bodyPr/>
        <a:lstStyle/>
        <a:p>
          <a:r>
            <a:rPr lang="es-ES" dirty="0" smtClean="0"/>
            <a:t>Fase creativa</a:t>
          </a:r>
          <a:endParaRPr lang="es-ES" dirty="0"/>
        </a:p>
      </dgm:t>
    </dgm:pt>
    <dgm:pt modelId="{24F69C23-ADD1-BF41-8627-A58FCC376F16}" type="parTrans" cxnId="{B5C1701C-1749-C54F-BC44-CCA9909901E9}">
      <dgm:prSet/>
      <dgm:spPr/>
      <dgm:t>
        <a:bodyPr/>
        <a:lstStyle/>
        <a:p>
          <a:endParaRPr lang="es-ES"/>
        </a:p>
      </dgm:t>
    </dgm:pt>
    <dgm:pt modelId="{9EBC02FE-1275-6345-92EC-2B400B999FF5}" type="sibTrans" cxnId="{B5C1701C-1749-C54F-BC44-CCA9909901E9}">
      <dgm:prSet/>
      <dgm:spPr/>
      <dgm:t>
        <a:bodyPr/>
        <a:lstStyle/>
        <a:p>
          <a:endParaRPr lang="es-ES"/>
        </a:p>
      </dgm:t>
    </dgm:pt>
    <dgm:pt modelId="{BECC7727-7A40-4B41-9B7A-E0B788706BA3}">
      <dgm:prSet phldrT="[Texto]"/>
      <dgm:spPr/>
      <dgm:t>
        <a:bodyPr/>
        <a:lstStyle/>
        <a:p>
          <a:r>
            <a:rPr lang="es-ES" dirty="0" smtClean="0"/>
            <a:t>Fase de desarrollo</a:t>
          </a:r>
          <a:endParaRPr lang="es-ES" dirty="0"/>
        </a:p>
      </dgm:t>
    </dgm:pt>
    <dgm:pt modelId="{3B7007C2-B8AD-C045-94DA-48E06EE64C34}" type="parTrans" cxnId="{A85CE3FA-2D56-EC42-86BA-3E27E85735DB}">
      <dgm:prSet/>
      <dgm:spPr/>
      <dgm:t>
        <a:bodyPr/>
        <a:lstStyle/>
        <a:p>
          <a:endParaRPr lang="es-ES"/>
        </a:p>
      </dgm:t>
    </dgm:pt>
    <dgm:pt modelId="{0E9FD56B-1F72-124E-93E3-C1830F57DED7}" type="sibTrans" cxnId="{A85CE3FA-2D56-EC42-86BA-3E27E85735DB}">
      <dgm:prSet/>
      <dgm:spPr/>
      <dgm:t>
        <a:bodyPr/>
        <a:lstStyle/>
        <a:p>
          <a:endParaRPr lang="es-ES"/>
        </a:p>
      </dgm:t>
    </dgm:pt>
    <dgm:pt modelId="{E0588215-B2F5-724F-8F35-AEA046B0767F}">
      <dgm:prSet/>
      <dgm:spPr/>
      <dgm:t>
        <a:bodyPr/>
        <a:lstStyle/>
        <a:p>
          <a:r>
            <a:rPr lang="es-ES" dirty="0" smtClean="0"/>
            <a:t>Fase de evaluación</a:t>
          </a:r>
          <a:endParaRPr lang="es-ES" dirty="0"/>
        </a:p>
      </dgm:t>
    </dgm:pt>
    <dgm:pt modelId="{450C0921-8C8C-B841-8F05-11043DA927EE}" type="parTrans" cxnId="{9614CE2F-87AA-B54F-8855-9F6A810E6C59}">
      <dgm:prSet/>
      <dgm:spPr/>
      <dgm:t>
        <a:bodyPr/>
        <a:lstStyle/>
        <a:p>
          <a:endParaRPr lang="es-ES"/>
        </a:p>
      </dgm:t>
    </dgm:pt>
    <dgm:pt modelId="{594476AB-DA33-2745-85F6-8E2F8E749AB2}" type="sibTrans" cxnId="{9614CE2F-87AA-B54F-8855-9F6A810E6C59}">
      <dgm:prSet/>
      <dgm:spPr/>
      <dgm:t>
        <a:bodyPr/>
        <a:lstStyle/>
        <a:p>
          <a:endParaRPr lang="es-ES"/>
        </a:p>
      </dgm:t>
    </dgm:pt>
    <dgm:pt modelId="{3FC172EC-1894-5747-A031-51EA71C24BCC}" type="pres">
      <dgm:prSet presAssocID="{51BBB440-F524-F14D-A4FF-D4D317AAB9F9}" presName="Name0" presStyleCnt="0">
        <dgm:presLayoutVars>
          <dgm:dir/>
          <dgm:resizeHandles val="exact"/>
        </dgm:presLayoutVars>
      </dgm:prSet>
      <dgm:spPr/>
      <dgm:t>
        <a:bodyPr/>
        <a:lstStyle/>
        <a:p>
          <a:endParaRPr lang="es-ES"/>
        </a:p>
      </dgm:t>
    </dgm:pt>
    <dgm:pt modelId="{76273BD5-DDC6-1943-B353-33A950571651}" type="pres">
      <dgm:prSet presAssocID="{51BBB440-F524-F14D-A4FF-D4D317AAB9F9}" presName="cycle" presStyleCnt="0"/>
      <dgm:spPr/>
    </dgm:pt>
    <dgm:pt modelId="{3FA889C7-E1CE-2044-8BDB-E16E4B9A9633}" type="pres">
      <dgm:prSet presAssocID="{32F83FD1-4D24-D54E-8F82-9155521826E7}" presName="nodeFirstNode" presStyleLbl="node1" presStyleIdx="0" presStyleCnt="6">
        <dgm:presLayoutVars>
          <dgm:bulletEnabled val="1"/>
        </dgm:presLayoutVars>
      </dgm:prSet>
      <dgm:spPr/>
      <dgm:t>
        <a:bodyPr/>
        <a:lstStyle/>
        <a:p>
          <a:endParaRPr lang="es-ES"/>
        </a:p>
      </dgm:t>
    </dgm:pt>
    <dgm:pt modelId="{022172A7-1074-1D41-9BB3-C4856ABE8782}" type="pres">
      <dgm:prSet presAssocID="{06485B5E-B02D-4746-ABE8-0C22205B5B68}" presName="sibTransFirstNode" presStyleLbl="bgShp" presStyleIdx="0" presStyleCnt="1"/>
      <dgm:spPr/>
      <dgm:t>
        <a:bodyPr/>
        <a:lstStyle/>
        <a:p>
          <a:endParaRPr lang="es-ES"/>
        </a:p>
      </dgm:t>
    </dgm:pt>
    <dgm:pt modelId="{61A1E7DB-1560-0E47-B0B2-93AD88A435A3}" type="pres">
      <dgm:prSet presAssocID="{69E6B16A-2A84-424A-B917-4355666910A2}" presName="nodeFollowingNodes" presStyleLbl="node1" presStyleIdx="1" presStyleCnt="6">
        <dgm:presLayoutVars>
          <dgm:bulletEnabled val="1"/>
        </dgm:presLayoutVars>
      </dgm:prSet>
      <dgm:spPr/>
      <dgm:t>
        <a:bodyPr/>
        <a:lstStyle/>
        <a:p>
          <a:endParaRPr lang="es-ES"/>
        </a:p>
      </dgm:t>
    </dgm:pt>
    <dgm:pt modelId="{F3FBB822-57C2-1949-9A1A-E3D1E59BD4A1}" type="pres">
      <dgm:prSet presAssocID="{42E35E56-C247-E844-BC9D-8E920B57337C}" presName="nodeFollowingNodes" presStyleLbl="node1" presStyleIdx="2" presStyleCnt="6">
        <dgm:presLayoutVars>
          <dgm:bulletEnabled val="1"/>
        </dgm:presLayoutVars>
      </dgm:prSet>
      <dgm:spPr/>
      <dgm:t>
        <a:bodyPr/>
        <a:lstStyle/>
        <a:p>
          <a:endParaRPr lang="es-ES"/>
        </a:p>
      </dgm:t>
    </dgm:pt>
    <dgm:pt modelId="{12F028D7-551F-AD40-A96C-EFBE631B6BC0}" type="pres">
      <dgm:prSet presAssocID="{5F84F61D-CB11-C24D-BAD6-CCF8088D898C}" presName="nodeFollowingNodes" presStyleLbl="node1" presStyleIdx="3" presStyleCnt="6">
        <dgm:presLayoutVars>
          <dgm:bulletEnabled val="1"/>
        </dgm:presLayoutVars>
      </dgm:prSet>
      <dgm:spPr/>
      <dgm:t>
        <a:bodyPr/>
        <a:lstStyle/>
        <a:p>
          <a:endParaRPr lang="es-ES"/>
        </a:p>
      </dgm:t>
    </dgm:pt>
    <dgm:pt modelId="{4D485AEE-838D-E147-BB04-D953ECB1D297}" type="pres">
      <dgm:prSet presAssocID="{BECC7727-7A40-4B41-9B7A-E0B788706BA3}" presName="nodeFollowingNodes" presStyleLbl="node1" presStyleIdx="4" presStyleCnt="6">
        <dgm:presLayoutVars>
          <dgm:bulletEnabled val="1"/>
        </dgm:presLayoutVars>
      </dgm:prSet>
      <dgm:spPr/>
      <dgm:t>
        <a:bodyPr/>
        <a:lstStyle/>
        <a:p>
          <a:endParaRPr lang="es-ES"/>
        </a:p>
      </dgm:t>
    </dgm:pt>
    <dgm:pt modelId="{A95D9167-89B1-3C4D-95CB-7151415B5C95}" type="pres">
      <dgm:prSet presAssocID="{E0588215-B2F5-724F-8F35-AEA046B0767F}" presName="nodeFollowingNodes" presStyleLbl="node1" presStyleIdx="5" presStyleCnt="6">
        <dgm:presLayoutVars>
          <dgm:bulletEnabled val="1"/>
        </dgm:presLayoutVars>
      </dgm:prSet>
      <dgm:spPr/>
      <dgm:t>
        <a:bodyPr/>
        <a:lstStyle/>
        <a:p>
          <a:endParaRPr lang="es-ES"/>
        </a:p>
      </dgm:t>
    </dgm:pt>
  </dgm:ptLst>
  <dgm:cxnLst>
    <dgm:cxn modelId="{C5F1A964-725C-4F47-9454-B8C4E80EE498}" srcId="{51BBB440-F524-F14D-A4FF-D4D317AAB9F9}" destId="{32F83FD1-4D24-D54E-8F82-9155521826E7}" srcOrd="0" destOrd="0" parTransId="{806BA358-1BDD-A947-A428-41B341B51A1F}" sibTransId="{06485B5E-B02D-4746-ABE8-0C22205B5B68}"/>
    <dgm:cxn modelId="{FCAD61EF-AF12-7242-BA98-3BA1CC53ED15}" type="presOf" srcId="{5F84F61D-CB11-C24D-BAD6-CCF8088D898C}" destId="{12F028D7-551F-AD40-A96C-EFBE631B6BC0}" srcOrd="0" destOrd="0" presId="urn:microsoft.com/office/officeart/2005/8/layout/cycle3"/>
    <dgm:cxn modelId="{25BD0FE2-7454-E44C-8F0F-9BD917C37ABA}" type="presOf" srcId="{32F83FD1-4D24-D54E-8F82-9155521826E7}" destId="{3FA889C7-E1CE-2044-8BDB-E16E4B9A9633}" srcOrd="0" destOrd="0" presId="urn:microsoft.com/office/officeart/2005/8/layout/cycle3"/>
    <dgm:cxn modelId="{8A17CE40-F648-0348-A2F2-8EFDA47D577C}" type="presOf" srcId="{42E35E56-C247-E844-BC9D-8E920B57337C}" destId="{F3FBB822-57C2-1949-9A1A-E3D1E59BD4A1}" srcOrd="0" destOrd="0" presId="urn:microsoft.com/office/officeart/2005/8/layout/cycle3"/>
    <dgm:cxn modelId="{9614CE2F-87AA-B54F-8855-9F6A810E6C59}" srcId="{51BBB440-F524-F14D-A4FF-D4D317AAB9F9}" destId="{E0588215-B2F5-724F-8F35-AEA046B0767F}" srcOrd="5" destOrd="0" parTransId="{450C0921-8C8C-B841-8F05-11043DA927EE}" sibTransId="{594476AB-DA33-2745-85F6-8E2F8E749AB2}"/>
    <dgm:cxn modelId="{2EC6819D-B2E2-8843-B66E-A1AA83CAE855}" srcId="{51BBB440-F524-F14D-A4FF-D4D317AAB9F9}" destId="{69E6B16A-2A84-424A-B917-4355666910A2}" srcOrd="1" destOrd="0" parTransId="{5F2479CF-1364-4F40-8E12-095A8962B33E}" sibTransId="{892D8E1B-7310-0D46-8F0A-94F4DD56D726}"/>
    <dgm:cxn modelId="{A85CE3FA-2D56-EC42-86BA-3E27E85735DB}" srcId="{51BBB440-F524-F14D-A4FF-D4D317AAB9F9}" destId="{BECC7727-7A40-4B41-9B7A-E0B788706BA3}" srcOrd="4" destOrd="0" parTransId="{3B7007C2-B8AD-C045-94DA-48E06EE64C34}" sibTransId="{0E9FD56B-1F72-124E-93E3-C1830F57DED7}"/>
    <dgm:cxn modelId="{3645DBE8-2210-814A-B2C7-9D79400D76BD}" type="presOf" srcId="{BECC7727-7A40-4B41-9B7A-E0B788706BA3}" destId="{4D485AEE-838D-E147-BB04-D953ECB1D297}" srcOrd="0" destOrd="0" presId="urn:microsoft.com/office/officeart/2005/8/layout/cycle3"/>
    <dgm:cxn modelId="{224A0C9C-22BA-414F-8D99-050EAA2D30EC}" type="presOf" srcId="{06485B5E-B02D-4746-ABE8-0C22205B5B68}" destId="{022172A7-1074-1D41-9BB3-C4856ABE8782}" srcOrd="0" destOrd="0" presId="urn:microsoft.com/office/officeart/2005/8/layout/cycle3"/>
    <dgm:cxn modelId="{C53B28CB-C6C4-6A4A-8FDC-EFEF32C366FC}" type="presOf" srcId="{69E6B16A-2A84-424A-B917-4355666910A2}" destId="{61A1E7DB-1560-0E47-B0B2-93AD88A435A3}" srcOrd="0" destOrd="0" presId="urn:microsoft.com/office/officeart/2005/8/layout/cycle3"/>
    <dgm:cxn modelId="{91E93642-A1F3-AE46-8A9E-C793EB3803D8}" srcId="{51BBB440-F524-F14D-A4FF-D4D317AAB9F9}" destId="{42E35E56-C247-E844-BC9D-8E920B57337C}" srcOrd="2" destOrd="0" parTransId="{02783DC3-24C0-8A4B-883C-910E1941C2D7}" sibTransId="{50DE357D-DF47-714B-B2FB-832E6C2A9FD6}"/>
    <dgm:cxn modelId="{B5C1701C-1749-C54F-BC44-CCA9909901E9}" srcId="{51BBB440-F524-F14D-A4FF-D4D317AAB9F9}" destId="{5F84F61D-CB11-C24D-BAD6-CCF8088D898C}" srcOrd="3" destOrd="0" parTransId="{24F69C23-ADD1-BF41-8627-A58FCC376F16}" sibTransId="{9EBC02FE-1275-6345-92EC-2B400B999FF5}"/>
    <dgm:cxn modelId="{AC3241B7-A1E9-E949-9509-C676A7305E14}" type="presOf" srcId="{E0588215-B2F5-724F-8F35-AEA046B0767F}" destId="{A95D9167-89B1-3C4D-95CB-7151415B5C95}" srcOrd="0" destOrd="0" presId="urn:microsoft.com/office/officeart/2005/8/layout/cycle3"/>
    <dgm:cxn modelId="{684C1306-EC87-B848-B57A-1B237AD7FAAA}" type="presOf" srcId="{51BBB440-F524-F14D-A4FF-D4D317AAB9F9}" destId="{3FC172EC-1894-5747-A031-51EA71C24BCC}" srcOrd="0" destOrd="0" presId="urn:microsoft.com/office/officeart/2005/8/layout/cycle3"/>
    <dgm:cxn modelId="{1E8BE945-D4D3-214B-8547-AFB9D066492C}" type="presParOf" srcId="{3FC172EC-1894-5747-A031-51EA71C24BCC}" destId="{76273BD5-DDC6-1943-B353-33A950571651}" srcOrd="0" destOrd="0" presId="urn:microsoft.com/office/officeart/2005/8/layout/cycle3"/>
    <dgm:cxn modelId="{CB737A71-3712-EB4F-B895-EF996A7559A8}" type="presParOf" srcId="{76273BD5-DDC6-1943-B353-33A950571651}" destId="{3FA889C7-E1CE-2044-8BDB-E16E4B9A9633}" srcOrd="0" destOrd="0" presId="urn:microsoft.com/office/officeart/2005/8/layout/cycle3"/>
    <dgm:cxn modelId="{55AAC665-0F8B-4C43-A24C-7C5F0897C53C}" type="presParOf" srcId="{76273BD5-DDC6-1943-B353-33A950571651}" destId="{022172A7-1074-1D41-9BB3-C4856ABE8782}" srcOrd="1" destOrd="0" presId="urn:microsoft.com/office/officeart/2005/8/layout/cycle3"/>
    <dgm:cxn modelId="{06AA7E0C-14D8-F046-9EB9-4AE4F28DE3B4}" type="presParOf" srcId="{76273BD5-DDC6-1943-B353-33A950571651}" destId="{61A1E7DB-1560-0E47-B0B2-93AD88A435A3}" srcOrd="2" destOrd="0" presId="urn:microsoft.com/office/officeart/2005/8/layout/cycle3"/>
    <dgm:cxn modelId="{705BE8F4-5E6D-8E4C-A580-FDF9A86A7AF9}" type="presParOf" srcId="{76273BD5-DDC6-1943-B353-33A950571651}" destId="{F3FBB822-57C2-1949-9A1A-E3D1E59BD4A1}" srcOrd="3" destOrd="0" presId="urn:microsoft.com/office/officeart/2005/8/layout/cycle3"/>
    <dgm:cxn modelId="{172D034B-D35F-2B4A-B9FA-F62F9D6A25A2}" type="presParOf" srcId="{76273BD5-DDC6-1943-B353-33A950571651}" destId="{12F028D7-551F-AD40-A96C-EFBE631B6BC0}" srcOrd="4" destOrd="0" presId="urn:microsoft.com/office/officeart/2005/8/layout/cycle3"/>
    <dgm:cxn modelId="{EC1F7BBF-BCA0-C84D-ADB9-45FC040BEF4A}" type="presParOf" srcId="{76273BD5-DDC6-1943-B353-33A950571651}" destId="{4D485AEE-838D-E147-BB04-D953ECB1D297}" srcOrd="5" destOrd="0" presId="urn:microsoft.com/office/officeart/2005/8/layout/cycle3"/>
    <dgm:cxn modelId="{5EF00A96-E63F-A64F-AA6E-DD0C4C0E7619}" type="presParOf" srcId="{76273BD5-DDC6-1943-B353-33A950571651}" destId="{A95D9167-89B1-3C4D-95CB-7151415B5C95}" srcOrd="6"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172A7-1074-1D41-9BB3-C4856ABE8782}">
      <dsp:nvSpPr>
        <dsp:cNvPr id="0" name=""/>
        <dsp:cNvSpPr/>
      </dsp:nvSpPr>
      <dsp:spPr>
        <a:xfrm>
          <a:off x="1431534" y="-3699"/>
          <a:ext cx="3720152" cy="3720152"/>
        </a:xfrm>
        <a:prstGeom prst="circularArrow">
          <a:avLst>
            <a:gd name="adj1" fmla="val 5274"/>
            <a:gd name="adj2" fmla="val 312630"/>
            <a:gd name="adj3" fmla="val 14256180"/>
            <a:gd name="adj4" fmla="val 17110624"/>
            <a:gd name="adj5" fmla="val 5477"/>
          </a:avLst>
        </a:prstGeom>
        <a:solidFill>
          <a:schemeClr val="accent1">
            <a:tint val="40000"/>
            <a:hueOff val="0"/>
            <a:satOff val="0"/>
            <a:lumOff val="0"/>
            <a:alphaOff val="0"/>
          </a:schemeClr>
        </a:solidFill>
        <a:ln>
          <a:noFill/>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0">
          <a:scrgbClr r="0" g="0" b="0"/>
        </a:lnRef>
        <a:fillRef idx="1">
          <a:scrgbClr r="0" g="0" b="0"/>
        </a:fillRef>
        <a:effectRef idx="2">
          <a:scrgbClr r="0" g="0" b="0"/>
        </a:effectRef>
        <a:fontRef idx="minor"/>
      </dsp:style>
    </dsp:sp>
    <dsp:sp modelId="{3FA889C7-E1CE-2044-8BDB-E16E4B9A9633}">
      <dsp:nvSpPr>
        <dsp:cNvPr id="0" name=""/>
        <dsp:cNvSpPr/>
      </dsp:nvSpPr>
      <dsp:spPr>
        <a:xfrm>
          <a:off x="2595679" y="1214"/>
          <a:ext cx="1391862" cy="695931"/>
        </a:xfrm>
        <a:prstGeom prst="roundRect">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a:noFill/>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Enfoque de diseño</a:t>
          </a:r>
          <a:endParaRPr lang="es-ES" sz="1700" kern="1200" dirty="0"/>
        </a:p>
      </dsp:txBody>
      <dsp:txXfrm>
        <a:off x="2629652" y="35187"/>
        <a:ext cx="1323916" cy="627985"/>
      </dsp:txXfrm>
    </dsp:sp>
    <dsp:sp modelId="{61A1E7DB-1560-0E47-B0B2-93AD88A435A3}">
      <dsp:nvSpPr>
        <dsp:cNvPr id="0" name=""/>
        <dsp:cNvSpPr/>
      </dsp:nvSpPr>
      <dsp:spPr>
        <a:xfrm>
          <a:off x="3902675" y="755809"/>
          <a:ext cx="1391862" cy="695931"/>
        </a:xfrm>
        <a:prstGeom prst="roundRect">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a:noFill/>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Fase de análisis</a:t>
          </a:r>
          <a:endParaRPr lang="es-ES" sz="1700" kern="1200" dirty="0"/>
        </a:p>
      </dsp:txBody>
      <dsp:txXfrm>
        <a:off x="3936648" y="789782"/>
        <a:ext cx="1323916" cy="627985"/>
      </dsp:txXfrm>
    </dsp:sp>
    <dsp:sp modelId="{F3FBB822-57C2-1949-9A1A-E3D1E59BD4A1}">
      <dsp:nvSpPr>
        <dsp:cNvPr id="0" name=""/>
        <dsp:cNvSpPr/>
      </dsp:nvSpPr>
      <dsp:spPr>
        <a:xfrm>
          <a:off x="3902675" y="2264999"/>
          <a:ext cx="1391862" cy="695931"/>
        </a:xfrm>
        <a:prstGeom prst="roundRect">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a:noFill/>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Fase de </a:t>
          </a:r>
          <a:r>
            <a:rPr lang="es-ES" sz="1700" kern="1200" dirty="0" err="1" smtClean="0"/>
            <a:t>sintesis</a:t>
          </a:r>
          <a:endParaRPr lang="es-ES" sz="1700" kern="1200" dirty="0"/>
        </a:p>
      </dsp:txBody>
      <dsp:txXfrm>
        <a:off x="3936648" y="2298972"/>
        <a:ext cx="1323916" cy="627985"/>
      </dsp:txXfrm>
    </dsp:sp>
    <dsp:sp modelId="{12F028D7-551F-AD40-A96C-EFBE631B6BC0}">
      <dsp:nvSpPr>
        <dsp:cNvPr id="0" name=""/>
        <dsp:cNvSpPr/>
      </dsp:nvSpPr>
      <dsp:spPr>
        <a:xfrm>
          <a:off x="2595679" y="3019594"/>
          <a:ext cx="1391862" cy="695931"/>
        </a:xfrm>
        <a:prstGeom prst="roundRect">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a:noFill/>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Fase creativa</a:t>
          </a:r>
          <a:endParaRPr lang="es-ES" sz="1700" kern="1200" dirty="0"/>
        </a:p>
      </dsp:txBody>
      <dsp:txXfrm>
        <a:off x="2629652" y="3053567"/>
        <a:ext cx="1323916" cy="627985"/>
      </dsp:txXfrm>
    </dsp:sp>
    <dsp:sp modelId="{4D485AEE-838D-E147-BB04-D953ECB1D297}">
      <dsp:nvSpPr>
        <dsp:cNvPr id="0" name=""/>
        <dsp:cNvSpPr/>
      </dsp:nvSpPr>
      <dsp:spPr>
        <a:xfrm>
          <a:off x="1288682" y="2264999"/>
          <a:ext cx="1391862" cy="695931"/>
        </a:xfrm>
        <a:prstGeom prst="roundRect">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a:noFill/>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Fase de desarrollo</a:t>
          </a:r>
          <a:endParaRPr lang="es-ES" sz="1700" kern="1200" dirty="0"/>
        </a:p>
      </dsp:txBody>
      <dsp:txXfrm>
        <a:off x="1322655" y="2298972"/>
        <a:ext cx="1323916" cy="627985"/>
      </dsp:txXfrm>
    </dsp:sp>
    <dsp:sp modelId="{A95D9167-89B1-3C4D-95CB-7151415B5C95}">
      <dsp:nvSpPr>
        <dsp:cNvPr id="0" name=""/>
        <dsp:cNvSpPr/>
      </dsp:nvSpPr>
      <dsp:spPr>
        <a:xfrm>
          <a:off x="1288682" y="755809"/>
          <a:ext cx="1391862" cy="695931"/>
        </a:xfrm>
        <a:prstGeom prst="roundRect">
          <a:avLst/>
        </a:prstGeom>
        <a:blipFill rotWithShape="0">
          <a:blip xmlns:r="http://schemas.openxmlformats.org/officeDocument/2006/relationships" r:embed="rId1">
            <a:duotone>
              <a:schemeClr val="accent1">
                <a:hueOff val="0"/>
                <a:satOff val="0"/>
                <a:lumOff val="0"/>
                <a:alphaOff val="0"/>
                <a:satMod val="135000"/>
                <a:lumMod val="80000"/>
              </a:schemeClr>
              <a:schemeClr val="accent1">
                <a:hueOff val="0"/>
                <a:satOff val="0"/>
                <a:lumOff val="0"/>
                <a:alphaOff val="0"/>
                <a:satMod val="250000"/>
                <a:lumMod val="150000"/>
              </a:schemeClr>
            </a:duotone>
          </a:blip>
          <a:stretch/>
        </a:blipFill>
        <a:ln>
          <a:noFill/>
        </a:ln>
        <a:effectLst>
          <a:outerShdw blurRad="63500" sx="101000" sy="101000" algn="ctr" rotWithShape="0">
            <a:srgbClr val="000000">
              <a:alpha val="40000"/>
            </a:srgbClr>
          </a:outerShdw>
        </a:effectLst>
        <a:scene3d>
          <a:camera prst="perspectiveFront" fov="3000000"/>
          <a:lightRig rig="threePt" dir="tl"/>
        </a:scene3d>
        <a:sp3d>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t>Fase de evaluación</a:t>
          </a:r>
          <a:endParaRPr lang="es-ES" sz="1700" kern="1200" dirty="0"/>
        </a:p>
      </dsp:txBody>
      <dsp:txXfrm>
        <a:off x="1322655" y="789782"/>
        <a:ext cx="1323916" cy="62798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0CC69C6-EE0B-4D8B-9C71-C36EFED094F2}" type="datetimeFigureOut">
              <a:rPr lang="en-US"/>
              <a:t>9/26/18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0DD202-58A1-4ABD-B068-DFFCA0C44EAC}" type="slidenum">
              <a:rPr/>
              <a:t>‹Nr.›</a:t>
            </a:fld>
            <a:endParaRPr/>
          </a:p>
        </p:txBody>
      </p:sp>
    </p:spTree>
    <p:extLst>
      <p:ext uri="{BB962C8B-B14F-4D97-AF65-F5344CB8AC3E}">
        <p14:creationId xmlns:p14="http://schemas.microsoft.com/office/powerpoint/2010/main" val="406421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D2D7A-D230-4F91-BD59-0A39C2703BA8}" type="datetimeFigureOut">
              <a:rPr lang="en-US"/>
              <a:t>9/26/18</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199CD-3E1B-4AE6-990F-76F925F5EA9F}" type="slidenum">
              <a:rPr/>
              <a:t>‹Nr.›</a:t>
            </a:fld>
            <a:endParaRPr/>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9" name="Group 8"/>
          <p:cNvGrpSpPr/>
          <p:nvPr/>
        </p:nvGrpSpPr>
        <p:grpSpPr>
          <a:xfrm>
            <a:off x="648995" y="411480"/>
            <a:ext cx="10890835"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218882" y="1123950"/>
            <a:ext cx="9787035"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s-ES_tradnl" smtClean="0"/>
              <a:t>Clic para editar título</a:t>
            </a:r>
            <a:endParaRPr dirty="0"/>
          </a:p>
        </p:txBody>
      </p:sp>
      <p:sp>
        <p:nvSpPr>
          <p:cNvPr id="3" name="Subtitle 2"/>
          <p:cNvSpPr>
            <a:spLocks noGrp="1"/>
          </p:cNvSpPr>
          <p:nvPr>
            <p:ph type="subTitle" idx="1"/>
          </p:nvPr>
        </p:nvSpPr>
        <p:spPr>
          <a:xfrm>
            <a:off x="1218882" y="3429000"/>
            <a:ext cx="9787035"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764789" y="6122895"/>
            <a:ext cx="2844059" cy="259317"/>
          </a:xfrm>
        </p:spPr>
        <p:txBody>
          <a:bodyPr/>
          <a:lstStyle/>
          <a:p>
            <a:fld id="{B01F9CA3-105E-4857-9057-6DB6197DA786}" type="datetimeFigureOut">
              <a:rPr lang="en-US" smtClean="0"/>
              <a:t>9/26/18</a:t>
            </a:fld>
            <a:endParaRPr lang="en-US"/>
          </a:p>
        </p:txBody>
      </p:sp>
      <p:sp>
        <p:nvSpPr>
          <p:cNvPr id="5" name="Footer Placeholder 4"/>
          <p:cNvSpPr>
            <a:spLocks noGrp="1"/>
          </p:cNvSpPr>
          <p:nvPr>
            <p:ph type="ftr" sz="quarter" idx="11"/>
          </p:nvPr>
        </p:nvSpPr>
        <p:spPr>
          <a:xfrm>
            <a:off x="7516442" y="6122894"/>
            <a:ext cx="3859795" cy="257810"/>
          </a:xfrm>
        </p:spPr>
        <p:txBody>
          <a:bodyPr/>
          <a:lstStyle/>
          <a:p>
            <a:endParaRPr lang="en-US"/>
          </a:p>
        </p:txBody>
      </p:sp>
      <p:sp>
        <p:nvSpPr>
          <p:cNvPr id="6" name="Slide Number Placeholder 5"/>
          <p:cNvSpPr>
            <a:spLocks noGrp="1"/>
          </p:cNvSpPr>
          <p:nvPr>
            <p:ph type="sldNum" sz="quarter" idx="12"/>
          </p:nvPr>
        </p:nvSpPr>
        <p:spPr>
          <a:xfrm>
            <a:off x="5586545" y="6122895"/>
            <a:ext cx="1015735" cy="271463"/>
          </a:xfrm>
        </p:spPr>
        <p:txBody>
          <a:bodyPr/>
          <a:lstStyle/>
          <a:p>
            <a:fld id="{D7E63A33-8271-4DD0-9C48-789913D7C115}" type="slidenum">
              <a:rPr lang="en-US" smtClean="0"/>
              <a:pPr/>
              <a:t>‹Nr.›</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tos, imagen y título">
    <p:spTree>
      <p:nvGrpSpPr>
        <p:cNvPr id="1" name=""/>
        <p:cNvGrpSpPr/>
        <p:nvPr/>
      </p:nvGrpSpPr>
      <p:grpSpPr>
        <a:xfrm>
          <a:off x="0" y="0"/>
          <a:ext cx="0" cy="0"/>
          <a:chOff x="0" y="0"/>
          <a:chExt cx="0" cy="0"/>
        </a:xfrm>
      </p:grpSpPr>
      <p:grpSp>
        <p:nvGrpSpPr>
          <p:cNvPr id="8" name="Group 7"/>
          <p:cNvGrpSpPr/>
          <p:nvPr/>
        </p:nvGrpSpPr>
        <p:grpSpPr>
          <a:xfrm>
            <a:off x="243777" y="173699"/>
            <a:ext cx="11701272"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706783" y="1694329"/>
            <a:ext cx="4010039" cy="914400"/>
          </a:xfrm>
        </p:spPr>
        <p:txBody>
          <a:bodyPr anchor="b">
            <a:normAutofit/>
          </a:bodyPr>
          <a:lstStyle>
            <a:lvl1pPr algn="l">
              <a:defRPr sz="2800" b="0"/>
            </a:lvl1pPr>
          </a:lstStyle>
          <a:p>
            <a:r>
              <a:rPr lang="es-ES_tradnl" smtClean="0"/>
              <a:t>Clic para editar título</a:t>
            </a:r>
            <a:endParaRPr dirty="0"/>
          </a:p>
        </p:txBody>
      </p:sp>
      <p:sp>
        <p:nvSpPr>
          <p:cNvPr id="3" name="Content Placeholder 2"/>
          <p:cNvSpPr>
            <a:spLocks noGrp="1"/>
          </p:cNvSpPr>
          <p:nvPr>
            <p:ph idx="1"/>
          </p:nvPr>
        </p:nvSpPr>
        <p:spPr>
          <a:xfrm>
            <a:off x="5769589" y="609601"/>
            <a:ext cx="5484971"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706783" y="2672323"/>
            <a:ext cx="4010039"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3F41C87-7AD9-4845-A077-840E4A0F3F06}" type="datetimeFigureOut">
              <a:rPr lang="mr-IN" smtClean="0"/>
              <a:pPr/>
              <a:t>9/26/18</a:t>
            </a:fld>
            <a:endParaRPr lang="mr-IN"/>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pPr/>
              <a:t>‹Nr.›</a:t>
            </a:fld>
            <a:endParaRPr lang="tr-TR"/>
          </a:p>
        </p:txBody>
      </p:sp>
      <p:sp>
        <p:nvSpPr>
          <p:cNvPr id="17" name="Picture Placeholder 16"/>
          <p:cNvSpPr>
            <a:spLocks noGrp="1"/>
          </p:cNvSpPr>
          <p:nvPr>
            <p:ph type="pic" sz="quarter" idx="13"/>
          </p:nvPr>
        </p:nvSpPr>
        <p:spPr>
          <a:xfrm>
            <a:off x="470401" y="310123"/>
            <a:ext cx="4530603" cy="1204912"/>
          </a:xfrm>
        </p:spPr>
        <p:txBody>
          <a:bodyPr>
            <a:normAutofit/>
          </a:bodyPr>
          <a:lstStyle>
            <a:lvl1pPr>
              <a:buNone/>
              <a:defRPr sz="1800"/>
            </a:lvl1pPr>
          </a:lstStyle>
          <a:p>
            <a:r>
              <a:rPr lang="es-ES_tradnl" smtClean="0"/>
              <a:t>Arrastre la imagen al marcador de posición o haga clic en el icono para agregar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15" name="Group 14"/>
          <p:cNvGrpSpPr/>
          <p:nvPr/>
        </p:nvGrpSpPr>
        <p:grpSpPr>
          <a:xfrm>
            <a:off x="243777" y="173699"/>
            <a:ext cx="11701272"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706952" y="1691640"/>
            <a:ext cx="4010123" cy="914400"/>
          </a:xfrm>
        </p:spPr>
        <p:txBody>
          <a:bodyPr anchor="b">
            <a:noAutofit/>
          </a:bodyPr>
          <a:lstStyle>
            <a:lvl1pPr algn="l">
              <a:defRPr sz="2800" b="0"/>
            </a:lvl1pPr>
          </a:lstStyle>
          <a:p>
            <a:r>
              <a:rPr lang="es-ES_tradnl" smtClean="0"/>
              <a:t>Clic para editar título</a:t>
            </a:r>
            <a:endParaRPr/>
          </a:p>
        </p:txBody>
      </p:sp>
      <p:sp>
        <p:nvSpPr>
          <p:cNvPr id="3" name="Picture Placeholder 2"/>
          <p:cNvSpPr>
            <a:spLocks noGrp="1"/>
          </p:cNvSpPr>
          <p:nvPr>
            <p:ph type="pic" idx="1"/>
          </p:nvPr>
        </p:nvSpPr>
        <p:spPr>
          <a:xfrm>
            <a:off x="5783239" y="612775"/>
            <a:ext cx="5484971"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06952" y="2670048"/>
            <a:ext cx="4010123"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3F41C87-7AD9-4845-A077-840E4A0F3F06}" type="datetimeFigureOut">
              <a:rPr lang="mr-IN" smtClean="0"/>
              <a:pPr/>
              <a:t>9/26/18</a:t>
            </a:fld>
            <a:endParaRPr lang="mr-IN"/>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pPr/>
              <a:t>‹Nr.›</a:t>
            </a:fld>
            <a:endParaRPr lang="tr-T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grpSp>
        <p:nvGrpSpPr>
          <p:cNvPr id="10" name="Group 9"/>
          <p:cNvGrpSpPr/>
          <p:nvPr/>
        </p:nvGrpSpPr>
        <p:grpSpPr>
          <a:xfrm>
            <a:off x="243777" y="173699"/>
            <a:ext cx="11701272"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706951" y="4287820"/>
            <a:ext cx="10693184" cy="916193"/>
          </a:xfrm>
        </p:spPr>
        <p:txBody>
          <a:bodyPr anchor="b">
            <a:noAutofit/>
          </a:bodyPr>
          <a:lstStyle>
            <a:lvl1pPr algn="l">
              <a:defRPr sz="3600" b="0"/>
            </a:lvl1pPr>
          </a:lstStyle>
          <a:p>
            <a:r>
              <a:rPr lang="es-ES_tradnl" smtClean="0"/>
              <a:t>Clic para editar título</a:t>
            </a:r>
            <a:endParaRPr dirty="0"/>
          </a:p>
        </p:txBody>
      </p:sp>
      <p:sp>
        <p:nvSpPr>
          <p:cNvPr id="3" name="Picture Placeholder 2"/>
          <p:cNvSpPr>
            <a:spLocks noGrp="1"/>
          </p:cNvSpPr>
          <p:nvPr>
            <p:ph type="pic" idx="1"/>
          </p:nvPr>
        </p:nvSpPr>
        <p:spPr>
          <a:xfrm>
            <a:off x="475006" y="331694"/>
            <a:ext cx="11225908"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06951" y="5271248"/>
            <a:ext cx="10693184"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3F41C87-7AD9-4845-A077-840E4A0F3F06}" type="datetimeFigureOut">
              <a:rPr lang="mr-IN" smtClean="0"/>
              <a:pPr/>
              <a:t>9/26/18</a:t>
            </a:fld>
            <a:endParaRPr lang="mr-IN"/>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pPr/>
              <a:t>‹Nr.›</a:t>
            </a:fld>
            <a:endParaRPr lang="tr-TR"/>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13" name="Group 12"/>
          <p:cNvGrpSpPr/>
          <p:nvPr/>
        </p:nvGrpSpPr>
        <p:grpSpPr>
          <a:xfrm>
            <a:off x="243777" y="173699"/>
            <a:ext cx="11701272"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3F41C87-7AD9-4845-A077-840E4A0F3F06}" type="datetimeFigureOut">
              <a:rPr lang="mr-IN" smtClean="0"/>
              <a:t>9/26/18</a:t>
            </a:fld>
            <a:endParaRPr lang="mr-IN"/>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243777" y="173699"/>
            <a:ext cx="11701272"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9852633" y="609601"/>
            <a:ext cx="1888072" cy="5516563"/>
          </a:xfrm>
        </p:spPr>
        <p:txBody>
          <a:bodyPr vert="eaVert">
            <a:normAutofit/>
          </a:bodyPr>
          <a:lstStyle>
            <a:lvl1pPr>
              <a:defRPr sz="3600"/>
            </a:lvl1pPr>
          </a:lstStyle>
          <a:p>
            <a:r>
              <a:rPr lang="es-ES_tradnl" smtClean="0"/>
              <a:t>Clic para editar título</a:t>
            </a:r>
            <a:endParaRPr/>
          </a:p>
        </p:txBody>
      </p:sp>
      <p:sp>
        <p:nvSpPr>
          <p:cNvPr id="3" name="Vertical Text Placeholder 2"/>
          <p:cNvSpPr>
            <a:spLocks noGrp="1"/>
          </p:cNvSpPr>
          <p:nvPr>
            <p:ph type="body" orient="vert" idx="1"/>
          </p:nvPr>
        </p:nvSpPr>
        <p:spPr>
          <a:xfrm>
            <a:off x="770762" y="609601"/>
            <a:ext cx="8370856" cy="5516563"/>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3F41C87-7AD9-4845-A077-840E4A0F3F06}" type="datetimeFigureOut">
              <a:rPr lang="mr-IN" smtClean="0"/>
              <a:t>9/26/18</a:t>
            </a:fld>
            <a:endParaRPr lang="mr-IN"/>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9" name="Group 8"/>
          <p:cNvGrpSpPr/>
          <p:nvPr/>
        </p:nvGrpSpPr>
        <p:grpSpPr>
          <a:xfrm>
            <a:off x="243777" y="173699"/>
            <a:ext cx="11701272"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03F41C87-7AD9-4845-A077-840E4A0F3F06}" type="datetimeFigureOut">
              <a:rPr lang="mr-IN" smtClean="0"/>
              <a:t>9/26/18</a:t>
            </a:fld>
            <a:endParaRPr lang="mr-IN"/>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grpSp>
        <p:nvGrpSpPr>
          <p:cNvPr id="10" name="Group 9"/>
          <p:cNvGrpSpPr/>
          <p:nvPr/>
        </p:nvGrpSpPr>
        <p:grpSpPr>
          <a:xfrm>
            <a:off x="648995" y="411480"/>
            <a:ext cx="10890835"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1199838" y="3442448"/>
            <a:ext cx="9791266" cy="1532965"/>
          </a:xfrm>
        </p:spPr>
        <p:txBody>
          <a:bodyPr anchor="b" anchorCtr="0">
            <a:normAutofit/>
          </a:bodyPr>
          <a:lstStyle>
            <a:lvl1pPr>
              <a:defRPr sz="5400"/>
            </a:lvl1pPr>
          </a:lstStyle>
          <a:p>
            <a:r>
              <a:rPr lang="es-ES_tradnl" smtClean="0"/>
              <a:t>Clic para editar título</a:t>
            </a:r>
            <a:endParaRPr/>
          </a:p>
        </p:txBody>
      </p:sp>
      <p:sp>
        <p:nvSpPr>
          <p:cNvPr id="3" name="Subtitle 2"/>
          <p:cNvSpPr>
            <a:spLocks noGrp="1"/>
          </p:cNvSpPr>
          <p:nvPr>
            <p:ph type="subTitle" idx="1"/>
          </p:nvPr>
        </p:nvSpPr>
        <p:spPr>
          <a:xfrm>
            <a:off x="1199838" y="5029200"/>
            <a:ext cx="9791266"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758814" y="6122895"/>
            <a:ext cx="2844059" cy="259317"/>
          </a:xfrm>
        </p:spPr>
        <p:txBody>
          <a:bodyPr/>
          <a:lstStyle/>
          <a:p>
            <a:fld id="{03F41C87-7AD9-4845-A077-840E4A0F3F06}" type="datetimeFigureOut">
              <a:rPr lang="mr-IN" smtClean="0"/>
              <a:pPr/>
              <a:t>9/26/18</a:t>
            </a:fld>
            <a:endParaRPr lang="mr-IN"/>
          </a:p>
        </p:txBody>
      </p:sp>
      <p:sp>
        <p:nvSpPr>
          <p:cNvPr id="5" name="Footer Placeholder 4"/>
          <p:cNvSpPr>
            <a:spLocks noGrp="1"/>
          </p:cNvSpPr>
          <p:nvPr>
            <p:ph type="ftr" sz="quarter" idx="11"/>
          </p:nvPr>
        </p:nvSpPr>
        <p:spPr>
          <a:xfrm>
            <a:off x="7516442" y="6124401"/>
            <a:ext cx="3859795" cy="257810"/>
          </a:xfrm>
        </p:spPr>
        <p:txBody>
          <a:bodyPr/>
          <a:lstStyle/>
          <a:p>
            <a:endParaRPr lang="es-ES"/>
          </a:p>
        </p:txBody>
      </p:sp>
      <p:sp>
        <p:nvSpPr>
          <p:cNvPr id="14" name="Picture Placeholder 13"/>
          <p:cNvSpPr>
            <a:spLocks noGrp="1"/>
          </p:cNvSpPr>
          <p:nvPr>
            <p:ph type="pic" sz="quarter" idx="12"/>
          </p:nvPr>
        </p:nvSpPr>
        <p:spPr>
          <a:xfrm>
            <a:off x="848436" y="533401"/>
            <a:ext cx="10445823" cy="2828925"/>
          </a:xfrm>
        </p:spPr>
        <p:txBody>
          <a:bodyPr>
            <a:normAutofit/>
          </a:bodyPr>
          <a:lstStyle>
            <a:lvl1pPr>
              <a:buNone/>
              <a:defRPr sz="2000"/>
            </a:lvl1pPr>
          </a:lstStyle>
          <a:p>
            <a:r>
              <a:rPr lang="es-ES_tradnl" smtClean="0"/>
              <a:t>Arrastre la imagen al marcador de posición o haga clic en el icono para agregar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9" name="Group 8"/>
          <p:cNvGrpSpPr/>
          <p:nvPr/>
        </p:nvGrpSpPr>
        <p:grpSpPr>
          <a:xfrm>
            <a:off x="243777" y="173699"/>
            <a:ext cx="11701272"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1199838" y="1371600"/>
            <a:ext cx="9791266" cy="1676400"/>
          </a:xfrm>
        </p:spPr>
        <p:txBody>
          <a:bodyPr anchor="b" anchorCtr="0">
            <a:noAutofit/>
          </a:bodyPr>
          <a:lstStyle>
            <a:lvl1pPr algn="ctr">
              <a:defRPr sz="5400" b="0" i="0" cap="none" baseline="0">
                <a:solidFill>
                  <a:schemeClr val="tx1">
                    <a:lumMod val="75000"/>
                    <a:lumOff val="25000"/>
                  </a:schemeClr>
                </a:solidFill>
              </a:defRPr>
            </a:lvl1pPr>
          </a:lstStyle>
          <a:p>
            <a:r>
              <a:rPr lang="es-ES_tradnl" smtClean="0"/>
              <a:t>Clic para editar título</a:t>
            </a:r>
            <a:endParaRPr dirty="0"/>
          </a:p>
        </p:txBody>
      </p:sp>
      <p:sp>
        <p:nvSpPr>
          <p:cNvPr id="3" name="Text Placeholder 2"/>
          <p:cNvSpPr>
            <a:spLocks noGrp="1"/>
          </p:cNvSpPr>
          <p:nvPr>
            <p:ph type="body" idx="1"/>
          </p:nvPr>
        </p:nvSpPr>
        <p:spPr>
          <a:xfrm>
            <a:off x="1199838" y="3134567"/>
            <a:ext cx="9791266"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03F41C87-7AD9-4845-A077-840E4A0F3F06}" type="datetimeFigureOut">
              <a:rPr lang="mr-IN" smtClean="0"/>
              <a:t>9/26/18</a:t>
            </a:fld>
            <a:endParaRPr lang="mr-IN"/>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20" name="Group 19"/>
          <p:cNvGrpSpPr/>
          <p:nvPr/>
        </p:nvGrpSpPr>
        <p:grpSpPr>
          <a:xfrm>
            <a:off x="243777" y="173699"/>
            <a:ext cx="11701272"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1199835" y="2147889"/>
            <a:ext cx="4753642"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Content Placeholder 3"/>
          <p:cNvSpPr>
            <a:spLocks noGrp="1"/>
          </p:cNvSpPr>
          <p:nvPr>
            <p:ph sz="half" idx="2"/>
          </p:nvPr>
        </p:nvSpPr>
        <p:spPr>
          <a:xfrm>
            <a:off x="6195985" y="2147889"/>
            <a:ext cx="4753642"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Date Placeholder 4"/>
          <p:cNvSpPr>
            <a:spLocks noGrp="1"/>
          </p:cNvSpPr>
          <p:nvPr>
            <p:ph type="dt" sz="half" idx="10"/>
          </p:nvPr>
        </p:nvSpPr>
        <p:spPr/>
        <p:txBody>
          <a:bodyPr/>
          <a:lstStyle/>
          <a:p>
            <a:fld id="{03F41C87-7AD9-4845-A077-840E4A0F3F06}" type="datetimeFigureOut">
              <a:rPr lang="mr-IN" smtClean="0"/>
              <a:t>9/26/18</a:t>
            </a:fld>
            <a:endParaRPr lang="mr-IN"/>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10" name="Group 9"/>
          <p:cNvGrpSpPr/>
          <p:nvPr/>
        </p:nvGrpSpPr>
        <p:grpSpPr>
          <a:xfrm>
            <a:off x="243777" y="173699"/>
            <a:ext cx="11701272"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842848" y="1708991"/>
            <a:ext cx="4753642"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842848" y="2590801"/>
            <a:ext cx="4753642"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6592335" y="1708991"/>
            <a:ext cx="4753642"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6592335" y="2590801"/>
            <a:ext cx="4753642"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03F41C87-7AD9-4845-A077-840E4A0F3F06}" type="datetimeFigureOut">
              <a:rPr lang="mr-IN" smtClean="0"/>
              <a:t>9/26/18</a:t>
            </a:fld>
            <a:endParaRPr lang="mr-IN"/>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grpSp>
        <p:nvGrpSpPr>
          <p:cNvPr id="12" name="Group 11"/>
          <p:cNvGrpSpPr/>
          <p:nvPr/>
        </p:nvGrpSpPr>
        <p:grpSpPr>
          <a:xfrm>
            <a:off x="243777" y="173699"/>
            <a:ext cx="11701272"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03F41C87-7AD9-4845-A077-840E4A0F3F06}" type="datetimeFigureOut">
              <a:rPr lang="mr-IN" smtClean="0"/>
              <a:pPr/>
              <a:t>9/26/18</a:t>
            </a:fld>
            <a:endParaRPr lang="mr-IN"/>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2A013F82-EE5E-44EE-A61D-E31C6657F26F}" type="slidenum">
              <a:rPr lang="tr-TR" smtClean="0"/>
              <a:pPr/>
              <a:t>‹Nr.›</a:t>
            </a:fld>
            <a:endParaRPr lang="tr-TR"/>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grpSp>
        <p:nvGrpSpPr>
          <p:cNvPr id="10" name="Group 9"/>
          <p:cNvGrpSpPr/>
          <p:nvPr/>
        </p:nvGrpSpPr>
        <p:grpSpPr>
          <a:xfrm>
            <a:off x="243777" y="173699"/>
            <a:ext cx="11701272"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03F41C87-7AD9-4845-A077-840E4A0F3F06}" type="datetimeFigureOut">
              <a:rPr lang="mr-IN" smtClean="0"/>
              <a:t>9/26/18</a:t>
            </a:fld>
            <a:endParaRPr lang="mr-IN"/>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2A013F82-EE5E-44EE-A61D-E31C6657F26F}" type="slidenum">
              <a:rPr lang="tr-TR" smtClean="0"/>
              <a:t>‹Nr.›</a:t>
            </a:fld>
            <a:endParaRPr lang="tr-TR"/>
          </a:p>
        </p:txBody>
      </p:sp>
      <p:pic>
        <p:nvPicPr>
          <p:cNvPr id="15" name="Picture 5" descr="Gran ola del mar (semitransparente)" title="Ocean Wav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6"/>
            <a:ext cx="12188824" cy="68578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11" name="Group 10"/>
          <p:cNvGrpSpPr/>
          <p:nvPr/>
        </p:nvGrpSpPr>
        <p:grpSpPr>
          <a:xfrm>
            <a:off x="243777" y="173699"/>
            <a:ext cx="11701272"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706783" y="1169892"/>
            <a:ext cx="4010039" cy="914400"/>
          </a:xfrm>
        </p:spPr>
        <p:txBody>
          <a:bodyPr anchor="b">
            <a:normAutofit/>
          </a:bodyPr>
          <a:lstStyle>
            <a:lvl1pPr algn="l">
              <a:defRPr sz="2800" b="0"/>
            </a:lvl1pPr>
          </a:lstStyle>
          <a:p>
            <a:r>
              <a:rPr lang="es-ES_tradnl" smtClean="0"/>
              <a:t>Clic para editar título</a:t>
            </a:r>
            <a:endParaRPr dirty="0"/>
          </a:p>
        </p:txBody>
      </p:sp>
      <p:sp>
        <p:nvSpPr>
          <p:cNvPr id="3" name="Content Placeholder 2"/>
          <p:cNvSpPr>
            <a:spLocks noGrp="1"/>
          </p:cNvSpPr>
          <p:nvPr>
            <p:ph idx="1"/>
          </p:nvPr>
        </p:nvSpPr>
        <p:spPr>
          <a:xfrm>
            <a:off x="5769589" y="609601"/>
            <a:ext cx="5484971"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706783" y="2147889"/>
            <a:ext cx="4010039"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03F41C87-7AD9-4845-A077-840E4A0F3F06}" type="datetimeFigureOut">
              <a:rPr lang="mr-IN" smtClean="0"/>
              <a:t>9/26/18</a:t>
            </a:fld>
            <a:endParaRPr lang="mr-IN"/>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A013F82-EE5E-44EE-A61D-E31C6657F26F}" type="slidenum">
              <a:rPr lang="tr-TR" smtClean="0"/>
              <a:t>‹Nr.›</a:t>
            </a:fld>
            <a:endParaRPr lang="tr-T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99838" y="244158"/>
            <a:ext cx="9791266" cy="1339850"/>
          </a:xfrm>
          <a:prstGeom prst="rect">
            <a:avLst/>
          </a:prstGeom>
        </p:spPr>
        <p:txBody>
          <a:bodyPr vert="horz" lIns="91440" tIns="45720" rIns="91440" bIns="45720" rtlCol="0" anchor="ctr">
            <a:normAutofit/>
          </a:bodyPr>
          <a:lstStyle/>
          <a:p>
            <a:r>
              <a:rPr lang="es-ES_tradnl" smtClean="0"/>
              <a:t>Clic para editar título</a:t>
            </a:r>
            <a:endParaRPr dirty="0"/>
          </a:p>
        </p:txBody>
      </p:sp>
      <p:sp>
        <p:nvSpPr>
          <p:cNvPr id="3" name="Text Placeholder 2"/>
          <p:cNvSpPr>
            <a:spLocks noGrp="1"/>
          </p:cNvSpPr>
          <p:nvPr>
            <p:ph type="body" idx="1"/>
          </p:nvPr>
        </p:nvSpPr>
        <p:spPr>
          <a:xfrm>
            <a:off x="1199837" y="2133601"/>
            <a:ext cx="9791267" cy="393192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325035" y="6371592"/>
            <a:ext cx="2844059"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03F41C87-7AD9-4845-A077-840E4A0F3F06}" type="datetimeFigureOut">
              <a:rPr lang="mr-IN" smtClean="0"/>
              <a:pPr/>
              <a:t>9/26/18</a:t>
            </a:fld>
            <a:endParaRPr lang="mr-IN"/>
          </a:p>
        </p:txBody>
      </p:sp>
      <p:sp>
        <p:nvSpPr>
          <p:cNvPr id="5" name="Footer Placeholder 4"/>
          <p:cNvSpPr>
            <a:spLocks noGrp="1"/>
          </p:cNvSpPr>
          <p:nvPr>
            <p:ph type="ftr" sz="quarter" idx="3"/>
          </p:nvPr>
        </p:nvSpPr>
        <p:spPr>
          <a:xfrm>
            <a:off x="7943051" y="6371591"/>
            <a:ext cx="3859795"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s-ES"/>
          </a:p>
        </p:txBody>
      </p:sp>
      <p:sp>
        <p:nvSpPr>
          <p:cNvPr id="6" name="Slide Number Placeholder 5"/>
          <p:cNvSpPr>
            <a:spLocks noGrp="1"/>
          </p:cNvSpPr>
          <p:nvPr>
            <p:ph type="sldNum" sz="quarter" idx="4"/>
          </p:nvPr>
        </p:nvSpPr>
        <p:spPr>
          <a:xfrm>
            <a:off x="5586545" y="6356351"/>
            <a:ext cx="1015735"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2A013F82-EE5E-44EE-A61D-E31C6657F26F}" type="slidenum">
              <a:rPr lang="tr-TR" smtClean="0"/>
              <a:pPr/>
              <a:t>‹Nr.›</a:t>
            </a:fld>
            <a:endParaRPr lang="tr-TR"/>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DISCO:Users:Administrador:Desktop:carta%20terminacio%CC%81n%20cesar.doc!OLE_LINK1" TargetMode="External"/><Relationship Id="rId4"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estiopolis.com/como-clasifican-producto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1.jpg"/><Relationship Id="rId4" Type="http://schemas.openxmlformats.org/officeDocument/2006/relationships/image" Target="../media/image22.jpg"/><Relationship Id="rId5" Type="http://schemas.openxmlformats.org/officeDocument/2006/relationships/image" Target="../media/image23.jpg"/><Relationship Id="rId6" Type="http://schemas.openxmlformats.org/officeDocument/2006/relationships/image" Target="../media/image24.jpg"/><Relationship Id="rId7" Type="http://schemas.openxmlformats.org/officeDocument/2006/relationships/image" Target="../media/image25.jpg"/><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914162" y="1148522"/>
            <a:ext cx="10360501" cy="985078"/>
          </a:xfrm>
        </p:spPr>
        <p:txBody>
          <a:bodyPr>
            <a:noAutofit/>
          </a:bodyPr>
          <a:lstStyle/>
          <a:p>
            <a:pPr algn="ctr"/>
            <a:r>
              <a:rPr lang="es-ES_tradnl" sz="2800" dirty="0"/>
              <a:t/>
            </a:r>
            <a:br>
              <a:rPr lang="es-ES_tradnl" sz="2800" dirty="0"/>
            </a:br>
            <a:r>
              <a:rPr lang="es-ES" sz="2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DISEÑO DE </a:t>
            </a:r>
            <a:r>
              <a:rPr lang="es-ES" sz="2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PRODUCTOS ESPECIALIZADOS</a:t>
            </a:r>
            <a:r>
              <a:rPr lang="es-ES_tradnl" sz="2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endParaRPr lang="es-ES" sz="2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2" name="Subtítulo 1"/>
          <p:cNvSpPr>
            <a:spLocks noGrp="1"/>
          </p:cNvSpPr>
          <p:nvPr>
            <p:ph type="subTitle" idx="1"/>
          </p:nvPr>
        </p:nvSpPr>
        <p:spPr>
          <a:xfrm>
            <a:off x="1197868" y="2708920"/>
            <a:ext cx="9550857" cy="3682876"/>
          </a:xfrm>
        </p:spPr>
        <p:txBody>
          <a:bodyPr>
            <a:normAutofit/>
            <a:scene3d>
              <a:camera prst="orthographicFront"/>
              <a:lightRig rig="brightRoom" dir="t"/>
            </a:scene3d>
            <a:sp3d extrusionH="57150" contourW="6350" prstMaterial="plastic">
              <a:bevelT w="20320" h="20320"/>
              <a:contourClr>
                <a:schemeClr val="accent1">
                  <a:tint val="100000"/>
                  <a:shade val="100000"/>
                  <a:hueMod val="100000"/>
                  <a:satMod val="100000"/>
                </a:schemeClr>
              </a:contourClr>
            </a:sp3d>
          </a:bodyPr>
          <a:lstStyle/>
          <a:p>
            <a:pPr algn="l"/>
            <a:endParaRPr lang="es-MX"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lgn="ctr"/>
            <a:r>
              <a:rPr lang="es-ES" dirty="0" smtClean="0">
                <a:ln w="10160">
                  <a:solidFill>
                    <a:schemeClr val="accent1"/>
                  </a:solidFill>
                  <a:prstDash val="solid"/>
                </a:ln>
                <a:solidFill>
                  <a:srgbClr val="FFFFFF"/>
                </a:solidFill>
                <a:effectLst>
                  <a:outerShdw blurRad="38100" dist="32000" dir="5400000" algn="tl">
                    <a:srgbClr val="000000">
                      <a:alpha val="30000"/>
                    </a:srgbClr>
                  </a:outerShdw>
                </a:effectLst>
              </a:rPr>
              <a:t>T</a:t>
            </a:r>
            <a:r>
              <a:rPr lang="es-MX" dirty="0" smtClean="0">
                <a:ln w="10160">
                  <a:solidFill>
                    <a:schemeClr val="accent1"/>
                  </a:solidFill>
                  <a:prstDash val="solid"/>
                </a:ln>
                <a:solidFill>
                  <a:srgbClr val="FFFFFF"/>
                </a:solidFill>
                <a:effectLst>
                  <a:outerShdw blurRad="38100" dist="32000" dir="5400000" algn="tl">
                    <a:srgbClr val="000000">
                      <a:alpha val="30000"/>
                    </a:srgbClr>
                  </a:outerShdw>
                </a:effectLst>
              </a:rPr>
              <a:t>ítulo: </a:t>
            </a:r>
          </a:p>
          <a:p>
            <a:pPr algn="ctr"/>
            <a:r>
              <a:rPr lang="es-ES" dirty="0" smtClean="0">
                <a:ln w="10160">
                  <a:solidFill>
                    <a:schemeClr val="accent1"/>
                  </a:solidFill>
                  <a:prstDash val="solid"/>
                </a:ln>
                <a:solidFill>
                  <a:srgbClr val="FFFFFF"/>
                </a:solidFill>
                <a:effectLst>
                  <a:outerShdw blurRad="38100" dist="32000" dir="5400000" algn="tl">
                    <a:srgbClr val="000000">
                      <a:alpha val="30000"/>
                    </a:srgbClr>
                  </a:outerShdw>
                </a:effectLst>
              </a:rPr>
              <a:t>“E</a:t>
            </a:r>
            <a:r>
              <a:rPr lang="es-MX" dirty="0" smtClean="0">
                <a:ln w="10160">
                  <a:solidFill>
                    <a:schemeClr val="accent1"/>
                  </a:solidFill>
                  <a:prstDash val="solid"/>
                </a:ln>
                <a:solidFill>
                  <a:srgbClr val="FFFFFF"/>
                </a:solidFill>
                <a:effectLst>
                  <a:outerShdw blurRad="38100" dist="32000" dir="5400000" algn="tl">
                    <a:srgbClr val="000000">
                      <a:alpha val="30000"/>
                    </a:srgbClr>
                  </a:outerShdw>
                </a:effectLst>
              </a:rPr>
              <a:t>l Diseño Universal para productos especializados”</a:t>
            </a:r>
          </a:p>
          <a:p>
            <a:pPr algn="ctr"/>
            <a:r>
              <a:rPr lang="es-ES" dirty="0" smtClean="0">
                <a:ln w="10160">
                  <a:solidFill>
                    <a:schemeClr val="accent1"/>
                  </a:solidFill>
                  <a:prstDash val="solid"/>
                </a:ln>
                <a:solidFill>
                  <a:srgbClr val="FFFFFF"/>
                </a:solidFill>
                <a:effectLst>
                  <a:outerShdw blurRad="38100" dist="32000" dir="5400000" algn="tl">
                    <a:srgbClr val="000000">
                      <a:alpha val="30000"/>
                    </a:srgbClr>
                  </a:outerShdw>
                </a:effectLst>
              </a:rPr>
              <a:t>A</a:t>
            </a:r>
            <a:r>
              <a:rPr lang="es-MX" dirty="0" smtClean="0">
                <a:ln w="10160">
                  <a:solidFill>
                    <a:schemeClr val="accent1"/>
                  </a:solidFill>
                  <a:prstDash val="solid"/>
                </a:ln>
                <a:solidFill>
                  <a:srgbClr val="FFFFFF"/>
                </a:solidFill>
                <a:effectLst>
                  <a:outerShdw blurRad="38100" dist="32000" dir="5400000" algn="tl">
                    <a:srgbClr val="000000">
                      <a:alpha val="30000"/>
                    </a:srgbClr>
                  </a:outerShdw>
                </a:effectLst>
              </a:rPr>
              <a:t>utor: MARIO GERSON URBINA PÉREZ</a:t>
            </a:r>
          </a:p>
          <a:p>
            <a:pPr algn="ctr"/>
            <a:endParaRPr lang="es-MX" dirty="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r>
              <a:rPr lang="es-MX" dirty="0" smtClean="0">
                <a:ln w="10160">
                  <a:solidFill>
                    <a:schemeClr val="accent1"/>
                  </a:solidFill>
                  <a:prstDash val="solid"/>
                </a:ln>
                <a:solidFill>
                  <a:srgbClr val="FFFFFF"/>
                </a:solidFill>
                <a:effectLst>
                  <a:outerShdw blurRad="38100" dist="32000" dir="5400000" algn="tl">
                    <a:srgbClr val="000000">
                      <a:alpha val="30000"/>
                    </a:srgbClr>
                  </a:outerShdw>
                </a:effectLst>
              </a:rPr>
              <a:t>Diseño Industrial</a:t>
            </a:r>
          </a:p>
          <a:p>
            <a:pPr algn="ctr"/>
            <a:r>
              <a:rPr lang="es-MX" dirty="0" smtClean="0">
                <a:ln w="10160">
                  <a:solidFill>
                    <a:schemeClr val="accent1"/>
                  </a:solidFill>
                  <a:prstDash val="solid"/>
                </a:ln>
                <a:solidFill>
                  <a:srgbClr val="FFFFFF"/>
                </a:solidFill>
                <a:effectLst>
                  <a:outerShdw blurRad="38100" dist="32000" dir="5400000" algn="tl">
                    <a:srgbClr val="000000">
                      <a:alpha val="30000"/>
                    </a:srgbClr>
                  </a:outerShdw>
                </a:effectLst>
              </a:rPr>
              <a:t>Facultad de Arquitectura y Diseño, CU Valle de Chalco, Zumpango</a:t>
            </a:r>
          </a:p>
          <a:p>
            <a:endParaRPr lang="es-MX"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r>
              <a:rPr lang="es-MX" dirty="0" smtClean="0">
                <a:ln w="10160">
                  <a:solidFill>
                    <a:schemeClr val="accent1"/>
                  </a:solidFill>
                  <a:prstDash val="solid"/>
                </a:ln>
                <a:solidFill>
                  <a:srgbClr val="FFFFFF"/>
                </a:solidFill>
                <a:effectLst>
                  <a:outerShdw blurRad="38100" dist="32000" dir="5400000" algn="tl">
                    <a:srgbClr val="000000">
                      <a:alpha val="30000"/>
                    </a:srgbClr>
                  </a:outerShdw>
                </a:effectLst>
              </a:rPr>
              <a:t>Septiembre 2018</a:t>
            </a:r>
            <a:endParaRPr lang="es-MX" dirty="0">
              <a:ln w="10160">
                <a:solidFill>
                  <a:schemeClr val="accent1"/>
                </a:solidFill>
                <a:prstDash val="solid"/>
              </a:ln>
              <a:solidFill>
                <a:srgbClr val="FFFFFF"/>
              </a:solidFill>
              <a:effectLst>
                <a:outerShdw blurRad="38100" dist="32000" dir="5400000" algn="tl">
                  <a:srgbClr val="000000">
                    <a:alpha val="30000"/>
                  </a:srgbClr>
                </a:outerShdw>
              </a:effectLst>
            </a:endParaRPr>
          </a:p>
          <a:p>
            <a:endParaRPr lang="es-MX"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s-MX"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s-MX"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s-MX"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s-ES_tradnl"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endParaRPr lang="es-E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graphicFrame>
        <p:nvGraphicFramePr>
          <p:cNvPr id="4" name="Objeto 3"/>
          <p:cNvGraphicFramePr>
            <a:graphicFrameLocks noChangeAspect="1"/>
          </p:cNvGraphicFramePr>
          <p:nvPr>
            <p:extLst>
              <p:ext uri="{D42A27DB-BD31-4B8C-83A1-F6EECF244321}">
                <p14:modId xmlns:p14="http://schemas.microsoft.com/office/powerpoint/2010/main" val="3516405752"/>
              </p:ext>
            </p:extLst>
          </p:nvPr>
        </p:nvGraphicFramePr>
        <p:xfrm>
          <a:off x="1629916" y="188640"/>
          <a:ext cx="8568952" cy="936104"/>
        </p:xfrm>
        <a:graphic>
          <a:graphicData uri="http://schemas.openxmlformats.org/presentationml/2006/ole">
            <mc:AlternateContent xmlns:mc="http://schemas.openxmlformats.org/markup-compatibility/2006">
              <mc:Choice xmlns:v="urn:schemas-microsoft-com:vml" Requires="v">
                <p:oleObj spid="_x0000_s1106" name="Documento" r:id="rId3" imgW="6794500" imgH="914400" progId="Word.Document.12">
                  <p:link updateAutomatic="1"/>
                </p:oleObj>
              </mc:Choice>
              <mc:Fallback>
                <p:oleObj name="Documento" r:id="rId3" imgW="6794500" imgH="914400" progId="Word.Document.12">
                  <p:link updateAutomatic="1"/>
                  <p:pic>
                    <p:nvPicPr>
                      <p:cNvPr id="0" name=""/>
                      <p:cNvPicPr/>
                      <p:nvPr/>
                    </p:nvPicPr>
                    <p:blipFill>
                      <a:blip r:embed="rId4"/>
                      <a:stretch>
                        <a:fillRect/>
                      </a:stretch>
                    </p:blipFill>
                    <p:spPr>
                      <a:xfrm>
                        <a:off x="1629916" y="188640"/>
                        <a:ext cx="8568952" cy="936104"/>
                      </a:xfrm>
                      <a:prstGeom prst="rect">
                        <a:avLst/>
                      </a:prstGeom>
                    </p:spPr>
                  </p:pic>
                </p:oleObj>
              </mc:Fallback>
            </mc:AlternateContent>
          </a:graphicData>
        </a:graphic>
      </p:graphicFrame>
    </p:spTree>
    <p:extLst>
      <p:ext uri="{BB962C8B-B14F-4D97-AF65-F5344CB8AC3E}">
        <p14:creationId xmlns:p14="http://schemas.microsoft.com/office/powerpoint/2010/main" val="3452007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ítulo 1"/>
          <p:cNvSpPr>
            <a:spLocks noGrp="1"/>
          </p:cNvSpPr>
          <p:nvPr>
            <p:ph type="title"/>
          </p:nvPr>
        </p:nvSpPr>
        <p:spPr>
          <a:xfrm>
            <a:off x="1989956" y="260648"/>
            <a:ext cx="9144001" cy="907504"/>
          </a:xfrm>
        </p:spPr>
        <p:txBody>
          <a:bodyPr/>
          <a:lstStyle/>
          <a:p>
            <a:pPr algn="ctr" eaLnBrk="1" hangingPunct="1"/>
            <a:r>
              <a:rPr lang="es-ES" sz="3200" dirty="0">
                <a:solidFill>
                  <a:srgbClr val="000000"/>
                </a:solidFill>
                <a:latin typeface="News Gothic MT" charset="0"/>
              </a:rPr>
              <a:t>GUIÓN EXPLICATIVO</a:t>
            </a:r>
          </a:p>
        </p:txBody>
      </p:sp>
      <p:sp>
        <p:nvSpPr>
          <p:cNvPr id="16386" name="Marcador de contenido 2"/>
          <p:cNvSpPr>
            <a:spLocks noGrp="1"/>
          </p:cNvSpPr>
          <p:nvPr>
            <p:ph idx="1"/>
          </p:nvPr>
        </p:nvSpPr>
        <p:spPr>
          <a:xfrm>
            <a:off x="981844" y="1268760"/>
            <a:ext cx="10360501" cy="5112568"/>
          </a:xfrm>
        </p:spPr>
        <p:txBody>
          <a:bodyPr>
            <a:normAutofit/>
          </a:bodyPr>
          <a:lstStyle/>
          <a:p>
            <a:pPr eaLnBrk="1" hangingPunct="1"/>
            <a:r>
              <a:rPr lang="pt-BR" sz="1600" dirty="0">
                <a:solidFill>
                  <a:srgbClr val="000000"/>
                </a:solidFill>
                <a:latin typeface="News Gothic MT" charset="0"/>
              </a:rPr>
              <a:t>EL PRESENTE MATERIAL ESTA PENSADO PARA SER UTILIZADO POR EL DOCENTE EN LA UNIDAD </a:t>
            </a:r>
            <a:r>
              <a:rPr lang="pt-BR" sz="1600" dirty="0" smtClean="0">
                <a:solidFill>
                  <a:srgbClr val="000000"/>
                </a:solidFill>
                <a:latin typeface="News Gothic MT" charset="0"/>
              </a:rPr>
              <a:t>4 “FASE CREATIVA” DE LA UA DE DISEÑO DE PRODUCTOS ESPECIALIZADOS, SUIMPORTANCIA RADICA QUE QUE ES UNA UNIDAD DE APRENDIZAJE DEL PLAN 05, </a:t>
            </a:r>
            <a:r>
              <a:rPr lang="pt-BR" sz="1600" dirty="0" err="1" smtClean="0">
                <a:solidFill>
                  <a:srgbClr val="000000"/>
                </a:solidFill>
                <a:latin typeface="News Gothic MT" charset="0"/>
              </a:rPr>
              <a:t>Y</a:t>
            </a:r>
            <a:r>
              <a:rPr lang="pt-BR" sz="1600" dirty="0" smtClean="0">
                <a:solidFill>
                  <a:srgbClr val="000000"/>
                </a:solidFill>
                <a:latin typeface="News Gothic MT" charset="0"/>
              </a:rPr>
              <a:t> SE PLANTEA CON ELLA EJEMPLIFICAR OBJETOS DISEÑADOS CON EL ENFOQUE DE UNIVERSALIDAD, QUE SEGÚN </a:t>
            </a:r>
            <a:r>
              <a:rPr lang="pt-BR" sz="1600" dirty="0">
                <a:solidFill>
                  <a:srgbClr val="000000"/>
                </a:solidFill>
                <a:latin typeface="News Gothic MT" charset="0"/>
              </a:rPr>
              <a:t>LOS OBJETIVOS, PROPÓSITOS </a:t>
            </a:r>
            <a:r>
              <a:rPr lang="pt-BR" sz="1600" dirty="0" err="1">
                <a:solidFill>
                  <a:srgbClr val="000000"/>
                </a:solidFill>
                <a:latin typeface="News Gothic MT" charset="0"/>
              </a:rPr>
              <a:t>Y</a:t>
            </a:r>
            <a:r>
              <a:rPr lang="pt-BR" sz="1600" dirty="0">
                <a:solidFill>
                  <a:srgbClr val="000000"/>
                </a:solidFill>
                <a:latin typeface="News Gothic MT" charset="0"/>
              </a:rPr>
              <a:t> COMPETENCIAS DE LA UNIDAD DE APRENDIZAJE FUNCIONAN PARA UN MAYOR ENTENDIMIENTO DE LA MISMA. EL GUIÓN SE DIVIDE DE LA SIGUIENTE FORMA:</a:t>
            </a:r>
          </a:p>
          <a:p>
            <a:pPr eaLnBrk="1" hangingPunct="1"/>
            <a:r>
              <a:rPr lang="pt-BR" sz="1400" dirty="0">
                <a:latin typeface="News Gothic MT" charset="0"/>
              </a:rPr>
              <a:t>PRESENTACIÓN DE LA UNIDAD DE APRENDIZAJE.</a:t>
            </a:r>
          </a:p>
          <a:p>
            <a:pPr eaLnBrk="1" hangingPunct="1"/>
            <a:r>
              <a:rPr lang="pt-BR" sz="1400" dirty="0">
                <a:latin typeface="News Gothic MT" charset="0"/>
              </a:rPr>
              <a:t>PROPÓSITO DE LA UNIDAD DE APRENDIZAJE.</a:t>
            </a:r>
          </a:p>
          <a:p>
            <a:pPr eaLnBrk="1" hangingPunct="1"/>
            <a:r>
              <a:rPr lang="pt-BR" sz="1400" dirty="0">
                <a:latin typeface="News Gothic MT" charset="0"/>
              </a:rPr>
              <a:t>ESTRUCTURA DE LA UA.</a:t>
            </a:r>
          </a:p>
          <a:p>
            <a:pPr eaLnBrk="1" hangingPunct="1"/>
            <a:r>
              <a:rPr lang="pt-BR" sz="1400" dirty="0">
                <a:latin typeface="News Gothic MT" charset="0"/>
              </a:rPr>
              <a:t>SECUENCIA DIDÁCTICA.</a:t>
            </a:r>
          </a:p>
          <a:p>
            <a:pPr eaLnBrk="1" hangingPunct="1"/>
            <a:r>
              <a:rPr lang="pt-BR" sz="1400" dirty="0" smtClean="0">
                <a:latin typeface="News Gothic MT" charset="0"/>
              </a:rPr>
              <a:t>PRESENTACIÓN </a:t>
            </a:r>
            <a:r>
              <a:rPr lang="pt-BR" sz="1400" dirty="0" err="1" smtClean="0">
                <a:latin typeface="News Gothic MT" charset="0"/>
              </a:rPr>
              <a:t>Y</a:t>
            </a:r>
            <a:r>
              <a:rPr lang="pt-BR" sz="1400" dirty="0" smtClean="0">
                <a:latin typeface="News Gothic MT" charset="0"/>
              </a:rPr>
              <a:t> ANÁLISIS DE PROPUESTAS DE PRODUCTOS ESPECIALIZADOS.</a:t>
            </a:r>
          </a:p>
          <a:p>
            <a:pPr eaLnBrk="1" hangingPunct="1"/>
            <a:r>
              <a:rPr lang="pt-BR" sz="1400" dirty="0" smtClean="0">
                <a:latin typeface="News Gothic MT" charset="0"/>
              </a:rPr>
              <a:t>CONCLUSIONES.</a:t>
            </a:r>
          </a:p>
          <a:p>
            <a:pPr eaLnBrk="1" hangingPunct="1"/>
            <a:r>
              <a:rPr lang="pt-BR" sz="1400" dirty="0" smtClean="0">
                <a:latin typeface="News Gothic MT" charset="0"/>
              </a:rPr>
              <a:t>REFERENCIAS.</a:t>
            </a:r>
          </a:p>
          <a:p>
            <a:pPr eaLnBrk="1" hangingPunct="1"/>
            <a:endParaRPr lang="pt-BR" sz="1400" dirty="0" smtClean="0">
              <a:latin typeface="News Gothic MT" charset="0"/>
            </a:endParaRPr>
          </a:p>
          <a:p>
            <a:pPr eaLnBrk="1" hangingPunct="1"/>
            <a:endParaRPr lang="pt-BR" sz="1400" dirty="0">
              <a:latin typeface="News Gothic MT" charset="0"/>
            </a:endParaRPr>
          </a:p>
          <a:p>
            <a:pPr eaLnBrk="1" hangingPunct="1"/>
            <a:endParaRPr lang="es-ES" dirty="0">
              <a:latin typeface="News Gothic MT" charset="0"/>
            </a:endParaRPr>
          </a:p>
        </p:txBody>
      </p:sp>
    </p:spTree>
    <p:extLst>
      <p:ext uri="{BB962C8B-B14F-4D97-AF65-F5344CB8AC3E}">
        <p14:creationId xmlns:p14="http://schemas.microsoft.com/office/powerpoint/2010/main" val="3007318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9838" y="288950"/>
            <a:ext cx="9791266" cy="1339850"/>
          </a:xfrm>
        </p:spPr>
        <p:txBody>
          <a:bodyPr>
            <a:normAutofit/>
          </a:bodyPr>
          <a:lstStyle/>
          <a:p>
            <a:r>
              <a:rPr lang="es-ES" sz="3600" dirty="0" smtClean="0">
                <a:ln w="18415" cmpd="sng">
                  <a:solidFill>
                    <a:srgbClr val="FFFFFF"/>
                  </a:solidFill>
                  <a:prstDash val="solid"/>
                </a:ln>
                <a:solidFill>
                  <a:srgbClr val="000000"/>
                </a:solidFill>
                <a:effectLst>
                  <a:outerShdw blurRad="63500" dir="3600000" algn="tl" rotWithShape="0">
                    <a:srgbClr val="000000">
                      <a:alpha val="70000"/>
                    </a:srgbClr>
                  </a:outerShdw>
                </a:effectLst>
              </a:rPr>
              <a:t>CONTEXTO</a:t>
            </a:r>
            <a:endParaRPr lang="es-ES" sz="3600" dirty="0">
              <a:ln w="18415" cmpd="sng">
                <a:solidFill>
                  <a:srgbClr val="FFFFFF"/>
                </a:solidFill>
                <a:prstDash val="solid"/>
              </a:ln>
              <a:solidFill>
                <a:srgbClr val="000000"/>
              </a:solidFill>
              <a:effectLst>
                <a:outerShdw blurRad="63500" dir="3600000" algn="tl" rotWithShape="0">
                  <a:srgbClr val="000000">
                    <a:alpha val="70000"/>
                  </a:srgbClr>
                </a:outerShdw>
              </a:effectLst>
            </a:endParaRPr>
          </a:p>
        </p:txBody>
      </p:sp>
      <p:sp>
        <p:nvSpPr>
          <p:cNvPr id="4" name="Marcador de contenido 3"/>
          <p:cNvSpPr>
            <a:spLocks noGrp="1"/>
          </p:cNvSpPr>
          <p:nvPr>
            <p:ph idx="1"/>
          </p:nvPr>
        </p:nvSpPr>
        <p:spPr>
          <a:xfrm>
            <a:off x="981844" y="1628800"/>
            <a:ext cx="9920264" cy="3861416"/>
          </a:xfrm>
        </p:spPr>
        <p:txBody>
          <a:bodyPr>
            <a:normAutofit/>
          </a:bodyPr>
          <a:lstStyle/>
          <a:p>
            <a:pPr marL="0" indent="0">
              <a:buNone/>
            </a:pPr>
            <a:r>
              <a:rPr lang="es-ES_tradnl" dirty="0"/>
              <a:t>S</a:t>
            </a:r>
            <a:r>
              <a:rPr lang="es-ES_tradnl" dirty="0" smtClean="0"/>
              <a:t>e </a:t>
            </a:r>
            <a:r>
              <a:rPr lang="es-ES_tradnl" dirty="0"/>
              <a:t>plantea que el alumno </a:t>
            </a:r>
            <a:r>
              <a:rPr lang="es-ES_tradnl" dirty="0" smtClean="0"/>
              <a:t>utilice este material en la fase de creatividad para poder desarrollar mejores propuestas en el contexto de los productos especializados, dependiendo el campo seleccionado para resolver sus problemáticas y desarrollar mejores propuestas a nivel de bosquejos, bocetos, “</a:t>
            </a:r>
            <a:r>
              <a:rPr lang="es-ES_tradnl" dirty="0" err="1" smtClean="0"/>
              <a:t>renders</a:t>
            </a:r>
            <a:r>
              <a:rPr lang="es-ES_tradnl" dirty="0" smtClean="0"/>
              <a:t>” y modelos.</a:t>
            </a:r>
            <a:endParaRPr lang="es-ES_tradnl" dirty="0">
              <a:solidFill>
                <a:srgbClr val="000000"/>
              </a:solidFill>
            </a:endParaRPr>
          </a:p>
          <a:p>
            <a:pPr marL="0" indent="0">
              <a:buNone/>
            </a:pPr>
            <a:endParaRPr lang="es-ES_tradnl" dirty="0"/>
          </a:p>
        </p:txBody>
      </p:sp>
    </p:spTree>
    <p:extLst>
      <p:ext uri="{BB962C8B-B14F-4D97-AF65-F5344CB8AC3E}">
        <p14:creationId xmlns:p14="http://schemas.microsoft.com/office/powerpoint/2010/main" val="4029000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dirty="0" smtClean="0">
                <a:ln w="18415" cmpd="sng">
                  <a:solidFill>
                    <a:srgbClr val="FFFFFF"/>
                  </a:solidFill>
                  <a:prstDash val="solid"/>
                </a:ln>
                <a:solidFill>
                  <a:srgbClr val="000000"/>
                </a:solidFill>
                <a:effectLst>
                  <a:outerShdw blurRad="63500" dir="3600000" algn="tl" rotWithShape="0">
                    <a:srgbClr val="000000">
                      <a:alpha val="70000"/>
                    </a:srgbClr>
                  </a:outerShdw>
                </a:effectLst>
              </a:rPr>
              <a:t>INTRODUCCIÓN</a:t>
            </a:r>
            <a:endParaRPr lang="es-MX" sz="3600" dirty="0">
              <a:ln w="18415" cmpd="sng">
                <a:solidFill>
                  <a:srgbClr val="FFFFFF"/>
                </a:solidFill>
                <a:prstDash val="solid"/>
              </a:ln>
              <a:solidFill>
                <a:srgbClr val="000000"/>
              </a:solidFill>
              <a:effectLst>
                <a:outerShdw blurRad="63500" dir="3600000" algn="tl" rotWithShape="0">
                  <a:srgbClr val="000000">
                    <a:alpha val="70000"/>
                  </a:srgbClr>
                </a:outerShdw>
              </a:effectLst>
            </a:endParaRPr>
          </a:p>
        </p:txBody>
      </p:sp>
      <p:sp>
        <p:nvSpPr>
          <p:cNvPr id="3" name="Marcador de contenido 2"/>
          <p:cNvSpPr>
            <a:spLocks noGrp="1"/>
          </p:cNvSpPr>
          <p:nvPr>
            <p:ph idx="1"/>
          </p:nvPr>
        </p:nvSpPr>
        <p:spPr/>
        <p:txBody>
          <a:bodyPr/>
          <a:lstStyle/>
          <a:p>
            <a:r>
              <a:rPr lang="es-ES" dirty="0" smtClean="0"/>
              <a:t>L</a:t>
            </a:r>
            <a:r>
              <a:rPr lang="es-MX" dirty="0" smtClean="0"/>
              <a:t>os objetos especializados </a:t>
            </a:r>
            <a:r>
              <a:rPr lang="es-ES_tradnl" dirty="0" smtClean="0"/>
              <a:t>o artículos </a:t>
            </a:r>
            <a:r>
              <a:rPr lang="es-ES_tradnl" dirty="0"/>
              <a:t>especializados o de </a:t>
            </a:r>
            <a:r>
              <a:rPr lang="es-ES_tradnl" dirty="0" smtClean="0"/>
              <a:t>lujo, se consideran como productos </a:t>
            </a:r>
            <a:r>
              <a:rPr lang="es-ES_tradnl" dirty="0"/>
              <a:t>de consumo generalmente únicos y que requieren un esfuerzo de compra </a:t>
            </a:r>
            <a:r>
              <a:rPr lang="es-ES_tradnl" dirty="0" smtClean="0"/>
              <a:t>adicional.</a:t>
            </a:r>
            <a:r>
              <a:rPr lang="es-MX" dirty="0"/>
              <a:t>(</a:t>
            </a:r>
            <a:r>
              <a:rPr lang="es-ES_tradnl" dirty="0" err="1" smtClean="0"/>
              <a:t>áuregui</a:t>
            </a:r>
            <a:r>
              <a:rPr lang="es-ES_tradnl" dirty="0" smtClean="0"/>
              <a:t> </a:t>
            </a:r>
            <a:r>
              <a:rPr lang="es-ES_tradnl" dirty="0"/>
              <a:t>Alejandro. (2001, noviembre 12). Cómo se clasifican los productos. Recuperado de </a:t>
            </a:r>
            <a:r>
              <a:rPr lang="es-ES_tradnl" dirty="0">
                <a:hlinkClick r:id="rId2"/>
              </a:rPr>
              <a:t>https://www.gestiopolis.com/como-clasifican-</a:t>
            </a:r>
            <a:r>
              <a:rPr lang="es-ES_tradnl" dirty="0" smtClean="0">
                <a:hlinkClick r:id="rId2"/>
              </a:rPr>
              <a:t>productos</a:t>
            </a:r>
            <a:r>
              <a:rPr lang="es-ES_tradnl" dirty="0" smtClean="0"/>
              <a:t>).</a:t>
            </a:r>
          </a:p>
          <a:p>
            <a:endParaRPr lang="es-ES_tradnl" dirty="0"/>
          </a:p>
          <a:p>
            <a:endParaRPr lang="es-MX" dirty="0" smtClean="0"/>
          </a:p>
        </p:txBody>
      </p:sp>
    </p:spTree>
    <p:extLst>
      <p:ext uri="{BB962C8B-B14F-4D97-AF65-F5344CB8AC3E}">
        <p14:creationId xmlns:p14="http://schemas.microsoft.com/office/powerpoint/2010/main" val="2078212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5900" y="692696"/>
            <a:ext cx="10081120" cy="1800200"/>
          </a:xfrm>
        </p:spPr>
        <p:txBody>
          <a:bodyPr>
            <a:noAutofit/>
          </a:bodyPr>
          <a:lstStyle/>
          <a:p>
            <a:pPr algn="l"/>
            <a:r>
              <a:rPr lang="es-ES" sz="2400" dirty="0" smtClean="0">
                <a:ln w="10160">
                  <a:solidFill>
                    <a:schemeClr val="accent1"/>
                  </a:solidFill>
                  <a:prstDash val="solid"/>
                </a:ln>
                <a:solidFill>
                  <a:srgbClr val="FFFFFF"/>
                </a:solidFill>
                <a:effectLst>
                  <a:outerShdw blurRad="38100" dist="32000" dir="5400000" algn="tl">
                    <a:srgbClr val="000000">
                      <a:alpha val="30000"/>
                    </a:srgbClr>
                  </a:outerShdw>
                </a:effectLst>
              </a:rPr>
              <a:t>                                               CONTEXTO</a:t>
            </a:r>
            <a:r>
              <a:rPr lang="es-ES" sz="2400" dirty="0" smtClean="0">
                <a:solidFill>
                  <a:schemeClr val="tx1"/>
                </a:solidFill>
              </a:rPr>
              <a:t/>
            </a:r>
            <a:br>
              <a:rPr lang="es-ES" sz="2400" dirty="0" smtClean="0">
                <a:solidFill>
                  <a:schemeClr val="tx1"/>
                </a:solidFill>
              </a:rPr>
            </a:br>
            <a:r>
              <a:rPr lang="es-ES" sz="2400" dirty="0" smtClean="0">
                <a:solidFill>
                  <a:schemeClr val="tx1"/>
                </a:solidFill>
              </a:rPr>
              <a:t>De lo comentado anteriormente, para el análisis de este material se utilizaran los conocimientos sobre la fase creativa y el diseño universal para ser aplicados en un ejercicio de </a:t>
            </a:r>
            <a:r>
              <a:rPr lang="es-ES" sz="2400" dirty="0" err="1" smtClean="0">
                <a:solidFill>
                  <a:schemeClr val="tx1"/>
                </a:solidFill>
              </a:rPr>
              <a:t>proyectación</a:t>
            </a:r>
            <a:r>
              <a:rPr lang="es-ES" sz="2400" dirty="0" smtClean="0">
                <a:solidFill>
                  <a:schemeClr val="tx1"/>
                </a:solidFill>
              </a:rPr>
              <a:t> de un producto especializado (control remoto universal) , poniendo </a:t>
            </a:r>
            <a:r>
              <a:rPr lang="es-ES" sz="2400" dirty="0" err="1" smtClean="0">
                <a:solidFill>
                  <a:schemeClr val="tx1"/>
                </a:solidFill>
              </a:rPr>
              <a:t>enfásis</a:t>
            </a:r>
            <a:r>
              <a:rPr lang="es-ES" sz="2400" dirty="0" smtClean="0">
                <a:solidFill>
                  <a:schemeClr val="tx1"/>
                </a:solidFill>
              </a:rPr>
              <a:t> en la </a:t>
            </a:r>
            <a:r>
              <a:rPr lang="es-ES" sz="2400" dirty="0" err="1" smtClean="0">
                <a:solidFill>
                  <a:schemeClr val="tx1"/>
                </a:solidFill>
              </a:rPr>
              <a:t>interfase</a:t>
            </a:r>
            <a:r>
              <a:rPr lang="es-ES" sz="2400" dirty="0" smtClean="0">
                <a:solidFill>
                  <a:schemeClr val="tx1"/>
                </a:solidFill>
              </a:rPr>
              <a:t>, estilo, </a:t>
            </a:r>
            <a:r>
              <a:rPr lang="es-ES" sz="2400" dirty="0" err="1" smtClean="0">
                <a:solidFill>
                  <a:schemeClr val="tx1"/>
                </a:solidFill>
              </a:rPr>
              <a:t>ergonomia</a:t>
            </a:r>
            <a:r>
              <a:rPr lang="es-ES" sz="2400" dirty="0" smtClean="0">
                <a:solidFill>
                  <a:schemeClr val="tx1"/>
                </a:solidFill>
              </a:rPr>
              <a:t> y universalidad.</a:t>
            </a:r>
            <a:endParaRPr lang="es-ES" sz="2400" dirty="0">
              <a:solidFill>
                <a:schemeClr val="tx1"/>
              </a:solidFill>
            </a:endParaRPr>
          </a:p>
        </p:txBody>
      </p:sp>
      <p:pic>
        <p:nvPicPr>
          <p:cNvPr id="7" name="Imagen 6" descr="hqdefaul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0196" y="3068960"/>
            <a:ext cx="3168352" cy="2376264"/>
          </a:xfrm>
          <a:prstGeom prst="rect">
            <a:avLst/>
          </a:prstGeom>
        </p:spPr>
      </p:pic>
    </p:spTree>
    <p:extLst>
      <p:ext uri="{BB962C8B-B14F-4D97-AF65-F5344CB8AC3E}">
        <p14:creationId xmlns:p14="http://schemas.microsoft.com/office/powerpoint/2010/main" val="400116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7868" y="980728"/>
            <a:ext cx="9791266" cy="2131938"/>
          </a:xfrm>
        </p:spPr>
        <p:txBody>
          <a:bodyPr>
            <a:noAutofit/>
          </a:bodyPr>
          <a:lstStyle/>
          <a:p>
            <a:pPr algn="l"/>
            <a:r>
              <a:rPr lang="es-ES_tradnl" sz="2400" dirty="0" smtClean="0">
                <a:ln w="10160">
                  <a:solidFill>
                    <a:schemeClr val="accent1"/>
                  </a:solidFill>
                  <a:prstDash val="solid"/>
                </a:ln>
                <a:solidFill>
                  <a:srgbClr val="FFFFFF"/>
                </a:solidFill>
                <a:effectLst>
                  <a:outerShdw blurRad="38100" dist="32000" dir="5400000" algn="tl">
                    <a:srgbClr val="000000">
                      <a:alpha val="30000"/>
                    </a:srgbClr>
                  </a:outerShdw>
                </a:effectLst>
              </a:rPr>
              <a:t/>
            </a:r>
            <a:br>
              <a:rPr lang="es-ES_tradnl" sz="2400" dirty="0" smtClean="0">
                <a:ln w="10160">
                  <a:solidFill>
                    <a:schemeClr val="accent1"/>
                  </a:solidFill>
                  <a:prstDash val="solid"/>
                </a:ln>
                <a:solidFill>
                  <a:srgbClr val="FFFFFF"/>
                </a:solidFill>
                <a:effectLst>
                  <a:outerShdw blurRad="38100" dist="32000" dir="5400000" algn="tl">
                    <a:srgbClr val="000000">
                      <a:alpha val="30000"/>
                    </a:srgbClr>
                  </a:outerShdw>
                </a:effectLst>
              </a:rPr>
            </a:br>
            <a:r>
              <a:rPr lang="es-ES_tradnl" sz="1800" dirty="0" smtClean="0"/>
              <a:t/>
            </a:r>
            <a:br>
              <a:rPr lang="es-ES_tradnl" sz="1800" dirty="0" smtClean="0"/>
            </a:br>
            <a:r>
              <a:rPr lang="es-ES_tradnl" sz="2400" dirty="0" smtClean="0"/>
              <a:t>Un </a:t>
            </a:r>
            <a:r>
              <a:rPr lang="es-ES_tradnl" sz="2400" dirty="0"/>
              <a:t>control remoto o mando a distancia es un dispositivo electrónico usado para realizar una operación remota (o telemando) sobre una máquina.</a:t>
            </a:r>
            <a:br>
              <a:rPr lang="es-ES_tradnl" sz="2400" dirty="0"/>
            </a:br>
            <a:r>
              <a:rPr lang="es-ES_tradnl" sz="2400" dirty="0" smtClean="0"/>
              <a:t>El </a:t>
            </a:r>
            <a:r>
              <a:rPr lang="es-ES_tradnl" sz="2400" dirty="0"/>
              <a:t>término se emplea generalmente para referirse al control remoto (llamado por lo general simplemente "el control" o, en España, "el mando") para el televisor u otro tipo de aparato electrónico </a:t>
            </a:r>
            <a:r>
              <a:rPr lang="es-ES_tradnl" sz="2400" dirty="0" smtClean="0"/>
              <a:t>casero (</a:t>
            </a:r>
            <a:r>
              <a:rPr lang="en-US" sz="2400" dirty="0"/>
              <a:t>https://</a:t>
            </a:r>
            <a:r>
              <a:rPr lang="en-US" sz="2400" dirty="0" err="1"/>
              <a:t>es.wikipedia.org</a:t>
            </a:r>
            <a:r>
              <a:rPr lang="en-US" sz="2400" dirty="0"/>
              <a:t>/wiki/</a:t>
            </a:r>
            <a:r>
              <a:rPr lang="en-US" sz="2400" dirty="0" err="1" smtClean="0"/>
              <a:t>Control_remoto</a:t>
            </a:r>
            <a:r>
              <a:rPr lang="en-US" sz="2400" dirty="0" smtClean="0"/>
              <a:t>).</a:t>
            </a:r>
            <a:endParaRPr lang="es-ES" sz="2400" dirty="0"/>
          </a:p>
        </p:txBody>
      </p:sp>
      <p:pic>
        <p:nvPicPr>
          <p:cNvPr id="4" name="Marcador de contenido 3" descr="th-1.jpeg"/>
          <p:cNvPicPr>
            <a:picLocks noGrp="1" noChangeAspect="1"/>
          </p:cNvPicPr>
          <p:nvPr>
            <p:ph idx="1"/>
          </p:nvPr>
        </p:nvPicPr>
        <p:blipFill>
          <a:blip r:embed="rId2">
            <a:extLst>
              <a:ext uri="{28A0092B-C50C-407E-A947-70E740481C1C}">
                <a14:useLocalDpi xmlns:a14="http://schemas.microsoft.com/office/drawing/2010/main" val="0"/>
              </a:ext>
            </a:extLst>
          </a:blip>
          <a:srcRect l="-74510" r="-74510"/>
          <a:stretch>
            <a:fillRect/>
          </a:stretch>
        </p:blipFill>
        <p:spPr>
          <a:xfrm>
            <a:off x="-674340" y="4005064"/>
            <a:ext cx="5876415" cy="2359816"/>
          </a:xfrm>
        </p:spPr>
      </p:pic>
      <p:pic>
        <p:nvPicPr>
          <p:cNvPr id="5" name="Imagen 4" descr="th.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8588" y="4221088"/>
            <a:ext cx="1552779" cy="1355601"/>
          </a:xfrm>
          <a:prstGeom prst="rect">
            <a:avLst/>
          </a:prstGeom>
        </p:spPr>
      </p:pic>
      <p:pic>
        <p:nvPicPr>
          <p:cNvPr id="6" name="Imagen 5" descr="helicoptero-a-radio-control-remoto-rc-nuevo-giroscopo-syma-D_NQ_NP_900890-MLA26428106194_112017-F.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94213" y="4110411"/>
            <a:ext cx="2088232" cy="2079880"/>
          </a:xfrm>
          <a:prstGeom prst="rect">
            <a:avLst/>
          </a:prstGeom>
        </p:spPr>
      </p:pic>
    </p:spTree>
    <p:extLst>
      <p:ext uri="{BB962C8B-B14F-4D97-AF65-F5344CB8AC3E}">
        <p14:creationId xmlns:p14="http://schemas.microsoft.com/office/powerpoint/2010/main" val="86162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3852" y="620688"/>
            <a:ext cx="10108683" cy="1872208"/>
          </a:xfrm>
        </p:spPr>
        <p:txBody>
          <a:bodyPr>
            <a:normAutofit fontScale="90000"/>
          </a:bodyPr>
          <a:lstStyle/>
          <a:p>
            <a:r>
              <a:rPr lang="es-ES" sz="2400" dirty="0" smtClean="0"/>
              <a:t>A continuación se presentan ejemplos de ilustraciones  con una breve explicación de </a:t>
            </a:r>
            <a:r>
              <a:rPr lang="es-ES_tradnl" sz="2400" dirty="0" smtClean="0"/>
              <a:t>la forma</a:t>
            </a:r>
            <a:r>
              <a:rPr lang="es-ES" sz="2400" dirty="0" smtClean="0"/>
              <a:t> en que esta fase creativa podría ayudar a al alumno a proyectar mejores propuestas de este producto, para posteriormente en la última parte mostrar ejercicios realizados usando toda esta información (todas las </a:t>
            </a:r>
            <a:r>
              <a:rPr lang="es-ES" sz="2400" dirty="0" err="1" smtClean="0"/>
              <a:t>im</a:t>
            </a:r>
            <a:r>
              <a:rPr lang="cs-CZ" sz="2400" dirty="0" smtClean="0"/>
              <a:t>á</a:t>
            </a:r>
            <a:r>
              <a:rPr lang="es-ES" sz="2400" dirty="0" smtClean="0"/>
              <a:t>genes pertenecen al libro de “</a:t>
            </a:r>
            <a:r>
              <a:rPr lang="es-ES" sz="2400" dirty="0" err="1" smtClean="0"/>
              <a:t>Sketching</a:t>
            </a:r>
            <a:r>
              <a:rPr lang="es-ES" sz="2400" dirty="0" smtClean="0"/>
              <a:t>” </a:t>
            </a:r>
            <a:r>
              <a:rPr lang="es-ES" sz="2400" dirty="0" err="1" smtClean="0"/>
              <a:t>drawing</a:t>
            </a:r>
            <a:r>
              <a:rPr lang="es-ES" sz="2400" dirty="0" smtClean="0"/>
              <a:t> </a:t>
            </a:r>
            <a:r>
              <a:rPr lang="es-ES" sz="2400" dirty="0" err="1" smtClean="0"/>
              <a:t>techniques</a:t>
            </a:r>
            <a:r>
              <a:rPr lang="es-ES" sz="2400" dirty="0" smtClean="0"/>
              <a:t> </a:t>
            </a:r>
            <a:r>
              <a:rPr lang="es-ES" sz="2400" dirty="0" err="1" smtClean="0"/>
              <a:t>for</a:t>
            </a:r>
            <a:r>
              <a:rPr lang="es-ES" sz="2400" dirty="0" smtClean="0"/>
              <a:t> </a:t>
            </a:r>
            <a:r>
              <a:rPr lang="es-ES" sz="2400" dirty="0" err="1" smtClean="0"/>
              <a:t>product</a:t>
            </a:r>
            <a:r>
              <a:rPr lang="es-ES" sz="2400" dirty="0" smtClean="0"/>
              <a:t> </a:t>
            </a:r>
            <a:r>
              <a:rPr lang="es-ES" sz="2400" dirty="0" err="1" smtClean="0"/>
              <a:t>designers</a:t>
            </a:r>
            <a:r>
              <a:rPr lang="es-ES" sz="2400" dirty="0" smtClean="0"/>
              <a:t>, </a:t>
            </a:r>
            <a:r>
              <a:rPr lang="es-ES" sz="2400" dirty="0" err="1"/>
              <a:t>E</a:t>
            </a:r>
            <a:r>
              <a:rPr lang="es-ES" sz="2400" dirty="0" err="1" smtClean="0"/>
              <a:t>issen</a:t>
            </a:r>
            <a:r>
              <a:rPr lang="es-ES" sz="2400" dirty="0" smtClean="0"/>
              <a:t> and </a:t>
            </a:r>
            <a:r>
              <a:rPr lang="es-ES" sz="2400" dirty="0" err="1" smtClean="0"/>
              <a:t>Steur</a:t>
            </a:r>
            <a:r>
              <a:rPr lang="es-ES" sz="2400" dirty="0" smtClean="0"/>
              <a:t>)..</a:t>
            </a:r>
            <a:endParaRPr lang="es-ES" sz="2400" dirty="0"/>
          </a:p>
        </p:txBody>
      </p:sp>
      <p:pic>
        <p:nvPicPr>
          <p:cNvPr id="4" name="Imagen 3"/>
          <p:cNvPicPr>
            <a:picLocks noChangeAspect="1"/>
          </p:cNvPicPr>
          <p:nvPr/>
        </p:nvPicPr>
        <p:blipFill>
          <a:blip r:embed="rId2"/>
          <a:stretch>
            <a:fillRect/>
          </a:stretch>
        </p:blipFill>
        <p:spPr>
          <a:xfrm>
            <a:off x="2422004" y="2420888"/>
            <a:ext cx="2880320" cy="3514654"/>
          </a:xfrm>
          <a:prstGeom prst="rect">
            <a:avLst/>
          </a:prstGeom>
        </p:spPr>
      </p:pic>
    </p:spTree>
    <p:extLst>
      <p:ext uri="{BB962C8B-B14F-4D97-AF65-F5344CB8AC3E}">
        <p14:creationId xmlns:p14="http://schemas.microsoft.com/office/powerpoint/2010/main" val="3577570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854052" y="692696"/>
            <a:ext cx="6480720" cy="4825644"/>
          </a:xfrm>
          <a:prstGeom prst="rect">
            <a:avLst/>
          </a:prstGeom>
        </p:spPr>
      </p:pic>
      <p:sp>
        <p:nvSpPr>
          <p:cNvPr id="5" name="Título 1"/>
          <p:cNvSpPr>
            <a:spLocks noGrp="1"/>
          </p:cNvSpPr>
          <p:nvPr>
            <p:ph type="title"/>
          </p:nvPr>
        </p:nvSpPr>
        <p:spPr>
          <a:xfrm>
            <a:off x="2998068" y="5661248"/>
            <a:ext cx="6696744" cy="372652"/>
          </a:xfrm>
        </p:spPr>
        <p:txBody>
          <a:bodyPr/>
          <a:lstStyle/>
          <a:p>
            <a:r>
              <a:rPr lang="es-ES" sz="1800" dirty="0" smtClean="0"/>
              <a:t>Imagen 1. generación de bosquejos de las vistas generales</a:t>
            </a:r>
            <a:endParaRPr lang="es-ES" sz="1800" dirty="0"/>
          </a:p>
        </p:txBody>
      </p:sp>
    </p:spTree>
    <p:extLst>
      <p:ext uri="{BB962C8B-B14F-4D97-AF65-F5344CB8AC3E}">
        <p14:creationId xmlns:p14="http://schemas.microsoft.com/office/powerpoint/2010/main" val="1792094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926060" y="836712"/>
            <a:ext cx="6164286" cy="4365104"/>
          </a:xfrm>
          <a:prstGeom prst="rect">
            <a:avLst/>
          </a:prstGeom>
        </p:spPr>
      </p:pic>
      <p:sp>
        <p:nvSpPr>
          <p:cNvPr id="3" name="Rectángulo 2"/>
          <p:cNvSpPr/>
          <p:nvPr/>
        </p:nvSpPr>
        <p:spPr>
          <a:xfrm>
            <a:off x="3214092" y="5661248"/>
            <a:ext cx="6092825" cy="646331"/>
          </a:xfrm>
          <a:prstGeom prst="rect">
            <a:avLst/>
          </a:prstGeom>
        </p:spPr>
        <p:txBody>
          <a:bodyPr>
            <a:spAutoFit/>
          </a:bodyPr>
          <a:lstStyle/>
          <a:p>
            <a:r>
              <a:rPr lang="es-ES" dirty="0">
                <a:solidFill>
                  <a:srgbClr val="FFFFFF"/>
                </a:solidFill>
              </a:rPr>
              <a:t>Imagen </a:t>
            </a:r>
            <a:r>
              <a:rPr lang="es-ES" dirty="0" smtClean="0">
                <a:solidFill>
                  <a:srgbClr val="FFFFFF"/>
                </a:solidFill>
              </a:rPr>
              <a:t>2. la realización de altos y bajos relieves ayuda a dar un mejor presentación 3D.</a:t>
            </a:r>
            <a:endParaRPr lang="es-ES" dirty="0">
              <a:solidFill>
                <a:srgbClr val="FFFFFF"/>
              </a:solidFill>
            </a:endParaRPr>
          </a:p>
        </p:txBody>
      </p:sp>
      <p:sp>
        <p:nvSpPr>
          <p:cNvPr id="5" name="Título 1"/>
          <p:cNvSpPr>
            <a:spLocks noGrp="1"/>
          </p:cNvSpPr>
          <p:nvPr>
            <p:ph type="title"/>
          </p:nvPr>
        </p:nvSpPr>
        <p:spPr>
          <a:xfrm>
            <a:off x="2710036" y="5301208"/>
            <a:ext cx="6696744" cy="504056"/>
          </a:xfrm>
        </p:spPr>
        <p:txBody>
          <a:bodyPr>
            <a:normAutofit fontScale="90000"/>
          </a:bodyPr>
          <a:lstStyle/>
          <a:p>
            <a:r>
              <a:rPr lang="es-ES" sz="1800" dirty="0" smtClean="0"/>
              <a:t>Imagen 2. el uso de altos y bajos relieves ayuda a dar una mejor presentación 3D</a:t>
            </a:r>
            <a:endParaRPr lang="es-ES" sz="1800" dirty="0"/>
          </a:p>
        </p:txBody>
      </p:sp>
    </p:spTree>
    <p:extLst>
      <p:ext uri="{BB962C8B-B14F-4D97-AF65-F5344CB8AC3E}">
        <p14:creationId xmlns:p14="http://schemas.microsoft.com/office/powerpoint/2010/main" val="2573392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638028" y="260648"/>
            <a:ext cx="6681511" cy="4989196"/>
          </a:xfrm>
          <a:prstGeom prst="rect">
            <a:avLst/>
          </a:prstGeom>
        </p:spPr>
      </p:pic>
      <p:sp>
        <p:nvSpPr>
          <p:cNvPr id="4" name="Rectángulo 3"/>
          <p:cNvSpPr/>
          <p:nvPr/>
        </p:nvSpPr>
        <p:spPr>
          <a:xfrm>
            <a:off x="3214092" y="5661248"/>
            <a:ext cx="6092825" cy="646331"/>
          </a:xfrm>
          <a:prstGeom prst="rect">
            <a:avLst/>
          </a:prstGeom>
        </p:spPr>
        <p:txBody>
          <a:bodyPr>
            <a:spAutoFit/>
          </a:bodyPr>
          <a:lstStyle/>
          <a:p>
            <a:r>
              <a:rPr lang="es-ES" dirty="0">
                <a:solidFill>
                  <a:srgbClr val="FFFFFF"/>
                </a:solidFill>
              </a:rPr>
              <a:t>Imagen 3</a:t>
            </a:r>
            <a:r>
              <a:rPr lang="es-ES" dirty="0" smtClean="0">
                <a:solidFill>
                  <a:srgbClr val="FFFFFF"/>
                </a:solidFill>
              </a:rPr>
              <a:t>. la generación de diferentes formas ayuda a la presentación 3D.</a:t>
            </a:r>
            <a:endParaRPr lang="es-ES" dirty="0">
              <a:solidFill>
                <a:srgbClr val="FFFFFF"/>
              </a:solidFill>
            </a:endParaRPr>
          </a:p>
        </p:txBody>
      </p:sp>
      <p:sp>
        <p:nvSpPr>
          <p:cNvPr id="6" name="Título 1"/>
          <p:cNvSpPr>
            <a:spLocks noGrp="1"/>
          </p:cNvSpPr>
          <p:nvPr>
            <p:ph type="title"/>
          </p:nvPr>
        </p:nvSpPr>
        <p:spPr>
          <a:xfrm>
            <a:off x="2998068" y="5661248"/>
            <a:ext cx="6696744" cy="372652"/>
          </a:xfrm>
        </p:spPr>
        <p:txBody>
          <a:bodyPr>
            <a:normAutofit fontScale="90000"/>
          </a:bodyPr>
          <a:lstStyle/>
          <a:p>
            <a:r>
              <a:rPr lang="es-ES" sz="1800" dirty="0" smtClean="0"/>
              <a:t>Imagen 3. las diferentes formas logran una mejor presentación del producto</a:t>
            </a:r>
            <a:endParaRPr lang="es-ES" sz="1800" dirty="0"/>
          </a:p>
        </p:txBody>
      </p:sp>
    </p:spTree>
    <p:extLst>
      <p:ext uri="{BB962C8B-B14F-4D97-AF65-F5344CB8AC3E}">
        <p14:creationId xmlns:p14="http://schemas.microsoft.com/office/powerpoint/2010/main" val="2376436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926060" y="1052736"/>
            <a:ext cx="6101489" cy="4055601"/>
          </a:xfrm>
          <a:prstGeom prst="rect">
            <a:avLst/>
          </a:prstGeom>
        </p:spPr>
      </p:pic>
      <p:sp>
        <p:nvSpPr>
          <p:cNvPr id="5" name="Título 1"/>
          <p:cNvSpPr>
            <a:spLocks noGrp="1"/>
          </p:cNvSpPr>
          <p:nvPr>
            <p:ph type="title"/>
          </p:nvPr>
        </p:nvSpPr>
        <p:spPr>
          <a:xfrm>
            <a:off x="2998068" y="5661248"/>
            <a:ext cx="6696744" cy="372652"/>
          </a:xfrm>
        </p:spPr>
        <p:txBody>
          <a:bodyPr>
            <a:normAutofit fontScale="90000"/>
          </a:bodyPr>
          <a:lstStyle/>
          <a:p>
            <a:r>
              <a:rPr lang="es-ES" sz="1800" dirty="0" smtClean="0"/>
              <a:t>Imagen 4. generar formas cuadradas y redondeadas para una mejor comparativa</a:t>
            </a:r>
            <a:endParaRPr lang="es-ES" sz="1800" dirty="0"/>
          </a:p>
        </p:txBody>
      </p:sp>
    </p:spTree>
    <p:extLst>
      <p:ext uri="{BB962C8B-B14F-4D97-AF65-F5344CB8AC3E}">
        <p14:creationId xmlns:p14="http://schemas.microsoft.com/office/powerpoint/2010/main" val="1558391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10000">
              <a:srgbClr val="06171C"/>
            </a:gs>
            <a:gs pos="100000">
              <a:srgbClr val="134251"/>
            </a:gs>
            <a:gs pos="65000">
              <a:srgbClr val="134251"/>
            </a:gs>
          </a:gsLst>
          <a:lin ang="13500000" scaled="0"/>
        </a:gradFill>
        <a:effectLst/>
      </p:bgPr>
    </p:bg>
    <p:spTree>
      <p:nvGrpSpPr>
        <p:cNvPr id="1" name=""/>
        <p:cNvGrpSpPr/>
        <p:nvPr/>
      </p:nvGrpSpPr>
      <p:grpSpPr>
        <a:xfrm>
          <a:off x="0" y="0"/>
          <a:ext cx="0" cy="0"/>
          <a:chOff x="0" y="0"/>
          <a:chExt cx="0" cy="0"/>
        </a:xfrm>
      </p:grpSpPr>
      <p:sp>
        <p:nvSpPr>
          <p:cNvPr id="3" name="Título 2"/>
          <p:cNvSpPr>
            <a:spLocks noGrp="1"/>
          </p:cNvSpPr>
          <p:nvPr>
            <p:ph type="ctrTitle"/>
          </p:nvPr>
        </p:nvSpPr>
        <p:spPr>
          <a:xfrm>
            <a:off x="1197868" y="1196752"/>
            <a:ext cx="9787035" cy="1491208"/>
          </a:xfrm>
        </p:spPr>
        <p:txBody>
          <a:bodyPr>
            <a:normAutofit/>
          </a:bodyPr>
          <a:lstStyle/>
          <a:p>
            <a:r>
              <a:rPr lang="es-ES" sz="4000" dirty="0" smtClean="0">
                <a:ln w="10160">
                  <a:solidFill>
                    <a:schemeClr val="accent1"/>
                  </a:solidFill>
                  <a:prstDash val="solid"/>
                </a:ln>
                <a:solidFill>
                  <a:srgbClr val="FFFFFF"/>
                </a:solidFill>
                <a:effectLst>
                  <a:outerShdw blurRad="38100" dist="32000" dir="5400000" algn="tl">
                    <a:srgbClr val="000000">
                      <a:alpha val="30000"/>
                    </a:srgbClr>
                  </a:outerShdw>
                </a:effectLst>
              </a:rPr>
              <a:t>El Diseño Universal para el desarrollo de productos especializados</a:t>
            </a:r>
            <a:endParaRPr lang="es-ES" sz="40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4" name="Subtítulo 3"/>
          <p:cNvSpPr>
            <a:spLocks noGrp="1"/>
          </p:cNvSpPr>
          <p:nvPr>
            <p:ph type="subTitle" idx="1"/>
          </p:nvPr>
        </p:nvSpPr>
        <p:spPr>
          <a:xfrm>
            <a:off x="1989956" y="3429000"/>
            <a:ext cx="9787035" cy="1752600"/>
          </a:xfrm>
        </p:spPr>
        <p:txBody>
          <a:bodyPr>
            <a:normAutofit/>
          </a:bodyPr>
          <a:lstStyle/>
          <a:p>
            <a:r>
              <a:rPr lang="es-ES" dirty="0" smtClean="0"/>
              <a:t>Diseño Industrial</a:t>
            </a:r>
          </a:p>
          <a:p>
            <a:r>
              <a:rPr lang="es-ES" dirty="0" smtClean="0"/>
              <a:t>Diseño de Productos </a:t>
            </a:r>
            <a:r>
              <a:rPr lang="es-ES" dirty="0" smtClean="0"/>
              <a:t>Especializados “fase creativa”</a:t>
            </a:r>
            <a:endParaRPr lang="es-ES" dirty="0"/>
          </a:p>
        </p:txBody>
      </p:sp>
      <p:pic>
        <p:nvPicPr>
          <p:cNvPr id="2" name="Imagen 1" descr="Diapositiva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3852" y="3140968"/>
            <a:ext cx="2808312" cy="2106234"/>
          </a:xfrm>
          <a:prstGeom prst="rect">
            <a:avLst/>
          </a:prstGeom>
        </p:spPr>
      </p:pic>
    </p:spTree>
    <p:extLst>
      <p:ext uri="{BB962C8B-B14F-4D97-AF65-F5344CB8AC3E}">
        <p14:creationId xmlns:p14="http://schemas.microsoft.com/office/powerpoint/2010/main" val="280892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566020" y="332656"/>
            <a:ext cx="6379540" cy="5105729"/>
          </a:xfrm>
          <a:prstGeom prst="rect">
            <a:avLst/>
          </a:prstGeom>
        </p:spPr>
      </p:pic>
      <p:sp>
        <p:nvSpPr>
          <p:cNvPr id="5" name="Título 1"/>
          <p:cNvSpPr>
            <a:spLocks noGrp="1"/>
          </p:cNvSpPr>
          <p:nvPr>
            <p:ph type="title"/>
          </p:nvPr>
        </p:nvSpPr>
        <p:spPr>
          <a:xfrm>
            <a:off x="2782044" y="5517232"/>
            <a:ext cx="6696744" cy="576064"/>
          </a:xfrm>
        </p:spPr>
        <p:txBody>
          <a:bodyPr>
            <a:normAutofit fontScale="90000"/>
          </a:bodyPr>
          <a:lstStyle/>
          <a:p>
            <a:r>
              <a:rPr lang="es-ES" sz="1800" dirty="0" smtClean="0"/>
              <a:t>Imagen 5. la importancia de generar los detalles en botones para una mejor comprensión de la interface</a:t>
            </a:r>
            <a:endParaRPr lang="es-ES" sz="1800" dirty="0"/>
          </a:p>
        </p:txBody>
      </p:sp>
    </p:spTree>
    <p:extLst>
      <p:ext uri="{BB962C8B-B14F-4D97-AF65-F5344CB8AC3E}">
        <p14:creationId xmlns:p14="http://schemas.microsoft.com/office/powerpoint/2010/main" val="765484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574132" y="692696"/>
            <a:ext cx="5014782" cy="4258745"/>
          </a:xfrm>
          <a:prstGeom prst="rect">
            <a:avLst/>
          </a:prstGeom>
        </p:spPr>
      </p:pic>
      <p:sp>
        <p:nvSpPr>
          <p:cNvPr id="3" name="Título 1"/>
          <p:cNvSpPr>
            <a:spLocks noGrp="1"/>
          </p:cNvSpPr>
          <p:nvPr>
            <p:ph type="title"/>
          </p:nvPr>
        </p:nvSpPr>
        <p:spPr>
          <a:xfrm>
            <a:off x="2782044" y="5517232"/>
            <a:ext cx="6696744" cy="576064"/>
          </a:xfrm>
        </p:spPr>
        <p:txBody>
          <a:bodyPr>
            <a:normAutofit fontScale="90000"/>
          </a:bodyPr>
          <a:lstStyle/>
          <a:p>
            <a:r>
              <a:rPr lang="es-ES" sz="1800" dirty="0" smtClean="0"/>
              <a:t>Imagen </a:t>
            </a:r>
            <a:r>
              <a:rPr lang="es-ES" sz="1800" dirty="0" smtClean="0"/>
              <a:t>6. </a:t>
            </a:r>
            <a:r>
              <a:rPr lang="es-ES" sz="1800" dirty="0" smtClean="0"/>
              <a:t>la importancia de generar los detalles en botones para una mejor comprensión de la interface</a:t>
            </a:r>
            <a:endParaRPr lang="es-ES" sz="1800" dirty="0"/>
          </a:p>
        </p:txBody>
      </p:sp>
    </p:spTree>
    <p:extLst>
      <p:ext uri="{BB962C8B-B14F-4D97-AF65-F5344CB8AC3E}">
        <p14:creationId xmlns:p14="http://schemas.microsoft.com/office/powerpoint/2010/main" val="3436946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926060" y="692696"/>
            <a:ext cx="5832648" cy="4519336"/>
          </a:xfrm>
          <a:prstGeom prst="rect">
            <a:avLst/>
          </a:prstGeom>
        </p:spPr>
      </p:pic>
      <p:sp>
        <p:nvSpPr>
          <p:cNvPr id="3" name="Título 1"/>
          <p:cNvSpPr>
            <a:spLocks noGrp="1"/>
          </p:cNvSpPr>
          <p:nvPr>
            <p:ph type="title"/>
          </p:nvPr>
        </p:nvSpPr>
        <p:spPr>
          <a:xfrm>
            <a:off x="2782044" y="5517232"/>
            <a:ext cx="6696744" cy="576064"/>
          </a:xfrm>
        </p:spPr>
        <p:txBody>
          <a:bodyPr>
            <a:normAutofit fontScale="90000"/>
          </a:bodyPr>
          <a:lstStyle/>
          <a:p>
            <a:r>
              <a:rPr lang="es-ES" sz="1800" dirty="0" smtClean="0"/>
              <a:t>Imagen </a:t>
            </a:r>
            <a:r>
              <a:rPr lang="es-ES" sz="1800" dirty="0" smtClean="0"/>
              <a:t>7. </a:t>
            </a:r>
            <a:r>
              <a:rPr lang="es-ES" sz="1800" dirty="0" smtClean="0"/>
              <a:t>la importancia de </a:t>
            </a:r>
            <a:r>
              <a:rPr lang="es-ES" sz="1800" dirty="0" smtClean="0"/>
              <a:t>una buena caligraf</a:t>
            </a:r>
            <a:r>
              <a:rPr lang="es-ES" sz="1800" dirty="0" smtClean="0"/>
              <a:t>ía para dar mayor realismo</a:t>
            </a:r>
            <a:endParaRPr lang="es-ES" sz="1800" dirty="0"/>
          </a:p>
        </p:txBody>
      </p:sp>
    </p:spTree>
    <p:extLst>
      <p:ext uri="{BB962C8B-B14F-4D97-AF65-F5344CB8AC3E}">
        <p14:creationId xmlns:p14="http://schemas.microsoft.com/office/powerpoint/2010/main" val="3646569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358108" y="836712"/>
            <a:ext cx="5472608" cy="4055472"/>
          </a:xfrm>
          <a:prstGeom prst="rect">
            <a:avLst/>
          </a:prstGeom>
        </p:spPr>
      </p:pic>
      <p:sp>
        <p:nvSpPr>
          <p:cNvPr id="3" name="Título 1"/>
          <p:cNvSpPr>
            <a:spLocks noGrp="1"/>
          </p:cNvSpPr>
          <p:nvPr>
            <p:ph type="title"/>
          </p:nvPr>
        </p:nvSpPr>
        <p:spPr>
          <a:xfrm>
            <a:off x="2782044" y="5517232"/>
            <a:ext cx="6696744" cy="576064"/>
          </a:xfrm>
        </p:spPr>
        <p:txBody>
          <a:bodyPr>
            <a:normAutofit fontScale="90000"/>
          </a:bodyPr>
          <a:lstStyle/>
          <a:p>
            <a:r>
              <a:rPr lang="es-ES" sz="1800" dirty="0" smtClean="0"/>
              <a:t>Imagen </a:t>
            </a:r>
            <a:r>
              <a:rPr lang="es-ES" sz="1800" dirty="0" smtClean="0"/>
              <a:t>8. las diferencias entre la informaci</a:t>
            </a:r>
            <a:r>
              <a:rPr lang="es-ES" sz="1800" dirty="0" smtClean="0"/>
              <a:t>ón visual de las diferentes formas (cuadrada y redondeada).</a:t>
            </a:r>
            <a:endParaRPr lang="es-ES" sz="1800" dirty="0"/>
          </a:p>
        </p:txBody>
      </p:sp>
    </p:spTree>
    <p:extLst>
      <p:ext uri="{BB962C8B-B14F-4D97-AF65-F5344CB8AC3E}">
        <p14:creationId xmlns:p14="http://schemas.microsoft.com/office/powerpoint/2010/main" val="3172721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25860" y="332656"/>
            <a:ext cx="9791266" cy="1800200"/>
          </a:xfrm>
        </p:spPr>
        <p:txBody>
          <a:bodyPr>
            <a:normAutofit fontScale="90000"/>
          </a:bodyPr>
          <a:lstStyle/>
          <a:p>
            <a:r>
              <a:rPr lang="es-ES" dirty="0" smtClean="0"/>
              <a:t>G</a:t>
            </a:r>
            <a:r>
              <a:rPr lang="es-ES" dirty="0" smtClean="0"/>
              <a:t>eneraci</a:t>
            </a:r>
            <a:r>
              <a:rPr lang="es-ES" dirty="0" smtClean="0"/>
              <a:t>ón de propuestas</a:t>
            </a:r>
            <a:br>
              <a:rPr lang="es-ES" dirty="0" smtClean="0"/>
            </a:br>
            <a:r>
              <a:rPr lang="es-ES" sz="2200" dirty="0" smtClean="0"/>
              <a:t>a continuación se presentan las propuestas generadas con el análisis de la información mencionada, logrando integrar el concepto retro, ergonomía, el uso de interface y el enfoque metodológico de diseño universal. (todas las </a:t>
            </a:r>
            <a:r>
              <a:rPr lang="es-ES" sz="2200" dirty="0" err="1" smtClean="0"/>
              <a:t>im</a:t>
            </a:r>
            <a:r>
              <a:rPr lang="cs-CZ" sz="2200" dirty="0" smtClean="0"/>
              <a:t>á</a:t>
            </a:r>
            <a:r>
              <a:rPr lang="es-ES" sz="2200" dirty="0" smtClean="0"/>
              <a:t>genes pertenecen a proyectos elaborados por alumnos de la licenciatura LDI-VCH).</a:t>
            </a:r>
            <a:endParaRPr lang="es-ES" sz="2200" dirty="0"/>
          </a:p>
        </p:txBody>
      </p:sp>
      <p:pic>
        <p:nvPicPr>
          <p:cNvPr id="5" name="Imagen 4" descr="42564431_1692545434190467_56095094679273472_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2124" y="3302986"/>
            <a:ext cx="1512168" cy="1134126"/>
          </a:xfrm>
          <a:prstGeom prst="rect">
            <a:avLst/>
          </a:prstGeom>
        </p:spPr>
      </p:pic>
      <p:pic>
        <p:nvPicPr>
          <p:cNvPr id="6" name="Imagen 5" descr="42592069_1862611893817554_6611377578324262912_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0276" y="2311830"/>
            <a:ext cx="1656184" cy="1242138"/>
          </a:xfrm>
          <a:prstGeom prst="rect">
            <a:avLst/>
          </a:prstGeom>
        </p:spPr>
      </p:pic>
      <p:pic>
        <p:nvPicPr>
          <p:cNvPr id="7" name="Imagen 6" descr="42534610_1915908775154490_2102312583594770432_n.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6421" y="3317984"/>
            <a:ext cx="1800200" cy="1080120"/>
          </a:xfrm>
          <a:prstGeom prst="rect">
            <a:avLst/>
          </a:prstGeom>
        </p:spPr>
      </p:pic>
      <p:pic>
        <p:nvPicPr>
          <p:cNvPr id="8" name="Imagen 7" descr="42600714_2386895764670898_5365302751372771328_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45940" y="2298924"/>
            <a:ext cx="1872208" cy="1222787"/>
          </a:xfrm>
          <a:prstGeom prst="rect">
            <a:avLst/>
          </a:prstGeom>
        </p:spPr>
      </p:pic>
      <p:pic>
        <p:nvPicPr>
          <p:cNvPr id="9" name="Imagen 8" descr="42507179_2512889028723056_4407351287167844352_o.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94612" y="2404980"/>
            <a:ext cx="1512168" cy="924628"/>
          </a:xfrm>
          <a:prstGeom prst="rect">
            <a:avLst/>
          </a:prstGeom>
        </p:spPr>
      </p:pic>
      <p:pic>
        <p:nvPicPr>
          <p:cNvPr id="10" name="Imagen 9" descr="42592186_1659579624170588_4761833586854723584_o.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30716" y="3328714"/>
            <a:ext cx="1872208" cy="1053117"/>
          </a:xfrm>
          <a:prstGeom prst="rect">
            <a:avLst/>
          </a:prstGeom>
        </p:spPr>
      </p:pic>
    </p:spTree>
    <p:extLst>
      <p:ext uri="{BB962C8B-B14F-4D97-AF65-F5344CB8AC3E}">
        <p14:creationId xmlns:p14="http://schemas.microsoft.com/office/powerpoint/2010/main" val="4097926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42564431_1692545434190467_56095094679273472_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8108" y="1340768"/>
            <a:ext cx="4489156" cy="3366867"/>
          </a:xfrm>
          <a:prstGeom prst="rect">
            <a:avLst/>
          </a:prstGeom>
        </p:spPr>
      </p:pic>
      <p:sp>
        <p:nvSpPr>
          <p:cNvPr id="3" name="Título 1"/>
          <p:cNvSpPr>
            <a:spLocks noGrp="1"/>
          </p:cNvSpPr>
          <p:nvPr>
            <p:ph type="title"/>
          </p:nvPr>
        </p:nvSpPr>
        <p:spPr>
          <a:xfrm>
            <a:off x="2710036" y="5085184"/>
            <a:ext cx="6696744" cy="576064"/>
          </a:xfrm>
        </p:spPr>
        <p:txBody>
          <a:bodyPr>
            <a:normAutofit fontScale="90000"/>
          </a:bodyPr>
          <a:lstStyle/>
          <a:p>
            <a:r>
              <a:rPr lang="es-ES" sz="1800" dirty="0" smtClean="0"/>
              <a:t>Imagen </a:t>
            </a:r>
            <a:r>
              <a:rPr lang="es-ES" sz="1800" dirty="0" smtClean="0"/>
              <a:t>9. </a:t>
            </a:r>
            <a:r>
              <a:rPr lang="es-ES" sz="1800" dirty="0" smtClean="0"/>
              <a:t>la </a:t>
            </a:r>
            <a:r>
              <a:rPr lang="es-ES" sz="1800" dirty="0" smtClean="0"/>
              <a:t>aplicaci</a:t>
            </a:r>
            <a:r>
              <a:rPr lang="es-ES" sz="1800" dirty="0" smtClean="0"/>
              <a:t>ón de la información en la </a:t>
            </a:r>
            <a:r>
              <a:rPr lang="es-ES" sz="1800" dirty="0" err="1" smtClean="0"/>
              <a:t>proyectación</a:t>
            </a:r>
            <a:r>
              <a:rPr lang="es-ES" sz="1800" dirty="0" smtClean="0"/>
              <a:t> de formas</a:t>
            </a:r>
            <a:endParaRPr lang="es-ES" sz="1800" dirty="0"/>
          </a:p>
        </p:txBody>
      </p:sp>
    </p:spTree>
    <p:extLst>
      <p:ext uri="{BB962C8B-B14F-4D97-AF65-F5344CB8AC3E}">
        <p14:creationId xmlns:p14="http://schemas.microsoft.com/office/powerpoint/2010/main" val="2982043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42501534_2222054768040876_185297073971658752_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4789268" y="53625"/>
            <a:ext cx="3402377" cy="4536504"/>
          </a:xfrm>
          <a:prstGeom prst="rect">
            <a:avLst/>
          </a:prstGeom>
        </p:spPr>
      </p:pic>
      <p:sp>
        <p:nvSpPr>
          <p:cNvPr id="10" name="Título 1"/>
          <p:cNvSpPr>
            <a:spLocks noGrp="1"/>
          </p:cNvSpPr>
          <p:nvPr>
            <p:ph type="title"/>
          </p:nvPr>
        </p:nvSpPr>
        <p:spPr>
          <a:xfrm>
            <a:off x="2926060" y="4437112"/>
            <a:ext cx="6696744" cy="576064"/>
          </a:xfrm>
        </p:spPr>
        <p:txBody>
          <a:bodyPr>
            <a:normAutofit fontScale="90000"/>
          </a:bodyPr>
          <a:lstStyle/>
          <a:p>
            <a:r>
              <a:rPr lang="es-ES" sz="1800" dirty="0" smtClean="0"/>
              <a:t>Imagen </a:t>
            </a:r>
            <a:r>
              <a:rPr lang="es-ES" sz="1800" dirty="0" smtClean="0"/>
              <a:t>10</a:t>
            </a:r>
            <a:r>
              <a:rPr lang="es-ES" sz="1800" dirty="0" smtClean="0"/>
              <a:t>. </a:t>
            </a:r>
            <a:r>
              <a:rPr lang="es-ES" sz="1800" dirty="0" smtClean="0"/>
              <a:t>la </a:t>
            </a:r>
            <a:r>
              <a:rPr lang="es-ES" sz="1800" dirty="0" smtClean="0"/>
              <a:t>aplicaci</a:t>
            </a:r>
            <a:r>
              <a:rPr lang="es-ES" sz="1800" dirty="0" smtClean="0"/>
              <a:t>ón de la información en la </a:t>
            </a:r>
            <a:r>
              <a:rPr lang="es-ES" sz="1800" dirty="0" err="1" smtClean="0"/>
              <a:t>proyectación</a:t>
            </a:r>
            <a:r>
              <a:rPr lang="es-ES" sz="1800" dirty="0" smtClean="0"/>
              <a:t> de formas</a:t>
            </a:r>
            <a:endParaRPr lang="es-ES" sz="1800" dirty="0"/>
          </a:p>
        </p:txBody>
      </p:sp>
    </p:spTree>
    <p:extLst>
      <p:ext uri="{BB962C8B-B14F-4D97-AF65-F5344CB8AC3E}">
        <p14:creationId xmlns:p14="http://schemas.microsoft.com/office/powerpoint/2010/main" val="13970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descr="42600714_2386895764670898_5365302751372771328_n.jpg"/>
          <p:cNvPicPr>
            <a:picLocks noGrp="1" noChangeAspect="1"/>
          </p:cNvPicPr>
          <p:nvPr>
            <p:ph idx="1"/>
          </p:nvPr>
        </p:nvPicPr>
        <p:blipFill>
          <a:blip r:embed="rId2">
            <a:extLst>
              <a:ext uri="{28A0092B-C50C-407E-A947-70E740481C1C}">
                <a14:useLocalDpi xmlns:a14="http://schemas.microsoft.com/office/drawing/2010/main" val="0"/>
              </a:ext>
            </a:extLst>
          </a:blip>
          <a:srcRect t="19256" b="19256"/>
          <a:stretch>
            <a:fillRect/>
          </a:stretch>
        </p:blipFill>
        <p:spPr>
          <a:xfrm>
            <a:off x="2566020" y="908720"/>
            <a:ext cx="7056784" cy="3715896"/>
          </a:xfrm>
        </p:spPr>
      </p:pic>
      <p:sp>
        <p:nvSpPr>
          <p:cNvPr id="9" name="Título 1"/>
          <p:cNvSpPr>
            <a:spLocks noGrp="1"/>
          </p:cNvSpPr>
          <p:nvPr>
            <p:ph type="title"/>
          </p:nvPr>
        </p:nvSpPr>
        <p:spPr>
          <a:xfrm>
            <a:off x="2782044" y="4941168"/>
            <a:ext cx="6696744" cy="576064"/>
          </a:xfrm>
        </p:spPr>
        <p:txBody>
          <a:bodyPr>
            <a:normAutofit fontScale="90000"/>
          </a:bodyPr>
          <a:lstStyle/>
          <a:p>
            <a:r>
              <a:rPr lang="es-ES" sz="1800" dirty="0" smtClean="0"/>
              <a:t>Imagen </a:t>
            </a:r>
            <a:r>
              <a:rPr lang="es-ES" sz="1800" dirty="0" smtClean="0"/>
              <a:t>11</a:t>
            </a:r>
            <a:r>
              <a:rPr lang="es-ES" sz="1800" dirty="0" smtClean="0"/>
              <a:t>. </a:t>
            </a:r>
            <a:r>
              <a:rPr lang="es-ES" sz="1800" dirty="0" smtClean="0"/>
              <a:t>la </a:t>
            </a:r>
            <a:r>
              <a:rPr lang="es-ES" sz="1800" dirty="0" smtClean="0"/>
              <a:t>aplicaci</a:t>
            </a:r>
            <a:r>
              <a:rPr lang="es-ES" sz="1800" dirty="0" smtClean="0"/>
              <a:t>ón de la información en la </a:t>
            </a:r>
            <a:r>
              <a:rPr lang="es-ES" sz="1800" dirty="0" err="1" smtClean="0"/>
              <a:t>proyectación</a:t>
            </a:r>
            <a:r>
              <a:rPr lang="es-ES" sz="1800" dirty="0" smtClean="0"/>
              <a:t> de formas</a:t>
            </a:r>
            <a:endParaRPr lang="es-ES" sz="1800" dirty="0"/>
          </a:p>
        </p:txBody>
      </p:sp>
    </p:spTree>
    <p:extLst>
      <p:ext uri="{BB962C8B-B14F-4D97-AF65-F5344CB8AC3E}">
        <p14:creationId xmlns:p14="http://schemas.microsoft.com/office/powerpoint/2010/main" val="2955793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descr="42649413_1915859775159390_3634051689767501824_n.jpg"/>
          <p:cNvPicPr>
            <a:picLocks noGrp="1" noChangeAspect="1"/>
          </p:cNvPicPr>
          <p:nvPr>
            <p:ph idx="1"/>
          </p:nvPr>
        </p:nvPicPr>
        <p:blipFill>
          <a:blip r:embed="rId2">
            <a:extLst>
              <a:ext uri="{28A0092B-C50C-407E-A947-70E740481C1C}">
                <a14:useLocalDpi xmlns:a14="http://schemas.microsoft.com/office/drawing/2010/main" val="0"/>
              </a:ext>
            </a:extLst>
          </a:blip>
          <a:srcRect l="-24706" r="-24706"/>
          <a:stretch>
            <a:fillRect/>
          </a:stretch>
        </p:blipFill>
        <p:spPr>
          <a:xfrm>
            <a:off x="2061964" y="620688"/>
            <a:ext cx="8358608" cy="3356601"/>
          </a:xfrm>
        </p:spPr>
      </p:pic>
      <p:sp>
        <p:nvSpPr>
          <p:cNvPr id="9" name="Título 1"/>
          <p:cNvSpPr>
            <a:spLocks noGrp="1"/>
          </p:cNvSpPr>
          <p:nvPr>
            <p:ph type="title"/>
          </p:nvPr>
        </p:nvSpPr>
        <p:spPr>
          <a:xfrm>
            <a:off x="2926060" y="4365104"/>
            <a:ext cx="6696744" cy="576064"/>
          </a:xfrm>
        </p:spPr>
        <p:txBody>
          <a:bodyPr>
            <a:normAutofit fontScale="90000"/>
          </a:bodyPr>
          <a:lstStyle/>
          <a:p>
            <a:r>
              <a:rPr lang="es-ES" sz="1800" dirty="0" smtClean="0"/>
              <a:t>Imagen </a:t>
            </a:r>
            <a:r>
              <a:rPr lang="es-ES" sz="1800" dirty="0" smtClean="0"/>
              <a:t>12</a:t>
            </a:r>
            <a:r>
              <a:rPr lang="es-ES" sz="1800" dirty="0" smtClean="0"/>
              <a:t>. </a:t>
            </a:r>
            <a:r>
              <a:rPr lang="es-ES" sz="1800" dirty="0" smtClean="0"/>
              <a:t>la </a:t>
            </a:r>
            <a:r>
              <a:rPr lang="es-ES" sz="1800" dirty="0" smtClean="0"/>
              <a:t>aplicaci</a:t>
            </a:r>
            <a:r>
              <a:rPr lang="es-ES" sz="1800" dirty="0" smtClean="0"/>
              <a:t>ón de la información en la </a:t>
            </a:r>
            <a:r>
              <a:rPr lang="es-ES" sz="1800" dirty="0" err="1" smtClean="0"/>
              <a:t>proyectación</a:t>
            </a:r>
            <a:r>
              <a:rPr lang="es-ES" sz="1800" dirty="0" smtClean="0"/>
              <a:t> de formas</a:t>
            </a:r>
            <a:endParaRPr lang="es-ES" sz="1800" dirty="0"/>
          </a:p>
        </p:txBody>
      </p:sp>
    </p:spTree>
    <p:extLst>
      <p:ext uri="{BB962C8B-B14F-4D97-AF65-F5344CB8AC3E}">
        <p14:creationId xmlns:p14="http://schemas.microsoft.com/office/powerpoint/2010/main" val="1202903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descr="42592069_1862611893817554_6611377578324262912_n.jpg"/>
          <p:cNvPicPr>
            <a:picLocks noGrp="1" noChangeAspect="1"/>
          </p:cNvPicPr>
          <p:nvPr>
            <p:ph idx="1"/>
          </p:nvPr>
        </p:nvPicPr>
        <p:blipFill>
          <a:blip r:embed="rId2">
            <a:extLst>
              <a:ext uri="{28A0092B-C50C-407E-A947-70E740481C1C}">
                <a14:useLocalDpi xmlns:a14="http://schemas.microsoft.com/office/drawing/2010/main" val="0"/>
              </a:ext>
            </a:extLst>
          </a:blip>
          <a:srcRect l="-43382" r="-43382"/>
          <a:stretch>
            <a:fillRect/>
          </a:stretch>
        </p:blipFill>
        <p:spPr>
          <a:xfrm>
            <a:off x="2349996" y="980728"/>
            <a:ext cx="7641350" cy="3068569"/>
          </a:xfrm>
        </p:spPr>
      </p:pic>
      <p:sp>
        <p:nvSpPr>
          <p:cNvPr id="7" name="Título 1"/>
          <p:cNvSpPr>
            <a:spLocks noGrp="1"/>
          </p:cNvSpPr>
          <p:nvPr>
            <p:ph type="title"/>
          </p:nvPr>
        </p:nvSpPr>
        <p:spPr>
          <a:xfrm>
            <a:off x="3070076" y="4365104"/>
            <a:ext cx="6696744" cy="576064"/>
          </a:xfrm>
        </p:spPr>
        <p:txBody>
          <a:bodyPr>
            <a:normAutofit fontScale="90000"/>
          </a:bodyPr>
          <a:lstStyle/>
          <a:p>
            <a:r>
              <a:rPr lang="es-ES" sz="1800" dirty="0" smtClean="0"/>
              <a:t>Imagen </a:t>
            </a:r>
            <a:r>
              <a:rPr lang="es-ES" sz="1800" dirty="0" smtClean="0"/>
              <a:t>13</a:t>
            </a:r>
            <a:r>
              <a:rPr lang="es-ES" sz="1800" dirty="0" smtClean="0"/>
              <a:t>. </a:t>
            </a:r>
            <a:r>
              <a:rPr lang="es-ES" sz="1800" dirty="0" smtClean="0"/>
              <a:t>la </a:t>
            </a:r>
            <a:r>
              <a:rPr lang="es-ES" sz="1800" dirty="0" smtClean="0"/>
              <a:t>aplicaci</a:t>
            </a:r>
            <a:r>
              <a:rPr lang="es-ES" sz="1800" dirty="0" smtClean="0"/>
              <a:t>ón de la información en la materialización de modelos volumétricos</a:t>
            </a:r>
            <a:endParaRPr lang="es-ES" sz="1800" dirty="0"/>
          </a:p>
        </p:txBody>
      </p:sp>
    </p:spTree>
    <p:extLst>
      <p:ext uri="{BB962C8B-B14F-4D97-AF65-F5344CB8AC3E}">
        <p14:creationId xmlns:p14="http://schemas.microsoft.com/office/powerpoint/2010/main" val="4000802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3229" y="332657"/>
            <a:ext cx="10969943" cy="5760640"/>
          </a:xfrm>
        </p:spPr>
        <p:txBody>
          <a:bodyPr>
            <a:normAutofit fontScale="62500" lnSpcReduction="20000"/>
          </a:bodyPr>
          <a:lstStyle/>
          <a:p>
            <a:pPr marL="0" indent="0" algn="ctr">
              <a:buNone/>
            </a:pPr>
            <a:r>
              <a:rPr lang="es-ES" sz="3300" dirty="0" smtClean="0">
                <a:solidFill>
                  <a:srgbClr val="000000"/>
                </a:solidFill>
              </a:rPr>
              <a:t>IDENTIFICACIÓN DEL CURSO</a:t>
            </a:r>
          </a:p>
          <a:p>
            <a:pPr marL="0" indent="0" algn="ctr">
              <a:buNone/>
            </a:pPr>
            <a:endParaRPr lang="es-ES" sz="3300" dirty="0" smtClean="0"/>
          </a:p>
          <a:p>
            <a:pPr marL="0" indent="0">
              <a:buNone/>
            </a:pPr>
            <a:r>
              <a:rPr lang="es-ES" sz="3300" dirty="0" smtClean="0"/>
              <a:t>Nombre de la UA: Diseño de Productos Especializados</a:t>
            </a:r>
          </a:p>
          <a:p>
            <a:pPr marL="0" indent="0">
              <a:buNone/>
            </a:pPr>
            <a:r>
              <a:rPr lang="es-ES" sz="3300" dirty="0" smtClean="0"/>
              <a:t>Área de docencia: Diseño</a:t>
            </a:r>
          </a:p>
          <a:p>
            <a:pPr marL="0" indent="0">
              <a:buNone/>
            </a:pPr>
            <a:r>
              <a:rPr lang="es-ES" sz="3300" dirty="0"/>
              <a:t> </a:t>
            </a:r>
            <a:r>
              <a:rPr lang="es-ES" sz="3300" dirty="0" smtClean="0"/>
              <a:t>Clave: LDI501</a:t>
            </a:r>
          </a:p>
          <a:p>
            <a:pPr marL="0" indent="0">
              <a:buNone/>
            </a:pPr>
            <a:r>
              <a:rPr lang="es-ES" sz="3300" dirty="0" smtClean="0"/>
              <a:t>Horas de Teoría: 3</a:t>
            </a:r>
          </a:p>
          <a:p>
            <a:pPr marL="0" indent="0">
              <a:buNone/>
            </a:pPr>
            <a:r>
              <a:rPr lang="es-ES" sz="3300" dirty="0" smtClean="0"/>
              <a:t>Horas de Práctica:6</a:t>
            </a:r>
          </a:p>
          <a:p>
            <a:pPr marL="0" indent="0">
              <a:buNone/>
            </a:pPr>
            <a:r>
              <a:rPr lang="es-ES" sz="3300" dirty="0" smtClean="0"/>
              <a:t>Créditos:12</a:t>
            </a:r>
          </a:p>
          <a:p>
            <a:pPr marL="0" indent="0">
              <a:buNone/>
            </a:pPr>
            <a:r>
              <a:rPr lang="es-ES" sz="3300" dirty="0" smtClean="0"/>
              <a:t>Carácter de la Unidad de Aprendizaje: obligatoria</a:t>
            </a:r>
          </a:p>
          <a:p>
            <a:pPr marL="0" indent="0">
              <a:buNone/>
            </a:pPr>
            <a:r>
              <a:rPr lang="es-ES" sz="3300" dirty="0" smtClean="0"/>
              <a:t>Núcleo de formación: sustantivo</a:t>
            </a:r>
          </a:p>
          <a:p>
            <a:pPr marL="0" indent="0">
              <a:buNone/>
            </a:pPr>
            <a:r>
              <a:rPr lang="es-ES" sz="3300" dirty="0" smtClean="0"/>
              <a:t>Espacios donde se imparte: Facultad de Arquitectura y Diseño, CU UAEM Zumpango y CU UAEM Valle de Chalco.</a:t>
            </a:r>
          </a:p>
          <a:p>
            <a:pPr algn="ctr"/>
            <a:endParaRPr lang="es-ES" dirty="0"/>
          </a:p>
        </p:txBody>
      </p:sp>
    </p:spTree>
    <p:extLst>
      <p:ext uri="{BB962C8B-B14F-4D97-AF65-F5344CB8AC3E}">
        <p14:creationId xmlns:p14="http://schemas.microsoft.com/office/powerpoint/2010/main" val="3193482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descr="42534610_1915908775154490_2102312583594770432_n.jpg"/>
          <p:cNvPicPr>
            <a:picLocks noGrp="1" noChangeAspect="1"/>
          </p:cNvPicPr>
          <p:nvPr>
            <p:ph idx="1"/>
          </p:nvPr>
        </p:nvPicPr>
        <p:blipFill>
          <a:blip r:embed="rId2">
            <a:extLst>
              <a:ext uri="{28A0092B-C50C-407E-A947-70E740481C1C}">
                <a14:useLocalDpi xmlns:a14="http://schemas.microsoft.com/office/drawing/2010/main" val="0"/>
              </a:ext>
            </a:extLst>
          </a:blip>
          <a:srcRect l="-24706" r="-24706"/>
          <a:stretch>
            <a:fillRect/>
          </a:stretch>
        </p:blipFill>
        <p:spPr>
          <a:xfrm>
            <a:off x="1917948" y="764704"/>
            <a:ext cx="8496944" cy="3412153"/>
          </a:xfrm>
        </p:spPr>
      </p:pic>
      <p:sp>
        <p:nvSpPr>
          <p:cNvPr id="7" name="Título 1"/>
          <p:cNvSpPr>
            <a:spLocks noGrp="1"/>
          </p:cNvSpPr>
          <p:nvPr>
            <p:ph type="title"/>
          </p:nvPr>
        </p:nvSpPr>
        <p:spPr>
          <a:xfrm>
            <a:off x="3070076" y="4365104"/>
            <a:ext cx="6696744" cy="576064"/>
          </a:xfrm>
        </p:spPr>
        <p:txBody>
          <a:bodyPr>
            <a:normAutofit fontScale="90000"/>
          </a:bodyPr>
          <a:lstStyle/>
          <a:p>
            <a:r>
              <a:rPr lang="es-ES" sz="1800" dirty="0" smtClean="0"/>
              <a:t>Imagen </a:t>
            </a:r>
            <a:r>
              <a:rPr lang="es-ES" sz="1800" dirty="0" smtClean="0"/>
              <a:t>14</a:t>
            </a:r>
            <a:r>
              <a:rPr lang="es-ES" sz="1800" dirty="0" smtClean="0"/>
              <a:t>. </a:t>
            </a:r>
            <a:r>
              <a:rPr lang="es-ES" sz="1800" dirty="0" smtClean="0"/>
              <a:t>la </a:t>
            </a:r>
            <a:r>
              <a:rPr lang="es-ES" sz="1800" dirty="0" smtClean="0"/>
              <a:t>aplicaci</a:t>
            </a:r>
            <a:r>
              <a:rPr lang="es-ES" sz="1800" dirty="0" smtClean="0"/>
              <a:t>ón de la información en la materialización de modelos volumétricos</a:t>
            </a:r>
            <a:endParaRPr lang="es-ES" sz="1800" dirty="0"/>
          </a:p>
        </p:txBody>
      </p:sp>
    </p:spTree>
    <p:extLst>
      <p:ext uri="{BB962C8B-B14F-4D97-AF65-F5344CB8AC3E}">
        <p14:creationId xmlns:p14="http://schemas.microsoft.com/office/powerpoint/2010/main" val="1020017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descr="42407096_1647847005320160_1849885046232580096_n.jpg"/>
          <p:cNvPicPr>
            <a:picLocks noGrp="1" noChangeAspect="1"/>
          </p:cNvPicPr>
          <p:nvPr>
            <p:ph idx="1"/>
          </p:nvPr>
        </p:nvPicPr>
        <p:blipFill>
          <a:blip r:embed="rId2">
            <a:extLst>
              <a:ext uri="{28A0092B-C50C-407E-A947-70E740481C1C}">
                <a14:useLocalDpi xmlns:a14="http://schemas.microsoft.com/office/drawing/2010/main" val="0"/>
              </a:ext>
            </a:extLst>
          </a:blip>
          <a:srcRect l="-20808" r="-20808"/>
          <a:stretch>
            <a:fillRect/>
          </a:stretch>
        </p:blipFill>
        <p:spPr>
          <a:xfrm>
            <a:off x="2566020" y="980728"/>
            <a:ext cx="7270839" cy="2919781"/>
          </a:xfrm>
        </p:spPr>
      </p:pic>
      <p:sp>
        <p:nvSpPr>
          <p:cNvPr id="7" name="Título 1"/>
          <p:cNvSpPr>
            <a:spLocks noGrp="1"/>
          </p:cNvSpPr>
          <p:nvPr>
            <p:ph type="title"/>
          </p:nvPr>
        </p:nvSpPr>
        <p:spPr>
          <a:xfrm>
            <a:off x="3070076" y="4365104"/>
            <a:ext cx="6696744" cy="576064"/>
          </a:xfrm>
        </p:spPr>
        <p:txBody>
          <a:bodyPr>
            <a:normAutofit fontScale="90000"/>
          </a:bodyPr>
          <a:lstStyle/>
          <a:p>
            <a:r>
              <a:rPr lang="es-ES" sz="1800" dirty="0" smtClean="0"/>
              <a:t>Imagen </a:t>
            </a:r>
            <a:r>
              <a:rPr lang="es-ES" sz="1800" dirty="0" smtClean="0"/>
              <a:t>15</a:t>
            </a:r>
            <a:r>
              <a:rPr lang="es-ES" sz="1800" dirty="0" smtClean="0"/>
              <a:t>. </a:t>
            </a:r>
            <a:r>
              <a:rPr lang="es-ES" sz="1800" dirty="0" smtClean="0"/>
              <a:t>la </a:t>
            </a:r>
            <a:r>
              <a:rPr lang="es-ES" sz="1800" dirty="0" smtClean="0"/>
              <a:t>aplicaci</a:t>
            </a:r>
            <a:r>
              <a:rPr lang="es-ES" sz="1800" dirty="0" smtClean="0"/>
              <a:t>ón de la información en la materialización de modelos volumétricos</a:t>
            </a:r>
            <a:endParaRPr lang="es-ES" sz="1800" dirty="0"/>
          </a:p>
        </p:txBody>
      </p:sp>
    </p:spTree>
    <p:extLst>
      <p:ext uri="{BB962C8B-B14F-4D97-AF65-F5344CB8AC3E}">
        <p14:creationId xmlns:p14="http://schemas.microsoft.com/office/powerpoint/2010/main" val="1581228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descr="42513385_737909703211559_225625575635550208_o.jpg"/>
          <p:cNvPicPr>
            <a:picLocks noGrp="1" noChangeAspect="1"/>
          </p:cNvPicPr>
          <p:nvPr>
            <p:ph idx="1"/>
          </p:nvPr>
        </p:nvPicPr>
        <p:blipFill>
          <a:blip r:embed="rId2">
            <a:extLst>
              <a:ext uri="{28A0092B-C50C-407E-A947-70E740481C1C}">
                <a14:useLocalDpi xmlns:a14="http://schemas.microsoft.com/office/drawing/2010/main" val="0"/>
              </a:ext>
            </a:extLst>
          </a:blip>
          <a:srcRect l="-142645" r="-142645"/>
          <a:stretch>
            <a:fillRect/>
          </a:stretch>
        </p:blipFill>
        <p:spPr>
          <a:xfrm rot="16200000">
            <a:off x="657809" y="-351420"/>
            <a:ext cx="10585176" cy="5040561"/>
          </a:xfrm>
        </p:spPr>
      </p:pic>
      <p:sp>
        <p:nvSpPr>
          <p:cNvPr id="9" name="Título 1"/>
          <p:cNvSpPr>
            <a:spLocks noGrp="1"/>
          </p:cNvSpPr>
          <p:nvPr>
            <p:ph type="title"/>
          </p:nvPr>
        </p:nvSpPr>
        <p:spPr>
          <a:xfrm>
            <a:off x="3070076" y="4365104"/>
            <a:ext cx="6696744" cy="576064"/>
          </a:xfrm>
        </p:spPr>
        <p:txBody>
          <a:bodyPr>
            <a:normAutofit fontScale="90000"/>
          </a:bodyPr>
          <a:lstStyle/>
          <a:p>
            <a:r>
              <a:rPr lang="es-ES" sz="1800" dirty="0" smtClean="0"/>
              <a:t>Imagen </a:t>
            </a:r>
            <a:r>
              <a:rPr lang="es-ES" sz="1800" dirty="0" smtClean="0"/>
              <a:t>16</a:t>
            </a:r>
            <a:r>
              <a:rPr lang="es-ES" sz="1800" dirty="0" smtClean="0"/>
              <a:t>. </a:t>
            </a:r>
            <a:r>
              <a:rPr lang="es-ES" sz="1800" dirty="0" smtClean="0"/>
              <a:t>la </a:t>
            </a:r>
            <a:r>
              <a:rPr lang="es-ES" sz="1800" dirty="0" smtClean="0"/>
              <a:t>aplicaci</a:t>
            </a:r>
            <a:r>
              <a:rPr lang="es-ES" sz="1800" dirty="0" smtClean="0"/>
              <a:t>ón de la información en la materialización de modelos volumétricos</a:t>
            </a:r>
            <a:endParaRPr lang="es-ES" sz="1800" dirty="0"/>
          </a:p>
        </p:txBody>
      </p:sp>
    </p:spTree>
    <p:extLst>
      <p:ext uri="{BB962C8B-B14F-4D97-AF65-F5344CB8AC3E}">
        <p14:creationId xmlns:p14="http://schemas.microsoft.com/office/powerpoint/2010/main" val="3997487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descr="42544782_1992133134182796_7813898365992697856_o.jpg"/>
          <p:cNvPicPr>
            <a:picLocks noGrp="1" noChangeAspect="1"/>
          </p:cNvPicPr>
          <p:nvPr>
            <p:ph idx="1"/>
          </p:nvPr>
        </p:nvPicPr>
        <p:blipFill>
          <a:blip r:embed="rId2">
            <a:extLst>
              <a:ext uri="{28A0092B-C50C-407E-A947-70E740481C1C}">
                <a14:useLocalDpi xmlns:a14="http://schemas.microsoft.com/office/drawing/2010/main" val="0"/>
              </a:ext>
            </a:extLst>
          </a:blip>
          <a:srcRect l="-116000" r="-116000"/>
          <a:stretch>
            <a:fillRect/>
          </a:stretch>
        </p:blipFill>
        <p:spPr>
          <a:xfrm rot="5400000">
            <a:off x="-377218" y="179549"/>
            <a:ext cx="13447713" cy="5112966"/>
          </a:xfrm>
        </p:spPr>
      </p:pic>
      <p:sp>
        <p:nvSpPr>
          <p:cNvPr id="9" name="Título 1"/>
          <p:cNvSpPr>
            <a:spLocks noGrp="1"/>
          </p:cNvSpPr>
          <p:nvPr>
            <p:ph type="title"/>
          </p:nvPr>
        </p:nvSpPr>
        <p:spPr>
          <a:xfrm>
            <a:off x="3070076" y="5301208"/>
            <a:ext cx="6696744" cy="576064"/>
          </a:xfrm>
        </p:spPr>
        <p:txBody>
          <a:bodyPr>
            <a:normAutofit fontScale="90000"/>
          </a:bodyPr>
          <a:lstStyle/>
          <a:p>
            <a:r>
              <a:rPr lang="es-ES" sz="1800" dirty="0" smtClean="0"/>
              <a:t>Imagen </a:t>
            </a:r>
            <a:r>
              <a:rPr lang="es-ES" sz="1800" dirty="0" smtClean="0"/>
              <a:t>17</a:t>
            </a:r>
            <a:r>
              <a:rPr lang="es-ES" sz="1800" dirty="0" smtClean="0"/>
              <a:t>. </a:t>
            </a:r>
            <a:r>
              <a:rPr lang="es-ES" sz="1800" dirty="0" smtClean="0"/>
              <a:t>la </a:t>
            </a:r>
            <a:r>
              <a:rPr lang="es-ES" sz="1800" dirty="0" smtClean="0"/>
              <a:t>aplicaci</a:t>
            </a:r>
            <a:r>
              <a:rPr lang="es-ES" sz="1800" dirty="0" smtClean="0"/>
              <a:t>ón de la información en la materialización de modelos volumétricos</a:t>
            </a:r>
            <a:endParaRPr lang="es-ES" sz="1800" dirty="0"/>
          </a:p>
        </p:txBody>
      </p:sp>
    </p:spTree>
    <p:extLst>
      <p:ext uri="{BB962C8B-B14F-4D97-AF65-F5344CB8AC3E}">
        <p14:creationId xmlns:p14="http://schemas.microsoft.com/office/powerpoint/2010/main" val="3133178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descr="42507179_2512889028723056_4407351287167844352_o.jpg"/>
          <p:cNvPicPr>
            <a:picLocks noGrp="1" noChangeAspect="1"/>
          </p:cNvPicPr>
          <p:nvPr>
            <p:ph idx="1"/>
          </p:nvPr>
        </p:nvPicPr>
        <p:blipFill>
          <a:blip r:embed="rId2">
            <a:extLst>
              <a:ext uri="{28A0092B-C50C-407E-A947-70E740481C1C}">
                <a14:useLocalDpi xmlns:a14="http://schemas.microsoft.com/office/drawing/2010/main" val="0"/>
              </a:ext>
            </a:extLst>
          </a:blip>
          <a:srcRect l="-26133" r="-26133"/>
          <a:stretch>
            <a:fillRect/>
          </a:stretch>
        </p:blipFill>
        <p:spPr>
          <a:xfrm>
            <a:off x="2710036" y="1052736"/>
            <a:ext cx="7103407" cy="2852545"/>
          </a:xfrm>
        </p:spPr>
      </p:pic>
      <p:sp>
        <p:nvSpPr>
          <p:cNvPr id="7" name="Título 1"/>
          <p:cNvSpPr>
            <a:spLocks noGrp="1"/>
          </p:cNvSpPr>
          <p:nvPr>
            <p:ph type="title"/>
          </p:nvPr>
        </p:nvSpPr>
        <p:spPr>
          <a:xfrm>
            <a:off x="3070076" y="4365104"/>
            <a:ext cx="6696744" cy="576064"/>
          </a:xfrm>
        </p:spPr>
        <p:txBody>
          <a:bodyPr>
            <a:normAutofit fontScale="90000"/>
          </a:bodyPr>
          <a:lstStyle/>
          <a:p>
            <a:r>
              <a:rPr lang="es-ES" sz="1800" dirty="0" smtClean="0"/>
              <a:t>Imagen </a:t>
            </a:r>
            <a:r>
              <a:rPr lang="es-ES" sz="1800" dirty="0" smtClean="0"/>
              <a:t>18</a:t>
            </a:r>
            <a:r>
              <a:rPr lang="es-ES" sz="1800" dirty="0" smtClean="0"/>
              <a:t>. </a:t>
            </a:r>
            <a:r>
              <a:rPr lang="es-ES" sz="1800" dirty="0" smtClean="0"/>
              <a:t>la </a:t>
            </a:r>
            <a:r>
              <a:rPr lang="es-ES" sz="1800" dirty="0" smtClean="0"/>
              <a:t>aplicaci</a:t>
            </a:r>
            <a:r>
              <a:rPr lang="es-ES" sz="1800" dirty="0" smtClean="0"/>
              <a:t>ón de la información en la materialización de modelos volumétricos</a:t>
            </a:r>
            <a:endParaRPr lang="es-ES" sz="1800" dirty="0"/>
          </a:p>
        </p:txBody>
      </p:sp>
    </p:spTree>
    <p:extLst>
      <p:ext uri="{BB962C8B-B14F-4D97-AF65-F5344CB8AC3E}">
        <p14:creationId xmlns:p14="http://schemas.microsoft.com/office/powerpoint/2010/main" val="229890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9956" y="0"/>
            <a:ext cx="9144001" cy="1219200"/>
          </a:xfrm>
        </p:spPr>
        <p:txBody>
          <a:bodyPr/>
          <a:lstStyle/>
          <a:p>
            <a:r>
              <a:rPr lang="es-ES" dirty="0" smtClean="0"/>
              <a:t>CONCLUSIONES</a:t>
            </a:r>
            <a:endParaRPr lang="es-ES" dirty="0"/>
          </a:p>
        </p:txBody>
      </p:sp>
      <p:sp>
        <p:nvSpPr>
          <p:cNvPr id="3" name="Marcador de contenido 2"/>
          <p:cNvSpPr>
            <a:spLocks noGrp="1"/>
          </p:cNvSpPr>
          <p:nvPr>
            <p:ph idx="1"/>
          </p:nvPr>
        </p:nvSpPr>
        <p:spPr>
          <a:xfrm>
            <a:off x="981844" y="1268760"/>
            <a:ext cx="9829358" cy="3414806"/>
          </a:xfrm>
        </p:spPr>
        <p:txBody>
          <a:bodyPr/>
          <a:lstStyle/>
          <a:p>
            <a:pPr marL="0" indent="0" algn="just">
              <a:buNone/>
            </a:pPr>
            <a:r>
              <a:rPr lang="es-ES" dirty="0"/>
              <a:t>S</a:t>
            </a:r>
            <a:r>
              <a:rPr lang="es-ES" dirty="0" smtClean="0"/>
              <a:t>e puede mencionar de la importancia que existe para la parte creativa el an</a:t>
            </a:r>
            <a:r>
              <a:rPr lang="es-ES" dirty="0" smtClean="0"/>
              <a:t>álisis de la información recopilada, específicamente lo relacionado con las técnicas de </a:t>
            </a:r>
            <a:r>
              <a:rPr lang="es-ES" dirty="0" err="1" smtClean="0"/>
              <a:t>bocetaje</a:t>
            </a:r>
            <a:r>
              <a:rPr lang="es-ES" dirty="0" smtClean="0"/>
              <a:t> y </a:t>
            </a:r>
            <a:r>
              <a:rPr lang="es-ES" dirty="0" err="1" smtClean="0"/>
              <a:t>render</a:t>
            </a:r>
            <a:r>
              <a:rPr lang="es-ES" dirty="0" smtClean="0"/>
              <a:t> utilizadas por otros autores; lo cual servirá como “combustible” para diseñar y proponer mejores propuestas creativas a nivel </a:t>
            </a:r>
            <a:r>
              <a:rPr lang="es-ES" dirty="0" err="1" smtClean="0"/>
              <a:t>bocetaje</a:t>
            </a:r>
            <a:r>
              <a:rPr lang="es-ES" dirty="0" smtClean="0"/>
              <a:t> y modelismo.</a:t>
            </a:r>
            <a:endParaRPr lang="es-ES" dirty="0"/>
          </a:p>
        </p:txBody>
      </p:sp>
      <p:pic>
        <p:nvPicPr>
          <p:cNvPr id="4" name="Imagen 3" descr="42564431_1692545434190467_56095094679273472_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6260" y="3429000"/>
            <a:ext cx="2831206" cy="212340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2482195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9441" y="0"/>
            <a:ext cx="10969943" cy="1143000"/>
          </a:xfrm>
        </p:spPr>
        <p:txBody>
          <a:bodyPr>
            <a:normAutofit/>
          </a:bodyPr>
          <a:lstStyle/>
          <a:p>
            <a:r>
              <a:rPr lang="es-ES" sz="3600" b="1" dirty="0" smtClean="0"/>
              <a:t>         BIBLIOGRAFÍA</a:t>
            </a:r>
            <a:endParaRPr lang="es-ES" sz="3600" b="1" dirty="0"/>
          </a:p>
        </p:txBody>
      </p:sp>
      <p:sp>
        <p:nvSpPr>
          <p:cNvPr id="4" name="Marcador de contenido 3"/>
          <p:cNvSpPr>
            <a:spLocks noGrp="1"/>
          </p:cNvSpPr>
          <p:nvPr>
            <p:ph idx="1"/>
          </p:nvPr>
        </p:nvSpPr>
        <p:spPr>
          <a:xfrm>
            <a:off x="1197868" y="1268760"/>
            <a:ext cx="9791267" cy="3931920"/>
          </a:xfrm>
        </p:spPr>
        <p:txBody>
          <a:bodyPr>
            <a:normAutofit/>
          </a:bodyPr>
          <a:lstStyle/>
          <a:p>
            <a:pPr marL="0" indent="0">
              <a:buNone/>
            </a:pPr>
            <a:endParaRPr lang="es-ES_tradnl" sz="1600" dirty="0"/>
          </a:p>
          <a:p>
            <a:r>
              <a:rPr lang="es-ES_tradnl" sz="1600" dirty="0" err="1"/>
              <a:t>Bonsiepe</a:t>
            </a:r>
            <a:r>
              <a:rPr lang="es-ES_tradnl" sz="1600" dirty="0"/>
              <a:t>, </a:t>
            </a:r>
            <a:r>
              <a:rPr lang="es-ES_tradnl" sz="1600" dirty="0" err="1"/>
              <a:t>Gui</a:t>
            </a:r>
            <a:r>
              <a:rPr lang="es-ES_tradnl" sz="1600" dirty="0"/>
              <a:t>. (1978) DISEÑO INDUSTRIAL, </a:t>
            </a:r>
            <a:r>
              <a:rPr lang="es-ES_tradnl" sz="1600" dirty="0" err="1"/>
              <a:t>tecnología</a:t>
            </a:r>
            <a:r>
              <a:rPr lang="es-ES_tradnl" sz="1600" dirty="0"/>
              <a:t> y dependencia. </a:t>
            </a:r>
            <a:r>
              <a:rPr lang="es-ES_tradnl" sz="1600" dirty="0" err="1"/>
              <a:t>México</a:t>
            </a:r>
            <a:r>
              <a:rPr lang="es-ES_tradnl" sz="1600" dirty="0"/>
              <a:t>. </a:t>
            </a:r>
            <a:r>
              <a:rPr lang="es-ES_tradnl" sz="1600" dirty="0" err="1"/>
              <a:t>Edicol</a:t>
            </a:r>
            <a:r>
              <a:rPr lang="es-ES_tradnl" sz="1600" dirty="0"/>
              <a:t>. </a:t>
            </a:r>
            <a:endParaRPr lang="es-ES_tradnl" sz="1600" dirty="0"/>
          </a:p>
          <a:p>
            <a:r>
              <a:rPr lang="es-ES_tradnl" sz="1600" dirty="0" err="1"/>
              <a:t>Bürdek</a:t>
            </a:r>
            <a:r>
              <a:rPr lang="es-ES_tradnl" sz="1600" dirty="0"/>
              <a:t>, </a:t>
            </a:r>
            <a:r>
              <a:rPr lang="es-ES_tradnl" sz="1600" dirty="0" err="1"/>
              <a:t>Bernhard</a:t>
            </a:r>
            <a:r>
              <a:rPr lang="es-ES_tradnl" sz="1600" dirty="0"/>
              <a:t> (1994) </a:t>
            </a:r>
            <a:r>
              <a:rPr lang="es-ES_tradnl" sz="1600" dirty="0" err="1"/>
              <a:t>Diseño</a:t>
            </a:r>
            <a:r>
              <a:rPr lang="es-ES_tradnl" sz="1600" dirty="0"/>
              <a:t>: historia, </a:t>
            </a:r>
            <a:r>
              <a:rPr lang="es-ES_tradnl" sz="1600" dirty="0" err="1"/>
              <a:t>teoría</a:t>
            </a:r>
            <a:r>
              <a:rPr lang="es-ES_tradnl" sz="1600" dirty="0"/>
              <a:t> y </a:t>
            </a:r>
            <a:r>
              <a:rPr lang="es-ES_tradnl" sz="1600" dirty="0" err="1"/>
              <a:t>práctica</a:t>
            </a:r>
            <a:r>
              <a:rPr lang="es-ES_tradnl" sz="1600" dirty="0"/>
              <a:t> del </a:t>
            </a:r>
            <a:r>
              <a:rPr lang="es-ES_tradnl" sz="1600" dirty="0" err="1"/>
              <a:t>diseño</a:t>
            </a:r>
            <a:r>
              <a:rPr lang="es-ES_tradnl" sz="1600" dirty="0"/>
              <a:t> industrial. Barcelona. GG. </a:t>
            </a:r>
            <a:endParaRPr lang="es-ES_tradnl" sz="1600" dirty="0"/>
          </a:p>
          <a:p>
            <a:r>
              <a:rPr lang="es-ES_tradnl" sz="1600" dirty="0" err="1"/>
              <a:t>Cañas</a:t>
            </a:r>
            <a:r>
              <a:rPr lang="es-ES_tradnl" sz="1600" dirty="0"/>
              <a:t>, J. </a:t>
            </a:r>
            <a:r>
              <a:rPr lang="es-ES_tradnl" sz="1600" dirty="0" err="1"/>
              <a:t>Waerns</a:t>
            </a:r>
            <a:r>
              <a:rPr lang="es-ES_tradnl" sz="1600" dirty="0"/>
              <a:t>, Y. (2008) </a:t>
            </a:r>
            <a:r>
              <a:rPr lang="es-ES_tradnl" sz="1600" dirty="0" err="1"/>
              <a:t>Ergonomía</a:t>
            </a:r>
            <a:r>
              <a:rPr lang="es-ES_tradnl" sz="1600" dirty="0"/>
              <a:t> Cognitiva: Panamericana. </a:t>
            </a:r>
            <a:endParaRPr lang="es-ES_tradnl" sz="1600" dirty="0"/>
          </a:p>
          <a:p>
            <a:r>
              <a:rPr lang="es-ES_tradnl" sz="1600" dirty="0" err="1"/>
              <a:t>Introducción</a:t>
            </a:r>
            <a:r>
              <a:rPr lang="es-ES_tradnl" sz="1600" dirty="0"/>
              <a:t> al estudio del trabajo. (1998) Ginebra Suiza: Oficina Internacional del Trabajo. </a:t>
            </a:r>
            <a:endParaRPr lang="es-ES_tradnl" sz="1600" dirty="0" smtClean="0"/>
          </a:p>
          <a:p>
            <a:r>
              <a:rPr lang="es-ES_tradnl" sz="1600" dirty="0" err="1"/>
              <a:t>O’Borne</a:t>
            </a:r>
            <a:r>
              <a:rPr lang="es-ES_tradnl" sz="1600" dirty="0"/>
              <a:t>, David. (1990). </a:t>
            </a:r>
            <a:r>
              <a:rPr lang="es-ES_tradnl" sz="1600" dirty="0" err="1"/>
              <a:t>Ergonomía</a:t>
            </a:r>
            <a:r>
              <a:rPr lang="es-ES_tradnl" sz="1600" dirty="0"/>
              <a:t> en </a:t>
            </a:r>
            <a:r>
              <a:rPr lang="es-ES_tradnl" sz="1600" dirty="0" err="1"/>
              <a:t>Acción</a:t>
            </a:r>
            <a:r>
              <a:rPr lang="es-ES_tradnl" sz="1600" dirty="0"/>
              <a:t>. </a:t>
            </a:r>
            <a:r>
              <a:rPr lang="es-ES_tradnl" sz="1600" dirty="0" err="1"/>
              <a:t>México</a:t>
            </a:r>
            <a:r>
              <a:rPr lang="es-ES_tradnl" sz="1600" dirty="0"/>
              <a:t>: Trillas</a:t>
            </a:r>
            <a:r>
              <a:rPr lang="es-ES_tradnl" sz="1600" dirty="0" smtClean="0"/>
              <a:t>.</a:t>
            </a:r>
          </a:p>
          <a:p>
            <a:r>
              <a:rPr lang="es-ES_tradnl" sz="1600" dirty="0" err="1" smtClean="0"/>
              <a:t>Sketching</a:t>
            </a:r>
            <a:r>
              <a:rPr lang="es-ES_tradnl" sz="1600" dirty="0" smtClean="0"/>
              <a:t>: </a:t>
            </a:r>
            <a:r>
              <a:rPr lang="es-ES_tradnl" sz="1600" dirty="0" err="1" smtClean="0"/>
              <a:t>drawing</a:t>
            </a:r>
            <a:r>
              <a:rPr lang="es-ES_tradnl" sz="1600" dirty="0" smtClean="0"/>
              <a:t> </a:t>
            </a:r>
            <a:r>
              <a:rPr lang="es-ES_tradnl" sz="1600" dirty="0" err="1" smtClean="0"/>
              <a:t>Techiniques</a:t>
            </a:r>
            <a:r>
              <a:rPr lang="es-ES_tradnl" sz="1600" dirty="0" smtClean="0"/>
              <a:t> </a:t>
            </a:r>
            <a:r>
              <a:rPr lang="es-ES_tradnl" sz="1600" dirty="0" err="1" smtClean="0"/>
              <a:t>for</a:t>
            </a:r>
            <a:r>
              <a:rPr lang="es-ES_tradnl" sz="1600" dirty="0" smtClean="0"/>
              <a:t> </a:t>
            </a:r>
            <a:r>
              <a:rPr lang="es-ES_tradnl" sz="1600" dirty="0" err="1" smtClean="0"/>
              <a:t>product</a:t>
            </a:r>
            <a:r>
              <a:rPr lang="es-ES_tradnl" sz="1600" dirty="0" smtClean="0"/>
              <a:t> </a:t>
            </a:r>
            <a:r>
              <a:rPr lang="es-ES_tradnl" sz="1600" dirty="0" err="1" smtClean="0"/>
              <a:t>designers</a:t>
            </a:r>
            <a:r>
              <a:rPr lang="es-ES_tradnl" sz="1600" dirty="0" smtClean="0"/>
              <a:t>. </a:t>
            </a:r>
            <a:r>
              <a:rPr lang="es-ES_tradnl" sz="1600" dirty="0" err="1" smtClean="0"/>
              <a:t>Eissen</a:t>
            </a:r>
            <a:r>
              <a:rPr lang="es-ES_tradnl" sz="1600" dirty="0" smtClean="0"/>
              <a:t> and </a:t>
            </a:r>
            <a:r>
              <a:rPr lang="es-ES_tradnl" sz="1600" dirty="0" err="1" smtClean="0"/>
              <a:t>Steur</a:t>
            </a:r>
            <a:r>
              <a:rPr lang="es-ES_tradnl" sz="1600" dirty="0" smtClean="0"/>
              <a:t>. Bis </a:t>
            </a:r>
            <a:r>
              <a:rPr lang="es-ES_tradnl" sz="1600" dirty="0" err="1" smtClean="0"/>
              <a:t>Publishers</a:t>
            </a:r>
            <a:r>
              <a:rPr lang="es-ES_tradnl" sz="1600" dirty="0" smtClean="0"/>
              <a:t> 2007.</a:t>
            </a:r>
          </a:p>
          <a:p>
            <a:r>
              <a:rPr lang="es-ES_tradnl" sz="1600" dirty="0" err="1" smtClean="0"/>
              <a:t>Anatomía</a:t>
            </a:r>
            <a:r>
              <a:rPr lang="es-ES_tradnl" sz="1600" dirty="0" smtClean="0"/>
              <a:t> </a:t>
            </a:r>
            <a:r>
              <a:rPr lang="es-ES_tradnl" sz="1600" dirty="0"/>
              <a:t>para el artista. Singapur: </a:t>
            </a:r>
            <a:r>
              <a:rPr lang="es-ES_tradnl" sz="1600" dirty="0" err="1"/>
              <a:t>Blume</a:t>
            </a:r>
            <a:r>
              <a:rPr lang="es-ES_tradnl" sz="1600" dirty="0"/>
              <a:t> </a:t>
            </a:r>
            <a:r>
              <a:rPr lang="es-ES_tradnl" sz="1600" smtClean="0"/>
              <a:t>(complementaria).</a:t>
            </a:r>
            <a:endParaRPr lang="es-ES_tradnl" sz="1600" dirty="0"/>
          </a:p>
          <a:p>
            <a:endParaRPr lang="es-ES_tradnl" sz="1600" dirty="0" smtClean="0"/>
          </a:p>
          <a:p>
            <a:endParaRPr lang="es-ES_tradnl" sz="1600" dirty="0"/>
          </a:p>
          <a:p>
            <a:pPr marL="0" indent="0">
              <a:buNone/>
            </a:pPr>
            <a:endParaRPr lang="es-ES_tradnl" sz="1600" dirty="0"/>
          </a:p>
        </p:txBody>
      </p:sp>
      <p:sp>
        <p:nvSpPr>
          <p:cNvPr id="3" name="Rectángulo 2"/>
          <p:cNvSpPr/>
          <p:nvPr/>
        </p:nvSpPr>
        <p:spPr>
          <a:xfrm>
            <a:off x="1354314" y="2770094"/>
            <a:ext cx="9514054" cy="2031325"/>
          </a:xfrm>
          <a:prstGeom prst="rect">
            <a:avLst/>
          </a:prstGeom>
        </p:spPr>
        <p:txBody>
          <a:bodyPr wrap="square">
            <a:spAutoFit/>
          </a:bodyPr>
          <a:lstStyle/>
          <a:p>
            <a:pPr algn="just"/>
            <a:endParaRPr lang="pl-PL" dirty="0" smtClean="0"/>
          </a:p>
          <a:p>
            <a:pPr marL="342900" indent="-342900" algn="just">
              <a:buFont typeface="+mj-lt"/>
              <a:buAutoNum type="arabicPeriod"/>
            </a:pPr>
            <a:endParaRPr lang="pl-PL" dirty="0" smtClean="0"/>
          </a:p>
          <a:p>
            <a:pPr marL="342900" indent="-342900" algn="just">
              <a:buFont typeface="+mj-lt"/>
              <a:buAutoNum type="arabicPeriod"/>
            </a:pPr>
            <a:endParaRPr lang="es-ES" dirty="0" smtClean="0"/>
          </a:p>
          <a:p>
            <a:pPr marL="342900" indent="-342900" algn="just">
              <a:buFont typeface="+mj-lt"/>
              <a:buAutoNum type="arabicPeriod"/>
            </a:pPr>
            <a:endParaRPr lang="es-ES_tradnl" dirty="0"/>
          </a:p>
          <a:p>
            <a:endParaRPr lang="es-ES_tradnl" dirty="0"/>
          </a:p>
          <a:p>
            <a:endParaRPr lang="es-ES_tradnl" dirty="0" smtClean="0"/>
          </a:p>
          <a:p>
            <a:endParaRPr lang="es-ES_tradnl" dirty="0"/>
          </a:p>
        </p:txBody>
      </p:sp>
    </p:spTree>
    <p:extLst>
      <p:ext uri="{BB962C8B-B14F-4D97-AF65-F5344CB8AC3E}">
        <p14:creationId xmlns:p14="http://schemas.microsoft.com/office/powerpoint/2010/main" val="1362821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solidFill>
                  <a:srgbClr val="000000"/>
                </a:solidFill>
              </a:rPr>
              <a:t>Presentación de la Unidad de aprendizaje</a:t>
            </a:r>
            <a:endParaRPr lang="es-ES" dirty="0">
              <a:solidFill>
                <a:srgbClr val="000000"/>
              </a:solidFill>
            </a:endParaRPr>
          </a:p>
        </p:txBody>
      </p:sp>
      <p:sp>
        <p:nvSpPr>
          <p:cNvPr id="3" name="Marcador de contenido 2"/>
          <p:cNvSpPr>
            <a:spLocks noGrp="1"/>
          </p:cNvSpPr>
          <p:nvPr>
            <p:ph idx="1"/>
          </p:nvPr>
        </p:nvSpPr>
        <p:spPr/>
        <p:txBody>
          <a:bodyPr>
            <a:normAutofit/>
          </a:bodyPr>
          <a:lstStyle/>
          <a:p>
            <a:r>
              <a:rPr lang="es-ES_tradnl" dirty="0" smtClean="0"/>
              <a:t>Para </a:t>
            </a:r>
            <a:r>
              <a:rPr lang="es-ES_tradnl" dirty="0"/>
              <a:t>este programa el alumno </a:t>
            </a:r>
            <a:r>
              <a:rPr lang="es-ES_tradnl" dirty="0" smtClean="0"/>
              <a:t>deberá </a:t>
            </a:r>
            <a:r>
              <a:rPr lang="es-ES_tradnl" dirty="0"/>
              <a:t>cumplir con funciones y tareas profesionales que desarrollara creando modelo de objetos, productos y servicios acordes a las necesidades de las personas, a </a:t>
            </a:r>
            <a:r>
              <a:rPr lang="es-ES_tradnl" dirty="0" err="1"/>
              <a:t>través</a:t>
            </a:r>
            <a:r>
              <a:rPr lang="es-ES_tradnl" dirty="0"/>
              <a:t> del proceso de </a:t>
            </a:r>
            <a:r>
              <a:rPr lang="es-ES_tradnl" dirty="0" err="1"/>
              <a:t>diseño</a:t>
            </a:r>
            <a:r>
              <a:rPr lang="es-ES_tradnl" dirty="0"/>
              <a:t> de productos especializados bajo un enfoque del </a:t>
            </a:r>
            <a:r>
              <a:rPr lang="es-ES_tradnl" dirty="0" err="1"/>
              <a:t>diseño</a:t>
            </a:r>
            <a:r>
              <a:rPr lang="es-ES_tradnl" dirty="0"/>
              <a:t> universal. </a:t>
            </a:r>
          </a:p>
          <a:p>
            <a:r>
              <a:rPr lang="es-ES_tradnl" dirty="0"/>
              <a:t>Donde </a:t>
            </a:r>
            <a:r>
              <a:rPr lang="es-ES_tradnl" dirty="0" smtClean="0"/>
              <a:t>deberá </a:t>
            </a:r>
            <a:r>
              <a:rPr lang="es-ES_tradnl" dirty="0"/>
              <a:t>analizar su mercado de consumo y la </a:t>
            </a:r>
            <a:r>
              <a:rPr lang="es-ES_tradnl" dirty="0" err="1"/>
              <a:t>problemática</a:t>
            </a:r>
            <a:r>
              <a:rPr lang="es-ES_tradnl" dirty="0"/>
              <a:t> sociocultural, para que lo ayude a configurar objetos, productos y servicios </a:t>
            </a:r>
            <a:r>
              <a:rPr lang="es-ES_tradnl" dirty="0" smtClean="0"/>
              <a:t>especializados bajo </a:t>
            </a:r>
            <a:r>
              <a:rPr lang="es-ES_tradnl" dirty="0"/>
              <a:t>el modelo del </a:t>
            </a:r>
            <a:r>
              <a:rPr lang="es-ES_tradnl" dirty="0" err="1"/>
              <a:t>Diseño</a:t>
            </a:r>
            <a:r>
              <a:rPr lang="es-ES_tradnl" dirty="0"/>
              <a:t> universal y su </a:t>
            </a:r>
            <a:r>
              <a:rPr lang="es-ES_tradnl" dirty="0" err="1"/>
              <a:t>vínculo</a:t>
            </a:r>
            <a:r>
              <a:rPr lang="es-ES_tradnl" dirty="0"/>
              <a:t> en el </a:t>
            </a:r>
            <a:r>
              <a:rPr lang="es-ES_tradnl" dirty="0" err="1"/>
              <a:t>diseño</a:t>
            </a:r>
            <a:r>
              <a:rPr lang="es-ES_tradnl" dirty="0"/>
              <a:t> de objetos, productos y servicios especializados. </a:t>
            </a:r>
          </a:p>
          <a:p>
            <a:endParaRPr lang="es-ES" dirty="0"/>
          </a:p>
        </p:txBody>
      </p:sp>
    </p:spTree>
    <p:extLst>
      <p:ext uri="{BB962C8B-B14F-4D97-AF65-F5344CB8AC3E}">
        <p14:creationId xmlns:p14="http://schemas.microsoft.com/office/powerpoint/2010/main" val="2322028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solidFill>
                  <a:srgbClr val="000000"/>
                </a:solidFill>
              </a:rPr>
              <a:t>Propósito de la Unidad de Aprendizaje</a:t>
            </a:r>
            <a:endParaRPr lang="es-ES" dirty="0">
              <a:solidFill>
                <a:srgbClr val="000000"/>
              </a:solidFill>
            </a:endParaRPr>
          </a:p>
        </p:txBody>
      </p:sp>
      <p:sp>
        <p:nvSpPr>
          <p:cNvPr id="3" name="Marcador de contenido 2"/>
          <p:cNvSpPr>
            <a:spLocks noGrp="1"/>
          </p:cNvSpPr>
          <p:nvPr>
            <p:ph idx="1"/>
          </p:nvPr>
        </p:nvSpPr>
        <p:spPr>
          <a:xfrm>
            <a:off x="981844" y="1484784"/>
            <a:ext cx="10108683" cy="4208930"/>
          </a:xfrm>
        </p:spPr>
        <p:txBody>
          <a:bodyPr/>
          <a:lstStyle/>
          <a:p>
            <a:pPr marL="0" indent="0" algn="just">
              <a:spcAft>
                <a:spcPts val="0"/>
              </a:spcAft>
              <a:buNone/>
              <a:tabLst>
                <a:tab pos="2700020" algn="ctr"/>
                <a:tab pos="5400040" algn="r"/>
              </a:tabLst>
            </a:pPr>
            <a:r>
              <a:rPr lang="es-MX" b="1" dirty="0">
                <a:latin typeface="Arial"/>
                <a:ea typeface="Times New Roman"/>
                <a:cs typeface="Times New Roman"/>
              </a:rPr>
              <a:t> </a:t>
            </a:r>
            <a:endParaRPr lang="es-ES_tradnl" dirty="0">
              <a:latin typeface="Arial"/>
              <a:ea typeface="Times New Roman"/>
              <a:cs typeface="Times New Roman"/>
            </a:endParaRPr>
          </a:p>
          <a:p>
            <a:r>
              <a:rPr lang="es-ES_tradnl" dirty="0" smtClean="0"/>
              <a:t>Aplicar </a:t>
            </a:r>
            <a:r>
              <a:rPr lang="es-ES_tradnl" dirty="0"/>
              <a:t>principios multidisciplinarios para la </a:t>
            </a:r>
            <a:r>
              <a:rPr lang="es-ES_tradnl" dirty="0" err="1"/>
              <a:t>creación</a:t>
            </a:r>
            <a:r>
              <a:rPr lang="es-ES_tradnl" dirty="0"/>
              <a:t> de propuestas de objetos, productos y servicios especializados bajo el enfoque de </a:t>
            </a:r>
            <a:r>
              <a:rPr lang="es-ES_tradnl" dirty="0" err="1"/>
              <a:t>diseño</a:t>
            </a:r>
            <a:r>
              <a:rPr lang="es-ES_tradnl" dirty="0"/>
              <a:t> universal.</a:t>
            </a:r>
            <a:br>
              <a:rPr lang="es-ES_tradnl" dirty="0"/>
            </a:br>
            <a:r>
              <a:rPr lang="es-ES_tradnl" dirty="0"/>
              <a:t>De esta manera, </a:t>
            </a:r>
            <a:r>
              <a:rPr lang="es-ES_tradnl" dirty="0" smtClean="0"/>
              <a:t>seleccionará </a:t>
            </a:r>
            <a:r>
              <a:rPr lang="es-ES_tradnl" dirty="0"/>
              <a:t>maquinaria y herramienta, </a:t>
            </a:r>
            <a:r>
              <a:rPr lang="es-ES_tradnl" dirty="0" smtClean="0"/>
              <a:t>así como </a:t>
            </a:r>
            <a:r>
              <a:rPr lang="es-ES_tradnl" dirty="0"/>
              <a:t>los materiales y </a:t>
            </a:r>
            <a:r>
              <a:rPr lang="es-ES_tradnl" dirty="0" smtClean="0"/>
              <a:t>modos </a:t>
            </a:r>
            <a:r>
              <a:rPr lang="es-ES_tradnl" dirty="0"/>
              <a:t>de </a:t>
            </a:r>
            <a:r>
              <a:rPr lang="es-ES_tradnl" dirty="0" err="1"/>
              <a:t>producción</a:t>
            </a:r>
            <a:r>
              <a:rPr lang="es-ES_tradnl" dirty="0"/>
              <a:t> </a:t>
            </a:r>
            <a:r>
              <a:rPr lang="es-ES_tradnl" dirty="0" err="1"/>
              <a:t>más</a:t>
            </a:r>
            <a:r>
              <a:rPr lang="es-ES_tradnl" dirty="0"/>
              <a:t> </a:t>
            </a:r>
            <a:r>
              <a:rPr lang="es-ES_tradnl" dirty="0" smtClean="0"/>
              <a:t>adecuados </a:t>
            </a:r>
            <a:r>
              <a:rPr lang="es-ES_tradnl" dirty="0"/>
              <a:t>para la </a:t>
            </a:r>
            <a:r>
              <a:rPr lang="es-ES_tradnl" dirty="0" err="1"/>
              <a:t>materialización</a:t>
            </a:r>
            <a:r>
              <a:rPr lang="es-ES_tradnl" dirty="0"/>
              <a:t> de los objetos o productos </a:t>
            </a:r>
            <a:r>
              <a:rPr lang="es-ES_tradnl" dirty="0" smtClean="0"/>
              <a:t>especializados.</a:t>
            </a:r>
            <a:endParaRPr lang="es-ES" dirty="0"/>
          </a:p>
        </p:txBody>
      </p:sp>
    </p:spTree>
    <p:extLst>
      <p:ext uri="{BB962C8B-B14F-4D97-AF65-F5344CB8AC3E}">
        <p14:creationId xmlns:p14="http://schemas.microsoft.com/office/powerpoint/2010/main" val="3986514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000000"/>
                </a:solidFill>
              </a:rPr>
              <a:t>Competencias genéricas</a:t>
            </a:r>
            <a:endParaRPr lang="es-ES" dirty="0">
              <a:solidFill>
                <a:srgbClr val="000000"/>
              </a:solidFill>
            </a:endParaRPr>
          </a:p>
        </p:txBody>
      </p:sp>
      <p:sp>
        <p:nvSpPr>
          <p:cNvPr id="3" name="Marcador de contenido 2"/>
          <p:cNvSpPr>
            <a:spLocks noGrp="1"/>
          </p:cNvSpPr>
          <p:nvPr>
            <p:ph idx="1"/>
          </p:nvPr>
        </p:nvSpPr>
        <p:spPr>
          <a:xfrm>
            <a:off x="1053852" y="1684366"/>
            <a:ext cx="10108683" cy="4552946"/>
          </a:xfrm>
        </p:spPr>
        <p:txBody>
          <a:bodyPr>
            <a:normAutofit fontScale="77500" lnSpcReduction="20000"/>
          </a:bodyPr>
          <a:lstStyle/>
          <a:p>
            <a:r>
              <a:rPr lang="es-ES_tradnl" dirty="0"/>
              <a:t> Analizar los aspectos socioculturales de los diferentes contextos. </a:t>
            </a:r>
            <a:endParaRPr lang="es-ES_tradnl" dirty="0" smtClean="0"/>
          </a:p>
          <a:p>
            <a:r>
              <a:rPr lang="es-ES_tradnl" dirty="0" smtClean="0"/>
              <a:t> </a:t>
            </a:r>
            <a:r>
              <a:rPr lang="es-ES_tradnl" dirty="0"/>
              <a:t> Definir los lineamientos que fundamentaran las propuestas de </a:t>
            </a:r>
            <a:r>
              <a:rPr lang="es-ES_tradnl" dirty="0" err="1"/>
              <a:t>diseño</a:t>
            </a:r>
            <a:r>
              <a:rPr lang="es-ES_tradnl" dirty="0"/>
              <a:t>. </a:t>
            </a:r>
          </a:p>
          <a:p>
            <a:r>
              <a:rPr lang="es-ES_tradnl" dirty="0" smtClean="0"/>
              <a:t>Aplicar </a:t>
            </a:r>
            <a:r>
              <a:rPr lang="es-ES_tradnl" dirty="0"/>
              <a:t>principios multidisciplinarios en la </a:t>
            </a:r>
            <a:r>
              <a:rPr lang="es-ES_tradnl" dirty="0" err="1"/>
              <a:t>formulación</a:t>
            </a:r>
            <a:r>
              <a:rPr lang="es-ES_tradnl" dirty="0"/>
              <a:t> y desarrollo de </a:t>
            </a:r>
            <a:r>
              <a:rPr lang="es-ES_tradnl" dirty="0" smtClean="0"/>
              <a:t>propuestas </a:t>
            </a:r>
            <a:r>
              <a:rPr lang="es-ES_tradnl" dirty="0"/>
              <a:t>de </a:t>
            </a:r>
            <a:r>
              <a:rPr lang="es-ES_tradnl" dirty="0" err="1"/>
              <a:t>diseño</a:t>
            </a:r>
            <a:r>
              <a:rPr lang="es-ES_tradnl" dirty="0"/>
              <a:t>. </a:t>
            </a:r>
            <a:endParaRPr lang="es-ES_tradnl" dirty="0" smtClean="0"/>
          </a:p>
          <a:p>
            <a:r>
              <a:rPr lang="es-ES_tradnl" dirty="0"/>
              <a:t> Adquirir habilidades que permitan el desarrollo creativo. </a:t>
            </a:r>
            <a:endParaRPr lang="es-ES_tradnl" dirty="0" smtClean="0"/>
          </a:p>
          <a:p>
            <a:r>
              <a:rPr lang="es-ES_tradnl" dirty="0"/>
              <a:t> </a:t>
            </a:r>
            <a:r>
              <a:rPr lang="es-ES_tradnl" dirty="0" err="1"/>
              <a:t>Eficientar</a:t>
            </a:r>
            <a:r>
              <a:rPr lang="es-ES_tradnl" dirty="0"/>
              <a:t> la </a:t>
            </a:r>
            <a:r>
              <a:rPr lang="es-ES_tradnl" dirty="0" err="1"/>
              <a:t>materialización</a:t>
            </a:r>
            <a:r>
              <a:rPr lang="es-ES_tradnl" dirty="0"/>
              <a:t> de las propuestas de </a:t>
            </a:r>
            <a:r>
              <a:rPr lang="es-ES_tradnl" dirty="0" err="1"/>
              <a:t>diseño</a:t>
            </a:r>
            <a:r>
              <a:rPr lang="es-ES_tradnl" dirty="0"/>
              <a:t>. </a:t>
            </a:r>
          </a:p>
          <a:p>
            <a:r>
              <a:rPr lang="es-ES_tradnl" dirty="0" smtClean="0"/>
              <a:t>Fomentar </a:t>
            </a:r>
            <a:r>
              <a:rPr lang="es-ES_tradnl" dirty="0"/>
              <a:t>los valores morales, </a:t>
            </a:r>
            <a:r>
              <a:rPr lang="es-ES_tradnl" dirty="0" err="1"/>
              <a:t>éticos</a:t>
            </a:r>
            <a:r>
              <a:rPr lang="es-ES_tradnl" dirty="0"/>
              <a:t>, humanos y </a:t>
            </a:r>
            <a:r>
              <a:rPr lang="es-ES_tradnl" dirty="0" err="1" smtClean="0"/>
              <a:t>estéticos</a:t>
            </a:r>
            <a:r>
              <a:rPr lang="es-ES_tradnl" dirty="0"/>
              <a:t>.</a:t>
            </a:r>
          </a:p>
          <a:p>
            <a:r>
              <a:rPr lang="es-ES_tradnl" dirty="0" smtClean="0"/>
              <a:t>Impulsar </a:t>
            </a:r>
            <a:r>
              <a:rPr lang="es-ES_tradnl" dirty="0"/>
              <a:t>los principios de justicia social, humanismo y </a:t>
            </a:r>
            <a:r>
              <a:rPr lang="es-ES_tradnl" dirty="0" smtClean="0"/>
              <a:t>democracia. </a:t>
            </a:r>
            <a:endParaRPr lang="es-ES_tradnl" dirty="0"/>
          </a:p>
          <a:p>
            <a:r>
              <a:rPr lang="es-ES_tradnl" dirty="0" smtClean="0"/>
              <a:t>Considerar </a:t>
            </a:r>
            <a:r>
              <a:rPr lang="es-ES_tradnl" dirty="0"/>
              <a:t>las </a:t>
            </a:r>
            <a:r>
              <a:rPr lang="es-ES_tradnl" dirty="0" err="1"/>
              <a:t>metodologías</a:t>
            </a:r>
            <a:r>
              <a:rPr lang="es-ES_tradnl" dirty="0"/>
              <a:t> de </a:t>
            </a:r>
            <a:r>
              <a:rPr lang="es-ES_tradnl" dirty="0" err="1"/>
              <a:t>investigación</a:t>
            </a:r>
            <a:r>
              <a:rPr lang="es-ES_tradnl" dirty="0"/>
              <a:t> social para el </a:t>
            </a:r>
            <a:r>
              <a:rPr lang="es-ES_tradnl" dirty="0" err="1"/>
              <a:t>análisis</a:t>
            </a:r>
            <a:r>
              <a:rPr lang="es-ES_tradnl" dirty="0"/>
              <a:t> del </a:t>
            </a:r>
            <a:r>
              <a:rPr lang="es-ES_tradnl" dirty="0" smtClean="0"/>
              <a:t>objeto </a:t>
            </a:r>
            <a:r>
              <a:rPr lang="es-ES_tradnl" dirty="0"/>
              <a:t>de </a:t>
            </a:r>
            <a:r>
              <a:rPr lang="es-ES_tradnl" dirty="0" smtClean="0"/>
              <a:t>estudio. </a:t>
            </a:r>
            <a:endParaRPr lang="es-ES_tradnl" dirty="0"/>
          </a:p>
          <a:p>
            <a:r>
              <a:rPr lang="es-ES_tradnl" dirty="0" smtClean="0"/>
              <a:t>Aplicar </a:t>
            </a:r>
            <a:r>
              <a:rPr lang="es-ES_tradnl" dirty="0"/>
              <a:t>los </a:t>
            </a:r>
            <a:r>
              <a:rPr lang="es-ES_tradnl" dirty="0" err="1"/>
              <a:t>métodos</a:t>
            </a:r>
            <a:r>
              <a:rPr lang="es-ES_tradnl" dirty="0"/>
              <a:t> de </a:t>
            </a:r>
            <a:r>
              <a:rPr lang="es-ES_tradnl" dirty="0" err="1"/>
              <a:t>diseño</a:t>
            </a:r>
            <a:r>
              <a:rPr lang="es-ES_tradnl" dirty="0"/>
              <a:t> en la </a:t>
            </a:r>
            <a:r>
              <a:rPr lang="es-ES_tradnl" dirty="0" err="1"/>
              <a:t>elaboración</a:t>
            </a:r>
            <a:r>
              <a:rPr lang="es-ES_tradnl" dirty="0"/>
              <a:t> de proyectos. </a:t>
            </a:r>
          </a:p>
          <a:p>
            <a:pPr algn="just">
              <a:spcAft>
                <a:spcPts val="0"/>
              </a:spcAft>
            </a:pPr>
            <a:endParaRPr lang="es-ES" dirty="0"/>
          </a:p>
        </p:txBody>
      </p:sp>
    </p:spTree>
    <p:extLst>
      <p:ext uri="{BB962C8B-B14F-4D97-AF65-F5344CB8AC3E}">
        <p14:creationId xmlns:p14="http://schemas.microsoft.com/office/powerpoint/2010/main" val="2470015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1924" y="620688"/>
            <a:ext cx="9144001" cy="1219200"/>
          </a:xfrm>
        </p:spPr>
        <p:txBody>
          <a:bodyPr>
            <a:normAutofit fontScale="90000"/>
          </a:bodyPr>
          <a:lstStyle/>
          <a:p>
            <a:pPr lvl="0"/>
            <a:r>
              <a:rPr lang="es-MX" b="1" dirty="0">
                <a:solidFill>
                  <a:srgbClr val="000000"/>
                </a:solidFill>
                <a:latin typeface="Arial"/>
                <a:ea typeface="Times New Roman"/>
              </a:rPr>
              <a:t>ESTRUCTURA DE LA UNIDAD DE APRENDIZAJE</a:t>
            </a:r>
            <a:r>
              <a:rPr lang="es-ES_tradnl" dirty="0">
                <a:latin typeface="Times New Roman"/>
                <a:ea typeface="Times New Roman"/>
              </a:rPr>
              <a:t/>
            </a:r>
            <a:br>
              <a:rPr lang="es-ES_tradnl" dirty="0">
                <a:latin typeface="Times New Roman"/>
                <a:ea typeface="Times New Roman"/>
              </a:rPr>
            </a:br>
            <a:endParaRPr lang="es-ES" dirty="0"/>
          </a:p>
        </p:txBody>
      </p:sp>
      <p:sp>
        <p:nvSpPr>
          <p:cNvPr id="3" name="Marcador de contenido 2"/>
          <p:cNvSpPr>
            <a:spLocks noGrp="1"/>
          </p:cNvSpPr>
          <p:nvPr>
            <p:ph idx="1"/>
          </p:nvPr>
        </p:nvSpPr>
        <p:spPr>
          <a:xfrm>
            <a:off x="1053852" y="1916832"/>
            <a:ext cx="10108683" cy="4208930"/>
          </a:xfrm>
        </p:spPr>
        <p:txBody>
          <a:bodyPr>
            <a:normAutofit/>
          </a:bodyPr>
          <a:lstStyle/>
          <a:p>
            <a:pPr algn="just"/>
            <a:r>
              <a:rPr lang="es-ES" dirty="0" smtClean="0">
                <a:latin typeface="Arial"/>
                <a:ea typeface="Times New Roman"/>
              </a:rPr>
              <a:t>Se decidió trabajar en la unidad 4, en donde </a:t>
            </a:r>
            <a:r>
              <a:rPr lang="es-ES_tradnl" dirty="0" smtClean="0"/>
              <a:t>se podrá figurar aspectos tales como: </a:t>
            </a:r>
            <a:r>
              <a:rPr lang="es-ES_tradnl" dirty="0"/>
              <a:t>forma, </a:t>
            </a:r>
            <a:r>
              <a:rPr lang="es-ES_tradnl" dirty="0" err="1"/>
              <a:t>función</a:t>
            </a:r>
            <a:r>
              <a:rPr lang="es-ES_tradnl" dirty="0"/>
              <a:t>, uso, </a:t>
            </a:r>
            <a:r>
              <a:rPr lang="es-ES_tradnl" dirty="0" err="1"/>
              <a:t>tecnología</a:t>
            </a:r>
            <a:r>
              <a:rPr lang="es-ES_tradnl" dirty="0"/>
              <a:t> y </a:t>
            </a:r>
            <a:r>
              <a:rPr lang="es-ES_tradnl" dirty="0" smtClean="0"/>
              <a:t>detalles</a:t>
            </a:r>
            <a:r>
              <a:rPr lang="es-ES_tradnl" dirty="0"/>
              <a:t> </a:t>
            </a:r>
            <a:r>
              <a:rPr lang="es-ES_tradnl" dirty="0" smtClean="0"/>
              <a:t>para generar productos </a:t>
            </a:r>
            <a:r>
              <a:rPr lang="es-ES_tradnl" dirty="0"/>
              <a:t>de </a:t>
            </a:r>
            <a:r>
              <a:rPr lang="es-ES_tradnl" dirty="0" err="1"/>
              <a:t>diseño</a:t>
            </a:r>
            <a:r>
              <a:rPr lang="es-ES_tradnl" dirty="0"/>
              <a:t> especializados que solucionen de manera eficiente las </a:t>
            </a:r>
            <a:r>
              <a:rPr lang="es-ES_tradnl" dirty="0" err="1"/>
              <a:t>problemáticas</a:t>
            </a:r>
            <a:r>
              <a:rPr lang="es-ES_tradnl" dirty="0"/>
              <a:t> y necesidades identificadas en la </a:t>
            </a:r>
            <a:r>
              <a:rPr lang="es-ES_tradnl" dirty="0" smtClean="0"/>
              <a:t>fase </a:t>
            </a:r>
            <a:r>
              <a:rPr lang="es-ES_tradnl" dirty="0"/>
              <a:t>de </a:t>
            </a:r>
            <a:r>
              <a:rPr lang="es-ES_tradnl" dirty="0" err="1"/>
              <a:t>análisis</a:t>
            </a:r>
            <a:r>
              <a:rPr lang="es-ES_tradnl" dirty="0"/>
              <a:t> a partir de los requerimientos de </a:t>
            </a:r>
            <a:r>
              <a:rPr lang="es-ES_tradnl" dirty="0" err="1"/>
              <a:t>diseño</a:t>
            </a:r>
            <a:r>
              <a:rPr lang="es-ES_tradnl" dirty="0"/>
              <a:t> de la </a:t>
            </a:r>
            <a:r>
              <a:rPr lang="es-ES_tradnl" dirty="0" smtClean="0"/>
              <a:t>fase </a:t>
            </a:r>
            <a:r>
              <a:rPr lang="es-ES_tradnl" dirty="0"/>
              <a:t>de </a:t>
            </a:r>
            <a:r>
              <a:rPr lang="es-ES_tradnl" dirty="0" err="1"/>
              <a:t>síntesis</a:t>
            </a:r>
            <a:r>
              <a:rPr lang="es-ES_tradnl" dirty="0"/>
              <a:t>. </a:t>
            </a:r>
          </a:p>
          <a:p>
            <a:pPr marL="0" indent="0" algn="just">
              <a:spcAft>
                <a:spcPts val="0"/>
              </a:spcAft>
              <a:buNone/>
            </a:pPr>
            <a:endParaRPr lang="es-ES" dirty="0"/>
          </a:p>
        </p:txBody>
      </p:sp>
    </p:spTree>
    <p:extLst>
      <p:ext uri="{BB962C8B-B14F-4D97-AF65-F5344CB8AC3E}">
        <p14:creationId xmlns:p14="http://schemas.microsoft.com/office/powerpoint/2010/main" val="2858621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93812" y="1124744"/>
            <a:ext cx="10729192" cy="4031872"/>
          </a:xfrm>
          <a:prstGeom prst="rect">
            <a:avLst/>
          </a:prstGeom>
        </p:spPr>
        <p:txBody>
          <a:bodyPr wrap="square">
            <a:spAutoFit/>
          </a:bodyPr>
          <a:lstStyle/>
          <a:p>
            <a:r>
              <a:rPr lang="es-ES_tradnl" sz="3200" b="1" baseline="30000" dirty="0"/>
              <a:t>Unidad 4. Fase </a:t>
            </a:r>
            <a:r>
              <a:rPr lang="es-ES_tradnl" sz="3200" b="1" baseline="30000" dirty="0" smtClean="0"/>
              <a:t>creativa</a:t>
            </a:r>
          </a:p>
          <a:p>
            <a:endParaRPr lang="es-ES_tradnl" sz="3200" baseline="30000" dirty="0"/>
          </a:p>
          <a:p>
            <a:r>
              <a:rPr lang="es-ES_tradnl" sz="3200" b="1" baseline="30000" dirty="0"/>
              <a:t>Objetivo: Figurar en forma, función, uso, tecnología y detalles, productos de diseño especializados que solucionen de manera eficiente las problemáticas y necesidades identificadas en la Fase de análisis a partir de los requerimientos de diseño de la Fase de síntesis</a:t>
            </a:r>
            <a:r>
              <a:rPr lang="es-ES_tradnl" sz="3200" b="1" baseline="30000" dirty="0" smtClean="0"/>
              <a:t>.</a:t>
            </a:r>
          </a:p>
          <a:p>
            <a:endParaRPr lang="es-ES_tradnl" sz="3200" baseline="30000" dirty="0"/>
          </a:p>
          <a:p>
            <a:r>
              <a:rPr lang="es-ES_tradnl" sz="3200" b="1" baseline="30000" dirty="0"/>
              <a:t>Contenidos:</a:t>
            </a:r>
          </a:p>
          <a:p>
            <a:r>
              <a:rPr lang="pt-BR" sz="3200" baseline="30000" dirty="0"/>
              <a:t>1. </a:t>
            </a:r>
            <a:r>
              <a:rPr lang="pt-BR" sz="3200" baseline="30000" dirty="0" err="1"/>
              <a:t>Bocetos</a:t>
            </a:r>
            <a:endParaRPr lang="pt-BR" sz="3200" baseline="30000" dirty="0"/>
          </a:p>
          <a:p>
            <a:r>
              <a:rPr lang="pt-BR" sz="3200" baseline="30000" dirty="0"/>
              <a:t>2. Alternativas</a:t>
            </a:r>
          </a:p>
          <a:p>
            <a:r>
              <a:rPr lang="es-ES_tradnl" sz="3200" baseline="30000" dirty="0"/>
              <a:t>3. </a:t>
            </a:r>
            <a:r>
              <a:rPr lang="es-ES_tradnl" sz="3200" baseline="30000" dirty="0" smtClean="0"/>
              <a:t>Modelos de transición </a:t>
            </a:r>
          </a:p>
          <a:p>
            <a:r>
              <a:rPr lang="es-ES_tradnl" sz="3200" baseline="30000" dirty="0" smtClean="0"/>
              <a:t>4</a:t>
            </a:r>
            <a:r>
              <a:rPr lang="es-ES_tradnl" sz="3200" baseline="30000" dirty="0"/>
              <a:t>. </a:t>
            </a:r>
            <a:r>
              <a:rPr lang="es-ES_tradnl" sz="3200" baseline="30000" dirty="0" smtClean="0"/>
              <a:t>Alternativa final</a:t>
            </a:r>
            <a:endParaRPr lang="es-ES" sz="3200" dirty="0"/>
          </a:p>
        </p:txBody>
      </p:sp>
    </p:spTree>
    <p:extLst>
      <p:ext uri="{BB962C8B-B14F-4D97-AF65-F5344CB8AC3E}">
        <p14:creationId xmlns:p14="http://schemas.microsoft.com/office/powerpoint/2010/main" val="3675752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000" dirty="0" smtClean="0">
                <a:solidFill>
                  <a:srgbClr val="000000"/>
                </a:solidFill>
              </a:rPr>
              <a:t>SECUENCIA DIDÁCTICA GENERAL DE </a:t>
            </a:r>
            <a:r>
              <a:rPr lang="es-ES" sz="2000" dirty="0">
                <a:solidFill>
                  <a:srgbClr val="000000"/>
                </a:solidFill>
              </a:rPr>
              <a:t>LA </a:t>
            </a:r>
            <a:r>
              <a:rPr lang="es-ES" sz="2000" dirty="0" smtClean="0">
                <a:solidFill>
                  <a:srgbClr val="000000"/>
                </a:solidFill>
              </a:rPr>
              <a:t>UNIDAD DE APRENDIZAJE (EN GENERAL).</a:t>
            </a:r>
            <a:endParaRPr lang="es-ES" sz="2000" dirty="0">
              <a:solidFill>
                <a:srgbClr val="000000"/>
              </a:solidFill>
            </a:endParaRPr>
          </a:p>
        </p:txBody>
      </p:sp>
      <p:sp>
        <p:nvSpPr>
          <p:cNvPr id="3" name="Marcador de contenido 2"/>
          <p:cNvSpPr>
            <a:spLocks noGrp="1"/>
          </p:cNvSpPr>
          <p:nvPr>
            <p:ph idx="1"/>
          </p:nvPr>
        </p:nvSpPr>
        <p:spPr>
          <a:xfrm>
            <a:off x="2384769" y="2374348"/>
            <a:ext cx="9353069" cy="3724700"/>
          </a:xfrm>
        </p:spPr>
        <p:txBody>
          <a:bodyPr>
            <a:normAutofit/>
          </a:bodyPr>
          <a:lstStyle/>
          <a:p>
            <a:endParaRPr lang="es-ES_tradnl" dirty="0"/>
          </a:p>
          <a:p>
            <a:pPr marL="0" indent="0">
              <a:buNone/>
            </a:pPr>
            <a:endParaRPr lang="es-ES" dirty="0"/>
          </a:p>
        </p:txBody>
      </p:sp>
      <p:graphicFrame>
        <p:nvGraphicFramePr>
          <p:cNvPr id="4" name="Diagrama 3"/>
          <p:cNvGraphicFramePr/>
          <p:nvPr>
            <p:extLst>
              <p:ext uri="{D42A27DB-BD31-4B8C-83A1-F6EECF244321}">
                <p14:modId xmlns:p14="http://schemas.microsoft.com/office/powerpoint/2010/main" val="3385849087"/>
              </p:ext>
            </p:extLst>
          </p:nvPr>
        </p:nvGraphicFramePr>
        <p:xfrm>
          <a:off x="2422004" y="1772816"/>
          <a:ext cx="6583221" cy="37167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2046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majorFont>
      <a:minorFont>
        <a:latin typeface="Calisto MT"/>
        <a:ea typeface=""/>
        <a:cs typeface=""/>
        <a:font script="Jpan" typeface="ＭＳ 明朝"/>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cean Waves">
      <a:dk1>
        <a:sysClr val="windowText" lastClr="000000"/>
      </a:dk1>
      <a:lt1>
        <a:sysClr val="window" lastClr="FFFFFF"/>
      </a:lt1>
      <a:dk2>
        <a:srgbClr val="134251"/>
      </a:dk2>
      <a:lt2>
        <a:srgbClr val="83BEC0"/>
      </a:lt2>
      <a:accent1>
        <a:srgbClr val="339C9F"/>
      </a:accent1>
      <a:accent2>
        <a:srgbClr val="E68010"/>
      </a:accent2>
      <a:accent3>
        <a:srgbClr val="8EB414"/>
      </a:accent3>
      <a:accent4>
        <a:srgbClr val="0CB89B"/>
      </a:accent4>
      <a:accent5>
        <a:srgbClr val="ECB720"/>
      </a:accent5>
      <a:accent6>
        <a:srgbClr val="319762"/>
      </a:accent6>
      <a:hlink>
        <a:srgbClr val="E68010"/>
      </a:hlink>
      <a:folHlink>
        <a:srgbClr val="339C9F"/>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Ocean Waves">
      <a:dk1>
        <a:sysClr val="windowText" lastClr="000000"/>
      </a:dk1>
      <a:lt1>
        <a:sysClr val="window" lastClr="FFFFFF"/>
      </a:lt1>
      <a:dk2>
        <a:srgbClr val="134251"/>
      </a:dk2>
      <a:lt2>
        <a:srgbClr val="83BEC0"/>
      </a:lt2>
      <a:accent1>
        <a:srgbClr val="339C9F"/>
      </a:accent1>
      <a:accent2>
        <a:srgbClr val="E68010"/>
      </a:accent2>
      <a:accent3>
        <a:srgbClr val="8EB414"/>
      </a:accent3>
      <a:accent4>
        <a:srgbClr val="0CB89B"/>
      </a:accent4>
      <a:accent5>
        <a:srgbClr val="ECB720"/>
      </a:accent5>
      <a:accent6>
        <a:srgbClr val="319762"/>
      </a:accent6>
      <a:hlink>
        <a:srgbClr val="E68010"/>
      </a:hlink>
      <a:folHlink>
        <a:srgbClr val="339C9F"/>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E5D940B-4F8D-4CC4-9A97-C00F7BCD0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Capital.thmx</Template>
  <TotalTime>0</TotalTime>
  <Words>1155</Words>
  <Application>Microsoft Macintosh PowerPoint</Application>
  <PresentationFormat>Personalizado</PresentationFormat>
  <Paragraphs>117</Paragraphs>
  <Slides>36</Slides>
  <Notes>0</Notes>
  <HiddenSlides>0</HiddenSlides>
  <MMClips>0</MMClips>
  <ScaleCrop>false</ScaleCrop>
  <HeadingPairs>
    <vt:vector size="6" baseType="variant">
      <vt:variant>
        <vt:lpstr>Tema</vt:lpstr>
      </vt:variant>
      <vt:variant>
        <vt:i4>1</vt:i4>
      </vt:variant>
      <vt:variant>
        <vt:lpstr>Vínculos</vt:lpstr>
      </vt:variant>
      <vt:variant>
        <vt:i4>1</vt:i4>
      </vt:variant>
      <vt:variant>
        <vt:lpstr>Títulos de diapositiva</vt:lpstr>
      </vt:variant>
      <vt:variant>
        <vt:i4>36</vt:i4>
      </vt:variant>
    </vt:vector>
  </HeadingPairs>
  <TitlesOfParts>
    <vt:vector size="38" baseType="lpstr">
      <vt:lpstr>Capital</vt:lpstr>
      <vt:lpstr>DISCO:Users:Administrador:Desktop:carta%20terminacio%CC%81n%20cesar.doc!OLE_LINK1</vt:lpstr>
      <vt:lpstr> DISEÑO DE PRODUCTOS ESPECIALIZADOS </vt:lpstr>
      <vt:lpstr>El Diseño Universal para el desarrollo de productos especializados</vt:lpstr>
      <vt:lpstr>Presentación de PowerPoint</vt:lpstr>
      <vt:lpstr>Presentación de la Unidad de aprendizaje</vt:lpstr>
      <vt:lpstr>Propósito de la Unidad de Aprendizaje</vt:lpstr>
      <vt:lpstr>Competencias genéricas</vt:lpstr>
      <vt:lpstr>ESTRUCTURA DE LA UNIDAD DE APRENDIZAJE </vt:lpstr>
      <vt:lpstr>Presentación de PowerPoint</vt:lpstr>
      <vt:lpstr>SECUENCIA DIDÁCTICA GENERAL DE LA UNIDAD DE APRENDIZAJE (EN GENERAL).</vt:lpstr>
      <vt:lpstr>GUIÓN EXPLICATIVO</vt:lpstr>
      <vt:lpstr>CONTEXTO</vt:lpstr>
      <vt:lpstr>INTRODUCCIÓN</vt:lpstr>
      <vt:lpstr>                                               CONTEXTO De lo comentado anteriormente, para el análisis de este material se utilizaran los conocimientos sobre la fase creativa y el diseño universal para ser aplicados en un ejercicio de proyectación de un producto especializado (control remoto universal) , poniendo enfásis en la interfase, estilo, ergonomia y universalidad.</vt:lpstr>
      <vt:lpstr>  Un control remoto o mando a distancia es un dispositivo electrónico usado para realizar una operación remota (o telemando) sobre una máquina. El término se emplea generalmente para referirse al control remoto (llamado por lo general simplemente "el control" o, en España, "el mando") para el televisor u otro tipo de aparato electrónico casero (https://es.wikipedia.org/wiki/Control_remoto).</vt:lpstr>
      <vt:lpstr>A continuación se presentan ejemplos de ilustraciones  con una breve explicación de la forma en que esta fase creativa podría ayudar a al alumno a proyectar mejores propuestas de este producto, para posteriormente en la última parte mostrar ejercicios realizados usando toda esta información (todas las imágenes pertenecen al libro de “Sketching” drawing techniques for product designers, Eissen and Steur)..</vt:lpstr>
      <vt:lpstr>Imagen 1. generación de bosquejos de las vistas generales</vt:lpstr>
      <vt:lpstr>Imagen 2. el uso de altos y bajos relieves ayuda a dar una mejor presentación 3D</vt:lpstr>
      <vt:lpstr>Imagen 3. las diferentes formas logran una mejor presentación del producto</vt:lpstr>
      <vt:lpstr>Imagen 4. generar formas cuadradas y redondeadas para una mejor comparativa</vt:lpstr>
      <vt:lpstr>Imagen 5. la importancia de generar los detalles en botones para una mejor comprensión de la interface</vt:lpstr>
      <vt:lpstr>Imagen 6. la importancia de generar los detalles en botones para una mejor comprensión de la interface</vt:lpstr>
      <vt:lpstr>Imagen 7. la importancia de una buena caligrafía para dar mayor realismo</vt:lpstr>
      <vt:lpstr>Imagen 8. las diferencias entre la información visual de las diferentes formas (cuadrada y redondeada).</vt:lpstr>
      <vt:lpstr>Generación de propuestas a continuación se presentan las propuestas generadas con el análisis de la información mencionada, logrando integrar el concepto retro, ergonomía, el uso de interface y el enfoque metodológico de diseño universal. (todas las imágenes pertenecen a proyectos elaborados por alumnos de la licenciatura LDI-VCH).</vt:lpstr>
      <vt:lpstr>Imagen 9. la aplicación de la información en la proyectación de formas</vt:lpstr>
      <vt:lpstr>Imagen 10. la aplicación de la información en la proyectación de formas</vt:lpstr>
      <vt:lpstr>Imagen 11. la aplicación de la información en la proyectación de formas</vt:lpstr>
      <vt:lpstr>Imagen 12. la aplicación de la información en la proyectación de formas</vt:lpstr>
      <vt:lpstr>Imagen 13. la aplicación de la información en la materialización de modelos volumétricos</vt:lpstr>
      <vt:lpstr>Imagen 14. la aplicación de la información en la materialización de modelos volumétricos</vt:lpstr>
      <vt:lpstr>Imagen 15. la aplicación de la información en la materialización de modelos volumétricos</vt:lpstr>
      <vt:lpstr>Imagen 16. la aplicación de la información en la materialización de modelos volumétricos</vt:lpstr>
      <vt:lpstr>Imagen 17. la aplicación de la información en la materialización de modelos volumétricos</vt:lpstr>
      <vt:lpstr>Imagen 18. la aplicación de la información en la materialización de modelos volumétricos</vt:lpstr>
      <vt:lpstr>CONCLUSIONES</vt:lpstr>
      <vt:lpstr>         BIBLIOGRAFÍA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2015-09-22T02:46:01Z</dcterms:created>
  <dcterms:modified xsi:type="dcterms:W3CDTF">2018-09-26T13:07:41Z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TC029010259991</vt:lpwstr>
  </property>
</Properties>
</file>