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wmv" ContentType="video/x-ms-wm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84"/>
  </p:notesMasterIdLst>
  <p:sldIdLst>
    <p:sldId id="256" r:id="rId3"/>
    <p:sldId id="291" r:id="rId4"/>
    <p:sldId id="292" r:id="rId5"/>
    <p:sldId id="293" r:id="rId6"/>
    <p:sldId id="298" r:id="rId7"/>
    <p:sldId id="277" r:id="rId8"/>
    <p:sldId id="279" r:id="rId9"/>
    <p:sldId id="280" r:id="rId10"/>
    <p:sldId id="294" r:id="rId11"/>
    <p:sldId id="295" r:id="rId12"/>
    <p:sldId id="296" r:id="rId13"/>
    <p:sldId id="297" r:id="rId14"/>
    <p:sldId id="299" r:id="rId15"/>
    <p:sldId id="300" r:id="rId16"/>
    <p:sldId id="307" r:id="rId17"/>
    <p:sldId id="301" r:id="rId18"/>
    <p:sldId id="302" r:id="rId19"/>
    <p:sldId id="303" r:id="rId20"/>
    <p:sldId id="304" r:id="rId21"/>
    <p:sldId id="306" r:id="rId22"/>
    <p:sldId id="305" r:id="rId23"/>
    <p:sldId id="308" r:id="rId24"/>
    <p:sldId id="309" r:id="rId25"/>
    <p:sldId id="310" r:id="rId26"/>
    <p:sldId id="312" r:id="rId27"/>
    <p:sldId id="311" r:id="rId28"/>
    <p:sldId id="313" r:id="rId29"/>
    <p:sldId id="265" r:id="rId30"/>
    <p:sldId id="314" r:id="rId31"/>
    <p:sldId id="315" r:id="rId32"/>
    <p:sldId id="316" r:id="rId33"/>
    <p:sldId id="317" r:id="rId34"/>
    <p:sldId id="318" r:id="rId35"/>
    <p:sldId id="319" r:id="rId36"/>
    <p:sldId id="320" r:id="rId37"/>
    <p:sldId id="322" r:id="rId38"/>
    <p:sldId id="261" r:id="rId39"/>
    <p:sldId id="333" r:id="rId40"/>
    <p:sldId id="323" r:id="rId41"/>
    <p:sldId id="324" r:id="rId42"/>
    <p:sldId id="325" r:id="rId43"/>
    <p:sldId id="326" r:id="rId44"/>
    <p:sldId id="327" r:id="rId45"/>
    <p:sldId id="328" r:id="rId46"/>
    <p:sldId id="330" r:id="rId47"/>
    <p:sldId id="332" r:id="rId48"/>
    <p:sldId id="329" r:id="rId49"/>
    <p:sldId id="345" r:id="rId50"/>
    <p:sldId id="331" r:id="rId51"/>
    <p:sldId id="346" r:id="rId52"/>
    <p:sldId id="349" r:id="rId53"/>
    <p:sldId id="273" r:id="rId54"/>
    <p:sldId id="350" r:id="rId55"/>
    <p:sldId id="348" r:id="rId56"/>
    <p:sldId id="347" r:id="rId57"/>
    <p:sldId id="351" r:id="rId58"/>
    <p:sldId id="352" r:id="rId59"/>
    <p:sldId id="355" r:id="rId60"/>
    <p:sldId id="354" r:id="rId61"/>
    <p:sldId id="353" r:id="rId62"/>
    <p:sldId id="356" r:id="rId63"/>
    <p:sldId id="357" r:id="rId64"/>
    <p:sldId id="358" r:id="rId65"/>
    <p:sldId id="359" r:id="rId66"/>
    <p:sldId id="362" r:id="rId67"/>
    <p:sldId id="363" r:id="rId68"/>
    <p:sldId id="360" r:id="rId69"/>
    <p:sldId id="361" r:id="rId70"/>
    <p:sldId id="364" r:id="rId71"/>
    <p:sldId id="365" r:id="rId72"/>
    <p:sldId id="366" r:id="rId73"/>
    <p:sldId id="367" r:id="rId74"/>
    <p:sldId id="368" r:id="rId75"/>
    <p:sldId id="369" r:id="rId76"/>
    <p:sldId id="370" r:id="rId77"/>
    <p:sldId id="275" r:id="rId78"/>
    <p:sldId id="334" r:id="rId79"/>
    <p:sldId id="335" r:id="rId80"/>
    <p:sldId id="342" r:id="rId81"/>
    <p:sldId id="343" r:id="rId82"/>
    <p:sldId id="344"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02" autoAdjust="0"/>
    <p:restoredTop sz="94660"/>
  </p:normalViewPr>
  <p:slideViewPr>
    <p:cSldViewPr>
      <p:cViewPr varScale="1">
        <p:scale>
          <a:sx n="68" d="100"/>
          <a:sy n="68" d="100"/>
        </p:scale>
        <p:origin x="142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es-MX" b="1">
                <a:solidFill>
                  <a:schemeClr val="tx1"/>
                </a:solidFill>
              </a:rPr>
              <a:t>Diagrama de Pareto</a:t>
            </a:r>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es-MX"/>
        </a:p>
      </c:txPr>
    </c:title>
    <c:autoTitleDeleted val="0"/>
    <c:plotArea>
      <c:layout/>
      <c:barChart>
        <c:barDir val="col"/>
        <c:grouping val="clustered"/>
        <c:varyColors val="0"/>
        <c:ser>
          <c:idx val="0"/>
          <c:order val="0"/>
          <c:tx>
            <c:strRef>
              <c:f>Hoja1!$B$3</c:f>
              <c:strCache>
                <c:ptCount val="1"/>
                <c:pt idx="0">
                  <c:v>Frecuencias</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invertIfNegative val="0"/>
          <c:dLbls>
            <c:dLbl>
              <c:idx val="0"/>
              <c:layout>
                <c:manualLayout>
                  <c:x val="-3.4672575466047926E-17"/>
                  <c:y val="0.1408849637195615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A07-4D9B-8B6F-2EF28E8981CF}"/>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50000"/>
                        <a:lumOff val="50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Hoja1!$A$4:$A$8</c:f>
              <c:strCache>
                <c:ptCount val="5"/>
                <c:pt idx="0">
                  <c:v>Cargos no claros</c:v>
                </c:pt>
                <c:pt idx="1">
                  <c:v>Retardos excesivos</c:v>
                </c:pt>
                <c:pt idx="2">
                  <c:v>Errores de embarques</c:v>
                </c:pt>
                <c:pt idx="3">
                  <c:v>Errores de facturación</c:v>
                </c:pt>
                <c:pt idx="4">
                  <c:v>Errores de entrega</c:v>
                </c:pt>
              </c:strCache>
            </c:strRef>
          </c:cat>
          <c:val>
            <c:numRef>
              <c:f>Hoja1!$B$4:$B$8</c:f>
              <c:numCache>
                <c:formatCode>#,##0</c:formatCode>
                <c:ptCount val="5"/>
                <c:pt idx="0">
                  <c:v>9650</c:v>
                </c:pt>
                <c:pt idx="1">
                  <c:v>6672</c:v>
                </c:pt>
                <c:pt idx="2">
                  <c:v>1960</c:v>
                </c:pt>
                <c:pt idx="3" formatCode="General">
                  <c:v>867</c:v>
                </c:pt>
                <c:pt idx="4" formatCode="General">
                  <c:v>452</c:v>
                </c:pt>
              </c:numCache>
            </c:numRef>
          </c:val>
          <c:extLst>
            <c:ext xmlns:c16="http://schemas.microsoft.com/office/drawing/2014/chart" uri="{C3380CC4-5D6E-409C-BE32-E72D297353CC}">
              <c16:uniqueId val="{00000001-9A07-4D9B-8B6F-2EF28E8981CF}"/>
            </c:ext>
          </c:extLst>
        </c:ser>
        <c:dLbls>
          <c:dLblPos val="ctr"/>
          <c:showLegendKey val="0"/>
          <c:showVal val="1"/>
          <c:showCatName val="0"/>
          <c:showSerName val="0"/>
          <c:showPercent val="0"/>
          <c:showBubbleSize val="0"/>
        </c:dLbls>
        <c:gapWidth val="79"/>
        <c:axId val="629423240"/>
        <c:axId val="629407824"/>
        <c:extLst>
          <c:ext xmlns:c15="http://schemas.microsoft.com/office/drawing/2012/chart" uri="{02D57815-91ED-43cb-92C2-25804820EDAC}">
            <c15:filteredBarSeries>
              <c15:ser>
                <c:idx val="1"/>
                <c:order val="1"/>
                <c:tx>
                  <c:strRef>
                    <c:extLst>
                      <c:ext uri="{02D57815-91ED-43cb-92C2-25804820EDAC}">
                        <c15:formulaRef>
                          <c15:sqref>Hoja1!$C$3</c15:sqref>
                        </c15:formulaRef>
                      </c:ext>
                    </c:extLst>
                    <c:strCache>
                      <c:ptCount val="1"/>
                      <c:pt idx="0">
                        <c:v>%</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strRef>
                    <c:extLst>
                      <c:ext uri="{02D57815-91ED-43cb-92C2-25804820EDAC}">
                        <c15:formulaRef>
                          <c15:sqref>Hoja1!$A$4:$A$8</c15:sqref>
                        </c15:formulaRef>
                      </c:ext>
                    </c:extLst>
                    <c:strCache>
                      <c:ptCount val="5"/>
                      <c:pt idx="0">
                        <c:v>Cargos no claros</c:v>
                      </c:pt>
                      <c:pt idx="1">
                        <c:v>Retardos excesivos</c:v>
                      </c:pt>
                      <c:pt idx="2">
                        <c:v>Errores de embarques</c:v>
                      </c:pt>
                      <c:pt idx="3">
                        <c:v>Errores de facturación</c:v>
                      </c:pt>
                      <c:pt idx="4">
                        <c:v>Errores de entrega</c:v>
                      </c:pt>
                    </c:strCache>
                  </c:strRef>
                </c:cat>
                <c:val>
                  <c:numRef>
                    <c:extLst>
                      <c:ext uri="{02D57815-91ED-43cb-92C2-25804820EDAC}">
                        <c15:formulaRef>
                          <c15:sqref>Hoja1!$C$4:$C$8</c15:sqref>
                        </c15:formulaRef>
                      </c:ext>
                    </c:extLst>
                    <c:numCache>
                      <c:formatCode>0.00%</c:formatCode>
                      <c:ptCount val="5"/>
                      <c:pt idx="0">
                        <c:v>0.49230000000000002</c:v>
                      </c:pt>
                      <c:pt idx="1">
                        <c:v>0.34039999999999998</c:v>
                      </c:pt>
                      <c:pt idx="2">
                        <c:v>0.1</c:v>
                      </c:pt>
                      <c:pt idx="3">
                        <c:v>4.4200000000000003E-2</c:v>
                      </c:pt>
                      <c:pt idx="4">
                        <c:v>2.3099999999999999E-2</c:v>
                      </c:pt>
                    </c:numCache>
                  </c:numRef>
                </c:val>
                <c:extLst>
                  <c:ext xmlns:c16="http://schemas.microsoft.com/office/drawing/2014/chart" uri="{C3380CC4-5D6E-409C-BE32-E72D297353CC}">
                    <c16:uniqueId val="{00000004-9A07-4D9B-8B6F-2EF28E8981CF}"/>
                  </c:ext>
                </c:extLst>
              </c15:ser>
            </c15:filteredBarSeries>
          </c:ext>
        </c:extLst>
      </c:barChart>
      <c:lineChart>
        <c:grouping val="standard"/>
        <c:varyColors val="0"/>
        <c:ser>
          <c:idx val="2"/>
          <c:order val="2"/>
          <c:tx>
            <c:strRef>
              <c:f>Hoja1!$D$3</c:f>
              <c:strCache>
                <c:ptCount val="1"/>
                <c:pt idx="0">
                  <c:v>% acumulado</c:v>
                </c:pt>
              </c:strCache>
            </c:strRef>
          </c:tx>
          <c:spPr>
            <a:ln w="15875" cap="rnd">
              <a:solidFill>
                <a:schemeClr val="accent3"/>
              </a:solidFill>
              <a:round/>
            </a:ln>
            <a:effectLst/>
          </c:spPr>
          <c:marker>
            <c:symbol val="none"/>
          </c:marker>
          <c:dLbls>
            <c:dLbl>
              <c:idx val="0"/>
              <c:layout>
                <c:manualLayout>
                  <c:x val="-3.8321555938505399E-2"/>
                  <c:y val="2.256699242702665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A07-4D9B-8B6F-2EF28E8981CF}"/>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50000"/>
                        <a:lumOff val="50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Hoja1!$A$4:$A$8</c:f>
              <c:strCache>
                <c:ptCount val="5"/>
                <c:pt idx="0">
                  <c:v>Cargos no claros</c:v>
                </c:pt>
                <c:pt idx="1">
                  <c:v>Retardos excesivos</c:v>
                </c:pt>
                <c:pt idx="2">
                  <c:v>Errores de embarques</c:v>
                </c:pt>
                <c:pt idx="3">
                  <c:v>Errores de facturación</c:v>
                </c:pt>
                <c:pt idx="4">
                  <c:v>Errores de entrega</c:v>
                </c:pt>
              </c:strCache>
            </c:strRef>
          </c:cat>
          <c:val>
            <c:numRef>
              <c:f>Hoja1!$D$4:$D$8</c:f>
              <c:numCache>
                <c:formatCode>General</c:formatCode>
                <c:ptCount val="5"/>
                <c:pt idx="0">
                  <c:v>49.23</c:v>
                </c:pt>
                <c:pt idx="1">
                  <c:v>83.27</c:v>
                </c:pt>
                <c:pt idx="2">
                  <c:v>93.27</c:v>
                </c:pt>
                <c:pt idx="3">
                  <c:v>97.69</c:v>
                </c:pt>
                <c:pt idx="4">
                  <c:v>100</c:v>
                </c:pt>
              </c:numCache>
            </c:numRef>
          </c:val>
          <c:smooth val="0"/>
          <c:extLst>
            <c:ext xmlns:c16="http://schemas.microsoft.com/office/drawing/2014/chart" uri="{C3380CC4-5D6E-409C-BE32-E72D297353CC}">
              <c16:uniqueId val="{00000003-9A07-4D9B-8B6F-2EF28E8981CF}"/>
            </c:ext>
          </c:extLst>
        </c:ser>
        <c:dLbls>
          <c:showLegendKey val="0"/>
          <c:showVal val="0"/>
          <c:showCatName val="0"/>
          <c:showSerName val="0"/>
          <c:showPercent val="0"/>
          <c:showBubbleSize val="0"/>
        </c:dLbls>
        <c:marker val="1"/>
        <c:smooth val="0"/>
        <c:axId val="629416680"/>
        <c:axId val="629416352"/>
      </c:lineChart>
      <c:valAx>
        <c:axId val="629416352"/>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MX"/>
          </a:p>
        </c:txPr>
        <c:crossAx val="629416680"/>
        <c:crosses val="max"/>
        <c:crossBetween val="between"/>
      </c:valAx>
      <c:catAx>
        <c:axId val="629416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MX"/>
          </a:p>
        </c:txPr>
        <c:crossAx val="629416352"/>
        <c:crosses val="autoZero"/>
        <c:auto val="1"/>
        <c:lblAlgn val="ctr"/>
        <c:lblOffset val="100"/>
        <c:noMultiLvlLbl val="0"/>
      </c:catAx>
      <c:valAx>
        <c:axId val="62940782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MX"/>
          </a:p>
        </c:txPr>
        <c:crossAx val="629423240"/>
        <c:crosses val="autoZero"/>
        <c:crossBetween val="between"/>
      </c:valAx>
      <c:catAx>
        <c:axId val="629423240"/>
        <c:scaling>
          <c:orientation val="minMax"/>
        </c:scaling>
        <c:delete val="1"/>
        <c:axPos val="b"/>
        <c:numFmt formatCode="General" sourceLinked="1"/>
        <c:majorTickMark val="none"/>
        <c:minorTickMark val="none"/>
        <c:tickLblPos val="nextTo"/>
        <c:crossAx val="62940782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s-MX"/>
        </a:p>
      </c:txPr>
    </c:legend>
    <c:plotVisOnly val="1"/>
    <c:dispBlanksAs val="gap"/>
    <c:showDLblsOverMax val="0"/>
  </c:chart>
  <c:spPr>
    <a:solidFill>
      <a:srgbClr val="F8F8F8"/>
    </a:solidFill>
    <a:ln w="9525" cap="flat" cmpd="sng" algn="ctr">
      <a:solidFill>
        <a:schemeClr val="bg1">
          <a:lumMod val="75000"/>
        </a:schemeClr>
      </a:solid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MX" sz="3200" noProof="0" dirty="0"/>
              <a:t>Diagrama</a:t>
            </a:r>
            <a:r>
              <a:rPr lang="es-MX" sz="3200" baseline="0" noProof="0" dirty="0"/>
              <a:t> de dispersión</a:t>
            </a:r>
            <a:endParaRPr lang="es-MX" sz="3200" noProof="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lineChart>
        <c:grouping val="stacked"/>
        <c:varyColors val="0"/>
        <c:ser>
          <c:idx val="0"/>
          <c:order val="0"/>
          <c:tx>
            <c:strRef>
              <c:f>Hoja1!$B$1</c:f>
              <c:strCache>
                <c:ptCount val="1"/>
                <c:pt idx="0">
                  <c:v>Número de piezas defectuosas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Hoja1!$A$2:$A$7</c:f>
              <c:numCache>
                <c:formatCode>General</c:formatCode>
                <c:ptCount val="6"/>
                <c:pt idx="0">
                  <c:v>10</c:v>
                </c:pt>
                <c:pt idx="1">
                  <c:v>20</c:v>
                </c:pt>
                <c:pt idx="2">
                  <c:v>40</c:v>
                </c:pt>
                <c:pt idx="3">
                  <c:v>30</c:v>
                </c:pt>
                <c:pt idx="4">
                  <c:v>60</c:v>
                </c:pt>
                <c:pt idx="5">
                  <c:v>40</c:v>
                </c:pt>
              </c:numCache>
            </c:numRef>
          </c:cat>
          <c:val>
            <c:numRef>
              <c:f>Hoja1!$B$2:$B$7</c:f>
              <c:numCache>
                <c:formatCode>General</c:formatCode>
                <c:ptCount val="6"/>
                <c:pt idx="0">
                  <c:v>21</c:v>
                </c:pt>
                <c:pt idx="1">
                  <c:v>19</c:v>
                </c:pt>
                <c:pt idx="2">
                  <c:v>15</c:v>
                </c:pt>
                <c:pt idx="3">
                  <c:v>16</c:v>
                </c:pt>
                <c:pt idx="4">
                  <c:v>14</c:v>
                </c:pt>
                <c:pt idx="5">
                  <c:v>17</c:v>
                </c:pt>
              </c:numCache>
            </c:numRef>
          </c:val>
          <c:smooth val="0"/>
          <c:extLst>
            <c:ext xmlns:c16="http://schemas.microsoft.com/office/drawing/2014/chart" uri="{C3380CC4-5D6E-409C-BE32-E72D297353CC}">
              <c16:uniqueId val="{00000000-E9C0-40F9-AFE6-0FAB51A868D4}"/>
            </c:ext>
          </c:extLst>
        </c:ser>
        <c:dLbls>
          <c:showLegendKey val="0"/>
          <c:showVal val="0"/>
          <c:showCatName val="0"/>
          <c:showSerName val="0"/>
          <c:showPercent val="0"/>
          <c:showBubbleSize val="0"/>
        </c:dLbls>
        <c:marker val="1"/>
        <c:smooth val="0"/>
        <c:axId val="831912832"/>
        <c:axId val="831913160"/>
      </c:lineChart>
      <c:catAx>
        <c:axId val="831912832"/>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s-MX" sz="1800" b="1" dirty="0"/>
                  <a:t>Tasa</a:t>
                </a:r>
                <a:r>
                  <a:rPr lang="es-MX" sz="1800" b="1" baseline="0" dirty="0"/>
                  <a:t> de producción</a:t>
                </a:r>
                <a:endParaRPr lang="es-MX" sz="1800" b="1" dirty="0"/>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s-MX"/>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831913160"/>
        <c:crosses val="autoZero"/>
        <c:auto val="1"/>
        <c:lblAlgn val="ctr"/>
        <c:lblOffset val="100"/>
        <c:noMultiLvlLbl val="0"/>
      </c:catAx>
      <c:valAx>
        <c:axId val="8319131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crossAx val="831912832"/>
        <c:crosses val="autoZero"/>
        <c:crossBetween val="between"/>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7654456236448704E-2"/>
          <c:y val="3.4150141663913169E-2"/>
          <c:w val="0.93915713796644984"/>
          <c:h val="0.82743924099859445"/>
        </c:manualLayout>
      </c:layout>
      <c:barChart>
        <c:barDir val="col"/>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s-MX"/>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Hoja1!$A$2:$A$6</c:f>
              <c:strCache>
                <c:ptCount val="4"/>
                <c:pt idx="0">
                  <c:v>Plomería de fugas</c:v>
                </c:pt>
                <c:pt idx="1">
                  <c:v>Fallas eléctricas</c:v>
                </c:pt>
                <c:pt idx="2">
                  <c:v>No prende el calentador</c:v>
                </c:pt>
                <c:pt idx="3">
                  <c:v>Ventanas atoradas</c:v>
                </c:pt>
              </c:strCache>
            </c:strRef>
          </c:cat>
          <c:val>
            <c:numRef>
              <c:f>Hoja1!$B$2:$B$6</c:f>
              <c:numCache>
                <c:formatCode>General</c:formatCode>
                <c:ptCount val="4"/>
                <c:pt idx="0">
                  <c:v>57.5</c:v>
                </c:pt>
                <c:pt idx="1">
                  <c:v>23.5</c:v>
                </c:pt>
                <c:pt idx="2">
                  <c:v>4.5</c:v>
                </c:pt>
                <c:pt idx="3">
                  <c:v>5</c:v>
                </c:pt>
              </c:numCache>
            </c:numRef>
          </c:val>
          <c:extLst>
            <c:ext xmlns:c16="http://schemas.microsoft.com/office/drawing/2014/chart" uri="{C3380CC4-5D6E-409C-BE32-E72D297353CC}">
              <c16:uniqueId val="{00000000-5480-440E-91BD-6595BF321E77}"/>
            </c:ext>
          </c:extLst>
        </c:ser>
        <c:dLbls>
          <c:dLblPos val="inEnd"/>
          <c:showLegendKey val="0"/>
          <c:showVal val="1"/>
          <c:showCatName val="0"/>
          <c:showSerName val="0"/>
          <c:showPercent val="0"/>
          <c:showBubbleSize val="0"/>
        </c:dLbls>
        <c:gapWidth val="65"/>
        <c:axId val="1117977976"/>
        <c:axId val="1117975352"/>
      </c:barChart>
      <c:catAx>
        <c:axId val="1117977976"/>
        <c:scaling>
          <c:orientation val="minMax"/>
        </c:scaling>
        <c:delete val="0"/>
        <c:axPos val="b"/>
        <c:title>
          <c:tx>
            <c:rich>
              <a:bodyPr rot="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r>
                  <a:rPr lang="es-MX"/>
                  <a:t>Tipos de defectos</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dk1">
                      <a:lumMod val="75000"/>
                      <a:lumOff val="25000"/>
                    </a:schemeClr>
                  </a:solidFill>
                  <a:latin typeface="+mn-lt"/>
                  <a:ea typeface="+mn-ea"/>
                  <a:cs typeface="+mn-cs"/>
                </a:defRPr>
              </a:pPr>
              <a:endParaRPr lang="es-MX"/>
            </a:p>
          </c:txPr>
        </c:title>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s-MX"/>
          </a:p>
        </c:txPr>
        <c:crossAx val="1117975352"/>
        <c:crosses val="autoZero"/>
        <c:auto val="1"/>
        <c:lblAlgn val="ctr"/>
        <c:lblOffset val="100"/>
        <c:noMultiLvlLbl val="0"/>
      </c:catAx>
      <c:valAx>
        <c:axId val="111797535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117977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5">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75000"/>
            <a:lumOff val="25000"/>
          </a:schemeClr>
        </a:solidFill>
      </a:ln>
    </cs:spPr>
  </cs:downBar>
  <cs:dropLine>
    <cs:lnRef idx="0"/>
    <cs:fillRef idx="0"/>
    <cs:effectRef idx="0"/>
    <cs:fontRef idx="minor">
      <a:schemeClr val="dk1"/>
    </cs:fontRef>
    <cs:spPr>
      <a:ln w="9525">
        <a:solidFill>
          <a:schemeClr val="tx1">
            <a:lumMod val="75000"/>
            <a:lumOff val="25000"/>
          </a:schemeClr>
        </a:solidFill>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75000"/>
            <a:lumOff val="2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CC6083-0288-423E-A9F1-AEA002B974F2}"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2E20856A-EA11-4862-949A-178D9AF6C782}">
      <dgm:prSet phldrT="[Texto]"/>
      <dgm:spPr/>
      <dgm:t>
        <a:bodyPr/>
        <a:lstStyle/>
        <a:p>
          <a:r>
            <a:rPr lang="es-MX" dirty="0"/>
            <a:t>Follaje visible </a:t>
          </a:r>
        </a:p>
      </dgm:t>
    </dgm:pt>
    <dgm:pt modelId="{72BD23A2-8E93-4356-B46F-C4589C130C22}" type="parTrans" cxnId="{9B5E2FB6-0E8F-428A-8B90-B98B288B5D30}">
      <dgm:prSet/>
      <dgm:spPr/>
      <dgm:t>
        <a:bodyPr/>
        <a:lstStyle/>
        <a:p>
          <a:endParaRPr lang="es-MX"/>
        </a:p>
      </dgm:t>
    </dgm:pt>
    <dgm:pt modelId="{2B1903E2-05C9-473A-8769-CEA631A29E2E}" type="sibTrans" cxnId="{9B5E2FB6-0E8F-428A-8B90-B98B288B5D30}">
      <dgm:prSet/>
      <dgm:spPr/>
      <dgm:t>
        <a:bodyPr/>
        <a:lstStyle/>
        <a:p>
          <a:endParaRPr lang="es-MX"/>
        </a:p>
      </dgm:t>
    </dgm:pt>
    <dgm:pt modelId="{470E5162-C310-4CAE-A7E7-AA87013AFFAE}">
      <dgm:prSet phldrT="[Texto]"/>
      <dgm:spPr/>
      <dgm:t>
        <a:bodyPr/>
        <a:lstStyle/>
        <a:p>
          <a:r>
            <a:rPr lang="es-MX" dirty="0"/>
            <a:t>Efectos visibles</a:t>
          </a:r>
        </a:p>
      </dgm:t>
    </dgm:pt>
    <dgm:pt modelId="{D9A7A23B-9C54-4CE0-8134-BBED28E561D8}" type="parTrans" cxnId="{41A7AEA6-48B0-4FDC-BFA8-42BE3EF42BD9}">
      <dgm:prSet/>
      <dgm:spPr/>
      <dgm:t>
        <a:bodyPr/>
        <a:lstStyle/>
        <a:p>
          <a:endParaRPr lang="es-MX"/>
        </a:p>
      </dgm:t>
    </dgm:pt>
    <dgm:pt modelId="{7AA10FE2-830D-4EE2-A2EF-C76F2E9C2F28}" type="sibTrans" cxnId="{41A7AEA6-48B0-4FDC-BFA8-42BE3EF42BD9}">
      <dgm:prSet/>
      <dgm:spPr/>
      <dgm:t>
        <a:bodyPr/>
        <a:lstStyle/>
        <a:p>
          <a:endParaRPr lang="es-MX"/>
        </a:p>
      </dgm:t>
    </dgm:pt>
    <dgm:pt modelId="{D4C5E707-4E1F-4491-ABF0-1FEB6D09ED9F}">
      <dgm:prSet phldrT="[Texto]"/>
      <dgm:spPr/>
      <dgm:t>
        <a:bodyPr/>
        <a:lstStyle/>
        <a:p>
          <a:r>
            <a:rPr lang="es-MX" dirty="0"/>
            <a:t>Raíces ocultas </a:t>
          </a:r>
        </a:p>
      </dgm:t>
    </dgm:pt>
    <dgm:pt modelId="{AC11F452-9897-422A-99FE-087207F1DE38}" type="parTrans" cxnId="{6E8923B7-54B5-4BDC-8BD4-F0707AE1A4B9}">
      <dgm:prSet/>
      <dgm:spPr/>
      <dgm:t>
        <a:bodyPr/>
        <a:lstStyle/>
        <a:p>
          <a:endParaRPr lang="es-MX"/>
        </a:p>
      </dgm:t>
    </dgm:pt>
    <dgm:pt modelId="{95FEF499-D9B7-4572-AF8A-BE3B5212DBF5}" type="sibTrans" cxnId="{6E8923B7-54B5-4BDC-8BD4-F0707AE1A4B9}">
      <dgm:prSet/>
      <dgm:spPr/>
      <dgm:t>
        <a:bodyPr/>
        <a:lstStyle/>
        <a:p>
          <a:endParaRPr lang="es-MX"/>
        </a:p>
      </dgm:t>
    </dgm:pt>
    <dgm:pt modelId="{19CAC3AE-A769-48A7-835B-DF0C96C4BE38}">
      <dgm:prSet phldrT="[Texto]"/>
      <dgm:spPr/>
      <dgm:t>
        <a:bodyPr/>
        <a:lstStyle/>
        <a:p>
          <a:r>
            <a:rPr lang="es-MX" dirty="0"/>
            <a:t>Causas ocultas </a:t>
          </a:r>
        </a:p>
      </dgm:t>
    </dgm:pt>
    <dgm:pt modelId="{FAA79ACF-560F-4B9F-8047-15F7D643784C}" type="parTrans" cxnId="{53B72ADD-8E5D-4080-8318-1FF895849FF4}">
      <dgm:prSet/>
      <dgm:spPr/>
      <dgm:t>
        <a:bodyPr/>
        <a:lstStyle/>
        <a:p>
          <a:endParaRPr lang="es-MX"/>
        </a:p>
      </dgm:t>
    </dgm:pt>
    <dgm:pt modelId="{D4B9387A-5D2C-4A10-B4D9-6E2AEF6260D7}" type="sibTrans" cxnId="{53B72ADD-8E5D-4080-8318-1FF895849FF4}">
      <dgm:prSet/>
      <dgm:spPr/>
      <dgm:t>
        <a:bodyPr/>
        <a:lstStyle/>
        <a:p>
          <a:endParaRPr lang="es-MX"/>
        </a:p>
      </dgm:t>
    </dgm:pt>
    <dgm:pt modelId="{CFA7F362-3525-40B7-9D2F-5AB5EFC8FA59}" type="pres">
      <dgm:prSet presAssocID="{11CC6083-0288-423E-A9F1-AEA002B974F2}" presName="Name0" presStyleCnt="0">
        <dgm:presLayoutVars>
          <dgm:dir/>
          <dgm:animLvl val="lvl"/>
          <dgm:resizeHandles val="exact"/>
        </dgm:presLayoutVars>
      </dgm:prSet>
      <dgm:spPr/>
    </dgm:pt>
    <dgm:pt modelId="{8C4E397B-2141-4322-8702-60B3195D7C8E}" type="pres">
      <dgm:prSet presAssocID="{2E20856A-EA11-4862-949A-178D9AF6C782}" presName="vertFlow" presStyleCnt="0"/>
      <dgm:spPr/>
    </dgm:pt>
    <dgm:pt modelId="{7DED07B8-F254-4DAF-8500-A3D9D1DB24D3}" type="pres">
      <dgm:prSet presAssocID="{2E20856A-EA11-4862-949A-178D9AF6C782}" presName="header" presStyleLbl="node1" presStyleIdx="0" presStyleCnt="2"/>
      <dgm:spPr/>
    </dgm:pt>
    <dgm:pt modelId="{C11E0D9D-C27F-4687-B377-2A6CC915FE34}" type="pres">
      <dgm:prSet presAssocID="{D9A7A23B-9C54-4CE0-8134-BBED28E561D8}" presName="parTrans" presStyleLbl="sibTrans2D1" presStyleIdx="0" presStyleCnt="2"/>
      <dgm:spPr/>
    </dgm:pt>
    <dgm:pt modelId="{EA194D6E-93CF-4F6B-B984-70B2FB67F433}" type="pres">
      <dgm:prSet presAssocID="{470E5162-C310-4CAE-A7E7-AA87013AFFAE}" presName="child" presStyleLbl="alignAccFollowNode1" presStyleIdx="0" presStyleCnt="2">
        <dgm:presLayoutVars>
          <dgm:chMax val="0"/>
          <dgm:bulletEnabled val="1"/>
        </dgm:presLayoutVars>
      </dgm:prSet>
      <dgm:spPr/>
    </dgm:pt>
    <dgm:pt modelId="{F6736C9E-895D-47C9-82C0-A6B938AEC752}" type="pres">
      <dgm:prSet presAssocID="{2E20856A-EA11-4862-949A-178D9AF6C782}" presName="hSp" presStyleCnt="0"/>
      <dgm:spPr/>
    </dgm:pt>
    <dgm:pt modelId="{9B5F1FEE-BC52-49DA-B303-0E0D3FCCBC67}" type="pres">
      <dgm:prSet presAssocID="{D4C5E707-4E1F-4491-ABF0-1FEB6D09ED9F}" presName="vertFlow" presStyleCnt="0"/>
      <dgm:spPr/>
    </dgm:pt>
    <dgm:pt modelId="{913FE180-EF52-4F9A-987F-1485E478BBB5}" type="pres">
      <dgm:prSet presAssocID="{D4C5E707-4E1F-4491-ABF0-1FEB6D09ED9F}" presName="header" presStyleLbl="node1" presStyleIdx="1" presStyleCnt="2"/>
      <dgm:spPr/>
    </dgm:pt>
    <dgm:pt modelId="{53FC7C5D-4B36-418F-94BD-C92B7817952E}" type="pres">
      <dgm:prSet presAssocID="{FAA79ACF-560F-4B9F-8047-15F7D643784C}" presName="parTrans" presStyleLbl="sibTrans2D1" presStyleIdx="1" presStyleCnt="2"/>
      <dgm:spPr/>
    </dgm:pt>
    <dgm:pt modelId="{2907DA0D-C4A3-4045-A074-B183BB7405EB}" type="pres">
      <dgm:prSet presAssocID="{19CAC3AE-A769-48A7-835B-DF0C96C4BE38}" presName="child" presStyleLbl="alignAccFollowNode1" presStyleIdx="1" presStyleCnt="2">
        <dgm:presLayoutVars>
          <dgm:chMax val="0"/>
          <dgm:bulletEnabled val="1"/>
        </dgm:presLayoutVars>
      </dgm:prSet>
      <dgm:spPr/>
    </dgm:pt>
  </dgm:ptLst>
  <dgm:cxnLst>
    <dgm:cxn modelId="{E8C8C10D-25B8-4289-8292-5A3AB8BAE020}" type="presOf" srcId="{FAA79ACF-560F-4B9F-8047-15F7D643784C}" destId="{53FC7C5D-4B36-418F-94BD-C92B7817952E}" srcOrd="0" destOrd="0" presId="urn:microsoft.com/office/officeart/2005/8/layout/lProcess1"/>
    <dgm:cxn modelId="{E6333E13-E16B-4FE7-9EA8-175B87C27F56}" type="presOf" srcId="{D4C5E707-4E1F-4491-ABF0-1FEB6D09ED9F}" destId="{913FE180-EF52-4F9A-987F-1485E478BBB5}" srcOrd="0" destOrd="0" presId="urn:microsoft.com/office/officeart/2005/8/layout/lProcess1"/>
    <dgm:cxn modelId="{8F20AE48-F5F0-4A84-AEAE-69321C90ECF5}" type="presOf" srcId="{D9A7A23B-9C54-4CE0-8134-BBED28E561D8}" destId="{C11E0D9D-C27F-4687-B377-2A6CC915FE34}" srcOrd="0" destOrd="0" presId="urn:microsoft.com/office/officeart/2005/8/layout/lProcess1"/>
    <dgm:cxn modelId="{41A7AEA6-48B0-4FDC-BFA8-42BE3EF42BD9}" srcId="{2E20856A-EA11-4862-949A-178D9AF6C782}" destId="{470E5162-C310-4CAE-A7E7-AA87013AFFAE}" srcOrd="0" destOrd="0" parTransId="{D9A7A23B-9C54-4CE0-8134-BBED28E561D8}" sibTransId="{7AA10FE2-830D-4EE2-A2EF-C76F2E9C2F28}"/>
    <dgm:cxn modelId="{828000B4-913E-4007-9705-7AF9C9F65B1D}" type="presOf" srcId="{19CAC3AE-A769-48A7-835B-DF0C96C4BE38}" destId="{2907DA0D-C4A3-4045-A074-B183BB7405EB}" srcOrd="0" destOrd="0" presId="urn:microsoft.com/office/officeart/2005/8/layout/lProcess1"/>
    <dgm:cxn modelId="{9B5E2FB6-0E8F-428A-8B90-B98B288B5D30}" srcId="{11CC6083-0288-423E-A9F1-AEA002B974F2}" destId="{2E20856A-EA11-4862-949A-178D9AF6C782}" srcOrd="0" destOrd="0" parTransId="{72BD23A2-8E93-4356-B46F-C4589C130C22}" sibTransId="{2B1903E2-05C9-473A-8769-CEA631A29E2E}"/>
    <dgm:cxn modelId="{6E8923B7-54B5-4BDC-8BD4-F0707AE1A4B9}" srcId="{11CC6083-0288-423E-A9F1-AEA002B974F2}" destId="{D4C5E707-4E1F-4491-ABF0-1FEB6D09ED9F}" srcOrd="1" destOrd="0" parTransId="{AC11F452-9897-422A-99FE-087207F1DE38}" sibTransId="{95FEF499-D9B7-4572-AF8A-BE3B5212DBF5}"/>
    <dgm:cxn modelId="{BDCE06D7-DFD2-41CA-BB98-75D4A090B0E1}" type="presOf" srcId="{470E5162-C310-4CAE-A7E7-AA87013AFFAE}" destId="{EA194D6E-93CF-4F6B-B984-70B2FB67F433}" srcOrd="0" destOrd="0" presId="urn:microsoft.com/office/officeart/2005/8/layout/lProcess1"/>
    <dgm:cxn modelId="{53B72ADD-8E5D-4080-8318-1FF895849FF4}" srcId="{D4C5E707-4E1F-4491-ABF0-1FEB6D09ED9F}" destId="{19CAC3AE-A769-48A7-835B-DF0C96C4BE38}" srcOrd="0" destOrd="0" parTransId="{FAA79ACF-560F-4B9F-8047-15F7D643784C}" sibTransId="{D4B9387A-5D2C-4A10-B4D9-6E2AEF6260D7}"/>
    <dgm:cxn modelId="{E58AEEDE-A541-4838-A7ED-E84487D82090}" type="presOf" srcId="{2E20856A-EA11-4862-949A-178D9AF6C782}" destId="{7DED07B8-F254-4DAF-8500-A3D9D1DB24D3}" srcOrd="0" destOrd="0" presId="urn:microsoft.com/office/officeart/2005/8/layout/lProcess1"/>
    <dgm:cxn modelId="{E5C065E7-6C94-402C-8F5E-F47B78A7622F}" type="presOf" srcId="{11CC6083-0288-423E-A9F1-AEA002B974F2}" destId="{CFA7F362-3525-40B7-9D2F-5AB5EFC8FA59}" srcOrd="0" destOrd="0" presId="urn:microsoft.com/office/officeart/2005/8/layout/lProcess1"/>
    <dgm:cxn modelId="{7D31D3AB-27EF-44A4-8167-249DABC610AC}" type="presParOf" srcId="{CFA7F362-3525-40B7-9D2F-5AB5EFC8FA59}" destId="{8C4E397B-2141-4322-8702-60B3195D7C8E}" srcOrd="0" destOrd="0" presId="urn:microsoft.com/office/officeart/2005/8/layout/lProcess1"/>
    <dgm:cxn modelId="{3DBD1035-8994-4B48-9A65-1B3B9F02F7A2}" type="presParOf" srcId="{8C4E397B-2141-4322-8702-60B3195D7C8E}" destId="{7DED07B8-F254-4DAF-8500-A3D9D1DB24D3}" srcOrd="0" destOrd="0" presId="urn:microsoft.com/office/officeart/2005/8/layout/lProcess1"/>
    <dgm:cxn modelId="{D17F76B5-8DF7-4CC9-BE5C-1B51A29B3676}" type="presParOf" srcId="{8C4E397B-2141-4322-8702-60B3195D7C8E}" destId="{C11E0D9D-C27F-4687-B377-2A6CC915FE34}" srcOrd="1" destOrd="0" presId="urn:microsoft.com/office/officeart/2005/8/layout/lProcess1"/>
    <dgm:cxn modelId="{AF5E77A6-F42A-4E71-AE79-5615F3F8278E}" type="presParOf" srcId="{8C4E397B-2141-4322-8702-60B3195D7C8E}" destId="{EA194D6E-93CF-4F6B-B984-70B2FB67F433}" srcOrd="2" destOrd="0" presId="urn:microsoft.com/office/officeart/2005/8/layout/lProcess1"/>
    <dgm:cxn modelId="{773481AE-BBF2-434D-8B7F-8BCE26C96DBF}" type="presParOf" srcId="{CFA7F362-3525-40B7-9D2F-5AB5EFC8FA59}" destId="{F6736C9E-895D-47C9-82C0-A6B938AEC752}" srcOrd="1" destOrd="0" presId="urn:microsoft.com/office/officeart/2005/8/layout/lProcess1"/>
    <dgm:cxn modelId="{3DA5F02D-78F4-4B86-AEFD-0BBB4A29D603}" type="presParOf" srcId="{CFA7F362-3525-40B7-9D2F-5AB5EFC8FA59}" destId="{9B5F1FEE-BC52-49DA-B303-0E0D3FCCBC67}" srcOrd="2" destOrd="0" presId="urn:microsoft.com/office/officeart/2005/8/layout/lProcess1"/>
    <dgm:cxn modelId="{A846FAC8-F153-46E0-A99C-692A97B56EF9}" type="presParOf" srcId="{9B5F1FEE-BC52-49DA-B303-0E0D3FCCBC67}" destId="{913FE180-EF52-4F9A-987F-1485E478BBB5}" srcOrd="0" destOrd="0" presId="urn:microsoft.com/office/officeart/2005/8/layout/lProcess1"/>
    <dgm:cxn modelId="{561DAD93-5DF9-4AF6-9D47-AA6AAF27B52B}" type="presParOf" srcId="{9B5F1FEE-BC52-49DA-B303-0E0D3FCCBC67}" destId="{53FC7C5D-4B36-418F-94BD-C92B7817952E}" srcOrd="1" destOrd="0" presId="urn:microsoft.com/office/officeart/2005/8/layout/lProcess1"/>
    <dgm:cxn modelId="{541963C5-C115-450F-88F7-2B5F2AFF81E5}" type="presParOf" srcId="{9B5F1FEE-BC52-49DA-B303-0E0D3FCCBC67}" destId="{2907DA0D-C4A3-4045-A074-B183BB7405EB}"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711471-E3A5-4EA8-A18D-3BEE003B366F}" type="doc">
      <dgm:prSet loTypeId="urn:microsoft.com/office/officeart/2005/8/layout/chevron2" loCatId="process" qsTypeId="urn:microsoft.com/office/officeart/2005/8/quickstyle/simple1" qsCatId="simple" csTypeId="urn:microsoft.com/office/officeart/2005/8/colors/accent2_4" csCatId="accent2" phldr="1"/>
      <dgm:spPr/>
      <dgm:t>
        <a:bodyPr/>
        <a:lstStyle/>
        <a:p>
          <a:endParaRPr lang="es-MX"/>
        </a:p>
      </dgm:t>
    </dgm:pt>
    <dgm:pt modelId="{FF40B24E-8F7D-45A0-9178-1BD67C725E33}">
      <dgm:prSet phldrT="[Texto]"/>
      <dgm:spPr/>
      <dgm:t>
        <a:bodyPr/>
        <a:lstStyle/>
        <a:p>
          <a:r>
            <a:rPr lang="es-MX" dirty="0"/>
            <a:t>Paso 2</a:t>
          </a:r>
        </a:p>
      </dgm:t>
    </dgm:pt>
    <dgm:pt modelId="{0B9CF7DC-515D-40F3-BCBD-789BA5FB0806}" type="parTrans" cxnId="{45911694-CF3D-430D-B2C8-E9CAA8360EF2}">
      <dgm:prSet/>
      <dgm:spPr/>
      <dgm:t>
        <a:bodyPr/>
        <a:lstStyle/>
        <a:p>
          <a:endParaRPr lang="es-MX"/>
        </a:p>
      </dgm:t>
    </dgm:pt>
    <dgm:pt modelId="{C7483536-730E-4F4D-8AC6-1635D05EDECE}" type="sibTrans" cxnId="{45911694-CF3D-430D-B2C8-E9CAA8360EF2}">
      <dgm:prSet/>
      <dgm:spPr/>
      <dgm:t>
        <a:bodyPr/>
        <a:lstStyle/>
        <a:p>
          <a:endParaRPr lang="es-MX"/>
        </a:p>
      </dgm:t>
    </dgm:pt>
    <dgm:pt modelId="{762D0BE6-5D96-48C5-B251-0A33343091D5}">
      <dgm:prSet phldrT="[Texto]"/>
      <dgm:spPr/>
      <dgm:t>
        <a:bodyPr/>
        <a:lstStyle/>
        <a:p>
          <a:r>
            <a:rPr lang="es-MX" dirty="0"/>
            <a:t>Paso 3</a:t>
          </a:r>
        </a:p>
      </dgm:t>
    </dgm:pt>
    <dgm:pt modelId="{63AF8C88-3846-4023-BD9C-D35FA28CA4D2}" type="parTrans" cxnId="{43592F6D-BA5A-48B2-B159-CC6953168EA6}">
      <dgm:prSet/>
      <dgm:spPr/>
      <dgm:t>
        <a:bodyPr/>
        <a:lstStyle/>
        <a:p>
          <a:endParaRPr lang="es-MX"/>
        </a:p>
      </dgm:t>
    </dgm:pt>
    <dgm:pt modelId="{C7BE6998-9A57-4C9E-A774-21EC5D7B4D26}" type="sibTrans" cxnId="{43592F6D-BA5A-48B2-B159-CC6953168EA6}">
      <dgm:prSet/>
      <dgm:spPr/>
      <dgm:t>
        <a:bodyPr/>
        <a:lstStyle/>
        <a:p>
          <a:endParaRPr lang="es-MX"/>
        </a:p>
      </dgm:t>
    </dgm:pt>
    <dgm:pt modelId="{A52205B5-6FE5-4508-975A-154FA9CC4F34}">
      <dgm:prSet phldrT="[Texto]"/>
      <dgm:spPr/>
      <dgm:t>
        <a:bodyPr/>
        <a:lstStyle/>
        <a:p>
          <a:r>
            <a:rPr lang="es-MX" dirty="0"/>
            <a:t>Paso 4</a:t>
          </a:r>
        </a:p>
      </dgm:t>
    </dgm:pt>
    <dgm:pt modelId="{6668F2D5-FB9F-4B6A-A20D-AB0136A2DA65}" type="parTrans" cxnId="{33082507-A232-4509-9A7A-22DE3BD2C45B}">
      <dgm:prSet/>
      <dgm:spPr/>
      <dgm:t>
        <a:bodyPr/>
        <a:lstStyle/>
        <a:p>
          <a:endParaRPr lang="es-MX"/>
        </a:p>
      </dgm:t>
    </dgm:pt>
    <dgm:pt modelId="{CA8F79DB-3670-47FD-A0CD-E644566486F0}" type="sibTrans" cxnId="{33082507-A232-4509-9A7A-22DE3BD2C45B}">
      <dgm:prSet/>
      <dgm:spPr/>
      <dgm:t>
        <a:bodyPr/>
        <a:lstStyle/>
        <a:p>
          <a:endParaRPr lang="es-MX"/>
        </a:p>
      </dgm:t>
    </dgm:pt>
    <dgm:pt modelId="{E8A06AAD-1B95-47C9-AEC4-BF2E1A37F190}">
      <dgm:prSet/>
      <dgm:spPr/>
      <dgm:t>
        <a:bodyPr/>
        <a:lstStyle/>
        <a:p>
          <a:r>
            <a:rPr lang="es-MX" dirty="0"/>
            <a:t>Paso 1</a:t>
          </a:r>
        </a:p>
      </dgm:t>
    </dgm:pt>
    <dgm:pt modelId="{43F47BB9-47EB-485D-9F8A-8295D7BD840E}" type="parTrans" cxnId="{8408782B-749B-4B3B-8F54-534DC84261B0}">
      <dgm:prSet/>
      <dgm:spPr/>
      <dgm:t>
        <a:bodyPr/>
        <a:lstStyle/>
        <a:p>
          <a:endParaRPr lang="es-MX"/>
        </a:p>
      </dgm:t>
    </dgm:pt>
    <dgm:pt modelId="{6AA4712F-A984-419E-A873-F6CD1B1A3019}" type="sibTrans" cxnId="{8408782B-749B-4B3B-8F54-534DC84261B0}">
      <dgm:prSet/>
      <dgm:spPr/>
      <dgm:t>
        <a:bodyPr/>
        <a:lstStyle/>
        <a:p>
          <a:endParaRPr lang="es-MX"/>
        </a:p>
      </dgm:t>
    </dgm:pt>
    <dgm:pt modelId="{A2122878-AFC9-4796-98C6-E70D4F8CDEEC}">
      <dgm:prSet/>
      <dgm:spPr/>
      <dgm:t>
        <a:bodyPr/>
        <a:lstStyle/>
        <a:p>
          <a:r>
            <a:rPr lang="es-MX" dirty="0"/>
            <a:t>Paso 5</a:t>
          </a:r>
        </a:p>
      </dgm:t>
    </dgm:pt>
    <dgm:pt modelId="{5A27F8D5-03B4-495F-8338-B2BBD82D9F8A}" type="parTrans" cxnId="{7318E558-CDCF-4E85-B33A-26B3246F656E}">
      <dgm:prSet/>
      <dgm:spPr/>
      <dgm:t>
        <a:bodyPr/>
        <a:lstStyle/>
        <a:p>
          <a:endParaRPr lang="es-MX"/>
        </a:p>
      </dgm:t>
    </dgm:pt>
    <dgm:pt modelId="{FC45F4C9-104A-4ACC-8BEE-AE3D8CB77922}" type="sibTrans" cxnId="{7318E558-CDCF-4E85-B33A-26B3246F656E}">
      <dgm:prSet/>
      <dgm:spPr/>
      <dgm:t>
        <a:bodyPr/>
        <a:lstStyle/>
        <a:p>
          <a:endParaRPr lang="es-MX"/>
        </a:p>
      </dgm:t>
    </dgm:pt>
    <dgm:pt modelId="{0AE6F263-C0F5-4411-86F2-835B24A7F27A}">
      <dgm:prSet/>
      <dgm:spPr/>
      <dgm:t>
        <a:bodyPr/>
        <a:lstStyle/>
        <a:p>
          <a:r>
            <a:rPr lang="es-MX" dirty="0"/>
            <a:t>Paso 6</a:t>
          </a:r>
        </a:p>
      </dgm:t>
    </dgm:pt>
    <dgm:pt modelId="{CE0F6726-0CB7-4C5C-9B97-8929388641F0}" type="parTrans" cxnId="{0CEF3A96-AF9D-4D5F-A040-B05DD39D0C25}">
      <dgm:prSet/>
      <dgm:spPr/>
      <dgm:t>
        <a:bodyPr/>
        <a:lstStyle/>
        <a:p>
          <a:endParaRPr lang="es-MX"/>
        </a:p>
      </dgm:t>
    </dgm:pt>
    <dgm:pt modelId="{ED3EE91D-0C38-4835-84A8-CCB145EC3ED2}" type="sibTrans" cxnId="{0CEF3A96-AF9D-4D5F-A040-B05DD39D0C25}">
      <dgm:prSet/>
      <dgm:spPr/>
      <dgm:t>
        <a:bodyPr/>
        <a:lstStyle/>
        <a:p>
          <a:endParaRPr lang="es-MX"/>
        </a:p>
      </dgm:t>
    </dgm:pt>
    <dgm:pt modelId="{F76CA04A-144A-40AF-9587-0E6E6E751268}">
      <dgm:prSet/>
      <dgm:spPr/>
      <dgm:t>
        <a:bodyPr/>
        <a:lstStyle/>
        <a:p>
          <a:r>
            <a:rPr lang="es-MX" dirty="0"/>
            <a:t>Recolecte los pares de datos (</a:t>
          </a:r>
          <a:r>
            <a:rPr lang="es-MX" dirty="0" err="1"/>
            <a:t>x,y</a:t>
          </a:r>
          <a:r>
            <a:rPr lang="es-MX" dirty="0"/>
            <a:t>) donde se sospecha que existe una relación.</a:t>
          </a:r>
        </a:p>
      </dgm:t>
    </dgm:pt>
    <dgm:pt modelId="{5D97E901-1526-49AA-A08B-02FCE1393165}" type="parTrans" cxnId="{B144E1ED-F797-4016-BBFF-703D86466AC2}">
      <dgm:prSet/>
      <dgm:spPr/>
      <dgm:t>
        <a:bodyPr/>
        <a:lstStyle/>
        <a:p>
          <a:endParaRPr lang="es-MX"/>
        </a:p>
      </dgm:t>
    </dgm:pt>
    <dgm:pt modelId="{80A6B938-EA2C-465D-9ADF-1054CB667279}" type="sibTrans" cxnId="{B144E1ED-F797-4016-BBFF-703D86466AC2}">
      <dgm:prSet/>
      <dgm:spPr/>
      <dgm:t>
        <a:bodyPr/>
        <a:lstStyle/>
        <a:p>
          <a:endParaRPr lang="es-MX"/>
        </a:p>
      </dgm:t>
    </dgm:pt>
    <dgm:pt modelId="{3B72AE72-1580-4FFB-B5FD-A4BFD5FF85E4}">
      <dgm:prSet/>
      <dgm:spPr/>
      <dgm:t>
        <a:bodyPr/>
        <a:lstStyle/>
        <a:p>
          <a:r>
            <a:rPr lang="es-MX" dirty="0"/>
            <a:t>Dibuje el diagrama colocando la variable independiente en el eje horizontal, y la variable dependiente en el eje vertical.</a:t>
          </a:r>
        </a:p>
      </dgm:t>
    </dgm:pt>
    <dgm:pt modelId="{E9C21F3C-A911-48AE-9D3E-983DA55DAD24}" type="parTrans" cxnId="{5F7D736A-0235-4D48-BB6B-06BA8A0C7DE4}">
      <dgm:prSet/>
      <dgm:spPr/>
      <dgm:t>
        <a:bodyPr/>
        <a:lstStyle/>
        <a:p>
          <a:endParaRPr lang="es-MX"/>
        </a:p>
      </dgm:t>
    </dgm:pt>
    <dgm:pt modelId="{6CDA260E-1AA9-42BB-B93F-97BB9DE29835}" type="sibTrans" cxnId="{5F7D736A-0235-4D48-BB6B-06BA8A0C7DE4}">
      <dgm:prSet/>
      <dgm:spPr/>
      <dgm:t>
        <a:bodyPr/>
        <a:lstStyle/>
        <a:p>
          <a:endParaRPr lang="es-MX"/>
        </a:p>
      </dgm:t>
    </dgm:pt>
    <dgm:pt modelId="{E44EBB86-6C0C-46DE-B54C-08EE044FF718}">
      <dgm:prSet/>
      <dgm:spPr/>
      <dgm:t>
        <a:bodyPr/>
        <a:lstStyle/>
        <a:p>
          <a:r>
            <a:rPr lang="es-MX" dirty="0"/>
            <a:t>Para cada par de datos ponga un punto donde se interceptan “x” y “y”.</a:t>
          </a:r>
        </a:p>
      </dgm:t>
    </dgm:pt>
    <dgm:pt modelId="{223030F4-8211-4D80-8524-8EECA0960515}" type="parTrans" cxnId="{389AB698-6961-40A6-BD18-7F74FBC7D2E3}">
      <dgm:prSet/>
      <dgm:spPr/>
      <dgm:t>
        <a:bodyPr/>
        <a:lstStyle/>
        <a:p>
          <a:endParaRPr lang="es-MX"/>
        </a:p>
      </dgm:t>
    </dgm:pt>
    <dgm:pt modelId="{BEA62BE9-A65C-475C-BD64-14CA024D75C1}" type="sibTrans" cxnId="{389AB698-6961-40A6-BD18-7F74FBC7D2E3}">
      <dgm:prSet/>
      <dgm:spPr/>
      <dgm:t>
        <a:bodyPr/>
        <a:lstStyle/>
        <a:p>
          <a:endParaRPr lang="es-MX"/>
        </a:p>
      </dgm:t>
    </dgm:pt>
    <dgm:pt modelId="{C1A7170A-D5D8-47BA-9B9C-2AD7C8C99443}">
      <dgm:prSet/>
      <dgm:spPr/>
      <dgm:t>
        <a:bodyPr/>
        <a:lstStyle/>
        <a:p>
          <a:r>
            <a:rPr lang="es-MX"/>
            <a:t>Busque visualmente patrones en los puntos</a:t>
          </a:r>
        </a:p>
      </dgm:t>
    </dgm:pt>
    <dgm:pt modelId="{FF252EF1-6F28-4A33-8292-6D210FC67065}" type="parTrans" cxnId="{4C024CF3-C32B-4C97-AD02-7AFF42385805}">
      <dgm:prSet/>
      <dgm:spPr/>
      <dgm:t>
        <a:bodyPr/>
        <a:lstStyle/>
        <a:p>
          <a:endParaRPr lang="es-MX"/>
        </a:p>
      </dgm:t>
    </dgm:pt>
    <dgm:pt modelId="{92C332CD-790B-4A60-97BC-D40468622086}" type="sibTrans" cxnId="{4C024CF3-C32B-4C97-AD02-7AFF42385805}">
      <dgm:prSet/>
      <dgm:spPr/>
      <dgm:t>
        <a:bodyPr/>
        <a:lstStyle/>
        <a:p>
          <a:endParaRPr lang="es-MX"/>
        </a:p>
      </dgm:t>
    </dgm:pt>
    <dgm:pt modelId="{E2B6B13F-2F4E-4590-AEFE-04A52FF18E8A}">
      <dgm:prSet/>
      <dgm:spPr/>
      <dgm:t>
        <a:bodyPr/>
        <a:lstStyle/>
        <a:p>
          <a:r>
            <a:rPr lang="es-MX" dirty="0"/>
            <a:t>Si los datos forman una línea o una curva obvia se puede decir que las variables están correlacionadas.</a:t>
          </a:r>
        </a:p>
      </dgm:t>
    </dgm:pt>
    <dgm:pt modelId="{C816CEE2-0B2D-4ADA-9F45-B8DB868B75B7}" type="parTrans" cxnId="{82D63707-4970-4EFF-BF99-9C86CB1F6F62}">
      <dgm:prSet/>
      <dgm:spPr/>
      <dgm:t>
        <a:bodyPr/>
        <a:lstStyle/>
        <a:p>
          <a:endParaRPr lang="es-MX"/>
        </a:p>
      </dgm:t>
    </dgm:pt>
    <dgm:pt modelId="{4AEFFE38-5811-48B5-A7A2-0D58758DFA84}" type="sibTrans" cxnId="{82D63707-4970-4EFF-BF99-9C86CB1F6F62}">
      <dgm:prSet/>
      <dgm:spPr/>
      <dgm:t>
        <a:bodyPr/>
        <a:lstStyle/>
        <a:p>
          <a:endParaRPr lang="es-MX"/>
        </a:p>
      </dgm:t>
    </dgm:pt>
    <dgm:pt modelId="{DCF3321C-B28A-4613-9A0F-C77080572DBB}">
      <dgm:prSet/>
      <dgm:spPr/>
      <dgm:t>
        <a:bodyPr/>
        <a:lstStyle/>
        <a:p>
          <a:r>
            <a:rPr lang="es-MX" dirty="0"/>
            <a:t>Continúe con el análisis de regresión y correlación para validar matemáticamente el resultado visual</a:t>
          </a:r>
        </a:p>
      </dgm:t>
    </dgm:pt>
    <dgm:pt modelId="{BD9FA989-B0DD-49F3-B3E1-BDC0F9B52EA2}" type="parTrans" cxnId="{1F0B193A-F4D3-4EA2-8800-623D8BBA396F}">
      <dgm:prSet/>
      <dgm:spPr/>
      <dgm:t>
        <a:bodyPr/>
        <a:lstStyle/>
        <a:p>
          <a:endParaRPr lang="es-MX"/>
        </a:p>
      </dgm:t>
    </dgm:pt>
    <dgm:pt modelId="{342F5C1C-C840-48C8-BE92-11AC05A64BAE}" type="sibTrans" cxnId="{1F0B193A-F4D3-4EA2-8800-623D8BBA396F}">
      <dgm:prSet/>
      <dgm:spPr/>
      <dgm:t>
        <a:bodyPr/>
        <a:lstStyle/>
        <a:p>
          <a:endParaRPr lang="es-MX"/>
        </a:p>
      </dgm:t>
    </dgm:pt>
    <dgm:pt modelId="{84FEC151-92E7-4AA7-BA50-5FD1860B2086}" type="pres">
      <dgm:prSet presAssocID="{25711471-E3A5-4EA8-A18D-3BEE003B366F}" presName="linearFlow" presStyleCnt="0">
        <dgm:presLayoutVars>
          <dgm:dir/>
          <dgm:animLvl val="lvl"/>
          <dgm:resizeHandles val="exact"/>
        </dgm:presLayoutVars>
      </dgm:prSet>
      <dgm:spPr/>
    </dgm:pt>
    <dgm:pt modelId="{7CAF2B9B-B00C-4ACF-B5CC-B0CAD358B19D}" type="pres">
      <dgm:prSet presAssocID="{E8A06AAD-1B95-47C9-AEC4-BF2E1A37F190}" presName="composite" presStyleCnt="0"/>
      <dgm:spPr/>
    </dgm:pt>
    <dgm:pt modelId="{56CE1DB6-00F6-4AD2-A587-3E63522B03E7}" type="pres">
      <dgm:prSet presAssocID="{E8A06AAD-1B95-47C9-AEC4-BF2E1A37F190}" presName="parentText" presStyleLbl="alignNode1" presStyleIdx="0" presStyleCnt="6">
        <dgm:presLayoutVars>
          <dgm:chMax val="1"/>
          <dgm:bulletEnabled val="1"/>
        </dgm:presLayoutVars>
      </dgm:prSet>
      <dgm:spPr/>
    </dgm:pt>
    <dgm:pt modelId="{13643CE8-68E7-44A7-8F2A-0BA1EFAF6BD4}" type="pres">
      <dgm:prSet presAssocID="{E8A06AAD-1B95-47C9-AEC4-BF2E1A37F190}" presName="descendantText" presStyleLbl="alignAcc1" presStyleIdx="0" presStyleCnt="6">
        <dgm:presLayoutVars>
          <dgm:bulletEnabled val="1"/>
        </dgm:presLayoutVars>
      </dgm:prSet>
      <dgm:spPr/>
    </dgm:pt>
    <dgm:pt modelId="{33C92B43-A925-433B-9589-AF4D379F35D7}" type="pres">
      <dgm:prSet presAssocID="{6AA4712F-A984-419E-A873-F6CD1B1A3019}" presName="sp" presStyleCnt="0"/>
      <dgm:spPr/>
    </dgm:pt>
    <dgm:pt modelId="{71D9310A-87E7-4BC6-92F1-D9A86296D593}" type="pres">
      <dgm:prSet presAssocID="{FF40B24E-8F7D-45A0-9178-1BD67C725E33}" presName="composite" presStyleCnt="0"/>
      <dgm:spPr/>
    </dgm:pt>
    <dgm:pt modelId="{02FCB568-4411-47A2-BD6E-A1BE02B3DBD4}" type="pres">
      <dgm:prSet presAssocID="{FF40B24E-8F7D-45A0-9178-1BD67C725E33}" presName="parentText" presStyleLbl="alignNode1" presStyleIdx="1" presStyleCnt="6">
        <dgm:presLayoutVars>
          <dgm:chMax val="1"/>
          <dgm:bulletEnabled val="1"/>
        </dgm:presLayoutVars>
      </dgm:prSet>
      <dgm:spPr/>
    </dgm:pt>
    <dgm:pt modelId="{597A1CFC-C1B4-4D53-A8CD-BBBA92E37F25}" type="pres">
      <dgm:prSet presAssocID="{FF40B24E-8F7D-45A0-9178-1BD67C725E33}" presName="descendantText" presStyleLbl="alignAcc1" presStyleIdx="1" presStyleCnt="6">
        <dgm:presLayoutVars>
          <dgm:bulletEnabled val="1"/>
        </dgm:presLayoutVars>
      </dgm:prSet>
      <dgm:spPr/>
    </dgm:pt>
    <dgm:pt modelId="{B0E00103-B26C-4A27-8A14-FB1BBF133567}" type="pres">
      <dgm:prSet presAssocID="{C7483536-730E-4F4D-8AC6-1635D05EDECE}" presName="sp" presStyleCnt="0"/>
      <dgm:spPr/>
    </dgm:pt>
    <dgm:pt modelId="{CBAC89EF-124F-4478-B376-D4D41AD9509A}" type="pres">
      <dgm:prSet presAssocID="{762D0BE6-5D96-48C5-B251-0A33343091D5}" presName="composite" presStyleCnt="0"/>
      <dgm:spPr/>
    </dgm:pt>
    <dgm:pt modelId="{A237D34B-703B-495C-B66F-D2F1CEEB21B2}" type="pres">
      <dgm:prSet presAssocID="{762D0BE6-5D96-48C5-B251-0A33343091D5}" presName="parentText" presStyleLbl="alignNode1" presStyleIdx="2" presStyleCnt="6">
        <dgm:presLayoutVars>
          <dgm:chMax val="1"/>
          <dgm:bulletEnabled val="1"/>
        </dgm:presLayoutVars>
      </dgm:prSet>
      <dgm:spPr/>
    </dgm:pt>
    <dgm:pt modelId="{A767EFCE-556B-4535-9822-C58A52D91C89}" type="pres">
      <dgm:prSet presAssocID="{762D0BE6-5D96-48C5-B251-0A33343091D5}" presName="descendantText" presStyleLbl="alignAcc1" presStyleIdx="2" presStyleCnt="6">
        <dgm:presLayoutVars>
          <dgm:bulletEnabled val="1"/>
        </dgm:presLayoutVars>
      </dgm:prSet>
      <dgm:spPr/>
    </dgm:pt>
    <dgm:pt modelId="{E76AC3CE-3D33-4FF3-96E9-4B5892C1BF44}" type="pres">
      <dgm:prSet presAssocID="{C7BE6998-9A57-4C9E-A774-21EC5D7B4D26}" presName="sp" presStyleCnt="0"/>
      <dgm:spPr/>
    </dgm:pt>
    <dgm:pt modelId="{5886170A-1FCE-4CA7-BC7D-5FAA92A27AAE}" type="pres">
      <dgm:prSet presAssocID="{A52205B5-6FE5-4508-975A-154FA9CC4F34}" presName="composite" presStyleCnt="0"/>
      <dgm:spPr/>
    </dgm:pt>
    <dgm:pt modelId="{EAA7134F-1C09-424E-B2E8-73398C1A1280}" type="pres">
      <dgm:prSet presAssocID="{A52205B5-6FE5-4508-975A-154FA9CC4F34}" presName="parentText" presStyleLbl="alignNode1" presStyleIdx="3" presStyleCnt="6">
        <dgm:presLayoutVars>
          <dgm:chMax val="1"/>
          <dgm:bulletEnabled val="1"/>
        </dgm:presLayoutVars>
      </dgm:prSet>
      <dgm:spPr/>
    </dgm:pt>
    <dgm:pt modelId="{8C2E1495-8083-4DB0-97E7-63AA0D4CB9A9}" type="pres">
      <dgm:prSet presAssocID="{A52205B5-6FE5-4508-975A-154FA9CC4F34}" presName="descendantText" presStyleLbl="alignAcc1" presStyleIdx="3" presStyleCnt="6">
        <dgm:presLayoutVars>
          <dgm:bulletEnabled val="1"/>
        </dgm:presLayoutVars>
      </dgm:prSet>
      <dgm:spPr/>
    </dgm:pt>
    <dgm:pt modelId="{C5CB8E3E-4595-4919-8E78-E9976ED6B022}" type="pres">
      <dgm:prSet presAssocID="{CA8F79DB-3670-47FD-A0CD-E644566486F0}" presName="sp" presStyleCnt="0"/>
      <dgm:spPr/>
    </dgm:pt>
    <dgm:pt modelId="{DD49123B-B26D-4964-9DC9-24C9B043590E}" type="pres">
      <dgm:prSet presAssocID="{A2122878-AFC9-4796-98C6-E70D4F8CDEEC}" presName="composite" presStyleCnt="0"/>
      <dgm:spPr/>
    </dgm:pt>
    <dgm:pt modelId="{6C4FFF67-142E-47E9-9F94-17A481B7B732}" type="pres">
      <dgm:prSet presAssocID="{A2122878-AFC9-4796-98C6-E70D4F8CDEEC}" presName="parentText" presStyleLbl="alignNode1" presStyleIdx="4" presStyleCnt="6">
        <dgm:presLayoutVars>
          <dgm:chMax val="1"/>
          <dgm:bulletEnabled val="1"/>
        </dgm:presLayoutVars>
      </dgm:prSet>
      <dgm:spPr/>
    </dgm:pt>
    <dgm:pt modelId="{8590F6A7-ADCE-4957-BA9A-CBCC460867A9}" type="pres">
      <dgm:prSet presAssocID="{A2122878-AFC9-4796-98C6-E70D4F8CDEEC}" presName="descendantText" presStyleLbl="alignAcc1" presStyleIdx="4" presStyleCnt="6">
        <dgm:presLayoutVars>
          <dgm:bulletEnabled val="1"/>
        </dgm:presLayoutVars>
      </dgm:prSet>
      <dgm:spPr/>
    </dgm:pt>
    <dgm:pt modelId="{ACB3DF19-E41A-403A-9ED4-4EDB12276D32}" type="pres">
      <dgm:prSet presAssocID="{FC45F4C9-104A-4ACC-8BEE-AE3D8CB77922}" presName="sp" presStyleCnt="0"/>
      <dgm:spPr/>
    </dgm:pt>
    <dgm:pt modelId="{C8C80484-BF5B-445D-9F09-CAFCF8F20148}" type="pres">
      <dgm:prSet presAssocID="{0AE6F263-C0F5-4411-86F2-835B24A7F27A}" presName="composite" presStyleCnt="0"/>
      <dgm:spPr/>
    </dgm:pt>
    <dgm:pt modelId="{2AB0342D-0F49-4A77-90F7-243289E10F82}" type="pres">
      <dgm:prSet presAssocID="{0AE6F263-C0F5-4411-86F2-835B24A7F27A}" presName="parentText" presStyleLbl="alignNode1" presStyleIdx="5" presStyleCnt="6">
        <dgm:presLayoutVars>
          <dgm:chMax val="1"/>
          <dgm:bulletEnabled val="1"/>
        </dgm:presLayoutVars>
      </dgm:prSet>
      <dgm:spPr/>
    </dgm:pt>
    <dgm:pt modelId="{F9FC4B53-EED0-4D24-9A22-9E9286544586}" type="pres">
      <dgm:prSet presAssocID="{0AE6F263-C0F5-4411-86F2-835B24A7F27A}" presName="descendantText" presStyleLbl="alignAcc1" presStyleIdx="5" presStyleCnt="6">
        <dgm:presLayoutVars>
          <dgm:bulletEnabled val="1"/>
        </dgm:presLayoutVars>
      </dgm:prSet>
      <dgm:spPr/>
    </dgm:pt>
  </dgm:ptLst>
  <dgm:cxnLst>
    <dgm:cxn modelId="{F4CA2B03-25C3-40B6-837A-1A618C510DEA}" type="presOf" srcId="{E8A06AAD-1B95-47C9-AEC4-BF2E1A37F190}" destId="{56CE1DB6-00F6-4AD2-A587-3E63522B03E7}" srcOrd="0" destOrd="0" presId="urn:microsoft.com/office/officeart/2005/8/layout/chevron2"/>
    <dgm:cxn modelId="{33082507-A232-4509-9A7A-22DE3BD2C45B}" srcId="{25711471-E3A5-4EA8-A18D-3BEE003B366F}" destId="{A52205B5-6FE5-4508-975A-154FA9CC4F34}" srcOrd="3" destOrd="0" parTransId="{6668F2D5-FB9F-4B6A-A20D-AB0136A2DA65}" sibTransId="{CA8F79DB-3670-47FD-A0CD-E644566486F0}"/>
    <dgm:cxn modelId="{82D63707-4970-4EFF-BF99-9C86CB1F6F62}" srcId="{A2122878-AFC9-4796-98C6-E70D4F8CDEEC}" destId="{E2B6B13F-2F4E-4590-AEFE-04A52FF18E8A}" srcOrd="0" destOrd="0" parTransId="{C816CEE2-0B2D-4ADA-9F45-B8DB868B75B7}" sibTransId="{4AEFFE38-5811-48B5-A7A2-0D58758DFA84}"/>
    <dgm:cxn modelId="{8408782B-749B-4B3B-8F54-534DC84261B0}" srcId="{25711471-E3A5-4EA8-A18D-3BEE003B366F}" destId="{E8A06AAD-1B95-47C9-AEC4-BF2E1A37F190}" srcOrd="0" destOrd="0" parTransId="{43F47BB9-47EB-485D-9F8A-8295D7BD840E}" sibTransId="{6AA4712F-A984-419E-A873-F6CD1B1A3019}"/>
    <dgm:cxn modelId="{BD16CB2B-8B29-4408-8EA7-DC91ECBE97FF}" type="presOf" srcId="{E2B6B13F-2F4E-4590-AEFE-04A52FF18E8A}" destId="{8590F6A7-ADCE-4957-BA9A-CBCC460867A9}" srcOrd="0" destOrd="0" presId="urn:microsoft.com/office/officeart/2005/8/layout/chevron2"/>
    <dgm:cxn modelId="{1F0B193A-F4D3-4EA2-8800-623D8BBA396F}" srcId="{0AE6F263-C0F5-4411-86F2-835B24A7F27A}" destId="{DCF3321C-B28A-4613-9A0F-C77080572DBB}" srcOrd="0" destOrd="0" parTransId="{BD9FA989-B0DD-49F3-B3E1-BDC0F9B52EA2}" sibTransId="{342F5C1C-C840-48C8-BE92-11AC05A64BAE}"/>
    <dgm:cxn modelId="{81887C3A-5317-4C09-AC90-C549842A7971}" type="presOf" srcId="{3B72AE72-1580-4FFB-B5FD-A4BFD5FF85E4}" destId="{597A1CFC-C1B4-4D53-A8CD-BBBA92E37F25}" srcOrd="0" destOrd="0" presId="urn:microsoft.com/office/officeart/2005/8/layout/chevron2"/>
    <dgm:cxn modelId="{54C45448-40E8-4DC6-A785-68453E0CF683}" type="presOf" srcId="{C1A7170A-D5D8-47BA-9B9C-2AD7C8C99443}" destId="{8C2E1495-8083-4DB0-97E7-63AA0D4CB9A9}" srcOrd="0" destOrd="0" presId="urn:microsoft.com/office/officeart/2005/8/layout/chevron2"/>
    <dgm:cxn modelId="{63CA8C69-D58D-4052-83A0-849F12ABEF13}" type="presOf" srcId="{A52205B5-6FE5-4508-975A-154FA9CC4F34}" destId="{EAA7134F-1C09-424E-B2E8-73398C1A1280}" srcOrd="0" destOrd="0" presId="urn:microsoft.com/office/officeart/2005/8/layout/chevron2"/>
    <dgm:cxn modelId="{5F7D736A-0235-4D48-BB6B-06BA8A0C7DE4}" srcId="{FF40B24E-8F7D-45A0-9178-1BD67C725E33}" destId="{3B72AE72-1580-4FFB-B5FD-A4BFD5FF85E4}" srcOrd="0" destOrd="0" parTransId="{E9C21F3C-A911-48AE-9D3E-983DA55DAD24}" sibTransId="{6CDA260E-1AA9-42BB-B93F-97BB9DE29835}"/>
    <dgm:cxn modelId="{43592F6D-BA5A-48B2-B159-CC6953168EA6}" srcId="{25711471-E3A5-4EA8-A18D-3BEE003B366F}" destId="{762D0BE6-5D96-48C5-B251-0A33343091D5}" srcOrd="2" destOrd="0" parTransId="{63AF8C88-3846-4023-BD9C-D35FA28CA4D2}" sibTransId="{C7BE6998-9A57-4C9E-A774-21EC5D7B4D26}"/>
    <dgm:cxn modelId="{A8CD8556-4AA9-4ABB-B9D7-5CE1738AE1DF}" type="presOf" srcId="{FF40B24E-8F7D-45A0-9178-1BD67C725E33}" destId="{02FCB568-4411-47A2-BD6E-A1BE02B3DBD4}" srcOrd="0" destOrd="0" presId="urn:microsoft.com/office/officeart/2005/8/layout/chevron2"/>
    <dgm:cxn modelId="{7318E558-CDCF-4E85-B33A-26B3246F656E}" srcId="{25711471-E3A5-4EA8-A18D-3BEE003B366F}" destId="{A2122878-AFC9-4796-98C6-E70D4F8CDEEC}" srcOrd="4" destOrd="0" parTransId="{5A27F8D5-03B4-495F-8338-B2BBD82D9F8A}" sibTransId="{FC45F4C9-104A-4ACC-8BEE-AE3D8CB77922}"/>
    <dgm:cxn modelId="{45911694-CF3D-430D-B2C8-E9CAA8360EF2}" srcId="{25711471-E3A5-4EA8-A18D-3BEE003B366F}" destId="{FF40B24E-8F7D-45A0-9178-1BD67C725E33}" srcOrd="1" destOrd="0" parTransId="{0B9CF7DC-515D-40F3-BCBD-789BA5FB0806}" sibTransId="{C7483536-730E-4F4D-8AC6-1635D05EDECE}"/>
    <dgm:cxn modelId="{0CEF3A96-AF9D-4D5F-A040-B05DD39D0C25}" srcId="{25711471-E3A5-4EA8-A18D-3BEE003B366F}" destId="{0AE6F263-C0F5-4411-86F2-835B24A7F27A}" srcOrd="5" destOrd="0" parTransId="{CE0F6726-0CB7-4C5C-9B97-8929388641F0}" sibTransId="{ED3EE91D-0C38-4835-84A8-CCB145EC3ED2}"/>
    <dgm:cxn modelId="{389AB698-6961-40A6-BD18-7F74FBC7D2E3}" srcId="{762D0BE6-5D96-48C5-B251-0A33343091D5}" destId="{E44EBB86-6C0C-46DE-B54C-08EE044FF718}" srcOrd="0" destOrd="0" parTransId="{223030F4-8211-4D80-8524-8EECA0960515}" sibTransId="{BEA62BE9-A65C-475C-BD64-14CA024D75C1}"/>
    <dgm:cxn modelId="{DD8C06C6-C79B-4C19-8BCA-603E281F965B}" type="presOf" srcId="{F76CA04A-144A-40AF-9587-0E6E6E751268}" destId="{13643CE8-68E7-44A7-8F2A-0BA1EFAF6BD4}" srcOrd="0" destOrd="0" presId="urn:microsoft.com/office/officeart/2005/8/layout/chevron2"/>
    <dgm:cxn modelId="{9CC116CD-4BA7-4C4F-B489-EA905173BB55}" type="presOf" srcId="{E44EBB86-6C0C-46DE-B54C-08EE044FF718}" destId="{A767EFCE-556B-4535-9822-C58A52D91C89}" srcOrd="0" destOrd="0" presId="urn:microsoft.com/office/officeart/2005/8/layout/chevron2"/>
    <dgm:cxn modelId="{FF62AFD2-3F6A-4D63-A7BC-FAFE0B270959}" type="presOf" srcId="{A2122878-AFC9-4796-98C6-E70D4F8CDEEC}" destId="{6C4FFF67-142E-47E9-9F94-17A481B7B732}" srcOrd="0" destOrd="0" presId="urn:microsoft.com/office/officeart/2005/8/layout/chevron2"/>
    <dgm:cxn modelId="{DDE83DDB-D306-425C-B447-39FB27E863E1}" type="presOf" srcId="{0AE6F263-C0F5-4411-86F2-835B24A7F27A}" destId="{2AB0342D-0F49-4A77-90F7-243289E10F82}" srcOrd="0" destOrd="0" presId="urn:microsoft.com/office/officeart/2005/8/layout/chevron2"/>
    <dgm:cxn modelId="{062F1CEB-5B0B-4751-B262-50227932F781}" type="presOf" srcId="{DCF3321C-B28A-4613-9A0F-C77080572DBB}" destId="{F9FC4B53-EED0-4D24-9A22-9E9286544586}" srcOrd="0" destOrd="0" presId="urn:microsoft.com/office/officeart/2005/8/layout/chevron2"/>
    <dgm:cxn modelId="{AF0514ED-1D27-4C80-8C62-88B74C977999}" type="presOf" srcId="{25711471-E3A5-4EA8-A18D-3BEE003B366F}" destId="{84FEC151-92E7-4AA7-BA50-5FD1860B2086}" srcOrd="0" destOrd="0" presId="urn:microsoft.com/office/officeart/2005/8/layout/chevron2"/>
    <dgm:cxn modelId="{B144E1ED-F797-4016-BBFF-703D86466AC2}" srcId="{E8A06AAD-1B95-47C9-AEC4-BF2E1A37F190}" destId="{F76CA04A-144A-40AF-9587-0E6E6E751268}" srcOrd="0" destOrd="0" parTransId="{5D97E901-1526-49AA-A08B-02FCE1393165}" sibTransId="{80A6B938-EA2C-465D-9ADF-1054CB667279}"/>
    <dgm:cxn modelId="{4C024CF3-C32B-4C97-AD02-7AFF42385805}" srcId="{A52205B5-6FE5-4508-975A-154FA9CC4F34}" destId="{C1A7170A-D5D8-47BA-9B9C-2AD7C8C99443}" srcOrd="0" destOrd="0" parTransId="{FF252EF1-6F28-4A33-8292-6D210FC67065}" sibTransId="{92C332CD-790B-4A60-97BC-D40468622086}"/>
    <dgm:cxn modelId="{C7D46FF9-25DE-4733-BD7F-C27D044D4951}" type="presOf" srcId="{762D0BE6-5D96-48C5-B251-0A33343091D5}" destId="{A237D34B-703B-495C-B66F-D2F1CEEB21B2}" srcOrd="0" destOrd="0" presId="urn:microsoft.com/office/officeart/2005/8/layout/chevron2"/>
    <dgm:cxn modelId="{1195EA29-97DA-4B64-A107-A378BD09BF6C}" type="presParOf" srcId="{84FEC151-92E7-4AA7-BA50-5FD1860B2086}" destId="{7CAF2B9B-B00C-4ACF-B5CC-B0CAD358B19D}" srcOrd="0" destOrd="0" presId="urn:microsoft.com/office/officeart/2005/8/layout/chevron2"/>
    <dgm:cxn modelId="{1255E04E-28A1-4673-B24D-C717A44684DB}" type="presParOf" srcId="{7CAF2B9B-B00C-4ACF-B5CC-B0CAD358B19D}" destId="{56CE1DB6-00F6-4AD2-A587-3E63522B03E7}" srcOrd="0" destOrd="0" presId="urn:microsoft.com/office/officeart/2005/8/layout/chevron2"/>
    <dgm:cxn modelId="{21ACD36F-62AF-41DD-A8A2-C69932D4ABAE}" type="presParOf" srcId="{7CAF2B9B-B00C-4ACF-B5CC-B0CAD358B19D}" destId="{13643CE8-68E7-44A7-8F2A-0BA1EFAF6BD4}" srcOrd="1" destOrd="0" presId="urn:microsoft.com/office/officeart/2005/8/layout/chevron2"/>
    <dgm:cxn modelId="{6362F33C-7D8D-437F-8DE1-C7E40B38105E}" type="presParOf" srcId="{84FEC151-92E7-4AA7-BA50-5FD1860B2086}" destId="{33C92B43-A925-433B-9589-AF4D379F35D7}" srcOrd="1" destOrd="0" presId="urn:microsoft.com/office/officeart/2005/8/layout/chevron2"/>
    <dgm:cxn modelId="{FC0FD6F6-E128-481A-B901-2A26A82D83F6}" type="presParOf" srcId="{84FEC151-92E7-4AA7-BA50-5FD1860B2086}" destId="{71D9310A-87E7-4BC6-92F1-D9A86296D593}" srcOrd="2" destOrd="0" presId="urn:microsoft.com/office/officeart/2005/8/layout/chevron2"/>
    <dgm:cxn modelId="{C5A071ED-71B9-478B-A96F-292AFB107B39}" type="presParOf" srcId="{71D9310A-87E7-4BC6-92F1-D9A86296D593}" destId="{02FCB568-4411-47A2-BD6E-A1BE02B3DBD4}" srcOrd="0" destOrd="0" presId="urn:microsoft.com/office/officeart/2005/8/layout/chevron2"/>
    <dgm:cxn modelId="{98A40645-4514-402D-B7E2-6AF0A95AEF7E}" type="presParOf" srcId="{71D9310A-87E7-4BC6-92F1-D9A86296D593}" destId="{597A1CFC-C1B4-4D53-A8CD-BBBA92E37F25}" srcOrd="1" destOrd="0" presId="urn:microsoft.com/office/officeart/2005/8/layout/chevron2"/>
    <dgm:cxn modelId="{2337292F-D6FD-43D2-9F8E-298C027D005E}" type="presParOf" srcId="{84FEC151-92E7-4AA7-BA50-5FD1860B2086}" destId="{B0E00103-B26C-4A27-8A14-FB1BBF133567}" srcOrd="3" destOrd="0" presId="urn:microsoft.com/office/officeart/2005/8/layout/chevron2"/>
    <dgm:cxn modelId="{3453D4D1-5CAD-4A73-A8BC-4F1A10FBF4C7}" type="presParOf" srcId="{84FEC151-92E7-4AA7-BA50-5FD1860B2086}" destId="{CBAC89EF-124F-4478-B376-D4D41AD9509A}" srcOrd="4" destOrd="0" presId="urn:microsoft.com/office/officeart/2005/8/layout/chevron2"/>
    <dgm:cxn modelId="{401AE6FD-C6E4-4EAD-BD9B-A811E1A73B05}" type="presParOf" srcId="{CBAC89EF-124F-4478-B376-D4D41AD9509A}" destId="{A237D34B-703B-495C-B66F-D2F1CEEB21B2}" srcOrd="0" destOrd="0" presId="urn:microsoft.com/office/officeart/2005/8/layout/chevron2"/>
    <dgm:cxn modelId="{7C3989BA-0DD8-47BF-8B3F-38F98E507A14}" type="presParOf" srcId="{CBAC89EF-124F-4478-B376-D4D41AD9509A}" destId="{A767EFCE-556B-4535-9822-C58A52D91C89}" srcOrd="1" destOrd="0" presId="urn:microsoft.com/office/officeart/2005/8/layout/chevron2"/>
    <dgm:cxn modelId="{3B1B3D54-1A4F-43DE-968D-CD099E9C435C}" type="presParOf" srcId="{84FEC151-92E7-4AA7-BA50-5FD1860B2086}" destId="{E76AC3CE-3D33-4FF3-96E9-4B5892C1BF44}" srcOrd="5" destOrd="0" presId="urn:microsoft.com/office/officeart/2005/8/layout/chevron2"/>
    <dgm:cxn modelId="{2949E90C-B956-47CB-8006-87B8EA4D3321}" type="presParOf" srcId="{84FEC151-92E7-4AA7-BA50-5FD1860B2086}" destId="{5886170A-1FCE-4CA7-BC7D-5FAA92A27AAE}" srcOrd="6" destOrd="0" presId="urn:microsoft.com/office/officeart/2005/8/layout/chevron2"/>
    <dgm:cxn modelId="{48D0F198-095E-42FB-A715-60ECF0A1E6CC}" type="presParOf" srcId="{5886170A-1FCE-4CA7-BC7D-5FAA92A27AAE}" destId="{EAA7134F-1C09-424E-B2E8-73398C1A1280}" srcOrd="0" destOrd="0" presId="urn:microsoft.com/office/officeart/2005/8/layout/chevron2"/>
    <dgm:cxn modelId="{1A13FDFB-6A92-4C4B-91A3-839B40A33B71}" type="presParOf" srcId="{5886170A-1FCE-4CA7-BC7D-5FAA92A27AAE}" destId="{8C2E1495-8083-4DB0-97E7-63AA0D4CB9A9}" srcOrd="1" destOrd="0" presId="urn:microsoft.com/office/officeart/2005/8/layout/chevron2"/>
    <dgm:cxn modelId="{D78EBF48-D6A8-4B5C-B897-BD846106DD4D}" type="presParOf" srcId="{84FEC151-92E7-4AA7-BA50-5FD1860B2086}" destId="{C5CB8E3E-4595-4919-8E78-E9976ED6B022}" srcOrd="7" destOrd="0" presId="urn:microsoft.com/office/officeart/2005/8/layout/chevron2"/>
    <dgm:cxn modelId="{5D05A703-AE58-4646-A5CE-7121C314C8D2}" type="presParOf" srcId="{84FEC151-92E7-4AA7-BA50-5FD1860B2086}" destId="{DD49123B-B26D-4964-9DC9-24C9B043590E}" srcOrd="8" destOrd="0" presId="urn:microsoft.com/office/officeart/2005/8/layout/chevron2"/>
    <dgm:cxn modelId="{0F46802F-9AAB-4EC1-ADE9-4837DF2D9BEB}" type="presParOf" srcId="{DD49123B-B26D-4964-9DC9-24C9B043590E}" destId="{6C4FFF67-142E-47E9-9F94-17A481B7B732}" srcOrd="0" destOrd="0" presId="urn:microsoft.com/office/officeart/2005/8/layout/chevron2"/>
    <dgm:cxn modelId="{C6BF7058-8E22-492C-A9F6-CCF41F02061F}" type="presParOf" srcId="{DD49123B-B26D-4964-9DC9-24C9B043590E}" destId="{8590F6A7-ADCE-4957-BA9A-CBCC460867A9}" srcOrd="1" destOrd="0" presId="urn:microsoft.com/office/officeart/2005/8/layout/chevron2"/>
    <dgm:cxn modelId="{E53C56A1-F82B-4F06-B3E3-98DE80252472}" type="presParOf" srcId="{84FEC151-92E7-4AA7-BA50-5FD1860B2086}" destId="{ACB3DF19-E41A-403A-9ED4-4EDB12276D32}" srcOrd="9" destOrd="0" presId="urn:microsoft.com/office/officeart/2005/8/layout/chevron2"/>
    <dgm:cxn modelId="{CC97B52E-8444-413C-B885-40C94B430611}" type="presParOf" srcId="{84FEC151-92E7-4AA7-BA50-5FD1860B2086}" destId="{C8C80484-BF5B-445D-9F09-CAFCF8F20148}" srcOrd="10" destOrd="0" presId="urn:microsoft.com/office/officeart/2005/8/layout/chevron2"/>
    <dgm:cxn modelId="{9F87AD0D-A346-472D-B922-F0E086A1C975}" type="presParOf" srcId="{C8C80484-BF5B-445D-9F09-CAFCF8F20148}" destId="{2AB0342D-0F49-4A77-90F7-243289E10F82}" srcOrd="0" destOrd="0" presId="urn:microsoft.com/office/officeart/2005/8/layout/chevron2"/>
    <dgm:cxn modelId="{C4440C15-BFE9-4986-9B3B-CC1DE9AF7378}" type="presParOf" srcId="{C8C80484-BF5B-445D-9F09-CAFCF8F20148}" destId="{F9FC4B53-EED0-4D24-9A22-9E928654458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D07B8-F254-4DAF-8500-A3D9D1DB24D3}">
      <dsp:nvSpPr>
        <dsp:cNvPr id="0" name=""/>
        <dsp:cNvSpPr/>
      </dsp:nvSpPr>
      <dsp:spPr>
        <a:xfrm>
          <a:off x="3214" y="1196106"/>
          <a:ext cx="2845593" cy="7113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s-MX" sz="3400" kern="1200" dirty="0"/>
            <a:t>Follaje visible </a:t>
          </a:r>
        </a:p>
      </dsp:txBody>
      <dsp:txXfrm>
        <a:off x="24050" y="1216942"/>
        <a:ext cx="2803921" cy="669726"/>
      </dsp:txXfrm>
    </dsp:sp>
    <dsp:sp modelId="{C11E0D9D-C27F-4687-B377-2A6CC915FE34}">
      <dsp:nvSpPr>
        <dsp:cNvPr id="0" name=""/>
        <dsp:cNvSpPr/>
      </dsp:nvSpPr>
      <dsp:spPr>
        <a:xfrm rot="5400000">
          <a:off x="1363764" y="1969752"/>
          <a:ext cx="124494" cy="12449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194D6E-93CF-4F6B-B984-70B2FB67F433}">
      <dsp:nvSpPr>
        <dsp:cNvPr id="0" name=""/>
        <dsp:cNvSpPr/>
      </dsp:nvSpPr>
      <dsp:spPr>
        <a:xfrm>
          <a:off x="3214" y="2156494"/>
          <a:ext cx="2845593" cy="71139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es-MX" sz="3300" kern="1200" dirty="0"/>
            <a:t>Efectos visibles</a:t>
          </a:r>
        </a:p>
      </dsp:txBody>
      <dsp:txXfrm>
        <a:off x="24050" y="2177330"/>
        <a:ext cx="2803921" cy="669726"/>
      </dsp:txXfrm>
    </dsp:sp>
    <dsp:sp modelId="{913FE180-EF52-4F9A-987F-1485E478BBB5}">
      <dsp:nvSpPr>
        <dsp:cNvPr id="0" name=""/>
        <dsp:cNvSpPr/>
      </dsp:nvSpPr>
      <dsp:spPr>
        <a:xfrm>
          <a:off x="3247191" y="1196106"/>
          <a:ext cx="2845593" cy="71139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s-MX" sz="3400" kern="1200" dirty="0"/>
            <a:t>Raíces ocultas </a:t>
          </a:r>
        </a:p>
      </dsp:txBody>
      <dsp:txXfrm>
        <a:off x="3268027" y="1216942"/>
        <a:ext cx="2803921" cy="669726"/>
      </dsp:txXfrm>
    </dsp:sp>
    <dsp:sp modelId="{53FC7C5D-4B36-418F-94BD-C92B7817952E}">
      <dsp:nvSpPr>
        <dsp:cNvPr id="0" name=""/>
        <dsp:cNvSpPr/>
      </dsp:nvSpPr>
      <dsp:spPr>
        <a:xfrm rot="5400000">
          <a:off x="4607741" y="1969752"/>
          <a:ext cx="124494" cy="12449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07DA0D-C4A3-4045-A074-B183BB7405EB}">
      <dsp:nvSpPr>
        <dsp:cNvPr id="0" name=""/>
        <dsp:cNvSpPr/>
      </dsp:nvSpPr>
      <dsp:spPr>
        <a:xfrm>
          <a:off x="3247191" y="2156494"/>
          <a:ext cx="2845593" cy="71139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es-MX" sz="3300" kern="1200" dirty="0"/>
            <a:t>Causas ocultas </a:t>
          </a:r>
        </a:p>
      </dsp:txBody>
      <dsp:txXfrm>
        <a:off x="3268027" y="2177330"/>
        <a:ext cx="2803921" cy="669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CE1DB6-00F6-4AD2-A587-3E63522B03E7}">
      <dsp:nvSpPr>
        <dsp:cNvPr id="0" name=""/>
        <dsp:cNvSpPr/>
      </dsp:nvSpPr>
      <dsp:spPr>
        <a:xfrm rot="5400000">
          <a:off x="-147406" y="147623"/>
          <a:ext cx="982712" cy="687898"/>
        </a:xfrm>
        <a:prstGeom prst="chevron">
          <a:avLst/>
        </a:prstGeom>
        <a:solidFill>
          <a:schemeClr val="accent2">
            <a:shade val="5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1</a:t>
          </a:r>
        </a:p>
      </dsp:txBody>
      <dsp:txXfrm rot="-5400000">
        <a:off x="1" y="344165"/>
        <a:ext cx="687898" cy="294814"/>
      </dsp:txXfrm>
    </dsp:sp>
    <dsp:sp modelId="{13643CE8-68E7-44A7-8F2A-0BA1EFAF6BD4}">
      <dsp:nvSpPr>
        <dsp:cNvPr id="0" name=""/>
        <dsp:cNvSpPr/>
      </dsp:nvSpPr>
      <dsp:spPr>
        <a:xfrm rot="5400000">
          <a:off x="4291767" y="-3603652"/>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Recolecte los pares de datos (</a:t>
          </a:r>
          <a:r>
            <a:rPr lang="es-MX" sz="2100" kern="1200" dirty="0" err="1"/>
            <a:t>x,y</a:t>
          </a:r>
          <a:r>
            <a:rPr lang="es-MX" sz="2100" kern="1200" dirty="0"/>
            <a:t>) donde se sospecha que existe una relación.</a:t>
          </a:r>
        </a:p>
      </dsp:txBody>
      <dsp:txXfrm rot="-5400000">
        <a:off x="687898" y="31399"/>
        <a:ext cx="7815319" cy="576398"/>
      </dsp:txXfrm>
    </dsp:sp>
    <dsp:sp modelId="{02FCB568-4411-47A2-BD6E-A1BE02B3DBD4}">
      <dsp:nvSpPr>
        <dsp:cNvPr id="0" name=""/>
        <dsp:cNvSpPr/>
      </dsp:nvSpPr>
      <dsp:spPr>
        <a:xfrm rot="5400000">
          <a:off x="-147406" y="1033034"/>
          <a:ext cx="982712" cy="687898"/>
        </a:xfrm>
        <a:prstGeom prst="chevron">
          <a:avLst/>
        </a:prstGeom>
        <a:solidFill>
          <a:schemeClr val="accent2">
            <a:shade val="50000"/>
            <a:hueOff val="238612"/>
            <a:satOff val="-14240"/>
            <a:lumOff val="18008"/>
            <a:alphaOff val="0"/>
          </a:schemeClr>
        </a:solidFill>
        <a:ln w="25400" cap="flat" cmpd="sng" algn="ctr">
          <a:solidFill>
            <a:schemeClr val="accent2">
              <a:shade val="50000"/>
              <a:hueOff val="238612"/>
              <a:satOff val="-14240"/>
              <a:lumOff val="180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2</a:t>
          </a:r>
        </a:p>
      </dsp:txBody>
      <dsp:txXfrm rot="-5400000">
        <a:off x="1" y="1229576"/>
        <a:ext cx="687898" cy="294814"/>
      </dsp:txXfrm>
    </dsp:sp>
    <dsp:sp modelId="{597A1CFC-C1B4-4D53-A8CD-BBBA92E37F25}">
      <dsp:nvSpPr>
        <dsp:cNvPr id="0" name=""/>
        <dsp:cNvSpPr/>
      </dsp:nvSpPr>
      <dsp:spPr>
        <a:xfrm rot="5400000">
          <a:off x="4291767" y="-2718241"/>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224549"/>
              <a:satOff val="-13810"/>
              <a:lumOff val="166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Dibuje el diagrama colocando la variable independiente en el eje horizontal, y la variable dependiente en el eje vertical.</a:t>
          </a:r>
        </a:p>
      </dsp:txBody>
      <dsp:txXfrm rot="-5400000">
        <a:off x="687898" y="916810"/>
        <a:ext cx="7815319" cy="576398"/>
      </dsp:txXfrm>
    </dsp:sp>
    <dsp:sp modelId="{A237D34B-703B-495C-B66F-D2F1CEEB21B2}">
      <dsp:nvSpPr>
        <dsp:cNvPr id="0" name=""/>
        <dsp:cNvSpPr/>
      </dsp:nvSpPr>
      <dsp:spPr>
        <a:xfrm rot="5400000">
          <a:off x="-147406" y="1918445"/>
          <a:ext cx="982712" cy="687898"/>
        </a:xfrm>
        <a:prstGeom prst="chevron">
          <a:avLst/>
        </a:prstGeom>
        <a:solidFill>
          <a:schemeClr val="accent2">
            <a:shade val="50000"/>
            <a:hueOff val="477224"/>
            <a:satOff val="-28480"/>
            <a:lumOff val="36016"/>
            <a:alphaOff val="0"/>
          </a:schemeClr>
        </a:solidFill>
        <a:ln w="25400" cap="flat" cmpd="sng" algn="ctr">
          <a:solidFill>
            <a:schemeClr val="accent2">
              <a:shade val="50000"/>
              <a:hueOff val="477224"/>
              <a:satOff val="-28480"/>
              <a:lumOff val="360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3</a:t>
          </a:r>
        </a:p>
      </dsp:txBody>
      <dsp:txXfrm rot="-5400000">
        <a:off x="1" y="2114987"/>
        <a:ext cx="687898" cy="294814"/>
      </dsp:txXfrm>
    </dsp:sp>
    <dsp:sp modelId="{A767EFCE-556B-4535-9822-C58A52D91C89}">
      <dsp:nvSpPr>
        <dsp:cNvPr id="0" name=""/>
        <dsp:cNvSpPr/>
      </dsp:nvSpPr>
      <dsp:spPr>
        <a:xfrm rot="5400000">
          <a:off x="4291767" y="-1832830"/>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449097"/>
              <a:satOff val="-27619"/>
              <a:lumOff val="33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Para cada par de datos ponga un punto donde se interceptan “x” y “y”.</a:t>
          </a:r>
        </a:p>
      </dsp:txBody>
      <dsp:txXfrm rot="-5400000">
        <a:off x="687898" y="1802221"/>
        <a:ext cx="7815319" cy="576398"/>
      </dsp:txXfrm>
    </dsp:sp>
    <dsp:sp modelId="{EAA7134F-1C09-424E-B2E8-73398C1A1280}">
      <dsp:nvSpPr>
        <dsp:cNvPr id="0" name=""/>
        <dsp:cNvSpPr/>
      </dsp:nvSpPr>
      <dsp:spPr>
        <a:xfrm rot="5400000">
          <a:off x="-147406" y="2803856"/>
          <a:ext cx="982712" cy="687898"/>
        </a:xfrm>
        <a:prstGeom prst="chevron">
          <a:avLst/>
        </a:prstGeom>
        <a:solidFill>
          <a:schemeClr val="accent2">
            <a:shade val="50000"/>
            <a:hueOff val="715835"/>
            <a:satOff val="-42720"/>
            <a:lumOff val="54024"/>
            <a:alphaOff val="0"/>
          </a:schemeClr>
        </a:solidFill>
        <a:ln w="25400" cap="flat" cmpd="sng" algn="ctr">
          <a:solidFill>
            <a:schemeClr val="accent2">
              <a:shade val="50000"/>
              <a:hueOff val="715835"/>
              <a:satOff val="-42720"/>
              <a:lumOff val="5402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4</a:t>
          </a:r>
        </a:p>
      </dsp:txBody>
      <dsp:txXfrm rot="-5400000">
        <a:off x="1" y="3000398"/>
        <a:ext cx="687898" cy="294814"/>
      </dsp:txXfrm>
    </dsp:sp>
    <dsp:sp modelId="{8C2E1495-8083-4DB0-97E7-63AA0D4CB9A9}">
      <dsp:nvSpPr>
        <dsp:cNvPr id="0" name=""/>
        <dsp:cNvSpPr/>
      </dsp:nvSpPr>
      <dsp:spPr>
        <a:xfrm rot="5400000">
          <a:off x="4291767" y="-947419"/>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673646"/>
              <a:satOff val="-41429"/>
              <a:lumOff val="499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a:t>Busque visualmente patrones en los puntos</a:t>
          </a:r>
        </a:p>
      </dsp:txBody>
      <dsp:txXfrm rot="-5400000">
        <a:off x="687898" y="2687632"/>
        <a:ext cx="7815319" cy="576398"/>
      </dsp:txXfrm>
    </dsp:sp>
    <dsp:sp modelId="{6C4FFF67-142E-47E9-9F94-17A481B7B732}">
      <dsp:nvSpPr>
        <dsp:cNvPr id="0" name=""/>
        <dsp:cNvSpPr/>
      </dsp:nvSpPr>
      <dsp:spPr>
        <a:xfrm rot="5400000">
          <a:off x="-147406" y="3689267"/>
          <a:ext cx="982712" cy="687898"/>
        </a:xfrm>
        <a:prstGeom prst="chevron">
          <a:avLst/>
        </a:prstGeom>
        <a:solidFill>
          <a:schemeClr val="accent2">
            <a:shade val="50000"/>
            <a:hueOff val="477224"/>
            <a:satOff val="-28480"/>
            <a:lumOff val="36016"/>
            <a:alphaOff val="0"/>
          </a:schemeClr>
        </a:solidFill>
        <a:ln w="25400" cap="flat" cmpd="sng" algn="ctr">
          <a:solidFill>
            <a:schemeClr val="accent2">
              <a:shade val="50000"/>
              <a:hueOff val="477224"/>
              <a:satOff val="-28480"/>
              <a:lumOff val="3601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5</a:t>
          </a:r>
        </a:p>
      </dsp:txBody>
      <dsp:txXfrm rot="-5400000">
        <a:off x="1" y="3885809"/>
        <a:ext cx="687898" cy="294814"/>
      </dsp:txXfrm>
    </dsp:sp>
    <dsp:sp modelId="{8590F6A7-ADCE-4957-BA9A-CBCC460867A9}">
      <dsp:nvSpPr>
        <dsp:cNvPr id="0" name=""/>
        <dsp:cNvSpPr/>
      </dsp:nvSpPr>
      <dsp:spPr>
        <a:xfrm rot="5400000">
          <a:off x="4291767" y="-62009"/>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449097"/>
              <a:satOff val="-27619"/>
              <a:lumOff val="33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Si los datos forman una línea o una curva obvia se puede decir que las variables están correlacionadas.</a:t>
          </a:r>
        </a:p>
      </dsp:txBody>
      <dsp:txXfrm rot="-5400000">
        <a:off x="687898" y="3573042"/>
        <a:ext cx="7815319" cy="576398"/>
      </dsp:txXfrm>
    </dsp:sp>
    <dsp:sp modelId="{2AB0342D-0F49-4A77-90F7-243289E10F82}">
      <dsp:nvSpPr>
        <dsp:cNvPr id="0" name=""/>
        <dsp:cNvSpPr/>
      </dsp:nvSpPr>
      <dsp:spPr>
        <a:xfrm rot="5400000">
          <a:off x="-147406" y="4574677"/>
          <a:ext cx="982712" cy="687898"/>
        </a:xfrm>
        <a:prstGeom prst="chevron">
          <a:avLst/>
        </a:prstGeom>
        <a:solidFill>
          <a:schemeClr val="accent2">
            <a:shade val="50000"/>
            <a:hueOff val="238612"/>
            <a:satOff val="-14240"/>
            <a:lumOff val="18008"/>
            <a:alphaOff val="0"/>
          </a:schemeClr>
        </a:solidFill>
        <a:ln w="25400" cap="flat" cmpd="sng" algn="ctr">
          <a:solidFill>
            <a:schemeClr val="accent2">
              <a:shade val="50000"/>
              <a:hueOff val="238612"/>
              <a:satOff val="-14240"/>
              <a:lumOff val="180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Paso 6</a:t>
          </a:r>
        </a:p>
      </dsp:txBody>
      <dsp:txXfrm rot="-5400000">
        <a:off x="1" y="4771219"/>
        <a:ext cx="687898" cy="294814"/>
      </dsp:txXfrm>
    </dsp:sp>
    <dsp:sp modelId="{F9FC4B53-EED0-4D24-9A22-9E9286544586}">
      <dsp:nvSpPr>
        <dsp:cNvPr id="0" name=""/>
        <dsp:cNvSpPr/>
      </dsp:nvSpPr>
      <dsp:spPr>
        <a:xfrm rot="5400000">
          <a:off x="4291767" y="823401"/>
          <a:ext cx="638762" cy="7846501"/>
        </a:xfrm>
        <a:prstGeom prst="round2SameRect">
          <a:avLst/>
        </a:prstGeom>
        <a:solidFill>
          <a:schemeClr val="lt1">
            <a:alpha val="90000"/>
            <a:hueOff val="0"/>
            <a:satOff val="0"/>
            <a:lumOff val="0"/>
            <a:alphaOff val="0"/>
          </a:schemeClr>
        </a:solidFill>
        <a:ln w="25400" cap="flat" cmpd="sng" algn="ctr">
          <a:solidFill>
            <a:schemeClr val="accent2">
              <a:shade val="50000"/>
              <a:hueOff val="224549"/>
              <a:satOff val="-13810"/>
              <a:lumOff val="166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s-MX" sz="2100" kern="1200" dirty="0"/>
            <a:t>Continúe con el análisis de regresión y correlación para validar matemáticamente el resultado visual</a:t>
          </a:r>
        </a:p>
      </dsp:txBody>
      <dsp:txXfrm rot="-5400000">
        <a:off x="687898" y="4458452"/>
        <a:ext cx="7815319" cy="57639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58FEBE-006D-4E3E-A91E-4E498D1AFCB0}" type="datetimeFigureOut">
              <a:rPr lang="en-US" smtClean="0"/>
              <a:t>9/28/2018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F2642F-FDAD-4697-9B6F-4650C9BB887E}" type="slidenum">
              <a:rPr lang="en-US" smtClean="0"/>
              <a:t>‹Nº›</a:t>
            </a:fld>
            <a:endParaRPr lang="en-US"/>
          </a:p>
        </p:txBody>
      </p:sp>
    </p:spTree>
    <p:extLst>
      <p:ext uri="{BB962C8B-B14F-4D97-AF65-F5344CB8AC3E}">
        <p14:creationId xmlns:p14="http://schemas.microsoft.com/office/powerpoint/2010/main" val="3692117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5f391192_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2F2642F-FDAD-4697-9B6F-4650C9BB887E}" type="slidenum">
              <a:rPr lang="en-US" smtClean="0"/>
              <a:t>28</a:t>
            </a:fld>
            <a:endParaRPr lang="en-US"/>
          </a:p>
        </p:txBody>
      </p:sp>
    </p:spTree>
    <p:extLst>
      <p:ext uri="{BB962C8B-B14F-4D97-AF65-F5344CB8AC3E}">
        <p14:creationId xmlns:p14="http://schemas.microsoft.com/office/powerpoint/2010/main" val="2967492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Para visualizar vídeo dar doble clic en la imagen</a:t>
            </a:r>
          </a:p>
        </p:txBody>
      </p:sp>
      <p:sp>
        <p:nvSpPr>
          <p:cNvPr id="4" name="Marcador de número de diapositiva 3"/>
          <p:cNvSpPr>
            <a:spLocks noGrp="1"/>
          </p:cNvSpPr>
          <p:nvPr>
            <p:ph type="sldNum" sz="quarter" idx="5"/>
          </p:nvPr>
        </p:nvSpPr>
        <p:spPr/>
        <p:txBody>
          <a:bodyPr/>
          <a:lstStyle/>
          <a:p>
            <a:fld id="{72F2642F-FDAD-4697-9B6F-4650C9BB887E}" type="slidenum">
              <a:rPr lang="en-US" smtClean="0"/>
              <a:t>46</a:t>
            </a:fld>
            <a:endParaRPr lang="en-US"/>
          </a:p>
        </p:txBody>
      </p:sp>
    </p:spTree>
    <p:extLst>
      <p:ext uri="{BB962C8B-B14F-4D97-AF65-F5344CB8AC3E}">
        <p14:creationId xmlns:p14="http://schemas.microsoft.com/office/powerpoint/2010/main" val="2103666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2F2642F-FDAD-4697-9B6F-4650C9BB887E}" type="slidenum">
              <a:rPr lang="en-US" smtClean="0"/>
              <a:t>52</a:t>
            </a:fld>
            <a:endParaRPr lang="en-US"/>
          </a:p>
        </p:txBody>
      </p:sp>
    </p:spTree>
    <p:extLst>
      <p:ext uri="{BB962C8B-B14F-4D97-AF65-F5344CB8AC3E}">
        <p14:creationId xmlns:p14="http://schemas.microsoft.com/office/powerpoint/2010/main" val="483641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72F2642F-FDAD-4697-9B6F-4650C9BB887E}" type="slidenum">
              <a:rPr lang="en-US" smtClean="0"/>
              <a:t>53</a:t>
            </a:fld>
            <a:endParaRPr lang="en-US"/>
          </a:p>
        </p:txBody>
      </p:sp>
    </p:spTree>
    <p:extLst>
      <p:ext uri="{BB962C8B-B14F-4D97-AF65-F5344CB8AC3E}">
        <p14:creationId xmlns:p14="http://schemas.microsoft.com/office/powerpoint/2010/main" val="2180429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2.wmv"/><Relationship Id="rId1" Type="http://schemas.microsoft.com/office/2007/relationships/media" Target="../media/media2.wmv"/><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userDrawn="1"/>
        </p:nvSpPr>
        <p:spPr>
          <a:xfrm>
            <a:off x="0" y="0"/>
            <a:ext cx="9144000" cy="6858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6" name="running_in_gears_.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2457450"/>
            <a:ext cx="9144000" cy="4400550"/>
          </a:xfrm>
          <a:prstGeom prst="rect">
            <a:avLst/>
          </a:prstGeom>
        </p:spPr>
      </p:pic>
      <p:pic>
        <p:nvPicPr>
          <p:cNvPr id="15" name="Picture 1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5" name="Picture 24" hidden="1"/>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a:xfrm>
            <a:off x="457200" y="6492875"/>
            <a:ext cx="2133600" cy="365125"/>
          </a:xfrm>
        </p:spPr>
        <p:txBody>
          <a:bodyPr/>
          <a:lstStyle/>
          <a:p>
            <a:fld id="{2009620A-868C-4F51-95DA-72EFCEFE53EC}" type="datetime1">
              <a:rPr lang="en-US" smtClean="0"/>
              <a:t>9/28/2018</a:t>
            </a:fld>
            <a:endParaRPr lang="en-US"/>
          </a:p>
        </p:txBody>
      </p:sp>
      <p:sp>
        <p:nvSpPr>
          <p:cNvPr id="5" name="Footer Placeholder 4"/>
          <p:cNvSpPr>
            <a:spLocks noGrp="1"/>
          </p:cNvSpPr>
          <p:nvPr>
            <p:ph type="ftr" sz="quarter" idx="11"/>
          </p:nvPr>
        </p:nvSpPr>
        <p:spPr>
          <a:xfrm>
            <a:off x="3124200" y="6492875"/>
            <a:ext cx="2895600" cy="365125"/>
          </a:xfrm>
        </p:spPr>
        <p:txBody>
          <a:bodyPr/>
          <a:lstStyle/>
          <a:p>
            <a:endParaRPr lang="en-US"/>
          </a:p>
        </p:txBody>
      </p:sp>
      <p:sp>
        <p:nvSpPr>
          <p:cNvPr id="6" name="Slide Number Placeholder 5"/>
          <p:cNvSpPr>
            <a:spLocks noGrp="1"/>
          </p:cNvSpPr>
          <p:nvPr>
            <p:ph type="sldNum" sz="quarter" idx="12"/>
          </p:nvPr>
        </p:nvSpPr>
        <p:spPr>
          <a:xfrm>
            <a:off x="6553200" y="6492875"/>
            <a:ext cx="2133600" cy="365125"/>
          </a:xfrm>
        </p:spPr>
        <p:txBody>
          <a:bodyPr/>
          <a:lstStyle/>
          <a:p>
            <a:fld id="{944DE186-3112-4AB8-AF78-FDBC8ACE92CB}" type="slidenum">
              <a:rPr lang="en-US" smtClean="0"/>
              <a:t>‹Nº›</a:t>
            </a:fld>
            <a:endParaRPr lang="en-US"/>
          </a:p>
        </p:txBody>
      </p:sp>
      <p:sp>
        <p:nvSpPr>
          <p:cNvPr id="2" name="Title 1"/>
          <p:cNvSpPr>
            <a:spLocks noGrp="1"/>
          </p:cNvSpPr>
          <p:nvPr>
            <p:ph type="ctrTitle" hasCustomPrompt="1"/>
          </p:nvPr>
        </p:nvSpPr>
        <p:spPr>
          <a:xfrm>
            <a:off x="533400" y="-228600"/>
            <a:ext cx="7772400" cy="1470025"/>
          </a:xfrm>
        </p:spPr>
        <p:txBody>
          <a:bodyPr anchor="b"/>
          <a:lstStyle>
            <a:lvl1pPr algn="l">
              <a:defRPr sz="3600" baseline="0">
                <a:ln>
                  <a:solidFill>
                    <a:schemeClr val="tx1">
                      <a:lumMod val="95000"/>
                      <a:lumOff val="5000"/>
                    </a:schemeClr>
                  </a:solidFill>
                </a:ln>
                <a:solidFill>
                  <a:schemeClr val="bg1">
                    <a:lumMod val="95000"/>
                  </a:schemeClr>
                </a:solidFill>
              </a:defRPr>
            </a:lvl1pPr>
          </a:lstStyle>
          <a:p>
            <a:r>
              <a:rPr lang="en-US" dirty="0"/>
              <a:t>Running the Gears</a:t>
            </a:r>
          </a:p>
        </p:txBody>
      </p:sp>
      <p:sp>
        <p:nvSpPr>
          <p:cNvPr id="3" name="Subtitle 2"/>
          <p:cNvSpPr>
            <a:spLocks noGrp="1"/>
          </p:cNvSpPr>
          <p:nvPr>
            <p:ph type="subTitle" idx="1"/>
          </p:nvPr>
        </p:nvSpPr>
        <p:spPr>
          <a:xfrm>
            <a:off x="533400" y="1219200"/>
            <a:ext cx="6400800" cy="762000"/>
          </a:xfrm>
          <a:ln>
            <a:noFill/>
          </a:ln>
        </p:spPr>
        <p:txBody>
          <a:bodyPr>
            <a:normAutofit/>
          </a:bodyPr>
          <a:lstStyle>
            <a:lvl1pPr marL="0" indent="0" algn="l">
              <a:buNone/>
              <a:defRPr sz="2400">
                <a:ln w="3175">
                  <a:noFill/>
                </a:ln>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38422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32" fill="hold"/>
                                        <p:tgtEl>
                                          <p:spTgt spid="26"/>
                                        </p:tgtEl>
                                      </p:cBhvr>
                                    </p:cmd>
                                  </p:childTnLst>
                                </p:cTn>
                              </p:par>
                              <p:par>
                                <p:cTn id="7" presetID="10" presetClass="entr" presetSubtype="0" fill="hold" grpId="0" nodeType="withEffect">
                                  <p:stCondLst>
                                    <p:cond delay="28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900"/>
                                        <p:tgtEl>
                                          <p:spTgt spid="3">
                                            <p:txEl>
                                              <p:pRg st="0" end="0"/>
                                            </p:txEl>
                                          </p:spTgt>
                                        </p:tgtEl>
                                      </p:cBhvr>
                                    </p:animEffect>
                                  </p:childTnLst>
                                </p:cTn>
                              </p:par>
                              <p:par>
                                <p:cTn id="10" presetID="2" presetClass="entr" presetSubtype="8" decel="19000" fill="hold" grpId="0" nodeType="withEffect">
                                  <p:stCondLst>
                                    <p:cond delay="140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600" fill="hold"/>
                                        <p:tgtEl>
                                          <p:spTgt spid="2"/>
                                        </p:tgtEl>
                                        <p:attrNameLst>
                                          <p:attrName>ppt_x</p:attrName>
                                        </p:attrNameLst>
                                      </p:cBhvr>
                                      <p:tavLst>
                                        <p:tav tm="0">
                                          <p:val>
                                            <p:strVal val="0-#ppt_w/2"/>
                                          </p:val>
                                        </p:tav>
                                        <p:tav tm="100000">
                                          <p:val>
                                            <p:strVal val="#ppt_x"/>
                                          </p:val>
                                        </p:tav>
                                      </p:tavLst>
                                    </p:anim>
                                    <p:anim calcmode="lin" valueType="num">
                                      <p:cBhvr additive="base">
                                        <p:cTn id="13" dur="16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repeatCount="indefinite" fill="hold" display="0">
                  <p:stCondLst>
                    <p:cond delay="indefinite"/>
                  </p:stCondLst>
                </p:cTn>
                <p:tgtEl>
                  <p:spTgt spid="26"/>
                </p:tgtEl>
              </p:cMediaNode>
            </p:video>
          </p:childTnLst>
        </p:cTn>
      </p:par>
    </p:tnLst>
    <p:bldLst>
      <p:bldP spid="2" grpId="0"/>
      <p:bldP spid="3" grpId="0" build="p">
        <p:tmplLst>
          <p:tmpl lvl="1">
            <p:tnLst>
              <p:par>
                <p:cTn presetID="10" presetClass="entr" presetSubtype="0" fill="hold" nodeType="withEffect">
                  <p:stCondLst>
                    <p:cond delay="2800"/>
                  </p:stCondLst>
                  <p:childTnLst>
                    <p:set>
                      <p:cBhvr>
                        <p:cTn dur="1" fill="hold">
                          <p:stCondLst>
                            <p:cond delay="0"/>
                          </p:stCondLst>
                        </p:cTn>
                        <p:tgtEl>
                          <p:spTgt spid="3"/>
                        </p:tgtEl>
                        <p:attrNameLst>
                          <p:attrName>style.visibility</p:attrName>
                        </p:attrNameLst>
                      </p:cBhvr>
                      <p:to>
                        <p:strVal val="visible"/>
                      </p:to>
                    </p:set>
                    <p:animEffect transition="in" filter="fade">
                      <p:cBhvr>
                        <p:cTn dur="1900"/>
                        <p:tgtEl>
                          <p:spTgt spid="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C35F5A-77BF-44B6-B174-D460FC9C54F4}"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1005335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4F4EFF-110D-4B3D-A9FA-CBAC5436BFEB}"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844314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‹Nº›</a:t>
            </a:fld>
            <a:endParaRPr lang="en-US" dirty="0"/>
          </a:p>
        </p:txBody>
      </p:sp>
      <p:sp>
        <p:nvSpPr>
          <p:cNvPr id="9" name="Text Placeholder 8"/>
          <p:cNvSpPr>
            <a:spLocks noGrp="1"/>
          </p:cNvSpPr>
          <p:nvPr>
            <p:ph type="body" sz="quarter" idx="15"/>
          </p:nvPr>
        </p:nvSpPr>
        <p:spPr>
          <a:xfrm>
            <a:off x="3276600" y="36576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2" name="Text Placeholder 8"/>
          <p:cNvSpPr>
            <a:spLocks noGrp="1"/>
          </p:cNvSpPr>
          <p:nvPr>
            <p:ph type="body" sz="quarter" idx="16"/>
          </p:nvPr>
        </p:nvSpPr>
        <p:spPr>
          <a:xfrm>
            <a:off x="3276600" y="15240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4" name="Text Placeholder 8"/>
          <p:cNvSpPr>
            <a:spLocks noGrp="1"/>
          </p:cNvSpPr>
          <p:nvPr>
            <p:ph type="body" sz="quarter" idx="17"/>
          </p:nvPr>
        </p:nvSpPr>
        <p:spPr>
          <a:xfrm>
            <a:off x="3276600" y="25908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5" name="Text Placeholder 8"/>
          <p:cNvSpPr>
            <a:spLocks noGrp="1"/>
          </p:cNvSpPr>
          <p:nvPr>
            <p:ph type="body" sz="quarter" idx="18"/>
          </p:nvPr>
        </p:nvSpPr>
        <p:spPr>
          <a:xfrm>
            <a:off x="3276600" y="48006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3" name="Text Placeholder 10"/>
          <p:cNvSpPr>
            <a:spLocks noGrp="1"/>
          </p:cNvSpPr>
          <p:nvPr>
            <p:ph type="body" sz="quarter" idx="13"/>
          </p:nvPr>
        </p:nvSpPr>
        <p:spPr>
          <a:xfrm>
            <a:off x="2590800" y="762000"/>
            <a:ext cx="5486400" cy="457200"/>
          </a:xfrm>
        </p:spPr>
        <p:txBody>
          <a:bodyPr>
            <a:normAutofit/>
          </a:bodyPr>
          <a:lstStyle>
            <a:lvl1pPr algn="l">
              <a:buFontTx/>
              <a:buNone/>
              <a:defRPr sz="2400" b="1"/>
            </a:lvl1pPr>
          </a:lstStyle>
          <a:p>
            <a:pPr lvl="0"/>
            <a:r>
              <a:rPr lang="en-US" dirty="0"/>
              <a:t>Click to edit Master text styles</a:t>
            </a:r>
          </a:p>
        </p:txBody>
      </p:sp>
      <p:sp>
        <p:nvSpPr>
          <p:cNvPr id="11" name="Title 1"/>
          <p:cNvSpPr>
            <a:spLocks noGrp="1"/>
          </p:cNvSpPr>
          <p:nvPr>
            <p:ph type="title"/>
          </p:nvPr>
        </p:nvSpPr>
        <p:spPr>
          <a:xfrm>
            <a:off x="1981200" y="46038"/>
            <a:ext cx="6477000" cy="944562"/>
          </a:xfrm>
        </p:spPr>
        <p:txBody>
          <a:bodyPr/>
          <a:lstStyle/>
          <a:p>
            <a:r>
              <a:rPr lang="en-US"/>
              <a:t>Click to edit Master title style</a:t>
            </a:r>
          </a:p>
        </p:txBody>
      </p:sp>
    </p:spTree>
    <p:extLst>
      <p:ext uri="{BB962C8B-B14F-4D97-AF65-F5344CB8AC3E}">
        <p14:creationId xmlns:p14="http://schemas.microsoft.com/office/powerpoint/2010/main" val="3890406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hree 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‹Nº›</a:t>
            </a:fld>
            <a:endParaRPr lang="en-US" dirty="0"/>
          </a:p>
        </p:txBody>
      </p:sp>
      <p:sp>
        <p:nvSpPr>
          <p:cNvPr id="9" name="Content Placeholder 2"/>
          <p:cNvSpPr>
            <a:spLocks noGrp="1"/>
          </p:cNvSpPr>
          <p:nvPr>
            <p:ph sz="half" idx="1"/>
          </p:nvPr>
        </p:nvSpPr>
        <p:spPr>
          <a:xfrm>
            <a:off x="2438400" y="1371600"/>
            <a:ext cx="4648200" cy="1676400"/>
          </a:xfrm>
        </p:spPr>
        <p:txBody>
          <a:bodyPr lIns="274320" tIns="0" rIns="182880" anchor="ctr">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0" name="Content Placeholder 3"/>
          <p:cNvSpPr>
            <a:spLocks noGrp="1"/>
          </p:cNvSpPr>
          <p:nvPr>
            <p:ph sz="half" idx="2"/>
          </p:nvPr>
        </p:nvSpPr>
        <p:spPr>
          <a:xfrm>
            <a:off x="2438400" y="3048000"/>
            <a:ext cx="4648200" cy="1676400"/>
          </a:xfrm>
        </p:spPr>
        <p:txBody>
          <a:bodyPr lIns="274320" tIns="0" rIns="182880" anchor="ctr">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1" name="Content Placeholder 3"/>
          <p:cNvSpPr>
            <a:spLocks noGrp="1"/>
          </p:cNvSpPr>
          <p:nvPr>
            <p:ph sz="half" idx="14"/>
          </p:nvPr>
        </p:nvSpPr>
        <p:spPr>
          <a:xfrm>
            <a:off x="2438400" y="4724400"/>
            <a:ext cx="4648200" cy="1600200"/>
          </a:xfrm>
        </p:spPr>
        <p:txBody>
          <a:bodyPr lIns="274320" tIns="0" rIns="182880" anchor="ctr">
            <a:normAutofit/>
          </a:bodyPr>
          <a:lstStyle>
            <a:lvl1pPr marL="0" marR="0" indent="0" algn="l" defTabSz="914400" rtl="0" eaLnBrk="1" fontAlgn="auto" latinLnBrk="0" hangingPunct="1">
              <a:lnSpc>
                <a:spcPts val="2000"/>
              </a:lnSpc>
              <a:spcBef>
                <a:spcPct val="20000"/>
              </a:spcBef>
              <a:spcAft>
                <a:spcPts val="0"/>
              </a:spcAft>
              <a:buClrTx/>
              <a:buSzTx/>
              <a:buFontTx/>
              <a:buNone/>
              <a:tabLst/>
              <a:defRPr lang="en-US" sz="1800" kern="1200" dirty="0" smtClean="0">
                <a:solidFill>
                  <a:schemeClr val="tx1">
                    <a:lumMod val="95000"/>
                    <a:lumOff val="5000"/>
                  </a:schemeClr>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marR="0" lvl="0" indent="0" algn="l" defTabSz="914400" rtl="0" eaLnBrk="1" fontAlgn="auto" latinLnBrk="0" hangingPunct="1">
              <a:lnSpc>
                <a:spcPts val="2000"/>
              </a:lnSpc>
              <a:spcBef>
                <a:spcPct val="20000"/>
              </a:spcBef>
              <a:spcAft>
                <a:spcPts val="0"/>
              </a:spcAft>
              <a:buClrTx/>
              <a:buSzTx/>
              <a:buFontTx/>
              <a:buNone/>
              <a:tabLst/>
              <a:defRPr/>
            </a:pPr>
            <a:r>
              <a:rPr lang="en-US" dirty="0"/>
              <a:t>Click to edit Master text styles</a:t>
            </a:r>
          </a:p>
        </p:txBody>
      </p:sp>
      <p:sp>
        <p:nvSpPr>
          <p:cNvPr id="15" name="Content Placeholder 2"/>
          <p:cNvSpPr>
            <a:spLocks noGrp="1"/>
          </p:cNvSpPr>
          <p:nvPr>
            <p:ph sz="half" idx="15"/>
          </p:nvPr>
        </p:nvSpPr>
        <p:spPr>
          <a:xfrm>
            <a:off x="457200" y="1371600"/>
            <a:ext cx="1981200" cy="1676401"/>
          </a:xfrm>
        </p:spPr>
        <p:txBody>
          <a:bodyPr>
            <a:no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6" name="Content Placeholder 3"/>
          <p:cNvSpPr>
            <a:spLocks noGrp="1"/>
          </p:cNvSpPr>
          <p:nvPr>
            <p:ph sz="half" idx="16"/>
          </p:nvPr>
        </p:nvSpPr>
        <p:spPr>
          <a:xfrm>
            <a:off x="457200" y="3124200"/>
            <a:ext cx="1981200" cy="1676401"/>
          </a:xfrm>
        </p:spPr>
        <p:txBody>
          <a:bodyPr>
            <a:norm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4" name="Content Placeholder 3"/>
          <p:cNvSpPr>
            <a:spLocks noGrp="1"/>
          </p:cNvSpPr>
          <p:nvPr>
            <p:ph sz="half" idx="17"/>
          </p:nvPr>
        </p:nvSpPr>
        <p:spPr>
          <a:xfrm>
            <a:off x="457200" y="4876800"/>
            <a:ext cx="1981200" cy="1600200"/>
          </a:xfrm>
        </p:spPr>
        <p:txBody>
          <a:bodyPr>
            <a:norm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2" name="Title 1"/>
          <p:cNvSpPr>
            <a:spLocks noGrp="1"/>
          </p:cNvSpPr>
          <p:nvPr>
            <p:ph type="title"/>
          </p:nvPr>
        </p:nvSpPr>
        <p:spPr>
          <a:xfrm>
            <a:off x="381000" y="228600"/>
            <a:ext cx="6477000" cy="944562"/>
          </a:xfrm>
        </p:spPr>
        <p:txBody>
          <a:bodyPr/>
          <a:lstStyle/>
          <a:p>
            <a:r>
              <a:rPr lang="en-US"/>
              <a:t>Click to edit Master title style</a:t>
            </a:r>
          </a:p>
        </p:txBody>
      </p:sp>
    </p:spTree>
    <p:extLst>
      <p:ext uri="{BB962C8B-B14F-4D97-AF65-F5344CB8AC3E}">
        <p14:creationId xmlns:p14="http://schemas.microsoft.com/office/powerpoint/2010/main" val="712477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886200" y="1600200"/>
            <a:ext cx="3048000" cy="3505200"/>
          </a:xfrm>
        </p:spPr>
        <p:txBody>
          <a:bodyPr/>
          <a:lstStyle>
            <a:lvl1pPr marL="0" indent="0" algn="ctr">
              <a:lnSpc>
                <a:spcPts val="1600"/>
              </a:lnSpc>
              <a:buNone/>
              <a:defRPr sz="140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‹Nº›</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6" name="Title 1"/>
          <p:cNvSpPr>
            <a:spLocks noGrp="1"/>
          </p:cNvSpPr>
          <p:nvPr>
            <p:ph type="title"/>
          </p:nvPr>
        </p:nvSpPr>
        <p:spPr>
          <a:xfrm>
            <a:off x="2209800" y="274638"/>
            <a:ext cx="6477000" cy="944562"/>
          </a:xfrm>
        </p:spPr>
        <p:txBody>
          <a:bodyPr/>
          <a:lstStyle/>
          <a:p>
            <a:r>
              <a:rPr lang="en-US"/>
              <a:t>Click to edit Master title style</a:t>
            </a:r>
          </a:p>
        </p:txBody>
      </p:sp>
    </p:spTree>
    <p:extLst>
      <p:ext uri="{BB962C8B-B14F-4D97-AF65-F5344CB8AC3E}">
        <p14:creationId xmlns:p14="http://schemas.microsoft.com/office/powerpoint/2010/main" val="2092050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222222"/>
        </a:solidFill>
        <a:effectLst/>
      </p:bgPr>
    </p:bg>
    <p:spTree>
      <p:nvGrpSpPr>
        <p:cNvPr id="1" name="Shape 9"/>
        <p:cNvGrpSpPr/>
        <p:nvPr/>
      </p:nvGrpSpPr>
      <p:grpSpPr>
        <a:xfrm>
          <a:off x="0" y="0"/>
          <a:ext cx="0" cy="0"/>
          <a:chOff x="0" y="0"/>
          <a:chExt cx="0" cy="0"/>
        </a:xfrm>
      </p:grpSpPr>
      <p:sp>
        <p:nvSpPr>
          <p:cNvPr id="10" name="Google Shape;10;p2"/>
          <p:cNvSpPr/>
          <p:nvPr/>
        </p:nvSpPr>
        <p:spPr>
          <a:xfrm>
            <a:off x="-11025" y="-14700"/>
            <a:ext cx="9144000" cy="6858000"/>
          </a:xfrm>
          <a:prstGeom prst="rect">
            <a:avLst/>
          </a:prstGeom>
          <a:solidFill>
            <a:srgbClr val="222222">
              <a:alpha val="646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1" name="Google Shape;11;p2"/>
          <p:cNvSpPr/>
          <p:nvPr/>
        </p:nvSpPr>
        <p:spPr>
          <a:xfrm>
            <a:off x="5086351" y="-50800"/>
            <a:ext cx="4114800" cy="6959600"/>
          </a:xfrm>
          <a:custGeom>
            <a:avLst/>
            <a:gdLst/>
            <a:ahLst/>
            <a:cxnLst/>
            <a:rect l="l" t="t" r="r" b="b"/>
            <a:pathLst>
              <a:path w="164592" h="208788" extrusionOk="0">
                <a:moveTo>
                  <a:pt x="0" y="1524"/>
                </a:moveTo>
                <a:lnTo>
                  <a:pt x="107442" y="208788"/>
                </a:lnTo>
                <a:lnTo>
                  <a:pt x="164592" y="208788"/>
                </a:lnTo>
                <a:lnTo>
                  <a:pt x="164592" y="0"/>
                </a:lnTo>
                <a:close/>
              </a:path>
            </a:pathLst>
          </a:custGeom>
          <a:solidFill>
            <a:srgbClr val="FF8700">
              <a:alpha val="85380"/>
            </a:srgbClr>
          </a:solidFill>
          <a:ln>
            <a:noFill/>
          </a:ln>
        </p:spPr>
      </p:sp>
      <p:sp>
        <p:nvSpPr>
          <p:cNvPr id="12" name="Google Shape;12;p2"/>
          <p:cNvSpPr/>
          <p:nvPr/>
        </p:nvSpPr>
        <p:spPr>
          <a:xfrm flipH="1">
            <a:off x="-418950" y="5859200"/>
            <a:ext cx="8172300" cy="998800"/>
          </a:xfrm>
          <a:prstGeom prst="parallelogram">
            <a:avLst>
              <a:gd name="adj" fmla="val 51542"/>
            </a:avLst>
          </a:prstGeom>
          <a:solidFill>
            <a:srgbClr val="FFFFFF">
              <a:alpha val="176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solidFill>
                <a:srgbClr val="434343"/>
              </a:solidFill>
            </a:endParaRPr>
          </a:p>
        </p:txBody>
      </p:sp>
      <p:sp>
        <p:nvSpPr>
          <p:cNvPr id="13" name="Google Shape;13;p2"/>
          <p:cNvSpPr/>
          <p:nvPr/>
        </p:nvSpPr>
        <p:spPr>
          <a:xfrm flipH="1">
            <a:off x="1028475" y="5555200"/>
            <a:ext cx="8369700" cy="304000"/>
          </a:xfrm>
          <a:prstGeom prst="parallelogram">
            <a:avLst>
              <a:gd name="adj" fmla="val 51542"/>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4" name="Google Shape;14;p2"/>
          <p:cNvSpPr txBox="1">
            <a:spLocks noGrp="1"/>
          </p:cNvSpPr>
          <p:nvPr>
            <p:ph type="ctrTitle"/>
          </p:nvPr>
        </p:nvSpPr>
        <p:spPr>
          <a:xfrm>
            <a:off x="1028475" y="0"/>
            <a:ext cx="5238600" cy="5360000"/>
          </a:xfrm>
          <a:prstGeom prst="rect">
            <a:avLst/>
          </a:prstGeom>
        </p:spPr>
        <p:txBody>
          <a:bodyPr spcFirstLastPara="1" wrap="square" lIns="91425" tIns="91425" rIns="91425" bIns="91425" anchor="b" anchorCtr="0"/>
          <a:lstStyle>
            <a:lvl1pPr lvl="0">
              <a:spcBef>
                <a:spcPts val="0"/>
              </a:spcBef>
              <a:spcAft>
                <a:spcPts val="0"/>
              </a:spcAft>
              <a:buSzPts val="5200"/>
              <a:buNone/>
              <a:defRPr sz="5200"/>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Tree>
    <p:extLst>
      <p:ext uri="{BB962C8B-B14F-4D97-AF65-F5344CB8AC3E}">
        <p14:creationId xmlns:p14="http://schemas.microsoft.com/office/powerpoint/2010/main" val="1390174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inverted">
  <p:cSld name="Blank inverted">
    <p:bg>
      <p:bgPr>
        <a:solidFill>
          <a:srgbClr val="222222"/>
        </a:solidFill>
        <a:effectLst/>
      </p:bgPr>
    </p:bg>
    <p:spTree>
      <p:nvGrpSpPr>
        <p:cNvPr id="1" name="Shape 95"/>
        <p:cNvGrpSpPr/>
        <p:nvPr/>
      </p:nvGrpSpPr>
      <p:grpSpPr>
        <a:xfrm>
          <a:off x="0" y="0"/>
          <a:ext cx="0" cy="0"/>
          <a:chOff x="0" y="0"/>
          <a:chExt cx="0" cy="0"/>
        </a:xfrm>
      </p:grpSpPr>
      <p:sp>
        <p:nvSpPr>
          <p:cNvPr id="96" name="Google Shape;96;p12"/>
          <p:cNvSpPr/>
          <p:nvPr/>
        </p:nvSpPr>
        <p:spPr>
          <a:xfrm>
            <a:off x="-55074" y="-50800"/>
            <a:ext cx="3312625" cy="6952867"/>
          </a:xfrm>
          <a:custGeom>
            <a:avLst/>
            <a:gdLst/>
            <a:ahLst/>
            <a:cxnLst/>
            <a:rect l="l" t="t" r="r" b="b"/>
            <a:pathLst>
              <a:path w="132505" h="208586" extrusionOk="0">
                <a:moveTo>
                  <a:pt x="132505" y="207264"/>
                </a:moveTo>
                <a:lnTo>
                  <a:pt x="25063" y="0"/>
                </a:lnTo>
                <a:lnTo>
                  <a:pt x="0" y="202"/>
                </a:lnTo>
                <a:lnTo>
                  <a:pt x="1322" y="208586"/>
                </a:lnTo>
                <a:close/>
              </a:path>
            </a:pathLst>
          </a:custGeom>
          <a:solidFill>
            <a:srgbClr val="333333"/>
          </a:solidFill>
          <a:ln>
            <a:noFill/>
          </a:ln>
        </p:spPr>
      </p:sp>
      <p:sp>
        <p:nvSpPr>
          <p:cNvPr id="97" name="Google Shape;97;p12"/>
          <p:cNvSpPr/>
          <p:nvPr/>
        </p:nvSpPr>
        <p:spPr>
          <a:xfrm flipH="1">
            <a:off x="-903537" y="-23415"/>
            <a:ext cx="1759200" cy="9988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98" name="Google Shape;98;p12"/>
          <p:cNvSpPr/>
          <p:nvPr/>
        </p:nvSpPr>
        <p:spPr>
          <a:xfrm flipH="1">
            <a:off x="472135" y="-12700"/>
            <a:ext cx="518400" cy="998800"/>
          </a:xfrm>
          <a:prstGeom prst="parallelogram">
            <a:avLst>
              <a:gd name="adj" fmla="val 75009"/>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99" name="Google Shape;99;p12"/>
          <p:cNvSpPr/>
          <p:nvPr/>
        </p:nvSpPr>
        <p:spPr>
          <a:xfrm flipH="1">
            <a:off x="990375" y="6567800"/>
            <a:ext cx="8369700" cy="304000"/>
          </a:xfrm>
          <a:prstGeom prst="parallelogram">
            <a:avLst>
              <a:gd name="adj" fmla="val 51542"/>
            </a:avLst>
          </a:prstGeom>
          <a:solidFill>
            <a:srgbClr val="FF87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00" name="Google Shape;100;p12"/>
          <p:cNvSpPr txBox="1">
            <a:spLocks noGrp="1"/>
          </p:cNvSpPr>
          <p:nvPr>
            <p:ph type="sldNum" idx="12"/>
          </p:nvPr>
        </p:nvSpPr>
        <p:spPr>
          <a:xfrm>
            <a:off x="1" y="0"/>
            <a:ext cx="594900" cy="975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MX" smtClean="0"/>
              <a:pPr/>
              <a:t>‹Nº›</a:t>
            </a:fld>
            <a:endParaRPr lang="es-MX"/>
          </a:p>
        </p:txBody>
      </p:sp>
    </p:spTree>
    <p:extLst>
      <p:ext uri="{BB962C8B-B14F-4D97-AF65-F5344CB8AC3E}">
        <p14:creationId xmlns:p14="http://schemas.microsoft.com/office/powerpoint/2010/main" val="4014198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0486" y="147697"/>
            <a:ext cx="1192907" cy="828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443662"/>
            <a:ext cx="9144000"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0135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userDrawn="1"/>
        </p:nvSpPr>
        <p:spPr>
          <a:xfrm>
            <a:off x="0" y="0"/>
            <a:ext cx="9144000" cy="6858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a:xfrm>
            <a:off x="457200" y="6492875"/>
            <a:ext cx="2133600" cy="365125"/>
          </a:xfrm>
        </p:spPr>
        <p:txBody>
          <a:bodyPr/>
          <a:lstStyle/>
          <a:p>
            <a:fld id="{2009620A-868C-4F51-95DA-72EFCEFE53EC}" type="datetime1">
              <a:rPr lang="en-US" smtClean="0"/>
              <a:t>9/28/2018</a:t>
            </a:fld>
            <a:endParaRPr lang="en-US"/>
          </a:p>
        </p:txBody>
      </p:sp>
      <p:sp>
        <p:nvSpPr>
          <p:cNvPr id="5" name="Footer Placeholder 4"/>
          <p:cNvSpPr>
            <a:spLocks noGrp="1"/>
          </p:cNvSpPr>
          <p:nvPr>
            <p:ph type="ftr" sz="quarter" idx="11"/>
          </p:nvPr>
        </p:nvSpPr>
        <p:spPr>
          <a:xfrm>
            <a:off x="3124200" y="6492875"/>
            <a:ext cx="2895600" cy="365125"/>
          </a:xfrm>
        </p:spPr>
        <p:txBody>
          <a:bodyPr/>
          <a:lstStyle/>
          <a:p>
            <a:endParaRPr lang="en-US"/>
          </a:p>
        </p:txBody>
      </p:sp>
      <p:sp>
        <p:nvSpPr>
          <p:cNvPr id="6" name="Slide Number Placeholder 5"/>
          <p:cNvSpPr>
            <a:spLocks noGrp="1"/>
          </p:cNvSpPr>
          <p:nvPr>
            <p:ph type="sldNum" sz="quarter" idx="12"/>
          </p:nvPr>
        </p:nvSpPr>
        <p:spPr>
          <a:xfrm>
            <a:off x="6553200" y="6492875"/>
            <a:ext cx="2133600" cy="365125"/>
          </a:xfrm>
        </p:spPr>
        <p:txBody>
          <a:bodyPr/>
          <a:lstStyle/>
          <a:p>
            <a:fld id="{944DE186-3112-4AB8-AF78-FDBC8ACE92CB}" type="slidenum">
              <a:rPr lang="en-US" smtClean="0"/>
              <a:t>‹Nº›</a:t>
            </a:fld>
            <a:endParaRPr lang="en-US"/>
          </a:p>
        </p:txBody>
      </p:sp>
      <p:sp>
        <p:nvSpPr>
          <p:cNvPr id="2" name="Title 1"/>
          <p:cNvSpPr>
            <a:spLocks noGrp="1"/>
          </p:cNvSpPr>
          <p:nvPr>
            <p:ph type="ctrTitle" hasCustomPrompt="1"/>
          </p:nvPr>
        </p:nvSpPr>
        <p:spPr>
          <a:xfrm>
            <a:off x="533400" y="-228600"/>
            <a:ext cx="7772400" cy="1470025"/>
          </a:xfrm>
        </p:spPr>
        <p:txBody>
          <a:bodyPr anchor="b"/>
          <a:lstStyle>
            <a:lvl1pPr algn="l">
              <a:defRPr sz="3600" baseline="0">
                <a:ln>
                  <a:solidFill>
                    <a:schemeClr val="tx1">
                      <a:lumMod val="95000"/>
                      <a:lumOff val="5000"/>
                    </a:schemeClr>
                  </a:solidFill>
                </a:ln>
                <a:solidFill>
                  <a:schemeClr val="bg1">
                    <a:lumMod val="95000"/>
                  </a:schemeClr>
                </a:solidFill>
              </a:defRPr>
            </a:lvl1pPr>
          </a:lstStyle>
          <a:p>
            <a:r>
              <a:rPr lang="en-US" dirty="0"/>
              <a:t>Working the Gears</a:t>
            </a:r>
          </a:p>
        </p:txBody>
      </p:sp>
      <p:sp>
        <p:nvSpPr>
          <p:cNvPr id="3" name="Subtitle 2"/>
          <p:cNvSpPr>
            <a:spLocks noGrp="1"/>
          </p:cNvSpPr>
          <p:nvPr>
            <p:ph type="subTitle" idx="1"/>
          </p:nvPr>
        </p:nvSpPr>
        <p:spPr>
          <a:xfrm>
            <a:off x="533400" y="1219200"/>
            <a:ext cx="6400800" cy="762000"/>
          </a:xfrm>
          <a:ln>
            <a:noFill/>
          </a:ln>
        </p:spPr>
        <p:txBody>
          <a:bodyPr>
            <a:normAutofit/>
          </a:bodyPr>
          <a:lstStyle>
            <a:lvl1pPr marL="0" indent="0" algn="l">
              <a:buNone/>
              <a:defRPr sz="2400">
                <a:ln w="3175">
                  <a:noFill/>
                </a:ln>
                <a:solidFill>
                  <a:schemeClr val="bg1">
                    <a:lumMod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5435716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0" y="0"/>
            <a:ext cx="9144000" cy="6858000"/>
          </a:xfrm>
          <a:prstGeom prst="rect">
            <a:avLst/>
          </a:prstGeom>
        </p:spPr>
      </p:pic>
      <p:sp>
        <p:nvSpPr>
          <p:cNvPr id="2" name="Title 1"/>
          <p:cNvSpPr>
            <a:spLocks noGrp="1"/>
          </p:cNvSpPr>
          <p:nvPr>
            <p:ph type="title"/>
          </p:nvPr>
        </p:nvSpPr>
        <p:spPr>
          <a:xfrm>
            <a:off x="533400" y="168275"/>
            <a:ext cx="6477000" cy="944562"/>
          </a:xfrm>
        </p:spPr>
        <p:txBody>
          <a:bodyPr/>
          <a:lstStyle>
            <a:lvl1pPr>
              <a:defRPr>
                <a:solidFill>
                  <a:schemeClr val="accent1">
                    <a:lumMod val="60000"/>
                    <a:lumOff val="40000"/>
                  </a:schemeClr>
                </a:solidFill>
              </a:defRPr>
            </a:lvl1pPr>
          </a:lstStyle>
          <a:p>
            <a:r>
              <a:rPr lang="en-US" dirty="0"/>
              <a:t>Click to edit Master title style</a:t>
            </a:r>
          </a:p>
        </p:txBody>
      </p:sp>
      <p:sp>
        <p:nvSpPr>
          <p:cNvPr id="3" name="Content Placeholder 2"/>
          <p:cNvSpPr>
            <a:spLocks noGrp="1"/>
          </p:cNvSpPr>
          <p:nvPr>
            <p:ph idx="1"/>
          </p:nvPr>
        </p:nvSpPr>
        <p:spPr>
          <a:xfrm>
            <a:off x="533400" y="1112837"/>
            <a:ext cx="6477000" cy="4906963"/>
          </a:xfrm>
        </p:spPr>
        <p:txBody>
          <a:bodyPr/>
          <a:lstStyle>
            <a:lvl1pPr>
              <a:defRPr>
                <a:solidFill>
                  <a:schemeClr val="tx1">
                    <a:lumMod val="95000"/>
                    <a:lumOff val="5000"/>
                  </a:schemeClr>
                </a:solidFill>
              </a:defRPr>
            </a:lvl1pPr>
            <a:lvl2pPr>
              <a:defRPr>
                <a:solidFill>
                  <a:schemeClr val="tx1">
                    <a:lumMod val="95000"/>
                    <a:lumOff val="5000"/>
                  </a:schemeClr>
                </a:solidFill>
              </a:defRPr>
            </a:lvl2pPr>
            <a:lvl3pPr>
              <a:defRPr>
                <a:solidFill>
                  <a:schemeClr val="tx1">
                    <a:lumMod val="95000"/>
                    <a:lumOff val="5000"/>
                  </a:schemeClr>
                </a:solidFill>
              </a:defRPr>
            </a:lvl3pPr>
            <a:lvl4pPr>
              <a:defRPr>
                <a:solidFill>
                  <a:schemeClr val="tx1">
                    <a:lumMod val="95000"/>
                    <a:lumOff val="5000"/>
                  </a:schemeClr>
                </a:solidFill>
              </a:defRPr>
            </a:lvl4pPr>
            <a:lvl5pPr>
              <a:defRPr>
                <a:solidFill>
                  <a:schemeClr val="tx1">
                    <a:lumMod val="95000"/>
                    <a:lumOff val="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4BF35AE-44A1-4ED6-AEA8-5ABBF21A025C}"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566155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flipH="1">
            <a:off x="0" y="0"/>
            <a:ext cx="9144000" cy="6858000"/>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533400" y="168275"/>
            <a:ext cx="6477000" cy="944562"/>
          </a:xfrm>
        </p:spPr>
        <p:txBody>
          <a:bodyPr/>
          <a:lstStyle>
            <a:lvl1pPr>
              <a:defRPr>
                <a:solidFill>
                  <a:schemeClr val="accent1">
                    <a:lumMod val="60000"/>
                    <a:lumOff val="40000"/>
                  </a:schemeClr>
                </a:solidFill>
              </a:defRPr>
            </a:lvl1pPr>
          </a:lstStyle>
          <a:p>
            <a:r>
              <a:rPr lang="en-US" dirty="0"/>
              <a:t>Click to edit Master title style</a:t>
            </a:r>
          </a:p>
        </p:txBody>
      </p:sp>
      <p:sp>
        <p:nvSpPr>
          <p:cNvPr id="3" name="Content Placeholder 2"/>
          <p:cNvSpPr>
            <a:spLocks noGrp="1"/>
          </p:cNvSpPr>
          <p:nvPr>
            <p:ph idx="1"/>
          </p:nvPr>
        </p:nvSpPr>
        <p:spPr>
          <a:xfrm>
            <a:off x="533400" y="1112837"/>
            <a:ext cx="6477000" cy="4906963"/>
          </a:xfrm>
        </p:spPr>
        <p:txBody>
          <a:bodyPr/>
          <a:lstStyle>
            <a:lvl1pPr>
              <a:defRPr>
                <a:solidFill>
                  <a:schemeClr val="tx1">
                    <a:lumMod val="95000"/>
                    <a:lumOff val="5000"/>
                  </a:schemeClr>
                </a:solidFill>
              </a:defRPr>
            </a:lvl1pPr>
            <a:lvl2pPr>
              <a:defRPr>
                <a:solidFill>
                  <a:schemeClr val="tx1">
                    <a:lumMod val="95000"/>
                    <a:lumOff val="5000"/>
                  </a:schemeClr>
                </a:solidFill>
              </a:defRPr>
            </a:lvl2pPr>
            <a:lvl3pPr>
              <a:defRPr>
                <a:solidFill>
                  <a:schemeClr val="tx1">
                    <a:lumMod val="95000"/>
                    <a:lumOff val="5000"/>
                  </a:schemeClr>
                </a:solidFill>
              </a:defRPr>
            </a:lvl3pPr>
            <a:lvl4pPr>
              <a:defRPr>
                <a:solidFill>
                  <a:schemeClr val="tx1">
                    <a:lumMod val="95000"/>
                    <a:lumOff val="5000"/>
                  </a:schemeClr>
                </a:solidFill>
              </a:defRPr>
            </a:lvl4pPr>
            <a:lvl5pPr>
              <a:defRPr>
                <a:solidFill>
                  <a:schemeClr val="tx1">
                    <a:lumMod val="95000"/>
                    <a:lumOff val="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4BF35AE-44A1-4ED6-AEA8-5ABBF21A025C}"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pic>
        <p:nvPicPr>
          <p:cNvPr id="18" name="running_in_gears_slide.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244517" y="3566160"/>
            <a:ext cx="4899483" cy="3291840"/>
          </a:xfrm>
          <a:prstGeom prst="rect">
            <a:avLst/>
          </a:prstGeom>
        </p:spPr>
      </p:pic>
    </p:spTree>
    <p:extLst>
      <p:ext uri="{BB962C8B-B14F-4D97-AF65-F5344CB8AC3E}">
        <p14:creationId xmlns:p14="http://schemas.microsoft.com/office/powerpoint/2010/main" val="58147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66"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8"/>
                </p:tgtEl>
              </p:cMediaNode>
            </p:video>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33600" y="5310187"/>
            <a:ext cx="6284913" cy="1362075"/>
          </a:xfrm>
        </p:spPr>
        <p:txBody>
          <a:bodyPr anchor="t"/>
          <a:lstStyle>
            <a:lvl1pPr algn="r">
              <a:defRPr sz="4000" b="1" cap="all">
                <a:solidFill>
                  <a:schemeClr val="accent1">
                    <a:lumMod val="60000"/>
                    <a:lumOff val="40000"/>
                  </a:schemeClr>
                </a:solidFill>
              </a:defRPr>
            </a:lvl1pPr>
          </a:lstStyle>
          <a:p>
            <a:r>
              <a:rPr lang="en-US" dirty="0"/>
              <a:t>Click to edit Master title style</a:t>
            </a:r>
          </a:p>
        </p:txBody>
      </p:sp>
      <p:sp>
        <p:nvSpPr>
          <p:cNvPr id="3" name="Text Placeholder 2"/>
          <p:cNvSpPr>
            <a:spLocks noGrp="1"/>
          </p:cNvSpPr>
          <p:nvPr>
            <p:ph type="body" idx="1"/>
          </p:nvPr>
        </p:nvSpPr>
        <p:spPr>
          <a:xfrm>
            <a:off x="2133600" y="3810000"/>
            <a:ext cx="6284913" cy="1500187"/>
          </a:xfrm>
        </p:spPr>
        <p:txBody>
          <a:bodyPr anchor="b"/>
          <a:lstStyle>
            <a:lvl1pPr marL="0" indent="0" algn="r">
              <a:buNone/>
              <a:defRPr sz="20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F5FF7EA6-E896-45A1-9154-F345903B5BEF}"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0" y="-381000"/>
            <a:ext cx="6266498" cy="6858000"/>
          </a:xfrm>
          <a:prstGeom prst="rect">
            <a:avLst/>
          </a:prstGeom>
        </p:spPr>
      </p:pic>
    </p:spTree>
    <p:extLst>
      <p:ext uri="{BB962C8B-B14F-4D97-AF65-F5344CB8AC3E}">
        <p14:creationId xmlns:p14="http://schemas.microsoft.com/office/powerpoint/2010/main" val="41934259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77000" cy="944562"/>
          </a:xfrm>
        </p:spPr>
        <p:txBody>
          <a:bodyPr/>
          <a:lstStyle/>
          <a:p>
            <a:r>
              <a:rPr lang="en-US"/>
              <a:t>Click to edit Master title style</a:t>
            </a:r>
          </a:p>
        </p:txBody>
      </p:sp>
      <p:sp>
        <p:nvSpPr>
          <p:cNvPr id="3" name="Content Placeholder 2"/>
          <p:cNvSpPr>
            <a:spLocks noGrp="1"/>
          </p:cNvSpPr>
          <p:nvPr>
            <p:ph sz="half" idx="1"/>
          </p:nvPr>
        </p:nvSpPr>
        <p:spPr>
          <a:xfrm>
            <a:off x="381000" y="1295400"/>
            <a:ext cx="30480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38800" y="1371600"/>
            <a:ext cx="30480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6E2B09-917C-4CE8-84A4-CF423B837BAE}"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Tree>
    <p:extLst>
      <p:ext uri="{BB962C8B-B14F-4D97-AF65-F5344CB8AC3E}">
        <p14:creationId xmlns:p14="http://schemas.microsoft.com/office/powerpoint/2010/main" val="1030242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3" name="Text Placeholder 2"/>
          <p:cNvSpPr>
            <a:spLocks noGrp="1"/>
          </p:cNvSpPr>
          <p:nvPr>
            <p:ph type="body" idx="1"/>
          </p:nvPr>
        </p:nvSpPr>
        <p:spPr>
          <a:xfrm>
            <a:off x="1143000" y="1581150"/>
            <a:ext cx="3200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685800" y="274638"/>
            <a:ext cx="6477000" cy="944562"/>
          </a:xfrm>
        </p:spPr>
        <p:txBody>
          <a:bodyPr/>
          <a:lstStyle>
            <a:lvl1pPr algn="ctr">
              <a:defRPr/>
            </a:lvl1pPr>
          </a:lstStyle>
          <a:p>
            <a:r>
              <a:rPr lang="en-US"/>
              <a:t>Click to edit Master title style</a:t>
            </a:r>
          </a:p>
        </p:txBody>
      </p:sp>
      <p:sp>
        <p:nvSpPr>
          <p:cNvPr id="4" name="Content Placeholder 3"/>
          <p:cNvSpPr>
            <a:spLocks noGrp="1"/>
          </p:cNvSpPr>
          <p:nvPr>
            <p:ph sz="half" idx="2"/>
          </p:nvPr>
        </p:nvSpPr>
        <p:spPr>
          <a:xfrm>
            <a:off x="1143000" y="2220912"/>
            <a:ext cx="3200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181600" y="1581150"/>
            <a:ext cx="3200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181600" y="2220912"/>
            <a:ext cx="3200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2E432E-D556-49B1-AA44-0ADD980DBED8}" type="datetime1">
              <a:rPr lang="en-US" smtClean="0"/>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4339922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2" name="Title 1"/>
          <p:cNvSpPr>
            <a:spLocks noGrp="1"/>
          </p:cNvSpPr>
          <p:nvPr>
            <p:ph type="title"/>
          </p:nvPr>
        </p:nvSpPr>
        <p:spPr>
          <a:xfrm>
            <a:off x="152400" y="0"/>
            <a:ext cx="6477000" cy="944562"/>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E311AE94-C42D-430C-B655-059880745D40}" type="datetime1">
              <a:rPr lang="en-US" smtClean="0"/>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31130950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1BECF5-ED84-44E3-919B-70E0B2BFCC76}" type="datetime1">
              <a:rPr lang="en-US" smtClean="0"/>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30235706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2438400"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953000" y="152400"/>
            <a:ext cx="399010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371600"/>
            <a:ext cx="24384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0B1AC4-55E6-48D5-821D-F68F3E06D709}"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1623068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19600" y="4462462"/>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400" y="304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419600" y="502920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FD0C21-56B7-41F5-87F4-09CB38B82F8A}"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57800"/>
            <a:ext cx="2387555" cy="1600200"/>
          </a:xfrm>
          <a:prstGeom prst="rect">
            <a:avLst/>
          </a:prstGeom>
        </p:spPr>
      </p:pic>
    </p:spTree>
    <p:extLst>
      <p:ext uri="{BB962C8B-B14F-4D97-AF65-F5344CB8AC3E}">
        <p14:creationId xmlns:p14="http://schemas.microsoft.com/office/powerpoint/2010/main" val="21634886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C35F5A-77BF-44B6-B174-D460FC9C54F4}"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1935138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4F4EFF-110D-4B3D-A9FA-CBAC5436BFEB}"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5859480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‹Nº›</a:t>
            </a:fld>
            <a:endParaRPr lang="en-US" dirty="0"/>
          </a:p>
        </p:txBody>
      </p:sp>
      <p:sp>
        <p:nvSpPr>
          <p:cNvPr id="9" name="Text Placeholder 8"/>
          <p:cNvSpPr>
            <a:spLocks noGrp="1"/>
          </p:cNvSpPr>
          <p:nvPr>
            <p:ph type="body" sz="quarter" idx="15"/>
          </p:nvPr>
        </p:nvSpPr>
        <p:spPr>
          <a:xfrm>
            <a:off x="3276600" y="36576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2" name="Text Placeholder 8"/>
          <p:cNvSpPr>
            <a:spLocks noGrp="1"/>
          </p:cNvSpPr>
          <p:nvPr>
            <p:ph type="body" sz="quarter" idx="16"/>
          </p:nvPr>
        </p:nvSpPr>
        <p:spPr>
          <a:xfrm>
            <a:off x="3276600" y="15240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4" name="Text Placeholder 8"/>
          <p:cNvSpPr>
            <a:spLocks noGrp="1"/>
          </p:cNvSpPr>
          <p:nvPr>
            <p:ph type="body" sz="quarter" idx="17"/>
          </p:nvPr>
        </p:nvSpPr>
        <p:spPr>
          <a:xfrm>
            <a:off x="3276600" y="25908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5" name="Text Placeholder 8"/>
          <p:cNvSpPr>
            <a:spLocks noGrp="1"/>
          </p:cNvSpPr>
          <p:nvPr>
            <p:ph type="body" sz="quarter" idx="18"/>
          </p:nvPr>
        </p:nvSpPr>
        <p:spPr>
          <a:xfrm>
            <a:off x="3276600" y="4800600"/>
            <a:ext cx="5486400" cy="838200"/>
          </a:xfrm>
        </p:spPr>
        <p:txBody>
          <a:bodyPr>
            <a:normAutofit/>
          </a:bodyPr>
          <a:lstStyle>
            <a:lvl1pPr marL="57150" indent="0">
              <a:buFontTx/>
              <a:buNone/>
              <a:defRPr sz="1800" baseline="0"/>
            </a:lvl1pPr>
          </a:lstStyle>
          <a:p>
            <a:pPr lvl="0"/>
            <a:r>
              <a:rPr lang="en-US" dirty="0"/>
              <a:t>Click to edit Master text styles</a:t>
            </a:r>
          </a:p>
        </p:txBody>
      </p:sp>
      <p:sp>
        <p:nvSpPr>
          <p:cNvPr id="13" name="Text Placeholder 10"/>
          <p:cNvSpPr>
            <a:spLocks noGrp="1"/>
          </p:cNvSpPr>
          <p:nvPr>
            <p:ph type="body" sz="quarter" idx="13"/>
          </p:nvPr>
        </p:nvSpPr>
        <p:spPr>
          <a:xfrm>
            <a:off x="2590800" y="762000"/>
            <a:ext cx="5486400" cy="457200"/>
          </a:xfrm>
        </p:spPr>
        <p:txBody>
          <a:bodyPr>
            <a:normAutofit/>
          </a:bodyPr>
          <a:lstStyle>
            <a:lvl1pPr algn="l">
              <a:buFontTx/>
              <a:buNone/>
              <a:defRPr sz="2400" b="1"/>
            </a:lvl1pPr>
          </a:lstStyle>
          <a:p>
            <a:pPr lvl="0"/>
            <a:r>
              <a:rPr lang="en-US" dirty="0"/>
              <a:t>Click to edit Master text styles</a:t>
            </a:r>
          </a:p>
        </p:txBody>
      </p:sp>
      <p:sp>
        <p:nvSpPr>
          <p:cNvPr id="11" name="Title 1"/>
          <p:cNvSpPr>
            <a:spLocks noGrp="1"/>
          </p:cNvSpPr>
          <p:nvPr>
            <p:ph type="title"/>
          </p:nvPr>
        </p:nvSpPr>
        <p:spPr>
          <a:xfrm>
            <a:off x="1981200" y="46038"/>
            <a:ext cx="6477000" cy="944562"/>
          </a:xfrm>
        </p:spPr>
        <p:txBody>
          <a:bodyPr/>
          <a:lstStyle/>
          <a:p>
            <a:r>
              <a:rPr lang="en-US"/>
              <a:t>Click to edit Master title style</a:t>
            </a:r>
          </a:p>
        </p:txBody>
      </p:sp>
    </p:spTree>
    <p:extLst>
      <p:ext uri="{BB962C8B-B14F-4D97-AF65-F5344CB8AC3E}">
        <p14:creationId xmlns:p14="http://schemas.microsoft.com/office/powerpoint/2010/main" val="244836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33600" y="5310187"/>
            <a:ext cx="6284913" cy="1362075"/>
          </a:xfrm>
        </p:spPr>
        <p:txBody>
          <a:bodyPr anchor="t"/>
          <a:lstStyle>
            <a:lvl1pPr algn="r">
              <a:defRPr sz="4000" b="1" cap="all">
                <a:solidFill>
                  <a:schemeClr val="accent1">
                    <a:lumMod val="60000"/>
                    <a:lumOff val="40000"/>
                  </a:schemeClr>
                </a:solidFill>
              </a:defRPr>
            </a:lvl1pPr>
          </a:lstStyle>
          <a:p>
            <a:r>
              <a:rPr lang="en-US" dirty="0"/>
              <a:t>Click to edit Master title style</a:t>
            </a:r>
          </a:p>
        </p:txBody>
      </p:sp>
      <p:sp>
        <p:nvSpPr>
          <p:cNvPr id="3" name="Text Placeholder 2"/>
          <p:cNvSpPr>
            <a:spLocks noGrp="1"/>
          </p:cNvSpPr>
          <p:nvPr>
            <p:ph type="body" idx="1"/>
          </p:nvPr>
        </p:nvSpPr>
        <p:spPr>
          <a:xfrm>
            <a:off x="2133600" y="3810000"/>
            <a:ext cx="6284913" cy="1500187"/>
          </a:xfrm>
        </p:spPr>
        <p:txBody>
          <a:bodyPr anchor="b"/>
          <a:lstStyle>
            <a:lvl1pPr marL="0" indent="0" algn="r">
              <a:buNone/>
              <a:defRPr sz="20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F5FF7EA6-E896-45A1-9154-F345903B5BEF}" type="datetime1">
              <a:rPr lang="en-US" smtClean="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4DE186-3112-4AB8-AF78-FDBC8ACE92CB}" type="slidenum">
              <a:rPr lang="en-US" smtClean="0"/>
              <a:t>‹Nº›</a:t>
            </a:fld>
            <a:endParaRPr lang="en-US"/>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0" y="-381000"/>
            <a:ext cx="6266498" cy="6858000"/>
          </a:xfrm>
          <a:prstGeom prst="rect">
            <a:avLst/>
          </a:prstGeom>
        </p:spPr>
      </p:pic>
    </p:spTree>
    <p:extLst>
      <p:ext uri="{BB962C8B-B14F-4D97-AF65-F5344CB8AC3E}">
        <p14:creationId xmlns:p14="http://schemas.microsoft.com/office/powerpoint/2010/main" val="610782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47800"/>
            <a:ext cx="3276600" cy="4495800"/>
          </a:xfrm>
        </p:spPr>
        <p:txBody>
          <a:bodyPr>
            <a:normAutofit/>
          </a:bodyPr>
          <a:lstStyle>
            <a:lvl1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1pPr>
            <a:lvl2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2pPr>
            <a:lvl3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3pPr>
            <a:lvl4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4pPr>
            <a:lvl5pPr marL="0" indent="0" algn="l" defTabSz="914400" rtl="0" eaLnBrk="1" latinLnBrk="0" hangingPunct="1">
              <a:spcBef>
                <a:spcPct val="20000"/>
              </a:spcBef>
              <a:buFontTx/>
              <a:buNone/>
              <a:defRPr lang="en-US" sz="1600" b="0" kern="1200" dirty="0">
                <a:ln w="6350">
                  <a:noFill/>
                </a:ln>
                <a:solidFill>
                  <a:schemeClr val="tx1">
                    <a:lumMod val="95000"/>
                    <a:lumOff val="5000"/>
                  </a:schemeClr>
                </a:solidFill>
                <a:effectLst/>
                <a:latin typeface="+mn-lt"/>
                <a:ea typeface="+mn-ea"/>
                <a:cs typeface="+mn-cs"/>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886200" y="1447800"/>
            <a:ext cx="3048000" cy="4495800"/>
          </a:xfrm>
        </p:spPr>
        <p:txBody>
          <a:bodyPr>
            <a:normAutofit/>
          </a:bodyPr>
          <a:lstStyle>
            <a:lvl1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1pPr>
            <a:lvl2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2pPr>
            <a:lvl3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3pPr>
            <a:lvl4pPr marL="0" indent="0" algn="l" defTabSz="914400" rtl="0" eaLnBrk="1" latinLnBrk="0" hangingPunct="1">
              <a:spcBef>
                <a:spcPct val="20000"/>
              </a:spcBef>
              <a:buFontTx/>
              <a:buNone/>
              <a:defRPr lang="en-US" sz="1600" b="0" kern="1200" dirty="0" smtClean="0">
                <a:ln w="6350">
                  <a:noFill/>
                </a:ln>
                <a:solidFill>
                  <a:schemeClr val="tx1">
                    <a:lumMod val="95000"/>
                    <a:lumOff val="5000"/>
                  </a:schemeClr>
                </a:solidFill>
                <a:effectLst/>
                <a:latin typeface="+mn-lt"/>
                <a:ea typeface="+mn-ea"/>
                <a:cs typeface="+mn-cs"/>
              </a:defRPr>
            </a:lvl4pPr>
            <a:lvl5pPr marL="0" indent="0" algn="l" defTabSz="914400" rtl="0" eaLnBrk="1" latinLnBrk="0" hangingPunct="1">
              <a:spcBef>
                <a:spcPct val="20000"/>
              </a:spcBef>
              <a:buFontTx/>
              <a:buNone/>
              <a:defRPr lang="en-US" sz="1600" b="0" kern="1200" dirty="0">
                <a:ln w="6350">
                  <a:noFill/>
                </a:ln>
                <a:solidFill>
                  <a:schemeClr val="tx1">
                    <a:lumMod val="95000"/>
                    <a:lumOff val="5000"/>
                  </a:schemeClr>
                </a:solidFill>
                <a:effectLst/>
                <a:latin typeface="+mn-lt"/>
                <a:ea typeface="+mn-ea"/>
                <a:cs typeface="+mn-cs"/>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4"/>
          </p:nvPr>
        </p:nvSpPr>
        <p:spPr/>
        <p:txBody>
          <a:bodyPr/>
          <a:lstStyle/>
          <a:p>
            <a:fld id="{81582BD6-FC20-4557-852B-8433F8572D30}" type="slidenum">
              <a:rPr lang="en-US" smtClean="0"/>
              <a:pPr/>
              <a:t>‹Nº›</a:t>
            </a:fld>
            <a:endParaRPr lang="en-US" dirty="0"/>
          </a:p>
        </p:txBody>
      </p:sp>
      <p:sp>
        <p:nvSpPr>
          <p:cNvPr id="10" name="Footer Placeholder 9"/>
          <p:cNvSpPr>
            <a:spLocks noGrp="1"/>
          </p:cNvSpPr>
          <p:nvPr>
            <p:ph type="ftr" sz="quarter" idx="15"/>
          </p:nvPr>
        </p:nvSpPr>
        <p:spPr/>
        <p:txBody>
          <a:bodyPr/>
          <a:lstStyle/>
          <a:p>
            <a:endParaRPr lang="en-US" dirty="0"/>
          </a:p>
        </p:txBody>
      </p:sp>
      <p:sp>
        <p:nvSpPr>
          <p:cNvPr id="7" name="Title 1"/>
          <p:cNvSpPr>
            <a:spLocks noGrp="1"/>
          </p:cNvSpPr>
          <p:nvPr>
            <p:ph type="title"/>
          </p:nvPr>
        </p:nvSpPr>
        <p:spPr>
          <a:xfrm>
            <a:off x="457200" y="228600"/>
            <a:ext cx="6477000" cy="944562"/>
          </a:xfrm>
        </p:spPr>
        <p:txBody>
          <a:bodyPr/>
          <a:lstStyle/>
          <a:p>
            <a:r>
              <a:rPr lang="en-US"/>
              <a:t>Click to edit Master title style</a:t>
            </a:r>
          </a:p>
        </p:txBody>
      </p:sp>
    </p:spTree>
    <p:extLst>
      <p:ext uri="{BB962C8B-B14F-4D97-AF65-F5344CB8AC3E}">
        <p14:creationId xmlns:p14="http://schemas.microsoft.com/office/powerpoint/2010/main" val="4035827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hree 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‹Nº›</a:t>
            </a:fld>
            <a:endParaRPr lang="en-US" dirty="0"/>
          </a:p>
        </p:txBody>
      </p:sp>
      <p:sp>
        <p:nvSpPr>
          <p:cNvPr id="9" name="Content Placeholder 2"/>
          <p:cNvSpPr>
            <a:spLocks noGrp="1"/>
          </p:cNvSpPr>
          <p:nvPr>
            <p:ph sz="half" idx="1"/>
          </p:nvPr>
        </p:nvSpPr>
        <p:spPr>
          <a:xfrm>
            <a:off x="2438400" y="1371600"/>
            <a:ext cx="4648200" cy="1676400"/>
          </a:xfrm>
        </p:spPr>
        <p:txBody>
          <a:bodyPr lIns="274320" tIns="0" rIns="182880" anchor="ctr">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0" name="Content Placeholder 3"/>
          <p:cNvSpPr>
            <a:spLocks noGrp="1"/>
          </p:cNvSpPr>
          <p:nvPr>
            <p:ph sz="half" idx="2"/>
          </p:nvPr>
        </p:nvSpPr>
        <p:spPr>
          <a:xfrm>
            <a:off x="2438400" y="3048000"/>
            <a:ext cx="4648200" cy="1676400"/>
          </a:xfrm>
        </p:spPr>
        <p:txBody>
          <a:bodyPr lIns="274320" tIns="0" rIns="182880" anchor="ctr">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1" name="Content Placeholder 3"/>
          <p:cNvSpPr>
            <a:spLocks noGrp="1"/>
          </p:cNvSpPr>
          <p:nvPr>
            <p:ph sz="half" idx="14"/>
          </p:nvPr>
        </p:nvSpPr>
        <p:spPr>
          <a:xfrm>
            <a:off x="2438400" y="4724400"/>
            <a:ext cx="4648200" cy="1600200"/>
          </a:xfrm>
        </p:spPr>
        <p:txBody>
          <a:bodyPr lIns="274320" tIns="0" rIns="182880" anchor="ctr">
            <a:normAutofit/>
          </a:bodyPr>
          <a:lstStyle>
            <a:lvl1pPr marL="0" marR="0" indent="0" algn="l" defTabSz="914400" rtl="0" eaLnBrk="1" fontAlgn="auto" latinLnBrk="0" hangingPunct="1">
              <a:lnSpc>
                <a:spcPts val="2000"/>
              </a:lnSpc>
              <a:spcBef>
                <a:spcPct val="20000"/>
              </a:spcBef>
              <a:spcAft>
                <a:spcPts val="0"/>
              </a:spcAft>
              <a:buClrTx/>
              <a:buSzTx/>
              <a:buFontTx/>
              <a:buNone/>
              <a:tabLst/>
              <a:defRPr lang="en-US" sz="1800" kern="1200" dirty="0" smtClean="0">
                <a:solidFill>
                  <a:schemeClr val="tx1">
                    <a:lumMod val="95000"/>
                    <a:lumOff val="5000"/>
                  </a:schemeClr>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marR="0" lvl="0" indent="0" algn="l" defTabSz="914400" rtl="0" eaLnBrk="1" fontAlgn="auto" latinLnBrk="0" hangingPunct="1">
              <a:lnSpc>
                <a:spcPts val="2000"/>
              </a:lnSpc>
              <a:spcBef>
                <a:spcPct val="20000"/>
              </a:spcBef>
              <a:spcAft>
                <a:spcPts val="0"/>
              </a:spcAft>
              <a:buClrTx/>
              <a:buSzTx/>
              <a:buFontTx/>
              <a:buNone/>
              <a:tabLst/>
              <a:defRPr/>
            </a:pPr>
            <a:r>
              <a:rPr lang="en-US" dirty="0"/>
              <a:t>Click to edit Master text styles</a:t>
            </a:r>
          </a:p>
        </p:txBody>
      </p:sp>
      <p:sp>
        <p:nvSpPr>
          <p:cNvPr id="15" name="Content Placeholder 2"/>
          <p:cNvSpPr>
            <a:spLocks noGrp="1"/>
          </p:cNvSpPr>
          <p:nvPr>
            <p:ph sz="half" idx="15"/>
          </p:nvPr>
        </p:nvSpPr>
        <p:spPr>
          <a:xfrm>
            <a:off x="457200" y="1371600"/>
            <a:ext cx="1981200" cy="1676401"/>
          </a:xfrm>
        </p:spPr>
        <p:txBody>
          <a:bodyPr>
            <a:no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6" name="Content Placeholder 3"/>
          <p:cNvSpPr>
            <a:spLocks noGrp="1"/>
          </p:cNvSpPr>
          <p:nvPr>
            <p:ph sz="half" idx="16"/>
          </p:nvPr>
        </p:nvSpPr>
        <p:spPr>
          <a:xfrm>
            <a:off x="457200" y="3124200"/>
            <a:ext cx="1981200" cy="1676401"/>
          </a:xfrm>
        </p:spPr>
        <p:txBody>
          <a:bodyPr>
            <a:norm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4" name="Content Placeholder 3"/>
          <p:cNvSpPr>
            <a:spLocks noGrp="1"/>
          </p:cNvSpPr>
          <p:nvPr>
            <p:ph sz="half" idx="17"/>
          </p:nvPr>
        </p:nvSpPr>
        <p:spPr>
          <a:xfrm>
            <a:off x="457200" y="4876800"/>
            <a:ext cx="1981200" cy="1600200"/>
          </a:xfrm>
        </p:spPr>
        <p:txBody>
          <a:bodyPr>
            <a:normAutofit/>
          </a:bodyPr>
          <a:lstStyle>
            <a:lvl1pPr algn="r">
              <a:defRPr sz="20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2" name="Title 1"/>
          <p:cNvSpPr>
            <a:spLocks noGrp="1"/>
          </p:cNvSpPr>
          <p:nvPr>
            <p:ph type="title"/>
          </p:nvPr>
        </p:nvSpPr>
        <p:spPr>
          <a:xfrm>
            <a:off x="381000" y="228600"/>
            <a:ext cx="6477000" cy="944562"/>
          </a:xfrm>
        </p:spPr>
        <p:txBody>
          <a:bodyPr/>
          <a:lstStyle/>
          <a:p>
            <a:r>
              <a:rPr lang="en-US"/>
              <a:t>Click to edit Master title style</a:t>
            </a:r>
          </a:p>
        </p:txBody>
      </p:sp>
    </p:spTree>
    <p:extLst>
      <p:ext uri="{BB962C8B-B14F-4D97-AF65-F5344CB8AC3E}">
        <p14:creationId xmlns:p14="http://schemas.microsoft.com/office/powerpoint/2010/main" val="998113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wo Pictur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‹Nº›</a:t>
            </a:fld>
            <a:endParaRPr lang="en-US" dirty="0"/>
          </a:p>
        </p:txBody>
      </p:sp>
      <p:sp>
        <p:nvSpPr>
          <p:cNvPr id="6" name="Content Placeholder 3"/>
          <p:cNvSpPr>
            <a:spLocks noGrp="1"/>
          </p:cNvSpPr>
          <p:nvPr>
            <p:ph sz="half" idx="2"/>
          </p:nvPr>
        </p:nvSpPr>
        <p:spPr>
          <a:xfrm>
            <a:off x="3673743" y="3805238"/>
            <a:ext cx="3108055" cy="2366962"/>
          </a:xfrm>
        </p:spPr>
        <p:txBody>
          <a:bodyPr>
            <a:normAutofit/>
          </a:bodyPr>
          <a:lstStyle>
            <a:lvl1pPr marL="0" indent="0" algn="l">
              <a:buFontTx/>
              <a:buNone/>
              <a:defRPr lang="en-US" sz="2000" kern="1200" dirty="0">
                <a:solidFill>
                  <a:schemeClr val="tx1">
                    <a:lumMod val="95000"/>
                    <a:lumOff val="5000"/>
                  </a:schemeClr>
                </a:solidFill>
                <a:latin typeface="+mn-lt"/>
                <a:ea typeface="+mn-ea"/>
                <a:cs typeface="+mn-cs"/>
              </a:defRPr>
            </a:lvl1pPr>
            <a:lvl2pPr marL="0" indent="0" algn="l">
              <a:buFontTx/>
              <a:buNone/>
              <a:defRPr sz="1600">
                <a:solidFill>
                  <a:schemeClr val="bg1"/>
                </a:solidFill>
              </a:defRPr>
            </a:lvl2pPr>
            <a:lvl3pPr marL="0" indent="0" algn="l">
              <a:buFontTx/>
              <a:buNone/>
              <a:defRPr sz="1600">
                <a:solidFill>
                  <a:schemeClr val="bg1"/>
                </a:solidFill>
              </a:defRPr>
            </a:lvl3pPr>
            <a:lvl4pPr marL="0" indent="0" algn="l">
              <a:buFontTx/>
              <a:buNone/>
              <a:defRPr sz="1600">
                <a:solidFill>
                  <a:schemeClr val="bg1"/>
                </a:solidFill>
              </a:defRPr>
            </a:lvl4pPr>
            <a:lvl5pPr marL="0" indent="0" algn="l">
              <a:buFontTx/>
              <a:buNone/>
              <a:defRPr sz="1600">
                <a:solidFill>
                  <a:schemeClr val="bg1"/>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Tx/>
              <a:buNone/>
            </a:pPr>
            <a:r>
              <a:rPr lang="en-US" dirty="0"/>
              <a:t>Click to edit Master text styles</a:t>
            </a:r>
          </a:p>
          <a:p>
            <a:pPr marL="0" lvl="0" indent="0" algn="l" defTabSz="914400" rtl="0" eaLnBrk="1" latinLnBrk="0" hangingPunct="1">
              <a:spcBef>
                <a:spcPct val="20000"/>
              </a:spcBef>
              <a:buFontTx/>
              <a:buNone/>
            </a:pPr>
            <a:r>
              <a:rPr lang="en-US" dirty="0"/>
              <a:t>Level 2</a:t>
            </a:r>
          </a:p>
          <a:p>
            <a:pPr marL="0" lvl="0" indent="0" algn="l" defTabSz="914400" rtl="0" eaLnBrk="1" latinLnBrk="0" hangingPunct="1">
              <a:spcBef>
                <a:spcPct val="20000"/>
              </a:spcBef>
              <a:buFontTx/>
              <a:buNone/>
            </a:pPr>
            <a:r>
              <a:rPr lang="en-US" dirty="0"/>
              <a:t>Level 3</a:t>
            </a:r>
          </a:p>
          <a:p>
            <a:pPr marL="0" lvl="0" indent="0" algn="l" defTabSz="914400" rtl="0" eaLnBrk="1" latinLnBrk="0" hangingPunct="1">
              <a:spcBef>
                <a:spcPct val="20000"/>
              </a:spcBef>
              <a:buFontTx/>
              <a:buNone/>
            </a:pPr>
            <a:r>
              <a:rPr lang="en-US" dirty="0"/>
              <a:t>Level 4</a:t>
            </a:r>
          </a:p>
          <a:p>
            <a:pPr marL="0" lvl="0" indent="0" algn="l" defTabSz="914400" rtl="0" eaLnBrk="1" latinLnBrk="0" hangingPunct="1">
              <a:spcBef>
                <a:spcPct val="20000"/>
              </a:spcBef>
              <a:buFontTx/>
              <a:buNone/>
            </a:pPr>
            <a:r>
              <a:rPr lang="en-US" dirty="0"/>
              <a:t>Level 5</a:t>
            </a:r>
          </a:p>
        </p:txBody>
      </p:sp>
      <p:sp>
        <p:nvSpPr>
          <p:cNvPr id="9" name="Content Placeholder 2"/>
          <p:cNvSpPr>
            <a:spLocks noGrp="1"/>
          </p:cNvSpPr>
          <p:nvPr>
            <p:ph sz="half" idx="14"/>
          </p:nvPr>
        </p:nvSpPr>
        <p:spPr>
          <a:xfrm>
            <a:off x="3657600" y="1447800"/>
            <a:ext cx="3124200" cy="2352675"/>
          </a:xfrm>
        </p:spPr>
        <p:txBody>
          <a:bodyPr>
            <a:normAutofit/>
          </a:bodyPr>
          <a:lstStyle>
            <a:lvl1pPr>
              <a:defRPr lang="en-US" sz="2000" kern="1200" dirty="0">
                <a:solidFill>
                  <a:schemeClr val="tx1">
                    <a:lumMod val="95000"/>
                    <a:lumOff val="5000"/>
                  </a:schemeClr>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Tx/>
              <a:buNone/>
            </a:pPr>
            <a:r>
              <a:rPr lang="en-US" dirty="0"/>
              <a:t>Click to edit Master text styles</a:t>
            </a:r>
          </a:p>
        </p:txBody>
      </p:sp>
      <p:sp>
        <p:nvSpPr>
          <p:cNvPr id="13" name="Content Placeholder 3"/>
          <p:cNvSpPr>
            <a:spLocks noGrp="1"/>
          </p:cNvSpPr>
          <p:nvPr>
            <p:ph sz="half" idx="15"/>
          </p:nvPr>
        </p:nvSpPr>
        <p:spPr>
          <a:xfrm>
            <a:off x="317968" y="3817257"/>
            <a:ext cx="3111031" cy="2362200"/>
          </a:xfrm>
        </p:spPr>
        <p:txBody>
          <a:bodyPr>
            <a:normAutofit/>
          </a:bodyPr>
          <a:lstStyle>
            <a:lvl1pPr marL="0" indent="0" algn="l">
              <a:buFontTx/>
              <a:buNone/>
              <a:defRPr lang="en-US" sz="2000" kern="1200" dirty="0">
                <a:solidFill>
                  <a:schemeClr val="tx1">
                    <a:lumMod val="95000"/>
                    <a:lumOff val="5000"/>
                  </a:schemeClr>
                </a:solidFill>
                <a:latin typeface="+mn-lt"/>
                <a:ea typeface="+mn-ea"/>
                <a:cs typeface="+mn-cs"/>
              </a:defRPr>
            </a:lvl1pPr>
            <a:lvl2pPr marL="0" indent="0" algn="l">
              <a:buFontTx/>
              <a:buNone/>
              <a:defRPr sz="1600">
                <a:solidFill>
                  <a:schemeClr val="bg1"/>
                </a:solidFill>
              </a:defRPr>
            </a:lvl2pPr>
            <a:lvl3pPr marL="0" indent="0" algn="l">
              <a:buFontTx/>
              <a:buNone/>
              <a:defRPr sz="1600">
                <a:solidFill>
                  <a:schemeClr val="bg1"/>
                </a:solidFill>
              </a:defRPr>
            </a:lvl3pPr>
            <a:lvl4pPr marL="0" indent="0" algn="l">
              <a:buFontTx/>
              <a:buNone/>
              <a:defRPr sz="1600">
                <a:solidFill>
                  <a:schemeClr val="bg1"/>
                </a:solidFill>
              </a:defRPr>
            </a:lvl4pPr>
            <a:lvl5pPr marL="0" indent="0" algn="l">
              <a:buFontTx/>
              <a:buNone/>
              <a:defRPr sz="1600">
                <a:solidFill>
                  <a:schemeClr val="bg1"/>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Tx/>
              <a:buNone/>
            </a:pPr>
            <a:r>
              <a:rPr lang="en-US" dirty="0"/>
              <a:t>Click to edit Master text styles</a:t>
            </a:r>
          </a:p>
          <a:p>
            <a:pPr marL="0" lvl="0" indent="0" algn="l" defTabSz="914400" rtl="0" eaLnBrk="1" latinLnBrk="0" hangingPunct="1">
              <a:spcBef>
                <a:spcPct val="20000"/>
              </a:spcBef>
              <a:buFontTx/>
              <a:buNone/>
            </a:pPr>
            <a:r>
              <a:rPr lang="en-US" dirty="0"/>
              <a:t>Level 2</a:t>
            </a:r>
          </a:p>
          <a:p>
            <a:pPr marL="0" lvl="0" indent="0" algn="l" defTabSz="914400" rtl="0" eaLnBrk="1" latinLnBrk="0" hangingPunct="1">
              <a:spcBef>
                <a:spcPct val="20000"/>
              </a:spcBef>
              <a:buFontTx/>
              <a:buNone/>
            </a:pPr>
            <a:r>
              <a:rPr lang="en-US" dirty="0"/>
              <a:t>Level 3</a:t>
            </a:r>
          </a:p>
          <a:p>
            <a:pPr marL="0" lvl="0" indent="0" algn="l" defTabSz="914400" rtl="0" eaLnBrk="1" latinLnBrk="0" hangingPunct="1">
              <a:spcBef>
                <a:spcPct val="20000"/>
              </a:spcBef>
              <a:buFontTx/>
              <a:buNone/>
            </a:pPr>
            <a:r>
              <a:rPr lang="en-US" dirty="0"/>
              <a:t>Level 4</a:t>
            </a:r>
          </a:p>
          <a:p>
            <a:pPr marL="0" lvl="0" indent="0" algn="l" defTabSz="914400" rtl="0" eaLnBrk="1" latinLnBrk="0" hangingPunct="1">
              <a:spcBef>
                <a:spcPct val="20000"/>
              </a:spcBef>
              <a:buFontTx/>
              <a:buNone/>
            </a:pPr>
            <a:r>
              <a:rPr lang="en-US" dirty="0"/>
              <a:t>Level 5</a:t>
            </a:r>
          </a:p>
        </p:txBody>
      </p:sp>
      <p:sp>
        <p:nvSpPr>
          <p:cNvPr id="14" name="Content Placeholder 2"/>
          <p:cNvSpPr>
            <a:spLocks noGrp="1"/>
          </p:cNvSpPr>
          <p:nvPr>
            <p:ph sz="half" idx="16"/>
          </p:nvPr>
        </p:nvSpPr>
        <p:spPr>
          <a:xfrm>
            <a:off x="304800" y="1447800"/>
            <a:ext cx="3124200" cy="2352675"/>
          </a:xfrm>
        </p:spPr>
        <p:txBody>
          <a:bodyPr>
            <a:normAutofit/>
          </a:bodyPr>
          <a:lstStyle>
            <a:lvl1pPr>
              <a:defRPr sz="2000">
                <a:solidFill>
                  <a:schemeClr val="tx1">
                    <a:lumMod val="95000"/>
                    <a:lumOff val="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p:txBody>
      </p:sp>
      <p:sp>
        <p:nvSpPr>
          <p:cNvPr id="11" name="Title 1"/>
          <p:cNvSpPr>
            <a:spLocks noGrp="1"/>
          </p:cNvSpPr>
          <p:nvPr>
            <p:ph type="title"/>
          </p:nvPr>
        </p:nvSpPr>
        <p:spPr>
          <a:xfrm>
            <a:off x="304800" y="274638"/>
            <a:ext cx="6477000" cy="944562"/>
          </a:xfrm>
        </p:spPr>
        <p:txBody>
          <a:bodyPr/>
          <a:lstStyle>
            <a:lvl1pPr>
              <a:defRPr>
                <a:solidFill>
                  <a:schemeClr val="accent1">
                    <a:lumMod val="60000"/>
                    <a:lumOff val="40000"/>
                  </a:schemeClr>
                </a:solidFill>
              </a:defRPr>
            </a:lvl1pPr>
          </a:lstStyle>
          <a:p>
            <a:r>
              <a:rPr lang="en-US"/>
              <a:t>Click to edit Master title style</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68686"/>
            <a:ext cx="2387555" cy="1600200"/>
          </a:xfrm>
          <a:prstGeom prst="rect">
            <a:avLst/>
          </a:prstGeom>
        </p:spPr>
      </p:pic>
    </p:spTree>
    <p:extLst>
      <p:ext uri="{BB962C8B-B14F-4D97-AF65-F5344CB8AC3E}">
        <p14:creationId xmlns:p14="http://schemas.microsoft.com/office/powerpoint/2010/main" val="31145924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886200" y="1600200"/>
            <a:ext cx="3048000" cy="3505200"/>
          </a:xfrm>
        </p:spPr>
        <p:txBody>
          <a:bodyPr/>
          <a:lstStyle>
            <a:lvl1pPr marL="0" indent="0" algn="ctr">
              <a:lnSpc>
                <a:spcPts val="1600"/>
              </a:lnSpc>
              <a:buNone/>
              <a:defRPr sz="140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‹Nº›</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6" name="Title 1"/>
          <p:cNvSpPr>
            <a:spLocks noGrp="1"/>
          </p:cNvSpPr>
          <p:nvPr>
            <p:ph type="title"/>
          </p:nvPr>
        </p:nvSpPr>
        <p:spPr>
          <a:xfrm>
            <a:off x="2209800" y="274638"/>
            <a:ext cx="6477000" cy="944562"/>
          </a:xfrm>
        </p:spPr>
        <p:txBody>
          <a:bodyPr/>
          <a:lstStyle/>
          <a:p>
            <a:r>
              <a:rPr lang="en-US"/>
              <a:t>Click to edit Master title style</a:t>
            </a:r>
          </a:p>
        </p:txBody>
      </p:sp>
    </p:spTree>
    <p:extLst>
      <p:ext uri="{BB962C8B-B14F-4D97-AF65-F5344CB8AC3E}">
        <p14:creationId xmlns:p14="http://schemas.microsoft.com/office/powerpoint/2010/main" val="2608097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77000" cy="944562"/>
          </a:xfrm>
        </p:spPr>
        <p:txBody>
          <a:bodyPr/>
          <a:lstStyle/>
          <a:p>
            <a:r>
              <a:rPr lang="en-US"/>
              <a:t>Click to edit Master title style</a:t>
            </a:r>
          </a:p>
        </p:txBody>
      </p:sp>
      <p:sp>
        <p:nvSpPr>
          <p:cNvPr id="3" name="Content Placeholder 2"/>
          <p:cNvSpPr>
            <a:spLocks noGrp="1"/>
          </p:cNvSpPr>
          <p:nvPr>
            <p:ph sz="half" idx="1"/>
          </p:nvPr>
        </p:nvSpPr>
        <p:spPr>
          <a:xfrm>
            <a:off x="381000" y="1295400"/>
            <a:ext cx="30480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38800" y="1371600"/>
            <a:ext cx="30480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6E2B09-917C-4CE8-84A4-CF423B837BAE}"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Tree>
    <p:extLst>
      <p:ext uri="{BB962C8B-B14F-4D97-AF65-F5344CB8AC3E}">
        <p14:creationId xmlns:p14="http://schemas.microsoft.com/office/powerpoint/2010/main" val="1178812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3" name="Text Placeholder 2"/>
          <p:cNvSpPr>
            <a:spLocks noGrp="1"/>
          </p:cNvSpPr>
          <p:nvPr>
            <p:ph type="body" idx="1"/>
          </p:nvPr>
        </p:nvSpPr>
        <p:spPr>
          <a:xfrm>
            <a:off x="1143000" y="1581150"/>
            <a:ext cx="3200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685800" y="274638"/>
            <a:ext cx="6477000" cy="944562"/>
          </a:xfrm>
        </p:spPr>
        <p:txBody>
          <a:bodyPr/>
          <a:lstStyle>
            <a:lvl1pPr algn="ctr">
              <a:defRPr/>
            </a:lvl1pPr>
          </a:lstStyle>
          <a:p>
            <a:r>
              <a:rPr lang="en-US"/>
              <a:t>Click to edit Master title style</a:t>
            </a:r>
          </a:p>
        </p:txBody>
      </p:sp>
      <p:sp>
        <p:nvSpPr>
          <p:cNvPr id="4" name="Content Placeholder 3"/>
          <p:cNvSpPr>
            <a:spLocks noGrp="1"/>
          </p:cNvSpPr>
          <p:nvPr>
            <p:ph sz="half" idx="2"/>
          </p:nvPr>
        </p:nvSpPr>
        <p:spPr>
          <a:xfrm>
            <a:off x="1143000" y="2220912"/>
            <a:ext cx="3200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181600" y="1581150"/>
            <a:ext cx="3200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181600" y="2220912"/>
            <a:ext cx="3200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2E432E-D556-49B1-AA44-0ADD980DBED8}" type="datetime1">
              <a:rPr lang="en-US" smtClean="0"/>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672828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5257800"/>
            <a:ext cx="2387555" cy="1600200"/>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2" name="Title 1"/>
          <p:cNvSpPr>
            <a:spLocks noGrp="1"/>
          </p:cNvSpPr>
          <p:nvPr>
            <p:ph type="title"/>
          </p:nvPr>
        </p:nvSpPr>
        <p:spPr>
          <a:xfrm>
            <a:off x="152400" y="0"/>
            <a:ext cx="6477000" cy="944562"/>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E311AE94-C42D-430C-B655-059880745D40}" type="datetime1">
              <a:rPr lang="en-US" smtClean="0"/>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731368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1BECF5-ED84-44E3-919B-70E0B2BFCC76}" type="datetime1">
              <a:rPr lang="en-US" smtClean="0"/>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2635885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2438400"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953000" y="152400"/>
            <a:ext cx="399010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371600"/>
            <a:ext cx="24384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0B1AC4-55E6-48D5-821D-F68F3E06D709}"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spTree>
    <p:extLst>
      <p:ext uri="{BB962C8B-B14F-4D97-AF65-F5344CB8AC3E}">
        <p14:creationId xmlns:p14="http://schemas.microsoft.com/office/powerpoint/2010/main" val="1066950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19600" y="4462462"/>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400" y="304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419600" y="502920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DFD0C21-56B7-41F5-87F4-09CB38B82F8A}" type="datetime1">
              <a:rPr lang="en-US" smtClean="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4DE186-3112-4AB8-AF78-FDBC8ACE92CB}" type="slidenum">
              <a:rPr lang="en-US" smtClean="0"/>
              <a:t>‹Nº›</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57800"/>
            <a:ext cx="2387555" cy="1600200"/>
          </a:xfrm>
          <a:prstGeom prst="rect">
            <a:avLst/>
          </a:prstGeom>
        </p:spPr>
      </p:pic>
    </p:spTree>
    <p:extLst>
      <p:ext uri="{BB962C8B-B14F-4D97-AF65-F5344CB8AC3E}">
        <p14:creationId xmlns:p14="http://schemas.microsoft.com/office/powerpoint/2010/main" val="4234526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Title Placeholder 1"/>
          <p:cNvSpPr>
            <a:spLocks noGrp="1"/>
          </p:cNvSpPr>
          <p:nvPr>
            <p:ph type="title"/>
          </p:nvPr>
        </p:nvSpPr>
        <p:spPr>
          <a:xfrm>
            <a:off x="1981200" y="0"/>
            <a:ext cx="6477000" cy="9445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133600" y="944562"/>
            <a:ext cx="6477000" cy="4906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7B57-B008-4CE5-8338-37E128D97E12}" type="datetime1">
              <a:rPr lang="en-US" smtClean="0"/>
              <a:t>9/28/2018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DE186-3112-4AB8-AF78-FDBC8ACE92CB}" type="slidenum">
              <a:rPr lang="en-US" smtClean="0"/>
              <a:t>‹Nº›</a:t>
            </a:fld>
            <a:endParaRPr lang="en-US"/>
          </a:p>
        </p:txBody>
      </p:sp>
      <p:pic>
        <p:nvPicPr>
          <p:cNvPr id="10" name="Picture 9"/>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Tree>
    <p:extLst>
      <p:ext uri="{BB962C8B-B14F-4D97-AF65-F5344CB8AC3E}">
        <p14:creationId xmlns:p14="http://schemas.microsoft.com/office/powerpoint/2010/main" val="1793097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4" r:id="rId14"/>
    <p:sldLayoutId id="2147483682" r:id="rId15"/>
    <p:sldLayoutId id="2147483683" r:id="rId16"/>
    <p:sldLayoutId id="2147483684" r:id="rId17"/>
  </p:sldLayoutIdLst>
  <p:hf sldNum="0" hdr="0" ftr="0" dt="0"/>
  <p:txStyles>
    <p:titleStyle>
      <a:lvl1pPr algn="l" defTabSz="914400" rtl="0" eaLnBrk="1" latinLnBrk="0" hangingPunct="1">
        <a:spcBef>
          <a:spcPct val="0"/>
        </a:spcBef>
        <a:buNone/>
        <a:defRPr sz="3600" kern="1200">
          <a:ln>
            <a:solidFill>
              <a:schemeClr val="tx1">
                <a:lumMod val="95000"/>
                <a:lumOff val="5000"/>
              </a:schemeClr>
            </a:solidFill>
          </a:ln>
          <a:solidFill>
            <a:schemeClr val="accent1">
              <a:lumMod val="60000"/>
              <a:lumOff val="40000"/>
            </a:schemeClr>
          </a:solidFill>
          <a:latin typeface="+mj-lt"/>
          <a:ea typeface="+mj-ea"/>
          <a:cs typeface="+mj-cs"/>
        </a:defRPr>
      </a:lvl1pPr>
    </p:titleStyle>
    <p:body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rot="10800000">
            <a:off x="6756445" y="-10886"/>
            <a:ext cx="2387555" cy="1600200"/>
          </a:xfrm>
          <a:prstGeom prst="rect">
            <a:avLst/>
          </a:prstGeom>
        </p:spPr>
      </p:pic>
      <p:sp>
        <p:nvSpPr>
          <p:cNvPr id="2" name="Title Placeholder 1"/>
          <p:cNvSpPr>
            <a:spLocks noGrp="1"/>
          </p:cNvSpPr>
          <p:nvPr>
            <p:ph type="title"/>
          </p:nvPr>
        </p:nvSpPr>
        <p:spPr>
          <a:xfrm>
            <a:off x="1981200" y="0"/>
            <a:ext cx="6477000" cy="9445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133600" y="944562"/>
            <a:ext cx="6477000" cy="4906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77B57-B008-4CE5-8338-37E128D97E12}" type="datetime1">
              <a:rPr lang="en-US" smtClean="0"/>
              <a:t>9/28/2018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DE186-3112-4AB8-AF78-FDBC8ACE92CB}" type="slidenum">
              <a:rPr lang="en-US" smtClean="0"/>
              <a:t>‹Nº›</a:t>
            </a:fld>
            <a:endParaRPr lang="en-US"/>
          </a:p>
        </p:txBody>
      </p:sp>
    </p:spTree>
    <p:extLst>
      <p:ext uri="{BB962C8B-B14F-4D97-AF65-F5344CB8AC3E}">
        <p14:creationId xmlns:p14="http://schemas.microsoft.com/office/powerpoint/2010/main" val="172063071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ftr="0" dt="0"/>
  <p:txStyles>
    <p:titleStyle>
      <a:lvl1pPr algn="l" defTabSz="914400" rtl="0" eaLnBrk="1" latinLnBrk="0" hangingPunct="1">
        <a:spcBef>
          <a:spcPct val="0"/>
        </a:spcBef>
        <a:buNone/>
        <a:defRPr sz="3600" kern="1200">
          <a:ln>
            <a:solidFill>
              <a:schemeClr val="tx1">
                <a:lumMod val="95000"/>
                <a:lumOff val="5000"/>
              </a:schemeClr>
            </a:solidFill>
          </a:ln>
          <a:solidFill>
            <a:schemeClr val="accent1">
              <a:lumMod val="60000"/>
              <a:lumOff val="40000"/>
            </a:schemeClr>
          </a:solidFill>
          <a:latin typeface="+mj-lt"/>
          <a:ea typeface="+mj-ea"/>
          <a:cs typeface="+mj-cs"/>
        </a:defRPr>
      </a:lvl1pPr>
    </p:titleStyle>
    <p:body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hyperlink" Target="https://victorzegarra.net/2013/02/07/la-importancia-del-mof-en-una-certificacion-de-calidad-en-empresas/" TargetMode="External"/><Relationship Id="rId2" Type="http://schemas.openxmlformats.org/officeDocument/2006/relationships/image" Target="../media/image21.jpg"/><Relationship Id="rId1" Type="http://schemas.openxmlformats.org/officeDocument/2006/relationships/slideLayout" Target="../slideLayouts/slideLayout6.xml"/><Relationship Id="rId5" Type="http://schemas.openxmlformats.org/officeDocument/2006/relationships/hyperlink" Target="https://creativecommons.org/licenses/by-nc-sa/3.0/" TargetMode="External"/><Relationship Id="rId4" Type="http://schemas.openxmlformats.org/officeDocument/2006/relationships/hyperlink" Target="http://geoinnova.org/blog-territorio/que-es-la-calidad-tota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ideo" Target="https://www.youtube.com/embed/jLm5HQDimOs" TargetMode="External"/><Relationship Id="rId5" Type="http://schemas.openxmlformats.org/officeDocument/2006/relationships/hyperlink" Target="http://mcqquestions.com/online-quiz-on-microsoft-excel-set-5" TargetMode="Externa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42.png"/><Relationship Id="rId4" Type="http://schemas.openxmlformats.org/officeDocument/2006/relationships/image" Target="../media/image41.png"/></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45.png"/><Relationship Id="rId4" Type="http://schemas.openxmlformats.org/officeDocument/2006/relationships/image" Target="../media/image4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6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hyperlink" Target="http://blog.pxsglobal.com/wp-content/uploads/2017/06/Siete-herramientas-de-la-Calidad.pdf" TargetMode="Externa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ki/File:Kaizen_umbrella.png" TargetMode="External"/><Relationship Id="rId2" Type="http://schemas.openxmlformats.org/officeDocument/2006/relationships/image" Target="../media/image2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5" name="3 Rectángulo">
            <a:extLst>
              <a:ext uri="{FF2B5EF4-FFF2-40B4-BE49-F238E27FC236}">
                <a16:creationId xmlns:a16="http://schemas.microsoft.com/office/drawing/2014/main" id="{D828A685-2A4F-4F5D-BB3E-4179B074F766}"/>
              </a:ext>
            </a:extLst>
          </p:cNvPr>
          <p:cNvSpPr/>
          <p:nvPr/>
        </p:nvSpPr>
        <p:spPr>
          <a:xfrm>
            <a:off x="1735189" y="5074500"/>
            <a:ext cx="5832648" cy="900248"/>
          </a:xfrm>
          <a:prstGeom prst="rect">
            <a:avLst/>
          </a:prstGeom>
          <a:noFill/>
        </p:spPr>
        <p:txBody>
          <a:bodyPr wrap="square" lIns="68580" tIns="34291" rIns="68580" bIns="34291">
            <a:spAutoFit/>
            <a:scene3d>
              <a:camera prst="orthographicFront"/>
              <a:lightRig rig="threePt" dir="t"/>
            </a:scene3d>
            <a:sp3d extrusionH="57150">
              <a:bevelT w="38100" h="38100"/>
            </a:sp3d>
          </a:bodyPr>
          <a:lstStyle/>
          <a:p>
            <a:pPr algn="ctr"/>
            <a:r>
              <a:rPr lang="es-ES" sz="2700"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Herramientas básicas de la calidad para la mejora continua </a:t>
            </a:r>
          </a:p>
        </p:txBody>
      </p:sp>
      <p:sp>
        <p:nvSpPr>
          <p:cNvPr id="6" name="CuadroTexto 5">
            <a:extLst>
              <a:ext uri="{FF2B5EF4-FFF2-40B4-BE49-F238E27FC236}">
                <a16:creationId xmlns:a16="http://schemas.microsoft.com/office/drawing/2014/main" id="{80C167F7-F9CB-4A6F-9E57-A3DE4D039D2C}"/>
              </a:ext>
            </a:extLst>
          </p:cNvPr>
          <p:cNvSpPr txBox="1"/>
          <p:nvPr/>
        </p:nvSpPr>
        <p:spPr>
          <a:xfrm>
            <a:off x="1939187" y="6152238"/>
            <a:ext cx="1696747" cy="307777"/>
          </a:xfrm>
          <a:prstGeom prst="rect">
            <a:avLst/>
          </a:prstGeom>
          <a:noFill/>
        </p:spPr>
        <p:txBody>
          <a:bodyPr wrap="none" rtlCol="0">
            <a:spAutoFit/>
          </a:bodyPr>
          <a:lstStyle/>
          <a:p>
            <a:r>
              <a:rPr lang="es-MX" sz="1400" dirty="0"/>
              <a:t>Fecha: Agosto 2018</a:t>
            </a:r>
          </a:p>
        </p:txBody>
      </p:sp>
      <p:sp>
        <p:nvSpPr>
          <p:cNvPr id="7" name="CuadroTexto 6">
            <a:extLst>
              <a:ext uri="{FF2B5EF4-FFF2-40B4-BE49-F238E27FC236}">
                <a16:creationId xmlns:a16="http://schemas.microsoft.com/office/drawing/2014/main" id="{53E28804-3B12-42D3-94F6-C95111E6224B}"/>
              </a:ext>
            </a:extLst>
          </p:cNvPr>
          <p:cNvSpPr txBox="1"/>
          <p:nvPr/>
        </p:nvSpPr>
        <p:spPr>
          <a:xfrm>
            <a:off x="4544023" y="6017900"/>
            <a:ext cx="4235070" cy="415498"/>
          </a:xfrm>
          <a:prstGeom prst="rect">
            <a:avLst/>
          </a:prstGeom>
          <a:noFill/>
        </p:spPr>
        <p:txBody>
          <a:bodyPr wrap="none" rtlCol="0">
            <a:spAutoFit/>
          </a:bodyPr>
          <a:lstStyle/>
          <a:p>
            <a:r>
              <a:rPr lang="es-MX" sz="2100" dirty="0"/>
              <a:t>Elaboró: Diana Beatriz Ruiz Tinajero</a:t>
            </a:r>
          </a:p>
        </p:txBody>
      </p:sp>
      <p:sp>
        <p:nvSpPr>
          <p:cNvPr id="8" name="Rectángulo 7">
            <a:extLst>
              <a:ext uri="{FF2B5EF4-FFF2-40B4-BE49-F238E27FC236}">
                <a16:creationId xmlns:a16="http://schemas.microsoft.com/office/drawing/2014/main" id="{4C5A10DB-C840-4676-9B4E-EB2B2EC12935}"/>
              </a:ext>
            </a:extLst>
          </p:cNvPr>
          <p:cNvSpPr/>
          <p:nvPr/>
        </p:nvSpPr>
        <p:spPr>
          <a:xfrm>
            <a:off x="3044133" y="3672138"/>
            <a:ext cx="3416576" cy="484750"/>
          </a:xfrm>
          <a:prstGeom prst="rect">
            <a:avLst/>
          </a:prstGeom>
          <a:noFill/>
        </p:spPr>
        <p:txBody>
          <a:bodyPr wrap="none" lIns="68580" tIns="34291" rIns="68580" bIns="34291">
            <a:spAutoFit/>
          </a:bodyPr>
          <a:lstStyle/>
          <a:p>
            <a:pPr algn="ctr"/>
            <a:r>
              <a:rPr lang="es-ES" sz="2700"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700" b="1" dirty="0">
              <a:ln w="9525">
                <a:solidFill>
                  <a:schemeClr val="tx2"/>
                </a:solidFill>
                <a:prstDash val="solid"/>
              </a:ln>
              <a:solidFill>
                <a:schemeClr val="tx2">
                  <a:lumMod val="75000"/>
                </a:schemeClr>
              </a:solidFill>
            </a:endParaRPr>
          </a:p>
        </p:txBody>
      </p:sp>
      <p:sp>
        <p:nvSpPr>
          <p:cNvPr id="9" name="Rectángulo 8">
            <a:extLst>
              <a:ext uri="{FF2B5EF4-FFF2-40B4-BE49-F238E27FC236}">
                <a16:creationId xmlns:a16="http://schemas.microsoft.com/office/drawing/2014/main" id="{5B357DBD-A3EA-462B-B8B4-BD4C0DCF2243}"/>
              </a:ext>
            </a:extLst>
          </p:cNvPr>
          <p:cNvSpPr/>
          <p:nvPr/>
        </p:nvSpPr>
        <p:spPr>
          <a:xfrm>
            <a:off x="3020900" y="4438543"/>
            <a:ext cx="3623171" cy="500139"/>
          </a:xfrm>
          <a:prstGeom prst="rect">
            <a:avLst/>
          </a:prstGeom>
          <a:noFill/>
        </p:spPr>
        <p:txBody>
          <a:bodyPr wrap="none" lIns="68580" tIns="34291" rIns="68580" bIns="34291">
            <a:spAutoFit/>
          </a:bodyPr>
          <a:lstStyle/>
          <a:p>
            <a:pPr algn="ctr"/>
            <a:r>
              <a:rPr lang="es-ES" sz="2800" b="1" spc="37" dirty="0">
                <a:ln w="0"/>
                <a:effectLst>
                  <a:innerShdw blurRad="63500" dist="50800" dir="13500000">
                    <a:srgbClr val="000000">
                      <a:alpha val="50000"/>
                    </a:srgbClr>
                  </a:innerShdw>
                </a:effectLst>
              </a:rPr>
              <a:t>Certificación y Calidad</a:t>
            </a:r>
            <a:endParaRPr lang="es-MX" sz="2800" b="1" spc="37" dirty="0">
              <a:ln w="0"/>
              <a:effectLst>
                <a:innerShdw blurRad="63500" dist="50800" dir="13500000">
                  <a:srgbClr val="000000">
                    <a:alpha val="50000"/>
                  </a:srgbClr>
                </a:innerShdw>
              </a:effectLst>
            </a:endParaRPr>
          </a:p>
        </p:txBody>
      </p:sp>
      <p:sp>
        <p:nvSpPr>
          <p:cNvPr id="10" name="Rectángulo 9">
            <a:extLst>
              <a:ext uri="{FF2B5EF4-FFF2-40B4-BE49-F238E27FC236}">
                <a16:creationId xmlns:a16="http://schemas.microsoft.com/office/drawing/2014/main" id="{18EB2A27-C219-400E-9EAF-DAE608AE4EA6}"/>
              </a:ext>
            </a:extLst>
          </p:cNvPr>
          <p:cNvSpPr/>
          <p:nvPr/>
        </p:nvSpPr>
        <p:spPr>
          <a:xfrm>
            <a:off x="609600" y="251791"/>
            <a:ext cx="8083827" cy="2039022"/>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path path="circle">
              <a:fillToRect l="50000" t="50000" r="50000" b="50000"/>
            </a:path>
            <a:tileRect/>
          </a:gradFill>
        </p:spPr>
        <p:style>
          <a:lnRef idx="1">
            <a:schemeClr val="accent1"/>
          </a:lnRef>
          <a:fillRef idx="2">
            <a:schemeClr val="accent1"/>
          </a:fillRef>
          <a:effectRef idx="1">
            <a:schemeClr val="accent1"/>
          </a:effectRef>
          <a:fontRef idx="minor">
            <a:schemeClr val="dk1"/>
          </a:fontRef>
        </p:style>
        <p:txBody>
          <a:bodyPr wrap="square" lIns="68580" tIns="34291" rIns="68580" bIns="34291">
            <a:spAutoFit/>
            <a:scene3d>
              <a:camera prst="orthographicFront"/>
              <a:lightRig rig="soft" dir="t">
                <a:rot lat="0" lon="0" rev="15600000"/>
              </a:lightRig>
            </a:scene3d>
            <a:sp3d extrusionH="57150" prstMaterial="softEdge">
              <a:bevelT w="25400" h="38100"/>
            </a:sp3d>
          </a:bodyPr>
          <a:lstStyle/>
          <a:p>
            <a:pPr algn="ctr">
              <a:spcBef>
                <a:spcPct val="0"/>
              </a:spcBef>
            </a:pPr>
            <a:r>
              <a:rPr lang="es-MX" sz="3200" b="1" dirty="0">
                <a:ln>
                  <a:solidFill>
                    <a:schemeClr val="tx1">
                      <a:lumMod val="95000"/>
                      <a:lumOff val="5000"/>
                    </a:schemeClr>
                  </a:solidFill>
                </a:ln>
                <a:solidFill>
                  <a:schemeClr val="bg1">
                    <a:lumMod val="95000"/>
                  </a:schemeClr>
                </a:solidFill>
                <a:latin typeface="+mj-lt"/>
                <a:ea typeface="+mj-ea"/>
                <a:cs typeface="+mj-cs"/>
              </a:rPr>
              <a:t>UNIVERSIDAD AUTÓNOMA DEL ESTADO DE MÉXICO</a:t>
            </a:r>
          </a:p>
          <a:p>
            <a:pPr algn="ctr">
              <a:spcBef>
                <a:spcPct val="0"/>
              </a:spcBef>
            </a:pPr>
            <a:r>
              <a:rPr lang="es-MX" sz="3200" b="1" dirty="0">
                <a:ln>
                  <a:solidFill>
                    <a:schemeClr val="tx1">
                      <a:lumMod val="95000"/>
                      <a:lumOff val="5000"/>
                    </a:schemeClr>
                  </a:solidFill>
                </a:ln>
                <a:solidFill>
                  <a:schemeClr val="bg1">
                    <a:lumMod val="95000"/>
                  </a:schemeClr>
                </a:solidFill>
                <a:latin typeface="+mj-lt"/>
                <a:ea typeface="+mj-ea"/>
                <a:cs typeface="+mj-cs"/>
              </a:rPr>
              <a:t>CENTRO UNIVERSITARIO UAEM VALLE DE MÉXICO</a:t>
            </a:r>
          </a:p>
        </p:txBody>
      </p:sp>
      <p:sp>
        <p:nvSpPr>
          <p:cNvPr id="11" name="Rectángulo 10">
            <a:extLst>
              <a:ext uri="{FF2B5EF4-FFF2-40B4-BE49-F238E27FC236}">
                <a16:creationId xmlns:a16="http://schemas.microsoft.com/office/drawing/2014/main" id="{34DCEC29-38FE-4DF4-91FE-A2C8C48EDC11}"/>
              </a:ext>
            </a:extLst>
          </p:cNvPr>
          <p:cNvSpPr/>
          <p:nvPr/>
        </p:nvSpPr>
        <p:spPr>
          <a:xfrm>
            <a:off x="969352" y="2666697"/>
            <a:ext cx="7364321" cy="692628"/>
          </a:xfrm>
          <a:prstGeom prst="rect">
            <a:avLst/>
          </a:prstGeom>
          <a:noFill/>
        </p:spPr>
        <p:txBody>
          <a:bodyPr wrap="square" lIns="68580" tIns="34291" rIns="68580" bIns="34291">
            <a:spAutoFit/>
          </a:bodyPr>
          <a:lstStyle/>
          <a:p>
            <a:pPr algn="ctr"/>
            <a:r>
              <a:rPr lang="es-ES" sz="4051" b="1" dirty="0">
                <a:ln w="0"/>
                <a:effectLst>
                  <a:reflection blurRad="6350" stA="53000" endA="300" endPos="35500" dir="5400000" sy="-90000" algn="bl" rotWithShape="0"/>
                </a:effectLst>
              </a:rPr>
              <a:t>Licenciatura en Administración</a:t>
            </a:r>
            <a:endParaRPr lang="es-MX" sz="4051" b="1" dirty="0">
              <a:ln w="0"/>
              <a:effectLst>
                <a:reflection blurRad="6350" stA="53000" endA="300" endPos="35500" dir="5400000" sy="-90000" algn="bl" rotWithShape="0"/>
              </a:effectLst>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D78BE255-5734-49BB-9A8B-BB5C8C73D18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333875" y="4070577"/>
            <a:ext cx="4591050" cy="2787423"/>
          </a:xfrm>
          <a:prstGeom prst="rect">
            <a:avLst/>
          </a:prstGeom>
        </p:spPr>
      </p:pic>
      <p:sp>
        <p:nvSpPr>
          <p:cNvPr id="2" name="Título 1">
            <a:extLst>
              <a:ext uri="{FF2B5EF4-FFF2-40B4-BE49-F238E27FC236}">
                <a16:creationId xmlns:a16="http://schemas.microsoft.com/office/drawing/2014/main" id="{2A77418D-A462-42FD-96BE-BCB4F32ED7E5}"/>
              </a:ext>
            </a:extLst>
          </p:cNvPr>
          <p:cNvSpPr>
            <a:spLocks noGrp="1"/>
          </p:cNvSpPr>
          <p:nvPr>
            <p:ph type="title"/>
          </p:nvPr>
        </p:nvSpPr>
        <p:spPr>
          <a:xfrm>
            <a:off x="1409701" y="274638"/>
            <a:ext cx="6477000" cy="944562"/>
          </a:xfrm>
        </p:spPr>
        <p:txBody>
          <a:bodyPr>
            <a:normAutofit/>
          </a:bodyPr>
          <a:lstStyle/>
          <a:p>
            <a:pPr algn="ctr"/>
            <a:r>
              <a:rPr lang="es-MX" sz="4400" dirty="0"/>
              <a:t>Introducción</a:t>
            </a:r>
          </a:p>
        </p:txBody>
      </p:sp>
      <p:sp>
        <p:nvSpPr>
          <p:cNvPr id="4" name="CuadroTexto 3">
            <a:extLst>
              <a:ext uri="{FF2B5EF4-FFF2-40B4-BE49-F238E27FC236}">
                <a16:creationId xmlns:a16="http://schemas.microsoft.com/office/drawing/2014/main" id="{2F302E6C-2A19-42CD-88D0-983BC2360D31}"/>
              </a:ext>
            </a:extLst>
          </p:cNvPr>
          <p:cNvSpPr txBox="1"/>
          <p:nvPr/>
        </p:nvSpPr>
        <p:spPr>
          <a:xfrm>
            <a:off x="533401" y="1219200"/>
            <a:ext cx="8229600" cy="4031873"/>
          </a:xfrm>
          <a:prstGeom prst="rect">
            <a:avLst/>
          </a:prstGeom>
          <a:noFill/>
        </p:spPr>
        <p:txBody>
          <a:bodyPr wrap="square" rtlCol="0">
            <a:spAutoFit/>
          </a:bodyPr>
          <a:lstStyle/>
          <a:p>
            <a:pPr algn="just"/>
            <a:r>
              <a:rPr lang="es-MX" sz="3200" dirty="0"/>
              <a:t>Las siete herramientas básicas de la calidad se basan en métodos estadísticos propuestos por Kaoru Ishikawa en 1976, para la mejora continua, como una respuesta a la necesidad de los ciclos de calidad japoneses de contar con procedimientos claros y objetivos para el análisis y solución de problemas de mejora continua.</a:t>
            </a:r>
          </a:p>
        </p:txBody>
      </p:sp>
      <p:sp>
        <p:nvSpPr>
          <p:cNvPr id="7" name="CuadroTexto 6">
            <a:extLst>
              <a:ext uri="{FF2B5EF4-FFF2-40B4-BE49-F238E27FC236}">
                <a16:creationId xmlns:a16="http://schemas.microsoft.com/office/drawing/2014/main" id="{3ACB4B8E-B099-44F4-8F6F-3DD85A35B3B1}"/>
              </a:ext>
            </a:extLst>
          </p:cNvPr>
          <p:cNvSpPr txBox="1"/>
          <p:nvPr/>
        </p:nvSpPr>
        <p:spPr>
          <a:xfrm>
            <a:off x="730212" y="7052878"/>
            <a:ext cx="2774988" cy="369332"/>
          </a:xfrm>
          <a:prstGeom prst="rect">
            <a:avLst/>
          </a:prstGeom>
          <a:noFill/>
        </p:spPr>
        <p:txBody>
          <a:bodyPr wrap="square" rtlCol="0">
            <a:spAutoFit/>
          </a:bodyPr>
          <a:lstStyle/>
          <a:p>
            <a:r>
              <a:rPr lang="es-MX" sz="900">
                <a:hlinkClick r:id="rId4" tooltip="http://geoinnova.org/blog-territorio/que-es-la-calidad-total/"/>
              </a:rPr>
              <a:t>Esta foto</a:t>
            </a:r>
            <a:r>
              <a:rPr lang="es-MX" sz="900"/>
              <a:t> de Autor desconocido está bajo licencia </a:t>
            </a:r>
            <a:r>
              <a:rPr lang="es-MX" sz="900">
                <a:hlinkClick r:id="rId5" tooltip="https://creativecommons.org/licenses/by-nc-sa/3.0/"/>
              </a:rPr>
              <a:t>CC BY-SA-NC</a:t>
            </a:r>
            <a:endParaRPr lang="es-MX" sz="900"/>
          </a:p>
        </p:txBody>
      </p:sp>
    </p:spTree>
    <p:extLst>
      <p:ext uri="{BB962C8B-B14F-4D97-AF65-F5344CB8AC3E}">
        <p14:creationId xmlns:p14="http://schemas.microsoft.com/office/powerpoint/2010/main" val="200272410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884C612-E0B4-4156-9FA8-7C09E43B44CA}"/>
              </a:ext>
            </a:extLst>
          </p:cNvPr>
          <p:cNvSpPr txBox="1"/>
          <p:nvPr/>
        </p:nvSpPr>
        <p:spPr>
          <a:xfrm>
            <a:off x="457200" y="1034988"/>
            <a:ext cx="8001000" cy="3046988"/>
          </a:xfrm>
          <a:prstGeom prst="rect">
            <a:avLst/>
          </a:prstGeom>
          <a:noFill/>
        </p:spPr>
        <p:txBody>
          <a:bodyPr wrap="square" rtlCol="0">
            <a:spAutoFit/>
          </a:bodyPr>
          <a:lstStyle/>
          <a:p>
            <a:pPr algn="just"/>
            <a:r>
              <a:rPr lang="es-MX" sz="3200" dirty="0"/>
              <a:t>Según Ishikawa, con las siete herramientas básicas pueden resolver el 95% de los problemas que presentan en una organización. Ishikawa sostiene que la calidad no puede administrarse y mejorarse sin el uso de estadísticas.</a:t>
            </a:r>
          </a:p>
        </p:txBody>
      </p:sp>
      <p:sp>
        <p:nvSpPr>
          <p:cNvPr id="3" name="Título 1">
            <a:extLst>
              <a:ext uri="{FF2B5EF4-FFF2-40B4-BE49-F238E27FC236}">
                <a16:creationId xmlns:a16="http://schemas.microsoft.com/office/drawing/2014/main" id="{EBADB660-F716-4F56-8657-FDA3792CDB3C}"/>
              </a:ext>
            </a:extLst>
          </p:cNvPr>
          <p:cNvSpPr txBox="1">
            <a:spLocks/>
          </p:cNvSpPr>
          <p:nvPr/>
        </p:nvSpPr>
        <p:spPr>
          <a:xfrm>
            <a:off x="1409701" y="274638"/>
            <a:ext cx="6477000" cy="944562"/>
          </a:xfrm>
          <a:prstGeom prst="rect">
            <a:avLst/>
          </a:prstGeom>
        </p:spPr>
        <p:txBody>
          <a:bodyPr>
            <a:normAutofit/>
          </a:bodyPr>
          <a:lstStyle>
            <a:lvl1pPr algn="l" defTabSz="914400" rtl="0" eaLnBrk="1" latinLnBrk="0" hangingPunct="1">
              <a:spcBef>
                <a:spcPct val="0"/>
              </a:spcBef>
              <a:buNone/>
              <a:defRPr sz="3600" kern="1200">
                <a:ln>
                  <a:solidFill>
                    <a:schemeClr val="tx1">
                      <a:lumMod val="95000"/>
                      <a:lumOff val="5000"/>
                    </a:schemeClr>
                  </a:solidFill>
                </a:ln>
                <a:solidFill>
                  <a:schemeClr val="accent1">
                    <a:lumMod val="60000"/>
                    <a:lumOff val="40000"/>
                  </a:schemeClr>
                </a:solidFill>
                <a:latin typeface="+mj-lt"/>
                <a:ea typeface="+mj-ea"/>
                <a:cs typeface="+mj-cs"/>
              </a:defRPr>
            </a:lvl1pPr>
          </a:lstStyle>
          <a:p>
            <a:pPr algn="ctr"/>
            <a:r>
              <a:rPr lang="es-MX" sz="4400"/>
              <a:t>Introducción</a:t>
            </a:r>
            <a:endParaRPr lang="es-MX" sz="4400" dirty="0"/>
          </a:p>
        </p:txBody>
      </p:sp>
      <p:pic>
        <p:nvPicPr>
          <p:cNvPr id="5" name="Imagen 4" descr="Imagen que contiene texto&#10;&#10;Descripción generada con confianza alta">
            <a:extLst>
              <a:ext uri="{FF2B5EF4-FFF2-40B4-BE49-F238E27FC236}">
                <a16:creationId xmlns:a16="http://schemas.microsoft.com/office/drawing/2014/main" id="{5B4A6667-347C-4658-9846-F4633E4BE9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14801"/>
            <a:ext cx="9144000" cy="2743199"/>
          </a:xfrm>
          <a:prstGeom prst="rect">
            <a:avLst/>
          </a:prstGeom>
        </p:spPr>
      </p:pic>
    </p:spTree>
    <p:extLst>
      <p:ext uri="{BB962C8B-B14F-4D97-AF65-F5344CB8AC3E}">
        <p14:creationId xmlns:p14="http://schemas.microsoft.com/office/powerpoint/2010/main" val="18510503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D5A2EA7-340F-44D0-9FAF-722A133969EA}"/>
              </a:ext>
            </a:extLst>
          </p:cNvPr>
          <p:cNvSpPr>
            <a:spLocks noGrp="1"/>
          </p:cNvSpPr>
          <p:nvPr>
            <p:ph type="title"/>
          </p:nvPr>
        </p:nvSpPr>
        <p:spPr>
          <a:xfrm>
            <a:off x="70338" y="37514"/>
            <a:ext cx="7086600" cy="944562"/>
          </a:xfrm>
        </p:spPr>
        <p:txBody>
          <a:bodyPr>
            <a:noAutofit/>
          </a:bodyPr>
          <a:lstStyle/>
          <a:p>
            <a:pPr algn="ctr"/>
            <a:r>
              <a:rPr lang="es-MX" dirty="0"/>
              <a:t>Las siete herramientas básicas para la mejora continua son:</a:t>
            </a:r>
          </a:p>
        </p:txBody>
      </p:sp>
      <p:sp>
        <p:nvSpPr>
          <p:cNvPr id="7" name="CuadroTexto 6">
            <a:extLst>
              <a:ext uri="{FF2B5EF4-FFF2-40B4-BE49-F238E27FC236}">
                <a16:creationId xmlns:a16="http://schemas.microsoft.com/office/drawing/2014/main" id="{63664971-B293-4393-A673-C277A2488A09}"/>
              </a:ext>
            </a:extLst>
          </p:cNvPr>
          <p:cNvSpPr txBox="1"/>
          <p:nvPr/>
        </p:nvSpPr>
        <p:spPr>
          <a:xfrm>
            <a:off x="533400" y="1676400"/>
            <a:ext cx="6479274" cy="4585871"/>
          </a:xfrm>
          <a:prstGeom prst="rect">
            <a:avLst/>
          </a:prstGeom>
          <a:noFill/>
        </p:spPr>
        <p:txBody>
          <a:bodyPr wrap="none" rtlCol="0">
            <a:spAutoFit/>
          </a:bodyPr>
          <a:lstStyle/>
          <a:p>
            <a:pPr marL="457200" indent="-457200">
              <a:buFont typeface="Wingdings" panose="05000000000000000000" pitchFamily="2" charset="2"/>
              <a:buChar char="q"/>
            </a:pPr>
            <a:r>
              <a:rPr lang="es-MX" sz="3200" dirty="0"/>
              <a:t>Lista de comprobación</a:t>
            </a:r>
          </a:p>
          <a:p>
            <a:pPr marL="457200" indent="-457200">
              <a:buFont typeface="Wingdings" panose="05000000000000000000" pitchFamily="2" charset="2"/>
              <a:buChar char="q"/>
            </a:pPr>
            <a:r>
              <a:rPr lang="es-MX" sz="3200" dirty="0"/>
              <a:t>Diagrama de Pareto</a:t>
            </a:r>
          </a:p>
          <a:p>
            <a:pPr marL="457200" indent="-457200">
              <a:buFont typeface="Wingdings" panose="05000000000000000000" pitchFamily="2" charset="2"/>
              <a:buChar char="q"/>
            </a:pPr>
            <a:r>
              <a:rPr lang="es-MX" sz="3200" dirty="0"/>
              <a:t>Diagrama causa-efecto (Ishikawa)</a:t>
            </a:r>
          </a:p>
          <a:p>
            <a:pPr marL="457200" indent="-457200">
              <a:buFont typeface="Wingdings" panose="05000000000000000000" pitchFamily="2" charset="2"/>
              <a:buChar char="q"/>
            </a:pPr>
            <a:r>
              <a:rPr lang="es-MX" sz="3200" dirty="0"/>
              <a:t>Histograma </a:t>
            </a:r>
          </a:p>
          <a:p>
            <a:pPr marL="457200" indent="-457200">
              <a:buFont typeface="Wingdings" panose="05000000000000000000" pitchFamily="2" charset="2"/>
              <a:buChar char="q"/>
            </a:pPr>
            <a:r>
              <a:rPr lang="es-MX" sz="3200" dirty="0"/>
              <a:t>Diagrama de dispersión </a:t>
            </a:r>
          </a:p>
          <a:p>
            <a:pPr marL="457200" indent="-457200">
              <a:buFont typeface="Wingdings" panose="05000000000000000000" pitchFamily="2" charset="2"/>
              <a:buChar char="q"/>
            </a:pPr>
            <a:r>
              <a:rPr lang="es-MX" sz="3200" dirty="0"/>
              <a:t>Gráficos de control y corrida</a:t>
            </a:r>
          </a:p>
          <a:p>
            <a:pPr marL="457200" indent="-457200">
              <a:buFont typeface="Wingdings" panose="05000000000000000000" pitchFamily="2" charset="2"/>
              <a:buChar char="q"/>
            </a:pPr>
            <a:r>
              <a:rPr lang="es-MX" sz="3200" dirty="0"/>
              <a:t>Estratificación</a:t>
            </a:r>
          </a:p>
          <a:p>
            <a:pPr marL="457200" indent="-457200">
              <a:buFont typeface="Wingdings" panose="05000000000000000000" pitchFamily="2" charset="2"/>
              <a:buChar char="q"/>
            </a:pPr>
            <a:endParaRPr lang="es-MX" sz="3200" dirty="0"/>
          </a:p>
          <a:p>
            <a:endParaRPr lang="es-MX" dirty="0"/>
          </a:p>
          <a:p>
            <a:endParaRPr lang="es-MX" dirty="0"/>
          </a:p>
        </p:txBody>
      </p:sp>
      <p:pic>
        <p:nvPicPr>
          <p:cNvPr id="8" name="Picture 2">
            <a:extLst>
              <a:ext uri="{FF2B5EF4-FFF2-40B4-BE49-F238E27FC236}">
                <a16:creationId xmlns:a16="http://schemas.microsoft.com/office/drawing/2014/main" id="{32E3C3AC-0AE5-4426-98FF-C6132AAF17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4191" y="4098388"/>
            <a:ext cx="3395049" cy="2743200"/>
          </a:xfrm>
          <a:prstGeom prst="rect">
            <a:avLst/>
          </a:prstGeom>
        </p:spPr>
      </p:pic>
    </p:spTree>
    <p:extLst>
      <p:ext uri="{BB962C8B-B14F-4D97-AF65-F5344CB8AC3E}">
        <p14:creationId xmlns:p14="http://schemas.microsoft.com/office/powerpoint/2010/main" val="3433193669"/>
      </p:ext>
    </p:extLst>
  </p:cSld>
  <p:clrMapOvr>
    <a:masterClrMapping/>
  </p:clrMapOvr>
  <p:transition spd="slow">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DAAFB2-369E-4A90-A791-C1B0B9EFCDB2}"/>
              </a:ext>
            </a:extLst>
          </p:cNvPr>
          <p:cNvSpPr>
            <a:spLocks noGrp="1"/>
          </p:cNvSpPr>
          <p:nvPr>
            <p:ph type="title"/>
          </p:nvPr>
        </p:nvSpPr>
        <p:spPr/>
        <p:txBody>
          <a:bodyPr/>
          <a:lstStyle/>
          <a:p>
            <a:r>
              <a:rPr lang="es-MX" dirty="0"/>
              <a:t>Lista de comprobación</a:t>
            </a:r>
          </a:p>
        </p:txBody>
      </p:sp>
    </p:spTree>
    <p:extLst>
      <p:ext uri="{BB962C8B-B14F-4D97-AF65-F5344CB8AC3E}">
        <p14:creationId xmlns:p14="http://schemas.microsoft.com/office/powerpoint/2010/main" val="958383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1C7C1F-B52B-45A4-BB80-015577FDB264}"/>
              </a:ext>
            </a:extLst>
          </p:cNvPr>
          <p:cNvSpPr>
            <a:spLocks noGrp="1"/>
          </p:cNvSpPr>
          <p:nvPr>
            <p:ph type="title"/>
          </p:nvPr>
        </p:nvSpPr>
        <p:spPr>
          <a:xfrm>
            <a:off x="152400" y="0"/>
            <a:ext cx="6934200" cy="944562"/>
          </a:xfrm>
        </p:spPr>
        <p:txBody>
          <a:bodyPr>
            <a:normAutofit fontScale="90000"/>
          </a:bodyPr>
          <a:lstStyle/>
          <a:p>
            <a:r>
              <a:rPr lang="es-MX" sz="4000" dirty="0"/>
              <a:t>Hoja de comprobación (checklist)</a:t>
            </a:r>
          </a:p>
        </p:txBody>
      </p:sp>
      <p:sp>
        <p:nvSpPr>
          <p:cNvPr id="4" name="CuadroTexto 3">
            <a:extLst>
              <a:ext uri="{FF2B5EF4-FFF2-40B4-BE49-F238E27FC236}">
                <a16:creationId xmlns:a16="http://schemas.microsoft.com/office/drawing/2014/main" id="{DB142F73-1846-416D-BDAB-017C883038D2}"/>
              </a:ext>
            </a:extLst>
          </p:cNvPr>
          <p:cNvSpPr txBox="1"/>
          <p:nvPr/>
        </p:nvSpPr>
        <p:spPr>
          <a:xfrm>
            <a:off x="381000" y="1371600"/>
            <a:ext cx="8153400" cy="3108543"/>
          </a:xfrm>
          <a:prstGeom prst="rect">
            <a:avLst/>
          </a:prstGeom>
          <a:noFill/>
        </p:spPr>
        <p:txBody>
          <a:bodyPr wrap="square" rtlCol="0">
            <a:spAutoFit/>
          </a:bodyPr>
          <a:lstStyle/>
          <a:p>
            <a:pPr algn="just"/>
            <a:r>
              <a:rPr lang="es-MX" sz="2800" dirty="0"/>
              <a:t>Las listas de comprobación se usan para recolectar datos que se usarán en la resolución de un problema seleccionado. Básicamente son un formato que facilita que una persona pueda levantar datos en una forma ordenada y de acuerdo al estándar requerido en el análisis que se este realizando.</a:t>
            </a:r>
          </a:p>
        </p:txBody>
      </p:sp>
      <p:pic>
        <p:nvPicPr>
          <p:cNvPr id="6" name="Imagen 5">
            <a:extLst>
              <a:ext uri="{FF2B5EF4-FFF2-40B4-BE49-F238E27FC236}">
                <a16:creationId xmlns:a16="http://schemas.microsoft.com/office/drawing/2014/main" id="{812BA136-0E11-400B-A9FF-EB3987B47749}"/>
              </a:ext>
            </a:extLst>
          </p:cNvPr>
          <p:cNvPicPr>
            <a:picLocks noChangeAspect="1"/>
          </p:cNvPicPr>
          <p:nvPr/>
        </p:nvPicPr>
        <p:blipFill>
          <a:blip r:embed="rId2"/>
          <a:stretch>
            <a:fillRect/>
          </a:stretch>
        </p:blipFill>
        <p:spPr>
          <a:xfrm>
            <a:off x="5633021" y="4038600"/>
            <a:ext cx="2863866" cy="2590800"/>
          </a:xfrm>
          <a:prstGeom prst="rect">
            <a:avLst/>
          </a:prstGeom>
        </p:spPr>
      </p:pic>
    </p:spTree>
    <p:extLst>
      <p:ext uri="{BB962C8B-B14F-4D97-AF65-F5344CB8AC3E}">
        <p14:creationId xmlns:p14="http://schemas.microsoft.com/office/powerpoint/2010/main" val="29470685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CBE87-F325-43F2-8A96-74E2F1FC4F04}"/>
              </a:ext>
            </a:extLst>
          </p:cNvPr>
          <p:cNvSpPr>
            <a:spLocks noGrp="1"/>
          </p:cNvSpPr>
          <p:nvPr>
            <p:ph type="title"/>
          </p:nvPr>
        </p:nvSpPr>
        <p:spPr/>
        <p:txBody>
          <a:bodyPr/>
          <a:lstStyle/>
          <a:p>
            <a:r>
              <a:rPr lang="es-MX" dirty="0"/>
              <a:t>Tipos de listas de comprobación</a:t>
            </a:r>
          </a:p>
        </p:txBody>
      </p:sp>
      <p:sp>
        <p:nvSpPr>
          <p:cNvPr id="7" name="Marcador de contenido 6">
            <a:extLst>
              <a:ext uri="{FF2B5EF4-FFF2-40B4-BE49-F238E27FC236}">
                <a16:creationId xmlns:a16="http://schemas.microsoft.com/office/drawing/2014/main" id="{3CD7C6E0-01E2-4830-9CC8-A4DA8016F3C7}"/>
              </a:ext>
            </a:extLst>
          </p:cNvPr>
          <p:cNvSpPr>
            <a:spLocks noGrp="1"/>
          </p:cNvSpPr>
          <p:nvPr>
            <p:ph sz="half" idx="1"/>
          </p:nvPr>
        </p:nvSpPr>
        <p:spPr>
          <a:xfrm>
            <a:off x="381000" y="1295400"/>
            <a:ext cx="4038600" cy="4754563"/>
          </a:xfr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8100000" scaled="1"/>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s-MX" b="1" dirty="0"/>
              <a:t>Variables</a:t>
            </a:r>
          </a:p>
          <a:p>
            <a:pPr algn="just"/>
            <a:r>
              <a:rPr lang="es-MX" dirty="0"/>
              <a:t>Son listas diseñadas para obtener datos de las variables por medio de un proceso de medición. Las mediciones muestran una distribución de frecuencia.</a:t>
            </a:r>
          </a:p>
        </p:txBody>
      </p:sp>
      <p:sp>
        <p:nvSpPr>
          <p:cNvPr id="8" name="Marcador de contenido 7">
            <a:extLst>
              <a:ext uri="{FF2B5EF4-FFF2-40B4-BE49-F238E27FC236}">
                <a16:creationId xmlns:a16="http://schemas.microsoft.com/office/drawing/2014/main" id="{885616D7-D17C-43E8-8871-8484E87701E6}"/>
              </a:ext>
            </a:extLst>
          </p:cNvPr>
          <p:cNvSpPr>
            <a:spLocks noGrp="1"/>
          </p:cNvSpPr>
          <p:nvPr>
            <p:ph sz="half" idx="2"/>
          </p:nvPr>
        </p:nvSpPr>
        <p:spPr>
          <a:xfrm>
            <a:off x="4572000" y="1316502"/>
            <a:ext cx="4114800" cy="4754563"/>
          </a:xfr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100000" b="100000"/>
            </a:path>
            <a:tileRect t="-100000" r="-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s-MX" b="1" dirty="0"/>
              <a:t>Atributos</a:t>
            </a:r>
          </a:p>
          <a:p>
            <a:pPr algn="just"/>
            <a:r>
              <a:rPr lang="es-MX" dirty="0"/>
              <a:t>Esta diseñada para recolectar datos del número de defectos en un proceso. Esta lista puede incluir todas las causas posibles y las observaciones de los defectos.</a:t>
            </a:r>
          </a:p>
          <a:p>
            <a:endParaRPr lang="es-MX" dirty="0"/>
          </a:p>
        </p:txBody>
      </p:sp>
    </p:spTree>
    <p:extLst>
      <p:ext uri="{BB962C8B-B14F-4D97-AF65-F5344CB8AC3E}">
        <p14:creationId xmlns:p14="http://schemas.microsoft.com/office/powerpoint/2010/main" val="39856096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E8AA14-617F-40A0-AB13-6F0370B0264A}"/>
              </a:ext>
            </a:extLst>
          </p:cNvPr>
          <p:cNvSpPr>
            <a:spLocks noGrp="1"/>
          </p:cNvSpPr>
          <p:nvPr>
            <p:ph type="title"/>
          </p:nvPr>
        </p:nvSpPr>
        <p:spPr/>
        <p:txBody>
          <a:bodyPr/>
          <a:lstStyle/>
          <a:p>
            <a:r>
              <a:rPr lang="es-MX" dirty="0"/>
              <a:t>Usos:</a:t>
            </a:r>
          </a:p>
        </p:txBody>
      </p:sp>
      <p:sp>
        <p:nvSpPr>
          <p:cNvPr id="3" name="CuadroTexto 2">
            <a:extLst>
              <a:ext uri="{FF2B5EF4-FFF2-40B4-BE49-F238E27FC236}">
                <a16:creationId xmlns:a16="http://schemas.microsoft.com/office/drawing/2014/main" id="{FE3F9968-2990-44B1-9E65-49CEC1A9F36F}"/>
              </a:ext>
            </a:extLst>
          </p:cNvPr>
          <p:cNvSpPr txBox="1"/>
          <p:nvPr/>
        </p:nvSpPr>
        <p:spPr>
          <a:xfrm>
            <a:off x="990600" y="609600"/>
            <a:ext cx="8153400" cy="5909310"/>
          </a:xfrm>
          <a:prstGeom prst="rect">
            <a:avLst/>
          </a:prstGeom>
          <a:noFill/>
        </p:spPr>
        <p:txBody>
          <a:bodyPr wrap="square" rtlCol="0">
            <a:spAutoFit/>
          </a:bodyPr>
          <a:lstStyle/>
          <a:p>
            <a:endParaRPr lang="es-MX" sz="2400" dirty="0"/>
          </a:p>
          <a:p>
            <a:pPr marL="342900" indent="-342900">
              <a:buFont typeface="Wingdings" panose="05000000000000000000" pitchFamily="2" charset="2"/>
              <a:buChar char="ü"/>
            </a:pPr>
            <a:r>
              <a:rPr lang="es-MX" sz="2800" dirty="0"/>
              <a:t>Recolectar mediciones de forma estructurada.</a:t>
            </a:r>
          </a:p>
          <a:p>
            <a:pPr marL="342900" indent="-342900">
              <a:buFont typeface="Wingdings" panose="05000000000000000000" pitchFamily="2" charset="2"/>
              <a:buChar char="ü"/>
            </a:pPr>
            <a:r>
              <a:rPr lang="es-MX" sz="2800" dirty="0"/>
              <a:t>Recolectar frecuencias de defectos y otros problemas.</a:t>
            </a:r>
          </a:p>
          <a:p>
            <a:pPr marL="342900" indent="-342900">
              <a:buFont typeface="Wingdings" panose="05000000000000000000" pitchFamily="2" charset="2"/>
              <a:buChar char="ü"/>
            </a:pPr>
            <a:r>
              <a:rPr lang="es-MX" sz="2800" dirty="0"/>
              <a:t>Recolectar frecuencias de eventos como por ejemplo tipos de servicios solicitados por los clientes.</a:t>
            </a:r>
          </a:p>
          <a:p>
            <a:pPr marL="342900" indent="-342900">
              <a:buFont typeface="Wingdings" panose="05000000000000000000" pitchFamily="2" charset="2"/>
              <a:buChar char="ü"/>
            </a:pPr>
            <a:r>
              <a:rPr lang="es-MX" sz="2800" dirty="0"/>
              <a:t>Recolectar datos sobre la localización de defectos y problemas de calidad.</a:t>
            </a:r>
          </a:p>
          <a:p>
            <a:pPr marL="342900" indent="-342900">
              <a:buFont typeface="Wingdings" panose="05000000000000000000" pitchFamily="2" charset="2"/>
              <a:buChar char="ü"/>
            </a:pPr>
            <a:r>
              <a:rPr lang="es-MX" sz="2800" dirty="0"/>
              <a:t>Recolectar datos que pueden indicar patrones de eventos, defectos y problemas.</a:t>
            </a:r>
          </a:p>
          <a:p>
            <a:pPr marL="342900" indent="-342900">
              <a:buFont typeface="Wingdings" panose="05000000000000000000" pitchFamily="2" charset="2"/>
              <a:buChar char="ü"/>
            </a:pPr>
            <a:r>
              <a:rPr lang="es-MX" sz="2800" dirty="0"/>
              <a:t>Como lista de chequeo (</a:t>
            </a:r>
            <a:r>
              <a:rPr lang="es-MX" sz="2800" dirty="0" err="1"/>
              <a:t>check</a:t>
            </a:r>
            <a:r>
              <a:rPr lang="es-MX" sz="2800" dirty="0"/>
              <a:t> </a:t>
            </a:r>
            <a:r>
              <a:rPr lang="es-MX" sz="2800" dirty="0" err="1"/>
              <a:t>list</a:t>
            </a:r>
            <a:r>
              <a:rPr lang="es-MX" sz="2800" dirty="0"/>
              <a:t>) para dar seguimiento a una serie de actividades y tareas.</a:t>
            </a:r>
          </a:p>
          <a:p>
            <a:endParaRPr lang="es-MX" dirty="0"/>
          </a:p>
        </p:txBody>
      </p:sp>
    </p:spTree>
    <p:extLst>
      <p:ext uri="{BB962C8B-B14F-4D97-AF65-F5344CB8AC3E}">
        <p14:creationId xmlns:p14="http://schemas.microsoft.com/office/powerpoint/2010/main" val="96761672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papelería, instrumentos de escritura&#10;&#10;Descripción generada con confianza alta">
            <a:extLst>
              <a:ext uri="{FF2B5EF4-FFF2-40B4-BE49-F238E27FC236}">
                <a16:creationId xmlns:a16="http://schemas.microsoft.com/office/drawing/2014/main" id="{1D1A5282-EFB2-4B58-A687-3594661AB9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4343401"/>
            <a:ext cx="3505200" cy="2514599"/>
          </a:xfrm>
          <a:prstGeom prst="rect">
            <a:avLst/>
          </a:prstGeom>
        </p:spPr>
      </p:pic>
      <p:sp>
        <p:nvSpPr>
          <p:cNvPr id="2" name="Título 1">
            <a:extLst>
              <a:ext uri="{FF2B5EF4-FFF2-40B4-BE49-F238E27FC236}">
                <a16:creationId xmlns:a16="http://schemas.microsoft.com/office/drawing/2014/main" id="{AA67B051-5E2F-4F02-8467-1AA3F4CEA372}"/>
              </a:ext>
            </a:extLst>
          </p:cNvPr>
          <p:cNvSpPr>
            <a:spLocks noGrp="1"/>
          </p:cNvSpPr>
          <p:nvPr>
            <p:ph type="title"/>
          </p:nvPr>
        </p:nvSpPr>
        <p:spPr/>
        <p:txBody>
          <a:bodyPr>
            <a:normAutofit fontScale="90000"/>
          </a:bodyPr>
          <a:lstStyle/>
          <a:p>
            <a:pPr algn="ctr"/>
            <a:r>
              <a:rPr lang="es-MX" dirty="0"/>
              <a:t>Pasos para realizar una hoja de verificación</a:t>
            </a:r>
          </a:p>
        </p:txBody>
      </p:sp>
      <p:sp>
        <p:nvSpPr>
          <p:cNvPr id="3" name="Rectángulo 2">
            <a:extLst>
              <a:ext uri="{FF2B5EF4-FFF2-40B4-BE49-F238E27FC236}">
                <a16:creationId xmlns:a16="http://schemas.microsoft.com/office/drawing/2014/main" id="{7D92C8BA-21BD-4A21-AAD9-67B75C7C47F8}"/>
              </a:ext>
            </a:extLst>
          </p:cNvPr>
          <p:cNvSpPr/>
          <p:nvPr/>
        </p:nvSpPr>
        <p:spPr>
          <a:xfrm>
            <a:off x="381000" y="1397674"/>
            <a:ext cx="8763000" cy="3693319"/>
          </a:xfrm>
          <a:prstGeom prst="rect">
            <a:avLst/>
          </a:prstGeom>
        </p:spPr>
        <p:txBody>
          <a:bodyPr wrap="square">
            <a:spAutoFit/>
          </a:bodyPr>
          <a:lstStyle/>
          <a:p>
            <a:pPr marL="342900" indent="-342900">
              <a:buFont typeface="+mj-lt"/>
              <a:buAutoNum type="arabicPeriod"/>
            </a:pPr>
            <a:r>
              <a:rPr lang="es-MX" sz="2400" dirty="0">
                <a:latin typeface="Arial" panose="020B0604020202020204" pitchFamily="34" charset="0"/>
              </a:rPr>
              <a:t>Decida cuál evento, proceso, situación o problema va a observar.</a:t>
            </a:r>
          </a:p>
          <a:p>
            <a:pPr marL="342900" indent="-342900">
              <a:buFont typeface="+mj-lt"/>
              <a:buAutoNum type="arabicPeriod"/>
            </a:pPr>
            <a:r>
              <a:rPr lang="es-MX" sz="2400" dirty="0">
                <a:latin typeface="Arial" panose="020B0604020202020204" pitchFamily="34" charset="0"/>
              </a:rPr>
              <a:t>Desarrolle definiciones operacionales claras de lo que va a observar (en el ejemplo  anterior hay que definir de previo cada defecto) incluyendo fotos, dibujos, esquemas, y  todo lo que pueda facilitar la recolección de los datos.</a:t>
            </a:r>
          </a:p>
          <a:p>
            <a:pPr marL="342900" indent="-342900">
              <a:buFont typeface="+mj-lt"/>
              <a:buAutoNum type="arabicPeriod"/>
            </a:pPr>
            <a:r>
              <a:rPr lang="es-MX" sz="2400" dirty="0">
                <a:latin typeface="Arial" panose="020B0604020202020204" pitchFamily="34" charset="0"/>
              </a:rPr>
              <a:t>Decida sobre el periodo de tiempo de recolección de los datos.</a:t>
            </a:r>
          </a:p>
          <a:p>
            <a:endParaRPr lang="es-MX" sz="2400" dirty="0">
              <a:latin typeface="Arial" panose="020B0604020202020204" pitchFamily="34" charset="0"/>
            </a:endParaRPr>
          </a:p>
          <a:p>
            <a:endParaRPr lang="es-MX" dirty="0">
              <a:effectLst/>
              <a:latin typeface="Arial" panose="020B0604020202020204" pitchFamily="34" charset="0"/>
            </a:endParaRPr>
          </a:p>
        </p:txBody>
      </p:sp>
    </p:spTree>
    <p:extLst>
      <p:ext uri="{BB962C8B-B14F-4D97-AF65-F5344CB8AC3E}">
        <p14:creationId xmlns:p14="http://schemas.microsoft.com/office/powerpoint/2010/main" val="3172609173"/>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27DFAD-6215-4ED3-9ECA-9F38A118F27F}"/>
              </a:ext>
            </a:extLst>
          </p:cNvPr>
          <p:cNvSpPr>
            <a:spLocks noGrp="1"/>
          </p:cNvSpPr>
          <p:nvPr>
            <p:ph type="title"/>
          </p:nvPr>
        </p:nvSpPr>
        <p:spPr/>
        <p:txBody>
          <a:bodyPr>
            <a:normAutofit fontScale="90000"/>
          </a:bodyPr>
          <a:lstStyle/>
          <a:p>
            <a:r>
              <a:rPr lang="es-MX" dirty="0"/>
              <a:t>Pasos para realizar una hoja de verificación</a:t>
            </a:r>
          </a:p>
        </p:txBody>
      </p:sp>
      <p:sp>
        <p:nvSpPr>
          <p:cNvPr id="3" name="Rectángulo 2">
            <a:extLst>
              <a:ext uri="{FF2B5EF4-FFF2-40B4-BE49-F238E27FC236}">
                <a16:creationId xmlns:a16="http://schemas.microsoft.com/office/drawing/2014/main" id="{4DCD6DCD-4A5E-4BB1-A197-0E60ED0F9633}"/>
              </a:ext>
            </a:extLst>
          </p:cNvPr>
          <p:cNvSpPr/>
          <p:nvPr/>
        </p:nvSpPr>
        <p:spPr>
          <a:xfrm>
            <a:off x="152400" y="1371600"/>
            <a:ext cx="8001000" cy="3785652"/>
          </a:xfrm>
          <a:prstGeom prst="rect">
            <a:avLst/>
          </a:prstGeom>
        </p:spPr>
        <p:txBody>
          <a:bodyPr wrap="square">
            <a:spAutoFit/>
          </a:bodyPr>
          <a:lstStyle/>
          <a:p>
            <a:pPr marL="457200" indent="-457200" algn="just">
              <a:buFont typeface="+mj-lt"/>
              <a:buAutoNum type="arabicPeriod" startAt="4"/>
            </a:pPr>
            <a:r>
              <a:rPr lang="es-MX" sz="2400" dirty="0">
                <a:latin typeface="Arial" panose="020B0604020202020204" pitchFamily="34" charset="0"/>
              </a:rPr>
              <a:t>Diseñe la hoja, formato o plantilla. Si va a recolectar frecuencias diseñe su formato de tal  forma que solamente requiera marcas. Si va a escribir números asegúrese de tener el  espacio adecuado y de indicar el número de decimales correcto.</a:t>
            </a:r>
          </a:p>
          <a:p>
            <a:pPr marL="457200" indent="-457200" algn="just">
              <a:buFont typeface="+mj-lt"/>
              <a:buAutoNum type="arabicPeriod" startAt="4"/>
            </a:pPr>
            <a:r>
              <a:rPr lang="es-MX" sz="2400" dirty="0">
                <a:latin typeface="Arial" panose="020B0604020202020204" pitchFamily="34" charset="0"/>
              </a:rPr>
              <a:t>Pruebe la hoja por un período corto de tiempo con las personas que van a tomar la información.</a:t>
            </a:r>
          </a:p>
          <a:p>
            <a:pPr marL="457200" indent="-457200" algn="just">
              <a:buFont typeface="+mj-lt"/>
              <a:buAutoNum type="arabicPeriod" startAt="4"/>
            </a:pPr>
            <a:r>
              <a:rPr lang="es-MX" sz="2400" dirty="0">
                <a:latin typeface="Arial" panose="020B0604020202020204" pitchFamily="34" charset="0"/>
              </a:rPr>
              <a:t>Agregue las decisiones que deben tomarse cuando se registran problemas particulares o se llega a una frecuencia acordada</a:t>
            </a:r>
            <a:endParaRPr lang="es-MX" sz="2400" dirty="0"/>
          </a:p>
        </p:txBody>
      </p:sp>
      <p:pic>
        <p:nvPicPr>
          <p:cNvPr id="5" name="Imagen 4" descr="Imagen que contiene objeto&#10;&#10;Descripción generada con confianza alta">
            <a:extLst>
              <a:ext uri="{FF2B5EF4-FFF2-40B4-BE49-F238E27FC236}">
                <a16:creationId xmlns:a16="http://schemas.microsoft.com/office/drawing/2014/main" id="{6B3B8F76-B71C-4CEF-9206-B0CD1D67FD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4886" y="4572000"/>
            <a:ext cx="4572000" cy="2286000"/>
          </a:xfrm>
          <a:prstGeom prst="rect">
            <a:avLst/>
          </a:prstGeom>
        </p:spPr>
      </p:pic>
    </p:spTree>
    <p:extLst>
      <p:ext uri="{BB962C8B-B14F-4D97-AF65-F5344CB8AC3E}">
        <p14:creationId xmlns:p14="http://schemas.microsoft.com/office/powerpoint/2010/main" val="17125662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captura de pantalla&#10;&#10;Descripción generada con confianza alta">
            <a:extLst>
              <a:ext uri="{FF2B5EF4-FFF2-40B4-BE49-F238E27FC236}">
                <a16:creationId xmlns:a16="http://schemas.microsoft.com/office/drawing/2014/main" id="{EA15138C-4B69-42F5-852E-AEB3D91C82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72958859"/>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AE4B15A-CB81-417D-9F52-8C58F39E2413}"/>
              </a:ext>
            </a:extLst>
          </p:cNvPr>
          <p:cNvPicPr>
            <a:picLocks noChangeAspect="1"/>
          </p:cNvPicPr>
          <p:nvPr/>
        </p:nvPicPr>
        <p:blipFill>
          <a:blip r:embed="rId2"/>
          <a:stretch>
            <a:fillRect/>
          </a:stretch>
        </p:blipFill>
        <p:spPr>
          <a:xfrm>
            <a:off x="32922" y="0"/>
            <a:ext cx="9111077" cy="6858000"/>
          </a:xfrm>
          <a:prstGeom prst="rect">
            <a:avLst/>
          </a:prstGeom>
        </p:spPr>
      </p:pic>
    </p:spTree>
    <p:extLst>
      <p:ext uri="{BB962C8B-B14F-4D97-AF65-F5344CB8AC3E}">
        <p14:creationId xmlns:p14="http://schemas.microsoft.com/office/powerpoint/2010/main" val="32813262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captura de pantalla&#10;&#10;Descripción generada con confianza muy alta">
            <a:extLst>
              <a:ext uri="{FF2B5EF4-FFF2-40B4-BE49-F238E27FC236}">
                <a16:creationId xmlns:a16="http://schemas.microsoft.com/office/drawing/2014/main" id="{CB661B66-800A-45DA-B9DF-C0B89B4DD9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100" y="1"/>
            <a:ext cx="6019800" cy="6820436"/>
          </a:xfrm>
          <a:prstGeom prst="rect">
            <a:avLst/>
          </a:prstGeom>
        </p:spPr>
      </p:pic>
    </p:spTree>
    <p:extLst>
      <p:ext uri="{BB962C8B-B14F-4D97-AF65-F5344CB8AC3E}">
        <p14:creationId xmlns:p14="http://schemas.microsoft.com/office/powerpoint/2010/main" val="2818962069"/>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718314B1-99A3-48AA-BDEC-BC06579C5727}"/>
              </a:ext>
            </a:extLst>
          </p:cNvPr>
          <p:cNvSpPr>
            <a:spLocks noGrp="1"/>
          </p:cNvSpPr>
          <p:nvPr>
            <p:ph type="title"/>
          </p:nvPr>
        </p:nvSpPr>
        <p:spPr>
          <a:xfrm>
            <a:off x="2514600" y="5638800"/>
            <a:ext cx="6284913" cy="1362075"/>
          </a:xfrm>
        </p:spPr>
        <p:txBody>
          <a:bodyPr/>
          <a:lstStyle/>
          <a:p>
            <a:r>
              <a:rPr lang="es-MX" dirty="0"/>
              <a:t>Diagrama de Pareto</a:t>
            </a:r>
          </a:p>
        </p:txBody>
      </p:sp>
    </p:spTree>
    <p:extLst>
      <p:ext uri="{BB962C8B-B14F-4D97-AF65-F5344CB8AC3E}">
        <p14:creationId xmlns:p14="http://schemas.microsoft.com/office/powerpoint/2010/main" val="30607884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MX" dirty="0"/>
              <a:t>Diagrama de Pareto</a:t>
            </a:r>
            <a:endParaRPr lang="en-US" dirty="0"/>
          </a:p>
        </p:txBody>
      </p:sp>
      <p:sp>
        <p:nvSpPr>
          <p:cNvPr id="6" name="CuadroTexto 5">
            <a:extLst>
              <a:ext uri="{FF2B5EF4-FFF2-40B4-BE49-F238E27FC236}">
                <a16:creationId xmlns:a16="http://schemas.microsoft.com/office/drawing/2014/main" id="{CA018811-D067-4C83-B6FC-12FEC3409712}"/>
              </a:ext>
            </a:extLst>
          </p:cNvPr>
          <p:cNvSpPr txBox="1"/>
          <p:nvPr/>
        </p:nvSpPr>
        <p:spPr>
          <a:xfrm>
            <a:off x="533400" y="1165283"/>
            <a:ext cx="8229600" cy="2492990"/>
          </a:xfrm>
          <a:prstGeom prst="rect">
            <a:avLst/>
          </a:prstGeom>
          <a:noFill/>
        </p:spPr>
        <p:txBody>
          <a:bodyPr wrap="square" rtlCol="0">
            <a:spAutoFit/>
          </a:bodyPr>
          <a:lstStyle/>
          <a:p>
            <a:pPr algn="just"/>
            <a:r>
              <a:rPr lang="es-MX" sz="2600" dirty="0"/>
              <a:t>El análisis de Pareto es en esencia una herramienta  para establecer prioridades en la resolución de problemas. Sus orígenes se atribuyen a Vilfredo Pareto, economista italiano, el cual a través de estudios económicos, llego a la conclusión que la mayoría de la riqueza es acumulada y controlada por la minoría. </a:t>
            </a:r>
          </a:p>
        </p:txBody>
      </p:sp>
      <p:pic>
        <p:nvPicPr>
          <p:cNvPr id="14" name="Imagen 13">
            <a:extLst>
              <a:ext uri="{FF2B5EF4-FFF2-40B4-BE49-F238E27FC236}">
                <a16:creationId xmlns:a16="http://schemas.microsoft.com/office/drawing/2014/main" id="{A6EC973A-6AA6-44CB-AD72-345EC0A65F42}"/>
              </a:ext>
            </a:extLst>
          </p:cNvPr>
          <p:cNvPicPr>
            <a:picLocks noChangeAspect="1"/>
          </p:cNvPicPr>
          <p:nvPr/>
        </p:nvPicPr>
        <p:blipFill>
          <a:blip r:embed="rId2"/>
          <a:stretch>
            <a:fillRect/>
          </a:stretch>
        </p:blipFill>
        <p:spPr>
          <a:xfrm>
            <a:off x="2438400" y="3721387"/>
            <a:ext cx="5372100" cy="3136613"/>
          </a:xfrm>
          <a:prstGeom prst="rect">
            <a:avLst/>
          </a:prstGeom>
        </p:spPr>
      </p:pic>
    </p:spTree>
    <p:extLst>
      <p:ext uri="{BB962C8B-B14F-4D97-AF65-F5344CB8AC3E}">
        <p14:creationId xmlns:p14="http://schemas.microsoft.com/office/powerpoint/2010/main" val="27773538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90E85D-CC21-4160-8693-09ECF5283787}"/>
              </a:ext>
            </a:extLst>
          </p:cNvPr>
          <p:cNvSpPr>
            <a:spLocks noGrp="1"/>
          </p:cNvSpPr>
          <p:nvPr>
            <p:ph type="title"/>
          </p:nvPr>
        </p:nvSpPr>
        <p:spPr/>
        <p:txBody>
          <a:bodyPr/>
          <a:lstStyle/>
          <a:p>
            <a:r>
              <a:rPr lang="es-MX" dirty="0"/>
              <a:t>Diagrama de Pareto</a:t>
            </a:r>
          </a:p>
        </p:txBody>
      </p:sp>
      <p:sp>
        <p:nvSpPr>
          <p:cNvPr id="4" name="CuadroTexto 3">
            <a:extLst>
              <a:ext uri="{FF2B5EF4-FFF2-40B4-BE49-F238E27FC236}">
                <a16:creationId xmlns:a16="http://schemas.microsoft.com/office/drawing/2014/main" id="{E34ED06A-952F-41D9-978E-2234B7203A72}"/>
              </a:ext>
            </a:extLst>
          </p:cNvPr>
          <p:cNvSpPr txBox="1"/>
          <p:nvPr/>
        </p:nvSpPr>
        <p:spPr>
          <a:xfrm>
            <a:off x="381000" y="1219200"/>
            <a:ext cx="8077200" cy="3046988"/>
          </a:xfrm>
          <a:prstGeom prst="rect">
            <a:avLst/>
          </a:prstGeom>
          <a:noFill/>
        </p:spPr>
        <p:txBody>
          <a:bodyPr wrap="square" rtlCol="0">
            <a:spAutoFit/>
          </a:bodyPr>
          <a:lstStyle/>
          <a:p>
            <a:pPr algn="just"/>
            <a:r>
              <a:rPr lang="es-MX" sz="2400" dirty="0"/>
              <a:t>El diagrama de Pareto es una herramienta utilizada en programas de mejoramiento de la calidad para identificar y separar de forma critica los pocos proyectos que provocan la mayor parte de los problemas de calidad. Siendo Juran el que toma el principio de Pareto y lo aplica para detectar las causas de un problema al decir que el 80% de los efectos de un problema se deben solamente al 20% de las causas involucradas.</a:t>
            </a:r>
          </a:p>
        </p:txBody>
      </p:sp>
      <p:pic>
        <p:nvPicPr>
          <p:cNvPr id="5" name="Imagen 4">
            <a:extLst>
              <a:ext uri="{FF2B5EF4-FFF2-40B4-BE49-F238E27FC236}">
                <a16:creationId xmlns:a16="http://schemas.microsoft.com/office/drawing/2014/main" id="{E64544BE-27FD-4EB2-BF76-2977A3004AFB}"/>
              </a:ext>
            </a:extLst>
          </p:cNvPr>
          <p:cNvPicPr>
            <a:picLocks noChangeAspect="1"/>
          </p:cNvPicPr>
          <p:nvPr/>
        </p:nvPicPr>
        <p:blipFill>
          <a:blip r:embed="rId2"/>
          <a:stretch>
            <a:fillRect/>
          </a:stretch>
        </p:blipFill>
        <p:spPr>
          <a:xfrm>
            <a:off x="4188802" y="4038600"/>
            <a:ext cx="4257675" cy="2619375"/>
          </a:xfrm>
          <a:prstGeom prst="rect">
            <a:avLst/>
          </a:prstGeom>
        </p:spPr>
      </p:pic>
    </p:spTree>
    <p:extLst>
      <p:ext uri="{BB962C8B-B14F-4D97-AF65-F5344CB8AC3E}">
        <p14:creationId xmlns:p14="http://schemas.microsoft.com/office/powerpoint/2010/main" val="11245633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93A86AA2-910F-4E21-B253-3DF0026608DB}"/>
              </a:ext>
            </a:extLst>
          </p:cNvPr>
          <p:cNvSpPr>
            <a:spLocks noGrp="1"/>
          </p:cNvSpPr>
          <p:nvPr>
            <p:ph type="title"/>
          </p:nvPr>
        </p:nvSpPr>
        <p:spPr>
          <a:xfrm>
            <a:off x="533400" y="168275"/>
            <a:ext cx="8610600" cy="944562"/>
          </a:xfrm>
        </p:spPr>
        <p:txBody>
          <a:bodyPr>
            <a:normAutofit fontScale="90000"/>
          </a:bodyPr>
          <a:lstStyle/>
          <a:p>
            <a:r>
              <a:rPr lang="es-MX" dirty="0"/>
              <a:t>Entre los principales usos del diagrama de Pareto están:</a:t>
            </a:r>
          </a:p>
        </p:txBody>
      </p:sp>
      <p:sp>
        <p:nvSpPr>
          <p:cNvPr id="4" name="Marcador de contenido 3">
            <a:extLst>
              <a:ext uri="{FF2B5EF4-FFF2-40B4-BE49-F238E27FC236}">
                <a16:creationId xmlns:a16="http://schemas.microsoft.com/office/drawing/2014/main" id="{D85C6EC7-F4A3-4E53-AFE2-60A4E49CE7A2}"/>
              </a:ext>
            </a:extLst>
          </p:cNvPr>
          <p:cNvSpPr>
            <a:spLocks noGrp="1"/>
          </p:cNvSpPr>
          <p:nvPr>
            <p:ph idx="1"/>
          </p:nvPr>
        </p:nvSpPr>
        <p:spPr>
          <a:xfrm>
            <a:off x="533400" y="1112837"/>
            <a:ext cx="8458200" cy="4906963"/>
          </a:xfrm>
        </p:spPr>
        <p:txBody>
          <a:bodyPr>
            <a:normAutofit/>
          </a:bodyPr>
          <a:lstStyle/>
          <a:p>
            <a:pPr marL="457200" indent="-457200">
              <a:buFont typeface="Arial" panose="020B0604020202020204" pitchFamily="34" charset="0"/>
              <a:buChar char="•"/>
            </a:pPr>
            <a:r>
              <a:rPr lang="es-MX" dirty="0"/>
              <a:t>Cuando se quiere descubrir cuáles son los principales problemas de calidad.</a:t>
            </a:r>
          </a:p>
          <a:p>
            <a:pPr marL="457200" indent="-457200">
              <a:buFont typeface="Arial" panose="020B0604020202020204" pitchFamily="34" charset="0"/>
              <a:buChar char="•"/>
            </a:pPr>
            <a:r>
              <a:rPr lang="es-MX" dirty="0"/>
              <a:t>Cuando se quiere descubrir cuáles son las principales causas de los problemas de calidad.</a:t>
            </a:r>
          </a:p>
          <a:p>
            <a:pPr marL="457200" indent="-457200">
              <a:buFont typeface="Arial" panose="020B0604020202020204" pitchFamily="34" charset="0"/>
              <a:buChar char="•"/>
            </a:pPr>
            <a:r>
              <a:rPr lang="es-MX" dirty="0"/>
              <a:t>Cuando se quiere estudiar cuáles son los mayores contribuyentes al costo de un producto o servicio.</a:t>
            </a:r>
          </a:p>
          <a:p>
            <a:endParaRPr lang="es-MX" dirty="0"/>
          </a:p>
        </p:txBody>
      </p:sp>
    </p:spTree>
    <p:extLst>
      <p:ext uri="{BB962C8B-B14F-4D97-AF65-F5344CB8AC3E}">
        <p14:creationId xmlns:p14="http://schemas.microsoft.com/office/powerpoint/2010/main" val="26821612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17A7B8-5372-4B85-8E8C-0D82D60E40CD}"/>
              </a:ext>
            </a:extLst>
          </p:cNvPr>
          <p:cNvSpPr>
            <a:spLocks noGrp="1"/>
          </p:cNvSpPr>
          <p:nvPr>
            <p:ph type="title"/>
          </p:nvPr>
        </p:nvSpPr>
        <p:spPr>
          <a:xfrm>
            <a:off x="533400" y="168275"/>
            <a:ext cx="8458200" cy="944562"/>
          </a:xfrm>
        </p:spPr>
        <p:txBody>
          <a:bodyPr>
            <a:normAutofit fontScale="90000"/>
          </a:bodyPr>
          <a:lstStyle/>
          <a:p>
            <a:r>
              <a:rPr lang="es-MX" dirty="0"/>
              <a:t>Pasos para construir un diagrama de Pareto</a:t>
            </a:r>
          </a:p>
        </p:txBody>
      </p:sp>
      <p:sp>
        <p:nvSpPr>
          <p:cNvPr id="3" name="Marcador de contenido 2">
            <a:extLst>
              <a:ext uri="{FF2B5EF4-FFF2-40B4-BE49-F238E27FC236}">
                <a16:creationId xmlns:a16="http://schemas.microsoft.com/office/drawing/2014/main" id="{15D12F5C-3F1F-433C-85BF-D093D4DA8B81}"/>
              </a:ext>
            </a:extLst>
          </p:cNvPr>
          <p:cNvSpPr>
            <a:spLocks noGrp="1"/>
          </p:cNvSpPr>
          <p:nvPr>
            <p:ph idx="1"/>
          </p:nvPr>
        </p:nvSpPr>
        <p:spPr>
          <a:xfrm>
            <a:off x="533400" y="1112837"/>
            <a:ext cx="8305800" cy="4906963"/>
          </a:xfrm>
        </p:spPr>
        <p:txBody>
          <a:bodyPr>
            <a:normAutofit/>
          </a:bodyPr>
          <a:lstStyle/>
          <a:p>
            <a:pPr marL="514350" indent="-514350">
              <a:buFont typeface="+mj-lt"/>
              <a:buAutoNum type="arabicPeriod"/>
            </a:pPr>
            <a:r>
              <a:rPr lang="es-MX" sz="2800" dirty="0"/>
              <a:t>Decida sobre la categoría que utilizará para acumular los datos.</a:t>
            </a:r>
          </a:p>
          <a:p>
            <a:pPr marL="514350" indent="-514350">
              <a:buFont typeface="+mj-lt"/>
              <a:buAutoNum type="arabicPeriod"/>
            </a:pPr>
            <a:r>
              <a:rPr lang="es-MX" sz="2800" dirty="0"/>
              <a:t>Decida cuales mediciones son apropiadas. Lo más común es usar frecuencias, costos y tiempo.</a:t>
            </a:r>
          </a:p>
          <a:p>
            <a:pPr marL="514350" indent="-514350">
              <a:buFont typeface="+mj-lt"/>
              <a:buAutoNum type="arabicPeriod"/>
            </a:pPr>
            <a:r>
              <a:rPr lang="es-MX" sz="2800" dirty="0"/>
              <a:t>Decida sobre el período de tiempo que analizará los datos, ¿una semana?, ¿un mes?, ¿un año?</a:t>
            </a:r>
          </a:p>
          <a:p>
            <a:pPr marL="514350" indent="-514350">
              <a:buFont typeface="+mj-lt"/>
              <a:buAutoNum type="arabicPeriod"/>
            </a:pPr>
            <a:r>
              <a:rPr lang="es-MX" sz="2800" dirty="0"/>
              <a:t>Recolecte los datos o recopílelos de datos ya existentes.</a:t>
            </a:r>
          </a:p>
          <a:p>
            <a:pPr marL="514350" indent="-514350">
              <a:buFont typeface="+mj-lt"/>
              <a:buAutoNum type="arabicPeriod"/>
            </a:pPr>
            <a:r>
              <a:rPr lang="es-MX" sz="2800" dirty="0"/>
              <a:t>Determine el total para cada categoría</a:t>
            </a:r>
            <a:r>
              <a:rPr lang="es-MX" dirty="0"/>
              <a:t>.</a:t>
            </a:r>
          </a:p>
        </p:txBody>
      </p:sp>
    </p:spTree>
    <p:extLst>
      <p:ext uri="{BB962C8B-B14F-4D97-AF65-F5344CB8AC3E}">
        <p14:creationId xmlns:p14="http://schemas.microsoft.com/office/powerpoint/2010/main" val="34426265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F8421AE7-9E54-45E2-85B4-94E9EBA326E8}"/>
              </a:ext>
            </a:extLst>
          </p:cNvPr>
          <p:cNvSpPr>
            <a:spLocks noGrp="1"/>
          </p:cNvSpPr>
          <p:nvPr>
            <p:ph idx="1"/>
          </p:nvPr>
        </p:nvSpPr>
        <p:spPr>
          <a:xfrm>
            <a:off x="533400" y="1112837"/>
            <a:ext cx="8382000" cy="4906963"/>
          </a:xfrm>
        </p:spPr>
        <p:txBody>
          <a:bodyPr>
            <a:noAutofit/>
          </a:bodyPr>
          <a:lstStyle/>
          <a:p>
            <a:pPr marL="514350" indent="-514350" algn="just">
              <a:buFont typeface="+mj-lt"/>
              <a:buAutoNum type="arabicPeriod" startAt="6"/>
            </a:pPr>
            <a:r>
              <a:rPr lang="es-MX" sz="2800" dirty="0"/>
              <a:t>Ordene las categorías de mayor a menor frecuencia.</a:t>
            </a:r>
          </a:p>
          <a:p>
            <a:pPr marL="514350" indent="-514350" algn="just">
              <a:buFont typeface="+mj-lt"/>
              <a:buAutoNum type="arabicPeriod" startAt="6"/>
            </a:pPr>
            <a:r>
              <a:rPr lang="es-MX" sz="2800" dirty="0"/>
              <a:t>Calcule el porcentaje de cada categoría.</a:t>
            </a:r>
          </a:p>
          <a:p>
            <a:pPr marL="514350" indent="-514350" algn="just">
              <a:buFont typeface="+mj-lt"/>
              <a:buAutoNum type="arabicPeriod" startAt="6"/>
            </a:pPr>
            <a:r>
              <a:rPr lang="es-MX" sz="2800" dirty="0"/>
              <a:t>Haga la suma acumulada de los porcentajes. Para cada categoría sume el porcentaje de esa categoría más el acumulado de las categorías anteriores.</a:t>
            </a:r>
          </a:p>
          <a:p>
            <a:pPr marL="514350" indent="-514350" algn="just">
              <a:buFont typeface="+mj-lt"/>
              <a:buAutoNum type="arabicPeriod" startAt="6"/>
            </a:pPr>
            <a:r>
              <a:rPr lang="es-MX" sz="2800" dirty="0"/>
              <a:t>Grafique primero las barras de frecuencias por categoría (primera escala, a la izquierda).</a:t>
            </a:r>
          </a:p>
          <a:p>
            <a:pPr marL="514350" indent="-514350" algn="just">
              <a:buFont typeface="+mj-lt"/>
              <a:buAutoNum type="arabicPeriod" startAt="6"/>
            </a:pPr>
            <a:r>
              <a:rPr lang="es-MX" sz="2800" dirty="0"/>
              <a:t>Grafique luego la línea de porcentajes acumulados (segunda escala, a la derecha).</a:t>
            </a:r>
          </a:p>
        </p:txBody>
      </p:sp>
      <p:sp>
        <p:nvSpPr>
          <p:cNvPr id="7" name="Título 1">
            <a:extLst>
              <a:ext uri="{FF2B5EF4-FFF2-40B4-BE49-F238E27FC236}">
                <a16:creationId xmlns:a16="http://schemas.microsoft.com/office/drawing/2014/main" id="{EB96D2BA-CEA3-429B-A38F-02D15F260E72}"/>
              </a:ext>
            </a:extLst>
          </p:cNvPr>
          <p:cNvSpPr>
            <a:spLocks noGrp="1"/>
          </p:cNvSpPr>
          <p:nvPr>
            <p:ph type="title"/>
          </p:nvPr>
        </p:nvSpPr>
        <p:spPr>
          <a:xfrm>
            <a:off x="533400" y="168275"/>
            <a:ext cx="8077200" cy="944563"/>
          </a:xfrm>
        </p:spPr>
        <p:txBody>
          <a:bodyPr>
            <a:normAutofit fontScale="90000"/>
          </a:bodyPr>
          <a:lstStyle/>
          <a:p>
            <a:r>
              <a:rPr lang="es-MX" dirty="0"/>
              <a:t>Pasos para construir un diagrama de Pareto</a:t>
            </a:r>
          </a:p>
        </p:txBody>
      </p:sp>
    </p:spTree>
    <p:extLst>
      <p:ext uri="{BB962C8B-B14F-4D97-AF65-F5344CB8AC3E}">
        <p14:creationId xmlns:p14="http://schemas.microsoft.com/office/powerpoint/2010/main" val="22142193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02DF901-2153-497A-9F07-A713A0D1FE89}"/>
              </a:ext>
            </a:extLst>
          </p:cNvPr>
          <p:cNvSpPr>
            <a:spLocks noGrp="1"/>
          </p:cNvSpPr>
          <p:nvPr>
            <p:ph type="title"/>
          </p:nvPr>
        </p:nvSpPr>
        <p:spPr>
          <a:xfrm>
            <a:off x="152400" y="304800"/>
            <a:ext cx="7086600" cy="639763"/>
          </a:xfrm>
        </p:spPr>
        <p:txBody>
          <a:bodyPr>
            <a:noAutofit/>
          </a:bodyPr>
          <a:lstStyle/>
          <a:p>
            <a:pPr algn="ctr"/>
            <a:r>
              <a:rPr lang="es-MX" dirty="0"/>
              <a:t>Diagrama</a:t>
            </a:r>
            <a:r>
              <a:rPr lang="en-US" dirty="0"/>
              <a:t> de Pareto</a:t>
            </a:r>
          </a:p>
        </p:txBody>
      </p:sp>
      <p:sp>
        <p:nvSpPr>
          <p:cNvPr id="7" name="CuadroTexto 6">
            <a:extLst>
              <a:ext uri="{FF2B5EF4-FFF2-40B4-BE49-F238E27FC236}">
                <a16:creationId xmlns:a16="http://schemas.microsoft.com/office/drawing/2014/main" id="{D105BBDC-E374-4827-B4E9-ED6A923E29A3}"/>
              </a:ext>
            </a:extLst>
          </p:cNvPr>
          <p:cNvSpPr txBox="1"/>
          <p:nvPr/>
        </p:nvSpPr>
        <p:spPr>
          <a:xfrm>
            <a:off x="609600" y="1219200"/>
            <a:ext cx="8229600" cy="1384995"/>
          </a:xfrm>
          <a:prstGeom prst="rect">
            <a:avLst/>
          </a:prstGeom>
          <a:noFill/>
        </p:spPr>
        <p:txBody>
          <a:bodyPr wrap="square" rtlCol="0">
            <a:spAutoFit/>
          </a:bodyPr>
          <a:lstStyle/>
          <a:p>
            <a:r>
              <a:rPr lang="es-MX" sz="2800" dirty="0"/>
              <a:t>Un análisis de las quejas de los clientes para una gran empresa de pedidos por correo reveló lo siguiente:</a:t>
            </a:r>
          </a:p>
        </p:txBody>
      </p:sp>
      <p:graphicFrame>
        <p:nvGraphicFramePr>
          <p:cNvPr id="8" name="Tabla 7">
            <a:extLst>
              <a:ext uri="{FF2B5EF4-FFF2-40B4-BE49-F238E27FC236}">
                <a16:creationId xmlns:a16="http://schemas.microsoft.com/office/drawing/2014/main" id="{DCAC3A4C-52F7-4FF4-B364-4ABF65EC97D3}"/>
              </a:ext>
            </a:extLst>
          </p:cNvPr>
          <p:cNvGraphicFramePr>
            <a:graphicFrameLocks noGrp="1"/>
          </p:cNvGraphicFramePr>
          <p:nvPr>
            <p:extLst>
              <p:ext uri="{D42A27DB-BD31-4B8C-83A1-F6EECF244321}">
                <p14:modId xmlns:p14="http://schemas.microsoft.com/office/powerpoint/2010/main" val="559873849"/>
              </p:ext>
            </p:extLst>
          </p:nvPr>
        </p:nvGraphicFramePr>
        <p:xfrm>
          <a:off x="1676400" y="2743200"/>
          <a:ext cx="6096000" cy="22250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05840108"/>
                    </a:ext>
                  </a:extLst>
                </a:gridCol>
                <a:gridCol w="3048000">
                  <a:extLst>
                    <a:ext uri="{9D8B030D-6E8A-4147-A177-3AD203B41FA5}">
                      <a16:colId xmlns:a16="http://schemas.microsoft.com/office/drawing/2014/main" val="3476975784"/>
                    </a:ext>
                  </a:extLst>
                </a:gridCol>
              </a:tblGrid>
              <a:tr h="370840">
                <a:tc>
                  <a:txBody>
                    <a:bodyPr/>
                    <a:lstStyle/>
                    <a:p>
                      <a:pPr algn="ctr"/>
                      <a:r>
                        <a:rPr lang="es-MX" dirty="0"/>
                        <a:t>Tipo de queja</a:t>
                      </a:r>
                    </a:p>
                  </a:txBody>
                  <a:tcPr/>
                </a:tc>
                <a:tc>
                  <a:txBody>
                    <a:bodyPr/>
                    <a:lstStyle/>
                    <a:p>
                      <a:pPr algn="ctr"/>
                      <a:r>
                        <a:rPr lang="es-MX" dirty="0"/>
                        <a:t>Frecuencia</a:t>
                      </a:r>
                    </a:p>
                  </a:txBody>
                  <a:tcPr/>
                </a:tc>
                <a:extLst>
                  <a:ext uri="{0D108BD9-81ED-4DB2-BD59-A6C34878D82A}">
                    <a16:rowId xmlns:a16="http://schemas.microsoft.com/office/drawing/2014/main" val="446679248"/>
                  </a:ext>
                </a:extLst>
              </a:tr>
              <a:tr h="370840">
                <a:tc>
                  <a:txBody>
                    <a:bodyPr/>
                    <a:lstStyle/>
                    <a:p>
                      <a:pPr algn="ctr"/>
                      <a:r>
                        <a:rPr lang="es-MX" dirty="0"/>
                        <a:t>Errores de facturación</a:t>
                      </a:r>
                    </a:p>
                  </a:txBody>
                  <a:tcPr/>
                </a:tc>
                <a:tc>
                  <a:txBody>
                    <a:bodyPr/>
                    <a:lstStyle/>
                    <a:p>
                      <a:pPr algn="ctr"/>
                      <a:r>
                        <a:rPr lang="es-MX" dirty="0"/>
                        <a:t>867</a:t>
                      </a:r>
                    </a:p>
                  </a:txBody>
                  <a:tcPr/>
                </a:tc>
                <a:extLst>
                  <a:ext uri="{0D108BD9-81ED-4DB2-BD59-A6C34878D82A}">
                    <a16:rowId xmlns:a16="http://schemas.microsoft.com/office/drawing/2014/main" val="530366956"/>
                  </a:ext>
                </a:extLst>
              </a:tr>
              <a:tr h="370840">
                <a:tc>
                  <a:txBody>
                    <a:bodyPr/>
                    <a:lstStyle/>
                    <a:p>
                      <a:pPr algn="ctr"/>
                      <a:r>
                        <a:rPr lang="es-MX" dirty="0"/>
                        <a:t>Errores de embarque</a:t>
                      </a:r>
                    </a:p>
                  </a:txBody>
                  <a:tcPr/>
                </a:tc>
                <a:tc>
                  <a:txBody>
                    <a:bodyPr/>
                    <a:lstStyle/>
                    <a:p>
                      <a:pPr algn="ctr"/>
                      <a:r>
                        <a:rPr lang="es-MX" dirty="0"/>
                        <a:t>1960</a:t>
                      </a:r>
                    </a:p>
                  </a:txBody>
                  <a:tcPr/>
                </a:tc>
                <a:extLst>
                  <a:ext uri="{0D108BD9-81ED-4DB2-BD59-A6C34878D82A}">
                    <a16:rowId xmlns:a16="http://schemas.microsoft.com/office/drawing/2014/main" val="2932808287"/>
                  </a:ext>
                </a:extLst>
              </a:tr>
              <a:tr h="370840">
                <a:tc>
                  <a:txBody>
                    <a:bodyPr/>
                    <a:lstStyle/>
                    <a:p>
                      <a:pPr algn="ctr"/>
                      <a:r>
                        <a:rPr lang="es-MX" dirty="0"/>
                        <a:t>Cargos no claros</a:t>
                      </a:r>
                    </a:p>
                  </a:txBody>
                  <a:tcPr/>
                </a:tc>
                <a:tc>
                  <a:txBody>
                    <a:bodyPr/>
                    <a:lstStyle/>
                    <a:p>
                      <a:pPr algn="ctr"/>
                      <a:r>
                        <a:rPr lang="es-MX" dirty="0"/>
                        <a:t>9650</a:t>
                      </a:r>
                    </a:p>
                  </a:txBody>
                  <a:tcPr/>
                </a:tc>
                <a:extLst>
                  <a:ext uri="{0D108BD9-81ED-4DB2-BD59-A6C34878D82A}">
                    <a16:rowId xmlns:a16="http://schemas.microsoft.com/office/drawing/2014/main" val="4115496904"/>
                  </a:ext>
                </a:extLst>
              </a:tr>
              <a:tr h="370840">
                <a:tc>
                  <a:txBody>
                    <a:bodyPr/>
                    <a:lstStyle/>
                    <a:p>
                      <a:pPr algn="ctr"/>
                      <a:r>
                        <a:rPr lang="es-MX" dirty="0"/>
                        <a:t>Retardos excesivos</a:t>
                      </a:r>
                    </a:p>
                  </a:txBody>
                  <a:tcPr/>
                </a:tc>
                <a:tc>
                  <a:txBody>
                    <a:bodyPr/>
                    <a:lstStyle/>
                    <a:p>
                      <a:pPr algn="ctr"/>
                      <a:r>
                        <a:rPr lang="es-MX" dirty="0"/>
                        <a:t>6672</a:t>
                      </a:r>
                    </a:p>
                  </a:txBody>
                  <a:tcPr/>
                </a:tc>
                <a:extLst>
                  <a:ext uri="{0D108BD9-81ED-4DB2-BD59-A6C34878D82A}">
                    <a16:rowId xmlns:a16="http://schemas.microsoft.com/office/drawing/2014/main" val="1461337783"/>
                  </a:ext>
                </a:extLst>
              </a:tr>
              <a:tr h="370840">
                <a:tc>
                  <a:txBody>
                    <a:bodyPr/>
                    <a:lstStyle/>
                    <a:p>
                      <a:pPr algn="ctr"/>
                      <a:r>
                        <a:rPr lang="es-MX" dirty="0"/>
                        <a:t>Errores de entrega</a:t>
                      </a:r>
                    </a:p>
                  </a:txBody>
                  <a:tcPr/>
                </a:tc>
                <a:tc>
                  <a:txBody>
                    <a:bodyPr/>
                    <a:lstStyle/>
                    <a:p>
                      <a:pPr algn="ctr"/>
                      <a:r>
                        <a:rPr lang="es-MX" dirty="0"/>
                        <a:t>452</a:t>
                      </a:r>
                    </a:p>
                  </a:txBody>
                  <a:tcPr/>
                </a:tc>
                <a:extLst>
                  <a:ext uri="{0D108BD9-81ED-4DB2-BD59-A6C34878D82A}">
                    <a16:rowId xmlns:a16="http://schemas.microsoft.com/office/drawing/2014/main" val="1394877120"/>
                  </a:ext>
                </a:extLst>
              </a:tr>
            </a:tbl>
          </a:graphicData>
        </a:graphic>
      </p:graphicFrame>
      <p:sp>
        <p:nvSpPr>
          <p:cNvPr id="9" name="CuadroTexto 8">
            <a:extLst>
              <a:ext uri="{FF2B5EF4-FFF2-40B4-BE49-F238E27FC236}">
                <a16:creationId xmlns:a16="http://schemas.microsoft.com/office/drawing/2014/main" id="{976C9897-95D8-4866-9441-6555017CAF9D}"/>
              </a:ext>
            </a:extLst>
          </p:cNvPr>
          <p:cNvSpPr txBox="1"/>
          <p:nvPr/>
        </p:nvSpPr>
        <p:spPr>
          <a:xfrm>
            <a:off x="2514600" y="5107245"/>
            <a:ext cx="6781800" cy="1384995"/>
          </a:xfrm>
          <a:prstGeom prst="rect">
            <a:avLst/>
          </a:prstGeom>
          <a:noFill/>
        </p:spPr>
        <p:txBody>
          <a:bodyPr wrap="square" rtlCol="0">
            <a:spAutoFit/>
          </a:bodyPr>
          <a:lstStyle/>
          <a:p>
            <a:r>
              <a:rPr lang="es-MX" sz="2800" dirty="0"/>
              <a:t>Construya un diagrama de Pareto para estos datos. ¿ A qué conclusiones llega usted</a:t>
            </a:r>
            <a:r>
              <a:rPr lang="es-MX" sz="2400" dirty="0"/>
              <a:t>?</a:t>
            </a:r>
          </a:p>
        </p:txBody>
      </p:sp>
    </p:spTree>
    <p:extLst>
      <p:ext uri="{BB962C8B-B14F-4D97-AF65-F5344CB8AC3E}">
        <p14:creationId xmlns:p14="http://schemas.microsoft.com/office/powerpoint/2010/main" val="265479213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195262"/>
            <a:ext cx="5486400" cy="566738"/>
          </a:xfrm>
        </p:spPr>
        <p:txBody>
          <a:bodyPr>
            <a:normAutofit fontScale="90000"/>
          </a:bodyPr>
          <a:lstStyle/>
          <a:p>
            <a:pPr algn="ctr"/>
            <a:r>
              <a:rPr lang="en-US" sz="3600" dirty="0" err="1"/>
              <a:t>Tabla</a:t>
            </a:r>
            <a:r>
              <a:rPr lang="en-US" sz="3600" dirty="0"/>
              <a:t> de </a:t>
            </a:r>
            <a:r>
              <a:rPr lang="en-US" sz="3600" dirty="0" err="1"/>
              <a:t>frecuencias</a:t>
            </a:r>
            <a:endParaRPr lang="en-US" sz="3600" dirty="0"/>
          </a:p>
        </p:txBody>
      </p:sp>
      <p:graphicFrame>
        <p:nvGraphicFramePr>
          <p:cNvPr id="14" name="Content Placeholder 4"/>
          <p:cNvGraphicFramePr>
            <a:graphicFrameLocks/>
          </p:cNvGraphicFramePr>
          <p:nvPr>
            <p:extLst>
              <p:ext uri="{D42A27DB-BD31-4B8C-83A1-F6EECF244321}">
                <p14:modId xmlns:p14="http://schemas.microsoft.com/office/powerpoint/2010/main" val="1933010603"/>
              </p:ext>
            </p:extLst>
          </p:nvPr>
        </p:nvGraphicFramePr>
        <p:xfrm>
          <a:off x="838200" y="762000"/>
          <a:ext cx="6705600" cy="4732723"/>
        </p:xfrm>
        <a:graphic>
          <a:graphicData uri="http://schemas.openxmlformats.org/drawingml/2006/table">
            <a:tbl>
              <a:tblPr firstRow="1" bandRow="1">
                <a:tableStyleId>{5C22544A-7EE6-4342-B048-85BDC9FD1C3A}</a:tableStyleId>
              </a:tblPr>
              <a:tblGrid>
                <a:gridCol w="2005112">
                  <a:extLst>
                    <a:ext uri="{9D8B030D-6E8A-4147-A177-3AD203B41FA5}">
                      <a16:colId xmlns:a16="http://schemas.microsoft.com/office/drawing/2014/main" val="20000"/>
                    </a:ext>
                  </a:extLst>
                </a:gridCol>
                <a:gridCol w="1725094">
                  <a:extLst>
                    <a:ext uri="{9D8B030D-6E8A-4147-A177-3AD203B41FA5}">
                      <a16:colId xmlns:a16="http://schemas.microsoft.com/office/drawing/2014/main" val="20001"/>
                    </a:ext>
                  </a:extLst>
                </a:gridCol>
                <a:gridCol w="1552585">
                  <a:extLst>
                    <a:ext uri="{9D8B030D-6E8A-4147-A177-3AD203B41FA5}">
                      <a16:colId xmlns:a16="http://schemas.microsoft.com/office/drawing/2014/main" val="20002"/>
                    </a:ext>
                  </a:extLst>
                </a:gridCol>
                <a:gridCol w="1422809">
                  <a:extLst>
                    <a:ext uri="{9D8B030D-6E8A-4147-A177-3AD203B41FA5}">
                      <a16:colId xmlns:a16="http://schemas.microsoft.com/office/drawing/2014/main" val="20003"/>
                    </a:ext>
                  </a:extLst>
                </a:gridCol>
              </a:tblGrid>
              <a:tr h="755847">
                <a:tc>
                  <a:txBody>
                    <a:bodyPr/>
                    <a:lstStyle/>
                    <a:p>
                      <a:pPr algn="ctr"/>
                      <a:r>
                        <a:rPr lang="es-MX" sz="1800" baseline="0" noProof="0"/>
                        <a:t>Tipos de quejas</a:t>
                      </a:r>
                    </a:p>
                  </a:txBody>
                  <a:tcPr marT="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baseline="0" noProof="0" dirty="0"/>
                        <a:t>Frecuencias</a:t>
                      </a:r>
                    </a:p>
                  </a:txBody>
                  <a:tcPr marT="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baseline="0" noProof="0" dirty="0"/>
                        <a:t>%</a:t>
                      </a:r>
                    </a:p>
                  </a:txBody>
                  <a:tcPr marT="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baseline="0" noProof="0" dirty="0"/>
                        <a:t>% acumulado</a:t>
                      </a:r>
                    </a:p>
                  </a:txBody>
                  <a:tcPr marT="1371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91952">
                <a:tc>
                  <a:txBody>
                    <a:bodyPr/>
                    <a:lstStyle/>
                    <a:p>
                      <a:pPr algn="ctr"/>
                      <a:r>
                        <a:rPr lang="es-MX" sz="1800" noProof="0" dirty="0"/>
                        <a:t>Cargos no claros</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9,650</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49.23</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49.23</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09600">
                <a:tc>
                  <a:txBody>
                    <a:bodyPr/>
                    <a:lstStyle/>
                    <a:p>
                      <a:pPr algn="ctr"/>
                      <a:r>
                        <a:rPr lang="es-MX" sz="1800" noProof="0" dirty="0"/>
                        <a:t>Retardos excesivos</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6,672</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34.04</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83.27</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45182">
                <a:tc>
                  <a:txBody>
                    <a:bodyPr/>
                    <a:lstStyle/>
                    <a:p>
                      <a:pPr algn="ctr"/>
                      <a:r>
                        <a:rPr lang="es-MX" sz="1800" noProof="0" dirty="0"/>
                        <a:t>Errores de embarques</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1,960</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10.00</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93.27</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74018">
                <a:tc>
                  <a:txBody>
                    <a:bodyPr/>
                    <a:lstStyle/>
                    <a:p>
                      <a:pPr algn="ctr"/>
                      <a:r>
                        <a:rPr lang="es-MX" sz="1800" noProof="0" dirty="0"/>
                        <a:t>Errores de facturación</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867</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4.42</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97.69</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545182">
                <a:tc>
                  <a:txBody>
                    <a:bodyPr/>
                    <a:lstStyle/>
                    <a:p>
                      <a:pPr algn="ctr"/>
                      <a:r>
                        <a:rPr lang="es-MX" sz="1800" noProof="0" dirty="0"/>
                        <a:t>Errores de entrega</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452</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2.31</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noProof="0" dirty="0"/>
                        <a:t>100</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545182">
                <a:tc>
                  <a:txBody>
                    <a:bodyPr/>
                    <a:lstStyle/>
                    <a:p>
                      <a:pPr algn="ctr"/>
                      <a:r>
                        <a:rPr lang="es-MX" sz="1800" noProof="0" dirty="0"/>
                        <a:t>Total</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b="1" noProof="0" dirty="0"/>
                        <a:t>19,601</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MX" sz="1800" b="1" noProof="0" dirty="0"/>
                        <a:t>100</a:t>
                      </a:r>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s-MX" sz="1800" b="1" noProof="0" dirty="0"/>
                    </a:p>
                  </a:txBody>
                  <a:tcPr marT="1371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5228144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9A2EFC-074B-4B22-8A2A-914ABFBD604E}"/>
              </a:ext>
            </a:extLst>
          </p:cNvPr>
          <p:cNvSpPr>
            <a:spLocks noGrp="1"/>
          </p:cNvSpPr>
          <p:nvPr>
            <p:ph type="title"/>
          </p:nvPr>
        </p:nvSpPr>
        <p:spPr/>
        <p:txBody>
          <a:bodyPr/>
          <a:lstStyle/>
          <a:p>
            <a:r>
              <a:rPr lang="es-MX" dirty="0"/>
              <a:t>Diagrama de Pareto</a:t>
            </a:r>
          </a:p>
        </p:txBody>
      </p:sp>
      <p:graphicFrame>
        <p:nvGraphicFramePr>
          <p:cNvPr id="6" name="Gráfico 5">
            <a:extLst>
              <a:ext uri="{FF2B5EF4-FFF2-40B4-BE49-F238E27FC236}">
                <a16:creationId xmlns:a16="http://schemas.microsoft.com/office/drawing/2014/main" id="{188B4500-B9CF-4A0D-9C0C-83AAA5E4334D}"/>
              </a:ext>
            </a:extLst>
          </p:cNvPr>
          <p:cNvGraphicFramePr>
            <a:graphicFrameLocks/>
          </p:cNvGraphicFramePr>
          <p:nvPr>
            <p:extLst>
              <p:ext uri="{D42A27DB-BD31-4B8C-83A1-F6EECF244321}">
                <p14:modId xmlns:p14="http://schemas.microsoft.com/office/powerpoint/2010/main" val="95712866"/>
              </p:ext>
            </p:extLst>
          </p:nvPr>
        </p:nvGraphicFramePr>
        <p:xfrm>
          <a:off x="381000" y="1143001"/>
          <a:ext cx="86106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4944751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3270087-9849-4C06-A152-5433AD56B2D0}"/>
              </a:ext>
            </a:extLst>
          </p:cNvPr>
          <p:cNvPicPr>
            <a:picLocks noChangeAspect="1"/>
          </p:cNvPicPr>
          <p:nvPr/>
        </p:nvPicPr>
        <p:blipFill>
          <a:blip r:embed="rId2"/>
          <a:stretch>
            <a:fillRect/>
          </a:stretch>
        </p:blipFill>
        <p:spPr>
          <a:xfrm>
            <a:off x="11723" y="0"/>
            <a:ext cx="9132277" cy="6858000"/>
          </a:xfrm>
          <a:prstGeom prst="rect">
            <a:avLst/>
          </a:prstGeom>
        </p:spPr>
      </p:pic>
      <p:sp>
        <p:nvSpPr>
          <p:cNvPr id="6" name="Elipse 5">
            <a:extLst>
              <a:ext uri="{FF2B5EF4-FFF2-40B4-BE49-F238E27FC236}">
                <a16:creationId xmlns:a16="http://schemas.microsoft.com/office/drawing/2014/main" id="{BD1D78AF-1E20-4C2A-8667-7D07FF8204FA}"/>
              </a:ext>
            </a:extLst>
          </p:cNvPr>
          <p:cNvSpPr/>
          <p:nvPr/>
        </p:nvSpPr>
        <p:spPr>
          <a:xfrm>
            <a:off x="6248400" y="1295400"/>
            <a:ext cx="914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83091491"/>
      </p:ext>
    </p:extLst>
  </p:cSld>
  <p:clrMapOvr>
    <a:masterClrMapping/>
  </p:clrMapOvr>
  <p:transition spd="med">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3F1FA4E-DA39-4E73-9DB5-622624115B9B}"/>
              </a:ext>
            </a:extLst>
          </p:cNvPr>
          <p:cNvSpPr>
            <a:spLocks noGrp="1"/>
          </p:cNvSpPr>
          <p:nvPr>
            <p:ph type="title"/>
          </p:nvPr>
        </p:nvSpPr>
        <p:spPr>
          <a:xfrm>
            <a:off x="2514600" y="5520543"/>
            <a:ext cx="6284913" cy="1362075"/>
          </a:xfrm>
        </p:spPr>
        <p:txBody>
          <a:bodyPr/>
          <a:lstStyle/>
          <a:p>
            <a:r>
              <a:rPr lang="es-MX" dirty="0"/>
              <a:t>Diagrama causa-efecto</a:t>
            </a:r>
          </a:p>
        </p:txBody>
      </p:sp>
    </p:spTree>
    <p:extLst>
      <p:ext uri="{BB962C8B-B14F-4D97-AF65-F5344CB8AC3E}">
        <p14:creationId xmlns:p14="http://schemas.microsoft.com/office/powerpoint/2010/main" val="41834830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5DE2C0F-849E-43B8-9453-BE9955BC8EF7}"/>
              </a:ext>
            </a:extLst>
          </p:cNvPr>
          <p:cNvSpPr>
            <a:spLocks noGrp="1"/>
          </p:cNvSpPr>
          <p:nvPr>
            <p:ph type="title"/>
          </p:nvPr>
        </p:nvSpPr>
        <p:spPr/>
        <p:txBody>
          <a:bodyPr/>
          <a:lstStyle/>
          <a:p>
            <a:r>
              <a:rPr lang="es-MX" dirty="0"/>
              <a:t>Diagrama causa y efecto </a:t>
            </a:r>
          </a:p>
        </p:txBody>
      </p:sp>
      <p:sp>
        <p:nvSpPr>
          <p:cNvPr id="5" name="Marcador de contenido 4">
            <a:extLst>
              <a:ext uri="{FF2B5EF4-FFF2-40B4-BE49-F238E27FC236}">
                <a16:creationId xmlns:a16="http://schemas.microsoft.com/office/drawing/2014/main" id="{0DB3F9FC-A5D4-4B43-8B31-EBCE4234D7CC}"/>
              </a:ext>
            </a:extLst>
          </p:cNvPr>
          <p:cNvSpPr>
            <a:spLocks noGrp="1"/>
          </p:cNvSpPr>
          <p:nvPr>
            <p:ph idx="4294967295"/>
          </p:nvPr>
        </p:nvSpPr>
        <p:spPr>
          <a:xfrm>
            <a:off x="152400" y="1166019"/>
            <a:ext cx="8153400" cy="4983162"/>
          </a:xfrm>
        </p:spPr>
        <p:txBody>
          <a:bodyPr/>
          <a:lstStyle/>
          <a:p>
            <a:pPr algn="just"/>
            <a:r>
              <a:rPr lang="es-MX" dirty="0"/>
              <a:t>Los diagramas de causas y efecto son una técnica de resolución de problemas desarrollada en 1943 por Ishikawa en Japón, como respuesta a la confusión de los obreros por el número de factores que afectan a un proceso.</a:t>
            </a:r>
          </a:p>
        </p:txBody>
      </p:sp>
      <p:pic>
        <p:nvPicPr>
          <p:cNvPr id="9" name="Imagen 8" descr="Imagen que contiene texto&#10;&#10;Descripción generada con confianza alta">
            <a:extLst>
              <a:ext uri="{FF2B5EF4-FFF2-40B4-BE49-F238E27FC236}">
                <a16:creationId xmlns:a16="http://schemas.microsoft.com/office/drawing/2014/main" id="{4005C7F2-CFD0-41C8-9C05-1AF59BBE5B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9601" y="3657600"/>
            <a:ext cx="4724400" cy="3200400"/>
          </a:xfrm>
          <a:prstGeom prst="rect">
            <a:avLst/>
          </a:prstGeom>
        </p:spPr>
      </p:pic>
    </p:spTree>
    <p:extLst>
      <p:ext uri="{BB962C8B-B14F-4D97-AF65-F5344CB8AC3E}">
        <p14:creationId xmlns:p14="http://schemas.microsoft.com/office/powerpoint/2010/main" val="383474700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353EC3-AC4B-4ABC-8BF6-E1EF4EF1B7C8}"/>
              </a:ext>
            </a:extLst>
          </p:cNvPr>
          <p:cNvSpPr>
            <a:spLocks noGrp="1"/>
          </p:cNvSpPr>
          <p:nvPr>
            <p:ph type="title"/>
          </p:nvPr>
        </p:nvSpPr>
        <p:spPr/>
        <p:txBody>
          <a:bodyPr/>
          <a:lstStyle/>
          <a:p>
            <a:r>
              <a:rPr lang="es-MX" dirty="0"/>
              <a:t>Diagrama causa y efecto</a:t>
            </a:r>
          </a:p>
        </p:txBody>
      </p:sp>
      <p:sp>
        <p:nvSpPr>
          <p:cNvPr id="4" name="Marcador de contenido 4">
            <a:extLst>
              <a:ext uri="{FF2B5EF4-FFF2-40B4-BE49-F238E27FC236}">
                <a16:creationId xmlns:a16="http://schemas.microsoft.com/office/drawing/2014/main" id="{7723EDF9-EBA1-42CC-94A5-70B56BD9B492}"/>
              </a:ext>
            </a:extLst>
          </p:cNvPr>
          <p:cNvSpPr txBox="1">
            <a:spLocks/>
          </p:cNvSpPr>
          <p:nvPr/>
        </p:nvSpPr>
        <p:spPr>
          <a:xfrm>
            <a:off x="152400" y="1166019"/>
            <a:ext cx="8153400" cy="4983162"/>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dirty="0"/>
              <a:t>El diagrama de Ishikawa o de causa y efecto tiene como propósito expresar en forma gráfica el conjunto de factores causales que intervienen en una determinada característica de calidad.</a:t>
            </a:r>
          </a:p>
        </p:txBody>
      </p:sp>
      <p:pic>
        <p:nvPicPr>
          <p:cNvPr id="6" name="Imagen 5">
            <a:extLst>
              <a:ext uri="{FF2B5EF4-FFF2-40B4-BE49-F238E27FC236}">
                <a16:creationId xmlns:a16="http://schemas.microsoft.com/office/drawing/2014/main" id="{DD3863C7-A20D-4487-9B5C-C57099D997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0900" y="3876675"/>
            <a:ext cx="5076825" cy="2981325"/>
          </a:xfrm>
          <a:prstGeom prst="rect">
            <a:avLst/>
          </a:prstGeom>
        </p:spPr>
      </p:pic>
    </p:spTree>
    <p:extLst>
      <p:ext uri="{BB962C8B-B14F-4D97-AF65-F5344CB8AC3E}">
        <p14:creationId xmlns:p14="http://schemas.microsoft.com/office/powerpoint/2010/main" val="2627506931"/>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3C0979-5368-432F-81B7-67D77A6B23EF}"/>
              </a:ext>
            </a:extLst>
          </p:cNvPr>
          <p:cNvSpPr>
            <a:spLocks noGrp="1"/>
          </p:cNvSpPr>
          <p:nvPr>
            <p:ph type="title"/>
          </p:nvPr>
        </p:nvSpPr>
        <p:spPr/>
        <p:txBody>
          <a:bodyPr/>
          <a:lstStyle/>
          <a:p>
            <a:r>
              <a:rPr lang="es-MX" dirty="0"/>
              <a:t>Diagrama causa y efecto</a:t>
            </a:r>
          </a:p>
        </p:txBody>
      </p:sp>
      <p:sp>
        <p:nvSpPr>
          <p:cNvPr id="3" name="Marcador de contenido 4">
            <a:extLst>
              <a:ext uri="{FF2B5EF4-FFF2-40B4-BE49-F238E27FC236}">
                <a16:creationId xmlns:a16="http://schemas.microsoft.com/office/drawing/2014/main" id="{9DD53734-120D-4965-A572-F3199A571E51}"/>
              </a:ext>
            </a:extLst>
          </p:cNvPr>
          <p:cNvSpPr txBox="1">
            <a:spLocks/>
          </p:cNvSpPr>
          <p:nvPr/>
        </p:nvSpPr>
        <p:spPr>
          <a:xfrm>
            <a:off x="152400" y="1166019"/>
            <a:ext cx="8153400" cy="4983162"/>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dirty="0"/>
              <a:t>Para explicar la relación causa y efecto se usa la analogía de los árboles. </a:t>
            </a:r>
          </a:p>
        </p:txBody>
      </p:sp>
      <p:graphicFrame>
        <p:nvGraphicFramePr>
          <p:cNvPr id="4" name="Diagrama 3">
            <a:extLst>
              <a:ext uri="{FF2B5EF4-FFF2-40B4-BE49-F238E27FC236}">
                <a16:creationId xmlns:a16="http://schemas.microsoft.com/office/drawing/2014/main" id="{1428AEEE-4F17-4269-B90B-9FCD89A46594}"/>
              </a:ext>
            </a:extLst>
          </p:cNvPr>
          <p:cNvGraphicFramePr/>
          <p:nvPr>
            <p:extLst>
              <p:ext uri="{D42A27DB-BD31-4B8C-83A1-F6EECF244321}">
                <p14:modId xmlns:p14="http://schemas.microsoft.com/office/powerpoint/2010/main" val="3705487630"/>
              </p:ext>
            </p:extLst>
          </p:nvPr>
        </p:nvGraphicFramePr>
        <p:xfrm>
          <a:off x="1371600" y="1905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86314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B7C7F-BF15-4225-8FBD-6B554A20C456}"/>
              </a:ext>
            </a:extLst>
          </p:cNvPr>
          <p:cNvSpPr>
            <a:spLocks noGrp="1"/>
          </p:cNvSpPr>
          <p:nvPr>
            <p:ph type="title"/>
          </p:nvPr>
        </p:nvSpPr>
        <p:spPr/>
        <p:txBody>
          <a:bodyPr/>
          <a:lstStyle/>
          <a:p>
            <a:r>
              <a:rPr lang="es-MX" dirty="0"/>
              <a:t>Diagrama causa y efecto</a:t>
            </a:r>
          </a:p>
        </p:txBody>
      </p:sp>
      <p:sp>
        <p:nvSpPr>
          <p:cNvPr id="3" name="Rectángulo 2">
            <a:extLst>
              <a:ext uri="{FF2B5EF4-FFF2-40B4-BE49-F238E27FC236}">
                <a16:creationId xmlns:a16="http://schemas.microsoft.com/office/drawing/2014/main" id="{74798CE4-20E9-4B61-8F84-4C83575FB9D7}"/>
              </a:ext>
            </a:extLst>
          </p:cNvPr>
          <p:cNvSpPr/>
          <p:nvPr/>
        </p:nvSpPr>
        <p:spPr>
          <a:xfrm>
            <a:off x="381000" y="937528"/>
            <a:ext cx="8610600" cy="2850011"/>
          </a:xfrm>
          <a:prstGeom prst="rect">
            <a:avLst/>
          </a:prstGeom>
        </p:spPr>
        <p:txBody>
          <a:bodyPr wrap="square">
            <a:spAutoFit/>
          </a:bodyPr>
          <a:lstStyle/>
          <a:p>
            <a:pPr algn="just">
              <a:spcBef>
                <a:spcPct val="20000"/>
              </a:spcBef>
            </a:pPr>
            <a:r>
              <a:rPr lang="es-MX" sz="3200" dirty="0">
                <a:solidFill>
                  <a:schemeClr val="tx1">
                    <a:lumMod val="95000"/>
                    <a:lumOff val="5000"/>
                  </a:schemeClr>
                </a:solidFill>
              </a:rPr>
              <a:t>Se usa para:</a:t>
            </a:r>
          </a:p>
          <a:p>
            <a:pPr marL="457200" indent="-457200" algn="just">
              <a:spcBef>
                <a:spcPct val="20000"/>
              </a:spcBef>
              <a:buFont typeface="Arial" panose="020B0604020202020204" pitchFamily="34" charset="0"/>
              <a:buChar char="•"/>
            </a:pPr>
            <a:r>
              <a:rPr lang="es-MX" sz="3200" dirty="0">
                <a:solidFill>
                  <a:schemeClr val="tx1">
                    <a:lumMod val="95000"/>
                    <a:lumOff val="5000"/>
                  </a:schemeClr>
                </a:solidFill>
              </a:rPr>
              <a:t>Identificar las posibles causas de un problema.</a:t>
            </a:r>
          </a:p>
          <a:p>
            <a:pPr marL="457200" indent="-457200" algn="just">
              <a:spcBef>
                <a:spcPct val="20000"/>
              </a:spcBef>
              <a:buFont typeface="Arial" panose="020B0604020202020204" pitchFamily="34" charset="0"/>
              <a:buChar char="•"/>
            </a:pPr>
            <a:r>
              <a:rPr lang="es-MX" sz="3200" dirty="0">
                <a:solidFill>
                  <a:schemeClr val="tx1">
                    <a:lumMod val="95000"/>
                    <a:lumOff val="5000"/>
                  </a:schemeClr>
                </a:solidFill>
              </a:rPr>
              <a:t>Ordenar las posibles causas en categorías.</a:t>
            </a:r>
          </a:p>
          <a:p>
            <a:pPr marL="457200" indent="-457200" algn="just">
              <a:spcBef>
                <a:spcPct val="20000"/>
              </a:spcBef>
              <a:buFont typeface="Arial" panose="020B0604020202020204" pitchFamily="34" charset="0"/>
              <a:buChar char="•"/>
            </a:pPr>
            <a:r>
              <a:rPr lang="es-MX" sz="3200" dirty="0">
                <a:solidFill>
                  <a:schemeClr val="tx1">
                    <a:lumMod val="95000"/>
                    <a:lumOff val="5000"/>
                  </a:schemeClr>
                </a:solidFill>
              </a:rPr>
              <a:t>Documentar de manera rápida las causas</a:t>
            </a:r>
            <a:r>
              <a:rPr lang="es-MX" dirty="0">
                <a:latin typeface="ArialMT"/>
              </a:rPr>
              <a:t>.</a:t>
            </a:r>
            <a:endParaRPr lang="es-MX" dirty="0"/>
          </a:p>
        </p:txBody>
      </p:sp>
      <p:pic>
        <p:nvPicPr>
          <p:cNvPr id="5" name="Imagen 4">
            <a:extLst>
              <a:ext uri="{FF2B5EF4-FFF2-40B4-BE49-F238E27FC236}">
                <a16:creationId xmlns:a16="http://schemas.microsoft.com/office/drawing/2014/main" id="{D0B405C6-42F5-487B-A267-A94AB3B88A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3837982"/>
            <a:ext cx="4558518" cy="3020018"/>
          </a:xfrm>
          <a:prstGeom prst="rect">
            <a:avLst/>
          </a:prstGeom>
        </p:spPr>
      </p:pic>
    </p:spTree>
    <p:extLst>
      <p:ext uri="{BB962C8B-B14F-4D97-AF65-F5344CB8AC3E}">
        <p14:creationId xmlns:p14="http://schemas.microsoft.com/office/powerpoint/2010/main" val="35819949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C397F-C61E-4417-AC58-EE3FAF5B5365}"/>
              </a:ext>
            </a:extLst>
          </p:cNvPr>
          <p:cNvSpPr>
            <a:spLocks noGrp="1"/>
          </p:cNvSpPr>
          <p:nvPr>
            <p:ph type="title"/>
          </p:nvPr>
        </p:nvSpPr>
        <p:spPr/>
        <p:txBody>
          <a:bodyPr>
            <a:normAutofit fontScale="90000"/>
          </a:bodyPr>
          <a:lstStyle/>
          <a:p>
            <a:pPr algn="ctr"/>
            <a:r>
              <a:rPr lang="es-MX" dirty="0"/>
              <a:t>Categorías genéricas para manufactura 5M</a:t>
            </a:r>
          </a:p>
        </p:txBody>
      </p:sp>
      <p:pic>
        <p:nvPicPr>
          <p:cNvPr id="4" name="Imagen 3" descr="Imagen que contiene texto, mapa&#10;&#10;Descripción generada con confianza muy alta">
            <a:extLst>
              <a:ext uri="{FF2B5EF4-FFF2-40B4-BE49-F238E27FC236}">
                <a16:creationId xmlns:a16="http://schemas.microsoft.com/office/drawing/2014/main" id="{0EB1FD00-543E-4371-8D67-859C494F76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02" y="1137389"/>
            <a:ext cx="9165102" cy="6941312"/>
          </a:xfrm>
          <a:prstGeom prst="rect">
            <a:avLst/>
          </a:prstGeom>
        </p:spPr>
      </p:pic>
    </p:spTree>
    <p:extLst>
      <p:ext uri="{BB962C8B-B14F-4D97-AF65-F5344CB8AC3E}">
        <p14:creationId xmlns:p14="http://schemas.microsoft.com/office/powerpoint/2010/main" val="8687943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56884"/>
            <a:ext cx="7162800" cy="944562"/>
          </a:xfrm>
        </p:spPr>
        <p:txBody>
          <a:bodyPr>
            <a:normAutofit fontScale="90000"/>
          </a:bodyPr>
          <a:lstStyle/>
          <a:p>
            <a:pPr algn="ctr"/>
            <a:r>
              <a:rPr lang="es-MX" dirty="0"/>
              <a:t>Categorías genéricas para servicios 4P</a:t>
            </a:r>
          </a:p>
        </p:txBody>
      </p:sp>
      <p:sp>
        <p:nvSpPr>
          <p:cNvPr id="6" name="Right Arrow 5"/>
          <p:cNvSpPr/>
          <p:nvPr/>
        </p:nvSpPr>
        <p:spPr>
          <a:xfrm>
            <a:off x="533400" y="3375124"/>
            <a:ext cx="7162800" cy="609600"/>
          </a:xfrm>
          <a:prstGeom prst="rightArrow">
            <a:avLst>
              <a:gd name="adj1" fmla="val 50000"/>
              <a:gd name="adj2" fmla="val 65672"/>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schemeClr val="tx1"/>
              </a:solidFill>
            </a:endParaRPr>
          </a:p>
        </p:txBody>
      </p:sp>
      <p:cxnSp>
        <p:nvCxnSpPr>
          <p:cNvPr id="12" name="Straight Arrow Connector 11"/>
          <p:cNvCxnSpPr>
            <a:stCxn id="7" idx="2"/>
          </p:cNvCxnSpPr>
          <p:nvPr/>
        </p:nvCxnSpPr>
        <p:spPr>
          <a:xfrm>
            <a:off x="6400800" y="1379560"/>
            <a:ext cx="762000" cy="2103120"/>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791200" y="769960"/>
            <a:ext cx="1219200" cy="609600"/>
          </a:xfrm>
          <a:prstGeom prst="roundRect">
            <a:avLst>
              <a:gd name="adj" fmla="val 4267"/>
            </a:avLst>
          </a:prstGeom>
          <a:gradFill>
            <a:gsLst>
              <a:gs pos="63000">
                <a:srgbClr val="BC2922"/>
              </a:gs>
              <a:gs pos="0">
                <a:srgbClr val="950F05"/>
              </a:gs>
              <a:gs pos="100000">
                <a:srgbClr val="F62222"/>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1600" dirty="0"/>
              <a:t>Procesos</a:t>
            </a:r>
          </a:p>
        </p:txBody>
      </p:sp>
      <p:sp>
        <p:nvSpPr>
          <p:cNvPr id="8" name="Rounded Rectangle 7"/>
          <p:cNvSpPr/>
          <p:nvPr/>
        </p:nvSpPr>
        <p:spPr>
          <a:xfrm>
            <a:off x="7700749" y="3124200"/>
            <a:ext cx="1219200" cy="1089124"/>
          </a:xfrm>
          <a:prstGeom prst="roundRect">
            <a:avLst>
              <a:gd name="adj" fmla="val 14830"/>
            </a:avLst>
          </a:prstGeom>
          <a:gradFill flip="none" rotWithShape="1">
            <a:gsLst>
              <a:gs pos="0">
                <a:srgbClr val="0888C0"/>
              </a:gs>
              <a:gs pos="100000">
                <a:srgbClr val="3DBCF5"/>
              </a:gs>
            </a:gsLst>
            <a:lin ang="16200000" scaled="1"/>
            <a:tileRect/>
          </a:gradFill>
          <a:ln w="10" cap="flat">
            <a:solidFill>
              <a:schemeClr val="bg1">
                <a:lumMod val="50000"/>
              </a:schemeClr>
            </a:solidFill>
            <a:prstDash val="solid"/>
            <a:miter lim="800000"/>
            <a:headEnd/>
            <a:tailEnd/>
          </a:ln>
          <a:effectLst>
            <a:outerShdw blurRad="50800" dist="38100" dir="5400000" algn="t"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r>
              <a:rPr lang="es-MX" b="1" dirty="0">
                <a:solidFill>
                  <a:schemeClr val="bg1"/>
                </a:solidFill>
              </a:rPr>
              <a:t>Efecto  o problema</a:t>
            </a:r>
          </a:p>
        </p:txBody>
      </p:sp>
      <p:cxnSp>
        <p:nvCxnSpPr>
          <p:cNvPr id="20" name="Straight Arrow Connector 19"/>
          <p:cNvCxnSpPr>
            <a:stCxn id="21" idx="2"/>
          </p:cNvCxnSpPr>
          <p:nvPr/>
        </p:nvCxnSpPr>
        <p:spPr>
          <a:xfrm>
            <a:off x="4152900" y="1379560"/>
            <a:ext cx="762000" cy="2103120"/>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3543300" y="769960"/>
            <a:ext cx="1219200" cy="609600"/>
          </a:xfrm>
          <a:prstGeom prst="roundRect">
            <a:avLst>
              <a:gd name="adj" fmla="val 4267"/>
            </a:avLst>
          </a:prstGeom>
          <a:gradFill>
            <a:gsLst>
              <a:gs pos="63000">
                <a:srgbClr val="BC2922"/>
              </a:gs>
              <a:gs pos="0">
                <a:srgbClr val="950F05"/>
              </a:gs>
              <a:gs pos="100000">
                <a:srgbClr val="F62222"/>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r>
              <a:rPr lang="es-MX" sz="1600" dirty="0"/>
              <a:t>Políticas</a:t>
            </a:r>
            <a:r>
              <a:rPr lang="en-US" sz="1600" dirty="0"/>
              <a:t> </a:t>
            </a:r>
          </a:p>
        </p:txBody>
      </p:sp>
      <p:cxnSp>
        <p:nvCxnSpPr>
          <p:cNvPr id="41" name="Straight Arrow Connector 40"/>
          <p:cNvCxnSpPr>
            <a:stCxn id="42" idx="0"/>
          </p:cNvCxnSpPr>
          <p:nvPr/>
        </p:nvCxnSpPr>
        <p:spPr>
          <a:xfrm flipV="1">
            <a:off x="4114800" y="3889188"/>
            <a:ext cx="762000" cy="2130612"/>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3505200" y="6019800"/>
            <a:ext cx="1219200" cy="609600"/>
          </a:xfrm>
          <a:prstGeom prst="roundRect">
            <a:avLst>
              <a:gd name="adj" fmla="val 4267"/>
            </a:avLst>
          </a:prstGeom>
          <a:gradFill>
            <a:gsLst>
              <a:gs pos="63000">
                <a:srgbClr val="BC2922"/>
              </a:gs>
              <a:gs pos="0">
                <a:srgbClr val="950F05"/>
              </a:gs>
              <a:gs pos="100000">
                <a:srgbClr val="F62222"/>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a:solidFill>
                  <a:schemeClr val="tx1"/>
                </a:solidFill>
              </a:rPr>
              <a:t>Planta</a:t>
            </a:r>
          </a:p>
        </p:txBody>
      </p:sp>
      <p:cxnSp>
        <p:nvCxnSpPr>
          <p:cNvPr id="43" name="Straight Arrow Connector 42"/>
          <p:cNvCxnSpPr>
            <a:stCxn id="44" idx="0"/>
          </p:cNvCxnSpPr>
          <p:nvPr/>
        </p:nvCxnSpPr>
        <p:spPr>
          <a:xfrm flipV="1">
            <a:off x="6400800" y="3889188"/>
            <a:ext cx="762000" cy="2130612"/>
          </a:xfrm>
          <a:prstGeom prst="straightConnector1">
            <a:avLst/>
          </a:prstGeom>
          <a:ln w="28575">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5791200" y="6019800"/>
            <a:ext cx="1219200" cy="609600"/>
          </a:xfrm>
          <a:prstGeom prst="roundRect">
            <a:avLst>
              <a:gd name="adj" fmla="val 4267"/>
            </a:avLst>
          </a:prstGeom>
          <a:gradFill>
            <a:gsLst>
              <a:gs pos="63000">
                <a:srgbClr val="BC2922"/>
              </a:gs>
              <a:gs pos="0">
                <a:srgbClr val="950F05"/>
              </a:gs>
              <a:gs pos="100000">
                <a:srgbClr val="F62222"/>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a:solidFill>
                  <a:schemeClr val="tx1"/>
                </a:solidFill>
              </a:rPr>
              <a:t>Personal</a:t>
            </a:r>
          </a:p>
        </p:txBody>
      </p:sp>
      <p:cxnSp>
        <p:nvCxnSpPr>
          <p:cNvPr id="86" name="Straight Arrow Connector 85"/>
          <p:cNvCxnSpPr/>
          <p:nvPr/>
        </p:nvCxnSpPr>
        <p:spPr>
          <a:xfrm>
            <a:off x="3238500" y="1685404"/>
            <a:ext cx="9525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095500" y="1524000"/>
            <a:ext cx="1295400" cy="523220"/>
          </a:xfrm>
          <a:prstGeom prst="rect">
            <a:avLst/>
          </a:prstGeom>
          <a:noFill/>
        </p:spPr>
        <p:txBody>
          <a:bodyPr wrap="square" rtlCol="0" anchor="ctr">
            <a:spAutoFit/>
          </a:bodyPr>
          <a:lstStyle/>
          <a:p>
            <a:pPr algn="ctr"/>
            <a:r>
              <a:rPr lang="en-US" sz="1400" dirty="0"/>
              <a:t>Sample text here</a:t>
            </a:r>
          </a:p>
        </p:txBody>
      </p:sp>
      <p:cxnSp>
        <p:nvCxnSpPr>
          <p:cNvPr id="88" name="Straight Arrow Connector 87"/>
          <p:cNvCxnSpPr>
            <a:stCxn id="89" idx="0"/>
          </p:cNvCxnSpPr>
          <p:nvPr/>
        </p:nvCxnSpPr>
        <p:spPr>
          <a:xfrm flipV="1">
            <a:off x="3499172" y="1720561"/>
            <a:ext cx="234628" cy="302341"/>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2971800" y="2022902"/>
            <a:ext cx="1054744" cy="523220"/>
          </a:xfrm>
          <a:prstGeom prst="rect">
            <a:avLst/>
          </a:prstGeom>
          <a:noFill/>
        </p:spPr>
        <p:txBody>
          <a:bodyPr wrap="square" rtlCol="0" anchor="ctr">
            <a:spAutoFit/>
          </a:bodyPr>
          <a:lstStyle/>
          <a:p>
            <a:pPr algn="ctr"/>
            <a:r>
              <a:rPr lang="en-US" sz="1400" dirty="0"/>
              <a:t>Sample text</a:t>
            </a:r>
          </a:p>
        </p:txBody>
      </p:sp>
      <p:cxnSp>
        <p:nvCxnSpPr>
          <p:cNvPr id="96" name="Straight Arrow Connector 95"/>
          <p:cNvCxnSpPr/>
          <p:nvPr/>
        </p:nvCxnSpPr>
        <p:spPr>
          <a:xfrm>
            <a:off x="5540599" y="5662663"/>
            <a:ext cx="9525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4397599" y="5501259"/>
            <a:ext cx="1295400" cy="523220"/>
          </a:xfrm>
          <a:prstGeom prst="rect">
            <a:avLst/>
          </a:prstGeom>
          <a:noFill/>
        </p:spPr>
        <p:txBody>
          <a:bodyPr wrap="square" rtlCol="0" anchor="ctr">
            <a:spAutoFit/>
          </a:bodyPr>
          <a:lstStyle/>
          <a:p>
            <a:pPr algn="ctr"/>
            <a:r>
              <a:rPr lang="en-US" sz="1400" dirty="0"/>
              <a:t>Sample text here</a:t>
            </a:r>
          </a:p>
        </p:txBody>
      </p:sp>
      <p:cxnSp>
        <p:nvCxnSpPr>
          <p:cNvPr id="98" name="Straight Arrow Connector 97"/>
          <p:cNvCxnSpPr/>
          <p:nvPr/>
        </p:nvCxnSpPr>
        <p:spPr>
          <a:xfrm>
            <a:off x="5781738" y="5261874"/>
            <a:ext cx="235111" cy="389638"/>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5184690" y="4885876"/>
            <a:ext cx="1054744" cy="523220"/>
          </a:xfrm>
          <a:prstGeom prst="rect">
            <a:avLst/>
          </a:prstGeom>
          <a:noFill/>
        </p:spPr>
        <p:txBody>
          <a:bodyPr wrap="square" rtlCol="0" anchor="ctr">
            <a:spAutoFit/>
          </a:bodyPr>
          <a:lstStyle/>
          <a:p>
            <a:pPr algn="ctr"/>
            <a:r>
              <a:rPr lang="en-US" sz="1400" dirty="0"/>
              <a:t>Sample text</a:t>
            </a:r>
          </a:p>
        </p:txBody>
      </p:sp>
      <p:cxnSp>
        <p:nvCxnSpPr>
          <p:cNvPr id="108" name="Straight Arrow Connector 107"/>
          <p:cNvCxnSpPr/>
          <p:nvPr/>
        </p:nvCxnSpPr>
        <p:spPr>
          <a:xfrm>
            <a:off x="4218296" y="2950432"/>
            <a:ext cx="4572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2819400" y="2773233"/>
            <a:ext cx="1447800" cy="307777"/>
          </a:xfrm>
          <a:prstGeom prst="rect">
            <a:avLst/>
          </a:prstGeom>
          <a:noFill/>
        </p:spPr>
        <p:txBody>
          <a:bodyPr wrap="square" rtlCol="0" anchor="ctr">
            <a:spAutoFit/>
          </a:bodyPr>
          <a:lstStyle/>
          <a:p>
            <a:pPr algn="ctr"/>
            <a:r>
              <a:rPr lang="en-US" sz="1400" dirty="0"/>
              <a:t>Sample text here</a:t>
            </a:r>
          </a:p>
        </p:txBody>
      </p:sp>
      <p:cxnSp>
        <p:nvCxnSpPr>
          <p:cNvPr id="112" name="Straight Arrow Connector 111"/>
          <p:cNvCxnSpPr/>
          <p:nvPr/>
        </p:nvCxnSpPr>
        <p:spPr>
          <a:xfrm>
            <a:off x="5497551" y="1620355"/>
            <a:ext cx="9525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4354551" y="1458951"/>
            <a:ext cx="1295400" cy="523220"/>
          </a:xfrm>
          <a:prstGeom prst="rect">
            <a:avLst/>
          </a:prstGeom>
          <a:noFill/>
        </p:spPr>
        <p:txBody>
          <a:bodyPr wrap="square" rtlCol="0" anchor="ctr">
            <a:spAutoFit/>
          </a:bodyPr>
          <a:lstStyle/>
          <a:p>
            <a:pPr algn="ctr"/>
            <a:r>
              <a:rPr lang="en-US" sz="1400" dirty="0"/>
              <a:t>Sample text here</a:t>
            </a:r>
          </a:p>
        </p:txBody>
      </p:sp>
      <p:cxnSp>
        <p:nvCxnSpPr>
          <p:cNvPr id="114" name="Straight Arrow Connector 113"/>
          <p:cNvCxnSpPr/>
          <p:nvPr/>
        </p:nvCxnSpPr>
        <p:spPr>
          <a:xfrm flipV="1">
            <a:off x="5791200" y="1620356"/>
            <a:ext cx="247650" cy="361815"/>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208549" y="1873479"/>
            <a:ext cx="1054744" cy="523220"/>
          </a:xfrm>
          <a:prstGeom prst="rect">
            <a:avLst/>
          </a:prstGeom>
          <a:noFill/>
        </p:spPr>
        <p:txBody>
          <a:bodyPr wrap="square" rtlCol="0" anchor="ctr">
            <a:spAutoFit/>
          </a:bodyPr>
          <a:lstStyle/>
          <a:p>
            <a:pPr algn="ctr"/>
            <a:r>
              <a:rPr lang="en-US" sz="1400" dirty="0"/>
              <a:t>Sample text</a:t>
            </a:r>
          </a:p>
        </p:txBody>
      </p:sp>
      <p:cxnSp>
        <p:nvCxnSpPr>
          <p:cNvPr id="119" name="Straight Arrow Connector 118"/>
          <p:cNvCxnSpPr/>
          <p:nvPr/>
        </p:nvCxnSpPr>
        <p:spPr>
          <a:xfrm>
            <a:off x="5819543" y="2521672"/>
            <a:ext cx="9525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4676543" y="2360268"/>
            <a:ext cx="1295400" cy="523220"/>
          </a:xfrm>
          <a:prstGeom prst="rect">
            <a:avLst/>
          </a:prstGeom>
          <a:noFill/>
        </p:spPr>
        <p:txBody>
          <a:bodyPr wrap="square" rtlCol="0" anchor="ctr">
            <a:spAutoFit/>
          </a:bodyPr>
          <a:lstStyle/>
          <a:p>
            <a:pPr algn="ctr"/>
            <a:r>
              <a:rPr lang="en-US" sz="1400" dirty="0"/>
              <a:t>Sample text here</a:t>
            </a:r>
          </a:p>
        </p:txBody>
      </p:sp>
      <p:cxnSp>
        <p:nvCxnSpPr>
          <p:cNvPr id="121" name="Straight Arrow Connector 120"/>
          <p:cNvCxnSpPr/>
          <p:nvPr/>
        </p:nvCxnSpPr>
        <p:spPr>
          <a:xfrm flipV="1">
            <a:off x="6113192" y="2521673"/>
            <a:ext cx="247650" cy="361815"/>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5530541" y="2774796"/>
            <a:ext cx="1054744" cy="523220"/>
          </a:xfrm>
          <a:prstGeom prst="rect">
            <a:avLst/>
          </a:prstGeom>
          <a:noFill/>
        </p:spPr>
        <p:txBody>
          <a:bodyPr wrap="square" rtlCol="0" anchor="ctr">
            <a:spAutoFit/>
          </a:bodyPr>
          <a:lstStyle/>
          <a:p>
            <a:pPr algn="ctr"/>
            <a:r>
              <a:rPr lang="en-US" sz="1400" dirty="0"/>
              <a:t>Sample text</a:t>
            </a:r>
          </a:p>
        </p:txBody>
      </p:sp>
      <p:cxnSp>
        <p:nvCxnSpPr>
          <p:cNvPr id="125" name="Straight Arrow Connector 124"/>
          <p:cNvCxnSpPr/>
          <p:nvPr/>
        </p:nvCxnSpPr>
        <p:spPr>
          <a:xfrm>
            <a:off x="3768158" y="4229821"/>
            <a:ext cx="9525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2625158" y="4068417"/>
            <a:ext cx="1295400" cy="523220"/>
          </a:xfrm>
          <a:prstGeom prst="rect">
            <a:avLst/>
          </a:prstGeom>
          <a:noFill/>
        </p:spPr>
        <p:txBody>
          <a:bodyPr wrap="square" rtlCol="0" anchor="ctr">
            <a:spAutoFit/>
          </a:bodyPr>
          <a:lstStyle/>
          <a:p>
            <a:pPr algn="ctr"/>
            <a:r>
              <a:rPr lang="en-US" sz="1400" dirty="0"/>
              <a:t>Sample text here</a:t>
            </a:r>
          </a:p>
        </p:txBody>
      </p:sp>
      <p:cxnSp>
        <p:nvCxnSpPr>
          <p:cNvPr id="127" name="Straight Arrow Connector 126"/>
          <p:cNvCxnSpPr/>
          <p:nvPr/>
        </p:nvCxnSpPr>
        <p:spPr>
          <a:xfrm flipV="1">
            <a:off x="4061807" y="4229822"/>
            <a:ext cx="247650" cy="361815"/>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3429000" y="4460643"/>
            <a:ext cx="1054744" cy="523220"/>
          </a:xfrm>
          <a:prstGeom prst="rect">
            <a:avLst/>
          </a:prstGeom>
          <a:noFill/>
        </p:spPr>
        <p:txBody>
          <a:bodyPr wrap="square" rtlCol="0" anchor="ctr">
            <a:spAutoFit/>
          </a:bodyPr>
          <a:lstStyle/>
          <a:p>
            <a:pPr algn="ctr"/>
            <a:r>
              <a:rPr lang="en-US" sz="1400" dirty="0"/>
              <a:t>Sample text</a:t>
            </a:r>
          </a:p>
        </p:txBody>
      </p:sp>
      <p:cxnSp>
        <p:nvCxnSpPr>
          <p:cNvPr id="129" name="Straight Arrow Connector 128"/>
          <p:cNvCxnSpPr/>
          <p:nvPr/>
        </p:nvCxnSpPr>
        <p:spPr>
          <a:xfrm>
            <a:off x="3956372" y="5095220"/>
            <a:ext cx="4572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2557476" y="4918021"/>
            <a:ext cx="1447800" cy="307777"/>
          </a:xfrm>
          <a:prstGeom prst="rect">
            <a:avLst/>
          </a:prstGeom>
          <a:noFill/>
        </p:spPr>
        <p:txBody>
          <a:bodyPr wrap="square" rtlCol="0" anchor="ctr">
            <a:spAutoFit/>
          </a:bodyPr>
          <a:lstStyle/>
          <a:p>
            <a:pPr algn="ctr"/>
            <a:r>
              <a:rPr lang="en-US" sz="1400" dirty="0"/>
              <a:t>Sample text here</a:t>
            </a:r>
          </a:p>
        </p:txBody>
      </p:sp>
      <p:cxnSp>
        <p:nvCxnSpPr>
          <p:cNvPr id="131" name="Straight Arrow Connector 130"/>
          <p:cNvCxnSpPr/>
          <p:nvPr/>
        </p:nvCxnSpPr>
        <p:spPr>
          <a:xfrm>
            <a:off x="3768158" y="5634497"/>
            <a:ext cx="4572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2369262" y="5457298"/>
            <a:ext cx="1447800" cy="307777"/>
          </a:xfrm>
          <a:prstGeom prst="rect">
            <a:avLst/>
          </a:prstGeom>
          <a:noFill/>
        </p:spPr>
        <p:txBody>
          <a:bodyPr wrap="square" rtlCol="0" anchor="ctr">
            <a:spAutoFit/>
          </a:bodyPr>
          <a:lstStyle/>
          <a:p>
            <a:pPr algn="ctr"/>
            <a:r>
              <a:rPr lang="en-US" sz="1400" dirty="0"/>
              <a:t>Sample text here</a:t>
            </a:r>
          </a:p>
        </p:txBody>
      </p:sp>
      <p:cxnSp>
        <p:nvCxnSpPr>
          <p:cNvPr id="135" name="Straight Arrow Connector 134"/>
          <p:cNvCxnSpPr/>
          <p:nvPr/>
        </p:nvCxnSpPr>
        <p:spPr>
          <a:xfrm>
            <a:off x="6583586" y="4161923"/>
            <a:ext cx="4572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5184690" y="3984724"/>
            <a:ext cx="1447800" cy="307777"/>
          </a:xfrm>
          <a:prstGeom prst="rect">
            <a:avLst/>
          </a:prstGeom>
          <a:noFill/>
        </p:spPr>
        <p:txBody>
          <a:bodyPr wrap="square" rtlCol="0" anchor="ctr">
            <a:spAutoFit/>
          </a:bodyPr>
          <a:lstStyle/>
          <a:p>
            <a:pPr algn="ctr"/>
            <a:r>
              <a:rPr lang="en-US" sz="1400" dirty="0"/>
              <a:t>Sample text here</a:t>
            </a:r>
          </a:p>
        </p:txBody>
      </p:sp>
      <p:cxnSp>
        <p:nvCxnSpPr>
          <p:cNvPr id="137" name="Straight Arrow Connector 136"/>
          <p:cNvCxnSpPr/>
          <p:nvPr/>
        </p:nvCxnSpPr>
        <p:spPr>
          <a:xfrm>
            <a:off x="6361120" y="4698069"/>
            <a:ext cx="457200" cy="0"/>
          </a:xfrm>
          <a:prstGeom prst="straightConnector1">
            <a:avLst/>
          </a:prstGeom>
          <a:ln w="127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8" name="TextBox 137"/>
          <p:cNvSpPr txBox="1"/>
          <p:nvPr/>
        </p:nvSpPr>
        <p:spPr>
          <a:xfrm>
            <a:off x="4962224" y="4520870"/>
            <a:ext cx="1447800" cy="307777"/>
          </a:xfrm>
          <a:prstGeom prst="rect">
            <a:avLst/>
          </a:prstGeom>
          <a:noFill/>
        </p:spPr>
        <p:txBody>
          <a:bodyPr wrap="square" rtlCol="0" anchor="ctr">
            <a:spAutoFit/>
          </a:bodyPr>
          <a:lstStyle/>
          <a:p>
            <a:pPr algn="ctr"/>
            <a:r>
              <a:rPr lang="en-US" sz="1400" dirty="0"/>
              <a:t>Sample text here</a:t>
            </a:r>
          </a:p>
        </p:txBody>
      </p:sp>
    </p:spTree>
    <p:extLst>
      <p:ext uri="{BB962C8B-B14F-4D97-AF65-F5344CB8AC3E}">
        <p14:creationId xmlns:p14="http://schemas.microsoft.com/office/powerpoint/2010/main" val="1657246044"/>
      </p:ext>
    </p:extLst>
  </p:cSld>
  <p:clrMapOvr>
    <a:masterClrMapping/>
  </p:clrMapOvr>
  <p:transition spd="slow">
    <p:comb/>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152400" y="89934"/>
            <a:ext cx="8686800" cy="6629400"/>
          </a:xfrm>
          <a:prstGeom prst="roundRect">
            <a:avLst/>
          </a:prstGeom>
          <a:solidFill>
            <a:schemeClr val="bg2">
              <a:lumMod val="20000"/>
              <a:lumOff val="80000"/>
              <a:alpha val="71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0000"/>
                  <a:lumOff val="80000"/>
                </a:schemeClr>
              </a:solidFill>
            </a:endParaRPr>
          </a:p>
        </p:txBody>
      </p:sp>
      <p:sp>
        <p:nvSpPr>
          <p:cNvPr id="24" name="Hexagon 23"/>
          <p:cNvSpPr/>
          <p:nvPr/>
        </p:nvSpPr>
        <p:spPr>
          <a:xfrm>
            <a:off x="1314576" y="1623219"/>
            <a:ext cx="874123" cy="825479"/>
          </a:xfrm>
          <a:prstGeom prst="hexagon">
            <a:avLst/>
          </a:prstGeom>
          <a:solidFill>
            <a:schemeClr val="tx1">
              <a:lumMod val="85000"/>
              <a:lumOff val="15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1</a:t>
            </a:r>
          </a:p>
        </p:txBody>
      </p:sp>
      <p:sp>
        <p:nvSpPr>
          <p:cNvPr id="25" name="Hexagon 24"/>
          <p:cNvSpPr/>
          <p:nvPr/>
        </p:nvSpPr>
        <p:spPr>
          <a:xfrm>
            <a:off x="1314576" y="2690019"/>
            <a:ext cx="874123" cy="825479"/>
          </a:xfrm>
          <a:prstGeom prst="hexagon">
            <a:avLst/>
          </a:prstGeom>
          <a:solidFill>
            <a:schemeClr val="tx1">
              <a:lumMod val="75000"/>
              <a:lumOff val="25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2</a:t>
            </a:r>
          </a:p>
        </p:txBody>
      </p:sp>
      <p:sp>
        <p:nvSpPr>
          <p:cNvPr id="31" name="Hexagon 30"/>
          <p:cNvSpPr/>
          <p:nvPr/>
        </p:nvSpPr>
        <p:spPr>
          <a:xfrm>
            <a:off x="1289539" y="3745015"/>
            <a:ext cx="874123" cy="825479"/>
          </a:xfrm>
          <a:prstGeom prst="hexagon">
            <a:avLst/>
          </a:prstGeom>
          <a:solidFill>
            <a:schemeClr val="tx1">
              <a:lumMod val="65000"/>
              <a:lumOff val="35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3</a:t>
            </a:r>
          </a:p>
        </p:txBody>
      </p:sp>
      <p:sp>
        <p:nvSpPr>
          <p:cNvPr id="32" name="Hexagon 31"/>
          <p:cNvSpPr/>
          <p:nvPr/>
        </p:nvSpPr>
        <p:spPr>
          <a:xfrm>
            <a:off x="1289538" y="4899819"/>
            <a:ext cx="874123" cy="825479"/>
          </a:xfrm>
          <a:prstGeom prst="hexagon">
            <a:avLst/>
          </a:prstGeom>
          <a:solidFill>
            <a:schemeClr val="tx1">
              <a:lumMod val="50000"/>
              <a:lumOff val="50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4</a:t>
            </a:r>
          </a:p>
        </p:txBody>
      </p:sp>
      <p:sp>
        <p:nvSpPr>
          <p:cNvPr id="46" name="Text Placeholder 45"/>
          <p:cNvSpPr>
            <a:spLocks noGrp="1"/>
          </p:cNvSpPr>
          <p:nvPr>
            <p:ph type="body" sz="quarter" idx="15"/>
          </p:nvPr>
        </p:nvSpPr>
        <p:spPr>
          <a:xfrm>
            <a:off x="2228976" y="3833019"/>
            <a:ext cx="5486400" cy="838200"/>
          </a:xfrm>
        </p:spPr>
        <p:txBody>
          <a:bodyPr/>
          <a:lstStyle/>
          <a:p>
            <a:r>
              <a:rPr lang="es-MX" dirty="0">
                <a:latin typeface="Arial" panose="020B0604020202020204" pitchFamily="34" charset="0"/>
                <a:cs typeface="Arial" panose="020B0604020202020204" pitchFamily="34" charset="0"/>
              </a:rPr>
              <a:t>Haga una tormenta de ideas sobre las categorías principales del problema</a:t>
            </a:r>
            <a:endParaRPr lang="en-US" dirty="0"/>
          </a:p>
        </p:txBody>
      </p:sp>
      <p:sp>
        <p:nvSpPr>
          <p:cNvPr id="41" name="Text Placeholder 40"/>
          <p:cNvSpPr>
            <a:spLocks noGrp="1"/>
          </p:cNvSpPr>
          <p:nvPr>
            <p:ph type="body" sz="quarter" idx="16"/>
          </p:nvPr>
        </p:nvSpPr>
        <p:spPr>
          <a:xfrm>
            <a:off x="2228976" y="1699419"/>
            <a:ext cx="6477000" cy="838200"/>
          </a:xfrm>
        </p:spPr>
        <p:txBody>
          <a:bodyPr/>
          <a:lstStyle/>
          <a:p>
            <a:r>
              <a:rPr lang="es-MX" dirty="0">
                <a:latin typeface="Arial" panose="020B0604020202020204" pitchFamily="34" charset="0"/>
                <a:cs typeface="Arial" panose="020B0604020202020204" pitchFamily="34" charset="0"/>
              </a:rPr>
              <a:t>Póngase de acuerdo en el la definición del problema (efecto).</a:t>
            </a:r>
          </a:p>
        </p:txBody>
      </p:sp>
      <p:sp>
        <p:nvSpPr>
          <p:cNvPr id="42" name="Text Placeholder 41"/>
          <p:cNvSpPr>
            <a:spLocks noGrp="1"/>
          </p:cNvSpPr>
          <p:nvPr>
            <p:ph type="body" sz="quarter" idx="17"/>
          </p:nvPr>
        </p:nvSpPr>
        <p:spPr>
          <a:xfrm>
            <a:off x="2228976" y="2766219"/>
            <a:ext cx="5486400" cy="838200"/>
          </a:xfrm>
        </p:spPr>
        <p:txBody>
          <a:bodyPr/>
          <a:lstStyle/>
          <a:p>
            <a:r>
              <a:rPr lang="es-MX" dirty="0">
                <a:latin typeface="Arial" panose="020B0604020202020204" pitchFamily="34" charset="0"/>
                <a:cs typeface="Arial" panose="020B0604020202020204" pitchFamily="34" charset="0"/>
              </a:rPr>
              <a:t>Escriba el problema en el rectángulo de la derecha</a:t>
            </a:r>
            <a:endParaRPr lang="en-US" dirty="0"/>
          </a:p>
        </p:txBody>
      </p:sp>
      <p:sp>
        <p:nvSpPr>
          <p:cNvPr id="43" name="Text Placeholder 42"/>
          <p:cNvSpPr>
            <a:spLocks noGrp="1"/>
          </p:cNvSpPr>
          <p:nvPr>
            <p:ph type="body" sz="quarter" idx="18"/>
          </p:nvPr>
        </p:nvSpPr>
        <p:spPr>
          <a:xfrm>
            <a:off x="2228976" y="4976019"/>
            <a:ext cx="5486400" cy="838200"/>
          </a:xfrm>
        </p:spPr>
        <p:txBody>
          <a:bodyPr>
            <a:normAutofit lnSpcReduction="10000"/>
          </a:bodyPr>
          <a:lstStyle/>
          <a:p>
            <a:r>
              <a:rPr lang="es-MX" dirty="0">
                <a:latin typeface="Arial" panose="020B0604020202020204" pitchFamily="34" charset="0"/>
                <a:cs typeface="Arial" panose="020B0604020202020204" pitchFamily="34" charset="0"/>
              </a:rPr>
              <a:t>Para cada categoría hágase la pregunta ¿Por qué pasa esto (el efecto)? Y escriba las ideas como ramas de la categoría principal</a:t>
            </a:r>
            <a:endParaRPr lang="en-US" dirty="0"/>
          </a:p>
        </p:txBody>
      </p:sp>
      <p:sp>
        <p:nvSpPr>
          <p:cNvPr id="8" name="Text Placeholder 7"/>
          <p:cNvSpPr>
            <a:spLocks noGrp="1"/>
          </p:cNvSpPr>
          <p:nvPr>
            <p:ph type="body" sz="quarter" idx="13"/>
          </p:nvPr>
        </p:nvSpPr>
        <p:spPr>
          <a:xfrm>
            <a:off x="1543176" y="937419"/>
            <a:ext cx="5486400" cy="457200"/>
          </a:xfrm>
        </p:spPr>
        <p:txBody>
          <a:bodyPr/>
          <a:lstStyle/>
          <a:p>
            <a:pPr algn="ctr"/>
            <a:r>
              <a:rPr lang="es-MX" dirty="0"/>
              <a:t>Diagrama causa y efecto</a:t>
            </a:r>
          </a:p>
        </p:txBody>
      </p:sp>
      <p:sp>
        <p:nvSpPr>
          <p:cNvPr id="7" name="Title 6"/>
          <p:cNvSpPr>
            <a:spLocks noGrp="1"/>
          </p:cNvSpPr>
          <p:nvPr>
            <p:ph type="title"/>
          </p:nvPr>
        </p:nvSpPr>
        <p:spPr>
          <a:xfrm>
            <a:off x="1114446" y="76200"/>
            <a:ext cx="6477000" cy="944562"/>
          </a:xfrm>
        </p:spPr>
        <p:txBody>
          <a:bodyPr>
            <a:normAutofit/>
          </a:bodyPr>
          <a:lstStyle/>
          <a:p>
            <a:pPr algn="ctr"/>
            <a:r>
              <a:rPr lang="es-MX" dirty="0"/>
              <a:t>Construcción</a:t>
            </a:r>
            <a:r>
              <a:rPr lang="en-US" dirty="0"/>
              <a:t> </a:t>
            </a:r>
          </a:p>
        </p:txBody>
      </p:sp>
    </p:spTree>
    <p:extLst>
      <p:ext uri="{BB962C8B-B14F-4D97-AF65-F5344CB8AC3E}">
        <p14:creationId xmlns:p14="http://schemas.microsoft.com/office/powerpoint/2010/main" val="4003025822"/>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152400" y="89934"/>
            <a:ext cx="8686800" cy="6629400"/>
          </a:xfrm>
          <a:prstGeom prst="roundRect">
            <a:avLst/>
          </a:prstGeom>
          <a:solidFill>
            <a:schemeClr val="bg2">
              <a:lumMod val="20000"/>
              <a:lumOff val="80000"/>
              <a:alpha val="71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0000"/>
                  <a:lumOff val="80000"/>
                </a:schemeClr>
              </a:solidFill>
            </a:endParaRPr>
          </a:p>
        </p:txBody>
      </p:sp>
      <p:sp>
        <p:nvSpPr>
          <p:cNvPr id="24" name="Hexagon 23"/>
          <p:cNvSpPr/>
          <p:nvPr/>
        </p:nvSpPr>
        <p:spPr>
          <a:xfrm>
            <a:off x="1314576" y="1623219"/>
            <a:ext cx="874123" cy="825479"/>
          </a:xfrm>
          <a:prstGeom prst="hexagon">
            <a:avLst/>
          </a:prstGeom>
          <a:solidFill>
            <a:schemeClr val="tx1">
              <a:lumMod val="85000"/>
              <a:lumOff val="15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5</a:t>
            </a:r>
          </a:p>
        </p:txBody>
      </p:sp>
      <p:sp>
        <p:nvSpPr>
          <p:cNvPr id="25" name="Hexagon 24"/>
          <p:cNvSpPr/>
          <p:nvPr/>
        </p:nvSpPr>
        <p:spPr>
          <a:xfrm>
            <a:off x="1314576" y="2690019"/>
            <a:ext cx="874123" cy="825479"/>
          </a:xfrm>
          <a:prstGeom prst="hexagon">
            <a:avLst/>
          </a:prstGeom>
          <a:solidFill>
            <a:schemeClr val="tx1">
              <a:lumMod val="75000"/>
              <a:lumOff val="25000"/>
            </a:schemeClr>
          </a:solidFill>
          <a:ln>
            <a:solidFill>
              <a:schemeClr val="accent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dirty="0">
                <a:solidFill>
                  <a:schemeClr val="bg1"/>
                </a:solidFill>
              </a:rPr>
              <a:t>Paso 6</a:t>
            </a:r>
          </a:p>
        </p:txBody>
      </p:sp>
      <p:sp>
        <p:nvSpPr>
          <p:cNvPr id="41" name="Text Placeholder 40"/>
          <p:cNvSpPr>
            <a:spLocks noGrp="1"/>
          </p:cNvSpPr>
          <p:nvPr>
            <p:ph type="body" sz="quarter" idx="16"/>
          </p:nvPr>
        </p:nvSpPr>
        <p:spPr>
          <a:xfrm>
            <a:off x="2228976" y="1699419"/>
            <a:ext cx="6477000" cy="838200"/>
          </a:xfrm>
        </p:spPr>
        <p:txBody>
          <a:bodyPr>
            <a:normAutofit lnSpcReduction="10000"/>
          </a:bodyPr>
          <a:lstStyle/>
          <a:p>
            <a:r>
              <a:rPr lang="es-MX" dirty="0">
                <a:latin typeface="Arial" panose="020B0604020202020204" pitchFamily="34" charset="0"/>
                <a:cs typeface="Arial" panose="020B0604020202020204" pitchFamily="34" charset="0"/>
              </a:rPr>
              <a:t>Para cada rama vuélvase a preguntar ¿Por qué pasa esto (el efecto)? Y Escriba las ideas como </a:t>
            </a:r>
            <a:r>
              <a:rPr lang="es-MX" dirty="0" err="1">
                <a:latin typeface="Arial" panose="020B0604020202020204" pitchFamily="34" charset="0"/>
                <a:cs typeface="Arial" panose="020B0604020202020204" pitchFamily="34" charset="0"/>
              </a:rPr>
              <a:t>sub-ramas</a:t>
            </a:r>
            <a:r>
              <a:rPr lang="es-MX" dirty="0">
                <a:latin typeface="Arial" panose="020B0604020202020204" pitchFamily="34" charset="0"/>
                <a:cs typeface="Arial" panose="020B0604020202020204" pitchFamily="34" charset="0"/>
              </a:rPr>
              <a:t> de la rama principal</a:t>
            </a:r>
          </a:p>
        </p:txBody>
      </p:sp>
      <p:sp>
        <p:nvSpPr>
          <p:cNvPr id="42" name="Text Placeholder 41"/>
          <p:cNvSpPr>
            <a:spLocks noGrp="1"/>
          </p:cNvSpPr>
          <p:nvPr>
            <p:ph type="body" sz="quarter" idx="17"/>
          </p:nvPr>
        </p:nvSpPr>
        <p:spPr>
          <a:xfrm>
            <a:off x="2228976" y="2766219"/>
            <a:ext cx="5486400" cy="838200"/>
          </a:xfrm>
        </p:spPr>
        <p:txBody>
          <a:bodyPr>
            <a:normAutofit lnSpcReduction="10000"/>
          </a:bodyPr>
          <a:lstStyle/>
          <a:p>
            <a:r>
              <a:rPr lang="es-MX" dirty="0">
                <a:latin typeface="Arial" panose="020B0604020202020204" pitchFamily="34" charset="0"/>
                <a:cs typeface="Arial" panose="020B0604020202020204" pitchFamily="34" charset="0"/>
              </a:rPr>
              <a:t>Convierta en hipótesis las principales causas (puede priorizar mediante votación o </a:t>
            </a:r>
            <a:r>
              <a:rPr lang="es-MX" dirty="0" err="1">
                <a:latin typeface="Arial" panose="020B0604020202020204" pitchFamily="34" charset="0"/>
                <a:cs typeface="Arial" panose="020B0604020202020204" pitchFamily="34" charset="0"/>
              </a:rPr>
              <a:t>multi-votación</a:t>
            </a:r>
            <a:r>
              <a:rPr lang="es-MX" dirty="0">
                <a:latin typeface="Arial" panose="020B0604020202020204" pitchFamily="34" charset="0"/>
                <a:cs typeface="Arial" panose="020B0604020202020204" pitchFamily="34" charset="0"/>
              </a:rPr>
              <a:t>)</a:t>
            </a:r>
          </a:p>
          <a:p>
            <a:endParaRPr lang="en-US" dirty="0"/>
          </a:p>
        </p:txBody>
      </p:sp>
      <p:sp>
        <p:nvSpPr>
          <p:cNvPr id="8" name="Text Placeholder 7"/>
          <p:cNvSpPr>
            <a:spLocks noGrp="1"/>
          </p:cNvSpPr>
          <p:nvPr>
            <p:ph type="body" sz="quarter" idx="13"/>
          </p:nvPr>
        </p:nvSpPr>
        <p:spPr>
          <a:xfrm>
            <a:off x="1543176" y="937419"/>
            <a:ext cx="5486400" cy="457200"/>
          </a:xfrm>
        </p:spPr>
        <p:txBody>
          <a:bodyPr/>
          <a:lstStyle/>
          <a:p>
            <a:pPr algn="ctr"/>
            <a:r>
              <a:rPr lang="es-MX" dirty="0"/>
              <a:t>Diagrama causa y efecto</a:t>
            </a:r>
          </a:p>
        </p:txBody>
      </p:sp>
      <p:sp>
        <p:nvSpPr>
          <p:cNvPr id="7" name="Title 6"/>
          <p:cNvSpPr>
            <a:spLocks noGrp="1"/>
          </p:cNvSpPr>
          <p:nvPr>
            <p:ph type="title"/>
          </p:nvPr>
        </p:nvSpPr>
        <p:spPr>
          <a:xfrm>
            <a:off x="1114446" y="76200"/>
            <a:ext cx="6477000" cy="944562"/>
          </a:xfrm>
        </p:spPr>
        <p:txBody>
          <a:bodyPr>
            <a:normAutofit/>
          </a:bodyPr>
          <a:lstStyle/>
          <a:p>
            <a:pPr algn="ctr"/>
            <a:r>
              <a:rPr lang="es-MX" dirty="0"/>
              <a:t>Construcción</a:t>
            </a:r>
            <a:r>
              <a:rPr lang="en-US" dirty="0"/>
              <a:t> </a:t>
            </a:r>
          </a:p>
        </p:txBody>
      </p:sp>
    </p:spTree>
    <p:extLst>
      <p:ext uri="{BB962C8B-B14F-4D97-AF65-F5344CB8AC3E}">
        <p14:creationId xmlns:p14="http://schemas.microsoft.com/office/powerpoint/2010/main" val="828117802"/>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AB1701-90BA-4C3A-8283-3C86EB791AC2}"/>
              </a:ext>
            </a:extLst>
          </p:cNvPr>
          <p:cNvSpPr>
            <a:spLocks noGrp="1"/>
          </p:cNvSpPr>
          <p:nvPr>
            <p:ph type="title"/>
          </p:nvPr>
        </p:nvSpPr>
        <p:spPr>
          <a:xfrm>
            <a:off x="152400" y="0"/>
            <a:ext cx="7010400" cy="944562"/>
          </a:xfrm>
        </p:spPr>
        <p:txBody>
          <a:bodyPr>
            <a:normAutofit/>
          </a:bodyPr>
          <a:lstStyle/>
          <a:p>
            <a:r>
              <a:rPr lang="es-MX" dirty="0"/>
              <a:t>Ejemplo diagrama causa y efecto</a:t>
            </a:r>
          </a:p>
        </p:txBody>
      </p:sp>
      <p:pic>
        <p:nvPicPr>
          <p:cNvPr id="4" name="Imagen 3" descr="Imagen que contiene texto, mapa&#10;&#10;Descripción generada con confianza muy alta">
            <a:extLst>
              <a:ext uri="{FF2B5EF4-FFF2-40B4-BE49-F238E27FC236}">
                <a16:creationId xmlns:a16="http://schemas.microsoft.com/office/drawing/2014/main" id="{6E784555-4ED7-4AD4-8E5A-CF3F07C32E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233487"/>
            <a:ext cx="8686800" cy="5031394"/>
          </a:xfrm>
          <a:prstGeom prst="rect">
            <a:avLst/>
          </a:prstGeom>
        </p:spPr>
      </p:pic>
    </p:spTree>
    <p:extLst>
      <p:ext uri="{BB962C8B-B14F-4D97-AF65-F5344CB8AC3E}">
        <p14:creationId xmlns:p14="http://schemas.microsoft.com/office/powerpoint/2010/main" val="1467947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3FEA333-81D5-463B-80F9-8079870EED79}"/>
              </a:ext>
            </a:extLst>
          </p:cNvPr>
          <p:cNvSpPr/>
          <p:nvPr/>
        </p:nvSpPr>
        <p:spPr>
          <a:xfrm>
            <a:off x="983023" y="2274838"/>
            <a:ext cx="7779977" cy="3108543"/>
          </a:xfrm>
          <a:prstGeom prst="rect">
            <a:avLst/>
          </a:prstGeom>
        </p:spPr>
        <p:txBody>
          <a:bodyPr wrap="square">
            <a:spAutoFit/>
          </a:bodyPr>
          <a:lstStyle/>
          <a:p>
            <a:pPr algn="just"/>
            <a:r>
              <a:rPr lang="es-MX" sz="2800" dirty="0"/>
              <a:t>El alumno aprenderá y pondrá en práctica las principales herramientas de calidad para elaborar una planeación estratégica que permita a las organizaciones realizar sus procesos de una manera eficaz para el logro de las metas y objetivos planteados, así como para la mejora permanente de los mismos</a:t>
            </a:r>
          </a:p>
        </p:txBody>
      </p:sp>
      <p:sp>
        <p:nvSpPr>
          <p:cNvPr id="3" name="Título 2">
            <a:extLst>
              <a:ext uri="{FF2B5EF4-FFF2-40B4-BE49-F238E27FC236}">
                <a16:creationId xmlns:a16="http://schemas.microsoft.com/office/drawing/2014/main" id="{9BE9D91F-83A0-45AF-A9C3-E64911B6AD9F}"/>
              </a:ext>
            </a:extLst>
          </p:cNvPr>
          <p:cNvSpPr txBox="1">
            <a:spLocks/>
          </p:cNvSpPr>
          <p:nvPr/>
        </p:nvSpPr>
        <p:spPr>
          <a:xfrm>
            <a:off x="983023" y="685800"/>
            <a:ext cx="7177953" cy="1388796"/>
          </a:xfrm>
          <a:prstGeom prst="rect">
            <a:avLst/>
          </a:prstGeom>
          <a:noFill/>
          <a:ln>
            <a:noFill/>
          </a:ln>
        </p:spPr>
        <p:txBody>
          <a:bodyPr spcFirstLastPara="1" wrap="square" lIns="121900" tIns="121900" rIns="121900" bIns="121900"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1pPr>
            <a:lvl2pPr marR="0" lvl="1"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2pPr>
            <a:lvl3pPr marR="0" lvl="2"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3pPr>
            <a:lvl4pPr marR="0" lvl="3"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4pPr>
            <a:lvl5pPr marR="0" lvl="4"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5pPr>
            <a:lvl6pPr marR="0" lvl="5"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6pPr>
            <a:lvl7pPr marR="0" lvl="6"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7pPr>
            <a:lvl8pPr marR="0" lvl="7"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8pPr>
            <a:lvl9pPr marR="0" lvl="8" algn="l" rtl="0">
              <a:lnSpc>
                <a:spcPct val="100000"/>
              </a:lnSpc>
              <a:spcBef>
                <a:spcPts val="0"/>
              </a:spcBef>
              <a:spcAft>
                <a:spcPts val="0"/>
              </a:spcAft>
              <a:buClr>
                <a:srgbClr val="FFFFFF"/>
              </a:buClr>
              <a:buSzPts val="4800"/>
              <a:buFont typeface="Dosis"/>
              <a:buNone/>
              <a:defRPr sz="3600" b="0" i="0" u="none" strike="noStrike" cap="none">
                <a:solidFill>
                  <a:srgbClr val="FFFFFF"/>
                </a:solidFill>
                <a:latin typeface="Dosis"/>
                <a:ea typeface="Dosis"/>
                <a:cs typeface="Dosis"/>
                <a:sym typeface="Dosis"/>
              </a:defRPr>
            </a:lvl9pPr>
          </a:lstStyle>
          <a:p>
            <a:pPr algn="ctr"/>
            <a:r>
              <a:rPr lang="es-MX" sz="5333" b="1" dirty="0">
                <a:solidFill>
                  <a:schemeClr val="tx1"/>
                </a:solidFill>
              </a:rPr>
              <a:t>Objetivo específico</a:t>
            </a:r>
          </a:p>
        </p:txBody>
      </p:sp>
    </p:spTree>
    <p:extLst>
      <p:ext uri="{BB962C8B-B14F-4D97-AF65-F5344CB8AC3E}">
        <p14:creationId xmlns:p14="http://schemas.microsoft.com/office/powerpoint/2010/main" val="928996619"/>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E6B8F97-52DF-4FBB-988B-A4683CC5601D}"/>
              </a:ext>
            </a:extLst>
          </p:cNvPr>
          <p:cNvSpPr>
            <a:spLocks noGrp="1"/>
          </p:cNvSpPr>
          <p:nvPr>
            <p:ph type="title"/>
          </p:nvPr>
        </p:nvSpPr>
        <p:spPr/>
        <p:txBody>
          <a:bodyPr/>
          <a:lstStyle/>
          <a:p>
            <a:r>
              <a:rPr lang="es-MX" dirty="0"/>
              <a:t>Histograma</a:t>
            </a:r>
          </a:p>
        </p:txBody>
      </p:sp>
    </p:spTree>
    <p:extLst>
      <p:ext uri="{BB962C8B-B14F-4D97-AF65-F5344CB8AC3E}">
        <p14:creationId xmlns:p14="http://schemas.microsoft.com/office/powerpoint/2010/main" val="36895195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54BB82-42EC-4BC6-BF5A-59D3E60E9BE4}"/>
              </a:ext>
            </a:extLst>
          </p:cNvPr>
          <p:cNvSpPr>
            <a:spLocks noGrp="1"/>
          </p:cNvSpPr>
          <p:nvPr>
            <p:ph type="title"/>
          </p:nvPr>
        </p:nvSpPr>
        <p:spPr/>
        <p:txBody>
          <a:bodyPr>
            <a:normAutofit/>
          </a:bodyPr>
          <a:lstStyle/>
          <a:p>
            <a:pPr algn="ctr"/>
            <a:r>
              <a:rPr lang="es-MX" sz="3800" dirty="0"/>
              <a:t>Histograma </a:t>
            </a:r>
          </a:p>
        </p:txBody>
      </p:sp>
      <p:sp>
        <p:nvSpPr>
          <p:cNvPr id="3" name="Rectángulo 2">
            <a:extLst>
              <a:ext uri="{FF2B5EF4-FFF2-40B4-BE49-F238E27FC236}">
                <a16:creationId xmlns:a16="http://schemas.microsoft.com/office/drawing/2014/main" id="{DB5AC049-0D76-4A47-B617-519F1A1D35B9}"/>
              </a:ext>
            </a:extLst>
          </p:cNvPr>
          <p:cNvSpPr/>
          <p:nvPr/>
        </p:nvSpPr>
        <p:spPr>
          <a:xfrm>
            <a:off x="381000" y="1143000"/>
            <a:ext cx="8534400" cy="3539430"/>
          </a:xfrm>
          <a:prstGeom prst="rect">
            <a:avLst/>
          </a:prstGeom>
        </p:spPr>
        <p:txBody>
          <a:bodyPr wrap="square">
            <a:spAutoFit/>
          </a:bodyPr>
          <a:lstStyle/>
          <a:p>
            <a:r>
              <a:rPr lang="es-MX" sz="3200" dirty="0">
                <a:latin typeface="Arial" panose="020B0604020202020204" pitchFamily="34" charset="0"/>
                <a:cs typeface="Arial" panose="020B0604020202020204" pitchFamily="34" charset="0"/>
              </a:rPr>
              <a:t>El desarrollo del histograma se atribuye al matemático francés A.M. </a:t>
            </a:r>
            <a:r>
              <a:rPr lang="es-MX" sz="3200" dirty="0" err="1">
                <a:latin typeface="Arial" panose="020B0604020202020204" pitchFamily="34" charset="0"/>
                <a:cs typeface="Arial" panose="020B0604020202020204" pitchFamily="34" charset="0"/>
              </a:rPr>
              <a:t>Guerry</a:t>
            </a:r>
            <a:r>
              <a:rPr lang="es-MX" sz="3200" dirty="0">
                <a:latin typeface="Arial" panose="020B0604020202020204" pitchFamily="34" charset="0"/>
                <a:cs typeface="Arial" panose="020B0604020202020204" pitchFamily="34" charset="0"/>
              </a:rPr>
              <a:t> en 1833.</a:t>
            </a:r>
          </a:p>
          <a:p>
            <a:pPr algn="just"/>
            <a:r>
              <a:rPr lang="es-MX" sz="3200" dirty="0">
                <a:latin typeface="Arial" panose="020B0604020202020204" pitchFamily="34" charset="0"/>
                <a:cs typeface="Arial" panose="020B0604020202020204" pitchFamily="34" charset="0"/>
              </a:rPr>
              <a:t>Un histograma representa pictóricamente variaciones de grupos de datos. Este sistema resulta particularmente útil cuando los datos numéricos son difíciles de visualizar e interpretar.</a:t>
            </a:r>
          </a:p>
        </p:txBody>
      </p:sp>
      <p:pic>
        <p:nvPicPr>
          <p:cNvPr id="5" name="Imagen 4">
            <a:extLst>
              <a:ext uri="{FF2B5EF4-FFF2-40B4-BE49-F238E27FC236}">
                <a16:creationId xmlns:a16="http://schemas.microsoft.com/office/drawing/2014/main" id="{EACE6FB0-3B5C-438E-B526-3C72A9F0F6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9317" y="4308426"/>
            <a:ext cx="4363683" cy="2527300"/>
          </a:xfrm>
          <a:prstGeom prst="rect">
            <a:avLst/>
          </a:prstGeom>
        </p:spPr>
      </p:pic>
    </p:spTree>
    <p:extLst>
      <p:ext uri="{BB962C8B-B14F-4D97-AF65-F5344CB8AC3E}">
        <p14:creationId xmlns:p14="http://schemas.microsoft.com/office/powerpoint/2010/main" val="33931212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9E2364-2407-46BF-BFE3-FF0194927C68}"/>
              </a:ext>
            </a:extLst>
          </p:cNvPr>
          <p:cNvSpPr>
            <a:spLocks noGrp="1"/>
          </p:cNvSpPr>
          <p:nvPr>
            <p:ph type="title"/>
          </p:nvPr>
        </p:nvSpPr>
        <p:spPr/>
        <p:txBody>
          <a:bodyPr>
            <a:normAutofit/>
          </a:bodyPr>
          <a:lstStyle/>
          <a:p>
            <a:pPr algn="ctr"/>
            <a:r>
              <a:rPr lang="es-MX" sz="3800" dirty="0"/>
              <a:t>Histograma</a:t>
            </a:r>
          </a:p>
        </p:txBody>
      </p:sp>
      <p:sp>
        <p:nvSpPr>
          <p:cNvPr id="3" name="Rectángulo 2">
            <a:extLst>
              <a:ext uri="{FF2B5EF4-FFF2-40B4-BE49-F238E27FC236}">
                <a16:creationId xmlns:a16="http://schemas.microsoft.com/office/drawing/2014/main" id="{54AB11AA-272A-4CF7-86D8-B21959B9F32F}"/>
              </a:ext>
            </a:extLst>
          </p:cNvPr>
          <p:cNvSpPr/>
          <p:nvPr/>
        </p:nvSpPr>
        <p:spPr>
          <a:xfrm>
            <a:off x="381000" y="1143000"/>
            <a:ext cx="8534400" cy="2554545"/>
          </a:xfrm>
          <a:prstGeom prst="rect">
            <a:avLst/>
          </a:prstGeom>
        </p:spPr>
        <p:txBody>
          <a:bodyPr wrap="square">
            <a:spAutoFit/>
          </a:bodyPr>
          <a:lstStyle/>
          <a:p>
            <a:r>
              <a:rPr lang="es-MX" sz="3200" dirty="0">
                <a:latin typeface="Arial" panose="020B0604020202020204" pitchFamily="34" charset="0"/>
                <a:cs typeface="Arial" panose="020B0604020202020204" pitchFamily="34" charset="0"/>
              </a:rPr>
              <a:t>Un histograma ordena las muestras tomadas de un conjunto de datos, en tal forma que se vea de inmediato con que frecuencia ocurren determinadas características de un objeto de observación.</a:t>
            </a:r>
          </a:p>
        </p:txBody>
      </p:sp>
      <p:pic>
        <p:nvPicPr>
          <p:cNvPr id="5" name="Imagen 4">
            <a:extLst>
              <a:ext uri="{FF2B5EF4-FFF2-40B4-BE49-F238E27FC236}">
                <a16:creationId xmlns:a16="http://schemas.microsoft.com/office/drawing/2014/main" id="{5FDBB9C3-6355-46A7-9EA0-C9BAEFA13C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3711613"/>
            <a:ext cx="6095264" cy="2898822"/>
          </a:xfrm>
          <a:prstGeom prst="rect">
            <a:avLst/>
          </a:prstGeom>
        </p:spPr>
      </p:pic>
    </p:spTree>
    <p:extLst>
      <p:ext uri="{BB962C8B-B14F-4D97-AF65-F5344CB8AC3E}">
        <p14:creationId xmlns:p14="http://schemas.microsoft.com/office/powerpoint/2010/main" val="3529455017"/>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306FEA-4AC2-4250-9E18-70E5CE8BAC9C}"/>
              </a:ext>
            </a:extLst>
          </p:cNvPr>
          <p:cNvSpPr>
            <a:spLocks noGrp="1"/>
          </p:cNvSpPr>
          <p:nvPr>
            <p:ph type="title"/>
          </p:nvPr>
        </p:nvSpPr>
        <p:spPr/>
        <p:txBody>
          <a:bodyPr/>
          <a:lstStyle/>
          <a:p>
            <a:pPr algn="ctr"/>
            <a:r>
              <a:rPr lang="es-MX" dirty="0"/>
              <a:t>Histograma</a:t>
            </a:r>
          </a:p>
        </p:txBody>
      </p:sp>
      <p:sp>
        <p:nvSpPr>
          <p:cNvPr id="3" name="Rectángulo 2">
            <a:extLst>
              <a:ext uri="{FF2B5EF4-FFF2-40B4-BE49-F238E27FC236}">
                <a16:creationId xmlns:a16="http://schemas.microsoft.com/office/drawing/2014/main" id="{364F19BD-670C-419E-9217-61C1215C89A5}"/>
              </a:ext>
            </a:extLst>
          </p:cNvPr>
          <p:cNvSpPr/>
          <p:nvPr/>
        </p:nvSpPr>
        <p:spPr>
          <a:xfrm>
            <a:off x="381000" y="1143000"/>
            <a:ext cx="8534400" cy="4524315"/>
          </a:xfrm>
          <a:prstGeom prst="rect">
            <a:avLst/>
          </a:prstGeom>
        </p:spPr>
        <p:txBody>
          <a:bodyPr wrap="square">
            <a:spAutoFit/>
          </a:bodyPr>
          <a:lstStyle/>
          <a:p>
            <a:pPr algn="just"/>
            <a:r>
              <a:rPr lang="es-MX" sz="3200" dirty="0">
                <a:latin typeface="Arial" panose="020B0604020202020204" pitchFamily="34" charset="0"/>
                <a:cs typeface="Arial" panose="020B0604020202020204" pitchFamily="34" charset="0"/>
              </a:rPr>
              <a:t>Los histogramas son el mejor método para representar hechos. Sin embargo, es importante recordar que un histograma no es por si mismo la solución a un problema. </a:t>
            </a:r>
          </a:p>
          <a:p>
            <a:endParaRPr lang="es-MX" sz="3200" dirty="0">
              <a:latin typeface="Arial" panose="020B0604020202020204" pitchFamily="34" charset="0"/>
              <a:cs typeface="Arial" panose="020B0604020202020204" pitchFamily="34" charset="0"/>
            </a:endParaRPr>
          </a:p>
          <a:p>
            <a:r>
              <a:rPr lang="es-MX" sz="3200" dirty="0">
                <a:latin typeface="Arial" panose="020B0604020202020204" pitchFamily="34" charset="0"/>
                <a:cs typeface="Arial" panose="020B0604020202020204" pitchFamily="34" charset="0"/>
              </a:rPr>
              <a:t>Simplemente señala la dirección para análisis adicionales, observaciones y exámenes, antes de implantar una solución que resuelva el problema de forma definitiva </a:t>
            </a:r>
          </a:p>
        </p:txBody>
      </p:sp>
    </p:spTree>
    <p:extLst>
      <p:ext uri="{BB962C8B-B14F-4D97-AF65-F5344CB8AC3E}">
        <p14:creationId xmlns:p14="http://schemas.microsoft.com/office/powerpoint/2010/main" val="237197663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B2B4D-47E7-4858-A89F-4F71E9E83C13}"/>
              </a:ext>
            </a:extLst>
          </p:cNvPr>
          <p:cNvSpPr>
            <a:spLocks noGrp="1"/>
          </p:cNvSpPr>
          <p:nvPr>
            <p:ph type="title"/>
          </p:nvPr>
        </p:nvSpPr>
        <p:spPr/>
        <p:txBody>
          <a:bodyPr/>
          <a:lstStyle/>
          <a:p>
            <a:pPr algn="ctr"/>
            <a:r>
              <a:rPr lang="es-MX" dirty="0"/>
              <a:t>Histograma </a:t>
            </a:r>
          </a:p>
        </p:txBody>
      </p:sp>
      <p:sp>
        <p:nvSpPr>
          <p:cNvPr id="3" name="Rectángulo 2">
            <a:extLst>
              <a:ext uri="{FF2B5EF4-FFF2-40B4-BE49-F238E27FC236}">
                <a16:creationId xmlns:a16="http://schemas.microsoft.com/office/drawing/2014/main" id="{612D6F85-CCD0-4DE8-A55D-6BE3121A0AED}"/>
              </a:ext>
            </a:extLst>
          </p:cNvPr>
          <p:cNvSpPr/>
          <p:nvPr/>
        </p:nvSpPr>
        <p:spPr>
          <a:xfrm>
            <a:off x="381000" y="1143000"/>
            <a:ext cx="8534400" cy="4031873"/>
          </a:xfrm>
          <a:prstGeom prst="rect">
            <a:avLst/>
          </a:prstGeom>
        </p:spPr>
        <p:txBody>
          <a:bodyPr wrap="square">
            <a:spAutoFit/>
          </a:bodyPr>
          <a:lstStyle/>
          <a:p>
            <a:pPr algn="just"/>
            <a:r>
              <a:rPr lang="es-MX" sz="3200" dirty="0">
                <a:latin typeface="Arial" panose="020B0604020202020204" pitchFamily="34" charset="0"/>
                <a:cs typeface="Arial" panose="020B0604020202020204" pitchFamily="34" charset="0"/>
              </a:rPr>
              <a:t>El histograma se construye tomando como base un sistema de coordenadas. El eje horizontal se divide de acuerdo con las fronteras de clase.</a:t>
            </a:r>
          </a:p>
          <a:p>
            <a:pPr algn="just"/>
            <a:r>
              <a:rPr lang="es-MX" sz="3200" dirty="0">
                <a:latin typeface="Arial" panose="020B0604020202020204" pitchFamily="34" charset="0"/>
                <a:cs typeface="Arial" panose="020B0604020202020204" pitchFamily="34" charset="0"/>
              </a:rPr>
              <a:t>El eje vertical se gradúa para medir la frecuencia de las diferentes clases. Estas se representan en forma de barra que se levantan sobre el eje horizontal.</a:t>
            </a:r>
          </a:p>
        </p:txBody>
      </p:sp>
    </p:spTree>
    <p:extLst>
      <p:ext uri="{BB962C8B-B14F-4D97-AF65-F5344CB8AC3E}">
        <p14:creationId xmlns:p14="http://schemas.microsoft.com/office/powerpoint/2010/main" val="188904932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1B4F24-1733-4D7A-815C-9163A79C8E3B}"/>
              </a:ext>
            </a:extLst>
          </p:cNvPr>
          <p:cNvSpPr>
            <a:spLocks noGrp="1"/>
          </p:cNvSpPr>
          <p:nvPr>
            <p:ph type="title"/>
          </p:nvPr>
        </p:nvSpPr>
        <p:spPr/>
        <p:txBody>
          <a:bodyPr/>
          <a:lstStyle/>
          <a:p>
            <a:pPr algn="ctr"/>
            <a:r>
              <a:rPr lang="es-MX" dirty="0"/>
              <a:t>Usos </a:t>
            </a:r>
          </a:p>
        </p:txBody>
      </p:sp>
      <p:sp>
        <p:nvSpPr>
          <p:cNvPr id="3" name="Rectángulo 2">
            <a:extLst>
              <a:ext uri="{FF2B5EF4-FFF2-40B4-BE49-F238E27FC236}">
                <a16:creationId xmlns:a16="http://schemas.microsoft.com/office/drawing/2014/main" id="{8CA94C20-91E5-4806-A449-D8CB60B4262C}"/>
              </a:ext>
            </a:extLst>
          </p:cNvPr>
          <p:cNvSpPr/>
          <p:nvPr/>
        </p:nvSpPr>
        <p:spPr>
          <a:xfrm>
            <a:off x="381000" y="1295400"/>
            <a:ext cx="8534400" cy="3970318"/>
          </a:xfrm>
          <a:prstGeom prst="rect">
            <a:avLst/>
          </a:prstGeom>
        </p:spPr>
        <p:txBody>
          <a:bodyPr wrap="square">
            <a:spAutoFit/>
          </a:bodyPr>
          <a:lstStyle/>
          <a:p>
            <a:pPr marL="342900" indent="-342900">
              <a:buFont typeface="Arial" panose="020B0604020202020204" pitchFamily="34" charset="0"/>
              <a:buChar char="•"/>
            </a:pPr>
            <a:r>
              <a:rPr lang="es-MX" sz="2800" dirty="0">
                <a:latin typeface="ArialMT"/>
              </a:rPr>
              <a:t>Datos numéricos.</a:t>
            </a:r>
          </a:p>
          <a:p>
            <a:pPr marL="342900" indent="-342900">
              <a:buFont typeface="Arial" panose="020B0604020202020204" pitchFamily="34" charset="0"/>
              <a:buChar char="•"/>
            </a:pPr>
            <a:r>
              <a:rPr lang="es-MX" sz="2800" dirty="0">
                <a:latin typeface="ArialMT"/>
              </a:rPr>
              <a:t>Ver la forma de la distribución de datos, especialmente para ver si esa forma es aproximadamente normal.</a:t>
            </a:r>
          </a:p>
          <a:p>
            <a:pPr marL="342900" indent="-342900">
              <a:buFont typeface="Arial" panose="020B0604020202020204" pitchFamily="34" charset="0"/>
              <a:buChar char="•"/>
            </a:pPr>
            <a:r>
              <a:rPr lang="es-MX" sz="2800" dirty="0">
                <a:latin typeface="ArialMT"/>
              </a:rPr>
              <a:t>Ver si un proceso está dentro de especificaciones.</a:t>
            </a:r>
          </a:p>
          <a:p>
            <a:pPr marL="342900" indent="-342900">
              <a:buFont typeface="Arial" panose="020B0604020202020204" pitchFamily="34" charset="0"/>
              <a:buChar char="•"/>
            </a:pPr>
            <a:r>
              <a:rPr lang="es-MX" sz="2800" dirty="0">
                <a:latin typeface="ArialMT"/>
              </a:rPr>
              <a:t>Ver si un proceso ha cambiado en dos momentos específicos del tiempo.</a:t>
            </a:r>
          </a:p>
          <a:p>
            <a:pPr marL="342900" indent="-342900">
              <a:buFont typeface="Arial" panose="020B0604020202020204" pitchFamily="34" charset="0"/>
              <a:buChar char="•"/>
            </a:pPr>
            <a:r>
              <a:rPr lang="es-MX" sz="2800" dirty="0">
                <a:latin typeface="ArialMT"/>
              </a:rPr>
              <a:t>Determinar si los resultados de dos o más procesos son diferentes.</a:t>
            </a:r>
            <a:endParaRPr lang="es-MX" sz="2800" dirty="0"/>
          </a:p>
        </p:txBody>
      </p:sp>
    </p:spTree>
    <p:extLst>
      <p:ext uri="{BB962C8B-B14F-4D97-AF65-F5344CB8AC3E}">
        <p14:creationId xmlns:p14="http://schemas.microsoft.com/office/powerpoint/2010/main" val="18756288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6BA6D9-6626-4C4C-A701-FA29A14FEB96}"/>
              </a:ext>
            </a:extLst>
          </p:cNvPr>
          <p:cNvSpPr>
            <a:spLocks noGrp="1"/>
          </p:cNvSpPr>
          <p:nvPr>
            <p:ph type="title"/>
          </p:nvPr>
        </p:nvSpPr>
        <p:spPr/>
        <p:txBody>
          <a:bodyPr>
            <a:normAutofit fontScale="90000"/>
          </a:bodyPr>
          <a:lstStyle/>
          <a:p>
            <a:pPr algn="ctr"/>
            <a:r>
              <a:rPr lang="es-MX" dirty="0"/>
              <a:t>Vídeo construcción de un histograma en Excel </a:t>
            </a:r>
          </a:p>
        </p:txBody>
      </p:sp>
      <p:pic>
        <p:nvPicPr>
          <p:cNvPr id="5" name="Elementos multimedia en línea 4">
            <a:hlinkClick r:id="" action="ppaction://media"/>
            <a:extLst>
              <a:ext uri="{FF2B5EF4-FFF2-40B4-BE49-F238E27FC236}">
                <a16:creationId xmlns:a16="http://schemas.microsoft.com/office/drawing/2014/main" id="{BDF86915-B898-4844-B6DE-404BCC865B47}"/>
              </a:ext>
            </a:extLst>
          </p:cNvPr>
          <p:cNvPicPr>
            <a:picLocks noGrp="1" noRot="1" noChangeAspect="1"/>
          </p:cNvPicPr>
          <p:nvPr>
            <p:ph idx="4294967295"/>
            <a:videoFile r:link="rId1"/>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04800" y="1143000"/>
            <a:ext cx="8534400" cy="5287962"/>
          </a:xfrm>
          <a:prstGeom prst="rect">
            <a:avLst/>
          </a:prstGeom>
        </p:spPr>
      </p:pic>
    </p:spTree>
    <p:extLst>
      <p:ext uri="{BB962C8B-B14F-4D97-AF65-F5344CB8AC3E}">
        <p14:creationId xmlns:p14="http://schemas.microsoft.com/office/powerpoint/2010/main" val="41760859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5AAF69-5E58-4813-97BA-22ACAC43C036}"/>
              </a:ext>
            </a:extLst>
          </p:cNvPr>
          <p:cNvSpPr>
            <a:spLocks noGrp="1"/>
          </p:cNvSpPr>
          <p:nvPr>
            <p:ph type="title"/>
          </p:nvPr>
        </p:nvSpPr>
        <p:spPr/>
        <p:txBody>
          <a:bodyPr/>
          <a:lstStyle/>
          <a:p>
            <a:r>
              <a:rPr lang="es-MX" dirty="0"/>
              <a:t>Diversos tipos de histogramas </a:t>
            </a:r>
          </a:p>
        </p:txBody>
      </p:sp>
      <p:pic>
        <p:nvPicPr>
          <p:cNvPr id="4" name="Imagen 3">
            <a:extLst>
              <a:ext uri="{FF2B5EF4-FFF2-40B4-BE49-F238E27FC236}">
                <a16:creationId xmlns:a16="http://schemas.microsoft.com/office/drawing/2014/main" id="{EE92B0C6-53E3-4FA0-9B5E-040773FBDBD3}"/>
              </a:ext>
            </a:extLst>
          </p:cNvPr>
          <p:cNvPicPr>
            <a:picLocks noChangeAspect="1"/>
          </p:cNvPicPr>
          <p:nvPr/>
        </p:nvPicPr>
        <p:blipFill>
          <a:blip r:embed="rId2"/>
          <a:stretch>
            <a:fillRect/>
          </a:stretch>
        </p:blipFill>
        <p:spPr>
          <a:xfrm>
            <a:off x="381000" y="944561"/>
            <a:ext cx="8610600" cy="5429013"/>
          </a:xfrm>
          <a:prstGeom prst="rect">
            <a:avLst/>
          </a:prstGeom>
        </p:spPr>
        <p:style>
          <a:lnRef idx="2">
            <a:schemeClr val="accent2">
              <a:shade val="50000"/>
            </a:schemeClr>
          </a:lnRef>
          <a:fillRef idx="1">
            <a:schemeClr val="accent2"/>
          </a:fillRef>
          <a:effectRef idx="0">
            <a:schemeClr val="accent2"/>
          </a:effectRef>
          <a:fontRef idx="minor">
            <a:schemeClr val="lt1"/>
          </a:fontRef>
        </p:style>
      </p:pic>
    </p:spTree>
    <p:extLst>
      <p:ext uri="{BB962C8B-B14F-4D97-AF65-F5344CB8AC3E}">
        <p14:creationId xmlns:p14="http://schemas.microsoft.com/office/powerpoint/2010/main" val="1878571084"/>
      </p:ext>
    </p:extLst>
  </p:cSld>
  <p:clrMapOvr>
    <a:masterClrMapping/>
  </p:clrMapOvr>
  <p:transition spd="slow">
    <p:wheel spokes="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84DD49-C652-446B-A753-8CDEDC072A21}"/>
              </a:ext>
            </a:extLst>
          </p:cNvPr>
          <p:cNvSpPr>
            <a:spLocks noGrp="1"/>
          </p:cNvSpPr>
          <p:nvPr>
            <p:ph type="title"/>
          </p:nvPr>
        </p:nvSpPr>
        <p:spPr/>
        <p:txBody>
          <a:bodyPr/>
          <a:lstStyle/>
          <a:p>
            <a:r>
              <a:rPr lang="es-MX" dirty="0"/>
              <a:t>Diagrama de dispersión</a:t>
            </a:r>
          </a:p>
        </p:txBody>
      </p:sp>
    </p:spTree>
    <p:extLst>
      <p:ext uri="{BB962C8B-B14F-4D97-AF65-F5344CB8AC3E}">
        <p14:creationId xmlns:p14="http://schemas.microsoft.com/office/powerpoint/2010/main" val="406670979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C862DF-40EF-441A-A101-9FFFCC9A612B}"/>
              </a:ext>
            </a:extLst>
          </p:cNvPr>
          <p:cNvSpPr>
            <a:spLocks noGrp="1"/>
          </p:cNvSpPr>
          <p:nvPr>
            <p:ph type="title"/>
          </p:nvPr>
        </p:nvSpPr>
        <p:spPr/>
        <p:txBody>
          <a:bodyPr/>
          <a:lstStyle/>
          <a:p>
            <a:r>
              <a:rPr lang="es-MX" dirty="0"/>
              <a:t>Diagrama de dispersión </a:t>
            </a:r>
          </a:p>
        </p:txBody>
      </p:sp>
      <p:sp>
        <p:nvSpPr>
          <p:cNvPr id="3" name="Rectángulo 2">
            <a:extLst>
              <a:ext uri="{FF2B5EF4-FFF2-40B4-BE49-F238E27FC236}">
                <a16:creationId xmlns:a16="http://schemas.microsoft.com/office/drawing/2014/main" id="{5A3E0370-C086-42A0-9561-732F83BA5AA2}"/>
              </a:ext>
            </a:extLst>
          </p:cNvPr>
          <p:cNvSpPr/>
          <p:nvPr/>
        </p:nvSpPr>
        <p:spPr>
          <a:xfrm>
            <a:off x="381000" y="1143000"/>
            <a:ext cx="8534400" cy="4031873"/>
          </a:xfrm>
          <a:prstGeom prst="rect">
            <a:avLst/>
          </a:prstGeom>
        </p:spPr>
        <p:txBody>
          <a:bodyPr wrap="square">
            <a:spAutoFit/>
          </a:bodyPr>
          <a:lstStyle/>
          <a:p>
            <a:pPr algn="just"/>
            <a:r>
              <a:rPr lang="es-MX" sz="3200" dirty="0">
                <a:latin typeface="Arial" panose="020B0604020202020204" pitchFamily="34" charset="0"/>
                <a:cs typeface="Arial" panose="020B0604020202020204" pitchFamily="34" charset="0"/>
              </a:rPr>
              <a:t>Un diagrama de dispersión, al que también se le llama diagrama de “correlación”, intenta establecer la relación entre dos variables.</a:t>
            </a:r>
          </a:p>
          <a:p>
            <a:pPr algn="just"/>
            <a:r>
              <a:rPr lang="es-MX" sz="3200" dirty="0">
                <a:latin typeface="Arial" panose="020B0604020202020204" pitchFamily="34" charset="0"/>
                <a:cs typeface="Arial" panose="020B0604020202020204" pitchFamily="34" charset="0"/>
              </a:rPr>
              <a:t>Por ejemplo, entre una característica de calidad y un factor que le afecta, entre dos características de calidad relacionadas, o entre dos factores relacionados con una sola característica de calidad.</a:t>
            </a:r>
          </a:p>
        </p:txBody>
      </p:sp>
    </p:spTree>
    <p:extLst>
      <p:ext uri="{BB962C8B-B14F-4D97-AF65-F5344CB8AC3E}">
        <p14:creationId xmlns:p14="http://schemas.microsoft.com/office/powerpoint/2010/main" val="4042177715"/>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D3E2892-CB8B-41A4-A210-B25EAA9D6F5D}"/>
              </a:ext>
            </a:extLst>
          </p:cNvPr>
          <p:cNvSpPr>
            <a:spLocks noGrp="1"/>
          </p:cNvSpPr>
          <p:nvPr>
            <p:ph type="title"/>
          </p:nvPr>
        </p:nvSpPr>
        <p:spPr/>
        <p:txBody>
          <a:bodyPr/>
          <a:lstStyle/>
          <a:p>
            <a:pPr algn="ctr"/>
            <a:r>
              <a:rPr lang="es-MX" sz="4400" dirty="0"/>
              <a:t>Índice</a:t>
            </a:r>
            <a:r>
              <a:rPr lang="es-MX" dirty="0"/>
              <a:t> </a:t>
            </a:r>
          </a:p>
        </p:txBody>
      </p:sp>
      <p:sp>
        <p:nvSpPr>
          <p:cNvPr id="3" name="Marcador de texto 2">
            <a:extLst>
              <a:ext uri="{FF2B5EF4-FFF2-40B4-BE49-F238E27FC236}">
                <a16:creationId xmlns:a16="http://schemas.microsoft.com/office/drawing/2014/main" id="{7F611996-3E92-4891-850A-E0C03E305BE9}"/>
              </a:ext>
            </a:extLst>
          </p:cNvPr>
          <p:cNvSpPr>
            <a:spLocks noGrp="1"/>
          </p:cNvSpPr>
          <p:nvPr>
            <p:ph idx="1"/>
          </p:nvPr>
        </p:nvSpPr>
        <p:spPr/>
        <p:txBody>
          <a:bodyPr>
            <a:normAutofit/>
          </a:bodyPr>
          <a:lstStyle/>
          <a:p>
            <a:pPr marL="514350" indent="-457200">
              <a:buFont typeface="Arial" panose="020B0604020202020204" pitchFamily="34" charset="0"/>
              <a:buChar char="•"/>
            </a:pPr>
            <a:r>
              <a:rPr lang="es-MX" dirty="0"/>
              <a:t>Introducción a la mejora continua </a:t>
            </a:r>
          </a:p>
          <a:p>
            <a:pPr marL="514350" indent="-457200">
              <a:buFont typeface="Arial" panose="020B0604020202020204" pitchFamily="34" charset="0"/>
              <a:buChar char="•"/>
            </a:pPr>
            <a:r>
              <a:rPr lang="es-MX" dirty="0"/>
              <a:t>Lista de comprobación</a:t>
            </a:r>
          </a:p>
          <a:p>
            <a:pPr marL="514350" indent="-457200">
              <a:buFont typeface="Arial" panose="020B0604020202020204" pitchFamily="34" charset="0"/>
              <a:buChar char="•"/>
            </a:pPr>
            <a:r>
              <a:rPr lang="es-MX" dirty="0"/>
              <a:t>Diagrama de Pareto</a:t>
            </a:r>
          </a:p>
          <a:p>
            <a:pPr marL="514350" indent="-457200">
              <a:buFont typeface="Arial" panose="020B0604020202020204" pitchFamily="34" charset="0"/>
              <a:buChar char="•"/>
            </a:pPr>
            <a:r>
              <a:rPr lang="es-MX" dirty="0"/>
              <a:t>Diagrama de causa-efecto</a:t>
            </a:r>
          </a:p>
          <a:p>
            <a:pPr marL="514350" indent="-457200">
              <a:buFont typeface="Arial" panose="020B0604020202020204" pitchFamily="34" charset="0"/>
              <a:buChar char="•"/>
            </a:pPr>
            <a:r>
              <a:rPr lang="es-MX" dirty="0"/>
              <a:t>Histograma</a:t>
            </a:r>
          </a:p>
          <a:p>
            <a:pPr marL="514350" indent="-457200">
              <a:buFont typeface="Arial" panose="020B0604020202020204" pitchFamily="34" charset="0"/>
              <a:buChar char="•"/>
            </a:pPr>
            <a:r>
              <a:rPr lang="es-MX" dirty="0"/>
              <a:t>Diagramas de dispersión</a:t>
            </a:r>
          </a:p>
          <a:p>
            <a:pPr marL="514350" indent="-457200">
              <a:buFont typeface="Arial" panose="020B0604020202020204" pitchFamily="34" charset="0"/>
              <a:buChar char="•"/>
            </a:pPr>
            <a:r>
              <a:rPr lang="es-MX" dirty="0"/>
              <a:t>Gráficas de control y corridas</a:t>
            </a:r>
          </a:p>
          <a:p>
            <a:pPr marL="514350" indent="-457200">
              <a:buFont typeface="Arial" panose="020B0604020202020204" pitchFamily="34" charset="0"/>
              <a:buChar char="•"/>
            </a:pPr>
            <a:r>
              <a:rPr lang="es-MX" dirty="0"/>
              <a:t>Estratificación</a:t>
            </a:r>
          </a:p>
          <a:p>
            <a:pPr marL="514350" indent="-457200">
              <a:buFont typeface="Arial" panose="020B0604020202020204" pitchFamily="34" charset="0"/>
              <a:buChar char="•"/>
            </a:pPr>
            <a:endParaRPr lang="es-MX" sz="2800" dirty="0"/>
          </a:p>
          <a:p>
            <a:pPr marL="514350" indent="-457200">
              <a:buFont typeface="Arial" panose="020B0604020202020204" pitchFamily="34" charset="0"/>
              <a:buChar char="•"/>
            </a:pPr>
            <a:endParaRPr lang="es-MX" sz="2800" dirty="0"/>
          </a:p>
          <a:p>
            <a:pPr marL="514350" indent="-457200">
              <a:buFont typeface="Arial" panose="020B0604020202020204" pitchFamily="34" charset="0"/>
              <a:buChar char="•"/>
            </a:pPr>
            <a:endParaRPr lang="es-MX" sz="2800" dirty="0"/>
          </a:p>
          <a:p>
            <a:pPr marL="514350" indent="-457200">
              <a:buFont typeface="Arial" panose="020B0604020202020204" pitchFamily="34" charset="0"/>
              <a:buChar char="•"/>
            </a:pPr>
            <a:endParaRPr lang="es-MX" sz="2800" dirty="0"/>
          </a:p>
          <a:p>
            <a:pPr marL="514350" indent="-457200">
              <a:buFont typeface="Arial" panose="020B0604020202020204" pitchFamily="34" charset="0"/>
              <a:buChar char="•"/>
            </a:pPr>
            <a:endParaRPr lang="es-MX" sz="2800" dirty="0"/>
          </a:p>
        </p:txBody>
      </p:sp>
    </p:spTree>
    <p:extLst>
      <p:ext uri="{BB962C8B-B14F-4D97-AF65-F5344CB8AC3E}">
        <p14:creationId xmlns:p14="http://schemas.microsoft.com/office/powerpoint/2010/main" val="19848484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1E7E7-9712-419B-8788-D073261AF629}"/>
              </a:ext>
            </a:extLst>
          </p:cNvPr>
          <p:cNvSpPr>
            <a:spLocks noGrp="1"/>
          </p:cNvSpPr>
          <p:nvPr>
            <p:ph type="title"/>
          </p:nvPr>
        </p:nvSpPr>
        <p:spPr/>
        <p:txBody>
          <a:bodyPr/>
          <a:lstStyle/>
          <a:p>
            <a:r>
              <a:rPr lang="es-MX" dirty="0"/>
              <a:t>Diagrama de dispersión</a:t>
            </a:r>
          </a:p>
        </p:txBody>
      </p:sp>
      <p:sp>
        <p:nvSpPr>
          <p:cNvPr id="3" name="Rectángulo 2">
            <a:extLst>
              <a:ext uri="{FF2B5EF4-FFF2-40B4-BE49-F238E27FC236}">
                <a16:creationId xmlns:a16="http://schemas.microsoft.com/office/drawing/2014/main" id="{4A93A425-6871-4DDD-9B3A-6657E49DAEBF}"/>
              </a:ext>
            </a:extLst>
          </p:cNvPr>
          <p:cNvSpPr/>
          <p:nvPr/>
        </p:nvSpPr>
        <p:spPr>
          <a:xfrm>
            <a:off x="381000" y="1143000"/>
            <a:ext cx="8534400" cy="4524315"/>
          </a:xfrm>
          <a:prstGeom prst="rect">
            <a:avLst/>
          </a:prstGeom>
        </p:spPr>
        <p:txBody>
          <a:bodyPr wrap="square">
            <a:spAutoFit/>
          </a:bodyPr>
          <a:lstStyle/>
          <a:p>
            <a:pPr algn="just"/>
            <a:r>
              <a:rPr lang="es-MX" sz="3200" dirty="0">
                <a:latin typeface="Arial" panose="020B0604020202020204" pitchFamily="34" charset="0"/>
                <a:cs typeface="Arial" panose="020B0604020202020204" pitchFamily="34" charset="0"/>
              </a:rPr>
              <a:t>La ventaja de utilizar este tipo de diagramas es que al hacerlo se tiene una compresión mas profunda del problema planteado.</a:t>
            </a:r>
          </a:p>
          <a:p>
            <a:pPr algn="just"/>
            <a:r>
              <a:rPr lang="es-MX" sz="3200" dirty="0">
                <a:latin typeface="Arial" panose="020B0604020202020204" pitchFamily="34" charset="0"/>
                <a:cs typeface="Arial" panose="020B0604020202020204" pitchFamily="34" charset="0"/>
              </a:rPr>
              <a:t>La relación entre dos variables se representa mediante una gráfica de dos dimensiones en la que cada relación está dada por un par de puntos, en donde una es la variable independiente “x” y la otra la variable dependiente “y”.</a:t>
            </a:r>
          </a:p>
        </p:txBody>
      </p:sp>
    </p:spTree>
    <p:extLst>
      <p:ext uri="{BB962C8B-B14F-4D97-AF65-F5344CB8AC3E}">
        <p14:creationId xmlns:p14="http://schemas.microsoft.com/office/powerpoint/2010/main" val="115417752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CBF56D-6C5C-4CB5-94EC-1C0C7047FAAC}"/>
              </a:ext>
            </a:extLst>
          </p:cNvPr>
          <p:cNvSpPr>
            <a:spLocks noGrp="1"/>
          </p:cNvSpPr>
          <p:nvPr>
            <p:ph type="title"/>
          </p:nvPr>
        </p:nvSpPr>
        <p:spPr/>
        <p:txBody>
          <a:bodyPr>
            <a:normAutofit fontScale="90000"/>
          </a:bodyPr>
          <a:lstStyle/>
          <a:p>
            <a:pPr algn="ctr"/>
            <a:r>
              <a:rPr lang="es-MX" dirty="0"/>
              <a:t>Pasos para construir un diagrama de dispersión</a:t>
            </a:r>
          </a:p>
        </p:txBody>
      </p:sp>
      <p:graphicFrame>
        <p:nvGraphicFramePr>
          <p:cNvPr id="3" name="Diagrama 2">
            <a:extLst>
              <a:ext uri="{FF2B5EF4-FFF2-40B4-BE49-F238E27FC236}">
                <a16:creationId xmlns:a16="http://schemas.microsoft.com/office/drawing/2014/main" id="{570E686B-B43D-42EA-8FCE-5C0B222B8ED6}"/>
              </a:ext>
            </a:extLst>
          </p:cNvPr>
          <p:cNvGraphicFramePr/>
          <p:nvPr>
            <p:extLst>
              <p:ext uri="{D42A27DB-BD31-4B8C-83A1-F6EECF244321}">
                <p14:modId xmlns:p14="http://schemas.microsoft.com/office/powerpoint/2010/main" val="4279766072"/>
              </p:ext>
            </p:extLst>
          </p:nvPr>
        </p:nvGraphicFramePr>
        <p:xfrm>
          <a:off x="609600" y="1219200"/>
          <a:ext cx="8534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5720023"/>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52400" y="1524000"/>
            <a:ext cx="8229600" cy="4724400"/>
          </a:xfrm>
          <a:prstGeom prst="roundRect">
            <a:avLst/>
          </a:prstGeom>
          <a:gradFill>
            <a:gsLst>
              <a:gs pos="0">
                <a:schemeClr val="bg1">
                  <a:lumMod val="95000"/>
                  <a:alpha val="43000"/>
                </a:schemeClr>
              </a:gs>
              <a:gs pos="50000">
                <a:schemeClr val="bg1">
                  <a:lumMod val="95000"/>
                  <a:alpha val="65000"/>
                </a:schemeClr>
              </a:gs>
              <a:gs pos="100000">
                <a:schemeClr val="bg1">
                  <a:lumMod val="95000"/>
                </a:schemeClr>
              </a:gs>
            </a:gsLst>
            <a:lin ang="5400000" scaled="0"/>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0000"/>
                  <a:lumOff val="80000"/>
                </a:schemeClr>
              </a:solidFill>
            </a:endParaRPr>
          </a:p>
        </p:txBody>
      </p:sp>
      <p:sp>
        <p:nvSpPr>
          <p:cNvPr id="11" name="Rounded Rectangle 10"/>
          <p:cNvSpPr/>
          <p:nvPr/>
        </p:nvSpPr>
        <p:spPr>
          <a:xfrm>
            <a:off x="152400" y="1295400"/>
            <a:ext cx="2362200" cy="5105400"/>
          </a:xfrm>
          <a:prstGeom prst="roundRect">
            <a:avLst/>
          </a:prstGeom>
          <a:gradFill>
            <a:gsLst>
              <a:gs pos="0">
                <a:schemeClr val="bg1">
                  <a:lumMod val="75000"/>
                </a:schemeClr>
              </a:gs>
              <a:gs pos="50000">
                <a:schemeClr val="bg1">
                  <a:lumMod val="85000"/>
                </a:schemeClr>
              </a:gs>
              <a:gs pos="100000">
                <a:schemeClr val="bg1">
                  <a:lumMod val="95000"/>
                </a:schemeClr>
              </a:gs>
            </a:gsLst>
            <a:lin ang="5400000" scaled="0"/>
          </a:gradFill>
          <a:ln>
            <a:gradFill>
              <a:gsLst>
                <a:gs pos="0">
                  <a:schemeClr val="tx1">
                    <a:lumMod val="85000"/>
                    <a:lumOff val="15000"/>
                  </a:schemeClr>
                </a:gs>
                <a:gs pos="50000">
                  <a:schemeClr val="bg1">
                    <a:lumMod val="75000"/>
                  </a:schemeClr>
                </a:gs>
                <a:gs pos="100000">
                  <a:schemeClr val="bg1">
                    <a:lumMod val="6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p:cNvSpPr>
            <a:spLocks noGrp="1"/>
          </p:cNvSpPr>
          <p:nvPr>
            <p:ph sz="half" idx="1"/>
          </p:nvPr>
        </p:nvSpPr>
        <p:spPr>
          <a:xfrm>
            <a:off x="2438400" y="1447800"/>
            <a:ext cx="4648200" cy="1676400"/>
          </a:xfrm>
        </p:spPr>
        <p:txBody>
          <a:bodyPr>
            <a:normAutofit/>
          </a:bodyPr>
          <a:lstStyle/>
          <a:p>
            <a:r>
              <a:rPr lang="es-MX" sz="2400" dirty="0"/>
              <a:t>Sin relación. No se aprecia ninguna correlación entre dos variables.</a:t>
            </a:r>
          </a:p>
        </p:txBody>
      </p:sp>
      <p:sp>
        <p:nvSpPr>
          <p:cNvPr id="10" name="Content Placeholder 9"/>
          <p:cNvSpPr>
            <a:spLocks noGrp="1"/>
          </p:cNvSpPr>
          <p:nvPr>
            <p:ph sz="half" idx="2"/>
          </p:nvPr>
        </p:nvSpPr>
        <p:spPr/>
        <p:txBody>
          <a:bodyPr>
            <a:normAutofit/>
          </a:bodyPr>
          <a:lstStyle/>
          <a:p>
            <a:pPr algn="just"/>
            <a:r>
              <a:rPr lang="es-MX" sz="2400" dirty="0"/>
              <a:t>Alta correlación positiva. El valor de Y se incrementa nítidamente a medida que el valor de X aumenta.</a:t>
            </a:r>
          </a:p>
        </p:txBody>
      </p:sp>
      <p:sp>
        <p:nvSpPr>
          <p:cNvPr id="12" name="Content Placeholder 11"/>
          <p:cNvSpPr>
            <a:spLocks noGrp="1"/>
          </p:cNvSpPr>
          <p:nvPr>
            <p:ph sz="half" idx="14"/>
          </p:nvPr>
        </p:nvSpPr>
        <p:spPr/>
        <p:txBody>
          <a:bodyPr>
            <a:normAutofit/>
          </a:bodyPr>
          <a:lstStyle/>
          <a:p>
            <a:pPr algn="just"/>
            <a:r>
              <a:rPr lang="es-MX" sz="2400" dirty="0"/>
              <a:t>Baja correlación positiva. El valor de X aumenta ligeramente a medida que aumenta el valor de Y.</a:t>
            </a:r>
          </a:p>
        </p:txBody>
      </p:sp>
      <p:sp>
        <p:nvSpPr>
          <p:cNvPr id="8" name="Title 7"/>
          <p:cNvSpPr>
            <a:spLocks noGrp="1"/>
          </p:cNvSpPr>
          <p:nvPr>
            <p:ph type="title"/>
          </p:nvPr>
        </p:nvSpPr>
        <p:spPr/>
        <p:txBody>
          <a:bodyPr/>
          <a:lstStyle/>
          <a:p>
            <a:pPr algn="ctr"/>
            <a:r>
              <a:rPr lang="es-MX" dirty="0"/>
              <a:t>Tipos de gráficos de control</a:t>
            </a:r>
          </a:p>
        </p:txBody>
      </p:sp>
      <p:cxnSp>
        <p:nvCxnSpPr>
          <p:cNvPr id="3" name="Straight Connector 2"/>
          <p:cNvCxnSpPr/>
          <p:nvPr/>
        </p:nvCxnSpPr>
        <p:spPr>
          <a:xfrm>
            <a:off x="152400" y="3007360"/>
            <a:ext cx="6858000"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152400" y="4704080"/>
            <a:ext cx="6858000" cy="0"/>
          </a:xfrm>
          <a:prstGeom prst="line">
            <a:avLst/>
          </a:prstGeom>
        </p:spPr>
        <p:style>
          <a:lnRef idx="1">
            <a:schemeClr val="dk1"/>
          </a:lnRef>
          <a:fillRef idx="0">
            <a:schemeClr val="dk1"/>
          </a:fillRef>
          <a:effectRef idx="0">
            <a:schemeClr val="dk1"/>
          </a:effectRef>
          <a:fontRef idx="minor">
            <a:schemeClr val="tx1"/>
          </a:fontRef>
        </p:style>
      </p:cxnSp>
      <p:pic>
        <p:nvPicPr>
          <p:cNvPr id="2" name="Imagen 1">
            <a:extLst>
              <a:ext uri="{FF2B5EF4-FFF2-40B4-BE49-F238E27FC236}">
                <a16:creationId xmlns:a16="http://schemas.microsoft.com/office/drawing/2014/main" id="{59F9093E-D7DE-4580-87AD-111CD6BB3FE7}"/>
              </a:ext>
            </a:extLst>
          </p:cNvPr>
          <p:cNvPicPr>
            <a:picLocks noChangeAspect="1"/>
          </p:cNvPicPr>
          <p:nvPr/>
        </p:nvPicPr>
        <p:blipFill>
          <a:blip r:embed="rId3"/>
          <a:stretch>
            <a:fillRect/>
          </a:stretch>
        </p:blipFill>
        <p:spPr>
          <a:xfrm>
            <a:off x="309562" y="1440811"/>
            <a:ext cx="1976438" cy="1556389"/>
          </a:xfrm>
          <a:prstGeom prst="rect">
            <a:avLst/>
          </a:prstGeom>
        </p:spPr>
      </p:pic>
      <p:pic>
        <p:nvPicPr>
          <p:cNvPr id="4" name="Imagen 3">
            <a:extLst>
              <a:ext uri="{FF2B5EF4-FFF2-40B4-BE49-F238E27FC236}">
                <a16:creationId xmlns:a16="http://schemas.microsoft.com/office/drawing/2014/main" id="{9E0AF3D3-1EFB-4B8D-ABD6-6D67A91956B1}"/>
              </a:ext>
            </a:extLst>
          </p:cNvPr>
          <p:cNvPicPr>
            <a:picLocks noChangeAspect="1"/>
          </p:cNvPicPr>
          <p:nvPr/>
        </p:nvPicPr>
        <p:blipFill>
          <a:blip r:embed="rId4"/>
          <a:stretch>
            <a:fillRect/>
          </a:stretch>
        </p:blipFill>
        <p:spPr>
          <a:xfrm>
            <a:off x="298609" y="3032985"/>
            <a:ext cx="1987391" cy="1671095"/>
          </a:xfrm>
          <a:prstGeom prst="rect">
            <a:avLst/>
          </a:prstGeom>
        </p:spPr>
      </p:pic>
      <p:pic>
        <p:nvPicPr>
          <p:cNvPr id="5" name="Imagen 4">
            <a:extLst>
              <a:ext uri="{FF2B5EF4-FFF2-40B4-BE49-F238E27FC236}">
                <a16:creationId xmlns:a16="http://schemas.microsoft.com/office/drawing/2014/main" id="{DE4BDB68-C1CD-4AD9-801C-40DE519C3482}"/>
              </a:ext>
            </a:extLst>
          </p:cNvPr>
          <p:cNvPicPr>
            <a:picLocks noChangeAspect="1"/>
          </p:cNvPicPr>
          <p:nvPr/>
        </p:nvPicPr>
        <p:blipFill>
          <a:blip r:embed="rId5"/>
          <a:stretch>
            <a:fillRect/>
          </a:stretch>
        </p:blipFill>
        <p:spPr>
          <a:xfrm>
            <a:off x="372794" y="4737294"/>
            <a:ext cx="1913206" cy="1663503"/>
          </a:xfrm>
          <a:prstGeom prst="rect">
            <a:avLst/>
          </a:prstGeom>
        </p:spPr>
      </p:pic>
    </p:spTree>
    <p:extLst>
      <p:ext uri="{BB962C8B-B14F-4D97-AF65-F5344CB8AC3E}">
        <p14:creationId xmlns:p14="http://schemas.microsoft.com/office/powerpoint/2010/main" val="35617469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52400" y="1524000"/>
            <a:ext cx="8229600" cy="4724400"/>
          </a:xfrm>
          <a:prstGeom prst="roundRect">
            <a:avLst/>
          </a:prstGeom>
          <a:gradFill>
            <a:gsLst>
              <a:gs pos="0">
                <a:schemeClr val="bg1">
                  <a:lumMod val="95000"/>
                  <a:alpha val="43000"/>
                </a:schemeClr>
              </a:gs>
              <a:gs pos="50000">
                <a:schemeClr val="bg1">
                  <a:lumMod val="95000"/>
                  <a:alpha val="65000"/>
                </a:schemeClr>
              </a:gs>
              <a:gs pos="100000">
                <a:schemeClr val="bg1">
                  <a:lumMod val="95000"/>
                </a:schemeClr>
              </a:gs>
            </a:gsLst>
            <a:lin ang="5400000" scaled="0"/>
          </a:gra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0000"/>
                  <a:lumOff val="80000"/>
                </a:schemeClr>
              </a:solidFill>
            </a:endParaRPr>
          </a:p>
        </p:txBody>
      </p:sp>
      <p:sp>
        <p:nvSpPr>
          <p:cNvPr id="11" name="Rounded Rectangle 10"/>
          <p:cNvSpPr/>
          <p:nvPr/>
        </p:nvSpPr>
        <p:spPr>
          <a:xfrm>
            <a:off x="152400" y="1295400"/>
            <a:ext cx="2362200" cy="5105400"/>
          </a:xfrm>
          <a:prstGeom prst="roundRect">
            <a:avLst/>
          </a:prstGeom>
          <a:gradFill>
            <a:gsLst>
              <a:gs pos="0">
                <a:schemeClr val="bg1">
                  <a:lumMod val="75000"/>
                </a:schemeClr>
              </a:gs>
              <a:gs pos="50000">
                <a:schemeClr val="bg1">
                  <a:lumMod val="85000"/>
                </a:schemeClr>
              </a:gs>
              <a:gs pos="100000">
                <a:schemeClr val="bg1">
                  <a:lumMod val="95000"/>
                </a:schemeClr>
              </a:gs>
            </a:gsLst>
            <a:lin ang="5400000" scaled="0"/>
          </a:gradFill>
          <a:ln>
            <a:gradFill>
              <a:gsLst>
                <a:gs pos="0">
                  <a:schemeClr val="tx1">
                    <a:lumMod val="85000"/>
                    <a:lumOff val="15000"/>
                  </a:schemeClr>
                </a:gs>
                <a:gs pos="50000">
                  <a:schemeClr val="bg1">
                    <a:lumMod val="75000"/>
                  </a:schemeClr>
                </a:gs>
                <a:gs pos="100000">
                  <a:schemeClr val="bg1">
                    <a:lumMod val="6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p:cNvSpPr>
            <a:spLocks noGrp="1"/>
          </p:cNvSpPr>
          <p:nvPr>
            <p:ph sz="half" idx="1"/>
          </p:nvPr>
        </p:nvSpPr>
        <p:spPr>
          <a:xfrm>
            <a:off x="2438400" y="1447800"/>
            <a:ext cx="4648200" cy="1676400"/>
          </a:xfrm>
        </p:spPr>
        <p:txBody>
          <a:bodyPr>
            <a:normAutofit/>
          </a:bodyPr>
          <a:lstStyle/>
          <a:p>
            <a:r>
              <a:rPr lang="es-MX" sz="2400" dirty="0"/>
              <a:t>Fuerte correlación negativa. El valor de X claramente disminuye a medida que aumenta el valor de Y</a:t>
            </a:r>
          </a:p>
        </p:txBody>
      </p:sp>
      <p:sp>
        <p:nvSpPr>
          <p:cNvPr id="10" name="Content Placeholder 9"/>
          <p:cNvSpPr>
            <a:spLocks noGrp="1"/>
          </p:cNvSpPr>
          <p:nvPr>
            <p:ph sz="half" idx="2"/>
          </p:nvPr>
        </p:nvSpPr>
        <p:spPr/>
        <p:txBody>
          <a:bodyPr>
            <a:normAutofit/>
          </a:bodyPr>
          <a:lstStyle/>
          <a:p>
            <a:pPr algn="just"/>
            <a:r>
              <a:rPr lang="es-MX" sz="2400" dirty="0"/>
              <a:t>Débil correlación negativa. El valor de x disminuye ligeramente a medida que aumenta el valor de Y</a:t>
            </a:r>
          </a:p>
        </p:txBody>
      </p:sp>
      <p:sp>
        <p:nvSpPr>
          <p:cNvPr id="12" name="Content Placeholder 11"/>
          <p:cNvSpPr>
            <a:spLocks noGrp="1"/>
          </p:cNvSpPr>
          <p:nvPr>
            <p:ph sz="half" idx="14"/>
          </p:nvPr>
        </p:nvSpPr>
        <p:spPr/>
        <p:txBody>
          <a:bodyPr>
            <a:normAutofit/>
          </a:bodyPr>
          <a:lstStyle/>
          <a:p>
            <a:pPr algn="just"/>
            <a:r>
              <a:rPr lang="es-MX" sz="2400" dirty="0"/>
              <a:t>Relación compleja. El valor de X parece estar relacionada con el valor de Y, pero esa relación no es fácil de establecer</a:t>
            </a:r>
          </a:p>
        </p:txBody>
      </p:sp>
      <p:sp>
        <p:nvSpPr>
          <p:cNvPr id="8" name="Title 7"/>
          <p:cNvSpPr>
            <a:spLocks noGrp="1"/>
          </p:cNvSpPr>
          <p:nvPr>
            <p:ph type="title"/>
          </p:nvPr>
        </p:nvSpPr>
        <p:spPr/>
        <p:txBody>
          <a:bodyPr/>
          <a:lstStyle/>
          <a:p>
            <a:pPr algn="ctr"/>
            <a:r>
              <a:rPr lang="es-MX" dirty="0"/>
              <a:t>Tipos de gráficos de control</a:t>
            </a:r>
          </a:p>
        </p:txBody>
      </p:sp>
      <p:cxnSp>
        <p:nvCxnSpPr>
          <p:cNvPr id="3" name="Straight Connector 2"/>
          <p:cNvCxnSpPr/>
          <p:nvPr/>
        </p:nvCxnSpPr>
        <p:spPr>
          <a:xfrm>
            <a:off x="152400" y="3007360"/>
            <a:ext cx="6858000"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152400" y="4704080"/>
            <a:ext cx="6858000" cy="0"/>
          </a:xfrm>
          <a:prstGeom prst="line">
            <a:avLst/>
          </a:prstGeom>
        </p:spPr>
        <p:style>
          <a:lnRef idx="1">
            <a:schemeClr val="dk1"/>
          </a:lnRef>
          <a:fillRef idx="0">
            <a:schemeClr val="dk1"/>
          </a:fillRef>
          <a:effectRef idx="0">
            <a:schemeClr val="dk1"/>
          </a:effectRef>
          <a:fontRef idx="minor">
            <a:schemeClr val="tx1"/>
          </a:fontRef>
        </p:style>
      </p:cxnSp>
      <p:pic>
        <p:nvPicPr>
          <p:cNvPr id="6" name="Imagen 5">
            <a:extLst>
              <a:ext uri="{FF2B5EF4-FFF2-40B4-BE49-F238E27FC236}">
                <a16:creationId xmlns:a16="http://schemas.microsoft.com/office/drawing/2014/main" id="{D8E808F1-D231-40B6-9D64-EC253EA3994E}"/>
              </a:ext>
            </a:extLst>
          </p:cNvPr>
          <p:cNvPicPr>
            <a:picLocks noChangeAspect="1"/>
          </p:cNvPicPr>
          <p:nvPr/>
        </p:nvPicPr>
        <p:blipFill>
          <a:blip r:embed="rId3"/>
          <a:stretch>
            <a:fillRect/>
          </a:stretch>
        </p:blipFill>
        <p:spPr>
          <a:xfrm>
            <a:off x="381000" y="1360268"/>
            <a:ext cx="2009998" cy="1624296"/>
          </a:xfrm>
          <a:prstGeom prst="rect">
            <a:avLst/>
          </a:prstGeom>
        </p:spPr>
      </p:pic>
      <p:pic>
        <p:nvPicPr>
          <p:cNvPr id="15" name="Imagen 14">
            <a:extLst>
              <a:ext uri="{FF2B5EF4-FFF2-40B4-BE49-F238E27FC236}">
                <a16:creationId xmlns:a16="http://schemas.microsoft.com/office/drawing/2014/main" id="{D386304F-5C47-456F-9B40-9BD8CA1ABD46}"/>
              </a:ext>
            </a:extLst>
          </p:cNvPr>
          <p:cNvPicPr>
            <a:picLocks noChangeAspect="1"/>
          </p:cNvPicPr>
          <p:nvPr/>
        </p:nvPicPr>
        <p:blipFill>
          <a:blip r:embed="rId4"/>
          <a:stretch>
            <a:fillRect/>
          </a:stretch>
        </p:blipFill>
        <p:spPr>
          <a:xfrm>
            <a:off x="408110" y="3033396"/>
            <a:ext cx="1954090" cy="1708433"/>
          </a:xfrm>
          <a:prstGeom prst="rect">
            <a:avLst/>
          </a:prstGeom>
        </p:spPr>
      </p:pic>
      <p:pic>
        <p:nvPicPr>
          <p:cNvPr id="16" name="Imagen 15">
            <a:extLst>
              <a:ext uri="{FF2B5EF4-FFF2-40B4-BE49-F238E27FC236}">
                <a16:creationId xmlns:a16="http://schemas.microsoft.com/office/drawing/2014/main" id="{AC9A7A82-8D4F-42A5-BAEF-F2CDC294478C}"/>
              </a:ext>
            </a:extLst>
          </p:cNvPr>
          <p:cNvPicPr>
            <a:picLocks noChangeAspect="1"/>
          </p:cNvPicPr>
          <p:nvPr/>
        </p:nvPicPr>
        <p:blipFill>
          <a:blip r:embed="rId5"/>
          <a:stretch>
            <a:fillRect/>
          </a:stretch>
        </p:blipFill>
        <p:spPr>
          <a:xfrm>
            <a:off x="413972" y="4786143"/>
            <a:ext cx="1948228" cy="1463862"/>
          </a:xfrm>
          <a:prstGeom prst="rect">
            <a:avLst/>
          </a:prstGeom>
        </p:spPr>
      </p:pic>
    </p:spTree>
    <p:extLst>
      <p:ext uri="{BB962C8B-B14F-4D97-AF65-F5344CB8AC3E}">
        <p14:creationId xmlns:p14="http://schemas.microsoft.com/office/powerpoint/2010/main" val="1273778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633E1F-8278-4861-B2BF-D68DBE3E0727}"/>
              </a:ext>
            </a:extLst>
          </p:cNvPr>
          <p:cNvSpPr>
            <a:spLocks noGrp="1"/>
          </p:cNvSpPr>
          <p:nvPr>
            <p:ph type="title"/>
          </p:nvPr>
        </p:nvSpPr>
        <p:spPr/>
        <p:txBody>
          <a:bodyPr>
            <a:normAutofit/>
          </a:bodyPr>
          <a:lstStyle/>
          <a:p>
            <a:r>
              <a:rPr lang="es-MX" dirty="0"/>
              <a:t>Ejemplo</a:t>
            </a:r>
          </a:p>
        </p:txBody>
      </p:sp>
      <p:sp>
        <p:nvSpPr>
          <p:cNvPr id="3" name="Rectángulo 2">
            <a:extLst>
              <a:ext uri="{FF2B5EF4-FFF2-40B4-BE49-F238E27FC236}">
                <a16:creationId xmlns:a16="http://schemas.microsoft.com/office/drawing/2014/main" id="{8E0685BB-87CE-41AB-9C99-7D729ABBC599}"/>
              </a:ext>
            </a:extLst>
          </p:cNvPr>
          <p:cNvSpPr/>
          <p:nvPr/>
        </p:nvSpPr>
        <p:spPr>
          <a:xfrm>
            <a:off x="304800" y="944562"/>
            <a:ext cx="8001000" cy="2308324"/>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En un proceso de manufactura, se creía que la tasa de producción, afectaba al número de piezas defectuosas encontradas durante una inspección subsecuente. Para probar esta teoría, para un mismo tamaño de lote se varió la tasa de producción y se controló el número de defectos. Los resultados fueron:</a:t>
            </a:r>
          </a:p>
        </p:txBody>
      </p:sp>
      <p:graphicFrame>
        <p:nvGraphicFramePr>
          <p:cNvPr id="4" name="Tabla 3">
            <a:extLst>
              <a:ext uri="{FF2B5EF4-FFF2-40B4-BE49-F238E27FC236}">
                <a16:creationId xmlns:a16="http://schemas.microsoft.com/office/drawing/2014/main" id="{C8769D6D-F717-4200-8F9D-70449069EE8A}"/>
              </a:ext>
            </a:extLst>
          </p:cNvPr>
          <p:cNvGraphicFramePr>
            <a:graphicFrameLocks noGrp="1"/>
          </p:cNvGraphicFramePr>
          <p:nvPr>
            <p:extLst>
              <p:ext uri="{D42A27DB-BD31-4B8C-83A1-F6EECF244321}">
                <p14:modId xmlns:p14="http://schemas.microsoft.com/office/powerpoint/2010/main" val="781725531"/>
              </p:ext>
            </p:extLst>
          </p:nvPr>
        </p:nvGraphicFramePr>
        <p:xfrm>
          <a:off x="1676400" y="3317558"/>
          <a:ext cx="6096000" cy="28651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304668164"/>
                    </a:ext>
                  </a:extLst>
                </a:gridCol>
                <a:gridCol w="3048000">
                  <a:extLst>
                    <a:ext uri="{9D8B030D-6E8A-4147-A177-3AD203B41FA5}">
                      <a16:colId xmlns:a16="http://schemas.microsoft.com/office/drawing/2014/main" val="2847533399"/>
                    </a:ext>
                  </a:extLst>
                </a:gridCol>
              </a:tblGrid>
              <a:tr h="370840">
                <a:tc>
                  <a:txBody>
                    <a:bodyPr/>
                    <a:lstStyle/>
                    <a:p>
                      <a:pPr algn="ctr"/>
                      <a:r>
                        <a:rPr lang="es-MX" dirty="0"/>
                        <a:t>Tasa de producción</a:t>
                      </a:r>
                    </a:p>
                  </a:txBody>
                  <a:tcPr/>
                </a:tc>
                <a:tc>
                  <a:txBody>
                    <a:bodyPr/>
                    <a:lstStyle/>
                    <a:p>
                      <a:pPr algn="ctr"/>
                      <a:r>
                        <a:rPr lang="es-MX" dirty="0"/>
                        <a:t>Número de piezas defectuosas</a:t>
                      </a:r>
                    </a:p>
                  </a:txBody>
                  <a:tcPr/>
                </a:tc>
                <a:extLst>
                  <a:ext uri="{0D108BD9-81ED-4DB2-BD59-A6C34878D82A}">
                    <a16:rowId xmlns:a16="http://schemas.microsoft.com/office/drawing/2014/main" val="1951784302"/>
                  </a:ext>
                </a:extLst>
              </a:tr>
              <a:tr h="370840">
                <a:tc>
                  <a:txBody>
                    <a:bodyPr/>
                    <a:lstStyle/>
                    <a:p>
                      <a:pPr algn="ctr"/>
                      <a:r>
                        <a:rPr lang="es-MX" dirty="0"/>
                        <a:t>10</a:t>
                      </a:r>
                    </a:p>
                  </a:txBody>
                  <a:tcPr/>
                </a:tc>
                <a:tc>
                  <a:txBody>
                    <a:bodyPr/>
                    <a:lstStyle/>
                    <a:p>
                      <a:pPr algn="ctr"/>
                      <a:r>
                        <a:rPr lang="es-MX" dirty="0"/>
                        <a:t>21</a:t>
                      </a:r>
                    </a:p>
                  </a:txBody>
                  <a:tcPr/>
                </a:tc>
                <a:extLst>
                  <a:ext uri="{0D108BD9-81ED-4DB2-BD59-A6C34878D82A}">
                    <a16:rowId xmlns:a16="http://schemas.microsoft.com/office/drawing/2014/main" val="1986322195"/>
                  </a:ext>
                </a:extLst>
              </a:tr>
              <a:tr h="370840">
                <a:tc>
                  <a:txBody>
                    <a:bodyPr/>
                    <a:lstStyle/>
                    <a:p>
                      <a:pPr algn="ctr"/>
                      <a:r>
                        <a:rPr lang="es-MX" dirty="0"/>
                        <a:t>20</a:t>
                      </a:r>
                    </a:p>
                  </a:txBody>
                  <a:tcPr/>
                </a:tc>
                <a:tc>
                  <a:txBody>
                    <a:bodyPr/>
                    <a:lstStyle/>
                    <a:p>
                      <a:pPr algn="ctr"/>
                      <a:r>
                        <a:rPr lang="es-MX" dirty="0"/>
                        <a:t>19</a:t>
                      </a:r>
                    </a:p>
                  </a:txBody>
                  <a:tcPr/>
                </a:tc>
                <a:extLst>
                  <a:ext uri="{0D108BD9-81ED-4DB2-BD59-A6C34878D82A}">
                    <a16:rowId xmlns:a16="http://schemas.microsoft.com/office/drawing/2014/main" val="960442743"/>
                  </a:ext>
                </a:extLst>
              </a:tr>
              <a:tr h="370840">
                <a:tc>
                  <a:txBody>
                    <a:bodyPr/>
                    <a:lstStyle/>
                    <a:p>
                      <a:pPr algn="ctr"/>
                      <a:r>
                        <a:rPr lang="es-MX" dirty="0"/>
                        <a:t>40</a:t>
                      </a:r>
                    </a:p>
                  </a:txBody>
                  <a:tcPr/>
                </a:tc>
                <a:tc>
                  <a:txBody>
                    <a:bodyPr/>
                    <a:lstStyle/>
                    <a:p>
                      <a:pPr algn="ctr"/>
                      <a:r>
                        <a:rPr lang="es-MX" dirty="0"/>
                        <a:t>15</a:t>
                      </a:r>
                    </a:p>
                  </a:txBody>
                  <a:tcPr/>
                </a:tc>
                <a:extLst>
                  <a:ext uri="{0D108BD9-81ED-4DB2-BD59-A6C34878D82A}">
                    <a16:rowId xmlns:a16="http://schemas.microsoft.com/office/drawing/2014/main" val="1239701367"/>
                  </a:ext>
                </a:extLst>
              </a:tr>
              <a:tr h="370840">
                <a:tc>
                  <a:txBody>
                    <a:bodyPr/>
                    <a:lstStyle/>
                    <a:p>
                      <a:pPr algn="ctr"/>
                      <a:r>
                        <a:rPr lang="es-MX" dirty="0"/>
                        <a:t>30</a:t>
                      </a:r>
                    </a:p>
                  </a:txBody>
                  <a:tcPr/>
                </a:tc>
                <a:tc>
                  <a:txBody>
                    <a:bodyPr/>
                    <a:lstStyle/>
                    <a:p>
                      <a:pPr algn="ctr"/>
                      <a:r>
                        <a:rPr lang="es-MX" dirty="0"/>
                        <a:t>16</a:t>
                      </a:r>
                    </a:p>
                  </a:txBody>
                  <a:tcPr/>
                </a:tc>
                <a:extLst>
                  <a:ext uri="{0D108BD9-81ED-4DB2-BD59-A6C34878D82A}">
                    <a16:rowId xmlns:a16="http://schemas.microsoft.com/office/drawing/2014/main" val="3253070357"/>
                  </a:ext>
                </a:extLst>
              </a:tr>
              <a:tr h="370840">
                <a:tc>
                  <a:txBody>
                    <a:bodyPr/>
                    <a:lstStyle/>
                    <a:p>
                      <a:pPr algn="ctr"/>
                      <a:r>
                        <a:rPr lang="es-MX" dirty="0"/>
                        <a:t>60</a:t>
                      </a:r>
                    </a:p>
                  </a:txBody>
                  <a:tcPr/>
                </a:tc>
                <a:tc>
                  <a:txBody>
                    <a:bodyPr/>
                    <a:lstStyle/>
                    <a:p>
                      <a:pPr algn="ctr"/>
                      <a:r>
                        <a:rPr lang="es-MX" dirty="0"/>
                        <a:t>14</a:t>
                      </a:r>
                    </a:p>
                  </a:txBody>
                  <a:tcPr/>
                </a:tc>
                <a:extLst>
                  <a:ext uri="{0D108BD9-81ED-4DB2-BD59-A6C34878D82A}">
                    <a16:rowId xmlns:a16="http://schemas.microsoft.com/office/drawing/2014/main" val="2496897832"/>
                  </a:ext>
                </a:extLst>
              </a:tr>
              <a:tr h="370840">
                <a:tc>
                  <a:txBody>
                    <a:bodyPr/>
                    <a:lstStyle/>
                    <a:p>
                      <a:pPr algn="ctr"/>
                      <a:r>
                        <a:rPr lang="es-MX" dirty="0"/>
                        <a:t>40</a:t>
                      </a:r>
                    </a:p>
                  </a:txBody>
                  <a:tcPr/>
                </a:tc>
                <a:tc>
                  <a:txBody>
                    <a:bodyPr/>
                    <a:lstStyle/>
                    <a:p>
                      <a:pPr algn="ctr"/>
                      <a:r>
                        <a:rPr lang="es-MX" dirty="0"/>
                        <a:t>17</a:t>
                      </a:r>
                    </a:p>
                  </a:txBody>
                  <a:tcPr/>
                </a:tc>
                <a:extLst>
                  <a:ext uri="{0D108BD9-81ED-4DB2-BD59-A6C34878D82A}">
                    <a16:rowId xmlns:a16="http://schemas.microsoft.com/office/drawing/2014/main" val="794898681"/>
                  </a:ext>
                </a:extLst>
              </a:tr>
            </a:tbl>
          </a:graphicData>
        </a:graphic>
      </p:graphicFrame>
    </p:spTree>
    <p:extLst>
      <p:ext uri="{BB962C8B-B14F-4D97-AF65-F5344CB8AC3E}">
        <p14:creationId xmlns:p14="http://schemas.microsoft.com/office/powerpoint/2010/main" val="42397134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Marcador de contenido 10">
            <a:extLst>
              <a:ext uri="{FF2B5EF4-FFF2-40B4-BE49-F238E27FC236}">
                <a16:creationId xmlns:a16="http://schemas.microsoft.com/office/drawing/2014/main" id="{C811B101-ABBB-440E-9853-6B40DB020069}"/>
              </a:ext>
            </a:extLst>
          </p:cNvPr>
          <p:cNvGraphicFramePr>
            <a:graphicFrameLocks noGrp="1"/>
          </p:cNvGraphicFramePr>
          <p:nvPr>
            <p:ph type="pic" idx="1"/>
            <p:extLst>
              <p:ext uri="{D42A27DB-BD31-4B8C-83A1-F6EECF244321}">
                <p14:modId xmlns:p14="http://schemas.microsoft.com/office/powerpoint/2010/main" val="2121033565"/>
              </p:ext>
            </p:extLst>
          </p:nvPr>
        </p:nvGraphicFramePr>
        <p:xfrm>
          <a:off x="685800" y="304800"/>
          <a:ext cx="8229600" cy="5638800"/>
        </p:xfrm>
        <a:graphic>
          <a:graphicData uri="http://schemas.openxmlformats.org/drawingml/2006/chart">
            <c:chart xmlns:c="http://schemas.openxmlformats.org/drawingml/2006/chart" xmlns:r="http://schemas.openxmlformats.org/officeDocument/2006/relationships" r:id="rId2"/>
          </a:graphicData>
        </a:graphic>
      </p:graphicFrame>
      <p:sp>
        <p:nvSpPr>
          <p:cNvPr id="16" name="CuadroTexto 15">
            <a:extLst>
              <a:ext uri="{FF2B5EF4-FFF2-40B4-BE49-F238E27FC236}">
                <a16:creationId xmlns:a16="http://schemas.microsoft.com/office/drawing/2014/main" id="{CB7F631A-B062-45A4-8799-84AB733B72EF}"/>
              </a:ext>
            </a:extLst>
          </p:cNvPr>
          <p:cNvSpPr txBox="1"/>
          <p:nvPr/>
        </p:nvSpPr>
        <p:spPr>
          <a:xfrm>
            <a:off x="161778" y="1295400"/>
            <a:ext cx="461665" cy="3099246"/>
          </a:xfrm>
          <a:prstGeom prst="rect">
            <a:avLst/>
          </a:prstGeom>
          <a:noFill/>
        </p:spPr>
        <p:txBody>
          <a:bodyPr vert="vert270" wrap="none" rtlCol="0">
            <a:spAutoFit/>
          </a:bodyPr>
          <a:lstStyle/>
          <a:p>
            <a:r>
              <a:rPr lang="es-MX" dirty="0"/>
              <a:t>Número de piezas defectuosas</a:t>
            </a:r>
          </a:p>
        </p:txBody>
      </p:sp>
    </p:spTree>
    <p:extLst>
      <p:ext uri="{BB962C8B-B14F-4D97-AF65-F5344CB8AC3E}">
        <p14:creationId xmlns:p14="http://schemas.microsoft.com/office/powerpoint/2010/main" val="10705481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E6B8F97-52DF-4FBB-988B-A4683CC5601D}"/>
              </a:ext>
            </a:extLst>
          </p:cNvPr>
          <p:cNvSpPr>
            <a:spLocks noGrp="1"/>
          </p:cNvSpPr>
          <p:nvPr>
            <p:ph type="title"/>
          </p:nvPr>
        </p:nvSpPr>
        <p:spPr/>
        <p:txBody>
          <a:bodyPr/>
          <a:lstStyle/>
          <a:p>
            <a:r>
              <a:rPr lang="es-MX" dirty="0"/>
              <a:t>Corridas y Gráficos de control</a:t>
            </a:r>
          </a:p>
        </p:txBody>
      </p:sp>
    </p:spTree>
    <p:extLst>
      <p:ext uri="{BB962C8B-B14F-4D97-AF65-F5344CB8AC3E}">
        <p14:creationId xmlns:p14="http://schemas.microsoft.com/office/powerpoint/2010/main" val="21940875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242D7BD-CEDB-426C-ACF4-5285E46C8A5C}"/>
              </a:ext>
            </a:extLst>
          </p:cNvPr>
          <p:cNvSpPr>
            <a:spLocks noGrp="1"/>
          </p:cNvSpPr>
          <p:nvPr>
            <p:ph type="title"/>
          </p:nvPr>
        </p:nvSpPr>
        <p:spPr/>
        <p:txBody>
          <a:bodyPr/>
          <a:lstStyle/>
          <a:p>
            <a:pPr algn="ctr"/>
            <a:r>
              <a:rPr lang="es-MX" dirty="0"/>
              <a:t>Corridas de control</a:t>
            </a:r>
          </a:p>
        </p:txBody>
      </p:sp>
      <p:sp>
        <p:nvSpPr>
          <p:cNvPr id="5" name="Marcador de contenido 4">
            <a:extLst>
              <a:ext uri="{FF2B5EF4-FFF2-40B4-BE49-F238E27FC236}">
                <a16:creationId xmlns:a16="http://schemas.microsoft.com/office/drawing/2014/main" id="{46A0CE7C-890B-41D8-98CF-1347B4FEC394}"/>
              </a:ext>
            </a:extLst>
          </p:cNvPr>
          <p:cNvSpPr>
            <a:spLocks noGrp="1"/>
          </p:cNvSpPr>
          <p:nvPr>
            <p:ph idx="4294967295"/>
          </p:nvPr>
        </p:nvSpPr>
        <p:spPr>
          <a:xfrm>
            <a:off x="762000" y="1112838"/>
            <a:ext cx="7848600" cy="4906962"/>
          </a:xfrm>
        </p:spPr>
        <p:txBody>
          <a:bodyPr>
            <a:normAutofit fontScale="92500"/>
          </a:bodyPr>
          <a:lstStyle/>
          <a:p>
            <a:pPr algn="just"/>
            <a:r>
              <a:rPr lang="es-MX" dirty="0"/>
              <a:t>Las corridas permiten evaluar el comportamiento del proceso a través del tiempo, medir la amplitud de su dispersión y observar su dirección y los cambios que experimenta.</a:t>
            </a:r>
          </a:p>
          <a:p>
            <a:pPr algn="just"/>
            <a:r>
              <a:rPr lang="es-MX" dirty="0"/>
              <a:t>Las corridas se elaboran utilizando un sistema de coordenadas, cuyo eje horizontal indica el tiempo en el que quedan enmarcados los datos, mientras que el eje vertical sirve como escala para transcribir la medición efectuada.</a:t>
            </a:r>
          </a:p>
          <a:p>
            <a:pPr algn="just"/>
            <a:endParaRPr lang="es-MX" dirty="0"/>
          </a:p>
          <a:p>
            <a:pPr algn="just"/>
            <a:endParaRPr lang="es-MX" dirty="0"/>
          </a:p>
        </p:txBody>
      </p:sp>
    </p:spTree>
    <p:extLst>
      <p:ext uri="{BB962C8B-B14F-4D97-AF65-F5344CB8AC3E}">
        <p14:creationId xmlns:p14="http://schemas.microsoft.com/office/powerpoint/2010/main" val="5095652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F8EE0D-05BC-4E25-B806-1C926479B326}"/>
              </a:ext>
            </a:extLst>
          </p:cNvPr>
          <p:cNvSpPr>
            <a:spLocks noGrp="1"/>
          </p:cNvSpPr>
          <p:nvPr>
            <p:ph type="title"/>
          </p:nvPr>
        </p:nvSpPr>
        <p:spPr/>
        <p:txBody>
          <a:bodyPr/>
          <a:lstStyle/>
          <a:p>
            <a:r>
              <a:rPr lang="es-MX" dirty="0"/>
              <a:t>Ejemplo de corridas </a:t>
            </a:r>
          </a:p>
        </p:txBody>
      </p:sp>
      <p:sp>
        <p:nvSpPr>
          <p:cNvPr id="3" name="Marcador de contenido 4">
            <a:extLst>
              <a:ext uri="{FF2B5EF4-FFF2-40B4-BE49-F238E27FC236}">
                <a16:creationId xmlns:a16="http://schemas.microsoft.com/office/drawing/2014/main" id="{13952DA7-FF4E-498E-92E7-DE001ED49787}"/>
              </a:ext>
            </a:extLst>
          </p:cNvPr>
          <p:cNvSpPr txBox="1">
            <a:spLocks/>
          </p:cNvSpPr>
          <p:nvPr/>
        </p:nvSpPr>
        <p:spPr>
          <a:xfrm>
            <a:off x="533400" y="1112837"/>
            <a:ext cx="8382000" cy="4906963"/>
          </a:xfrm>
          <a:prstGeom prst="rect">
            <a:avLst/>
          </a:prstGeom>
        </p:spPr>
        <p:txBody>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endParaRPr lang="es-MX" dirty="0"/>
          </a:p>
        </p:txBody>
      </p:sp>
      <p:pic>
        <p:nvPicPr>
          <p:cNvPr id="4" name="Imagen 3">
            <a:extLst>
              <a:ext uri="{FF2B5EF4-FFF2-40B4-BE49-F238E27FC236}">
                <a16:creationId xmlns:a16="http://schemas.microsoft.com/office/drawing/2014/main" id="{45728532-81E5-492D-9ACF-CA9C9756BCE0}"/>
              </a:ext>
            </a:extLst>
          </p:cNvPr>
          <p:cNvPicPr>
            <a:picLocks noChangeAspect="1"/>
          </p:cNvPicPr>
          <p:nvPr/>
        </p:nvPicPr>
        <p:blipFill>
          <a:blip r:embed="rId2"/>
          <a:stretch>
            <a:fillRect/>
          </a:stretch>
        </p:blipFill>
        <p:spPr>
          <a:xfrm>
            <a:off x="309489" y="944562"/>
            <a:ext cx="8610600" cy="5761037"/>
          </a:xfrm>
          <a:prstGeom prst="rect">
            <a:avLst/>
          </a:prstGeom>
        </p:spPr>
      </p:pic>
    </p:spTree>
    <p:extLst>
      <p:ext uri="{BB962C8B-B14F-4D97-AF65-F5344CB8AC3E}">
        <p14:creationId xmlns:p14="http://schemas.microsoft.com/office/powerpoint/2010/main" val="31935141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A242D7BD-CEDB-426C-ACF4-5285E46C8A5C}"/>
              </a:ext>
            </a:extLst>
          </p:cNvPr>
          <p:cNvSpPr>
            <a:spLocks noGrp="1"/>
          </p:cNvSpPr>
          <p:nvPr>
            <p:ph type="title"/>
          </p:nvPr>
        </p:nvSpPr>
        <p:spPr/>
        <p:txBody>
          <a:bodyPr/>
          <a:lstStyle/>
          <a:p>
            <a:r>
              <a:rPr lang="es-MX" dirty="0"/>
              <a:t>Gráficos de control</a:t>
            </a:r>
          </a:p>
        </p:txBody>
      </p:sp>
      <p:sp>
        <p:nvSpPr>
          <p:cNvPr id="5" name="Marcador de contenido 4">
            <a:extLst>
              <a:ext uri="{FF2B5EF4-FFF2-40B4-BE49-F238E27FC236}">
                <a16:creationId xmlns:a16="http://schemas.microsoft.com/office/drawing/2014/main" id="{46A0CE7C-890B-41D8-98CF-1347B4FEC394}"/>
              </a:ext>
            </a:extLst>
          </p:cNvPr>
          <p:cNvSpPr>
            <a:spLocks noGrp="1"/>
          </p:cNvSpPr>
          <p:nvPr>
            <p:ph idx="1"/>
          </p:nvPr>
        </p:nvSpPr>
        <p:spPr>
          <a:xfrm>
            <a:off x="533400" y="1112837"/>
            <a:ext cx="8382000" cy="4906963"/>
          </a:xfrm>
        </p:spPr>
        <p:txBody>
          <a:bodyPr/>
          <a:lstStyle/>
          <a:p>
            <a:pPr algn="just"/>
            <a:r>
              <a:rPr lang="es-MX" dirty="0"/>
              <a:t>Puestos que todos los procesos están sometidos a algún tipo de variación, el propósito de las gráficas de control es la estabilización del proceso, controlando la variabilidad y aplicando los ajustes necesarios (en línea).</a:t>
            </a:r>
          </a:p>
        </p:txBody>
      </p:sp>
    </p:spTree>
    <p:extLst>
      <p:ext uri="{BB962C8B-B14F-4D97-AF65-F5344CB8AC3E}">
        <p14:creationId xmlns:p14="http://schemas.microsoft.com/office/powerpoint/2010/main" val="107854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1470025"/>
          </a:xfrm>
        </p:spPr>
        <p:txBody>
          <a:bodyPr>
            <a:normAutofit/>
          </a:bodyPr>
          <a:lstStyle/>
          <a:p>
            <a:pPr algn="ctr"/>
            <a:r>
              <a:rPr lang="es-MX" sz="4000" dirty="0"/>
              <a:t>Herramientas básicas de la calidad para la mejora continua</a:t>
            </a:r>
            <a:endParaRPr lang="en-US" sz="4000" dirty="0"/>
          </a:p>
        </p:txBody>
      </p:sp>
    </p:spTree>
    <p:extLst>
      <p:ext uri="{BB962C8B-B14F-4D97-AF65-F5344CB8AC3E}">
        <p14:creationId xmlns:p14="http://schemas.microsoft.com/office/powerpoint/2010/main" val="500363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81C9B215-D7D1-488B-8A9C-78419A3A8F0B}"/>
              </a:ext>
            </a:extLst>
          </p:cNvPr>
          <p:cNvSpPr>
            <a:spLocks noGrp="1"/>
          </p:cNvSpPr>
          <p:nvPr>
            <p:ph type="title"/>
          </p:nvPr>
        </p:nvSpPr>
        <p:spPr>
          <a:xfrm>
            <a:off x="533400" y="168275"/>
            <a:ext cx="6477000" cy="944562"/>
          </a:xfrm>
        </p:spPr>
        <p:txBody>
          <a:bodyPr>
            <a:normAutofit/>
          </a:bodyPr>
          <a:lstStyle/>
          <a:p>
            <a:pPr algn="ctr"/>
            <a:r>
              <a:rPr lang="es-MX" sz="3600" dirty="0"/>
              <a:t>Gráficos de control</a:t>
            </a:r>
          </a:p>
        </p:txBody>
      </p:sp>
      <p:sp>
        <p:nvSpPr>
          <p:cNvPr id="8" name="Marcador de contenido 4">
            <a:extLst>
              <a:ext uri="{FF2B5EF4-FFF2-40B4-BE49-F238E27FC236}">
                <a16:creationId xmlns:a16="http://schemas.microsoft.com/office/drawing/2014/main" id="{E2A1543D-BB70-451D-90B7-DBD352E59342}"/>
              </a:ext>
            </a:extLst>
          </p:cNvPr>
          <p:cNvSpPr txBox="1">
            <a:spLocks/>
          </p:cNvSpPr>
          <p:nvPr/>
        </p:nvSpPr>
        <p:spPr>
          <a:xfrm>
            <a:off x="533400" y="1112837"/>
            <a:ext cx="8382000" cy="4906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45720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91440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13716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18288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pPr algn="just"/>
            <a:r>
              <a:rPr lang="es-MX" dirty="0"/>
              <a:t>Las gráficas de control son herramientas estadísticas más complejas que las corridas, permiten obtener un conocimiento del comportamiento de un proceso a través del tiempo.</a:t>
            </a:r>
          </a:p>
          <a:p>
            <a:pPr algn="just"/>
            <a:r>
              <a:rPr lang="es-MX" dirty="0"/>
              <a:t>Son gráficos de línea para visualizar si una variable de interés cambia en el tiempo. El eje X siempre representa una unidad de tiempo (horas, días, semanas, meses).</a:t>
            </a:r>
          </a:p>
        </p:txBody>
      </p:sp>
    </p:spTree>
    <p:extLst>
      <p:ext uri="{BB962C8B-B14F-4D97-AF65-F5344CB8AC3E}">
        <p14:creationId xmlns:p14="http://schemas.microsoft.com/office/powerpoint/2010/main" val="27774686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3">
            <a:extLst>
              <a:ext uri="{FF2B5EF4-FFF2-40B4-BE49-F238E27FC236}">
                <a16:creationId xmlns:a16="http://schemas.microsoft.com/office/drawing/2014/main" id="{81C9B215-D7D1-488B-8A9C-78419A3A8F0B}"/>
              </a:ext>
            </a:extLst>
          </p:cNvPr>
          <p:cNvSpPr>
            <a:spLocks noGrp="1"/>
          </p:cNvSpPr>
          <p:nvPr>
            <p:ph type="title"/>
          </p:nvPr>
        </p:nvSpPr>
        <p:spPr>
          <a:xfrm>
            <a:off x="533400" y="168275"/>
            <a:ext cx="6477000" cy="944562"/>
          </a:xfrm>
        </p:spPr>
        <p:txBody>
          <a:bodyPr>
            <a:normAutofit/>
          </a:bodyPr>
          <a:lstStyle/>
          <a:p>
            <a:pPr algn="ctr"/>
            <a:r>
              <a:rPr lang="es-MX" sz="3600" dirty="0"/>
              <a:t>Gráficos de control</a:t>
            </a:r>
          </a:p>
        </p:txBody>
      </p:sp>
      <p:sp>
        <p:nvSpPr>
          <p:cNvPr id="8" name="Marcador de contenido 4">
            <a:extLst>
              <a:ext uri="{FF2B5EF4-FFF2-40B4-BE49-F238E27FC236}">
                <a16:creationId xmlns:a16="http://schemas.microsoft.com/office/drawing/2014/main" id="{E2A1543D-BB70-451D-90B7-DBD352E59342}"/>
              </a:ext>
            </a:extLst>
          </p:cNvPr>
          <p:cNvSpPr txBox="1">
            <a:spLocks/>
          </p:cNvSpPr>
          <p:nvPr/>
        </p:nvSpPr>
        <p:spPr>
          <a:xfrm>
            <a:off x="533400" y="1112837"/>
            <a:ext cx="8382000" cy="4906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45720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91440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13716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18288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pPr algn="just"/>
            <a:r>
              <a:rPr lang="es-MX" dirty="0"/>
              <a:t>El propósito de los </a:t>
            </a:r>
            <a:r>
              <a:rPr lang="es-MX" b="1" dirty="0"/>
              <a:t>gráficos de control </a:t>
            </a:r>
            <a:r>
              <a:rPr lang="es-MX" dirty="0"/>
              <a:t>es identificar la inestabilidad de los procesos. Debido a que todos los procesos tienen algún tipo de variación, se busca controlar ésta y realizar los ajustes necesarios</a:t>
            </a:r>
          </a:p>
        </p:txBody>
      </p:sp>
      <p:pic>
        <p:nvPicPr>
          <p:cNvPr id="1026" name="Picture 2" descr="Resultado de imagen para graficos de control">
            <a:extLst>
              <a:ext uri="{FF2B5EF4-FFF2-40B4-BE49-F238E27FC236}">
                <a16:creationId xmlns:a16="http://schemas.microsoft.com/office/drawing/2014/main" id="{2C05245C-8994-4C4F-89EC-39CFFD8AA2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623870"/>
            <a:ext cx="8686800" cy="3234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754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3">
            <a:extLst>
              <a:ext uri="{FF2B5EF4-FFF2-40B4-BE49-F238E27FC236}">
                <a16:creationId xmlns:a16="http://schemas.microsoft.com/office/drawing/2014/main" id="{EA2B94AF-93A5-4384-8DEA-5A8AF99528EF}"/>
              </a:ext>
            </a:extLst>
          </p:cNvPr>
          <p:cNvSpPr>
            <a:spLocks noGrp="1"/>
          </p:cNvSpPr>
          <p:nvPr>
            <p:ph type="title"/>
          </p:nvPr>
        </p:nvSpPr>
        <p:spPr>
          <a:xfrm>
            <a:off x="533400" y="168275"/>
            <a:ext cx="6477000" cy="944562"/>
          </a:xfrm>
        </p:spPr>
        <p:txBody>
          <a:bodyPr>
            <a:normAutofit fontScale="90000"/>
          </a:bodyPr>
          <a:lstStyle/>
          <a:p>
            <a:pPr algn="ctr"/>
            <a:r>
              <a:rPr lang="es-MX" sz="3600" dirty="0"/>
              <a:t>Aplicaciones de  las gráficos de control</a:t>
            </a:r>
          </a:p>
        </p:txBody>
      </p:sp>
      <p:sp>
        <p:nvSpPr>
          <p:cNvPr id="6" name="Rectángulo 5">
            <a:extLst>
              <a:ext uri="{FF2B5EF4-FFF2-40B4-BE49-F238E27FC236}">
                <a16:creationId xmlns:a16="http://schemas.microsoft.com/office/drawing/2014/main" id="{D7F745E3-11F8-49C5-9DE7-525064B3854E}"/>
              </a:ext>
            </a:extLst>
          </p:cNvPr>
          <p:cNvSpPr/>
          <p:nvPr/>
        </p:nvSpPr>
        <p:spPr>
          <a:xfrm>
            <a:off x="609600" y="1524001"/>
            <a:ext cx="8382000" cy="3970318"/>
          </a:xfrm>
          <a:prstGeom prst="rect">
            <a:avLst/>
          </a:prstGeom>
        </p:spPr>
        <p:txBody>
          <a:bodyPr wrap="square">
            <a:spAutoFit/>
          </a:bodyPr>
          <a:lstStyle/>
          <a:p>
            <a:pPr marL="457200" indent="-457200" algn="just">
              <a:buFont typeface="Arial" panose="020B0604020202020204" pitchFamily="34" charset="0"/>
              <a:buChar char="•"/>
            </a:pPr>
            <a:r>
              <a:rPr lang="es-MX" sz="2800" dirty="0">
                <a:latin typeface="ArialMT"/>
              </a:rPr>
              <a:t>Monitorear variables de proceso.</a:t>
            </a:r>
          </a:p>
          <a:p>
            <a:pPr marL="457200" indent="-457200" algn="just">
              <a:buFont typeface="Arial" panose="020B0604020202020204" pitchFamily="34" charset="0"/>
              <a:buChar char="•"/>
            </a:pPr>
            <a:r>
              <a:rPr lang="es-MX" sz="2800" dirty="0">
                <a:latin typeface="ArialMT"/>
              </a:rPr>
              <a:t>Monitorear variables de calidad de procesos o servicios.</a:t>
            </a:r>
          </a:p>
          <a:p>
            <a:pPr marL="457200" indent="-457200" algn="just">
              <a:buFont typeface="Arial" panose="020B0604020202020204" pitchFamily="34" charset="0"/>
              <a:buChar char="•"/>
            </a:pPr>
            <a:r>
              <a:rPr lang="es-MX" sz="2800" dirty="0">
                <a:latin typeface="ArialMT"/>
              </a:rPr>
              <a:t>Determinar si un proceso es estadísticamente estable.</a:t>
            </a:r>
          </a:p>
          <a:p>
            <a:pPr marL="457200" indent="-457200" algn="just">
              <a:buFont typeface="Arial" panose="020B0604020202020204" pitchFamily="34" charset="0"/>
              <a:buChar char="•"/>
            </a:pPr>
            <a:r>
              <a:rPr lang="es-MX" sz="2800" dirty="0">
                <a:latin typeface="ArialMT"/>
              </a:rPr>
              <a:t>Distinguir cuando la variación se debe a causas especiales.</a:t>
            </a:r>
          </a:p>
          <a:p>
            <a:pPr marL="457200" indent="-457200" algn="just">
              <a:buFont typeface="Arial" panose="020B0604020202020204" pitchFamily="34" charset="0"/>
              <a:buChar char="•"/>
            </a:pPr>
            <a:r>
              <a:rPr lang="es-MX" sz="2800" dirty="0">
                <a:latin typeface="ArialMT"/>
              </a:rPr>
              <a:t>Determinar si un proyecto de mejora tuvo el efecto deseado</a:t>
            </a:r>
            <a:r>
              <a:rPr lang="es-MX" dirty="0">
                <a:latin typeface="ArialMT"/>
              </a:rPr>
              <a:t>.</a:t>
            </a:r>
            <a:endParaRPr lang="es-MX" dirty="0"/>
          </a:p>
        </p:txBody>
      </p:sp>
    </p:spTree>
    <p:extLst>
      <p:ext uri="{BB962C8B-B14F-4D97-AF65-F5344CB8AC3E}">
        <p14:creationId xmlns:p14="http://schemas.microsoft.com/office/powerpoint/2010/main" val="2196752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3">
            <a:extLst>
              <a:ext uri="{FF2B5EF4-FFF2-40B4-BE49-F238E27FC236}">
                <a16:creationId xmlns:a16="http://schemas.microsoft.com/office/drawing/2014/main" id="{EAC52D0D-2896-44FA-820B-7DFA2D814815}"/>
              </a:ext>
            </a:extLst>
          </p:cNvPr>
          <p:cNvSpPr>
            <a:spLocks noGrp="1"/>
          </p:cNvSpPr>
          <p:nvPr>
            <p:ph type="title"/>
          </p:nvPr>
        </p:nvSpPr>
        <p:spPr>
          <a:xfrm>
            <a:off x="533400" y="168275"/>
            <a:ext cx="6477000" cy="944562"/>
          </a:xfrm>
        </p:spPr>
        <p:txBody>
          <a:bodyPr>
            <a:normAutofit/>
          </a:bodyPr>
          <a:lstStyle/>
          <a:p>
            <a:pPr algn="ctr"/>
            <a:r>
              <a:rPr lang="es-MX" sz="3600" dirty="0"/>
              <a:t>Tipos  de  las gráficos de control</a:t>
            </a:r>
          </a:p>
        </p:txBody>
      </p:sp>
      <p:pic>
        <p:nvPicPr>
          <p:cNvPr id="7" name="Imagen 6" descr="Imagen que contiene captura de pantalla&#10;&#10;Descripción generada con confianza muy alta">
            <a:extLst>
              <a:ext uri="{FF2B5EF4-FFF2-40B4-BE49-F238E27FC236}">
                <a16:creationId xmlns:a16="http://schemas.microsoft.com/office/drawing/2014/main" id="{FB56C0AB-EC37-4FF3-935A-FC4EC37516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85" y="1072122"/>
            <a:ext cx="9087935" cy="5785877"/>
          </a:xfrm>
          <a:prstGeom prst="rect">
            <a:avLst/>
          </a:prstGeom>
        </p:spPr>
      </p:pic>
    </p:spTree>
    <p:extLst>
      <p:ext uri="{BB962C8B-B14F-4D97-AF65-F5344CB8AC3E}">
        <p14:creationId xmlns:p14="http://schemas.microsoft.com/office/powerpoint/2010/main" val="3007685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132B8EC4-1DD1-4A76-A9C7-60037CC939EC}"/>
              </a:ext>
            </a:extLst>
          </p:cNvPr>
          <p:cNvSpPr/>
          <p:nvPr/>
        </p:nvSpPr>
        <p:spPr>
          <a:xfrm>
            <a:off x="381000" y="457200"/>
            <a:ext cx="7086600" cy="954107"/>
          </a:xfrm>
          <a:prstGeom prst="rect">
            <a:avLst/>
          </a:prstGeom>
        </p:spPr>
        <p:txBody>
          <a:bodyPr wrap="square">
            <a:spAutoFit/>
          </a:bodyPr>
          <a:lstStyle/>
          <a:p>
            <a:pPr algn="ctr"/>
            <a:r>
              <a:rPr lang="es-MX" sz="2800" b="1" dirty="0">
                <a:solidFill>
                  <a:srgbClr val="0F6686"/>
                </a:solidFill>
                <a:latin typeface="Arial-BoldMT"/>
              </a:rPr>
              <a:t>PASOS PARA HACER UN GRÁFICO DE CONTROL</a:t>
            </a:r>
            <a:endParaRPr lang="es-MX" sz="2800" dirty="0"/>
          </a:p>
        </p:txBody>
      </p:sp>
      <p:sp>
        <p:nvSpPr>
          <p:cNvPr id="6" name="Rectángulo 5">
            <a:extLst>
              <a:ext uri="{FF2B5EF4-FFF2-40B4-BE49-F238E27FC236}">
                <a16:creationId xmlns:a16="http://schemas.microsoft.com/office/drawing/2014/main" id="{D2E6FDF3-0538-4856-B225-1EF60E4954EA}"/>
              </a:ext>
            </a:extLst>
          </p:cNvPr>
          <p:cNvSpPr/>
          <p:nvPr/>
        </p:nvSpPr>
        <p:spPr>
          <a:xfrm>
            <a:off x="457200" y="1676400"/>
            <a:ext cx="8458200" cy="3970318"/>
          </a:xfrm>
          <a:prstGeom prst="rect">
            <a:avLst/>
          </a:prstGeom>
        </p:spPr>
        <p:txBody>
          <a:bodyPr wrap="square">
            <a:spAutoFit/>
          </a:bodyPr>
          <a:lstStyle/>
          <a:p>
            <a:pPr marL="342900" indent="-342900">
              <a:buFont typeface="+mj-lt"/>
              <a:buAutoNum type="arabicPeriod"/>
            </a:pPr>
            <a:r>
              <a:rPr lang="es-MX" sz="2800" dirty="0">
                <a:latin typeface="ArialMT"/>
              </a:rPr>
              <a:t>Escoja el tipo de gráfico adecuado para su variable de estudio.</a:t>
            </a:r>
          </a:p>
          <a:p>
            <a:pPr marL="342900" indent="-342900">
              <a:buFont typeface="+mj-lt"/>
              <a:buAutoNum type="arabicPeriod"/>
            </a:pPr>
            <a:r>
              <a:rPr lang="es-MX" sz="2800" dirty="0">
                <a:latin typeface="ArialMT"/>
              </a:rPr>
              <a:t>Determine la unidad de tiempo apropiada para su estudio.</a:t>
            </a:r>
          </a:p>
          <a:p>
            <a:pPr marL="342900" indent="-342900" algn="just">
              <a:buFont typeface="+mj-lt"/>
              <a:buAutoNum type="arabicPeriod"/>
            </a:pPr>
            <a:r>
              <a:rPr lang="es-MX" sz="2800" dirty="0">
                <a:latin typeface="ArialMT"/>
              </a:rPr>
              <a:t>Determine la cantidad de tiempo para la recolección de los datos (generalmente se inicia con 25 muestras).</a:t>
            </a:r>
          </a:p>
          <a:p>
            <a:pPr marL="342900" indent="-342900">
              <a:buFont typeface="+mj-lt"/>
              <a:buAutoNum type="arabicPeriod"/>
            </a:pPr>
            <a:r>
              <a:rPr lang="es-MX" sz="2800" dirty="0">
                <a:latin typeface="ArialMT"/>
              </a:rPr>
              <a:t>Calcule el promedio de las muestras.</a:t>
            </a:r>
          </a:p>
          <a:p>
            <a:pPr marL="342900" indent="-342900">
              <a:buFont typeface="+mj-lt"/>
              <a:buAutoNum type="arabicPeriod"/>
            </a:pPr>
            <a:r>
              <a:rPr lang="es-MX" sz="2800" dirty="0">
                <a:latin typeface="ArialMT"/>
              </a:rPr>
              <a:t>Calcule los límites de control para las muestras.</a:t>
            </a:r>
            <a:endParaRPr lang="es-MX" sz="2800" dirty="0"/>
          </a:p>
        </p:txBody>
      </p:sp>
    </p:spTree>
    <p:extLst>
      <p:ext uri="{BB962C8B-B14F-4D97-AF65-F5344CB8AC3E}">
        <p14:creationId xmlns:p14="http://schemas.microsoft.com/office/powerpoint/2010/main" val="5523788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DC2E662-0A4A-4A24-9D68-8E0C2B1C01C0}"/>
              </a:ext>
            </a:extLst>
          </p:cNvPr>
          <p:cNvSpPr/>
          <p:nvPr/>
        </p:nvSpPr>
        <p:spPr>
          <a:xfrm>
            <a:off x="381000" y="457200"/>
            <a:ext cx="7086600" cy="954107"/>
          </a:xfrm>
          <a:prstGeom prst="rect">
            <a:avLst/>
          </a:prstGeom>
        </p:spPr>
        <p:txBody>
          <a:bodyPr wrap="square">
            <a:spAutoFit/>
          </a:bodyPr>
          <a:lstStyle/>
          <a:p>
            <a:pPr algn="ctr"/>
            <a:r>
              <a:rPr lang="es-MX" sz="2800" b="1" dirty="0">
                <a:solidFill>
                  <a:srgbClr val="0F6686"/>
                </a:solidFill>
                <a:latin typeface="Arial-BoldMT"/>
              </a:rPr>
              <a:t>PASOS PARA HACER UN GRÁFICO DE CONTROL</a:t>
            </a:r>
            <a:endParaRPr lang="es-MX" sz="2800" dirty="0"/>
          </a:p>
        </p:txBody>
      </p:sp>
      <p:sp>
        <p:nvSpPr>
          <p:cNvPr id="6" name="Rectángulo 5">
            <a:extLst>
              <a:ext uri="{FF2B5EF4-FFF2-40B4-BE49-F238E27FC236}">
                <a16:creationId xmlns:a16="http://schemas.microsoft.com/office/drawing/2014/main" id="{27529EA0-7A91-48D2-A097-CA74D34FA84C}"/>
              </a:ext>
            </a:extLst>
          </p:cNvPr>
          <p:cNvSpPr/>
          <p:nvPr/>
        </p:nvSpPr>
        <p:spPr>
          <a:xfrm>
            <a:off x="381000" y="1411307"/>
            <a:ext cx="8382000" cy="4401205"/>
          </a:xfrm>
          <a:prstGeom prst="rect">
            <a:avLst/>
          </a:prstGeom>
        </p:spPr>
        <p:txBody>
          <a:bodyPr wrap="square">
            <a:spAutoFit/>
          </a:bodyPr>
          <a:lstStyle/>
          <a:p>
            <a:pPr marL="342900" indent="-342900">
              <a:buFont typeface="+mj-lt"/>
              <a:buAutoNum type="arabicPeriod" startAt="6"/>
            </a:pPr>
            <a:r>
              <a:rPr lang="es-MX" sz="2800" dirty="0">
                <a:latin typeface="ArialMT"/>
              </a:rPr>
              <a:t>Grafique los datos.</a:t>
            </a:r>
          </a:p>
          <a:p>
            <a:pPr marL="342900" indent="-342900">
              <a:buFont typeface="+mj-lt"/>
              <a:buAutoNum type="arabicPeriod" startAt="6"/>
            </a:pPr>
            <a:r>
              <a:rPr lang="es-MX" sz="2800" dirty="0">
                <a:latin typeface="ArialMT"/>
              </a:rPr>
              <a:t>Busque signos de ausencia de control.</a:t>
            </a:r>
          </a:p>
          <a:p>
            <a:pPr marL="342900" indent="-342900">
              <a:buFont typeface="+mj-lt"/>
              <a:buAutoNum type="arabicPeriod" startAt="6"/>
            </a:pPr>
            <a:r>
              <a:rPr lang="es-MX" sz="2800" dirty="0">
                <a:latin typeface="ArialMT"/>
              </a:rPr>
              <a:t>Investigue las causas especiales de variación (si hay datos fuera de control).</a:t>
            </a:r>
          </a:p>
          <a:p>
            <a:pPr marL="342900" indent="-342900">
              <a:buFont typeface="+mj-lt"/>
              <a:buAutoNum type="arabicPeriod" startAt="6"/>
            </a:pPr>
            <a:r>
              <a:rPr lang="es-MX" sz="2800" dirty="0">
                <a:latin typeface="ArialMT"/>
              </a:rPr>
              <a:t>Elimine los puntos fuera de control y recalcule los límites.</a:t>
            </a:r>
          </a:p>
          <a:p>
            <a:pPr marL="342900" indent="-342900">
              <a:buFont typeface="+mj-lt"/>
              <a:buAutoNum type="arabicPeriod" startAt="6"/>
            </a:pPr>
            <a:r>
              <a:rPr lang="es-MX" sz="2800" dirty="0">
                <a:latin typeface="ArialMT"/>
              </a:rPr>
              <a:t>Use los límites finales de control hasta que suceda una nueva causa asignable de variación o cuando se cumpla un periodo acordado de revisión de límites</a:t>
            </a:r>
            <a:endParaRPr lang="es-MX" sz="2800" dirty="0"/>
          </a:p>
        </p:txBody>
      </p:sp>
    </p:spTree>
    <p:extLst>
      <p:ext uri="{BB962C8B-B14F-4D97-AF65-F5344CB8AC3E}">
        <p14:creationId xmlns:p14="http://schemas.microsoft.com/office/powerpoint/2010/main" val="38530997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D11DE8D-FE4B-4DC0-9CC4-410F2392F76B}"/>
              </a:ext>
            </a:extLst>
          </p:cNvPr>
          <p:cNvPicPr>
            <a:picLocks noChangeAspect="1"/>
          </p:cNvPicPr>
          <p:nvPr/>
        </p:nvPicPr>
        <p:blipFill>
          <a:blip r:embed="rId2"/>
          <a:stretch>
            <a:fillRect/>
          </a:stretch>
        </p:blipFill>
        <p:spPr>
          <a:xfrm>
            <a:off x="228600" y="762000"/>
            <a:ext cx="8516900" cy="4725305"/>
          </a:xfrm>
          <a:prstGeom prst="rect">
            <a:avLst/>
          </a:prstGeom>
        </p:spPr>
      </p:pic>
      <p:sp>
        <p:nvSpPr>
          <p:cNvPr id="6" name="CuadroTexto 5">
            <a:extLst>
              <a:ext uri="{FF2B5EF4-FFF2-40B4-BE49-F238E27FC236}">
                <a16:creationId xmlns:a16="http://schemas.microsoft.com/office/drawing/2014/main" id="{0B600F92-0E1E-4A74-AB48-14CC287B9833}"/>
              </a:ext>
            </a:extLst>
          </p:cNvPr>
          <p:cNvSpPr txBox="1"/>
          <p:nvPr/>
        </p:nvSpPr>
        <p:spPr>
          <a:xfrm>
            <a:off x="6199240" y="1371600"/>
            <a:ext cx="1447897" cy="523220"/>
          </a:xfrm>
          <a:prstGeom prst="rect">
            <a:avLst/>
          </a:prstGeom>
          <a:noFill/>
        </p:spPr>
        <p:txBody>
          <a:bodyPr wrap="none" rtlCol="0">
            <a:spAutoFit/>
          </a:bodyPr>
          <a:lstStyle/>
          <a:p>
            <a:pPr algn="ctr"/>
            <a:r>
              <a:rPr lang="es-MX" sz="1400" b="1" dirty="0"/>
              <a:t>Límite de control</a:t>
            </a:r>
          </a:p>
          <a:p>
            <a:pPr algn="ctr"/>
            <a:r>
              <a:rPr lang="es-MX" sz="1400" b="1" dirty="0"/>
              <a:t>superior</a:t>
            </a:r>
          </a:p>
        </p:txBody>
      </p:sp>
      <p:sp>
        <p:nvSpPr>
          <p:cNvPr id="7" name="CuadroTexto 6">
            <a:extLst>
              <a:ext uri="{FF2B5EF4-FFF2-40B4-BE49-F238E27FC236}">
                <a16:creationId xmlns:a16="http://schemas.microsoft.com/office/drawing/2014/main" id="{0CE6EA9D-4815-4908-B5D6-362F9A36A6F4}"/>
              </a:ext>
            </a:extLst>
          </p:cNvPr>
          <p:cNvSpPr txBox="1"/>
          <p:nvPr/>
        </p:nvSpPr>
        <p:spPr>
          <a:xfrm>
            <a:off x="2743200" y="4964085"/>
            <a:ext cx="1447897" cy="523220"/>
          </a:xfrm>
          <a:prstGeom prst="rect">
            <a:avLst/>
          </a:prstGeom>
          <a:noFill/>
        </p:spPr>
        <p:txBody>
          <a:bodyPr wrap="none" rtlCol="0">
            <a:spAutoFit/>
          </a:bodyPr>
          <a:lstStyle/>
          <a:p>
            <a:pPr algn="ctr"/>
            <a:r>
              <a:rPr lang="es-MX" sz="1400" b="1" dirty="0"/>
              <a:t>Límite de control</a:t>
            </a:r>
          </a:p>
          <a:p>
            <a:pPr algn="ctr"/>
            <a:r>
              <a:rPr lang="es-MX" sz="1400" b="1" dirty="0"/>
              <a:t>inferior</a:t>
            </a:r>
          </a:p>
        </p:txBody>
      </p:sp>
      <p:sp>
        <p:nvSpPr>
          <p:cNvPr id="8" name="CuadroTexto 7">
            <a:extLst>
              <a:ext uri="{FF2B5EF4-FFF2-40B4-BE49-F238E27FC236}">
                <a16:creationId xmlns:a16="http://schemas.microsoft.com/office/drawing/2014/main" id="{CE539B79-12B3-4459-8350-0A1AFBD89B8E}"/>
              </a:ext>
            </a:extLst>
          </p:cNvPr>
          <p:cNvSpPr txBox="1"/>
          <p:nvPr/>
        </p:nvSpPr>
        <p:spPr>
          <a:xfrm>
            <a:off x="6647261" y="3788200"/>
            <a:ext cx="1218732" cy="307777"/>
          </a:xfrm>
          <a:prstGeom prst="rect">
            <a:avLst/>
          </a:prstGeom>
          <a:noFill/>
        </p:spPr>
        <p:txBody>
          <a:bodyPr wrap="none" rtlCol="0">
            <a:spAutoFit/>
          </a:bodyPr>
          <a:lstStyle/>
          <a:p>
            <a:pPr algn="ctr"/>
            <a:r>
              <a:rPr lang="es-MX" sz="1400" b="1" dirty="0"/>
              <a:t>Límite central</a:t>
            </a:r>
          </a:p>
        </p:txBody>
      </p:sp>
      <p:cxnSp>
        <p:nvCxnSpPr>
          <p:cNvPr id="10" name="Conector recto de flecha 9">
            <a:extLst>
              <a:ext uri="{FF2B5EF4-FFF2-40B4-BE49-F238E27FC236}">
                <a16:creationId xmlns:a16="http://schemas.microsoft.com/office/drawing/2014/main" id="{AAD68B8C-215E-4349-B9A7-4FCD4CD94BA7}"/>
              </a:ext>
            </a:extLst>
          </p:cNvPr>
          <p:cNvCxnSpPr/>
          <p:nvPr/>
        </p:nvCxnSpPr>
        <p:spPr>
          <a:xfrm flipH="1">
            <a:off x="5181600" y="1633210"/>
            <a:ext cx="1017640" cy="72899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2" name="Conector recto de flecha 11">
            <a:extLst>
              <a:ext uri="{FF2B5EF4-FFF2-40B4-BE49-F238E27FC236}">
                <a16:creationId xmlns:a16="http://schemas.microsoft.com/office/drawing/2014/main" id="{A0CD34FC-61F2-42E6-B888-44D3417E1255}"/>
              </a:ext>
            </a:extLst>
          </p:cNvPr>
          <p:cNvCxnSpPr/>
          <p:nvPr/>
        </p:nvCxnSpPr>
        <p:spPr>
          <a:xfrm flipH="1" flipV="1">
            <a:off x="5715000" y="3429000"/>
            <a:ext cx="990600" cy="3824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Conector recto de flecha 13">
            <a:extLst>
              <a:ext uri="{FF2B5EF4-FFF2-40B4-BE49-F238E27FC236}">
                <a16:creationId xmlns:a16="http://schemas.microsoft.com/office/drawing/2014/main" id="{821E6926-A858-4053-9932-1F0BAC785773}"/>
              </a:ext>
            </a:extLst>
          </p:cNvPr>
          <p:cNvCxnSpPr/>
          <p:nvPr/>
        </p:nvCxnSpPr>
        <p:spPr>
          <a:xfrm flipV="1">
            <a:off x="4114800" y="4343400"/>
            <a:ext cx="609600" cy="61978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3657810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50CC2D3C-5530-4D3F-8A1D-3322A29F216E}"/>
              </a:ext>
            </a:extLst>
          </p:cNvPr>
          <p:cNvPicPr>
            <a:picLocks noChangeAspect="1"/>
          </p:cNvPicPr>
          <p:nvPr/>
        </p:nvPicPr>
        <p:blipFill>
          <a:blip r:embed="rId2"/>
          <a:stretch>
            <a:fillRect/>
          </a:stretch>
        </p:blipFill>
        <p:spPr>
          <a:xfrm>
            <a:off x="372303" y="1200978"/>
            <a:ext cx="3867150" cy="2362200"/>
          </a:xfrm>
          <a:prstGeom prst="rect">
            <a:avLst/>
          </a:prstGeom>
        </p:spPr>
      </p:pic>
      <p:pic>
        <p:nvPicPr>
          <p:cNvPr id="3" name="Imagen 2">
            <a:extLst>
              <a:ext uri="{FF2B5EF4-FFF2-40B4-BE49-F238E27FC236}">
                <a16:creationId xmlns:a16="http://schemas.microsoft.com/office/drawing/2014/main" id="{C0B5519C-E622-4A78-9CCE-496BB4FB37F8}"/>
              </a:ext>
            </a:extLst>
          </p:cNvPr>
          <p:cNvPicPr>
            <a:picLocks noChangeAspect="1"/>
          </p:cNvPicPr>
          <p:nvPr/>
        </p:nvPicPr>
        <p:blipFill>
          <a:blip r:embed="rId3"/>
          <a:stretch>
            <a:fillRect/>
          </a:stretch>
        </p:blipFill>
        <p:spPr>
          <a:xfrm>
            <a:off x="4760222" y="1315278"/>
            <a:ext cx="3095625" cy="2247900"/>
          </a:xfrm>
          <a:prstGeom prst="rect">
            <a:avLst/>
          </a:prstGeom>
        </p:spPr>
      </p:pic>
      <p:pic>
        <p:nvPicPr>
          <p:cNvPr id="4" name="Imagen 3">
            <a:extLst>
              <a:ext uri="{FF2B5EF4-FFF2-40B4-BE49-F238E27FC236}">
                <a16:creationId xmlns:a16="http://schemas.microsoft.com/office/drawing/2014/main" id="{D0C31D0F-C5F4-4FD6-94B1-D8384E51876E}"/>
              </a:ext>
            </a:extLst>
          </p:cNvPr>
          <p:cNvPicPr>
            <a:picLocks noChangeAspect="1"/>
          </p:cNvPicPr>
          <p:nvPr/>
        </p:nvPicPr>
        <p:blipFill>
          <a:blip r:embed="rId4"/>
          <a:stretch>
            <a:fillRect/>
          </a:stretch>
        </p:blipFill>
        <p:spPr>
          <a:xfrm>
            <a:off x="642498" y="3694664"/>
            <a:ext cx="7772632" cy="2545351"/>
          </a:xfrm>
          <a:prstGeom prst="rect">
            <a:avLst/>
          </a:prstGeom>
        </p:spPr>
      </p:pic>
      <p:sp>
        <p:nvSpPr>
          <p:cNvPr id="5" name="Rectángulo 4">
            <a:extLst>
              <a:ext uri="{FF2B5EF4-FFF2-40B4-BE49-F238E27FC236}">
                <a16:creationId xmlns:a16="http://schemas.microsoft.com/office/drawing/2014/main" id="{2D55EC13-10BE-4181-879F-34811C849955}"/>
              </a:ext>
            </a:extLst>
          </p:cNvPr>
          <p:cNvSpPr/>
          <p:nvPr/>
        </p:nvSpPr>
        <p:spPr>
          <a:xfrm>
            <a:off x="754752" y="229685"/>
            <a:ext cx="6969401" cy="523220"/>
          </a:xfrm>
          <a:prstGeom prst="rect">
            <a:avLst/>
          </a:prstGeom>
        </p:spPr>
        <p:txBody>
          <a:bodyPr wrap="square">
            <a:spAutoFit/>
          </a:bodyPr>
          <a:lstStyle/>
          <a:p>
            <a:pPr algn="ctr"/>
            <a:r>
              <a:rPr lang="es-MX" altLang="es-MX" sz="2800" b="1" dirty="0"/>
              <a:t>Interpretación de gráfica de Control</a:t>
            </a:r>
            <a:endParaRPr lang="es-MX" sz="2800" b="1" dirty="0"/>
          </a:p>
        </p:txBody>
      </p:sp>
    </p:spTree>
    <p:extLst>
      <p:ext uri="{BB962C8B-B14F-4D97-AF65-F5344CB8AC3E}">
        <p14:creationId xmlns:p14="http://schemas.microsoft.com/office/powerpoint/2010/main" val="25516838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1ED3C17-49BD-4EA0-973D-85008563E893}"/>
              </a:ext>
            </a:extLst>
          </p:cNvPr>
          <p:cNvPicPr>
            <a:picLocks noChangeAspect="1"/>
          </p:cNvPicPr>
          <p:nvPr/>
        </p:nvPicPr>
        <p:blipFill>
          <a:blip r:embed="rId2"/>
          <a:stretch>
            <a:fillRect/>
          </a:stretch>
        </p:blipFill>
        <p:spPr>
          <a:xfrm>
            <a:off x="349575" y="940904"/>
            <a:ext cx="8725969" cy="5141843"/>
          </a:xfrm>
          <a:prstGeom prst="rect">
            <a:avLst/>
          </a:prstGeom>
        </p:spPr>
      </p:pic>
      <p:sp>
        <p:nvSpPr>
          <p:cNvPr id="6" name="Rectángulo 5">
            <a:extLst>
              <a:ext uri="{FF2B5EF4-FFF2-40B4-BE49-F238E27FC236}">
                <a16:creationId xmlns:a16="http://schemas.microsoft.com/office/drawing/2014/main" id="{8257F3D1-6FDD-435F-BF7E-906204CB1294}"/>
              </a:ext>
            </a:extLst>
          </p:cNvPr>
          <p:cNvSpPr/>
          <p:nvPr/>
        </p:nvSpPr>
        <p:spPr>
          <a:xfrm>
            <a:off x="1447800" y="233276"/>
            <a:ext cx="5548763" cy="523220"/>
          </a:xfrm>
          <a:prstGeom prst="rect">
            <a:avLst/>
          </a:prstGeom>
        </p:spPr>
        <p:txBody>
          <a:bodyPr wrap="none">
            <a:spAutoFit/>
          </a:bodyPr>
          <a:lstStyle/>
          <a:p>
            <a:pPr algn="ctr"/>
            <a:r>
              <a:rPr lang="es-MX" altLang="es-MX" sz="2800" b="1" dirty="0"/>
              <a:t>Interpretación de gráfica de Control</a:t>
            </a:r>
            <a:endParaRPr lang="es-MX" sz="2800" b="1" dirty="0"/>
          </a:p>
        </p:txBody>
      </p:sp>
    </p:spTree>
    <p:extLst>
      <p:ext uri="{BB962C8B-B14F-4D97-AF65-F5344CB8AC3E}">
        <p14:creationId xmlns:p14="http://schemas.microsoft.com/office/powerpoint/2010/main" val="143686995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EE6B8F97-52DF-4FBB-988B-A4683CC5601D}"/>
              </a:ext>
            </a:extLst>
          </p:cNvPr>
          <p:cNvSpPr>
            <a:spLocks noGrp="1"/>
          </p:cNvSpPr>
          <p:nvPr>
            <p:ph type="title"/>
          </p:nvPr>
        </p:nvSpPr>
        <p:spPr/>
        <p:txBody>
          <a:bodyPr/>
          <a:lstStyle/>
          <a:p>
            <a:r>
              <a:rPr lang="es-MX" dirty="0"/>
              <a:t>Estratificación </a:t>
            </a:r>
          </a:p>
        </p:txBody>
      </p:sp>
    </p:spTree>
    <p:extLst>
      <p:ext uri="{BB962C8B-B14F-4D97-AF65-F5344CB8AC3E}">
        <p14:creationId xmlns:p14="http://schemas.microsoft.com/office/powerpoint/2010/main" val="35674812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A81DECA4-892D-429E-893C-CBE7E89660E5}"/>
              </a:ext>
            </a:extLst>
          </p:cNvPr>
          <p:cNvSpPr>
            <a:spLocks noGrp="1"/>
          </p:cNvSpPr>
          <p:nvPr>
            <p:ph type="title"/>
          </p:nvPr>
        </p:nvSpPr>
        <p:spPr>
          <a:xfrm>
            <a:off x="1257300" y="533400"/>
            <a:ext cx="6477000" cy="944562"/>
          </a:xfrm>
        </p:spPr>
        <p:txBody>
          <a:bodyPr/>
          <a:lstStyle/>
          <a:p>
            <a:pPr algn="ctr"/>
            <a:r>
              <a:rPr lang="es-MX" sz="4400" dirty="0"/>
              <a:t>Introducción</a:t>
            </a:r>
            <a:r>
              <a:rPr lang="es-MX" dirty="0"/>
              <a:t> </a:t>
            </a:r>
          </a:p>
        </p:txBody>
      </p:sp>
      <p:sp>
        <p:nvSpPr>
          <p:cNvPr id="6" name="Marcador de contenido 5">
            <a:extLst>
              <a:ext uri="{FF2B5EF4-FFF2-40B4-BE49-F238E27FC236}">
                <a16:creationId xmlns:a16="http://schemas.microsoft.com/office/drawing/2014/main" id="{A90DA9D5-550A-4688-852F-39824A57B568}"/>
              </a:ext>
            </a:extLst>
          </p:cNvPr>
          <p:cNvSpPr>
            <a:spLocks noGrp="1"/>
          </p:cNvSpPr>
          <p:nvPr>
            <p:ph idx="1"/>
          </p:nvPr>
        </p:nvSpPr>
        <p:spPr>
          <a:xfrm>
            <a:off x="381000" y="1600200"/>
            <a:ext cx="8229600" cy="4906963"/>
          </a:xfrm>
        </p:spPr>
        <p:txBody>
          <a:bodyPr/>
          <a:lstStyle/>
          <a:p>
            <a:pPr algn="just"/>
            <a:r>
              <a:rPr lang="es-MX" dirty="0"/>
              <a:t>La mejora continua ha sido un pilar fundamental para el desarrollo y evolución de la calidad, cuyo origen se puede ubicar en el enfoque de Shewhart acerca del mejoramiento continuo, orientado a la reducción constante de la variabilidad de los procesos.</a:t>
            </a:r>
          </a:p>
        </p:txBody>
      </p:sp>
    </p:spTree>
    <p:extLst>
      <p:ext uri="{BB962C8B-B14F-4D97-AF65-F5344CB8AC3E}">
        <p14:creationId xmlns:p14="http://schemas.microsoft.com/office/powerpoint/2010/main" val="36109801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6C7A174-A6B4-47DB-B9A4-D96213BD0ED3}"/>
              </a:ext>
            </a:extLst>
          </p:cNvPr>
          <p:cNvSpPr>
            <a:spLocks noGrp="1"/>
          </p:cNvSpPr>
          <p:nvPr>
            <p:ph type="title"/>
          </p:nvPr>
        </p:nvSpPr>
        <p:spPr>
          <a:xfrm>
            <a:off x="381000" y="152400"/>
            <a:ext cx="6477000" cy="944562"/>
          </a:xfrm>
        </p:spPr>
        <p:txBody>
          <a:bodyPr/>
          <a:lstStyle/>
          <a:p>
            <a:pPr algn="ctr"/>
            <a:r>
              <a:rPr lang="es-MX" dirty="0"/>
              <a:t>Estratificación</a:t>
            </a:r>
          </a:p>
        </p:txBody>
      </p:sp>
      <p:sp>
        <p:nvSpPr>
          <p:cNvPr id="5" name="Rectángulo 4">
            <a:extLst>
              <a:ext uri="{FF2B5EF4-FFF2-40B4-BE49-F238E27FC236}">
                <a16:creationId xmlns:a16="http://schemas.microsoft.com/office/drawing/2014/main" id="{F323AABB-2D40-4A89-8E5D-88C2C96FF749}"/>
              </a:ext>
            </a:extLst>
          </p:cNvPr>
          <p:cNvSpPr/>
          <p:nvPr/>
        </p:nvSpPr>
        <p:spPr>
          <a:xfrm>
            <a:off x="381000" y="1411307"/>
            <a:ext cx="8382000" cy="4401205"/>
          </a:xfrm>
          <a:prstGeom prst="rect">
            <a:avLst/>
          </a:prstGeom>
        </p:spPr>
        <p:txBody>
          <a:bodyPr wrap="square">
            <a:spAutoFit/>
          </a:bodyPr>
          <a:lstStyle/>
          <a:p>
            <a:pPr algn="just"/>
            <a:r>
              <a:rPr lang="es-MX" sz="3200" dirty="0"/>
              <a:t>La estratificación es la herramienta estadística que clasifica los datos en grupos de características semejantes. A cada grupo se le denomina </a:t>
            </a:r>
            <a:r>
              <a:rPr lang="es-MX" sz="3200" b="1" dirty="0"/>
              <a:t>estrato</a:t>
            </a:r>
            <a:r>
              <a:rPr lang="es-MX" sz="2800" dirty="0"/>
              <a:t>.</a:t>
            </a:r>
          </a:p>
          <a:p>
            <a:pPr algn="just"/>
            <a:r>
              <a:rPr lang="es-MX" sz="3200" dirty="0"/>
              <a:t>La clasificación se hace con el fin de identificar el grado de influencia de determinados factores o variables en el resultado del proceso.</a:t>
            </a:r>
          </a:p>
          <a:p>
            <a:pPr algn="just"/>
            <a:endParaRPr lang="es-MX" sz="2800" dirty="0"/>
          </a:p>
          <a:p>
            <a:endParaRPr lang="es-MX" sz="2800" dirty="0"/>
          </a:p>
        </p:txBody>
      </p:sp>
    </p:spTree>
    <p:extLst>
      <p:ext uri="{BB962C8B-B14F-4D97-AF65-F5344CB8AC3E}">
        <p14:creationId xmlns:p14="http://schemas.microsoft.com/office/powerpoint/2010/main" val="7862201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96C7A174-A6B4-47DB-B9A4-D96213BD0ED3}"/>
              </a:ext>
            </a:extLst>
          </p:cNvPr>
          <p:cNvSpPr>
            <a:spLocks noGrp="1"/>
          </p:cNvSpPr>
          <p:nvPr>
            <p:ph type="title"/>
          </p:nvPr>
        </p:nvSpPr>
        <p:spPr>
          <a:xfrm>
            <a:off x="381000" y="100926"/>
            <a:ext cx="6477000" cy="944562"/>
          </a:xfrm>
        </p:spPr>
        <p:txBody>
          <a:bodyPr/>
          <a:lstStyle/>
          <a:p>
            <a:r>
              <a:rPr lang="es-MX" dirty="0"/>
              <a:t>Estratificación</a:t>
            </a:r>
          </a:p>
        </p:txBody>
      </p:sp>
      <p:sp>
        <p:nvSpPr>
          <p:cNvPr id="3" name="Rectángulo 2">
            <a:extLst>
              <a:ext uri="{FF2B5EF4-FFF2-40B4-BE49-F238E27FC236}">
                <a16:creationId xmlns:a16="http://schemas.microsoft.com/office/drawing/2014/main" id="{A0058A22-8A43-4FB2-BC23-D07BF0C37ED5}"/>
              </a:ext>
            </a:extLst>
          </p:cNvPr>
          <p:cNvSpPr/>
          <p:nvPr/>
        </p:nvSpPr>
        <p:spPr>
          <a:xfrm>
            <a:off x="381000" y="979468"/>
            <a:ext cx="8382000" cy="5878532"/>
          </a:xfrm>
          <a:prstGeom prst="rect">
            <a:avLst/>
          </a:prstGeom>
        </p:spPr>
        <p:txBody>
          <a:bodyPr wrap="square">
            <a:spAutoFit/>
          </a:bodyPr>
          <a:lstStyle/>
          <a:p>
            <a:pPr algn="just"/>
            <a:r>
              <a:rPr lang="es-MX" sz="3200" dirty="0"/>
              <a:t>La estratificación es un proceso de subdivisión de los datos obtenidos para comprender mejor las causas y tratar de aislar la causa clave, determinando qué la contrarresta, esto es, las acciones correctivas.</a:t>
            </a:r>
          </a:p>
          <a:p>
            <a:pPr algn="just"/>
            <a:endParaRPr lang="es-MX" sz="3200" dirty="0"/>
          </a:p>
          <a:p>
            <a:pPr algn="just"/>
            <a:r>
              <a:rPr lang="es-MX" sz="3200" dirty="0"/>
              <a:t>Esta herramienta suele usarse en conjunto con otras técnicas como los diagramas de Pareto y diagramas de causa-efecto</a:t>
            </a:r>
          </a:p>
          <a:p>
            <a:pPr algn="just"/>
            <a:endParaRPr lang="es-MX" sz="3200" dirty="0"/>
          </a:p>
          <a:p>
            <a:pPr algn="just"/>
            <a:endParaRPr lang="es-MX" sz="2800" dirty="0"/>
          </a:p>
          <a:p>
            <a:endParaRPr lang="es-MX" sz="2800" dirty="0"/>
          </a:p>
        </p:txBody>
      </p:sp>
    </p:spTree>
    <p:extLst>
      <p:ext uri="{BB962C8B-B14F-4D97-AF65-F5344CB8AC3E}">
        <p14:creationId xmlns:p14="http://schemas.microsoft.com/office/powerpoint/2010/main" val="11554413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F46FBA-B088-40ED-B8D6-A428946BBBD4}"/>
              </a:ext>
            </a:extLst>
          </p:cNvPr>
          <p:cNvSpPr>
            <a:spLocks noGrp="1"/>
          </p:cNvSpPr>
          <p:nvPr>
            <p:ph type="title"/>
          </p:nvPr>
        </p:nvSpPr>
        <p:spPr>
          <a:xfrm>
            <a:off x="152400" y="0"/>
            <a:ext cx="7086600" cy="944562"/>
          </a:xfrm>
        </p:spPr>
        <p:txBody>
          <a:bodyPr>
            <a:normAutofit fontScale="90000"/>
          </a:bodyPr>
          <a:lstStyle/>
          <a:p>
            <a:r>
              <a:rPr lang="es-MX" dirty="0"/>
              <a:t>Pasos para elaborar la estratificación</a:t>
            </a:r>
          </a:p>
        </p:txBody>
      </p:sp>
      <p:pic>
        <p:nvPicPr>
          <p:cNvPr id="3" name="Imagen 2">
            <a:extLst>
              <a:ext uri="{FF2B5EF4-FFF2-40B4-BE49-F238E27FC236}">
                <a16:creationId xmlns:a16="http://schemas.microsoft.com/office/drawing/2014/main" id="{62AC895D-0744-4281-AB71-E500A2EAAE53}"/>
              </a:ext>
            </a:extLst>
          </p:cNvPr>
          <p:cNvPicPr>
            <a:picLocks noChangeAspect="1"/>
          </p:cNvPicPr>
          <p:nvPr/>
        </p:nvPicPr>
        <p:blipFill>
          <a:blip r:embed="rId2"/>
          <a:stretch>
            <a:fillRect/>
          </a:stretch>
        </p:blipFill>
        <p:spPr>
          <a:xfrm>
            <a:off x="228600" y="1171574"/>
            <a:ext cx="8686800" cy="5457826"/>
          </a:xfrm>
          <a:prstGeom prst="rect">
            <a:avLst/>
          </a:prstGeom>
        </p:spPr>
      </p:pic>
    </p:spTree>
    <p:extLst>
      <p:ext uri="{BB962C8B-B14F-4D97-AF65-F5344CB8AC3E}">
        <p14:creationId xmlns:p14="http://schemas.microsoft.com/office/powerpoint/2010/main" val="4508373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AEC301-5A6C-483D-937C-93EF51C3F9CA}"/>
              </a:ext>
            </a:extLst>
          </p:cNvPr>
          <p:cNvSpPr>
            <a:spLocks noGrp="1"/>
          </p:cNvSpPr>
          <p:nvPr>
            <p:ph type="title"/>
          </p:nvPr>
        </p:nvSpPr>
        <p:spPr/>
        <p:txBody>
          <a:bodyPr/>
          <a:lstStyle/>
          <a:p>
            <a:pPr algn="ctr"/>
            <a:r>
              <a:rPr lang="es-MX" dirty="0"/>
              <a:t>Ejemplo</a:t>
            </a:r>
          </a:p>
        </p:txBody>
      </p:sp>
      <p:sp>
        <p:nvSpPr>
          <p:cNvPr id="3" name="Marcador de contenido 2">
            <a:extLst>
              <a:ext uri="{FF2B5EF4-FFF2-40B4-BE49-F238E27FC236}">
                <a16:creationId xmlns:a16="http://schemas.microsoft.com/office/drawing/2014/main" id="{6B432FF7-8A33-4C54-8867-50C7BFE7FE45}"/>
              </a:ext>
            </a:extLst>
          </p:cNvPr>
          <p:cNvSpPr>
            <a:spLocks noGrp="1"/>
          </p:cNvSpPr>
          <p:nvPr>
            <p:ph sz="half" idx="1"/>
          </p:nvPr>
        </p:nvSpPr>
        <p:spPr>
          <a:xfrm>
            <a:off x="381000" y="1295400"/>
            <a:ext cx="8001000" cy="4754563"/>
          </a:xfrm>
        </p:spPr>
        <p:txBody>
          <a:bodyPr/>
          <a:lstStyle/>
          <a:p>
            <a:pPr algn="just"/>
            <a:r>
              <a:rPr lang="es-MX" dirty="0"/>
              <a:t>Una constructora ha inspeccionado su última obra multifamiliar y reporta los defectos encontrados en la siguiente tabla de hallazgos; puesto que se observa que los datos están fuera de orden, una vez que estén ordenados, ¿cuál es el porcentaje acumulado hasta “ventanas atoradas”? </a:t>
            </a:r>
          </a:p>
        </p:txBody>
      </p:sp>
      <p:pic>
        <p:nvPicPr>
          <p:cNvPr id="5" name="Imagen 4">
            <a:extLst>
              <a:ext uri="{FF2B5EF4-FFF2-40B4-BE49-F238E27FC236}">
                <a16:creationId xmlns:a16="http://schemas.microsoft.com/office/drawing/2014/main" id="{BF94F2FB-DACF-4787-A876-BAFCB7EFA56B}"/>
              </a:ext>
            </a:extLst>
          </p:cNvPr>
          <p:cNvPicPr>
            <a:picLocks noChangeAspect="1"/>
          </p:cNvPicPr>
          <p:nvPr/>
        </p:nvPicPr>
        <p:blipFill>
          <a:blip r:embed="rId2"/>
          <a:stretch>
            <a:fillRect/>
          </a:stretch>
        </p:blipFill>
        <p:spPr>
          <a:xfrm>
            <a:off x="2438400" y="3981450"/>
            <a:ext cx="4720492" cy="2876550"/>
          </a:xfrm>
          <a:prstGeom prst="rect">
            <a:avLst/>
          </a:prstGeom>
        </p:spPr>
      </p:pic>
    </p:spTree>
    <p:extLst>
      <p:ext uri="{BB962C8B-B14F-4D97-AF65-F5344CB8AC3E}">
        <p14:creationId xmlns:p14="http://schemas.microsoft.com/office/powerpoint/2010/main" val="2270989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8C62DE-B680-4FB4-A6DF-41D9F2A66CDA}"/>
              </a:ext>
            </a:extLst>
          </p:cNvPr>
          <p:cNvSpPr>
            <a:spLocks noGrp="1"/>
          </p:cNvSpPr>
          <p:nvPr>
            <p:ph type="title"/>
          </p:nvPr>
        </p:nvSpPr>
        <p:spPr/>
        <p:txBody>
          <a:bodyPr/>
          <a:lstStyle/>
          <a:p>
            <a:pPr algn="ctr"/>
            <a:r>
              <a:rPr lang="es-MX" dirty="0"/>
              <a:t>Ejemplo</a:t>
            </a:r>
          </a:p>
        </p:txBody>
      </p:sp>
      <p:graphicFrame>
        <p:nvGraphicFramePr>
          <p:cNvPr id="5" name="Tabla 4">
            <a:extLst>
              <a:ext uri="{FF2B5EF4-FFF2-40B4-BE49-F238E27FC236}">
                <a16:creationId xmlns:a16="http://schemas.microsoft.com/office/drawing/2014/main" id="{C487199D-5B44-485C-A434-6617C470707E}"/>
              </a:ext>
            </a:extLst>
          </p:cNvPr>
          <p:cNvGraphicFramePr>
            <a:graphicFrameLocks noGrp="1"/>
          </p:cNvGraphicFramePr>
          <p:nvPr>
            <p:extLst>
              <p:ext uri="{D42A27DB-BD31-4B8C-83A1-F6EECF244321}">
                <p14:modId xmlns:p14="http://schemas.microsoft.com/office/powerpoint/2010/main" val="2198425333"/>
              </p:ext>
            </p:extLst>
          </p:nvPr>
        </p:nvGraphicFramePr>
        <p:xfrm>
          <a:off x="609600" y="1397000"/>
          <a:ext cx="8305800" cy="3837870"/>
        </p:xfrm>
        <a:graphic>
          <a:graphicData uri="http://schemas.openxmlformats.org/drawingml/2006/table">
            <a:tbl>
              <a:tblPr firstRow="1" bandRow="1">
                <a:tableStyleId>{5C22544A-7EE6-4342-B048-85BDC9FD1C3A}</a:tableStyleId>
              </a:tblPr>
              <a:tblGrid>
                <a:gridCol w="3352800">
                  <a:extLst>
                    <a:ext uri="{9D8B030D-6E8A-4147-A177-3AD203B41FA5}">
                      <a16:colId xmlns:a16="http://schemas.microsoft.com/office/drawing/2014/main" val="2029179101"/>
                    </a:ext>
                  </a:extLst>
                </a:gridCol>
                <a:gridCol w="2184400">
                  <a:extLst>
                    <a:ext uri="{9D8B030D-6E8A-4147-A177-3AD203B41FA5}">
                      <a16:colId xmlns:a16="http://schemas.microsoft.com/office/drawing/2014/main" val="2317059589"/>
                    </a:ext>
                  </a:extLst>
                </a:gridCol>
                <a:gridCol w="2768600">
                  <a:extLst>
                    <a:ext uri="{9D8B030D-6E8A-4147-A177-3AD203B41FA5}">
                      <a16:colId xmlns:a16="http://schemas.microsoft.com/office/drawing/2014/main" val="2482833362"/>
                    </a:ext>
                  </a:extLst>
                </a:gridCol>
              </a:tblGrid>
              <a:tr h="835113">
                <a:tc>
                  <a:txBody>
                    <a:bodyPr/>
                    <a:lstStyle/>
                    <a:p>
                      <a:pPr algn="ctr"/>
                      <a:r>
                        <a:rPr lang="es-MX" sz="2400" dirty="0"/>
                        <a:t>Tipo de defectos  encontrados</a:t>
                      </a:r>
                    </a:p>
                  </a:txBody>
                  <a:tcPr/>
                </a:tc>
                <a:tc>
                  <a:txBody>
                    <a:bodyPr/>
                    <a:lstStyle/>
                    <a:p>
                      <a:pPr algn="ctr"/>
                      <a:r>
                        <a:rPr lang="es-MX" sz="2400" dirty="0"/>
                        <a:t>Cantidad</a:t>
                      </a:r>
                    </a:p>
                  </a:txBody>
                  <a:tcPr/>
                </a:tc>
                <a:tc>
                  <a:txBody>
                    <a:bodyPr/>
                    <a:lstStyle/>
                    <a:p>
                      <a:pPr algn="ctr"/>
                      <a:r>
                        <a:rPr lang="es-MX" sz="2400" dirty="0"/>
                        <a:t>Porcentaje</a:t>
                      </a:r>
                    </a:p>
                  </a:txBody>
                  <a:tcPr/>
                </a:tc>
                <a:extLst>
                  <a:ext uri="{0D108BD9-81ED-4DB2-BD59-A6C34878D82A}">
                    <a16:rowId xmlns:a16="http://schemas.microsoft.com/office/drawing/2014/main" val="571596005"/>
                  </a:ext>
                </a:extLst>
              </a:tr>
              <a:tr h="483835">
                <a:tc>
                  <a:txBody>
                    <a:bodyPr/>
                    <a:lstStyle/>
                    <a:p>
                      <a:pPr algn="ctr"/>
                      <a:r>
                        <a:rPr lang="es-MX" sz="2400" dirty="0"/>
                        <a:t>Desnivel de pisos</a:t>
                      </a:r>
                    </a:p>
                  </a:txBody>
                  <a:tcPr/>
                </a:tc>
                <a:tc>
                  <a:txBody>
                    <a:bodyPr/>
                    <a:lstStyle/>
                    <a:p>
                      <a:pPr algn="ctr"/>
                      <a:r>
                        <a:rPr lang="es-MX" sz="2400" dirty="0"/>
                        <a:t>19</a:t>
                      </a:r>
                    </a:p>
                  </a:txBody>
                  <a:tcPr/>
                </a:tc>
                <a:tc>
                  <a:txBody>
                    <a:bodyPr/>
                    <a:lstStyle/>
                    <a:p>
                      <a:pPr algn="ctr"/>
                      <a:r>
                        <a:rPr lang="es-MX" sz="2400" dirty="0"/>
                        <a:t>9.5</a:t>
                      </a:r>
                    </a:p>
                  </a:txBody>
                  <a:tcPr/>
                </a:tc>
                <a:extLst>
                  <a:ext uri="{0D108BD9-81ED-4DB2-BD59-A6C34878D82A}">
                    <a16:rowId xmlns:a16="http://schemas.microsoft.com/office/drawing/2014/main" val="3752117579"/>
                  </a:ext>
                </a:extLst>
              </a:tr>
              <a:tr h="483835">
                <a:tc>
                  <a:txBody>
                    <a:bodyPr/>
                    <a:lstStyle/>
                    <a:p>
                      <a:pPr algn="ctr"/>
                      <a:r>
                        <a:rPr lang="es-MX" sz="2400" dirty="0"/>
                        <a:t>Plomería de fugas</a:t>
                      </a:r>
                    </a:p>
                  </a:txBody>
                  <a:tcPr/>
                </a:tc>
                <a:tc>
                  <a:txBody>
                    <a:bodyPr/>
                    <a:lstStyle/>
                    <a:p>
                      <a:pPr algn="ctr"/>
                      <a:r>
                        <a:rPr lang="es-MX" sz="2400" dirty="0"/>
                        <a:t>115</a:t>
                      </a:r>
                    </a:p>
                  </a:txBody>
                  <a:tcPr/>
                </a:tc>
                <a:tc>
                  <a:txBody>
                    <a:bodyPr/>
                    <a:lstStyle/>
                    <a:p>
                      <a:pPr algn="ctr"/>
                      <a:r>
                        <a:rPr lang="es-MX" sz="2400" dirty="0"/>
                        <a:t>57.5</a:t>
                      </a:r>
                    </a:p>
                  </a:txBody>
                  <a:tcPr/>
                </a:tc>
                <a:extLst>
                  <a:ext uri="{0D108BD9-81ED-4DB2-BD59-A6C34878D82A}">
                    <a16:rowId xmlns:a16="http://schemas.microsoft.com/office/drawing/2014/main" val="1246910889"/>
                  </a:ext>
                </a:extLst>
              </a:tr>
              <a:tr h="483835">
                <a:tc>
                  <a:txBody>
                    <a:bodyPr/>
                    <a:lstStyle/>
                    <a:p>
                      <a:pPr algn="ctr"/>
                      <a:r>
                        <a:rPr lang="es-MX" sz="2400" dirty="0"/>
                        <a:t>Fallas eléctricas</a:t>
                      </a:r>
                    </a:p>
                  </a:txBody>
                  <a:tcPr/>
                </a:tc>
                <a:tc>
                  <a:txBody>
                    <a:bodyPr/>
                    <a:lstStyle/>
                    <a:p>
                      <a:pPr algn="ctr"/>
                      <a:r>
                        <a:rPr lang="es-MX" sz="2400" dirty="0"/>
                        <a:t>47</a:t>
                      </a:r>
                    </a:p>
                  </a:txBody>
                  <a:tcPr/>
                </a:tc>
                <a:tc>
                  <a:txBody>
                    <a:bodyPr/>
                    <a:lstStyle/>
                    <a:p>
                      <a:pPr algn="ctr"/>
                      <a:r>
                        <a:rPr lang="es-MX" sz="2400" dirty="0"/>
                        <a:t>23.5</a:t>
                      </a:r>
                    </a:p>
                  </a:txBody>
                  <a:tcPr/>
                </a:tc>
                <a:extLst>
                  <a:ext uri="{0D108BD9-81ED-4DB2-BD59-A6C34878D82A}">
                    <a16:rowId xmlns:a16="http://schemas.microsoft.com/office/drawing/2014/main" val="133238453"/>
                  </a:ext>
                </a:extLst>
              </a:tr>
              <a:tr h="583582">
                <a:tc>
                  <a:txBody>
                    <a:bodyPr/>
                    <a:lstStyle/>
                    <a:p>
                      <a:pPr algn="ctr"/>
                      <a:r>
                        <a:rPr lang="es-MX" sz="2400" dirty="0"/>
                        <a:t>No prende el calentador</a:t>
                      </a:r>
                    </a:p>
                  </a:txBody>
                  <a:tcPr/>
                </a:tc>
                <a:tc>
                  <a:txBody>
                    <a:bodyPr/>
                    <a:lstStyle/>
                    <a:p>
                      <a:pPr algn="ctr"/>
                      <a:r>
                        <a:rPr lang="es-MX" sz="2400" dirty="0"/>
                        <a:t>9</a:t>
                      </a:r>
                    </a:p>
                  </a:txBody>
                  <a:tcPr/>
                </a:tc>
                <a:tc>
                  <a:txBody>
                    <a:bodyPr/>
                    <a:lstStyle/>
                    <a:p>
                      <a:pPr algn="ctr"/>
                      <a:r>
                        <a:rPr lang="es-MX" sz="2400" dirty="0"/>
                        <a:t>4.5</a:t>
                      </a:r>
                    </a:p>
                  </a:txBody>
                  <a:tcPr/>
                </a:tc>
                <a:extLst>
                  <a:ext uri="{0D108BD9-81ED-4DB2-BD59-A6C34878D82A}">
                    <a16:rowId xmlns:a16="http://schemas.microsoft.com/office/drawing/2014/main" val="26514286"/>
                  </a:ext>
                </a:extLst>
              </a:tr>
              <a:tr h="483835">
                <a:tc>
                  <a:txBody>
                    <a:bodyPr/>
                    <a:lstStyle/>
                    <a:p>
                      <a:r>
                        <a:rPr lang="es-MX" sz="2400" dirty="0"/>
                        <a:t>Ventanas atoradas</a:t>
                      </a:r>
                    </a:p>
                  </a:txBody>
                  <a:tcPr/>
                </a:tc>
                <a:tc>
                  <a:txBody>
                    <a:bodyPr/>
                    <a:lstStyle/>
                    <a:p>
                      <a:pPr algn="ctr"/>
                      <a:r>
                        <a:rPr lang="es-MX" sz="2400" dirty="0"/>
                        <a:t>10</a:t>
                      </a:r>
                    </a:p>
                  </a:txBody>
                  <a:tcPr/>
                </a:tc>
                <a:tc>
                  <a:txBody>
                    <a:bodyPr/>
                    <a:lstStyle/>
                    <a:p>
                      <a:pPr algn="ctr"/>
                      <a:r>
                        <a:rPr lang="es-MX" sz="2400" dirty="0"/>
                        <a:t>5</a:t>
                      </a:r>
                    </a:p>
                  </a:txBody>
                  <a:tcPr/>
                </a:tc>
                <a:extLst>
                  <a:ext uri="{0D108BD9-81ED-4DB2-BD59-A6C34878D82A}">
                    <a16:rowId xmlns:a16="http://schemas.microsoft.com/office/drawing/2014/main" val="1557966885"/>
                  </a:ext>
                </a:extLst>
              </a:tr>
              <a:tr h="483835">
                <a:tc>
                  <a:txBody>
                    <a:bodyPr/>
                    <a:lstStyle/>
                    <a:p>
                      <a:pPr algn="ctr"/>
                      <a:r>
                        <a:rPr lang="es-MX" sz="2400" b="1" dirty="0"/>
                        <a:t>Total</a:t>
                      </a:r>
                    </a:p>
                  </a:txBody>
                  <a:tcPr/>
                </a:tc>
                <a:tc>
                  <a:txBody>
                    <a:bodyPr/>
                    <a:lstStyle/>
                    <a:p>
                      <a:pPr algn="ctr"/>
                      <a:r>
                        <a:rPr lang="es-MX" sz="2400" dirty="0"/>
                        <a:t>200</a:t>
                      </a:r>
                    </a:p>
                  </a:txBody>
                  <a:tcPr/>
                </a:tc>
                <a:tc>
                  <a:txBody>
                    <a:bodyPr/>
                    <a:lstStyle/>
                    <a:p>
                      <a:pPr algn="ctr"/>
                      <a:r>
                        <a:rPr lang="es-MX" sz="2400" dirty="0"/>
                        <a:t>100</a:t>
                      </a:r>
                    </a:p>
                  </a:txBody>
                  <a:tcPr/>
                </a:tc>
                <a:extLst>
                  <a:ext uri="{0D108BD9-81ED-4DB2-BD59-A6C34878D82A}">
                    <a16:rowId xmlns:a16="http://schemas.microsoft.com/office/drawing/2014/main" val="3196623205"/>
                  </a:ext>
                </a:extLst>
              </a:tr>
            </a:tbl>
          </a:graphicData>
        </a:graphic>
      </p:graphicFrame>
    </p:spTree>
    <p:extLst>
      <p:ext uri="{BB962C8B-B14F-4D97-AF65-F5344CB8AC3E}">
        <p14:creationId xmlns:p14="http://schemas.microsoft.com/office/powerpoint/2010/main" val="41440415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EB05DB-A7F1-4FF4-8753-4EA8FA9E8784}"/>
              </a:ext>
            </a:extLst>
          </p:cNvPr>
          <p:cNvSpPr>
            <a:spLocks noGrp="1"/>
          </p:cNvSpPr>
          <p:nvPr>
            <p:ph type="title"/>
          </p:nvPr>
        </p:nvSpPr>
        <p:spPr/>
        <p:txBody>
          <a:bodyPr/>
          <a:lstStyle/>
          <a:p>
            <a:pPr algn="ctr"/>
            <a:r>
              <a:rPr lang="es-MX" dirty="0"/>
              <a:t>Estratificación</a:t>
            </a:r>
          </a:p>
        </p:txBody>
      </p:sp>
      <p:graphicFrame>
        <p:nvGraphicFramePr>
          <p:cNvPr id="7" name="Marcador de contenido 6">
            <a:extLst>
              <a:ext uri="{FF2B5EF4-FFF2-40B4-BE49-F238E27FC236}">
                <a16:creationId xmlns:a16="http://schemas.microsoft.com/office/drawing/2014/main" id="{D2CA595F-4E30-4649-8AF5-F07527857C05}"/>
              </a:ext>
            </a:extLst>
          </p:cNvPr>
          <p:cNvGraphicFramePr>
            <a:graphicFrameLocks noGrp="1"/>
          </p:cNvGraphicFramePr>
          <p:nvPr>
            <p:ph sz="half" idx="1"/>
            <p:extLst>
              <p:ext uri="{D42A27DB-BD31-4B8C-83A1-F6EECF244321}">
                <p14:modId xmlns:p14="http://schemas.microsoft.com/office/powerpoint/2010/main" val="1034470850"/>
              </p:ext>
            </p:extLst>
          </p:nvPr>
        </p:nvGraphicFramePr>
        <p:xfrm>
          <a:off x="228600" y="944562"/>
          <a:ext cx="8458200" cy="54562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787809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2438400" y="228600"/>
            <a:ext cx="6477000" cy="944562"/>
          </a:xfrm>
        </p:spPr>
        <p:txBody>
          <a:bodyPr/>
          <a:lstStyle/>
          <a:p>
            <a:r>
              <a:rPr lang="es-MX" dirty="0"/>
              <a:t>Preguntas y comentarios</a:t>
            </a:r>
          </a:p>
        </p:txBody>
      </p:sp>
      <p:pic>
        <p:nvPicPr>
          <p:cNvPr id="1026" name="Picture 2" descr="C:\Users\eclipse\Downloads\stickman_customer_service_anim.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173162"/>
            <a:ext cx="35052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23323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FD3CB8CC-1D24-4F6D-9D0F-31234392E178}"/>
              </a:ext>
            </a:extLst>
          </p:cNvPr>
          <p:cNvSpPr>
            <a:spLocks noGrp="1"/>
          </p:cNvSpPr>
          <p:nvPr>
            <p:ph type="title"/>
          </p:nvPr>
        </p:nvSpPr>
        <p:spPr/>
        <p:txBody>
          <a:bodyPr/>
          <a:lstStyle/>
          <a:p>
            <a:pPr algn="ctr"/>
            <a:r>
              <a:rPr lang="es-MX" b="1" dirty="0">
                <a:solidFill>
                  <a:schemeClr val="tx1"/>
                </a:solidFill>
                <a:latin typeface="Calibri" panose="020F0502020204030204" pitchFamily="34" charset="0"/>
                <a:cs typeface="Calibri" panose="020F0502020204030204" pitchFamily="34" charset="0"/>
              </a:rPr>
              <a:t>REFERENCIAS BIBLIOGRÁFICAS </a:t>
            </a:r>
            <a:endParaRPr lang="es-MX" dirty="0">
              <a:solidFill>
                <a:schemeClr val="tx1"/>
              </a:solidFill>
              <a:latin typeface="Calibri" panose="020F0502020204030204" pitchFamily="34" charset="0"/>
              <a:cs typeface="Calibri" panose="020F0502020204030204" pitchFamily="34" charset="0"/>
            </a:endParaRPr>
          </a:p>
        </p:txBody>
      </p:sp>
      <p:sp>
        <p:nvSpPr>
          <p:cNvPr id="2" name="Marcador de número de diapositiva 1">
            <a:extLst>
              <a:ext uri="{FF2B5EF4-FFF2-40B4-BE49-F238E27FC236}">
                <a16:creationId xmlns:a16="http://schemas.microsoft.com/office/drawing/2014/main" id="{87230FA7-21C7-4D43-8ACD-F6D7D8496754}"/>
              </a:ext>
            </a:extLst>
          </p:cNvPr>
          <p:cNvSpPr>
            <a:spLocks noGrp="1"/>
          </p:cNvSpPr>
          <p:nvPr>
            <p:ph type="sldNum" idx="12"/>
          </p:nvPr>
        </p:nvSpPr>
        <p:spPr/>
        <p:txBody>
          <a:bodyPr/>
          <a:lstStyle/>
          <a:p>
            <a:fld id="{00000000-1234-1234-1234-123412341234}" type="slidenum">
              <a:rPr lang="es-MX" smtClean="0"/>
              <a:pPr/>
              <a:t>77</a:t>
            </a:fld>
            <a:endParaRPr lang="es-MX"/>
          </a:p>
        </p:txBody>
      </p:sp>
      <p:sp>
        <p:nvSpPr>
          <p:cNvPr id="5" name="Rectángulo 4">
            <a:extLst>
              <a:ext uri="{FF2B5EF4-FFF2-40B4-BE49-F238E27FC236}">
                <a16:creationId xmlns:a16="http://schemas.microsoft.com/office/drawing/2014/main" id="{CAC6EAFB-0907-4107-A61B-666AB5D4D7E0}"/>
              </a:ext>
            </a:extLst>
          </p:cNvPr>
          <p:cNvSpPr/>
          <p:nvPr/>
        </p:nvSpPr>
        <p:spPr>
          <a:xfrm>
            <a:off x="594901" y="975600"/>
            <a:ext cx="8449863" cy="4442435"/>
          </a:xfrm>
          <a:prstGeom prst="rect">
            <a:avLst/>
          </a:prstGeom>
        </p:spPr>
        <p:txBody>
          <a:bodyPr wrap="square">
            <a:spAutoFit/>
          </a:bodyPr>
          <a:lstStyle/>
          <a:p>
            <a:pPr marL="609585" indent="-609585">
              <a:lnSpc>
                <a:spcPct val="150000"/>
              </a:lnSpc>
              <a:buFont typeface="Arial" panose="020B0604020202020204" pitchFamily="34" charset="0"/>
              <a:buChar char="•"/>
            </a:pPr>
            <a:endParaRPr lang="es-MX" sz="2667" dirty="0">
              <a:latin typeface="Arial" panose="020B0604020202020204" pitchFamily="34" charset="0"/>
              <a:cs typeface="Arial" panose="020B0604020202020204" pitchFamily="34" charset="0"/>
            </a:endParaRPr>
          </a:p>
          <a:p>
            <a:pPr marL="609585" indent="-609585">
              <a:lnSpc>
                <a:spcPct val="150000"/>
              </a:lnSpc>
              <a:buFont typeface="Arial" panose="020B0604020202020204" pitchFamily="34" charset="0"/>
              <a:buChar char="•"/>
            </a:pPr>
            <a:r>
              <a:rPr lang="es-MX" sz="2400" dirty="0">
                <a:latin typeface="Calibri" panose="020F0502020204030204" pitchFamily="34" charset="0"/>
                <a:cs typeface="Calibri" panose="020F0502020204030204" pitchFamily="34" charset="0"/>
              </a:rPr>
              <a:t>CANTU,  H.  (1998).Desarrollo  de una  Cultura  de Calidad. México: McGraw  Hill. </a:t>
            </a:r>
          </a:p>
          <a:p>
            <a:pPr marL="609585" indent="-609585">
              <a:lnSpc>
                <a:spcPct val="150000"/>
              </a:lnSpc>
              <a:buFont typeface="Arial" panose="020B0604020202020204" pitchFamily="34" charset="0"/>
              <a:buChar char="•"/>
            </a:pPr>
            <a:r>
              <a:rPr lang="es-MX" sz="2400" dirty="0">
                <a:latin typeface="Calibri" panose="020F0502020204030204" pitchFamily="34" charset="0"/>
                <a:ea typeface="Times New Roman" panose="02020603050405020304" pitchFamily="18" charset="0"/>
                <a:cs typeface="Calibri" panose="020F0502020204030204" pitchFamily="34" charset="0"/>
              </a:rPr>
              <a:t>EVANS, R. Lindsay, W. (2000). Administración  y Control  de  Calidad. México: Thompson  Editores.</a:t>
            </a:r>
          </a:p>
          <a:p>
            <a:pPr marL="609585" indent="-609585">
              <a:lnSpc>
                <a:spcPct val="150000"/>
              </a:lnSpc>
              <a:buFont typeface="Arial" panose="020B0604020202020204" pitchFamily="34" charset="0"/>
              <a:buChar char="•"/>
            </a:pPr>
            <a:r>
              <a:rPr lang="es-MX" sz="2400" dirty="0">
                <a:latin typeface="Calibri" panose="020F0502020204030204" pitchFamily="34" charset="0"/>
                <a:cs typeface="Calibri" panose="020F0502020204030204" pitchFamily="34" charset="0"/>
              </a:rPr>
              <a:t>Gutiérrez, M. (2007). Administrar para la calidad. México: Editorial Limusa</a:t>
            </a:r>
          </a:p>
          <a:p>
            <a:pPr marL="609585" indent="-609585">
              <a:buFont typeface="Arial" panose="020B0604020202020204" pitchFamily="34" charset="0"/>
              <a:buChar char="•"/>
            </a:pPr>
            <a:endParaRPr lang="es-MX" sz="2667"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3356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E73A3-6662-472A-BC3C-3F79E9D0F26B}"/>
              </a:ext>
            </a:extLst>
          </p:cNvPr>
          <p:cNvSpPr>
            <a:spLocks noGrp="1"/>
          </p:cNvSpPr>
          <p:nvPr>
            <p:ph type="title"/>
          </p:nvPr>
        </p:nvSpPr>
        <p:spPr/>
        <p:txBody>
          <a:bodyPr/>
          <a:lstStyle/>
          <a:p>
            <a:pPr algn="ctr"/>
            <a:r>
              <a:rPr lang="es-MX" b="1" dirty="0">
                <a:solidFill>
                  <a:schemeClr val="tx1"/>
                </a:solidFill>
                <a:latin typeface="Calibri" panose="020F0502020204030204" pitchFamily="34" charset="0"/>
                <a:cs typeface="Calibri" panose="020F0502020204030204" pitchFamily="34" charset="0"/>
              </a:rPr>
              <a:t>REFERENCIAS BIBLIOGRÁFICAS </a:t>
            </a:r>
            <a:endParaRPr lang="es-MX" dirty="0">
              <a:solidFill>
                <a:schemeClr val="tx1"/>
              </a:solidFill>
            </a:endParaRPr>
          </a:p>
        </p:txBody>
      </p:sp>
      <p:sp>
        <p:nvSpPr>
          <p:cNvPr id="3" name="Marcador de número de diapositiva 2">
            <a:extLst>
              <a:ext uri="{FF2B5EF4-FFF2-40B4-BE49-F238E27FC236}">
                <a16:creationId xmlns:a16="http://schemas.microsoft.com/office/drawing/2014/main" id="{A98783BD-CC9C-4613-9552-19193FF54883}"/>
              </a:ext>
            </a:extLst>
          </p:cNvPr>
          <p:cNvSpPr>
            <a:spLocks noGrp="1"/>
          </p:cNvSpPr>
          <p:nvPr>
            <p:ph type="sldNum" idx="12"/>
          </p:nvPr>
        </p:nvSpPr>
        <p:spPr/>
        <p:txBody>
          <a:bodyPr/>
          <a:lstStyle/>
          <a:p>
            <a:fld id="{00000000-1234-1234-1234-123412341234}" type="slidenum">
              <a:rPr lang="es-MX" smtClean="0"/>
              <a:pPr/>
              <a:t>78</a:t>
            </a:fld>
            <a:endParaRPr lang="es-MX"/>
          </a:p>
        </p:txBody>
      </p:sp>
      <p:sp>
        <p:nvSpPr>
          <p:cNvPr id="4" name="Rectángulo 3">
            <a:extLst>
              <a:ext uri="{FF2B5EF4-FFF2-40B4-BE49-F238E27FC236}">
                <a16:creationId xmlns:a16="http://schemas.microsoft.com/office/drawing/2014/main" id="{CD0A357C-2AD0-49A5-8EF9-E18F5D312086}"/>
              </a:ext>
            </a:extLst>
          </p:cNvPr>
          <p:cNvSpPr/>
          <p:nvPr/>
        </p:nvSpPr>
        <p:spPr>
          <a:xfrm>
            <a:off x="152400" y="1577304"/>
            <a:ext cx="8839200" cy="4467057"/>
          </a:xfrm>
          <a:prstGeom prst="rect">
            <a:avLst/>
          </a:prstGeom>
        </p:spPr>
        <p:txBody>
          <a:bodyPr wrap="square">
            <a:spAutoFit/>
          </a:bodyPr>
          <a:lstStyle/>
          <a:p>
            <a:pPr marL="609585" indent="-609585">
              <a:lnSpc>
                <a:spcPct val="150000"/>
              </a:lnSpc>
              <a:buFont typeface="Arial" panose="020B0604020202020204" pitchFamily="34" charset="0"/>
              <a:buChar char="•"/>
            </a:pPr>
            <a:r>
              <a:rPr lang="es-MX" sz="2400" dirty="0">
                <a:latin typeface="Calibri" panose="020F0502020204030204" pitchFamily="34" charset="0"/>
                <a:cs typeface="Calibri" panose="020F0502020204030204" pitchFamily="34" charset="0"/>
              </a:rPr>
              <a:t>Mohamed, Z. (1993). Administración de la calidad total para ingenieros. México: Panorama</a:t>
            </a:r>
          </a:p>
          <a:p>
            <a:pPr marL="609585" indent="-609585">
              <a:lnSpc>
                <a:spcPct val="150000"/>
              </a:lnSpc>
              <a:buFont typeface="Arial" panose="020B0604020202020204" pitchFamily="34" charset="0"/>
              <a:buChar char="•"/>
            </a:pPr>
            <a:r>
              <a:rPr lang="es-MX" sz="2400" dirty="0">
                <a:latin typeface="Calibri" panose="020F0502020204030204" pitchFamily="34" charset="0"/>
                <a:cs typeface="Calibri" panose="020F0502020204030204" pitchFamily="34" charset="0"/>
              </a:rPr>
              <a:t>Castillo, S. (1998). Guía para el mejoramiento continuo en la pequeña empresa. México: Panorama</a:t>
            </a:r>
          </a:p>
          <a:p>
            <a:pPr marL="609585" indent="-609585">
              <a:lnSpc>
                <a:spcPct val="150000"/>
              </a:lnSpc>
              <a:buFont typeface="Arial" panose="020B0604020202020204" pitchFamily="34" charset="0"/>
              <a:buChar char="•"/>
            </a:pPr>
            <a:r>
              <a:rPr lang="es-MX" sz="2400" dirty="0">
                <a:latin typeface="Calibri" panose="020F0502020204030204" pitchFamily="34" charset="0"/>
                <a:cs typeface="Calibri" panose="020F0502020204030204" pitchFamily="34" charset="0"/>
              </a:rPr>
              <a:t>Garro, E. (2017). Siete herramientas de la calidad. </a:t>
            </a:r>
            <a:r>
              <a:rPr lang="es-MX" sz="2400" dirty="0">
                <a:solidFill>
                  <a:schemeClr val="accent1"/>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http://blog.pxsglobal.com/wp-content/uploads/2017/06/Siete-herramientas-de-la-Calidad.pdf</a:t>
            </a:r>
            <a:endParaRPr lang="es-MX" sz="2400" dirty="0">
              <a:solidFill>
                <a:schemeClr val="accent1"/>
              </a:solidFill>
              <a:latin typeface="Calibri" panose="020F0502020204030204" pitchFamily="34" charset="0"/>
              <a:cs typeface="Calibri" panose="020F0502020204030204" pitchFamily="34" charset="0"/>
            </a:endParaRPr>
          </a:p>
          <a:p>
            <a:pPr marL="609585" indent="-609585">
              <a:lnSpc>
                <a:spcPct val="150000"/>
              </a:lnSpc>
              <a:buFont typeface="Arial" panose="020B0604020202020204" pitchFamily="34" charset="0"/>
              <a:buChar char="•"/>
            </a:pPr>
            <a:endParaRPr lang="es-MX"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17355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62533EF-7896-4C58-9B38-AC7779282A2C}"/>
              </a:ext>
            </a:extLst>
          </p:cNvPr>
          <p:cNvSpPr/>
          <p:nvPr/>
        </p:nvSpPr>
        <p:spPr>
          <a:xfrm>
            <a:off x="516833" y="1143000"/>
            <a:ext cx="8627167" cy="5037982"/>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El materia integra el tema de herramientas básicas de la calidad para la mejora continua, correspondiente a la Unidad 4 de la materia de Calidad y Certificación, para la licenciatura de Administración</a:t>
            </a:r>
          </a:p>
          <a:p>
            <a:pPr algn="just"/>
            <a:endParaRPr lang="es-MX" sz="2667" dirty="0">
              <a:latin typeface="Calibri" panose="020F0502020204030204" pitchFamily="34" charset="0"/>
              <a:cs typeface="Calibri" panose="020F0502020204030204" pitchFamily="34" charset="0"/>
            </a:endParaRPr>
          </a:p>
          <a:p>
            <a:pPr algn="just"/>
            <a:r>
              <a:rPr lang="es-MX" sz="2667" dirty="0">
                <a:latin typeface="Calibri" panose="020F0502020204030204" pitchFamily="34" charset="0"/>
                <a:cs typeface="Calibri" panose="020F0502020204030204" pitchFamily="34" charset="0"/>
              </a:rPr>
              <a:t>Se recomienda utilizar la presentación como material de apoyo en la explicación del concepto de mejora continua y las herramientas que se aplican en las empresas para identificar y solucionar problemas de calidad, el material puede ser  presentado en una o varias sesiones, de acuerdo al criterio del docente. </a:t>
            </a:r>
          </a:p>
          <a:p>
            <a:pPr algn="just"/>
            <a:endParaRPr lang="es-MX" sz="2800" dirty="0"/>
          </a:p>
        </p:txBody>
      </p:sp>
      <p:sp>
        <p:nvSpPr>
          <p:cNvPr id="4" name="Título 1">
            <a:extLst>
              <a:ext uri="{FF2B5EF4-FFF2-40B4-BE49-F238E27FC236}">
                <a16:creationId xmlns:a16="http://schemas.microsoft.com/office/drawing/2014/main" id="{36BC4D85-5CBD-46F0-83EC-C4F1CBA09059}"/>
              </a:ext>
            </a:extLst>
          </p:cNvPr>
          <p:cNvSpPr>
            <a:spLocks noGrp="1"/>
          </p:cNvSpPr>
          <p:nvPr>
            <p:ph type="title"/>
          </p:nvPr>
        </p:nvSpPr>
        <p:spPr>
          <a:xfrm>
            <a:off x="152400" y="0"/>
            <a:ext cx="6477000" cy="944562"/>
          </a:xfrm>
        </p:spPr>
        <p:txBody>
          <a:bodyPr/>
          <a:lstStyle/>
          <a:p>
            <a:pPr algn="ctr"/>
            <a:r>
              <a:rPr lang="es-MX" dirty="0"/>
              <a:t>Guion explicativo </a:t>
            </a:r>
          </a:p>
        </p:txBody>
      </p:sp>
    </p:spTree>
    <p:extLst>
      <p:ext uri="{BB962C8B-B14F-4D97-AF65-F5344CB8AC3E}">
        <p14:creationId xmlns:p14="http://schemas.microsoft.com/office/powerpoint/2010/main" val="706487199"/>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9B3EAB19-D9CC-498C-B1FB-B38EBFB61EDD}"/>
              </a:ext>
            </a:extLst>
          </p:cNvPr>
          <p:cNvSpPr>
            <a:spLocks noGrp="1"/>
          </p:cNvSpPr>
          <p:nvPr>
            <p:ph type="title"/>
          </p:nvPr>
        </p:nvSpPr>
        <p:spPr>
          <a:xfrm>
            <a:off x="1257300" y="533400"/>
            <a:ext cx="6477000" cy="944562"/>
          </a:xfrm>
        </p:spPr>
        <p:txBody>
          <a:bodyPr/>
          <a:lstStyle/>
          <a:p>
            <a:pPr algn="ctr"/>
            <a:r>
              <a:rPr lang="es-MX" sz="4400" dirty="0"/>
              <a:t>Introducción</a:t>
            </a:r>
            <a:r>
              <a:rPr lang="es-MX" dirty="0"/>
              <a:t> </a:t>
            </a:r>
          </a:p>
        </p:txBody>
      </p:sp>
      <p:sp>
        <p:nvSpPr>
          <p:cNvPr id="6" name="Marcador de contenido 5">
            <a:extLst>
              <a:ext uri="{FF2B5EF4-FFF2-40B4-BE49-F238E27FC236}">
                <a16:creationId xmlns:a16="http://schemas.microsoft.com/office/drawing/2014/main" id="{1D107A6D-C407-42FD-8C4C-28251502240B}"/>
              </a:ext>
            </a:extLst>
          </p:cNvPr>
          <p:cNvSpPr txBox="1">
            <a:spLocks/>
          </p:cNvSpPr>
          <p:nvPr/>
        </p:nvSpPr>
        <p:spPr>
          <a:xfrm>
            <a:off x="381000" y="1600200"/>
            <a:ext cx="8229600" cy="4906963"/>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sz="3200" kern="1200">
                <a:solidFill>
                  <a:schemeClr val="tx1">
                    <a:lumMod val="95000"/>
                    <a:lumOff val="5000"/>
                  </a:schemeClr>
                </a:solidFill>
                <a:latin typeface="+mn-lt"/>
                <a:ea typeface="+mn-ea"/>
                <a:cs typeface="+mn-cs"/>
              </a:defRPr>
            </a:lvl1pPr>
            <a:lvl2pPr marL="457200" indent="0" algn="l" defTabSz="914400" rtl="0" eaLnBrk="1" latinLnBrk="0" hangingPunct="1">
              <a:spcBef>
                <a:spcPct val="20000"/>
              </a:spcBef>
              <a:buFontTx/>
              <a:buNone/>
              <a:defRPr sz="2800" kern="1200">
                <a:solidFill>
                  <a:schemeClr val="tx1">
                    <a:lumMod val="95000"/>
                    <a:lumOff val="5000"/>
                  </a:schemeClr>
                </a:solidFill>
                <a:latin typeface="+mn-lt"/>
                <a:ea typeface="+mn-ea"/>
                <a:cs typeface="+mn-cs"/>
              </a:defRPr>
            </a:lvl2pPr>
            <a:lvl3pPr marL="914400" indent="0" algn="l" defTabSz="914400" rtl="0" eaLnBrk="1" latinLnBrk="0" hangingPunct="1">
              <a:spcBef>
                <a:spcPct val="20000"/>
              </a:spcBef>
              <a:buFontTx/>
              <a:buNone/>
              <a:defRPr sz="2400" kern="1200">
                <a:solidFill>
                  <a:schemeClr val="tx1">
                    <a:lumMod val="95000"/>
                    <a:lumOff val="5000"/>
                  </a:schemeClr>
                </a:solidFill>
                <a:latin typeface="+mn-lt"/>
                <a:ea typeface="+mn-ea"/>
                <a:cs typeface="+mn-cs"/>
              </a:defRPr>
            </a:lvl3pPr>
            <a:lvl4pPr marL="13716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4pPr>
            <a:lvl5pPr marL="1828800" indent="0" algn="l" defTabSz="914400" rtl="0" eaLnBrk="1" latinLnBrk="0" hangingPunct="1">
              <a:spcBef>
                <a:spcPct val="20000"/>
              </a:spcBef>
              <a:buFontTx/>
              <a:buNone/>
              <a:defRPr sz="2000" kern="1200">
                <a:solidFill>
                  <a:schemeClr val="tx1">
                    <a:lumMod val="95000"/>
                    <a:lumOff val="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pPr algn="just"/>
            <a:r>
              <a:rPr lang="es-MX" dirty="0"/>
              <a:t>Esta idea, fue reforzada posteriormente por filósofos como Deming y Taguchi quienes aplicaron un enfoque estadístico para el control de la calidad.</a:t>
            </a:r>
          </a:p>
          <a:p>
            <a:pPr algn="just"/>
            <a:r>
              <a:rPr lang="es-MX" dirty="0"/>
              <a:t>Poco a poco, comenzó a surgir la necesidad en las empresas de mejorar otros procesos, para ofrecer un producto o servicio que satisfaga las necesidades y expectativas de los clientes. </a:t>
            </a:r>
          </a:p>
        </p:txBody>
      </p:sp>
    </p:spTree>
    <p:extLst>
      <p:ext uri="{BB962C8B-B14F-4D97-AF65-F5344CB8AC3E}">
        <p14:creationId xmlns:p14="http://schemas.microsoft.com/office/powerpoint/2010/main" val="120511901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7D36F1B5-2346-43F6-9CA2-FDD7A7706454}"/>
              </a:ext>
            </a:extLst>
          </p:cNvPr>
          <p:cNvSpPr/>
          <p:nvPr/>
        </p:nvSpPr>
        <p:spPr>
          <a:xfrm>
            <a:off x="733494" y="1044736"/>
            <a:ext cx="8123583" cy="5037982"/>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Es importante solicitar a los alumnos realicen una investigación previa sobre los temas que se abordan en la presentación y participen durante la sesión enriqueciendo los conceptos que se abordan con información adicional o la manera en que son aplicados en los procesos administrativos de una organización.</a:t>
            </a:r>
          </a:p>
          <a:p>
            <a:pPr algn="just"/>
            <a:endParaRPr lang="es-MX" sz="2667" dirty="0">
              <a:latin typeface="Calibri" panose="020F0502020204030204" pitchFamily="34" charset="0"/>
              <a:cs typeface="Calibri" panose="020F0502020204030204" pitchFamily="34" charset="0"/>
            </a:endParaRPr>
          </a:p>
          <a:p>
            <a:pPr algn="just"/>
            <a:r>
              <a:rPr lang="es-MX" sz="2667" dirty="0">
                <a:latin typeface="Calibri" panose="020F0502020204030204" pitchFamily="34" charset="0"/>
                <a:cs typeface="Calibri" panose="020F0502020204030204" pitchFamily="34" charset="0"/>
              </a:rPr>
              <a:t>El docente deberá incluir en su explicación ejemplos de aplicación en las organizaciones y en la vida cotidiana de los conceptos que se abordan de manera que el estudiante comprenda la importancia de los mismos en su formación profesional</a:t>
            </a:r>
            <a:r>
              <a:rPr lang="es-MX" sz="2800" dirty="0"/>
              <a:t>.  </a:t>
            </a:r>
          </a:p>
        </p:txBody>
      </p:sp>
    </p:spTree>
    <p:extLst>
      <p:ext uri="{BB962C8B-B14F-4D97-AF65-F5344CB8AC3E}">
        <p14:creationId xmlns:p14="http://schemas.microsoft.com/office/powerpoint/2010/main" val="683006027"/>
      </p:ext>
    </p:extLst>
  </p:cSld>
  <p:clrMapOvr>
    <a:masterClrMapping/>
  </p:clrMapOvr>
  <p:transition>
    <p:fade thruBlk="1"/>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D7658298-4E6A-457F-8EE5-3B4CC48AB4DD}"/>
              </a:ext>
            </a:extLst>
          </p:cNvPr>
          <p:cNvSpPr>
            <a:spLocks noGrp="1"/>
          </p:cNvSpPr>
          <p:nvPr>
            <p:ph type="sldNum" idx="12"/>
          </p:nvPr>
        </p:nvSpPr>
        <p:spPr/>
        <p:txBody>
          <a:bodyPr/>
          <a:lstStyle/>
          <a:p>
            <a:fld id="{00000000-1234-1234-1234-123412341234}" type="slidenum">
              <a:rPr lang="es-MX" smtClean="0"/>
              <a:pPr/>
              <a:t>81</a:t>
            </a:fld>
            <a:endParaRPr lang="es-MX"/>
          </a:p>
        </p:txBody>
      </p:sp>
      <p:sp>
        <p:nvSpPr>
          <p:cNvPr id="6" name="Rectángulo 5">
            <a:extLst>
              <a:ext uri="{FF2B5EF4-FFF2-40B4-BE49-F238E27FC236}">
                <a16:creationId xmlns:a16="http://schemas.microsoft.com/office/drawing/2014/main" id="{92F73679-FFDB-4481-B061-A1C1BFA36BA7}"/>
              </a:ext>
            </a:extLst>
          </p:cNvPr>
          <p:cNvSpPr/>
          <p:nvPr/>
        </p:nvSpPr>
        <p:spPr>
          <a:xfrm>
            <a:off x="733494" y="1101443"/>
            <a:ext cx="8123583" cy="2554930"/>
          </a:xfrm>
          <a:prstGeom prst="rect">
            <a:avLst/>
          </a:prstGeom>
        </p:spPr>
        <p:txBody>
          <a:bodyPr wrap="square">
            <a:spAutoFit/>
          </a:bodyPr>
          <a:lstStyle/>
          <a:p>
            <a:pPr algn="just"/>
            <a:r>
              <a:rPr lang="es-MX" sz="2667" dirty="0">
                <a:latin typeface="Calibri" panose="020F0502020204030204" pitchFamily="34" charset="0"/>
                <a:cs typeface="Calibri" panose="020F0502020204030204" pitchFamily="34" charset="0"/>
              </a:rPr>
              <a:t>Se sugiere complementar el presente material con la integración de estudio de casos, en donde se apliquen los conceptos analizados durante la presentación, permitiendo al alumno la construcción de las herramientas y su interpretación para la solución de problemas en un proceso de mejora continua.</a:t>
            </a:r>
            <a:endParaRPr lang="es-MX" sz="2800" dirty="0"/>
          </a:p>
        </p:txBody>
      </p:sp>
    </p:spTree>
    <p:extLst>
      <p:ext uri="{BB962C8B-B14F-4D97-AF65-F5344CB8AC3E}">
        <p14:creationId xmlns:p14="http://schemas.microsoft.com/office/powerpoint/2010/main" val="3097602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37689F-2EFF-4694-8633-6AD2781B774A}"/>
              </a:ext>
            </a:extLst>
          </p:cNvPr>
          <p:cNvSpPr>
            <a:spLocks noGrp="1"/>
          </p:cNvSpPr>
          <p:nvPr>
            <p:ph type="title"/>
          </p:nvPr>
        </p:nvSpPr>
        <p:spPr>
          <a:xfrm>
            <a:off x="2819400" y="427038"/>
            <a:ext cx="6477000" cy="944562"/>
          </a:xfrm>
        </p:spPr>
        <p:txBody>
          <a:bodyPr>
            <a:normAutofit/>
          </a:bodyPr>
          <a:lstStyle/>
          <a:p>
            <a:r>
              <a:rPr lang="es-MX" sz="4400" dirty="0"/>
              <a:t>Introducción</a:t>
            </a:r>
          </a:p>
        </p:txBody>
      </p:sp>
      <p:sp>
        <p:nvSpPr>
          <p:cNvPr id="3" name="CuadroTexto 2">
            <a:extLst>
              <a:ext uri="{FF2B5EF4-FFF2-40B4-BE49-F238E27FC236}">
                <a16:creationId xmlns:a16="http://schemas.microsoft.com/office/drawing/2014/main" id="{B59F3E97-59DB-479B-93C2-C770EAF747C7}"/>
              </a:ext>
            </a:extLst>
          </p:cNvPr>
          <p:cNvSpPr txBox="1"/>
          <p:nvPr/>
        </p:nvSpPr>
        <p:spPr>
          <a:xfrm>
            <a:off x="533400" y="1371600"/>
            <a:ext cx="8001000" cy="3108543"/>
          </a:xfrm>
          <a:prstGeom prst="rect">
            <a:avLst/>
          </a:prstGeom>
          <a:noFill/>
        </p:spPr>
        <p:txBody>
          <a:bodyPr wrap="square" rtlCol="0">
            <a:spAutoFit/>
          </a:bodyPr>
          <a:lstStyle/>
          <a:p>
            <a:pPr algn="just"/>
            <a:r>
              <a:rPr lang="es-MX" sz="2800" dirty="0"/>
              <a:t>Por otro lado, los japoneses dieron un gran impulso al concepto de mejora continua a través de filosofías como el </a:t>
            </a:r>
            <a:r>
              <a:rPr lang="es-MX" sz="2800" dirty="0" err="1"/>
              <a:t>Kaizen</a:t>
            </a:r>
            <a:r>
              <a:rPr lang="es-MX" sz="2800" dirty="0"/>
              <a:t>, que significa mejoramiento continuo, la cual es un conjunto de conceptos, procedimientos y técnicas mediante las cuales las empresas buscan mejorar sus procesos productivos y dar soporte a la operación.</a:t>
            </a:r>
          </a:p>
        </p:txBody>
      </p:sp>
      <p:pic>
        <p:nvPicPr>
          <p:cNvPr id="5" name="Imagen 4" descr="Imagen que contiene texto, paraguas&#10;&#10;Descripción generada con confianza alta">
            <a:extLst>
              <a:ext uri="{FF2B5EF4-FFF2-40B4-BE49-F238E27FC236}">
                <a16:creationId xmlns:a16="http://schemas.microsoft.com/office/drawing/2014/main" id="{AEED7188-807C-40A7-9202-4EA1AB63BE8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129212" y="4459041"/>
            <a:ext cx="3481388" cy="2183356"/>
          </a:xfrm>
          <a:prstGeom prst="rect">
            <a:avLst/>
          </a:prstGeom>
        </p:spPr>
      </p:pic>
    </p:spTree>
    <p:extLst>
      <p:ext uri="{BB962C8B-B14F-4D97-AF65-F5344CB8AC3E}">
        <p14:creationId xmlns:p14="http://schemas.microsoft.com/office/powerpoint/2010/main" val="28834250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Presentermedia.com - Running the Gears - Animated Layou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sentermedia.com - Running the Gears - Static Layou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10625</TotalTime>
  <Words>3263</Words>
  <Application>Microsoft Office PowerPoint</Application>
  <PresentationFormat>Presentación en pantalla (4:3)</PresentationFormat>
  <Paragraphs>357</Paragraphs>
  <Slides>81</Slides>
  <Notes>5</Notes>
  <HiddenSlides>0</HiddenSlides>
  <MMClips>1</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81</vt:i4>
      </vt:variant>
    </vt:vector>
  </HeadingPairs>
  <TitlesOfParts>
    <vt:vector size="92" baseType="lpstr">
      <vt:lpstr>Arial</vt:lpstr>
      <vt:lpstr>Arial-BoldMT</vt:lpstr>
      <vt:lpstr>ArialMT</vt:lpstr>
      <vt:lpstr>Calibri</vt:lpstr>
      <vt:lpstr>Dosis</vt:lpstr>
      <vt:lpstr>Franklin Gothic Book</vt:lpstr>
      <vt:lpstr>Franklin Gothic Medium</vt:lpstr>
      <vt:lpstr>Times New Roman</vt:lpstr>
      <vt:lpstr>Wingdings</vt:lpstr>
      <vt:lpstr>Presentermedia.com - Running the Gears - Animated Layout</vt:lpstr>
      <vt:lpstr>Presentermedia.com - Running the Gears - Static Layout</vt:lpstr>
      <vt:lpstr>Presentación de PowerPoint</vt:lpstr>
      <vt:lpstr>Presentación de PowerPoint</vt:lpstr>
      <vt:lpstr>Presentación de PowerPoint</vt:lpstr>
      <vt:lpstr>Presentación de PowerPoint</vt:lpstr>
      <vt:lpstr>Índice </vt:lpstr>
      <vt:lpstr>Herramientas básicas de la calidad para la mejora continua</vt:lpstr>
      <vt:lpstr>Introducción </vt:lpstr>
      <vt:lpstr>Introducción </vt:lpstr>
      <vt:lpstr>Introducción</vt:lpstr>
      <vt:lpstr>Introducción</vt:lpstr>
      <vt:lpstr>Presentación de PowerPoint</vt:lpstr>
      <vt:lpstr>Las siete herramientas básicas para la mejora continua son:</vt:lpstr>
      <vt:lpstr>Lista de comprobación</vt:lpstr>
      <vt:lpstr>Hoja de comprobación (checklist)</vt:lpstr>
      <vt:lpstr>Tipos de listas de comprobación</vt:lpstr>
      <vt:lpstr>Usos:</vt:lpstr>
      <vt:lpstr>Pasos para realizar una hoja de verificación</vt:lpstr>
      <vt:lpstr>Pasos para realizar una hoja de verificación</vt:lpstr>
      <vt:lpstr>Presentación de PowerPoint</vt:lpstr>
      <vt:lpstr>Presentación de PowerPoint</vt:lpstr>
      <vt:lpstr>Diagrama de Pareto</vt:lpstr>
      <vt:lpstr>Diagrama de Pareto</vt:lpstr>
      <vt:lpstr>Diagrama de Pareto</vt:lpstr>
      <vt:lpstr>Entre los principales usos del diagrama de Pareto están:</vt:lpstr>
      <vt:lpstr>Pasos para construir un diagrama de Pareto</vt:lpstr>
      <vt:lpstr>Pasos para construir un diagrama de Pareto</vt:lpstr>
      <vt:lpstr>Diagrama de Pareto</vt:lpstr>
      <vt:lpstr>Tabla de frecuencias</vt:lpstr>
      <vt:lpstr>Diagrama de Pareto</vt:lpstr>
      <vt:lpstr>Diagrama causa-efecto</vt:lpstr>
      <vt:lpstr>Diagrama causa y efecto </vt:lpstr>
      <vt:lpstr>Diagrama causa y efecto</vt:lpstr>
      <vt:lpstr>Diagrama causa y efecto</vt:lpstr>
      <vt:lpstr>Diagrama causa y efecto</vt:lpstr>
      <vt:lpstr>Categorías genéricas para manufactura 5M</vt:lpstr>
      <vt:lpstr>Categorías genéricas para servicios 4P</vt:lpstr>
      <vt:lpstr>Construcción </vt:lpstr>
      <vt:lpstr>Construcción </vt:lpstr>
      <vt:lpstr>Ejemplo diagrama causa y efecto</vt:lpstr>
      <vt:lpstr>Histograma</vt:lpstr>
      <vt:lpstr>Histograma </vt:lpstr>
      <vt:lpstr>Histograma</vt:lpstr>
      <vt:lpstr>Histograma</vt:lpstr>
      <vt:lpstr>Histograma </vt:lpstr>
      <vt:lpstr>Usos </vt:lpstr>
      <vt:lpstr>Vídeo construcción de un histograma en Excel </vt:lpstr>
      <vt:lpstr>Diversos tipos de histogramas </vt:lpstr>
      <vt:lpstr>Diagrama de dispersión</vt:lpstr>
      <vt:lpstr>Diagrama de dispersión </vt:lpstr>
      <vt:lpstr>Diagrama de dispersión</vt:lpstr>
      <vt:lpstr>Pasos para construir un diagrama de dispersión</vt:lpstr>
      <vt:lpstr>Tipos de gráficos de control</vt:lpstr>
      <vt:lpstr>Tipos de gráficos de control</vt:lpstr>
      <vt:lpstr>Ejemplo</vt:lpstr>
      <vt:lpstr>Presentación de PowerPoint</vt:lpstr>
      <vt:lpstr>Corridas y Gráficos de control</vt:lpstr>
      <vt:lpstr>Corridas de control</vt:lpstr>
      <vt:lpstr>Ejemplo de corridas </vt:lpstr>
      <vt:lpstr>Gráficos de control</vt:lpstr>
      <vt:lpstr>Gráficos de control</vt:lpstr>
      <vt:lpstr>Gráficos de control</vt:lpstr>
      <vt:lpstr>Aplicaciones de  las gráficos de control</vt:lpstr>
      <vt:lpstr>Tipos  de  las gráficos de control</vt:lpstr>
      <vt:lpstr>Presentación de PowerPoint</vt:lpstr>
      <vt:lpstr>Presentación de PowerPoint</vt:lpstr>
      <vt:lpstr>Presentación de PowerPoint</vt:lpstr>
      <vt:lpstr>Presentación de PowerPoint</vt:lpstr>
      <vt:lpstr>Presentación de PowerPoint</vt:lpstr>
      <vt:lpstr>Estratificación </vt:lpstr>
      <vt:lpstr>Estratificación</vt:lpstr>
      <vt:lpstr>Estratificación</vt:lpstr>
      <vt:lpstr>Pasos para elaborar la estratificación</vt:lpstr>
      <vt:lpstr>Ejemplo</vt:lpstr>
      <vt:lpstr>Ejemplo</vt:lpstr>
      <vt:lpstr>Estratificación</vt:lpstr>
      <vt:lpstr>Preguntas y comentarios</vt:lpstr>
      <vt:lpstr>REFERENCIAS BIBLIOGRÁFICAS </vt:lpstr>
      <vt:lpstr>REFERENCIAS BIBLIOGRÁFICAS </vt:lpstr>
      <vt:lpstr>Guion explicativo </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PresenterMedia.com;support@presentermedia.com</dc:creator>
  <cp:lastModifiedBy>Diana Ruiz Tinajero</cp:lastModifiedBy>
  <cp:revision>190</cp:revision>
  <dcterms:created xsi:type="dcterms:W3CDTF">2010-04-14T14:22:36Z</dcterms:created>
  <dcterms:modified xsi:type="dcterms:W3CDTF">2018-09-28T06:47:42Z</dcterms:modified>
</cp:coreProperties>
</file>