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4"/>
  </p:notesMasterIdLst>
  <p:sldIdLst>
    <p:sldId id="293" r:id="rId2"/>
    <p:sldId id="294" r:id="rId3"/>
    <p:sldId id="302" r:id="rId4"/>
    <p:sldId id="295" r:id="rId5"/>
    <p:sldId id="296" r:id="rId6"/>
    <p:sldId id="298" r:id="rId7"/>
    <p:sldId id="299" r:id="rId8"/>
    <p:sldId id="304" r:id="rId9"/>
    <p:sldId id="261" r:id="rId10"/>
    <p:sldId id="282" r:id="rId11"/>
    <p:sldId id="276" r:id="rId12"/>
    <p:sldId id="277" r:id="rId13"/>
    <p:sldId id="306" r:id="rId14"/>
    <p:sldId id="278" r:id="rId15"/>
    <p:sldId id="259" r:id="rId16"/>
    <p:sldId id="258" r:id="rId17"/>
    <p:sldId id="260" r:id="rId18"/>
    <p:sldId id="266" r:id="rId19"/>
    <p:sldId id="271" r:id="rId20"/>
    <p:sldId id="264" r:id="rId21"/>
    <p:sldId id="265" r:id="rId22"/>
    <p:sldId id="268" r:id="rId23"/>
    <p:sldId id="267" r:id="rId24"/>
    <p:sldId id="269" r:id="rId25"/>
    <p:sldId id="274" r:id="rId26"/>
    <p:sldId id="275" r:id="rId27"/>
    <p:sldId id="272" r:id="rId28"/>
    <p:sldId id="273" r:id="rId29"/>
    <p:sldId id="279" r:id="rId30"/>
    <p:sldId id="292" r:id="rId31"/>
    <p:sldId id="280" r:id="rId32"/>
    <p:sldId id="281" r:id="rId33"/>
    <p:sldId id="284" r:id="rId34"/>
    <p:sldId id="283" r:id="rId35"/>
    <p:sldId id="286" r:id="rId36"/>
    <p:sldId id="285" r:id="rId37"/>
    <p:sldId id="287" r:id="rId38"/>
    <p:sldId id="288" r:id="rId39"/>
    <p:sldId id="290" r:id="rId40"/>
    <p:sldId id="291" r:id="rId41"/>
    <p:sldId id="307" r:id="rId42"/>
    <p:sldId id="305"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06" autoAdjust="0"/>
    <p:restoredTop sz="94660"/>
  </p:normalViewPr>
  <p:slideViewPr>
    <p:cSldViewPr snapToGrid="0" snapToObjects="1">
      <p:cViewPr>
        <p:scale>
          <a:sx n="100" d="100"/>
          <a:sy n="100" d="100"/>
        </p:scale>
        <p:origin x="-1296" y="26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presProps" Target="presProps.xml"/><Relationship Id="rId47" Type="http://schemas.openxmlformats.org/officeDocument/2006/relationships/viewProps" Target="viewProps.xml"/><Relationship Id="rId48" Type="http://schemas.openxmlformats.org/officeDocument/2006/relationships/theme" Target="theme/theme1.xml"/><Relationship Id="rId49"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notesMaster" Target="notesMasters/notesMaster1.xml"/><Relationship Id="rId45" Type="http://schemas.openxmlformats.org/officeDocument/2006/relationships/printerSettings" Target="printerSettings/printerSettings1.bin"/></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125637F-DB99-B147-8929-439BF073A2F8}" type="doc">
      <dgm:prSet loTypeId="urn:microsoft.com/office/officeart/2005/8/layout/hProcess6" loCatId="" qsTypeId="urn:microsoft.com/office/officeart/2005/8/quickstyle/simple4" qsCatId="simple" csTypeId="urn:microsoft.com/office/officeart/2005/8/colors/accent1_2" csCatId="accent1" phldr="1"/>
      <dgm:spPr/>
      <dgm:t>
        <a:bodyPr/>
        <a:lstStyle/>
        <a:p>
          <a:endParaRPr lang="es-ES"/>
        </a:p>
      </dgm:t>
    </dgm:pt>
    <dgm:pt modelId="{25E4BF85-D134-534E-A181-50E021E26DCD}">
      <dgm:prSet phldrT="[Texto]" custT="1"/>
      <dgm:spPr/>
      <dgm:t>
        <a:bodyPr/>
        <a:lstStyle/>
        <a:p>
          <a:r>
            <a:rPr lang="es-ES_tradnl" sz="1600" b="1" dirty="0" smtClean="0">
              <a:latin typeface="Times New Roman"/>
              <a:cs typeface="Times New Roman"/>
            </a:rPr>
            <a:t>Unidad 1.</a:t>
          </a:r>
        </a:p>
        <a:p>
          <a:r>
            <a:rPr lang="es-ES_tradnl" sz="1600" b="1" dirty="0" smtClean="0">
              <a:latin typeface="Times New Roman"/>
              <a:cs typeface="Times New Roman"/>
            </a:rPr>
            <a:t> </a:t>
          </a:r>
          <a:r>
            <a:rPr lang="es-ES" sz="1600" b="1" dirty="0" smtClean="0">
              <a:latin typeface="Times New Roman"/>
              <a:cs typeface="Times New Roman"/>
            </a:rPr>
            <a:t>Costos de producción conjunta.</a:t>
          </a:r>
        </a:p>
      </dgm:t>
    </dgm:pt>
    <dgm:pt modelId="{9400C83B-7D8B-CC42-B2FC-DA8FD57C8C8C}" type="parTrans" cxnId="{D3E5C07F-FBE2-6B45-B96A-BE26B1152D79}">
      <dgm:prSet/>
      <dgm:spPr/>
      <dgm:t>
        <a:bodyPr/>
        <a:lstStyle/>
        <a:p>
          <a:endParaRPr lang="es-ES"/>
        </a:p>
      </dgm:t>
    </dgm:pt>
    <dgm:pt modelId="{983975EF-2588-564B-AC69-A9882EDBFC90}" type="sibTrans" cxnId="{D3E5C07F-FBE2-6B45-B96A-BE26B1152D79}">
      <dgm:prSet/>
      <dgm:spPr/>
      <dgm:t>
        <a:bodyPr/>
        <a:lstStyle/>
        <a:p>
          <a:endParaRPr lang="es-ES"/>
        </a:p>
      </dgm:t>
    </dgm:pt>
    <dgm:pt modelId="{99F55BE6-D978-BA47-85EA-87ABDD880B10}">
      <dgm:prSet phldrT="[Texto]" custT="1"/>
      <dgm:spPr/>
      <dgm:t>
        <a:bodyPr/>
        <a:lstStyle/>
        <a:p>
          <a:endParaRPr lang="es-ES" sz="1400" b="1" dirty="0" smtClean="0">
            <a:latin typeface="Times New Roman"/>
            <a:cs typeface="Times New Roman"/>
          </a:endParaRPr>
        </a:p>
        <a:p>
          <a:endParaRPr lang="es-ES" sz="1400" b="1" dirty="0" smtClean="0">
            <a:latin typeface="Times New Roman"/>
            <a:cs typeface="Times New Roman"/>
          </a:endParaRPr>
        </a:p>
        <a:p>
          <a:endParaRPr lang="es-ES" sz="1400" b="1" dirty="0" smtClean="0">
            <a:latin typeface="Times New Roman"/>
            <a:cs typeface="Times New Roman"/>
          </a:endParaRPr>
        </a:p>
        <a:p>
          <a:r>
            <a:rPr lang="es-ES" sz="1400" b="1" dirty="0" smtClean="0">
              <a:latin typeface="Times New Roman"/>
              <a:cs typeface="Times New Roman"/>
            </a:rPr>
            <a:t>UNIDAD 2.</a:t>
          </a:r>
        </a:p>
        <a:p>
          <a:r>
            <a:rPr lang="es-ES" sz="1400" b="1" dirty="0" smtClean="0">
              <a:latin typeface="Times New Roman"/>
              <a:cs typeface="Times New Roman"/>
            </a:rPr>
            <a:t> Costos unitarios con el método de costos ABC (</a:t>
          </a:r>
          <a:r>
            <a:rPr lang="es-ES" sz="1400" b="1" dirty="0" err="1" smtClean="0">
              <a:latin typeface="Times New Roman"/>
              <a:cs typeface="Times New Roman"/>
            </a:rPr>
            <a:t>Activity</a:t>
          </a:r>
          <a:r>
            <a:rPr lang="es-ES" sz="1400" b="1" dirty="0" smtClean="0">
              <a:latin typeface="Times New Roman"/>
              <a:cs typeface="Times New Roman"/>
            </a:rPr>
            <a:t> </a:t>
          </a:r>
          <a:r>
            <a:rPr lang="es-ES" sz="1400" b="1" dirty="0" err="1" smtClean="0">
              <a:latin typeface="Times New Roman"/>
              <a:cs typeface="Times New Roman"/>
            </a:rPr>
            <a:t>based</a:t>
          </a:r>
          <a:r>
            <a:rPr lang="es-ES" sz="1400" b="1" dirty="0" smtClean="0">
              <a:latin typeface="Times New Roman"/>
              <a:cs typeface="Times New Roman"/>
            </a:rPr>
            <a:t> </a:t>
          </a:r>
          <a:r>
            <a:rPr lang="es-ES" sz="1400" b="1" dirty="0" err="1" smtClean="0">
              <a:latin typeface="Times New Roman"/>
              <a:cs typeface="Times New Roman"/>
            </a:rPr>
            <a:t>costing</a:t>
          </a:r>
          <a:r>
            <a:rPr lang="es-ES" sz="1400" b="1" dirty="0" smtClean="0">
              <a:latin typeface="Times New Roman"/>
              <a:cs typeface="Times New Roman"/>
            </a:rPr>
            <a:t>.</a:t>
          </a:r>
        </a:p>
      </dgm:t>
    </dgm:pt>
    <dgm:pt modelId="{4DC9963E-14FC-7041-AB7A-61D038794101}" type="parTrans" cxnId="{0C1BBA74-B462-6D42-8576-F67FDB015B10}">
      <dgm:prSet/>
      <dgm:spPr/>
      <dgm:t>
        <a:bodyPr/>
        <a:lstStyle/>
        <a:p>
          <a:endParaRPr lang="es-ES"/>
        </a:p>
      </dgm:t>
    </dgm:pt>
    <dgm:pt modelId="{9B583273-A248-8346-93E8-8A5DB8385F28}" type="sibTrans" cxnId="{0C1BBA74-B462-6D42-8576-F67FDB015B10}">
      <dgm:prSet/>
      <dgm:spPr/>
      <dgm:t>
        <a:bodyPr/>
        <a:lstStyle/>
        <a:p>
          <a:endParaRPr lang="es-ES"/>
        </a:p>
      </dgm:t>
    </dgm:pt>
    <dgm:pt modelId="{8CE2865B-CB9D-304F-98C9-8CEC14FF5A30}">
      <dgm:prSet phldrT="[Texto]" custT="1"/>
      <dgm:spPr/>
      <dgm:t>
        <a:bodyPr/>
        <a:lstStyle/>
        <a:p>
          <a:r>
            <a:rPr lang="es-ES" sz="1400" b="1" dirty="0" smtClean="0">
              <a:latin typeface="Times New Roman"/>
              <a:cs typeface="Times New Roman"/>
            </a:rPr>
            <a:t>UNIDAD 3. Prácticas integrales de costo por procesos y por órdenes de producción.</a:t>
          </a:r>
        </a:p>
      </dgm:t>
    </dgm:pt>
    <dgm:pt modelId="{5A6AEEDA-885A-B743-BDAE-69F3C9849315}" type="parTrans" cxnId="{9B66C9B5-1837-534A-9CB6-B64B6A5B4D4B}">
      <dgm:prSet/>
      <dgm:spPr/>
      <dgm:t>
        <a:bodyPr/>
        <a:lstStyle/>
        <a:p>
          <a:endParaRPr lang="es-ES"/>
        </a:p>
      </dgm:t>
    </dgm:pt>
    <dgm:pt modelId="{6E2D8568-8620-0243-B4B2-9C4A88EAD786}" type="sibTrans" cxnId="{9B66C9B5-1837-534A-9CB6-B64B6A5B4D4B}">
      <dgm:prSet/>
      <dgm:spPr/>
      <dgm:t>
        <a:bodyPr/>
        <a:lstStyle/>
        <a:p>
          <a:endParaRPr lang="es-ES"/>
        </a:p>
      </dgm:t>
    </dgm:pt>
    <dgm:pt modelId="{58F103DA-C787-1E4C-95A1-5439E054FACF}">
      <dgm:prSet phldrT="[Texto]" custT="1"/>
      <dgm:spPr/>
      <dgm:t>
        <a:bodyPr/>
        <a:lstStyle/>
        <a:p>
          <a:r>
            <a:rPr lang="es-ES" sz="1400" b="1" dirty="0" smtClean="0">
              <a:latin typeface="Times New Roman"/>
              <a:cs typeface="Times New Roman"/>
            </a:rPr>
            <a:t>UNIDAD 4. Elaboración del presupuesto maestro.</a:t>
          </a:r>
        </a:p>
      </dgm:t>
    </dgm:pt>
    <dgm:pt modelId="{72BACB9F-89D5-4048-9F81-BBA4715F7482}" type="parTrans" cxnId="{69960CBE-36DB-194F-B8E8-16FA4C7E589A}">
      <dgm:prSet/>
      <dgm:spPr/>
      <dgm:t>
        <a:bodyPr/>
        <a:lstStyle/>
        <a:p>
          <a:endParaRPr lang="es-ES"/>
        </a:p>
      </dgm:t>
    </dgm:pt>
    <dgm:pt modelId="{24FD814B-2063-A545-84F5-461370CB97F0}" type="sibTrans" cxnId="{69960CBE-36DB-194F-B8E8-16FA4C7E589A}">
      <dgm:prSet/>
      <dgm:spPr/>
      <dgm:t>
        <a:bodyPr/>
        <a:lstStyle/>
        <a:p>
          <a:endParaRPr lang="es-ES"/>
        </a:p>
      </dgm:t>
    </dgm:pt>
    <dgm:pt modelId="{9A2332E9-C21D-8F4B-AA06-81165ECAE738}">
      <dgm:prSet phldrT="[Texto]" custT="1"/>
      <dgm:spPr/>
      <dgm:t>
        <a:bodyPr/>
        <a:lstStyle/>
        <a:p>
          <a:r>
            <a:rPr lang="es-ES" sz="1400" b="1" dirty="0" smtClean="0">
              <a:latin typeface="Times New Roman"/>
              <a:cs typeface="Times New Roman"/>
            </a:rPr>
            <a:t> UNIDAD 5. Elaborar mecanismos de control presupuestal</a:t>
          </a:r>
        </a:p>
      </dgm:t>
    </dgm:pt>
    <dgm:pt modelId="{9C2DD0A6-E1CC-7B44-92CC-F90763BE7884}" type="parTrans" cxnId="{2BBFA520-F4C7-F14B-B534-C18C3C762501}">
      <dgm:prSet/>
      <dgm:spPr/>
      <dgm:t>
        <a:bodyPr/>
        <a:lstStyle/>
        <a:p>
          <a:endParaRPr lang="es-ES"/>
        </a:p>
      </dgm:t>
    </dgm:pt>
    <dgm:pt modelId="{094B5B52-71D2-4C40-8041-D42405C4CFBF}" type="sibTrans" cxnId="{2BBFA520-F4C7-F14B-B534-C18C3C762501}">
      <dgm:prSet/>
      <dgm:spPr/>
      <dgm:t>
        <a:bodyPr/>
        <a:lstStyle/>
        <a:p>
          <a:endParaRPr lang="es-ES"/>
        </a:p>
      </dgm:t>
    </dgm:pt>
    <dgm:pt modelId="{3EF0DEAE-A3ED-C446-B975-E01EF1496166}" type="pres">
      <dgm:prSet presAssocID="{C125637F-DB99-B147-8929-439BF073A2F8}" presName="theList" presStyleCnt="0">
        <dgm:presLayoutVars>
          <dgm:dir/>
          <dgm:animLvl val="lvl"/>
          <dgm:resizeHandles val="exact"/>
        </dgm:presLayoutVars>
      </dgm:prSet>
      <dgm:spPr/>
      <dgm:t>
        <a:bodyPr/>
        <a:lstStyle/>
        <a:p>
          <a:endParaRPr lang="es-ES"/>
        </a:p>
      </dgm:t>
    </dgm:pt>
    <dgm:pt modelId="{6BE81380-D095-4246-B3DD-200C86F9282C}" type="pres">
      <dgm:prSet presAssocID="{25E4BF85-D134-534E-A181-50E021E26DCD}" presName="compNode" presStyleCnt="0"/>
      <dgm:spPr/>
    </dgm:pt>
    <dgm:pt modelId="{CB3FE01D-A29D-3640-AC4E-CFCAB5006075}" type="pres">
      <dgm:prSet presAssocID="{25E4BF85-D134-534E-A181-50E021E26DCD}" presName="noGeometry" presStyleCnt="0"/>
      <dgm:spPr/>
    </dgm:pt>
    <dgm:pt modelId="{20979955-7CDC-5542-88AE-AD3D9C8538FD}" type="pres">
      <dgm:prSet presAssocID="{25E4BF85-D134-534E-A181-50E021E26DCD}" presName="childTextVisible" presStyleLbl="bgAccFollowNode1" presStyleIdx="0" presStyleCnt="5" custScaleX="93681" custLinFactNeighborX="8387">
        <dgm:presLayoutVars>
          <dgm:bulletEnabled val="1"/>
        </dgm:presLayoutVars>
      </dgm:prSet>
      <dgm:spPr/>
      <dgm:t>
        <a:bodyPr/>
        <a:lstStyle/>
        <a:p>
          <a:endParaRPr lang="es-ES"/>
        </a:p>
      </dgm:t>
    </dgm:pt>
    <dgm:pt modelId="{287FA2D5-2E33-FE4B-A3E7-B12C62276D5F}" type="pres">
      <dgm:prSet presAssocID="{25E4BF85-D134-534E-A181-50E021E26DCD}" presName="childTextHidden" presStyleLbl="bgAccFollowNode1" presStyleIdx="0" presStyleCnt="5"/>
      <dgm:spPr/>
      <dgm:t>
        <a:bodyPr/>
        <a:lstStyle/>
        <a:p>
          <a:endParaRPr lang="es-ES"/>
        </a:p>
      </dgm:t>
    </dgm:pt>
    <dgm:pt modelId="{2B853FA9-7129-D441-BD47-D40D6914E34A}" type="pres">
      <dgm:prSet presAssocID="{25E4BF85-D134-534E-A181-50E021E26DCD}" presName="parentText" presStyleLbl="node1" presStyleIdx="0" presStyleCnt="5" custScaleX="347499" custScaleY="656579" custLinFactNeighborX="-319" custLinFactNeighborY="3224">
        <dgm:presLayoutVars>
          <dgm:chMax val="1"/>
          <dgm:bulletEnabled val="1"/>
        </dgm:presLayoutVars>
      </dgm:prSet>
      <dgm:spPr/>
      <dgm:t>
        <a:bodyPr/>
        <a:lstStyle/>
        <a:p>
          <a:endParaRPr lang="es-ES"/>
        </a:p>
      </dgm:t>
    </dgm:pt>
    <dgm:pt modelId="{45F0FCE1-8BD1-EC4F-B242-F2BCF0E4EBCA}" type="pres">
      <dgm:prSet presAssocID="{25E4BF85-D134-534E-A181-50E021E26DCD}" presName="aSpace" presStyleCnt="0"/>
      <dgm:spPr/>
    </dgm:pt>
    <dgm:pt modelId="{497A6B38-5F24-824F-B8C1-85788804F391}" type="pres">
      <dgm:prSet presAssocID="{99F55BE6-D978-BA47-85EA-87ABDD880B10}" presName="compNode" presStyleCnt="0"/>
      <dgm:spPr/>
    </dgm:pt>
    <dgm:pt modelId="{6427D01F-8E70-0C47-81EC-50BD26D45AAB}" type="pres">
      <dgm:prSet presAssocID="{99F55BE6-D978-BA47-85EA-87ABDD880B10}" presName="noGeometry" presStyleCnt="0"/>
      <dgm:spPr/>
    </dgm:pt>
    <dgm:pt modelId="{5ECBFA02-0B3A-6F4C-8032-20C2F7958808}" type="pres">
      <dgm:prSet presAssocID="{99F55BE6-D978-BA47-85EA-87ABDD880B10}" presName="childTextVisible" presStyleLbl="bgAccFollowNode1" presStyleIdx="1" presStyleCnt="5">
        <dgm:presLayoutVars>
          <dgm:bulletEnabled val="1"/>
        </dgm:presLayoutVars>
      </dgm:prSet>
      <dgm:spPr/>
    </dgm:pt>
    <dgm:pt modelId="{E61D4343-2AA7-A044-81E2-C17BEEF0BB48}" type="pres">
      <dgm:prSet presAssocID="{99F55BE6-D978-BA47-85EA-87ABDD880B10}" presName="childTextHidden" presStyleLbl="bgAccFollowNode1" presStyleIdx="1" presStyleCnt="5"/>
      <dgm:spPr/>
    </dgm:pt>
    <dgm:pt modelId="{8AF0B75D-0D93-BB44-B82B-FB6954F9B236}" type="pres">
      <dgm:prSet presAssocID="{99F55BE6-D978-BA47-85EA-87ABDD880B10}" presName="parentText" presStyleLbl="node1" presStyleIdx="1" presStyleCnt="5" custScaleX="325469" custScaleY="665407">
        <dgm:presLayoutVars>
          <dgm:chMax val="1"/>
          <dgm:bulletEnabled val="1"/>
        </dgm:presLayoutVars>
      </dgm:prSet>
      <dgm:spPr/>
      <dgm:t>
        <a:bodyPr/>
        <a:lstStyle/>
        <a:p>
          <a:endParaRPr lang="es-ES"/>
        </a:p>
      </dgm:t>
    </dgm:pt>
    <dgm:pt modelId="{1DA36809-DB59-AE41-B027-96F05A7A7A67}" type="pres">
      <dgm:prSet presAssocID="{99F55BE6-D978-BA47-85EA-87ABDD880B10}" presName="aSpace" presStyleCnt="0"/>
      <dgm:spPr/>
    </dgm:pt>
    <dgm:pt modelId="{F8A04C84-21C2-1F46-93DD-614C899639F8}" type="pres">
      <dgm:prSet presAssocID="{8CE2865B-CB9D-304F-98C9-8CEC14FF5A30}" presName="compNode" presStyleCnt="0"/>
      <dgm:spPr/>
    </dgm:pt>
    <dgm:pt modelId="{308C6B52-95D8-E940-9A63-7D71FC04CD3F}" type="pres">
      <dgm:prSet presAssocID="{8CE2865B-CB9D-304F-98C9-8CEC14FF5A30}" presName="noGeometry" presStyleCnt="0"/>
      <dgm:spPr/>
    </dgm:pt>
    <dgm:pt modelId="{5129B5CD-B7A9-B643-9F00-60EF010A6F15}" type="pres">
      <dgm:prSet presAssocID="{8CE2865B-CB9D-304F-98C9-8CEC14FF5A30}" presName="childTextVisible" presStyleLbl="bgAccFollowNode1" presStyleIdx="2" presStyleCnt="5">
        <dgm:presLayoutVars>
          <dgm:bulletEnabled val="1"/>
        </dgm:presLayoutVars>
      </dgm:prSet>
      <dgm:spPr/>
    </dgm:pt>
    <dgm:pt modelId="{966365F3-E51A-DD42-92A0-E1A5616AB415}" type="pres">
      <dgm:prSet presAssocID="{8CE2865B-CB9D-304F-98C9-8CEC14FF5A30}" presName="childTextHidden" presStyleLbl="bgAccFollowNode1" presStyleIdx="2" presStyleCnt="5"/>
      <dgm:spPr/>
    </dgm:pt>
    <dgm:pt modelId="{2A3B762F-E863-E94C-A633-48B0091F68A4}" type="pres">
      <dgm:prSet presAssocID="{8CE2865B-CB9D-304F-98C9-8CEC14FF5A30}" presName="parentText" presStyleLbl="node1" presStyleIdx="2" presStyleCnt="5" custScaleX="332048" custScaleY="665407">
        <dgm:presLayoutVars>
          <dgm:chMax val="1"/>
          <dgm:bulletEnabled val="1"/>
        </dgm:presLayoutVars>
      </dgm:prSet>
      <dgm:spPr/>
      <dgm:t>
        <a:bodyPr/>
        <a:lstStyle/>
        <a:p>
          <a:endParaRPr lang="es-ES"/>
        </a:p>
      </dgm:t>
    </dgm:pt>
    <dgm:pt modelId="{5C173B30-CF88-C646-9CF2-5F006EABAFAD}" type="pres">
      <dgm:prSet presAssocID="{8CE2865B-CB9D-304F-98C9-8CEC14FF5A30}" presName="aSpace" presStyleCnt="0"/>
      <dgm:spPr/>
    </dgm:pt>
    <dgm:pt modelId="{627105C4-0455-774F-962B-5768057D5C1C}" type="pres">
      <dgm:prSet presAssocID="{58F103DA-C787-1E4C-95A1-5439E054FACF}" presName="compNode" presStyleCnt="0"/>
      <dgm:spPr/>
    </dgm:pt>
    <dgm:pt modelId="{694AEF8D-D085-024A-B60F-1809BC219A0C}" type="pres">
      <dgm:prSet presAssocID="{58F103DA-C787-1E4C-95A1-5439E054FACF}" presName="noGeometry" presStyleCnt="0"/>
      <dgm:spPr/>
    </dgm:pt>
    <dgm:pt modelId="{0BC1AE39-481E-A342-9761-5D3E7BC019E3}" type="pres">
      <dgm:prSet presAssocID="{58F103DA-C787-1E4C-95A1-5439E054FACF}" presName="childTextVisible" presStyleLbl="bgAccFollowNode1" presStyleIdx="3" presStyleCnt="5">
        <dgm:presLayoutVars>
          <dgm:bulletEnabled val="1"/>
        </dgm:presLayoutVars>
      </dgm:prSet>
      <dgm:spPr/>
    </dgm:pt>
    <dgm:pt modelId="{FD1D79E3-C7EB-2749-A2AD-B5570F1AB269}" type="pres">
      <dgm:prSet presAssocID="{58F103DA-C787-1E4C-95A1-5439E054FACF}" presName="childTextHidden" presStyleLbl="bgAccFollowNode1" presStyleIdx="3" presStyleCnt="5"/>
      <dgm:spPr/>
    </dgm:pt>
    <dgm:pt modelId="{BDD5C697-D5A9-2140-89E5-88BBF6A48E78}" type="pres">
      <dgm:prSet presAssocID="{58F103DA-C787-1E4C-95A1-5439E054FACF}" presName="parentText" presStyleLbl="node1" presStyleIdx="3" presStyleCnt="5" custScaleX="324878" custScaleY="672185">
        <dgm:presLayoutVars>
          <dgm:chMax val="1"/>
          <dgm:bulletEnabled val="1"/>
        </dgm:presLayoutVars>
      </dgm:prSet>
      <dgm:spPr/>
      <dgm:t>
        <a:bodyPr/>
        <a:lstStyle/>
        <a:p>
          <a:endParaRPr lang="es-ES"/>
        </a:p>
      </dgm:t>
    </dgm:pt>
    <dgm:pt modelId="{A8828A1E-0B66-9D49-B11A-31D2C6180A7D}" type="pres">
      <dgm:prSet presAssocID="{58F103DA-C787-1E4C-95A1-5439E054FACF}" presName="aSpace" presStyleCnt="0"/>
      <dgm:spPr/>
    </dgm:pt>
    <dgm:pt modelId="{15B01C73-F4C8-AD48-AE31-A185820A5620}" type="pres">
      <dgm:prSet presAssocID="{9A2332E9-C21D-8F4B-AA06-81165ECAE738}" presName="compNode" presStyleCnt="0"/>
      <dgm:spPr/>
    </dgm:pt>
    <dgm:pt modelId="{077EAC2A-4B51-E64A-B61D-556ABCEC0F7D}" type="pres">
      <dgm:prSet presAssocID="{9A2332E9-C21D-8F4B-AA06-81165ECAE738}" presName="noGeometry" presStyleCnt="0"/>
      <dgm:spPr/>
    </dgm:pt>
    <dgm:pt modelId="{B2C4061D-45B4-5441-8153-027E75EB9998}" type="pres">
      <dgm:prSet presAssocID="{9A2332E9-C21D-8F4B-AA06-81165ECAE738}" presName="childTextVisible" presStyleLbl="bgAccFollowNode1" presStyleIdx="4" presStyleCnt="5">
        <dgm:presLayoutVars>
          <dgm:bulletEnabled val="1"/>
        </dgm:presLayoutVars>
      </dgm:prSet>
      <dgm:spPr/>
    </dgm:pt>
    <dgm:pt modelId="{D00B986D-367F-3B41-8D94-492B1F4383DF}" type="pres">
      <dgm:prSet presAssocID="{9A2332E9-C21D-8F4B-AA06-81165ECAE738}" presName="childTextHidden" presStyleLbl="bgAccFollowNode1" presStyleIdx="4" presStyleCnt="5"/>
      <dgm:spPr/>
    </dgm:pt>
    <dgm:pt modelId="{25CFF56F-8D3D-D643-A950-A8F82F13C769}" type="pres">
      <dgm:prSet presAssocID="{9A2332E9-C21D-8F4B-AA06-81165ECAE738}" presName="parentText" presStyleLbl="node1" presStyleIdx="4" presStyleCnt="5" custScaleX="326909" custScaleY="672185">
        <dgm:presLayoutVars>
          <dgm:chMax val="1"/>
          <dgm:bulletEnabled val="1"/>
        </dgm:presLayoutVars>
      </dgm:prSet>
      <dgm:spPr/>
      <dgm:t>
        <a:bodyPr/>
        <a:lstStyle/>
        <a:p>
          <a:endParaRPr lang="es-ES"/>
        </a:p>
      </dgm:t>
    </dgm:pt>
  </dgm:ptLst>
  <dgm:cxnLst>
    <dgm:cxn modelId="{D3E5C07F-FBE2-6B45-B96A-BE26B1152D79}" srcId="{C125637F-DB99-B147-8929-439BF073A2F8}" destId="{25E4BF85-D134-534E-A181-50E021E26DCD}" srcOrd="0" destOrd="0" parTransId="{9400C83B-7D8B-CC42-B2FC-DA8FD57C8C8C}" sibTransId="{983975EF-2588-564B-AC69-A9882EDBFC90}"/>
    <dgm:cxn modelId="{1C6E92D1-6B64-D44F-A598-0E0D6881E583}" type="presOf" srcId="{8CE2865B-CB9D-304F-98C9-8CEC14FF5A30}" destId="{2A3B762F-E863-E94C-A633-48B0091F68A4}" srcOrd="0" destOrd="0" presId="urn:microsoft.com/office/officeart/2005/8/layout/hProcess6"/>
    <dgm:cxn modelId="{69960CBE-36DB-194F-B8E8-16FA4C7E589A}" srcId="{C125637F-DB99-B147-8929-439BF073A2F8}" destId="{58F103DA-C787-1E4C-95A1-5439E054FACF}" srcOrd="3" destOrd="0" parTransId="{72BACB9F-89D5-4048-9F81-BBA4715F7482}" sibTransId="{24FD814B-2063-A545-84F5-461370CB97F0}"/>
    <dgm:cxn modelId="{0133E464-586B-774D-BE43-E1AE6FE54BAC}" type="presOf" srcId="{C125637F-DB99-B147-8929-439BF073A2F8}" destId="{3EF0DEAE-A3ED-C446-B975-E01EF1496166}" srcOrd="0" destOrd="0" presId="urn:microsoft.com/office/officeart/2005/8/layout/hProcess6"/>
    <dgm:cxn modelId="{0C1BBA74-B462-6D42-8576-F67FDB015B10}" srcId="{C125637F-DB99-B147-8929-439BF073A2F8}" destId="{99F55BE6-D978-BA47-85EA-87ABDD880B10}" srcOrd="1" destOrd="0" parTransId="{4DC9963E-14FC-7041-AB7A-61D038794101}" sibTransId="{9B583273-A248-8346-93E8-8A5DB8385F28}"/>
    <dgm:cxn modelId="{56BE5CD8-3BA3-D149-A3C6-98C3FAF8DAA9}" type="presOf" srcId="{25E4BF85-D134-534E-A181-50E021E26DCD}" destId="{2B853FA9-7129-D441-BD47-D40D6914E34A}" srcOrd="0" destOrd="0" presId="urn:microsoft.com/office/officeart/2005/8/layout/hProcess6"/>
    <dgm:cxn modelId="{FE2A1EE2-0971-D14E-AECC-708B565391C1}" type="presOf" srcId="{99F55BE6-D978-BA47-85EA-87ABDD880B10}" destId="{8AF0B75D-0D93-BB44-B82B-FB6954F9B236}" srcOrd="0" destOrd="0" presId="urn:microsoft.com/office/officeart/2005/8/layout/hProcess6"/>
    <dgm:cxn modelId="{9B66C9B5-1837-534A-9CB6-B64B6A5B4D4B}" srcId="{C125637F-DB99-B147-8929-439BF073A2F8}" destId="{8CE2865B-CB9D-304F-98C9-8CEC14FF5A30}" srcOrd="2" destOrd="0" parTransId="{5A6AEEDA-885A-B743-BDAE-69F3C9849315}" sibTransId="{6E2D8568-8620-0243-B4B2-9C4A88EAD786}"/>
    <dgm:cxn modelId="{D5EAEF75-6218-BB46-9B88-C485ACA4D6E9}" type="presOf" srcId="{58F103DA-C787-1E4C-95A1-5439E054FACF}" destId="{BDD5C697-D5A9-2140-89E5-88BBF6A48E78}" srcOrd="0" destOrd="0" presId="urn:microsoft.com/office/officeart/2005/8/layout/hProcess6"/>
    <dgm:cxn modelId="{2BBFA520-F4C7-F14B-B534-C18C3C762501}" srcId="{C125637F-DB99-B147-8929-439BF073A2F8}" destId="{9A2332E9-C21D-8F4B-AA06-81165ECAE738}" srcOrd="4" destOrd="0" parTransId="{9C2DD0A6-E1CC-7B44-92CC-F90763BE7884}" sibTransId="{094B5B52-71D2-4C40-8041-D42405C4CFBF}"/>
    <dgm:cxn modelId="{719300E4-AA9F-1A4A-A46E-8718E7BFC1E5}" type="presOf" srcId="{9A2332E9-C21D-8F4B-AA06-81165ECAE738}" destId="{25CFF56F-8D3D-D643-A950-A8F82F13C769}" srcOrd="0" destOrd="0" presId="urn:microsoft.com/office/officeart/2005/8/layout/hProcess6"/>
    <dgm:cxn modelId="{3F0A8619-3321-D841-BA6D-75110E76B7E6}" type="presParOf" srcId="{3EF0DEAE-A3ED-C446-B975-E01EF1496166}" destId="{6BE81380-D095-4246-B3DD-200C86F9282C}" srcOrd="0" destOrd="0" presId="urn:microsoft.com/office/officeart/2005/8/layout/hProcess6"/>
    <dgm:cxn modelId="{20830A7D-2477-DE4B-9675-3E5F78281AD0}" type="presParOf" srcId="{6BE81380-D095-4246-B3DD-200C86F9282C}" destId="{CB3FE01D-A29D-3640-AC4E-CFCAB5006075}" srcOrd="0" destOrd="0" presId="urn:microsoft.com/office/officeart/2005/8/layout/hProcess6"/>
    <dgm:cxn modelId="{52DC623A-EABE-E647-A2D6-E25F649567D4}" type="presParOf" srcId="{6BE81380-D095-4246-B3DD-200C86F9282C}" destId="{20979955-7CDC-5542-88AE-AD3D9C8538FD}" srcOrd="1" destOrd="0" presId="urn:microsoft.com/office/officeart/2005/8/layout/hProcess6"/>
    <dgm:cxn modelId="{D5A28D16-950F-704B-8BD1-39C8824DE773}" type="presParOf" srcId="{6BE81380-D095-4246-B3DD-200C86F9282C}" destId="{287FA2D5-2E33-FE4B-A3E7-B12C62276D5F}" srcOrd="2" destOrd="0" presId="urn:microsoft.com/office/officeart/2005/8/layout/hProcess6"/>
    <dgm:cxn modelId="{E9919CDC-F12C-5749-8E40-B40BA3F55D4B}" type="presParOf" srcId="{6BE81380-D095-4246-B3DD-200C86F9282C}" destId="{2B853FA9-7129-D441-BD47-D40D6914E34A}" srcOrd="3" destOrd="0" presId="urn:microsoft.com/office/officeart/2005/8/layout/hProcess6"/>
    <dgm:cxn modelId="{5EE2D5CC-3FAE-0646-8AE0-D57641A8B595}" type="presParOf" srcId="{3EF0DEAE-A3ED-C446-B975-E01EF1496166}" destId="{45F0FCE1-8BD1-EC4F-B242-F2BCF0E4EBCA}" srcOrd="1" destOrd="0" presId="urn:microsoft.com/office/officeart/2005/8/layout/hProcess6"/>
    <dgm:cxn modelId="{527A4B19-5C8C-134C-A1C5-28F280D9A0BD}" type="presParOf" srcId="{3EF0DEAE-A3ED-C446-B975-E01EF1496166}" destId="{497A6B38-5F24-824F-B8C1-85788804F391}" srcOrd="2" destOrd="0" presId="urn:microsoft.com/office/officeart/2005/8/layout/hProcess6"/>
    <dgm:cxn modelId="{45960D3D-CD94-004E-A65C-87443BA90E47}" type="presParOf" srcId="{497A6B38-5F24-824F-B8C1-85788804F391}" destId="{6427D01F-8E70-0C47-81EC-50BD26D45AAB}" srcOrd="0" destOrd="0" presId="urn:microsoft.com/office/officeart/2005/8/layout/hProcess6"/>
    <dgm:cxn modelId="{B2C89B1E-FE91-7D45-925D-60D7D117726A}" type="presParOf" srcId="{497A6B38-5F24-824F-B8C1-85788804F391}" destId="{5ECBFA02-0B3A-6F4C-8032-20C2F7958808}" srcOrd="1" destOrd="0" presId="urn:microsoft.com/office/officeart/2005/8/layout/hProcess6"/>
    <dgm:cxn modelId="{E29D1B2D-8894-324D-899D-50313C195B75}" type="presParOf" srcId="{497A6B38-5F24-824F-B8C1-85788804F391}" destId="{E61D4343-2AA7-A044-81E2-C17BEEF0BB48}" srcOrd="2" destOrd="0" presId="urn:microsoft.com/office/officeart/2005/8/layout/hProcess6"/>
    <dgm:cxn modelId="{937448A8-D7ED-B548-A5E5-34C02738415F}" type="presParOf" srcId="{497A6B38-5F24-824F-B8C1-85788804F391}" destId="{8AF0B75D-0D93-BB44-B82B-FB6954F9B236}" srcOrd="3" destOrd="0" presId="urn:microsoft.com/office/officeart/2005/8/layout/hProcess6"/>
    <dgm:cxn modelId="{B8AB8B50-0583-B948-A316-C7A028C1D333}" type="presParOf" srcId="{3EF0DEAE-A3ED-C446-B975-E01EF1496166}" destId="{1DA36809-DB59-AE41-B027-96F05A7A7A67}" srcOrd="3" destOrd="0" presId="urn:microsoft.com/office/officeart/2005/8/layout/hProcess6"/>
    <dgm:cxn modelId="{C4991074-6451-E641-ADA8-918D2071A690}" type="presParOf" srcId="{3EF0DEAE-A3ED-C446-B975-E01EF1496166}" destId="{F8A04C84-21C2-1F46-93DD-614C899639F8}" srcOrd="4" destOrd="0" presId="urn:microsoft.com/office/officeart/2005/8/layout/hProcess6"/>
    <dgm:cxn modelId="{182144D5-B1EA-3D4C-9142-3A9F354DE558}" type="presParOf" srcId="{F8A04C84-21C2-1F46-93DD-614C899639F8}" destId="{308C6B52-95D8-E940-9A63-7D71FC04CD3F}" srcOrd="0" destOrd="0" presId="urn:microsoft.com/office/officeart/2005/8/layout/hProcess6"/>
    <dgm:cxn modelId="{B6FCE9ED-FD15-F84B-AC92-D0F42096E4F2}" type="presParOf" srcId="{F8A04C84-21C2-1F46-93DD-614C899639F8}" destId="{5129B5CD-B7A9-B643-9F00-60EF010A6F15}" srcOrd="1" destOrd="0" presId="urn:microsoft.com/office/officeart/2005/8/layout/hProcess6"/>
    <dgm:cxn modelId="{ECB969E7-3FBD-B549-9D4A-2340D81F3671}" type="presParOf" srcId="{F8A04C84-21C2-1F46-93DD-614C899639F8}" destId="{966365F3-E51A-DD42-92A0-E1A5616AB415}" srcOrd="2" destOrd="0" presId="urn:microsoft.com/office/officeart/2005/8/layout/hProcess6"/>
    <dgm:cxn modelId="{CBD7FB24-D16A-F547-A407-64EAC15CBC67}" type="presParOf" srcId="{F8A04C84-21C2-1F46-93DD-614C899639F8}" destId="{2A3B762F-E863-E94C-A633-48B0091F68A4}" srcOrd="3" destOrd="0" presId="urn:microsoft.com/office/officeart/2005/8/layout/hProcess6"/>
    <dgm:cxn modelId="{29DC093A-CB56-C148-9598-32049E378F24}" type="presParOf" srcId="{3EF0DEAE-A3ED-C446-B975-E01EF1496166}" destId="{5C173B30-CF88-C646-9CF2-5F006EABAFAD}" srcOrd="5" destOrd="0" presId="urn:microsoft.com/office/officeart/2005/8/layout/hProcess6"/>
    <dgm:cxn modelId="{6AC49A6D-B221-AD4D-99B1-72AF78657518}" type="presParOf" srcId="{3EF0DEAE-A3ED-C446-B975-E01EF1496166}" destId="{627105C4-0455-774F-962B-5768057D5C1C}" srcOrd="6" destOrd="0" presId="urn:microsoft.com/office/officeart/2005/8/layout/hProcess6"/>
    <dgm:cxn modelId="{256DE5BB-5884-0D4E-8A48-47DA7097EAE4}" type="presParOf" srcId="{627105C4-0455-774F-962B-5768057D5C1C}" destId="{694AEF8D-D085-024A-B60F-1809BC219A0C}" srcOrd="0" destOrd="0" presId="urn:microsoft.com/office/officeart/2005/8/layout/hProcess6"/>
    <dgm:cxn modelId="{64B60E67-BD6F-1442-BBD2-C4374DB9B32C}" type="presParOf" srcId="{627105C4-0455-774F-962B-5768057D5C1C}" destId="{0BC1AE39-481E-A342-9761-5D3E7BC019E3}" srcOrd="1" destOrd="0" presId="urn:microsoft.com/office/officeart/2005/8/layout/hProcess6"/>
    <dgm:cxn modelId="{139EBEEE-EF33-4141-BEAA-445ADD55312B}" type="presParOf" srcId="{627105C4-0455-774F-962B-5768057D5C1C}" destId="{FD1D79E3-C7EB-2749-A2AD-B5570F1AB269}" srcOrd="2" destOrd="0" presId="urn:microsoft.com/office/officeart/2005/8/layout/hProcess6"/>
    <dgm:cxn modelId="{381D3425-ADD6-014A-9A48-F1E438E28137}" type="presParOf" srcId="{627105C4-0455-774F-962B-5768057D5C1C}" destId="{BDD5C697-D5A9-2140-89E5-88BBF6A48E78}" srcOrd="3" destOrd="0" presId="urn:microsoft.com/office/officeart/2005/8/layout/hProcess6"/>
    <dgm:cxn modelId="{AFDDA602-93E2-F647-B08E-EC7646418EC7}" type="presParOf" srcId="{3EF0DEAE-A3ED-C446-B975-E01EF1496166}" destId="{A8828A1E-0B66-9D49-B11A-31D2C6180A7D}" srcOrd="7" destOrd="0" presId="urn:microsoft.com/office/officeart/2005/8/layout/hProcess6"/>
    <dgm:cxn modelId="{C347E7E1-1114-A545-BF0C-DB60A05BD2E7}" type="presParOf" srcId="{3EF0DEAE-A3ED-C446-B975-E01EF1496166}" destId="{15B01C73-F4C8-AD48-AE31-A185820A5620}" srcOrd="8" destOrd="0" presId="urn:microsoft.com/office/officeart/2005/8/layout/hProcess6"/>
    <dgm:cxn modelId="{2B54E9B3-59EE-C742-8DE2-E9E28F71DB83}" type="presParOf" srcId="{15B01C73-F4C8-AD48-AE31-A185820A5620}" destId="{077EAC2A-4B51-E64A-B61D-556ABCEC0F7D}" srcOrd="0" destOrd="0" presId="urn:microsoft.com/office/officeart/2005/8/layout/hProcess6"/>
    <dgm:cxn modelId="{2F3AA3AC-EFB8-C14B-9A9B-C167C660E9F8}" type="presParOf" srcId="{15B01C73-F4C8-AD48-AE31-A185820A5620}" destId="{B2C4061D-45B4-5441-8153-027E75EB9998}" srcOrd="1" destOrd="0" presId="urn:microsoft.com/office/officeart/2005/8/layout/hProcess6"/>
    <dgm:cxn modelId="{173965BF-28E2-D14F-BC21-801468E358B7}" type="presParOf" srcId="{15B01C73-F4C8-AD48-AE31-A185820A5620}" destId="{D00B986D-367F-3B41-8D94-492B1F4383DF}" srcOrd="2" destOrd="0" presId="urn:microsoft.com/office/officeart/2005/8/layout/hProcess6"/>
    <dgm:cxn modelId="{3F13786A-ECFC-6040-84A6-6409A4B64C91}" type="presParOf" srcId="{15B01C73-F4C8-AD48-AE31-A185820A5620}" destId="{25CFF56F-8D3D-D643-A950-A8F82F13C769}" srcOrd="3" destOrd="0" presId="urn:microsoft.com/office/officeart/2005/8/layout/hProcess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3BABB28-877D-5843-BC8B-828D160B3A85}" type="doc">
      <dgm:prSet loTypeId="urn:microsoft.com/office/officeart/2009/3/layout/SubStepProcess" loCatId="" qsTypeId="urn:microsoft.com/office/officeart/2005/8/quickstyle/simple4" qsCatId="simple" csTypeId="urn:microsoft.com/office/officeart/2005/8/colors/accent1_2" csCatId="accent1" phldr="1"/>
      <dgm:spPr/>
      <dgm:t>
        <a:bodyPr/>
        <a:lstStyle/>
        <a:p>
          <a:endParaRPr lang="es-ES"/>
        </a:p>
      </dgm:t>
    </dgm:pt>
    <dgm:pt modelId="{337CF495-D4C6-364A-9FB4-878711603F24}">
      <dgm:prSet custT="1"/>
      <dgm:spPr/>
      <dgm:t>
        <a:bodyPr/>
        <a:lstStyle/>
        <a:p>
          <a:pPr rtl="0"/>
          <a:r>
            <a:rPr lang="es-ES" sz="1400" b="1" dirty="0" smtClean="0"/>
            <a:t>ACTIVIDADES DE APOYO</a:t>
          </a:r>
        </a:p>
        <a:p>
          <a:pPr rtl="0"/>
          <a:endParaRPr lang="es-ES" sz="1400" b="1" dirty="0" smtClean="0">
            <a:effectLst/>
          </a:endParaRPr>
        </a:p>
        <a:p>
          <a:pPr rtl="0"/>
          <a:r>
            <a:rPr lang="es-ES" sz="1400" b="1" dirty="0" smtClean="0">
              <a:effectLst/>
            </a:rPr>
            <a:t>Son las que intervienen en la creación física del producto, en su venta y transferencia al cliente, así como en la asistencia posterior a la venta: Logística de entrada, operaciones, logística de salida, ventas y marketing y servicio</a:t>
          </a:r>
          <a:endParaRPr lang="es-ES" sz="1400" b="1" dirty="0"/>
        </a:p>
      </dgm:t>
    </dgm:pt>
    <dgm:pt modelId="{F7666F6F-4942-1B46-95F3-0C6A258CFF56}" type="parTrans" cxnId="{56F8F812-6B56-7649-BE4A-56031BE2F510}">
      <dgm:prSet/>
      <dgm:spPr/>
      <dgm:t>
        <a:bodyPr/>
        <a:lstStyle/>
        <a:p>
          <a:endParaRPr lang="es-ES"/>
        </a:p>
      </dgm:t>
    </dgm:pt>
    <dgm:pt modelId="{8A65092A-A48B-774B-866B-DC945A5E13E8}" type="sibTrans" cxnId="{56F8F812-6B56-7649-BE4A-56031BE2F510}">
      <dgm:prSet/>
      <dgm:spPr/>
      <dgm:t>
        <a:bodyPr/>
        <a:lstStyle/>
        <a:p>
          <a:endParaRPr lang="es-ES"/>
        </a:p>
      </dgm:t>
    </dgm:pt>
    <dgm:pt modelId="{A6A4BB28-7B31-D949-845E-EE17213A23A6}">
      <dgm:prSet custT="1"/>
      <dgm:spPr/>
      <dgm:t>
        <a:bodyPr/>
        <a:lstStyle/>
        <a:p>
          <a:pPr rtl="0"/>
          <a:r>
            <a:rPr lang="es-ES" sz="1400" b="1" dirty="0" smtClean="0"/>
            <a:t>ACTIVIDADES PRIMARIAS</a:t>
          </a:r>
        </a:p>
        <a:p>
          <a:pPr rtl="0"/>
          <a:endParaRPr lang="es-ES" sz="1400" b="1" dirty="0" smtClean="0">
            <a:effectLst/>
          </a:endParaRPr>
        </a:p>
        <a:p>
          <a:pPr rtl="0"/>
          <a:r>
            <a:rPr lang="es-ES" sz="1400" b="1" dirty="0" smtClean="0">
              <a:effectLst/>
            </a:rPr>
            <a:t>Son las que intervienen en la creación física del producto, en su venta y transferencia al cliente, así como en la asistencia posterior a la venta: Logística de entrada, operaciones, logística de salida, ventas y marketing y servicio</a:t>
          </a:r>
          <a:endParaRPr lang="es-ES" sz="1400" b="1" dirty="0"/>
        </a:p>
      </dgm:t>
    </dgm:pt>
    <dgm:pt modelId="{8343E05F-3D00-6542-90E6-21BC940B94EE}" type="parTrans" cxnId="{55603DE5-8E20-7E40-841B-E7886AE940B3}">
      <dgm:prSet/>
      <dgm:spPr/>
      <dgm:t>
        <a:bodyPr/>
        <a:lstStyle/>
        <a:p>
          <a:endParaRPr lang="es-ES"/>
        </a:p>
      </dgm:t>
    </dgm:pt>
    <dgm:pt modelId="{AD38DB40-1A37-0543-BE12-3FBBD148B45D}" type="sibTrans" cxnId="{55603DE5-8E20-7E40-841B-E7886AE940B3}">
      <dgm:prSet/>
      <dgm:spPr/>
      <dgm:t>
        <a:bodyPr/>
        <a:lstStyle/>
        <a:p>
          <a:endParaRPr lang="es-ES"/>
        </a:p>
      </dgm:t>
    </dgm:pt>
    <dgm:pt modelId="{BCC6E035-1048-5D42-9DD0-530174C48647}" type="pres">
      <dgm:prSet presAssocID="{23BABB28-877D-5843-BC8B-828D160B3A85}" presName="Name0" presStyleCnt="0">
        <dgm:presLayoutVars>
          <dgm:chMax val="7"/>
          <dgm:dir/>
          <dgm:animOne val="branch"/>
        </dgm:presLayoutVars>
      </dgm:prSet>
      <dgm:spPr/>
      <dgm:t>
        <a:bodyPr/>
        <a:lstStyle/>
        <a:p>
          <a:endParaRPr lang="es-ES"/>
        </a:p>
      </dgm:t>
    </dgm:pt>
    <dgm:pt modelId="{0A621F68-9A39-BB47-877D-6613128C40CF}" type="pres">
      <dgm:prSet presAssocID="{A6A4BB28-7B31-D949-845E-EE17213A23A6}" presName="parTx1" presStyleLbl="node1" presStyleIdx="0" presStyleCnt="2"/>
      <dgm:spPr/>
      <dgm:t>
        <a:bodyPr/>
        <a:lstStyle/>
        <a:p>
          <a:endParaRPr lang="es-ES"/>
        </a:p>
      </dgm:t>
    </dgm:pt>
    <dgm:pt modelId="{D6C6E1B0-5024-6F45-A731-28B6D4B6F2D6}" type="pres">
      <dgm:prSet presAssocID="{337CF495-D4C6-364A-9FB4-878711603F24}" presName="parTx2" presStyleLbl="node1" presStyleIdx="1" presStyleCnt="2" custLinFactNeighborX="7920"/>
      <dgm:spPr/>
      <dgm:t>
        <a:bodyPr/>
        <a:lstStyle/>
        <a:p>
          <a:endParaRPr lang="es-ES"/>
        </a:p>
      </dgm:t>
    </dgm:pt>
  </dgm:ptLst>
  <dgm:cxnLst>
    <dgm:cxn modelId="{32DDA781-1772-304D-963D-710F0B960BA6}" type="presOf" srcId="{23BABB28-877D-5843-BC8B-828D160B3A85}" destId="{BCC6E035-1048-5D42-9DD0-530174C48647}" srcOrd="0" destOrd="0" presId="urn:microsoft.com/office/officeart/2009/3/layout/SubStepProcess"/>
    <dgm:cxn modelId="{55603DE5-8E20-7E40-841B-E7886AE940B3}" srcId="{23BABB28-877D-5843-BC8B-828D160B3A85}" destId="{A6A4BB28-7B31-D949-845E-EE17213A23A6}" srcOrd="0" destOrd="0" parTransId="{8343E05F-3D00-6542-90E6-21BC940B94EE}" sibTransId="{AD38DB40-1A37-0543-BE12-3FBBD148B45D}"/>
    <dgm:cxn modelId="{56F8F812-6B56-7649-BE4A-56031BE2F510}" srcId="{23BABB28-877D-5843-BC8B-828D160B3A85}" destId="{337CF495-D4C6-364A-9FB4-878711603F24}" srcOrd="1" destOrd="0" parTransId="{F7666F6F-4942-1B46-95F3-0C6A258CFF56}" sibTransId="{8A65092A-A48B-774B-866B-DC945A5E13E8}"/>
    <dgm:cxn modelId="{6FAD1FAC-EDCA-9947-B981-100A45852C3B}" type="presOf" srcId="{337CF495-D4C6-364A-9FB4-878711603F24}" destId="{D6C6E1B0-5024-6F45-A731-28B6D4B6F2D6}" srcOrd="0" destOrd="0" presId="urn:microsoft.com/office/officeart/2009/3/layout/SubStepProcess"/>
    <dgm:cxn modelId="{3EB77623-ED62-CA4A-9102-B3A24ADA7A64}" type="presOf" srcId="{A6A4BB28-7B31-D949-845E-EE17213A23A6}" destId="{0A621F68-9A39-BB47-877D-6613128C40CF}" srcOrd="0" destOrd="0" presId="urn:microsoft.com/office/officeart/2009/3/layout/SubStepProcess"/>
    <dgm:cxn modelId="{BE1130EA-2C50-A24C-92B5-481568A5ABD1}" type="presParOf" srcId="{BCC6E035-1048-5D42-9DD0-530174C48647}" destId="{0A621F68-9A39-BB47-877D-6613128C40CF}" srcOrd="0" destOrd="0" presId="urn:microsoft.com/office/officeart/2009/3/layout/SubStepProcess"/>
    <dgm:cxn modelId="{A8434163-EEF5-A046-BE9A-5E88DC830A2A}" type="presParOf" srcId="{BCC6E035-1048-5D42-9DD0-530174C48647}" destId="{D6C6E1B0-5024-6F45-A731-28B6D4B6F2D6}" srcOrd="1" destOrd="0" presId="urn:microsoft.com/office/officeart/2009/3/layout/SubSte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BF044CD-B79E-8A41-BDA5-CBAD2C6CF482}" type="doc">
      <dgm:prSet loTypeId="urn:microsoft.com/office/officeart/2009/3/layout/RandomtoResultProcess" loCatId="" qsTypeId="urn:microsoft.com/office/officeart/2005/8/quickstyle/simple4" qsCatId="simple" csTypeId="urn:microsoft.com/office/officeart/2005/8/colors/accent1_2" csCatId="accent1" phldr="1"/>
      <dgm:spPr/>
      <dgm:t>
        <a:bodyPr/>
        <a:lstStyle/>
        <a:p>
          <a:endParaRPr lang="es-ES"/>
        </a:p>
      </dgm:t>
    </dgm:pt>
    <dgm:pt modelId="{4F34F0A3-D9ED-7E4D-9595-4A8538DE09EB}">
      <dgm:prSet custT="1"/>
      <dgm:spPr/>
      <dgm:t>
        <a:bodyPr/>
        <a:lstStyle/>
        <a:p>
          <a:pPr rtl="0"/>
          <a:r>
            <a:rPr lang="es-ES" sz="1800" b="1" dirty="0" smtClean="0"/>
            <a:t>Desde el punto de vista de la competencia, el valor es lo que la gente está dispuesta  a pagar por lo que se le ofrece. </a:t>
          </a:r>
          <a:endParaRPr lang="es-ES" sz="1800" dirty="0"/>
        </a:p>
      </dgm:t>
    </dgm:pt>
    <dgm:pt modelId="{2D7E05C7-D5E2-E44A-921E-F9006601219F}" type="parTrans" cxnId="{DABBB59D-458D-C345-B79B-09F2836C822B}">
      <dgm:prSet/>
      <dgm:spPr/>
      <dgm:t>
        <a:bodyPr/>
        <a:lstStyle/>
        <a:p>
          <a:endParaRPr lang="es-ES"/>
        </a:p>
      </dgm:t>
    </dgm:pt>
    <dgm:pt modelId="{D7591DCB-97A0-AA45-B470-EAD17CD89266}" type="sibTrans" cxnId="{DABBB59D-458D-C345-B79B-09F2836C822B}">
      <dgm:prSet/>
      <dgm:spPr/>
      <dgm:t>
        <a:bodyPr/>
        <a:lstStyle/>
        <a:p>
          <a:endParaRPr lang="es-ES"/>
        </a:p>
      </dgm:t>
    </dgm:pt>
    <dgm:pt modelId="{2B9D979A-EF22-304F-B2ED-1E6C918CF7A3}">
      <dgm:prSet custT="1"/>
      <dgm:spPr/>
      <dgm:t>
        <a:bodyPr/>
        <a:lstStyle/>
        <a:p>
          <a:pPr rtl="0"/>
          <a:r>
            <a:rPr lang="es-ES" sz="1800" b="1" dirty="0" smtClean="0"/>
            <a:t>El valor se mide por los ingresos totales, reflejo del precio que se cobra por el producto y de las unidades que logra vender. </a:t>
          </a:r>
          <a:endParaRPr lang="es-ES" sz="1800" dirty="0"/>
        </a:p>
      </dgm:t>
    </dgm:pt>
    <dgm:pt modelId="{BF45961D-5F7C-9B4E-BDAC-6599F684FF61}" type="parTrans" cxnId="{804BC329-2DF9-A34D-AE3E-45EDF3FD9346}">
      <dgm:prSet/>
      <dgm:spPr/>
      <dgm:t>
        <a:bodyPr/>
        <a:lstStyle/>
        <a:p>
          <a:endParaRPr lang="es-ES"/>
        </a:p>
      </dgm:t>
    </dgm:pt>
    <dgm:pt modelId="{1F0EAF5E-1A86-1E41-B1D7-D52F5AAF9D55}" type="sibTrans" cxnId="{804BC329-2DF9-A34D-AE3E-45EDF3FD9346}">
      <dgm:prSet/>
      <dgm:spPr/>
      <dgm:t>
        <a:bodyPr/>
        <a:lstStyle/>
        <a:p>
          <a:endParaRPr lang="es-ES"/>
        </a:p>
      </dgm:t>
    </dgm:pt>
    <dgm:pt modelId="{8D45B5F4-C838-014C-BE41-D90F5E13D13D}">
      <dgm:prSet custT="1"/>
      <dgm:spPr/>
      <dgm:t>
        <a:bodyPr/>
        <a:lstStyle/>
        <a:p>
          <a:pPr rtl="0"/>
          <a:r>
            <a:rPr lang="es-ES" sz="1800" b="1" dirty="0" smtClean="0"/>
            <a:t>La cadena de valor contiene el valor total y consta de actividades relacionadas con valores y margen. </a:t>
          </a:r>
          <a:endParaRPr lang="es-ES" sz="1800" dirty="0"/>
        </a:p>
      </dgm:t>
    </dgm:pt>
    <dgm:pt modelId="{5F53FD72-F393-2146-8B2A-A7557D5964A2}" type="parTrans" cxnId="{C74D4605-CDAD-8E49-A8EE-66DE80271350}">
      <dgm:prSet/>
      <dgm:spPr/>
      <dgm:t>
        <a:bodyPr/>
        <a:lstStyle/>
        <a:p>
          <a:endParaRPr lang="es-ES"/>
        </a:p>
      </dgm:t>
    </dgm:pt>
    <dgm:pt modelId="{79DAB9F2-9885-0C45-AD85-08BBF2B46B08}" type="sibTrans" cxnId="{C74D4605-CDAD-8E49-A8EE-66DE80271350}">
      <dgm:prSet/>
      <dgm:spPr/>
      <dgm:t>
        <a:bodyPr/>
        <a:lstStyle/>
        <a:p>
          <a:endParaRPr lang="es-ES"/>
        </a:p>
      </dgm:t>
    </dgm:pt>
    <dgm:pt modelId="{FE7731ED-81AF-204A-831D-E2833DE7098B}" type="pres">
      <dgm:prSet presAssocID="{6BF044CD-B79E-8A41-BDA5-CBAD2C6CF482}" presName="Name0" presStyleCnt="0">
        <dgm:presLayoutVars>
          <dgm:dir/>
          <dgm:animOne val="branch"/>
          <dgm:animLvl val="lvl"/>
        </dgm:presLayoutVars>
      </dgm:prSet>
      <dgm:spPr/>
      <dgm:t>
        <a:bodyPr/>
        <a:lstStyle/>
        <a:p>
          <a:endParaRPr lang="es-ES"/>
        </a:p>
      </dgm:t>
    </dgm:pt>
    <dgm:pt modelId="{F01AD6BD-F9C9-CF42-A7C2-1A74C02D519E}" type="pres">
      <dgm:prSet presAssocID="{4F34F0A3-D9ED-7E4D-9595-4A8538DE09EB}" presName="chaos" presStyleCnt="0"/>
      <dgm:spPr/>
    </dgm:pt>
    <dgm:pt modelId="{B165899F-72AB-AC4D-A995-C3EA290D43CA}" type="pres">
      <dgm:prSet presAssocID="{4F34F0A3-D9ED-7E4D-9595-4A8538DE09EB}" presName="parTx1" presStyleLbl="revTx" presStyleIdx="0" presStyleCnt="2" custScaleY="227206" custLinFactNeighborX="-1688" custLinFactNeighborY="2749"/>
      <dgm:spPr/>
      <dgm:t>
        <a:bodyPr/>
        <a:lstStyle/>
        <a:p>
          <a:endParaRPr lang="es-ES"/>
        </a:p>
      </dgm:t>
    </dgm:pt>
    <dgm:pt modelId="{D26CFFF3-5205-254E-A825-2AD1203C2ED5}" type="pres">
      <dgm:prSet presAssocID="{4F34F0A3-D9ED-7E4D-9595-4A8538DE09EB}" presName="c1" presStyleLbl="node1" presStyleIdx="0" presStyleCnt="19" custLinFactY="-200000" custLinFactNeighborX="-19798" custLinFactNeighborY="-267645"/>
      <dgm:spPr/>
    </dgm:pt>
    <dgm:pt modelId="{41C54CDE-326F-594F-9027-67BBDACD0FDC}" type="pres">
      <dgm:prSet presAssocID="{4F34F0A3-D9ED-7E4D-9595-4A8538DE09EB}" presName="c2" presStyleLbl="node1" presStyleIdx="1" presStyleCnt="19" custLinFactY="-100000" custLinFactNeighborX="37921" custLinFactNeighborY="-178059"/>
      <dgm:spPr/>
    </dgm:pt>
    <dgm:pt modelId="{BFCFCB9D-E2E5-2247-9AEB-D08765509AB2}" type="pres">
      <dgm:prSet presAssocID="{4F34F0A3-D9ED-7E4D-9595-4A8538DE09EB}" presName="c3" presStyleLbl="node1" presStyleIdx="2" presStyleCnt="19" custLinFactY="-116356" custLinFactNeighborY="-200000"/>
      <dgm:spPr/>
    </dgm:pt>
    <dgm:pt modelId="{AFAA29AE-F0B0-9C4A-827F-578D7BD9A236}" type="pres">
      <dgm:prSet presAssocID="{4F34F0A3-D9ED-7E4D-9595-4A8538DE09EB}" presName="c4" presStyleLbl="node1" presStyleIdx="3" presStyleCnt="19" custLinFactX="-26402" custLinFactY="-39030" custLinFactNeighborX="-100000" custLinFactNeighborY="-100000"/>
      <dgm:spPr/>
    </dgm:pt>
    <dgm:pt modelId="{402AB18C-1F1C-4848-9534-62C7D2ECD815}" type="pres">
      <dgm:prSet presAssocID="{4F34F0A3-D9ED-7E4D-9595-4A8538DE09EB}" presName="c5" presStyleLbl="node1" presStyleIdx="4" presStyleCnt="19" custLinFactY="-76947" custLinFactNeighborY="-100000"/>
      <dgm:spPr/>
    </dgm:pt>
    <dgm:pt modelId="{6452AFF6-B4F8-BB44-ABF5-A4245254060F}" type="pres">
      <dgm:prSet presAssocID="{4F34F0A3-D9ED-7E4D-9595-4A8538DE09EB}" presName="c6" presStyleLbl="node1" presStyleIdx="5" presStyleCnt="19" custLinFactX="141285" custLinFactY="-100000" custLinFactNeighborX="200000" custLinFactNeighborY="-127504"/>
      <dgm:spPr/>
    </dgm:pt>
    <dgm:pt modelId="{8CB71772-D50D-B04C-B6ED-9B5D24AEC4B5}" type="pres">
      <dgm:prSet presAssocID="{4F34F0A3-D9ED-7E4D-9595-4A8538DE09EB}" presName="c7" presStyleLbl="node1" presStyleIdx="6" presStyleCnt="19" custLinFactX="4569" custLinFactNeighborX="100000" custLinFactNeighborY="-82252"/>
      <dgm:spPr/>
    </dgm:pt>
    <dgm:pt modelId="{07FCAA5D-143B-C04F-90EA-C76B6E9D8E1D}" type="pres">
      <dgm:prSet presAssocID="{4F34F0A3-D9ED-7E4D-9595-4A8538DE09EB}" presName="c8" presStyleLbl="node1" presStyleIdx="7" presStyleCnt="19" custLinFactX="100000" custLinFactNeighborX="102243" custLinFactNeighborY="-25278"/>
      <dgm:spPr/>
    </dgm:pt>
    <dgm:pt modelId="{41029DFD-CA0E-5644-8B76-1E1E200688B5}" type="pres">
      <dgm:prSet presAssocID="{4F34F0A3-D9ED-7E4D-9595-4A8538DE09EB}" presName="c9" presStyleLbl="node1" presStyleIdx="8" presStyleCnt="19" custLinFactX="39042" custLinFactY="13752" custLinFactNeighborX="100000" custLinFactNeighborY="100000"/>
      <dgm:spPr/>
    </dgm:pt>
    <dgm:pt modelId="{502CC0FE-8EBA-A74A-838A-3C66D8CB485D}" type="pres">
      <dgm:prSet presAssocID="{4F34F0A3-D9ED-7E4D-9595-4A8538DE09EB}" presName="c10" presStyleLbl="node1" presStyleIdx="9" presStyleCnt="19" custLinFactY="-82224" custLinFactNeighborX="93397" custLinFactNeighborY="-100000"/>
      <dgm:spPr/>
    </dgm:pt>
    <dgm:pt modelId="{60034877-1A30-D84F-B6B7-22C362F71982}" type="pres">
      <dgm:prSet presAssocID="{4F34F0A3-D9ED-7E4D-9595-4A8538DE09EB}" presName="c11" presStyleLbl="node1" presStyleIdx="10" presStyleCnt="19"/>
      <dgm:spPr/>
    </dgm:pt>
    <dgm:pt modelId="{D16DEF08-8B45-A94B-B6AA-F9644BAADDEF}" type="pres">
      <dgm:prSet presAssocID="{4F34F0A3-D9ED-7E4D-9595-4A8538DE09EB}" presName="c12" presStyleLbl="node1" presStyleIdx="11" presStyleCnt="19" custLinFactY="28689" custLinFactNeighborX="-21508" custLinFactNeighborY="100000"/>
      <dgm:spPr/>
    </dgm:pt>
    <dgm:pt modelId="{1A305637-25B9-8945-986C-4913E8D3E8AF}" type="pres">
      <dgm:prSet presAssocID="{4F34F0A3-D9ED-7E4D-9595-4A8538DE09EB}" presName="c13" presStyleLbl="node1" presStyleIdx="12" presStyleCnt="19" custLinFactY="65888" custLinFactNeighborX="-22121" custLinFactNeighborY="100000"/>
      <dgm:spPr/>
    </dgm:pt>
    <dgm:pt modelId="{5679E57E-C6A2-DE4C-841C-D94230959B08}" type="pres">
      <dgm:prSet presAssocID="{4F34F0A3-D9ED-7E4D-9595-4A8538DE09EB}" presName="c14" presStyleLbl="node1" presStyleIdx="13" presStyleCnt="19" custLinFactY="100000" custLinFactNeighborX="-63201" custLinFactNeighborY="127503"/>
      <dgm:spPr/>
    </dgm:pt>
    <dgm:pt modelId="{23C9F219-3A7E-F243-8DFD-BD9F5E5F2B5F}" type="pres">
      <dgm:prSet presAssocID="{4F34F0A3-D9ED-7E4D-9595-4A8538DE09EB}" presName="c15" presStyleLbl="node1" presStyleIdx="14" presStyleCnt="19" custLinFactY="113679" custLinFactNeighborY="200000"/>
      <dgm:spPr/>
    </dgm:pt>
    <dgm:pt modelId="{FB18974E-5375-7E42-8C7C-63835806C403}" type="pres">
      <dgm:prSet presAssocID="{4F34F0A3-D9ED-7E4D-9595-4A8538DE09EB}" presName="c16" presStyleLbl="node1" presStyleIdx="15" presStyleCnt="19" custLinFactX="51683" custLinFactY="100000" custLinFactNeighborX="100000" custLinFactNeighborY="165420"/>
      <dgm:spPr/>
    </dgm:pt>
    <dgm:pt modelId="{F4FE48A6-7982-C04C-A0AD-47A0782BAF58}" type="pres">
      <dgm:prSet presAssocID="{4F34F0A3-D9ED-7E4D-9595-4A8538DE09EB}" presName="c17" presStyleLbl="node1" presStyleIdx="16" presStyleCnt="19" custLinFactY="27181" custLinFactNeighborX="16590" custLinFactNeighborY="100000"/>
      <dgm:spPr/>
    </dgm:pt>
    <dgm:pt modelId="{086D4EEB-7CD7-D948-8D77-A00CD82EB8AE}" type="pres">
      <dgm:prSet presAssocID="{4F34F0A3-D9ED-7E4D-9595-4A8538DE09EB}" presName="c18" presStyleLbl="node1" presStyleIdx="17" presStyleCnt="19" custLinFactY="36732" custLinFactNeighborX="72394" custLinFactNeighborY="100000"/>
      <dgm:spPr/>
    </dgm:pt>
    <dgm:pt modelId="{40740067-141E-E645-ADF4-9D4FACEB2239}" type="pres">
      <dgm:prSet presAssocID="{D7591DCB-97A0-AA45-B470-EAD17CD89266}" presName="chevronComposite1" presStyleCnt="0"/>
      <dgm:spPr/>
    </dgm:pt>
    <dgm:pt modelId="{1F0AAA6E-6087-B441-9CE7-C4DF1817B3C8}" type="pres">
      <dgm:prSet presAssocID="{D7591DCB-97A0-AA45-B470-EAD17CD89266}" presName="chevron1" presStyleLbl="sibTrans2D1" presStyleIdx="0" presStyleCnt="2"/>
      <dgm:spPr/>
    </dgm:pt>
    <dgm:pt modelId="{486864AF-6694-B74F-ADB0-A5AAF0092D32}" type="pres">
      <dgm:prSet presAssocID="{D7591DCB-97A0-AA45-B470-EAD17CD89266}" presName="spChevron1" presStyleCnt="0"/>
      <dgm:spPr/>
    </dgm:pt>
    <dgm:pt modelId="{C43A9AB2-0B9E-0E47-AFA2-4C948187A2CF}" type="pres">
      <dgm:prSet presAssocID="{2B9D979A-EF22-304F-B2ED-1E6C918CF7A3}" presName="middle" presStyleCnt="0"/>
      <dgm:spPr/>
    </dgm:pt>
    <dgm:pt modelId="{E4BFAD8C-1AA4-1F46-9CF8-CDEFDC717C04}" type="pres">
      <dgm:prSet presAssocID="{2B9D979A-EF22-304F-B2ED-1E6C918CF7A3}" presName="parTxMid" presStyleLbl="revTx" presStyleIdx="1" presStyleCnt="2" custScaleY="177012"/>
      <dgm:spPr/>
      <dgm:t>
        <a:bodyPr/>
        <a:lstStyle/>
        <a:p>
          <a:endParaRPr lang="es-ES"/>
        </a:p>
      </dgm:t>
    </dgm:pt>
    <dgm:pt modelId="{8CCFC936-90FA-C14D-BC95-F95030F11CFA}" type="pres">
      <dgm:prSet presAssocID="{2B9D979A-EF22-304F-B2ED-1E6C918CF7A3}" presName="spMid" presStyleCnt="0"/>
      <dgm:spPr/>
    </dgm:pt>
    <dgm:pt modelId="{DFD37E44-DCCF-634C-9FC9-6E3718C72731}" type="pres">
      <dgm:prSet presAssocID="{1F0EAF5E-1A86-1E41-B1D7-D52F5AAF9D55}" presName="chevronComposite1" presStyleCnt="0"/>
      <dgm:spPr/>
    </dgm:pt>
    <dgm:pt modelId="{279395FB-4E70-1445-BBAA-12E8BBB72B34}" type="pres">
      <dgm:prSet presAssocID="{1F0EAF5E-1A86-1E41-B1D7-D52F5AAF9D55}" presName="chevron1" presStyleLbl="sibTrans2D1" presStyleIdx="1" presStyleCnt="2"/>
      <dgm:spPr/>
    </dgm:pt>
    <dgm:pt modelId="{CEEEB622-D3DD-CD40-9CF3-881844D723D0}" type="pres">
      <dgm:prSet presAssocID="{1F0EAF5E-1A86-1E41-B1D7-D52F5AAF9D55}" presName="spChevron1" presStyleCnt="0"/>
      <dgm:spPr/>
    </dgm:pt>
    <dgm:pt modelId="{EE8C7C37-B7C9-3945-879E-32990DF0C8E6}" type="pres">
      <dgm:prSet presAssocID="{8D45B5F4-C838-014C-BE41-D90F5E13D13D}" presName="last" presStyleCnt="0"/>
      <dgm:spPr/>
    </dgm:pt>
    <dgm:pt modelId="{E344CA0A-2919-BA48-A7D7-1B0D9FA13F08}" type="pres">
      <dgm:prSet presAssocID="{8D45B5F4-C838-014C-BE41-D90F5E13D13D}" presName="circleTx" presStyleLbl="node1" presStyleIdx="18" presStyleCnt="19" custScaleY="204004" custLinFactNeighborX="-2363" custLinFactNeighborY="-27172"/>
      <dgm:spPr/>
      <dgm:t>
        <a:bodyPr/>
        <a:lstStyle/>
        <a:p>
          <a:endParaRPr lang="es-ES"/>
        </a:p>
      </dgm:t>
    </dgm:pt>
    <dgm:pt modelId="{AF709D05-C86C-4E40-8168-9E552D73AA08}" type="pres">
      <dgm:prSet presAssocID="{8D45B5F4-C838-014C-BE41-D90F5E13D13D}" presName="spN" presStyleCnt="0"/>
      <dgm:spPr/>
    </dgm:pt>
  </dgm:ptLst>
  <dgm:cxnLst>
    <dgm:cxn modelId="{C74D4605-CDAD-8E49-A8EE-66DE80271350}" srcId="{6BF044CD-B79E-8A41-BDA5-CBAD2C6CF482}" destId="{8D45B5F4-C838-014C-BE41-D90F5E13D13D}" srcOrd="2" destOrd="0" parTransId="{5F53FD72-F393-2146-8B2A-A7557D5964A2}" sibTransId="{79DAB9F2-9885-0C45-AD85-08BBF2B46B08}"/>
    <dgm:cxn modelId="{804BC329-2DF9-A34D-AE3E-45EDF3FD9346}" srcId="{6BF044CD-B79E-8A41-BDA5-CBAD2C6CF482}" destId="{2B9D979A-EF22-304F-B2ED-1E6C918CF7A3}" srcOrd="1" destOrd="0" parTransId="{BF45961D-5F7C-9B4E-BDAC-6599F684FF61}" sibTransId="{1F0EAF5E-1A86-1E41-B1D7-D52F5AAF9D55}"/>
    <dgm:cxn modelId="{DABBB59D-458D-C345-B79B-09F2836C822B}" srcId="{6BF044CD-B79E-8A41-BDA5-CBAD2C6CF482}" destId="{4F34F0A3-D9ED-7E4D-9595-4A8538DE09EB}" srcOrd="0" destOrd="0" parTransId="{2D7E05C7-D5E2-E44A-921E-F9006601219F}" sibTransId="{D7591DCB-97A0-AA45-B470-EAD17CD89266}"/>
    <dgm:cxn modelId="{E449BCEF-3204-7E4F-8C66-069C42F7800D}" type="presOf" srcId="{8D45B5F4-C838-014C-BE41-D90F5E13D13D}" destId="{E344CA0A-2919-BA48-A7D7-1B0D9FA13F08}" srcOrd="0" destOrd="0" presId="urn:microsoft.com/office/officeart/2009/3/layout/RandomtoResultProcess"/>
    <dgm:cxn modelId="{E77C159C-A593-1A4A-8B9A-A123BD3F9674}" type="presOf" srcId="{4F34F0A3-D9ED-7E4D-9595-4A8538DE09EB}" destId="{B165899F-72AB-AC4D-A995-C3EA290D43CA}" srcOrd="0" destOrd="0" presId="urn:microsoft.com/office/officeart/2009/3/layout/RandomtoResultProcess"/>
    <dgm:cxn modelId="{26F7CBA6-67BC-9D49-B1BD-B718A191B22C}" type="presOf" srcId="{6BF044CD-B79E-8A41-BDA5-CBAD2C6CF482}" destId="{FE7731ED-81AF-204A-831D-E2833DE7098B}" srcOrd="0" destOrd="0" presId="urn:microsoft.com/office/officeart/2009/3/layout/RandomtoResultProcess"/>
    <dgm:cxn modelId="{FB974911-E217-1542-8F9A-A7C1A4A072F9}" type="presOf" srcId="{2B9D979A-EF22-304F-B2ED-1E6C918CF7A3}" destId="{E4BFAD8C-1AA4-1F46-9CF8-CDEFDC717C04}" srcOrd="0" destOrd="0" presId="urn:microsoft.com/office/officeart/2009/3/layout/RandomtoResultProcess"/>
    <dgm:cxn modelId="{3036D3AA-B5D6-3E45-B689-E584283E252C}" type="presParOf" srcId="{FE7731ED-81AF-204A-831D-E2833DE7098B}" destId="{F01AD6BD-F9C9-CF42-A7C2-1A74C02D519E}" srcOrd="0" destOrd="0" presId="urn:microsoft.com/office/officeart/2009/3/layout/RandomtoResultProcess"/>
    <dgm:cxn modelId="{57BF69FA-12E5-DF49-B4A2-D3DBA592E71E}" type="presParOf" srcId="{F01AD6BD-F9C9-CF42-A7C2-1A74C02D519E}" destId="{B165899F-72AB-AC4D-A995-C3EA290D43CA}" srcOrd="0" destOrd="0" presId="urn:microsoft.com/office/officeart/2009/3/layout/RandomtoResultProcess"/>
    <dgm:cxn modelId="{7F27E62F-BBFA-8A4A-8CFC-A885ECA7BAFF}" type="presParOf" srcId="{F01AD6BD-F9C9-CF42-A7C2-1A74C02D519E}" destId="{D26CFFF3-5205-254E-A825-2AD1203C2ED5}" srcOrd="1" destOrd="0" presId="urn:microsoft.com/office/officeart/2009/3/layout/RandomtoResultProcess"/>
    <dgm:cxn modelId="{F54AF231-52F7-D94A-9758-C6F19A6D520F}" type="presParOf" srcId="{F01AD6BD-F9C9-CF42-A7C2-1A74C02D519E}" destId="{41C54CDE-326F-594F-9027-67BBDACD0FDC}" srcOrd="2" destOrd="0" presId="urn:microsoft.com/office/officeart/2009/3/layout/RandomtoResultProcess"/>
    <dgm:cxn modelId="{81BE0D0F-2EF9-7B49-919F-6A22A8150B81}" type="presParOf" srcId="{F01AD6BD-F9C9-CF42-A7C2-1A74C02D519E}" destId="{BFCFCB9D-E2E5-2247-9AEB-D08765509AB2}" srcOrd="3" destOrd="0" presId="urn:microsoft.com/office/officeart/2009/3/layout/RandomtoResultProcess"/>
    <dgm:cxn modelId="{07B15035-A0C7-844D-BDE7-15D73D580557}" type="presParOf" srcId="{F01AD6BD-F9C9-CF42-A7C2-1A74C02D519E}" destId="{AFAA29AE-F0B0-9C4A-827F-578D7BD9A236}" srcOrd="4" destOrd="0" presId="urn:microsoft.com/office/officeart/2009/3/layout/RandomtoResultProcess"/>
    <dgm:cxn modelId="{937C877E-E6B8-A044-B8C6-486938415AF9}" type="presParOf" srcId="{F01AD6BD-F9C9-CF42-A7C2-1A74C02D519E}" destId="{402AB18C-1F1C-4848-9534-62C7D2ECD815}" srcOrd="5" destOrd="0" presId="urn:microsoft.com/office/officeart/2009/3/layout/RandomtoResultProcess"/>
    <dgm:cxn modelId="{3B75B400-993D-714E-85E0-540756DFD03D}" type="presParOf" srcId="{F01AD6BD-F9C9-CF42-A7C2-1A74C02D519E}" destId="{6452AFF6-B4F8-BB44-ABF5-A4245254060F}" srcOrd="6" destOrd="0" presId="urn:microsoft.com/office/officeart/2009/3/layout/RandomtoResultProcess"/>
    <dgm:cxn modelId="{603F0081-1E9E-1B4E-82CB-7A35A03BB5A0}" type="presParOf" srcId="{F01AD6BD-F9C9-CF42-A7C2-1A74C02D519E}" destId="{8CB71772-D50D-B04C-B6ED-9B5D24AEC4B5}" srcOrd="7" destOrd="0" presId="urn:microsoft.com/office/officeart/2009/3/layout/RandomtoResultProcess"/>
    <dgm:cxn modelId="{20A960D3-6948-384B-9277-A884605EAC16}" type="presParOf" srcId="{F01AD6BD-F9C9-CF42-A7C2-1A74C02D519E}" destId="{07FCAA5D-143B-C04F-90EA-C76B6E9D8E1D}" srcOrd="8" destOrd="0" presId="urn:microsoft.com/office/officeart/2009/3/layout/RandomtoResultProcess"/>
    <dgm:cxn modelId="{E8E6F4B1-751F-8A4F-B352-956DCD7D3F47}" type="presParOf" srcId="{F01AD6BD-F9C9-CF42-A7C2-1A74C02D519E}" destId="{41029DFD-CA0E-5644-8B76-1E1E200688B5}" srcOrd="9" destOrd="0" presId="urn:microsoft.com/office/officeart/2009/3/layout/RandomtoResultProcess"/>
    <dgm:cxn modelId="{166EF1DB-0CB9-C449-983A-E7915AD873D7}" type="presParOf" srcId="{F01AD6BD-F9C9-CF42-A7C2-1A74C02D519E}" destId="{502CC0FE-8EBA-A74A-838A-3C66D8CB485D}" srcOrd="10" destOrd="0" presId="urn:microsoft.com/office/officeart/2009/3/layout/RandomtoResultProcess"/>
    <dgm:cxn modelId="{6415D1BF-F37F-3C49-9FA7-82FC94EE26ED}" type="presParOf" srcId="{F01AD6BD-F9C9-CF42-A7C2-1A74C02D519E}" destId="{60034877-1A30-D84F-B6B7-22C362F71982}" srcOrd="11" destOrd="0" presId="urn:microsoft.com/office/officeart/2009/3/layout/RandomtoResultProcess"/>
    <dgm:cxn modelId="{B5B4A953-BFC0-9A43-8118-A07CD9446DCC}" type="presParOf" srcId="{F01AD6BD-F9C9-CF42-A7C2-1A74C02D519E}" destId="{D16DEF08-8B45-A94B-B6AA-F9644BAADDEF}" srcOrd="12" destOrd="0" presId="urn:microsoft.com/office/officeart/2009/3/layout/RandomtoResultProcess"/>
    <dgm:cxn modelId="{09473277-D6AA-EA4E-BDC1-8D93DC82B624}" type="presParOf" srcId="{F01AD6BD-F9C9-CF42-A7C2-1A74C02D519E}" destId="{1A305637-25B9-8945-986C-4913E8D3E8AF}" srcOrd="13" destOrd="0" presId="urn:microsoft.com/office/officeart/2009/3/layout/RandomtoResultProcess"/>
    <dgm:cxn modelId="{268D6DAC-000A-AF45-AB32-552DA11C13FA}" type="presParOf" srcId="{F01AD6BD-F9C9-CF42-A7C2-1A74C02D519E}" destId="{5679E57E-C6A2-DE4C-841C-D94230959B08}" srcOrd="14" destOrd="0" presId="urn:microsoft.com/office/officeart/2009/3/layout/RandomtoResultProcess"/>
    <dgm:cxn modelId="{C2FCD568-CE2E-344B-A5FD-D1B9874FE429}" type="presParOf" srcId="{F01AD6BD-F9C9-CF42-A7C2-1A74C02D519E}" destId="{23C9F219-3A7E-F243-8DFD-BD9F5E5F2B5F}" srcOrd="15" destOrd="0" presId="urn:microsoft.com/office/officeart/2009/3/layout/RandomtoResultProcess"/>
    <dgm:cxn modelId="{39F546D0-4A63-1543-8CEE-6350238B2CC5}" type="presParOf" srcId="{F01AD6BD-F9C9-CF42-A7C2-1A74C02D519E}" destId="{FB18974E-5375-7E42-8C7C-63835806C403}" srcOrd="16" destOrd="0" presId="urn:microsoft.com/office/officeart/2009/3/layout/RandomtoResultProcess"/>
    <dgm:cxn modelId="{09428246-F1B6-D84E-8302-6FE6C859BC3E}" type="presParOf" srcId="{F01AD6BD-F9C9-CF42-A7C2-1A74C02D519E}" destId="{F4FE48A6-7982-C04C-A0AD-47A0782BAF58}" srcOrd="17" destOrd="0" presId="urn:microsoft.com/office/officeart/2009/3/layout/RandomtoResultProcess"/>
    <dgm:cxn modelId="{8CE1A2FA-92CF-4A4E-B6CC-E04E1F5EABD7}" type="presParOf" srcId="{F01AD6BD-F9C9-CF42-A7C2-1A74C02D519E}" destId="{086D4EEB-7CD7-D948-8D77-A00CD82EB8AE}" srcOrd="18" destOrd="0" presId="urn:microsoft.com/office/officeart/2009/3/layout/RandomtoResultProcess"/>
    <dgm:cxn modelId="{6123123E-F238-7240-BE4D-9DCACF7A80F1}" type="presParOf" srcId="{FE7731ED-81AF-204A-831D-E2833DE7098B}" destId="{40740067-141E-E645-ADF4-9D4FACEB2239}" srcOrd="1" destOrd="0" presId="urn:microsoft.com/office/officeart/2009/3/layout/RandomtoResultProcess"/>
    <dgm:cxn modelId="{89625325-0A2D-4249-846C-7842241859BD}" type="presParOf" srcId="{40740067-141E-E645-ADF4-9D4FACEB2239}" destId="{1F0AAA6E-6087-B441-9CE7-C4DF1817B3C8}" srcOrd="0" destOrd="0" presId="urn:microsoft.com/office/officeart/2009/3/layout/RandomtoResultProcess"/>
    <dgm:cxn modelId="{2E2D18D5-91FA-C448-A1F2-56AD7C99874A}" type="presParOf" srcId="{40740067-141E-E645-ADF4-9D4FACEB2239}" destId="{486864AF-6694-B74F-ADB0-A5AAF0092D32}" srcOrd="1" destOrd="0" presId="urn:microsoft.com/office/officeart/2009/3/layout/RandomtoResultProcess"/>
    <dgm:cxn modelId="{98B7B32C-1BA1-E045-9480-9454918DCDE1}" type="presParOf" srcId="{FE7731ED-81AF-204A-831D-E2833DE7098B}" destId="{C43A9AB2-0B9E-0E47-AFA2-4C948187A2CF}" srcOrd="2" destOrd="0" presId="urn:microsoft.com/office/officeart/2009/3/layout/RandomtoResultProcess"/>
    <dgm:cxn modelId="{E827632F-439F-2C44-9DA2-C7F5FF44B2BF}" type="presParOf" srcId="{C43A9AB2-0B9E-0E47-AFA2-4C948187A2CF}" destId="{E4BFAD8C-1AA4-1F46-9CF8-CDEFDC717C04}" srcOrd="0" destOrd="0" presId="urn:microsoft.com/office/officeart/2009/3/layout/RandomtoResultProcess"/>
    <dgm:cxn modelId="{1C31E093-94A1-C546-B7F2-1A836A53D824}" type="presParOf" srcId="{C43A9AB2-0B9E-0E47-AFA2-4C948187A2CF}" destId="{8CCFC936-90FA-C14D-BC95-F95030F11CFA}" srcOrd="1" destOrd="0" presId="urn:microsoft.com/office/officeart/2009/3/layout/RandomtoResultProcess"/>
    <dgm:cxn modelId="{8A46BC09-30D7-4447-8410-33117AC511A8}" type="presParOf" srcId="{FE7731ED-81AF-204A-831D-E2833DE7098B}" destId="{DFD37E44-DCCF-634C-9FC9-6E3718C72731}" srcOrd="3" destOrd="0" presId="urn:microsoft.com/office/officeart/2009/3/layout/RandomtoResultProcess"/>
    <dgm:cxn modelId="{34667509-5EF1-5F49-8273-FBB6D0B20CCF}" type="presParOf" srcId="{DFD37E44-DCCF-634C-9FC9-6E3718C72731}" destId="{279395FB-4E70-1445-BBAA-12E8BBB72B34}" srcOrd="0" destOrd="0" presId="urn:microsoft.com/office/officeart/2009/3/layout/RandomtoResultProcess"/>
    <dgm:cxn modelId="{134647C9-6515-6441-AB47-52B3EB5CE899}" type="presParOf" srcId="{DFD37E44-DCCF-634C-9FC9-6E3718C72731}" destId="{CEEEB622-D3DD-CD40-9CF3-881844D723D0}" srcOrd="1" destOrd="0" presId="urn:microsoft.com/office/officeart/2009/3/layout/RandomtoResultProcess"/>
    <dgm:cxn modelId="{5387B48A-8FF0-2543-9C9E-A2E6AA234D94}" type="presParOf" srcId="{FE7731ED-81AF-204A-831D-E2833DE7098B}" destId="{EE8C7C37-B7C9-3945-879E-32990DF0C8E6}" srcOrd="4" destOrd="0" presId="urn:microsoft.com/office/officeart/2009/3/layout/RandomtoResultProcess"/>
    <dgm:cxn modelId="{2A3D589E-73A2-B849-8116-945337F11D1F}" type="presParOf" srcId="{EE8C7C37-B7C9-3945-879E-32990DF0C8E6}" destId="{E344CA0A-2919-BA48-A7D7-1B0D9FA13F08}" srcOrd="0" destOrd="0" presId="urn:microsoft.com/office/officeart/2009/3/layout/RandomtoResultProcess"/>
    <dgm:cxn modelId="{D8FBC9C1-B3E6-A740-A29E-73CA55771D4E}" type="presParOf" srcId="{EE8C7C37-B7C9-3945-879E-32990DF0C8E6}" destId="{AF709D05-C86C-4E40-8168-9E552D73AA08}" srcOrd="1" destOrd="0" presId="urn:microsoft.com/office/officeart/2009/3/layout/RandomtoResult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4F32030-2A3A-FD47-832D-66570BFD3AA8}" type="doc">
      <dgm:prSet loTypeId="urn:microsoft.com/office/officeart/2005/8/layout/gear1" loCatId="" qsTypeId="urn:microsoft.com/office/officeart/2005/8/quickstyle/simple4" qsCatId="simple" csTypeId="urn:microsoft.com/office/officeart/2005/8/colors/accent1_2" csCatId="accent1" phldr="1"/>
      <dgm:spPr/>
      <dgm:t>
        <a:bodyPr/>
        <a:lstStyle/>
        <a:p>
          <a:endParaRPr lang="es-ES"/>
        </a:p>
      </dgm:t>
    </dgm:pt>
    <dgm:pt modelId="{F0BFF98A-0698-864A-A274-22E92946E04F}">
      <dgm:prSet custT="1"/>
      <dgm:spPr/>
      <dgm:t>
        <a:bodyPr/>
        <a:lstStyle/>
        <a:p>
          <a:pPr rtl="0"/>
          <a:r>
            <a:rPr lang="es-ES" sz="1600" b="1" dirty="0" smtClean="0"/>
            <a:t>Es una herramienta que permite analizar las fuentes de la ventaja competitiva.</a:t>
          </a:r>
          <a:endParaRPr lang="es-ES" sz="1600" dirty="0"/>
        </a:p>
      </dgm:t>
    </dgm:pt>
    <dgm:pt modelId="{C24E351F-62CB-8C42-83C7-3EFBBB0993A7}" type="parTrans" cxnId="{DDE18E37-A244-064D-B90A-2B7BFBD08648}">
      <dgm:prSet/>
      <dgm:spPr/>
      <dgm:t>
        <a:bodyPr/>
        <a:lstStyle/>
        <a:p>
          <a:endParaRPr lang="es-ES"/>
        </a:p>
      </dgm:t>
    </dgm:pt>
    <dgm:pt modelId="{B4E24BA0-E029-1042-9A7E-17017C946914}" type="sibTrans" cxnId="{DDE18E37-A244-064D-B90A-2B7BFBD08648}">
      <dgm:prSet/>
      <dgm:spPr/>
      <dgm:t>
        <a:bodyPr/>
        <a:lstStyle/>
        <a:p>
          <a:endParaRPr lang="es-ES"/>
        </a:p>
      </dgm:t>
    </dgm:pt>
    <dgm:pt modelId="{D961EAC8-0E32-0345-A1E2-8BD4F3CB06D7}">
      <dgm:prSet custT="1"/>
      <dgm:spPr/>
      <dgm:t>
        <a:bodyPr/>
        <a:lstStyle/>
        <a:p>
          <a:pPr rtl="0"/>
          <a:r>
            <a:rPr lang="es-ES" sz="1600" b="1" dirty="0" smtClean="0"/>
            <a:t>Es un conjunto de actividades que una organización debe desarrollar para llevar un producto desde el productor hasta el consumidor. </a:t>
          </a:r>
          <a:endParaRPr lang="es-ES" sz="1600" dirty="0"/>
        </a:p>
      </dgm:t>
    </dgm:pt>
    <dgm:pt modelId="{D904B14F-3812-CB4E-9725-1C100E8ED775}" type="parTrans" cxnId="{5F701175-E684-EE4E-A849-46CDDC0A5FC5}">
      <dgm:prSet/>
      <dgm:spPr/>
      <dgm:t>
        <a:bodyPr/>
        <a:lstStyle/>
        <a:p>
          <a:endParaRPr lang="es-ES"/>
        </a:p>
      </dgm:t>
    </dgm:pt>
    <dgm:pt modelId="{FAADE769-2B4E-604C-A67F-4EAE24222651}" type="sibTrans" cxnId="{5F701175-E684-EE4E-A849-46CDDC0A5FC5}">
      <dgm:prSet/>
      <dgm:spPr/>
      <dgm:t>
        <a:bodyPr/>
        <a:lstStyle/>
        <a:p>
          <a:endParaRPr lang="es-ES"/>
        </a:p>
      </dgm:t>
    </dgm:pt>
    <dgm:pt modelId="{481DD3BB-DADE-0C4E-B754-0E5A522F40FF}">
      <dgm:prSet custT="1"/>
      <dgm:spPr/>
      <dgm:t>
        <a:bodyPr/>
        <a:lstStyle/>
        <a:p>
          <a:pPr rtl="0"/>
          <a:r>
            <a:rPr lang="es-ES" sz="1600" b="1" dirty="0" smtClean="0"/>
            <a:t>Divide a la empresa en sus actividades estratégicamente relevantes a fin de comprender el comportamiento de sus costos y sus fuentes potenciales de diferenciación</a:t>
          </a:r>
          <a:r>
            <a:rPr lang="es-ES" sz="1100" b="1" dirty="0" smtClean="0"/>
            <a:t>.</a:t>
          </a:r>
          <a:endParaRPr lang="es-ES" sz="1100" dirty="0"/>
        </a:p>
      </dgm:t>
    </dgm:pt>
    <dgm:pt modelId="{2A562CA0-3171-0049-BD1C-CC2E3F43A145}" type="parTrans" cxnId="{EF6274A7-775A-3947-89DC-348B6E0446A8}">
      <dgm:prSet/>
      <dgm:spPr/>
      <dgm:t>
        <a:bodyPr/>
        <a:lstStyle/>
        <a:p>
          <a:endParaRPr lang="es-ES"/>
        </a:p>
      </dgm:t>
    </dgm:pt>
    <dgm:pt modelId="{F3D48A85-EA26-2142-B9B0-A644F0B51948}" type="sibTrans" cxnId="{EF6274A7-775A-3947-89DC-348B6E0446A8}">
      <dgm:prSet/>
      <dgm:spPr/>
      <dgm:t>
        <a:bodyPr/>
        <a:lstStyle/>
        <a:p>
          <a:endParaRPr lang="es-ES"/>
        </a:p>
      </dgm:t>
    </dgm:pt>
    <dgm:pt modelId="{E25549E1-B1B3-FD43-B929-07D73AD388A8}" type="pres">
      <dgm:prSet presAssocID="{94F32030-2A3A-FD47-832D-66570BFD3AA8}" presName="composite" presStyleCnt="0">
        <dgm:presLayoutVars>
          <dgm:chMax val="3"/>
          <dgm:animLvl val="lvl"/>
          <dgm:resizeHandles val="exact"/>
        </dgm:presLayoutVars>
      </dgm:prSet>
      <dgm:spPr/>
      <dgm:t>
        <a:bodyPr/>
        <a:lstStyle/>
        <a:p>
          <a:endParaRPr lang="es-ES"/>
        </a:p>
      </dgm:t>
    </dgm:pt>
    <dgm:pt modelId="{3D982F6C-8188-C648-85BF-AE707D1608FE}" type="pres">
      <dgm:prSet presAssocID="{F0BFF98A-0698-864A-A274-22E92946E04F}" presName="gear1" presStyleLbl="node1" presStyleIdx="0" presStyleCnt="3" custScaleY="79738">
        <dgm:presLayoutVars>
          <dgm:chMax val="1"/>
          <dgm:bulletEnabled val="1"/>
        </dgm:presLayoutVars>
      </dgm:prSet>
      <dgm:spPr/>
      <dgm:t>
        <a:bodyPr/>
        <a:lstStyle/>
        <a:p>
          <a:endParaRPr lang="es-ES"/>
        </a:p>
      </dgm:t>
    </dgm:pt>
    <dgm:pt modelId="{12A74F57-E13C-E74D-A03C-FAF4FBF22494}" type="pres">
      <dgm:prSet presAssocID="{F0BFF98A-0698-864A-A274-22E92946E04F}" presName="gear1srcNode" presStyleLbl="node1" presStyleIdx="0" presStyleCnt="3"/>
      <dgm:spPr/>
      <dgm:t>
        <a:bodyPr/>
        <a:lstStyle/>
        <a:p>
          <a:endParaRPr lang="es-ES"/>
        </a:p>
      </dgm:t>
    </dgm:pt>
    <dgm:pt modelId="{C93BD1B2-374B-0044-A994-BF56CF8EE07E}" type="pres">
      <dgm:prSet presAssocID="{F0BFF98A-0698-864A-A274-22E92946E04F}" presName="gear1dstNode" presStyleLbl="node1" presStyleIdx="0" presStyleCnt="3"/>
      <dgm:spPr/>
      <dgm:t>
        <a:bodyPr/>
        <a:lstStyle/>
        <a:p>
          <a:endParaRPr lang="es-ES"/>
        </a:p>
      </dgm:t>
    </dgm:pt>
    <dgm:pt modelId="{EEC3A76F-0728-A44C-85CC-A6C993BEE0D3}" type="pres">
      <dgm:prSet presAssocID="{D961EAC8-0E32-0345-A1E2-8BD4F3CB06D7}" presName="gear2" presStyleLbl="node1" presStyleIdx="1" presStyleCnt="3" custScaleX="185691" custScaleY="142421" custLinFactNeighborX="-75491" custLinFactNeighborY="3212">
        <dgm:presLayoutVars>
          <dgm:chMax val="1"/>
          <dgm:bulletEnabled val="1"/>
        </dgm:presLayoutVars>
      </dgm:prSet>
      <dgm:spPr/>
      <dgm:t>
        <a:bodyPr/>
        <a:lstStyle/>
        <a:p>
          <a:endParaRPr lang="es-ES"/>
        </a:p>
      </dgm:t>
    </dgm:pt>
    <dgm:pt modelId="{90F930F8-D69C-5C40-A9B1-F2B74B84C7DA}" type="pres">
      <dgm:prSet presAssocID="{D961EAC8-0E32-0345-A1E2-8BD4F3CB06D7}" presName="gear2srcNode" presStyleLbl="node1" presStyleIdx="1" presStyleCnt="3"/>
      <dgm:spPr/>
      <dgm:t>
        <a:bodyPr/>
        <a:lstStyle/>
        <a:p>
          <a:endParaRPr lang="es-ES"/>
        </a:p>
      </dgm:t>
    </dgm:pt>
    <dgm:pt modelId="{2DF13A62-2878-F847-8142-E9674325DD0D}" type="pres">
      <dgm:prSet presAssocID="{D961EAC8-0E32-0345-A1E2-8BD4F3CB06D7}" presName="gear2dstNode" presStyleLbl="node1" presStyleIdx="1" presStyleCnt="3"/>
      <dgm:spPr/>
      <dgm:t>
        <a:bodyPr/>
        <a:lstStyle/>
        <a:p>
          <a:endParaRPr lang="es-ES"/>
        </a:p>
      </dgm:t>
    </dgm:pt>
    <dgm:pt modelId="{5F38119A-650F-264A-8E01-7AAD0ABC3785}" type="pres">
      <dgm:prSet presAssocID="{481DD3BB-DADE-0C4E-B754-0E5A522F40FF}" presName="gear3" presStyleLbl="node1" presStyleIdx="2" presStyleCnt="3" custScaleX="180906" custScaleY="183175" custLinFactNeighborX="36139" custLinFactNeighborY="-4685"/>
      <dgm:spPr/>
      <dgm:t>
        <a:bodyPr/>
        <a:lstStyle/>
        <a:p>
          <a:endParaRPr lang="es-ES"/>
        </a:p>
      </dgm:t>
    </dgm:pt>
    <dgm:pt modelId="{41045412-E883-9D47-AD23-9F6FF58B28C2}" type="pres">
      <dgm:prSet presAssocID="{481DD3BB-DADE-0C4E-B754-0E5A522F40FF}" presName="gear3tx" presStyleLbl="node1" presStyleIdx="2" presStyleCnt="3">
        <dgm:presLayoutVars>
          <dgm:chMax val="1"/>
          <dgm:bulletEnabled val="1"/>
        </dgm:presLayoutVars>
      </dgm:prSet>
      <dgm:spPr/>
      <dgm:t>
        <a:bodyPr/>
        <a:lstStyle/>
        <a:p>
          <a:endParaRPr lang="es-ES"/>
        </a:p>
      </dgm:t>
    </dgm:pt>
    <dgm:pt modelId="{3A93EA86-207A-C94A-9273-66A5246BBEA6}" type="pres">
      <dgm:prSet presAssocID="{481DD3BB-DADE-0C4E-B754-0E5A522F40FF}" presName="gear3srcNode" presStyleLbl="node1" presStyleIdx="2" presStyleCnt="3"/>
      <dgm:spPr/>
      <dgm:t>
        <a:bodyPr/>
        <a:lstStyle/>
        <a:p>
          <a:endParaRPr lang="es-ES"/>
        </a:p>
      </dgm:t>
    </dgm:pt>
    <dgm:pt modelId="{407A54E8-9F26-F14E-839C-9C7B6B448D2E}" type="pres">
      <dgm:prSet presAssocID="{481DD3BB-DADE-0C4E-B754-0E5A522F40FF}" presName="gear3dstNode" presStyleLbl="node1" presStyleIdx="2" presStyleCnt="3"/>
      <dgm:spPr/>
      <dgm:t>
        <a:bodyPr/>
        <a:lstStyle/>
        <a:p>
          <a:endParaRPr lang="es-ES"/>
        </a:p>
      </dgm:t>
    </dgm:pt>
    <dgm:pt modelId="{DA23B377-F84D-E14B-A41A-6334CBE743B9}" type="pres">
      <dgm:prSet presAssocID="{B4E24BA0-E029-1042-9A7E-17017C946914}" presName="connector1" presStyleLbl="sibTrans2D1" presStyleIdx="0" presStyleCnt="3" custAng="1241000" custScaleX="50658" custScaleY="54278" custLinFactNeighborX="19402" custLinFactNeighborY="-16488"/>
      <dgm:spPr/>
      <dgm:t>
        <a:bodyPr/>
        <a:lstStyle/>
        <a:p>
          <a:endParaRPr lang="es-ES"/>
        </a:p>
      </dgm:t>
    </dgm:pt>
    <dgm:pt modelId="{1DB43E21-47DC-9548-9C11-794FE199AF31}" type="pres">
      <dgm:prSet presAssocID="{FAADE769-2B4E-604C-A67F-4EAE24222651}" presName="connector2" presStyleLbl="sibTrans2D1" presStyleIdx="1" presStyleCnt="3" custAng="15647661" custLinFactNeighborX="8165" custLinFactNeighborY="39566"/>
      <dgm:spPr/>
      <dgm:t>
        <a:bodyPr/>
        <a:lstStyle/>
        <a:p>
          <a:endParaRPr lang="es-ES"/>
        </a:p>
      </dgm:t>
    </dgm:pt>
    <dgm:pt modelId="{01D4EFCF-17D9-8048-88FB-55905CE919FE}" type="pres">
      <dgm:prSet presAssocID="{F3D48A85-EA26-2142-B9B0-A644F0B51948}" presName="connector3" presStyleLbl="sibTrans2D1" presStyleIdx="2" presStyleCnt="3" custScaleX="144986" custScaleY="72468" custLinFactNeighborX="7033" custLinFactNeighborY="43"/>
      <dgm:spPr/>
      <dgm:t>
        <a:bodyPr/>
        <a:lstStyle/>
        <a:p>
          <a:endParaRPr lang="es-ES"/>
        </a:p>
      </dgm:t>
    </dgm:pt>
  </dgm:ptLst>
  <dgm:cxnLst>
    <dgm:cxn modelId="{9EBE559F-F91A-4141-B1F6-5EC1CAEF2CBC}" type="presOf" srcId="{F0BFF98A-0698-864A-A274-22E92946E04F}" destId="{3D982F6C-8188-C648-85BF-AE707D1608FE}" srcOrd="0" destOrd="0" presId="urn:microsoft.com/office/officeart/2005/8/layout/gear1"/>
    <dgm:cxn modelId="{EF6274A7-775A-3947-89DC-348B6E0446A8}" srcId="{94F32030-2A3A-FD47-832D-66570BFD3AA8}" destId="{481DD3BB-DADE-0C4E-B754-0E5A522F40FF}" srcOrd="2" destOrd="0" parTransId="{2A562CA0-3171-0049-BD1C-CC2E3F43A145}" sibTransId="{F3D48A85-EA26-2142-B9B0-A644F0B51948}"/>
    <dgm:cxn modelId="{233BD4D8-0D27-E843-8476-34E93A0EAA0F}" type="presOf" srcId="{481DD3BB-DADE-0C4E-B754-0E5A522F40FF}" destId="{5F38119A-650F-264A-8E01-7AAD0ABC3785}" srcOrd="0" destOrd="0" presId="urn:microsoft.com/office/officeart/2005/8/layout/gear1"/>
    <dgm:cxn modelId="{5CBDE843-558E-F541-BDDE-AF6050280513}" type="presOf" srcId="{481DD3BB-DADE-0C4E-B754-0E5A522F40FF}" destId="{407A54E8-9F26-F14E-839C-9C7B6B448D2E}" srcOrd="3" destOrd="0" presId="urn:microsoft.com/office/officeart/2005/8/layout/gear1"/>
    <dgm:cxn modelId="{F812CFBD-24DD-7640-97BE-18177B13D70B}" type="presOf" srcId="{94F32030-2A3A-FD47-832D-66570BFD3AA8}" destId="{E25549E1-B1B3-FD43-B929-07D73AD388A8}" srcOrd="0" destOrd="0" presId="urn:microsoft.com/office/officeart/2005/8/layout/gear1"/>
    <dgm:cxn modelId="{24439095-F5A3-F94D-9199-2047CC56DE45}" type="presOf" srcId="{F3D48A85-EA26-2142-B9B0-A644F0B51948}" destId="{01D4EFCF-17D9-8048-88FB-55905CE919FE}" srcOrd="0" destOrd="0" presId="urn:microsoft.com/office/officeart/2005/8/layout/gear1"/>
    <dgm:cxn modelId="{3C890656-A907-9E4A-9A50-3A4BCBEFB115}" type="presOf" srcId="{D961EAC8-0E32-0345-A1E2-8BD4F3CB06D7}" destId="{EEC3A76F-0728-A44C-85CC-A6C993BEE0D3}" srcOrd="0" destOrd="0" presId="urn:microsoft.com/office/officeart/2005/8/layout/gear1"/>
    <dgm:cxn modelId="{7458BEC4-9BB2-814F-BB7D-0A28424B0D9E}" type="presOf" srcId="{FAADE769-2B4E-604C-A67F-4EAE24222651}" destId="{1DB43E21-47DC-9548-9C11-794FE199AF31}" srcOrd="0" destOrd="0" presId="urn:microsoft.com/office/officeart/2005/8/layout/gear1"/>
    <dgm:cxn modelId="{544B5BE1-4D15-B94A-8A10-0C87EECA68AC}" type="presOf" srcId="{481DD3BB-DADE-0C4E-B754-0E5A522F40FF}" destId="{41045412-E883-9D47-AD23-9F6FF58B28C2}" srcOrd="1" destOrd="0" presId="urn:microsoft.com/office/officeart/2005/8/layout/gear1"/>
    <dgm:cxn modelId="{4845C69C-4030-E142-83F1-93A15EF0BF7D}" type="presOf" srcId="{B4E24BA0-E029-1042-9A7E-17017C946914}" destId="{DA23B377-F84D-E14B-A41A-6334CBE743B9}" srcOrd="0" destOrd="0" presId="urn:microsoft.com/office/officeart/2005/8/layout/gear1"/>
    <dgm:cxn modelId="{DDE18E37-A244-064D-B90A-2B7BFBD08648}" srcId="{94F32030-2A3A-FD47-832D-66570BFD3AA8}" destId="{F0BFF98A-0698-864A-A274-22E92946E04F}" srcOrd="0" destOrd="0" parTransId="{C24E351F-62CB-8C42-83C7-3EFBBB0993A7}" sibTransId="{B4E24BA0-E029-1042-9A7E-17017C946914}"/>
    <dgm:cxn modelId="{F2D6A96A-A689-8F48-A60A-938D7EE3FDEB}" type="presOf" srcId="{D961EAC8-0E32-0345-A1E2-8BD4F3CB06D7}" destId="{90F930F8-D69C-5C40-A9B1-F2B74B84C7DA}" srcOrd="1" destOrd="0" presId="urn:microsoft.com/office/officeart/2005/8/layout/gear1"/>
    <dgm:cxn modelId="{5F701175-E684-EE4E-A849-46CDDC0A5FC5}" srcId="{94F32030-2A3A-FD47-832D-66570BFD3AA8}" destId="{D961EAC8-0E32-0345-A1E2-8BD4F3CB06D7}" srcOrd="1" destOrd="0" parTransId="{D904B14F-3812-CB4E-9725-1C100E8ED775}" sibTransId="{FAADE769-2B4E-604C-A67F-4EAE24222651}"/>
    <dgm:cxn modelId="{17F02CF7-98BD-8C40-9118-5ACD4A0B8299}" type="presOf" srcId="{F0BFF98A-0698-864A-A274-22E92946E04F}" destId="{12A74F57-E13C-E74D-A03C-FAF4FBF22494}" srcOrd="1" destOrd="0" presId="urn:microsoft.com/office/officeart/2005/8/layout/gear1"/>
    <dgm:cxn modelId="{082E3C79-DD9C-E949-A548-7F564E1FC86D}" type="presOf" srcId="{D961EAC8-0E32-0345-A1E2-8BD4F3CB06D7}" destId="{2DF13A62-2878-F847-8142-E9674325DD0D}" srcOrd="2" destOrd="0" presId="urn:microsoft.com/office/officeart/2005/8/layout/gear1"/>
    <dgm:cxn modelId="{63DE4D89-ED88-E34A-BA3F-05DD41E0B343}" type="presOf" srcId="{F0BFF98A-0698-864A-A274-22E92946E04F}" destId="{C93BD1B2-374B-0044-A994-BF56CF8EE07E}" srcOrd="2" destOrd="0" presId="urn:microsoft.com/office/officeart/2005/8/layout/gear1"/>
    <dgm:cxn modelId="{97A46E7B-1437-B843-9944-1932CFF47626}" type="presOf" srcId="{481DD3BB-DADE-0C4E-B754-0E5A522F40FF}" destId="{3A93EA86-207A-C94A-9273-66A5246BBEA6}" srcOrd="2" destOrd="0" presId="urn:microsoft.com/office/officeart/2005/8/layout/gear1"/>
    <dgm:cxn modelId="{27B0EE0D-D8E0-6948-B16A-35F6E44F6C5C}" type="presParOf" srcId="{E25549E1-B1B3-FD43-B929-07D73AD388A8}" destId="{3D982F6C-8188-C648-85BF-AE707D1608FE}" srcOrd="0" destOrd="0" presId="urn:microsoft.com/office/officeart/2005/8/layout/gear1"/>
    <dgm:cxn modelId="{B438696C-9D04-FD49-A4B7-9E3711934502}" type="presParOf" srcId="{E25549E1-B1B3-FD43-B929-07D73AD388A8}" destId="{12A74F57-E13C-E74D-A03C-FAF4FBF22494}" srcOrd="1" destOrd="0" presId="urn:microsoft.com/office/officeart/2005/8/layout/gear1"/>
    <dgm:cxn modelId="{AC34D097-1D28-8A4B-89E6-C65B11911BAD}" type="presParOf" srcId="{E25549E1-B1B3-FD43-B929-07D73AD388A8}" destId="{C93BD1B2-374B-0044-A994-BF56CF8EE07E}" srcOrd="2" destOrd="0" presId="urn:microsoft.com/office/officeart/2005/8/layout/gear1"/>
    <dgm:cxn modelId="{B06FBBBF-E32E-7F49-B50A-832BEABB04DE}" type="presParOf" srcId="{E25549E1-B1B3-FD43-B929-07D73AD388A8}" destId="{EEC3A76F-0728-A44C-85CC-A6C993BEE0D3}" srcOrd="3" destOrd="0" presId="urn:microsoft.com/office/officeart/2005/8/layout/gear1"/>
    <dgm:cxn modelId="{CF402D96-8421-1847-8B75-DFF721D19A28}" type="presParOf" srcId="{E25549E1-B1B3-FD43-B929-07D73AD388A8}" destId="{90F930F8-D69C-5C40-A9B1-F2B74B84C7DA}" srcOrd="4" destOrd="0" presId="urn:microsoft.com/office/officeart/2005/8/layout/gear1"/>
    <dgm:cxn modelId="{3A989B04-A9EC-0B47-BD3B-7BB9A8C63F9C}" type="presParOf" srcId="{E25549E1-B1B3-FD43-B929-07D73AD388A8}" destId="{2DF13A62-2878-F847-8142-E9674325DD0D}" srcOrd="5" destOrd="0" presId="urn:microsoft.com/office/officeart/2005/8/layout/gear1"/>
    <dgm:cxn modelId="{841B74B3-EC72-4C40-AAC4-6DE62657FB2A}" type="presParOf" srcId="{E25549E1-B1B3-FD43-B929-07D73AD388A8}" destId="{5F38119A-650F-264A-8E01-7AAD0ABC3785}" srcOrd="6" destOrd="0" presId="urn:microsoft.com/office/officeart/2005/8/layout/gear1"/>
    <dgm:cxn modelId="{89265968-D782-774F-A118-BC9F82672810}" type="presParOf" srcId="{E25549E1-B1B3-FD43-B929-07D73AD388A8}" destId="{41045412-E883-9D47-AD23-9F6FF58B28C2}" srcOrd="7" destOrd="0" presId="urn:microsoft.com/office/officeart/2005/8/layout/gear1"/>
    <dgm:cxn modelId="{27EF29C7-65B0-C94D-A175-1E7407B0174E}" type="presParOf" srcId="{E25549E1-B1B3-FD43-B929-07D73AD388A8}" destId="{3A93EA86-207A-C94A-9273-66A5246BBEA6}" srcOrd="8" destOrd="0" presId="urn:microsoft.com/office/officeart/2005/8/layout/gear1"/>
    <dgm:cxn modelId="{B06EE4A7-5CC8-5E46-BAE1-F84494DC4DEF}" type="presParOf" srcId="{E25549E1-B1B3-FD43-B929-07D73AD388A8}" destId="{407A54E8-9F26-F14E-839C-9C7B6B448D2E}" srcOrd="9" destOrd="0" presId="urn:microsoft.com/office/officeart/2005/8/layout/gear1"/>
    <dgm:cxn modelId="{401AABD4-ACA5-5C42-8FC3-5B9884A18483}" type="presParOf" srcId="{E25549E1-B1B3-FD43-B929-07D73AD388A8}" destId="{DA23B377-F84D-E14B-A41A-6334CBE743B9}" srcOrd="10" destOrd="0" presId="urn:microsoft.com/office/officeart/2005/8/layout/gear1"/>
    <dgm:cxn modelId="{8F63D971-7A44-5746-BBDF-729B348C4EE3}" type="presParOf" srcId="{E25549E1-B1B3-FD43-B929-07D73AD388A8}" destId="{1DB43E21-47DC-9548-9C11-794FE199AF31}" srcOrd="11" destOrd="0" presId="urn:microsoft.com/office/officeart/2005/8/layout/gear1"/>
    <dgm:cxn modelId="{48682754-CE6F-0441-8AE8-7FF314DBAAB8}" type="presParOf" srcId="{E25549E1-B1B3-FD43-B929-07D73AD388A8}" destId="{01D4EFCF-17D9-8048-88FB-55905CE919FE}" srcOrd="12"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664DF59-C4BF-D545-AEE8-C37D01D8E775}" type="doc">
      <dgm:prSet loTypeId="urn:microsoft.com/office/officeart/2005/8/layout/radial4" loCatId="" qsTypeId="urn:microsoft.com/office/officeart/2005/8/quickstyle/simple4" qsCatId="simple" csTypeId="urn:microsoft.com/office/officeart/2005/8/colors/accent1_2" csCatId="accent1" phldr="1"/>
      <dgm:spPr/>
      <dgm:t>
        <a:bodyPr/>
        <a:lstStyle/>
        <a:p>
          <a:endParaRPr lang="es-ES"/>
        </a:p>
      </dgm:t>
    </dgm:pt>
    <dgm:pt modelId="{AE1B793E-FD21-C54E-931B-E548261F4D0E}">
      <dgm:prSet phldrT="[Texto]" custT="1"/>
      <dgm:spPr/>
      <dgm:t>
        <a:bodyPr/>
        <a:lstStyle/>
        <a:p>
          <a:r>
            <a:rPr lang="es-ES" sz="2400" dirty="0" smtClean="0"/>
            <a:t>Beneficios de la cadena de valor</a:t>
          </a:r>
          <a:endParaRPr lang="es-ES" sz="2400" dirty="0"/>
        </a:p>
      </dgm:t>
    </dgm:pt>
    <dgm:pt modelId="{D085DB8E-A797-4444-BCB0-4FFBE6589D4B}" type="parTrans" cxnId="{1F135D25-0379-FB4B-92DA-55A473A73AF3}">
      <dgm:prSet/>
      <dgm:spPr/>
      <dgm:t>
        <a:bodyPr/>
        <a:lstStyle/>
        <a:p>
          <a:endParaRPr lang="es-ES"/>
        </a:p>
      </dgm:t>
    </dgm:pt>
    <dgm:pt modelId="{9862D88F-890A-8D4F-BC66-F68061C5D5F1}" type="sibTrans" cxnId="{1F135D25-0379-FB4B-92DA-55A473A73AF3}">
      <dgm:prSet/>
      <dgm:spPr/>
      <dgm:t>
        <a:bodyPr/>
        <a:lstStyle/>
        <a:p>
          <a:endParaRPr lang="es-ES"/>
        </a:p>
      </dgm:t>
    </dgm:pt>
    <dgm:pt modelId="{D8F39AB9-E68B-544B-9404-E6ABEE577890}">
      <dgm:prSet phldrT="[Texto]" custT="1"/>
      <dgm:spPr/>
      <dgm:t>
        <a:bodyPr/>
        <a:lstStyle/>
        <a:p>
          <a:r>
            <a:rPr lang="es-ES" sz="1200" dirty="0" smtClean="0">
              <a:effectLst/>
            </a:rPr>
            <a:t>Permite el uso más eficiente de los recursos</a:t>
          </a:r>
          <a:endParaRPr lang="es-ES" sz="1200" dirty="0"/>
        </a:p>
      </dgm:t>
    </dgm:pt>
    <dgm:pt modelId="{2D08EB76-6C6C-BC4E-86BA-07C971F2CC82}" type="parTrans" cxnId="{18E2EC7E-EE82-C641-96F2-2CD83D1F14C0}">
      <dgm:prSet/>
      <dgm:spPr/>
      <dgm:t>
        <a:bodyPr/>
        <a:lstStyle/>
        <a:p>
          <a:endParaRPr lang="es-ES"/>
        </a:p>
      </dgm:t>
    </dgm:pt>
    <dgm:pt modelId="{F5C68511-A5FA-134B-9C5A-BFC01E902045}" type="sibTrans" cxnId="{18E2EC7E-EE82-C641-96F2-2CD83D1F14C0}">
      <dgm:prSet/>
      <dgm:spPr/>
      <dgm:t>
        <a:bodyPr/>
        <a:lstStyle/>
        <a:p>
          <a:endParaRPr lang="es-ES"/>
        </a:p>
      </dgm:t>
    </dgm:pt>
    <dgm:pt modelId="{07D1B65D-7353-7E4A-90A0-CC6B44BECF0B}">
      <dgm:prSet phldrT="[Texto]" custT="1"/>
      <dgm:spPr/>
      <dgm:t>
        <a:bodyPr/>
        <a:lstStyle/>
        <a:p>
          <a:r>
            <a:rPr lang="es-ES" sz="1200" dirty="0" smtClean="0">
              <a:effectLst/>
            </a:rPr>
            <a:t>Facilita la creación de alianzas productivas</a:t>
          </a:r>
          <a:endParaRPr lang="es-ES" sz="1200" dirty="0"/>
        </a:p>
      </dgm:t>
    </dgm:pt>
    <dgm:pt modelId="{0D13D04B-5039-8645-942C-FFA5D5840C2A}" type="parTrans" cxnId="{EC517F61-D3E8-CE47-90D4-C0CDBE9CBBD1}">
      <dgm:prSet/>
      <dgm:spPr/>
      <dgm:t>
        <a:bodyPr/>
        <a:lstStyle/>
        <a:p>
          <a:endParaRPr lang="es-ES"/>
        </a:p>
      </dgm:t>
    </dgm:pt>
    <dgm:pt modelId="{CED4B263-9D96-9A4D-A056-0A44132FC3A5}" type="sibTrans" cxnId="{EC517F61-D3E8-CE47-90D4-C0CDBE9CBBD1}">
      <dgm:prSet/>
      <dgm:spPr/>
      <dgm:t>
        <a:bodyPr/>
        <a:lstStyle/>
        <a:p>
          <a:endParaRPr lang="es-ES"/>
        </a:p>
      </dgm:t>
    </dgm:pt>
    <dgm:pt modelId="{2028BDAE-E5AF-C649-9D58-3F574DE6AF1C}">
      <dgm:prSet phldrT="[Texto]" custT="1"/>
      <dgm:spPr/>
      <dgm:t>
        <a:bodyPr/>
        <a:lstStyle/>
        <a:p>
          <a:r>
            <a:rPr lang="es-ES" sz="1200" dirty="0" smtClean="0">
              <a:effectLst/>
            </a:rPr>
            <a:t>Resalta el papel de la distribución y el mercadeo como factores claves de una mayor competitividad</a:t>
          </a:r>
          <a:endParaRPr lang="es-ES" sz="1200" dirty="0"/>
        </a:p>
      </dgm:t>
    </dgm:pt>
    <dgm:pt modelId="{5ECC3466-EDDB-BC43-9757-79D5117B4775}" type="parTrans" cxnId="{238DA846-B6D5-DB46-8B03-EA65F0BCBB89}">
      <dgm:prSet/>
      <dgm:spPr/>
      <dgm:t>
        <a:bodyPr/>
        <a:lstStyle/>
        <a:p>
          <a:endParaRPr lang="es-ES"/>
        </a:p>
      </dgm:t>
    </dgm:pt>
    <dgm:pt modelId="{79C4C7A4-25FA-1941-AB91-14B1F443D98F}" type="sibTrans" cxnId="{238DA846-B6D5-DB46-8B03-EA65F0BCBB89}">
      <dgm:prSet/>
      <dgm:spPr/>
      <dgm:t>
        <a:bodyPr/>
        <a:lstStyle/>
        <a:p>
          <a:endParaRPr lang="es-ES"/>
        </a:p>
      </dgm:t>
    </dgm:pt>
    <dgm:pt modelId="{904B954E-F521-E945-8CB7-37FB4AEE5F7E}">
      <dgm:prSet phldrT="[Texto]" custT="1"/>
      <dgm:spPr/>
      <dgm:t>
        <a:bodyPr/>
        <a:lstStyle/>
        <a:p>
          <a:r>
            <a:rPr lang="es-ES" sz="1200" dirty="0" smtClean="0">
              <a:effectLst/>
            </a:rPr>
            <a:t>Facilita el flujo de información entre los actores</a:t>
          </a:r>
          <a:endParaRPr lang="es-ES" sz="1200" dirty="0"/>
        </a:p>
      </dgm:t>
    </dgm:pt>
    <dgm:pt modelId="{200053C7-6484-A34E-BC5A-93A7373AC04F}" type="parTrans" cxnId="{883D805F-93E5-2442-87DF-74C88BA46EFB}">
      <dgm:prSet/>
      <dgm:spPr/>
      <dgm:t>
        <a:bodyPr/>
        <a:lstStyle/>
        <a:p>
          <a:endParaRPr lang="es-ES"/>
        </a:p>
      </dgm:t>
    </dgm:pt>
    <dgm:pt modelId="{25C390F5-E59F-0A49-881C-4251FA5340AB}" type="sibTrans" cxnId="{883D805F-93E5-2442-87DF-74C88BA46EFB}">
      <dgm:prSet/>
      <dgm:spPr/>
      <dgm:t>
        <a:bodyPr/>
        <a:lstStyle/>
        <a:p>
          <a:endParaRPr lang="es-ES"/>
        </a:p>
      </dgm:t>
    </dgm:pt>
    <dgm:pt modelId="{3409C515-1638-E94D-9418-361B4DC2C3F2}">
      <dgm:prSet phldrT="[Texto]" custT="1"/>
      <dgm:spPr/>
      <dgm:t>
        <a:bodyPr/>
        <a:lstStyle/>
        <a:p>
          <a:r>
            <a:rPr lang="es-ES" sz="1200" dirty="0" smtClean="0">
              <a:effectLst/>
            </a:rPr>
            <a:t>Ayuda al desarrollo de soluciones de manera conjunta con la identificación de problemas y cuellos de botella a lo largo de la cadena</a:t>
          </a:r>
          <a:endParaRPr lang="es-ES" sz="1200" dirty="0"/>
        </a:p>
      </dgm:t>
    </dgm:pt>
    <dgm:pt modelId="{9F5AE33E-92E3-9D4C-9A85-79BFFE8EC5E2}" type="parTrans" cxnId="{9A1063A3-BD1F-8346-A4DC-9100EB0672F6}">
      <dgm:prSet/>
      <dgm:spPr/>
      <dgm:t>
        <a:bodyPr/>
        <a:lstStyle/>
        <a:p>
          <a:endParaRPr lang="es-ES"/>
        </a:p>
      </dgm:t>
    </dgm:pt>
    <dgm:pt modelId="{51D02B13-33A9-8946-A06D-EF9C7569E4F1}" type="sibTrans" cxnId="{9A1063A3-BD1F-8346-A4DC-9100EB0672F6}">
      <dgm:prSet/>
      <dgm:spPr/>
      <dgm:t>
        <a:bodyPr/>
        <a:lstStyle/>
        <a:p>
          <a:endParaRPr lang="es-ES"/>
        </a:p>
      </dgm:t>
    </dgm:pt>
    <dgm:pt modelId="{EB0DB35F-664E-7B4A-AE57-2924A1796522}">
      <dgm:prSet phldrT="[Texto]" custT="1"/>
      <dgm:spPr/>
      <dgm:t>
        <a:bodyPr/>
        <a:lstStyle/>
        <a:p>
          <a:r>
            <a:rPr lang="es-ES" sz="1200" dirty="0" smtClean="0">
              <a:effectLst/>
            </a:rPr>
            <a:t>Permite analizar de manera independiente y conjunta cada eslabón de la cadena.</a:t>
          </a:r>
          <a:endParaRPr lang="es-ES" sz="1200" dirty="0"/>
        </a:p>
      </dgm:t>
    </dgm:pt>
    <dgm:pt modelId="{6DF38A44-9CD7-3042-A65F-E5AE6C900F16}" type="parTrans" cxnId="{EC5D81A5-710E-E649-B9ED-12CCCAAF5145}">
      <dgm:prSet/>
      <dgm:spPr/>
      <dgm:t>
        <a:bodyPr/>
        <a:lstStyle/>
        <a:p>
          <a:endParaRPr lang="es-ES"/>
        </a:p>
      </dgm:t>
    </dgm:pt>
    <dgm:pt modelId="{1261E930-544C-194D-85BB-C4FA54EFAE51}" type="sibTrans" cxnId="{EC5D81A5-710E-E649-B9ED-12CCCAAF5145}">
      <dgm:prSet/>
      <dgm:spPr/>
      <dgm:t>
        <a:bodyPr/>
        <a:lstStyle/>
        <a:p>
          <a:endParaRPr lang="es-ES"/>
        </a:p>
      </dgm:t>
    </dgm:pt>
    <dgm:pt modelId="{90E2DE46-81F3-6348-B20D-366CDD8CF2F9}" type="pres">
      <dgm:prSet presAssocID="{1664DF59-C4BF-D545-AEE8-C37D01D8E775}" presName="cycle" presStyleCnt="0">
        <dgm:presLayoutVars>
          <dgm:chMax val="1"/>
          <dgm:dir/>
          <dgm:animLvl val="ctr"/>
          <dgm:resizeHandles val="exact"/>
        </dgm:presLayoutVars>
      </dgm:prSet>
      <dgm:spPr/>
      <dgm:t>
        <a:bodyPr/>
        <a:lstStyle/>
        <a:p>
          <a:endParaRPr lang="es-ES"/>
        </a:p>
      </dgm:t>
    </dgm:pt>
    <dgm:pt modelId="{A4831970-DCE4-3645-B3CB-683DD084763B}" type="pres">
      <dgm:prSet presAssocID="{AE1B793E-FD21-C54E-931B-E548261F4D0E}" presName="centerShape" presStyleLbl="node0" presStyleIdx="0" presStyleCnt="1"/>
      <dgm:spPr/>
      <dgm:t>
        <a:bodyPr/>
        <a:lstStyle/>
        <a:p>
          <a:endParaRPr lang="es-ES"/>
        </a:p>
      </dgm:t>
    </dgm:pt>
    <dgm:pt modelId="{8C95DACC-3E8A-9347-A182-B28A4FD9E12C}" type="pres">
      <dgm:prSet presAssocID="{2D08EB76-6C6C-BC4E-86BA-07C971F2CC82}" presName="parTrans" presStyleLbl="bgSibTrans2D1" presStyleIdx="0" presStyleCnt="6"/>
      <dgm:spPr/>
      <dgm:t>
        <a:bodyPr/>
        <a:lstStyle/>
        <a:p>
          <a:endParaRPr lang="es-ES"/>
        </a:p>
      </dgm:t>
    </dgm:pt>
    <dgm:pt modelId="{4B6E3DAF-F393-C44B-A698-2FA9E200F43F}" type="pres">
      <dgm:prSet presAssocID="{D8F39AB9-E68B-544B-9404-E6ABEE577890}" presName="node" presStyleLbl="node1" presStyleIdx="0" presStyleCnt="6">
        <dgm:presLayoutVars>
          <dgm:bulletEnabled val="1"/>
        </dgm:presLayoutVars>
      </dgm:prSet>
      <dgm:spPr/>
      <dgm:t>
        <a:bodyPr/>
        <a:lstStyle/>
        <a:p>
          <a:endParaRPr lang="es-ES"/>
        </a:p>
      </dgm:t>
    </dgm:pt>
    <dgm:pt modelId="{99082EB4-1752-634B-91B8-534457156DF3}" type="pres">
      <dgm:prSet presAssocID="{0D13D04B-5039-8645-942C-FFA5D5840C2A}" presName="parTrans" presStyleLbl="bgSibTrans2D1" presStyleIdx="1" presStyleCnt="6"/>
      <dgm:spPr/>
      <dgm:t>
        <a:bodyPr/>
        <a:lstStyle/>
        <a:p>
          <a:endParaRPr lang="es-ES"/>
        </a:p>
      </dgm:t>
    </dgm:pt>
    <dgm:pt modelId="{5909081C-47F4-FC4F-BBB1-B2348E74A8CA}" type="pres">
      <dgm:prSet presAssocID="{07D1B65D-7353-7E4A-90A0-CC6B44BECF0B}" presName="node" presStyleLbl="node1" presStyleIdx="1" presStyleCnt="6">
        <dgm:presLayoutVars>
          <dgm:bulletEnabled val="1"/>
        </dgm:presLayoutVars>
      </dgm:prSet>
      <dgm:spPr/>
      <dgm:t>
        <a:bodyPr/>
        <a:lstStyle/>
        <a:p>
          <a:endParaRPr lang="es-ES"/>
        </a:p>
      </dgm:t>
    </dgm:pt>
    <dgm:pt modelId="{CE16DEDC-758A-144B-A8EE-93AB936935B9}" type="pres">
      <dgm:prSet presAssocID="{5ECC3466-EDDB-BC43-9757-79D5117B4775}" presName="parTrans" presStyleLbl="bgSibTrans2D1" presStyleIdx="2" presStyleCnt="6"/>
      <dgm:spPr/>
      <dgm:t>
        <a:bodyPr/>
        <a:lstStyle/>
        <a:p>
          <a:endParaRPr lang="es-ES"/>
        </a:p>
      </dgm:t>
    </dgm:pt>
    <dgm:pt modelId="{B09A2BD2-CC96-6F4F-BBBD-D78295E4033C}" type="pres">
      <dgm:prSet presAssocID="{2028BDAE-E5AF-C649-9D58-3F574DE6AF1C}" presName="node" presStyleLbl="node1" presStyleIdx="2" presStyleCnt="6">
        <dgm:presLayoutVars>
          <dgm:bulletEnabled val="1"/>
        </dgm:presLayoutVars>
      </dgm:prSet>
      <dgm:spPr/>
      <dgm:t>
        <a:bodyPr/>
        <a:lstStyle/>
        <a:p>
          <a:endParaRPr lang="es-ES"/>
        </a:p>
      </dgm:t>
    </dgm:pt>
    <dgm:pt modelId="{49639806-D287-854E-B2C5-B7D77A268F8E}" type="pres">
      <dgm:prSet presAssocID="{200053C7-6484-A34E-BC5A-93A7373AC04F}" presName="parTrans" presStyleLbl="bgSibTrans2D1" presStyleIdx="3" presStyleCnt="6"/>
      <dgm:spPr/>
      <dgm:t>
        <a:bodyPr/>
        <a:lstStyle/>
        <a:p>
          <a:endParaRPr lang="es-ES"/>
        </a:p>
      </dgm:t>
    </dgm:pt>
    <dgm:pt modelId="{58DB144C-23F9-5942-B970-F72C2EC615F1}" type="pres">
      <dgm:prSet presAssocID="{904B954E-F521-E945-8CB7-37FB4AEE5F7E}" presName="node" presStyleLbl="node1" presStyleIdx="3" presStyleCnt="6">
        <dgm:presLayoutVars>
          <dgm:bulletEnabled val="1"/>
        </dgm:presLayoutVars>
      </dgm:prSet>
      <dgm:spPr/>
      <dgm:t>
        <a:bodyPr/>
        <a:lstStyle/>
        <a:p>
          <a:endParaRPr lang="es-ES"/>
        </a:p>
      </dgm:t>
    </dgm:pt>
    <dgm:pt modelId="{D6FF7C3E-CBD4-8949-A1DD-717DFFA97F5A}" type="pres">
      <dgm:prSet presAssocID="{9F5AE33E-92E3-9D4C-9A85-79BFFE8EC5E2}" presName="parTrans" presStyleLbl="bgSibTrans2D1" presStyleIdx="4" presStyleCnt="6"/>
      <dgm:spPr/>
      <dgm:t>
        <a:bodyPr/>
        <a:lstStyle/>
        <a:p>
          <a:endParaRPr lang="es-ES"/>
        </a:p>
      </dgm:t>
    </dgm:pt>
    <dgm:pt modelId="{A4592093-3480-CA4A-98C9-076B468B2EAF}" type="pres">
      <dgm:prSet presAssocID="{3409C515-1638-E94D-9418-361B4DC2C3F2}" presName="node" presStyleLbl="node1" presStyleIdx="4" presStyleCnt="6">
        <dgm:presLayoutVars>
          <dgm:bulletEnabled val="1"/>
        </dgm:presLayoutVars>
      </dgm:prSet>
      <dgm:spPr/>
      <dgm:t>
        <a:bodyPr/>
        <a:lstStyle/>
        <a:p>
          <a:endParaRPr lang="es-ES"/>
        </a:p>
      </dgm:t>
    </dgm:pt>
    <dgm:pt modelId="{6180B538-50BE-4E4A-AEB2-8F7684EEA4C0}" type="pres">
      <dgm:prSet presAssocID="{6DF38A44-9CD7-3042-A65F-E5AE6C900F16}" presName="parTrans" presStyleLbl="bgSibTrans2D1" presStyleIdx="5" presStyleCnt="6"/>
      <dgm:spPr/>
      <dgm:t>
        <a:bodyPr/>
        <a:lstStyle/>
        <a:p>
          <a:endParaRPr lang="es-ES"/>
        </a:p>
      </dgm:t>
    </dgm:pt>
    <dgm:pt modelId="{E571F75C-AFE8-8A49-A78A-F5C0708DEF76}" type="pres">
      <dgm:prSet presAssocID="{EB0DB35F-664E-7B4A-AE57-2924A1796522}" presName="node" presStyleLbl="node1" presStyleIdx="5" presStyleCnt="6">
        <dgm:presLayoutVars>
          <dgm:bulletEnabled val="1"/>
        </dgm:presLayoutVars>
      </dgm:prSet>
      <dgm:spPr/>
      <dgm:t>
        <a:bodyPr/>
        <a:lstStyle/>
        <a:p>
          <a:endParaRPr lang="es-ES"/>
        </a:p>
      </dgm:t>
    </dgm:pt>
  </dgm:ptLst>
  <dgm:cxnLst>
    <dgm:cxn modelId="{9A1063A3-BD1F-8346-A4DC-9100EB0672F6}" srcId="{AE1B793E-FD21-C54E-931B-E548261F4D0E}" destId="{3409C515-1638-E94D-9418-361B4DC2C3F2}" srcOrd="4" destOrd="0" parTransId="{9F5AE33E-92E3-9D4C-9A85-79BFFE8EC5E2}" sibTransId="{51D02B13-33A9-8946-A06D-EF9C7569E4F1}"/>
    <dgm:cxn modelId="{3A5D5D47-467A-1948-97E9-283D0A9D7FDF}" type="presOf" srcId="{AE1B793E-FD21-C54E-931B-E548261F4D0E}" destId="{A4831970-DCE4-3645-B3CB-683DD084763B}" srcOrd="0" destOrd="0" presId="urn:microsoft.com/office/officeart/2005/8/layout/radial4"/>
    <dgm:cxn modelId="{C8CB2C44-BA36-BA43-9351-218242E80C27}" type="presOf" srcId="{6DF38A44-9CD7-3042-A65F-E5AE6C900F16}" destId="{6180B538-50BE-4E4A-AEB2-8F7684EEA4C0}" srcOrd="0" destOrd="0" presId="urn:microsoft.com/office/officeart/2005/8/layout/radial4"/>
    <dgm:cxn modelId="{58F32E31-189A-E14F-B9ED-99F6CCBE0246}" type="presOf" srcId="{2028BDAE-E5AF-C649-9D58-3F574DE6AF1C}" destId="{B09A2BD2-CC96-6F4F-BBBD-D78295E4033C}" srcOrd="0" destOrd="0" presId="urn:microsoft.com/office/officeart/2005/8/layout/radial4"/>
    <dgm:cxn modelId="{AE779212-48C6-8949-BC6D-D353A57207B9}" type="presOf" srcId="{3409C515-1638-E94D-9418-361B4DC2C3F2}" destId="{A4592093-3480-CA4A-98C9-076B468B2EAF}" srcOrd="0" destOrd="0" presId="urn:microsoft.com/office/officeart/2005/8/layout/radial4"/>
    <dgm:cxn modelId="{30339615-A80C-5940-AC39-FCD04F8550C6}" type="presOf" srcId="{D8F39AB9-E68B-544B-9404-E6ABEE577890}" destId="{4B6E3DAF-F393-C44B-A698-2FA9E200F43F}" srcOrd="0" destOrd="0" presId="urn:microsoft.com/office/officeart/2005/8/layout/radial4"/>
    <dgm:cxn modelId="{238DA846-B6D5-DB46-8B03-EA65F0BCBB89}" srcId="{AE1B793E-FD21-C54E-931B-E548261F4D0E}" destId="{2028BDAE-E5AF-C649-9D58-3F574DE6AF1C}" srcOrd="2" destOrd="0" parTransId="{5ECC3466-EDDB-BC43-9757-79D5117B4775}" sibTransId="{79C4C7A4-25FA-1941-AB91-14B1F443D98F}"/>
    <dgm:cxn modelId="{070EB9D8-FF2E-254A-A7F7-C5FF06AD5DE6}" type="presOf" srcId="{EB0DB35F-664E-7B4A-AE57-2924A1796522}" destId="{E571F75C-AFE8-8A49-A78A-F5C0708DEF76}" srcOrd="0" destOrd="0" presId="urn:microsoft.com/office/officeart/2005/8/layout/radial4"/>
    <dgm:cxn modelId="{0E705315-81FC-5541-B72B-4F2F545A7293}" type="presOf" srcId="{9F5AE33E-92E3-9D4C-9A85-79BFFE8EC5E2}" destId="{D6FF7C3E-CBD4-8949-A1DD-717DFFA97F5A}" srcOrd="0" destOrd="0" presId="urn:microsoft.com/office/officeart/2005/8/layout/radial4"/>
    <dgm:cxn modelId="{18E2EC7E-EE82-C641-96F2-2CD83D1F14C0}" srcId="{AE1B793E-FD21-C54E-931B-E548261F4D0E}" destId="{D8F39AB9-E68B-544B-9404-E6ABEE577890}" srcOrd="0" destOrd="0" parTransId="{2D08EB76-6C6C-BC4E-86BA-07C971F2CC82}" sibTransId="{F5C68511-A5FA-134B-9C5A-BFC01E902045}"/>
    <dgm:cxn modelId="{1F135D25-0379-FB4B-92DA-55A473A73AF3}" srcId="{1664DF59-C4BF-D545-AEE8-C37D01D8E775}" destId="{AE1B793E-FD21-C54E-931B-E548261F4D0E}" srcOrd="0" destOrd="0" parTransId="{D085DB8E-A797-4444-BCB0-4FFBE6589D4B}" sibTransId="{9862D88F-890A-8D4F-BC66-F68061C5D5F1}"/>
    <dgm:cxn modelId="{858CEC0C-53F0-FD41-8417-6DE5F8D6660F}" type="presOf" srcId="{0D13D04B-5039-8645-942C-FFA5D5840C2A}" destId="{99082EB4-1752-634B-91B8-534457156DF3}" srcOrd="0" destOrd="0" presId="urn:microsoft.com/office/officeart/2005/8/layout/radial4"/>
    <dgm:cxn modelId="{19FA4DEF-6EB2-514A-9344-CB05CD870C19}" type="presOf" srcId="{5ECC3466-EDDB-BC43-9757-79D5117B4775}" destId="{CE16DEDC-758A-144B-A8EE-93AB936935B9}" srcOrd="0" destOrd="0" presId="urn:microsoft.com/office/officeart/2005/8/layout/radial4"/>
    <dgm:cxn modelId="{EC5D81A5-710E-E649-B9ED-12CCCAAF5145}" srcId="{AE1B793E-FD21-C54E-931B-E548261F4D0E}" destId="{EB0DB35F-664E-7B4A-AE57-2924A1796522}" srcOrd="5" destOrd="0" parTransId="{6DF38A44-9CD7-3042-A65F-E5AE6C900F16}" sibTransId="{1261E930-544C-194D-85BB-C4FA54EFAE51}"/>
    <dgm:cxn modelId="{883D805F-93E5-2442-87DF-74C88BA46EFB}" srcId="{AE1B793E-FD21-C54E-931B-E548261F4D0E}" destId="{904B954E-F521-E945-8CB7-37FB4AEE5F7E}" srcOrd="3" destOrd="0" parTransId="{200053C7-6484-A34E-BC5A-93A7373AC04F}" sibTransId="{25C390F5-E59F-0A49-881C-4251FA5340AB}"/>
    <dgm:cxn modelId="{227DB54B-CD37-3143-BF1D-9FA3DEB5AEEF}" type="presOf" srcId="{200053C7-6484-A34E-BC5A-93A7373AC04F}" destId="{49639806-D287-854E-B2C5-B7D77A268F8E}" srcOrd="0" destOrd="0" presId="urn:microsoft.com/office/officeart/2005/8/layout/radial4"/>
    <dgm:cxn modelId="{13A7FCBD-C16E-0F47-8150-A97855958045}" type="presOf" srcId="{2D08EB76-6C6C-BC4E-86BA-07C971F2CC82}" destId="{8C95DACC-3E8A-9347-A182-B28A4FD9E12C}" srcOrd="0" destOrd="0" presId="urn:microsoft.com/office/officeart/2005/8/layout/radial4"/>
    <dgm:cxn modelId="{16046403-56F2-904E-A1C1-D8086455239B}" type="presOf" srcId="{07D1B65D-7353-7E4A-90A0-CC6B44BECF0B}" destId="{5909081C-47F4-FC4F-BBB1-B2348E74A8CA}" srcOrd="0" destOrd="0" presId="urn:microsoft.com/office/officeart/2005/8/layout/radial4"/>
    <dgm:cxn modelId="{5E36EF3A-4EFB-E841-ABD1-7891541C4186}" type="presOf" srcId="{904B954E-F521-E945-8CB7-37FB4AEE5F7E}" destId="{58DB144C-23F9-5942-B970-F72C2EC615F1}" srcOrd="0" destOrd="0" presId="urn:microsoft.com/office/officeart/2005/8/layout/radial4"/>
    <dgm:cxn modelId="{8C14C460-1BC4-6C44-80B5-32153606131C}" type="presOf" srcId="{1664DF59-C4BF-D545-AEE8-C37D01D8E775}" destId="{90E2DE46-81F3-6348-B20D-366CDD8CF2F9}" srcOrd="0" destOrd="0" presId="urn:microsoft.com/office/officeart/2005/8/layout/radial4"/>
    <dgm:cxn modelId="{EC517F61-D3E8-CE47-90D4-C0CDBE9CBBD1}" srcId="{AE1B793E-FD21-C54E-931B-E548261F4D0E}" destId="{07D1B65D-7353-7E4A-90A0-CC6B44BECF0B}" srcOrd="1" destOrd="0" parTransId="{0D13D04B-5039-8645-942C-FFA5D5840C2A}" sibTransId="{CED4B263-9D96-9A4D-A056-0A44132FC3A5}"/>
    <dgm:cxn modelId="{16B3CA39-7CBF-5643-957A-6A9D6007794E}" type="presParOf" srcId="{90E2DE46-81F3-6348-B20D-366CDD8CF2F9}" destId="{A4831970-DCE4-3645-B3CB-683DD084763B}" srcOrd="0" destOrd="0" presId="urn:microsoft.com/office/officeart/2005/8/layout/radial4"/>
    <dgm:cxn modelId="{FCFC0C00-F437-D04B-8EFD-F59B4C9E3922}" type="presParOf" srcId="{90E2DE46-81F3-6348-B20D-366CDD8CF2F9}" destId="{8C95DACC-3E8A-9347-A182-B28A4FD9E12C}" srcOrd="1" destOrd="0" presId="urn:microsoft.com/office/officeart/2005/8/layout/radial4"/>
    <dgm:cxn modelId="{E07E018B-40A6-8240-85F7-E74C03620230}" type="presParOf" srcId="{90E2DE46-81F3-6348-B20D-366CDD8CF2F9}" destId="{4B6E3DAF-F393-C44B-A698-2FA9E200F43F}" srcOrd="2" destOrd="0" presId="urn:microsoft.com/office/officeart/2005/8/layout/radial4"/>
    <dgm:cxn modelId="{F1B2C96F-8DB1-2545-99A9-70C147301A2B}" type="presParOf" srcId="{90E2DE46-81F3-6348-B20D-366CDD8CF2F9}" destId="{99082EB4-1752-634B-91B8-534457156DF3}" srcOrd="3" destOrd="0" presId="urn:microsoft.com/office/officeart/2005/8/layout/radial4"/>
    <dgm:cxn modelId="{94A99C1F-BFD2-B34A-9A74-8671969B5EF5}" type="presParOf" srcId="{90E2DE46-81F3-6348-B20D-366CDD8CF2F9}" destId="{5909081C-47F4-FC4F-BBB1-B2348E74A8CA}" srcOrd="4" destOrd="0" presId="urn:microsoft.com/office/officeart/2005/8/layout/radial4"/>
    <dgm:cxn modelId="{21ADDF17-EFE8-B04F-8A7B-639DF57B754C}" type="presParOf" srcId="{90E2DE46-81F3-6348-B20D-366CDD8CF2F9}" destId="{CE16DEDC-758A-144B-A8EE-93AB936935B9}" srcOrd="5" destOrd="0" presId="urn:microsoft.com/office/officeart/2005/8/layout/radial4"/>
    <dgm:cxn modelId="{00C8027F-0CB1-3646-8D74-B849C5F25889}" type="presParOf" srcId="{90E2DE46-81F3-6348-B20D-366CDD8CF2F9}" destId="{B09A2BD2-CC96-6F4F-BBBD-D78295E4033C}" srcOrd="6" destOrd="0" presId="urn:microsoft.com/office/officeart/2005/8/layout/radial4"/>
    <dgm:cxn modelId="{5EB3625A-6E8D-7740-B56F-7D9FC2E43FA8}" type="presParOf" srcId="{90E2DE46-81F3-6348-B20D-366CDD8CF2F9}" destId="{49639806-D287-854E-B2C5-B7D77A268F8E}" srcOrd="7" destOrd="0" presId="urn:microsoft.com/office/officeart/2005/8/layout/radial4"/>
    <dgm:cxn modelId="{08369DD7-6DFC-1A49-AF81-7AF27743FC49}" type="presParOf" srcId="{90E2DE46-81F3-6348-B20D-366CDD8CF2F9}" destId="{58DB144C-23F9-5942-B970-F72C2EC615F1}" srcOrd="8" destOrd="0" presId="urn:microsoft.com/office/officeart/2005/8/layout/radial4"/>
    <dgm:cxn modelId="{F8651230-629A-D64C-85D2-59E6F56AA803}" type="presParOf" srcId="{90E2DE46-81F3-6348-B20D-366CDD8CF2F9}" destId="{D6FF7C3E-CBD4-8949-A1DD-717DFFA97F5A}" srcOrd="9" destOrd="0" presId="urn:microsoft.com/office/officeart/2005/8/layout/radial4"/>
    <dgm:cxn modelId="{C7AFC5F6-EFCC-944A-B042-68FF202D7D73}" type="presParOf" srcId="{90E2DE46-81F3-6348-B20D-366CDD8CF2F9}" destId="{A4592093-3480-CA4A-98C9-076B468B2EAF}" srcOrd="10" destOrd="0" presId="urn:microsoft.com/office/officeart/2005/8/layout/radial4"/>
    <dgm:cxn modelId="{B0B8205E-9F5F-AF40-8D7E-B52D768DED25}" type="presParOf" srcId="{90E2DE46-81F3-6348-B20D-366CDD8CF2F9}" destId="{6180B538-50BE-4E4A-AEB2-8F7684EEA4C0}" srcOrd="11" destOrd="0" presId="urn:microsoft.com/office/officeart/2005/8/layout/radial4"/>
    <dgm:cxn modelId="{135CF9A9-1C10-2A4A-B223-5EE184937CBB}" type="presParOf" srcId="{90E2DE46-81F3-6348-B20D-366CDD8CF2F9}" destId="{E571F75C-AFE8-8A49-A78A-F5C0708DEF76}" srcOrd="12"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979955-7CDC-5542-88AE-AD3D9C8538FD}">
      <dsp:nvSpPr>
        <dsp:cNvPr id="0" name=""/>
        <dsp:cNvSpPr/>
      </dsp:nvSpPr>
      <dsp:spPr>
        <a:xfrm>
          <a:off x="896543" y="1254643"/>
          <a:ext cx="852285" cy="795257"/>
        </a:xfrm>
        <a:prstGeom prst="rightArrow">
          <a:avLst>
            <a:gd name="adj1" fmla="val 70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2B853FA9-7129-D441-BD47-D40D6914E34A}">
      <dsp:nvSpPr>
        <dsp:cNvPr id="0" name=""/>
        <dsp:cNvSpPr/>
      </dsp:nvSpPr>
      <dsp:spPr>
        <a:xfrm>
          <a:off x="0" y="173591"/>
          <a:ext cx="1580728" cy="2986693"/>
        </a:xfrm>
        <a:prstGeom prst="ellipse">
          <a:avLst/>
        </a:prstGeom>
        <a:gradFill rotWithShape="0">
          <a:gsLst>
            <a:gs pos="0">
              <a:schemeClr val="accent1">
                <a:hueOff val="0"/>
                <a:satOff val="0"/>
                <a:lumOff val="0"/>
                <a:alphaOff val="0"/>
                <a:shade val="30000"/>
                <a:satMod val="100000"/>
              </a:schemeClr>
            </a:gs>
            <a:gs pos="80000">
              <a:schemeClr val="accent1">
                <a:hueOff val="0"/>
                <a:satOff val="0"/>
                <a:lumOff val="0"/>
                <a:alphaOff val="0"/>
                <a:shade val="90000"/>
                <a:satMod val="100000"/>
              </a:schemeClr>
            </a:gs>
            <a:gs pos="100000">
              <a:schemeClr val="accent1">
                <a:hueOff val="0"/>
                <a:satOff val="0"/>
                <a:lumOff val="0"/>
                <a:alphaOff val="0"/>
                <a:tint val="90000"/>
                <a:shade val="100000"/>
                <a:satMod val="150000"/>
              </a:schemeClr>
            </a:gs>
          </a:gsLst>
          <a:lin ang="16200000" scaled="0"/>
        </a:gradFill>
        <a:ln>
          <a:noFill/>
        </a:ln>
        <a:effectLst>
          <a:outerShdw blurRad="228600" dist="38100" dir="5400000" sx="104000" sy="104000" algn="ctr" rotWithShape="0">
            <a:srgbClr val="000000">
              <a:alpha val="8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ES_tradnl" sz="1600" b="1" kern="1200" dirty="0" smtClean="0">
              <a:latin typeface="Times New Roman"/>
              <a:cs typeface="Times New Roman"/>
            </a:rPr>
            <a:t>Unidad 1.</a:t>
          </a:r>
        </a:p>
        <a:p>
          <a:pPr lvl="0" algn="ctr" defTabSz="711200">
            <a:lnSpc>
              <a:spcPct val="90000"/>
            </a:lnSpc>
            <a:spcBef>
              <a:spcPct val="0"/>
            </a:spcBef>
            <a:spcAft>
              <a:spcPct val="35000"/>
            </a:spcAft>
          </a:pPr>
          <a:r>
            <a:rPr lang="es-ES_tradnl" sz="1600" b="1" kern="1200" dirty="0" smtClean="0">
              <a:latin typeface="Times New Roman"/>
              <a:cs typeface="Times New Roman"/>
            </a:rPr>
            <a:t> </a:t>
          </a:r>
          <a:r>
            <a:rPr lang="es-ES" sz="1600" b="1" kern="1200" dirty="0" smtClean="0">
              <a:latin typeface="Times New Roman"/>
              <a:cs typeface="Times New Roman"/>
            </a:rPr>
            <a:t>Costos de producción conjunta.</a:t>
          </a:r>
        </a:p>
      </dsp:txBody>
      <dsp:txXfrm>
        <a:off x="231492" y="610982"/>
        <a:ext cx="1117744" cy="2111911"/>
      </dsp:txXfrm>
    </dsp:sp>
    <dsp:sp modelId="{5ECBFA02-0B3A-6F4C-8032-20C2F7958808}">
      <dsp:nvSpPr>
        <dsp:cNvPr id="0" name=""/>
        <dsp:cNvSpPr/>
      </dsp:nvSpPr>
      <dsp:spPr>
        <a:xfrm>
          <a:off x="2498389" y="1254643"/>
          <a:ext cx="909774" cy="795257"/>
        </a:xfrm>
        <a:prstGeom prst="rightArrow">
          <a:avLst>
            <a:gd name="adj1" fmla="val 70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8AF0B75D-0D93-BB44-B82B-FB6954F9B236}">
      <dsp:nvSpPr>
        <dsp:cNvPr id="0" name=""/>
        <dsp:cNvSpPr/>
      </dsp:nvSpPr>
      <dsp:spPr>
        <a:xfrm>
          <a:off x="1758131" y="138846"/>
          <a:ext cx="1480516" cy="3026851"/>
        </a:xfrm>
        <a:prstGeom prst="ellipse">
          <a:avLst/>
        </a:prstGeom>
        <a:gradFill rotWithShape="0">
          <a:gsLst>
            <a:gs pos="0">
              <a:schemeClr val="accent1">
                <a:hueOff val="0"/>
                <a:satOff val="0"/>
                <a:lumOff val="0"/>
                <a:alphaOff val="0"/>
                <a:shade val="30000"/>
                <a:satMod val="100000"/>
              </a:schemeClr>
            </a:gs>
            <a:gs pos="80000">
              <a:schemeClr val="accent1">
                <a:hueOff val="0"/>
                <a:satOff val="0"/>
                <a:lumOff val="0"/>
                <a:alphaOff val="0"/>
                <a:shade val="90000"/>
                <a:satMod val="100000"/>
              </a:schemeClr>
            </a:gs>
            <a:gs pos="100000">
              <a:schemeClr val="accent1">
                <a:hueOff val="0"/>
                <a:satOff val="0"/>
                <a:lumOff val="0"/>
                <a:alphaOff val="0"/>
                <a:tint val="90000"/>
                <a:shade val="100000"/>
                <a:satMod val="150000"/>
              </a:schemeClr>
            </a:gs>
          </a:gsLst>
          <a:lin ang="16200000" scaled="0"/>
        </a:gradFill>
        <a:ln>
          <a:noFill/>
        </a:ln>
        <a:effectLst>
          <a:outerShdw blurRad="228600" dist="38100" dir="5400000" sx="104000" sy="104000" algn="ctr" rotWithShape="0">
            <a:srgbClr val="000000">
              <a:alpha val="8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endParaRPr lang="es-ES" sz="1400" b="1" kern="1200" dirty="0" smtClean="0">
            <a:latin typeface="Times New Roman"/>
            <a:cs typeface="Times New Roman"/>
          </a:endParaRPr>
        </a:p>
        <a:p>
          <a:pPr lvl="0" algn="ctr" defTabSz="622300">
            <a:lnSpc>
              <a:spcPct val="90000"/>
            </a:lnSpc>
            <a:spcBef>
              <a:spcPct val="0"/>
            </a:spcBef>
            <a:spcAft>
              <a:spcPct val="35000"/>
            </a:spcAft>
          </a:pPr>
          <a:endParaRPr lang="es-ES" sz="1400" b="1" kern="1200" dirty="0" smtClean="0">
            <a:latin typeface="Times New Roman"/>
            <a:cs typeface="Times New Roman"/>
          </a:endParaRPr>
        </a:p>
        <a:p>
          <a:pPr lvl="0" algn="ctr" defTabSz="622300">
            <a:lnSpc>
              <a:spcPct val="90000"/>
            </a:lnSpc>
            <a:spcBef>
              <a:spcPct val="0"/>
            </a:spcBef>
            <a:spcAft>
              <a:spcPct val="35000"/>
            </a:spcAft>
          </a:pPr>
          <a:endParaRPr lang="es-ES" sz="1400" b="1" kern="1200" dirty="0" smtClean="0">
            <a:latin typeface="Times New Roman"/>
            <a:cs typeface="Times New Roman"/>
          </a:endParaRPr>
        </a:p>
        <a:p>
          <a:pPr lvl="0" algn="ctr" defTabSz="622300">
            <a:lnSpc>
              <a:spcPct val="90000"/>
            </a:lnSpc>
            <a:spcBef>
              <a:spcPct val="0"/>
            </a:spcBef>
            <a:spcAft>
              <a:spcPct val="35000"/>
            </a:spcAft>
          </a:pPr>
          <a:r>
            <a:rPr lang="es-ES" sz="1400" b="1" kern="1200" dirty="0" smtClean="0">
              <a:latin typeface="Times New Roman"/>
              <a:cs typeface="Times New Roman"/>
            </a:rPr>
            <a:t>UNIDAD 2.</a:t>
          </a:r>
        </a:p>
        <a:p>
          <a:pPr lvl="0" algn="ctr" defTabSz="622300">
            <a:lnSpc>
              <a:spcPct val="90000"/>
            </a:lnSpc>
            <a:spcBef>
              <a:spcPct val="0"/>
            </a:spcBef>
            <a:spcAft>
              <a:spcPct val="35000"/>
            </a:spcAft>
          </a:pPr>
          <a:r>
            <a:rPr lang="es-ES" sz="1400" b="1" kern="1200" dirty="0" smtClean="0">
              <a:latin typeface="Times New Roman"/>
              <a:cs typeface="Times New Roman"/>
            </a:rPr>
            <a:t> Costos unitarios con el método de costos ABC (</a:t>
          </a:r>
          <a:r>
            <a:rPr lang="es-ES" sz="1400" b="1" kern="1200" dirty="0" err="1" smtClean="0">
              <a:latin typeface="Times New Roman"/>
              <a:cs typeface="Times New Roman"/>
            </a:rPr>
            <a:t>Activity</a:t>
          </a:r>
          <a:r>
            <a:rPr lang="es-ES" sz="1400" b="1" kern="1200" dirty="0" smtClean="0">
              <a:latin typeface="Times New Roman"/>
              <a:cs typeface="Times New Roman"/>
            </a:rPr>
            <a:t> </a:t>
          </a:r>
          <a:r>
            <a:rPr lang="es-ES" sz="1400" b="1" kern="1200" dirty="0" err="1" smtClean="0">
              <a:latin typeface="Times New Roman"/>
              <a:cs typeface="Times New Roman"/>
            </a:rPr>
            <a:t>based</a:t>
          </a:r>
          <a:r>
            <a:rPr lang="es-ES" sz="1400" b="1" kern="1200" dirty="0" smtClean="0">
              <a:latin typeface="Times New Roman"/>
              <a:cs typeface="Times New Roman"/>
            </a:rPr>
            <a:t> </a:t>
          </a:r>
          <a:r>
            <a:rPr lang="es-ES" sz="1400" b="1" kern="1200" dirty="0" err="1" smtClean="0">
              <a:latin typeface="Times New Roman"/>
              <a:cs typeface="Times New Roman"/>
            </a:rPr>
            <a:t>costing</a:t>
          </a:r>
          <a:r>
            <a:rPr lang="es-ES" sz="1400" b="1" kern="1200" dirty="0" smtClean="0">
              <a:latin typeface="Times New Roman"/>
              <a:cs typeface="Times New Roman"/>
            </a:rPr>
            <a:t>.</a:t>
          </a:r>
        </a:p>
      </dsp:txBody>
      <dsp:txXfrm>
        <a:off x="1974948" y="582118"/>
        <a:ext cx="1046882" cy="2140307"/>
      </dsp:txXfrm>
    </dsp:sp>
    <dsp:sp modelId="{5129B5CD-B7A9-B643-9F00-60EF010A6F15}">
      <dsp:nvSpPr>
        <dsp:cNvPr id="0" name=""/>
        <dsp:cNvSpPr/>
      </dsp:nvSpPr>
      <dsp:spPr>
        <a:xfrm>
          <a:off x="4220246" y="1254643"/>
          <a:ext cx="909774" cy="795257"/>
        </a:xfrm>
        <a:prstGeom prst="rightArrow">
          <a:avLst>
            <a:gd name="adj1" fmla="val 70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2A3B762F-E863-E94C-A633-48B0091F68A4}">
      <dsp:nvSpPr>
        <dsp:cNvPr id="0" name=""/>
        <dsp:cNvSpPr/>
      </dsp:nvSpPr>
      <dsp:spPr>
        <a:xfrm>
          <a:off x="3465024" y="138846"/>
          <a:ext cx="1510443" cy="3026851"/>
        </a:xfrm>
        <a:prstGeom prst="ellipse">
          <a:avLst/>
        </a:prstGeom>
        <a:gradFill rotWithShape="0">
          <a:gsLst>
            <a:gs pos="0">
              <a:schemeClr val="accent1">
                <a:hueOff val="0"/>
                <a:satOff val="0"/>
                <a:lumOff val="0"/>
                <a:alphaOff val="0"/>
                <a:shade val="30000"/>
                <a:satMod val="100000"/>
              </a:schemeClr>
            </a:gs>
            <a:gs pos="80000">
              <a:schemeClr val="accent1">
                <a:hueOff val="0"/>
                <a:satOff val="0"/>
                <a:lumOff val="0"/>
                <a:alphaOff val="0"/>
                <a:shade val="90000"/>
                <a:satMod val="100000"/>
              </a:schemeClr>
            </a:gs>
            <a:gs pos="100000">
              <a:schemeClr val="accent1">
                <a:hueOff val="0"/>
                <a:satOff val="0"/>
                <a:lumOff val="0"/>
                <a:alphaOff val="0"/>
                <a:tint val="90000"/>
                <a:shade val="100000"/>
                <a:satMod val="150000"/>
              </a:schemeClr>
            </a:gs>
          </a:gsLst>
          <a:lin ang="16200000" scaled="0"/>
        </a:gradFill>
        <a:ln>
          <a:noFill/>
        </a:ln>
        <a:effectLst>
          <a:outerShdw blurRad="228600" dist="38100" dir="5400000" sx="104000" sy="104000" algn="ctr" rotWithShape="0">
            <a:srgbClr val="000000">
              <a:alpha val="8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b="1" kern="1200" dirty="0" smtClean="0">
              <a:latin typeface="Times New Roman"/>
              <a:cs typeface="Times New Roman"/>
            </a:rPr>
            <a:t>UNIDAD 3. Prácticas integrales de costo por procesos y por órdenes de producción.</a:t>
          </a:r>
        </a:p>
      </dsp:txBody>
      <dsp:txXfrm>
        <a:off x="3686223" y="582118"/>
        <a:ext cx="1068045" cy="2140307"/>
      </dsp:txXfrm>
    </dsp:sp>
    <dsp:sp modelId="{0BC1AE39-481E-A342-9761-5D3E7BC019E3}">
      <dsp:nvSpPr>
        <dsp:cNvPr id="0" name=""/>
        <dsp:cNvSpPr/>
      </dsp:nvSpPr>
      <dsp:spPr>
        <a:xfrm>
          <a:off x="5925796" y="1254643"/>
          <a:ext cx="909774" cy="795257"/>
        </a:xfrm>
        <a:prstGeom prst="rightArrow">
          <a:avLst>
            <a:gd name="adj1" fmla="val 70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BDD5C697-D5A9-2140-89E5-88BBF6A48E78}">
      <dsp:nvSpPr>
        <dsp:cNvPr id="0" name=""/>
        <dsp:cNvSpPr/>
      </dsp:nvSpPr>
      <dsp:spPr>
        <a:xfrm>
          <a:off x="5186881" y="123430"/>
          <a:ext cx="1477828" cy="3057683"/>
        </a:xfrm>
        <a:prstGeom prst="ellipse">
          <a:avLst/>
        </a:prstGeom>
        <a:gradFill rotWithShape="0">
          <a:gsLst>
            <a:gs pos="0">
              <a:schemeClr val="accent1">
                <a:hueOff val="0"/>
                <a:satOff val="0"/>
                <a:lumOff val="0"/>
                <a:alphaOff val="0"/>
                <a:shade val="30000"/>
                <a:satMod val="100000"/>
              </a:schemeClr>
            </a:gs>
            <a:gs pos="80000">
              <a:schemeClr val="accent1">
                <a:hueOff val="0"/>
                <a:satOff val="0"/>
                <a:lumOff val="0"/>
                <a:alphaOff val="0"/>
                <a:shade val="90000"/>
                <a:satMod val="100000"/>
              </a:schemeClr>
            </a:gs>
            <a:gs pos="100000">
              <a:schemeClr val="accent1">
                <a:hueOff val="0"/>
                <a:satOff val="0"/>
                <a:lumOff val="0"/>
                <a:alphaOff val="0"/>
                <a:tint val="90000"/>
                <a:shade val="100000"/>
                <a:satMod val="150000"/>
              </a:schemeClr>
            </a:gs>
          </a:gsLst>
          <a:lin ang="16200000" scaled="0"/>
        </a:gradFill>
        <a:ln>
          <a:noFill/>
        </a:ln>
        <a:effectLst>
          <a:outerShdw blurRad="228600" dist="38100" dir="5400000" sx="104000" sy="104000" algn="ctr" rotWithShape="0">
            <a:srgbClr val="000000">
              <a:alpha val="8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b="1" kern="1200" dirty="0" smtClean="0">
              <a:latin typeface="Times New Roman"/>
              <a:cs typeface="Times New Roman"/>
            </a:rPr>
            <a:t>UNIDAD 4. Elaboración del presupuesto maestro.</a:t>
          </a:r>
        </a:p>
      </dsp:txBody>
      <dsp:txXfrm>
        <a:off x="5403304" y="571217"/>
        <a:ext cx="1044982" cy="2162109"/>
      </dsp:txXfrm>
    </dsp:sp>
    <dsp:sp modelId="{B2C4061D-45B4-5441-8153-027E75EB9998}">
      <dsp:nvSpPr>
        <dsp:cNvPr id="0" name=""/>
        <dsp:cNvSpPr/>
      </dsp:nvSpPr>
      <dsp:spPr>
        <a:xfrm>
          <a:off x="7635964" y="1254643"/>
          <a:ext cx="909774" cy="795257"/>
        </a:xfrm>
        <a:prstGeom prst="rightArrow">
          <a:avLst>
            <a:gd name="adj1" fmla="val 70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25CFF56F-8D3D-D643-A950-A8F82F13C769}">
      <dsp:nvSpPr>
        <dsp:cNvPr id="0" name=""/>
        <dsp:cNvSpPr/>
      </dsp:nvSpPr>
      <dsp:spPr>
        <a:xfrm>
          <a:off x="6892431" y="123430"/>
          <a:ext cx="1487067" cy="3057683"/>
        </a:xfrm>
        <a:prstGeom prst="ellipse">
          <a:avLst/>
        </a:prstGeom>
        <a:gradFill rotWithShape="0">
          <a:gsLst>
            <a:gs pos="0">
              <a:schemeClr val="accent1">
                <a:hueOff val="0"/>
                <a:satOff val="0"/>
                <a:lumOff val="0"/>
                <a:alphaOff val="0"/>
                <a:shade val="30000"/>
                <a:satMod val="100000"/>
              </a:schemeClr>
            </a:gs>
            <a:gs pos="80000">
              <a:schemeClr val="accent1">
                <a:hueOff val="0"/>
                <a:satOff val="0"/>
                <a:lumOff val="0"/>
                <a:alphaOff val="0"/>
                <a:shade val="90000"/>
                <a:satMod val="100000"/>
              </a:schemeClr>
            </a:gs>
            <a:gs pos="100000">
              <a:schemeClr val="accent1">
                <a:hueOff val="0"/>
                <a:satOff val="0"/>
                <a:lumOff val="0"/>
                <a:alphaOff val="0"/>
                <a:tint val="90000"/>
                <a:shade val="100000"/>
                <a:satMod val="150000"/>
              </a:schemeClr>
            </a:gs>
          </a:gsLst>
          <a:lin ang="16200000" scaled="0"/>
        </a:gradFill>
        <a:ln>
          <a:noFill/>
        </a:ln>
        <a:effectLst>
          <a:outerShdw blurRad="228600" dist="38100" dir="5400000" sx="104000" sy="104000" algn="ctr" rotWithShape="0">
            <a:srgbClr val="000000">
              <a:alpha val="8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b="1" kern="1200" dirty="0" smtClean="0">
              <a:latin typeface="Times New Roman"/>
              <a:cs typeface="Times New Roman"/>
            </a:rPr>
            <a:t> UNIDAD 5. Elaborar mecanismos de control presupuestal</a:t>
          </a:r>
        </a:p>
      </dsp:txBody>
      <dsp:txXfrm>
        <a:off x="7110207" y="571217"/>
        <a:ext cx="1051515" cy="216210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621F68-9A39-BB47-877D-6613128C40CF}">
      <dsp:nvSpPr>
        <dsp:cNvPr id="0" name=""/>
        <dsp:cNvSpPr/>
      </dsp:nvSpPr>
      <dsp:spPr>
        <a:xfrm>
          <a:off x="583827" y="0"/>
          <a:ext cx="3207123" cy="3207123"/>
        </a:xfrm>
        <a:prstGeom prst="ellipse">
          <a:avLst/>
        </a:prstGeom>
        <a:gradFill rotWithShape="0">
          <a:gsLst>
            <a:gs pos="0">
              <a:schemeClr val="accent1">
                <a:hueOff val="0"/>
                <a:satOff val="0"/>
                <a:lumOff val="0"/>
                <a:alphaOff val="0"/>
                <a:shade val="30000"/>
                <a:satMod val="100000"/>
              </a:schemeClr>
            </a:gs>
            <a:gs pos="80000">
              <a:schemeClr val="accent1">
                <a:hueOff val="0"/>
                <a:satOff val="0"/>
                <a:lumOff val="0"/>
                <a:alphaOff val="0"/>
                <a:shade val="90000"/>
                <a:satMod val="100000"/>
              </a:schemeClr>
            </a:gs>
            <a:gs pos="100000">
              <a:schemeClr val="accent1">
                <a:hueOff val="0"/>
                <a:satOff val="0"/>
                <a:lumOff val="0"/>
                <a:alphaOff val="0"/>
                <a:tint val="90000"/>
                <a:shade val="100000"/>
                <a:satMod val="150000"/>
              </a:schemeClr>
            </a:gs>
          </a:gsLst>
          <a:lin ang="16200000" scaled="0"/>
        </a:gradFill>
        <a:ln>
          <a:noFill/>
        </a:ln>
        <a:effectLst>
          <a:outerShdw blurRad="228600" dist="38100" dir="5400000" sx="104000" sy="104000" algn="ctr" rotWithShape="0">
            <a:srgbClr val="000000">
              <a:alpha val="8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rtl="0">
            <a:lnSpc>
              <a:spcPct val="90000"/>
            </a:lnSpc>
            <a:spcBef>
              <a:spcPct val="0"/>
            </a:spcBef>
            <a:spcAft>
              <a:spcPct val="35000"/>
            </a:spcAft>
          </a:pPr>
          <a:r>
            <a:rPr lang="es-ES" sz="1400" b="1" kern="1200" dirty="0" smtClean="0"/>
            <a:t>ACTIVIDADES PRIMARIAS</a:t>
          </a:r>
        </a:p>
        <a:p>
          <a:pPr lvl="0" algn="ctr" defTabSz="622300" rtl="0">
            <a:lnSpc>
              <a:spcPct val="90000"/>
            </a:lnSpc>
            <a:spcBef>
              <a:spcPct val="0"/>
            </a:spcBef>
            <a:spcAft>
              <a:spcPct val="35000"/>
            </a:spcAft>
          </a:pPr>
          <a:endParaRPr lang="es-ES" sz="1400" b="1" kern="1200" dirty="0" smtClean="0">
            <a:effectLst/>
          </a:endParaRPr>
        </a:p>
        <a:p>
          <a:pPr lvl="0" algn="ctr" defTabSz="622300" rtl="0">
            <a:lnSpc>
              <a:spcPct val="90000"/>
            </a:lnSpc>
            <a:spcBef>
              <a:spcPct val="0"/>
            </a:spcBef>
            <a:spcAft>
              <a:spcPct val="35000"/>
            </a:spcAft>
          </a:pPr>
          <a:r>
            <a:rPr lang="es-ES" sz="1400" b="1" kern="1200" dirty="0" smtClean="0">
              <a:effectLst/>
            </a:rPr>
            <a:t>Son las que intervienen en la creación física del producto, en su venta y transferencia al cliente, así como en la asistencia posterior a la venta: Logística de entrada, operaciones, logística de salida, ventas y marketing y servicio</a:t>
          </a:r>
          <a:endParaRPr lang="es-ES" sz="1400" b="1" kern="1200" dirty="0"/>
        </a:p>
      </dsp:txBody>
      <dsp:txXfrm>
        <a:off x="1053499" y="469672"/>
        <a:ext cx="2267779" cy="2267779"/>
      </dsp:txXfrm>
    </dsp:sp>
    <dsp:sp modelId="{D6C6E1B0-5024-6F45-A731-28B6D4B6F2D6}">
      <dsp:nvSpPr>
        <dsp:cNvPr id="0" name=""/>
        <dsp:cNvSpPr/>
      </dsp:nvSpPr>
      <dsp:spPr>
        <a:xfrm>
          <a:off x="4044954" y="0"/>
          <a:ext cx="3207123" cy="3207123"/>
        </a:xfrm>
        <a:prstGeom prst="ellipse">
          <a:avLst/>
        </a:prstGeom>
        <a:gradFill rotWithShape="0">
          <a:gsLst>
            <a:gs pos="0">
              <a:schemeClr val="accent1">
                <a:hueOff val="0"/>
                <a:satOff val="0"/>
                <a:lumOff val="0"/>
                <a:alphaOff val="0"/>
                <a:shade val="30000"/>
                <a:satMod val="100000"/>
              </a:schemeClr>
            </a:gs>
            <a:gs pos="80000">
              <a:schemeClr val="accent1">
                <a:hueOff val="0"/>
                <a:satOff val="0"/>
                <a:lumOff val="0"/>
                <a:alphaOff val="0"/>
                <a:shade val="90000"/>
                <a:satMod val="100000"/>
              </a:schemeClr>
            </a:gs>
            <a:gs pos="100000">
              <a:schemeClr val="accent1">
                <a:hueOff val="0"/>
                <a:satOff val="0"/>
                <a:lumOff val="0"/>
                <a:alphaOff val="0"/>
                <a:tint val="90000"/>
                <a:shade val="100000"/>
                <a:satMod val="150000"/>
              </a:schemeClr>
            </a:gs>
          </a:gsLst>
          <a:lin ang="16200000" scaled="0"/>
        </a:gradFill>
        <a:ln>
          <a:noFill/>
        </a:ln>
        <a:effectLst>
          <a:outerShdw blurRad="228600" dist="38100" dir="5400000" sx="104000" sy="104000" algn="ctr" rotWithShape="0">
            <a:srgbClr val="000000">
              <a:alpha val="8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rtl="0">
            <a:lnSpc>
              <a:spcPct val="90000"/>
            </a:lnSpc>
            <a:spcBef>
              <a:spcPct val="0"/>
            </a:spcBef>
            <a:spcAft>
              <a:spcPct val="35000"/>
            </a:spcAft>
          </a:pPr>
          <a:r>
            <a:rPr lang="es-ES" sz="1400" b="1" kern="1200" dirty="0" smtClean="0"/>
            <a:t>ACTIVIDADES DE APOYO</a:t>
          </a:r>
        </a:p>
        <a:p>
          <a:pPr lvl="0" algn="ctr" defTabSz="622300" rtl="0">
            <a:lnSpc>
              <a:spcPct val="90000"/>
            </a:lnSpc>
            <a:spcBef>
              <a:spcPct val="0"/>
            </a:spcBef>
            <a:spcAft>
              <a:spcPct val="35000"/>
            </a:spcAft>
          </a:pPr>
          <a:endParaRPr lang="es-ES" sz="1400" b="1" kern="1200" dirty="0" smtClean="0">
            <a:effectLst/>
          </a:endParaRPr>
        </a:p>
        <a:p>
          <a:pPr lvl="0" algn="ctr" defTabSz="622300" rtl="0">
            <a:lnSpc>
              <a:spcPct val="90000"/>
            </a:lnSpc>
            <a:spcBef>
              <a:spcPct val="0"/>
            </a:spcBef>
            <a:spcAft>
              <a:spcPct val="35000"/>
            </a:spcAft>
          </a:pPr>
          <a:r>
            <a:rPr lang="es-ES" sz="1400" b="1" kern="1200" dirty="0" smtClean="0">
              <a:effectLst/>
            </a:rPr>
            <a:t>Son las que intervienen en la creación física del producto, en su venta y transferencia al cliente, así como en la asistencia posterior a la venta: Logística de entrada, operaciones, logística de salida, ventas y marketing y servicio</a:t>
          </a:r>
          <a:endParaRPr lang="es-ES" sz="1400" b="1" kern="1200" dirty="0"/>
        </a:p>
      </dsp:txBody>
      <dsp:txXfrm>
        <a:off x="4514626" y="469672"/>
        <a:ext cx="2267779" cy="226777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layout2.xml><?xml version="1.0" encoding="utf-8"?>
<dgm:layoutDef xmlns:dgm="http://schemas.openxmlformats.org/drawingml/2006/diagram" xmlns:a="http://schemas.openxmlformats.org/drawingml/2006/main" uniqueId="urn:microsoft.com/office/officeart/2009/3/layout/SubStepProcess">
  <dgm:title val=""/>
  <dgm:desc val=""/>
  <dgm:catLst>
    <dgm:cat type="process" pri="12250"/>
  </dgm:catLst>
  <dgm:sampData>
    <dgm:dataModel>
      <dgm:ptLst>
        <dgm:pt modelId="0" type="doc"/>
        <dgm:pt modelId="1">
          <dgm:prSet phldr="1"/>
        </dgm:pt>
        <dgm:pt modelId="11">
          <dgm:prSet phldr="1"/>
        </dgm:pt>
        <dgm:pt modelId="12">
          <dgm:prSet phldr="1"/>
        </dgm:pt>
        <dgm:pt modelId="2">
          <dgm:prSet phldr="1"/>
        </dgm:pt>
        <dgm:pt modelId="3">
          <dgm:prSet phldr="1"/>
        </dgm:pt>
      </dgm:ptLst>
      <dgm:cxnLst>
        <dgm:cxn modelId="6" srcId="0" destId="1" srcOrd="0" destOrd="0"/>
        <dgm:cxn modelId="61" srcId="1" destId="11" srcOrd="0" destOrd="0"/>
        <dgm:cxn modelId="62" srcId="1" destId="12" srcOrd="1" destOrd="0"/>
        <dgm:cxn modelId="7" srcId="0" destId="2" srcOrd="0" destOrd="0"/>
        <dgm:cxn modelId="8" srcId="0" destId="3" srcOrd="0" destOrd="0"/>
      </dgm:cxnLst>
      <dgm:bg/>
      <dgm:whole/>
    </dgm:dataModel>
  </dgm:sampData>
  <dgm:styleData>
    <dgm:dataModel>
      <dgm:ptLst>
        <dgm:pt modelId="0" type="doc"/>
        <dgm:pt modelId="1">
          <dgm:prSet phldr="1"/>
        </dgm:pt>
        <dgm:pt modelId="11">
          <dgm:prSet phldr="1"/>
        </dgm:pt>
        <dgm:pt modelId="12">
          <dgm:prSet phldr="1"/>
        </dgm:pt>
        <dgm:pt modelId="2">
          <dgm:prSet phldr="1"/>
        </dgm:pt>
      </dgm:ptLst>
      <dgm:cxnLst>
        <dgm:cxn modelId="4" srcId="0" destId="1" srcOrd="0" destOrd="0"/>
        <dgm:cxn modelId="41" srcId="1" destId="11" srcOrd="0" destOrd="0"/>
        <dgm:cxn modelId="42" srcId="1" destId="12" srcOrd="1" destOrd="0"/>
        <dgm:cxn modelId="5" srcId="0" destId="2" srcOrd="0" destOrd="0"/>
      </dgm:cxnLst>
      <dgm:bg/>
      <dgm:whole/>
    </dgm:dataModel>
  </dgm:styleData>
  <dgm:clrData>
    <dgm:dataModel>
      <dgm:ptLst>
        <dgm:pt modelId="0" type="doc"/>
        <dgm:pt modelId="1">
          <dgm:prSet phldr="1"/>
        </dgm:pt>
        <dgm:pt modelId="11">
          <dgm:prSet phldr="1"/>
        </dgm:pt>
        <dgm:pt modelId="12">
          <dgm:prSet phldr="1"/>
        </dgm:pt>
        <dgm:pt modelId="2">
          <dgm:prSet phldr="1"/>
        </dgm:pt>
        <dgm:pt modelId="3">
          <dgm:prSet phldr="1"/>
        </dgm:pt>
        <dgm:pt modelId="4">
          <dgm:prSet phldr="1"/>
        </dgm:pt>
      </dgm:ptLst>
      <dgm:cxnLst>
        <dgm:cxn modelId="8" srcId="0" destId="1" srcOrd="0" destOrd="0"/>
        <dgm:cxn modelId="81" srcId="1" destId="11" srcOrd="0" destOrd="0"/>
        <dgm:cxn modelId="82" srcId="1" destId="12" srcOrd="1" destOrd="0"/>
        <dgm:cxn modelId="9" srcId="0" destId="2" srcOrd="0" destOrd="0"/>
        <dgm:cxn modelId="10" srcId="0" destId="3" srcOrd="0" destOrd="0"/>
        <dgm:cxn modelId="11" srcId="0" destId="4" srcOrd="0" destOrd="0"/>
      </dgm:cxnLst>
      <dgm:bg/>
      <dgm:whole/>
    </dgm:dataModel>
  </dgm:clrData>
  <dgm:layoutNode name="Name0">
    <dgm:varLst>
      <dgm:chMax val="7"/>
      <dgm:dir/>
      <dgm:animOne val="branch"/>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parTx1" refType="w"/>
      <dgm:constr type="w" for="ch" forName="chLin1" refType="w" refFor="ch" refForName="parTx1" fact="1.38"/>
      <dgm:constr type="h" for="ch" forName="chLin1" refType="h"/>
      <dgm:constr type="w" for="ch" forName="spPre1" refType="w" fact="0.27"/>
      <dgm:constr type="w" for="ch" forName="spPost1" refType="w" fact="0.27"/>
      <dgm:constr type="h" for="ch" forName="spPre1" refType="h"/>
      <dgm:constr type="h" for="ch" forName="spPost1" refType="h"/>
      <dgm:constr type="primFontSz" for="ch" forName="parTx1" val="65"/>
      <dgm:constr type="primFontSz" for="des" forName="desTx1" refType="primFontSz" refFor="ch" refForName="parTx1" fact="0.78"/>
      <dgm:constr type="primFontSz" for="des" forName="desTx1" op="equ"/>
      <dgm:constr type="w" for="ch" forName="parTx2" refType="w"/>
      <dgm:constr type="w" for="ch" forName="chLin2" refType="w" refFor="ch" refForName="parTx2" fact="1.38"/>
      <dgm:constr type="h" for="ch" forName="chLin2" refType="h"/>
      <dgm:constr type="w" for="ch" forName="spPre2" refType="w" fact="0.54"/>
      <dgm:constr type="w" for="ch" forName="spPost2" refType="w" fact="0.54"/>
      <dgm:constr type="h" for="ch" forName="spPre2" refType="h"/>
      <dgm:constr type="h" for="ch" forName="spPost2" refType="h"/>
      <dgm:constr type="primFontSz" for="ch" forName="parTx2" refType="primFontSz" refFor="ch" refForName="parTx1" op="equ"/>
      <dgm:constr type="primFontSz" for="des" forName="desTx2" refType="primFontSz" refFor="des" refForName="desTx1" op="equ"/>
      <dgm:constr type="w" for="ch" forName="parTx3" refType="w"/>
      <dgm:constr type="w" for="ch" forName="chLin3" refType="w" refFor="ch" refForName="parTx3" fact="1.38"/>
      <dgm:constr type="h" for="ch" forName="chLin3" refType="h"/>
      <dgm:constr type="w" for="ch" forName="spPre3" refType="w" fact="0.54"/>
      <dgm:constr type="w" for="ch" forName="spPost3" refType="w" fact="0.54"/>
      <dgm:constr type="h" for="ch" forName="spPre3" refType="h"/>
      <dgm:constr type="h" for="ch" forName="spPost3" refType="h"/>
      <dgm:constr type="primFontSz" for="ch" forName="parTx3" refType="primFontSz" refFor="ch" refForName="parTx1" op="equ"/>
      <dgm:constr type="primFontSz" for="des" forName="desTx3" refType="primFontSz" refFor="des" refForName="desTx1" op="equ"/>
      <dgm:constr type="w" for="ch" forName="parTx4" refType="w"/>
      <dgm:constr type="w" for="ch" forName="chLin4" refType="w" refFor="ch" refForName="parTx4" fact="1.38"/>
      <dgm:constr type="h" for="ch" forName="chLin4" refType="h"/>
      <dgm:constr type="w" for="ch" forName="spPre4" refType="w" fact="0.54"/>
      <dgm:constr type="w" for="ch" forName="spPost4" refType="w" fact="0.54"/>
      <dgm:constr type="h" for="ch" forName="spPre4" refType="h"/>
      <dgm:constr type="h" for="ch" forName="spPost4" refType="h"/>
      <dgm:constr type="primFontSz" for="ch" forName="parTx4" refType="primFontSz" refFor="ch" refForName="parTx1" op="equ"/>
      <dgm:constr type="primFontSz" for="des" forName="desTx4" refType="primFontSz" refFor="des" refForName="desTx1" op="equ"/>
      <dgm:constr type="w" for="ch" forName="parTx5" refType="w"/>
      <dgm:constr type="w" for="ch" forName="chLin5" refType="w" refFor="ch" refForName="parTx5" fact="1.38"/>
      <dgm:constr type="h" for="ch" forName="chLin5" refType="h"/>
      <dgm:constr type="w" for="ch" forName="spPre5" refType="w" fact="0.54"/>
      <dgm:constr type="w" for="ch" forName="spPost5" refType="w" fact="0.54"/>
      <dgm:constr type="h" for="ch" forName="spPre5" refType="h"/>
      <dgm:constr type="h" for="ch" forName="spPost5" refType="h"/>
      <dgm:constr type="primFontSz" for="ch" forName="parTx5" refType="primFontSz" refFor="ch" refForName="parTx1" op="equ"/>
      <dgm:constr type="primFontSz" for="des" forName="desTx5" refType="primFontSz" refFor="des" refForName="desTx1" op="equ"/>
      <dgm:constr type="w" for="ch" forName="parTx6" refType="w"/>
      <dgm:constr type="w" for="ch" forName="chLin6" refType="w" refFor="ch" refForName="parTx6" fact="1.38"/>
      <dgm:constr type="h" for="ch" forName="chLin6" refType="h"/>
      <dgm:constr type="w" for="ch" forName="spPre6" refType="w" fact="0.54"/>
      <dgm:constr type="w" for="ch" forName="spPost6" refType="w" fact="0.54"/>
      <dgm:constr type="h" for="ch" forName="spPre6" refType="h"/>
      <dgm:constr type="h" for="ch" forName="spPost6" refType="h"/>
      <dgm:constr type="primFontSz" for="ch" forName="parTx6" refType="primFontSz" refFor="ch" refForName="parTx1" op="equ"/>
      <dgm:constr type="primFontSz" for="des" forName="desTx6" refType="primFontSz" refFor="des" refForName="desTx1" op="equ"/>
      <dgm:constr type="w" for="ch" forName="parTx7" refType="w"/>
      <dgm:constr type="w" for="ch" forName="chLin7" refType="w" refFor="ch" refForName="parTx7" fact="1.38"/>
      <dgm:constr type="h" for="ch" forName="chLin7" refType="h"/>
      <dgm:constr type="w" for="ch" forName="spPre7" refType="w" fact="0.54"/>
      <dgm:constr type="w" for="ch" forName="spPost7" refType="w" fact="0.54"/>
      <dgm:constr type="h" for="ch" forName="spPre7" refType="h"/>
      <dgm:constr type="h" for="ch" forName="spPost7" refType="h"/>
      <dgm:constr type="primFontSz" for="ch" forName="parTx7" refType="primFontSz" refFor="ch" refForName="parTx1" op="equ"/>
      <dgm:constr type="primFontSz" for="des" forName="desTx7" refType="primFontSz" refFor="des" refForName="desTx1" op="equ"/>
    </dgm:constrLst>
    <dgm:forEach name="Name4" axis="ch" ptType="node">
      <dgm:choose name="Name5">
        <dgm:if name="Name6" axis="self" ptType="node" func="pos" op="equ" val="1">
          <dgm:layoutNode name="parTx1"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
            <dgm:if name="Name8" axis="ch" ptType="node" func="cnt" op="gte" val="1">
              <dgm:layoutNode name="spPre1">
                <dgm:alg type="sp"/>
                <dgm:shape xmlns:r="http://schemas.openxmlformats.org/officeDocument/2006/relationships" r:blip="">
                  <dgm:adjLst/>
                </dgm:shape>
              </dgm:layoutNode>
              <dgm:layoutNode name="chLin1">
                <dgm:alg type="lin">
                  <dgm:param type="linDir" val="fromT"/>
                </dgm:alg>
                <dgm:shape xmlns:r="http://schemas.openxmlformats.org/officeDocument/2006/relationships" r:blip="">
                  <dgm:adjLst/>
                </dgm:shape>
                <dgm:presOf/>
                <dgm:constrLst>
                  <dgm:constr type="w" for="ch" forName="txAndLines1" refType="w" fact="0.77"/>
                  <dgm:constr type="w" for="ch" forName="top1" refType="w" refFor="ch" refForName="txAndLines1" fact="0.78"/>
                </dgm:constrLst>
                <dgm:forEach name="Name9" axis="ch">
                  <dgm:forEach name="Name10" axis="self" ptType="parTrans">
                    <dgm:layoutNode name="Name11" styleLbl="parChTrans1D1">
                      <dgm:choose name="Name12">
                        <dgm:if name="Name13" func="var" arg="dir" op="equ" val="norm">
                          <dgm:alg type="conn">
                            <dgm:param type="dim" val="1D"/>
                            <dgm:param type="begPts" val="midR"/>
                            <dgm:param type="endSty" val="noArr"/>
                            <dgm:param type="dstNode" val="anchor1"/>
                          </dgm:alg>
                        </dgm:if>
                        <dgm:else name="Name14">
                          <dgm:alg type="conn">
                            <dgm:param type="dim" val="1D"/>
                            <dgm:param type="begPts" val="midL"/>
                            <dgm:param type="endSty" val="noArr"/>
                            <dgm:param type="srcNode" val="parTx1"/>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 axis="self" ptType="node">
                    <dgm:choose name="Name16">
                      <dgm:if name="Name17" axis="par ch" ptType="node node" func="cnt" op="equ" val="1">
                        <dgm:layoutNode name="top1">
                          <dgm:alg type="sp"/>
                          <dgm:shape xmlns:r="http://schemas.openxmlformats.org/officeDocument/2006/relationships" r:blip="">
                            <dgm:adjLst/>
                          </dgm:shape>
                          <dgm:constrLst>
                            <dgm:constr type="h" refType="w" fact="0.6"/>
                          </dgm:constrLst>
                        </dgm:layoutNode>
                      </dgm:if>
                      <dgm:else name="Name18"/>
                    </dgm:choose>
                    <dgm:layoutNode name="txAndLines1">
                      <dgm:choose name="Name19">
                        <dgm:if name="Name20" func="var" arg="dir" op="equ" val="norm">
                          <dgm:alg type="lin"/>
                        </dgm:if>
                        <dgm:else name="Name21">
                          <dgm:alg type="lin">
                            <dgm:param type="linDir" val="fromR"/>
                          </dgm:alg>
                        </dgm:else>
                      </dgm:choose>
                      <dgm:shape xmlns:r="http://schemas.openxmlformats.org/officeDocument/2006/relationships" r:blip="">
                        <dgm:adjLst/>
                      </dgm:shape>
                      <dgm:presOf/>
                      <dgm:choose name="Name22">
                        <dgm:if name="Name23" axis="root ch" ptType="all node" func="cnt" op="gte" val="2">
                          <dgm:constrLst>
                            <dgm:constr type="w" for="ch" forName="anchor1" refType="w"/>
                            <dgm:constr type="w" for="ch" forName="backup1" refType="w" fact="-1"/>
                            <dgm:constr type="w" for="ch" forName="preLine1" refType="w" fact="0.11"/>
                            <dgm:constr type="w" for="ch" forName="desTx1" refType="w" fact="0.78"/>
                            <dgm:constr type="w" for="ch" forName="postLine1" refType="w" fact="0.11"/>
                          </dgm:constrLst>
                        </dgm:if>
                        <dgm:else name="Name24">
                          <dgm:constrLst>
                            <dgm:constr type="w" for="ch" forName="anchor1" refType="w" fact="0.89"/>
                            <dgm:constr type="w" for="ch" forName="backup1" refType="w" fact="-0.89"/>
                            <dgm:constr type="w" for="ch" forName="preLine1" refType="w" fact="0.11"/>
                            <dgm:constr type="w" for="ch" forName="desTx1" refType="w" fact="0.78"/>
                          </dgm:constrLst>
                        </dgm:else>
                      </dgm:choose>
                      <dgm:layoutNode name="anchor1" moveWith="desTx1">
                        <dgm:alg type="sp"/>
                        <dgm:shape xmlns:r="http://schemas.openxmlformats.org/officeDocument/2006/relationships" r:blip="">
                          <dgm:adjLst/>
                        </dgm:shape>
                      </dgm:layoutNode>
                      <dgm:layoutNode name="backup1" moveWith="desTx1">
                        <dgm:alg type="sp"/>
                        <dgm:shape xmlns:r="http://schemas.openxmlformats.org/officeDocument/2006/relationships" r:blip="">
                          <dgm:adjLst/>
                        </dgm:shape>
                      </dgm:layoutNode>
                      <dgm:layoutNode name="preLine1" styleLbl="parChTrans1D1" moveWith="desTx1">
                        <dgm:alg type="sp"/>
                        <dgm:shape xmlns:r="http://schemas.openxmlformats.org/officeDocument/2006/relationships" type="line" r:blip="">
                          <dgm:adjLst/>
                        </dgm:shape>
                        <dgm:presOf/>
                      </dgm:layoutNode>
                      <dgm:layoutNode name="desTx1"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25">
                        <dgm:if name="Name26" axis="root ch" ptType="all node" func="cnt" op="gte" val="2">
                          <dgm:layoutNode name="postLine1" styleLbl="parChTrans1D1" moveWith="desTx1">
                            <dgm:alg type="sp"/>
                            <dgm:shape xmlns:r="http://schemas.openxmlformats.org/officeDocument/2006/relationships" type="line" r:blip="">
                              <dgm:adjLst/>
                            </dgm:shape>
                            <dgm:presOf/>
                          </dgm:layoutNode>
                        </dgm:if>
                        <dgm:else name="Name27"/>
                      </dgm:choose>
                    </dgm:layoutNode>
                  </dgm:forEach>
                  <dgm:choose name="Name28">
                    <dgm:if name="Name29" axis="root ch" ptType="all node" func="cnt" op="gte" val="2">
                      <dgm:forEach name="Name30" axis="self" ptType="parTrans">
                        <dgm:layoutNode name="Name31" styleLbl="parChTrans1D1">
                          <dgm:choose name="Name32">
                            <dgm:if name="Name33" func="var" arg="dir" op="equ" val="norm">
                              <dgm:alg type="conn">
                                <dgm:param type="dim" val="1D"/>
                                <dgm:param type="begPts" val="midL"/>
                                <dgm:param type="srcNode" val="parTx2"/>
                                <dgm:param type="endSty" val="noArr"/>
                                <dgm:param type="dstNode" val="anchor1"/>
                              </dgm:alg>
                            </dgm:if>
                            <dgm:else name="Name34">
                              <dgm:alg type="conn">
                                <dgm:param type="dim" val="1D"/>
                                <dgm:param type="begPts" val="midR"/>
                                <dgm:param type="endSty" val="noArr"/>
                                <dgm:param type="srcNode" val="parTx2"/>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35"/>
                  </dgm:choose>
                </dgm:forEach>
              </dgm:layoutNode>
              <dgm:choose name="Name36">
                <dgm:if name="Name37" axis="root ch" ptType="all node" func="cnt" op="gte" val="2">
                  <dgm:layoutNode name="spPost1">
                    <dgm:alg type="sp"/>
                    <dgm:shape xmlns:r="http://schemas.openxmlformats.org/officeDocument/2006/relationships" r:blip="">
                      <dgm:adjLst/>
                    </dgm:shape>
                  </dgm:layoutNode>
                </dgm:if>
                <dgm:else name="Name38"/>
              </dgm:choose>
            </dgm:if>
            <dgm:else name="Name39"/>
          </dgm:choose>
        </dgm:if>
        <dgm:if name="Name40" axis="self" ptType="node" func="pos" op="equ" val="2">
          <dgm:layoutNode name="parTx2"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41">
            <dgm:if name="Name42" axis="ch" ptType="node" func="cnt" op="gte" val="1">
              <dgm:layoutNode name="spPre2">
                <dgm:alg type="sp"/>
                <dgm:shape xmlns:r="http://schemas.openxmlformats.org/officeDocument/2006/relationships" r:blip="">
                  <dgm:adjLst/>
                </dgm:shape>
              </dgm:layoutNode>
              <dgm:layoutNode name="chLin2">
                <dgm:alg type="lin">
                  <dgm:param type="linDir" val="fromT"/>
                </dgm:alg>
                <dgm:shape xmlns:r="http://schemas.openxmlformats.org/officeDocument/2006/relationships" r:blip="">
                  <dgm:adjLst/>
                </dgm:shape>
                <dgm:presOf/>
                <dgm:constrLst>
                  <dgm:constr type="w" for="ch" forName="txAndLines2" refType="w" fact="0.77"/>
                  <dgm:constr type="w" for="ch" forName="top2" refType="w" refFor="ch" refForName="txAndLines2" fact="0.78"/>
                </dgm:constrLst>
                <dgm:forEach name="Name43" axis="ch">
                  <dgm:forEach name="Name44" axis="self" ptType="parTrans">
                    <dgm:layoutNode name="Name45" styleLbl="parChTrans1D1">
                      <dgm:choose name="Name46">
                        <dgm:if name="Name47" func="var" arg="dir" op="equ" val="norm">
                          <dgm:alg type="conn">
                            <dgm:param type="dim" val="1D"/>
                            <dgm:param type="begPts" val="midR"/>
                            <dgm:param type="endSty" val="noArr"/>
                            <dgm:param type="dstNode" val="anchor2"/>
                          </dgm:alg>
                        </dgm:if>
                        <dgm:else name="Name48">
                          <dgm:alg type="conn">
                            <dgm:param type="dim" val="1D"/>
                            <dgm:param type="begPts" val="midL"/>
                            <dgm:param type="endSty" val="noArr"/>
                            <dgm:param type="srcNode" val="parTx2"/>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49" axis="self" ptType="node">
                    <dgm:choose name="Name50">
                      <dgm:if name="Name51" axis="par ch" ptType="node node" func="cnt" op="equ" val="1">
                        <dgm:layoutNode name="top2">
                          <dgm:alg type="sp"/>
                          <dgm:shape xmlns:r="http://schemas.openxmlformats.org/officeDocument/2006/relationships" r:blip="">
                            <dgm:adjLst/>
                          </dgm:shape>
                          <dgm:constrLst>
                            <dgm:constr type="h" refType="w" fact="0.6"/>
                          </dgm:constrLst>
                        </dgm:layoutNode>
                      </dgm:if>
                      <dgm:else name="Name52"/>
                    </dgm:choose>
                    <dgm:layoutNode name="txAndLines2">
                      <dgm:choose name="Name53">
                        <dgm:if name="Name54" func="var" arg="dir" op="equ" val="norm">
                          <dgm:alg type="lin"/>
                        </dgm:if>
                        <dgm:else name="Name55">
                          <dgm:alg type="lin">
                            <dgm:param type="linDir" val="fromR"/>
                          </dgm:alg>
                        </dgm:else>
                      </dgm:choose>
                      <dgm:shape xmlns:r="http://schemas.openxmlformats.org/officeDocument/2006/relationships" r:blip="">
                        <dgm:adjLst/>
                      </dgm:shape>
                      <dgm:presOf/>
                      <dgm:choose name="Name56">
                        <dgm:if name="Name57" axis="root ch" ptType="all node" func="cnt" op="gte" val="3">
                          <dgm:constrLst>
                            <dgm:constr type="w" for="ch" forName="anchor2" refType="w"/>
                            <dgm:constr type="w" for="ch" forName="backup2" refType="w" fact="-1"/>
                            <dgm:constr type="w" for="ch" forName="preLine2" refType="w" fact="0.11"/>
                            <dgm:constr type="w" for="ch" forName="desTx2" refType="w" fact="0.78"/>
                            <dgm:constr type="w" for="ch" forName="postLine2" refType="w" fact="0.11"/>
                          </dgm:constrLst>
                        </dgm:if>
                        <dgm:else name="Name58">
                          <dgm:constrLst>
                            <dgm:constr type="w" for="ch" forName="anchor2" refType="w" fact="0.89"/>
                            <dgm:constr type="w" for="ch" forName="backup2" refType="w" fact="-0.89"/>
                            <dgm:constr type="w" for="ch" forName="preLine2" refType="w" fact="0.11"/>
                            <dgm:constr type="w" for="ch" forName="desTx2" refType="w" fact="0.78"/>
                          </dgm:constrLst>
                        </dgm:else>
                      </dgm:choose>
                      <dgm:layoutNode name="anchor2" moveWith="desTx2">
                        <dgm:alg type="sp"/>
                        <dgm:shape xmlns:r="http://schemas.openxmlformats.org/officeDocument/2006/relationships" r:blip="">
                          <dgm:adjLst/>
                        </dgm:shape>
                      </dgm:layoutNode>
                      <dgm:layoutNode name="backup2" moveWith="desTx2">
                        <dgm:alg type="sp"/>
                        <dgm:shape xmlns:r="http://schemas.openxmlformats.org/officeDocument/2006/relationships" r:blip="">
                          <dgm:adjLst/>
                        </dgm:shape>
                      </dgm:layoutNode>
                      <dgm:layoutNode name="preLine2" styleLbl="parChTrans1D1" moveWith="desTx2">
                        <dgm:alg type="sp"/>
                        <dgm:shape xmlns:r="http://schemas.openxmlformats.org/officeDocument/2006/relationships" type="line" r:blip="">
                          <dgm:adjLst/>
                        </dgm:shape>
                        <dgm:presOf/>
                      </dgm:layoutNode>
                      <dgm:layoutNode name="desTx2"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59">
                        <dgm:if name="Name60" axis="root ch" ptType="all node" func="cnt" op="gte" val="3">
                          <dgm:layoutNode name="postLine2" styleLbl="parChTrans1D1" moveWith="desTx2">
                            <dgm:alg type="sp"/>
                            <dgm:shape xmlns:r="http://schemas.openxmlformats.org/officeDocument/2006/relationships" type="line" r:blip="">
                              <dgm:adjLst/>
                            </dgm:shape>
                            <dgm:presOf/>
                          </dgm:layoutNode>
                        </dgm:if>
                        <dgm:else name="Name61"/>
                      </dgm:choose>
                    </dgm:layoutNode>
                  </dgm:forEach>
                  <dgm:choose name="Name62">
                    <dgm:if name="Name63" axis="root ch" ptType="all node" func="cnt" op="gte" val="3">
                      <dgm:forEach name="Name64" axis="self" ptType="parTrans">
                        <dgm:layoutNode name="Name65" styleLbl="parChTrans1D1">
                          <dgm:choose name="Name66">
                            <dgm:if name="Name67" func="var" arg="dir" op="equ" val="norm">
                              <dgm:alg type="conn">
                                <dgm:param type="dim" val="1D"/>
                                <dgm:param type="begPts" val="midL"/>
                                <dgm:param type="srcNode" val="parTx3"/>
                                <dgm:param type="endSty" val="noArr"/>
                                <dgm:param type="dstNode" val="anchor2"/>
                              </dgm:alg>
                            </dgm:if>
                            <dgm:else name="Name68">
                              <dgm:alg type="conn">
                                <dgm:param type="dim" val="1D"/>
                                <dgm:param type="begPts" val="midR"/>
                                <dgm:param type="endSty" val="noArr"/>
                                <dgm:param type="srcNode" val="parTx3"/>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69"/>
                  </dgm:choose>
                </dgm:forEach>
              </dgm:layoutNode>
              <dgm:choose name="Name70">
                <dgm:if name="Name71" axis="root ch" ptType="all node" func="cnt" op="gte" val="3">
                  <dgm:layoutNode name="spPost2">
                    <dgm:alg type="sp"/>
                    <dgm:shape xmlns:r="http://schemas.openxmlformats.org/officeDocument/2006/relationships" r:blip="">
                      <dgm:adjLst/>
                    </dgm:shape>
                  </dgm:layoutNode>
                </dgm:if>
                <dgm:else name="Name72"/>
              </dgm:choose>
            </dgm:if>
            <dgm:else name="Name73"/>
          </dgm:choose>
        </dgm:if>
        <dgm:if name="Name74" axis="self" ptType="node" func="pos" op="equ" val="3">
          <dgm:layoutNode name="parTx3"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5">
            <dgm:if name="Name76" axis="ch" ptType="node" func="cnt" op="gte" val="1">
              <dgm:layoutNode name="spPre3">
                <dgm:alg type="sp"/>
                <dgm:shape xmlns:r="http://schemas.openxmlformats.org/officeDocument/2006/relationships" r:blip="">
                  <dgm:adjLst/>
                </dgm:shape>
              </dgm:layoutNode>
              <dgm:layoutNode name="chLin3">
                <dgm:alg type="lin">
                  <dgm:param type="linDir" val="fromT"/>
                </dgm:alg>
                <dgm:shape xmlns:r="http://schemas.openxmlformats.org/officeDocument/2006/relationships" r:blip="">
                  <dgm:adjLst/>
                </dgm:shape>
                <dgm:presOf/>
                <dgm:constrLst>
                  <dgm:constr type="w" for="ch" forName="txAndLines3" refType="w" fact="0.77"/>
                  <dgm:constr type="w" for="ch" forName="top3" refType="w" refFor="ch" refForName="txAndLines3" fact="0.78"/>
                </dgm:constrLst>
                <dgm:forEach name="Name77" axis="ch">
                  <dgm:forEach name="Name78" axis="self" ptType="parTrans">
                    <dgm:layoutNode name="Name79" styleLbl="parChTrans1D1">
                      <dgm:choose name="Name80">
                        <dgm:if name="Name81" func="var" arg="dir" op="equ" val="norm">
                          <dgm:alg type="conn">
                            <dgm:param type="dim" val="1D"/>
                            <dgm:param type="begPts" val="midR"/>
                            <dgm:param type="endSty" val="noArr"/>
                            <dgm:param type="dstNode" val="anchor3"/>
                          </dgm:alg>
                        </dgm:if>
                        <dgm:else name="Name82">
                          <dgm:alg type="conn">
                            <dgm:param type="dim" val="1D"/>
                            <dgm:param type="begPts" val="midL"/>
                            <dgm:param type="endSty" val="noArr"/>
                            <dgm:param type="srcNode" val="parTx3"/>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83" axis="self" ptType="node">
                    <dgm:choose name="Name84">
                      <dgm:if name="Name85" axis="par ch" ptType="node node" func="cnt" op="equ" val="1">
                        <dgm:layoutNode name="top3">
                          <dgm:alg type="sp"/>
                          <dgm:shape xmlns:r="http://schemas.openxmlformats.org/officeDocument/2006/relationships" r:blip="">
                            <dgm:adjLst/>
                          </dgm:shape>
                          <dgm:constrLst>
                            <dgm:constr type="h" refType="w" fact="0.6"/>
                          </dgm:constrLst>
                        </dgm:layoutNode>
                      </dgm:if>
                      <dgm:else name="Name86"/>
                    </dgm:choose>
                    <dgm:layoutNode name="txAndLines3">
                      <dgm:choose name="Name87">
                        <dgm:if name="Name88" func="var" arg="dir" op="equ" val="norm">
                          <dgm:alg type="lin"/>
                        </dgm:if>
                        <dgm:else name="Name89">
                          <dgm:alg type="lin">
                            <dgm:param type="linDir" val="fromR"/>
                          </dgm:alg>
                        </dgm:else>
                      </dgm:choose>
                      <dgm:shape xmlns:r="http://schemas.openxmlformats.org/officeDocument/2006/relationships" r:blip="">
                        <dgm:adjLst/>
                      </dgm:shape>
                      <dgm:presOf/>
                      <dgm:choose name="Name90">
                        <dgm:if name="Name91" axis="root ch" ptType="all node" func="cnt" op="gte" val="4">
                          <dgm:constrLst>
                            <dgm:constr type="w" for="ch" forName="anchor3" refType="w"/>
                            <dgm:constr type="w" for="ch" forName="backup3" refType="w" fact="-1"/>
                            <dgm:constr type="w" for="ch" forName="preLine3" refType="w" fact="0.11"/>
                            <dgm:constr type="w" for="ch" forName="desTx3" refType="w" fact="0.78"/>
                            <dgm:constr type="w" for="ch" forName="postLine3" refType="w" fact="0.11"/>
                          </dgm:constrLst>
                        </dgm:if>
                        <dgm:else name="Name92">
                          <dgm:constrLst>
                            <dgm:constr type="w" for="ch" forName="anchor3" refType="w" fact="0.89"/>
                            <dgm:constr type="w" for="ch" forName="backup3" refType="w" fact="-0.89"/>
                            <dgm:constr type="w" for="ch" forName="preLine3" refType="w" fact="0.11"/>
                            <dgm:constr type="w" for="ch" forName="desTx3" refType="w" fact="0.78"/>
                          </dgm:constrLst>
                        </dgm:else>
                      </dgm:choose>
                      <dgm:layoutNode name="anchor3" moveWith="desTx3">
                        <dgm:alg type="sp"/>
                        <dgm:shape xmlns:r="http://schemas.openxmlformats.org/officeDocument/2006/relationships" r:blip="">
                          <dgm:adjLst/>
                        </dgm:shape>
                      </dgm:layoutNode>
                      <dgm:layoutNode name="backup3" moveWith="desTx3">
                        <dgm:alg type="sp"/>
                        <dgm:shape xmlns:r="http://schemas.openxmlformats.org/officeDocument/2006/relationships" r:blip="">
                          <dgm:adjLst/>
                        </dgm:shape>
                      </dgm:layoutNode>
                      <dgm:layoutNode name="preLine3" styleLbl="parChTrans1D1" moveWith="desTx3">
                        <dgm:alg type="sp"/>
                        <dgm:shape xmlns:r="http://schemas.openxmlformats.org/officeDocument/2006/relationships" type="line" r:blip="">
                          <dgm:adjLst/>
                        </dgm:shape>
                        <dgm:presOf/>
                      </dgm:layoutNode>
                      <dgm:layoutNode name="desTx3"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93">
                        <dgm:if name="Name94" axis="root ch" ptType="all node" func="cnt" op="gte" val="4">
                          <dgm:layoutNode name="postLine3" styleLbl="parChTrans1D1" moveWith="desTx3">
                            <dgm:alg type="sp"/>
                            <dgm:shape xmlns:r="http://schemas.openxmlformats.org/officeDocument/2006/relationships" type="line" r:blip="">
                              <dgm:adjLst/>
                            </dgm:shape>
                            <dgm:presOf/>
                          </dgm:layoutNode>
                        </dgm:if>
                        <dgm:else name="Name95"/>
                      </dgm:choose>
                    </dgm:layoutNode>
                  </dgm:forEach>
                  <dgm:choose name="Name96">
                    <dgm:if name="Name97" axis="root ch" ptType="all node" func="cnt" op="gte" val="4">
                      <dgm:forEach name="Name98" axis="self" ptType="parTrans">
                        <dgm:layoutNode name="Name99" styleLbl="parChTrans1D1">
                          <dgm:choose name="Name100">
                            <dgm:if name="Name101" func="var" arg="dir" op="equ" val="norm">
                              <dgm:alg type="conn">
                                <dgm:param type="dim" val="1D"/>
                                <dgm:param type="begPts" val="midL"/>
                                <dgm:param type="srcNode" val="parTx4"/>
                                <dgm:param type="endSty" val="noArr"/>
                                <dgm:param type="dstNode" val="anchor3"/>
                              </dgm:alg>
                            </dgm:if>
                            <dgm:else name="Name102">
                              <dgm:alg type="conn">
                                <dgm:param type="dim" val="1D"/>
                                <dgm:param type="begPts" val="midR"/>
                                <dgm:param type="endSty" val="noArr"/>
                                <dgm:param type="srcNode" val="parTx4"/>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03"/>
                  </dgm:choose>
                </dgm:forEach>
              </dgm:layoutNode>
              <dgm:choose name="Name104">
                <dgm:if name="Name105" axis="root ch" ptType="all node" func="cnt" op="gte" val="4">
                  <dgm:layoutNode name="spPost3">
                    <dgm:alg type="sp"/>
                    <dgm:shape xmlns:r="http://schemas.openxmlformats.org/officeDocument/2006/relationships" r:blip="">
                      <dgm:adjLst/>
                    </dgm:shape>
                  </dgm:layoutNode>
                </dgm:if>
                <dgm:else name="Name106"/>
              </dgm:choose>
            </dgm:if>
            <dgm:else name="Name107"/>
          </dgm:choose>
        </dgm:if>
        <dgm:if name="Name108" axis="self" ptType="node" func="pos" op="equ" val="4">
          <dgm:layoutNode name="parTx4"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09">
            <dgm:if name="Name110" axis="ch" ptType="node" func="cnt" op="gte" val="1">
              <dgm:layoutNode name="spPre4">
                <dgm:alg type="sp"/>
                <dgm:shape xmlns:r="http://schemas.openxmlformats.org/officeDocument/2006/relationships" r:blip="">
                  <dgm:adjLst/>
                </dgm:shape>
              </dgm:layoutNode>
              <dgm:layoutNode name="chLin4">
                <dgm:alg type="lin">
                  <dgm:param type="linDir" val="fromT"/>
                </dgm:alg>
                <dgm:shape xmlns:r="http://schemas.openxmlformats.org/officeDocument/2006/relationships" r:blip="">
                  <dgm:adjLst/>
                </dgm:shape>
                <dgm:presOf/>
                <dgm:constrLst>
                  <dgm:constr type="w" for="ch" forName="txAndLines4" refType="w" fact="0.77"/>
                  <dgm:constr type="w" for="ch" forName="top4" refType="w" refFor="ch" refForName="txAndLines4" fact="0.78"/>
                </dgm:constrLst>
                <dgm:forEach name="Name111" axis="ch">
                  <dgm:forEach name="Name112" axis="self" ptType="parTrans">
                    <dgm:layoutNode name="Name113" styleLbl="parChTrans1D1">
                      <dgm:choose name="Name114">
                        <dgm:if name="Name115" func="var" arg="dir" op="equ" val="norm">
                          <dgm:alg type="conn">
                            <dgm:param type="dim" val="1D"/>
                            <dgm:param type="begPts" val="midR"/>
                            <dgm:param type="endSty" val="noArr"/>
                            <dgm:param type="dstNode" val="anchor4"/>
                          </dgm:alg>
                        </dgm:if>
                        <dgm:else name="Name116">
                          <dgm:alg type="conn">
                            <dgm:param type="dim" val="1D"/>
                            <dgm:param type="begPts" val="midL"/>
                            <dgm:param type="endSty" val="noArr"/>
                            <dgm:param type="srcNode" val="parTx4"/>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17" axis="self" ptType="node">
                    <dgm:choose name="Name118">
                      <dgm:if name="Name119" axis="par ch" ptType="node node" func="cnt" op="equ" val="1">
                        <dgm:layoutNode name="top4">
                          <dgm:alg type="sp"/>
                          <dgm:shape xmlns:r="http://schemas.openxmlformats.org/officeDocument/2006/relationships" r:blip="">
                            <dgm:adjLst/>
                          </dgm:shape>
                          <dgm:constrLst>
                            <dgm:constr type="h" refType="w" fact="0.6"/>
                          </dgm:constrLst>
                        </dgm:layoutNode>
                      </dgm:if>
                      <dgm:else name="Name120"/>
                    </dgm:choose>
                    <dgm:layoutNode name="txAndLines4">
                      <dgm:choose name="Name121">
                        <dgm:if name="Name122" func="var" arg="dir" op="equ" val="norm">
                          <dgm:alg type="lin"/>
                        </dgm:if>
                        <dgm:else name="Name123">
                          <dgm:alg type="lin">
                            <dgm:param type="linDir" val="fromR"/>
                          </dgm:alg>
                        </dgm:else>
                      </dgm:choose>
                      <dgm:shape xmlns:r="http://schemas.openxmlformats.org/officeDocument/2006/relationships" r:blip="">
                        <dgm:adjLst/>
                      </dgm:shape>
                      <dgm:presOf/>
                      <dgm:choose name="Name124">
                        <dgm:if name="Name125" axis="root ch" ptType="all node" func="cnt" op="gte" val="5">
                          <dgm:constrLst>
                            <dgm:constr type="w" for="ch" forName="anchor4" refType="w"/>
                            <dgm:constr type="w" for="ch" forName="backup4" refType="w" fact="-1"/>
                            <dgm:constr type="w" for="ch" forName="preLine4" refType="w" fact="0.11"/>
                            <dgm:constr type="w" for="ch" forName="desTx4" refType="w" fact="0.78"/>
                            <dgm:constr type="w" for="ch" forName="postLine4" refType="w" fact="0.11"/>
                          </dgm:constrLst>
                        </dgm:if>
                        <dgm:else name="Name126">
                          <dgm:constrLst>
                            <dgm:constr type="w" for="ch" forName="anchor4" refType="w" fact="0.89"/>
                            <dgm:constr type="w" for="ch" forName="backup4" refType="w" fact="-0.89"/>
                            <dgm:constr type="w" for="ch" forName="preLine4" refType="w" fact="0.11"/>
                            <dgm:constr type="w" for="ch" forName="desTx4" refType="w" fact="0.78"/>
                          </dgm:constrLst>
                        </dgm:else>
                      </dgm:choose>
                      <dgm:layoutNode name="anchor4" moveWith="desTx4">
                        <dgm:alg type="sp"/>
                        <dgm:shape xmlns:r="http://schemas.openxmlformats.org/officeDocument/2006/relationships" r:blip="">
                          <dgm:adjLst/>
                        </dgm:shape>
                      </dgm:layoutNode>
                      <dgm:layoutNode name="backup4" moveWith="desTx4">
                        <dgm:alg type="sp"/>
                        <dgm:shape xmlns:r="http://schemas.openxmlformats.org/officeDocument/2006/relationships" r:blip="">
                          <dgm:adjLst/>
                        </dgm:shape>
                      </dgm:layoutNode>
                      <dgm:layoutNode name="preLine4" styleLbl="parChTrans1D1" moveWith="desTx4">
                        <dgm:alg type="sp"/>
                        <dgm:shape xmlns:r="http://schemas.openxmlformats.org/officeDocument/2006/relationships" type="line" r:blip="">
                          <dgm:adjLst/>
                        </dgm:shape>
                        <dgm:presOf/>
                      </dgm:layoutNode>
                      <dgm:layoutNode name="desTx4"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27">
                        <dgm:if name="Name128" axis="root ch" ptType="all node" func="cnt" op="gte" val="5">
                          <dgm:layoutNode name="postLine4" styleLbl="parChTrans1D1" moveWith="desTx4">
                            <dgm:alg type="sp"/>
                            <dgm:shape xmlns:r="http://schemas.openxmlformats.org/officeDocument/2006/relationships" type="line" r:blip="">
                              <dgm:adjLst/>
                            </dgm:shape>
                            <dgm:presOf/>
                          </dgm:layoutNode>
                        </dgm:if>
                        <dgm:else name="Name129"/>
                      </dgm:choose>
                    </dgm:layoutNode>
                  </dgm:forEach>
                  <dgm:choose name="Name130">
                    <dgm:if name="Name131" axis="root ch" ptType="all node" func="cnt" op="gte" val="5">
                      <dgm:forEach name="Name132" axis="self" ptType="parTrans">
                        <dgm:layoutNode name="Name133" styleLbl="parChTrans1D1">
                          <dgm:choose name="Name134">
                            <dgm:if name="Name135" func="var" arg="dir" op="equ" val="norm">
                              <dgm:alg type="conn">
                                <dgm:param type="dim" val="1D"/>
                                <dgm:param type="begPts" val="midL"/>
                                <dgm:param type="srcNode" val="parTx5"/>
                                <dgm:param type="endSty" val="noArr"/>
                                <dgm:param type="dstNode" val="anchor4"/>
                              </dgm:alg>
                            </dgm:if>
                            <dgm:else name="Name136">
                              <dgm:alg type="conn">
                                <dgm:param type="dim" val="1D"/>
                                <dgm:param type="begPts" val="midR"/>
                                <dgm:param type="endSty" val="noArr"/>
                                <dgm:param type="srcNode" val="parTx5"/>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37"/>
                  </dgm:choose>
                </dgm:forEach>
              </dgm:layoutNode>
              <dgm:choose name="Name138">
                <dgm:if name="Name139" axis="root ch" ptType="all node" func="cnt" op="gte" val="5">
                  <dgm:layoutNode name="spPost4">
                    <dgm:alg type="sp"/>
                    <dgm:shape xmlns:r="http://schemas.openxmlformats.org/officeDocument/2006/relationships" r:blip="">
                      <dgm:adjLst/>
                    </dgm:shape>
                  </dgm:layoutNode>
                </dgm:if>
                <dgm:else name="Name140"/>
              </dgm:choose>
            </dgm:if>
            <dgm:else name="Name141"/>
          </dgm:choose>
        </dgm:if>
        <dgm:if name="Name142" axis="self" ptType="node" func="pos" op="equ" val="5">
          <dgm:layoutNode name="parTx5"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43">
            <dgm:if name="Name144" axis="ch" ptType="node" func="cnt" op="gte" val="1">
              <dgm:layoutNode name="spPre5">
                <dgm:alg type="sp"/>
                <dgm:shape xmlns:r="http://schemas.openxmlformats.org/officeDocument/2006/relationships" r:blip="">
                  <dgm:adjLst/>
                </dgm:shape>
              </dgm:layoutNode>
              <dgm:layoutNode name="chLin5">
                <dgm:alg type="lin">
                  <dgm:param type="linDir" val="fromT"/>
                </dgm:alg>
                <dgm:shape xmlns:r="http://schemas.openxmlformats.org/officeDocument/2006/relationships" r:blip="">
                  <dgm:adjLst/>
                </dgm:shape>
                <dgm:presOf/>
                <dgm:constrLst>
                  <dgm:constr type="w" for="ch" forName="txAndLines5" refType="w" fact="0.77"/>
                  <dgm:constr type="w" for="ch" forName="top5" refType="w" refFor="ch" refForName="txAndLines5" fact="0.78"/>
                </dgm:constrLst>
                <dgm:forEach name="Name145" axis="ch">
                  <dgm:forEach name="Name146" axis="self" ptType="parTrans">
                    <dgm:layoutNode name="Name147" styleLbl="parChTrans1D1">
                      <dgm:choose name="Name148">
                        <dgm:if name="Name149" func="var" arg="dir" op="equ" val="norm">
                          <dgm:alg type="conn">
                            <dgm:param type="dim" val="1D"/>
                            <dgm:param type="begPts" val="midR"/>
                            <dgm:param type="endSty" val="noArr"/>
                            <dgm:param type="dstNode" val="anchor5"/>
                          </dgm:alg>
                        </dgm:if>
                        <dgm:else name="Name150">
                          <dgm:alg type="conn">
                            <dgm:param type="dim" val="1D"/>
                            <dgm:param type="begPts" val="midL"/>
                            <dgm:param type="endSty" val="noArr"/>
                            <dgm:param type="srcNode" val="parTx5"/>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1" axis="self" ptType="node">
                    <dgm:choose name="Name152">
                      <dgm:if name="Name153" axis="par ch" ptType="node node" func="cnt" op="equ" val="1">
                        <dgm:layoutNode name="top5">
                          <dgm:alg type="sp"/>
                          <dgm:shape xmlns:r="http://schemas.openxmlformats.org/officeDocument/2006/relationships" r:blip="">
                            <dgm:adjLst/>
                          </dgm:shape>
                          <dgm:constrLst>
                            <dgm:constr type="h" refType="w" fact="0.6"/>
                          </dgm:constrLst>
                        </dgm:layoutNode>
                      </dgm:if>
                      <dgm:else name="Name154"/>
                    </dgm:choose>
                    <dgm:layoutNode name="txAndLines5">
                      <dgm:choose name="Name155">
                        <dgm:if name="Name156" func="var" arg="dir" op="equ" val="norm">
                          <dgm:alg type="lin"/>
                        </dgm:if>
                        <dgm:else name="Name157">
                          <dgm:alg type="lin">
                            <dgm:param type="linDir" val="fromR"/>
                          </dgm:alg>
                        </dgm:else>
                      </dgm:choose>
                      <dgm:shape xmlns:r="http://schemas.openxmlformats.org/officeDocument/2006/relationships" r:blip="">
                        <dgm:adjLst/>
                      </dgm:shape>
                      <dgm:presOf/>
                      <dgm:choose name="Name158">
                        <dgm:if name="Name159" axis="root ch" ptType="all node" func="cnt" op="gte" val="6">
                          <dgm:constrLst>
                            <dgm:constr type="w" for="ch" forName="anchor5" refType="w"/>
                            <dgm:constr type="w" for="ch" forName="backup5" refType="w" fact="-1"/>
                            <dgm:constr type="w" for="ch" forName="preLine5" refType="w" fact="0.11"/>
                            <dgm:constr type="w" for="ch" forName="desTx5" refType="w" fact="0.78"/>
                            <dgm:constr type="w" for="ch" forName="postLine5" refType="w" fact="0.11"/>
                          </dgm:constrLst>
                        </dgm:if>
                        <dgm:else name="Name160">
                          <dgm:constrLst>
                            <dgm:constr type="w" for="ch" forName="anchor5" refType="w" fact="0.89"/>
                            <dgm:constr type="w" for="ch" forName="backup5" refType="w" fact="-0.89"/>
                            <dgm:constr type="w" for="ch" forName="preLine5" refType="w" fact="0.11"/>
                            <dgm:constr type="w" for="ch" forName="desTx5" refType="w" fact="0.78"/>
                          </dgm:constrLst>
                        </dgm:else>
                      </dgm:choose>
                      <dgm:layoutNode name="anchor5" moveWith="desTx5">
                        <dgm:alg type="sp"/>
                        <dgm:shape xmlns:r="http://schemas.openxmlformats.org/officeDocument/2006/relationships" r:blip="">
                          <dgm:adjLst/>
                        </dgm:shape>
                      </dgm:layoutNode>
                      <dgm:layoutNode name="backup5" moveWith="desTx5">
                        <dgm:alg type="sp"/>
                        <dgm:shape xmlns:r="http://schemas.openxmlformats.org/officeDocument/2006/relationships" r:blip="">
                          <dgm:adjLst/>
                        </dgm:shape>
                      </dgm:layoutNode>
                      <dgm:layoutNode name="preLine5" styleLbl="parChTrans1D1" moveWith="desTx5">
                        <dgm:alg type="sp"/>
                        <dgm:shape xmlns:r="http://schemas.openxmlformats.org/officeDocument/2006/relationships" type="line" r:blip="">
                          <dgm:adjLst/>
                        </dgm:shape>
                        <dgm:presOf/>
                      </dgm:layoutNode>
                      <dgm:layoutNode name="desTx5"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61">
                        <dgm:if name="Name162" axis="root ch" ptType="all node" func="cnt" op="gte" val="6">
                          <dgm:layoutNode name="postLine5" styleLbl="parChTrans1D1" moveWith="desTx5">
                            <dgm:alg type="sp"/>
                            <dgm:shape xmlns:r="http://schemas.openxmlformats.org/officeDocument/2006/relationships" type="line" r:blip="">
                              <dgm:adjLst/>
                            </dgm:shape>
                            <dgm:presOf/>
                          </dgm:layoutNode>
                        </dgm:if>
                        <dgm:else name="Name163"/>
                      </dgm:choose>
                    </dgm:layoutNode>
                  </dgm:forEach>
                  <dgm:choose name="Name164">
                    <dgm:if name="Name165" axis="root ch" ptType="all node" func="cnt" op="gte" val="6">
                      <dgm:forEach name="Name166" axis="self" ptType="parTrans">
                        <dgm:layoutNode name="Name167" styleLbl="parChTrans1D1">
                          <dgm:choose name="Name168">
                            <dgm:if name="Name169" func="var" arg="dir" op="equ" val="norm">
                              <dgm:alg type="conn">
                                <dgm:param type="dim" val="1D"/>
                                <dgm:param type="begPts" val="midL"/>
                                <dgm:param type="srcNode" val="parTx6"/>
                                <dgm:param type="endSty" val="noArr"/>
                                <dgm:param type="dstNode" val="anchor5"/>
                              </dgm:alg>
                            </dgm:if>
                            <dgm:else name="Name170">
                              <dgm:alg type="conn">
                                <dgm:param type="dim" val="1D"/>
                                <dgm:param type="begPts" val="midR"/>
                                <dgm:param type="endSty" val="noArr"/>
                                <dgm:param type="srcNode" val="parTx6"/>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71"/>
                  </dgm:choose>
                </dgm:forEach>
              </dgm:layoutNode>
              <dgm:choose name="Name172">
                <dgm:if name="Name173" axis="root ch" ptType="all node" func="cnt" op="gte" val="6">
                  <dgm:layoutNode name="spPost5">
                    <dgm:alg type="sp"/>
                    <dgm:shape xmlns:r="http://schemas.openxmlformats.org/officeDocument/2006/relationships" r:blip="">
                      <dgm:adjLst/>
                    </dgm:shape>
                  </dgm:layoutNode>
                </dgm:if>
                <dgm:else name="Name174"/>
              </dgm:choose>
            </dgm:if>
            <dgm:else name="Name175"/>
          </dgm:choose>
        </dgm:if>
        <dgm:if name="Name176" axis="self" ptType="node" func="pos" op="equ" val="6">
          <dgm:layoutNode name="parTx6"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77">
            <dgm:if name="Name178" axis="ch" ptType="node" func="cnt" op="gte" val="1">
              <dgm:layoutNode name="spPre6">
                <dgm:alg type="sp"/>
                <dgm:shape xmlns:r="http://schemas.openxmlformats.org/officeDocument/2006/relationships" r:blip="">
                  <dgm:adjLst/>
                </dgm:shape>
              </dgm:layoutNode>
              <dgm:layoutNode name="chLin6">
                <dgm:alg type="lin">
                  <dgm:param type="linDir" val="fromT"/>
                </dgm:alg>
                <dgm:shape xmlns:r="http://schemas.openxmlformats.org/officeDocument/2006/relationships" r:blip="">
                  <dgm:adjLst/>
                </dgm:shape>
                <dgm:presOf/>
                <dgm:constrLst>
                  <dgm:constr type="w" for="ch" forName="txAndLines6" refType="w" fact="0.77"/>
                  <dgm:constr type="w" for="ch" forName="top6" refType="w" refFor="ch" refForName="txAndLines6" fact="0.78"/>
                </dgm:constrLst>
                <dgm:forEach name="Name179" axis="ch">
                  <dgm:forEach name="Name180" axis="self" ptType="parTrans">
                    <dgm:layoutNode name="Name181" styleLbl="parChTrans1D1">
                      <dgm:choose name="Name182">
                        <dgm:if name="Name183" func="var" arg="dir" op="equ" val="norm">
                          <dgm:alg type="conn">
                            <dgm:param type="dim" val="1D"/>
                            <dgm:param type="begPts" val="midR"/>
                            <dgm:param type="endSty" val="noArr"/>
                            <dgm:param type="dstNode" val="anchor6"/>
                          </dgm:alg>
                        </dgm:if>
                        <dgm:else name="Name184">
                          <dgm:alg type="conn">
                            <dgm:param type="dim" val="1D"/>
                            <dgm:param type="begPts" val="midL"/>
                            <dgm:param type="endSty" val="noArr"/>
                            <dgm:param type="srcNode" val="parTx6"/>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85" axis="self" ptType="node">
                    <dgm:choose name="Name186">
                      <dgm:if name="Name187" axis="par ch" ptType="node node" func="cnt" op="equ" val="1">
                        <dgm:layoutNode name="top6">
                          <dgm:alg type="sp"/>
                          <dgm:shape xmlns:r="http://schemas.openxmlformats.org/officeDocument/2006/relationships" r:blip="">
                            <dgm:adjLst/>
                          </dgm:shape>
                          <dgm:constrLst>
                            <dgm:constr type="h" refType="w" fact="0.6"/>
                          </dgm:constrLst>
                        </dgm:layoutNode>
                      </dgm:if>
                      <dgm:else name="Name188"/>
                    </dgm:choose>
                    <dgm:layoutNode name="txAndLines6">
                      <dgm:choose name="Name189">
                        <dgm:if name="Name190" func="var" arg="dir" op="equ" val="norm">
                          <dgm:alg type="lin"/>
                        </dgm:if>
                        <dgm:else name="Name191">
                          <dgm:alg type="lin">
                            <dgm:param type="linDir" val="fromR"/>
                          </dgm:alg>
                        </dgm:else>
                      </dgm:choose>
                      <dgm:shape xmlns:r="http://schemas.openxmlformats.org/officeDocument/2006/relationships" r:blip="">
                        <dgm:adjLst/>
                      </dgm:shape>
                      <dgm:presOf/>
                      <dgm:choose name="Name192">
                        <dgm:if name="Name193" axis="root ch" ptType="all node" func="cnt" op="gte" val="7">
                          <dgm:constrLst>
                            <dgm:constr type="w" for="ch" forName="anchor6" refType="w"/>
                            <dgm:constr type="w" for="ch" forName="backup6" refType="w" fact="-1"/>
                            <dgm:constr type="w" for="ch" forName="preLine6" refType="w" fact="0.11"/>
                            <dgm:constr type="w" for="ch" forName="desTx6" refType="w" fact="0.78"/>
                            <dgm:constr type="w" for="ch" forName="postLine6" refType="w" fact="0.11"/>
                          </dgm:constrLst>
                        </dgm:if>
                        <dgm:else name="Name194">
                          <dgm:constrLst>
                            <dgm:constr type="w" for="ch" forName="anchor6" refType="w" fact="0.89"/>
                            <dgm:constr type="w" for="ch" forName="backup6" refType="w" fact="-0.89"/>
                            <dgm:constr type="w" for="ch" forName="preLine6" refType="w" fact="0.11"/>
                            <dgm:constr type="w" for="ch" forName="desTx6" refType="w" fact="0.78"/>
                          </dgm:constrLst>
                        </dgm:else>
                      </dgm:choose>
                      <dgm:layoutNode name="anchor6" moveWith="desTx6">
                        <dgm:alg type="sp"/>
                        <dgm:shape xmlns:r="http://schemas.openxmlformats.org/officeDocument/2006/relationships" r:blip="">
                          <dgm:adjLst/>
                        </dgm:shape>
                      </dgm:layoutNode>
                      <dgm:layoutNode name="backup6" moveWith="desTx6">
                        <dgm:alg type="sp"/>
                        <dgm:shape xmlns:r="http://schemas.openxmlformats.org/officeDocument/2006/relationships" r:blip="">
                          <dgm:adjLst/>
                        </dgm:shape>
                      </dgm:layoutNode>
                      <dgm:layoutNode name="preLine6" styleLbl="parChTrans1D1" moveWith="desTx6">
                        <dgm:alg type="sp"/>
                        <dgm:shape xmlns:r="http://schemas.openxmlformats.org/officeDocument/2006/relationships" type="line" r:blip="">
                          <dgm:adjLst/>
                        </dgm:shape>
                        <dgm:presOf/>
                      </dgm:layoutNode>
                      <dgm:layoutNode name="desTx6"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95">
                        <dgm:if name="Name196" axis="root ch" ptType="all node" func="cnt" op="gte" val="7">
                          <dgm:layoutNode name="postLine6" styleLbl="parChTrans1D1" moveWith="desTx6">
                            <dgm:alg type="sp"/>
                            <dgm:shape xmlns:r="http://schemas.openxmlformats.org/officeDocument/2006/relationships" type="line" r:blip="">
                              <dgm:adjLst/>
                            </dgm:shape>
                            <dgm:presOf/>
                          </dgm:layoutNode>
                        </dgm:if>
                        <dgm:else name="Name197"/>
                      </dgm:choose>
                    </dgm:layoutNode>
                  </dgm:forEach>
                  <dgm:choose name="Name198">
                    <dgm:if name="Name199" axis="root ch" ptType="all node" func="cnt" op="gte" val="7">
                      <dgm:forEach name="Name200" axis="self" ptType="parTrans">
                        <dgm:layoutNode name="Name201" styleLbl="parChTrans1D1">
                          <dgm:choose name="Name202">
                            <dgm:if name="Name203" func="var" arg="dir" op="equ" val="norm">
                              <dgm:alg type="conn">
                                <dgm:param type="dim" val="1D"/>
                                <dgm:param type="begPts" val="midL"/>
                                <dgm:param type="srcNode" val="parTx7"/>
                                <dgm:param type="endSty" val="noArr"/>
                                <dgm:param type="dstNode" val="anchor6"/>
                              </dgm:alg>
                            </dgm:if>
                            <dgm:else name="Name204">
                              <dgm:alg type="conn">
                                <dgm:param type="dim" val="1D"/>
                                <dgm:param type="begPts" val="midR"/>
                                <dgm:param type="endSty" val="noArr"/>
                                <dgm:param type="srcNode" val="parTx7"/>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205"/>
                  </dgm:choose>
                </dgm:forEach>
              </dgm:layoutNode>
              <dgm:choose name="Name206">
                <dgm:if name="Name207" axis="root ch" ptType="all node" func="cnt" op="gte" val="7">
                  <dgm:layoutNode name="spPost6">
                    <dgm:alg type="sp"/>
                    <dgm:shape xmlns:r="http://schemas.openxmlformats.org/officeDocument/2006/relationships" r:blip="">
                      <dgm:adjLst/>
                    </dgm:shape>
                  </dgm:layoutNode>
                </dgm:if>
                <dgm:else name="Name208"/>
              </dgm:choose>
            </dgm:if>
            <dgm:else name="Name209"/>
          </dgm:choose>
        </dgm:if>
        <dgm:if name="Name210" axis="self" ptType="node" func="pos" op="equ" val="7">
          <dgm:layoutNode name="parTx7"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211">
            <dgm:if name="Name212" axis="ch" ptType="node" func="cnt" op="gte" val="1">
              <dgm:layoutNode name="spPre7">
                <dgm:alg type="sp"/>
                <dgm:shape xmlns:r="http://schemas.openxmlformats.org/officeDocument/2006/relationships" r:blip="">
                  <dgm:adjLst/>
                </dgm:shape>
              </dgm:layoutNode>
              <dgm:layoutNode name="chLin7">
                <dgm:alg type="lin">
                  <dgm:param type="linDir" val="fromT"/>
                </dgm:alg>
                <dgm:shape xmlns:r="http://schemas.openxmlformats.org/officeDocument/2006/relationships" r:blip="">
                  <dgm:adjLst/>
                </dgm:shape>
                <dgm:presOf/>
                <dgm:constrLst>
                  <dgm:constr type="w" for="ch" forName="txAndLines7" refType="w" fact="0.77"/>
                  <dgm:constr type="w" for="ch" forName="top7" refType="w" refFor="ch" refForName="txAndLines7" fact="0.78"/>
                </dgm:constrLst>
                <dgm:forEach name="Name213" axis="ch">
                  <dgm:forEach name="Name214" axis="self" ptType="parTrans">
                    <dgm:layoutNode name="Name215" styleLbl="parChTrans1D1">
                      <dgm:choose name="Name216">
                        <dgm:if name="Name217" func="var" arg="dir" op="equ" val="norm">
                          <dgm:alg type="conn">
                            <dgm:param type="dim" val="1D"/>
                            <dgm:param type="begPts" val="midR"/>
                            <dgm:param type="endSty" val="noArr"/>
                            <dgm:param type="dstNode" val="anchor7"/>
                          </dgm:alg>
                        </dgm:if>
                        <dgm:else name="Name218">
                          <dgm:alg type="conn">
                            <dgm:param type="dim" val="1D"/>
                            <dgm:param type="begPts" val="midL"/>
                            <dgm:param type="endSty" val="noArr"/>
                            <dgm:param type="srcNode" val="parTx7"/>
                            <dgm:param type="dstNode" val="anchor7"/>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219" axis="self" ptType="node">
                    <dgm:choose name="Name220">
                      <dgm:if name="Name221" axis="par ch" ptType="node node" func="cnt" op="equ" val="1">
                        <dgm:layoutNode name="top7">
                          <dgm:alg type="sp"/>
                          <dgm:shape xmlns:r="http://schemas.openxmlformats.org/officeDocument/2006/relationships" r:blip="">
                            <dgm:adjLst/>
                          </dgm:shape>
                          <dgm:constrLst>
                            <dgm:constr type="h" refType="w" fact="0.6"/>
                          </dgm:constrLst>
                        </dgm:layoutNode>
                      </dgm:if>
                      <dgm:else name="Name222"/>
                    </dgm:choose>
                    <dgm:layoutNode name="txAndLines7">
                      <dgm:choose name="Name223">
                        <dgm:if name="Name224" func="var" arg="dir" op="equ" val="norm">
                          <dgm:alg type="lin"/>
                        </dgm:if>
                        <dgm:else name="Name225">
                          <dgm:alg type="lin">
                            <dgm:param type="linDir" val="fromR"/>
                          </dgm:alg>
                        </dgm:else>
                      </dgm:choose>
                      <dgm:shape xmlns:r="http://schemas.openxmlformats.org/officeDocument/2006/relationships" r:blip="">
                        <dgm:adjLst/>
                      </dgm:shape>
                      <dgm:presOf/>
                      <dgm:constrLst>
                        <dgm:constr type="w" for="ch" forName="anchor7" refType="w" fact="0.89"/>
                        <dgm:constr type="w" for="ch" forName="backup7" refType="w" fact="-0.89"/>
                        <dgm:constr type="w" for="ch" forName="preLine7" refType="w" fact="0.11"/>
                        <dgm:constr type="w" for="ch" forName="desTx7" refType="w" fact="0.78"/>
                      </dgm:constrLst>
                      <dgm:layoutNode name="anchor7" moveWith="desTx7">
                        <dgm:alg type="sp"/>
                        <dgm:shape xmlns:r="http://schemas.openxmlformats.org/officeDocument/2006/relationships" r:blip="">
                          <dgm:adjLst/>
                        </dgm:shape>
                      </dgm:layoutNode>
                      <dgm:layoutNode name="backup7" moveWith="desTx7">
                        <dgm:alg type="sp"/>
                        <dgm:shape xmlns:r="http://schemas.openxmlformats.org/officeDocument/2006/relationships" r:blip="">
                          <dgm:adjLst/>
                        </dgm:shape>
                      </dgm:layoutNode>
                      <dgm:layoutNode name="preLine7" styleLbl="parChTrans1D1" moveWith="desTx7">
                        <dgm:alg type="sp"/>
                        <dgm:shape xmlns:r="http://schemas.openxmlformats.org/officeDocument/2006/relationships" type="line" r:blip="">
                          <dgm:adjLst/>
                        </dgm:shape>
                        <dgm:presOf/>
                      </dgm:layoutNode>
                      <dgm:layoutNode name="desTx7"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layoutNode>
                  </dgm:forEach>
                </dgm:forEach>
              </dgm:layoutNode>
            </dgm:if>
            <dgm:else name="Name226"/>
          </dgm:choose>
        </dgm:if>
        <dgm:else name="Name227"/>
      </dgm:choose>
    </dgm:forEach>
  </dgm:layoutNode>
</dgm:layoutDef>
</file>

<file path=ppt/diagrams/layout3.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881AD92-B473-4344-ADB5-D0DD94096CF0}" type="datetimeFigureOut">
              <a:rPr lang="es-ES" smtClean="0"/>
              <a:t>26/09/18</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7954A01-7AE3-724C-872B-52B658B265AD}" type="slidenum">
              <a:rPr lang="es-ES" smtClean="0"/>
              <a:t>‹Nr.›</a:t>
            </a:fld>
            <a:endParaRPr lang="es-ES"/>
          </a:p>
        </p:txBody>
      </p:sp>
    </p:spTree>
    <p:extLst>
      <p:ext uri="{BB962C8B-B14F-4D97-AF65-F5344CB8AC3E}">
        <p14:creationId xmlns:p14="http://schemas.microsoft.com/office/powerpoint/2010/main" val="237403629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A7954A01-7AE3-724C-872B-52B658B265AD}" type="slidenum">
              <a:rPr lang="es-ES" smtClean="0"/>
              <a:t>7</a:t>
            </a:fld>
            <a:endParaRPr lang="es-ES"/>
          </a:p>
        </p:txBody>
      </p:sp>
    </p:spTree>
    <p:extLst>
      <p:ext uri="{BB962C8B-B14F-4D97-AF65-F5344CB8AC3E}">
        <p14:creationId xmlns:p14="http://schemas.microsoft.com/office/powerpoint/2010/main" val="5995666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A7954A01-7AE3-724C-872B-52B658B265AD}" type="slidenum">
              <a:rPr lang="es-ES" smtClean="0"/>
              <a:t>25</a:t>
            </a:fld>
            <a:endParaRPr lang="es-ES"/>
          </a:p>
        </p:txBody>
      </p:sp>
    </p:spTree>
    <p:extLst>
      <p:ext uri="{BB962C8B-B14F-4D97-AF65-F5344CB8AC3E}">
        <p14:creationId xmlns:p14="http://schemas.microsoft.com/office/powerpoint/2010/main" val="35011322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820738" y="4155141"/>
            <a:ext cx="7542212" cy="1013012"/>
          </a:xfrm>
        </p:spPr>
        <p:txBody>
          <a:bodyPr anchor="b" anchorCtr="0">
            <a:noAutofit/>
          </a:bodyPr>
          <a:lstStyle/>
          <a:p>
            <a:r>
              <a:rPr lang="es-ES_tradnl" smtClean="0"/>
              <a:t>Clic para editar título</a:t>
            </a:r>
            <a:endParaRPr/>
          </a:p>
        </p:txBody>
      </p:sp>
      <p:sp>
        <p:nvSpPr>
          <p:cNvPr id="3" name="Subtitle 2"/>
          <p:cNvSpPr>
            <a:spLocks noGrp="1"/>
          </p:cNvSpPr>
          <p:nvPr>
            <p:ph type="subTitle" idx="1"/>
          </p:nvPr>
        </p:nvSpPr>
        <p:spPr>
          <a:xfrm>
            <a:off x="820738" y="5230906"/>
            <a:ext cx="7542212" cy="1030942"/>
          </a:xfrm>
        </p:spPr>
        <p:txBody>
          <a:bodyPr/>
          <a:lstStyle>
            <a:lvl1pPr marL="0" indent="0" algn="ctr">
              <a:spcBef>
                <a:spcPct val="300"/>
              </a:spcBef>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dirty="0"/>
          </a:p>
        </p:txBody>
      </p:sp>
      <p:sp>
        <p:nvSpPr>
          <p:cNvPr id="4" name="Date Placeholder 3"/>
          <p:cNvSpPr>
            <a:spLocks noGrp="1"/>
          </p:cNvSpPr>
          <p:nvPr>
            <p:ph type="dt" sz="half" idx="10"/>
          </p:nvPr>
        </p:nvSpPr>
        <p:spPr/>
        <p:txBody>
          <a:bodyPr/>
          <a:lstStyle/>
          <a:p>
            <a:fld id="{70BA1CFD-BFF0-48BC-9BA5-4974D7A6AB15}" type="datetimeFigureOut">
              <a:rPr lang="en-US" smtClean="0"/>
              <a:t>26/09/18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AA694-00EB-4F4B-AABB-6F50FB178914}" type="slidenum">
              <a:rPr lang="en-US" smtClean="0"/>
              <a:t>‹Nr.›</a:t>
            </a:fld>
            <a:endParaRPr lang="en-US"/>
          </a:p>
        </p:txBody>
      </p:sp>
      <p:pic>
        <p:nvPicPr>
          <p:cNvPr id="7" name="Picture 6" descr="MoleculeTracer.png"/>
          <p:cNvPicPr>
            <a:picLocks noChangeAspect="1"/>
          </p:cNvPicPr>
          <p:nvPr/>
        </p:nvPicPr>
        <p:blipFill>
          <a:blip r:embed="rId2"/>
          <a:stretch>
            <a:fillRect/>
          </a:stretch>
        </p:blipFill>
        <p:spPr>
          <a:xfrm>
            <a:off x="1674019" y="224679"/>
            <a:ext cx="5795963" cy="394337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n encima del título">
    <p:spTree>
      <p:nvGrpSpPr>
        <p:cNvPr id="1" name=""/>
        <p:cNvGrpSpPr/>
        <p:nvPr/>
      </p:nvGrpSpPr>
      <p:grpSpPr>
        <a:xfrm>
          <a:off x="0" y="0"/>
          <a:ext cx="0" cy="0"/>
          <a:chOff x="0" y="0"/>
          <a:chExt cx="0" cy="0"/>
        </a:xfrm>
      </p:grpSpPr>
      <p:sp>
        <p:nvSpPr>
          <p:cNvPr id="2" name="Title 1"/>
          <p:cNvSpPr>
            <a:spLocks noGrp="1"/>
          </p:cNvSpPr>
          <p:nvPr>
            <p:ph type="title"/>
          </p:nvPr>
        </p:nvSpPr>
        <p:spPr>
          <a:xfrm>
            <a:off x="777240" y="3962399"/>
            <a:ext cx="7585710" cy="672353"/>
          </a:xfrm>
        </p:spPr>
        <p:txBody>
          <a:bodyPr anchor="b">
            <a:normAutofit/>
          </a:bodyPr>
          <a:lstStyle>
            <a:lvl1pPr algn="ctr">
              <a:defRPr sz="36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s-ES_tradnl" smtClean="0"/>
              <a:t>Clic para editar título</a:t>
            </a:r>
            <a:endParaRPr/>
          </a:p>
        </p:txBody>
      </p:sp>
      <p:sp>
        <p:nvSpPr>
          <p:cNvPr id="3" name="Picture Placeholder 2"/>
          <p:cNvSpPr>
            <a:spLocks noGrp="1"/>
          </p:cNvSpPr>
          <p:nvPr>
            <p:ph type="pic" idx="1"/>
          </p:nvPr>
        </p:nvSpPr>
        <p:spPr>
          <a:xfrm>
            <a:off x="3101957" y="457200"/>
            <a:ext cx="2940087" cy="2940087"/>
          </a:xfrm>
          <a:prstGeom prst="ellipse">
            <a:avLst/>
          </a:prstGeom>
          <a:solidFill>
            <a:schemeClr val="tx1">
              <a:lumMod val="75000"/>
            </a:schemeClr>
          </a:solidFill>
          <a:ln w="63500">
            <a:solidFill>
              <a:schemeClr val="tx1"/>
            </a:solidFill>
          </a:ln>
          <a:effectLst>
            <a:outerShdw blurRad="254000" dist="152400" dir="5400000" sx="90000" sy="-19000" rotWithShape="0">
              <a:prstClr val="black">
                <a:alpha val="20000"/>
              </a:prstClr>
            </a:outerShdw>
          </a:effectLst>
        </p:spPr>
        <p:txBody>
          <a:bodyPr vert="horz" lIns="91440" tIns="45720" rIns="91440" bIns="45720" rtlCol="0">
            <a:normAutofit/>
          </a:bodyPr>
          <a:lstStyle>
            <a:lvl1pPr marL="0" indent="0" algn="l" defTabSz="914400" rtl="0" eaLnBrk="1" latinLnBrk="0" hangingPunct="1">
              <a:spcBef>
                <a:spcPts val="2000"/>
              </a:spcBef>
              <a:buFontTx/>
              <a:buNone/>
              <a:defRPr sz="24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
        <p:nvSpPr>
          <p:cNvPr id="4" name="Text Placeholder 3"/>
          <p:cNvSpPr>
            <a:spLocks noGrp="1"/>
          </p:cNvSpPr>
          <p:nvPr>
            <p:ph type="body" sz="half" idx="2"/>
          </p:nvPr>
        </p:nvSpPr>
        <p:spPr>
          <a:xfrm>
            <a:off x="777240" y="4639235"/>
            <a:ext cx="7585710" cy="1371600"/>
          </a:xfrm>
        </p:spPr>
        <p:txBody>
          <a:bodyPr vert="horz" lIns="91440" tIns="45720" rIns="91440" bIns="45720" rtlCol="0">
            <a:normAutofit/>
          </a:bodyPr>
          <a:lstStyle>
            <a:lvl1pPr marL="0" indent="0" algn="ctr">
              <a:spcBef>
                <a:spcPts val="0"/>
              </a:spcBef>
              <a:buNone/>
              <a:defRPr sz="20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Tx/>
              <a:buNone/>
            </a:pPr>
            <a:r>
              <a:rPr lang="es-ES_tradnl" smtClean="0"/>
              <a:t>Haga clic para modificar el estilo de texto del patrón</a:t>
            </a:r>
          </a:p>
        </p:txBody>
      </p:sp>
      <p:sp>
        <p:nvSpPr>
          <p:cNvPr id="5" name="Date Placeholder 4"/>
          <p:cNvSpPr>
            <a:spLocks noGrp="1"/>
          </p:cNvSpPr>
          <p:nvPr>
            <p:ph type="dt" sz="half" idx="10"/>
          </p:nvPr>
        </p:nvSpPr>
        <p:spPr/>
        <p:txBody>
          <a:bodyPr/>
          <a:lstStyle/>
          <a:p>
            <a:fld id="{70BA1CFD-BFF0-48BC-9BA5-4974D7A6AB15}" type="datetimeFigureOut">
              <a:rPr lang="en-US" smtClean="0"/>
              <a:t>26/09/18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2AA694-00EB-4F4B-AABB-6F50FB178914}" type="slidenum">
              <a:rPr lang="en-US" smtClean="0"/>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Vertical Text Placeholder 2"/>
          <p:cNvSpPr>
            <a:spLocks noGrp="1"/>
          </p:cNvSpPr>
          <p:nvPr>
            <p:ph type="body" orient="vert" idx="1"/>
          </p:nvPr>
        </p:nvSpPr>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70BA1CFD-BFF0-48BC-9BA5-4974D7A6AB15}" type="datetimeFigureOut">
              <a:rPr lang="en-US" smtClean="0"/>
              <a:t>26/09/18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AA694-00EB-4F4B-AABB-6F50FB178914}" type="slidenum">
              <a:rPr lang="en-US" smtClean="0"/>
              <a:t>‹Nr.›</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19365" y="416859"/>
            <a:ext cx="1940859" cy="5607424"/>
          </a:xfrm>
        </p:spPr>
        <p:txBody>
          <a:bodyPr vert="eaVert" anchor="ctr" anchorCtr="0"/>
          <a:lstStyle/>
          <a:p>
            <a:r>
              <a:rPr lang="es-ES_tradnl" smtClean="0"/>
              <a:t>Clic para editar título</a:t>
            </a:r>
            <a:endParaRPr/>
          </a:p>
        </p:txBody>
      </p:sp>
      <p:sp>
        <p:nvSpPr>
          <p:cNvPr id="3" name="Vertical Text Placeholder 2"/>
          <p:cNvSpPr>
            <a:spLocks noGrp="1"/>
          </p:cNvSpPr>
          <p:nvPr>
            <p:ph type="body" orient="vert" idx="1"/>
          </p:nvPr>
        </p:nvSpPr>
        <p:spPr>
          <a:xfrm>
            <a:off x="820737" y="414015"/>
            <a:ext cx="6144839" cy="5610268"/>
          </a:xfrm>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70BA1CFD-BFF0-48BC-9BA5-4974D7A6AB15}" type="datetimeFigureOut">
              <a:rPr lang="en-US" smtClean="0"/>
              <a:t>26/09/18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AA694-00EB-4F4B-AABB-6F50FB178914}" type="slidenum">
              <a:rPr lang="en-US" smtClean="0"/>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idx="1"/>
          </p:nvPr>
        </p:nvSpPr>
        <p:spPr/>
        <p:txBody>
          <a:bodyPr/>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70BA1CFD-BFF0-48BC-9BA5-4974D7A6AB15}" type="datetimeFigureOut">
              <a:rPr lang="en-US" smtClean="0"/>
              <a:t>26/09/18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AA694-00EB-4F4B-AABB-6F50FB178914}" type="slidenum">
              <a:rPr lang="en-US" smtClean="0"/>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20737" y="1219013"/>
            <a:ext cx="7542213" cy="1958975"/>
          </a:xfrm>
        </p:spPr>
        <p:txBody>
          <a:bodyPr vert="horz" lIns="91440" tIns="45720" rIns="91440" bIns="45720" rtlCol="0" anchor="b" anchorCtr="0">
            <a:noAutofit/>
          </a:bodyPr>
          <a:lstStyle>
            <a:lvl1pPr algn="ctr" defTabSz="914400" rtl="0" eaLnBrk="1" latinLnBrk="0" hangingPunct="1">
              <a:spcBef>
                <a:spcPct val="0"/>
              </a:spcBef>
              <a:buNone/>
              <a:defRPr sz="52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s-ES_tradnl" smtClean="0"/>
              <a:t>Clic para editar título</a:t>
            </a:r>
            <a:endParaRPr/>
          </a:p>
        </p:txBody>
      </p:sp>
      <p:sp>
        <p:nvSpPr>
          <p:cNvPr id="3" name="Text Placeholder 2"/>
          <p:cNvSpPr>
            <a:spLocks noGrp="1"/>
          </p:cNvSpPr>
          <p:nvPr>
            <p:ph type="body" idx="1"/>
          </p:nvPr>
        </p:nvSpPr>
        <p:spPr>
          <a:xfrm>
            <a:off x="820737" y="3224213"/>
            <a:ext cx="7542213" cy="1500187"/>
          </a:xfrm>
        </p:spPr>
        <p:txBody>
          <a:bodyPr vert="horz" lIns="91440" tIns="45720" rIns="91440" bIns="45720" rtlCol="0">
            <a:normAutofit/>
          </a:bodyPr>
          <a:lstStyle>
            <a:lvl1pPr marL="0" indent="0" algn="ctr" defTabSz="914400" rtl="0" eaLnBrk="1" latinLnBrk="0" hangingPunct="1">
              <a:spcBef>
                <a:spcPts val="300"/>
              </a:spcBef>
              <a:buFontTx/>
              <a:buNone/>
              <a:defRPr sz="24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p:txBody>
          <a:bodyPr/>
          <a:lstStyle/>
          <a:p>
            <a:fld id="{70BA1CFD-BFF0-48BC-9BA5-4974D7A6AB15}" type="datetimeFigureOut">
              <a:rPr lang="en-US" smtClean="0"/>
              <a:t>26/09/18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AA694-00EB-4F4B-AABB-6F50FB178914}" type="slidenum">
              <a:rPr lang="en-US" smtClean="0"/>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581901" cy="1653988"/>
          </a:xfrm>
        </p:spPr>
        <p:txBody>
          <a:bodyPr/>
          <a:lstStyle/>
          <a:p>
            <a:r>
              <a:rPr lang="es-ES_tradnl" smtClean="0"/>
              <a:t>Clic para editar título</a:t>
            </a:r>
            <a:endParaRPr/>
          </a:p>
        </p:txBody>
      </p:sp>
      <p:sp>
        <p:nvSpPr>
          <p:cNvPr id="3" name="Content Placeholder 2"/>
          <p:cNvSpPr>
            <a:spLocks noGrp="1"/>
          </p:cNvSpPr>
          <p:nvPr>
            <p:ph sz="half" idx="1"/>
          </p:nvPr>
        </p:nvSpPr>
        <p:spPr>
          <a:xfrm>
            <a:off x="779462" y="1892301"/>
            <a:ext cx="3657600" cy="3975100"/>
          </a:xfrm>
        </p:spPr>
        <p:txBody>
          <a:bodyPr>
            <a:normAutofit/>
          </a:bodyPr>
          <a:lstStyle>
            <a:lvl1pPr>
              <a:defRPr sz="2000"/>
            </a:lvl1pPr>
            <a:lvl2pPr>
              <a:defRPr sz="1800"/>
            </a:lvl2pPr>
            <a:lvl3pPr>
              <a:defRPr sz="1800"/>
            </a:lvl3pPr>
            <a:lvl4pPr>
              <a:defRPr sz="1800"/>
            </a:lvl4pPr>
            <a:lvl5pPr>
              <a:defRPr sz="1800"/>
            </a:lvl5pPr>
            <a:lvl6pPr marL="2173288" indent="-344488">
              <a:defRPr sz="1800"/>
            </a:lvl6pPr>
            <a:lvl7pPr marL="2173288" indent="-344488">
              <a:defRPr sz="1800"/>
            </a:lvl7pPr>
            <a:lvl8pPr marL="2173288" indent="-344488">
              <a:defRPr sz="1800"/>
            </a:lvl8pPr>
            <a:lvl9pPr marL="2173288" indent="-344488">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Content Placeholder 3"/>
          <p:cNvSpPr>
            <a:spLocks noGrp="1"/>
          </p:cNvSpPr>
          <p:nvPr>
            <p:ph sz="half" idx="2"/>
          </p:nvPr>
        </p:nvSpPr>
        <p:spPr>
          <a:xfrm>
            <a:off x="4703763" y="1892301"/>
            <a:ext cx="3657600" cy="3975100"/>
          </a:xfrm>
        </p:spPr>
        <p:txBody>
          <a:bodyPr>
            <a:normAutofit/>
          </a:bodyPr>
          <a:lstStyle>
            <a:lvl1pPr>
              <a:defRPr sz="2000"/>
            </a:lvl1pPr>
            <a:lvl2pPr>
              <a:defRPr sz="1800"/>
            </a:lvl2pPr>
            <a:lvl3pPr>
              <a:defRPr sz="1800"/>
            </a:lvl3pPr>
            <a:lvl4pPr>
              <a:defRPr sz="1800"/>
            </a:lvl4pPr>
            <a:lvl5pPr>
              <a:defRPr sz="1800"/>
            </a:lvl5pPr>
            <a:lvl6pPr marL="2173288" indent="-344488">
              <a:defRPr sz="1800"/>
            </a:lvl6pPr>
            <a:lvl7pPr marL="2173288" indent="-344488">
              <a:defRPr sz="1800"/>
            </a:lvl7pPr>
            <a:lvl8pPr marL="2173288" indent="-344488">
              <a:defRPr sz="1800"/>
            </a:lvl8pPr>
            <a:lvl9pPr marL="2173288" indent="-344488">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70BA1CFD-BFF0-48BC-9BA5-4974D7A6AB15}" type="datetimeFigureOut">
              <a:rPr lang="en-US" smtClean="0"/>
              <a:t>26/09/18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2AA694-00EB-4F4B-AABB-6F50FB178914}" type="slidenum">
              <a:rPr lang="en-US" smtClean="0"/>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581901" cy="1653988"/>
          </a:xfrm>
        </p:spPr>
        <p:txBody>
          <a:bodyPr/>
          <a:lstStyle>
            <a:lvl1pPr>
              <a:defRPr/>
            </a:lvl1pPr>
          </a:lstStyle>
          <a:p>
            <a:r>
              <a:rPr lang="es-ES_tradnl" smtClean="0"/>
              <a:t>Clic para editar título</a:t>
            </a:r>
            <a:endParaRPr/>
          </a:p>
        </p:txBody>
      </p:sp>
      <p:sp>
        <p:nvSpPr>
          <p:cNvPr id="3" name="Text Placeholder 2"/>
          <p:cNvSpPr>
            <a:spLocks noGrp="1"/>
          </p:cNvSpPr>
          <p:nvPr>
            <p:ph type="body" idx="1"/>
          </p:nvPr>
        </p:nvSpPr>
        <p:spPr>
          <a:xfrm>
            <a:off x="779462" y="1761565"/>
            <a:ext cx="3657600" cy="515469"/>
          </a:xfrm>
        </p:spPr>
        <p:txBody>
          <a:bodyPr anchor="b">
            <a:normAutofit/>
          </a:bodyPr>
          <a:lstStyle>
            <a:lvl1pPr marL="0" indent="0" algn="ctr">
              <a:spcBef>
                <a:spcPct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Content Placeholder 3"/>
          <p:cNvSpPr>
            <a:spLocks noGrp="1"/>
          </p:cNvSpPr>
          <p:nvPr>
            <p:ph sz="half" idx="2"/>
          </p:nvPr>
        </p:nvSpPr>
        <p:spPr>
          <a:xfrm>
            <a:off x="779462" y="2393575"/>
            <a:ext cx="3657600" cy="3473823"/>
          </a:xfrm>
        </p:spPr>
        <p:txBody>
          <a:bodyPr>
            <a:normAutofit/>
          </a:bodyPr>
          <a:lstStyle>
            <a:lvl1pPr>
              <a:defRPr sz="2000"/>
            </a:lvl1pPr>
            <a:lvl2pPr>
              <a:defRPr sz="1800"/>
            </a:lvl2pPr>
            <a:lvl3pPr>
              <a:defRPr sz="1800"/>
            </a:lvl3pPr>
            <a:lvl4pPr>
              <a:defRPr sz="1800"/>
            </a:lvl4pPr>
            <a:lvl5pPr>
              <a:defRPr sz="1800"/>
            </a:lvl5pPr>
            <a:lvl6pPr marL="2173288" indent="-344488">
              <a:defRPr sz="1600"/>
            </a:lvl6pPr>
            <a:lvl7pPr marL="2173288" indent="-344488">
              <a:defRPr sz="1600"/>
            </a:lvl7pPr>
            <a:lvl8pPr marL="2173288" indent="-344488">
              <a:defRPr sz="1600"/>
            </a:lvl8pPr>
            <a:lvl9pPr marL="2173288" indent="-344488">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Text Placeholder 4"/>
          <p:cNvSpPr>
            <a:spLocks noGrp="1"/>
          </p:cNvSpPr>
          <p:nvPr>
            <p:ph type="body" sz="quarter" idx="3"/>
          </p:nvPr>
        </p:nvSpPr>
        <p:spPr>
          <a:xfrm>
            <a:off x="4703763" y="1761565"/>
            <a:ext cx="3657600" cy="515469"/>
          </a:xfrm>
        </p:spPr>
        <p:txBody>
          <a:bodyPr anchor="b">
            <a:normAutofit/>
          </a:bodyPr>
          <a:lstStyle>
            <a:lvl1pPr marL="0" indent="0" algn="ctr">
              <a:spcBef>
                <a:spcPct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Content Placeholder 5"/>
          <p:cNvSpPr>
            <a:spLocks noGrp="1"/>
          </p:cNvSpPr>
          <p:nvPr>
            <p:ph sz="quarter" idx="4"/>
          </p:nvPr>
        </p:nvSpPr>
        <p:spPr>
          <a:xfrm>
            <a:off x="4703763" y="2393575"/>
            <a:ext cx="3657600" cy="3473823"/>
          </a:xfrm>
        </p:spPr>
        <p:txBody>
          <a:bodyPr>
            <a:normAutofit/>
          </a:bodyPr>
          <a:lstStyle>
            <a:lvl1pPr>
              <a:defRPr sz="2000"/>
            </a:lvl1pPr>
            <a:lvl2pPr>
              <a:defRPr sz="1800"/>
            </a:lvl2pPr>
            <a:lvl3pPr>
              <a:defRPr sz="1800"/>
            </a:lvl3pPr>
            <a:lvl4pPr>
              <a:defRPr sz="1800"/>
            </a:lvl4pPr>
            <a:lvl5pPr>
              <a:defRPr sz="1800"/>
            </a:lvl5pPr>
            <a:lvl6pPr marL="2173288" indent="-344488">
              <a:defRPr sz="1600"/>
            </a:lvl6pPr>
            <a:lvl7pPr marL="2173288" indent="-344488">
              <a:defRPr sz="1600"/>
            </a:lvl7pPr>
            <a:lvl8pPr marL="2173288" indent="-344488">
              <a:defRPr sz="1600"/>
            </a:lvl8pPr>
            <a:lvl9pPr marL="2173288" indent="-344488">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7" name="Date Placeholder 6"/>
          <p:cNvSpPr>
            <a:spLocks noGrp="1"/>
          </p:cNvSpPr>
          <p:nvPr>
            <p:ph type="dt" sz="half" idx="10"/>
          </p:nvPr>
        </p:nvSpPr>
        <p:spPr/>
        <p:txBody>
          <a:bodyPr/>
          <a:lstStyle/>
          <a:p>
            <a:fld id="{70BA1CFD-BFF0-48BC-9BA5-4974D7A6AB15}" type="datetimeFigureOut">
              <a:rPr lang="en-US" smtClean="0"/>
              <a:t>26/09/18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12AA694-00EB-4F4B-AABB-6F50FB178914}" type="slidenum">
              <a:rPr lang="en-US" smtClean="0"/>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Date Placeholder 2"/>
          <p:cNvSpPr>
            <a:spLocks noGrp="1"/>
          </p:cNvSpPr>
          <p:nvPr>
            <p:ph type="dt" sz="half" idx="10"/>
          </p:nvPr>
        </p:nvSpPr>
        <p:spPr/>
        <p:txBody>
          <a:bodyPr/>
          <a:lstStyle/>
          <a:p>
            <a:fld id="{70BA1CFD-BFF0-48BC-9BA5-4974D7A6AB15}" type="datetimeFigureOut">
              <a:rPr lang="en-US" smtClean="0"/>
              <a:t>26/09/18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12AA694-00EB-4F4B-AABB-6F50FB178914}" type="slidenum">
              <a:rPr lang="en-US" smtClean="0"/>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BA1CFD-BFF0-48BC-9BA5-4974D7A6AB15}" type="datetimeFigureOut">
              <a:rPr lang="en-US" smtClean="0"/>
              <a:t>26/09/18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12AA694-00EB-4F4B-AABB-6F50FB178914}" type="slidenum">
              <a:rPr lang="en-US" smtClean="0"/>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79929" y="457201"/>
            <a:ext cx="3566160" cy="1371600"/>
          </a:xfrm>
        </p:spPr>
        <p:txBody>
          <a:bodyPr anchor="b">
            <a:normAutofit/>
          </a:bodyPr>
          <a:lstStyle>
            <a:lvl1pPr algn="ctr">
              <a:defRPr sz="3600" b="1"/>
            </a:lvl1pPr>
          </a:lstStyle>
          <a:p>
            <a:r>
              <a:rPr lang="es-ES_tradnl" smtClean="0"/>
              <a:t>Clic para editar título</a:t>
            </a:r>
            <a:endParaRPr/>
          </a:p>
        </p:txBody>
      </p:sp>
      <p:sp>
        <p:nvSpPr>
          <p:cNvPr id="3" name="Content Placeholder 2"/>
          <p:cNvSpPr>
            <a:spLocks noGrp="1"/>
          </p:cNvSpPr>
          <p:nvPr>
            <p:ph idx="1"/>
          </p:nvPr>
        </p:nvSpPr>
        <p:spPr>
          <a:xfrm>
            <a:off x="4802393" y="457201"/>
            <a:ext cx="3566160" cy="5410200"/>
          </a:xfrm>
        </p:spPr>
        <p:txBody>
          <a:bodyPr>
            <a:normAutofit/>
          </a:bodyPr>
          <a:lstStyle>
            <a:lvl1pPr>
              <a:defRPr sz="2400"/>
            </a:lvl1pPr>
            <a:lvl2pPr>
              <a:defRPr sz="2200"/>
            </a:lvl2pPr>
            <a:lvl3pPr>
              <a:defRPr sz="2000"/>
            </a:lvl3pPr>
            <a:lvl4pPr>
              <a:defRPr sz="1800"/>
            </a:lvl4pPr>
            <a:lvl5pPr>
              <a:defRPr sz="1800"/>
            </a:lvl5pPr>
            <a:lvl6pPr marL="2173288" indent="-344488">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6pPr>
            <a:lvl7pPr marL="2173288" indent="-344488">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7pPr>
            <a:lvl8pPr marL="2173288" indent="-344488">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8pPr>
            <a:lvl9pPr marL="2173288" indent="-344488">
              <a:defRPr sz="1800" b="1" kern="1200" dirty="0">
                <a:solidFill>
                  <a:schemeClr val="tx1"/>
                </a:solidFill>
                <a:effectLst>
                  <a:outerShdw blurRad="101600" dist="63500" dir="2700000" algn="tl" rotWithShape="0">
                    <a:prstClr val="black">
                      <a:alpha val="75000"/>
                    </a:prstClr>
                  </a:outerShdw>
                </a:effectLst>
                <a:latin typeface="+mn-lt"/>
                <a:ea typeface="+mn-ea"/>
                <a:cs typeface="+mn-cs"/>
              </a:defRPr>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Text Placeholder 3"/>
          <p:cNvSpPr>
            <a:spLocks noGrp="1"/>
          </p:cNvSpPr>
          <p:nvPr>
            <p:ph type="body" sz="half" idx="2"/>
          </p:nvPr>
        </p:nvSpPr>
        <p:spPr>
          <a:xfrm>
            <a:off x="779929" y="1828801"/>
            <a:ext cx="3566160" cy="3657600"/>
          </a:xfrm>
        </p:spPr>
        <p:txBody>
          <a:bodyPr>
            <a:normAutofit/>
          </a:bodyPr>
          <a:lstStyle>
            <a:lvl1pPr marL="0" indent="0" algn="ctr">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70BA1CFD-BFF0-48BC-9BA5-4974D7A6AB15}" type="datetimeFigureOut">
              <a:rPr lang="en-US" smtClean="0"/>
              <a:t>26/09/18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2AA694-00EB-4F4B-AABB-6F50FB178914}" type="slidenum">
              <a:rPr lang="en-US" smtClean="0"/>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77240" y="457200"/>
            <a:ext cx="3566160" cy="1371600"/>
          </a:xfrm>
        </p:spPr>
        <p:txBody>
          <a:bodyPr anchor="b">
            <a:normAutofit/>
          </a:bodyPr>
          <a:lstStyle>
            <a:lvl1pPr algn="ctr">
              <a:defRPr sz="36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s-ES_tradnl" smtClean="0"/>
              <a:t>Clic para editar título</a:t>
            </a:r>
            <a:endParaRPr/>
          </a:p>
        </p:txBody>
      </p:sp>
      <p:sp>
        <p:nvSpPr>
          <p:cNvPr id="3" name="Picture Placeholder 2"/>
          <p:cNvSpPr>
            <a:spLocks noGrp="1"/>
          </p:cNvSpPr>
          <p:nvPr>
            <p:ph type="pic" idx="1"/>
          </p:nvPr>
        </p:nvSpPr>
        <p:spPr>
          <a:xfrm>
            <a:off x="5266765" y="1676400"/>
            <a:ext cx="2975610" cy="2975610"/>
          </a:xfrm>
          <a:prstGeom prst="ellipse">
            <a:avLst/>
          </a:prstGeom>
          <a:solidFill>
            <a:schemeClr val="tx1">
              <a:lumMod val="75000"/>
            </a:schemeClr>
          </a:solidFill>
          <a:ln w="63500">
            <a:solidFill>
              <a:schemeClr val="tx1"/>
            </a:solidFill>
          </a:ln>
          <a:effectLst>
            <a:outerShdw blurRad="254000" dist="152400" dir="5400000" sx="90000" sy="-19000" rotWithShape="0">
              <a:prstClr val="black">
                <a:alpha val="2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
        <p:nvSpPr>
          <p:cNvPr id="4" name="Text Placeholder 3"/>
          <p:cNvSpPr>
            <a:spLocks noGrp="1"/>
          </p:cNvSpPr>
          <p:nvPr>
            <p:ph type="body" sz="half" idx="2"/>
          </p:nvPr>
        </p:nvSpPr>
        <p:spPr>
          <a:xfrm>
            <a:off x="777240" y="1828800"/>
            <a:ext cx="3566160" cy="3657600"/>
          </a:xfrm>
        </p:spPr>
        <p:txBody>
          <a:bodyPr vert="horz" lIns="91440" tIns="45720" rIns="91440" bIns="45720" rtlCol="0">
            <a:normAutofit/>
          </a:bodyPr>
          <a:lstStyle>
            <a:lvl1pPr marL="0" indent="0" algn="ctr">
              <a:spcBef>
                <a:spcPts val="600"/>
              </a:spcBef>
              <a:buNone/>
              <a:defRPr sz="20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Tx/>
              <a:buNone/>
            </a:pPr>
            <a:r>
              <a:rPr lang="es-ES_tradnl" smtClean="0"/>
              <a:t>Haga clic para modificar el estilo de texto del patrón</a:t>
            </a:r>
          </a:p>
        </p:txBody>
      </p:sp>
      <p:sp>
        <p:nvSpPr>
          <p:cNvPr id="5" name="Date Placeholder 4"/>
          <p:cNvSpPr>
            <a:spLocks noGrp="1"/>
          </p:cNvSpPr>
          <p:nvPr>
            <p:ph type="dt" sz="half" idx="10"/>
          </p:nvPr>
        </p:nvSpPr>
        <p:spPr/>
        <p:txBody>
          <a:bodyPr/>
          <a:lstStyle/>
          <a:p>
            <a:fld id="{70BA1CFD-BFF0-48BC-9BA5-4974D7A6AB15}" type="datetimeFigureOut">
              <a:rPr lang="en-US" smtClean="0"/>
              <a:t>26/09/18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2AA694-00EB-4F4B-AABB-6F50FB178914}" type="slidenum">
              <a:rPr lang="en-US" smtClean="0"/>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2.png"/><Relationship Id="rId1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GridOverlay.png"/>
          <p:cNvPicPr>
            <a:picLocks noChangeAspect="1"/>
          </p:cNvPicPr>
          <p:nvPr/>
        </p:nvPicPr>
        <p:blipFill>
          <a:blip r:embed="rId14"/>
          <a:stretch>
            <a:fillRect/>
          </a:stretch>
        </p:blipFill>
        <p:spPr>
          <a:xfrm>
            <a:off x="0" y="0"/>
            <a:ext cx="9144000" cy="6858000"/>
          </a:xfrm>
          <a:prstGeom prst="rect">
            <a:avLst/>
          </a:prstGeom>
          <a:solidFill>
            <a:schemeClr val="bg2">
              <a:lumMod val="60000"/>
              <a:lumOff val="40000"/>
              <a:alpha val="10000"/>
            </a:schemeClr>
          </a:solidFill>
        </p:spPr>
      </p:pic>
      <p:sp>
        <p:nvSpPr>
          <p:cNvPr id="2" name="Title Placeholder 1"/>
          <p:cNvSpPr>
            <a:spLocks noGrp="1"/>
          </p:cNvSpPr>
          <p:nvPr>
            <p:ph type="title"/>
          </p:nvPr>
        </p:nvSpPr>
        <p:spPr>
          <a:xfrm>
            <a:off x="779462" y="107577"/>
            <a:ext cx="7581901" cy="1653988"/>
          </a:xfrm>
          <a:prstGeom prst="rect">
            <a:avLst/>
          </a:prstGeom>
        </p:spPr>
        <p:txBody>
          <a:bodyPr vert="horz" lIns="91440" tIns="45720" rIns="91440" bIns="45720" rtlCol="0" anchor="ctr">
            <a:noAutofit/>
          </a:bodyPr>
          <a:lstStyle/>
          <a:p>
            <a:r>
              <a:rPr lang="es-ES_tradnl" smtClean="0"/>
              <a:t>Clic para editar título</a:t>
            </a:r>
            <a:endParaRPr/>
          </a:p>
        </p:txBody>
      </p:sp>
      <p:sp>
        <p:nvSpPr>
          <p:cNvPr id="3" name="Text Placeholder 2"/>
          <p:cNvSpPr>
            <a:spLocks noGrp="1"/>
          </p:cNvSpPr>
          <p:nvPr>
            <p:ph type="body" idx="1"/>
          </p:nvPr>
        </p:nvSpPr>
        <p:spPr>
          <a:xfrm>
            <a:off x="779462" y="1882588"/>
            <a:ext cx="7581901" cy="3953436"/>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2"/>
          </p:nvPr>
        </p:nvSpPr>
        <p:spPr>
          <a:xfrm>
            <a:off x="6651812" y="6356350"/>
            <a:ext cx="2133600" cy="365125"/>
          </a:xfrm>
          <a:prstGeom prst="rect">
            <a:avLst/>
          </a:prstGeom>
        </p:spPr>
        <p:txBody>
          <a:bodyPr vert="horz" lIns="91440" tIns="45720" rIns="91440" bIns="45720" rtlCol="0" anchor="ctr"/>
          <a:lstStyle>
            <a:lvl1pPr algn="r">
              <a:defRPr sz="1100">
                <a:solidFill>
                  <a:schemeClr val="tx1">
                    <a:tint val="75000"/>
                  </a:schemeClr>
                </a:solidFill>
                <a:effectLst>
                  <a:outerShdw blurRad="101600" dist="63500" dir="2700000" algn="tl" rotWithShape="0">
                    <a:prstClr val="black">
                      <a:alpha val="75000"/>
                    </a:prstClr>
                  </a:outerShdw>
                </a:effectLst>
              </a:defRPr>
            </a:lvl1pPr>
          </a:lstStyle>
          <a:p>
            <a:fld id="{70BA1CFD-BFF0-48BC-9BA5-4974D7A6AB15}" type="datetimeFigureOut">
              <a:rPr lang="en-US" smtClean="0"/>
              <a:t>26/09/18</a:t>
            </a:fld>
            <a:endParaRPr lang="en-US"/>
          </a:p>
        </p:txBody>
      </p:sp>
      <p:sp>
        <p:nvSpPr>
          <p:cNvPr id="5" name="Footer Placeholder 4"/>
          <p:cNvSpPr>
            <a:spLocks noGrp="1"/>
          </p:cNvSpPr>
          <p:nvPr>
            <p:ph type="ftr" sz="quarter" idx="3"/>
          </p:nvPr>
        </p:nvSpPr>
        <p:spPr>
          <a:xfrm>
            <a:off x="354106" y="6356350"/>
            <a:ext cx="2895600" cy="365125"/>
          </a:xfrm>
          <a:prstGeom prst="rect">
            <a:avLst/>
          </a:prstGeom>
        </p:spPr>
        <p:txBody>
          <a:bodyPr vert="horz" lIns="91440" tIns="45720" rIns="91440" bIns="45720" rtlCol="0" anchor="ctr"/>
          <a:lstStyle>
            <a:lvl1pPr algn="l">
              <a:defRPr sz="1100">
                <a:solidFill>
                  <a:schemeClr val="tx1">
                    <a:tint val="75000"/>
                  </a:schemeClr>
                </a:solidFill>
                <a:effectLst>
                  <a:outerShdw blurRad="101600" dist="63500" dir="2700000" algn="tl" rotWithShape="0">
                    <a:prstClr val="black">
                      <a:alpha val="75000"/>
                    </a:prstClr>
                  </a:outerShdw>
                </a:effectLst>
              </a:defRPr>
            </a:lvl1pPr>
          </a:lstStyle>
          <a:p>
            <a:endParaRPr lang="en-US"/>
          </a:p>
        </p:txBody>
      </p:sp>
      <p:sp>
        <p:nvSpPr>
          <p:cNvPr id="6" name="Slide Number Placeholder 5"/>
          <p:cNvSpPr>
            <a:spLocks noGrp="1"/>
          </p:cNvSpPr>
          <p:nvPr>
            <p:ph type="sldNum" sz="quarter" idx="4"/>
          </p:nvPr>
        </p:nvSpPr>
        <p:spPr>
          <a:xfrm>
            <a:off x="4191000" y="6356350"/>
            <a:ext cx="762000" cy="365125"/>
          </a:xfrm>
          <a:prstGeom prst="rect">
            <a:avLst/>
          </a:prstGeom>
        </p:spPr>
        <p:txBody>
          <a:bodyPr vert="horz" lIns="91440" tIns="45720" rIns="91440" bIns="45720" rtlCol="0" anchor="ctr"/>
          <a:lstStyle>
            <a:lvl1pPr algn="ctr">
              <a:defRPr sz="1100">
                <a:solidFill>
                  <a:schemeClr val="tx1">
                    <a:tint val="75000"/>
                  </a:schemeClr>
                </a:solidFill>
                <a:effectLst>
                  <a:outerShdw blurRad="101600" dist="63500" dir="2700000" algn="tl" rotWithShape="0">
                    <a:prstClr val="black">
                      <a:alpha val="75000"/>
                    </a:prstClr>
                  </a:outerShdw>
                </a:effectLst>
              </a:defRPr>
            </a:lvl1pPr>
          </a:lstStyle>
          <a:p>
            <a:fld id="{D12AA694-00EB-4F4B-AABB-6F50FB178914}" type="slidenum">
              <a:rPr lang="en-US" smtClean="0"/>
              <a:t>‹Nr.›</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spcBef>
          <a:spcPct val="0"/>
        </a:spcBef>
        <a:buNone/>
        <a:defRPr sz="5600" b="1" kern="1200">
          <a:solidFill>
            <a:schemeClr val="tx1"/>
          </a:solidFill>
          <a:effectLst>
            <a:outerShdw blurRad="101600" dist="63500" dir="2700000" algn="tl" rotWithShape="0">
              <a:prstClr val="black">
                <a:alpha val="75000"/>
              </a:prstClr>
            </a:outerShdw>
          </a:effectLst>
          <a:latin typeface="+mj-lt"/>
          <a:ea typeface="+mj-ea"/>
          <a:cs typeface="+mj-cs"/>
        </a:defRPr>
      </a:lvl1pPr>
    </p:titleStyle>
    <p:bodyStyle>
      <a:lvl1pPr marL="403225" indent="-403225" algn="l" defTabSz="914400" rtl="0" eaLnBrk="1" latinLnBrk="0" hangingPunct="1">
        <a:spcBef>
          <a:spcPts val="2000"/>
        </a:spcBef>
        <a:buFontTx/>
        <a:buBlip>
          <a:blip r:embed="rId15"/>
        </a:buBlip>
        <a:defRPr sz="24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806450" indent="-403225" algn="l" defTabSz="914400" rtl="0" eaLnBrk="1" latinLnBrk="0" hangingPunct="1">
        <a:spcBef>
          <a:spcPts val="600"/>
        </a:spcBef>
        <a:buFontTx/>
        <a:buBlip>
          <a:blip r:embed="rId15"/>
        </a:buBlip>
        <a:defRPr sz="2200" b="1" kern="1200">
          <a:solidFill>
            <a:schemeClr val="tx1"/>
          </a:solidFill>
          <a:effectLst>
            <a:outerShdw blurRad="101600" dist="63500" dir="2700000" algn="tl" rotWithShape="0">
              <a:prstClr val="black">
                <a:alpha val="75000"/>
              </a:prstClr>
            </a:outerShdw>
          </a:effectLst>
          <a:latin typeface="+mn-lt"/>
          <a:ea typeface="+mn-ea"/>
          <a:cs typeface="+mn-cs"/>
        </a:defRPr>
      </a:lvl2pPr>
      <a:lvl3pPr marL="1143000" indent="-336550" algn="l" defTabSz="914400" rtl="0" eaLnBrk="1" latinLnBrk="0" hangingPunct="1">
        <a:spcBef>
          <a:spcPts val="600"/>
        </a:spcBef>
        <a:buFontTx/>
        <a:buBlip>
          <a:blip r:embed="rId15"/>
        </a:buBlip>
        <a:defRPr sz="2000" b="1" kern="1200">
          <a:solidFill>
            <a:schemeClr val="tx1"/>
          </a:solidFill>
          <a:effectLst>
            <a:outerShdw blurRad="101600" dist="63500" dir="2700000" algn="tl" rotWithShape="0">
              <a:prstClr val="black">
                <a:alpha val="75000"/>
              </a:prstClr>
            </a:outerShdw>
          </a:effectLst>
          <a:latin typeface="+mn-lt"/>
          <a:ea typeface="+mn-ea"/>
          <a:cs typeface="+mn-cs"/>
        </a:defRPr>
      </a:lvl3pPr>
      <a:lvl4pPr marL="1492250" indent="-349250" algn="l" defTabSz="914400" rtl="0" eaLnBrk="1" latinLnBrk="0" hangingPunct="1">
        <a:spcBef>
          <a:spcPts val="600"/>
        </a:spcBef>
        <a:buFontTx/>
        <a:buBlip>
          <a:blip r:embed="rId15"/>
        </a:buBlip>
        <a:defRPr sz="1800" b="1" kern="1200">
          <a:solidFill>
            <a:schemeClr val="tx1"/>
          </a:solidFill>
          <a:effectLst>
            <a:outerShdw blurRad="101600" dist="63500" dir="2700000" algn="tl" rotWithShape="0">
              <a:prstClr val="black">
                <a:alpha val="75000"/>
              </a:prstClr>
            </a:outerShdw>
          </a:effectLst>
          <a:latin typeface="+mn-lt"/>
          <a:ea typeface="+mn-ea"/>
          <a:cs typeface="+mn-cs"/>
        </a:defRPr>
      </a:lvl4pPr>
      <a:lvl5pPr marL="1828800" indent="-336550" algn="l" defTabSz="914400" rtl="0" eaLnBrk="1" latinLnBrk="0" hangingPunct="1">
        <a:spcBef>
          <a:spcPts val="600"/>
        </a:spcBef>
        <a:buFontTx/>
        <a:buBlip>
          <a:blip r:embed="rId15"/>
        </a:buBlip>
        <a:defRPr sz="1800" b="1" kern="1200">
          <a:solidFill>
            <a:schemeClr val="tx1"/>
          </a:solidFill>
          <a:effectLst>
            <a:outerShdw blurRad="101600" dist="63500" dir="2700000" algn="tl" rotWithShape="0">
              <a:prstClr val="black">
                <a:alpha val="75000"/>
              </a:prstClr>
            </a:outerShdw>
          </a:effectLst>
          <a:latin typeface="+mn-lt"/>
          <a:ea typeface="+mn-ea"/>
          <a:cs typeface="+mn-cs"/>
        </a:defRPr>
      </a:lvl5pPr>
      <a:lvl6pPr marL="2173288" indent="-344488" algn="l" defTabSz="914400" rtl="0" eaLnBrk="1" latinLnBrk="0" hangingPunct="1">
        <a:spcBef>
          <a:spcPct val="20000"/>
        </a:spcBef>
        <a:buFontTx/>
        <a:buBlip>
          <a:blip r:embed="rId15"/>
        </a:buBlip>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6pPr>
      <a:lvl7pPr marL="2516188" indent="-344488" algn="l" defTabSz="914400" rtl="0" eaLnBrk="1" latinLnBrk="0" hangingPunct="1">
        <a:spcBef>
          <a:spcPct val="20000"/>
        </a:spcBef>
        <a:buFontTx/>
        <a:buBlip>
          <a:blip r:embed="rId15"/>
        </a:buBlip>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7pPr>
      <a:lvl8pPr marL="2860675" indent="-344488" algn="l" defTabSz="914400" rtl="0" eaLnBrk="1" latinLnBrk="0" hangingPunct="1">
        <a:spcBef>
          <a:spcPct val="20000"/>
        </a:spcBef>
        <a:buFontTx/>
        <a:buBlip>
          <a:blip r:embed="rId15"/>
        </a:buBlip>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8pPr>
      <a:lvl9pPr marL="3205163" indent="-344488" algn="l" defTabSz="914400" rtl="0" eaLnBrk="1" latinLnBrk="0" hangingPunct="1">
        <a:spcBef>
          <a:spcPct val="20000"/>
        </a:spcBef>
        <a:buFontTx/>
        <a:buBlip>
          <a:blip r:embed="rId15"/>
        </a:buBlip>
        <a:defRPr lang="en-US" sz="1800" b="1" kern="1200" dirty="0">
          <a:solidFill>
            <a:schemeClr val="tx1"/>
          </a:solidFill>
          <a:effectLst>
            <a:outerShdw blurRad="101600" dist="63500" dir="2700000" algn="tl" rotWithShape="0">
              <a:prstClr val="black">
                <a:alpha val="75000"/>
              </a:prstClr>
            </a:out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3.xml"/><Relationship Id="rId4" Type="http://schemas.openxmlformats.org/officeDocument/2006/relationships/diagramLayout" Target="../diagrams/layout3.xml"/><Relationship Id="rId5" Type="http://schemas.openxmlformats.org/officeDocument/2006/relationships/diagramQuickStyle" Target="../diagrams/quickStyle3.xml"/><Relationship Id="rId6" Type="http://schemas.openxmlformats.org/officeDocument/2006/relationships/diagramColors" Target="../diagrams/colors3.xml"/><Relationship Id="rId7"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diagramData" Target="../diagrams/data4.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1" Type="http://schemas.openxmlformats.org/officeDocument/2006/relationships/slideLayout" Target="../slideLayouts/slideLayout2.xml"/><Relationship Id="rId2" Type="http://schemas.openxmlformats.org/officeDocument/2006/relationships/diagramData" Target="../diagrams/data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8.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books.google.com.mx/books?id=W3AODAAAQBAJ&amp;printsec=frontcover&amp;dq=cadena+de+valor++libro&amp;hl=es-419&amp;sa=X&amp;ved=0ahUKEwj-suagi8vdAhVRF6wKHSeUAwIQ6wEIKTAA%23v=onepage&amp;q=cadena%20de%20valor%20%20libro&amp;f=false"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ctrTitle"/>
          </p:nvPr>
        </p:nvSpPr>
        <p:spPr>
          <a:xfrm>
            <a:off x="566604" y="3428999"/>
            <a:ext cx="7459795" cy="1219201"/>
          </a:xfrm>
        </p:spPr>
        <p:txBody>
          <a:bodyPr/>
          <a:lstStyle/>
          <a:p>
            <a:r>
              <a:rPr lang="es-ES" sz="3600" dirty="0" smtClean="0"/>
              <a:t>CADENA DE VALOR </a:t>
            </a:r>
            <a:r>
              <a:rPr lang="es-ES" sz="3600" smtClean="0"/>
              <a:t>Y LOS COSTOS</a:t>
            </a:r>
            <a:endParaRPr lang="es-ES" sz="3600" dirty="0"/>
          </a:p>
        </p:txBody>
      </p:sp>
      <p:sp>
        <p:nvSpPr>
          <p:cNvPr id="3" name="Subtítulo 2"/>
          <p:cNvSpPr>
            <a:spLocks noGrp="1"/>
          </p:cNvSpPr>
          <p:nvPr>
            <p:ph type="subTitle" idx="1"/>
          </p:nvPr>
        </p:nvSpPr>
        <p:spPr>
          <a:xfrm>
            <a:off x="820738" y="4715435"/>
            <a:ext cx="7542212" cy="1030942"/>
          </a:xfrm>
        </p:spPr>
        <p:txBody>
          <a:bodyPr/>
          <a:lstStyle/>
          <a:p>
            <a:r>
              <a:rPr lang="es-ES" dirty="0"/>
              <a:t>M</a:t>
            </a:r>
            <a:r>
              <a:rPr lang="es-ES" dirty="0" smtClean="0"/>
              <a:t>aría del Rosario </a:t>
            </a:r>
            <a:r>
              <a:rPr lang="es-ES" dirty="0" err="1"/>
              <a:t>D</a:t>
            </a:r>
            <a:r>
              <a:rPr lang="es-ES" dirty="0" err="1" smtClean="0"/>
              <a:t>emuner</a:t>
            </a:r>
            <a:r>
              <a:rPr lang="es-ES" dirty="0" smtClean="0"/>
              <a:t> Flores</a:t>
            </a:r>
            <a:endParaRPr lang="es-ES" dirty="0"/>
          </a:p>
        </p:txBody>
      </p:sp>
      <p:sp>
        <p:nvSpPr>
          <p:cNvPr id="4" name="CuadroTexto 3"/>
          <p:cNvSpPr txBox="1"/>
          <p:nvPr/>
        </p:nvSpPr>
        <p:spPr>
          <a:xfrm rot="16200000">
            <a:off x="7250712" y="4462601"/>
            <a:ext cx="2224475" cy="954107"/>
          </a:xfrm>
          <a:prstGeom prst="rect">
            <a:avLst/>
          </a:prstGeom>
          <a:noFill/>
        </p:spPr>
        <p:txBody>
          <a:bodyPr wrap="square" rtlCol="0">
            <a:spAutoFit/>
          </a:bodyPr>
          <a:lstStyle/>
          <a:p>
            <a:pPr algn="ctr" defTabSz="914400">
              <a:spcBef>
                <a:spcPct val="0"/>
              </a:spcBef>
            </a:pPr>
            <a:r>
              <a:rPr lang="es-ES" sz="2800" b="1" cap="all" dirty="0" smtClean="0">
                <a:latin typeface="+mj-lt"/>
                <a:ea typeface="+mj-ea"/>
                <a:cs typeface="+mj-cs"/>
              </a:rPr>
              <a:t>Septiembre2018</a:t>
            </a:r>
            <a:endParaRPr lang="es-ES" sz="2800" b="1" cap="all" dirty="0">
              <a:latin typeface="+mj-lt"/>
              <a:ea typeface="+mj-ea"/>
              <a:cs typeface="+mj-cs"/>
            </a:endParaRPr>
          </a:p>
        </p:txBody>
      </p:sp>
      <p:pic>
        <p:nvPicPr>
          <p:cNvPr id="6" name="Imagen 5"/>
          <p:cNvPicPr/>
          <p:nvPr/>
        </p:nvPicPr>
        <p:blipFill>
          <a:blip r:embed="rId2">
            <a:extLst>
              <a:ext uri="{28A0092B-C50C-407E-A947-70E740481C1C}">
                <a14:useLocalDpi xmlns:a14="http://schemas.microsoft.com/office/drawing/2010/main" val="0"/>
              </a:ext>
            </a:extLst>
          </a:blip>
          <a:srcRect/>
          <a:stretch>
            <a:fillRect/>
          </a:stretch>
        </p:blipFill>
        <p:spPr bwMode="auto">
          <a:xfrm>
            <a:off x="203200" y="266912"/>
            <a:ext cx="8822267" cy="1718310"/>
          </a:xfrm>
          <a:prstGeom prst="rect">
            <a:avLst/>
          </a:prstGeom>
          <a:noFill/>
          <a:ln>
            <a:noFill/>
          </a:ln>
        </p:spPr>
      </p:pic>
      <p:sp>
        <p:nvSpPr>
          <p:cNvPr id="7" name="CuadroTexto 6"/>
          <p:cNvSpPr txBox="1"/>
          <p:nvPr/>
        </p:nvSpPr>
        <p:spPr>
          <a:xfrm>
            <a:off x="1659466" y="5746377"/>
            <a:ext cx="4740672" cy="830997"/>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ES" sz="2400" b="1" cap="all" dirty="0">
                <a:solidFill>
                  <a:schemeClr val="accent1">
                    <a:lumMod val="50000"/>
                  </a:schemeClr>
                </a:solidFill>
                <a:latin typeface="+mj-lt"/>
                <a:ea typeface="+mj-ea"/>
                <a:cs typeface="+mj-cs"/>
              </a:rPr>
              <a:t>Material </a:t>
            </a:r>
            <a:r>
              <a:rPr lang="es-ES" sz="2400" b="1" cap="all" dirty="0" err="1" smtClean="0">
                <a:solidFill>
                  <a:schemeClr val="accent1">
                    <a:lumMod val="50000"/>
                  </a:schemeClr>
                </a:solidFill>
                <a:latin typeface="+mj-lt"/>
                <a:ea typeface="+mj-ea"/>
                <a:cs typeface="+mj-cs"/>
              </a:rPr>
              <a:t>proyectable</a:t>
            </a:r>
            <a:r>
              <a:rPr lang="es-ES" sz="2400" b="1" cap="all" dirty="0" smtClean="0">
                <a:solidFill>
                  <a:schemeClr val="accent1">
                    <a:lumMod val="50000"/>
                  </a:schemeClr>
                </a:solidFill>
                <a:latin typeface="+mj-lt"/>
                <a:ea typeface="+mj-ea"/>
                <a:cs typeface="+mj-cs"/>
              </a:rPr>
              <a:t> </a:t>
            </a:r>
          </a:p>
          <a:p>
            <a:pPr algn="ctr"/>
            <a:r>
              <a:rPr lang="es-ES" sz="2400" b="1" cap="all" dirty="0" smtClean="0">
                <a:solidFill>
                  <a:schemeClr val="accent1">
                    <a:lumMod val="50000"/>
                  </a:schemeClr>
                </a:solidFill>
                <a:latin typeface="+mj-lt"/>
                <a:ea typeface="+mj-ea"/>
                <a:cs typeface="+mj-cs"/>
              </a:rPr>
              <a:t>SERIE </a:t>
            </a:r>
            <a:r>
              <a:rPr lang="es-ES" sz="2400" b="1" cap="all" dirty="0">
                <a:solidFill>
                  <a:schemeClr val="accent1">
                    <a:lumMod val="50000"/>
                  </a:schemeClr>
                </a:solidFill>
                <a:latin typeface="+mj-lt"/>
                <a:ea typeface="+mj-ea"/>
                <a:cs typeface="+mj-cs"/>
              </a:rPr>
              <a:t>1</a:t>
            </a:r>
          </a:p>
        </p:txBody>
      </p:sp>
      <p:sp>
        <p:nvSpPr>
          <p:cNvPr id="8" name="CuadroTexto 7"/>
          <p:cNvSpPr txBox="1"/>
          <p:nvPr/>
        </p:nvSpPr>
        <p:spPr>
          <a:xfrm>
            <a:off x="338667" y="2446887"/>
            <a:ext cx="8386785" cy="923330"/>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ES" b="1" cap="all" dirty="0" smtClean="0">
                <a:solidFill>
                  <a:schemeClr val="accent1">
                    <a:lumMod val="50000"/>
                  </a:schemeClr>
                </a:solidFill>
                <a:latin typeface="+mj-lt"/>
                <a:ea typeface="+mj-ea"/>
                <a:cs typeface="+mj-cs"/>
              </a:rPr>
              <a:t>Licenciatura: CONTADURÍA</a:t>
            </a:r>
          </a:p>
          <a:p>
            <a:pPr algn="ctr"/>
            <a:endParaRPr lang="es-ES" b="1" cap="all" dirty="0">
              <a:solidFill>
                <a:schemeClr val="accent1">
                  <a:lumMod val="50000"/>
                </a:schemeClr>
              </a:solidFill>
              <a:latin typeface="+mj-lt"/>
              <a:ea typeface="+mj-ea"/>
              <a:cs typeface="+mj-cs"/>
            </a:endParaRPr>
          </a:p>
          <a:p>
            <a:pPr algn="ctr"/>
            <a:r>
              <a:rPr lang="es-ES" b="1" cap="all" dirty="0" smtClean="0">
                <a:solidFill>
                  <a:schemeClr val="accent1">
                    <a:lumMod val="50000"/>
                  </a:schemeClr>
                </a:solidFill>
                <a:latin typeface="+mj-lt"/>
                <a:ea typeface="+mj-ea"/>
                <a:cs typeface="+mj-cs"/>
              </a:rPr>
              <a:t>Unidad de aprendizaje: SIMULACIÓN DE COSTOS Y PRESUPUESTOS</a:t>
            </a:r>
            <a:endParaRPr lang="es-ES" b="1" cap="all" dirty="0">
              <a:solidFill>
                <a:schemeClr val="accent1">
                  <a:lumMod val="50000"/>
                </a:schemeClr>
              </a:solidFill>
              <a:latin typeface="+mj-lt"/>
              <a:ea typeface="+mj-ea"/>
              <a:cs typeface="+mj-cs"/>
            </a:endParaRPr>
          </a:p>
        </p:txBody>
      </p:sp>
    </p:spTree>
    <p:extLst>
      <p:ext uri="{BB962C8B-B14F-4D97-AF65-F5344CB8AC3E}">
        <p14:creationId xmlns:p14="http://schemas.microsoft.com/office/powerpoint/2010/main" val="170128409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2800" dirty="0" smtClean="0"/>
              <a:t>CADENA DE VALOR</a:t>
            </a:r>
            <a:endParaRPr lang="es-ES" sz="2800" dirty="0"/>
          </a:p>
        </p:txBody>
      </p:sp>
      <p:sp>
        <p:nvSpPr>
          <p:cNvPr id="3" name="Marcador de contenido 2"/>
          <p:cNvSpPr>
            <a:spLocks noGrp="1"/>
          </p:cNvSpPr>
          <p:nvPr>
            <p:ph idx="1"/>
          </p:nvPr>
        </p:nvSpPr>
        <p:spPr>
          <a:xfrm>
            <a:off x="779462" y="3114488"/>
            <a:ext cx="7581901" cy="3953436"/>
          </a:xfrm>
        </p:spPr>
        <p:txBody>
          <a:bodyPr/>
          <a:lstStyle/>
          <a:p>
            <a:r>
              <a:rPr lang="es-ES" sz="2000" dirty="0">
                <a:effectLst/>
              </a:rPr>
              <a:t>H</a:t>
            </a:r>
            <a:r>
              <a:rPr lang="es-ES" sz="2000" dirty="0" smtClean="0">
                <a:effectLst/>
              </a:rPr>
              <a:t>erramienta </a:t>
            </a:r>
            <a:r>
              <a:rPr lang="es-ES" sz="2000" dirty="0">
                <a:effectLst/>
              </a:rPr>
              <a:t>para analizar todas las actividades de una empresa. </a:t>
            </a:r>
            <a:endParaRPr lang="es-ES" sz="2000" dirty="0" smtClean="0">
              <a:effectLst/>
            </a:endParaRPr>
          </a:p>
          <a:p>
            <a:pPr algn="just"/>
            <a:r>
              <a:rPr lang="es-ES" sz="2000" dirty="0" smtClean="0">
                <a:effectLst/>
              </a:rPr>
              <a:t>Es </a:t>
            </a:r>
            <a:r>
              <a:rPr lang="es-ES" sz="2000" dirty="0">
                <a:effectLst/>
              </a:rPr>
              <a:t>un modelo que clasifica y organiza los procesos de una empresa con el propósito de enfocar los programas de mejoramiento, permite identificar y analizar actividades estratégicamente relevantes para obtener alguna “ventaja competitiva”</a:t>
            </a:r>
            <a:endParaRPr lang="es-ES_tradnl" sz="2000" dirty="0">
              <a:effectLst/>
            </a:endParaRPr>
          </a:p>
          <a:p>
            <a:endParaRPr lang="es-ES" dirty="0"/>
          </a:p>
        </p:txBody>
      </p:sp>
      <p:pic>
        <p:nvPicPr>
          <p:cNvPr id="4" name="Imagen 3"/>
          <p:cNvPicPr>
            <a:picLocks noChangeAspect="1"/>
          </p:cNvPicPr>
          <p:nvPr/>
        </p:nvPicPr>
        <p:blipFill>
          <a:blip r:embed="rId2"/>
          <a:stretch>
            <a:fillRect/>
          </a:stretch>
        </p:blipFill>
        <p:spPr>
          <a:xfrm>
            <a:off x="800100" y="1373137"/>
            <a:ext cx="7543800" cy="1585963"/>
          </a:xfrm>
          <a:prstGeom prst="rect">
            <a:avLst/>
          </a:prstGeom>
        </p:spPr>
      </p:pic>
    </p:spTree>
    <p:extLst>
      <p:ext uri="{BB962C8B-B14F-4D97-AF65-F5344CB8AC3E}">
        <p14:creationId xmlns:p14="http://schemas.microsoft.com/office/powerpoint/2010/main" val="27239176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2800" dirty="0" smtClean="0">
                <a:effectLst/>
              </a:rPr>
              <a:t>ACTIVIDADES PRIMARIAS</a:t>
            </a:r>
            <a:r>
              <a:rPr lang="es-ES_tradnl" sz="2800" dirty="0" smtClean="0">
                <a:effectLst/>
              </a:rPr>
              <a:t/>
            </a:r>
            <a:br>
              <a:rPr lang="es-ES_tradnl" sz="2800" dirty="0" smtClean="0">
                <a:effectLst/>
              </a:rPr>
            </a:br>
            <a:endParaRPr lang="es-ES" sz="2800" dirty="0"/>
          </a:p>
        </p:txBody>
      </p:sp>
      <p:sp>
        <p:nvSpPr>
          <p:cNvPr id="3" name="Marcador de contenido 2"/>
          <p:cNvSpPr>
            <a:spLocks noGrp="1"/>
          </p:cNvSpPr>
          <p:nvPr>
            <p:ph idx="1"/>
          </p:nvPr>
        </p:nvSpPr>
        <p:spPr>
          <a:xfrm>
            <a:off x="779462" y="1184088"/>
            <a:ext cx="7581901" cy="4670612"/>
          </a:xfrm>
        </p:spPr>
        <p:txBody>
          <a:bodyPr>
            <a:normAutofit fontScale="25000" lnSpcReduction="20000"/>
          </a:bodyPr>
          <a:lstStyle/>
          <a:p>
            <a:pPr algn="just">
              <a:buFont typeface="Arial"/>
              <a:buChar char="•"/>
            </a:pPr>
            <a:r>
              <a:rPr lang="es-ES" sz="6400" dirty="0" smtClean="0">
                <a:effectLst/>
              </a:rPr>
              <a:t>Logística de entrada: </a:t>
            </a:r>
            <a:r>
              <a:rPr lang="es-ES" sz="6400" dirty="0">
                <a:effectLst/>
              </a:rPr>
              <a:t>r</a:t>
            </a:r>
            <a:r>
              <a:rPr lang="es-ES" sz="6400" dirty="0" smtClean="0">
                <a:effectLst/>
              </a:rPr>
              <a:t>ecepción, almacenamiento y  distribución de insumos del producto: manejo de materiales, almacenaje, control de inventario, programación de vehículo y devoluciones de proveedores</a:t>
            </a:r>
            <a:endParaRPr lang="es-ES_tradnl" sz="6400" dirty="0" smtClean="0">
              <a:effectLst/>
            </a:endParaRPr>
          </a:p>
          <a:p>
            <a:pPr algn="just">
              <a:buFont typeface="Arial"/>
              <a:buChar char="•"/>
            </a:pPr>
            <a:r>
              <a:rPr lang="es-ES" sz="6400" dirty="0" smtClean="0">
                <a:effectLst/>
              </a:rPr>
              <a:t>Operaciones</a:t>
            </a:r>
            <a:r>
              <a:rPr lang="es-ES" sz="6400" dirty="0">
                <a:effectLst/>
              </a:rPr>
              <a:t>: </a:t>
            </a:r>
            <a:r>
              <a:rPr lang="es-ES" sz="6400" dirty="0" smtClean="0">
                <a:effectLst/>
              </a:rPr>
              <a:t>transformación de </a:t>
            </a:r>
            <a:r>
              <a:rPr lang="es-ES" sz="6400" dirty="0">
                <a:effectLst/>
              </a:rPr>
              <a:t>los insumos en el producto final: maquinado, empaquetado, ensamblaje, mantenimiento de equipo, realización de pruebas, impresión y operaciones de </a:t>
            </a:r>
            <a:r>
              <a:rPr lang="es-ES" sz="6400" dirty="0" smtClean="0">
                <a:effectLst/>
              </a:rPr>
              <a:t>planta.</a:t>
            </a:r>
            <a:endParaRPr lang="es-ES_tradnl" sz="6400" dirty="0">
              <a:effectLst/>
            </a:endParaRPr>
          </a:p>
          <a:p>
            <a:pPr algn="just">
              <a:buFont typeface="Arial"/>
              <a:buChar char="•"/>
            </a:pPr>
            <a:r>
              <a:rPr lang="es-ES" sz="6400" dirty="0" smtClean="0">
                <a:effectLst/>
              </a:rPr>
              <a:t>Logística </a:t>
            </a:r>
            <a:r>
              <a:rPr lang="es-ES" sz="6400" dirty="0">
                <a:effectLst/>
              </a:rPr>
              <a:t>de salida: </a:t>
            </a:r>
            <a:r>
              <a:rPr lang="es-ES" sz="6400" dirty="0" smtClean="0">
                <a:effectLst/>
              </a:rPr>
              <a:t>obtención, almacenamiento </a:t>
            </a:r>
            <a:r>
              <a:rPr lang="es-ES" sz="6400" dirty="0">
                <a:effectLst/>
              </a:rPr>
              <a:t>y </a:t>
            </a:r>
            <a:r>
              <a:rPr lang="es-ES" sz="6400" dirty="0" smtClean="0">
                <a:effectLst/>
              </a:rPr>
              <a:t>distribución del </a:t>
            </a:r>
            <a:r>
              <a:rPr lang="es-ES" sz="6400" dirty="0">
                <a:effectLst/>
              </a:rPr>
              <a:t>producto entre los clientes: almacenamiento de productos terminados, manejo de materiales, operación de vehículos de reparto, procesamiento de pedidos y </a:t>
            </a:r>
            <a:r>
              <a:rPr lang="es-ES" sz="6400" dirty="0" smtClean="0">
                <a:effectLst/>
              </a:rPr>
              <a:t>programación.</a:t>
            </a:r>
          </a:p>
          <a:p>
            <a:pPr algn="just">
              <a:buFont typeface="Arial"/>
              <a:buChar char="•"/>
            </a:pPr>
            <a:r>
              <a:rPr lang="es-ES" sz="6400" dirty="0" smtClean="0">
                <a:effectLst/>
              </a:rPr>
              <a:t>Mercadotecnia </a:t>
            </a:r>
            <a:r>
              <a:rPr lang="es-ES" sz="6400" dirty="0">
                <a:effectLst/>
              </a:rPr>
              <a:t>y ventas: </a:t>
            </a:r>
            <a:r>
              <a:rPr lang="es-ES" sz="6400" dirty="0" smtClean="0">
                <a:effectLst/>
              </a:rPr>
              <a:t>crean </a:t>
            </a:r>
            <a:r>
              <a:rPr lang="es-ES" sz="6400" dirty="0">
                <a:effectLst/>
              </a:rPr>
              <a:t>los medios que permiten al cliente comprar el producto y a la empresa inducirlo a ello: publicidad, promoción, fuerza de ventas, cotizaciones, selección de canales, relaciones entre canales y fijación de </a:t>
            </a:r>
            <a:r>
              <a:rPr lang="es-ES" sz="6400" dirty="0" smtClean="0">
                <a:effectLst/>
              </a:rPr>
              <a:t>precios</a:t>
            </a:r>
            <a:r>
              <a:rPr lang="es-ES" sz="6400" dirty="0">
                <a:effectLst/>
              </a:rPr>
              <a:t>.</a:t>
            </a:r>
            <a:endParaRPr lang="es-ES_tradnl" sz="6400" dirty="0">
              <a:effectLst/>
            </a:endParaRPr>
          </a:p>
          <a:p>
            <a:pPr algn="just">
              <a:buFont typeface="Arial"/>
              <a:buChar char="•"/>
            </a:pPr>
            <a:r>
              <a:rPr lang="es-ES" sz="6400" dirty="0" smtClean="0">
                <a:effectLst/>
              </a:rPr>
              <a:t>Servicio</a:t>
            </a:r>
            <a:r>
              <a:rPr lang="es-ES" sz="6400" dirty="0">
                <a:effectLst/>
              </a:rPr>
              <a:t>: </a:t>
            </a:r>
            <a:r>
              <a:rPr lang="es-ES" sz="6400" dirty="0" smtClean="0">
                <a:effectLst/>
              </a:rPr>
              <a:t>mejora </a:t>
            </a:r>
            <a:r>
              <a:rPr lang="es-ES" sz="6400" dirty="0">
                <a:effectLst/>
              </a:rPr>
              <a:t>o conserva el valor del producto, instalación, reparación, capacitación, suministro de partes y ajuste del </a:t>
            </a:r>
            <a:r>
              <a:rPr lang="es-ES" sz="6400" dirty="0" smtClean="0">
                <a:effectLst/>
              </a:rPr>
              <a:t>producto.</a:t>
            </a:r>
          </a:p>
          <a:p>
            <a:pPr marL="0" indent="0">
              <a:buNone/>
            </a:pPr>
            <a:r>
              <a:rPr lang="es-ES" sz="6400" dirty="0" smtClean="0">
                <a:effectLst/>
              </a:rPr>
              <a:t>Fuente: </a:t>
            </a:r>
            <a:r>
              <a:rPr lang="es-ES" sz="6400" dirty="0" err="1" smtClean="0">
                <a:effectLst/>
              </a:rPr>
              <a:t>Porter</a:t>
            </a:r>
            <a:r>
              <a:rPr lang="es-ES" sz="6400" dirty="0" smtClean="0">
                <a:effectLst/>
              </a:rPr>
              <a:t> (2010)</a:t>
            </a:r>
            <a:endParaRPr lang="es-ES_tradnl" sz="6400" dirty="0">
              <a:effectLst/>
            </a:endParaRPr>
          </a:p>
          <a:p>
            <a:endParaRPr lang="es-ES" dirty="0"/>
          </a:p>
        </p:txBody>
      </p:sp>
    </p:spTree>
    <p:extLst>
      <p:ext uri="{BB962C8B-B14F-4D97-AF65-F5344CB8AC3E}">
        <p14:creationId xmlns:p14="http://schemas.microsoft.com/office/powerpoint/2010/main" val="27436531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9462" y="107577"/>
            <a:ext cx="7581901" cy="946523"/>
          </a:xfrm>
        </p:spPr>
        <p:txBody>
          <a:bodyPr/>
          <a:lstStyle/>
          <a:p>
            <a:r>
              <a:rPr lang="es-ES" sz="2800" dirty="0" smtClean="0">
                <a:effectLst/>
              </a:rPr>
              <a:t/>
            </a:r>
            <a:br>
              <a:rPr lang="es-ES" sz="2800" dirty="0" smtClean="0">
                <a:effectLst/>
              </a:rPr>
            </a:br>
            <a:r>
              <a:rPr lang="es-ES" sz="2800" dirty="0" smtClean="0">
                <a:effectLst/>
              </a:rPr>
              <a:t>ACTIVIDADES DE APOYO</a:t>
            </a:r>
            <a:r>
              <a:rPr lang="es-ES_tradnl" dirty="0">
                <a:effectLst/>
              </a:rPr>
              <a:t/>
            </a:r>
            <a:br>
              <a:rPr lang="es-ES_tradnl" dirty="0">
                <a:effectLst/>
              </a:rPr>
            </a:br>
            <a:endParaRPr lang="es-ES" dirty="0"/>
          </a:p>
        </p:txBody>
      </p:sp>
      <p:sp>
        <p:nvSpPr>
          <p:cNvPr id="3" name="Marcador de contenido 2"/>
          <p:cNvSpPr>
            <a:spLocks noGrp="1"/>
          </p:cNvSpPr>
          <p:nvPr>
            <p:ph idx="1"/>
          </p:nvPr>
        </p:nvSpPr>
        <p:spPr>
          <a:xfrm>
            <a:off x="393700" y="955487"/>
            <a:ext cx="8432800" cy="5198729"/>
          </a:xfrm>
        </p:spPr>
        <p:txBody>
          <a:bodyPr>
            <a:noAutofit/>
          </a:bodyPr>
          <a:lstStyle/>
          <a:p>
            <a:pPr algn="just">
              <a:buFont typeface="Arial"/>
              <a:buChar char="•"/>
            </a:pPr>
            <a:r>
              <a:rPr lang="es-ES" sz="1600" b="0" dirty="0" smtClean="0">
                <a:effectLst/>
              </a:rPr>
              <a:t>Adquisición</a:t>
            </a:r>
            <a:r>
              <a:rPr lang="es-ES" sz="1600" b="0" dirty="0">
                <a:effectLst/>
              </a:rPr>
              <a:t>: </a:t>
            </a:r>
            <a:r>
              <a:rPr lang="es-ES" sz="1600" b="0" dirty="0" smtClean="0">
                <a:effectLst/>
              </a:rPr>
              <a:t>compra de </a:t>
            </a:r>
            <a:r>
              <a:rPr lang="es-ES" sz="1600" b="0" dirty="0">
                <a:effectLst/>
              </a:rPr>
              <a:t>insumos que se emplearán en la cadena de </a:t>
            </a:r>
            <a:r>
              <a:rPr lang="es-ES" sz="1600" b="0" dirty="0" smtClean="0">
                <a:effectLst/>
              </a:rPr>
              <a:t>valor: materias </a:t>
            </a:r>
            <a:r>
              <a:rPr lang="es-ES" sz="1600" b="0" dirty="0">
                <a:effectLst/>
              </a:rPr>
              <a:t>primas, suministros y otros componentes consumibles, lo mismo que activos como maquinaria, equipo de laboratorio, equipo de oficina y edificios. La distribución tiende a distribuirse en la empresa. </a:t>
            </a:r>
            <a:endParaRPr lang="es-ES_tradnl" sz="1600" b="0" dirty="0">
              <a:effectLst/>
            </a:endParaRPr>
          </a:p>
          <a:p>
            <a:pPr algn="just">
              <a:buFont typeface="Arial"/>
              <a:buChar char="•"/>
            </a:pPr>
            <a:r>
              <a:rPr lang="es-ES" sz="1600" b="0" dirty="0" smtClean="0">
                <a:effectLst/>
              </a:rPr>
              <a:t>Desarrollo </a:t>
            </a:r>
            <a:r>
              <a:rPr lang="es-ES" sz="1600" b="0" dirty="0">
                <a:effectLst/>
              </a:rPr>
              <a:t>tecnológico: </a:t>
            </a:r>
            <a:r>
              <a:rPr lang="es-ES" sz="1600" b="0" dirty="0" smtClean="0">
                <a:effectLst/>
              </a:rPr>
              <a:t>comprende valores de </a:t>
            </a:r>
            <a:r>
              <a:rPr lang="es-ES" sz="1600" b="0" dirty="0">
                <a:effectLst/>
              </a:rPr>
              <a:t>la tecnología, los procedimientos prácticos, los métodos o la tecnología integrada al equipo de </a:t>
            </a:r>
            <a:r>
              <a:rPr lang="es-ES" sz="1600" b="0" dirty="0" smtClean="0">
                <a:effectLst/>
              </a:rPr>
              <a:t>procesos. Puede </a:t>
            </a:r>
            <a:r>
              <a:rPr lang="es-ES" sz="1600" b="0" dirty="0">
                <a:effectLst/>
              </a:rPr>
              <a:t>adoptar muchas modalidades, desde la investigación básica y el diseño de producto hasta la investigación de medios, el diseño de equipos para procesos y los métodos de mantenimiento, </a:t>
            </a:r>
            <a:endParaRPr lang="es-ES_tradnl" sz="1600" b="0" dirty="0">
              <a:effectLst/>
            </a:endParaRPr>
          </a:p>
          <a:p>
            <a:pPr algn="just">
              <a:buFont typeface="Arial"/>
              <a:buChar char="•"/>
            </a:pPr>
            <a:r>
              <a:rPr lang="es-ES" sz="1600" b="0" dirty="0" smtClean="0">
                <a:effectLst/>
              </a:rPr>
              <a:t>Administración </a:t>
            </a:r>
            <a:r>
              <a:rPr lang="es-ES" sz="1600" b="0" dirty="0">
                <a:effectLst/>
              </a:rPr>
              <a:t>de recursos humanos: son actividades conexas con el reclutamiento, la contratación, capacitación, el desarrollo y la compensación de todo tipo de personal. </a:t>
            </a:r>
            <a:r>
              <a:rPr lang="es-ES" sz="1600" b="0" dirty="0" smtClean="0">
                <a:effectLst/>
              </a:rPr>
              <a:t>La </a:t>
            </a:r>
            <a:r>
              <a:rPr lang="es-ES" sz="1600" b="0" dirty="0">
                <a:effectLst/>
              </a:rPr>
              <a:t>administración de recursos humanos influye en la ventaja competitiva de la empresa pues determina las habilidades y la motivación del personal, así como el costo de contratarlo y entrenarlo, </a:t>
            </a:r>
            <a:endParaRPr lang="es-ES" sz="1600" b="0" dirty="0" smtClean="0">
              <a:effectLst/>
            </a:endParaRPr>
          </a:p>
          <a:p>
            <a:pPr algn="just">
              <a:buFont typeface="Arial"/>
              <a:buChar char="•"/>
            </a:pPr>
            <a:r>
              <a:rPr lang="es-ES" sz="1600" b="0" dirty="0" smtClean="0">
                <a:effectLst/>
              </a:rPr>
              <a:t>Infraestructura </a:t>
            </a:r>
            <a:r>
              <a:rPr lang="es-ES" sz="1600" b="0" dirty="0">
                <a:effectLst/>
              </a:rPr>
              <a:t>organizacional: </a:t>
            </a:r>
            <a:r>
              <a:rPr lang="es-ES" sz="1600" b="0" dirty="0" smtClean="0">
                <a:effectLst/>
              </a:rPr>
              <a:t>administración </a:t>
            </a:r>
            <a:r>
              <a:rPr lang="es-ES" sz="1600" b="0" dirty="0">
                <a:effectLst/>
              </a:rPr>
              <a:t>general, planeación, finanzas, contabilidad, administración de aspectos legales, asuntos de gobierno y administración de la calidad. A la infraestructura se le ve a veces como un gasto general, pero </a:t>
            </a:r>
            <a:r>
              <a:rPr lang="es-ES" sz="1600" dirty="0">
                <a:effectLst/>
              </a:rPr>
              <a:t>puede constituir una fuente muy importante de ventaja </a:t>
            </a:r>
            <a:r>
              <a:rPr lang="es-ES" sz="1600" dirty="0" smtClean="0">
                <a:effectLst/>
              </a:rPr>
              <a:t>competitiva</a:t>
            </a:r>
            <a:r>
              <a:rPr lang="es-ES_tradnl" sz="1600" dirty="0" smtClean="0">
                <a:effectLst/>
              </a:rPr>
              <a:t>. Fuente: </a:t>
            </a:r>
            <a:r>
              <a:rPr lang="es-ES_tradnl" sz="1600" dirty="0" err="1" smtClean="0">
                <a:effectLst/>
              </a:rPr>
              <a:t>Porter</a:t>
            </a:r>
            <a:r>
              <a:rPr lang="es-ES_tradnl" sz="1600" dirty="0" smtClean="0">
                <a:effectLst/>
              </a:rPr>
              <a:t> (2010)</a:t>
            </a:r>
          </a:p>
          <a:p>
            <a:pPr>
              <a:buFont typeface="Arial"/>
              <a:buChar char="•"/>
            </a:pPr>
            <a:endParaRPr lang="es-ES" sz="1600" dirty="0"/>
          </a:p>
        </p:txBody>
      </p:sp>
    </p:spTree>
    <p:extLst>
      <p:ext uri="{BB962C8B-B14F-4D97-AF65-F5344CB8AC3E}">
        <p14:creationId xmlns:p14="http://schemas.microsoft.com/office/powerpoint/2010/main" val="9370920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9462" y="107577"/>
            <a:ext cx="7581901" cy="1149723"/>
          </a:xfrm>
        </p:spPr>
        <p:txBody>
          <a:bodyPr/>
          <a:lstStyle/>
          <a:p>
            <a:r>
              <a:rPr lang="es-ES" sz="2800" dirty="0" smtClean="0"/>
              <a:t>ACTIVIDADES DE SOPORTE</a:t>
            </a:r>
            <a:endParaRPr lang="es-ES" sz="2800" dirty="0"/>
          </a:p>
        </p:txBody>
      </p:sp>
      <p:sp>
        <p:nvSpPr>
          <p:cNvPr id="3" name="Marcador de contenido 2"/>
          <p:cNvSpPr>
            <a:spLocks noGrp="1"/>
          </p:cNvSpPr>
          <p:nvPr>
            <p:ph idx="1"/>
          </p:nvPr>
        </p:nvSpPr>
        <p:spPr>
          <a:xfrm>
            <a:off x="779462" y="1524000"/>
            <a:ext cx="7581901" cy="4312024"/>
          </a:xfrm>
        </p:spPr>
        <p:txBody>
          <a:bodyPr>
            <a:normAutofit fontScale="77500" lnSpcReduction="20000"/>
          </a:bodyPr>
          <a:lstStyle/>
          <a:p>
            <a:pPr marL="265176" indent="-265176" algn="just">
              <a:lnSpc>
                <a:spcPct val="80000"/>
              </a:lnSpc>
              <a:buNone/>
              <a:defRPr/>
            </a:pPr>
            <a:r>
              <a:rPr lang="es-ES_tradnl" dirty="0">
                <a:latin typeface="Times New Roman"/>
                <a:cs typeface="Times New Roman"/>
              </a:rPr>
              <a:t>Abasto: incluye las funciones de compras, contacto con proveedores, cotizar diferentes opciones, buscar opciones de proveedores sustitutos.</a:t>
            </a:r>
          </a:p>
          <a:p>
            <a:pPr marL="265176" indent="-265176" algn="just">
              <a:lnSpc>
                <a:spcPct val="80000"/>
              </a:lnSpc>
              <a:buNone/>
              <a:defRPr/>
            </a:pPr>
            <a:r>
              <a:rPr lang="es-ES_tradnl" dirty="0">
                <a:latin typeface="Times New Roman"/>
                <a:cs typeface="Times New Roman"/>
              </a:rPr>
              <a:t> Logística de entrada: comprende todos los esfuerzos necesarios para hacer llegar la mercancía del proveedor a sus oficinas, bodega o fábrica. Incluye administración de trasporte, asignación de rutas, optimización de choferes.</a:t>
            </a:r>
          </a:p>
          <a:p>
            <a:pPr marL="265176" indent="-265176" algn="just">
              <a:lnSpc>
                <a:spcPct val="80000"/>
              </a:lnSpc>
              <a:buNone/>
              <a:defRPr/>
            </a:pPr>
            <a:r>
              <a:rPr lang="es-ES_tradnl" dirty="0">
                <a:latin typeface="Times New Roman"/>
                <a:cs typeface="Times New Roman"/>
              </a:rPr>
              <a:t>Operaciones y transformación comprende todos los esfuerzos que tiene que realizar para tomar los insumos y convertirlos en productos o servicios para entregar al usuario final.</a:t>
            </a:r>
          </a:p>
          <a:p>
            <a:pPr marL="265176" indent="-265176" algn="just">
              <a:lnSpc>
                <a:spcPct val="80000"/>
              </a:lnSpc>
              <a:buNone/>
              <a:defRPr/>
            </a:pPr>
            <a:r>
              <a:rPr lang="es-ES_tradnl" dirty="0">
                <a:latin typeface="Times New Roman"/>
                <a:cs typeface="Times New Roman"/>
              </a:rPr>
              <a:t>Logística de salida comprende todo aquello relacionado con la entrega del producto o servicio a su cliente. Dentro de esta sección incluye toda la parte de distribución, rutas de entrega, medios de envío a otras regiones, exportación, etcétera.</a:t>
            </a:r>
          </a:p>
          <a:p>
            <a:pPr marL="265176" indent="-265176" algn="just">
              <a:lnSpc>
                <a:spcPct val="80000"/>
              </a:lnSpc>
              <a:buNone/>
              <a:defRPr/>
            </a:pPr>
            <a:r>
              <a:rPr lang="es-ES_tradnl" dirty="0">
                <a:latin typeface="Times New Roman"/>
                <a:cs typeface="Times New Roman"/>
              </a:rPr>
              <a:t>Posventa: incluye todo el soporte necesario para apoyar al cliente en el uso del producto o servicio. Todo aquello que ocurre después de la venta: soporte técnico, aplicación de garantía, cursos y manejo de quejas.</a:t>
            </a:r>
          </a:p>
          <a:p>
            <a:endParaRPr lang="es-ES" dirty="0"/>
          </a:p>
        </p:txBody>
      </p:sp>
    </p:spTree>
    <p:extLst>
      <p:ext uri="{BB962C8B-B14F-4D97-AF65-F5344CB8AC3E}">
        <p14:creationId xmlns:p14="http://schemas.microsoft.com/office/powerpoint/2010/main" val="30461801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9462" y="246043"/>
            <a:ext cx="7581901" cy="1653988"/>
          </a:xfrm>
        </p:spPr>
        <p:txBody>
          <a:bodyPr/>
          <a:lstStyle/>
          <a:p>
            <a:r>
              <a:rPr lang="es-ES" sz="2800" dirty="0">
                <a:effectLst/>
              </a:rPr>
              <a:t>Tipos de actividad de la cadena de valor que afectan a la ventaja competitiva de forma </a:t>
            </a:r>
            <a:r>
              <a:rPr lang="es-ES" sz="2800" dirty="0" smtClean="0">
                <a:effectLst/>
              </a:rPr>
              <a:t>distinta</a:t>
            </a:r>
            <a:endParaRPr lang="es-ES" sz="2800" dirty="0"/>
          </a:p>
        </p:txBody>
      </p:sp>
      <p:sp>
        <p:nvSpPr>
          <p:cNvPr id="3" name="Marcador de contenido 2"/>
          <p:cNvSpPr>
            <a:spLocks noGrp="1"/>
          </p:cNvSpPr>
          <p:nvPr>
            <p:ph idx="1"/>
          </p:nvPr>
        </p:nvSpPr>
        <p:spPr/>
        <p:txBody>
          <a:bodyPr>
            <a:normAutofit fontScale="77500" lnSpcReduction="20000"/>
          </a:bodyPr>
          <a:lstStyle/>
          <a:p>
            <a:pPr algn="just"/>
            <a:r>
              <a:rPr lang="es-ES" dirty="0" smtClean="0">
                <a:effectLst/>
              </a:rPr>
              <a:t>Actividades </a:t>
            </a:r>
            <a:r>
              <a:rPr lang="es-ES" dirty="0">
                <a:effectLst/>
              </a:rPr>
              <a:t>directas: intervienen directamente en la creación de valor para el comprador, a saber: ensamblaje, maquinado de partes, operación de la fuerza de ventas, publicidad, diseño del producto, </a:t>
            </a:r>
            <a:r>
              <a:rPr lang="es-ES" dirty="0" smtClean="0">
                <a:effectLst/>
              </a:rPr>
              <a:t>reclutamiento.</a:t>
            </a:r>
          </a:p>
          <a:p>
            <a:pPr algn="just"/>
            <a:r>
              <a:rPr lang="es-ES" dirty="0" smtClean="0">
                <a:effectLst/>
              </a:rPr>
              <a:t>Actividades </a:t>
            </a:r>
            <a:r>
              <a:rPr lang="es-ES" dirty="0">
                <a:effectLst/>
              </a:rPr>
              <a:t>indirectas: permiten efectuar actividades directa en forma continua: mantenimiento, programación, operación de las instalaciones, administración de la fuerza de ventas, administración de la investigación, mantenimiento de registros por parte de los </a:t>
            </a:r>
            <a:r>
              <a:rPr lang="es-ES" dirty="0" smtClean="0">
                <a:effectLst/>
              </a:rPr>
              <a:t>proveedores. </a:t>
            </a:r>
          </a:p>
          <a:p>
            <a:pPr algn="just"/>
            <a:r>
              <a:rPr lang="es-ES" dirty="0" smtClean="0">
                <a:effectLst/>
              </a:rPr>
              <a:t>Aseguramiento </a:t>
            </a:r>
            <a:r>
              <a:rPr lang="es-ES" dirty="0">
                <a:effectLst/>
              </a:rPr>
              <a:t>de la calidad: garantiza la calidad de otras actividades: supervisión, inspección, realización de pruebas, evaluación, verificación, ajuste, </a:t>
            </a:r>
            <a:r>
              <a:rPr lang="es-ES" dirty="0" smtClean="0">
                <a:effectLst/>
              </a:rPr>
              <a:t>re trabajo</a:t>
            </a:r>
          </a:p>
          <a:p>
            <a:pPr marL="0" indent="0">
              <a:buNone/>
            </a:pPr>
            <a:r>
              <a:rPr lang="es-ES" dirty="0" smtClean="0">
                <a:effectLst/>
              </a:rPr>
              <a:t>Fuente: </a:t>
            </a:r>
            <a:r>
              <a:rPr lang="es-ES" dirty="0" err="1" smtClean="0">
                <a:effectLst/>
              </a:rPr>
              <a:t>Porter</a:t>
            </a:r>
            <a:r>
              <a:rPr lang="es-ES" dirty="0" smtClean="0">
                <a:effectLst/>
              </a:rPr>
              <a:t> (2010)</a:t>
            </a:r>
            <a:endParaRPr lang="es-ES_tradnl" dirty="0">
              <a:effectLst/>
            </a:endParaRPr>
          </a:p>
          <a:p>
            <a:endParaRPr lang="es-ES" dirty="0"/>
          </a:p>
        </p:txBody>
      </p:sp>
    </p:spTree>
    <p:extLst>
      <p:ext uri="{BB962C8B-B14F-4D97-AF65-F5344CB8AC3E}">
        <p14:creationId xmlns:p14="http://schemas.microsoft.com/office/powerpoint/2010/main" val="32886374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35282"/>
            <a:ext cx="9144000" cy="6793772"/>
          </a:xfrm>
          <a:prstGeom prst="rect">
            <a:avLst/>
          </a:prstGeom>
        </p:spPr>
      </p:pic>
      <p:sp>
        <p:nvSpPr>
          <p:cNvPr id="2" name="Rectángulo 1"/>
          <p:cNvSpPr/>
          <p:nvPr/>
        </p:nvSpPr>
        <p:spPr>
          <a:xfrm>
            <a:off x="647700" y="5754808"/>
            <a:ext cx="8204200" cy="923330"/>
          </a:xfrm>
          <a:prstGeom prst="rect">
            <a:avLst/>
          </a:prstGeom>
        </p:spPr>
        <p:txBody>
          <a:bodyPr wrap="square">
            <a:spAutoFit/>
          </a:bodyPr>
          <a:lstStyle/>
          <a:p>
            <a:pPr algn="just"/>
            <a:r>
              <a:rPr lang="es-ES" b="1" dirty="0">
                <a:solidFill>
                  <a:srgbClr val="000090"/>
                </a:solidFill>
              </a:rPr>
              <a:t>El uso del modelo de la cadena de valor de una empresa considera la comparación de sus procesos de negocios con los de sus competidores o con otras empresas de industrias relacionadas para identificar las mejores prácticas de la industria.</a:t>
            </a:r>
          </a:p>
        </p:txBody>
      </p:sp>
    </p:spTree>
    <p:extLst>
      <p:ext uri="{BB962C8B-B14F-4D97-AF65-F5344CB8AC3E}">
        <p14:creationId xmlns:p14="http://schemas.microsoft.com/office/powerpoint/2010/main" val="10445345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4000" dirty="0" smtClean="0"/>
              <a:t>CADENA DE VALOR</a:t>
            </a:r>
            <a:endParaRPr lang="es-ES" sz="4000" dirty="0"/>
          </a:p>
        </p:txBody>
      </p:sp>
      <p:sp>
        <p:nvSpPr>
          <p:cNvPr id="3" name="Marcador de contenido 2"/>
          <p:cNvSpPr>
            <a:spLocks noGrp="1"/>
          </p:cNvSpPr>
          <p:nvPr>
            <p:ph idx="1"/>
          </p:nvPr>
        </p:nvSpPr>
        <p:spPr>
          <a:xfrm>
            <a:off x="779462" y="2489239"/>
            <a:ext cx="7581901" cy="3953436"/>
          </a:xfrm>
        </p:spPr>
        <p:txBody>
          <a:bodyPr>
            <a:normAutofit fontScale="70000" lnSpcReduction="20000"/>
          </a:bodyPr>
          <a:lstStyle/>
          <a:p>
            <a:pPr algn="just"/>
            <a:r>
              <a:rPr lang="es-ES" sz="2900" dirty="0">
                <a:solidFill>
                  <a:srgbClr val="FFFFFF"/>
                </a:solidFill>
              </a:rPr>
              <a:t>S</a:t>
            </a:r>
            <a:r>
              <a:rPr lang="es-ES" sz="2900" dirty="0" smtClean="0">
                <a:solidFill>
                  <a:srgbClr val="FFFFFF"/>
                </a:solidFill>
              </a:rPr>
              <a:t>istema </a:t>
            </a:r>
            <a:r>
              <a:rPr lang="es-ES" sz="2900" dirty="0">
                <a:solidFill>
                  <a:srgbClr val="FFFFFF"/>
                </a:solidFill>
              </a:rPr>
              <a:t>de información que mejora la competitividad promoviendo el uso de estándares para dar a la empresa la oportunidad de trabajar de manera más eficiente. Ser el mejor en el largo plazo.</a:t>
            </a:r>
          </a:p>
          <a:p>
            <a:pPr marL="0" indent="0" algn="just">
              <a:buNone/>
            </a:pPr>
            <a:endParaRPr lang="es-MX" sz="2800" dirty="0" smtClean="0">
              <a:solidFill>
                <a:srgbClr val="FFFFFF"/>
              </a:solidFill>
            </a:endParaRPr>
          </a:p>
          <a:p>
            <a:pPr algn="just"/>
            <a:r>
              <a:rPr lang="es-MX" sz="2800" dirty="0" smtClean="0">
                <a:solidFill>
                  <a:srgbClr val="FFFFFF"/>
                </a:solidFill>
              </a:rPr>
              <a:t>Herramienta </a:t>
            </a:r>
            <a:r>
              <a:rPr lang="es-MX" sz="2800" dirty="0">
                <a:solidFill>
                  <a:srgbClr val="FFFFFF"/>
                </a:solidFill>
              </a:rPr>
              <a:t>que permite que las empresas sean competitivas, que tengan una producción eficiente, distribución de bienes y servicios de alta calidad y de bajo costo, que satisfagan las necesidades de los clientes.</a:t>
            </a:r>
            <a:r>
              <a:rPr lang="es-MX" sz="2800" dirty="0">
                <a:solidFill>
                  <a:srgbClr val="FFFFFF"/>
                </a:solidFill>
                <a:latin typeface="Comic Sans MS" pitchFamily="66" charset="0"/>
              </a:rPr>
              <a:t> </a:t>
            </a:r>
          </a:p>
          <a:p>
            <a:pPr algn="just"/>
            <a:endParaRPr lang="es-ES_tradnl" sz="2800" dirty="0">
              <a:solidFill>
                <a:schemeClr val="accent3">
                  <a:lumMod val="75000"/>
                </a:schemeClr>
              </a:solidFill>
            </a:endParaRPr>
          </a:p>
          <a:p>
            <a:pPr marL="0" indent="0">
              <a:buNone/>
            </a:pPr>
            <a:r>
              <a:rPr lang="es-ES" dirty="0" smtClean="0">
                <a:effectLst/>
              </a:rPr>
              <a:t> </a:t>
            </a:r>
            <a:endParaRPr lang="es-ES" dirty="0"/>
          </a:p>
          <a:p>
            <a:endParaRPr lang="es-ES" dirty="0"/>
          </a:p>
        </p:txBody>
      </p:sp>
    </p:spTree>
    <p:extLst>
      <p:ext uri="{BB962C8B-B14F-4D97-AF65-F5344CB8AC3E}">
        <p14:creationId xmlns:p14="http://schemas.microsoft.com/office/powerpoint/2010/main" val="16925460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4000" dirty="0" smtClean="0"/>
              <a:t>Diamante de competitividad (</a:t>
            </a:r>
            <a:r>
              <a:rPr lang="es-ES" sz="4000" dirty="0" err="1" smtClean="0"/>
              <a:t>Porter</a:t>
            </a:r>
            <a:r>
              <a:rPr lang="es-ES" sz="4000" dirty="0" smtClean="0"/>
              <a:t>)</a:t>
            </a:r>
            <a:endParaRPr lang="es-ES" sz="4000" dirty="0"/>
          </a:p>
        </p:txBody>
      </p:sp>
      <p:pic>
        <p:nvPicPr>
          <p:cNvPr id="4" name="Imagen 3"/>
          <p:cNvPicPr>
            <a:picLocks noChangeAspect="1"/>
          </p:cNvPicPr>
          <p:nvPr/>
        </p:nvPicPr>
        <p:blipFill>
          <a:blip r:embed="rId2"/>
          <a:stretch>
            <a:fillRect/>
          </a:stretch>
        </p:blipFill>
        <p:spPr>
          <a:xfrm>
            <a:off x="0" y="1735666"/>
            <a:ext cx="9144000" cy="5156200"/>
          </a:xfrm>
          <a:prstGeom prst="rect">
            <a:avLst/>
          </a:prstGeom>
        </p:spPr>
      </p:pic>
    </p:spTree>
    <p:extLst>
      <p:ext uri="{BB962C8B-B14F-4D97-AF65-F5344CB8AC3E}">
        <p14:creationId xmlns:p14="http://schemas.microsoft.com/office/powerpoint/2010/main" val="20669579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pic>
        <p:nvPicPr>
          <p:cNvPr id="4" name="Imagen 3"/>
          <p:cNvPicPr>
            <a:picLocks noChangeAspect="1"/>
          </p:cNvPicPr>
          <p:nvPr/>
        </p:nvPicPr>
        <p:blipFill>
          <a:blip r:embed="rId2"/>
          <a:stretch>
            <a:fillRect/>
          </a:stretch>
        </p:blipFill>
        <p:spPr>
          <a:xfrm>
            <a:off x="0" y="0"/>
            <a:ext cx="9134395" cy="6858000"/>
          </a:xfrm>
          <a:prstGeom prst="rect">
            <a:avLst/>
          </a:prstGeom>
        </p:spPr>
      </p:pic>
    </p:spTree>
    <p:extLst>
      <p:ext uri="{BB962C8B-B14F-4D97-AF65-F5344CB8AC3E}">
        <p14:creationId xmlns:p14="http://schemas.microsoft.com/office/powerpoint/2010/main" val="29098574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9462" y="107577"/>
            <a:ext cx="7581901" cy="897189"/>
          </a:xfrm>
        </p:spPr>
        <p:txBody>
          <a:bodyPr/>
          <a:lstStyle/>
          <a:p>
            <a:r>
              <a:rPr lang="es-ES" sz="4000" dirty="0" smtClean="0"/>
              <a:t>Cadena de valor</a:t>
            </a:r>
            <a:endParaRPr lang="es-ES" sz="4000" dirty="0"/>
          </a:p>
        </p:txBody>
      </p:sp>
      <p:pic>
        <p:nvPicPr>
          <p:cNvPr id="4" name="Imagen 3"/>
          <p:cNvPicPr/>
          <p:nvPr/>
        </p:nvPicPr>
        <p:blipFill>
          <a:blip r:embed="rId2">
            <a:extLst>
              <a:ext uri="{28A0092B-C50C-407E-A947-70E740481C1C}">
                <a14:useLocalDpi xmlns:a14="http://schemas.microsoft.com/office/drawing/2010/main" val="0"/>
              </a:ext>
            </a:extLst>
          </a:blip>
          <a:srcRect/>
          <a:stretch>
            <a:fillRect/>
          </a:stretch>
        </p:blipFill>
        <p:spPr bwMode="auto">
          <a:xfrm>
            <a:off x="0" y="1213302"/>
            <a:ext cx="9144000" cy="5644697"/>
          </a:xfrm>
          <a:prstGeom prst="rect">
            <a:avLst/>
          </a:prstGeom>
          <a:noFill/>
          <a:ln>
            <a:noFill/>
          </a:ln>
        </p:spPr>
      </p:pic>
    </p:spTree>
    <p:extLst>
      <p:ext uri="{BB962C8B-B14F-4D97-AF65-F5344CB8AC3E}">
        <p14:creationId xmlns:p14="http://schemas.microsoft.com/office/powerpoint/2010/main" val="3573671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9462" y="107577"/>
            <a:ext cx="7581901" cy="775029"/>
          </a:xfrm>
        </p:spPr>
        <p:txBody>
          <a:bodyPr>
            <a:normAutofit/>
          </a:bodyPr>
          <a:lstStyle/>
          <a:p>
            <a:r>
              <a:rPr lang="es-ES" sz="2800" dirty="0" smtClean="0">
                <a:latin typeface="Times New Roman"/>
                <a:cs typeface="Times New Roman"/>
              </a:rPr>
              <a:t>INTRODUCCIÓN</a:t>
            </a:r>
            <a:endParaRPr lang="es-ES" dirty="0">
              <a:latin typeface="Times New Roman"/>
              <a:cs typeface="Times New Roman"/>
            </a:endParaRPr>
          </a:p>
        </p:txBody>
      </p:sp>
      <p:sp>
        <p:nvSpPr>
          <p:cNvPr id="4" name="Marcador de contenido 3"/>
          <p:cNvSpPr txBox="1">
            <a:spLocks noGrp="1"/>
          </p:cNvSpPr>
          <p:nvPr>
            <p:ph idx="1"/>
          </p:nvPr>
        </p:nvSpPr>
        <p:spPr>
          <a:xfrm>
            <a:off x="426128" y="882606"/>
            <a:ext cx="8400372" cy="6032422"/>
          </a:xfrm>
          <a:prstGeom prst="rect">
            <a:avLst/>
          </a:prstGeom>
          <a:noFill/>
        </p:spPr>
        <p:txBody>
          <a:bodyPr wrap="square" rtlCol="0">
            <a:spAutoFit/>
          </a:bodyPr>
          <a:lstStyle/>
          <a:p>
            <a:pPr marL="0" indent="0" algn="just">
              <a:buNone/>
            </a:pPr>
            <a:r>
              <a:rPr lang="es-ES_tradnl" sz="1600" dirty="0" smtClean="0">
                <a:effectLst/>
                <a:latin typeface="Times New Roman"/>
                <a:cs typeface="Times New Roman"/>
              </a:rPr>
              <a:t>Los </a:t>
            </a:r>
            <a:r>
              <a:rPr lang="es-ES_tradnl" sz="1600" dirty="0">
                <a:effectLst/>
                <a:latin typeface="Times New Roman"/>
                <a:cs typeface="Times New Roman"/>
              </a:rPr>
              <a:t>avances tecnológicos, la globalización, la economía del conocimiento, entre otras, son las principales causas del crecimiento de las altas expectativas de los clientes, quienes esperan productos con alta calidad, mayor funcionalidad y bajo precio.  </a:t>
            </a:r>
          </a:p>
          <a:p>
            <a:pPr marL="0" indent="0" algn="just">
              <a:buNone/>
            </a:pPr>
            <a:r>
              <a:rPr lang="es-ES_tradnl" sz="1600" dirty="0" smtClean="0">
                <a:effectLst/>
                <a:latin typeface="Times New Roman"/>
                <a:cs typeface="Times New Roman"/>
              </a:rPr>
              <a:t>Ante </a:t>
            </a:r>
            <a:r>
              <a:rPr lang="es-ES_tradnl" sz="1600" dirty="0">
                <a:effectLst/>
                <a:latin typeface="Times New Roman"/>
                <a:cs typeface="Times New Roman"/>
              </a:rPr>
              <a:t>estas exigencias el mundo de los negocios se revoluciona al grado que los empresarios se enfrentan a ambientes inciertos y turbulentos que los obliga a responder con productos innovadores o renovados, agilidad en servicios de calidad, además de mantener una vigilancia de la competencia. La introducción de productos nuevos e innovadores por los competidores, disminuyen la ventaja de imagen de las empresas y </a:t>
            </a:r>
            <a:r>
              <a:rPr lang="es-ES_tradnl" sz="1600" dirty="0" smtClean="0">
                <a:effectLst/>
                <a:latin typeface="Times New Roman"/>
                <a:cs typeface="Times New Roman"/>
              </a:rPr>
              <a:t>los precios </a:t>
            </a:r>
            <a:r>
              <a:rPr lang="es-ES_tradnl" sz="1600" dirty="0">
                <a:effectLst/>
                <a:latin typeface="Times New Roman"/>
                <a:cs typeface="Times New Roman"/>
              </a:rPr>
              <a:t>llegan a ser un factor con importancia creciente en las decisiones de compra. </a:t>
            </a:r>
            <a:endParaRPr lang="es-ES_tradnl" sz="1600" dirty="0" smtClean="0">
              <a:effectLst/>
              <a:latin typeface="Times New Roman"/>
              <a:cs typeface="Times New Roman"/>
            </a:endParaRPr>
          </a:p>
          <a:p>
            <a:pPr marL="0" indent="0" algn="just">
              <a:buNone/>
            </a:pPr>
            <a:r>
              <a:rPr lang="es-ES_tradnl" sz="1600" dirty="0" smtClean="0">
                <a:effectLst/>
                <a:latin typeface="Times New Roman"/>
                <a:cs typeface="Times New Roman"/>
              </a:rPr>
              <a:t>Como </a:t>
            </a:r>
            <a:r>
              <a:rPr lang="es-ES_tradnl" sz="1600" dirty="0">
                <a:effectLst/>
                <a:latin typeface="Times New Roman"/>
                <a:cs typeface="Times New Roman"/>
              </a:rPr>
              <a:t>consecuencia, las empresas deben mejorar constantemente la funcionalidad del producto, mejorar la productividad y reducir o </a:t>
            </a:r>
            <a:r>
              <a:rPr lang="es-ES_tradnl" sz="1600" dirty="0" err="1">
                <a:effectLst/>
                <a:latin typeface="Times New Roman"/>
                <a:cs typeface="Times New Roman"/>
              </a:rPr>
              <a:t>eficientar</a:t>
            </a:r>
            <a:r>
              <a:rPr lang="es-ES_tradnl" sz="1600" dirty="0">
                <a:effectLst/>
                <a:latin typeface="Times New Roman"/>
                <a:cs typeface="Times New Roman"/>
              </a:rPr>
              <a:t> sus costos.  En este sentido la toma de decisiones debe ser cautelosa y fundamentada en bases fortalecidas que provean información útil, precisa, real y puntual. Específicamente, los costos juegan un papel muy importante en la toma de decisiones. El problema radica en hacer una clara identificación de las estructuras de los costos que intervienen tanto en la producción como en la operación</a:t>
            </a:r>
            <a:r>
              <a:rPr lang="es-ES_tradnl" sz="1600" dirty="0" smtClean="0">
                <a:effectLst/>
                <a:latin typeface="Times New Roman"/>
                <a:cs typeface="Times New Roman"/>
              </a:rPr>
              <a:t>.</a:t>
            </a:r>
            <a:endParaRPr lang="es-ES_tradnl" sz="1600" dirty="0">
              <a:effectLst/>
              <a:latin typeface="Times New Roman"/>
              <a:cs typeface="Times New Roman"/>
            </a:endParaRPr>
          </a:p>
          <a:p>
            <a:pPr marL="0" indent="0" algn="just">
              <a:buNone/>
            </a:pPr>
            <a:r>
              <a:rPr lang="es-ES_tradnl" sz="1600" dirty="0">
                <a:effectLst/>
                <a:latin typeface="Times New Roman"/>
                <a:cs typeface="Times New Roman"/>
              </a:rPr>
              <a:t>La contabilidad de costos provee mecanismos que ayudan a las empresas fabricantes a identificar y cuantificar sus costos, sin embargo, algunos procedimientos han sido rebasados por las tendencias de innovación, tecnología avanzada, automatización, necesidad de mantener niveles reducidos de inventarios, creciente atención a la planeación de los </a:t>
            </a:r>
            <a:r>
              <a:rPr lang="es-ES_tradnl" sz="1600" dirty="0" smtClean="0">
                <a:effectLst/>
                <a:latin typeface="Times New Roman"/>
                <a:cs typeface="Times New Roman"/>
              </a:rPr>
              <a:t>productos, </a:t>
            </a:r>
            <a:r>
              <a:rPr lang="es-ES_tradnl" sz="1600" dirty="0">
                <a:effectLst/>
                <a:latin typeface="Times New Roman"/>
                <a:cs typeface="Times New Roman"/>
              </a:rPr>
              <a:t>la producción, etc. Los métodos tradicionales no siempre, o no en todas las empresas son funcionales en esta etapa de cambio. </a:t>
            </a:r>
          </a:p>
        </p:txBody>
      </p:sp>
    </p:spTree>
    <p:extLst>
      <p:ext uri="{BB962C8B-B14F-4D97-AF65-F5344CB8AC3E}">
        <p14:creationId xmlns:p14="http://schemas.microsoft.com/office/powerpoint/2010/main" val="2295129587"/>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9462" y="107577"/>
            <a:ext cx="7581901" cy="1314261"/>
          </a:xfrm>
        </p:spPr>
        <p:txBody>
          <a:bodyPr/>
          <a:lstStyle/>
          <a:p>
            <a:r>
              <a:rPr lang="es-ES" sz="4000" dirty="0" smtClean="0"/>
              <a:t>CADENA DE VALOR:        </a:t>
            </a:r>
            <a:r>
              <a:rPr lang="es-ES" dirty="0" smtClean="0"/>
              <a:t>BIMBO</a:t>
            </a:r>
            <a:endParaRPr lang="es-ES" dirty="0"/>
          </a:p>
        </p:txBody>
      </p:sp>
      <p:pic>
        <p:nvPicPr>
          <p:cNvPr id="4" name="Imagen 3"/>
          <p:cNvPicPr/>
          <p:nvPr/>
        </p:nvPicPr>
        <p:blipFill>
          <a:blip r:embed="rId2">
            <a:extLst>
              <a:ext uri="{28A0092B-C50C-407E-A947-70E740481C1C}">
                <a14:useLocalDpi xmlns:a14="http://schemas.microsoft.com/office/drawing/2010/main" val="0"/>
              </a:ext>
            </a:extLst>
          </a:blip>
          <a:srcRect/>
          <a:stretch>
            <a:fillRect/>
          </a:stretch>
        </p:blipFill>
        <p:spPr bwMode="auto">
          <a:xfrm>
            <a:off x="0" y="1421838"/>
            <a:ext cx="9143999" cy="5436161"/>
          </a:xfrm>
          <a:prstGeom prst="rect">
            <a:avLst/>
          </a:prstGeom>
          <a:noFill/>
          <a:ln>
            <a:noFill/>
          </a:ln>
        </p:spPr>
      </p:pic>
    </p:spTree>
    <p:extLst>
      <p:ext uri="{BB962C8B-B14F-4D97-AF65-F5344CB8AC3E}">
        <p14:creationId xmlns:p14="http://schemas.microsoft.com/office/powerpoint/2010/main" val="20789180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p:spPr>
      </p:pic>
    </p:spTree>
    <p:extLst>
      <p:ext uri="{BB962C8B-B14F-4D97-AF65-F5344CB8AC3E}">
        <p14:creationId xmlns:p14="http://schemas.microsoft.com/office/powerpoint/2010/main" val="40053808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ln>
            <a:noFill/>
          </a:ln>
        </p:spPr>
      </p:pic>
    </p:spTree>
    <p:extLst>
      <p:ext uri="{BB962C8B-B14F-4D97-AF65-F5344CB8AC3E}">
        <p14:creationId xmlns:p14="http://schemas.microsoft.com/office/powerpoint/2010/main" val="33274320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pic>
        <p:nvPicPr>
          <p:cNvPr id="4" name="Imagen 3"/>
          <p:cNvPicPr>
            <a:picLocks noChangeAspect="1"/>
          </p:cNvPicPr>
          <p:nvPr/>
        </p:nvPicPr>
        <p:blipFill>
          <a:blip r:embed="rId2"/>
          <a:stretch>
            <a:fillRect/>
          </a:stretch>
        </p:blipFill>
        <p:spPr>
          <a:xfrm>
            <a:off x="63500" y="0"/>
            <a:ext cx="9016455" cy="6858000"/>
          </a:xfrm>
          <a:prstGeom prst="rect">
            <a:avLst/>
          </a:prstGeom>
        </p:spPr>
      </p:pic>
    </p:spTree>
    <p:extLst>
      <p:ext uri="{BB962C8B-B14F-4D97-AF65-F5344CB8AC3E}">
        <p14:creationId xmlns:p14="http://schemas.microsoft.com/office/powerpoint/2010/main" val="13852981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1962" y="141443"/>
            <a:ext cx="8326438" cy="908423"/>
          </a:xfrm>
        </p:spPr>
        <p:txBody>
          <a:bodyPr/>
          <a:lstStyle/>
          <a:p>
            <a:pPr>
              <a:lnSpc>
                <a:spcPct val="80000"/>
              </a:lnSpc>
            </a:pPr>
            <a:r>
              <a:rPr lang="es-MX" sz="4000" dirty="0">
                <a:latin typeface="Times New Roman"/>
                <a:cs typeface="Times New Roman"/>
              </a:rPr>
              <a:t>Teoría del valor y Cadena de </a:t>
            </a:r>
            <a:r>
              <a:rPr lang="es-MX" sz="4000" dirty="0" smtClean="0">
                <a:latin typeface="Times New Roman"/>
                <a:cs typeface="Times New Roman"/>
              </a:rPr>
              <a:t>valor</a:t>
            </a:r>
            <a:br>
              <a:rPr lang="es-MX" sz="4000" dirty="0" smtClean="0">
                <a:latin typeface="Times New Roman"/>
                <a:cs typeface="Times New Roman"/>
              </a:rPr>
            </a:br>
            <a:endParaRPr lang="es-ES" sz="4000" dirty="0">
              <a:latin typeface="Times New Roman"/>
              <a:cs typeface="Times New Roman"/>
            </a:endParaRPr>
          </a:p>
        </p:txBody>
      </p:sp>
      <p:sp>
        <p:nvSpPr>
          <p:cNvPr id="3" name="Marcador de contenido 2"/>
          <p:cNvSpPr>
            <a:spLocks noGrp="1"/>
          </p:cNvSpPr>
          <p:nvPr>
            <p:ph idx="1"/>
          </p:nvPr>
        </p:nvSpPr>
        <p:spPr>
          <a:xfrm>
            <a:off x="5308600" y="3263900"/>
            <a:ext cx="3101039" cy="787400"/>
          </a:xfrm>
        </p:spPr>
        <p:txBody>
          <a:bodyPr>
            <a:normAutofit/>
          </a:bodyPr>
          <a:lstStyle/>
          <a:p>
            <a:pPr marL="0" indent="0">
              <a:lnSpc>
                <a:spcPct val="80000"/>
              </a:lnSpc>
              <a:buNone/>
            </a:pPr>
            <a:r>
              <a:rPr lang="es-MX" sz="1600" i="1" dirty="0">
                <a:latin typeface="Comic Sans MS" pitchFamily="66" charset="0"/>
              </a:rPr>
              <a:t>U</a:t>
            </a:r>
            <a:r>
              <a:rPr lang="es-MX" sz="1600" i="1" dirty="0" smtClean="0">
                <a:latin typeface="Comic Sans MS" pitchFamily="66" charset="0"/>
              </a:rPr>
              <a:t>na </a:t>
            </a:r>
            <a:r>
              <a:rPr lang="es-MX" sz="1600" i="1" dirty="0">
                <a:latin typeface="Comic Sans MS" pitchFamily="66" charset="0"/>
              </a:rPr>
              <a:t>persona que le afecta el calor, le atrae comerciales de ventilación</a:t>
            </a:r>
          </a:p>
          <a:p>
            <a:endParaRPr lang="es-ES" dirty="0"/>
          </a:p>
        </p:txBody>
      </p:sp>
      <p:sp>
        <p:nvSpPr>
          <p:cNvPr id="4" name="Rectángulo 3"/>
          <p:cNvSpPr/>
          <p:nvPr/>
        </p:nvSpPr>
        <p:spPr>
          <a:xfrm>
            <a:off x="76200" y="1120676"/>
            <a:ext cx="4572000" cy="2585323"/>
          </a:xfrm>
          <a:prstGeom prst="rect">
            <a:avLst/>
          </a:prstGeom>
        </p:spPr>
        <p:txBody>
          <a:bodyPr>
            <a:spAutoFit/>
          </a:bodyPr>
          <a:lstStyle/>
          <a:p>
            <a:r>
              <a:rPr lang="es-MX" b="1" dirty="0" smtClean="0">
                <a:latin typeface="Comic Sans MS" pitchFamily="66" charset="0"/>
              </a:rPr>
              <a:t>Valor</a:t>
            </a:r>
          </a:p>
          <a:p>
            <a:pPr marL="342900" indent="-342900">
              <a:buFont typeface="+mj-lt"/>
              <a:buAutoNum type="arabicPeriod"/>
            </a:pPr>
            <a:r>
              <a:rPr lang="es-MX" b="1" dirty="0" smtClean="0">
                <a:latin typeface="Comic Sans MS" pitchFamily="66" charset="0"/>
              </a:rPr>
              <a:t>Energía </a:t>
            </a:r>
            <a:r>
              <a:rPr lang="es-MX" b="1" dirty="0">
                <a:latin typeface="Comic Sans MS" pitchFamily="66" charset="0"/>
              </a:rPr>
              <a:t>o fuerza que motiva la acción </a:t>
            </a:r>
            <a:r>
              <a:rPr lang="es-MX" b="1" dirty="0" smtClean="0">
                <a:latin typeface="Comic Sans MS" pitchFamily="66" charset="0"/>
              </a:rPr>
              <a:t>humana</a:t>
            </a:r>
          </a:p>
          <a:p>
            <a:pPr marL="342900" indent="-342900">
              <a:buFont typeface="+mj-lt"/>
              <a:buAutoNum type="arabicPeriod"/>
            </a:pPr>
            <a:r>
              <a:rPr lang="es-MX" b="1" dirty="0" smtClean="0">
                <a:latin typeface="Comic Sans MS" pitchFamily="66" charset="0"/>
              </a:rPr>
              <a:t>Fuerza </a:t>
            </a:r>
            <a:r>
              <a:rPr lang="es-MX" b="1" dirty="0">
                <a:latin typeface="Comic Sans MS" pitchFamily="66" charset="0"/>
              </a:rPr>
              <a:t>que atrae a las personas hacia objetos y </a:t>
            </a:r>
            <a:r>
              <a:rPr lang="es-MX" b="1" dirty="0" smtClean="0">
                <a:latin typeface="Comic Sans MS" pitchFamily="66" charset="0"/>
              </a:rPr>
              <a:t>servicios</a:t>
            </a:r>
          </a:p>
          <a:p>
            <a:pPr marL="342900" indent="-342900">
              <a:buFont typeface="+mj-lt"/>
              <a:buAutoNum type="arabicPeriod"/>
            </a:pPr>
            <a:r>
              <a:rPr lang="es-MX" b="1" dirty="0" smtClean="0">
                <a:latin typeface="Comic Sans MS" pitchFamily="66" charset="0"/>
              </a:rPr>
              <a:t>Se percibe subjetivamente y motiva a las personas a a adquirir objetos que satisfacen sus necesidades</a:t>
            </a:r>
            <a:r>
              <a:rPr lang="es-MX" i="1" dirty="0" smtClean="0">
                <a:latin typeface="Comic Sans MS" pitchFamily="66" charset="0"/>
              </a:rPr>
              <a:t>.</a:t>
            </a:r>
            <a:br>
              <a:rPr lang="es-MX" i="1" dirty="0" smtClean="0">
                <a:latin typeface="Comic Sans MS" pitchFamily="66" charset="0"/>
              </a:rPr>
            </a:br>
            <a:endParaRPr lang="es-ES" dirty="0"/>
          </a:p>
        </p:txBody>
      </p:sp>
      <p:pic>
        <p:nvPicPr>
          <p:cNvPr id="5" name="Imagen 4"/>
          <p:cNvPicPr>
            <a:picLocks noChangeAspect="1"/>
          </p:cNvPicPr>
          <p:nvPr/>
        </p:nvPicPr>
        <p:blipFill>
          <a:blip r:embed="rId2"/>
          <a:stretch>
            <a:fillRect/>
          </a:stretch>
        </p:blipFill>
        <p:spPr>
          <a:xfrm>
            <a:off x="5308600" y="1270000"/>
            <a:ext cx="3101039" cy="1993900"/>
          </a:xfrm>
          <a:prstGeom prst="rect">
            <a:avLst/>
          </a:prstGeom>
        </p:spPr>
      </p:pic>
      <p:pic>
        <p:nvPicPr>
          <p:cNvPr id="7" name="Imagen 6"/>
          <p:cNvPicPr>
            <a:picLocks noChangeAspect="1"/>
          </p:cNvPicPr>
          <p:nvPr/>
        </p:nvPicPr>
        <p:blipFill>
          <a:blip r:embed="rId3"/>
          <a:stretch>
            <a:fillRect/>
          </a:stretch>
        </p:blipFill>
        <p:spPr>
          <a:xfrm>
            <a:off x="5308600" y="4191000"/>
            <a:ext cx="3835400" cy="1778000"/>
          </a:xfrm>
          <a:prstGeom prst="rect">
            <a:avLst/>
          </a:prstGeom>
        </p:spPr>
      </p:pic>
      <p:sp>
        <p:nvSpPr>
          <p:cNvPr id="8" name="Rectángulo 7"/>
          <p:cNvSpPr/>
          <p:nvPr/>
        </p:nvSpPr>
        <p:spPr>
          <a:xfrm>
            <a:off x="5491976" y="4374075"/>
            <a:ext cx="1366024" cy="1431161"/>
          </a:xfrm>
          <a:prstGeom prst="rect">
            <a:avLst/>
          </a:prstGeom>
        </p:spPr>
        <p:txBody>
          <a:bodyPr wrap="square">
            <a:spAutoFit/>
          </a:bodyPr>
          <a:lstStyle/>
          <a:p>
            <a:pPr>
              <a:lnSpc>
                <a:spcPct val="80000"/>
              </a:lnSpc>
            </a:pPr>
            <a:r>
              <a:rPr lang="es-MX" i="1" dirty="0">
                <a:solidFill>
                  <a:srgbClr val="FF0000"/>
                </a:solidFill>
                <a:latin typeface="Comic Sans MS" pitchFamily="66" charset="0"/>
              </a:rPr>
              <a:t>Persona con hambre, es atraída por diferentes menús</a:t>
            </a:r>
          </a:p>
        </p:txBody>
      </p:sp>
      <p:sp>
        <p:nvSpPr>
          <p:cNvPr id="9" name="Rectángulo 8"/>
          <p:cNvSpPr/>
          <p:nvPr/>
        </p:nvSpPr>
        <p:spPr>
          <a:xfrm>
            <a:off x="254000" y="4191000"/>
            <a:ext cx="4572000" cy="544765"/>
          </a:xfrm>
          <a:prstGeom prst="rect">
            <a:avLst/>
          </a:prstGeom>
        </p:spPr>
        <p:txBody>
          <a:bodyPr>
            <a:spAutoFit/>
          </a:bodyPr>
          <a:lstStyle/>
          <a:p>
            <a:pPr>
              <a:lnSpc>
                <a:spcPct val="80000"/>
              </a:lnSpc>
            </a:pPr>
            <a:r>
              <a:rPr lang="es-MX" i="1" dirty="0">
                <a:latin typeface="Comic Sans MS" pitchFamily="66" charset="0"/>
              </a:rPr>
              <a:t>Persona que requiere transporte, le atrae un carro</a:t>
            </a:r>
          </a:p>
        </p:txBody>
      </p:sp>
      <p:pic>
        <p:nvPicPr>
          <p:cNvPr id="11" name="Imagen 10"/>
          <p:cNvPicPr>
            <a:picLocks noChangeAspect="1"/>
          </p:cNvPicPr>
          <p:nvPr/>
        </p:nvPicPr>
        <p:blipFill>
          <a:blip r:embed="rId4"/>
          <a:stretch>
            <a:fillRect/>
          </a:stretch>
        </p:blipFill>
        <p:spPr>
          <a:xfrm>
            <a:off x="254000" y="4851400"/>
            <a:ext cx="2768600" cy="2006600"/>
          </a:xfrm>
          <a:prstGeom prst="rect">
            <a:avLst/>
          </a:prstGeom>
        </p:spPr>
      </p:pic>
    </p:spTree>
    <p:extLst>
      <p:ext uri="{BB962C8B-B14F-4D97-AF65-F5344CB8AC3E}">
        <p14:creationId xmlns:p14="http://schemas.microsoft.com/office/powerpoint/2010/main" val="15631340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81062" y="914400"/>
            <a:ext cx="7581901" cy="1653988"/>
          </a:xfrm>
        </p:spPr>
        <p:txBody>
          <a:bodyPr/>
          <a:lstStyle/>
          <a:p>
            <a:r>
              <a:rPr lang="es-ES" sz="2800" dirty="0" smtClean="0">
                <a:effectLst/>
              </a:rPr>
              <a:t>VALOR</a:t>
            </a:r>
            <a:r>
              <a:rPr lang="es-ES_tradnl" sz="2800" dirty="0" smtClean="0">
                <a:effectLst/>
              </a:rPr>
              <a:t/>
            </a:r>
            <a:br>
              <a:rPr lang="es-ES_tradnl" sz="2800" dirty="0" smtClean="0">
                <a:effectLst/>
              </a:rPr>
            </a:br>
            <a:endParaRPr lang="es-ES" sz="2800" dirty="0"/>
          </a:p>
        </p:txBody>
      </p:sp>
      <p:graphicFrame>
        <p:nvGraphicFramePr>
          <p:cNvPr id="9" name="Marcador de contenido 8"/>
          <p:cNvGraphicFramePr>
            <a:graphicFrameLocks noGrp="1"/>
          </p:cNvGraphicFramePr>
          <p:nvPr>
            <p:ph idx="1"/>
            <p:extLst>
              <p:ext uri="{D42A27DB-BD31-4B8C-83A1-F6EECF244321}">
                <p14:modId xmlns:p14="http://schemas.microsoft.com/office/powerpoint/2010/main" val="560578719"/>
              </p:ext>
            </p:extLst>
          </p:nvPr>
        </p:nvGraphicFramePr>
        <p:xfrm>
          <a:off x="779462" y="141090"/>
          <a:ext cx="7581901" cy="67169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86412837"/>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4000" dirty="0">
                <a:effectLst/>
              </a:rPr>
              <a:t>A</a:t>
            </a:r>
            <a:r>
              <a:rPr lang="es-ES" sz="4000" dirty="0" smtClean="0">
                <a:effectLst/>
              </a:rPr>
              <a:t>ctividad </a:t>
            </a:r>
            <a:r>
              <a:rPr lang="es-ES" sz="4000" dirty="0">
                <a:effectLst/>
              </a:rPr>
              <a:t>de valor </a:t>
            </a:r>
            <a:endParaRPr lang="es-ES" sz="4000" dirty="0"/>
          </a:p>
        </p:txBody>
      </p:sp>
      <p:sp>
        <p:nvSpPr>
          <p:cNvPr id="3" name="Marcador de contenido 2"/>
          <p:cNvSpPr>
            <a:spLocks noGrp="1"/>
          </p:cNvSpPr>
          <p:nvPr>
            <p:ph idx="1"/>
          </p:nvPr>
        </p:nvSpPr>
        <p:spPr>
          <a:xfrm>
            <a:off x="779462" y="1439160"/>
            <a:ext cx="7581901" cy="4950217"/>
          </a:xfrm>
        </p:spPr>
        <p:txBody>
          <a:bodyPr>
            <a:noAutofit/>
          </a:bodyPr>
          <a:lstStyle/>
          <a:p>
            <a:pPr algn="just"/>
            <a:r>
              <a:rPr lang="es-ES" dirty="0">
                <a:effectLst/>
                <a:latin typeface="Candara"/>
                <a:cs typeface="Candara"/>
              </a:rPr>
              <a:t>Utiliza insumos adquiridos</a:t>
            </a:r>
          </a:p>
          <a:p>
            <a:pPr algn="just"/>
            <a:r>
              <a:rPr lang="es-ES" dirty="0" smtClean="0">
                <a:effectLst/>
                <a:latin typeface="Candara"/>
                <a:cs typeface="Candara"/>
              </a:rPr>
              <a:t>Emplea recursos humanos (mano de obra y administradores)</a:t>
            </a:r>
          </a:p>
          <a:p>
            <a:pPr algn="just"/>
            <a:r>
              <a:rPr lang="es-ES" dirty="0" smtClean="0">
                <a:effectLst/>
                <a:latin typeface="Candara"/>
                <a:cs typeface="Candara"/>
              </a:rPr>
              <a:t>Usa alguna </a:t>
            </a:r>
            <a:r>
              <a:rPr lang="es-ES" dirty="0">
                <a:effectLst/>
                <a:latin typeface="Candara"/>
                <a:cs typeface="Candara"/>
              </a:rPr>
              <a:t>clase de tecnología para cumplir su </a:t>
            </a:r>
            <a:r>
              <a:rPr lang="es-ES" dirty="0" smtClean="0">
                <a:effectLst/>
                <a:latin typeface="Candara"/>
                <a:cs typeface="Candara"/>
              </a:rPr>
              <a:t>función</a:t>
            </a:r>
          </a:p>
          <a:p>
            <a:pPr algn="just"/>
            <a:r>
              <a:rPr lang="es-ES" dirty="0">
                <a:effectLst/>
                <a:latin typeface="Candara"/>
                <a:cs typeface="Candara"/>
              </a:rPr>
              <a:t>U</a:t>
            </a:r>
            <a:r>
              <a:rPr lang="es-ES" dirty="0" smtClean="0">
                <a:effectLst/>
                <a:latin typeface="Candara"/>
                <a:cs typeface="Candara"/>
              </a:rPr>
              <a:t>sa </a:t>
            </a:r>
            <a:r>
              <a:rPr lang="es-ES" dirty="0">
                <a:effectLst/>
                <a:latin typeface="Candara"/>
                <a:cs typeface="Candara"/>
              </a:rPr>
              <a:t>y genera información (datos referentes al cliente, parámetros de desempeño y, estadísticas de fracasos de productos</a:t>
            </a:r>
            <a:r>
              <a:rPr lang="es-ES" dirty="0" smtClean="0">
                <a:effectLst/>
                <a:latin typeface="Candara"/>
                <a:cs typeface="Candara"/>
              </a:rPr>
              <a:t>)</a:t>
            </a:r>
          </a:p>
          <a:p>
            <a:pPr algn="just"/>
            <a:r>
              <a:rPr lang="es-ES" dirty="0" smtClean="0">
                <a:effectLst/>
                <a:latin typeface="Candara"/>
                <a:cs typeface="Candara"/>
              </a:rPr>
              <a:t>Origina activos </a:t>
            </a:r>
            <a:r>
              <a:rPr lang="es-ES" dirty="0">
                <a:effectLst/>
                <a:latin typeface="Candara"/>
                <a:cs typeface="Candara"/>
              </a:rPr>
              <a:t>financieros (inventario y cuentas por cobrar) o pasivo (cuentas por pagar)</a:t>
            </a:r>
            <a:endParaRPr lang="es-ES_tradnl" dirty="0">
              <a:effectLst/>
              <a:latin typeface="Candara"/>
              <a:cs typeface="Candara"/>
            </a:endParaRPr>
          </a:p>
          <a:p>
            <a:endParaRPr lang="es-ES" dirty="0"/>
          </a:p>
        </p:txBody>
      </p:sp>
    </p:spTree>
    <p:extLst>
      <p:ext uri="{BB962C8B-B14F-4D97-AF65-F5344CB8AC3E}">
        <p14:creationId xmlns:p14="http://schemas.microsoft.com/office/powerpoint/2010/main" val="28968188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1908" y="-46991"/>
            <a:ext cx="6900335" cy="940523"/>
          </a:xfrm>
        </p:spPr>
        <p:txBody>
          <a:bodyPr/>
          <a:lstStyle/>
          <a:p>
            <a:r>
              <a:rPr lang="es-ES" sz="4000" dirty="0" smtClean="0"/>
              <a:t>Cadena de valor</a:t>
            </a:r>
            <a:endParaRPr lang="es-ES" sz="4000"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1082971350"/>
              </p:ext>
            </p:extLst>
          </p:nvPr>
        </p:nvGraphicFramePr>
        <p:xfrm>
          <a:off x="103776" y="893533"/>
          <a:ext cx="8564000" cy="55160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80775"/>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857532814"/>
              </p:ext>
            </p:extLst>
          </p:nvPr>
        </p:nvGraphicFramePr>
        <p:xfrm>
          <a:off x="355600" y="254000"/>
          <a:ext cx="8267700" cy="55753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814729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9462" y="107577"/>
            <a:ext cx="7581901" cy="860402"/>
          </a:xfrm>
        </p:spPr>
        <p:txBody>
          <a:bodyPr/>
          <a:lstStyle/>
          <a:p>
            <a:r>
              <a:rPr lang="es-ES" sz="4000" dirty="0">
                <a:effectLst/>
              </a:rPr>
              <a:t>La cadena de valor y </a:t>
            </a:r>
            <a:r>
              <a:rPr lang="es-ES" sz="4000" dirty="0" smtClean="0">
                <a:effectLst/>
              </a:rPr>
              <a:t/>
            </a:r>
            <a:br>
              <a:rPr lang="es-ES" sz="4000" dirty="0" smtClean="0">
                <a:effectLst/>
              </a:rPr>
            </a:br>
            <a:r>
              <a:rPr lang="es-ES" sz="4000" dirty="0" smtClean="0">
                <a:effectLst/>
              </a:rPr>
              <a:t>el </a:t>
            </a:r>
            <a:r>
              <a:rPr lang="es-ES" sz="4000" dirty="0">
                <a:effectLst/>
              </a:rPr>
              <a:t>análisis de costos. </a:t>
            </a:r>
            <a:endParaRPr lang="es-ES" sz="4000" dirty="0"/>
          </a:p>
        </p:txBody>
      </p:sp>
      <p:sp>
        <p:nvSpPr>
          <p:cNvPr id="3" name="Marcador de contenido 2"/>
          <p:cNvSpPr>
            <a:spLocks noGrp="1"/>
          </p:cNvSpPr>
          <p:nvPr>
            <p:ph idx="1"/>
          </p:nvPr>
        </p:nvSpPr>
        <p:spPr>
          <a:xfrm>
            <a:off x="779462" y="1586598"/>
            <a:ext cx="7581901" cy="3953436"/>
          </a:xfrm>
        </p:spPr>
        <p:txBody>
          <a:bodyPr>
            <a:normAutofit fontScale="77500" lnSpcReduction="20000"/>
          </a:bodyPr>
          <a:lstStyle/>
          <a:p>
            <a:pPr algn="just"/>
            <a:r>
              <a:rPr lang="es-ES" dirty="0" smtClean="0">
                <a:effectLst/>
              </a:rPr>
              <a:t>El </a:t>
            </a:r>
            <a:r>
              <a:rPr lang="es-ES" dirty="0">
                <a:effectLst/>
              </a:rPr>
              <a:t>comportamiento en costos y la posición relativa de la empresa o productor proviene de actividades relacionadas con los valores que la empresa o productor efectúan al competir. </a:t>
            </a:r>
            <a:endParaRPr lang="es-ES_tradnl" dirty="0">
              <a:effectLst/>
            </a:endParaRPr>
          </a:p>
          <a:p>
            <a:pPr algn="just"/>
            <a:r>
              <a:rPr lang="es-ES" dirty="0">
                <a:effectLst/>
              </a:rPr>
              <a:t>Cada actividad posee su propia estructura al respecto y el comportamiento de sus costos puede verse afectada por los nexos y las interrelaciones con otras actividades ya sean internas o externas. </a:t>
            </a:r>
            <a:endParaRPr lang="es-ES_tradnl" dirty="0">
              <a:effectLst/>
            </a:endParaRPr>
          </a:p>
          <a:p>
            <a:pPr algn="just"/>
            <a:r>
              <a:rPr lang="es-ES" dirty="0">
                <a:effectLst/>
              </a:rPr>
              <a:t>Se obtiene una ventaja competitiva sí la empresa o productor consiguen un costo acumulado menor en las actividades de valor que sus competidores.</a:t>
            </a:r>
            <a:endParaRPr lang="es-ES_tradnl" dirty="0">
              <a:effectLst/>
            </a:endParaRPr>
          </a:p>
          <a:p>
            <a:pPr algn="just"/>
            <a:r>
              <a:rPr lang="es-ES" dirty="0">
                <a:effectLst/>
              </a:rPr>
              <a:t>El punto inicial para el análisis de costos consiste en definir una cadena de valor  y en asignarles a las actividades los costos operativos y los activos. </a:t>
            </a:r>
            <a:endParaRPr lang="es-ES_tradnl" dirty="0">
              <a:effectLst/>
            </a:endParaRPr>
          </a:p>
          <a:p>
            <a:endParaRPr lang="es-ES" dirty="0"/>
          </a:p>
        </p:txBody>
      </p:sp>
    </p:spTree>
    <p:extLst>
      <p:ext uri="{BB962C8B-B14F-4D97-AF65-F5344CB8AC3E}">
        <p14:creationId xmlns:p14="http://schemas.microsoft.com/office/powerpoint/2010/main" val="350908806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9463" y="107577"/>
            <a:ext cx="7475538" cy="946523"/>
          </a:xfrm>
        </p:spPr>
        <p:txBody>
          <a:bodyPr/>
          <a:lstStyle/>
          <a:p>
            <a:r>
              <a:rPr lang="es-ES" sz="2800" dirty="0" smtClean="0">
                <a:latin typeface="Times New Roman"/>
                <a:cs typeface="Times New Roman"/>
              </a:rPr>
              <a:t>PRESENTACIÓN</a:t>
            </a:r>
            <a:endParaRPr lang="es-ES" sz="2800" dirty="0">
              <a:latin typeface="Times New Roman"/>
              <a:cs typeface="Times New Roman"/>
            </a:endParaRPr>
          </a:p>
        </p:txBody>
      </p:sp>
      <p:sp>
        <p:nvSpPr>
          <p:cNvPr id="3" name="Marcador de contenido 2"/>
          <p:cNvSpPr>
            <a:spLocks noGrp="1"/>
          </p:cNvSpPr>
          <p:nvPr>
            <p:ph idx="1"/>
          </p:nvPr>
        </p:nvSpPr>
        <p:spPr>
          <a:xfrm>
            <a:off x="228600" y="1054100"/>
            <a:ext cx="8661400" cy="5270500"/>
          </a:xfrm>
        </p:spPr>
        <p:txBody>
          <a:bodyPr>
            <a:normAutofit fontScale="25000" lnSpcReduction="20000"/>
          </a:bodyPr>
          <a:lstStyle/>
          <a:p>
            <a:pPr marL="0" indent="0" algn="just">
              <a:buNone/>
            </a:pPr>
            <a:r>
              <a:rPr lang="es-ES" sz="6400" dirty="0">
                <a:effectLst/>
                <a:latin typeface="Times New Roman"/>
                <a:cs typeface="Times New Roman"/>
              </a:rPr>
              <a:t>Un tema esencial en la literatura sobre la adaptación de la organización, ha sido el intento para identificar las fuerzas que promueven y transforman las organizaciones en respuesta a los cambios del medio ambiente (</a:t>
            </a:r>
            <a:r>
              <a:rPr lang="es-ES" sz="6400" dirty="0" err="1">
                <a:effectLst/>
                <a:latin typeface="Times New Roman"/>
                <a:cs typeface="Times New Roman"/>
              </a:rPr>
              <a:t>Liao</a:t>
            </a:r>
            <a:r>
              <a:rPr lang="es-ES" sz="6400" dirty="0">
                <a:effectLst/>
                <a:latin typeface="Times New Roman"/>
                <a:cs typeface="Times New Roman"/>
              </a:rPr>
              <a:t>, </a:t>
            </a:r>
            <a:r>
              <a:rPr lang="en-US" sz="6400" dirty="0" err="1">
                <a:effectLst/>
                <a:latin typeface="Times New Roman"/>
                <a:cs typeface="Times New Roman"/>
              </a:rPr>
              <a:t>Welsch</a:t>
            </a:r>
            <a:r>
              <a:rPr lang="en-US" sz="6400" dirty="0">
                <a:effectLst/>
                <a:latin typeface="Times New Roman"/>
                <a:cs typeface="Times New Roman"/>
              </a:rPr>
              <a:t> y </a:t>
            </a:r>
            <a:r>
              <a:rPr lang="en-US" sz="6400" dirty="0" err="1">
                <a:effectLst/>
                <a:latin typeface="Times New Roman"/>
                <a:cs typeface="Times New Roman"/>
              </a:rPr>
              <a:t>Stoica</a:t>
            </a:r>
            <a:r>
              <a:rPr lang="en-US" sz="6400" dirty="0">
                <a:effectLst/>
                <a:latin typeface="Times New Roman"/>
                <a:cs typeface="Times New Roman"/>
              </a:rPr>
              <a:t>, 2003</a:t>
            </a:r>
            <a:r>
              <a:rPr lang="es-ES" sz="6400" dirty="0">
                <a:effectLst/>
                <a:latin typeface="Times New Roman"/>
                <a:cs typeface="Times New Roman"/>
              </a:rPr>
              <a:t>).  </a:t>
            </a:r>
          </a:p>
          <a:p>
            <a:pPr marL="0" indent="0" algn="just">
              <a:buNone/>
            </a:pPr>
            <a:r>
              <a:rPr lang="es-ES_tradnl" sz="6400" dirty="0">
                <a:effectLst/>
                <a:latin typeface="Times New Roman"/>
                <a:cs typeface="Times New Roman"/>
              </a:rPr>
              <a:t>Las empresas deben adaptarse a las nuevas tendencias de gestión. Tal es el caso de la administración por objetivos y la cadena de valor que exigen a la contabilidad de costos buscar otras formas de costeo. Por ejemplo, el costeo basado en actividades que no es un tema nuevo, pero que la mayoría de las empresas mexicanas no han adoptado y continúan usando los métodos de costeo tradicionales.</a:t>
            </a:r>
          </a:p>
          <a:p>
            <a:pPr marL="0" indent="0" algn="just">
              <a:buNone/>
            </a:pPr>
            <a:r>
              <a:rPr lang="es-ES_tradnl" sz="6400" dirty="0">
                <a:effectLst/>
                <a:latin typeface="Times New Roman"/>
                <a:cs typeface="Times New Roman"/>
              </a:rPr>
              <a:t>El objetivo de este material es aportar el fundamento teórico y metodológico para aplicar el método de costeo basado en actividades, llamado también costeo ABC por sus siglas en inglés (</a:t>
            </a:r>
            <a:r>
              <a:rPr lang="es-ES_tradnl" sz="6400" dirty="0" err="1">
                <a:effectLst/>
                <a:latin typeface="Times New Roman"/>
                <a:cs typeface="Times New Roman"/>
              </a:rPr>
              <a:t>Activity</a:t>
            </a:r>
            <a:r>
              <a:rPr lang="es-ES_tradnl" sz="6400" dirty="0">
                <a:effectLst/>
                <a:latin typeface="Times New Roman"/>
                <a:cs typeface="Times New Roman"/>
              </a:rPr>
              <a:t> </a:t>
            </a:r>
            <a:r>
              <a:rPr lang="es-ES_tradnl" sz="6400" dirty="0" err="1">
                <a:effectLst/>
                <a:latin typeface="Times New Roman"/>
                <a:cs typeface="Times New Roman"/>
              </a:rPr>
              <a:t>Based</a:t>
            </a:r>
            <a:r>
              <a:rPr lang="es-ES_tradnl" sz="6400" dirty="0">
                <a:effectLst/>
                <a:latin typeface="Times New Roman"/>
                <a:cs typeface="Times New Roman"/>
              </a:rPr>
              <a:t> </a:t>
            </a:r>
            <a:r>
              <a:rPr lang="es-ES_tradnl" sz="6400" dirty="0" err="1">
                <a:effectLst/>
                <a:latin typeface="Times New Roman"/>
                <a:cs typeface="Times New Roman"/>
              </a:rPr>
              <a:t>Costing</a:t>
            </a:r>
            <a:r>
              <a:rPr lang="es-ES" sz="6400" dirty="0">
                <a:effectLst/>
                <a:latin typeface="Times New Roman"/>
                <a:cs typeface="Times New Roman"/>
              </a:rPr>
              <a:t>)</a:t>
            </a:r>
            <a:r>
              <a:rPr lang="es-ES" sz="6400" dirty="0" smtClean="0">
                <a:effectLst/>
                <a:latin typeface="Times New Roman"/>
                <a:cs typeface="Times New Roman"/>
              </a:rPr>
              <a:t>. Con base en los objetivos de cadena de valor</a:t>
            </a:r>
            <a:endParaRPr lang="es-ES_tradnl" sz="6400" dirty="0">
              <a:effectLst/>
              <a:latin typeface="Times New Roman"/>
              <a:cs typeface="Times New Roman"/>
            </a:endParaRPr>
          </a:p>
          <a:p>
            <a:pPr marL="0" indent="0" algn="just">
              <a:buNone/>
            </a:pPr>
            <a:r>
              <a:rPr lang="es-ES_tradnl" sz="6400" dirty="0">
                <a:effectLst/>
                <a:latin typeface="Times New Roman"/>
                <a:cs typeface="Times New Roman"/>
              </a:rPr>
              <a:t>La contribución del presente material se dirige:</a:t>
            </a:r>
          </a:p>
          <a:p>
            <a:pPr marL="1143000" lvl="0" indent="-1143000" algn="just">
              <a:buFont typeface="+mj-lt"/>
              <a:buAutoNum type="arabicPeriod"/>
            </a:pPr>
            <a:r>
              <a:rPr lang="es-ES_tradnl" sz="6400" dirty="0">
                <a:effectLst/>
                <a:latin typeface="Times New Roman"/>
                <a:cs typeface="Times New Roman"/>
              </a:rPr>
              <a:t>Al profesor. Le aporta la </a:t>
            </a:r>
            <a:r>
              <a:rPr lang="es-ES_tradnl" sz="6400" dirty="0" smtClean="0">
                <a:effectLst/>
                <a:latin typeface="Times New Roman"/>
                <a:cs typeface="Times New Roman"/>
              </a:rPr>
              <a:t>visualización y el fundamento teórico y práctico de cadena de valor, el tratamiento de los GIF (Gastos indirectos de fabricación),  </a:t>
            </a:r>
            <a:r>
              <a:rPr lang="es-ES_tradnl" sz="6400" dirty="0">
                <a:effectLst/>
                <a:latin typeface="Times New Roman"/>
                <a:cs typeface="Times New Roman"/>
              </a:rPr>
              <a:t>la metodología del costeo ABC y su aplicación práctica.</a:t>
            </a:r>
          </a:p>
          <a:p>
            <a:pPr marL="1143000" lvl="0" indent="-1143000" algn="just">
              <a:buFont typeface="+mj-lt"/>
              <a:buAutoNum type="arabicPeriod"/>
            </a:pPr>
            <a:r>
              <a:rPr lang="es-ES_tradnl" sz="6400" dirty="0">
                <a:effectLst/>
                <a:latin typeface="Times New Roman"/>
                <a:cs typeface="Times New Roman"/>
              </a:rPr>
              <a:t>Al alumno de la licenciatura en Contaduría. Le servirá de guía teórica y práctica con el fin de </a:t>
            </a:r>
            <a:r>
              <a:rPr lang="es-ES_tradnl" sz="6400" dirty="0" smtClean="0">
                <a:effectLst/>
                <a:latin typeface="Times New Roman"/>
                <a:cs typeface="Times New Roman"/>
              </a:rPr>
              <a:t>comprender los </a:t>
            </a:r>
            <a:r>
              <a:rPr lang="es-ES_tradnl" sz="6400" dirty="0">
                <a:effectLst/>
                <a:latin typeface="Times New Roman"/>
                <a:cs typeface="Times New Roman"/>
              </a:rPr>
              <a:t>beneficios que aporta el costeo </a:t>
            </a:r>
            <a:r>
              <a:rPr lang="es-ES_tradnl" sz="6400" dirty="0" smtClean="0">
                <a:effectLst/>
                <a:latin typeface="Times New Roman"/>
                <a:cs typeface="Times New Roman"/>
              </a:rPr>
              <a:t>ABC, su </a:t>
            </a:r>
            <a:r>
              <a:rPr lang="es-ES_tradnl" sz="6400" dirty="0">
                <a:effectLst/>
                <a:latin typeface="Times New Roman"/>
                <a:cs typeface="Times New Roman"/>
              </a:rPr>
              <a:t>diferenciación con el costeo </a:t>
            </a:r>
            <a:r>
              <a:rPr lang="es-ES_tradnl" sz="6400" dirty="0" smtClean="0">
                <a:effectLst/>
                <a:latin typeface="Times New Roman"/>
                <a:cs typeface="Times New Roman"/>
              </a:rPr>
              <a:t>tradicional, </a:t>
            </a:r>
            <a:r>
              <a:rPr lang="es-ES_tradnl" sz="6400" dirty="0">
                <a:effectLst/>
                <a:latin typeface="Times New Roman"/>
                <a:cs typeface="Times New Roman"/>
              </a:rPr>
              <a:t>así como las bases en </a:t>
            </a:r>
            <a:r>
              <a:rPr lang="es-ES_tradnl" sz="6400" dirty="0" smtClean="0">
                <a:effectLst/>
                <a:latin typeface="Times New Roman"/>
                <a:cs typeface="Times New Roman"/>
              </a:rPr>
              <a:t>que sustenta, </a:t>
            </a:r>
            <a:r>
              <a:rPr lang="es-ES_tradnl" sz="6400" dirty="0">
                <a:effectLst/>
                <a:latin typeface="Times New Roman"/>
                <a:cs typeface="Times New Roman"/>
              </a:rPr>
              <a:t>y el convencimiento que se trata de un procedimiento fácil de aplicar en una empresa de transformación.</a:t>
            </a:r>
          </a:p>
          <a:p>
            <a:pPr marL="0" indent="0">
              <a:buNone/>
            </a:pPr>
            <a:r>
              <a:rPr lang="es-ES_tradnl" sz="8000" dirty="0">
                <a:effectLst/>
              </a:rPr>
              <a:t> </a:t>
            </a:r>
          </a:p>
          <a:p>
            <a:pPr marL="0" indent="0" algn="just">
              <a:buNone/>
            </a:pPr>
            <a:endParaRPr lang="es-ES" sz="8000" b="0" dirty="0"/>
          </a:p>
          <a:p>
            <a:pPr marL="0" indent="0" algn="just">
              <a:buNone/>
            </a:pPr>
            <a:endParaRPr lang="es-ES" sz="8000" b="0" dirty="0"/>
          </a:p>
          <a:p>
            <a:endParaRPr lang="es-ES" dirty="0"/>
          </a:p>
        </p:txBody>
      </p:sp>
    </p:spTree>
    <p:extLst>
      <p:ext uri="{BB962C8B-B14F-4D97-AF65-F5344CB8AC3E}">
        <p14:creationId xmlns:p14="http://schemas.microsoft.com/office/powerpoint/2010/main" val="203714609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Tabla"/>
          <p:cNvGraphicFramePr>
            <a:graphicFrameLocks noGrp="1"/>
          </p:cNvGraphicFramePr>
          <p:nvPr>
            <p:extLst>
              <p:ext uri="{D42A27DB-BD31-4B8C-83A1-F6EECF244321}">
                <p14:modId xmlns:p14="http://schemas.microsoft.com/office/powerpoint/2010/main" val="1646165996"/>
              </p:ext>
            </p:extLst>
          </p:nvPr>
        </p:nvGraphicFramePr>
        <p:xfrm>
          <a:off x="193673" y="981075"/>
          <a:ext cx="8721726" cy="5635627"/>
        </p:xfrm>
        <a:graphic>
          <a:graphicData uri="http://schemas.openxmlformats.org/drawingml/2006/table">
            <a:tbl>
              <a:tblPr/>
              <a:tblGrid>
                <a:gridCol w="5470336"/>
                <a:gridCol w="214726"/>
                <a:gridCol w="3036664"/>
              </a:tblGrid>
              <a:tr h="60519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600" b="1" i="0" u="none" strike="noStrike" cap="none" normalizeH="0" baseline="0" dirty="0">
                          <a:ln>
                            <a:noFill/>
                          </a:ln>
                          <a:solidFill>
                            <a:srgbClr val="FFFFFF"/>
                          </a:solidFill>
                          <a:effectLst/>
                          <a:latin typeface="Century Gothic" charset="0"/>
                          <a:ea typeface="ＭＳ Ｐゴシック" charset="0"/>
                        </a:rPr>
                        <a:t>Función de la cadena de valor y ejemplos de costos</a:t>
                      </a:r>
                    </a:p>
                  </a:txBody>
                  <a:tcPr marL="91447" marR="91447" marT="45699" marB="456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MX" sz="1600" b="1" i="0" u="none" strike="noStrike" cap="none" normalizeH="0" baseline="0">
                        <a:ln>
                          <a:noFill/>
                        </a:ln>
                        <a:solidFill>
                          <a:srgbClr val="FFFFFF"/>
                        </a:solidFill>
                        <a:effectLst/>
                        <a:latin typeface="Century Gothic" charset="0"/>
                        <a:ea typeface="ＭＳ Ｐゴシック" charset="0"/>
                      </a:endParaRPr>
                    </a:p>
                  </a:txBody>
                  <a:tcPr marL="91447" marR="91447" marT="45699" marB="456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600" b="1" i="0" u="none" strike="noStrike" cap="none" normalizeH="0" baseline="0">
                          <a:ln>
                            <a:noFill/>
                          </a:ln>
                          <a:solidFill>
                            <a:srgbClr val="FFFFFF"/>
                          </a:solidFill>
                          <a:effectLst/>
                          <a:latin typeface="Century Gothic" charset="0"/>
                          <a:ea typeface="ＭＳ Ｐゴシック" charset="0"/>
                        </a:rPr>
                        <a:t>Ejemplo de causantes de costo</a:t>
                      </a:r>
                    </a:p>
                  </a:txBody>
                  <a:tcPr marL="91447" marR="91447" marT="45699" marB="456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98684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entury Gothic" charset="0"/>
                          <a:ea typeface="ＭＳ Ｐゴシック" charset="0"/>
                        </a:rPr>
                        <a:t>I&amp;D</a:t>
                      </a:r>
                    </a:p>
                    <a:p>
                      <a:pPr marL="0" marR="0" lvl="0" indent="0" algn="l"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entury Gothic" charset="0"/>
                          <a:ea typeface="ＭＳ Ｐゴシック" charset="0"/>
                        </a:rPr>
                        <a:t> Salarios del personal de investigación, costos de encuestas de mercado, salarios de ingeniería de producto y proceso</a:t>
                      </a:r>
                    </a:p>
                  </a:txBody>
                  <a:tcPr marL="91447" marR="91447" marT="45699" marB="456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MX" sz="1400" b="0" i="0" u="none" strike="noStrike" cap="none" normalizeH="0" baseline="0">
                        <a:ln>
                          <a:noFill/>
                        </a:ln>
                        <a:solidFill>
                          <a:srgbClr val="000000"/>
                        </a:solidFill>
                        <a:effectLst/>
                        <a:latin typeface="Century Gothic" charset="0"/>
                        <a:ea typeface="ＭＳ Ｐゴシック" charset="0"/>
                      </a:endParaRPr>
                    </a:p>
                  </a:txBody>
                  <a:tcPr marL="91447" marR="91447" marT="45699" marB="456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entury Gothic" charset="0"/>
                          <a:ea typeface="ＭＳ Ｐゴシック" charset="0"/>
                        </a:rPr>
                        <a:t>No. de propuestas de nuevos productos</a:t>
                      </a:r>
                    </a:p>
                    <a:p>
                      <a:pPr marL="0" marR="0" lvl="0" indent="0" algn="l"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entury Gothic" charset="0"/>
                          <a:ea typeface="ＭＳ Ｐゴシック" charset="0"/>
                        </a:rPr>
                        <a:t>Complejidad de los productos propuestos</a:t>
                      </a:r>
                    </a:p>
                  </a:txBody>
                  <a:tcPr marL="91447" marR="91447" marT="45699" marB="456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r>
              <a:tr h="98684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dirty="0">
                          <a:ln>
                            <a:noFill/>
                          </a:ln>
                          <a:solidFill>
                            <a:srgbClr val="000000"/>
                          </a:solidFill>
                          <a:effectLst/>
                          <a:latin typeface="Century Gothic" charset="0"/>
                          <a:ea typeface="ＭＳ Ｐゴシック" charset="0"/>
                        </a:rPr>
                        <a:t>Diseño de producto, servicios y procesos</a:t>
                      </a:r>
                    </a:p>
                    <a:p>
                      <a:pPr marL="0" marR="0" lvl="0" indent="0" algn="l"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dirty="0">
                          <a:ln>
                            <a:noFill/>
                          </a:ln>
                          <a:solidFill>
                            <a:srgbClr val="000000"/>
                          </a:solidFill>
                          <a:effectLst/>
                          <a:latin typeface="Century Gothic" charset="0"/>
                          <a:ea typeface="ＭＳ Ｐゴシック" charset="0"/>
                        </a:rPr>
                        <a:t>Salarios de ingeniería</a:t>
                      </a:r>
                    </a:p>
                    <a:p>
                      <a:pPr marL="0" marR="0" lvl="0" indent="0" algn="l"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dirty="0">
                          <a:ln>
                            <a:noFill/>
                          </a:ln>
                          <a:solidFill>
                            <a:srgbClr val="000000"/>
                          </a:solidFill>
                          <a:effectLst/>
                          <a:latin typeface="Century Gothic" charset="0"/>
                          <a:ea typeface="ＭＳ Ｐゴシック" charset="0"/>
                        </a:rPr>
                        <a:t>Costo de equipo de diseño asistido por computadora, costo de desarrollar el prototipo para prueba</a:t>
                      </a:r>
                    </a:p>
                  </a:txBody>
                  <a:tcPr marL="91447" marR="91447" marT="45699" marB="456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MX" sz="1400" b="0" i="0" u="none" strike="noStrike" cap="none" normalizeH="0" baseline="0">
                        <a:ln>
                          <a:noFill/>
                        </a:ln>
                        <a:solidFill>
                          <a:srgbClr val="000000"/>
                        </a:solidFill>
                        <a:effectLst/>
                        <a:latin typeface="Century Gothic" charset="0"/>
                        <a:ea typeface="ＭＳ Ｐゴシック" charset="0"/>
                      </a:endParaRPr>
                    </a:p>
                  </a:txBody>
                  <a:tcPr marL="91447" marR="91447" marT="45699" marB="456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entury Gothic" charset="0"/>
                          <a:ea typeface="ＭＳ Ｐゴシック" charset="0"/>
                        </a:rPr>
                        <a:t>No. de horas de ingeniería</a:t>
                      </a:r>
                    </a:p>
                  </a:txBody>
                  <a:tcPr marL="91447" marR="91447" marT="45699" marB="456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r>
              <a:tr h="98684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entury Gothic" charset="0"/>
                          <a:ea typeface="ＭＳ Ｐゴシック" charset="0"/>
                        </a:rPr>
                        <a:t>Producción</a:t>
                      </a:r>
                    </a:p>
                    <a:p>
                      <a:pPr marL="0" marR="0" lvl="0" indent="0" algn="l"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entury Gothic" charset="0"/>
                          <a:ea typeface="ＭＳ Ｐゴシック" charset="0"/>
                        </a:rPr>
                        <a:t>MO, salarios de supervisión, de mantenimiento. Depreciación, abastecimiento, costo de energía</a:t>
                      </a:r>
                    </a:p>
                  </a:txBody>
                  <a:tcPr marL="91447" marR="91447" marT="45699" marB="456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MX" sz="1400" b="0" i="0" u="none" strike="noStrike" cap="none" normalizeH="0" baseline="0">
                        <a:ln>
                          <a:noFill/>
                        </a:ln>
                        <a:solidFill>
                          <a:srgbClr val="000000"/>
                        </a:solidFill>
                        <a:effectLst/>
                        <a:latin typeface="Century Gothic" charset="0"/>
                        <a:ea typeface="ＭＳ Ｐゴシック" charset="0"/>
                      </a:endParaRPr>
                    </a:p>
                  </a:txBody>
                  <a:tcPr marL="91447" marR="91447" marT="45699" marB="456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entury Gothic" charset="0"/>
                          <a:ea typeface="ＭＳ Ｐゴシック" charset="0"/>
                        </a:rPr>
                        <a:t>Hrs. de MO</a:t>
                      </a:r>
                    </a:p>
                    <a:p>
                      <a:pPr marL="0" marR="0" lvl="0" indent="0" algn="l"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entury Gothic" charset="0"/>
                          <a:ea typeface="ＭＳ Ｐゴシック" charset="0"/>
                        </a:rPr>
                        <a:t>No. de personas supervisadas</a:t>
                      </a:r>
                    </a:p>
                    <a:p>
                      <a:pPr marL="0" marR="0" lvl="0" indent="0" algn="l"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entury Gothic" charset="0"/>
                          <a:ea typeface="ＭＳ Ｐゴシック" charset="0"/>
                        </a:rPr>
                        <a:t>Hrs. De mecánicos</a:t>
                      </a:r>
                    </a:p>
                    <a:p>
                      <a:pPr marL="0" marR="0" lvl="0" indent="0" algn="l"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entury Gothic" charset="0"/>
                          <a:ea typeface="ＭＳ Ｐゴシック" charset="0"/>
                        </a:rPr>
                        <a:t>Hrs. máquina</a:t>
                      </a:r>
                    </a:p>
                  </a:txBody>
                  <a:tcPr marL="91447" marR="91447" marT="45699" marB="456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r>
              <a:tr h="76437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entury Gothic" charset="0"/>
                          <a:ea typeface="ＭＳ Ｐゴシック" charset="0"/>
                        </a:rPr>
                        <a:t>Marketing</a:t>
                      </a:r>
                    </a:p>
                    <a:p>
                      <a:pPr marL="0" marR="0" lvl="0" indent="0" algn="l"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entury Gothic" charset="0"/>
                          <a:ea typeface="ＭＳ Ｐゴシック" charset="0"/>
                        </a:rPr>
                        <a:t>Costo de anuncios, salarios personal de marketing, costo de viajes y atenciones a clientes</a:t>
                      </a:r>
                    </a:p>
                  </a:txBody>
                  <a:tcPr marL="91447" marR="91447" marT="45699" marB="456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MX" sz="1400" b="0" i="0" u="none" strike="noStrike" cap="none" normalizeH="0" baseline="0">
                        <a:ln>
                          <a:noFill/>
                        </a:ln>
                        <a:solidFill>
                          <a:srgbClr val="000000"/>
                        </a:solidFill>
                        <a:effectLst/>
                        <a:latin typeface="Century Gothic" charset="0"/>
                        <a:ea typeface="ＭＳ Ｐゴシック" charset="0"/>
                      </a:endParaRPr>
                    </a:p>
                  </a:txBody>
                  <a:tcPr marL="91447" marR="91447" marT="45699" marB="456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entury Gothic" charset="0"/>
                          <a:ea typeface="ＭＳ Ｐゴシック" charset="0"/>
                        </a:rPr>
                        <a:t>No. de anuncios</a:t>
                      </a:r>
                    </a:p>
                    <a:p>
                      <a:pPr marL="0" marR="0" lvl="0" indent="0" algn="l"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entury Gothic" charset="0"/>
                          <a:ea typeface="ＭＳ Ｐゴシック" charset="0"/>
                        </a:rPr>
                        <a:t>Pesos por ventas</a:t>
                      </a:r>
                    </a:p>
                  </a:txBody>
                  <a:tcPr marL="91447" marR="91447" marT="45699" marB="456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r>
              <a:tr h="76437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entury Gothic" charset="0"/>
                          <a:ea typeface="ＭＳ Ｐゴシック" charset="0"/>
                        </a:rPr>
                        <a:t>Distribución</a:t>
                      </a:r>
                    </a:p>
                    <a:p>
                      <a:pPr marL="0" marR="0" lvl="0" indent="0" algn="l"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entury Gothic" charset="0"/>
                          <a:ea typeface="ＭＳ Ｐゴシック" charset="0"/>
                        </a:rPr>
                        <a:t>Salarios de personal de embarque, costo de transporte, depreciación de vehículos, combustible</a:t>
                      </a:r>
                    </a:p>
                  </a:txBody>
                  <a:tcPr marL="91447" marR="91447" marT="45699" marB="456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MX" sz="1400" b="0" i="0" u="none" strike="noStrike" cap="none" normalizeH="0" baseline="0">
                        <a:ln>
                          <a:noFill/>
                        </a:ln>
                        <a:solidFill>
                          <a:srgbClr val="000000"/>
                        </a:solidFill>
                        <a:effectLst/>
                        <a:latin typeface="Century Gothic" charset="0"/>
                        <a:ea typeface="ＭＳ Ｐゴシック" charset="0"/>
                      </a:endParaRPr>
                    </a:p>
                  </a:txBody>
                  <a:tcPr marL="91447" marR="91447" marT="45699" marB="456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entury Gothic" charset="0"/>
                          <a:ea typeface="ＭＳ Ｐゴシック" charset="0"/>
                        </a:rPr>
                        <a:t>Hrs. de trabajo</a:t>
                      </a:r>
                    </a:p>
                    <a:p>
                      <a:pPr marL="0" marR="0" lvl="0" indent="0" algn="l"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entury Gothic" charset="0"/>
                          <a:ea typeface="ＭＳ Ｐゴシック" charset="0"/>
                        </a:rPr>
                        <a:t>Peso de Art. transportados</a:t>
                      </a:r>
                    </a:p>
                  </a:txBody>
                  <a:tcPr marL="91447" marR="91447" marT="45699" marB="456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D8CC"/>
                    </a:solidFill>
                  </a:tcPr>
                </a:tc>
              </a:tr>
              <a:tr h="54115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400" b="1" i="0" u="none" strike="noStrike" cap="none" normalizeH="0" baseline="0">
                          <a:ln>
                            <a:noFill/>
                          </a:ln>
                          <a:solidFill>
                            <a:srgbClr val="000000"/>
                          </a:solidFill>
                          <a:effectLst/>
                          <a:latin typeface="Century Gothic" charset="0"/>
                          <a:ea typeface="ＭＳ Ｐゴシック" charset="0"/>
                        </a:rPr>
                        <a:t>Servicio al cliente</a:t>
                      </a:r>
                    </a:p>
                    <a:p>
                      <a:pPr marL="0" marR="0" lvl="0" indent="0" algn="l"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a:ln>
                            <a:noFill/>
                          </a:ln>
                          <a:solidFill>
                            <a:srgbClr val="000000"/>
                          </a:solidFill>
                          <a:effectLst/>
                          <a:latin typeface="Century Gothic" charset="0"/>
                          <a:ea typeface="ＭＳ Ｐゴシック" charset="0"/>
                        </a:rPr>
                        <a:t>Salarios del personal de servicio, costo de suministros, viajes</a:t>
                      </a:r>
                    </a:p>
                  </a:txBody>
                  <a:tcPr marL="91447" marR="91447" marT="45699" marB="456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MX" sz="1400" b="0" i="0" u="none" strike="noStrike" cap="none" normalizeH="0" baseline="0">
                        <a:ln>
                          <a:noFill/>
                        </a:ln>
                        <a:solidFill>
                          <a:srgbClr val="000000"/>
                        </a:solidFill>
                        <a:effectLst/>
                        <a:latin typeface="Century Gothic" charset="0"/>
                        <a:ea typeface="ＭＳ Ｐゴシック" charset="0"/>
                      </a:endParaRPr>
                    </a:p>
                  </a:txBody>
                  <a:tcPr marL="91447" marR="91447" marT="45699" marB="456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dirty="0">
                          <a:ln>
                            <a:noFill/>
                          </a:ln>
                          <a:solidFill>
                            <a:srgbClr val="000000"/>
                          </a:solidFill>
                          <a:effectLst/>
                          <a:latin typeface="Century Gothic" charset="0"/>
                          <a:ea typeface="ＭＳ Ｐゴシック" charset="0"/>
                        </a:rPr>
                        <a:t>Hrs. de atención</a:t>
                      </a:r>
                    </a:p>
                    <a:p>
                      <a:pPr marL="0" marR="0" lvl="0" indent="0" algn="l"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dirty="0">
                          <a:ln>
                            <a:noFill/>
                          </a:ln>
                          <a:solidFill>
                            <a:srgbClr val="000000"/>
                          </a:solidFill>
                          <a:effectLst/>
                          <a:latin typeface="Century Gothic" charset="0"/>
                          <a:ea typeface="ＭＳ Ｐゴシック" charset="0"/>
                        </a:rPr>
                        <a:t>No. de llamadas de servicio</a:t>
                      </a:r>
                    </a:p>
                  </a:txBody>
                  <a:tcPr marL="91447" marR="91447" marT="45699" marB="456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ECE7"/>
                    </a:solidFill>
                  </a:tcPr>
                </a:tc>
              </a:tr>
            </a:tbl>
          </a:graphicData>
        </a:graphic>
      </p:graphicFrame>
      <p:sp>
        <p:nvSpPr>
          <p:cNvPr id="4" name="3 Título"/>
          <p:cNvSpPr>
            <a:spLocks noGrp="1"/>
          </p:cNvSpPr>
          <p:nvPr>
            <p:ph type="title"/>
          </p:nvPr>
        </p:nvSpPr>
        <p:spPr>
          <a:xfrm>
            <a:off x="468313" y="0"/>
            <a:ext cx="8183562" cy="663575"/>
          </a:xfrm>
        </p:spPr>
        <p:txBody>
          <a:bodyPr/>
          <a:lstStyle/>
          <a:p>
            <a:r>
              <a:rPr lang="es-MX" sz="4000" dirty="0" smtClean="0">
                <a:effectLst>
                  <a:outerShdw blurRad="38100" dist="38100" dir="2700000" algn="tl">
                    <a:srgbClr val="000000"/>
                  </a:outerShdw>
                </a:effectLst>
                <a:latin typeface="Century Gothic" charset="0"/>
              </a:rPr>
              <a:t>CADENA DE VALOR Y COSTOS</a:t>
            </a:r>
            <a:endParaRPr lang="es-MX" sz="4000" dirty="0">
              <a:effectLst>
                <a:outerShdw blurRad="38100" dist="38100" dir="2700000" algn="tl">
                  <a:srgbClr val="000000"/>
                </a:outerShdw>
              </a:effectLst>
              <a:latin typeface="Century Gothic" charset="0"/>
            </a:endParaRPr>
          </a:p>
        </p:txBody>
      </p:sp>
    </p:spTree>
    <p:extLst>
      <p:ext uri="{BB962C8B-B14F-4D97-AF65-F5344CB8AC3E}">
        <p14:creationId xmlns:p14="http://schemas.microsoft.com/office/powerpoint/2010/main" val="2122975496"/>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7062" y="139701"/>
            <a:ext cx="7581901" cy="1181100"/>
          </a:xfrm>
        </p:spPr>
        <p:txBody>
          <a:bodyPr/>
          <a:lstStyle/>
          <a:p>
            <a:r>
              <a:rPr lang="es-ES" sz="4000" dirty="0" smtClean="0"/>
              <a:t>ASIGNACIÓN DE COSTOS</a:t>
            </a:r>
            <a:endParaRPr lang="es-ES" sz="4000" dirty="0"/>
          </a:p>
        </p:txBody>
      </p:sp>
      <p:sp>
        <p:nvSpPr>
          <p:cNvPr id="3" name="Marcador de contenido 2"/>
          <p:cNvSpPr>
            <a:spLocks noGrp="1"/>
          </p:cNvSpPr>
          <p:nvPr>
            <p:ph idx="1"/>
          </p:nvPr>
        </p:nvSpPr>
        <p:spPr>
          <a:xfrm>
            <a:off x="4178300" y="3657600"/>
            <a:ext cx="4572000" cy="1447800"/>
          </a:xfrm>
        </p:spPr>
        <p:style>
          <a:lnRef idx="2">
            <a:schemeClr val="accent1"/>
          </a:lnRef>
          <a:fillRef idx="1">
            <a:schemeClr val="lt1"/>
          </a:fillRef>
          <a:effectRef idx="0">
            <a:schemeClr val="accent1"/>
          </a:effectRef>
          <a:fontRef idx="minor">
            <a:schemeClr val="dk1"/>
          </a:fontRef>
        </p:style>
        <p:txBody>
          <a:bodyPr>
            <a:normAutofit/>
          </a:bodyPr>
          <a:lstStyle/>
          <a:p>
            <a:pPr marL="0" indent="0" algn="just">
              <a:buNone/>
            </a:pPr>
            <a:r>
              <a:rPr lang="es-ES" sz="2000" dirty="0" smtClean="0">
                <a:effectLst/>
              </a:rPr>
              <a:t>2. Agrupar </a:t>
            </a:r>
            <a:r>
              <a:rPr lang="es-ES" sz="2000" dirty="0">
                <a:effectLst/>
              </a:rPr>
              <a:t>las actividades en actividades directas e indirectas y en aseguramiento de la calidad y al cumular los costos de cada </a:t>
            </a:r>
            <a:r>
              <a:rPr lang="es-ES" sz="2000" dirty="0" smtClean="0">
                <a:effectLst/>
              </a:rPr>
              <a:t>categoría.</a:t>
            </a:r>
            <a:endParaRPr lang="es-ES_tradnl" sz="2000" dirty="0">
              <a:effectLst/>
            </a:endParaRPr>
          </a:p>
        </p:txBody>
      </p:sp>
      <p:sp>
        <p:nvSpPr>
          <p:cNvPr id="5" name="Rectángulo 4"/>
          <p:cNvSpPr/>
          <p:nvPr/>
        </p:nvSpPr>
        <p:spPr>
          <a:xfrm>
            <a:off x="114300" y="2828102"/>
            <a:ext cx="3149600" cy="2246769"/>
          </a:xfrm>
          <a:prstGeom prst="rect">
            <a:avLst/>
          </a:prstGeom>
        </p:spPr>
        <p:style>
          <a:lnRef idx="3">
            <a:schemeClr val="lt1"/>
          </a:lnRef>
          <a:fillRef idx="1">
            <a:schemeClr val="accent1"/>
          </a:fillRef>
          <a:effectRef idx="1">
            <a:schemeClr val="accent1"/>
          </a:effectRef>
          <a:fontRef idx="minor">
            <a:schemeClr val="lt1"/>
          </a:fontRef>
        </p:style>
        <p:txBody>
          <a:bodyPr wrap="square">
            <a:spAutoFit/>
          </a:bodyPr>
          <a:lstStyle/>
          <a:p>
            <a:pPr lvl="0" algn="just">
              <a:spcBef>
                <a:spcPts val="2000"/>
              </a:spcBef>
            </a:pPr>
            <a:r>
              <a:rPr lang="es-ES" sz="2000" b="1" dirty="0">
                <a:solidFill>
                  <a:prstClr val="white"/>
                </a:solidFill>
              </a:rPr>
              <a:t>La asignación de costos y activos generará una cadena de valor que ejemplifique gráficamente la distribución de los costos de los productores o empresa. </a:t>
            </a:r>
            <a:endParaRPr lang="es-ES" sz="2400" b="1" dirty="0">
              <a:solidFill>
                <a:prstClr val="white"/>
              </a:solidFill>
            </a:endParaRPr>
          </a:p>
        </p:txBody>
      </p:sp>
      <p:sp>
        <p:nvSpPr>
          <p:cNvPr id="6" name="Rectángulo 5"/>
          <p:cNvSpPr/>
          <p:nvPr/>
        </p:nvSpPr>
        <p:spPr>
          <a:xfrm>
            <a:off x="4178300" y="1922488"/>
            <a:ext cx="4572000" cy="1323439"/>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lgn="just"/>
            <a:r>
              <a:rPr lang="es-ES" sz="2000" b="1" dirty="0" smtClean="0"/>
              <a:t>1. Dividir </a:t>
            </a:r>
            <a:r>
              <a:rPr lang="es-ES" sz="2000" b="1" dirty="0"/>
              <a:t>el costo de la actividad de valor en tres categorías: insumos operativos adquiridos, costo de recursos humanos, y activos por categoría </a:t>
            </a:r>
            <a:r>
              <a:rPr lang="es-ES" sz="2000" b="1" dirty="0" smtClean="0"/>
              <a:t>principal.</a:t>
            </a:r>
            <a:endParaRPr lang="es-ES" sz="2000" b="1" dirty="0"/>
          </a:p>
        </p:txBody>
      </p:sp>
      <p:sp>
        <p:nvSpPr>
          <p:cNvPr id="7" name="Marcador de contenido 2"/>
          <p:cNvSpPr txBox="1">
            <a:spLocks/>
          </p:cNvSpPr>
          <p:nvPr/>
        </p:nvSpPr>
        <p:spPr>
          <a:xfrm>
            <a:off x="4178300" y="5690424"/>
            <a:ext cx="4572000" cy="672688"/>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ormAutofit/>
          </a:bodyPr>
          <a:lstStyle>
            <a:lvl1pPr marL="403225" indent="-403225" algn="l" defTabSz="914400" rtl="0" eaLnBrk="1" latinLnBrk="0" hangingPunct="1">
              <a:spcBef>
                <a:spcPts val="2000"/>
              </a:spcBef>
              <a:buFontTx/>
              <a:buBlip>
                <a:blip r:embed="rId2"/>
              </a:buBlip>
              <a:defRPr sz="2400" b="1" kern="1200">
                <a:solidFill>
                  <a:schemeClr val="dk1"/>
                </a:solidFill>
                <a:effectLst>
                  <a:outerShdw blurRad="101600" dist="63500" dir="2700000" algn="tl" rotWithShape="0">
                    <a:prstClr val="black">
                      <a:alpha val="75000"/>
                    </a:prstClr>
                  </a:outerShdw>
                </a:effectLst>
                <a:latin typeface="+mn-lt"/>
                <a:ea typeface="+mn-ea"/>
                <a:cs typeface="+mn-cs"/>
              </a:defRPr>
            </a:lvl1pPr>
            <a:lvl2pPr marL="806450" indent="-403225" algn="l" defTabSz="914400" rtl="0" eaLnBrk="1" latinLnBrk="0" hangingPunct="1">
              <a:spcBef>
                <a:spcPts val="600"/>
              </a:spcBef>
              <a:buFontTx/>
              <a:buBlip>
                <a:blip r:embed="rId2"/>
              </a:buBlip>
              <a:defRPr sz="2200" b="1" kern="1200">
                <a:solidFill>
                  <a:schemeClr val="dk1"/>
                </a:solidFill>
                <a:effectLst>
                  <a:outerShdw blurRad="101600" dist="63500" dir="2700000" algn="tl" rotWithShape="0">
                    <a:prstClr val="black">
                      <a:alpha val="75000"/>
                    </a:prstClr>
                  </a:outerShdw>
                </a:effectLst>
                <a:latin typeface="+mn-lt"/>
                <a:ea typeface="+mn-ea"/>
                <a:cs typeface="+mn-cs"/>
              </a:defRPr>
            </a:lvl2pPr>
            <a:lvl3pPr marL="1143000" indent="-336550" algn="l" defTabSz="914400" rtl="0" eaLnBrk="1" latinLnBrk="0" hangingPunct="1">
              <a:spcBef>
                <a:spcPts val="600"/>
              </a:spcBef>
              <a:buFontTx/>
              <a:buBlip>
                <a:blip r:embed="rId2"/>
              </a:buBlip>
              <a:defRPr sz="2000" b="1" kern="1200">
                <a:solidFill>
                  <a:schemeClr val="dk1"/>
                </a:solidFill>
                <a:effectLst>
                  <a:outerShdw blurRad="101600" dist="63500" dir="2700000" algn="tl" rotWithShape="0">
                    <a:prstClr val="black">
                      <a:alpha val="75000"/>
                    </a:prstClr>
                  </a:outerShdw>
                </a:effectLst>
                <a:latin typeface="+mn-lt"/>
                <a:ea typeface="+mn-ea"/>
                <a:cs typeface="+mn-cs"/>
              </a:defRPr>
            </a:lvl3pPr>
            <a:lvl4pPr marL="1492250" indent="-349250" algn="l" defTabSz="914400" rtl="0" eaLnBrk="1" latinLnBrk="0" hangingPunct="1">
              <a:spcBef>
                <a:spcPts val="600"/>
              </a:spcBef>
              <a:buFontTx/>
              <a:buBlip>
                <a:blip r:embed="rId2"/>
              </a:buBlip>
              <a:defRPr sz="1800" b="1" kern="1200">
                <a:solidFill>
                  <a:schemeClr val="dk1"/>
                </a:solidFill>
                <a:effectLst>
                  <a:outerShdw blurRad="101600" dist="63500" dir="2700000" algn="tl" rotWithShape="0">
                    <a:prstClr val="black">
                      <a:alpha val="75000"/>
                    </a:prstClr>
                  </a:outerShdw>
                </a:effectLst>
                <a:latin typeface="+mn-lt"/>
                <a:ea typeface="+mn-ea"/>
                <a:cs typeface="+mn-cs"/>
              </a:defRPr>
            </a:lvl4pPr>
            <a:lvl5pPr marL="1828800" indent="-336550" algn="l" defTabSz="914400" rtl="0" eaLnBrk="1" latinLnBrk="0" hangingPunct="1">
              <a:spcBef>
                <a:spcPts val="600"/>
              </a:spcBef>
              <a:buFontTx/>
              <a:buBlip>
                <a:blip r:embed="rId2"/>
              </a:buBlip>
              <a:defRPr sz="1800" b="1" kern="1200">
                <a:solidFill>
                  <a:schemeClr val="dk1"/>
                </a:solidFill>
                <a:effectLst>
                  <a:outerShdw blurRad="101600" dist="63500" dir="2700000" algn="tl" rotWithShape="0">
                    <a:prstClr val="black">
                      <a:alpha val="75000"/>
                    </a:prstClr>
                  </a:outerShdw>
                </a:effectLst>
                <a:latin typeface="+mn-lt"/>
                <a:ea typeface="+mn-ea"/>
                <a:cs typeface="+mn-cs"/>
              </a:defRPr>
            </a:lvl5pPr>
            <a:lvl6pPr marL="2173288" indent="-344488" algn="l" defTabSz="914400" rtl="0" eaLnBrk="1" latinLnBrk="0" hangingPunct="1">
              <a:spcBef>
                <a:spcPct val="20000"/>
              </a:spcBef>
              <a:buFontTx/>
              <a:buBlip>
                <a:blip r:embed="rId2"/>
              </a:buBlip>
              <a:defRPr lang="en-US" sz="1800" b="1" kern="1200" dirty="0" smtClean="0">
                <a:solidFill>
                  <a:schemeClr val="dk1"/>
                </a:solidFill>
                <a:effectLst>
                  <a:outerShdw blurRad="101600" dist="63500" dir="2700000" algn="tl" rotWithShape="0">
                    <a:prstClr val="black">
                      <a:alpha val="75000"/>
                    </a:prstClr>
                  </a:outerShdw>
                </a:effectLst>
                <a:latin typeface="+mn-lt"/>
                <a:ea typeface="+mn-ea"/>
                <a:cs typeface="+mn-cs"/>
              </a:defRPr>
            </a:lvl6pPr>
            <a:lvl7pPr marL="2516188" indent="-344488" algn="l" defTabSz="914400" rtl="0" eaLnBrk="1" latinLnBrk="0" hangingPunct="1">
              <a:spcBef>
                <a:spcPct val="20000"/>
              </a:spcBef>
              <a:buFontTx/>
              <a:buBlip>
                <a:blip r:embed="rId2"/>
              </a:buBlip>
              <a:defRPr lang="en-US" sz="1800" b="1" kern="1200" dirty="0" smtClean="0">
                <a:solidFill>
                  <a:schemeClr val="dk1"/>
                </a:solidFill>
                <a:effectLst>
                  <a:outerShdw blurRad="101600" dist="63500" dir="2700000" algn="tl" rotWithShape="0">
                    <a:prstClr val="black">
                      <a:alpha val="75000"/>
                    </a:prstClr>
                  </a:outerShdw>
                </a:effectLst>
                <a:latin typeface="+mn-lt"/>
                <a:ea typeface="+mn-ea"/>
                <a:cs typeface="+mn-cs"/>
              </a:defRPr>
            </a:lvl7pPr>
            <a:lvl8pPr marL="2860675" indent="-344488" algn="l" defTabSz="914400" rtl="0" eaLnBrk="1" latinLnBrk="0" hangingPunct="1">
              <a:spcBef>
                <a:spcPct val="20000"/>
              </a:spcBef>
              <a:buFontTx/>
              <a:buBlip>
                <a:blip r:embed="rId2"/>
              </a:buBlip>
              <a:defRPr lang="en-US" sz="1800" b="1" kern="1200" dirty="0" smtClean="0">
                <a:solidFill>
                  <a:schemeClr val="dk1"/>
                </a:solidFill>
                <a:effectLst>
                  <a:outerShdw blurRad="101600" dist="63500" dir="2700000" algn="tl" rotWithShape="0">
                    <a:prstClr val="black">
                      <a:alpha val="75000"/>
                    </a:prstClr>
                  </a:outerShdw>
                </a:effectLst>
                <a:latin typeface="+mn-lt"/>
                <a:ea typeface="+mn-ea"/>
                <a:cs typeface="+mn-cs"/>
              </a:defRPr>
            </a:lvl8pPr>
            <a:lvl9pPr marL="3205163" indent="-344488" algn="l" defTabSz="914400" rtl="0" eaLnBrk="1" latinLnBrk="0" hangingPunct="1">
              <a:spcBef>
                <a:spcPct val="20000"/>
              </a:spcBef>
              <a:buFontTx/>
              <a:buBlip>
                <a:blip r:embed="rId2"/>
              </a:buBlip>
              <a:defRPr lang="en-US" sz="1800" b="1" kern="1200" dirty="0">
                <a:solidFill>
                  <a:schemeClr val="dk1"/>
                </a:solidFill>
                <a:effectLst>
                  <a:outerShdw blurRad="101600" dist="63500" dir="2700000" algn="tl" rotWithShape="0">
                    <a:prstClr val="black">
                      <a:alpha val="75000"/>
                    </a:prstClr>
                  </a:outerShdw>
                </a:effectLst>
                <a:latin typeface="+mn-lt"/>
                <a:ea typeface="+mn-ea"/>
                <a:cs typeface="+mn-cs"/>
              </a:defRPr>
            </a:lvl9pPr>
          </a:lstStyle>
          <a:p>
            <a:pPr marL="0" indent="0">
              <a:buFontTx/>
              <a:buNone/>
            </a:pPr>
            <a:r>
              <a:rPr lang="es-ES" sz="2000" dirty="0">
                <a:effectLst/>
              </a:rPr>
              <a:t>3</a:t>
            </a:r>
            <a:r>
              <a:rPr lang="es-ES" sz="2000" dirty="0" smtClean="0">
                <a:effectLst/>
              </a:rPr>
              <a:t>. Asignar costos a las actividades-</a:t>
            </a:r>
            <a:endParaRPr lang="es-ES_tradnl" sz="2000" dirty="0">
              <a:effectLst/>
            </a:endParaRPr>
          </a:p>
        </p:txBody>
      </p:sp>
      <p:cxnSp>
        <p:nvCxnSpPr>
          <p:cNvPr id="9" name="Conector curvado 8"/>
          <p:cNvCxnSpPr/>
          <p:nvPr/>
        </p:nvCxnSpPr>
        <p:spPr>
          <a:xfrm rot="5400000" flipH="1" flipV="1">
            <a:off x="3084101" y="3109501"/>
            <a:ext cx="1286698" cy="723900"/>
          </a:xfrm>
          <a:prstGeom prst="curvedConnector3">
            <a:avLst/>
          </a:prstGeom>
          <a:ln>
            <a:tailEnd type="arrow"/>
          </a:ln>
        </p:spPr>
        <p:style>
          <a:lnRef idx="2">
            <a:schemeClr val="accent3"/>
          </a:lnRef>
          <a:fillRef idx="0">
            <a:schemeClr val="accent3"/>
          </a:fillRef>
          <a:effectRef idx="1">
            <a:schemeClr val="accent3"/>
          </a:effectRef>
          <a:fontRef idx="minor">
            <a:schemeClr val="tx1"/>
          </a:fontRef>
        </p:style>
      </p:cxnSp>
      <p:cxnSp>
        <p:nvCxnSpPr>
          <p:cNvPr id="11" name="Conector curvado 10"/>
          <p:cNvCxnSpPr/>
          <p:nvPr/>
        </p:nvCxnSpPr>
        <p:spPr>
          <a:xfrm rot="16200000" flipH="1">
            <a:off x="3035300" y="4457700"/>
            <a:ext cx="1473200" cy="812800"/>
          </a:xfrm>
          <a:prstGeom prst="curvedConnector3">
            <a:avLst/>
          </a:prstGeom>
          <a:ln>
            <a:tailEnd type="arrow"/>
          </a:ln>
        </p:spPr>
        <p:style>
          <a:lnRef idx="2">
            <a:schemeClr val="accent3"/>
          </a:lnRef>
          <a:fillRef idx="0">
            <a:schemeClr val="accent3"/>
          </a:fillRef>
          <a:effectRef idx="1">
            <a:schemeClr val="accent3"/>
          </a:effectRef>
          <a:fontRef idx="minor">
            <a:schemeClr val="tx1"/>
          </a:fontRef>
        </p:style>
      </p:cxnSp>
      <p:cxnSp>
        <p:nvCxnSpPr>
          <p:cNvPr id="13" name="Conector curvado 12"/>
          <p:cNvCxnSpPr/>
          <p:nvPr/>
        </p:nvCxnSpPr>
        <p:spPr>
          <a:xfrm>
            <a:off x="3365500" y="4114800"/>
            <a:ext cx="635000" cy="12700"/>
          </a:xfrm>
          <a:prstGeom prst="curvedConnector3">
            <a:avLst/>
          </a:prstGeom>
          <a:ln>
            <a:tailEnd type="arrow"/>
          </a:ln>
        </p:spPr>
        <p:style>
          <a:lnRef idx="2">
            <a:schemeClr val="accent3"/>
          </a:lnRef>
          <a:fillRef idx="0">
            <a:schemeClr val="accent3"/>
          </a:fillRef>
          <a:effectRef idx="1">
            <a:schemeClr val="accent3"/>
          </a:effectRef>
          <a:fontRef idx="minor">
            <a:schemeClr val="tx1"/>
          </a:fontRef>
        </p:style>
      </p:cxnSp>
    </p:spTree>
    <p:extLst>
      <p:ext uri="{BB962C8B-B14F-4D97-AF65-F5344CB8AC3E}">
        <p14:creationId xmlns:p14="http://schemas.microsoft.com/office/powerpoint/2010/main" val="10869537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81000" y="323477"/>
            <a:ext cx="7980363" cy="768723"/>
          </a:xfrm>
        </p:spPr>
        <p:txBody>
          <a:bodyPr/>
          <a:lstStyle/>
          <a:p>
            <a:r>
              <a:rPr lang="es-ES" sz="4000" dirty="0" smtClean="0">
                <a:effectLst/>
              </a:rPr>
              <a:t>FACTORES DE COSTOS EN LA CADENA DE VALOR. </a:t>
            </a:r>
            <a:endParaRPr lang="es-ES" sz="4000" dirty="0"/>
          </a:p>
        </p:txBody>
      </p:sp>
      <p:sp>
        <p:nvSpPr>
          <p:cNvPr id="3" name="Marcador de contenido 2"/>
          <p:cNvSpPr>
            <a:spLocks noGrp="1"/>
          </p:cNvSpPr>
          <p:nvPr>
            <p:ph idx="1"/>
          </p:nvPr>
        </p:nvSpPr>
        <p:spPr>
          <a:xfrm>
            <a:off x="779462" y="1326971"/>
            <a:ext cx="7581901" cy="1282700"/>
          </a:xfrm>
        </p:spPr>
        <p:txBody>
          <a:bodyPr>
            <a:normAutofit fontScale="77500" lnSpcReduction="20000"/>
          </a:bodyPr>
          <a:lstStyle/>
          <a:p>
            <a:pPr marL="0" indent="0" algn="just">
              <a:buNone/>
            </a:pPr>
            <a:r>
              <a:rPr lang="es-ES" dirty="0" smtClean="0">
                <a:effectLst/>
              </a:rPr>
              <a:t>La </a:t>
            </a:r>
            <a:r>
              <a:rPr lang="es-ES" dirty="0">
                <a:effectLst/>
              </a:rPr>
              <a:t>posición en costos se debe al comportamiento de sus actividades de valor. </a:t>
            </a:r>
            <a:endParaRPr lang="es-ES" dirty="0" smtClean="0">
              <a:effectLst/>
            </a:endParaRPr>
          </a:p>
          <a:p>
            <a:pPr marL="0" indent="0" algn="just">
              <a:buNone/>
            </a:pPr>
            <a:r>
              <a:rPr lang="es-ES" dirty="0" smtClean="0">
                <a:effectLst/>
              </a:rPr>
              <a:t>El </a:t>
            </a:r>
            <a:r>
              <a:rPr lang="es-ES" dirty="0">
                <a:effectLst/>
              </a:rPr>
              <a:t>comportamiento de los costos depende de varios factores estructurales que influyen en ellos</a:t>
            </a:r>
            <a:r>
              <a:rPr lang="es-ES" sz="2000" dirty="0" smtClean="0">
                <a:effectLst/>
              </a:rPr>
              <a:t>:</a:t>
            </a:r>
            <a:r>
              <a:rPr lang="es-ES" sz="2000" dirty="0">
                <a:effectLst/>
              </a:rPr>
              <a:t> </a:t>
            </a:r>
            <a:endParaRPr lang="es-ES_tradnl" sz="2000" dirty="0">
              <a:effectLst/>
            </a:endParaRPr>
          </a:p>
        </p:txBody>
      </p:sp>
      <p:sp>
        <p:nvSpPr>
          <p:cNvPr id="4" name="Rectángulo 3"/>
          <p:cNvSpPr/>
          <p:nvPr/>
        </p:nvSpPr>
        <p:spPr>
          <a:xfrm>
            <a:off x="381000" y="2846738"/>
            <a:ext cx="8293100" cy="1323439"/>
          </a:xfrm>
          <a:prstGeom prst="rect">
            <a:avLst/>
          </a:prstGeom>
        </p:spPr>
        <p:txBody>
          <a:bodyPr wrap="square">
            <a:spAutoFit/>
          </a:bodyPr>
          <a:lstStyle/>
          <a:p>
            <a:pPr algn="just"/>
            <a:r>
              <a:rPr lang="es-ES" sz="2000" i="1" dirty="0"/>
              <a:t>a).- Economías de escala.</a:t>
            </a:r>
            <a:r>
              <a:rPr lang="es-ES" sz="2000" dirty="0"/>
              <a:t> Se originan en la capacidad de ejecutar actividades de modo diferente y con mayor eficiencia en grandes cantidades o en la capacidad de amortizar el precio de los intangibles (como la publicidad e investigación y desarrollo) con volúmenes más grandes de ventas. </a:t>
            </a:r>
          </a:p>
        </p:txBody>
      </p:sp>
      <p:pic>
        <p:nvPicPr>
          <p:cNvPr id="5" name="Imagen 4"/>
          <p:cNvPicPr>
            <a:picLocks noChangeAspect="1"/>
          </p:cNvPicPr>
          <p:nvPr/>
        </p:nvPicPr>
        <p:blipFill>
          <a:blip r:embed="rId2"/>
          <a:stretch>
            <a:fillRect/>
          </a:stretch>
        </p:blipFill>
        <p:spPr>
          <a:xfrm>
            <a:off x="2743200" y="4199466"/>
            <a:ext cx="3644900" cy="2222500"/>
          </a:xfrm>
          <a:prstGeom prst="rect">
            <a:avLst/>
          </a:prstGeom>
        </p:spPr>
      </p:pic>
    </p:spTree>
    <p:extLst>
      <p:ext uri="{BB962C8B-B14F-4D97-AF65-F5344CB8AC3E}">
        <p14:creationId xmlns:p14="http://schemas.microsoft.com/office/powerpoint/2010/main" val="419950145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9462" y="107577"/>
            <a:ext cx="7581901" cy="1048123"/>
          </a:xfrm>
        </p:spPr>
        <p:txBody>
          <a:bodyPr/>
          <a:lstStyle/>
          <a:p>
            <a:r>
              <a:rPr lang="es-ES" sz="2800" dirty="0" smtClean="0">
                <a:effectLst/>
              </a:rPr>
              <a:t>...</a:t>
            </a:r>
            <a:r>
              <a:rPr lang="es-ES" sz="2800" dirty="0">
                <a:effectLst/>
              </a:rPr>
              <a:t> </a:t>
            </a:r>
            <a:r>
              <a:rPr lang="es-ES" sz="4000" dirty="0">
                <a:effectLst/>
              </a:rPr>
              <a:t>Factores de costos en la cadena de </a:t>
            </a:r>
            <a:r>
              <a:rPr lang="es-ES" sz="4000" dirty="0" smtClean="0">
                <a:effectLst/>
              </a:rPr>
              <a:t>valor </a:t>
            </a:r>
            <a:endParaRPr lang="es-ES" sz="4000" dirty="0"/>
          </a:p>
        </p:txBody>
      </p:sp>
      <p:sp>
        <p:nvSpPr>
          <p:cNvPr id="3" name="Marcador de contenido 2"/>
          <p:cNvSpPr>
            <a:spLocks noGrp="1"/>
          </p:cNvSpPr>
          <p:nvPr>
            <p:ph idx="1"/>
          </p:nvPr>
        </p:nvSpPr>
        <p:spPr>
          <a:xfrm>
            <a:off x="779462" y="1285688"/>
            <a:ext cx="8150363" cy="2714812"/>
          </a:xfrm>
        </p:spPr>
        <p:txBody>
          <a:bodyPr>
            <a:noAutofit/>
          </a:bodyPr>
          <a:lstStyle/>
          <a:p>
            <a:pPr marL="0" indent="0" algn="just">
              <a:buNone/>
            </a:pPr>
            <a:r>
              <a:rPr lang="es-ES" sz="2000" i="1" dirty="0">
                <a:effectLst/>
              </a:rPr>
              <a:t>b).- Aprendizaje y desbordamiento</a:t>
            </a:r>
            <a:r>
              <a:rPr lang="es-ES" sz="2000" dirty="0">
                <a:effectLst/>
              </a:rPr>
              <a:t>. El costo de una actividad puede disminuir con el tiempo a causa del aprendizaje que mejora su eficiencia. Los mecanismos mediante los cuales el aprendizaje puede aminorarlo pueden ser: cambios de diseño, perfeccionamiento de la programación, mejoramiento de la mano de obra, modificaciones del diseño del producto que facilitan la manufactura, incrementos de la producción, procedimientos que permiten mayor utilización de los activos y una mayor adecuación de las materias primas al proceso. </a:t>
            </a:r>
            <a:endParaRPr lang="es-ES" sz="2000" dirty="0"/>
          </a:p>
        </p:txBody>
      </p:sp>
      <p:pic>
        <p:nvPicPr>
          <p:cNvPr id="4" name="Imagen 3"/>
          <p:cNvPicPr>
            <a:picLocks noChangeAspect="1"/>
          </p:cNvPicPr>
          <p:nvPr/>
        </p:nvPicPr>
        <p:blipFill>
          <a:blip r:embed="rId2"/>
          <a:stretch>
            <a:fillRect/>
          </a:stretch>
        </p:blipFill>
        <p:spPr>
          <a:xfrm>
            <a:off x="2514600" y="4000500"/>
            <a:ext cx="4216400" cy="2857500"/>
          </a:xfrm>
          <a:prstGeom prst="rect">
            <a:avLst/>
          </a:prstGeom>
        </p:spPr>
      </p:pic>
    </p:spTree>
    <p:extLst>
      <p:ext uri="{BB962C8B-B14F-4D97-AF65-F5344CB8AC3E}">
        <p14:creationId xmlns:p14="http://schemas.microsoft.com/office/powerpoint/2010/main" val="273091948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257968" y="107577"/>
            <a:ext cx="8103395" cy="1048123"/>
          </a:xfrm>
        </p:spPr>
        <p:txBody>
          <a:bodyPr/>
          <a:lstStyle/>
          <a:p>
            <a:r>
              <a:rPr lang="es-ES" sz="2800" dirty="0" smtClean="0">
                <a:effectLst/>
              </a:rPr>
              <a:t>..</a:t>
            </a:r>
            <a:r>
              <a:rPr lang="es-ES" sz="4000" dirty="0" smtClean="0">
                <a:effectLst/>
              </a:rPr>
              <a:t>.</a:t>
            </a:r>
            <a:r>
              <a:rPr lang="es-ES" sz="4000" dirty="0">
                <a:effectLst/>
              </a:rPr>
              <a:t> </a:t>
            </a:r>
            <a:r>
              <a:rPr lang="es-ES" sz="4000" dirty="0" smtClean="0">
                <a:effectLst/>
              </a:rPr>
              <a:t>FACTORES DE COSTOS EN LA CADENA DE VALOR </a:t>
            </a:r>
            <a:endParaRPr lang="es-ES" sz="4000" dirty="0"/>
          </a:p>
        </p:txBody>
      </p:sp>
      <p:sp>
        <p:nvSpPr>
          <p:cNvPr id="3" name="Marcador de contenido 2"/>
          <p:cNvSpPr>
            <a:spLocks noGrp="1"/>
          </p:cNvSpPr>
          <p:nvPr>
            <p:ph idx="1"/>
          </p:nvPr>
        </p:nvSpPr>
        <p:spPr>
          <a:xfrm>
            <a:off x="257968" y="1463488"/>
            <a:ext cx="3649663" cy="3953436"/>
          </a:xfrm>
        </p:spPr>
        <p:txBody>
          <a:bodyPr>
            <a:normAutofit fontScale="85000" lnSpcReduction="10000"/>
          </a:bodyPr>
          <a:lstStyle/>
          <a:p>
            <a:pPr marL="0" indent="0" algn="just">
              <a:buNone/>
            </a:pPr>
            <a:r>
              <a:rPr lang="es-ES" i="1" dirty="0">
                <a:effectLst/>
              </a:rPr>
              <a:t>c).- Patrón de utilización de la capacidad</a:t>
            </a:r>
            <a:r>
              <a:rPr lang="es-ES" dirty="0">
                <a:effectLst/>
              </a:rPr>
              <a:t>. Cuando una actividad de valor conlleva un importante costo fijo, éste se verá afectado por la utilización de la capacidad. </a:t>
            </a:r>
            <a:endParaRPr lang="es-ES" dirty="0" smtClean="0">
              <a:effectLst/>
            </a:endParaRPr>
          </a:p>
          <a:p>
            <a:pPr marL="0" indent="0" algn="just">
              <a:buNone/>
            </a:pPr>
            <a:r>
              <a:rPr lang="es-ES" dirty="0" smtClean="0">
                <a:effectLst/>
              </a:rPr>
              <a:t>La </a:t>
            </a:r>
            <a:r>
              <a:rPr lang="es-ES" dirty="0">
                <a:effectLst/>
              </a:rPr>
              <a:t>utilización de la capacidad en un momento determinado está subordinada a la demanda estacional, cíclica y de otra índole, o a las fluctuaciones de la oferta no relacionadas con la posición competitiva. </a:t>
            </a:r>
            <a:endParaRPr lang="es-ES_tradnl" dirty="0">
              <a:effectLst/>
            </a:endParaRPr>
          </a:p>
        </p:txBody>
      </p:sp>
      <p:pic>
        <p:nvPicPr>
          <p:cNvPr id="6" name="Imagen 5"/>
          <p:cNvPicPr>
            <a:picLocks noChangeAspect="1"/>
          </p:cNvPicPr>
          <p:nvPr/>
        </p:nvPicPr>
        <p:blipFill>
          <a:blip r:embed="rId2"/>
          <a:stretch>
            <a:fillRect/>
          </a:stretch>
        </p:blipFill>
        <p:spPr>
          <a:xfrm>
            <a:off x="4254500" y="1303866"/>
            <a:ext cx="4889500" cy="4969933"/>
          </a:xfrm>
          <a:prstGeom prst="rect">
            <a:avLst/>
          </a:prstGeom>
        </p:spPr>
      </p:pic>
    </p:spTree>
    <p:extLst>
      <p:ext uri="{BB962C8B-B14F-4D97-AF65-F5344CB8AC3E}">
        <p14:creationId xmlns:p14="http://schemas.microsoft.com/office/powerpoint/2010/main" val="13823266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168738" y="107577"/>
            <a:ext cx="8192626" cy="1048123"/>
          </a:xfrm>
        </p:spPr>
        <p:txBody>
          <a:bodyPr/>
          <a:lstStyle/>
          <a:p>
            <a:r>
              <a:rPr lang="es-ES" sz="2800" dirty="0" smtClean="0">
                <a:effectLst/>
              </a:rPr>
              <a:t>...</a:t>
            </a:r>
            <a:r>
              <a:rPr lang="es-ES" sz="2800" dirty="0">
                <a:effectLst/>
              </a:rPr>
              <a:t> </a:t>
            </a:r>
            <a:r>
              <a:rPr lang="es-ES" sz="4000" dirty="0" smtClean="0">
                <a:effectLst/>
              </a:rPr>
              <a:t>FACTORES DE COSTOS EN LA CADENA DE VALOR </a:t>
            </a:r>
            <a:endParaRPr lang="es-ES" sz="4000" dirty="0"/>
          </a:p>
        </p:txBody>
      </p:sp>
      <p:sp>
        <p:nvSpPr>
          <p:cNvPr id="3" name="Marcador de contenido 2"/>
          <p:cNvSpPr>
            <a:spLocks noGrp="1"/>
          </p:cNvSpPr>
          <p:nvPr>
            <p:ph idx="1"/>
          </p:nvPr>
        </p:nvSpPr>
        <p:spPr>
          <a:xfrm>
            <a:off x="3386137" y="1361888"/>
            <a:ext cx="5757863" cy="4924612"/>
          </a:xfrm>
        </p:spPr>
        <p:txBody>
          <a:bodyPr>
            <a:normAutofit/>
          </a:bodyPr>
          <a:lstStyle/>
          <a:p>
            <a:pPr marL="0" indent="0" algn="just">
              <a:buNone/>
            </a:pPr>
            <a:r>
              <a:rPr lang="es-ES" i="1" dirty="0">
                <a:effectLst/>
              </a:rPr>
              <a:t>d).- Nexos</a:t>
            </a:r>
            <a:r>
              <a:rPr lang="es-ES" dirty="0">
                <a:effectLst/>
              </a:rPr>
              <a:t>. B</a:t>
            </a:r>
            <a:r>
              <a:rPr lang="es-ES" dirty="0" smtClean="0">
                <a:effectLst/>
              </a:rPr>
              <a:t>rindan </a:t>
            </a:r>
            <a:r>
              <a:rPr lang="es-ES" dirty="0">
                <a:effectLst/>
              </a:rPr>
              <a:t>la oportunidad de aminorar el costo total de dichas actividades a través de la coordinación y optimización. </a:t>
            </a:r>
            <a:r>
              <a:rPr lang="es-ES" dirty="0" smtClean="0">
                <a:effectLst/>
              </a:rPr>
              <a:t>Con </a:t>
            </a:r>
            <a:r>
              <a:rPr lang="es-ES" dirty="0">
                <a:effectLst/>
              </a:rPr>
              <a:t>la pregunta: ¿Qué otras actividades en otras partes de la empresa o cadena de valor influyen o podrían influir en el costo de realizar esta actividad</a:t>
            </a:r>
            <a:r>
              <a:rPr lang="es-ES" dirty="0" smtClean="0">
                <a:effectLst/>
              </a:rPr>
              <a:t>?</a:t>
            </a:r>
          </a:p>
          <a:p>
            <a:pPr algn="just"/>
            <a:r>
              <a:rPr lang="es-ES" dirty="0" smtClean="0">
                <a:effectLst/>
              </a:rPr>
              <a:t>Nexos de cadena de valor</a:t>
            </a:r>
          </a:p>
          <a:p>
            <a:pPr algn="just"/>
            <a:r>
              <a:rPr lang="es-ES" dirty="0" smtClean="0">
                <a:effectLst/>
              </a:rPr>
              <a:t>Nexos verticales como </a:t>
            </a:r>
            <a:r>
              <a:rPr lang="es-ES" dirty="0">
                <a:effectLst/>
              </a:rPr>
              <a:t>las cadenas de los proveedores y </a:t>
            </a:r>
            <a:r>
              <a:rPr lang="es-ES" dirty="0" smtClean="0">
                <a:effectLst/>
              </a:rPr>
              <a:t>canales </a:t>
            </a:r>
          </a:p>
        </p:txBody>
      </p:sp>
      <p:pic>
        <p:nvPicPr>
          <p:cNvPr id="5" name="Imagen 4"/>
          <p:cNvPicPr>
            <a:picLocks noChangeAspect="1"/>
          </p:cNvPicPr>
          <p:nvPr/>
        </p:nvPicPr>
        <p:blipFill>
          <a:blip r:embed="rId2"/>
          <a:stretch>
            <a:fillRect/>
          </a:stretch>
        </p:blipFill>
        <p:spPr>
          <a:xfrm>
            <a:off x="0" y="2260600"/>
            <a:ext cx="3124200" cy="2336800"/>
          </a:xfrm>
          <a:prstGeom prst="rect">
            <a:avLst/>
          </a:prstGeom>
        </p:spPr>
      </p:pic>
    </p:spTree>
    <p:extLst>
      <p:ext uri="{BB962C8B-B14F-4D97-AF65-F5344CB8AC3E}">
        <p14:creationId xmlns:p14="http://schemas.microsoft.com/office/powerpoint/2010/main" val="127428227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177618" y="107577"/>
            <a:ext cx="8183745" cy="1048123"/>
          </a:xfrm>
        </p:spPr>
        <p:txBody>
          <a:bodyPr/>
          <a:lstStyle/>
          <a:p>
            <a:r>
              <a:rPr lang="es-ES" sz="4000" dirty="0" smtClean="0">
                <a:effectLst/>
              </a:rPr>
              <a:t>...</a:t>
            </a:r>
            <a:r>
              <a:rPr lang="es-ES" sz="4000" dirty="0">
                <a:effectLst/>
              </a:rPr>
              <a:t> </a:t>
            </a:r>
            <a:r>
              <a:rPr lang="es-ES" sz="4000" dirty="0" smtClean="0">
                <a:effectLst/>
              </a:rPr>
              <a:t>FACTORES DE COSTOS EN LA CADENA DE VALOR </a:t>
            </a:r>
            <a:endParaRPr lang="es-ES" sz="4000" dirty="0"/>
          </a:p>
        </p:txBody>
      </p:sp>
      <p:sp>
        <p:nvSpPr>
          <p:cNvPr id="3" name="Marcador de contenido 2"/>
          <p:cNvSpPr>
            <a:spLocks noGrp="1"/>
          </p:cNvSpPr>
          <p:nvPr>
            <p:ph idx="1"/>
          </p:nvPr>
        </p:nvSpPr>
        <p:spPr>
          <a:xfrm>
            <a:off x="779462" y="1701548"/>
            <a:ext cx="7581901" cy="1231900"/>
          </a:xfrm>
        </p:spPr>
        <p:txBody>
          <a:bodyPr>
            <a:normAutofit fontScale="85000" lnSpcReduction="20000"/>
          </a:bodyPr>
          <a:lstStyle/>
          <a:p>
            <a:pPr marL="0" indent="0" algn="just">
              <a:buNone/>
            </a:pPr>
            <a:r>
              <a:rPr lang="es-ES" sz="2600" i="1" dirty="0" smtClean="0">
                <a:effectLst/>
              </a:rPr>
              <a:t>e).- Interrelaciones. Las interrelaciones con otras unidades hermanas incide en el costo, el más importante es cuando un actividad de valor puede ser compartida porque se pueden reducir los costos. </a:t>
            </a:r>
          </a:p>
          <a:p>
            <a:pPr marL="0" indent="0">
              <a:buNone/>
            </a:pPr>
            <a:endParaRPr lang="es-ES_tradnl" sz="2000" dirty="0" smtClean="0">
              <a:effectLst/>
            </a:endParaRPr>
          </a:p>
          <a:p>
            <a:endParaRPr lang="es-ES" sz="2000" dirty="0"/>
          </a:p>
        </p:txBody>
      </p:sp>
      <p:pic>
        <p:nvPicPr>
          <p:cNvPr id="7" name="Imagen 6"/>
          <p:cNvPicPr>
            <a:picLocks noChangeAspect="1"/>
          </p:cNvPicPr>
          <p:nvPr/>
        </p:nvPicPr>
        <p:blipFill>
          <a:blip r:embed="rId2"/>
          <a:stretch>
            <a:fillRect/>
          </a:stretch>
        </p:blipFill>
        <p:spPr>
          <a:xfrm>
            <a:off x="342900" y="3265234"/>
            <a:ext cx="8343900" cy="3351466"/>
          </a:xfrm>
          <a:prstGeom prst="rect">
            <a:avLst/>
          </a:prstGeom>
        </p:spPr>
      </p:pic>
    </p:spTree>
    <p:extLst>
      <p:ext uri="{BB962C8B-B14F-4D97-AF65-F5344CB8AC3E}">
        <p14:creationId xmlns:p14="http://schemas.microsoft.com/office/powerpoint/2010/main" val="99646342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222024" y="107577"/>
            <a:ext cx="8139340" cy="1048123"/>
          </a:xfrm>
        </p:spPr>
        <p:txBody>
          <a:bodyPr/>
          <a:lstStyle/>
          <a:p>
            <a:r>
              <a:rPr lang="es-ES" sz="4000" dirty="0" smtClean="0">
                <a:effectLst/>
              </a:rPr>
              <a:t>...</a:t>
            </a:r>
            <a:r>
              <a:rPr lang="es-ES" sz="4000" dirty="0">
                <a:effectLst/>
              </a:rPr>
              <a:t> </a:t>
            </a:r>
            <a:r>
              <a:rPr lang="es-ES" sz="4000" dirty="0" smtClean="0">
                <a:effectLst/>
              </a:rPr>
              <a:t>FACTORES DE COSTOS EN LA CADENA DE VALOR </a:t>
            </a:r>
            <a:endParaRPr lang="es-ES" sz="4000" dirty="0"/>
          </a:p>
        </p:txBody>
      </p:sp>
      <p:pic>
        <p:nvPicPr>
          <p:cNvPr id="5" name="Imagen 4"/>
          <p:cNvPicPr>
            <a:picLocks noChangeAspect="1"/>
          </p:cNvPicPr>
          <p:nvPr/>
        </p:nvPicPr>
        <p:blipFill>
          <a:blip r:embed="rId2"/>
          <a:stretch>
            <a:fillRect/>
          </a:stretch>
        </p:blipFill>
        <p:spPr>
          <a:xfrm>
            <a:off x="0" y="1697567"/>
            <a:ext cx="9042400" cy="5041900"/>
          </a:xfrm>
          <a:prstGeom prst="rect">
            <a:avLst/>
          </a:prstGeom>
        </p:spPr>
      </p:pic>
      <p:sp>
        <p:nvSpPr>
          <p:cNvPr id="6" name="Rectángulo 5"/>
          <p:cNvSpPr/>
          <p:nvPr/>
        </p:nvSpPr>
        <p:spPr>
          <a:xfrm>
            <a:off x="0" y="1697567"/>
            <a:ext cx="7924800" cy="1754327"/>
          </a:xfrm>
          <a:prstGeom prst="rect">
            <a:avLst/>
          </a:prstGeom>
        </p:spPr>
        <p:txBody>
          <a:bodyPr wrap="square">
            <a:spAutoFit/>
          </a:bodyPr>
          <a:lstStyle/>
          <a:p>
            <a:r>
              <a:rPr lang="es-ES" b="1" i="1" dirty="0">
                <a:solidFill>
                  <a:srgbClr val="FF0000"/>
                </a:solidFill>
              </a:rPr>
              <a:t>F).- Integración</a:t>
            </a:r>
            <a:r>
              <a:rPr lang="es-ES" b="1" dirty="0">
                <a:solidFill>
                  <a:srgbClr val="FF0000"/>
                </a:solidFill>
              </a:rPr>
              <a:t>. La integración disminuye los costos de varias formas: </a:t>
            </a:r>
          </a:p>
          <a:p>
            <a:pPr marL="285750" indent="-285750">
              <a:buFont typeface="Arial"/>
              <a:buChar char="•"/>
            </a:pPr>
            <a:r>
              <a:rPr lang="es-ES" b="1" dirty="0" smtClean="0">
                <a:solidFill>
                  <a:srgbClr val="FF0000"/>
                </a:solidFill>
              </a:rPr>
              <a:t>Permite </a:t>
            </a:r>
            <a:r>
              <a:rPr lang="es-ES" b="1" dirty="0">
                <a:solidFill>
                  <a:srgbClr val="FF0000"/>
                </a:solidFill>
              </a:rPr>
              <a:t>prescindir de los costos de usar el mercado. </a:t>
            </a:r>
            <a:endParaRPr lang="es-ES" b="1" dirty="0" smtClean="0">
              <a:solidFill>
                <a:srgbClr val="FF0000"/>
              </a:solidFill>
            </a:endParaRPr>
          </a:p>
          <a:p>
            <a:pPr marL="285750" indent="-285750">
              <a:buFont typeface="Arial"/>
              <a:buChar char="•"/>
            </a:pPr>
            <a:r>
              <a:rPr lang="es-ES" b="1" dirty="0">
                <a:solidFill>
                  <a:srgbClr val="FF0000"/>
                </a:solidFill>
              </a:rPr>
              <a:t>P</a:t>
            </a:r>
            <a:r>
              <a:rPr lang="es-ES" b="1" dirty="0" smtClean="0">
                <a:solidFill>
                  <a:srgbClr val="FF0000"/>
                </a:solidFill>
              </a:rPr>
              <a:t>ermite </a:t>
            </a:r>
            <a:r>
              <a:rPr lang="es-ES" b="1" dirty="0">
                <a:solidFill>
                  <a:srgbClr val="FF0000"/>
                </a:solidFill>
              </a:rPr>
              <a:t>prescindir de proveedores y clientes dotados de gran poder negociador. </a:t>
            </a:r>
          </a:p>
          <a:p>
            <a:pPr marL="285750" indent="-285750">
              <a:buFont typeface="Arial"/>
              <a:buChar char="•"/>
            </a:pPr>
            <a:r>
              <a:rPr lang="es-ES" b="1" dirty="0">
                <a:solidFill>
                  <a:srgbClr val="FF0000"/>
                </a:solidFill>
              </a:rPr>
              <a:t>Puede aportar las </a:t>
            </a:r>
            <a:r>
              <a:rPr lang="es-ES" b="1" dirty="0" smtClean="0">
                <a:solidFill>
                  <a:srgbClr val="FF0000"/>
                </a:solidFill>
              </a:rPr>
              <a:t>economías</a:t>
            </a:r>
          </a:p>
          <a:p>
            <a:r>
              <a:rPr lang="es-ES" b="1" dirty="0" smtClean="0">
                <a:solidFill>
                  <a:srgbClr val="FF0000"/>
                </a:solidFill>
              </a:rPr>
              <a:t> </a:t>
            </a:r>
            <a:r>
              <a:rPr lang="es-ES" b="1" dirty="0">
                <a:solidFill>
                  <a:srgbClr val="FF0000"/>
                </a:solidFill>
              </a:rPr>
              <a:t>de una operación conjunta. </a:t>
            </a:r>
            <a:r>
              <a:rPr lang="es-ES" dirty="0">
                <a:solidFill>
                  <a:srgbClr val="FF0000"/>
                </a:solidFill>
              </a:rPr>
              <a:t> </a:t>
            </a:r>
            <a:endParaRPr lang="es-ES_tradnl" dirty="0">
              <a:solidFill>
                <a:srgbClr val="FF0000"/>
              </a:solidFill>
            </a:endParaRPr>
          </a:p>
        </p:txBody>
      </p:sp>
    </p:spTree>
    <p:extLst>
      <p:ext uri="{BB962C8B-B14F-4D97-AF65-F5344CB8AC3E}">
        <p14:creationId xmlns:p14="http://schemas.microsoft.com/office/powerpoint/2010/main" val="465118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436563" y="2455332"/>
            <a:ext cx="8102600" cy="4224867"/>
          </a:xfrm>
          <a:prstGeom prst="rect">
            <a:avLst/>
          </a:prstGeom>
        </p:spPr>
      </p:pic>
      <p:sp>
        <p:nvSpPr>
          <p:cNvPr id="7" name="Rectángulo 6"/>
          <p:cNvSpPr/>
          <p:nvPr/>
        </p:nvSpPr>
        <p:spPr>
          <a:xfrm>
            <a:off x="436563" y="1341567"/>
            <a:ext cx="8102600" cy="923330"/>
          </a:xfrm>
          <a:prstGeom prst="rect">
            <a:avLst/>
          </a:prstGeom>
        </p:spPr>
        <p:txBody>
          <a:bodyPr wrap="square">
            <a:spAutoFit/>
          </a:bodyPr>
          <a:lstStyle/>
          <a:p>
            <a:pPr algn="just"/>
            <a:r>
              <a:rPr lang="es-ES" i="1" dirty="0"/>
              <a:t>g).- Oportunidad.</a:t>
            </a:r>
            <a:r>
              <a:rPr lang="es-ES" dirty="0"/>
              <a:t> La función de la oportunidad en la posición de costos dependerá más de sincronizarse con el ciclo de negocios o con las condiciones del mercado que de la sincronización en términos </a:t>
            </a:r>
            <a:r>
              <a:rPr lang="es-ES" dirty="0" smtClean="0"/>
              <a:t>absolutos</a:t>
            </a:r>
            <a:r>
              <a:rPr lang="es-ES" dirty="0"/>
              <a:t>.</a:t>
            </a:r>
          </a:p>
        </p:txBody>
      </p:sp>
      <p:sp>
        <p:nvSpPr>
          <p:cNvPr id="9" name="Título 1"/>
          <p:cNvSpPr>
            <a:spLocks noGrp="1"/>
          </p:cNvSpPr>
          <p:nvPr>
            <p:ph type="title"/>
          </p:nvPr>
        </p:nvSpPr>
        <p:spPr>
          <a:xfrm>
            <a:off x="222024" y="107577"/>
            <a:ext cx="8139340" cy="1048123"/>
          </a:xfrm>
        </p:spPr>
        <p:txBody>
          <a:bodyPr/>
          <a:lstStyle/>
          <a:p>
            <a:r>
              <a:rPr lang="es-ES" sz="2800" dirty="0" smtClean="0">
                <a:effectLst/>
              </a:rPr>
              <a:t>.</a:t>
            </a:r>
            <a:r>
              <a:rPr lang="es-ES" sz="4000" dirty="0" smtClean="0">
                <a:effectLst/>
              </a:rPr>
              <a:t>..</a:t>
            </a:r>
            <a:r>
              <a:rPr lang="es-ES" sz="4000" dirty="0">
                <a:effectLst/>
              </a:rPr>
              <a:t> </a:t>
            </a:r>
            <a:r>
              <a:rPr lang="es-ES" sz="4000" dirty="0" smtClean="0">
                <a:effectLst/>
              </a:rPr>
              <a:t>FACTORES DE COSTOS EN LA CADENA DE VALOR </a:t>
            </a:r>
            <a:endParaRPr lang="es-ES" sz="4000" dirty="0"/>
          </a:p>
        </p:txBody>
      </p:sp>
    </p:spTree>
    <p:extLst>
      <p:ext uri="{BB962C8B-B14F-4D97-AF65-F5344CB8AC3E}">
        <p14:creationId xmlns:p14="http://schemas.microsoft.com/office/powerpoint/2010/main" val="192909472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168738" y="107577"/>
            <a:ext cx="8192626" cy="1048123"/>
          </a:xfrm>
        </p:spPr>
        <p:txBody>
          <a:bodyPr/>
          <a:lstStyle/>
          <a:p>
            <a:r>
              <a:rPr lang="es-ES" sz="4000" dirty="0" smtClean="0">
                <a:effectLst/>
              </a:rPr>
              <a:t>...</a:t>
            </a:r>
            <a:r>
              <a:rPr lang="es-ES" sz="4000" dirty="0">
                <a:effectLst/>
              </a:rPr>
              <a:t> </a:t>
            </a:r>
            <a:r>
              <a:rPr lang="es-ES" sz="4000" dirty="0" smtClean="0">
                <a:effectLst/>
              </a:rPr>
              <a:t>FACTORES DE COSTOS EN LA CADENA DE VALOR </a:t>
            </a:r>
            <a:endParaRPr lang="es-ES" sz="4000" dirty="0"/>
          </a:p>
        </p:txBody>
      </p:sp>
      <p:sp>
        <p:nvSpPr>
          <p:cNvPr id="7" name="Marcador de contenido 2"/>
          <p:cNvSpPr>
            <a:spLocks noGrp="1"/>
          </p:cNvSpPr>
          <p:nvPr>
            <p:ph idx="1"/>
          </p:nvPr>
        </p:nvSpPr>
        <p:spPr>
          <a:xfrm>
            <a:off x="93662" y="1615888"/>
            <a:ext cx="2459038" cy="3953436"/>
          </a:xfrm>
        </p:spPr>
        <p:txBody>
          <a:bodyPr>
            <a:normAutofit/>
          </a:bodyPr>
          <a:lstStyle/>
          <a:p>
            <a:pPr marL="0" indent="0">
              <a:buNone/>
            </a:pPr>
            <a:r>
              <a:rPr lang="es-ES" sz="1600" i="1" dirty="0">
                <a:effectLst/>
              </a:rPr>
              <a:t>h</a:t>
            </a:r>
            <a:r>
              <a:rPr lang="es-ES" sz="1600" i="1" dirty="0" smtClean="0">
                <a:effectLst/>
              </a:rPr>
              <a:t>)</a:t>
            </a:r>
            <a:r>
              <a:rPr lang="es-ES" sz="1600" i="1" dirty="0">
                <a:effectLst/>
              </a:rPr>
              <a:t>.- Ubicación</a:t>
            </a:r>
            <a:r>
              <a:rPr lang="es-ES" sz="1600" dirty="0">
                <a:effectLst/>
              </a:rPr>
              <a:t>. </a:t>
            </a:r>
            <a:r>
              <a:rPr lang="es-ES" sz="1600" dirty="0" smtClean="0">
                <a:effectLst/>
              </a:rPr>
              <a:t>Afecta </a:t>
            </a:r>
            <a:r>
              <a:rPr lang="es-ES" sz="1600" dirty="0">
                <a:effectLst/>
              </a:rPr>
              <a:t>a los costos en diversas formas, como: costos de mano de obra, administración, personal científico, materia primas, energía, etc. </a:t>
            </a:r>
            <a:endParaRPr lang="es-ES" sz="1600" dirty="0" smtClean="0">
              <a:effectLst/>
            </a:endParaRPr>
          </a:p>
          <a:p>
            <a:pPr marL="0" indent="0">
              <a:buNone/>
            </a:pPr>
            <a:r>
              <a:rPr lang="es-ES" sz="1600" dirty="0" smtClean="0">
                <a:effectLst/>
              </a:rPr>
              <a:t>Los </a:t>
            </a:r>
            <a:r>
              <a:rPr lang="es-ES" sz="1600" dirty="0">
                <a:effectLst/>
              </a:rPr>
              <a:t>costos logísticos varían dependiendo del lugar, pueden reducirse si se localizar la actividad de valor cerca de los proveedores o </a:t>
            </a:r>
            <a:r>
              <a:rPr lang="es-ES" sz="1600" dirty="0" smtClean="0">
                <a:effectLst/>
              </a:rPr>
              <a:t>clientes.</a:t>
            </a:r>
          </a:p>
        </p:txBody>
      </p:sp>
      <p:pic>
        <p:nvPicPr>
          <p:cNvPr id="5" name="Imagen 4"/>
          <p:cNvPicPr>
            <a:picLocks noChangeAspect="1"/>
          </p:cNvPicPr>
          <p:nvPr/>
        </p:nvPicPr>
        <p:blipFill>
          <a:blip r:embed="rId2"/>
          <a:stretch>
            <a:fillRect/>
          </a:stretch>
        </p:blipFill>
        <p:spPr>
          <a:xfrm>
            <a:off x="2552700" y="1473199"/>
            <a:ext cx="6591300" cy="5435600"/>
          </a:xfrm>
          <a:prstGeom prst="rect">
            <a:avLst/>
          </a:prstGeom>
        </p:spPr>
      </p:pic>
    </p:spTree>
    <p:extLst>
      <p:ext uri="{BB962C8B-B14F-4D97-AF65-F5344CB8AC3E}">
        <p14:creationId xmlns:p14="http://schemas.microsoft.com/office/powerpoint/2010/main" val="23851066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779463" y="107577"/>
            <a:ext cx="7475538" cy="768723"/>
          </a:xfrm>
        </p:spPr>
        <p:txBody>
          <a:bodyPr/>
          <a:lstStyle/>
          <a:p>
            <a:r>
              <a:rPr lang="es-ES" sz="2800" dirty="0" smtClean="0">
                <a:latin typeface="Times New Roman"/>
                <a:cs typeface="Times New Roman"/>
              </a:rPr>
              <a:t>CONTENIDO</a:t>
            </a:r>
            <a:endParaRPr lang="es-ES" sz="2800" dirty="0">
              <a:latin typeface="Times New Roman"/>
              <a:cs typeface="Times New Roman"/>
            </a:endParaRPr>
          </a:p>
        </p:txBody>
      </p:sp>
      <p:sp>
        <p:nvSpPr>
          <p:cNvPr id="3" name="Marcador de contenido 2"/>
          <p:cNvSpPr>
            <a:spLocks noGrp="1"/>
          </p:cNvSpPr>
          <p:nvPr>
            <p:ph idx="1"/>
          </p:nvPr>
        </p:nvSpPr>
        <p:spPr>
          <a:xfrm>
            <a:off x="152400" y="876300"/>
            <a:ext cx="8648700" cy="5863167"/>
          </a:xfrm>
        </p:spPr>
        <p:txBody>
          <a:bodyPr>
            <a:noAutofit/>
          </a:bodyPr>
          <a:lstStyle/>
          <a:p>
            <a:pPr marL="0" indent="0" algn="just">
              <a:buNone/>
            </a:pPr>
            <a:r>
              <a:rPr lang="es-ES" sz="1600" dirty="0">
                <a:effectLst/>
                <a:latin typeface="Times New Roman"/>
                <a:cs typeface="Times New Roman"/>
              </a:rPr>
              <a:t>Objetivo: </a:t>
            </a:r>
            <a:r>
              <a:rPr lang="es-ES_tradnl" sz="1600" dirty="0">
                <a:effectLst/>
                <a:latin typeface="Times New Roman"/>
                <a:cs typeface="Times New Roman"/>
              </a:rPr>
              <a:t>Aportar el fundamento teórico y metodológico para aplicar el método de costeo basado en actividades, llamado también costeo ABC por sus siglas en inglés (</a:t>
            </a:r>
            <a:r>
              <a:rPr lang="es-ES_tradnl" sz="1600" dirty="0" err="1">
                <a:effectLst/>
                <a:latin typeface="Times New Roman"/>
                <a:cs typeface="Times New Roman"/>
              </a:rPr>
              <a:t>Activity</a:t>
            </a:r>
            <a:r>
              <a:rPr lang="es-ES_tradnl" sz="1600" dirty="0">
                <a:effectLst/>
                <a:latin typeface="Times New Roman"/>
                <a:cs typeface="Times New Roman"/>
              </a:rPr>
              <a:t> </a:t>
            </a:r>
            <a:r>
              <a:rPr lang="es-ES_tradnl" sz="1600" dirty="0" err="1">
                <a:effectLst/>
                <a:latin typeface="Times New Roman"/>
                <a:cs typeface="Times New Roman"/>
              </a:rPr>
              <a:t>Based</a:t>
            </a:r>
            <a:r>
              <a:rPr lang="es-ES_tradnl" sz="1600" dirty="0">
                <a:effectLst/>
                <a:latin typeface="Times New Roman"/>
                <a:cs typeface="Times New Roman"/>
              </a:rPr>
              <a:t> </a:t>
            </a:r>
            <a:r>
              <a:rPr lang="es-ES_tradnl" sz="1600" dirty="0" err="1">
                <a:effectLst/>
                <a:latin typeface="Times New Roman"/>
                <a:cs typeface="Times New Roman"/>
              </a:rPr>
              <a:t>Costing</a:t>
            </a:r>
            <a:r>
              <a:rPr lang="es-ES" sz="1600" dirty="0">
                <a:effectLst/>
                <a:latin typeface="Times New Roman"/>
                <a:cs typeface="Times New Roman"/>
              </a:rPr>
              <a:t>). Con el fin de desarrollar en los estudiantes de la licenciatura en Contaduría, la habilidad para analizar y aplicar  el método en el entorno empresarial </a:t>
            </a:r>
            <a:r>
              <a:rPr lang="es-ES" sz="1600" dirty="0" smtClean="0">
                <a:effectLst/>
                <a:latin typeface="Times New Roman"/>
                <a:cs typeface="Times New Roman"/>
              </a:rPr>
              <a:t>manufacturero en mexicano </a:t>
            </a:r>
            <a:r>
              <a:rPr lang="es-ES" sz="1600" dirty="0">
                <a:effectLst/>
                <a:latin typeface="Times New Roman"/>
                <a:cs typeface="Times New Roman"/>
              </a:rPr>
              <a:t>para aportar información relevante y oportuna del comportamiento de los costos para una mejor toma de decisiones.</a:t>
            </a:r>
          </a:p>
          <a:p>
            <a:pPr marL="0" indent="0" algn="just">
              <a:buNone/>
            </a:pPr>
            <a:r>
              <a:rPr lang="es-ES" sz="1600" dirty="0">
                <a:effectLst/>
                <a:latin typeface="Times New Roman"/>
                <a:cs typeface="Times New Roman"/>
              </a:rPr>
              <a:t>Para ello, incluye el desarrollo de las unidades 2 (Método de costeo ABC), 3 (Prácticas integrales de costos) y 4 (Elaboración de presupuesto) del programa de estudios de la asignatura Simulación de costos y presupuestos impartida en los últimos semestres de la carrera. </a:t>
            </a:r>
            <a:endParaRPr lang="es-ES" sz="1600" dirty="0" smtClean="0">
              <a:effectLst/>
              <a:latin typeface="Times New Roman"/>
              <a:cs typeface="Times New Roman"/>
            </a:endParaRPr>
          </a:p>
          <a:p>
            <a:pPr marL="0" indent="0" algn="just">
              <a:buNone/>
            </a:pPr>
            <a:r>
              <a:rPr lang="es-ES" sz="1600" dirty="0" smtClean="0">
                <a:effectLst/>
                <a:latin typeface="Times New Roman"/>
                <a:cs typeface="Times New Roman"/>
              </a:rPr>
              <a:t>Su </a:t>
            </a:r>
            <a:r>
              <a:rPr lang="es-ES" sz="1600" dirty="0">
                <a:effectLst/>
                <a:latin typeface="Times New Roman"/>
                <a:cs typeface="Times New Roman"/>
              </a:rPr>
              <a:t>contenido obedece la siguiente seriación:</a:t>
            </a:r>
          </a:p>
          <a:p>
            <a:pPr marL="0" indent="0" algn="just">
              <a:buNone/>
            </a:pPr>
            <a:r>
              <a:rPr lang="es-ES" sz="1600" dirty="0">
                <a:effectLst/>
                <a:latin typeface="Times New Roman"/>
                <a:cs typeface="Times New Roman"/>
              </a:rPr>
              <a:t>SERIE 1</a:t>
            </a:r>
            <a:r>
              <a:rPr lang="es-ES" sz="1600" dirty="0" smtClean="0">
                <a:effectLst/>
                <a:latin typeface="Times New Roman"/>
                <a:cs typeface="Times New Roman"/>
              </a:rPr>
              <a:t>.</a:t>
            </a:r>
            <a:r>
              <a:rPr lang="es-ES" sz="1600" dirty="0">
                <a:effectLst/>
                <a:latin typeface="Times New Roman"/>
                <a:cs typeface="Times New Roman"/>
              </a:rPr>
              <a:t> </a:t>
            </a:r>
            <a:r>
              <a:rPr lang="es-ES" sz="1600" dirty="0" smtClean="0">
                <a:effectLst/>
                <a:latin typeface="Times New Roman"/>
                <a:cs typeface="Times New Roman"/>
              </a:rPr>
              <a:t>Cadena de valor y los costos. Objetivo: Inducir al fundamento teórico del método de costeo ABC.</a:t>
            </a:r>
          </a:p>
          <a:p>
            <a:pPr marL="0" indent="0" algn="just">
              <a:buNone/>
            </a:pPr>
            <a:r>
              <a:rPr lang="es-ES" sz="1600" dirty="0" smtClean="0">
                <a:effectLst/>
                <a:latin typeface="Times New Roman"/>
                <a:cs typeface="Times New Roman"/>
              </a:rPr>
              <a:t>SERIE </a:t>
            </a:r>
            <a:r>
              <a:rPr lang="es-ES" sz="1600" dirty="0">
                <a:effectLst/>
                <a:latin typeface="Times New Roman"/>
                <a:cs typeface="Times New Roman"/>
              </a:rPr>
              <a:t>2</a:t>
            </a:r>
            <a:r>
              <a:rPr lang="es-ES" sz="1600" dirty="0" smtClean="0">
                <a:effectLst/>
                <a:latin typeface="Times New Roman"/>
                <a:cs typeface="Times New Roman"/>
              </a:rPr>
              <a:t>.</a:t>
            </a:r>
            <a:r>
              <a:rPr lang="es-ES" sz="1600" dirty="0">
                <a:effectLst/>
                <a:latin typeface="Times New Roman"/>
                <a:cs typeface="Times New Roman"/>
              </a:rPr>
              <a:t> </a:t>
            </a:r>
            <a:r>
              <a:rPr lang="es-ES" sz="1600" dirty="0" smtClean="0">
                <a:effectLst/>
                <a:latin typeface="Times New Roman"/>
                <a:cs typeface="Times New Roman"/>
              </a:rPr>
              <a:t>Gastos indirectos de fabricación. Objetivo</a:t>
            </a:r>
            <a:r>
              <a:rPr lang="es-ES" sz="1600" dirty="0">
                <a:effectLst/>
                <a:latin typeface="Times New Roman"/>
                <a:cs typeface="Times New Roman"/>
              </a:rPr>
              <a:t>: </a:t>
            </a:r>
            <a:r>
              <a:rPr lang="es-ES" sz="1600" dirty="0" smtClean="0">
                <a:effectLst/>
                <a:latin typeface="Times New Roman"/>
                <a:cs typeface="Times New Roman"/>
              </a:rPr>
              <a:t>Mostrar el método tradicional de asignación de gastos.</a:t>
            </a:r>
          </a:p>
          <a:p>
            <a:pPr marL="0" indent="0" algn="just">
              <a:buNone/>
            </a:pPr>
            <a:r>
              <a:rPr lang="es-ES" sz="1600" dirty="0" smtClean="0">
                <a:effectLst/>
                <a:latin typeface="Times New Roman"/>
                <a:cs typeface="Times New Roman"/>
              </a:rPr>
              <a:t>SERIE 3. Metodología del costeo ABC. Objetivo: Dar a conocer los elementos y fases del procedimiento para el desarrollo del costeo ABC.</a:t>
            </a:r>
          </a:p>
          <a:p>
            <a:pPr marL="0" indent="0" algn="just">
              <a:buNone/>
            </a:pPr>
            <a:r>
              <a:rPr lang="es-ES" sz="1600" dirty="0">
                <a:effectLst/>
                <a:latin typeface="Times New Roman"/>
                <a:cs typeface="Times New Roman"/>
              </a:rPr>
              <a:t>SERIE 4. Aplicación del costeo ABC. Objetivo: </a:t>
            </a:r>
            <a:r>
              <a:rPr lang="es-ES" sz="1600" dirty="0">
                <a:latin typeface="Times New Roman"/>
                <a:cs typeface="Times New Roman"/>
              </a:rPr>
              <a:t>Aplicar la metodología para la determinación del costo unitario mediante el costeo ABC</a:t>
            </a:r>
            <a:endParaRPr lang="es-ES" sz="1600" dirty="0">
              <a:effectLst/>
              <a:latin typeface="Times New Roman"/>
              <a:cs typeface="Times New Roman"/>
            </a:endParaRPr>
          </a:p>
        </p:txBody>
      </p:sp>
    </p:spTree>
    <p:extLst>
      <p:ext uri="{BB962C8B-B14F-4D97-AF65-F5344CB8AC3E}">
        <p14:creationId xmlns:p14="http://schemas.microsoft.com/office/powerpoint/2010/main" val="3285804554"/>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1405465"/>
            <a:ext cx="9042400" cy="5486401"/>
          </a:xfrm>
          <a:prstGeom prst="rect">
            <a:avLst/>
          </a:prstGeom>
        </p:spPr>
      </p:pic>
      <p:sp>
        <p:nvSpPr>
          <p:cNvPr id="5" name="Rectángulo 4"/>
          <p:cNvSpPr/>
          <p:nvPr/>
        </p:nvSpPr>
        <p:spPr>
          <a:xfrm>
            <a:off x="0" y="1494366"/>
            <a:ext cx="2184400" cy="4801315"/>
          </a:xfrm>
          <a:prstGeom prst="rect">
            <a:avLst/>
          </a:prstGeom>
        </p:spPr>
        <p:txBody>
          <a:bodyPr wrap="square">
            <a:spAutoFit/>
          </a:bodyPr>
          <a:lstStyle/>
          <a:p>
            <a:r>
              <a:rPr lang="es-ES" i="1" dirty="0">
                <a:solidFill>
                  <a:srgbClr val="FF0000"/>
                </a:solidFill>
              </a:rPr>
              <a:t>i</a:t>
            </a:r>
            <a:r>
              <a:rPr lang="es-ES" i="1" dirty="0" smtClean="0">
                <a:solidFill>
                  <a:srgbClr val="FF0000"/>
                </a:solidFill>
              </a:rPr>
              <a:t>)</a:t>
            </a:r>
            <a:r>
              <a:rPr lang="es-ES" i="1" dirty="0">
                <a:solidFill>
                  <a:srgbClr val="FF0000"/>
                </a:solidFill>
              </a:rPr>
              <a:t>.- Factores institucionales</a:t>
            </a:r>
            <a:r>
              <a:rPr lang="es-ES" dirty="0">
                <a:solidFill>
                  <a:srgbClr val="FF0000"/>
                </a:solidFill>
              </a:rPr>
              <a:t>. Las regulaciones gubernamentales, las exenciones fiscales y otros incentivos financieros, la sindicalización, los aranceles, las contribuciones y las reglas de contenido local inciden en la reducción de costos del productor o </a:t>
            </a:r>
            <a:r>
              <a:rPr lang="es-ES" dirty="0" smtClean="0">
                <a:solidFill>
                  <a:srgbClr val="FF0000"/>
                </a:solidFill>
              </a:rPr>
              <a:t>empresa.</a:t>
            </a:r>
          </a:p>
          <a:p>
            <a:r>
              <a:rPr lang="es-ES" dirty="0">
                <a:solidFill>
                  <a:srgbClr val="FF0000"/>
                </a:solidFill>
              </a:rPr>
              <a:t> </a:t>
            </a:r>
            <a:endParaRPr lang="es-ES_tradnl" dirty="0">
              <a:solidFill>
                <a:srgbClr val="FF0000"/>
              </a:solidFill>
            </a:endParaRPr>
          </a:p>
        </p:txBody>
      </p:sp>
      <p:sp>
        <p:nvSpPr>
          <p:cNvPr id="6" name="Título 1"/>
          <p:cNvSpPr>
            <a:spLocks noGrp="1"/>
          </p:cNvSpPr>
          <p:nvPr>
            <p:ph type="title"/>
          </p:nvPr>
        </p:nvSpPr>
        <p:spPr>
          <a:xfrm>
            <a:off x="213142" y="107577"/>
            <a:ext cx="8148221" cy="1048123"/>
          </a:xfrm>
        </p:spPr>
        <p:txBody>
          <a:bodyPr/>
          <a:lstStyle/>
          <a:p>
            <a:r>
              <a:rPr lang="es-ES" sz="4000" dirty="0" smtClean="0">
                <a:effectLst/>
              </a:rPr>
              <a:t>...</a:t>
            </a:r>
            <a:r>
              <a:rPr lang="es-ES" sz="4000" dirty="0">
                <a:effectLst/>
              </a:rPr>
              <a:t> </a:t>
            </a:r>
            <a:r>
              <a:rPr lang="es-ES" sz="4000" dirty="0" smtClean="0">
                <a:effectLst/>
              </a:rPr>
              <a:t>FACTORES DE COSTOS EN LA CADENA DE VALOR </a:t>
            </a:r>
            <a:endParaRPr lang="es-ES" sz="4000" dirty="0"/>
          </a:p>
        </p:txBody>
      </p:sp>
    </p:spTree>
    <p:extLst>
      <p:ext uri="{BB962C8B-B14F-4D97-AF65-F5344CB8AC3E}">
        <p14:creationId xmlns:p14="http://schemas.microsoft.com/office/powerpoint/2010/main" val="289301241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0"/>
            <a:ext cx="9143999" cy="7010400"/>
          </a:xfrm>
          <a:prstGeom prst="rect">
            <a:avLst/>
          </a:prstGeom>
        </p:spPr>
      </p:pic>
    </p:spTree>
    <p:extLst>
      <p:ext uri="{BB962C8B-B14F-4D97-AF65-F5344CB8AC3E}">
        <p14:creationId xmlns:p14="http://schemas.microsoft.com/office/powerpoint/2010/main" val="15579777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79338" y="107577"/>
            <a:ext cx="7581901" cy="761423"/>
          </a:xfrm>
        </p:spPr>
        <p:txBody>
          <a:bodyPr/>
          <a:lstStyle/>
          <a:p>
            <a:r>
              <a:rPr lang="es-ES" sz="4000" dirty="0" smtClean="0"/>
              <a:t>Referencias</a:t>
            </a:r>
            <a:endParaRPr lang="es-ES" sz="4000" dirty="0"/>
          </a:p>
        </p:txBody>
      </p:sp>
      <p:sp>
        <p:nvSpPr>
          <p:cNvPr id="3" name="Marcador de contenido 2"/>
          <p:cNvSpPr>
            <a:spLocks noGrp="1"/>
          </p:cNvSpPr>
          <p:nvPr>
            <p:ph idx="1"/>
          </p:nvPr>
        </p:nvSpPr>
        <p:spPr>
          <a:xfrm>
            <a:off x="250636" y="930030"/>
            <a:ext cx="8738806" cy="5687742"/>
          </a:xfrm>
        </p:spPr>
        <p:txBody>
          <a:bodyPr>
            <a:normAutofit fontScale="85000" lnSpcReduction="10000"/>
          </a:bodyPr>
          <a:lstStyle/>
          <a:p>
            <a:pPr>
              <a:buFont typeface="Arial"/>
              <a:buChar char="•"/>
            </a:pPr>
            <a:r>
              <a:rPr lang="es-ES" sz="1800" b="0" dirty="0">
                <a:solidFill>
                  <a:srgbClr val="FFFFFF"/>
                </a:solidFill>
                <a:effectLst/>
                <a:latin typeface="Times New Roman"/>
                <a:cs typeface="Times New Roman"/>
              </a:rPr>
              <a:t>García Colín, Juan. (2013</a:t>
            </a:r>
            <a:r>
              <a:rPr lang="es-ES" sz="1800" b="0" dirty="0" smtClean="0">
                <a:solidFill>
                  <a:srgbClr val="FFFFFF"/>
                </a:solidFill>
                <a:effectLst/>
                <a:latin typeface="Times New Roman"/>
                <a:cs typeface="Times New Roman"/>
              </a:rPr>
              <a:t>). </a:t>
            </a:r>
            <a:r>
              <a:rPr lang="es-ES" sz="1800" b="0" i="1" dirty="0">
                <a:solidFill>
                  <a:srgbClr val="FFFFFF"/>
                </a:solidFill>
                <a:effectLst/>
                <a:latin typeface="Times New Roman"/>
                <a:cs typeface="Times New Roman"/>
              </a:rPr>
              <a:t>Contabilidad de costos</a:t>
            </a:r>
            <a:r>
              <a:rPr lang="es-ES" sz="1800" b="0" dirty="0">
                <a:solidFill>
                  <a:srgbClr val="FFFFFF"/>
                </a:solidFill>
                <a:effectLst/>
                <a:latin typeface="Times New Roman"/>
                <a:cs typeface="Times New Roman"/>
              </a:rPr>
              <a:t>, 4ª Ed. Mc Graw Hill, </a:t>
            </a:r>
            <a:r>
              <a:rPr lang="es-ES" sz="1800" b="0" dirty="0" smtClean="0">
                <a:solidFill>
                  <a:srgbClr val="FFFFFF"/>
                </a:solidFill>
                <a:effectLst/>
                <a:latin typeface="Times New Roman"/>
                <a:cs typeface="Times New Roman"/>
              </a:rPr>
              <a:t>México.</a:t>
            </a:r>
          </a:p>
          <a:p>
            <a:pPr>
              <a:buFont typeface="Arial"/>
              <a:buChar char="•"/>
            </a:pPr>
            <a:r>
              <a:rPr lang="es-ES" sz="1800" b="0" dirty="0" smtClean="0">
                <a:solidFill>
                  <a:srgbClr val="FFFFFF"/>
                </a:solidFill>
                <a:effectLst/>
                <a:latin typeface="Times New Roman"/>
                <a:cs typeface="Times New Roman"/>
              </a:rPr>
              <a:t>Morillo</a:t>
            </a:r>
            <a:r>
              <a:rPr lang="es-ES" sz="1800" b="0" dirty="0">
                <a:solidFill>
                  <a:srgbClr val="FFFFFF"/>
                </a:solidFill>
                <a:effectLst/>
                <a:latin typeface="Times New Roman"/>
                <a:cs typeface="Times New Roman"/>
              </a:rPr>
              <a:t>, M. (2005). </a:t>
            </a:r>
            <a:r>
              <a:rPr lang="es-ES" sz="1800" b="0" dirty="0" err="1">
                <a:solidFill>
                  <a:srgbClr val="FFFFFF"/>
                </a:solidFill>
                <a:effectLst/>
                <a:latin typeface="Times New Roman"/>
                <a:cs typeface="Times New Roman"/>
              </a:rPr>
              <a:t>Análisis</a:t>
            </a:r>
            <a:r>
              <a:rPr lang="es-ES" sz="1800" b="0" dirty="0">
                <a:solidFill>
                  <a:srgbClr val="FFFFFF"/>
                </a:solidFill>
                <a:effectLst/>
                <a:latin typeface="Times New Roman"/>
                <a:cs typeface="Times New Roman"/>
              </a:rPr>
              <a:t> de la Cadena de Valor Industrial y de la Cadena de Valor</a:t>
            </a:r>
            <a:r>
              <a:rPr lang="es-ES" sz="1800" b="0" dirty="0" smtClean="0">
                <a:solidFill>
                  <a:srgbClr val="FFFFFF"/>
                </a:solidFill>
                <a:effectLst/>
                <a:latin typeface="Times New Roman"/>
                <a:cs typeface="Times New Roman"/>
              </a:rPr>
              <a:t> Agregado para las </a:t>
            </a:r>
            <a:r>
              <a:rPr lang="es-ES" sz="1800" b="0" dirty="0" err="1" smtClean="0">
                <a:solidFill>
                  <a:srgbClr val="FFFFFF"/>
                </a:solidFill>
                <a:effectLst/>
                <a:latin typeface="Times New Roman"/>
                <a:cs typeface="Times New Roman"/>
              </a:rPr>
              <a:t>Pequeñas</a:t>
            </a:r>
            <a:r>
              <a:rPr lang="es-ES" sz="1800" b="0" dirty="0" smtClean="0">
                <a:solidFill>
                  <a:srgbClr val="FFFFFF"/>
                </a:solidFill>
                <a:effectLst/>
                <a:latin typeface="Times New Roman"/>
                <a:cs typeface="Times New Roman"/>
              </a:rPr>
              <a:t> y medianas empresas. </a:t>
            </a:r>
            <a:r>
              <a:rPr lang="es-ES" sz="1800" b="0" i="1" dirty="0" smtClean="0">
                <a:solidFill>
                  <a:srgbClr val="FFFFFF"/>
                </a:solidFill>
                <a:effectLst/>
                <a:latin typeface="Times New Roman"/>
                <a:cs typeface="Times New Roman"/>
              </a:rPr>
              <a:t>Actualidad Contable </a:t>
            </a:r>
            <a:r>
              <a:rPr lang="es-ES" sz="1800" b="0" dirty="0" smtClean="0">
                <a:solidFill>
                  <a:srgbClr val="FFFFFF"/>
                </a:solidFill>
                <a:effectLst/>
                <a:latin typeface="Times New Roman"/>
                <a:cs typeface="Times New Roman"/>
              </a:rPr>
              <a:t>FACES </a:t>
            </a:r>
            <a:r>
              <a:rPr lang="es-ES" sz="1800" b="0" dirty="0" err="1" smtClean="0">
                <a:solidFill>
                  <a:srgbClr val="FFFFFF"/>
                </a:solidFill>
                <a:effectLst/>
                <a:latin typeface="Times New Roman"/>
                <a:cs typeface="Times New Roman"/>
              </a:rPr>
              <a:t>Año</a:t>
            </a:r>
            <a:r>
              <a:rPr lang="es-ES" sz="1800" b="0" dirty="0" smtClean="0">
                <a:solidFill>
                  <a:srgbClr val="FFFFFF"/>
                </a:solidFill>
                <a:effectLst/>
                <a:latin typeface="Times New Roman"/>
                <a:cs typeface="Times New Roman"/>
              </a:rPr>
              <a:t> 8 No 10, Enero-Junio</a:t>
            </a:r>
            <a:endParaRPr lang="es-ES" sz="1800" b="0" dirty="0" smtClean="0">
              <a:solidFill>
                <a:srgbClr val="FFFFFF"/>
              </a:solidFill>
              <a:latin typeface="Times New Roman"/>
              <a:cs typeface="Times New Roman"/>
            </a:endParaRPr>
          </a:p>
          <a:p>
            <a:pPr>
              <a:buFont typeface="Arial"/>
              <a:buChar char="•"/>
            </a:pPr>
            <a:r>
              <a:rPr lang="es-ES" sz="1800" dirty="0" err="1" smtClean="0">
                <a:solidFill>
                  <a:srgbClr val="FFFFFF"/>
                </a:solidFill>
                <a:latin typeface="Times New Roman"/>
                <a:cs typeface="Times New Roman"/>
              </a:rPr>
              <a:t>Polimeni</a:t>
            </a:r>
            <a:r>
              <a:rPr lang="es-ES" sz="1800" dirty="0" smtClean="0">
                <a:solidFill>
                  <a:srgbClr val="FFFFFF"/>
                </a:solidFill>
                <a:latin typeface="Times New Roman"/>
                <a:cs typeface="Times New Roman"/>
              </a:rPr>
              <a:t>, </a:t>
            </a:r>
            <a:r>
              <a:rPr lang="es-ES" sz="1800" dirty="0" err="1" smtClean="0">
                <a:solidFill>
                  <a:srgbClr val="FFFFFF"/>
                </a:solidFill>
                <a:latin typeface="Times New Roman"/>
                <a:cs typeface="Times New Roman"/>
              </a:rPr>
              <a:t>Fabozzi</a:t>
            </a:r>
            <a:r>
              <a:rPr lang="es-ES" sz="1800" dirty="0" smtClean="0">
                <a:solidFill>
                  <a:srgbClr val="FFFFFF"/>
                </a:solidFill>
                <a:latin typeface="Times New Roman"/>
                <a:cs typeface="Times New Roman"/>
              </a:rPr>
              <a:t> y </a:t>
            </a:r>
            <a:r>
              <a:rPr lang="es-ES" sz="1800" dirty="0" err="1" smtClean="0">
                <a:solidFill>
                  <a:srgbClr val="FFFFFF"/>
                </a:solidFill>
                <a:latin typeface="Times New Roman"/>
                <a:cs typeface="Times New Roman"/>
              </a:rPr>
              <a:t>Adelberg</a:t>
            </a:r>
            <a:r>
              <a:rPr lang="es-ES" sz="1800" dirty="0" smtClean="0">
                <a:solidFill>
                  <a:srgbClr val="FFFFFF"/>
                </a:solidFill>
                <a:latin typeface="Times New Roman"/>
                <a:cs typeface="Times New Roman"/>
              </a:rPr>
              <a:t>, (2006): </a:t>
            </a:r>
            <a:r>
              <a:rPr lang="es-ES" sz="1800" i="1" dirty="0" smtClean="0">
                <a:solidFill>
                  <a:srgbClr val="FFFFFF"/>
                </a:solidFill>
                <a:latin typeface="Times New Roman"/>
                <a:cs typeface="Times New Roman"/>
              </a:rPr>
              <a:t>Contabilidad de costos</a:t>
            </a:r>
            <a:r>
              <a:rPr lang="es-ES" sz="1800" dirty="0" smtClean="0">
                <a:solidFill>
                  <a:srgbClr val="FFFFFF"/>
                </a:solidFill>
                <a:latin typeface="Times New Roman"/>
                <a:cs typeface="Times New Roman"/>
              </a:rPr>
              <a:t>.3ª Ed. Mc Graw Hill, Colombia. </a:t>
            </a:r>
          </a:p>
          <a:p>
            <a:pPr>
              <a:buFont typeface="Arial"/>
              <a:buChar char="•"/>
            </a:pPr>
            <a:r>
              <a:rPr lang="es-ES" sz="1800" dirty="0" err="1" smtClean="0">
                <a:solidFill>
                  <a:srgbClr val="FFFFFF"/>
                </a:solidFill>
                <a:latin typeface="Times New Roman"/>
                <a:cs typeface="Times New Roman"/>
              </a:rPr>
              <a:t>Porter</a:t>
            </a:r>
            <a:r>
              <a:rPr lang="es-ES" sz="1800" dirty="0" smtClean="0">
                <a:solidFill>
                  <a:srgbClr val="FFFFFF"/>
                </a:solidFill>
                <a:latin typeface="Times New Roman"/>
                <a:cs typeface="Times New Roman"/>
              </a:rPr>
              <a:t>, M. E. (2010). </a:t>
            </a:r>
            <a:r>
              <a:rPr lang="es-ES" sz="1800" i="1" dirty="0" smtClean="0">
                <a:solidFill>
                  <a:srgbClr val="FFFFFF"/>
                </a:solidFill>
                <a:latin typeface="Times New Roman"/>
                <a:cs typeface="Times New Roman"/>
              </a:rPr>
              <a:t>Ventaja competitiva: Creación y sostenimiento de un desempeño superior </a:t>
            </a:r>
          </a:p>
          <a:p>
            <a:pPr>
              <a:buFont typeface="Arial"/>
              <a:buChar char="•"/>
            </a:pPr>
            <a:r>
              <a:rPr lang="es-ES" sz="1800" dirty="0" err="1" smtClean="0">
                <a:solidFill>
                  <a:srgbClr val="FFFFFF"/>
                </a:solidFill>
                <a:latin typeface="Times New Roman"/>
                <a:cs typeface="Times New Roman"/>
              </a:rPr>
              <a:t>Porter</a:t>
            </a:r>
            <a:r>
              <a:rPr lang="es-ES" sz="1800" dirty="0" smtClean="0">
                <a:solidFill>
                  <a:srgbClr val="FFFFFF"/>
                </a:solidFill>
                <a:latin typeface="Times New Roman"/>
                <a:cs typeface="Times New Roman"/>
              </a:rPr>
              <a:t>, M. E. (2009). </a:t>
            </a:r>
            <a:r>
              <a:rPr lang="es-ES" sz="1800" i="1" dirty="0" smtClean="0">
                <a:solidFill>
                  <a:srgbClr val="FFFFFF"/>
                </a:solidFill>
                <a:latin typeface="Times New Roman"/>
                <a:cs typeface="Times New Roman"/>
              </a:rPr>
              <a:t>Estrategia competitiva . técnicas para el análisis de la empresa y sus competidores</a:t>
            </a:r>
            <a:r>
              <a:rPr lang="es-ES" sz="1800" dirty="0" smtClean="0">
                <a:solidFill>
                  <a:srgbClr val="FFFFFF"/>
                </a:solidFill>
                <a:latin typeface="Times New Roman"/>
                <a:cs typeface="Times New Roman"/>
              </a:rPr>
              <a:t>. Ed. Pirámide</a:t>
            </a:r>
          </a:p>
          <a:p>
            <a:pPr algn="just">
              <a:buFont typeface="Arial"/>
              <a:buChar char="•"/>
            </a:pPr>
            <a:r>
              <a:rPr lang="es-ES_tradnl" sz="1800" dirty="0" smtClean="0">
                <a:latin typeface="Times New Roman"/>
                <a:cs typeface="Times New Roman"/>
              </a:rPr>
              <a:t>Ramírez</a:t>
            </a:r>
            <a:r>
              <a:rPr lang="es-ES_tradnl" sz="1800" dirty="0">
                <a:latin typeface="Times New Roman"/>
                <a:cs typeface="Times New Roman"/>
              </a:rPr>
              <a:t>, P. N</a:t>
            </a:r>
            <a:r>
              <a:rPr lang="es-ES_tradnl" sz="1800" i="1" dirty="0">
                <a:latin typeface="Times New Roman"/>
                <a:cs typeface="Times New Roman"/>
              </a:rPr>
              <a:t>. (2013). Contabilidad Administrativa. </a:t>
            </a:r>
            <a:r>
              <a:rPr lang="es-ES_tradnl" sz="1800" i="1" dirty="0" err="1">
                <a:latin typeface="Times New Roman"/>
                <a:cs typeface="Times New Roman"/>
              </a:rPr>
              <a:t>Editorila</a:t>
            </a:r>
            <a:r>
              <a:rPr lang="es-ES_tradnl" sz="1800" i="1" dirty="0">
                <a:latin typeface="Times New Roman"/>
                <a:cs typeface="Times New Roman"/>
              </a:rPr>
              <a:t> Mc Graw Hill.</a:t>
            </a:r>
          </a:p>
          <a:p>
            <a:pPr>
              <a:buFont typeface="Arial"/>
              <a:buChar char="•"/>
            </a:pPr>
            <a:r>
              <a:rPr lang="es-ES" sz="1800" dirty="0" err="1" smtClean="0">
                <a:solidFill>
                  <a:srgbClr val="FFFFFF"/>
                </a:solidFill>
                <a:latin typeface="Times New Roman"/>
                <a:cs typeface="Times New Roman"/>
              </a:rPr>
              <a:t>Robbens</a:t>
            </a:r>
            <a:r>
              <a:rPr lang="es-ES" sz="1800" dirty="0" smtClean="0">
                <a:solidFill>
                  <a:srgbClr val="FFFFFF"/>
                </a:solidFill>
                <a:latin typeface="Times New Roman"/>
                <a:cs typeface="Times New Roman"/>
              </a:rPr>
              <a:t>, X. (2010). </a:t>
            </a:r>
            <a:r>
              <a:rPr lang="es-ES" sz="1800" i="1" dirty="0" smtClean="0">
                <a:solidFill>
                  <a:srgbClr val="FFFFFF"/>
                </a:solidFill>
                <a:latin typeface="Times New Roman"/>
                <a:cs typeface="Times New Roman"/>
              </a:rPr>
              <a:t>La cadena de valor de Michael </a:t>
            </a:r>
            <a:r>
              <a:rPr lang="es-ES" sz="1800" i="1" dirty="0" err="1" smtClean="0">
                <a:solidFill>
                  <a:srgbClr val="FFFFFF"/>
                </a:solidFill>
                <a:latin typeface="Times New Roman"/>
                <a:cs typeface="Times New Roman"/>
              </a:rPr>
              <a:t>Porter</a:t>
            </a:r>
            <a:r>
              <a:rPr lang="es-ES" sz="1800" dirty="0" smtClean="0">
                <a:solidFill>
                  <a:srgbClr val="FFFFFF"/>
                </a:solidFill>
                <a:latin typeface="Times New Roman"/>
                <a:cs typeface="Times New Roman"/>
              </a:rPr>
              <a:t>: Identifique y optimice su </a:t>
            </a:r>
            <a:r>
              <a:rPr lang="es-ES" sz="1800" dirty="0" err="1" smtClean="0">
                <a:solidFill>
                  <a:srgbClr val="FFFFFF"/>
                </a:solidFill>
                <a:latin typeface="Times New Roman"/>
                <a:cs typeface="Times New Roman"/>
              </a:rPr>
              <a:t>ventaja.‬Disponible</a:t>
            </a:r>
            <a:r>
              <a:rPr lang="es-ES" sz="1800" dirty="0" smtClean="0">
                <a:solidFill>
                  <a:srgbClr val="FFFFFF"/>
                </a:solidFill>
                <a:latin typeface="Times New Roman"/>
                <a:cs typeface="Times New Roman"/>
              </a:rPr>
              <a:t> en:  </a:t>
            </a:r>
            <a:r>
              <a:rPr lang="es-ES" sz="1800" dirty="0" smtClean="0">
                <a:solidFill>
                  <a:srgbClr val="FFFFFF"/>
                </a:solidFill>
                <a:latin typeface="Times New Roman"/>
                <a:cs typeface="Times New Roman"/>
                <a:hlinkClick r:id="rId2"/>
              </a:rPr>
              <a:t>https://books.google.com.mx/books?id=W3AODAAAQBAJ&amp;printsec=frontcover&amp;dq=cadena+de+valor++libro&amp;hl=es-419&amp;sa=X&amp;ved=0ahUKEwj-suagi8vdAhVRF6wKHSeUAwIQ6wEIKTAA#v=onepage&amp;q=cadena%20de%20valor%20%20libro&amp;f=false</a:t>
            </a:r>
            <a:endParaRPr lang="es-ES" sz="1800" dirty="0">
              <a:solidFill>
                <a:srgbClr val="FFFFFF"/>
              </a:solidFill>
              <a:latin typeface="Times New Roman"/>
              <a:cs typeface="Times New Roman"/>
            </a:endParaRPr>
          </a:p>
          <a:p>
            <a:pPr>
              <a:buFont typeface="Arial"/>
              <a:buChar char="•"/>
            </a:pPr>
            <a:r>
              <a:rPr lang="es-ES" sz="1800" dirty="0" smtClean="0">
                <a:solidFill>
                  <a:srgbClr val="FFFFFF"/>
                </a:solidFill>
                <a:latin typeface="Times New Roman"/>
                <a:cs typeface="Times New Roman"/>
              </a:rPr>
              <a:t>Toro, L. F. J. (2016). </a:t>
            </a:r>
            <a:r>
              <a:rPr lang="es-ES" sz="1800" i="1" dirty="0" smtClean="0">
                <a:solidFill>
                  <a:srgbClr val="FFFFFF"/>
                </a:solidFill>
                <a:latin typeface="Times New Roman"/>
                <a:cs typeface="Times New Roman"/>
              </a:rPr>
              <a:t>Costos ABC y presupuestos </a:t>
            </a:r>
            <a:r>
              <a:rPr lang="es-ES" sz="1800" dirty="0" smtClean="0">
                <a:solidFill>
                  <a:srgbClr val="FFFFFF"/>
                </a:solidFill>
                <a:latin typeface="Times New Roman"/>
                <a:cs typeface="Times New Roman"/>
              </a:rPr>
              <a:t>. Ed. </a:t>
            </a:r>
            <a:r>
              <a:rPr lang="es-ES" sz="1800" dirty="0" err="1" smtClean="0">
                <a:solidFill>
                  <a:srgbClr val="FFFFFF"/>
                </a:solidFill>
                <a:latin typeface="Times New Roman"/>
                <a:cs typeface="Times New Roman"/>
              </a:rPr>
              <a:t>Ecoe</a:t>
            </a:r>
            <a:r>
              <a:rPr lang="es-ES" sz="1800" dirty="0" smtClean="0">
                <a:solidFill>
                  <a:srgbClr val="FFFFFF"/>
                </a:solidFill>
                <a:latin typeface="Times New Roman"/>
                <a:cs typeface="Times New Roman"/>
              </a:rPr>
              <a:t> Ediciones. </a:t>
            </a:r>
          </a:p>
          <a:p>
            <a:pPr marL="0" indent="0">
              <a:buNone/>
            </a:pPr>
            <a:endParaRPr lang="es-ES" sz="1400" dirty="0">
              <a:solidFill>
                <a:srgbClr val="FFFFFF"/>
              </a:solidFill>
            </a:endParaRPr>
          </a:p>
        </p:txBody>
      </p:sp>
    </p:spTree>
    <p:extLst>
      <p:ext uri="{BB962C8B-B14F-4D97-AF65-F5344CB8AC3E}">
        <p14:creationId xmlns:p14="http://schemas.microsoft.com/office/powerpoint/2010/main" val="26821952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26128" y="351812"/>
            <a:ext cx="8260672" cy="684912"/>
          </a:xfrm>
        </p:spPr>
        <p:txBody>
          <a:bodyPr>
            <a:normAutofit fontScale="90000"/>
          </a:bodyPr>
          <a:lstStyle/>
          <a:p>
            <a:r>
              <a:rPr lang="es-ES" sz="2800" dirty="0" smtClean="0"/>
              <a:t/>
            </a:r>
            <a:br>
              <a:rPr lang="es-ES" sz="2800" dirty="0" smtClean="0"/>
            </a:br>
            <a:r>
              <a:rPr lang="es-ES" sz="3100" dirty="0" smtClean="0"/>
              <a:t>MATERIAL PROYECTABLE. SERIE 1</a:t>
            </a:r>
            <a:br>
              <a:rPr lang="es-ES" sz="3100" dirty="0" smtClean="0"/>
            </a:br>
            <a:endParaRPr lang="es-ES" sz="3100" dirty="0"/>
          </a:p>
        </p:txBody>
      </p:sp>
      <p:sp>
        <p:nvSpPr>
          <p:cNvPr id="3" name="Marcador de contenido 2"/>
          <p:cNvSpPr>
            <a:spLocks noGrp="1"/>
          </p:cNvSpPr>
          <p:nvPr>
            <p:ph idx="1"/>
          </p:nvPr>
        </p:nvSpPr>
        <p:spPr>
          <a:xfrm>
            <a:off x="701778" y="1534540"/>
            <a:ext cx="7953950" cy="2410927"/>
          </a:xfrm>
        </p:spPr>
        <p:txBody>
          <a:bodyPr>
            <a:noAutofit/>
          </a:bodyPr>
          <a:lstStyle/>
          <a:p>
            <a:pPr marL="0" indent="0">
              <a:buNone/>
            </a:pPr>
            <a:endParaRPr lang="es-ES" b="0" dirty="0" smtClean="0">
              <a:latin typeface="+mj-lt"/>
            </a:endParaRPr>
          </a:p>
          <a:p>
            <a:pPr marL="0" indent="0" algn="ctr">
              <a:buNone/>
            </a:pPr>
            <a:r>
              <a:rPr lang="es-ES" sz="2800" dirty="0" smtClean="0">
                <a:effectLst/>
                <a:latin typeface="Times New Roman"/>
                <a:cs typeface="Times New Roman"/>
              </a:rPr>
              <a:t>CADENA DE VALOR Y LOS COSTOS</a:t>
            </a:r>
          </a:p>
          <a:p>
            <a:pPr marL="0" indent="0">
              <a:buNone/>
            </a:pPr>
            <a:endParaRPr lang="es-ES" sz="2800" dirty="0">
              <a:effectLst/>
              <a:latin typeface="Times New Roman"/>
              <a:cs typeface="Times New Roman"/>
            </a:endParaRPr>
          </a:p>
          <a:p>
            <a:pPr marL="0" indent="0" algn="ctr">
              <a:buNone/>
            </a:pPr>
            <a:r>
              <a:rPr lang="es-ES" sz="2800" dirty="0" smtClean="0">
                <a:effectLst/>
                <a:latin typeface="Times New Roman"/>
                <a:cs typeface="Times New Roman"/>
              </a:rPr>
              <a:t>Objetivo</a:t>
            </a:r>
            <a:r>
              <a:rPr lang="es-ES" sz="2800" dirty="0">
                <a:effectLst/>
                <a:latin typeface="Times New Roman"/>
                <a:cs typeface="Times New Roman"/>
              </a:rPr>
              <a:t>: </a:t>
            </a:r>
            <a:endParaRPr lang="es-ES" sz="2800" dirty="0" smtClean="0">
              <a:effectLst/>
              <a:latin typeface="Times New Roman"/>
              <a:cs typeface="Times New Roman"/>
            </a:endParaRPr>
          </a:p>
          <a:p>
            <a:pPr marL="0" indent="0" algn="ctr">
              <a:buNone/>
            </a:pPr>
            <a:r>
              <a:rPr lang="es-ES" sz="2800" dirty="0" smtClean="0">
                <a:effectLst/>
                <a:latin typeface="Times New Roman"/>
                <a:cs typeface="Times New Roman"/>
              </a:rPr>
              <a:t>Inducir </a:t>
            </a:r>
            <a:r>
              <a:rPr lang="es-ES" sz="2800" dirty="0">
                <a:effectLst/>
                <a:latin typeface="Times New Roman"/>
                <a:cs typeface="Times New Roman"/>
              </a:rPr>
              <a:t>al fundamento teórico del método de costeo ABC.</a:t>
            </a:r>
          </a:p>
          <a:p>
            <a:pPr marL="0" indent="0" algn="ctr">
              <a:buNone/>
            </a:pPr>
            <a:endParaRPr lang="es-ES" b="0" dirty="0" smtClean="0">
              <a:latin typeface="+mj-lt"/>
            </a:endParaRPr>
          </a:p>
          <a:p>
            <a:pPr marL="0" indent="0">
              <a:buNone/>
            </a:pPr>
            <a:endParaRPr lang="es-ES" b="0" dirty="0" smtClean="0">
              <a:latin typeface="+mj-lt"/>
            </a:endParaRPr>
          </a:p>
          <a:p>
            <a:pPr marL="0" indent="0">
              <a:buNone/>
            </a:pPr>
            <a:endParaRPr lang="es-ES" b="0" dirty="0" smtClean="0">
              <a:latin typeface="+mj-lt"/>
            </a:endParaRPr>
          </a:p>
          <a:p>
            <a:pPr marL="0" indent="0">
              <a:buNone/>
            </a:pPr>
            <a:endParaRPr lang="es-ES" b="0" dirty="0">
              <a:latin typeface="+mj-lt"/>
            </a:endParaRPr>
          </a:p>
          <a:p>
            <a:pPr marL="0" indent="0">
              <a:buNone/>
            </a:pPr>
            <a:endParaRPr lang="es-ES" b="0" dirty="0" smtClean="0">
              <a:latin typeface="+mj-lt"/>
            </a:endParaRPr>
          </a:p>
          <a:p>
            <a:pPr marL="0" indent="0">
              <a:buNone/>
            </a:pPr>
            <a:endParaRPr lang="es-ES" b="0" dirty="0" smtClean="0">
              <a:latin typeface="+mj-lt"/>
            </a:endParaRPr>
          </a:p>
          <a:p>
            <a:pPr marL="0" indent="0">
              <a:buNone/>
            </a:pPr>
            <a:r>
              <a:rPr lang="es-ES" dirty="0" smtClean="0">
                <a:latin typeface="+mj-lt"/>
              </a:rPr>
              <a:t> </a:t>
            </a:r>
            <a:endParaRPr lang="es-ES" dirty="0">
              <a:latin typeface="+mj-lt"/>
            </a:endParaRPr>
          </a:p>
        </p:txBody>
      </p:sp>
    </p:spTree>
    <p:extLst>
      <p:ext uri="{BB962C8B-B14F-4D97-AF65-F5344CB8AC3E}">
        <p14:creationId xmlns:p14="http://schemas.microsoft.com/office/powerpoint/2010/main" val="18314971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9462" y="107577"/>
            <a:ext cx="7581901" cy="692523"/>
          </a:xfrm>
        </p:spPr>
        <p:txBody>
          <a:bodyPr/>
          <a:lstStyle/>
          <a:p>
            <a:r>
              <a:rPr lang="es-ES" sz="2800" dirty="0" smtClean="0"/>
              <a:t>GUIÓN EXPLICATIVO</a:t>
            </a:r>
            <a:endParaRPr lang="es-ES" sz="2800" dirty="0"/>
          </a:p>
        </p:txBody>
      </p:sp>
      <p:sp>
        <p:nvSpPr>
          <p:cNvPr id="3" name="Marcador de contenido 2"/>
          <p:cNvSpPr>
            <a:spLocks noGrp="1"/>
          </p:cNvSpPr>
          <p:nvPr>
            <p:ph idx="1"/>
          </p:nvPr>
        </p:nvSpPr>
        <p:spPr>
          <a:xfrm>
            <a:off x="546100" y="853888"/>
            <a:ext cx="8153400" cy="5623112"/>
          </a:xfrm>
        </p:spPr>
        <p:txBody>
          <a:bodyPr>
            <a:noAutofit/>
          </a:bodyPr>
          <a:lstStyle/>
          <a:p>
            <a:pPr marL="114300" indent="0">
              <a:buNone/>
            </a:pPr>
            <a:r>
              <a:rPr lang="es-ES" sz="1600" dirty="0" smtClean="0">
                <a:latin typeface="Times New Roman"/>
                <a:cs typeface="Times New Roman"/>
              </a:rPr>
              <a:t>Para el profesor</a:t>
            </a:r>
          </a:p>
          <a:p>
            <a:pPr marL="571500" indent="-457200">
              <a:buFont typeface="+mj-lt"/>
              <a:buAutoNum type="arabicPeriod"/>
            </a:pPr>
            <a:r>
              <a:rPr lang="es-ES" sz="1600" dirty="0" smtClean="0">
                <a:latin typeface="Times New Roman"/>
                <a:cs typeface="Times New Roman"/>
              </a:rPr>
              <a:t>Describir el contenido de las diapositivas complementando con su propio conocimiento.</a:t>
            </a:r>
          </a:p>
          <a:p>
            <a:pPr marL="571500" indent="-457200">
              <a:buFont typeface="+mj-lt"/>
              <a:buAutoNum type="arabicPeriod"/>
            </a:pPr>
            <a:r>
              <a:rPr lang="es-ES" sz="1600" dirty="0" smtClean="0">
                <a:latin typeface="Times New Roman"/>
                <a:cs typeface="Times New Roman"/>
              </a:rPr>
              <a:t>El material es enunciativo, no limitativo por lo que el profesor se compromete a enriquecer la aportación teórica, así como la práctica de acuerdo a su experiencia profesional.</a:t>
            </a:r>
          </a:p>
          <a:p>
            <a:pPr marL="571500" indent="-457200">
              <a:buFont typeface="+mj-lt"/>
              <a:buAutoNum type="arabicPeriod"/>
            </a:pPr>
            <a:r>
              <a:rPr lang="es-ES" sz="1600" dirty="0" smtClean="0">
                <a:latin typeface="Times New Roman"/>
                <a:cs typeface="Times New Roman"/>
              </a:rPr>
              <a:t>El material bibliográfico debe complementarse con las propias referencias que el docente aporte.</a:t>
            </a:r>
          </a:p>
          <a:p>
            <a:pPr marL="571500" indent="-457200">
              <a:buFont typeface="+mj-lt"/>
              <a:buAutoNum type="arabicPeriod"/>
            </a:pPr>
            <a:r>
              <a:rPr lang="es-ES" sz="1600" dirty="0" smtClean="0">
                <a:latin typeface="Times New Roman"/>
                <a:cs typeface="Times New Roman"/>
              </a:rPr>
              <a:t>El material se complementará con investigación solicitada por el profesor.</a:t>
            </a:r>
            <a:endParaRPr lang="es-ES" sz="1600" dirty="0">
              <a:latin typeface="Times New Roman"/>
              <a:cs typeface="Times New Roman"/>
            </a:endParaRPr>
          </a:p>
          <a:p>
            <a:pPr marL="114300" indent="0">
              <a:buNone/>
            </a:pPr>
            <a:r>
              <a:rPr lang="es-ES" sz="1600" dirty="0" smtClean="0">
                <a:latin typeface="Times New Roman"/>
                <a:cs typeface="Times New Roman"/>
              </a:rPr>
              <a:t>Para el alumno</a:t>
            </a:r>
          </a:p>
          <a:p>
            <a:pPr marL="457200" indent="-342900">
              <a:buFont typeface="+mj-lt"/>
              <a:buAutoNum type="arabicPeriod"/>
            </a:pPr>
            <a:r>
              <a:rPr lang="es-ES" sz="1600" dirty="0" smtClean="0">
                <a:latin typeface="Times New Roman"/>
                <a:cs typeface="Times New Roman"/>
              </a:rPr>
              <a:t>Leer y revisar el material antes de presentarse a clase.</a:t>
            </a:r>
          </a:p>
          <a:p>
            <a:pPr marL="457200" indent="-342900">
              <a:buFont typeface="+mj-lt"/>
              <a:buAutoNum type="arabicPeriod"/>
            </a:pPr>
            <a:r>
              <a:rPr lang="es-ES" sz="1600" dirty="0" smtClean="0">
                <a:latin typeface="Times New Roman"/>
                <a:cs typeface="Times New Roman"/>
              </a:rPr>
              <a:t>Agregar notas derivadas de las dudas que le surjan y que el profesor debe aclarar.</a:t>
            </a:r>
          </a:p>
          <a:p>
            <a:pPr marL="457200" indent="-342900">
              <a:buFont typeface="+mj-lt"/>
              <a:buAutoNum type="arabicPeriod"/>
            </a:pPr>
            <a:r>
              <a:rPr lang="es-ES" sz="1600" dirty="0" smtClean="0">
                <a:latin typeface="Times New Roman"/>
                <a:cs typeface="Times New Roman"/>
              </a:rPr>
              <a:t>Complementar el material con investigación voluntaria y sugerida por el profesor</a:t>
            </a:r>
          </a:p>
          <a:p>
            <a:pPr marL="114300" indent="0">
              <a:buNone/>
            </a:pPr>
            <a:endParaRPr lang="es-ES" sz="1600" dirty="0" smtClean="0">
              <a:latin typeface="Times New Roman"/>
              <a:cs typeface="Times New Roman"/>
            </a:endParaRPr>
          </a:p>
        </p:txBody>
      </p:sp>
    </p:spTree>
    <p:extLst>
      <p:ext uri="{BB962C8B-B14F-4D97-AF65-F5344CB8AC3E}">
        <p14:creationId xmlns:p14="http://schemas.microsoft.com/office/powerpoint/2010/main" val="35659452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51395" y="60202"/>
            <a:ext cx="8260672" cy="790698"/>
          </a:xfrm>
        </p:spPr>
        <p:txBody>
          <a:bodyPr>
            <a:noAutofit/>
          </a:bodyPr>
          <a:lstStyle/>
          <a:p>
            <a:r>
              <a:rPr lang="es-ES" sz="2800" dirty="0" smtClean="0"/>
              <a:t>PROGRAMA DE ESTUDIOS</a:t>
            </a:r>
            <a:br>
              <a:rPr lang="es-ES" sz="2800" dirty="0" smtClean="0"/>
            </a:br>
            <a:r>
              <a:rPr lang="es-ES" sz="2800" dirty="0" smtClean="0"/>
              <a:t>SIMULACIÓN DE COSTOS Y PRESUPUESTOS</a:t>
            </a:r>
            <a:endParaRPr lang="es-ES" sz="2800" dirty="0"/>
          </a:p>
        </p:txBody>
      </p:sp>
      <p:graphicFrame>
        <p:nvGraphicFramePr>
          <p:cNvPr id="5" name="Diagrama 4"/>
          <p:cNvGraphicFramePr/>
          <p:nvPr>
            <p:extLst>
              <p:ext uri="{D42A27DB-BD31-4B8C-83A1-F6EECF244321}">
                <p14:modId xmlns:p14="http://schemas.microsoft.com/office/powerpoint/2010/main" val="1782095425"/>
              </p:ext>
            </p:extLst>
          </p:nvPr>
        </p:nvGraphicFramePr>
        <p:xfrm>
          <a:off x="170606" y="1254509"/>
          <a:ext cx="8546871" cy="33045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ángulo 2"/>
          <p:cNvSpPr/>
          <p:nvPr/>
        </p:nvSpPr>
        <p:spPr>
          <a:xfrm>
            <a:off x="818095" y="4860590"/>
            <a:ext cx="8097640" cy="1323439"/>
          </a:xfrm>
          <a:prstGeom prst="rect">
            <a:avLst/>
          </a:prstGeom>
        </p:spPr>
        <p:txBody>
          <a:bodyPr wrap="square">
            <a:spAutoFit/>
          </a:bodyPr>
          <a:lstStyle/>
          <a:p>
            <a:pPr algn="ctr"/>
            <a:r>
              <a:rPr lang="es-ES" sz="2400" b="1" baseline="30000" dirty="0" smtClean="0">
                <a:latin typeface="+mj-lt"/>
              </a:rPr>
              <a:t>OBJETIVO</a:t>
            </a:r>
          </a:p>
          <a:p>
            <a:r>
              <a:rPr lang="es-ES" sz="1600" dirty="0" smtClean="0"/>
              <a:t>Aplicar </a:t>
            </a:r>
            <a:r>
              <a:rPr lang="es-ES" sz="1600" dirty="0"/>
              <a:t>nuevas herramientas de apoyo a la contabilidad de costos, que pretenden hacer de ella una disciplina más dinámica </a:t>
            </a:r>
            <a:r>
              <a:rPr lang="es-ES" sz="1600" dirty="0" smtClean="0"/>
              <a:t>y acorde </a:t>
            </a:r>
            <a:r>
              <a:rPr lang="es-ES" sz="1600" dirty="0"/>
              <a:t>a las necesidades reales y actuales de información. Desarrollará método de casos para complementar el aprendizaje de los costos </a:t>
            </a:r>
            <a:r>
              <a:rPr lang="es-ES" sz="1600" dirty="0" smtClean="0"/>
              <a:t>y presupuestos </a:t>
            </a:r>
            <a:r>
              <a:rPr lang="es-ES" sz="1600" dirty="0"/>
              <a:t>para la toma de decisiones</a:t>
            </a:r>
            <a:endParaRPr lang="es-ES" sz="1600" dirty="0">
              <a:latin typeface="+mj-lt"/>
            </a:endParaRPr>
          </a:p>
        </p:txBody>
      </p:sp>
    </p:spTree>
    <p:extLst>
      <p:ext uri="{BB962C8B-B14F-4D97-AF65-F5344CB8AC3E}">
        <p14:creationId xmlns:p14="http://schemas.microsoft.com/office/powerpoint/2010/main" val="315494846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479756"/>
            <a:ext cx="9144000" cy="6057900"/>
          </a:xfrm>
          <a:prstGeom prst="rect">
            <a:avLst/>
          </a:prstGeom>
        </p:spPr>
      </p:pic>
      <p:sp>
        <p:nvSpPr>
          <p:cNvPr id="5" name="CuadroTexto 4"/>
          <p:cNvSpPr txBox="1"/>
          <p:nvPr/>
        </p:nvSpPr>
        <p:spPr>
          <a:xfrm>
            <a:off x="3695700" y="2718832"/>
            <a:ext cx="1422400" cy="369332"/>
          </a:xfrm>
          <a:prstGeom prst="rect">
            <a:avLst/>
          </a:prstGeom>
          <a:noFill/>
        </p:spPr>
        <p:txBody>
          <a:bodyPr wrap="square" rtlCol="0">
            <a:spAutoFit/>
          </a:bodyPr>
          <a:lstStyle/>
          <a:p>
            <a:r>
              <a:rPr lang="es-ES" b="1" dirty="0" smtClean="0">
                <a:solidFill>
                  <a:schemeClr val="bg1"/>
                </a:solidFill>
              </a:rPr>
              <a:t>    EMPRESA</a:t>
            </a:r>
            <a:endParaRPr lang="es-ES" b="1" dirty="0">
              <a:solidFill>
                <a:schemeClr val="bg1"/>
              </a:solidFill>
            </a:endParaRPr>
          </a:p>
        </p:txBody>
      </p:sp>
    </p:spTree>
    <p:extLst>
      <p:ext uri="{BB962C8B-B14F-4D97-AF65-F5344CB8AC3E}">
        <p14:creationId xmlns:p14="http://schemas.microsoft.com/office/powerpoint/2010/main" val="8457914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963951971"/>
              </p:ext>
            </p:extLst>
          </p:nvPr>
        </p:nvGraphicFramePr>
        <p:xfrm>
          <a:off x="779462" y="107576"/>
          <a:ext cx="7581901" cy="32071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lecha doblada hacia arriba 4"/>
          <p:cNvSpPr/>
          <p:nvPr/>
        </p:nvSpPr>
        <p:spPr>
          <a:xfrm>
            <a:off x="2463800" y="3314699"/>
            <a:ext cx="1409700" cy="1003300"/>
          </a:xfrm>
          <a:prstGeom prst="ben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Flecha doblada hacia arriba 5"/>
          <p:cNvSpPr/>
          <p:nvPr/>
        </p:nvSpPr>
        <p:spPr>
          <a:xfrm>
            <a:off x="2463800" y="3644900"/>
            <a:ext cx="4533900" cy="1308100"/>
          </a:xfrm>
          <a:prstGeom prst="bentUpArrow">
            <a:avLst>
              <a:gd name="adj1" fmla="val 25000"/>
              <a:gd name="adj2" fmla="val 27027"/>
              <a:gd name="adj3" fmla="val 25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Lágrima 6"/>
          <p:cNvSpPr/>
          <p:nvPr/>
        </p:nvSpPr>
        <p:spPr>
          <a:xfrm>
            <a:off x="96042" y="3978088"/>
            <a:ext cx="2367758" cy="2575112"/>
          </a:xfrm>
          <a:prstGeom prst="teardrop">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1400" b="1" dirty="0" smtClean="0"/>
          </a:p>
          <a:p>
            <a:pPr algn="ctr"/>
            <a:r>
              <a:rPr lang="es-ES" sz="1400" b="1" dirty="0" smtClean="0"/>
              <a:t>EMPRESA</a:t>
            </a:r>
          </a:p>
          <a:p>
            <a:pPr algn="ctr"/>
            <a:endParaRPr lang="es-ES" sz="1400" b="1" dirty="0" smtClean="0"/>
          </a:p>
          <a:p>
            <a:pPr algn="ctr"/>
            <a:r>
              <a:rPr lang="es-ES" sz="1400" b="1" dirty="0" smtClean="0"/>
              <a:t>Serie </a:t>
            </a:r>
            <a:r>
              <a:rPr lang="es-ES" sz="1400" b="1" dirty="0"/>
              <a:t>de actividades primarias y de apoyo que agregan valor a los productos y servicios </a:t>
            </a:r>
          </a:p>
          <a:p>
            <a:pPr algn="ctr"/>
            <a:endParaRPr lang="es-ES" dirty="0"/>
          </a:p>
        </p:txBody>
      </p:sp>
    </p:spTree>
    <p:extLst>
      <p:ext uri="{BB962C8B-B14F-4D97-AF65-F5344CB8AC3E}">
        <p14:creationId xmlns:p14="http://schemas.microsoft.com/office/powerpoint/2010/main" val="36573666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Órbita">
  <a:themeElements>
    <a:clrScheme name="Ejecutivo">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Orbit">
      <a:majorFont>
        <a:latin typeface="Candara"/>
        <a:ea typeface=""/>
        <a:cs typeface=""/>
        <a:font script="Jpan" typeface="ＭＳ Ｐゴシック"/>
        <a:font script="Hans" typeface="宋体"/>
        <a:font script="Hant" typeface="新細明體"/>
      </a:majorFont>
      <a:minorFont>
        <a:latin typeface="Candara"/>
        <a:ea typeface=""/>
        <a:cs typeface=""/>
        <a:font script="Jpan" typeface="ＭＳ Ｐゴシック"/>
        <a:font script="Hans" typeface="宋体"/>
        <a:font script="Hant" typeface="新細明體"/>
      </a:minorFont>
    </a:fontScheme>
    <a:fmtScheme name="Orbit">
      <a:fillStyleLst>
        <a:solidFill>
          <a:schemeClr val="phClr"/>
        </a:solidFill>
        <a:solidFill>
          <a:schemeClr val="phClr">
            <a:shade val="80000"/>
          </a:schemeClr>
        </a:solidFill>
        <a:gradFill rotWithShape="1">
          <a:gsLst>
            <a:gs pos="0">
              <a:schemeClr val="phClr">
                <a:shade val="30000"/>
                <a:satMod val="100000"/>
              </a:schemeClr>
            </a:gs>
            <a:gs pos="80000">
              <a:schemeClr val="phClr">
                <a:shade val="90000"/>
                <a:satMod val="100000"/>
              </a:schemeClr>
            </a:gs>
            <a:gs pos="100000">
              <a:schemeClr val="phClr">
                <a:tint val="90000"/>
                <a:shade val="100000"/>
                <a:satMod val="150000"/>
              </a:schemeClr>
            </a:gs>
          </a:gsLst>
          <a:lin ang="16200000" scaled="0"/>
        </a:gradFill>
      </a:fillStyleLst>
      <a:lnStyleLst>
        <a:ln w="12700" cap="flat" cmpd="sng" algn="ctr">
          <a:solidFill>
            <a:schemeClr val="phClr">
              <a:shade val="95000"/>
              <a:satMod val="105000"/>
            </a:schemeClr>
          </a:solidFill>
          <a:prstDash val="solid"/>
        </a:ln>
        <a:ln w="31750" cap="flat" cmpd="sng" algn="ctr">
          <a:solidFill>
            <a:schemeClr val="phClr">
              <a:shade val="90000"/>
            </a:schemeClr>
          </a:solidFill>
          <a:prstDash val="solid"/>
        </a:ln>
        <a:ln w="76200" cap="flat" cmpd="sng" algn="ctr">
          <a:solidFill>
            <a:schemeClr val="phClr"/>
          </a:solidFill>
          <a:prstDash val="solid"/>
        </a:ln>
      </a:lnStyleLst>
      <a:effectStyleLst>
        <a:effectStyle>
          <a:effectLst/>
        </a:effectStyle>
        <a:effectStyle>
          <a:effectLst>
            <a:outerShdw blurRad="228600" dist="38100" dir="5400000" sx="104000" sy="104000" algn="ctr" rotWithShape="0">
              <a:srgbClr val="000000">
                <a:alpha val="80000"/>
              </a:srgbClr>
            </a:outerShdw>
          </a:effectLst>
        </a:effectStyle>
        <a:effectStyle>
          <a:effectLst>
            <a:outerShdw blurRad="317500" dist="381000" dir="5400000" sx="90000" sy="20000" rotWithShape="0">
              <a:srgbClr val="000000">
                <a:alpha val="40000"/>
              </a:srgbClr>
            </a:outerShdw>
          </a:effectLst>
          <a:scene3d>
            <a:camera prst="orthographicFront">
              <a:rot lat="0" lon="0" rev="0"/>
            </a:camera>
            <a:lightRig rig="balanced" dir="t"/>
          </a:scene3d>
          <a:sp3d prstMaterial="metal">
            <a:bevelT w="254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lin ang="5400000" scaled="0"/>
        </a:gradFill>
        <a:blipFill rotWithShape="1">
          <a:blip xmlns:r="http://schemas.openxmlformats.org/officeDocument/2006/relationships" r:embed="rId1">
            <a:duotone>
              <a:schemeClr val="phClr">
                <a:shade val="1000"/>
                <a:lumMod val="80000"/>
              </a:schemeClr>
              <a:schemeClr val="phClr">
                <a:satMod val="360000"/>
                <a:lumMod val="14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522</TotalTime>
  <Words>3681</Words>
  <Application>Microsoft Macintosh PowerPoint</Application>
  <PresentationFormat>Presentación en pantalla (4:3)</PresentationFormat>
  <Paragraphs>221</Paragraphs>
  <Slides>42</Slides>
  <Notes>2</Notes>
  <HiddenSlides>0</HiddenSlides>
  <MMClips>0</MMClips>
  <ScaleCrop>false</ScaleCrop>
  <HeadingPairs>
    <vt:vector size="4" baseType="variant">
      <vt:variant>
        <vt:lpstr>Tema</vt:lpstr>
      </vt:variant>
      <vt:variant>
        <vt:i4>1</vt:i4>
      </vt:variant>
      <vt:variant>
        <vt:lpstr>Títulos de diapositiva</vt:lpstr>
      </vt:variant>
      <vt:variant>
        <vt:i4>42</vt:i4>
      </vt:variant>
    </vt:vector>
  </HeadingPairs>
  <TitlesOfParts>
    <vt:vector size="43" baseType="lpstr">
      <vt:lpstr>Órbita</vt:lpstr>
      <vt:lpstr>CADENA DE VALOR Y LOS COSTOS</vt:lpstr>
      <vt:lpstr>INTRODUCCIÓN</vt:lpstr>
      <vt:lpstr>PRESENTACIÓN</vt:lpstr>
      <vt:lpstr>CONTENIDO</vt:lpstr>
      <vt:lpstr> MATERIAL PROYECTABLE. SERIE 1 </vt:lpstr>
      <vt:lpstr>GUIÓN EXPLICATIVO</vt:lpstr>
      <vt:lpstr>PROGRAMA DE ESTUDIOS SIMULACIÓN DE COSTOS Y PRESUPUESTOS</vt:lpstr>
      <vt:lpstr>Presentación de PowerPoint</vt:lpstr>
      <vt:lpstr>Presentación de PowerPoint</vt:lpstr>
      <vt:lpstr>CADENA DE VALOR</vt:lpstr>
      <vt:lpstr>ACTIVIDADES PRIMARIAS </vt:lpstr>
      <vt:lpstr> ACTIVIDADES DE APOYO </vt:lpstr>
      <vt:lpstr>ACTIVIDADES DE SOPORTE</vt:lpstr>
      <vt:lpstr>Tipos de actividad de la cadena de valor que afectan a la ventaja competitiva de forma distinta</vt:lpstr>
      <vt:lpstr>Presentación de PowerPoint</vt:lpstr>
      <vt:lpstr>CADENA DE VALOR</vt:lpstr>
      <vt:lpstr>Diamante de competitividad (Porter)</vt:lpstr>
      <vt:lpstr>Presentación de PowerPoint</vt:lpstr>
      <vt:lpstr>Cadena de valor</vt:lpstr>
      <vt:lpstr>CADENA DE VALOR:        BIMBO</vt:lpstr>
      <vt:lpstr>Presentación de PowerPoint</vt:lpstr>
      <vt:lpstr>Presentación de PowerPoint</vt:lpstr>
      <vt:lpstr>Presentación de PowerPoint</vt:lpstr>
      <vt:lpstr>Teoría del valor y Cadena de valor </vt:lpstr>
      <vt:lpstr>VALOR </vt:lpstr>
      <vt:lpstr>Actividad de valor </vt:lpstr>
      <vt:lpstr>Cadena de valor</vt:lpstr>
      <vt:lpstr>Presentación de PowerPoint</vt:lpstr>
      <vt:lpstr>La cadena de valor y  el análisis de costos. </vt:lpstr>
      <vt:lpstr>CADENA DE VALOR Y COSTOS</vt:lpstr>
      <vt:lpstr>ASIGNACIÓN DE COSTOS</vt:lpstr>
      <vt:lpstr>FACTORES DE COSTOS EN LA CADENA DE VALOR. </vt:lpstr>
      <vt:lpstr>... Factores de costos en la cadena de valor </vt:lpstr>
      <vt:lpstr>... FACTORES DE COSTOS EN LA CADENA DE VALOR </vt:lpstr>
      <vt:lpstr>... FACTORES DE COSTOS EN LA CADENA DE VALOR </vt:lpstr>
      <vt:lpstr>... FACTORES DE COSTOS EN LA CADENA DE VALOR </vt:lpstr>
      <vt:lpstr>... FACTORES DE COSTOS EN LA CADENA DE VALOR </vt:lpstr>
      <vt:lpstr>... FACTORES DE COSTOS EN LA CADENA DE VALOR </vt:lpstr>
      <vt:lpstr>... FACTORES DE COSTOS EN LA CADENA DE VALOR </vt:lpstr>
      <vt:lpstr>... FACTORES DE COSTOS EN LA CADENA DE VALOR </vt:lpstr>
      <vt:lpstr>Presentación de PowerPoint</vt:lpstr>
      <vt:lpstr>Referencias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Cadena de valor Materia: Simulación costos y presupuestos</dc:title>
  <dc:creator>MARIA DEL ROSARIO</dc:creator>
  <cp:lastModifiedBy>MARIA DEL ROSARIO</cp:lastModifiedBy>
  <cp:revision>57</cp:revision>
  <dcterms:created xsi:type="dcterms:W3CDTF">2018-09-14T01:58:57Z</dcterms:created>
  <dcterms:modified xsi:type="dcterms:W3CDTF">2018-09-26T22:43:44Z</dcterms:modified>
</cp:coreProperties>
</file>