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77" r:id="rId2"/>
    <p:sldId id="278" r:id="rId3"/>
    <p:sldId id="307" r:id="rId4"/>
    <p:sldId id="280" r:id="rId5"/>
    <p:sldId id="281" r:id="rId6"/>
    <p:sldId id="282" r:id="rId7"/>
    <p:sldId id="283" r:id="rId8"/>
    <p:sldId id="263" r:id="rId9"/>
    <p:sldId id="272" r:id="rId10"/>
    <p:sldId id="273" r:id="rId11"/>
    <p:sldId id="298" r:id="rId12"/>
    <p:sldId id="299" r:id="rId13"/>
    <p:sldId id="259" r:id="rId14"/>
    <p:sldId id="264" r:id="rId15"/>
    <p:sldId id="260" r:id="rId16"/>
    <p:sldId id="265" r:id="rId17"/>
    <p:sldId id="296" r:id="rId18"/>
    <p:sldId id="261" r:id="rId19"/>
    <p:sldId id="274" r:id="rId20"/>
    <p:sldId id="275" r:id="rId21"/>
    <p:sldId id="266" r:id="rId22"/>
    <p:sldId id="262" r:id="rId23"/>
    <p:sldId id="301" r:id="rId24"/>
    <p:sldId id="302" r:id="rId25"/>
    <p:sldId id="300" r:id="rId26"/>
    <p:sldId id="304" r:id="rId27"/>
    <p:sldId id="305" r:id="rId28"/>
    <p:sldId id="306" r:id="rId29"/>
    <p:sldId id="267" r:id="rId30"/>
    <p:sldId id="268" r:id="rId31"/>
    <p:sldId id="270" r:id="rId32"/>
    <p:sldId id="289" r:id="rId33"/>
    <p:sldId id="276" r:id="rId34"/>
    <p:sldId id="292" r:id="rId35"/>
    <p:sldId id="294" r:id="rId36"/>
    <p:sldId id="293" r:id="rId37"/>
    <p:sldId id="297" r:id="rId38"/>
    <p:sldId id="269" r:id="rId39"/>
    <p:sldId id="290" r:id="rId40"/>
    <p:sldId id="291" r:id="rId41"/>
    <p:sldId id="285" r:id="rId42"/>
    <p:sldId id="287" r:id="rId43"/>
    <p:sldId id="29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2264" y="-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a:solidFill>
          <a:schemeClr val="accent1">
            <a:lumMod val="20000"/>
            <a:lumOff val="80000"/>
          </a:schemeClr>
        </a:solidFill>
      </dgm:spPr>
      <dgm:t>
        <a:bodyPr/>
        <a:lstStyle/>
        <a:p>
          <a:r>
            <a:rPr lang="es-ES_tradnl" sz="1600" b="1" dirty="0" smtClean="0">
              <a:solidFill>
                <a:schemeClr val="bg1"/>
              </a:solidFill>
              <a:latin typeface="Times New Roman"/>
              <a:cs typeface="Times New Roman"/>
            </a:rPr>
            <a:t>Unidad 1.</a:t>
          </a:r>
        </a:p>
        <a:p>
          <a:r>
            <a:rPr lang="es-ES_tradnl" sz="1600" b="1" dirty="0" smtClean="0">
              <a:solidFill>
                <a:schemeClr val="bg1"/>
              </a:solidFill>
              <a:latin typeface="Times New Roman"/>
              <a:cs typeface="Times New Roman"/>
            </a:rPr>
            <a:t> </a:t>
          </a:r>
          <a:r>
            <a:rPr lang="es-ES" sz="1600" b="1" dirty="0" smtClean="0">
              <a:solidFill>
                <a:schemeClr val="bg1"/>
              </a:solidFill>
              <a:latin typeface="Times New Roman"/>
              <a:cs typeface="Times New Roman"/>
            </a:rPr>
            <a:t>Costos de producción conjunta.</a:t>
          </a: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a:solidFill>
          <a:srgbClr val="FDF8CD"/>
        </a:solidFill>
      </dgm:spPr>
      <dgm:t>
        <a:bodyPr/>
        <a:lstStyle/>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r>
            <a:rPr lang="es-ES" sz="1400" b="1" dirty="0" smtClean="0">
              <a:solidFill>
                <a:schemeClr val="bg1"/>
              </a:solidFill>
              <a:latin typeface="Times New Roman"/>
              <a:cs typeface="Times New Roman"/>
            </a:rPr>
            <a:t>UNIDAD 2.</a:t>
          </a:r>
        </a:p>
        <a:p>
          <a:r>
            <a:rPr lang="es-ES" sz="1400" b="1" dirty="0" smtClean="0">
              <a:solidFill>
                <a:schemeClr val="bg1"/>
              </a:solidFill>
              <a:latin typeface="Times New Roman"/>
              <a:cs typeface="Times New Roman"/>
            </a:rPr>
            <a:t> Costos unitarios con el método de costos ABC (</a:t>
          </a:r>
          <a:r>
            <a:rPr lang="es-ES" sz="1400" b="1" dirty="0" err="1" smtClean="0">
              <a:solidFill>
                <a:schemeClr val="bg1"/>
              </a:solidFill>
              <a:latin typeface="Times New Roman"/>
              <a:cs typeface="Times New Roman"/>
            </a:rPr>
            <a:t>Activity</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based</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costing</a:t>
          </a:r>
          <a:r>
            <a:rPr lang="es-ES" sz="1400" b="1" dirty="0" smtClean="0">
              <a:solidFill>
                <a:schemeClr val="bg1"/>
              </a:solidFill>
              <a:latin typeface="Times New Roman"/>
              <a:cs typeface="Times New Roman"/>
            </a:rPr>
            <a:t>.</a:t>
          </a: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a:solidFill>
          <a:srgbClr val="FDF8CD"/>
        </a:solidFill>
      </dgm:spPr>
      <dgm:t>
        <a:bodyPr/>
        <a:lstStyle/>
        <a:p>
          <a:r>
            <a:rPr lang="es-ES" sz="1400" b="1" dirty="0" smtClean="0">
              <a:solidFill>
                <a:schemeClr val="bg1"/>
              </a:solidFill>
              <a:latin typeface="Times New Roman"/>
              <a:cs typeface="Times New Roman"/>
            </a:rPr>
            <a:t>UNIDAD 3. Prácticas integrales de costo por procesos y por órdenes de producción.</a:t>
          </a: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a:solidFill>
          <a:srgbClr val="FDF8CD"/>
        </a:solidFill>
      </dgm:spPr>
      <dgm:t>
        <a:bodyPr/>
        <a:lstStyle/>
        <a:p>
          <a:r>
            <a:rPr lang="es-ES" sz="1400" b="1" dirty="0" smtClean="0">
              <a:solidFill>
                <a:schemeClr val="bg1"/>
              </a:solidFill>
              <a:latin typeface="Times New Roman"/>
              <a:cs typeface="Times New Roman"/>
            </a:rPr>
            <a:t>UNIDAD 4. Elaboración del presupuesto maestro.</a:t>
          </a: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9A2332E9-C21D-8F4B-AA06-81165ECAE738}">
      <dgm:prSet phldrT="[Texto]" custT="1"/>
      <dgm:spPr>
        <a:solidFill>
          <a:srgbClr val="FDF8CD"/>
        </a:solidFill>
      </dgm:spPr>
      <dgm:t>
        <a:bodyPr/>
        <a:lstStyle/>
        <a:p>
          <a:r>
            <a:rPr lang="es-ES" sz="1400" b="1" dirty="0" smtClean="0">
              <a:solidFill>
                <a:schemeClr val="bg1"/>
              </a:solidFill>
              <a:latin typeface="Times New Roman"/>
              <a:cs typeface="Times New Roman"/>
            </a:rPr>
            <a:t> UNIDAD 5. Elaborar mecanismos de control presupuestal</a:t>
          </a:r>
        </a:p>
      </dgm:t>
    </dgm:pt>
    <dgm:pt modelId="{9C2DD0A6-E1CC-7B44-92CC-F90763BE7884}" type="parTrans" cxnId="{2BBFA520-F4C7-F14B-B534-C18C3C762501}">
      <dgm:prSet/>
      <dgm:spPr/>
      <dgm:t>
        <a:bodyPr/>
        <a:lstStyle/>
        <a:p>
          <a:endParaRPr lang="es-ES"/>
        </a:p>
      </dgm:t>
    </dgm:pt>
    <dgm:pt modelId="{094B5B52-71D2-4C40-8041-D42405C4CFBF}" type="sibTrans" cxnId="{2BBFA520-F4C7-F14B-B534-C18C3C762501}">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5" custScaleX="93681" custLinFactNeighborX="8387">
        <dgm:presLayoutVars>
          <dgm:bulletEnabled val="1"/>
        </dgm:presLayoutVars>
      </dgm:prSet>
      <dgm:spPr/>
      <dgm:t>
        <a:bodyPr/>
        <a:lstStyle/>
        <a:p>
          <a:endParaRPr lang="es-ES"/>
        </a:p>
      </dgm:t>
    </dgm:pt>
    <dgm:pt modelId="{287FA2D5-2E33-FE4B-A3E7-B12C62276D5F}" type="pres">
      <dgm:prSet presAssocID="{25E4BF85-D134-534E-A181-50E021E26DCD}" presName="childTextHidden" presStyleLbl="bgAccFollowNode1" presStyleIdx="0" presStyleCnt="5"/>
      <dgm:spPr/>
      <dgm:t>
        <a:bodyPr/>
        <a:lstStyle/>
        <a:p>
          <a:endParaRPr lang="es-ES"/>
        </a:p>
      </dgm:t>
    </dgm:pt>
    <dgm:pt modelId="{2B853FA9-7129-D441-BD47-D40D6914E34A}" type="pres">
      <dgm:prSet presAssocID="{25E4BF85-D134-534E-A181-50E021E26DCD}" presName="parentText" presStyleLbl="node1" presStyleIdx="0" presStyleCnt="5" custScaleX="347499" custScaleY="656579"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5">
        <dgm:presLayoutVars>
          <dgm:bulletEnabled val="1"/>
        </dgm:presLayoutVars>
      </dgm:prSet>
      <dgm:spPr/>
    </dgm:pt>
    <dgm:pt modelId="{E61D4343-2AA7-A044-81E2-C17BEEF0BB48}" type="pres">
      <dgm:prSet presAssocID="{99F55BE6-D978-BA47-85EA-87ABDD880B10}" presName="childTextHidden" presStyleLbl="bgAccFollowNode1" presStyleIdx="1" presStyleCnt="5"/>
      <dgm:spPr/>
    </dgm:pt>
    <dgm:pt modelId="{8AF0B75D-0D93-BB44-B82B-FB6954F9B236}" type="pres">
      <dgm:prSet presAssocID="{99F55BE6-D978-BA47-85EA-87ABDD880B10}" presName="parentText" presStyleLbl="node1" presStyleIdx="1" presStyleCnt="5" custScaleX="325469" custScaleY="665407">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5">
        <dgm:presLayoutVars>
          <dgm:bulletEnabled val="1"/>
        </dgm:presLayoutVars>
      </dgm:prSet>
      <dgm:spPr/>
    </dgm:pt>
    <dgm:pt modelId="{966365F3-E51A-DD42-92A0-E1A5616AB415}" type="pres">
      <dgm:prSet presAssocID="{8CE2865B-CB9D-304F-98C9-8CEC14FF5A30}" presName="childTextHidden" presStyleLbl="bgAccFollowNode1" presStyleIdx="2" presStyleCnt="5"/>
      <dgm:spPr/>
    </dgm:pt>
    <dgm:pt modelId="{2A3B762F-E863-E94C-A633-48B0091F68A4}" type="pres">
      <dgm:prSet presAssocID="{8CE2865B-CB9D-304F-98C9-8CEC14FF5A30}" presName="parentText" presStyleLbl="node1" presStyleIdx="2" presStyleCnt="5" custScaleX="332048" custScaleY="665407">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5">
        <dgm:presLayoutVars>
          <dgm:bulletEnabled val="1"/>
        </dgm:presLayoutVars>
      </dgm:prSet>
      <dgm:spPr/>
    </dgm:pt>
    <dgm:pt modelId="{FD1D79E3-C7EB-2749-A2AD-B5570F1AB269}" type="pres">
      <dgm:prSet presAssocID="{58F103DA-C787-1E4C-95A1-5439E054FACF}" presName="childTextHidden" presStyleLbl="bgAccFollowNode1" presStyleIdx="3" presStyleCnt="5"/>
      <dgm:spPr/>
    </dgm:pt>
    <dgm:pt modelId="{BDD5C697-D5A9-2140-89E5-88BBF6A48E78}" type="pres">
      <dgm:prSet presAssocID="{58F103DA-C787-1E4C-95A1-5439E054FACF}" presName="parentText" presStyleLbl="node1" presStyleIdx="3" presStyleCnt="5" custScaleX="324878" custScaleY="672185">
        <dgm:presLayoutVars>
          <dgm:chMax val="1"/>
          <dgm:bulletEnabled val="1"/>
        </dgm:presLayoutVars>
      </dgm:prSet>
      <dgm:spPr/>
      <dgm:t>
        <a:bodyPr/>
        <a:lstStyle/>
        <a:p>
          <a:endParaRPr lang="es-ES"/>
        </a:p>
      </dgm:t>
    </dgm:pt>
    <dgm:pt modelId="{A8828A1E-0B66-9D49-B11A-31D2C6180A7D}" type="pres">
      <dgm:prSet presAssocID="{58F103DA-C787-1E4C-95A1-5439E054FACF}" presName="aSpace" presStyleCnt="0"/>
      <dgm:spPr/>
    </dgm:pt>
    <dgm:pt modelId="{15B01C73-F4C8-AD48-AE31-A185820A5620}" type="pres">
      <dgm:prSet presAssocID="{9A2332E9-C21D-8F4B-AA06-81165ECAE738}" presName="compNode" presStyleCnt="0"/>
      <dgm:spPr/>
    </dgm:pt>
    <dgm:pt modelId="{077EAC2A-4B51-E64A-B61D-556ABCEC0F7D}" type="pres">
      <dgm:prSet presAssocID="{9A2332E9-C21D-8F4B-AA06-81165ECAE738}" presName="noGeometry" presStyleCnt="0"/>
      <dgm:spPr/>
    </dgm:pt>
    <dgm:pt modelId="{B2C4061D-45B4-5441-8153-027E75EB9998}" type="pres">
      <dgm:prSet presAssocID="{9A2332E9-C21D-8F4B-AA06-81165ECAE738}" presName="childTextVisible" presStyleLbl="bgAccFollowNode1" presStyleIdx="4" presStyleCnt="5">
        <dgm:presLayoutVars>
          <dgm:bulletEnabled val="1"/>
        </dgm:presLayoutVars>
      </dgm:prSet>
      <dgm:spPr/>
    </dgm:pt>
    <dgm:pt modelId="{D00B986D-367F-3B41-8D94-492B1F4383DF}" type="pres">
      <dgm:prSet presAssocID="{9A2332E9-C21D-8F4B-AA06-81165ECAE738}" presName="childTextHidden" presStyleLbl="bgAccFollowNode1" presStyleIdx="4" presStyleCnt="5"/>
      <dgm:spPr/>
    </dgm:pt>
    <dgm:pt modelId="{25CFF56F-8D3D-D643-A950-A8F82F13C769}" type="pres">
      <dgm:prSet presAssocID="{9A2332E9-C21D-8F4B-AA06-81165ECAE738}" presName="parentText" presStyleLbl="node1" presStyleIdx="4" presStyleCnt="5" custScaleX="326909" custScaleY="672185">
        <dgm:presLayoutVars>
          <dgm:chMax val="1"/>
          <dgm:bulletEnabled val="1"/>
        </dgm:presLayoutVars>
      </dgm:prSet>
      <dgm:spPr/>
      <dgm:t>
        <a:bodyPr/>
        <a:lstStyle/>
        <a:p>
          <a:endParaRPr lang="es-ES"/>
        </a:p>
      </dgm:t>
    </dgm:pt>
  </dgm:ptLst>
  <dgm:cxnLst>
    <dgm:cxn modelId="{D3E5C07F-FBE2-6B45-B96A-BE26B1152D79}" srcId="{C125637F-DB99-B147-8929-439BF073A2F8}" destId="{25E4BF85-D134-534E-A181-50E021E26DCD}" srcOrd="0" destOrd="0" parTransId="{9400C83B-7D8B-CC42-B2FC-DA8FD57C8C8C}" sibTransId="{983975EF-2588-564B-AC69-A9882EDBFC90}"/>
    <dgm:cxn modelId="{7771D11A-E512-CA4B-8895-C0BE4034D491}" type="presOf" srcId="{C125637F-DB99-B147-8929-439BF073A2F8}" destId="{3EF0DEAE-A3ED-C446-B975-E01EF1496166}" srcOrd="0" destOrd="0" presId="urn:microsoft.com/office/officeart/2005/8/layout/hProcess6"/>
    <dgm:cxn modelId="{69960CBE-36DB-194F-B8E8-16FA4C7E589A}" srcId="{C125637F-DB99-B147-8929-439BF073A2F8}" destId="{58F103DA-C787-1E4C-95A1-5439E054FACF}" srcOrd="3" destOrd="0" parTransId="{72BACB9F-89D5-4048-9F81-BBA4715F7482}" sibTransId="{24FD814B-2063-A545-84F5-461370CB97F0}"/>
    <dgm:cxn modelId="{E3C7AEB1-C3AE-9948-B3F6-E078FD2EFA5C}" type="presOf" srcId="{8CE2865B-CB9D-304F-98C9-8CEC14FF5A30}" destId="{2A3B762F-E863-E94C-A633-48B0091F68A4}" srcOrd="0" destOrd="0" presId="urn:microsoft.com/office/officeart/2005/8/layout/hProcess6"/>
    <dgm:cxn modelId="{0C1BBA74-B462-6D42-8576-F67FDB015B10}" srcId="{C125637F-DB99-B147-8929-439BF073A2F8}" destId="{99F55BE6-D978-BA47-85EA-87ABDD880B10}" srcOrd="1" destOrd="0" parTransId="{4DC9963E-14FC-7041-AB7A-61D038794101}" sibTransId="{9B583273-A248-8346-93E8-8A5DB8385F28}"/>
    <dgm:cxn modelId="{55463E9A-788F-DD4B-A96B-9AEF452FB4DA}" type="presOf" srcId="{99F55BE6-D978-BA47-85EA-87ABDD880B10}" destId="{8AF0B75D-0D93-BB44-B82B-FB6954F9B236}" srcOrd="0" destOrd="0" presId="urn:microsoft.com/office/officeart/2005/8/layout/hProcess6"/>
    <dgm:cxn modelId="{9B66C9B5-1837-534A-9CB6-B64B6A5B4D4B}" srcId="{C125637F-DB99-B147-8929-439BF073A2F8}" destId="{8CE2865B-CB9D-304F-98C9-8CEC14FF5A30}" srcOrd="2" destOrd="0" parTransId="{5A6AEEDA-885A-B743-BDAE-69F3C9849315}" sibTransId="{6E2D8568-8620-0243-B4B2-9C4A88EAD786}"/>
    <dgm:cxn modelId="{2BBFA520-F4C7-F14B-B534-C18C3C762501}" srcId="{C125637F-DB99-B147-8929-439BF073A2F8}" destId="{9A2332E9-C21D-8F4B-AA06-81165ECAE738}" srcOrd="4" destOrd="0" parTransId="{9C2DD0A6-E1CC-7B44-92CC-F90763BE7884}" sibTransId="{094B5B52-71D2-4C40-8041-D42405C4CFBF}"/>
    <dgm:cxn modelId="{6AFC17E1-442D-9443-A899-41A588EC7E84}" type="presOf" srcId="{58F103DA-C787-1E4C-95A1-5439E054FACF}" destId="{BDD5C697-D5A9-2140-89E5-88BBF6A48E78}" srcOrd="0" destOrd="0" presId="urn:microsoft.com/office/officeart/2005/8/layout/hProcess6"/>
    <dgm:cxn modelId="{3ED8B77D-1684-EA44-9FA4-790A42D0A8C2}" type="presOf" srcId="{9A2332E9-C21D-8F4B-AA06-81165ECAE738}" destId="{25CFF56F-8D3D-D643-A950-A8F82F13C769}" srcOrd="0" destOrd="0" presId="urn:microsoft.com/office/officeart/2005/8/layout/hProcess6"/>
    <dgm:cxn modelId="{24D83B39-6567-BC4E-9555-3B467577DEA8}" type="presOf" srcId="{25E4BF85-D134-534E-A181-50E021E26DCD}" destId="{2B853FA9-7129-D441-BD47-D40D6914E34A}" srcOrd="0" destOrd="0" presId="urn:microsoft.com/office/officeart/2005/8/layout/hProcess6"/>
    <dgm:cxn modelId="{DD49C38F-6E4E-2E46-90B7-6055B9A8088E}" type="presParOf" srcId="{3EF0DEAE-A3ED-C446-B975-E01EF1496166}" destId="{6BE81380-D095-4246-B3DD-200C86F9282C}" srcOrd="0" destOrd="0" presId="urn:microsoft.com/office/officeart/2005/8/layout/hProcess6"/>
    <dgm:cxn modelId="{AB75C7B1-7B9E-A744-87B5-8AA69723289D}" type="presParOf" srcId="{6BE81380-D095-4246-B3DD-200C86F9282C}" destId="{CB3FE01D-A29D-3640-AC4E-CFCAB5006075}" srcOrd="0" destOrd="0" presId="urn:microsoft.com/office/officeart/2005/8/layout/hProcess6"/>
    <dgm:cxn modelId="{FFA8431B-5629-0F4D-B307-92C66D51D790}" type="presParOf" srcId="{6BE81380-D095-4246-B3DD-200C86F9282C}" destId="{20979955-7CDC-5542-88AE-AD3D9C8538FD}" srcOrd="1" destOrd="0" presId="urn:microsoft.com/office/officeart/2005/8/layout/hProcess6"/>
    <dgm:cxn modelId="{F93BB4CD-1E23-9A42-ACDF-97E570A58900}" type="presParOf" srcId="{6BE81380-D095-4246-B3DD-200C86F9282C}" destId="{287FA2D5-2E33-FE4B-A3E7-B12C62276D5F}" srcOrd="2" destOrd="0" presId="urn:microsoft.com/office/officeart/2005/8/layout/hProcess6"/>
    <dgm:cxn modelId="{AF52CA41-CA29-B945-9C4C-A5105EC6EBA9}" type="presParOf" srcId="{6BE81380-D095-4246-B3DD-200C86F9282C}" destId="{2B853FA9-7129-D441-BD47-D40D6914E34A}" srcOrd="3" destOrd="0" presId="urn:microsoft.com/office/officeart/2005/8/layout/hProcess6"/>
    <dgm:cxn modelId="{55EA315E-5EFC-F145-A884-6D4E8A6111E4}" type="presParOf" srcId="{3EF0DEAE-A3ED-C446-B975-E01EF1496166}" destId="{45F0FCE1-8BD1-EC4F-B242-F2BCF0E4EBCA}" srcOrd="1" destOrd="0" presId="urn:microsoft.com/office/officeart/2005/8/layout/hProcess6"/>
    <dgm:cxn modelId="{7DEFC4E5-B996-3248-A42F-843D9D76CCD4}" type="presParOf" srcId="{3EF0DEAE-A3ED-C446-B975-E01EF1496166}" destId="{497A6B38-5F24-824F-B8C1-85788804F391}" srcOrd="2" destOrd="0" presId="urn:microsoft.com/office/officeart/2005/8/layout/hProcess6"/>
    <dgm:cxn modelId="{175A863B-B427-B847-84C4-5A762B83266D}" type="presParOf" srcId="{497A6B38-5F24-824F-B8C1-85788804F391}" destId="{6427D01F-8E70-0C47-81EC-50BD26D45AAB}" srcOrd="0" destOrd="0" presId="urn:microsoft.com/office/officeart/2005/8/layout/hProcess6"/>
    <dgm:cxn modelId="{ED8FE6C8-BFAC-3B4A-985F-D85FD228A666}" type="presParOf" srcId="{497A6B38-5F24-824F-B8C1-85788804F391}" destId="{5ECBFA02-0B3A-6F4C-8032-20C2F7958808}" srcOrd="1" destOrd="0" presId="urn:microsoft.com/office/officeart/2005/8/layout/hProcess6"/>
    <dgm:cxn modelId="{428563B0-B0C5-7A4F-8328-457CA78BBF2F}" type="presParOf" srcId="{497A6B38-5F24-824F-B8C1-85788804F391}" destId="{E61D4343-2AA7-A044-81E2-C17BEEF0BB48}" srcOrd="2" destOrd="0" presId="urn:microsoft.com/office/officeart/2005/8/layout/hProcess6"/>
    <dgm:cxn modelId="{0CF94C99-C23C-D64D-B284-367760290077}" type="presParOf" srcId="{497A6B38-5F24-824F-B8C1-85788804F391}" destId="{8AF0B75D-0D93-BB44-B82B-FB6954F9B236}" srcOrd="3" destOrd="0" presId="urn:microsoft.com/office/officeart/2005/8/layout/hProcess6"/>
    <dgm:cxn modelId="{B6328032-4DF4-0B41-98D4-A5D3E758EDDC}" type="presParOf" srcId="{3EF0DEAE-A3ED-C446-B975-E01EF1496166}" destId="{1DA36809-DB59-AE41-B027-96F05A7A7A67}" srcOrd="3" destOrd="0" presId="urn:microsoft.com/office/officeart/2005/8/layout/hProcess6"/>
    <dgm:cxn modelId="{98133E44-3CEE-6A47-A2FA-5AC229A946AF}" type="presParOf" srcId="{3EF0DEAE-A3ED-C446-B975-E01EF1496166}" destId="{F8A04C84-21C2-1F46-93DD-614C899639F8}" srcOrd="4" destOrd="0" presId="urn:microsoft.com/office/officeart/2005/8/layout/hProcess6"/>
    <dgm:cxn modelId="{A829C011-6E32-B444-8A04-D02D39AF7A0B}" type="presParOf" srcId="{F8A04C84-21C2-1F46-93DD-614C899639F8}" destId="{308C6B52-95D8-E940-9A63-7D71FC04CD3F}" srcOrd="0" destOrd="0" presId="urn:microsoft.com/office/officeart/2005/8/layout/hProcess6"/>
    <dgm:cxn modelId="{ABE8BA5A-0FCD-0543-994A-97E00AF2CD87}" type="presParOf" srcId="{F8A04C84-21C2-1F46-93DD-614C899639F8}" destId="{5129B5CD-B7A9-B643-9F00-60EF010A6F15}" srcOrd="1" destOrd="0" presId="urn:microsoft.com/office/officeart/2005/8/layout/hProcess6"/>
    <dgm:cxn modelId="{BC73E1E6-51AE-5F4E-B7E4-CE20F23E3E96}" type="presParOf" srcId="{F8A04C84-21C2-1F46-93DD-614C899639F8}" destId="{966365F3-E51A-DD42-92A0-E1A5616AB415}" srcOrd="2" destOrd="0" presId="urn:microsoft.com/office/officeart/2005/8/layout/hProcess6"/>
    <dgm:cxn modelId="{E67BFC08-7D34-3F4F-9B7F-4DE608F88099}" type="presParOf" srcId="{F8A04C84-21C2-1F46-93DD-614C899639F8}" destId="{2A3B762F-E863-E94C-A633-48B0091F68A4}" srcOrd="3" destOrd="0" presId="urn:microsoft.com/office/officeart/2005/8/layout/hProcess6"/>
    <dgm:cxn modelId="{498DDECA-B276-C943-AE37-5BC089308522}" type="presParOf" srcId="{3EF0DEAE-A3ED-C446-B975-E01EF1496166}" destId="{5C173B30-CF88-C646-9CF2-5F006EABAFAD}" srcOrd="5" destOrd="0" presId="urn:microsoft.com/office/officeart/2005/8/layout/hProcess6"/>
    <dgm:cxn modelId="{534EE6B8-7689-A948-98A5-449B85970A0B}" type="presParOf" srcId="{3EF0DEAE-A3ED-C446-B975-E01EF1496166}" destId="{627105C4-0455-774F-962B-5768057D5C1C}" srcOrd="6" destOrd="0" presId="urn:microsoft.com/office/officeart/2005/8/layout/hProcess6"/>
    <dgm:cxn modelId="{98765878-173B-9945-9246-215985C9D197}" type="presParOf" srcId="{627105C4-0455-774F-962B-5768057D5C1C}" destId="{694AEF8D-D085-024A-B60F-1809BC219A0C}" srcOrd="0" destOrd="0" presId="urn:microsoft.com/office/officeart/2005/8/layout/hProcess6"/>
    <dgm:cxn modelId="{B7B2836D-8E36-0148-AB96-6A1AB5667A6E}" type="presParOf" srcId="{627105C4-0455-774F-962B-5768057D5C1C}" destId="{0BC1AE39-481E-A342-9761-5D3E7BC019E3}" srcOrd="1" destOrd="0" presId="urn:microsoft.com/office/officeart/2005/8/layout/hProcess6"/>
    <dgm:cxn modelId="{7CCFA6C8-E49F-4941-9D93-647F811AA853}" type="presParOf" srcId="{627105C4-0455-774F-962B-5768057D5C1C}" destId="{FD1D79E3-C7EB-2749-A2AD-B5570F1AB269}" srcOrd="2" destOrd="0" presId="urn:microsoft.com/office/officeart/2005/8/layout/hProcess6"/>
    <dgm:cxn modelId="{2FA4E5D6-5927-3345-9CEC-6027143BB18B}" type="presParOf" srcId="{627105C4-0455-774F-962B-5768057D5C1C}" destId="{BDD5C697-D5A9-2140-89E5-88BBF6A48E78}" srcOrd="3" destOrd="0" presId="urn:microsoft.com/office/officeart/2005/8/layout/hProcess6"/>
    <dgm:cxn modelId="{F57E9E24-37E6-4D4E-978E-86C0C31497CD}" type="presParOf" srcId="{3EF0DEAE-A3ED-C446-B975-E01EF1496166}" destId="{A8828A1E-0B66-9D49-B11A-31D2C6180A7D}" srcOrd="7" destOrd="0" presId="urn:microsoft.com/office/officeart/2005/8/layout/hProcess6"/>
    <dgm:cxn modelId="{0BE518D8-C489-3142-AD15-CCC51582F40B}" type="presParOf" srcId="{3EF0DEAE-A3ED-C446-B975-E01EF1496166}" destId="{15B01C73-F4C8-AD48-AE31-A185820A5620}" srcOrd="8" destOrd="0" presId="urn:microsoft.com/office/officeart/2005/8/layout/hProcess6"/>
    <dgm:cxn modelId="{F00B882C-1BFF-8649-B425-E6534CB51753}" type="presParOf" srcId="{15B01C73-F4C8-AD48-AE31-A185820A5620}" destId="{077EAC2A-4B51-E64A-B61D-556ABCEC0F7D}" srcOrd="0" destOrd="0" presId="urn:microsoft.com/office/officeart/2005/8/layout/hProcess6"/>
    <dgm:cxn modelId="{B1A93DE7-D887-2341-89A8-F0756A3B9D2C}" type="presParOf" srcId="{15B01C73-F4C8-AD48-AE31-A185820A5620}" destId="{B2C4061D-45B4-5441-8153-027E75EB9998}" srcOrd="1" destOrd="0" presId="urn:microsoft.com/office/officeart/2005/8/layout/hProcess6"/>
    <dgm:cxn modelId="{D2208E49-FA8D-0742-BF04-EE9EB4F38A4C}" type="presParOf" srcId="{15B01C73-F4C8-AD48-AE31-A185820A5620}" destId="{D00B986D-367F-3B41-8D94-492B1F4383DF}" srcOrd="2" destOrd="0" presId="urn:microsoft.com/office/officeart/2005/8/layout/hProcess6"/>
    <dgm:cxn modelId="{6F28D046-368D-2E46-973E-CB6367AA61FE}" type="presParOf" srcId="{15B01C73-F4C8-AD48-AE31-A185820A5620}" destId="{25CFF56F-8D3D-D643-A950-A8F82F13C769}"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C96D70-94D6-8149-9B4C-C68627EF1D86}" type="doc">
      <dgm:prSet loTypeId="urn:microsoft.com/office/officeart/2005/8/layout/chart3" loCatId="" qsTypeId="urn:microsoft.com/office/officeart/2005/8/quickstyle/simple4" qsCatId="simple" csTypeId="urn:microsoft.com/office/officeart/2005/8/colors/accent1_2" csCatId="accent1" phldr="1"/>
      <dgm:spPr/>
    </dgm:pt>
    <dgm:pt modelId="{0B7B5EF1-A02F-A94F-8F34-7F222F4314E2}">
      <dgm:prSet phldrT="[Texto]" custT="1"/>
      <dgm:spPr/>
      <dgm:t>
        <a:bodyPr/>
        <a:lstStyle/>
        <a:p>
          <a:r>
            <a:rPr lang="es-ES" sz="2400" b="1" dirty="0" smtClean="0"/>
            <a:t>Mano de obra</a:t>
          </a:r>
          <a:endParaRPr lang="es-ES" sz="2400" b="1" dirty="0"/>
        </a:p>
      </dgm:t>
    </dgm:pt>
    <dgm:pt modelId="{D37ED7A5-F18B-C445-BC27-6FC902F1850A}" type="parTrans" cxnId="{3B21FFC1-8429-D644-B566-2170D64E7DE2}">
      <dgm:prSet/>
      <dgm:spPr/>
      <dgm:t>
        <a:bodyPr/>
        <a:lstStyle/>
        <a:p>
          <a:endParaRPr lang="es-ES"/>
        </a:p>
      </dgm:t>
    </dgm:pt>
    <dgm:pt modelId="{D98B4B66-BE52-D443-871F-C3B637B92D4A}" type="sibTrans" cxnId="{3B21FFC1-8429-D644-B566-2170D64E7DE2}">
      <dgm:prSet/>
      <dgm:spPr/>
      <dgm:t>
        <a:bodyPr/>
        <a:lstStyle/>
        <a:p>
          <a:endParaRPr lang="es-ES"/>
        </a:p>
      </dgm:t>
    </dgm:pt>
    <dgm:pt modelId="{F30AD6A6-0E9E-2F41-86A8-15190D0EBC3E}">
      <dgm:prSet phldrT="[Texto]" custT="1"/>
      <dgm:spPr/>
      <dgm:t>
        <a:bodyPr/>
        <a:lstStyle/>
        <a:p>
          <a:r>
            <a:rPr lang="es-ES" sz="2400" b="1" dirty="0" smtClean="0"/>
            <a:t>Gastos indirectos de fabricación</a:t>
          </a:r>
          <a:endParaRPr lang="es-ES" sz="2400" b="1" dirty="0"/>
        </a:p>
      </dgm:t>
    </dgm:pt>
    <dgm:pt modelId="{CAE6B25D-0DD3-B94A-8803-7739D7FC8C9C}" type="parTrans" cxnId="{6B5CA516-235C-8D48-A881-A61C00DF0F8D}">
      <dgm:prSet/>
      <dgm:spPr/>
      <dgm:t>
        <a:bodyPr/>
        <a:lstStyle/>
        <a:p>
          <a:endParaRPr lang="es-ES"/>
        </a:p>
      </dgm:t>
    </dgm:pt>
    <dgm:pt modelId="{DB6699AF-9033-C641-B4E2-F55817A38FB7}" type="sibTrans" cxnId="{6B5CA516-235C-8D48-A881-A61C00DF0F8D}">
      <dgm:prSet/>
      <dgm:spPr/>
      <dgm:t>
        <a:bodyPr/>
        <a:lstStyle/>
        <a:p>
          <a:endParaRPr lang="es-ES"/>
        </a:p>
      </dgm:t>
    </dgm:pt>
    <dgm:pt modelId="{D80FD1F6-7543-0440-8FDE-A7A7291B0F9A}">
      <dgm:prSet phldrT="[Texto]" custT="1"/>
      <dgm:spPr/>
      <dgm:t>
        <a:bodyPr/>
        <a:lstStyle/>
        <a:p>
          <a:r>
            <a:rPr lang="es-ES" sz="2400" b="1" dirty="0" smtClean="0"/>
            <a:t>Materia prima</a:t>
          </a:r>
          <a:endParaRPr lang="es-ES" sz="2400" b="1" dirty="0"/>
        </a:p>
      </dgm:t>
    </dgm:pt>
    <dgm:pt modelId="{C3E8AFB1-DA7E-EE4F-A54C-F7C08D0B91A4}" type="parTrans" cxnId="{3555F512-8972-2B43-989B-3CE68D7DC5F9}">
      <dgm:prSet/>
      <dgm:spPr/>
      <dgm:t>
        <a:bodyPr/>
        <a:lstStyle/>
        <a:p>
          <a:endParaRPr lang="es-ES"/>
        </a:p>
      </dgm:t>
    </dgm:pt>
    <dgm:pt modelId="{F7D35EB1-240B-3146-9E23-FFAF854F10A7}" type="sibTrans" cxnId="{3555F512-8972-2B43-989B-3CE68D7DC5F9}">
      <dgm:prSet/>
      <dgm:spPr/>
      <dgm:t>
        <a:bodyPr/>
        <a:lstStyle/>
        <a:p>
          <a:endParaRPr lang="es-ES"/>
        </a:p>
      </dgm:t>
    </dgm:pt>
    <dgm:pt modelId="{140CB85E-A06D-B746-821A-992C59DA7F8A}" type="pres">
      <dgm:prSet presAssocID="{2BC96D70-94D6-8149-9B4C-C68627EF1D86}" presName="compositeShape" presStyleCnt="0">
        <dgm:presLayoutVars>
          <dgm:chMax val="7"/>
          <dgm:dir/>
          <dgm:resizeHandles val="exact"/>
        </dgm:presLayoutVars>
      </dgm:prSet>
      <dgm:spPr/>
    </dgm:pt>
    <dgm:pt modelId="{14F34DF9-0F7D-E64A-BC3F-3EFE5B76693A}" type="pres">
      <dgm:prSet presAssocID="{2BC96D70-94D6-8149-9B4C-C68627EF1D86}" presName="wedge1" presStyleLbl="node1" presStyleIdx="0" presStyleCnt="3"/>
      <dgm:spPr/>
      <dgm:t>
        <a:bodyPr/>
        <a:lstStyle/>
        <a:p>
          <a:endParaRPr lang="es-ES"/>
        </a:p>
      </dgm:t>
    </dgm:pt>
    <dgm:pt modelId="{7411508E-9BC5-4D44-A130-2EDEB9475BAD}" type="pres">
      <dgm:prSet presAssocID="{2BC96D70-94D6-8149-9B4C-C68627EF1D86}" presName="wedge1Tx" presStyleLbl="node1" presStyleIdx="0" presStyleCnt="3">
        <dgm:presLayoutVars>
          <dgm:chMax val="0"/>
          <dgm:chPref val="0"/>
          <dgm:bulletEnabled val="1"/>
        </dgm:presLayoutVars>
      </dgm:prSet>
      <dgm:spPr/>
      <dgm:t>
        <a:bodyPr/>
        <a:lstStyle/>
        <a:p>
          <a:endParaRPr lang="es-ES"/>
        </a:p>
      </dgm:t>
    </dgm:pt>
    <dgm:pt modelId="{1A87634D-09B4-2443-90C0-B1262F200BFC}" type="pres">
      <dgm:prSet presAssocID="{2BC96D70-94D6-8149-9B4C-C68627EF1D86}" presName="wedge2" presStyleLbl="node1" presStyleIdx="1" presStyleCnt="3"/>
      <dgm:spPr/>
      <dgm:t>
        <a:bodyPr/>
        <a:lstStyle/>
        <a:p>
          <a:endParaRPr lang="es-ES"/>
        </a:p>
      </dgm:t>
    </dgm:pt>
    <dgm:pt modelId="{BCF02CC6-792C-9147-BD4E-FFC7771BD699}" type="pres">
      <dgm:prSet presAssocID="{2BC96D70-94D6-8149-9B4C-C68627EF1D86}" presName="wedge2Tx" presStyleLbl="node1" presStyleIdx="1" presStyleCnt="3">
        <dgm:presLayoutVars>
          <dgm:chMax val="0"/>
          <dgm:chPref val="0"/>
          <dgm:bulletEnabled val="1"/>
        </dgm:presLayoutVars>
      </dgm:prSet>
      <dgm:spPr/>
      <dgm:t>
        <a:bodyPr/>
        <a:lstStyle/>
        <a:p>
          <a:endParaRPr lang="es-ES"/>
        </a:p>
      </dgm:t>
    </dgm:pt>
    <dgm:pt modelId="{9E61D0F8-BC97-084E-9960-D96520A33695}" type="pres">
      <dgm:prSet presAssocID="{2BC96D70-94D6-8149-9B4C-C68627EF1D86}" presName="wedge3" presStyleLbl="node1" presStyleIdx="2" presStyleCnt="3" custLinFactNeighborX="-4929" custLinFactNeighborY="-4440"/>
      <dgm:spPr/>
      <dgm:t>
        <a:bodyPr/>
        <a:lstStyle/>
        <a:p>
          <a:endParaRPr lang="es-ES"/>
        </a:p>
      </dgm:t>
    </dgm:pt>
    <dgm:pt modelId="{DAB5E5A1-3729-184C-9E05-1EBF20D58A28}" type="pres">
      <dgm:prSet presAssocID="{2BC96D70-94D6-8149-9B4C-C68627EF1D86}" presName="wedge3Tx" presStyleLbl="node1" presStyleIdx="2" presStyleCnt="3">
        <dgm:presLayoutVars>
          <dgm:chMax val="0"/>
          <dgm:chPref val="0"/>
          <dgm:bulletEnabled val="1"/>
        </dgm:presLayoutVars>
      </dgm:prSet>
      <dgm:spPr/>
      <dgm:t>
        <a:bodyPr/>
        <a:lstStyle/>
        <a:p>
          <a:endParaRPr lang="es-ES"/>
        </a:p>
      </dgm:t>
    </dgm:pt>
  </dgm:ptLst>
  <dgm:cxnLst>
    <dgm:cxn modelId="{095E5C31-8703-5D4E-88F4-A319CA1D0F12}" type="presOf" srcId="{2BC96D70-94D6-8149-9B4C-C68627EF1D86}" destId="{140CB85E-A06D-B746-821A-992C59DA7F8A}" srcOrd="0" destOrd="0" presId="urn:microsoft.com/office/officeart/2005/8/layout/chart3"/>
    <dgm:cxn modelId="{E8A3C85B-74A1-C345-B9B4-A81F3AF7383E}" type="presOf" srcId="{D80FD1F6-7543-0440-8FDE-A7A7291B0F9A}" destId="{DAB5E5A1-3729-184C-9E05-1EBF20D58A28}" srcOrd="1" destOrd="0" presId="urn:microsoft.com/office/officeart/2005/8/layout/chart3"/>
    <dgm:cxn modelId="{3555F512-8972-2B43-989B-3CE68D7DC5F9}" srcId="{2BC96D70-94D6-8149-9B4C-C68627EF1D86}" destId="{D80FD1F6-7543-0440-8FDE-A7A7291B0F9A}" srcOrd="2" destOrd="0" parTransId="{C3E8AFB1-DA7E-EE4F-A54C-F7C08D0B91A4}" sibTransId="{F7D35EB1-240B-3146-9E23-FFAF854F10A7}"/>
    <dgm:cxn modelId="{BFAC2AF9-6394-534F-B6CE-33B63AEDDE10}" type="presOf" srcId="{0B7B5EF1-A02F-A94F-8F34-7F222F4314E2}" destId="{14F34DF9-0F7D-E64A-BC3F-3EFE5B76693A}" srcOrd="0" destOrd="0" presId="urn:microsoft.com/office/officeart/2005/8/layout/chart3"/>
    <dgm:cxn modelId="{6B5CA516-235C-8D48-A881-A61C00DF0F8D}" srcId="{2BC96D70-94D6-8149-9B4C-C68627EF1D86}" destId="{F30AD6A6-0E9E-2F41-86A8-15190D0EBC3E}" srcOrd="1" destOrd="0" parTransId="{CAE6B25D-0DD3-B94A-8803-7739D7FC8C9C}" sibTransId="{DB6699AF-9033-C641-B4E2-F55817A38FB7}"/>
    <dgm:cxn modelId="{9A7F8EBA-431F-124D-A37F-6A49E31E6164}" type="presOf" srcId="{F30AD6A6-0E9E-2F41-86A8-15190D0EBC3E}" destId="{1A87634D-09B4-2443-90C0-B1262F200BFC}" srcOrd="0" destOrd="0" presId="urn:microsoft.com/office/officeart/2005/8/layout/chart3"/>
    <dgm:cxn modelId="{398998BB-C1C6-DB42-B3C6-FFF06550FDC5}" type="presOf" srcId="{D80FD1F6-7543-0440-8FDE-A7A7291B0F9A}" destId="{9E61D0F8-BC97-084E-9960-D96520A33695}" srcOrd="0" destOrd="0" presId="urn:microsoft.com/office/officeart/2005/8/layout/chart3"/>
    <dgm:cxn modelId="{935B5803-545E-E84B-BB3D-88CEF67B0992}" type="presOf" srcId="{0B7B5EF1-A02F-A94F-8F34-7F222F4314E2}" destId="{7411508E-9BC5-4D44-A130-2EDEB9475BAD}" srcOrd="1" destOrd="0" presId="urn:microsoft.com/office/officeart/2005/8/layout/chart3"/>
    <dgm:cxn modelId="{3B21FFC1-8429-D644-B566-2170D64E7DE2}" srcId="{2BC96D70-94D6-8149-9B4C-C68627EF1D86}" destId="{0B7B5EF1-A02F-A94F-8F34-7F222F4314E2}" srcOrd="0" destOrd="0" parTransId="{D37ED7A5-F18B-C445-BC27-6FC902F1850A}" sibTransId="{D98B4B66-BE52-D443-871F-C3B637B92D4A}"/>
    <dgm:cxn modelId="{4EF74E69-F3D7-7741-BC57-0B4EE456DBA7}" type="presOf" srcId="{F30AD6A6-0E9E-2F41-86A8-15190D0EBC3E}" destId="{BCF02CC6-792C-9147-BD4E-FFC7771BD699}" srcOrd="1" destOrd="0" presId="urn:microsoft.com/office/officeart/2005/8/layout/chart3"/>
    <dgm:cxn modelId="{BDC1C19C-E3EB-5343-BA19-1A99120CB8B1}" type="presParOf" srcId="{140CB85E-A06D-B746-821A-992C59DA7F8A}" destId="{14F34DF9-0F7D-E64A-BC3F-3EFE5B76693A}" srcOrd="0" destOrd="0" presId="urn:microsoft.com/office/officeart/2005/8/layout/chart3"/>
    <dgm:cxn modelId="{E528D469-B7AE-BB4E-B9CF-6C7C43BE7F73}" type="presParOf" srcId="{140CB85E-A06D-B746-821A-992C59DA7F8A}" destId="{7411508E-9BC5-4D44-A130-2EDEB9475BAD}" srcOrd="1" destOrd="0" presId="urn:microsoft.com/office/officeart/2005/8/layout/chart3"/>
    <dgm:cxn modelId="{B4910EFB-8D51-C34C-9B83-6602C8CD2D9A}" type="presParOf" srcId="{140CB85E-A06D-B746-821A-992C59DA7F8A}" destId="{1A87634D-09B4-2443-90C0-B1262F200BFC}" srcOrd="2" destOrd="0" presId="urn:microsoft.com/office/officeart/2005/8/layout/chart3"/>
    <dgm:cxn modelId="{FCD8B9D9-82A3-6C4C-BFC9-CFD079E540E2}" type="presParOf" srcId="{140CB85E-A06D-B746-821A-992C59DA7F8A}" destId="{BCF02CC6-792C-9147-BD4E-FFC7771BD699}" srcOrd="3" destOrd="0" presId="urn:microsoft.com/office/officeart/2005/8/layout/chart3"/>
    <dgm:cxn modelId="{7A6DDB8B-0EAD-824F-8CB1-D3B04FE705A0}" type="presParOf" srcId="{140CB85E-A06D-B746-821A-992C59DA7F8A}" destId="{9E61D0F8-BC97-084E-9960-D96520A33695}" srcOrd="4" destOrd="0" presId="urn:microsoft.com/office/officeart/2005/8/layout/chart3"/>
    <dgm:cxn modelId="{1093EC72-74C3-FA4E-93F3-3BF3C76E73CF}" type="presParOf" srcId="{140CB85E-A06D-B746-821A-992C59DA7F8A}" destId="{DAB5E5A1-3729-184C-9E05-1EBF20D58A28}"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BF1A3F-B516-B34A-9C57-0626C2FD30EB}"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s-ES"/>
        </a:p>
      </dgm:t>
    </dgm:pt>
    <dgm:pt modelId="{1B20780D-A731-0C40-A04B-22AD231BD08D}">
      <dgm:prSet phldrT="[Texto]"/>
      <dgm:spPr/>
      <dgm:t>
        <a:bodyPr/>
        <a:lstStyle/>
        <a:p>
          <a:r>
            <a:rPr lang="es-ES" dirty="0" smtClean="0"/>
            <a:t>Gastos indirectos de fabricación</a:t>
          </a:r>
          <a:endParaRPr lang="es-ES" dirty="0"/>
        </a:p>
      </dgm:t>
    </dgm:pt>
    <dgm:pt modelId="{8D0A8E33-59E0-E644-9CDF-16DE38F01B4B}" type="parTrans" cxnId="{03FF1FFA-ADF5-DF4E-87A4-D19367E78A92}">
      <dgm:prSet/>
      <dgm:spPr/>
      <dgm:t>
        <a:bodyPr/>
        <a:lstStyle/>
        <a:p>
          <a:endParaRPr lang="es-ES"/>
        </a:p>
      </dgm:t>
    </dgm:pt>
    <dgm:pt modelId="{A5ADC170-CB11-1742-97E9-986C2574F33B}" type="sibTrans" cxnId="{03FF1FFA-ADF5-DF4E-87A4-D19367E78A92}">
      <dgm:prSet/>
      <dgm:spPr/>
      <dgm:t>
        <a:bodyPr/>
        <a:lstStyle/>
        <a:p>
          <a:endParaRPr lang="es-ES"/>
        </a:p>
      </dgm:t>
    </dgm:pt>
    <dgm:pt modelId="{96CF1EB4-1B09-B946-A1CF-5170439CD7F3}">
      <dgm:prSet phldrT="[Texto]"/>
      <dgm:spPr/>
      <dgm:t>
        <a:bodyPr/>
        <a:lstStyle/>
        <a:p>
          <a:r>
            <a:rPr lang="es-ES" dirty="0" smtClean="0"/>
            <a:t>Materiales indirectos</a:t>
          </a:r>
          <a:endParaRPr lang="es-ES" dirty="0"/>
        </a:p>
      </dgm:t>
    </dgm:pt>
    <dgm:pt modelId="{9B15387F-6339-E44C-834E-31C9496F9A21}" type="parTrans" cxnId="{CF25D744-9292-2C4F-9539-178C7FCCBFBD}">
      <dgm:prSet/>
      <dgm:spPr/>
      <dgm:t>
        <a:bodyPr/>
        <a:lstStyle/>
        <a:p>
          <a:endParaRPr lang="es-ES"/>
        </a:p>
      </dgm:t>
    </dgm:pt>
    <dgm:pt modelId="{9C0E70B2-C0C8-574E-AF88-ECD255DA690D}" type="sibTrans" cxnId="{CF25D744-9292-2C4F-9539-178C7FCCBFBD}">
      <dgm:prSet/>
      <dgm:spPr/>
      <dgm:t>
        <a:bodyPr/>
        <a:lstStyle/>
        <a:p>
          <a:endParaRPr lang="es-ES"/>
        </a:p>
      </dgm:t>
    </dgm:pt>
    <dgm:pt modelId="{6F6E4BC5-3BC1-7443-9CB3-B10B076B133A}">
      <dgm:prSet phldrT="[Texto]"/>
      <dgm:spPr/>
      <dgm:t>
        <a:bodyPr/>
        <a:lstStyle/>
        <a:p>
          <a:r>
            <a:rPr lang="es-ES" dirty="0" smtClean="0"/>
            <a:t>Mano de obra indirecta</a:t>
          </a:r>
          <a:endParaRPr lang="es-ES" dirty="0"/>
        </a:p>
      </dgm:t>
    </dgm:pt>
    <dgm:pt modelId="{AB7B2AA3-C707-A541-81FA-D3245C7FB2D6}" type="parTrans" cxnId="{55D42A89-20ED-B945-B230-C5E60AEE7EA4}">
      <dgm:prSet/>
      <dgm:spPr/>
      <dgm:t>
        <a:bodyPr/>
        <a:lstStyle/>
        <a:p>
          <a:endParaRPr lang="es-ES"/>
        </a:p>
      </dgm:t>
    </dgm:pt>
    <dgm:pt modelId="{C249B64C-1AE5-7842-8167-AC949FECB13D}" type="sibTrans" cxnId="{55D42A89-20ED-B945-B230-C5E60AEE7EA4}">
      <dgm:prSet/>
      <dgm:spPr/>
      <dgm:t>
        <a:bodyPr/>
        <a:lstStyle/>
        <a:p>
          <a:endParaRPr lang="es-ES"/>
        </a:p>
      </dgm:t>
    </dgm:pt>
    <dgm:pt modelId="{13698EEF-5A92-0740-80E6-A6E8D7778B60}">
      <dgm:prSet phldrT="[Texto]"/>
      <dgm:spPr/>
      <dgm:t>
        <a:bodyPr/>
        <a:lstStyle/>
        <a:p>
          <a:r>
            <a:rPr lang="es-ES" dirty="0" smtClean="0"/>
            <a:t>Gastos indirectos</a:t>
          </a:r>
          <a:endParaRPr lang="es-ES" dirty="0"/>
        </a:p>
      </dgm:t>
    </dgm:pt>
    <dgm:pt modelId="{EC956EC9-5172-614F-8262-4A1488ABF0CC}" type="parTrans" cxnId="{06AD242C-91F8-BC47-B3D3-E6BF89F8335D}">
      <dgm:prSet/>
      <dgm:spPr/>
      <dgm:t>
        <a:bodyPr/>
        <a:lstStyle/>
        <a:p>
          <a:endParaRPr lang="es-ES"/>
        </a:p>
      </dgm:t>
    </dgm:pt>
    <dgm:pt modelId="{F7B261E0-ECE2-4746-AB3D-CF53E0476F08}" type="sibTrans" cxnId="{06AD242C-91F8-BC47-B3D3-E6BF89F8335D}">
      <dgm:prSet/>
      <dgm:spPr/>
      <dgm:t>
        <a:bodyPr/>
        <a:lstStyle/>
        <a:p>
          <a:endParaRPr lang="es-ES"/>
        </a:p>
      </dgm:t>
    </dgm:pt>
    <dgm:pt modelId="{C76B02BD-613C-2940-BFD0-21C1A7ACA3BD}" type="pres">
      <dgm:prSet presAssocID="{30BF1A3F-B516-B34A-9C57-0626C2FD30EB}" presName="cycle" presStyleCnt="0">
        <dgm:presLayoutVars>
          <dgm:chMax val="1"/>
          <dgm:dir/>
          <dgm:animLvl val="ctr"/>
          <dgm:resizeHandles val="exact"/>
        </dgm:presLayoutVars>
      </dgm:prSet>
      <dgm:spPr/>
      <dgm:t>
        <a:bodyPr/>
        <a:lstStyle/>
        <a:p>
          <a:endParaRPr lang="es-ES"/>
        </a:p>
      </dgm:t>
    </dgm:pt>
    <dgm:pt modelId="{F93603CB-496E-C24E-B75A-AD02BCC44E68}" type="pres">
      <dgm:prSet presAssocID="{1B20780D-A731-0C40-A04B-22AD231BD08D}" presName="centerShape" presStyleLbl="node0" presStyleIdx="0" presStyleCnt="1"/>
      <dgm:spPr/>
      <dgm:t>
        <a:bodyPr/>
        <a:lstStyle/>
        <a:p>
          <a:endParaRPr lang="es-ES"/>
        </a:p>
      </dgm:t>
    </dgm:pt>
    <dgm:pt modelId="{756A692F-A3D6-9C42-90F8-D31C198CB457}" type="pres">
      <dgm:prSet presAssocID="{9B15387F-6339-E44C-834E-31C9496F9A21}" presName="parTrans" presStyleLbl="bgSibTrans2D1" presStyleIdx="0" presStyleCnt="3"/>
      <dgm:spPr/>
      <dgm:t>
        <a:bodyPr/>
        <a:lstStyle/>
        <a:p>
          <a:endParaRPr lang="es-ES"/>
        </a:p>
      </dgm:t>
    </dgm:pt>
    <dgm:pt modelId="{72D5179F-189E-6C4C-8ED4-296BE5432C18}" type="pres">
      <dgm:prSet presAssocID="{96CF1EB4-1B09-B946-A1CF-5170439CD7F3}" presName="node" presStyleLbl="node1" presStyleIdx="0" presStyleCnt="3">
        <dgm:presLayoutVars>
          <dgm:bulletEnabled val="1"/>
        </dgm:presLayoutVars>
      </dgm:prSet>
      <dgm:spPr/>
      <dgm:t>
        <a:bodyPr/>
        <a:lstStyle/>
        <a:p>
          <a:endParaRPr lang="es-ES"/>
        </a:p>
      </dgm:t>
    </dgm:pt>
    <dgm:pt modelId="{FA441D19-4ADD-CA48-BB4A-289C4132FD00}" type="pres">
      <dgm:prSet presAssocID="{AB7B2AA3-C707-A541-81FA-D3245C7FB2D6}" presName="parTrans" presStyleLbl="bgSibTrans2D1" presStyleIdx="1" presStyleCnt="3"/>
      <dgm:spPr/>
      <dgm:t>
        <a:bodyPr/>
        <a:lstStyle/>
        <a:p>
          <a:endParaRPr lang="es-ES"/>
        </a:p>
      </dgm:t>
    </dgm:pt>
    <dgm:pt modelId="{CA3A9E07-1F1A-3149-8245-A53F51D41EE6}" type="pres">
      <dgm:prSet presAssocID="{6F6E4BC5-3BC1-7443-9CB3-B10B076B133A}" presName="node" presStyleLbl="node1" presStyleIdx="1" presStyleCnt="3">
        <dgm:presLayoutVars>
          <dgm:bulletEnabled val="1"/>
        </dgm:presLayoutVars>
      </dgm:prSet>
      <dgm:spPr/>
      <dgm:t>
        <a:bodyPr/>
        <a:lstStyle/>
        <a:p>
          <a:endParaRPr lang="es-ES"/>
        </a:p>
      </dgm:t>
    </dgm:pt>
    <dgm:pt modelId="{0EB80A24-FD02-3149-9198-046A7AEF324F}" type="pres">
      <dgm:prSet presAssocID="{EC956EC9-5172-614F-8262-4A1488ABF0CC}" presName="parTrans" presStyleLbl="bgSibTrans2D1" presStyleIdx="2" presStyleCnt="3"/>
      <dgm:spPr/>
      <dgm:t>
        <a:bodyPr/>
        <a:lstStyle/>
        <a:p>
          <a:endParaRPr lang="es-ES"/>
        </a:p>
      </dgm:t>
    </dgm:pt>
    <dgm:pt modelId="{A0EE64A6-0080-3741-A5A3-44AF32C17400}" type="pres">
      <dgm:prSet presAssocID="{13698EEF-5A92-0740-80E6-A6E8D7778B60}" presName="node" presStyleLbl="node1" presStyleIdx="2" presStyleCnt="3">
        <dgm:presLayoutVars>
          <dgm:bulletEnabled val="1"/>
        </dgm:presLayoutVars>
      </dgm:prSet>
      <dgm:spPr/>
      <dgm:t>
        <a:bodyPr/>
        <a:lstStyle/>
        <a:p>
          <a:endParaRPr lang="es-ES"/>
        </a:p>
      </dgm:t>
    </dgm:pt>
  </dgm:ptLst>
  <dgm:cxnLst>
    <dgm:cxn modelId="{D127BBAB-5828-1A4D-AEE7-CCDD2385090B}" type="presOf" srcId="{1B20780D-A731-0C40-A04B-22AD231BD08D}" destId="{F93603CB-496E-C24E-B75A-AD02BCC44E68}" srcOrd="0" destOrd="0" presId="urn:microsoft.com/office/officeart/2005/8/layout/radial4"/>
    <dgm:cxn modelId="{1623AB28-5FC4-E047-9306-2EFBD0B0E1A2}" type="presOf" srcId="{13698EEF-5A92-0740-80E6-A6E8D7778B60}" destId="{A0EE64A6-0080-3741-A5A3-44AF32C17400}" srcOrd="0" destOrd="0" presId="urn:microsoft.com/office/officeart/2005/8/layout/radial4"/>
    <dgm:cxn modelId="{55D42A89-20ED-B945-B230-C5E60AEE7EA4}" srcId="{1B20780D-A731-0C40-A04B-22AD231BD08D}" destId="{6F6E4BC5-3BC1-7443-9CB3-B10B076B133A}" srcOrd="1" destOrd="0" parTransId="{AB7B2AA3-C707-A541-81FA-D3245C7FB2D6}" sibTransId="{C249B64C-1AE5-7842-8167-AC949FECB13D}"/>
    <dgm:cxn modelId="{06AD242C-91F8-BC47-B3D3-E6BF89F8335D}" srcId="{1B20780D-A731-0C40-A04B-22AD231BD08D}" destId="{13698EEF-5A92-0740-80E6-A6E8D7778B60}" srcOrd="2" destOrd="0" parTransId="{EC956EC9-5172-614F-8262-4A1488ABF0CC}" sibTransId="{F7B261E0-ECE2-4746-AB3D-CF53E0476F08}"/>
    <dgm:cxn modelId="{FA863657-B7DC-594C-A07E-74690CA5EDF1}" type="presOf" srcId="{9B15387F-6339-E44C-834E-31C9496F9A21}" destId="{756A692F-A3D6-9C42-90F8-D31C198CB457}" srcOrd="0" destOrd="0" presId="urn:microsoft.com/office/officeart/2005/8/layout/radial4"/>
    <dgm:cxn modelId="{D13645EF-8D30-2446-809A-0EC867AEC215}" type="presOf" srcId="{96CF1EB4-1B09-B946-A1CF-5170439CD7F3}" destId="{72D5179F-189E-6C4C-8ED4-296BE5432C18}" srcOrd="0" destOrd="0" presId="urn:microsoft.com/office/officeart/2005/8/layout/radial4"/>
    <dgm:cxn modelId="{CF25D744-9292-2C4F-9539-178C7FCCBFBD}" srcId="{1B20780D-A731-0C40-A04B-22AD231BD08D}" destId="{96CF1EB4-1B09-B946-A1CF-5170439CD7F3}" srcOrd="0" destOrd="0" parTransId="{9B15387F-6339-E44C-834E-31C9496F9A21}" sibTransId="{9C0E70B2-C0C8-574E-AF88-ECD255DA690D}"/>
    <dgm:cxn modelId="{03FF1FFA-ADF5-DF4E-87A4-D19367E78A92}" srcId="{30BF1A3F-B516-B34A-9C57-0626C2FD30EB}" destId="{1B20780D-A731-0C40-A04B-22AD231BD08D}" srcOrd="0" destOrd="0" parTransId="{8D0A8E33-59E0-E644-9CDF-16DE38F01B4B}" sibTransId="{A5ADC170-CB11-1742-97E9-986C2574F33B}"/>
    <dgm:cxn modelId="{88DA5298-C2B3-CB40-9097-5AA2F0AD5F76}" type="presOf" srcId="{30BF1A3F-B516-B34A-9C57-0626C2FD30EB}" destId="{C76B02BD-613C-2940-BFD0-21C1A7ACA3BD}" srcOrd="0" destOrd="0" presId="urn:microsoft.com/office/officeart/2005/8/layout/radial4"/>
    <dgm:cxn modelId="{4A501357-3867-C044-A5AE-17257EBEA857}" type="presOf" srcId="{6F6E4BC5-3BC1-7443-9CB3-B10B076B133A}" destId="{CA3A9E07-1F1A-3149-8245-A53F51D41EE6}" srcOrd="0" destOrd="0" presId="urn:microsoft.com/office/officeart/2005/8/layout/radial4"/>
    <dgm:cxn modelId="{247DFCCA-3C77-D743-A605-F946A4EF3A61}" type="presOf" srcId="{EC956EC9-5172-614F-8262-4A1488ABF0CC}" destId="{0EB80A24-FD02-3149-9198-046A7AEF324F}" srcOrd="0" destOrd="0" presId="urn:microsoft.com/office/officeart/2005/8/layout/radial4"/>
    <dgm:cxn modelId="{5C5FA1F5-E5D3-3048-9205-B8C20A6E182C}" type="presOf" srcId="{AB7B2AA3-C707-A541-81FA-D3245C7FB2D6}" destId="{FA441D19-4ADD-CA48-BB4A-289C4132FD00}" srcOrd="0" destOrd="0" presId="urn:microsoft.com/office/officeart/2005/8/layout/radial4"/>
    <dgm:cxn modelId="{3292DB18-5F23-1B4B-83BD-32ED52070EA0}" type="presParOf" srcId="{C76B02BD-613C-2940-BFD0-21C1A7ACA3BD}" destId="{F93603CB-496E-C24E-B75A-AD02BCC44E68}" srcOrd="0" destOrd="0" presId="urn:microsoft.com/office/officeart/2005/8/layout/radial4"/>
    <dgm:cxn modelId="{B7D26998-39EF-A041-A995-8F2B8A51F519}" type="presParOf" srcId="{C76B02BD-613C-2940-BFD0-21C1A7ACA3BD}" destId="{756A692F-A3D6-9C42-90F8-D31C198CB457}" srcOrd="1" destOrd="0" presId="urn:microsoft.com/office/officeart/2005/8/layout/radial4"/>
    <dgm:cxn modelId="{ABB9CABD-B457-C741-9133-37F7E948F887}" type="presParOf" srcId="{C76B02BD-613C-2940-BFD0-21C1A7ACA3BD}" destId="{72D5179F-189E-6C4C-8ED4-296BE5432C18}" srcOrd="2" destOrd="0" presId="urn:microsoft.com/office/officeart/2005/8/layout/radial4"/>
    <dgm:cxn modelId="{37EA183C-563E-B843-A592-4A1B2E3D3341}" type="presParOf" srcId="{C76B02BD-613C-2940-BFD0-21C1A7ACA3BD}" destId="{FA441D19-4ADD-CA48-BB4A-289C4132FD00}" srcOrd="3" destOrd="0" presId="urn:microsoft.com/office/officeart/2005/8/layout/radial4"/>
    <dgm:cxn modelId="{8941ED3F-A758-1840-86A7-863EACBE42D4}" type="presParOf" srcId="{C76B02BD-613C-2940-BFD0-21C1A7ACA3BD}" destId="{CA3A9E07-1F1A-3149-8245-A53F51D41EE6}" srcOrd="4" destOrd="0" presId="urn:microsoft.com/office/officeart/2005/8/layout/radial4"/>
    <dgm:cxn modelId="{BB4FBC93-D28E-A642-84CF-82910C4CB2A2}" type="presParOf" srcId="{C76B02BD-613C-2940-BFD0-21C1A7ACA3BD}" destId="{0EB80A24-FD02-3149-9198-046A7AEF324F}" srcOrd="5" destOrd="0" presId="urn:microsoft.com/office/officeart/2005/8/layout/radial4"/>
    <dgm:cxn modelId="{AB55827E-A3EA-E145-99F4-D177A66A35C6}" type="presParOf" srcId="{C76B02BD-613C-2940-BFD0-21C1A7ACA3BD}" destId="{A0EE64A6-0080-3741-A5A3-44AF32C17400}"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0C07FB-4F46-A147-A386-878F1C479557}"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es-ES"/>
        </a:p>
      </dgm:t>
    </dgm:pt>
    <dgm:pt modelId="{099830B0-7338-9049-BE74-46B7D205566E}">
      <dgm:prSet phldrT="[Texto]" custT="1"/>
      <dgm:spPr/>
      <dgm:t>
        <a:bodyPr/>
        <a:lstStyle/>
        <a:p>
          <a:r>
            <a:rPr lang="es-ES" sz="8000" b="1" dirty="0" smtClean="0">
              <a:solidFill>
                <a:srgbClr val="000000"/>
              </a:solidFill>
            </a:rPr>
            <a:t>GIF</a:t>
          </a:r>
          <a:endParaRPr lang="es-ES" sz="8000" b="1" dirty="0">
            <a:solidFill>
              <a:srgbClr val="000000"/>
            </a:solidFill>
          </a:endParaRPr>
        </a:p>
      </dgm:t>
    </dgm:pt>
    <dgm:pt modelId="{C7C7B19B-302A-E34A-A48D-7D616FAE9EAD}" type="parTrans" cxnId="{655DA607-71F0-1F48-B516-C3722422F912}">
      <dgm:prSet/>
      <dgm:spPr/>
      <dgm:t>
        <a:bodyPr/>
        <a:lstStyle/>
        <a:p>
          <a:endParaRPr lang="es-ES" sz="3600" b="1">
            <a:solidFill>
              <a:srgbClr val="000000"/>
            </a:solidFill>
          </a:endParaRPr>
        </a:p>
      </dgm:t>
    </dgm:pt>
    <dgm:pt modelId="{2BF434C0-1BC3-804E-B2D3-4A3543A53A60}" type="sibTrans" cxnId="{655DA607-71F0-1F48-B516-C3722422F912}">
      <dgm:prSet/>
      <dgm:spPr/>
      <dgm:t>
        <a:bodyPr/>
        <a:lstStyle/>
        <a:p>
          <a:endParaRPr lang="es-ES" sz="3600" b="1">
            <a:solidFill>
              <a:srgbClr val="000000"/>
            </a:solidFill>
          </a:endParaRPr>
        </a:p>
      </dgm:t>
    </dgm:pt>
    <dgm:pt modelId="{323792A4-A421-D249-AEF3-A4808FE7E376}">
      <dgm:prSet phldrT="[Texto]" custT="1"/>
      <dgm:spPr/>
      <dgm:t>
        <a:bodyPr/>
        <a:lstStyle/>
        <a:p>
          <a:r>
            <a:rPr lang="es-ES" sz="2000" b="1" dirty="0" smtClean="0">
              <a:solidFill>
                <a:srgbClr val="000000"/>
              </a:solidFill>
            </a:rPr>
            <a:t>Materia prima indirecta:</a:t>
          </a:r>
        </a:p>
        <a:p>
          <a:r>
            <a:rPr lang="es-ES" sz="2000" b="1" dirty="0" smtClean="0">
              <a:solidFill>
                <a:srgbClr val="000000"/>
              </a:solidFill>
            </a:rPr>
            <a:t> materiales y suministros de menor valía, poco identificables, difícilmente cuantificables,  son complementarios </a:t>
          </a:r>
          <a:endParaRPr lang="es-ES" sz="2000" b="1" dirty="0">
            <a:solidFill>
              <a:srgbClr val="000000"/>
            </a:solidFill>
          </a:endParaRPr>
        </a:p>
      </dgm:t>
    </dgm:pt>
    <dgm:pt modelId="{08D2F995-B11C-F249-B35B-F96E4DDFE108}" type="parTrans" cxnId="{B2B044B0-A42D-FE43-8444-3008CF0D8CDE}">
      <dgm:prSet custT="1"/>
      <dgm:spPr/>
      <dgm:t>
        <a:bodyPr/>
        <a:lstStyle/>
        <a:p>
          <a:endParaRPr lang="es-ES" sz="1000" b="1">
            <a:solidFill>
              <a:srgbClr val="000000"/>
            </a:solidFill>
          </a:endParaRPr>
        </a:p>
      </dgm:t>
    </dgm:pt>
    <dgm:pt modelId="{12CE4772-62F6-F842-A6D4-33E2A961377C}" type="sibTrans" cxnId="{B2B044B0-A42D-FE43-8444-3008CF0D8CDE}">
      <dgm:prSet/>
      <dgm:spPr/>
      <dgm:t>
        <a:bodyPr/>
        <a:lstStyle/>
        <a:p>
          <a:endParaRPr lang="es-ES" sz="3600" b="1">
            <a:solidFill>
              <a:srgbClr val="000000"/>
            </a:solidFill>
          </a:endParaRPr>
        </a:p>
      </dgm:t>
    </dgm:pt>
    <dgm:pt modelId="{2B1056F2-93EA-804D-8797-5AF8D0CD9F31}">
      <dgm:prSet phldrT="[Texto]" custT="1"/>
      <dgm:spPr/>
      <dgm:t>
        <a:bodyPr/>
        <a:lstStyle/>
        <a:p>
          <a:r>
            <a:rPr lang="es-ES" sz="2000" b="1" dirty="0" smtClean="0">
              <a:solidFill>
                <a:srgbClr val="000000"/>
              </a:solidFill>
            </a:rPr>
            <a:t>Mano de obra indirecta: remuneraciones devengadas por trabajadores que hacen supervisión, apoyo a actividades productivas, control de calidad, bodeguero, empacadores, limpieza, personal de administración </a:t>
          </a:r>
          <a:endParaRPr lang="es-ES" sz="2000" b="1" dirty="0">
            <a:solidFill>
              <a:srgbClr val="000000"/>
            </a:solidFill>
          </a:endParaRPr>
        </a:p>
      </dgm:t>
    </dgm:pt>
    <dgm:pt modelId="{81A13DFE-C239-3144-AE47-D980CC914512}" type="parTrans" cxnId="{5D0199AF-D5CC-0946-A9DA-94C6BDB2469B}">
      <dgm:prSet custT="1"/>
      <dgm:spPr/>
      <dgm:t>
        <a:bodyPr/>
        <a:lstStyle/>
        <a:p>
          <a:endParaRPr lang="es-ES" sz="1000" b="1">
            <a:solidFill>
              <a:srgbClr val="000000"/>
            </a:solidFill>
          </a:endParaRPr>
        </a:p>
      </dgm:t>
    </dgm:pt>
    <dgm:pt modelId="{ACF2D768-CAC1-514A-88D1-C39CA9052E79}" type="sibTrans" cxnId="{5D0199AF-D5CC-0946-A9DA-94C6BDB2469B}">
      <dgm:prSet/>
      <dgm:spPr/>
      <dgm:t>
        <a:bodyPr/>
        <a:lstStyle/>
        <a:p>
          <a:endParaRPr lang="es-ES" sz="3600" b="1">
            <a:solidFill>
              <a:srgbClr val="000000"/>
            </a:solidFill>
          </a:endParaRPr>
        </a:p>
      </dgm:t>
    </dgm:pt>
    <dgm:pt modelId="{BA91A327-411E-1F4F-8E56-0009A66B267C}">
      <dgm:prSet phldrT="[Texto]" custT="1"/>
      <dgm:spPr/>
      <dgm:t>
        <a:bodyPr/>
        <a:lstStyle/>
        <a:p>
          <a:r>
            <a:rPr lang="es-ES" sz="2000" b="1" dirty="0" smtClean="0">
              <a:solidFill>
                <a:srgbClr val="000000"/>
              </a:solidFill>
            </a:rPr>
            <a:t>Gastos indirectos:</a:t>
          </a:r>
        </a:p>
        <a:p>
          <a:r>
            <a:rPr lang="es-ES" sz="2000" b="1" dirty="0" smtClean="0">
              <a:solidFill>
                <a:srgbClr val="000000"/>
              </a:solidFill>
            </a:rPr>
            <a:t> Servicios o bienes que necesarios , renta de la nave industrial, depreciaciones, mantenimiento, luz agua, productos de limpieza, productos de seguridad </a:t>
          </a:r>
          <a:endParaRPr lang="es-ES" sz="2000" b="1" dirty="0">
            <a:solidFill>
              <a:srgbClr val="000000"/>
            </a:solidFill>
          </a:endParaRPr>
        </a:p>
      </dgm:t>
    </dgm:pt>
    <dgm:pt modelId="{1CFB5E52-3841-6744-8D22-65206264354A}" type="parTrans" cxnId="{46DD87C8-1C57-A845-8EAC-5BD40734BBBB}">
      <dgm:prSet custT="1"/>
      <dgm:spPr/>
      <dgm:t>
        <a:bodyPr/>
        <a:lstStyle/>
        <a:p>
          <a:endParaRPr lang="es-ES" sz="1000" b="1">
            <a:solidFill>
              <a:srgbClr val="000000"/>
            </a:solidFill>
          </a:endParaRPr>
        </a:p>
      </dgm:t>
    </dgm:pt>
    <dgm:pt modelId="{470E2257-83AF-8D4C-BA72-16ADD1F96596}" type="sibTrans" cxnId="{46DD87C8-1C57-A845-8EAC-5BD40734BBBB}">
      <dgm:prSet/>
      <dgm:spPr/>
      <dgm:t>
        <a:bodyPr/>
        <a:lstStyle/>
        <a:p>
          <a:endParaRPr lang="es-ES" sz="3600" b="1">
            <a:solidFill>
              <a:srgbClr val="000000"/>
            </a:solidFill>
          </a:endParaRPr>
        </a:p>
      </dgm:t>
    </dgm:pt>
    <dgm:pt modelId="{19ECC09A-81F8-2F45-B64E-42A982EB3793}" type="pres">
      <dgm:prSet presAssocID="{F20C07FB-4F46-A147-A386-878F1C479557}" presName="Name0" presStyleCnt="0">
        <dgm:presLayoutVars>
          <dgm:chPref val="1"/>
          <dgm:dir/>
          <dgm:animOne val="branch"/>
          <dgm:animLvl val="lvl"/>
          <dgm:resizeHandles val="exact"/>
        </dgm:presLayoutVars>
      </dgm:prSet>
      <dgm:spPr/>
      <dgm:t>
        <a:bodyPr/>
        <a:lstStyle/>
        <a:p>
          <a:endParaRPr lang="es-ES"/>
        </a:p>
      </dgm:t>
    </dgm:pt>
    <dgm:pt modelId="{64456281-FA2F-D644-8390-AE9E2E1CD0AD}" type="pres">
      <dgm:prSet presAssocID="{099830B0-7338-9049-BE74-46B7D205566E}" presName="root1" presStyleCnt="0"/>
      <dgm:spPr/>
    </dgm:pt>
    <dgm:pt modelId="{C5841D3D-07DE-3F48-BDA2-6C465268A64D}" type="pres">
      <dgm:prSet presAssocID="{099830B0-7338-9049-BE74-46B7D205566E}" presName="LevelOneTextNode" presStyleLbl="node0" presStyleIdx="0" presStyleCnt="1">
        <dgm:presLayoutVars>
          <dgm:chPref val="3"/>
        </dgm:presLayoutVars>
      </dgm:prSet>
      <dgm:spPr/>
      <dgm:t>
        <a:bodyPr/>
        <a:lstStyle/>
        <a:p>
          <a:endParaRPr lang="es-ES"/>
        </a:p>
      </dgm:t>
    </dgm:pt>
    <dgm:pt modelId="{37214A93-1EAA-5246-A3BC-0CF252C90866}" type="pres">
      <dgm:prSet presAssocID="{099830B0-7338-9049-BE74-46B7D205566E}" presName="level2hierChild" presStyleCnt="0"/>
      <dgm:spPr/>
    </dgm:pt>
    <dgm:pt modelId="{EF0DAB5C-CDB0-754D-AFFA-7FF605BD69D7}" type="pres">
      <dgm:prSet presAssocID="{08D2F995-B11C-F249-B35B-F96E4DDFE108}" presName="conn2-1" presStyleLbl="parChTrans1D2" presStyleIdx="0" presStyleCnt="3"/>
      <dgm:spPr/>
      <dgm:t>
        <a:bodyPr/>
        <a:lstStyle/>
        <a:p>
          <a:endParaRPr lang="es-ES"/>
        </a:p>
      </dgm:t>
    </dgm:pt>
    <dgm:pt modelId="{D96323E0-2801-7C41-97A2-E0DA1A594EE8}" type="pres">
      <dgm:prSet presAssocID="{08D2F995-B11C-F249-B35B-F96E4DDFE108}" presName="connTx" presStyleLbl="parChTrans1D2" presStyleIdx="0" presStyleCnt="3"/>
      <dgm:spPr/>
      <dgm:t>
        <a:bodyPr/>
        <a:lstStyle/>
        <a:p>
          <a:endParaRPr lang="es-ES"/>
        </a:p>
      </dgm:t>
    </dgm:pt>
    <dgm:pt modelId="{82116758-4A50-054A-8A65-E22C87E8FD22}" type="pres">
      <dgm:prSet presAssocID="{323792A4-A421-D249-AEF3-A4808FE7E376}" presName="root2" presStyleCnt="0"/>
      <dgm:spPr/>
    </dgm:pt>
    <dgm:pt modelId="{A2E59DBA-7B3F-1D40-96B2-DA728E7C3462}" type="pres">
      <dgm:prSet presAssocID="{323792A4-A421-D249-AEF3-A4808FE7E376}" presName="LevelTwoTextNode" presStyleLbl="node2" presStyleIdx="0" presStyleCnt="3" custScaleY="116744">
        <dgm:presLayoutVars>
          <dgm:chPref val="3"/>
        </dgm:presLayoutVars>
      </dgm:prSet>
      <dgm:spPr/>
      <dgm:t>
        <a:bodyPr/>
        <a:lstStyle/>
        <a:p>
          <a:endParaRPr lang="es-ES"/>
        </a:p>
      </dgm:t>
    </dgm:pt>
    <dgm:pt modelId="{1EC83783-86D5-924D-88D4-A74678EF58C1}" type="pres">
      <dgm:prSet presAssocID="{323792A4-A421-D249-AEF3-A4808FE7E376}" presName="level3hierChild" presStyleCnt="0"/>
      <dgm:spPr/>
    </dgm:pt>
    <dgm:pt modelId="{759DBD41-B839-5445-AC0E-8CFFC0A8FB37}" type="pres">
      <dgm:prSet presAssocID="{81A13DFE-C239-3144-AE47-D980CC914512}" presName="conn2-1" presStyleLbl="parChTrans1D2" presStyleIdx="1" presStyleCnt="3"/>
      <dgm:spPr/>
      <dgm:t>
        <a:bodyPr/>
        <a:lstStyle/>
        <a:p>
          <a:endParaRPr lang="es-ES"/>
        </a:p>
      </dgm:t>
    </dgm:pt>
    <dgm:pt modelId="{F54569D1-C63B-4247-99E1-26032BA37A90}" type="pres">
      <dgm:prSet presAssocID="{81A13DFE-C239-3144-AE47-D980CC914512}" presName="connTx" presStyleLbl="parChTrans1D2" presStyleIdx="1" presStyleCnt="3"/>
      <dgm:spPr/>
      <dgm:t>
        <a:bodyPr/>
        <a:lstStyle/>
        <a:p>
          <a:endParaRPr lang="es-ES"/>
        </a:p>
      </dgm:t>
    </dgm:pt>
    <dgm:pt modelId="{E3255F9B-942C-2440-BEA7-BBD99F0646F5}" type="pres">
      <dgm:prSet presAssocID="{2B1056F2-93EA-804D-8797-5AF8D0CD9F31}" presName="root2" presStyleCnt="0"/>
      <dgm:spPr/>
    </dgm:pt>
    <dgm:pt modelId="{588B5B37-907E-3A42-9052-C11DBFCACADD}" type="pres">
      <dgm:prSet presAssocID="{2B1056F2-93EA-804D-8797-5AF8D0CD9F31}" presName="LevelTwoTextNode" presStyleLbl="node2" presStyleIdx="1" presStyleCnt="3" custScaleY="162675">
        <dgm:presLayoutVars>
          <dgm:chPref val="3"/>
        </dgm:presLayoutVars>
      </dgm:prSet>
      <dgm:spPr/>
      <dgm:t>
        <a:bodyPr/>
        <a:lstStyle/>
        <a:p>
          <a:endParaRPr lang="es-ES"/>
        </a:p>
      </dgm:t>
    </dgm:pt>
    <dgm:pt modelId="{4A496B8B-B9C5-D846-BABB-5255EECCB0F3}" type="pres">
      <dgm:prSet presAssocID="{2B1056F2-93EA-804D-8797-5AF8D0CD9F31}" presName="level3hierChild" presStyleCnt="0"/>
      <dgm:spPr/>
    </dgm:pt>
    <dgm:pt modelId="{755DEFB5-EDBC-754D-919B-C7B6531E0E7F}" type="pres">
      <dgm:prSet presAssocID="{1CFB5E52-3841-6744-8D22-65206264354A}" presName="conn2-1" presStyleLbl="parChTrans1D2" presStyleIdx="2" presStyleCnt="3"/>
      <dgm:spPr/>
      <dgm:t>
        <a:bodyPr/>
        <a:lstStyle/>
        <a:p>
          <a:endParaRPr lang="es-ES"/>
        </a:p>
      </dgm:t>
    </dgm:pt>
    <dgm:pt modelId="{B9C56F81-6D84-EE46-84B3-B5A243A8D6AC}" type="pres">
      <dgm:prSet presAssocID="{1CFB5E52-3841-6744-8D22-65206264354A}" presName="connTx" presStyleLbl="parChTrans1D2" presStyleIdx="2" presStyleCnt="3"/>
      <dgm:spPr/>
      <dgm:t>
        <a:bodyPr/>
        <a:lstStyle/>
        <a:p>
          <a:endParaRPr lang="es-ES"/>
        </a:p>
      </dgm:t>
    </dgm:pt>
    <dgm:pt modelId="{E352C0B4-9F04-2C43-BAE8-9AFDBE5164E0}" type="pres">
      <dgm:prSet presAssocID="{BA91A327-411E-1F4F-8E56-0009A66B267C}" presName="root2" presStyleCnt="0"/>
      <dgm:spPr/>
    </dgm:pt>
    <dgm:pt modelId="{4AF2A207-BB80-6C4D-B015-F7EC937C1529}" type="pres">
      <dgm:prSet presAssocID="{BA91A327-411E-1F4F-8E56-0009A66B267C}" presName="LevelTwoTextNode" presStyleLbl="node2" presStyleIdx="2" presStyleCnt="3" custScaleY="138845">
        <dgm:presLayoutVars>
          <dgm:chPref val="3"/>
        </dgm:presLayoutVars>
      </dgm:prSet>
      <dgm:spPr/>
      <dgm:t>
        <a:bodyPr/>
        <a:lstStyle/>
        <a:p>
          <a:endParaRPr lang="es-ES"/>
        </a:p>
      </dgm:t>
    </dgm:pt>
    <dgm:pt modelId="{371B84B8-54C8-3548-B672-B24A6B631AFF}" type="pres">
      <dgm:prSet presAssocID="{BA91A327-411E-1F4F-8E56-0009A66B267C}" presName="level3hierChild" presStyleCnt="0"/>
      <dgm:spPr/>
    </dgm:pt>
  </dgm:ptLst>
  <dgm:cxnLst>
    <dgm:cxn modelId="{69F937D8-2738-7E48-B4FB-5857909C3524}" type="presOf" srcId="{81A13DFE-C239-3144-AE47-D980CC914512}" destId="{F54569D1-C63B-4247-99E1-26032BA37A90}" srcOrd="1" destOrd="0" presId="urn:microsoft.com/office/officeart/2008/layout/HorizontalMultiLevelHierarchy"/>
    <dgm:cxn modelId="{62DF7301-0C05-2742-862F-50743A1C74C6}" type="presOf" srcId="{323792A4-A421-D249-AEF3-A4808FE7E376}" destId="{A2E59DBA-7B3F-1D40-96B2-DA728E7C3462}" srcOrd="0" destOrd="0" presId="urn:microsoft.com/office/officeart/2008/layout/HorizontalMultiLevelHierarchy"/>
    <dgm:cxn modelId="{B2B044B0-A42D-FE43-8444-3008CF0D8CDE}" srcId="{099830B0-7338-9049-BE74-46B7D205566E}" destId="{323792A4-A421-D249-AEF3-A4808FE7E376}" srcOrd="0" destOrd="0" parTransId="{08D2F995-B11C-F249-B35B-F96E4DDFE108}" sibTransId="{12CE4772-62F6-F842-A6D4-33E2A961377C}"/>
    <dgm:cxn modelId="{3E938BEE-D014-2744-8EB0-3310F103C7F0}" type="presOf" srcId="{1CFB5E52-3841-6744-8D22-65206264354A}" destId="{B9C56F81-6D84-EE46-84B3-B5A243A8D6AC}" srcOrd="1" destOrd="0" presId="urn:microsoft.com/office/officeart/2008/layout/HorizontalMultiLevelHierarchy"/>
    <dgm:cxn modelId="{BF823838-4E9B-3649-94BE-DF95C60410DE}" type="presOf" srcId="{099830B0-7338-9049-BE74-46B7D205566E}" destId="{C5841D3D-07DE-3F48-BDA2-6C465268A64D}" srcOrd="0" destOrd="0" presId="urn:microsoft.com/office/officeart/2008/layout/HorizontalMultiLevelHierarchy"/>
    <dgm:cxn modelId="{655DA607-71F0-1F48-B516-C3722422F912}" srcId="{F20C07FB-4F46-A147-A386-878F1C479557}" destId="{099830B0-7338-9049-BE74-46B7D205566E}" srcOrd="0" destOrd="0" parTransId="{C7C7B19B-302A-E34A-A48D-7D616FAE9EAD}" sibTransId="{2BF434C0-1BC3-804E-B2D3-4A3543A53A60}"/>
    <dgm:cxn modelId="{9394CA63-B4A2-3F46-9EB2-91B7ADED81F4}" type="presOf" srcId="{1CFB5E52-3841-6744-8D22-65206264354A}" destId="{755DEFB5-EDBC-754D-919B-C7B6531E0E7F}" srcOrd="0" destOrd="0" presId="urn:microsoft.com/office/officeart/2008/layout/HorizontalMultiLevelHierarchy"/>
    <dgm:cxn modelId="{638C4758-822C-F940-B47D-F70DBCEC58C7}" type="presOf" srcId="{08D2F995-B11C-F249-B35B-F96E4DDFE108}" destId="{D96323E0-2801-7C41-97A2-E0DA1A594EE8}" srcOrd="1" destOrd="0" presId="urn:microsoft.com/office/officeart/2008/layout/HorizontalMultiLevelHierarchy"/>
    <dgm:cxn modelId="{0B7E11F2-CF75-2941-818C-83AF5B2D566C}" type="presOf" srcId="{81A13DFE-C239-3144-AE47-D980CC914512}" destId="{759DBD41-B839-5445-AC0E-8CFFC0A8FB37}" srcOrd="0" destOrd="0" presId="urn:microsoft.com/office/officeart/2008/layout/HorizontalMultiLevelHierarchy"/>
    <dgm:cxn modelId="{BA503793-4D18-6541-98E1-F52CE15A8A34}" type="presOf" srcId="{2B1056F2-93EA-804D-8797-5AF8D0CD9F31}" destId="{588B5B37-907E-3A42-9052-C11DBFCACADD}" srcOrd="0" destOrd="0" presId="urn:microsoft.com/office/officeart/2008/layout/HorizontalMultiLevelHierarchy"/>
    <dgm:cxn modelId="{F2723C53-50E2-CD49-8AED-732A724BA7AE}" type="presOf" srcId="{08D2F995-B11C-F249-B35B-F96E4DDFE108}" destId="{EF0DAB5C-CDB0-754D-AFFA-7FF605BD69D7}" srcOrd="0" destOrd="0" presId="urn:microsoft.com/office/officeart/2008/layout/HorizontalMultiLevelHierarchy"/>
    <dgm:cxn modelId="{5D0199AF-D5CC-0946-A9DA-94C6BDB2469B}" srcId="{099830B0-7338-9049-BE74-46B7D205566E}" destId="{2B1056F2-93EA-804D-8797-5AF8D0CD9F31}" srcOrd="1" destOrd="0" parTransId="{81A13DFE-C239-3144-AE47-D980CC914512}" sibTransId="{ACF2D768-CAC1-514A-88D1-C39CA9052E79}"/>
    <dgm:cxn modelId="{46DD87C8-1C57-A845-8EAC-5BD40734BBBB}" srcId="{099830B0-7338-9049-BE74-46B7D205566E}" destId="{BA91A327-411E-1F4F-8E56-0009A66B267C}" srcOrd="2" destOrd="0" parTransId="{1CFB5E52-3841-6744-8D22-65206264354A}" sibTransId="{470E2257-83AF-8D4C-BA72-16ADD1F96596}"/>
    <dgm:cxn modelId="{5A44E6D8-52EE-EB40-AEF3-CCD8A3405585}" type="presOf" srcId="{F20C07FB-4F46-A147-A386-878F1C479557}" destId="{19ECC09A-81F8-2F45-B64E-42A982EB3793}" srcOrd="0" destOrd="0" presId="urn:microsoft.com/office/officeart/2008/layout/HorizontalMultiLevelHierarchy"/>
    <dgm:cxn modelId="{6F816ECA-8B5D-F249-A25B-F6EED86965DC}" type="presOf" srcId="{BA91A327-411E-1F4F-8E56-0009A66B267C}" destId="{4AF2A207-BB80-6C4D-B015-F7EC937C1529}" srcOrd="0" destOrd="0" presId="urn:microsoft.com/office/officeart/2008/layout/HorizontalMultiLevelHierarchy"/>
    <dgm:cxn modelId="{1AF88A75-F998-2C47-B6A9-9DF1BC43E5A9}" type="presParOf" srcId="{19ECC09A-81F8-2F45-B64E-42A982EB3793}" destId="{64456281-FA2F-D644-8390-AE9E2E1CD0AD}" srcOrd="0" destOrd="0" presId="urn:microsoft.com/office/officeart/2008/layout/HorizontalMultiLevelHierarchy"/>
    <dgm:cxn modelId="{505E41CF-DB67-EA41-8720-AB273A64E7D8}" type="presParOf" srcId="{64456281-FA2F-D644-8390-AE9E2E1CD0AD}" destId="{C5841D3D-07DE-3F48-BDA2-6C465268A64D}" srcOrd="0" destOrd="0" presId="urn:microsoft.com/office/officeart/2008/layout/HorizontalMultiLevelHierarchy"/>
    <dgm:cxn modelId="{9A939D5C-DAA8-8A4B-A25F-12316FBE8B2B}" type="presParOf" srcId="{64456281-FA2F-D644-8390-AE9E2E1CD0AD}" destId="{37214A93-1EAA-5246-A3BC-0CF252C90866}" srcOrd="1" destOrd="0" presId="urn:microsoft.com/office/officeart/2008/layout/HorizontalMultiLevelHierarchy"/>
    <dgm:cxn modelId="{E6ABDAC4-3FB0-8943-BBBA-629B5678C5CE}" type="presParOf" srcId="{37214A93-1EAA-5246-A3BC-0CF252C90866}" destId="{EF0DAB5C-CDB0-754D-AFFA-7FF605BD69D7}" srcOrd="0" destOrd="0" presId="urn:microsoft.com/office/officeart/2008/layout/HorizontalMultiLevelHierarchy"/>
    <dgm:cxn modelId="{B61D71A3-22A1-4149-93EA-77D403C308A2}" type="presParOf" srcId="{EF0DAB5C-CDB0-754D-AFFA-7FF605BD69D7}" destId="{D96323E0-2801-7C41-97A2-E0DA1A594EE8}" srcOrd="0" destOrd="0" presId="urn:microsoft.com/office/officeart/2008/layout/HorizontalMultiLevelHierarchy"/>
    <dgm:cxn modelId="{FB7F4CA6-A4F7-284D-8258-80191A59003A}" type="presParOf" srcId="{37214A93-1EAA-5246-A3BC-0CF252C90866}" destId="{82116758-4A50-054A-8A65-E22C87E8FD22}" srcOrd="1" destOrd="0" presId="urn:microsoft.com/office/officeart/2008/layout/HorizontalMultiLevelHierarchy"/>
    <dgm:cxn modelId="{EAB4CE88-CE65-524A-BE54-A4536D6F771D}" type="presParOf" srcId="{82116758-4A50-054A-8A65-E22C87E8FD22}" destId="{A2E59DBA-7B3F-1D40-96B2-DA728E7C3462}" srcOrd="0" destOrd="0" presId="urn:microsoft.com/office/officeart/2008/layout/HorizontalMultiLevelHierarchy"/>
    <dgm:cxn modelId="{DF4C379A-B643-E74F-B174-14435098D2EA}" type="presParOf" srcId="{82116758-4A50-054A-8A65-E22C87E8FD22}" destId="{1EC83783-86D5-924D-88D4-A74678EF58C1}" srcOrd="1" destOrd="0" presId="urn:microsoft.com/office/officeart/2008/layout/HorizontalMultiLevelHierarchy"/>
    <dgm:cxn modelId="{7D555056-3973-0E4B-9E7E-26060F2D64B3}" type="presParOf" srcId="{37214A93-1EAA-5246-A3BC-0CF252C90866}" destId="{759DBD41-B839-5445-AC0E-8CFFC0A8FB37}" srcOrd="2" destOrd="0" presId="urn:microsoft.com/office/officeart/2008/layout/HorizontalMultiLevelHierarchy"/>
    <dgm:cxn modelId="{CAB46816-05C3-5A45-806F-95E9C9543D95}" type="presParOf" srcId="{759DBD41-B839-5445-AC0E-8CFFC0A8FB37}" destId="{F54569D1-C63B-4247-99E1-26032BA37A90}" srcOrd="0" destOrd="0" presId="urn:microsoft.com/office/officeart/2008/layout/HorizontalMultiLevelHierarchy"/>
    <dgm:cxn modelId="{2390A54D-4FF7-AC4F-9E4E-DABAA0E5CE75}" type="presParOf" srcId="{37214A93-1EAA-5246-A3BC-0CF252C90866}" destId="{E3255F9B-942C-2440-BEA7-BBD99F0646F5}" srcOrd="3" destOrd="0" presId="urn:microsoft.com/office/officeart/2008/layout/HorizontalMultiLevelHierarchy"/>
    <dgm:cxn modelId="{BF421446-0037-FE4C-BD82-C596784971FC}" type="presParOf" srcId="{E3255F9B-942C-2440-BEA7-BBD99F0646F5}" destId="{588B5B37-907E-3A42-9052-C11DBFCACADD}" srcOrd="0" destOrd="0" presId="urn:microsoft.com/office/officeart/2008/layout/HorizontalMultiLevelHierarchy"/>
    <dgm:cxn modelId="{39886A44-F162-5A4E-BA39-A20603123C81}" type="presParOf" srcId="{E3255F9B-942C-2440-BEA7-BBD99F0646F5}" destId="{4A496B8B-B9C5-D846-BABB-5255EECCB0F3}" srcOrd="1" destOrd="0" presId="urn:microsoft.com/office/officeart/2008/layout/HorizontalMultiLevelHierarchy"/>
    <dgm:cxn modelId="{373A9848-EF9B-0E4B-85D7-B2748E323A33}" type="presParOf" srcId="{37214A93-1EAA-5246-A3BC-0CF252C90866}" destId="{755DEFB5-EDBC-754D-919B-C7B6531E0E7F}" srcOrd="4" destOrd="0" presId="urn:microsoft.com/office/officeart/2008/layout/HorizontalMultiLevelHierarchy"/>
    <dgm:cxn modelId="{75A5FE54-F4CA-D440-A6AB-9C6412E17513}" type="presParOf" srcId="{755DEFB5-EDBC-754D-919B-C7B6531E0E7F}" destId="{B9C56F81-6D84-EE46-84B3-B5A243A8D6AC}" srcOrd="0" destOrd="0" presId="urn:microsoft.com/office/officeart/2008/layout/HorizontalMultiLevelHierarchy"/>
    <dgm:cxn modelId="{D3C8AE7C-D2EE-264E-ACFD-4EAAC599D220}" type="presParOf" srcId="{37214A93-1EAA-5246-A3BC-0CF252C90866}" destId="{E352C0B4-9F04-2C43-BAE8-9AFDBE5164E0}" srcOrd="5" destOrd="0" presId="urn:microsoft.com/office/officeart/2008/layout/HorizontalMultiLevelHierarchy"/>
    <dgm:cxn modelId="{78459C52-586A-604D-92DF-7313A6554489}" type="presParOf" srcId="{E352C0B4-9F04-2C43-BAE8-9AFDBE5164E0}" destId="{4AF2A207-BB80-6C4D-B015-F7EC937C1529}" srcOrd="0" destOrd="0" presId="urn:microsoft.com/office/officeart/2008/layout/HorizontalMultiLevelHierarchy"/>
    <dgm:cxn modelId="{339C2D33-8657-5544-84F3-CAC0B4694F9A}" type="presParOf" srcId="{E352C0B4-9F04-2C43-BAE8-9AFDBE5164E0}" destId="{371B84B8-54C8-3548-B672-B24A6B631AFF}"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83AC84B-1D21-CB42-987C-C3CEC71E99CF}"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s-ES"/>
        </a:p>
      </dgm:t>
    </dgm:pt>
    <dgm:pt modelId="{1697054E-0482-2B4A-9453-C16D281ECEF1}">
      <dgm:prSet phldrT="[Texto]" custT="1"/>
      <dgm:spPr/>
      <dgm:t>
        <a:bodyPr/>
        <a:lstStyle/>
        <a:p>
          <a:r>
            <a:rPr lang="es-ES" sz="1800" b="1" dirty="0" smtClean="0">
              <a:solidFill>
                <a:srgbClr val="000000"/>
              </a:solidFill>
            </a:rPr>
            <a:t>GIF</a:t>
          </a:r>
          <a:endParaRPr lang="es-ES" sz="1800" b="1" dirty="0">
            <a:solidFill>
              <a:srgbClr val="000000"/>
            </a:solidFill>
          </a:endParaRPr>
        </a:p>
      </dgm:t>
    </dgm:pt>
    <dgm:pt modelId="{3EE772FA-1809-1548-B337-EC3E472657EE}" type="parTrans" cxnId="{FAE1A2CA-7F49-2D48-A637-FF5F5F5AF176}">
      <dgm:prSet/>
      <dgm:spPr/>
      <dgm:t>
        <a:bodyPr/>
        <a:lstStyle/>
        <a:p>
          <a:endParaRPr lang="es-ES" sz="4000" b="1">
            <a:solidFill>
              <a:srgbClr val="000000"/>
            </a:solidFill>
          </a:endParaRPr>
        </a:p>
      </dgm:t>
    </dgm:pt>
    <dgm:pt modelId="{E4B8DDD0-9FAC-5849-BB03-2B8CC927ABA9}" type="sibTrans" cxnId="{FAE1A2CA-7F49-2D48-A637-FF5F5F5AF176}">
      <dgm:prSet/>
      <dgm:spPr/>
      <dgm:t>
        <a:bodyPr/>
        <a:lstStyle/>
        <a:p>
          <a:endParaRPr lang="es-ES" sz="4000" b="1">
            <a:solidFill>
              <a:srgbClr val="000000"/>
            </a:solidFill>
          </a:endParaRPr>
        </a:p>
      </dgm:t>
    </dgm:pt>
    <dgm:pt modelId="{4BE148E5-8FF0-C347-82C0-9F1BF639006C}">
      <dgm:prSet phldrT="[Texto]" custT="1"/>
      <dgm:spPr/>
      <dgm:t>
        <a:bodyPr/>
        <a:lstStyle/>
        <a:p>
          <a:r>
            <a:rPr lang="es-ES" sz="1800" b="1" dirty="0" smtClean="0">
              <a:solidFill>
                <a:srgbClr val="000000"/>
              </a:solidFill>
            </a:rPr>
            <a:t>Fijos: permanecen constantes independientemente del volumen de producción (Depreciaciones, renta, limpieza)</a:t>
          </a:r>
          <a:endParaRPr lang="es-ES" sz="1800" b="1" dirty="0">
            <a:solidFill>
              <a:srgbClr val="000000"/>
            </a:solidFill>
          </a:endParaRPr>
        </a:p>
      </dgm:t>
    </dgm:pt>
    <dgm:pt modelId="{31E4F171-48FF-D047-B511-A7520EF34D08}" type="parTrans" cxnId="{5D7F7640-3713-0043-B01A-02C2129843D9}">
      <dgm:prSet/>
      <dgm:spPr/>
      <dgm:t>
        <a:bodyPr/>
        <a:lstStyle/>
        <a:p>
          <a:endParaRPr lang="es-ES" sz="4000" b="1">
            <a:solidFill>
              <a:srgbClr val="000000"/>
            </a:solidFill>
          </a:endParaRPr>
        </a:p>
      </dgm:t>
    </dgm:pt>
    <dgm:pt modelId="{A7F9ED61-DBF3-384A-BFB0-9636B65B34F9}" type="sibTrans" cxnId="{5D7F7640-3713-0043-B01A-02C2129843D9}">
      <dgm:prSet/>
      <dgm:spPr/>
      <dgm:t>
        <a:bodyPr/>
        <a:lstStyle/>
        <a:p>
          <a:endParaRPr lang="es-ES" sz="4000" b="1">
            <a:solidFill>
              <a:srgbClr val="000000"/>
            </a:solidFill>
          </a:endParaRPr>
        </a:p>
      </dgm:t>
    </dgm:pt>
    <dgm:pt modelId="{E98495C3-BEE3-2642-AB82-EB6F5190D7B1}">
      <dgm:prSet phldrT="[Texto]" custT="1"/>
      <dgm:spPr/>
      <dgm:t>
        <a:bodyPr/>
        <a:lstStyle/>
        <a:p>
          <a:r>
            <a:rPr lang="es-ES" sz="1800" b="1" dirty="0" smtClean="0">
              <a:solidFill>
                <a:srgbClr val="000000"/>
              </a:solidFill>
            </a:rPr>
            <a:t>Variables: cambian en proporción directa al volumen de producción (Materiales indirectos, sueldos indirectos)</a:t>
          </a:r>
          <a:endParaRPr lang="es-ES" sz="1800" b="1" dirty="0">
            <a:solidFill>
              <a:srgbClr val="000000"/>
            </a:solidFill>
          </a:endParaRPr>
        </a:p>
      </dgm:t>
    </dgm:pt>
    <dgm:pt modelId="{B6EC8C5B-E130-A54A-8EC9-5BB36C5B7AA3}" type="parTrans" cxnId="{53D9BE85-266C-834F-A33F-FD16D011E7E3}">
      <dgm:prSet/>
      <dgm:spPr/>
      <dgm:t>
        <a:bodyPr/>
        <a:lstStyle/>
        <a:p>
          <a:endParaRPr lang="es-ES" sz="4000" b="1">
            <a:solidFill>
              <a:srgbClr val="000000"/>
            </a:solidFill>
          </a:endParaRPr>
        </a:p>
      </dgm:t>
    </dgm:pt>
    <dgm:pt modelId="{8100C76F-4210-7049-B383-6A07FB17D07D}" type="sibTrans" cxnId="{53D9BE85-266C-834F-A33F-FD16D011E7E3}">
      <dgm:prSet/>
      <dgm:spPr/>
      <dgm:t>
        <a:bodyPr/>
        <a:lstStyle/>
        <a:p>
          <a:endParaRPr lang="es-ES" sz="4000" b="1">
            <a:solidFill>
              <a:srgbClr val="000000"/>
            </a:solidFill>
          </a:endParaRPr>
        </a:p>
      </dgm:t>
    </dgm:pt>
    <dgm:pt modelId="{04B11396-437F-FE4F-BF17-FCB508C452C7}">
      <dgm:prSet phldrT="[Texto]" custT="1"/>
      <dgm:spPr/>
      <dgm:t>
        <a:bodyPr/>
        <a:lstStyle/>
        <a:p>
          <a:r>
            <a:rPr lang="es-ES" sz="1800" b="1" dirty="0" smtClean="0">
              <a:solidFill>
                <a:srgbClr val="000000"/>
              </a:solidFill>
            </a:rPr>
            <a:t>Mixtos . Se comportan de ambas formas, pero siempre debe haber una tendencia fuerte hacia lo fijo o variable que los permite separar (Teléfono, luz, sueldo de supervisores)</a:t>
          </a:r>
          <a:endParaRPr lang="es-ES" sz="1800" b="1" dirty="0">
            <a:solidFill>
              <a:srgbClr val="000000"/>
            </a:solidFill>
          </a:endParaRPr>
        </a:p>
      </dgm:t>
    </dgm:pt>
    <dgm:pt modelId="{9B72781C-10FC-E04E-94C7-AE6AA5F5FB2A}" type="parTrans" cxnId="{A024A5CF-7E5B-6B48-AE05-E66EC0EDE27F}">
      <dgm:prSet/>
      <dgm:spPr/>
      <dgm:t>
        <a:bodyPr/>
        <a:lstStyle/>
        <a:p>
          <a:endParaRPr lang="es-ES" sz="4000" b="1">
            <a:solidFill>
              <a:srgbClr val="000000"/>
            </a:solidFill>
          </a:endParaRPr>
        </a:p>
      </dgm:t>
    </dgm:pt>
    <dgm:pt modelId="{EB8F4609-CCB8-C747-B829-245BF44C0AD0}" type="sibTrans" cxnId="{A024A5CF-7E5B-6B48-AE05-E66EC0EDE27F}">
      <dgm:prSet/>
      <dgm:spPr/>
      <dgm:t>
        <a:bodyPr/>
        <a:lstStyle/>
        <a:p>
          <a:endParaRPr lang="es-ES" sz="4000" b="1">
            <a:solidFill>
              <a:srgbClr val="000000"/>
            </a:solidFill>
          </a:endParaRPr>
        </a:p>
      </dgm:t>
    </dgm:pt>
    <dgm:pt modelId="{B8EF7DB0-6D8F-0140-AD56-FA808EA73E1B}" type="pres">
      <dgm:prSet presAssocID="{383AC84B-1D21-CB42-987C-C3CEC71E99CF}" presName="Name0" presStyleCnt="0">
        <dgm:presLayoutVars>
          <dgm:chMax val="1"/>
          <dgm:chPref val="1"/>
          <dgm:dir/>
          <dgm:animOne val="branch"/>
          <dgm:animLvl val="lvl"/>
        </dgm:presLayoutVars>
      </dgm:prSet>
      <dgm:spPr/>
      <dgm:t>
        <a:bodyPr/>
        <a:lstStyle/>
        <a:p>
          <a:endParaRPr lang="es-ES"/>
        </a:p>
      </dgm:t>
    </dgm:pt>
    <dgm:pt modelId="{835242D3-744C-6C48-B297-40AA1C958086}" type="pres">
      <dgm:prSet presAssocID="{1697054E-0482-2B4A-9453-C16D281ECEF1}" presName="singleCycle" presStyleCnt="0"/>
      <dgm:spPr/>
    </dgm:pt>
    <dgm:pt modelId="{0C6B2A43-A75F-4A48-9F3F-39F9098B1466}" type="pres">
      <dgm:prSet presAssocID="{1697054E-0482-2B4A-9453-C16D281ECEF1}" presName="singleCenter" presStyleLbl="node1" presStyleIdx="0" presStyleCnt="4" custScaleX="113082" custScaleY="50323" custLinFactNeighborX="-383" custLinFactNeighborY="-14949">
        <dgm:presLayoutVars>
          <dgm:chMax val="7"/>
          <dgm:chPref val="7"/>
        </dgm:presLayoutVars>
      </dgm:prSet>
      <dgm:spPr/>
      <dgm:t>
        <a:bodyPr/>
        <a:lstStyle/>
        <a:p>
          <a:endParaRPr lang="es-ES"/>
        </a:p>
      </dgm:t>
    </dgm:pt>
    <dgm:pt modelId="{074D234C-DA98-434B-8986-363B86093F19}" type="pres">
      <dgm:prSet presAssocID="{31E4F171-48FF-D047-B511-A7520EF34D08}" presName="Name56" presStyleLbl="parChTrans1D2" presStyleIdx="0" presStyleCnt="3"/>
      <dgm:spPr/>
      <dgm:t>
        <a:bodyPr/>
        <a:lstStyle/>
        <a:p>
          <a:endParaRPr lang="es-ES"/>
        </a:p>
      </dgm:t>
    </dgm:pt>
    <dgm:pt modelId="{E6393404-0D1C-DE47-A8B4-469F1EECCD13}" type="pres">
      <dgm:prSet presAssocID="{4BE148E5-8FF0-C347-82C0-9F1BF639006C}" presName="text0" presStyleLbl="node1" presStyleIdx="1" presStyleCnt="4" custScaleX="358509">
        <dgm:presLayoutVars>
          <dgm:bulletEnabled val="1"/>
        </dgm:presLayoutVars>
      </dgm:prSet>
      <dgm:spPr/>
      <dgm:t>
        <a:bodyPr/>
        <a:lstStyle/>
        <a:p>
          <a:endParaRPr lang="es-ES"/>
        </a:p>
      </dgm:t>
    </dgm:pt>
    <dgm:pt modelId="{5222B3AE-6B83-9B42-953F-4E4AE9CBD5EC}" type="pres">
      <dgm:prSet presAssocID="{B6EC8C5B-E130-A54A-8EC9-5BB36C5B7AA3}" presName="Name56" presStyleLbl="parChTrans1D2" presStyleIdx="1" presStyleCnt="3"/>
      <dgm:spPr/>
      <dgm:t>
        <a:bodyPr/>
        <a:lstStyle/>
        <a:p>
          <a:endParaRPr lang="es-ES"/>
        </a:p>
      </dgm:t>
    </dgm:pt>
    <dgm:pt modelId="{4AA3FD62-FA0B-E345-BC9F-C378215F6ABC}" type="pres">
      <dgm:prSet presAssocID="{E98495C3-BEE3-2642-AB82-EB6F5190D7B1}" presName="text0" presStyleLbl="node1" presStyleIdx="2" presStyleCnt="4" custScaleX="358509" custScaleY="150699">
        <dgm:presLayoutVars>
          <dgm:bulletEnabled val="1"/>
        </dgm:presLayoutVars>
      </dgm:prSet>
      <dgm:spPr/>
      <dgm:t>
        <a:bodyPr/>
        <a:lstStyle/>
        <a:p>
          <a:endParaRPr lang="es-ES"/>
        </a:p>
      </dgm:t>
    </dgm:pt>
    <dgm:pt modelId="{28835BD6-D807-D544-8DB5-7908BED402F8}" type="pres">
      <dgm:prSet presAssocID="{9B72781C-10FC-E04E-94C7-AE6AA5F5FB2A}" presName="Name56" presStyleLbl="parChTrans1D2" presStyleIdx="2" presStyleCnt="3"/>
      <dgm:spPr/>
      <dgm:t>
        <a:bodyPr/>
        <a:lstStyle/>
        <a:p>
          <a:endParaRPr lang="es-ES"/>
        </a:p>
      </dgm:t>
    </dgm:pt>
    <dgm:pt modelId="{09C170D0-CBA7-F34F-A480-ECABD11AC4FB}" type="pres">
      <dgm:prSet presAssocID="{04B11396-437F-FE4F-BF17-FCB508C452C7}" presName="text0" presStyleLbl="node1" presStyleIdx="3" presStyleCnt="4" custScaleX="358509" custScaleY="159582">
        <dgm:presLayoutVars>
          <dgm:bulletEnabled val="1"/>
        </dgm:presLayoutVars>
      </dgm:prSet>
      <dgm:spPr/>
      <dgm:t>
        <a:bodyPr/>
        <a:lstStyle/>
        <a:p>
          <a:endParaRPr lang="es-ES"/>
        </a:p>
      </dgm:t>
    </dgm:pt>
  </dgm:ptLst>
  <dgm:cxnLst>
    <dgm:cxn modelId="{53D9BE85-266C-834F-A33F-FD16D011E7E3}" srcId="{1697054E-0482-2B4A-9453-C16D281ECEF1}" destId="{E98495C3-BEE3-2642-AB82-EB6F5190D7B1}" srcOrd="1" destOrd="0" parTransId="{B6EC8C5B-E130-A54A-8EC9-5BB36C5B7AA3}" sibTransId="{8100C76F-4210-7049-B383-6A07FB17D07D}"/>
    <dgm:cxn modelId="{5B4E21E1-9562-5E45-9A7D-6CBCDE4475F8}" type="presOf" srcId="{31E4F171-48FF-D047-B511-A7520EF34D08}" destId="{074D234C-DA98-434B-8986-363B86093F19}" srcOrd="0" destOrd="0" presId="urn:microsoft.com/office/officeart/2008/layout/RadialCluster"/>
    <dgm:cxn modelId="{88732FCF-2FA2-5D4C-B83A-05EAE82997A8}" type="presOf" srcId="{1697054E-0482-2B4A-9453-C16D281ECEF1}" destId="{0C6B2A43-A75F-4A48-9F3F-39F9098B1466}" srcOrd="0" destOrd="0" presId="urn:microsoft.com/office/officeart/2008/layout/RadialCluster"/>
    <dgm:cxn modelId="{4939487B-141C-424C-857A-952D55121733}" type="presOf" srcId="{9B72781C-10FC-E04E-94C7-AE6AA5F5FB2A}" destId="{28835BD6-D807-D544-8DB5-7908BED402F8}" srcOrd="0" destOrd="0" presId="urn:microsoft.com/office/officeart/2008/layout/RadialCluster"/>
    <dgm:cxn modelId="{C69905B0-798E-794F-864A-A6121AF98E66}" type="presOf" srcId="{4BE148E5-8FF0-C347-82C0-9F1BF639006C}" destId="{E6393404-0D1C-DE47-A8B4-469F1EECCD13}" srcOrd="0" destOrd="0" presId="urn:microsoft.com/office/officeart/2008/layout/RadialCluster"/>
    <dgm:cxn modelId="{4E886FE3-5A21-2D43-B2D1-5B2F2451A55B}" type="presOf" srcId="{E98495C3-BEE3-2642-AB82-EB6F5190D7B1}" destId="{4AA3FD62-FA0B-E345-BC9F-C378215F6ABC}" srcOrd="0" destOrd="0" presId="urn:microsoft.com/office/officeart/2008/layout/RadialCluster"/>
    <dgm:cxn modelId="{354DAA57-70B4-9A4F-BA42-28C904AC85C6}" type="presOf" srcId="{B6EC8C5B-E130-A54A-8EC9-5BB36C5B7AA3}" destId="{5222B3AE-6B83-9B42-953F-4E4AE9CBD5EC}" srcOrd="0" destOrd="0" presId="urn:microsoft.com/office/officeart/2008/layout/RadialCluster"/>
    <dgm:cxn modelId="{5D7F7640-3713-0043-B01A-02C2129843D9}" srcId="{1697054E-0482-2B4A-9453-C16D281ECEF1}" destId="{4BE148E5-8FF0-C347-82C0-9F1BF639006C}" srcOrd="0" destOrd="0" parTransId="{31E4F171-48FF-D047-B511-A7520EF34D08}" sibTransId="{A7F9ED61-DBF3-384A-BFB0-9636B65B34F9}"/>
    <dgm:cxn modelId="{FAE1A2CA-7F49-2D48-A637-FF5F5F5AF176}" srcId="{383AC84B-1D21-CB42-987C-C3CEC71E99CF}" destId="{1697054E-0482-2B4A-9453-C16D281ECEF1}" srcOrd="0" destOrd="0" parTransId="{3EE772FA-1809-1548-B337-EC3E472657EE}" sibTransId="{E4B8DDD0-9FAC-5849-BB03-2B8CC927ABA9}"/>
    <dgm:cxn modelId="{A024A5CF-7E5B-6B48-AE05-E66EC0EDE27F}" srcId="{1697054E-0482-2B4A-9453-C16D281ECEF1}" destId="{04B11396-437F-FE4F-BF17-FCB508C452C7}" srcOrd="2" destOrd="0" parTransId="{9B72781C-10FC-E04E-94C7-AE6AA5F5FB2A}" sibTransId="{EB8F4609-CCB8-C747-B829-245BF44C0AD0}"/>
    <dgm:cxn modelId="{17E1CC45-9360-5C4D-BD54-7C73FF5CDB8E}" type="presOf" srcId="{383AC84B-1D21-CB42-987C-C3CEC71E99CF}" destId="{B8EF7DB0-6D8F-0140-AD56-FA808EA73E1B}" srcOrd="0" destOrd="0" presId="urn:microsoft.com/office/officeart/2008/layout/RadialCluster"/>
    <dgm:cxn modelId="{67EBBACD-BC93-644A-883C-F0546344297C}" type="presOf" srcId="{04B11396-437F-FE4F-BF17-FCB508C452C7}" destId="{09C170D0-CBA7-F34F-A480-ECABD11AC4FB}" srcOrd="0" destOrd="0" presId="urn:microsoft.com/office/officeart/2008/layout/RadialCluster"/>
    <dgm:cxn modelId="{151D18C7-ACAB-FB43-A090-8798498C13BC}" type="presParOf" srcId="{B8EF7DB0-6D8F-0140-AD56-FA808EA73E1B}" destId="{835242D3-744C-6C48-B297-40AA1C958086}" srcOrd="0" destOrd="0" presId="urn:microsoft.com/office/officeart/2008/layout/RadialCluster"/>
    <dgm:cxn modelId="{38E4C407-0CE8-C148-A9ED-8A18132D3673}" type="presParOf" srcId="{835242D3-744C-6C48-B297-40AA1C958086}" destId="{0C6B2A43-A75F-4A48-9F3F-39F9098B1466}" srcOrd="0" destOrd="0" presId="urn:microsoft.com/office/officeart/2008/layout/RadialCluster"/>
    <dgm:cxn modelId="{486DA300-2923-0E41-8154-25C73B823A07}" type="presParOf" srcId="{835242D3-744C-6C48-B297-40AA1C958086}" destId="{074D234C-DA98-434B-8986-363B86093F19}" srcOrd="1" destOrd="0" presId="urn:microsoft.com/office/officeart/2008/layout/RadialCluster"/>
    <dgm:cxn modelId="{D07C2C09-55D0-F243-BD9A-80E99946CEB4}" type="presParOf" srcId="{835242D3-744C-6C48-B297-40AA1C958086}" destId="{E6393404-0D1C-DE47-A8B4-469F1EECCD13}" srcOrd="2" destOrd="0" presId="urn:microsoft.com/office/officeart/2008/layout/RadialCluster"/>
    <dgm:cxn modelId="{FD4EB9C5-8D14-D440-AF46-FA52A002DF33}" type="presParOf" srcId="{835242D3-744C-6C48-B297-40AA1C958086}" destId="{5222B3AE-6B83-9B42-953F-4E4AE9CBD5EC}" srcOrd="3" destOrd="0" presId="urn:microsoft.com/office/officeart/2008/layout/RadialCluster"/>
    <dgm:cxn modelId="{6AD6500A-CEE8-2248-93C5-EA05EAE5C7DF}" type="presParOf" srcId="{835242D3-744C-6C48-B297-40AA1C958086}" destId="{4AA3FD62-FA0B-E345-BC9F-C378215F6ABC}" srcOrd="4" destOrd="0" presId="urn:microsoft.com/office/officeart/2008/layout/RadialCluster"/>
    <dgm:cxn modelId="{06108D82-D953-514F-8183-7DBAABE9692B}" type="presParOf" srcId="{835242D3-744C-6C48-B297-40AA1C958086}" destId="{28835BD6-D807-D544-8DB5-7908BED402F8}" srcOrd="5" destOrd="0" presId="urn:microsoft.com/office/officeart/2008/layout/RadialCluster"/>
    <dgm:cxn modelId="{1B05845B-9C0F-0D4F-B570-DA552057CDA3}" type="presParOf" srcId="{835242D3-744C-6C48-B297-40AA1C958086}" destId="{09C170D0-CBA7-F34F-A480-ECABD11AC4FB}"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870AFD-E572-8245-91C9-882CFCDCD9ED}" type="doc">
      <dgm:prSet loTypeId="urn:microsoft.com/office/officeart/2005/8/layout/hProcess9" loCatId="" qsTypeId="urn:microsoft.com/office/officeart/2005/8/quickstyle/simple4" qsCatId="simple" csTypeId="urn:microsoft.com/office/officeart/2005/8/colors/accent1_2" csCatId="accent1" phldr="1"/>
      <dgm:spPr/>
      <dgm:t>
        <a:bodyPr/>
        <a:lstStyle/>
        <a:p>
          <a:endParaRPr lang="es-ES"/>
        </a:p>
      </dgm:t>
    </dgm:pt>
    <dgm:pt modelId="{B95BBB81-887C-974C-8822-444D83F8BC1A}">
      <dgm:prSet custT="1"/>
      <dgm:spPr/>
      <dgm:t>
        <a:bodyPr/>
        <a:lstStyle/>
        <a:p>
          <a:pPr rtl="0"/>
          <a:r>
            <a:rPr lang="es-ES" sz="1400" b="1" dirty="0" smtClean="0"/>
            <a:t>Pago o </a:t>
          </a:r>
          <a:r>
            <a:rPr lang="es-ES" sz="1400" b="1" dirty="0" err="1" smtClean="0"/>
            <a:t>devengamiento</a:t>
          </a:r>
          <a:r>
            <a:rPr lang="es-ES" sz="1400" b="1" dirty="0" smtClean="0"/>
            <a:t> del gasto</a:t>
          </a:r>
          <a:endParaRPr lang="es-ES" sz="1400" dirty="0"/>
        </a:p>
      </dgm:t>
    </dgm:pt>
    <dgm:pt modelId="{F76044DC-DD06-2440-97E0-41A3537BB634}" type="parTrans" cxnId="{A86011B6-2F52-3A41-80FD-ACA7AB91D74A}">
      <dgm:prSet/>
      <dgm:spPr/>
      <dgm:t>
        <a:bodyPr/>
        <a:lstStyle/>
        <a:p>
          <a:endParaRPr lang="es-ES" sz="1400"/>
        </a:p>
      </dgm:t>
    </dgm:pt>
    <dgm:pt modelId="{4571BF4D-E271-BF43-8A4F-55EA543E66B3}" type="sibTrans" cxnId="{A86011B6-2F52-3A41-80FD-ACA7AB91D74A}">
      <dgm:prSet/>
      <dgm:spPr/>
      <dgm:t>
        <a:bodyPr/>
        <a:lstStyle/>
        <a:p>
          <a:endParaRPr lang="es-ES" sz="1400"/>
        </a:p>
      </dgm:t>
    </dgm:pt>
    <dgm:pt modelId="{D6FEFE26-E0C4-8B41-8048-BD3C73025184}">
      <dgm:prSet custT="1"/>
      <dgm:spPr/>
      <dgm:t>
        <a:bodyPr/>
        <a:lstStyle/>
        <a:p>
          <a:pPr rtl="0"/>
          <a:r>
            <a:rPr lang="es-ES" sz="1400" b="1" dirty="0" smtClean="0"/>
            <a:t>Asignar conforme a alguna proporción a los departamentos de producción y de servicios (prorrateo primario). </a:t>
          </a:r>
          <a:endParaRPr lang="es-ES" sz="1400" dirty="0"/>
        </a:p>
      </dgm:t>
    </dgm:pt>
    <dgm:pt modelId="{FBBD2538-C77D-6144-9483-43497885C15D}" type="parTrans" cxnId="{6F991943-D617-7143-B561-A1E93C58E5A2}">
      <dgm:prSet/>
      <dgm:spPr/>
      <dgm:t>
        <a:bodyPr/>
        <a:lstStyle/>
        <a:p>
          <a:endParaRPr lang="es-ES" sz="1400"/>
        </a:p>
      </dgm:t>
    </dgm:pt>
    <dgm:pt modelId="{A7B92D10-301B-1642-A3A6-51C547FD7C92}" type="sibTrans" cxnId="{6F991943-D617-7143-B561-A1E93C58E5A2}">
      <dgm:prSet/>
      <dgm:spPr/>
      <dgm:t>
        <a:bodyPr/>
        <a:lstStyle/>
        <a:p>
          <a:endParaRPr lang="es-ES" sz="1400"/>
        </a:p>
      </dgm:t>
    </dgm:pt>
    <dgm:pt modelId="{A70E28EC-870E-324A-B353-8AFDD0DB1D4E}">
      <dgm:prSet custT="1"/>
      <dgm:spPr/>
      <dgm:t>
        <a:bodyPr/>
        <a:lstStyle/>
        <a:p>
          <a:pPr rtl="0"/>
          <a:r>
            <a:rPr lang="es-ES" sz="1400" b="1" dirty="0" smtClean="0"/>
            <a:t>Los costos acumulados en los departamentos de servicios son redistribuidos entre los primeros (prorrateo secundario).</a:t>
          </a:r>
          <a:endParaRPr lang="es-ES" sz="1400" dirty="0"/>
        </a:p>
      </dgm:t>
    </dgm:pt>
    <dgm:pt modelId="{17D7D7C4-5795-9341-845D-C2A48332EEB2}" type="parTrans" cxnId="{DF69DBED-F76D-E949-9F06-91AC6085C5CC}">
      <dgm:prSet/>
      <dgm:spPr/>
      <dgm:t>
        <a:bodyPr/>
        <a:lstStyle/>
        <a:p>
          <a:endParaRPr lang="es-ES" sz="1400"/>
        </a:p>
      </dgm:t>
    </dgm:pt>
    <dgm:pt modelId="{11ACB0E5-3502-364D-8314-F4BB48D47B4D}" type="sibTrans" cxnId="{DF69DBED-F76D-E949-9F06-91AC6085C5CC}">
      <dgm:prSet/>
      <dgm:spPr/>
      <dgm:t>
        <a:bodyPr/>
        <a:lstStyle/>
        <a:p>
          <a:endParaRPr lang="es-ES" sz="1400"/>
        </a:p>
      </dgm:t>
    </dgm:pt>
    <dgm:pt modelId="{6E7D5172-6085-EA47-A3F7-77FFBDA60D29}">
      <dgm:prSet custT="1"/>
      <dgm:spPr/>
      <dgm:t>
        <a:bodyPr/>
        <a:lstStyle/>
        <a:p>
          <a:pPr rtl="0"/>
          <a:r>
            <a:rPr lang="es-ES" sz="1400" b="1" dirty="0" smtClean="0"/>
            <a:t>Los costos acumulados en los departamentos de producción son trasladados a los productos mediante el prorrateo terciario o final</a:t>
          </a:r>
          <a:endParaRPr lang="es-ES" sz="1400" dirty="0"/>
        </a:p>
      </dgm:t>
    </dgm:pt>
    <dgm:pt modelId="{DB3F240C-14CF-164F-B0C5-6590353C1DA5}" type="parTrans" cxnId="{4BBA9466-3E15-EE46-A6AD-865FFC9152A6}">
      <dgm:prSet/>
      <dgm:spPr/>
      <dgm:t>
        <a:bodyPr/>
        <a:lstStyle/>
        <a:p>
          <a:endParaRPr lang="es-ES" sz="1400"/>
        </a:p>
      </dgm:t>
    </dgm:pt>
    <dgm:pt modelId="{6457AB92-58D5-3D40-979A-3430F10397EF}" type="sibTrans" cxnId="{4BBA9466-3E15-EE46-A6AD-865FFC9152A6}">
      <dgm:prSet/>
      <dgm:spPr/>
      <dgm:t>
        <a:bodyPr/>
        <a:lstStyle/>
        <a:p>
          <a:endParaRPr lang="es-ES" sz="1400"/>
        </a:p>
      </dgm:t>
    </dgm:pt>
    <dgm:pt modelId="{DD347A1B-EB08-284B-9E3A-6985CF329CF8}" type="pres">
      <dgm:prSet presAssocID="{92870AFD-E572-8245-91C9-882CFCDCD9ED}" presName="CompostProcess" presStyleCnt="0">
        <dgm:presLayoutVars>
          <dgm:dir/>
          <dgm:resizeHandles val="exact"/>
        </dgm:presLayoutVars>
      </dgm:prSet>
      <dgm:spPr/>
      <dgm:t>
        <a:bodyPr/>
        <a:lstStyle/>
        <a:p>
          <a:endParaRPr lang="es-ES"/>
        </a:p>
      </dgm:t>
    </dgm:pt>
    <dgm:pt modelId="{E519AF73-6399-6E49-8926-D52DF233BC10}" type="pres">
      <dgm:prSet presAssocID="{92870AFD-E572-8245-91C9-882CFCDCD9ED}" presName="arrow" presStyleLbl="bgShp" presStyleIdx="0" presStyleCnt="1"/>
      <dgm:spPr/>
    </dgm:pt>
    <dgm:pt modelId="{E6E03944-BB1E-D24B-8320-180F5421E741}" type="pres">
      <dgm:prSet presAssocID="{92870AFD-E572-8245-91C9-882CFCDCD9ED}" presName="linearProcess" presStyleCnt="0"/>
      <dgm:spPr/>
    </dgm:pt>
    <dgm:pt modelId="{C9ECCEB4-BF81-344E-A683-FB1D9BDE023D}" type="pres">
      <dgm:prSet presAssocID="{B95BBB81-887C-974C-8822-444D83F8BC1A}" presName="textNode" presStyleLbl="node1" presStyleIdx="0" presStyleCnt="4">
        <dgm:presLayoutVars>
          <dgm:bulletEnabled val="1"/>
        </dgm:presLayoutVars>
      </dgm:prSet>
      <dgm:spPr/>
      <dgm:t>
        <a:bodyPr/>
        <a:lstStyle/>
        <a:p>
          <a:endParaRPr lang="es-ES"/>
        </a:p>
      </dgm:t>
    </dgm:pt>
    <dgm:pt modelId="{6123D842-8EE0-B040-8D9E-59B4A37015C7}" type="pres">
      <dgm:prSet presAssocID="{4571BF4D-E271-BF43-8A4F-55EA543E66B3}" presName="sibTrans" presStyleCnt="0"/>
      <dgm:spPr/>
    </dgm:pt>
    <dgm:pt modelId="{64DB2363-65BD-954C-9471-F30257B30A17}" type="pres">
      <dgm:prSet presAssocID="{D6FEFE26-E0C4-8B41-8048-BD3C73025184}" presName="textNode" presStyleLbl="node1" presStyleIdx="1" presStyleCnt="4">
        <dgm:presLayoutVars>
          <dgm:bulletEnabled val="1"/>
        </dgm:presLayoutVars>
      </dgm:prSet>
      <dgm:spPr/>
      <dgm:t>
        <a:bodyPr/>
        <a:lstStyle/>
        <a:p>
          <a:endParaRPr lang="es-ES"/>
        </a:p>
      </dgm:t>
    </dgm:pt>
    <dgm:pt modelId="{54FB86A5-6707-7741-A2A0-085A59F5DE29}" type="pres">
      <dgm:prSet presAssocID="{A7B92D10-301B-1642-A3A6-51C547FD7C92}" presName="sibTrans" presStyleCnt="0"/>
      <dgm:spPr/>
    </dgm:pt>
    <dgm:pt modelId="{31392DF3-2DD6-D148-9D2E-ABB2698F21B7}" type="pres">
      <dgm:prSet presAssocID="{A70E28EC-870E-324A-B353-8AFDD0DB1D4E}" presName="textNode" presStyleLbl="node1" presStyleIdx="2" presStyleCnt="4">
        <dgm:presLayoutVars>
          <dgm:bulletEnabled val="1"/>
        </dgm:presLayoutVars>
      </dgm:prSet>
      <dgm:spPr/>
      <dgm:t>
        <a:bodyPr/>
        <a:lstStyle/>
        <a:p>
          <a:endParaRPr lang="es-ES"/>
        </a:p>
      </dgm:t>
    </dgm:pt>
    <dgm:pt modelId="{FC31300F-1C82-EF4A-8FCC-A4623B5296E2}" type="pres">
      <dgm:prSet presAssocID="{11ACB0E5-3502-364D-8314-F4BB48D47B4D}" presName="sibTrans" presStyleCnt="0"/>
      <dgm:spPr/>
    </dgm:pt>
    <dgm:pt modelId="{48E2FEE5-A441-3D46-897F-74CDB97F41E8}" type="pres">
      <dgm:prSet presAssocID="{6E7D5172-6085-EA47-A3F7-77FFBDA60D29}" presName="textNode" presStyleLbl="node1" presStyleIdx="3" presStyleCnt="4">
        <dgm:presLayoutVars>
          <dgm:bulletEnabled val="1"/>
        </dgm:presLayoutVars>
      </dgm:prSet>
      <dgm:spPr/>
      <dgm:t>
        <a:bodyPr/>
        <a:lstStyle/>
        <a:p>
          <a:endParaRPr lang="es-ES"/>
        </a:p>
      </dgm:t>
    </dgm:pt>
  </dgm:ptLst>
  <dgm:cxnLst>
    <dgm:cxn modelId="{4BBA9466-3E15-EE46-A6AD-865FFC9152A6}" srcId="{92870AFD-E572-8245-91C9-882CFCDCD9ED}" destId="{6E7D5172-6085-EA47-A3F7-77FFBDA60D29}" srcOrd="3" destOrd="0" parTransId="{DB3F240C-14CF-164F-B0C5-6590353C1DA5}" sibTransId="{6457AB92-58D5-3D40-979A-3430F10397EF}"/>
    <dgm:cxn modelId="{C718A032-B801-9A41-94CF-64543B1CB729}" type="presOf" srcId="{A70E28EC-870E-324A-B353-8AFDD0DB1D4E}" destId="{31392DF3-2DD6-D148-9D2E-ABB2698F21B7}" srcOrd="0" destOrd="0" presId="urn:microsoft.com/office/officeart/2005/8/layout/hProcess9"/>
    <dgm:cxn modelId="{30FAB434-35E3-4949-99AA-C760A8316D10}" type="presOf" srcId="{B95BBB81-887C-974C-8822-444D83F8BC1A}" destId="{C9ECCEB4-BF81-344E-A683-FB1D9BDE023D}" srcOrd="0" destOrd="0" presId="urn:microsoft.com/office/officeart/2005/8/layout/hProcess9"/>
    <dgm:cxn modelId="{F73BCCD6-48F8-9E44-8DE5-C38422775BF3}" type="presOf" srcId="{D6FEFE26-E0C4-8B41-8048-BD3C73025184}" destId="{64DB2363-65BD-954C-9471-F30257B30A17}" srcOrd="0" destOrd="0" presId="urn:microsoft.com/office/officeart/2005/8/layout/hProcess9"/>
    <dgm:cxn modelId="{D0D0A8FB-4022-0142-8D36-1E917B86A459}" type="presOf" srcId="{6E7D5172-6085-EA47-A3F7-77FFBDA60D29}" destId="{48E2FEE5-A441-3D46-897F-74CDB97F41E8}" srcOrd="0" destOrd="0" presId="urn:microsoft.com/office/officeart/2005/8/layout/hProcess9"/>
    <dgm:cxn modelId="{6F991943-D617-7143-B561-A1E93C58E5A2}" srcId="{92870AFD-E572-8245-91C9-882CFCDCD9ED}" destId="{D6FEFE26-E0C4-8B41-8048-BD3C73025184}" srcOrd="1" destOrd="0" parTransId="{FBBD2538-C77D-6144-9483-43497885C15D}" sibTransId="{A7B92D10-301B-1642-A3A6-51C547FD7C92}"/>
    <dgm:cxn modelId="{DF69DBED-F76D-E949-9F06-91AC6085C5CC}" srcId="{92870AFD-E572-8245-91C9-882CFCDCD9ED}" destId="{A70E28EC-870E-324A-B353-8AFDD0DB1D4E}" srcOrd="2" destOrd="0" parTransId="{17D7D7C4-5795-9341-845D-C2A48332EEB2}" sibTransId="{11ACB0E5-3502-364D-8314-F4BB48D47B4D}"/>
    <dgm:cxn modelId="{A86011B6-2F52-3A41-80FD-ACA7AB91D74A}" srcId="{92870AFD-E572-8245-91C9-882CFCDCD9ED}" destId="{B95BBB81-887C-974C-8822-444D83F8BC1A}" srcOrd="0" destOrd="0" parTransId="{F76044DC-DD06-2440-97E0-41A3537BB634}" sibTransId="{4571BF4D-E271-BF43-8A4F-55EA543E66B3}"/>
    <dgm:cxn modelId="{9628D92A-5523-E54C-B336-0548BF5FAA0E}" type="presOf" srcId="{92870AFD-E572-8245-91C9-882CFCDCD9ED}" destId="{DD347A1B-EB08-284B-9E3A-6985CF329CF8}" srcOrd="0" destOrd="0" presId="urn:microsoft.com/office/officeart/2005/8/layout/hProcess9"/>
    <dgm:cxn modelId="{CD0DB4AD-D2BF-E640-8E29-6E89D1A88B30}" type="presParOf" srcId="{DD347A1B-EB08-284B-9E3A-6985CF329CF8}" destId="{E519AF73-6399-6E49-8926-D52DF233BC10}" srcOrd="0" destOrd="0" presId="urn:microsoft.com/office/officeart/2005/8/layout/hProcess9"/>
    <dgm:cxn modelId="{A87EAA11-5D4F-B740-8A2B-3F0F682A0F0B}" type="presParOf" srcId="{DD347A1B-EB08-284B-9E3A-6985CF329CF8}" destId="{E6E03944-BB1E-D24B-8320-180F5421E741}" srcOrd="1" destOrd="0" presId="urn:microsoft.com/office/officeart/2005/8/layout/hProcess9"/>
    <dgm:cxn modelId="{4406D140-E197-8042-B498-ED37BD1FE139}" type="presParOf" srcId="{E6E03944-BB1E-D24B-8320-180F5421E741}" destId="{C9ECCEB4-BF81-344E-A683-FB1D9BDE023D}" srcOrd="0" destOrd="0" presId="urn:microsoft.com/office/officeart/2005/8/layout/hProcess9"/>
    <dgm:cxn modelId="{3939A768-D6F2-3C4B-A0FD-3D2BC72898B9}" type="presParOf" srcId="{E6E03944-BB1E-D24B-8320-180F5421E741}" destId="{6123D842-8EE0-B040-8D9E-59B4A37015C7}" srcOrd="1" destOrd="0" presId="urn:microsoft.com/office/officeart/2005/8/layout/hProcess9"/>
    <dgm:cxn modelId="{25C3F2E3-81B9-D549-9B09-CE387600C8B9}" type="presParOf" srcId="{E6E03944-BB1E-D24B-8320-180F5421E741}" destId="{64DB2363-65BD-954C-9471-F30257B30A17}" srcOrd="2" destOrd="0" presId="urn:microsoft.com/office/officeart/2005/8/layout/hProcess9"/>
    <dgm:cxn modelId="{CD6D6FE6-7978-F045-B952-3DCF498AAB36}" type="presParOf" srcId="{E6E03944-BB1E-D24B-8320-180F5421E741}" destId="{54FB86A5-6707-7741-A2A0-085A59F5DE29}" srcOrd="3" destOrd="0" presId="urn:microsoft.com/office/officeart/2005/8/layout/hProcess9"/>
    <dgm:cxn modelId="{679169F1-455D-5F4C-95AA-3071F8323688}" type="presParOf" srcId="{E6E03944-BB1E-D24B-8320-180F5421E741}" destId="{31392DF3-2DD6-D148-9D2E-ABB2698F21B7}" srcOrd="4" destOrd="0" presId="urn:microsoft.com/office/officeart/2005/8/layout/hProcess9"/>
    <dgm:cxn modelId="{79290EC8-CE81-1044-B248-C6DE3B9D0442}" type="presParOf" srcId="{E6E03944-BB1E-D24B-8320-180F5421E741}" destId="{FC31300F-1C82-EF4A-8FCC-A4623B5296E2}" srcOrd="5" destOrd="0" presId="urn:microsoft.com/office/officeart/2005/8/layout/hProcess9"/>
    <dgm:cxn modelId="{8BCB049A-C036-2C49-85B4-A0B637A645C7}" type="presParOf" srcId="{E6E03944-BB1E-D24B-8320-180F5421E741}" destId="{48E2FEE5-A441-3D46-897F-74CDB97F41E8}"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896543" y="1254643"/>
          <a:ext cx="852285"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853FA9-7129-D441-BD47-D40D6914E34A}">
      <dsp:nvSpPr>
        <dsp:cNvPr id="0" name=""/>
        <dsp:cNvSpPr/>
      </dsp:nvSpPr>
      <dsp:spPr>
        <a:xfrm>
          <a:off x="0" y="173591"/>
          <a:ext cx="1580728" cy="2986693"/>
        </a:xfrm>
        <a:prstGeom prst="ellipse">
          <a:avLst/>
        </a:prstGeom>
        <a:solidFill>
          <a:schemeClr val="accent1">
            <a:lumMod val="20000"/>
            <a:lumOff val="80000"/>
          </a:schemeClr>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Unidad 1.</a:t>
          </a:r>
        </a:p>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 </a:t>
          </a:r>
          <a:r>
            <a:rPr lang="es-ES" sz="1600" b="1" kern="1200" dirty="0" smtClean="0">
              <a:solidFill>
                <a:schemeClr val="bg1"/>
              </a:solidFill>
              <a:latin typeface="Times New Roman"/>
              <a:cs typeface="Times New Roman"/>
            </a:rPr>
            <a:t>Costos de producción conjunta.</a:t>
          </a:r>
        </a:p>
      </dsp:txBody>
      <dsp:txXfrm>
        <a:off x="231492" y="610982"/>
        <a:ext cx="1117744" cy="2111911"/>
      </dsp:txXfrm>
    </dsp:sp>
    <dsp:sp modelId="{5ECBFA02-0B3A-6F4C-8032-20C2F7958808}">
      <dsp:nvSpPr>
        <dsp:cNvPr id="0" name=""/>
        <dsp:cNvSpPr/>
      </dsp:nvSpPr>
      <dsp:spPr>
        <a:xfrm>
          <a:off x="2498389"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F0B75D-0D93-BB44-B82B-FB6954F9B236}">
      <dsp:nvSpPr>
        <dsp:cNvPr id="0" name=""/>
        <dsp:cNvSpPr/>
      </dsp:nvSpPr>
      <dsp:spPr>
        <a:xfrm>
          <a:off x="1758131" y="138846"/>
          <a:ext cx="1480516" cy="3026851"/>
        </a:xfrm>
        <a:prstGeom prst="ellipse">
          <a:avLst/>
        </a:prstGeom>
        <a:solidFill>
          <a:srgbClr val="FDF8CD"/>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2.</a:t>
          </a: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Costos unitarios con el método de costos ABC (</a:t>
          </a:r>
          <a:r>
            <a:rPr lang="es-ES" sz="1400" b="1" kern="1200" dirty="0" err="1" smtClean="0">
              <a:solidFill>
                <a:schemeClr val="bg1"/>
              </a:solidFill>
              <a:latin typeface="Times New Roman"/>
              <a:cs typeface="Times New Roman"/>
            </a:rPr>
            <a:t>Activity</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based</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costing</a:t>
          </a:r>
          <a:r>
            <a:rPr lang="es-ES" sz="1400" b="1" kern="1200" dirty="0" smtClean="0">
              <a:solidFill>
                <a:schemeClr val="bg1"/>
              </a:solidFill>
              <a:latin typeface="Times New Roman"/>
              <a:cs typeface="Times New Roman"/>
            </a:rPr>
            <a:t>.</a:t>
          </a:r>
        </a:p>
      </dsp:txBody>
      <dsp:txXfrm>
        <a:off x="1974948" y="582118"/>
        <a:ext cx="1046882" cy="2140307"/>
      </dsp:txXfrm>
    </dsp:sp>
    <dsp:sp modelId="{5129B5CD-B7A9-B643-9F00-60EF010A6F15}">
      <dsp:nvSpPr>
        <dsp:cNvPr id="0" name=""/>
        <dsp:cNvSpPr/>
      </dsp:nvSpPr>
      <dsp:spPr>
        <a:xfrm>
          <a:off x="4220246"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A3B762F-E863-E94C-A633-48B0091F68A4}">
      <dsp:nvSpPr>
        <dsp:cNvPr id="0" name=""/>
        <dsp:cNvSpPr/>
      </dsp:nvSpPr>
      <dsp:spPr>
        <a:xfrm>
          <a:off x="3465024" y="138846"/>
          <a:ext cx="1510443" cy="3026851"/>
        </a:xfrm>
        <a:prstGeom prst="ellipse">
          <a:avLst/>
        </a:prstGeom>
        <a:solidFill>
          <a:srgbClr val="FDF8CD"/>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3. Prácticas integrales de costo por procesos y por órdenes de producción.</a:t>
          </a:r>
        </a:p>
      </dsp:txBody>
      <dsp:txXfrm>
        <a:off x="3686223" y="582118"/>
        <a:ext cx="1068045" cy="2140307"/>
      </dsp:txXfrm>
    </dsp:sp>
    <dsp:sp modelId="{0BC1AE39-481E-A342-9761-5D3E7BC019E3}">
      <dsp:nvSpPr>
        <dsp:cNvPr id="0" name=""/>
        <dsp:cNvSpPr/>
      </dsp:nvSpPr>
      <dsp:spPr>
        <a:xfrm>
          <a:off x="5925796"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5186881" y="123430"/>
          <a:ext cx="1477828" cy="3057683"/>
        </a:xfrm>
        <a:prstGeom prst="ellipse">
          <a:avLst/>
        </a:prstGeom>
        <a:solidFill>
          <a:srgbClr val="FDF8CD"/>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4. Elaboración del presupuesto maestro.</a:t>
          </a:r>
        </a:p>
      </dsp:txBody>
      <dsp:txXfrm>
        <a:off x="5403304" y="571217"/>
        <a:ext cx="1044982" cy="2162109"/>
      </dsp:txXfrm>
    </dsp:sp>
    <dsp:sp modelId="{B2C4061D-45B4-5441-8153-027E75EB9998}">
      <dsp:nvSpPr>
        <dsp:cNvPr id="0" name=""/>
        <dsp:cNvSpPr/>
      </dsp:nvSpPr>
      <dsp:spPr>
        <a:xfrm>
          <a:off x="7635964"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5CFF56F-8D3D-D643-A950-A8F82F13C769}">
      <dsp:nvSpPr>
        <dsp:cNvPr id="0" name=""/>
        <dsp:cNvSpPr/>
      </dsp:nvSpPr>
      <dsp:spPr>
        <a:xfrm>
          <a:off x="6892431" y="123430"/>
          <a:ext cx="1487067" cy="3057683"/>
        </a:xfrm>
        <a:prstGeom prst="ellipse">
          <a:avLst/>
        </a:prstGeom>
        <a:solidFill>
          <a:srgbClr val="FDF8CD"/>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UNIDAD 5. Elaborar mecanismos de control presupuestal</a:t>
          </a:r>
        </a:p>
      </dsp:txBody>
      <dsp:txXfrm>
        <a:off x="7110207" y="571217"/>
        <a:ext cx="1051515" cy="2162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34DF9-0F7D-E64A-BC3F-3EFE5B76693A}">
      <dsp:nvSpPr>
        <dsp:cNvPr id="0" name=""/>
        <dsp:cNvSpPr/>
      </dsp:nvSpPr>
      <dsp:spPr>
        <a:xfrm>
          <a:off x="1994322" y="304436"/>
          <a:ext cx="3788547" cy="3788547"/>
        </a:xfrm>
        <a:prstGeom prst="pie">
          <a:avLst>
            <a:gd name="adj1" fmla="val 16200000"/>
            <a:gd name="adj2" fmla="val 180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1" kern="1200" dirty="0" smtClean="0"/>
            <a:t>Mano de obra</a:t>
          </a:r>
          <a:endParaRPr lang="es-ES" sz="2400" b="1" kern="1200" dirty="0"/>
        </a:p>
      </dsp:txBody>
      <dsp:txXfrm>
        <a:off x="4054119" y="1003513"/>
        <a:ext cx="1285399" cy="1262849"/>
      </dsp:txXfrm>
    </dsp:sp>
    <dsp:sp modelId="{1A87634D-09B4-2443-90C0-B1262F200BFC}">
      <dsp:nvSpPr>
        <dsp:cNvPr id="0" name=""/>
        <dsp:cNvSpPr/>
      </dsp:nvSpPr>
      <dsp:spPr>
        <a:xfrm>
          <a:off x="1799031" y="417191"/>
          <a:ext cx="3788547" cy="3788547"/>
        </a:xfrm>
        <a:prstGeom prst="pie">
          <a:avLst>
            <a:gd name="adj1" fmla="val 1800000"/>
            <a:gd name="adj2" fmla="val 900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1" kern="1200" dirty="0" smtClean="0"/>
            <a:t>Gastos indirectos de fabricación</a:t>
          </a:r>
          <a:endParaRPr lang="es-ES" sz="2400" b="1" kern="1200" dirty="0"/>
        </a:p>
      </dsp:txBody>
      <dsp:txXfrm>
        <a:off x="2836371" y="2807583"/>
        <a:ext cx="1713866" cy="1172645"/>
      </dsp:txXfrm>
    </dsp:sp>
    <dsp:sp modelId="{9E61D0F8-BC97-084E-9960-D96520A33695}">
      <dsp:nvSpPr>
        <dsp:cNvPr id="0" name=""/>
        <dsp:cNvSpPr/>
      </dsp:nvSpPr>
      <dsp:spPr>
        <a:xfrm>
          <a:off x="1612294" y="248979"/>
          <a:ext cx="3788547" cy="3788547"/>
        </a:xfrm>
        <a:prstGeom prst="pie">
          <a:avLst>
            <a:gd name="adj1" fmla="val 9000000"/>
            <a:gd name="adj2" fmla="val 1620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 sz="2400" b="1" kern="1200" dirty="0" smtClean="0"/>
            <a:t>Materia prima</a:t>
          </a:r>
          <a:endParaRPr lang="es-ES" sz="2400" b="1" kern="1200" dirty="0"/>
        </a:p>
      </dsp:txBody>
      <dsp:txXfrm>
        <a:off x="2018209" y="993158"/>
        <a:ext cx="1285399" cy="12628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3603CB-496E-C24E-B75A-AD02BCC44E68}">
      <dsp:nvSpPr>
        <dsp:cNvPr id="0" name=""/>
        <dsp:cNvSpPr/>
      </dsp:nvSpPr>
      <dsp:spPr>
        <a:xfrm>
          <a:off x="2889340" y="2149325"/>
          <a:ext cx="1803218" cy="1803218"/>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smtClean="0"/>
            <a:t>Gastos indirectos de fabricación</a:t>
          </a:r>
          <a:endParaRPr lang="es-ES" sz="2100" kern="1200" dirty="0"/>
        </a:p>
      </dsp:txBody>
      <dsp:txXfrm>
        <a:off x="3153415" y="2413400"/>
        <a:ext cx="1275068" cy="1275068"/>
      </dsp:txXfrm>
    </dsp:sp>
    <dsp:sp modelId="{756A692F-A3D6-9C42-90F8-D31C198CB457}">
      <dsp:nvSpPr>
        <dsp:cNvPr id="0" name=""/>
        <dsp:cNvSpPr/>
      </dsp:nvSpPr>
      <dsp:spPr>
        <a:xfrm rot="12900000">
          <a:off x="1728263" y="1833953"/>
          <a:ext cx="1383263" cy="513917"/>
        </a:xfrm>
        <a:prstGeom prst="leftArrow">
          <a:avLst>
            <a:gd name="adj1" fmla="val 60000"/>
            <a:gd name="adj2" fmla="val 50000"/>
          </a:avLst>
        </a:prstGeom>
        <a:gradFill rotWithShape="0">
          <a:gsLst>
            <a:gs pos="0">
              <a:schemeClr val="accent1">
                <a:tint val="60000"/>
                <a:hueOff val="0"/>
                <a:satOff val="0"/>
                <a:lumOff val="0"/>
                <a:alphaOff val="0"/>
                <a:shade val="30000"/>
                <a:satMod val="100000"/>
              </a:schemeClr>
            </a:gs>
            <a:gs pos="80000">
              <a:schemeClr val="accent1">
                <a:tint val="60000"/>
                <a:hueOff val="0"/>
                <a:satOff val="0"/>
                <a:lumOff val="0"/>
                <a:alphaOff val="0"/>
                <a:shade val="90000"/>
                <a:satMod val="100000"/>
              </a:schemeClr>
            </a:gs>
            <a:gs pos="100000">
              <a:schemeClr val="accent1">
                <a:tint val="60000"/>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sp>
    <dsp:sp modelId="{72D5179F-189E-6C4C-8ED4-296BE5432C18}">
      <dsp:nvSpPr>
        <dsp:cNvPr id="0" name=""/>
        <dsp:cNvSpPr/>
      </dsp:nvSpPr>
      <dsp:spPr>
        <a:xfrm>
          <a:off x="996814" y="1008985"/>
          <a:ext cx="1713057" cy="1370446"/>
        </a:xfrm>
        <a:prstGeom prst="roundRect">
          <a:avLst>
            <a:gd name="adj" fmla="val 1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s-ES" sz="2700" kern="1200" dirty="0" smtClean="0"/>
            <a:t>Materiales indirectos</a:t>
          </a:r>
          <a:endParaRPr lang="es-ES" sz="2700" kern="1200" dirty="0"/>
        </a:p>
      </dsp:txBody>
      <dsp:txXfrm>
        <a:off x="1036953" y="1049124"/>
        <a:ext cx="1632779" cy="1290168"/>
      </dsp:txXfrm>
    </dsp:sp>
    <dsp:sp modelId="{FA441D19-4ADD-CA48-BB4A-289C4132FD00}">
      <dsp:nvSpPr>
        <dsp:cNvPr id="0" name=""/>
        <dsp:cNvSpPr/>
      </dsp:nvSpPr>
      <dsp:spPr>
        <a:xfrm rot="16200000">
          <a:off x="3099318" y="1120227"/>
          <a:ext cx="1383263" cy="513917"/>
        </a:xfrm>
        <a:prstGeom prst="leftArrow">
          <a:avLst>
            <a:gd name="adj1" fmla="val 60000"/>
            <a:gd name="adj2" fmla="val 50000"/>
          </a:avLst>
        </a:prstGeom>
        <a:gradFill rotWithShape="0">
          <a:gsLst>
            <a:gs pos="0">
              <a:schemeClr val="accent1">
                <a:tint val="60000"/>
                <a:hueOff val="0"/>
                <a:satOff val="0"/>
                <a:lumOff val="0"/>
                <a:alphaOff val="0"/>
                <a:shade val="30000"/>
                <a:satMod val="100000"/>
              </a:schemeClr>
            </a:gs>
            <a:gs pos="80000">
              <a:schemeClr val="accent1">
                <a:tint val="60000"/>
                <a:hueOff val="0"/>
                <a:satOff val="0"/>
                <a:lumOff val="0"/>
                <a:alphaOff val="0"/>
                <a:shade val="90000"/>
                <a:satMod val="100000"/>
              </a:schemeClr>
            </a:gs>
            <a:gs pos="100000">
              <a:schemeClr val="accent1">
                <a:tint val="60000"/>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sp>
    <dsp:sp modelId="{CA3A9E07-1F1A-3149-8245-A53F51D41EE6}">
      <dsp:nvSpPr>
        <dsp:cNvPr id="0" name=""/>
        <dsp:cNvSpPr/>
      </dsp:nvSpPr>
      <dsp:spPr>
        <a:xfrm>
          <a:off x="2934421" y="330"/>
          <a:ext cx="1713057" cy="1370446"/>
        </a:xfrm>
        <a:prstGeom prst="roundRect">
          <a:avLst>
            <a:gd name="adj" fmla="val 1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s-ES" sz="2700" kern="1200" dirty="0" smtClean="0"/>
            <a:t>Mano de obra indirecta</a:t>
          </a:r>
          <a:endParaRPr lang="es-ES" sz="2700" kern="1200" dirty="0"/>
        </a:p>
      </dsp:txBody>
      <dsp:txXfrm>
        <a:off x="2974560" y="40469"/>
        <a:ext cx="1632779" cy="1290168"/>
      </dsp:txXfrm>
    </dsp:sp>
    <dsp:sp modelId="{0EB80A24-FD02-3149-9198-046A7AEF324F}">
      <dsp:nvSpPr>
        <dsp:cNvPr id="0" name=""/>
        <dsp:cNvSpPr/>
      </dsp:nvSpPr>
      <dsp:spPr>
        <a:xfrm rot="19500000">
          <a:off x="4470372" y="1833953"/>
          <a:ext cx="1383263" cy="513917"/>
        </a:xfrm>
        <a:prstGeom prst="leftArrow">
          <a:avLst>
            <a:gd name="adj1" fmla="val 60000"/>
            <a:gd name="adj2" fmla="val 50000"/>
          </a:avLst>
        </a:prstGeom>
        <a:gradFill rotWithShape="0">
          <a:gsLst>
            <a:gs pos="0">
              <a:schemeClr val="accent1">
                <a:tint val="60000"/>
                <a:hueOff val="0"/>
                <a:satOff val="0"/>
                <a:lumOff val="0"/>
                <a:alphaOff val="0"/>
                <a:shade val="30000"/>
                <a:satMod val="100000"/>
              </a:schemeClr>
            </a:gs>
            <a:gs pos="80000">
              <a:schemeClr val="accent1">
                <a:tint val="60000"/>
                <a:hueOff val="0"/>
                <a:satOff val="0"/>
                <a:lumOff val="0"/>
                <a:alphaOff val="0"/>
                <a:shade val="90000"/>
                <a:satMod val="100000"/>
              </a:schemeClr>
            </a:gs>
            <a:gs pos="100000">
              <a:schemeClr val="accent1">
                <a:tint val="60000"/>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sp>
    <dsp:sp modelId="{A0EE64A6-0080-3741-A5A3-44AF32C17400}">
      <dsp:nvSpPr>
        <dsp:cNvPr id="0" name=""/>
        <dsp:cNvSpPr/>
      </dsp:nvSpPr>
      <dsp:spPr>
        <a:xfrm>
          <a:off x="4872027" y="1008985"/>
          <a:ext cx="1713057" cy="1370446"/>
        </a:xfrm>
        <a:prstGeom prst="roundRect">
          <a:avLst>
            <a:gd name="adj" fmla="val 10000"/>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s-ES" sz="2700" kern="1200" dirty="0" smtClean="0"/>
            <a:t>Gastos indirectos</a:t>
          </a:r>
          <a:endParaRPr lang="es-ES" sz="2700" kern="1200" dirty="0"/>
        </a:p>
      </dsp:txBody>
      <dsp:txXfrm>
        <a:off x="4912166" y="1049124"/>
        <a:ext cx="1632779" cy="12901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5DEFB5-EDBC-754D-919B-C7B6531E0E7F}">
      <dsp:nvSpPr>
        <dsp:cNvPr id="0" name=""/>
        <dsp:cNvSpPr/>
      </dsp:nvSpPr>
      <dsp:spPr>
        <a:xfrm>
          <a:off x="2692847" y="3375211"/>
          <a:ext cx="839730" cy="2108407"/>
        </a:xfrm>
        <a:custGeom>
          <a:avLst/>
          <a:gdLst/>
          <a:ahLst/>
          <a:cxnLst/>
          <a:rect l="0" t="0" r="0" b="0"/>
          <a:pathLst>
            <a:path>
              <a:moveTo>
                <a:pt x="0" y="0"/>
              </a:moveTo>
              <a:lnTo>
                <a:pt x="419865" y="0"/>
              </a:lnTo>
              <a:lnTo>
                <a:pt x="419865" y="2108407"/>
              </a:lnTo>
              <a:lnTo>
                <a:pt x="839730" y="2108407"/>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ES" sz="1000" b="1" kern="1200">
            <a:solidFill>
              <a:srgbClr val="000000"/>
            </a:solidFill>
          </a:endParaRPr>
        </a:p>
      </dsp:txBody>
      <dsp:txXfrm>
        <a:off x="3055975" y="4372678"/>
        <a:ext cx="113473" cy="113473"/>
      </dsp:txXfrm>
    </dsp:sp>
    <dsp:sp modelId="{759DBD41-B839-5445-AC0E-8CFFC0A8FB37}">
      <dsp:nvSpPr>
        <dsp:cNvPr id="0" name=""/>
        <dsp:cNvSpPr/>
      </dsp:nvSpPr>
      <dsp:spPr>
        <a:xfrm>
          <a:off x="2692847" y="3233756"/>
          <a:ext cx="839730" cy="141454"/>
        </a:xfrm>
        <a:custGeom>
          <a:avLst/>
          <a:gdLst/>
          <a:ahLst/>
          <a:cxnLst/>
          <a:rect l="0" t="0" r="0" b="0"/>
          <a:pathLst>
            <a:path>
              <a:moveTo>
                <a:pt x="0" y="141454"/>
              </a:moveTo>
              <a:lnTo>
                <a:pt x="419865" y="141454"/>
              </a:lnTo>
              <a:lnTo>
                <a:pt x="419865" y="0"/>
              </a:lnTo>
              <a:lnTo>
                <a:pt x="839730"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ES" sz="1000" b="1" kern="1200">
            <a:solidFill>
              <a:srgbClr val="000000"/>
            </a:solidFill>
          </a:endParaRPr>
        </a:p>
      </dsp:txBody>
      <dsp:txXfrm>
        <a:off x="3091423" y="3283195"/>
        <a:ext cx="42578" cy="42578"/>
      </dsp:txXfrm>
    </dsp:sp>
    <dsp:sp modelId="{EF0DAB5C-CDB0-754D-AFFA-7FF605BD69D7}">
      <dsp:nvSpPr>
        <dsp:cNvPr id="0" name=""/>
        <dsp:cNvSpPr/>
      </dsp:nvSpPr>
      <dsp:spPr>
        <a:xfrm>
          <a:off x="2692847" y="1125348"/>
          <a:ext cx="839730" cy="2249862"/>
        </a:xfrm>
        <a:custGeom>
          <a:avLst/>
          <a:gdLst/>
          <a:ahLst/>
          <a:cxnLst/>
          <a:rect l="0" t="0" r="0" b="0"/>
          <a:pathLst>
            <a:path>
              <a:moveTo>
                <a:pt x="0" y="2249862"/>
              </a:moveTo>
              <a:lnTo>
                <a:pt x="419865" y="2249862"/>
              </a:lnTo>
              <a:lnTo>
                <a:pt x="419865" y="0"/>
              </a:lnTo>
              <a:lnTo>
                <a:pt x="839730"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ES" sz="1000" b="1" kern="1200">
            <a:solidFill>
              <a:srgbClr val="000000"/>
            </a:solidFill>
          </a:endParaRPr>
        </a:p>
      </dsp:txBody>
      <dsp:txXfrm>
        <a:off x="3052676" y="2190243"/>
        <a:ext cx="120073" cy="120073"/>
      </dsp:txXfrm>
    </dsp:sp>
    <dsp:sp modelId="{C5841D3D-07DE-3F48-BDA2-6C465268A64D}">
      <dsp:nvSpPr>
        <dsp:cNvPr id="0" name=""/>
        <dsp:cNvSpPr/>
      </dsp:nvSpPr>
      <dsp:spPr>
        <a:xfrm rot="16200000">
          <a:off x="-1315813" y="2735173"/>
          <a:ext cx="6737245" cy="1280076"/>
        </a:xfrm>
        <a:prstGeom prst="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3556000">
            <a:lnSpc>
              <a:spcPct val="90000"/>
            </a:lnSpc>
            <a:spcBef>
              <a:spcPct val="0"/>
            </a:spcBef>
            <a:spcAft>
              <a:spcPct val="35000"/>
            </a:spcAft>
          </a:pPr>
          <a:r>
            <a:rPr lang="es-ES" sz="8000" b="1" kern="1200" dirty="0" smtClean="0">
              <a:solidFill>
                <a:srgbClr val="000000"/>
              </a:solidFill>
            </a:rPr>
            <a:t>GIF</a:t>
          </a:r>
          <a:endParaRPr lang="es-ES" sz="8000" b="1" kern="1200" dirty="0">
            <a:solidFill>
              <a:srgbClr val="000000"/>
            </a:solidFill>
          </a:endParaRPr>
        </a:p>
      </dsp:txBody>
      <dsp:txXfrm>
        <a:off x="-1315813" y="2735173"/>
        <a:ext cx="6737245" cy="1280076"/>
      </dsp:txXfrm>
    </dsp:sp>
    <dsp:sp modelId="{A2E59DBA-7B3F-1D40-96B2-DA728E7C3462}">
      <dsp:nvSpPr>
        <dsp:cNvPr id="0" name=""/>
        <dsp:cNvSpPr/>
      </dsp:nvSpPr>
      <dsp:spPr>
        <a:xfrm>
          <a:off x="3532577" y="378142"/>
          <a:ext cx="4198651" cy="1494412"/>
        </a:xfrm>
        <a:prstGeom prst="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000000"/>
              </a:solidFill>
            </a:rPr>
            <a:t>Materia prima indirecta:</a:t>
          </a:r>
        </a:p>
        <a:p>
          <a:pPr lvl="0" algn="ctr" defTabSz="889000">
            <a:lnSpc>
              <a:spcPct val="90000"/>
            </a:lnSpc>
            <a:spcBef>
              <a:spcPct val="0"/>
            </a:spcBef>
            <a:spcAft>
              <a:spcPct val="35000"/>
            </a:spcAft>
          </a:pPr>
          <a:r>
            <a:rPr lang="es-ES" sz="2000" b="1" kern="1200" dirty="0" smtClean="0">
              <a:solidFill>
                <a:srgbClr val="000000"/>
              </a:solidFill>
            </a:rPr>
            <a:t> materiales y suministros de menor valía, poco identificables, difícilmente cuantificables,  son complementarios </a:t>
          </a:r>
          <a:endParaRPr lang="es-ES" sz="2000" b="1" kern="1200" dirty="0">
            <a:solidFill>
              <a:srgbClr val="000000"/>
            </a:solidFill>
          </a:endParaRPr>
        </a:p>
      </dsp:txBody>
      <dsp:txXfrm>
        <a:off x="3532577" y="378142"/>
        <a:ext cx="4198651" cy="1494412"/>
      </dsp:txXfrm>
    </dsp:sp>
    <dsp:sp modelId="{588B5B37-907E-3A42-9052-C11DBFCACADD}">
      <dsp:nvSpPr>
        <dsp:cNvPr id="0" name=""/>
        <dsp:cNvSpPr/>
      </dsp:nvSpPr>
      <dsp:spPr>
        <a:xfrm>
          <a:off x="3532577" y="2192574"/>
          <a:ext cx="4198651" cy="2082364"/>
        </a:xfrm>
        <a:prstGeom prst="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000000"/>
              </a:solidFill>
            </a:rPr>
            <a:t>Mano de obra indirecta: remuneraciones devengadas por trabajadores que hacen supervisión, apoyo a actividades productivas, control de calidad, bodeguero, empacadores, limpieza, personal de administración </a:t>
          </a:r>
          <a:endParaRPr lang="es-ES" sz="2000" b="1" kern="1200" dirty="0">
            <a:solidFill>
              <a:srgbClr val="000000"/>
            </a:solidFill>
          </a:endParaRPr>
        </a:p>
      </dsp:txBody>
      <dsp:txXfrm>
        <a:off x="3532577" y="2192574"/>
        <a:ext cx="4198651" cy="2082364"/>
      </dsp:txXfrm>
    </dsp:sp>
    <dsp:sp modelId="{4AF2A207-BB80-6C4D-B015-F7EC937C1529}">
      <dsp:nvSpPr>
        <dsp:cNvPr id="0" name=""/>
        <dsp:cNvSpPr/>
      </dsp:nvSpPr>
      <dsp:spPr>
        <a:xfrm>
          <a:off x="3532577" y="4594958"/>
          <a:ext cx="4198651" cy="1777322"/>
        </a:xfrm>
        <a:prstGeom prst="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000000"/>
              </a:solidFill>
            </a:rPr>
            <a:t>Gastos indirectos:</a:t>
          </a:r>
        </a:p>
        <a:p>
          <a:pPr lvl="0" algn="ctr" defTabSz="889000">
            <a:lnSpc>
              <a:spcPct val="90000"/>
            </a:lnSpc>
            <a:spcBef>
              <a:spcPct val="0"/>
            </a:spcBef>
            <a:spcAft>
              <a:spcPct val="35000"/>
            </a:spcAft>
          </a:pPr>
          <a:r>
            <a:rPr lang="es-ES" sz="2000" b="1" kern="1200" dirty="0" smtClean="0">
              <a:solidFill>
                <a:srgbClr val="000000"/>
              </a:solidFill>
            </a:rPr>
            <a:t> Servicios o bienes que necesarios , renta de la nave industrial, depreciaciones, mantenimiento, luz agua, productos de limpieza, productos de seguridad </a:t>
          </a:r>
          <a:endParaRPr lang="es-ES" sz="2000" b="1" kern="1200" dirty="0">
            <a:solidFill>
              <a:srgbClr val="000000"/>
            </a:solidFill>
          </a:endParaRPr>
        </a:p>
      </dsp:txBody>
      <dsp:txXfrm>
        <a:off x="3532577" y="4594958"/>
        <a:ext cx="4198651" cy="17773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B2A43-A75F-4A48-9F3F-39F9098B1466}">
      <dsp:nvSpPr>
        <dsp:cNvPr id="0" name=""/>
        <dsp:cNvSpPr/>
      </dsp:nvSpPr>
      <dsp:spPr>
        <a:xfrm>
          <a:off x="3455001" y="1965910"/>
          <a:ext cx="1792820" cy="797829"/>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000000"/>
              </a:solidFill>
            </a:rPr>
            <a:t>GIF</a:t>
          </a:r>
          <a:endParaRPr lang="es-ES" sz="1800" b="1" kern="1200" dirty="0">
            <a:solidFill>
              <a:srgbClr val="000000"/>
            </a:solidFill>
          </a:endParaRPr>
        </a:p>
      </dsp:txBody>
      <dsp:txXfrm>
        <a:off x="3493948" y="2004857"/>
        <a:ext cx="1714926" cy="719935"/>
      </dsp:txXfrm>
    </dsp:sp>
    <dsp:sp modelId="{074D234C-DA98-434B-8986-363B86093F19}">
      <dsp:nvSpPr>
        <dsp:cNvPr id="0" name=""/>
        <dsp:cNvSpPr/>
      </dsp:nvSpPr>
      <dsp:spPr>
        <a:xfrm rot="16237563">
          <a:off x="3971193" y="1577108"/>
          <a:ext cx="777650" cy="0"/>
        </a:xfrm>
        <a:custGeom>
          <a:avLst/>
          <a:gdLst/>
          <a:ahLst/>
          <a:cxnLst/>
          <a:rect l="0" t="0" r="0" b="0"/>
          <a:pathLst>
            <a:path>
              <a:moveTo>
                <a:pt x="0" y="0"/>
              </a:moveTo>
              <a:lnTo>
                <a:pt x="777650"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393404-0D1C-DE47-A8B4-469F1EECCD13}">
      <dsp:nvSpPr>
        <dsp:cNvPr id="0" name=""/>
        <dsp:cNvSpPr/>
      </dsp:nvSpPr>
      <dsp:spPr>
        <a:xfrm>
          <a:off x="2465977" y="126077"/>
          <a:ext cx="3808187" cy="1062229"/>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000000"/>
              </a:solidFill>
            </a:rPr>
            <a:t>Fijos: permanecen constantes independientemente del volumen de producción (Depreciaciones, renta, limpieza)</a:t>
          </a:r>
          <a:endParaRPr lang="es-ES" sz="1800" b="1" kern="1200" dirty="0">
            <a:solidFill>
              <a:srgbClr val="000000"/>
            </a:solidFill>
          </a:endParaRPr>
        </a:p>
      </dsp:txBody>
      <dsp:txXfrm>
        <a:off x="2517831" y="177931"/>
        <a:ext cx="3704479" cy="958521"/>
      </dsp:txXfrm>
    </dsp:sp>
    <dsp:sp modelId="{5222B3AE-6B83-9B42-953F-4E4AE9CBD5EC}">
      <dsp:nvSpPr>
        <dsp:cNvPr id="0" name=""/>
        <dsp:cNvSpPr/>
      </dsp:nvSpPr>
      <dsp:spPr>
        <a:xfrm rot="2546564">
          <a:off x="4642602" y="3137218"/>
          <a:ext cx="1106845" cy="0"/>
        </a:xfrm>
        <a:custGeom>
          <a:avLst/>
          <a:gdLst/>
          <a:ahLst/>
          <a:cxnLst/>
          <a:rect l="0" t="0" r="0" b="0"/>
          <a:pathLst>
            <a:path>
              <a:moveTo>
                <a:pt x="0" y="0"/>
              </a:moveTo>
              <a:lnTo>
                <a:pt x="1106845"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AA3FD62-FA0B-E345-BC9F-C378215F6ABC}">
      <dsp:nvSpPr>
        <dsp:cNvPr id="0" name=""/>
        <dsp:cNvSpPr/>
      </dsp:nvSpPr>
      <dsp:spPr>
        <a:xfrm>
          <a:off x="4575551" y="3510697"/>
          <a:ext cx="3808187" cy="1600768"/>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000000"/>
              </a:solidFill>
            </a:rPr>
            <a:t>Variables: cambian en proporción directa al volumen de producción (Materiales indirectos, sueldos indirectos)</a:t>
          </a:r>
          <a:endParaRPr lang="es-ES" sz="1800" b="1" kern="1200" dirty="0">
            <a:solidFill>
              <a:srgbClr val="000000"/>
            </a:solidFill>
          </a:endParaRPr>
        </a:p>
      </dsp:txBody>
      <dsp:txXfrm>
        <a:off x="4653694" y="3588840"/>
        <a:ext cx="3651901" cy="1444482"/>
      </dsp:txXfrm>
    </dsp:sp>
    <dsp:sp modelId="{28835BD6-D807-D544-8DB5-7908BED402F8}">
      <dsp:nvSpPr>
        <dsp:cNvPr id="0" name=""/>
        <dsp:cNvSpPr/>
      </dsp:nvSpPr>
      <dsp:spPr>
        <a:xfrm rot="8223127">
          <a:off x="3033415" y="3113628"/>
          <a:ext cx="1027073" cy="0"/>
        </a:xfrm>
        <a:custGeom>
          <a:avLst/>
          <a:gdLst/>
          <a:ahLst/>
          <a:cxnLst/>
          <a:rect l="0" t="0" r="0" b="0"/>
          <a:pathLst>
            <a:path>
              <a:moveTo>
                <a:pt x="0" y="0"/>
              </a:moveTo>
              <a:lnTo>
                <a:pt x="1027073"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9C170D0-CBA7-F34F-A480-ECABD11AC4FB}">
      <dsp:nvSpPr>
        <dsp:cNvPr id="0" name=""/>
        <dsp:cNvSpPr/>
      </dsp:nvSpPr>
      <dsp:spPr>
        <a:xfrm>
          <a:off x="356403" y="3463518"/>
          <a:ext cx="3808187" cy="1695126"/>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s-ES" sz="1800" b="1" kern="1200" dirty="0" smtClean="0">
              <a:solidFill>
                <a:srgbClr val="000000"/>
              </a:solidFill>
            </a:rPr>
            <a:t>Mixtos . Se comportan de ambas formas, pero siempre debe haber una tendencia fuerte hacia lo fijo o variable que los permite separar (Teléfono, luz, sueldo de supervisores)</a:t>
          </a:r>
          <a:endParaRPr lang="es-ES" sz="1800" b="1" kern="1200" dirty="0">
            <a:solidFill>
              <a:srgbClr val="000000"/>
            </a:solidFill>
          </a:endParaRPr>
        </a:p>
      </dsp:txBody>
      <dsp:txXfrm>
        <a:off x="439152" y="3546267"/>
        <a:ext cx="3642689" cy="15296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19AF73-6399-6E49-8926-D52DF233BC10}">
      <dsp:nvSpPr>
        <dsp:cNvPr id="0" name=""/>
        <dsp:cNvSpPr/>
      </dsp:nvSpPr>
      <dsp:spPr>
        <a:xfrm>
          <a:off x="602653" y="0"/>
          <a:ext cx="6830074" cy="4827631"/>
        </a:xfrm>
        <a:prstGeom prst="rightArrow">
          <a:avLst/>
        </a:prstGeom>
        <a:solidFill>
          <a:schemeClr val="accent1">
            <a:tint val="40000"/>
            <a:hueOff val="0"/>
            <a:satOff val="0"/>
            <a:lumOff val="0"/>
            <a:alphaOff val="0"/>
          </a:schemeClr>
        </a:solidFill>
        <a:ln>
          <a:noFill/>
        </a:ln>
        <a:effectLst>
          <a:outerShdw blurRad="228600" dist="38100" dir="5400000" sx="104000" sy="104000" algn="ctr" rotWithShape="0">
            <a:srgbClr val="000000">
              <a:alpha val="80000"/>
            </a:srgbClr>
          </a:outerShdw>
        </a:effectLst>
      </dsp:spPr>
      <dsp:style>
        <a:lnRef idx="0">
          <a:scrgbClr r="0" g="0" b="0"/>
        </a:lnRef>
        <a:fillRef idx="1">
          <a:scrgbClr r="0" g="0" b="0"/>
        </a:fillRef>
        <a:effectRef idx="2">
          <a:scrgbClr r="0" g="0" b="0"/>
        </a:effectRef>
        <a:fontRef idx="minor"/>
      </dsp:style>
    </dsp:sp>
    <dsp:sp modelId="{C9ECCEB4-BF81-344E-A683-FB1D9BDE023D}">
      <dsp:nvSpPr>
        <dsp:cNvPr id="0" name=""/>
        <dsp:cNvSpPr/>
      </dsp:nvSpPr>
      <dsp:spPr>
        <a:xfrm>
          <a:off x="2746" y="1448289"/>
          <a:ext cx="1784419" cy="1931052"/>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t>Pago o </a:t>
          </a:r>
          <a:r>
            <a:rPr lang="es-ES" sz="1400" b="1" kern="1200" dirty="0" err="1" smtClean="0"/>
            <a:t>devengamiento</a:t>
          </a:r>
          <a:r>
            <a:rPr lang="es-ES" sz="1400" b="1" kern="1200" dirty="0" smtClean="0"/>
            <a:t> del gasto</a:t>
          </a:r>
          <a:endParaRPr lang="es-ES" sz="1400" kern="1200" dirty="0"/>
        </a:p>
      </dsp:txBody>
      <dsp:txXfrm>
        <a:off x="89854" y="1535397"/>
        <a:ext cx="1610203" cy="1756836"/>
      </dsp:txXfrm>
    </dsp:sp>
    <dsp:sp modelId="{64DB2363-65BD-954C-9471-F30257B30A17}">
      <dsp:nvSpPr>
        <dsp:cNvPr id="0" name=""/>
        <dsp:cNvSpPr/>
      </dsp:nvSpPr>
      <dsp:spPr>
        <a:xfrm>
          <a:off x="2084569" y="1448289"/>
          <a:ext cx="1784419" cy="1931052"/>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t>Asignar conforme a alguna proporción a los departamentos de producción y de servicios (prorrateo primario). </a:t>
          </a:r>
          <a:endParaRPr lang="es-ES" sz="1400" kern="1200" dirty="0"/>
        </a:p>
      </dsp:txBody>
      <dsp:txXfrm>
        <a:off x="2171677" y="1535397"/>
        <a:ext cx="1610203" cy="1756836"/>
      </dsp:txXfrm>
    </dsp:sp>
    <dsp:sp modelId="{31392DF3-2DD6-D148-9D2E-ABB2698F21B7}">
      <dsp:nvSpPr>
        <dsp:cNvPr id="0" name=""/>
        <dsp:cNvSpPr/>
      </dsp:nvSpPr>
      <dsp:spPr>
        <a:xfrm>
          <a:off x="4166392" y="1448289"/>
          <a:ext cx="1784419" cy="1931052"/>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t>Los costos acumulados en los departamentos de servicios son redistribuidos entre los primeros (prorrateo secundario).</a:t>
          </a:r>
          <a:endParaRPr lang="es-ES" sz="1400" kern="1200" dirty="0"/>
        </a:p>
      </dsp:txBody>
      <dsp:txXfrm>
        <a:off x="4253500" y="1535397"/>
        <a:ext cx="1610203" cy="1756836"/>
      </dsp:txXfrm>
    </dsp:sp>
    <dsp:sp modelId="{48E2FEE5-A441-3D46-897F-74CDB97F41E8}">
      <dsp:nvSpPr>
        <dsp:cNvPr id="0" name=""/>
        <dsp:cNvSpPr/>
      </dsp:nvSpPr>
      <dsp:spPr>
        <a:xfrm>
          <a:off x="6248215" y="1448289"/>
          <a:ext cx="1784419" cy="1931052"/>
        </a:xfrm>
        <a:prstGeom prst="roundRect">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b="1" kern="1200" dirty="0" smtClean="0"/>
            <a:t>Los costos acumulados en los departamentos de producción son trasladados a los productos mediante el prorrateo terciario o final</a:t>
          </a:r>
          <a:endParaRPr lang="es-ES" sz="1400" kern="1200" dirty="0"/>
        </a:p>
      </dsp:txBody>
      <dsp:txXfrm>
        <a:off x="6335323" y="1535397"/>
        <a:ext cx="1610203" cy="175683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73DF85-9F1B-564A-8C38-1567414179D2}" type="datetimeFigureOut">
              <a:rPr lang="es-ES" smtClean="0"/>
              <a:t>26/09/18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A48C15-1C24-1F47-ABD1-7E390A118252}" type="slidenum">
              <a:rPr lang="es-ES" smtClean="0"/>
              <a:t>‹Nr.›</a:t>
            </a:fld>
            <a:endParaRPr lang="es-ES"/>
          </a:p>
        </p:txBody>
      </p:sp>
    </p:spTree>
    <p:extLst>
      <p:ext uri="{BB962C8B-B14F-4D97-AF65-F5344CB8AC3E}">
        <p14:creationId xmlns:p14="http://schemas.microsoft.com/office/powerpoint/2010/main" val="12448105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7</a:t>
            </a:fld>
            <a:endParaRPr lang="es-ES"/>
          </a:p>
        </p:txBody>
      </p:sp>
    </p:spTree>
    <p:extLst>
      <p:ext uri="{BB962C8B-B14F-4D97-AF65-F5344CB8AC3E}">
        <p14:creationId xmlns:p14="http://schemas.microsoft.com/office/powerpoint/2010/main" val="59956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1A48C15-1C24-1F47-ABD1-7E390A118252}" type="slidenum">
              <a:rPr lang="es-ES" smtClean="0"/>
              <a:t>36</a:t>
            </a:fld>
            <a:endParaRPr lang="es-ES"/>
          </a:p>
        </p:txBody>
      </p:sp>
    </p:spTree>
    <p:extLst>
      <p:ext uri="{BB962C8B-B14F-4D97-AF65-F5344CB8AC3E}">
        <p14:creationId xmlns:p14="http://schemas.microsoft.com/office/powerpoint/2010/main" val="548979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MX">
              <a:latin typeface="Calibri"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A524699B-C670-354E-A3BB-34E48D6AB984}" type="slidenum">
              <a:rPr lang="es-MX" sz="1200"/>
              <a:pPr eaLnBrk="1" hangingPunct="1"/>
              <a:t>41</a:t>
            </a:fld>
            <a:endParaRPr lang="es-MX"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s-ES_tradnl" smtClean="0"/>
              <a:t>Clic para editar título</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s-ES_tradnl" smtClean="0"/>
              <a:t>Clic para editar título</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s-ES_tradnl" smtClean="0"/>
              <a:t>Clic para editar título</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26/09/18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26/09/18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26/09/18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s-ES_tradnl" smtClean="0"/>
              <a:t>Clic para editar título</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26/09/18</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66604" y="3428999"/>
            <a:ext cx="7459795" cy="1219201"/>
          </a:xfrm>
        </p:spPr>
        <p:txBody>
          <a:bodyPr/>
          <a:lstStyle/>
          <a:p>
            <a:pPr marL="0" indent="0"/>
            <a:r>
              <a:rPr lang="es-ES" sz="3600" dirty="0"/>
              <a:t>GASTOS INDIRECTOS DE FABRICACIÓN</a:t>
            </a:r>
          </a:p>
        </p:txBody>
      </p:sp>
      <p:sp>
        <p:nvSpPr>
          <p:cNvPr id="3" name="Subtítulo 2"/>
          <p:cNvSpPr>
            <a:spLocks noGrp="1"/>
          </p:cNvSpPr>
          <p:nvPr>
            <p:ph type="subTitle" idx="1"/>
          </p:nvPr>
        </p:nvSpPr>
        <p:spPr>
          <a:xfrm>
            <a:off x="820738" y="4715435"/>
            <a:ext cx="7542212" cy="1030942"/>
          </a:xfrm>
        </p:spPr>
        <p:txBody>
          <a:bodyPr/>
          <a:lstStyle/>
          <a:p>
            <a:r>
              <a:rPr lang="es-ES" dirty="0"/>
              <a:t>M</a:t>
            </a:r>
            <a:r>
              <a:rPr lang="es-ES" dirty="0" smtClean="0"/>
              <a:t>aría del Rosario </a:t>
            </a:r>
            <a:r>
              <a:rPr lang="es-ES" dirty="0" err="1"/>
              <a:t>D</a:t>
            </a:r>
            <a:r>
              <a:rPr lang="es-ES" dirty="0" err="1" smtClean="0"/>
              <a:t>emuner</a:t>
            </a:r>
            <a:r>
              <a:rPr lang="es-ES" dirty="0" smtClean="0"/>
              <a:t> Flores</a:t>
            </a:r>
            <a:endParaRPr lang="es-ES" dirty="0"/>
          </a:p>
        </p:txBody>
      </p:sp>
      <p:sp>
        <p:nvSpPr>
          <p:cNvPr id="4" name="CuadroTexto 3"/>
          <p:cNvSpPr txBox="1"/>
          <p:nvPr/>
        </p:nvSpPr>
        <p:spPr>
          <a:xfrm rot="16200000">
            <a:off x="7187513" y="4005401"/>
            <a:ext cx="2224475" cy="954107"/>
          </a:xfrm>
          <a:prstGeom prst="rect">
            <a:avLst/>
          </a:prstGeom>
          <a:noFill/>
        </p:spPr>
        <p:txBody>
          <a:bodyPr wrap="square" rtlCol="0">
            <a:spAutoFit/>
          </a:bodyPr>
          <a:lstStyle/>
          <a:p>
            <a:pPr algn="ctr" defTabSz="914400">
              <a:spcBef>
                <a:spcPct val="0"/>
              </a:spcBef>
            </a:pPr>
            <a:r>
              <a:rPr lang="es-ES" sz="2800" b="1" cap="all" dirty="0" smtClean="0">
                <a:latin typeface="+mj-lt"/>
                <a:ea typeface="+mj-ea"/>
                <a:cs typeface="+mj-cs"/>
              </a:rPr>
              <a:t>Septiembre2018</a:t>
            </a:r>
            <a:endParaRPr lang="es-ES" sz="28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1659466" y="5746377"/>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err="1" smtClean="0">
                <a:solidFill>
                  <a:schemeClr val="accent1">
                    <a:lumMod val="50000"/>
                  </a:schemeClr>
                </a:solidFill>
                <a:latin typeface="+mj-lt"/>
                <a:ea typeface="+mj-ea"/>
                <a:cs typeface="+mj-cs"/>
              </a:rPr>
              <a:t>proyectable</a:t>
            </a:r>
            <a:endParaRPr lang="es-ES" sz="2400" b="1" cap="all" dirty="0">
              <a:solidFill>
                <a:schemeClr val="accent1">
                  <a:lumMod val="50000"/>
                </a:schemeClr>
              </a:solidFill>
              <a:latin typeface="+mj-lt"/>
              <a:ea typeface="+mj-ea"/>
              <a:cs typeface="+mj-cs"/>
            </a:endParaRPr>
          </a:p>
          <a:p>
            <a:pPr algn="ctr"/>
            <a:r>
              <a:rPr lang="es-ES" sz="2400" b="1" cap="all" dirty="0" smtClean="0">
                <a:solidFill>
                  <a:schemeClr val="accent1">
                    <a:lumMod val="50000"/>
                  </a:schemeClr>
                </a:solidFill>
                <a:latin typeface="+mj-lt"/>
                <a:ea typeface="+mj-ea"/>
                <a:cs typeface="+mj-cs"/>
              </a:rPr>
              <a:t> SERIE </a:t>
            </a:r>
            <a:r>
              <a:rPr lang="es-ES" sz="2400" b="1" cap="all" dirty="0">
                <a:solidFill>
                  <a:schemeClr val="accent1">
                    <a:lumMod val="50000"/>
                  </a:schemeClr>
                </a:solidFill>
                <a:latin typeface="+mj-lt"/>
                <a:ea typeface="+mj-ea"/>
                <a:cs typeface="+mj-cs"/>
              </a:rPr>
              <a:t>2</a:t>
            </a:r>
          </a:p>
        </p:txBody>
      </p:sp>
      <p:sp>
        <p:nvSpPr>
          <p:cNvPr id="8" name="CuadroTexto 7"/>
          <p:cNvSpPr txBox="1"/>
          <p:nvPr/>
        </p:nvSpPr>
        <p:spPr>
          <a:xfrm>
            <a:off x="338667" y="2446887"/>
            <a:ext cx="8386785"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smtClean="0">
                <a:solidFill>
                  <a:schemeClr val="accent1">
                    <a:lumMod val="50000"/>
                  </a:schemeClr>
                </a:solidFill>
                <a:latin typeface="+mj-lt"/>
                <a:ea typeface="+mj-ea"/>
                <a:cs typeface="+mj-cs"/>
              </a:rPr>
              <a:t>Licenciatura: CONTADURÍA</a:t>
            </a:r>
          </a:p>
          <a:p>
            <a:pPr algn="ctr"/>
            <a:endParaRPr lang="es-ES" b="1" cap="all" dirty="0">
              <a:solidFill>
                <a:schemeClr val="accent1">
                  <a:lumMod val="50000"/>
                </a:schemeClr>
              </a:solidFill>
              <a:latin typeface="+mj-lt"/>
              <a:ea typeface="+mj-ea"/>
              <a:cs typeface="+mj-cs"/>
            </a:endParaRPr>
          </a:p>
          <a:p>
            <a:pPr algn="ctr"/>
            <a:r>
              <a:rPr lang="es-ES" b="1" cap="all" dirty="0" smtClean="0">
                <a:solidFill>
                  <a:schemeClr val="accent1">
                    <a:lumMod val="50000"/>
                  </a:schemeClr>
                </a:solidFill>
                <a:latin typeface="+mj-lt"/>
                <a:ea typeface="+mj-ea"/>
                <a:cs typeface="+mj-cs"/>
              </a:rPr>
              <a:t>Unidad de aprendizaje: SIMULACIÓN DE COSTOS Y PRESUPUESTOS</a:t>
            </a:r>
            <a:endParaRPr lang="es-ES" b="1" cap="all"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31693514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Mano de obra directa o</a:t>
            </a:r>
            <a:br>
              <a:rPr lang="es-ES" sz="4000" dirty="0" smtClean="0"/>
            </a:br>
            <a:r>
              <a:rPr lang="es-ES" sz="4000" dirty="0" smtClean="0"/>
              <a:t>labor directa</a:t>
            </a:r>
            <a:endParaRPr lang="es-ES" sz="4000" dirty="0"/>
          </a:p>
        </p:txBody>
      </p:sp>
      <p:sp>
        <p:nvSpPr>
          <p:cNvPr id="3" name="Marcador de contenido 2"/>
          <p:cNvSpPr>
            <a:spLocks noGrp="1"/>
          </p:cNvSpPr>
          <p:nvPr>
            <p:ph idx="1"/>
          </p:nvPr>
        </p:nvSpPr>
        <p:spPr>
          <a:xfrm>
            <a:off x="1008478" y="1882588"/>
            <a:ext cx="7581901" cy="1516067"/>
          </a:xfrm>
        </p:spPr>
        <p:txBody>
          <a:bodyPr>
            <a:noAutofit/>
          </a:bodyPr>
          <a:lstStyle/>
          <a:p>
            <a:pPr marL="0" indent="0" algn="just">
              <a:buNone/>
            </a:pPr>
            <a:r>
              <a:rPr lang="es-ES" dirty="0"/>
              <a:t>Es aquella labor directamente involucrada en la fabricación de un producto terminado que puede asociarse con éste con facilidad y que tiene gran participación en el costo en la elaboración.</a:t>
            </a:r>
          </a:p>
        </p:txBody>
      </p:sp>
      <p:sp>
        <p:nvSpPr>
          <p:cNvPr id="4" name="CuadroTexto 3"/>
          <p:cNvSpPr txBox="1"/>
          <p:nvPr/>
        </p:nvSpPr>
        <p:spPr>
          <a:xfrm>
            <a:off x="1008478" y="3753459"/>
            <a:ext cx="7806366" cy="3231654"/>
          </a:xfrm>
          <a:prstGeom prst="rect">
            <a:avLst/>
          </a:prstGeom>
          <a:noFill/>
        </p:spPr>
        <p:txBody>
          <a:bodyPr wrap="square" rtlCol="0">
            <a:spAutoFit/>
          </a:bodyPr>
          <a:lstStyle/>
          <a:p>
            <a:r>
              <a:rPr lang="es-ES" sz="2400" b="1" dirty="0" smtClean="0"/>
              <a:t>Ejemplos:</a:t>
            </a:r>
          </a:p>
          <a:p>
            <a:r>
              <a:rPr lang="es-ES" sz="2400" b="1" dirty="0" smtClean="0"/>
              <a:t>Cortar la madera </a:t>
            </a:r>
            <a:r>
              <a:rPr lang="es-ES" sz="2400" b="1" dirty="0"/>
              <a:t>en la elaboración de una mesa</a:t>
            </a:r>
          </a:p>
          <a:p>
            <a:endParaRPr lang="es-ES" sz="2400" b="1" dirty="0" smtClean="0"/>
          </a:p>
          <a:p>
            <a:r>
              <a:rPr lang="es-ES" sz="2400" b="1" dirty="0" smtClean="0"/>
              <a:t>Coser las piezas de tela en </a:t>
            </a:r>
            <a:r>
              <a:rPr lang="es-ES" sz="2400" b="1" dirty="0"/>
              <a:t>la elaboración de un vestido</a:t>
            </a:r>
          </a:p>
          <a:p>
            <a:endParaRPr lang="es-ES" sz="2400" b="1" dirty="0" smtClean="0"/>
          </a:p>
          <a:p>
            <a:r>
              <a:rPr lang="es-ES" sz="2400" b="1" dirty="0" smtClean="0"/>
              <a:t>Ensamblar las </a:t>
            </a:r>
            <a:r>
              <a:rPr lang="es-ES" sz="2400" b="1" dirty="0"/>
              <a:t>refacciones en la fabricación de un automóvil</a:t>
            </a:r>
          </a:p>
          <a:p>
            <a:endParaRPr lang="es-ES" b="1" dirty="0" smtClean="0"/>
          </a:p>
          <a:p>
            <a:endParaRPr lang="es-ES" b="1" dirty="0"/>
          </a:p>
        </p:txBody>
      </p:sp>
    </p:spTree>
    <p:extLst>
      <p:ext uri="{BB962C8B-B14F-4D97-AF65-F5344CB8AC3E}">
        <p14:creationId xmlns:p14="http://schemas.microsoft.com/office/powerpoint/2010/main" val="896996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Costo primo o directo</a:t>
            </a:r>
            <a:endParaRPr lang="es-ES" sz="4000" dirty="0"/>
          </a:p>
        </p:txBody>
      </p:sp>
      <p:sp>
        <p:nvSpPr>
          <p:cNvPr id="4" name="Heptágono 3"/>
          <p:cNvSpPr/>
          <p:nvPr/>
        </p:nvSpPr>
        <p:spPr>
          <a:xfrm>
            <a:off x="560265" y="2408936"/>
            <a:ext cx="3081461" cy="3081198"/>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ruz 4"/>
          <p:cNvSpPr/>
          <p:nvPr/>
        </p:nvSpPr>
        <p:spPr>
          <a:xfrm>
            <a:off x="4230354" y="3622742"/>
            <a:ext cx="914400" cy="914400"/>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CuadroTexto 6"/>
          <p:cNvSpPr txBox="1"/>
          <p:nvPr/>
        </p:nvSpPr>
        <p:spPr>
          <a:xfrm>
            <a:off x="1008478" y="3459924"/>
            <a:ext cx="2016956" cy="1569660"/>
          </a:xfrm>
          <a:prstGeom prst="rect">
            <a:avLst/>
          </a:prstGeom>
          <a:noFill/>
        </p:spPr>
        <p:txBody>
          <a:bodyPr wrap="square" rtlCol="0">
            <a:spAutoFit/>
          </a:bodyPr>
          <a:lstStyle/>
          <a:p>
            <a:pPr algn="ctr"/>
            <a:r>
              <a:rPr lang="es-ES" sz="3200" b="1" dirty="0" smtClean="0">
                <a:solidFill>
                  <a:srgbClr val="0A68AD"/>
                </a:solidFill>
              </a:rPr>
              <a:t>Materia prima directa</a:t>
            </a:r>
            <a:endParaRPr lang="es-ES" sz="3200" b="1" dirty="0">
              <a:solidFill>
                <a:srgbClr val="0A68AD"/>
              </a:solidFill>
            </a:endParaRPr>
          </a:p>
        </p:txBody>
      </p:sp>
      <p:sp>
        <p:nvSpPr>
          <p:cNvPr id="8" name="Heptágono 7"/>
          <p:cNvSpPr/>
          <p:nvPr/>
        </p:nvSpPr>
        <p:spPr>
          <a:xfrm>
            <a:off x="5736379" y="2408936"/>
            <a:ext cx="3081461" cy="3081198"/>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Texto 8"/>
          <p:cNvSpPr txBox="1"/>
          <p:nvPr/>
        </p:nvSpPr>
        <p:spPr>
          <a:xfrm>
            <a:off x="6344407" y="3323959"/>
            <a:ext cx="2016956" cy="1569660"/>
          </a:xfrm>
          <a:prstGeom prst="rect">
            <a:avLst/>
          </a:prstGeom>
          <a:noFill/>
        </p:spPr>
        <p:txBody>
          <a:bodyPr wrap="square" rtlCol="0">
            <a:spAutoFit/>
          </a:bodyPr>
          <a:lstStyle/>
          <a:p>
            <a:pPr algn="ctr"/>
            <a:r>
              <a:rPr lang="es-ES" sz="3200" b="1" dirty="0" smtClean="0">
                <a:solidFill>
                  <a:srgbClr val="0A68AD"/>
                </a:solidFill>
              </a:rPr>
              <a:t>Mano de obra directa</a:t>
            </a:r>
            <a:endParaRPr lang="es-ES" sz="3200" b="1" dirty="0">
              <a:solidFill>
                <a:srgbClr val="0A68AD"/>
              </a:solidFill>
            </a:endParaRPr>
          </a:p>
        </p:txBody>
      </p:sp>
    </p:spTree>
    <p:extLst>
      <p:ext uri="{BB962C8B-B14F-4D97-AF65-F5344CB8AC3E}">
        <p14:creationId xmlns:p14="http://schemas.microsoft.com/office/powerpoint/2010/main" val="1033292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Costo de producción</a:t>
            </a:r>
            <a:endParaRPr lang="es-ES" sz="4000" dirty="0"/>
          </a:p>
        </p:txBody>
      </p:sp>
      <p:sp>
        <p:nvSpPr>
          <p:cNvPr id="4" name="Heptágono 3"/>
          <p:cNvSpPr/>
          <p:nvPr/>
        </p:nvSpPr>
        <p:spPr>
          <a:xfrm>
            <a:off x="560265" y="2408936"/>
            <a:ext cx="3081461" cy="3081198"/>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Cruz 4"/>
          <p:cNvSpPr/>
          <p:nvPr/>
        </p:nvSpPr>
        <p:spPr>
          <a:xfrm>
            <a:off x="4230354" y="3622742"/>
            <a:ext cx="914400" cy="914400"/>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CuadroTexto 6"/>
          <p:cNvSpPr txBox="1"/>
          <p:nvPr/>
        </p:nvSpPr>
        <p:spPr>
          <a:xfrm>
            <a:off x="1008478" y="3459924"/>
            <a:ext cx="2016956" cy="1077218"/>
          </a:xfrm>
          <a:prstGeom prst="rect">
            <a:avLst/>
          </a:prstGeom>
          <a:noFill/>
        </p:spPr>
        <p:txBody>
          <a:bodyPr wrap="square" rtlCol="0">
            <a:spAutoFit/>
          </a:bodyPr>
          <a:lstStyle/>
          <a:p>
            <a:pPr algn="ctr"/>
            <a:r>
              <a:rPr lang="es-ES" sz="3200" b="1" dirty="0" smtClean="0">
                <a:solidFill>
                  <a:srgbClr val="0A68AD"/>
                </a:solidFill>
              </a:rPr>
              <a:t>Costo primo</a:t>
            </a:r>
            <a:endParaRPr lang="es-ES" sz="3200" b="1" dirty="0">
              <a:solidFill>
                <a:srgbClr val="0A68AD"/>
              </a:solidFill>
            </a:endParaRPr>
          </a:p>
        </p:txBody>
      </p:sp>
      <p:sp>
        <p:nvSpPr>
          <p:cNvPr id="8" name="Heptágono 7"/>
          <p:cNvSpPr/>
          <p:nvPr/>
        </p:nvSpPr>
        <p:spPr>
          <a:xfrm>
            <a:off x="5736379" y="2408936"/>
            <a:ext cx="3081461" cy="3081198"/>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Texto 8"/>
          <p:cNvSpPr txBox="1"/>
          <p:nvPr/>
        </p:nvSpPr>
        <p:spPr>
          <a:xfrm>
            <a:off x="6344407" y="3628626"/>
            <a:ext cx="2016956" cy="584776"/>
          </a:xfrm>
          <a:prstGeom prst="rect">
            <a:avLst/>
          </a:prstGeom>
          <a:noFill/>
        </p:spPr>
        <p:txBody>
          <a:bodyPr wrap="square" rtlCol="0">
            <a:spAutoFit/>
          </a:bodyPr>
          <a:lstStyle/>
          <a:p>
            <a:pPr algn="ctr"/>
            <a:r>
              <a:rPr lang="es-ES" sz="3200" b="1" dirty="0" smtClean="0">
                <a:solidFill>
                  <a:srgbClr val="0A68AD"/>
                </a:solidFill>
              </a:rPr>
              <a:t>GIF</a:t>
            </a:r>
            <a:endParaRPr lang="es-ES" sz="3200" b="1" dirty="0">
              <a:solidFill>
                <a:srgbClr val="0A68AD"/>
              </a:solidFill>
            </a:endParaRPr>
          </a:p>
        </p:txBody>
      </p:sp>
    </p:spTree>
    <p:extLst>
      <p:ext uri="{BB962C8B-B14F-4D97-AF65-F5344CB8AC3E}">
        <p14:creationId xmlns:p14="http://schemas.microsoft.com/office/powerpoint/2010/main" val="3391319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GIF </a:t>
            </a:r>
            <a:br>
              <a:rPr lang="es-ES" sz="4000" dirty="0" smtClean="0"/>
            </a:br>
            <a:r>
              <a:rPr lang="es-ES" sz="4000" dirty="0" smtClean="0"/>
              <a:t>Gastos indirectos de fabricación</a:t>
            </a:r>
            <a:endParaRPr lang="es-ES" sz="4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05430536"/>
              </p:ext>
            </p:extLst>
          </p:nvPr>
        </p:nvGraphicFramePr>
        <p:xfrm>
          <a:off x="779463" y="1882775"/>
          <a:ext cx="7581900" cy="3952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5278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327861404"/>
              </p:ext>
            </p:extLst>
          </p:nvPr>
        </p:nvGraphicFramePr>
        <p:xfrm>
          <a:off x="-56026" y="-23141"/>
          <a:ext cx="9144000" cy="6750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3654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Su importancia</a:t>
            </a:r>
            <a:endParaRPr lang="es-ES" sz="4000" dirty="0"/>
          </a:p>
        </p:txBody>
      </p:sp>
      <p:sp>
        <p:nvSpPr>
          <p:cNvPr id="3" name="Marcador de contenido 2"/>
          <p:cNvSpPr>
            <a:spLocks noGrp="1"/>
          </p:cNvSpPr>
          <p:nvPr>
            <p:ph idx="1"/>
          </p:nvPr>
        </p:nvSpPr>
        <p:spPr/>
        <p:txBody>
          <a:bodyPr/>
          <a:lstStyle/>
          <a:p>
            <a:r>
              <a:rPr lang="es-ES" dirty="0" smtClean="0"/>
              <a:t>Plantas de fabricación de tamaño muy grande</a:t>
            </a:r>
          </a:p>
          <a:p>
            <a:r>
              <a:rPr lang="es-ES" dirty="0" smtClean="0"/>
              <a:t>Gran cantidad de personal</a:t>
            </a:r>
          </a:p>
          <a:p>
            <a:r>
              <a:rPr lang="es-ES" dirty="0" smtClean="0"/>
              <a:t>Maquinaria costosa</a:t>
            </a:r>
          </a:p>
          <a:p>
            <a:r>
              <a:rPr lang="es-ES" dirty="0" smtClean="0"/>
              <a:t>Aumento en la mecanización</a:t>
            </a:r>
          </a:p>
          <a:p>
            <a:r>
              <a:rPr lang="es-ES" dirty="0" smtClean="0"/>
              <a:t>Supervisión y control</a:t>
            </a:r>
            <a:endParaRPr lang="es-ES" dirty="0"/>
          </a:p>
        </p:txBody>
      </p:sp>
    </p:spTree>
    <p:extLst>
      <p:ext uri="{BB962C8B-B14F-4D97-AF65-F5344CB8AC3E}">
        <p14:creationId xmlns:p14="http://schemas.microsoft.com/office/powerpoint/2010/main" val="731999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269381"/>
            <a:ext cx="7581901" cy="1203077"/>
          </a:xfrm>
        </p:spPr>
        <p:txBody>
          <a:bodyPr/>
          <a:lstStyle/>
          <a:p>
            <a:r>
              <a:rPr lang="es-ES" sz="4000" dirty="0" smtClean="0"/>
              <a:t>Características</a:t>
            </a:r>
            <a:endParaRPr lang="es-ES" sz="4000" dirty="0"/>
          </a:p>
        </p:txBody>
      </p:sp>
      <p:sp>
        <p:nvSpPr>
          <p:cNvPr id="3" name="Marcador de contenido 2"/>
          <p:cNvSpPr>
            <a:spLocks noGrp="1"/>
          </p:cNvSpPr>
          <p:nvPr>
            <p:ph idx="1"/>
          </p:nvPr>
        </p:nvSpPr>
        <p:spPr>
          <a:xfrm>
            <a:off x="242782" y="915023"/>
            <a:ext cx="8758817" cy="3267936"/>
          </a:xfrm>
        </p:spPr>
        <p:txBody>
          <a:bodyPr>
            <a:noAutofit/>
          </a:bodyPr>
          <a:lstStyle/>
          <a:p>
            <a:r>
              <a:rPr lang="es-ES" sz="1800" dirty="0" smtClean="0"/>
              <a:t>Complementarios pero indispensables. Sin ellos no se concluye un producto o servicio.</a:t>
            </a:r>
          </a:p>
          <a:p>
            <a:r>
              <a:rPr lang="es-ES" sz="1800" dirty="0" smtClean="0"/>
              <a:t>Aproximados: no se pueden cargar directamente a la producción con precisión</a:t>
            </a:r>
          </a:p>
          <a:p>
            <a:r>
              <a:rPr lang="es-ES" sz="1800" dirty="0"/>
              <a:t>D</a:t>
            </a:r>
            <a:r>
              <a:rPr lang="es-ES" sz="1800" dirty="0" smtClean="0"/>
              <a:t>istribuibles: se busca la mejor manera de asignarlos a los productos </a:t>
            </a:r>
          </a:p>
          <a:p>
            <a:r>
              <a:rPr lang="es-ES" sz="1800" dirty="0" smtClean="0"/>
              <a:t>Control exigente y adecuado</a:t>
            </a:r>
          </a:p>
          <a:p>
            <a:r>
              <a:rPr lang="es-ES" sz="1800" dirty="0" smtClean="0"/>
              <a:t>De naturaleza diversa. Algunos se incorporan al producto y otros sirven para mantener supervisar o controlar el producto</a:t>
            </a:r>
          </a:p>
          <a:p>
            <a:pPr marL="0" indent="0">
              <a:buNone/>
            </a:pPr>
            <a:endParaRPr lang="es-ES" sz="1800" dirty="0"/>
          </a:p>
        </p:txBody>
      </p:sp>
      <p:pic>
        <p:nvPicPr>
          <p:cNvPr id="4" name="Imagen 3"/>
          <p:cNvPicPr>
            <a:picLocks noChangeAspect="1"/>
          </p:cNvPicPr>
          <p:nvPr/>
        </p:nvPicPr>
        <p:blipFill>
          <a:blip r:embed="rId2"/>
          <a:stretch>
            <a:fillRect/>
          </a:stretch>
        </p:blipFill>
        <p:spPr>
          <a:xfrm>
            <a:off x="410258" y="5079307"/>
            <a:ext cx="2092261" cy="1634219"/>
          </a:xfrm>
          <a:prstGeom prst="rect">
            <a:avLst/>
          </a:prstGeom>
        </p:spPr>
      </p:pic>
      <p:sp>
        <p:nvSpPr>
          <p:cNvPr id="5" name="CuadroTexto 4"/>
          <p:cNvSpPr txBox="1"/>
          <p:nvPr/>
        </p:nvSpPr>
        <p:spPr>
          <a:xfrm>
            <a:off x="597617" y="4289294"/>
            <a:ext cx="2670598" cy="646331"/>
          </a:xfrm>
          <a:prstGeom prst="rect">
            <a:avLst/>
          </a:prstGeom>
          <a:noFill/>
        </p:spPr>
        <p:txBody>
          <a:bodyPr wrap="square" rtlCol="0">
            <a:spAutoFit/>
          </a:bodyPr>
          <a:lstStyle/>
          <a:p>
            <a:r>
              <a:rPr lang="es-ES" dirty="0" smtClean="0"/>
              <a:t>En la elaboración de un pastel</a:t>
            </a:r>
            <a:endParaRPr lang="es-ES" dirty="0"/>
          </a:p>
        </p:txBody>
      </p:sp>
      <p:pic>
        <p:nvPicPr>
          <p:cNvPr id="7" name="Imagen 6"/>
          <p:cNvPicPr>
            <a:picLocks noChangeAspect="1"/>
          </p:cNvPicPr>
          <p:nvPr/>
        </p:nvPicPr>
        <p:blipFill>
          <a:blip r:embed="rId3"/>
          <a:stretch>
            <a:fillRect/>
          </a:stretch>
        </p:blipFill>
        <p:spPr>
          <a:xfrm>
            <a:off x="7269163" y="5079306"/>
            <a:ext cx="1092200" cy="1634219"/>
          </a:xfrm>
          <a:prstGeom prst="rect">
            <a:avLst/>
          </a:prstGeom>
        </p:spPr>
      </p:pic>
      <p:sp>
        <p:nvSpPr>
          <p:cNvPr id="8" name="CuadroTexto 7"/>
          <p:cNvSpPr txBox="1"/>
          <p:nvPr/>
        </p:nvSpPr>
        <p:spPr>
          <a:xfrm>
            <a:off x="6741861" y="4086746"/>
            <a:ext cx="2259737" cy="646331"/>
          </a:xfrm>
          <a:prstGeom prst="rect">
            <a:avLst/>
          </a:prstGeom>
          <a:noFill/>
        </p:spPr>
        <p:txBody>
          <a:bodyPr wrap="square" rtlCol="0">
            <a:spAutoFit/>
          </a:bodyPr>
          <a:lstStyle/>
          <a:p>
            <a:r>
              <a:rPr lang="es-ES" dirty="0" smtClean="0"/>
              <a:t>En la elaboración de zapatos</a:t>
            </a:r>
            <a:endParaRPr lang="es-ES" dirty="0"/>
          </a:p>
        </p:txBody>
      </p:sp>
      <p:pic>
        <p:nvPicPr>
          <p:cNvPr id="9" name="Imagen 8"/>
          <p:cNvPicPr>
            <a:picLocks noChangeAspect="1"/>
          </p:cNvPicPr>
          <p:nvPr/>
        </p:nvPicPr>
        <p:blipFill>
          <a:blip r:embed="rId4"/>
          <a:stretch>
            <a:fillRect/>
          </a:stretch>
        </p:blipFill>
        <p:spPr>
          <a:xfrm>
            <a:off x="3797643" y="5042791"/>
            <a:ext cx="1384300" cy="1670734"/>
          </a:xfrm>
          <a:prstGeom prst="rect">
            <a:avLst/>
          </a:prstGeom>
        </p:spPr>
      </p:pic>
      <p:sp>
        <p:nvSpPr>
          <p:cNvPr id="10" name="CuadroTexto 9"/>
          <p:cNvSpPr txBox="1"/>
          <p:nvPr/>
        </p:nvSpPr>
        <p:spPr>
          <a:xfrm>
            <a:off x="3439290" y="4257652"/>
            <a:ext cx="2126014" cy="646331"/>
          </a:xfrm>
          <a:prstGeom prst="rect">
            <a:avLst/>
          </a:prstGeom>
          <a:noFill/>
        </p:spPr>
        <p:txBody>
          <a:bodyPr wrap="square" rtlCol="0">
            <a:spAutoFit/>
          </a:bodyPr>
          <a:lstStyle/>
          <a:p>
            <a:r>
              <a:rPr lang="es-ES" dirty="0" smtClean="0"/>
              <a:t>Labor de aseo en cualquier fábrica</a:t>
            </a:r>
            <a:endParaRPr lang="es-ES" dirty="0"/>
          </a:p>
        </p:txBody>
      </p:sp>
    </p:spTree>
    <p:extLst>
      <p:ext uri="{BB962C8B-B14F-4D97-AF65-F5344CB8AC3E}">
        <p14:creationId xmlns:p14="http://schemas.microsoft.com/office/powerpoint/2010/main" val="3569545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2" y="0"/>
            <a:ext cx="7581901" cy="1203077"/>
          </a:xfrm>
        </p:spPr>
        <p:txBody>
          <a:bodyPr/>
          <a:lstStyle/>
          <a:p>
            <a:r>
              <a:rPr lang="es-ES" sz="4000" dirty="0" smtClean="0"/>
              <a:t>..Características</a:t>
            </a:r>
            <a:endParaRPr lang="es-ES" sz="4000" dirty="0"/>
          </a:p>
        </p:txBody>
      </p:sp>
      <p:sp>
        <p:nvSpPr>
          <p:cNvPr id="3" name="Marcador de contenido 2"/>
          <p:cNvSpPr>
            <a:spLocks noGrp="1"/>
          </p:cNvSpPr>
          <p:nvPr>
            <p:ph idx="1"/>
          </p:nvPr>
        </p:nvSpPr>
        <p:spPr>
          <a:xfrm>
            <a:off x="574031" y="1218272"/>
            <a:ext cx="8203462" cy="3002036"/>
          </a:xfrm>
        </p:spPr>
        <p:txBody>
          <a:bodyPr>
            <a:normAutofit/>
          </a:bodyPr>
          <a:lstStyle/>
          <a:p>
            <a:r>
              <a:rPr lang="es-ES" sz="2000" dirty="0"/>
              <a:t>Poca valía respecto al costo primo</a:t>
            </a:r>
          </a:p>
          <a:p>
            <a:r>
              <a:rPr lang="es-ES" sz="2000" dirty="0"/>
              <a:t>Su naturaleza imposibilita su identificación y cuantificación factible sobre el objeto de costos</a:t>
            </a:r>
          </a:p>
          <a:p>
            <a:r>
              <a:rPr lang="es-ES" sz="2000" dirty="0"/>
              <a:t> Involucran una gran variedad de costos (heterogeneidad)</a:t>
            </a:r>
          </a:p>
          <a:p>
            <a:r>
              <a:rPr lang="es-ES" sz="2000" dirty="0"/>
              <a:t>Algunos, sólo se conocen luego de un período de tiempo</a:t>
            </a:r>
          </a:p>
          <a:p>
            <a:r>
              <a:rPr lang="es-ES" sz="2000" dirty="0"/>
              <a:t>Otros pueden presentar valores fluctuantes</a:t>
            </a:r>
          </a:p>
          <a:p>
            <a:pPr marL="0" indent="0">
              <a:buNone/>
            </a:pPr>
            <a:endParaRPr lang="es-ES" dirty="0"/>
          </a:p>
        </p:txBody>
      </p:sp>
      <p:pic>
        <p:nvPicPr>
          <p:cNvPr id="5" name="Imagen 4"/>
          <p:cNvPicPr>
            <a:picLocks noChangeAspect="1"/>
          </p:cNvPicPr>
          <p:nvPr/>
        </p:nvPicPr>
        <p:blipFill>
          <a:blip r:embed="rId2"/>
          <a:stretch>
            <a:fillRect/>
          </a:stretch>
        </p:blipFill>
        <p:spPr>
          <a:xfrm>
            <a:off x="574031" y="5358302"/>
            <a:ext cx="2019300" cy="1295400"/>
          </a:xfrm>
          <a:prstGeom prst="rect">
            <a:avLst/>
          </a:prstGeom>
        </p:spPr>
      </p:pic>
      <p:sp>
        <p:nvSpPr>
          <p:cNvPr id="6" name="CuadroTexto 5"/>
          <p:cNvSpPr txBox="1"/>
          <p:nvPr/>
        </p:nvSpPr>
        <p:spPr>
          <a:xfrm>
            <a:off x="241030" y="4687156"/>
            <a:ext cx="2352301" cy="584776"/>
          </a:xfrm>
          <a:prstGeom prst="rect">
            <a:avLst/>
          </a:prstGeom>
          <a:noFill/>
        </p:spPr>
        <p:txBody>
          <a:bodyPr wrap="square" rtlCol="0">
            <a:spAutoFit/>
          </a:bodyPr>
          <a:lstStyle/>
          <a:p>
            <a:r>
              <a:rPr lang="es-ES" sz="1600" dirty="0" smtClean="0"/>
              <a:t>Soldadura en la fabricación de una estufa</a:t>
            </a:r>
            <a:endParaRPr lang="es-ES" sz="1600" dirty="0"/>
          </a:p>
        </p:txBody>
      </p:sp>
      <p:pic>
        <p:nvPicPr>
          <p:cNvPr id="7" name="Imagen 6"/>
          <p:cNvPicPr>
            <a:picLocks noChangeAspect="1"/>
          </p:cNvPicPr>
          <p:nvPr/>
        </p:nvPicPr>
        <p:blipFill>
          <a:blip r:embed="rId3"/>
          <a:stretch>
            <a:fillRect/>
          </a:stretch>
        </p:blipFill>
        <p:spPr>
          <a:xfrm>
            <a:off x="6274973" y="5271932"/>
            <a:ext cx="2502519" cy="1548720"/>
          </a:xfrm>
          <a:prstGeom prst="rect">
            <a:avLst/>
          </a:prstGeom>
        </p:spPr>
      </p:pic>
      <p:sp>
        <p:nvSpPr>
          <p:cNvPr id="8" name="CuadroTexto 7"/>
          <p:cNvSpPr txBox="1"/>
          <p:nvPr/>
        </p:nvSpPr>
        <p:spPr>
          <a:xfrm>
            <a:off x="6034019" y="4516390"/>
            <a:ext cx="2806238" cy="646331"/>
          </a:xfrm>
          <a:prstGeom prst="rect">
            <a:avLst/>
          </a:prstGeom>
          <a:noFill/>
        </p:spPr>
        <p:txBody>
          <a:bodyPr wrap="square" rtlCol="0">
            <a:spAutoFit/>
          </a:bodyPr>
          <a:lstStyle/>
          <a:p>
            <a:r>
              <a:rPr lang="es-ES" dirty="0" smtClean="0"/>
              <a:t>Labor de transportar un producto terminado</a:t>
            </a:r>
            <a:endParaRPr lang="es-ES" dirty="0"/>
          </a:p>
        </p:txBody>
      </p:sp>
      <p:pic>
        <p:nvPicPr>
          <p:cNvPr id="9" name="Imagen 8"/>
          <p:cNvPicPr>
            <a:picLocks noChangeAspect="1"/>
          </p:cNvPicPr>
          <p:nvPr/>
        </p:nvPicPr>
        <p:blipFill>
          <a:blip r:embed="rId4"/>
          <a:stretch>
            <a:fillRect/>
          </a:stretch>
        </p:blipFill>
        <p:spPr>
          <a:xfrm>
            <a:off x="3047268" y="5333487"/>
            <a:ext cx="1640287" cy="1265702"/>
          </a:xfrm>
          <a:prstGeom prst="rect">
            <a:avLst/>
          </a:prstGeom>
        </p:spPr>
      </p:pic>
      <p:pic>
        <p:nvPicPr>
          <p:cNvPr id="10" name="Imagen 9"/>
          <p:cNvPicPr>
            <a:picLocks noChangeAspect="1"/>
          </p:cNvPicPr>
          <p:nvPr/>
        </p:nvPicPr>
        <p:blipFill>
          <a:blip r:embed="rId5"/>
          <a:stretch>
            <a:fillRect/>
          </a:stretch>
        </p:blipFill>
        <p:spPr>
          <a:xfrm>
            <a:off x="4500799" y="5315369"/>
            <a:ext cx="1202755" cy="1283820"/>
          </a:xfrm>
          <a:prstGeom prst="rect">
            <a:avLst/>
          </a:prstGeom>
        </p:spPr>
      </p:pic>
      <p:sp>
        <p:nvSpPr>
          <p:cNvPr id="11" name="CuadroTexto 10"/>
          <p:cNvSpPr txBox="1"/>
          <p:nvPr/>
        </p:nvSpPr>
        <p:spPr>
          <a:xfrm>
            <a:off x="2897316" y="4711971"/>
            <a:ext cx="2806238" cy="646331"/>
          </a:xfrm>
          <a:prstGeom prst="rect">
            <a:avLst/>
          </a:prstGeom>
          <a:noFill/>
        </p:spPr>
        <p:txBody>
          <a:bodyPr wrap="square" rtlCol="0">
            <a:spAutoFit/>
          </a:bodyPr>
          <a:lstStyle/>
          <a:p>
            <a:r>
              <a:rPr lang="es-ES" dirty="0" smtClean="0"/>
              <a:t>Grasa y estopa para limpiar las máquinas</a:t>
            </a:r>
            <a:endParaRPr lang="es-ES" dirty="0"/>
          </a:p>
        </p:txBody>
      </p:sp>
    </p:spTree>
    <p:extLst>
      <p:ext uri="{BB962C8B-B14F-4D97-AF65-F5344CB8AC3E}">
        <p14:creationId xmlns:p14="http://schemas.microsoft.com/office/powerpoint/2010/main" val="3609151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0"/>
            <a:ext cx="7581901" cy="1500130"/>
          </a:xfrm>
        </p:spPr>
        <p:txBody>
          <a:bodyPr/>
          <a:lstStyle/>
          <a:p>
            <a:r>
              <a:rPr lang="es-ES" sz="4000" dirty="0" smtClean="0"/>
              <a:t>Clasificación de los GIF</a:t>
            </a:r>
            <a:endParaRPr lang="es-ES" sz="4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52386254"/>
              </p:ext>
            </p:extLst>
          </p:nvPr>
        </p:nvGraphicFramePr>
        <p:xfrm>
          <a:off x="242782" y="1437892"/>
          <a:ext cx="8740142" cy="5284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0311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rcRect t="10898" b="10898"/>
          <a:stretch>
            <a:fillRect/>
          </a:stretch>
        </p:blipFill>
        <p:spPr>
          <a:xfrm>
            <a:off x="381000" y="903177"/>
            <a:ext cx="3302000" cy="2030523"/>
          </a:xfrm>
        </p:spPr>
      </p:pic>
      <p:pic>
        <p:nvPicPr>
          <p:cNvPr id="5" name="Imagen 4"/>
          <p:cNvPicPr>
            <a:picLocks noChangeAspect="1"/>
          </p:cNvPicPr>
          <p:nvPr/>
        </p:nvPicPr>
        <p:blipFill>
          <a:blip r:embed="rId3"/>
          <a:stretch>
            <a:fillRect/>
          </a:stretch>
        </p:blipFill>
        <p:spPr>
          <a:xfrm>
            <a:off x="215900" y="4065418"/>
            <a:ext cx="3632200" cy="2096978"/>
          </a:xfrm>
          <a:prstGeom prst="rect">
            <a:avLst/>
          </a:prstGeom>
        </p:spPr>
      </p:pic>
      <p:pic>
        <p:nvPicPr>
          <p:cNvPr id="7" name="Imagen 6"/>
          <p:cNvPicPr>
            <a:picLocks noChangeAspect="1"/>
          </p:cNvPicPr>
          <p:nvPr/>
        </p:nvPicPr>
        <p:blipFill>
          <a:blip r:embed="rId4"/>
          <a:stretch>
            <a:fillRect/>
          </a:stretch>
        </p:blipFill>
        <p:spPr>
          <a:xfrm>
            <a:off x="3860800" y="571500"/>
            <a:ext cx="5283200" cy="6286500"/>
          </a:xfrm>
          <a:prstGeom prst="rect">
            <a:avLst/>
          </a:prstGeom>
        </p:spPr>
      </p:pic>
      <p:sp>
        <p:nvSpPr>
          <p:cNvPr id="8" name="CuadroTexto 7"/>
          <p:cNvSpPr txBox="1"/>
          <p:nvPr/>
        </p:nvSpPr>
        <p:spPr>
          <a:xfrm>
            <a:off x="381000" y="165100"/>
            <a:ext cx="3302000" cy="461665"/>
          </a:xfrm>
          <a:prstGeom prst="rect">
            <a:avLst/>
          </a:prstGeom>
          <a:noFill/>
        </p:spPr>
        <p:txBody>
          <a:bodyPr wrap="square" rtlCol="0">
            <a:spAutoFit/>
          </a:bodyPr>
          <a:lstStyle/>
          <a:p>
            <a:r>
              <a:rPr lang="es-ES" sz="2400" dirty="0" smtClean="0"/>
              <a:t>Aceites y lubricantes</a:t>
            </a:r>
            <a:endParaRPr lang="es-ES" sz="2400" dirty="0"/>
          </a:p>
        </p:txBody>
      </p:sp>
      <p:sp>
        <p:nvSpPr>
          <p:cNvPr id="9" name="CuadroTexto 8"/>
          <p:cNvSpPr txBox="1"/>
          <p:nvPr/>
        </p:nvSpPr>
        <p:spPr>
          <a:xfrm>
            <a:off x="0" y="2933700"/>
            <a:ext cx="3683000" cy="1200328"/>
          </a:xfrm>
          <a:prstGeom prst="rect">
            <a:avLst/>
          </a:prstGeom>
          <a:noFill/>
        </p:spPr>
        <p:txBody>
          <a:bodyPr wrap="square" rtlCol="0">
            <a:spAutoFit/>
          </a:bodyPr>
          <a:lstStyle/>
          <a:p>
            <a:endParaRPr lang="es-ES" sz="2400" dirty="0" smtClean="0"/>
          </a:p>
          <a:p>
            <a:r>
              <a:rPr lang="es-ES" sz="2400" dirty="0" smtClean="0"/>
              <a:t>Utensilios y herramientas menores</a:t>
            </a:r>
            <a:endParaRPr lang="es-ES" sz="2400" dirty="0"/>
          </a:p>
        </p:txBody>
      </p:sp>
      <p:sp>
        <p:nvSpPr>
          <p:cNvPr id="10" name="CuadroTexto 9"/>
          <p:cNvSpPr txBox="1"/>
          <p:nvPr/>
        </p:nvSpPr>
        <p:spPr>
          <a:xfrm>
            <a:off x="5092700" y="165100"/>
            <a:ext cx="2463800" cy="461665"/>
          </a:xfrm>
          <a:prstGeom prst="rect">
            <a:avLst/>
          </a:prstGeom>
          <a:noFill/>
        </p:spPr>
        <p:txBody>
          <a:bodyPr wrap="square" rtlCol="0">
            <a:spAutoFit/>
          </a:bodyPr>
          <a:lstStyle/>
          <a:p>
            <a:r>
              <a:rPr lang="es-ES" sz="2400" dirty="0"/>
              <a:t>M</a:t>
            </a:r>
            <a:r>
              <a:rPr lang="es-ES" sz="2400" dirty="0" smtClean="0"/>
              <a:t>antenimiento</a:t>
            </a:r>
            <a:endParaRPr lang="es-ES" sz="2400" dirty="0"/>
          </a:p>
        </p:txBody>
      </p:sp>
    </p:spTree>
    <p:extLst>
      <p:ext uri="{BB962C8B-B14F-4D97-AF65-F5344CB8AC3E}">
        <p14:creationId xmlns:p14="http://schemas.microsoft.com/office/powerpoint/2010/main" val="1032955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775029"/>
          </a:xfrm>
        </p:spPr>
        <p:txBody>
          <a:bodyPr>
            <a:normAutofit/>
          </a:bodyPr>
          <a:lstStyle/>
          <a:p>
            <a:r>
              <a:rPr lang="es-ES" sz="2800" dirty="0" smtClean="0">
                <a:latin typeface="Times New Roman"/>
                <a:cs typeface="Times New Roman"/>
              </a:rPr>
              <a:t>INTRODUCCIÓN</a:t>
            </a:r>
            <a:endParaRPr lang="es-ES" dirty="0">
              <a:latin typeface="Times New Roman"/>
              <a:cs typeface="Times New Roman"/>
            </a:endParaRPr>
          </a:p>
        </p:txBody>
      </p:sp>
      <p:sp>
        <p:nvSpPr>
          <p:cNvPr id="4" name="Marcador de contenido 3"/>
          <p:cNvSpPr txBox="1">
            <a:spLocks noGrp="1"/>
          </p:cNvSpPr>
          <p:nvPr>
            <p:ph idx="1"/>
          </p:nvPr>
        </p:nvSpPr>
        <p:spPr>
          <a:xfrm>
            <a:off x="426128" y="882606"/>
            <a:ext cx="8400372" cy="6032422"/>
          </a:xfrm>
          <a:prstGeom prst="rect">
            <a:avLst/>
          </a:prstGeom>
          <a:noFill/>
        </p:spPr>
        <p:txBody>
          <a:bodyPr wrap="square" rtlCol="0">
            <a:spAutoFit/>
          </a:bodyPr>
          <a:lstStyle/>
          <a:p>
            <a:pPr marL="0" indent="0" algn="just">
              <a:buNone/>
            </a:pPr>
            <a:r>
              <a:rPr lang="es-ES_tradnl" sz="1600" dirty="0" smtClean="0">
                <a:effectLst/>
                <a:latin typeface="Times New Roman"/>
                <a:cs typeface="Times New Roman"/>
              </a:rPr>
              <a:t>Los </a:t>
            </a:r>
            <a:r>
              <a:rPr lang="es-ES_tradnl" sz="1600" dirty="0">
                <a:effectLst/>
                <a:latin typeface="Times New Roman"/>
                <a:cs typeface="Times New Roman"/>
              </a:rPr>
              <a:t>avances tecnológicos, la globalización, la economía del conocimiento, entre otras, son las principales causas del crecimiento de las altas expectativas de los clientes, quienes esperan productos con alta calidad, mayor funcionalidad y bajo precio.  </a:t>
            </a:r>
          </a:p>
          <a:p>
            <a:pPr marL="0" indent="0" algn="just">
              <a:buNone/>
            </a:pPr>
            <a:r>
              <a:rPr lang="es-ES_tradnl" sz="1600" dirty="0" smtClean="0">
                <a:effectLst/>
                <a:latin typeface="Times New Roman"/>
                <a:cs typeface="Times New Roman"/>
              </a:rPr>
              <a:t>Ante </a:t>
            </a:r>
            <a:r>
              <a:rPr lang="es-ES_tradnl" sz="1600" dirty="0">
                <a:effectLst/>
                <a:latin typeface="Times New Roman"/>
                <a:cs typeface="Times New Roman"/>
              </a:rPr>
              <a:t>estas exigencias el mundo de los negocios se revoluciona al grado que los empresarios se enfrentan a ambientes inciertos y turbulentos que los obliga a responder con productos innovadores o renovados, agilidad en servicios de calidad, además de mantener una vigilancia de la competencia. La introducción de productos nuevos e innovadores por los competidores, disminuyen la ventaja de imagen de las empresas y </a:t>
            </a:r>
            <a:r>
              <a:rPr lang="es-ES_tradnl" sz="1600" dirty="0" smtClean="0">
                <a:effectLst/>
                <a:latin typeface="Times New Roman"/>
                <a:cs typeface="Times New Roman"/>
              </a:rPr>
              <a:t>los precios </a:t>
            </a:r>
            <a:r>
              <a:rPr lang="es-ES_tradnl" sz="1600" dirty="0">
                <a:effectLst/>
                <a:latin typeface="Times New Roman"/>
                <a:cs typeface="Times New Roman"/>
              </a:rPr>
              <a:t>llegan a ser un factor con importancia creciente en las decisiones de compra. </a:t>
            </a:r>
            <a:endParaRPr lang="es-ES_tradnl" sz="1600" dirty="0" smtClean="0">
              <a:effectLst/>
              <a:latin typeface="Times New Roman"/>
              <a:cs typeface="Times New Roman"/>
            </a:endParaRPr>
          </a:p>
          <a:p>
            <a:pPr marL="0" indent="0" algn="just">
              <a:buNone/>
            </a:pPr>
            <a:r>
              <a:rPr lang="es-ES_tradnl" sz="1600" dirty="0" smtClean="0">
                <a:effectLst/>
                <a:latin typeface="Times New Roman"/>
                <a:cs typeface="Times New Roman"/>
              </a:rPr>
              <a:t>Como </a:t>
            </a:r>
            <a:r>
              <a:rPr lang="es-ES_tradnl" sz="1600" dirty="0">
                <a:effectLst/>
                <a:latin typeface="Times New Roman"/>
                <a:cs typeface="Times New Roman"/>
              </a:rPr>
              <a:t>consecuencia, las empresas deben mejorar constantemente la funcionalidad del producto, mejorar la productividad y reducir o </a:t>
            </a:r>
            <a:r>
              <a:rPr lang="es-ES_tradnl" sz="1600" dirty="0" err="1">
                <a:effectLst/>
                <a:latin typeface="Times New Roman"/>
                <a:cs typeface="Times New Roman"/>
              </a:rPr>
              <a:t>eficientar</a:t>
            </a:r>
            <a:r>
              <a:rPr lang="es-ES_tradnl" sz="1600" dirty="0">
                <a:effectLst/>
                <a:latin typeface="Times New Roman"/>
                <a:cs typeface="Times New Roman"/>
              </a:rPr>
              <a:t> sus costos.  En este sentido la toma de decisiones debe ser cautelosa y fundamentada en bases fortalecidas que provean información útil, precisa, real y puntual. Específicamente, los costos juegan un papel muy importante en la toma de decisiones. El problema radica en hacer una clara identificación de las estructuras de los costos que intervienen tanto en la producción como en la operación</a:t>
            </a:r>
            <a:r>
              <a:rPr lang="es-ES_tradnl" sz="1600" dirty="0" smtClean="0">
                <a:effectLst/>
                <a:latin typeface="Times New Roman"/>
                <a:cs typeface="Times New Roman"/>
              </a:rPr>
              <a:t>.</a:t>
            </a:r>
            <a:endParaRPr lang="es-ES_tradnl" sz="1600" dirty="0">
              <a:effectLst/>
              <a:latin typeface="Times New Roman"/>
              <a:cs typeface="Times New Roman"/>
            </a:endParaRPr>
          </a:p>
          <a:p>
            <a:pPr marL="0" indent="0" algn="just">
              <a:buNone/>
            </a:pPr>
            <a:r>
              <a:rPr lang="es-ES_tradnl" sz="1600" dirty="0">
                <a:effectLst/>
                <a:latin typeface="Times New Roman"/>
                <a:cs typeface="Times New Roman"/>
              </a:rPr>
              <a:t>La contabilidad de costos provee mecanismos que ayudan a las empresas fabricantes a identificar y cuantificar sus costos, sin embargo, algunos procedimientos han sido rebasados por las tendencias de innovación, tecnología avanzada, automatización, necesidad de mantener niveles reducidos de inventarios, creciente atención a la planeación de los </a:t>
            </a:r>
            <a:r>
              <a:rPr lang="es-ES_tradnl" sz="1600" dirty="0" smtClean="0">
                <a:effectLst/>
                <a:latin typeface="Times New Roman"/>
                <a:cs typeface="Times New Roman"/>
              </a:rPr>
              <a:t>productos, </a:t>
            </a:r>
            <a:r>
              <a:rPr lang="es-ES_tradnl" sz="1600" dirty="0">
                <a:effectLst/>
                <a:latin typeface="Times New Roman"/>
                <a:cs typeface="Times New Roman"/>
              </a:rPr>
              <a:t>la producción, etc. Los métodos tradicionales no siempre, o no en todas las empresas son funcionales en esta etapa de cambio. </a:t>
            </a:r>
          </a:p>
        </p:txBody>
      </p:sp>
    </p:spTree>
    <p:extLst>
      <p:ext uri="{BB962C8B-B14F-4D97-AF65-F5344CB8AC3E}">
        <p14:creationId xmlns:p14="http://schemas.microsoft.com/office/powerpoint/2010/main" val="369638348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rcRect t="9269" b="9269"/>
          <a:stretch>
            <a:fillRect/>
          </a:stretch>
        </p:blipFill>
        <p:spPr>
          <a:xfrm>
            <a:off x="233363" y="777688"/>
            <a:ext cx="4656138" cy="2587812"/>
          </a:xfrm>
        </p:spPr>
      </p:pic>
      <p:sp>
        <p:nvSpPr>
          <p:cNvPr id="4" name="CuadroTexto 3"/>
          <p:cNvSpPr txBox="1"/>
          <p:nvPr/>
        </p:nvSpPr>
        <p:spPr>
          <a:xfrm>
            <a:off x="380999" y="165100"/>
            <a:ext cx="4508501" cy="461665"/>
          </a:xfrm>
          <a:prstGeom prst="rect">
            <a:avLst/>
          </a:prstGeom>
          <a:noFill/>
        </p:spPr>
        <p:txBody>
          <a:bodyPr wrap="square" rtlCol="0">
            <a:spAutoFit/>
          </a:bodyPr>
          <a:lstStyle/>
          <a:p>
            <a:r>
              <a:rPr lang="es-ES" sz="2400" dirty="0" smtClean="0"/>
              <a:t>Equipo de seguridad, uniformes</a:t>
            </a:r>
            <a:endParaRPr lang="es-ES" sz="2400" dirty="0"/>
          </a:p>
        </p:txBody>
      </p:sp>
      <p:pic>
        <p:nvPicPr>
          <p:cNvPr id="6" name="Imagen 5"/>
          <p:cNvPicPr>
            <a:picLocks noChangeAspect="1"/>
          </p:cNvPicPr>
          <p:nvPr/>
        </p:nvPicPr>
        <p:blipFill>
          <a:blip r:embed="rId3"/>
          <a:stretch>
            <a:fillRect/>
          </a:stretch>
        </p:blipFill>
        <p:spPr>
          <a:xfrm>
            <a:off x="6070600" y="811431"/>
            <a:ext cx="2019300" cy="2019300"/>
          </a:xfrm>
          <a:prstGeom prst="rect">
            <a:avLst/>
          </a:prstGeom>
        </p:spPr>
      </p:pic>
      <p:pic>
        <p:nvPicPr>
          <p:cNvPr id="7" name="Imagen 6"/>
          <p:cNvPicPr>
            <a:picLocks noChangeAspect="1"/>
          </p:cNvPicPr>
          <p:nvPr/>
        </p:nvPicPr>
        <p:blipFill>
          <a:blip r:embed="rId4"/>
          <a:stretch>
            <a:fillRect/>
          </a:stretch>
        </p:blipFill>
        <p:spPr>
          <a:xfrm>
            <a:off x="5118100" y="4104160"/>
            <a:ext cx="3924300" cy="2070100"/>
          </a:xfrm>
          <a:prstGeom prst="rect">
            <a:avLst/>
          </a:prstGeom>
        </p:spPr>
      </p:pic>
      <p:sp>
        <p:nvSpPr>
          <p:cNvPr id="8" name="CuadroTexto 7"/>
          <p:cNvSpPr txBox="1"/>
          <p:nvPr/>
        </p:nvSpPr>
        <p:spPr>
          <a:xfrm>
            <a:off x="5461000" y="165100"/>
            <a:ext cx="3581400" cy="461665"/>
          </a:xfrm>
          <a:prstGeom prst="rect">
            <a:avLst/>
          </a:prstGeom>
          <a:noFill/>
        </p:spPr>
        <p:txBody>
          <a:bodyPr wrap="square" rtlCol="0">
            <a:spAutoFit/>
          </a:bodyPr>
          <a:lstStyle/>
          <a:p>
            <a:r>
              <a:rPr lang="es-ES" sz="2400" dirty="0" smtClean="0"/>
              <a:t>Agua, dispensadores</a:t>
            </a:r>
            <a:endParaRPr lang="es-ES" sz="2400" dirty="0"/>
          </a:p>
        </p:txBody>
      </p:sp>
      <p:sp>
        <p:nvSpPr>
          <p:cNvPr id="9" name="CuadroTexto 8"/>
          <p:cNvSpPr txBox="1"/>
          <p:nvPr/>
        </p:nvSpPr>
        <p:spPr>
          <a:xfrm>
            <a:off x="5626100" y="3365500"/>
            <a:ext cx="2463800" cy="461665"/>
          </a:xfrm>
          <a:prstGeom prst="rect">
            <a:avLst/>
          </a:prstGeom>
          <a:noFill/>
        </p:spPr>
        <p:txBody>
          <a:bodyPr wrap="square" rtlCol="0">
            <a:spAutoFit/>
          </a:bodyPr>
          <a:lstStyle/>
          <a:p>
            <a:r>
              <a:rPr lang="es-ES" sz="2400" dirty="0" smtClean="0"/>
              <a:t>Útiles de aseo</a:t>
            </a:r>
            <a:endParaRPr lang="es-ES" sz="2400" dirty="0"/>
          </a:p>
        </p:txBody>
      </p:sp>
      <p:pic>
        <p:nvPicPr>
          <p:cNvPr id="11" name="Imagen 10"/>
          <p:cNvPicPr>
            <a:picLocks noChangeAspect="1"/>
          </p:cNvPicPr>
          <p:nvPr/>
        </p:nvPicPr>
        <p:blipFill>
          <a:blip r:embed="rId5"/>
          <a:stretch>
            <a:fillRect/>
          </a:stretch>
        </p:blipFill>
        <p:spPr>
          <a:xfrm>
            <a:off x="380999" y="4420580"/>
            <a:ext cx="3708400" cy="2298700"/>
          </a:xfrm>
          <a:prstGeom prst="rect">
            <a:avLst/>
          </a:prstGeom>
        </p:spPr>
      </p:pic>
      <p:sp>
        <p:nvSpPr>
          <p:cNvPr id="13" name="CuadroTexto 12"/>
          <p:cNvSpPr txBox="1"/>
          <p:nvPr/>
        </p:nvSpPr>
        <p:spPr>
          <a:xfrm>
            <a:off x="380999" y="3734828"/>
            <a:ext cx="3560763" cy="461665"/>
          </a:xfrm>
          <a:prstGeom prst="rect">
            <a:avLst/>
          </a:prstGeom>
          <a:noFill/>
        </p:spPr>
        <p:txBody>
          <a:bodyPr wrap="square" rtlCol="0">
            <a:spAutoFit/>
          </a:bodyPr>
          <a:lstStyle/>
          <a:p>
            <a:r>
              <a:rPr lang="es-ES" sz="2400" dirty="0" smtClean="0"/>
              <a:t>Seguridad industrial</a:t>
            </a:r>
            <a:endParaRPr lang="es-ES" sz="2400" dirty="0"/>
          </a:p>
        </p:txBody>
      </p:sp>
    </p:spTree>
    <p:extLst>
      <p:ext uri="{BB962C8B-B14F-4D97-AF65-F5344CB8AC3E}">
        <p14:creationId xmlns:p14="http://schemas.microsoft.com/office/powerpoint/2010/main" val="2296245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¿Presupuestar los GIF?</a:t>
            </a:r>
            <a:endParaRPr lang="es-ES" sz="4000" dirty="0"/>
          </a:p>
        </p:txBody>
      </p:sp>
      <p:sp>
        <p:nvSpPr>
          <p:cNvPr id="3" name="Marcador de contenido 2"/>
          <p:cNvSpPr>
            <a:spLocks noGrp="1"/>
          </p:cNvSpPr>
          <p:nvPr>
            <p:ph idx="1"/>
          </p:nvPr>
        </p:nvSpPr>
        <p:spPr/>
        <p:txBody>
          <a:bodyPr>
            <a:normAutofit fontScale="92500" lnSpcReduction="10000"/>
          </a:bodyPr>
          <a:lstStyle/>
          <a:p>
            <a:r>
              <a:rPr lang="es-ES" dirty="0" smtClean="0"/>
              <a:t>Si, lo mejor es registrarlos de acuerdo a una predeterminación debido a que </a:t>
            </a:r>
            <a:r>
              <a:rPr lang="es-ES" dirty="0"/>
              <a:t>l</a:t>
            </a:r>
            <a:r>
              <a:rPr lang="es-ES" dirty="0" smtClean="0"/>
              <a:t>os GIF reales se conocen al final del periodo contable</a:t>
            </a:r>
          </a:p>
          <a:p>
            <a:r>
              <a:rPr lang="es-ES" dirty="0" smtClean="0"/>
              <a:t>Aparecen antes, durante o después de la fabricación del producto</a:t>
            </a:r>
          </a:p>
          <a:p>
            <a:r>
              <a:rPr lang="es-ES" dirty="0" smtClean="0"/>
              <a:t>Cálculos basados en estadísticas </a:t>
            </a:r>
          </a:p>
          <a:p>
            <a:r>
              <a:rPr lang="es-ES" dirty="0" smtClean="0"/>
              <a:t>Se estima de acuerdo a la capacidad productiva</a:t>
            </a:r>
          </a:p>
          <a:p>
            <a:r>
              <a:rPr lang="es-ES" dirty="0" smtClean="0"/>
              <a:t>Ajuste entre reales y estimados mediante un coeficiente rectificador </a:t>
            </a:r>
            <a:endParaRPr lang="es-ES" dirty="0"/>
          </a:p>
        </p:txBody>
      </p:sp>
    </p:spTree>
    <p:extLst>
      <p:ext uri="{BB962C8B-B14F-4D97-AF65-F5344CB8AC3E}">
        <p14:creationId xmlns:p14="http://schemas.microsoft.com/office/powerpoint/2010/main" val="1151940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Presupuesto de GIF</a:t>
            </a:r>
            <a:endParaRPr lang="es-ES" sz="4000" dirty="0"/>
          </a:p>
        </p:txBody>
      </p:sp>
      <p:pic>
        <p:nvPicPr>
          <p:cNvPr id="5" name="Imagen 4"/>
          <p:cNvPicPr>
            <a:picLocks noChangeAspect="1"/>
          </p:cNvPicPr>
          <p:nvPr/>
        </p:nvPicPr>
        <p:blipFill>
          <a:blip r:embed="rId2"/>
          <a:stretch>
            <a:fillRect/>
          </a:stretch>
        </p:blipFill>
        <p:spPr>
          <a:xfrm>
            <a:off x="292100" y="1761565"/>
            <a:ext cx="8559800" cy="4686300"/>
          </a:xfrm>
          <a:prstGeom prst="rect">
            <a:avLst/>
          </a:prstGeom>
        </p:spPr>
      </p:pic>
    </p:spTree>
    <p:extLst>
      <p:ext uri="{BB962C8B-B14F-4D97-AF65-F5344CB8AC3E}">
        <p14:creationId xmlns:p14="http://schemas.microsoft.com/office/powerpoint/2010/main" val="3394802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Tasa pre </a:t>
            </a:r>
            <a:r>
              <a:rPr lang="es-ES" sz="4000" dirty="0" err="1" smtClean="0"/>
              <a:t>determinda</a:t>
            </a:r>
            <a:r>
              <a:rPr lang="es-ES" sz="4000" dirty="0" smtClean="0"/>
              <a:t> GIF</a:t>
            </a:r>
            <a:endParaRPr lang="es-ES" sz="4000" dirty="0"/>
          </a:p>
        </p:txBody>
      </p:sp>
      <p:sp>
        <p:nvSpPr>
          <p:cNvPr id="5" name="CuadroTexto 4"/>
          <p:cNvSpPr txBox="1"/>
          <p:nvPr/>
        </p:nvSpPr>
        <p:spPr>
          <a:xfrm>
            <a:off x="466889" y="3305285"/>
            <a:ext cx="8291928" cy="3046988"/>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tasa pre </a:t>
            </a:r>
            <a:r>
              <a:rPr lang="es-ES" sz="3200" b="1" dirty="0" err="1" smtClean="0">
                <a:solidFill>
                  <a:srgbClr val="000000"/>
                </a:solidFill>
              </a:rPr>
              <a:t>derminada</a:t>
            </a:r>
            <a:r>
              <a:rPr lang="es-ES" sz="3200" b="1" dirty="0" smtClean="0">
                <a:solidFill>
                  <a:srgbClr val="000000"/>
                </a:solidFill>
              </a:rPr>
              <a:t> GIF: </a:t>
            </a:r>
          </a:p>
          <a:p>
            <a:endParaRPr lang="es-ES" sz="3200" b="1" dirty="0">
              <a:solidFill>
                <a:srgbClr val="000000"/>
              </a:solidFill>
            </a:endParaRPr>
          </a:p>
          <a:p>
            <a:r>
              <a:rPr lang="es-ES" sz="3200" b="1" dirty="0" smtClean="0">
                <a:solidFill>
                  <a:srgbClr val="000000"/>
                </a:solidFill>
              </a:rPr>
              <a:t>Presupuesto anual </a:t>
            </a:r>
            <a:r>
              <a:rPr lang="es-ES" sz="3200" b="1" dirty="0">
                <a:solidFill>
                  <a:srgbClr val="000000"/>
                </a:solidFill>
              </a:rPr>
              <a:t>de GIF / </a:t>
            </a:r>
            <a:r>
              <a:rPr lang="es-ES" sz="3200" b="1" dirty="0" smtClean="0">
                <a:solidFill>
                  <a:srgbClr val="000000"/>
                </a:solidFill>
              </a:rPr>
              <a:t>Nivel de producción presupuestado</a:t>
            </a:r>
            <a:endParaRPr lang="es-ES" sz="3200" b="1" dirty="0">
              <a:solidFill>
                <a:srgbClr val="000000"/>
              </a:solidFill>
            </a:endParaRPr>
          </a:p>
          <a:p>
            <a:endParaRPr lang="es-ES" sz="3200" b="1" dirty="0">
              <a:solidFill>
                <a:srgbClr val="000000"/>
              </a:solidFill>
            </a:endParaRPr>
          </a:p>
        </p:txBody>
      </p:sp>
    </p:spTree>
    <p:extLst>
      <p:ext uri="{BB962C8B-B14F-4D97-AF65-F5344CB8AC3E}">
        <p14:creationId xmlns:p14="http://schemas.microsoft.com/office/powerpoint/2010/main" val="2619884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Nivel de producción presupuestado</a:t>
            </a:r>
            <a:endParaRPr lang="es-ES" sz="4000" dirty="0"/>
          </a:p>
        </p:txBody>
      </p:sp>
      <p:sp>
        <p:nvSpPr>
          <p:cNvPr id="5" name="CuadroTexto 4"/>
          <p:cNvSpPr txBox="1"/>
          <p:nvPr/>
        </p:nvSpPr>
        <p:spPr>
          <a:xfrm>
            <a:off x="1027152" y="2184850"/>
            <a:ext cx="7862394" cy="4585871"/>
          </a:xfrm>
          <a:prstGeom prst="rect">
            <a:avLst/>
          </a:prstGeom>
          <a:noFill/>
        </p:spPr>
        <p:txBody>
          <a:bodyPr wrap="square" rtlCol="0">
            <a:spAutoFit/>
          </a:bodyPr>
          <a:lstStyle/>
          <a:p>
            <a:r>
              <a:rPr lang="es-ES" sz="2800" dirty="0" smtClean="0"/>
              <a:t>El nivel de producción  presupuestado puede establecerse usando alguna de las siguientes bases:</a:t>
            </a:r>
          </a:p>
          <a:p>
            <a:endParaRPr lang="es-ES" sz="2800" dirty="0"/>
          </a:p>
          <a:p>
            <a:pPr marL="342900" indent="-342900">
              <a:buFont typeface="Arial"/>
              <a:buChar char="•"/>
            </a:pPr>
            <a:r>
              <a:rPr lang="es-ES" sz="2800" dirty="0" smtClean="0"/>
              <a:t>Unidades de producción presupuestadas</a:t>
            </a:r>
          </a:p>
          <a:p>
            <a:pPr marL="342900" indent="-342900">
              <a:buFont typeface="Arial"/>
              <a:buChar char="•"/>
            </a:pPr>
            <a:r>
              <a:rPr lang="es-ES" sz="2800" dirty="0" smtClean="0"/>
              <a:t>Horas de mano de obra directa presupuestadas</a:t>
            </a:r>
          </a:p>
          <a:p>
            <a:pPr marL="342900" indent="-342900">
              <a:buFont typeface="Arial"/>
              <a:buChar char="•"/>
            </a:pPr>
            <a:r>
              <a:rPr lang="es-ES" sz="2800" dirty="0" smtClean="0"/>
              <a:t>Horas máquina presupuestadas</a:t>
            </a:r>
          </a:p>
          <a:p>
            <a:pPr marL="342900" indent="-342900">
              <a:buFont typeface="Arial"/>
              <a:buChar char="•"/>
            </a:pPr>
            <a:r>
              <a:rPr lang="es-ES" sz="2800" dirty="0" smtClean="0"/>
              <a:t>Costo de mano de obra directa presupuestado</a:t>
            </a:r>
          </a:p>
          <a:p>
            <a:pPr marL="342900" indent="-342900">
              <a:buFont typeface="Arial"/>
              <a:buChar char="•"/>
            </a:pPr>
            <a:r>
              <a:rPr lang="es-ES" sz="2800" dirty="0"/>
              <a:t>Costo de materia prima directa presupuestado</a:t>
            </a:r>
          </a:p>
          <a:p>
            <a:endParaRPr lang="es-ES" sz="2000" dirty="0" smtClean="0"/>
          </a:p>
          <a:p>
            <a:endParaRPr lang="es-ES" sz="2000" dirty="0"/>
          </a:p>
        </p:txBody>
      </p:sp>
    </p:spTree>
    <p:extLst>
      <p:ext uri="{BB962C8B-B14F-4D97-AF65-F5344CB8AC3E}">
        <p14:creationId xmlns:p14="http://schemas.microsoft.com/office/powerpoint/2010/main" val="27445750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938163"/>
          </a:xfrm>
        </p:spPr>
        <p:txBody>
          <a:bodyPr/>
          <a:lstStyle/>
          <a:p>
            <a:r>
              <a:rPr lang="es-ES" sz="4000" dirty="0" smtClean="0"/>
              <a:t>GIF reales y GIF aplicados</a:t>
            </a:r>
            <a:endParaRPr lang="es-ES" sz="4000" dirty="0"/>
          </a:p>
        </p:txBody>
      </p:sp>
      <p:sp>
        <p:nvSpPr>
          <p:cNvPr id="7" name="CuadroTexto 6"/>
          <p:cNvSpPr txBox="1"/>
          <p:nvPr/>
        </p:nvSpPr>
        <p:spPr>
          <a:xfrm>
            <a:off x="466889" y="1299900"/>
            <a:ext cx="3492322"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smtClean="0"/>
              <a:t>GIF reales son los que incurren en el giro normal de las operaciones , se consumen, se registran y algunos se pagan durante un periodo determinado.</a:t>
            </a:r>
            <a:endParaRPr lang="es-ES" dirty="0"/>
          </a:p>
        </p:txBody>
      </p:sp>
      <p:sp>
        <p:nvSpPr>
          <p:cNvPr id="8" name="CuadroTexto 7"/>
          <p:cNvSpPr txBox="1"/>
          <p:nvPr/>
        </p:nvSpPr>
        <p:spPr>
          <a:xfrm>
            <a:off x="5077838" y="1299900"/>
            <a:ext cx="3680979" cy="175432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 dirty="0" smtClean="0"/>
              <a:t>GIF aplicados son aquellos que se calculan en base a una tasa predeterminada y se registran como tercer elemento del costo con cargo a la cuenta producción en proceso.</a:t>
            </a:r>
          </a:p>
          <a:p>
            <a:endParaRPr lang="es-ES" dirty="0"/>
          </a:p>
        </p:txBody>
      </p:sp>
      <p:sp>
        <p:nvSpPr>
          <p:cNvPr id="9" name="CuadroTexto 8"/>
          <p:cNvSpPr txBox="1"/>
          <p:nvPr/>
        </p:nvSpPr>
        <p:spPr>
          <a:xfrm>
            <a:off x="466889" y="3622742"/>
            <a:ext cx="8291928" cy="3046988"/>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tasa de GIF aplicados: </a:t>
            </a:r>
          </a:p>
          <a:p>
            <a:endParaRPr lang="es-ES" sz="3200" b="1" dirty="0">
              <a:solidFill>
                <a:srgbClr val="000000"/>
              </a:solidFill>
            </a:endParaRPr>
          </a:p>
          <a:p>
            <a:r>
              <a:rPr lang="es-ES" sz="3200" b="1" dirty="0" smtClean="0">
                <a:solidFill>
                  <a:srgbClr val="000000"/>
                </a:solidFill>
              </a:rPr>
              <a:t>Tasa predeterminada de </a:t>
            </a:r>
            <a:r>
              <a:rPr lang="es-ES" sz="3200" b="1" dirty="0">
                <a:solidFill>
                  <a:srgbClr val="000000"/>
                </a:solidFill>
              </a:rPr>
              <a:t>GIF </a:t>
            </a:r>
            <a:r>
              <a:rPr lang="es-ES" sz="3200" b="1" dirty="0" smtClean="0">
                <a:solidFill>
                  <a:srgbClr val="000000"/>
                </a:solidFill>
              </a:rPr>
              <a:t>* Nivel de producción real</a:t>
            </a:r>
            <a:endParaRPr lang="es-ES" sz="3200" b="1" dirty="0">
              <a:solidFill>
                <a:srgbClr val="000000"/>
              </a:solidFill>
            </a:endParaRPr>
          </a:p>
          <a:p>
            <a:endParaRPr lang="es-ES" sz="3200" b="1" dirty="0">
              <a:solidFill>
                <a:srgbClr val="000000"/>
              </a:solidFill>
            </a:endParaRPr>
          </a:p>
        </p:txBody>
      </p:sp>
      <p:sp>
        <p:nvSpPr>
          <p:cNvPr id="11" name="CuadroTexto 10"/>
          <p:cNvSpPr txBox="1"/>
          <p:nvPr/>
        </p:nvSpPr>
        <p:spPr>
          <a:xfrm>
            <a:off x="4201989" y="1761565"/>
            <a:ext cx="522915"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s-ES" dirty="0" smtClean="0"/>
              <a:t>Vs</a:t>
            </a:r>
            <a:endParaRPr lang="es-ES" dirty="0"/>
          </a:p>
        </p:txBody>
      </p:sp>
    </p:spTree>
    <p:extLst>
      <p:ext uri="{BB962C8B-B14F-4D97-AF65-F5344CB8AC3E}">
        <p14:creationId xmlns:p14="http://schemas.microsoft.com/office/powerpoint/2010/main" val="4144724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r>
              <a:rPr lang="es-ES" sz="4000" dirty="0" smtClean="0"/>
              <a:t>GIF reales Vs. GIF aplicados</a:t>
            </a:r>
            <a:endParaRPr lang="es-ES" sz="4000" dirty="0"/>
          </a:p>
        </p:txBody>
      </p:sp>
      <p:sp>
        <p:nvSpPr>
          <p:cNvPr id="6" name="CuadroTexto 5"/>
          <p:cNvSpPr txBox="1"/>
          <p:nvPr/>
        </p:nvSpPr>
        <p:spPr>
          <a:xfrm>
            <a:off x="522914" y="1767781"/>
            <a:ext cx="8049147" cy="3970318"/>
          </a:xfrm>
          <a:prstGeom prst="rect">
            <a:avLst/>
          </a:prstGeom>
          <a:noFill/>
        </p:spPr>
        <p:txBody>
          <a:bodyPr wrap="square" rtlCol="0">
            <a:spAutoFit/>
          </a:bodyPr>
          <a:lstStyle/>
          <a:p>
            <a:r>
              <a:rPr lang="es-ES" sz="2800" dirty="0" smtClean="0"/>
              <a:t>La variación neta de GIF se calcula comparando los GIF reales con los GIF aplicados.</a:t>
            </a:r>
          </a:p>
          <a:p>
            <a:endParaRPr lang="es-ES" sz="2800" dirty="0" smtClean="0"/>
          </a:p>
          <a:p>
            <a:r>
              <a:rPr lang="es-ES" sz="2800" dirty="0" smtClean="0"/>
              <a:t>Tipos de variaciones:</a:t>
            </a:r>
          </a:p>
          <a:p>
            <a:pPr marL="514350" indent="-514350">
              <a:buFont typeface="+mj-lt"/>
              <a:buAutoNum type="arabicPeriod"/>
            </a:pPr>
            <a:r>
              <a:rPr lang="es-ES" sz="2800" dirty="0" smtClean="0"/>
              <a:t>Variación cero:  GIF reales = GIF aplicados</a:t>
            </a:r>
          </a:p>
          <a:p>
            <a:pPr marL="514350" indent="-514350">
              <a:buFont typeface="+mj-lt"/>
              <a:buAutoNum type="arabicPeriod"/>
            </a:pPr>
            <a:r>
              <a:rPr lang="es-ES" sz="2800" dirty="0" smtClean="0"/>
              <a:t>Variación favorable: GIF reales menor a GIF aplicados</a:t>
            </a:r>
          </a:p>
          <a:p>
            <a:pPr marL="514350" indent="-514350">
              <a:buFont typeface="+mj-lt"/>
              <a:buAutoNum type="arabicPeriod"/>
            </a:pPr>
            <a:r>
              <a:rPr lang="es-ES" sz="2800" dirty="0" smtClean="0"/>
              <a:t>Variación desfavorable:  </a:t>
            </a:r>
            <a:r>
              <a:rPr lang="es-ES" sz="2800" dirty="0"/>
              <a:t>GIF reales </a:t>
            </a:r>
            <a:r>
              <a:rPr lang="es-ES" sz="2800" dirty="0" smtClean="0"/>
              <a:t>mayor </a:t>
            </a:r>
            <a:r>
              <a:rPr lang="es-ES" sz="2800" dirty="0"/>
              <a:t>a GIF aplicados</a:t>
            </a:r>
          </a:p>
        </p:txBody>
      </p:sp>
    </p:spTree>
    <p:extLst>
      <p:ext uri="{BB962C8B-B14F-4D97-AF65-F5344CB8AC3E}">
        <p14:creationId xmlns:p14="http://schemas.microsoft.com/office/powerpoint/2010/main" val="3502740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GIF ajustados</a:t>
            </a:r>
            <a:endParaRPr lang="es-ES" sz="4000" dirty="0"/>
          </a:p>
        </p:txBody>
      </p:sp>
      <p:sp>
        <p:nvSpPr>
          <p:cNvPr id="5" name="CuadroTexto 4"/>
          <p:cNvSpPr txBox="1"/>
          <p:nvPr/>
        </p:nvSpPr>
        <p:spPr>
          <a:xfrm>
            <a:off x="1307286" y="1904741"/>
            <a:ext cx="6349676" cy="523220"/>
          </a:xfrm>
          <a:prstGeom prst="rect">
            <a:avLst/>
          </a:prstGeom>
          <a:noFill/>
        </p:spPr>
        <p:txBody>
          <a:bodyPr wrap="square" rtlCol="0">
            <a:spAutoFit/>
          </a:bodyPr>
          <a:lstStyle/>
          <a:p>
            <a:r>
              <a:rPr lang="es-ES" sz="2800" dirty="0" smtClean="0"/>
              <a:t>Permiten el análisis de la variación </a:t>
            </a:r>
            <a:endParaRPr lang="es-ES" sz="2800" dirty="0"/>
          </a:p>
        </p:txBody>
      </p:sp>
      <p:sp>
        <p:nvSpPr>
          <p:cNvPr id="6" name="CuadroTexto 5"/>
          <p:cNvSpPr txBox="1"/>
          <p:nvPr/>
        </p:nvSpPr>
        <p:spPr>
          <a:xfrm>
            <a:off x="466889" y="3622742"/>
            <a:ext cx="8291928" cy="3046988"/>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tasa de GIF ajustados: </a:t>
            </a:r>
          </a:p>
          <a:p>
            <a:endParaRPr lang="es-ES" sz="3200" b="1" dirty="0">
              <a:solidFill>
                <a:srgbClr val="000000"/>
              </a:solidFill>
            </a:endParaRPr>
          </a:p>
          <a:p>
            <a:r>
              <a:rPr lang="es-ES" sz="3200" b="1" dirty="0" smtClean="0">
                <a:solidFill>
                  <a:srgbClr val="000000"/>
                </a:solidFill>
              </a:rPr>
              <a:t>GIF presupuestados + (Tasa GIF real * Nivel de producción real)</a:t>
            </a:r>
            <a:endParaRPr lang="es-ES" sz="3200" b="1" dirty="0">
              <a:solidFill>
                <a:srgbClr val="000000"/>
              </a:solidFill>
            </a:endParaRPr>
          </a:p>
          <a:p>
            <a:endParaRPr lang="es-ES" sz="3200" b="1" dirty="0">
              <a:solidFill>
                <a:srgbClr val="000000"/>
              </a:solidFill>
            </a:endParaRPr>
          </a:p>
        </p:txBody>
      </p:sp>
    </p:spTree>
    <p:extLst>
      <p:ext uri="{BB962C8B-B14F-4D97-AF65-F5344CB8AC3E}">
        <p14:creationId xmlns:p14="http://schemas.microsoft.com/office/powerpoint/2010/main" val="14387362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050207"/>
          </a:xfrm>
        </p:spPr>
        <p:txBody>
          <a:bodyPr/>
          <a:lstStyle/>
          <a:p>
            <a:r>
              <a:rPr lang="es-ES" sz="4000" dirty="0" smtClean="0"/>
              <a:t>Variación neta</a:t>
            </a:r>
            <a:endParaRPr lang="es-ES" sz="4000" dirty="0"/>
          </a:p>
        </p:txBody>
      </p:sp>
      <p:sp>
        <p:nvSpPr>
          <p:cNvPr id="5" name="CuadroTexto 4"/>
          <p:cNvSpPr txBox="1"/>
          <p:nvPr/>
        </p:nvSpPr>
        <p:spPr>
          <a:xfrm>
            <a:off x="1680795" y="1482318"/>
            <a:ext cx="5079741" cy="707886"/>
          </a:xfrm>
          <a:prstGeom prst="rect">
            <a:avLst/>
          </a:prstGeom>
          <a:noFill/>
        </p:spPr>
        <p:txBody>
          <a:bodyPr wrap="square" rtlCol="0">
            <a:spAutoFit/>
          </a:bodyPr>
          <a:lstStyle/>
          <a:p>
            <a:pPr marL="342900" indent="-342900">
              <a:buFont typeface="+mj-lt"/>
              <a:buAutoNum type="arabicPeriod"/>
            </a:pPr>
            <a:r>
              <a:rPr lang="es-ES" sz="2000" b="1" dirty="0" smtClean="0"/>
              <a:t>Variación en presupuesto</a:t>
            </a:r>
          </a:p>
          <a:p>
            <a:pPr marL="342900" indent="-342900">
              <a:buFont typeface="+mj-lt"/>
              <a:buAutoNum type="arabicPeriod"/>
            </a:pPr>
            <a:r>
              <a:rPr lang="es-ES" sz="2000" b="1" dirty="0" smtClean="0"/>
              <a:t>Variación en volumen</a:t>
            </a:r>
            <a:endParaRPr lang="es-ES" sz="2000" b="1" dirty="0"/>
          </a:p>
        </p:txBody>
      </p:sp>
      <p:sp>
        <p:nvSpPr>
          <p:cNvPr id="6" name="CuadroTexto 5"/>
          <p:cNvSpPr txBox="1"/>
          <p:nvPr/>
        </p:nvSpPr>
        <p:spPr>
          <a:xfrm>
            <a:off x="448213" y="2491400"/>
            <a:ext cx="8291928" cy="1569660"/>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variación en presupuesto: </a:t>
            </a:r>
            <a:endParaRPr lang="es-ES" sz="3200" b="1" dirty="0">
              <a:solidFill>
                <a:srgbClr val="000000"/>
              </a:solidFill>
            </a:endParaRPr>
          </a:p>
          <a:p>
            <a:pPr algn="ctr"/>
            <a:r>
              <a:rPr lang="es-ES" sz="3200" b="1" dirty="0" smtClean="0">
                <a:solidFill>
                  <a:srgbClr val="000000"/>
                </a:solidFill>
              </a:rPr>
              <a:t>Total </a:t>
            </a:r>
            <a:r>
              <a:rPr lang="es-ES" sz="3200" b="1" dirty="0">
                <a:solidFill>
                  <a:srgbClr val="000000"/>
                </a:solidFill>
              </a:rPr>
              <a:t>de </a:t>
            </a:r>
            <a:r>
              <a:rPr lang="es-ES" sz="3200" b="1" dirty="0" smtClean="0">
                <a:solidFill>
                  <a:srgbClr val="000000"/>
                </a:solidFill>
              </a:rPr>
              <a:t>GIF reales – GIF ajustados</a:t>
            </a:r>
            <a:endParaRPr lang="es-ES" sz="3200" b="1" dirty="0">
              <a:solidFill>
                <a:srgbClr val="000000"/>
              </a:solidFill>
            </a:endParaRPr>
          </a:p>
        </p:txBody>
      </p:sp>
      <p:sp>
        <p:nvSpPr>
          <p:cNvPr id="7" name="CuadroTexto 6"/>
          <p:cNvSpPr txBox="1"/>
          <p:nvPr/>
        </p:nvSpPr>
        <p:spPr>
          <a:xfrm>
            <a:off x="448213" y="5064619"/>
            <a:ext cx="8291928" cy="1569660"/>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variación en volumen: </a:t>
            </a:r>
            <a:endParaRPr lang="es-ES" sz="3200" b="1" dirty="0">
              <a:solidFill>
                <a:srgbClr val="000000"/>
              </a:solidFill>
            </a:endParaRPr>
          </a:p>
          <a:p>
            <a:pPr algn="ctr"/>
            <a:r>
              <a:rPr lang="es-ES" sz="3200" b="1" dirty="0" smtClean="0">
                <a:solidFill>
                  <a:srgbClr val="000000"/>
                </a:solidFill>
              </a:rPr>
              <a:t>Total </a:t>
            </a:r>
            <a:r>
              <a:rPr lang="es-ES" sz="3200" b="1" dirty="0">
                <a:solidFill>
                  <a:srgbClr val="000000"/>
                </a:solidFill>
              </a:rPr>
              <a:t>de </a:t>
            </a:r>
            <a:r>
              <a:rPr lang="es-ES" sz="3200" b="1" dirty="0" smtClean="0">
                <a:solidFill>
                  <a:srgbClr val="000000"/>
                </a:solidFill>
              </a:rPr>
              <a:t>GIF aplicados – Total GIF ajustados</a:t>
            </a:r>
            <a:endParaRPr lang="es-ES" sz="3200" b="1" dirty="0">
              <a:solidFill>
                <a:srgbClr val="000000"/>
              </a:solidFill>
            </a:endParaRPr>
          </a:p>
        </p:txBody>
      </p:sp>
    </p:spTree>
    <p:extLst>
      <p:ext uri="{BB962C8B-B14F-4D97-AF65-F5344CB8AC3E}">
        <p14:creationId xmlns:p14="http://schemas.microsoft.com/office/powerpoint/2010/main" val="15924952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Cómo distribuir los GIF</a:t>
            </a:r>
            <a:endParaRPr lang="es-ES" sz="4000" dirty="0"/>
          </a:p>
        </p:txBody>
      </p:sp>
      <p:sp>
        <p:nvSpPr>
          <p:cNvPr id="3" name="Marcador de contenido 2"/>
          <p:cNvSpPr>
            <a:spLocks noGrp="1"/>
          </p:cNvSpPr>
          <p:nvPr>
            <p:ph idx="1"/>
          </p:nvPr>
        </p:nvSpPr>
        <p:spPr/>
        <p:txBody>
          <a:bodyPr/>
          <a:lstStyle/>
          <a:p>
            <a:r>
              <a:rPr lang="es-ES" dirty="0" smtClean="0"/>
              <a:t>Equitativamente</a:t>
            </a:r>
          </a:p>
          <a:p>
            <a:r>
              <a:rPr lang="es-ES" dirty="0" smtClean="0"/>
              <a:t>Proporción justa</a:t>
            </a:r>
          </a:p>
          <a:p>
            <a:r>
              <a:rPr lang="es-ES" dirty="0" smtClean="0"/>
              <a:t>De acuerdo a estadísticas</a:t>
            </a:r>
          </a:p>
          <a:p>
            <a:r>
              <a:rPr lang="es-ES" dirty="0" smtClean="0"/>
              <a:t>Cuota de asignación o prorrateo</a:t>
            </a:r>
          </a:p>
          <a:p>
            <a:endParaRPr lang="es-ES" dirty="0" smtClean="0"/>
          </a:p>
          <a:p>
            <a:endParaRPr lang="es-ES" dirty="0"/>
          </a:p>
        </p:txBody>
      </p:sp>
    </p:spTree>
    <p:extLst>
      <p:ext uri="{BB962C8B-B14F-4D97-AF65-F5344CB8AC3E}">
        <p14:creationId xmlns:p14="http://schemas.microsoft.com/office/powerpoint/2010/main" val="4147930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idx="1"/>
          </p:nvPr>
        </p:nvSpPr>
        <p:spPr>
          <a:xfrm>
            <a:off x="228600" y="1054100"/>
            <a:ext cx="8661400" cy="5270500"/>
          </a:xfrm>
        </p:spPr>
        <p:txBody>
          <a:bodyPr>
            <a:normAutofit fontScale="25000" lnSpcReduction="20000"/>
          </a:bodyPr>
          <a:lstStyle/>
          <a:p>
            <a:pPr marL="0" indent="0" algn="just">
              <a:buNone/>
            </a:pPr>
            <a:r>
              <a:rPr lang="es-ES" sz="6400" dirty="0">
                <a:effectLst/>
                <a:latin typeface="Times New Roman"/>
                <a:cs typeface="Times New Roman"/>
              </a:rPr>
              <a:t>Un tema esencial en la literatura sobre la adaptación de la organización, ha sido el intento para identificar las fuerzas que promueven y transforman las organizaciones en respuesta a los cambios del medio ambiente (</a:t>
            </a:r>
            <a:r>
              <a:rPr lang="es-ES" sz="6400" dirty="0" err="1">
                <a:effectLst/>
                <a:latin typeface="Times New Roman"/>
                <a:cs typeface="Times New Roman"/>
              </a:rPr>
              <a:t>Liao</a:t>
            </a:r>
            <a:r>
              <a:rPr lang="es-ES" sz="6400" dirty="0">
                <a:effectLst/>
                <a:latin typeface="Times New Roman"/>
                <a:cs typeface="Times New Roman"/>
              </a:rPr>
              <a:t>, </a:t>
            </a:r>
            <a:r>
              <a:rPr lang="en-US" sz="6400" dirty="0" err="1">
                <a:effectLst/>
                <a:latin typeface="Times New Roman"/>
                <a:cs typeface="Times New Roman"/>
              </a:rPr>
              <a:t>Welsch</a:t>
            </a:r>
            <a:r>
              <a:rPr lang="en-US" sz="6400" dirty="0">
                <a:effectLst/>
                <a:latin typeface="Times New Roman"/>
                <a:cs typeface="Times New Roman"/>
              </a:rPr>
              <a:t> y </a:t>
            </a:r>
            <a:r>
              <a:rPr lang="en-US" sz="6400" dirty="0" err="1">
                <a:effectLst/>
                <a:latin typeface="Times New Roman"/>
                <a:cs typeface="Times New Roman"/>
              </a:rPr>
              <a:t>Stoica</a:t>
            </a:r>
            <a:r>
              <a:rPr lang="en-US" sz="6400" dirty="0">
                <a:effectLst/>
                <a:latin typeface="Times New Roman"/>
                <a:cs typeface="Times New Roman"/>
              </a:rPr>
              <a:t>, 2003</a:t>
            </a:r>
            <a:r>
              <a:rPr lang="es-ES" sz="6400" dirty="0">
                <a:effectLst/>
                <a:latin typeface="Times New Roman"/>
                <a:cs typeface="Times New Roman"/>
              </a:rPr>
              <a:t>).  </a:t>
            </a:r>
          </a:p>
          <a:p>
            <a:pPr marL="0" indent="0" algn="just">
              <a:buNone/>
            </a:pPr>
            <a:r>
              <a:rPr lang="es-ES_tradnl" sz="6400" dirty="0">
                <a:effectLst/>
                <a:latin typeface="Times New Roman"/>
                <a:cs typeface="Times New Roman"/>
              </a:rPr>
              <a:t>Las empresas deben adaptarse a las nuevas tendencias de gestión. Tal es el caso de la administración por objetivos y la cadena de valor que exigen a la contabilidad de costos buscar otras formas de costeo. Por ejemplo, el costeo basado en actividades que no es un tema nuevo, pero que la mayoría de las empresas mexicanas no han adoptado y continúan usando los métodos de costeo tradicionales.</a:t>
            </a:r>
          </a:p>
          <a:p>
            <a:pPr marL="0" indent="0" algn="just">
              <a:buNone/>
            </a:pPr>
            <a:r>
              <a:rPr lang="es-ES_tradnl" sz="6400" dirty="0">
                <a:effectLst/>
                <a:latin typeface="Times New Roman"/>
                <a:cs typeface="Times New Roman"/>
              </a:rPr>
              <a:t>El objetivo de este material es aportar el fundamento teórico y metodológico para aplicar el método de costeo basado en actividades, llamado también costeo ABC por sus siglas en inglés (</a:t>
            </a:r>
            <a:r>
              <a:rPr lang="es-ES_tradnl" sz="6400" dirty="0" err="1">
                <a:effectLst/>
                <a:latin typeface="Times New Roman"/>
                <a:cs typeface="Times New Roman"/>
              </a:rPr>
              <a:t>Activity</a:t>
            </a:r>
            <a:r>
              <a:rPr lang="es-ES_tradnl" sz="6400" dirty="0">
                <a:effectLst/>
                <a:latin typeface="Times New Roman"/>
                <a:cs typeface="Times New Roman"/>
              </a:rPr>
              <a:t> </a:t>
            </a:r>
            <a:r>
              <a:rPr lang="es-ES_tradnl" sz="6400" dirty="0" err="1">
                <a:effectLst/>
                <a:latin typeface="Times New Roman"/>
                <a:cs typeface="Times New Roman"/>
              </a:rPr>
              <a:t>Based</a:t>
            </a:r>
            <a:r>
              <a:rPr lang="es-ES_tradnl" sz="6400" dirty="0">
                <a:effectLst/>
                <a:latin typeface="Times New Roman"/>
                <a:cs typeface="Times New Roman"/>
              </a:rPr>
              <a:t> </a:t>
            </a:r>
            <a:r>
              <a:rPr lang="es-ES_tradnl" sz="6400" dirty="0" err="1">
                <a:effectLst/>
                <a:latin typeface="Times New Roman"/>
                <a:cs typeface="Times New Roman"/>
              </a:rPr>
              <a:t>Costing</a:t>
            </a:r>
            <a:r>
              <a:rPr lang="es-ES" sz="6400" dirty="0">
                <a:effectLst/>
                <a:latin typeface="Times New Roman"/>
                <a:cs typeface="Times New Roman"/>
              </a:rPr>
              <a:t>)</a:t>
            </a:r>
            <a:r>
              <a:rPr lang="es-ES" sz="6400" dirty="0" smtClean="0">
                <a:effectLst/>
                <a:latin typeface="Times New Roman"/>
                <a:cs typeface="Times New Roman"/>
              </a:rPr>
              <a:t>. Con base en los objetivos de cadena de valor</a:t>
            </a:r>
            <a:endParaRPr lang="es-ES_tradnl" sz="6400" dirty="0">
              <a:effectLst/>
              <a:latin typeface="Times New Roman"/>
              <a:cs typeface="Times New Roman"/>
            </a:endParaRPr>
          </a:p>
          <a:p>
            <a:pPr marL="0" indent="0" algn="just">
              <a:buNone/>
            </a:pPr>
            <a:r>
              <a:rPr lang="es-ES_tradnl" sz="6400" dirty="0">
                <a:effectLst/>
                <a:latin typeface="Times New Roman"/>
                <a:cs typeface="Times New Roman"/>
              </a:rPr>
              <a:t>La contribución del presente material se dirige:</a:t>
            </a:r>
          </a:p>
          <a:p>
            <a:pPr marL="1143000" lvl="0" indent="-1143000" algn="just">
              <a:buFont typeface="+mj-lt"/>
              <a:buAutoNum type="arabicPeriod"/>
            </a:pPr>
            <a:r>
              <a:rPr lang="es-ES_tradnl" sz="6400" dirty="0">
                <a:effectLst/>
                <a:latin typeface="Times New Roman"/>
                <a:cs typeface="Times New Roman"/>
              </a:rPr>
              <a:t>Al profesor. Le aporta la </a:t>
            </a:r>
            <a:r>
              <a:rPr lang="es-ES_tradnl" sz="6400" dirty="0" smtClean="0">
                <a:effectLst/>
                <a:latin typeface="Times New Roman"/>
                <a:cs typeface="Times New Roman"/>
              </a:rPr>
              <a:t>visualización y el fundamento teórico y práctico de cadena de valor, el tratamiento de los GIF (Gastos indirectos de fabricación),  </a:t>
            </a:r>
            <a:r>
              <a:rPr lang="es-ES_tradnl" sz="6400" dirty="0">
                <a:effectLst/>
                <a:latin typeface="Times New Roman"/>
                <a:cs typeface="Times New Roman"/>
              </a:rPr>
              <a:t>la metodología del costeo ABC y su aplicación práctica.</a:t>
            </a:r>
          </a:p>
          <a:p>
            <a:pPr marL="1143000" lvl="0" indent="-1143000" algn="just">
              <a:buFont typeface="+mj-lt"/>
              <a:buAutoNum type="arabicPeriod"/>
            </a:pPr>
            <a:r>
              <a:rPr lang="es-ES_tradnl" sz="6400" dirty="0">
                <a:effectLst/>
                <a:latin typeface="Times New Roman"/>
                <a:cs typeface="Times New Roman"/>
              </a:rPr>
              <a:t>Al alumno de la licenciatura en Contaduría. Le servirá de guía teórica y práctica con el fin de </a:t>
            </a:r>
            <a:r>
              <a:rPr lang="es-ES_tradnl" sz="6400" dirty="0" smtClean="0">
                <a:effectLst/>
                <a:latin typeface="Times New Roman"/>
                <a:cs typeface="Times New Roman"/>
              </a:rPr>
              <a:t>comprender los </a:t>
            </a:r>
            <a:r>
              <a:rPr lang="es-ES_tradnl" sz="6400" dirty="0">
                <a:effectLst/>
                <a:latin typeface="Times New Roman"/>
                <a:cs typeface="Times New Roman"/>
              </a:rPr>
              <a:t>beneficios que aporta el costeo </a:t>
            </a:r>
            <a:r>
              <a:rPr lang="es-ES_tradnl" sz="6400" dirty="0" smtClean="0">
                <a:effectLst/>
                <a:latin typeface="Times New Roman"/>
                <a:cs typeface="Times New Roman"/>
              </a:rPr>
              <a:t>ABC, su </a:t>
            </a:r>
            <a:r>
              <a:rPr lang="es-ES_tradnl" sz="6400" dirty="0">
                <a:effectLst/>
                <a:latin typeface="Times New Roman"/>
                <a:cs typeface="Times New Roman"/>
              </a:rPr>
              <a:t>diferenciación con el costeo </a:t>
            </a:r>
            <a:r>
              <a:rPr lang="es-ES_tradnl" sz="6400" dirty="0" smtClean="0">
                <a:effectLst/>
                <a:latin typeface="Times New Roman"/>
                <a:cs typeface="Times New Roman"/>
              </a:rPr>
              <a:t>tradicional, </a:t>
            </a:r>
            <a:r>
              <a:rPr lang="es-ES_tradnl" sz="6400" dirty="0">
                <a:effectLst/>
                <a:latin typeface="Times New Roman"/>
                <a:cs typeface="Times New Roman"/>
              </a:rPr>
              <a:t>así como las bases en </a:t>
            </a:r>
            <a:r>
              <a:rPr lang="es-ES_tradnl" sz="6400" dirty="0" smtClean="0">
                <a:effectLst/>
                <a:latin typeface="Times New Roman"/>
                <a:cs typeface="Times New Roman"/>
              </a:rPr>
              <a:t>que sustenta, </a:t>
            </a:r>
            <a:r>
              <a:rPr lang="es-ES_tradnl" sz="6400" dirty="0">
                <a:effectLst/>
                <a:latin typeface="Times New Roman"/>
                <a:cs typeface="Times New Roman"/>
              </a:rPr>
              <a:t>y el convencimiento que se trata de un procedimiento fácil de aplicar en una empresa de transformación.</a:t>
            </a:r>
          </a:p>
          <a:p>
            <a:pPr marL="0" indent="0">
              <a:buNone/>
            </a:pPr>
            <a:r>
              <a:rPr lang="es-ES_tradnl" sz="8000" dirty="0">
                <a:effectLst/>
              </a:rPr>
              <a:t> </a:t>
            </a:r>
          </a:p>
          <a:p>
            <a:pPr marL="0" indent="0" algn="just">
              <a:buNone/>
            </a:pPr>
            <a:endParaRPr lang="es-ES" sz="8000" b="0" dirty="0"/>
          </a:p>
          <a:p>
            <a:pPr marL="0" indent="0" algn="just">
              <a:buNone/>
            </a:pPr>
            <a:endParaRPr lang="es-ES" sz="8000" b="0" dirty="0"/>
          </a:p>
          <a:p>
            <a:endParaRPr lang="es-ES" dirty="0"/>
          </a:p>
        </p:txBody>
      </p:sp>
    </p:spTree>
    <p:extLst>
      <p:ext uri="{BB962C8B-B14F-4D97-AF65-F5344CB8AC3E}">
        <p14:creationId xmlns:p14="http://schemas.microsoft.com/office/powerpoint/2010/main" val="510120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9"/>
          <p:cNvSpPr/>
          <p:nvPr/>
        </p:nvSpPr>
        <p:spPr>
          <a:xfrm>
            <a:off x="499330" y="2083605"/>
            <a:ext cx="2862264" cy="255832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1120531" y="2904639"/>
            <a:ext cx="1643446" cy="646331"/>
          </a:xfrm>
          <a:prstGeom prst="rect">
            <a:avLst/>
          </a:prstGeom>
          <a:noFill/>
        </p:spPr>
        <p:txBody>
          <a:bodyPr wrap="square" rtlCol="0">
            <a:spAutoFit/>
          </a:bodyPr>
          <a:lstStyle/>
          <a:p>
            <a:r>
              <a:rPr lang="es-ES" b="1" dirty="0" smtClean="0">
                <a:solidFill>
                  <a:srgbClr val="0A68AD"/>
                </a:solidFill>
              </a:rPr>
              <a:t>Métodos de </a:t>
            </a:r>
          </a:p>
          <a:p>
            <a:r>
              <a:rPr lang="es-ES" b="1" dirty="0" smtClean="0">
                <a:solidFill>
                  <a:srgbClr val="0A68AD"/>
                </a:solidFill>
              </a:rPr>
              <a:t>asignación</a:t>
            </a:r>
            <a:endParaRPr lang="es-ES" b="1" dirty="0">
              <a:solidFill>
                <a:srgbClr val="0A68AD"/>
              </a:solidFill>
            </a:endParaRPr>
          </a:p>
        </p:txBody>
      </p:sp>
      <p:sp>
        <p:nvSpPr>
          <p:cNvPr id="14" name="Lágrima 13"/>
          <p:cNvSpPr/>
          <p:nvPr/>
        </p:nvSpPr>
        <p:spPr>
          <a:xfrm rot="10800000">
            <a:off x="3361594" y="264359"/>
            <a:ext cx="2670599" cy="1792697"/>
          </a:xfrm>
          <a:prstGeom prst="teardro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CuadroTexto 14"/>
          <p:cNvSpPr txBox="1"/>
          <p:nvPr/>
        </p:nvSpPr>
        <p:spPr>
          <a:xfrm>
            <a:off x="3609641" y="797657"/>
            <a:ext cx="2238790" cy="646331"/>
          </a:xfrm>
          <a:prstGeom prst="rect">
            <a:avLst/>
          </a:prstGeom>
          <a:noFill/>
        </p:spPr>
        <p:txBody>
          <a:bodyPr wrap="square" rtlCol="0">
            <a:spAutoFit/>
          </a:bodyPr>
          <a:lstStyle/>
          <a:p>
            <a:r>
              <a:rPr lang="es-ES" b="1" dirty="0" smtClean="0">
                <a:solidFill>
                  <a:srgbClr val="0A68AD"/>
                </a:solidFill>
              </a:rPr>
              <a:t>Unidades  producidas</a:t>
            </a:r>
            <a:endParaRPr lang="es-ES" b="1" dirty="0">
              <a:solidFill>
                <a:srgbClr val="0A68AD"/>
              </a:solidFill>
            </a:endParaRPr>
          </a:p>
        </p:txBody>
      </p:sp>
      <p:sp>
        <p:nvSpPr>
          <p:cNvPr id="16" name="Lágrima 15"/>
          <p:cNvSpPr/>
          <p:nvPr/>
        </p:nvSpPr>
        <p:spPr>
          <a:xfrm rot="10800000">
            <a:off x="3716428" y="2466420"/>
            <a:ext cx="2670599" cy="1792697"/>
          </a:xfrm>
          <a:prstGeom prst="teardro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CuadroTexto 16"/>
          <p:cNvSpPr txBox="1"/>
          <p:nvPr/>
        </p:nvSpPr>
        <p:spPr>
          <a:xfrm>
            <a:off x="3889050" y="3178103"/>
            <a:ext cx="2238790" cy="369332"/>
          </a:xfrm>
          <a:prstGeom prst="rect">
            <a:avLst/>
          </a:prstGeom>
          <a:noFill/>
        </p:spPr>
        <p:txBody>
          <a:bodyPr wrap="square" rtlCol="0">
            <a:spAutoFit/>
          </a:bodyPr>
          <a:lstStyle/>
          <a:p>
            <a:r>
              <a:rPr lang="es-ES" b="1" dirty="0" smtClean="0">
                <a:solidFill>
                  <a:srgbClr val="0A68AD"/>
                </a:solidFill>
              </a:rPr>
              <a:t>Horas trabajadas</a:t>
            </a:r>
            <a:endParaRPr lang="es-ES" b="1" dirty="0">
              <a:solidFill>
                <a:srgbClr val="0A68AD"/>
              </a:solidFill>
            </a:endParaRPr>
          </a:p>
        </p:txBody>
      </p:sp>
      <p:sp>
        <p:nvSpPr>
          <p:cNvPr id="18" name="Lágrima 17"/>
          <p:cNvSpPr/>
          <p:nvPr/>
        </p:nvSpPr>
        <p:spPr>
          <a:xfrm rot="10800000">
            <a:off x="3716428" y="4670224"/>
            <a:ext cx="2670599" cy="1792697"/>
          </a:xfrm>
          <a:prstGeom prst="teardro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CuadroTexto 18"/>
          <p:cNvSpPr txBox="1"/>
          <p:nvPr/>
        </p:nvSpPr>
        <p:spPr>
          <a:xfrm>
            <a:off x="3889050" y="5160650"/>
            <a:ext cx="2238790" cy="923330"/>
          </a:xfrm>
          <a:prstGeom prst="rect">
            <a:avLst/>
          </a:prstGeom>
          <a:noFill/>
        </p:spPr>
        <p:txBody>
          <a:bodyPr wrap="square" rtlCol="0">
            <a:spAutoFit/>
          </a:bodyPr>
          <a:lstStyle/>
          <a:p>
            <a:r>
              <a:rPr lang="es-ES" b="1" dirty="0">
                <a:solidFill>
                  <a:srgbClr val="0A68AD"/>
                </a:solidFill>
              </a:rPr>
              <a:t>Prorrateos o base departamental o escalonado</a:t>
            </a:r>
          </a:p>
        </p:txBody>
      </p:sp>
      <p:pic>
        <p:nvPicPr>
          <p:cNvPr id="21" name="Imagen 20"/>
          <p:cNvPicPr>
            <a:picLocks noChangeAspect="1"/>
          </p:cNvPicPr>
          <p:nvPr/>
        </p:nvPicPr>
        <p:blipFill>
          <a:blip r:embed="rId2"/>
          <a:stretch>
            <a:fillRect/>
          </a:stretch>
        </p:blipFill>
        <p:spPr>
          <a:xfrm>
            <a:off x="6555104" y="73622"/>
            <a:ext cx="2241063" cy="1737169"/>
          </a:xfrm>
          <a:prstGeom prst="rect">
            <a:avLst/>
          </a:prstGeom>
        </p:spPr>
      </p:pic>
      <p:cxnSp>
        <p:nvCxnSpPr>
          <p:cNvPr id="23" name="Conector recto de flecha 22"/>
          <p:cNvCxnSpPr>
            <a:stCxn id="10" idx="7"/>
            <a:endCxn id="14" idx="7"/>
          </p:cNvCxnSpPr>
          <p:nvPr/>
        </p:nvCxnSpPr>
        <p:spPr>
          <a:xfrm flipV="1">
            <a:off x="2942425" y="2057056"/>
            <a:ext cx="419169" cy="4012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Conector recto de flecha 24"/>
          <p:cNvCxnSpPr>
            <a:stCxn id="10" idx="6"/>
            <a:endCxn id="16" idx="0"/>
          </p:cNvCxnSpPr>
          <p:nvPr/>
        </p:nvCxnSpPr>
        <p:spPr>
          <a:xfrm flipV="1">
            <a:off x="3361594" y="3362768"/>
            <a:ext cx="35483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Conector recto de flecha 26"/>
          <p:cNvCxnSpPr/>
          <p:nvPr/>
        </p:nvCxnSpPr>
        <p:spPr>
          <a:xfrm>
            <a:off x="3081460" y="4259118"/>
            <a:ext cx="807590" cy="6894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8" name="Imagen 27"/>
          <p:cNvPicPr>
            <a:picLocks noChangeAspect="1"/>
          </p:cNvPicPr>
          <p:nvPr/>
        </p:nvPicPr>
        <p:blipFill>
          <a:blip r:embed="rId3"/>
          <a:stretch>
            <a:fillRect/>
          </a:stretch>
        </p:blipFill>
        <p:spPr>
          <a:xfrm>
            <a:off x="6555106" y="2402524"/>
            <a:ext cx="2241062" cy="1856594"/>
          </a:xfrm>
          <a:prstGeom prst="rect">
            <a:avLst/>
          </a:prstGeom>
        </p:spPr>
      </p:pic>
      <p:pic>
        <p:nvPicPr>
          <p:cNvPr id="37" name="Imagen 36"/>
          <p:cNvPicPr>
            <a:picLocks noChangeAspect="1"/>
          </p:cNvPicPr>
          <p:nvPr/>
        </p:nvPicPr>
        <p:blipFill>
          <a:blip r:embed="rId4"/>
          <a:stretch>
            <a:fillRect/>
          </a:stretch>
        </p:blipFill>
        <p:spPr>
          <a:xfrm>
            <a:off x="7067763" y="4670224"/>
            <a:ext cx="1320800" cy="1435100"/>
          </a:xfrm>
          <a:prstGeom prst="rect">
            <a:avLst/>
          </a:prstGeom>
        </p:spPr>
      </p:pic>
    </p:spTree>
    <p:extLst>
      <p:ext uri="{BB962C8B-B14F-4D97-AF65-F5344CB8AC3E}">
        <p14:creationId xmlns:p14="http://schemas.microsoft.com/office/powerpoint/2010/main" val="4176186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Unidades producidas</a:t>
            </a:r>
            <a:endParaRPr lang="es-ES" sz="4000" dirty="0"/>
          </a:p>
        </p:txBody>
      </p:sp>
      <p:sp>
        <p:nvSpPr>
          <p:cNvPr id="3" name="Marcador de contenido 2"/>
          <p:cNvSpPr>
            <a:spLocks noGrp="1"/>
          </p:cNvSpPr>
          <p:nvPr>
            <p:ph idx="1"/>
          </p:nvPr>
        </p:nvSpPr>
        <p:spPr>
          <a:xfrm>
            <a:off x="779462" y="1882588"/>
            <a:ext cx="7581901" cy="1870871"/>
          </a:xfrm>
        </p:spPr>
        <p:txBody>
          <a:bodyPr/>
          <a:lstStyle/>
          <a:p>
            <a:r>
              <a:rPr lang="es-ES" dirty="0" smtClean="0"/>
              <a:t>Productos iguales</a:t>
            </a:r>
          </a:p>
          <a:p>
            <a:r>
              <a:rPr lang="es-ES" dirty="0" smtClean="0"/>
              <a:t>Productos similares en características físicas y uso de materiales</a:t>
            </a:r>
          </a:p>
        </p:txBody>
      </p:sp>
      <p:sp>
        <p:nvSpPr>
          <p:cNvPr id="4" name="CuadroTexto 3"/>
          <p:cNvSpPr txBox="1"/>
          <p:nvPr/>
        </p:nvSpPr>
        <p:spPr>
          <a:xfrm>
            <a:off x="466889" y="4033568"/>
            <a:ext cx="8291928" cy="2062103"/>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 sz="3200" b="1" dirty="0" smtClean="0">
                <a:solidFill>
                  <a:srgbClr val="000000"/>
                </a:solidFill>
              </a:rPr>
              <a:t>Fórmula para determinar la  cuota </a:t>
            </a:r>
            <a:r>
              <a:rPr lang="es-ES" sz="3200" b="1" dirty="0">
                <a:solidFill>
                  <a:srgbClr val="000000"/>
                </a:solidFill>
              </a:rPr>
              <a:t>GIF: </a:t>
            </a:r>
            <a:endParaRPr lang="es-ES" sz="3200" b="1" dirty="0" smtClean="0">
              <a:solidFill>
                <a:srgbClr val="000000"/>
              </a:solidFill>
            </a:endParaRPr>
          </a:p>
          <a:p>
            <a:endParaRPr lang="es-ES" sz="3200" b="1" dirty="0">
              <a:solidFill>
                <a:srgbClr val="000000"/>
              </a:solidFill>
            </a:endParaRPr>
          </a:p>
          <a:p>
            <a:r>
              <a:rPr lang="es-ES" sz="3200" b="1" dirty="0" smtClean="0">
                <a:solidFill>
                  <a:srgbClr val="000000"/>
                </a:solidFill>
              </a:rPr>
              <a:t>Total </a:t>
            </a:r>
            <a:r>
              <a:rPr lang="es-ES" sz="3200" b="1" dirty="0">
                <a:solidFill>
                  <a:srgbClr val="000000"/>
                </a:solidFill>
              </a:rPr>
              <a:t>de GIF / unidades producidas</a:t>
            </a:r>
          </a:p>
          <a:p>
            <a:endParaRPr lang="es-ES" sz="3200" b="1" dirty="0">
              <a:solidFill>
                <a:srgbClr val="000000"/>
              </a:solidFill>
            </a:endParaRPr>
          </a:p>
        </p:txBody>
      </p:sp>
    </p:spTree>
    <p:extLst>
      <p:ext uri="{BB962C8B-B14F-4D97-AF65-F5344CB8AC3E}">
        <p14:creationId xmlns:p14="http://schemas.microsoft.com/office/powerpoint/2010/main" val="10677317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Método horas trabajadas</a:t>
            </a:r>
            <a:endParaRPr lang="es-ES" sz="4000" dirty="0"/>
          </a:p>
        </p:txBody>
      </p:sp>
      <p:sp>
        <p:nvSpPr>
          <p:cNvPr id="3" name="Marcador de contenido 2"/>
          <p:cNvSpPr>
            <a:spLocks noGrp="1"/>
          </p:cNvSpPr>
          <p:nvPr>
            <p:ph idx="1"/>
          </p:nvPr>
        </p:nvSpPr>
        <p:spPr>
          <a:xfrm>
            <a:off x="779462" y="2088001"/>
            <a:ext cx="7581901" cy="806458"/>
          </a:xfrm>
        </p:spPr>
        <p:txBody>
          <a:bodyPr/>
          <a:lstStyle/>
          <a:p>
            <a:r>
              <a:rPr lang="es-ES" dirty="0" smtClean="0"/>
              <a:t>Productos similares en cuanto a la labor</a:t>
            </a:r>
          </a:p>
        </p:txBody>
      </p:sp>
      <p:sp>
        <p:nvSpPr>
          <p:cNvPr id="4" name="Rectángulo 3"/>
          <p:cNvSpPr/>
          <p:nvPr/>
        </p:nvSpPr>
        <p:spPr>
          <a:xfrm>
            <a:off x="1115621" y="3228770"/>
            <a:ext cx="6933527" cy="2062103"/>
          </a:xfrm>
          <a:prstGeom prst="rect">
            <a:avLst/>
          </a:prstGeom>
          <a:solidFill>
            <a:srgbClr val="EBFAD2"/>
          </a:solidFill>
        </p:spPr>
        <p:txBody>
          <a:bodyPr wrap="square">
            <a:spAutoFit/>
          </a:bodyPr>
          <a:lstStyle/>
          <a:p>
            <a:r>
              <a:rPr lang="es-ES" sz="3200" b="1" dirty="0" smtClean="0">
                <a:solidFill>
                  <a:srgbClr val="000000"/>
                </a:solidFill>
              </a:rPr>
              <a:t>Fórmula para determinar la cuota GIF</a:t>
            </a:r>
          </a:p>
          <a:p>
            <a:endParaRPr lang="es-ES" sz="3200" b="1" dirty="0" smtClean="0">
              <a:solidFill>
                <a:srgbClr val="000000"/>
              </a:solidFill>
            </a:endParaRPr>
          </a:p>
          <a:p>
            <a:r>
              <a:rPr lang="es-ES" sz="3200" b="1" dirty="0" smtClean="0">
                <a:solidFill>
                  <a:srgbClr val="000000"/>
                </a:solidFill>
              </a:rPr>
              <a:t> </a:t>
            </a:r>
            <a:r>
              <a:rPr lang="es-ES" sz="3200" b="1" dirty="0">
                <a:solidFill>
                  <a:srgbClr val="000000"/>
                </a:solidFill>
              </a:rPr>
              <a:t>Total GIF /  Total horas </a:t>
            </a:r>
            <a:r>
              <a:rPr lang="es-ES" sz="3200" b="1" dirty="0" smtClean="0">
                <a:solidFill>
                  <a:srgbClr val="000000"/>
                </a:solidFill>
              </a:rPr>
              <a:t>trabajadas</a:t>
            </a:r>
          </a:p>
          <a:p>
            <a:endParaRPr lang="es-ES" sz="3200" b="1" dirty="0">
              <a:solidFill>
                <a:srgbClr val="000000"/>
              </a:solidFill>
            </a:endParaRPr>
          </a:p>
        </p:txBody>
      </p:sp>
    </p:spTree>
    <p:extLst>
      <p:ext uri="{BB962C8B-B14F-4D97-AF65-F5344CB8AC3E}">
        <p14:creationId xmlns:p14="http://schemas.microsoft.com/office/powerpoint/2010/main" val="1028500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0"/>
            <a:ext cx="7581901" cy="1008392"/>
          </a:xfrm>
        </p:spPr>
        <p:txBody>
          <a:bodyPr/>
          <a:lstStyle/>
          <a:p>
            <a:r>
              <a:rPr lang="es-ES" sz="4000" dirty="0" smtClean="0"/>
              <a:t>Prorrateos o base departamental</a:t>
            </a:r>
            <a:endParaRPr lang="es-ES" sz="4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34820764"/>
              </p:ext>
            </p:extLst>
          </p:nvPr>
        </p:nvGraphicFramePr>
        <p:xfrm>
          <a:off x="779462" y="1867393"/>
          <a:ext cx="8035382" cy="4827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779462" y="974154"/>
            <a:ext cx="8132845" cy="1015663"/>
          </a:xfrm>
          <a:prstGeom prst="rect">
            <a:avLst/>
          </a:prstGeom>
        </p:spPr>
        <p:txBody>
          <a:bodyPr wrap="square">
            <a:spAutoFit/>
          </a:bodyPr>
          <a:lstStyle/>
          <a:p>
            <a:pPr lvl="0" algn="just"/>
            <a:r>
              <a:rPr lang="es-ES" sz="2000" b="1" dirty="0"/>
              <a:t>El prorrateo es la forma de distribuir los GIF para que en cada departamento o centro de costo se identifique el monto erogado y en base a una una distribución justa este valor lo absorba cada producto</a:t>
            </a:r>
            <a:endParaRPr lang="es-ES" sz="2000" dirty="0"/>
          </a:p>
        </p:txBody>
      </p:sp>
    </p:spTree>
    <p:extLst>
      <p:ext uri="{BB962C8B-B14F-4D97-AF65-F5344CB8AC3E}">
        <p14:creationId xmlns:p14="http://schemas.microsoft.com/office/powerpoint/2010/main" val="15448628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Ej. Distribución de gastos no identificados con un departamento específico</a:t>
            </a:r>
            <a:endParaRPr lang="es-ES" sz="4000" dirty="0"/>
          </a:p>
        </p:txBody>
      </p:sp>
      <p:graphicFrame>
        <p:nvGraphicFramePr>
          <p:cNvPr id="5" name="Tabla 4"/>
          <p:cNvGraphicFramePr>
            <a:graphicFrameLocks noGrp="1"/>
          </p:cNvGraphicFramePr>
          <p:nvPr>
            <p:extLst>
              <p:ext uri="{D42A27DB-BD31-4B8C-83A1-F6EECF244321}">
                <p14:modId xmlns:p14="http://schemas.microsoft.com/office/powerpoint/2010/main" val="3894779652"/>
              </p:ext>
            </p:extLst>
          </p:nvPr>
        </p:nvGraphicFramePr>
        <p:xfrm>
          <a:off x="779462" y="2472117"/>
          <a:ext cx="7419090" cy="3942080"/>
        </p:xfrm>
        <a:graphic>
          <a:graphicData uri="http://schemas.openxmlformats.org/drawingml/2006/table">
            <a:tbl>
              <a:tblPr firstRow="1" bandRow="1">
                <a:tableStyleId>{21E4AEA4-8DFA-4A89-87EB-49C32662AFE0}</a:tableStyleId>
              </a:tblPr>
              <a:tblGrid>
                <a:gridCol w="3709545"/>
                <a:gridCol w="3709545"/>
              </a:tblGrid>
              <a:tr h="370840">
                <a:tc>
                  <a:txBody>
                    <a:bodyPr/>
                    <a:lstStyle/>
                    <a:p>
                      <a:pPr algn="ctr"/>
                      <a:r>
                        <a:rPr lang="es-ES" dirty="0" smtClean="0">
                          <a:solidFill>
                            <a:srgbClr val="0A68AD"/>
                          </a:solidFill>
                        </a:rPr>
                        <a:t>Gasto</a:t>
                      </a:r>
                      <a:endParaRPr lang="es-ES" dirty="0">
                        <a:solidFill>
                          <a:srgbClr val="0A68AD"/>
                        </a:solidFill>
                      </a:endParaRPr>
                    </a:p>
                  </a:txBody>
                  <a:tcPr/>
                </a:tc>
                <a:tc>
                  <a:txBody>
                    <a:bodyPr/>
                    <a:lstStyle/>
                    <a:p>
                      <a:pPr algn="ctr"/>
                      <a:r>
                        <a:rPr lang="es-ES" dirty="0" smtClean="0">
                          <a:solidFill>
                            <a:srgbClr val="0A68AD"/>
                          </a:solidFill>
                        </a:rPr>
                        <a:t>Factor</a:t>
                      </a:r>
                      <a:endParaRPr lang="es-ES" dirty="0">
                        <a:solidFill>
                          <a:srgbClr val="0A68AD"/>
                        </a:solidFill>
                      </a:endParaRPr>
                    </a:p>
                  </a:txBody>
                  <a:tcPr/>
                </a:tc>
              </a:tr>
              <a:tr h="370840">
                <a:tc>
                  <a:txBody>
                    <a:bodyPr/>
                    <a:lstStyle/>
                    <a:p>
                      <a:r>
                        <a:rPr lang="es-ES" dirty="0" smtClean="0"/>
                        <a:t>Mantenimiento</a:t>
                      </a:r>
                      <a:endParaRPr lang="es-ES" dirty="0"/>
                    </a:p>
                  </a:txBody>
                  <a:tcPr/>
                </a:tc>
                <a:tc>
                  <a:txBody>
                    <a:bodyPr/>
                    <a:lstStyle/>
                    <a:p>
                      <a:r>
                        <a:rPr lang="es-ES" dirty="0" smtClean="0"/>
                        <a:t>Metros cuadrados ocupados por cada departamento</a:t>
                      </a:r>
                      <a:endParaRPr lang="es-ES" dirty="0"/>
                    </a:p>
                  </a:txBody>
                  <a:tcPr/>
                </a:tc>
              </a:tr>
              <a:tr h="370840">
                <a:tc>
                  <a:txBody>
                    <a:bodyPr/>
                    <a:lstStyle/>
                    <a:p>
                      <a:r>
                        <a:rPr lang="es-ES" dirty="0" smtClean="0"/>
                        <a:t>Vigilancia</a:t>
                      </a:r>
                      <a:endParaRPr lang="es-ES" dirty="0"/>
                    </a:p>
                  </a:txBody>
                  <a:tcPr/>
                </a:tc>
                <a:tc>
                  <a:txBody>
                    <a:bodyPr/>
                    <a:lstStyle/>
                    <a:p>
                      <a:r>
                        <a:rPr lang="es-ES" dirty="0" smtClean="0"/>
                        <a:t>Proporción del monto de la inversión</a:t>
                      </a:r>
                      <a:endParaRPr lang="es-ES" dirty="0"/>
                    </a:p>
                  </a:txBody>
                  <a:tcPr/>
                </a:tc>
              </a:tr>
              <a:tr h="370840">
                <a:tc>
                  <a:txBody>
                    <a:bodyPr/>
                    <a:lstStyle/>
                    <a:p>
                      <a:r>
                        <a:rPr lang="es-ES" dirty="0" smtClean="0"/>
                        <a:t>Almacenamiento</a:t>
                      </a:r>
                      <a:endParaRPr lang="es-ES" dirty="0"/>
                    </a:p>
                  </a:txBody>
                  <a:tcPr/>
                </a:tc>
                <a:tc>
                  <a:txBody>
                    <a:bodyPr/>
                    <a:lstStyle/>
                    <a:p>
                      <a:r>
                        <a:rPr lang="es-ES" dirty="0" smtClean="0"/>
                        <a:t>Número de vales de salida de almacén</a:t>
                      </a:r>
                      <a:endParaRPr lang="es-ES" dirty="0"/>
                    </a:p>
                  </a:txBody>
                  <a:tcPr/>
                </a:tc>
              </a:tr>
              <a:tr h="370840">
                <a:tc>
                  <a:txBody>
                    <a:bodyPr/>
                    <a:lstStyle/>
                    <a:p>
                      <a:r>
                        <a:rPr lang="es-ES" dirty="0" smtClean="0"/>
                        <a:t>Luz, energía</a:t>
                      </a:r>
                      <a:endParaRPr lang="es-ES" dirty="0"/>
                    </a:p>
                  </a:txBody>
                  <a:tcPr/>
                </a:tc>
                <a:tc>
                  <a:txBody>
                    <a:bodyPr/>
                    <a:lstStyle/>
                    <a:p>
                      <a:r>
                        <a:rPr lang="es-ES" dirty="0" smtClean="0"/>
                        <a:t>Proporción de los </a:t>
                      </a:r>
                      <a:r>
                        <a:rPr lang="es-ES" dirty="0" err="1" smtClean="0"/>
                        <a:t>Kws</a:t>
                      </a:r>
                      <a:r>
                        <a:rPr lang="es-ES" dirty="0" smtClean="0"/>
                        <a:t> usados por departamento</a:t>
                      </a:r>
                      <a:endParaRPr lang="es-ES" dirty="0"/>
                    </a:p>
                  </a:txBody>
                  <a:tcPr/>
                </a:tc>
              </a:tr>
              <a:tr h="370840">
                <a:tc>
                  <a:txBody>
                    <a:bodyPr/>
                    <a:lstStyle/>
                    <a:p>
                      <a:r>
                        <a:rPr lang="es-ES" dirty="0" smtClean="0"/>
                        <a:t>Servicio de calderas</a:t>
                      </a:r>
                      <a:endParaRPr lang="es-ES" dirty="0"/>
                    </a:p>
                  </a:txBody>
                  <a:tcPr/>
                </a:tc>
                <a:tc>
                  <a:txBody>
                    <a:bodyPr/>
                    <a:lstStyle/>
                    <a:p>
                      <a:r>
                        <a:rPr lang="es-ES" dirty="0" smtClean="0"/>
                        <a:t>Proporción de consumo de vapor en cada departamento</a:t>
                      </a:r>
                      <a:endParaRPr lang="es-ES" dirty="0"/>
                    </a:p>
                  </a:txBody>
                  <a:tcPr/>
                </a:tc>
              </a:tr>
              <a:tr h="370840">
                <a:tc>
                  <a:txBody>
                    <a:bodyPr/>
                    <a:lstStyle/>
                    <a:p>
                      <a:r>
                        <a:rPr lang="es-ES" dirty="0" smtClean="0"/>
                        <a:t>Teléfono</a:t>
                      </a:r>
                      <a:endParaRPr lang="es-ES" dirty="0"/>
                    </a:p>
                  </a:txBody>
                  <a:tcPr/>
                </a:tc>
                <a:tc>
                  <a:txBody>
                    <a:bodyPr/>
                    <a:lstStyle/>
                    <a:p>
                      <a:r>
                        <a:rPr lang="es-ES" dirty="0" smtClean="0"/>
                        <a:t>Número de empleados</a:t>
                      </a:r>
                      <a:endParaRPr lang="es-ES" dirty="0"/>
                    </a:p>
                  </a:txBody>
                  <a:tcPr/>
                </a:tc>
              </a:tr>
            </a:tbl>
          </a:graphicData>
        </a:graphic>
      </p:graphicFrame>
    </p:spTree>
    <p:extLst>
      <p:ext uri="{BB962C8B-B14F-4D97-AF65-F5344CB8AC3E}">
        <p14:creationId xmlns:p14="http://schemas.microsoft.com/office/powerpoint/2010/main" val="35379976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940891316"/>
              </p:ext>
            </p:extLst>
          </p:nvPr>
        </p:nvGraphicFramePr>
        <p:xfrm>
          <a:off x="779462" y="1761565"/>
          <a:ext cx="7419090" cy="4582159"/>
        </p:xfrm>
        <a:graphic>
          <a:graphicData uri="http://schemas.openxmlformats.org/drawingml/2006/table">
            <a:tbl>
              <a:tblPr firstRow="1" bandRow="1">
                <a:tableStyleId>{21E4AEA4-8DFA-4A89-87EB-49C32662AFE0}</a:tableStyleId>
              </a:tblPr>
              <a:tblGrid>
                <a:gridCol w="2293827"/>
                <a:gridCol w="5125263"/>
              </a:tblGrid>
              <a:tr h="370840">
                <a:tc>
                  <a:txBody>
                    <a:bodyPr/>
                    <a:lstStyle/>
                    <a:p>
                      <a:pPr algn="ctr"/>
                      <a:r>
                        <a:rPr lang="es-ES" dirty="0" smtClean="0">
                          <a:solidFill>
                            <a:srgbClr val="0A68AD"/>
                          </a:solidFill>
                        </a:rPr>
                        <a:t>Gasto</a:t>
                      </a:r>
                      <a:endParaRPr lang="es-ES" dirty="0">
                        <a:solidFill>
                          <a:srgbClr val="0A68AD"/>
                        </a:solidFill>
                      </a:endParaRPr>
                    </a:p>
                  </a:txBody>
                  <a:tcPr/>
                </a:tc>
                <a:tc>
                  <a:txBody>
                    <a:bodyPr/>
                    <a:lstStyle/>
                    <a:p>
                      <a:pPr algn="ctr"/>
                      <a:r>
                        <a:rPr lang="es-ES" dirty="0" smtClean="0">
                          <a:solidFill>
                            <a:srgbClr val="0A68AD"/>
                          </a:solidFill>
                        </a:rPr>
                        <a:t>Factor</a:t>
                      </a:r>
                      <a:endParaRPr lang="es-ES" dirty="0">
                        <a:solidFill>
                          <a:srgbClr val="0A68AD"/>
                        </a:solidFill>
                      </a:endParaRPr>
                    </a:p>
                  </a:txBody>
                  <a:tcPr/>
                </a:tc>
              </a:tr>
              <a:tr h="370840">
                <a:tc>
                  <a:txBody>
                    <a:bodyPr/>
                    <a:lstStyle/>
                    <a:p>
                      <a:pPr algn="ctr"/>
                      <a:r>
                        <a:rPr lang="es-ES" dirty="0" smtClean="0">
                          <a:solidFill>
                            <a:srgbClr val="0A68AD"/>
                          </a:solidFill>
                        </a:rPr>
                        <a:t>Factor en base del tiempo</a:t>
                      </a:r>
                      <a:endParaRPr lang="es-ES" dirty="0">
                        <a:solidFill>
                          <a:srgbClr val="0A68AD"/>
                        </a:solidFill>
                      </a:endParaRPr>
                    </a:p>
                  </a:txBody>
                  <a:tcPr/>
                </a:tc>
                <a:tc>
                  <a:txBody>
                    <a:bodyPr/>
                    <a:lstStyle/>
                    <a:p>
                      <a:pPr algn="l"/>
                      <a:r>
                        <a:rPr lang="es-ES" dirty="0" smtClean="0"/>
                        <a:t>Número de horas máquina.</a:t>
                      </a:r>
                    </a:p>
                    <a:p>
                      <a:pPr algn="l"/>
                      <a:r>
                        <a:rPr lang="es-ES" dirty="0" smtClean="0"/>
                        <a:t>Número de horas directas de trabajo.</a:t>
                      </a:r>
                    </a:p>
                    <a:p>
                      <a:pPr algn="l"/>
                      <a:r>
                        <a:rPr lang="es-ES" dirty="0" smtClean="0"/>
                        <a:t>Número de horas directas e indirectas de trabajo.</a:t>
                      </a:r>
                    </a:p>
                    <a:p>
                      <a:pPr algn="l"/>
                      <a:r>
                        <a:rPr lang="es-ES" dirty="0" smtClean="0"/>
                        <a:t>Número de kilowatts </a:t>
                      </a:r>
                      <a:r>
                        <a:rPr lang="es-ES" dirty="0" err="1" smtClean="0"/>
                        <a:t>hrs</a:t>
                      </a:r>
                      <a:r>
                        <a:rPr lang="es-ES" dirty="0" smtClean="0"/>
                        <a:t> de consumo.</a:t>
                      </a:r>
                    </a:p>
                    <a:p>
                      <a:pPr algn="l"/>
                      <a:endParaRPr lang="es-ES" dirty="0">
                        <a:solidFill>
                          <a:srgbClr val="0A68AD"/>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solidFill>
                            <a:srgbClr val="0A68AD"/>
                          </a:solidFill>
                        </a:rPr>
                        <a:t>Factor en base del valor </a:t>
                      </a:r>
                    </a:p>
                    <a:p>
                      <a:pPr algn="ctr"/>
                      <a:endParaRPr lang="es-ES" dirty="0">
                        <a:solidFill>
                          <a:srgbClr val="0A68AD"/>
                        </a:solidFill>
                      </a:endParaRPr>
                    </a:p>
                  </a:txBody>
                  <a:tcPr/>
                </a:tc>
                <a:tc>
                  <a:txBody>
                    <a:bodyPr/>
                    <a:lstStyle/>
                    <a:p>
                      <a:pPr algn="l"/>
                      <a:r>
                        <a:rPr lang="es-ES" dirty="0" smtClean="0"/>
                        <a:t>Costo de materia prima directa.</a:t>
                      </a:r>
                    </a:p>
                    <a:p>
                      <a:pPr algn="l"/>
                      <a:r>
                        <a:rPr lang="es-ES" dirty="0" smtClean="0"/>
                        <a:t>Costo de la mano de obra directa.</a:t>
                      </a:r>
                    </a:p>
                    <a:p>
                      <a:pPr algn="l"/>
                      <a:r>
                        <a:rPr lang="es-ES" dirty="0" smtClean="0"/>
                        <a:t>Costo primo ( </a:t>
                      </a:r>
                      <a:r>
                        <a:rPr lang="es-ES" dirty="0" err="1" smtClean="0"/>
                        <a:t>m.p.d</a:t>
                      </a:r>
                      <a:r>
                        <a:rPr lang="es-ES" dirty="0" smtClean="0"/>
                        <a:t>. + </a:t>
                      </a:r>
                      <a:r>
                        <a:rPr lang="es-ES" dirty="0" err="1" smtClean="0"/>
                        <a:t>m.o.d</a:t>
                      </a:r>
                      <a:r>
                        <a:rPr lang="es-ES" dirty="0" smtClean="0"/>
                        <a:t>.)</a:t>
                      </a:r>
                    </a:p>
                    <a:p>
                      <a:pPr algn="l"/>
                      <a:endParaRPr lang="es-ES" dirty="0">
                        <a:solidFill>
                          <a:srgbClr val="0A68AD"/>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solidFill>
                            <a:srgbClr val="0A68AD"/>
                          </a:solidFill>
                        </a:rPr>
                        <a:t>Factor en base de la magnitud</a:t>
                      </a:r>
                    </a:p>
                    <a:p>
                      <a:pPr algn="ctr"/>
                      <a:endParaRPr lang="es-ES" dirty="0">
                        <a:solidFill>
                          <a:srgbClr val="0A68AD"/>
                        </a:solidFill>
                      </a:endParaRPr>
                    </a:p>
                  </a:txBody>
                  <a:tcPr/>
                </a:tc>
                <a:tc>
                  <a:txBody>
                    <a:bodyPr/>
                    <a:lstStyle/>
                    <a:p>
                      <a:pPr algn="l"/>
                      <a:r>
                        <a:rPr lang="es-ES" dirty="0" smtClean="0"/>
                        <a:t>Número de unidades producidas.</a:t>
                      </a:r>
                    </a:p>
                    <a:p>
                      <a:pPr algn="l"/>
                      <a:r>
                        <a:rPr lang="es-ES" dirty="0" smtClean="0"/>
                        <a:t>Número de kilos o toneladas de los artículos.</a:t>
                      </a:r>
                    </a:p>
                    <a:p>
                      <a:pPr algn="l"/>
                      <a:r>
                        <a:rPr lang="es-ES" dirty="0" smtClean="0"/>
                        <a:t>Número en volumen de los artículos.</a:t>
                      </a:r>
                    </a:p>
                    <a:p>
                      <a:pPr algn="l"/>
                      <a:endParaRPr lang="es-E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solidFill>
                            <a:srgbClr val="0A68AD"/>
                          </a:solidFill>
                        </a:rPr>
                        <a:t>Factor mixto</a:t>
                      </a:r>
                    </a:p>
                  </a:txBody>
                  <a:tcPr/>
                </a:tc>
                <a:tc>
                  <a:txBody>
                    <a:bodyPr/>
                    <a:lstStyle/>
                    <a:p>
                      <a:pPr algn="l"/>
                      <a:r>
                        <a:rPr lang="es-ES" dirty="0" smtClean="0"/>
                        <a:t>En base del tiempo, valor y magnitud</a:t>
                      </a:r>
                      <a:endParaRPr lang="es-ES" dirty="0">
                        <a:solidFill>
                          <a:srgbClr val="0A68AD"/>
                        </a:solidFill>
                      </a:endParaRPr>
                    </a:p>
                  </a:txBody>
                  <a:tcPr/>
                </a:tc>
              </a:tr>
            </a:tbl>
          </a:graphicData>
        </a:graphic>
      </p:graphicFrame>
      <p:sp>
        <p:nvSpPr>
          <p:cNvPr id="5" name="Rectángulo 4"/>
          <p:cNvSpPr/>
          <p:nvPr/>
        </p:nvSpPr>
        <p:spPr>
          <a:xfrm>
            <a:off x="3350505" y="6589798"/>
            <a:ext cx="4572000" cy="369332"/>
          </a:xfrm>
          <a:prstGeom prst="rect">
            <a:avLst/>
          </a:prstGeom>
        </p:spPr>
        <p:txBody>
          <a:bodyPr>
            <a:spAutoFit/>
          </a:bodyPr>
          <a:lstStyle/>
          <a:p>
            <a:r>
              <a:rPr lang="es-ES" dirty="0" smtClean="0"/>
              <a:t>.</a:t>
            </a:r>
            <a:endParaRPr lang="es-ES" dirty="0"/>
          </a:p>
        </p:txBody>
      </p:sp>
      <p:sp>
        <p:nvSpPr>
          <p:cNvPr id="6" name="Título 1"/>
          <p:cNvSpPr>
            <a:spLocks noGrp="1"/>
          </p:cNvSpPr>
          <p:nvPr>
            <p:ph type="title"/>
          </p:nvPr>
        </p:nvSpPr>
        <p:spPr/>
        <p:txBody>
          <a:bodyPr/>
          <a:lstStyle/>
          <a:p>
            <a:r>
              <a:rPr lang="es-ES" sz="4000" dirty="0" smtClean="0"/>
              <a:t>Ej. Distribución de gastos para prorrateo final</a:t>
            </a:r>
            <a:endParaRPr lang="es-ES" sz="4000" dirty="0"/>
          </a:p>
        </p:txBody>
      </p:sp>
    </p:spTree>
    <p:extLst>
      <p:ext uri="{BB962C8B-B14F-4D97-AF65-F5344CB8AC3E}">
        <p14:creationId xmlns:p14="http://schemas.microsoft.com/office/powerpoint/2010/main" val="24299341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
            <a:ext cx="7581901" cy="1454791"/>
          </a:xfrm>
        </p:spPr>
        <p:txBody>
          <a:bodyPr/>
          <a:lstStyle/>
          <a:p>
            <a:r>
              <a:rPr lang="es-ES" sz="4000" dirty="0" smtClean="0"/>
              <a:t>Distribución de gastos en el prorrateo secundario</a:t>
            </a:r>
            <a:endParaRPr lang="es-ES" sz="4000" dirty="0"/>
          </a:p>
        </p:txBody>
      </p:sp>
      <p:sp>
        <p:nvSpPr>
          <p:cNvPr id="9" name="Marcador de contenido 2"/>
          <p:cNvSpPr>
            <a:spLocks noGrp="1"/>
          </p:cNvSpPr>
          <p:nvPr>
            <p:ph idx="1"/>
          </p:nvPr>
        </p:nvSpPr>
        <p:spPr>
          <a:xfrm>
            <a:off x="270607" y="1454790"/>
            <a:ext cx="8693641" cy="3953436"/>
          </a:xfrm>
        </p:spPr>
        <p:txBody>
          <a:bodyPr>
            <a:normAutofit/>
          </a:bodyPr>
          <a:lstStyle/>
          <a:p>
            <a:pPr algn="just"/>
            <a:r>
              <a:rPr lang="es-ES" sz="2000" dirty="0"/>
              <a:t>Servicio de energía eléctrica : asignación con base en los kilowatts / hora estimados para cada centro de costos.</a:t>
            </a:r>
          </a:p>
          <a:p>
            <a:pPr algn="just"/>
            <a:r>
              <a:rPr lang="es-ES" sz="2000" dirty="0"/>
              <a:t>Servicio de edificio: asignación en función de la superficie ocupada por cada centro de costos. Asignación de vigilancia: asignación basada en el número de trabajadores de cada centro.</a:t>
            </a:r>
          </a:p>
          <a:p>
            <a:pPr algn="just"/>
            <a:r>
              <a:rPr lang="es-ES" sz="2000" dirty="0"/>
              <a:t>Servicios de oficina de costos : asignación en función de las horas-hombre trabajadas en cada centro o bien en porcentajes estimados.</a:t>
            </a:r>
          </a:p>
          <a:p>
            <a:endParaRPr lang="es-ES" dirty="0"/>
          </a:p>
        </p:txBody>
      </p:sp>
      <p:pic>
        <p:nvPicPr>
          <p:cNvPr id="4" name="Imagen 3"/>
          <p:cNvPicPr>
            <a:picLocks noChangeAspect="1"/>
          </p:cNvPicPr>
          <p:nvPr/>
        </p:nvPicPr>
        <p:blipFill>
          <a:blip r:embed="rId3"/>
          <a:stretch>
            <a:fillRect/>
          </a:stretch>
        </p:blipFill>
        <p:spPr>
          <a:xfrm>
            <a:off x="270607" y="4744276"/>
            <a:ext cx="1866900" cy="1701800"/>
          </a:xfrm>
          <a:prstGeom prst="rect">
            <a:avLst/>
          </a:prstGeom>
        </p:spPr>
      </p:pic>
      <p:pic>
        <p:nvPicPr>
          <p:cNvPr id="5" name="Imagen 4"/>
          <p:cNvPicPr>
            <a:picLocks noChangeAspect="1"/>
          </p:cNvPicPr>
          <p:nvPr/>
        </p:nvPicPr>
        <p:blipFill>
          <a:blip r:embed="rId4"/>
          <a:stretch>
            <a:fillRect/>
          </a:stretch>
        </p:blipFill>
        <p:spPr>
          <a:xfrm>
            <a:off x="2375682" y="4826000"/>
            <a:ext cx="2199820" cy="1701800"/>
          </a:xfrm>
          <a:prstGeom prst="rect">
            <a:avLst/>
          </a:prstGeom>
        </p:spPr>
      </p:pic>
      <p:pic>
        <p:nvPicPr>
          <p:cNvPr id="6" name="Imagen 5"/>
          <p:cNvPicPr>
            <a:picLocks noChangeAspect="1"/>
          </p:cNvPicPr>
          <p:nvPr/>
        </p:nvPicPr>
        <p:blipFill>
          <a:blip r:embed="rId5"/>
          <a:stretch>
            <a:fillRect/>
          </a:stretch>
        </p:blipFill>
        <p:spPr>
          <a:xfrm>
            <a:off x="4979817" y="4744276"/>
            <a:ext cx="2209800" cy="1783524"/>
          </a:xfrm>
          <a:prstGeom prst="rect">
            <a:avLst/>
          </a:prstGeom>
        </p:spPr>
      </p:pic>
      <p:pic>
        <p:nvPicPr>
          <p:cNvPr id="7" name="Imagen 6"/>
          <p:cNvPicPr>
            <a:picLocks noChangeAspect="1"/>
          </p:cNvPicPr>
          <p:nvPr/>
        </p:nvPicPr>
        <p:blipFill>
          <a:blip r:embed="rId6"/>
          <a:stretch>
            <a:fillRect/>
          </a:stretch>
        </p:blipFill>
        <p:spPr>
          <a:xfrm>
            <a:off x="7507558" y="4826000"/>
            <a:ext cx="1636441" cy="1803400"/>
          </a:xfrm>
          <a:prstGeom prst="rect">
            <a:avLst/>
          </a:prstGeom>
        </p:spPr>
      </p:pic>
    </p:spTree>
    <p:extLst>
      <p:ext uri="{BB962C8B-B14F-4D97-AF65-F5344CB8AC3E}">
        <p14:creationId xmlns:p14="http://schemas.microsoft.com/office/powerpoint/2010/main" val="2339141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2" y="-1"/>
            <a:ext cx="7581901" cy="1454791"/>
          </a:xfrm>
        </p:spPr>
        <p:txBody>
          <a:bodyPr/>
          <a:lstStyle/>
          <a:p>
            <a:r>
              <a:rPr lang="es-ES" sz="4000" dirty="0" smtClean="0"/>
              <a:t>..Distribución de gastos en el prorrateo secundario</a:t>
            </a:r>
            <a:endParaRPr lang="es-ES" sz="4000" dirty="0"/>
          </a:p>
        </p:txBody>
      </p:sp>
      <p:sp>
        <p:nvSpPr>
          <p:cNvPr id="5" name="Marcador de contenido 2"/>
          <p:cNvSpPr txBox="1">
            <a:spLocks/>
          </p:cNvSpPr>
          <p:nvPr/>
        </p:nvSpPr>
        <p:spPr>
          <a:xfrm>
            <a:off x="448212" y="1848132"/>
            <a:ext cx="8403983" cy="3081785"/>
          </a:xfrm>
          <a:prstGeom prst="rect">
            <a:avLst/>
          </a:prstGeom>
        </p:spPr>
        <p:txBody>
          <a:bodyPr vert="horz" lIns="91440" tIns="45720" rIns="91440" bIns="45720" rtlCol="0">
            <a:noAutofit/>
          </a:bodyPr>
          <a:lstStyle>
            <a:lvl1pPr marL="403225" indent="-403225" algn="l" defTabSz="914400" rtl="0" eaLnBrk="1" latinLnBrk="0" hangingPunct="1">
              <a:spcBef>
                <a:spcPts val="2000"/>
              </a:spcBef>
              <a:buFontTx/>
              <a:buBlip>
                <a:blip r:embed="rId2"/>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2"/>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2"/>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2"/>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2"/>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2"/>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2"/>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2"/>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2"/>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algn="just"/>
            <a:r>
              <a:rPr lang="es-ES" sz="1800" dirty="0" smtClean="0"/>
              <a:t>Servicio de taller mecánico.- con base de distribución asignación en las horas máquina trabajadas en cada centro de costos.</a:t>
            </a:r>
          </a:p>
          <a:p>
            <a:pPr algn="just"/>
            <a:r>
              <a:rPr lang="es-ES" sz="1800" dirty="0" smtClean="0"/>
              <a:t>Servicio de almacén de materias primas: base de distribución asignarla en función del costo, volumen o peso de los materiales, utilizados por cada centro de costos.</a:t>
            </a:r>
          </a:p>
          <a:p>
            <a:pPr algn="just"/>
            <a:r>
              <a:rPr lang="es-ES" sz="1800" dirty="0" smtClean="0"/>
              <a:t>Servicio de calderas: base de distribución porcentajes estimados de acuerdo con los cálculos de Ingeniería industrial.</a:t>
            </a:r>
            <a:endParaRPr lang="es-ES" sz="1800" dirty="0"/>
          </a:p>
        </p:txBody>
      </p:sp>
      <p:pic>
        <p:nvPicPr>
          <p:cNvPr id="7" name="Imagen 6"/>
          <p:cNvPicPr>
            <a:picLocks noChangeAspect="1"/>
          </p:cNvPicPr>
          <p:nvPr/>
        </p:nvPicPr>
        <p:blipFill>
          <a:blip r:embed="rId3"/>
          <a:stretch>
            <a:fillRect/>
          </a:stretch>
        </p:blipFill>
        <p:spPr>
          <a:xfrm>
            <a:off x="224269" y="4929917"/>
            <a:ext cx="2166197" cy="1928083"/>
          </a:xfrm>
          <a:prstGeom prst="rect">
            <a:avLst/>
          </a:prstGeom>
        </p:spPr>
      </p:pic>
      <p:pic>
        <p:nvPicPr>
          <p:cNvPr id="8" name="Imagen 7"/>
          <p:cNvPicPr>
            <a:picLocks noChangeAspect="1"/>
          </p:cNvPicPr>
          <p:nvPr/>
        </p:nvPicPr>
        <p:blipFill>
          <a:blip r:embed="rId4"/>
          <a:stretch>
            <a:fillRect/>
          </a:stretch>
        </p:blipFill>
        <p:spPr>
          <a:xfrm>
            <a:off x="3014394" y="4929916"/>
            <a:ext cx="2401506" cy="1902683"/>
          </a:xfrm>
          <a:prstGeom prst="rect">
            <a:avLst/>
          </a:prstGeom>
        </p:spPr>
      </p:pic>
      <p:pic>
        <p:nvPicPr>
          <p:cNvPr id="9" name="Imagen 8"/>
          <p:cNvPicPr>
            <a:picLocks noChangeAspect="1"/>
          </p:cNvPicPr>
          <p:nvPr/>
        </p:nvPicPr>
        <p:blipFill>
          <a:blip r:embed="rId5"/>
          <a:stretch>
            <a:fillRect/>
          </a:stretch>
        </p:blipFill>
        <p:spPr>
          <a:xfrm>
            <a:off x="5702595" y="4929917"/>
            <a:ext cx="3149600" cy="1902682"/>
          </a:xfrm>
          <a:prstGeom prst="rect">
            <a:avLst/>
          </a:prstGeom>
        </p:spPr>
      </p:pic>
      <p:sp>
        <p:nvSpPr>
          <p:cNvPr id="10" name="CuadroTexto 9"/>
          <p:cNvSpPr txBox="1"/>
          <p:nvPr/>
        </p:nvSpPr>
        <p:spPr>
          <a:xfrm>
            <a:off x="224269" y="4519091"/>
            <a:ext cx="2166197" cy="369332"/>
          </a:xfrm>
          <a:prstGeom prst="rect">
            <a:avLst/>
          </a:prstGeom>
          <a:noFill/>
        </p:spPr>
        <p:txBody>
          <a:bodyPr wrap="square" rtlCol="0">
            <a:spAutoFit/>
          </a:bodyPr>
          <a:lstStyle/>
          <a:p>
            <a:r>
              <a:rPr lang="es-ES" dirty="0" smtClean="0"/>
              <a:t>Volumen</a:t>
            </a:r>
            <a:endParaRPr lang="es-ES" dirty="0"/>
          </a:p>
        </p:txBody>
      </p:sp>
      <p:sp>
        <p:nvSpPr>
          <p:cNvPr id="11" name="CuadroTexto 10"/>
          <p:cNvSpPr txBox="1"/>
          <p:nvPr/>
        </p:nvSpPr>
        <p:spPr>
          <a:xfrm>
            <a:off x="3383427" y="4484752"/>
            <a:ext cx="2166197" cy="369332"/>
          </a:xfrm>
          <a:prstGeom prst="rect">
            <a:avLst/>
          </a:prstGeom>
          <a:noFill/>
        </p:spPr>
        <p:txBody>
          <a:bodyPr wrap="square" rtlCol="0">
            <a:spAutoFit/>
          </a:bodyPr>
          <a:lstStyle/>
          <a:p>
            <a:r>
              <a:rPr lang="es-ES" dirty="0" smtClean="0"/>
              <a:t>Peso</a:t>
            </a:r>
            <a:endParaRPr lang="es-ES" dirty="0"/>
          </a:p>
        </p:txBody>
      </p:sp>
      <p:sp>
        <p:nvSpPr>
          <p:cNvPr id="12" name="CuadroTexto 11"/>
          <p:cNvSpPr txBox="1"/>
          <p:nvPr/>
        </p:nvSpPr>
        <p:spPr>
          <a:xfrm>
            <a:off x="6195166" y="4484752"/>
            <a:ext cx="2166197" cy="369332"/>
          </a:xfrm>
          <a:prstGeom prst="rect">
            <a:avLst/>
          </a:prstGeom>
          <a:noFill/>
        </p:spPr>
        <p:txBody>
          <a:bodyPr wrap="square" rtlCol="0">
            <a:spAutoFit/>
          </a:bodyPr>
          <a:lstStyle/>
          <a:p>
            <a:r>
              <a:rPr lang="es-ES" dirty="0" smtClean="0"/>
              <a:t>Consumo</a:t>
            </a:r>
            <a:endParaRPr lang="es-ES" dirty="0"/>
          </a:p>
        </p:txBody>
      </p:sp>
    </p:spTree>
    <p:extLst>
      <p:ext uri="{BB962C8B-B14F-4D97-AF65-F5344CB8AC3E}">
        <p14:creationId xmlns:p14="http://schemas.microsoft.com/office/powerpoint/2010/main" val="896717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
            <a:ext cx="8222137" cy="1313391"/>
          </a:xfrm>
        </p:spPr>
        <p:txBody>
          <a:bodyPr/>
          <a:lstStyle/>
          <a:p>
            <a:r>
              <a:rPr lang="es-ES" sz="4000" dirty="0" smtClean="0"/>
              <a:t>Prorrateo primario</a:t>
            </a:r>
            <a:br>
              <a:rPr lang="es-ES" sz="4000" dirty="0" smtClean="0"/>
            </a:br>
            <a:endParaRPr lang="es-ES" sz="4000" dirty="0"/>
          </a:p>
        </p:txBody>
      </p:sp>
      <p:sp>
        <p:nvSpPr>
          <p:cNvPr id="3" name="Marcador de contenido 2"/>
          <p:cNvSpPr>
            <a:spLocks noGrp="1"/>
          </p:cNvSpPr>
          <p:nvPr>
            <p:ph idx="1"/>
          </p:nvPr>
        </p:nvSpPr>
        <p:spPr>
          <a:xfrm>
            <a:off x="280133" y="1313390"/>
            <a:ext cx="8403983" cy="2118687"/>
          </a:xfrm>
        </p:spPr>
        <p:txBody>
          <a:bodyPr>
            <a:noAutofit/>
          </a:bodyPr>
          <a:lstStyle/>
          <a:p>
            <a:pPr marL="0" indent="0" algn="just">
              <a:buNone/>
            </a:pPr>
            <a:r>
              <a:rPr lang="es-ES" dirty="0"/>
              <a:t>P</a:t>
            </a:r>
            <a:r>
              <a:rPr lang="es-ES" dirty="0" smtClean="0"/>
              <a:t>rorrateo primario: Asigna </a:t>
            </a:r>
            <a:r>
              <a:rPr lang="es-ES" sz="2400" dirty="0" smtClean="0"/>
              <a:t>GIF </a:t>
            </a:r>
            <a:r>
              <a:rPr lang="es-ES" sz="2400" dirty="0"/>
              <a:t>identificables con un departamento, un </a:t>
            </a:r>
            <a:r>
              <a:rPr lang="es-ES" sz="2400" dirty="0" smtClean="0"/>
              <a:t>producto o </a:t>
            </a:r>
            <a:r>
              <a:rPr lang="es-ES" sz="2400" dirty="0"/>
              <a:t>línea de </a:t>
            </a:r>
            <a:r>
              <a:rPr lang="es-ES" sz="2400" dirty="0" smtClean="0"/>
              <a:t>producción y </a:t>
            </a:r>
            <a:r>
              <a:rPr lang="es-ES" dirty="0" smtClean="0"/>
              <a:t>para los </a:t>
            </a:r>
            <a:r>
              <a:rPr lang="es-ES" sz="2400" dirty="0" smtClean="0"/>
              <a:t>GIF </a:t>
            </a:r>
            <a:r>
              <a:rPr lang="es-ES" sz="2400" dirty="0"/>
              <a:t>no </a:t>
            </a:r>
            <a:r>
              <a:rPr lang="es-ES" sz="2400" dirty="0" smtClean="0"/>
              <a:t>identificables, </a:t>
            </a:r>
            <a:r>
              <a:rPr lang="es-ES" sz="2400" dirty="0"/>
              <a:t>busca una forma de distribución justa entre las áreas </a:t>
            </a:r>
            <a:r>
              <a:rPr lang="es-ES" sz="2400" dirty="0" smtClean="0"/>
              <a:t>compartidas.</a:t>
            </a:r>
            <a:endParaRPr lang="es-ES" dirty="0"/>
          </a:p>
          <a:p>
            <a:endParaRPr lang="es-ES" dirty="0"/>
          </a:p>
        </p:txBody>
      </p:sp>
      <p:pic>
        <p:nvPicPr>
          <p:cNvPr id="6" name="Imagen 5"/>
          <p:cNvPicPr>
            <a:picLocks noChangeAspect="1"/>
          </p:cNvPicPr>
          <p:nvPr/>
        </p:nvPicPr>
        <p:blipFill>
          <a:blip r:embed="rId2"/>
          <a:stretch>
            <a:fillRect/>
          </a:stretch>
        </p:blipFill>
        <p:spPr>
          <a:xfrm>
            <a:off x="485564" y="3432078"/>
            <a:ext cx="8049148" cy="2428086"/>
          </a:xfrm>
          <a:prstGeom prst="rect">
            <a:avLst/>
          </a:prstGeom>
        </p:spPr>
      </p:pic>
    </p:spTree>
    <p:extLst>
      <p:ext uri="{BB962C8B-B14F-4D97-AF65-F5344CB8AC3E}">
        <p14:creationId xmlns:p14="http://schemas.microsoft.com/office/powerpoint/2010/main" val="34757000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012859"/>
          </a:xfrm>
        </p:spPr>
        <p:txBody>
          <a:bodyPr/>
          <a:lstStyle/>
          <a:p>
            <a:r>
              <a:rPr lang="es-ES" sz="4000" dirty="0" smtClean="0"/>
              <a:t>Prorrateo secundario</a:t>
            </a:r>
            <a:endParaRPr lang="es-ES" sz="4000" dirty="0"/>
          </a:p>
        </p:txBody>
      </p:sp>
      <p:sp>
        <p:nvSpPr>
          <p:cNvPr id="4" name="Rectángulo 3"/>
          <p:cNvSpPr/>
          <p:nvPr/>
        </p:nvSpPr>
        <p:spPr>
          <a:xfrm>
            <a:off x="410861" y="1120436"/>
            <a:ext cx="8273253" cy="1754327"/>
          </a:xfrm>
          <a:prstGeom prst="rect">
            <a:avLst/>
          </a:prstGeom>
        </p:spPr>
        <p:txBody>
          <a:bodyPr wrap="square">
            <a:spAutoFit/>
          </a:bodyPr>
          <a:lstStyle/>
          <a:p>
            <a:pPr algn="just"/>
            <a:r>
              <a:rPr lang="es-ES" dirty="0" smtClean="0"/>
              <a:t>Prorrateo </a:t>
            </a:r>
            <a:r>
              <a:rPr lang="es-ES" dirty="0"/>
              <a:t>secundario: cuantifica el total de gasto acumulado en un departamento, centro de costo, área, línea, etc. y busca una base de distribución que comparte entre todos los involucrados. Transfiere </a:t>
            </a:r>
            <a:r>
              <a:rPr lang="es-ES" dirty="0" err="1"/>
              <a:t>alocaciones</a:t>
            </a:r>
            <a:r>
              <a:rPr lang="es-ES" dirty="0"/>
              <a:t> de los departamentos se servicios generales a los departamentos de servicio a la producción. Ya concentrados todos los GIF en estos departamentos se busca una forma de distribución para alocarlos en los departamentos productivos</a:t>
            </a:r>
            <a:r>
              <a:rPr lang="es-ES" dirty="0" smtClean="0"/>
              <a:t>.</a:t>
            </a:r>
            <a:endParaRPr lang="es-ES" dirty="0"/>
          </a:p>
        </p:txBody>
      </p:sp>
      <p:pic>
        <p:nvPicPr>
          <p:cNvPr id="5" name="Imagen 4"/>
          <p:cNvPicPr>
            <a:picLocks noChangeAspect="1"/>
          </p:cNvPicPr>
          <p:nvPr/>
        </p:nvPicPr>
        <p:blipFill>
          <a:blip r:embed="rId2"/>
          <a:stretch>
            <a:fillRect/>
          </a:stretch>
        </p:blipFill>
        <p:spPr>
          <a:xfrm>
            <a:off x="410860" y="3089130"/>
            <a:ext cx="8273253" cy="3409398"/>
          </a:xfrm>
          <a:prstGeom prst="rect">
            <a:avLst/>
          </a:prstGeom>
        </p:spPr>
      </p:pic>
    </p:spTree>
    <p:extLst>
      <p:ext uri="{BB962C8B-B14F-4D97-AF65-F5344CB8AC3E}">
        <p14:creationId xmlns:p14="http://schemas.microsoft.com/office/powerpoint/2010/main" val="119130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3" y="107577"/>
            <a:ext cx="7475538" cy="768723"/>
          </a:xfrm>
        </p:spPr>
        <p:txBody>
          <a:bodyPr/>
          <a:lstStyle/>
          <a:p>
            <a:r>
              <a:rPr lang="es-ES" sz="2800" dirty="0" smtClean="0">
                <a:latin typeface="Times New Roman"/>
                <a:cs typeface="Times New Roman"/>
              </a:rPr>
              <a:t>CONTENIDO</a:t>
            </a:r>
            <a:endParaRPr lang="es-ES" sz="2800" dirty="0">
              <a:latin typeface="Times New Roman"/>
              <a:cs typeface="Times New Roman"/>
            </a:endParaRPr>
          </a:p>
        </p:txBody>
      </p:sp>
      <p:sp>
        <p:nvSpPr>
          <p:cNvPr id="3" name="Marcador de contenido 2"/>
          <p:cNvSpPr>
            <a:spLocks noGrp="1"/>
          </p:cNvSpPr>
          <p:nvPr>
            <p:ph idx="1"/>
          </p:nvPr>
        </p:nvSpPr>
        <p:spPr>
          <a:xfrm>
            <a:off x="152400" y="876300"/>
            <a:ext cx="8648700" cy="5981700"/>
          </a:xfrm>
        </p:spPr>
        <p:txBody>
          <a:bodyPr>
            <a:noAutofit/>
          </a:bodyPr>
          <a:lstStyle/>
          <a:p>
            <a:pPr marL="0" indent="0" algn="just">
              <a:buNone/>
            </a:pPr>
            <a:r>
              <a:rPr lang="es-ES" sz="1600" dirty="0">
                <a:effectLst/>
                <a:latin typeface="Times New Roman"/>
                <a:cs typeface="Times New Roman"/>
              </a:rPr>
              <a:t>Objetivo: </a:t>
            </a:r>
            <a:r>
              <a:rPr lang="es-ES_tradnl" sz="1600" dirty="0">
                <a:effectLst/>
                <a:latin typeface="Times New Roman"/>
                <a:cs typeface="Times New Roman"/>
              </a:rPr>
              <a:t>Aportar el fundamento teórico y metodológico para aplicar el método de costeo basado en actividades, llamado también costeo ABC por sus siglas en inglés (</a:t>
            </a:r>
            <a:r>
              <a:rPr lang="es-ES_tradnl" sz="1600" dirty="0" err="1">
                <a:effectLst/>
                <a:latin typeface="Times New Roman"/>
                <a:cs typeface="Times New Roman"/>
              </a:rPr>
              <a:t>Activity</a:t>
            </a:r>
            <a:r>
              <a:rPr lang="es-ES_tradnl" sz="1600" dirty="0">
                <a:effectLst/>
                <a:latin typeface="Times New Roman"/>
                <a:cs typeface="Times New Roman"/>
              </a:rPr>
              <a:t> </a:t>
            </a:r>
            <a:r>
              <a:rPr lang="es-ES_tradnl" sz="1600" dirty="0" err="1">
                <a:effectLst/>
                <a:latin typeface="Times New Roman"/>
                <a:cs typeface="Times New Roman"/>
              </a:rPr>
              <a:t>Based</a:t>
            </a:r>
            <a:r>
              <a:rPr lang="es-ES_tradnl" sz="1600" dirty="0">
                <a:effectLst/>
                <a:latin typeface="Times New Roman"/>
                <a:cs typeface="Times New Roman"/>
              </a:rPr>
              <a:t> </a:t>
            </a:r>
            <a:r>
              <a:rPr lang="es-ES_tradnl" sz="1600" dirty="0" err="1">
                <a:effectLst/>
                <a:latin typeface="Times New Roman"/>
                <a:cs typeface="Times New Roman"/>
              </a:rPr>
              <a:t>Costing</a:t>
            </a:r>
            <a:r>
              <a:rPr lang="es-ES" sz="1600" dirty="0">
                <a:effectLst/>
                <a:latin typeface="Times New Roman"/>
                <a:cs typeface="Times New Roman"/>
              </a:rPr>
              <a:t>). Con el fin de desarrollar en los estudiantes de la licenciatura en Contaduría, la habilidad para analizar y aplicar  el método en el entorno empresarial mexicano para aportar información relevante y oportuna del comportamiento de los costos para una mejor toma de decisiones.</a:t>
            </a:r>
          </a:p>
          <a:p>
            <a:pPr marL="0" indent="0" algn="just">
              <a:buNone/>
            </a:pPr>
            <a:r>
              <a:rPr lang="es-ES" sz="1600" dirty="0">
                <a:effectLst/>
                <a:latin typeface="Times New Roman"/>
                <a:cs typeface="Times New Roman"/>
              </a:rPr>
              <a:t>Para ello, incluye el desarrollo de las unidades 2 (Método de costeo ABC), 3 (Prácticas integrales de costos) y 4 (Elaboración de presupuesto) del programa de estudios de la asignatura Simulación de costos y presupuestos impartida en los últimos semestres de la carrera. </a:t>
            </a:r>
            <a:endParaRPr lang="es-ES" sz="1600" dirty="0" smtClean="0">
              <a:effectLst/>
              <a:latin typeface="Times New Roman"/>
              <a:cs typeface="Times New Roman"/>
            </a:endParaRPr>
          </a:p>
          <a:p>
            <a:pPr marL="0" indent="0" algn="just">
              <a:buNone/>
            </a:pPr>
            <a:r>
              <a:rPr lang="es-ES" sz="1600" dirty="0" smtClean="0">
                <a:effectLst/>
                <a:latin typeface="Times New Roman"/>
                <a:cs typeface="Times New Roman"/>
              </a:rPr>
              <a:t>Su </a:t>
            </a:r>
            <a:r>
              <a:rPr lang="es-ES" sz="1600" dirty="0">
                <a:effectLst/>
                <a:latin typeface="Times New Roman"/>
                <a:cs typeface="Times New Roman"/>
              </a:rPr>
              <a:t>contenido obedece la siguiente seriación:</a:t>
            </a:r>
          </a:p>
          <a:p>
            <a:pPr marL="0" indent="0" algn="just">
              <a:buNone/>
            </a:pPr>
            <a:r>
              <a:rPr lang="es-ES" sz="1600" dirty="0">
                <a:effectLst/>
                <a:latin typeface="Times New Roman"/>
                <a:cs typeface="Times New Roman"/>
              </a:rPr>
              <a:t>SERIE 1</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Cadena de valor y los costos. Objetivo: Inducir al fundamento teórico del método de costeo ABC.</a:t>
            </a:r>
          </a:p>
          <a:p>
            <a:pPr marL="0" indent="0" algn="just">
              <a:buNone/>
            </a:pPr>
            <a:r>
              <a:rPr lang="es-ES" sz="1600" dirty="0" smtClean="0">
                <a:effectLst/>
                <a:latin typeface="Times New Roman"/>
                <a:cs typeface="Times New Roman"/>
              </a:rPr>
              <a:t>SERIE </a:t>
            </a:r>
            <a:r>
              <a:rPr lang="es-ES" sz="1600" dirty="0">
                <a:effectLst/>
                <a:latin typeface="Times New Roman"/>
                <a:cs typeface="Times New Roman"/>
              </a:rPr>
              <a:t>2</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Gastos indirectos de fabricación. Objetivo</a:t>
            </a:r>
            <a:r>
              <a:rPr lang="es-ES" sz="1600" dirty="0">
                <a:effectLst/>
                <a:latin typeface="Times New Roman"/>
                <a:cs typeface="Times New Roman"/>
              </a:rPr>
              <a:t>: </a:t>
            </a:r>
            <a:r>
              <a:rPr lang="es-ES" sz="1600" dirty="0" smtClean="0">
                <a:effectLst/>
                <a:latin typeface="Times New Roman"/>
                <a:cs typeface="Times New Roman"/>
              </a:rPr>
              <a:t>Mostrar el método tradicional de asignación de gastos.</a:t>
            </a:r>
          </a:p>
          <a:p>
            <a:pPr marL="0" indent="0" algn="just">
              <a:buNone/>
            </a:pPr>
            <a:r>
              <a:rPr lang="es-ES" sz="1600" dirty="0" smtClean="0">
                <a:effectLst/>
                <a:latin typeface="Times New Roman"/>
                <a:cs typeface="Times New Roman"/>
              </a:rPr>
              <a:t>SERIE 3. Metodología del costeo ABC. Objetivo: Dar a conocer los elementos y fases del procedimiento para el desarrollo del costeo ABC.</a:t>
            </a:r>
          </a:p>
          <a:p>
            <a:pPr marL="0" indent="0" algn="just">
              <a:buNone/>
            </a:pPr>
            <a:r>
              <a:rPr lang="es-ES" sz="1600" dirty="0">
                <a:effectLst/>
                <a:latin typeface="Times New Roman"/>
                <a:cs typeface="Times New Roman"/>
              </a:rPr>
              <a:t>SERIE 4. Aplicación del costeo ABC. Objetivo: </a:t>
            </a:r>
            <a:r>
              <a:rPr lang="es-ES" sz="1600" dirty="0">
                <a:latin typeface="Times New Roman"/>
                <a:cs typeface="Times New Roman"/>
              </a:rPr>
              <a:t>Aplicar la metodología para la determinación del costo unitario mediante el costeo ABC</a:t>
            </a:r>
            <a:endParaRPr lang="es-ES" sz="1600" dirty="0">
              <a:effectLst/>
              <a:latin typeface="Times New Roman"/>
              <a:cs typeface="Times New Roman"/>
            </a:endParaRPr>
          </a:p>
        </p:txBody>
      </p:sp>
    </p:spTree>
    <p:extLst>
      <p:ext uri="{BB962C8B-B14F-4D97-AF65-F5344CB8AC3E}">
        <p14:creationId xmlns:p14="http://schemas.microsoft.com/office/powerpoint/2010/main" val="157627946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844793"/>
          </a:xfrm>
        </p:spPr>
        <p:txBody>
          <a:bodyPr/>
          <a:lstStyle/>
          <a:p>
            <a:r>
              <a:rPr lang="es-ES" sz="4000" dirty="0" smtClean="0"/>
              <a:t>Prorrateo terciario</a:t>
            </a:r>
            <a:endParaRPr lang="es-ES" sz="4000" dirty="0"/>
          </a:p>
        </p:txBody>
      </p:sp>
      <p:sp>
        <p:nvSpPr>
          <p:cNvPr id="4" name="Rectángulo 3"/>
          <p:cNvSpPr/>
          <p:nvPr/>
        </p:nvSpPr>
        <p:spPr>
          <a:xfrm>
            <a:off x="989802" y="942471"/>
            <a:ext cx="6965967" cy="646331"/>
          </a:xfrm>
          <a:prstGeom prst="rect">
            <a:avLst/>
          </a:prstGeom>
        </p:spPr>
        <p:txBody>
          <a:bodyPr wrap="square">
            <a:spAutoFit/>
          </a:bodyPr>
          <a:lstStyle/>
          <a:p>
            <a:pPr algn="just"/>
            <a:r>
              <a:rPr lang="es-ES" dirty="0" smtClean="0"/>
              <a:t>Prorrateo </a:t>
            </a:r>
            <a:r>
              <a:rPr lang="es-ES" dirty="0"/>
              <a:t>terciario: concentración de GIF en departamentos productivos para asignarlos a los productos fabricados.</a:t>
            </a:r>
          </a:p>
        </p:txBody>
      </p:sp>
      <p:pic>
        <p:nvPicPr>
          <p:cNvPr id="5" name="Imagen 4"/>
          <p:cNvPicPr>
            <a:picLocks noChangeAspect="1"/>
          </p:cNvPicPr>
          <p:nvPr/>
        </p:nvPicPr>
        <p:blipFill>
          <a:blip r:embed="rId2"/>
          <a:stretch>
            <a:fillRect/>
          </a:stretch>
        </p:blipFill>
        <p:spPr>
          <a:xfrm>
            <a:off x="504239" y="1761564"/>
            <a:ext cx="7857124" cy="4928703"/>
          </a:xfrm>
          <a:prstGeom prst="rect">
            <a:avLst/>
          </a:prstGeom>
        </p:spPr>
      </p:pic>
    </p:spTree>
    <p:extLst>
      <p:ext uri="{BB962C8B-B14F-4D97-AF65-F5344CB8AC3E}">
        <p14:creationId xmlns:p14="http://schemas.microsoft.com/office/powerpoint/2010/main" val="36234056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285750" y="357188"/>
            <a:ext cx="8401050" cy="584200"/>
          </a:xfrm>
        </p:spPr>
        <p:txBody>
          <a:bodyPr>
            <a:noAutofit/>
          </a:bodyPr>
          <a:lstStyle/>
          <a:p>
            <a:pPr algn="ctr">
              <a:defRPr/>
            </a:pPr>
            <a:r>
              <a:rPr lang="es-ES" sz="4000" dirty="0" smtClean="0">
                <a:latin typeface="Arial" charset="0"/>
                <a:ea typeface="+mj-ea"/>
                <a:cs typeface="Times New Roman" pitchFamily="18" charset="0"/>
              </a:rPr>
              <a:t>Ejemplo</a:t>
            </a:r>
            <a:endParaRPr lang="es-MX" sz="4000" dirty="0" smtClean="0">
              <a:ea typeface="+mj-ea"/>
            </a:endParaRPr>
          </a:p>
        </p:txBody>
      </p:sp>
      <p:graphicFrame>
        <p:nvGraphicFramePr>
          <p:cNvPr id="10" name="9 Tabla"/>
          <p:cNvGraphicFramePr>
            <a:graphicFrameLocks noGrp="1"/>
          </p:cNvGraphicFramePr>
          <p:nvPr/>
        </p:nvGraphicFramePr>
        <p:xfrm>
          <a:off x="468313" y="1125538"/>
          <a:ext cx="8424862" cy="5038726"/>
        </p:xfrm>
        <a:graphic>
          <a:graphicData uri="http://schemas.openxmlformats.org/drawingml/2006/table">
            <a:tbl>
              <a:tblPr/>
              <a:tblGrid>
                <a:gridCol w="738187"/>
                <a:gridCol w="739775"/>
                <a:gridCol w="1476375"/>
                <a:gridCol w="369888"/>
                <a:gridCol w="622300"/>
                <a:gridCol w="877887"/>
                <a:gridCol w="3600450"/>
              </a:tblGrid>
              <a:tr h="1219200">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Departamento de administración de instalaciones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Costos directos $1,260,000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Empleados 16</a:t>
                      </a: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Departamento de recursos humanos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Costos directos $240,000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Times New Roman" charset="0"/>
                        </a:rPr>
                        <a:t>Empleados 6</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Metros  cuadrados</a:t>
                      </a:r>
                    </a:p>
                  </a:txBody>
                  <a:tcPr marL="44450" marR="44450" marT="0" marB="0" horzOverflow="overflow">
                    <a:lnL>
                      <a:noFill/>
                    </a:lnL>
                    <a:lnR>
                      <a:noFill/>
                    </a:lnR>
                    <a:lnT>
                      <a:noFill/>
                    </a:lnT>
                    <a:lnB>
                      <a:noFill/>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accent2"/>
                          </a:solidFill>
                          <a:effectLst/>
                          <a:latin typeface="Times New Roman" charset="0"/>
                          <a:ea typeface="ＭＳ Ｐゴシック" charset="0"/>
                          <a:cs typeface="Times New Roman" charset="0"/>
                        </a:rPr>
                        <a:t>Personal</a:t>
                      </a:r>
                    </a:p>
                  </a:txBody>
                  <a:tcPr marL="44450" marR="44450" marT="0" marB="0" horzOverflow="overflow">
                    <a:lnL>
                      <a:noFill/>
                    </a:lnL>
                    <a:lnR>
                      <a:noFill/>
                    </a:lnR>
                    <a:lnT>
                      <a:noFill/>
                    </a:lnT>
                    <a:lnB>
                      <a:noFill/>
                    </a:lnB>
                    <a:lnTlToBr>
                      <a:noFill/>
                    </a:lnTlToBr>
                    <a:lnBlToTr>
                      <a:noFill/>
                    </a:lnBlToTr>
                    <a:noFill/>
                  </a:tcPr>
                </a:tc>
              </a:tr>
              <a:tr h="24447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1463675">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Departamento de procesamiento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Costos directos $1,000,000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Metros cuadrados 25,000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Empleados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16</a:t>
                      </a: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Departamento de ensamble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Costos directos $1,600,000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Metros cuadrados 3,000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Empleados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64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24447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Partes </a:t>
                      </a:r>
                    </a:p>
                  </a:txBody>
                  <a:tcPr marL="44450" marR="44450" marT="0" marB="0"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Horas de mano de obra directa</a:t>
                      </a:r>
                    </a:p>
                  </a:txBody>
                  <a:tcPr marL="44450" marR="44450" marT="0" marB="0" horzOverflow="overflow">
                    <a:lnL>
                      <a:noFill/>
                    </a:lnL>
                    <a:lnR>
                      <a:noFill/>
                    </a:lnR>
                    <a:lnT>
                      <a:noFill/>
                    </a:lnT>
                    <a:lnB>
                      <a:noFill/>
                    </a:lnB>
                    <a:lnTlToBr>
                      <a:noFill/>
                    </a:lnTlToBr>
                    <a:lnBlToTr>
                      <a:noFill/>
                    </a:lnBlToTr>
                    <a:noFill/>
                  </a:tcPr>
                </a:tc>
              </a:tr>
              <a:tr h="24447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73183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hMerge="1">
                  <a:txBody>
                    <a:bodyPr/>
                    <a:lstStyle/>
                    <a:p>
                      <a:endParaRPr lang="es-E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200 exhibidores personalizados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chemeClr val="tx1"/>
                        </a:solidFill>
                        <a:effectLst/>
                        <a:latin typeface="Times New Roman" charset="0"/>
                        <a:ea typeface="ＭＳ Ｐゴシック" charset="0"/>
                        <a:cs typeface="Times New Roman" charset="0"/>
                      </a:endParaRPr>
                    </a:p>
                  </a:txBody>
                  <a:tcPr marL="44450" marR="4445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chemeClr val="tx1"/>
                          </a:solidFill>
                          <a:effectLst/>
                          <a:latin typeface="Times New Roman" charset="0"/>
                          <a:ea typeface="ＭＳ Ｐゴシック" charset="0"/>
                          <a:cs typeface="Times New Roman" charset="0"/>
                        </a:rPr>
                        <a:t>1,200 exhibidores estándar</a:t>
                      </a:r>
                    </a:p>
                  </a:txBody>
                  <a:tcPr marL="44450" marR="4445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cxnSp>
        <p:nvCxnSpPr>
          <p:cNvPr id="3" name="2 Conector recto"/>
          <p:cNvCxnSpPr>
            <a:cxnSpLocks noChangeShapeType="1"/>
          </p:cNvCxnSpPr>
          <p:nvPr/>
        </p:nvCxnSpPr>
        <p:spPr bwMode="auto">
          <a:xfrm>
            <a:off x="2484438" y="2349500"/>
            <a:ext cx="0" cy="287338"/>
          </a:xfrm>
          <a:prstGeom prst="line">
            <a:avLst/>
          </a:prstGeom>
          <a:noFill/>
          <a:ln w="42500">
            <a:solidFill>
              <a:schemeClr val="tx1"/>
            </a:solidFill>
            <a:round/>
            <a:headEnd/>
            <a:tailEnd/>
          </a:ln>
          <a:effectLst>
            <a:outerShdw blurRad="65500" dist="38100"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21" name="20 Conector recto"/>
          <p:cNvCxnSpPr>
            <a:cxnSpLocks noChangeShapeType="1"/>
          </p:cNvCxnSpPr>
          <p:nvPr/>
        </p:nvCxnSpPr>
        <p:spPr bwMode="auto">
          <a:xfrm>
            <a:off x="2484438" y="2860675"/>
            <a:ext cx="3671887" cy="0"/>
          </a:xfrm>
          <a:prstGeom prst="line">
            <a:avLst/>
          </a:prstGeom>
          <a:noFill/>
          <a:ln w="42500">
            <a:solidFill>
              <a:schemeClr val="tx1"/>
            </a:solidFill>
            <a:round/>
            <a:headEnd/>
            <a:tailEnd/>
          </a:ln>
          <a:effectLst>
            <a:outerShdw blurRad="65500" dist="38100"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26" name="25 Conector recto de flecha"/>
          <p:cNvCxnSpPr/>
          <p:nvPr/>
        </p:nvCxnSpPr>
        <p:spPr>
          <a:xfrm>
            <a:off x="2484438" y="2860675"/>
            <a:ext cx="0" cy="1365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6156325" y="2860675"/>
            <a:ext cx="15875" cy="1365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26" name="5125 Conector recto"/>
          <p:cNvCxnSpPr>
            <a:cxnSpLocks noChangeShapeType="1"/>
          </p:cNvCxnSpPr>
          <p:nvPr/>
        </p:nvCxnSpPr>
        <p:spPr bwMode="auto">
          <a:xfrm>
            <a:off x="7092950" y="2349500"/>
            <a:ext cx="0" cy="287338"/>
          </a:xfrm>
          <a:prstGeom prst="line">
            <a:avLst/>
          </a:prstGeom>
          <a:noFill/>
          <a:ln w="42500">
            <a:solidFill>
              <a:schemeClr val="accent2"/>
            </a:solidFill>
            <a:round/>
            <a:headEnd/>
            <a:tailEnd/>
          </a:ln>
          <a:effectLst>
            <a:outerShdw blurRad="65500" dist="38100"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5128" name="5127 Conector recto de flecha"/>
          <p:cNvCxnSpPr/>
          <p:nvPr/>
        </p:nvCxnSpPr>
        <p:spPr>
          <a:xfrm>
            <a:off x="7092950" y="2636838"/>
            <a:ext cx="0" cy="36036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131" name="5130 Conector recto"/>
          <p:cNvCxnSpPr>
            <a:cxnSpLocks noChangeShapeType="1"/>
          </p:cNvCxnSpPr>
          <p:nvPr/>
        </p:nvCxnSpPr>
        <p:spPr bwMode="auto">
          <a:xfrm>
            <a:off x="3563938" y="2636838"/>
            <a:ext cx="3529012" cy="0"/>
          </a:xfrm>
          <a:prstGeom prst="line">
            <a:avLst/>
          </a:prstGeom>
          <a:noFill/>
          <a:ln w="42500">
            <a:solidFill>
              <a:schemeClr val="accent2"/>
            </a:solidFill>
            <a:round/>
            <a:headEnd/>
            <a:tailEnd/>
          </a:ln>
          <a:effectLst>
            <a:outerShdw blurRad="65500" dist="38100"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44" name="43 Conector recto de flecha"/>
          <p:cNvCxnSpPr/>
          <p:nvPr/>
        </p:nvCxnSpPr>
        <p:spPr>
          <a:xfrm>
            <a:off x="3570288" y="2681288"/>
            <a:ext cx="0" cy="360362"/>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133" name="5132 Conector recto de flecha"/>
          <p:cNvCxnSpPr/>
          <p:nvPr/>
        </p:nvCxnSpPr>
        <p:spPr>
          <a:xfrm>
            <a:off x="2916238" y="4508500"/>
            <a:ext cx="0" cy="7207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35" name="5134 Conector recto"/>
          <p:cNvCxnSpPr/>
          <p:nvPr/>
        </p:nvCxnSpPr>
        <p:spPr>
          <a:xfrm>
            <a:off x="2916238" y="4868863"/>
            <a:ext cx="2663825" cy="49212"/>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p:nvPr/>
        </p:nvCxnSpPr>
        <p:spPr>
          <a:xfrm>
            <a:off x="5580063" y="4918075"/>
            <a:ext cx="0" cy="3111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p:nvPr/>
        </p:nvCxnSpPr>
        <p:spPr>
          <a:xfrm>
            <a:off x="6804025" y="4559300"/>
            <a:ext cx="0" cy="885825"/>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a:off x="3276600" y="4787900"/>
            <a:ext cx="352742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a:off x="3276600" y="4787900"/>
            <a:ext cx="0" cy="58102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3617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088" y="188913"/>
            <a:ext cx="7612062" cy="914400"/>
          </a:xfrm>
        </p:spPr>
        <p:txBody>
          <a:bodyPr>
            <a:normAutofit/>
          </a:bodyPr>
          <a:lstStyle/>
          <a:p>
            <a:pPr>
              <a:defRPr/>
            </a:pPr>
            <a:r>
              <a:rPr lang="es-MX" sz="4000" dirty="0" smtClean="0">
                <a:effectLst>
                  <a:outerShdw blurRad="38100" dist="38100" dir="2700000" algn="tl">
                    <a:srgbClr val="000000"/>
                  </a:outerShdw>
                </a:effectLst>
                <a:latin typeface="Century Gothic" charset="0"/>
                <a:cs typeface="+mj-cs"/>
              </a:rPr>
              <a:t>Ejemplo</a:t>
            </a:r>
            <a:endParaRPr lang="es-MX" sz="4000" dirty="0">
              <a:effectLst>
                <a:outerShdw blurRad="38100" dist="38100" dir="2700000" algn="tl">
                  <a:srgbClr val="000000"/>
                </a:outerShdw>
              </a:effectLst>
              <a:latin typeface="Century Gothic" charset="0"/>
              <a:cs typeface="+mj-cs"/>
            </a:endParaRPr>
          </a:p>
        </p:txBody>
      </p:sp>
      <p:pic>
        <p:nvPicPr>
          <p:cNvPr id="5" name="Imagen 4"/>
          <p:cNvPicPr>
            <a:picLocks noChangeAspect="1"/>
          </p:cNvPicPr>
          <p:nvPr/>
        </p:nvPicPr>
        <p:blipFill>
          <a:blip r:embed="rId2"/>
          <a:stretch>
            <a:fillRect/>
          </a:stretch>
        </p:blipFill>
        <p:spPr>
          <a:xfrm>
            <a:off x="466888" y="1612899"/>
            <a:ext cx="7972262" cy="4885627"/>
          </a:xfrm>
          <a:prstGeom prst="rect">
            <a:avLst/>
          </a:prstGeom>
        </p:spPr>
      </p:pic>
    </p:spTree>
    <p:extLst>
      <p:ext uri="{BB962C8B-B14F-4D97-AF65-F5344CB8AC3E}">
        <p14:creationId xmlns:p14="http://schemas.microsoft.com/office/powerpoint/2010/main" val="31272197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4364" y="971044"/>
            <a:ext cx="8053591" cy="4743177"/>
          </a:xfrm>
        </p:spPr>
        <p:txBody>
          <a:bodyPr>
            <a:normAutofit fontScale="90000"/>
          </a:bodyPr>
          <a:lstStyle/>
          <a:p>
            <a:pPr algn="l"/>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a:t/>
            </a:r>
            <a:br>
              <a:rPr lang="es-ES" dirty="0"/>
            </a:br>
            <a:r>
              <a:rPr lang="es-ES" dirty="0" smtClean="0"/>
              <a:t/>
            </a:r>
            <a:br>
              <a:rPr lang="es-ES" dirty="0" smtClean="0"/>
            </a:br>
            <a:r>
              <a:rPr lang="es-ES" dirty="0"/>
              <a:t/>
            </a:r>
            <a:br>
              <a:rPr lang="es-ES" dirty="0"/>
            </a:br>
            <a:r>
              <a:rPr lang="es-ES" dirty="0" smtClean="0"/>
              <a:t/>
            </a:r>
            <a:br>
              <a:rPr lang="es-ES" dirty="0" smtClean="0"/>
            </a:br>
            <a:r>
              <a:rPr lang="es-ES" dirty="0" smtClean="0"/>
              <a:t/>
            </a:r>
            <a:br>
              <a:rPr lang="es-ES" dirty="0" smtClean="0"/>
            </a:br>
            <a:r>
              <a:rPr lang="es-ES" dirty="0"/>
              <a:t/>
            </a:r>
            <a:br>
              <a:rPr lang="es-ES" dirty="0"/>
            </a:br>
            <a:r>
              <a:rPr lang="es-ES" dirty="0" smtClean="0"/>
              <a:t/>
            </a:r>
            <a:br>
              <a:rPr lang="es-ES" dirty="0" smtClean="0"/>
            </a:br>
            <a:r>
              <a:rPr lang="es-ES" sz="1800" dirty="0" smtClean="0"/>
              <a:t>Del Rio,</a:t>
            </a:r>
            <a:r>
              <a:rPr lang="es-ES" sz="1800" dirty="0"/>
              <a:t> </a:t>
            </a:r>
            <a:r>
              <a:rPr lang="es-ES" sz="1800" dirty="0" smtClean="0"/>
              <a:t>G. C. (2012). Costos </a:t>
            </a:r>
            <a:r>
              <a:rPr lang="es-ES" sz="1800" dirty="0"/>
              <a:t>1. Editorial </a:t>
            </a:r>
            <a:r>
              <a:rPr lang="es-ES" sz="1800" dirty="0" smtClean="0"/>
              <a:t>Mc </a:t>
            </a:r>
            <a:r>
              <a:rPr lang="es-ES" sz="1800" dirty="0"/>
              <a:t>Graw </a:t>
            </a:r>
            <a:r>
              <a:rPr lang="es-ES" sz="1800" dirty="0" smtClean="0"/>
              <a:t>Hill México.</a:t>
            </a:r>
            <a:br>
              <a:rPr lang="es-ES" sz="1800" dirty="0" smtClean="0"/>
            </a:br>
            <a:r>
              <a:rPr lang="es-ES" sz="1800" dirty="0" smtClean="0"/>
              <a:t/>
            </a:r>
            <a:br>
              <a:rPr lang="es-ES" sz="1800" dirty="0" smtClean="0"/>
            </a:br>
            <a:r>
              <a:rPr lang="es-ES" sz="1800" b="0" dirty="0" smtClean="0">
                <a:latin typeface="Candara (Cuerpo)"/>
                <a:cs typeface="Candara (Cuerpo)"/>
              </a:rPr>
              <a:t>García, C. J.  </a:t>
            </a:r>
            <a:r>
              <a:rPr lang="es-ES" sz="1800" b="0" dirty="0">
                <a:latin typeface="Candara (Cuerpo)"/>
                <a:cs typeface="Candara (Cuerpo)"/>
              </a:rPr>
              <a:t>(2013</a:t>
            </a:r>
            <a:r>
              <a:rPr lang="es-ES" sz="1800" b="0" dirty="0" smtClean="0">
                <a:latin typeface="Candara (Cuerpo)"/>
                <a:cs typeface="Candara (Cuerpo)"/>
              </a:rPr>
              <a:t>). </a:t>
            </a:r>
            <a:r>
              <a:rPr lang="es-ES" sz="1800" b="0" i="1" dirty="0">
                <a:latin typeface="Candara (Cuerpo)"/>
                <a:cs typeface="Candara (Cuerpo)"/>
              </a:rPr>
              <a:t>Contabilidad de costos</a:t>
            </a:r>
            <a:r>
              <a:rPr lang="es-ES" sz="1800" b="0" dirty="0">
                <a:latin typeface="Candara (Cuerpo)"/>
                <a:cs typeface="Candara (Cuerpo)"/>
              </a:rPr>
              <a:t>, 4ª Ed. </a:t>
            </a:r>
            <a:r>
              <a:rPr lang="es-ES" sz="1800" b="0" dirty="0" smtClean="0">
                <a:latin typeface="Candara (Cuerpo)"/>
                <a:cs typeface="Candara (Cuerpo)"/>
              </a:rPr>
              <a:t>Editorial Mc </a:t>
            </a:r>
            <a:r>
              <a:rPr lang="es-ES" sz="1800" b="0" dirty="0">
                <a:latin typeface="Candara (Cuerpo)"/>
                <a:cs typeface="Candara (Cuerpo)"/>
              </a:rPr>
              <a:t>Graw Hill, </a:t>
            </a:r>
            <a:r>
              <a:rPr lang="es-ES" sz="1800" b="0" dirty="0" smtClean="0">
                <a:latin typeface="Candara (Cuerpo)"/>
                <a:cs typeface="Candara (Cuerpo)"/>
              </a:rPr>
              <a:t>México.</a:t>
            </a:r>
            <a:r>
              <a:rPr lang="es-ES" sz="1800" b="0" dirty="0" smtClean="0">
                <a:effectLst/>
              </a:rPr>
              <a:t/>
            </a:r>
            <a:br>
              <a:rPr lang="es-ES" sz="1800" b="0" dirty="0" smtClean="0">
                <a:effectLst/>
              </a:rPr>
            </a:br>
            <a:r>
              <a:rPr lang="es-ES" sz="1800" b="0" dirty="0" smtClean="0">
                <a:effectLst/>
              </a:rPr>
              <a:t/>
            </a:r>
            <a:br>
              <a:rPr lang="es-ES" sz="1800" b="0" dirty="0" smtClean="0">
                <a:effectLst/>
              </a:rPr>
            </a:br>
            <a:r>
              <a:rPr lang="es-ES" sz="1800" dirty="0" err="1" smtClean="0"/>
              <a:t>Horngren</a:t>
            </a:r>
            <a:r>
              <a:rPr lang="es-ES" sz="1800" dirty="0"/>
              <a:t>, </a:t>
            </a:r>
            <a:r>
              <a:rPr lang="es-ES" sz="1800" dirty="0" err="1" smtClean="0"/>
              <a:t>Sundem</a:t>
            </a:r>
            <a:r>
              <a:rPr lang="es-ES" sz="1800" dirty="0" smtClean="0"/>
              <a:t> y </a:t>
            </a:r>
            <a:r>
              <a:rPr lang="es-ES" sz="1800" dirty="0" err="1" smtClean="0"/>
              <a:t>Strtton</a:t>
            </a:r>
            <a:r>
              <a:rPr lang="es-ES" sz="1800" dirty="0" smtClean="0"/>
              <a:t>. (2005). </a:t>
            </a:r>
            <a:r>
              <a:rPr lang="es-ES" sz="1800" i="1" dirty="0" smtClean="0"/>
              <a:t>Contabilidad Administrativa</a:t>
            </a:r>
            <a:r>
              <a:rPr lang="es-ES" sz="1800" dirty="0" smtClean="0"/>
              <a:t>, </a:t>
            </a:r>
            <a:r>
              <a:rPr lang="es-ES" sz="1800" dirty="0" err="1" smtClean="0"/>
              <a:t>Editorila</a:t>
            </a:r>
            <a:r>
              <a:rPr lang="es-ES" sz="1800" dirty="0" smtClean="0"/>
              <a:t> Pearson, México</a:t>
            </a:r>
            <a:r>
              <a:rPr lang="es-ES" sz="1800" b="0" dirty="0">
                <a:effectLst/>
              </a:rPr>
              <a:t/>
            </a:r>
            <a:br>
              <a:rPr lang="es-ES" sz="1800" b="0" dirty="0">
                <a:effectLst/>
              </a:rPr>
            </a:br>
            <a:r>
              <a:rPr lang="es-ES" sz="1800" b="0" dirty="0" smtClean="0">
                <a:effectLst/>
              </a:rPr>
              <a:t/>
            </a:r>
            <a:br>
              <a:rPr lang="es-ES" sz="1800" b="0" dirty="0" smtClean="0">
                <a:effectLst/>
              </a:rPr>
            </a:br>
            <a:r>
              <a:rPr lang="es-ES" sz="1800" dirty="0" err="1" smtClean="0"/>
              <a:t>Horngren</a:t>
            </a:r>
            <a:r>
              <a:rPr lang="es-ES" sz="1800" dirty="0"/>
              <a:t>, Charle T., Foster, George y Datar, </a:t>
            </a:r>
            <a:r>
              <a:rPr lang="es-ES" sz="1800" dirty="0" err="1"/>
              <a:t>Srikant</a:t>
            </a:r>
            <a:r>
              <a:rPr lang="es-ES" sz="1800" dirty="0"/>
              <a:t> M</a:t>
            </a:r>
            <a:r>
              <a:rPr lang="es-ES" sz="1800" dirty="0" smtClean="0"/>
              <a:t>.(2002)</a:t>
            </a:r>
            <a:r>
              <a:rPr lang="es-ES" sz="1800" i="1" dirty="0" smtClean="0"/>
              <a:t>. Contabilidad </a:t>
            </a:r>
            <a:r>
              <a:rPr lang="es-ES" sz="1800" i="1" dirty="0"/>
              <a:t>de Costos. Un enfoque Gerencial,</a:t>
            </a:r>
            <a:r>
              <a:rPr lang="es-ES" sz="1800" dirty="0"/>
              <a:t> Décima </a:t>
            </a:r>
            <a:r>
              <a:rPr lang="es-ES" sz="1800" dirty="0" smtClean="0"/>
              <a:t>Ed</a:t>
            </a:r>
            <a:r>
              <a:rPr lang="es-ES" sz="1800" dirty="0"/>
              <a:t>., México, </a:t>
            </a:r>
            <a:r>
              <a:rPr lang="es-ES" sz="1800" dirty="0" smtClean="0"/>
              <a:t/>
            </a:r>
            <a:br>
              <a:rPr lang="es-ES" sz="1800" dirty="0" smtClean="0"/>
            </a:br>
            <a:r>
              <a:rPr lang="es-ES" sz="1800" dirty="0"/>
              <a:t/>
            </a:r>
            <a:br>
              <a:rPr lang="es-ES" sz="1800" dirty="0"/>
            </a:br>
            <a:r>
              <a:rPr lang="es-ES" sz="1800" dirty="0"/>
              <a:t>Ortega, P. de L. (2005)</a:t>
            </a:r>
            <a:r>
              <a:rPr lang="es-ES" sz="1800" i="1" dirty="0"/>
              <a:t>. Contabilidad </a:t>
            </a:r>
            <a:r>
              <a:rPr lang="es-ES" sz="1800" i="1" dirty="0" smtClean="0"/>
              <a:t>de </a:t>
            </a:r>
            <a:r>
              <a:rPr lang="es-ES" sz="1800" i="1" dirty="0"/>
              <a:t>Costos</a:t>
            </a:r>
            <a:r>
              <a:rPr lang="es-ES" sz="1800" dirty="0"/>
              <a:t>. Ed IMCP, México</a:t>
            </a:r>
            <a:br>
              <a:rPr lang="es-ES" sz="1800" dirty="0"/>
            </a:br>
            <a:r>
              <a:rPr lang="es-ES" sz="1800" dirty="0" smtClean="0"/>
              <a:t/>
            </a:r>
            <a:br>
              <a:rPr lang="es-ES" sz="1800" dirty="0" smtClean="0"/>
            </a:br>
            <a:r>
              <a:rPr lang="es-ES" sz="1800" dirty="0" smtClean="0"/>
              <a:t> </a:t>
            </a:r>
            <a:r>
              <a:rPr lang="es-ES" sz="1800" b="0" dirty="0" err="1" smtClean="0">
                <a:latin typeface="Candara (Cuerpo)"/>
                <a:cs typeface="Candara (Cuerpo)"/>
              </a:rPr>
              <a:t>Polimeni</a:t>
            </a:r>
            <a:r>
              <a:rPr lang="es-ES" sz="1800" b="0" dirty="0">
                <a:latin typeface="Candara (Cuerpo)"/>
                <a:cs typeface="Candara (Cuerpo)"/>
              </a:rPr>
              <a:t>, </a:t>
            </a:r>
            <a:r>
              <a:rPr lang="es-ES" sz="1800" b="0" dirty="0" err="1">
                <a:latin typeface="Candara (Cuerpo)"/>
                <a:cs typeface="Candara (Cuerpo)"/>
              </a:rPr>
              <a:t>Fabozzi</a:t>
            </a:r>
            <a:r>
              <a:rPr lang="es-ES" sz="1800" b="0" dirty="0">
                <a:latin typeface="Candara (Cuerpo)"/>
                <a:cs typeface="Candara (Cuerpo)"/>
              </a:rPr>
              <a:t> y </a:t>
            </a:r>
            <a:r>
              <a:rPr lang="es-ES" sz="1800" b="0" dirty="0" err="1">
                <a:latin typeface="Candara (Cuerpo)"/>
                <a:cs typeface="Candara (Cuerpo)"/>
              </a:rPr>
              <a:t>Adelberg</a:t>
            </a:r>
            <a:r>
              <a:rPr lang="es-ES" sz="1800" b="0" dirty="0">
                <a:latin typeface="Candara (Cuerpo)"/>
                <a:cs typeface="Candara (Cuerpo)"/>
              </a:rPr>
              <a:t>, (2006</a:t>
            </a:r>
            <a:r>
              <a:rPr lang="es-ES" sz="1800" b="0" dirty="0" smtClean="0">
                <a:latin typeface="Candara (Cuerpo)"/>
                <a:cs typeface="Candara (Cuerpo)"/>
              </a:rPr>
              <a:t>). </a:t>
            </a:r>
            <a:r>
              <a:rPr lang="es-ES" sz="1800" b="0" i="1" dirty="0">
                <a:latin typeface="Candara (Cuerpo)"/>
                <a:cs typeface="Candara (Cuerpo)"/>
              </a:rPr>
              <a:t>Contabilidad de costos.3ª </a:t>
            </a:r>
            <a:r>
              <a:rPr lang="es-ES" sz="1800" b="0" dirty="0">
                <a:latin typeface="Candara (Cuerpo)"/>
                <a:cs typeface="Candara (Cuerpo)"/>
              </a:rPr>
              <a:t>Ed. Mc Graw Hill, Colombia. </a:t>
            </a:r>
            <a:br>
              <a:rPr lang="es-ES" sz="1800" b="0" dirty="0">
                <a:latin typeface="Candara (Cuerpo)"/>
                <a:cs typeface="Candara (Cuerpo)"/>
              </a:rPr>
            </a:br>
            <a:r>
              <a:rPr lang="es-ES" sz="1800" b="0" dirty="0" smtClean="0">
                <a:latin typeface="Candara (Cuerpo)"/>
                <a:cs typeface="Candara (Cuerpo)"/>
              </a:rPr>
              <a:t/>
            </a:r>
            <a:br>
              <a:rPr lang="es-ES" sz="1800" b="0" dirty="0" smtClean="0">
                <a:latin typeface="Candara (Cuerpo)"/>
                <a:cs typeface="Candara (Cuerpo)"/>
              </a:rPr>
            </a:br>
            <a:r>
              <a:rPr lang="es-ES" sz="1800" b="0" dirty="0" err="1" smtClean="0"/>
              <a:t>https</a:t>
            </a:r>
            <a:r>
              <a:rPr lang="es-ES" sz="1800" b="0" dirty="0" smtClean="0"/>
              <a:t>://</a:t>
            </a:r>
            <a:r>
              <a:rPr lang="es-ES" sz="1800" b="0" dirty="0" err="1" smtClean="0"/>
              <a:t>contabilidadsergio.wordpress.com</a:t>
            </a:r>
            <a:r>
              <a:rPr lang="es-ES" sz="1800" b="0" dirty="0" smtClean="0"/>
              <a:t>/2013/08/15/prorrateo/</a:t>
            </a:r>
            <a:br>
              <a:rPr lang="es-ES" sz="1800" b="0" dirty="0" smtClean="0"/>
            </a:br>
            <a:r>
              <a:rPr lang="es-ES" sz="1800" b="0" dirty="0" smtClean="0"/>
              <a:t/>
            </a:r>
            <a:br>
              <a:rPr lang="es-ES" sz="1800" b="0" dirty="0" smtClean="0"/>
            </a:br>
            <a:r>
              <a:rPr lang="es-ES" sz="1800" b="0" dirty="0" err="1" smtClean="0"/>
              <a:t>https</a:t>
            </a:r>
            <a:r>
              <a:rPr lang="es-ES" sz="1800" b="0" dirty="0" smtClean="0"/>
              <a:t>://</a:t>
            </a:r>
            <a:r>
              <a:rPr lang="es-ES" sz="1800" b="0" dirty="0" err="1" smtClean="0"/>
              <a:t>es.slideshare.net</a:t>
            </a:r>
            <a:r>
              <a:rPr lang="es-ES" sz="1800" b="0" dirty="0" smtClean="0"/>
              <a:t>/</a:t>
            </a:r>
            <a:r>
              <a:rPr lang="es-ES" sz="1800" b="0" dirty="0" err="1" smtClean="0"/>
              <a:t>LissethCuello</a:t>
            </a:r>
            <a:r>
              <a:rPr lang="es-ES" sz="1800" b="0" dirty="0" smtClean="0"/>
              <a:t>/</a:t>
            </a:r>
            <a:r>
              <a:rPr lang="es-ES" sz="1800" b="0" dirty="0" err="1" smtClean="0"/>
              <a:t>costo-por-procesos-continuo?next_slideshow</a:t>
            </a:r>
            <a:r>
              <a:rPr lang="es-ES" sz="1800" b="0" dirty="0" smtClean="0"/>
              <a:t>=1</a:t>
            </a:r>
            <a:endParaRPr lang="es-ES" sz="1800" b="0" dirty="0"/>
          </a:p>
        </p:txBody>
      </p:sp>
      <p:sp>
        <p:nvSpPr>
          <p:cNvPr id="5" name="CuadroTexto 4"/>
          <p:cNvSpPr txBox="1"/>
          <p:nvPr/>
        </p:nvSpPr>
        <p:spPr>
          <a:xfrm>
            <a:off x="1979605" y="263158"/>
            <a:ext cx="6499080" cy="707886"/>
          </a:xfrm>
          <a:prstGeom prst="rect">
            <a:avLst/>
          </a:prstGeom>
          <a:noFill/>
        </p:spPr>
        <p:txBody>
          <a:bodyPr wrap="square" rtlCol="0">
            <a:spAutoFit/>
          </a:bodyPr>
          <a:lstStyle/>
          <a:p>
            <a:r>
              <a:rPr lang="es-ES" sz="4000" dirty="0" smtClean="0"/>
              <a:t>Referencias</a:t>
            </a:r>
            <a:endParaRPr lang="es-ES" sz="4000" dirty="0"/>
          </a:p>
        </p:txBody>
      </p:sp>
    </p:spTree>
    <p:extLst>
      <p:ext uri="{BB962C8B-B14F-4D97-AF65-F5344CB8AC3E}">
        <p14:creationId xmlns:p14="http://schemas.microsoft.com/office/powerpoint/2010/main" val="2302481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128" y="351812"/>
            <a:ext cx="8260672" cy="684912"/>
          </a:xfrm>
        </p:spPr>
        <p:txBody>
          <a:bodyPr>
            <a:normAutofit fontScale="90000"/>
          </a:bodyPr>
          <a:lstStyle/>
          <a:p>
            <a:r>
              <a:rPr lang="es-ES" sz="2800" dirty="0" smtClean="0"/>
              <a:t/>
            </a:r>
            <a:br>
              <a:rPr lang="es-ES" sz="2800" dirty="0" smtClean="0"/>
            </a:br>
            <a:r>
              <a:rPr lang="es-ES" sz="3100" dirty="0" smtClean="0"/>
              <a:t>MATERIAL PROYECTABLE. SERIE 2</a:t>
            </a:r>
            <a:br>
              <a:rPr lang="es-ES" sz="3100" dirty="0" smtClean="0"/>
            </a:br>
            <a:endParaRPr lang="es-ES" sz="3100" dirty="0"/>
          </a:p>
        </p:txBody>
      </p:sp>
      <p:sp>
        <p:nvSpPr>
          <p:cNvPr id="3" name="Marcador de contenido 2"/>
          <p:cNvSpPr>
            <a:spLocks noGrp="1"/>
          </p:cNvSpPr>
          <p:nvPr>
            <p:ph idx="1"/>
          </p:nvPr>
        </p:nvSpPr>
        <p:spPr>
          <a:xfrm>
            <a:off x="746342" y="1534540"/>
            <a:ext cx="7953950" cy="1770745"/>
          </a:xfrm>
        </p:spPr>
        <p:txBody>
          <a:bodyPr>
            <a:noAutofit/>
          </a:bodyPr>
          <a:lstStyle/>
          <a:p>
            <a:pPr marL="0" indent="0">
              <a:buNone/>
            </a:pPr>
            <a:endParaRPr lang="es-ES" b="0" dirty="0" smtClean="0">
              <a:latin typeface="+mj-lt"/>
            </a:endParaRPr>
          </a:p>
          <a:p>
            <a:pPr marL="0" indent="0" algn="ctr">
              <a:buNone/>
            </a:pPr>
            <a:r>
              <a:rPr lang="es-ES" sz="2800" dirty="0" smtClean="0">
                <a:effectLst/>
                <a:latin typeface="Times New Roman"/>
                <a:cs typeface="Times New Roman"/>
              </a:rPr>
              <a:t>GASTOS INDIRECTOS DE FABRICACIÓN. </a:t>
            </a:r>
          </a:p>
          <a:p>
            <a:pPr marL="0" indent="0" algn="ctr">
              <a:buNone/>
            </a:pPr>
            <a:endParaRPr lang="es-ES" b="0" dirty="0" smtClean="0">
              <a:latin typeface="+mj-lt"/>
            </a:endParaRPr>
          </a:p>
          <a:p>
            <a:pPr marL="0" indent="0">
              <a:buNone/>
            </a:pPr>
            <a:endParaRPr lang="es-ES" b="0" dirty="0" smtClean="0">
              <a:latin typeface="+mj-lt"/>
            </a:endParaRPr>
          </a:p>
          <a:p>
            <a:pPr marL="0" indent="0" algn="ctr">
              <a:buNone/>
            </a:pPr>
            <a:r>
              <a:rPr lang="es-ES" sz="2800" dirty="0">
                <a:effectLst/>
                <a:latin typeface="Times New Roman"/>
                <a:cs typeface="Times New Roman"/>
              </a:rPr>
              <a:t>Objetivo: </a:t>
            </a:r>
            <a:endParaRPr lang="es-ES" sz="2800" dirty="0" smtClean="0">
              <a:effectLst/>
              <a:latin typeface="Times New Roman"/>
              <a:cs typeface="Times New Roman"/>
            </a:endParaRPr>
          </a:p>
          <a:p>
            <a:pPr marL="0" indent="0" algn="ctr">
              <a:buNone/>
            </a:pPr>
            <a:r>
              <a:rPr lang="es-ES" sz="2800" dirty="0" smtClean="0">
                <a:effectLst/>
                <a:latin typeface="Times New Roman"/>
                <a:cs typeface="Times New Roman"/>
              </a:rPr>
              <a:t>Mostrar </a:t>
            </a:r>
            <a:r>
              <a:rPr lang="es-ES" sz="2800" dirty="0">
                <a:effectLst/>
                <a:latin typeface="Times New Roman"/>
                <a:cs typeface="Times New Roman"/>
              </a:rPr>
              <a:t>el método tradicional de asignación de gastos</a:t>
            </a:r>
            <a:r>
              <a:rPr lang="es-ES" dirty="0">
                <a:effectLst/>
                <a:latin typeface="Times New Roman"/>
                <a:cs typeface="Times New Roman"/>
              </a:rPr>
              <a:t>.</a:t>
            </a:r>
          </a:p>
          <a:p>
            <a:pPr marL="0" indent="0">
              <a:buNone/>
            </a:pPr>
            <a:endParaRPr lang="es-ES" b="0" dirty="0" smtClean="0">
              <a:latin typeface="+mj-lt"/>
            </a:endParaRPr>
          </a:p>
          <a:p>
            <a:pPr marL="0" indent="0">
              <a:buNone/>
            </a:pPr>
            <a:endParaRPr lang="es-ES" b="0" dirty="0">
              <a:latin typeface="+mj-lt"/>
            </a:endParaRPr>
          </a:p>
          <a:p>
            <a:pPr marL="0" indent="0">
              <a:buNone/>
            </a:pPr>
            <a:endParaRPr lang="es-ES" b="0" dirty="0" smtClean="0">
              <a:latin typeface="+mj-lt"/>
            </a:endParaRPr>
          </a:p>
          <a:p>
            <a:pPr marL="0" indent="0">
              <a:buNone/>
            </a:pPr>
            <a:endParaRPr lang="es-ES" b="0" dirty="0" smtClean="0">
              <a:latin typeface="+mj-lt"/>
            </a:endParaRPr>
          </a:p>
          <a:p>
            <a:pPr marL="0" indent="0">
              <a:buNone/>
            </a:pPr>
            <a:r>
              <a:rPr lang="es-ES" dirty="0" smtClean="0">
                <a:latin typeface="+mj-lt"/>
              </a:rPr>
              <a:t> </a:t>
            </a:r>
            <a:endParaRPr lang="es-ES" dirty="0">
              <a:latin typeface="+mj-lt"/>
            </a:endParaRPr>
          </a:p>
        </p:txBody>
      </p:sp>
    </p:spTree>
    <p:extLst>
      <p:ext uri="{BB962C8B-B14F-4D97-AF65-F5344CB8AC3E}">
        <p14:creationId xmlns:p14="http://schemas.microsoft.com/office/powerpoint/2010/main" val="686777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778547"/>
            <a:ext cx="8153400" cy="5623112"/>
          </a:xfrm>
        </p:spPr>
        <p:txBody>
          <a:bodyPr>
            <a:noAutofit/>
          </a:bodyPr>
          <a:lstStyle/>
          <a:p>
            <a:pPr marL="114300" indent="0">
              <a:buNone/>
            </a:pPr>
            <a:r>
              <a:rPr lang="es-ES" sz="1600" dirty="0" smtClean="0">
                <a:latin typeface="Times New Roman"/>
                <a:cs typeface="Times New Roman"/>
              </a:rPr>
              <a:t>Para el profesor</a:t>
            </a:r>
          </a:p>
          <a:p>
            <a:pPr marL="571500" indent="-457200">
              <a:buFont typeface="+mj-lt"/>
              <a:buAutoNum type="arabicPeriod"/>
            </a:pPr>
            <a:r>
              <a:rPr lang="es-ES" sz="16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600" dirty="0" smtClean="0">
                <a:latin typeface="Times New Roman"/>
                <a:cs typeface="Times New Roman"/>
              </a:rPr>
              <a:t>El material es enunciativo, no limitativo por lo que el profesor se compromete a enriquecer la aportación teórica, así como la práctica de acuerdo a su experiencia profesional.</a:t>
            </a:r>
          </a:p>
          <a:p>
            <a:pPr marL="571500" indent="-457200">
              <a:buFont typeface="+mj-lt"/>
              <a:buAutoNum type="arabicPeriod"/>
            </a:pPr>
            <a:r>
              <a:rPr lang="es-ES" sz="16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600" dirty="0" smtClean="0">
                <a:latin typeface="Times New Roman"/>
                <a:cs typeface="Times New Roman"/>
              </a:rPr>
              <a:t>El material se complementará con investigación solicitada por el profesor.</a:t>
            </a:r>
            <a:endParaRPr lang="es-ES" sz="1600" dirty="0">
              <a:latin typeface="Times New Roman"/>
              <a:cs typeface="Times New Roman"/>
            </a:endParaRPr>
          </a:p>
          <a:p>
            <a:pPr marL="114300" indent="0">
              <a:buNone/>
            </a:pPr>
            <a:r>
              <a:rPr lang="es-ES" sz="1600" dirty="0" smtClean="0">
                <a:latin typeface="Times New Roman"/>
                <a:cs typeface="Times New Roman"/>
              </a:rPr>
              <a:t>Para el alumno</a:t>
            </a:r>
          </a:p>
          <a:p>
            <a:pPr marL="457200" indent="-342900">
              <a:buFont typeface="+mj-lt"/>
              <a:buAutoNum type="arabicPeriod"/>
            </a:pPr>
            <a:r>
              <a:rPr lang="es-ES" sz="1600" dirty="0" smtClean="0">
                <a:latin typeface="Times New Roman"/>
                <a:cs typeface="Times New Roman"/>
              </a:rPr>
              <a:t>Leer y revisar el material antes de presentarse a clase.</a:t>
            </a:r>
          </a:p>
          <a:p>
            <a:pPr marL="457200" indent="-342900">
              <a:buFont typeface="+mj-lt"/>
              <a:buAutoNum type="arabicPeriod"/>
            </a:pPr>
            <a:r>
              <a:rPr lang="es-ES" sz="16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600" dirty="0" smtClean="0">
                <a:latin typeface="Times New Roman"/>
                <a:cs typeface="Times New Roman"/>
              </a:rPr>
              <a:t>Complementar el material con investigación voluntaria y sugerida por el profesor</a:t>
            </a:r>
          </a:p>
          <a:p>
            <a:pPr marL="114300" indent="0">
              <a:buNone/>
            </a:pPr>
            <a:endParaRPr lang="es-ES" sz="1400" dirty="0" smtClean="0">
              <a:latin typeface="Times New Roman"/>
              <a:cs typeface="Times New Roman"/>
            </a:endParaRPr>
          </a:p>
        </p:txBody>
      </p:sp>
    </p:spTree>
    <p:extLst>
      <p:ext uri="{BB962C8B-B14F-4D97-AF65-F5344CB8AC3E}">
        <p14:creationId xmlns:p14="http://schemas.microsoft.com/office/powerpoint/2010/main" val="3008238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790698"/>
          </a:xfrm>
        </p:spPr>
        <p:txBody>
          <a:bodyPr>
            <a:noAutofit/>
          </a:bodyPr>
          <a:lstStyle/>
          <a:p>
            <a:r>
              <a:rPr lang="es-ES" sz="2800" dirty="0" smtClean="0"/>
              <a:t>PROGRAMA DE ESTUDIOS</a:t>
            </a:r>
            <a:br>
              <a:rPr lang="es-ES" sz="2800" dirty="0" smtClean="0"/>
            </a:br>
            <a:r>
              <a:rPr lang="es-ES" sz="2800" dirty="0" smtClean="0"/>
              <a:t>SIMULACIÓN DE COSTOS Y PRESUPUESTOS</a:t>
            </a:r>
            <a:endParaRPr lang="es-ES" sz="2800" dirty="0"/>
          </a:p>
        </p:txBody>
      </p:sp>
      <p:graphicFrame>
        <p:nvGraphicFramePr>
          <p:cNvPr id="5" name="Diagrama 4"/>
          <p:cNvGraphicFramePr/>
          <p:nvPr>
            <p:extLst>
              <p:ext uri="{D42A27DB-BD31-4B8C-83A1-F6EECF244321}">
                <p14:modId xmlns:p14="http://schemas.microsoft.com/office/powerpoint/2010/main" val="1166011319"/>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ctr"/>
            <a:r>
              <a:rPr lang="es-ES" sz="2400" b="1" baseline="30000" dirty="0" smtClean="0">
                <a:latin typeface="+mj-lt"/>
              </a:rPr>
              <a:t>OBJETIVO</a:t>
            </a:r>
          </a:p>
          <a:p>
            <a:r>
              <a:rPr lang="es-ES" sz="1600" dirty="0" smtClean="0"/>
              <a:t>Aplicar </a:t>
            </a:r>
            <a:r>
              <a:rPr lang="es-ES" sz="1600" dirty="0"/>
              <a:t>nuevas herramientas de apoyo a la contabilidad de costos, que pretenden hacer de ella una disciplina más dinámica </a:t>
            </a:r>
            <a:r>
              <a:rPr lang="es-ES" sz="1600" dirty="0" smtClean="0"/>
              <a:t>y acorde </a:t>
            </a:r>
            <a:r>
              <a:rPr lang="es-ES" sz="1600" dirty="0"/>
              <a:t>a las necesidades reales y actuales de información. Desarrollará método de casos para complementar el aprendizaje de los costos </a:t>
            </a:r>
            <a:r>
              <a:rPr lang="es-ES" sz="1600" dirty="0" smtClean="0"/>
              <a:t>y presupuestos </a:t>
            </a:r>
            <a:r>
              <a:rPr lang="es-ES" sz="1600" dirty="0"/>
              <a:t>para la toma de decisiones</a:t>
            </a:r>
            <a:endParaRPr lang="es-ES" sz="1600" dirty="0">
              <a:latin typeface="+mj-lt"/>
            </a:endParaRPr>
          </a:p>
        </p:txBody>
      </p:sp>
    </p:spTree>
    <p:extLst>
      <p:ext uri="{BB962C8B-B14F-4D97-AF65-F5344CB8AC3E}">
        <p14:creationId xmlns:p14="http://schemas.microsoft.com/office/powerpoint/2010/main" val="42656336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Elementos del costo</a:t>
            </a:r>
            <a:endParaRPr lang="es-ES" sz="4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81016552"/>
              </p:ext>
            </p:extLst>
          </p:nvPr>
        </p:nvGraphicFramePr>
        <p:xfrm>
          <a:off x="779462" y="1325849"/>
          <a:ext cx="7581901" cy="451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9889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Materia prima directa o materiales directos o suministros directos</a:t>
            </a:r>
            <a:endParaRPr lang="es-ES" sz="4000" dirty="0"/>
          </a:p>
        </p:txBody>
      </p:sp>
      <p:sp>
        <p:nvSpPr>
          <p:cNvPr id="3" name="Marcador de contenido 2"/>
          <p:cNvSpPr>
            <a:spLocks noGrp="1"/>
          </p:cNvSpPr>
          <p:nvPr>
            <p:ph idx="1"/>
          </p:nvPr>
        </p:nvSpPr>
        <p:spPr>
          <a:xfrm>
            <a:off x="779462" y="2308609"/>
            <a:ext cx="7581901" cy="1799655"/>
          </a:xfrm>
        </p:spPr>
        <p:txBody>
          <a:bodyPr>
            <a:noAutofit/>
          </a:bodyPr>
          <a:lstStyle/>
          <a:p>
            <a:pPr marL="0" indent="0" algn="just">
              <a:buNone/>
            </a:pPr>
            <a:r>
              <a:rPr lang="es-ES" dirty="0" smtClean="0"/>
              <a:t>Son </a:t>
            </a:r>
            <a:r>
              <a:rPr lang="es-ES" dirty="0"/>
              <a:t>todos aquellos </a:t>
            </a:r>
            <a:r>
              <a:rPr lang="es-ES" dirty="0" smtClean="0"/>
              <a:t>materiales que </a:t>
            </a:r>
            <a:r>
              <a:rPr lang="es-ES" dirty="0"/>
              <a:t>pueden identificarse en la fabricación de un producto terminado, fácilmente se asocian con éste y representan el principal costo de materiales en la elaboración de un producto</a:t>
            </a:r>
            <a:r>
              <a:rPr lang="es-ES" dirty="0" smtClean="0"/>
              <a:t>.</a:t>
            </a:r>
            <a:endParaRPr lang="es-ES" dirty="0"/>
          </a:p>
          <a:p>
            <a:endParaRPr lang="es-ES" dirty="0"/>
          </a:p>
          <a:p>
            <a:endParaRPr lang="es-ES" dirty="0"/>
          </a:p>
          <a:p>
            <a:endParaRPr lang="es-ES" dirty="0"/>
          </a:p>
          <a:p>
            <a:endParaRPr lang="es-ES" dirty="0"/>
          </a:p>
        </p:txBody>
      </p:sp>
      <p:sp>
        <p:nvSpPr>
          <p:cNvPr id="5" name="CuadroTexto 4"/>
          <p:cNvSpPr txBox="1"/>
          <p:nvPr/>
        </p:nvSpPr>
        <p:spPr>
          <a:xfrm>
            <a:off x="634968" y="4236365"/>
            <a:ext cx="8086498" cy="2677656"/>
          </a:xfrm>
          <a:prstGeom prst="rect">
            <a:avLst/>
          </a:prstGeom>
          <a:noFill/>
        </p:spPr>
        <p:txBody>
          <a:bodyPr wrap="square" rtlCol="0">
            <a:spAutoFit/>
          </a:bodyPr>
          <a:lstStyle/>
          <a:p>
            <a:r>
              <a:rPr lang="es-ES" sz="2400" dirty="0" smtClean="0"/>
              <a:t>Ejemplos:</a:t>
            </a:r>
          </a:p>
          <a:p>
            <a:r>
              <a:rPr lang="es-ES" sz="2400" dirty="0"/>
              <a:t>L</a:t>
            </a:r>
            <a:r>
              <a:rPr lang="es-ES" sz="2400" dirty="0" smtClean="0"/>
              <a:t>a </a:t>
            </a:r>
            <a:r>
              <a:rPr lang="es-ES" sz="2400" dirty="0"/>
              <a:t>madera en la elaboración de una mesa</a:t>
            </a:r>
          </a:p>
          <a:p>
            <a:endParaRPr lang="es-ES" sz="2400" dirty="0" smtClean="0"/>
          </a:p>
          <a:p>
            <a:r>
              <a:rPr lang="es-ES" sz="2400" dirty="0" smtClean="0"/>
              <a:t>La </a:t>
            </a:r>
            <a:r>
              <a:rPr lang="es-ES" sz="2400" dirty="0"/>
              <a:t>tela en la elaboración de un vestido</a:t>
            </a:r>
          </a:p>
          <a:p>
            <a:endParaRPr lang="es-ES" sz="2400" dirty="0" smtClean="0"/>
          </a:p>
          <a:p>
            <a:r>
              <a:rPr lang="es-ES" sz="2400" dirty="0" smtClean="0"/>
              <a:t>Las </a:t>
            </a:r>
            <a:r>
              <a:rPr lang="es-ES" sz="2400" dirty="0"/>
              <a:t>refacciones en la fabricación de un automóvil</a:t>
            </a:r>
          </a:p>
          <a:p>
            <a:endParaRPr lang="es-ES" sz="2400" dirty="0"/>
          </a:p>
        </p:txBody>
      </p:sp>
    </p:spTree>
    <p:extLst>
      <p:ext uri="{BB962C8B-B14F-4D97-AF65-F5344CB8AC3E}">
        <p14:creationId xmlns:p14="http://schemas.microsoft.com/office/powerpoint/2010/main" val="2445725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Órbit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1323</TotalTime>
  <Words>2632</Words>
  <Application>Microsoft Macintosh PowerPoint</Application>
  <PresentationFormat>Presentación en pantalla (4:3)</PresentationFormat>
  <Paragraphs>293</Paragraphs>
  <Slides>43</Slides>
  <Notes>3</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Órbita</vt:lpstr>
      <vt:lpstr>GASTOS INDIRECTOS DE FABRICACIÓN</vt:lpstr>
      <vt:lpstr>INTRODUCCIÓN</vt:lpstr>
      <vt:lpstr>PRESENTACIÓN</vt:lpstr>
      <vt:lpstr>CONTENIDO</vt:lpstr>
      <vt:lpstr> MATERIAL PROYECTABLE. SERIE 2 </vt:lpstr>
      <vt:lpstr>GUIÓN EXPLICATIVO</vt:lpstr>
      <vt:lpstr>PROGRAMA DE ESTUDIOS SIMULACIÓN DE COSTOS Y PRESUPUESTOS</vt:lpstr>
      <vt:lpstr>Elementos del costo</vt:lpstr>
      <vt:lpstr>Materia prima directa o materiales directos o suministros directos</vt:lpstr>
      <vt:lpstr>Mano de obra directa o labor directa</vt:lpstr>
      <vt:lpstr>Costo primo o directo</vt:lpstr>
      <vt:lpstr>Costo de producción</vt:lpstr>
      <vt:lpstr>GIF  Gastos indirectos de fabricación</vt:lpstr>
      <vt:lpstr>Presentación de PowerPoint</vt:lpstr>
      <vt:lpstr>Su importancia</vt:lpstr>
      <vt:lpstr>Características</vt:lpstr>
      <vt:lpstr>..Características</vt:lpstr>
      <vt:lpstr>Clasificación de los GIF</vt:lpstr>
      <vt:lpstr>Presentación de PowerPoint</vt:lpstr>
      <vt:lpstr>Presentación de PowerPoint</vt:lpstr>
      <vt:lpstr>¿Presupuestar los GIF?</vt:lpstr>
      <vt:lpstr>Presupuesto de GIF</vt:lpstr>
      <vt:lpstr>Tasa pre determinda GIF</vt:lpstr>
      <vt:lpstr>Nivel de producción presupuestado</vt:lpstr>
      <vt:lpstr>GIF reales y GIF aplicados</vt:lpstr>
      <vt:lpstr>GIF reales Vs. GIF aplicados</vt:lpstr>
      <vt:lpstr>GIF ajustados</vt:lpstr>
      <vt:lpstr>Variación neta</vt:lpstr>
      <vt:lpstr>Cómo distribuir los GIF</vt:lpstr>
      <vt:lpstr>Presentación de PowerPoint</vt:lpstr>
      <vt:lpstr>Unidades producidas</vt:lpstr>
      <vt:lpstr>Método horas trabajadas</vt:lpstr>
      <vt:lpstr>Prorrateos o base departamental</vt:lpstr>
      <vt:lpstr>Ej. Distribución de gastos no identificados con un departamento específico</vt:lpstr>
      <vt:lpstr>Ej. Distribución de gastos para prorrateo final</vt:lpstr>
      <vt:lpstr>Distribución de gastos en el prorrateo secundario</vt:lpstr>
      <vt:lpstr>..Distribución de gastos en el prorrateo secundario</vt:lpstr>
      <vt:lpstr>Prorrateo primario </vt:lpstr>
      <vt:lpstr>Prorrateo secundario</vt:lpstr>
      <vt:lpstr>Prorrateo terciario</vt:lpstr>
      <vt:lpstr>Ejemplo</vt:lpstr>
      <vt:lpstr>Ejemplo</vt:lpstr>
      <vt:lpstr>           Del Rio, G. C. (2012). Costos 1. Editorial Mc Graw Hill México.  García, C. J.  (2013). Contabilidad de costos, 4ª Ed. Editorial Mc Graw Hill, México.  Horngren, Sundem y Strtton. (2005). Contabilidad Administrativa, Editorila Pearson, México  Horngren, Charle T., Foster, George y Datar, Srikant M.(2002). Contabilidad de Costos. Un enfoque Gerencial, Décima Ed., México,   Ortega, P. de L. (2005). Contabilidad de Costos. Ed IMCP, México   Polimeni, Fabozzi y Adelberg, (2006). Contabilidad de costos.3ª Ed. Mc Graw Hill, Colombia.   https://contabilidadsergio.wordpress.com/2013/08/15/prorrateo/  https://es.slideshare.net/LissethCuello/costo-por-procesos-continuo?next_slideshow=1</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Cadena de valor Materia: Simulación costos y presupuestos</dc:title>
  <dc:creator>MARIA DEL ROSARIO</dc:creator>
  <cp:lastModifiedBy>MARIA DEL ROSARIO</cp:lastModifiedBy>
  <cp:revision>56</cp:revision>
  <dcterms:created xsi:type="dcterms:W3CDTF">2018-09-14T01:58:57Z</dcterms:created>
  <dcterms:modified xsi:type="dcterms:W3CDTF">2018-09-26T22:35:05Z</dcterms:modified>
</cp:coreProperties>
</file>