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0" r:id="rId1"/>
  </p:sldMasterIdLst>
  <p:notesMasterIdLst>
    <p:notesMasterId r:id="rId46"/>
  </p:notesMasterIdLst>
  <p:sldIdLst>
    <p:sldId id="311" r:id="rId2"/>
    <p:sldId id="312" r:id="rId3"/>
    <p:sldId id="313" r:id="rId4"/>
    <p:sldId id="316" r:id="rId5"/>
    <p:sldId id="317" r:id="rId6"/>
    <p:sldId id="318" r:id="rId7"/>
    <p:sldId id="270" r:id="rId8"/>
    <p:sldId id="305" r:id="rId9"/>
    <p:sldId id="256" r:id="rId10"/>
    <p:sldId id="271" r:id="rId11"/>
    <p:sldId id="320" r:id="rId12"/>
    <p:sldId id="321" r:id="rId13"/>
    <p:sldId id="272" r:id="rId14"/>
    <p:sldId id="322" r:id="rId15"/>
    <p:sldId id="274" r:id="rId16"/>
    <p:sldId id="324" r:id="rId17"/>
    <p:sldId id="307" r:id="rId18"/>
    <p:sldId id="323" r:id="rId19"/>
    <p:sldId id="329" r:id="rId20"/>
    <p:sldId id="325" r:id="rId21"/>
    <p:sldId id="326" r:id="rId22"/>
    <p:sldId id="327" r:id="rId23"/>
    <p:sldId id="328" r:id="rId24"/>
    <p:sldId id="286" r:id="rId25"/>
    <p:sldId id="277" r:id="rId26"/>
    <p:sldId id="278" r:id="rId27"/>
    <p:sldId id="275" r:id="rId28"/>
    <p:sldId id="279" r:id="rId29"/>
    <p:sldId id="281" r:id="rId30"/>
    <p:sldId id="319" r:id="rId31"/>
    <p:sldId id="284" r:id="rId32"/>
    <p:sldId id="287" r:id="rId33"/>
    <p:sldId id="303" r:id="rId34"/>
    <p:sldId id="291" r:id="rId35"/>
    <p:sldId id="293" r:id="rId36"/>
    <p:sldId id="294" r:id="rId37"/>
    <p:sldId id="295" r:id="rId38"/>
    <p:sldId id="296" r:id="rId39"/>
    <p:sldId id="297" r:id="rId40"/>
    <p:sldId id="298" r:id="rId41"/>
    <p:sldId id="299" r:id="rId42"/>
    <p:sldId id="300" r:id="rId43"/>
    <p:sldId id="301" r:id="rId44"/>
    <p:sldId id="310" r:id="rId45"/>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napVertSplitter="1">
    <p:restoredLeft sz="22727" autoAdjust="0"/>
    <p:restoredTop sz="94660"/>
  </p:normalViewPr>
  <p:slideViewPr>
    <p:cSldViewPr>
      <p:cViewPr>
        <p:scale>
          <a:sx n="68" d="100"/>
          <a:sy n="68" d="100"/>
        </p:scale>
        <p:origin x="-1904" y="-44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46" Type="http://schemas.openxmlformats.org/officeDocument/2006/relationships/notesMaster" Target="notesMasters/notesMaster1.xml"/><Relationship Id="rId47" Type="http://schemas.openxmlformats.org/officeDocument/2006/relationships/printerSettings" Target="printerSettings/printerSettings1.bin"/><Relationship Id="rId48" Type="http://schemas.openxmlformats.org/officeDocument/2006/relationships/presProps" Target="presProps.xml"/><Relationship Id="rId49" Type="http://schemas.openxmlformats.org/officeDocument/2006/relationships/viewProps" Target="viewProp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50" Type="http://schemas.openxmlformats.org/officeDocument/2006/relationships/theme" Target="theme/theme1.xml"/><Relationship Id="rId51"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125637F-DB99-B147-8929-439BF073A2F8}" type="doc">
      <dgm:prSet loTypeId="urn:microsoft.com/office/officeart/2005/8/layout/hProcess6" loCatId="" qsTypeId="urn:microsoft.com/office/officeart/2005/8/quickstyle/simple4" qsCatId="simple" csTypeId="urn:microsoft.com/office/officeart/2005/8/colors/accent1_2" csCatId="accent1" phldr="1"/>
      <dgm:spPr/>
      <dgm:t>
        <a:bodyPr/>
        <a:lstStyle/>
        <a:p>
          <a:endParaRPr lang="es-ES"/>
        </a:p>
      </dgm:t>
    </dgm:pt>
    <dgm:pt modelId="{25E4BF85-D134-534E-A181-50E021E26DCD}">
      <dgm:prSet phldrT="[Texto]" custT="1"/>
      <dgm:spPr/>
      <dgm:t>
        <a:bodyPr/>
        <a:lstStyle/>
        <a:p>
          <a:r>
            <a:rPr lang="es-ES_tradnl" sz="1600" b="1" dirty="0" smtClean="0">
              <a:latin typeface="Times New Roman"/>
              <a:cs typeface="Times New Roman"/>
            </a:rPr>
            <a:t>Unidad 1.</a:t>
          </a:r>
        </a:p>
        <a:p>
          <a:r>
            <a:rPr lang="es-ES_tradnl" sz="1600" b="1" dirty="0" smtClean="0">
              <a:latin typeface="Times New Roman"/>
              <a:cs typeface="Times New Roman"/>
            </a:rPr>
            <a:t> </a:t>
          </a:r>
          <a:r>
            <a:rPr lang="es-ES" sz="1600" b="1" dirty="0" smtClean="0">
              <a:latin typeface="Times New Roman"/>
              <a:cs typeface="Times New Roman"/>
            </a:rPr>
            <a:t>Método de investigación.</a:t>
          </a:r>
        </a:p>
      </dgm:t>
    </dgm:pt>
    <dgm:pt modelId="{9400C83B-7D8B-CC42-B2FC-DA8FD57C8C8C}" type="parTrans" cxnId="{D3E5C07F-FBE2-6B45-B96A-BE26B1152D79}">
      <dgm:prSet/>
      <dgm:spPr/>
      <dgm:t>
        <a:bodyPr/>
        <a:lstStyle/>
        <a:p>
          <a:endParaRPr lang="es-ES"/>
        </a:p>
      </dgm:t>
    </dgm:pt>
    <dgm:pt modelId="{983975EF-2588-564B-AC69-A9882EDBFC90}" type="sibTrans" cxnId="{D3E5C07F-FBE2-6B45-B96A-BE26B1152D79}">
      <dgm:prSet/>
      <dgm:spPr/>
      <dgm:t>
        <a:bodyPr/>
        <a:lstStyle/>
        <a:p>
          <a:endParaRPr lang="es-ES"/>
        </a:p>
      </dgm:t>
    </dgm:pt>
    <dgm:pt modelId="{99F55BE6-D978-BA47-85EA-87ABDD880B10}">
      <dgm:prSet phldrT="[Texto]" custT="1"/>
      <dgm:spPr/>
      <dgm:t>
        <a:bodyPr/>
        <a:lstStyle/>
        <a:p>
          <a:r>
            <a:rPr lang="es-ES" sz="1400" b="1" dirty="0" smtClean="0">
              <a:latin typeface="Times New Roman"/>
              <a:cs typeface="Times New Roman"/>
            </a:rPr>
            <a:t>UNIDAD 2.</a:t>
          </a:r>
        </a:p>
        <a:p>
          <a:r>
            <a:rPr lang="es-ES" sz="1400" b="1" dirty="0" smtClean="0">
              <a:latin typeface="Times New Roman"/>
              <a:cs typeface="Times New Roman"/>
            </a:rPr>
            <a:t>Análisis de investigación y datos.</a:t>
          </a:r>
        </a:p>
      </dgm:t>
    </dgm:pt>
    <dgm:pt modelId="{4DC9963E-14FC-7041-AB7A-61D038794101}" type="parTrans" cxnId="{0C1BBA74-B462-6D42-8576-F67FDB015B10}">
      <dgm:prSet/>
      <dgm:spPr/>
      <dgm:t>
        <a:bodyPr/>
        <a:lstStyle/>
        <a:p>
          <a:endParaRPr lang="es-ES"/>
        </a:p>
      </dgm:t>
    </dgm:pt>
    <dgm:pt modelId="{9B583273-A248-8346-93E8-8A5DB8385F28}" type="sibTrans" cxnId="{0C1BBA74-B462-6D42-8576-F67FDB015B10}">
      <dgm:prSet/>
      <dgm:spPr/>
      <dgm:t>
        <a:bodyPr/>
        <a:lstStyle/>
        <a:p>
          <a:endParaRPr lang="es-ES"/>
        </a:p>
      </dgm:t>
    </dgm:pt>
    <dgm:pt modelId="{8CE2865B-CB9D-304F-98C9-8CEC14FF5A30}">
      <dgm:prSet phldrT="[Texto]" custT="1"/>
      <dgm:spPr/>
      <dgm:t>
        <a:bodyPr/>
        <a:lstStyle/>
        <a:p>
          <a:r>
            <a:rPr lang="es-ES" sz="1400" b="1" dirty="0" smtClean="0">
              <a:latin typeface="Times New Roman"/>
              <a:cs typeface="Times New Roman"/>
            </a:rPr>
            <a:t>UNIDAD 3. Resultados</a:t>
          </a:r>
        </a:p>
      </dgm:t>
    </dgm:pt>
    <dgm:pt modelId="{5A6AEEDA-885A-B743-BDAE-69F3C9849315}" type="parTrans" cxnId="{9B66C9B5-1837-534A-9CB6-B64B6A5B4D4B}">
      <dgm:prSet/>
      <dgm:spPr/>
      <dgm:t>
        <a:bodyPr/>
        <a:lstStyle/>
        <a:p>
          <a:endParaRPr lang="es-ES"/>
        </a:p>
      </dgm:t>
    </dgm:pt>
    <dgm:pt modelId="{6E2D8568-8620-0243-B4B2-9C4A88EAD786}" type="sibTrans" cxnId="{9B66C9B5-1837-534A-9CB6-B64B6A5B4D4B}">
      <dgm:prSet/>
      <dgm:spPr/>
      <dgm:t>
        <a:bodyPr/>
        <a:lstStyle/>
        <a:p>
          <a:endParaRPr lang="es-ES"/>
        </a:p>
      </dgm:t>
    </dgm:pt>
    <dgm:pt modelId="{58F103DA-C787-1E4C-95A1-5439E054FACF}">
      <dgm:prSet phldrT="[Texto]" custT="1"/>
      <dgm:spPr/>
      <dgm:t>
        <a:bodyPr/>
        <a:lstStyle/>
        <a:p>
          <a:r>
            <a:rPr lang="es-ES" sz="1400" b="1" dirty="0" smtClean="0">
              <a:latin typeface="Times New Roman"/>
              <a:cs typeface="Times New Roman"/>
            </a:rPr>
            <a:t>UNIDAD 4. Discusión y conclusiones.</a:t>
          </a:r>
        </a:p>
      </dgm:t>
    </dgm:pt>
    <dgm:pt modelId="{72BACB9F-89D5-4048-9F81-BBA4715F7482}" type="parTrans" cxnId="{69960CBE-36DB-194F-B8E8-16FA4C7E589A}">
      <dgm:prSet/>
      <dgm:spPr/>
      <dgm:t>
        <a:bodyPr/>
        <a:lstStyle/>
        <a:p>
          <a:endParaRPr lang="es-ES"/>
        </a:p>
      </dgm:t>
    </dgm:pt>
    <dgm:pt modelId="{24FD814B-2063-A545-84F5-461370CB97F0}" type="sibTrans" cxnId="{69960CBE-36DB-194F-B8E8-16FA4C7E589A}">
      <dgm:prSet/>
      <dgm:spPr/>
      <dgm:t>
        <a:bodyPr/>
        <a:lstStyle/>
        <a:p>
          <a:endParaRPr lang="es-ES"/>
        </a:p>
      </dgm:t>
    </dgm:pt>
    <dgm:pt modelId="{3EF0DEAE-A3ED-C446-B975-E01EF1496166}" type="pres">
      <dgm:prSet presAssocID="{C125637F-DB99-B147-8929-439BF073A2F8}" presName="theList" presStyleCnt="0">
        <dgm:presLayoutVars>
          <dgm:dir/>
          <dgm:animLvl val="lvl"/>
          <dgm:resizeHandles val="exact"/>
        </dgm:presLayoutVars>
      </dgm:prSet>
      <dgm:spPr/>
      <dgm:t>
        <a:bodyPr/>
        <a:lstStyle/>
        <a:p>
          <a:endParaRPr lang="es-ES"/>
        </a:p>
      </dgm:t>
    </dgm:pt>
    <dgm:pt modelId="{6BE81380-D095-4246-B3DD-200C86F9282C}" type="pres">
      <dgm:prSet presAssocID="{25E4BF85-D134-534E-A181-50E021E26DCD}" presName="compNode" presStyleCnt="0"/>
      <dgm:spPr/>
    </dgm:pt>
    <dgm:pt modelId="{CB3FE01D-A29D-3640-AC4E-CFCAB5006075}" type="pres">
      <dgm:prSet presAssocID="{25E4BF85-D134-534E-A181-50E021E26DCD}" presName="noGeometry" presStyleCnt="0"/>
      <dgm:spPr/>
    </dgm:pt>
    <dgm:pt modelId="{20979955-7CDC-5542-88AE-AD3D9C8538FD}" type="pres">
      <dgm:prSet presAssocID="{25E4BF85-D134-534E-A181-50E021E26DCD}" presName="childTextVisible" presStyleLbl="bgAccFollowNode1" presStyleIdx="0" presStyleCnt="4" custScaleX="93681" custLinFactNeighborX="8387">
        <dgm:presLayoutVars>
          <dgm:bulletEnabled val="1"/>
        </dgm:presLayoutVars>
        <dgm:style>
          <a:lnRef idx="3">
            <a:schemeClr val="lt1"/>
          </a:lnRef>
          <a:fillRef idx="1">
            <a:schemeClr val="accent4"/>
          </a:fillRef>
          <a:effectRef idx="1">
            <a:schemeClr val="accent4"/>
          </a:effectRef>
          <a:fontRef idx="minor">
            <a:schemeClr val="lt1"/>
          </a:fontRef>
        </dgm:style>
      </dgm:prSet>
      <dgm:spPr/>
      <dgm:t>
        <a:bodyPr/>
        <a:lstStyle/>
        <a:p>
          <a:endParaRPr lang="es-ES"/>
        </a:p>
      </dgm:t>
    </dgm:pt>
    <dgm:pt modelId="{287FA2D5-2E33-FE4B-A3E7-B12C62276D5F}" type="pres">
      <dgm:prSet presAssocID="{25E4BF85-D134-534E-A181-50E021E26DCD}" presName="childTextHidden" presStyleLbl="bgAccFollowNode1" presStyleIdx="0" presStyleCnt="4"/>
      <dgm:spPr/>
      <dgm:t>
        <a:bodyPr/>
        <a:lstStyle/>
        <a:p>
          <a:endParaRPr lang="es-ES"/>
        </a:p>
      </dgm:t>
    </dgm:pt>
    <dgm:pt modelId="{2B853FA9-7129-D441-BD47-D40D6914E34A}" type="pres">
      <dgm:prSet presAssocID="{25E4BF85-D134-534E-A181-50E021E26DCD}" presName="parentText" presStyleLbl="node1" presStyleIdx="0" presStyleCnt="4" custScaleX="282259" custScaleY="500351" custLinFactNeighborX="-319" custLinFactNeighborY="3224">
        <dgm:presLayoutVars>
          <dgm:chMax val="1"/>
          <dgm:bulletEnabled val="1"/>
        </dgm:presLayoutVars>
      </dgm:prSet>
      <dgm:spPr/>
      <dgm:t>
        <a:bodyPr/>
        <a:lstStyle/>
        <a:p>
          <a:endParaRPr lang="es-ES"/>
        </a:p>
      </dgm:t>
    </dgm:pt>
    <dgm:pt modelId="{45F0FCE1-8BD1-EC4F-B242-F2BCF0E4EBCA}" type="pres">
      <dgm:prSet presAssocID="{25E4BF85-D134-534E-A181-50E021E26DCD}" presName="aSpace" presStyleCnt="0"/>
      <dgm:spPr/>
    </dgm:pt>
    <dgm:pt modelId="{497A6B38-5F24-824F-B8C1-85788804F391}" type="pres">
      <dgm:prSet presAssocID="{99F55BE6-D978-BA47-85EA-87ABDD880B10}" presName="compNode" presStyleCnt="0"/>
      <dgm:spPr/>
    </dgm:pt>
    <dgm:pt modelId="{6427D01F-8E70-0C47-81EC-50BD26D45AAB}" type="pres">
      <dgm:prSet presAssocID="{99F55BE6-D978-BA47-85EA-87ABDD880B10}" presName="noGeometry" presStyleCnt="0"/>
      <dgm:spPr/>
    </dgm:pt>
    <dgm:pt modelId="{5ECBFA02-0B3A-6F4C-8032-20C2F7958808}" type="pres">
      <dgm:prSet presAssocID="{99F55BE6-D978-BA47-85EA-87ABDD880B10}" presName="childTextVisible" presStyleLbl="bgAccFollowNode1" presStyleIdx="1" presStyleCnt="4" custScaleX="61142" custLinFactNeighborX="21124" custLinFactNeighborY="2157">
        <dgm:presLayoutVars>
          <dgm:bulletEnabled val="1"/>
        </dgm:presLayoutVars>
        <dgm:style>
          <a:lnRef idx="2">
            <a:schemeClr val="accent4">
              <a:shade val="50000"/>
            </a:schemeClr>
          </a:lnRef>
          <a:fillRef idx="1">
            <a:schemeClr val="accent4"/>
          </a:fillRef>
          <a:effectRef idx="0">
            <a:schemeClr val="accent4"/>
          </a:effectRef>
          <a:fontRef idx="minor">
            <a:schemeClr val="lt1"/>
          </a:fontRef>
        </dgm:style>
      </dgm:prSet>
      <dgm:spPr/>
      <dgm:t>
        <a:bodyPr/>
        <a:lstStyle/>
        <a:p>
          <a:endParaRPr lang="es-ES"/>
        </a:p>
      </dgm:t>
    </dgm:pt>
    <dgm:pt modelId="{E61D4343-2AA7-A044-81E2-C17BEEF0BB48}" type="pres">
      <dgm:prSet presAssocID="{99F55BE6-D978-BA47-85EA-87ABDD880B10}" presName="childTextHidden" presStyleLbl="bgAccFollowNode1" presStyleIdx="1" presStyleCnt="4"/>
      <dgm:spPr/>
    </dgm:pt>
    <dgm:pt modelId="{8AF0B75D-0D93-BB44-B82B-FB6954F9B236}" type="pres">
      <dgm:prSet presAssocID="{99F55BE6-D978-BA47-85EA-87ABDD880B10}" presName="parentText" presStyleLbl="node1" presStyleIdx="1" presStyleCnt="4" custScaleX="325469" custScaleY="502568" custLinFactNeighborX="-4624" custLinFactNeighborY="-11560">
        <dgm:presLayoutVars>
          <dgm:chMax val="1"/>
          <dgm:bulletEnabled val="1"/>
        </dgm:presLayoutVars>
      </dgm:prSet>
      <dgm:spPr/>
      <dgm:t>
        <a:bodyPr/>
        <a:lstStyle/>
        <a:p>
          <a:endParaRPr lang="es-ES"/>
        </a:p>
      </dgm:t>
    </dgm:pt>
    <dgm:pt modelId="{1DA36809-DB59-AE41-B027-96F05A7A7A67}" type="pres">
      <dgm:prSet presAssocID="{99F55BE6-D978-BA47-85EA-87ABDD880B10}" presName="aSpace" presStyleCnt="0"/>
      <dgm:spPr/>
    </dgm:pt>
    <dgm:pt modelId="{F8A04C84-21C2-1F46-93DD-614C899639F8}" type="pres">
      <dgm:prSet presAssocID="{8CE2865B-CB9D-304F-98C9-8CEC14FF5A30}" presName="compNode" presStyleCnt="0"/>
      <dgm:spPr/>
    </dgm:pt>
    <dgm:pt modelId="{308C6B52-95D8-E940-9A63-7D71FC04CD3F}" type="pres">
      <dgm:prSet presAssocID="{8CE2865B-CB9D-304F-98C9-8CEC14FF5A30}" presName="noGeometry" presStyleCnt="0"/>
      <dgm:spPr/>
    </dgm:pt>
    <dgm:pt modelId="{5129B5CD-B7A9-B643-9F00-60EF010A6F15}" type="pres">
      <dgm:prSet presAssocID="{8CE2865B-CB9D-304F-98C9-8CEC14FF5A30}" presName="childTextVisible" presStyleLbl="bgAccFollowNode1" presStyleIdx="2" presStyleCnt="4" custLinFactNeighborX="11597" custLinFactNeighborY="2157">
        <dgm:presLayoutVars>
          <dgm:bulletEnabled val="1"/>
        </dgm:presLayoutVars>
        <dgm:style>
          <a:lnRef idx="2">
            <a:schemeClr val="accent4">
              <a:shade val="50000"/>
            </a:schemeClr>
          </a:lnRef>
          <a:fillRef idx="1">
            <a:schemeClr val="accent4"/>
          </a:fillRef>
          <a:effectRef idx="0">
            <a:schemeClr val="accent4"/>
          </a:effectRef>
          <a:fontRef idx="minor">
            <a:schemeClr val="lt1"/>
          </a:fontRef>
        </dgm:style>
      </dgm:prSet>
      <dgm:spPr/>
      <dgm:t>
        <a:bodyPr/>
        <a:lstStyle/>
        <a:p>
          <a:endParaRPr lang="es-ES"/>
        </a:p>
      </dgm:t>
    </dgm:pt>
    <dgm:pt modelId="{966365F3-E51A-DD42-92A0-E1A5616AB415}" type="pres">
      <dgm:prSet presAssocID="{8CE2865B-CB9D-304F-98C9-8CEC14FF5A30}" presName="childTextHidden" presStyleLbl="bgAccFollowNode1" presStyleIdx="2" presStyleCnt="4"/>
      <dgm:spPr/>
    </dgm:pt>
    <dgm:pt modelId="{2A3B762F-E863-E94C-A633-48B0091F68A4}" type="pres">
      <dgm:prSet presAssocID="{8CE2865B-CB9D-304F-98C9-8CEC14FF5A30}" presName="parentText" presStyleLbl="node1" presStyleIdx="2" presStyleCnt="4" custScaleX="332048" custScaleY="514358">
        <dgm:presLayoutVars>
          <dgm:chMax val="1"/>
          <dgm:bulletEnabled val="1"/>
        </dgm:presLayoutVars>
      </dgm:prSet>
      <dgm:spPr/>
      <dgm:t>
        <a:bodyPr/>
        <a:lstStyle/>
        <a:p>
          <a:endParaRPr lang="es-ES"/>
        </a:p>
      </dgm:t>
    </dgm:pt>
    <dgm:pt modelId="{5C173B30-CF88-C646-9CF2-5F006EABAFAD}" type="pres">
      <dgm:prSet presAssocID="{8CE2865B-CB9D-304F-98C9-8CEC14FF5A30}" presName="aSpace" presStyleCnt="0"/>
      <dgm:spPr/>
    </dgm:pt>
    <dgm:pt modelId="{627105C4-0455-774F-962B-5768057D5C1C}" type="pres">
      <dgm:prSet presAssocID="{58F103DA-C787-1E4C-95A1-5439E054FACF}" presName="compNode" presStyleCnt="0"/>
      <dgm:spPr/>
    </dgm:pt>
    <dgm:pt modelId="{694AEF8D-D085-024A-B60F-1809BC219A0C}" type="pres">
      <dgm:prSet presAssocID="{58F103DA-C787-1E4C-95A1-5439E054FACF}" presName="noGeometry" presStyleCnt="0"/>
      <dgm:spPr/>
    </dgm:pt>
    <dgm:pt modelId="{0BC1AE39-481E-A342-9761-5D3E7BC019E3}" type="pres">
      <dgm:prSet presAssocID="{58F103DA-C787-1E4C-95A1-5439E054FACF}" presName="childTextVisible" presStyleLbl="bgAccFollowNode1" presStyleIdx="3" presStyleCnt="4">
        <dgm:presLayoutVars>
          <dgm:bulletEnabled val="1"/>
        </dgm:presLayoutVars>
      </dgm:prSet>
      <dgm:spPr/>
    </dgm:pt>
    <dgm:pt modelId="{FD1D79E3-C7EB-2749-A2AD-B5570F1AB269}" type="pres">
      <dgm:prSet presAssocID="{58F103DA-C787-1E4C-95A1-5439E054FACF}" presName="childTextHidden" presStyleLbl="bgAccFollowNode1" presStyleIdx="3" presStyleCnt="4"/>
      <dgm:spPr/>
    </dgm:pt>
    <dgm:pt modelId="{BDD5C697-D5A9-2140-89E5-88BBF6A48E78}" type="pres">
      <dgm:prSet presAssocID="{58F103DA-C787-1E4C-95A1-5439E054FACF}" presName="parentText" presStyleLbl="node1" presStyleIdx="3" presStyleCnt="4" custScaleX="324878" custScaleY="514358">
        <dgm:presLayoutVars>
          <dgm:chMax val="1"/>
          <dgm:bulletEnabled val="1"/>
        </dgm:presLayoutVars>
      </dgm:prSet>
      <dgm:spPr/>
      <dgm:t>
        <a:bodyPr/>
        <a:lstStyle/>
        <a:p>
          <a:endParaRPr lang="es-ES"/>
        </a:p>
      </dgm:t>
    </dgm:pt>
  </dgm:ptLst>
  <dgm:cxnLst>
    <dgm:cxn modelId="{5FECE607-4803-6246-A282-4FE36DCC12EF}" type="presOf" srcId="{99F55BE6-D978-BA47-85EA-87ABDD880B10}" destId="{8AF0B75D-0D93-BB44-B82B-FB6954F9B236}" srcOrd="0" destOrd="0" presId="urn:microsoft.com/office/officeart/2005/8/layout/hProcess6"/>
    <dgm:cxn modelId="{F9A05920-4C97-FE4E-A57F-F05918F384DC}" type="presOf" srcId="{25E4BF85-D134-534E-A181-50E021E26DCD}" destId="{2B853FA9-7129-D441-BD47-D40D6914E34A}" srcOrd="0" destOrd="0" presId="urn:microsoft.com/office/officeart/2005/8/layout/hProcess6"/>
    <dgm:cxn modelId="{9B66C9B5-1837-534A-9CB6-B64B6A5B4D4B}" srcId="{C125637F-DB99-B147-8929-439BF073A2F8}" destId="{8CE2865B-CB9D-304F-98C9-8CEC14FF5A30}" srcOrd="2" destOrd="0" parTransId="{5A6AEEDA-885A-B743-BDAE-69F3C9849315}" sibTransId="{6E2D8568-8620-0243-B4B2-9C4A88EAD786}"/>
    <dgm:cxn modelId="{726FF086-3D48-2848-956C-90302DC6DE22}" type="presOf" srcId="{8CE2865B-CB9D-304F-98C9-8CEC14FF5A30}" destId="{2A3B762F-E863-E94C-A633-48B0091F68A4}" srcOrd="0" destOrd="0" presId="urn:microsoft.com/office/officeart/2005/8/layout/hProcess6"/>
    <dgm:cxn modelId="{D3E5C07F-FBE2-6B45-B96A-BE26B1152D79}" srcId="{C125637F-DB99-B147-8929-439BF073A2F8}" destId="{25E4BF85-D134-534E-A181-50E021E26DCD}" srcOrd="0" destOrd="0" parTransId="{9400C83B-7D8B-CC42-B2FC-DA8FD57C8C8C}" sibTransId="{983975EF-2588-564B-AC69-A9882EDBFC90}"/>
    <dgm:cxn modelId="{69960CBE-36DB-194F-B8E8-16FA4C7E589A}" srcId="{C125637F-DB99-B147-8929-439BF073A2F8}" destId="{58F103DA-C787-1E4C-95A1-5439E054FACF}" srcOrd="3" destOrd="0" parTransId="{72BACB9F-89D5-4048-9F81-BBA4715F7482}" sibTransId="{24FD814B-2063-A545-84F5-461370CB97F0}"/>
    <dgm:cxn modelId="{0C1BBA74-B462-6D42-8576-F67FDB015B10}" srcId="{C125637F-DB99-B147-8929-439BF073A2F8}" destId="{99F55BE6-D978-BA47-85EA-87ABDD880B10}" srcOrd="1" destOrd="0" parTransId="{4DC9963E-14FC-7041-AB7A-61D038794101}" sibTransId="{9B583273-A248-8346-93E8-8A5DB8385F28}"/>
    <dgm:cxn modelId="{B6F614C3-4403-3F48-9A3F-BDF0623FD631}" type="presOf" srcId="{58F103DA-C787-1E4C-95A1-5439E054FACF}" destId="{BDD5C697-D5A9-2140-89E5-88BBF6A48E78}" srcOrd="0" destOrd="0" presId="urn:microsoft.com/office/officeart/2005/8/layout/hProcess6"/>
    <dgm:cxn modelId="{01BD4CC9-6716-8145-8FBD-8DE69F12C65C}" type="presOf" srcId="{C125637F-DB99-B147-8929-439BF073A2F8}" destId="{3EF0DEAE-A3ED-C446-B975-E01EF1496166}" srcOrd="0" destOrd="0" presId="urn:microsoft.com/office/officeart/2005/8/layout/hProcess6"/>
    <dgm:cxn modelId="{2A6CF3BE-02E4-8948-8181-439A78984F6C}" type="presParOf" srcId="{3EF0DEAE-A3ED-C446-B975-E01EF1496166}" destId="{6BE81380-D095-4246-B3DD-200C86F9282C}" srcOrd="0" destOrd="0" presId="urn:microsoft.com/office/officeart/2005/8/layout/hProcess6"/>
    <dgm:cxn modelId="{01B94977-D11C-7B4C-A8B8-B013AEA171D2}" type="presParOf" srcId="{6BE81380-D095-4246-B3DD-200C86F9282C}" destId="{CB3FE01D-A29D-3640-AC4E-CFCAB5006075}" srcOrd="0" destOrd="0" presId="urn:microsoft.com/office/officeart/2005/8/layout/hProcess6"/>
    <dgm:cxn modelId="{73EE3984-9E45-C540-9DF3-C599B5D1925A}" type="presParOf" srcId="{6BE81380-D095-4246-B3DD-200C86F9282C}" destId="{20979955-7CDC-5542-88AE-AD3D9C8538FD}" srcOrd="1" destOrd="0" presId="urn:microsoft.com/office/officeart/2005/8/layout/hProcess6"/>
    <dgm:cxn modelId="{62DB1686-E200-8E4A-9574-CA373562EBE6}" type="presParOf" srcId="{6BE81380-D095-4246-B3DD-200C86F9282C}" destId="{287FA2D5-2E33-FE4B-A3E7-B12C62276D5F}" srcOrd="2" destOrd="0" presId="urn:microsoft.com/office/officeart/2005/8/layout/hProcess6"/>
    <dgm:cxn modelId="{7D75B845-3DA2-9E43-9015-84AEF4083BBA}" type="presParOf" srcId="{6BE81380-D095-4246-B3DD-200C86F9282C}" destId="{2B853FA9-7129-D441-BD47-D40D6914E34A}" srcOrd="3" destOrd="0" presId="urn:microsoft.com/office/officeart/2005/8/layout/hProcess6"/>
    <dgm:cxn modelId="{D696511E-FE93-E941-B214-8C355C42B237}" type="presParOf" srcId="{3EF0DEAE-A3ED-C446-B975-E01EF1496166}" destId="{45F0FCE1-8BD1-EC4F-B242-F2BCF0E4EBCA}" srcOrd="1" destOrd="0" presId="urn:microsoft.com/office/officeart/2005/8/layout/hProcess6"/>
    <dgm:cxn modelId="{7EDE00EF-411A-0F44-AF29-D616953C13B6}" type="presParOf" srcId="{3EF0DEAE-A3ED-C446-B975-E01EF1496166}" destId="{497A6B38-5F24-824F-B8C1-85788804F391}" srcOrd="2" destOrd="0" presId="urn:microsoft.com/office/officeart/2005/8/layout/hProcess6"/>
    <dgm:cxn modelId="{5B7DDD9D-C6D3-D349-BE65-CB95A74309D4}" type="presParOf" srcId="{497A6B38-5F24-824F-B8C1-85788804F391}" destId="{6427D01F-8E70-0C47-81EC-50BD26D45AAB}" srcOrd="0" destOrd="0" presId="urn:microsoft.com/office/officeart/2005/8/layout/hProcess6"/>
    <dgm:cxn modelId="{44D56567-7A35-F142-B873-97B4AED1D822}" type="presParOf" srcId="{497A6B38-5F24-824F-B8C1-85788804F391}" destId="{5ECBFA02-0B3A-6F4C-8032-20C2F7958808}" srcOrd="1" destOrd="0" presId="urn:microsoft.com/office/officeart/2005/8/layout/hProcess6"/>
    <dgm:cxn modelId="{82D241D0-F87B-2E47-8A77-6D91CC48114D}" type="presParOf" srcId="{497A6B38-5F24-824F-B8C1-85788804F391}" destId="{E61D4343-2AA7-A044-81E2-C17BEEF0BB48}" srcOrd="2" destOrd="0" presId="urn:microsoft.com/office/officeart/2005/8/layout/hProcess6"/>
    <dgm:cxn modelId="{7F1C8134-ACBB-904A-9F33-BB5092CB4237}" type="presParOf" srcId="{497A6B38-5F24-824F-B8C1-85788804F391}" destId="{8AF0B75D-0D93-BB44-B82B-FB6954F9B236}" srcOrd="3" destOrd="0" presId="urn:microsoft.com/office/officeart/2005/8/layout/hProcess6"/>
    <dgm:cxn modelId="{1B85D94A-5BEA-2A40-99B3-0996CA8A7ECA}" type="presParOf" srcId="{3EF0DEAE-A3ED-C446-B975-E01EF1496166}" destId="{1DA36809-DB59-AE41-B027-96F05A7A7A67}" srcOrd="3" destOrd="0" presId="urn:microsoft.com/office/officeart/2005/8/layout/hProcess6"/>
    <dgm:cxn modelId="{5380EA01-46E2-8B4F-A72B-37EF424ED374}" type="presParOf" srcId="{3EF0DEAE-A3ED-C446-B975-E01EF1496166}" destId="{F8A04C84-21C2-1F46-93DD-614C899639F8}" srcOrd="4" destOrd="0" presId="urn:microsoft.com/office/officeart/2005/8/layout/hProcess6"/>
    <dgm:cxn modelId="{1702B0C3-8B58-CA4E-83FC-78BCF8E8618B}" type="presParOf" srcId="{F8A04C84-21C2-1F46-93DD-614C899639F8}" destId="{308C6B52-95D8-E940-9A63-7D71FC04CD3F}" srcOrd="0" destOrd="0" presId="urn:microsoft.com/office/officeart/2005/8/layout/hProcess6"/>
    <dgm:cxn modelId="{89B2DA0B-0CEB-844F-943A-A69E39D60BCE}" type="presParOf" srcId="{F8A04C84-21C2-1F46-93DD-614C899639F8}" destId="{5129B5CD-B7A9-B643-9F00-60EF010A6F15}" srcOrd="1" destOrd="0" presId="urn:microsoft.com/office/officeart/2005/8/layout/hProcess6"/>
    <dgm:cxn modelId="{2D7C823D-0B5D-7947-AC54-63FB639D0B64}" type="presParOf" srcId="{F8A04C84-21C2-1F46-93DD-614C899639F8}" destId="{966365F3-E51A-DD42-92A0-E1A5616AB415}" srcOrd="2" destOrd="0" presId="urn:microsoft.com/office/officeart/2005/8/layout/hProcess6"/>
    <dgm:cxn modelId="{29C50EEB-D1AC-2248-9B2D-C7F217587F10}" type="presParOf" srcId="{F8A04C84-21C2-1F46-93DD-614C899639F8}" destId="{2A3B762F-E863-E94C-A633-48B0091F68A4}" srcOrd="3" destOrd="0" presId="urn:microsoft.com/office/officeart/2005/8/layout/hProcess6"/>
    <dgm:cxn modelId="{A87ABE3B-B136-7C4A-B199-7D76B460127D}" type="presParOf" srcId="{3EF0DEAE-A3ED-C446-B975-E01EF1496166}" destId="{5C173B30-CF88-C646-9CF2-5F006EABAFAD}" srcOrd="5" destOrd="0" presId="urn:microsoft.com/office/officeart/2005/8/layout/hProcess6"/>
    <dgm:cxn modelId="{CB06BD03-8E20-DD48-A9FF-B48DF0D8532D}" type="presParOf" srcId="{3EF0DEAE-A3ED-C446-B975-E01EF1496166}" destId="{627105C4-0455-774F-962B-5768057D5C1C}" srcOrd="6" destOrd="0" presId="urn:microsoft.com/office/officeart/2005/8/layout/hProcess6"/>
    <dgm:cxn modelId="{4EBFB814-F382-CF42-A04F-CAE123B69B62}" type="presParOf" srcId="{627105C4-0455-774F-962B-5768057D5C1C}" destId="{694AEF8D-D085-024A-B60F-1809BC219A0C}" srcOrd="0" destOrd="0" presId="urn:microsoft.com/office/officeart/2005/8/layout/hProcess6"/>
    <dgm:cxn modelId="{C666378D-746C-974F-9EEC-94ACD74192C3}" type="presParOf" srcId="{627105C4-0455-774F-962B-5768057D5C1C}" destId="{0BC1AE39-481E-A342-9761-5D3E7BC019E3}" srcOrd="1" destOrd="0" presId="urn:microsoft.com/office/officeart/2005/8/layout/hProcess6"/>
    <dgm:cxn modelId="{61E1715D-3614-1949-8173-597CD53EA6C4}" type="presParOf" srcId="{627105C4-0455-774F-962B-5768057D5C1C}" destId="{FD1D79E3-C7EB-2749-A2AD-B5570F1AB269}" srcOrd="2" destOrd="0" presId="urn:microsoft.com/office/officeart/2005/8/layout/hProcess6"/>
    <dgm:cxn modelId="{D97C55EB-D253-824E-A0D2-2AF7807A6423}" type="presParOf" srcId="{627105C4-0455-774F-962B-5768057D5C1C}" destId="{BDD5C697-D5A9-2140-89E5-88BBF6A48E78}" srcOrd="3" destOrd="0" presId="urn:microsoft.com/office/officeart/2005/8/layout/hProcess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0979955-7CDC-5542-88AE-AD3D9C8538FD}">
      <dsp:nvSpPr>
        <dsp:cNvPr id="0" name=""/>
        <dsp:cNvSpPr/>
      </dsp:nvSpPr>
      <dsp:spPr>
        <a:xfrm>
          <a:off x="958176" y="1144475"/>
          <a:ext cx="1088423" cy="1015594"/>
        </a:xfrm>
        <a:prstGeom prst="rightArrow">
          <a:avLst>
            <a:gd name="adj1" fmla="val 70000"/>
            <a:gd name="adj2" fmla="val 50000"/>
          </a:avLst>
        </a:prstGeom>
        <a:solidFill>
          <a:schemeClr val="accent4"/>
        </a:solidFill>
        <a:ln w="20000" cap="flat" cmpd="sng" algn="ctr">
          <a:solidFill>
            <a:schemeClr val="lt1"/>
          </a:solidFill>
          <a:prstDash val="solid"/>
        </a:ln>
        <a:effectLst>
          <a:outerShdw blurRad="50800" dist="25400" dir="5400000" rotWithShape="0">
            <a:srgbClr val="000000">
              <a:alpha val="35000"/>
            </a:srgbClr>
          </a:outerShdw>
        </a:effectLst>
      </dsp:spPr>
      <dsp:style>
        <a:lnRef idx="3">
          <a:schemeClr val="lt1"/>
        </a:lnRef>
        <a:fillRef idx="1">
          <a:schemeClr val="accent4"/>
        </a:fillRef>
        <a:effectRef idx="1">
          <a:schemeClr val="accent4"/>
        </a:effectRef>
        <a:fontRef idx="minor">
          <a:schemeClr val="lt1"/>
        </a:fontRef>
      </dsp:style>
    </dsp:sp>
    <dsp:sp modelId="{2B853FA9-7129-D441-BD47-D40D6914E34A}">
      <dsp:nvSpPr>
        <dsp:cNvPr id="0" name=""/>
        <dsp:cNvSpPr/>
      </dsp:nvSpPr>
      <dsp:spPr>
        <a:xfrm>
          <a:off x="2321" y="217681"/>
          <a:ext cx="1639699" cy="2906639"/>
        </a:xfrm>
        <a:prstGeom prst="ellipse">
          <a:avLst/>
        </a:prstGeom>
        <a:solidFill>
          <a:schemeClr val="accent1">
            <a:hueOff val="0"/>
            <a:satOff val="0"/>
            <a:lumOff val="0"/>
            <a:alphaOff val="0"/>
          </a:schemeClr>
        </a:solidFill>
        <a:ln>
          <a:no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accent1">
              <a:hueOff val="0"/>
              <a:satOff val="0"/>
              <a:lumOff val="0"/>
              <a:alphaOff val="0"/>
              <a:shade val="70000"/>
              <a:satMod val="105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ES_tradnl" sz="1600" b="1" kern="1200" dirty="0" smtClean="0">
              <a:latin typeface="Times New Roman"/>
              <a:cs typeface="Times New Roman"/>
            </a:rPr>
            <a:t>Unidad 1.</a:t>
          </a:r>
        </a:p>
        <a:p>
          <a:pPr lvl="0" algn="ctr" defTabSz="711200">
            <a:lnSpc>
              <a:spcPct val="90000"/>
            </a:lnSpc>
            <a:spcBef>
              <a:spcPct val="0"/>
            </a:spcBef>
            <a:spcAft>
              <a:spcPct val="35000"/>
            </a:spcAft>
          </a:pPr>
          <a:r>
            <a:rPr lang="es-ES_tradnl" sz="1600" b="1" kern="1200" dirty="0" smtClean="0">
              <a:latin typeface="Times New Roman"/>
              <a:cs typeface="Times New Roman"/>
            </a:rPr>
            <a:t> </a:t>
          </a:r>
          <a:r>
            <a:rPr lang="es-ES" sz="1600" b="1" kern="1200" dirty="0" smtClean="0">
              <a:latin typeface="Times New Roman"/>
              <a:cs typeface="Times New Roman"/>
            </a:rPr>
            <a:t>Método de investigación.</a:t>
          </a:r>
        </a:p>
      </dsp:txBody>
      <dsp:txXfrm>
        <a:off x="242449" y="643348"/>
        <a:ext cx="1159443" cy="2055305"/>
      </dsp:txXfrm>
    </dsp:sp>
    <dsp:sp modelId="{5ECBFA02-0B3A-6F4C-8032-20C2F7958808}">
      <dsp:nvSpPr>
        <dsp:cNvPr id="0" name=""/>
        <dsp:cNvSpPr/>
      </dsp:nvSpPr>
      <dsp:spPr>
        <a:xfrm>
          <a:off x="3474998" y="1166381"/>
          <a:ext cx="710372" cy="1015594"/>
        </a:xfrm>
        <a:prstGeom prst="rightArrow">
          <a:avLst>
            <a:gd name="adj1" fmla="val 70000"/>
            <a:gd name="adj2" fmla="val 50000"/>
          </a:avLst>
        </a:prstGeom>
        <a:solidFill>
          <a:schemeClr val="accent4"/>
        </a:solidFill>
        <a:ln w="11429" cap="flat" cmpd="sng" algn="ctr">
          <a:solidFill>
            <a:schemeClr val="accent4">
              <a:shade val="50000"/>
            </a:schemeClr>
          </a:solidFill>
          <a:prstDash val="sysDash"/>
        </a:ln>
        <a:effectLst/>
      </dsp:spPr>
      <dsp:style>
        <a:lnRef idx="2">
          <a:schemeClr val="accent4">
            <a:shade val="50000"/>
          </a:schemeClr>
        </a:lnRef>
        <a:fillRef idx="1">
          <a:schemeClr val="accent4"/>
        </a:fillRef>
        <a:effectRef idx="0">
          <a:schemeClr val="accent4"/>
        </a:effectRef>
        <a:fontRef idx="minor">
          <a:schemeClr val="lt1"/>
        </a:fontRef>
      </dsp:style>
    </dsp:sp>
    <dsp:sp modelId="{8AF0B75D-0D93-BB44-B82B-FB6954F9B236}">
      <dsp:nvSpPr>
        <dsp:cNvPr id="0" name=""/>
        <dsp:cNvSpPr/>
      </dsp:nvSpPr>
      <dsp:spPr>
        <a:xfrm>
          <a:off x="2031618" y="125358"/>
          <a:ext cx="1890714" cy="2919518"/>
        </a:xfrm>
        <a:prstGeom prst="ellipse">
          <a:avLst/>
        </a:prstGeom>
        <a:solidFill>
          <a:schemeClr val="accent1">
            <a:hueOff val="0"/>
            <a:satOff val="0"/>
            <a:lumOff val="0"/>
            <a:alphaOff val="0"/>
          </a:schemeClr>
        </a:solidFill>
        <a:ln>
          <a:no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accent1">
              <a:hueOff val="0"/>
              <a:satOff val="0"/>
              <a:lumOff val="0"/>
              <a:alphaOff val="0"/>
              <a:shade val="70000"/>
              <a:satMod val="105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ES" sz="1400" b="1" kern="1200" dirty="0" smtClean="0">
              <a:latin typeface="Times New Roman"/>
              <a:cs typeface="Times New Roman"/>
            </a:rPr>
            <a:t>UNIDAD 2.</a:t>
          </a:r>
        </a:p>
        <a:p>
          <a:pPr lvl="0" algn="ctr" defTabSz="622300">
            <a:lnSpc>
              <a:spcPct val="90000"/>
            </a:lnSpc>
            <a:spcBef>
              <a:spcPct val="0"/>
            </a:spcBef>
            <a:spcAft>
              <a:spcPct val="35000"/>
            </a:spcAft>
          </a:pPr>
          <a:r>
            <a:rPr lang="es-ES" sz="1400" b="1" kern="1200" dirty="0" smtClean="0">
              <a:latin typeface="Times New Roman"/>
              <a:cs typeface="Times New Roman"/>
            </a:rPr>
            <a:t>Análisis de investigación y datos.</a:t>
          </a:r>
        </a:p>
      </dsp:txBody>
      <dsp:txXfrm>
        <a:off x="2308507" y="552912"/>
        <a:ext cx="1336936" cy="2064410"/>
      </dsp:txXfrm>
    </dsp:sp>
    <dsp:sp modelId="{5129B5CD-B7A9-B643-9F00-60EF010A6F15}">
      <dsp:nvSpPr>
        <dsp:cNvPr id="0" name=""/>
        <dsp:cNvSpPr/>
      </dsp:nvSpPr>
      <dsp:spPr>
        <a:xfrm>
          <a:off x="5337498" y="1166381"/>
          <a:ext cx="1161840" cy="1015594"/>
        </a:xfrm>
        <a:prstGeom prst="rightArrow">
          <a:avLst>
            <a:gd name="adj1" fmla="val 70000"/>
            <a:gd name="adj2" fmla="val 50000"/>
          </a:avLst>
        </a:prstGeom>
        <a:solidFill>
          <a:schemeClr val="accent4"/>
        </a:solidFill>
        <a:ln w="11429" cap="flat" cmpd="sng" algn="ctr">
          <a:solidFill>
            <a:schemeClr val="accent4">
              <a:shade val="50000"/>
            </a:schemeClr>
          </a:solidFill>
          <a:prstDash val="sysDash"/>
        </a:ln>
        <a:effectLst/>
      </dsp:spPr>
      <dsp:style>
        <a:lnRef idx="2">
          <a:schemeClr val="accent4">
            <a:shade val="50000"/>
          </a:schemeClr>
        </a:lnRef>
        <a:fillRef idx="1">
          <a:schemeClr val="accent4"/>
        </a:fillRef>
        <a:effectRef idx="0">
          <a:schemeClr val="accent4"/>
        </a:effectRef>
        <a:fontRef idx="minor">
          <a:schemeClr val="lt1"/>
        </a:fontRef>
      </dsp:style>
    </dsp:sp>
    <dsp:sp modelId="{2A3B762F-E863-E94C-A633-48B0091F68A4}">
      <dsp:nvSpPr>
        <dsp:cNvPr id="0" name=""/>
        <dsp:cNvSpPr/>
      </dsp:nvSpPr>
      <dsp:spPr>
        <a:xfrm>
          <a:off x="4238292" y="158267"/>
          <a:ext cx="1928933" cy="2988009"/>
        </a:xfrm>
        <a:prstGeom prst="ellipse">
          <a:avLst/>
        </a:prstGeom>
        <a:solidFill>
          <a:schemeClr val="accent1">
            <a:hueOff val="0"/>
            <a:satOff val="0"/>
            <a:lumOff val="0"/>
            <a:alphaOff val="0"/>
          </a:schemeClr>
        </a:solidFill>
        <a:ln>
          <a:no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accent1">
              <a:hueOff val="0"/>
              <a:satOff val="0"/>
              <a:lumOff val="0"/>
              <a:alphaOff val="0"/>
              <a:shade val="70000"/>
              <a:satMod val="105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ES" sz="1400" b="1" kern="1200" dirty="0" smtClean="0">
              <a:latin typeface="Times New Roman"/>
              <a:cs typeface="Times New Roman"/>
            </a:rPr>
            <a:t>UNIDAD 3. Resultados</a:t>
          </a:r>
        </a:p>
      </dsp:txBody>
      <dsp:txXfrm>
        <a:off x="4520778" y="595851"/>
        <a:ext cx="1363961" cy="2112841"/>
      </dsp:txXfrm>
    </dsp:sp>
    <dsp:sp modelId="{0BC1AE39-481E-A342-9761-5D3E7BC019E3}">
      <dsp:nvSpPr>
        <dsp:cNvPr id="0" name=""/>
        <dsp:cNvSpPr/>
      </dsp:nvSpPr>
      <dsp:spPr>
        <a:xfrm>
          <a:off x="7380855" y="1144475"/>
          <a:ext cx="1161840" cy="1015594"/>
        </a:xfrm>
        <a:prstGeom prst="rightArrow">
          <a:avLst>
            <a:gd name="adj1" fmla="val 70000"/>
            <a:gd name="adj2" fmla="val 50000"/>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BDD5C697-D5A9-2140-89E5-88BBF6A48E78}">
      <dsp:nvSpPr>
        <dsp:cNvPr id="0" name=""/>
        <dsp:cNvSpPr/>
      </dsp:nvSpPr>
      <dsp:spPr>
        <a:xfrm>
          <a:off x="6437214" y="158267"/>
          <a:ext cx="1887281" cy="2988009"/>
        </a:xfrm>
        <a:prstGeom prst="ellipse">
          <a:avLst/>
        </a:prstGeom>
        <a:solidFill>
          <a:schemeClr val="accent1">
            <a:hueOff val="0"/>
            <a:satOff val="0"/>
            <a:lumOff val="0"/>
            <a:alphaOff val="0"/>
          </a:schemeClr>
        </a:solidFill>
        <a:ln>
          <a:no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accent1">
              <a:hueOff val="0"/>
              <a:satOff val="0"/>
              <a:lumOff val="0"/>
              <a:alphaOff val="0"/>
              <a:shade val="70000"/>
              <a:satMod val="105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ES" sz="1400" b="1" kern="1200" dirty="0" smtClean="0">
              <a:latin typeface="Times New Roman"/>
              <a:cs typeface="Times New Roman"/>
            </a:rPr>
            <a:t>UNIDAD 4. Discusión y conclusiones.</a:t>
          </a:r>
        </a:p>
      </dsp:txBody>
      <dsp:txXfrm>
        <a:off x="6713600" y="595851"/>
        <a:ext cx="1334509" cy="2112841"/>
      </dsp:txXfrm>
    </dsp:sp>
  </dsp:spTree>
</dsp:drawing>
</file>

<file path=ppt/diagrams/layout1.xml><?xml version="1.0" encoding="utf-8"?>
<dgm:layoutDef xmlns:dgm="http://schemas.openxmlformats.org/drawingml/2006/diagram" xmlns:a="http://schemas.openxmlformats.org/drawingml/2006/main" uniqueId="urn:microsoft.com/office/officeart/2005/8/layout/hProcess6">
  <dgm:title val=""/>
  <dgm:desc val=""/>
  <dgm:catLst>
    <dgm:cat type="process"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theList">
    <dgm:varLst>
      <dgm:dir/>
      <dgm:animLvl val="lvl"/>
      <dgm:resizeHandles val="exact"/>
    </dgm:varLst>
    <dgm:choose name="Name0">
      <dgm:if name="Name1" func="var" arg="dir" op="equ" val="norm">
        <dgm:alg type="lin">
          <dgm:param type="linDir" val="fromL"/>
          <dgm:param type="nodeHorzAlign" val="l"/>
        </dgm:alg>
      </dgm:if>
      <dgm:else name="Name2">
        <dgm:alg type="lin">
          <dgm:param type="linDir" val="fromR"/>
          <dgm:param type="nodeHorzAlign" val="r"/>
        </dgm:alg>
      </dgm:else>
    </dgm:choose>
    <dgm:shape xmlns:r="http://schemas.openxmlformats.org/officeDocument/2006/relationships" r:blip="">
      <dgm:adjLst/>
    </dgm:shape>
    <dgm:presOf/>
    <dgm:constrLst>
      <dgm:constr type="w" for="ch" forName="compNode" refType="w"/>
      <dgm:constr type="h" for="ch" forName="compNode" refType="w" refFor="ch" refForName="compNode" fact="0.7"/>
      <dgm:constr type="ctrY" for="ch" forName="compNode" refType="h" fact="0.5"/>
      <dgm:constr type="w" for="ch" forName="aSpace" refType="w" fact="0.05"/>
      <dgm:constr type="primFontSz" for="des" forName="childTextHidden" op="equ" val="65"/>
      <dgm:constr type="primFontSz" for="des" forName="parentText" op="equ"/>
    </dgm:constrLst>
    <dgm:ruleLst/>
    <dgm:forEach name="aNodeForEach" axis="ch" ptType="node">
      <dgm:layoutNode name="compNode">
        <dgm:alg type="composite">
          <dgm:param type="ar" val="1.43"/>
        </dgm:alg>
        <dgm:shape xmlns:r="http://schemas.openxmlformats.org/officeDocument/2006/relationships" r:blip="">
          <dgm:adjLst/>
        </dgm:shape>
        <dgm:presOf/>
        <dgm:choose name="Name3">
          <dgm:if name="Name4" func="var" arg="dir" op="equ" val="norm">
            <dgm:constrLst>
              <dgm:constr type="w" for="ch" forName="childTextVisible" refType="w" fact="0.8"/>
              <dgm:constr type="h" for="ch" forName="childTextVisible" refType="h"/>
              <dgm:constr type="r" for="ch" forName="childTextVisible" refType="w"/>
              <dgm:constr type="w" for="ch" forName="childTextHidden" refType="w" fact="0.6"/>
              <dgm:constr type="h" for="ch" forName="childTextHidden" refType="h"/>
              <dgm:constr type="r" for="ch" forName="childTextHidden" refType="w"/>
              <dgm:constr type="l" for="ch" forName="parentText"/>
              <dgm:constr type="w" for="ch" forName="parentText" refType="w" fact="0.4"/>
              <dgm:constr type="h" for="ch" forName="parentText" refType="w" refFor="ch" refForName="parentText" op="equ"/>
              <dgm:constr type="ctrY" for="ch" forName="parentText" refType="h" fact="0.5"/>
            </dgm:constrLst>
          </dgm:if>
          <dgm:else name="Name5">
            <dgm:constrLst>
              <dgm:constr type="w" for="ch" forName="childTextVisible" refType="w" fact="0.8"/>
              <dgm:constr type="h" for="ch" forName="childTextVisible" refType="h"/>
              <dgm:constr type="l" for="ch" forName="childTextVisible"/>
              <dgm:constr type="w" for="ch" forName="childTextHidden" refType="w" fact="0.6"/>
              <dgm:constr type="h" for="ch" forName="childTextHidden" refType="h"/>
              <dgm:constr type="l" for="ch" forName="childTextHidden"/>
              <dgm:constr type="r" for="ch" forName="parentText" refType="w"/>
              <dgm:constr type="w" for="ch" forName="parentText" refType="w" fact="0.4"/>
              <dgm:constr type="h" for="ch" forName="parentText" refType="w" refFor="ch" refForName="parentText" op="equ"/>
              <dgm:constr type="ctrY" for="ch" forName="parentText" refType="h" fact="0.5"/>
            </dgm:constrLst>
          </dgm:else>
        </dgm:choose>
        <dgm:ruleLst/>
        <dgm:layoutNode name="noGeometry">
          <dgm:alg type="sp"/>
          <dgm:shape xmlns:r="http://schemas.openxmlformats.org/officeDocument/2006/relationships" r:blip="">
            <dgm:adjLst/>
          </dgm:shape>
          <dgm:presOf/>
          <dgm:constrLst/>
          <dgm:ruleLst/>
        </dgm:layoutNode>
        <dgm:layoutNode name="childTextVisible" styleLbl="bgAccFollowNode1">
          <dgm:varLst>
            <dgm:bulletEnabled val="1"/>
          </dgm:varLst>
          <dgm:alg type="sp"/>
          <dgm:choose name="Name6">
            <dgm:if name="Name7" func="var" arg="dir" op="equ" val="norm">
              <dgm:shape xmlns:r="http://schemas.openxmlformats.org/officeDocument/2006/relationships" type="rightArrow" r:blip="">
                <dgm:adjLst>
                  <dgm:adj idx="1" val="0.7"/>
                  <dgm:adj idx="2" val="0.5"/>
                </dgm:adjLst>
              </dgm:shape>
            </dgm:if>
            <dgm:else name="Name8">
              <dgm:shape xmlns:r="http://schemas.openxmlformats.org/officeDocument/2006/relationships" type="leftArrow" r:blip="">
                <dgm:adjLst>
                  <dgm:adj idx="1" val="0.7"/>
                  <dgm:adj idx="2" val="0.5"/>
                </dgm:adjLst>
              </dgm:shape>
            </dgm:else>
          </dgm:choose>
          <dgm:presOf axis="des" ptType="node"/>
          <dgm:constrLst/>
          <dgm:ruleLst/>
        </dgm:layoutNode>
        <dgm:layoutNode name="childTextHidden" styleLbl="bgAccFollowNode1">
          <dgm:choose name="Name9">
            <dgm:if name="Name10" axis="des followSib" ptType="node node" st="1 1" cnt="1 0" func="cnt" op="gte" val="1">
              <dgm:alg type="tx">
                <dgm:param type="stBulletLvl" val="1"/>
                <dgm:param type="txAnchorVertCh" val="mid"/>
              </dgm:alg>
            </dgm:if>
            <dgm:else name="Name11">
              <dgm:alg type="tx">
                <dgm:param type="stBulletLvl" val="2"/>
                <dgm:param type="txAnchorVertCh" val="mid"/>
              </dgm:alg>
            </dgm:else>
          </dgm:choose>
          <dgm:choose name="Name12">
            <dgm:if name="Name13" func="var" arg="dir" op="equ" val="norm">
              <dgm:shape xmlns:r="http://schemas.openxmlformats.org/officeDocument/2006/relationships" type="rightArrow" r:blip="" hideGeom="1">
                <dgm:adjLst>
                  <dgm:adj idx="1" val="0.7"/>
                  <dgm:adj idx="2" val="0.5"/>
                </dgm:adjLst>
              </dgm:shape>
            </dgm:if>
            <dgm:else name="Name14">
              <dgm:shape xmlns:r="http://schemas.openxmlformats.org/officeDocument/2006/relationships" type="leftArrow" r:blip="" hideGeom="1">
                <dgm:adjLst>
                  <dgm:adj idx="1" val="0.7"/>
                  <dgm:adj idx="2" val="0.5"/>
                </dgm:adjLst>
              </dgm:shape>
            </dgm:else>
          </dgm:choose>
          <dgm:presOf axis="des" ptType="node"/>
          <dgm:constrLst>
            <dgm:constr type="secFontSz" refType="primFontSz"/>
            <dgm:constr type="tMarg" refType="primFontSz" fact="0.05"/>
            <dgm:constr type="bMarg" refType="primFontSz" fact="0.05"/>
            <dgm:constr type="rMarg" refType="primFontSz" fact="0.1"/>
            <dgm:constr type="lMarg" refType="primFontSz" fact="0.2"/>
          </dgm:constrLst>
          <dgm:ruleLst>
            <dgm:rule type="primFontSz" val="5" fact="NaN" max="NaN"/>
          </dgm:ruleLst>
        </dgm:layoutNode>
        <dgm:layoutNode name="parentText" styleLbl="node1">
          <dgm:varLst>
            <dgm:chMax val="1"/>
            <dgm:bulletEnabled val="1"/>
          </dgm:varLst>
          <dgm:alg type="tx"/>
          <dgm:shape xmlns:r="http://schemas.openxmlformats.org/officeDocument/2006/relationships" type="ellipse" r:blip="">
            <dgm:adjLst/>
          </dgm:shape>
          <dgm:presOf axis="self"/>
          <dgm:constrLst>
            <dgm:constr type="primFontSz" val="65"/>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choose name="Name15">
        <dgm:if name="Name16" axis="self" ptType="node" func="revPos" op="gte" val="2">
          <dgm:layoutNode name="aSpace">
            <dgm:alg type="sp"/>
            <dgm:shape xmlns:r="http://schemas.openxmlformats.org/officeDocument/2006/relationships" r:blip="">
              <dgm:adjLst/>
            </dgm:shape>
            <dgm:presOf/>
            <dgm:constrLst/>
            <dgm:ruleLst/>
          </dgm:layoutNode>
        </dgm:if>
        <dgm:else name="Name1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6B50F2C-EC36-4905-8060-95607B591AD8}" type="datetimeFigureOut">
              <a:rPr lang="es-ES" smtClean="0"/>
              <a:pPr/>
              <a:t>27/09/18</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4BA2852-ADC0-4767-9305-B0F56D42E907}" type="slidenum">
              <a:rPr lang="es-ES" smtClean="0"/>
              <a:pPr/>
              <a:t>‹Nr.›</a:t>
            </a:fld>
            <a:endParaRPr lang="es-ES"/>
          </a:p>
        </p:txBody>
      </p:sp>
    </p:spTree>
    <p:extLst>
      <p:ext uri="{BB962C8B-B14F-4D97-AF65-F5344CB8AC3E}">
        <p14:creationId xmlns:p14="http://schemas.microsoft.com/office/powerpoint/2010/main" val="30795743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A7954A01-7AE3-724C-872B-52B658B265AD}" type="slidenum">
              <a:rPr lang="es-ES" smtClean="0"/>
              <a:t>5</a:t>
            </a:fld>
            <a:endParaRPr lang="es-ES"/>
          </a:p>
        </p:txBody>
      </p:sp>
    </p:spTree>
    <p:extLst>
      <p:ext uri="{BB962C8B-B14F-4D97-AF65-F5344CB8AC3E}">
        <p14:creationId xmlns:p14="http://schemas.microsoft.com/office/powerpoint/2010/main" val="5995666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1">
        <a:schemeClr val="bg2"/>
      </p:bgRef>
    </p:bg>
    <p:spTree>
      <p:nvGrpSpPr>
        <p:cNvPr id="1" name=""/>
        <p:cNvGrpSpPr/>
        <p:nvPr/>
      </p:nvGrpSpPr>
      <p:grpSpPr>
        <a:xfrm>
          <a:off x="0" y="0"/>
          <a:ext cx="0" cy="0"/>
          <a:chOff x="0" y="0"/>
          <a:chExt cx="0" cy="0"/>
        </a:xfrm>
      </p:grpSpPr>
      <p:sp>
        <p:nvSpPr>
          <p:cNvPr id="15" name="Rectángulo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ángulo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ángulo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ángulo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ángulo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ítulo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_tradnl" smtClean="0"/>
              <a:t>Haga clic para modificar el estilo de subtítulo del patrón</a:t>
            </a:r>
            <a:endParaRPr kumimoji="0" lang="en-US"/>
          </a:p>
        </p:txBody>
      </p:sp>
      <p:sp>
        <p:nvSpPr>
          <p:cNvPr id="28" name="Marcador de fecha 27"/>
          <p:cNvSpPr>
            <a:spLocks noGrp="1"/>
          </p:cNvSpPr>
          <p:nvPr>
            <p:ph type="dt" sz="half" idx="10"/>
          </p:nvPr>
        </p:nvSpPr>
        <p:spPr/>
        <p:txBody>
          <a:bodyPr/>
          <a:lstStyle/>
          <a:p>
            <a:fld id="{8CFA9C1A-484C-4DFC-ABFF-D7B84C06A04E}" type="datetimeFigureOut">
              <a:rPr lang="es-ES" smtClean="0"/>
              <a:pPr/>
              <a:t>27/09/18</a:t>
            </a:fld>
            <a:endParaRPr lang="es-ES"/>
          </a:p>
        </p:txBody>
      </p:sp>
      <p:sp>
        <p:nvSpPr>
          <p:cNvPr id="17" name="Marcador de pie de página 16"/>
          <p:cNvSpPr>
            <a:spLocks noGrp="1"/>
          </p:cNvSpPr>
          <p:nvPr>
            <p:ph type="ftr" sz="quarter" idx="11"/>
          </p:nvPr>
        </p:nvSpPr>
        <p:spPr/>
        <p:txBody>
          <a:bodyPr/>
          <a:lstStyle/>
          <a:p>
            <a:endParaRPr lang="es-ES"/>
          </a:p>
        </p:txBody>
      </p:sp>
      <p:sp>
        <p:nvSpPr>
          <p:cNvPr id="7" name="Conector recto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ángulo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Elipse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Elipse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Marcador de número de diapositiva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DB969EA6-0206-4669-B048-87F60808E614}" type="slidenum">
              <a:rPr lang="es-ES" smtClean="0"/>
              <a:pPr/>
              <a:t>‹Nr.›</a:t>
            </a:fld>
            <a:endParaRPr lang="es-ES"/>
          </a:p>
        </p:txBody>
      </p:sp>
      <p:sp>
        <p:nvSpPr>
          <p:cNvPr id="8" name="Título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s-ES_tradnl" smtClean="0"/>
              <a:t>Clic para editar título</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bg>
      <p:bgRef idx="1001">
        <a:schemeClr val="bg2"/>
      </p:bgRef>
    </p:bg>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kumimoji="0" lang="es-ES_tradnl" smtClean="0"/>
              <a:t>Clic para editar título</a:t>
            </a:r>
            <a:endParaRPr kumimoji="0" lang="en-US"/>
          </a:p>
        </p:txBody>
      </p:sp>
      <p:sp>
        <p:nvSpPr>
          <p:cNvPr id="3" name="Marcador de texto vertical 2"/>
          <p:cNvSpPr>
            <a:spLocks noGrp="1"/>
          </p:cNvSpPr>
          <p:nvPr>
            <p:ph type="body" orient="vert" idx="1"/>
          </p:nvPr>
        </p:nvSpPr>
        <p:spPr/>
        <p:txBody>
          <a:bodyPr vert="eaVert"/>
          <a:lstStyle/>
          <a:p>
            <a:pPr lvl="0" eaLnBrk="1" latinLnBrk="0" hangingPunct="1"/>
            <a:r>
              <a:rPr lang="es-ES_tradnl" smtClean="0"/>
              <a:t>Haga clic para modificar el estilo de texto del patrón</a:t>
            </a:r>
          </a:p>
          <a:p>
            <a:pPr lvl="1" eaLnBrk="1" latinLnBrk="0" hangingPunct="1"/>
            <a:r>
              <a:rPr lang="es-ES_tradnl" smtClean="0"/>
              <a:t>Segundo nivel</a:t>
            </a:r>
          </a:p>
          <a:p>
            <a:pPr lvl="2" eaLnBrk="1" latinLnBrk="0" hangingPunct="1"/>
            <a:r>
              <a:rPr lang="es-ES_tradnl" smtClean="0"/>
              <a:t>Tercer nivel</a:t>
            </a:r>
          </a:p>
          <a:p>
            <a:pPr lvl="3" eaLnBrk="1" latinLnBrk="0" hangingPunct="1"/>
            <a:r>
              <a:rPr lang="es-ES_tradnl" smtClean="0"/>
              <a:t>Cuarto nivel</a:t>
            </a:r>
          </a:p>
          <a:p>
            <a:pPr lvl="4" eaLnBrk="1" latinLnBrk="0" hangingPunct="1"/>
            <a:r>
              <a:rPr lang="es-ES_tradnl" smtClean="0"/>
              <a:t>Quinto nivel</a:t>
            </a:r>
            <a:endParaRPr kumimoji="0" lang="en-US"/>
          </a:p>
        </p:txBody>
      </p:sp>
      <p:sp>
        <p:nvSpPr>
          <p:cNvPr id="4" name="Marcador de fecha 3"/>
          <p:cNvSpPr>
            <a:spLocks noGrp="1"/>
          </p:cNvSpPr>
          <p:nvPr>
            <p:ph type="dt" sz="half" idx="10"/>
          </p:nvPr>
        </p:nvSpPr>
        <p:spPr/>
        <p:txBody>
          <a:bodyPr/>
          <a:lstStyle/>
          <a:p>
            <a:fld id="{8CFA9C1A-484C-4DFC-ABFF-D7B84C06A04E}" type="datetimeFigureOut">
              <a:rPr lang="es-ES" smtClean="0"/>
              <a:pPr/>
              <a:t>27/09/18</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DB969EA6-0206-4669-B048-87F60808E614}" type="slidenum">
              <a:rPr lang="es-ES" smtClean="0"/>
              <a:pPr/>
              <a:t>‹Nr.›</a:t>
            </a:fld>
            <a:endParaRPr lang="es-E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bg>
      <p:bgRef idx="1001">
        <a:schemeClr val="bg2"/>
      </p:bgRef>
    </p:bg>
    <p:spTree>
      <p:nvGrpSpPr>
        <p:cNvPr id="1" name=""/>
        <p:cNvGrpSpPr/>
        <p:nvPr/>
      </p:nvGrpSpPr>
      <p:grpSpPr>
        <a:xfrm>
          <a:off x="0" y="0"/>
          <a:ext cx="0" cy="0"/>
          <a:chOff x="0" y="0"/>
          <a:chExt cx="0" cy="0"/>
        </a:xfrm>
      </p:grpSpPr>
      <p:sp>
        <p:nvSpPr>
          <p:cNvPr id="7" name="Rectángulo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ángulo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ángulo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ángulo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ángulo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ángulo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Conector recto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Elipse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Elipse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Marcador de número de diapositiva 5"/>
          <p:cNvSpPr>
            <a:spLocks noGrp="1"/>
          </p:cNvSpPr>
          <p:nvPr>
            <p:ph type="sldNum" sz="quarter" idx="12"/>
          </p:nvPr>
        </p:nvSpPr>
        <p:spPr>
          <a:xfrm>
            <a:off x="6915912" y="3009901"/>
            <a:ext cx="457200" cy="441325"/>
          </a:xfrm>
        </p:spPr>
        <p:txBody>
          <a:bodyPr/>
          <a:lstStyle/>
          <a:p>
            <a:fld id="{DB969EA6-0206-4669-B048-87F60808E614}" type="slidenum">
              <a:rPr lang="es-ES" smtClean="0"/>
              <a:pPr/>
              <a:t>‹Nr.›</a:t>
            </a:fld>
            <a:endParaRPr lang="es-ES"/>
          </a:p>
        </p:txBody>
      </p:sp>
      <p:sp>
        <p:nvSpPr>
          <p:cNvPr id="3" name="Marcador de texto vertical 2"/>
          <p:cNvSpPr>
            <a:spLocks noGrp="1"/>
          </p:cNvSpPr>
          <p:nvPr>
            <p:ph type="body" orient="vert" idx="1"/>
          </p:nvPr>
        </p:nvSpPr>
        <p:spPr>
          <a:xfrm>
            <a:off x="304800" y="304800"/>
            <a:ext cx="6553200" cy="5821366"/>
          </a:xfrm>
        </p:spPr>
        <p:txBody>
          <a:bodyPr vert="eaVert"/>
          <a:lstStyle/>
          <a:p>
            <a:pPr lvl="0" eaLnBrk="1" latinLnBrk="0" hangingPunct="1"/>
            <a:r>
              <a:rPr lang="es-ES_tradnl" smtClean="0"/>
              <a:t>Haga clic para modificar el estilo de texto del patrón</a:t>
            </a:r>
          </a:p>
          <a:p>
            <a:pPr lvl="1" eaLnBrk="1" latinLnBrk="0" hangingPunct="1"/>
            <a:r>
              <a:rPr lang="es-ES_tradnl" smtClean="0"/>
              <a:t>Segundo nivel</a:t>
            </a:r>
          </a:p>
          <a:p>
            <a:pPr lvl="2" eaLnBrk="1" latinLnBrk="0" hangingPunct="1"/>
            <a:r>
              <a:rPr lang="es-ES_tradnl" smtClean="0"/>
              <a:t>Tercer nivel</a:t>
            </a:r>
          </a:p>
          <a:p>
            <a:pPr lvl="3" eaLnBrk="1" latinLnBrk="0" hangingPunct="1"/>
            <a:r>
              <a:rPr lang="es-ES_tradnl" smtClean="0"/>
              <a:t>Cuarto nivel</a:t>
            </a:r>
          </a:p>
          <a:p>
            <a:pPr lvl="4" eaLnBrk="1" latinLnBrk="0" hangingPunct="1"/>
            <a:r>
              <a:rPr lang="es-ES_tradnl" smtClean="0"/>
              <a:t>Quinto nivel</a:t>
            </a:r>
            <a:endParaRPr kumimoji="0" lang="en-US"/>
          </a:p>
        </p:txBody>
      </p:sp>
      <p:sp>
        <p:nvSpPr>
          <p:cNvPr id="4" name="Marcador de fecha 3"/>
          <p:cNvSpPr>
            <a:spLocks noGrp="1"/>
          </p:cNvSpPr>
          <p:nvPr>
            <p:ph type="dt" sz="half" idx="10"/>
          </p:nvPr>
        </p:nvSpPr>
        <p:spPr/>
        <p:txBody>
          <a:bodyPr/>
          <a:lstStyle/>
          <a:p>
            <a:fld id="{8CFA9C1A-484C-4DFC-ABFF-D7B84C06A04E}" type="datetimeFigureOut">
              <a:rPr lang="es-ES" smtClean="0"/>
              <a:pPr/>
              <a:t>27/09/18</a:t>
            </a:fld>
            <a:endParaRPr lang="es-ES"/>
          </a:p>
        </p:txBody>
      </p:sp>
      <p:sp>
        <p:nvSpPr>
          <p:cNvPr id="5" name="Marcador de pie de página 4"/>
          <p:cNvSpPr>
            <a:spLocks noGrp="1"/>
          </p:cNvSpPr>
          <p:nvPr>
            <p:ph type="ftr" sz="quarter" idx="11"/>
          </p:nvPr>
        </p:nvSpPr>
        <p:spPr/>
        <p:txBody>
          <a:bodyPr/>
          <a:lstStyle/>
          <a:p>
            <a:endParaRPr lang="es-ES"/>
          </a:p>
        </p:txBody>
      </p:sp>
      <p:sp>
        <p:nvSpPr>
          <p:cNvPr id="2" name="Título vertical 1"/>
          <p:cNvSpPr>
            <a:spLocks noGrp="1"/>
          </p:cNvSpPr>
          <p:nvPr>
            <p:ph type="title" orient="vert"/>
          </p:nvPr>
        </p:nvSpPr>
        <p:spPr>
          <a:xfrm>
            <a:off x="7391400" y="304801"/>
            <a:ext cx="1447800" cy="5851525"/>
          </a:xfrm>
        </p:spPr>
        <p:txBody>
          <a:bodyPr vert="eaVert"/>
          <a:lstStyle/>
          <a:p>
            <a:r>
              <a:rPr kumimoji="0" lang="es-ES_tradnl" smtClean="0"/>
              <a:t>Clic para editar título</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1150938" y="617538"/>
            <a:ext cx="7793037" cy="1143000"/>
          </a:xfrm>
        </p:spPr>
        <p:txBody>
          <a:bodyPr/>
          <a:lstStyle/>
          <a:p>
            <a:r>
              <a:rPr lang="es-ES" smtClean="0"/>
              <a:t>Haga clic para modificar el estilo de título del patrón</a:t>
            </a:r>
            <a:endParaRPr lang="es-ES"/>
          </a:p>
        </p:txBody>
      </p:sp>
      <p:sp>
        <p:nvSpPr>
          <p:cNvPr id="3" name="2 Marcador de tabla"/>
          <p:cNvSpPr>
            <a:spLocks noGrp="1"/>
          </p:cNvSpPr>
          <p:nvPr>
            <p:ph type="tbl" idx="1"/>
          </p:nvPr>
        </p:nvSpPr>
        <p:spPr>
          <a:xfrm>
            <a:off x="1182688" y="2017713"/>
            <a:ext cx="7772400" cy="4114800"/>
          </a:xfrm>
        </p:spPr>
        <p:txBody>
          <a:bodyPr/>
          <a:lstStyle/>
          <a:p>
            <a:endParaRPr lang="es-ES"/>
          </a:p>
        </p:txBody>
      </p:sp>
      <p:sp>
        <p:nvSpPr>
          <p:cNvPr id="4" name="3 Marcador de fecha"/>
          <p:cNvSpPr>
            <a:spLocks noGrp="1"/>
          </p:cNvSpPr>
          <p:nvPr>
            <p:ph type="dt" sz="half" idx="10"/>
          </p:nvPr>
        </p:nvSpPr>
        <p:spPr>
          <a:xfrm>
            <a:off x="914400" y="6324600"/>
            <a:ext cx="1905000" cy="457200"/>
          </a:xfrm>
        </p:spPr>
        <p:txBody>
          <a:bodyPr/>
          <a:lstStyle>
            <a:lvl1pPr>
              <a:defRPr/>
            </a:lvl1pPr>
          </a:lstStyle>
          <a:p>
            <a:endParaRPr lang="es-ES"/>
          </a:p>
        </p:txBody>
      </p:sp>
      <p:sp>
        <p:nvSpPr>
          <p:cNvPr id="5" name="4 Marcador de pie de página"/>
          <p:cNvSpPr>
            <a:spLocks noGrp="1"/>
          </p:cNvSpPr>
          <p:nvPr>
            <p:ph type="ftr" sz="quarter" idx="11"/>
          </p:nvPr>
        </p:nvSpPr>
        <p:spPr>
          <a:xfrm>
            <a:off x="3352800" y="6324600"/>
            <a:ext cx="2895600" cy="457200"/>
          </a:xfrm>
        </p:spPr>
        <p:txBody>
          <a:bodyPr/>
          <a:lstStyle>
            <a:lvl1pPr>
              <a:defRPr/>
            </a:lvl1pPr>
          </a:lstStyle>
          <a:p>
            <a:endParaRPr lang="es-ES"/>
          </a:p>
        </p:txBody>
      </p:sp>
      <p:sp>
        <p:nvSpPr>
          <p:cNvPr id="6" name="5 Marcador de número de diapositiva"/>
          <p:cNvSpPr>
            <a:spLocks noGrp="1"/>
          </p:cNvSpPr>
          <p:nvPr>
            <p:ph type="sldNum" sz="quarter" idx="12"/>
          </p:nvPr>
        </p:nvSpPr>
        <p:spPr>
          <a:xfrm>
            <a:off x="6781800" y="6324600"/>
            <a:ext cx="1905000" cy="457200"/>
          </a:xfrm>
        </p:spPr>
        <p:txBody>
          <a:bodyPr/>
          <a:lstStyle>
            <a:lvl1pPr>
              <a:defRPr/>
            </a:lvl1pPr>
          </a:lstStyle>
          <a:p>
            <a:fld id="{90A366B8-E2F2-4D39-B429-B7AAB196B07D}" type="slidenum">
              <a:rPr lang="es-ES"/>
              <a:pPr/>
              <a:t>‹Nr.›</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bg>
      <p:bgRef idx="1001">
        <a:schemeClr val="bg2"/>
      </p:bgRef>
    </p:bg>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solidFill>
                  <a:schemeClr val="accent3">
                    <a:shade val="75000"/>
                  </a:schemeClr>
                </a:solidFill>
              </a:defRPr>
            </a:lvl1pPr>
          </a:lstStyle>
          <a:p>
            <a:r>
              <a:rPr kumimoji="0" lang="es-ES_tradnl" smtClean="0"/>
              <a:t>Clic para editar título</a:t>
            </a:r>
            <a:endParaRPr kumimoji="0" lang="en-US"/>
          </a:p>
        </p:txBody>
      </p:sp>
      <p:sp>
        <p:nvSpPr>
          <p:cNvPr id="4" name="Marcador de fecha 3"/>
          <p:cNvSpPr>
            <a:spLocks noGrp="1"/>
          </p:cNvSpPr>
          <p:nvPr>
            <p:ph type="dt" sz="half" idx="10"/>
          </p:nvPr>
        </p:nvSpPr>
        <p:spPr/>
        <p:txBody>
          <a:bodyPr/>
          <a:lstStyle/>
          <a:p>
            <a:fld id="{8CFA9C1A-484C-4DFC-ABFF-D7B84C06A04E}" type="datetimeFigureOut">
              <a:rPr lang="es-ES" smtClean="0"/>
              <a:pPr/>
              <a:t>27/09/18</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a:xfrm>
            <a:off x="4361688" y="1026372"/>
            <a:ext cx="457200" cy="441325"/>
          </a:xfrm>
        </p:spPr>
        <p:txBody>
          <a:bodyPr/>
          <a:lstStyle/>
          <a:p>
            <a:fld id="{DB969EA6-0206-4669-B048-87F60808E614}" type="slidenum">
              <a:rPr lang="es-ES" smtClean="0"/>
              <a:pPr/>
              <a:t>‹Nr.›</a:t>
            </a:fld>
            <a:endParaRPr lang="es-ES"/>
          </a:p>
        </p:txBody>
      </p:sp>
      <p:sp>
        <p:nvSpPr>
          <p:cNvPr id="8" name="Marcador de contenido 7"/>
          <p:cNvSpPr>
            <a:spLocks noGrp="1"/>
          </p:cNvSpPr>
          <p:nvPr>
            <p:ph sz="quarter" idx="1"/>
          </p:nvPr>
        </p:nvSpPr>
        <p:spPr>
          <a:xfrm>
            <a:off x="301752" y="1527048"/>
            <a:ext cx="8503920" cy="4572000"/>
          </a:xfrm>
        </p:spPr>
        <p:txBody>
          <a:bodyPr/>
          <a:lstStyle/>
          <a:p>
            <a:pPr lvl="0" eaLnBrk="1" latinLnBrk="0" hangingPunct="1"/>
            <a:r>
              <a:rPr lang="es-ES_tradnl" smtClean="0"/>
              <a:t>Haga clic para modificar el estilo de texto del patrón</a:t>
            </a:r>
          </a:p>
          <a:p>
            <a:pPr lvl="1" eaLnBrk="1" latinLnBrk="0" hangingPunct="1"/>
            <a:r>
              <a:rPr lang="es-ES_tradnl" smtClean="0"/>
              <a:t>Segundo nivel</a:t>
            </a:r>
          </a:p>
          <a:p>
            <a:pPr lvl="2" eaLnBrk="1" latinLnBrk="0" hangingPunct="1"/>
            <a:r>
              <a:rPr lang="es-ES_tradnl" smtClean="0"/>
              <a:t>Tercer nivel</a:t>
            </a:r>
          </a:p>
          <a:p>
            <a:pPr lvl="3" eaLnBrk="1" latinLnBrk="0" hangingPunct="1"/>
            <a:r>
              <a:rPr lang="es-ES_tradnl" smtClean="0"/>
              <a:t>Cuarto nivel</a:t>
            </a:r>
          </a:p>
          <a:p>
            <a:pPr lvl="4" eaLnBrk="1" latinLnBrk="0" hangingPunct="1"/>
            <a:r>
              <a:rPr lang="es-ES_tradnl" smtClean="0"/>
              <a:t>Quinto nivel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1">
        <a:schemeClr val="bg1"/>
      </p:bgRef>
    </p:bg>
    <p:spTree>
      <p:nvGrpSpPr>
        <p:cNvPr id="1" name=""/>
        <p:cNvGrpSpPr/>
        <p:nvPr/>
      </p:nvGrpSpPr>
      <p:grpSpPr>
        <a:xfrm>
          <a:off x="0" y="0"/>
          <a:ext cx="0" cy="0"/>
          <a:chOff x="0" y="0"/>
          <a:chExt cx="0" cy="0"/>
        </a:xfrm>
      </p:grpSpPr>
      <p:sp>
        <p:nvSpPr>
          <p:cNvPr id="17" name="Rectángulo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ángulo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ángulo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ángulo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ángulo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ángulo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Marcador de texto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_tradnl" smtClean="0"/>
              <a:t>Haga clic para modificar el estilo de texto del patrón</a:t>
            </a:r>
          </a:p>
        </p:txBody>
      </p:sp>
      <p:sp>
        <p:nvSpPr>
          <p:cNvPr id="13" name="Rectángulo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ángulo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Marcador de pie de página 4"/>
          <p:cNvSpPr>
            <a:spLocks noGrp="1"/>
          </p:cNvSpPr>
          <p:nvPr>
            <p:ph type="ftr" sz="quarter" idx="11"/>
          </p:nvPr>
        </p:nvSpPr>
        <p:spPr/>
        <p:txBody>
          <a:bodyPr/>
          <a:lstStyle/>
          <a:p>
            <a:endParaRPr lang="es-ES"/>
          </a:p>
        </p:txBody>
      </p:sp>
      <p:sp>
        <p:nvSpPr>
          <p:cNvPr id="4" name="Marcador de fecha 3"/>
          <p:cNvSpPr>
            <a:spLocks noGrp="1"/>
          </p:cNvSpPr>
          <p:nvPr>
            <p:ph type="dt" sz="half" idx="10"/>
          </p:nvPr>
        </p:nvSpPr>
        <p:spPr/>
        <p:txBody>
          <a:bodyPr/>
          <a:lstStyle/>
          <a:p>
            <a:fld id="{8CFA9C1A-484C-4DFC-ABFF-D7B84C06A04E}" type="datetimeFigureOut">
              <a:rPr lang="es-ES" smtClean="0"/>
              <a:pPr/>
              <a:t>27/09/18</a:t>
            </a:fld>
            <a:endParaRPr lang="es-ES"/>
          </a:p>
        </p:txBody>
      </p:sp>
      <p:sp>
        <p:nvSpPr>
          <p:cNvPr id="8" name="Conector recto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Elipse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Elipse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Marcador de número de diapositiva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DB969EA6-0206-4669-B048-87F60808E614}" type="slidenum">
              <a:rPr lang="es-ES" smtClean="0"/>
              <a:pPr/>
              <a:t>‹Nr.›</a:t>
            </a:fld>
            <a:endParaRPr lang="es-ES"/>
          </a:p>
        </p:txBody>
      </p:sp>
      <p:sp>
        <p:nvSpPr>
          <p:cNvPr id="2" name="Título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s-ES_tradnl" smtClean="0"/>
              <a:t>Clic para editar título</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bg>
      <p:bgRef idx="1001">
        <a:schemeClr val="bg2"/>
      </p:bgRef>
    </p:bg>
    <p:spTree>
      <p:nvGrpSpPr>
        <p:cNvPr id="1" name=""/>
        <p:cNvGrpSpPr/>
        <p:nvPr/>
      </p:nvGrpSpPr>
      <p:grpSpPr>
        <a:xfrm>
          <a:off x="0" y="0"/>
          <a:ext cx="0" cy="0"/>
          <a:chOff x="0" y="0"/>
          <a:chExt cx="0" cy="0"/>
        </a:xfrm>
      </p:grpSpPr>
      <p:sp>
        <p:nvSpPr>
          <p:cNvPr id="2" name="Título 1"/>
          <p:cNvSpPr>
            <a:spLocks noGrp="1"/>
          </p:cNvSpPr>
          <p:nvPr>
            <p:ph type="title"/>
          </p:nvPr>
        </p:nvSpPr>
        <p:spPr>
          <a:xfrm>
            <a:off x="301752" y="228600"/>
            <a:ext cx="8534400" cy="758952"/>
          </a:xfrm>
        </p:spPr>
        <p:txBody>
          <a:bodyPr/>
          <a:lstStyle/>
          <a:p>
            <a:r>
              <a:rPr kumimoji="0" lang="es-ES_tradnl" smtClean="0"/>
              <a:t>Clic para editar título</a:t>
            </a:r>
            <a:endParaRPr kumimoji="0" lang="en-US"/>
          </a:p>
        </p:txBody>
      </p:sp>
      <p:sp>
        <p:nvSpPr>
          <p:cNvPr id="5" name="Marcador de fecha 4"/>
          <p:cNvSpPr>
            <a:spLocks noGrp="1"/>
          </p:cNvSpPr>
          <p:nvPr>
            <p:ph type="dt" sz="half" idx="10"/>
          </p:nvPr>
        </p:nvSpPr>
        <p:spPr>
          <a:xfrm>
            <a:off x="5791200" y="6409944"/>
            <a:ext cx="3044952" cy="365760"/>
          </a:xfrm>
        </p:spPr>
        <p:txBody>
          <a:bodyPr/>
          <a:lstStyle/>
          <a:p>
            <a:fld id="{8CFA9C1A-484C-4DFC-ABFF-D7B84C06A04E}" type="datetimeFigureOut">
              <a:rPr lang="es-ES" smtClean="0"/>
              <a:pPr/>
              <a:t>27/09/18</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DB969EA6-0206-4669-B048-87F60808E614}" type="slidenum">
              <a:rPr lang="es-ES" smtClean="0"/>
              <a:pPr/>
              <a:t>‹Nr.›</a:t>
            </a:fld>
            <a:endParaRPr lang="es-ES"/>
          </a:p>
        </p:txBody>
      </p:sp>
      <p:sp>
        <p:nvSpPr>
          <p:cNvPr id="8" name="Conector recto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Marcador de contenido 9"/>
          <p:cNvSpPr>
            <a:spLocks noGrp="1"/>
          </p:cNvSpPr>
          <p:nvPr>
            <p:ph sz="half" idx="1"/>
          </p:nvPr>
        </p:nvSpPr>
        <p:spPr>
          <a:xfrm>
            <a:off x="301752" y="1371600"/>
            <a:ext cx="4038600" cy="4681728"/>
          </a:xfrm>
        </p:spPr>
        <p:txBody>
          <a:bodyPr/>
          <a:lstStyle>
            <a:lvl1pPr>
              <a:defRPr sz="2500"/>
            </a:lvl1pPr>
          </a:lstStyle>
          <a:p>
            <a:pPr lvl="0" eaLnBrk="1" latinLnBrk="0" hangingPunct="1"/>
            <a:r>
              <a:rPr lang="es-ES_tradnl" smtClean="0"/>
              <a:t>Haga clic para modificar el estilo de texto del patrón</a:t>
            </a:r>
          </a:p>
          <a:p>
            <a:pPr lvl="1" eaLnBrk="1" latinLnBrk="0" hangingPunct="1"/>
            <a:r>
              <a:rPr lang="es-ES_tradnl" smtClean="0"/>
              <a:t>Segundo nivel</a:t>
            </a:r>
          </a:p>
          <a:p>
            <a:pPr lvl="2" eaLnBrk="1" latinLnBrk="0" hangingPunct="1"/>
            <a:r>
              <a:rPr lang="es-ES_tradnl" smtClean="0"/>
              <a:t>Tercer nivel</a:t>
            </a:r>
          </a:p>
          <a:p>
            <a:pPr lvl="3" eaLnBrk="1" latinLnBrk="0" hangingPunct="1"/>
            <a:r>
              <a:rPr lang="es-ES_tradnl" smtClean="0"/>
              <a:t>Cuarto nivel</a:t>
            </a:r>
          </a:p>
          <a:p>
            <a:pPr lvl="4" eaLnBrk="1" latinLnBrk="0" hangingPunct="1"/>
            <a:r>
              <a:rPr lang="es-ES_tradnl" smtClean="0"/>
              <a:t>Quinto nivel</a:t>
            </a:r>
            <a:endParaRPr kumimoji="0" lang="en-US"/>
          </a:p>
        </p:txBody>
      </p:sp>
      <p:sp>
        <p:nvSpPr>
          <p:cNvPr id="12" name="Marcador de contenido 11"/>
          <p:cNvSpPr>
            <a:spLocks noGrp="1"/>
          </p:cNvSpPr>
          <p:nvPr>
            <p:ph sz="half" idx="2"/>
          </p:nvPr>
        </p:nvSpPr>
        <p:spPr>
          <a:xfrm>
            <a:off x="4800600" y="1371600"/>
            <a:ext cx="4038600" cy="4681728"/>
          </a:xfrm>
        </p:spPr>
        <p:txBody>
          <a:bodyPr/>
          <a:lstStyle>
            <a:lvl1pPr>
              <a:defRPr sz="2500"/>
            </a:lvl1pPr>
          </a:lstStyle>
          <a:p>
            <a:pPr lvl="0" eaLnBrk="1" latinLnBrk="0" hangingPunct="1"/>
            <a:r>
              <a:rPr lang="es-ES_tradnl" smtClean="0"/>
              <a:t>Haga clic para modificar el estilo de texto del patrón</a:t>
            </a:r>
          </a:p>
          <a:p>
            <a:pPr lvl="1" eaLnBrk="1" latinLnBrk="0" hangingPunct="1"/>
            <a:r>
              <a:rPr lang="es-ES_tradnl" smtClean="0"/>
              <a:t>Segundo nivel</a:t>
            </a:r>
          </a:p>
          <a:p>
            <a:pPr lvl="2" eaLnBrk="1" latinLnBrk="0" hangingPunct="1"/>
            <a:r>
              <a:rPr lang="es-ES_tradnl" smtClean="0"/>
              <a:t>Tercer nivel</a:t>
            </a:r>
          </a:p>
          <a:p>
            <a:pPr lvl="3" eaLnBrk="1" latinLnBrk="0" hangingPunct="1"/>
            <a:r>
              <a:rPr lang="es-ES_tradnl" smtClean="0"/>
              <a:t>Cuarto nivel</a:t>
            </a:r>
          </a:p>
          <a:p>
            <a:pPr lvl="4" eaLnBrk="1" latinLnBrk="0" hangingPunct="1"/>
            <a:r>
              <a:rPr lang="es-ES_tradnl" smtClean="0"/>
              <a:t>Quinto nivel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bg>
      <p:bgRef idx="1001">
        <a:schemeClr val="bg2"/>
      </p:bgRef>
    </p:bg>
    <p:spTree>
      <p:nvGrpSpPr>
        <p:cNvPr id="1" name=""/>
        <p:cNvGrpSpPr/>
        <p:nvPr/>
      </p:nvGrpSpPr>
      <p:grpSpPr>
        <a:xfrm>
          <a:off x="0" y="0"/>
          <a:ext cx="0" cy="0"/>
          <a:chOff x="0" y="0"/>
          <a:chExt cx="0" cy="0"/>
        </a:xfrm>
      </p:grpSpPr>
      <p:sp>
        <p:nvSpPr>
          <p:cNvPr id="10" name="Conector recto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ángulo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ángulo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ángulo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ángulo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ángulo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ángulo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Marcador de texto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_tradnl" smtClean="0"/>
              <a:t>Haga clic para modificar el estilo de texto del patrón</a:t>
            </a:r>
          </a:p>
        </p:txBody>
      </p:sp>
      <p:sp>
        <p:nvSpPr>
          <p:cNvPr id="4" name="Marcador de texto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s-ES_tradnl" smtClean="0"/>
              <a:t>Haga clic para modificar el estilo de texto del patrón</a:t>
            </a:r>
          </a:p>
        </p:txBody>
      </p:sp>
      <p:sp>
        <p:nvSpPr>
          <p:cNvPr id="7" name="Marcador de fecha 6"/>
          <p:cNvSpPr>
            <a:spLocks noGrp="1"/>
          </p:cNvSpPr>
          <p:nvPr>
            <p:ph type="dt" sz="half" idx="10"/>
          </p:nvPr>
        </p:nvSpPr>
        <p:spPr/>
        <p:txBody>
          <a:bodyPr/>
          <a:lstStyle/>
          <a:p>
            <a:fld id="{8CFA9C1A-484C-4DFC-ABFF-D7B84C06A04E}" type="datetimeFigureOut">
              <a:rPr lang="es-ES" smtClean="0"/>
              <a:pPr/>
              <a:t>27/09/18</a:t>
            </a:fld>
            <a:endParaRPr lang="es-ES"/>
          </a:p>
        </p:txBody>
      </p:sp>
      <p:sp>
        <p:nvSpPr>
          <p:cNvPr id="8" name="Marcador de pie de página 7"/>
          <p:cNvSpPr>
            <a:spLocks noGrp="1"/>
          </p:cNvSpPr>
          <p:nvPr>
            <p:ph type="ftr" sz="quarter" idx="11"/>
          </p:nvPr>
        </p:nvSpPr>
        <p:spPr>
          <a:xfrm>
            <a:off x="304800" y="6409944"/>
            <a:ext cx="3581400" cy="365760"/>
          </a:xfrm>
        </p:spPr>
        <p:txBody>
          <a:bodyPr/>
          <a:lstStyle/>
          <a:p>
            <a:endParaRPr lang="es-ES"/>
          </a:p>
        </p:txBody>
      </p:sp>
      <p:sp>
        <p:nvSpPr>
          <p:cNvPr id="15" name="Conector recto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ángulo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Marcador de contenido 23"/>
          <p:cNvSpPr>
            <a:spLocks noGrp="1"/>
          </p:cNvSpPr>
          <p:nvPr>
            <p:ph sz="quarter" idx="2"/>
          </p:nvPr>
        </p:nvSpPr>
        <p:spPr>
          <a:xfrm>
            <a:off x="301752" y="2471383"/>
            <a:ext cx="4041648" cy="3818404"/>
          </a:xfrm>
        </p:spPr>
        <p:txBody>
          <a:bodyPr/>
          <a:lstStyle/>
          <a:p>
            <a:pPr lvl="0" eaLnBrk="1" latinLnBrk="0" hangingPunct="1"/>
            <a:r>
              <a:rPr lang="es-ES_tradnl" smtClean="0"/>
              <a:t>Haga clic para modificar el estilo de texto del patrón</a:t>
            </a:r>
          </a:p>
          <a:p>
            <a:pPr lvl="1" eaLnBrk="1" latinLnBrk="0" hangingPunct="1"/>
            <a:r>
              <a:rPr lang="es-ES_tradnl" smtClean="0"/>
              <a:t>Segundo nivel</a:t>
            </a:r>
          </a:p>
          <a:p>
            <a:pPr lvl="2" eaLnBrk="1" latinLnBrk="0" hangingPunct="1"/>
            <a:r>
              <a:rPr lang="es-ES_tradnl" smtClean="0"/>
              <a:t>Tercer nivel</a:t>
            </a:r>
          </a:p>
          <a:p>
            <a:pPr lvl="3" eaLnBrk="1" latinLnBrk="0" hangingPunct="1"/>
            <a:r>
              <a:rPr lang="es-ES_tradnl" smtClean="0"/>
              <a:t>Cuarto nivel</a:t>
            </a:r>
          </a:p>
          <a:p>
            <a:pPr lvl="4" eaLnBrk="1" latinLnBrk="0" hangingPunct="1"/>
            <a:r>
              <a:rPr lang="es-ES_tradnl" smtClean="0"/>
              <a:t>Quinto nivel</a:t>
            </a:r>
            <a:endParaRPr kumimoji="0" lang="en-US"/>
          </a:p>
        </p:txBody>
      </p:sp>
      <p:sp>
        <p:nvSpPr>
          <p:cNvPr id="26" name="Marcador de contenido 25"/>
          <p:cNvSpPr>
            <a:spLocks noGrp="1"/>
          </p:cNvSpPr>
          <p:nvPr>
            <p:ph sz="quarter" idx="4"/>
          </p:nvPr>
        </p:nvSpPr>
        <p:spPr>
          <a:xfrm>
            <a:off x="4800600" y="2471383"/>
            <a:ext cx="4038600" cy="3822192"/>
          </a:xfrm>
        </p:spPr>
        <p:txBody>
          <a:bodyPr/>
          <a:lstStyle/>
          <a:p>
            <a:pPr lvl="0" eaLnBrk="1" latinLnBrk="0" hangingPunct="1"/>
            <a:r>
              <a:rPr lang="es-ES_tradnl" smtClean="0"/>
              <a:t>Haga clic para modificar el estilo de texto del patrón</a:t>
            </a:r>
          </a:p>
          <a:p>
            <a:pPr lvl="1" eaLnBrk="1" latinLnBrk="0" hangingPunct="1"/>
            <a:r>
              <a:rPr lang="es-ES_tradnl" smtClean="0"/>
              <a:t>Segundo nivel</a:t>
            </a:r>
          </a:p>
          <a:p>
            <a:pPr lvl="2" eaLnBrk="1" latinLnBrk="0" hangingPunct="1"/>
            <a:r>
              <a:rPr lang="es-ES_tradnl" smtClean="0"/>
              <a:t>Tercer nivel</a:t>
            </a:r>
          </a:p>
          <a:p>
            <a:pPr lvl="3" eaLnBrk="1" latinLnBrk="0" hangingPunct="1"/>
            <a:r>
              <a:rPr lang="es-ES_tradnl" smtClean="0"/>
              <a:t>Cuarto nivel</a:t>
            </a:r>
          </a:p>
          <a:p>
            <a:pPr lvl="4" eaLnBrk="1" latinLnBrk="0" hangingPunct="1"/>
            <a:r>
              <a:rPr lang="es-ES_tradnl" smtClean="0"/>
              <a:t>Quinto nivel</a:t>
            </a:r>
            <a:endParaRPr kumimoji="0" lang="en-US"/>
          </a:p>
        </p:txBody>
      </p:sp>
      <p:sp>
        <p:nvSpPr>
          <p:cNvPr id="25" name="Elipse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Elipse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Marcador de número de diapositiva 8"/>
          <p:cNvSpPr>
            <a:spLocks noGrp="1"/>
          </p:cNvSpPr>
          <p:nvPr>
            <p:ph type="sldNum" sz="quarter" idx="12"/>
          </p:nvPr>
        </p:nvSpPr>
        <p:spPr>
          <a:xfrm>
            <a:off x="4343400" y="1042416"/>
            <a:ext cx="457200" cy="441325"/>
          </a:xfrm>
        </p:spPr>
        <p:txBody>
          <a:bodyPr/>
          <a:lstStyle>
            <a:lvl1pPr algn="ctr">
              <a:defRPr/>
            </a:lvl1pPr>
          </a:lstStyle>
          <a:p>
            <a:fld id="{DB969EA6-0206-4669-B048-87F60808E614}" type="slidenum">
              <a:rPr lang="es-ES" smtClean="0"/>
              <a:pPr/>
              <a:t>‹Nr.›</a:t>
            </a:fld>
            <a:endParaRPr lang="es-ES"/>
          </a:p>
        </p:txBody>
      </p:sp>
      <p:sp>
        <p:nvSpPr>
          <p:cNvPr id="23" name="Título 22"/>
          <p:cNvSpPr>
            <a:spLocks noGrp="1"/>
          </p:cNvSpPr>
          <p:nvPr>
            <p:ph type="title"/>
          </p:nvPr>
        </p:nvSpPr>
        <p:spPr/>
        <p:txBody>
          <a:bodyPr rtlCol="0" anchor="b" anchorCtr="0"/>
          <a:lstStyle/>
          <a:p>
            <a:r>
              <a:rPr kumimoji="0" lang="es-ES_tradnl" smtClean="0"/>
              <a:t>Clic para editar título</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kumimoji="0" lang="es-ES_tradnl" smtClean="0"/>
              <a:t>Clic para editar título</a:t>
            </a:r>
            <a:endParaRPr kumimoji="0" lang="en-US"/>
          </a:p>
        </p:txBody>
      </p:sp>
      <p:sp>
        <p:nvSpPr>
          <p:cNvPr id="3" name="Marcador de fecha 2"/>
          <p:cNvSpPr>
            <a:spLocks noGrp="1"/>
          </p:cNvSpPr>
          <p:nvPr>
            <p:ph type="dt" sz="half" idx="10"/>
          </p:nvPr>
        </p:nvSpPr>
        <p:spPr/>
        <p:txBody>
          <a:bodyPr/>
          <a:lstStyle/>
          <a:p>
            <a:fld id="{8CFA9C1A-484C-4DFC-ABFF-D7B84C06A04E}" type="datetimeFigureOut">
              <a:rPr lang="es-ES" smtClean="0"/>
              <a:pPr/>
              <a:t>27/09/18</a:t>
            </a:fld>
            <a:endParaRPr lang="es-ES"/>
          </a:p>
        </p:txBody>
      </p:sp>
      <p:sp>
        <p:nvSpPr>
          <p:cNvPr id="4" name="Marcador de pie de página 3"/>
          <p:cNvSpPr>
            <a:spLocks noGrp="1"/>
          </p:cNvSpPr>
          <p:nvPr>
            <p:ph type="ftr" sz="quarter" idx="11"/>
          </p:nvPr>
        </p:nvSpPr>
        <p:spPr/>
        <p:txBody>
          <a:bodyPr/>
          <a:lstStyle/>
          <a:p>
            <a:endParaRPr lang="es-ES"/>
          </a:p>
        </p:txBody>
      </p:sp>
      <p:sp>
        <p:nvSpPr>
          <p:cNvPr id="5" name="Marcador de número de diapositiva 4"/>
          <p:cNvSpPr>
            <a:spLocks noGrp="1"/>
          </p:cNvSpPr>
          <p:nvPr>
            <p:ph type="sldNum" sz="quarter" idx="12"/>
          </p:nvPr>
        </p:nvSpPr>
        <p:spPr>
          <a:xfrm>
            <a:off x="4343400" y="1036020"/>
            <a:ext cx="457200" cy="441325"/>
          </a:xfrm>
        </p:spPr>
        <p:txBody>
          <a:bodyPr/>
          <a:lstStyle/>
          <a:p>
            <a:fld id="{DB969EA6-0206-4669-B048-87F60808E614}" type="slidenum">
              <a:rPr lang="es-ES" smtClean="0"/>
              <a:pPr/>
              <a:t>‹Nr.›</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7" name="Rectángulo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ángulo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ángulo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ángulo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ángulo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ángulo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Marcador de fecha 1"/>
          <p:cNvSpPr>
            <a:spLocks noGrp="1"/>
          </p:cNvSpPr>
          <p:nvPr>
            <p:ph type="dt" sz="half" idx="10"/>
          </p:nvPr>
        </p:nvSpPr>
        <p:spPr/>
        <p:txBody>
          <a:bodyPr/>
          <a:lstStyle/>
          <a:p>
            <a:fld id="{8CFA9C1A-484C-4DFC-ABFF-D7B84C06A04E}" type="datetimeFigureOut">
              <a:rPr lang="es-ES" smtClean="0"/>
              <a:pPr/>
              <a:t>27/09/18</a:t>
            </a:fld>
            <a:endParaRPr lang="es-ES"/>
          </a:p>
        </p:txBody>
      </p:sp>
      <p:sp>
        <p:nvSpPr>
          <p:cNvPr id="3" name="Marcador de pie de página 2"/>
          <p:cNvSpPr>
            <a:spLocks noGrp="1"/>
          </p:cNvSpPr>
          <p:nvPr>
            <p:ph type="ftr" sz="quarter" idx="11"/>
          </p:nvPr>
        </p:nvSpPr>
        <p:spPr/>
        <p:txBody>
          <a:bodyPr/>
          <a:lstStyle/>
          <a:p>
            <a:endParaRPr lang="es-ES"/>
          </a:p>
        </p:txBody>
      </p:sp>
      <p:sp>
        <p:nvSpPr>
          <p:cNvPr id="4" name="Marcador de número de diapositiva 3"/>
          <p:cNvSpPr>
            <a:spLocks noGrp="1"/>
          </p:cNvSpPr>
          <p:nvPr>
            <p:ph type="sldNum" sz="quarter" idx="12"/>
          </p:nvPr>
        </p:nvSpPr>
        <p:spPr>
          <a:xfrm>
            <a:off x="4267200" y="6324600"/>
            <a:ext cx="609600" cy="441324"/>
          </a:xfrm>
        </p:spPr>
        <p:txBody>
          <a:bodyPr/>
          <a:lstStyle>
            <a:lvl1pPr>
              <a:defRPr>
                <a:solidFill>
                  <a:srgbClr val="FFFFFF"/>
                </a:solidFill>
              </a:defRPr>
            </a:lvl1pPr>
          </a:lstStyle>
          <a:p>
            <a:fld id="{DB969EA6-0206-4669-B048-87F60808E614}" type="slidenum">
              <a:rPr lang="es-ES" smtClean="0"/>
              <a:pPr/>
              <a:t>‹Nr.›</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1">
        <a:schemeClr val="bg1"/>
      </p:bgRef>
    </p:bg>
    <p:spTree>
      <p:nvGrpSpPr>
        <p:cNvPr id="1" name=""/>
        <p:cNvGrpSpPr/>
        <p:nvPr/>
      </p:nvGrpSpPr>
      <p:grpSpPr>
        <a:xfrm>
          <a:off x="0" y="0"/>
          <a:ext cx="0" cy="0"/>
          <a:chOff x="0" y="0"/>
          <a:chExt cx="0" cy="0"/>
        </a:xfrm>
      </p:grpSpPr>
      <p:sp>
        <p:nvSpPr>
          <p:cNvPr id="19" name="Rectángulo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ángulo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ángulo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ángulo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ángulo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ángulo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ítulo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s-ES_tradnl" smtClean="0"/>
              <a:t>Clic para editar título</a:t>
            </a:r>
            <a:endParaRPr kumimoji="0" lang="en-US"/>
          </a:p>
        </p:txBody>
      </p:sp>
      <p:sp>
        <p:nvSpPr>
          <p:cNvPr id="3" name="Marcador de texto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s-ES_tradnl" smtClean="0"/>
              <a:t>Haga clic para modificar el estilo de texto del patrón</a:t>
            </a:r>
          </a:p>
        </p:txBody>
      </p:sp>
      <p:sp>
        <p:nvSpPr>
          <p:cNvPr id="8" name="Rectángulo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Conector recto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Marcador de contenido 19"/>
          <p:cNvSpPr>
            <a:spLocks noGrp="1"/>
          </p:cNvSpPr>
          <p:nvPr>
            <p:ph sz="quarter" idx="1"/>
          </p:nvPr>
        </p:nvSpPr>
        <p:spPr>
          <a:xfrm>
            <a:off x="3124200" y="685800"/>
            <a:ext cx="5638800" cy="5410200"/>
          </a:xfrm>
        </p:spPr>
        <p:txBody>
          <a:bodyPr/>
          <a:lstStyle/>
          <a:p>
            <a:pPr lvl="0" eaLnBrk="1" latinLnBrk="0" hangingPunct="1"/>
            <a:r>
              <a:rPr lang="es-ES_tradnl" smtClean="0"/>
              <a:t>Haga clic para modificar el estilo de texto del patrón</a:t>
            </a:r>
          </a:p>
          <a:p>
            <a:pPr lvl="1" eaLnBrk="1" latinLnBrk="0" hangingPunct="1"/>
            <a:r>
              <a:rPr lang="es-ES_tradnl" smtClean="0"/>
              <a:t>Segundo nivel</a:t>
            </a:r>
          </a:p>
          <a:p>
            <a:pPr lvl="2" eaLnBrk="1" latinLnBrk="0" hangingPunct="1"/>
            <a:r>
              <a:rPr lang="es-ES_tradnl" smtClean="0"/>
              <a:t>Tercer nivel</a:t>
            </a:r>
          </a:p>
          <a:p>
            <a:pPr lvl="3" eaLnBrk="1" latinLnBrk="0" hangingPunct="1"/>
            <a:r>
              <a:rPr lang="es-ES_tradnl" smtClean="0"/>
              <a:t>Cuarto nivel</a:t>
            </a:r>
          </a:p>
          <a:p>
            <a:pPr lvl="4" eaLnBrk="1" latinLnBrk="0" hangingPunct="1"/>
            <a:r>
              <a:rPr lang="es-ES_tradnl" smtClean="0"/>
              <a:t>Quinto nivel</a:t>
            </a:r>
            <a:endParaRPr kumimoji="0" lang="en-US"/>
          </a:p>
        </p:txBody>
      </p:sp>
      <p:sp>
        <p:nvSpPr>
          <p:cNvPr id="10" name="Elipse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Elipse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Marcador de número de diapositiva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DB969EA6-0206-4669-B048-87F60808E614}" type="slidenum">
              <a:rPr lang="es-ES" smtClean="0"/>
              <a:pPr/>
              <a:t>‹Nr.›</a:t>
            </a:fld>
            <a:endParaRPr lang="es-ES"/>
          </a:p>
        </p:txBody>
      </p:sp>
      <p:sp>
        <p:nvSpPr>
          <p:cNvPr id="21" name="Rectángulo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Marcador de fecha 4"/>
          <p:cNvSpPr>
            <a:spLocks noGrp="1"/>
          </p:cNvSpPr>
          <p:nvPr>
            <p:ph type="dt" sz="half" idx="10"/>
          </p:nvPr>
        </p:nvSpPr>
        <p:spPr/>
        <p:txBody>
          <a:bodyPr/>
          <a:lstStyle/>
          <a:p>
            <a:fld id="{8CFA9C1A-484C-4DFC-ABFF-D7B84C06A04E}" type="datetimeFigureOut">
              <a:rPr lang="es-ES" smtClean="0"/>
              <a:pPr/>
              <a:t>27/09/18</a:t>
            </a:fld>
            <a:endParaRPr lang="es-ES"/>
          </a:p>
        </p:txBody>
      </p:sp>
      <p:sp>
        <p:nvSpPr>
          <p:cNvPr id="6" name="Marcador de pie de página 5"/>
          <p:cNvSpPr>
            <a:spLocks noGrp="1"/>
          </p:cNvSpPr>
          <p:nvPr>
            <p:ph type="ftr" sz="quarter" idx="11"/>
          </p:nvPr>
        </p:nvSpPr>
        <p:spPr>
          <a:xfrm>
            <a:off x="301752" y="6410848"/>
            <a:ext cx="3383280" cy="365760"/>
          </a:xfrm>
        </p:spPr>
        <p:txBody>
          <a:bodyPr/>
          <a:lstStyle/>
          <a:p>
            <a:endParaRPr lang="es-E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1" name="Conector recto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ángulo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ángulo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ángulo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ángulo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ángulo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ángulo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ángulo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Elipse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Elipse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Marcador de número de diapositiva 6"/>
          <p:cNvSpPr>
            <a:spLocks noGrp="1"/>
          </p:cNvSpPr>
          <p:nvPr>
            <p:ph type="sldNum" sz="quarter" idx="12"/>
          </p:nvPr>
        </p:nvSpPr>
        <p:spPr>
          <a:xfrm>
            <a:off x="1371600" y="312738"/>
            <a:ext cx="457200" cy="441325"/>
          </a:xfrm>
        </p:spPr>
        <p:txBody>
          <a:bodyPr/>
          <a:lstStyle/>
          <a:p>
            <a:fld id="{DB969EA6-0206-4669-B048-87F60808E614}" type="slidenum">
              <a:rPr lang="es-ES" smtClean="0"/>
              <a:pPr/>
              <a:t>‹Nr.›</a:t>
            </a:fld>
            <a:endParaRPr lang="es-ES"/>
          </a:p>
        </p:txBody>
      </p:sp>
      <p:sp>
        <p:nvSpPr>
          <p:cNvPr id="2" name="Título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s-ES_tradnl" smtClean="0"/>
              <a:t>Clic para editar título</a:t>
            </a:r>
            <a:endParaRPr kumimoji="0" lang="en-US"/>
          </a:p>
        </p:txBody>
      </p:sp>
      <p:sp>
        <p:nvSpPr>
          <p:cNvPr id="3" name="Marcador de posición de imagen 2"/>
          <p:cNvSpPr>
            <a:spLocks noGrp="1"/>
          </p:cNvSpPr>
          <p:nvPr>
            <p:ph type="pic" idx="1"/>
          </p:nvPr>
        </p:nvSpPr>
        <p:spPr>
          <a:xfrm>
            <a:off x="3000375" y="609600"/>
            <a:ext cx="5867400" cy="4267200"/>
          </a:xfrm>
        </p:spPr>
        <p:txBody>
          <a:bodyPr/>
          <a:lstStyle>
            <a:lvl1pPr marL="0" indent="0">
              <a:buNone/>
              <a:defRPr sz="3200"/>
            </a:lvl1pPr>
          </a:lstStyle>
          <a:p>
            <a:r>
              <a:rPr kumimoji="0" lang="es-ES_tradnl" smtClean="0"/>
              <a:t>Arrastre la imagen al marcador de posición o haga clic en el icono para agregar</a:t>
            </a:r>
            <a:endParaRPr kumimoji="0" lang="en-US" dirty="0"/>
          </a:p>
        </p:txBody>
      </p:sp>
      <p:sp>
        <p:nvSpPr>
          <p:cNvPr id="4" name="Marcador de texto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s-ES_tradnl" smtClean="0"/>
              <a:t>Haga clic para modificar el estilo de texto del patrón</a:t>
            </a:r>
          </a:p>
        </p:txBody>
      </p:sp>
      <p:sp>
        <p:nvSpPr>
          <p:cNvPr id="22" name="Rectángulo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Marcador de fecha 4"/>
          <p:cNvSpPr>
            <a:spLocks noGrp="1"/>
          </p:cNvSpPr>
          <p:nvPr>
            <p:ph type="dt" sz="half" idx="10"/>
          </p:nvPr>
        </p:nvSpPr>
        <p:spPr>
          <a:xfrm>
            <a:off x="5788152" y="6404984"/>
            <a:ext cx="3044952" cy="365760"/>
          </a:xfrm>
        </p:spPr>
        <p:txBody>
          <a:bodyPr/>
          <a:lstStyle/>
          <a:p>
            <a:fld id="{8CFA9C1A-484C-4DFC-ABFF-D7B84C06A04E}" type="datetimeFigureOut">
              <a:rPr lang="es-ES" smtClean="0"/>
              <a:pPr/>
              <a:t>27/09/18</a:t>
            </a:fld>
            <a:endParaRPr lang="es-ES"/>
          </a:p>
        </p:txBody>
      </p:sp>
      <p:sp>
        <p:nvSpPr>
          <p:cNvPr id="6" name="Marcador de pie de página 5"/>
          <p:cNvSpPr>
            <a:spLocks noGrp="1"/>
          </p:cNvSpPr>
          <p:nvPr>
            <p:ph type="ftr" sz="quarter" idx="11"/>
          </p:nvPr>
        </p:nvSpPr>
        <p:spPr>
          <a:xfrm>
            <a:off x="301752" y="6410848"/>
            <a:ext cx="3584448" cy="365760"/>
          </a:xfrm>
        </p:spPr>
        <p:txBody>
          <a:bodyPr/>
          <a:lstStyle/>
          <a:p>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ángulo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ángulo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ángulo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ángulo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ángulo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Marcador de fecha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8CFA9C1A-484C-4DFC-ABFF-D7B84C06A04E}" type="datetimeFigureOut">
              <a:rPr lang="es-ES" smtClean="0"/>
              <a:pPr/>
              <a:t>27/09/18</a:t>
            </a:fld>
            <a:endParaRPr lang="es-ES"/>
          </a:p>
        </p:txBody>
      </p:sp>
      <p:sp>
        <p:nvSpPr>
          <p:cNvPr id="3" name="Marcador de pie de página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s-ES"/>
          </a:p>
        </p:txBody>
      </p:sp>
      <p:sp>
        <p:nvSpPr>
          <p:cNvPr id="8" name="Rectángulo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Conector recto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Elipse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Elipse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Marcador de número de diapositiva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DB969EA6-0206-4669-B048-87F60808E614}" type="slidenum">
              <a:rPr lang="es-ES" smtClean="0"/>
              <a:pPr/>
              <a:t>‹Nr.›</a:t>
            </a:fld>
            <a:endParaRPr lang="es-ES"/>
          </a:p>
        </p:txBody>
      </p:sp>
      <p:sp>
        <p:nvSpPr>
          <p:cNvPr id="22" name="Marcador de título 21"/>
          <p:cNvSpPr>
            <a:spLocks noGrp="1"/>
          </p:cNvSpPr>
          <p:nvPr>
            <p:ph type="title"/>
          </p:nvPr>
        </p:nvSpPr>
        <p:spPr>
          <a:xfrm>
            <a:off x="301752" y="228600"/>
            <a:ext cx="8534400" cy="758952"/>
          </a:xfrm>
          <a:prstGeom prst="rect">
            <a:avLst/>
          </a:prstGeom>
        </p:spPr>
        <p:txBody>
          <a:bodyPr vert="horz" anchor="b">
            <a:normAutofit/>
          </a:bodyPr>
          <a:lstStyle/>
          <a:p>
            <a:r>
              <a:rPr kumimoji="0" lang="es-ES_tradnl" smtClean="0"/>
              <a:t>Clic para editar título</a:t>
            </a:r>
            <a:endParaRPr kumimoji="0" lang="en-US"/>
          </a:p>
        </p:txBody>
      </p:sp>
      <p:sp>
        <p:nvSpPr>
          <p:cNvPr id="13" name="Marcador de texto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s-ES_tradnl" smtClean="0"/>
              <a:t>Haga clic para modificar el estilo de texto del patrón</a:t>
            </a:r>
          </a:p>
          <a:p>
            <a:pPr lvl="1" eaLnBrk="1" latinLnBrk="0" hangingPunct="1"/>
            <a:r>
              <a:rPr kumimoji="0" lang="es-ES_tradnl" smtClean="0"/>
              <a:t>Segundo nivel</a:t>
            </a:r>
          </a:p>
          <a:p>
            <a:pPr lvl="2" eaLnBrk="1" latinLnBrk="0" hangingPunct="1"/>
            <a:r>
              <a:rPr kumimoji="0" lang="es-ES_tradnl" smtClean="0"/>
              <a:t>Tercer nivel</a:t>
            </a:r>
          </a:p>
          <a:p>
            <a:pPr lvl="3" eaLnBrk="1" latinLnBrk="0" hangingPunct="1"/>
            <a:r>
              <a:rPr kumimoji="0" lang="es-ES_tradnl" smtClean="0"/>
              <a:t>Cuarto nivel</a:t>
            </a:r>
          </a:p>
          <a:p>
            <a:pPr lvl="4" eaLnBrk="1" latinLnBrk="0" hangingPunct="1"/>
            <a:r>
              <a:rPr kumimoji="0" lang="es-ES_tradnl" smtClean="0"/>
              <a:t>Quinto nivel</a:t>
            </a:r>
            <a:endParaRPr kumimoji="0" lang="en-US"/>
          </a:p>
        </p:txBody>
      </p:sp>
    </p:spTree>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 id="2147483720" r:id="rId10"/>
    <p:sldLayoutId id="2147483721" r:id="rId11"/>
    <p:sldLayoutId id="2147483722" r:id="rId12"/>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image" Target="../media/image11.png"/><Relationship Id="rId5" Type="http://schemas.openxmlformats.org/officeDocument/2006/relationships/image" Target="../media/image12.png"/><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3.jpe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11" Type="http://schemas.openxmlformats.org/officeDocument/2006/relationships/image" Target="../media/image23.png"/><Relationship Id="rId12" Type="http://schemas.openxmlformats.org/officeDocument/2006/relationships/image" Target="../media/image24.png"/><Relationship Id="rId13" Type="http://schemas.openxmlformats.org/officeDocument/2006/relationships/image" Target="../media/image25.png"/><Relationship Id="rId14" Type="http://schemas.openxmlformats.org/officeDocument/2006/relationships/image" Target="../media/image26.png"/><Relationship Id="rId15" Type="http://schemas.openxmlformats.org/officeDocument/2006/relationships/image" Target="../media/image27.png"/><Relationship Id="rId16" Type="http://schemas.openxmlformats.org/officeDocument/2006/relationships/image" Target="../media/image28.png"/><Relationship Id="rId17" Type="http://schemas.openxmlformats.org/officeDocument/2006/relationships/image" Target="../media/image29.png"/><Relationship Id="rId1" Type="http://schemas.openxmlformats.org/officeDocument/2006/relationships/slideLayout" Target="../slideLayouts/slideLayout7.xml"/><Relationship Id="rId2" Type="http://schemas.openxmlformats.org/officeDocument/2006/relationships/image" Target="../media/image14.png"/><Relationship Id="rId3" Type="http://schemas.openxmlformats.org/officeDocument/2006/relationships/image" Target="../media/image15.png"/><Relationship Id="rId4" Type="http://schemas.openxmlformats.org/officeDocument/2006/relationships/image" Target="../media/image16.png"/><Relationship Id="rId5" Type="http://schemas.openxmlformats.org/officeDocument/2006/relationships/image" Target="../media/image17.png"/><Relationship Id="rId6" Type="http://schemas.openxmlformats.org/officeDocument/2006/relationships/image" Target="../media/image18.png"/><Relationship Id="rId7" Type="http://schemas.openxmlformats.org/officeDocument/2006/relationships/image" Target="../media/image19.png"/><Relationship Id="rId8" Type="http://schemas.openxmlformats.org/officeDocument/2006/relationships/image" Target="../media/image20.png"/><Relationship Id="rId9" Type="http://schemas.openxmlformats.org/officeDocument/2006/relationships/image" Target="../media/image21.png"/><Relationship Id="rId10" Type="http://schemas.openxmlformats.org/officeDocument/2006/relationships/image" Target="../media/image22.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ejemplode.com/13-ciencia/4373-ejemplo_de_hipotesis.html" TargetMode="Externa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4" Type="http://schemas.openxmlformats.org/officeDocument/2006/relationships/image" Target="../media/image7.jpeg"/><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p:cNvSpPr>
            <a:spLocks noGrp="1"/>
          </p:cNvSpPr>
          <p:nvPr>
            <p:ph type="subTitle" idx="1"/>
          </p:nvPr>
        </p:nvSpPr>
        <p:spPr>
          <a:xfrm>
            <a:off x="1115616" y="4869160"/>
            <a:ext cx="6419554" cy="1030942"/>
          </a:xfrm>
        </p:spPr>
        <p:txBody>
          <a:bodyPr>
            <a:noAutofit/>
          </a:bodyPr>
          <a:lstStyle/>
          <a:p>
            <a:r>
              <a:rPr lang="es-ES" sz="2400" b="1" cap="all" dirty="0">
                <a:solidFill>
                  <a:schemeClr val="accent1">
                    <a:lumMod val="50000"/>
                  </a:schemeClr>
                </a:solidFill>
                <a:latin typeface="+mj-lt"/>
                <a:ea typeface="+mj-ea"/>
                <a:cs typeface="+mj-cs"/>
              </a:rPr>
              <a:t>María del Rosario </a:t>
            </a:r>
            <a:r>
              <a:rPr lang="es-ES" sz="2400" b="1" cap="all" dirty="0" err="1">
                <a:solidFill>
                  <a:schemeClr val="accent1">
                    <a:lumMod val="50000"/>
                  </a:schemeClr>
                </a:solidFill>
                <a:latin typeface="+mj-lt"/>
                <a:ea typeface="+mj-ea"/>
                <a:cs typeface="+mj-cs"/>
              </a:rPr>
              <a:t>Demuner</a:t>
            </a:r>
            <a:r>
              <a:rPr lang="es-ES" sz="2400" b="1" cap="all" dirty="0">
                <a:solidFill>
                  <a:schemeClr val="accent1">
                    <a:lumMod val="50000"/>
                  </a:schemeClr>
                </a:solidFill>
                <a:latin typeface="+mj-lt"/>
                <a:ea typeface="+mj-ea"/>
                <a:cs typeface="+mj-cs"/>
              </a:rPr>
              <a:t> Flores</a:t>
            </a:r>
          </a:p>
        </p:txBody>
      </p:sp>
      <p:sp>
        <p:nvSpPr>
          <p:cNvPr id="2" name="Título 1"/>
          <p:cNvSpPr>
            <a:spLocks noGrp="1"/>
          </p:cNvSpPr>
          <p:nvPr>
            <p:ph type="ctrTitle"/>
          </p:nvPr>
        </p:nvSpPr>
        <p:spPr>
          <a:xfrm>
            <a:off x="566604" y="3428999"/>
            <a:ext cx="7459795" cy="1219201"/>
          </a:xfrm>
        </p:spPr>
        <p:txBody>
          <a:bodyPr/>
          <a:lstStyle/>
          <a:p>
            <a:r>
              <a:rPr lang="es-ES" sz="3600" dirty="0" smtClean="0"/>
              <a:t>Obtención de la evidencia empírica.</a:t>
            </a:r>
            <a:br>
              <a:rPr lang="es-ES" sz="3600" dirty="0" smtClean="0"/>
            </a:br>
            <a:r>
              <a:rPr lang="es-ES" sz="3600" dirty="0" smtClean="0"/>
              <a:t>Hipótesis, variables, diseño</a:t>
            </a:r>
            <a:endParaRPr lang="es-ES" sz="3600" dirty="0"/>
          </a:p>
        </p:txBody>
      </p:sp>
      <p:sp>
        <p:nvSpPr>
          <p:cNvPr id="4" name="CuadroTexto 3"/>
          <p:cNvSpPr txBox="1"/>
          <p:nvPr/>
        </p:nvSpPr>
        <p:spPr>
          <a:xfrm rot="16200000">
            <a:off x="7213180" y="4809814"/>
            <a:ext cx="2440499" cy="830997"/>
          </a:xfrm>
          <a:prstGeom prst="rect">
            <a:avLst/>
          </a:prstGeom>
          <a:noFill/>
        </p:spPr>
        <p:txBody>
          <a:bodyPr wrap="square" rtlCol="0">
            <a:spAutoFit/>
          </a:bodyPr>
          <a:lstStyle/>
          <a:p>
            <a:pPr algn="ctr" defTabSz="914400">
              <a:spcBef>
                <a:spcPct val="0"/>
              </a:spcBef>
            </a:pPr>
            <a:r>
              <a:rPr lang="es-ES" sz="2400" b="1" cap="all" dirty="0" smtClean="0">
                <a:latin typeface="+mj-lt"/>
                <a:ea typeface="+mj-ea"/>
                <a:cs typeface="+mj-cs"/>
              </a:rPr>
              <a:t>Septiembre2018</a:t>
            </a:r>
            <a:endParaRPr lang="es-ES" sz="2400" b="1" cap="all" dirty="0">
              <a:latin typeface="+mj-lt"/>
              <a:ea typeface="+mj-ea"/>
              <a:cs typeface="+mj-cs"/>
            </a:endParaRPr>
          </a:p>
        </p:txBody>
      </p:sp>
      <p:pic>
        <p:nvPicPr>
          <p:cNvPr id="6" name="Imagen 5"/>
          <p:cNvPicPr/>
          <p:nvPr/>
        </p:nvPicPr>
        <p:blipFill>
          <a:blip r:embed="rId2">
            <a:extLst>
              <a:ext uri="{28A0092B-C50C-407E-A947-70E740481C1C}">
                <a14:useLocalDpi xmlns:a14="http://schemas.microsoft.com/office/drawing/2010/main" val="0"/>
              </a:ext>
            </a:extLst>
          </a:blip>
          <a:srcRect/>
          <a:stretch>
            <a:fillRect/>
          </a:stretch>
        </p:blipFill>
        <p:spPr bwMode="auto">
          <a:xfrm>
            <a:off x="203200" y="266912"/>
            <a:ext cx="8822267" cy="1718310"/>
          </a:xfrm>
          <a:prstGeom prst="rect">
            <a:avLst/>
          </a:prstGeom>
          <a:noFill/>
          <a:ln>
            <a:noFill/>
          </a:ln>
        </p:spPr>
      </p:pic>
      <p:sp>
        <p:nvSpPr>
          <p:cNvPr id="7" name="CuadroTexto 6"/>
          <p:cNvSpPr txBox="1"/>
          <p:nvPr/>
        </p:nvSpPr>
        <p:spPr>
          <a:xfrm>
            <a:off x="2051720" y="5661248"/>
            <a:ext cx="4740672" cy="830997"/>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s-ES" sz="2400" b="1" cap="all" dirty="0">
                <a:solidFill>
                  <a:schemeClr val="accent1">
                    <a:lumMod val="50000"/>
                  </a:schemeClr>
                </a:solidFill>
                <a:latin typeface="+mj-lt"/>
                <a:ea typeface="+mj-ea"/>
                <a:cs typeface="+mj-cs"/>
              </a:rPr>
              <a:t>Material </a:t>
            </a:r>
            <a:r>
              <a:rPr lang="es-ES" sz="2400" b="1" cap="all" dirty="0" err="1" smtClean="0">
                <a:solidFill>
                  <a:schemeClr val="accent1">
                    <a:lumMod val="50000"/>
                  </a:schemeClr>
                </a:solidFill>
                <a:latin typeface="+mj-lt"/>
                <a:ea typeface="+mj-ea"/>
                <a:cs typeface="+mj-cs"/>
              </a:rPr>
              <a:t>proyectable</a:t>
            </a:r>
            <a:r>
              <a:rPr lang="es-ES" sz="2400" b="1" cap="all" dirty="0" smtClean="0">
                <a:solidFill>
                  <a:schemeClr val="accent1">
                    <a:lumMod val="50000"/>
                  </a:schemeClr>
                </a:solidFill>
                <a:latin typeface="+mj-lt"/>
                <a:ea typeface="+mj-ea"/>
                <a:cs typeface="+mj-cs"/>
              </a:rPr>
              <a:t> </a:t>
            </a:r>
            <a:endParaRPr lang="es-ES" sz="2400" b="1" cap="all" dirty="0" smtClean="0">
              <a:solidFill>
                <a:schemeClr val="accent1">
                  <a:lumMod val="50000"/>
                </a:schemeClr>
              </a:solidFill>
              <a:latin typeface="+mj-lt"/>
              <a:ea typeface="+mj-ea"/>
              <a:cs typeface="+mj-cs"/>
            </a:endParaRPr>
          </a:p>
          <a:p>
            <a:pPr algn="ctr"/>
            <a:r>
              <a:rPr lang="es-ES" sz="2400" b="1" cap="all" dirty="0" smtClean="0">
                <a:solidFill>
                  <a:schemeClr val="accent1">
                    <a:lumMod val="50000"/>
                  </a:schemeClr>
                </a:solidFill>
                <a:latin typeface="+mj-lt"/>
                <a:ea typeface="+mj-ea"/>
                <a:cs typeface="+mj-cs"/>
              </a:rPr>
              <a:t>SERIE </a:t>
            </a:r>
            <a:r>
              <a:rPr lang="es-ES" sz="2400" b="1" cap="all" dirty="0">
                <a:solidFill>
                  <a:schemeClr val="accent1">
                    <a:lumMod val="50000"/>
                  </a:schemeClr>
                </a:solidFill>
                <a:latin typeface="+mj-lt"/>
                <a:ea typeface="+mj-ea"/>
                <a:cs typeface="+mj-cs"/>
              </a:rPr>
              <a:t>1</a:t>
            </a:r>
          </a:p>
        </p:txBody>
      </p:sp>
      <p:sp>
        <p:nvSpPr>
          <p:cNvPr id="8" name="CuadroTexto 7"/>
          <p:cNvSpPr txBox="1"/>
          <p:nvPr/>
        </p:nvSpPr>
        <p:spPr>
          <a:xfrm>
            <a:off x="338667" y="2446887"/>
            <a:ext cx="8386785" cy="646331"/>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s-ES" b="1" cap="all" dirty="0" smtClean="0">
                <a:solidFill>
                  <a:schemeClr val="accent1">
                    <a:lumMod val="50000"/>
                  </a:schemeClr>
                </a:solidFill>
                <a:latin typeface="+mj-lt"/>
                <a:ea typeface="+mj-ea"/>
                <a:cs typeface="+mj-cs"/>
              </a:rPr>
              <a:t>Maestría Administración de recursos humanos</a:t>
            </a:r>
            <a:endParaRPr lang="es-ES" b="1" cap="all" dirty="0">
              <a:solidFill>
                <a:schemeClr val="accent1">
                  <a:lumMod val="50000"/>
                </a:schemeClr>
              </a:solidFill>
              <a:latin typeface="+mj-lt"/>
              <a:ea typeface="+mj-ea"/>
              <a:cs typeface="+mj-cs"/>
            </a:endParaRPr>
          </a:p>
          <a:p>
            <a:pPr algn="ctr"/>
            <a:r>
              <a:rPr lang="es-ES" b="1" cap="all" dirty="0" smtClean="0">
                <a:solidFill>
                  <a:schemeClr val="accent1">
                    <a:lumMod val="50000"/>
                  </a:schemeClr>
                </a:solidFill>
                <a:latin typeface="+mj-lt"/>
                <a:ea typeface="+mj-ea"/>
                <a:cs typeface="+mj-cs"/>
              </a:rPr>
              <a:t>Unidad de aprendizaje: aplicación del conocimiento II</a:t>
            </a:r>
            <a:endParaRPr lang="es-ES" b="1" cap="all" dirty="0">
              <a:solidFill>
                <a:schemeClr val="accent1">
                  <a:lumMod val="50000"/>
                </a:schemeClr>
              </a:solidFill>
              <a:latin typeface="+mj-lt"/>
              <a:ea typeface="+mj-ea"/>
              <a:cs typeface="+mj-cs"/>
            </a:endParaRPr>
          </a:p>
        </p:txBody>
      </p:sp>
    </p:spTree>
    <p:extLst>
      <p:ext uri="{BB962C8B-B14F-4D97-AF65-F5344CB8AC3E}">
        <p14:creationId xmlns:p14="http://schemas.microsoft.com/office/powerpoint/2010/main" val="4072312571"/>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s-ES"/>
              <a:t>Qué es una hipótesis</a:t>
            </a:r>
          </a:p>
        </p:txBody>
      </p:sp>
      <p:sp>
        <p:nvSpPr>
          <p:cNvPr id="8195" name="Rectangle 3"/>
          <p:cNvSpPr>
            <a:spLocks noGrp="1" noChangeArrowheads="1"/>
          </p:cNvSpPr>
          <p:nvPr>
            <p:ph sz="quarter" idx="1"/>
          </p:nvPr>
        </p:nvSpPr>
        <p:spPr/>
        <p:txBody>
          <a:bodyPr/>
          <a:lstStyle/>
          <a:p>
            <a:r>
              <a:rPr lang="es-ES" sz="2800" dirty="0"/>
              <a:t>Es una afirmación u oración declaratoria con acento conjetural o tentativo, acerca de:</a:t>
            </a:r>
          </a:p>
          <a:p>
            <a:pPr lvl="1"/>
            <a:r>
              <a:rPr lang="es-ES" sz="2400" dirty="0"/>
              <a:t>Una descripción</a:t>
            </a:r>
          </a:p>
          <a:p>
            <a:pPr lvl="1"/>
            <a:r>
              <a:rPr lang="es-ES" sz="2400" dirty="0"/>
              <a:t>Posibles relaciones entre dos o más variables</a:t>
            </a:r>
          </a:p>
          <a:p>
            <a:pPr lvl="1"/>
            <a:r>
              <a:rPr lang="es-ES" sz="2400" dirty="0"/>
              <a:t>La presencia de alguna diferencia entre grupos, sujetos u objetos.</a:t>
            </a:r>
          </a:p>
          <a:p>
            <a:endParaRPr lang="es-MX" sz="2800" dirty="0" smtClean="0"/>
          </a:p>
          <a:p>
            <a:r>
              <a:rPr lang="es-MX" sz="2800" dirty="0" smtClean="0"/>
              <a:t>Una </a:t>
            </a:r>
            <a:r>
              <a:rPr lang="es-ES" sz="2800" dirty="0"/>
              <a:t>manera </a:t>
            </a:r>
            <a:r>
              <a:rPr lang="es-MX" sz="2800" dirty="0"/>
              <a:t>de </a:t>
            </a:r>
            <a:r>
              <a:rPr lang="es-ES" sz="2800" dirty="0"/>
              <a:t>elaborar una hipótesis es </a:t>
            </a:r>
            <a:r>
              <a:rPr lang="es-ES" sz="2800" i="1" dirty="0"/>
              <a:t>si.... entonces...</a:t>
            </a:r>
          </a:p>
          <a:p>
            <a:endParaRPr lang="es-ES" sz="2800" dirty="0"/>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Hipótesis</a:t>
            </a:r>
            <a:endParaRPr lang="es-ES" dirty="0"/>
          </a:p>
        </p:txBody>
      </p:sp>
      <p:sp>
        <p:nvSpPr>
          <p:cNvPr id="3" name="Marcador de contenido 2"/>
          <p:cNvSpPr>
            <a:spLocks noGrp="1"/>
          </p:cNvSpPr>
          <p:nvPr>
            <p:ph sz="half" idx="1"/>
          </p:nvPr>
        </p:nvSpPr>
        <p:spPr/>
        <p:txBody>
          <a:bodyPr>
            <a:normAutofit/>
          </a:bodyPr>
          <a:lstStyle/>
          <a:p>
            <a:pPr marL="0" indent="0">
              <a:buNone/>
            </a:pPr>
            <a:endParaRPr lang="es-ES" sz="2800" dirty="0" smtClean="0"/>
          </a:p>
          <a:p>
            <a:pPr marL="0" indent="0">
              <a:buNone/>
            </a:pPr>
            <a:r>
              <a:rPr lang="es-ES" sz="2800" dirty="0" smtClean="0"/>
              <a:t>Es </a:t>
            </a:r>
            <a:r>
              <a:rPr lang="es-ES" sz="2800" dirty="0"/>
              <a:t>una suposición hecha por alguien con respecto a alguna situación o fenómeno particular, la cual podría o no ser comprobada. </a:t>
            </a:r>
          </a:p>
        </p:txBody>
      </p:sp>
      <p:sp>
        <p:nvSpPr>
          <p:cNvPr id="4" name="Marcador de contenido 3"/>
          <p:cNvSpPr>
            <a:spLocks noGrp="1"/>
          </p:cNvSpPr>
          <p:nvPr>
            <p:ph sz="half" idx="2"/>
          </p:nvPr>
        </p:nvSpPr>
        <p:spPr/>
        <p:txBody>
          <a:bodyPr>
            <a:normAutofit/>
          </a:bodyPr>
          <a:lstStyle/>
          <a:p>
            <a:pPr marL="0" indent="0">
              <a:buNone/>
            </a:pPr>
            <a:endParaRPr lang="es-ES" sz="2800" dirty="0" smtClean="0"/>
          </a:p>
          <a:p>
            <a:pPr marL="0" indent="0">
              <a:buNone/>
            </a:pPr>
            <a:r>
              <a:rPr lang="es-ES" sz="2800" dirty="0" smtClean="0"/>
              <a:t>A </a:t>
            </a:r>
            <a:r>
              <a:rPr lang="es-ES" sz="2800" dirty="0"/>
              <a:t>partir de una hipótesis, se presenta una idea acerca de cómo es que funciona un fenómeno o bien por qué éste se da</a:t>
            </a:r>
          </a:p>
          <a:p>
            <a:endParaRPr lang="es-ES" dirty="0"/>
          </a:p>
        </p:txBody>
      </p:sp>
    </p:spTree>
    <p:extLst>
      <p:ext uri="{BB962C8B-B14F-4D97-AF65-F5344CB8AC3E}">
        <p14:creationId xmlns:p14="http://schemas.microsoft.com/office/powerpoint/2010/main" val="1223292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23528" y="188640"/>
            <a:ext cx="8534400" cy="1046984"/>
          </a:xfrm>
        </p:spPr>
        <p:txBody>
          <a:bodyPr>
            <a:normAutofit fontScale="90000"/>
          </a:bodyPr>
          <a:lstStyle/>
          <a:p>
            <a:r>
              <a:rPr lang="es-ES" b="1" dirty="0"/>
              <a:t>Características de la hipótesis</a:t>
            </a:r>
            <a:br>
              <a:rPr lang="es-ES" b="1" dirty="0"/>
            </a:br>
            <a:endParaRPr lang="es-ES" dirty="0"/>
          </a:p>
        </p:txBody>
      </p:sp>
      <p:sp>
        <p:nvSpPr>
          <p:cNvPr id="4" name="Marcador de contenido 3"/>
          <p:cNvSpPr>
            <a:spLocks noGrp="1"/>
          </p:cNvSpPr>
          <p:nvPr>
            <p:ph sz="half" idx="2"/>
          </p:nvPr>
        </p:nvSpPr>
        <p:spPr>
          <a:xfrm>
            <a:off x="179512" y="1371600"/>
            <a:ext cx="8659688" cy="4681728"/>
          </a:xfrm>
        </p:spPr>
        <p:txBody>
          <a:bodyPr>
            <a:normAutofit fontScale="92500"/>
          </a:bodyPr>
          <a:lstStyle/>
          <a:p>
            <a:pPr marL="0" indent="0">
              <a:buNone/>
            </a:pPr>
            <a:r>
              <a:rPr lang="es-ES" dirty="0" smtClean="0"/>
              <a:t>Una </a:t>
            </a:r>
            <a:r>
              <a:rPr lang="es-ES" dirty="0"/>
              <a:t>hipótesis debe referirse a una situación </a:t>
            </a:r>
            <a:r>
              <a:rPr lang="es-ES" dirty="0" smtClean="0"/>
              <a:t>real</a:t>
            </a:r>
            <a:endParaRPr lang="es-ES" dirty="0"/>
          </a:p>
          <a:p>
            <a:pPr marL="0" indent="0">
              <a:buNone/>
            </a:pPr>
            <a:endParaRPr lang="es-ES" dirty="0" smtClean="0"/>
          </a:p>
          <a:p>
            <a:pPr marL="0" indent="0">
              <a:buNone/>
            </a:pPr>
            <a:r>
              <a:rPr lang="es-ES" dirty="0" smtClean="0"/>
              <a:t>Dentro </a:t>
            </a:r>
            <a:r>
              <a:rPr lang="es-ES" dirty="0"/>
              <a:t>de las hipótesis es necesario establecer </a:t>
            </a:r>
            <a:r>
              <a:rPr lang="es-ES" dirty="0" smtClean="0"/>
              <a:t>variables comprensibles</a:t>
            </a:r>
          </a:p>
          <a:p>
            <a:pPr marL="0" indent="0">
              <a:buNone/>
            </a:pPr>
            <a:r>
              <a:rPr lang="es-ES" dirty="0" smtClean="0"/>
              <a:t>claras </a:t>
            </a:r>
            <a:r>
              <a:rPr lang="es-ES" dirty="0"/>
              <a:t>y </a:t>
            </a:r>
            <a:r>
              <a:rPr lang="es-ES" dirty="0" smtClean="0"/>
              <a:t>concretas</a:t>
            </a:r>
            <a:endParaRPr lang="es-ES" dirty="0"/>
          </a:p>
          <a:p>
            <a:pPr marL="0" indent="0">
              <a:buNone/>
            </a:pPr>
            <a:endParaRPr lang="es-ES" dirty="0" smtClean="0"/>
          </a:p>
          <a:p>
            <a:pPr marL="0" indent="0">
              <a:buNone/>
            </a:pPr>
            <a:r>
              <a:rPr lang="es-ES" dirty="0"/>
              <a:t>L</a:t>
            </a:r>
            <a:r>
              <a:rPr lang="es-ES" dirty="0" smtClean="0"/>
              <a:t>as </a:t>
            </a:r>
            <a:r>
              <a:rPr lang="es-ES" dirty="0"/>
              <a:t>relaciones que </a:t>
            </a:r>
            <a:r>
              <a:rPr lang="es-ES" dirty="0" smtClean="0"/>
              <a:t>se pretenden investigar deben </a:t>
            </a:r>
            <a:r>
              <a:rPr lang="es-ES" dirty="0"/>
              <a:t>ser verosímiles.</a:t>
            </a:r>
          </a:p>
          <a:p>
            <a:pPr marL="0" indent="0">
              <a:buNone/>
            </a:pPr>
            <a:endParaRPr lang="es-ES" dirty="0" smtClean="0"/>
          </a:p>
          <a:p>
            <a:pPr marL="0" indent="0">
              <a:buNone/>
            </a:pPr>
            <a:r>
              <a:rPr lang="es-ES" dirty="0" smtClean="0"/>
              <a:t>Las hipótesis plantean una </a:t>
            </a:r>
            <a:r>
              <a:rPr lang="es-ES" dirty="0"/>
              <a:t>relación entre variables que pueda ser comprobada o descartada por medio de técnicas empíricas y de la observación.</a:t>
            </a:r>
          </a:p>
          <a:p>
            <a:endParaRPr lang="es-ES" dirty="0"/>
          </a:p>
          <a:p>
            <a:endParaRPr lang="es-ES" dirty="0"/>
          </a:p>
        </p:txBody>
      </p:sp>
    </p:spTree>
    <p:extLst>
      <p:ext uri="{BB962C8B-B14F-4D97-AF65-F5344CB8AC3E}">
        <p14:creationId xmlns:p14="http://schemas.microsoft.com/office/powerpoint/2010/main" val="3096340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547687" y="-315416"/>
            <a:ext cx="8596313" cy="1403350"/>
          </a:xfrm>
        </p:spPr>
        <p:txBody>
          <a:bodyPr/>
          <a:lstStyle/>
          <a:p>
            <a:r>
              <a:rPr lang="es-ES" dirty="0"/>
              <a:t>¿Por qué son importantes las hipótesis?</a:t>
            </a:r>
          </a:p>
        </p:txBody>
      </p:sp>
      <p:sp>
        <p:nvSpPr>
          <p:cNvPr id="9219" name="Rectangle 3"/>
          <p:cNvSpPr>
            <a:spLocks noGrp="1" noChangeArrowheads="1"/>
          </p:cNvSpPr>
          <p:nvPr>
            <p:ph sz="quarter" idx="1"/>
          </p:nvPr>
        </p:nvSpPr>
        <p:spPr>
          <a:xfrm>
            <a:off x="323528" y="1916832"/>
            <a:ext cx="8503920" cy="4572000"/>
          </a:xfrm>
        </p:spPr>
        <p:txBody>
          <a:bodyPr/>
          <a:lstStyle/>
          <a:p>
            <a:pPr>
              <a:lnSpc>
                <a:spcPct val="90000"/>
              </a:lnSpc>
            </a:pPr>
            <a:r>
              <a:rPr lang="es-ES" dirty="0"/>
              <a:t>Permiten someter a prueba aspectos de la realidad, disminuyendo la distorsión que pudieran producir deseos o gustos personales.</a:t>
            </a:r>
          </a:p>
          <a:p>
            <a:pPr>
              <a:lnSpc>
                <a:spcPct val="90000"/>
              </a:lnSpc>
            </a:pPr>
            <a:endParaRPr lang="es-ES" dirty="0" smtClean="0"/>
          </a:p>
          <a:p>
            <a:pPr>
              <a:lnSpc>
                <a:spcPct val="90000"/>
              </a:lnSpc>
            </a:pPr>
            <a:r>
              <a:rPr lang="es-ES" dirty="0" smtClean="0"/>
              <a:t>Don instrumentos </a:t>
            </a:r>
            <a:r>
              <a:rPr lang="es-ES" dirty="0"/>
              <a:t>poderosos para el avance del conocimiento.</a:t>
            </a:r>
          </a:p>
          <a:p>
            <a:pPr>
              <a:lnSpc>
                <a:spcPct val="90000"/>
              </a:lnSpc>
            </a:pPr>
            <a:endParaRPr lang="es-ES" dirty="0" smtClean="0"/>
          </a:p>
          <a:p>
            <a:pPr>
              <a:lnSpc>
                <a:spcPct val="90000"/>
              </a:lnSpc>
            </a:pPr>
            <a:r>
              <a:rPr lang="es-ES" dirty="0" smtClean="0"/>
              <a:t>Son </a:t>
            </a:r>
            <a:r>
              <a:rPr lang="es-ES" dirty="0"/>
              <a:t>una forma de someter a prueba las teorías.</a:t>
            </a:r>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Ejemplo de hipótesis</a:t>
            </a:r>
            <a:endParaRPr lang="es-ES" dirty="0"/>
          </a:p>
        </p:txBody>
      </p:sp>
      <p:sp>
        <p:nvSpPr>
          <p:cNvPr id="3" name="Marcador de contenido 2"/>
          <p:cNvSpPr>
            <a:spLocks noGrp="1"/>
          </p:cNvSpPr>
          <p:nvPr>
            <p:ph sz="quarter" idx="1"/>
          </p:nvPr>
        </p:nvSpPr>
        <p:spPr/>
        <p:txBody>
          <a:bodyPr>
            <a:normAutofit fontScale="92500" lnSpcReduction="10000"/>
          </a:bodyPr>
          <a:lstStyle/>
          <a:p>
            <a:r>
              <a:rPr lang="es-ES" dirty="0"/>
              <a:t>La ingesta de comida chatarra y el sedentarismo son las causas de la obesidad entre la población.</a:t>
            </a:r>
          </a:p>
          <a:p>
            <a:endParaRPr lang="es-ES" dirty="0" smtClean="0"/>
          </a:p>
          <a:p>
            <a:r>
              <a:rPr lang="es-ES" dirty="0" smtClean="0"/>
              <a:t>El </a:t>
            </a:r>
            <a:r>
              <a:rPr lang="es-ES" dirty="0"/>
              <a:t>exceso de automóviles y las fábricas son las causas de la contaminación ambiental en las grandes ciudades.</a:t>
            </a:r>
          </a:p>
          <a:p>
            <a:endParaRPr lang="es-ES" dirty="0" smtClean="0"/>
          </a:p>
          <a:p>
            <a:r>
              <a:rPr lang="es-ES" dirty="0" smtClean="0"/>
              <a:t>La </a:t>
            </a:r>
            <a:r>
              <a:rPr lang="es-ES" dirty="0"/>
              <a:t>pobreza extrema es la causa principal de la deserción escolar a nivel básico.</a:t>
            </a:r>
          </a:p>
          <a:p>
            <a:endParaRPr lang="es-ES" dirty="0"/>
          </a:p>
          <a:p>
            <a:endParaRPr lang="es-ES" dirty="0"/>
          </a:p>
          <a:p>
            <a:pPr marL="0" indent="0">
              <a:buNone/>
            </a:pPr>
            <a:r>
              <a:rPr lang="es-ES" sz="1300" dirty="0" smtClean="0"/>
              <a:t>Fuente: URL </a:t>
            </a:r>
            <a:r>
              <a:rPr lang="es-ES" sz="1300" dirty="0"/>
              <a:t>del artículo: </a:t>
            </a:r>
            <a:r>
              <a:rPr lang="es-ES" sz="1300" dirty="0" err="1"/>
              <a:t>https</a:t>
            </a:r>
            <a:r>
              <a:rPr lang="es-ES" sz="1300" dirty="0"/>
              <a:t>://</a:t>
            </a:r>
            <a:r>
              <a:rPr lang="es-ES" sz="1300" dirty="0" err="1"/>
              <a:t>www.ejemplode.com</a:t>
            </a:r>
            <a:r>
              <a:rPr lang="es-ES" sz="1300" dirty="0"/>
              <a:t>/13-ciencia/4373-</a:t>
            </a:r>
            <a:r>
              <a:rPr lang="es-ES" sz="1300" dirty="0" smtClean="0"/>
              <a:t>ejemplo_de_hipotesis.html</a:t>
            </a:r>
            <a:endParaRPr lang="es-ES" sz="1300" dirty="0"/>
          </a:p>
        </p:txBody>
      </p:sp>
    </p:spTree>
    <p:extLst>
      <p:ext uri="{BB962C8B-B14F-4D97-AF65-F5344CB8AC3E}">
        <p14:creationId xmlns:p14="http://schemas.microsoft.com/office/powerpoint/2010/main" val="22594719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517525" y="319088"/>
            <a:ext cx="8596313" cy="1204912"/>
          </a:xfrm>
        </p:spPr>
        <p:txBody>
          <a:bodyPr/>
          <a:lstStyle/>
          <a:p>
            <a:r>
              <a:rPr lang="es-ES" sz="3000" dirty="0" smtClean="0">
                <a:cs typeface="Times New Roman" pitchFamily="18" charset="0"/>
              </a:rPr>
              <a:t>TIPOS </a:t>
            </a:r>
            <a:r>
              <a:rPr lang="es-ES" sz="3000" dirty="0">
                <a:cs typeface="Times New Roman" pitchFamily="18" charset="0"/>
              </a:rPr>
              <a:t>DE HIPÓTESIS </a:t>
            </a:r>
            <a:br>
              <a:rPr lang="es-ES" sz="3000" dirty="0">
                <a:cs typeface="Times New Roman" pitchFamily="18" charset="0"/>
              </a:rPr>
            </a:br>
            <a:endParaRPr lang="es-ES" dirty="0">
              <a:cs typeface="Times New Roman" pitchFamily="18" charset="0"/>
            </a:endParaRPr>
          </a:p>
        </p:txBody>
      </p:sp>
      <p:sp>
        <p:nvSpPr>
          <p:cNvPr id="3075" name="Rectangle 3"/>
          <p:cNvSpPr>
            <a:spLocks noGrp="1" noChangeArrowheads="1"/>
          </p:cNvSpPr>
          <p:nvPr>
            <p:ph sz="quarter" idx="1"/>
          </p:nvPr>
        </p:nvSpPr>
        <p:spPr/>
        <p:txBody>
          <a:bodyPr>
            <a:normAutofit/>
          </a:bodyPr>
          <a:lstStyle/>
          <a:p>
            <a:pPr algn="ctr">
              <a:lnSpc>
                <a:spcPct val="90000"/>
              </a:lnSpc>
              <a:buFontTx/>
              <a:buNone/>
            </a:pPr>
            <a:r>
              <a:rPr lang="es-ES" sz="2800" dirty="0">
                <a:cs typeface="Times New Roman" pitchFamily="18" charset="0"/>
              </a:rPr>
              <a:t>HIPÓTESIS GENERALIZADA</a:t>
            </a:r>
          </a:p>
          <a:p>
            <a:pPr algn="ctr">
              <a:lnSpc>
                <a:spcPct val="90000"/>
              </a:lnSpc>
            </a:pPr>
            <a:r>
              <a:rPr lang="es-ES" sz="2800" dirty="0">
                <a:cs typeface="Times New Roman" pitchFamily="18" charset="0"/>
              </a:rPr>
              <a:t>Hi: El compromiso organizacional s</a:t>
            </a:r>
            <a:r>
              <a:rPr lang="es-MX" sz="2800" dirty="0">
                <a:cs typeface="Times New Roman" pitchFamily="18" charset="0"/>
              </a:rPr>
              <a:t>e</a:t>
            </a:r>
            <a:r>
              <a:rPr lang="es-ES" sz="2800" dirty="0">
                <a:cs typeface="Times New Roman" pitchFamily="18" charset="0"/>
              </a:rPr>
              <a:t> </a:t>
            </a:r>
            <a:r>
              <a:rPr lang="es-MX" sz="2800" dirty="0">
                <a:cs typeface="Times New Roman" pitchFamily="18" charset="0"/>
              </a:rPr>
              <a:t>relaciona con </a:t>
            </a:r>
            <a:r>
              <a:rPr lang="es-ES" sz="2800" dirty="0">
                <a:cs typeface="Times New Roman" pitchFamily="18" charset="0"/>
              </a:rPr>
              <a:t>el esfuerzo en el trabajo.</a:t>
            </a:r>
          </a:p>
          <a:p>
            <a:pPr algn="ctr">
              <a:lnSpc>
                <a:spcPct val="90000"/>
              </a:lnSpc>
            </a:pPr>
            <a:r>
              <a:rPr lang="es-ES" sz="2800" dirty="0">
                <a:cs typeface="Times New Roman" pitchFamily="18" charset="0"/>
              </a:rPr>
              <a:t> </a:t>
            </a:r>
          </a:p>
          <a:p>
            <a:pPr algn="ctr">
              <a:lnSpc>
                <a:spcPct val="90000"/>
              </a:lnSpc>
              <a:buFontTx/>
              <a:buNone/>
            </a:pPr>
            <a:r>
              <a:rPr lang="es-ES" sz="2800" dirty="0">
                <a:cs typeface="Times New Roman" pitchFamily="18" charset="0"/>
              </a:rPr>
              <a:t>HIPÓTESIS CONTEXTUALIZADA</a:t>
            </a:r>
          </a:p>
          <a:p>
            <a:pPr algn="ctr">
              <a:lnSpc>
                <a:spcPct val="90000"/>
              </a:lnSpc>
            </a:pPr>
            <a:r>
              <a:rPr lang="es-ES" sz="2800" dirty="0">
                <a:cs typeface="Times New Roman" pitchFamily="18" charset="0"/>
              </a:rPr>
              <a:t>Hi: El compromiso organizacional s</a:t>
            </a:r>
            <a:r>
              <a:rPr lang="es-MX" sz="2800" dirty="0">
                <a:cs typeface="Times New Roman" pitchFamily="18" charset="0"/>
              </a:rPr>
              <a:t>e</a:t>
            </a:r>
            <a:r>
              <a:rPr lang="es-ES" sz="2800" dirty="0">
                <a:cs typeface="Times New Roman" pitchFamily="18" charset="0"/>
              </a:rPr>
              <a:t> re</a:t>
            </a:r>
            <a:r>
              <a:rPr lang="es-MX" sz="2800" dirty="0" err="1">
                <a:cs typeface="Times New Roman" pitchFamily="18" charset="0"/>
              </a:rPr>
              <a:t>laciona</a:t>
            </a:r>
            <a:r>
              <a:rPr lang="es-MX" sz="2800" dirty="0">
                <a:cs typeface="Times New Roman" pitchFamily="18" charset="0"/>
              </a:rPr>
              <a:t> con</a:t>
            </a:r>
            <a:r>
              <a:rPr lang="es-ES" sz="2800" dirty="0">
                <a:cs typeface="Times New Roman" pitchFamily="18" charset="0"/>
              </a:rPr>
              <a:t> esfuerzo en el trabajo en el </a:t>
            </a:r>
            <a:r>
              <a:rPr lang="es-ES" sz="2800" b="1" dirty="0">
                <a:cs typeface="Times New Roman" pitchFamily="18" charset="0"/>
              </a:rPr>
              <a:t>personal de salud que labora en un hospital privado ubicado en la Ciudad de Toluca (2004)</a:t>
            </a:r>
            <a:endParaRPr lang="es-ES" sz="2800" dirty="0">
              <a:cs typeface="Times New Roman" pitchFamily="18" charset="0"/>
            </a:endParaRPr>
          </a:p>
          <a:p>
            <a:pPr algn="ctr">
              <a:lnSpc>
                <a:spcPct val="90000"/>
              </a:lnSpc>
            </a:pPr>
            <a:r>
              <a:rPr lang="es-ES" sz="2800" dirty="0">
                <a:cs typeface="Times New Roman" pitchFamily="18" charset="0"/>
              </a:rPr>
              <a:t> </a:t>
            </a:r>
          </a:p>
          <a:p>
            <a:pPr>
              <a:lnSpc>
                <a:spcPct val="90000"/>
              </a:lnSpc>
            </a:pPr>
            <a:endParaRPr lang="es-ES" sz="2800" dirty="0"/>
          </a:p>
        </p:txBody>
      </p:sp>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547688" y="332656"/>
            <a:ext cx="8596312" cy="747712"/>
          </a:xfrm>
        </p:spPr>
        <p:txBody>
          <a:bodyPr/>
          <a:lstStyle/>
          <a:p>
            <a:r>
              <a:rPr lang="es-ES" dirty="0"/>
              <a:t>La relación entre variables</a:t>
            </a:r>
          </a:p>
        </p:txBody>
      </p:sp>
      <p:sp>
        <p:nvSpPr>
          <p:cNvPr id="15363" name="Rectangle 3"/>
          <p:cNvSpPr>
            <a:spLocks noGrp="1" noChangeArrowheads="1"/>
          </p:cNvSpPr>
          <p:nvPr>
            <p:ph sz="quarter" idx="1"/>
          </p:nvPr>
        </p:nvSpPr>
        <p:spPr>
          <a:xfrm>
            <a:off x="467544" y="1772816"/>
            <a:ext cx="8229600" cy="4572000"/>
          </a:xfrm>
        </p:spPr>
        <p:txBody>
          <a:bodyPr/>
          <a:lstStyle/>
          <a:p>
            <a:pPr>
              <a:lnSpc>
                <a:spcPct val="90000"/>
              </a:lnSpc>
            </a:pPr>
            <a:r>
              <a:rPr lang="es-ES" sz="2800" dirty="0"/>
              <a:t>La existencia de una relación implica que dos variables “van juntas”.</a:t>
            </a:r>
          </a:p>
          <a:p>
            <a:pPr>
              <a:lnSpc>
                <a:spcPct val="90000"/>
              </a:lnSpc>
            </a:pPr>
            <a:endParaRPr lang="es-ES" sz="2800" dirty="0" smtClean="0"/>
          </a:p>
          <a:p>
            <a:pPr>
              <a:lnSpc>
                <a:spcPct val="90000"/>
              </a:lnSpc>
            </a:pPr>
            <a:r>
              <a:rPr lang="es-ES" sz="2800" dirty="0" smtClean="0"/>
              <a:t>Es </a:t>
            </a:r>
            <a:r>
              <a:rPr lang="es-ES" sz="2800" dirty="0"/>
              <a:t>lo que dos variables tienen en común.</a:t>
            </a:r>
          </a:p>
          <a:p>
            <a:pPr>
              <a:lnSpc>
                <a:spcPct val="90000"/>
              </a:lnSpc>
            </a:pPr>
            <a:endParaRPr lang="es-ES" sz="2800" dirty="0" smtClean="0"/>
          </a:p>
          <a:p>
            <a:pPr>
              <a:lnSpc>
                <a:spcPct val="90000"/>
              </a:lnSpc>
            </a:pPr>
            <a:r>
              <a:rPr lang="es-ES" sz="2800" dirty="0" smtClean="0"/>
              <a:t>Una </a:t>
            </a:r>
            <a:r>
              <a:rPr lang="es-ES" sz="2800" dirty="0"/>
              <a:t>relación es una unión o conexión entre dos fenómenos, dos variables</a:t>
            </a:r>
            <a:r>
              <a:rPr lang="es-ES" sz="2800" dirty="0" smtClean="0"/>
              <a:t>.</a:t>
            </a:r>
            <a:endParaRPr lang="es-ES" sz="2800" dirty="0"/>
          </a:p>
        </p:txBody>
      </p:sp>
    </p:spTree>
    <p:extLst>
      <p:ext uri="{BB962C8B-B14F-4D97-AF65-F5344CB8AC3E}">
        <p14:creationId xmlns:p14="http://schemas.microsoft.com/office/powerpoint/2010/main" val="1512772679"/>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547688" y="332656"/>
            <a:ext cx="8596312" cy="747712"/>
          </a:xfrm>
        </p:spPr>
        <p:txBody>
          <a:bodyPr/>
          <a:lstStyle/>
          <a:p>
            <a:r>
              <a:rPr lang="es-ES" dirty="0" smtClean="0"/>
              <a:t>..La </a:t>
            </a:r>
            <a:r>
              <a:rPr lang="es-ES" dirty="0"/>
              <a:t>relación entre variables</a:t>
            </a:r>
          </a:p>
        </p:txBody>
      </p:sp>
      <p:sp>
        <p:nvSpPr>
          <p:cNvPr id="4" name="Rectangle 3"/>
          <p:cNvSpPr txBox="1">
            <a:spLocks noChangeArrowheads="1"/>
          </p:cNvSpPr>
          <p:nvPr/>
        </p:nvSpPr>
        <p:spPr>
          <a:xfrm>
            <a:off x="1187624" y="1484784"/>
            <a:ext cx="7283152" cy="4525963"/>
          </a:xfrm>
          <a:prstGeom prst="rect">
            <a:avLst/>
          </a:prstGeom>
        </p:spPr>
        <p:txBody>
          <a:bodyPr vert="horz" anchor="t">
            <a:normAutofit/>
          </a:bodyPr>
          <a:lstStyle/>
          <a:p>
            <a:pPr>
              <a:lnSpc>
                <a:spcPct val="90000"/>
              </a:lnSpc>
            </a:pPr>
            <a:endParaRPr lang="es-ES" sz="2400" dirty="0" smtClean="0"/>
          </a:p>
          <a:p>
            <a:pPr>
              <a:lnSpc>
                <a:spcPct val="90000"/>
              </a:lnSpc>
            </a:pPr>
            <a:r>
              <a:rPr lang="es-ES" sz="2400" dirty="0" smtClean="0"/>
              <a:t>Relación positiva: </a:t>
            </a:r>
          </a:p>
          <a:p>
            <a:pPr>
              <a:lnSpc>
                <a:spcPct val="90000"/>
              </a:lnSpc>
            </a:pPr>
            <a:endParaRPr lang="es-ES" sz="2400" dirty="0" smtClean="0"/>
          </a:p>
          <a:p>
            <a:pPr>
              <a:lnSpc>
                <a:spcPct val="90000"/>
              </a:lnSpc>
            </a:pPr>
            <a:r>
              <a:rPr lang="es-ES" sz="2400" dirty="0"/>
              <a:t>L</a:t>
            </a:r>
            <a:r>
              <a:rPr lang="es-ES" sz="2400" dirty="0" smtClean="0"/>
              <a:t>as dos variables fluctúan en el mismo sentido (positivo o negativo).</a:t>
            </a:r>
            <a:endParaRPr lang="es-ES" sz="2400" dirty="0"/>
          </a:p>
        </p:txBody>
      </p:sp>
      <p:cxnSp>
        <p:nvCxnSpPr>
          <p:cNvPr id="7" name="6 Conector recto"/>
          <p:cNvCxnSpPr/>
          <p:nvPr/>
        </p:nvCxnSpPr>
        <p:spPr>
          <a:xfrm rot="5400000">
            <a:off x="2166511" y="4322321"/>
            <a:ext cx="1500198" cy="1588"/>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8" name="7 Conector recto"/>
          <p:cNvCxnSpPr/>
          <p:nvPr/>
        </p:nvCxnSpPr>
        <p:spPr>
          <a:xfrm rot="10800000">
            <a:off x="2987824" y="5085184"/>
            <a:ext cx="1928826" cy="1588"/>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2" name="11 Conector recto"/>
          <p:cNvCxnSpPr/>
          <p:nvPr/>
        </p:nvCxnSpPr>
        <p:spPr>
          <a:xfrm flipV="1">
            <a:off x="2915816" y="3789040"/>
            <a:ext cx="1571636" cy="128588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7049659"/>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547688" y="332656"/>
            <a:ext cx="8596312" cy="747712"/>
          </a:xfrm>
        </p:spPr>
        <p:txBody>
          <a:bodyPr/>
          <a:lstStyle/>
          <a:p>
            <a:r>
              <a:rPr lang="es-ES" dirty="0" smtClean="0"/>
              <a:t>..La </a:t>
            </a:r>
            <a:r>
              <a:rPr lang="es-ES" dirty="0"/>
              <a:t>relación entre variables</a:t>
            </a:r>
          </a:p>
        </p:txBody>
      </p:sp>
      <p:sp>
        <p:nvSpPr>
          <p:cNvPr id="5" name="6 Marcador de contenido"/>
          <p:cNvSpPr txBox="1">
            <a:spLocks/>
          </p:cNvSpPr>
          <p:nvPr/>
        </p:nvSpPr>
        <p:spPr>
          <a:xfrm>
            <a:off x="611560" y="2060848"/>
            <a:ext cx="7715200" cy="3706827"/>
          </a:xfrm>
          <a:prstGeom prst="rect">
            <a:avLst/>
          </a:prstGeom>
        </p:spPr>
        <p:txBody>
          <a:bodyPr>
            <a:normAutofit/>
          </a:bodyPr>
          <a:lstStyle/>
          <a:p>
            <a:pPr>
              <a:lnSpc>
                <a:spcPct val="90000"/>
              </a:lnSpc>
            </a:pPr>
            <a:r>
              <a:rPr lang="es-ES" sz="2400" dirty="0" smtClean="0"/>
              <a:t>Relación negativa:</a:t>
            </a:r>
          </a:p>
          <a:p>
            <a:pPr>
              <a:lnSpc>
                <a:spcPct val="90000"/>
              </a:lnSpc>
            </a:pPr>
            <a:r>
              <a:rPr lang="es-ES" sz="2400" dirty="0" smtClean="0"/>
              <a:t> </a:t>
            </a:r>
          </a:p>
          <a:p>
            <a:pPr>
              <a:lnSpc>
                <a:spcPct val="90000"/>
              </a:lnSpc>
            </a:pPr>
            <a:r>
              <a:rPr lang="es-ES" sz="2400" dirty="0" smtClean="0"/>
              <a:t>una variable aumenta al disminuir la otra y viceversa. </a:t>
            </a:r>
            <a:endParaRPr lang="es-ES" sz="2400" dirty="0"/>
          </a:p>
        </p:txBody>
      </p:sp>
      <p:cxnSp>
        <p:nvCxnSpPr>
          <p:cNvPr id="13" name="12 Conector recto"/>
          <p:cNvCxnSpPr/>
          <p:nvPr/>
        </p:nvCxnSpPr>
        <p:spPr>
          <a:xfrm rot="5400000">
            <a:off x="2742575" y="4754369"/>
            <a:ext cx="1500198" cy="1588"/>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4" name="13 Conector recto"/>
          <p:cNvCxnSpPr/>
          <p:nvPr/>
        </p:nvCxnSpPr>
        <p:spPr>
          <a:xfrm rot="10800000">
            <a:off x="3491880" y="5517232"/>
            <a:ext cx="1928826" cy="1588"/>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5" name="14 Conector recto"/>
          <p:cNvCxnSpPr/>
          <p:nvPr/>
        </p:nvCxnSpPr>
        <p:spPr>
          <a:xfrm>
            <a:off x="3563888" y="3933056"/>
            <a:ext cx="1928826" cy="157163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12772679"/>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TIPOS DE ESTUDIO</a:t>
            </a:r>
            <a:endParaRPr lang="es-ES" dirty="0"/>
          </a:p>
        </p:txBody>
      </p:sp>
      <p:sp>
        <p:nvSpPr>
          <p:cNvPr id="3" name="Marcador de contenido 2"/>
          <p:cNvSpPr>
            <a:spLocks noGrp="1"/>
          </p:cNvSpPr>
          <p:nvPr>
            <p:ph sz="quarter" idx="1"/>
          </p:nvPr>
        </p:nvSpPr>
        <p:spPr>
          <a:xfrm>
            <a:off x="301752" y="1527048"/>
            <a:ext cx="2326032" cy="1973960"/>
          </a:xfrm>
        </p:spPr>
        <p:txBody>
          <a:bodyPr>
            <a:normAutofit/>
          </a:bodyPr>
          <a:lstStyle/>
          <a:p>
            <a:pPr marL="0" indent="0" algn="ctr" fontAlgn="t">
              <a:buNone/>
            </a:pPr>
            <a:r>
              <a:rPr lang="es-ES" sz="1800" dirty="0" smtClean="0"/>
              <a:t>Exploratorio </a:t>
            </a:r>
            <a:endParaRPr lang="es-ES" sz="1800" dirty="0"/>
          </a:p>
          <a:p>
            <a:pPr fontAlgn="t"/>
            <a:endParaRPr lang="es-ES" dirty="0" smtClean="0"/>
          </a:p>
          <a:p>
            <a:pPr fontAlgn="t"/>
            <a:endParaRPr lang="es-ES" dirty="0" smtClean="0"/>
          </a:p>
          <a:p>
            <a:pPr fontAlgn="t"/>
            <a:endParaRPr lang="es-ES" dirty="0" smtClean="0"/>
          </a:p>
          <a:p>
            <a:pPr fontAlgn="t"/>
            <a:endParaRPr lang="es-ES" dirty="0" smtClean="0"/>
          </a:p>
          <a:p>
            <a:pPr marL="0" indent="0" fontAlgn="t">
              <a:buNone/>
            </a:pPr>
            <a:endParaRPr lang="es-ES" dirty="0" smtClean="0"/>
          </a:p>
        </p:txBody>
      </p:sp>
      <p:pic>
        <p:nvPicPr>
          <p:cNvPr id="4" name="Imagen 3"/>
          <p:cNvPicPr>
            <a:picLocks noChangeAspect="1"/>
          </p:cNvPicPr>
          <p:nvPr/>
        </p:nvPicPr>
        <p:blipFill>
          <a:blip r:embed="rId2"/>
          <a:stretch>
            <a:fillRect/>
          </a:stretch>
        </p:blipFill>
        <p:spPr>
          <a:xfrm>
            <a:off x="251520" y="1916832"/>
            <a:ext cx="2895600" cy="2146300"/>
          </a:xfrm>
          <a:prstGeom prst="rect">
            <a:avLst/>
          </a:prstGeom>
        </p:spPr>
      </p:pic>
      <p:pic>
        <p:nvPicPr>
          <p:cNvPr id="5" name="Imagen 4"/>
          <p:cNvPicPr>
            <a:picLocks noChangeAspect="1"/>
          </p:cNvPicPr>
          <p:nvPr/>
        </p:nvPicPr>
        <p:blipFill>
          <a:blip r:embed="rId3"/>
          <a:stretch>
            <a:fillRect/>
          </a:stretch>
        </p:blipFill>
        <p:spPr>
          <a:xfrm>
            <a:off x="5220072" y="2132856"/>
            <a:ext cx="2717800" cy="1656184"/>
          </a:xfrm>
          <a:prstGeom prst="rect">
            <a:avLst/>
          </a:prstGeom>
        </p:spPr>
      </p:pic>
      <p:sp>
        <p:nvSpPr>
          <p:cNvPr id="6" name="CuadroTexto 5"/>
          <p:cNvSpPr txBox="1"/>
          <p:nvPr/>
        </p:nvSpPr>
        <p:spPr>
          <a:xfrm>
            <a:off x="5796136" y="1772816"/>
            <a:ext cx="1872208" cy="646331"/>
          </a:xfrm>
          <a:prstGeom prst="rect">
            <a:avLst/>
          </a:prstGeom>
          <a:noFill/>
        </p:spPr>
        <p:txBody>
          <a:bodyPr wrap="square" rtlCol="0">
            <a:spAutoFit/>
          </a:bodyPr>
          <a:lstStyle/>
          <a:p>
            <a:r>
              <a:rPr lang="es-ES" dirty="0" err="1"/>
              <a:t>Correlacional</a:t>
            </a:r>
            <a:endParaRPr lang="es-ES" dirty="0"/>
          </a:p>
          <a:p>
            <a:endParaRPr lang="es-ES" dirty="0"/>
          </a:p>
        </p:txBody>
      </p:sp>
      <p:sp>
        <p:nvSpPr>
          <p:cNvPr id="7" name="CuadroTexto 6"/>
          <p:cNvSpPr txBox="1"/>
          <p:nvPr/>
        </p:nvSpPr>
        <p:spPr>
          <a:xfrm>
            <a:off x="5580112" y="4077072"/>
            <a:ext cx="1872208" cy="646331"/>
          </a:xfrm>
          <a:prstGeom prst="rect">
            <a:avLst/>
          </a:prstGeom>
          <a:noFill/>
        </p:spPr>
        <p:txBody>
          <a:bodyPr wrap="square" rtlCol="0">
            <a:spAutoFit/>
          </a:bodyPr>
          <a:lstStyle/>
          <a:p>
            <a:r>
              <a:rPr lang="es-ES" dirty="0" smtClean="0"/>
              <a:t>Descriptivo</a:t>
            </a:r>
            <a:endParaRPr lang="es-ES" dirty="0"/>
          </a:p>
          <a:p>
            <a:endParaRPr lang="es-ES" dirty="0"/>
          </a:p>
        </p:txBody>
      </p:sp>
      <p:pic>
        <p:nvPicPr>
          <p:cNvPr id="8" name="Imagen 7"/>
          <p:cNvPicPr>
            <a:picLocks noChangeAspect="1"/>
          </p:cNvPicPr>
          <p:nvPr/>
        </p:nvPicPr>
        <p:blipFill>
          <a:blip r:embed="rId4"/>
          <a:stretch>
            <a:fillRect/>
          </a:stretch>
        </p:blipFill>
        <p:spPr>
          <a:xfrm>
            <a:off x="5436096" y="4509120"/>
            <a:ext cx="2232248" cy="1584176"/>
          </a:xfrm>
          <a:prstGeom prst="rect">
            <a:avLst/>
          </a:prstGeom>
        </p:spPr>
      </p:pic>
      <p:pic>
        <p:nvPicPr>
          <p:cNvPr id="9" name="Imagen 8"/>
          <p:cNvPicPr>
            <a:picLocks noChangeAspect="1"/>
          </p:cNvPicPr>
          <p:nvPr/>
        </p:nvPicPr>
        <p:blipFill>
          <a:blip r:embed="rId5"/>
          <a:stretch>
            <a:fillRect/>
          </a:stretch>
        </p:blipFill>
        <p:spPr>
          <a:xfrm>
            <a:off x="323528" y="4581128"/>
            <a:ext cx="2730500" cy="1764928"/>
          </a:xfrm>
          <a:prstGeom prst="rect">
            <a:avLst/>
          </a:prstGeom>
        </p:spPr>
      </p:pic>
      <p:sp>
        <p:nvSpPr>
          <p:cNvPr id="10" name="Rectángulo 9"/>
          <p:cNvSpPr/>
          <p:nvPr/>
        </p:nvSpPr>
        <p:spPr>
          <a:xfrm>
            <a:off x="755576" y="4221088"/>
            <a:ext cx="1325077" cy="369332"/>
          </a:xfrm>
          <a:prstGeom prst="rect">
            <a:avLst/>
          </a:prstGeom>
        </p:spPr>
        <p:txBody>
          <a:bodyPr wrap="none">
            <a:spAutoFit/>
          </a:bodyPr>
          <a:lstStyle/>
          <a:p>
            <a:pPr fontAlgn="t"/>
            <a:r>
              <a:rPr lang="es-ES" dirty="0"/>
              <a:t>Explicativo</a:t>
            </a:r>
          </a:p>
        </p:txBody>
      </p:sp>
    </p:spTree>
    <p:extLst>
      <p:ext uri="{BB962C8B-B14F-4D97-AF65-F5344CB8AC3E}">
        <p14:creationId xmlns:p14="http://schemas.microsoft.com/office/powerpoint/2010/main" val="21432668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79462" y="107577"/>
            <a:ext cx="7581901" cy="775029"/>
          </a:xfrm>
        </p:spPr>
        <p:txBody>
          <a:bodyPr>
            <a:normAutofit/>
          </a:bodyPr>
          <a:lstStyle/>
          <a:p>
            <a:r>
              <a:rPr lang="es-ES" sz="2800" dirty="0" smtClean="0">
                <a:latin typeface="Times New Roman"/>
                <a:cs typeface="Times New Roman"/>
              </a:rPr>
              <a:t>PRESENTACIÓN</a:t>
            </a:r>
            <a:endParaRPr lang="es-ES" dirty="0">
              <a:latin typeface="Times New Roman"/>
              <a:cs typeface="Times New Roman"/>
            </a:endParaRPr>
          </a:p>
        </p:txBody>
      </p:sp>
      <p:sp>
        <p:nvSpPr>
          <p:cNvPr id="4" name="Marcador de contenido 3"/>
          <p:cNvSpPr txBox="1">
            <a:spLocks noGrp="1"/>
          </p:cNvSpPr>
          <p:nvPr>
            <p:ph sz="quarter" idx="1"/>
          </p:nvPr>
        </p:nvSpPr>
        <p:spPr>
          <a:xfrm>
            <a:off x="395536" y="1412776"/>
            <a:ext cx="8400372" cy="4081117"/>
          </a:xfrm>
          <a:prstGeom prst="rect">
            <a:avLst/>
          </a:prstGeom>
          <a:noFill/>
        </p:spPr>
        <p:txBody>
          <a:bodyPr wrap="square" rtlCol="0">
            <a:spAutoFit/>
          </a:bodyPr>
          <a:lstStyle/>
          <a:p>
            <a:pPr marL="0" indent="0" algn="just">
              <a:buNone/>
            </a:pPr>
            <a:r>
              <a:rPr lang="es-ES" sz="1600" dirty="0" smtClean="0"/>
              <a:t>La importancia de la investigación radica en la </a:t>
            </a:r>
            <a:r>
              <a:rPr lang="es-ES" sz="1600" dirty="0"/>
              <a:t>apropiación, la generación y la divulgación del conocimiento en la </a:t>
            </a:r>
            <a:r>
              <a:rPr lang="es-ES" sz="1600" dirty="0" smtClean="0"/>
              <a:t>sociedad. La aplicación del método , científico es un apoyo a la reflexión y </a:t>
            </a:r>
            <a:r>
              <a:rPr lang="es-ES" sz="1600" dirty="0"/>
              <a:t>actuar de manera </a:t>
            </a:r>
            <a:r>
              <a:rPr lang="es-ES" sz="1600" dirty="0" smtClean="0"/>
              <a:t>congruente. </a:t>
            </a:r>
          </a:p>
          <a:p>
            <a:pPr marL="0" indent="0" algn="just">
              <a:buNone/>
            </a:pPr>
            <a:endParaRPr lang="es-ES" sz="1600" dirty="0"/>
          </a:p>
          <a:p>
            <a:pPr marL="0" indent="0" algn="just">
              <a:buNone/>
            </a:pPr>
            <a:r>
              <a:rPr lang="es-ES" sz="1600" dirty="0" smtClean="0"/>
              <a:t>La asignatura Aplicación del conocimiento II, se imparte en la maestría en Administración de recursos humanos, a alumnos del cuarto semestre.  Su </a:t>
            </a:r>
            <a:r>
              <a:rPr lang="es-ES" sz="1600" dirty="0"/>
              <a:t>propósito </a:t>
            </a:r>
            <a:r>
              <a:rPr lang="es-ES" sz="1600" dirty="0" smtClean="0"/>
              <a:t>es inducir al estudiante a la  </a:t>
            </a:r>
            <a:r>
              <a:rPr lang="es-ES" sz="1600" dirty="0"/>
              <a:t>reflexión </a:t>
            </a:r>
            <a:r>
              <a:rPr lang="es-ES" sz="1600" dirty="0" smtClean="0"/>
              <a:t>y aplicación metodológica en un tema de investigación </a:t>
            </a:r>
            <a:r>
              <a:rPr lang="es-ES" sz="1600" dirty="0"/>
              <a:t>y su importancia en la vida de </a:t>
            </a:r>
            <a:r>
              <a:rPr lang="es-ES" sz="1600" dirty="0" smtClean="0"/>
              <a:t>las organizaciones, específicamente con un enfoque a los recursos humanos.</a:t>
            </a:r>
          </a:p>
          <a:p>
            <a:pPr marL="0" indent="0" algn="just">
              <a:buNone/>
            </a:pPr>
            <a:endParaRPr lang="es-ES" sz="1600" dirty="0" smtClean="0"/>
          </a:p>
          <a:p>
            <a:pPr marL="0" indent="0" algn="just">
              <a:buNone/>
            </a:pPr>
            <a:r>
              <a:rPr lang="es-ES" sz="1600" dirty="0" smtClean="0"/>
              <a:t>El objetivo del presente material es aportar los conceptos básicos de la metodología de investigación enfocada a la obtención de la evidencia empírica para introducir </a:t>
            </a:r>
            <a:r>
              <a:rPr lang="es-ES" sz="1600" dirty="0"/>
              <a:t>al </a:t>
            </a:r>
            <a:r>
              <a:rPr lang="es-ES" sz="1600" dirty="0" smtClean="0"/>
              <a:t>estudiante a </a:t>
            </a:r>
            <a:r>
              <a:rPr lang="es-ES" sz="1600" dirty="0"/>
              <a:t>la reflexión </a:t>
            </a:r>
            <a:r>
              <a:rPr lang="es-ES" sz="1600" dirty="0" smtClean="0"/>
              <a:t>a la </a:t>
            </a:r>
            <a:r>
              <a:rPr lang="es-ES" sz="1600" dirty="0"/>
              <a:t>búsqueda de respuestas a múltiples </a:t>
            </a:r>
            <a:r>
              <a:rPr lang="es-ES" sz="1600" dirty="0" smtClean="0"/>
              <a:t>temas que permiten la solución de un problema</a:t>
            </a:r>
            <a:r>
              <a:rPr lang="es-ES" sz="1600" dirty="0" smtClean="0"/>
              <a:t>.</a:t>
            </a:r>
          </a:p>
          <a:p>
            <a:pPr marL="0" indent="0" algn="just">
              <a:buNone/>
            </a:pPr>
            <a:endParaRPr lang="es-ES" sz="1600" dirty="0"/>
          </a:p>
          <a:p>
            <a:pPr marL="0" indent="0" algn="just">
              <a:buNone/>
            </a:pPr>
            <a:r>
              <a:rPr lang="es-ES" sz="1600" dirty="0"/>
              <a:t>El material apoya la unidad I y la unidad II del programa de estudios</a:t>
            </a:r>
            <a:r>
              <a:rPr lang="es-ES" sz="1600" dirty="0" smtClean="0"/>
              <a:t>.</a:t>
            </a:r>
            <a:endParaRPr lang="es-ES" sz="1600" dirty="0"/>
          </a:p>
        </p:txBody>
      </p:sp>
    </p:spTree>
    <p:extLst>
      <p:ext uri="{BB962C8B-B14F-4D97-AF65-F5344CB8AC3E}">
        <p14:creationId xmlns:p14="http://schemas.microsoft.com/office/powerpoint/2010/main" val="1141389218"/>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Estudio exploratorio</a:t>
            </a:r>
            <a:endParaRPr lang="es-ES" dirty="0"/>
          </a:p>
        </p:txBody>
      </p:sp>
      <p:sp>
        <p:nvSpPr>
          <p:cNvPr id="3" name="Marcador de contenido 2"/>
          <p:cNvSpPr>
            <a:spLocks noGrp="1"/>
          </p:cNvSpPr>
          <p:nvPr>
            <p:ph sz="quarter" idx="1"/>
          </p:nvPr>
        </p:nvSpPr>
        <p:spPr>
          <a:xfrm>
            <a:off x="301752" y="1527048"/>
            <a:ext cx="8503920" cy="2838056"/>
          </a:xfrm>
        </p:spPr>
        <p:txBody>
          <a:bodyPr/>
          <a:lstStyle/>
          <a:p>
            <a:endParaRPr lang="es-ES" dirty="0"/>
          </a:p>
          <a:p>
            <a:r>
              <a:rPr lang="es-ES" dirty="0" smtClean="0"/>
              <a:t>Se efectúa, normalmente cuando el objetivo es examinar un tema o problema de investigación poco estudiado o que no ha sido abordado con la finalidad de aumentar el grado de conocimiento o familiaridad con fenómenos relativamente desconocidos.</a:t>
            </a:r>
          </a:p>
          <a:p>
            <a:endParaRPr lang="es-ES" dirty="0"/>
          </a:p>
        </p:txBody>
      </p:sp>
      <p:sp>
        <p:nvSpPr>
          <p:cNvPr id="4" name="Rectángulo 3"/>
          <p:cNvSpPr/>
          <p:nvPr/>
        </p:nvSpPr>
        <p:spPr>
          <a:xfrm>
            <a:off x="2411760" y="4725144"/>
            <a:ext cx="3456384" cy="923330"/>
          </a:xfrm>
          <a:prstGeom prst="rect">
            <a:avLst/>
          </a:prstGeom>
        </p:spPr>
        <p:style>
          <a:lnRef idx="0">
            <a:schemeClr val="accent4"/>
          </a:lnRef>
          <a:fillRef idx="3">
            <a:schemeClr val="accent4"/>
          </a:fillRef>
          <a:effectRef idx="3">
            <a:schemeClr val="accent4"/>
          </a:effectRef>
          <a:fontRef idx="minor">
            <a:schemeClr val="lt1"/>
          </a:fontRef>
        </p:style>
        <p:txBody>
          <a:bodyPr wrap="square">
            <a:spAutoFit/>
          </a:bodyPr>
          <a:lstStyle/>
          <a:p>
            <a:r>
              <a:rPr lang="es-ES" dirty="0" smtClean="0">
                <a:solidFill>
                  <a:srgbClr val="008000"/>
                </a:solidFill>
              </a:rPr>
              <a:t>¿Para </a:t>
            </a:r>
            <a:r>
              <a:rPr lang="es-ES" dirty="0">
                <a:solidFill>
                  <a:srgbClr val="008000"/>
                </a:solidFill>
              </a:rPr>
              <a:t>qué la </a:t>
            </a:r>
            <a:r>
              <a:rPr lang="es-ES" dirty="0" smtClean="0">
                <a:solidFill>
                  <a:srgbClr val="008000"/>
                </a:solidFill>
              </a:rPr>
              <a:t>hipótesis?</a:t>
            </a:r>
          </a:p>
          <a:p>
            <a:endParaRPr lang="es-ES" dirty="0">
              <a:solidFill>
                <a:srgbClr val="008000"/>
              </a:solidFill>
            </a:endParaRPr>
          </a:p>
          <a:p>
            <a:r>
              <a:rPr lang="es-ES" dirty="0">
                <a:solidFill>
                  <a:srgbClr val="008000"/>
                </a:solidFill>
              </a:rPr>
              <a:t>No tiene hipótesis</a:t>
            </a:r>
          </a:p>
        </p:txBody>
      </p:sp>
    </p:spTree>
    <p:extLst>
      <p:ext uri="{BB962C8B-B14F-4D97-AF65-F5344CB8AC3E}">
        <p14:creationId xmlns:p14="http://schemas.microsoft.com/office/powerpoint/2010/main" val="420282140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Estudio descriptivo</a:t>
            </a:r>
            <a:endParaRPr lang="es-ES" dirty="0"/>
          </a:p>
        </p:txBody>
      </p:sp>
      <p:sp>
        <p:nvSpPr>
          <p:cNvPr id="3" name="Marcador de contenido 2"/>
          <p:cNvSpPr>
            <a:spLocks noGrp="1"/>
          </p:cNvSpPr>
          <p:nvPr>
            <p:ph sz="quarter" idx="1"/>
          </p:nvPr>
        </p:nvSpPr>
        <p:spPr>
          <a:xfrm>
            <a:off x="323528" y="1772816"/>
            <a:ext cx="8503920" cy="2880320"/>
          </a:xfrm>
        </p:spPr>
        <p:txBody>
          <a:bodyPr>
            <a:normAutofit/>
          </a:bodyPr>
          <a:lstStyle/>
          <a:p>
            <a:r>
              <a:rPr lang="es-ES" dirty="0" smtClean="0"/>
              <a:t>Busca especificar las propiedades importantes de personas, grupos, comunidades, o cualquier otro fenómeno que sea sometido a análisis</a:t>
            </a:r>
          </a:p>
          <a:p>
            <a:endParaRPr lang="es-ES" dirty="0" smtClean="0"/>
          </a:p>
          <a:p>
            <a:r>
              <a:rPr lang="es-ES" dirty="0" smtClean="0"/>
              <a:t>Describe cómo es y cómo se manifiesta una situación o fenómeno.</a:t>
            </a:r>
          </a:p>
          <a:p>
            <a:endParaRPr lang="es-ES" sz="2800" dirty="0"/>
          </a:p>
        </p:txBody>
      </p:sp>
      <p:sp>
        <p:nvSpPr>
          <p:cNvPr id="4" name="CuadroTexto 3"/>
          <p:cNvSpPr txBox="1"/>
          <p:nvPr/>
        </p:nvSpPr>
        <p:spPr>
          <a:xfrm>
            <a:off x="2987824" y="5085184"/>
            <a:ext cx="3672408" cy="1200329"/>
          </a:xfrm>
          <a:prstGeom prst="rect">
            <a:avLst/>
          </a:prstGeom>
        </p:spPr>
        <p:style>
          <a:lnRef idx="0">
            <a:schemeClr val="accent4"/>
          </a:lnRef>
          <a:fillRef idx="3">
            <a:schemeClr val="accent4"/>
          </a:fillRef>
          <a:effectRef idx="3">
            <a:schemeClr val="accent4"/>
          </a:effectRef>
          <a:fontRef idx="minor">
            <a:schemeClr val="lt1"/>
          </a:fontRef>
        </p:style>
        <p:txBody>
          <a:bodyPr wrap="square" rtlCol="0">
            <a:spAutoFit/>
          </a:bodyPr>
          <a:lstStyle/>
          <a:p>
            <a:r>
              <a:rPr lang="es-ES" dirty="0" smtClean="0">
                <a:solidFill>
                  <a:srgbClr val="008000"/>
                </a:solidFill>
              </a:rPr>
              <a:t>¿Para </a:t>
            </a:r>
            <a:r>
              <a:rPr lang="es-ES" dirty="0">
                <a:solidFill>
                  <a:srgbClr val="008000"/>
                </a:solidFill>
              </a:rPr>
              <a:t>qué la </a:t>
            </a:r>
            <a:r>
              <a:rPr lang="es-ES" dirty="0" smtClean="0">
                <a:solidFill>
                  <a:srgbClr val="008000"/>
                </a:solidFill>
              </a:rPr>
              <a:t>hipótesis?</a:t>
            </a:r>
            <a:endParaRPr lang="es-ES" dirty="0">
              <a:solidFill>
                <a:srgbClr val="008000"/>
              </a:solidFill>
            </a:endParaRPr>
          </a:p>
          <a:p>
            <a:endParaRPr lang="es-ES" dirty="0" smtClean="0">
              <a:solidFill>
                <a:srgbClr val="008000"/>
              </a:solidFill>
            </a:endParaRPr>
          </a:p>
          <a:p>
            <a:r>
              <a:rPr lang="es-ES" dirty="0" smtClean="0">
                <a:solidFill>
                  <a:srgbClr val="008000"/>
                </a:solidFill>
              </a:rPr>
              <a:t>Para </a:t>
            </a:r>
            <a:r>
              <a:rPr lang="es-ES" dirty="0">
                <a:solidFill>
                  <a:srgbClr val="008000"/>
                </a:solidFill>
              </a:rPr>
              <a:t>pronosticar un hecho</a:t>
            </a:r>
          </a:p>
          <a:p>
            <a:endParaRPr lang="es-ES" dirty="0">
              <a:solidFill>
                <a:srgbClr val="008000"/>
              </a:solidFill>
            </a:endParaRPr>
          </a:p>
        </p:txBody>
      </p:sp>
    </p:spTree>
    <p:extLst>
      <p:ext uri="{BB962C8B-B14F-4D97-AF65-F5344CB8AC3E}">
        <p14:creationId xmlns:p14="http://schemas.microsoft.com/office/powerpoint/2010/main" val="96761058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Estudio </a:t>
            </a:r>
            <a:r>
              <a:rPr lang="es-ES" dirty="0" err="1" smtClean="0"/>
              <a:t>correlacional</a:t>
            </a:r>
            <a:endParaRPr lang="es-ES" dirty="0"/>
          </a:p>
        </p:txBody>
      </p:sp>
      <p:sp>
        <p:nvSpPr>
          <p:cNvPr id="3" name="Marcador de contenido 2"/>
          <p:cNvSpPr>
            <a:spLocks noGrp="1"/>
          </p:cNvSpPr>
          <p:nvPr>
            <p:ph sz="quarter" idx="1"/>
          </p:nvPr>
        </p:nvSpPr>
        <p:spPr>
          <a:xfrm>
            <a:off x="301752" y="1484784"/>
            <a:ext cx="8503920" cy="3342112"/>
          </a:xfrm>
        </p:spPr>
        <p:txBody>
          <a:bodyPr/>
          <a:lstStyle/>
          <a:p>
            <a:pPr marL="0" indent="0">
              <a:buNone/>
            </a:pPr>
            <a:endParaRPr lang="es-ES" dirty="0" smtClean="0"/>
          </a:p>
          <a:p>
            <a:r>
              <a:rPr lang="es-ES" dirty="0" smtClean="0"/>
              <a:t>Mide dos o más variables que se pretende encontrar si están o no relacionadas en los mismos sujetos</a:t>
            </a:r>
          </a:p>
          <a:p>
            <a:endParaRPr lang="es-ES" dirty="0" smtClean="0"/>
          </a:p>
          <a:p>
            <a:r>
              <a:rPr lang="es-ES" dirty="0" smtClean="0"/>
              <a:t>Mide el grado de relación que existe entre dos o mas conceptos</a:t>
            </a:r>
            <a:endParaRPr lang="es-ES" dirty="0"/>
          </a:p>
        </p:txBody>
      </p:sp>
      <p:sp>
        <p:nvSpPr>
          <p:cNvPr id="4" name="CuadroTexto 3"/>
          <p:cNvSpPr txBox="1"/>
          <p:nvPr/>
        </p:nvSpPr>
        <p:spPr>
          <a:xfrm>
            <a:off x="2483768" y="5085184"/>
            <a:ext cx="4536504" cy="1200329"/>
          </a:xfrm>
          <a:prstGeom prst="rect">
            <a:avLst/>
          </a:prstGeom>
        </p:spPr>
        <p:style>
          <a:lnRef idx="1">
            <a:schemeClr val="accent4"/>
          </a:lnRef>
          <a:fillRef idx="3">
            <a:schemeClr val="accent4"/>
          </a:fillRef>
          <a:effectRef idx="2">
            <a:schemeClr val="accent4"/>
          </a:effectRef>
          <a:fontRef idx="minor">
            <a:schemeClr val="lt1"/>
          </a:fontRef>
        </p:style>
        <p:txBody>
          <a:bodyPr wrap="square" rtlCol="0">
            <a:spAutoFit/>
          </a:bodyPr>
          <a:lstStyle/>
          <a:p>
            <a:r>
              <a:rPr lang="es-ES" dirty="0" smtClean="0">
                <a:solidFill>
                  <a:srgbClr val="008000"/>
                </a:solidFill>
              </a:rPr>
              <a:t>¿Para qué la hipótesis?</a:t>
            </a:r>
          </a:p>
          <a:p>
            <a:endParaRPr lang="es-ES" dirty="0">
              <a:solidFill>
                <a:srgbClr val="008000"/>
              </a:solidFill>
            </a:endParaRPr>
          </a:p>
          <a:p>
            <a:r>
              <a:rPr lang="es-ES" dirty="0" smtClean="0">
                <a:solidFill>
                  <a:srgbClr val="008000"/>
                </a:solidFill>
              </a:rPr>
              <a:t>Para </a:t>
            </a:r>
            <a:r>
              <a:rPr lang="es-ES" dirty="0">
                <a:solidFill>
                  <a:srgbClr val="008000"/>
                </a:solidFill>
              </a:rPr>
              <a:t>verificar una asociación entre </a:t>
            </a:r>
            <a:r>
              <a:rPr lang="es-ES" dirty="0" smtClean="0">
                <a:solidFill>
                  <a:srgbClr val="008000"/>
                </a:solidFill>
              </a:rPr>
              <a:t>variables</a:t>
            </a:r>
            <a:endParaRPr lang="es-ES" dirty="0">
              <a:solidFill>
                <a:srgbClr val="008000"/>
              </a:solidFill>
            </a:endParaRPr>
          </a:p>
        </p:txBody>
      </p:sp>
    </p:spTree>
    <p:extLst>
      <p:ext uri="{BB962C8B-B14F-4D97-AF65-F5344CB8AC3E}">
        <p14:creationId xmlns:p14="http://schemas.microsoft.com/office/powerpoint/2010/main" val="221976577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Estudio explicativo</a:t>
            </a:r>
            <a:endParaRPr lang="es-ES" dirty="0"/>
          </a:p>
        </p:txBody>
      </p:sp>
      <p:sp>
        <p:nvSpPr>
          <p:cNvPr id="3" name="Marcador de contenido 2"/>
          <p:cNvSpPr>
            <a:spLocks noGrp="1"/>
          </p:cNvSpPr>
          <p:nvPr>
            <p:ph sz="quarter" idx="1"/>
          </p:nvPr>
        </p:nvSpPr>
        <p:spPr>
          <a:xfrm>
            <a:off x="301752" y="1527048"/>
            <a:ext cx="8503920" cy="2406008"/>
          </a:xfrm>
        </p:spPr>
        <p:txBody>
          <a:bodyPr/>
          <a:lstStyle/>
          <a:p>
            <a:pPr marL="0" indent="0">
              <a:buNone/>
            </a:pPr>
            <a:endParaRPr lang="es-ES" sz="2400" dirty="0" smtClean="0"/>
          </a:p>
          <a:p>
            <a:r>
              <a:rPr lang="es-ES" sz="2400" dirty="0" smtClean="0"/>
              <a:t>Responde las causas de los eventos físicos y sociales</a:t>
            </a:r>
          </a:p>
          <a:p>
            <a:endParaRPr lang="es-ES" sz="2400" dirty="0" smtClean="0"/>
          </a:p>
          <a:p>
            <a:r>
              <a:rPr lang="es-ES" sz="2400" dirty="0" smtClean="0"/>
              <a:t>Explica los fenómenos</a:t>
            </a:r>
            <a:endParaRPr lang="es-ES" sz="2400" dirty="0"/>
          </a:p>
          <a:p>
            <a:pPr marL="0" indent="0">
              <a:buNone/>
            </a:pPr>
            <a:endParaRPr lang="es-ES" dirty="0"/>
          </a:p>
        </p:txBody>
      </p:sp>
      <p:sp>
        <p:nvSpPr>
          <p:cNvPr id="4" name="CuadroTexto 3"/>
          <p:cNvSpPr txBox="1"/>
          <p:nvPr/>
        </p:nvSpPr>
        <p:spPr>
          <a:xfrm>
            <a:off x="2195736" y="4509120"/>
            <a:ext cx="5184576" cy="1200329"/>
          </a:xfrm>
          <a:prstGeom prst="rect">
            <a:avLst/>
          </a:prstGeom>
        </p:spPr>
        <p:style>
          <a:lnRef idx="1">
            <a:schemeClr val="accent4"/>
          </a:lnRef>
          <a:fillRef idx="3">
            <a:schemeClr val="accent4"/>
          </a:fillRef>
          <a:effectRef idx="2">
            <a:schemeClr val="accent4"/>
          </a:effectRef>
          <a:fontRef idx="minor">
            <a:schemeClr val="lt1"/>
          </a:fontRef>
        </p:style>
        <p:txBody>
          <a:bodyPr wrap="square" rtlCol="0">
            <a:spAutoFit/>
          </a:bodyPr>
          <a:lstStyle/>
          <a:p>
            <a:r>
              <a:rPr lang="es-ES" dirty="0" smtClean="0">
                <a:solidFill>
                  <a:srgbClr val="008000"/>
                </a:solidFill>
              </a:rPr>
              <a:t>¿Para </a:t>
            </a:r>
            <a:r>
              <a:rPr lang="es-ES" dirty="0">
                <a:solidFill>
                  <a:srgbClr val="008000"/>
                </a:solidFill>
              </a:rPr>
              <a:t>qué la </a:t>
            </a:r>
            <a:r>
              <a:rPr lang="es-ES" dirty="0" smtClean="0">
                <a:solidFill>
                  <a:srgbClr val="008000"/>
                </a:solidFill>
              </a:rPr>
              <a:t>hipótesis?</a:t>
            </a:r>
            <a:endParaRPr lang="es-ES" dirty="0">
              <a:solidFill>
                <a:srgbClr val="008000"/>
              </a:solidFill>
            </a:endParaRPr>
          </a:p>
          <a:p>
            <a:endParaRPr lang="es-ES" dirty="0" smtClean="0">
              <a:solidFill>
                <a:srgbClr val="008000"/>
              </a:solidFill>
            </a:endParaRPr>
          </a:p>
          <a:p>
            <a:r>
              <a:rPr lang="es-ES" dirty="0" smtClean="0">
                <a:solidFill>
                  <a:srgbClr val="008000"/>
                </a:solidFill>
              </a:rPr>
              <a:t>Para </a:t>
            </a:r>
            <a:r>
              <a:rPr lang="es-ES" dirty="0">
                <a:solidFill>
                  <a:srgbClr val="008000"/>
                </a:solidFill>
              </a:rPr>
              <a:t>verificar una relación causal entre variables</a:t>
            </a:r>
          </a:p>
          <a:p>
            <a:endParaRPr lang="es-ES" dirty="0">
              <a:solidFill>
                <a:srgbClr val="008000"/>
              </a:solidFill>
            </a:endParaRPr>
          </a:p>
        </p:txBody>
      </p:sp>
    </p:spTree>
    <p:extLst>
      <p:ext uri="{BB962C8B-B14F-4D97-AF65-F5344CB8AC3E}">
        <p14:creationId xmlns:p14="http://schemas.microsoft.com/office/powerpoint/2010/main" val="95858392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s-ES"/>
              <a:t>¿Qué son las variables?</a:t>
            </a:r>
          </a:p>
        </p:txBody>
      </p:sp>
      <p:sp>
        <p:nvSpPr>
          <p:cNvPr id="11267" name="Rectangle 3"/>
          <p:cNvSpPr>
            <a:spLocks noGrp="1" noChangeArrowheads="1"/>
          </p:cNvSpPr>
          <p:nvPr>
            <p:ph sz="quarter" idx="1"/>
          </p:nvPr>
        </p:nvSpPr>
        <p:spPr/>
        <p:txBody>
          <a:bodyPr/>
          <a:lstStyle/>
          <a:p>
            <a:pPr>
              <a:lnSpc>
                <a:spcPct val="90000"/>
              </a:lnSpc>
            </a:pPr>
            <a:r>
              <a:rPr lang="es-ES" dirty="0"/>
              <a:t>Es algo que varía.</a:t>
            </a:r>
          </a:p>
          <a:p>
            <a:pPr>
              <a:lnSpc>
                <a:spcPct val="90000"/>
              </a:lnSpc>
            </a:pPr>
            <a:endParaRPr lang="es-ES" dirty="0" smtClean="0"/>
          </a:p>
          <a:p>
            <a:pPr>
              <a:lnSpc>
                <a:spcPct val="90000"/>
              </a:lnSpc>
            </a:pPr>
            <a:r>
              <a:rPr lang="es-ES" dirty="0" smtClean="0"/>
              <a:t>Es </a:t>
            </a:r>
            <a:r>
              <a:rPr lang="es-ES" dirty="0"/>
              <a:t>una propiedad capaz de adoptar diferentes valores.</a:t>
            </a:r>
          </a:p>
          <a:p>
            <a:pPr>
              <a:lnSpc>
                <a:spcPct val="90000"/>
              </a:lnSpc>
            </a:pPr>
            <a:endParaRPr lang="es-ES" dirty="0" smtClean="0"/>
          </a:p>
          <a:p>
            <a:pPr>
              <a:lnSpc>
                <a:spcPct val="90000"/>
              </a:lnSpc>
            </a:pPr>
            <a:r>
              <a:rPr lang="es-ES" dirty="0" smtClean="0"/>
              <a:t>Es </a:t>
            </a:r>
            <a:r>
              <a:rPr lang="es-ES" dirty="0"/>
              <a:t>un símbolo al que se le asignan numerales.</a:t>
            </a:r>
          </a:p>
          <a:p>
            <a:pPr>
              <a:lnSpc>
                <a:spcPct val="90000"/>
              </a:lnSpc>
            </a:pPr>
            <a:endParaRPr lang="es-ES" dirty="0" smtClean="0"/>
          </a:p>
          <a:p>
            <a:pPr>
              <a:lnSpc>
                <a:spcPct val="90000"/>
              </a:lnSpc>
            </a:pPr>
            <a:r>
              <a:rPr lang="es-ES" dirty="0" smtClean="0"/>
              <a:t>A veces adoptan </a:t>
            </a:r>
            <a:r>
              <a:rPr lang="es-ES" dirty="0"/>
              <a:t>valores diversos o </a:t>
            </a:r>
            <a:r>
              <a:rPr lang="es-ES" dirty="0" smtClean="0"/>
              <a:t>tan </a:t>
            </a:r>
            <a:r>
              <a:rPr lang="es-ES" dirty="0"/>
              <a:t>sólo dos valores (dicotómicas).</a:t>
            </a:r>
          </a:p>
        </p:txBody>
      </p:sp>
    </p:spTree>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534751" y="-315416"/>
            <a:ext cx="8596313" cy="1403350"/>
          </a:xfrm>
        </p:spPr>
        <p:txBody>
          <a:bodyPr/>
          <a:lstStyle/>
          <a:p>
            <a:r>
              <a:rPr lang="es-ES" dirty="0"/>
              <a:t>Definición conceptual de las variables</a:t>
            </a:r>
          </a:p>
        </p:txBody>
      </p:sp>
      <p:sp>
        <p:nvSpPr>
          <p:cNvPr id="12291" name="Rectangle 3"/>
          <p:cNvSpPr>
            <a:spLocks noGrp="1" noChangeArrowheads="1"/>
          </p:cNvSpPr>
          <p:nvPr>
            <p:ph sz="quarter" idx="1"/>
          </p:nvPr>
        </p:nvSpPr>
        <p:spPr>
          <a:xfrm>
            <a:off x="899592" y="1556792"/>
            <a:ext cx="7772400" cy="4114800"/>
          </a:xfrm>
        </p:spPr>
        <p:txBody>
          <a:bodyPr/>
          <a:lstStyle/>
          <a:p>
            <a:r>
              <a:rPr lang="es-ES" dirty="0" smtClean="0"/>
              <a:t>Es </a:t>
            </a:r>
            <a:r>
              <a:rPr lang="es-ES" dirty="0"/>
              <a:t>un símbolo que representa un elemento no especificado de un conjunto dado</a:t>
            </a:r>
            <a:endParaRPr lang="es-ES" dirty="0" smtClean="0"/>
          </a:p>
          <a:p>
            <a:endParaRPr lang="es-ES" dirty="0" smtClean="0"/>
          </a:p>
          <a:p>
            <a:r>
              <a:rPr lang="es-ES" dirty="0" smtClean="0"/>
              <a:t>Las </a:t>
            </a:r>
            <a:r>
              <a:rPr lang="es-ES" dirty="0"/>
              <a:t>variables (realidad) también son conceptos (marco teórico)</a:t>
            </a:r>
          </a:p>
          <a:p>
            <a:endParaRPr lang="es-ES" dirty="0" smtClean="0"/>
          </a:p>
          <a:p>
            <a:r>
              <a:rPr lang="es-ES" dirty="0" smtClean="0"/>
              <a:t>La </a:t>
            </a:r>
            <a:r>
              <a:rPr lang="es-ES" dirty="0"/>
              <a:t>definición conceptual es definir las palabras con otras palabras.</a:t>
            </a:r>
          </a:p>
        </p:txBody>
      </p:sp>
    </p:spTree>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547688" y="476672"/>
            <a:ext cx="8596312" cy="747712"/>
          </a:xfrm>
        </p:spPr>
        <p:txBody>
          <a:bodyPr/>
          <a:lstStyle/>
          <a:p>
            <a:r>
              <a:rPr lang="es-ES" dirty="0"/>
              <a:t>Definición operacional</a:t>
            </a:r>
          </a:p>
        </p:txBody>
      </p:sp>
      <p:sp>
        <p:nvSpPr>
          <p:cNvPr id="13315" name="Rectangle 3"/>
          <p:cNvSpPr>
            <a:spLocks noGrp="1" noChangeArrowheads="1"/>
          </p:cNvSpPr>
          <p:nvPr>
            <p:ph sz="quarter" idx="1"/>
          </p:nvPr>
        </p:nvSpPr>
        <p:spPr>
          <a:xfrm>
            <a:off x="899592" y="1844824"/>
            <a:ext cx="7772400" cy="4114800"/>
          </a:xfrm>
        </p:spPr>
        <p:txBody>
          <a:bodyPr/>
          <a:lstStyle/>
          <a:p>
            <a:r>
              <a:rPr lang="es-ES" dirty="0"/>
              <a:t>Es el puente que une los conceptos a las operaciones que deben realizarse para medir o manipular las variables.</a:t>
            </a:r>
          </a:p>
          <a:p>
            <a:endParaRPr lang="es-ES" dirty="0" smtClean="0"/>
          </a:p>
          <a:p>
            <a:r>
              <a:rPr lang="es-ES" dirty="0" smtClean="0"/>
              <a:t>Informa </a:t>
            </a:r>
            <a:r>
              <a:rPr lang="es-ES" dirty="0"/>
              <a:t>cómo</a:t>
            </a:r>
            <a:r>
              <a:rPr lang="es-MX" dirty="0"/>
              <a:t> </a:t>
            </a:r>
            <a:r>
              <a:rPr lang="es-ES" dirty="0"/>
              <a:t>medir y/o observar una varia</a:t>
            </a:r>
            <a:r>
              <a:rPr lang="es-MX" dirty="0"/>
              <a:t>b</a:t>
            </a:r>
            <a:r>
              <a:rPr lang="es-ES" dirty="0"/>
              <a:t>le. </a:t>
            </a:r>
          </a:p>
        </p:txBody>
      </p:sp>
    </p:spTree>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ChangeArrowheads="1"/>
          </p:cNvSpPr>
          <p:nvPr/>
        </p:nvSpPr>
        <p:spPr bwMode="auto">
          <a:xfrm>
            <a:off x="838200" y="1295400"/>
            <a:ext cx="2971800" cy="1143000"/>
          </a:xfrm>
          <a:prstGeom prst="rect">
            <a:avLst/>
          </a:prstGeom>
          <a:noFill/>
          <a:ln w="9525">
            <a:solidFill>
              <a:schemeClr val="tx1"/>
            </a:solidFill>
            <a:miter lim="800000"/>
            <a:headEnd/>
            <a:tailEnd/>
          </a:ln>
          <a:effectLst/>
        </p:spPr>
        <p:txBody>
          <a:bodyPr wrap="none" anchor="ctr"/>
          <a:lstStyle/>
          <a:p>
            <a:endParaRPr lang="es-ES"/>
          </a:p>
        </p:txBody>
      </p:sp>
      <p:sp>
        <p:nvSpPr>
          <p:cNvPr id="2051" name="Rectangle 3"/>
          <p:cNvSpPr>
            <a:spLocks noChangeArrowheads="1"/>
          </p:cNvSpPr>
          <p:nvPr/>
        </p:nvSpPr>
        <p:spPr bwMode="auto">
          <a:xfrm>
            <a:off x="5410200" y="1295400"/>
            <a:ext cx="2971800" cy="1143000"/>
          </a:xfrm>
          <a:prstGeom prst="rect">
            <a:avLst/>
          </a:prstGeom>
          <a:noFill/>
          <a:ln w="9525">
            <a:solidFill>
              <a:schemeClr val="tx1"/>
            </a:solidFill>
            <a:miter lim="800000"/>
            <a:headEnd/>
            <a:tailEnd/>
          </a:ln>
          <a:effectLst/>
        </p:spPr>
        <p:txBody>
          <a:bodyPr wrap="none" anchor="ctr"/>
          <a:lstStyle/>
          <a:p>
            <a:endParaRPr lang="es-ES"/>
          </a:p>
        </p:txBody>
      </p:sp>
      <p:sp>
        <p:nvSpPr>
          <p:cNvPr id="2053" name="Text Box 5"/>
          <p:cNvSpPr txBox="1">
            <a:spLocks noChangeArrowheads="1"/>
          </p:cNvSpPr>
          <p:nvPr/>
        </p:nvSpPr>
        <p:spPr bwMode="auto">
          <a:xfrm>
            <a:off x="1309688" y="1463675"/>
            <a:ext cx="2043112" cy="822325"/>
          </a:xfrm>
          <a:prstGeom prst="rect">
            <a:avLst/>
          </a:prstGeom>
          <a:noFill/>
          <a:ln w="9525">
            <a:noFill/>
            <a:miter lim="800000"/>
            <a:headEnd/>
            <a:tailEnd/>
          </a:ln>
          <a:effectLst/>
        </p:spPr>
        <p:txBody>
          <a:bodyPr wrap="none">
            <a:spAutoFit/>
          </a:bodyPr>
          <a:lstStyle/>
          <a:p>
            <a:pPr algn="ctr"/>
            <a:r>
              <a:rPr lang="es-ES">
                <a:latin typeface="Times New Roman" pitchFamily="18" charset="0"/>
              </a:rPr>
              <a:t>Compromiso</a:t>
            </a:r>
          </a:p>
          <a:p>
            <a:pPr algn="ctr"/>
            <a:r>
              <a:rPr lang="es-ES">
                <a:latin typeface="Times New Roman" pitchFamily="18" charset="0"/>
              </a:rPr>
              <a:t>Organizacional</a:t>
            </a:r>
          </a:p>
        </p:txBody>
      </p:sp>
      <p:sp>
        <p:nvSpPr>
          <p:cNvPr id="2054" name="Text Box 6"/>
          <p:cNvSpPr txBox="1">
            <a:spLocks noChangeArrowheads="1"/>
          </p:cNvSpPr>
          <p:nvPr/>
        </p:nvSpPr>
        <p:spPr bwMode="auto">
          <a:xfrm>
            <a:off x="5943600" y="1524000"/>
            <a:ext cx="2001838" cy="822325"/>
          </a:xfrm>
          <a:prstGeom prst="rect">
            <a:avLst/>
          </a:prstGeom>
          <a:noFill/>
          <a:ln w="9525">
            <a:noFill/>
            <a:miter lim="800000"/>
            <a:headEnd/>
            <a:tailEnd/>
          </a:ln>
          <a:effectLst/>
        </p:spPr>
        <p:txBody>
          <a:bodyPr wrap="none">
            <a:spAutoFit/>
          </a:bodyPr>
          <a:lstStyle/>
          <a:p>
            <a:pPr algn="ctr"/>
            <a:r>
              <a:rPr lang="es-ES">
                <a:latin typeface="Times New Roman" pitchFamily="18" charset="0"/>
              </a:rPr>
              <a:t>Esfuerzo en el </a:t>
            </a:r>
          </a:p>
          <a:p>
            <a:pPr algn="ctr"/>
            <a:r>
              <a:rPr lang="es-ES">
                <a:latin typeface="Times New Roman" pitchFamily="18" charset="0"/>
              </a:rPr>
              <a:t>Trabajo</a:t>
            </a:r>
          </a:p>
        </p:txBody>
      </p:sp>
      <p:sp>
        <p:nvSpPr>
          <p:cNvPr id="2056" name="Rectangle 8"/>
          <p:cNvSpPr>
            <a:spLocks noChangeArrowheads="1"/>
          </p:cNvSpPr>
          <p:nvPr/>
        </p:nvSpPr>
        <p:spPr bwMode="auto">
          <a:xfrm>
            <a:off x="685800" y="3352800"/>
            <a:ext cx="3276600" cy="609600"/>
          </a:xfrm>
          <a:prstGeom prst="rect">
            <a:avLst/>
          </a:prstGeom>
          <a:noFill/>
          <a:ln w="9525">
            <a:solidFill>
              <a:schemeClr val="tx1"/>
            </a:solidFill>
            <a:miter lim="800000"/>
            <a:headEnd/>
            <a:tailEnd/>
          </a:ln>
          <a:effectLst/>
        </p:spPr>
        <p:txBody>
          <a:bodyPr wrap="none" anchor="ctr"/>
          <a:lstStyle/>
          <a:p>
            <a:endParaRPr lang="es-ES"/>
          </a:p>
        </p:txBody>
      </p:sp>
      <p:sp>
        <p:nvSpPr>
          <p:cNvPr id="2057" name="Rectangle 9"/>
          <p:cNvSpPr>
            <a:spLocks noChangeArrowheads="1"/>
          </p:cNvSpPr>
          <p:nvPr/>
        </p:nvSpPr>
        <p:spPr bwMode="auto">
          <a:xfrm>
            <a:off x="685800" y="4343400"/>
            <a:ext cx="3276600" cy="609600"/>
          </a:xfrm>
          <a:prstGeom prst="rect">
            <a:avLst/>
          </a:prstGeom>
          <a:noFill/>
          <a:ln w="9525">
            <a:solidFill>
              <a:schemeClr val="tx1"/>
            </a:solidFill>
            <a:miter lim="800000"/>
            <a:headEnd/>
            <a:tailEnd/>
          </a:ln>
          <a:effectLst/>
        </p:spPr>
        <p:txBody>
          <a:bodyPr wrap="none" anchor="ctr"/>
          <a:lstStyle/>
          <a:p>
            <a:endParaRPr lang="es-ES"/>
          </a:p>
        </p:txBody>
      </p:sp>
      <p:sp>
        <p:nvSpPr>
          <p:cNvPr id="2058" name="Rectangle 10"/>
          <p:cNvSpPr>
            <a:spLocks noChangeArrowheads="1"/>
          </p:cNvSpPr>
          <p:nvPr/>
        </p:nvSpPr>
        <p:spPr bwMode="auto">
          <a:xfrm>
            <a:off x="685800" y="5334000"/>
            <a:ext cx="3276600" cy="609600"/>
          </a:xfrm>
          <a:prstGeom prst="rect">
            <a:avLst/>
          </a:prstGeom>
          <a:noFill/>
          <a:ln w="9525">
            <a:solidFill>
              <a:schemeClr val="tx1"/>
            </a:solidFill>
            <a:miter lim="800000"/>
            <a:headEnd/>
            <a:tailEnd/>
          </a:ln>
          <a:effectLst/>
        </p:spPr>
        <p:txBody>
          <a:bodyPr wrap="none" anchor="ctr"/>
          <a:lstStyle/>
          <a:p>
            <a:endParaRPr lang="es-ES"/>
          </a:p>
        </p:txBody>
      </p:sp>
      <p:sp>
        <p:nvSpPr>
          <p:cNvPr id="2059" name="Rectangle 11"/>
          <p:cNvSpPr>
            <a:spLocks noChangeArrowheads="1"/>
          </p:cNvSpPr>
          <p:nvPr/>
        </p:nvSpPr>
        <p:spPr bwMode="auto">
          <a:xfrm>
            <a:off x="5181600" y="3886200"/>
            <a:ext cx="3276600" cy="609600"/>
          </a:xfrm>
          <a:prstGeom prst="rect">
            <a:avLst/>
          </a:prstGeom>
          <a:noFill/>
          <a:ln w="9525">
            <a:solidFill>
              <a:schemeClr val="tx1"/>
            </a:solidFill>
            <a:miter lim="800000"/>
            <a:headEnd/>
            <a:tailEnd/>
          </a:ln>
          <a:effectLst/>
        </p:spPr>
        <p:txBody>
          <a:bodyPr wrap="none" anchor="ctr"/>
          <a:lstStyle/>
          <a:p>
            <a:pPr algn="ctr"/>
            <a:r>
              <a:rPr lang="es-ES">
                <a:latin typeface="Times New Roman" pitchFamily="18" charset="0"/>
              </a:rPr>
              <a:t>Intensidad en el Trabajo</a:t>
            </a:r>
          </a:p>
        </p:txBody>
      </p:sp>
      <p:sp>
        <p:nvSpPr>
          <p:cNvPr id="2060" name="Rectangle 12"/>
          <p:cNvSpPr>
            <a:spLocks noChangeArrowheads="1"/>
          </p:cNvSpPr>
          <p:nvPr/>
        </p:nvSpPr>
        <p:spPr bwMode="auto">
          <a:xfrm>
            <a:off x="5181600" y="4876800"/>
            <a:ext cx="3276600" cy="609600"/>
          </a:xfrm>
          <a:prstGeom prst="rect">
            <a:avLst/>
          </a:prstGeom>
          <a:noFill/>
          <a:ln w="9525">
            <a:solidFill>
              <a:schemeClr val="tx1"/>
            </a:solidFill>
            <a:miter lim="800000"/>
            <a:headEnd/>
            <a:tailEnd/>
          </a:ln>
          <a:effectLst/>
        </p:spPr>
        <p:txBody>
          <a:bodyPr wrap="none" anchor="ctr"/>
          <a:lstStyle/>
          <a:p>
            <a:endParaRPr lang="es-ES"/>
          </a:p>
        </p:txBody>
      </p:sp>
      <p:sp>
        <p:nvSpPr>
          <p:cNvPr id="2062" name="Line 14"/>
          <p:cNvSpPr>
            <a:spLocks noChangeShapeType="1"/>
          </p:cNvSpPr>
          <p:nvPr/>
        </p:nvSpPr>
        <p:spPr bwMode="auto">
          <a:xfrm>
            <a:off x="4038600" y="3581400"/>
            <a:ext cx="990600" cy="533400"/>
          </a:xfrm>
          <a:prstGeom prst="line">
            <a:avLst/>
          </a:prstGeom>
          <a:noFill/>
          <a:ln w="9525">
            <a:solidFill>
              <a:schemeClr val="tx1"/>
            </a:solidFill>
            <a:round/>
            <a:headEnd/>
            <a:tailEnd/>
          </a:ln>
          <a:effectLst/>
        </p:spPr>
        <p:txBody>
          <a:bodyPr/>
          <a:lstStyle/>
          <a:p>
            <a:endParaRPr lang="es-ES"/>
          </a:p>
        </p:txBody>
      </p:sp>
      <p:sp>
        <p:nvSpPr>
          <p:cNvPr id="2063" name="Line 15"/>
          <p:cNvSpPr>
            <a:spLocks noChangeShapeType="1"/>
          </p:cNvSpPr>
          <p:nvPr/>
        </p:nvSpPr>
        <p:spPr bwMode="auto">
          <a:xfrm flipV="1">
            <a:off x="3962400" y="4191000"/>
            <a:ext cx="1066800" cy="457200"/>
          </a:xfrm>
          <a:prstGeom prst="line">
            <a:avLst/>
          </a:prstGeom>
          <a:noFill/>
          <a:ln w="9525">
            <a:solidFill>
              <a:schemeClr val="tx1"/>
            </a:solidFill>
            <a:round/>
            <a:headEnd/>
            <a:tailEnd/>
          </a:ln>
          <a:effectLst/>
        </p:spPr>
        <p:txBody>
          <a:bodyPr/>
          <a:lstStyle/>
          <a:p>
            <a:endParaRPr lang="es-ES"/>
          </a:p>
        </p:txBody>
      </p:sp>
      <p:sp>
        <p:nvSpPr>
          <p:cNvPr id="2064" name="Line 16"/>
          <p:cNvSpPr>
            <a:spLocks noChangeShapeType="1"/>
          </p:cNvSpPr>
          <p:nvPr/>
        </p:nvSpPr>
        <p:spPr bwMode="auto">
          <a:xfrm flipV="1">
            <a:off x="4038600" y="4419600"/>
            <a:ext cx="1066800" cy="1295400"/>
          </a:xfrm>
          <a:prstGeom prst="line">
            <a:avLst/>
          </a:prstGeom>
          <a:noFill/>
          <a:ln w="9525">
            <a:solidFill>
              <a:schemeClr val="tx1"/>
            </a:solidFill>
            <a:round/>
            <a:headEnd/>
            <a:tailEnd/>
          </a:ln>
          <a:effectLst/>
        </p:spPr>
        <p:txBody>
          <a:bodyPr/>
          <a:lstStyle/>
          <a:p>
            <a:endParaRPr lang="es-ES"/>
          </a:p>
        </p:txBody>
      </p:sp>
      <p:sp>
        <p:nvSpPr>
          <p:cNvPr id="2065" name="Line 17"/>
          <p:cNvSpPr>
            <a:spLocks noChangeShapeType="1"/>
          </p:cNvSpPr>
          <p:nvPr/>
        </p:nvSpPr>
        <p:spPr bwMode="auto">
          <a:xfrm>
            <a:off x="4038600" y="3810000"/>
            <a:ext cx="990600" cy="1371600"/>
          </a:xfrm>
          <a:prstGeom prst="line">
            <a:avLst/>
          </a:prstGeom>
          <a:noFill/>
          <a:ln w="9525">
            <a:solidFill>
              <a:schemeClr val="tx1"/>
            </a:solidFill>
            <a:round/>
            <a:headEnd/>
            <a:tailEnd/>
          </a:ln>
          <a:effectLst/>
        </p:spPr>
        <p:txBody>
          <a:bodyPr/>
          <a:lstStyle/>
          <a:p>
            <a:endParaRPr lang="es-ES"/>
          </a:p>
        </p:txBody>
      </p:sp>
      <p:sp>
        <p:nvSpPr>
          <p:cNvPr id="2066" name="Line 18"/>
          <p:cNvSpPr>
            <a:spLocks noChangeShapeType="1"/>
          </p:cNvSpPr>
          <p:nvPr/>
        </p:nvSpPr>
        <p:spPr bwMode="auto">
          <a:xfrm>
            <a:off x="4038600" y="4724400"/>
            <a:ext cx="990600" cy="457200"/>
          </a:xfrm>
          <a:prstGeom prst="line">
            <a:avLst/>
          </a:prstGeom>
          <a:noFill/>
          <a:ln w="9525">
            <a:solidFill>
              <a:schemeClr val="tx1"/>
            </a:solidFill>
            <a:round/>
            <a:headEnd/>
            <a:tailEnd/>
          </a:ln>
          <a:effectLst/>
        </p:spPr>
        <p:txBody>
          <a:bodyPr/>
          <a:lstStyle/>
          <a:p>
            <a:endParaRPr lang="es-ES"/>
          </a:p>
        </p:txBody>
      </p:sp>
      <p:sp>
        <p:nvSpPr>
          <p:cNvPr id="2067" name="Line 19"/>
          <p:cNvSpPr>
            <a:spLocks noChangeShapeType="1"/>
          </p:cNvSpPr>
          <p:nvPr/>
        </p:nvSpPr>
        <p:spPr bwMode="auto">
          <a:xfrm flipV="1">
            <a:off x="4038600" y="5257800"/>
            <a:ext cx="990600" cy="457200"/>
          </a:xfrm>
          <a:prstGeom prst="line">
            <a:avLst/>
          </a:prstGeom>
          <a:noFill/>
          <a:ln w="9525">
            <a:solidFill>
              <a:schemeClr val="tx1"/>
            </a:solidFill>
            <a:round/>
            <a:headEnd/>
            <a:tailEnd/>
          </a:ln>
          <a:effectLst/>
        </p:spPr>
        <p:txBody>
          <a:bodyPr/>
          <a:lstStyle/>
          <a:p>
            <a:endParaRPr lang="es-ES"/>
          </a:p>
        </p:txBody>
      </p:sp>
      <p:sp>
        <p:nvSpPr>
          <p:cNvPr id="2068" name="Line 20"/>
          <p:cNvSpPr>
            <a:spLocks noChangeShapeType="1"/>
          </p:cNvSpPr>
          <p:nvPr/>
        </p:nvSpPr>
        <p:spPr bwMode="auto">
          <a:xfrm>
            <a:off x="3886200" y="1828800"/>
            <a:ext cx="1371600" cy="0"/>
          </a:xfrm>
          <a:prstGeom prst="line">
            <a:avLst/>
          </a:prstGeom>
          <a:noFill/>
          <a:ln w="9525">
            <a:solidFill>
              <a:schemeClr val="tx1"/>
            </a:solidFill>
            <a:round/>
            <a:headEnd/>
            <a:tailEnd/>
          </a:ln>
          <a:effectLst/>
        </p:spPr>
        <p:txBody>
          <a:bodyPr/>
          <a:lstStyle/>
          <a:p>
            <a:endParaRPr lang="es-ES"/>
          </a:p>
        </p:txBody>
      </p:sp>
      <p:sp>
        <p:nvSpPr>
          <p:cNvPr id="2069" name="Text Box 21"/>
          <p:cNvSpPr txBox="1">
            <a:spLocks noChangeArrowheads="1"/>
          </p:cNvSpPr>
          <p:nvPr/>
        </p:nvSpPr>
        <p:spPr bwMode="auto">
          <a:xfrm>
            <a:off x="822325" y="3470275"/>
            <a:ext cx="2916238" cy="457200"/>
          </a:xfrm>
          <a:prstGeom prst="rect">
            <a:avLst/>
          </a:prstGeom>
          <a:noFill/>
          <a:ln w="9525">
            <a:noFill/>
            <a:miter lim="800000"/>
            <a:headEnd/>
            <a:tailEnd/>
          </a:ln>
          <a:effectLst/>
        </p:spPr>
        <p:txBody>
          <a:bodyPr wrap="none">
            <a:spAutoFit/>
          </a:bodyPr>
          <a:lstStyle/>
          <a:p>
            <a:r>
              <a:rPr lang="es-ES">
                <a:latin typeface="Times New Roman" pitchFamily="18" charset="0"/>
              </a:rPr>
              <a:t>Compromiso Afectivo</a:t>
            </a:r>
          </a:p>
        </p:txBody>
      </p:sp>
      <p:sp>
        <p:nvSpPr>
          <p:cNvPr id="2070" name="Text Box 22"/>
          <p:cNvSpPr txBox="1">
            <a:spLocks noChangeArrowheads="1"/>
          </p:cNvSpPr>
          <p:nvPr/>
        </p:nvSpPr>
        <p:spPr bwMode="auto">
          <a:xfrm>
            <a:off x="669925" y="4384675"/>
            <a:ext cx="3170238" cy="457200"/>
          </a:xfrm>
          <a:prstGeom prst="rect">
            <a:avLst/>
          </a:prstGeom>
          <a:noFill/>
          <a:ln w="9525">
            <a:noFill/>
            <a:miter lim="800000"/>
            <a:headEnd/>
            <a:tailEnd/>
          </a:ln>
          <a:effectLst/>
        </p:spPr>
        <p:txBody>
          <a:bodyPr wrap="none">
            <a:spAutoFit/>
          </a:bodyPr>
          <a:lstStyle/>
          <a:p>
            <a:r>
              <a:rPr lang="es-ES">
                <a:latin typeface="Times New Roman" pitchFamily="18" charset="0"/>
              </a:rPr>
              <a:t>Compromiso Normativo</a:t>
            </a:r>
          </a:p>
        </p:txBody>
      </p:sp>
      <p:sp>
        <p:nvSpPr>
          <p:cNvPr id="2071" name="Text Box 23"/>
          <p:cNvSpPr txBox="1">
            <a:spLocks noChangeArrowheads="1"/>
          </p:cNvSpPr>
          <p:nvPr/>
        </p:nvSpPr>
        <p:spPr bwMode="auto">
          <a:xfrm>
            <a:off x="746125" y="5424488"/>
            <a:ext cx="3128963" cy="396875"/>
          </a:xfrm>
          <a:prstGeom prst="rect">
            <a:avLst/>
          </a:prstGeom>
          <a:noFill/>
          <a:ln w="9525">
            <a:noFill/>
            <a:miter lim="800000"/>
            <a:headEnd/>
            <a:tailEnd/>
          </a:ln>
          <a:effectLst/>
        </p:spPr>
        <p:txBody>
          <a:bodyPr wrap="none">
            <a:spAutoFit/>
          </a:bodyPr>
          <a:lstStyle/>
          <a:p>
            <a:r>
              <a:rPr lang="es-ES" sz="2000">
                <a:latin typeface="Times New Roman" pitchFamily="18" charset="0"/>
              </a:rPr>
              <a:t>Compromiso de Continuidad</a:t>
            </a:r>
          </a:p>
        </p:txBody>
      </p:sp>
      <p:sp>
        <p:nvSpPr>
          <p:cNvPr id="2073" name="Text Box 25"/>
          <p:cNvSpPr txBox="1">
            <a:spLocks noChangeArrowheads="1"/>
          </p:cNvSpPr>
          <p:nvPr/>
        </p:nvSpPr>
        <p:spPr bwMode="auto">
          <a:xfrm>
            <a:off x="5181600" y="5002213"/>
            <a:ext cx="3051175" cy="396875"/>
          </a:xfrm>
          <a:prstGeom prst="rect">
            <a:avLst/>
          </a:prstGeom>
          <a:noFill/>
          <a:ln w="9525">
            <a:noFill/>
            <a:miter lim="800000"/>
            <a:headEnd/>
            <a:tailEnd/>
          </a:ln>
          <a:effectLst/>
        </p:spPr>
        <p:txBody>
          <a:bodyPr wrap="none">
            <a:spAutoFit/>
          </a:bodyPr>
          <a:lstStyle/>
          <a:p>
            <a:r>
              <a:rPr lang="es-ES" sz="2000">
                <a:latin typeface="Times New Roman" pitchFamily="18" charset="0"/>
              </a:rPr>
              <a:t>Tiempo dedicado al Trabajo</a:t>
            </a:r>
          </a:p>
        </p:txBody>
      </p:sp>
    </p:spTree>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9" name="58 Elipse"/>
          <p:cNvSpPr/>
          <p:nvPr/>
        </p:nvSpPr>
        <p:spPr>
          <a:xfrm>
            <a:off x="107504" y="1124744"/>
            <a:ext cx="2178480" cy="13573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Compromiso </a:t>
            </a:r>
            <a:r>
              <a:rPr lang="es-ES" sz="1700" dirty="0" smtClean="0"/>
              <a:t>organizacional</a:t>
            </a:r>
            <a:endParaRPr lang="es-ES" sz="1700" dirty="0"/>
          </a:p>
        </p:txBody>
      </p:sp>
      <p:sp>
        <p:nvSpPr>
          <p:cNvPr id="60" name="59 Flecha derecha"/>
          <p:cNvSpPr/>
          <p:nvPr/>
        </p:nvSpPr>
        <p:spPr>
          <a:xfrm>
            <a:off x="7000892" y="2143116"/>
            <a:ext cx="285752" cy="42862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61" name="60 Flecha abajo"/>
          <p:cNvSpPr/>
          <p:nvPr/>
        </p:nvSpPr>
        <p:spPr>
          <a:xfrm>
            <a:off x="1071538" y="2928934"/>
            <a:ext cx="285752" cy="107157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aphicFrame>
        <p:nvGraphicFramePr>
          <p:cNvPr id="62" name="61 Tabla"/>
          <p:cNvGraphicFramePr>
            <a:graphicFrameLocks noGrp="1"/>
          </p:cNvGraphicFramePr>
          <p:nvPr/>
        </p:nvGraphicFramePr>
        <p:xfrm>
          <a:off x="214281" y="4361200"/>
          <a:ext cx="6572297" cy="1925320"/>
        </p:xfrm>
        <a:graphic>
          <a:graphicData uri="http://schemas.openxmlformats.org/drawingml/2006/table">
            <a:tbl>
              <a:tblPr firstRow="1" bandRow="1">
                <a:tableStyleId>{5C22544A-7EE6-4342-B048-85BDC9FD1C3A}</a:tableStyleId>
              </a:tblPr>
              <a:tblGrid>
                <a:gridCol w="3799609"/>
                <a:gridCol w="2772688"/>
              </a:tblGrid>
              <a:tr h="370840">
                <a:tc>
                  <a:txBody>
                    <a:bodyPr/>
                    <a:lstStyle/>
                    <a:p>
                      <a:pPr algn="ctr"/>
                      <a:r>
                        <a:rPr lang="es-ES" b="0" dirty="0" smtClean="0"/>
                        <a:t>Definición</a:t>
                      </a:r>
                      <a:r>
                        <a:rPr lang="es-ES" b="0" baseline="0" dirty="0" smtClean="0"/>
                        <a:t> conceptual </a:t>
                      </a:r>
                    </a:p>
                  </a:txBody>
                  <a:tcPr/>
                </a:tc>
                <a:tc>
                  <a:txBody>
                    <a:bodyPr/>
                    <a:lstStyle/>
                    <a:p>
                      <a:pPr algn="ctr"/>
                      <a:r>
                        <a:rPr lang="es-ES" b="0" dirty="0" smtClean="0"/>
                        <a:t>Definición operacional</a:t>
                      </a:r>
                      <a:endParaRPr lang="es-ES" b="0"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600" dirty="0" smtClean="0">
                          <a:latin typeface="Arial" charset="0"/>
                          <a:cs typeface="Arial" charset="0"/>
                        </a:rPr>
                        <a:t>Estado psicológico que caracteriza la relación entre una persona y una organización, la cual presenta consecuencias respecto a la decisión para permanecer o marcharse (Meyer y Allen, 1991)</a:t>
                      </a:r>
                      <a:endParaRPr lang="es-ES" sz="1600" dirty="0" smtClean="0">
                        <a:cs typeface="Times New Roman"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600" dirty="0" smtClean="0">
                          <a:latin typeface="Arial" charset="0"/>
                          <a:cs typeface="Arial" charset="0"/>
                        </a:rPr>
                        <a:t>Cuestionario de tres dimensiones de Meyer y Allen (1991), integrado de 18 reactivos, 6 para cada dimensión. Se utiliza escala Likert</a:t>
                      </a:r>
                      <a:endParaRPr lang="es-ES" b="0" dirty="0"/>
                    </a:p>
                  </a:txBody>
                  <a:tcPr/>
                </a:tc>
              </a:tr>
            </a:tbl>
          </a:graphicData>
        </a:graphic>
      </p:graphicFrame>
      <p:cxnSp>
        <p:nvCxnSpPr>
          <p:cNvPr id="64" name="63 Conector recto de flecha"/>
          <p:cNvCxnSpPr>
            <a:stCxn id="59" idx="6"/>
            <a:endCxn id="65" idx="1"/>
          </p:cNvCxnSpPr>
          <p:nvPr/>
        </p:nvCxnSpPr>
        <p:spPr>
          <a:xfrm flipV="1">
            <a:off x="2285984" y="928670"/>
            <a:ext cx="214314" cy="87473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65" name="64 Rectángulo"/>
          <p:cNvSpPr/>
          <p:nvPr/>
        </p:nvSpPr>
        <p:spPr>
          <a:xfrm>
            <a:off x="2500298" y="571480"/>
            <a:ext cx="1714512" cy="7143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600" dirty="0" smtClean="0"/>
              <a:t>Compromiso afectivo</a:t>
            </a:r>
            <a:endParaRPr lang="es-ES" sz="1600" dirty="0"/>
          </a:p>
        </p:txBody>
      </p:sp>
      <p:sp>
        <p:nvSpPr>
          <p:cNvPr id="67" name="66 Rectángulo"/>
          <p:cNvSpPr/>
          <p:nvPr/>
        </p:nvSpPr>
        <p:spPr>
          <a:xfrm>
            <a:off x="2571736" y="1571612"/>
            <a:ext cx="1714512" cy="7143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600" dirty="0" smtClean="0"/>
              <a:t>Compromiso normativo</a:t>
            </a:r>
            <a:endParaRPr lang="es-ES" sz="1600" dirty="0"/>
          </a:p>
        </p:txBody>
      </p:sp>
      <p:sp>
        <p:nvSpPr>
          <p:cNvPr id="68" name="67 Rectángulo"/>
          <p:cNvSpPr/>
          <p:nvPr/>
        </p:nvSpPr>
        <p:spPr>
          <a:xfrm>
            <a:off x="2500298" y="2643182"/>
            <a:ext cx="1714512" cy="7143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600" dirty="0" smtClean="0"/>
              <a:t>Compromiso de continuidad</a:t>
            </a:r>
            <a:endParaRPr lang="es-ES" sz="1600" dirty="0"/>
          </a:p>
        </p:txBody>
      </p:sp>
      <p:cxnSp>
        <p:nvCxnSpPr>
          <p:cNvPr id="70" name="69 Conector recto de flecha"/>
          <p:cNvCxnSpPr>
            <a:stCxn id="59" idx="6"/>
            <a:endCxn id="67" idx="1"/>
          </p:cNvCxnSpPr>
          <p:nvPr/>
        </p:nvCxnSpPr>
        <p:spPr>
          <a:xfrm>
            <a:off x="2285984" y="1803405"/>
            <a:ext cx="285752" cy="12539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3" name="72 Conector recto de flecha"/>
          <p:cNvCxnSpPr>
            <a:stCxn id="59" idx="6"/>
            <a:endCxn id="68" idx="1"/>
          </p:cNvCxnSpPr>
          <p:nvPr/>
        </p:nvCxnSpPr>
        <p:spPr>
          <a:xfrm>
            <a:off x="2285984" y="1803405"/>
            <a:ext cx="214314" cy="119696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aphicFrame>
        <p:nvGraphicFramePr>
          <p:cNvPr id="74" name="73 Tabla"/>
          <p:cNvGraphicFramePr>
            <a:graphicFrameLocks noGrp="1"/>
          </p:cNvGraphicFramePr>
          <p:nvPr/>
        </p:nvGraphicFramePr>
        <p:xfrm>
          <a:off x="4214810" y="0"/>
          <a:ext cx="4929190" cy="3388360"/>
        </p:xfrm>
        <a:graphic>
          <a:graphicData uri="http://schemas.openxmlformats.org/drawingml/2006/table">
            <a:tbl>
              <a:tblPr firstRow="1" bandRow="1">
                <a:tableStyleId>{5C22544A-7EE6-4342-B048-85BDC9FD1C3A}</a:tableStyleId>
              </a:tblPr>
              <a:tblGrid>
                <a:gridCol w="2700956"/>
                <a:gridCol w="2228234"/>
              </a:tblGrid>
              <a:tr h="370840">
                <a:tc>
                  <a:txBody>
                    <a:bodyPr/>
                    <a:lstStyle/>
                    <a:p>
                      <a:pPr algn="ctr"/>
                      <a:r>
                        <a:rPr lang="es-ES" sz="1600" b="0" dirty="0" smtClean="0"/>
                        <a:t>Definición</a:t>
                      </a:r>
                      <a:r>
                        <a:rPr lang="es-ES" sz="1600" b="0" baseline="0" dirty="0" smtClean="0"/>
                        <a:t> conceptual </a:t>
                      </a:r>
                    </a:p>
                  </a:txBody>
                  <a:tcPr/>
                </a:tc>
                <a:tc>
                  <a:txBody>
                    <a:bodyPr/>
                    <a:lstStyle/>
                    <a:p>
                      <a:pPr algn="ctr"/>
                      <a:r>
                        <a:rPr lang="es-ES" sz="1600" b="0" dirty="0" smtClean="0"/>
                        <a:t>Definición operacional</a:t>
                      </a:r>
                      <a:endParaRPr lang="es-ES" sz="1600" b="0"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200" dirty="0" smtClean="0">
                          <a:latin typeface="Arial" charset="0"/>
                          <a:cs typeface="Arial" charset="0"/>
                        </a:rPr>
                        <a:t>Lazos emocionales intensos forjados con su organización, pues perciben que se satisfacen sus necesidades y expectativas. Disfrutan permanecer en ella (Meyer y Allen, 1991) </a:t>
                      </a:r>
                      <a:endParaRPr lang="es-ES" sz="1200" dirty="0" smtClean="0">
                        <a:cs typeface="Times New Roman" pitchFamily="18" charset="0"/>
                      </a:endParaRPr>
                    </a:p>
                  </a:txBody>
                  <a:tcPr/>
                </a:tc>
                <a:tc>
                  <a:txBody>
                    <a:bodyPr/>
                    <a:lstStyle/>
                    <a:p>
                      <a:pPr indent="-36513">
                        <a:buFont typeface="Arial" pitchFamily="34" charset="0"/>
                        <a:buChar char="•"/>
                        <a:tabLst>
                          <a:tab pos="228600" algn="l"/>
                        </a:tabLst>
                      </a:pPr>
                      <a:r>
                        <a:rPr lang="es-ES" sz="1200" dirty="0" smtClean="0">
                          <a:latin typeface="Arial" charset="0"/>
                          <a:cs typeface="Arial" charset="0"/>
                        </a:rPr>
                        <a:t>Esta organización merece mi lealtad.</a:t>
                      </a:r>
                      <a:endParaRPr lang="es-ES" sz="1200" dirty="0" smtClean="0">
                        <a:cs typeface="Times New Roman" pitchFamily="18" charset="0"/>
                      </a:endParaRPr>
                    </a:p>
                    <a:p>
                      <a:pPr indent="-36513" eaLnBrk="0" hangingPunct="0">
                        <a:buFont typeface="Arial" pitchFamily="34" charset="0"/>
                        <a:buChar char="•"/>
                        <a:tabLst>
                          <a:tab pos="228600" algn="l"/>
                        </a:tabLst>
                      </a:pPr>
                      <a:r>
                        <a:rPr lang="es-ES" sz="1200" dirty="0" smtClean="0">
                          <a:latin typeface="Arial" charset="0"/>
                          <a:cs typeface="Arial" charset="0"/>
                        </a:rPr>
                        <a:t>Sería muy difícil para mí dejar esta organización, inclusive si lo quisiera.</a:t>
                      </a:r>
                      <a:endParaRPr lang="es-ES" sz="1200" b="0"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200" dirty="0" smtClean="0">
                          <a:latin typeface="Arial" charset="0"/>
                          <a:cs typeface="Arial" charset="0"/>
                        </a:rPr>
                        <a:t>Sentido moral por pertenecer a la organización, lealtad hacia ella, por recibir prestaciones que pueden generar en las personas un sentido de deber</a:t>
                      </a:r>
                      <a:r>
                        <a:rPr lang="es-ES" sz="1200" baseline="0" dirty="0" smtClean="0">
                          <a:latin typeface="Arial" charset="0"/>
                          <a:cs typeface="Arial" charset="0"/>
                        </a:rPr>
                        <a:t> </a:t>
                      </a:r>
                      <a:r>
                        <a:rPr lang="es-ES" sz="1200" dirty="0" smtClean="0">
                          <a:latin typeface="Arial" charset="0"/>
                          <a:cs typeface="Arial" charset="0"/>
                        </a:rPr>
                        <a:t>(Meyer y Allen, 1991)</a:t>
                      </a:r>
                      <a:endParaRPr lang="es-ES" sz="1200" dirty="0" smtClean="0">
                        <a:cs typeface="Times New Roman" pitchFamily="18" charset="0"/>
                      </a:endParaRPr>
                    </a:p>
                  </a:txBody>
                  <a:tcPr/>
                </a:tc>
                <a:tc>
                  <a:txBody>
                    <a:bodyPr/>
                    <a:lstStyle/>
                    <a:p>
                      <a:pPr indent="-36513">
                        <a:buFont typeface="Arial" pitchFamily="34" charset="0"/>
                        <a:buChar char="•"/>
                        <a:tabLst>
                          <a:tab pos="228600" algn="l"/>
                        </a:tabLst>
                      </a:pPr>
                      <a:r>
                        <a:rPr lang="es-ES" sz="1200" dirty="0" smtClean="0">
                          <a:latin typeface="Arial" charset="0"/>
                          <a:cs typeface="Arial" charset="0"/>
                        </a:rPr>
                        <a:t>No abandonaría esta organización porque tengo un sentimiento de obligación</a:t>
                      </a:r>
                      <a:endParaRPr lang="es-ES" sz="1200" dirty="0" smtClean="0">
                        <a:cs typeface="Times New Roman" pitchFamily="18" charset="0"/>
                      </a:endParaRPr>
                    </a:p>
                    <a:p>
                      <a:pPr indent="-36513" eaLnBrk="0" hangingPunct="0">
                        <a:buFont typeface="Arial" pitchFamily="34" charset="0"/>
                        <a:buChar char="•"/>
                        <a:tabLst>
                          <a:tab pos="228600" algn="l"/>
                        </a:tabLst>
                      </a:pPr>
                      <a:r>
                        <a:rPr lang="es-ES" sz="1200" dirty="0" smtClean="0">
                          <a:latin typeface="Arial" charset="0"/>
                          <a:cs typeface="Arial" charset="0"/>
                        </a:rPr>
                        <a:t>Moralmente le debo mucho a esta organización</a:t>
                      </a:r>
                      <a:endParaRPr lang="es-ES" sz="1200" dirty="0" smtClean="0">
                        <a:cs typeface="Times New Roman" pitchFamily="18"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200" dirty="0" smtClean="0">
                          <a:latin typeface="Arial" charset="0"/>
                          <a:cs typeface="Arial" charset="0"/>
                        </a:rPr>
                        <a:t>Sienten</a:t>
                      </a:r>
                      <a:r>
                        <a:rPr lang="es-ES" sz="1200" baseline="0" dirty="0" smtClean="0">
                          <a:latin typeface="Arial" charset="0"/>
                          <a:cs typeface="Arial" charset="0"/>
                        </a:rPr>
                        <a:t> </a:t>
                      </a:r>
                      <a:r>
                        <a:rPr lang="es-ES" sz="1200" dirty="0" smtClean="0">
                          <a:latin typeface="Arial" charset="0"/>
                          <a:cs typeface="Arial" charset="0"/>
                        </a:rPr>
                        <a:t>que han invertido mucho tiempo y esfuerzo y que salir sería perder mucho Prevalece el interés de un plan de pensión sobre el contribuir en la organización.</a:t>
                      </a:r>
                      <a:endParaRPr lang="es-ES" sz="1200" dirty="0" smtClean="0">
                        <a:cs typeface="Times New Roman" pitchFamily="18" charset="0"/>
                      </a:endParaRPr>
                    </a:p>
                  </a:txBody>
                  <a:tcPr/>
                </a:tc>
                <a:tc>
                  <a:txBody>
                    <a:bodyPr/>
                    <a:lstStyle/>
                    <a:p>
                      <a:pPr indent="-36513">
                        <a:buFont typeface="Arial" pitchFamily="34" charset="0"/>
                        <a:buChar char="•"/>
                        <a:tabLst>
                          <a:tab pos="228600" algn="l"/>
                        </a:tabLst>
                      </a:pPr>
                      <a:r>
                        <a:rPr lang="es-ES" sz="1200" dirty="0" smtClean="0">
                          <a:latin typeface="Arial" charset="0"/>
                          <a:cs typeface="Arial" charset="0"/>
                        </a:rPr>
                        <a:t>Si dejo la organización tendré</a:t>
                      </a:r>
                      <a:r>
                        <a:rPr lang="es-ES" sz="1200" baseline="0" dirty="0" smtClean="0">
                          <a:latin typeface="Arial" charset="0"/>
                          <a:cs typeface="Arial" charset="0"/>
                        </a:rPr>
                        <a:t> escasas </a:t>
                      </a:r>
                      <a:r>
                        <a:rPr lang="es-ES" sz="1200" dirty="0" smtClean="0">
                          <a:latin typeface="Arial" charset="0"/>
                          <a:cs typeface="Arial" charset="0"/>
                        </a:rPr>
                        <a:t>oportunidades </a:t>
                      </a:r>
                    </a:p>
                    <a:p>
                      <a:pPr indent="-36513">
                        <a:buFont typeface="Arial" pitchFamily="34" charset="0"/>
                        <a:buChar char="•"/>
                        <a:tabLst>
                          <a:tab pos="228600" algn="l"/>
                        </a:tabLst>
                      </a:pPr>
                      <a:r>
                        <a:rPr lang="es-ES" sz="1200" dirty="0" smtClean="0">
                          <a:latin typeface="Arial" charset="0"/>
                          <a:cs typeface="Arial" charset="0"/>
                        </a:rPr>
                        <a:t>Gran parte de mi vida se afectaría si decidiera salir de esta organización ahora</a:t>
                      </a:r>
                      <a:endParaRPr lang="es-ES" sz="1200" dirty="0" smtClean="0">
                        <a:cs typeface="Times New Roman" pitchFamily="18" charset="0"/>
                      </a:endParaRPr>
                    </a:p>
                  </a:txBody>
                  <a:tcPr/>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395536" y="-387424"/>
            <a:ext cx="7859216" cy="1399032"/>
          </a:xfrm>
        </p:spPr>
        <p:txBody>
          <a:bodyPr>
            <a:normAutofit/>
          </a:bodyPr>
          <a:lstStyle/>
          <a:p>
            <a:r>
              <a:rPr lang="es-ES" sz="3500" dirty="0"/>
              <a:t>Variables </a:t>
            </a:r>
            <a:r>
              <a:rPr lang="es-ES" sz="3500" dirty="0" smtClean="0"/>
              <a:t>independientes </a:t>
            </a:r>
            <a:r>
              <a:rPr lang="es-ES" sz="3500" dirty="0"/>
              <a:t>(</a:t>
            </a:r>
            <a:r>
              <a:rPr lang="es-ES" sz="3500" dirty="0" smtClean="0"/>
              <a:t>VI)</a:t>
            </a:r>
            <a:endParaRPr lang="es-ES" sz="3500" dirty="0"/>
          </a:p>
        </p:txBody>
      </p:sp>
      <p:sp>
        <p:nvSpPr>
          <p:cNvPr id="14339" name="Rectangle 3"/>
          <p:cNvSpPr>
            <a:spLocks noGrp="1" noChangeArrowheads="1"/>
          </p:cNvSpPr>
          <p:nvPr>
            <p:ph sz="half" idx="1"/>
          </p:nvPr>
        </p:nvSpPr>
        <p:spPr>
          <a:xfrm>
            <a:off x="467544" y="1412776"/>
            <a:ext cx="7787208" cy="5117921"/>
          </a:xfrm>
        </p:spPr>
        <p:txBody>
          <a:bodyPr>
            <a:normAutofit/>
          </a:bodyPr>
          <a:lstStyle/>
          <a:p>
            <a:r>
              <a:rPr lang="es-ES" sz="2400" dirty="0"/>
              <a:t>Las VI son aquellas que se supone influyen a otra llamada </a:t>
            </a:r>
            <a:r>
              <a:rPr lang="es-ES" sz="2400" dirty="0" smtClean="0"/>
              <a:t>variable dependiente (VD)</a:t>
            </a:r>
            <a:endParaRPr lang="es-ES" sz="2400" dirty="0"/>
          </a:p>
          <a:p>
            <a:endParaRPr lang="es-ES" sz="2400" dirty="0" smtClean="0"/>
          </a:p>
          <a:p>
            <a:r>
              <a:rPr lang="es-ES" sz="2400" dirty="0" smtClean="0"/>
              <a:t>La </a:t>
            </a:r>
            <a:r>
              <a:rPr lang="es-ES" sz="2400" dirty="0"/>
              <a:t>VI es el </a:t>
            </a:r>
            <a:r>
              <a:rPr lang="es-ES" sz="2400" dirty="0" smtClean="0"/>
              <a:t>antecedente</a:t>
            </a:r>
          </a:p>
          <a:p>
            <a:endParaRPr lang="es-MX" sz="2400" dirty="0" smtClean="0"/>
          </a:p>
          <a:p>
            <a:r>
              <a:rPr lang="es-MX" sz="2400" dirty="0" smtClean="0"/>
              <a:t>La VI debe variar o ser manipulada. Esta  variación deba poder controlarse (intensidad y modalidad)</a:t>
            </a:r>
          </a:p>
          <a:p>
            <a:endParaRPr lang="es-ES" sz="2400" dirty="0" smtClean="0"/>
          </a:p>
          <a:p>
            <a:r>
              <a:rPr lang="es-ES" sz="2400" dirty="0" smtClean="0"/>
              <a:t>La VI </a:t>
            </a:r>
            <a:r>
              <a:rPr lang="es-ES" sz="2400" dirty="0"/>
              <a:t>es el término de la </a:t>
            </a:r>
            <a:r>
              <a:rPr lang="es-ES" sz="2400" dirty="0" smtClean="0"/>
              <a:t>derecha </a:t>
            </a:r>
            <a:r>
              <a:rPr lang="es-ES" sz="2400" dirty="0"/>
              <a:t>de la </a:t>
            </a:r>
            <a:r>
              <a:rPr lang="es-ES" sz="2400" dirty="0" smtClean="0"/>
              <a:t>ecuación</a:t>
            </a:r>
            <a:endParaRPr lang="es-ES" sz="2400" i="1" dirty="0"/>
          </a:p>
          <a:p>
            <a:endParaRPr lang="es-ES" sz="2400" dirty="0" smtClean="0"/>
          </a:p>
          <a:p>
            <a:r>
              <a:rPr lang="es-ES" sz="2400" dirty="0" smtClean="0"/>
              <a:t>La </a:t>
            </a:r>
            <a:r>
              <a:rPr lang="es-ES" sz="2400" dirty="0"/>
              <a:t>VI caerá en el eje horizontal (abscisa</a:t>
            </a:r>
            <a:r>
              <a:rPr lang="es-ES" sz="2400" dirty="0" smtClean="0"/>
              <a:t>)</a:t>
            </a:r>
            <a:endParaRPr lang="es-ES" sz="2400" dirty="0"/>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79463" y="107577"/>
            <a:ext cx="7475538" cy="946523"/>
          </a:xfrm>
        </p:spPr>
        <p:txBody>
          <a:bodyPr/>
          <a:lstStyle/>
          <a:p>
            <a:r>
              <a:rPr lang="es-ES" sz="2800" dirty="0" smtClean="0">
                <a:latin typeface="Times New Roman"/>
                <a:cs typeface="Times New Roman"/>
              </a:rPr>
              <a:t>PRESENTACIÓN</a:t>
            </a:r>
            <a:endParaRPr lang="es-ES" sz="2800" dirty="0">
              <a:latin typeface="Times New Roman"/>
              <a:cs typeface="Times New Roman"/>
            </a:endParaRPr>
          </a:p>
        </p:txBody>
      </p:sp>
      <p:sp>
        <p:nvSpPr>
          <p:cNvPr id="3" name="Marcador de contenido 2"/>
          <p:cNvSpPr>
            <a:spLocks noGrp="1"/>
          </p:cNvSpPr>
          <p:nvPr>
            <p:ph sz="quarter" idx="1"/>
          </p:nvPr>
        </p:nvSpPr>
        <p:spPr>
          <a:xfrm>
            <a:off x="179512" y="1412776"/>
            <a:ext cx="8661400" cy="5270500"/>
          </a:xfrm>
        </p:spPr>
        <p:txBody>
          <a:bodyPr>
            <a:normAutofit fontScale="85000" lnSpcReduction="20000"/>
          </a:bodyPr>
          <a:lstStyle/>
          <a:p>
            <a:pPr marL="0" indent="0" algn="just">
              <a:buNone/>
            </a:pPr>
            <a:r>
              <a:rPr lang="es-ES_tradnl" sz="2800" dirty="0" smtClean="0">
                <a:effectLst/>
                <a:latin typeface="Times New Roman"/>
                <a:cs typeface="Times New Roman"/>
              </a:rPr>
              <a:t>La </a:t>
            </a:r>
            <a:r>
              <a:rPr lang="es-ES_tradnl" sz="2800" dirty="0">
                <a:effectLst/>
                <a:latin typeface="Times New Roman"/>
                <a:cs typeface="Times New Roman"/>
              </a:rPr>
              <a:t>contribución del presente material se dirige:</a:t>
            </a:r>
          </a:p>
          <a:p>
            <a:pPr marL="1143000" lvl="0" indent="-1143000" algn="just">
              <a:buFont typeface="+mj-lt"/>
              <a:buAutoNum type="arabicPeriod"/>
            </a:pPr>
            <a:r>
              <a:rPr lang="es-ES_tradnl" sz="2800" dirty="0">
                <a:effectLst/>
                <a:latin typeface="Times New Roman"/>
                <a:cs typeface="Times New Roman"/>
              </a:rPr>
              <a:t>Al </a:t>
            </a:r>
            <a:r>
              <a:rPr lang="es-ES_tradnl" sz="2800" dirty="0" smtClean="0">
                <a:effectLst/>
                <a:latin typeface="Times New Roman"/>
                <a:cs typeface="Times New Roman"/>
              </a:rPr>
              <a:t>profesor le </a:t>
            </a:r>
            <a:r>
              <a:rPr lang="es-ES_tradnl" sz="2800" dirty="0">
                <a:effectLst/>
                <a:latin typeface="Times New Roman"/>
                <a:cs typeface="Times New Roman"/>
              </a:rPr>
              <a:t>aporta la </a:t>
            </a:r>
            <a:r>
              <a:rPr lang="es-ES_tradnl" sz="2800" dirty="0" smtClean="0">
                <a:effectLst/>
                <a:latin typeface="Times New Roman"/>
                <a:cs typeface="Times New Roman"/>
              </a:rPr>
              <a:t>visualización y el fundamento teórico y práctico de cómo lograr la o</a:t>
            </a:r>
            <a:r>
              <a:rPr lang="es-ES" sz="2800" dirty="0" err="1" smtClean="0">
                <a:latin typeface="Times New Roman"/>
                <a:cs typeface="Times New Roman"/>
              </a:rPr>
              <a:t>btención</a:t>
            </a:r>
            <a:r>
              <a:rPr lang="es-ES" sz="2800" dirty="0" smtClean="0">
                <a:latin typeface="Times New Roman"/>
                <a:cs typeface="Times New Roman"/>
              </a:rPr>
              <a:t> </a:t>
            </a:r>
            <a:r>
              <a:rPr lang="es-ES" sz="2800" dirty="0">
                <a:latin typeface="Times New Roman"/>
                <a:cs typeface="Times New Roman"/>
              </a:rPr>
              <a:t>de la evidencia empírica</a:t>
            </a:r>
            <a:r>
              <a:rPr lang="es-ES_tradnl" sz="2800" dirty="0" smtClean="0">
                <a:effectLst/>
                <a:latin typeface="Times New Roman"/>
                <a:cs typeface="Times New Roman"/>
              </a:rPr>
              <a:t>.</a:t>
            </a:r>
            <a:endParaRPr lang="es-ES_tradnl" sz="2800" dirty="0">
              <a:effectLst/>
              <a:latin typeface="Times New Roman"/>
              <a:cs typeface="Times New Roman"/>
            </a:endParaRPr>
          </a:p>
          <a:p>
            <a:pPr marL="1143000" lvl="0" indent="-1143000" algn="just">
              <a:buFont typeface="+mj-lt"/>
              <a:buAutoNum type="arabicPeriod"/>
            </a:pPr>
            <a:r>
              <a:rPr lang="es-ES_tradnl" sz="2800" dirty="0">
                <a:effectLst/>
                <a:latin typeface="Times New Roman"/>
                <a:cs typeface="Times New Roman"/>
              </a:rPr>
              <a:t>Al alumno de la </a:t>
            </a:r>
            <a:r>
              <a:rPr lang="es-ES_tradnl" sz="2800" dirty="0" smtClean="0">
                <a:effectLst/>
                <a:latin typeface="Times New Roman"/>
                <a:cs typeface="Times New Roman"/>
              </a:rPr>
              <a:t>maestría en Administración de recursos humanos, le sirve cómo de </a:t>
            </a:r>
            <a:r>
              <a:rPr lang="es-ES_tradnl" sz="2800" dirty="0">
                <a:effectLst/>
                <a:latin typeface="Times New Roman"/>
                <a:cs typeface="Times New Roman"/>
              </a:rPr>
              <a:t>guía teórica y práctica con el fin de </a:t>
            </a:r>
            <a:r>
              <a:rPr lang="es-ES_tradnl" sz="2800" dirty="0" smtClean="0">
                <a:effectLst/>
                <a:latin typeface="Times New Roman"/>
                <a:cs typeface="Times New Roman"/>
              </a:rPr>
              <a:t>comprender el proceso de la obtención de la evidencia empírica.</a:t>
            </a:r>
          </a:p>
          <a:p>
            <a:pPr marL="0" lvl="0" indent="0" algn="just">
              <a:buNone/>
            </a:pPr>
            <a:endParaRPr lang="es-ES_tradnl" sz="2800" dirty="0" smtClean="0">
              <a:latin typeface="Times New Roman"/>
              <a:cs typeface="Times New Roman"/>
            </a:endParaRPr>
          </a:p>
          <a:p>
            <a:pPr marL="0" lvl="0" indent="0" algn="just">
              <a:buNone/>
            </a:pPr>
            <a:r>
              <a:rPr lang="es-ES_tradnl" sz="2800" dirty="0" smtClean="0">
                <a:latin typeface="Times New Roman"/>
                <a:cs typeface="Times New Roman"/>
              </a:rPr>
              <a:t>El material se divide en dos partes:</a:t>
            </a:r>
            <a:endParaRPr lang="es-ES_tradnl" sz="2800" dirty="0">
              <a:latin typeface="Times New Roman"/>
              <a:cs typeface="Times New Roman"/>
            </a:endParaRPr>
          </a:p>
          <a:p>
            <a:r>
              <a:rPr lang="es-ES" sz="2800" dirty="0">
                <a:latin typeface="Times New Roman"/>
                <a:cs typeface="Times New Roman"/>
              </a:rPr>
              <a:t>SERIE 1. </a:t>
            </a:r>
            <a:r>
              <a:rPr lang="es-ES" sz="2800" dirty="0"/>
              <a:t>Diseño de investigación. Hipótesis, variables, </a:t>
            </a:r>
            <a:r>
              <a:rPr lang="es-ES" sz="2800" dirty="0" smtClean="0"/>
              <a:t>diseño</a:t>
            </a:r>
            <a:r>
              <a:rPr lang="es-ES" sz="2800" dirty="0"/>
              <a:t>.</a:t>
            </a:r>
          </a:p>
          <a:p>
            <a:r>
              <a:rPr lang="es-ES" sz="2800" dirty="0"/>
              <a:t>SERIE 2. Tipo de </a:t>
            </a:r>
            <a:r>
              <a:rPr lang="es-ES" sz="2800" dirty="0" smtClean="0"/>
              <a:t>investigación. </a:t>
            </a:r>
            <a:r>
              <a:rPr lang="es-ES" sz="2800" dirty="0"/>
              <a:t>Población y muestra</a:t>
            </a:r>
          </a:p>
          <a:p>
            <a:pPr marL="1143000" lvl="0" indent="-1143000" algn="just">
              <a:buFont typeface="+mj-lt"/>
              <a:buAutoNum type="arabicPeriod"/>
            </a:pPr>
            <a:endParaRPr lang="es-ES_tradnl" sz="2800" dirty="0" smtClean="0">
              <a:effectLst/>
              <a:latin typeface="Times New Roman"/>
              <a:cs typeface="Times New Roman"/>
            </a:endParaRPr>
          </a:p>
          <a:p>
            <a:pPr marL="0" indent="0">
              <a:buNone/>
            </a:pPr>
            <a:r>
              <a:rPr lang="es-ES_tradnl" sz="2800" dirty="0">
                <a:effectLst/>
                <a:latin typeface="Times New Roman"/>
                <a:cs typeface="Times New Roman"/>
              </a:rPr>
              <a:t> </a:t>
            </a:r>
          </a:p>
          <a:p>
            <a:pPr marL="0" indent="0" algn="just">
              <a:buNone/>
            </a:pPr>
            <a:endParaRPr lang="es-ES" sz="3600" b="0" dirty="0"/>
          </a:p>
          <a:p>
            <a:pPr marL="0" indent="0" algn="just">
              <a:buNone/>
            </a:pPr>
            <a:endParaRPr lang="es-ES" sz="3600" b="0" dirty="0"/>
          </a:p>
          <a:p>
            <a:endParaRPr lang="es-ES" sz="1200" dirty="0"/>
          </a:p>
        </p:txBody>
      </p:sp>
    </p:spTree>
    <p:extLst>
      <p:ext uri="{BB962C8B-B14F-4D97-AF65-F5344CB8AC3E}">
        <p14:creationId xmlns:p14="http://schemas.microsoft.com/office/powerpoint/2010/main" val="236899531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Marcador de contenido"/>
          <p:cNvSpPr>
            <a:spLocks noGrp="1"/>
          </p:cNvSpPr>
          <p:nvPr>
            <p:ph sz="half" idx="1"/>
          </p:nvPr>
        </p:nvSpPr>
        <p:spPr>
          <a:xfrm>
            <a:off x="467544" y="1722437"/>
            <a:ext cx="8676456" cy="3706827"/>
          </a:xfrm>
        </p:spPr>
        <p:txBody>
          <a:bodyPr>
            <a:normAutofit lnSpcReduction="10000"/>
          </a:bodyPr>
          <a:lstStyle/>
          <a:p>
            <a:r>
              <a:rPr lang="es-ES" sz="2400" dirty="0" smtClean="0"/>
              <a:t>Es posible predecir las VD a partir de las VI</a:t>
            </a:r>
          </a:p>
          <a:p>
            <a:pPr>
              <a:spcBef>
                <a:spcPts val="0"/>
              </a:spcBef>
            </a:pPr>
            <a:endParaRPr lang="es-ES" sz="2400" dirty="0" smtClean="0"/>
          </a:p>
          <a:p>
            <a:r>
              <a:rPr lang="es-ES" sz="2400" dirty="0" smtClean="0"/>
              <a:t>la VD es la consecuencia.</a:t>
            </a:r>
          </a:p>
          <a:p>
            <a:endParaRPr lang="es-MX" sz="2400" dirty="0" smtClean="0"/>
          </a:p>
          <a:p>
            <a:r>
              <a:rPr lang="es-MX" sz="2400" dirty="0" smtClean="0"/>
              <a:t>La VD no se manipula, sino que se mide.</a:t>
            </a:r>
            <a:endParaRPr lang="es-ES" sz="2400" dirty="0" smtClean="0"/>
          </a:p>
          <a:p>
            <a:pPr marL="0" indent="0">
              <a:spcBef>
                <a:spcPts val="0"/>
              </a:spcBef>
              <a:buNone/>
            </a:pPr>
            <a:endParaRPr lang="es-ES" sz="2400" dirty="0" smtClean="0"/>
          </a:p>
          <a:p>
            <a:r>
              <a:rPr lang="es-ES" sz="2400" dirty="0" smtClean="0"/>
              <a:t>la VD se encuentra a la izquierda (</a:t>
            </a:r>
            <a:r>
              <a:rPr lang="es-ES" sz="2400" i="1" dirty="0" smtClean="0"/>
              <a:t>y= a + </a:t>
            </a:r>
            <a:r>
              <a:rPr lang="es-ES" sz="2400" i="1" dirty="0" err="1" smtClean="0"/>
              <a:t>bx</a:t>
            </a:r>
            <a:r>
              <a:rPr lang="es-ES" sz="2400" i="1" dirty="0" smtClean="0"/>
              <a:t>)</a:t>
            </a:r>
          </a:p>
          <a:p>
            <a:endParaRPr lang="es-ES" sz="2400" dirty="0" smtClean="0"/>
          </a:p>
          <a:p>
            <a:r>
              <a:rPr lang="es-ES" sz="2400" dirty="0" smtClean="0"/>
              <a:t>la VD en el vertical (ordenada)</a:t>
            </a:r>
            <a:endParaRPr lang="es-ES" sz="2400" dirty="0"/>
          </a:p>
        </p:txBody>
      </p:sp>
      <p:sp>
        <p:nvSpPr>
          <p:cNvPr id="8" name="Rectangle 2"/>
          <p:cNvSpPr txBox="1">
            <a:spLocks noChangeArrowheads="1"/>
          </p:cNvSpPr>
          <p:nvPr/>
        </p:nvSpPr>
        <p:spPr>
          <a:xfrm>
            <a:off x="467544" y="214290"/>
            <a:ext cx="8290694" cy="1399032"/>
          </a:xfrm>
          <a:prstGeom prst="rect">
            <a:avLst/>
          </a:prstGeom>
        </p:spPr>
        <p:txBody>
          <a:bodyPr vert="horz" anchor="ctr">
            <a:normAutofit fontScale="975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s-ES" sz="3500" b="0" i="0" u="none" strike="noStrike" kern="1200" cap="none" spc="0" normalizeH="0" baseline="0" noProof="0" dirty="0" smtClean="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uLnTx/>
                <a:uFillTx/>
                <a:latin typeface="+mj-lt"/>
                <a:ea typeface="+mj-ea"/>
                <a:cs typeface="+mj-cs"/>
              </a:rPr>
              <a:t>Variables dependientes (VD)</a:t>
            </a:r>
            <a:endParaRPr kumimoji="0" lang="es-ES" sz="3500" b="0" i="0" u="none" strike="noStrike" kern="1200" cap="none" spc="0" normalizeH="0" baseline="0" noProof="0" dirty="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uLnTx/>
              <a:uFillTx/>
              <a:latin typeface="+mj-lt"/>
              <a:ea typeface="+mj-ea"/>
              <a:cs typeface="+mj-cs"/>
            </a:endParaRPr>
          </a:p>
        </p:txBody>
      </p:sp>
    </p:spTree>
    <p:extLst>
      <p:ext uri="{BB962C8B-B14F-4D97-AF65-F5344CB8AC3E}">
        <p14:creationId xmlns:p14="http://schemas.microsoft.com/office/powerpoint/2010/main" val="1316271525"/>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ES" dirty="0" smtClean="0"/>
              <a:t>Diseño de investigación</a:t>
            </a:r>
            <a:endParaRPr lang="es-ES" dirty="0"/>
          </a:p>
        </p:txBody>
      </p:sp>
      <p:pic>
        <p:nvPicPr>
          <p:cNvPr id="40962" name="Picture 2" descr="http://t1.gstatic.com/images?q=tbn:ANd9GcRp5_2pzAJh3UzcK1vb9oosyoOqvXcClwhVSShqIb2eL7yT64_3-g"/>
          <p:cNvPicPr>
            <a:picLocks noChangeAspect="1" noChangeArrowheads="1"/>
          </p:cNvPicPr>
          <p:nvPr/>
        </p:nvPicPr>
        <p:blipFill>
          <a:blip r:embed="rId2"/>
          <a:srcRect/>
          <a:stretch>
            <a:fillRect/>
          </a:stretch>
        </p:blipFill>
        <p:spPr bwMode="auto">
          <a:xfrm>
            <a:off x="785786" y="3805357"/>
            <a:ext cx="3286148" cy="2185877"/>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685800" y="177800"/>
            <a:ext cx="7772400" cy="1143000"/>
          </a:xfrm>
        </p:spPr>
        <p:txBody>
          <a:bodyPr/>
          <a:lstStyle/>
          <a:p>
            <a:r>
              <a:rPr lang="es-ES"/>
              <a:t>Diseño de investigación</a:t>
            </a:r>
          </a:p>
        </p:txBody>
      </p:sp>
      <p:sp>
        <p:nvSpPr>
          <p:cNvPr id="5" name="2 Marcador de contenido"/>
          <p:cNvSpPr txBox="1">
            <a:spLocks/>
          </p:cNvSpPr>
          <p:nvPr/>
        </p:nvSpPr>
        <p:spPr>
          <a:xfrm>
            <a:off x="357158" y="1357298"/>
            <a:ext cx="8572560" cy="4572000"/>
          </a:xfrm>
          <a:prstGeom prst="rect">
            <a:avLst/>
          </a:prstGeom>
        </p:spPr>
        <p:txBody>
          <a:bodyPr vert="horz" anchor="t">
            <a:normAutofit/>
          </a:bodyPr>
          <a:lstStyle/>
          <a:p>
            <a:pPr marL="448056" marR="0" lvl="0" indent="-384048" algn="l" defTabSz="914400" rtl="0" eaLnBrk="1" fontAlgn="auto" latinLnBrk="0" hangingPunct="1">
              <a:lnSpc>
                <a:spcPct val="100000"/>
              </a:lnSpc>
              <a:spcBef>
                <a:spcPct val="20000"/>
              </a:spcBef>
              <a:spcAft>
                <a:spcPts val="0"/>
              </a:spcAft>
              <a:buClr>
                <a:schemeClr val="accent1"/>
              </a:buClr>
              <a:buSzPct val="80000"/>
              <a:buFont typeface="Wingdings 2"/>
              <a:buChar char=""/>
              <a:tabLst/>
              <a:defRPr/>
            </a:pPr>
            <a:r>
              <a:rPr kumimoji="0" lang="es-ES" sz="3000" b="0" i="0" u="none" strike="noStrike" kern="1200" cap="none" spc="0" normalizeH="0" baseline="0" noProof="0" dirty="0" smtClean="0">
                <a:ln>
                  <a:noFill/>
                </a:ln>
                <a:solidFill>
                  <a:schemeClr val="tx1"/>
                </a:solidFill>
                <a:effectLst/>
                <a:uLnTx/>
                <a:uFillTx/>
                <a:latin typeface="+mn-lt"/>
                <a:ea typeface="+mn-ea"/>
                <a:cs typeface="+mn-cs"/>
              </a:rPr>
              <a:t>Plan o estrategia elaborados que buscan:</a:t>
            </a:r>
          </a:p>
          <a:p>
            <a:pPr marL="905256" lvl="1" indent="-384048">
              <a:spcBef>
                <a:spcPct val="20000"/>
              </a:spcBef>
              <a:buClr>
                <a:schemeClr val="accent1"/>
              </a:buClr>
              <a:buSzPct val="80000"/>
              <a:buFont typeface="Wingdings 2"/>
              <a:buChar char=""/>
            </a:pPr>
            <a:r>
              <a:rPr lang="es-ES" sz="2400" dirty="0" smtClean="0"/>
              <a:t>Contestar las preguntas de investigación y</a:t>
            </a:r>
          </a:p>
          <a:p>
            <a:pPr marL="905256" lvl="1" indent="-384048">
              <a:spcBef>
                <a:spcPct val="20000"/>
              </a:spcBef>
              <a:buClr>
                <a:schemeClr val="accent1"/>
              </a:buClr>
              <a:buSzPct val="80000"/>
              <a:buFont typeface="Wingdings 2"/>
              <a:buChar char=""/>
            </a:pPr>
            <a:r>
              <a:rPr lang="es-ES" sz="2400" dirty="0" smtClean="0"/>
              <a:t>Someter a prueba la hipótesis formulada</a:t>
            </a:r>
          </a:p>
          <a:p>
            <a:pPr marL="905256" lvl="1" indent="-384048">
              <a:spcBef>
                <a:spcPct val="20000"/>
              </a:spcBef>
              <a:buClr>
                <a:schemeClr val="accent1"/>
              </a:buClr>
              <a:buSzPct val="80000"/>
              <a:buFont typeface="Wingdings 2"/>
              <a:buChar char=""/>
            </a:pPr>
            <a:endParaRPr lang="es-ES" sz="2400" dirty="0" smtClean="0"/>
          </a:p>
          <a:p>
            <a:pPr marL="448056" lvl="0" indent="-384048">
              <a:spcBef>
                <a:spcPct val="20000"/>
              </a:spcBef>
              <a:buClr>
                <a:schemeClr val="accent1"/>
              </a:buClr>
              <a:buSzPct val="80000"/>
              <a:buFont typeface="Wingdings 2"/>
              <a:buChar char=""/>
              <a:defRPr/>
            </a:pPr>
            <a:r>
              <a:rPr lang="es-ES" sz="3000" dirty="0" smtClean="0"/>
              <a:t>Depende de:</a:t>
            </a:r>
          </a:p>
          <a:p>
            <a:pPr marL="905256" lvl="1" indent="-384048">
              <a:spcBef>
                <a:spcPct val="20000"/>
              </a:spcBef>
              <a:buClr>
                <a:schemeClr val="accent1"/>
              </a:buClr>
              <a:buSzPct val="80000"/>
              <a:buFont typeface="Wingdings 2"/>
              <a:buChar char=""/>
            </a:pPr>
            <a:r>
              <a:rPr lang="es-ES" sz="2400" dirty="0" smtClean="0"/>
              <a:t>Objetivos</a:t>
            </a:r>
          </a:p>
          <a:p>
            <a:pPr marL="905256" lvl="1" indent="-384048">
              <a:spcBef>
                <a:spcPct val="20000"/>
              </a:spcBef>
              <a:buClr>
                <a:schemeClr val="accent1"/>
              </a:buClr>
              <a:buSzPct val="80000"/>
              <a:buFont typeface="Wingdings 2"/>
              <a:buChar char=""/>
            </a:pPr>
            <a:r>
              <a:rPr lang="es-ES" sz="2400" dirty="0" smtClean="0"/>
              <a:t>Preguntas de investigación</a:t>
            </a:r>
          </a:p>
          <a:p>
            <a:pPr marL="905256" lvl="1" indent="-384048">
              <a:spcBef>
                <a:spcPct val="20000"/>
              </a:spcBef>
              <a:buClr>
                <a:schemeClr val="accent1"/>
              </a:buClr>
              <a:buSzPct val="80000"/>
              <a:buFont typeface="Wingdings 2"/>
              <a:buChar char=""/>
            </a:pPr>
            <a:r>
              <a:rPr lang="es-ES" sz="2400" dirty="0" smtClean="0"/>
              <a:t>Tipo de estudio a realizar</a:t>
            </a:r>
          </a:p>
          <a:p>
            <a:pPr marL="905256" lvl="1" indent="-384048">
              <a:spcBef>
                <a:spcPct val="20000"/>
              </a:spcBef>
              <a:buClr>
                <a:schemeClr val="accent1"/>
              </a:buClr>
              <a:buSzPct val="80000"/>
              <a:buFont typeface="Wingdings 2"/>
              <a:buChar char=""/>
            </a:pPr>
            <a:r>
              <a:rPr lang="es-ES" sz="2400" dirty="0" smtClean="0"/>
              <a:t>Hipótesis formulada</a:t>
            </a:r>
          </a:p>
          <a:p>
            <a:pPr marL="905256" lvl="1" indent="-384048">
              <a:spcBef>
                <a:spcPct val="20000"/>
              </a:spcBef>
              <a:buClr>
                <a:schemeClr val="accent1"/>
              </a:buClr>
              <a:buSzPct val="80000"/>
              <a:buFont typeface="Wingdings 2"/>
              <a:buChar char=""/>
            </a:pPr>
            <a:endParaRPr kumimoji="0" lang="es-ES" sz="3000" b="0" i="0" u="none" strike="noStrike" kern="1200" cap="none" spc="0" normalizeH="0" baseline="0" noProof="0" dirty="0" smtClean="0">
              <a:ln>
                <a:noFill/>
              </a:ln>
              <a:solidFill>
                <a:schemeClr val="tx1"/>
              </a:solidFill>
              <a:effectLst/>
              <a:uLnTx/>
              <a:uFillTx/>
              <a:latin typeface="+mn-lt"/>
              <a:ea typeface="+mn-ea"/>
              <a:cs typeface="+mn-cs"/>
            </a:endParaRPr>
          </a:p>
          <a:p>
            <a:pPr marL="448056" marR="0" lvl="0" indent="-384048" algn="l" defTabSz="914400" rtl="0" eaLnBrk="1" fontAlgn="auto" latinLnBrk="0" hangingPunct="1">
              <a:lnSpc>
                <a:spcPct val="100000"/>
              </a:lnSpc>
              <a:spcBef>
                <a:spcPct val="20000"/>
              </a:spcBef>
              <a:spcAft>
                <a:spcPts val="0"/>
              </a:spcAft>
              <a:buClr>
                <a:schemeClr val="accent1"/>
              </a:buClr>
              <a:buSzPct val="80000"/>
              <a:buFont typeface="Wingdings 2"/>
              <a:buChar char=""/>
              <a:tabLst/>
              <a:defRPr/>
            </a:pPr>
            <a:endParaRPr kumimoji="0" lang="es-ES" sz="30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 name="1 Imagen" descr="image002.png"/>
          <p:cNvPicPr>
            <a:picLocks/>
          </p:cNvPicPr>
          <p:nvPr/>
        </p:nvPicPr>
        <p:blipFill>
          <a:blip r:embed="rId2"/>
          <a:stretch>
            <a:fillRect/>
          </a:stretch>
        </p:blipFill>
        <p:spPr>
          <a:xfrm>
            <a:off x="4839477" y="3536821"/>
            <a:ext cx="1472163" cy="572277"/>
          </a:xfrm>
          <a:prstGeom prst="rect">
            <a:avLst/>
          </a:prstGeom>
        </p:spPr>
      </p:pic>
      <p:pic>
        <p:nvPicPr>
          <p:cNvPr id="3" name="2 Imagen" descr="image003.png"/>
          <p:cNvPicPr>
            <a:picLocks/>
          </p:cNvPicPr>
          <p:nvPr/>
        </p:nvPicPr>
        <p:blipFill>
          <a:blip r:embed="rId3"/>
          <a:stretch>
            <a:fillRect/>
          </a:stretch>
        </p:blipFill>
        <p:spPr>
          <a:xfrm>
            <a:off x="6029649" y="3449734"/>
            <a:ext cx="1053322" cy="393959"/>
          </a:xfrm>
          <a:prstGeom prst="rect">
            <a:avLst/>
          </a:prstGeom>
        </p:spPr>
      </p:pic>
      <p:pic>
        <p:nvPicPr>
          <p:cNvPr id="4" name="3 Imagen" descr="image004.png"/>
          <p:cNvPicPr>
            <a:picLocks/>
          </p:cNvPicPr>
          <p:nvPr/>
        </p:nvPicPr>
        <p:blipFill>
          <a:blip r:embed="rId4"/>
          <a:stretch>
            <a:fillRect/>
          </a:stretch>
        </p:blipFill>
        <p:spPr>
          <a:xfrm>
            <a:off x="6850743" y="3424852"/>
            <a:ext cx="1210906" cy="277844"/>
          </a:xfrm>
          <a:prstGeom prst="rect">
            <a:avLst/>
          </a:prstGeom>
        </p:spPr>
      </p:pic>
      <p:pic>
        <p:nvPicPr>
          <p:cNvPr id="5" name="4 Imagen" descr="image005.png"/>
          <p:cNvPicPr>
            <a:picLocks/>
          </p:cNvPicPr>
          <p:nvPr/>
        </p:nvPicPr>
        <p:blipFill>
          <a:blip r:embed="rId5"/>
          <a:stretch>
            <a:fillRect/>
          </a:stretch>
        </p:blipFill>
        <p:spPr>
          <a:xfrm>
            <a:off x="6029649" y="3590730"/>
            <a:ext cx="1613159" cy="360783"/>
          </a:xfrm>
          <a:prstGeom prst="rect">
            <a:avLst/>
          </a:prstGeom>
        </p:spPr>
      </p:pic>
      <p:pic>
        <p:nvPicPr>
          <p:cNvPr id="6" name="5 Imagen" descr="image006.png"/>
          <p:cNvPicPr>
            <a:picLocks/>
          </p:cNvPicPr>
          <p:nvPr/>
        </p:nvPicPr>
        <p:blipFill>
          <a:blip r:embed="rId6"/>
          <a:stretch>
            <a:fillRect/>
          </a:stretch>
        </p:blipFill>
        <p:spPr>
          <a:xfrm>
            <a:off x="7410579" y="3648787"/>
            <a:ext cx="949649" cy="277844"/>
          </a:xfrm>
          <a:prstGeom prst="rect">
            <a:avLst/>
          </a:prstGeom>
        </p:spPr>
      </p:pic>
      <p:pic>
        <p:nvPicPr>
          <p:cNvPr id="7" name="6 Imagen" descr="image007.png"/>
          <p:cNvPicPr>
            <a:picLocks/>
          </p:cNvPicPr>
          <p:nvPr/>
        </p:nvPicPr>
        <p:blipFill>
          <a:blip r:embed="rId7"/>
          <a:stretch>
            <a:fillRect/>
          </a:stretch>
        </p:blipFill>
        <p:spPr>
          <a:xfrm>
            <a:off x="4856065" y="3715139"/>
            <a:ext cx="1538514" cy="597159"/>
          </a:xfrm>
          <a:prstGeom prst="rect">
            <a:avLst/>
          </a:prstGeom>
        </p:spPr>
      </p:pic>
      <p:pic>
        <p:nvPicPr>
          <p:cNvPr id="8" name="7 Imagen" descr="image008.png"/>
          <p:cNvPicPr>
            <a:picLocks/>
          </p:cNvPicPr>
          <p:nvPr/>
        </p:nvPicPr>
        <p:blipFill>
          <a:blip r:embed="rId8"/>
          <a:stretch>
            <a:fillRect/>
          </a:stretch>
        </p:blipFill>
        <p:spPr>
          <a:xfrm>
            <a:off x="6129175" y="4013718"/>
            <a:ext cx="1040881" cy="302726"/>
          </a:xfrm>
          <a:prstGeom prst="rect">
            <a:avLst/>
          </a:prstGeom>
        </p:spPr>
      </p:pic>
      <p:pic>
        <p:nvPicPr>
          <p:cNvPr id="9" name="8 Imagen" descr="image009.png"/>
          <p:cNvPicPr>
            <a:picLocks/>
          </p:cNvPicPr>
          <p:nvPr/>
        </p:nvPicPr>
        <p:blipFill>
          <a:blip r:embed="rId9"/>
          <a:stretch>
            <a:fillRect/>
          </a:stretch>
        </p:blipFill>
        <p:spPr>
          <a:xfrm>
            <a:off x="6925388" y="4013718"/>
            <a:ext cx="1032587" cy="286138"/>
          </a:xfrm>
          <a:prstGeom prst="rect">
            <a:avLst/>
          </a:prstGeom>
        </p:spPr>
      </p:pic>
      <p:pic>
        <p:nvPicPr>
          <p:cNvPr id="10" name="9 Imagen" descr="image010.png"/>
          <p:cNvPicPr>
            <a:picLocks/>
          </p:cNvPicPr>
          <p:nvPr/>
        </p:nvPicPr>
        <p:blipFill>
          <a:blip r:embed="rId10"/>
          <a:stretch>
            <a:fillRect/>
          </a:stretch>
        </p:blipFill>
        <p:spPr>
          <a:xfrm>
            <a:off x="7746481" y="4034452"/>
            <a:ext cx="982824" cy="252963"/>
          </a:xfrm>
          <a:prstGeom prst="rect">
            <a:avLst/>
          </a:prstGeom>
        </p:spPr>
      </p:pic>
      <p:pic>
        <p:nvPicPr>
          <p:cNvPr id="11" name="10 Imagen" descr="image011.png"/>
          <p:cNvPicPr>
            <a:picLocks/>
          </p:cNvPicPr>
          <p:nvPr/>
        </p:nvPicPr>
        <p:blipFill>
          <a:blip r:embed="rId11"/>
          <a:stretch>
            <a:fillRect/>
          </a:stretch>
        </p:blipFill>
        <p:spPr>
          <a:xfrm>
            <a:off x="3641012" y="3694403"/>
            <a:ext cx="1488750" cy="393959"/>
          </a:xfrm>
          <a:prstGeom prst="rect">
            <a:avLst/>
          </a:prstGeom>
        </p:spPr>
      </p:pic>
      <p:pic>
        <p:nvPicPr>
          <p:cNvPr id="12" name="11 Imagen" descr="image012.png"/>
          <p:cNvPicPr>
            <a:picLocks/>
          </p:cNvPicPr>
          <p:nvPr/>
        </p:nvPicPr>
        <p:blipFill>
          <a:blip r:embed="rId12"/>
          <a:stretch>
            <a:fillRect/>
          </a:stretch>
        </p:blipFill>
        <p:spPr>
          <a:xfrm>
            <a:off x="1982236" y="3420706"/>
            <a:ext cx="1911738" cy="563983"/>
          </a:xfrm>
          <a:prstGeom prst="rect">
            <a:avLst/>
          </a:prstGeom>
        </p:spPr>
      </p:pic>
      <p:pic>
        <p:nvPicPr>
          <p:cNvPr id="13" name="12 Imagen" descr="image013.png"/>
          <p:cNvPicPr>
            <a:picLocks/>
          </p:cNvPicPr>
          <p:nvPr/>
        </p:nvPicPr>
        <p:blipFill>
          <a:blip r:embed="rId13"/>
          <a:stretch>
            <a:fillRect/>
          </a:stretch>
        </p:blipFill>
        <p:spPr>
          <a:xfrm>
            <a:off x="2542073" y="3623905"/>
            <a:ext cx="1351902" cy="360783"/>
          </a:xfrm>
          <a:prstGeom prst="rect">
            <a:avLst/>
          </a:prstGeom>
        </p:spPr>
      </p:pic>
      <p:pic>
        <p:nvPicPr>
          <p:cNvPr id="14" name="13 Imagen" descr="image014.png"/>
          <p:cNvPicPr>
            <a:picLocks/>
          </p:cNvPicPr>
          <p:nvPr/>
        </p:nvPicPr>
        <p:blipFill>
          <a:blip r:embed="rId14"/>
          <a:stretch>
            <a:fillRect/>
          </a:stretch>
        </p:blipFill>
        <p:spPr>
          <a:xfrm>
            <a:off x="2048587" y="3710992"/>
            <a:ext cx="1874416" cy="547395"/>
          </a:xfrm>
          <a:prstGeom prst="rect">
            <a:avLst/>
          </a:prstGeom>
        </p:spPr>
      </p:pic>
      <p:pic>
        <p:nvPicPr>
          <p:cNvPr id="15" name="14 Imagen" descr="image015.png"/>
          <p:cNvPicPr>
            <a:picLocks/>
          </p:cNvPicPr>
          <p:nvPr/>
        </p:nvPicPr>
        <p:blipFill>
          <a:blip r:embed="rId15"/>
          <a:stretch>
            <a:fillRect/>
          </a:stretch>
        </p:blipFill>
        <p:spPr>
          <a:xfrm>
            <a:off x="833534" y="3814665"/>
            <a:ext cx="1468016" cy="393959"/>
          </a:xfrm>
          <a:prstGeom prst="rect">
            <a:avLst/>
          </a:prstGeom>
        </p:spPr>
      </p:pic>
      <p:pic>
        <p:nvPicPr>
          <p:cNvPr id="16" name="15 Imagen" descr="image016.png"/>
          <p:cNvPicPr>
            <a:picLocks/>
          </p:cNvPicPr>
          <p:nvPr/>
        </p:nvPicPr>
        <p:blipFill>
          <a:blip r:embed="rId16"/>
          <a:stretch>
            <a:fillRect/>
          </a:stretch>
        </p:blipFill>
        <p:spPr>
          <a:xfrm>
            <a:off x="414693" y="3976396"/>
            <a:ext cx="1886857" cy="286138"/>
          </a:xfrm>
          <a:prstGeom prst="rect">
            <a:avLst/>
          </a:prstGeom>
        </p:spPr>
      </p:pic>
      <p:pic>
        <p:nvPicPr>
          <p:cNvPr id="17" name="16 Imagen" descr="image001.png"/>
          <p:cNvPicPr>
            <a:picLocks/>
          </p:cNvPicPr>
          <p:nvPr/>
        </p:nvPicPr>
        <p:blipFill>
          <a:blip r:embed="rId17"/>
          <a:stretch>
            <a:fillRect/>
          </a:stretch>
        </p:blipFill>
        <p:spPr>
          <a:xfrm>
            <a:off x="4644572" y="3679889"/>
            <a:ext cx="704979" cy="452016"/>
          </a:xfrm>
          <a:prstGeom prst="rect">
            <a:avLst/>
          </a:prstGeom>
        </p:spPr>
      </p:pic>
      <p:sp>
        <p:nvSpPr>
          <p:cNvPr id="18" name="Rectangle 4"/>
          <p:cNvSpPr txBox="1">
            <a:spLocks noChangeArrowheads="1"/>
          </p:cNvSpPr>
          <p:nvPr/>
        </p:nvSpPr>
        <p:spPr>
          <a:xfrm>
            <a:off x="685800" y="152400"/>
            <a:ext cx="7772400" cy="1143000"/>
          </a:xfrm>
          <a:prstGeom prst="rect">
            <a:avLst/>
          </a:prstGeom>
          <a:noFill/>
          <a:ln/>
        </p:spPr>
        <p:txBody>
          <a:bodyPr anchor="ctr"/>
          <a:lstStyle/>
          <a:p>
            <a:pPr marL="484632" marR="0" lvl="0" indent="0" algn="l" defTabSz="914400" rtl="0" eaLnBrk="1" fontAlgn="auto" latinLnBrk="0" hangingPunct="1">
              <a:lnSpc>
                <a:spcPct val="100000"/>
              </a:lnSpc>
              <a:spcBef>
                <a:spcPct val="0"/>
              </a:spcBef>
              <a:spcAft>
                <a:spcPts val="0"/>
              </a:spcAft>
              <a:buClrTx/>
              <a:buSzTx/>
              <a:buFontTx/>
              <a:buNone/>
              <a:tabLst/>
              <a:defRPr/>
            </a:pPr>
            <a:r>
              <a:rPr kumimoji="0" lang="es-ES" sz="4200" b="0" i="0" u="none" strike="noStrike" kern="1200" cap="none" spc="0" normalizeH="0" baseline="0" noProof="0" smtClean="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uLnTx/>
                <a:uFillTx/>
                <a:latin typeface="+mj-lt"/>
                <a:ea typeface="+mj-ea"/>
                <a:cs typeface="+mj-cs"/>
              </a:rPr>
              <a:t>Diseño de investigación</a:t>
            </a:r>
            <a:endParaRPr kumimoji="0" lang="es-ES" sz="4200" b="0" i="0" u="none" strike="noStrike" kern="1200" cap="none" spc="0" normalizeH="0" baseline="0" noProof="0" dirty="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uLnTx/>
              <a:uFillTx/>
              <a:latin typeface="+mj-lt"/>
              <a:ea typeface="+mj-ea"/>
              <a:cs typeface="+mj-cs"/>
            </a:endParaRPr>
          </a:p>
        </p:txBody>
      </p:sp>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box(out)">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left)">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wipe(left)">
                                      <p:cBhvr>
                                        <p:cTn id="17" dur="5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wipe(left)">
                                      <p:cBhvr>
                                        <p:cTn id="22" dur="500"/>
                                        <p:tgtEl>
                                          <p:spTgt spid="4"/>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wipe(left)">
                                      <p:cBhvr>
                                        <p:cTn id="27" dur="500"/>
                                        <p:tgtEl>
                                          <p:spTgt spid="5"/>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wipe(left)">
                                      <p:cBhvr>
                                        <p:cTn id="32" dur="500"/>
                                        <p:tgtEl>
                                          <p:spTgt spid="6"/>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nodeType="click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wipe(left)">
                                      <p:cBhvr>
                                        <p:cTn id="37" dur="500"/>
                                        <p:tgtEl>
                                          <p:spTgt spid="7"/>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nodeType="click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wipe(left)">
                                      <p:cBhvr>
                                        <p:cTn id="42" dur="500"/>
                                        <p:tgtEl>
                                          <p:spTgt spid="8"/>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nodeType="click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wipe(left)">
                                      <p:cBhvr>
                                        <p:cTn id="47" dur="500"/>
                                        <p:tgtEl>
                                          <p:spTgt spid="9"/>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nodeType="clickEffect">
                                  <p:stCondLst>
                                    <p:cond delay="0"/>
                                  </p:stCondLst>
                                  <p:childTnLst>
                                    <p:set>
                                      <p:cBhvr>
                                        <p:cTn id="51" dur="1" fill="hold">
                                          <p:stCondLst>
                                            <p:cond delay="0"/>
                                          </p:stCondLst>
                                        </p:cTn>
                                        <p:tgtEl>
                                          <p:spTgt spid="10"/>
                                        </p:tgtEl>
                                        <p:attrNameLst>
                                          <p:attrName>style.visibility</p:attrName>
                                        </p:attrNameLst>
                                      </p:cBhvr>
                                      <p:to>
                                        <p:strVal val="visible"/>
                                      </p:to>
                                    </p:set>
                                    <p:animEffect transition="in" filter="wipe(left)">
                                      <p:cBhvr>
                                        <p:cTn id="52" dur="500"/>
                                        <p:tgtEl>
                                          <p:spTgt spid="10"/>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4" fill="hold" nodeType="clickEffect">
                                  <p:stCondLst>
                                    <p:cond delay="0"/>
                                  </p:stCondLst>
                                  <p:childTnLst>
                                    <p:set>
                                      <p:cBhvr>
                                        <p:cTn id="56" dur="1" fill="hold">
                                          <p:stCondLst>
                                            <p:cond delay="0"/>
                                          </p:stCondLst>
                                        </p:cTn>
                                        <p:tgtEl>
                                          <p:spTgt spid="11"/>
                                        </p:tgtEl>
                                        <p:attrNameLst>
                                          <p:attrName>style.visibility</p:attrName>
                                        </p:attrNameLst>
                                      </p:cBhvr>
                                      <p:to>
                                        <p:strVal val="visible"/>
                                      </p:to>
                                    </p:set>
                                    <p:animEffect transition="in" filter="wipe(down)">
                                      <p:cBhvr>
                                        <p:cTn id="57" dur="500"/>
                                        <p:tgtEl>
                                          <p:spTgt spid="11"/>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4" fill="hold" nodeType="clickEffect">
                                  <p:stCondLst>
                                    <p:cond delay="0"/>
                                  </p:stCondLst>
                                  <p:childTnLst>
                                    <p:set>
                                      <p:cBhvr>
                                        <p:cTn id="61" dur="1" fill="hold">
                                          <p:stCondLst>
                                            <p:cond delay="0"/>
                                          </p:stCondLst>
                                        </p:cTn>
                                        <p:tgtEl>
                                          <p:spTgt spid="12"/>
                                        </p:tgtEl>
                                        <p:attrNameLst>
                                          <p:attrName>style.visibility</p:attrName>
                                        </p:attrNameLst>
                                      </p:cBhvr>
                                      <p:to>
                                        <p:strVal val="visible"/>
                                      </p:to>
                                    </p:set>
                                    <p:animEffect transition="in" filter="wipe(down)">
                                      <p:cBhvr>
                                        <p:cTn id="62" dur="500"/>
                                        <p:tgtEl>
                                          <p:spTgt spid="12"/>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4" fill="hold" nodeType="clickEffect">
                                  <p:stCondLst>
                                    <p:cond delay="0"/>
                                  </p:stCondLst>
                                  <p:childTnLst>
                                    <p:set>
                                      <p:cBhvr>
                                        <p:cTn id="66" dur="1" fill="hold">
                                          <p:stCondLst>
                                            <p:cond delay="0"/>
                                          </p:stCondLst>
                                        </p:cTn>
                                        <p:tgtEl>
                                          <p:spTgt spid="13"/>
                                        </p:tgtEl>
                                        <p:attrNameLst>
                                          <p:attrName>style.visibility</p:attrName>
                                        </p:attrNameLst>
                                      </p:cBhvr>
                                      <p:to>
                                        <p:strVal val="visible"/>
                                      </p:to>
                                    </p:set>
                                    <p:animEffect transition="in" filter="wipe(down)">
                                      <p:cBhvr>
                                        <p:cTn id="67" dur="500"/>
                                        <p:tgtEl>
                                          <p:spTgt spid="13"/>
                                        </p:tgtEl>
                                      </p:cBhvr>
                                    </p:animEffect>
                                  </p:childTnLst>
                                </p:cTn>
                              </p:par>
                            </p:childTnLst>
                          </p:cTn>
                        </p:par>
                      </p:childTnLst>
                    </p:cTn>
                  </p:par>
                  <p:par>
                    <p:cTn id="68" fill="hold">
                      <p:stCondLst>
                        <p:cond delay="indefinite"/>
                      </p:stCondLst>
                      <p:childTnLst>
                        <p:par>
                          <p:cTn id="69" fill="hold">
                            <p:stCondLst>
                              <p:cond delay="0"/>
                            </p:stCondLst>
                            <p:childTnLst>
                              <p:par>
                                <p:cTn id="70" presetID="22" presetClass="entr" presetSubtype="4" fill="hold" nodeType="clickEffect">
                                  <p:stCondLst>
                                    <p:cond delay="0"/>
                                  </p:stCondLst>
                                  <p:childTnLst>
                                    <p:set>
                                      <p:cBhvr>
                                        <p:cTn id="71" dur="1" fill="hold">
                                          <p:stCondLst>
                                            <p:cond delay="0"/>
                                          </p:stCondLst>
                                        </p:cTn>
                                        <p:tgtEl>
                                          <p:spTgt spid="14"/>
                                        </p:tgtEl>
                                        <p:attrNameLst>
                                          <p:attrName>style.visibility</p:attrName>
                                        </p:attrNameLst>
                                      </p:cBhvr>
                                      <p:to>
                                        <p:strVal val="visible"/>
                                      </p:to>
                                    </p:set>
                                    <p:animEffect transition="in" filter="wipe(down)">
                                      <p:cBhvr>
                                        <p:cTn id="72" dur="500"/>
                                        <p:tgtEl>
                                          <p:spTgt spid="14"/>
                                        </p:tgtEl>
                                      </p:cBhvr>
                                    </p:animEffect>
                                  </p:childTnLst>
                                </p:cTn>
                              </p:par>
                            </p:childTnLst>
                          </p:cTn>
                        </p:par>
                      </p:childTnLst>
                    </p:cTn>
                  </p:par>
                  <p:par>
                    <p:cTn id="73" fill="hold">
                      <p:stCondLst>
                        <p:cond delay="indefinite"/>
                      </p:stCondLst>
                      <p:childTnLst>
                        <p:par>
                          <p:cTn id="74" fill="hold">
                            <p:stCondLst>
                              <p:cond delay="0"/>
                            </p:stCondLst>
                            <p:childTnLst>
                              <p:par>
                                <p:cTn id="75" presetID="22" presetClass="entr" presetSubtype="2" fill="hold" nodeType="clickEffect">
                                  <p:stCondLst>
                                    <p:cond delay="0"/>
                                  </p:stCondLst>
                                  <p:childTnLst>
                                    <p:set>
                                      <p:cBhvr>
                                        <p:cTn id="76" dur="1" fill="hold">
                                          <p:stCondLst>
                                            <p:cond delay="0"/>
                                          </p:stCondLst>
                                        </p:cTn>
                                        <p:tgtEl>
                                          <p:spTgt spid="15"/>
                                        </p:tgtEl>
                                        <p:attrNameLst>
                                          <p:attrName>style.visibility</p:attrName>
                                        </p:attrNameLst>
                                      </p:cBhvr>
                                      <p:to>
                                        <p:strVal val="visible"/>
                                      </p:to>
                                    </p:set>
                                    <p:animEffect transition="in" filter="wipe(right)">
                                      <p:cBhvr>
                                        <p:cTn id="77" dur="500"/>
                                        <p:tgtEl>
                                          <p:spTgt spid="15"/>
                                        </p:tgtEl>
                                      </p:cBhvr>
                                    </p:animEffect>
                                  </p:childTnLst>
                                </p:cTn>
                              </p:par>
                            </p:childTnLst>
                          </p:cTn>
                        </p:par>
                      </p:childTnLst>
                    </p:cTn>
                  </p:par>
                  <p:par>
                    <p:cTn id="78" fill="hold">
                      <p:stCondLst>
                        <p:cond delay="indefinite"/>
                      </p:stCondLst>
                      <p:childTnLst>
                        <p:par>
                          <p:cTn id="79" fill="hold">
                            <p:stCondLst>
                              <p:cond delay="0"/>
                            </p:stCondLst>
                            <p:childTnLst>
                              <p:par>
                                <p:cTn id="80" presetID="22" presetClass="entr" presetSubtype="2" fill="hold" nodeType="clickEffect">
                                  <p:stCondLst>
                                    <p:cond delay="0"/>
                                  </p:stCondLst>
                                  <p:childTnLst>
                                    <p:set>
                                      <p:cBhvr>
                                        <p:cTn id="81" dur="1" fill="hold">
                                          <p:stCondLst>
                                            <p:cond delay="0"/>
                                          </p:stCondLst>
                                        </p:cTn>
                                        <p:tgtEl>
                                          <p:spTgt spid="16"/>
                                        </p:tgtEl>
                                        <p:attrNameLst>
                                          <p:attrName>style.visibility</p:attrName>
                                        </p:attrNameLst>
                                      </p:cBhvr>
                                      <p:to>
                                        <p:strVal val="visible"/>
                                      </p:to>
                                    </p:set>
                                    <p:animEffect transition="in" filter="wipe(right)">
                                      <p:cBhvr>
                                        <p:cTn id="8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685800" y="304800"/>
            <a:ext cx="7772400" cy="762000"/>
          </a:xfrm>
        </p:spPr>
        <p:txBody>
          <a:bodyPr/>
          <a:lstStyle/>
          <a:p>
            <a:r>
              <a:rPr lang="es-ES" sz="3200"/>
              <a:t>FUENTES DE INVALIDACIÓN </a:t>
            </a:r>
          </a:p>
        </p:txBody>
      </p:sp>
      <p:graphicFrame>
        <p:nvGraphicFramePr>
          <p:cNvPr id="13362" name="Group 50"/>
          <p:cNvGraphicFramePr>
            <a:graphicFrameLocks noGrp="1"/>
          </p:cNvGraphicFramePr>
          <p:nvPr>
            <p:ph type="tbl" idx="1"/>
          </p:nvPr>
        </p:nvGraphicFramePr>
        <p:xfrm>
          <a:off x="642910" y="1428736"/>
          <a:ext cx="8077200" cy="4837176"/>
        </p:xfrm>
        <a:graphic>
          <a:graphicData uri="http://schemas.openxmlformats.org/drawingml/2006/table">
            <a:tbl>
              <a:tblPr/>
              <a:tblGrid>
                <a:gridCol w="2613025"/>
                <a:gridCol w="5464175"/>
              </a:tblGrid>
              <a:tr h="609600">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ES" sz="1600" b="0" i="0" u="none" strike="noStrike" cap="none" normalizeH="0" baseline="0" smtClean="0">
                          <a:ln>
                            <a:noFill/>
                          </a:ln>
                          <a:solidFill>
                            <a:schemeClr val="tx1"/>
                          </a:solidFill>
                          <a:effectLst/>
                          <a:latin typeface="Tahoma" pitchFamily="34" charset="0"/>
                        </a:rPr>
                        <a:t>Historia</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ES" sz="1600" b="0" i="0" u="none" strike="noStrike" cap="none" normalizeH="0" baseline="0" smtClean="0">
                          <a:ln>
                            <a:noFill/>
                          </a:ln>
                          <a:solidFill>
                            <a:schemeClr val="tx1"/>
                          </a:solidFill>
                          <a:effectLst/>
                          <a:latin typeface="Tahoma" pitchFamily="34" charset="0"/>
                        </a:rPr>
                        <a:t>Acontecimientos que ocurren durante el desarrollo del experimento.</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85800">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ES" sz="1600" b="0" i="0" u="none" strike="noStrike" cap="none" normalizeH="0" baseline="0" smtClean="0">
                          <a:ln>
                            <a:noFill/>
                          </a:ln>
                          <a:solidFill>
                            <a:schemeClr val="tx1"/>
                          </a:solidFill>
                          <a:effectLst/>
                          <a:latin typeface="Tahoma" pitchFamily="34" charset="0"/>
                        </a:rPr>
                        <a:t>Maduración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ES" sz="1600" b="0" i="0" u="none" strike="noStrike" cap="none" normalizeH="0" baseline="0" smtClean="0">
                          <a:ln>
                            <a:noFill/>
                          </a:ln>
                          <a:solidFill>
                            <a:schemeClr val="tx1"/>
                          </a:solidFill>
                          <a:effectLst/>
                          <a:latin typeface="Tahoma" pitchFamily="34" charset="0"/>
                        </a:rPr>
                        <a:t>Procesos internos de los participantes que operan como consecuencia del tiempo y que afectan los resultados.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85800">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ES" sz="1600" b="0" i="0" u="none" strike="noStrike" cap="none" normalizeH="0" baseline="0" smtClean="0">
                          <a:ln>
                            <a:noFill/>
                          </a:ln>
                          <a:solidFill>
                            <a:schemeClr val="tx1"/>
                          </a:solidFill>
                          <a:effectLst/>
                          <a:latin typeface="Tahoma" pitchFamily="34" charset="0"/>
                        </a:rPr>
                        <a:t>Administración de pruebas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ES" sz="1600" b="0" i="0" u="none" strike="noStrike" cap="none" normalizeH="0" baseline="0" smtClean="0">
                          <a:ln>
                            <a:noFill/>
                          </a:ln>
                          <a:solidFill>
                            <a:schemeClr val="tx1"/>
                          </a:solidFill>
                          <a:effectLst/>
                          <a:latin typeface="Tahoma" pitchFamily="34" charset="0"/>
                        </a:rPr>
                        <a:t>Efecto que puede tener la aplicación de una prueba sobre las puntuaciones de pruebas subsecuentes.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85800">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ES" sz="1600" b="0" i="0" u="none" strike="noStrike" cap="none" normalizeH="0" baseline="0" smtClean="0">
                          <a:ln>
                            <a:noFill/>
                          </a:ln>
                          <a:solidFill>
                            <a:schemeClr val="tx1"/>
                          </a:solidFill>
                          <a:effectLst/>
                          <a:latin typeface="Tahoma" pitchFamily="34" charset="0"/>
                        </a:rPr>
                        <a:t>Instrumentación.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ES" sz="1600" b="0" i="0" u="none" strike="noStrike" cap="none" normalizeH="0" baseline="0" smtClean="0">
                          <a:ln>
                            <a:noFill/>
                          </a:ln>
                          <a:solidFill>
                            <a:schemeClr val="tx1"/>
                          </a:solidFill>
                          <a:effectLst/>
                          <a:latin typeface="Tahoma" pitchFamily="34" charset="0"/>
                        </a:rPr>
                        <a:t>Cambios en los instrumentos de medición que pueden producir variaciones en los resultados obtenidos.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1000">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ES" sz="1600" b="0" i="0" u="none" strike="noStrike" cap="none" normalizeH="0" baseline="0" smtClean="0">
                          <a:ln>
                            <a:noFill/>
                          </a:ln>
                          <a:solidFill>
                            <a:schemeClr val="tx1"/>
                          </a:solidFill>
                          <a:effectLst/>
                          <a:latin typeface="Tahoma" pitchFamily="34" charset="0"/>
                        </a:rPr>
                        <a:t>Selección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ES" sz="1600" b="0" i="0" u="none" strike="noStrike" cap="none" normalizeH="0" baseline="0" smtClean="0">
                          <a:ln>
                            <a:noFill/>
                          </a:ln>
                          <a:solidFill>
                            <a:schemeClr val="tx1"/>
                          </a:solidFill>
                          <a:effectLst/>
                          <a:latin typeface="Tahoma" pitchFamily="34" charset="0"/>
                        </a:rPr>
                        <a:t>Grupos no equiparables y selección  tendenciosa</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1000">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ES" sz="1600" b="0" i="0" u="none" strike="noStrike" cap="none" normalizeH="0" baseline="0" smtClean="0">
                          <a:ln>
                            <a:noFill/>
                          </a:ln>
                          <a:solidFill>
                            <a:schemeClr val="tx1"/>
                          </a:solidFill>
                          <a:effectLst/>
                          <a:latin typeface="Tahoma" pitchFamily="34" charset="0"/>
                        </a:rPr>
                        <a:t>Mortalidad experimental</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ES" sz="1600" b="0" i="0" u="none" strike="noStrike" cap="none" normalizeH="0" baseline="0" smtClean="0">
                          <a:ln>
                            <a:noFill/>
                          </a:ln>
                          <a:solidFill>
                            <a:schemeClr val="tx1"/>
                          </a:solidFill>
                          <a:effectLst/>
                          <a:latin typeface="Tahoma" pitchFamily="34" charset="0"/>
                        </a:rPr>
                        <a:t>Pérdida de participantes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85800">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ES" sz="1600" b="0" i="0" u="none" strike="noStrike" cap="none" normalizeH="0" baseline="0" smtClean="0">
                          <a:ln>
                            <a:noFill/>
                          </a:ln>
                          <a:solidFill>
                            <a:schemeClr val="tx1"/>
                          </a:solidFill>
                          <a:effectLst/>
                          <a:latin typeface="Tahoma" pitchFamily="34" charset="0"/>
                        </a:rPr>
                        <a:t>Interacción entre los sujetos y el experimentador</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ES" sz="1600" b="0" i="0" u="none" strike="noStrike" cap="none" normalizeH="0" baseline="0" dirty="0" smtClean="0">
                          <a:ln>
                            <a:noFill/>
                          </a:ln>
                          <a:solidFill>
                            <a:schemeClr val="tx1"/>
                          </a:solidFill>
                          <a:effectLst/>
                          <a:latin typeface="Tahoma" pitchFamily="34" charset="0"/>
                        </a:rPr>
                        <a:t>Actitud  negativa de los sujetos; el experimentador en calidad de observador  puede influir.</a:t>
                      </a:r>
                    </a:p>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ES" sz="1600" b="0" i="0" u="none" strike="noStrike" cap="none" normalizeH="0" baseline="0" dirty="0" smtClean="0">
                          <a:ln>
                            <a:noFill/>
                          </a:ln>
                          <a:solidFill>
                            <a:schemeClr val="tx1"/>
                          </a:solidFill>
                          <a:effectLst/>
                          <a:latin typeface="Tahoma" pitchFamily="34" charset="0"/>
                        </a:rPr>
                        <a:t>Se recomienda que los sujetos no conozcan las hipótesis y propósitos del experimento.</a:t>
                      </a:r>
                    </a:p>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ES" sz="1600" b="0" i="0" u="none" strike="noStrike" cap="none" normalizeH="0" baseline="0" dirty="0" smtClean="0">
                          <a:ln>
                            <a:noFill/>
                          </a:ln>
                          <a:solidFill>
                            <a:schemeClr val="tx1"/>
                          </a:solidFill>
                          <a:effectLst/>
                          <a:latin typeface="Tahoma" pitchFamily="34" charset="0"/>
                        </a:rPr>
                        <a:t>Después vendrán las explicaciones.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971600" y="-31794"/>
            <a:ext cx="7772400" cy="1143000"/>
          </a:xfrm>
          <a:ln/>
        </p:spPr>
        <p:txBody>
          <a:bodyPr/>
          <a:lstStyle/>
          <a:p>
            <a:r>
              <a:rPr lang="es-ES" sz="4000" dirty="0"/>
              <a:t>Diseños experimentales</a:t>
            </a:r>
          </a:p>
        </p:txBody>
      </p:sp>
      <p:sp>
        <p:nvSpPr>
          <p:cNvPr id="16387" name="Rectangle 3"/>
          <p:cNvSpPr>
            <a:spLocks noGrp="1" noChangeArrowheads="1"/>
          </p:cNvSpPr>
          <p:nvPr>
            <p:ph sz="quarter" idx="1"/>
          </p:nvPr>
        </p:nvSpPr>
        <p:spPr>
          <a:xfrm>
            <a:off x="685800" y="2057400"/>
            <a:ext cx="7772400" cy="4114800"/>
          </a:xfrm>
        </p:spPr>
        <p:txBody>
          <a:bodyPr/>
          <a:lstStyle/>
          <a:p>
            <a:r>
              <a:rPr lang="es-ES" dirty="0"/>
              <a:t>Tipos: </a:t>
            </a:r>
            <a:r>
              <a:rPr lang="es-ES" dirty="0" err="1"/>
              <a:t>preexperimental</a:t>
            </a:r>
            <a:r>
              <a:rPr lang="es-ES" dirty="0"/>
              <a:t>, verdadero y </a:t>
            </a:r>
            <a:r>
              <a:rPr lang="es-ES" dirty="0" err="1"/>
              <a:t>cuasiexperimental</a:t>
            </a:r>
            <a:r>
              <a:rPr lang="es-ES" dirty="0"/>
              <a:t>.</a:t>
            </a:r>
          </a:p>
          <a:p>
            <a:endParaRPr lang="es-ES" dirty="0" smtClean="0"/>
          </a:p>
          <a:p>
            <a:r>
              <a:rPr lang="es-ES" dirty="0" smtClean="0"/>
              <a:t>La </a:t>
            </a:r>
            <a:r>
              <a:rPr lang="es-ES" dirty="0"/>
              <a:t>diferencia radica en:</a:t>
            </a:r>
          </a:p>
          <a:p>
            <a:pPr>
              <a:buFont typeface="Wingdings" pitchFamily="2" charset="2"/>
              <a:buNone/>
            </a:pPr>
            <a:r>
              <a:rPr lang="es-ES" dirty="0"/>
              <a:t>	-El grado de control que se impone a las variables de estudio.</a:t>
            </a:r>
          </a:p>
          <a:p>
            <a:pPr>
              <a:buFont typeface="Wingdings" pitchFamily="2" charset="2"/>
              <a:buNone/>
            </a:pPr>
            <a:r>
              <a:rPr lang="es-ES" dirty="0"/>
              <a:t>	-El grado de aleatoriedad de los sujetos, grupos y tratamientos.</a:t>
            </a:r>
          </a:p>
        </p:txBody>
      </p:sp>
    </p:spTree>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a:xfrm>
            <a:off x="685800" y="-76200"/>
            <a:ext cx="7772400" cy="1143000"/>
          </a:xfrm>
        </p:spPr>
        <p:txBody>
          <a:bodyPr>
            <a:normAutofit/>
          </a:bodyPr>
          <a:lstStyle/>
          <a:p>
            <a:r>
              <a:rPr lang="es-MX" sz="3600"/>
              <a:t>Experimento puro o verdadero</a:t>
            </a:r>
            <a:endParaRPr lang="es-ES" sz="3600"/>
          </a:p>
        </p:txBody>
      </p:sp>
      <p:sp>
        <p:nvSpPr>
          <p:cNvPr id="1027" name="Rectangle 3"/>
          <p:cNvSpPr>
            <a:spLocks noGrp="1" noChangeArrowheads="1"/>
          </p:cNvSpPr>
          <p:nvPr>
            <p:ph sz="quarter" idx="1"/>
          </p:nvPr>
        </p:nvSpPr>
        <p:spPr>
          <a:xfrm>
            <a:off x="685800" y="2057400"/>
            <a:ext cx="7772400" cy="4114800"/>
          </a:xfrm>
        </p:spPr>
        <p:txBody>
          <a:bodyPr>
            <a:normAutofit lnSpcReduction="10000"/>
          </a:bodyPr>
          <a:lstStyle/>
          <a:p>
            <a:pPr>
              <a:lnSpc>
                <a:spcPct val="90000"/>
              </a:lnSpc>
            </a:pPr>
            <a:r>
              <a:rPr lang="es-MX" sz="2400" dirty="0"/>
              <a:t>Como mínimo se requiere de dos grupos y lo que influye en uno, influirá de manera equivalente en los demás, a excepción de la VI.</a:t>
            </a:r>
          </a:p>
          <a:p>
            <a:pPr>
              <a:lnSpc>
                <a:spcPct val="90000"/>
              </a:lnSpc>
            </a:pPr>
            <a:r>
              <a:rPr lang="es-MX" sz="2400" dirty="0"/>
              <a:t>Definir claramente cómo se harán los grupos.</a:t>
            </a:r>
          </a:p>
          <a:p>
            <a:pPr>
              <a:lnSpc>
                <a:spcPct val="90000"/>
              </a:lnSpc>
            </a:pPr>
            <a:r>
              <a:rPr lang="es-MX" sz="2400" dirty="0"/>
              <a:t>Evitar fuentes de invalidación.</a:t>
            </a:r>
          </a:p>
          <a:p>
            <a:pPr>
              <a:lnSpc>
                <a:spcPct val="90000"/>
              </a:lnSpc>
            </a:pPr>
            <a:r>
              <a:rPr lang="es-MX" sz="2400" dirty="0"/>
              <a:t>Sirven para </a:t>
            </a:r>
            <a:r>
              <a:rPr lang="es-MX" sz="2400" b="1" dirty="0"/>
              <a:t>investigaciones de tipo explicativo</a:t>
            </a:r>
          </a:p>
          <a:p>
            <a:pPr>
              <a:lnSpc>
                <a:spcPct val="90000"/>
              </a:lnSpc>
            </a:pPr>
            <a:r>
              <a:rPr lang="es-MX" sz="2400" dirty="0"/>
              <a:t>Tipos:</a:t>
            </a:r>
          </a:p>
          <a:p>
            <a:pPr lvl="1">
              <a:lnSpc>
                <a:spcPct val="90000"/>
              </a:lnSpc>
            </a:pPr>
            <a:r>
              <a:rPr lang="es-MX" sz="2000" dirty="0">
                <a:solidFill>
                  <a:srgbClr val="0000FF"/>
                </a:solidFill>
              </a:rPr>
              <a:t>Diseño con postprueba únicamente y grupo de control.</a:t>
            </a:r>
          </a:p>
          <a:p>
            <a:pPr lvl="1">
              <a:lnSpc>
                <a:spcPct val="90000"/>
              </a:lnSpc>
            </a:pPr>
            <a:r>
              <a:rPr lang="es-MX" sz="2000" dirty="0">
                <a:solidFill>
                  <a:srgbClr val="0000FF"/>
                </a:solidFill>
              </a:rPr>
              <a:t>Diseño con preprueba-postprueba y grupo de control</a:t>
            </a:r>
          </a:p>
          <a:p>
            <a:pPr lvl="1">
              <a:lnSpc>
                <a:spcPct val="90000"/>
              </a:lnSpc>
            </a:pPr>
            <a:r>
              <a:rPr lang="es-MX" sz="2000" dirty="0">
                <a:solidFill>
                  <a:srgbClr val="0000FF"/>
                </a:solidFill>
              </a:rPr>
              <a:t>Diseños experimentales de series cronológicas múltiples.</a:t>
            </a:r>
          </a:p>
          <a:p>
            <a:pPr lvl="1">
              <a:lnSpc>
                <a:spcPct val="90000"/>
              </a:lnSpc>
            </a:pPr>
            <a:r>
              <a:rPr lang="es-MX" sz="2000" dirty="0">
                <a:solidFill>
                  <a:srgbClr val="0000FF"/>
                </a:solidFill>
              </a:rPr>
              <a:t>Diseños de series cronológicas con repetición de estímulos</a:t>
            </a:r>
          </a:p>
          <a:p>
            <a:pPr lvl="1">
              <a:lnSpc>
                <a:spcPct val="90000"/>
              </a:lnSpc>
            </a:pPr>
            <a:r>
              <a:rPr lang="es-MX" sz="2000" dirty="0">
                <a:solidFill>
                  <a:srgbClr val="0000FF"/>
                </a:solidFill>
              </a:rPr>
              <a:t>Diseños con tratamientos múltiples</a:t>
            </a:r>
          </a:p>
          <a:p>
            <a:pPr>
              <a:lnSpc>
                <a:spcPct val="90000"/>
              </a:lnSpc>
            </a:pPr>
            <a:endParaRPr lang="es-ES" sz="2400" dirty="0">
              <a:solidFill>
                <a:srgbClr val="0000FF"/>
              </a:solidFill>
            </a:endParaRPr>
          </a:p>
        </p:txBody>
      </p:sp>
    </p:spTree>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1371600" y="0"/>
            <a:ext cx="7772400" cy="1143000"/>
          </a:xfrm>
        </p:spPr>
        <p:txBody>
          <a:bodyPr/>
          <a:lstStyle/>
          <a:p>
            <a:r>
              <a:rPr lang="es-MX" sz="3600"/>
              <a:t>Diseños preexperimentales</a:t>
            </a:r>
            <a:endParaRPr lang="es-ES" sz="3600"/>
          </a:p>
        </p:txBody>
      </p:sp>
      <p:sp>
        <p:nvSpPr>
          <p:cNvPr id="19459" name="Rectangle 3"/>
          <p:cNvSpPr>
            <a:spLocks noGrp="1" noChangeArrowheads="1"/>
          </p:cNvSpPr>
          <p:nvPr>
            <p:ph sz="quarter" idx="1"/>
          </p:nvPr>
        </p:nvSpPr>
        <p:spPr>
          <a:xfrm>
            <a:off x="685800" y="1828800"/>
            <a:ext cx="7772400" cy="4114800"/>
          </a:xfrm>
        </p:spPr>
        <p:txBody>
          <a:bodyPr>
            <a:normAutofit lnSpcReduction="10000"/>
          </a:bodyPr>
          <a:lstStyle/>
          <a:p>
            <a:pPr>
              <a:lnSpc>
                <a:spcPct val="90000"/>
              </a:lnSpc>
            </a:pPr>
            <a:r>
              <a:rPr lang="es-MX" sz="2400" dirty="0"/>
              <a:t>Consisten en administrar un estímulo a un grupo y después aplicar una medición de una o más variables para observar cuál es el nivel del grupo en estas variables.</a:t>
            </a:r>
          </a:p>
          <a:p>
            <a:pPr>
              <a:lnSpc>
                <a:spcPct val="90000"/>
              </a:lnSpc>
            </a:pPr>
            <a:r>
              <a:rPr lang="es-MX" sz="2400" dirty="0"/>
              <a:t>Abren el camino para derivar estudios más profundos.</a:t>
            </a:r>
          </a:p>
          <a:p>
            <a:pPr>
              <a:lnSpc>
                <a:spcPct val="90000"/>
              </a:lnSpc>
            </a:pPr>
            <a:r>
              <a:rPr lang="es-MX" sz="2400" dirty="0"/>
              <a:t>Sirven para </a:t>
            </a:r>
            <a:r>
              <a:rPr lang="es-MX" sz="2400" b="1" dirty="0"/>
              <a:t>investigaciones de tipo exploratorio y descriptivo.</a:t>
            </a:r>
            <a:endParaRPr lang="es-MX" sz="2400" dirty="0"/>
          </a:p>
          <a:p>
            <a:pPr>
              <a:lnSpc>
                <a:spcPct val="90000"/>
              </a:lnSpc>
            </a:pPr>
            <a:r>
              <a:rPr lang="es-MX" sz="2400" dirty="0"/>
              <a:t>No tienen grupo de comparación ni se establece relación entre VI y VD</a:t>
            </a:r>
          </a:p>
          <a:p>
            <a:pPr>
              <a:lnSpc>
                <a:spcPct val="90000"/>
              </a:lnSpc>
            </a:pPr>
            <a:r>
              <a:rPr lang="es-MX" sz="2800" dirty="0"/>
              <a:t>Tipos:</a:t>
            </a:r>
          </a:p>
          <a:p>
            <a:pPr lvl="1">
              <a:lnSpc>
                <a:spcPct val="90000"/>
              </a:lnSpc>
            </a:pPr>
            <a:r>
              <a:rPr lang="es-MX" sz="2000" dirty="0">
                <a:solidFill>
                  <a:srgbClr val="0000FF"/>
                </a:solidFill>
              </a:rPr>
              <a:t>Estudio de caso con una sola medición</a:t>
            </a:r>
          </a:p>
          <a:p>
            <a:pPr lvl="1">
              <a:lnSpc>
                <a:spcPct val="90000"/>
              </a:lnSpc>
            </a:pPr>
            <a:r>
              <a:rPr lang="es-MX" sz="2000" dirty="0">
                <a:solidFill>
                  <a:srgbClr val="0000FF"/>
                </a:solidFill>
              </a:rPr>
              <a:t>Diseño de preprueba-postprueba con un solo grupo</a:t>
            </a:r>
            <a:endParaRPr lang="es-ES" sz="2000" dirty="0">
              <a:solidFill>
                <a:srgbClr val="0000FF"/>
              </a:solidFill>
            </a:endParaRPr>
          </a:p>
        </p:txBody>
      </p:sp>
    </p:spTree>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1295400" y="-76200"/>
            <a:ext cx="7772400" cy="1143000"/>
          </a:xfrm>
        </p:spPr>
        <p:txBody>
          <a:bodyPr/>
          <a:lstStyle/>
          <a:p>
            <a:r>
              <a:rPr lang="es-MX" sz="3600"/>
              <a:t>Diseño Cuasi-experimental</a:t>
            </a:r>
            <a:endParaRPr lang="es-ES" sz="3600"/>
          </a:p>
        </p:txBody>
      </p:sp>
      <p:sp>
        <p:nvSpPr>
          <p:cNvPr id="21507" name="Rectangle 3"/>
          <p:cNvSpPr>
            <a:spLocks noGrp="1" noChangeArrowheads="1"/>
          </p:cNvSpPr>
          <p:nvPr>
            <p:ph sz="quarter" idx="1"/>
          </p:nvPr>
        </p:nvSpPr>
        <p:spPr>
          <a:xfrm>
            <a:off x="611560" y="1844824"/>
            <a:ext cx="7772400" cy="4114800"/>
          </a:xfrm>
        </p:spPr>
        <p:txBody>
          <a:bodyPr>
            <a:normAutofit/>
          </a:bodyPr>
          <a:lstStyle/>
          <a:p>
            <a:pPr>
              <a:lnSpc>
                <a:spcPct val="90000"/>
              </a:lnSpc>
            </a:pPr>
            <a:r>
              <a:rPr lang="es-MX" sz="2400" dirty="0"/>
              <a:t>Manipulan deliberadamente al menos una VI para ver su efecto y relación con una o más VD</a:t>
            </a:r>
          </a:p>
          <a:p>
            <a:pPr>
              <a:lnSpc>
                <a:spcPct val="90000"/>
              </a:lnSpc>
            </a:pPr>
            <a:r>
              <a:rPr lang="es-MX" sz="2400" dirty="0"/>
              <a:t>Difieren de los experimentos puros en que los sujetos no son asignados al azar a los grupos, sino que dichos grupos ya estaban formados antes del experimento.</a:t>
            </a:r>
          </a:p>
          <a:p>
            <a:pPr>
              <a:lnSpc>
                <a:spcPct val="90000"/>
              </a:lnSpc>
            </a:pPr>
            <a:r>
              <a:rPr lang="es-MX" sz="2400" dirty="0"/>
              <a:t>Constituyen </a:t>
            </a:r>
            <a:r>
              <a:rPr lang="es-MX" sz="2400" b="1" dirty="0"/>
              <a:t>estudios correlacionales.</a:t>
            </a:r>
          </a:p>
          <a:p>
            <a:pPr>
              <a:lnSpc>
                <a:spcPct val="90000"/>
              </a:lnSpc>
            </a:pPr>
            <a:r>
              <a:rPr lang="es-MX" sz="2400" dirty="0"/>
              <a:t>Tipos:</a:t>
            </a:r>
          </a:p>
          <a:p>
            <a:pPr lvl="1">
              <a:lnSpc>
                <a:spcPct val="90000"/>
              </a:lnSpc>
            </a:pPr>
            <a:r>
              <a:rPr lang="es-MX" sz="2000" dirty="0">
                <a:solidFill>
                  <a:srgbClr val="0000FF"/>
                </a:solidFill>
              </a:rPr>
              <a:t>Diseño con postprueba únicamente y grupos intactos.</a:t>
            </a:r>
          </a:p>
          <a:p>
            <a:pPr lvl="1">
              <a:lnSpc>
                <a:spcPct val="90000"/>
              </a:lnSpc>
            </a:pPr>
            <a:r>
              <a:rPr lang="es-MX" sz="2000" dirty="0">
                <a:solidFill>
                  <a:srgbClr val="0000FF"/>
                </a:solidFill>
              </a:rPr>
              <a:t>Diseño con preprueba-postprueba y grupos intactos (uno de ellos de control)</a:t>
            </a:r>
          </a:p>
          <a:p>
            <a:pPr lvl="1">
              <a:lnSpc>
                <a:spcPct val="90000"/>
              </a:lnSpc>
            </a:pPr>
            <a:r>
              <a:rPr lang="es-MX" sz="2000" dirty="0">
                <a:solidFill>
                  <a:srgbClr val="0000FF"/>
                </a:solidFill>
              </a:rPr>
              <a:t>Diseños cuasiexperimentales de series cronológicas </a:t>
            </a:r>
            <a:endParaRPr lang="es-ES" sz="2000" dirty="0">
              <a:solidFill>
                <a:srgbClr val="0000FF"/>
              </a:solidFill>
            </a:endParaRPr>
          </a:p>
        </p:txBody>
      </p:sp>
    </p:spTree>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107504" y="-315416"/>
            <a:ext cx="8743984" cy="1143000"/>
          </a:xfrm>
        </p:spPr>
        <p:txBody>
          <a:bodyPr/>
          <a:lstStyle/>
          <a:p>
            <a:r>
              <a:rPr lang="es-MX" sz="3200" dirty="0"/>
              <a:t>Diferencias entre diseños experimentales</a:t>
            </a:r>
            <a:endParaRPr lang="es-ES" sz="3200" dirty="0"/>
          </a:p>
        </p:txBody>
      </p:sp>
      <p:graphicFrame>
        <p:nvGraphicFramePr>
          <p:cNvPr id="22585" name="Group 57"/>
          <p:cNvGraphicFramePr>
            <a:graphicFrameLocks noGrp="1"/>
          </p:cNvGraphicFramePr>
          <p:nvPr>
            <p:ph type="tbl" idx="1"/>
            <p:extLst>
              <p:ext uri="{D42A27DB-BD31-4B8C-83A1-F6EECF244321}">
                <p14:modId xmlns:p14="http://schemas.microsoft.com/office/powerpoint/2010/main" val="1030153874"/>
              </p:ext>
            </p:extLst>
          </p:nvPr>
        </p:nvGraphicFramePr>
        <p:xfrm>
          <a:off x="685800" y="804442"/>
          <a:ext cx="7772400" cy="5818860"/>
        </p:xfrm>
        <a:graphic>
          <a:graphicData uri="http://schemas.openxmlformats.org/drawingml/2006/table">
            <a:tbl>
              <a:tblPr/>
              <a:tblGrid>
                <a:gridCol w="2133600"/>
                <a:gridCol w="1752600"/>
                <a:gridCol w="1943100"/>
                <a:gridCol w="1943100"/>
              </a:tblGrid>
              <a:tr h="909278">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s-ES" sz="2400" b="0" i="0" u="none" strike="noStrike" cap="none" normalizeH="0" baseline="0" smtClean="0">
                        <a:ln>
                          <a:noFill/>
                        </a:ln>
                        <a:solidFill>
                          <a:schemeClr val="tx1"/>
                        </a:solidFill>
                        <a:effectLst/>
                        <a:latin typeface="Tahoma"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MX" sz="1800" b="0" i="0" u="none" strike="noStrike" cap="none" normalizeH="0" baseline="0" smtClean="0">
                          <a:ln>
                            <a:noFill/>
                          </a:ln>
                          <a:solidFill>
                            <a:schemeClr val="tx1"/>
                          </a:solidFill>
                          <a:effectLst/>
                          <a:latin typeface="Tahoma" pitchFamily="34" charset="0"/>
                        </a:rPr>
                        <a:t>Diseño preexperimen</a:t>
                      </a:r>
                    </a:p>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MX" sz="1800" b="0" i="0" u="none" strike="noStrike" cap="none" normalizeH="0" baseline="0" smtClean="0">
                          <a:ln>
                            <a:noFill/>
                          </a:ln>
                          <a:solidFill>
                            <a:schemeClr val="tx1"/>
                          </a:solidFill>
                          <a:effectLst/>
                          <a:latin typeface="Tahoma" pitchFamily="34" charset="0"/>
                        </a:rPr>
                        <a:t>tal</a:t>
                      </a:r>
                      <a:endParaRPr kumimoji="0" lang="es-ES" sz="1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MX" sz="1800" b="0" i="0" u="none" strike="noStrike" cap="none" normalizeH="0" baseline="0" smtClean="0">
                          <a:ln>
                            <a:noFill/>
                          </a:ln>
                          <a:solidFill>
                            <a:schemeClr val="tx1"/>
                          </a:solidFill>
                          <a:effectLst/>
                          <a:latin typeface="Tahoma" pitchFamily="34" charset="0"/>
                        </a:rPr>
                        <a:t>Diseño cuasiexperimen-tal</a:t>
                      </a:r>
                      <a:endParaRPr kumimoji="0" lang="es-ES" sz="1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MX" sz="1800" b="0" i="0" u="none" strike="noStrike" cap="none" normalizeH="0" baseline="0" smtClean="0">
                          <a:ln>
                            <a:noFill/>
                          </a:ln>
                          <a:solidFill>
                            <a:schemeClr val="tx1"/>
                          </a:solidFill>
                          <a:effectLst/>
                          <a:latin typeface="Tahoma" pitchFamily="34" charset="0"/>
                        </a:rPr>
                        <a:t>Diseño experimento puro</a:t>
                      </a:r>
                      <a:endParaRPr kumimoji="0" lang="es-ES" sz="1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43357">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MX" sz="1800" b="0" i="0" u="none" strike="noStrike" cap="none" normalizeH="0" baseline="0" dirty="0" smtClean="0">
                          <a:ln>
                            <a:noFill/>
                          </a:ln>
                          <a:solidFill>
                            <a:schemeClr val="tx1"/>
                          </a:solidFill>
                          <a:effectLst/>
                          <a:latin typeface="Tahoma" pitchFamily="34" charset="0"/>
                        </a:rPr>
                        <a:t>¿Presencia de un grupo control?</a:t>
                      </a:r>
                      <a:endParaRPr kumimoji="0" lang="es-ES" sz="1800" b="0" i="0" u="none" strike="noStrike" cap="none" normalizeH="0" baseline="0" dirty="0" smtClean="0">
                        <a:ln>
                          <a:noFill/>
                        </a:ln>
                        <a:solidFill>
                          <a:schemeClr val="tx1"/>
                        </a:solidFill>
                        <a:effectLst/>
                        <a:latin typeface="Tahoma"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MX" sz="2400" b="0" i="0" u="none" strike="noStrike" cap="none" normalizeH="0" baseline="0" smtClean="0">
                          <a:ln>
                            <a:noFill/>
                          </a:ln>
                          <a:solidFill>
                            <a:schemeClr val="tx1"/>
                          </a:solidFill>
                          <a:effectLst/>
                          <a:latin typeface="Tahoma" pitchFamily="34" charset="0"/>
                        </a:rPr>
                        <a:t>No</a:t>
                      </a:r>
                      <a:endParaRPr kumimoji="0" lang="es-ES" sz="24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MX" sz="2400" b="0" i="0" u="none" strike="noStrike" cap="none" normalizeH="0" baseline="0" smtClean="0">
                          <a:ln>
                            <a:noFill/>
                          </a:ln>
                          <a:solidFill>
                            <a:schemeClr val="tx1"/>
                          </a:solidFill>
                          <a:effectLst/>
                          <a:latin typeface="Tahoma" pitchFamily="34" charset="0"/>
                        </a:rPr>
                        <a:t>Sí</a:t>
                      </a:r>
                      <a:endParaRPr kumimoji="0" lang="es-ES" sz="24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MX" sz="2400" b="0" i="0" u="none" strike="noStrike" cap="none" normalizeH="0" baseline="0" smtClean="0">
                          <a:ln>
                            <a:noFill/>
                          </a:ln>
                          <a:solidFill>
                            <a:schemeClr val="tx1"/>
                          </a:solidFill>
                          <a:effectLst/>
                          <a:latin typeface="Tahoma" pitchFamily="34" charset="0"/>
                        </a:rPr>
                        <a:t>Sí</a:t>
                      </a:r>
                      <a:endParaRPr kumimoji="0" lang="es-ES" sz="24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115153">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MX" sz="1800" b="0" i="0" u="none" strike="noStrike" cap="none" normalizeH="0" baseline="0" smtClean="0">
                          <a:ln>
                            <a:noFill/>
                          </a:ln>
                          <a:solidFill>
                            <a:schemeClr val="tx1"/>
                          </a:solidFill>
                          <a:effectLst/>
                          <a:latin typeface="Tahoma" pitchFamily="34" charset="0"/>
                        </a:rPr>
                        <a:t>¿Selección aleatoria de sujetos de una población?</a:t>
                      </a:r>
                      <a:endParaRPr kumimoji="0" lang="es-ES" sz="1800" b="0" i="0" u="none" strike="noStrike" cap="none" normalizeH="0" baseline="0" smtClean="0">
                        <a:ln>
                          <a:noFill/>
                        </a:ln>
                        <a:solidFill>
                          <a:schemeClr val="tx1"/>
                        </a:solidFill>
                        <a:effectLst/>
                        <a:latin typeface="Tahoma"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MX" sz="2400" b="0" i="0" u="none" strike="noStrike" cap="none" normalizeH="0" baseline="0" smtClean="0">
                          <a:ln>
                            <a:noFill/>
                          </a:ln>
                          <a:solidFill>
                            <a:schemeClr val="tx1"/>
                          </a:solidFill>
                          <a:effectLst/>
                          <a:latin typeface="Tahoma" pitchFamily="34" charset="0"/>
                        </a:rPr>
                        <a:t>No</a:t>
                      </a:r>
                      <a:endParaRPr kumimoji="0" lang="es-ES" sz="24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MX" sz="1800" b="0" i="0" u="none" strike="noStrike" cap="none" normalizeH="0" baseline="0" smtClean="0">
                          <a:ln>
                            <a:noFill/>
                          </a:ln>
                          <a:solidFill>
                            <a:schemeClr val="tx1"/>
                          </a:solidFill>
                          <a:effectLst/>
                          <a:latin typeface="Tahoma" pitchFamily="34" charset="0"/>
                        </a:rPr>
                        <a:t>Sí, pero restringuido en grupos pre-asignados</a:t>
                      </a:r>
                      <a:endParaRPr kumimoji="0" lang="es-ES" sz="1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MX" sz="2400" b="0" i="0" u="none" strike="noStrike" cap="none" normalizeH="0" baseline="0" smtClean="0">
                          <a:ln>
                            <a:noFill/>
                          </a:ln>
                          <a:solidFill>
                            <a:schemeClr val="tx1"/>
                          </a:solidFill>
                          <a:effectLst/>
                          <a:latin typeface="Tahoma" pitchFamily="34" charset="0"/>
                        </a:rPr>
                        <a:t>Sí</a:t>
                      </a:r>
                      <a:endParaRPr kumimoji="0" lang="es-ES" sz="24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57810">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MX" sz="1800" b="0" i="0" u="none" strike="noStrike" cap="none" normalizeH="0" baseline="0" smtClean="0">
                          <a:ln>
                            <a:noFill/>
                          </a:ln>
                          <a:solidFill>
                            <a:schemeClr val="tx1"/>
                          </a:solidFill>
                          <a:effectLst/>
                          <a:latin typeface="Tahoma" pitchFamily="34" charset="0"/>
                        </a:rPr>
                        <a:t>¿Asignación aleatoria de sujetos a grupos?</a:t>
                      </a:r>
                      <a:endParaRPr kumimoji="0" lang="es-ES" sz="1800" b="0" i="0" u="none" strike="noStrike" cap="none" normalizeH="0" baseline="0" smtClean="0">
                        <a:ln>
                          <a:noFill/>
                        </a:ln>
                        <a:solidFill>
                          <a:schemeClr val="tx1"/>
                        </a:solidFill>
                        <a:effectLst/>
                        <a:latin typeface="Tahoma"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MX" sz="2400" b="0" i="0" u="none" strike="noStrike" cap="none" normalizeH="0" baseline="0" smtClean="0">
                          <a:ln>
                            <a:noFill/>
                          </a:ln>
                          <a:solidFill>
                            <a:schemeClr val="tx1"/>
                          </a:solidFill>
                          <a:effectLst/>
                          <a:latin typeface="Tahoma" pitchFamily="34" charset="0"/>
                        </a:rPr>
                        <a:t>No</a:t>
                      </a:r>
                      <a:endParaRPr kumimoji="0" lang="es-ES" sz="24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MX" sz="2400" b="0" i="0" u="none" strike="noStrike" cap="none" normalizeH="0" baseline="0" smtClean="0">
                          <a:ln>
                            <a:noFill/>
                          </a:ln>
                          <a:solidFill>
                            <a:schemeClr val="tx1"/>
                          </a:solidFill>
                          <a:effectLst/>
                          <a:latin typeface="Tahoma" pitchFamily="34" charset="0"/>
                        </a:rPr>
                        <a:t>No</a:t>
                      </a:r>
                      <a:endParaRPr kumimoji="0" lang="es-ES" sz="24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MX" sz="2400" b="0" i="0" u="none" strike="noStrike" cap="none" normalizeH="0" baseline="0" smtClean="0">
                          <a:ln>
                            <a:noFill/>
                          </a:ln>
                          <a:solidFill>
                            <a:schemeClr val="tx1"/>
                          </a:solidFill>
                          <a:effectLst/>
                          <a:latin typeface="Tahoma" pitchFamily="34" charset="0"/>
                        </a:rPr>
                        <a:t>Sí</a:t>
                      </a:r>
                      <a:endParaRPr kumimoji="0" lang="es-ES" sz="24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115153">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MX" sz="1800" b="0" i="0" u="none" strike="noStrike" cap="none" normalizeH="0" baseline="0" smtClean="0">
                          <a:ln>
                            <a:noFill/>
                          </a:ln>
                          <a:solidFill>
                            <a:schemeClr val="tx1"/>
                          </a:solidFill>
                          <a:effectLst/>
                          <a:latin typeface="Tahoma" pitchFamily="34" charset="0"/>
                        </a:rPr>
                        <a:t>¿Asignación aleatoria de tratamientos a grupos?</a:t>
                      </a:r>
                      <a:endParaRPr kumimoji="0" lang="es-ES" sz="1800" b="0" i="0" u="none" strike="noStrike" cap="none" normalizeH="0" baseline="0" smtClean="0">
                        <a:ln>
                          <a:noFill/>
                        </a:ln>
                        <a:solidFill>
                          <a:schemeClr val="tx1"/>
                        </a:solidFill>
                        <a:effectLst/>
                        <a:latin typeface="Tahoma"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MX" sz="2400" b="0" i="0" u="none" strike="noStrike" cap="none" normalizeH="0" baseline="0" smtClean="0">
                          <a:ln>
                            <a:noFill/>
                          </a:ln>
                          <a:solidFill>
                            <a:schemeClr val="tx1"/>
                          </a:solidFill>
                          <a:effectLst/>
                          <a:latin typeface="Tahoma" pitchFamily="34" charset="0"/>
                        </a:rPr>
                        <a:t>No</a:t>
                      </a:r>
                      <a:endParaRPr kumimoji="0" lang="es-ES" sz="24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MX" sz="2400" b="0" i="0" u="none" strike="noStrike" cap="none" normalizeH="0" baseline="0" smtClean="0">
                          <a:ln>
                            <a:noFill/>
                          </a:ln>
                          <a:solidFill>
                            <a:schemeClr val="tx1"/>
                          </a:solidFill>
                          <a:effectLst/>
                          <a:latin typeface="Tahoma" pitchFamily="34" charset="0"/>
                        </a:rPr>
                        <a:t>Si es posible</a:t>
                      </a:r>
                      <a:endParaRPr kumimoji="0" lang="es-ES" sz="24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MX" sz="2400" b="0" i="0" u="none" strike="noStrike" cap="none" normalizeH="0" baseline="0" smtClean="0">
                          <a:ln>
                            <a:noFill/>
                          </a:ln>
                          <a:solidFill>
                            <a:schemeClr val="tx1"/>
                          </a:solidFill>
                          <a:effectLst/>
                          <a:latin typeface="Tahoma" pitchFamily="34" charset="0"/>
                        </a:rPr>
                        <a:t>Sí</a:t>
                      </a:r>
                      <a:endParaRPr kumimoji="0" lang="es-ES" sz="24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57810">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MX" sz="1800" b="0" i="0" u="none" strike="noStrike" cap="none" normalizeH="0" baseline="0" smtClean="0">
                          <a:ln>
                            <a:noFill/>
                          </a:ln>
                          <a:solidFill>
                            <a:schemeClr val="tx1"/>
                          </a:solidFill>
                          <a:effectLst/>
                          <a:latin typeface="Tahoma" pitchFamily="34" charset="0"/>
                        </a:rPr>
                        <a:t>Grado de control sobre variables extrañas</a:t>
                      </a:r>
                      <a:endParaRPr kumimoji="0" lang="es-ES" sz="1800" b="0" i="0" u="none" strike="noStrike" cap="none" normalizeH="0" baseline="0" smtClean="0">
                        <a:ln>
                          <a:noFill/>
                        </a:ln>
                        <a:solidFill>
                          <a:schemeClr val="tx1"/>
                        </a:solidFill>
                        <a:effectLst/>
                        <a:latin typeface="Tahoma"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MX" sz="2400" b="0" i="0" u="none" strike="noStrike" cap="none" normalizeH="0" baseline="0" smtClean="0">
                          <a:ln>
                            <a:noFill/>
                          </a:ln>
                          <a:solidFill>
                            <a:schemeClr val="tx1"/>
                          </a:solidFill>
                          <a:effectLst/>
                          <a:latin typeface="Tahoma" pitchFamily="34" charset="0"/>
                        </a:rPr>
                        <a:t>Baja</a:t>
                      </a:r>
                      <a:endParaRPr kumimoji="0" lang="es-ES" sz="24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MX" sz="2400" b="0" i="0" u="none" strike="noStrike" cap="none" normalizeH="0" baseline="0" smtClean="0">
                          <a:ln>
                            <a:noFill/>
                          </a:ln>
                          <a:solidFill>
                            <a:schemeClr val="tx1"/>
                          </a:solidFill>
                          <a:effectLst/>
                          <a:latin typeface="Tahoma" pitchFamily="34" charset="0"/>
                        </a:rPr>
                        <a:t>Moderado</a:t>
                      </a:r>
                      <a:endParaRPr kumimoji="0" lang="es-ES" sz="24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MX" sz="2400" b="0" i="0" u="none" strike="noStrike" cap="none" normalizeH="0" baseline="0" dirty="0" smtClean="0">
                          <a:ln>
                            <a:noFill/>
                          </a:ln>
                          <a:solidFill>
                            <a:schemeClr val="tx1"/>
                          </a:solidFill>
                          <a:effectLst/>
                          <a:latin typeface="Tahoma" pitchFamily="34" charset="0"/>
                        </a:rPr>
                        <a:t>Alto</a:t>
                      </a:r>
                      <a:endParaRPr kumimoji="0" lang="es-ES" sz="2400" b="0" i="0" u="none" strike="noStrike" cap="none" normalizeH="0" baseline="0" dirty="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79462" y="107577"/>
            <a:ext cx="7581901" cy="692523"/>
          </a:xfrm>
        </p:spPr>
        <p:txBody>
          <a:bodyPr/>
          <a:lstStyle/>
          <a:p>
            <a:r>
              <a:rPr lang="es-ES" sz="2800" dirty="0" smtClean="0"/>
              <a:t>GUIÓN EXPLICATIVO</a:t>
            </a:r>
            <a:endParaRPr lang="es-ES" sz="2800" dirty="0"/>
          </a:p>
        </p:txBody>
      </p:sp>
      <p:sp>
        <p:nvSpPr>
          <p:cNvPr id="3" name="Marcador de contenido 2"/>
          <p:cNvSpPr>
            <a:spLocks noGrp="1"/>
          </p:cNvSpPr>
          <p:nvPr>
            <p:ph sz="quarter" idx="1"/>
          </p:nvPr>
        </p:nvSpPr>
        <p:spPr>
          <a:xfrm>
            <a:off x="539552" y="1412776"/>
            <a:ext cx="8153400" cy="4896544"/>
          </a:xfrm>
        </p:spPr>
        <p:txBody>
          <a:bodyPr>
            <a:noAutofit/>
          </a:bodyPr>
          <a:lstStyle/>
          <a:p>
            <a:pPr marL="114300" indent="0">
              <a:buNone/>
            </a:pPr>
            <a:r>
              <a:rPr lang="es-ES" sz="1800" dirty="0" smtClean="0">
                <a:latin typeface="Times New Roman"/>
                <a:cs typeface="Times New Roman"/>
              </a:rPr>
              <a:t>Para el profesor</a:t>
            </a:r>
          </a:p>
          <a:p>
            <a:pPr marL="571500" indent="-457200">
              <a:buFont typeface="+mj-lt"/>
              <a:buAutoNum type="arabicPeriod"/>
            </a:pPr>
            <a:r>
              <a:rPr lang="es-ES" sz="1800" dirty="0" smtClean="0">
                <a:latin typeface="Times New Roman"/>
                <a:cs typeface="Times New Roman"/>
              </a:rPr>
              <a:t>Describir el contenido de las diapositivas complementando con su propio conocimiento.</a:t>
            </a:r>
          </a:p>
          <a:p>
            <a:pPr marL="571500" indent="-457200">
              <a:buFont typeface="+mj-lt"/>
              <a:buAutoNum type="arabicPeriod"/>
            </a:pPr>
            <a:r>
              <a:rPr lang="es-ES" sz="1800" dirty="0" smtClean="0">
                <a:latin typeface="Times New Roman"/>
                <a:cs typeface="Times New Roman"/>
              </a:rPr>
              <a:t>El material es enunciativo, no limitativo por lo que el profesor se compromete a enriquecer la aportación teórica, así como la práctica de acuerdo a su experiencia profesional.</a:t>
            </a:r>
          </a:p>
          <a:p>
            <a:pPr marL="571500" indent="-457200">
              <a:buFont typeface="+mj-lt"/>
              <a:buAutoNum type="arabicPeriod"/>
            </a:pPr>
            <a:r>
              <a:rPr lang="es-ES" sz="1800" dirty="0" smtClean="0">
                <a:latin typeface="Times New Roman"/>
                <a:cs typeface="Times New Roman"/>
              </a:rPr>
              <a:t>El material bibliográfico debe complementarse con las propias referencias que el docente aporte.</a:t>
            </a:r>
          </a:p>
          <a:p>
            <a:pPr marL="571500" indent="-457200">
              <a:buFont typeface="+mj-lt"/>
              <a:buAutoNum type="arabicPeriod"/>
            </a:pPr>
            <a:r>
              <a:rPr lang="es-ES" sz="1800" dirty="0" smtClean="0">
                <a:latin typeface="Times New Roman"/>
                <a:cs typeface="Times New Roman"/>
              </a:rPr>
              <a:t>El material se complementará con investigación solicitada por el profesor.</a:t>
            </a:r>
            <a:endParaRPr lang="es-ES" sz="1800" dirty="0">
              <a:latin typeface="Times New Roman"/>
              <a:cs typeface="Times New Roman"/>
            </a:endParaRPr>
          </a:p>
          <a:p>
            <a:pPr marL="114300" indent="0">
              <a:buNone/>
            </a:pPr>
            <a:endParaRPr lang="es-ES" sz="1800" dirty="0" smtClean="0">
              <a:latin typeface="Times New Roman"/>
              <a:cs typeface="Times New Roman"/>
            </a:endParaRPr>
          </a:p>
          <a:p>
            <a:pPr marL="114300" indent="0">
              <a:buNone/>
            </a:pPr>
            <a:r>
              <a:rPr lang="es-ES" sz="1800" dirty="0" smtClean="0">
                <a:latin typeface="Times New Roman"/>
                <a:cs typeface="Times New Roman"/>
              </a:rPr>
              <a:t>Para el alumno</a:t>
            </a:r>
          </a:p>
          <a:p>
            <a:pPr marL="457200" indent="-342900">
              <a:buFont typeface="+mj-lt"/>
              <a:buAutoNum type="arabicPeriod"/>
            </a:pPr>
            <a:r>
              <a:rPr lang="es-ES" sz="1800" dirty="0" smtClean="0">
                <a:latin typeface="Times New Roman"/>
                <a:cs typeface="Times New Roman"/>
              </a:rPr>
              <a:t>Leer y revisar el material antes de presentarse a clase.</a:t>
            </a:r>
          </a:p>
          <a:p>
            <a:pPr marL="457200" indent="-342900">
              <a:buFont typeface="+mj-lt"/>
              <a:buAutoNum type="arabicPeriod"/>
            </a:pPr>
            <a:r>
              <a:rPr lang="es-ES" sz="1800" dirty="0" smtClean="0">
                <a:latin typeface="Times New Roman"/>
                <a:cs typeface="Times New Roman"/>
              </a:rPr>
              <a:t>Agregar notas derivadas de las dudas que le surjan y que el profesor debe aclarar.</a:t>
            </a:r>
          </a:p>
          <a:p>
            <a:pPr marL="457200" indent="-342900">
              <a:buFont typeface="+mj-lt"/>
              <a:buAutoNum type="arabicPeriod"/>
            </a:pPr>
            <a:r>
              <a:rPr lang="es-ES" sz="1800" dirty="0" smtClean="0">
                <a:latin typeface="Times New Roman"/>
                <a:cs typeface="Times New Roman"/>
              </a:rPr>
              <a:t>Complementar el material con investigación voluntaria y sugerida por el profesor</a:t>
            </a:r>
          </a:p>
          <a:p>
            <a:pPr marL="114300" indent="0">
              <a:buNone/>
            </a:pPr>
            <a:endParaRPr lang="es-ES" sz="1800" dirty="0" smtClean="0">
              <a:latin typeface="Times New Roman"/>
              <a:cs typeface="Times New Roman"/>
            </a:endParaRPr>
          </a:p>
        </p:txBody>
      </p:sp>
    </p:spTree>
    <p:extLst>
      <p:ext uri="{BB962C8B-B14F-4D97-AF65-F5344CB8AC3E}">
        <p14:creationId xmlns:p14="http://schemas.microsoft.com/office/powerpoint/2010/main" val="316173170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1066800" y="152400"/>
            <a:ext cx="7772400" cy="1143000"/>
          </a:xfrm>
        </p:spPr>
        <p:txBody>
          <a:bodyPr>
            <a:normAutofit/>
          </a:bodyPr>
          <a:lstStyle/>
          <a:p>
            <a:r>
              <a:rPr lang="es-MX" sz="4000"/>
              <a:t>Diseños no experimentales</a:t>
            </a:r>
            <a:endParaRPr lang="es-ES" sz="4000"/>
          </a:p>
        </p:txBody>
      </p:sp>
      <p:sp>
        <p:nvSpPr>
          <p:cNvPr id="23555" name="Rectangle 3"/>
          <p:cNvSpPr>
            <a:spLocks noGrp="1" noChangeArrowheads="1"/>
          </p:cNvSpPr>
          <p:nvPr>
            <p:ph sz="quarter" idx="1"/>
          </p:nvPr>
        </p:nvSpPr>
        <p:spPr>
          <a:xfrm>
            <a:off x="755576" y="1618456"/>
            <a:ext cx="7772400" cy="4114800"/>
          </a:xfrm>
        </p:spPr>
        <p:txBody>
          <a:bodyPr>
            <a:normAutofit fontScale="92500" lnSpcReduction="10000"/>
          </a:bodyPr>
          <a:lstStyle/>
          <a:p>
            <a:pPr>
              <a:lnSpc>
                <a:spcPct val="90000"/>
              </a:lnSpc>
            </a:pPr>
            <a:r>
              <a:rPr lang="es-MX" sz="2400" dirty="0"/>
              <a:t>Se observan situaciones ya existentes no provocadas por el investigador.</a:t>
            </a:r>
          </a:p>
          <a:p>
            <a:pPr>
              <a:lnSpc>
                <a:spcPct val="90000"/>
              </a:lnSpc>
            </a:pPr>
            <a:r>
              <a:rPr lang="es-MX" sz="2400" dirty="0"/>
              <a:t>Se realizan sin manipular (variar) deliberadamente las VI</a:t>
            </a:r>
          </a:p>
          <a:p>
            <a:pPr>
              <a:lnSpc>
                <a:spcPct val="90000"/>
              </a:lnSpc>
            </a:pPr>
            <a:r>
              <a:rPr lang="es-MX" sz="2400" dirty="0"/>
              <a:t>Observar los fenómenos tal y como se dan en la realidad, para después analizarlos.</a:t>
            </a:r>
          </a:p>
          <a:p>
            <a:pPr>
              <a:lnSpc>
                <a:spcPct val="90000"/>
              </a:lnSpc>
            </a:pPr>
            <a:r>
              <a:rPr lang="es-MX" sz="2400" dirty="0"/>
              <a:t>No hay condiciones o estímulos a los cuales se expongan los sujetos.</a:t>
            </a:r>
          </a:p>
          <a:p>
            <a:pPr>
              <a:lnSpc>
                <a:spcPct val="90000"/>
              </a:lnSpc>
            </a:pPr>
            <a:r>
              <a:rPr lang="es-MX" sz="2400" dirty="0"/>
              <a:t>Las VI ya ocurrieron y también los efectos.</a:t>
            </a:r>
          </a:p>
          <a:p>
            <a:pPr>
              <a:lnSpc>
                <a:spcPct val="90000"/>
              </a:lnSpc>
            </a:pPr>
            <a:endParaRPr lang="es-MX" sz="2400" dirty="0" smtClean="0"/>
          </a:p>
          <a:p>
            <a:pPr>
              <a:lnSpc>
                <a:spcPct val="90000"/>
              </a:lnSpc>
            </a:pPr>
            <a:r>
              <a:rPr lang="es-MX" sz="2400" dirty="0" smtClean="0"/>
              <a:t>Tipos</a:t>
            </a:r>
            <a:r>
              <a:rPr lang="es-MX" sz="2400" dirty="0"/>
              <a:t>:</a:t>
            </a:r>
          </a:p>
          <a:p>
            <a:pPr lvl="1">
              <a:lnSpc>
                <a:spcPct val="90000"/>
              </a:lnSpc>
            </a:pPr>
            <a:r>
              <a:rPr lang="es-MX" sz="2000" dirty="0">
                <a:solidFill>
                  <a:srgbClr val="0000FF"/>
                </a:solidFill>
              </a:rPr>
              <a:t>Transeccionales o Transversales</a:t>
            </a:r>
          </a:p>
          <a:p>
            <a:pPr lvl="1">
              <a:lnSpc>
                <a:spcPct val="90000"/>
              </a:lnSpc>
            </a:pPr>
            <a:r>
              <a:rPr lang="es-MX" sz="2000" dirty="0">
                <a:solidFill>
                  <a:srgbClr val="0000FF"/>
                </a:solidFill>
              </a:rPr>
              <a:t>Longitudinales</a:t>
            </a:r>
            <a:endParaRPr lang="es-ES" sz="2000" dirty="0">
              <a:solidFill>
                <a:srgbClr val="0000FF"/>
              </a:solidFill>
            </a:endParaRPr>
          </a:p>
        </p:txBody>
      </p:sp>
    </p:spTree>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1043608" y="332656"/>
            <a:ext cx="7772400" cy="810344"/>
          </a:xfrm>
        </p:spPr>
        <p:txBody>
          <a:bodyPr>
            <a:normAutofit fontScale="90000"/>
          </a:bodyPr>
          <a:lstStyle/>
          <a:p>
            <a:r>
              <a:rPr lang="es-MX" sz="3600" dirty="0"/>
              <a:t>Diseño no experimental Transeccional</a:t>
            </a:r>
            <a:endParaRPr lang="es-ES" sz="3600" dirty="0"/>
          </a:p>
        </p:txBody>
      </p:sp>
      <p:sp>
        <p:nvSpPr>
          <p:cNvPr id="25603" name="Rectangle 3"/>
          <p:cNvSpPr>
            <a:spLocks noGrp="1" noChangeArrowheads="1"/>
          </p:cNvSpPr>
          <p:nvPr>
            <p:ph sz="quarter" idx="1"/>
          </p:nvPr>
        </p:nvSpPr>
        <p:spPr>
          <a:xfrm>
            <a:off x="683568" y="1628800"/>
            <a:ext cx="7772400" cy="4114800"/>
          </a:xfrm>
        </p:spPr>
        <p:txBody>
          <a:bodyPr>
            <a:normAutofit lnSpcReduction="10000"/>
          </a:bodyPr>
          <a:lstStyle/>
          <a:p>
            <a:pPr>
              <a:lnSpc>
                <a:spcPct val="90000"/>
              </a:lnSpc>
            </a:pPr>
            <a:r>
              <a:rPr lang="es-MX" dirty="0"/>
              <a:t>Analizar el nivel o estado de una o más variables en un momento dado, o la relación entre un conjunto de variables en un punto de tiempo.</a:t>
            </a:r>
          </a:p>
          <a:p>
            <a:pPr>
              <a:lnSpc>
                <a:spcPct val="90000"/>
              </a:lnSpc>
            </a:pPr>
            <a:endParaRPr lang="es-MX" dirty="0" smtClean="0"/>
          </a:p>
          <a:p>
            <a:pPr>
              <a:lnSpc>
                <a:spcPct val="90000"/>
              </a:lnSpc>
            </a:pPr>
            <a:r>
              <a:rPr lang="es-MX" dirty="0" smtClean="0"/>
              <a:t>Recolectar </a:t>
            </a:r>
            <a:r>
              <a:rPr lang="es-MX" dirty="0"/>
              <a:t>datos en un momento único.</a:t>
            </a:r>
          </a:p>
          <a:p>
            <a:pPr>
              <a:lnSpc>
                <a:spcPct val="90000"/>
              </a:lnSpc>
            </a:pPr>
            <a:endParaRPr lang="es-MX" dirty="0" smtClean="0"/>
          </a:p>
          <a:p>
            <a:pPr>
              <a:lnSpc>
                <a:spcPct val="90000"/>
              </a:lnSpc>
            </a:pPr>
            <a:r>
              <a:rPr lang="es-MX" dirty="0" smtClean="0"/>
              <a:t>Es </a:t>
            </a:r>
            <a:r>
              <a:rPr lang="es-MX" dirty="0"/>
              <a:t>una fotografía</a:t>
            </a:r>
          </a:p>
          <a:p>
            <a:pPr>
              <a:lnSpc>
                <a:spcPct val="90000"/>
              </a:lnSpc>
            </a:pPr>
            <a:endParaRPr lang="es-MX" dirty="0" smtClean="0"/>
          </a:p>
          <a:p>
            <a:pPr>
              <a:lnSpc>
                <a:spcPct val="90000"/>
              </a:lnSpc>
            </a:pPr>
            <a:r>
              <a:rPr lang="es-MX" dirty="0" smtClean="0"/>
              <a:t>Propósito</a:t>
            </a:r>
            <a:r>
              <a:rPr lang="es-MX" dirty="0"/>
              <a:t>: Describir variables y analizarlas en un momento.</a:t>
            </a:r>
            <a:endParaRPr lang="es-ES" dirty="0"/>
          </a:p>
        </p:txBody>
      </p:sp>
    </p:spTree>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685800" y="228600"/>
            <a:ext cx="7772400" cy="1143000"/>
          </a:xfrm>
        </p:spPr>
        <p:txBody>
          <a:bodyPr>
            <a:normAutofit/>
          </a:bodyPr>
          <a:lstStyle/>
          <a:p>
            <a:r>
              <a:rPr lang="es-MX" sz="3600"/>
              <a:t>Diseño no experimental Longitudinal</a:t>
            </a:r>
            <a:endParaRPr lang="es-ES" sz="3600"/>
          </a:p>
        </p:txBody>
      </p:sp>
      <p:sp>
        <p:nvSpPr>
          <p:cNvPr id="26627" name="Rectangle 3"/>
          <p:cNvSpPr>
            <a:spLocks noGrp="1" noChangeArrowheads="1"/>
          </p:cNvSpPr>
          <p:nvPr>
            <p:ph sz="quarter" idx="1"/>
          </p:nvPr>
        </p:nvSpPr>
        <p:spPr>
          <a:xfrm>
            <a:off x="683568" y="2492896"/>
            <a:ext cx="7010400" cy="2667000"/>
          </a:xfrm>
        </p:spPr>
        <p:txBody>
          <a:bodyPr/>
          <a:lstStyle/>
          <a:p>
            <a:r>
              <a:rPr lang="es-MX" sz="2800" dirty="0" smtClean="0"/>
              <a:t>Estudia </a:t>
            </a:r>
            <a:r>
              <a:rPr lang="es-MX" sz="2800" dirty="0"/>
              <a:t>cómo evolucionan o cambian una o más variables, o las relaciones entre éstas en dos o más momentos para evaluar el cambio y hacer inferencias y determinar consecuencias.</a:t>
            </a:r>
            <a:endParaRPr lang="es-ES" sz="2800" dirty="0"/>
          </a:p>
        </p:txBody>
      </p:sp>
    </p:spTree>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685800" y="152400"/>
            <a:ext cx="7772400" cy="1143000"/>
          </a:xfrm>
        </p:spPr>
        <p:txBody>
          <a:bodyPr/>
          <a:lstStyle/>
          <a:p>
            <a:r>
              <a:rPr lang="es-MX" sz="4000"/>
              <a:t>Cuadro Comparativo</a:t>
            </a:r>
            <a:endParaRPr lang="es-ES" sz="4000"/>
          </a:p>
        </p:txBody>
      </p:sp>
      <p:graphicFrame>
        <p:nvGraphicFramePr>
          <p:cNvPr id="24613" name="Group 37"/>
          <p:cNvGraphicFramePr>
            <a:graphicFrameLocks noGrp="1"/>
          </p:cNvGraphicFramePr>
          <p:nvPr>
            <p:ph type="tbl" idx="1"/>
            <p:extLst>
              <p:ext uri="{D42A27DB-BD31-4B8C-83A1-F6EECF244321}">
                <p14:modId xmlns:p14="http://schemas.microsoft.com/office/powerpoint/2010/main" val="21737164"/>
              </p:ext>
            </p:extLst>
          </p:nvPr>
        </p:nvGraphicFramePr>
        <p:xfrm>
          <a:off x="685800" y="1447800"/>
          <a:ext cx="7772400" cy="4582668"/>
        </p:xfrm>
        <a:graphic>
          <a:graphicData uri="http://schemas.openxmlformats.org/drawingml/2006/table">
            <a:tbl>
              <a:tblPr/>
              <a:tblGrid>
                <a:gridCol w="2133600"/>
                <a:gridCol w="2400672"/>
                <a:gridCol w="3238128"/>
              </a:tblGrid>
              <a:tr h="1028700">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MX" sz="2400" b="0" i="0" u="none" strike="noStrike" cap="none" normalizeH="0" baseline="0" dirty="0" smtClean="0">
                          <a:ln>
                            <a:noFill/>
                          </a:ln>
                          <a:solidFill>
                            <a:schemeClr val="tx1"/>
                          </a:solidFill>
                          <a:effectLst/>
                          <a:latin typeface="Tahoma" pitchFamily="34" charset="0"/>
                        </a:rPr>
                        <a:t>Concepto</a:t>
                      </a:r>
                      <a:endParaRPr kumimoji="0" lang="es-ES" sz="2400" b="0" i="0" u="none" strike="noStrike" cap="none" normalizeH="0" baseline="0" dirty="0" smtClean="0">
                        <a:ln>
                          <a:noFill/>
                        </a:ln>
                        <a:solidFill>
                          <a:schemeClr val="tx1"/>
                        </a:solidFill>
                        <a:effectLst/>
                        <a:latin typeface="Tahoma"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MX" sz="2400" b="0" i="0" u="none" strike="noStrike" cap="none" normalizeH="0" baseline="0" dirty="0" smtClean="0">
                          <a:ln>
                            <a:noFill/>
                          </a:ln>
                          <a:solidFill>
                            <a:schemeClr val="tx1"/>
                          </a:solidFill>
                          <a:effectLst/>
                          <a:latin typeface="Tahoma" pitchFamily="34" charset="0"/>
                        </a:rPr>
                        <a:t>Diseño Experimental</a:t>
                      </a:r>
                      <a:endParaRPr kumimoji="0" lang="es-ES" sz="2400" b="0" i="0" u="none" strike="noStrike" cap="none" normalizeH="0" baseline="0" dirty="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MX" sz="2400" b="0" i="0" u="none" strike="noStrike" cap="none" normalizeH="0" baseline="0" dirty="0" smtClean="0">
                          <a:ln>
                            <a:noFill/>
                          </a:ln>
                          <a:solidFill>
                            <a:schemeClr val="tx1"/>
                          </a:solidFill>
                          <a:effectLst/>
                          <a:latin typeface="Tahoma" pitchFamily="34" charset="0"/>
                        </a:rPr>
                        <a:t>Diseño No Experimental</a:t>
                      </a:r>
                      <a:endParaRPr kumimoji="0" lang="es-ES" sz="2400" b="0" i="0" u="none" strike="noStrike" cap="none" normalizeH="0" baseline="0" dirty="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solidFill>
                  </a:tcPr>
                </a:tc>
              </a:tr>
              <a:tr h="1028700">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MX" sz="2400" b="0" i="0" u="none" strike="noStrike" cap="none" normalizeH="0" baseline="0" smtClean="0">
                          <a:ln>
                            <a:noFill/>
                          </a:ln>
                          <a:solidFill>
                            <a:schemeClr val="tx1"/>
                          </a:solidFill>
                          <a:effectLst/>
                          <a:latin typeface="Tahoma" pitchFamily="34" charset="0"/>
                        </a:rPr>
                        <a:t>Variables</a:t>
                      </a:r>
                      <a:endParaRPr kumimoji="0" lang="es-ES" sz="2400" b="0" i="0" u="none" strike="noStrike" cap="none" normalizeH="0" baseline="0" smtClean="0">
                        <a:ln>
                          <a:noFill/>
                        </a:ln>
                        <a:solidFill>
                          <a:schemeClr val="tx1"/>
                        </a:solidFill>
                        <a:effectLst/>
                        <a:latin typeface="Tahoma"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MX" sz="2000" b="0" i="0" u="none" strike="noStrike" cap="none" normalizeH="0" baseline="0" smtClean="0">
                          <a:ln>
                            <a:noFill/>
                          </a:ln>
                          <a:solidFill>
                            <a:schemeClr val="tx1"/>
                          </a:solidFill>
                          <a:effectLst/>
                          <a:latin typeface="Tahoma" pitchFamily="34" charset="0"/>
                        </a:rPr>
                        <a:t>VI Se manipula intencionalmente</a:t>
                      </a:r>
                    </a:p>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MX" sz="2000" b="0" i="0" u="none" strike="noStrike" cap="none" normalizeH="0" baseline="0" smtClean="0">
                          <a:ln>
                            <a:noFill/>
                          </a:ln>
                          <a:solidFill>
                            <a:schemeClr val="tx1"/>
                          </a:solidFill>
                          <a:effectLst/>
                          <a:latin typeface="Tahoma" pitchFamily="34" charset="0"/>
                        </a:rPr>
                        <a:t>VD Se mide</a:t>
                      </a:r>
                      <a:endParaRPr kumimoji="0" lang="es-ES" sz="20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MX" sz="1800" b="0" i="0" u="none" strike="noStrike" cap="none" normalizeH="0" baseline="0" smtClean="0">
                          <a:ln>
                            <a:noFill/>
                          </a:ln>
                          <a:solidFill>
                            <a:schemeClr val="tx1"/>
                          </a:solidFill>
                          <a:effectLst/>
                          <a:latin typeface="Tahoma" pitchFamily="34" charset="0"/>
                        </a:rPr>
                        <a:t>VI No se manipula; ya ocurrió. El investigador no tiene control ni puede influir.</a:t>
                      </a:r>
                    </a:p>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MX" sz="1800" b="0" i="0" u="none" strike="noStrike" cap="none" normalizeH="0" baseline="0" smtClean="0">
                          <a:ln>
                            <a:noFill/>
                          </a:ln>
                          <a:solidFill>
                            <a:schemeClr val="tx1"/>
                          </a:solidFill>
                          <a:effectLst/>
                          <a:latin typeface="Tahoma" pitchFamily="34" charset="0"/>
                        </a:rPr>
                        <a:t>VD Mide y describe </a:t>
                      </a:r>
                      <a:endParaRPr kumimoji="0" lang="es-ES" sz="1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28700">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MX" sz="2400" b="0" i="0" u="none" strike="noStrike" cap="none" normalizeH="0" baseline="0" smtClean="0">
                          <a:ln>
                            <a:noFill/>
                          </a:ln>
                          <a:solidFill>
                            <a:schemeClr val="tx1"/>
                          </a:solidFill>
                          <a:effectLst/>
                          <a:latin typeface="Tahoma" pitchFamily="34" charset="0"/>
                        </a:rPr>
                        <a:t>Realidad</a:t>
                      </a:r>
                      <a:endParaRPr kumimoji="0" lang="es-ES" sz="2400" b="0" i="0" u="none" strike="noStrike" cap="none" normalizeH="0" baseline="0" smtClean="0">
                        <a:ln>
                          <a:noFill/>
                        </a:ln>
                        <a:solidFill>
                          <a:schemeClr val="tx1"/>
                        </a:solidFill>
                        <a:effectLst/>
                        <a:latin typeface="Tahoma"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MX" sz="2000" b="0" i="0" u="none" strike="noStrike" cap="none" normalizeH="0" baseline="0" smtClean="0">
                          <a:ln>
                            <a:noFill/>
                          </a:ln>
                          <a:solidFill>
                            <a:schemeClr val="tx1"/>
                          </a:solidFill>
                          <a:effectLst/>
                          <a:latin typeface="Tahoma" pitchFamily="34" charset="0"/>
                        </a:rPr>
                        <a:t>Se construye deliberadamente</a:t>
                      </a:r>
                    </a:p>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s-ES" sz="20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MX" sz="1800" b="0" i="0" u="none" strike="noStrike" cap="none" normalizeH="0" baseline="0" smtClean="0">
                          <a:ln>
                            <a:noFill/>
                          </a:ln>
                          <a:solidFill>
                            <a:schemeClr val="tx1"/>
                          </a:solidFill>
                          <a:effectLst/>
                          <a:latin typeface="Tahoma" pitchFamily="34" charset="0"/>
                        </a:rPr>
                        <a:t>No se construye ninguna situación.</a:t>
                      </a:r>
                    </a:p>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MX" sz="1800" b="0" i="0" u="none" strike="noStrike" cap="none" normalizeH="0" baseline="0" smtClean="0">
                          <a:ln>
                            <a:noFill/>
                          </a:ln>
                          <a:solidFill>
                            <a:schemeClr val="tx1"/>
                          </a:solidFill>
                          <a:effectLst/>
                          <a:latin typeface="Tahoma" pitchFamily="34" charset="0"/>
                        </a:rPr>
                        <a:t>Se observa lo ya existente, no provocado por el investigador</a:t>
                      </a:r>
                      <a:endParaRPr kumimoji="0" lang="es-ES" sz="1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28700">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MX" sz="2400" b="0" i="0" u="none" strike="noStrike" cap="none" normalizeH="0" baseline="0" smtClean="0">
                          <a:ln>
                            <a:noFill/>
                          </a:ln>
                          <a:solidFill>
                            <a:schemeClr val="tx1"/>
                          </a:solidFill>
                          <a:effectLst/>
                          <a:latin typeface="Tahoma" pitchFamily="34" charset="0"/>
                        </a:rPr>
                        <a:t>Sujetos y Estímulos</a:t>
                      </a:r>
                      <a:endParaRPr kumimoji="0" lang="es-ES" sz="2400" b="0" i="0" u="none" strike="noStrike" cap="none" normalizeH="0" baseline="0" smtClean="0">
                        <a:ln>
                          <a:noFill/>
                        </a:ln>
                        <a:solidFill>
                          <a:schemeClr val="tx1"/>
                        </a:solidFill>
                        <a:effectLst/>
                        <a:latin typeface="Tahoma"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MX" sz="2000" b="0" i="0" u="none" strike="noStrike" cap="none" normalizeH="0" baseline="0" smtClean="0">
                          <a:ln>
                            <a:noFill/>
                          </a:ln>
                          <a:solidFill>
                            <a:schemeClr val="tx1"/>
                          </a:solidFill>
                          <a:effectLst/>
                          <a:latin typeface="Tahoma" pitchFamily="34" charset="0"/>
                        </a:rPr>
                        <a:t>Se les aplica un estímulo</a:t>
                      </a:r>
                    </a:p>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MX" sz="2000" b="0" i="0" u="none" strike="noStrike" cap="none" normalizeH="0" baseline="0" smtClean="0">
                          <a:ln>
                            <a:noFill/>
                          </a:ln>
                          <a:solidFill>
                            <a:schemeClr val="tx1"/>
                          </a:solidFill>
                          <a:effectLst/>
                          <a:latin typeface="Tahoma" pitchFamily="34" charset="0"/>
                        </a:rPr>
                        <a:t>Se forman grupos</a:t>
                      </a:r>
                      <a:endParaRPr kumimoji="0" lang="es-ES" sz="20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MX" sz="1800" b="0" i="0" u="none" strike="noStrike" cap="none" normalizeH="0" baseline="0" dirty="0" smtClean="0">
                          <a:ln>
                            <a:noFill/>
                          </a:ln>
                          <a:solidFill>
                            <a:schemeClr val="tx1"/>
                          </a:solidFill>
                          <a:effectLst/>
                          <a:latin typeface="Tahoma" pitchFamily="34" charset="0"/>
                        </a:rPr>
                        <a:t>No hay estímulo o tratamiento.</a:t>
                      </a:r>
                    </a:p>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MX" sz="1800" b="0" i="0" u="none" strike="noStrike" cap="none" normalizeH="0" baseline="0" dirty="0" smtClean="0">
                          <a:ln>
                            <a:noFill/>
                          </a:ln>
                          <a:solidFill>
                            <a:schemeClr val="tx1"/>
                          </a:solidFill>
                          <a:effectLst/>
                          <a:latin typeface="Tahoma" pitchFamily="34" charset="0"/>
                        </a:rPr>
                        <a:t>No hay asignación al azar.</a:t>
                      </a:r>
                      <a:endParaRPr kumimoji="0" lang="es-ES" sz="1800" b="0" i="0" u="none" strike="noStrike" cap="none" normalizeH="0" baseline="0" dirty="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Referencias</a:t>
            </a:r>
            <a:endParaRPr lang="es-ES" dirty="0"/>
          </a:p>
        </p:txBody>
      </p:sp>
      <p:sp>
        <p:nvSpPr>
          <p:cNvPr id="3" name="Marcador de contenido 2"/>
          <p:cNvSpPr>
            <a:spLocks noGrp="1"/>
          </p:cNvSpPr>
          <p:nvPr>
            <p:ph sz="quarter" idx="1"/>
          </p:nvPr>
        </p:nvSpPr>
        <p:spPr>
          <a:xfrm>
            <a:off x="301752" y="1527048"/>
            <a:ext cx="8503920" cy="4854280"/>
          </a:xfrm>
        </p:spPr>
        <p:txBody>
          <a:bodyPr>
            <a:normAutofit fontScale="32500" lnSpcReduction="20000"/>
          </a:bodyPr>
          <a:lstStyle/>
          <a:p>
            <a:r>
              <a:rPr lang="es-MX" sz="7100" dirty="0" smtClean="0"/>
              <a:t>Castañeda, J. (2013). </a:t>
            </a:r>
            <a:r>
              <a:rPr lang="es-MX" sz="7100" i="1" dirty="0" smtClean="0"/>
              <a:t>Metodolog</a:t>
            </a:r>
            <a:r>
              <a:rPr lang="es-MX" sz="7100" i="1" dirty="0" smtClean="0"/>
              <a:t>ía de la investigación</a:t>
            </a:r>
            <a:r>
              <a:rPr lang="es-MX" sz="7100" dirty="0" smtClean="0"/>
              <a:t>. 2ª Edición. Editorial Mc Graw Hill.</a:t>
            </a:r>
          </a:p>
          <a:p>
            <a:r>
              <a:rPr lang="es-MX" sz="7100" dirty="0" smtClean="0"/>
              <a:t>Hernandez</a:t>
            </a:r>
            <a:r>
              <a:rPr lang="es-MX" sz="7100" dirty="0" smtClean="0"/>
              <a:t>, S. R., Collado, F. C y Baptista, L. P. </a:t>
            </a:r>
            <a:r>
              <a:rPr lang="es-MX" sz="7100" dirty="0" smtClean="0"/>
              <a:t>(2014)</a:t>
            </a:r>
            <a:r>
              <a:rPr lang="es-MX" sz="7100" dirty="0" smtClean="0"/>
              <a:t>. </a:t>
            </a:r>
            <a:r>
              <a:rPr lang="es-MX" sz="7100" i="1" dirty="0" smtClean="0"/>
              <a:t>Metodología de la investigación. </a:t>
            </a:r>
            <a:r>
              <a:rPr lang="es-MX" sz="7100" dirty="0" smtClean="0"/>
              <a:t>6ª. Ed. </a:t>
            </a:r>
            <a:r>
              <a:rPr lang="es-MX" sz="7100" dirty="0" smtClean="0"/>
              <a:t>E-book</a:t>
            </a:r>
            <a:r>
              <a:rPr lang="es-MX" sz="7100" i="1" dirty="0" smtClean="0"/>
              <a:t>, </a:t>
            </a:r>
            <a:r>
              <a:rPr lang="es-MX" sz="7100" dirty="0" smtClean="0"/>
              <a:t>Editorial </a:t>
            </a:r>
            <a:r>
              <a:rPr lang="es-MX" sz="7100" dirty="0" smtClean="0"/>
              <a:t>Mc Graw Hill</a:t>
            </a:r>
          </a:p>
          <a:p>
            <a:r>
              <a:rPr lang="es-MX" sz="7100" dirty="0" smtClean="0"/>
              <a:t>Meyer</a:t>
            </a:r>
            <a:r>
              <a:rPr lang="es-MX" sz="7100" dirty="0" smtClean="0"/>
              <a:t>, </a:t>
            </a:r>
            <a:r>
              <a:rPr lang="es-MX" sz="7100" dirty="0"/>
              <a:t>J. P. y </a:t>
            </a:r>
            <a:r>
              <a:rPr lang="es-MX" sz="7100" dirty="0" smtClean="0"/>
              <a:t>Allen, </a:t>
            </a:r>
            <a:r>
              <a:rPr lang="es-MX" sz="7100" dirty="0"/>
              <a:t>N. J. (1991). A three-component conceptualization of organizational commitment. </a:t>
            </a:r>
            <a:r>
              <a:rPr lang="es-MX" sz="7100" i="1" dirty="0"/>
              <a:t>Human Resources Management Review, </a:t>
            </a:r>
            <a:r>
              <a:rPr lang="es-MX" sz="7100" dirty="0"/>
              <a:t>1, 61-89</a:t>
            </a:r>
            <a:r>
              <a:rPr lang="es-MX" sz="7100" dirty="0" smtClean="0"/>
              <a:t>.</a:t>
            </a:r>
          </a:p>
          <a:p>
            <a:r>
              <a:rPr lang="es-ES" sz="7100" dirty="0" smtClean="0"/>
              <a:t>Quintana, L. (2013). Metodolog</a:t>
            </a:r>
            <a:r>
              <a:rPr lang="es-ES" sz="7100" dirty="0" smtClean="0"/>
              <a:t>ía de la investigación. 2ª. Edición, Editorial Mc Graw Hill.</a:t>
            </a:r>
          </a:p>
          <a:p>
            <a:r>
              <a:rPr lang="es-ES" sz="7100" dirty="0" smtClean="0"/>
              <a:t>Vara</a:t>
            </a:r>
            <a:r>
              <a:rPr lang="es-ES" sz="7100" dirty="0" smtClean="0"/>
              <a:t>, H. A. A. (</a:t>
            </a:r>
            <a:r>
              <a:rPr lang="es-ES" sz="7100" dirty="0" smtClean="0"/>
              <a:t>2015)</a:t>
            </a:r>
            <a:r>
              <a:rPr lang="es-ES" sz="7100" dirty="0" smtClean="0"/>
              <a:t>. 7 Pasos para una </a:t>
            </a:r>
            <a:r>
              <a:rPr lang="es-ES" sz="7100" dirty="0" smtClean="0"/>
              <a:t>tesis. Editorial Macro.</a:t>
            </a:r>
            <a:endParaRPr lang="es-ES" sz="7100" dirty="0"/>
          </a:p>
          <a:p>
            <a:r>
              <a:rPr lang="es-ES" sz="7100" dirty="0" smtClean="0"/>
              <a:t>Ejemplo de hipótesis: URL </a:t>
            </a:r>
            <a:r>
              <a:rPr lang="es-ES" sz="7100" dirty="0"/>
              <a:t>del artículo: </a:t>
            </a:r>
            <a:endParaRPr lang="es-ES" sz="7100" dirty="0" smtClean="0"/>
          </a:p>
          <a:p>
            <a:endParaRPr lang="es-ES" sz="5800" dirty="0">
              <a:hlinkClick r:id="rId2"/>
            </a:endParaRPr>
          </a:p>
          <a:p>
            <a:r>
              <a:rPr lang="es-ES" sz="6800" dirty="0" smtClean="0">
                <a:hlinkClick r:id="rId2"/>
              </a:rPr>
              <a:t>https</a:t>
            </a:r>
            <a:r>
              <a:rPr lang="es-ES" sz="6800" dirty="0">
                <a:hlinkClick r:id="rId2"/>
              </a:rPr>
              <a:t>://www.ejemplode.com/13-ciencia/4373-ejemplo_de_hipotesis.html</a:t>
            </a:r>
            <a:endParaRPr lang="es-ES" sz="6800" dirty="0"/>
          </a:p>
          <a:p>
            <a:pPr marL="0" indent="0">
              <a:buNone/>
            </a:pPr>
            <a:r>
              <a:rPr lang="es-MX" sz="2800" dirty="0" smtClean="0"/>
              <a:t> </a:t>
            </a:r>
            <a:endParaRPr lang="es-MX" sz="2800" dirty="0"/>
          </a:p>
          <a:p>
            <a:pPr marL="64008" indent="0">
              <a:buNone/>
            </a:pPr>
            <a:endParaRPr lang="es-ES" dirty="0"/>
          </a:p>
        </p:txBody>
      </p:sp>
    </p:spTree>
    <p:extLst>
      <p:ext uri="{BB962C8B-B14F-4D97-AF65-F5344CB8AC3E}">
        <p14:creationId xmlns:p14="http://schemas.microsoft.com/office/powerpoint/2010/main" val="27555712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51395" y="60202"/>
            <a:ext cx="8260672" cy="1280566"/>
          </a:xfrm>
        </p:spPr>
        <p:txBody>
          <a:bodyPr>
            <a:noAutofit/>
          </a:bodyPr>
          <a:lstStyle/>
          <a:p>
            <a:r>
              <a:rPr lang="es-ES" sz="2800" dirty="0" smtClean="0"/>
              <a:t>PROGRAMA DE ESTUDIOS</a:t>
            </a:r>
            <a:br>
              <a:rPr lang="es-ES" sz="2800" dirty="0" smtClean="0"/>
            </a:br>
            <a:r>
              <a:rPr lang="es-ES" sz="2800" dirty="0" smtClean="0"/>
              <a:t>APLICACIÓN DEL CONOCIMIENTO II</a:t>
            </a:r>
            <a:endParaRPr lang="es-ES" sz="2800" dirty="0"/>
          </a:p>
        </p:txBody>
      </p:sp>
      <p:graphicFrame>
        <p:nvGraphicFramePr>
          <p:cNvPr id="5" name="Diagrama 4"/>
          <p:cNvGraphicFramePr/>
          <p:nvPr>
            <p:extLst>
              <p:ext uri="{D42A27DB-BD31-4B8C-83A1-F6EECF244321}">
                <p14:modId xmlns:p14="http://schemas.microsoft.com/office/powerpoint/2010/main" val="35251739"/>
              </p:ext>
            </p:extLst>
          </p:nvPr>
        </p:nvGraphicFramePr>
        <p:xfrm>
          <a:off x="170606" y="1254509"/>
          <a:ext cx="8546871" cy="330454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Rectángulo 2"/>
          <p:cNvSpPr/>
          <p:nvPr/>
        </p:nvSpPr>
        <p:spPr>
          <a:xfrm>
            <a:off x="818095" y="4860590"/>
            <a:ext cx="8097640" cy="1323439"/>
          </a:xfrm>
          <a:prstGeom prst="rect">
            <a:avLst/>
          </a:prstGeom>
        </p:spPr>
        <p:txBody>
          <a:bodyPr wrap="square">
            <a:spAutoFit/>
          </a:bodyPr>
          <a:lstStyle/>
          <a:p>
            <a:pPr algn="ctr"/>
            <a:r>
              <a:rPr lang="es-ES" sz="2400" b="1" baseline="30000" dirty="0" smtClean="0">
                <a:latin typeface="+mj-lt"/>
              </a:rPr>
              <a:t>OBJETIVO</a:t>
            </a:r>
          </a:p>
          <a:p>
            <a:r>
              <a:rPr lang="es-ES" sz="1600" dirty="0" smtClean="0"/>
              <a:t>Abordar conceptual y prácticamente los temas de método de investigación, análisis de datos, resultados, discusión, y conclusiones para ser aplicados al trabajo del alumno. Los conocimientos adquiridos se manifestarán en la terminación del trabajo terminal de grado.</a:t>
            </a:r>
            <a:endParaRPr lang="es-ES" sz="1600" dirty="0">
              <a:latin typeface="+mj-lt"/>
            </a:endParaRPr>
          </a:p>
        </p:txBody>
      </p:sp>
    </p:spTree>
    <p:extLst>
      <p:ext uri="{BB962C8B-B14F-4D97-AF65-F5344CB8AC3E}">
        <p14:creationId xmlns:p14="http://schemas.microsoft.com/office/powerpoint/2010/main" val="3472025944"/>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179512" y="1340768"/>
            <a:ext cx="8782129" cy="4662512"/>
          </a:xfrm>
          <a:prstGeom prst="rect">
            <a:avLst/>
          </a:prstGeom>
        </p:spPr>
      </p:pic>
      <p:sp>
        <p:nvSpPr>
          <p:cNvPr id="2" name="Título 1"/>
          <p:cNvSpPr>
            <a:spLocks noGrp="1"/>
          </p:cNvSpPr>
          <p:nvPr>
            <p:ph type="title"/>
          </p:nvPr>
        </p:nvSpPr>
        <p:spPr>
          <a:xfrm>
            <a:off x="457200" y="267494"/>
            <a:ext cx="8435280" cy="857250"/>
          </a:xfrm>
        </p:spPr>
        <p:txBody>
          <a:bodyPr/>
          <a:lstStyle/>
          <a:p>
            <a:r>
              <a:rPr lang="es-ES" dirty="0" smtClean="0"/>
              <a:t>PROCESO DE INVESTIGACIÓN</a:t>
            </a:r>
            <a:endParaRPr lang="es-ES" dirty="0"/>
          </a:p>
        </p:txBody>
      </p:sp>
      <p:sp>
        <p:nvSpPr>
          <p:cNvPr id="3" name="Marcador de contenido 2"/>
          <p:cNvSpPr>
            <a:spLocks noGrp="1"/>
          </p:cNvSpPr>
          <p:nvPr>
            <p:ph sz="quarter" idx="1"/>
          </p:nvPr>
        </p:nvSpPr>
        <p:spPr>
          <a:xfrm>
            <a:off x="457200" y="1882808"/>
            <a:ext cx="8229600" cy="2986352"/>
          </a:xfrm>
        </p:spPr>
        <p:txBody>
          <a:bodyPr>
            <a:noAutofit/>
          </a:bodyPr>
          <a:lstStyle/>
          <a:p>
            <a:pPr marL="64008" indent="0" algn="just">
              <a:buNone/>
            </a:pPr>
            <a:r>
              <a:rPr lang="es-ES" sz="2000" b="1" dirty="0" smtClean="0"/>
              <a:t>La </a:t>
            </a:r>
            <a:r>
              <a:rPr lang="es-ES" sz="2000" b="1" dirty="0" err="1" smtClean="0"/>
              <a:t>investigación</a:t>
            </a:r>
            <a:r>
              <a:rPr lang="es-ES" sz="2000" b="1" dirty="0"/>
              <a:t> </a:t>
            </a:r>
            <a:r>
              <a:rPr lang="es-ES" sz="2000" b="1" dirty="0" smtClean="0"/>
              <a:t>es un proceso de </a:t>
            </a:r>
            <a:r>
              <a:rPr lang="es-ES" sz="2000" b="1" dirty="0" err="1" smtClean="0"/>
              <a:t>indagación</a:t>
            </a:r>
            <a:r>
              <a:rPr lang="es-ES" sz="2000" b="1" dirty="0"/>
              <a:t> </a:t>
            </a:r>
            <a:r>
              <a:rPr lang="es-ES" sz="2000" b="1" dirty="0" smtClean="0"/>
              <a:t>disciplinada y accesible.</a:t>
            </a:r>
          </a:p>
          <a:p>
            <a:pPr marL="64008" indent="0">
              <a:buNone/>
            </a:pPr>
            <a:endParaRPr lang="es-ES" sz="2000" b="1" dirty="0" smtClean="0"/>
          </a:p>
          <a:p>
            <a:pPr marL="64008" indent="0">
              <a:buNone/>
            </a:pPr>
            <a:r>
              <a:rPr lang="es-ES" sz="2000" b="1" dirty="0" smtClean="0"/>
              <a:t>Es </a:t>
            </a:r>
            <a:r>
              <a:rPr lang="es-ES" sz="2000" b="1" dirty="0"/>
              <a:t>indispensable pues cada una de sus distintas etapas aporta un elemento básico para el estudio, sin embargo, el punto crucial es el Planteamiento del Problema pues de él depende la formulación de los objetivos, la hipótesis, la justificación del trabajo, el marco teórico y el método de investigación, prácticamente toda la </a:t>
            </a:r>
            <a:r>
              <a:rPr lang="es-ES" sz="2000" b="1" dirty="0" smtClean="0"/>
              <a:t>investigación </a:t>
            </a:r>
            <a:r>
              <a:rPr lang="es-ES" sz="2000" b="1" dirty="0" smtClean="0"/>
              <a:t>(Hern</a:t>
            </a:r>
            <a:r>
              <a:rPr lang="es-ES" sz="2000" b="1" dirty="0" smtClean="0"/>
              <a:t>ández</a:t>
            </a:r>
            <a:r>
              <a:rPr lang="es-ES" sz="2000" b="1" dirty="0"/>
              <a:t>,</a:t>
            </a:r>
            <a:r>
              <a:rPr lang="es-ES" sz="2000" b="1" dirty="0" smtClean="0"/>
              <a:t> et al., 2014)</a:t>
            </a:r>
            <a:r>
              <a:rPr lang="es-ES" sz="2000" b="1" dirty="0" smtClean="0"/>
              <a:t>.</a:t>
            </a:r>
            <a:endParaRPr lang="es-ES" sz="2000" b="1" dirty="0"/>
          </a:p>
          <a:p>
            <a:endParaRPr lang="es-ES" sz="2000" dirty="0"/>
          </a:p>
          <a:p>
            <a:pPr marL="64008" indent="0">
              <a:buNone/>
            </a:pPr>
            <a:endParaRPr lang="es-ES" sz="2000" dirty="0" smtClean="0"/>
          </a:p>
          <a:p>
            <a:endParaRPr lang="es-ES" sz="2000" dirty="0"/>
          </a:p>
        </p:txBody>
      </p:sp>
    </p:spTree>
    <p:extLst>
      <p:ext uri="{BB962C8B-B14F-4D97-AF65-F5344CB8AC3E}">
        <p14:creationId xmlns:p14="http://schemas.microsoft.com/office/powerpoint/2010/main" val="41679138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28 Rectángulo"/>
          <p:cNvSpPr/>
          <p:nvPr/>
        </p:nvSpPr>
        <p:spPr>
          <a:xfrm>
            <a:off x="467544" y="5589240"/>
            <a:ext cx="1928794" cy="792088"/>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b="1">
              <a:ln w="12700">
                <a:solidFill>
                  <a:schemeClr val="bg1"/>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20482" name="Rectangle 1026"/>
          <p:cNvSpPr>
            <a:spLocks noGrp="1" noChangeArrowheads="1"/>
          </p:cNvSpPr>
          <p:nvPr>
            <p:ph type="title"/>
          </p:nvPr>
        </p:nvSpPr>
        <p:spPr>
          <a:xfrm>
            <a:off x="1371600" y="304800"/>
            <a:ext cx="7772400" cy="854075"/>
          </a:xfrm>
        </p:spPr>
        <p:txBody>
          <a:bodyPr>
            <a:normAutofit/>
          </a:bodyPr>
          <a:lstStyle/>
          <a:p>
            <a:r>
              <a:rPr lang="es-MX" sz="3500" dirty="0"/>
              <a:t>Etapas del proceso de investigación</a:t>
            </a:r>
            <a:br>
              <a:rPr lang="es-MX" sz="3500" dirty="0"/>
            </a:br>
            <a:r>
              <a:rPr lang="es-MX" sz="1500" dirty="0"/>
              <a:t>(</a:t>
            </a:r>
            <a:r>
              <a:rPr lang="es-MX" sz="1500" dirty="0" smtClean="0"/>
              <a:t>Hernández </a:t>
            </a:r>
            <a:r>
              <a:rPr lang="es-MX" sz="1500" i="1" dirty="0"/>
              <a:t>et al </a:t>
            </a:r>
            <a:r>
              <a:rPr lang="es-MX" sz="1500" dirty="0" smtClean="0"/>
              <a:t>2014</a:t>
            </a:r>
            <a:r>
              <a:rPr lang="es-MX" sz="1500" dirty="0" smtClean="0"/>
              <a:t>)</a:t>
            </a:r>
            <a:endParaRPr lang="es-ES" sz="1500" dirty="0"/>
          </a:p>
        </p:txBody>
      </p:sp>
      <p:sp>
        <p:nvSpPr>
          <p:cNvPr id="20483" name="Rectangle 1027"/>
          <p:cNvSpPr>
            <a:spLocks noChangeArrowheads="1"/>
          </p:cNvSpPr>
          <p:nvPr/>
        </p:nvSpPr>
        <p:spPr bwMode="auto">
          <a:xfrm>
            <a:off x="1357330" y="1719250"/>
            <a:ext cx="2362200" cy="838200"/>
          </a:xfrm>
          <a:prstGeom prst="rect">
            <a:avLst/>
          </a:prstGeom>
          <a:noFill/>
          <a:ln w="9525">
            <a:solidFill>
              <a:schemeClr val="tx1"/>
            </a:solidFill>
            <a:miter lim="800000"/>
            <a:headEnd/>
            <a:tailEnd/>
          </a:ln>
          <a:effectLst/>
        </p:spPr>
        <p:txBody>
          <a:bodyPr wrap="none" anchor="ctr"/>
          <a:lstStyle/>
          <a:p>
            <a:pPr algn="ctr"/>
            <a:r>
              <a:rPr lang="es-MX" sz="1600">
                <a:latin typeface="Times New Roman" pitchFamily="18" charset="0"/>
              </a:rPr>
              <a:t>Idea de </a:t>
            </a:r>
          </a:p>
          <a:p>
            <a:pPr algn="ctr"/>
            <a:r>
              <a:rPr lang="es-MX" sz="1600">
                <a:latin typeface="Times New Roman" pitchFamily="18" charset="0"/>
              </a:rPr>
              <a:t>Investigación y </a:t>
            </a:r>
          </a:p>
          <a:p>
            <a:pPr algn="ctr"/>
            <a:r>
              <a:rPr lang="es-MX" sz="1600">
                <a:latin typeface="Times New Roman" pitchFamily="18" charset="0"/>
              </a:rPr>
              <a:t>Selección del tema </a:t>
            </a:r>
            <a:endParaRPr lang="es-ES" sz="1600">
              <a:latin typeface="Times New Roman" pitchFamily="18" charset="0"/>
            </a:endParaRPr>
          </a:p>
        </p:txBody>
      </p:sp>
      <p:sp>
        <p:nvSpPr>
          <p:cNvPr id="20484" name="Text Box 1028"/>
          <p:cNvSpPr txBox="1">
            <a:spLocks noChangeArrowheads="1"/>
          </p:cNvSpPr>
          <p:nvPr/>
        </p:nvSpPr>
        <p:spPr bwMode="auto">
          <a:xfrm>
            <a:off x="2592376" y="1400164"/>
            <a:ext cx="336550" cy="457200"/>
          </a:xfrm>
          <a:prstGeom prst="rect">
            <a:avLst/>
          </a:prstGeom>
          <a:noFill/>
          <a:ln w="9525">
            <a:noFill/>
            <a:miter lim="800000"/>
            <a:headEnd/>
            <a:tailEnd/>
          </a:ln>
          <a:effectLst/>
        </p:spPr>
        <p:txBody>
          <a:bodyPr wrap="none">
            <a:spAutoFit/>
          </a:bodyPr>
          <a:lstStyle/>
          <a:p>
            <a:r>
              <a:rPr lang="es-MX">
                <a:latin typeface="Times New Roman" pitchFamily="18" charset="0"/>
              </a:rPr>
              <a:t>1</a:t>
            </a:r>
            <a:endParaRPr lang="es-ES">
              <a:latin typeface="Times New Roman" pitchFamily="18" charset="0"/>
            </a:endParaRPr>
          </a:p>
        </p:txBody>
      </p:sp>
      <p:sp>
        <p:nvSpPr>
          <p:cNvPr id="20485" name="Rectangle 1029"/>
          <p:cNvSpPr>
            <a:spLocks noChangeArrowheads="1"/>
          </p:cNvSpPr>
          <p:nvPr/>
        </p:nvSpPr>
        <p:spPr bwMode="auto">
          <a:xfrm>
            <a:off x="4710130" y="1643050"/>
            <a:ext cx="2362200" cy="838200"/>
          </a:xfrm>
          <a:prstGeom prst="rect">
            <a:avLst/>
          </a:prstGeom>
          <a:noFill/>
          <a:ln w="9525">
            <a:solidFill>
              <a:schemeClr val="tx1"/>
            </a:solidFill>
            <a:miter lim="800000"/>
            <a:headEnd/>
            <a:tailEnd/>
          </a:ln>
          <a:effectLst/>
        </p:spPr>
        <p:txBody>
          <a:bodyPr wrap="none" anchor="ctr"/>
          <a:lstStyle/>
          <a:p>
            <a:pPr algn="ctr"/>
            <a:r>
              <a:rPr lang="es-MX" sz="1600">
                <a:latin typeface="Times New Roman" pitchFamily="18" charset="0"/>
              </a:rPr>
              <a:t>Problema:</a:t>
            </a:r>
          </a:p>
          <a:p>
            <a:pPr algn="ctr"/>
            <a:r>
              <a:rPr lang="es-MX" sz="1600">
                <a:latin typeface="Times New Roman" pitchFamily="18" charset="0"/>
              </a:rPr>
              <a:t>Objetivos, preguntas,</a:t>
            </a:r>
          </a:p>
          <a:p>
            <a:pPr algn="ctr"/>
            <a:r>
              <a:rPr lang="es-MX" sz="1600">
                <a:latin typeface="Times New Roman" pitchFamily="18" charset="0"/>
              </a:rPr>
              <a:t>Justificación y viabilidad</a:t>
            </a:r>
            <a:endParaRPr lang="es-ES" sz="1600">
              <a:latin typeface="Times New Roman" pitchFamily="18" charset="0"/>
            </a:endParaRPr>
          </a:p>
        </p:txBody>
      </p:sp>
      <p:sp>
        <p:nvSpPr>
          <p:cNvPr id="20486" name="Rectangle 1030"/>
          <p:cNvSpPr>
            <a:spLocks noChangeArrowheads="1"/>
          </p:cNvSpPr>
          <p:nvPr/>
        </p:nvSpPr>
        <p:spPr bwMode="auto">
          <a:xfrm>
            <a:off x="1071538" y="2947990"/>
            <a:ext cx="2590800" cy="838200"/>
          </a:xfrm>
          <a:prstGeom prst="rect">
            <a:avLst/>
          </a:prstGeom>
          <a:noFill/>
          <a:ln w="9525">
            <a:solidFill>
              <a:schemeClr val="tx1"/>
            </a:solidFill>
            <a:miter lim="800000"/>
            <a:headEnd/>
            <a:tailEnd/>
          </a:ln>
          <a:effectLst/>
        </p:spPr>
        <p:txBody>
          <a:bodyPr wrap="none" anchor="ctr"/>
          <a:lstStyle/>
          <a:p>
            <a:pPr algn="ctr"/>
            <a:r>
              <a:rPr lang="es-MX" sz="1800">
                <a:latin typeface="Times New Roman" pitchFamily="18" charset="0"/>
              </a:rPr>
              <a:t>Soporte de la Investigación</a:t>
            </a:r>
          </a:p>
          <a:p>
            <a:pPr algn="ctr"/>
            <a:r>
              <a:rPr lang="es-MX" sz="1800">
                <a:latin typeface="Times New Roman" pitchFamily="18" charset="0"/>
              </a:rPr>
              <a:t>(Teórico y Contextual) </a:t>
            </a:r>
            <a:endParaRPr lang="es-ES" sz="1800">
              <a:latin typeface="Times New Roman" pitchFamily="18" charset="0"/>
            </a:endParaRPr>
          </a:p>
        </p:txBody>
      </p:sp>
      <p:sp>
        <p:nvSpPr>
          <p:cNvPr id="20487" name="Rectangle 1031"/>
          <p:cNvSpPr>
            <a:spLocks noChangeArrowheads="1"/>
          </p:cNvSpPr>
          <p:nvPr/>
        </p:nvSpPr>
        <p:spPr bwMode="auto">
          <a:xfrm>
            <a:off x="4876800" y="2819400"/>
            <a:ext cx="2624158" cy="1066800"/>
          </a:xfrm>
          <a:prstGeom prst="rect">
            <a:avLst/>
          </a:prstGeom>
          <a:solidFill>
            <a:schemeClr val="bg1"/>
          </a:solidFill>
          <a:ln w="9525">
            <a:solidFill>
              <a:schemeClr val="tx1"/>
            </a:solidFill>
            <a:miter lim="800000"/>
            <a:headEnd/>
            <a:tailEnd/>
          </a:ln>
          <a:effectLst/>
        </p:spPr>
        <p:txBody>
          <a:bodyPr wrap="none" anchor="ctr"/>
          <a:lstStyle/>
          <a:p>
            <a:pPr algn="ctr"/>
            <a:r>
              <a:rPr lang="es-MX" dirty="0">
                <a:latin typeface="Times New Roman" pitchFamily="18" charset="0"/>
              </a:rPr>
              <a:t>Tipo de </a:t>
            </a:r>
            <a:r>
              <a:rPr lang="es-MX" dirty="0" smtClean="0">
                <a:latin typeface="Times New Roman" pitchFamily="18" charset="0"/>
              </a:rPr>
              <a:t>Investigación</a:t>
            </a:r>
            <a:endParaRPr lang="es-MX" dirty="0">
              <a:latin typeface="Times New Roman" pitchFamily="18" charset="0"/>
            </a:endParaRPr>
          </a:p>
          <a:p>
            <a:pPr algn="ctr"/>
            <a:r>
              <a:rPr lang="es-MX" dirty="0">
                <a:latin typeface="Times New Roman" pitchFamily="18" charset="0"/>
              </a:rPr>
              <a:t>(profundidad)</a:t>
            </a:r>
            <a:endParaRPr lang="es-ES" dirty="0">
              <a:latin typeface="Times New Roman" pitchFamily="18" charset="0"/>
            </a:endParaRPr>
          </a:p>
        </p:txBody>
      </p:sp>
      <p:sp>
        <p:nvSpPr>
          <p:cNvPr id="20488" name="Rectangle 1032"/>
          <p:cNvSpPr>
            <a:spLocks noChangeArrowheads="1"/>
          </p:cNvSpPr>
          <p:nvPr/>
        </p:nvSpPr>
        <p:spPr bwMode="auto">
          <a:xfrm>
            <a:off x="304800" y="4191000"/>
            <a:ext cx="2362200" cy="838200"/>
          </a:xfrm>
          <a:prstGeom prst="rect">
            <a:avLst/>
          </a:prstGeom>
          <a:solidFill>
            <a:schemeClr val="bg1"/>
          </a:solidFill>
          <a:ln w="9525">
            <a:solidFill>
              <a:schemeClr val="tx1"/>
            </a:solidFill>
            <a:miter lim="800000"/>
            <a:headEnd/>
            <a:tailEnd/>
          </a:ln>
          <a:effectLst/>
        </p:spPr>
        <p:txBody>
          <a:bodyPr wrap="none" anchor="ctr"/>
          <a:lstStyle/>
          <a:p>
            <a:pPr algn="ctr"/>
            <a:r>
              <a:rPr lang="es-MX" dirty="0">
                <a:latin typeface="Times New Roman" pitchFamily="18" charset="0"/>
              </a:rPr>
              <a:t>Hipótesis y</a:t>
            </a:r>
          </a:p>
          <a:p>
            <a:pPr algn="ctr"/>
            <a:r>
              <a:rPr lang="es-MX" dirty="0">
                <a:latin typeface="Times New Roman" pitchFamily="18" charset="0"/>
              </a:rPr>
              <a:t>Variables</a:t>
            </a:r>
            <a:endParaRPr lang="es-ES" dirty="0">
              <a:latin typeface="Times New Roman" pitchFamily="18" charset="0"/>
            </a:endParaRPr>
          </a:p>
        </p:txBody>
      </p:sp>
      <p:sp>
        <p:nvSpPr>
          <p:cNvPr id="20489" name="Rectangle 1033"/>
          <p:cNvSpPr>
            <a:spLocks noChangeArrowheads="1"/>
          </p:cNvSpPr>
          <p:nvPr/>
        </p:nvSpPr>
        <p:spPr bwMode="auto">
          <a:xfrm>
            <a:off x="3429000" y="4191000"/>
            <a:ext cx="2362200" cy="838200"/>
          </a:xfrm>
          <a:prstGeom prst="rect">
            <a:avLst/>
          </a:prstGeom>
          <a:solidFill>
            <a:schemeClr val="bg1"/>
          </a:solidFill>
          <a:ln w="9525">
            <a:solidFill>
              <a:schemeClr val="tx1"/>
            </a:solidFill>
            <a:miter lim="800000"/>
            <a:headEnd/>
            <a:tailEnd/>
          </a:ln>
          <a:effectLst/>
        </p:spPr>
        <p:txBody>
          <a:bodyPr wrap="none" anchor="ctr"/>
          <a:lstStyle/>
          <a:p>
            <a:pPr algn="ctr"/>
            <a:r>
              <a:rPr lang="es-MX">
                <a:latin typeface="Times New Roman" pitchFamily="18" charset="0"/>
              </a:rPr>
              <a:t>Diseño de</a:t>
            </a:r>
          </a:p>
          <a:p>
            <a:pPr algn="ctr"/>
            <a:r>
              <a:rPr lang="es-MX">
                <a:latin typeface="Times New Roman" pitchFamily="18" charset="0"/>
              </a:rPr>
              <a:t>investigación</a:t>
            </a:r>
            <a:endParaRPr lang="es-ES">
              <a:latin typeface="Times New Roman" pitchFamily="18" charset="0"/>
            </a:endParaRPr>
          </a:p>
        </p:txBody>
      </p:sp>
      <p:sp>
        <p:nvSpPr>
          <p:cNvPr id="20490" name="Rectangle 1034"/>
          <p:cNvSpPr>
            <a:spLocks noChangeArrowheads="1"/>
          </p:cNvSpPr>
          <p:nvPr/>
        </p:nvSpPr>
        <p:spPr bwMode="auto">
          <a:xfrm>
            <a:off x="6553200" y="4191000"/>
            <a:ext cx="2362200" cy="838200"/>
          </a:xfrm>
          <a:prstGeom prst="rect">
            <a:avLst/>
          </a:prstGeom>
          <a:solidFill>
            <a:schemeClr val="bg1"/>
          </a:solidFill>
          <a:ln w="9525">
            <a:solidFill>
              <a:schemeClr val="tx1"/>
            </a:solidFill>
            <a:miter lim="800000"/>
            <a:headEnd/>
            <a:tailEnd/>
          </a:ln>
          <a:effectLst/>
        </p:spPr>
        <p:txBody>
          <a:bodyPr wrap="none" anchor="ctr"/>
          <a:lstStyle/>
          <a:p>
            <a:pPr algn="ctr"/>
            <a:r>
              <a:rPr lang="es-MX">
                <a:latin typeface="Times New Roman" pitchFamily="18" charset="0"/>
              </a:rPr>
              <a:t>Población y</a:t>
            </a:r>
          </a:p>
          <a:p>
            <a:pPr algn="ctr"/>
            <a:r>
              <a:rPr lang="es-MX">
                <a:latin typeface="Times New Roman" pitchFamily="18" charset="0"/>
              </a:rPr>
              <a:t>Muestra</a:t>
            </a:r>
            <a:endParaRPr lang="es-ES">
              <a:latin typeface="Times New Roman" pitchFamily="18" charset="0"/>
            </a:endParaRPr>
          </a:p>
        </p:txBody>
      </p:sp>
      <p:sp>
        <p:nvSpPr>
          <p:cNvPr id="20491" name="Rectangle 1035"/>
          <p:cNvSpPr>
            <a:spLocks noChangeArrowheads="1"/>
          </p:cNvSpPr>
          <p:nvPr/>
        </p:nvSpPr>
        <p:spPr bwMode="auto">
          <a:xfrm>
            <a:off x="652253" y="5640189"/>
            <a:ext cx="1600994" cy="646331"/>
          </a:xfrm>
          <a:prstGeom prst="rect">
            <a:avLst/>
          </a:prstGeom>
          <a:noFill/>
          <a:ln w="9525">
            <a:noFill/>
            <a:miter lim="800000"/>
            <a:headEnd/>
            <a:tailEnd/>
          </a:ln>
          <a:effectLst/>
        </p:spPr>
        <p:txBody>
          <a:bodyPr wrap="none">
            <a:spAutoFit/>
          </a:bodyPr>
          <a:lstStyle/>
          <a:p>
            <a:pPr algn="ctr"/>
            <a:r>
              <a:rPr lang="es-MX" dirty="0">
                <a:latin typeface="Times New Roman" pitchFamily="18" charset="0"/>
              </a:rPr>
              <a:t>Recolección de</a:t>
            </a:r>
          </a:p>
          <a:p>
            <a:pPr algn="ctr"/>
            <a:r>
              <a:rPr lang="es-MX" dirty="0">
                <a:latin typeface="Times New Roman" pitchFamily="18" charset="0"/>
              </a:rPr>
              <a:t>datos</a:t>
            </a:r>
            <a:endParaRPr lang="es-ES" dirty="0">
              <a:latin typeface="Times New Roman" pitchFamily="18" charset="0"/>
            </a:endParaRPr>
          </a:p>
        </p:txBody>
      </p:sp>
      <p:sp>
        <p:nvSpPr>
          <p:cNvPr id="20492" name="Rectangle 1036"/>
          <p:cNvSpPr>
            <a:spLocks noChangeArrowheads="1"/>
          </p:cNvSpPr>
          <p:nvPr/>
        </p:nvSpPr>
        <p:spPr bwMode="auto">
          <a:xfrm>
            <a:off x="3491880" y="5589240"/>
            <a:ext cx="2362200" cy="838200"/>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schemeClr val="tx1"/>
                </a:solidFill>
                <a:latin typeface="Times New Roman" pitchFamily="18" charset="0"/>
              </a:rPr>
              <a:t>Análisis de</a:t>
            </a:r>
          </a:p>
          <a:p>
            <a:pPr algn="ctr"/>
            <a:r>
              <a:rPr lang="es-MX" dirty="0">
                <a:solidFill>
                  <a:schemeClr val="tx1"/>
                </a:solidFill>
                <a:latin typeface="Times New Roman" pitchFamily="18" charset="0"/>
              </a:rPr>
              <a:t>datos</a:t>
            </a:r>
            <a:endParaRPr lang="es-ES" dirty="0">
              <a:solidFill>
                <a:schemeClr val="tx1"/>
              </a:solidFill>
              <a:latin typeface="Times New Roman" pitchFamily="18" charset="0"/>
            </a:endParaRPr>
          </a:p>
        </p:txBody>
      </p:sp>
      <p:sp>
        <p:nvSpPr>
          <p:cNvPr id="20493" name="Rectangle 1037"/>
          <p:cNvSpPr>
            <a:spLocks noChangeArrowheads="1"/>
          </p:cNvSpPr>
          <p:nvPr/>
        </p:nvSpPr>
        <p:spPr bwMode="auto">
          <a:xfrm>
            <a:off x="6477000" y="5572140"/>
            <a:ext cx="2362200" cy="838200"/>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schemeClr val="tx1"/>
                </a:solidFill>
                <a:latin typeface="Times New Roman" pitchFamily="18" charset="0"/>
              </a:rPr>
              <a:t>Resultados</a:t>
            </a:r>
            <a:endParaRPr lang="es-ES" dirty="0">
              <a:solidFill>
                <a:schemeClr val="tx1"/>
              </a:solidFill>
              <a:latin typeface="Times New Roman" pitchFamily="18" charset="0"/>
            </a:endParaRPr>
          </a:p>
        </p:txBody>
      </p:sp>
      <p:sp>
        <p:nvSpPr>
          <p:cNvPr id="20494" name="Text Box 1038"/>
          <p:cNvSpPr txBox="1">
            <a:spLocks noChangeArrowheads="1"/>
          </p:cNvSpPr>
          <p:nvPr/>
        </p:nvSpPr>
        <p:spPr bwMode="auto">
          <a:xfrm>
            <a:off x="5735648" y="1328726"/>
            <a:ext cx="336550" cy="457200"/>
          </a:xfrm>
          <a:prstGeom prst="rect">
            <a:avLst/>
          </a:prstGeom>
          <a:noFill/>
          <a:ln w="9525">
            <a:noFill/>
            <a:miter lim="800000"/>
            <a:headEnd/>
            <a:tailEnd/>
          </a:ln>
          <a:effectLst/>
        </p:spPr>
        <p:txBody>
          <a:bodyPr wrap="none">
            <a:spAutoFit/>
          </a:bodyPr>
          <a:lstStyle/>
          <a:p>
            <a:r>
              <a:rPr lang="es-MX" dirty="0">
                <a:latin typeface="Times New Roman" pitchFamily="18" charset="0"/>
              </a:rPr>
              <a:t>2</a:t>
            </a:r>
            <a:endParaRPr lang="es-ES" dirty="0">
              <a:latin typeface="Times New Roman" pitchFamily="18" charset="0"/>
            </a:endParaRPr>
          </a:p>
        </p:txBody>
      </p:sp>
      <p:sp>
        <p:nvSpPr>
          <p:cNvPr id="20495" name="Text Box 1039"/>
          <p:cNvSpPr txBox="1">
            <a:spLocks noChangeArrowheads="1"/>
          </p:cNvSpPr>
          <p:nvPr/>
        </p:nvSpPr>
        <p:spPr bwMode="auto">
          <a:xfrm>
            <a:off x="2571736" y="2614610"/>
            <a:ext cx="336550" cy="457200"/>
          </a:xfrm>
          <a:prstGeom prst="rect">
            <a:avLst/>
          </a:prstGeom>
          <a:noFill/>
          <a:ln w="9525">
            <a:noFill/>
            <a:miter lim="800000"/>
            <a:headEnd/>
            <a:tailEnd/>
          </a:ln>
          <a:effectLst/>
        </p:spPr>
        <p:txBody>
          <a:bodyPr wrap="none">
            <a:spAutoFit/>
          </a:bodyPr>
          <a:lstStyle/>
          <a:p>
            <a:r>
              <a:rPr lang="es-MX">
                <a:latin typeface="Times New Roman" pitchFamily="18" charset="0"/>
              </a:rPr>
              <a:t>3</a:t>
            </a:r>
            <a:endParaRPr lang="es-ES">
              <a:latin typeface="Times New Roman" pitchFamily="18" charset="0"/>
            </a:endParaRPr>
          </a:p>
        </p:txBody>
      </p:sp>
      <p:sp>
        <p:nvSpPr>
          <p:cNvPr id="20496" name="Text Box 1040"/>
          <p:cNvSpPr txBox="1">
            <a:spLocks noChangeArrowheads="1"/>
          </p:cNvSpPr>
          <p:nvPr/>
        </p:nvSpPr>
        <p:spPr bwMode="auto">
          <a:xfrm>
            <a:off x="5857884" y="2543172"/>
            <a:ext cx="336550" cy="457200"/>
          </a:xfrm>
          <a:prstGeom prst="rect">
            <a:avLst/>
          </a:prstGeom>
          <a:noFill/>
          <a:ln w="9525">
            <a:noFill/>
            <a:miter lim="800000"/>
            <a:headEnd/>
            <a:tailEnd/>
          </a:ln>
          <a:effectLst/>
        </p:spPr>
        <p:txBody>
          <a:bodyPr wrap="none">
            <a:spAutoFit/>
          </a:bodyPr>
          <a:lstStyle/>
          <a:p>
            <a:r>
              <a:rPr lang="es-MX">
                <a:latin typeface="Times New Roman" pitchFamily="18" charset="0"/>
              </a:rPr>
              <a:t>4</a:t>
            </a:r>
            <a:endParaRPr lang="es-ES">
              <a:latin typeface="Times New Roman" pitchFamily="18" charset="0"/>
            </a:endParaRPr>
          </a:p>
        </p:txBody>
      </p:sp>
      <p:sp>
        <p:nvSpPr>
          <p:cNvPr id="20497" name="Text Box 1041"/>
          <p:cNvSpPr txBox="1">
            <a:spLocks noChangeArrowheads="1"/>
          </p:cNvSpPr>
          <p:nvPr/>
        </p:nvSpPr>
        <p:spPr bwMode="auto">
          <a:xfrm>
            <a:off x="1127125" y="3775075"/>
            <a:ext cx="336550" cy="457200"/>
          </a:xfrm>
          <a:prstGeom prst="rect">
            <a:avLst/>
          </a:prstGeom>
          <a:noFill/>
          <a:ln w="9525">
            <a:noFill/>
            <a:miter lim="800000"/>
            <a:headEnd/>
            <a:tailEnd/>
          </a:ln>
          <a:effectLst/>
        </p:spPr>
        <p:txBody>
          <a:bodyPr wrap="none">
            <a:spAutoFit/>
          </a:bodyPr>
          <a:lstStyle/>
          <a:p>
            <a:r>
              <a:rPr lang="es-MX">
                <a:latin typeface="Times New Roman" pitchFamily="18" charset="0"/>
              </a:rPr>
              <a:t>5</a:t>
            </a:r>
            <a:endParaRPr lang="es-ES">
              <a:latin typeface="Times New Roman" pitchFamily="18" charset="0"/>
            </a:endParaRPr>
          </a:p>
        </p:txBody>
      </p:sp>
      <p:sp>
        <p:nvSpPr>
          <p:cNvPr id="20498" name="Text Box 1042"/>
          <p:cNvSpPr txBox="1">
            <a:spLocks noChangeArrowheads="1"/>
          </p:cNvSpPr>
          <p:nvPr/>
        </p:nvSpPr>
        <p:spPr bwMode="auto">
          <a:xfrm>
            <a:off x="4479925" y="3775075"/>
            <a:ext cx="336550" cy="457200"/>
          </a:xfrm>
          <a:prstGeom prst="rect">
            <a:avLst/>
          </a:prstGeom>
          <a:noFill/>
          <a:ln w="9525">
            <a:noFill/>
            <a:miter lim="800000"/>
            <a:headEnd/>
            <a:tailEnd/>
          </a:ln>
          <a:effectLst/>
        </p:spPr>
        <p:txBody>
          <a:bodyPr wrap="none">
            <a:spAutoFit/>
          </a:bodyPr>
          <a:lstStyle/>
          <a:p>
            <a:r>
              <a:rPr lang="es-MX">
                <a:latin typeface="Times New Roman" pitchFamily="18" charset="0"/>
              </a:rPr>
              <a:t>6</a:t>
            </a:r>
            <a:endParaRPr lang="es-ES">
              <a:latin typeface="Times New Roman" pitchFamily="18" charset="0"/>
            </a:endParaRPr>
          </a:p>
        </p:txBody>
      </p:sp>
      <p:sp>
        <p:nvSpPr>
          <p:cNvPr id="20499" name="Text Box 1043"/>
          <p:cNvSpPr txBox="1">
            <a:spLocks noChangeArrowheads="1"/>
          </p:cNvSpPr>
          <p:nvPr/>
        </p:nvSpPr>
        <p:spPr bwMode="auto">
          <a:xfrm>
            <a:off x="8442325" y="3698875"/>
            <a:ext cx="336550" cy="457200"/>
          </a:xfrm>
          <a:prstGeom prst="rect">
            <a:avLst/>
          </a:prstGeom>
          <a:noFill/>
          <a:ln w="9525">
            <a:noFill/>
            <a:miter lim="800000"/>
            <a:headEnd/>
            <a:tailEnd/>
          </a:ln>
          <a:effectLst/>
        </p:spPr>
        <p:txBody>
          <a:bodyPr wrap="none">
            <a:spAutoFit/>
          </a:bodyPr>
          <a:lstStyle/>
          <a:p>
            <a:r>
              <a:rPr lang="es-MX">
                <a:latin typeface="Times New Roman" pitchFamily="18" charset="0"/>
              </a:rPr>
              <a:t>7</a:t>
            </a:r>
            <a:endParaRPr lang="es-ES">
              <a:latin typeface="Times New Roman" pitchFamily="18" charset="0"/>
            </a:endParaRPr>
          </a:p>
        </p:txBody>
      </p:sp>
      <p:sp>
        <p:nvSpPr>
          <p:cNvPr id="20500" name="Text Box 1044"/>
          <p:cNvSpPr txBox="1">
            <a:spLocks noChangeArrowheads="1"/>
          </p:cNvSpPr>
          <p:nvPr/>
        </p:nvSpPr>
        <p:spPr bwMode="auto">
          <a:xfrm>
            <a:off x="1092178" y="5214950"/>
            <a:ext cx="336550" cy="457200"/>
          </a:xfrm>
          <a:prstGeom prst="rect">
            <a:avLst/>
          </a:prstGeom>
          <a:noFill/>
          <a:ln w="9525">
            <a:noFill/>
            <a:miter lim="800000"/>
            <a:headEnd/>
            <a:tailEnd/>
          </a:ln>
          <a:effectLst/>
        </p:spPr>
        <p:txBody>
          <a:bodyPr wrap="none">
            <a:spAutoFit/>
          </a:bodyPr>
          <a:lstStyle/>
          <a:p>
            <a:r>
              <a:rPr lang="es-MX" dirty="0">
                <a:latin typeface="Times New Roman" pitchFamily="18" charset="0"/>
              </a:rPr>
              <a:t>8</a:t>
            </a:r>
            <a:endParaRPr lang="es-ES" dirty="0">
              <a:latin typeface="Times New Roman" pitchFamily="18" charset="0"/>
            </a:endParaRPr>
          </a:p>
        </p:txBody>
      </p:sp>
      <p:sp>
        <p:nvSpPr>
          <p:cNvPr id="20501" name="Text Box 1045"/>
          <p:cNvSpPr txBox="1">
            <a:spLocks noChangeArrowheads="1"/>
          </p:cNvSpPr>
          <p:nvPr/>
        </p:nvSpPr>
        <p:spPr bwMode="auto">
          <a:xfrm>
            <a:off x="4387850" y="5070475"/>
            <a:ext cx="336550" cy="457200"/>
          </a:xfrm>
          <a:prstGeom prst="rect">
            <a:avLst/>
          </a:prstGeom>
          <a:noFill/>
          <a:ln w="9525">
            <a:noFill/>
            <a:miter lim="800000"/>
            <a:headEnd/>
            <a:tailEnd/>
          </a:ln>
          <a:effectLst/>
        </p:spPr>
        <p:txBody>
          <a:bodyPr wrap="none">
            <a:spAutoFit/>
          </a:bodyPr>
          <a:lstStyle/>
          <a:p>
            <a:r>
              <a:rPr lang="es-MX">
                <a:latin typeface="Times New Roman" pitchFamily="18" charset="0"/>
              </a:rPr>
              <a:t>9</a:t>
            </a:r>
            <a:endParaRPr lang="es-ES">
              <a:latin typeface="Times New Roman" pitchFamily="18" charset="0"/>
            </a:endParaRPr>
          </a:p>
        </p:txBody>
      </p:sp>
      <p:sp>
        <p:nvSpPr>
          <p:cNvPr id="20502" name="Text Box 1046"/>
          <p:cNvSpPr txBox="1">
            <a:spLocks noChangeArrowheads="1"/>
          </p:cNvSpPr>
          <p:nvPr/>
        </p:nvSpPr>
        <p:spPr bwMode="auto">
          <a:xfrm>
            <a:off x="8274050" y="5146675"/>
            <a:ext cx="488950" cy="457200"/>
          </a:xfrm>
          <a:prstGeom prst="rect">
            <a:avLst/>
          </a:prstGeom>
          <a:noFill/>
          <a:ln w="9525">
            <a:noFill/>
            <a:miter lim="800000"/>
            <a:headEnd/>
            <a:tailEnd/>
          </a:ln>
          <a:effectLst/>
        </p:spPr>
        <p:txBody>
          <a:bodyPr wrap="none">
            <a:spAutoFit/>
          </a:bodyPr>
          <a:lstStyle/>
          <a:p>
            <a:r>
              <a:rPr lang="es-MX">
                <a:latin typeface="Times New Roman" pitchFamily="18" charset="0"/>
              </a:rPr>
              <a:t>10</a:t>
            </a:r>
            <a:endParaRPr lang="es-ES">
              <a:latin typeface="Times New Roman" pitchFamily="18" charset="0"/>
            </a:endParaRPr>
          </a:p>
        </p:txBody>
      </p:sp>
      <p:sp>
        <p:nvSpPr>
          <p:cNvPr id="20503" name="AutoShape 1047"/>
          <p:cNvSpPr>
            <a:spLocks noChangeArrowheads="1"/>
          </p:cNvSpPr>
          <p:nvPr/>
        </p:nvSpPr>
        <p:spPr bwMode="auto">
          <a:xfrm>
            <a:off x="3948130" y="1871650"/>
            <a:ext cx="533400" cy="304800"/>
          </a:xfrm>
          <a:prstGeom prst="rightArrow">
            <a:avLst>
              <a:gd name="adj1" fmla="val 50000"/>
              <a:gd name="adj2" fmla="val 43750"/>
            </a:avLst>
          </a:prstGeom>
          <a:solidFill>
            <a:schemeClr val="folHlink"/>
          </a:solidFill>
          <a:ln w="9525">
            <a:solidFill>
              <a:schemeClr val="tx1"/>
            </a:solidFill>
            <a:miter lim="800000"/>
            <a:headEnd/>
            <a:tailEnd/>
          </a:ln>
          <a:effectLst/>
        </p:spPr>
        <p:txBody>
          <a:bodyPr wrap="none" anchor="ctr"/>
          <a:lstStyle/>
          <a:p>
            <a:endParaRPr lang="es-ES"/>
          </a:p>
        </p:txBody>
      </p:sp>
      <p:sp>
        <p:nvSpPr>
          <p:cNvPr id="20504" name="AutoShape 1048"/>
          <p:cNvSpPr>
            <a:spLocks noChangeArrowheads="1"/>
          </p:cNvSpPr>
          <p:nvPr/>
        </p:nvSpPr>
        <p:spPr bwMode="auto">
          <a:xfrm>
            <a:off x="3929058" y="3124200"/>
            <a:ext cx="533400" cy="304800"/>
          </a:xfrm>
          <a:prstGeom prst="rightArrow">
            <a:avLst>
              <a:gd name="adj1" fmla="val 50000"/>
              <a:gd name="adj2" fmla="val 43750"/>
            </a:avLst>
          </a:prstGeom>
          <a:solidFill>
            <a:schemeClr val="folHlink"/>
          </a:solidFill>
          <a:ln w="9525">
            <a:solidFill>
              <a:schemeClr val="tx1"/>
            </a:solidFill>
            <a:miter lim="800000"/>
            <a:headEnd/>
            <a:tailEnd/>
          </a:ln>
          <a:effectLst/>
        </p:spPr>
        <p:txBody>
          <a:bodyPr wrap="none" anchor="ctr"/>
          <a:lstStyle/>
          <a:p>
            <a:endParaRPr lang="es-ES"/>
          </a:p>
        </p:txBody>
      </p:sp>
      <p:sp>
        <p:nvSpPr>
          <p:cNvPr id="20505" name="AutoShape 1049"/>
          <p:cNvSpPr>
            <a:spLocks noChangeArrowheads="1"/>
          </p:cNvSpPr>
          <p:nvPr/>
        </p:nvSpPr>
        <p:spPr bwMode="auto">
          <a:xfrm>
            <a:off x="2743200" y="4419600"/>
            <a:ext cx="533400" cy="304800"/>
          </a:xfrm>
          <a:prstGeom prst="rightArrow">
            <a:avLst>
              <a:gd name="adj1" fmla="val 50000"/>
              <a:gd name="adj2" fmla="val 43750"/>
            </a:avLst>
          </a:prstGeom>
          <a:solidFill>
            <a:schemeClr val="folHlink"/>
          </a:solidFill>
          <a:ln w="9525">
            <a:solidFill>
              <a:schemeClr val="tx1"/>
            </a:solidFill>
            <a:miter lim="800000"/>
            <a:headEnd/>
            <a:tailEnd/>
          </a:ln>
          <a:effectLst/>
        </p:spPr>
        <p:txBody>
          <a:bodyPr wrap="none" anchor="ctr"/>
          <a:lstStyle/>
          <a:p>
            <a:endParaRPr lang="es-ES"/>
          </a:p>
        </p:txBody>
      </p:sp>
      <p:sp>
        <p:nvSpPr>
          <p:cNvPr id="20506" name="AutoShape 1050"/>
          <p:cNvSpPr>
            <a:spLocks noChangeArrowheads="1"/>
          </p:cNvSpPr>
          <p:nvPr/>
        </p:nvSpPr>
        <p:spPr bwMode="auto">
          <a:xfrm>
            <a:off x="5867400" y="4419600"/>
            <a:ext cx="533400" cy="304800"/>
          </a:xfrm>
          <a:prstGeom prst="rightArrow">
            <a:avLst>
              <a:gd name="adj1" fmla="val 50000"/>
              <a:gd name="adj2" fmla="val 43750"/>
            </a:avLst>
          </a:prstGeom>
          <a:solidFill>
            <a:schemeClr val="folHlink"/>
          </a:solidFill>
          <a:ln w="9525">
            <a:solidFill>
              <a:schemeClr val="tx1"/>
            </a:solidFill>
            <a:miter lim="800000"/>
            <a:headEnd/>
            <a:tailEnd/>
          </a:ln>
          <a:effectLst/>
        </p:spPr>
        <p:txBody>
          <a:bodyPr wrap="none" anchor="ctr"/>
          <a:lstStyle/>
          <a:p>
            <a:endParaRPr lang="es-ES"/>
          </a:p>
        </p:txBody>
      </p:sp>
      <p:sp>
        <p:nvSpPr>
          <p:cNvPr id="20507" name="AutoShape 1051"/>
          <p:cNvSpPr>
            <a:spLocks noChangeArrowheads="1"/>
          </p:cNvSpPr>
          <p:nvPr/>
        </p:nvSpPr>
        <p:spPr bwMode="auto">
          <a:xfrm>
            <a:off x="2667000" y="5715000"/>
            <a:ext cx="533400" cy="304800"/>
          </a:xfrm>
          <a:prstGeom prst="rightArrow">
            <a:avLst>
              <a:gd name="adj1" fmla="val 50000"/>
              <a:gd name="adj2" fmla="val 43750"/>
            </a:avLst>
          </a:prstGeom>
          <a:solidFill>
            <a:schemeClr val="folHlink"/>
          </a:solidFill>
          <a:ln w="9525">
            <a:solidFill>
              <a:schemeClr val="tx1"/>
            </a:solidFill>
            <a:miter lim="800000"/>
            <a:headEnd/>
            <a:tailEnd/>
          </a:ln>
          <a:effectLst/>
        </p:spPr>
        <p:txBody>
          <a:bodyPr wrap="none" anchor="ctr"/>
          <a:lstStyle/>
          <a:p>
            <a:endParaRPr lang="es-ES"/>
          </a:p>
        </p:txBody>
      </p:sp>
      <p:sp>
        <p:nvSpPr>
          <p:cNvPr id="20508" name="AutoShape 1052"/>
          <p:cNvSpPr>
            <a:spLocks noChangeArrowheads="1"/>
          </p:cNvSpPr>
          <p:nvPr/>
        </p:nvSpPr>
        <p:spPr bwMode="auto">
          <a:xfrm>
            <a:off x="5867400" y="5791200"/>
            <a:ext cx="533400" cy="304800"/>
          </a:xfrm>
          <a:prstGeom prst="rightArrow">
            <a:avLst>
              <a:gd name="adj1" fmla="val 50000"/>
              <a:gd name="adj2" fmla="val 43750"/>
            </a:avLst>
          </a:prstGeom>
          <a:solidFill>
            <a:schemeClr val="folHlink"/>
          </a:solidFill>
          <a:ln w="9525">
            <a:solidFill>
              <a:schemeClr val="tx1"/>
            </a:solidFill>
            <a:miter lim="800000"/>
            <a:headEnd/>
            <a:tailEnd/>
          </a:ln>
          <a:effectLst/>
        </p:spPr>
        <p:txBody>
          <a:bodyPr wrap="none" anchor="ctr"/>
          <a:lstStyle/>
          <a:p>
            <a:endParaRPr lang="es-ES"/>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r>
              <a:rPr lang="es-ES" dirty="0" smtClean="0"/>
              <a:t>Tipo de investigación</a:t>
            </a:r>
            <a:endParaRPr lang="es-ES" dirty="0"/>
          </a:p>
        </p:txBody>
      </p:sp>
      <p:sp>
        <p:nvSpPr>
          <p:cNvPr id="4" name="3 Estrella de 5 puntas"/>
          <p:cNvSpPr/>
          <p:nvPr/>
        </p:nvSpPr>
        <p:spPr>
          <a:xfrm>
            <a:off x="4357686" y="1571612"/>
            <a:ext cx="2786082" cy="2714644"/>
          </a:xfrm>
          <a:prstGeom prst="star5">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lin ang="2700000" scaled="1"/>
            <a:tileRect/>
          </a:gradFill>
          <a:ln>
            <a:solidFill>
              <a:srgbClr val="CC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6" name="5 Imagen" descr="investigador.jpg"/>
          <p:cNvPicPr>
            <a:picLocks noChangeAspect="1"/>
          </p:cNvPicPr>
          <p:nvPr/>
        </p:nvPicPr>
        <p:blipFill>
          <a:blip r:embed="rId2"/>
          <a:stretch>
            <a:fillRect/>
          </a:stretch>
        </p:blipFill>
        <p:spPr>
          <a:xfrm>
            <a:off x="251520" y="3302654"/>
            <a:ext cx="2448272" cy="1932846"/>
          </a:xfrm>
          <a:prstGeom prst="rect">
            <a:avLst/>
          </a:prstGeom>
        </p:spPr>
      </p:pic>
      <p:sp>
        <p:nvSpPr>
          <p:cNvPr id="5" name="4 Multidocumento"/>
          <p:cNvSpPr/>
          <p:nvPr/>
        </p:nvSpPr>
        <p:spPr>
          <a:xfrm>
            <a:off x="571472" y="1857364"/>
            <a:ext cx="1857388" cy="1428760"/>
          </a:xfrm>
          <a:prstGeom prst="flowChartMultidocumen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Documental</a:t>
            </a:r>
            <a:endParaRPr lang="es-ES" dirty="0"/>
          </a:p>
        </p:txBody>
      </p:sp>
      <p:sp>
        <p:nvSpPr>
          <p:cNvPr id="7" name="6 CuadroTexto"/>
          <p:cNvSpPr txBox="1"/>
          <p:nvPr/>
        </p:nvSpPr>
        <p:spPr>
          <a:xfrm>
            <a:off x="1187624" y="3655456"/>
            <a:ext cx="1015022" cy="646331"/>
          </a:xfrm>
          <a:prstGeom prst="rect">
            <a:avLst/>
          </a:prstGeom>
          <a:noFill/>
        </p:spPr>
        <p:txBody>
          <a:bodyPr wrap="none" rtlCol="0">
            <a:spAutoFit/>
          </a:bodyPr>
          <a:lstStyle/>
          <a:p>
            <a:pPr algn="ctr"/>
            <a:r>
              <a:rPr lang="es-ES" dirty="0" smtClean="0">
                <a:effectLst>
                  <a:outerShdw blurRad="38100" dist="38100" dir="2700000" algn="tl">
                    <a:srgbClr val="000000">
                      <a:alpha val="43137"/>
                    </a:srgbClr>
                  </a:outerShdw>
                </a:effectLst>
              </a:rPr>
              <a:t>De</a:t>
            </a:r>
          </a:p>
          <a:p>
            <a:pPr algn="ctr"/>
            <a:r>
              <a:rPr lang="es-ES" dirty="0" smtClean="0">
                <a:effectLst>
                  <a:outerShdw blurRad="38100" dist="38100" dir="2700000" algn="tl">
                    <a:srgbClr val="000000">
                      <a:alpha val="43137"/>
                    </a:srgbClr>
                  </a:outerShdw>
                </a:effectLst>
              </a:rPr>
              <a:t>campo</a:t>
            </a:r>
            <a:endParaRPr lang="es-ES" dirty="0">
              <a:effectLst>
                <a:outerShdw blurRad="38100" dist="38100" dir="2700000" algn="tl">
                  <a:srgbClr val="000000">
                    <a:alpha val="43137"/>
                  </a:srgbClr>
                </a:outerShdw>
              </a:effectLst>
            </a:endParaRPr>
          </a:p>
        </p:txBody>
      </p:sp>
      <p:pic>
        <p:nvPicPr>
          <p:cNvPr id="8" name="Picture 4" descr="j0216058"/>
          <p:cNvPicPr>
            <a:picLocks noChangeAspect="1" noChangeArrowheads="1"/>
          </p:cNvPicPr>
          <p:nvPr/>
        </p:nvPicPr>
        <p:blipFill>
          <a:blip r:embed="rId3"/>
          <a:srcRect/>
          <a:stretch>
            <a:fillRect/>
          </a:stretch>
        </p:blipFill>
        <p:spPr bwMode="auto">
          <a:xfrm>
            <a:off x="5452056" y="4761334"/>
            <a:ext cx="2000264" cy="1331962"/>
          </a:xfrm>
          <a:prstGeom prst="rect">
            <a:avLst/>
          </a:prstGeom>
          <a:noFill/>
        </p:spPr>
      </p:pic>
      <p:sp>
        <p:nvSpPr>
          <p:cNvPr id="9" name="8 CuadroTexto"/>
          <p:cNvSpPr txBox="1"/>
          <p:nvPr/>
        </p:nvSpPr>
        <p:spPr>
          <a:xfrm>
            <a:off x="4521477" y="5147900"/>
            <a:ext cx="917239" cy="369332"/>
          </a:xfrm>
          <a:prstGeom prst="rect">
            <a:avLst/>
          </a:prstGeom>
          <a:noFill/>
        </p:spPr>
        <p:txBody>
          <a:bodyPr wrap="none" rtlCol="0">
            <a:spAutoFit/>
          </a:bodyPr>
          <a:lstStyle/>
          <a:p>
            <a:r>
              <a:rPr lang="es-ES" dirty="0" smtClean="0"/>
              <a:t>Básica</a:t>
            </a:r>
            <a:endParaRPr lang="es-ES" dirty="0"/>
          </a:p>
        </p:txBody>
      </p:sp>
      <p:sp>
        <p:nvSpPr>
          <p:cNvPr id="10" name="9 CuadroTexto"/>
          <p:cNvSpPr txBox="1"/>
          <p:nvPr/>
        </p:nvSpPr>
        <p:spPr>
          <a:xfrm>
            <a:off x="6429388" y="1785926"/>
            <a:ext cx="1431802" cy="369332"/>
          </a:xfrm>
          <a:prstGeom prst="rect">
            <a:avLst/>
          </a:prstGeom>
          <a:noFill/>
        </p:spPr>
        <p:txBody>
          <a:bodyPr wrap="none" rtlCol="0">
            <a:spAutoFit/>
          </a:bodyPr>
          <a:lstStyle/>
          <a:p>
            <a:r>
              <a:rPr lang="es-ES" dirty="0" smtClean="0"/>
              <a:t>Descriptiva</a:t>
            </a:r>
            <a:endParaRPr lang="es-ES" dirty="0"/>
          </a:p>
        </p:txBody>
      </p:sp>
      <p:sp>
        <p:nvSpPr>
          <p:cNvPr id="11" name="10 CuadroTexto"/>
          <p:cNvSpPr txBox="1"/>
          <p:nvPr/>
        </p:nvSpPr>
        <p:spPr>
          <a:xfrm>
            <a:off x="3812202" y="1845222"/>
            <a:ext cx="1545616" cy="369332"/>
          </a:xfrm>
          <a:prstGeom prst="rect">
            <a:avLst/>
          </a:prstGeom>
          <a:noFill/>
        </p:spPr>
        <p:txBody>
          <a:bodyPr wrap="none" rtlCol="0">
            <a:spAutoFit/>
          </a:bodyPr>
          <a:lstStyle/>
          <a:p>
            <a:r>
              <a:rPr lang="es-ES" dirty="0" smtClean="0"/>
              <a:t>Exploratoria</a:t>
            </a:r>
            <a:endParaRPr lang="es-ES" dirty="0"/>
          </a:p>
        </p:txBody>
      </p:sp>
      <p:sp>
        <p:nvSpPr>
          <p:cNvPr id="12" name="11 CuadroTexto"/>
          <p:cNvSpPr txBox="1"/>
          <p:nvPr/>
        </p:nvSpPr>
        <p:spPr>
          <a:xfrm>
            <a:off x="6643702" y="3214686"/>
            <a:ext cx="1664238" cy="369332"/>
          </a:xfrm>
          <a:prstGeom prst="rect">
            <a:avLst/>
          </a:prstGeom>
          <a:noFill/>
        </p:spPr>
        <p:txBody>
          <a:bodyPr wrap="none" rtlCol="0">
            <a:spAutoFit/>
          </a:bodyPr>
          <a:lstStyle/>
          <a:p>
            <a:r>
              <a:rPr lang="es-ES" dirty="0" err="1" smtClean="0"/>
              <a:t>Correlacional</a:t>
            </a:r>
            <a:endParaRPr lang="es-ES" dirty="0"/>
          </a:p>
        </p:txBody>
      </p:sp>
      <p:sp>
        <p:nvSpPr>
          <p:cNvPr id="13" name="12 CuadroTexto"/>
          <p:cNvSpPr txBox="1"/>
          <p:nvPr/>
        </p:nvSpPr>
        <p:spPr>
          <a:xfrm>
            <a:off x="3620122" y="3286124"/>
            <a:ext cx="1380506" cy="369332"/>
          </a:xfrm>
          <a:prstGeom prst="rect">
            <a:avLst/>
          </a:prstGeom>
          <a:noFill/>
        </p:spPr>
        <p:txBody>
          <a:bodyPr wrap="none" rtlCol="0">
            <a:spAutoFit/>
          </a:bodyPr>
          <a:lstStyle/>
          <a:p>
            <a:r>
              <a:rPr lang="es-ES" dirty="0" smtClean="0"/>
              <a:t>Explicativa</a:t>
            </a:r>
            <a:endParaRPr lang="es-ES" dirty="0"/>
          </a:p>
        </p:txBody>
      </p:sp>
      <p:sp>
        <p:nvSpPr>
          <p:cNvPr id="16" name="15 CuadroTexto"/>
          <p:cNvSpPr txBox="1"/>
          <p:nvPr/>
        </p:nvSpPr>
        <p:spPr>
          <a:xfrm>
            <a:off x="7420866" y="5242649"/>
            <a:ext cx="1774147" cy="369332"/>
          </a:xfrm>
          <a:prstGeom prst="rect">
            <a:avLst/>
          </a:prstGeom>
          <a:noFill/>
        </p:spPr>
        <p:txBody>
          <a:bodyPr wrap="square" rtlCol="0">
            <a:spAutoFit/>
          </a:bodyPr>
          <a:lstStyle/>
          <a:p>
            <a:r>
              <a:rPr lang="es-ES" dirty="0" smtClean="0"/>
              <a:t>Aplicada</a:t>
            </a:r>
            <a:endParaRPr lang="es-ES" dirty="0"/>
          </a:p>
        </p:txBody>
      </p:sp>
      <p:pic>
        <p:nvPicPr>
          <p:cNvPr id="17" name="Picture 22" descr="Enfermera con ancianos"/>
          <p:cNvPicPr>
            <a:picLocks noChangeAspect="1" noChangeArrowheads="1"/>
          </p:cNvPicPr>
          <p:nvPr/>
        </p:nvPicPr>
        <p:blipFill>
          <a:blip r:embed="rId4"/>
          <a:srcRect/>
          <a:stretch>
            <a:fillRect/>
          </a:stretch>
        </p:blipFill>
        <p:spPr bwMode="auto">
          <a:xfrm>
            <a:off x="1475656" y="5531700"/>
            <a:ext cx="1837402" cy="1225548"/>
          </a:xfrm>
          <a:prstGeom prst="rect">
            <a:avLst/>
          </a:prstGeom>
          <a:noFill/>
        </p:spPr>
      </p:pic>
      <p:sp>
        <p:nvSpPr>
          <p:cNvPr id="18" name="17 CuadroTexto"/>
          <p:cNvSpPr txBox="1"/>
          <p:nvPr/>
        </p:nvSpPr>
        <p:spPr>
          <a:xfrm>
            <a:off x="2771800" y="5959808"/>
            <a:ext cx="1582484" cy="369332"/>
          </a:xfrm>
          <a:prstGeom prst="rect">
            <a:avLst/>
          </a:prstGeom>
          <a:noFill/>
        </p:spPr>
        <p:txBody>
          <a:bodyPr wrap="none" rtlCol="0">
            <a:spAutoFit/>
          </a:bodyPr>
          <a:lstStyle/>
          <a:p>
            <a:r>
              <a:rPr lang="es-ES" dirty="0" smtClean="0"/>
              <a:t>Cuantitativa</a:t>
            </a:r>
            <a:endParaRPr lang="es-ES" dirty="0"/>
          </a:p>
        </p:txBody>
      </p:sp>
      <p:sp>
        <p:nvSpPr>
          <p:cNvPr id="19" name="18 CuadroTexto"/>
          <p:cNvSpPr txBox="1"/>
          <p:nvPr/>
        </p:nvSpPr>
        <p:spPr>
          <a:xfrm>
            <a:off x="119622" y="5959808"/>
            <a:ext cx="1409360" cy="369332"/>
          </a:xfrm>
          <a:prstGeom prst="rect">
            <a:avLst/>
          </a:prstGeom>
          <a:noFill/>
        </p:spPr>
        <p:txBody>
          <a:bodyPr wrap="none" rtlCol="0">
            <a:spAutoFit/>
          </a:bodyPr>
          <a:lstStyle/>
          <a:p>
            <a:r>
              <a:rPr lang="es-ES" dirty="0" smtClean="0"/>
              <a:t>Cualitativa</a:t>
            </a:r>
            <a:endParaRPr lang="es-ES" dirty="0"/>
          </a:p>
        </p:txBody>
      </p:sp>
    </p:spTree>
    <p:extLst>
      <p:ext uri="{BB962C8B-B14F-4D97-AF65-F5344CB8AC3E}">
        <p14:creationId xmlns:p14="http://schemas.microsoft.com/office/powerpoint/2010/main" val="71418253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ipe(left)">
                                      <p:cBhvr>
                                        <p:cTn id="1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ES" dirty="0" smtClean="0"/>
              <a:t>Hipótesis</a:t>
            </a:r>
            <a:endParaRPr lang="es-ES" dirty="0"/>
          </a:p>
        </p:txBody>
      </p:sp>
      <p:pic>
        <p:nvPicPr>
          <p:cNvPr id="27650" name="Picture 2" descr="http://t2.gstatic.com/images?q=tbn:ANd9GcR_zJgjDQNO56t00nBQGV8OWcrOR5N_oZH3HXc35b5uyL_fhDlb"/>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714348" y="3214686"/>
            <a:ext cx="4254212" cy="2960222"/>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Cívico">
  <a:themeElements>
    <a:clrScheme name="Cívico">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ívico">
      <a:majorFont>
        <a:latin typeface="Georgia"/>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华文新魏"/>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ívico">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Cívico.thmx</Template>
  <TotalTime>954</TotalTime>
  <Words>2585</Words>
  <Application>Microsoft Macintosh PowerPoint</Application>
  <PresentationFormat>Presentación en pantalla (4:3)</PresentationFormat>
  <Paragraphs>393</Paragraphs>
  <Slides>44</Slides>
  <Notes>1</Notes>
  <HiddenSlides>1</HiddenSlides>
  <MMClips>0</MMClips>
  <ScaleCrop>false</ScaleCrop>
  <HeadingPairs>
    <vt:vector size="4" baseType="variant">
      <vt:variant>
        <vt:lpstr>Tema</vt:lpstr>
      </vt:variant>
      <vt:variant>
        <vt:i4>1</vt:i4>
      </vt:variant>
      <vt:variant>
        <vt:lpstr>Títulos de diapositiva</vt:lpstr>
      </vt:variant>
      <vt:variant>
        <vt:i4>44</vt:i4>
      </vt:variant>
    </vt:vector>
  </HeadingPairs>
  <TitlesOfParts>
    <vt:vector size="45" baseType="lpstr">
      <vt:lpstr>Cívico</vt:lpstr>
      <vt:lpstr>Obtención de la evidencia empírica. Hipótesis, variables, diseño</vt:lpstr>
      <vt:lpstr>PRESENTACIÓN</vt:lpstr>
      <vt:lpstr>PRESENTACIÓN</vt:lpstr>
      <vt:lpstr>GUIÓN EXPLICATIVO</vt:lpstr>
      <vt:lpstr>PROGRAMA DE ESTUDIOS APLICACIÓN DEL CONOCIMIENTO II</vt:lpstr>
      <vt:lpstr>PROCESO DE INVESTIGACIÓN</vt:lpstr>
      <vt:lpstr>Etapas del proceso de investigación (Hernández et al 2014)</vt:lpstr>
      <vt:lpstr>Tipo de investigación</vt:lpstr>
      <vt:lpstr>Hipótesis</vt:lpstr>
      <vt:lpstr>Qué es una hipótesis</vt:lpstr>
      <vt:lpstr>Hipótesis</vt:lpstr>
      <vt:lpstr>Características de la hipótesis </vt:lpstr>
      <vt:lpstr>¿Por qué son importantes las hipótesis?</vt:lpstr>
      <vt:lpstr>Ejemplo de hipótesis</vt:lpstr>
      <vt:lpstr>TIPOS DE HIPÓTESIS  </vt:lpstr>
      <vt:lpstr>La relación entre variables</vt:lpstr>
      <vt:lpstr>..La relación entre variables</vt:lpstr>
      <vt:lpstr>..La relación entre variables</vt:lpstr>
      <vt:lpstr>TIPOS DE ESTUDIO</vt:lpstr>
      <vt:lpstr>Estudio exploratorio</vt:lpstr>
      <vt:lpstr>Estudio descriptivo</vt:lpstr>
      <vt:lpstr>Estudio correlacional</vt:lpstr>
      <vt:lpstr>Estudio explicativo</vt:lpstr>
      <vt:lpstr>¿Qué son las variables?</vt:lpstr>
      <vt:lpstr>Definición conceptual de las variables</vt:lpstr>
      <vt:lpstr>Definición operacional</vt:lpstr>
      <vt:lpstr>Presentación de PowerPoint</vt:lpstr>
      <vt:lpstr>Presentación de PowerPoint</vt:lpstr>
      <vt:lpstr>Variables independientes (VI)</vt:lpstr>
      <vt:lpstr>Presentación de PowerPoint</vt:lpstr>
      <vt:lpstr>Diseño de investigación</vt:lpstr>
      <vt:lpstr>Diseño de investigación</vt:lpstr>
      <vt:lpstr>Presentación de PowerPoint</vt:lpstr>
      <vt:lpstr>FUENTES DE INVALIDACIÓN </vt:lpstr>
      <vt:lpstr>Diseños experimentales</vt:lpstr>
      <vt:lpstr>Experimento puro o verdadero</vt:lpstr>
      <vt:lpstr>Diseños preexperimentales</vt:lpstr>
      <vt:lpstr>Diseño Cuasi-experimental</vt:lpstr>
      <vt:lpstr>Diferencias entre diseños experimentales</vt:lpstr>
      <vt:lpstr>Diseños no experimentales</vt:lpstr>
      <vt:lpstr>Diseño no experimental Transeccional</vt:lpstr>
      <vt:lpstr>Diseño no experimental Longitudinal</vt:lpstr>
      <vt:lpstr>Cuadro Comparativo</vt:lpstr>
      <vt:lpstr>Referencias</vt:lpstr>
    </vt:vector>
  </TitlesOfParts>
  <Company>MULHIA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Población y muestra</dc:title>
  <dc:creator>SAHID</dc:creator>
  <cp:lastModifiedBy>MARIA DEL ROSARIO</cp:lastModifiedBy>
  <cp:revision>74</cp:revision>
  <dcterms:created xsi:type="dcterms:W3CDTF">2009-04-21T22:37:18Z</dcterms:created>
  <dcterms:modified xsi:type="dcterms:W3CDTF">2018-09-27T20:06:31Z</dcterms:modified>
</cp:coreProperties>
</file>