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notesMasterIdLst>
    <p:notesMasterId r:id="rId41"/>
  </p:notesMasterIdLst>
  <p:sldIdLst>
    <p:sldId id="311" r:id="rId2"/>
    <p:sldId id="312" r:id="rId3"/>
    <p:sldId id="313" r:id="rId4"/>
    <p:sldId id="316" r:id="rId5"/>
    <p:sldId id="347" r:id="rId6"/>
    <p:sldId id="304" r:id="rId7"/>
    <p:sldId id="337" r:id="rId8"/>
    <p:sldId id="331" r:id="rId9"/>
    <p:sldId id="257" r:id="rId10"/>
    <p:sldId id="338" r:id="rId11"/>
    <p:sldId id="258" r:id="rId12"/>
    <p:sldId id="259" r:id="rId13"/>
    <p:sldId id="340" r:id="rId14"/>
    <p:sldId id="341" r:id="rId15"/>
    <p:sldId id="342" r:id="rId16"/>
    <p:sldId id="332" r:id="rId17"/>
    <p:sldId id="261" r:id="rId18"/>
    <p:sldId id="334" r:id="rId19"/>
    <p:sldId id="262" r:id="rId20"/>
    <p:sldId id="260" r:id="rId21"/>
    <p:sldId id="339" r:id="rId22"/>
    <p:sldId id="263" r:id="rId23"/>
    <p:sldId id="335" r:id="rId24"/>
    <p:sldId id="336" r:id="rId25"/>
    <p:sldId id="268" r:id="rId26"/>
    <p:sldId id="306" r:id="rId27"/>
    <p:sldId id="309" r:id="rId28"/>
    <p:sldId id="343" r:id="rId29"/>
    <p:sldId id="344" r:id="rId30"/>
    <p:sldId id="353" r:id="rId31"/>
    <p:sldId id="345" r:id="rId32"/>
    <p:sldId id="346" r:id="rId33"/>
    <p:sldId id="348" r:id="rId34"/>
    <p:sldId id="349" r:id="rId35"/>
    <p:sldId id="350" r:id="rId36"/>
    <p:sldId id="351" r:id="rId37"/>
    <p:sldId id="352" r:id="rId38"/>
    <p:sldId id="266" r:id="rId39"/>
    <p:sldId id="310" r:id="rId4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727" autoAdjust="0"/>
    <p:restoredTop sz="94660"/>
  </p:normalViewPr>
  <p:slideViewPr>
    <p:cSldViewPr>
      <p:cViewPr>
        <p:scale>
          <a:sx n="68" d="100"/>
          <a:sy n="68" d="100"/>
        </p:scale>
        <p:origin x="-1904" y="-44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848"/>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25637F-DB99-B147-8929-439BF073A2F8}" type="doc">
      <dgm:prSet loTypeId="urn:microsoft.com/office/officeart/2005/8/layout/hProcess6" loCatId="" qsTypeId="urn:microsoft.com/office/officeart/2005/8/quickstyle/simple4" qsCatId="simple" csTypeId="urn:microsoft.com/office/officeart/2005/8/colors/accent1_2" csCatId="accent1" phldr="1"/>
      <dgm:spPr/>
      <dgm:t>
        <a:bodyPr/>
        <a:lstStyle/>
        <a:p>
          <a:endParaRPr lang="es-ES"/>
        </a:p>
      </dgm:t>
    </dgm:pt>
    <dgm:pt modelId="{25E4BF85-D134-534E-A181-50E021E26DCD}">
      <dgm:prSet phldrT="[Texto]" custT="1"/>
      <dgm:spPr/>
      <dgm:t>
        <a:bodyPr/>
        <a:lstStyle/>
        <a:p>
          <a:r>
            <a:rPr lang="es-ES_tradnl" sz="1600" b="1" dirty="0" smtClean="0">
              <a:latin typeface="Times New Roman"/>
              <a:cs typeface="Times New Roman"/>
            </a:rPr>
            <a:t>Unidad 1.</a:t>
          </a:r>
        </a:p>
        <a:p>
          <a:r>
            <a:rPr lang="es-ES_tradnl" sz="1600" b="1" dirty="0" smtClean="0">
              <a:latin typeface="Times New Roman"/>
              <a:cs typeface="Times New Roman"/>
            </a:rPr>
            <a:t> </a:t>
          </a:r>
          <a:r>
            <a:rPr lang="es-ES" sz="1600" b="1" dirty="0" smtClean="0">
              <a:latin typeface="Times New Roman"/>
              <a:cs typeface="Times New Roman"/>
            </a:rPr>
            <a:t>M</a:t>
          </a:r>
          <a:r>
            <a:rPr lang="es-ES" sz="1600" b="1" dirty="0" smtClean="0">
              <a:latin typeface="Times New Roman"/>
              <a:cs typeface="Times New Roman"/>
            </a:rPr>
            <a:t>étodo de investigación</a:t>
          </a:r>
          <a:r>
            <a:rPr lang="es-ES" sz="1600" b="1" dirty="0" smtClean="0">
              <a:latin typeface="Times New Roman"/>
              <a:cs typeface="Times New Roman"/>
            </a:rPr>
            <a:t>.</a:t>
          </a:r>
          <a:endParaRPr lang="es-ES" sz="1600" b="1" dirty="0" smtClean="0">
            <a:latin typeface="Times New Roman"/>
            <a:cs typeface="Times New Roman"/>
          </a:endParaRPr>
        </a:p>
      </dgm:t>
    </dgm:pt>
    <dgm:pt modelId="{9400C83B-7D8B-CC42-B2FC-DA8FD57C8C8C}" type="parTrans" cxnId="{D3E5C07F-FBE2-6B45-B96A-BE26B1152D79}">
      <dgm:prSet/>
      <dgm:spPr/>
      <dgm:t>
        <a:bodyPr/>
        <a:lstStyle/>
        <a:p>
          <a:endParaRPr lang="es-ES"/>
        </a:p>
      </dgm:t>
    </dgm:pt>
    <dgm:pt modelId="{983975EF-2588-564B-AC69-A9882EDBFC90}" type="sibTrans" cxnId="{D3E5C07F-FBE2-6B45-B96A-BE26B1152D79}">
      <dgm:prSet/>
      <dgm:spPr/>
      <dgm:t>
        <a:bodyPr/>
        <a:lstStyle/>
        <a:p>
          <a:endParaRPr lang="es-ES"/>
        </a:p>
      </dgm:t>
    </dgm:pt>
    <dgm:pt modelId="{99F55BE6-D978-BA47-85EA-87ABDD880B10}">
      <dgm:prSet phldrT="[Texto]" custT="1"/>
      <dgm:spPr/>
      <dgm:t>
        <a:bodyPr/>
        <a:lstStyle/>
        <a:p>
          <a:r>
            <a:rPr lang="es-ES" sz="1400" b="1" dirty="0" smtClean="0">
              <a:latin typeface="Times New Roman"/>
              <a:cs typeface="Times New Roman"/>
            </a:rPr>
            <a:t>UNIDAD </a:t>
          </a:r>
          <a:r>
            <a:rPr lang="es-ES" sz="1400" b="1" dirty="0" smtClean="0">
              <a:latin typeface="Times New Roman"/>
              <a:cs typeface="Times New Roman"/>
            </a:rPr>
            <a:t>2.</a:t>
          </a:r>
        </a:p>
        <a:p>
          <a:r>
            <a:rPr lang="es-ES" sz="1400" b="1" dirty="0" smtClean="0">
              <a:latin typeface="Times New Roman"/>
              <a:cs typeface="Times New Roman"/>
            </a:rPr>
            <a:t>An</a:t>
          </a:r>
          <a:r>
            <a:rPr lang="es-ES" sz="1400" b="1" dirty="0" smtClean="0">
              <a:latin typeface="Times New Roman"/>
              <a:cs typeface="Times New Roman"/>
            </a:rPr>
            <a:t>álisis de investigación y datos.</a:t>
          </a:r>
          <a:endParaRPr lang="es-ES" sz="1400" b="1" dirty="0" smtClean="0">
            <a:latin typeface="Times New Roman"/>
            <a:cs typeface="Times New Roman"/>
          </a:endParaRPr>
        </a:p>
      </dgm:t>
    </dgm:pt>
    <dgm:pt modelId="{4DC9963E-14FC-7041-AB7A-61D038794101}" type="parTrans" cxnId="{0C1BBA74-B462-6D42-8576-F67FDB015B10}">
      <dgm:prSet/>
      <dgm:spPr/>
      <dgm:t>
        <a:bodyPr/>
        <a:lstStyle/>
        <a:p>
          <a:endParaRPr lang="es-ES"/>
        </a:p>
      </dgm:t>
    </dgm:pt>
    <dgm:pt modelId="{9B583273-A248-8346-93E8-8A5DB8385F28}" type="sibTrans" cxnId="{0C1BBA74-B462-6D42-8576-F67FDB015B10}">
      <dgm:prSet/>
      <dgm:spPr/>
      <dgm:t>
        <a:bodyPr/>
        <a:lstStyle/>
        <a:p>
          <a:endParaRPr lang="es-ES"/>
        </a:p>
      </dgm:t>
    </dgm:pt>
    <dgm:pt modelId="{8CE2865B-CB9D-304F-98C9-8CEC14FF5A30}">
      <dgm:prSet phldrT="[Texto]" custT="1"/>
      <dgm:spPr/>
      <dgm:t>
        <a:bodyPr/>
        <a:lstStyle/>
        <a:p>
          <a:r>
            <a:rPr lang="es-ES" sz="1400" b="1" dirty="0" smtClean="0">
              <a:latin typeface="Times New Roman"/>
              <a:cs typeface="Times New Roman"/>
            </a:rPr>
            <a:t>UNIDAD 3. </a:t>
          </a:r>
          <a:r>
            <a:rPr lang="es-ES" sz="1400" b="1" dirty="0" smtClean="0">
              <a:latin typeface="Times New Roman"/>
              <a:cs typeface="Times New Roman"/>
            </a:rPr>
            <a:t>Resultados</a:t>
          </a:r>
          <a:endParaRPr lang="es-ES" sz="1400" b="1" dirty="0" smtClean="0">
            <a:latin typeface="Times New Roman"/>
            <a:cs typeface="Times New Roman"/>
          </a:endParaRPr>
        </a:p>
      </dgm:t>
    </dgm:pt>
    <dgm:pt modelId="{5A6AEEDA-885A-B743-BDAE-69F3C9849315}" type="parTrans" cxnId="{9B66C9B5-1837-534A-9CB6-B64B6A5B4D4B}">
      <dgm:prSet/>
      <dgm:spPr/>
      <dgm:t>
        <a:bodyPr/>
        <a:lstStyle/>
        <a:p>
          <a:endParaRPr lang="es-ES"/>
        </a:p>
      </dgm:t>
    </dgm:pt>
    <dgm:pt modelId="{6E2D8568-8620-0243-B4B2-9C4A88EAD786}" type="sibTrans" cxnId="{9B66C9B5-1837-534A-9CB6-B64B6A5B4D4B}">
      <dgm:prSet/>
      <dgm:spPr/>
      <dgm:t>
        <a:bodyPr/>
        <a:lstStyle/>
        <a:p>
          <a:endParaRPr lang="es-ES"/>
        </a:p>
      </dgm:t>
    </dgm:pt>
    <dgm:pt modelId="{58F103DA-C787-1E4C-95A1-5439E054FACF}">
      <dgm:prSet phldrT="[Texto]" custT="1"/>
      <dgm:spPr/>
      <dgm:t>
        <a:bodyPr/>
        <a:lstStyle/>
        <a:p>
          <a:r>
            <a:rPr lang="es-ES" sz="1400" b="1" dirty="0" smtClean="0">
              <a:latin typeface="Times New Roman"/>
              <a:cs typeface="Times New Roman"/>
            </a:rPr>
            <a:t>UNIDAD 4. </a:t>
          </a:r>
          <a:r>
            <a:rPr lang="es-ES" sz="1400" b="1" dirty="0" smtClean="0">
              <a:latin typeface="Times New Roman"/>
              <a:cs typeface="Times New Roman"/>
            </a:rPr>
            <a:t>Discusi</a:t>
          </a:r>
          <a:r>
            <a:rPr lang="es-ES" sz="1400" b="1" dirty="0" smtClean="0">
              <a:latin typeface="Times New Roman"/>
              <a:cs typeface="Times New Roman"/>
            </a:rPr>
            <a:t>ón y conclusiones</a:t>
          </a:r>
          <a:r>
            <a:rPr lang="es-ES" sz="1400" b="1" dirty="0" smtClean="0">
              <a:latin typeface="Times New Roman"/>
              <a:cs typeface="Times New Roman"/>
            </a:rPr>
            <a:t>.</a:t>
          </a:r>
          <a:endParaRPr lang="es-ES" sz="1400" b="1" dirty="0" smtClean="0">
            <a:latin typeface="Times New Roman"/>
            <a:cs typeface="Times New Roman"/>
          </a:endParaRPr>
        </a:p>
      </dgm:t>
    </dgm:pt>
    <dgm:pt modelId="{72BACB9F-89D5-4048-9F81-BBA4715F7482}" type="parTrans" cxnId="{69960CBE-36DB-194F-B8E8-16FA4C7E589A}">
      <dgm:prSet/>
      <dgm:spPr/>
      <dgm:t>
        <a:bodyPr/>
        <a:lstStyle/>
        <a:p>
          <a:endParaRPr lang="es-ES"/>
        </a:p>
      </dgm:t>
    </dgm:pt>
    <dgm:pt modelId="{24FD814B-2063-A545-84F5-461370CB97F0}" type="sibTrans" cxnId="{69960CBE-36DB-194F-B8E8-16FA4C7E589A}">
      <dgm:prSet/>
      <dgm:spPr/>
      <dgm:t>
        <a:bodyPr/>
        <a:lstStyle/>
        <a:p>
          <a:endParaRPr lang="es-ES"/>
        </a:p>
      </dgm:t>
    </dgm:pt>
    <dgm:pt modelId="{3EF0DEAE-A3ED-C446-B975-E01EF1496166}" type="pres">
      <dgm:prSet presAssocID="{C125637F-DB99-B147-8929-439BF073A2F8}" presName="theList" presStyleCnt="0">
        <dgm:presLayoutVars>
          <dgm:dir/>
          <dgm:animLvl val="lvl"/>
          <dgm:resizeHandles val="exact"/>
        </dgm:presLayoutVars>
      </dgm:prSet>
      <dgm:spPr/>
      <dgm:t>
        <a:bodyPr/>
        <a:lstStyle/>
        <a:p>
          <a:endParaRPr lang="es-ES"/>
        </a:p>
      </dgm:t>
    </dgm:pt>
    <dgm:pt modelId="{6BE81380-D095-4246-B3DD-200C86F9282C}" type="pres">
      <dgm:prSet presAssocID="{25E4BF85-D134-534E-A181-50E021E26DCD}" presName="compNode" presStyleCnt="0"/>
      <dgm:spPr/>
    </dgm:pt>
    <dgm:pt modelId="{CB3FE01D-A29D-3640-AC4E-CFCAB5006075}" type="pres">
      <dgm:prSet presAssocID="{25E4BF85-D134-534E-A181-50E021E26DCD}" presName="noGeometry" presStyleCnt="0"/>
      <dgm:spPr/>
    </dgm:pt>
    <dgm:pt modelId="{20979955-7CDC-5542-88AE-AD3D9C8538FD}" type="pres">
      <dgm:prSet presAssocID="{25E4BF85-D134-534E-A181-50E021E26DCD}" presName="childTextVisible" presStyleLbl="bgAccFollowNode1" presStyleIdx="0" presStyleCnt="4" custScaleX="93681" custLinFactNeighborX="8387">
        <dgm:presLayoutVars>
          <dgm:bulletEnabled val="1"/>
        </dgm:presLayoutVars>
        <dgm:style>
          <a:lnRef idx="3">
            <a:schemeClr val="lt1"/>
          </a:lnRef>
          <a:fillRef idx="1">
            <a:schemeClr val="accent4"/>
          </a:fillRef>
          <a:effectRef idx="1">
            <a:schemeClr val="accent4"/>
          </a:effectRef>
          <a:fontRef idx="minor">
            <a:schemeClr val="lt1"/>
          </a:fontRef>
        </dgm:style>
      </dgm:prSet>
      <dgm:spPr/>
      <dgm:t>
        <a:bodyPr/>
        <a:lstStyle/>
        <a:p>
          <a:endParaRPr lang="es-ES"/>
        </a:p>
      </dgm:t>
    </dgm:pt>
    <dgm:pt modelId="{287FA2D5-2E33-FE4B-A3E7-B12C62276D5F}" type="pres">
      <dgm:prSet presAssocID="{25E4BF85-D134-534E-A181-50E021E26DCD}" presName="childTextHidden" presStyleLbl="bgAccFollowNode1" presStyleIdx="0" presStyleCnt="4"/>
      <dgm:spPr/>
      <dgm:t>
        <a:bodyPr/>
        <a:lstStyle/>
        <a:p>
          <a:endParaRPr lang="es-ES"/>
        </a:p>
      </dgm:t>
    </dgm:pt>
    <dgm:pt modelId="{2B853FA9-7129-D441-BD47-D40D6914E34A}" type="pres">
      <dgm:prSet presAssocID="{25E4BF85-D134-534E-A181-50E021E26DCD}" presName="parentText" presStyleLbl="node1" presStyleIdx="0" presStyleCnt="4" custScaleX="282259" custScaleY="500351" custLinFactNeighborX="-319" custLinFactNeighborY="3224">
        <dgm:presLayoutVars>
          <dgm:chMax val="1"/>
          <dgm:bulletEnabled val="1"/>
        </dgm:presLayoutVars>
      </dgm:prSet>
      <dgm:spPr/>
      <dgm:t>
        <a:bodyPr/>
        <a:lstStyle/>
        <a:p>
          <a:endParaRPr lang="es-ES"/>
        </a:p>
      </dgm:t>
    </dgm:pt>
    <dgm:pt modelId="{45F0FCE1-8BD1-EC4F-B242-F2BCF0E4EBCA}" type="pres">
      <dgm:prSet presAssocID="{25E4BF85-D134-534E-A181-50E021E26DCD}" presName="aSpace" presStyleCnt="0"/>
      <dgm:spPr/>
    </dgm:pt>
    <dgm:pt modelId="{497A6B38-5F24-824F-B8C1-85788804F391}" type="pres">
      <dgm:prSet presAssocID="{99F55BE6-D978-BA47-85EA-87ABDD880B10}" presName="compNode" presStyleCnt="0"/>
      <dgm:spPr/>
    </dgm:pt>
    <dgm:pt modelId="{6427D01F-8E70-0C47-81EC-50BD26D45AAB}" type="pres">
      <dgm:prSet presAssocID="{99F55BE6-D978-BA47-85EA-87ABDD880B10}" presName="noGeometry" presStyleCnt="0"/>
      <dgm:spPr/>
    </dgm:pt>
    <dgm:pt modelId="{5ECBFA02-0B3A-6F4C-8032-20C2F7958808}" type="pres">
      <dgm:prSet presAssocID="{99F55BE6-D978-BA47-85EA-87ABDD880B10}" presName="childTextVisible" presStyleLbl="bgAccFollowNode1" presStyleIdx="1" presStyleCnt="4" custScaleX="61142" custLinFactNeighborX="21124" custLinFactNeighborY="2157">
        <dgm:presLayoutVars>
          <dgm:bulletEnabled val="1"/>
        </dgm:presLayoutVars>
        <dgm:style>
          <a:lnRef idx="2">
            <a:schemeClr val="accent4">
              <a:shade val="50000"/>
            </a:schemeClr>
          </a:lnRef>
          <a:fillRef idx="1">
            <a:schemeClr val="accent4"/>
          </a:fillRef>
          <a:effectRef idx="0">
            <a:schemeClr val="accent4"/>
          </a:effectRef>
          <a:fontRef idx="minor">
            <a:schemeClr val="lt1"/>
          </a:fontRef>
        </dgm:style>
      </dgm:prSet>
      <dgm:spPr/>
      <dgm:t>
        <a:bodyPr/>
        <a:lstStyle/>
        <a:p>
          <a:endParaRPr lang="es-ES"/>
        </a:p>
      </dgm:t>
    </dgm:pt>
    <dgm:pt modelId="{E61D4343-2AA7-A044-81E2-C17BEEF0BB48}" type="pres">
      <dgm:prSet presAssocID="{99F55BE6-D978-BA47-85EA-87ABDD880B10}" presName="childTextHidden" presStyleLbl="bgAccFollowNode1" presStyleIdx="1" presStyleCnt="4"/>
      <dgm:spPr/>
    </dgm:pt>
    <dgm:pt modelId="{8AF0B75D-0D93-BB44-B82B-FB6954F9B236}" type="pres">
      <dgm:prSet presAssocID="{99F55BE6-D978-BA47-85EA-87ABDD880B10}" presName="parentText" presStyleLbl="node1" presStyleIdx="1" presStyleCnt="4" custScaleX="325469" custScaleY="502568" custLinFactNeighborX="-4624" custLinFactNeighborY="-11560">
        <dgm:presLayoutVars>
          <dgm:chMax val="1"/>
          <dgm:bulletEnabled val="1"/>
        </dgm:presLayoutVars>
      </dgm:prSet>
      <dgm:spPr/>
      <dgm:t>
        <a:bodyPr/>
        <a:lstStyle/>
        <a:p>
          <a:endParaRPr lang="es-ES"/>
        </a:p>
      </dgm:t>
    </dgm:pt>
    <dgm:pt modelId="{1DA36809-DB59-AE41-B027-96F05A7A7A67}" type="pres">
      <dgm:prSet presAssocID="{99F55BE6-D978-BA47-85EA-87ABDD880B10}" presName="aSpace" presStyleCnt="0"/>
      <dgm:spPr/>
    </dgm:pt>
    <dgm:pt modelId="{F8A04C84-21C2-1F46-93DD-614C899639F8}" type="pres">
      <dgm:prSet presAssocID="{8CE2865B-CB9D-304F-98C9-8CEC14FF5A30}" presName="compNode" presStyleCnt="0"/>
      <dgm:spPr/>
    </dgm:pt>
    <dgm:pt modelId="{308C6B52-95D8-E940-9A63-7D71FC04CD3F}" type="pres">
      <dgm:prSet presAssocID="{8CE2865B-CB9D-304F-98C9-8CEC14FF5A30}" presName="noGeometry" presStyleCnt="0"/>
      <dgm:spPr/>
    </dgm:pt>
    <dgm:pt modelId="{5129B5CD-B7A9-B643-9F00-60EF010A6F15}" type="pres">
      <dgm:prSet presAssocID="{8CE2865B-CB9D-304F-98C9-8CEC14FF5A30}" presName="childTextVisible" presStyleLbl="bgAccFollowNode1" presStyleIdx="2" presStyleCnt="4" custLinFactNeighborX="11597" custLinFactNeighborY="2157">
        <dgm:presLayoutVars>
          <dgm:bulletEnabled val="1"/>
        </dgm:presLayoutVars>
        <dgm:style>
          <a:lnRef idx="2">
            <a:schemeClr val="accent4">
              <a:shade val="50000"/>
            </a:schemeClr>
          </a:lnRef>
          <a:fillRef idx="1">
            <a:schemeClr val="accent4"/>
          </a:fillRef>
          <a:effectRef idx="0">
            <a:schemeClr val="accent4"/>
          </a:effectRef>
          <a:fontRef idx="minor">
            <a:schemeClr val="lt1"/>
          </a:fontRef>
        </dgm:style>
      </dgm:prSet>
      <dgm:spPr/>
      <dgm:t>
        <a:bodyPr/>
        <a:lstStyle/>
        <a:p>
          <a:endParaRPr lang="es-ES"/>
        </a:p>
      </dgm:t>
    </dgm:pt>
    <dgm:pt modelId="{966365F3-E51A-DD42-92A0-E1A5616AB415}" type="pres">
      <dgm:prSet presAssocID="{8CE2865B-CB9D-304F-98C9-8CEC14FF5A30}" presName="childTextHidden" presStyleLbl="bgAccFollowNode1" presStyleIdx="2" presStyleCnt="4"/>
      <dgm:spPr/>
    </dgm:pt>
    <dgm:pt modelId="{2A3B762F-E863-E94C-A633-48B0091F68A4}" type="pres">
      <dgm:prSet presAssocID="{8CE2865B-CB9D-304F-98C9-8CEC14FF5A30}" presName="parentText" presStyleLbl="node1" presStyleIdx="2" presStyleCnt="4" custScaleX="332048" custScaleY="514358">
        <dgm:presLayoutVars>
          <dgm:chMax val="1"/>
          <dgm:bulletEnabled val="1"/>
        </dgm:presLayoutVars>
      </dgm:prSet>
      <dgm:spPr/>
      <dgm:t>
        <a:bodyPr/>
        <a:lstStyle/>
        <a:p>
          <a:endParaRPr lang="es-ES"/>
        </a:p>
      </dgm:t>
    </dgm:pt>
    <dgm:pt modelId="{5C173B30-CF88-C646-9CF2-5F006EABAFAD}" type="pres">
      <dgm:prSet presAssocID="{8CE2865B-CB9D-304F-98C9-8CEC14FF5A30}" presName="aSpace" presStyleCnt="0"/>
      <dgm:spPr/>
    </dgm:pt>
    <dgm:pt modelId="{627105C4-0455-774F-962B-5768057D5C1C}" type="pres">
      <dgm:prSet presAssocID="{58F103DA-C787-1E4C-95A1-5439E054FACF}" presName="compNode" presStyleCnt="0"/>
      <dgm:spPr/>
    </dgm:pt>
    <dgm:pt modelId="{694AEF8D-D085-024A-B60F-1809BC219A0C}" type="pres">
      <dgm:prSet presAssocID="{58F103DA-C787-1E4C-95A1-5439E054FACF}" presName="noGeometry" presStyleCnt="0"/>
      <dgm:spPr/>
    </dgm:pt>
    <dgm:pt modelId="{0BC1AE39-481E-A342-9761-5D3E7BC019E3}" type="pres">
      <dgm:prSet presAssocID="{58F103DA-C787-1E4C-95A1-5439E054FACF}" presName="childTextVisible" presStyleLbl="bgAccFollowNode1" presStyleIdx="3" presStyleCnt="4">
        <dgm:presLayoutVars>
          <dgm:bulletEnabled val="1"/>
        </dgm:presLayoutVars>
      </dgm:prSet>
      <dgm:spPr/>
    </dgm:pt>
    <dgm:pt modelId="{FD1D79E3-C7EB-2749-A2AD-B5570F1AB269}" type="pres">
      <dgm:prSet presAssocID="{58F103DA-C787-1E4C-95A1-5439E054FACF}" presName="childTextHidden" presStyleLbl="bgAccFollowNode1" presStyleIdx="3" presStyleCnt="4"/>
      <dgm:spPr/>
    </dgm:pt>
    <dgm:pt modelId="{BDD5C697-D5A9-2140-89E5-88BBF6A48E78}" type="pres">
      <dgm:prSet presAssocID="{58F103DA-C787-1E4C-95A1-5439E054FACF}" presName="parentText" presStyleLbl="node1" presStyleIdx="3" presStyleCnt="4" custScaleX="324878" custScaleY="514358">
        <dgm:presLayoutVars>
          <dgm:chMax val="1"/>
          <dgm:bulletEnabled val="1"/>
        </dgm:presLayoutVars>
      </dgm:prSet>
      <dgm:spPr/>
      <dgm:t>
        <a:bodyPr/>
        <a:lstStyle/>
        <a:p>
          <a:endParaRPr lang="es-ES"/>
        </a:p>
      </dgm:t>
    </dgm:pt>
  </dgm:ptLst>
  <dgm:cxnLst>
    <dgm:cxn modelId="{D3E5C07F-FBE2-6B45-B96A-BE26B1152D79}" srcId="{C125637F-DB99-B147-8929-439BF073A2F8}" destId="{25E4BF85-D134-534E-A181-50E021E26DCD}" srcOrd="0" destOrd="0" parTransId="{9400C83B-7D8B-CC42-B2FC-DA8FD57C8C8C}" sibTransId="{983975EF-2588-564B-AC69-A9882EDBFC90}"/>
    <dgm:cxn modelId="{B4966C9F-BA85-7F4D-B866-E901292C164B}" type="presOf" srcId="{58F103DA-C787-1E4C-95A1-5439E054FACF}" destId="{BDD5C697-D5A9-2140-89E5-88BBF6A48E78}" srcOrd="0" destOrd="0" presId="urn:microsoft.com/office/officeart/2005/8/layout/hProcess6"/>
    <dgm:cxn modelId="{8C417141-81B1-DF43-99BC-8FCF9C3EECB7}" type="presOf" srcId="{C125637F-DB99-B147-8929-439BF073A2F8}" destId="{3EF0DEAE-A3ED-C446-B975-E01EF1496166}" srcOrd="0" destOrd="0" presId="urn:microsoft.com/office/officeart/2005/8/layout/hProcess6"/>
    <dgm:cxn modelId="{69960CBE-36DB-194F-B8E8-16FA4C7E589A}" srcId="{C125637F-DB99-B147-8929-439BF073A2F8}" destId="{58F103DA-C787-1E4C-95A1-5439E054FACF}" srcOrd="3" destOrd="0" parTransId="{72BACB9F-89D5-4048-9F81-BBA4715F7482}" sibTransId="{24FD814B-2063-A545-84F5-461370CB97F0}"/>
    <dgm:cxn modelId="{0C1BBA74-B462-6D42-8576-F67FDB015B10}" srcId="{C125637F-DB99-B147-8929-439BF073A2F8}" destId="{99F55BE6-D978-BA47-85EA-87ABDD880B10}" srcOrd="1" destOrd="0" parTransId="{4DC9963E-14FC-7041-AB7A-61D038794101}" sibTransId="{9B583273-A248-8346-93E8-8A5DB8385F28}"/>
    <dgm:cxn modelId="{9B66C9B5-1837-534A-9CB6-B64B6A5B4D4B}" srcId="{C125637F-DB99-B147-8929-439BF073A2F8}" destId="{8CE2865B-CB9D-304F-98C9-8CEC14FF5A30}" srcOrd="2" destOrd="0" parTransId="{5A6AEEDA-885A-B743-BDAE-69F3C9849315}" sibTransId="{6E2D8568-8620-0243-B4B2-9C4A88EAD786}"/>
    <dgm:cxn modelId="{4677C3F0-9D1B-9942-AA40-A9EA7457DEF9}" type="presOf" srcId="{99F55BE6-D978-BA47-85EA-87ABDD880B10}" destId="{8AF0B75D-0D93-BB44-B82B-FB6954F9B236}" srcOrd="0" destOrd="0" presId="urn:microsoft.com/office/officeart/2005/8/layout/hProcess6"/>
    <dgm:cxn modelId="{EF8914BA-3F7A-D14F-BF10-5A106879F359}" type="presOf" srcId="{8CE2865B-CB9D-304F-98C9-8CEC14FF5A30}" destId="{2A3B762F-E863-E94C-A633-48B0091F68A4}" srcOrd="0" destOrd="0" presId="urn:microsoft.com/office/officeart/2005/8/layout/hProcess6"/>
    <dgm:cxn modelId="{F55D69C6-1BAD-4D40-9CF8-E8C0A5A93D83}" type="presOf" srcId="{25E4BF85-D134-534E-A181-50E021E26DCD}" destId="{2B853FA9-7129-D441-BD47-D40D6914E34A}" srcOrd="0" destOrd="0" presId="urn:microsoft.com/office/officeart/2005/8/layout/hProcess6"/>
    <dgm:cxn modelId="{8B2017F2-6EA4-A445-8518-747C6FF2856E}" type="presParOf" srcId="{3EF0DEAE-A3ED-C446-B975-E01EF1496166}" destId="{6BE81380-D095-4246-B3DD-200C86F9282C}" srcOrd="0" destOrd="0" presId="urn:microsoft.com/office/officeart/2005/8/layout/hProcess6"/>
    <dgm:cxn modelId="{70C297A5-101D-9D4C-B0BC-E4B5B8363FED}" type="presParOf" srcId="{6BE81380-D095-4246-B3DD-200C86F9282C}" destId="{CB3FE01D-A29D-3640-AC4E-CFCAB5006075}" srcOrd="0" destOrd="0" presId="urn:microsoft.com/office/officeart/2005/8/layout/hProcess6"/>
    <dgm:cxn modelId="{8CA1F1D3-D841-824F-90C2-C5122A4F7ACA}" type="presParOf" srcId="{6BE81380-D095-4246-B3DD-200C86F9282C}" destId="{20979955-7CDC-5542-88AE-AD3D9C8538FD}" srcOrd="1" destOrd="0" presId="urn:microsoft.com/office/officeart/2005/8/layout/hProcess6"/>
    <dgm:cxn modelId="{15828D9B-D96C-A54C-9E02-C7CF9777BFC2}" type="presParOf" srcId="{6BE81380-D095-4246-B3DD-200C86F9282C}" destId="{287FA2D5-2E33-FE4B-A3E7-B12C62276D5F}" srcOrd="2" destOrd="0" presId="urn:microsoft.com/office/officeart/2005/8/layout/hProcess6"/>
    <dgm:cxn modelId="{C75E8B92-B083-184D-918D-03EF97D04A7E}" type="presParOf" srcId="{6BE81380-D095-4246-B3DD-200C86F9282C}" destId="{2B853FA9-7129-D441-BD47-D40D6914E34A}" srcOrd="3" destOrd="0" presId="urn:microsoft.com/office/officeart/2005/8/layout/hProcess6"/>
    <dgm:cxn modelId="{58149E0A-5050-2E49-A4DD-E254B9B9AC15}" type="presParOf" srcId="{3EF0DEAE-A3ED-C446-B975-E01EF1496166}" destId="{45F0FCE1-8BD1-EC4F-B242-F2BCF0E4EBCA}" srcOrd="1" destOrd="0" presId="urn:microsoft.com/office/officeart/2005/8/layout/hProcess6"/>
    <dgm:cxn modelId="{671C42F8-71FB-EE48-AEE5-2180815AAFF5}" type="presParOf" srcId="{3EF0DEAE-A3ED-C446-B975-E01EF1496166}" destId="{497A6B38-5F24-824F-B8C1-85788804F391}" srcOrd="2" destOrd="0" presId="urn:microsoft.com/office/officeart/2005/8/layout/hProcess6"/>
    <dgm:cxn modelId="{6ED70613-4B7E-CD40-90CE-0E96D12C41A5}" type="presParOf" srcId="{497A6B38-5F24-824F-B8C1-85788804F391}" destId="{6427D01F-8E70-0C47-81EC-50BD26D45AAB}" srcOrd="0" destOrd="0" presId="urn:microsoft.com/office/officeart/2005/8/layout/hProcess6"/>
    <dgm:cxn modelId="{E1A479FF-7C5E-094B-9E3B-FEC6C04B1F28}" type="presParOf" srcId="{497A6B38-5F24-824F-B8C1-85788804F391}" destId="{5ECBFA02-0B3A-6F4C-8032-20C2F7958808}" srcOrd="1" destOrd="0" presId="urn:microsoft.com/office/officeart/2005/8/layout/hProcess6"/>
    <dgm:cxn modelId="{A357ED94-85DD-7140-82C2-9BE18AA65923}" type="presParOf" srcId="{497A6B38-5F24-824F-B8C1-85788804F391}" destId="{E61D4343-2AA7-A044-81E2-C17BEEF0BB48}" srcOrd="2" destOrd="0" presId="urn:microsoft.com/office/officeart/2005/8/layout/hProcess6"/>
    <dgm:cxn modelId="{B272E4F3-3D0C-8641-B8FC-47BB74268C15}" type="presParOf" srcId="{497A6B38-5F24-824F-B8C1-85788804F391}" destId="{8AF0B75D-0D93-BB44-B82B-FB6954F9B236}" srcOrd="3" destOrd="0" presId="urn:microsoft.com/office/officeart/2005/8/layout/hProcess6"/>
    <dgm:cxn modelId="{962A481A-4406-414C-895A-E296BC1E0346}" type="presParOf" srcId="{3EF0DEAE-A3ED-C446-B975-E01EF1496166}" destId="{1DA36809-DB59-AE41-B027-96F05A7A7A67}" srcOrd="3" destOrd="0" presId="urn:microsoft.com/office/officeart/2005/8/layout/hProcess6"/>
    <dgm:cxn modelId="{90E51C47-1AD0-DA4F-9EF6-7677AB83ECC4}" type="presParOf" srcId="{3EF0DEAE-A3ED-C446-B975-E01EF1496166}" destId="{F8A04C84-21C2-1F46-93DD-614C899639F8}" srcOrd="4" destOrd="0" presId="urn:microsoft.com/office/officeart/2005/8/layout/hProcess6"/>
    <dgm:cxn modelId="{F5D42815-5F8D-DA40-9386-296A04BF5366}" type="presParOf" srcId="{F8A04C84-21C2-1F46-93DD-614C899639F8}" destId="{308C6B52-95D8-E940-9A63-7D71FC04CD3F}" srcOrd="0" destOrd="0" presId="urn:microsoft.com/office/officeart/2005/8/layout/hProcess6"/>
    <dgm:cxn modelId="{E384C39C-BCBC-E74E-B801-1AF338D6BBB9}" type="presParOf" srcId="{F8A04C84-21C2-1F46-93DD-614C899639F8}" destId="{5129B5CD-B7A9-B643-9F00-60EF010A6F15}" srcOrd="1" destOrd="0" presId="urn:microsoft.com/office/officeart/2005/8/layout/hProcess6"/>
    <dgm:cxn modelId="{B45DC93A-FC65-F443-A3D6-81F6D572F048}" type="presParOf" srcId="{F8A04C84-21C2-1F46-93DD-614C899639F8}" destId="{966365F3-E51A-DD42-92A0-E1A5616AB415}" srcOrd="2" destOrd="0" presId="urn:microsoft.com/office/officeart/2005/8/layout/hProcess6"/>
    <dgm:cxn modelId="{7167DAE6-D48E-2D42-A580-38E77276E62B}" type="presParOf" srcId="{F8A04C84-21C2-1F46-93DD-614C899639F8}" destId="{2A3B762F-E863-E94C-A633-48B0091F68A4}" srcOrd="3" destOrd="0" presId="urn:microsoft.com/office/officeart/2005/8/layout/hProcess6"/>
    <dgm:cxn modelId="{19F92A1B-B9CA-B54B-8023-E6694263222E}" type="presParOf" srcId="{3EF0DEAE-A3ED-C446-B975-E01EF1496166}" destId="{5C173B30-CF88-C646-9CF2-5F006EABAFAD}" srcOrd="5" destOrd="0" presId="urn:microsoft.com/office/officeart/2005/8/layout/hProcess6"/>
    <dgm:cxn modelId="{DEF0D051-D125-9A48-976C-A9292FA4E4AC}" type="presParOf" srcId="{3EF0DEAE-A3ED-C446-B975-E01EF1496166}" destId="{627105C4-0455-774F-962B-5768057D5C1C}" srcOrd="6" destOrd="0" presId="urn:microsoft.com/office/officeart/2005/8/layout/hProcess6"/>
    <dgm:cxn modelId="{2C121012-1674-F247-A90C-9B94E1C7FAFE}" type="presParOf" srcId="{627105C4-0455-774F-962B-5768057D5C1C}" destId="{694AEF8D-D085-024A-B60F-1809BC219A0C}" srcOrd="0" destOrd="0" presId="urn:microsoft.com/office/officeart/2005/8/layout/hProcess6"/>
    <dgm:cxn modelId="{53F07871-2AF0-3045-8049-D0AE9A2F107B}" type="presParOf" srcId="{627105C4-0455-774F-962B-5768057D5C1C}" destId="{0BC1AE39-481E-A342-9761-5D3E7BC019E3}" srcOrd="1" destOrd="0" presId="urn:microsoft.com/office/officeart/2005/8/layout/hProcess6"/>
    <dgm:cxn modelId="{17D5ABA8-BC64-284D-9A7B-79DDE24664FC}" type="presParOf" srcId="{627105C4-0455-774F-962B-5768057D5C1C}" destId="{FD1D79E3-C7EB-2749-A2AD-B5570F1AB269}" srcOrd="2" destOrd="0" presId="urn:microsoft.com/office/officeart/2005/8/layout/hProcess6"/>
    <dgm:cxn modelId="{DF9C0770-66BF-1C4B-80F6-064D9B7BB67C}" type="presParOf" srcId="{627105C4-0455-774F-962B-5768057D5C1C}" destId="{BDD5C697-D5A9-2140-89E5-88BBF6A48E78}" srcOrd="3" destOrd="0" presId="urn:microsoft.com/office/officeart/2005/8/layout/hProcess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79955-7CDC-5542-88AE-AD3D9C8538FD}">
      <dsp:nvSpPr>
        <dsp:cNvPr id="0" name=""/>
        <dsp:cNvSpPr/>
      </dsp:nvSpPr>
      <dsp:spPr>
        <a:xfrm>
          <a:off x="958176" y="1144475"/>
          <a:ext cx="1088423" cy="1015594"/>
        </a:xfrm>
        <a:prstGeom prst="rightArrow">
          <a:avLst>
            <a:gd name="adj1" fmla="val 70000"/>
            <a:gd name="adj2" fmla="val 50000"/>
          </a:avLst>
        </a:prstGeom>
        <a:solidFill>
          <a:schemeClr val="accent4"/>
        </a:solidFill>
        <a:ln w="20000" cap="flat" cmpd="sng" algn="ctr">
          <a:solidFill>
            <a:schemeClr val="lt1"/>
          </a:solidFill>
          <a:prstDash val="solid"/>
        </a:ln>
        <a:effectLst>
          <a:outerShdw blurRad="50800" dist="25400" dir="5400000" rotWithShape="0">
            <a:srgbClr val="000000">
              <a:alpha val="35000"/>
            </a:srgbClr>
          </a:outerShdw>
        </a:effectLst>
      </dsp:spPr>
      <dsp:style>
        <a:lnRef idx="3">
          <a:schemeClr val="lt1"/>
        </a:lnRef>
        <a:fillRef idx="1">
          <a:schemeClr val="accent4"/>
        </a:fillRef>
        <a:effectRef idx="1">
          <a:schemeClr val="accent4"/>
        </a:effectRef>
        <a:fontRef idx="minor">
          <a:schemeClr val="lt1"/>
        </a:fontRef>
      </dsp:style>
    </dsp:sp>
    <dsp:sp modelId="{2B853FA9-7129-D441-BD47-D40D6914E34A}">
      <dsp:nvSpPr>
        <dsp:cNvPr id="0" name=""/>
        <dsp:cNvSpPr/>
      </dsp:nvSpPr>
      <dsp:spPr>
        <a:xfrm>
          <a:off x="2321" y="217681"/>
          <a:ext cx="1639699" cy="2906639"/>
        </a:xfrm>
        <a:prstGeom prst="ellipse">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_tradnl" sz="1600" b="1" kern="1200" dirty="0" smtClean="0">
              <a:latin typeface="Times New Roman"/>
              <a:cs typeface="Times New Roman"/>
            </a:rPr>
            <a:t>Unidad 1.</a:t>
          </a:r>
        </a:p>
        <a:p>
          <a:pPr lvl="0" algn="ctr" defTabSz="711200">
            <a:lnSpc>
              <a:spcPct val="90000"/>
            </a:lnSpc>
            <a:spcBef>
              <a:spcPct val="0"/>
            </a:spcBef>
            <a:spcAft>
              <a:spcPct val="35000"/>
            </a:spcAft>
          </a:pPr>
          <a:r>
            <a:rPr lang="es-ES_tradnl" sz="1600" b="1" kern="1200" dirty="0" smtClean="0">
              <a:latin typeface="Times New Roman"/>
              <a:cs typeface="Times New Roman"/>
            </a:rPr>
            <a:t> </a:t>
          </a:r>
          <a:r>
            <a:rPr lang="es-ES" sz="1600" b="1" kern="1200" dirty="0" smtClean="0">
              <a:latin typeface="Times New Roman"/>
              <a:cs typeface="Times New Roman"/>
            </a:rPr>
            <a:t>M</a:t>
          </a:r>
          <a:r>
            <a:rPr lang="es-ES" sz="1600" b="1" kern="1200" dirty="0" smtClean="0">
              <a:latin typeface="Times New Roman"/>
              <a:cs typeface="Times New Roman"/>
            </a:rPr>
            <a:t>étodo de investigación</a:t>
          </a:r>
          <a:r>
            <a:rPr lang="es-ES" sz="1600" b="1" kern="1200" dirty="0" smtClean="0">
              <a:latin typeface="Times New Roman"/>
              <a:cs typeface="Times New Roman"/>
            </a:rPr>
            <a:t>.</a:t>
          </a:r>
          <a:endParaRPr lang="es-ES" sz="1600" b="1" kern="1200" dirty="0" smtClean="0">
            <a:latin typeface="Times New Roman"/>
            <a:cs typeface="Times New Roman"/>
          </a:endParaRPr>
        </a:p>
      </dsp:txBody>
      <dsp:txXfrm>
        <a:off x="242449" y="643348"/>
        <a:ext cx="1159443" cy="2055305"/>
      </dsp:txXfrm>
    </dsp:sp>
    <dsp:sp modelId="{5ECBFA02-0B3A-6F4C-8032-20C2F7958808}">
      <dsp:nvSpPr>
        <dsp:cNvPr id="0" name=""/>
        <dsp:cNvSpPr/>
      </dsp:nvSpPr>
      <dsp:spPr>
        <a:xfrm>
          <a:off x="3474998" y="1166381"/>
          <a:ext cx="710372" cy="1015594"/>
        </a:xfrm>
        <a:prstGeom prst="rightArrow">
          <a:avLst>
            <a:gd name="adj1" fmla="val 70000"/>
            <a:gd name="adj2" fmla="val 50000"/>
          </a:avLst>
        </a:prstGeom>
        <a:solidFill>
          <a:schemeClr val="accent4"/>
        </a:solidFill>
        <a:ln w="11429" cap="flat" cmpd="sng" algn="ctr">
          <a:solidFill>
            <a:schemeClr val="accent4">
              <a:shade val="50000"/>
            </a:schemeClr>
          </a:solidFill>
          <a:prstDash val="sysDash"/>
        </a:ln>
        <a:effectLst/>
      </dsp:spPr>
      <dsp:style>
        <a:lnRef idx="2">
          <a:schemeClr val="accent4">
            <a:shade val="50000"/>
          </a:schemeClr>
        </a:lnRef>
        <a:fillRef idx="1">
          <a:schemeClr val="accent4"/>
        </a:fillRef>
        <a:effectRef idx="0">
          <a:schemeClr val="accent4"/>
        </a:effectRef>
        <a:fontRef idx="minor">
          <a:schemeClr val="lt1"/>
        </a:fontRef>
      </dsp:style>
    </dsp:sp>
    <dsp:sp modelId="{8AF0B75D-0D93-BB44-B82B-FB6954F9B236}">
      <dsp:nvSpPr>
        <dsp:cNvPr id="0" name=""/>
        <dsp:cNvSpPr/>
      </dsp:nvSpPr>
      <dsp:spPr>
        <a:xfrm>
          <a:off x="2031618" y="125358"/>
          <a:ext cx="1890714" cy="2919518"/>
        </a:xfrm>
        <a:prstGeom prst="ellipse">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latin typeface="Times New Roman"/>
              <a:cs typeface="Times New Roman"/>
            </a:rPr>
            <a:t>UNIDAD </a:t>
          </a:r>
          <a:r>
            <a:rPr lang="es-ES" sz="1400" b="1" kern="1200" dirty="0" smtClean="0">
              <a:latin typeface="Times New Roman"/>
              <a:cs typeface="Times New Roman"/>
            </a:rPr>
            <a:t>2.</a:t>
          </a:r>
        </a:p>
        <a:p>
          <a:pPr lvl="0" algn="ctr" defTabSz="622300">
            <a:lnSpc>
              <a:spcPct val="90000"/>
            </a:lnSpc>
            <a:spcBef>
              <a:spcPct val="0"/>
            </a:spcBef>
            <a:spcAft>
              <a:spcPct val="35000"/>
            </a:spcAft>
          </a:pPr>
          <a:r>
            <a:rPr lang="es-ES" sz="1400" b="1" kern="1200" dirty="0" smtClean="0">
              <a:latin typeface="Times New Roman"/>
              <a:cs typeface="Times New Roman"/>
            </a:rPr>
            <a:t>An</a:t>
          </a:r>
          <a:r>
            <a:rPr lang="es-ES" sz="1400" b="1" kern="1200" dirty="0" smtClean="0">
              <a:latin typeface="Times New Roman"/>
              <a:cs typeface="Times New Roman"/>
            </a:rPr>
            <a:t>álisis de investigación y datos.</a:t>
          </a:r>
          <a:endParaRPr lang="es-ES" sz="1400" b="1" kern="1200" dirty="0" smtClean="0">
            <a:latin typeface="Times New Roman"/>
            <a:cs typeface="Times New Roman"/>
          </a:endParaRPr>
        </a:p>
      </dsp:txBody>
      <dsp:txXfrm>
        <a:off x="2308507" y="552912"/>
        <a:ext cx="1336936" cy="2064410"/>
      </dsp:txXfrm>
    </dsp:sp>
    <dsp:sp modelId="{5129B5CD-B7A9-B643-9F00-60EF010A6F15}">
      <dsp:nvSpPr>
        <dsp:cNvPr id="0" name=""/>
        <dsp:cNvSpPr/>
      </dsp:nvSpPr>
      <dsp:spPr>
        <a:xfrm>
          <a:off x="5337498" y="1166381"/>
          <a:ext cx="1161840" cy="1015594"/>
        </a:xfrm>
        <a:prstGeom prst="rightArrow">
          <a:avLst>
            <a:gd name="adj1" fmla="val 70000"/>
            <a:gd name="adj2" fmla="val 50000"/>
          </a:avLst>
        </a:prstGeom>
        <a:solidFill>
          <a:schemeClr val="accent4"/>
        </a:solidFill>
        <a:ln w="11429" cap="flat" cmpd="sng" algn="ctr">
          <a:solidFill>
            <a:schemeClr val="accent4">
              <a:shade val="50000"/>
            </a:schemeClr>
          </a:solidFill>
          <a:prstDash val="sysDash"/>
        </a:ln>
        <a:effectLst/>
      </dsp:spPr>
      <dsp:style>
        <a:lnRef idx="2">
          <a:schemeClr val="accent4">
            <a:shade val="50000"/>
          </a:schemeClr>
        </a:lnRef>
        <a:fillRef idx="1">
          <a:schemeClr val="accent4"/>
        </a:fillRef>
        <a:effectRef idx="0">
          <a:schemeClr val="accent4"/>
        </a:effectRef>
        <a:fontRef idx="minor">
          <a:schemeClr val="lt1"/>
        </a:fontRef>
      </dsp:style>
    </dsp:sp>
    <dsp:sp modelId="{2A3B762F-E863-E94C-A633-48B0091F68A4}">
      <dsp:nvSpPr>
        <dsp:cNvPr id="0" name=""/>
        <dsp:cNvSpPr/>
      </dsp:nvSpPr>
      <dsp:spPr>
        <a:xfrm>
          <a:off x="4238292" y="158267"/>
          <a:ext cx="1928933" cy="2988009"/>
        </a:xfrm>
        <a:prstGeom prst="ellipse">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latin typeface="Times New Roman"/>
              <a:cs typeface="Times New Roman"/>
            </a:rPr>
            <a:t>UNIDAD 3. </a:t>
          </a:r>
          <a:r>
            <a:rPr lang="es-ES" sz="1400" b="1" kern="1200" dirty="0" smtClean="0">
              <a:latin typeface="Times New Roman"/>
              <a:cs typeface="Times New Roman"/>
            </a:rPr>
            <a:t>Resultados</a:t>
          </a:r>
          <a:endParaRPr lang="es-ES" sz="1400" b="1" kern="1200" dirty="0" smtClean="0">
            <a:latin typeface="Times New Roman"/>
            <a:cs typeface="Times New Roman"/>
          </a:endParaRPr>
        </a:p>
      </dsp:txBody>
      <dsp:txXfrm>
        <a:off x="4520778" y="595851"/>
        <a:ext cx="1363961" cy="2112841"/>
      </dsp:txXfrm>
    </dsp:sp>
    <dsp:sp modelId="{0BC1AE39-481E-A342-9761-5D3E7BC019E3}">
      <dsp:nvSpPr>
        <dsp:cNvPr id="0" name=""/>
        <dsp:cNvSpPr/>
      </dsp:nvSpPr>
      <dsp:spPr>
        <a:xfrm>
          <a:off x="7380855" y="1144475"/>
          <a:ext cx="1161840" cy="1015594"/>
        </a:xfrm>
        <a:prstGeom prst="rightArrow">
          <a:avLst>
            <a:gd name="adj1" fmla="val 70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DD5C697-D5A9-2140-89E5-88BBF6A48E78}">
      <dsp:nvSpPr>
        <dsp:cNvPr id="0" name=""/>
        <dsp:cNvSpPr/>
      </dsp:nvSpPr>
      <dsp:spPr>
        <a:xfrm>
          <a:off x="6437214" y="158267"/>
          <a:ext cx="1887281" cy="2988009"/>
        </a:xfrm>
        <a:prstGeom prst="ellipse">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latin typeface="Times New Roman"/>
              <a:cs typeface="Times New Roman"/>
            </a:rPr>
            <a:t>UNIDAD 4. </a:t>
          </a:r>
          <a:r>
            <a:rPr lang="es-ES" sz="1400" b="1" kern="1200" dirty="0" smtClean="0">
              <a:latin typeface="Times New Roman"/>
              <a:cs typeface="Times New Roman"/>
            </a:rPr>
            <a:t>Discusi</a:t>
          </a:r>
          <a:r>
            <a:rPr lang="es-ES" sz="1400" b="1" kern="1200" dirty="0" smtClean="0">
              <a:latin typeface="Times New Roman"/>
              <a:cs typeface="Times New Roman"/>
            </a:rPr>
            <a:t>ón y conclusiones</a:t>
          </a:r>
          <a:r>
            <a:rPr lang="es-ES" sz="1400" b="1" kern="1200" dirty="0" smtClean="0">
              <a:latin typeface="Times New Roman"/>
              <a:cs typeface="Times New Roman"/>
            </a:rPr>
            <a:t>.</a:t>
          </a:r>
          <a:endParaRPr lang="es-ES" sz="1400" b="1" kern="1200" dirty="0" smtClean="0">
            <a:latin typeface="Times New Roman"/>
            <a:cs typeface="Times New Roman"/>
          </a:endParaRPr>
        </a:p>
      </dsp:txBody>
      <dsp:txXfrm>
        <a:off x="6713600" y="595851"/>
        <a:ext cx="1334509" cy="211284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B50F2C-EC36-4905-8060-95607B591AD8}" type="datetimeFigureOut">
              <a:rPr lang="es-ES" smtClean="0"/>
              <a:pPr/>
              <a:t>27/09/18</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BA2852-ADC0-4767-9305-B0F56D42E907}" type="slidenum">
              <a:rPr lang="es-ES" smtClean="0"/>
              <a:pPr/>
              <a:t>‹Nr.›</a:t>
            </a:fld>
            <a:endParaRPr lang="es-ES" dirty="0"/>
          </a:p>
        </p:txBody>
      </p:sp>
    </p:spTree>
    <p:extLst>
      <p:ext uri="{BB962C8B-B14F-4D97-AF65-F5344CB8AC3E}">
        <p14:creationId xmlns:p14="http://schemas.microsoft.com/office/powerpoint/2010/main" val="3079574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7954A01-7AE3-724C-872B-52B658B265AD}" type="slidenum">
              <a:rPr lang="es-ES" smtClean="0"/>
              <a:t>5</a:t>
            </a:fld>
            <a:endParaRPr lang="es-ES" dirty="0"/>
          </a:p>
        </p:txBody>
      </p:sp>
    </p:spTree>
    <p:extLst>
      <p:ext uri="{BB962C8B-B14F-4D97-AF65-F5344CB8AC3E}">
        <p14:creationId xmlns:p14="http://schemas.microsoft.com/office/powerpoint/2010/main" val="599566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B4BA2852-ADC0-4767-9305-B0F56D42E907}" type="slidenum">
              <a:rPr lang="es-ES" smtClean="0"/>
              <a:pPr/>
              <a:t>38</a:t>
            </a:fld>
            <a:endParaRPr lang="es-ES" dirty="0"/>
          </a:p>
        </p:txBody>
      </p:sp>
    </p:spTree>
    <p:extLst>
      <p:ext uri="{BB962C8B-B14F-4D97-AF65-F5344CB8AC3E}">
        <p14:creationId xmlns:p14="http://schemas.microsoft.com/office/powerpoint/2010/main" val="170359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Rectángu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ángulo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ángu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ángulo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ángulo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ítulo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_tradnl" smtClean="0"/>
              <a:t>Haga clic para modificar el estilo de subtítulo del patrón</a:t>
            </a:r>
            <a:endParaRPr kumimoji="0" lang="en-US"/>
          </a:p>
        </p:txBody>
      </p:sp>
      <p:sp>
        <p:nvSpPr>
          <p:cNvPr id="28" name="Marcador de fecha 27"/>
          <p:cNvSpPr>
            <a:spLocks noGrp="1"/>
          </p:cNvSpPr>
          <p:nvPr>
            <p:ph type="dt" sz="half" idx="10"/>
          </p:nvPr>
        </p:nvSpPr>
        <p:spPr/>
        <p:txBody>
          <a:bodyPr/>
          <a:lstStyle/>
          <a:p>
            <a:fld id="{8CFA9C1A-484C-4DFC-ABFF-D7B84C06A04E}" type="datetimeFigureOut">
              <a:rPr lang="es-ES" smtClean="0"/>
              <a:pPr/>
              <a:t>27/09/18</a:t>
            </a:fld>
            <a:endParaRPr lang="es-ES" dirty="0"/>
          </a:p>
        </p:txBody>
      </p:sp>
      <p:sp>
        <p:nvSpPr>
          <p:cNvPr id="17" name="Marcador de pie de página 16"/>
          <p:cNvSpPr>
            <a:spLocks noGrp="1"/>
          </p:cNvSpPr>
          <p:nvPr>
            <p:ph type="ftr" sz="quarter" idx="11"/>
          </p:nvPr>
        </p:nvSpPr>
        <p:spPr/>
        <p:txBody>
          <a:bodyPr/>
          <a:lstStyle/>
          <a:p>
            <a:endParaRPr lang="es-ES" dirty="0"/>
          </a:p>
        </p:txBody>
      </p:sp>
      <p:sp>
        <p:nvSpPr>
          <p:cNvPr id="7" name="Conector recto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ángulo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ipse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Elipse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Marcador de número de diapositiva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B969EA6-0206-4669-B048-87F60808E614}" type="slidenum">
              <a:rPr lang="es-ES" smtClean="0"/>
              <a:pPr/>
              <a:t>‹Nr.›</a:t>
            </a:fld>
            <a:endParaRPr lang="es-ES" dirty="0"/>
          </a:p>
        </p:txBody>
      </p:sp>
      <p:sp>
        <p:nvSpPr>
          <p:cNvPr id="8" name="Título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s-ES_tradnl" smtClean="0"/>
              <a:t>Clic para editar título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es-ES_tradnl" smtClean="0"/>
              <a:t>Clic para editar título</a:t>
            </a:r>
            <a:endParaRPr kumimoji="0" lang="en-US"/>
          </a:p>
        </p:txBody>
      </p:sp>
      <p:sp>
        <p:nvSpPr>
          <p:cNvPr id="3" name="Marcador de texto vertical 2"/>
          <p:cNvSpPr>
            <a:spLocks noGrp="1"/>
          </p:cNvSpPr>
          <p:nvPr>
            <p:ph type="body" orient="vert" idx="1"/>
          </p:nvPr>
        </p:nvSpPr>
        <p:spPr/>
        <p:txBody>
          <a:bodyPr vert="eaVert"/>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
        <p:nvSpPr>
          <p:cNvPr id="4" name="Marcador de fecha 3"/>
          <p:cNvSpPr>
            <a:spLocks noGrp="1"/>
          </p:cNvSpPr>
          <p:nvPr>
            <p:ph type="dt" sz="half" idx="10"/>
          </p:nvPr>
        </p:nvSpPr>
        <p:spPr/>
        <p:txBody>
          <a:bodyPr/>
          <a:lstStyle/>
          <a:p>
            <a:fld id="{8CFA9C1A-484C-4DFC-ABFF-D7B84C06A04E}" type="datetimeFigureOut">
              <a:rPr lang="es-ES" smtClean="0"/>
              <a:pPr/>
              <a:t>27/09/18</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DB969EA6-0206-4669-B048-87F60808E614}" type="slidenum">
              <a:rPr lang="es-ES" smtClean="0"/>
              <a:pPr/>
              <a:t>‹Nr.›</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Rectángulo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ángulo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ángulo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ángulo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ángulo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ángulo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Conector recto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Elipse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Elipse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Marcador de número de diapositiva 5"/>
          <p:cNvSpPr>
            <a:spLocks noGrp="1"/>
          </p:cNvSpPr>
          <p:nvPr>
            <p:ph type="sldNum" sz="quarter" idx="12"/>
          </p:nvPr>
        </p:nvSpPr>
        <p:spPr>
          <a:xfrm>
            <a:off x="6915912" y="3009901"/>
            <a:ext cx="457200" cy="441325"/>
          </a:xfrm>
        </p:spPr>
        <p:txBody>
          <a:bodyPr/>
          <a:lstStyle/>
          <a:p>
            <a:fld id="{DB969EA6-0206-4669-B048-87F60808E614}" type="slidenum">
              <a:rPr lang="es-ES" smtClean="0"/>
              <a:pPr/>
              <a:t>‹Nr.›</a:t>
            </a:fld>
            <a:endParaRPr lang="es-ES" dirty="0"/>
          </a:p>
        </p:txBody>
      </p:sp>
      <p:sp>
        <p:nvSpPr>
          <p:cNvPr id="3" name="Marcador de texto vertical 2"/>
          <p:cNvSpPr>
            <a:spLocks noGrp="1"/>
          </p:cNvSpPr>
          <p:nvPr>
            <p:ph type="body" orient="vert" idx="1"/>
          </p:nvPr>
        </p:nvSpPr>
        <p:spPr>
          <a:xfrm>
            <a:off x="304800" y="304800"/>
            <a:ext cx="6553200" cy="5821366"/>
          </a:xfrm>
        </p:spPr>
        <p:txBody>
          <a:bodyPr vert="eaVert"/>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
        <p:nvSpPr>
          <p:cNvPr id="4" name="Marcador de fecha 3"/>
          <p:cNvSpPr>
            <a:spLocks noGrp="1"/>
          </p:cNvSpPr>
          <p:nvPr>
            <p:ph type="dt" sz="half" idx="10"/>
          </p:nvPr>
        </p:nvSpPr>
        <p:spPr/>
        <p:txBody>
          <a:bodyPr/>
          <a:lstStyle/>
          <a:p>
            <a:fld id="{8CFA9C1A-484C-4DFC-ABFF-D7B84C06A04E}" type="datetimeFigureOut">
              <a:rPr lang="es-ES" smtClean="0"/>
              <a:pPr/>
              <a:t>27/09/18</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2" name="Título vertical 1"/>
          <p:cNvSpPr>
            <a:spLocks noGrp="1"/>
          </p:cNvSpPr>
          <p:nvPr>
            <p:ph type="title" orient="vert"/>
          </p:nvPr>
        </p:nvSpPr>
        <p:spPr>
          <a:xfrm>
            <a:off x="7391400" y="304801"/>
            <a:ext cx="1447800" cy="5851525"/>
          </a:xfrm>
        </p:spPr>
        <p:txBody>
          <a:bodyPr vert="eaVert"/>
          <a:lstStyle/>
          <a:p>
            <a:r>
              <a:rPr kumimoji="0" lang="es-ES_tradnl" smtClean="0"/>
              <a:t>Clic para editar título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solidFill>
                  <a:schemeClr val="accent3">
                    <a:shade val="75000"/>
                  </a:schemeClr>
                </a:solidFill>
              </a:defRPr>
            </a:lvl1pPr>
          </a:lstStyle>
          <a:p>
            <a:r>
              <a:rPr kumimoji="0" lang="es-ES_tradnl" smtClean="0"/>
              <a:t>Clic para editar título</a:t>
            </a:r>
            <a:endParaRPr kumimoji="0" lang="en-US"/>
          </a:p>
        </p:txBody>
      </p:sp>
      <p:sp>
        <p:nvSpPr>
          <p:cNvPr id="4" name="Marcador de fecha 3"/>
          <p:cNvSpPr>
            <a:spLocks noGrp="1"/>
          </p:cNvSpPr>
          <p:nvPr>
            <p:ph type="dt" sz="half" idx="10"/>
          </p:nvPr>
        </p:nvSpPr>
        <p:spPr/>
        <p:txBody>
          <a:bodyPr/>
          <a:lstStyle/>
          <a:p>
            <a:fld id="{8CFA9C1A-484C-4DFC-ABFF-D7B84C06A04E}" type="datetimeFigureOut">
              <a:rPr lang="es-ES" smtClean="0"/>
              <a:pPr/>
              <a:t>27/09/18</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a:xfrm>
            <a:off x="4361688" y="1026372"/>
            <a:ext cx="457200" cy="441325"/>
          </a:xfrm>
        </p:spPr>
        <p:txBody>
          <a:bodyPr/>
          <a:lstStyle/>
          <a:p>
            <a:fld id="{DB969EA6-0206-4669-B048-87F60808E614}" type="slidenum">
              <a:rPr lang="es-ES" smtClean="0"/>
              <a:pPr/>
              <a:t>‹Nr.›</a:t>
            </a:fld>
            <a:endParaRPr lang="es-ES" dirty="0"/>
          </a:p>
        </p:txBody>
      </p:sp>
      <p:sp>
        <p:nvSpPr>
          <p:cNvPr id="8" name="Marcador de contenido 7"/>
          <p:cNvSpPr>
            <a:spLocks noGrp="1"/>
          </p:cNvSpPr>
          <p:nvPr>
            <p:ph sz="quarter" idx="1"/>
          </p:nvPr>
        </p:nvSpPr>
        <p:spPr>
          <a:xfrm>
            <a:off x="301752" y="1527048"/>
            <a:ext cx="8503920" cy="4572000"/>
          </a:xfrm>
        </p:spPr>
        <p:txBody>
          <a:body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Rectángulo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ángu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ángulo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ángulo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ángulo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ángulo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Marcador de texto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_tradnl" smtClean="0"/>
              <a:t>Haga clic para modificar el estilo de texto del patrón</a:t>
            </a:r>
          </a:p>
        </p:txBody>
      </p:sp>
      <p:sp>
        <p:nvSpPr>
          <p:cNvPr id="13" name="Rectángulo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ángulo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Marcador de pie de página 4"/>
          <p:cNvSpPr>
            <a:spLocks noGrp="1"/>
          </p:cNvSpPr>
          <p:nvPr>
            <p:ph type="ftr" sz="quarter" idx="11"/>
          </p:nvPr>
        </p:nvSpPr>
        <p:spPr/>
        <p:txBody>
          <a:bodyPr/>
          <a:lstStyle/>
          <a:p>
            <a:endParaRPr lang="es-ES" dirty="0"/>
          </a:p>
        </p:txBody>
      </p:sp>
      <p:sp>
        <p:nvSpPr>
          <p:cNvPr id="4" name="Marcador de fecha 3"/>
          <p:cNvSpPr>
            <a:spLocks noGrp="1"/>
          </p:cNvSpPr>
          <p:nvPr>
            <p:ph type="dt" sz="half" idx="10"/>
          </p:nvPr>
        </p:nvSpPr>
        <p:spPr/>
        <p:txBody>
          <a:bodyPr/>
          <a:lstStyle/>
          <a:p>
            <a:fld id="{8CFA9C1A-484C-4DFC-ABFF-D7B84C06A04E}" type="datetimeFigureOut">
              <a:rPr lang="es-ES" smtClean="0"/>
              <a:pPr/>
              <a:t>27/09/18</a:t>
            </a:fld>
            <a:endParaRPr lang="es-ES" dirty="0"/>
          </a:p>
        </p:txBody>
      </p:sp>
      <p:sp>
        <p:nvSpPr>
          <p:cNvPr id="8" name="Conector recto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Elipse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Elipse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Marcador de número de diapositiva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B969EA6-0206-4669-B048-87F60808E614}" type="slidenum">
              <a:rPr lang="es-ES" smtClean="0"/>
              <a:pPr/>
              <a:t>‹Nr.›</a:t>
            </a:fld>
            <a:endParaRPr lang="es-ES" dirty="0"/>
          </a:p>
        </p:txBody>
      </p:sp>
      <p:sp>
        <p:nvSpPr>
          <p:cNvPr id="2" name="Título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s-ES_tradnl" smtClean="0"/>
              <a:t>Clic para editar título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301752" y="228600"/>
            <a:ext cx="8534400" cy="758952"/>
          </a:xfrm>
        </p:spPr>
        <p:txBody>
          <a:bodyPr/>
          <a:lstStyle/>
          <a:p>
            <a:r>
              <a:rPr kumimoji="0" lang="es-ES_tradnl" smtClean="0"/>
              <a:t>Clic para editar título</a:t>
            </a:r>
            <a:endParaRPr kumimoji="0" lang="en-US"/>
          </a:p>
        </p:txBody>
      </p:sp>
      <p:sp>
        <p:nvSpPr>
          <p:cNvPr id="5" name="Marcador de fecha 4"/>
          <p:cNvSpPr>
            <a:spLocks noGrp="1"/>
          </p:cNvSpPr>
          <p:nvPr>
            <p:ph type="dt" sz="half" idx="10"/>
          </p:nvPr>
        </p:nvSpPr>
        <p:spPr>
          <a:xfrm>
            <a:off x="5791200" y="6409944"/>
            <a:ext cx="3044952" cy="365760"/>
          </a:xfrm>
        </p:spPr>
        <p:txBody>
          <a:bodyPr/>
          <a:lstStyle/>
          <a:p>
            <a:fld id="{8CFA9C1A-484C-4DFC-ABFF-D7B84C06A04E}" type="datetimeFigureOut">
              <a:rPr lang="es-ES" smtClean="0"/>
              <a:pPr/>
              <a:t>27/09/18</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DB969EA6-0206-4669-B048-87F60808E614}" type="slidenum">
              <a:rPr lang="es-ES" smtClean="0"/>
              <a:pPr/>
              <a:t>‹Nr.›</a:t>
            </a:fld>
            <a:endParaRPr lang="es-ES" dirty="0"/>
          </a:p>
        </p:txBody>
      </p:sp>
      <p:sp>
        <p:nvSpPr>
          <p:cNvPr id="8" name="Conector recto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Marcador de contenido 9"/>
          <p:cNvSpPr>
            <a:spLocks noGrp="1"/>
          </p:cNvSpPr>
          <p:nvPr>
            <p:ph sz="half" idx="1"/>
          </p:nvPr>
        </p:nvSpPr>
        <p:spPr>
          <a:xfrm>
            <a:off x="301752" y="1371600"/>
            <a:ext cx="4038600" cy="4681728"/>
          </a:xfrm>
        </p:spPr>
        <p:txBody>
          <a:bodyPr/>
          <a:lstStyle>
            <a:lvl1pPr>
              <a:defRPr sz="2500"/>
            </a:lvl1p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
        <p:nvSpPr>
          <p:cNvPr id="12" name="Marcador de contenido 11"/>
          <p:cNvSpPr>
            <a:spLocks noGrp="1"/>
          </p:cNvSpPr>
          <p:nvPr>
            <p:ph sz="half" idx="2"/>
          </p:nvPr>
        </p:nvSpPr>
        <p:spPr>
          <a:xfrm>
            <a:off x="4800600" y="1371600"/>
            <a:ext cx="4038600" cy="4681728"/>
          </a:xfrm>
        </p:spPr>
        <p:txBody>
          <a:bodyPr/>
          <a:lstStyle>
            <a:lvl1pPr>
              <a:defRPr sz="2500"/>
            </a:lvl1p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Conector recto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ángulo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ángulo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ángulo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ángulo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ángulo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ángulo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Marcador de texto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smtClean="0"/>
              <a:t>Haga clic para modificar el estilo de texto del patrón</a:t>
            </a:r>
          </a:p>
        </p:txBody>
      </p:sp>
      <p:sp>
        <p:nvSpPr>
          <p:cNvPr id="4" name="Marcador de texto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_tradnl" smtClean="0"/>
              <a:t>Haga clic para modificar el estilo de texto del patrón</a:t>
            </a:r>
          </a:p>
        </p:txBody>
      </p:sp>
      <p:sp>
        <p:nvSpPr>
          <p:cNvPr id="7" name="Marcador de fecha 6"/>
          <p:cNvSpPr>
            <a:spLocks noGrp="1"/>
          </p:cNvSpPr>
          <p:nvPr>
            <p:ph type="dt" sz="half" idx="10"/>
          </p:nvPr>
        </p:nvSpPr>
        <p:spPr/>
        <p:txBody>
          <a:bodyPr/>
          <a:lstStyle/>
          <a:p>
            <a:fld id="{8CFA9C1A-484C-4DFC-ABFF-D7B84C06A04E}" type="datetimeFigureOut">
              <a:rPr lang="es-ES" smtClean="0"/>
              <a:pPr/>
              <a:t>27/09/18</a:t>
            </a:fld>
            <a:endParaRPr lang="es-ES" dirty="0"/>
          </a:p>
        </p:txBody>
      </p:sp>
      <p:sp>
        <p:nvSpPr>
          <p:cNvPr id="8" name="Marcador de pie de página 7"/>
          <p:cNvSpPr>
            <a:spLocks noGrp="1"/>
          </p:cNvSpPr>
          <p:nvPr>
            <p:ph type="ftr" sz="quarter" idx="11"/>
          </p:nvPr>
        </p:nvSpPr>
        <p:spPr>
          <a:xfrm>
            <a:off x="304800" y="6409944"/>
            <a:ext cx="3581400" cy="365760"/>
          </a:xfrm>
        </p:spPr>
        <p:txBody>
          <a:bodyPr/>
          <a:lstStyle/>
          <a:p>
            <a:endParaRPr lang="es-ES" dirty="0"/>
          </a:p>
        </p:txBody>
      </p:sp>
      <p:sp>
        <p:nvSpPr>
          <p:cNvPr id="15" name="Conector recto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ángulo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Marcador de contenido 23"/>
          <p:cNvSpPr>
            <a:spLocks noGrp="1"/>
          </p:cNvSpPr>
          <p:nvPr>
            <p:ph sz="quarter" idx="2"/>
          </p:nvPr>
        </p:nvSpPr>
        <p:spPr>
          <a:xfrm>
            <a:off x="301752" y="2471383"/>
            <a:ext cx="4041648" cy="3818404"/>
          </a:xfrm>
        </p:spPr>
        <p:txBody>
          <a:body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
        <p:nvSpPr>
          <p:cNvPr id="26" name="Marcador de contenido 25"/>
          <p:cNvSpPr>
            <a:spLocks noGrp="1"/>
          </p:cNvSpPr>
          <p:nvPr>
            <p:ph sz="quarter" idx="4"/>
          </p:nvPr>
        </p:nvSpPr>
        <p:spPr>
          <a:xfrm>
            <a:off x="4800600" y="2471383"/>
            <a:ext cx="4038600" cy="3822192"/>
          </a:xfrm>
        </p:spPr>
        <p:txBody>
          <a:body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
        <p:nvSpPr>
          <p:cNvPr id="25" name="Elipse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Elipse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Marcador de número de diapositiva 8"/>
          <p:cNvSpPr>
            <a:spLocks noGrp="1"/>
          </p:cNvSpPr>
          <p:nvPr>
            <p:ph type="sldNum" sz="quarter" idx="12"/>
          </p:nvPr>
        </p:nvSpPr>
        <p:spPr>
          <a:xfrm>
            <a:off x="4343400" y="1042416"/>
            <a:ext cx="457200" cy="441325"/>
          </a:xfrm>
        </p:spPr>
        <p:txBody>
          <a:bodyPr/>
          <a:lstStyle>
            <a:lvl1pPr algn="ctr">
              <a:defRPr/>
            </a:lvl1pPr>
          </a:lstStyle>
          <a:p>
            <a:fld id="{DB969EA6-0206-4669-B048-87F60808E614}" type="slidenum">
              <a:rPr lang="es-ES" smtClean="0"/>
              <a:pPr/>
              <a:t>‹Nr.›</a:t>
            </a:fld>
            <a:endParaRPr lang="es-ES" dirty="0"/>
          </a:p>
        </p:txBody>
      </p:sp>
      <p:sp>
        <p:nvSpPr>
          <p:cNvPr id="23" name="Título 22"/>
          <p:cNvSpPr>
            <a:spLocks noGrp="1"/>
          </p:cNvSpPr>
          <p:nvPr>
            <p:ph type="title"/>
          </p:nvPr>
        </p:nvSpPr>
        <p:spPr/>
        <p:txBody>
          <a:bodyPr rtlCol="0" anchor="b" anchorCtr="0"/>
          <a:lstStyle/>
          <a:p>
            <a:r>
              <a:rPr kumimoji="0" lang="es-ES_tradnl" smtClean="0"/>
              <a:t>Clic para editar título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es-ES_tradnl" smtClean="0"/>
              <a:t>Clic para editar título</a:t>
            </a:r>
            <a:endParaRPr kumimoji="0" lang="en-US"/>
          </a:p>
        </p:txBody>
      </p:sp>
      <p:sp>
        <p:nvSpPr>
          <p:cNvPr id="3" name="Marcador de fecha 2"/>
          <p:cNvSpPr>
            <a:spLocks noGrp="1"/>
          </p:cNvSpPr>
          <p:nvPr>
            <p:ph type="dt" sz="half" idx="10"/>
          </p:nvPr>
        </p:nvSpPr>
        <p:spPr/>
        <p:txBody>
          <a:bodyPr/>
          <a:lstStyle/>
          <a:p>
            <a:fld id="{8CFA9C1A-484C-4DFC-ABFF-D7B84C06A04E}" type="datetimeFigureOut">
              <a:rPr lang="es-ES" smtClean="0"/>
              <a:pPr/>
              <a:t>27/09/18</a:t>
            </a:fld>
            <a:endParaRPr lang="es-ES" dirty="0"/>
          </a:p>
        </p:txBody>
      </p:sp>
      <p:sp>
        <p:nvSpPr>
          <p:cNvPr id="4" name="Marcador de pie de página 3"/>
          <p:cNvSpPr>
            <a:spLocks noGrp="1"/>
          </p:cNvSpPr>
          <p:nvPr>
            <p:ph type="ftr" sz="quarter" idx="11"/>
          </p:nvPr>
        </p:nvSpPr>
        <p:spPr/>
        <p:txBody>
          <a:bodyPr/>
          <a:lstStyle/>
          <a:p>
            <a:endParaRPr lang="es-ES" dirty="0"/>
          </a:p>
        </p:txBody>
      </p:sp>
      <p:sp>
        <p:nvSpPr>
          <p:cNvPr id="5" name="Marcador de número de diapositiva 4"/>
          <p:cNvSpPr>
            <a:spLocks noGrp="1"/>
          </p:cNvSpPr>
          <p:nvPr>
            <p:ph type="sldNum" sz="quarter" idx="12"/>
          </p:nvPr>
        </p:nvSpPr>
        <p:spPr>
          <a:xfrm>
            <a:off x="4343400" y="1036020"/>
            <a:ext cx="457200" cy="441325"/>
          </a:xfrm>
        </p:spPr>
        <p:txBody>
          <a:bodyPr/>
          <a:lstStyle/>
          <a:p>
            <a:fld id="{DB969EA6-0206-4669-B048-87F60808E614}" type="slidenum">
              <a:rPr lang="es-ES" smtClean="0"/>
              <a:pPr/>
              <a:t>‹Nr.›</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Rectángulo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ángulo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ángulo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ángulo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ángulo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ángulo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Marcador de fecha 1"/>
          <p:cNvSpPr>
            <a:spLocks noGrp="1"/>
          </p:cNvSpPr>
          <p:nvPr>
            <p:ph type="dt" sz="half" idx="10"/>
          </p:nvPr>
        </p:nvSpPr>
        <p:spPr/>
        <p:txBody>
          <a:bodyPr/>
          <a:lstStyle/>
          <a:p>
            <a:fld id="{8CFA9C1A-484C-4DFC-ABFF-D7B84C06A04E}" type="datetimeFigureOut">
              <a:rPr lang="es-ES" smtClean="0"/>
              <a:pPr/>
              <a:t>27/09/18</a:t>
            </a:fld>
            <a:endParaRPr lang="es-ES" dirty="0"/>
          </a:p>
        </p:txBody>
      </p:sp>
      <p:sp>
        <p:nvSpPr>
          <p:cNvPr id="3" name="Marcador de pie de página 2"/>
          <p:cNvSpPr>
            <a:spLocks noGrp="1"/>
          </p:cNvSpPr>
          <p:nvPr>
            <p:ph type="ftr" sz="quarter" idx="11"/>
          </p:nvPr>
        </p:nvSpPr>
        <p:spPr/>
        <p:txBody>
          <a:bodyPr/>
          <a:lstStyle/>
          <a:p>
            <a:endParaRPr lang="es-ES" dirty="0"/>
          </a:p>
        </p:txBody>
      </p:sp>
      <p:sp>
        <p:nvSpPr>
          <p:cNvPr id="4" name="Marcador de número de diapositiva 3"/>
          <p:cNvSpPr>
            <a:spLocks noGrp="1"/>
          </p:cNvSpPr>
          <p:nvPr>
            <p:ph type="sldNum" sz="quarter" idx="12"/>
          </p:nvPr>
        </p:nvSpPr>
        <p:spPr>
          <a:xfrm>
            <a:off x="4267200" y="6324600"/>
            <a:ext cx="609600" cy="441324"/>
          </a:xfrm>
        </p:spPr>
        <p:txBody>
          <a:bodyPr/>
          <a:lstStyle>
            <a:lvl1pPr>
              <a:defRPr>
                <a:solidFill>
                  <a:srgbClr val="FFFFFF"/>
                </a:solidFill>
              </a:defRPr>
            </a:lvl1pPr>
          </a:lstStyle>
          <a:p>
            <a:fld id="{DB969EA6-0206-4669-B048-87F60808E614}" type="slidenum">
              <a:rPr lang="es-ES" smtClean="0"/>
              <a:pPr/>
              <a:t>‹Nr.›</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Rectángulo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ángu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ángulo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ángulo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ángulo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ángulo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ítulo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s-ES_tradnl" smtClean="0"/>
              <a:t>Clic para editar título</a:t>
            </a:r>
            <a:endParaRPr kumimoji="0" lang="en-US"/>
          </a:p>
        </p:txBody>
      </p:sp>
      <p:sp>
        <p:nvSpPr>
          <p:cNvPr id="3" name="Marcador de texto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_tradnl" smtClean="0"/>
              <a:t>Haga clic para modificar el estilo de texto del patrón</a:t>
            </a:r>
          </a:p>
        </p:txBody>
      </p:sp>
      <p:sp>
        <p:nvSpPr>
          <p:cNvPr id="8" name="Rectángulo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Conector recto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Marcador de contenido 19"/>
          <p:cNvSpPr>
            <a:spLocks noGrp="1"/>
          </p:cNvSpPr>
          <p:nvPr>
            <p:ph sz="quarter" idx="1"/>
          </p:nvPr>
        </p:nvSpPr>
        <p:spPr>
          <a:xfrm>
            <a:off x="3124200" y="685800"/>
            <a:ext cx="5638800" cy="5410200"/>
          </a:xfrm>
        </p:spPr>
        <p:txBody>
          <a:bodyPr/>
          <a:lstStyle/>
          <a:p>
            <a:pPr lvl="0" eaLnBrk="1" latinLnBrk="0" hangingPunct="1"/>
            <a:r>
              <a:rPr lang="es-ES_tradnl" smtClean="0"/>
              <a:t>Haga clic para modificar el estilo de texto del patrón</a:t>
            </a:r>
          </a:p>
          <a:p>
            <a:pPr lvl="1" eaLnBrk="1" latinLnBrk="0" hangingPunct="1"/>
            <a:r>
              <a:rPr lang="es-ES_tradnl" smtClean="0"/>
              <a:t>Segundo nivel</a:t>
            </a:r>
          </a:p>
          <a:p>
            <a:pPr lvl="2" eaLnBrk="1" latinLnBrk="0" hangingPunct="1"/>
            <a:r>
              <a:rPr lang="es-ES_tradnl" smtClean="0"/>
              <a:t>Tercer nivel</a:t>
            </a:r>
          </a:p>
          <a:p>
            <a:pPr lvl="3" eaLnBrk="1" latinLnBrk="0" hangingPunct="1"/>
            <a:r>
              <a:rPr lang="es-ES_tradnl" smtClean="0"/>
              <a:t>Cuarto nivel</a:t>
            </a:r>
          </a:p>
          <a:p>
            <a:pPr lvl="4" eaLnBrk="1" latinLnBrk="0" hangingPunct="1"/>
            <a:r>
              <a:rPr lang="es-ES_tradnl" smtClean="0"/>
              <a:t>Quinto nivel</a:t>
            </a:r>
            <a:endParaRPr kumimoji="0" lang="en-US"/>
          </a:p>
        </p:txBody>
      </p:sp>
      <p:sp>
        <p:nvSpPr>
          <p:cNvPr id="10" name="Elips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Elipse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Marcador de número de diapositiva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DB969EA6-0206-4669-B048-87F60808E614}" type="slidenum">
              <a:rPr lang="es-ES" smtClean="0"/>
              <a:pPr/>
              <a:t>‹Nr.›</a:t>
            </a:fld>
            <a:endParaRPr lang="es-ES" dirty="0"/>
          </a:p>
        </p:txBody>
      </p:sp>
      <p:sp>
        <p:nvSpPr>
          <p:cNvPr id="21" name="Rectángulo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Marcador de fecha 4"/>
          <p:cNvSpPr>
            <a:spLocks noGrp="1"/>
          </p:cNvSpPr>
          <p:nvPr>
            <p:ph type="dt" sz="half" idx="10"/>
          </p:nvPr>
        </p:nvSpPr>
        <p:spPr/>
        <p:txBody>
          <a:bodyPr/>
          <a:lstStyle/>
          <a:p>
            <a:fld id="{8CFA9C1A-484C-4DFC-ABFF-D7B84C06A04E}" type="datetimeFigureOut">
              <a:rPr lang="es-ES" smtClean="0"/>
              <a:pPr/>
              <a:t>27/09/18</a:t>
            </a:fld>
            <a:endParaRPr lang="es-ES" dirty="0"/>
          </a:p>
        </p:txBody>
      </p:sp>
      <p:sp>
        <p:nvSpPr>
          <p:cNvPr id="6" name="Marcador de pie de página 5"/>
          <p:cNvSpPr>
            <a:spLocks noGrp="1"/>
          </p:cNvSpPr>
          <p:nvPr>
            <p:ph type="ftr" sz="quarter" idx="11"/>
          </p:nvPr>
        </p:nvSpPr>
        <p:spPr>
          <a:xfrm>
            <a:off x="301752" y="6410848"/>
            <a:ext cx="3383280" cy="365760"/>
          </a:xfrm>
        </p:spPr>
        <p:txBody>
          <a:bodyPr/>
          <a:lstStyle/>
          <a:p>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Conector recto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ángulo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ángulo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ángulo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ángu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ángulo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ángulo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ángulo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ips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Elipse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Marcador de número de diapositiva 6"/>
          <p:cNvSpPr>
            <a:spLocks noGrp="1"/>
          </p:cNvSpPr>
          <p:nvPr>
            <p:ph type="sldNum" sz="quarter" idx="12"/>
          </p:nvPr>
        </p:nvSpPr>
        <p:spPr>
          <a:xfrm>
            <a:off x="1371600" y="312738"/>
            <a:ext cx="457200" cy="441325"/>
          </a:xfrm>
        </p:spPr>
        <p:txBody>
          <a:bodyPr/>
          <a:lstStyle/>
          <a:p>
            <a:fld id="{DB969EA6-0206-4669-B048-87F60808E614}" type="slidenum">
              <a:rPr lang="es-ES" smtClean="0"/>
              <a:pPr/>
              <a:t>‹Nr.›</a:t>
            </a:fld>
            <a:endParaRPr lang="es-ES" dirty="0"/>
          </a:p>
        </p:txBody>
      </p:sp>
      <p:sp>
        <p:nvSpPr>
          <p:cNvPr id="2" name="Título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s-ES_tradnl" smtClean="0"/>
              <a:t>Clic para editar título</a:t>
            </a:r>
            <a:endParaRPr kumimoji="0" lang="en-US"/>
          </a:p>
        </p:txBody>
      </p:sp>
      <p:sp>
        <p:nvSpPr>
          <p:cNvPr id="3" name="Marcador de posición de imagen 2"/>
          <p:cNvSpPr>
            <a:spLocks noGrp="1"/>
          </p:cNvSpPr>
          <p:nvPr>
            <p:ph type="pic" idx="1"/>
          </p:nvPr>
        </p:nvSpPr>
        <p:spPr>
          <a:xfrm>
            <a:off x="3000375" y="609600"/>
            <a:ext cx="5867400" cy="4267200"/>
          </a:xfrm>
        </p:spPr>
        <p:txBody>
          <a:bodyPr/>
          <a:lstStyle>
            <a:lvl1pPr marL="0" indent="0">
              <a:buNone/>
              <a:defRPr sz="3200"/>
            </a:lvl1pPr>
          </a:lstStyle>
          <a:p>
            <a:r>
              <a:rPr kumimoji="0" lang="es-ES_tradnl" dirty="0" smtClean="0"/>
              <a:t>Arrastre la imagen al marcador de posición o haga clic en el icono para agregar</a:t>
            </a:r>
            <a:endParaRPr kumimoji="0" lang="en-US" dirty="0"/>
          </a:p>
        </p:txBody>
      </p:sp>
      <p:sp>
        <p:nvSpPr>
          <p:cNvPr id="4" name="Marcador de texto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_tradnl" smtClean="0"/>
              <a:t>Haga clic para modificar el estilo de texto del patrón</a:t>
            </a:r>
          </a:p>
        </p:txBody>
      </p:sp>
      <p:sp>
        <p:nvSpPr>
          <p:cNvPr id="22" name="Rectángulo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Marcador de fecha 4"/>
          <p:cNvSpPr>
            <a:spLocks noGrp="1"/>
          </p:cNvSpPr>
          <p:nvPr>
            <p:ph type="dt" sz="half" idx="10"/>
          </p:nvPr>
        </p:nvSpPr>
        <p:spPr>
          <a:xfrm>
            <a:off x="5788152" y="6404984"/>
            <a:ext cx="3044952" cy="365760"/>
          </a:xfrm>
        </p:spPr>
        <p:txBody>
          <a:bodyPr/>
          <a:lstStyle/>
          <a:p>
            <a:fld id="{8CFA9C1A-484C-4DFC-ABFF-D7B84C06A04E}" type="datetimeFigureOut">
              <a:rPr lang="es-ES" smtClean="0"/>
              <a:pPr/>
              <a:t>27/09/18</a:t>
            </a:fld>
            <a:endParaRPr lang="es-ES" dirty="0"/>
          </a:p>
        </p:txBody>
      </p:sp>
      <p:sp>
        <p:nvSpPr>
          <p:cNvPr id="6" name="Marcador de pie de página 5"/>
          <p:cNvSpPr>
            <a:spLocks noGrp="1"/>
          </p:cNvSpPr>
          <p:nvPr>
            <p:ph type="ftr" sz="quarter" idx="11"/>
          </p:nvPr>
        </p:nvSpPr>
        <p:spPr>
          <a:xfrm>
            <a:off x="301752" y="6410848"/>
            <a:ext cx="3584448" cy="365760"/>
          </a:xfrm>
        </p:spPr>
        <p:txBody>
          <a:bodyPr/>
          <a:lstStyle/>
          <a:p>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ángulo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ángulo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ángu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ángulo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ángulo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Marcador de fecha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CFA9C1A-484C-4DFC-ABFF-D7B84C06A04E}" type="datetimeFigureOut">
              <a:rPr lang="es-ES" smtClean="0"/>
              <a:pPr/>
              <a:t>27/09/18</a:t>
            </a:fld>
            <a:endParaRPr lang="es-ES" dirty="0"/>
          </a:p>
        </p:txBody>
      </p:sp>
      <p:sp>
        <p:nvSpPr>
          <p:cNvPr id="3" name="Marcador de pie de página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s-ES" dirty="0"/>
          </a:p>
        </p:txBody>
      </p:sp>
      <p:sp>
        <p:nvSpPr>
          <p:cNvPr id="8" name="Rectángulo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Conector recto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Elipse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Elipse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Marcador de número de diapositiva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DB969EA6-0206-4669-B048-87F60808E614}" type="slidenum">
              <a:rPr lang="es-ES" smtClean="0"/>
              <a:pPr/>
              <a:t>‹Nr.›</a:t>
            </a:fld>
            <a:endParaRPr lang="es-ES" dirty="0"/>
          </a:p>
        </p:txBody>
      </p:sp>
      <p:sp>
        <p:nvSpPr>
          <p:cNvPr id="22" name="Marcador de título 21"/>
          <p:cNvSpPr>
            <a:spLocks noGrp="1"/>
          </p:cNvSpPr>
          <p:nvPr>
            <p:ph type="title"/>
          </p:nvPr>
        </p:nvSpPr>
        <p:spPr>
          <a:xfrm>
            <a:off x="301752" y="228600"/>
            <a:ext cx="8534400" cy="758952"/>
          </a:xfrm>
          <a:prstGeom prst="rect">
            <a:avLst/>
          </a:prstGeom>
        </p:spPr>
        <p:txBody>
          <a:bodyPr vert="horz" anchor="b">
            <a:normAutofit/>
          </a:bodyPr>
          <a:lstStyle/>
          <a:p>
            <a:r>
              <a:rPr kumimoji="0" lang="es-ES_tradnl" smtClean="0"/>
              <a:t>Clic para editar título</a:t>
            </a:r>
            <a:endParaRPr kumimoji="0" lang="en-US"/>
          </a:p>
        </p:txBody>
      </p:sp>
      <p:sp>
        <p:nvSpPr>
          <p:cNvPr id="13" name="Marcador de texto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consulta.mx/web/index.php/estudios-e-investigaciones/tamano-de-muestra"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ejemplode.com/13-ciencia/4373-ejemplo_de_hipotesis.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115616" y="4869160"/>
            <a:ext cx="6419554" cy="1030942"/>
          </a:xfrm>
        </p:spPr>
        <p:txBody>
          <a:bodyPr>
            <a:noAutofit/>
          </a:bodyPr>
          <a:lstStyle/>
          <a:p>
            <a:r>
              <a:rPr lang="es-ES" sz="2400" b="1" cap="all" dirty="0">
                <a:solidFill>
                  <a:schemeClr val="accent1">
                    <a:lumMod val="50000"/>
                  </a:schemeClr>
                </a:solidFill>
                <a:latin typeface="+mj-lt"/>
                <a:ea typeface="+mj-ea"/>
                <a:cs typeface="+mj-cs"/>
              </a:rPr>
              <a:t>María del Rosario </a:t>
            </a:r>
            <a:r>
              <a:rPr lang="es-ES" sz="2400" b="1" cap="all" dirty="0">
                <a:solidFill>
                  <a:schemeClr val="accent1">
                    <a:lumMod val="50000"/>
                  </a:schemeClr>
                </a:solidFill>
                <a:latin typeface="+mj-lt"/>
                <a:ea typeface="+mj-ea"/>
                <a:cs typeface="+mj-cs"/>
              </a:rPr>
              <a:t>Demuner</a:t>
            </a:r>
            <a:r>
              <a:rPr lang="es-ES" sz="2400" b="1" cap="all" dirty="0">
                <a:solidFill>
                  <a:schemeClr val="accent1">
                    <a:lumMod val="50000"/>
                  </a:schemeClr>
                </a:solidFill>
                <a:latin typeface="+mj-lt"/>
                <a:ea typeface="+mj-ea"/>
                <a:cs typeface="+mj-cs"/>
              </a:rPr>
              <a:t> Flores</a:t>
            </a:r>
          </a:p>
        </p:txBody>
      </p:sp>
      <p:sp>
        <p:nvSpPr>
          <p:cNvPr id="2" name="Título 1"/>
          <p:cNvSpPr>
            <a:spLocks noGrp="1"/>
          </p:cNvSpPr>
          <p:nvPr>
            <p:ph type="ctrTitle"/>
          </p:nvPr>
        </p:nvSpPr>
        <p:spPr>
          <a:xfrm>
            <a:off x="566604" y="3428999"/>
            <a:ext cx="7459795" cy="1219201"/>
          </a:xfrm>
        </p:spPr>
        <p:txBody>
          <a:bodyPr/>
          <a:lstStyle/>
          <a:p>
            <a:r>
              <a:rPr lang="es-ES" sz="3600" dirty="0" smtClean="0"/>
              <a:t>Obtención de la evidencia empírica</a:t>
            </a:r>
            <a:br>
              <a:rPr lang="es-ES" sz="3600" dirty="0" smtClean="0"/>
            </a:br>
            <a:r>
              <a:rPr lang="es-ES" sz="3600" dirty="0" smtClean="0"/>
              <a:t>Población y muestra</a:t>
            </a:r>
            <a:endParaRPr lang="es-ES" sz="3600" dirty="0"/>
          </a:p>
        </p:txBody>
      </p:sp>
      <p:sp>
        <p:nvSpPr>
          <p:cNvPr id="4" name="CuadroTexto 3"/>
          <p:cNvSpPr txBox="1"/>
          <p:nvPr/>
        </p:nvSpPr>
        <p:spPr>
          <a:xfrm rot="16200000">
            <a:off x="7249184" y="4979382"/>
            <a:ext cx="2224475" cy="707886"/>
          </a:xfrm>
          <a:prstGeom prst="rect">
            <a:avLst/>
          </a:prstGeom>
          <a:noFill/>
        </p:spPr>
        <p:txBody>
          <a:bodyPr wrap="square" rtlCol="0">
            <a:spAutoFit/>
          </a:bodyPr>
          <a:lstStyle/>
          <a:p>
            <a:pPr algn="ctr" defTabSz="914400">
              <a:spcBef>
                <a:spcPct val="0"/>
              </a:spcBef>
            </a:pPr>
            <a:r>
              <a:rPr lang="es-ES" sz="2000" b="1" cap="all" dirty="0" smtClean="0">
                <a:latin typeface="+mj-lt"/>
                <a:ea typeface="+mj-ea"/>
                <a:cs typeface="+mj-cs"/>
              </a:rPr>
              <a:t>Septiembre</a:t>
            </a:r>
          </a:p>
          <a:p>
            <a:pPr algn="ctr" defTabSz="914400">
              <a:spcBef>
                <a:spcPct val="0"/>
              </a:spcBef>
            </a:pPr>
            <a:r>
              <a:rPr lang="es-ES" sz="2000" b="1" cap="all" dirty="0" smtClean="0">
                <a:latin typeface="+mj-lt"/>
                <a:ea typeface="+mj-ea"/>
                <a:cs typeface="+mj-cs"/>
              </a:rPr>
              <a:t>2018</a:t>
            </a:r>
            <a:endParaRPr lang="es-ES" sz="2800" b="1" cap="all" dirty="0">
              <a:latin typeface="+mj-lt"/>
              <a:ea typeface="+mj-ea"/>
              <a:cs typeface="+mj-cs"/>
            </a:endParaRPr>
          </a:p>
        </p:txBody>
      </p:sp>
      <p:pic>
        <p:nvPicPr>
          <p:cNvPr id="6" name="Imagen 5"/>
          <p:cNvPicPr/>
          <p:nvPr/>
        </p:nvPicPr>
        <p:blipFill>
          <a:blip r:embed="rId2">
            <a:extLst>
              <a:ext uri="{28A0092B-C50C-407E-A947-70E740481C1C}">
                <a14:useLocalDpi xmlns:a14="http://schemas.microsoft.com/office/drawing/2010/main" val="0"/>
              </a:ext>
            </a:extLst>
          </a:blip>
          <a:srcRect/>
          <a:stretch>
            <a:fillRect/>
          </a:stretch>
        </p:blipFill>
        <p:spPr bwMode="auto">
          <a:xfrm>
            <a:off x="203200" y="266912"/>
            <a:ext cx="8822267" cy="1718310"/>
          </a:xfrm>
          <a:prstGeom prst="rect">
            <a:avLst/>
          </a:prstGeom>
          <a:noFill/>
          <a:ln>
            <a:noFill/>
          </a:ln>
        </p:spPr>
      </p:pic>
      <p:sp>
        <p:nvSpPr>
          <p:cNvPr id="7" name="CuadroTexto 6"/>
          <p:cNvSpPr txBox="1"/>
          <p:nvPr/>
        </p:nvSpPr>
        <p:spPr>
          <a:xfrm>
            <a:off x="1659466" y="5746377"/>
            <a:ext cx="4740672"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sz="2400" b="1" cap="all" dirty="0">
                <a:solidFill>
                  <a:schemeClr val="accent1">
                    <a:lumMod val="50000"/>
                  </a:schemeClr>
                </a:solidFill>
                <a:latin typeface="+mj-lt"/>
                <a:ea typeface="+mj-ea"/>
                <a:cs typeface="+mj-cs"/>
              </a:rPr>
              <a:t>Material </a:t>
            </a:r>
            <a:r>
              <a:rPr lang="es-ES" sz="2400" b="1" cap="all" dirty="0" smtClean="0">
                <a:solidFill>
                  <a:schemeClr val="accent1">
                    <a:lumMod val="50000"/>
                  </a:schemeClr>
                </a:solidFill>
                <a:latin typeface="+mj-lt"/>
                <a:ea typeface="+mj-ea"/>
                <a:cs typeface="+mj-cs"/>
              </a:rPr>
              <a:t>proyectable</a:t>
            </a:r>
            <a:r>
              <a:rPr lang="es-ES" sz="2400" b="1" cap="all" dirty="0" smtClean="0">
                <a:solidFill>
                  <a:schemeClr val="accent1">
                    <a:lumMod val="50000"/>
                  </a:schemeClr>
                </a:solidFill>
                <a:latin typeface="+mj-lt"/>
                <a:ea typeface="+mj-ea"/>
                <a:cs typeface="+mj-cs"/>
              </a:rPr>
              <a:t> </a:t>
            </a:r>
          </a:p>
          <a:p>
            <a:pPr algn="ctr"/>
            <a:r>
              <a:rPr lang="es-ES" sz="2400" b="1" cap="all" dirty="0" smtClean="0">
                <a:solidFill>
                  <a:schemeClr val="accent1">
                    <a:lumMod val="50000"/>
                  </a:schemeClr>
                </a:solidFill>
                <a:latin typeface="+mj-lt"/>
                <a:ea typeface="+mj-ea"/>
                <a:cs typeface="+mj-cs"/>
              </a:rPr>
              <a:t>SERIE </a:t>
            </a:r>
            <a:r>
              <a:rPr lang="es-ES" sz="2400" b="1" cap="all" dirty="0">
                <a:solidFill>
                  <a:schemeClr val="accent1">
                    <a:lumMod val="50000"/>
                  </a:schemeClr>
                </a:solidFill>
                <a:latin typeface="+mj-lt"/>
                <a:ea typeface="+mj-ea"/>
                <a:cs typeface="+mj-cs"/>
              </a:rPr>
              <a:t>2</a:t>
            </a:r>
          </a:p>
        </p:txBody>
      </p:sp>
      <p:sp>
        <p:nvSpPr>
          <p:cNvPr id="8" name="CuadroTexto 7"/>
          <p:cNvSpPr txBox="1"/>
          <p:nvPr/>
        </p:nvSpPr>
        <p:spPr>
          <a:xfrm>
            <a:off x="338667" y="2446887"/>
            <a:ext cx="8386785"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b="1" cap="all" dirty="0" smtClean="0">
                <a:solidFill>
                  <a:schemeClr val="accent1">
                    <a:lumMod val="50000"/>
                  </a:schemeClr>
                </a:solidFill>
                <a:latin typeface="+mj-lt"/>
                <a:ea typeface="+mj-ea"/>
                <a:cs typeface="+mj-cs"/>
              </a:rPr>
              <a:t>Maestría Administración de recursos humanos</a:t>
            </a:r>
            <a:endParaRPr lang="es-ES" b="1" cap="all" dirty="0">
              <a:solidFill>
                <a:schemeClr val="accent1">
                  <a:lumMod val="50000"/>
                </a:schemeClr>
              </a:solidFill>
              <a:latin typeface="+mj-lt"/>
              <a:ea typeface="+mj-ea"/>
              <a:cs typeface="+mj-cs"/>
            </a:endParaRPr>
          </a:p>
          <a:p>
            <a:pPr algn="ctr"/>
            <a:r>
              <a:rPr lang="es-ES" b="1" cap="all" dirty="0" smtClean="0">
                <a:solidFill>
                  <a:schemeClr val="accent1">
                    <a:lumMod val="50000"/>
                  </a:schemeClr>
                </a:solidFill>
                <a:latin typeface="+mj-lt"/>
                <a:ea typeface="+mj-ea"/>
                <a:cs typeface="+mj-cs"/>
              </a:rPr>
              <a:t>Unidad de aprendizaje: aplicación del conocimiento II</a:t>
            </a:r>
            <a:endParaRPr lang="es-ES" b="1" cap="all" dirty="0">
              <a:solidFill>
                <a:schemeClr val="accent1">
                  <a:lumMod val="50000"/>
                </a:schemeClr>
              </a:solidFill>
              <a:latin typeface="+mj-lt"/>
              <a:ea typeface="+mj-ea"/>
              <a:cs typeface="+mj-cs"/>
            </a:endParaRPr>
          </a:p>
        </p:txBody>
      </p:sp>
    </p:spTree>
    <p:extLst>
      <p:ext uri="{BB962C8B-B14F-4D97-AF65-F5344CB8AC3E}">
        <p14:creationId xmlns:p14="http://schemas.microsoft.com/office/powerpoint/2010/main" val="407231257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Población </a:t>
            </a:r>
            <a:endParaRPr lang="es-ES" dirty="0"/>
          </a:p>
        </p:txBody>
      </p:sp>
      <p:sp>
        <p:nvSpPr>
          <p:cNvPr id="3" name="Marcador de contenido 2"/>
          <p:cNvSpPr>
            <a:spLocks noGrp="1"/>
          </p:cNvSpPr>
          <p:nvPr>
            <p:ph sz="quarter" idx="1"/>
          </p:nvPr>
        </p:nvSpPr>
        <p:spPr/>
        <p:txBody>
          <a:bodyPr>
            <a:normAutofit/>
          </a:bodyPr>
          <a:lstStyle/>
          <a:p>
            <a:pPr algn="just"/>
            <a:r>
              <a:rPr lang="es-ES" dirty="0" smtClean="0"/>
              <a:t>Es </a:t>
            </a:r>
            <a:r>
              <a:rPr lang="es-ES" dirty="0"/>
              <a:t>el conjunto de personas u objetos de los que se desea conocer algo en una investigación</a:t>
            </a:r>
            <a:r>
              <a:rPr lang="es-ES" dirty="0" smtClean="0"/>
              <a:t>.</a:t>
            </a:r>
          </a:p>
          <a:p>
            <a:pPr algn="just"/>
            <a:endParaRPr lang="es-ES" dirty="0"/>
          </a:p>
          <a:p>
            <a:pPr algn="just"/>
            <a:r>
              <a:rPr lang="es-ES" dirty="0" smtClean="0"/>
              <a:t> La población </a:t>
            </a:r>
            <a:r>
              <a:rPr lang="es-ES" dirty="0"/>
              <a:t>puede estar </a:t>
            </a:r>
            <a:r>
              <a:rPr lang="es-ES" dirty="0" smtClean="0"/>
              <a:t>constituida </a:t>
            </a:r>
            <a:r>
              <a:rPr lang="es-ES" dirty="0"/>
              <a:t>por personas</a:t>
            </a:r>
            <a:r>
              <a:rPr lang="es-ES" dirty="0" smtClean="0"/>
              <a:t>, empresas, hospitales, </a:t>
            </a:r>
            <a:r>
              <a:rPr lang="es-ES" dirty="0"/>
              <a:t>animales, registros médicos, los </a:t>
            </a:r>
            <a:r>
              <a:rPr lang="es-ES" dirty="0" smtClean="0"/>
              <a:t>nacimientos, enfermedades, empleados de una empresa, etc.</a:t>
            </a:r>
            <a:endParaRPr lang="es-ES" dirty="0"/>
          </a:p>
        </p:txBody>
      </p:sp>
    </p:spTree>
    <p:extLst>
      <p:ext uri="{BB962C8B-B14F-4D97-AF65-F5344CB8AC3E}">
        <p14:creationId xmlns:p14="http://schemas.microsoft.com/office/powerpoint/2010/main" val="2129753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Población</a:t>
            </a:r>
            <a:endParaRPr lang="es-ES" dirty="0"/>
          </a:p>
        </p:txBody>
      </p:sp>
      <p:sp>
        <p:nvSpPr>
          <p:cNvPr id="3" name="2 Marcador de contenido"/>
          <p:cNvSpPr>
            <a:spLocks noGrp="1"/>
          </p:cNvSpPr>
          <p:nvPr>
            <p:ph sz="quarter" idx="1"/>
          </p:nvPr>
        </p:nvSpPr>
        <p:spPr>
          <a:xfrm>
            <a:off x="457200" y="1600200"/>
            <a:ext cx="8472518" cy="4525963"/>
          </a:xfrm>
        </p:spPr>
        <p:txBody>
          <a:bodyPr>
            <a:normAutofit/>
          </a:bodyPr>
          <a:lstStyle/>
          <a:p>
            <a:pPr algn="just"/>
            <a:r>
              <a:rPr lang="es-ES" dirty="0" smtClean="0"/>
              <a:t>Es el total de mediciones </a:t>
            </a:r>
            <a:r>
              <a:rPr lang="es-ES" dirty="0"/>
              <a:t>que se pueden obtener de una variable en particular. </a:t>
            </a:r>
            <a:endParaRPr lang="es-ES" dirty="0" smtClean="0"/>
          </a:p>
          <a:p>
            <a:pPr algn="just"/>
            <a:endParaRPr lang="es-ES" dirty="0" smtClean="0"/>
          </a:p>
          <a:p>
            <a:pPr algn="just"/>
            <a:r>
              <a:rPr lang="es-ES" dirty="0" smtClean="0"/>
              <a:t>Ejemplos</a:t>
            </a:r>
          </a:p>
          <a:p>
            <a:pPr lvl="1" algn="just"/>
            <a:r>
              <a:rPr lang="es-ES" dirty="0" smtClean="0">
                <a:solidFill>
                  <a:srgbClr val="0000FF"/>
                </a:solidFill>
              </a:rPr>
              <a:t>Para observar la </a:t>
            </a:r>
            <a:r>
              <a:rPr lang="es-ES" dirty="0">
                <a:solidFill>
                  <a:srgbClr val="0000FF"/>
                </a:solidFill>
              </a:rPr>
              <a:t>edad </a:t>
            </a:r>
            <a:r>
              <a:rPr lang="es-ES" dirty="0" smtClean="0">
                <a:solidFill>
                  <a:srgbClr val="0000FF"/>
                </a:solidFill>
              </a:rPr>
              <a:t>de los </a:t>
            </a:r>
            <a:r>
              <a:rPr lang="es-ES" dirty="0">
                <a:solidFill>
                  <a:srgbClr val="0000FF"/>
                </a:solidFill>
              </a:rPr>
              <a:t>hombres, la población sería la totalidad de edades que tengan todos los hombres. </a:t>
            </a:r>
            <a:endParaRPr lang="es-ES" dirty="0" smtClean="0">
              <a:solidFill>
                <a:srgbClr val="0000FF"/>
              </a:solidFill>
            </a:endParaRPr>
          </a:p>
          <a:p>
            <a:pPr lvl="1" algn="just"/>
            <a:endParaRPr lang="es-ES" dirty="0" smtClean="0">
              <a:solidFill>
                <a:srgbClr val="0000FF"/>
              </a:solidFill>
            </a:endParaRPr>
          </a:p>
          <a:p>
            <a:pPr lvl="1" algn="just"/>
            <a:r>
              <a:rPr lang="es-ES" dirty="0" smtClean="0">
                <a:solidFill>
                  <a:srgbClr val="0000FF"/>
                </a:solidFill>
              </a:rPr>
              <a:t>Si </a:t>
            </a:r>
            <a:r>
              <a:rPr lang="es-ES" dirty="0">
                <a:solidFill>
                  <a:srgbClr val="0000FF"/>
                </a:solidFill>
              </a:rPr>
              <a:t>se trata de la religión de </a:t>
            </a:r>
            <a:r>
              <a:rPr lang="es-ES" dirty="0" smtClean="0">
                <a:solidFill>
                  <a:srgbClr val="0000FF"/>
                </a:solidFill>
              </a:rPr>
              <a:t>los hombres </a:t>
            </a:r>
            <a:r>
              <a:rPr lang="es-ES" dirty="0">
                <a:solidFill>
                  <a:srgbClr val="0000FF"/>
                </a:solidFill>
              </a:rPr>
              <a:t>sería la totalidad de </a:t>
            </a:r>
            <a:r>
              <a:rPr lang="es-ES" dirty="0" smtClean="0">
                <a:solidFill>
                  <a:srgbClr val="0000FF"/>
                </a:solidFill>
              </a:rPr>
              <a:t>ellos según </a:t>
            </a:r>
            <a:r>
              <a:rPr lang="es-ES" dirty="0">
                <a:solidFill>
                  <a:srgbClr val="0000FF"/>
                </a:solidFill>
              </a:rPr>
              <a:t>la religión a la que pertenecen.</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¿Qué es muestreo?</a:t>
            </a:r>
            <a:endParaRPr lang="es-ES" dirty="0"/>
          </a:p>
        </p:txBody>
      </p:sp>
      <p:sp>
        <p:nvSpPr>
          <p:cNvPr id="3" name="2 Marcador de contenido"/>
          <p:cNvSpPr>
            <a:spLocks noGrp="1"/>
          </p:cNvSpPr>
          <p:nvPr>
            <p:ph sz="quarter" idx="1"/>
          </p:nvPr>
        </p:nvSpPr>
        <p:spPr>
          <a:xfrm>
            <a:off x="467544" y="1988840"/>
            <a:ext cx="8229600" cy="2908920"/>
          </a:xfrm>
        </p:spPr>
        <p:txBody>
          <a:bodyPr>
            <a:normAutofit/>
          </a:bodyPr>
          <a:lstStyle/>
          <a:p>
            <a:pPr algn="just">
              <a:buNone/>
            </a:pPr>
            <a:r>
              <a:rPr lang="es-ES" dirty="0" smtClean="0"/>
              <a:t>Es </a:t>
            </a:r>
            <a:r>
              <a:rPr lang="es-ES" dirty="0"/>
              <a:t>tomar una porción de una población como subconjunto representativo de dicha población. </a:t>
            </a:r>
            <a:r>
              <a:rPr lang="es-ES" dirty="0" smtClean="0"/>
              <a:t> </a:t>
            </a:r>
          </a:p>
          <a:p>
            <a:pPr algn="just">
              <a:buNone/>
            </a:pPr>
            <a:endParaRPr lang="es-ES" dirty="0"/>
          </a:p>
          <a:p>
            <a:pPr algn="just">
              <a:buNone/>
            </a:pPr>
            <a:r>
              <a:rPr lang="es-ES" dirty="0" smtClean="0"/>
              <a:t>Para </a:t>
            </a:r>
            <a:r>
              <a:rPr lang="es-ES" dirty="0"/>
              <a:t>que </a:t>
            </a:r>
            <a:r>
              <a:rPr lang="es-ES" dirty="0" smtClean="0"/>
              <a:t>la muestra sea </a:t>
            </a:r>
            <a:r>
              <a:rPr lang="es-ES" dirty="0"/>
              <a:t>representativa de la población, debe seleccionarse </a:t>
            </a:r>
            <a:r>
              <a:rPr lang="es-ES" dirty="0" smtClean="0"/>
              <a:t>siguiendo un muestreo</a:t>
            </a:r>
          </a:p>
        </p:txBody>
      </p:sp>
      <p:pic>
        <p:nvPicPr>
          <p:cNvPr id="4" name="Imagen 3"/>
          <p:cNvPicPr>
            <a:picLocks noChangeAspect="1"/>
          </p:cNvPicPr>
          <p:nvPr/>
        </p:nvPicPr>
        <p:blipFill>
          <a:blip r:embed="rId2"/>
          <a:stretch>
            <a:fillRect/>
          </a:stretch>
        </p:blipFill>
        <p:spPr>
          <a:xfrm>
            <a:off x="5652120" y="4221088"/>
            <a:ext cx="3289300" cy="2463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Muestreo no probabilístico</a:t>
            </a:r>
            <a:endParaRPr lang="es-ES" dirty="0"/>
          </a:p>
        </p:txBody>
      </p:sp>
      <p:sp>
        <p:nvSpPr>
          <p:cNvPr id="3" name="Marcador de contenido 2"/>
          <p:cNvSpPr>
            <a:spLocks noGrp="1"/>
          </p:cNvSpPr>
          <p:nvPr>
            <p:ph sz="quarter" idx="1"/>
          </p:nvPr>
        </p:nvSpPr>
        <p:spPr/>
        <p:txBody>
          <a:bodyPr>
            <a:normAutofit fontScale="92500" lnSpcReduction="10000"/>
          </a:bodyPr>
          <a:lstStyle/>
          <a:p>
            <a:pPr algn="just"/>
            <a:r>
              <a:rPr lang="es-ES" dirty="0" smtClean="0"/>
              <a:t>En </a:t>
            </a:r>
            <a:r>
              <a:rPr lang="es-ES" dirty="0"/>
              <a:t>este tipo de muestreo, puede haber clara influencia </a:t>
            </a:r>
            <a:r>
              <a:rPr lang="es-ES" dirty="0" smtClean="0"/>
              <a:t>en la  selección de </a:t>
            </a:r>
            <a:r>
              <a:rPr lang="es-ES" dirty="0"/>
              <a:t>la muestra o simplemente se realiza atendiendo a razones de comodidad</a:t>
            </a:r>
            <a:r>
              <a:rPr lang="es-ES" dirty="0" smtClean="0"/>
              <a:t>.</a:t>
            </a:r>
          </a:p>
          <a:p>
            <a:pPr algn="just"/>
            <a:endParaRPr lang="es-ES" dirty="0"/>
          </a:p>
          <a:p>
            <a:pPr algn="just"/>
            <a:r>
              <a:rPr lang="es-ES" dirty="0" smtClean="0"/>
              <a:t>Salvo </a:t>
            </a:r>
            <a:r>
              <a:rPr lang="es-ES" dirty="0"/>
              <a:t>en situaciones muy concretas, en la que los errores cometidos no son grandes, debido a la homogeneidad de la </a:t>
            </a:r>
            <a:r>
              <a:rPr lang="es-ES" dirty="0" smtClean="0"/>
              <a:t>población.</a:t>
            </a:r>
          </a:p>
          <a:p>
            <a:pPr marL="0" indent="0" algn="just">
              <a:buNone/>
            </a:pPr>
            <a:endParaRPr lang="es-ES" dirty="0"/>
          </a:p>
          <a:p>
            <a:pPr marL="0" indent="0" algn="just">
              <a:buNone/>
            </a:pPr>
            <a:r>
              <a:rPr lang="es-ES" dirty="0" smtClean="0"/>
              <a:t>Por </a:t>
            </a:r>
            <a:r>
              <a:rPr lang="es-ES" dirty="0"/>
              <a:t>ejemplo, si hacemos una encuesta telefónica por la mañana, las personas que no tienen teléfono o que están trabajando, no podrán formar parte de la muestra</a:t>
            </a:r>
            <a:r>
              <a:rPr lang="es-ES" dirty="0" smtClean="0"/>
              <a:t>.</a:t>
            </a:r>
            <a:endParaRPr lang="es-ES" dirty="0"/>
          </a:p>
        </p:txBody>
      </p:sp>
    </p:spTree>
    <p:extLst>
      <p:ext uri="{BB962C8B-B14F-4D97-AF65-F5344CB8AC3E}">
        <p14:creationId xmlns:p14="http://schemas.microsoft.com/office/powerpoint/2010/main" val="30555201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Muestreo </a:t>
            </a:r>
            <a:r>
              <a:rPr lang="es-ES" b="1" dirty="0" smtClean="0"/>
              <a:t>probabilístico</a:t>
            </a:r>
            <a:r>
              <a:rPr lang="es-ES" dirty="0" smtClean="0"/>
              <a:t> </a:t>
            </a:r>
            <a:endParaRPr lang="es-ES" dirty="0"/>
          </a:p>
        </p:txBody>
      </p:sp>
      <p:sp>
        <p:nvSpPr>
          <p:cNvPr id="3" name="Marcador de contenido 2"/>
          <p:cNvSpPr>
            <a:spLocks noGrp="1"/>
          </p:cNvSpPr>
          <p:nvPr>
            <p:ph sz="quarter" idx="1"/>
          </p:nvPr>
        </p:nvSpPr>
        <p:spPr/>
        <p:txBody>
          <a:bodyPr/>
          <a:lstStyle/>
          <a:p>
            <a:pPr algn="just"/>
            <a:r>
              <a:rPr lang="es-ES" dirty="0"/>
              <a:t>L</a:t>
            </a:r>
            <a:r>
              <a:rPr lang="es-ES" dirty="0" smtClean="0"/>
              <a:t>as </a:t>
            </a:r>
            <a:r>
              <a:rPr lang="es-ES" dirty="0"/>
              <a:t>muestras son recogidas en un proceso que brinda a todos los individuos de la población </a:t>
            </a:r>
            <a:r>
              <a:rPr lang="es-ES" dirty="0" smtClean="0"/>
              <a:t>la misma oportunidad </a:t>
            </a:r>
            <a:r>
              <a:rPr lang="es-ES" dirty="0"/>
              <a:t>de </a:t>
            </a:r>
            <a:r>
              <a:rPr lang="es-ES" dirty="0" smtClean="0"/>
              <a:t>ser seleccionados</a:t>
            </a:r>
            <a:r>
              <a:rPr lang="es-ES" dirty="0"/>
              <a:t>. </a:t>
            </a:r>
            <a:endParaRPr lang="es-ES" dirty="0" smtClean="0"/>
          </a:p>
          <a:p>
            <a:pPr algn="just"/>
            <a:endParaRPr lang="es-ES" dirty="0"/>
          </a:p>
          <a:p>
            <a:pPr algn="just"/>
            <a:r>
              <a:rPr lang="es-ES" dirty="0" smtClean="0"/>
              <a:t>Para que una investigación posea un sentido riguroso y científico, éste muestreo es el recomendado.</a:t>
            </a:r>
          </a:p>
          <a:p>
            <a:pPr marL="0" indent="0" algn="just">
              <a:buNone/>
            </a:pPr>
            <a:endParaRPr lang="es-ES" dirty="0"/>
          </a:p>
        </p:txBody>
      </p:sp>
    </p:spTree>
    <p:extLst>
      <p:ext uri="{BB962C8B-B14F-4D97-AF65-F5344CB8AC3E}">
        <p14:creationId xmlns:p14="http://schemas.microsoft.com/office/powerpoint/2010/main" val="2556619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¿Qué es muestreo aleatorio?</a:t>
            </a:r>
            <a:endParaRPr lang="es-ES" dirty="0"/>
          </a:p>
        </p:txBody>
      </p:sp>
      <p:sp>
        <p:nvSpPr>
          <p:cNvPr id="3" name="2 Marcador de contenido"/>
          <p:cNvSpPr>
            <a:spLocks noGrp="1"/>
          </p:cNvSpPr>
          <p:nvPr>
            <p:ph sz="quarter" idx="1"/>
          </p:nvPr>
        </p:nvSpPr>
        <p:spPr>
          <a:xfrm>
            <a:off x="467544" y="2204864"/>
            <a:ext cx="7416824" cy="2476872"/>
          </a:xfrm>
        </p:spPr>
        <p:txBody>
          <a:bodyPr>
            <a:normAutofit/>
          </a:bodyPr>
          <a:lstStyle/>
          <a:p>
            <a:pPr algn="just">
              <a:buNone/>
            </a:pPr>
            <a:r>
              <a:rPr lang="es-ES" dirty="0" smtClean="0"/>
              <a:t>	Es el que </a:t>
            </a:r>
            <a:r>
              <a:rPr lang="es-ES" dirty="0"/>
              <a:t>p</a:t>
            </a:r>
            <a:r>
              <a:rPr lang="es-ES" dirty="0" smtClean="0"/>
              <a:t>ermite a </a:t>
            </a:r>
            <a:r>
              <a:rPr lang="es-ES" dirty="0"/>
              <a:t>cualquiera de todas las posibles muestras del mismo tamaño contenidas en la población, tener igual </a:t>
            </a:r>
            <a:r>
              <a:rPr lang="es-ES" dirty="0" smtClean="0"/>
              <a:t>oportunidad de </a:t>
            </a:r>
            <a:r>
              <a:rPr lang="es-ES" dirty="0"/>
              <a:t>ser </a:t>
            </a:r>
            <a:r>
              <a:rPr lang="es-ES" dirty="0" smtClean="0"/>
              <a:t>seleccionada.</a:t>
            </a:r>
          </a:p>
        </p:txBody>
      </p:sp>
    </p:spTree>
    <p:extLst>
      <p:ext uri="{BB962C8B-B14F-4D97-AF65-F5344CB8AC3E}">
        <p14:creationId xmlns:p14="http://schemas.microsoft.com/office/powerpoint/2010/main" val="209377404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00200"/>
            <a:ext cx="8229600" cy="4972072"/>
          </a:xfrm>
        </p:spPr>
        <p:txBody>
          <a:bodyPr>
            <a:normAutofit/>
          </a:bodyPr>
          <a:lstStyle/>
          <a:p>
            <a:pPr algn="just">
              <a:buNone/>
            </a:pPr>
            <a:r>
              <a:rPr lang="es-ES" dirty="0" smtClean="0"/>
              <a:t>	Si </a:t>
            </a:r>
            <a:r>
              <a:rPr lang="es-ES" dirty="0"/>
              <a:t>se tiene una población en estudio </a:t>
            </a:r>
            <a:r>
              <a:rPr lang="es-ES" dirty="0" smtClean="0"/>
              <a:t>constituida </a:t>
            </a:r>
            <a:r>
              <a:rPr lang="es-ES" dirty="0"/>
              <a:t>por 250 familias y se requiere de una muestra de 30 familias, cada una </a:t>
            </a:r>
            <a:r>
              <a:rPr lang="es-ES" dirty="0" smtClean="0"/>
              <a:t>de todas </a:t>
            </a:r>
            <a:r>
              <a:rPr lang="es-ES" dirty="0"/>
              <a:t>las posibles muestras de 30 familias que se puedan formar a partir de la población, deben tener igual oportunidad </a:t>
            </a:r>
            <a:r>
              <a:rPr lang="es-ES" dirty="0" smtClean="0"/>
              <a:t>de ser </a:t>
            </a:r>
            <a:r>
              <a:rPr lang="es-ES" dirty="0"/>
              <a:t>escogida</a:t>
            </a:r>
            <a:r>
              <a:rPr lang="es-ES" dirty="0" smtClean="0"/>
              <a:t>.</a:t>
            </a:r>
            <a:endParaRPr lang="es-ES" dirty="0"/>
          </a:p>
        </p:txBody>
      </p:sp>
      <p:sp>
        <p:nvSpPr>
          <p:cNvPr id="6" name="1 Título"/>
          <p:cNvSpPr>
            <a:spLocks noGrp="1"/>
          </p:cNvSpPr>
          <p:nvPr>
            <p:ph type="title"/>
          </p:nvPr>
        </p:nvSpPr>
        <p:spPr>
          <a:xfrm>
            <a:off x="301752" y="228600"/>
            <a:ext cx="8534400" cy="758952"/>
          </a:xfrm>
        </p:spPr>
        <p:txBody>
          <a:bodyPr/>
          <a:lstStyle/>
          <a:p>
            <a:r>
              <a:rPr lang="es-ES" dirty="0" smtClean="0"/>
              <a:t>Ejemplo de muestreo aleatorio</a:t>
            </a:r>
            <a:endParaRPr lang="es-ES" dirty="0"/>
          </a:p>
        </p:txBody>
      </p:sp>
      <p:pic>
        <p:nvPicPr>
          <p:cNvPr id="7" name="Imagen 6"/>
          <p:cNvPicPr>
            <a:picLocks noChangeAspect="1"/>
          </p:cNvPicPr>
          <p:nvPr/>
        </p:nvPicPr>
        <p:blipFill>
          <a:blip r:embed="rId2"/>
          <a:stretch>
            <a:fillRect/>
          </a:stretch>
        </p:blipFill>
        <p:spPr>
          <a:xfrm>
            <a:off x="5652120" y="3933056"/>
            <a:ext cx="3302000" cy="2463800"/>
          </a:xfrm>
          <a:prstGeom prst="rect">
            <a:avLst/>
          </a:prstGeom>
        </p:spPr>
      </p:pic>
    </p:spTree>
    <p:extLst>
      <p:ext uri="{BB962C8B-B14F-4D97-AF65-F5344CB8AC3E}">
        <p14:creationId xmlns:p14="http://schemas.microsoft.com/office/powerpoint/2010/main" val="333881805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Muestreo </a:t>
            </a:r>
            <a:r>
              <a:rPr lang="es-ES" dirty="0"/>
              <a:t>a</a:t>
            </a:r>
            <a:r>
              <a:rPr lang="es-ES" dirty="0" smtClean="0"/>
              <a:t>leatorio estratificado</a:t>
            </a:r>
            <a:endParaRPr lang="es-ES" dirty="0"/>
          </a:p>
        </p:txBody>
      </p:sp>
      <p:sp>
        <p:nvSpPr>
          <p:cNvPr id="3" name="2 Marcador de contenido"/>
          <p:cNvSpPr>
            <a:spLocks noGrp="1"/>
          </p:cNvSpPr>
          <p:nvPr>
            <p:ph sz="quarter" idx="1"/>
          </p:nvPr>
        </p:nvSpPr>
        <p:spPr>
          <a:xfrm>
            <a:off x="457200" y="1600200"/>
            <a:ext cx="8229600" cy="5043510"/>
          </a:xfrm>
        </p:spPr>
        <p:txBody>
          <a:bodyPr>
            <a:normAutofit/>
          </a:bodyPr>
          <a:lstStyle/>
          <a:p>
            <a:pPr marL="274320" lvl="1" indent="0" algn="just">
              <a:buNone/>
            </a:pPr>
            <a:r>
              <a:rPr lang="es-ES" dirty="0" smtClean="0">
                <a:solidFill>
                  <a:srgbClr val="0000FF"/>
                </a:solidFill>
              </a:rPr>
              <a:t>Se utiliza cuando es necesario representar estratos o categorías que hay en la población.</a:t>
            </a:r>
          </a:p>
          <a:p>
            <a:pPr lvl="1" algn="just"/>
            <a:endParaRPr lang="es-ES" dirty="0" smtClean="0"/>
          </a:p>
          <a:p>
            <a:pPr lvl="2" algn="just"/>
            <a:r>
              <a:rPr lang="es-ES" sz="2400" dirty="0" smtClean="0"/>
              <a:t>Se determina el tamaño de la muestra y cuál es su razón con respecto al total de la población</a:t>
            </a:r>
          </a:p>
          <a:p>
            <a:pPr lvl="2" algn="just"/>
            <a:endParaRPr lang="es-ES" sz="2400" dirty="0" smtClean="0"/>
          </a:p>
          <a:p>
            <a:pPr lvl="2" algn="just"/>
            <a:r>
              <a:rPr lang="es-ES" sz="2400" dirty="0" smtClean="0"/>
              <a:t>Determina el número de unidades de análisis que conforman cada estrato</a:t>
            </a:r>
          </a:p>
          <a:p>
            <a:pPr lvl="2" algn="just"/>
            <a:endParaRPr lang="es-ES" sz="2400" dirty="0" smtClean="0"/>
          </a:p>
          <a:p>
            <a:pPr lvl="2" algn="just"/>
            <a:r>
              <a:rPr lang="es-ES" sz="2400" dirty="0" smtClean="0"/>
              <a:t>Multiplica el valor resultante entre estos dos pasos para obtener el número de unidades en la muestra.</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Estratos</a:t>
            </a:r>
            <a:endParaRPr lang="es-ES" dirty="0"/>
          </a:p>
        </p:txBody>
      </p:sp>
      <p:pic>
        <p:nvPicPr>
          <p:cNvPr id="4" name="Imagen 3"/>
          <p:cNvPicPr>
            <a:picLocks noChangeAspect="1"/>
          </p:cNvPicPr>
          <p:nvPr/>
        </p:nvPicPr>
        <p:blipFill>
          <a:blip r:embed="rId2"/>
          <a:stretch>
            <a:fillRect/>
          </a:stretch>
        </p:blipFill>
        <p:spPr>
          <a:xfrm>
            <a:off x="1331640" y="1340768"/>
            <a:ext cx="6912768" cy="4896544"/>
          </a:xfrm>
          <a:prstGeom prst="rect">
            <a:avLst/>
          </a:prstGeom>
        </p:spPr>
      </p:pic>
    </p:spTree>
    <p:extLst>
      <p:ext uri="{BB962C8B-B14F-4D97-AF65-F5344CB8AC3E}">
        <p14:creationId xmlns:p14="http://schemas.microsoft.com/office/powerpoint/2010/main" val="32423762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Muestreo aleatorio por racimos</a:t>
            </a:r>
            <a:endParaRPr lang="es-ES" dirty="0"/>
          </a:p>
        </p:txBody>
      </p:sp>
      <p:sp>
        <p:nvSpPr>
          <p:cNvPr id="3" name="2 Marcador de contenido"/>
          <p:cNvSpPr>
            <a:spLocks noGrp="1"/>
          </p:cNvSpPr>
          <p:nvPr>
            <p:ph sz="quarter" idx="1"/>
          </p:nvPr>
        </p:nvSpPr>
        <p:spPr>
          <a:xfrm>
            <a:off x="457200" y="1600200"/>
            <a:ext cx="8229600" cy="2260848"/>
          </a:xfrm>
        </p:spPr>
        <p:txBody>
          <a:bodyPr>
            <a:normAutofit/>
          </a:bodyPr>
          <a:lstStyle/>
          <a:p>
            <a:pPr marL="274320" lvl="1" indent="0" algn="just">
              <a:buNone/>
            </a:pPr>
            <a:r>
              <a:rPr lang="es-ES" dirty="0" smtClean="0">
                <a:solidFill>
                  <a:srgbClr val="0000FF"/>
                </a:solidFill>
              </a:rPr>
              <a:t>Según Hernández </a:t>
            </a:r>
            <a:r>
              <a:rPr lang="es-ES" dirty="0" smtClean="0">
                <a:solidFill>
                  <a:srgbClr val="0000FF"/>
                </a:solidFill>
              </a:rPr>
              <a:t>(</a:t>
            </a:r>
            <a:r>
              <a:rPr lang="es-ES" dirty="0" smtClean="0">
                <a:solidFill>
                  <a:srgbClr val="0000FF"/>
                </a:solidFill>
              </a:rPr>
              <a:t>2014</a:t>
            </a:r>
            <a:r>
              <a:rPr lang="es-ES" dirty="0" smtClean="0">
                <a:solidFill>
                  <a:srgbClr val="0000FF"/>
                </a:solidFill>
              </a:rPr>
              <a:t>:</a:t>
            </a:r>
            <a:r>
              <a:rPr lang="es-ES" dirty="0" smtClean="0">
                <a:solidFill>
                  <a:srgbClr val="0000FF"/>
                </a:solidFill>
              </a:rPr>
              <a:t>219) "implica diferenciar entre la unidad de análisis y la unidad </a:t>
            </a:r>
            <a:r>
              <a:rPr lang="es-ES" dirty="0" smtClean="0">
                <a:solidFill>
                  <a:srgbClr val="0000FF"/>
                </a:solidFill>
              </a:rPr>
              <a:t>muestral</a:t>
            </a:r>
            <a:r>
              <a:rPr lang="es-ES" dirty="0" smtClean="0">
                <a:solidFill>
                  <a:srgbClr val="0000FF"/>
                </a:solidFill>
              </a:rPr>
              <a:t>." Por razones de economía de tiempo, dinero y energía y siendo que a menudo las unidades de análisis se encuentran ubicadas en determinados lugares físicos o geográficos denominados racimos o unidades </a:t>
            </a:r>
            <a:r>
              <a:rPr lang="es-ES" dirty="0" smtClean="0">
                <a:solidFill>
                  <a:srgbClr val="0000FF"/>
                </a:solidFill>
              </a:rPr>
              <a:t>muestrales</a:t>
            </a:r>
            <a:r>
              <a:rPr lang="es-ES" dirty="0" smtClean="0">
                <a:solidFill>
                  <a:srgbClr val="0000FF"/>
                </a:solidFill>
              </a:rPr>
              <a:t>, la muestra se selecciona así</a:t>
            </a:r>
            <a:r>
              <a:rPr lang="es-ES" dirty="0" smtClean="0"/>
              <a:t>:</a:t>
            </a:r>
          </a:p>
          <a:p>
            <a:pPr lvl="2" algn="just"/>
            <a:endParaRPr lang="es-ES" dirty="0" smtClean="0"/>
          </a:p>
        </p:txBody>
      </p:sp>
      <p:pic>
        <p:nvPicPr>
          <p:cNvPr id="4" name="Imagen 3"/>
          <p:cNvPicPr>
            <a:picLocks noChangeAspect="1"/>
          </p:cNvPicPr>
          <p:nvPr/>
        </p:nvPicPr>
        <p:blipFill>
          <a:blip r:embed="rId2"/>
          <a:stretch>
            <a:fillRect/>
          </a:stretch>
        </p:blipFill>
        <p:spPr>
          <a:xfrm>
            <a:off x="251520" y="3861048"/>
            <a:ext cx="2082800" cy="2374900"/>
          </a:xfrm>
          <a:prstGeom prst="rect">
            <a:avLst/>
          </a:prstGeom>
        </p:spPr>
      </p:pic>
      <p:sp>
        <p:nvSpPr>
          <p:cNvPr id="5" name="CuadroTexto 4"/>
          <p:cNvSpPr txBox="1"/>
          <p:nvPr/>
        </p:nvSpPr>
        <p:spPr>
          <a:xfrm>
            <a:off x="1979712" y="4005064"/>
            <a:ext cx="6696744" cy="1754327"/>
          </a:xfrm>
          <a:prstGeom prst="rect">
            <a:avLst/>
          </a:prstGeom>
          <a:noFill/>
        </p:spPr>
        <p:txBody>
          <a:bodyPr wrap="square" rtlCol="0">
            <a:spAutoFit/>
          </a:bodyPr>
          <a:lstStyle/>
          <a:p>
            <a:pPr lvl="2" algn="just"/>
            <a:r>
              <a:rPr lang="es-ES" dirty="0"/>
              <a:t>Se seleccionan los racimos según procedimientos aleatorios simples o estratificados.</a:t>
            </a:r>
          </a:p>
          <a:p>
            <a:pPr lvl="2" algn="just"/>
            <a:endParaRPr lang="es-ES" dirty="0"/>
          </a:p>
          <a:p>
            <a:pPr lvl="2" algn="just"/>
            <a:r>
              <a:rPr lang="es-ES" dirty="0"/>
              <a:t>Dentro de cada racimo se seleccionan los sujetos a ser medidos siguiendo el proceso aleatorio simple.</a:t>
            </a:r>
          </a:p>
          <a:p>
            <a:pPr algn="just"/>
            <a:endParaRPr lang="es-E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775029"/>
          </a:xfrm>
        </p:spPr>
        <p:txBody>
          <a:bodyPr>
            <a:normAutofit/>
          </a:bodyPr>
          <a:lstStyle/>
          <a:p>
            <a:r>
              <a:rPr lang="es-ES" sz="2800" dirty="0" smtClean="0">
                <a:latin typeface="Times New Roman"/>
                <a:cs typeface="Times New Roman"/>
              </a:rPr>
              <a:t>PRESENTACIÓN</a:t>
            </a:r>
            <a:endParaRPr lang="es-ES" dirty="0">
              <a:latin typeface="Times New Roman"/>
              <a:cs typeface="Times New Roman"/>
            </a:endParaRPr>
          </a:p>
        </p:txBody>
      </p:sp>
      <p:sp>
        <p:nvSpPr>
          <p:cNvPr id="4" name="Marcador de contenido 3"/>
          <p:cNvSpPr txBox="1">
            <a:spLocks noGrp="1"/>
          </p:cNvSpPr>
          <p:nvPr>
            <p:ph sz="quarter" idx="1"/>
          </p:nvPr>
        </p:nvSpPr>
        <p:spPr>
          <a:xfrm>
            <a:off x="395536" y="1412776"/>
            <a:ext cx="8400372" cy="4856715"/>
          </a:xfrm>
          <a:prstGeom prst="rect">
            <a:avLst/>
          </a:prstGeom>
          <a:noFill/>
        </p:spPr>
        <p:txBody>
          <a:bodyPr wrap="square" rtlCol="0">
            <a:spAutoFit/>
          </a:bodyPr>
          <a:lstStyle/>
          <a:p>
            <a:pPr marL="0" indent="0" algn="just">
              <a:buNone/>
            </a:pPr>
            <a:r>
              <a:rPr lang="es-ES" sz="1800" dirty="0" smtClean="0"/>
              <a:t>La importancia de la investigación radica en la </a:t>
            </a:r>
            <a:r>
              <a:rPr lang="es-ES" sz="1800" dirty="0"/>
              <a:t>apropiación, la generación y la divulgación del conocimiento en la </a:t>
            </a:r>
            <a:r>
              <a:rPr lang="es-ES" sz="1800" dirty="0" smtClean="0"/>
              <a:t>sociedad. La aplicación del método , científico es un apoyo a la reflexión y </a:t>
            </a:r>
            <a:r>
              <a:rPr lang="es-ES" sz="1800" dirty="0"/>
              <a:t>actuar de manera </a:t>
            </a:r>
            <a:r>
              <a:rPr lang="es-ES" sz="1800" dirty="0" smtClean="0"/>
              <a:t>congruente. </a:t>
            </a:r>
          </a:p>
          <a:p>
            <a:pPr marL="0" indent="0" algn="just">
              <a:buNone/>
            </a:pPr>
            <a:endParaRPr lang="es-ES" sz="1800" dirty="0"/>
          </a:p>
          <a:p>
            <a:pPr marL="0" indent="0" algn="just">
              <a:buNone/>
            </a:pPr>
            <a:r>
              <a:rPr lang="es-ES" sz="1800" dirty="0" smtClean="0"/>
              <a:t>La asignatura Aplicación del conocimiento II, se imparte en la maestría en Administración de recursos humanos, a alumnos del cuarto semestre.  Su </a:t>
            </a:r>
            <a:r>
              <a:rPr lang="es-ES" sz="1800" dirty="0"/>
              <a:t>propósito </a:t>
            </a:r>
            <a:r>
              <a:rPr lang="es-ES" sz="1800" dirty="0" smtClean="0"/>
              <a:t>es inducir al estudiante a la  </a:t>
            </a:r>
            <a:r>
              <a:rPr lang="es-ES" sz="1800" dirty="0"/>
              <a:t>reflexión </a:t>
            </a:r>
            <a:r>
              <a:rPr lang="es-ES" sz="1800" dirty="0" smtClean="0"/>
              <a:t>y aplicación metodológica en un tema de investigación </a:t>
            </a:r>
            <a:r>
              <a:rPr lang="es-ES" sz="1800" dirty="0"/>
              <a:t>y su importancia en la vida de </a:t>
            </a:r>
            <a:r>
              <a:rPr lang="es-ES" sz="1800" dirty="0" smtClean="0"/>
              <a:t>las organizaciones, específicamente con un enfoque a los recursos humanos.</a:t>
            </a:r>
          </a:p>
          <a:p>
            <a:pPr marL="0" indent="0" algn="just">
              <a:buNone/>
            </a:pPr>
            <a:endParaRPr lang="es-ES" sz="1800" dirty="0" smtClean="0"/>
          </a:p>
          <a:p>
            <a:pPr marL="0" indent="0" algn="just">
              <a:buNone/>
            </a:pPr>
            <a:r>
              <a:rPr lang="es-ES" sz="1800" dirty="0" smtClean="0"/>
              <a:t>El objetivo del presente material es aportar los conceptos básicos de la metodología de investigación enfocada a la obtención de la evidencia empírica para introducir </a:t>
            </a:r>
            <a:r>
              <a:rPr lang="es-ES" sz="1800" dirty="0"/>
              <a:t>al </a:t>
            </a:r>
            <a:r>
              <a:rPr lang="es-ES" sz="1800" dirty="0" smtClean="0"/>
              <a:t>estudiante a </a:t>
            </a:r>
            <a:r>
              <a:rPr lang="es-ES" sz="1800" dirty="0"/>
              <a:t>la reflexión </a:t>
            </a:r>
            <a:r>
              <a:rPr lang="es-ES" sz="1800" dirty="0" smtClean="0"/>
              <a:t>a la </a:t>
            </a:r>
            <a:r>
              <a:rPr lang="es-ES" sz="1800" dirty="0"/>
              <a:t>búsqueda de respuestas a múltiples </a:t>
            </a:r>
            <a:r>
              <a:rPr lang="es-ES" sz="1800" dirty="0" smtClean="0"/>
              <a:t>temas que permiten la solución de un problema</a:t>
            </a:r>
            <a:r>
              <a:rPr lang="es-ES" sz="1800" dirty="0" smtClean="0"/>
              <a:t>. </a:t>
            </a:r>
          </a:p>
          <a:p>
            <a:pPr marL="0" indent="0" algn="just">
              <a:buNone/>
            </a:pPr>
            <a:endParaRPr lang="es-ES" sz="1800" dirty="0"/>
          </a:p>
          <a:p>
            <a:pPr marL="0" indent="0" algn="just">
              <a:buNone/>
            </a:pPr>
            <a:r>
              <a:rPr lang="es-ES" sz="1800" dirty="0" smtClean="0"/>
              <a:t>El material apoya la unidad I y la unidad II del programa de estudios.</a:t>
            </a:r>
            <a:endParaRPr lang="es-ES" sz="1800" dirty="0" smtClean="0"/>
          </a:p>
        </p:txBody>
      </p:sp>
    </p:spTree>
    <p:extLst>
      <p:ext uri="{BB962C8B-B14F-4D97-AF65-F5344CB8AC3E}">
        <p14:creationId xmlns:p14="http://schemas.microsoft.com/office/powerpoint/2010/main" val="114138921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Muestreo no aleatorio</a:t>
            </a:r>
            <a:endParaRPr lang="es-ES" dirty="0"/>
          </a:p>
        </p:txBody>
      </p:sp>
      <p:sp>
        <p:nvSpPr>
          <p:cNvPr id="3" name="2 Marcador de contenido"/>
          <p:cNvSpPr>
            <a:spLocks noGrp="1"/>
          </p:cNvSpPr>
          <p:nvPr>
            <p:ph sz="quarter" idx="1"/>
          </p:nvPr>
        </p:nvSpPr>
        <p:spPr>
          <a:xfrm>
            <a:off x="457200" y="1600200"/>
            <a:ext cx="8229600" cy="4829196"/>
          </a:xfrm>
        </p:spPr>
        <p:txBody>
          <a:bodyPr>
            <a:normAutofit fontScale="92500" lnSpcReduction="20000"/>
          </a:bodyPr>
          <a:lstStyle/>
          <a:p>
            <a:pPr algn="just"/>
            <a:endParaRPr lang="es-ES" dirty="0" smtClean="0"/>
          </a:p>
          <a:p>
            <a:pPr algn="just"/>
            <a:r>
              <a:rPr lang="es-ES" dirty="0" smtClean="0"/>
              <a:t>La selección de los sujetos depende del investigador, expertos, encuestadores o los interesados.</a:t>
            </a:r>
          </a:p>
          <a:p>
            <a:pPr algn="just"/>
            <a:r>
              <a:rPr lang="es-ES" dirty="0" smtClean="0"/>
              <a:t>Es útil en casos cuando el estudio no se interesa tanto en la población como en ciertas características de los sujetos en estudio.</a:t>
            </a:r>
          </a:p>
          <a:p>
            <a:pPr algn="just"/>
            <a:r>
              <a:rPr lang="es-ES" dirty="0" smtClean="0"/>
              <a:t>Se escoge como voluntarios, o las personas que según expertos mejor representan las características que se estudian, o se asignan cuotas de segmentos poblacionales para ser incluidos a juicio del encuestador. </a:t>
            </a:r>
          </a:p>
          <a:p>
            <a:pPr algn="just"/>
            <a:r>
              <a:rPr lang="es-ES" dirty="0" smtClean="0"/>
              <a:t>No conduce a conclusiones que puedan ser generalizables a la población y en caso de hacerlo debe ser con mucha cautela.</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Muestra</a:t>
            </a:r>
            <a:endParaRPr lang="es-ES" dirty="0"/>
          </a:p>
        </p:txBody>
      </p:sp>
      <p:sp>
        <p:nvSpPr>
          <p:cNvPr id="3" name="Marcador de contenido 2"/>
          <p:cNvSpPr>
            <a:spLocks noGrp="1"/>
          </p:cNvSpPr>
          <p:nvPr>
            <p:ph sz="quarter" idx="1"/>
          </p:nvPr>
        </p:nvSpPr>
        <p:spPr/>
        <p:txBody>
          <a:bodyPr/>
          <a:lstStyle/>
          <a:p>
            <a:pPr algn="just"/>
            <a:r>
              <a:rPr lang="es-ES" dirty="0"/>
              <a:t>Es un subconjunto o parte del universo o población en que se </a:t>
            </a:r>
            <a:r>
              <a:rPr lang="es-ES" dirty="0" smtClean="0"/>
              <a:t>lleva </a:t>
            </a:r>
            <a:r>
              <a:rPr lang="es-ES" dirty="0"/>
              <a:t>a cabo la investigación</a:t>
            </a:r>
            <a:r>
              <a:rPr lang="es-ES" dirty="0" smtClean="0"/>
              <a:t>.</a:t>
            </a:r>
          </a:p>
          <a:p>
            <a:pPr algn="just"/>
            <a:endParaRPr lang="es-ES" dirty="0"/>
          </a:p>
          <a:p>
            <a:pPr algn="just"/>
            <a:r>
              <a:rPr lang="es-ES" dirty="0" smtClean="0"/>
              <a:t> </a:t>
            </a:r>
            <a:r>
              <a:rPr lang="es-ES" dirty="0"/>
              <a:t>Hay procedimientos para obtener la cantidad de los componentes de la muestra como </a:t>
            </a:r>
            <a:r>
              <a:rPr lang="es-ES" dirty="0" smtClean="0"/>
              <a:t>fórmulas</a:t>
            </a:r>
            <a:r>
              <a:rPr lang="es-ES" dirty="0"/>
              <a:t> </a:t>
            </a:r>
            <a:r>
              <a:rPr lang="es-ES" dirty="0" smtClean="0"/>
              <a:t>o lógica</a:t>
            </a:r>
          </a:p>
          <a:p>
            <a:pPr algn="just"/>
            <a:endParaRPr lang="es-ES" dirty="0"/>
          </a:p>
          <a:p>
            <a:pPr algn="just"/>
            <a:r>
              <a:rPr lang="es-ES" dirty="0" smtClean="0"/>
              <a:t>La </a:t>
            </a:r>
            <a:r>
              <a:rPr lang="es-ES" dirty="0"/>
              <a:t>muestra es una parte representativa de la población.</a:t>
            </a:r>
          </a:p>
        </p:txBody>
      </p:sp>
    </p:spTree>
    <p:extLst>
      <p:ext uri="{BB962C8B-B14F-4D97-AF65-F5344CB8AC3E}">
        <p14:creationId xmlns:p14="http://schemas.microsoft.com/office/powerpoint/2010/main" val="24318736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Tamaño de la muestra</a:t>
            </a:r>
            <a:endParaRPr lang="es-ES" dirty="0"/>
          </a:p>
        </p:txBody>
      </p:sp>
      <p:sp>
        <p:nvSpPr>
          <p:cNvPr id="3" name="2 Marcador de contenido"/>
          <p:cNvSpPr>
            <a:spLocks noGrp="1"/>
          </p:cNvSpPr>
          <p:nvPr>
            <p:ph sz="quarter" idx="1"/>
          </p:nvPr>
        </p:nvSpPr>
        <p:spPr/>
        <p:txBody>
          <a:bodyPr>
            <a:normAutofit/>
          </a:bodyPr>
          <a:lstStyle/>
          <a:p>
            <a:pPr algn="just"/>
            <a:r>
              <a:rPr lang="es-ES" dirty="0"/>
              <a:t>Para planear la magnitud de la muestra con precisión el investigador debe: </a:t>
            </a:r>
          </a:p>
          <a:p>
            <a:pPr lvl="1" algn="just"/>
            <a:endParaRPr lang="es-ES" dirty="0" smtClean="0">
              <a:solidFill>
                <a:srgbClr val="0000FF"/>
              </a:solidFill>
            </a:endParaRPr>
          </a:p>
          <a:p>
            <a:pPr lvl="1" algn="just"/>
            <a:r>
              <a:rPr lang="es-ES" dirty="0" smtClean="0">
                <a:solidFill>
                  <a:srgbClr val="0000FF"/>
                </a:solidFill>
              </a:rPr>
              <a:t>conocer </a:t>
            </a:r>
            <a:r>
              <a:rPr lang="es-ES" dirty="0">
                <a:solidFill>
                  <a:srgbClr val="0000FF"/>
                </a:solidFill>
              </a:rPr>
              <a:t>el tamaño de la </a:t>
            </a:r>
            <a:r>
              <a:rPr lang="es-ES" dirty="0" smtClean="0">
                <a:solidFill>
                  <a:srgbClr val="0000FF"/>
                </a:solidFill>
              </a:rPr>
              <a:t>población</a:t>
            </a:r>
          </a:p>
          <a:p>
            <a:pPr lvl="1" algn="just"/>
            <a:r>
              <a:rPr lang="es-ES" dirty="0" smtClean="0">
                <a:solidFill>
                  <a:srgbClr val="0000FF"/>
                </a:solidFill>
              </a:rPr>
              <a:t>estar en capacidad </a:t>
            </a:r>
            <a:r>
              <a:rPr lang="es-ES" dirty="0">
                <a:solidFill>
                  <a:srgbClr val="0000FF"/>
                </a:solidFill>
              </a:rPr>
              <a:t>de calcular su desviación </a:t>
            </a:r>
            <a:r>
              <a:rPr lang="es-ES" dirty="0" smtClean="0">
                <a:solidFill>
                  <a:srgbClr val="0000FF"/>
                </a:solidFill>
              </a:rPr>
              <a:t>estándar</a:t>
            </a:r>
          </a:p>
          <a:p>
            <a:pPr lvl="1" algn="just"/>
            <a:r>
              <a:rPr lang="es-ES" dirty="0" smtClean="0">
                <a:solidFill>
                  <a:srgbClr val="0000FF"/>
                </a:solidFill>
              </a:rPr>
              <a:t>poder </a:t>
            </a:r>
            <a:r>
              <a:rPr lang="es-ES" dirty="0">
                <a:solidFill>
                  <a:srgbClr val="0000FF"/>
                </a:solidFill>
              </a:rPr>
              <a:t>establecer la extensión del error </a:t>
            </a:r>
            <a:r>
              <a:rPr lang="es-ES" dirty="0" smtClean="0">
                <a:solidFill>
                  <a:srgbClr val="0000FF"/>
                </a:solidFill>
              </a:rPr>
              <a:t>permisible</a:t>
            </a:r>
          </a:p>
          <a:p>
            <a:pPr lvl="1" algn="just"/>
            <a:r>
              <a:rPr lang="es-ES" dirty="0" smtClean="0">
                <a:solidFill>
                  <a:srgbClr val="0000FF"/>
                </a:solidFill>
              </a:rPr>
              <a:t>establecer </a:t>
            </a:r>
            <a:r>
              <a:rPr lang="es-ES" dirty="0">
                <a:solidFill>
                  <a:srgbClr val="0000FF"/>
                </a:solidFill>
              </a:rPr>
              <a:t>el nivel </a:t>
            </a:r>
            <a:r>
              <a:rPr lang="es-ES" dirty="0" smtClean="0">
                <a:solidFill>
                  <a:srgbClr val="0000FF"/>
                </a:solidFill>
              </a:rPr>
              <a:t>de probabilidad </a:t>
            </a:r>
            <a:r>
              <a:rPr lang="es-ES" dirty="0">
                <a:solidFill>
                  <a:srgbClr val="0000FF"/>
                </a:solidFill>
              </a:rPr>
              <a:t>necesario para dicha variación. </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Tamaño de la muestra</a:t>
            </a:r>
            <a:endParaRPr lang="es-ES" dirty="0"/>
          </a:p>
        </p:txBody>
      </p:sp>
      <p:sp>
        <p:nvSpPr>
          <p:cNvPr id="3" name="2 Marcador de contenido"/>
          <p:cNvSpPr>
            <a:spLocks noGrp="1"/>
          </p:cNvSpPr>
          <p:nvPr>
            <p:ph sz="quarter" idx="1"/>
          </p:nvPr>
        </p:nvSpPr>
        <p:spPr/>
        <p:txBody>
          <a:bodyPr>
            <a:normAutofit/>
          </a:bodyPr>
          <a:lstStyle/>
          <a:p>
            <a:pPr marL="0" indent="0" algn="just">
              <a:buNone/>
            </a:pPr>
            <a:r>
              <a:rPr lang="es-ES" dirty="0" smtClean="0"/>
              <a:t>También el tamaño de la muestra estará determinado por el tipo de prueba estadística que se utilizará y el nivel de medición de la variable que se estudia.</a:t>
            </a:r>
            <a:endParaRPr lang="es-ES" dirty="0"/>
          </a:p>
        </p:txBody>
      </p:sp>
      <p:pic>
        <p:nvPicPr>
          <p:cNvPr id="4" name="Imagen 3"/>
          <p:cNvPicPr>
            <a:picLocks noChangeAspect="1"/>
          </p:cNvPicPr>
          <p:nvPr/>
        </p:nvPicPr>
        <p:blipFill>
          <a:blip r:embed="rId2"/>
          <a:stretch>
            <a:fillRect/>
          </a:stretch>
        </p:blipFill>
        <p:spPr>
          <a:xfrm>
            <a:off x="3851920" y="3573016"/>
            <a:ext cx="3213100" cy="2527300"/>
          </a:xfrm>
          <a:prstGeom prst="rect">
            <a:avLst/>
          </a:prstGeom>
        </p:spPr>
      </p:pic>
    </p:spTree>
    <p:extLst>
      <p:ext uri="{BB962C8B-B14F-4D97-AF65-F5344CB8AC3E}">
        <p14:creationId xmlns:p14="http://schemas.microsoft.com/office/powerpoint/2010/main" val="267923258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Para calcular el tamaño de la muestra</a:t>
            </a:r>
            <a:endParaRPr lang="es-ES" dirty="0"/>
          </a:p>
        </p:txBody>
      </p:sp>
      <p:sp>
        <p:nvSpPr>
          <p:cNvPr id="3" name="2 Marcador de contenido"/>
          <p:cNvSpPr>
            <a:spLocks noGrp="1"/>
          </p:cNvSpPr>
          <p:nvPr>
            <p:ph sz="quarter" idx="1"/>
          </p:nvPr>
        </p:nvSpPr>
        <p:spPr>
          <a:xfrm>
            <a:off x="251520" y="1700808"/>
            <a:ext cx="2160240" cy="2736304"/>
          </a:xfrm>
        </p:spPr>
        <p:style>
          <a:lnRef idx="3">
            <a:schemeClr val="lt1"/>
          </a:lnRef>
          <a:fillRef idx="1">
            <a:schemeClr val="accent6"/>
          </a:fillRef>
          <a:effectRef idx="1">
            <a:schemeClr val="accent6"/>
          </a:effectRef>
          <a:fontRef idx="minor">
            <a:schemeClr val="lt1"/>
          </a:fontRef>
        </p:style>
        <p:txBody>
          <a:bodyPr>
            <a:normAutofit fontScale="55000" lnSpcReduction="20000"/>
          </a:bodyPr>
          <a:lstStyle/>
          <a:p>
            <a:pPr marL="0" indent="0">
              <a:buNone/>
            </a:pPr>
            <a:r>
              <a:rPr lang="es-MX" sz="3800" b="1" dirty="0" smtClean="0">
                <a:solidFill>
                  <a:srgbClr val="0000FF"/>
                </a:solidFill>
              </a:rPr>
              <a:t>Nivel de confianza: </a:t>
            </a:r>
            <a:r>
              <a:rPr lang="es-MX" sz="3800" dirty="0" smtClean="0">
                <a:solidFill>
                  <a:srgbClr val="0000FF"/>
                </a:solidFill>
              </a:rPr>
              <a:t>Nos dice cuán seguro podemos estar de que la población seleccione cierta respuesta. </a:t>
            </a:r>
          </a:p>
          <a:p>
            <a:pPr>
              <a:buNone/>
            </a:pPr>
            <a:r>
              <a:rPr lang="es-MX" dirty="0" smtClean="0"/>
              <a:t>	</a:t>
            </a:r>
            <a:endParaRPr lang="es-MX" dirty="0"/>
          </a:p>
        </p:txBody>
      </p:sp>
      <p:pic>
        <p:nvPicPr>
          <p:cNvPr id="4" name="Imagen 3"/>
          <p:cNvPicPr>
            <a:picLocks noChangeAspect="1"/>
          </p:cNvPicPr>
          <p:nvPr/>
        </p:nvPicPr>
        <p:blipFill>
          <a:blip r:embed="rId2"/>
          <a:stretch>
            <a:fillRect/>
          </a:stretch>
        </p:blipFill>
        <p:spPr>
          <a:xfrm>
            <a:off x="2771800" y="4869160"/>
            <a:ext cx="2520280" cy="1642120"/>
          </a:xfrm>
          <a:prstGeom prst="rect">
            <a:avLst/>
          </a:prstGeom>
        </p:spPr>
      </p:pic>
      <p:sp>
        <p:nvSpPr>
          <p:cNvPr id="7" name="Rectángulo 6"/>
          <p:cNvSpPr/>
          <p:nvPr/>
        </p:nvSpPr>
        <p:spPr>
          <a:xfrm>
            <a:off x="2915816" y="1700808"/>
            <a:ext cx="3168352" cy="2862322"/>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r>
              <a:rPr lang="es-MX" sz="2000" b="1" dirty="0">
                <a:solidFill>
                  <a:srgbClr val="0000FF"/>
                </a:solidFill>
              </a:rPr>
              <a:t>Intervalo de confianza: </a:t>
            </a:r>
            <a:r>
              <a:rPr lang="es-MX" sz="2000" dirty="0">
                <a:solidFill>
                  <a:srgbClr val="0000FF"/>
                </a:solidFill>
              </a:rPr>
              <a:t>es el rango +/- que se suma a la respuesta que recibimos de la muestra para proporcionar un rango de porcentaje que describa con precisión la respuesta probable de la población. </a:t>
            </a:r>
          </a:p>
        </p:txBody>
      </p:sp>
      <p:sp>
        <p:nvSpPr>
          <p:cNvPr id="8" name="Rectángulo 7"/>
          <p:cNvSpPr/>
          <p:nvPr/>
        </p:nvSpPr>
        <p:spPr>
          <a:xfrm>
            <a:off x="6444208" y="1916832"/>
            <a:ext cx="2339752" cy="2554545"/>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es-MX" sz="2000" b="1" dirty="0"/>
              <a:t>Población: </a:t>
            </a:r>
            <a:r>
              <a:rPr lang="es-MX" sz="2000" dirty="0"/>
              <a:t>entre mayor sea el tamaño de la muestra en comparación con la población total, más precisas serán las respuestas</a:t>
            </a:r>
            <a:r>
              <a:rPr lang="es-MX" dirty="0"/>
              <a:t>. </a:t>
            </a:r>
          </a:p>
        </p:txBody>
      </p:sp>
    </p:spTree>
    <p:extLst>
      <p:ext uri="{BB962C8B-B14F-4D97-AF65-F5344CB8AC3E}">
        <p14:creationId xmlns:p14="http://schemas.microsoft.com/office/powerpoint/2010/main" val="91537147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Ejemplo 1 interpretación</a:t>
            </a:r>
            <a:endParaRPr lang="es-ES" dirty="0"/>
          </a:p>
        </p:txBody>
      </p:sp>
      <p:sp>
        <p:nvSpPr>
          <p:cNvPr id="3" name="2 Marcador de contenido"/>
          <p:cNvSpPr>
            <a:spLocks noGrp="1"/>
          </p:cNvSpPr>
          <p:nvPr>
            <p:ph sz="quarter" idx="1"/>
          </p:nvPr>
        </p:nvSpPr>
        <p:spPr/>
        <p:txBody>
          <a:bodyPr>
            <a:normAutofit fontScale="92500" lnSpcReduction="10000"/>
          </a:bodyPr>
          <a:lstStyle/>
          <a:p>
            <a:pPr algn="just"/>
            <a:r>
              <a:rPr lang="es-MX" dirty="0" smtClean="0"/>
              <a:t>Si realizamos una encuensta sobre la preferencia de la Marca A sobre la B</a:t>
            </a:r>
          </a:p>
          <a:p>
            <a:pPr algn="just"/>
            <a:r>
              <a:rPr lang="es-MX" dirty="0" smtClean="0"/>
              <a:t>Con una población total de 1000 personas </a:t>
            </a:r>
          </a:p>
          <a:p>
            <a:pPr algn="just"/>
            <a:r>
              <a:rPr lang="es-MX" dirty="0" smtClean="0"/>
              <a:t>con un nivel de confianza del 95% </a:t>
            </a:r>
          </a:p>
          <a:p>
            <a:pPr algn="just"/>
            <a:r>
              <a:rPr lang="es-MX" dirty="0" smtClean="0"/>
              <a:t>y un intervalo de confianza de 3 </a:t>
            </a:r>
          </a:p>
          <a:p>
            <a:pPr algn="just"/>
            <a:r>
              <a:rPr lang="es-MX" dirty="0" smtClean="0"/>
              <a:t>En donde buscamos que el 70% responda que elige la Marca A</a:t>
            </a:r>
          </a:p>
          <a:p>
            <a:pPr algn="just"/>
            <a:r>
              <a:rPr lang="es-MX" dirty="0" smtClean="0"/>
              <a:t>El tamaño de muestra será de 737 personas </a:t>
            </a:r>
          </a:p>
          <a:p>
            <a:pPr algn="just">
              <a:buNone/>
            </a:pPr>
            <a:r>
              <a:rPr lang="es-MX" dirty="0" smtClean="0"/>
              <a:t>Entonces:</a:t>
            </a:r>
          </a:p>
          <a:p>
            <a:pPr algn="just"/>
            <a:r>
              <a:rPr lang="es-MX" dirty="0" smtClean="0"/>
              <a:t>Tenemos un 95% de certeza de que entre el 67% y el 73% (70% +/- 3) elegiría la Marca A. </a:t>
            </a:r>
          </a:p>
          <a:p>
            <a:pPr algn="just"/>
            <a:endParaRPr lang="es-ES"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Ejemplo 2 interpretación</a:t>
            </a:r>
            <a:endParaRPr lang="es-ES" dirty="0"/>
          </a:p>
        </p:txBody>
      </p:sp>
      <p:sp>
        <p:nvSpPr>
          <p:cNvPr id="3" name="2 Marcador de contenido"/>
          <p:cNvSpPr>
            <a:spLocks noGrp="1"/>
          </p:cNvSpPr>
          <p:nvPr>
            <p:ph sz="quarter" idx="1"/>
          </p:nvPr>
        </p:nvSpPr>
        <p:spPr>
          <a:xfrm>
            <a:off x="457200" y="1882808"/>
            <a:ext cx="8229600" cy="4858560"/>
          </a:xfrm>
        </p:spPr>
        <p:txBody>
          <a:bodyPr>
            <a:normAutofit/>
          </a:bodyPr>
          <a:lstStyle/>
          <a:p>
            <a:pPr algn="just"/>
            <a:r>
              <a:rPr lang="es-MX" dirty="0" smtClean="0"/>
              <a:t>Si realizamos una encuensta sobre la preferencia de la Marca A o B</a:t>
            </a:r>
          </a:p>
          <a:p>
            <a:pPr algn="just"/>
            <a:r>
              <a:rPr lang="es-MX" dirty="0" smtClean="0"/>
              <a:t>Con una población total de 1000 personas </a:t>
            </a:r>
          </a:p>
          <a:p>
            <a:pPr algn="just"/>
            <a:r>
              <a:rPr lang="es-MX" dirty="0" smtClean="0"/>
              <a:t>con un nivel de confianza del 95% </a:t>
            </a:r>
          </a:p>
          <a:p>
            <a:pPr algn="just"/>
            <a:r>
              <a:rPr lang="es-MX" dirty="0" smtClean="0"/>
              <a:t>y un intervalo de confianza de 3 </a:t>
            </a:r>
          </a:p>
          <a:p>
            <a:pPr algn="just"/>
            <a:r>
              <a:rPr lang="es-MX" dirty="0" smtClean="0"/>
              <a:t>El tamaño de muestra será de 516 personas </a:t>
            </a:r>
          </a:p>
          <a:p>
            <a:pPr algn="just">
              <a:buNone/>
            </a:pPr>
            <a:r>
              <a:rPr lang="es-MX" dirty="0" smtClean="0"/>
              <a:t>Entonces:</a:t>
            </a:r>
          </a:p>
          <a:p>
            <a:pPr algn="just"/>
            <a:r>
              <a:rPr lang="es-MX" dirty="0" smtClean="0"/>
              <a:t>Tenemos un 95% de certeza de que entre el 67% y el 73% (70% +/- 3) de la respuesta de los encuestados será similar a la población total. </a:t>
            </a:r>
          </a:p>
          <a:p>
            <a:pPr algn="just"/>
            <a:endParaRPr lang="es-ES" dirty="0"/>
          </a:p>
        </p:txBody>
      </p:sp>
    </p:spTree>
    <p:extLst>
      <p:ext uri="{BB962C8B-B14F-4D97-AF65-F5344CB8AC3E}">
        <p14:creationId xmlns:p14="http://schemas.microsoft.com/office/powerpoint/2010/main" val="257782136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Ejemplo 3</a:t>
            </a:r>
            <a:endParaRPr lang="es-ES" dirty="0"/>
          </a:p>
        </p:txBody>
      </p:sp>
      <p:sp>
        <p:nvSpPr>
          <p:cNvPr id="3" name="Marcador de contenido 2"/>
          <p:cNvSpPr>
            <a:spLocks noGrp="1"/>
          </p:cNvSpPr>
          <p:nvPr>
            <p:ph sz="quarter" idx="1"/>
          </p:nvPr>
        </p:nvSpPr>
        <p:spPr/>
        <p:txBody>
          <a:bodyPr>
            <a:normAutofit/>
          </a:bodyPr>
          <a:lstStyle/>
          <a:p>
            <a:pPr algn="just"/>
            <a:r>
              <a:rPr lang="es-ES" dirty="0"/>
              <a:t>¿A </a:t>
            </a:r>
            <a:r>
              <a:rPr lang="es-ES" dirty="0" smtClean="0"/>
              <a:t>cuántas </a:t>
            </a:r>
            <a:r>
              <a:rPr lang="es-ES" dirty="0"/>
              <a:t>personas </a:t>
            </a:r>
            <a:r>
              <a:rPr lang="es-ES" dirty="0" smtClean="0"/>
              <a:t>tendría </a:t>
            </a:r>
            <a:r>
              <a:rPr lang="es-ES" dirty="0"/>
              <a:t>que estudiar de una </a:t>
            </a:r>
            <a:r>
              <a:rPr lang="es-ES" dirty="0" smtClean="0"/>
              <a:t>población </a:t>
            </a:r>
            <a:r>
              <a:rPr lang="es-ES" dirty="0"/>
              <a:t>de 15.000 habitantes para conocer la Prevalencia de diabetes? </a:t>
            </a:r>
          </a:p>
          <a:p>
            <a:pPr algn="just"/>
            <a:endParaRPr lang="es-ES" dirty="0" smtClean="0"/>
          </a:p>
          <a:p>
            <a:pPr algn="just"/>
            <a:r>
              <a:rPr lang="es-ES" dirty="0" smtClean="0"/>
              <a:t>Seguridad </a:t>
            </a:r>
            <a:r>
              <a:rPr lang="es-ES" dirty="0"/>
              <a:t>= 95%; </a:t>
            </a:r>
            <a:r>
              <a:rPr lang="es-ES" dirty="0" smtClean="0"/>
              <a:t>Precisión </a:t>
            </a:r>
            <a:r>
              <a:rPr lang="es-ES" dirty="0"/>
              <a:t>= 3% (recuerde, en su </a:t>
            </a:r>
            <a:r>
              <a:rPr lang="es-ES" dirty="0" smtClean="0"/>
              <a:t>investigación </a:t>
            </a:r>
            <a:r>
              <a:rPr lang="es-ES" dirty="0"/>
              <a:t>use 5%, en este ejemplo usaremos 3%); </a:t>
            </a:r>
            <a:r>
              <a:rPr lang="es-ES" dirty="0" smtClean="0"/>
              <a:t>proporción </a:t>
            </a:r>
            <a:r>
              <a:rPr lang="es-ES" dirty="0"/>
              <a:t>esperada = asumamos que puede ser </a:t>
            </a:r>
            <a:r>
              <a:rPr lang="es-ES" dirty="0" smtClean="0"/>
              <a:t>próxima </a:t>
            </a:r>
            <a:r>
              <a:rPr lang="es-ES" dirty="0"/>
              <a:t>al 5% (0.05); si no tuviese ninguna idea de dicha </a:t>
            </a:r>
            <a:r>
              <a:rPr lang="es-ES" dirty="0" smtClean="0"/>
              <a:t>proporción utilizaríamos </a:t>
            </a:r>
            <a:r>
              <a:rPr lang="es-ES" dirty="0"/>
              <a:t>el valor p = 0.5 (50%) que maximiza el </a:t>
            </a:r>
            <a:r>
              <a:rPr lang="es-ES" dirty="0" smtClean="0"/>
              <a:t>tamaño </a:t>
            </a:r>
            <a:r>
              <a:rPr lang="es-ES" dirty="0"/>
              <a:t>muestral</a:t>
            </a:r>
            <a:r>
              <a:rPr lang="es-ES" dirty="0"/>
              <a:t>. </a:t>
            </a:r>
          </a:p>
          <a:p>
            <a:pPr algn="just"/>
            <a:endParaRPr lang="es-ES" dirty="0"/>
          </a:p>
        </p:txBody>
      </p:sp>
    </p:spTree>
    <p:extLst>
      <p:ext uri="{BB962C8B-B14F-4D97-AF65-F5344CB8AC3E}">
        <p14:creationId xmlns:p14="http://schemas.microsoft.com/office/powerpoint/2010/main" val="30856510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Ejemplo 4</a:t>
            </a:r>
            <a:endParaRPr lang="es-ES" dirty="0"/>
          </a:p>
        </p:txBody>
      </p:sp>
      <p:sp>
        <p:nvSpPr>
          <p:cNvPr id="3" name="Marcador de contenido 2"/>
          <p:cNvSpPr>
            <a:spLocks noGrp="1"/>
          </p:cNvSpPr>
          <p:nvPr>
            <p:ph sz="quarter" idx="1"/>
          </p:nvPr>
        </p:nvSpPr>
        <p:spPr/>
        <p:txBody>
          <a:bodyPr>
            <a:normAutofit fontScale="92500"/>
          </a:bodyPr>
          <a:lstStyle/>
          <a:p>
            <a:pPr algn="just"/>
            <a:r>
              <a:rPr lang="es-ES" dirty="0"/>
              <a:t>Una empresa con 500 empleados desea reducir el nivel de ausentismo de los trabajadores. </a:t>
            </a:r>
            <a:r>
              <a:rPr lang="es-ES" dirty="0" smtClean="0"/>
              <a:t>Los reportes </a:t>
            </a:r>
            <a:r>
              <a:rPr lang="es-ES" dirty="0"/>
              <a:t>de asistencia indican que cerca del 10% de los </a:t>
            </a:r>
            <a:r>
              <a:rPr lang="es-ES" dirty="0" smtClean="0"/>
              <a:t>trabajadores </a:t>
            </a:r>
            <a:r>
              <a:rPr lang="es-ES" dirty="0"/>
              <a:t>faltan al trabajo, pero no determinan las causas del ausentismo</a:t>
            </a:r>
            <a:r>
              <a:rPr lang="es-ES" dirty="0" smtClean="0"/>
              <a:t>.</a:t>
            </a:r>
          </a:p>
          <a:p>
            <a:pPr algn="just"/>
            <a:r>
              <a:rPr lang="es-ES" dirty="0" smtClean="0"/>
              <a:t> </a:t>
            </a:r>
            <a:r>
              <a:rPr lang="es-ES" dirty="0"/>
              <a:t>Decides investigar las razones </a:t>
            </a:r>
            <a:r>
              <a:rPr lang="es-ES" dirty="0" smtClean="0"/>
              <a:t>más </a:t>
            </a:r>
            <a:r>
              <a:rPr lang="es-ES" dirty="0"/>
              <a:t>frecuentes para las faltas, y, por tanto, estimas el nivel de confianza de tu muestra en el 95% y un error </a:t>
            </a:r>
            <a:r>
              <a:rPr lang="es-ES" dirty="0" smtClean="0"/>
              <a:t>máximo </a:t>
            </a:r>
            <a:r>
              <a:rPr lang="es-ES" dirty="0"/>
              <a:t>admisible del 3%. </a:t>
            </a:r>
          </a:p>
          <a:p>
            <a:pPr algn="just"/>
            <a:endParaRPr lang="es-ES" dirty="0" smtClean="0"/>
          </a:p>
          <a:p>
            <a:pPr marL="0" indent="0" algn="just">
              <a:buNone/>
            </a:pPr>
            <a:endParaRPr lang="es-ES" dirty="0" smtClean="0"/>
          </a:p>
          <a:p>
            <a:pPr marL="0" indent="0" algn="just">
              <a:buNone/>
            </a:pPr>
            <a:r>
              <a:rPr lang="es-ES" sz="2300" dirty="0" smtClean="0"/>
              <a:t>Fuente: </a:t>
            </a:r>
            <a:r>
              <a:rPr lang="es-ES" sz="2300" dirty="0"/>
              <a:t>(Vara, 2012:227) </a:t>
            </a:r>
          </a:p>
          <a:p>
            <a:pPr algn="just"/>
            <a:endParaRPr lang="es-ES" dirty="0"/>
          </a:p>
        </p:txBody>
      </p:sp>
    </p:spTree>
    <p:extLst>
      <p:ext uri="{BB962C8B-B14F-4D97-AF65-F5344CB8AC3E}">
        <p14:creationId xmlns:p14="http://schemas.microsoft.com/office/powerpoint/2010/main" val="11594571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..Ejemplo 4</a:t>
            </a:r>
            <a:endParaRPr lang="es-ES" dirty="0"/>
          </a:p>
        </p:txBody>
      </p:sp>
      <p:sp>
        <p:nvSpPr>
          <p:cNvPr id="3" name="Marcador de contenido 2"/>
          <p:cNvSpPr>
            <a:spLocks noGrp="1"/>
          </p:cNvSpPr>
          <p:nvPr>
            <p:ph sz="quarter" idx="1"/>
          </p:nvPr>
        </p:nvSpPr>
        <p:spPr>
          <a:xfrm>
            <a:off x="323528" y="2996952"/>
            <a:ext cx="8503920" cy="4572000"/>
          </a:xfrm>
        </p:spPr>
        <p:txBody>
          <a:bodyPr/>
          <a:lstStyle/>
          <a:p>
            <a:endParaRPr lang="es-ES" dirty="0" smtClean="0"/>
          </a:p>
          <a:p>
            <a:pPr marL="0" indent="0">
              <a:buNone/>
            </a:pPr>
            <a:endParaRPr lang="es-ES" dirty="0"/>
          </a:p>
        </p:txBody>
      </p:sp>
      <p:pic>
        <p:nvPicPr>
          <p:cNvPr id="4" name="Imagen 3"/>
          <p:cNvPicPr>
            <a:picLocks noChangeAspect="1"/>
          </p:cNvPicPr>
          <p:nvPr/>
        </p:nvPicPr>
        <p:blipFill>
          <a:blip r:embed="rId2"/>
          <a:stretch>
            <a:fillRect/>
          </a:stretch>
        </p:blipFill>
        <p:spPr>
          <a:xfrm>
            <a:off x="2051720" y="2276872"/>
            <a:ext cx="5256584" cy="2304256"/>
          </a:xfrm>
          <a:prstGeom prst="rect">
            <a:avLst/>
          </a:prstGeom>
        </p:spPr>
      </p:pic>
    </p:spTree>
    <p:extLst>
      <p:ext uri="{BB962C8B-B14F-4D97-AF65-F5344CB8AC3E}">
        <p14:creationId xmlns:p14="http://schemas.microsoft.com/office/powerpoint/2010/main" val="2280897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3" y="107577"/>
            <a:ext cx="7475538" cy="946523"/>
          </a:xfrm>
        </p:spPr>
        <p:txBody>
          <a:bodyPr/>
          <a:lstStyle/>
          <a:p>
            <a:r>
              <a:rPr lang="es-ES" sz="2800" dirty="0" smtClean="0">
                <a:latin typeface="Times New Roman"/>
                <a:cs typeface="Times New Roman"/>
              </a:rPr>
              <a:t>PRESENTACIÓN</a:t>
            </a:r>
            <a:endParaRPr lang="es-ES" sz="2800" dirty="0">
              <a:latin typeface="Times New Roman"/>
              <a:cs typeface="Times New Roman"/>
            </a:endParaRPr>
          </a:p>
        </p:txBody>
      </p:sp>
      <p:sp>
        <p:nvSpPr>
          <p:cNvPr id="3" name="Marcador de contenido 2"/>
          <p:cNvSpPr>
            <a:spLocks noGrp="1"/>
          </p:cNvSpPr>
          <p:nvPr>
            <p:ph sz="quarter" idx="1"/>
          </p:nvPr>
        </p:nvSpPr>
        <p:spPr>
          <a:xfrm>
            <a:off x="179512" y="1412776"/>
            <a:ext cx="8661400" cy="5270500"/>
          </a:xfrm>
        </p:spPr>
        <p:txBody>
          <a:bodyPr>
            <a:normAutofit fontScale="77500" lnSpcReduction="20000"/>
          </a:bodyPr>
          <a:lstStyle/>
          <a:p>
            <a:pPr marL="0" indent="0" algn="just">
              <a:buNone/>
            </a:pPr>
            <a:r>
              <a:rPr lang="es-ES_tradnl" sz="2800" dirty="0" smtClean="0">
                <a:effectLst/>
                <a:latin typeface="Times New Roman"/>
                <a:cs typeface="Times New Roman"/>
              </a:rPr>
              <a:t>La </a:t>
            </a:r>
            <a:r>
              <a:rPr lang="es-ES_tradnl" sz="2800" dirty="0">
                <a:effectLst/>
                <a:latin typeface="Times New Roman"/>
                <a:cs typeface="Times New Roman"/>
              </a:rPr>
              <a:t>contribución del presente material se dirige:</a:t>
            </a:r>
          </a:p>
          <a:p>
            <a:pPr marL="1143000" lvl="0" indent="-1143000" algn="just">
              <a:buFont typeface="+mj-lt"/>
              <a:buAutoNum type="arabicPeriod"/>
            </a:pPr>
            <a:r>
              <a:rPr lang="es-ES_tradnl" sz="2800" dirty="0">
                <a:effectLst/>
                <a:latin typeface="Times New Roman"/>
                <a:cs typeface="Times New Roman"/>
              </a:rPr>
              <a:t>Al </a:t>
            </a:r>
            <a:r>
              <a:rPr lang="es-ES_tradnl" sz="2800" dirty="0" smtClean="0">
                <a:effectLst/>
                <a:latin typeface="Times New Roman"/>
                <a:cs typeface="Times New Roman"/>
              </a:rPr>
              <a:t>profesor le </a:t>
            </a:r>
            <a:r>
              <a:rPr lang="es-ES_tradnl" sz="2800" dirty="0">
                <a:effectLst/>
                <a:latin typeface="Times New Roman"/>
                <a:cs typeface="Times New Roman"/>
              </a:rPr>
              <a:t>aporta la </a:t>
            </a:r>
            <a:r>
              <a:rPr lang="es-ES_tradnl" sz="2800" dirty="0" smtClean="0">
                <a:effectLst/>
                <a:latin typeface="Times New Roman"/>
                <a:cs typeface="Times New Roman"/>
              </a:rPr>
              <a:t>visualización y el fundamento teórico y práctico de cómo lograr la </a:t>
            </a:r>
            <a:r>
              <a:rPr lang="es-ES_tradnl" sz="2800" dirty="0" smtClean="0">
                <a:effectLst/>
                <a:latin typeface="Times New Roman"/>
                <a:cs typeface="Times New Roman"/>
              </a:rPr>
              <a:t>o</a:t>
            </a:r>
            <a:r>
              <a:rPr lang="es-ES" sz="2800" dirty="0" smtClean="0">
                <a:latin typeface="Times New Roman"/>
                <a:cs typeface="Times New Roman"/>
              </a:rPr>
              <a:t>obtención </a:t>
            </a:r>
            <a:r>
              <a:rPr lang="es-ES" sz="2800" dirty="0">
                <a:latin typeface="Times New Roman"/>
                <a:cs typeface="Times New Roman"/>
              </a:rPr>
              <a:t>de la evidencia empírica</a:t>
            </a:r>
            <a:r>
              <a:rPr lang="es-ES_tradnl" sz="2800" dirty="0" smtClean="0">
                <a:effectLst/>
                <a:latin typeface="Times New Roman"/>
                <a:cs typeface="Times New Roman"/>
              </a:rPr>
              <a:t>.</a:t>
            </a:r>
            <a:endParaRPr lang="es-ES_tradnl" sz="2800" dirty="0">
              <a:effectLst/>
              <a:latin typeface="Times New Roman"/>
              <a:cs typeface="Times New Roman"/>
            </a:endParaRPr>
          </a:p>
          <a:p>
            <a:pPr marL="1143000" lvl="0" indent="-1143000" algn="just">
              <a:buFont typeface="+mj-lt"/>
              <a:buAutoNum type="arabicPeriod"/>
            </a:pPr>
            <a:r>
              <a:rPr lang="es-ES_tradnl" sz="2800" dirty="0">
                <a:effectLst/>
                <a:latin typeface="Times New Roman"/>
                <a:cs typeface="Times New Roman"/>
              </a:rPr>
              <a:t>Al alumno de la </a:t>
            </a:r>
            <a:r>
              <a:rPr lang="es-ES_tradnl" sz="2800" dirty="0" smtClean="0">
                <a:effectLst/>
                <a:latin typeface="Times New Roman"/>
                <a:cs typeface="Times New Roman"/>
              </a:rPr>
              <a:t>maestría en Administración de recursos humanos, le sirve cómo de </a:t>
            </a:r>
            <a:r>
              <a:rPr lang="es-ES_tradnl" sz="2800" dirty="0">
                <a:effectLst/>
                <a:latin typeface="Times New Roman"/>
                <a:cs typeface="Times New Roman"/>
              </a:rPr>
              <a:t>guía teórica y práctica con el fin de </a:t>
            </a:r>
            <a:r>
              <a:rPr lang="es-ES_tradnl" sz="2800" dirty="0" smtClean="0">
                <a:effectLst/>
                <a:latin typeface="Times New Roman"/>
                <a:cs typeface="Times New Roman"/>
              </a:rPr>
              <a:t>comprender el proceso de la obtención de la evidencia empírica.</a:t>
            </a:r>
          </a:p>
          <a:p>
            <a:pPr marL="0" lvl="0" indent="0" algn="just">
              <a:buNone/>
            </a:pPr>
            <a:endParaRPr lang="es-ES_tradnl" sz="2800" dirty="0" smtClean="0">
              <a:latin typeface="Times New Roman"/>
              <a:cs typeface="Times New Roman"/>
            </a:endParaRPr>
          </a:p>
          <a:p>
            <a:pPr marL="0" lvl="0" indent="0" algn="just">
              <a:buNone/>
            </a:pPr>
            <a:r>
              <a:rPr lang="es-ES_tradnl" sz="2800" dirty="0" smtClean="0">
                <a:latin typeface="Times New Roman"/>
                <a:cs typeface="Times New Roman"/>
              </a:rPr>
              <a:t>El material se divide en dos partes:</a:t>
            </a:r>
            <a:endParaRPr lang="es-ES_tradnl" sz="2800" dirty="0">
              <a:latin typeface="Times New Roman"/>
              <a:cs typeface="Times New Roman"/>
            </a:endParaRPr>
          </a:p>
          <a:p>
            <a:r>
              <a:rPr lang="es-ES" sz="2800" dirty="0">
                <a:latin typeface="Times New Roman"/>
                <a:cs typeface="Times New Roman"/>
              </a:rPr>
              <a:t>SERIE 1. </a:t>
            </a:r>
            <a:r>
              <a:rPr lang="es-ES" sz="2800" dirty="0"/>
              <a:t>Diseño de </a:t>
            </a:r>
            <a:r>
              <a:rPr lang="es-ES" sz="2800" dirty="0" smtClean="0"/>
              <a:t>investigación. Hipótesis, variables, diseño.</a:t>
            </a:r>
            <a:endParaRPr lang="es-ES" sz="2800" dirty="0"/>
          </a:p>
          <a:p>
            <a:pPr marL="0" indent="0">
              <a:buNone/>
            </a:pPr>
            <a:endParaRPr lang="es-ES" sz="2800" dirty="0"/>
          </a:p>
          <a:p>
            <a:r>
              <a:rPr lang="es-ES" sz="2800" dirty="0"/>
              <a:t>SERIE 2. Tipo de </a:t>
            </a:r>
            <a:r>
              <a:rPr lang="es-ES" sz="2800" dirty="0" smtClean="0"/>
              <a:t>investigación. </a:t>
            </a:r>
            <a:r>
              <a:rPr lang="es-ES" sz="2800" dirty="0"/>
              <a:t>Población y muestra</a:t>
            </a:r>
          </a:p>
          <a:p>
            <a:pPr marL="1143000" lvl="0" indent="-1143000" algn="just">
              <a:buFont typeface="+mj-lt"/>
              <a:buAutoNum type="arabicPeriod"/>
            </a:pPr>
            <a:endParaRPr lang="es-ES_tradnl" sz="2800" dirty="0" smtClean="0">
              <a:effectLst/>
              <a:latin typeface="Times New Roman"/>
              <a:cs typeface="Times New Roman"/>
            </a:endParaRPr>
          </a:p>
          <a:p>
            <a:pPr marL="0" indent="0">
              <a:buNone/>
            </a:pPr>
            <a:r>
              <a:rPr lang="es-ES_tradnl" sz="2800" dirty="0">
                <a:effectLst/>
                <a:latin typeface="Times New Roman"/>
                <a:cs typeface="Times New Roman"/>
              </a:rPr>
              <a:t> </a:t>
            </a:r>
          </a:p>
          <a:p>
            <a:pPr marL="0" indent="0" algn="just">
              <a:buNone/>
            </a:pPr>
            <a:endParaRPr lang="es-ES" sz="3600" b="0" dirty="0"/>
          </a:p>
          <a:p>
            <a:pPr marL="0" indent="0" algn="just">
              <a:buNone/>
            </a:pPr>
            <a:endParaRPr lang="es-ES" sz="3600" b="0" dirty="0"/>
          </a:p>
          <a:p>
            <a:endParaRPr lang="es-ES" sz="1200" dirty="0"/>
          </a:p>
        </p:txBody>
      </p:sp>
    </p:spTree>
    <p:extLst>
      <p:ext uri="{BB962C8B-B14F-4D97-AF65-F5344CB8AC3E}">
        <p14:creationId xmlns:p14="http://schemas.microsoft.com/office/powerpoint/2010/main" val="23689953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sz="quarter" idx="1"/>
          </p:nvPr>
        </p:nvSpPr>
        <p:spPr/>
        <p:txBody>
          <a:bodyPr/>
          <a:lstStyle/>
          <a:p>
            <a:r>
              <a:rPr lang="es-ES" dirty="0"/>
              <a:t>De esta forma:</a:t>
            </a:r>
            <a:br>
              <a:rPr lang="es-ES" dirty="0"/>
            </a:br>
            <a:r>
              <a:rPr lang="es-ES" dirty="0"/>
              <a:t>n = </a:t>
            </a:r>
            <a:r>
              <a:rPr lang="es-ES" dirty="0" smtClean="0"/>
              <a:t>tamaño </a:t>
            </a:r>
            <a:r>
              <a:rPr lang="es-ES" dirty="0"/>
              <a:t>de muestra</a:t>
            </a:r>
            <a:br>
              <a:rPr lang="es-ES" dirty="0"/>
            </a:br>
            <a:r>
              <a:rPr lang="es-ES" dirty="0"/>
              <a:t>z = nivel de confianza elegido (igual a 2)</a:t>
            </a:r>
            <a:br>
              <a:rPr lang="es-ES" dirty="0"/>
            </a:br>
            <a:r>
              <a:rPr lang="es-ES" dirty="0"/>
              <a:t>p = porcentaje de inasistencia (10)</a:t>
            </a:r>
            <a:br>
              <a:rPr lang="es-ES" dirty="0"/>
            </a:br>
            <a:r>
              <a:rPr lang="es-ES" dirty="0"/>
              <a:t>q = porcentaje complementario (p - q = 90) N = </a:t>
            </a:r>
            <a:r>
              <a:rPr lang="es-ES" dirty="0" smtClean="0"/>
              <a:t>tamaño </a:t>
            </a:r>
            <a:r>
              <a:rPr lang="es-ES" dirty="0"/>
              <a:t>de la </a:t>
            </a:r>
            <a:r>
              <a:rPr lang="es-ES" dirty="0" smtClean="0"/>
              <a:t>población </a:t>
            </a:r>
            <a:r>
              <a:rPr lang="es-ES" dirty="0"/>
              <a:t>(N=500)</a:t>
            </a:r>
            <a:br>
              <a:rPr lang="es-ES" dirty="0"/>
            </a:br>
            <a:r>
              <a:rPr lang="es-ES" dirty="0"/>
              <a:t>e = error </a:t>
            </a:r>
            <a:r>
              <a:rPr lang="es-ES" dirty="0" smtClean="0"/>
              <a:t>máximo </a:t>
            </a:r>
            <a:r>
              <a:rPr lang="es-ES" dirty="0"/>
              <a:t>permitido (3) </a:t>
            </a:r>
          </a:p>
          <a:p>
            <a:pPr marL="0" indent="0">
              <a:buNone/>
            </a:pPr>
            <a:endParaRPr lang="es-ES" dirty="0"/>
          </a:p>
        </p:txBody>
      </p:sp>
      <p:pic>
        <p:nvPicPr>
          <p:cNvPr id="4" name="Imagen 3"/>
          <p:cNvPicPr>
            <a:picLocks noChangeAspect="1"/>
          </p:cNvPicPr>
          <p:nvPr/>
        </p:nvPicPr>
        <p:blipFill>
          <a:blip r:embed="rId2"/>
          <a:stretch>
            <a:fillRect/>
          </a:stretch>
        </p:blipFill>
        <p:spPr>
          <a:xfrm>
            <a:off x="2051720" y="4581128"/>
            <a:ext cx="5787876" cy="1656184"/>
          </a:xfrm>
          <a:prstGeom prst="rect">
            <a:avLst/>
          </a:prstGeom>
        </p:spPr>
      </p:pic>
    </p:spTree>
    <p:extLst>
      <p:ext uri="{BB962C8B-B14F-4D97-AF65-F5344CB8AC3E}">
        <p14:creationId xmlns:p14="http://schemas.microsoft.com/office/powerpoint/2010/main" val="21899606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..Ejemplo 4</a:t>
            </a:r>
            <a:endParaRPr lang="es-ES" dirty="0"/>
          </a:p>
        </p:txBody>
      </p:sp>
      <p:sp>
        <p:nvSpPr>
          <p:cNvPr id="3" name="Marcador de contenido 2"/>
          <p:cNvSpPr>
            <a:spLocks noGrp="1"/>
          </p:cNvSpPr>
          <p:nvPr>
            <p:ph sz="quarter" idx="1"/>
          </p:nvPr>
        </p:nvSpPr>
        <p:spPr>
          <a:xfrm>
            <a:off x="683568" y="1988840"/>
            <a:ext cx="7927856" cy="4572000"/>
          </a:xfrm>
        </p:spPr>
        <p:txBody>
          <a:bodyPr/>
          <a:lstStyle/>
          <a:p>
            <a:pPr marL="0" indent="0" algn="just">
              <a:buNone/>
            </a:pPr>
            <a:r>
              <a:rPr lang="es-ES" dirty="0" smtClean="0"/>
              <a:t>En </a:t>
            </a:r>
            <a:r>
              <a:rPr lang="es-ES" dirty="0"/>
              <a:t>este caso, el estudiante </a:t>
            </a:r>
            <a:r>
              <a:rPr lang="es-ES" dirty="0" smtClean="0"/>
              <a:t>tendría </a:t>
            </a:r>
            <a:r>
              <a:rPr lang="es-ES" dirty="0"/>
              <a:t>que investigar aproximadamente 223 empleados para poder </a:t>
            </a:r>
            <a:r>
              <a:rPr lang="es-ES" dirty="0" smtClean="0"/>
              <a:t>determinar </a:t>
            </a:r>
            <a:r>
              <a:rPr lang="es-ES" dirty="0" smtClean="0"/>
              <a:t>cuáles </a:t>
            </a:r>
            <a:r>
              <a:rPr lang="es-ES" dirty="0"/>
              <a:t>son las principales causas del </a:t>
            </a:r>
            <a:r>
              <a:rPr lang="es-ES" dirty="0" smtClean="0"/>
              <a:t>ausentismo </a:t>
            </a:r>
            <a:r>
              <a:rPr lang="es-ES" dirty="0"/>
              <a:t>laboral. </a:t>
            </a:r>
            <a:endParaRPr lang="es-ES" dirty="0" smtClean="0"/>
          </a:p>
          <a:p>
            <a:pPr marL="0" indent="0" algn="just">
              <a:buNone/>
            </a:pPr>
            <a:endParaRPr lang="es-ES" dirty="0" smtClean="0"/>
          </a:p>
          <a:p>
            <a:pPr marL="0" indent="0" algn="just">
              <a:buNone/>
            </a:pPr>
            <a:r>
              <a:rPr lang="es-ES" dirty="0" smtClean="0"/>
              <a:t>Si </a:t>
            </a:r>
            <a:r>
              <a:rPr lang="es-ES" dirty="0"/>
              <a:t>se aumentase el porcentaje de error admisible al 5%, el </a:t>
            </a:r>
            <a:r>
              <a:rPr lang="es-ES" dirty="0" smtClean="0"/>
              <a:t>tamaño </a:t>
            </a:r>
            <a:r>
              <a:rPr lang="es-ES" dirty="0"/>
              <a:t>de la muestra se </a:t>
            </a:r>
            <a:r>
              <a:rPr lang="es-ES" dirty="0" smtClean="0"/>
              <a:t>reduciría </a:t>
            </a:r>
            <a:r>
              <a:rPr lang="es-ES" dirty="0"/>
              <a:t>a 112</a:t>
            </a:r>
            <a:r>
              <a:rPr lang="es-ES" dirty="0" smtClean="0"/>
              <a:t>. (Vara, 2012:227) </a:t>
            </a:r>
            <a:endParaRPr lang="es-ES" dirty="0"/>
          </a:p>
          <a:p>
            <a:pPr algn="just"/>
            <a:endParaRPr lang="es-ES" dirty="0"/>
          </a:p>
        </p:txBody>
      </p:sp>
    </p:spTree>
    <p:extLst>
      <p:ext uri="{BB962C8B-B14F-4D97-AF65-F5344CB8AC3E}">
        <p14:creationId xmlns:p14="http://schemas.microsoft.com/office/powerpoint/2010/main" val="15909930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Sugerencias</a:t>
            </a:r>
            <a:endParaRPr lang="es-ES" dirty="0"/>
          </a:p>
        </p:txBody>
      </p:sp>
      <p:sp>
        <p:nvSpPr>
          <p:cNvPr id="3" name="Marcador de contenido 2"/>
          <p:cNvSpPr>
            <a:spLocks noGrp="1"/>
          </p:cNvSpPr>
          <p:nvPr>
            <p:ph sz="quarter" idx="1"/>
          </p:nvPr>
        </p:nvSpPr>
        <p:spPr/>
        <p:txBody>
          <a:bodyPr>
            <a:normAutofit/>
          </a:bodyPr>
          <a:lstStyle/>
          <a:p>
            <a:endParaRPr lang="es-ES_tradnl" sz="2800" dirty="0" smtClean="0">
              <a:latin typeface="Times New Roman,BoldItalic"/>
              <a:ea typeface="ＭＳ 明朝"/>
            </a:endParaRPr>
          </a:p>
          <a:p>
            <a:endParaRPr lang="es-ES_tradnl" sz="2800" dirty="0">
              <a:latin typeface="Times New Roman,BoldItalic"/>
              <a:ea typeface="ＭＳ 明朝"/>
            </a:endParaRPr>
          </a:p>
          <a:p>
            <a:pPr marL="0" indent="0">
              <a:buNone/>
            </a:pPr>
            <a:r>
              <a:rPr lang="es-ES_tradnl" sz="2800" dirty="0">
                <a:latin typeface="Times New Roman,BoldItalic"/>
                <a:ea typeface="ＭＳ 明朝"/>
              </a:rPr>
              <a:t>	</a:t>
            </a:r>
          </a:p>
          <a:p>
            <a:pPr marL="0" indent="0">
              <a:buNone/>
            </a:pPr>
            <a:r>
              <a:rPr lang="es-ES_tradnl" sz="2800" dirty="0">
                <a:latin typeface="Times New Roman,BoldItalic"/>
                <a:ea typeface="ＭＳ 明朝"/>
              </a:rPr>
              <a:t>		</a:t>
            </a:r>
          </a:p>
          <a:p>
            <a:pPr marL="0" indent="0">
              <a:buNone/>
            </a:pPr>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3122337480"/>
              </p:ext>
            </p:extLst>
          </p:nvPr>
        </p:nvGraphicFramePr>
        <p:xfrm>
          <a:off x="611560" y="1397000"/>
          <a:ext cx="7992888" cy="4236719"/>
        </p:xfrm>
        <a:graphic>
          <a:graphicData uri="http://schemas.openxmlformats.org/drawingml/2006/table">
            <a:tbl>
              <a:tblPr firstRow="1" bandRow="1">
                <a:tableStyleId>{5C22544A-7EE6-4342-B048-85BDC9FD1C3A}</a:tableStyleId>
              </a:tblPr>
              <a:tblGrid>
                <a:gridCol w="1636076"/>
                <a:gridCol w="6356812"/>
              </a:tblGrid>
              <a:tr h="370840">
                <a:tc>
                  <a:txBody>
                    <a:bodyPr/>
                    <a:lstStyle/>
                    <a:p>
                      <a:pPr algn="ctr"/>
                      <a:r>
                        <a:rPr lang="es-ES" sz="2400" dirty="0" smtClean="0"/>
                        <a:t>Criterios</a:t>
                      </a:r>
                      <a:endParaRPr lang="es-ES" sz="2400" dirty="0"/>
                    </a:p>
                  </a:txBody>
                  <a:tcPr/>
                </a:tc>
                <a:tc>
                  <a:txBody>
                    <a:bodyPr/>
                    <a:lstStyle/>
                    <a:p>
                      <a:pPr algn="ctr"/>
                      <a:r>
                        <a:rPr lang="es-ES" sz="2400" dirty="0" smtClean="0"/>
                        <a:t>Sugerencias</a:t>
                      </a:r>
                      <a:endParaRPr lang="es-ES" sz="2400" dirty="0"/>
                    </a:p>
                  </a:txBody>
                  <a:tcPr/>
                </a:tc>
              </a:tr>
              <a:tr h="370840">
                <a:tc>
                  <a:txBody>
                    <a:bodyPr/>
                    <a:lstStyle/>
                    <a:p>
                      <a:r>
                        <a:rPr lang="es-ES_tradnl" sz="2200" dirty="0" smtClean="0">
                          <a:latin typeface="Times New Roman"/>
                          <a:ea typeface="ＭＳ 明朝"/>
                        </a:rPr>
                        <a:t>Tamaño</a:t>
                      </a:r>
                      <a:endParaRPr lang="es-ES" sz="2200" dirty="0"/>
                    </a:p>
                  </a:txBody>
                  <a:tcPr/>
                </a:tc>
                <a:tc>
                  <a:txBody>
                    <a:bodyPr/>
                    <a:lstStyle/>
                    <a:p>
                      <a:pPr algn="just"/>
                      <a:r>
                        <a:rPr lang="es-ES_tradnl" sz="2200" dirty="0" smtClean="0">
                          <a:latin typeface="Times New Roman"/>
                          <a:ea typeface="ＭＳ 明朝"/>
                        </a:rPr>
                        <a:t>Cuando la población es pequeña y accesible, lo más recomendable es estudiar a todos los individuos. En este caso, la muestra corresponde a la población. </a:t>
                      </a:r>
                    </a:p>
                    <a:p>
                      <a:pPr algn="just"/>
                      <a:r>
                        <a:rPr lang="es-ES_tradnl" sz="2200" dirty="0" smtClean="0">
                          <a:latin typeface="Times New Roman"/>
                          <a:ea typeface="ＭＳ 明朝"/>
                        </a:rPr>
                        <a:t>Cuando la población es numerosa (y a veces de un tamaño indeterminado), lo más recomendable es elegir una muestra representativa. En este caso, es necesario calcular el tamaño adecuado de la muestra. </a:t>
                      </a:r>
                    </a:p>
                    <a:p>
                      <a:pPr algn="just"/>
                      <a:r>
                        <a:rPr lang="es-ES_tradnl" sz="2200" dirty="0" smtClean="0">
                          <a:latin typeface="Times"/>
                          <a:ea typeface="ＭＳ 明朝"/>
                        </a:rPr>
                        <a:t>No todos los integrantes de la muestra aceptarán participar en el estudio; por eso incorpora un tamaño adicio</a:t>
                      </a:r>
                      <a:r>
                        <a:rPr lang="es-ES_tradnl" sz="2200" dirty="0" smtClean="0">
                          <a:latin typeface="Times New Roman"/>
                          <a:ea typeface="ＭＳ 明朝"/>
                        </a:rPr>
                        <a:t>nal de contingencia (tasa de no respuesta). </a:t>
                      </a:r>
                    </a:p>
                    <a:p>
                      <a:pPr algn="just"/>
                      <a:endParaRPr lang="es-ES" sz="2200" dirty="0"/>
                    </a:p>
                  </a:txBody>
                  <a:tcPr/>
                </a:tc>
              </a:tr>
            </a:tbl>
          </a:graphicData>
        </a:graphic>
      </p:graphicFrame>
      <p:sp>
        <p:nvSpPr>
          <p:cNvPr id="5" name="CuadroTexto 4"/>
          <p:cNvSpPr txBox="1"/>
          <p:nvPr/>
        </p:nvSpPr>
        <p:spPr>
          <a:xfrm>
            <a:off x="539552" y="5805264"/>
            <a:ext cx="2808312" cy="461665"/>
          </a:xfrm>
          <a:prstGeom prst="rect">
            <a:avLst/>
          </a:prstGeom>
          <a:noFill/>
        </p:spPr>
        <p:txBody>
          <a:bodyPr wrap="square" rtlCol="0">
            <a:spAutoFit/>
          </a:bodyPr>
          <a:lstStyle/>
          <a:p>
            <a:r>
              <a:rPr lang="es-ES_tradnl" sz="1200" dirty="0"/>
              <a:t>Fuente: Vara (2012:236).</a:t>
            </a:r>
          </a:p>
          <a:p>
            <a:endParaRPr lang="es-ES" sz="1200" dirty="0"/>
          </a:p>
        </p:txBody>
      </p:sp>
    </p:spTree>
    <p:extLst>
      <p:ext uri="{BB962C8B-B14F-4D97-AF65-F5344CB8AC3E}">
        <p14:creationId xmlns:p14="http://schemas.microsoft.com/office/powerpoint/2010/main" val="15310205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Sugerencias</a:t>
            </a:r>
            <a:endParaRPr lang="es-ES" dirty="0"/>
          </a:p>
        </p:txBody>
      </p:sp>
      <p:sp>
        <p:nvSpPr>
          <p:cNvPr id="3" name="Marcador de contenido 2"/>
          <p:cNvSpPr>
            <a:spLocks noGrp="1"/>
          </p:cNvSpPr>
          <p:nvPr>
            <p:ph sz="quarter" idx="1"/>
          </p:nvPr>
        </p:nvSpPr>
        <p:spPr/>
        <p:txBody>
          <a:bodyPr>
            <a:normAutofit/>
          </a:bodyPr>
          <a:lstStyle/>
          <a:p>
            <a:endParaRPr lang="es-ES_tradnl" sz="2800" dirty="0" smtClean="0">
              <a:latin typeface="Times New Roman,BoldItalic"/>
              <a:ea typeface="ＭＳ 明朝"/>
            </a:endParaRPr>
          </a:p>
          <a:p>
            <a:endParaRPr lang="es-ES_tradnl" sz="2800" dirty="0">
              <a:latin typeface="Times New Roman,BoldItalic"/>
              <a:ea typeface="ＭＳ 明朝"/>
            </a:endParaRPr>
          </a:p>
          <a:p>
            <a:pPr marL="0" indent="0">
              <a:buNone/>
            </a:pPr>
            <a:r>
              <a:rPr lang="es-ES_tradnl" sz="2800" dirty="0">
                <a:latin typeface="Times New Roman,BoldItalic"/>
                <a:ea typeface="ＭＳ 明朝"/>
              </a:rPr>
              <a:t>	</a:t>
            </a:r>
          </a:p>
          <a:p>
            <a:pPr marL="0" indent="0">
              <a:buNone/>
            </a:pPr>
            <a:r>
              <a:rPr lang="es-ES_tradnl" sz="2800" dirty="0">
                <a:latin typeface="Times New Roman,BoldItalic"/>
                <a:ea typeface="ＭＳ 明朝"/>
              </a:rPr>
              <a:t>		</a:t>
            </a:r>
          </a:p>
          <a:p>
            <a:pPr marL="0" indent="0">
              <a:buNone/>
            </a:pPr>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3397087039"/>
              </p:ext>
            </p:extLst>
          </p:nvPr>
        </p:nvGraphicFramePr>
        <p:xfrm>
          <a:off x="755576" y="1397000"/>
          <a:ext cx="7776864" cy="4279919"/>
        </p:xfrm>
        <a:graphic>
          <a:graphicData uri="http://schemas.openxmlformats.org/drawingml/2006/table">
            <a:tbl>
              <a:tblPr firstRow="1" bandRow="1">
                <a:tableStyleId>{5C22544A-7EE6-4342-B048-85BDC9FD1C3A}</a:tableStyleId>
              </a:tblPr>
              <a:tblGrid>
                <a:gridCol w="2808312"/>
                <a:gridCol w="4968552"/>
              </a:tblGrid>
              <a:tr h="591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600" dirty="0" smtClean="0"/>
                        <a:t>Criterios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600" dirty="0" smtClean="0"/>
                        <a:t>Sugerencias</a:t>
                      </a:r>
                    </a:p>
                  </a:txBody>
                  <a:tcPr/>
                </a:tc>
              </a:tr>
              <a:tr h="2840154">
                <a:tc>
                  <a:txBody>
                    <a:bodyPr/>
                    <a:lstStyle/>
                    <a:p>
                      <a:r>
                        <a:rPr lang="es-ES_tradnl" sz="2200" dirty="0">
                          <a:effectLst/>
                          <a:latin typeface="Times New Roman"/>
                          <a:ea typeface="ＭＳ 明朝"/>
                          <a:cs typeface="Times New Roman"/>
                        </a:rPr>
                        <a:t>Naturaleza cualitativa </a:t>
                      </a:r>
                      <a:endParaRPr lang="es-ES_tradnl" sz="2200" dirty="0">
                        <a:effectLst/>
                        <a:latin typeface="Arial"/>
                        <a:ea typeface="ＭＳ 明朝"/>
                        <a:cs typeface="Times New Roman"/>
                      </a:endParaRPr>
                    </a:p>
                    <a:p>
                      <a:r>
                        <a:rPr lang="es-ES_tradnl" sz="2200" dirty="0">
                          <a:effectLst/>
                          <a:latin typeface="Times New Roman,BoldItalic"/>
                          <a:ea typeface="ＭＳ 明朝"/>
                          <a:cs typeface="Times New Roman"/>
                        </a:rPr>
                        <a:t> </a:t>
                      </a:r>
                      <a:endParaRPr lang="es-ES_tradnl" sz="2200" dirty="0">
                        <a:effectLst/>
                        <a:latin typeface="Arial"/>
                        <a:ea typeface="ＭＳ 明朝"/>
                        <a:cs typeface="Times New Roman"/>
                      </a:endParaRPr>
                    </a:p>
                  </a:txBody>
                  <a:tcPr marL="68580" marR="68580" marT="0" marB="0"/>
                </a:tc>
                <a:tc>
                  <a:txBody>
                    <a:bodyPr/>
                    <a:lstStyle/>
                    <a:p>
                      <a:pPr algn="just"/>
                      <a:r>
                        <a:rPr lang="es-ES_tradnl" sz="2200" dirty="0">
                          <a:effectLst/>
                          <a:latin typeface="Times New Roman"/>
                          <a:ea typeface="ＭＳ 明朝"/>
                          <a:cs typeface="Times New Roman"/>
                        </a:rPr>
                        <a:t>Las investigaciones cualitativas utilizan muestras pequeñas. </a:t>
                      </a:r>
                      <a:endParaRPr lang="es-ES_tradnl" sz="2200" dirty="0">
                        <a:effectLst/>
                        <a:latin typeface="Arial"/>
                        <a:ea typeface="ＭＳ 明朝"/>
                        <a:cs typeface="Times New Roman"/>
                      </a:endParaRPr>
                    </a:p>
                    <a:p>
                      <a:pPr algn="just"/>
                      <a:r>
                        <a:rPr lang="es-ES_tradnl" sz="2200" dirty="0">
                          <a:effectLst/>
                          <a:latin typeface="Times New Roman"/>
                          <a:ea typeface="ＭＳ 明朝"/>
                          <a:cs typeface="Times New Roman"/>
                        </a:rPr>
                        <a:t>Si tu investigación es de naturaleza cualitativa, el tamaño de la muestra no es tan importante como la selección de los que la integran. Procura entrevistar primero a los que tengan la mayor cantidad de información que requieras en tu tesis. </a:t>
                      </a:r>
                      <a:endParaRPr lang="es-ES_tradnl" sz="2200" dirty="0">
                        <a:effectLst/>
                        <a:latin typeface="Arial"/>
                        <a:ea typeface="ＭＳ 明朝"/>
                        <a:cs typeface="Times New Roman"/>
                      </a:endParaRPr>
                    </a:p>
                    <a:p>
                      <a:pPr algn="just"/>
                      <a:r>
                        <a:rPr lang="es-ES_tradnl" sz="2200" dirty="0">
                          <a:effectLst/>
                          <a:latin typeface="Times New Roman"/>
                          <a:ea typeface="ＭＳ 明朝"/>
                          <a:cs typeface="Times New Roman"/>
                        </a:rPr>
                        <a:t>Calcula el tamaño </a:t>
                      </a:r>
                      <a:r>
                        <a:rPr lang="es-ES_tradnl" sz="2200" dirty="0" smtClean="0">
                          <a:effectLst/>
                          <a:latin typeface="Times New Roman"/>
                          <a:ea typeface="ＭＳ 明朝"/>
                          <a:cs typeface="Times New Roman"/>
                        </a:rPr>
                        <a:t>muestra </a:t>
                      </a:r>
                      <a:r>
                        <a:rPr lang="es-ES_tradnl" sz="2200" dirty="0">
                          <a:effectLst/>
                          <a:latin typeface="Times New Roman"/>
                          <a:ea typeface="ＭＳ 明朝"/>
                          <a:cs typeface="Times New Roman"/>
                        </a:rPr>
                        <a:t>durante la investigación utilizando el punto de saturación. </a:t>
                      </a:r>
                      <a:endParaRPr lang="es-ES_tradnl" sz="2200" dirty="0">
                        <a:effectLst/>
                        <a:latin typeface="Arial"/>
                        <a:ea typeface="ＭＳ 明朝"/>
                        <a:cs typeface="Times New Roman"/>
                      </a:endParaRPr>
                    </a:p>
                  </a:txBody>
                  <a:tcPr marL="68580" marR="68580" marT="0" marB="0"/>
                </a:tc>
              </a:tr>
            </a:tbl>
          </a:graphicData>
        </a:graphic>
      </p:graphicFrame>
      <p:sp>
        <p:nvSpPr>
          <p:cNvPr id="5" name="CuadroTexto 4"/>
          <p:cNvSpPr txBox="1"/>
          <p:nvPr/>
        </p:nvSpPr>
        <p:spPr>
          <a:xfrm>
            <a:off x="827584" y="5805264"/>
            <a:ext cx="2808312" cy="461665"/>
          </a:xfrm>
          <a:prstGeom prst="rect">
            <a:avLst/>
          </a:prstGeom>
          <a:noFill/>
        </p:spPr>
        <p:txBody>
          <a:bodyPr wrap="square" rtlCol="0">
            <a:spAutoFit/>
          </a:bodyPr>
          <a:lstStyle/>
          <a:p>
            <a:r>
              <a:rPr lang="es-ES_tradnl" sz="1200" dirty="0"/>
              <a:t>Fuente: Vara (2012:236).</a:t>
            </a:r>
          </a:p>
          <a:p>
            <a:endParaRPr lang="es-ES" sz="1200" dirty="0"/>
          </a:p>
        </p:txBody>
      </p:sp>
    </p:spTree>
    <p:extLst>
      <p:ext uri="{BB962C8B-B14F-4D97-AF65-F5344CB8AC3E}">
        <p14:creationId xmlns:p14="http://schemas.microsoft.com/office/powerpoint/2010/main" val="32314512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Sugerencias</a:t>
            </a:r>
            <a:endParaRPr lang="es-ES" dirty="0"/>
          </a:p>
        </p:txBody>
      </p:sp>
      <p:sp>
        <p:nvSpPr>
          <p:cNvPr id="3" name="Marcador de contenido 2"/>
          <p:cNvSpPr>
            <a:spLocks noGrp="1"/>
          </p:cNvSpPr>
          <p:nvPr>
            <p:ph sz="quarter" idx="1"/>
          </p:nvPr>
        </p:nvSpPr>
        <p:spPr>
          <a:xfrm>
            <a:off x="301752" y="1593304"/>
            <a:ext cx="8503920" cy="4572000"/>
          </a:xfrm>
        </p:spPr>
        <p:txBody>
          <a:bodyPr>
            <a:normAutofit/>
          </a:bodyPr>
          <a:lstStyle/>
          <a:p>
            <a:endParaRPr lang="es-ES_tradnl" sz="2800" dirty="0" smtClean="0">
              <a:latin typeface="Times New Roman,BoldItalic"/>
              <a:ea typeface="ＭＳ 明朝"/>
            </a:endParaRPr>
          </a:p>
          <a:p>
            <a:endParaRPr lang="es-ES_tradnl" sz="2800" dirty="0">
              <a:latin typeface="Times New Roman,BoldItalic"/>
              <a:ea typeface="ＭＳ 明朝"/>
            </a:endParaRPr>
          </a:p>
          <a:p>
            <a:pPr marL="0" indent="0">
              <a:buNone/>
            </a:pPr>
            <a:r>
              <a:rPr lang="es-ES_tradnl" sz="2800" dirty="0">
                <a:latin typeface="Times New Roman,BoldItalic"/>
                <a:ea typeface="ＭＳ 明朝"/>
              </a:rPr>
              <a:t>	</a:t>
            </a:r>
          </a:p>
          <a:p>
            <a:pPr marL="0" indent="0">
              <a:buNone/>
            </a:pPr>
            <a:r>
              <a:rPr lang="es-ES_tradnl" sz="2800" dirty="0">
                <a:latin typeface="Times New Roman,BoldItalic"/>
                <a:ea typeface="ＭＳ 明朝"/>
              </a:rPr>
              <a:t>		</a:t>
            </a:r>
          </a:p>
          <a:p>
            <a:pPr marL="0" indent="0">
              <a:buNone/>
            </a:pPr>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3917515007"/>
              </p:ext>
            </p:extLst>
          </p:nvPr>
        </p:nvGraphicFramePr>
        <p:xfrm>
          <a:off x="611560" y="1397000"/>
          <a:ext cx="7920880" cy="4249440"/>
        </p:xfrm>
        <a:graphic>
          <a:graphicData uri="http://schemas.openxmlformats.org/drawingml/2006/table">
            <a:tbl>
              <a:tblPr firstRow="1" bandRow="1">
                <a:tableStyleId>{5C22544A-7EE6-4342-B048-85BDC9FD1C3A}</a:tableStyleId>
              </a:tblPr>
              <a:tblGrid>
                <a:gridCol w="2160240"/>
                <a:gridCol w="5760640"/>
              </a:tblGrid>
              <a:tr h="591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600" dirty="0" smtClean="0"/>
                        <a:t>Criterios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600" dirty="0" smtClean="0"/>
                        <a:t>Sugerencias</a:t>
                      </a:r>
                    </a:p>
                  </a:txBody>
                  <a:tcPr/>
                </a:tc>
              </a:tr>
              <a:tr h="28401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2200" dirty="0">
                          <a:effectLst/>
                          <a:latin typeface="Times New Roman,BoldItalic"/>
                          <a:ea typeface="ＭＳ 明朝"/>
                          <a:cs typeface="Times New Roman"/>
                        </a:rPr>
                        <a:t> </a:t>
                      </a:r>
                      <a:r>
                        <a:rPr kumimoji="0" lang="es-ES_tradnl" sz="2200" kern="1200" dirty="0" smtClean="0">
                          <a:solidFill>
                            <a:schemeClr val="dk1"/>
                          </a:solidFill>
                          <a:effectLst/>
                          <a:latin typeface="+mn-lt"/>
                          <a:ea typeface="+mn-ea"/>
                          <a:cs typeface="+mn-cs"/>
                        </a:rPr>
                        <a:t>Necesidad de generalización y análisis estadístico </a:t>
                      </a:r>
                    </a:p>
                    <a:p>
                      <a:endParaRPr lang="es-ES_tradnl" sz="2200" dirty="0">
                        <a:effectLst/>
                        <a:latin typeface="Arial"/>
                        <a:ea typeface="ＭＳ 明朝"/>
                        <a:cs typeface="Times New Roman"/>
                      </a:endParaRPr>
                    </a:p>
                  </a:txBody>
                  <a:tcPr marL="68580" marR="68580" marT="0" marB="0"/>
                </a:tc>
                <a:tc>
                  <a:txBody>
                    <a:bodyPr/>
                    <a:lstStyle/>
                    <a:p>
                      <a:pPr algn="just"/>
                      <a:r>
                        <a:rPr kumimoji="0" lang="es-ES_tradnl" sz="2000" kern="1200" dirty="0" smtClean="0">
                          <a:solidFill>
                            <a:schemeClr val="dk1"/>
                          </a:solidFill>
                          <a:effectLst/>
                          <a:latin typeface="+mn-lt"/>
                          <a:ea typeface="+mn-ea"/>
                          <a:cs typeface="+mn-cs"/>
                        </a:rPr>
                        <a:t>Si buscas generalizar tus resultados, necesitarás una muestra más grande. Así a mayor nivel de confianza, mayor muestra. </a:t>
                      </a:r>
                    </a:p>
                    <a:p>
                      <a:pPr algn="just"/>
                      <a:r>
                        <a:rPr kumimoji="0" lang="es-ES_tradnl" sz="2000" kern="1200" dirty="0" smtClean="0">
                          <a:solidFill>
                            <a:schemeClr val="dk1"/>
                          </a:solidFill>
                          <a:effectLst/>
                          <a:latin typeface="+mn-lt"/>
                          <a:ea typeface="+mn-ea"/>
                          <a:cs typeface="+mn-cs"/>
                        </a:rPr>
                        <a:t>Si tu investigación es de naturaleza cuantitativa, el tamaño de la muestra es tan importante como la selección de los que la integran.</a:t>
                      </a:r>
                    </a:p>
                    <a:p>
                      <a:pPr algn="just"/>
                      <a:r>
                        <a:rPr kumimoji="0" lang="es-ES_tradnl" sz="2000" kern="1200" dirty="0" smtClean="0">
                          <a:solidFill>
                            <a:schemeClr val="dk1"/>
                          </a:solidFill>
                          <a:effectLst/>
                          <a:latin typeface="+mn-lt"/>
                          <a:ea typeface="+mn-ea"/>
                          <a:cs typeface="+mn-cs"/>
                        </a:rPr>
                        <a:t>Siempre calcula el tamaño muestral antes de iniciar la investigación. </a:t>
                      </a:r>
                    </a:p>
                    <a:p>
                      <a:pPr algn="just"/>
                      <a:r>
                        <a:rPr kumimoji="0" lang="es-ES_tradnl" sz="2000" kern="1200" dirty="0" smtClean="0">
                          <a:solidFill>
                            <a:schemeClr val="dk1"/>
                          </a:solidFill>
                          <a:effectLst/>
                          <a:latin typeface="+mn-lt"/>
                          <a:ea typeface="+mn-ea"/>
                          <a:cs typeface="+mn-cs"/>
                        </a:rPr>
                        <a:t>Para fines estadísticos, el tamaño de la muestra mínima es de 30 unidades, aunque lo aconsejable es superar las 100 unidades. Para la mayoría de los casos, una muestra de 350 es lo óptimo. </a:t>
                      </a:r>
                    </a:p>
                  </a:txBody>
                  <a:tcPr marL="68580" marR="68580" marT="0" marB="0"/>
                </a:tc>
              </a:tr>
            </a:tbl>
          </a:graphicData>
        </a:graphic>
      </p:graphicFrame>
      <p:sp>
        <p:nvSpPr>
          <p:cNvPr id="5" name="CuadroTexto 4"/>
          <p:cNvSpPr txBox="1"/>
          <p:nvPr/>
        </p:nvSpPr>
        <p:spPr>
          <a:xfrm>
            <a:off x="611560" y="5877272"/>
            <a:ext cx="2808312" cy="461665"/>
          </a:xfrm>
          <a:prstGeom prst="rect">
            <a:avLst/>
          </a:prstGeom>
          <a:noFill/>
        </p:spPr>
        <p:txBody>
          <a:bodyPr wrap="square" rtlCol="0">
            <a:spAutoFit/>
          </a:bodyPr>
          <a:lstStyle/>
          <a:p>
            <a:r>
              <a:rPr lang="es-ES_tradnl" sz="1200" dirty="0"/>
              <a:t>Fuente: Vara (2012:236).</a:t>
            </a:r>
          </a:p>
          <a:p>
            <a:endParaRPr lang="es-ES" sz="1200" dirty="0"/>
          </a:p>
        </p:txBody>
      </p:sp>
    </p:spTree>
    <p:extLst>
      <p:ext uri="{BB962C8B-B14F-4D97-AF65-F5344CB8AC3E}">
        <p14:creationId xmlns:p14="http://schemas.microsoft.com/office/powerpoint/2010/main" val="1298971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Sugerencias</a:t>
            </a:r>
            <a:endParaRPr lang="es-ES" dirty="0"/>
          </a:p>
        </p:txBody>
      </p:sp>
      <p:graphicFrame>
        <p:nvGraphicFramePr>
          <p:cNvPr id="4" name="Marcador de contenido 3"/>
          <p:cNvGraphicFramePr>
            <a:graphicFrameLocks noGrp="1"/>
          </p:cNvGraphicFramePr>
          <p:nvPr>
            <p:ph sz="quarter" idx="1"/>
            <p:extLst>
              <p:ext uri="{D42A27DB-BD31-4B8C-83A1-F6EECF244321}">
                <p14:modId xmlns:p14="http://schemas.microsoft.com/office/powerpoint/2010/main" val="1355805116"/>
              </p:ext>
            </p:extLst>
          </p:nvPr>
        </p:nvGraphicFramePr>
        <p:xfrm>
          <a:off x="301625" y="1527175"/>
          <a:ext cx="8504238" cy="4267199"/>
        </p:xfrm>
        <a:graphic>
          <a:graphicData uri="http://schemas.openxmlformats.org/drawingml/2006/table">
            <a:tbl>
              <a:tblPr firstRow="1" bandRow="1">
                <a:tableStyleId>{5C22544A-7EE6-4342-B048-85BDC9FD1C3A}</a:tableStyleId>
              </a:tblPr>
              <a:tblGrid>
                <a:gridCol w="2542183"/>
                <a:gridCol w="5962055"/>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600" dirty="0" smtClean="0"/>
                        <a:t>Criterios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600" dirty="0" smtClean="0"/>
                        <a:t>Sugerencias</a:t>
                      </a:r>
                    </a:p>
                  </a:txBody>
                  <a:tcPr/>
                </a:tc>
              </a:tr>
              <a:tr h="370840">
                <a:tc>
                  <a:txBody>
                    <a:bodyPr/>
                    <a:lstStyle/>
                    <a:p>
                      <a:r>
                        <a:rPr lang="es-ES" sz="2200" dirty="0" smtClean="0"/>
                        <a:t>Grado de precisión</a:t>
                      </a:r>
                      <a:endParaRPr lang="es-ES" sz="2200" dirty="0"/>
                    </a:p>
                  </a:txBody>
                  <a:tcPr/>
                </a:tc>
                <a:tc>
                  <a:txBody>
                    <a:bodyPr/>
                    <a:lstStyle/>
                    <a:p>
                      <a:pPr algn="just"/>
                      <a:r>
                        <a:rPr kumimoji="0" lang="es-ES_tradnl" sz="2200" kern="1200" dirty="0" smtClean="0">
                          <a:solidFill>
                            <a:schemeClr val="dk1"/>
                          </a:solidFill>
                          <a:effectLst/>
                          <a:latin typeface="+mn-lt"/>
                          <a:ea typeface="+mn-ea"/>
                          <a:cs typeface="+mn-cs"/>
                        </a:rPr>
                        <a:t>Mientras más precisión requieras más tamaño de la muestra necesitarás. </a:t>
                      </a:r>
                    </a:p>
                    <a:p>
                      <a:pPr algn="just"/>
                      <a:r>
                        <a:rPr kumimoji="0" lang="es-ES_tradnl" sz="2200" kern="1200" dirty="0" smtClean="0">
                          <a:solidFill>
                            <a:schemeClr val="dk1"/>
                          </a:solidFill>
                          <a:effectLst/>
                          <a:latin typeface="+mn-lt"/>
                          <a:ea typeface="+mn-ea"/>
                          <a:cs typeface="+mn-cs"/>
                        </a:rPr>
                        <a:t>La selección de una muestra representativa es importante. No obstante, el grado de precisión necesario o la tolerancia del investigador de los errores de muestreo y ajenos al muestreo pueden ser distintos en cada tesis; especialmente cuando la reducción de la precisión pueda compensarse con el ahorro de costos u otros beneficios. </a:t>
                      </a:r>
                    </a:p>
                    <a:p>
                      <a:pPr algn="just"/>
                      <a:endParaRPr lang="es-ES" sz="2200" dirty="0"/>
                    </a:p>
                  </a:txBody>
                  <a:tcPr/>
                </a:tc>
              </a:tr>
            </a:tbl>
          </a:graphicData>
        </a:graphic>
      </p:graphicFrame>
      <p:sp>
        <p:nvSpPr>
          <p:cNvPr id="5" name="CuadroTexto 4"/>
          <p:cNvSpPr txBox="1"/>
          <p:nvPr/>
        </p:nvSpPr>
        <p:spPr>
          <a:xfrm>
            <a:off x="611560" y="5877272"/>
            <a:ext cx="2808312" cy="461665"/>
          </a:xfrm>
          <a:prstGeom prst="rect">
            <a:avLst/>
          </a:prstGeom>
          <a:noFill/>
        </p:spPr>
        <p:txBody>
          <a:bodyPr wrap="square" rtlCol="0">
            <a:spAutoFit/>
          </a:bodyPr>
          <a:lstStyle/>
          <a:p>
            <a:r>
              <a:rPr lang="es-ES_tradnl" sz="1200" dirty="0"/>
              <a:t>Fuente: Vara (2012:236).</a:t>
            </a:r>
          </a:p>
          <a:p>
            <a:endParaRPr lang="es-ES" sz="1200" dirty="0"/>
          </a:p>
        </p:txBody>
      </p:sp>
    </p:spTree>
    <p:extLst>
      <p:ext uri="{BB962C8B-B14F-4D97-AF65-F5344CB8AC3E}">
        <p14:creationId xmlns:p14="http://schemas.microsoft.com/office/powerpoint/2010/main" val="35900658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Sugerencias</a:t>
            </a:r>
            <a:endParaRPr lang="es-ES" dirty="0"/>
          </a:p>
        </p:txBody>
      </p:sp>
      <p:graphicFrame>
        <p:nvGraphicFramePr>
          <p:cNvPr id="4" name="Marcador de contenido 3"/>
          <p:cNvGraphicFramePr>
            <a:graphicFrameLocks noGrp="1"/>
          </p:cNvGraphicFramePr>
          <p:nvPr>
            <p:ph sz="quarter" idx="1"/>
            <p:extLst>
              <p:ext uri="{D42A27DB-BD31-4B8C-83A1-F6EECF244321}">
                <p14:modId xmlns:p14="http://schemas.microsoft.com/office/powerpoint/2010/main" val="4219644426"/>
              </p:ext>
            </p:extLst>
          </p:nvPr>
        </p:nvGraphicFramePr>
        <p:xfrm>
          <a:off x="301625" y="1527175"/>
          <a:ext cx="8504238" cy="4236720"/>
        </p:xfrm>
        <a:graphic>
          <a:graphicData uri="http://schemas.openxmlformats.org/drawingml/2006/table">
            <a:tbl>
              <a:tblPr firstRow="1" bandRow="1">
                <a:tableStyleId>{5C22544A-7EE6-4342-B048-85BDC9FD1C3A}</a:tableStyleId>
              </a:tblPr>
              <a:tblGrid>
                <a:gridCol w="2830215"/>
                <a:gridCol w="5674023"/>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600" dirty="0" smtClean="0"/>
                        <a:t>Criterios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600" dirty="0" smtClean="0"/>
                        <a:t>Sugerencias</a:t>
                      </a:r>
                    </a:p>
                  </a:txBody>
                  <a:tcPr/>
                </a:tc>
              </a:tr>
              <a:tr h="370840">
                <a:tc>
                  <a:txBody>
                    <a:bodyPr/>
                    <a:lstStyle/>
                    <a:p>
                      <a:r>
                        <a:rPr lang="es-ES" sz="2400" dirty="0" smtClean="0"/>
                        <a:t>Recursos disponibles</a:t>
                      </a:r>
                      <a:endParaRPr lang="es-ES" sz="2400" dirty="0"/>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ES_tradnl" sz="2400" kern="1200" dirty="0" smtClean="0">
                          <a:solidFill>
                            <a:schemeClr val="dk1"/>
                          </a:solidFill>
                          <a:effectLst/>
                          <a:latin typeface="+mn-lt"/>
                          <a:ea typeface="+mn-ea"/>
                          <a:cs typeface="+mn-cs"/>
                        </a:rPr>
                        <a:t>Los costos asociados a las diversas técnicas de muestreo varían enormemente. Si los recursos financieros y humanos son restringidos, elimina ciertas opciones probabilísticas. Si necesitas cumplir con un plazo o completar un proyecto rápidamente, es mejor que elijas un diseño simple que ocupe poco tiempo. </a:t>
                      </a:r>
                    </a:p>
                    <a:p>
                      <a:pPr algn="just"/>
                      <a:endParaRPr lang="es-ES" sz="2400" dirty="0"/>
                    </a:p>
                  </a:txBody>
                  <a:tcPr/>
                </a:tc>
              </a:tr>
            </a:tbl>
          </a:graphicData>
        </a:graphic>
      </p:graphicFrame>
      <p:sp>
        <p:nvSpPr>
          <p:cNvPr id="5" name="CuadroTexto 4"/>
          <p:cNvSpPr txBox="1"/>
          <p:nvPr/>
        </p:nvSpPr>
        <p:spPr>
          <a:xfrm>
            <a:off x="611560" y="5877272"/>
            <a:ext cx="2808312" cy="461665"/>
          </a:xfrm>
          <a:prstGeom prst="rect">
            <a:avLst/>
          </a:prstGeom>
          <a:noFill/>
        </p:spPr>
        <p:txBody>
          <a:bodyPr wrap="square" rtlCol="0">
            <a:spAutoFit/>
          </a:bodyPr>
          <a:lstStyle/>
          <a:p>
            <a:r>
              <a:rPr lang="es-ES_tradnl" sz="1200" dirty="0"/>
              <a:t>Fuente: Vara (2012:236).</a:t>
            </a:r>
          </a:p>
          <a:p>
            <a:endParaRPr lang="es-ES" sz="1200" dirty="0"/>
          </a:p>
        </p:txBody>
      </p:sp>
    </p:spTree>
    <p:extLst>
      <p:ext uri="{BB962C8B-B14F-4D97-AF65-F5344CB8AC3E}">
        <p14:creationId xmlns:p14="http://schemas.microsoft.com/office/powerpoint/2010/main" val="20374121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S</a:t>
            </a:r>
            <a:r>
              <a:rPr lang="es-ES" dirty="0" smtClean="0"/>
              <a:t>ugerencias</a:t>
            </a:r>
            <a:endParaRPr lang="es-ES" dirty="0"/>
          </a:p>
        </p:txBody>
      </p:sp>
      <p:graphicFrame>
        <p:nvGraphicFramePr>
          <p:cNvPr id="4" name="Marcador de contenido 3"/>
          <p:cNvGraphicFramePr>
            <a:graphicFrameLocks noGrp="1"/>
          </p:cNvGraphicFramePr>
          <p:nvPr>
            <p:ph sz="quarter" idx="1"/>
            <p:extLst>
              <p:ext uri="{D42A27DB-BD31-4B8C-83A1-F6EECF244321}">
                <p14:modId xmlns:p14="http://schemas.microsoft.com/office/powerpoint/2010/main" val="2242342272"/>
              </p:ext>
            </p:extLst>
          </p:nvPr>
        </p:nvGraphicFramePr>
        <p:xfrm>
          <a:off x="301625" y="1527175"/>
          <a:ext cx="8230815" cy="3870960"/>
        </p:xfrm>
        <a:graphic>
          <a:graphicData uri="http://schemas.openxmlformats.org/drawingml/2006/table">
            <a:tbl>
              <a:tblPr firstRow="1" bandRow="1">
                <a:tableStyleId>{5C22544A-7EE6-4342-B048-85BDC9FD1C3A}</a:tableStyleId>
              </a:tblPr>
              <a:tblGrid>
                <a:gridCol w="2948298"/>
                <a:gridCol w="5282517"/>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600" dirty="0" smtClean="0"/>
                        <a:t>Criterios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600" dirty="0" smtClean="0"/>
                        <a:t>Sugerencias</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ES_tradnl" sz="2400" kern="1200" dirty="0" smtClean="0">
                          <a:solidFill>
                            <a:schemeClr val="dk1"/>
                          </a:solidFill>
                          <a:effectLst/>
                          <a:latin typeface="+mn-lt"/>
                          <a:ea typeface="+mn-ea"/>
                          <a:cs typeface="+mn-cs"/>
                        </a:rPr>
                        <a:t>Conocimiento previo de la población </a:t>
                      </a:r>
                    </a:p>
                    <a:p>
                      <a:endParaRPr lang="es-ES" sz="2400" dirty="0"/>
                    </a:p>
                  </a:txBody>
                  <a:tcPr/>
                </a:tc>
                <a:tc>
                  <a:txBody>
                    <a:bodyPr/>
                    <a:lstStyle/>
                    <a:p>
                      <a:r>
                        <a:rPr kumimoji="0" lang="es-ES_tradnl" sz="2400" kern="1200" dirty="0" smtClean="0">
                          <a:solidFill>
                            <a:schemeClr val="dk1"/>
                          </a:solidFill>
                          <a:effectLst/>
                          <a:latin typeface="+mn-lt"/>
                          <a:ea typeface="+mn-ea"/>
                          <a:cs typeface="+mn-cs"/>
                        </a:rPr>
                        <a:t>Mientras más información poseas sobre la población, más te conviene realizar un muestreo probabilístico, pues tendrás más acceso y facilidades. </a:t>
                      </a:r>
                    </a:p>
                    <a:p>
                      <a:r>
                        <a:rPr kumimoji="0" lang="es-ES_tradnl" sz="2400" kern="1200" dirty="0" smtClean="0">
                          <a:solidFill>
                            <a:schemeClr val="dk1"/>
                          </a:solidFill>
                          <a:effectLst/>
                          <a:latin typeface="+mn-lt"/>
                          <a:ea typeface="+mn-ea"/>
                          <a:cs typeface="+mn-cs"/>
                        </a:rPr>
                        <a:t>Cuanto más se conoce a la población, el muestreo intencional es más conveniente porque se reducen los sesgos. </a:t>
                      </a:r>
                    </a:p>
                  </a:txBody>
                  <a:tcPr/>
                </a:tc>
              </a:tr>
            </a:tbl>
          </a:graphicData>
        </a:graphic>
      </p:graphicFrame>
      <p:sp>
        <p:nvSpPr>
          <p:cNvPr id="5" name="CuadroTexto 4"/>
          <p:cNvSpPr txBox="1"/>
          <p:nvPr/>
        </p:nvSpPr>
        <p:spPr>
          <a:xfrm>
            <a:off x="611560" y="6165304"/>
            <a:ext cx="2808312" cy="461665"/>
          </a:xfrm>
          <a:prstGeom prst="rect">
            <a:avLst/>
          </a:prstGeom>
          <a:noFill/>
        </p:spPr>
        <p:txBody>
          <a:bodyPr wrap="square" rtlCol="0">
            <a:spAutoFit/>
          </a:bodyPr>
          <a:lstStyle/>
          <a:p>
            <a:r>
              <a:rPr lang="es-ES_tradnl" sz="1200" dirty="0"/>
              <a:t>Fuente: Vara (2012:236).</a:t>
            </a:r>
          </a:p>
          <a:p>
            <a:endParaRPr lang="es-ES" sz="1200" dirty="0"/>
          </a:p>
        </p:txBody>
      </p:sp>
    </p:spTree>
    <p:extLst>
      <p:ext uri="{BB962C8B-B14F-4D97-AF65-F5344CB8AC3E}">
        <p14:creationId xmlns:p14="http://schemas.microsoft.com/office/powerpoint/2010/main" val="637732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Para calcular el tamaño de la muestra</a:t>
            </a:r>
            <a:endParaRPr lang="es-ES" dirty="0"/>
          </a:p>
        </p:txBody>
      </p:sp>
      <p:sp>
        <p:nvSpPr>
          <p:cNvPr id="3" name="2 Marcador de contenido"/>
          <p:cNvSpPr>
            <a:spLocks noGrp="1"/>
          </p:cNvSpPr>
          <p:nvPr>
            <p:ph sz="quarter" idx="1"/>
          </p:nvPr>
        </p:nvSpPr>
        <p:spPr/>
        <p:txBody>
          <a:bodyPr/>
          <a:lstStyle/>
          <a:p>
            <a:r>
              <a:rPr lang="es-ES" dirty="0" smtClean="0"/>
              <a:t>Consulta </a:t>
            </a:r>
            <a:r>
              <a:rPr lang="es-ES" dirty="0" smtClean="0"/>
              <a:t>Mitofsky</a:t>
            </a:r>
            <a:endParaRPr lang="es-ES" dirty="0" smtClean="0"/>
          </a:p>
          <a:p>
            <a:r>
              <a:rPr lang="es-ES" dirty="0"/>
              <a:t>http://</a:t>
            </a:r>
            <a:r>
              <a:rPr lang="es-ES" dirty="0"/>
              <a:t>www.consulta.mx</a:t>
            </a:r>
            <a:r>
              <a:rPr lang="es-ES" dirty="0"/>
              <a:t>/</a:t>
            </a:r>
            <a:endParaRPr lang="es-ES" dirty="0" smtClean="0"/>
          </a:p>
          <a:p>
            <a:pPr>
              <a:buNone/>
            </a:pPr>
            <a:r>
              <a:rPr lang="es-ES_tradnl" dirty="0">
                <a:hlinkClick r:id="rId3"/>
              </a:rPr>
              <a:t>http://consulta.mx/web/index.php/estudios-</a:t>
            </a:r>
            <a:r>
              <a:rPr lang="es-ES_tradnl" dirty="0" smtClean="0">
                <a:hlinkClick r:id="rId3"/>
              </a:rPr>
              <a:t>e-investigaciones</a:t>
            </a:r>
            <a:r>
              <a:rPr lang="es-ES_tradnl" dirty="0">
                <a:hlinkClick r:id="rId3"/>
              </a:rPr>
              <a:t>/tamano-de-</a:t>
            </a:r>
            <a:r>
              <a:rPr lang="es-ES_tradnl" dirty="0" smtClean="0">
                <a:hlinkClick r:id="rId3"/>
              </a:rPr>
              <a:t>muestra</a:t>
            </a:r>
            <a:endParaRPr lang="es-ES_tradnl" dirty="0" smtClean="0"/>
          </a:p>
          <a:p>
            <a:pPr>
              <a:buNone/>
            </a:pPr>
            <a:endParaRPr lang="es-ES" dirty="0" smtClean="0"/>
          </a:p>
          <a:p>
            <a:endParaRPr lang="es-ES" dirty="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Referencias</a:t>
            </a:r>
            <a:endParaRPr lang="es-ES" dirty="0"/>
          </a:p>
        </p:txBody>
      </p:sp>
      <p:sp>
        <p:nvSpPr>
          <p:cNvPr id="3" name="Marcador de contenido 2"/>
          <p:cNvSpPr>
            <a:spLocks noGrp="1"/>
          </p:cNvSpPr>
          <p:nvPr>
            <p:ph sz="quarter" idx="1"/>
          </p:nvPr>
        </p:nvSpPr>
        <p:spPr/>
        <p:txBody>
          <a:bodyPr>
            <a:normAutofit fontScale="70000" lnSpcReduction="20000"/>
          </a:bodyPr>
          <a:lstStyle/>
          <a:p>
            <a:pPr algn="just"/>
            <a:r>
              <a:rPr lang="es-MX" sz="2800" dirty="0"/>
              <a:t>Castañeda, J. (2013). </a:t>
            </a:r>
            <a:r>
              <a:rPr lang="es-MX" sz="2800" i="1" dirty="0"/>
              <a:t>Metodología de la investigación</a:t>
            </a:r>
            <a:r>
              <a:rPr lang="es-MX" sz="2800" dirty="0"/>
              <a:t>. 2ª Edición. Editorial Mc Graw Hill.</a:t>
            </a:r>
          </a:p>
          <a:p>
            <a:pPr algn="just"/>
            <a:r>
              <a:rPr lang="es-MX" sz="2800" dirty="0"/>
              <a:t>Hernandez, S. R., Collado, F. C y Baptista, L. P. (2014). </a:t>
            </a:r>
            <a:r>
              <a:rPr lang="es-MX" sz="2800" i="1" dirty="0"/>
              <a:t>Metodología de la investigación. </a:t>
            </a:r>
            <a:r>
              <a:rPr lang="es-MX" sz="2800" dirty="0"/>
              <a:t>6ª. Ed. E-book</a:t>
            </a:r>
            <a:r>
              <a:rPr lang="es-MX" sz="2800" i="1" dirty="0"/>
              <a:t>, </a:t>
            </a:r>
            <a:r>
              <a:rPr lang="es-MX" sz="2800" dirty="0"/>
              <a:t>Editorial Mc Graw Hill</a:t>
            </a:r>
          </a:p>
          <a:p>
            <a:pPr algn="just"/>
            <a:r>
              <a:rPr lang="es-MX" sz="2800" dirty="0"/>
              <a:t>Meyer, J. P. y Allen, N. J. (1991). A three-component conceptualization of organizational commitment. </a:t>
            </a:r>
            <a:r>
              <a:rPr lang="es-MX" sz="2800" i="1" dirty="0"/>
              <a:t>Human Resources Management Review, </a:t>
            </a:r>
            <a:r>
              <a:rPr lang="es-MX" sz="2800" dirty="0"/>
              <a:t>1, 61-89.</a:t>
            </a:r>
          </a:p>
          <a:p>
            <a:pPr algn="just"/>
            <a:r>
              <a:rPr lang="es-ES" sz="2800" dirty="0"/>
              <a:t>Quintana, L. (2013). Metodología de la investigación. 2ª. Edición, Editorial Mc Graw Hill.</a:t>
            </a:r>
          </a:p>
          <a:p>
            <a:pPr algn="just"/>
            <a:r>
              <a:rPr lang="es-ES" sz="2800" dirty="0"/>
              <a:t>Vara, H. A. A. (2015). 7 Pasos para una tesis. Editorial Macro.</a:t>
            </a:r>
          </a:p>
          <a:p>
            <a:pPr algn="just"/>
            <a:endParaRPr lang="es-ES" sz="2800" dirty="0" smtClean="0"/>
          </a:p>
          <a:p>
            <a:pPr algn="just"/>
            <a:r>
              <a:rPr lang="es-ES" sz="2800" dirty="0" smtClean="0"/>
              <a:t>Ejemplo </a:t>
            </a:r>
            <a:r>
              <a:rPr lang="es-ES" sz="2800" dirty="0"/>
              <a:t>de hipótesis: URL del artículo: </a:t>
            </a:r>
            <a:endParaRPr lang="es-ES" sz="2000" dirty="0">
              <a:hlinkClick r:id="rId2"/>
            </a:endParaRPr>
          </a:p>
          <a:p>
            <a:pPr algn="just"/>
            <a:r>
              <a:rPr lang="es-ES" sz="2800" dirty="0">
                <a:hlinkClick r:id="rId2"/>
              </a:rPr>
              <a:t>https://www.ejemplode.com/13-ciencia/4373-ejemplo_de_hipotesis.html</a:t>
            </a:r>
            <a:endParaRPr lang="es-ES" sz="2800" dirty="0"/>
          </a:p>
          <a:p>
            <a:pPr marL="0" indent="0" algn="just">
              <a:buNone/>
            </a:pPr>
            <a:endParaRPr lang="es-ES" sz="2800" dirty="0"/>
          </a:p>
          <a:p>
            <a:pPr marL="0" indent="0" algn="just">
              <a:buNone/>
            </a:pPr>
            <a:r>
              <a:rPr lang="es-MX" sz="2800" dirty="0" smtClean="0"/>
              <a:t> </a:t>
            </a:r>
            <a:endParaRPr lang="es-MX" sz="2800" dirty="0"/>
          </a:p>
          <a:p>
            <a:pPr marL="64008" indent="0" algn="just">
              <a:buNone/>
            </a:pPr>
            <a:endParaRPr lang="es-ES" dirty="0"/>
          </a:p>
        </p:txBody>
      </p:sp>
    </p:spTree>
    <p:extLst>
      <p:ext uri="{BB962C8B-B14F-4D97-AF65-F5344CB8AC3E}">
        <p14:creationId xmlns:p14="http://schemas.microsoft.com/office/powerpoint/2010/main" val="2755571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692523"/>
          </a:xfrm>
        </p:spPr>
        <p:txBody>
          <a:bodyPr/>
          <a:lstStyle/>
          <a:p>
            <a:r>
              <a:rPr lang="es-ES" sz="2800" dirty="0" smtClean="0"/>
              <a:t>GUIÓN EXPLICATIVO</a:t>
            </a:r>
            <a:endParaRPr lang="es-ES" sz="2800" dirty="0"/>
          </a:p>
        </p:txBody>
      </p:sp>
      <p:sp>
        <p:nvSpPr>
          <p:cNvPr id="3" name="Marcador de contenido 2"/>
          <p:cNvSpPr>
            <a:spLocks noGrp="1"/>
          </p:cNvSpPr>
          <p:nvPr>
            <p:ph sz="quarter" idx="1"/>
          </p:nvPr>
        </p:nvSpPr>
        <p:spPr>
          <a:xfrm>
            <a:off x="539552" y="1412776"/>
            <a:ext cx="8153400" cy="4896544"/>
          </a:xfrm>
        </p:spPr>
        <p:txBody>
          <a:bodyPr>
            <a:noAutofit/>
          </a:bodyPr>
          <a:lstStyle/>
          <a:p>
            <a:pPr marL="114300" indent="0">
              <a:buNone/>
            </a:pPr>
            <a:r>
              <a:rPr lang="es-ES" sz="1800" dirty="0" smtClean="0">
                <a:latin typeface="Times New Roman"/>
                <a:cs typeface="Times New Roman"/>
              </a:rPr>
              <a:t>Para el profesor</a:t>
            </a:r>
          </a:p>
          <a:p>
            <a:pPr marL="571500" indent="-457200">
              <a:buFont typeface="+mj-lt"/>
              <a:buAutoNum type="arabicPeriod"/>
            </a:pPr>
            <a:r>
              <a:rPr lang="es-ES" sz="1800" dirty="0" smtClean="0">
                <a:latin typeface="Times New Roman"/>
                <a:cs typeface="Times New Roman"/>
              </a:rPr>
              <a:t>Describir el contenido de las diapositivas complementando con su propio conocimiento.</a:t>
            </a:r>
          </a:p>
          <a:p>
            <a:pPr marL="571500" indent="-457200">
              <a:buFont typeface="+mj-lt"/>
              <a:buAutoNum type="arabicPeriod"/>
            </a:pPr>
            <a:r>
              <a:rPr lang="es-ES" sz="1800" dirty="0" smtClean="0">
                <a:latin typeface="Times New Roman"/>
                <a:cs typeface="Times New Roman"/>
              </a:rPr>
              <a:t>El material es enunciativo, no limitativo por lo que el profesor se compromete a enriquecer la aportación teórica, así como la práctica de acuerdo a su experiencia profesional.</a:t>
            </a:r>
          </a:p>
          <a:p>
            <a:pPr marL="571500" indent="-457200">
              <a:buFont typeface="+mj-lt"/>
              <a:buAutoNum type="arabicPeriod"/>
            </a:pPr>
            <a:r>
              <a:rPr lang="es-ES" sz="1800" dirty="0" smtClean="0">
                <a:latin typeface="Times New Roman"/>
                <a:cs typeface="Times New Roman"/>
              </a:rPr>
              <a:t>El material bibliográfico debe complementarse con las propias referencias que el docente aporte.</a:t>
            </a:r>
          </a:p>
          <a:p>
            <a:pPr marL="571500" indent="-457200">
              <a:buFont typeface="+mj-lt"/>
              <a:buAutoNum type="arabicPeriod"/>
            </a:pPr>
            <a:r>
              <a:rPr lang="es-ES" sz="1800" dirty="0" smtClean="0">
                <a:latin typeface="Times New Roman"/>
                <a:cs typeface="Times New Roman"/>
              </a:rPr>
              <a:t>El material se complementará con investigación solicitada por el profesor.</a:t>
            </a:r>
            <a:endParaRPr lang="es-ES" sz="1800" dirty="0">
              <a:latin typeface="Times New Roman"/>
              <a:cs typeface="Times New Roman"/>
            </a:endParaRPr>
          </a:p>
          <a:p>
            <a:pPr marL="114300" indent="0">
              <a:buNone/>
            </a:pPr>
            <a:endParaRPr lang="es-ES" sz="1800" dirty="0" smtClean="0">
              <a:latin typeface="Times New Roman"/>
              <a:cs typeface="Times New Roman"/>
            </a:endParaRPr>
          </a:p>
          <a:p>
            <a:pPr marL="114300" indent="0">
              <a:buNone/>
            </a:pPr>
            <a:r>
              <a:rPr lang="es-ES" sz="1800" dirty="0" smtClean="0">
                <a:latin typeface="Times New Roman"/>
                <a:cs typeface="Times New Roman"/>
              </a:rPr>
              <a:t>Para el alumno</a:t>
            </a:r>
          </a:p>
          <a:p>
            <a:pPr marL="457200" indent="-342900">
              <a:buFont typeface="+mj-lt"/>
              <a:buAutoNum type="arabicPeriod"/>
            </a:pPr>
            <a:r>
              <a:rPr lang="es-ES" sz="1800" dirty="0" smtClean="0">
                <a:latin typeface="Times New Roman"/>
                <a:cs typeface="Times New Roman"/>
              </a:rPr>
              <a:t>Leer y revisar el material antes de presentarse a clase.</a:t>
            </a:r>
          </a:p>
          <a:p>
            <a:pPr marL="457200" indent="-342900">
              <a:buFont typeface="+mj-lt"/>
              <a:buAutoNum type="arabicPeriod"/>
            </a:pPr>
            <a:r>
              <a:rPr lang="es-ES" sz="1800" dirty="0" smtClean="0">
                <a:latin typeface="Times New Roman"/>
                <a:cs typeface="Times New Roman"/>
              </a:rPr>
              <a:t>Agregar notas derivadas de las dudas que le surjan y que el profesor debe aclarar.</a:t>
            </a:r>
          </a:p>
          <a:p>
            <a:pPr marL="457200" indent="-342900">
              <a:buFont typeface="+mj-lt"/>
              <a:buAutoNum type="arabicPeriod"/>
            </a:pPr>
            <a:r>
              <a:rPr lang="es-ES" sz="1800" dirty="0" smtClean="0">
                <a:latin typeface="Times New Roman"/>
                <a:cs typeface="Times New Roman"/>
              </a:rPr>
              <a:t>Complementar el material con investigación voluntaria y sugerida por el profesor</a:t>
            </a:r>
          </a:p>
          <a:p>
            <a:pPr marL="114300" indent="0">
              <a:buNone/>
            </a:pPr>
            <a:endParaRPr lang="es-ES" sz="1800" dirty="0" smtClean="0">
              <a:latin typeface="Times New Roman"/>
              <a:cs typeface="Times New Roman"/>
            </a:endParaRPr>
          </a:p>
        </p:txBody>
      </p:sp>
    </p:spTree>
    <p:extLst>
      <p:ext uri="{BB962C8B-B14F-4D97-AF65-F5344CB8AC3E}">
        <p14:creationId xmlns:p14="http://schemas.microsoft.com/office/powerpoint/2010/main" val="3161731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1395" y="60202"/>
            <a:ext cx="8260672" cy="1280566"/>
          </a:xfrm>
        </p:spPr>
        <p:txBody>
          <a:bodyPr>
            <a:noAutofit/>
          </a:bodyPr>
          <a:lstStyle/>
          <a:p>
            <a:r>
              <a:rPr lang="es-ES" sz="2800" dirty="0" smtClean="0"/>
              <a:t>PROGRAMA DE ESTUDIOS</a:t>
            </a:r>
            <a:br>
              <a:rPr lang="es-ES" sz="2800" dirty="0" smtClean="0"/>
            </a:br>
            <a:r>
              <a:rPr lang="es-ES" sz="2800" dirty="0" smtClean="0"/>
              <a:t>APLICACIÓN </a:t>
            </a:r>
            <a:r>
              <a:rPr lang="es-ES" sz="2800" dirty="0" smtClean="0"/>
              <a:t>DEL </a:t>
            </a:r>
            <a:r>
              <a:rPr lang="es-ES" sz="2800" dirty="0" smtClean="0"/>
              <a:t>CONOCIMIENTO II</a:t>
            </a:r>
            <a:endParaRPr lang="es-ES" sz="2800" dirty="0"/>
          </a:p>
        </p:txBody>
      </p:sp>
      <p:graphicFrame>
        <p:nvGraphicFramePr>
          <p:cNvPr id="5" name="Diagrama 4"/>
          <p:cNvGraphicFramePr/>
          <p:nvPr>
            <p:extLst>
              <p:ext uri="{D42A27DB-BD31-4B8C-83A1-F6EECF244321}">
                <p14:modId xmlns:p14="http://schemas.microsoft.com/office/powerpoint/2010/main" val="258732432"/>
              </p:ext>
            </p:extLst>
          </p:nvPr>
        </p:nvGraphicFramePr>
        <p:xfrm>
          <a:off x="170606" y="1254509"/>
          <a:ext cx="8546871" cy="33045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ángulo 2"/>
          <p:cNvSpPr/>
          <p:nvPr/>
        </p:nvSpPr>
        <p:spPr>
          <a:xfrm>
            <a:off x="818095" y="4860590"/>
            <a:ext cx="8097640" cy="1323439"/>
          </a:xfrm>
          <a:prstGeom prst="rect">
            <a:avLst/>
          </a:prstGeom>
        </p:spPr>
        <p:txBody>
          <a:bodyPr wrap="square">
            <a:spAutoFit/>
          </a:bodyPr>
          <a:lstStyle/>
          <a:p>
            <a:pPr algn="just"/>
            <a:r>
              <a:rPr lang="es-ES" sz="2400" b="1" baseline="30000" dirty="0" smtClean="0">
                <a:latin typeface="+mj-lt"/>
              </a:rPr>
              <a:t>OBJETIVO</a:t>
            </a:r>
          </a:p>
          <a:p>
            <a:pPr algn="just"/>
            <a:r>
              <a:rPr lang="es-ES" sz="1600" dirty="0" smtClean="0"/>
              <a:t>Abordar conceptual y pr</a:t>
            </a:r>
            <a:r>
              <a:rPr lang="es-ES" sz="1600" dirty="0" smtClean="0"/>
              <a:t>ácticamente los temas de método de investigación, análisis de datos, resultados, discusión, y conclusiones para ser aplicados al trabajo del alumno. Los conocimientos adquiridos se manifestarán en la terminación del trabajo terminal de grado.</a:t>
            </a:r>
            <a:endParaRPr lang="es-ES" sz="1600" dirty="0">
              <a:latin typeface="+mj-lt"/>
            </a:endParaRPr>
          </a:p>
        </p:txBody>
      </p:sp>
    </p:spTree>
    <p:extLst>
      <p:ext uri="{BB962C8B-B14F-4D97-AF65-F5344CB8AC3E}">
        <p14:creationId xmlns:p14="http://schemas.microsoft.com/office/powerpoint/2010/main" val="109705506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Población y muestra</a:t>
            </a:r>
            <a:endParaRPr lang="es-ES" dirty="0"/>
          </a:p>
        </p:txBody>
      </p:sp>
      <p:pic>
        <p:nvPicPr>
          <p:cNvPr id="6" name="4 Imagen" descr="enfermos.jpg"/>
          <p:cNvPicPr>
            <a:picLocks noChangeAspect="1"/>
          </p:cNvPicPr>
          <p:nvPr/>
        </p:nvPicPr>
        <p:blipFill>
          <a:blip r:embed="rId2"/>
          <a:srcRect/>
          <a:stretch>
            <a:fillRect/>
          </a:stretch>
        </p:blipFill>
        <p:spPr bwMode="auto">
          <a:xfrm>
            <a:off x="1000100" y="3521592"/>
            <a:ext cx="3584577" cy="265537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Objeto de estudio</a:t>
            </a:r>
            <a:endParaRPr lang="es-ES" dirty="0"/>
          </a:p>
        </p:txBody>
      </p:sp>
      <p:sp>
        <p:nvSpPr>
          <p:cNvPr id="3" name="Marcador de contenido 2"/>
          <p:cNvSpPr>
            <a:spLocks noGrp="1"/>
          </p:cNvSpPr>
          <p:nvPr>
            <p:ph sz="quarter" idx="1"/>
          </p:nvPr>
        </p:nvSpPr>
        <p:spPr/>
        <p:txBody>
          <a:bodyPr>
            <a:normAutofit fontScale="85000" lnSpcReduction="20000"/>
          </a:bodyPr>
          <a:lstStyle/>
          <a:p>
            <a:pPr marL="0" indent="0" algn="just">
              <a:buNone/>
            </a:pPr>
            <a:r>
              <a:rPr lang="es-ES" dirty="0" smtClean="0"/>
              <a:t>Para </a:t>
            </a:r>
            <a:r>
              <a:rPr lang="es-ES" dirty="0"/>
              <a:t>algunos el objeto de estudio es la </a:t>
            </a:r>
            <a:r>
              <a:rPr lang="es-ES" dirty="0" smtClean="0"/>
              <a:t>población</a:t>
            </a:r>
          </a:p>
          <a:p>
            <a:pPr marL="0" indent="0" algn="just">
              <a:buNone/>
            </a:pPr>
            <a:endParaRPr lang="es-ES" dirty="0" smtClean="0"/>
          </a:p>
          <a:p>
            <a:pPr marL="0" indent="0" algn="just">
              <a:buNone/>
            </a:pPr>
            <a:r>
              <a:rPr lang="es-ES" dirty="0" smtClean="0"/>
              <a:t>Para los administradores serán las empresas u organizaciones</a:t>
            </a:r>
          </a:p>
          <a:p>
            <a:pPr marL="0" indent="0" algn="just">
              <a:buNone/>
            </a:pPr>
            <a:endParaRPr lang="es-ES" dirty="0" smtClean="0"/>
          </a:p>
          <a:p>
            <a:pPr marL="0" indent="0" algn="just">
              <a:buNone/>
            </a:pPr>
            <a:r>
              <a:rPr lang="es-ES" dirty="0" smtClean="0"/>
              <a:t>Para los </a:t>
            </a:r>
            <a:r>
              <a:rPr lang="es-ES" dirty="0"/>
              <a:t>agrónomos serán los árboles frutales, parcelas </a:t>
            </a:r>
            <a:endParaRPr lang="es-ES" dirty="0" smtClean="0"/>
          </a:p>
          <a:p>
            <a:pPr marL="0" indent="0" algn="just">
              <a:buNone/>
            </a:pPr>
            <a:endParaRPr lang="es-ES" dirty="0"/>
          </a:p>
          <a:p>
            <a:pPr marL="0" indent="0" algn="just">
              <a:buNone/>
            </a:pPr>
            <a:r>
              <a:rPr lang="es-ES" dirty="0" smtClean="0"/>
              <a:t>Para </a:t>
            </a:r>
            <a:r>
              <a:rPr lang="es-ES" dirty="0"/>
              <a:t>los médicos la muestra son pacientes con determinados síntomas </a:t>
            </a:r>
            <a:r>
              <a:rPr lang="es-ES" dirty="0" smtClean="0"/>
              <a:t>patológicos</a:t>
            </a:r>
            <a:endParaRPr lang="es-ES" dirty="0"/>
          </a:p>
          <a:p>
            <a:pPr marL="0" indent="0" algn="just">
              <a:buNone/>
            </a:pPr>
            <a:endParaRPr lang="es-ES" dirty="0" smtClean="0"/>
          </a:p>
          <a:p>
            <a:pPr marL="0" indent="0" algn="just">
              <a:buNone/>
            </a:pPr>
            <a:r>
              <a:rPr lang="es-ES" dirty="0" smtClean="0"/>
              <a:t>Para </a:t>
            </a:r>
            <a:r>
              <a:rPr lang="es-ES" dirty="0"/>
              <a:t>los comunicadores la población de estudio no sólo son personas sino también videos, películas, artículos de prensa, programas de radio, programas de televisión, cartillas informativas y otros.</a:t>
            </a:r>
          </a:p>
        </p:txBody>
      </p:sp>
    </p:spTree>
    <p:extLst>
      <p:ext uri="{BB962C8B-B14F-4D97-AF65-F5344CB8AC3E}">
        <p14:creationId xmlns:p14="http://schemas.microsoft.com/office/powerpoint/2010/main" val="2637353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p:cNvSpPr/>
          <p:nvPr/>
        </p:nvSpPr>
        <p:spPr>
          <a:xfrm>
            <a:off x="683568" y="1772816"/>
            <a:ext cx="1944216" cy="1800200"/>
          </a:xfrm>
          <a:prstGeom prst="ellipse">
            <a:avLst/>
          </a:prstGeom>
          <a:effectLst>
            <a:glow rad="139700">
              <a:schemeClr val="accent2">
                <a:satMod val="175000"/>
                <a:alpha val="40000"/>
              </a:schemeClr>
            </a:glow>
            <a:outerShdw blurRad="50800" dist="25400" dir="5400000" rotWithShape="0">
              <a:srgbClr val="000000">
                <a:alpha val="4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Población</a:t>
            </a:r>
            <a:endParaRPr lang="es-ES" dirty="0"/>
          </a:p>
        </p:txBody>
      </p:sp>
      <p:sp>
        <p:nvSpPr>
          <p:cNvPr id="6" name="Flecha derecha 5"/>
          <p:cNvSpPr/>
          <p:nvPr/>
        </p:nvSpPr>
        <p:spPr>
          <a:xfrm rot="1258314">
            <a:off x="3223038" y="3306296"/>
            <a:ext cx="2304256" cy="93610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Muestro</a:t>
            </a:r>
            <a:endParaRPr lang="es-ES" dirty="0"/>
          </a:p>
        </p:txBody>
      </p:sp>
      <p:sp>
        <p:nvSpPr>
          <p:cNvPr id="7" name="Elipse 6"/>
          <p:cNvSpPr/>
          <p:nvPr/>
        </p:nvSpPr>
        <p:spPr>
          <a:xfrm>
            <a:off x="6156176" y="4221088"/>
            <a:ext cx="1512168" cy="1080120"/>
          </a:xfrm>
          <a:prstGeom prst="ellipse">
            <a:avLst/>
          </a:prstGeom>
          <a:effectLst>
            <a:glow rad="228600">
              <a:schemeClr val="accent2">
                <a:satMod val="175000"/>
                <a:alpha val="40000"/>
              </a:schemeClr>
            </a:glow>
            <a:outerShdw blurRad="50800" dist="25400" dir="5400000" rotWithShape="0">
              <a:srgbClr val="000000">
                <a:alpha val="4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Muestra</a:t>
            </a:r>
            <a:endParaRPr lang="es-ES" dirty="0"/>
          </a:p>
        </p:txBody>
      </p:sp>
    </p:spTree>
    <p:extLst>
      <p:ext uri="{BB962C8B-B14F-4D97-AF65-F5344CB8AC3E}">
        <p14:creationId xmlns:p14="http://schemas.microsoft.com/office/powerpoint/2010/main" val="1176640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Población  y muestra</a:t>
            </a:r>
            <a:endParaRPr lang="es-ES" dirty="0"/>
          </a:p>
        </p:txBody>
      </p:sp>
      <p:sp>
        <p:nvSpPr>
          <p:cNvPr id="3" name="2 Marcador de contenido"/>
          <p:cNvSpPr>
            <a:spLocks noGrp="1"/>
          </p:cNvSpPr>
          <p:nvPr>
            <p:ph sz="quarter" idx="1"/>
          </p:nvPr>
        </p:nvSpPr>
        <p:spPr>
          <a:xfrm>
            <a:off x="457200" y="1600201"/>
            <a:ext cx="8472518" cy="3701008"/>
          </a:xfrm>
        </p:spPr>
        <p:txBody>
          <a:bodyPr>
            <a:normAutofit/>
          </a:bodyPr>
          <a:lstStyle/>
          <a:p>
            <a:pPr algn="just"/>
            <a:r>
              <a:rPr lang="es-ES" dirty="0" smtClean="0"/>
              <a:t>En la mayoría de las investigaciones</a:t>
            </a:r>
            <a:r>
              <a:rPr lang="es-ES" dirty="0"/>
              <a:t>, no es posible tener contacto y observar a </a:t>
            </a:r>
            <a:r>
              <a:rPr lang="es-ES" dirty="0" smtClean="0"/>
              <a:t>todos los sujetos que conforman el estudio (población), </a:t>
            </a:r>
            <a:r>
              <a:rPr lang="es-ES" dirty="0"/>
              <a:t>por lo que es necesario seleccionar un subconjunto </a:t>
            </a:r>
            <a:r>
              <a:rPr lang="es-ES" dirty="0" smtClean="0"/>
              <a:t>representativo </a:t>
            </a:r>
            <a:r>
              <a:rPr lang="es-ES" dirty="0"/>
              <a:t>de </a:t>
            </a:r>
            <a:r>
              <a:rPr lang="es-ES" dirty="0" smtClean="0"/>
              <a:t>éste. </a:t>
            </a:r>
          </a:p>
          <a:p>
            <a:pPr algn="just"/>
            <a:r>
              <a:rPr lang="es-ES" dirty="0" smtClean="0"/>
              <a:t>A este </a:t>
            </a:r>
            <a:r>
              <a:rPr lang="es-ES" dirty="0"/>
              <a:t>subconjunto </a:t>
            </a:r>
            <a:r>
              <a:rPr lang="es-ES" dirty="0" smtClean="0"/>
              <a:t>se le llama </a:t>
            </a:r>
            <a:r>
              <a:rPr lang="es-ES" dirty="0"/>
              <a:t>muestra. </a:t>
            </a:r>
            <a:endParaRPr lang="es-ES" dirty="0" smtClean="0"/>
          </a:p>
          <a:p>
            <a:pPr algn="just"/>
            <a:r>
              <a:rPr lang="es-ES" dirty="0" smtClean="0"/>
              <a:t>El </a:t>
            </a:r>
            <a:r>
              <a:rPr lang="es-ES" dirty="0"/>
              <a:t>proceso </a:t>
            </a:r>
            <a:r>
              <a:rPr lang="es-ES" dirty="0" smtClean="0"/>
              <a:t>por el que se selecciona la muestra es el muestreo</a:t>
            </a:r>
            <a:r>
              <a:rPr lang="es-ES" dirty="0"/>
              <a:t>.</a:t>
            </a:r>
          </a:p>
        </p:txBody>
      </p:sp>
      <p:sp>
        <p:nvSpPr>
          <p:cNvPr id="4" name="Cinta perforada 3"/>
          <p:cNvSpPr/>
          <p:nvPr/>
        </p:nvSpPr>
        <p:spPr>
          <a:xfrm>
            <a:off x="1619672" y="5229200"/>
            <a:ext cx="1944216" cy="1008112"/>
          </a:xfrm>
          <a:prstGeom prst="flowChartPunchedTap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Población</a:t>
            </a:r>
          </a:p>
          <a:p>
            <a:pPr algn="ctr"/>
            <a:r>
              <a:rPr lang="es-ES" dirty="0" smtClean="0"/>
              <a:t>3,000 empresas</a:t>
            </a:r>
            <a:endParaRPr lang="es-ES" dirty="0"/>
          </a:p>
        </p:txBody>
      </p:sp>
      <p:sp>
        <p:nvSpPr>
          <p:cNvPr id="5" name="Cinta perforada 4"/>
          <p:cNvSpPr/>
          <p:nvPr/>
        </p:nvSpPr>
        <p:spPr>
          <a:xfrm>
            <a:off x="5580112" y="5229200"/>
            <a:ext cx="1944216" cy="1008112"/>
          </a:xfrm>
          <a:prstGeom prst="flowChartPunchedTap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Muestra</a:t>
            </a:r>
          </a:p>
          <a:p>
            <a:pPr algn="ctr"/>
            <a:r>
              <a:rPr lang="es-ES" dirty="0" smtClean="0"/>
              <a:t>150 empresas</a:t>
            </a:r>
            <a:endParaRPr lang="es-ES" dirty="0"/>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ívico">
  <a:themeElements>
    <a:clrScheme name="Cívico">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ívico">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ívico">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Cívico.thmx</Template>
  <TotalTime>1012</TotalTime>
  <Words>2494</Words>
  <Application>Microsoft Macintosh PowerPoint</Application>
  <PresentationFormat>Presentación en pantalla (4:3)</PresentationFormat>
  <Paragraphs>247</Paragraphs>
  <Slides>39</Slides>
  <Notes>2</Notes>
  <HiddenSlides>0</HiddenSlides>
  <MMClips>0</MMClips>
  <ScaleCrop>false</ScaleCrop>
  <HeadingPairs>
    <vt:vector size="4" baseType="variant">
      <vt:variant>
        <vt:lpstr>Tema</vt:lpstr>
      </vt:variant>
      <vt:variant>
        <vt:i4>1</vt:i4>
      </vt:variant>
      <vt:variant>
        <vt:lpstr>Títulos de diapositiva</vt:lpstr>
      </vt:variant>
      <vt:variant>
        <vt:i4>39</vt:i4>
      </vt:variant>
    </vt:vector>
  </HeadingPairs>
  <TitlesOfParts>
    <vt:vector size="40" baseType="lpstr">
      <vt:lpstr>Cívico</vt:lpstr>
      <vt:lpstr>Obtención de la evidencia empírica Población y muestra</vt:lpstr>
      <vt:lpstr>PRESENTACIÓN</vt:lpstr>
      <vt:lpstr>PRESENTACIÓN</vt:lpstr>
      <vt:lpstr>GUIÓN EXPLICATIVO</vt:lpstr>
      <vt:lpstr>PROGRAMA DE ESTUDIOS APLICACIÓN DEL CONOCIMIENTO II</vt:lpstr>
      <vt:lpstr>Población y muestra</vt:lpstr>
      <vt:lpstr>Objeto de estudio</vt:lpstr>
      <vt:lpstr>Presentación de PowerPoint</vt:lpstr>
      <vt:lpstr>Población  y muestra</vt:lpstr>
      <vt:lpstr>Población </vt:lpstr>
      <vt:lpstr>Población</vt:lpstr>
      <vt:lpstr>¿Qué es muestreo?</vt:lpstr>
      <vt:lpstr>Muestreo no probabilístico</vt:lpstr>
      <vt:lpstr>Muestreo probabilístico </vt:lpstr>
      <vt:lpstr>¿Qué es muestreo aleatorio?</vt:lpstr>
      <vt:lpstr>Ejemplo de muestreo aleatorio</vt:lpstr>
      <vt:lpstr>Muestreo aleatorio estratificado</vt:lpstr>
      <vt:lpstr>Estratos</vt:lpstr>
      <vt:lpstr>Muestreo aleatorio por racimos</vt:lpstr>
      <vt:lpstr>Muestreo no aleatorio</vt:lpstr>
      <vt:lpstr>Muestra</vt:lpstr>
      <vt:lpstr>Tamaño de la muestra</vt:lpstr>
      <vt:lpstr>Tamaño de la muestra</vt:lpstr>
      <vt:lpstr>Para calcular el tamaño de la muestra</vt:lpstr>
      <vt:lpstr>Ejemplo 1 interpretación</vt:lpstr>
      <vt:lpstr>Ejemplo 2 interpretación</vt:lpstr>
      <vt:lpstr>Ejemplo 3</vt:lpstr>
      <vt:lpstr>Ejemplo 4</vt:lpstr>
      <vt:lpstr>..Ejemplo 4</vt:lpstr>
      <vt:lpstr>Presentación de PowerPoint</vt:lpstr>
      <vt:lpstr>..Ejemplo 4</vt:lpstr>
      <vt:lpstr>Sugerencias</vt:lpstr>
      <vt:lpstr>Sugerencias</vt:lpstr>
      <vt:lpstr>Sugerencias</vt:lpstr>
      <vt:lpstr>Sugerencias</vt:lpstr>
      <vt:lpstr>Sugerencias</vt:lpstr>
      <vt:lpstr>Sugerencias</vt:lpstr>
      <vt:lpstr>Para calcular el tamaño de la muestra</vt:lpstr>
      <vt:lpstr>Referencias</vt:lpstr>
    </vt:vector>
  </TitlesOfParts>
  <Company>MULHIA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Población y muestra</dc:title>
  <dc:creator>SAHID</dc:creator>
  <cp:lastModifiedBy>MARIA DEL ROSARIO</cp:lastModifiedBy>
  <cp:revision>79</cp:revision>
  <dcterms:created xsi:type="dcterms:W3CDTF">2009-04-21T22:37:18Z</dcterms:created>
  <dcterms:modified xsi:type="dcterms:W3CDTF">2018-09-27T20:18:41Z</dcterms:modified>
</cp:coreProperties>
</file>