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93" r:id="rId2"/>
    <p:sldId id="292" r:id="rId3"/>
    <p:sldId id="256" r:id="rId4"/>
    <p:sldId id="257" r:id="rId5"/>
    <p:sldId id="258" r:id="rId6"/>
    <p:sldId id="279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6" r:id="rId21"/>
    <p:sldId id="277" r:id="rId22"/>
    <p:sldId id="278" r:id="rId23"/>
    <p:sldId id="275" r:id="rId24"/>
    <p:sldId id="280" r:id="rId25"/>
    <p:sldId id="281" r:id="rId26"/>
    <p:sldId id="283" r:id="rId27"/>
    <p:sldId id="284" r:id="rId28"/>
    <p:sldId id="286" r:id="rId29"/>
    <p:sldId id="287" r:id="rId30"/>
    <p:sldId id="290" r:id="rId31"/>
    <p:sldId id="291" r:id="rId32"/>
    <p:sldId id="289" r:id="rId33"/>
    <p:sldId id="294" r:id="rId3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CC0099"/>
    <a:srgbClr val="660033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88" d="100"/>
          <a:sy n="88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CBE42E-C57C-4039-9BCA-B8593548477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790F36E8-882A-4F15-9FA3-3E619C0BFDC2}">
      <dgm:prSet phldrT="[Texto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/>
            <a:t>Agente</a:t>
          </a:r>
          <a:endParaRPr lang="es-ES" b="1" dirty="0"/>
        </a:p>
      </dgm:t>
    </dgm:pt>
    <dgm:pt modelId="{A7D441E7-B8EC-43BA-A430-5141A56723FF}" type="parTrans" cxnId="{CA123D4F-99EA-438F-8691-F539938EDDF5}">
      <dgm:prSet/>
      <dgm:spPr/>
      <dgm:t>
        <a:bodyPr/>
        <a:lstStyle/>
        <a:p>
          <a:endParaRPr lang="es-ES"/>
        </a:p>
      </dgm:t>
    </dgm:pt>
    <dgm:pt modelId="{18B329C4-B18E-4749-897A-2BCECB6E5C52}" type="sibTrans" cxnId="{CA123D4F-99EA-438F-8691-F539938EDDF5}">
      <dgm:prSet/>
      <dgm:spPr/>
      <dgm:t>
        <a:bodyPr/>
        <a:lstStyle/>
        <a:p>
          <a:endParaRPr lang="es-ES"/>
        </a:p>
      </dgm:t>
    </dgm:pt>
    <dgm:pt modelId="{3407BA10-D022-443D-9883-3667C2F79D37}">
      <dgm:prSet phldrT="[Texto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b="1" dirty="0" smtClean="0"/>
            <a:t>Medio</a:t>
          </a:r>
          <a:endParaRPr lang="es-ES" b="1" dirty="0"/>
        </a:p>
      </dgm:t>
    </dgm:pt>
    <dgm:pt modelId="{E9A2AFDF-5912-47E2-AD47-8656ADD54CC1}" type="parTrans" cxnId="{EF13EE80-BE0D-44F9-A0EC-43888304F37F}">
      <dgm:prSet/>
      <dgm:spPr/>
      <dgm:t>
        <a:bodyPr/>
        <a:lstStyle/>
        <a:p>
          <a:endParaRPr lang="es-ES"/>
        </a:p>
      </dgm:t>
    </dgm:pt>
    <dgm:pt modelId="{DCBDCA55-E35E-40B1-84DD-A69E7E913229}" type="sibTrans" cxnId="{EF13EE80-BE0D-44F9-A0EC-43888304F37F}">
      <dgm:prSet/>
      <dgm:spPr/>
      <dgm:t>
        <a:bodyPr/>
        <a:lstStyle/>
        <a:p>
          <a:endParaRPr lang="es-ES"/>
        </a:p>
      </dgm:t>
    </dgm:pt>
    <dgm:pt modelId="{4E7B0FBD-BBFB-435A-856D-22B70B8B3970}">
      <dgm:prSet phldrT="[Texto]"/>
      <dgm:spPr>
        <a:solidFill>
          <a:srgbClr val="00B0F0"/>
        </a:solidFill>
      </dgm:spPr>
      <dgm:t>
        <a:bodyPr/>
        <a:lstStyle/>
        <a:p>
          <a:r>
            <a:rPr lang="es-ES" b="1" dirty="0" smtClean="0"/>
            <a:t>Huésped</a:t>
          </a:r>
          <a:endParaRPr lang="es-ES" b="1" dirty="0"/>
        </a:p>
      </dgm:t>
    </dgm:pt>
    <dgm:pt modelId="{8A5D15CF-002D-41B0-874F-01A65573A6BF}" type="parTrans" cxnId="{A6BE501D-0FE6-4380-A342-5D282AB3EDC1}">
      <dgm:prSet/>
      <dgm:spPr/>
      <dgm:t>
        <a:bodyPr/>
        <a:lstStyle/>
        <a:p>
          <a:endParaRPr lang="es-ES"/>
        </a:p>
      </dgm:t>
    </dgm:pt>
    <dgm:pt modelId="{6D2B48E5-E890-4A6F-AF85-7A12D23805EA}" type="sibTrans" cxnId="{A6BE501D-0FE6-4380-A342-5D282AB3EDC1}">
      <dgm:prSet/>
      <dgm:spPr/>
      <dgm:t>
        <a:bodyPr/>
        <a:lstStyle/>
        <a:p>
          <a:endParaRPr lang="es-ES"/>
        </a:p>
      </dgm:t>
    </dgm:pt>
    <dgm:pt modelId="{123F0925-015B-4D05-9626-6412AB88E717}" type="pres">
      <dgm:prSet presAssocID="{CFCBE42E-C57C-4039-9BCA-B85935484774}" presName="compositeShape" presStyleCnt="0">
        <dgm:presLayoutVars>
          <dgm:chMax val="7"/>
          <dgm:dir/>
          <dgm:resizeHandles val="exact"/>
        </dgm:presLayoutVars>
      </dgm:prSet>
      <dgm:spPr/>
    </dgm:pt>
    <dgm:pt modelId="{E929676A-E6B4-4D16-AF29-CC2A60E033EA}" type="pres">
      <dgm:prSet presAssocID="{790F36E8-882A-4F15-9FA3-3E619C0BFDC2}" presName="circ1" presStyleLbl="vennNode1" presStyleIdx="0" presStyleCnt="3" custLinFactNeighborX="-2564" custLinFactNeighborY="834"/>
      <dgm:spPr/>
      <dgm:t>
        <a:bodyPr/>
        <a:lstStyle/>
        <a:p>
          <a:endParaRPr lang="es-ES"/>
        </a:p>
      </dgm:t>
    </dgm:pt>
    <dgm:pt modelId="{3D90E8F3-2CE3-4F1E-B252-913658C6E2FC}" type="pres">
      <dgm:prSet presAssocID="{790F36E8-882A-4F15-9FA3-3E619C0BFDC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D120137-0501-42B7-803D-250411965026}" type="pres">
      <dgm:prSet presAssocID="{3407BA10-D022-443D-9883-3667C2F79D37}" presName="circ2" presStyleLbl="vennNode1" presStyleIdx="1" presStyleCnt="3"/>
      <dgm:spPr/>
      <dgm:t>
        <a:bodyPr/>
        <a:lstStyle/>
        <a:p>
          <a:endParaRPr lang="es-ES"/>
        </a:p>
      </dgm:t>
    </dgm:pt>
    <dgm:pt modelId="{CFBFF39A-0E23-436E-BAAD-D7F51D09E93B}" type="pres">
      <dgm:prSet presAssocID="{3407BA10-D022-443D-9883-3667C2F79D3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72EA4B-A317-413A-B397-25141DDBF785}" type="pres">
      <dgm:prSet presAssocID="{4E7B0FBD-BBFB-435A-856D-22B70B8B3970}" presName="circ3" presStyleLbl="vennNode1" presStyleIdx="2" presStyleCnt="3"/>
      <dgm:spPr/>
      <dgm:t>
        <a:bodyPr/>
        <a:lstStyle/>
        <a:p>
          <a:endParaRPr lang="es-ES"/>
        </a:p>
      </dgm:t>
    </dgm:pt>
    <dgm:pt modelId="{AB946CAC-C2AD-45F1-A8D9-B606B8619120}" type="pres">
      <dgm:prSet presAssocID="{4E7B0FBD-BBFB-435A-856D-22B70B8B397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A123D4F-99EA-438F-8691-F539938EDDF5}" srcId="{CFCBE42E-C57C-4039-9BCA-B85935484774}" destId="{790F36E8-882A-4F15-9FA3-3E619C0BFDC2}" srcOrd="0" destOrd="0" parTransId="{A7D441E7-B8EC-43BA-A430-5141A56723FF}" sibTransId="{18B329C4-B18E-4749-897A-2BCECB6E5C52}"/>
    <dgm:cxn modelId="{4068B0ED-52B9-472E-860A-3D821E868BBA}" type="presOf" srcId="{3407BA10-D022-443D-9883-3667C2F79D37}" destId="{CFBFF39A-0E23-436E-BAAD-D7F51D09E93B}" srcOrd="1" destOrd="0" presId="urn:microsoft.com/office/officeart/2005/8/layout/venn1"/>
    <dgm:cxn modelId="{290C7C12-43F5-4183-9C85-6BFD419CA800}" type="presOf" srcId="{790F36E8-882A-4F15-9FA3-3E619C0BFDC2}" destId="{E929676A-E6B4-4D16-AF29-CC2A60E033EA}" srcOrd="0" destOrd="0" presId="urn:microsoft.com/office/officeart/2005/8/layout/venn1"/>
    <dgm:cxn modelId="{EF13EE80-BE0D-44F9-A0EC-43888304F37F}" srcId="{CFCBE42E-C57C-4039-9BCA-B85935484774}" destId="{3407BA10-D022-443D-9883-3667C2F79D37}" srcOrd="1" destOrd="0" parTransId="{E9A2AFDF-5912-47E2-AD47-8656ADD54CC1}" sibTransId="{DCBDCA55-E35E-40B1-84DD-A69E7E913229}"/>
    <dgm:cxn modelId="{6EB5C7DE-7587-41F4-8BA0-469BCF5EBA26}" type="presOf" srcId="{790F36E8-882A-4F15-9FA3-3E619C0BFDC2}" destId="{3D90E8F3-2CE3-4F1E-B252-913658C6E2FC}" srcOrd="1" destOrd="0" presId="urn:microsoft.com/office/officeart/2005/8/layout/venn1"/>
    <dgm:cxn modelId="{AAC6E383-8067-4FC9-A181-4AAEBF2747C6}" type="presOf" srcId="{3407BA10-D022-443D-9883-3667C2F79D37}" destId="{9D120137-0501-42B7-803D-250411965026}" srcOrd="0" destOrd="0" presId="urn:microsoft.com/office/officeart/2005/8/layout/venn1"/>
    <dgm:cxn modelId="{3AF65C47-9333-42BF-B3A3-73D7CA30F194}" type="presOf" srcId="{CFCBE42E-C57C-4039-9BCA-B85935484774}" destId="{123F0925-015B-4D05-9626-6412AB88E717}" srcOrd="0" destOrd="0" presId="urn:microsoft.com/office/officeart/2005/8/layout/venn1"/>
    <dgm:cxn modelId="{D201398A-B203-48E6-8E6C-C3997EF319C8}" type="presOf" srcId="{4E7B0FBD-BBFB-435A-856D-22B70B8B3970}" destId="{AB946CAC-C2AD-45F1-A8D9-B606B8619120}" srcOrd="1" destOrd="0" presId="urn:microsoft.com/office/officeart/2005/8/layout/venn1"/>
    <dgm:cxn modelId="{A6BE501D-0FE6-4380-A342-5D282AB3EDC1}" srcId="{CFCBE42E-C57C-4039-9BCA-B85935484774}" destId="{4E7B0FBD-BBFB-435A-856D-22B70B8B3970}" srcOrd="2" destOrd="0" parTransId="{8A5D15CF-002D-41B0-874F-01A65573A6BF}" sibTransId="{6D2B48E5-E890-4A6F-AF85-7A12D23805EA}"/>
    <dgm:cxn modelId="{E9626D60-3BE1-45E5-AD6A-FB79506CDCA3}" type="presOf" srcId="{4E7B0FBD-BBFB-435A-856D-22B70B8B3970}" destId="{5172EA4B-A317-413A-B397-25141DDBF785}" srcOrd="0" destOrd="0" presId="urn:microsoft.com/office/officeart/2005/8/layout/venn1"/>
    <dgm:cxn modelId="{1912F948-1796-4112-A7E4-C224A06A988B}" type="presParOf" srcId="{123F0925-015B-4D05-9626-6412AB88E717}" destId="{E929676A-E6B4-4D16-AF29-CC2A60E033EA}" srcOrd="0" destOrd="0" presId="urn:microsoft.com/office/officeart/2005/8/layout/venn1"/>
    <dgm:cxn modelId="{A2FC08D9-9110-4244-B1A9-C612277F2C31}" type="presParOf" srcId="{123F0925-015B-4D05-9626-6412AB88E717}" destId="{3D90E8F3-2CE3-4F1E-B252-913658C6E2FC}" srcOrd="1" destOrd="0" presId="urn:microsoft.com/office/officeart/2005/8/layout/venn1"/>
    <dgm:cxn modelId="{8B0A312A-C0AC-4162-B964-FA57FB1BE93C}" type="presParOf" srcId="{123F0925-015B-4D05-9626-6412AB88E717}" destId="{9D120137-0501-42B7-803D-250411965026}" srcOrd="2" destOrd="0" presId="urn:microsoft.com/office/officeart/2005/8/layout/venn1"/>
    <dgm:cxn modelId="{D4155F6B-AD2D-43E6-893C-CC9C7333B518}" type="presParOf" srcId="{123F0925-015B-4D05-9626-6412AB88E717}" destId="{CFBFF39A-0E23-436E-BAAD-D7F51D09E93B}" srcOrd="3" destOrd="0" presId="urn:microsoft.com/office/officeart/2005/8/layout/venn1"/>
    <dgm:cxn modelId="{0E5EA513-B56E-4461-964C-31278BD50AF5}" type="presParOf" srcId="{123F0925-015B-4D05-9626-6412AB88E717}" destId="{5172EA4B-A317-413A-B397-25141DDBF785}" srcOrd="4" destOrd="0" presId="urn:microsoft.com/office/officeart/2005/8/layout/venn1"/>
    <dgm:cxn modelId="{6AEE12C6-8229-4859-AA64-EC6BB956567C}" type="presParOf" srcId="{123F0925-015B-4D05-9626-6412AB88E717}" destId="{AB946CAC-C2AD-45F1-A8D9-B606B861912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0C14D6-94CF-4474-97CE-4667C77C965F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83258A1-29B1-4BCC-95C3-644BE6BFDCE3}">
      <dgm:prSet phldrT="[Texto]" custT="1"/>
      <dgm:spPr>
        <a:solidFill>
          <a:srgbClr val="00B0F0"/>
        </a:solidFill>
      </dgm:spPr>
      <dgm:t>
        <a:bodyPr/>
        <a:lstStyle/>
        <a:p>
          <a:r>
            <a:rPr lang="es-ES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Indicadores de riesgo</a:t>
          </a:r>
          <a:endParaRPr lang="es-ES" sz="1400" b="1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6A147766-5960-4035-8890-439E5A40D89F}" type="parTrans" cxnId="{D95DAB37-99F4-40E9-A294-F0E3C6875F11}">
      <dgm:prSet/>
      <dgm:spPr/>
      <dgm:t>
        <a:bodyPr/>
        <a:lstStyle/>
        <a:p>
          <a:endParaRPr lang="es-ES"/>
        </a:p>
      </dgm:t>
    </dgm:pt>
    <dgm:pt modelId="{3A8D6E15-1C21-41AF-9015-8C46D8346A44}" type="sibTrans" cxnId="{D95DAB37-99F4-40E9-A294-F0E3C6875F11}">
      <dgm:prSet/>
      <dgm:spPr/>
      <dgm:t>
        <a:bodyPr/>
        <a:lstStyle/>
        <a:p>
          <a:endParaRPr lang="es-ES"/>
        </a:p>
      </dgm:t>
    </dgm:pt>
    <dgm:pt modelId="{F78A941A-3652-4F15-B49C-FB1A930F8F80}">
      <dgm:prSet phldrT="[Texto]" custT="1"/>
      <dgm:spPr>
        <a:solidFill>
          <a:srgbClr val="00B0F0"/>
        </a:solidFill>
      </dgm:spPr>
      <dgm:t>
        <a:bodyPr/>
        <a:lstStyle/>
        <a:p>
          <a:pPr algn="ctr"/>
          <a:r>
            <a:rPr lang="es-ES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Demográficos</a:t>
          </a:r>
          <a:endParaRPr lang="es-ES" sz="1400" b="1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75FA35D0-1EE9-4A7A-9875-040C63ED95BA}" type="parTrans" cxnId="{64B5A505-FB0C-4DB2-9976-F74495592E8F}">
      <dgm:prSet custT="1"/>
      <dgm:spPr/>
      <dgm:t>
        <a:bodyPr/>
        <a:lstStyle/>
        <a:p>
          <a:endParaRPr lang="es-ES" sz="1400" dirty="0">
            <a:latin typeface="Arial" pitchFamily="34" charset="0"/>
            <a:cs typeface="Arial" pitchFamily="34" charset="0"/>
          </a:endParaRPr>
        </a:p>
      </dgm:t>
    </dgm:pt>
    <dgm:pt modelId="{F9356C90-8B05-4156-8D8C-0B2F1B758B3C}" type="sibTrans" cxnId="{64B5A505-FB0C-4DB2-9976-F74495592E8F}">
      <dgm:prSet/>
      <dgm:spPr/>
      <dgm:t>
        <a:bodyPr/>
        <a:lstStyle/>
        <a:p>
          <a:endParaRPr lang="es-ES"/>
        </a:p>
      </dgm:t>
    </dgm:pt>
    <dgm:pt modelId="{C5934EAF-EB9C-42E3-BE88-6CA64DC27F8A}">
      <dgm:prSet phldrT="[Texto]" custT="1"/>
      <dgm:spPr>
        <a:solidFill>
          <a:srgbClr val="00B0F0"/>
        </a:solidFill>
      </dgm:spPr>
      <dgm:t>
        <a:bodyPr/>
        <a:lstStyle/>
        <a:p>
          <a:r>
            <a:rPr lang="es-ES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Socioeconómicos</a:t>
          </a:r>
          <a:endParaRPr lang="es-ES" sz="1400" b="1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2617D978-C4CF-4391-8D39-79F55C26E63C}" type="parTrans" cxnId="{8FFEBB1B-B2C9-4ED2-BD4C-2E80E1A23F0B}">
      <dgm:prSet custT="1"/>
      <dgm:spPr/>
      <dgm:t>
        <a:bodyPr/>
        <a:lstStyle/>
        <a:p>
          <a:endParaRPr lang="es-ES" sz="1400" dirty="0">
            <a:latin typeface="Arial" pitchFamily="34" charset="0"/>
            <a:cs typeface="Arial" pitchFamily="34" charset="0"/>
          </a:endParaRPr>
        </a:p>
      </dgm:t>
    </dgm:pt>
    <dgm:pt modelId="{F757DA2C-38BC-4DCF-AD3C-5B1C516E2B7F}" type="sibTrans" cxnId="{8FFEBB1B-B2C9-4ED2-BD4C-2E80E1A23F0B}">
      <dgm:prSet/>
      <dgm:spPr/>
      <dgm:t>
        <a:bodyPr/>
        <a:lstStyle/>
        <a:p>
          <a:endParaRPr lang="es-ES"/>
        </a:p>
      </dgm:t>
    </dgm:pt>
    <dgm:pt modelId="{B68F1DB5-130D-482B-868F-C11C598CC0F1}">
      <dgm:prSet phldrT="[Texto]" custT="1"/>
      <dgm:spPr>
        <a:solidFill>
          <a:srgbClr val="00B0F0"/>
        </a:solidFill>
      </dgm:spPr>
      <dgm:t>
        <a:bodyPr/>
        <a:lstStyle/>
        <a:p>
          <a:r>
            <a:rPr lang="es-ES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Indicadores de salud</a:t>
          </a:r>
          <a:endParaRPr lang="es-ES" sz="1400" b="1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0C3C7ECA-B889-4007-A539-75A7903A8781}" type="parTrans" cxnId="{EB04526C-4810-4CEA-B0F4-5ADE0F7ACD41}">
      <dgm:prSet custT="1"/>
      <dgm:spPr/>
      <dgm:t>
        <a:bodyPr/>
        <a:lstStyle/>
        <a:p>
          <a:endParaRPr lang="es-ES" sz="1400" dirty="0">
            <a:latin typeface="Arial" pitchFamily="34" charset="0"/>
            <a:cs typeface="Arial" pitchFamily="34" charset="0"/>
          </a:endParaRPr>
        </a:p>
      </dgm:t>
    </dgm:pt>
    <dgm:pt modelId="{9923EE06-6BD6-435C-A29E-8E0CC608D596}" type="sibTrans" cxnId="{EB04526C-4810-4CEA-B0F4-5ADE0F7ACD41}">
      <dgm:prSet/>
      <dgm:spPr/>
      <dgm:t>
        <a:bodyPr/>
        <a:lstStyle/>
        <a:p>
          <a:endParaRPr lang="es-ES"/>
        </a:p>
      </dgm:t>
    </dgm:pt>
    <dgm:pt modelId="{364A7C1C-A69A-492E-BE10-78BAA932324A}">
      <dgm:prSet phldrT="[Texto]" custT="1"/>
      <dgm:spPr>
        <a:solidFill>
          <a:srgbClr val="00B0F0"/>
        </a:solidFill>
      </dgm:spPr>
      <dgm:t>
        <a:bodyPr/>
        <a:lstStyle/>
        <a:p>
          <a:r>
            <a:rPr lang="es-ES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Culturales</a:t>
          </a:r>
          <a:endParaRPr lang="es-ES" sz="1400" b="1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E309F22E-69CC-4D63-9C3B-8B0BA1557220}" type="parTrans" cxnId="{B79A251C-59A0-47BD-8283-19BCDD5F1173}">
      <dgm:prSet custT="1"/>
      <dgm:spPr/>
      <dgm:t>
        <a:bodyPr/>
        <a:lstStyle/>
        <a:p>
          <a:endParaRPr lang="es-ES" sz="1400" dirty="0">
            <a:latin typeface="Arial" pitchFamily="34" charset="0"/>
            <a:cs typeface="Arial" pitchFamily="34" charset="0"/>
          </a:endParaRPr>
        </a:p>
      </dgm:t>
    </dgm:pt>
    <dgm:pt modelId="{EEDD3802-3F7D-4EB9-A4D1-AF236680D6A5}" type="sibTrans" cxnId="{B79A251C-59A0-47BD-8283-19BCDD5F1173}">
      <dgm:prSet/>
      <dgm:spPr/>
      <dgm:t>
        <a:bodyPr/>
        <a:lstStyle/>
        <a:p>
          <a:endParaRPr lang="es-ES"/>
        </a:p>
      </dgm:t>
    </dgm:pt>
    <dgm:pt modelId="{7D48DACA-04AF-4084-8584-04B335CD27E6}" type="pres">
      <dgm:prSet presAssocID="{190C14D6-94CF-4474-97CE-4667C77C965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BA2E57A-57AA-4AE4-AAA2-6722FE75D73E}" type="pres">
      <dgm:prSet presAssocID="{C83258A1-29B1-4BCC-95C3-644BE6BFDCE3}" presName="centerShape" presStyleLbl="node0" presStyleIdx="0" presStyleCnt="1" custLinFactNeighborX="-69983" custLinFactNeighborY="-2302"/>
      <dgm:spPr/>
      <dgm:t>
        <a:bodyPr/>
        <a:lstStyle/>
        <a:p>
          <a:endParaRPr lang="es-ES"/>
        </a:p>
      </dgm:t>
    </dgm:pt>
    <dgm:pt modelId="{ACA64AB0-E88A-46A2-9D2B-A55AF817B95D}" type="pres">
      <dgm:prSet presAssocID="{75FA35D0-1EE9-4A7A-9875-040C63ED95BA}" presName="Name9" presStyleLbl="parChTrans1D2" presStyleIdx="0" presStyleCnt="4"/>
      <dgm:spPr/>
      <dgm:t>
        <a:bodyPr/>
        <a:lstStyle/>
        <a:p>
          <a:endParaRPr lang="es-ES"/>
        </a:p>
      </dgm:t>
    </dgm:pt>
    <dgm:pt modelId="{5BD55CC2-2663-49D1-9F35-16A9CC7F58A0}" type="pres">
      <dgm:prSet presAssocID="{75FA35D0-1EE9-4A7A-9875-040C63ED95BA}" presName="connTx" presStyleLbl="parChTrans1D2" presStyleIdx="0" presStyleCnt="4"/>
      <dgm:spPr/>
      <dgm:t>
        <a:bodyPr/>
        <a:lstStyle/>
        <a:p>
          <a:endParaRPr lang="es-ES"/>
        </a:p>
      </dgm:t>
    </dgm:pt>
    <dgm:pt modelId="{153FA7AB-54FF-4C4F-95BD-573C3E13E54B}" type="pres">
      <dgm:prSet presAssocID="{F78A941A-3652-4F15-B49C-FB1A930F8F80}" presName="node" presStyleLbl="node1" presStyleIdx="0" presStyleCnt="4" custScaleX="95604" custScaleY="79586" custRadScaleRad="133261" custRadScaleInc="-9646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9286FE-881B-45FB-9929-75FEAEB35BA9}" type="pres">
      <dgm:prSet presAssocID="{2617D978-C4CF-4391-8D39-79F55C26E63C}" presName="Name9" presStyleLbl="parChTrans1D2" presStyleIdx="1" presStyleCnt="4"/>
      <dgm:spPr/>
      <dgm:t>
        <a:bodyPr/>
        <a:lstStyle/>
        <a:p>
          <a:endParaRPr lang="es-ES"/>
        </a:p>
      </dgm:t>
    </dgm:pt>
    <dgm:pt modelId="{AA63B6CF-6B65-4816-9CE0-E4E756EC8F16}" type="pres">
      <dgm:prSet presAssocID="{2617D978-C4CF-4391-8D39-79F55C26E63C}" presName="connTx" presStyleLbl="parChTrans1D2" presStyleIdx="1" presStyleCnt="4"/>
      <dgm:spPr/>
      <dgm:t>
        <a:bodyPr/>
        <a:lstStyle/>
        <a:p>
          <a:endParaRPr lang="es-ES"/>
        </a:p>
      </dgm:t>
    </dgm:pt>
    <dgm:pt modelId="{84596A73-1296-491C-866B-DC6504C60F41}" type="pres">
      <dgm:prSet presAssocID="{C5934EAF-EB9C-42E3-BE88-6CA64DC27F8A}" presName="node" presStyleLbl="node1" presStyleIdx="1" presStyleCnt="4" custScaleX="85974" custScaleY="75673" custRadScaleRad="22188" custRadScaleInc="29368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807122-49C2-4772-83E1-A1EE979FD554}" type="pres">
      <dgm:prSet presAssocID="{0C3C7ECA-B889-4007-A539-75A7903A8781}" presName="Name9" presStyleLbl="parChTrans1D2" presStyleIdx="2" presStyleCnt="4"/>
      <dgm:spPr/>
      <dgm:t>
        <a:bodyPr/>
        <a:lstStyle/>
        <a:p>
          <a:endParaRPr lang="es-ES"/>
        </a:p>
      </dgm:t>
    </dgm:pt>
    <dgm:pt modelId="{1CA20CDF-F2CA-444D-BB16-75FDA45836E0}" type="pres">
      <dgm:prSet presAssocID="{0C3C7ECA-B889-4007-A539-75A7903A8781}" presName="connTx" presStyleLbl="parChTrans1D2" presStyleIdx="2" presStyleCnt="4"/>
      <dgm:spPr/>
      <dgm:t>
        <a:bodyPr/>
        <a:lstStyle/>
        <a:p>
          <a:endParaRPr lang="es-ES"/>
        </a:p>
      </dgm:t>
    </dgm:pt>
    <dgm:pt modelId="{D31F2B2C-50F9-4AD5-A424-CB9CF720B452}" type="pres">
      <dgm:prSet presAssocID="{B68F1DB5-130D-482B-868F-C11C598CC0F1}" presName="node" presStyleLbl="node1" presStyleIdx="2" presStyleCnt="4" custScaleX="77678" custScaleY="63720" custRadScaleRad="105853" custRadScaleInc="5155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9FC794-16A9-4BCA-82F8-F28B1C8DBEE8}" type="pres">
      <dgm:prSet presAssocID="{E309F22E-69CC-4D63-9C3B-8B0BA1557220}" presName="Name9" presStyleLbl="parChTrans1D2" presStyleIdx="3" presStyleCnt="4"/>
      <dgm:spPr/>
      <dgm:t>
        <a:bodyPr/>
        <a:lstStyle/>
        <a:p>
          <a:endParaRPr lang="es-ES"/>
        </a:p>
      </dgm:t>
    </dgm:pt>
    <dgm:pt modelId="{14684984-1E5C-4F51-AD18-C2AC4BB607CA}" type="pres">
      <dgm:prSet presAssocID="{E309F22E-69CC-4D63-9C3B-8B0BA1557220}" presName="connTx" presStyleLbl="parChTrans1D2" presStyleIdx="3" presStyleCnt="4"/>
      <dgm:spPr/>
      <dgm:t>
        <a:bodyPr/>
        <a:lstStyle/>
        <a:p>
          <a:endParaRPr lang="es-ES"/>
        </a:p>
      </dgm:t>
    </dgm:pt>
    <dgm:pt modelId="{DE504228-35AA-4805-ABD9-E3EF457CDE71}" type="pres">
      <dgm:prSet presAssocID="{364A7C1C-A69A-492E-BE10-78BAA932324A}" presName="node" presStyleLbl="node1" presStyleIdx="3" presStyleCnt="4" custScaleX="75035" custScaleY="73101" custRadScaleRad="41791" custRadScaleInc="1684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CBC47FA-3BEC-49B6-8B4B-CCFEDA6A54B2}" type="presOf" srcId="{B68F1DB5-130D-482B-868F-C11C598CC0F1}" destId="{D31F2B2C-50F9-4AD5-A424-CB9CF720B452}" srcOrd="0" destOrd="0" presId="urn:microsoft.com/office/officeart/2005/8/layout/radial1"/>
    <dgm:cxn modelId="{0FBC7B87-0898-4621-B85E-CBCC9984BE67}" type="presOf" srcId="{E309F22E-69CC-4D63-9C3B-8B0BA1557220}" destId="{14684984-1E5C-4F51-AD18-C2AC4BB607CA}" srcOrd="1" destOrd="0" presId="urn:microsoft.com/office/officeart/2005/8/layout/radial1"/>
    <dgm:cxn modelId="{B79A251C-59A0-47BD-8283-19BCDD5F1173}" srcId="{C83258A1-29B1-4BCC-95C3-644BE6BFDCE3}" destId="{364A7C1C-A69A-492E-BE10-78BAA932324A}" srcOrd="3" destOrd="0" parTransId="{E309F22E-69CC-4D63-9C3B-8B0BA1557220}" sibTransId="{EEDD3802-3F7D-4EB9-A4D1-AF236680D6A5}"/>
    <dgm:cxn modelId="{03D175CE-7DFB-4610-9E03-BB95883078AE}" type="presOf" srcId="{364A7C1C-A69A-492E-BE10-78BAA932324A}" destId="{DE504228-35AA-4805-ABD9-E3EF457CDE71}" srcOrd="0" destOrd="0" presId="urn:microsoft.com/office/officeart/2005/8/layout/radial1"/>
    <dgm:cxn modelId="{D7DA49E6-202A-48E6-984F-025216BC628C}" type="presOf" srcId="{2617D978-C4CF-4391-8D39-79F55C26E63C}" destId="{AA63B6CF-6B65-4816-9CE0-E4E756EC8F16}" srcOrd="1" destOrd="0" presId="urn:microsoft.com/office/officeart/2005/8/layout/radial1"/>
    <dgm:cxn modelId="{2E6B7463-C11E-422D-80F0-F4573D9AE3CF}" type="presOf" srcId="{2617D978-C4CF-4391-8D39-79F55C26E63C}" destId="{A49286FE-881B-45FB-9929-75FEAEB35BA9}" srcOrd="0" destOrd="0" presId="urn:microsoft.com/office/officeart/2005/8/layout/radial1"/>
    <dgm:cxn modelId="{EB04526C-4810-4CEA-B0F4-5ADE0F7ACD41}" srcId="{C83258A1-29B1-4BCC-95C3-644BE6BFDCE3}" destId="{B68F1DB5-130D-482B-868F-C11C598CC0F1}" srcOrd="2" destOrd="0" parTransId="{0C3C7ECA-B889-4007-A539-75A7903A8781}" sibTransId="{9923EE06-6BD6-435C-A29E-8E0CC608D596}"/>
    <dgm:cxn modelId="{AFBF1A3F-C10A-4C08-AE36-FD863C254D2B}" type="presOf" srcId="{0C3C7ECA-B889-4007-A539-75A7903A8781}" destId="{6A807122-49C2-4772-83E1-A1EE979FD554}" srcOrd="0" destOrd="0" presId="urn:microsoft.com/office/officeart/2005/8/layout/radial1"/>
    <dgm:cxn modelId="{43D50F52-E0D5-4CE7-89C4-44422B3E005C}" type="presOf" srcId="{190C14D6-94CF-4474-97CE-4667C77C965F}" destId="{7D48DACA-04AF-4084-8584-04B335CD27E6}" srcOrd="0" destOrd="0" presId="urn:microsoft.com/office/officeart/2005/8/layout/radial1"/>
    <dgm:cxn modelId="{D95DAB37-99F4-40E9-A294-F0E3C6875F11}" srcId="{190C14D6-94CF-4474-97CE-4667C77C965F}" destId="{C83258A1-29B1-4BCC-95C3-644BE6BFDCE3}" srcOrd="0" destOrd="0" parTransId="{6A147766-5960-4035-8890-439E5A40D89F}" sibTransId="{3A8D6E15-1C21-41AF-9015-8C46D8346A44}"/>
    <dgm:cxn modelId="{39489F7F-F50C-442D-A238-881477DE3043}" type="presOf" srcId="{C5934EAF-EB9C-42E3-BE88-6CA64DC27F8A}" destId="{84596A73-1296-491C-866B-DC6504C60F41}" srcOrd="0" destOrd="0" presId="urn:microsoft.com/office/officeart/2005/8/layout/radial1"/>
    <dgm:cxn modelId="{64B5A505-FB0C-4DB2-9976-F74495592E8F}" srcId="{C83258A1-29B1-4BCC-95C3-644BE6BFDCE3}" destId="{F78A941A-3652-4F15-B49C-FB1A930F8F80}" srcOrd="0" destOrd="0" parTransId="{75FA35D0-1EE9-4A7A-9875-040C63ED95BA}" sibTransId="{F9356C90-8B05-4156-8D8C-0B2F1B758B3C}"/>
    <dgm:cxn modelId="{7AD4A2E1-756E-400E-ADA9-E85486FDFB60}" type="presOf" srcId="{75FA35D0-1EE9-4A7A-9875-040C63ED95BA}" destId="{ACA64AB0-E88A-46A2-9D2B-A55AF817B95D}" srcOrd="0" destOrd="0" presId="urn:microsoft.com/office/officeart/2005/8/layout/radial1"/>
    <dgm:cxn modelId="{4963F7C7-FF27-40A8-87F0-A3BE720E1B4B}" type="presOf" srcId="{75FA35D0-1EE9-4A7A-9875-040C63ED95BA}" destId="{5BD55CC2-2663-49D1-9F35-16A9CC7F58A0}" srcOrd="1" destOrd="0" presId="urn:microsoft.com/office/officeart/2005/8/layout/radial1"/>
    <dgm:cxn modelId="{4CC1F3E3-27B2-4DFA-A1F4-58306FE08BDD}" type="presOf" srcId="{E309F22E-69CC-4D63-9C3B-8B0BA1557220}" destId="{699FC794-16A9-4BCA-82F8-F28B1C8DBEE8}" srcOrd="0" destOrd="0" presId="urn:microsoft.com/office/officeart/2005/8/layout/radial1"/>
    <dgm:cxn modelId="{BA855686-BD7E-49FD-87D4-489E7FCEB932}" type="presOf" srcId="{C83258A1-29B1-4BCC-95C3-644BE6BFDCE3}" destId="{9BA2E57A-57AA-4AE4-AAA2-6722FE75D73E}" srcOrd="0" destOrd="0" presId="urn:microsoft.com/office/officeart/2005/8/layout/radial1"/>
    <dgm:cxn modelId="{100F08A6-DA0F-4D73-8F91-EC6C0A92F648}" type="presOf" srcId="{0C3C7ECA-B889-4007-A539-75A7903A8781}" destId="{1CA20CDF-F2CA-444D-BB16-75FDA45836E0}" srcOrd="1" destOrd="0" presId="urn:microsoft.com/office/officeart/2005/8/layout/radial1"/>
    <dgm:cxn modelId="{B19C4190-3DB1-4B1D-9F06-8CB6ED0639AB}" type="presOf" srcId="{F78A941A-3652-4F15-B49C-FB1A930F8F80}" destId="{153FA7AB-54FF-4C4F-95BD-573C3E13E54B}" srcOrd="0" destOrd="0" presId="urn:microsoft.com/office/officeart/2005/8/layout/radial1"/>
    <dgm:cxn modelId="{8FFEBB1B-B2C9-4ED2-BD4C-2E80E1A23F0B}" srcId="{C83258A1-29B1-4BCC-95C3-644BE6BFDCE3}" destId="{C5934EAF-EB9C-42E3-BE88-6CA64DC27F8A}" srcOrd="1" destOrd="0" parTransId="{2617D978-C4CF-4391-8D39-79F55C26E63C}" sibTransId="{F757DA2C-38BC-4DCF-AD3C-5B1C516E2B7F}"/>
    <dgm:cxn modelId="{AE270C45-3D2B-4459-81C8-18DAB2465221}" type="presParOf" srcId="{7D48DACA-04AF-4084-8584-04B335CD27E6}" destId="{9BA2E57A-57AA-4AE4-AAA2-6722FE75D73E}" srcOrd="0" destOrd="0" presId="urn:microsoft.com/office/officeart/2005/8/layout/radial1"/>
    <dgm:cxn modelId="{0F9C161D-AC6F-408F-93F8-9170A0731354}" type="presParOf" srcId="{7D48DACA-04AF-4084-8584-04B335CD27E6}" destId="{ACA64AB0-E88A-46A2-9D2B-A55AF817B95D}" srcOrd="1" destOrd="0" presId="urn:microsoft.com/office/officeart/2005/8/layout/radial1"/>
    <dgm:cxn modelId="{FD43F49E-BE00-418D-B85D-28FDDBE51E4D}" type="presParOf" srcId="{ACA64AB0-E88A-46A2-9D2B-A55AF817B95D}" destId="{5BD55CC2-2663-49D1-9F35-16A9CC7F58A0}" srcOrd="0" destOrd="0" presId="urn:microsoft.com/office/officeart/2005/8/layout/radial1"/>
    <dgm:cxn modelId="{F0B4CDB7-44F0-41DF-9563-F7DAC315295A}" type="presParOf" srcId="{7D48DACA-04AF-4084-8584-04B335CD27E6}" destId="{153FA7AB-54FF-4C4F-95BD-573C3E13E54B}" srcOrd="2" destOrd="0" presId="urn:microsoft.com/office/officeart/2005/8/layout/radial1"/>
    <dgm:cxn modelId="{AAE70B83-FE0D-456C-A969-D1F6F3D28908}" type="presParOf" srcId="{7D48DACA-04AF-4084-8584-04B335CD27E6}" destId="{A49286FE-881B-45FB-9929-75FEAEB35BA9}" srcOrd="3" destOrd="0" presId="urn:microsoft.com/office/officeart/2005/8/layout/radial1"/>
    <dgm:cxn modelId="{40F49460-B955-4715-A8F7-8EDCD638729D}" type="presParOf" srcId="{A49286FE-881B-45FB-9929-75FEAEB35BA9}" destId="{AA63B6CF-6B65-4816-9CE0-E4E756EC8F16}" srcOrd="0" destOrd="0" presId="urn:microsoft.com/office/officeart/2005/8/layout/radial1"/>
    <dgm:cxn modelId="{EAB3B443-0FE9-4EFB-ACB1-45DA7A1BA9D0}" type="presParOf" srcId="{7D48DACA-04AF-4084-8584-04B335CD27E6}" destId="{84596A73-1296-491C-866B-DC6504C60F41}" srcOrd="4" destOrd="0" presId="urn:microsoft.com/office/officeart/2005/8/layout/radial1"/>
    <dgm:cxn modelId="{F16BB349-D40D-4538-B2FD-9E022154FC0A}" type="presParOf" srcId="{7D48DACA-04AF-4084-8584-04B335CD27E6}" destId="{6A807122-49C2-4772-83E1-A1EE979FD554}" srcOrd="5" destOrd="0" presId="urn:microsoft.com/office/officeart/2005/8/layout/radial1"/>
    <dgm:cxn modelId="{F03EDB10-85C1-41ED-A1B1-3D9EBBC8A52B}" type="presParOf" srcId="{6A807122-49C2-4772-83E1-A1EE979FD554}" destId="{1CA20CDF-F2CA-444D-BB16-75FDA45836E0}" srcOrd="0" destOrd="0" presId="urn:microsoft.com/office/officeart/2005/8/layout/radial1"/>
    <dgm:cxn modelId="{86B70976-2BF4-4909-B624-78469BC006A3}" type="presParOf" srcId="{7D48DACA-04AF-4084-8584-04B335CD27E6}" destId="{D31F2B2C-50F9-4AD5-A424-CB9CF720B452}" srcOrd="6" destOrd="0" presId="urn:microsoft.com/office/officeart/2005/8/layout/radial1"/>
    <dgm:cxn modelId="{91DF8EB9-E204-4E31-9E13-A3BE79F7ABE2}" type="presParOf" srcId="{7D48DACA-04AF-4084-8584-04B335CD27E6}" destId="{699FC794-16A9-4BCA-82F8-F28B1C8DBEE8}" srcOrd="7" destOrd="0" presId="urn:microsoft.com/office/officeart/2005/8/layout/radial1"/>
    <dgm:cxn modelId="{B96748E9-9AD3-49E3-A433-4168348D868D}" type="presParOf" srcId="{699FC794-16A9-4BCA-82F8-F28B1C8DBEE8}" destId="{14684984-1E5C-4F51-AD18-C2AC4BB607CA}" srcOrd="0" destOrd="0" presId="urn:microsoft.com/office/officeart/2005/8/layout/radial1"/>
    <dgm:cxn modelId="{F831FF9C-5608-41BA-BED0-FBDFCD321D28}" type="presParOf" srcId="{7D48DACA-04AF-4084-8584-04B335CD27E6}" destId="{DE504228-35AA-4805-ABD9-E3EF457CDE7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29676A-E6B4-4D16-AF29-CC2A60E033EA}">
      <dsp:nvSpPr>
        <dsp:cNvPr id="0" name=""/>
        <dsp:cNvSpPr/>
      </dsp:nvSpPr>
      <dsp:spPr>
        <a:xfrm>
          <a:off x="2653475" y="74545"/>
          <a:ext cx="2555274" cy="2555274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b="1" kern="1200" dirty="0" smtClean="0"/>
            <a:t>Agente</a:t>
          </a:r>
          <a:endParaRPr lang="es-ES" sz="3300" b="1" kern="1200" dirty="0"/>
        </a:p>
      </dsp:txBody>
      <dsp:txXfrm>
        <a:off x="2994178" y="521718"/>
        <a:ext cx="1873868" cy="1149873"/>
      </dsp:txXfrm>
    </dsp:sp>
    <dsp:sp modelId="{9D120137-0501-42B7-803D-250411965026}">
      <dsp:nvSpPr>
        <dsp:cNvPr id="0" name=""/>
        <dsp:cNvSpPr/>
      </dsp:nvSpPr>
      <dsp:spPr>
        <a:xfrm>
          <a:off x="3641020" y="1650281"/>
          <a:ext cx="2555274" cy="2555274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b="1" kern="1200" dirty="0" smtClean="0"/>
            <a:t>Medio</a:t>
          </a:r>
          <a:endParaRPr lang="es-ES" sz="3300" b="1" kern="1200" dirty="0"/>
        </a:p>
      </dsp:txBody>
      <dsp:txXfrm>
        <a:off x="4422509" y="2310394"/>
        <a:ext cx="1533164" cy="1405401"/>
      </dsp:txXfrm>
    </dsp:sp>
    <dsp:sp modelId="{5172EA4B-A317-413A-B397-25141DDBF785}">
      <dsp:nvSpPr>
        <dsp:cNvPr id="0" name=""/>
        <dsp:cNvSpPr/>
      </dsp:nvSpPr>
      <dsp:spPr>
        <a:xfrm>
          <a:off x="1796964" y="1650281"/>
          <a:ext cx="2555274" cy="2555274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b="1" kern="1200" dirty="0" smtClean="0"/>
            <a:t>Huésped</a:t>
          </a:r>
          <a:endParaRPr lang="es-ES" sz="3300" b="1" kern="1200" dirty="0"/>
        </a:p>
      </dsp:txBody>
      <dsp:txXfrm>
        <a:off x="2037586" y="2310394"/>
        <a:ext cx="1533164" cy="14054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A2E57A-57AA-4AE4-AAA2-6722FE75D73E}">
      <dsp:nvSpPr>
        <dsp:cNvPr id="0" name=""/>
        <dsp:cNvSpPr/>
      </dsp:nvSpPr>
      <dsp:spPr>
        <a:xfrm>
          <a:off x="106951" y="2363519"/>
          <a:ext cx="1823707" cy="1823707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Indicadores de riesgo</a:t>
          </a:r>
          <a:endParaRPr lang="es-ES" sz="1400" b="1" kern="1200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374027" y="2630595"/>
        <a:ext cx="1289555" cy="1289555"/>
      </dsp:txXfrm>
    </dsp:sp>
    <dsp:sp modelId="{ACA64AB0-E88A-46A2-9D2B-A55AF817B95D}">
      <dsp:nvSpPr>
        <dsp:cNvPr id="0" name=""/>
        <dsp:cNvSpPr/>
      </dsp:nvSpPr>
      <dsp:spPr>
        <a:xfrm rot="17861413">
          <a:off x="1225745" y="2090667"/>
          <a:ext cx="809963" cy="37366"/>
        </a:xfrm>
        <a:custGeom>
          <a:avLst/>
          <a:gdLst/>
          <a:ahLst/>
          <a:cxnLst/>
          <a:rect l="0" t="0" r="0" b="0"/>
          <a:pathLst>
            <a:path>
              <a:moveTo>
                <a:pt x="0" y="18683"/>
              </a:moveTo>
              <a:lnTo>
                <a:pt x="809963" y="186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>
            <a:latin typeface="Arial" pitchFamily="34" charset="0"/>
            <a:cs typeface="Arial" pitchFamily="34" charset="0"/>
          </a:endParaRPr>
        </a:p>
      </dsp:txBody>
      <dsp:txXfrm>
        <a:off x="1610477" y="2089101"/>
        <a:ext cx="40498" cy="40498"/>
      </dsp:txXfrm>
    </dsp:sp>
    <dsp:sp modelId="{153FA7AB-54FF-4C4F-95BD-573C3E13E54B}">
      <dsp:nvSpPr>
        <dsp:cNvPr id="0" name=""/>
        <dsp:cNvSpPr/>
      </dsp:nvSpPr>
      <dsp:spPr>
        <a:xfrm>
          <a:off x="1296146" y="360025"/>
          <a:ext cx="1743537" cy="1451415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Demográficos</a:t>
          </a:r>
          <a:endParaRPr lang="es-ES" sz="1400" b="1" kern="1200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1551481" y="572580"/>
        <a:ext cx="1232867" cy="1026305"/>
      </dsp:txXfrm>
    </dsp:sp>
    <dsp:sp modelId="{A49286FE-881B-45FB-9929-75FEAEB35BA9}">
      <dsp:nvSpPr>
        <dsp:cNvPr id="0" name=""/>
        <dsp:cNvSpPr/>
      </dsp:nvSpPr>
      <dsp:spPr>
        <a:xfrm rot="573265">
          <a:off x="1908860" y="3517531"/>
          <a:ext cx="1319267" cy="37366"/>
        </a:xfrm>
        <a:custGeom>
          <a:avLst/>
          <a:gdLst/>
          <a:ahLst/>
          <a:cxnLst/>
          <a:rect l="0" t="0" r="0" b="0"/>
          <a:pathLst>
            <a:path>
              <a:moveTo>
                <a:pt x="0" y="18683"/>
              </a:moveTo>
              <a:lnTo>
                <a:pt x="1319267" y="186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>
            <a:latin typeface="Arial" pitchFamily="34" charset="0"/>
            <a:cs typeface="Arial" pitchFamily="34" charset="0"/>
          </a:endParaRPr>
        </a:p>
      </dsp:txBody>
      <dsp:txXfrm>
        <a:off x="2535512" y="3503233"/>
        <a:ext cx="65963" cy="65963"/>
      </dsp:txXfrm>
    </dsp:sp>
    <dsp:sp modelId="{84596A73-1296-491C-866B-DC6504C60F41}">
      <dsp:nvSpPr>
        <dsp:cNvPr id="0" name=""/>
        <dsp:cNvSpPr/>
      </dsp:nvSpPr>
      <dsp:spPr>
        <a:xfrm>
          <a:off x="3205024" y="3085282"/>
          <a:ext cx="1567914" cy="1380054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Socioeconómicos</a:t>
          </a:r>
          <a:endParaRPr lang="es-ES" sz="1400" b="1" kern="1200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3434640" y="3287386"/>
        <a:ext cx="1108682" cy="975846"/>
      </dsp:txXfrm>
    </dsp:sp>
    <dsp:sp modelId="{6A807122-49C2-4772-83E1-A1EE979FD554}">
      <dsp:nvSpPr>
        <dsp:cNvPr id="0" name=""/>
        <dsp:cNvSpPr/>
      </dsp:nvSpPr>
      <dsp:spPr>
        <a:xfrm rot="2762384">
          <a:off x="1373968" y="4566906"/>
          <a:ext cx="1816688" cy="37366"/>
        </a:xfrm>
        <a:custGeom>
          <a:avLst/>
          <a:gdLst/>
          <a:ahLst/>
          <a:cxnLst/>
          <a:rect l="0" t="0" r="0" b="0"/>
          <a:pathLst>
            <a:path>
              <a:moveTo>
                <a:pt x="0" y="18683"/>
              </a:moveTo>
              <a:lnTo>
                <a:pt x="1816688" y="186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>
            <a:latin typeface="Arial" pitchFamily="34" charset="0"/>
            <a:cs typeface="Arial" pitchFamily="34" charset="0"/>
          </a:endParaRPr>
        </a:p>
      </dsp:txBody>
      <dsp:txXfrm>
        <a:off x="2236895" y="4540173"/>
        <a:ext cx="90834" cy="90834"/>
      </dsp:txXfrm>
    </dsp:sp>
    <dsp:sp modelId="{D31F2B2C-50F9-4AD5-A424-CB9CF720B452}">
      <dsp:nvSpPr>
        <dsp:cNvPr id="0" name=""/>
        <dsp:cNvSpPr/>
      </dsp:nvSpPr>
      <dsp:spPr>
        <a:xfrm>
          <a:off x="2643982" y="5114092"/>
          <a:ext cx="1416619" cy="1162066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Indicadores de salud</a:t>
          </a:r>
          <a:endParaRPr lang="es-ES" sz="1400" b="1" kern="1200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2851441" y="5284273"/>
        <a:ext cx="1001701" cy="821704"/>
      </dsp:txXfrm>
    </dsp:sp>
    <dsp:sp modelId="{699FC794-16A9-4BCA-82F8-F28B1C8DBEE8}">
      <dsp:nvSpPr>
        <dsp:cNvPr id="0" name=""/>
        <dsp:cNvSpPr/>
      </dsp:nvSpPr>
      <dsp:spPr>
        <a:xfrm rot="20671546">
          <a:off x="1868580" y="2799774"/>
          <a:ext cx="1601378" cy="37366"/>
        </a:xfrm>
        <a:custGeom>
          <a:avLst/>
          <a:gdLst/>
          <a:ahLst/>
          <a:cxnLst/>
          <a:rect l="0" t="0" r="0" b="0"/>
          <a:pathLst>
            <a:path>
              <a:moveTo>
                <a:pt x="0" y="18683"/>
              </a:moveTo>
              <a:lnTo>
                <a:pt x="1601378" y="186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400" kern="1200" dirty="0">
            <a:latin typeface="Arial" pitchFamily="34" charset="0"/>
            <a:cs typeface="Arial" pitchFamily="34" charset="0"/>
          </a:endParaRPr>
        </a:p>
      </dsp:txBody>
      <dsp:txXfrm>
        <a:off x="2629235" y="2778423"/>
        <a:ext cx="80068" cy="80068"/>
      </dsp:txXfrm>
    </dsp:sp>
    <dsp:sp modelId="{DE504228-35AA-4805-ABD9-E3EF457CDE71}">
      <dsp:nvSpPr>
        <dsp:cNvPr id="0" name=""/>
        <dsp:cNvSpPr/>
      </dsp:nvSpPr>
      <dsp:spPr>
        <a:xfrm>
          <a:off x="3414877" y="1756052"/>
          <a:ext cx="1368418" cy="1333148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rPr>
            <a:t>Culturales</a:t>
          </a:r>
          <a:endParaRPr lang="es-ES" sz="1400" b="1" kern="1200" dirty="0">
            <a:solidFill>
              <a:schemeClr val="tx1">
                <a:lumMod val="95000"/>
                <a:lumOff val="5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3615277" y="1951287"/>
        <a:ext cx="967618" cy="942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495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350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92057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7836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3997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6293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40781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826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9962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66778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26714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1F6A8-7BF4-4A55-9F57-DDBED40210DC}" type="datetimeFigureOut">
              <a:rPr lang="es-ES" smtClean="0"/>
              <a:pPr/>
              <a:t>25/09/2018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D1228-39CD-41CB-A0E8-82A796FE90D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3880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55272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s-ES" b="1" dirty="0">
                <a:solidFill>
                  <a:schemeClr val="tx1"/>
                </a:solidFill>
              </a:rPr>
              <a:t>UNIVERSIDAD AUTÓNOMA DEL ESTADO DE MÉXICO</a:t>
            </a:r>
          </a:p>
          <a:p>
            <a:pPr marL="0" indent="0" algn="ctr">
              <a:buNone/>
            </a:pPr>
            <a:r>
              <a:rPr lang="es-ES" b="1" dirty="0">
                <a:solidFill>
                  <a:schemeClr val="tx1"/>
                </a:solidFill>
              </a:rPr>
              <a:t>FACULTAD DE MEDICINA</a:t>
            </a:r>
          </a:p>
          <a:p>
            <a:pPr marL="0" indent="0" algn="ctr">
              <a:buNone/>
            </a:pPr>
            <a:r>
              <a:rPr lang="es-ES" b="1" dirty="0">
                <a:solidFill>
                  <a:schemeClr val="tx1"/>
                </a:solidFill>
              </a:rPr>
              <a:t>PLAN DE ESTUDIOS DE LA</a:t>
            </a:r>
          </a:p>
          <a:p>
            <a:pPr marL="0" indent="0" algn="ctr">
              <a:buNone/>
            </a:pPr>
            <a:r>
              <a:rPr lang="es-ES" b="1" dirty="0">
                <a:solidFill>
                  <a:schemeClr val="tx1"/>
                </a:solidFill>
              </a:rPr>
              <a:t>LICENCIATURA  DE MÉDICO CIRUJANO  </a:t>
            </a:r>
          </a:p>
          <a:p>
            <a:pPr marL="0" indent="0" algn="ctr">
              <a:buNone/>
            </a:pPr>
            <a:endParaRPr lang="es-ES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s-ES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s-ES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s-ES" b="1" dirty="0">
                <a:solidFill>
                  <a:schemeClr val="tx1"/>
                </a:solidFill>
              </a:rPr>
              <a:t>UNIDAD DE APRENDIZAJE  </a:t>
            </a:r>
          </a:p>
          <a:p>
            <a:pPr marL="0" indent="0" algn="ctr">
              <a:buNone/>
            </a:pPr>
            <a:r>
              <a:rPr lang="es-ES" b="1" dirty="0">
                <a:solidFill>
                  <a:schemeClr val="tx1"/>
                </a:solidFill>
              </a:rPr>
              <a:t>EDUCACIÓN PARA LA SALUD</a:t>
            </a:r>
          </a:p>
          <a:p>
            <a:pPr marL="0" indent="0" algn="ctr">
              <a:buNone/>
            </a:pPr>
            <a:r>
              <a:rPr lang="es-ES" b="1" dirty="0">
                <a:solidFill>
                  <a:schemeClr val="tx1"/>
                </a:solidFill>
              </a:rPr>
              <a:t>TEMA</a:t>
            </a:r>
          </a:p>
          <a:p>
            <a:pPr marL="0" indent="0" algn="ctr">
              <a:buNone/>
            </a:pPr>
            <a:r>
              <a:rPr lang="es-ES" b="1" dirty="0">
                <a:solidFill>
                  <a:schemeClr val="tx1"/>
                </a:solidFill>
              </a:rPr>
              <a:t>“</a:t>
            </a:r>
            <a:r>
              <a:rPr lang="es-ES" b="1" dirty="0" smtClean="0">
                <a:solidFill>
                  <a:schemeClr val="tx1"/>
                </a:solidFill>
              </a:rPr>
              <a:t>MODELO DE LA HISTORIA NATURAL DE LA ENFERMEDAD</a:t>
            </a:r>
            <a:r>
              <a:rPr lang="es-ES" b="1" dirty="0">
                <a:solidFill>
                  <a:schemeClr val="tx1"/>
                </a:solidFill>
              </a:rPr>
              <a:t>”</a:t>
            </a:r>
          </a:p>
          <a:p>
            <a:pPr marL="0" indent="0" algn="ctr">
              <a:buNone/>
            </a:pPr>
            <a:r>
              <a:rPr lang="es-ES" b="1" dirty="0">
                <a:solidFill>
                  <a:schemeClr val="tx1"/>
                </a:solidFill>
              </a:rPr>
              <a:t>SEMESTRE: FEBRERO- AGOSTO 2018</a:t>
            </a:r>
          </a:p>
          <a:p>
            <a:pPr marL="0" indent="0" algn="ctr">
              <a:buNone/>
            </a:pPr>
            <a:r>
              <a:rPr lang="es-ES" b="1" dirty="0">
                <a:solidFill>
                  <a:schemeClr val="tx1"/>
                </a:solidFill>
              </a:rPr>
              <a:t>No. CRÉDITOS:  7</a:t>
            </a:r>
          </a:p>
          <a:p>
            <a:pPr marL="0" indent="0" algn="ctr">
              <a:buNone/>
            </a:pPr>
            <a:r>
              <a:rPr lang="es-ES" b="1" dirty="0">
                <a:solidFill>
                  <a:schemeClr val="tx1"/>
                </a:solidFill>
              </a:rPr>
              <a:t>PRESENTA: DRA. EN C. ED. CLEMENTINA JIMÉNEZ GARCÉS</a:t>
            </a:r>
          </a:p>
          <a:p>
            <a:pPr marL="0" indent="0" algn="ctr">
              <a:buNone/>
            </a:pPr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839" y="2132856"/>
            <a:ext cx="11826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7363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HUESPED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 el ser humano susceptible o resistente  a un agente que entrando en contacto con él y en condiciones ambientales propicias inicia un  proceso de enfermedad  </a:t>
            </a:r>
          </a:p>
          <a:p>
            <a:pPr marL="0" indent="0" algn="ctr">
              <a:buNone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(o solo corre el riesgo de sufrirla)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65104"/>
            <a:ext cx="2448271" cy="2153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60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Medio ambiente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82453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Conjunto de condiciones e influencias externas aportadas por </a:t>
            </a:r>
          </a:p>
          <a:p>
            <a:pPr>
              <a:buFont typeface="Wingdings" pitchFamily="2" charset="2"/>
              <a:buChar char="v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NATURALEZA</a:t>
            </a: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Físicos: temperatura, º de humedad, lluvias, vientos..)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Biológicos: flora y fauna</a:t>
            </a:r>
          </a:p>
          <a:p>
            <a:pPr>
              <a:buFont typeface="Wingdings" pitchFamily="2" charset="2"/>
              <a:buChar char="ü"/>
            </a:pPr>
            <a:endParaRPr lang="es-E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CREADAS POR EL HOMBRE :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Modos de producción 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Nivel académico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Cultura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Dinámica poblacional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Servicios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140968"/>
            <a:ext cx="2374206" cy="2671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657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Binomio susceptibilidad-resistencia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endParaRPr lang="es-ES" dirty="0" smtClean="0">
              <a:solidFill>
                <a:schemeClr val="tx1">
                  <a:lumMod val="95000"/>
                  <a:lumOff val="5000"/>
                </a:schemeClr>
              </a:solidFill>
              <a:latin typeface="Ravie" pitchFamily="82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vie" pitchFamily="82" charset="0"/>
              </a:rPr>
              <a:t>Susceptibilidad               </a:t>
            </a: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falta de capacidad de defesa del organismo al contacto con el agente</a:t>
            </a:r>
          </a:p>
          <a:p>
            <a:pPr marL="0" indent="0">
              <a:buNone/>
            </a:pPr>
            <a:endParaRPr lang="es-ES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vie" pitchFamily="82" charset="0"/>
              </a:rPr>
              <a:t>Resistencia              </a:t>
            </a:r>
            <a:r>
              <a:rPr lang="es-E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mecanismos de defensa que posee el organismo para defenderse del agente</a:t>
            </a:r>
            <a:endParaRPr lang="es-ES" dirty="0" smtClean="0">
              <a:solidFill>
                <a:schemeClr val="tx1">
                  <a:lumMod val="95000"/>
                  <a:lumOff val="5000"/>
                </a:schemeClr>
              </a:solidFill>
              <a:latin typeface="Ravie" pitchFamily="82" charset="0"/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5076056" y="2021351"/>
            <a:ext cx="864096" cy="399537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4 Flecha derecha"/>
          <p:cNvSpPr/>
          <p:nvPr/>
        </p:nvSpPr>
        <p:spPr>
          <a:xfrm>
            <a:off x="4283968" y="5128921"/>
            <a:ext cx="1008112" cy="340616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797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Elementos involucrados en B.S.R.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12776"/>
            <a:ext cx="8712968" cy="532859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Intervienen negativa o positivamente</a:t>
            </a:r>
          </a:p>
          <a:p>
            <a:pPr algn="ctr">
              <a:buFont typeface="Wingdings" pitchFamily="2" charset="2"/>
              <a:buChar char="v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CAUSAS PREDISPONENTES:</a:t>
            </a:r>
          </a:p>
          <a:p>
            <a:pPr>
              <a:buFont typeface="Wingdings" pitchFamily="2" charset="2"/>
              <a:buChar char="ü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Biotipo</a:t>
            </a:r>
          </a:p>
          <a:p>
            <a:pPr>
              <a:buFont typeface="Wingdings" pitchFamily="2" charset="2"/>
              <a:buChar char="ü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Raza</a:t>
            </a:r>
          </a:p>
          <a:p>
            <a:pPr>
              <a:buFont typeface="Wingdings" pitchFamily="2" charset="2"/>
              <a:buChar char="ü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Edad</a:t>
            </a:r>
          </a:p>
          <a:p>
            <a:pPr>
              <a:buFont typeface="Wingdings" pitchFamily="2" charset="2"/>
              <a:buChar char="ü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Sexo</a:t>
            </a:r>
          </a:p>
          <a:p>
            <a:pPr algn="ctr">
              <a:buFont typeface="Wingdings" pitchFamily="2" charset="2"/>
              <a:buChar char="v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CAUSAS COADYUVANTES:</a:t>
            </a:r>
          </a:p>
          <a:p>
            <a:pPr>
              <a:buFont typeface="Wingdings" pitchFamily="2" charset="2"/>
              <a:buChar char="ü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Estatus social</a:t>
            </a:r>
          </a:p>
          <a:p>
            <a:pPr>
              <a:buFont typeface="Wingdings" pitchFamily="2" charset="2"/>
              <a:buChar char="ü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Nutrición</a:t>
            </a:r>
          </a:p>
          <a:p>
            <a:pPr>
              <a:buFont typeface="Wingdings" pitchFamily="2" charset="2"/>
              <a:buChar char="ü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Antecedentes patológicos</a:t>
            </a:r>
          </a:p>
          <a:p>
            <a:pPr>
              <a:buFont typeface="Wingdings" pitchFamily="2" charset="2"/>
              <a:buChar char="ü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Ocupación </a:t>
            </a:r>
          </a:p>
          <a:p>
            <a:pPr>
              <a:buFont typeface="Wingdings" pitchFamily="2" charset="2"/>
              <a:buChar char="ü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costumbres</a:t>
            </a:r>
          </a:p>
          <a:p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89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</a:t>
            </a: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iesgo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es-E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s-E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Probabilidad estadística, que se obtienen mediante la tasa </a:t>
            </a: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considerada como </a:t>
            </a: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medida relativa o </a:t>
            </a: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proporcional, resultado </a:t>
            </a: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 censos, encuestas, estudios de caso, etc.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93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lecha derecha"/>
          <p:cNvSpPr/>
          <p:nvPr/>
        </p:nvSpPr>
        <p:spPr>
          <a:xfrm>
            <a:off x="3563888" y="828916"/>
            <a:ext cx="978408" cy="242316"/>
          </a:xfrm>
          <a:prstGeom prst="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es-E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" name="7 Flecha derecha"/>
          <p:cNvSpPr/>
          <p:nvPr/>
        </p:nvSpPr>
        <p:spPr>
          <a:xfrm rot="19373580">
            <a:off x="4728157" y="3217912"/>
            <a:ext cx="1410303" cy="360040"/>
          </a:xfrm>
          <a:prstGeom prst="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es-E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9" name="8 Flecha derecha"/>
          <p:cNvSpPr/>
          <p:nvPr/>
        </p:nvSpPr>
        <p:spPr>
          <a:xfrm>
            <a:off x="4092661" y="5805264"/>
            <a:ext cx="978408" cy="242316"/>
          </a:xfrm>
          <a:prstGeom prst="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es-E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" name="9 Flecha derecha"/>
          <p:cNvSpPr/>
          <p:nvPr/>
        </p:nvSpPr>
        <p:spPr>
          <a:xfrm rot="1525015">
            <a:off x="4851869" y="2442614"/>
            <a:ext cx="1177626" cy="340082"/>
          </a:xfrm>
          <a:prstGeom prst="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es-E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1766101"/>
              </p:ext>
            </p:extLst>
          </p:nvPr>
        </p:nvGraphicFramePr>
        <p:xfrm>
          <a:off x="251520" y="116632"/>
          <a:ext cx="878497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11 Sol"/>
          <p:cNvSpPr/>
          <p:nvPr/>
        </p:nvSpPr>
        <p:spPr>
          <a:xfrm>
            <a:off x="4581864" y="-122507"/>
            <a:ext cx="3590535" cy="2232247"/>
          </a:xfrm>
          <a:prstGeom prst="sun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Dinámica poblacional</a:t>
            </a:r>
            <a:endParaRPr lang="es-ES" dirty="0"/>
          </a:p>
        </p:txBody>
      </p:sp>
      <p:sp>
        <p:nvSpPr>
          <p:cNvPr id="13" name="12 Sol"/>
          <p:cNvSpPr/>
          <p:nvPr/>
        </p:nvSpPr>
        <p:spPr>
          <a:xfrm>
            <a:off x="5580112" y="1734675"/>
            <a:ext cx="3703318" cy="2232247"/>
          </a:xfrm>
          <a:prstGeom prst="sun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-individuales</a:t>
            </a:r>
          </a:p>
          <a:p>
            <a:pPr algn="ctr"/>
            <a:r>
              <a:rPr lang="es-ES" dirty="0" smtClean="0"/>
              <a:t>- colectivos</a:t>
            </a:r>
            <a:endParaRPr lang="es-ES" dirty="0"/>
          </a:p>
        </p:txBody>
      </p:sp>
      <p:sp>
        <p:nvSpPr>
          <p:cNvPr id="15" name="14 Sol"/>
          <p:cNvSpPr/>
          <p:nvPr/>
        </p:nvSpPr>
        <p:spPr>
          <a:xfrm>
            <a:off x="4785310" y="3573016"/>
            <a:ext cx="4179177" cy="3024335"/>
          </a:xfrm>
          <a:prstGeom prst="sun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Mortalidad, morbilidad, natalidad, calidad de vida</a:t>
            </a:r>
          </a:p>
        </p:txBody>
      </p:sp>
    </p:spTree>
    <p:extLst>
      <p:ext uri="{BB962C8B-B14F-4D97-AF65-F5344CB8AC3E}">
        <p14:creationId xmlns:p14="http://schemas.microsoft.com/office/powerpoint/2010/main" val="77450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Periodo </a:t>
            </a:r>
            <a:r>
              <a:rPr lang="es-E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prepatogénico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492514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Es el estado de aparente estado de salud en el que el binomio susceptibilidad-resistencia del hombre obtiene un resultado positivo (defensa reforzada por  medidas de prevención primaria) o negativo y desarrollar la enfermedad como tal (periodo patogénico)</a:t>
            </a:r>
          </a:p>
          <a:p>
            <a:pPr algn="ctr"/>
            <a:endParaRPr lang="es-E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E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NOTA:</a:t>
            </a:r>
          </a:p>
          <a:p>
            <a:pPr algn="ctr">
              <a:buFont typeface="Wingdings" pitchFamily="2" charset="2"/>
              <a:buChar char="ü"/>
            </a:pPr>
            <a:r>
              <a:rPr lang="es-E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Medidas Primarias- </a:t>
            </a:r>
            <a:r>
              <a:rPr lang="es-E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campañas masivas de </a:t>
            </a:r>
            <a:r>
              <a:rPr lang="es-E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detección</a:t>
            </a:r>
            <a:endParaRPr lang="es-E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es-E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Secundarias - diagnóstico </a:t>
            </a:r>
            <a:r>
              <a:rPr lang="es-E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y tratamiento</a:t>
            </a:r>
          </a:p>
          <a:p>
            <a:pPr algn="ctr">
              <a:buFont typeface="Wingdings" pitchFamily="2" charset="2"/>
              <a:buChar char="ü"/>
            </a:pPr>
            <a:r>
              <a:rPr lang="es-E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Terc- </a:t>
            </a:r>
            <a:r>
              <a:rPr lang="es-E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rehabilitación</a:t>
            </a:r>
            <a:endParaRPr lang="es-E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sz="2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11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Periodo patogénico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endParaRPr lang="es-E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Es </a:t>
            </a:r>
            <a:r>
              <a:rPr lang="es-E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la evaluación de la enfermedad  en el hombre, resultante de la interacción entre es binomio S-R, las condiciones ambientales y los agentes potenciales con posibilidad de recaída, complicidad, cronicidad, invalidez o muerte.</a:t>
            </a:r>
          </a:p>
          <a:p>
            <a:pPr algn="ctr"/>
            <a:endParaRPr lang="es-E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Esta evaluación puede ser interferida por prevención secundaria o terciaria.</a:t>
            </a:r>
            <a:endParaRPr lang="es-E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47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Etapas del periodo patogénico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99715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es-E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Patogénesis </a:t>
            </a:r>
            <a:r>
              <a:rPr lang="es-E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o enfermedad temprana </a:t>
            </a:r>
          </a:p>
          <a:p>
            <a:pPr>
              <a:buFont typeface="Wingdings" pitchFamily="2" charset="2"/>
              <a:buChar char="Ø"/>
            </a:pPr>
            <a:endParaRPr lang="es-E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Enfermedad crónica o complicada</a:t>
            </a:r>
          </a:p>
          <a:p>
            <a:pPr>
              <a:buFont typeface="Wingdings" pitchFamily="2" charset="2"/>
              <a:buChar char="Ø"/>
            </a:pPr>
            <a:endParaRPr lang="es-E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Incapacidad o Invalidez</a:t>
            </a:r>
          </a:p>
          <a:p>
            <a:pPr marL="0" indent="0">
              <a:buNone/>
            </a:pPr>
            <a:endParaRPr lang="es-E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s-E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uerte</a:t>
            </a:r>
            <a:endParaRPr lang="es-ES" sz="28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59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1ª etapa: patogénesis temprana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endParaRPr lang="es-E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Es </a:t>
            </a:r>
            <a:r>
              <a:rPr lang="es-E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la presentación franca de signos y síntomas de enfermedad, que se acompaña de cambios tisulares, bioquímicos y fisiológicos detectables por auxiliares de diagnostico y pueden evolucionar hacia la remisión, recaída, cronicidad, invalidez o muerte</a:t>
            </a:r>
          </a:p>
          <a:p>
            <a:pPr algn="ctr"/>
            <a:endParaRPr lang="es-E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ctr">
              <a:buNone/>
            </a:pPr>
            <a:endParaRPr lang="es-E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ctr">
              <a:buNone/>
            </a:pPr>
            <a:r>
              <a:rPr lang="es-E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En esta etapa pueden ser interferidos por la prevención secundaria</a:t>
            </a:r>
            <a:endParaRPr lang="es-ES" sz="2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16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24936" cy="63408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Guion </a:t>
            </a:r>
            <a:r>
              <a:rPr lang="es-MX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xplicativo</a:t>
            </a:r>
            <a:endParaRPr lang="es-MX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54461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just"/>
            <a:endParaRPr lang="es-ES" b="1" dirty="0" smtClean="0">
              <a:solidFill>
                <a:schemeClr val="tx1"/>
              </a:solidFill>
            </a:endParaRPr>
          </a:p>
          <a:p>
            <a:pPr algn="just"/>
            <a:r>
              <a:rPr lang="es-ES" b="1" dirty="0" smtClean="0">
                <a:solidFill>
                  <a:schemeClr val="tx1"/>
                </a:solidFill>
              </a:rPr>
              <a:t>El presente material didáctico corresponde a la unidad de aprendizaje de Educación para la Salud del Plan </a:t>
            </a:r>
            <a:r>
              <a:rPr lang="es-ES" b="1" dirty="0">
                <a:solidFill>
                  <a:schemeClr val="tx1"/>
                </a:solidFill>
              </a:rPr>
              <a:t>de Estudios de la Licenciatura de Médico Cirujano, </a:t>
            </a:r>
            <a:r>
              <a:rPr lang="es-ES" b="1" dirty="0" smtClean="0">
                <a:solidFill>
                  <a:schemeClr val="tx1"/>
                </a:solidFill>
              </a:rPr>
              <a:t>es de carácter </a:t>
            </a:r>
            <a:r>
              <a:rPr lang="es-ES" b="1" dirty="0">
                <a:solidFill>
                  <a:schemeClr val="tx1"/>
                </a:solidFill>
              </a:rPr>
              <a:t>optativo con orientación comunitaria y se imparte a alumnos </a:t>
            </a:r>
            <a:r>
              <a:rPr lang="es-ES" b="1" dirty="0" smtClean="0">
                <a:solidFill>
                  <a:schemeClr val="tx1"/>
                </a:solidFill>
              </a:rPr>
              <a:t>que elijan cursar esta unidad de aprendizaje, desde </a:t>
            </a:r>
            <a:r>
              <a:rPr lang="es-ES" b="1" dirty="0">
                <a:solidFill>
                  <a:schemeClr val="tx1"/>
                </a:solidFill>
              </a:rPr>
              <a:t>el 1° hasta el 10° semestre.</a:t>
            </a:r>
          </a:p>
          <a:p>
            <a:pPr algn="just"/>
            <a:endParaRPr lang="es-ES" b="1" dirty="0">
              <a:solidFill>
                <a:schemeClr val="tx1"/>
              </a:solidFill>
            </a:endParaRPr>
          </a:p>
          <a:p>
            <a:pPr algn="just"/>
            <a:r>
              <a:rPr lang="es-ES" b="1" dirty="0">
                <a:solidFill>
                  <a:schemeClr val="tx1"/>
                </a:solidFill>
              </a:rPr>
              <a:t>El material didáctico que se presenta es de sólo visión </a:t>
            </a:r>
            <a:r>
              <a:rPr lang="es-ES" b="1" dirty="0" err="1">
                <a:solidFill>
                  <a:schemeClr val="tx1"/>
                </a:solidFill>
              </a:rPr>
              <a:t>proyectable</a:t>
            </a:r>
            <a:r>
              <a:rPr lang="es-ES" b="1" dirty="0">
                <a:solidFill>
                  <a:schemeClr val="tx1"/>
                </a:solidFill>
              </a:rPr>
              <a:t>, que consta de </a:t>
            </a:r>
            <a:r>
              <a:rPr lang="es-ES" b="1" dirty="0" smtClean="0">
                <a:solidFill>
                  <a:schemeClr val="tx1"/>
                </a:solidFill>
              </a:rPr>
              <a:t>31diapositivas</a:t>
            </a:r>
            <a:r>
              <a:rPr lang="es-ES" b="1" dirty="0">
                <a:solidFill>
                  <a:schemeClr val="tx1"/>
                </a:solidFill>
              </a:rPr>
              <a:t>.  </a:t>
            </a:r>
          </a:p>
          <a:p>
            <a:pPr marL="0" indent="0" algn="just">
              <a:buNone/>
            </a:pPr>
            <a:endParaRPr lang="es-ES" b="1" dirty="0">
              <a:solidFill>
                <a:schemeClr val="tx1"/>
              </a:solidFill>
            </a:endParaRPr>
          </a:p>
          <a:p>
            <a:pPr algn="just"/>
            <a:r>
              <a:rPr lang="es-ES" b="1" dirty="0">
                <a:solidFill>
                  <a:schemeClr val="tx1"/>
                </a:solidFill>
              </a:rPr>
              <a:t>Es material didáctico de apoyo  para el logro de los objetivos del tema “ </a:t>
            </a:r>
            <a:r>
              <a:rPr lang="es-ES" b="1" dirty="0" smtClean="0">
                <a:solidFill>
                  <a:schemeClr val="tx1"/>
                </a:solidFill>
              </a:rPr>
              <a:t>Historia Natural de la enfermedad.” </a:t>
            </a:r>
            <a:r>
              <a:rPr lang="es-ES" b="1" dirty="0">
                <a:solidFill>
                  <a:schemeClr val="tx1"/>
                </a:solidFill>
              </a:rPr>
              <a:t>incluido en la unidad </a:t>
            </a:r>
            <a:r>
              <a:rPr lang="es-ES" b="1" dirty="0" smtClean="0">
                <a:solidFill>
                  <a:schemeClr val="tx1"/>
                </a:solidFill>
              </a:rPr>
              <a:t>III</a:t>
            </a:r>
            <a:r>
              <a:rPr lang="es-ES" b="1" dirty="0">
                <a:solidFill>
                  <a:schemeClr val="tx1"/>
                </a:solidFill>
              </a:rPr>
              <a:t>. </a:t>
            </a:r>
            <a:r>
              <a:rPr lang="es-ES" b="1" dirty="0" smtClean="0">
                <a:solidFill>
                  <a:schemeClr val="tx1"/>
                </a:solidFill>
              </a:rPr>
              <a:t>Que lleva el mismo título “ Historia Natural de la Enfermedad”. </a:t>
            </a:r>
            <a:endParaRPr lang="es-ES" b="1" dirty="0">
              <a:solidFill>
                <a:schemeClr val="tx1"/>
              </a:solidFill>
            </a:endParaRPr>
          </a:p>
          <a:p>
            <a:pPr algn="just"/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3669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2ª etapa: enfermedad crónica 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32859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Periodo patogénico en el que pueden agregarse otros padecimientos y agravar el cuadro.</a:t>
            </a:r>
          </a:p>
          <a:p>
            <a:pPr marL="0" indent="0">
              <a:buNone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La evolución de este proceso depende de los riesgos al que el individuo esta expuesto: </a:t>
            </a:r>
          </a:p>
          <a:p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Estrato social</a:t>
            </a:r>
          </a:p>
          <a:p>
            <a:pPr>
              <a:buFont typeface="Courier New" pitchFamily="49" charset="0"/>
              <a:buChar char="o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Recursos biopsicosociales</a:t>
            </a:r>
          </a:p>
          <a:p>
            <a:pPr>
              <a:buFont typeface="Courier New" pitchFamily="49" charset="0"/>
              <a:buChar char="o"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Atención medica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Courier New" pitchFamily="49" charset="0"/>
              <a:buChar char="o"/>
            </a:pPr>
            <a:endParaRPr lang="es-ES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Puede ser combatida por  la prevención secundaria (diagnostico precoz y tratamiento adecuado)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96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3ª etapa: invalidez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18457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s-ES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Se </a:t>
            </a: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presentan lesiones orgánicas o funcionales producida por un defecto y a su vez daños o secuelas que pueden predisponer enfermedades secundarias que desencadenen la muerte</a:t>
            </a:r>
          </a:p>
          <a:p>
            <a:pPr algn="ctr"/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ES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El proceso puede ser interferido por la intervención terciaria específicamente por la rehabilitación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85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4ª etapa: muerte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 la máxima expresión de susceptibilidad del huésped ante el medio y los agentes, dado que ha cesado todo mecanismo de resistencia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25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778724"/>
              </p:ext>
            </p:extLst>
          </p:nvPr>
        </p:nvGraphicFramePr>
        <p:xfrm>
          <a:off x="0" y="1"/>
          <a:ext cx="9144000" cy="7433631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1529916"/>
                <a:gridCol w="1529916"/>
                <a:gridCol w="3042084"/>
                <a:gridCol w="1521042"/>
                <a:gridCol w="1521042"/>
              </a:tblGrid>
              <a:tr h="596364">
                <a:tc gridSpan="2">
                  <a:txBody>
                    <a:bodyPr/>
                    <a:lstStyle/>
                    <a:p>
                      <a:r>
                        <a:rPr lang="es-ES" dirty="0" smtClean="0"/>
                        <a:t>Periodo prepatogènico</a:t>
                      </a:r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dirty="0" smtClean="0"/>
                        <a:t>Periodo patogénico</a:t>
                      </a:r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80870">
                <a:tc gridSpan="2">
                  <a:txBody>
                    <a:bodyPr/>
                    <a:lstStyle/>
                    <a:p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AGENTE:</a:t>
                      </a:r>
                    </a:p>
                    <a:p>
                      <a:r>
                        <a:rPr lang="es-ES" sz="1200" b="1" baseline="0" dirty="0" smtClean="0">
                          <a:solidFill>
                            <a:schemeClr val="bg1"/>
                          </a:solidFill>
                        </a:rPr>
                        <a:t>-Bilógico</a:t>
                      </a:r>
                    </a:p>
                    <a:p>
                      <a:r>
                        <a:rPr lang="es-ES" sz="1200" b="1" baseline="0" dirty="0" smtClean="0">
                          <a:solidFill>
                            <a:schemeClr val="bg1"/>
                          </a:solidFill>
                        </a:rPr>
                        <a:t>-Físico</a:t>
                      </a:r>
                    </a:p>
                    <a:p>
                      <a:r>
                        <a:rPr lang="es-ES" sz="1200" b="1" baseline="0" dirty="0" smtClean="0">
                          <a:solidFill>
                            <a:schemeClr val="bg1"/>
                          </a:solidFill>
                        </a:rPr>
                        <a:t>-Químico</a:t>
                      </a:r>
                    </a:p>
                    <a:p>
                      <a:endParaRPr lang="es-ES" sz="12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s-ES" sz="1200" b="1" baseline="0" dirty="0" smtClean="0">
                          <a:solidFill>
                            <a:schemeClr val="bg1"/>
                          </a:solidFill>
                        </a:rPr>
                        <a:t>HUESPED:</a:t>
                      </a:r>
                    </a:p>
                    <a:p>
                      <a:r>
                        <a:rPr lang="es-ES" sz="1200" b="1" baseline="0" dirty="0" smtClean="0">
                          <a:solidFill>
                            <a:schemeClr val="bg1"/>
                          </a:solidFill>
                        </a:rPr>
                        <a:t>-herencia</a:t>
                      </a:r>
                    </a:p>
                    <a:p>
                      <a:r>
                        <a:rPr lang="es-ES" sz="1200" b="1" baseline="0" dirty="0" smtClean="0">
                          <a:solidFill>
                            <a:schemeClr val="bg1"/>
                          </a:solidFill>
                        </a:rPr>
                        <a:t>-edad</a:t>
                      </a:r>
                    </a:p>
                    <a:p>
                      <a:r>
                        <a:rPr lang="es-ES" sz="1200" b="1" baseline="0" dirty="0" smtClean="0">
                          <a:solidFill>
                            <a:schemeClr val="bg1"/>
                          </a:solidFill>
                        </a:rPr>
                        <a:t>-sexo</a:t>
                      </a:r>
                    </a:p>
                    <a:p>
                      <a:endParaRPr lang="es-ES" sz="12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MEDIO:</a:t>
                      </a:r>
                    </a:p>
                    <a:p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-socioeconómico</a:t>
                      </a:r>
                    </a:p>
                    <a:p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-cultural</a:t>
                      </a:r>
                    </a:p>
                    <a:p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-ecológico</a:t>
                      </a:r>
                    </a:p>
                    <a:p>
                      <a:endParaRPr lang="es-ES" sz="1200" dirty="0" smtClean="0"/>
                    </a:p>
                    <a:p>
                      <a:endParaRPr lang="es-ES" sz="1200" dirty="0" smtClean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2806">
                <a:tc gridSpan="2"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Prevención primaria</a:t>
                      </a:r>
                      <a:endParaRPr lang="es-E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prevención secundaria</a:t>
                      </a:r>
                      <a:endParaRPr lang="es-E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Prevención terciaria</a:t>
                      </a:r>
                      <a:endParaRPr lang="es-E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2806"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Promoción de la salud</a:t>
                      </a:r>
                      <a:endParaRPr lang="es-E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Protección específica</a:t>
                      </a:r>
                      <a:endParaRPr lang="es-E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Diagnóstico precoz y tratamiento oportuno</a:t>
                      </a:r>
                      <a:endParaRPr lang="es-E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Limitación del daño</a:t>
                      </a:r>
                      <a:endParaRPr lang="es-E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b="1" dirty="0" smtClean="0">
                          <a:solidFill>
                            <a:schemeClr val="bg1"/>
                          </a:solidFill>
                        </a:rPr>
                        <a:t>rehabilitación</a:t>
                      </a:r>
                      <a:endParaRPr lang="es-E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2362819"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*Atención médica     *cuidado en la relación sexual                                *planificación</a:t>
                      </a:r>
                      <a:r>
                        <a:rPr lang="es-ES" sz="1200" baseline="0" dirty="0" smtClean="0"/>
                        <a:t> familiar              *instrucción nutricional           *control de fauna nociva       *promoción del crecimiento y desarrollo del niño                               *protección materno-infantil                             </a:t>
                      </a:r>
                      <a:endParaRPr lang="es-ES" sz="1200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*</a:t>
                      </a:r>
                      <a:r>
                        <a:rPr lang="es-ES" sz="1200" dirty="0" smtClean="0"/>
                        <a:t>programa educación para la salud                           *dieta equilibrada               *higiene de los alimentos                               *ejercicio físico                      *evitar exposición a factores</a:t>
                      </a:r>
                      <a:r>
                        <a:rPr lang="es-ES" sz="1200" baseline="0" dirty="0" smtClean="0"/>
                        <a:t> alérgicos              *control epidemiológico de enfermedades transmisibles o no.                   </a:t>
                      </a:r>
                      <a:endParaRPr lang="es-ES" sz="1200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*</a:t>
                      </a:r>
                      <a:r>
                        <a:rPr lang="es-ES" sz="1200" dirty="0" smtClean="0"/>
                        <a:t>atención médica oportuna                                                  *auxiliares de diagnostico y tratamiento                          *cursos</a:t>
                      </a:r>
                      <a:r>
                        <a:rPr lang="es-ES" sz="1200" baseline="0" dirty="0" smtClean="0"/>
                        <a:t> de capacitación médica                                          *programa detección de  temprana de enfermedades                                                                      *enfoques pedagógicos en escuelas de medicina                                                      </a:t>
                      </a:r>
                      <a:endParaRPr lang="es-ES" sz="1200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*</a:t>
                      </a:r>
                      <a:r>
                        <a:rPr lang="es-ES" sz="1200" dirty="0" smtClean="0"/>
                        <a:t>prevención</a:t>
                      </a:r>
                      <a:r>
                        <a:rPr lang="es-ES" sz="1200" baseline="0" dirty="0" smtClean="0"/>
                        <a:t> de secuelas                                 *uso de recursos médicos para evitar el avance de la enfermedad                              *educación higiénica a médicos y familias</a:t>
                      </a:r>
                      <a:endParaRPr lang="es-E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*</a:t>
                      </a:r>
                      <a:r>
                        <a:rPr lang="es-ES" sz="1200" dirty="0" smtClean="0"/>
                        <a:t>recuperación funcional muscular                             *terapia ocupacional               *educación de la sociedad para aceptación</a:t>
                      </a:r>
                      <a:r>
                        <a:rPr lang="es-ES" sz="1200" baseline="0" dirty="0" smtClean="0"/>
                        <a:t> de discapacitados                          *protección estatal para discapacitados</a:t>
                      </a:r>
                      <a:endParaRPr lang="es-E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</a:tr>
              <a:tr h="436467">
                <a:tc>
                  <a:txBody>
                    <a:bodyPr/>
                    <a:lstStyle/>
                    <a:p>
                      <a:r>
                        <a:rPr lang="es-ES" dirty="0" smtClean="0"/>
                        <a:t>1º nivel</a:t>
                      </a:r>
                      <a:endParaRPr lang="es-E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2º nivel</a:t>
                      </a:r>
                      <a:endParaRPr lang="es-E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3º nivel</a:t>
                      </a:r>
                      <a:endParaRPr lang="es-E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4º nivel</a:t>
                      </a:r>
                      <a:endParaRPr lang="es-E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5º nivel</a:t>
                      </a:r>
                      <a:endParaRPr lang="es-ES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  <p:cxnSp>
        <p:nvCxnSpPr>
          <p:cNvPr id="3" name="2 Conector recto de flecha"/>
          <p:cNvCxnSpPr/>
          <p:nvPr/>
        </p:nvCxnSpPr>
        <p:spPr>
          <a:xfrm>
            <a:off x="611560" y="836712"/>
            <a:ext cx="914400" cy="1152128"/>
          </a:xfrm>
          <a:prstGeom prst="straightConnector1">
            <a:avLst/>
          </a:prstGeom>
          <a:ln w="28575">
            <a:solidFill>
              <a:srgbClr val="660033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V="1">
            <a:off x="827584" y="2024844"/>
            <a:ext cx="698376" cy="1116124"/>
          </a:xfrm>
          <a:prstGeom prst="straightConnector1">
            <a:avLst/>
          </a:prstGeom>
          <a:ln w="28575">
            <a:solidFill>
              <a:srgbClr val="660033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558102" y="1988840"/>
            <a:ext cx="967858" cy="72008"/>
          </a:xfrm>
          <a:prstGeom prst="straightConnector1">
            <a:avLst/>
          </a:prstGeom>
          <a:ln w="28575">
            <a:solidFill>
              <a:srgbClr val="660033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14 Flecha derecha"/>
          <p:cNvSpPr/>
          <p:nvPr/>
        </p:nvSpPr>
        <p:spPr>
          <a:xfrm>
            <a:off x="1525960" y="1746524"/>
            <a:ext cx="1317848" cy="484632"/>
          </a:xfrm>
          <a:prstGeom prst="rightArrow">
            <a:avLst/>
          </a:prstGeom>
          <a:solidFill>
            <a:srgbClr val="660033"/>
          </a:solidFill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estìmulos</a:t>
            </a:r>
            <a:endParaRPr lang="es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3867"/>
            <a:ext cx="6062855" cy="3329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824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Conceptos de salud </a:t>
            </a:r>
            <a:endParaRPr lang="es-MX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95536" y="1916832"/>
            <a:ext cx="4320480" cy="122413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Estado del ser orgánico que ejerce normalmente todas las funciones (definición clínica  </a:t>
            </a:r>
            <a:endParaRPr lang="es-MX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4"/>
          </p:nvPr>
        </p:nvSpPr>
        <p:spPr>
          <a:xfrm>
            <a:off x="4788024" y="1700808"/>
            <a:ext cx="4041775" cy="1902197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Estado de completo bienestar físico, mental y social y no sólo ausencia de enfermedad. (OMS) </a:t>
            </a:r>
            <a:endParaRPr lang="es-MX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290754"/>
            <a:ext cx="315277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406" y="3861048"/>
            <a:ext cx="3248025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23964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Concepto de Salud </a:t>
            </a:r>
            <a:endParaRPr lang="es-MX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8640960" cy="52565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94603"/>
            <a:ext cx="1584176" cy="1201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2296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aplicación del modelo de la historia natural de la enfermedad </a:t>
            </a:r>
            <a:endParaRPr lang="es-MX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1508"/>
            <a:ext cx="8229600" cy="499785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789039"/>
            <a:ext cx="2962239" cy="2345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29033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6613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Medidas de preservación de la salud</a:t>
            </a:r>
            <a:endParaRPr lang="es-MX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784975" cy="53285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7097634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Objetivos del sector salud </a:t>
            </a:r>
            <a:endParaRPr lang="es-MX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221088"/>
            <a:ext cx="2088232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3032"/>
            <a:ext cx="8229600" cy="490231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860" y="4334814"/>
            <a:ext cx="3024336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09955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Objetivos del sector salud </a:t>
            </a:r>
            <a:endParaRPr lang="es-MX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00200"/>
            <a:ext cx="7920880" cy="492514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21088"/>
            <a:ext cx="274396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6682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8568952" cy="648072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tx1"/>
                </a:solidFill>
              </a:rPr>
              <a:t>MODELO DE LA HISTORIA NATURAL Y SOCIAL DEL PROCESO SALUD-ENFERMEDAD</a:t>
            </a:r>
            <a:endParaRPr lang="es-ES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Usuario\Escritorio\respaldo\todas las carpetas 2\Mis imágenes\CUIDAND ENFERM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752" y="4671195"/>
            <a:ext cx="1811611" cy="161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Usuario\Escritorio\respaldo\todas las carpetas 2\Mis imágenes\IN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4614462"/>
            <a:ext cx="1872208" cy="173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9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Objetivos del sector salud </a:t>
            </a:r>
            <a:endParaRPr lang="es-MX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14116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D) Concertar e inducir a los sectores social y privado</a:t>
            </a:r>
          </a:p>
          <a:p>
            <a:pPr algn="ctr"/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salud es un derecho pero también una obligación de todos</a:t>
            </a:r>
          </a:p>
          <a:p>
            <a:pPr algn="ctr"/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E) infraestructura necesaria </a:t>
            </a:r>
          </a:p>
          <a:p>
            <a:pPr algn="ctr"/>
            <a:endParaRPr lang="es-MX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4509119"/>
            <a:ext cx="266429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509119"/>
            <a:ext cx="2736304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83589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8229600" cy="459040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340725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7" y="4365104"/>
            <a:ext cx="2016224" cy="1646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65104"/>
            <a:ext cx="2376264" cy="1782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178" y="4365104"/>
            <a:ext cx="2227024" cy="171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64397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0609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tx1"/>
                </a:solidFill>
              </a:rPr>
              <a:t>La salud se complica cuando es:   </a:t>
            </a:r>
            <a:endParaRPr lang="es-MX" b="1" dirty="0">
              <a:solidFill>
                <a:schemeClr val="tx1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496943" cy="554461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0602655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BOBLIOGRAFÍA 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268760"/>
            <a:ext cx="8219256" cy="532859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ES" sz="1800" dirty="0" smtClean="0">
                <a:solidFill>
                  <a:schemeClr val="tx1"/>
                </a:solidFill>
              </a:rPr>
              <a:t>Álvarez </a:t>
            </a:r>
            <a:r>
              <a:rPr lang="es-ES" sz="1800" dirty="0">
                <a:solidFill>
                  <a:schemeClr val="tx1"/>
                </a:solidFill>
              </a:rPr>
              <a:t>A</a:t>
            </a:r>
            <a:r>
              <a:rPr lang="es-ES" sz="1800" dirty="0" smtClean="0">
                <a:solidFill>
                  <a:schemeClr val="tx1"/>
                </a:solidFill>
              </a:rPr>
              <a:t>lva R. Educación para la salud. El </a:t>
            </a:r>
            <a:r>
              <a:rPr lang="es-ES" sz="1800" dirty="0">
                <a:solidFill>
                  <a:schemeClr val="tx1"/>
                </a:solidFill>
              </a:rPr>
              <a:t>M</a:t>
            </a:r>
            <a:r>
              <a:rPr lang="es-ES" sz="1800" dirty="0" smtClean="0">
                <a:solidFill>
                  <a:schemeClr val="tx1"/>
                </a:solidFill>
              </a:rPr>
              <a:t>anual Moderno 2002</a:t>
            </a:r>
          </a:p>
          <a:p>
            <a:pPr marL="0" indent="0">
              <a:buNone/>
            </a:pPr>
            <a:endParaRPr lang="es-E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" sz="1800" dirty="0" smtClean="0">
                <a:solidFill>
                  <a:schemeClr val="tx1"/>
                </a:solidFill>
              </a:rPr>
              <a:t>Álvarez </a:t>
            </a:r>
            <a:r>
              <a:rPr lang="es-ES" sz="1800" dirty="0">
                <a:solidFill>
                  <a:schemeClr val="tx1"/>
                </a:solidFill>
              </a:rPr>
              <a:t>A</a:t>
            </a:r>
            <a:r>
              <a:rPr lang="es-ES" sz="1800" dirty="0" smtClean="0">
                <a:solidFill>
                  <a:schemeClr val="tx1"/>
                </a:solidFill>
              </a:rPr>
              <a:t>lva r </a:t>
            </a:r>
            <a:r>
              <a:rPr lang="es-ES" sz="1800" dirty="0" err="1" smtClean="0">
                <a:solidFill>
                  <a:schemeClr val="tx1"/>
                </a:solidFill>
              </a:rPr>
              <a:t>R</a:t>
            </a:r>
            <a:r>
              <a:rPr lang="es-ES" sz="1800" dirty="0" smtClean="0">
                <a:solidFill>
                  <a:schemeClr val="tx1"/>
                </a:solidFill>
              </a:rPr>
              <a:t>. Salud </a:t>
            </a:r>
            <a:r>
              <a:rPr lang="es-ES" sz="1800" dirty="0">
                <a:solidFill>
                  <a:schemeClr val="tx1"/>
                </a:solidFill>
              </a:rPr>
              <a:t>P</a:t>
            </a:r>
            <a:r>
              <a:rPr lang="es-ES" sz="1800" dirty="0" smtClean="0">
                <a:solidFill>
                  <a:schemeClr val="tx1"/>
                </a:solidFill>
              </a:rPr>
              <a:t>ública y Medicina </a:t>
            </a:r>
            <a:r>
              <a:rPr lang="es-ES" sz="1800" dirty="0">
                <a:solidFill>
                  <a:schemeClr val="tx1"/>
                </a:solidFill>
              </a:rPr>
              <a:t>P</a:t>
            </a:r>
            <a:r>
              <a:rPr lang="es-ES" sz="1800" dirty="0" smtClean="0">
                <a:solidFill>
                  <a:schemeClr val="tx1"/>
                </a:solidFill>
              </a:rPr>
              <a:t>reventiva </a:t>
            </a:r>
            <a:r>
              <a:rPr lang="es-ES" sz="1800" dirty="0">
                <a:solidFill>
                  <a:schemeClr val="tx1"/>
                </a:solidFill>
              </a:rPr>
              <a:t>E</a:t>
            </a:r>
            <a:r>
              <a:rPr lang="es-ES" sz="1800" dirty="0" smtClean="0">
                <a:solidFill>
                  <a:schemeClr val="tx1"/>
                </a:solidFill>
              </a:rPr>
              <a:t>l </a:t>
            </a:r>
            <a:r>
              <a:rPr lang="es-ES" sz="1800" dirty="0">
                <a:solidFill>
                  <a:schemeClr val="tx1"/>
                </a:solidFill>
              </a:rPr>
              <a:t>M</a:t>
            </a:r>
            <a:r>
              <a:rPr lang="es-ES" sz="1800" dirty="0" smtClean="0">
                <a:solidFill>
                  <a:schemeClr val="tx1"/>
                </a:solidFill>
              </a:rPr>
              <a:t>anual </a:t>
            </a:r>
            <a:r>
              <a:rPr lang="es-ES" sz="1800" dirty="0">
                <a:solidFill>
                  <a:schemeClr val="tx1"/>
                </a:solidFill>
              </a:rPr>
              <a:t>M</a:t>
            </a:r>
            <a:r>
              <a:rPr lang="es-ES" sz="1800" dirty="0" smtClean="0">
                <a:solidFill>
                  <a:schemeClr val="tx1"/>
                </a:solidFill>
              </a:rPr>
              <a:t>oderno 2002</a:t>
            </a:r>
          </a:p>
          <a:p>
            <a:pPr marL="0" indent="0">
              <a:buNone/>
            </a:pPr>
            <a:endParaRPr lang="es-E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" sz="1800" dirty="0" smtClean="0">
                <a:solidFill>
                  <a:schemeClr val="tx1"/>
                </a:solidFill>
              </a:rPr>
              <a:t>Frías Ozuna. Salud </a:t>
            </a:r>
            <a:r>
              <a:rPr lang="es-ES" sz="1800" dirty="0">
                <a:solidFill>
                  <a:schemeClr val="tx1"/>
                </a:solidFill>
              </a:rPr>
              <a:t>P</a:t>
            </a:r>
            <a:r>
              <a:rPr lang="es-ES" sz="1800" dirty="0" smtClean="0">
                <a:solidFill>
                  <a:schemeClr val="tx1"/>
                </a:solidFill>
              </a:rPr>
              <a:t>ública  y Educación  para la Salud 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 smtClean="0">
                <a:solidFill>
                  <a:schemeClr val="tx1"/>
                </a:solidFill>
              </a:rPr>
              <a:t>Masson</a:t>
            </a:r>
            <a:r>
              <a:rPr lang="es-ES" sz="1800" dirty="0" smtClean="0">
                <a:solidFill>
                  <a:schemeClr val="tx1"/>
                </a:solidFill>
              </a:rPr>
              <a:t> 2000</a:t>
            </a:r>
          </a:p>
          <a:p>
            <a:pPr marL="0" indent="0">
              <a:buNone/>
            </a:pPr>
            <a:endParaRPr lang="es-E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" sz="1800" dirty="0" err="1">
                <a:solidFill>
                  <a:schemeClr val="tx1"/>
                </a:solidFill>
              </a:rPr>
              <a:t>K</a:t>
            </a:r>
            <a:r>
              <a:rPr lang="es-ES" sz="1800" dirty="0" err="1" smtClean="0">
                <a:solidFill>
                  <a:schemeClr val="tx1"/>
                </a:solidFill>
              </a:rPr>
              <a:t>roeger</a:t>
            </a:r>
            <a:r>
              <a:rPr lang="es-ES" sz="1800" dirty="0" smtClean="0">
                <a:solidFill>
                  <a:schemeClr val="tx1"/>
                </a:solidFill>
              </a:rPr>
              <a:t> a. y  Luna R. Atención Primaria de Salud. OPS 2ª </a:t>
            </a:r>
            <a:r>
              <a:rPr lang="es-ES" sz="1800" dirty="0" err="1" smtClean="0">
                <a:solidFill>
                  <a:schemeClr val="tx1"/>
                </a:solidFill>
              </a:rPr>
              <a:t>edic</a:t>
            </a:r>
            <a:r>
              <a:rPr lang="es-ES" sz="1800" dirty="0" smtClean="0">
                <a:solidFill>
                  <a:schemeClr val="tx1"/>
                </a:solidFill>
              </a:rPr>
              <a:t>. 1992</a:t>
            </a:r>
          </a:p>
          <a:p>
            <a:pPr marL="0" indent="0">
              <a:buNone/>
            </a:pPr>
            <a:endParaRPr lang="es-E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" sz="1800" dirty="0">
                <a:solidFill>
                  <a:schemeClr val="tx1"/>
                </a:solidFill>
              </a:rPr>
              <a:t>M</a:t>
            </a:r>
            <a:r>
              <a:rPr lang="es-ES" sz="1800" dirty="0" smtClean="0">
                <a:solidFill>
                  <a:schemeClr val="tx1"/>
                </a:solidFill>
              </a:rPr>
              <a:t>iller Benjamín F: </a:t>
            </a:r>
            <a:r>
              <a:rPr lang="es-ES" sz="1800" dirty="0">
                <a:solidFill>
                  <a:schemeClr val="tx1"/>
                </a:solidFill>
              </a:rPr>
              <a:t>S</a:t>
            </a:r>
            <a:r>
              <a:rPr lang="es-ES" sz="1800" dirty="0" smtClean="0">
                <a:solidFill>
                  <a:schemeClr val="tx1"/>
                </a:solidFill>
              </a:rPr>
              <a:t>alud </a:t>
            </a:r>
            <a:r>
              <a:rPr lang="es-ES" sz="1800" dirty="0">
                <a:solidFill>
                  <a:schemeClr val="tx1"/>
                </a:solidFill>
              </a:rPr>
              <a:t>I</a:t>
            </a:r>
            <a:r>
              <a:rPr lang="es-ES" sz="1800" dirty="0" smtClean="0">
                <a:solidFill>
                  <a:schemeClr val="tx1"/>
                </a:solidFill>
              </a:rPr>
              <a:t>ndividual y Colectiva: el hombre y la sociedad actual. capitulo xviii interamericana 1993</a:t>
            </a:r>
          </a:p>
          <a:p>
            <a:pPr marL="0" indent="0">
              <a:buNone/>
            </a:pPr>
            <a:endParaRPr lang="es-ES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s-ES" sz="1800" dirty="0" err="1">
                <a:solidFill>
                  <a:schemeClr val="tx1"/>
                </a:solidFill>
              </a:rPr>
              <a:t>M</a:t>
            </a:r>
            <a:r>
              <a:rPr lang="es-ES" sz="1800" dirty="0" err="1" smtClean="0">
                <a:solidFill>
                  <a:schemeClr val="tx1"/>
                </a:solidFill>
              </a:rPr>
              <a:t>odulos</a:t>
            </a:r>
            <a:r>
              <a:rPr lang="es-ES" sz="1800" dirty="0" smtClean="0">
                <a:solidFill>
                  <a:schemeClr val="tx1"/>
                </a:solidFill>
              </a:rPr>
              <a:t> Epidemiológicos  de principios de </a:t>
            </a:r>
            <a:r>
              <a:rPr lang="es-ES" sz="1800" dirty="0" err="1" smtClean="0">
                <a:solidFill>
                  <a:schemeClr val="tx1"/>
                </a:solidFill>
              </a:rPr>
              <a:t>epidemiológía</a:t>
            </a:r>
            <a:r>
              <a:rPr lang="es-ES" sz="1800" dirty="0" smtClean="0">
                <a:solidFill>
                  <a:schemeClr val="tx1"/>
                </a:solidFill>
              </a:rPr>
              <a:t> para el control de enfermedades  </a:t>
            </a:r>
            <a:r>
              <a:rPr lang="es-ES" sz="1800" dirty="0" err="1" smtClean="0">
                <a:solidFill>
                  <a:schemeClr val="tx1"/>
                </a:solidFill>
              </a:rPr>
              <a:t>ops</a:t>
            </a:r>
            <a:r>
              <a:rPr lang="es-ES" sz="1800" dirty="0" smtClean="0">
                <a:solidFill>
                  <a:schemeClr val="tx1"/>
                </a:solidFill>
              </a:rPr>
              <a:t> 2° </a:t>
            </a:r>
            <a:r>
              <a:rPr lang="es-ES" sz="1800" dirty="0" err="1" smtClean="0">
                <a:solidFill>
                  <a:schemeClr val="tx1"/>
                </a:solidFill>
              </a:rPr>
              <a:t>edic</a:t>
            </a:r>
            <a:r>
              <a:rPr lang="es-ES" sz="1800" dirty="0" smtClean="0">
                <a:solidFill>
                  <a:schemeClr val="tx1"/>
                </a:solidFill>
              </a:rPr>
              <a:t> 2012</a:t>
            </a:r>
          </a:p>
          <a:p>
            <a:endParaRPr lang="es-MX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1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51216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s-E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Aplicaciones Modelo </a:t>
            </a:r>
            <a:r>
              <a:rPr lang="es-E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historia natural y social de la salud enfermedad</a:t>
            </a:r>
            <a:endParaRPr lang="es-ES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844824"/>
            <a:ext cx="8712968" cy="489654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514350" indent="-514350" algn="just">
              <a:buFont typeface="+mj-lt"/>
              <a:buAutoNum type="arabicParenR"/>
            </a:pPr>
            <a:endParaRPr lang="es-ES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arenR"/>
            </a:pPr>
            <a:r>
              <a:rPr lang="es-E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 </a:t>
            </a:r>
            <a:r>
              <a:rPr lang="es-E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modelo que explica en forma sintetizada la interrelación entre la salud y la enfermedad</a:t>
            </a:r>
          </a:p>
          <a:p>
            <a:pPr marL="514350" indent="-514350" algn="just">
              <a:buFont typeface="+mj-lt"/>
              <a:buAutoNum type="arabicParenR"/>
            </a:pPr>
            <a:endParaRPr lang="es-ES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>
              <a:buFont typeface="+mj-lt"/>
              <a:buAutoNum type="arabicParenR"/>
            </a:pP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s-E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os fenómenos ocurridos desde que el hombre aparentemente sano se expone al riesgo, hasta que lo sufre y tiene manifestaciones clínicas, pudiendo estas curarse, hacerse crónicas, producir invalidez o muerte.</a:t>
            </a:r>
            <a:endParaRPr lang="es-E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18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Aplicaciones del modelo  </a:t>
            </a:r>
            <a:endParaRPr lang="es-E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40768"/>
            <a:ext cx="8208912" cy="532859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Sistematiza 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proceso enseñanza- 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aprendizaje</a:t>
            </a:r>
          </a:p>
          <a:p>
            <a:pPr>
              <a:lnSpc>
                <a:spcPct val="150000"/>
              </a:lnSpc>
            </a:pPr>
            <a:endParaRPr lang="es-E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Sistematiza 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proceso de 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investigación</a:t>
            </a:r>
          </a:p>
          <a:p>
            <a:pPr marL="0" indent="0">
              <a:lnSpc>
                <a:spcPct val="150000"/>
              </a:lnSpc>
              <a:buNone/>
            </a:pPr>
            <a:endParaRPr lang="es-E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Considera 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 ser humano 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integralmente </a:t>
            </a:r>
          </a:p>
          <a:p>
            <a:pPr marL="0" indent="0">
              <a:lnSpc>
                <a:spcPct val="150000"/>
              </a:lnSpc>
              <a:buNone/>
            </a:pPr>
            <a:endParaRPr lang="es-E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6. Maneja </a:t>
            </a:r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interacción entre huésped, agente y medio</a:t>
            </a:r>
          </a:p>
        </p:txBody>
      </p:sp>
    </p:spTree>
    <p:extLst>
      <p:ext uri="{BB962C8B-B14F-4D97-AF65-F5344CB8AC3E}">
        <p14:creationId xmlns:p14="http://schemas.microsoft.com/office/powerpoint/2010/main" val="281114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Aplicaciones del Modelo  </a:t>
            </a:r>
            <a:endParaRPr lang="es-MX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 smtClean="0">
                <a:solidFill>
                  <a:schemeClr val="tx1"/>
                </a:solidFill>
              </a:rPr>
              <a:t>Permite al médico establecer en que etapa de la enfermedad ocurre cada alteración</a:t>
            </a:r>
          </a:p>
          <a:p>
            <a:pPr marL="0" indent="0">
              <a:buNone/>
            </a:pPr>
            <a:r>
              <a:rPr lang="es-ES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es-ES" b="1" dirty="0" smtClean="0">
                <a:solidFill>
                  <a:schemeClr val="tx1"/>
                </a:solidFill>
              </a:rPr>
              <a:t>Facilita la acción preventiva porque anticipa riesgos</a:t>
            </a:r>
          </a:p>
          <a:p>
            <a:pPr marL="0" indent="0">
              <a:buNone/>
            </a:pPr>
            <a:endParaRPr lang="es-ES" b="1" dirty="0" smtClean="0">
              <a:solidFill>
                <a:schemeClr val="tx1"/>
              </a:solidFill>
            </a:endParaRPr>
          </a:p>
          <a:p>
            <a:r>
              <a:rPr lang="es-ES" b="1" dirty="0" smtClean="0">
                <a:solidFill>
                  <a:schemeClr val="tx1"/>
                </a:solidFill>
              </a:rPr>
              <a:t>Sirve de parámetro para programar y evaluar la atención médica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97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115699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E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  BÀSICOS </a:t>
            </a:r>
            <a:br>
              <a:rPr lang="es-E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M. H. N. S. P. S-E.</a:t>
            </a:r>
            <a:endParaRPr lang="es-ES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478112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Triada ecológica</a:t>
            </a:r>
          </a:p>
          <a:p>
            <a:endParaRPr lang="es-E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Binomio susceptibilidad-resistencia</a:t>
            </a:r>
          </a:p>
          <a:p>
            <a:endParaRPr lang="es-E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Riesgo</a:t>
            </a:r>
          </a:p>
          <a:p>
            <a:endParaRPr lang="es-ES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Periòdo o no patogénico (prepatogénico)</a:t>
            </a:r>
          </a:p>
          <a:p>
            <a:endParaRPr lang="es-E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Periòdo patogénico</a:t>
            </a:r>
            <a:endParaRPr lang="es-E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97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TRIADA ECOLÓGICA</a:t>
            </a:r>
            <a:endParaRPr lang="es-E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6218979"/>
              </p:ext>
            </p:extLst>
          </p:nvPr>
        </p:nvGraphicFramePr>
        <p:xfrm>
          <a:off x="539552" y="1772816"/>
          <a:ext cx="7993260" cy="4258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08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248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A</a:t>
            </a:r>
            <a:r>
              <a:rPr lang="es-ES" b="1" dirty="0" smtClean="0">
                <a:solidFill>
                  <a:schemeClr val="tx1"/>
                </a:solidFill>
              </a:rPr>
              <a:t>gente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Elemento</a:t>
            </a:r>
            <a:r>
              <a:rPr lang="es-E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, sustancia o fuerza animada o inanimada que constituye una causa (necesaria per no suficiente) para iniciar el proceso de enfermedad  en condiciones ambientales y sociales propicios.</a:t>
            </a:r>
          </a:p>
          <a:p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408512"/>
            <a:ext cx="2160240" cy="212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144" y="4437112"/>
            <a:ext cx="2599912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8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</TotalTime>
  <Words>1248</Words>
  <Application>Microsoft Office PowerPoint</Application>
  <PresentationFormat>Presentación en pantalla (4:3)</PresentationFormat>
  <Paragraphs>214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Tema de Office</vt:lpstr>
      <vt:lpstr>Presentación de PowerPoint</vt:lpstr>
      <vt:lpstr>Guion Explicativo</vt:lpstr>
      <vt:lpstr>MODELO DE LA HISTORIA NATURAL Y SOCIAL DEL PROCESO SALUD-ENFERMEDAD</vt:lpstr>
      <vt:lpstr>Aplicaciones Modelo de la historia natural y social de la salud enfermedad</vt:lpstr>
      <vt:lpstr>Aplicaciones del modelo  </vt:lpstr>
      <vt:lpstr>Aplicaciones del Modelo  </vt:lpstr>
      <vt:lpstr>ELEMENTOS  BÀSICOS  DEL M. H. N. S. P. S-E.</vt:lpstr>
      <vt:lpstr>TRIADA ECOLÓGICA</vt:lpstr>
      <vt:lpstr>Agente</vt:lpstr>
      <vt:lpstr>HUESPED</vt:lpstr>
      <vt:lpstr>Medio ambiente</vt:lpstr>
      <vt:lpstr>Binomio susceptibilidad-resistencia</vt:lpstr>
      <vt:lpstr>Elementos involucrados en B.S.R.</vt:lpstr>
      <vt:lpstr>Riesgo</vt:lpstr>
      <vt:lpstr>Presentación de PowerPoint</vt:lpstr>
      <vt:lpstr>Periodo prepatogénico</vt:lpstr>
      <vt:lpstr>Periodo patogénico</vt:lpstr>
      <vt:lpstr>Etapas del periodo patogénico</vt:lpstr>
      <vt:lpstr>1ª etapa: patogénesis temprana</vt:lpstr>
      <vt:lpstr>2ª etapa: enfermedad crónica </vt:lpstr>
      <vt:lpstr>3ª etapa: invalidez</vt:lpstr>
      <vt:lpstr>4ª etapa: muerte</vt:lpstr>
      <vt:lpstr>Presentación de PowerPoint</vt:lpstr>
      <vt:lpstr>Conceptos de salud </vt:lpstr>
      <vt:lpstr>Concepto de Salud </vt:lpstr>
      <vt:lpstr>La aplicación del modelo de la historia natural de la enfermedad </vt:lpstr>
      <vt:lpstr>Medidas de preservación de la salud</vt:lpstr>
      <vt:lpstr>Objetivos del sector salud </vt:lpstr>
      <vt:lpstr>Objetivos del sector salud </vt:lpstr>
      <vt:lpstr>Objetivos del sector salud </vt:lpstr>
      <vt:lpstr>Presentación de PowerPoint</vt:lpstr>
      <vt:lpstr>La salud se complica cuando es:   </vt:lpstr>
      <vt:lpstr>BOBLIOGRAFÍA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DE LA HISTORIA NATURAL Y SOCIAL DEL PROCESO SALUD-ENFERMEDAD</dc:title>
  <dc:creator>ewr</dc:creator>
  <cp:lastModifiedBy>Facultad de Medicina</cp:lastModifiedBy>
  <cp:revision>48</cp:revision>
  <dcterms:created xsi:type="dcterms:W3CDTF">2011-08-30T02:46:52Z</dcterms:created>
  <dcterms:modified xsi:type="dcterms:W3CDTF">2018-09-25T17:19:43Z</dcterms:modified>
</cp:coreProperties>
</file>