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07" r:id="rId3"/>
    <p:sldId id="30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309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0" r:id="rId38"/>
    <p:sldId id="311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2919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2919 w 6027"/>
                <a:gd name="T7" fmla="*/ 0 h 2296"/>
                <a:gd name="T8" fmla="*/ 2919 w 6027"/>
                <a:gd name="T9" fmla="*/ 1 h 2296"/>
                <a:gd name="T10" fmla="*/ 2919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srgbClr val="FFFFFF"/>
              </a:solidFill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07 h 353"/>
                  <a:gd name="T4" fmla="*/ 24 w 186"/>
                  <a:gd name="T5" fmla="*/ 184 h 353"/>
                  <a:gd name="T6" fmla="*/ 18 w 186"/>
                  <a:gd name="T7" fmla="*/ 398 h 353"/>
                  <a:gd name="T8" fmla="*/ 42 w 186"/>
                  <a:gd name="T9" fmla="*/ 690 h 353"/>
                  <a:gd name="T10" fmla="*/ 48 w 186"/>
                  <a:gd name="T11" fmla="*/ 977 h 353"/>
                  <a:gd name="T12" fmla="*/ 0 w 186"/>
                  <a:gd name="T13" fmla="*/ 2135 h 353"/>
                  <a:gd name="T14" fmla="*/ 54 w 186"/>
                  <a:gd name="T15" fmla="*/ 1413 h 353"/>
                  <a:gd name="T16" fmla="*/ 84 w 186"/>
                  <a:gd name="T17" fmla="*/ 1304 h 353"/>
                  <a:gd name="T18" fmla="*/ 126 w 186"/>
                  <a:gd name="T19" fmla="*/ 764 h 353"/>
                  <a:gd name="T20" fmla="*/ 144 w 186"/>
                  <a:gd name="T21" fmla="*/ 723 h 353"/>
                  <a:gd name="T22" fmla="*/ 144 w 186"/>
                  <a:gd name="T23" fmla="*/ 545 h 353"/>
                  <a:gd name="T24" fmla="*/ 186 w 186"/>
                  <a:gd name="T25" fmla="*/ 398 h 353"/>
                  <a:gd name="T26" fmla="*/ 162 w 186"/>
                  <a:gd name="T27" fmla="*/ 361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8 h 66"/>
                  <a:gd name="T8" fmla="*/ 6 w 155"/>
                  <a:gd name="T9" fmla="*/ 110 h 66"/>
                  <a:gd name="T10" fmla="*/ 0 w 155"/>
                  <a:gd name="T11" fmla="*/ 151 h 66"/>
                  <a:gd name="T12" fmla="*/ 78 w 155"/>
                  <a:gd name="T13" fmla="*/ 370 h 66"/>
                  <a:gd name="T14" fmla="*/ 96 w 155"/>
                  <a:gd name="T15" fmla="*/ 260 h 66"/>
                  <a:gd name="T16" fmla="*/ 155 w 155"/>
                  <a:gd name="T17" fmla="*/ 411 h 66"/>
                  <a:gd name="T18" fmla="*/ 126 w 155"/>
                  <a:gd name="T19" fmla="*/ 151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41 h 72"/>
                  <a:gd name="T2" fmla="*/ 0 w 42"/>
                  <a:gd name="T3" fmla="*/ 124 h 72"/>
                  <a:gd name="T4" fmla="*/ 12 w 42"/>
                  <a:gd name="T5" fmla="*/ 42 h 72"/>
                  <a:gd name="T6" fmla="*/ 0 w 42"/>
                  <a:gd name="T7" fmla="*/ 42 h 72"/>
                  <a:gd name="T8" fmla="*/ 12 w 42"/>
                  <a:gd name="T9" fmla="*/ 42 h 72"/>
                  <a:gd name="T10" fmla="*/ 24 w 42"/>
                  <a:gd name="T11" fmla="*/ 42 h 72"/>
                  <a:gd name="T12" fmla="*/ 36 w 42"/>
                  <a:gd name="T13" fmla="*/ 42 h 72"/>
                  <a:gd name="T14" fmla="*/ 42 w 42"/>
                  <a:gd name="T15" fmla="*/ 0 h 72"/>
                  <a:gd name="T16" fmla="*/ 30 w 42"/>
                  <a:gd name="T17" fmla="*/ 124 h 72"/>
                  <a:gd name="T18" fmla="*/ 42 w 42"/>
                  <a:gd name="T19" fmla="*/ 322 h 72"/>
                  <a:gd name="T20" fmla="*/ 12 w 42"/>
                  <a:gd name="T21" fmla="*/ 471 h 72"/>
                  <a:gd name="T22" fmla="*/ 6 w 42"/>
                  <a:gd name="T23" fmla="*/ 241 h 72"/>
                  <a:gd name="T24" fmla="*/ 6 w 42"/>
                  <a:gd name="T25" fmla="*/ 241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6 h 287"/>
                <a:gd name="T4" fmla="*/ 66 w 365"/>
                <a:gd name="T5" fmla="*/ 140 h 287"/>
                <a:gd name="T6" fmla="*/ 143 w 365"/>
                <a:gd name="T7" fmla="*/ 228 h 287"/>
                <a:gd name="T8" fmla="*/ 191 w 365"/>
                <a:gd name="T9" fmla="*/ 210 h 287"/>
                <a:gd name="T10" fmla="*/ 341 w 365"/>
                <a:gd name="T11" fmla="*/ 358 h 287"/>
                <a:gd name="T12" fmla="*/ 305 w 365"/>
                <a:gd name="T13" fmla="*/ 219 h 287"/>
                <a:gd name="T14" fmla="*/ 365 w 365"/>
                <a:gd name="T15" fmla="*/ 164 h 287"/>
                <a:gd name="T16" fmla="*/ 359 w 365"/>
                <a:gd name="T17" fmla="*/ 158 h 287"/>
                <a:gd name="T18" fmla="*/ 335 w 365"/>
                <a:gd name="T19" fmla="*/ 146 h 287"/>
                <a:gd name="T20" fmla="*/ 299 w 365"/>
                <a:gd name="T21" fmla="*/ 106 h 287"/>
                <a:gd name="T22" fmla="*/ 257 w 365"/>
                <a:gd name="T23" fmla="*/ 88 h 287"/>
                <a:gd name="T24" fmla="*/ 215 w 365"/>
                <a:gd name="T25" fmla="*/ 70 h 287"/>
                <a:gd name="T26" fmla="*/ 173 w 365"/>
                <a:gd name="T27" fmla="*/ 52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6 h 60"/>
                <a:gd name="T16" fmla="*/ 65 w 71"/>
                <a:gd name="T17" fmla="*/ 58 h 60"/>
                <a:gd name="T18" fmla="*/ 71 w 71"/>
                <a:gd name="T19" fmla="*/ 70 h 60"/>
                <a:gd name="T20" fmla="*/ 71 w 71"/>
                <a:gd name="T21" fmla="*/ 76 h 60"/>
                <a:gd name="T22" fmla="*/ 59 w 71"/>
                <a:gd name="T23" fmla="*/ 70 h 60"/>
                <a:gd name="T24" fmla="*/ 47 w 71"/>
                <a:gd name="T25" fmla="*/ 58 h 60"/>
                <a:gd name="T26" fmla="*/ 23 w 71"/>
                <a:gd name="T27" fmla="*/ 46 h 60"/>
                <a:gd name="T28" fmla="*/ 23 w 71"/>
                <a:gd name="T29" fmla="*/ 52 h 60"/>
                <a:gd name="T30" fmla="*/ 18 w 71"/>
                <a:gd name="T31" fmla="*/ 58 h 60"/>
                <a:gd name="T32" fmla="*/ 12 w 71"/>
                <a:gd name="T33" fmla="*/ 64 h 60"/>
                <a:gd name="T34" fmla="*/ 6 w 71"/>
                <a:gd name="T35" fmla="*/ 64 h 60"/>
                <a:gd name="T36" fmla="*/ 6 w 71"/>
                <a:gd name="T37" fmla="*/ 64 h 60"/>
                <a:gd name="T38" fmla="*/ 6 w 71"/>
                <a:gd name="T39" fmla="*/ 52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70 h 162"/>
                <a:gd name="T10" fmla="*/ 96 w 161"/>
                <a:gd name="T11" fmla="*/ 76 h 162"/>
                <a:gd name="T12" fmla="*/ 102 w 161"/>
                <a:gd name="T13" fmla="*/ 88 h 162"/>
                <a:gd name="T14" fmla="*/ 108 w 161"/>
                <a:gd name="T15" fmla="*/ 100 h 162"/>
                <a:gd name="T16" fmla="*/ 120 w 161"/>
                <a:gd name="T17" fmla="*/ 112 h 162"/>
                <a:gd name="T18" fmla="*/ 143 w 161"/>
                <a:gd name="T19" fmla="*/ 138 h 162"/>
                <a:gd name="T20" fmla="*/ 155 w 161"/>
                <a:gd name="T21" fmla="*/ 170 h 162"/>
                <a:gd name="T22" fmla="*/ 161 w 161"/>
                <a:gd name="T23" fmla="*/ 188 h 162"/>
                <a:gd name="T24" fmla="*/ 161 w 161"/>
                <a:gd name="T25" fmla="*/ 194 h 162"/>
                <a:gd name="T26" fmla="*/ 96 w 161"/>
                <a:gd name="T27" fmla="*/ 118 h 162"/>
                <a:gd name="T28" fmla="*/ 30 w 161"/>
                <a:gd name="T29" fmla="*/ 70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6 h 60"/>
                <a:gd name="T4" fmla="*/ 41 w 59"/>
                <a:gd name="T5" fmla="*/ 52 h 60"/>
                <a:gd name="T6" fmla="*/ 47 w 59"/>
                <a:gd name="T7" fmla="*/ 58 h 60"/>
                <a:gd name="T8" fmla="*/ 53 w 59"/>
                <a:gd name="T9" fmla="*/ 70 h 60"/>
                <a:gd name="T10" fmla="*/ 53 w 59"/>
                <a:gd name="T11" fmla="*/ 76 h 60"/>
                <a:gd name="T12" fmla="*/ 47 w 59"/>
                <a:gd name="T13" fmla="*/ 70 h 60"/>
                <a:gd name="T14" fmla="*/ 35 w 59"/>
                <a:gd name="T15" fmla="*/ 64 h 60"/>
                <a:gd name="T16" fmla="*/ 23 w 59"/>
                <a:gd name="T17" fmla="*/ 52 h 60"/>
                <a:gd name="T18" fmla="*/ 17 w 59"/>
                <a:gd name="T19" fmla="*/ 46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2 h 204"/>
                <a:gd name="T2" fmla="*/ 245 w 245"/>
                <a:gd name="T3" fmla="*/ 58 h 204"/>
                <a:gd name="T4" fmla="*/ 209 w 245"/>
                <a:gd name="T5" fmla="*/ 100 h 204"/>
                <a:gd name="T6" fmla="*/ 143 w 245"/>
                <a:gd name="T7" fmla="*/ 164 h 204"/>
                <a:gd name="T8" fmla="*/ 167 w 245"/>
                <a:gd name="T9" fmla="*/ 197 h 204"/>
                <a:gd name="T10" fmla="*/ 179 w 245"/>
                <a:gd name="T11" fmla="*/ 256 h 204"/>
                <a:gd name="T12" fmla="*/ 77 w 245"/>
                <a:gd name="T13" fmla="*/ 164 h 204"/>
                <a:gd name="T14" fmla="*/ 47 w 245"/>
                <a:gd name="T15" fmla="*/ 100 h 204"/>
                <a:gd name="T16" fmla="*/ 89 w 245"/>
                <a:gd name="T17" fmla="*/ 82 h 204"/>
                <a:gd name="T18" fmla="*/ 59 w 245"/>
                <a:gd name="T19" fmla="*/ 52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2 h 204"/>
                <a:gd name="T50" fmla="*/ 233 w 245"/>
                <a:gd name="T51" fmla="*/ 52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sp>
        <p:nvSpPr>
          <p:cNvPr id="11163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s-ES" altLang="es-MX" noProof="0" smtClean="0"/>
              <a:t>Haga clic para cambiar el estilo de título	</a:t>
            </a:r>
          </a:p>
        </p:txBody>
      </p:sp>
      <p:sp>
        <p:nvSpPr>
          <p:cNvPr id="11163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s-ES" altLang="es-MX" noProof="0" smtClean="0"/>
              <a:t>Haga clic para modificar el estilo de subtítulo del patrón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FFBEE-70FF-46BA-A40E-2C2F869BD18C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C4478-0AB1-49A5-BA47-5EBCA4B214F5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6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F00A9-0A8E-4CA4-9AA1-58533044A927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5A344-52B0-419F-BE0F-216ACC3F0EDF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3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F70C0-567A-49B6-B1DE-7A54C48AED93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C0CE1-646F-4197-BBD2-A7BB8547D24A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00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0ED21527-4D81-4A9E-A656-D3CB30F346CE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20319-AB58-499B-BE11-6523C09A222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4015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BCEE8-B294-494F-8EAC-D69A4AB8018A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B9D32-BAF5-4609-B793-D4955FD5D5A6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72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6139-96BF-41B9-9ED8-469489F30F75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CB026-6D25-4A1B-9D99-0ABA00A7708E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2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D73CD-2AD4-44B6-84C5-3F9A4E584A9B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1C922-16F0-49AC-B49A-8CD4997291E7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5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88244-456F-475E-8EF5-5FFA5042881E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7A36CE8A-5C59-43DD-B3EE-6E1EAFD98A14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421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58C0E-69AE-42D4-9F5C-74435B3213E6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F767-8460-4EBA-9FC5-4883748E8D7D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23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E933-414B-48D3-8225-D3F033821414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7BDEF-3649-41E3-9D4B-A1D8FE29B085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346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F796237F-6EBA-4326-91E0-49E979CD2887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B3ED2B0-8B7E-4E45-B186-DCB71298595A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13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9D883-83D7-4599-9AF2-9986C38904E8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666AB-A2E9-415C-8880-DA7321B6041D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04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811FFE2-F3E0-47E1-81B4-D00DA5336962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5BC349C2-B727-45B2-98B9-EC75CDD36270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21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9A083-BAF5-4930-973D-B58DFDB2C69E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C94C1-FF7C-4C4C-A50B-99CF9B631FE4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62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97B43-C717-4E80-9167-ABA4AFE0775D}" type="datetimeFigureOut">
              <a:rPr lang="es-MX">
                <a:solidFill>
                  <a:prstClr val="white"/>
                </a:solidFill>
              </a:rPr>
              <a:pPr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15871-B2DA-4A51-9341-5D13CDBA783F}" type="slidenum">
              <a:rPr lang="es-MX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2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4F3EF-8584-4156-A221-0D5387CE17A6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6C57B-F19F-4942-936D-B9B5581F4FB4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6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72F06-65D4-4978-908E-1C6A4AF78915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40EE5-C1AA-4488-B34C-61AAFC79D202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7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A338-6708-4BFE-8932-E15284F6477F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9DD0B-BCF4-48A8-9BFD-17E5300A63C6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43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C3603-A414-4B33-B89A-38928CE2614D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B20BF-36D9-45E9-9E82-25E73FC492CE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3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15A95-749C-4033-8434-B7DD93EC1E48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58853-7C69-4751-9C56-18B645AC25E7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69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71C80-6D00-412F-B358-EBA42DA54876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6E899-6411-4482-B8A0-A82FDFB5A051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2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50780-4C83-4E67-A779-B22E81AAEFE6}" type="datetimeFigureOut">
              <a:rPr lang="es-MX" altLang="es-MX">
                <a:solidFill>
                  <a:srgbClr val="FFFFFF"/>
                </a:solidFill>
              </a:rPr>
              <a:pPr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0687E-9729-43D9-8DB9-DF69D82416A5}" type="slidenum">
              <a:rPr lang="es-ES" altLang="es-MX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5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2919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2919 w 6027"/>
                <a:gd name="T7" fmla="*/ 0 h 2296"/>
                <a:gd name="T8" fmla="*/ 2919 w 6027"/>
                <a:gd name="T9" fmla="*/ 1 h 2296"/>
                <a:gd name="T10" fmla="*/ 2919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1059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srgbClr val="FFFFFF"/>
              </a:solidFill>
            </a:endParaRPr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1059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07 h 353"/>
                  <a:gd name="T4" fmla="*/ 24 w 186"/>
                  <a:gd name="T5" fmla="*/ 184 h 353"/>
                  <a:gd name="T6" fmla="*/ 18 w 186"/>
                  <a:gd name="T7" fmla="*/ 398 h 353"/>
                  <a:gd name="T8" fmla="*/ 42 w 186"/>
                  <a:gd name="T9" fmla="*/ 690 h 353"/>
                  <a:gd name="T10" fmla="*/ 48 w 186"/>
                  <a:gd name="T11" fmla="*/ 977 h 353"/>
                  <a:gd name="T12" fmla="*/ 0 w 186"/>
                  <a:gd name="T13" fmla="*/ 2135 h 353"/>
                  <a:gd name="T14" fmla="*/ 54 w 186"/>
                  <a:gd name="T15" fmla="*/ 1413 h 353"/>
                  <a:gd name="T16" fmla="*/ 84 w 186"/>
                  <a:gd name="T17" fmla="*/ 1304 h 353"/>
                  <a:gd name="T18" fmla="*/ 126 w 186"/>
                  <a:gd name="T19" fmla="*/ 764 h 353"/>
                  <a:gd name="T20" fmla="*/ 144 w 186"/>
                  <a:gd name="T21" fmla="*/ 723 h 353"/>
                  <a:gd name="T22" fmla="*/ 144 w 186"/>
                  <a:gd name="T23" fmla="*/ 545 h 353"/>
                  <a:gd name="T24" fmla="*/ 186 w 186"/>
                  <a:gd name="T25" fmla="*/ 398 h 353"/>
                  <a:gd name="T26" fmla="*/ 162 w 186"/>
                  <a:gd name="T27" fmla="*/ 361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8 h 66"/>
                  <a:gd name="T8" fmla="*/ 6 w 155"/>
                  <a:gd name="T9" fmla="*/ 110 h 66"/>
                  <a:gd name="T10" fmla="*/ 0 w 155"/>
                  <a:gd name="T11" fmla="*/ 151 h 66"/>
                  <a:gd name="T12" fmla="*/ 78 w 155"/>
                  <a:gd name="T13" fmla="*/ 370 h 66"/>
                  <a:gd name="T14" fmla="*/ 96 w 155"/>
                  <a:gd name="T15" fmla="*/ 260 h 66"/>
                  <a:gd name="T16" fmla="*/ 155 w 155"/>
                  <a:gd name="T17" fmla="*/ 411 h 66"/>
                  <a:gd name="T18" fmla="*/ 126 w 155"/>
                  <a:gd name="T19" fmla="*/ 151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41 h 72"/>
                  <a:gd name="T2" fmla="*/ 0 w 42"/>
                  <a:gd name="T3" fmla="*/ 124 h 72"/>
                  <a:gd name="T4" fmla="*/ 12 w 42"/>
                  <a:gd name="T5" fmla="*/ 42 h 72"/>
                  <a:gd name="T6" fmla="*/ 0 w 42"/>
                  <a:gd name="T7" fmla="*/ 42 h 72"/>
                  <a:gd name="T8" fmla="*/ 12 w 42"/>
                  <a:gd name="T9" fmla="*/ 42 h 72"/>
                  <a:gd name="T10" fmla="*/ 24 w 42"/>
                  <a:gd name="T11" fmla="*/ 42 h 72"/>
                  <a:gd name="T12" fmla="*/ 36 w 42"/>
                  <a:gd name="T13" fmla="*/ 42 h 72"/>
                  <a:gd name="T14" fmla="*/ 42 w 42"/>
                  <a:gd name="T15" fmla="*/ 0 h 72"/>
                  <a:gd name="T16" fmla="*/ 30 w 42"/>
                  <a:gd name="T17" fmla="*/ 124 h 72"/>
                  <a:gd name="T18" fmla="*/ 42 w 42"/>
                  <a:gd name="T19" fmla="*/ 322 h 72"/>
                  <a:gd name="T20" fmla="*/ 12 w 42"/>
                  <a:gd name="T21" fmla="*/ 471 h 72"/>
                  <a:gd name="T22" fmla="*/ 6 w 42"/>
                  <a:gd name="T23" fmla="*/ 241 h 72"/>
                  <a:gd name="T24" fmla="*/ 6 w 42"/>
                  <a:gd name="T25" fmla="*/ 241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MX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060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6 h 287"/>
                <a:gd name="T4" fmla="*/ 66 w 365"/>
                <a:gd name="T5" fmla="*/ 140 h 287"/>
                <a:gd name="T6" fmla="*/ 143 w 365"/>
                <a:gd name="T7" fmla="*/ 228 h 287"/>
                <a:gd name="T8" fmla="*/ 191 w 365"/>
                <a:gd name="T9" fmla="*/ 210 h 287"/>
                <a:gd name="T10" fmla="*/ 341 w 365"/>
                <a:gd name="T11" fmla="*/ 358 h 287"/>
                <a:gd name="T12" fmla="*/ 305 w 365"/>
                <a:gd name="T13" fmla="*/ 219 h 287"/>
                <a:gd name="T14" fmla="*/ 365 w 365"/>
                <a:gd name="T15" fmla="*/ 164 h 287"/>
                <a:gd name="T16" fmla="*/ 359 w 365"/>
                <a:gd name="T17" fmla="*/ 158 h 287"/>
                <a:gd name="T18" fmla="*/ 335 w 365"/>
                <a:gd name="T19" fmla="*/ 146 h 287"/>
                <a:gd name="T20" fmla="*/ 299 w 365"/>
                <a:gd name="T21" fmla="*/ 106 h 287"/>
                <a:gd name="T22" fmla="*/ 257 w 365"/>
                <a:gd name="T23" fmla="*/ 88 h 287"/>
                <a:gd name="T24" fmla="*/ 215 w 365"/>
                <a:gd name="T25" fmla="*/ 70 h 287"/>
                <a:gd name="T26" fmla="*/ 173 w 365"/>
                <a:gd name="T27" fmla="*/ 52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6 h 60"/>
                <a:gd name="T16" fmla="*/ 65 w 71"/>
                <a:gd name="T17" fmla="*/ 58 h 60"/>
                <a:gd name="T18" fmla="*/ 71 w 71"/>
                <a:gd name="T19" fmla="*/ 70 h 60"/>
                <a:gd name="T20" fmla="*/ 71 w 71"/>
                <a:gd name="T21" fmla="*/ 76 h 60"/>
                <a:gd name="T22" fmla="*/ 59 w 71"/>
                <a:gd name="T23" fmla="*/ 70 h 60"/>
                <a:gd name="T24" fmla="*/ 47 w 71"/>
                <a:gd name="T25" fmla="*/ 58 h 60"/>
                <a:gd name="T26" fmla="*/ 23 w 71"/>
                <a:gd name="T27" fmla="*/ 46 h 60"/>
                <a:gd name="T28" fmla="*/ 23 w 71"/>
                <a:gd name="T29" fmla="*/ 52 h 60"/>
                <a:gd name="T30" fmla="*/ 18 w 71"/>
                <a:gd name="T31" fmla="*/ 58 h 60"/>
                <a:gd name="T32" fmla="*/ 12 w 71"/>
                <a:gd name="T33" fmla="*/ 64 h 60"/>
                <a:gd name="T34" fmla="*/ 6 w 71"/>
                <a:gd name="T35" fmla="*/ 64 h 60"/>
                <a:gd name="T36" fmla="*/ 6 w 71"/>
                <a:gd name="T37" fmla="*/ 64 h 60"/>
                <a:gd name="T38" fmla="*/ 6 w 71"/>
                <a:gd name="T39" fmla="*/ 52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70 h 162"/>
                <a:gd name="T10" fmla="*/ 96 w 161"/>
                <a:gd name="T11" fmla="*/ 76 h 162"/>
                <a:gd name="T12" fmla="*/ 102 w 161"/>
                <a:gd name="T13" fmla="*/ 88 h 162"/>
                <a:gd name="T14" fmla="*/ 108 w 161"/>
                <a:gd name="T15" fmla="*/ 100 h 162"/>
                <a:gd name="T16" fmla="*/ 120 w 161"/>
                <a:gd name="T17" fmla="*/ 112 h 162"/>
                <a:gd name="T18" fmla="*/ 143 w 161"/>
                <a:gd name="T19" fmla="*/ 138 h 162"/>
                <a:gd name="T20" fmla="*/ 155 w 161"/>
                <a:gd name="T21" fmla="*/ 170 h 162"/>
                <a:gd name="T22" fmla="*/ 161 w 161"/>
                <a:gd name="T23" fmla="*/ 188 h 162"/>
                <a:gd name="T24" fmla="*/ 161 w 161"/>
                <a:gd name="T25" fmla="*/ 194 h 162"/>
                <a:gd name="T26" fmla="*/ 96 w 161"/>
                <a:gd name="T27" fmla="*/ 118 h 162"/>
                <a:gd name="T28" fmla="*/ 30 w 161"/>
                <a:gd name="T29" fmla="*/ 70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6 h 60"/>
                <a:gd name="T4" fmla="*/ 41 w 59"/>
                <a:gd name="T5" fmla="*/ 52 h 60"/>
                <a:gd name="T6" fmla="*/ 47 w 59"/>
                <a:gd name="T7" fmla="*/ 58 h 60"/>
                <a:gd name="T8" fmla="*/ 53 w 59"/>
                <a:gd name="T9" fmla="*/ 70 h 60"/>
                <a:gd name="T10" fmla="*/ 53 w 59"/>
                <a:gd name="T11" fmla="*/ 76 h 60"/>
                <a:gd name="T12" fmla="*/ 47 w 59"/>
                <a:gd name="T13" fmla="*/ 70 h 60"/>
                <a:gd name="T14" fmla="*/ 35 w 59"/>
                <a:gd name="T15" fmla="*/ 64 h 60"/>
                <a:gd name="T16" fmla="*/ 23 w 59"/>
                <a:gd name="T17" fmla="*/ 52 h 60"/>
                <a:gd name="T18" fmla="*/ 17 w 59"/>
                <a:gd name="T19" fmla="*/ 46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2 h 204"/>
                <a:gd name="T2" fmla="*/ 245 w 245"/>
                <a:gd name="T3" fmla="*/ 58 h 204"/>
                <a:gd name="T4" fmla="*/ 209 w 245"/>
                <a:gd name="T5" fmla="*/ 100 h 204"/>
                <a:gd name="T6" fmla="*/ 143 w 245"/>
                <a:gd name="T7" fmla="*/ 164 h 204"/>
                <a:gd name="T8" fmla="*/ 167 w 245"/>
                <a:gd name="T9" fmla="*/ 197 h 204"/>
                <a:gd name="T10" fmla="*/ 179 w 245"/>
                <a:gd name="T11" fmla="*/ 256 h 204"/>
                <a:gd name="T12" fmla="*/ 77 w 245"/>
                <a:gd name="T13" fmla="*/ 164 h 204"/>
                <a:gd name="T14" fmla="*/ 47 w 245"/>
                <a:gd name="T15" fmla="*/ 100 h 204"/>
                <a:gd name="T16" fmla="*/ 89 w 245"/>
                <a:gd name="T17" fmla="*/ 82 h 204"/>
                <a:gd name="T18" fmla="*/ 59 w 245"/>
                <a:gd name="T19" fmla="*/ 52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2 h 204"/>
                <a:gd name="T50" fmla="*/ 233 w 245"/>
                <a:gd name="T51" fmla="*/ 52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MX">
                <a:solidFill>
                  <a:srgbClr val="FFFFFF"/>
                </a:solidFill>
              </a:endParaRPr>
            </a:p>
          </p:txBody>
        </p:sp>
      </p:grpSp>
      <p:sp>
        <p:nvSpPr>
          <p:cNvPr id="11061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cambiar el estilo de título	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11061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4BE4FD-A235-4119-82E6-F73E0AC0EC02}" type="datetimeFigureOut">
              <a:rPr lang="es-MX" altLang="es-MX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21/09/2018</a:t>
            </a:fld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11061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MX">
              <a:solidFill>
                <a:srgbClr val="FFFFFF"/>
              </a:solidFill>
            </a:endParaRPr>
          </a:p>
        </p:txBody>
      </p:sp>
      <p:sp>
        <p:nvSpPr>
          <p:cNvPr id="11061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058BF-054A-4495-9485-BD2F23FF7F48}" type="slidenum">
              <a:rPr lang="es-ES" altLang="es-MX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3544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2D85"/>
            </a:gs>
            <a:gs pos="60001">
              <a:srgbClr val="0040B3"/>
            </a:gs>
            <a:gs pos="100000">
              <a:srgbClr val="3067D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50682E-B8D6-4053-929A-10D054CD7BFC}" type="datetimeFigureOut">
              <a:rPr lang="es-MX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21/09/2018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A8D202-0DFC-4DAA-A3AA-FB1D6C6F8715}" type="slidenum">
              <a:rPr lang="es-MX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88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749CD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97ACD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google.com.mx/imgres?imgurl=http://clubderebajar.files.wordpress.com/2007/01/medicamentos.jpg&amp;imgrefurl=http://www.taringa.net/posts/info/1149303/El-Salvador-con-medicamentos-m%25C3%25A1s-caros-en-el-mundo.html&amp;usg=__njjatOwEbXKfV9lAxaFTFOworjI=&amp;h=330&amp;w=440&amp;sz=31&amp;hl=es&amp;start=3&amp;um=1&amp;tbnid=fLkDiURQ-u3AjM:&amp;tbnh=95&amp;tbnw=127&amp;prev=/images%3Fq%3Dmedicamentos%2Bcaros%26um%3D1%26hl%3De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.mx/imgres?imgurl=http://sahel.blogia.com/upload/20070714224547-copia-de-siempre-juntos.jpg&amp;imgrefurl=http://zaruman.blogspot.com/2008/03/puede-ser.html&amp;usg=__jW-21TBNxZmKYDCnGQTzipHkyHo=&amp;h=297&amp;w=410&amp;sz=15&amp;hl=es&amp;start=7&amp;um=1&amp;tbnid=lOWyA8IKVouzZM:&amp;tbnh=91&amp;tbnw=125&amp;prev=/images%3Fq%3Djuntos%26um%3D1%26hl%3Des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google.com.mx/imgres?imgurl=http://www.unidaddelvocero.com/2007/junio/fotos/fotosvocero/23_10.jpg&amp;imgrefurl=http://www.unidaddelvocero.com/2007/junio/noticias/tblnoticias/23.html&amp;usg=__FjDPaVVatJtxUkos0X2F9h8JuBI=&amp;h=400&amp;w=300&amp;sz=61&amp;hl=es&amp;start=1&amp;um=1&amp;tbnid=Fl_982OI14terM:&amp;tbnh=124&amp;tbnw=93&amp;prev=/images%3Fq%3Danalfabeta%26um%3D1%26hl%3De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.mx/imgres?imgurl=http://www.mosaiqmarketingpolitico.com/images/codigoDeontologico.gif&amp;imgrefurl=http://comunicacionyeducacionamic.blogspot.com/&amp;usg=__xYn7msYkiJRElQcLp8iPeYY_AZI=&amp;h=258&amp;w=762&amp;sz=73&amp;hl=es&amp;start=5&amp;um=1&amp;tbnid=b3PMBzd6cMvlxM:&amp;tbnh=48&amp;tbnw=142&amp;prev=/images%3Fq%3Dbases%2Bteoricas%26um%3D1%26hl%3Des%26sa%3DN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.mx/imgres?imgurl=http://www.cormudesi.cl/blog1/wp-content/uploads/2008/06/trabajo.jpg&amp;imgrefurl=http://www.cormudesi.cl/blog1/&amp;usg=__DFRLy3wQu6J67cFOXiJMHVlo-Mo=&amp;h=299&amp;w=400&amp;sz=62&amp;hl=es&amp;start=1&amp;um=1&amp;tbnid=fEivVZ9ORisLeM:&amp;tbnh=93&amp;tbnw=124&amp;prev=/images%3Fq%3Dtrabajo%2Ben%2B%2Bequipo%26um%3D1%26hl%3Des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.mx/imgres?imgurl=http://www.pico-pico.org/soft/img/wakaranai.jpg&amp;imgrefurl=http://democraciaresponsable.blogspot.com/2008_11_01_archive.html&amp;usg=__ajQj66eIRaw22uWjoAcPLTBmaRA=&amp;h=450&amp;w=450&amp;sz=14&amp;hl=es&amp;start=1&amp;um=1&amp;tbnid=8g5tQqPkc1xO9M:&amp;tbnh=127&amp;tbnw=127&amp;prev=/images%3Fq%3Dno%2Bentiendo%26um%3D1%26hl%3Des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om.mx/imgres?imgurl=http://www.ife.org.mx/documentos/DECEYEC/images/manual_del_maestro.jpg&amp;imgrefurl=http://www.ife.org.mx/documentos/DECEYEC/vgn_educacion/nosotros_los_jovenes.htm&amp;usg=__Rtnq_A7cABHND3J1r9_el-gOSdk=&amp;h=1597&amp;w=1217&amp;sz=67&amp;hl=es&amp;start=5&amp;um=1&amp;tbnid=NLBJ4KC4-V4ltM:&amp;tbnh=150&amp;tbnw=114&amp;prev=/images%3Fq%3Dproponer%26um%3D1%26hl%3De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com.mx/imgres?imgurl=http://judamasmas.files.wordpress.com/2008/04/dsc09308.jpg&amp;imgrefurl=http://judamasmas.com/feed/&amp;usg=__ACiFmD2JK768j4MQCZGcJKzvXfE=&amp;h=1856&amp;w=2784&amp;sz=585&amp;hl=es&amp;start=10&amp;um=1&amp;tbnid=AEs0etPthKhidM:&amp;tbnh=100&amp;tbnw=150&amp;prev=/images%3Fq%3Dbases%2Bteoricas%26um%3D1%26hl%3Des%26sa%3DN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google.com.mx/imgres?imgurl=http://html.rincondelvago.com/000629280.png&amp;imgrefurl=http://html.rincondelvago.com/estadistica_56.html&amp;usg=__I2UBhM7aj08ucq7x8J63YW5fwn0=&amp;h=379&amp;w=473&amp;sz=20&amp;hl=es&amp;start=3&amp;um=1&amp;tbnid=6-pO8VklTgCzPM:&amp;tbnh=103&amp;tbnw=129&amp;prev=/images%3Fq%3Dpoblacion%26um%3D1%26hl%3Des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mx/imgres?imgurl=http://www.zagrossports.com/img/foto_salud.gif&amp;imgrefurl=http://www.zagrossports.com/salud.php&amp;usg=__PqCRY5NX8zdWyBL6hu453fB81IM=&amp;h=310&amp;w=326&amp;sz=57&amp;hl=es&amp;start=47&amp;um=1&amp;tbnid=AnxEqhhNkJHPCM:&amp;tbnh=112&amp;tbnw=118&amp;prev=/images%3Fq%3Dsalud%26start%3D40%26ndsp%3D20%26um%3D1%26hl%3Des%26safe%3Doff%26sa%3DN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.mx/imgres?imgurl=http://200.9.73.224/_Sites_Intranet_UFT/_Site_Nutricion/_Main_Sys/_NewsPictures/DIA%2520MUNDIAL%2520DE%2520LA%2520SALUD%2520imajen.jpg&amp;imgrefurl=http://200.9.73.224/_Sites_Intranet_UFT/_Site_Nutricion/_FormValida_Gnrls/_NewsView.asp%3FCodIdNews%3D167%26News_ID%3D%25202&amp;usg=__ZLvcZZFN-0lHAwqT6MLR902fQk4=&amp;h=494&amp;w=345&amp;sz=33&amp;hl=es&amp;start=9&amp;um=1&amp;tbnid=4cpUO7VW02XSwM:&amp;tbnh=130&amp;tbnw=91&amp;prev=/images%3Fq%3Dsalud%26um%3D1%26hl%3Des%26safe%3Dof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5527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UNIVERSIDAD AUTÓNOMA DEL ESTADO DE MÉXICO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FACULTAD DE MEDICINA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PLAN DE ESTUDIOS DE LA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LICENCIATURA  DE MÉDICO CIRUJANO  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es-ES" sz="2200" b="1" dirty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es-ES" sz="2200" b="1" dirty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es-ES" sz="2200" b="1" dirty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 smtClean="0">
                <a:solidFill>
                  <a:schemeClr val="bg1"/>
                </a:solidFill>
              </a:rPr>
              <a:t>UNIDAD </a:t>
            </a:r>
            <a:r>
              <a:rPr lang="es-ES" sz="2200" b="1" dirty="0">
                <a:solidFill>
                  <a:schemeClr val="bg1"/>
                </a:solidFill>
              </a:rPr>
              <a:t>DE APRENDIZAJE  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EDUCACIÓN PARA LA SALUD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TEMA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400" b="1" dirty="0" smtClean="0">
                <a:solidFill>
                  <a:schemeClr val="bg1"/>
                </a:solidFill>
              </a:rPr>
              <a:t>“MARCO CONCEPTUAL E IMPORTANCIA DE LA EDUCACIÓN PARA LA SALUD”</a:t>
            </a:r>
            <a:endParaRPr lang="es-ES" sz="2400" b="1" dirty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 smtClean="0">
                <a:solidFill>
                  <a:schemeClr val="bg1"/>
                </a:solidFill>
              </a:rPr>
              <a:t>SEMESTRE: FEBRERO- AGOSTO 2018</a:t>
            </a:r>
            <a:endParaRPr lang="es-ES" sz="2200" b="1" dirty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>
                <a:solidFill>
                  <a:schemeClr val="bg1"/>
                </a:solidFill>
              </a:rPr>
              <a:t>No. CRÉDITOS:  </a:t>
            </a:r>
            <a:r>
              <a:rPr lang="es-ES" sz="2200" b="1" dirty="0" smtClean="0">
                <a:solidFill>
                  <a:schemeClr val="bg1"/>
                </a:solidFill>
              </a:rPr>
              <a:t>7</a:t>
            </a: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2200" b="1" dirty="0" smtClean="0">
                <a:solidFill>
                  <a:schemeClr val="bg1"/>
                </a:solidFill>
              </a:rPr>
              <a:t>PRESENTA: DRA. EN C. ED. CLEMENTINA JIMÉNEZ GARCÉS</a:t>
            </a:r>
            <a:endParaRPr lang="es-ES" b="1" dirty="0" smtClean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es-ES" b="1" dirty="0" smtClean="0">
              <a:solidFill>
                <a:schemeClr val="bg1"/>
              </a:solidFill>
            </a:endParaRPr>
          </a:p>
          <a:p>
            <a:pPr marL="64008" indent="0" algn="ctr" fontAlgn="auto">
              <a:spcAft>
                <a:spcPts val="0"/>
              </a:spcAft>
              <a:buFont typeface="Wingdings 2"/>
              <a:buNone/>
              <a:defRPr/>
            </a:pP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63" y="1911350"/>
            <a:ext cx="1182687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427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Rectángulo"/>
          <p:cNvSpPr>
            <a:spLocks noChangeArrowheads="1"/>
          </p:cNvSpPr>
          <p:nvPr/>
        </p:nvSpPr>
        <p:spPr bwMode="auto">
          <a:xfrm>
            <a:off x="150586" y="1412776"/>
            <a:ext cx="8856663" cy="501675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b="1" dirty="0" smtClean="0">
                <a:solidFill>
                  <a:schemeClr val="accent5">
                    <a:lumMod val="10000"/>
                  </a:schemeClr>
                </a:solidFill>
              </a:rPr>
              <a:t>1. Ciencias </a:t>
            </a:r>
            <a:r>
              <a:rPr lang="es-ES" altLang="es-MX" b="1" dirty="0">
                <a:solidFill>
                  <a:schemeClr val="accent5">
                    <a:lumMod val="10000"/>
                  </a:schemeClr>
                </a:solidFill>
              </a:rPr>
              <a:t>de la Salud: Informan a cerca de los comportamientos que mejoran el estado de bienestar </a:t>
            </a:r>
            <a:r>
              <a:rPr lang="es-ES" altLang="es-MX" b="1" dirty="0" err="1" smtClean="0">
                <a:solidFill>
                  <a:schemeClr val="accent5">
                    <a:lumMod val="10000"/>
                  </a:schemeClr>
                </a:solidFill>
              </a:rPr>
              <a:t>bio</a:t>
            </a:r>
            <a:r>
              <a:rPr lang="es-ES" altLang="es-MX" b="1" dirty="0" smtClean="0">
                <a:solidFill>
                  <a:schemeClr val="accent5">
                    <a:lumMod val="10000"/>
                  </a:schemeClr>
                </a:solidFill>
              </a:rPr>
              <a:t>-</a:t>
            </a:r>
            <a:r>
              <a:rPr lang="es-ES" altLang="es-MX" b="1" dirty="0" err="1" smtClean="0">
                <a:solidFill>
                  <a:schemeClr val="accent5">
                    <a:lumMod val="10000"/>
                  </a:schemeClr>
                </a:solidFill>
              </a:rPr>
              <a:t>psico</a:t>
            </a:r>
            <a:r>
              <a:rPr lang="es-ES" altLang="es-MX" b="1" dirty="0" smtClean="0">
                <a:solidFill>
                  <a:schemeClr val="accent5">
                    <a:lumMod val="10000"/>
                  </a:schemeClr>
                </a:solidFill>
              </a:rPr>
              <a:t>-social </a:t>
            </a:r>
            <a:r>
              <a:rPr lang="es-ES" altLang="es-MX" b="1" dirty="0">
                <a:solidFill>
                  <a:schemeClr val="accent5">
                    <a:lumMod val="10000"/>
                  </a:schemeClr>
                </a:solidFill>
              </a:rPr>
              <a:t>de los individuos.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ES" altLang="es-MX" b="1" dirty="0">
              <a:solidFill>
                <a:schemeClr val="accent5">
                  <a:lumMod val="10000"/>
                </a:schemeClr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b="1" dirty="0">
                <a:solidFill>
                  <a:schemeClr val="accent5">
                    <a:lumMod val="10000"/>
                  </a:schemeClr>
                </a:solidFill>
              </a:rPr>
              <a:t>2. Ciencias de la Conducta (Sociología, Psicología y Antropología): </a:t>
            </a:r>
            <a:endParaRPr lang="es-ES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b="1" dirty="0" smtClean="0">
                <a:solidFill>
                  <a:schemeClr val="accent5">
                    <a:lumMod val="10000"/>
                  </a:schemeClr>
                </a:solidFill>
              </a:rPr>
              <a:t>Explican </a:t>
            </a:r>
            <a:r>
              <a:rPr lang="es-ES" altLang="es-MX" b="1" dirty="0">
                <a:solidFill>
                  <a:schemeClr val="accent5">
                    <a:lumMod val="10000"/>
                  </a:schemeClr>
                </a:solidFill>
              </a:rPr>
              <a:t>cómo se producen los cambios de comportamiento en los individuos.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ES" altLang="es-MX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7950" y="115889"/>
            <a:ext cx="8848725" cy="10808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  <a:t>La educación para la salud necesita de cuatro grandes bloques científicos:</a:t>
            </a:r>
            <a:br>
              <a:rPr lang="es-ES" sz="3200" dirty="0" smtClean="0">
                <a:solidFill>
                  <a:schemeClr val="accent5">
                    <a:lumMod val="10000"/>
                  </a:schemeClr>
                </a:solidFill>
              </a:rPr>
            </a:br>
            <a:endParaRPr lang="es-MX" sz="32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067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495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ES" b="1" dirty="0" smtClean="0">
                <a:solidFill>
                  <a:schemeClr val="accent5">
                    <a:lumMod val="10000"/>
                  </a:schemeClr>
                </a:solidFill>
              </a:rPr>
              <a:t>3. Ciencias de la Educación (Pedagogía):Facilitan el aprendizaje de un comportamiento.</a:t>
            </a:r>
          </a:p>
          <a:p>
            <a:endParaRPr lang="es-ES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es-ES" b="1" dirty="0" smtClean="0">
                <a:solidFill>
                  <a:schemeClr val="accent5">
                    <a:lumMod val="10000"/>
                  </a:schemeClr>
                </a:solidFill>
              </a:rPr>
              <a:t>4. Ciencias de la Comunicación: Permiten identificar la forma en que se comunican las personas.</a:t>
            </a:r>
          </a:p>
          <a:p>
            <a:endParaRPr lang="es-ES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endParaRPr lang="es-MX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74"/>
            <a:ext cx="9040813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473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2 Marcador de contenido"/>
          <p:cNvSpPr>
            <a:spLocks noGrp="1"/>
          </p:cNvSpPr>
          <p:nvPr>
            <p:ph sz="half" idx="4294967295"/>
          </p:nvPr>
        </p:nvSpPr>
        <p:spPr>
          <a:xfrm>
            <a:off x="179388" y="285750"/>
            <a:ext cx="4316412" cy="6215063"/>
          </a:xfrm>
        </p:spPr>
        <p:txBody>
          <a:bodyPr/>
          <a:lstStyle/>
          <a:p>
            <a:pPr eaLnBrk="1" hangingPunct="1">
              <a:buFont typeface="Batang" pitchFamily="18" charset="-127"/>
              <a:buChar char="★"/>
            </a:pPr>
            <a:r>
              <a:rPr lang="es-MX" altLang="es-MX" sz="2800" smtClean="0"/>
              <a:t>Ciencias de la salud</a:t>
            </a:r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Tx/>
              <a:buNone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r>
              <a:rPr lang="es-MX" altLang="es-MX" sz="2800" smtClean="0"/>
              <a:t>Ciencias de la conducta</a:t>
            </a:r>
          </a:p>
        </p:txBody>
      </p:sp>
      <p:sp>
        <p:nvSpPr>
          <p:cNvPr id="88067" name="8 Marcador de contenido"/>
          <p:cNvSpPr>
            <a:spLocks noGrp="1"/>
          </p:cNvSpPr>
          <p:nvPr>
            <p:ph sz="half" idx="4294967295"/>
          </p:nvPr>
        </p:nvSpPr>
        <p:spPr>
          <a:xfrm>
            <a:off x="4427538" y="214313"/>
            <a:ext cx="4259262" cy="6500812"/>
          </a:xfrm>
        </p:spPr>
        <p:txBody>
          <a:bodyPr/>
          <a:lstStyle/>
          <a:p>
            <a:pPr eaLnBrk="1" hangingPunct="1">
              <a:buFont typeface="Batang" pitchFamily="18" charset="-127"/>
              <a:buChar char="★"/>
            </a:pPr>
            <a:r>
              <a:rPr lang="es-MX" altLang="es-MX" sz="2800" smtClean="0"/>
              <a:t>Ciencias de la educación</a:t>
            </a:r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endParaRPr lang="es-MX" altLang="es-MX" sz="2800" smtClean="0"/>
          </a:p>
          <a:p>
            <a:pPr eaLnBrk="1" hangingPunct="1">
              <a:buFont typeface="Batang" pitchFamily="18" charset="-127"/>
              <a:buChar char="★"/>
            </a:pPr>
            <a:r>
              <a:rPr lang="es-MX" altLang="es-MX" sz="2800" smtClean="0"/>
              <a:t>Ciencias de la comunicación</a:t>
            </a:r>
          </a:p>
          <a:p>
            <a:pPr eaLnBrk="1" hangingPunct="1"/>
            <a:endParaRPr lang="es-MX" altLang="es-MX" sz="2800" smtClean="0"/>
          </a:p>
        </p:txBody>
      </p:sp>
      <p:pic>
        <p:nvPicPr>
          <p:cNvPr id="88068" name="Picture 7" descr="medicamento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2736850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9" name="Picture 7" descr="23_1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96629"/>
            <a:ext cx="1800572" cy="18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0" name="Picture 7" descr="20070714224547-copia-de-siempre-juntos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97425"/>
            <a:ext cx="31686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1" name="Picture 8" descr="C:\Documents and Settings\Usuario\Escritorio\respaldo\todas las carpetas 2\Mis imágenes\union-familia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4868863"/>
            <a:ext cx="22701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9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524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s-MX" dirty="0" smtClean="0"/>
              <a:t>PROMOCIÓN DE LA SALUD </a:t>
            </a:r>
            <a:endParaRPr lang="es-MX" dirty="0"/>
          </a:p>
        </p:txBody>
      </p:sp>
      <p:sp>
        <p:nvSpPr>
          <p:cNvPr id="89091" name="2 Marcador de contenido"/>
          <p:cNvSpPr>
            <a:spLocks noGrp="1"/>
          </p:cNvSpPr>
          <p:nvPr>
            <p:ph idx="1"/>
          </p:nvPr>
        </p:nvSpPr>
        <p:spPr>
          <a:xfrm>
            <a:off x="179513" y="1340769"/>
            <a:ext cx="8856538" cy="49685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FontTx/>
              <a:buNone/>
            </a:pP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Es el proceso que permite a las personas </a:t>
            </a:r>
            <a:r>
              <a:rPr lang="es-ES" altLang="es-MX" sz="2400" b="1" dirty="0" err="1" smtClean="0">
                <a:solidFill>
                  <a:schemeClr val="accent5">
                    <a:lumMod val="10000"/>
                  </a:schemeClr>
                </a:solidFill>
              </a:rPr>
              <a:t>incremen-tar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 el control sobre su salud para mejorarla</a:t>
            </a:r>
          </a:p>
          <a:p>
            <a:pPr marL="0" indent="0">
              <a:buFontTx/>
              <a:buNone/>
            </a:pPr>
            <a:endParaRPr lang="es-ES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FontTx/>
              <a:buNone/>
            </a:pP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 Abarca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las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acciones dirigidas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a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aumentar las habilidades y capacidades de las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personas y las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dirigidas a modificar las condiciones sociales, ambientales y económicas que tienen impacto en los determinantes de salud. </a:t>
            </a:r>
          </a:p>
          <a:p>
            <a:pPr marL="0" indent="0">
              <a:buFontTx/>
              <a:buNone/>
            </a:pPr>
            <a:endParaRPr lang="es-ES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FontTx/>
              <a:buNone/>
            </a:pP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A través de un  proceso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de capacitación ( empoderamiento) de personas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y comunidades. </a:t>
            </a:r>
            <a:r>
              <a:rPr lang="es-ES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(OMS, 1986)</a:t>
            </a:r>
          </a:p>
          <a:p>
            <a:pPr marL="0" indent="0">
              <a:buFontTx/>
              <a:buNone/>
            </a:pPr>
            <a:endParaRPr lang="es-ES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>
              <a:buFontTx/>
              <a:buNone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54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89640" cy="8239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accent5">
                    <a:lumMod val="10000"/>
                  </a:schemeClr>
                </a:solidFill>
              </a:rPr>
              <a:t>PROMOCIÓN DE LA SALUD </a:t>
            </a:r>
            <a:endParaRPr lang="es-MX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0115" name="2 Marcador de contenido"/>
          <p:cNvSpPr>
            <a:spLocks noGrp="1"/>
          </p:cNvSpPr>
          <p:nvPr>
            <p:ph idx="1"/>
          </p:nvPr>
        </p:nvSpPr>
        <p:spPr>
          <a:xfrm>
            <a:off x="250825" y="1196752"/>
            <a:ext cx="8642350" cy="54005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 La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promoción de la salud constituye un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escalón para el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proceso de atención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integral. </a:t>
            </a:r>
          </a:p>
          <a:p>
            <a:pPr algn="just"/>
            <a:endParaRPr lang="es-ES" altLang="es-MX" sz="2000" b="1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 Es definido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por: la asistencia (primaria y especializada), la prevención (primaria, secundaria y terciaria), la adaptación social a un problema crónico (rehabilitación, cuidados, integración) y finalmente la pro-moción de la salud (referida a la implicación de los individuos en el desarrollo y disfrute de su salud). </a:t>
            </a:r>
          </a:p>
          <a:p>
            <a:pPr marL="0" indent="0" algn="just">
              <a:buNone/>
            </a:pPr>
            <a:endParaRPr lang="es-ES" altLang="es-MX" sz="2000" b="1" dirty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La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educación de la salud es un instrumento transversal que 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    influye 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en cada uno de los niveles descritos de la atención integral.</a:t>
            </a:r>
          </a:p>
          <a:p>
            <a:pPr algn="just"/>
            <a:endParaRPr lang="es-ES" altLang="es-MX" sz="20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 La </a:t>
            </a:r>
            <a:r>
              <a:rPr lang="es-ES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educación para la salud es un instrumento para la adaptación social, la asistencia, la prevención y la promoción</a:t>
            </a:r>
            <a:endParaRPr lang="es-MX" altLang="es-MX" sz="20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84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sz="4000" dirty="0" smtClean="0">
                <a:solidFill>
                  <a:schemeClr val="accent5">
                    <a:lumMod val="10000"/>
                  </a:schemeClr>
                </a:solidFill>
              </a:rPr>
              <a:t>EDUCACIÓN PARA LA SALUD</a:t>
            </a:r>
            <a:br>
              <a:rPr lang="es-ES" altLang="es-MX" sz="4000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es-ES" altLang="es-MX" sz="4000" dirty="0" smtClean="0">
                <a:solidFill>
                  <a:schemeClr val="accent5">
                    <a:lumMod val="10000"/>
                  </a:schemeClr>
                </a:solidFill>
              </a:rPr>
              <a:t>REQUISITOS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8229600" cy="52131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Análisis del problema</a:t>
            </a: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Sensibilización</a:t>
            </a: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Publicidad o propaganda</a:t>
            </a: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Motivación</a:t>
            </a: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65113" indent="-265113" algn="ctr" eaLnBrk="1" hangingPunct="1">
              <a:lnSpc>
                <a:spcPct val="80000"/>
              </a:lnSpc>
              <a:buFont typeface="Wingdings 2" pitchFamily="18" charset="2"/>
              <a:buChar char=""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Educación propiamente dicha</a:t>
            </a:r>
          </a:p>
          <a:p>
            <a:pPr marL="265113" indent="-265113" algn="ctr" eaLnBrk="1" hangingPunct="1">
              <a:lnSpc>
                <a:spcPct val="80000"/>
              </a:lnSpc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sz="3600" dirty="0" smtClean="0"/>
              <a:t>ÁMBITOS DE LA </a:t>
            </a:r>
            <a:r>
              <a:rPr lang="es-MX" altLang="es-MX" sz="3600" dirty="0" smtClean="0">
                <a:solidFill>
                  <a:srgbClr val="002060"/>
                </a:solidFill>
              </a:rPr>
              <a:t>EDUCACIÓN</a:t>
            </a:r>
            <a:r>
              <a:rPr lang="es-MX" altLang="es-MX" sz="3600" dirty="0" smtClean="0"/>
              <a:t> PARA LA SALUD</a:t>
            </a:r>
          </a:p>
        </p:txBody>
      </p:sp>
      <p:sp>
        <p:nvSpPr>
          <p:cNvPr id="92163" name="2 Marcador de contenido"/>
          <p:cNvSpPr>
            <a:spLocks noGrp="1"/>
          </p:cNvSpPr>
          <p:nvPr>
            <p:ph idx="4294967295"/>
          </p:nvPr>
        </p:nvSpPr>
        <p:spPr>
          <a:xfrm>
            <a:off x="323528" y="1600200"/>
            <a:ext cx="8496944" cy="48531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Son </a:t>
            </a: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objetivos de la promoción de la salud, para esto es necesario actuar a tres niveles:</a:t>
            </a:r>
          </a:p>
          <a:p>
            <a:pPr marL="265113" indent="-265113" algn="just" eaLnBrk="1" hangingPunct="1">
              <a:lnSpc>
                <a:spcPct val="90000"/>
              </a:lnSpc>
              <a:buFontTx/>
              <a:buNone/>
            </a:pPr>
            <a:endParaRPr lang="es-MX" altLang="es-MX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Institucional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Ambiental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Personal</a:t>
            </a:r>
          </a:p>
          <a:p>
            <a:pPr eaLnBrk="1" hangingPunct="1">
              <a:lnSpc>
                <a:spcPct val="90000"/>
              </a:lnSpc>
            </a:pPr>
            <a:endParaRPr lang="es-MX" altLang="es-MX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sz="3600" dirty="0" smtClean="0">
                <a:solidFill>
                  <a:schemeClr val="accent5">
                    <a:lumMod val="10000"/>
                  </a:schemeClr>
                </a:solidFill>
              </a:rPr>
              <a:t>IMPORTANCIA DE LA EDUCACIÓN EN SALUD</a:t>
            </a:r>
            <a:endParaRPr lang="es-ES" altLang="es-MX" sz="36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3187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1556792"/>
            <a:ext cx="8856984" cy="51125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Intenta fomentar la organización comunitaria  </a:t>
            </a:r>
            <a:endParaRPr lang="es-ES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endParaRPr lang="es-ES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Mediante </a:t>
            </a:r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la reflexión critica de aquellos factores sociales, políticos y ambientales  </a:t>
            </a:r>
            <a:endParaRPr lang="es-ES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endParaRPr lang="es-ES" altLang="es-MX" sz="3600" dirty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Factores que </a:t>
            </a:r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inciden en el estado de salud de la </a:t>
            </a:r>
            <a:r>
              <a:rPr lang="es-ES" altLang="es-MX" sz="3600" dirty="0" smtClean="0">
                <a:solidFill>
                  <a:schemeClr val="accent5">
                    <a:lumMod val="10000"/>
                  </a:schemeClr>
                </a:solidFill>
              </a:rPr>
              <a:t>población</a:t>
            </a:r>
          </a:p>
        </p:txBody>
      </p:sp>
    </p:spTree>
    <p:extLst>
      <p:ext uri="{BB962C8B-B14F-4D97-AF65-F5344CB8AC3E}">
        <p14:creationId xmlns:p14="http://schemas.microsoft.com/office/powerpoint/2010/main" val="19243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sz="3200" b="1" dirty="0" smtClean="0">
                <a:solidFill>
                  <a:schemeClr val="accent5">
                    <a:lumMod val="10000"/>
                  </a:schemeClr>
                </a:solidFill>
              </a:rPr>
              <a:t>IMPORTANCIA DE LA EDUCACIÓN EN SALUD</a:t>
            </a:r>
            <a:endParaRPr lang="es-ES" altLang="es-MX" sz="32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4211" name="2 Marcador de contenido"/>
          <p:cNvSpPr>
            <a:spLocks noGrp="1"/>
          </p:cNvSpPr>
          <p:nvPr>
            <p:ph idx="4294967295"/>
          </p:nvPr>
        </p:nvSpPr>
        <p:spPr>
          <a:xfrm>
            <a:off x="285750" y="1714500"/>
            <a:ext cx="8390706" cy="49548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                 Individuo y comunidad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              Decisiones sobre su salud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               Tomar conciencia sobre ella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5 Flecha abajo"/>
          <p:cNvSpPr/>
          <p:nvPr/>
        </p:nvSpPr>
        <p:spPr>
          <a:xfrm>
            <a:off x="3071813" y="2286000"/>
            <a:ext cx="1500187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FFFFFF"/>
              </a:solidFill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3059113" y="3860800"/>
            <a:ext cx="1500187" cy="1214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81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10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sz="3200" b="1" dirty="0" smtClean="0">
                <a:solidFill>
                  <a:schemeClr val="accent5">
                    <a:lumMod val="10000"/>
                  </a:schemeClr>
                </a:solidFill>
              </a:rPr>
              <a:t>IMPORTANCIA DE LA EDUCACIÓN EN SALUD</a:t>
            </a:r>
            <a:endParaRPr lang="es-ES" altLang="es-MX" sz="32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5235" name="2 Marcador de contenido"/>
          <p:cNvSpPr>
            <a:spLocks noGrp="1"/>
          </p:cNvSpPr>
          <p:nvPr>
            <p:ph idx="4294967295"/>
          </p:nvPr>
        </p:nvSpPr>
        <p:spPr>
          <a:xfrm>
            <a:off x="323528" y="1484784"/>
            <a:ext cx="8445624" cy="51125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s-MX" altLang="es-MX" b="1" dirty="0">
                <a:solidFill>
                  <a:schemeClr val="accent5">
                    <a:lumMod val="10000"/>
                  </a:schemeClr>
                </a:solidFill>
              </a:rPr>
              <a:t>L</a:t>
            </a: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a </a:t>
            </a: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comunidad </a:t>
            </a: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debe tener conciencia </a:t>
            </a: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de su situación y los problemas que hay que resolver.</a:t>
            </a:r>
          </a:p>
          <a:p>
            <a:pPr algn="ctr" eaLnBrk="1" hangingPunct="1"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Involucra a la comunidad en actividades de salud abriéndose camino a nuevas formas de comprometerse con su desarrollo </a:t>
            </a:r>
          </a:p>
          <a:p>
            <a:pPr algn="ctr"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484632" algn="ctr" fontAlgn="auto">
              <a:spcAft>
                <a:spcPts val="0"/>
              </a:spcAft>
              <a:defRPr/>
            </a:pPr>
            <a:r>
              <a:rPr lang="es-MX" dirty="0">
                <a:solidFill>
                  <a:schemeClr val="bg1"/>
                </a:solidFill>
              </a:rPr>
              <a:t>GUIÓN EXPLICATIVO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3285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64008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>
                <a:solidFill>
                  <a:schemeClr val="bg1"/>
                </a:solidFill>
              </a:rPr>
              <a:t>El Plan de Estudios de la Licenciatura de Médico Cirujano, incluye la </a:t>
            </a:r>
            <a:r>
              <a:rPr lang="es-ES" dirty="0">
                <a:solidFill>
                  <a:schemeClr val="bg1"/>
                </a:solidFill>
              </a:rPr>
              <a:t>unidad de aprendizaje de Educación para la Salud, </a:t>
            </a:r>
            <a:r>
              <a:rPr lang="es-ES" dirty="0" smtClean="0">
                <a:solidFill>
                  <a:schemeClr val="bg1"/>
                </a:solidFill>
              </a:rPr>
              <a:t>de </a:t>
            </a:r>
            <a:r>
              <a:rPr lang="es-ES" dirty="0">
                <a:solidFill>
                  <a:schemeClr val="bg1"/>
                </a:solidFill>
              </a:rPr>
              <a:t>carácter optativo con orientación </a:t>
            </a:r>
            <a:r>
              <a:rPr lang="es-ES" dirty="0" smtClean="0">
                <a:solidFill>
                  <a:schemeClr val="bg1"/>
                </a:solidFill>
              </a:rPr>
              <a:t>comunitaria y se </a:t>
            </a:r>
            <a:r>
              <a:rPr lang="es-ES" dirty="0">
                <a:solidFill>
                  <a:schemeClr val="bg1"/>
                </a:solidFill>
              </a:rPr>
              <a:t>imparte a </a:t>
            </a:r>
            <a:r>
              <a:rPr lang="es-ES" dirty="0" smtClean="0">
                <a:solidFill>
                  <a:schemeClr val="bg1"/>
                </a:solidFill>
              </a:rPr>
              <a:t>alumnos </a:t>
            </a:r>
            <a:r>
              <a:rPr lang="es-ES" dirty="0">
                <a:solidFill>
                  <a:schemeClr val="bg1"/>
                </a:solidFill>
              </a:rPr>
              <a:t>desde el 1° hasta el 10° semestre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marL="64008" indent="0" algn="just" fontAlgn="auto">
              <a:spcAft>
                <a:spcPts val="0"/>
              </a:spcAft>
              <a:buFont typeface="Wingdings 2"/>
              <a:buNone/>
              <a:defRPr/>
            </a:pPr>
            <a:endParaRPr lang="es-ES" dirty="0">
              <a:solidFill>
                <a:schemeClr val="bg1"/>
              </a:solidFill>
            </a:endParaRP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>
                <a:solidFill>
                  <a:schemeClr val="bg1"/>
                </a:solidFill>
              </a:rPr>
              <a:t>El material didáctico que se presenta es de sólo visión </a:t>
            </a:r>
            <a:r>
              <a:rPr lang="es-ES" dirty="0" err="1">
                <a:solidFill>
                  <a:schemeClr val="bg1"/>
                </a:solidFill>
              </a:rPr>
              <a:t>proyectable</a:t>
            </a:r>
            <a:r>
              <a:rPr lang="es-ES" dirty="0">
                <a:solidFill>
                  <a:schemeClr val="bg1"/>
                </a:solidFill>
              </a:rPr>
              <a:t>, que consta de </a:t>
            </a:r>
            <a:r>
              <a:rPr lang="es-ES" dirty="0" smtClean="0">
                <a:solidFill>
                  <a:schemeClr val="bg1"/>
                </a:solidFill>
              </a:rPr>
              <a:t>36 </a:t>
            </a:r>
            <a:r>
              <a:rPr lang="es-ES" dirty="0">
                <a:solidFill>
                  <a:schemeClr val="bg1"/>
                </a:solidFill>
              </a:rPr>
              <a:t>diapositivas</a:t>
            </a:r>
            <a:r>
              <a:rPr lang="es-ES" dirty="0" smtClean="0">
                <a:solidFill>
                  <a:schemeClr val="bg1"/>
                </a:solidFill>
              </a:rPr>
              <a:t>. 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s-ES" dirty="0">
              <a:solidFill>
                <a:schemeClr val="bg1"/>
              </a:solidFill>
            </a:endParaRPr>
          </a:p>
          <a:p>
            <a:pPr marL="64008" indent="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>
                <a:solidFill>
                  <a:schemeClr val="bg1"/>
                </a:solidFill>
              </a:rPr>
              <a:t>Es material didáctico de apoyo  para el logro de los objetivos del tema </a:t>
            </a:r>
            <a:r>
              <a:rPr lang="es-ES" dirty="0" smtClean="0">
                <a:solidFill>
                  <a:schemeClr val="bg1"/>
                </a:solidFill>
              </a:rPr>
              <a:t>“ Marco conceptual e importancia de la educación para la salud.” </a:t>
            </a:r>
            <a:r>
              <a:rPr lang="es-ES" dirty="0">
                <a:solidFill>
                  <a:schemeClr val="bg1"/>
                </a:solidFill>
              </a:rPr>
              <a:t>incluido en la unidad </a:t>
            </a:r>
            <a:r>
              <a:rPr lang="es-ES" dirty="0" smtClean="0">
                <a:solidFill>
                  <a:schemeClr val="bg1"/>
                </a:solidFill>
              </a:rPr>
              <a:t>I</a:t>
            </a:r>
            <a:r>
              <a:rPr lang="es-ES" dirty="0" smtClean="0">
                <a:solidFill>
                  <a:schemeClr val="bg1"/>
                </a:solidFill>
              </a:rPr>
              <a:t>. </a:t>
            </a:r>
            <a:r>
              <a:rPr lang="es-ES" dirty="0" smtClean="0">
                <a:solidFill>
                  <a:schemeClr val="bg1"/>
                </a:solidFill>
              </a:rPr>
              <a:t>titulada “Aspectos Conceptuales de la Educación para la Salud. Como se describe en </a:t>
            </a:r>
            <a:r>
              <a:rPr lang="es-ES" dirty="0" smtClean="0">
                <a:solidFill>
                  <a:schemeClr val="bg1"/>
                </a:solidFill>
              </a:rPr>
              <a:t>el Programa por competencias de la Unidad de aprendizaje de Educación para la salud. 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583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571500" y="4357688"/>
            <a:ext cx="3643313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FFFFFF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179388" y="1052513"/>
            <a:ext cx="4752975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FFFFFF"/>
              </a:solidFill>
            </a:endParaRPr>
          </a:p>
        </p:txBody>
      </p:sp>
      <p:sp>
        <p:nvSpPr>
          <p:cNvPr id="96260" name="2 Marcador de contenido"/>
          <p:cNvSpPr>
            <a:spLocks noGrp="1"/>
          </p:cNvSpPr>
          <p:nvPr>
            <p:ph idx="4294967295"/>
          </p:nvPr>
        </p:nvSpPr>
        <p:spPr>
          <a:xfrm>
            <a:off x="179388" y="332656"/>
            <a:ext cx="8785162" cy="63589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</a:pPr>
            <a:endParaRPr lang="es-MX" altLang="es-MX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s-MX" altLang="es-MX" sz="3600" dirty="0" smtClean="0">
                <a:solidFill>
                  <a:schemeClr val="accent5">
                    <a:lumMod val="10000"/>
                  </a:schemeClr>
                </a:solidFill>
              </a:rPr>
              <a:t>Conocimiento </a:t>
            </a:r>
            <a:endParaRPr lang="es-MX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3600" dirty="0" smtClean="0">
                <a:solidFill>
                  <a:schemeClr val="accent5">
                    <a:lumMod val="10000"/>
                  </a:schemeClr>
                </a:solidFill>
              </a:rPr>
              <a:t>técnico – científico</a:t>
            </a:r>
          </a:p>
          <a:p>
            <a:pPr eaLnBrk="1" hangingPunct="1">
              <a:lnSpc>
                <a:spcPct val="90000"/>
              </a:lnSpc>
            </a:pPr>
            <a:endParaRPr lang="es-MX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MX" altLang="es-MX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MX" altLang="es-MX" sz="3600" dirty="0" smtClean="0">
                <a:solidFill>
                  <a:schemeClr val="accent5">
                    <a:lumMod val="10000"/>
                  </a:schemeClr>
                </a:solidFill>
              </a:rPr>
              <a:t>          SALUD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3600" dirty="0" smtClean="0">
                <a:solidFill>
                  <a:schemeClr val="accent5">
                    <a:lumMod val="10000"/>
                  </a:schemeClr>
                </a:solidFill>
              </a:rPr>
              <a:t>Conocimiento local</a:t>
            </a:r>
          </a:p>
        </p:txBody>
      </p:sp>
      <p:sp>
        <p:nvSpPr>
          <p:cNvPr id="6" name="5 Igual que"/>
          <p:cNvSpPr/>
          <p:nvPr/>
        </p:nvSpPr>
        <p:spPr>
          <a:xfrm>
            <a:off x="4644008" y="2007975"/>
            <a:ext cx="1643062" cy="142875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03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Título"/>
          <p:cNvSpPr>
            <a:spLocks noGrp="1"/>
          </p:cNvSpPr>
          <p:nvPr>
            <p:ph type="ctrTitle" idx="4294967295"/>
          </p:nvPr>
        </p:nvSpPr>
        <p:spPr>
          <a:xfrm>
            <a:off x="827088" y="981075"/>
            <a:ext cx="7772400" cy="20875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BASES TEÓRICAS DE LA EDUCACIÓN PARA LA SALUD</a:t>
            </a:r>
          </a:p>
        </p:txBody>
      </p:sp>
      <p:pic>
        <p:nvPicPr>
          <p:cNvPr id="97283" name="Picture 7" descr="codigoDeontologic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500438"/>
            <a:ext cx="40322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79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EQUIPOS DE SALUD</a:t>
            </a:r>
          </a:p>
        </p:txBody>
      </p:sp>
      <p:sp>
        <p:nvSpPr>
          <p:cNvPr id="98307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784976" cy="51411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Normas morales que identifican las prácticas humanistas, en su conjunto configuran la imagen y el prestigio de quienes integran los equipos de salud.</a:t>
            </a:r>
          </a:p>
        </p:txBody>
      </p:sp>
      <p:pic>
        <p:nvPicPr>
          <p:cNvPr id="98308" name="Picture 9" descr="trabaj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802063"/>
            <a:ext cx="381635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9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sz="4000" dirty="0" smtClean="0">
                <a:solidFill>
                  <a:schemeClr val="accent5">
                    <a:lumMod val="10000"/>
                  </a:schemeClr>
                </a:solidFill>
              </a:rPr>
              <a:t>EN LA EDUCACIÓN PARA LA SALUD </a:t>
            </a:r>
          </a:p>
        </p:txBody>
      </p:sp>
      <p:sp>
        <p:nvSpPr>
          <p:cNvPr id="99331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51411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El uso de tecnicismos, deteriora o dificulta por completo la comunicación con la comunidad.</a:t>
            </a:r>
          </a:p>
        </p:txBody>
      </p:sp>
      <p:pic>
        <p:nvPicPr>
          <p:cNvPr id="99332" name="Picture 5" descr="wakarana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3101975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10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sz="4000" dirty="0" smtClean="0">
                <a:solidFill>
                  <a:schemeClr val="accent5">
                    <a:lumMod val="10000"/>
                  </a:schemeClr>
                </a:solidFill>
              </a:rPr>
              <a:t>Forma de brindar un servicio de salud</a:t>
            </a:r>
          </a:p>
        </p:txBody>
      </p:sp>
      <p:sp>
        <p:nvSpPr>
          <p:cNvPr id="100355" name="2 Marcador de contenido"/>
          <p:cNvSpPr>
            <a:spLocks noGrp="1"/>
          </p:cNvSpPr>
          <p:nvPr>
            <p:ph sz="half" idx="4294967295"/>
          </p:nvPr>
        </p:nvSpPr>
        <p:spPr>
          <a:xfrm>
            <a:off x="179512" y="1600200"/>
            <a:ext cx="5976664" cy="5069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La forma como los trabajadores de salud planifiquen y ejecuten su trabajo influye en la confianza de la población hacia sus servicios. </a:t>
            </a: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Generar conciencia crítica sobre problemas concretos que afectan</a:t>
            </a:r>
            <a:r>
              <a:rPr lang="es-MX" altLang="es-MX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a la población</a:t>
            </a:r>
          </a:p>
        </p:txBody>
      </p:sp>
      <p:pic>
        <p:nvPicPr>
          <p:cNvPr id="100356" name="Picture 2" descr="C:\Users\braqulio castillo\Documents\imagenes\com0276_SSALUD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500" y="1557338"/>
            <a:ext cx="2857500" cy="4460875"/>
          </a:xfrm>
        </p:spPr>
      </p:pic>
    </p:spTree>
    <p:extLst>
      <p:ext uri="{BB962C8B-B14F-4D97-AF65-F5344CB8AC3E}">
        <p14:creationId xmlns:p14="http://schemas.microsoft.com/office/powerpoint/2010/main" val="276198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2 Marcador de contenido"/>
          <p:cNvSpPr>
            <a:spLocks noGrp="1"/>
          </p:cNvSpPr>
          <p:nvPr>
            <p:ph sz="half" idx="4294967295"/>
          </p:nvPr>
        </p:nvSpPr>
        <p:spPr>
          <a:xfrm>
            <a:off x="179512" y="1600200"/>
            <a:ext cx="6480720" cy="50688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Los trabajadores deben colaborar en equipo para conocer los recursos con los que cuentan</a:t>
            </a:r>
          </a:p>
          <a:p>
            <a:pPr eaLnBrk="1" hangingPunct="1">
              <a:buFontTx/>
              <a:buNone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Un centro de salud debe servir de lugar de información y difusión de actividades.</a:t>
            </a:r>
          </a:p>
          <a:p>
            <a:pPr eaLnBrk="1" hangingPunct="1">
              <a:buFontTx/>
              <a:buNone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Canalizar y conducir situaciones conflictivas y nocivas hacia un diálogo reflexivo.</a:t>
            </a:r>
          </a:p>
        </p:txBody>
      </p:sp>
      <p:pic>
        <p:nvPicPr>
          <p:cNvPr id="101380" name="Picture 7" descr="manual_del_maestro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351" y="2492897"/>
            <a:ext cx="2106129" cy="2448272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328025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98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4294967295"/>
          </p:nvPr>
        </p:nvSpPr>
        <p:spPr>
          <a:xfrm>
            <a:off x="10886" y="1412776"/>
            <a:ext cx="6577338" cy="50403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Motivar a los integrantes del equipo de salud a discutir y revisar el funcionamiento de las acciones de salud.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Dotar a la población de herramientas que le permitan conducir su propio desarrollo.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Apoyar la formación de las personas que integran el equipo de salud discutiendo el diseño de los programas educativos.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02404" name="Picture 6" descr="dsc09308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4248" y="2204864"/>
            <a:ext cx="2123728" cy="2376537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2802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7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 idx="4294967295"/>
          </p:nvPr>
        </p:nvSpPr>
        <p:spPr>
          <a:xfrm>
            <a:off x="179512" y="228600"/>
            <a:ext cx="8856984" cy="7521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sz="4000" dirty="0" smtClean="0">
                <a:solidFill>
                  <a:schemeClr val="accent5">
                    <a:lumMod val="10000"/>
                  </a:schemeClr>
                </a:solidFill>
              </a:rPr>
              <a:t>Etapas en la planeación de un programa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4294967295"/>
          </p:nvPr>
        </p:nvSpPr>
        <p:spPr>
          <a:xfrm>
            <a:off x="179512" y="1196752"/>
            <a:ext cx="8856984" cy="54726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1ª etapa: investigación local.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None/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2ª etapa: planificación de actividades a partir de los resultados de la investigación.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None/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3ª etapa: desarrollo de los materiales que se utilizarán.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None/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4ª etapa: pruebas de los materiales en el seno de la comunidad a quien van dirigidos para ver que modificaciones necesitan.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None/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5ª etapa: realización del programa.</a:t>
            </a: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None/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marL="273050" indent="-273050" eaLnBrk="1" hangingPunct="1">
              <a:lnSpc>
                <a:spcPct val="80000"/>
              </a:lnSpc>
              <a:buClr>
                <a:srgbClr val="9BBB59"/>
              </a:buClr>
              <a:buFont typeface="Wingdings 2" pitchFamily="18" charset="2"/>
              <a:buChar char=""/>
              <a:defRPr/>
            </a:pPr>
            <a:r>
              <a:rPr lang="es-MX" altLang="es-MX" sz="2400" b="1" dirty="0" smtClean="0">
                <a:solidFill>
                  <a:schemeClr val="accent5">
                    <a:lumMod val="10000"/>
                  </a:schemeClr>
                </a:solidFill>
              </a:rPr>
              <a:t>6ª etapa: evaluación del programa, durante su desarrollo y al final del mismo.</a:t>
            </a:r>
          </a:p>
          <a:p>
            <a:pPr marL="273050" indent="-273050" eaLnBrk="1" hangingPunct="1">
              <a:lnSpc>
                <a:spcPct val="80000"/>
              </a:lnSpc>
              <a:defRPr/>
            </a:pPr>
            <a:endParaRPr lang="es-MX" altLang="es-MX" sz="24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4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97840" y="1571612"/>
            <a:ext cx="8731878" cy="34163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7200" b="1" dirty="0">
                <a:ln w="11430"/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IMPORTANCIA </a:t>
            </a:r>
          </a:p>
          <a:p>
            <a:pPr algn="ctr">
              <a:defRPr/>
            </a:pPr>
            <a:r>
              <a:rPr lang="es-ES" sz="7200" b="1" dirty="0">
                <a:ln w="11430"/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DE LA EDUCACIÓN </a:t>
            </a:r>
          </a:p>
          <a:p>
            <a:pPr algn="ctr">
              <a:defRPr/>
            </a:pPr>
            <a:r>
              <a:rPr lang="es-ES" sz="7200" b="1" dirty="0">
                <a:ln w="11430"/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EN SALUD</a:t>
            </a:r>
          </a:p>
        </p:txBody>
      </p:sp>
    </p:spTree>
    <p:extLst>
      <p:ext uri="{BB962C8B-B14F-4D97-AF65-F5344CB8AC3E}">
        <p14:creationId xmlns:p14="http://schemas.microsoft.com/office/powerpoint/2010/main" val="58969657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IMPORTANCIA</a:t>
            </a:r>
            <a:r>
              <a:rPr lang="es-ES" altLang="es-MX" dirty="0" smtClean="0"/>
              <a:t> </a:t>
            </a:r>
          </a:p>
        </p:txBody>
      </p:sp>
      <p:sp>
        <p:nvSpPr>
          <p:cNvPr id="105475" name="2 Marcador de contenido"/>
          <p:cNvSpPr>
            <a:spLocks noGrp="1"/>
          </p:cNvSpPr>
          <p:nvPr>
            <p:ph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La </a:t>
            </a: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educación para la salud se debe concebir como una forma específica de adquirir y compartir conocimientos; todo proceso implica una concepción metodológica a través de la cual se desarrolla. </a:t>
            </a:r>
          </a:p>
          <a:p>
            <a:pPr algn="ctr"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3 Título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MX" altLang="es-MX" sz="6600" b="1" dirty="0" smtClean="0"/>
              <a:t/>
            </a:r>
            <a:br>
              <a:rPr lang="es-MX" altLang="es-MX" sz="6600" b="1" dirty="0" smtClean="0"/>
            </a:br>
            <a:r>
              <a:rPr lang="es-MX" altLang="es-MX" sz="6600" b="1" dirty="0" smtClean="0"/>
              <a:t>MARCO CONCEPTUAL DE EDUCACION PARA LA SALUD</a:t>
            </a:r>
          </a:p>
        </p:txBody>
      </p:sp>
    </p:spTree>
    <p:extLst>
      <p:ext uri="{BB962C8B-B14F-4D97-AF65-F5344CB8AC3E}">
        <p14:creationId xmlns:p14="http://schemas.microsoft.com/office/powerpoint/2010/main" val="220236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IMPORTANCIA</a:t>
            </a:r>
            <a:r>
              <a:rPr lang="es-ES" altLang="es-MX" dirty="0" smtClean="0"/>
              <a:t> </a:t>
            </a:r>
          </a:p>
        </p:txBody>
      </p:sp>
      <p:sp>
        <p:nvSpPr>
          <p:cNvPr id="106499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856984" cy="51411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La concepción metodológica que debe orientar un proceso participativo se sustenta en los siguientes puntos:</a:t>
            </a:r>
          </a:p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*Partir siempre de la práctica.</a:t>
            </a:r>
          </a:p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*Realizar un proceso de teorización.</a:t>
            </a:r>
          </a:p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*Este proceso debe de permitir regresar a la práctica para mejorarla.</a:t>
            </a:r>
          </a:p>
          <a:p>
            <a:pPr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8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00063" y="0"/>
            <a:ext cx="8202612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000" b="1" dirty="0">
                <a:ln w="17780" cmpd="sng">
                  <a:solidFill>
                    <a:srgbClr val="3399FF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5">
                    <a:lumMod val="10000"/>
                  </a:schemeClr>
                </a:solidFill>
                <a:effectLst>
                  <a:glow rad="139700">
                    <a:srgbClr val="DADADA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Cooper Black" pitchFamily="18" charset="0"/>
              </a:rPr>
              <a:t>CIENCIAS DE  LA </a:t>
            </a:r>
          </a:p>
          <a:p>
            <a:pPr algn="ctr">
              <a:defRPr/>
            </a:pPr>
            <a:r>
              <a:rPr lang="es-ES" sz="4000" b="1" dirty="0">
                <a:ln w="17780" cmpd="sng">
                  <a:solidFill>
                    <a:srgbClr val="3399FF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5">
                    <a:lumMod val="10000"/>
                  </a:schemeClr>
                </a:solidFill>
                <a:effectLst>
                  <a:glow rad="139700">
                    <a:srgbClr val="DADADA">
                      <a:satMod val="175000"/>
                      <a:alpha val="40000"/>
                    </a:srgb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Cooper Black" pitchFamily="18" charset="0"/>
              </a:rPr>
              <a:t>COMUNICACIÓN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type="body" idx="4294967295"/>
          </p:nvPr>
        </p:nvSpPr>
        <p:spPr>
          <a:xfrm>
            <a:off x="251520" y="1484784"/>
            <a:ext cx="8784976" cy="22322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45720" rIns="45720">
            <a:normAutofit fontScale="92500"/>
          </a:bodyPr>
          <a:lstStyle/>
          <a:p>
            <a:pPr marL="0" indent="0" algn="just" eaLnBrk="1" hangingPunct="1">
              <a:buFontTx/>
              <a:buNone/>
              <a:defRPr/>
            </a:pPr>
            <a:r>
              <a:rPr lang="es-ES_tradnl" altLang="es-MX" sz="3300" b="1" dirty="0" smtClean="0">
                <a:latin typeface="Calibri" pitchFamily="34" charset="0"/>
              </a:rPr>
              <a:t>Permite identificar la mejor forma por la que se pueden comunicar mejor los individuos y por medio de la cual podemos tener un mayor entendimiento del mensaje que les queremos transmitir.</a:t>
            </a:r>
            <a:endParaRPr lang="es-MX" altLang="es-MX" sz="3300" b="1" dirty="0" smtClean="0">
              <a:latin typeface="Calibri" pitchFamily="34" charset="0"/>
            </a:endParaRPr>
          </a:p>
          <a:p>
            <a:pPr marL="639763" lvl="1" indent="-246063" eaLnBrk="1" hangingPunct="1">
              <a:buClr>
                <a:srgbClr val="20C9F8"/>
              </a:buClr>
              <a:buFontTx/>
              <a:buNone/>
              <a:defRPr/>
            </a:pPr>
            <a:endParaRPr lang="es-MX" altLang="es-MX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buClr>
                <a:srgbClr val="20C9F8"/>
              </a:buClr>
              <a:buFont typeface="Wingdings" pitchFamily="2" charset="2"/>
              <a:buChar char="v"/>
              <a:defRPr/>
            </a:pPr>
            <a:endParaRPr lang="es-MX" altLang="es-MX" sz="3000" b="1" dirty="0" smtClean="0"/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149725"/>
            <a:ext cx="37242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825"/>
            <a:ext cx="413067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484916"/>
      </p:ext>
    </p:extLst>
  </p:cSld>
  <p:clrMapOvr>
    <a:masterClrMapping/>
  </p:clrMapOvr>
  <p:transition spd="med">
    <p:strips dir="l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16632"/>
            <a:ext cx="8208962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sz="4000" dirty="0" smtClean="0">
                <a:solidFill>
                  <a:schemeClr val="accent5">
                    <a:lumMod val="10000"/>
                  </a:schemeClr>
                </a:solidFill>
              </a:rPr>
              <a:t>EDUCACIÓN PARA LA SALUD</a:t>
            </a:r>
            <a:endParaRPr lang="es-ES" altLang="es-MX" sz="40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1124744"/>
            <a:ext cx="8856984" cy="561662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sz="2800" dirty="0" smtClean="0">
                <a:solidFill>
                  <a:schemeClr val="accent5">
                    <a:lumMod val="10000"/>
                  </a:schemeClr>
                </a:solidFill>
              </a:rPr>
              <a:t>IMPORTANCIA </a:t>
            </a:r>
          </a:p>
          <a:p>
            <a:pPr eaLnBrk="1" hangingPunct="1">
              <a:defRPr/>
            </a:pPr>
            <a:r>
              <a:rPr lang="es-MX" altLang="es-MX" sz="2800" dirty="0" smtClean="0">
                <a:solidFill>
                  <a:schemeClr val="accent5">
                    <a:lumMod val="10000"/>
                  </a:schemeClr>
                </a:solidFill>
              </a:rPr>
              <a:t>La estrategia de la A.P.S. pretenden que el individuo y la comunidad conozcan y participen en su salud, adquiriendo responsabilidades sobre ella, haciendo que la comunidad tome conciencia sobre  su situación, los problemas a resolver y aspectos y derechos </a:t>
            </a:r>
            <a:endParaRPr lang="es-ES" altLang="es-MX" sz="28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098" name="Picture 2" descr="C:\Documents and Settings\Usuario\Escritorio\respaldo\todas las carpetas 2\Mis imágenes\at 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977" y="4149080"/>
            <a:ext cx="25717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110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EDUCACIÓN PARA LA SALUD</a:t>
            </a:r>
            <a:endParaRPr lang="es-ES" altLang="es-MX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712968" cy="52565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IMPORTANCIA</a:t>
            </a:r>
            <a:endParaRPr lang="es-MX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   La  conciencia del auto cuidado y la participación se hace posible a través de la discusión y reflexión sobre los problemas que prioritariamente les afectan.</a:t>
            </a:r>
          </a:p>
          <a:p>
            <a:pPr algn="ctr" eaLnBrk="1" hangingPunct="1">
              <a:buFontTx/>
              <a:buNone/>
              <a:defRPr/>
            </a:pPr>
            <a:r>
              <a:rPr lang="es-MX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   </a:t>
            </a:r>
            <a:endParaRPr lang="es-ES" altLang="es-MX" sz="2800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5122" name="Picture 2" descr="C:\Documents and Settings\Usuario\Escritorio\respaldo\todas las carpetas 2\Mis imágenes\escola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414908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827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EDUCACIÓN PARA LA SALUD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51845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La Educación para la Salud sirve de instrumento para implicar responsablemente a la comunidad en la toma de decisiones en defensa y promoción de la salud. </a:t>
            </a:r>
          </a:p>
        </p:txBody>
      </p:sp>
      <p:pic>
        <p:nvPicPr>
          <p:cNvPr id="6146" name="Picture 2" descr="C:\Documents and Settings\Usuario\Escritorio\respaldo\todas las carpetas 2\Mis imágenes\atmedi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2088232" cy="157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978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241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EDUCACIÓN PARA LA SALUD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12968" cy="5400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Tiende a lograr que la comunidad se apropie de nuevas ideas, utilice y complemente sus conocimientos para aplicarlos en un futuro.</a:t>
            </a:r>
            <a:endParaRPr lang="es-ES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endParaRPr lang="es-ES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endParaRPr lang="es-ES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457" y="4005064"/>
            <a:ext cx="3102711" cy="20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053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89614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b="1" dirty="0" smtClean="0">
                <a:solidFill>
                  <a:schemeClr val="accent5">
                    <a:lumMod val="10000"/>
                  </a:schemeClr>
                </a:solidFill>
              </a:rPr>
              <a:t>IMPORTANCIA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4294967295"/>
          </p:nvPr>
        </p:nvSpPr>
        <p:spPr>
          <a:xfrm>
            <a:off x="467544" y="1268760"/>
            <a:ext cx="5627688" cy="52562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s-MX" altLang="es-MX" sz="2600" b="1" dirty="0" smtClean="0">
                <a:solidFill>
                  <a:schemeClr val="accent5">
                    <a:lumMod val="10000"/>
                  </a:schemeClr>
                </a:solidFill>
              </a:rPr>
              <a:t>Debe ser utilizada en función del tema específico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s-MX" altLang="es-MX" sz="26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MX" altLang="es-MX" sz="2600" b="1" dirty="0">
                <a:solidFill>
                  <a:schemeClr val="accent5">
                    <a:lumMod val="10000"/>
                  </a:schemeClr>
                </a:solidFill>
              </a:rPr>
              <a:t>C</a:t>
            </a:r>
            <a:r>
              <a:rPr lang="es-MX" altLang="es-MX" sz="2600" b="1" dirty="0" smtClean="0">
                <a:solidFill>
                  <a:schemeClr val="accent5">
                    <a:lumMod val="10000"/>
                  </a:schemeClr>
                </a:solidFill>
              </a:rPr>
              <a:t>on un objetivo concreto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s-MX" altLang="es-MX" sz="26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MX" altLang="es-MX" sz="2600" b="1" dirty="0">
                <a:solidFill>
                  <a:schemeClr val="accent5">
                    <a:lumMod val="10000"/>
                  </a:schemeClr>
                </a:solidFill>
              </a:rPr>
              <a:t>I</a:t>
            </a:r>
            <a:r>
              <a:rPr lang="es-MX" altLang="es-MX" sz="2600" b="1" dirty="0" smtClean="0">
                <a:solidFill>
                  <a:schemeClr val="accent5">
                    <a:lumMod val="10000"/>
                  </a:schemeClr>
                </a:solidFill>
              </a:rPr>
              <a:t>mplementada de acuerdo a los participantes con los que se está trabajando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s-MX" altLang="es-MX" sz="2600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MX" altLang="es-MX" sz="2600" b="1" dirty="0" smtClean="0">
                <a:solidFill>
                  <a:schemeClr val="accent5">
                    <a:lumMod val="10000"/>
                  </a:schemeClr>
                </a:solidFill>
              </a:rPr>
              <a:t>Evitar dinámicas que tiendan a buscar comparaciones o burlas.</a:t>
            </a:r>
          </a:p>
        </p:txBody>
      </p:sp>
      <p:pic>
        <p:nvPicPr>
          <p:cNvPr id="113668" name="Picture 10" descr="000629280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25" y="2205038"/>
            <a:ext cx="2333625" cy="2519362"/>
          </a:xfrm>
        </p:spPr>
      </p:pic>
    </p:spTree>
    <p:extLst>
      <p:ext uri="{BB962C8B-B14F-4D97-AF65-F5344CB8AC3E}">
        <p14:creationId xmlns:p14="http://schemas.microsoft.com/office/powerpoint/2010/main" val="66501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9614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>
                <a:solidFill>
                  <a:schemeClr val="accent5">
                    <a:lumMod val="10000"/>
                  </a:schemeClr>
                </a:solidFill>
              </a:rPr>
              <a:t>Bibliografía </a:t>
            </a:r>
            <a:endParaRPr lang="es-MX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51845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ALVAREZ ALVA R. EDUCACIÓN PARA LA SALUD EL MANUAL MODERNO 2002</a:t>
            </a:r>
          </a:p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2.- ALVAREZ ALVA R. SALUD PÚBLICA Y MEDICINA PREVENTIVA EL MANUAL MODERNO 2002</a:t>
            </a:r>
          </a:p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3.- FRIAS OZUNA  A SALUD PÚBLICA  Y EDUCACIÓN  PARA LA SALUD MASSON 2000</a:t>
            </a:r>
          </a:p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4.- KROEGER A. Y  LUNA R. ATENCIÓN PRIMARIA DE SALUD. OPS 2ª EDIC. 1992</a:t>
            </a:r>
          </a:p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5.- MILLER BENJAMIN F.: SALUD INDIVIDUAL Y COLECTIVA: EL HOMBRE Y LA SOCIEDAD ACTUAL. CAPITULO XVIII INTERAMERICANA 1993</a:t>
            </a:r>
          </a:p>
          <a:p>
            <a:r>
              <a:rPr lang="es-ES" sz="2000" dirty="0" smtClean="0">
                <a:solidFill>
                  <a:schemeClr val="accent5">
                    <a:lumMod val="10000"/>
                  </a:schemeClr>
                </a:solidFill>
              </a:rPr>
              <a:t>6.- MODULOS DE EPS. PROGRAMAS DE EDUCACIÓN PARA LA SALUD http://www.mcgraw-hill.es/bcv/guide/capitulo/8448176324.pdf 2012</a:t>
            </a:r>
          </a:p>
          <a:p>
            <a:endParaRPr lang="es-MX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92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CONCEPTO DE EDUCACION</a:t>
            </a:r>
          </a:p>
        </p:txBody>
      </p:sp>
      <p:sp>
        <p:nvSpPr>
          <p:cNvPr id="80899" name="2 Marcador de contenido"/>
          <p:cNvSpPr>
            <a:spLocks noGrp="1"/>
          </p:cNvSpPr>
          <p:nvPr>
            <p:ph idx="4294967295"/>
          </p:nvPr>
        </p:nvSpPr>
        <p:spPr>
          <a:xfrm>
            <a:off x="468313" y="1557338"/>
            <a:ext cx="8229600" cy="4568825"/>
          </a:xfrm>
        </p:spPr>
        <p:txBody>
          <a:bodyPr/>
          <a:lstStyle/>
          <a:p>
            <a:pPr algn="just" eaLnBrk="1" hangingPunct="1"/>
            <a:r>
              <a:rPr lang="es-MX" altLang="es-MX" smtClean="0"/>
              <a:t>Proceso representado por cualquier influencia sobre el individuo que lo haga capaz de adquirir conocimientos, aptitudes, actitudes y comportamientos que acepte su grupo social. </a:t>
            </a:r>
          </a:p>
          <a:p>
            <a:pPr algn="just" eaLnBrk="1" hangingPunct="1"/>
            <a:endParaRPr lang="es-MX" altLang="es-MX" smtClean="0"/>
          </a:p>
        </p:txBody>
      </p:sp>
      <p:sp>
        <p:nvSpPr>
          <p:cNvPr id="80900" name="2 Marcador de contenido"/>
          <p:cNvSpPr>
            <a:spLocks/>
          </p:cNvSpPr>
          <p:nvPr/>
        </p:nvSpPr>
        <p:spPr bwMode="auto">
          <a:xfrm>
            <a:off x="468313" y="1557338"/>
            <a:ext cx="822960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  <a:buClr>
                <a:srgbClr val="E3E3FF"/>
              </a:buClr>
            </a:pPr>
            <a:r>
              <a:rPr lang="es-MX" altLang="es-MX">
                <a:solidFill>
                  <a:srgbClr val="FFFFFF"/>
                </a:solidFill>
              </a:rPr>
              <a:t>Proceso representado por cualquier influencia sobre el individuo que lo haga capaz de adquirir conocimientos, aptitudes, actitudes y comportamientos que acepte su grupo social. </a:t>
            </a:r>
          </a:p>
          <a:p>
            <a:pPr algn="just" eaLnBrk="1" fontAlgn="base" hangingPunct="1">
              <a:spcAft>
                <a:spcPct val="0"/>
              </a:spcAft>
              <a:buClr>
                <a:srgbClr val="E3E3FF"/>
              </a:buClr>
            </a:pPr>
            <a:endParaRPr lang="es-MX" altLang="es-MX">
              <a:solidFill>
                <a:srgbClr val="FFFFFF"/>
              </a:solidFill>
            </a:endParaRPr>
          </a:p>
        </p:txBody>
      </p:sp>
      <p:sp>
        <p:nvSpPr>
          <p:cNvPr id="80901" name="2 Marcador de contenido"/>
          <p:cNvSpPr>
            <a:spLocks/>
          </p:cNvSpPr>
          <p:nvPr/>
        </p:nvSpPr>
        <p:spPr bwMode="auto">
          <a:xfrm>
            <a:off x="262633" y="1413620"/>
            <a:ext cx="8640960" cy="518403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  <a:buClr>
                <a:srgbClr val="E3E3FF"/>
              </a:buClr>
            </a:pPr>
            <a:r>
              <a:rPr lang="es-MX" altLang="es-MX" b="1" dirty="0">
                <a:solidFill>
                  <a:schemeClr val="accent5">
                    <a:lumMod val="10000"/>
                  </a:schemeClr>
                </a:solidFill>
              </a:rPr>
              <a:t>Proceso representado por cualquier influencia sobre el individuo que lo haga capaz de adquirir conocimientos, aptitudes, actitudes y comportamientos que acepte su grupo social. </a:t>
            </a:r>
          </a:p>
          <a:p>
            <a:pPr algn="just" eaLnBrk="1" fontAlgn="base" hangingPunct="1">
              <a:spcAft>
                <a:spcPct val="0"/>
              </a:spcAft>
              <a:buClr>
                <a:srgbClr val="E3E3FF"/>
              </a:buClr>
            </a:pPr>
            <a:endParaRPr lang="es-MX" altLang="es-MX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80902" name="Picture 7" descr="PROG SALU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1" y="4406484"/>
            <a:ext cx="2879700" cy="219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1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712968" cy="11829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sz="4000" dirty="0" smtClean="0">
                <a:solidFill>
                  <a:schemeClr val="accent5">
                    <a:lumMod val="10000"/>
                  </a:schemeClr>
                </a:solidFill>
              </a:rPr>
              <a:t>CONCEPTO DE EDUCACION PARA LA SALUD</a:t>
            </a:r>
          </a:p>
        </p:txBody>
      </p:sp>
      <p:sp>
        <p:nvSpPr>
          <p:cNvPr id="81923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1556791"/>
            <a:ext cx="8785101" cy="485165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Es enseñanza que pretende conducir al individuo y la colectividad hacia un proceso de cambio de actitud y de conducta, para la aplicación de medios que les permitan la conservación y mejoramiento de su salud</a:t>
            </a:r>
          </a:p>
        </p:txBody>
      </p:sp>
      <p:pic>
        <p:nvPicPr>
          <p:cNvPr id="81924" name="Picture 5" descr="foto_salu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724400"/>
            <a:ext cx="2160191" cy="168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83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 idx="4294967295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MX" altLang="es-MX" dirty="0" smtClean="0">
                <a:solidFill>
                  <a:schemeClr val="accent5">
                    <a:lumMod val="10000"/>
                  </a:schemeClr>
                </a:solidFill>
              </a:rPr>
              <a:t>SEGÚN OMS Y OPS</a:t>
            </a:r>
          </a:p>
        </p:txBody>
      </p:sp>
      <p:sp>
        <p:nvSpPr>
          <p:cNvPr id="82947" name="2 Marcador de contenido"/>
          <p:cNvSpPr>
            <a:spLocks noGrp="1"/>
          </p:cNvSpPr>
          <p:nvPr>
            <p:ph idx="4294967295"/>
          </p:nvPr>
        </p:nvSpPr>
        <p:spPr>
          <a:xfrm>
            <a:off x="179512" y="1556792"/>
            <a:ext cx="8856984" cy="51845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s-MX" b="1" i="1" dirty="0" smtClean="0">
                <a:solidFill>
                  <a:schemeClr val="accent5">
                    <a:lumMod val="10000"/>
                  </a:schemeClr>
                </a:solidFill>
              </a:rPr>
              <a:t>Educación para la Salud se ocupa de promover un comportamiento sano</a:t>
            </a:r>
          </a:p>
          <a:p>
            <a:pPr algn="ctr" eaLnBrk="1" hangingPunct="1">
              <a:buFontTx/>
              <a:buNone/>
            </a:pPr>
            <a:r>
              <a:rPr lang="es-MX" altLang="es-MX" b="1" i="1" dirty="0" smtClean="0">
                <a:solidFill>
                  <a:schemeClr val="accent5">
                    <a:lumMod val="10000"/>
                  </a:schemeClr>
                </a:solidFill>
              </a:rPr>
              <a:t>  ayudando a la gente a comprender su comportamiento y como </a:t>
            </a:r>
            <a:r>
              <a:rPr lang="es-MX" altLang="es-MX" b="1" i="1" u="sng" dirty="0" smtClean="0">
                <a:solidFill>
                  <a:schemeClr val="accent5">
                    <a:lumMod val="10000"/>
                  </a:schemeClr>
                </a:solidFill>
              </a:rPr>
              <a:t>éste </a:t>
            </a:r>
            <a:r>
              <a:rPr lang="es-MX" altLang="es-MX" b="1" i="1" dirty="0" smtClean="0">
                <a:solidFill>
                  <a:schemeClr val="accent5">
                    <a:lumMod val="10000"/>
                  </a:schemeClr>
                </a:solidFill>
              </a:rPr>
              <a:t>afecta a su salud.</a:t>
            </a: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algn="ctr"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82948" name="Picture 5" descr="DIA%2520MUNDIAL%2520DE%2520LA%2520SALUD%2520imaj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77072"/>
            <a:ext cx="2304430" cy="219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1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 idx="4294967295"/>
          </p:nvPr>
        </p:nvSpPr>
        <p:spPr>
          <a:xfrm>
            <a:off x="539552" y="188640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" altLang="es-MX" dirty="0" smtClean="0">
                <a:solidFill>
                  <a:schemeClr val="accent5">
                    <a:lumMod val="10000"/>
                  </a:schemeClr>
                </a:solidFill>
              </a:rPr>
              <a:t>EDUCACIÓN PARA LA SALUD </a:t>
            </a:r>
          </a:p>
        </p:txBody>
      </p:sp>
      <p:sp>
        <p:nvSpPr>
          <p:cNvPr id="83971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1600200"/>
            <a:ext cx="8712968" cy="49971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Individual: se realiza mediante la entrevista personal, se enfoca a un sólo problema</a:t>
            </a:r>
          </a:p>
          <a:p>
            <a:pPr eaLnBrk="1" hangingPunct="1"/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Colectiva: requiere de más preparación y de un desarrollo diferente, ya que se habla con un grupo heterogéneo</a:t>
            </a:r>
          </a:p>
          <a:p>
            <a:pPr eaLnBrk="1" hangingPunct="1"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8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79512" y="228600"/>
            <a:ext cx="8784976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MX" altLang="es-MX" sz="3600" b="1" dirty="0" smtClean="0">
                <a:solidFill>
                  <a:schemeClr val="accent5">
                    <a:lumMod val="10000"/>
                  </a:schemeClr>
                </a:solidFill>
              </a:rPr>
              <a:t>EDUCACIÓN PARA LA SALUD COLECTIVA</a:t>
            </a:r>
          </a:p>
        </p:txBody>
      </p:sp>
      <p:sp>
        <p:nvSpPr>
          <p:cNvPr id="84995" name="2 Marcador de contenido"/>
          <p:cNvSpPr>
            <a:spLocks noGrp="1"/>
          </p:cNvSpPr>
          <p:nvPr>
            <p:ph idx="4294967295"/>
          </p:nvPr>
        </p:nvSpPr>
        <p:spPr>
          <a:xfrm>
            <a:off x="251520" y="1556792"/>
            <a:ext cx="8724205" cy="504085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s-MX" altLang="es-MX" sz="3600" b="1" dirty="0" smtClean="0">
                <a:solidFill>
                  <a:schemeClr val="accent5">
                    <a:lumMod val="10000"/>
                  </a:schemeClr>
                </a:solidFill>
              </a:rPr>
              <a:t>Propósito</a:t>
            </a:r>
          </a:p>
          <a:p>
            <a:pPr eaLnBrk="1" hangingPunct="1"/>
            <a:r>
              <a:rPr lang="es-MX" altLang="es-MX" b="1" dirty="0" smtClean="0">
                <a:solidFill>
                  <a:schemeClr val="accent5">
                    <a:lumMod val="10000"/>
                  </a:schemeClr>
                </a:solidFill>
              </a:rPr>
              <a:t>Informar de la realización de un programa, señalando sus objetivos y actividades que lo conforman, insistiendo en la participación de todos.</a:t>
            </a:r>
          </a:p>
          <a:p>
            <a:pPr eaLnBrk="1" hangingPunct="1">
              <a:buFontTx/>
              <a:buNone/>
            </a:pPr>
            <a:endParaRPr lang="es-MX" altLang="es-MX" b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84996" name="Picture 5" descr="FAM TRABAJ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21088"/>
            <a:ext cx="2951583" cy="193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70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Rectángulo"/>
          <p:cNvSpPr>
            <a:spLocks noChangeArrowheads="1"/>
          </p:cNvSpPr>
          <p:nvPr/>
        </p:nvSpPr>
        <p:spPr bwMode="auto">
          <a:xfrm>
            <a:off x="107504" y="1124744"/>
            <a:ext cx="8928992" cy="526297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sz="2800" b="1" dirty="0">
                <a:solidFill>
                  <a:schemeClr val="accent5">
                    <a:lumMod val="10000"/>
                  </a:schemeClr>
                </a:solidFill>
              </a:rPr>
              <a:t>La educación para la salud es una disciplina de las ciencias médicas, psicológicas y </a:t>
            </a:r>
            <a:r>
              <a:rPr lang="es-ES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pedagógicas.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ES" altLang="es-MX" sz="2800" b="1" dirty="0">
              <a:solidFill>
                <a:schemeClr val="accent5">
                  <a:lumMod val="10000"/>
                </a:schemeClr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Tiene </a:t>
            </a:r>
            <a:r>
              <a:rPr lang="es-ES" altLang="es-MX" sz="2800" b="1" dirty="0">
                <a:solidFill>
                  <a:schemeClr val="accent5">
                    <a:lumMod val="10000"/>
                  </a:schemeClr>
                </a:solidFill>
              </a:rPr>
              <a:t>por objeto la impartición sistemática de conocimientos </a:t>
            </a:r>
            <a:r>
              <a:rPr lang="es-ES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teóricos-prácticos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ES" altLang="es-MX" sz="2800" b="1" dirty="0">
              <a:solidFill>
                <a:schemeClr val="accent5">
                  <a:lumMod val="10000"/>
                </a:schemeClr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ES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Así </a:t>
            </a:r>
            <a:r>
              <a:rPr lang="es-ES" altLang="es-MX" sz="2800" b="1" dirty="0">
                <a:solidFill>
                  <a:schemeClr val="accent5">
                    <a:lumMod val="10000"/>
                  </a:schemeClr>
                </a:solidFill>
              </a:rPr>
              <a:t>como el desarrollo consecuente de actitudes y hábitos, que la población debe asimilar, </a:t>
            </a:r>
            <a:r>
              <a:rPr lang="es-ES" altLang="es-MX" sz="2800" b="1" dirty="0" smtClean="0">
                <a:solidFill>
                  <a:schemeClr val="accent5">
                    <a:lumMod val="10000"/>
                  </a:schemeClr>
                </a:solidFill>
              </a:rPr>
              <a:t>interiorizar e incorporar </a:t>
            </a:r>
            <a:r>
              <a:rPr lang="es-ES" altLang="es-MX" sz="2800" b="1" dirty="0">
                <a:solidFill>
                  <a:schemeClr val="accent5">
                    <a:lumMod val="10000"/>
                  </a:schemeClr>
                </a:solidFill>
              </a:rPr>
              <a:t>gradual y progresivamente a su estilo de vida para preservar, en óptimas condiciones, su estado de salud.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ES" altLang="es-MX" sz="28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7503" y="260648"/>
            <a:ext cx="8785671" cy="7920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s-MX" sz="3200" dirty="0" smtClean="0">
                <a:solidFill>
                  <a:schemeClr val="accent5">
                    <a:lumMod val="10000"/>
                  </a:schemeClr>
                </a:solidFill>
              </a:rPr>
              <a:t>OBJETIVO </a:t>
            </a:r>
            <a:r>
              <a:rPr lang="es-MX" sz="3200" dirty="0" smtClean="0">
                <a:solidFill>
                  <a:schemeClr val="accent5">
                    <a:lumMod val="10000"/>
                  </a:schemeClr>
                </a:solidFill>
              </a:rPr>
              <a:t>DE EDUCACIÓN PARA LA SALUD </a:t>
            </a:r>
            <a:endParaRPr lang="es-MX" sz="32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4099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re">
  <a:themeElements>
    <a:clrScheme name="Cumbre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Cumb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mbr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mbr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río">
  <a:themeElements>
    <a:clrScheme name="Personalizado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1598</Words>
  <Application>Microsoft Office PowerPoint</Application>
  <PresentationFormat>Presentación en pantalla (4:3)</PresentationFormat>
  <Paragraphs>198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Cumbre</vt:lpstr>
      <vt:lpstr>Brío</vt:lpstr>
      <vt:lpstr>Presentación de PowerPoint</vt:lpstr>
      <vt:lpstr>GUIÓN EXPLICATIVO </vt:lpstr>
      <vt:lpstr> MARCO CONCEPTUAL DE EDUCACION PARA LA SALUD</vt:lpstr>
      <vt:lpstr>CONCEPTO DE EDUCACION</vt:lpstr>
      <vt:lpstr>CONCEPTO DE EDUCACION PARA LA SALUD</vt:lpstr>
      <vt:lpstr>SEGÚN OMS Y OPS</vt:lpstr>
      <vt:lpstr>EDUCACIÓN PARA LA SALUD </vt:lpstr>
      <vt:lpstr>EDUCACIÓN PARA LA SALUD COLECTIVA</vt:lpstr>
      <vt:lpstr>OBJETIVO DE EDUCACIÓN PARA LA SALUD </vt:lpstr>
      <vt:lpstr> La educación para la salud necesita de cuatro grandes bloques científicos: </vt:lpstr>
      <vt:lpstr>Presentación de PowerPoint</vt:lpstr>
      <vt:lpstr>Presentación de PowerPoint</vt:lpstr>
      <vt:lpstr>PROMOCIÓN DE LA SALUD </vt:lpstr>
      <vt:lpstr>PROMOCIÓN DE LA SALUD </vt:lpstr>
      <vt:lpstr>EDUCACIÓN PARA LA SALUD REQUISITOS</vt:lpstr>
      <vt:lpstr>ÁMBITOS DE LA EDUCACIÓN PARA LA SALUD</vt:lpstr>
      <vt:lpstr>IMPORTANCIA DE LA EDUCACIÓN EN SALUD</vt:lpstr>
      <vt:lpstr>IMPORTANCIA DE LA EDUCACIÓN EN SALUD</vt:lpstr>
      <vt:lpstr>IMPORTANCIA DE LA EDUCACIÓN EN SALUD</vt:lpstr>
      <vt:lpstr>Presentación de PowerPoint</vt:lpstr>
      <vt:lpstr>BASES TEÓRICAS DE LA EDUCACIÓN PARA LA SALUD</vt:lpstr>
      <vt:lpstr>EQUIPOS DE SALUD</vt:lpstr>
      <vt:lpstr>EN LA EDUCACIÓN PARA LA SALUD </vt:lpstr>
      <vt:lpstr>Forma de brindar un servicio de salud</vt:lpstr>
      <vt:lpstr>Presentación de PowerPoint</vt:lpstr>
      <vt:lpstr>Presentación de PowerPoint</vt:lpstr>
      <vt:lpstr>Etapas en la planeación de un programa</vt:lpstr>
      <vt:lpstr>Presentación de PowerPoint</vt:lpstr>
      <vt:lpstr>IMPORTANCIA </vt:lpstr>
      <vt:lpstr>IMPORTANCIA </vt:lpstr>
      <vt:lpstr>Presentación de PowerPoint</vt:lpstr>
      <vt:lpstr>EDUCACIÓN PARA LA SALUD</vt:lpstr>
      <vt:lpstr>EDUCACIÓN PARA LA SALUD</vt:lpstr>
      <vt:lpstr>EDUCACIÓN PARA LA SALUD</vt:lpstr>
      <vt:lpstr>EDUCACIÓN PARA LA SALUD</vt:lpstr>
      <vt:lpstr>IMPORTANCIA</vt:lpstr>
      <vt:lpstr>Bibliografía </vt:lpstr>
    </vt:vector>
  </TitlesOfParts>
  <Company>U.A.E.M.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Facultad de Medicina</dc:creator>
  <cp:lastModifiedBy>Facultad de Medicina</cp:lastModifiedBy>
  <cp:revision>7</cp:revision>
  <dcterms:created xsi:type="dcterms:W3CDTF">2018-09-21T18:05:39Z</dcterms:created>
  <dcterms:modified xsi:type="dcterms:W3CDTF">2018-09-21T19:05:16Z</dcterms:modified>
</cp:coreProperties>
</file>