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92" r:id="rId2"/>
    <p:sldMasterId id="2147483716" r:id="rId3"/>
    <p:sldMasterId id="2147483767" r:id="rId4"/>
    <p:sldMasterId id="2147483792" r:id="rId5"/>
  </p:sldMasterIdLst>
  <p:notesMasterIdLst>
    <p:notesMasterId r:id="rId44"/>
  </p:notesMasterIdLst>
  <p:sldIdLst>
    <p:sldId id="306" r:id="rId6"/>
    <p:sldId id="305" r:id="rId7"/>
    <p:sldId id="256" r:id="rId8"/>
    <p:sldId id="257" r:id="rId9"/>
    <p:sldId id="260" r:id="rId10"/>
    <p:sldId id="258" r:id="rId11"/>
    <p:sldId id="264" r:id="rId12"/>
    <p:sldId id="261" r:id="rId13"/>
    <p:sldId id="263" r:id="rId14"/>
    <p:sldId id="266" r:id="rId15"/>
    <p:sldId id="267" r:id="rId16"/>
    <p:sldId id="269" r:id="rId17"/>
    <p:sldId id="270" r:id="rId18"/>
    <p:sldId id="273" r:id="rId19"/>
    <p:sldId id="272" r:id="rId20"/>
    <p:sldId id="271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0" r:id="rId36"/>
    <p:sldId id="300" r:id="rId37"/>
    <p:sldId id="291" r:id="rId38"/>
    <p:sldId id="293" r:id="rId39"/>
    <p:sldId id="301" r:id="rId40"/>
    <p:sldId id="302" r:id="rId41"/>
    <p:sldId id="303" r:id="rId42"/>
    <p:sldId id="304" r:id="rId4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57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5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C89C8-E80D-478F-BDD0-24FDA1DB3C1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280A7E7-6E4B-4F21-A8D9-689209A76CB1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4400" dirty="0" smtClean="0"/>
            <a:t>Calidad</a:t>
          </a:r>
          <a:endParaRPr lang="es-MX" sz="4400" dirty="0"/>
        </a:p>
      </dgm:t>
    </dgm:pt>
    <dgm:pt modelId="{F35B0385-E0FF-48A3-B9FC-91B2274914B6}" type="parTrans" cxnId="{CC06B9E5-9ACE-47FC-BC53-AB730EB5A1F5}">
      <dgm:prSet/>
      <dgm:spPr/>
      <dgm:t>
        <a:bodyPr/>
        <a:lstStyle/>
        <a:p>
          <a:endParaRPr lang="es-MX"/>
        </a:p>
      </dgm:t>
    </dgm:pt>
    <dgm:pt modelId="{DB069AAD-ECB2-49B6-BDA4-AEBC34153A94}" type="sibTrans" cxnId="{CC06B9E5-9ACE-47FC-BC53-AB730EB5A1F5}">
      <dgm:prSet/>
      <dgm:spPr/>
      <dgm:t>
        <a:bodyPr/>
        <a:lstStyle/>
        <a:p>
          <a:endParaRPr lang="es-MX"/>
        </a:p>
      </dgm:t>
    </dgm:pt>
    <dgm:pt modelId="{EB371C2D-EB57-4413-BDC1-603634D9531B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b="1" i="0" dirty="0" smtClean="0"/>
            <a:t>Herramienta básica para una propiedad inherente de cualquier cosa que permite que esta sea comparada con cualquier otra de su misma especie.</a:t>
          </a:r>
          <a:endParaRPr lang="es-MX" sz="1800" b="1" dirty="0"/>
        </a:p>
      </dgm:t>
    </dgm:pt>
    <dgm:pt modelId="{D9E2B1A4-D503-49BE-B3D8-54AA8CF02D90}" type="parTrans" cxnId="{3956B483-ECAF-4B0D-AFE0-6CD4C0EB87F8}">
      <dgm:prSet/>
      <dgm:spPr/>
      <dgm:t>
        <a:bodyPr/>
        <a:lstStyle/>
        <a:p>
          <a:endParaRPr lang="es-MX"/>
        </a:p>
      </dgm:t>
    </dgm:pt>
    <dgm:pt modelId="{F6BB1023-53B0-42ED-9FAF-FD5443862950}" type="sibTrans" cxnId="{3956B483-ECAF-4B0D-AFE0-6CD4C0EB87F8}">
      <dgm:prSet/>
      <dgm:spPr/>
      <dgm:t>
        <a:bodyPr/>
        <a:lstStyle/>
        <a:p>
          <a:endParaRPr lang="es-MX"/>
        </a:p>
      </dgm:t>
    </dgm:pt>
    <dgm:pt modelId="{33177DC0-1879-4B55-B954-77320DF1EC4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MX" sz="1700" b="1" i="0" dirty="0" smtClean="0"/>
            <a:t>Es la percepción que  el cliente </a:t>
          </a:r>
          <a:r>
            <a:rPr lang="es-MX" sz="1800" b="1" i="0" dirty="0" smtClean="0"/>
            <a:t>tiene</a:t>
          </a:r>
          <a:r>
            <a:rPr lang="es-MX" sz="1700" b="1" i="0" dirty="0" smtClean="0"/>
            <a:t> del servicio</a:t>
          </a:r>
          <a:endParaRPr lang="es-MX" sz="1700" b="1" dirty="0"/>
        </a:p>
      </dgm:t>
    </dgm:pt>
    <dgm:pt modelId="{B7F7EFFA-D296-4027-9F6C-F925F4C314D6}" type="parTrans" cxnId="{DF26C37A-F766-4BF4-9932-C1B17435D4E7}">
      <dgm:prSet/>
      <dgm:spPr/>
      <dgm:t>
        <a:bodyPr/>
        <a:lstStyle/>
        <a:p>
          <a:endParaRPr lang="es-MX"/>
        </a:p>
      </dgm:t>
    </dgm:pt>
    <dgm:pt modelId="{0815FBA7-AAEA-4EEA-9B00-50FB226F5795}" type="sibTrans" cxnId="{DF26C37A-F766-4BF4-9932-C1B17435D4E7}">
      <dgm:prSet/>
      <dgm:spPr/>
      <dgm:t>
        <a:bodyPr/>
        <a:lstStyle/>
        <a:p>
          <a:endParaRPr lang="es-MX"/>
        </a:p>
      </dgm:t>
    </dgm:pt>
    <dgm:pt modelId="{37C58850-9DCF-4595-B90E-BE113069F68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b="1" i="0" dirty="0" smtClean="0"/>
            <a:t>Fijación mental del consumidor que asume conformidad con dicho producto o servicio y la capacidad del mismo para satisfacer sus necesidades.</a:t>
          </a:r>
          <a:endParaRPr lang="es-MX" sz="1800" b="1" dirty="0"/>
        </a:p>
      </dgm:t>
    </dgm:pt>
    <dgm:pt modelId="{282C5305-9764-45A0-B732-79BCC4614455}" type="parTrans" cxnId="{C6A5D158-7782-40EC-9B8D-AE406BACE42F}">
      <dgm:prSet/>
      <dgm:spPr/>
      <dgm:t>
        <a:bodyPr/>
        <a:lstStyle/>
        <a:p>
          <a:endParaRPr lang="es-MX"/>
        </a:p>
      </dgm:t>
    </dgm:pt>
    <dgm:pt modelId="{CA7B8951-CD24-46B7-B64F-EC7FC001ED93}" type="sibTrans" cxnId="{C6A5D158-7782-40EC-9B8D-AE406BACE42F}">
      <dgm:prSet/>
      <dgm:spPr/>
      <dgm:t>
        <a:bodyPr/>
        <a:lstStyle/>
        <a:p>
          <a:endParaRPr lang="es-MX"/>
        </a:p>
      </dgm:t>
    </dgm:pt>
    <dgm:pt modelId="{53688B7D-DD84-4F62-9CF4-84FB625E7317}" type="pres">
      <dgm:prSet presAssocID="{951C89C8-E80D-478F-BDD0-24FDA1DB3C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1963221-2928-4FEA-B0F9-0B4EE142E890}" type="pres">
      <dgm:prSet presAssocID="{F280A7E7-6E4B-4F21-A8D9-689209A76CB1}" presName="hierRoot1" presStyleCnt="0">
        <dgm:presLayoutVars>
          <dgm:hierBranch val="init"/>
        </dgm:presLayoutVars>
      </dgm:prSet>
      <dgm:spPr/>
    </dgm:pt>
    <dgm:pt modelId="{14DD9703-241B-4CED-995E-E9D5D6133409}" type="pres">
      <dgm:prSet presAssocID="{F280A7E7-6E4B-4F21-A8D9-689209A76CB1}" presName="rootComposite1" presStyleCnt="0"/>
      <dgm:spPr/>
    </dgm:pt>
    <dgm:pt modelId="{A8C1EDE2-CAD6-475C-B115-336A495F1BDA}" type="pres">
      <dgm:prSet presAssocID="{F280A7E7-6E4B-4F21-A8D9-689209A76CB1}" presName="rootText1" presStyleLbl="node0" presStyleIdx="0" presStyleCnt="1" custScaleX="163052" custLinFactY="-16035" custLinFactNeighborX="-6565" custLinFactNeighborY="-10000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82EDBF0-4AD5-43AD-9896-B4803E47207D}" type="pres">
      <dgm:prSet presAssocID="{F280A7E7-6E4B-4F21-A8D9-689209A76CB1}" presName="rootConnector1" presStyleLbl="node1" presStyleIdx="0" presStyleCnt="0"/>
      <dgm:spPr/>
      <dgm:t>
        <a:bodyPr/>
        <a:lstStyle/>
        <a:p>
          <a:endParaRPr lang="es-MX"/>
        </a:p>
      </dgm:t>
    </dgm:pt>
    <dgm:pt modelId="{ACF7BC72-42A1-4A23-AD0F-D8C9CD9EA631}" type="pres">
      <dgm:prSet presAssocID="{F280A7E7-6E4B-4F21-A8D9-689209A76CB1}" presName="hierChild2" presStyleCnt="0"/>
      <dgm:spPr/>
    </dgm:pt>
    <dgm:pt modelId="{25F77838-FC44-4620-9511-0CE508584FC7}" type="pres">
      <dgm:prSet presAssocID="{D9E2B1A4-D503-49BE-B3D8-54AA8CF02D90}" presName="Name37" presStyleLbl="parChTrans1D2" presStyleIdx="0" presStyleCnt="3"/>
      <dgm:spPr/>
      <dgm:t>
        <a:bodyPr/>
        <a:lstStyle/>
        <a:p>
          <a:endParaRPr lang="es-MX"/>
        </a:p>
      </dgm:t>
    </dgm:pt>
    <dgm:pt modelId="{2E6EDEFD-61AD-4EB9-8361-F5AA78BCC1D5}" type="pres">
      <dgm:prSet presAssocID="{EB371C2D-EB57-4413-BDC1-603634D9531B}" presName="hierRoot2" presStyleCnt="0">
        <dgm:presLayoutVars>
          <dgm:hierBranch val="init"/>
        </dgm:presLayoutVars>
      </dgm:prSet>
      <dgm:spPr/>
    </dgm:pt>
    <dgm:pt modelId="{A61909D5-BADE-4639-B683-3E493E603EB6}" type="pres">
      <dgm:prSet presAssocID="{EB371C2D-EB57-4413-BDC1-603634D9531B}" presName="rootComposite" presStyleCnt="0"/>
      <dgm:spPr/>
    </dgm:pt>
    <dgm:pt modelId="{BFC74616-3CC5-40BC-8958-CBC528755A10}" type="pres">
      <dgm:prSet presAssocID="{EB371C2D-EB57-4413-BDC1-603634D9531B}" presName="rootText" presStyleLbl="node2" presStyleIdx="0" presStyleCnt="3" custScaleX="210147" custScaleY="251822" custLinFactNeighborX="22233" custLinFactNeighborY="-7669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75F15F9-CB09-4A56-B584-5C8C3EF38BB1}" type="pres">
      <dgm:prSet presAssocID="{EB371C2D-EB57-4413-BDC1-603634D9531B}" presName="rootConnector" presStyleLbl="node2" presStyleIdx="0" presStyleCnt="3"/>
      <dgm:spPr/>
      <dgm:t>
        <a:bodyPr/>
        <a:lstStyle/>
        <a:p>
          <a:endParaRPr lang="es-MX"/>
        </a:p>
      </dgm:t>
    </dgm:pt>
    <dgm:pt modelId="{64774F7B-6DC8-4959-BFB2-06E9A6BE3622}" type="pres">
      <dgm:prSet presAssocID="{EB371C2D-EB57-4413-BDC1-603634D9531B}" presName="hierChild4" presStyleCnt="0"/>
      <dgm:spPr/>
    </dgm:pt>
    <dgm:pt modelId="{39CD4F80-4973-481E-B7FE-F45EF11C650D}" type="pres">
      <dgm:prSet presAssocID="{EB371C2D-EB57-4413-BDC1-603634D9531B}" presName="hierChild5" presStyleCnt="0"/>
      <dgm:spPr/>
    </dgm:pt>
    <dgm:pt modelId="{6183B10F-A9B2-4B1D-8F43-1C8A82CE6ABB}" type="pres">
      <dgm:prSet presAssocID="{B7F7EFFA-D296-4027-9F6C-F925F4C314D6}" presName="Name37" presStyleLbl="parChTrans1D2" presStyleIdx="1" presStyleCnt="3"/>
      <dgm:spPr/>
      <dgm:t>
        <a:bodyPr/>
        <a:lstStyle/>
        <a:p>
          <a:endParaRPr lang="es-MX"/>
        </a:p>
      </dgm:t>
    </dgm:pt>
    <dgm:pt modelId="{AC497142-8D0D-41BB-9818-C6407E7CEB15}" type="pres">
      <dgm:prSet presAssocID="{33177DC0-1879-4B55-B954-77320DF1EC4B}" presName="hierRoot2" presStyleCnt="0">
        <dgm:presLayoutVars>
          <dgm:hierBranch val="init"/>
        </dgm:presLayoutVars>
      </dgm:prSet>
      <dgm:spPr/>
    </dgm:pt>
    <dgm:pt modelId="{BD8FE29E-F466-439F-A7A4-BC2381792B16}" type="pres">
      <dgm:prSet presAssocID="{33177DC0-1879-4B55-B954-77320DF1EC4B}" presName="rootComposite" presStyleCnt="0"/>
      <dgm:spPr/>
    </dgm:pt>
    <dgm:pt modelId="{9399FC37-264E-4FAB-8282-EB4A6E139006}" type="pres">
      <dgm:prSet presAssocID="{33177DC0-1879-4B55-B954-77320DF1EC4B}" presName="rootText" presStyleLbl="node2" presStyleIdx="1" presStyleCnt="3" custScaleX="125443" custLinFactY="100000" custLinFactNeighborX="7658" custLinFactNeighborY="12410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D512853-7B36-4789-9F60-81C39D097C99}" type="pres">
      <dgm:prSet presAssocID="{33177DC0-1879-4B55-B954-77320DF1EC4B}" presName="rootConnector" presStyleLbl="node2" presStyleIdx="1" presStyleCnt="3"/>
      <dgm:spPr/>
      <dgm:t>
        <a:bodyPr/>
        <a:lstStyle/>
        <a:p>
          <a:endParaRPr lang="es-MX"/>
        </a:p>
      </dgm:t>
    </dgm:pt>
    <dgm:pt modelId="{A5DACA22-26E6-4BFF-BE0E-C6139437D29A}" type="pres">
      <dgm:prSet presAssocID="{33177DC0-1879-4B55-B954-77320DF1EC4B}" presName="hierChild4" presStyleCnt="0"/>
      <dgm:spPr/>
    </dgm:pt>
    <dgm:pt modelId="{B9B62C36-D541-4234-891C-9CBEBAB4A0FC}" type="pres">
      <dgm:prSet presAssocID="{33177DC0-1879-4B55-B954-77320DF1EC4B}" presName="hierChild5" presStyleCnt="0"/>
      <dgm:spPr/>
    </dgm:pt>
    <dgm:pt modelId="{33A1872F-496D-4932-A413-C6A05655A135}" type="pres">
      <dgm:prSet presAssocID="{282C5305-9764-45A0-B732-79BCC4614455}" presName="Name37" presStyleLbl="parChTrans1D2" presStyleIdx="2" presStyleCnt="3"/>
      <dgm:spPr/>
      <dgm:t>
        <a:bodyPr/>
        <a:lstStyle/>
        <a:p>
          <a:endParaRPr lang="es-MX"/>
        </a:p>
      </dgm:t>
    </dgm:pt>
    <dgm:pt modelId="{8DA01C39-63BF-45B6-849D-DE9C4C8BA159}" type="pres">
      <dgm:prSet presAssocID="{37C58850-9DCF-4595-B90E-BE113069F68C}" presName="hierRoot2" presStyleCnt="0">
        <dgm:presLayoutVars>
          <dgm:hierBranch val="init"/>
        </dgm:presLayoutVars>
      </dgm:prSet>
      <dgm:spPr/>
    </dgm:pt>
    <dgm:pt modelId="{DF40AFFB-42DA-4E20-8227-334B546DC441}" type="pres">
      <dgm:prSet presAssocID="{37C58850-9DCF-4595-B90E-BE113069F68C}" presName="rootComposite" presStyleCnt="0"/>
      <dgm:spPr/>
    </dgm:pt>
    <dgm:pt modelId="{75F0096F-6E1F-4F27-8586-D0681CCA2ACE}" type="pres">
      <dgm:prSet presAssocID="{37C58850-9DCF-4595-B90E-BE113069F68C}" presName="rootText" presStyleLbl="node2" presStyleIdx="2" presStyleCnt="3" custScaleX="234810" custScaleY="257379" custLinFactNeighborX="-38399" custLinFactNeighborY="-7487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7272B4E-7A4E-4065-B6A9-9718710B94F3}" type="pres">
      <dgm:prSet presAssocID="{37C58850-9DCF-4595-B90E-BE113069F68C}" presName="rootConnector" presStyleLbl="node2" presStyleIdx="2" presStyleCnt="3"/>
      <dgm:spPr/>
      <dgm:t>
        <a:bodyPr/>
        <a:lstStyle/>
        <a:p>
          <a:endParaRPr lang="es-MX"/>
        </a:p>
      </dgm:t>
    </dgm:pt>
    <dgm:pt modelId="{7026F7E5-168C-4A21-9661-51CF3768DA01}" type="pres">
      <dgm:prSet presAssocID="{37C58850-9DCF-4595-B90E-BE113069F68C}" presName="hierChild4" presStyleCnt="0"/>
      <dgm:spPr/>
    </dgm:pt>
    <dgm:pt modelId="{DB078F4C-A69A-4A22-812F-0A12F2F62B05}" type="pres">
      <dgm:prSet presAssocID="{37C58850-9DCF-4595-B90E-BE113069F68C}" presName="hierChild5" presStyleCnt="0"/>
      <dgm:spPr/>
    </dgm:pt>
    <dgm:pt modelId="{C0E07AC5-953F-416D-9D0C-432504833FC3}" type="pres">
      <dgm:prSet presAssocID="{F280A7E7-6E4B-4F21-A8D9-689209A76CB1}" presName="hierChild3" presStyleCnt="0"/>
      <dgm:spPr/>
    </dgm:pt>
  </dgm:ptLst>
  <dgm:cxnLst>
    <dgm:cxn modelId="{3956B483-ECAF-4B0D-AFE0-6CD4C0EB87F8}" srcId="{F280A7E7-6E4B-4F21-A8D9-689209A76CB1}" destId="{EB371C2D-EB57-4413-BDC1-603634D9531B}" srcOrd="0" destOrd="0" parTransId="{D9E2B1A4-D503-49BE-B3D8-54AA8CF02D90}" sibTransId="{F6BB1023-53B0-42ED-9FAF-FD5443862950}"/>
    <dgm:cxn modelId="{2D1DCEEC-C5BC-4F08-B5B3-6EE7E3BA52FC}" type="presOf" srcId="{EB371C2D-EB57-4413-BDC1-603634D9531B}" destId="{BFC74616-3CC5-40BC-8958-CBC528755A10}" srcOrd="0" destOrd="0" presId="urn:microsoft.com/office/officeart/2005/8/layout/orgChart1"/>
    <dgm:cxn modelId="{012F6097-D6C4-46F8-9D33-E939237F2082}" type="presOf" srcId="{282C5305-9764-45A0-B732-79BCC4614455}" destId="{33A1872F-496D-4932-A413-C6A05655A135}" srcOrd="0" destOrd="0" presId="urn:microsoft.com/office/officeart/2005/8/layout/orgChart1"/>
    <dgm:cxn modelId="{E1D377A6-18F4-43DF-84CF-985A34823C5F}" type="presOf" srcId="{EB371C2D-EB57-4413-BDC1-603634D9531B}" destId="{675F15F9-CB09-4A56-B584-5C8C3EF38BB1}" srcOrd="1" destOrd="0" presId="urn:microsoft.com/office/officeart/2005/8/layout/orgChart1"/>
    <dgm:cxn modelId="{DFE92036-54D8-47C6-9834-DB801D9355E2}" type="presOf" srcId="{F280A7E7-6E4B-4F21-A8D9-689209A76CB1}" destId="{382EDBF0-4AD5-43AD-9896-B4803E47207D}" srcOrd="1" destOrd="0" presId="urn:microsoft.com/office/officeart/2005/8/layout/orgChart1"/>
    <dgm:cxn modelId="{CC06B9E5-9ACE-47FC-BC53-AB730EB5A1F5}" srcId="{951C89C8-E80D-478F-BDD0-24FDA1DB3C17}" destId="{F280A7E7-6E4B-4F21-A8D9-689209A76CB1}" srcOrd="0" destOrd="0" parTransId="{F35B0385-E0FF-48A3-B9FC-91B2274914B6}" sibTransId="{DB069AAD-ECB2-49B6-BDA4-AEBC34153A94}"/>
    <dgm:cxn modelId="{3AA5C02D-56BC-404C-940A-0D0FDE1FF68F}" type="presOf" srcId="{D9E2B1A4-D503-49BE-B3D8-54AA8CF02D90}" destId="{25F77838-FC44-4620-9511-0CE508584FC7}" srcOrd="0" destOrd="0" presId="urn:microsoft.com/office/officeart/2005/8/layout/orgChart1"/>
    <dgm:cxn modelId="{C6A5D158-7782-40EC-9B8D-AE406BACE42F}" srcId="{F280A7E7-6E4B-4F21-A8D9-689209A76CB1}" destId="{37C58850-9DCF-4595-B90E-BE113069F68C}" srcOrd="2" destOrd="0" parTransId="{282C5305-9764-45A0-B732-79BCC4614455}" sibTransId="{CA7B8951-CD24-46B7-B64F-EC7FC001ED93}"/>
    <dgm:cxn modelId="{DF26C37A-F766-4BF4-9932-C1B17435D4E7}" srcId="{F280A7E7-6E4B-4F21-A8D9-689209A76CB1}" destId="{33177DC0-1879-4B55-B954-77320DF1EC4B}" srcOrd="1" destOrd="0" parTransId="{B7F7EFFA-D296-4027-9F6C-F925F4C314D6}" sibTransId="{0815FBA7-AAEA-4EEA-9B00-50FB226F5795}"/>
    <dgm:cxn modelId="{EB5FFBB9-A940-46F1-94A0-6CD150E538ED}" type="presOf" srcId="{37C58850-9DCF-4595-B90E-BE113069F68C}" destId="{75F0096F-6E1F-4F27-8586-D0681CCA2ACE}" srcOrd="0" destOrd="0" presId="urn:microsoft.com/office/officeart/2005/8/layout/orgChart1"/>
    <dgm:cxn modelId="{8595B6B0-815B-4A48-843A-AE5AE3BC1935}" type="presOf" srcId="{37C58850-9DCF-4595-B90E-BE113069F68C}" destId="{E7272B4E-7A4E-4065-B6A9-9718710B94F3}" srcOrd="1" destOrd="0" presId="urn:microsoft.com/office/officeart/2005/8/layout/orgChart1"/>
    <dgm:cxn modelId="{DAC3FBAD-CF81-465A-B457-76F52AFCB0FA}" type="presOf" srcId="{33177DC0-1879-4B55-B954-77320DF1EC4B}" destId="{6D512853-7B36-4789-9F60-81C39D097C99}" srcOrd="1" destOrd="0" presId="urn:microsoft.com/office/officeart/2005/8/layout/orgChart1"/>
    <dgm:cxn modelId="{B755C13C-AFF9-44BD-944E-DE515290345B}" type="presOf" srcId="{951C89C8-E80D-478F-BDD0-24FDA1DB3C17}" destId="{53688B7D-DD84-4F62-9CF4-84FB625E7317}" srcOrd="0" destOrd="0" presId="urn:microsoft.com/office/officeart/2005/8/layout/orgChart1"/>
    <dgm:cxn modelId="{D9058088-D631-4EA6-909C-F2015E0ADBD4}" type="presOf" srcId="{33177DC0-1879-4B55-B954-77320DF1EC4B}" destId="{9399FC37-264E-4FAB-8282-EB4A6E139006}" srcOrd="0" destOrd="0" presId="urn:microsoft.com/office/officeart/2005/8/layout/orgChart1"/>
    <dgm:cxn modelId="{F9362084-C5C9-4E8D-9FB9-C891060EC806}" type="presOf" srcId="{F280A7E7-6E4B-4F21-A8D9-689209A76CB1}" destId="{A8C1EDE2-CAD6-475C-B115-336A495F1BDA}" srcOrd="0" destOrd="0" presId="urn:microsoft.com/office/officeart/2005/8/layout/orgChart1"/>
    <dgm:cxn modelId="{F846A7A0-8791-420F-9652-485763596EDC}" type="presOf" srcId="{B7F7EFFA-D296-4027-9F6C-F925F4C314D6}" destId="{6183B10F-A9B2-4B1D-8F43-1C8A82CE6ABB}" srcOrd="0" destOrd="0" presId="urn:microsoft.com/office/officeart/2005/8/layout/orgChart1"/>
    <dgm:cxn modelId="{820523D2-B283-41A5-A22E-221E1A109E62}" type="presParOf" srcId="{53688B7D-DD84-4F62-9CF4-84FB625E7317}" destId="{91963221-2928-4FEA-B0F9-0B4EE142E890}" srcOrd="0" destOrd="0" presId="urn:microsoft.com/office/officeart/2005/8/layout/orgChart1"/>
    <dgm:cxn modelId="{8C85D1C7-181D-4FC4-B199-3FA49D2451D8}" type="presParOf" srcId="{91963221-2928-4FEA-B0F9-0B4EE142E890}" destId="{14DD9703-241B-4CED-995E-E9D5D6133409}" srcOrd="0" destOrd="0" presId="urn:microsoft.com/office/officeart/2005/8/layout/orgChart1"/>
    <dgm:cxn modelId="{A7A7478A-F808-436E-A94C-80044F814A6C}" type="presParOf" srcId="{14DD9703-241B-4CED-995E-E9D5D6133409}" destId="{A8C1EDE2-CAD6-475C-B115-336A495F1BDA}" srcOrd="0" destOrd="0" presId="urn:microsoft.com/office/officeart/2005/8/layout/orgChart1"/>
    <dgm:cxn modelId="{FEA8B703-453C-4CCE-BC89-A19A014D6696}" type="presParOf" srcId="{14DD9703-241B-4CED-995E-E9D5D6133409}" destId="{382EDBF0-4AD5-43AD-9896-B4803E47207D}" srcOrd="1" destOrd="0" presId="urn:microsoft.com/office/officeart/2005/8/layout/orgChart1"/>
    <dgm:cxn modelId="{07F16577-AB75-43F9-851C-1FFDFAA8E863}" type="presParOf" srcId="{91963221-2928-4FEA-B0F9-0B4EE142E890}" destId="{ACF7BC72-42A1-4A23-AD0F-D8C9CD9EA631}" srcOrd="1" destOrd="0" presId="urn:microsoft.com/office/officeart/2005/8/layout/orgChart1"/>
    <dgm:cxn modelId="{8FBB29D7-5564-4039-A3B0-3EF7F9E5D9D7}" type="presParOf" srcId="{ACF7BC72-42A1-4A23-AD0F-D8C9CD9EA631}" destId="{25F77838-FC44-4620-9511-0CE508584FC7}" srcOrd="0" destOrd="0" presId="urn:microsoft.com/office/officeart/2005/8/layout/orgChart1"/>
    <dgm:cxn modelId="{2A021008-8043-4C9E-968A-CA8EE6E47BF4}" type="presParOf" srcId="{ACF7BC72-42A1-4A23-AD0F-D8C9CD9EA631}" destId="{2E6EDEFD-61AD-4EB9-8361-F5AA78BCC1D5}" srcOrd="1" destOrd="0" presId="urn:microsoft.com/office/officeart/2005/8/layout/orgChart1"/>
    <dgm:cxn modelId="{2050F34E-1192-4F13-A039-FDBFFF3E7A3C}" type="presParOf" srcId="{2E6EDEFD-61AD-4EB9-8361-F5AA78BCC1D5}" destId="{A61909D5-BADE-4639-B683-3E493E603EB6}" srcOrd="0" destOrd="0" presId="urn:microsoft.com/office/officeart/2005/8/layout/orgChart1"/>
    <dgm:cxn modelId="{02B3D317-F6E8-4CE5-AF51-7318A1CABD26}" type="presParOf" srcId="{A61909D5-BADE-4639-B683-3E493E603EB6}" destId="{BFC74616-3CC5-40BC-8958-CBC528755A10}" srcOrd="0" destOrd="0" presId="urn:microsoft.com/office/officeart/2005/8/layout/orgChart1"/>
    <dgm:cxn modelId="{CA4F8470-311B-4D87-B22C-E44886D9D709}" type="presParOf" srcId="{A61909D5-BADE-4639-B683-3E493E603EB6}" destId="{675F15F9-CB09-4A56-B584-5C8C3EF38BB1}" srcOrd="1" destOrd="0" presId="urn:microsoft.com/office/officeart/2005/8/layout/orgChart1"/>
    <dgm:cxn modelId="{448F585A-20FD-4167-81D4-48A68AA00155}" type="presParOf" srcId="{2E6EDEFD-61AD-4EB9-8361-F5AA78BCC1D5}" destId="{64774F7B-6DC8-4959-BFB2-06E9A6BE3622}" srcOrd="1" destOrd="0" presId="urn:microsoft.com/office/officeart/2005/8/layout/orgChart1"/>
    <dgm:cxn modelId="{56A4E807-4639-4CA8-BE0E-6AC2A4F4C7EF}" type="presParOf" srcId="{2E6EDEFD-61AD-4EB9-8361-F5AA78BCC1D5}" destId="{39CD4F80-4973-481E-B7FE-F45EF11C650D}" srcOrd="2" destOrd="0" presId="urn:microsoft.com/office/officeart/2005/8/layout/orgChart1"/>
    <dgm:cxn modelId="{FEA0EA1C-23E1-442B-8A68-4BBA549E0DE2}" type="presParOf" srcId="{ACF7BC72-42A1-4A23-AD0F-D8C9CD9EA631}" destId="{6183B10F-A9B2-4B1D-8F43-1C8A82CE6ABB}" srcOrd="2" destOrd="0" presId="urn:microsoft.com/office/officeart/2005/8/layout/orgChart1"/>
    <dgm:cxn modelId="{7C7E0C1F-89CE-4C0E-B5F9-1D9FCF9D5676}" type="presParOf" srcId="{ACF7BC72-42A1-4A23-AD0F-D8C9CD9EA631}" destId="{AC497142-8D0D-41BB-9818-C6407E7CEB15}" srcOrd="3" destOrd="0" presId="urn:microsoft.com/office/officeart/2005/8/layout/orgChart1"/>
    <dgm:cxn modelId="{A80EC494-0F8A-43A8-A25E-2AB73FC07B81}" type="presParOf" srcId="{AC497142-8D0D-41BB-9818-C6407E7CEB15}" destId="{BD8FE29E-F466-439F-A7A4-BC2381792B16}" srcOrd="0" destOrd="0" presId="urn:microsoft.com/office/officeart/2005/8/layout/orgChart1"/>
    <dgm:cxn modelId="{53A9B76D-FE01-4A23-9A81-BB2623388ADB}" type="presParOf" srcId="{BD8FE29E-F466-439F-A7A4-BC2381792B16}" destId="{9399FC37-264E-4FAB-8282-EB4A6E139006}" srcOrd="0" destOrd="0" presId="urn:microsoft.com/office/officeart/2005/8/layout/orgChart1"/>
    <dgm:cxn modelId="{13F5AB64-D325-49EA-AF58-09F3D685044E}" type="presParOf" srcId="{BD8FE29E-F466-439F-A7A4-BC2381792B16}" destId="{6D512853-7B36-4789-9F60-81C39D097C99}" srcOrd="1" destOrd="0" presId="urn:microsoft.com/office/officeart/2005/8/layout/orgChart1"/>
    <dgm:cxn modelId="{3DE5CD61-842B-407A-A80E-ACA42453BEF4}" type="presParOf" srcId="{AC497142-8D0D-41BB-9818-C6407E7CEB15}" destId="{A5DACA22-26E6-4BFF-BE0E-C6139437D29A}" srcOrd="1" destOrd="0" presId="urn:microsoft.com/office/officeart/2005/8/layout/orgChart1"/>
    <dgm:cxn modelId="{7F554D35-9A85-439E-9AB7-473B564371FD}" type="presParOf" srcId="{AC497142-8D0D-41BB-9818-C6407E7CEB15}" destId="{B9B62C36-D541-4234-891C-9CBEBAB4A0FC}" srcOrd="2" destOrd="0" presId="urn:microsoft.com/office/officeart/2005/8/layout/orgChart1"/>
    <dgm:cxn modelId="{70BDAEAF-58B2-4BF9-A3AB-613AAD21A696}" type="presParOf" srcId="{ACF7BC72-42A1-4A23-AD0F-D8C9CD9EA631}" destId="{33A1872F-496D-4932-A413-C6A05655A135}" srcOrd="4" destOrd="0" presId="urn:microsoft.com/office/officeart/2005/8/layout/orgChart1"/>
    <dgm:cxn modelId="{E5FF4F93-266D-4AC2-913A-FC62416CA17F}" type="presParOf" srcId="{ACF7BC72-42A1-4A23-AD0F-D8C9CD9EA631}" destId="{8DA01C39-63BF-45B6-849D-DE9C4C8BA159}" srcOrd="5" destOrd="0" presId="urn:microsoft.com/office/officeart/2005/8/layout/orgChart1"/>
    <dgm:cxn modelId="{C38DAE2D-85C7-4099-9110-526BB4CC504D}" type="presParOf" srcId="{8DA01C39-63BF-45B6-849D-DE9C4C8BA159}" destId="{DF40AFFB-42DA-4E20-8227-334B546DC441}" srcOrd="0" destOrd="0" presId="urn:microsoft.com/office/officeart/2005/8/layout/orgChart1"/>
    <dgm:cxn modelId="{F4451096-7A01-4DED-885C-D739EC4BDC99}" type="presParOf" srcId="{DF40AFFB-42DA-4E20-8227-334B546DC441}" destId="{75F0096F-6E1F-4F27-8586-D0681CCA2ACE}" srcOrd="0" destOrd="0" presId="urn:microsoft.com/office/officeart/2005/8/layout/orgChart1"/>
    <dgm:cxn modelId="{9BADA106-4391-4C13-87D1-FE804514A2BF}" type="presParOf" srcId="{DF40AFFB-42DA-4E20-8227-334B546DC441}" destId="{E7272B4E-7A4E-4065-B6A9-9718710B94F3}" srcOrd="1" destOrd="0" presId="urn:microsoft.com/office/officeart/2005/8/layout/orgChart1"/>
    <dgm:cxn modelId="{C2FBBEC7-79D6-404F-AC02-698205205E58}" type="presParOf" srcId="{8DA01C39-63BF-45B6-849D-DE9C4C8BA159}" destId="{7026F7E5-168C-4A21-9661-51CF3768DA01}" srcOrd="1" destOrd="0" presId="urn:microsoft.com/office/officeart/2005/8/layout/orgChart1"/>
    <dgm:cxn modelId="{96445B97-EDC8-4755-910F-DDCFECA8C8D4}" type="presParOf" srcId="{8DA01C39-63BF-45B6-849D-DE9C4C8BA159}" destId="{DB078F4C-A69A-4A22-812F-0A12F2F62B05}" srcOrd="2" destOrd="0" presId="urn:microsoft.com/office/officeart/2005/8/layout/orgChart1"/>
    <dgm:cxn modelId="{D9E6BF70-E1E8-41C2-BF31-621246521109}" type="presParOf" srcId="{91963221-2928-4FEA-B0F9-0B4EE142E890}" destId="{C0E07AC5-953F-416D-9D0C-432504833FC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16E29-5E47-44C5-89D0-8ADB58B2F19E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6288A-579C-4E23-99A8-D2CDF158149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3866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6A35F-1B30-0141-ADFB-38175E67B7A4}" type="slidenum">
              <a:rPr lang="es-ES" smtClean="0">
                <a:solidFill>
                  <a:prstClr val="black"/>
                </a:solidFill>
              </a:rPr>
              <a:pPr/>
              <a:t>37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39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68313" y="406400"/>
            <a:ext cx="8229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73238"/>
            <a:ext cx="4038600" cy="21558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773238"/>
            <a:ext cx="4038600" cy="21558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4081463"/>
            <a:ext cx="4038600" cy="21574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081463"/>
            <a:ext cx="4038600" cy="21574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52CC5-FF5A-4F7A-82D7-98D028EB41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20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27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17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06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7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652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94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87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40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596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34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44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228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155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967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8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748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1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925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301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4035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23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8CAF-49AB-4E01-A382-06C73C777B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8755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0副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47975" y="1651000"/>
            <a:ext cx="6188075" cy="14700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7975" y="3238500"/>
            <a:ext cx="6188075" cy="695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ea typeface="SimSun" charset="-122"/>
              </a:defRPr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a typeface="SimSun" charset="-122"/>
              </a:defRPr>
            </a:lvl1pPr>
          </a:lstStyle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F8B4B9-D37A-464D-A49D-360B50BD41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591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51F0F-54F5-4EC9-B434-B01F78B546E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186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87848-E4D4-4967-A0E9-943CBA8B67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773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8313" y="11969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9313" y="11969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BA0E7-5E3B-4973-9F7B-2DAF1F3F4A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10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AF515-2402-4D28-BB77-8615AFCB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516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32179-7DB2-4646-A620-9FD1F0D71E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134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FF115-4CF0-4719-8BFB-BF64A3DC15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3627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717F7-0BD7-41B9-933C-681820A6D21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382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94310-4834-4B9C-A536-24BA208402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633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57625-23B0-4B47-9BCB-F379E13FB2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3110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40513" y="549275"/>
            <a:ext cx="2057400" cy="54006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68313" y="549275"/>
            <a:ext cx="6019800" cy="54006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5E3A0-1430-4074-81AA-1D67474824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819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68313" y="549275"/>
            <a:ext cx="8229600" cy="5762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8313" y="1196975"/>
            <a:ext cx="4038600" cy="2300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59313" y="1196975"/>
            <a:ext cx="4038600" cy="2300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8313" y="3649663"/>
            <a:ext cx="4038600" cy="23002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9313" y="3649663"/>
            <a:ext cx="4038600" cy="23002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2F3F0-7021-43C2-A24B-9B24FEFBE4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086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4EBDA-BCBE-40EC-BBED-32A3C9263195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E062-C88C-4034-BB21-8B94CF6A2A3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844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B1C2-3140-47A4-8222-49094FE5147C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4CA1-91D5-441C-8D23-22F6A5C3AF7A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199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6F207-4411-43EC-8002-F8D8DD13345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4CA8-2713-4E03-81BA-6E6BFDF4F25C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1712-EC1F-4299-8CDC-EB7F81CB8F37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6CA91-0620-42BC-88A9-EBC22C802895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4486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B5026-5EB4-4907-BD0A-FD63018443CC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E20E1-1655-4FE1-8D21-5F60A40A2E84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457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3F312-EDA1-453A-A4FC-6EAD1158248A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18C4-718C-46A9-A735-5DAC14227531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698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082D4-5B1D-44C2-A58B-5BD3429C348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35EAE-A5C4-404A-9E58-59238AC6DA1E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472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E3DC-DC45-49EB-9A67-681FEDE1311B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816DC-C99A-445B-BC87-20DA5111DE36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314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DCFF-A6F3-43D1-A48C-F41A2D22661C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21DE-72AA-4939-AFE5-F0CC3D949EE8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336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1806-74E7-4C5A-ACFF-C0240DC1F234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9817E-642B-4559-838B-DF9C9DEFE9ED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3187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14798-F2E6-469F-8D9A-D188B18C0ED3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0477-DE6C-40A7-8164-FF94D149C57B}" type="slidenum">
              <a:rPr lang="es-MX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10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BF2A15-5049-4C41-8FB0-4567B28CF3D9}" type="datetimeFigureOut">
              <a:rPr lang="es-ES" smtClean="0"/>
              <a:t>26/09/2018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6DC8E5-1A17-1E47-8737-1D9033CA851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816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AD7D3A0-EDC5-4892-8923-F26C4C1C340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 defTabSz="914400"/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D45A271-E25E-4005-8BE9-B5051D58785A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 defTabSz="914400"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01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149ACD7-95AA-41A7-815F-556930B2358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914400"/>
              <a:t>26/09/2018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73B41D3-B557-479C-8084-CFBC99860B4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914400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-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49275"/>
            <a:ext cx="8229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196975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A351F70-21DD-48CE-BF94-EA2004B18590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  <a:ea typeface="SimHei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E03ADA8D-729B-4038-9CD2-94EEEBA9C481}" type="datetimeFigureOut">
              <a:rPr lang="es-MX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26/09/2018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2BC47A2E-951E-4F48-994A-A6EBC3DA99AA}" type="slidenum">
              <a:rPr lang="es-MX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1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gif"/><Relationship Id="rId9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7421" y="152233"/>
            <a:ext cx="8843749" cy="64940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/>
              <a:t>UNIVERSIDAD AUTÓNOMA DEL ESTADO DE MÉXICO</a:t>
            </a:r>
          </a:p>
          <a:p>
            <a:pPr algn="ctr"/>
            <a:r>
              <a:rPr lang="es-ES" sz="2400" b="1" dirty="0"/>
              <a:t>FACULTAD DE MEDICINA</a:t>
            </a:r>
          </a:p>
          <a:p>
            <a:pPr algn="ctr"/>
            <a:r>
              <a:rPr lang="es-ES" sz="2400" b="1" dirty="0"/>
              <a:t>PLAN DE ESTUDIOS DE LA</a:t>
            </a:r>
          </a:p>
          <a:p>
            <a:pPr algn="ctr"/>
            <a:r>
              <a:rPr lang="es-ES" sz="2400" b="1" dirty="0"/>
              <a:t>LICENCIATURA  DE MÉDICO CIRUJANO  </a:t>
            </a:r>
          </a:p>
          <a:p>
            <a:pPr algn="ctr"/>
            <a:endParaRPr lang="es-ES" sz="2400" b="1" dirty="0"/>
          </a:p>
          <a:p>
            <a:pPr algn="ctr"/>
            <a:endParaRPr lang="es-ES" sz="2400" b="1" dirty="0"/>
          </a:p>
          <a:p>
            <a:pPr algn="ctr"/>
            <a:endParaRPr lang="es-ES" sz="2400" b="1" dirty="0"/>
          </a:p>
          <a:p>
            <a:pPr algn="ctr"/>
            <a:endParaRPr lang="es-ES" sz="2400" b="1" dirty="0" smtClean="0"/>
          </a:p>
          <a:p>
            <a:pPr algn="ctr"/>
            <a:r>
              <a:rPr lang="es-ES" sz="2400" b="1" dirty="0" smtClean="0"/>
              <a:t>UNIDAD </a:t>
            </a:r>
            <a:r>
              <a:rPr lang="es-ES" sz="2400" b="1" dirty="0"/>
              <a:t>DE APRENDIZAJE  </a:t>
            </a:r>
          </a:p>
          <a:p>
            <a:pPr algn="ctr"/>
            <a:r>
              <a:rPr lang="es-ES" sz="2400" b="1" dirty="0" smtClean="0"/>
              <a:t>SOCIOLOGÍA MÉDICA </a:t>
            </a:r>
            <a:endParaRPr lang="es-ES" sz="2400" b="1" dirty="0"/>
          </a:p>
          <a:p>
            <a:pPr algn="ctr"/>
            <a:r>
              <a:rPr lang="es-ES" sz="2400" b="1" dirty="0"/>
              <a:t>TEMA</a:t>
            </a:r>
          </a:p>
          <a:p>
            <a:pPr algn="ctr"/>
            <a:r>
              <a:rPr lang="es-ES" sz="2800" b="1" dirty="0" smtClean="0"/>
              <a:t>“LA PARTICIPACIÓN CIUDADANA EN EVALUACIÓN DEL SISTEMA DE SALUD”</a:t>
            </a:r>
            <a:endParaRPr lang="es-ES" sz="2800" b="1" dirty="0"/>
          </a:p>
          <a:p>
            <a:pPr algn="ctr"/>
            <a:endParaRPr lang="es-ES" sz="2400" b="1" dirty="0" smtClean="0"/>
          </a:p>
          <a:p>
            <a:pPr algn="ctr"/>
            <a:r>
              <a:rPr lang="es-ES" sz="2400" b="1" dirty="0" smtClean="0"/>
              <a:t>SEMESTRE</a:t>
            </a:r>
            <a:r>
              <a:rPr lang="es-ES" sz="2400" b="1" dirty="0"/>
              <a:t>: FEBRERO- AGOSTO </a:t>
            </a:r>
            <a:r>
              <a:rPr lang="es-ES" sz="2400" b="1" dirty="0" smtClean="0"/>
              <a:t>2018</a:t>
            </a:r>
            <a:endParaRPr lang="es-ES" sz="2400" b="1" dirty="0"/>
          </a:p>
          <a:p>
            <a:pPr algn="ctr"/>
            <a:endParaRPr lang="es-ES" sz="2400" b="1" dirty="0" smtClean="0"/>
          </a:p>
          <a:p>
            <a:pPr algn="ctr"/>
            <a:r>
              <a:rPr lang="es-ES" sz="2400" b="1" dirty="0" smtClean="0"/>
              <a:t>PRESENTA</a:t>
            </a:r>
            <a:r>
              <a:rPr lang="es-ES" sz="2400" b="1" dirty="0"/>
              <a:t>: DRA. EN C. ED. CLEMENTINA JIMÉNEZ GARCÉS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337" y="1809821"/>
            <a:ext cx="1182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67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851919" y="260648"/>
            <a:ext cx="2418041" cy="64807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2000" b="1" dirty="0" smtClean="0">
                <a:solidFill>
                  <a:prstClr val="black"/>
                </a:solidFill>
              </a:rPr>
              <a:t>Calidad en servicios de salud </a:t>
            </a:r>
            <a:endParaRPr lang="es-MX" sz="2000" b="1" dirty="0">
              <a:solidFill>
                <a:prstClr val="black"/>
              </a:solidFill>
            </a:endParaRPr>
          </a:p>
        </p:txBody>
      </p:sp>
      <p:sp>
        <p:nvSpPr>
          <p:cNvPr id="8" name="7 Paralelogramo"/>
          <p:cNvSpPr/>
          <p:nvPr/>
        </p:nvSpPr>
        <p:spPr>
          <a:xfrm>
            <a:off x="7095630" y="5297532"/>
            <a:ext cx="1512168" cy="432048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200" dirty="0" smtClean="0">
                <a:solidFill>
                  <a:prstClr val="black"/>
                </a:solidFill>
              </a:rPr>
              <a:t>Bienestar </a:t>
            </a:r>
          </a:p>
          <a:p>
            <a:pPr algn="ctr" defTabSz="914400"/>
            <a:r>
              <a:rPr lang="es-MX" sz="1200" dirty="0" smtClean="0">
                <a:solidFill>
                  <a:prstClr val="black"/>
                </a:solidFill>
              </a:rPr>
              <a:t>completo</a:t>
            </a:r>
            <a:endParaRPr lang="es-MX" sz="1200" dirty="0">
              <a:solidFill>
                <a:prstClr val="black"/>
              </a:solidFill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flipH="1">
            <a:off x="2808014" y="1628800"/>
            <a:ext cx="144016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4987022" y="918851"/>
            <a:ext cx="1751452" cy="3240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22 Rectángulo"/>
          <p:cNvSpPr/>
          <p:nvPr/>
        </p:nvSpPr>
        <p:spPr>
          <a:xfrm>
            <a:off x="6012160" y="4257041"/>
            <a:ext cx="1152128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2000" dirty="0" smtClean="0">
                <a:solidFill>
                  <a:prstClr val="black"/>
                </a:solidFill>
              </a:rPr>
              <a:t>Salud </a:t>
            </a:r>
            <a:endParaRPr lang="es-MX" sz="2000" dirty="0">
              <a:solidFill>
                <a:prstClr val="black"/>
              </a:solidFill>
            </a:endParaRPr>
          </a:p>
        </p:txBody>
      </p:sp>
      <p:cxnSp>
        <p:nvCxnSpPr>
          <p:cNvPr id="25" name="24 Conector recto de flecha"/>
          <p:cNvCxnSpPr/>
          <p:nvPr/>
        </p:nvCxnSpPr>
        <p:spPr>
          <a:xfrm>
            <a:off x="6889284" y="4602374"/>
            <a:ext cx="28803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6984268" y="4602374"/>
            <a:ext cx="122413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Que es el 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28" name="27 Conector recto de flecha"/>
          <p:cNvCxnSpPr>
            <a:stCxn id="4" idx="1"/>
          </p:cNvCxnSpPr>
          <p:nvPr/>
        </p:nvCxnSpPr>
        <p:spPr>
          <a:xfrm flipH="1">
            <a:off x="1907705" y="584684"/>
            <a:ext cx="1944214" cy="360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354843" y="358787"/>
            <a:ext cx="1526571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600" dirty="0" smtClean="0">
                <a:solidFill>
                  <a:prstClr val="black"/>
                </a:solidFill>
              </a:rPr>
              <a:t>Valores como:</a:t>
            </a:r>
            <a:endParaRPr lang="es-MX" sz="1600" dirty="0">
              <a:solidFill>
                <a:prstClr val="black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2159732" y="682823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Se apoya de 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136478" y="1510915"/>
            <a:ext cx="21426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Responsabilidad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Empatía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Honestidad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Humildad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Respeto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Disciplina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Compañerismo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Lealtad</a:t>
            </a:r>
            <a:endParaRPr lang="es-MX" sz="2000" dirty="0">
              <a:solidFill>
                <a:prstClr val="black"/>
              </a:solidFill>
            </a:endParaRPr>
          </a:p>
        </p:txBody>
      </p:sp>
      <p:cxnSp>
        <p:nvCxnSpPr>
          <p:cNvPr id="36" name="35 Conector recto de flecha"/>
          <p:cNvCxnSpPr>
            <a:stCxn id="29" idx="2"/>
          </p:cNvCxnSpPr>
          <p:nvPr/>
        </p:nvCxnSpPr>
        <p:spPr>
          <a:xfrm>
            <a:off x="1118129" y="1006859"/>
            <a:ext cx="259229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H="1">
            <a:off x="3076406" y="908720"/>
            <a:ext cx="1152128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0" name="19 CuadroTexto"/>
          <p:cNvSpPr txBox="1"/>
          <p:nvPr/>
        </p:nvSpPr>
        <p:spPr>
          <a:xfrm>
            <a:off x="2865288" y="1968710"/>
            <a:ext cx="1368152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Que es 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2588924" y="1267979"/>
            <a:ext cx="1440160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Calidad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4238137" y="898847"/>
            <a:ext cx="117839" cy="28901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44 Rectángulo"/>
          <p:cNvSpPr/>
          <p:nvPr/>
        </p:nvSpPr>
        <p:spPr>
          <a:xfrm>
            <a:off x="3891126" y="3875352"/>
            <a:ext cx="144016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¿Cuál es su propósito?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47" name="46 Conector recto de flecha"/>
          <p:cNvCxnSpPr/>
          <p:nvPr/>
        </p:nvCxnSpPr>
        <p:spPr>
          <a:xfrm>
            <a:off x="4611206" y="4509120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1" name="50 Rectángulo"/>
          <p:cNvSpPr/>
          <p:nvPr/>
        </p:nvSpPr>
        <p:spPr>
          <a:xfrm>
            <a:off x="2808013" y="5320953"/>
            <a:ext cx="3458313" cy="1393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2000" dirty="0" smtClean="0">
                <a:solidFill>
                  <a:prstClr val="black"/>
                </a:solidFill>
              </a:rPr>
              <a:t>Satisfacer las necesidades y expectativas del paciente </a:t>
            </a:r>
            <a:endParaRPr lang="es-MX" sz="2000" dirty="0">
              <a:solidFill>
                <a:prstClr val="black"/>
              </a:solidFill>
            </a:endParaRPr>
          </a:p>
        </p:txBody>
      </p:sp>
      <p:sp>
        <p:nvSpPr>
          <p:cNvPr id="52" name="51 Rectángulo"/>
          <p:cNvSpPr/>
          <p:nvPr/>
        </p:nvSpPr>
        <p:spPr>
          <a:xfrm>
            <a:off x="4538135" y="2744143"/>
            <a:ext cx="144016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¿Cuáles con sus beneficios?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>
            <a:off x="5124804" y="886733"/>
            <a:ext cx="311292" cy="17998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55 Conector recto de flecha"/>
          <p:cNvCxnSpPr/>
          <p:nvPr/>
        </p:nvCxnSpPr>
        <p:spPr>
          <a:xfrm flipV="1">
            <a:off x="5976156" y="2492896"/>
            <a:ext cx="290171" cy="3873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7308304" y="2835589"/>
            <a:ext cx="1656184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buFont typeface="Arial" pitchFamily="34" charset="0"/>
              <a:buChar char="•"/>
            </a:pPr>
            <a:r>
              <a:rPr lang="es-MX" sz="1100" b="1" dirty="0" smtClean="0">
                <a:solidFill>
                  <a:prstClr val="black"/>
                </a:solidFill>
              </a:rPr>
              <a:t>Seguridad y eficacia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1100" b="1" dirty="0" smtClean="0">
                <a:solidFill>
                  <a:prstClr val="black"/>
                </a:solidFill>
              </a:rPr>
              <a:t>Satisfacción  del cliente 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1400" b="1" dirty="0" smtClean="0">
                <a:solidFill>
                  <a:prstClr val="black"/>
                </a:solidFill>
              </a:rPr>
              <a:t>Satisfacción</a:t>
            </a:r>
            <a:r>
              <a:rPr lang="es-MX" sz="1100" b="1" dirty="0" smtClean="0">
                <a:solidFill>
                  <a:prstClr val="black"/>
                </a:solidFill>
              </a:rPr>
              <a:t> profesional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1100" b="1" dirty="0" smtClean="0">
                <a:solidFill>
                  <a:prstClr val="black"/>
                </a:solidFill>
              </a:rPr>
              <a:t>Mejor reputación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1100" b="1" dirty="0" smtClean="0">
                <a:solidFill>
                  <a:prstClr val="black"/>
                </a:solidFill>
              </a:rPr>
              <a:t>Competitividad</a:t>
            </a:r>
          </a:p>
          <a:p>
            <a:pPr defTabSz="914400">
              <a:buFont typeface="Arial" pitchFamily="34" charset="0"/>
              <a:buChar char="•"/>
            </a:pPr>
            <a:r>
              <a:rPr lang="es-MX" sz="1100" b="1" dirty="0" smtClean="0">
                <a:solidFill>
                  <a:prstClr val="black"/>
                </a:solidFill>
              </a:rPr>
              <a:t>Mayor acceso a los servicios</a:t>
            </a:r>
          </a:p>
          <a:p>
            <a:pPr defTabSz="914400"/>
            <a:endParaRPr lang="es-MX" sz="1100" b="1" dirty="0" smtClean="0">
              <a:solidFill>
                <a:prstClr val="black"/>
              </a:solidFill>
            </a:endParaRPr>
          </a:p>
          <a:p>
            <a:pPr defTabSz="914400"/>
            <a:endParaRPr lang="es-MX" sz="1100" b="1" dirty="0">
              <a:solidFill>
                <a:prstClr val="black"/>
              </a:solidFill>
            </a:endParaRPr>
          </a:p>
        </p:txBody>
      </p:sp>
      <p:cxnSp>
        <p:nvCxnSpPr>
          <p:cNvPr id="63" name="62 Conector recto de flecha"/>
          <p:cNvCxnSpPr>
            <a:stCxn id="52" idx="3"/>
          </p:cNvCxnSpPr>
          <p:nvPr/>
        </p:nvCxnSpPr>
        <p:spPr>
          <a:xfrm>
            <a:off x="5978295" y="3032175"/>
            <a:ext cx="1330009" cy="4543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4" name="63 Rectángulo"/>
          <p:cNvSpPr/>
          <p:nvPr/>
        </p:nvSpPr>
        <p:spPr>
          <a:xfrm>
            <a:off x="6084168" y="1988840"/>
            <a:ext cx="115212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¿Cómo se mide?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66" name="65 Conector recto de flecha"/>
          <p:cNvCxnSpPr>
            <a:stCxn id="64" idx="0"/>
          </p:cNvCxnSpPr>
          <p:nvPr/>
        </p:nvCxnSpPr>
        <p:spPr>
          <a:xfrm flipV="1">
            <a:off x="6660232" y="1628800"/>
            <a:ext cx="43204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8" name="67 Rectángulo"/>
          <p:cNvSpPr/>
          <p:nvPr/>
        </p:nvSpPr>
        <p:spPr>
          <a:xfrm>
            <a:off x="6732240" y="1124744"/>
            <a:ext cx="7920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Por un/una </a:t>
            </a:r>
            <a:endParaRPr lang="es-MX" sz="1400" dirty="0">
              <a:solidFill>
                <a:prstClr val="black"/>
              </a:solidFill>
            </a:endParaRPr>
          </a:p>
        </p:txBody>
      </p:sp>
      <p:cxnSp>
        <p:nvCxnSpPr>
          <p:cNvPr id="70" name="69 Conector recto de flecha"/>
          <p:cNvCxnSpPr>
            <a:stCxn id="68" idx="0"/>
          </p:cNvCxnSpPr>
          <p:nvPr/>
        </p:nvCxnSpPr>
        <p:spPr>
          <a:xfrm flipV="1">
            <a:off x="7128284" y="836712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1" name="70 Conector recto de flecha"/>
          <p:cNvCxnSpPr/>
          <p:nvPr/>
        </p:nvCxnSpPr>
        <p:spPr>
          <a:xfrm flipV="1">
            <a:off x="7524328" y="980728"/>
            <a:ext cx="432048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/>
          <p:nvPr/>
        </p:nvCxnSpPr>
        <p:spPr>
          <a:xfrm>
            <a:off x="7524328" y="1556792"/>
            <a:ext cx="504056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>
            <a:off x="6588224" y="600943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>
                <a:solidFill>
                  <a:prstClr val="black"/>
                </a:solidFill>
              </a:rPr>
              <a:t>E</a:t>
            </a:r>
            <a:r>
              <a:rPr lang="es-MX" sz="1400" dirty="0" smtClean="0">
                <a:solidFill>
                  <a:prstClr val="black"/>
                </a:solidFill>
              </a:rPr>
              <a:t>structura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81" name="80 CuadroTexto"/>
          <p:cNvSpPr txBox="1"/>
          <p:nvPr/>
        </p:nvSpPr>
        <p:spPr>
          <a:xfrm>
            <a:off x="7884368" y="836712"/>
            <a:ext cx="864096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sz="1400" b="1" dirty="0">
                <a:solidFill>
                  <a:prstClr val="black"/>
                </a:solidFill>
              </a:rPr>
              <a:t>P</a:t>
            </a:r>
            <a:r>
              <a:rPr lang="es-MX" sz="1400" b="1" dirty="0" smtClean="0">
                <a:solidFill>
                  <a:prstClr val="black"/>
                </a:solidFill>
              </a:rPr>
              <a:t>roceso</a:t>
            </a:r>
            <a:endParaRPr lang="es-MX" sz="1400" b="1" dirty="0">
              <a:solidFill>
                <a:prstClr val="black"/>
              </a:solidFill>
            </a:endParaRPr>
          </a:p>
        </p:txBody>
      </p:sp>
      <p:sp>
        <p:nvSpPr>
          <p:cNvPr id="82" name="81 CuadroTexto"/>
          <p:cNvSpPr txBox="1"/>
          <p:nvPr/>
        </p:nvSpPr>
        <p:spPr>
          <a:xfrm>
            <a:off x="7884368" y="1772816"/>
            <a:ext cx="1008112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sz="1400" dirty="0">
                <a:solidFill>
                  <a:prstClr val="black"/>
                </a:solidFill>
              </a:rPr>
              <a:t>R</a:t>
            </a:r>
            <a:r>
              <a:rPr lang="es-MX" sz="1400" dirty="0" smtClean="0">
                <a:solidFill>
                  <a:prstClr val="black"/>
                </a:solidFill>
              </a:rPr>
              <a:t>esultado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1881414" y="2627709"/>
            <a:ext cx="2347120" cy="7078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2000" dirty="0" smtClean="0">
                <a:solidFill>
                  <a:prstClr val="black"/>
                </a:solidFill>
              </a:rPr>
              <a:t> </a:t>
            </a:r>
            <a:r>
              <a:rPr lang="es-MX" sz="2000" dirty="0">
                <a:solidFill>
                  <a:prstClr val="black"/>
                </a:solidFill>
              </a:rPr>
              <a:t>consulta </a:t>
            </a:r>
            <a:r>
              <a:rPr lang="es-MX" sz="2000" dirty="0" smtClean="0">
                <a:solidFill>
                  <a:prstClr val="black"/>
                </a:solidFill>
              </a:rPr>
              <a:t>integral; eficiente y eficaz </a:t>
            </a:r>
            <a:endParaRPr lang="es-MX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5383107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13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SERUUEhQUFRISGBEUFRUVFBUUFRQPFBYVFBcQFBYXHSYeFxkkGhQUHy8gIycpLCwsFR4xNTAqNSYrLCkBCQoKDgwOFw8PGikcHRgpKSkqKSkpKSkpKSkpLCkpKSkpKSkpKSkpLCopKSwpKTUpKSksKSkpKSkpLCksKSkpKf/AABEIAIgAiAMBIgACEQEDEQH/xAAbAAABBQEBAAAAAAAAAAAAAAAFAAIDBAYHAf/EADkQAAEDAgMEBwcDBAMBAAAAAAEAAgMEEQUSIQYxQVETIlJhcZLRBzJCgZGhsRRy8BUjgsFDU1Qz/8QAGQEAAwEBAQAAAAAAAAAAAAAAAAECAwQF/8QAIBEAAgICAgMBAQAAAAAAAAAAAAECERIhAzETQVFhMv/aAAwDAQACEQMRAD8A10/vO/c78lNBVian6zvF35KrSRkLpPPej26c1RB69D0CstxK01qoRSq9E/RSzSJ5JGh88JCLWUUsV0JjkrBGZO6YqWaGyjAVGW0NbObqw2cKtJYcVA6paOIQF0E+kCV0HOJsHxBL+sM7QSoeQWNkxzEObjLO0FI3FWniE6C0WHNSTG1rTxCSBUHSy7j4n8qCpiFlbzC58T+VHO24UI3aAbxqmqxNFYqIhWczR40qwyeypTVjWC7iFk8c25a24ZqUDjfo3ZxRo3lVarayFg1cPquO12000h0JHgqUWHTzH4vmotejdJrvR0nFfaHENGm6zk/tCPBVaL2fyO94lGqX2dtHvJ0yW4L9M9U7cyu3IZNtJUu3X+66TT7DxN4K9HstCPhH0RT+h5I+kchOIVTu1916J6rk5dlbgMQ+EfRP/pEfZH0Rj+h5Pw42ysqRvzKduNTDfddadgkZ+EKvJsrE74UYj8i+HMW7UzDmkuiybDRH4Ukq/R5R+GskqiHO8XflSsrbpVbBmd4n8odI8DcnojaYQlcCgGNYo2FpJKqVO1EbSR0gNtDYEi/LvQ+fFqeYhr485duuN6qiW7MrjOOPlvY6dyD0OHOleBwXRpNkqZ46rXRnuNx9CrWGbMCHd1u+ym7Zf8rRVwbZGNrRmAuj0GGxs3NCnjjUvQlV0ZbYzKEl6WrxACXiV0kAepWSSQMScyZMJTUAWDOElXSSodl/EjluTvJdYfNY3aDEy1hBdbub+Lo7jNYc7ye04fIHcsjXVIkkLAAbhwNzbq7juUrRu46sG0FYwROe1rzKQcvVcRqbCxtZHWx7ibZwLX5X3gKFswaA1oADdABuAHBNfWBoJcbAbyeAV99mN+kFaeUoxR1CyVJjTHg9EQ5wOrb2NgbE2Wgw6cOAI3fzRRJFRdBt8NxdqiZUKWklWV27qpaUtmjP9t5yvHBr+B+f+klL0xyhe0afpLppasJhftCadJRYc1rqDFI5m5o3BwVmTTXZbLUgF5mXoTJEkoKysbEwuebALOs2omnJ/TRdUb3vNgk3RSTZqCksu+nrXb52t7ms9V4MMq//AFHyhLJF4M1YYksy19dH/wAjJOQc3LfuuEksh+Mo7R40ekkbf3XyAeYoQ6Wcxt6ONjXcXPOpbzAt/LJ0UHS1Mxd7rXyE673F7rD7IhUOVKOypy9GJqq6eB+V7y4kBwsbgWPhu3ghG4sdhkBDiANBZ3G4v+VYrKRklszb5Tceh7lUOBQ5s2XXxNvoqoztMOUIaw9VrW+AARylnAtra/DRZzrZep7w1F9xt8J8eau0boqpmouWmxG5zHcWn+aoYkaVmLxsIDntBOg1v+Fc2jwsVNHMw8WFzf3t6wI+i5tjkkYltGAMtg624uO+y6Xsi8vo2k6+8z6Ej8KJQ1ZrGW6OCwtyvabEtB6wXSsGrWsALG5Qe7T5hVanZ4CQkDieHeUboaTq2ICFH2RPkT0E6WvDt+iuBZ+elMfWHu8Ry7wr9DVX0PyP+k7M6GbR4OaiHK12VwIcORI4FY2lxmWiBjkjOW9yCDa/NrguhgoZj9EHx34t/CmSNISrRmGe06D4muB8Lpx9qFOBucfkheM4Y3LewJPEgLPYdTNMguAdd1gscjqxRq5PaJ0h/tRknhe5sedgEkYoqFjQCQA0C9gLL1CbfQnSM/htUP1NQ3i57yO/K91/yiMpQHFYstRI5tw4SSEH/IqlPi8pcAXkeAAC66o5msjQvXjAhmDYkX3a9wLtLX0JFtfFF2BBDVMsQBOOFXcXseY3OFnltus357j3ryIqpj1c5sYY3fJcE8mjePEpIALHTN6R9iS1pOXW5sDoT/OK6dsfiBFKI2Al2Z5PZY0neTztwC51h9NYG38K6/S0IpqJjLWe5oB53OpT5OqK4+7+AQxXKe1llI42UbpFJm0S6FCGjJnHYuR4DUfZW+nsUQiwMtifPN1WkEgHkBv+yzm6NOOLkQfrWhocSACAVUnxphBG++iyTa0vAIJLBoD3A6KVlMXbylmVg7K9c/NE8di/0CyuCyXnaO9dDqcRgho5GZf7haRffcniud7M1jWVbHPF2h2o7lz32diXRusXrnRtGhtxPDwSWhxlkNXGAwWCSqE6RE+O2ZzabCMk0mlrueR3guJWRrqU7+Wo+S7hi2HRz5g8AkF3cRqfmFhsQ2YjcS2GaN57OZubw0K7VJPs5acWc5hkLJRl35ha/jx+q3pYEJr9gp3e6wk8bEH/AGiGFYVPGy07bBvuuJF/2myeJE5JqydrVWhaJ5bH/wCceYk8SRpYfNGW4YclyQ1p3G+tuJHAeKI4LQ01MRNUPZHEPcDyA6Q9vLvtyHzRqKtkwuTpFrZPZG7ummaGxtOYNPG26/cPuiOLVxlfce6NG+qvRY5FVt/syMdGLXAdr3ZhvCgxB8MDc0z2Rt5vOW/gN5+iwc92zo8bqkB3xlMfHYXcQBzcbAIPiO3OcllBC6Q/9rxZg7wPVQ0OzskzhJWSulPCNptGO4nj4BS+Rv8AkPFGP9M2WB/p2jpSekPDl4+Co7SYs6pBZ8B07rch3JrmaACwaNwAsB8lX6NOMPciZ8vqOjnssVRRPJYM0ZvpbM0+IXjdsoiD0kTmu5xu08rtQuhPpwd6F1uzUMnvRtPyRLjsqPN9OfV+0EbwQC7XmELhqow69/sugy7BUx+AjwcU1ns+puy7zFQuI186BWDbbQxe8JDblYflJaWm2JpW/wDED43P5SS8IvOj3a/aKpp2Sskf0jHl7GNlZeRpzb45W2NgBxuuYx4qDIXObp3aEeC7LtZhAqmvjccpDnFruTrn7LlmL7Ezw3cA2Rg3lh1t+06q8Rx5E9Mc/aiXcyeXKN13ajuujVLt65kTmT2kkIHROdqC4kCzhxte/wAlgXssmyuvbuQpNFOEZB/E8blL+tM9x7nENHgBoFUrMXzj4nPI1e9xc6/iUNeblWsPwx8z8rLd5JsAltj0g7slj0zH9HE8xmWzC9rQ5++4DeWulxzW9pdh3PdnnuXdqd5kcf8AHcEM2N2Qjp5GyySCR7dWgCzWu566krdvrAQmomU530VYMIiiGnWtzsB8mjRSveoZKkKJ1QOa1So5pMmc5QOKY6dMMiZJKCvHuTA5IoAbmTmlehicGIA9a5eJ7WpIGNxCCTM+zHnrO+F3M9yAV9PUHQRvP+LvRJJKzTExldsRUvcSInC/DI70XlN7PKm+rHeR3okkoo1zaJB7NKjk7yORLDtgpozuf5HeiSSKFk2jT4fgMrd4f5SjLcPfb3XeU+iSSZFHn9Pf2XeV3okcPd2XeU+iSSqyXEX6B3Yd5T6L0UD+w7yuXqSLFiOFE7sO8p9F7+jd2XeU+iSSLHiL9K7sO8p9EjTv7DvK70SSRYsRCB/Yd5T6JJJIsMT/2Q=="/>
          <p:cNvSpPr>
            <a:spLocks noChangeAspect="1" noChangeArrowheads="1"/>
          </p:cNvSpPr>
          <p:nvPr/>
        </p:nvSpPr>
        <p:spPr bwMode="auto">
          <a:xfrm>
            <a:off x="0" y="-630238"/>
            <a:ext cx="12954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504" y="888104"/>
            <a:ext cx="4084195" cy="400110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sz="2000" b="1" dirty="0" smtClean="0">
                <a:solidFill>
                  <a:prstClr val="black"/>
                </a:solidFill>
              </a:rPr>
              <a:t>Tipos de modelo de atención medica</a:t>
            </a:r>
            <a:endParaRPr lang="es-MX" sz="2000" b="1" dirty="0">
              <a:solidFill>
                <a:prstClr val="black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09785" y="1718443"/>
            <a:ext cx="92845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Modelo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435715" y="2331623"/>
            <a:ext cx="32766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Un punto de referencia para ser imitado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89497" y="1486763"/>
            <a:ext cx="35052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Son modalidades </a:t>
            </a:r>
            <a:r>
              <a:rPr lang="es-MX" b="1" dirty="0">
                <a:solidFill>
                  <a:prstClr val="black"/>
                </a:solidFill>
              </a:rPr>
              <a:t>mediante la cual los </a:t>
            </a:r>
            <a:r>
              <a:rPr lang="es-MX" b="1" dirty="0" smtClean="0">
                <a:solidFill>
                  <a:prstClr val="black"/>
                </a:solidFill>
              </a:rPr>
              <a:t>paradigmas </a:t>
            </a:r>
            <a:r>
              <a:rPr lang="es-MX" b="1" dirty="0">
                <a:solidFill>
                  <a:prstClr val="black"/>
                </a:solidFill>
              </a:rPr>
              <a:t>del proceso salud-enfermedad se implementa mediante </a:t>
            </a:r>
            <a:r>
              <a:rPr lang="es-MX" b="1" dirty="0" smtClean="0">
                <a:solidFill>
                  <a:prstClr val="black"/>
                </a:solidFill>
              </a:rPr>
              <a:t>practicas </a:t>
            </a:r>
            <a:r>
              <a:rPr lang="es-MX" b="1" dirty="0">
                <a:solidFill>
                  <a:prstClr val="black"/>
                </a:solidFill>
              </a:rPr>
              <a:t>sociales en salud y </a:t>
            </a:r>
            <a:r>
              <a:rPr lang="es-MX" b="1" dirty="0" smtClean="0">
                <a:solidFill>
                  <a:prstClr val="black"/>
                </a:solidFill>
              </a:rPr>
              <a:t>asistencia</a:t>
            </a:r>
            <a:endParaRPr lang="es-MX" b="1" dirty="0">
              <a:solidFill>
                <a:prstClr val="black"/>
              </a:solidFill>
            </a:endParaRPr>
          </a:p>
          <a:p>
            <a:pPr defTabSz="914400"/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614676" y="4020577"/>
            <a:ext cx="28956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La atención tiene problemas 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959618" y="4869160"/>
            <a:ext cx="47244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>
              <a:buFont typeface="Wingdings" pitchFamily="2" charset="2"/>
              <a:buChar char="Ø"/>
            </a:pPr>
            <a:r>
              <a:rPr lang="es-MX" b="1" dirty="0" smtClean="0">
                <a:solidFill>
                  <a:prstClr val="black"/>
                </a:solidFill>
              </a:rPr>
              <a:t>Fragmentación</a:t>
            </a:r>
          </a:p>
          <a:p>
            <a:pPr defTabSz="914400">
              <a:buFont typeface="Wingdings" pitchFamily="2" charset="2"/>
              <a:buChar char="Ø"/>
            </a:pPr>
            <a:r>
              <a:rPr lang="es-MX" b="1" dirty="0" smtClean="0">
                <a:solidFill>
                  <a:prstClr val="black"/>
                </a:solidFill>
              </a:rPr>
              <a:t>Incompetencia, no tiene secuencia</a:t>
            </a:r>
          </a:p>
          <a:p>
            <a:pPr defTabSz="914400">
              <a:buFont typeface="Wingdings" pitchFamily="2" charset="2"/>
              <a:buChar char="Ø"/>
            </a:pPr>
            <a:r>
              <a:rPr lang="es-MX" b="1" dirty="0" smtClean="0">
                <a:solidFill>
                  <a:prstClr val="black"/>
                </a:solidFill>
              </a:rPr>
              <a:t>Es de baja calidad</a:t>
            </a:r>
          </a:p>
          <a:p>
            <a:pPr defTabSz="914400">
              <a:buFont typeface="Wingdings" pitchFamily="2" charset="2"/>
              <a:buChar char="Ø"/>
            </a:pPr>
            <a:r>
              <a:rPr lang="es-MX" b="1" dirty="0" smtClean="0">
                <a:solidFill>
                  <a:prstClr val="black"/>
                </a:solidFill>
              </a:rPr>
              <a:t>Falta a los derechos ciudadanos</a:t>
            </a:r>
          </a:p>
          <a:p>
            <a:pPr defTabSz="914400">
              <a:buFont typeface="Wingdings" pitchFamily="2" charset="2"/>
              <a:buChar char="Ø"/>
            </a:pPr>
            <a:r>
              <a:rPr lang="es-MX" b="1" dirty="0" smtClean="0">
                <a:solidFill>
                  <a:prstClr val="black"/>
                </a:solidFill>
              </a:rPr>
              <a:t>No cumple con expectativas y demandas de la población</a:t>
            </a:r>
            <a:endParaRPr lang="es-MX" b="1" dirty="0">
              <a:solidFill>
                <a:prstClr val="black"/>
              </a:solidFill>
            </a:endParaRPr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2042097" y="1288214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7074015" y="2087775"/>
            <a:ext cx="0" cy="2438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/>
          <p:nvPr/>
        </p:nvCxnSpPr>
        <p:spPr>
          <a:xfrm>
            <a:off x="4040758" y="4401457"/>
            <a:ext cx="43437" cy="3855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24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71087" y="404664"/>
            <a:ext cx="410573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Los tipos de modelos de atención medica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968586" y="2798802"/>
            <a:ext cx="13731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Informativo: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899592" y="4006334"/>
            <a:ext cx="46482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Paciente que toma la decisión de acuerdo a sus posibilidades y el medico solo informa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46312" y="1203067"/>
            <a:ext cx="131978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Paternalista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2362200"/>
            <a:ext cx="2375907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black"/>
                </a:solidFill>
              </a:rPr>
              <a:t>El medico manda y el paciente es objeto de estudio</a:t>
            </a:r>
            <a:endParaRPr lang="es-MX" b="1" dirty="0">
              <a:solidFill>
                <a:prstClr val="black"/>
              </a:solidFill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1763688" y="1661788"/>
            <a:ext cx="0" cy="62227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6" name="25 Grupo"/>
          <p:cNvGrpSpPr/>
          <p:nvPr/>
        </p:nvGrpSpPr>
        <p:grpSpPr>
          <a:xfrm>
            <a:off x="4806583" y="1631462"/>
            <a:ext cx="4343400" cy="2090670"/>
            <a:chOff x="4800600" y="4767330"/>
            <a:chExt cx="4343400" cy="2090670"/>
          </a:xfrm>
        </p:grpSpPr>
        <p:sp>
          <p:nvSpPr>
            <p:cNvPr id="12" name="11 CuadroTexto"/>
            <p:cNvSpPr txBox="1"/>
            <p:nvPr/>
          </p:nvSpPr>
          <p:spPr>
            <a:xfrm>
              <a:off x="6477000" y="4767330"/>
              <a:ext cx="1351973" cy="369332"/>
            </a:xfrm>
            <a:prstGeom prst="rect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defTabSz="914400"/>
              <a:r>
                <a:rPr lang="es-MX" b="1" dirty="0" smtClean="0">
                  <a:solidFill>
                    <a:prstClr val="black"/>
                  </a:solidFill>
                </a:rPr>
                <a:t>Deliberativo</a:t>
              </a:r>
              <a:endParaRPr lang="es-MX" b="1" dirty="0">
                <a:solidFill>
                  <a:prstClr val="black"/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800600" y="5934670"/>
              <a:ext cx="4343400" cy="923330"/>
            </a:xfrm>
            <a:prstGeom prst="rect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914400"/>
              <a:r>
                <a:rPr lang="es-MX" b="1" dirty="0" smtClean="0">
                  <a:solidFill>
                    <a:prstClr val="black"/>
                  </a:solidFill>
                </a:rPr>
                <a:t>El medico considera pros y contras de la decisión del paciente y su problema es la jerarquización de valores</a:t>
              </a:r>
              <a:endParaRPr lang="es-MX" b="1" dirty="0">
                <a:solidFill>
                  <a:prstClr val="black"/>
                </a:solidFill>
              </a:endParaRPr>
            </a:p>
          </p:txBody>
        </p:sp>
        <p:cxnSp>
          <p:nvCxnSpPr>
            <p:cNvPr id="22" name="21 Conector recto de flecha"/>
            <p:cNvCxnSpPr/>
            <p:nvPr/>
          </p:nvCxnSpPr>
          <p:spPr>
            <a:xfrm flipH="1">
              <a:off x="7152986" y="5181600"/>
              <a:ext cx="9814" cy="685800"/>
            </a:xfrm>
            <a:prstGeom prst="straightConnector1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</p:grpSp>
      <p:cxnSp>
        <p:nvCxnSpPr>
          <p:cNvPr id="23" name="22 Conector recto de flecha"/>
          <p:cNvCxnSpPr/>
          <p:nvPr/>
        </p:nvCxnSpPr>
        <p:spPr>
          <a:xfrm>
            <a:off x="3467828" y="3168134"/>
            <a:ext cx="0" cy="838200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H="1">
            <a:off x="2339753" y="773996"/>
            <a:ext cx="720079" cy="429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endCxn id="9" idx="0"/>
          </p:cNvCxnSpPr>
          <p:nvPr/>
        </p:nvCxnSpPr>
        <p:spPr>
          <a:xfrm flipH="1">
            <a:off x="3655184" y="773996"/>
            <a:ext cx="196736" cy="2024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6156176" y="773996"/>
            <a:ext cx="720650" cy="798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67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DBF1FC"/>
            </a:gs>
            <a:gs pos="39000">
              <a:schemeClr val="accent1">
                <a:lumMod val="5000"/>
                <a:lumOff val="95000"/>
              </a:schemeClr>
            </a:gs>
            <a:gs pos="23000">
              <a:srgbClr val="00B0F0"/>
            </a:gs>
            <a:gs pos="83000">
              <a:schemeClr val="accent1">
                <a:lumMod val="45000"/>
                <a:lumOff val="55000"/>
              </a:schemeClr>
            </a:gs>
            <a:gs pos="88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3768" y="2564904"/>
            <a:ext cx="422844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s-MX" sz="3200" b="1" dirty="0" smtClean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Calidad de atención médica</a:t>
            </a:r>
            <a:endParaRPr lang="es-MX" sz="3200" b="1" dirty="0">
              <a:ln w="10541" cmpd="sng">
                <a:solidFill>
                  <a:srgbClr val="5B9BD5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5B9BD5">
                      <a:tint val="40000"/>
                      <a:satMod val="250000"/>
                    </a:srgbClr>
                  </a:gs>
                  <a:gs pos="9000">
                    <a:srgbClr val="5B9BD5">
                      <a:tint val="52000"/>
                      <a:satMod val="300000"/>
                    </a:srgbClr>
                  </a:gs>
                  <a:gs pos="50000">
                    <a:srgbClr val="5B9BD5">
                      <a:shade val="20000"/>
                      <a:satMod val="300000"/>
                    </a:srgbClr>
                  </a:gs>
                  <a:gs pos="79000">
                    <a:srgbClr val="5B9BD5">
                      <a:tint val="52000"/>
                      <a:satMod val="300000"/>
                    </a:srgbClr>
                  </a:gs>
                  <a:gs pos="100000">
                    <a:srgbClr val="5B9BD5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332656"/>
            <a:ext cx="2448272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Tratamiento proporcionado por un médico a un paciente en un episodio de enfermedad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3760" y="2492896"/>
            <a:ext cx="2160240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Aplicación ciencia y tecnología médica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7736" y="4077072"/>
            <a:ext cx="2376264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El máximo beneficio para la salud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5589240"/>
            <a:ext cx="1368152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Exponerse a otros riesgos</a:t>
            </a:r>
            <a:endParaRPr lang="es-MX" sz="1600" b="1" dirty="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24128" y="1772816"/>
            <a:ext cx="72008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724128" y="3068960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884368" y="3212976"/>
            <a:ext cx="14401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380312" y="4725144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23928" y="4653136"/>
            <a:ext cx="2592288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Alcanza un equilibrio entre riesgos y beneficios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31840" y="5733256"/>
            <a:ext cx="3168352" cy="830997"/>
          </a:xfrm>
          <a:prstGeom prst="rect">
            <a:avLst/>
          </a:prstGeom>
          <a:solidFill>
            <a:srgbClr val="FF33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Cubren las expectativas y aspiraciones individuales de los pacientes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848" y="692696"/>
            <a:ext cx="1152128" cy="369332"/>
          </a:xfrm>
          <a:prstGeom prst="rect">
            <a:avLst/>
          </a:prstGeom>
          <a:solidFill>
            <a:srgbClr val="00CC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</a:rPr>
              <a:t>Calidad</a:t>
            </a:r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1920" y="1844824"/>
            <a:ext cx="936104" cy="36933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dirty="0" smtClean="0">
                <a:solidFill>
                  <a:schemeClr val="tx1"/>
                </a:solidFill>
              </a:rPr>
              <a:t>Total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1772816"/>
            <a:ext cx="1224136" cy="338554"/>
          </a:xfrm>
          <a:prstGeom prst="rect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shikawa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204864"/>
            <a:ext cx="1872208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</a:rPr>
              <a:t>Búsqueda de la perfección en el servicio otorgado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536" y="476672"/>
            <a:ext cx="1440160" cy="646331"/>
          </a:xfrm>
          <a:prstGeom prst="rect">
            <a:avLst/>
          </a:prstGeom>
          <a:solidFill>
            <a:srgbClr val="FF33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</a:rPr>
              <a:t>Técnica </a:t>
            </a:r>
          </a:p>
          <a:p>
            <a:pPr algn="ctr" defTabSz="914400"/>
            <a:r>
              <a:rPr lang="es-MX" b="1" dirty="0" smtClean="0">
                <a:solidFill>
                  <a:prstClr val="black"/>
                </a:solidFill>
              </a:rPr>
              <a:t>Percibida</a:t>
            </a:r>
            <a:endParaRPr lang="es-MX" b="1" dirty="0">
              <a:solidFill>
                <a:prstClr val="black"/>
              </a:solidFill>
            </a:endParaRPr>
          </a:p>
        </p:txBody>
      </p:sp>
      <p:sp>
        <p:nvSpPr>
          <p:cNvPr id="30" name="Right Brace 29"/>
          <p:cNvSpPr/>
          <p:nvPr/>
        </p:nvSpPr>
        <p:spPr>
          <a:xfrm>
            <a:off x="2915816" y="332656"/>
            <a:ext cx="72008" cy="1196752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s-MX" sz="1600">
              <a:solidFill>
                <a:prstClr val="black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051720" y="54868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051720" y="105273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0" y="3861048"/>
            <a:ext cx="2627784" cy="8617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  <a:sym typeface="Wingdings"/>
              </a:rPr>
              <a:t> </a:t>
            </a:r>
            <a:r>
              <a:rPr lang="es-MX" sz="1600" b="1" dirty="0" smtClean="0">
                <a:solidFill>
                  <a:prstClr val="white"/>
                </a:solidFill>
              </a:rPr>
              <a:t>Precio justo</a:t>
            </a:r>
          </a:p>
          <a:p>
            <a:pPr algn="ctr" defTabSz="914400"/>
            <a:r>
              <a:rPr lang="es-MX" sz="1600" b="1" dirty="0" smtClean="0">
                <a:solidFill>
                  <a:prstClr val="white"/>
                </a:solidFill>
                <a:sym typeface="Wingdings"/>
              </a:rPr>
              <a:t> </a:t>
            </a:r>
            <a:r>
              <a:rPr lang="es-MX" sz="1600" b="1" dirty="0" smtClean="0">
                <a:solidFill>
                  <a:prstClr val="white"/>
                </a:solidFill>
              </a:rPr>
              <a:t>A tiempo</a:t>
            </a:r>
          </a:p>
          <a:p>
            <a:pPr algn="ctr" defTabSz="914400"/>
            <a:r>
              <a:rPr lang="es-MX" sz="1600" b="1" dirty="0" smtClean="0">
                <a:solidFill>
                  <a:prstClr val="white"/>
                </a:solidFill>
                <a:sym typeface="Wingdings"/>
              </a:rPr>
              <a:t> </a:t>
            </a:r>
            <a:r>
              <a:rPr lang="es-MX" sz="1600" b="1" dirty="0" smtClean="0">
                <a:solidFill>
                  <a:prstClr val="white"/>
                </a:solidFill>
              </a:rPr>
              <a:t>Satisfacción recibida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5445224"/>
            <a:ext cx="2448272" cy="86177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b="1" dirty="0" smtClean="0">
                <a:solidFill>
                  <a:prstClr val="white"/>
                </a:solidFill>
                <a:sym typeface="Wingdings"/>
              </a:rPr>
              <a:t> </a:t>
            </a:r>
            <a:r>
              <a:rPr lang="es-MX" sz="1600" b="1" dirty="0" smtClean="0">
                <a:solidFill>
                  <a:prstClr val="white"/>
                </a:solidFill>
              </a:rPr>
              <a:t>Manejo del proceso interpersonal</a:t>
            </a:r>
          </a:p>
          <a:p>
            <a:pPr algn="ctr" defTabSz="914400"/>
            <a:r>
              <a:rPr lang="es-MX" sz="1600" b="1" dirty="0" smtClean="0">
                <a:solidFill>
                  <a:prstClr val="white"/>
                </a:solidFill>
                <a:sym typeface="Wingdings"/>
              </a:rPr>
              <a:t></a:t>
            </a:r>
            <a:r>
              <a:rPr lang="es-MX" sz="1600" b="1" dirty="0" smtClean="0">
                <a:solidFill>
                  <a:prstClr val="white"/>
                </a:solidFill>
              </a:rPr>
              <a:t>Amenidades</a:t>
            </a:r>
            <a:endParaRPr lang="es-MX" sz="1600" b="1" dirty="0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35896" y="4005064"/>
            <a:ext cx="2520280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s-MX" sz="1600" dirty="0" smtClean="0">
                <a:solidFill>
                  <a:prstClr val="black"/>
                </a:solidFill>
              </a:rPr>
              <a:t>Cuando la atención</a:t>
            </a:r>
            <a:endParaRPr lang="es-MX" sz="1600" dirty="0">
              <a:solidFill>
                <a:prstClr val="black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716016" y="620688"/>
            <a:ext cx="1440160" cy="72008"/>
          </a:xfrm>
          <a:prstGeom prst="straightConnector1">
            <a:avLst/>
          </a:prstGeom>
          <a:ln>
            <a:solidFill>
              <a:srgbClr val="00CC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923928" y="1052736"/>
            <a:ext cx="288032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3419872" y="1916832"/>
            <a:ext cx="360040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1907704" y="2276872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043608" y="3356992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483768" y="3356992"/>
            <a:ext cx="1080120" cy="216024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508104" y="3212976"/>
            <a:ext cx="72008" cy="72008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148064" y="6926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Deben tener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059832" y="404664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Dos aspectos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17885188">
            <a:off x="2515859" y="39765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400" dirty="0" smtClean="0">
                <a:solidFill>
                  <a:prstClr val="black"/>
                </a:solidFill>
              </a:rPr>
              <a:t>incluye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72400" y="3429000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400" dirty="0" smtClean="0">
                <a:solidFill>
                  <a:prstClr val="black"/>
                </a:solidFill>
              </a:rPr>
              <a:t>para</a:t>
            </a:r>
            <a:endParaRPr lang="es-MX" sz="1400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028384" y="494116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dirty="0" smtClean="0">
                <a:solidFill>
                  <a:prstClr val="black"/>
                </a:solidFill>
              </a:rPr>
              <a:t>sin</a:t>
            </a:r>
            <a:endParaRPr lang="es-MX" sz="1600" dirty="0">
              <a:solidFill>
                <a:prstClr val="black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95936" y="378904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200" dirty="0" smtClean="0">
                <a:solidFill>
                  <a:prstClr val="black"/>
                </a:solidFill>
              </a:rPr>
              <a:t>Se logra </a:t>
            </a:r>
            <a:endParaRPr lang="es-MX" sz="1200" dirty="0">
              <a:solidFill>
                <a:prstClr val="black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5220072" y="42930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5868144" y="5301208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6497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ube 4"/>
          <p:cNvSpPr/>
          <p:nvPr/>
        </p:nvSpPr>
        <p:spPr>
          <a:xfrm>
            <a:off x="3560265" y="322730"/>
            <a:ext cx="2071616" cy="128050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latin typeface="Arial"/>
                <a:cs typeface="Arial"/>
              </a:rPr>
              <a:t>Calidad de Atención Medica.</a:t>
            </a:r>
            <a:endParaRPr lang="es-ES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5717349" y="928443"/>
            <a:ext cx="1325600" cy="104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1892075" y="962983"/>
            <a:ext cx="16166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redondeado 12"/>
          <p:cNvSpPr/>
          <p:nvPr/>
        </p:nvSpPr>
        <p:spPr>
          <a:xfrm>
            <a:off x="240896" y="101600"/>
            <a:ext cx="1595266" cy="11808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Tratamiento que proporciona un medico o cualquier otro profesional.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6" name="Conector recto de flecha 75"/>
          <p:cNvCxnSpPr/>
          <p:nvPr/>
        </p:nvCxnSpPr>
        <p:spPr>
          <a:xfrm>
            <a:off x="8003866" y="1609809"/>
            <a:ext cx="0" cy="4549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/>
          <p:cNvCxnSpPr/>
          <p:nvPr/>
        </p:nvCxnSpPr>
        <p:spPr>
          <a:xfrm>
            <a:off x="945613" y="1330549"/>
            <a:ext cx="0" cy="466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ángulo redondeado 79"/>
          <p:cNvSpPr/>
          <p:nvPr/>
        </p:nvSpPr>
        <p:spPr>
          <a:xfrm>
            <a:off x="240895" y="1797339"/>
            <a:ext cx="2394781" cy="128194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Características y cualidades necesarias para satisfacer las necesidades del paciente adecuadamente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6" name="Rectángulo redondeado 55"/>
          <p:cNvSpPr/>
          <p:nvPr/>
        </p:nvSpPr>
        <p:spPr>
          <a:xfrm>
            <a:off x="3508735" y="2097802"/>
            <a:ext cx="3068477" cy="24791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Conjunto de características de un producto o servicio, que responden a las necesidades del usuario (Ishikawa)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Conformidad de los productos y servicios con las necesidades de los clientes internos y externos(</a:t>
            </a:r>
            <a:r>
              <a:rPr lang="es-ES" sz="1200" dirty="0" err="1" smtClean="0">
                <a:solidFill>
                  <a:srgbClr val="000000"/>
                </a:solidFill>
                <a:latin typeface="Arial"/>
                <a:cs typeface="Arial"/>
              </a:rPr>
              <a:t>Laboucheix</a:t>
            </a: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Conjunto de </a:t>
            </a:r>
            <a:r>
              <a:rPr lang="es-ES" sz="1200" dirty="0" err="1" smtClean="0">
                <a:solidFill>
                  <a:srgbClr val="000000"/>
                </a:solidFill>
                <a:latin typeface="Arial"/>
                <a:cs typeface="Arial"/>
              </a:rPr>
              <a:t>carácterísticas</a:t>
            </a: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 de un producto que satisfacen las necesidades de los clientes y, en consecuencia, hacen satisfactorio el producto (J.M Juran)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7" name="Rectángulo redondeado 66"/>
          <p:cNvSpPr/>
          <p:nvPr/>
        </p:nvSpPr>
        <p:spPr>
          <a:xfrm>
            <a:off x="127000" y="3595618"/>
            <a:ext cx="3246504" cy="113014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Búsqueda de la perfección en el servicio otorgado, “cero errores”, precio justo, a tiempo y con satisfacción del usuario receptor (</a:t>
            </a:r>
            <a:r>
              <a:rPr lang="es-ES" sz="1200" dirty="0" err="1" smtClean="0">
                <a:solidFill>
                  <a:srgbClr val="000000"/>
                </a:solidFill>
                <a:latin typeface="Arial"/>
                <a:cs typeface="Arial"/>
              </a:rPr>
              <a:t>Ishikawua</a:t>
            </a: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8" name="Rectángulo redondeado 67"/>
          <p:cNvSpPr/>
          <p:nvPr/>
        </p:nvSpPr>
        <p:spPr>
          <a:xfrm>
            <a:off x="7073694" y="101600"/>
            <a:ext cx="1860343" cy="11301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Forma de cómo la sociedad e individuos satisfacen sus necesidades y cubre sus expectativas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9" name="Rectángulo redondeado 68"/>
          <p:cNvSpPr/>
          <p:nvPr/>
        </p:nvSpPr>
        <p:spPr>
          <a:xfrm>
            <a:off x="6712443" y="2168232"/>
            <a:ext cx="2345304" cy="24954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200" b="1" dirty="0" err="1" smtClean="0">
                <a:solidFill>
                  <a:schemeClr val="tx2"/>
                </a:solidFill>
                <a:latin typeface="Arial"/>
                <a:cs typeface="Arial"/>
              </a:rPr>
              <a:t>Atencion</a:t>
            </a:r>
            <a:r>
              <a:rPr lang="es-ES" sz="1200" b="1" dirty="0" smtClean="0">
                <a:solidFill>
                  <a:schemeClr val="tx2"/>
                </a:solidFill>
                <a:latin typeface="Arial"/>
                <a:cs typeface="Arial"/>
              </a:rPr>
              <a:t> Técnica:</a:t>
            </a: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 Aplicación de la ciencia y la tecnología de la medicina y de las otras ciencias de la salud de manejo de un problema de salud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b="1" dirty="0" smtClean="0">
                <a:solidFill>
                  <a:schemeClr val="tx2"/>
                </a:solidFill>
                <a:latin typeface="Arial"/>
                <a:cs typeface="Arial"/>
              </a:rPr>
              <a:t>Atención Percibida: </a:t>
            </a: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Se acompaña de la interacción social y economía entre el usuario y el facultativo</a:t>
            </a:r>
            <a:endParaRPr lang="es-ES" sz="12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294946" y="617863"/>
            <a:ext cx="787395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¿Qué es ?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754657" y="605882"/>
            <a:ext cx="1223412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¿Qué es Calidad?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7398572" y="1333987"/>
            <a:ext cx="1192241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Tipos de atención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H="1">
            <a:off x="2294946" y="3079285"/>
            <a:ext cx="1119454" cy="179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ángulo redondeado 39"/>
          <p:cNvSpPr/>
          <p:nvPr/>
        </p:nvSpPr>
        <p:spPr>
          <a:xfrm>
            <a:off x="127000" y="4848868"/>
            <a:ext cx="2508677" cy="136143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Características y cualidades necesarias para satisfacer las necesidades del paciente adecuadamente.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7" name="Conector recto de flecha 36"/>
          <p:cNvCxnSpPr/>
          <p:nvPr/>
        </p:nvCxnSpPr>
        <p:spPr>
          <a:xfrm flipH="1">
            <a:off x="6373545" y="1282463"/>
            <a:ext cx="669404" cy="514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5526250" y="1783401"/>
            <a:ext cx="655172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Calidad: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757625" y="3202395"/>
            <a:ext cx="1537321" cy="276999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Calidad Total.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45" name="Conector recto de flecha 44"/>
          <p:cNvCxnSpPr>
            <a:stCxn id="40" idx="3"/>
          </p:cNvCxnSpPr>
          <p:nvPr/>
        </p:nvCxnSpPr>
        <p:spPr>
          <a:xfrm flipV="1">
            <a:off x="2635677" y="5329986"/>
            <a:ext cx="1126152" cy="1995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ángulo redondeado 47"/>
          <p:cNvSpPr/>
          <p:nvPr/>
        </p:nvSpPr>
        <p:spPr>
          <a:xfrm>
            <a:off x="3761829" y="4725759"/>
            <a:ext cx="5172208" cy="193470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La calidad de la atención media consiste en la aplicación de la ciencia y la tecnología médica de manera que rinda el máximo de beneficio para la salud sin exponer con ello a otros riesgos.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El grado de calidad se logra cuando la atención prestada es capaz de alcanzar el equilibrio mas favorable entre riesgos y beneficios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La relación interpersonal debe reunir valores y normas socialmente definidas y reforzados por los dictados éticos de cada profesión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6857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ube 4"/>
          <p:cNvSpPr/>
          <p:nvPr/>
        </p:nvSpPr>
        <p:spPr>
          <a:xfrm>
            <a:off x="3560265" y="322730"/>
            <a:ext cx="2071616" cy="128050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/>
                </a:solidFill>
                <a:latin typeface="Arial"/>
                <a:cs typeface="Arial"/>
              </a:rPr>
              <a:t>Métodos de atención médica.</a:t>
            </a:r>
            <a:endParaRPr lang="es-ES" sz="16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5717349" y="928443"/>
            <a:ext cx="1325600" cy="104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1892075" y="962983"/>
            <a:ext cx="16166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ángulo redondeado 12"/>
          <p:cNvSpPr/>
          <p:nvPr/>
        </p:nvSpPr>
        <p:spPr>
          <a:xfrm>
            <a:off x="168561" y="195725"/>
            <a:ext cx="1723514" cy="127359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OMS: Es el estado de completo bienestar físico, mental y social, y no solamente la ausencia de enfermedad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76" name="Conector recto de flecha 75"/>
          <p:cNvCxnSpPr/>
          <p:nvPr/>
        </p:nvCxnSpPr>
        <p:spPr>
          <a:xfrm>
            <a:off x="8003866" y="1609809"/>
            <a:ext cx="0" cy="4549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ángulo redondeado 77"/>
          <p:cNvSpPr/>
          <p:nvPr/>
        </p:nvSpPr>
        <p:spPr>
          <a:xfrm>
            <a:off x="240896" y="1823344"/>
            <a:ext cx="2137148" cy="3085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Seguro Social vs Seguro Privado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79" name="Conector recto de flecha 78"/>
          <p:cNvCxnSpPr/>
          <p:nvPr/>
        </p:nvCxnSpPr>
        <p:spPr>
          <a:xfrm>
            <a:off x="945613" y="1330549"/>
            <a:ext cx="0" cy="466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ángulo redondeado 79"/>
          <p:cNvSpPr/>
          <p:nvPr/>
        </p:nvSpPr>
        <p:spPr>
          <a:xfrm>
            <a:off x="264856" y="2769000"/>
            <a:ext cx="1927548" cy="17561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El personal y los recursos de las Instituciones permiten la realización de amplias campañas de vacunación,, de detección de enfermedades, etc.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2" name="Rectángulo redondeado 81"/>
          <p:cNvSpPr/>
          <p:nvPr/>
        </p:nvSpPr>
        <p:spPr>
          <a:xfrm>
            <a:off x="2859550" y="4026848"/>
            <a:ext cx="2157075" cy="19709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Ampliar la cobertura de los servicios dando prioridad a los núcleos rurales y urbanos desprotegidos.</a:t>
            </a:r>
          </a:p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Elevar la Calidad de los servicios, debe darse prioridad a los problemas de salud mas frecuente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887264" y="3624442"/>
            <a:ext cx="2024913" cy="276999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Sistema Nacional de Salud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51" name="Conector recto de flecha 50"/>
          <p:cNvCxnSpPr/>
          <p:nvPr/>
        </p:nvCxnSpPr>
        <p:spPr>
          <a:xfrm>
            <a:off x="945613" y="2245092"/>
            <a:ext cx="0" cy="4299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ángulo redondeado 55"/>
          <p:cNvSpPr/>
          <p:nvPr/>
        </p:nvSpPr>
        <p:spPr>
          <a:xfrm>
            <a:off x="4612596" y="1679577"/>
            <a:ext cx="1964616" cy="14405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Paternalista.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Informativo.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Deliberativo.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Interpretativo.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61" name="Conector recto de flecha 60"/>
          <p:cNvCxnSpPr>
            <a:stCxn id="69" idx="1"/>
          </p:cNvCxnSpPr>
          <p:nvPr/>
        </p:nvCxnSpPr>
        <p:spPr>
          <a:xfrm flipH="1" flipV="1">
            <a:off x="6689968" y="2681817"/>
            <a:ext cx="462586" cy="3118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ángulo redondeado 66"/>
          <p:cNvSpPr/>
          <p:nvPr/>
        </p:nvSpPr>
        <p:spPr>
          <a:xfrm>
            <a:off x="5467379" y="3549141"/>
            <a:ext cx="1789623" cy="125575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Cada Institución tiene políticas especiales que deben ser respetadas.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8" name="Rectángulo redondeado 67"/>
          <p:cNvSpPr/>
          <p:nvPr/>
        </p:nvSpPr>
        <p:spPr>
          <a:xfrm>
            <a:off x="7096814" y="122414"/>
            <a:ext cx="1860343" cy="107575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Arquetipo o punto de referencia para imitarlo o reproducirlo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9" name="Rectángulo redondeado 68"/>
          <p:cNvSpPr/>
          <p:nvPr/>
        </p:nvSpPr>
        <p:spPr>
          <a:xfrm>
            <a:off x="7152554" y="2116603"/>
            <a:ext cx="1902546" cy="17540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Modalidades mediante la cual los paradigmas del proceso de salud-enfermedad se implementan mediante prácticas sociales en salud.</a:t>
            </a:r>
            <a:endParaRPr lang="es-ES" sz="12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294946" y="617863"/>
            <a:ext cx="1120820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¿Qué es Salud?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174126" y="2420249"/>
            <a:ext cx="1120820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¿Qué es Salud?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754657" y="605882"/>
            <a:ext cx="1210588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¿Qué es Modelo?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7398572" y="1333987"/>
            <a:ext cx="1147156" cy="246221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Modelo de Salud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2935184" y="1823424"/>
            <a:ext cx="1401701" cy="31803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rgbClr val="000000"/>
                </a:solidFill>
                <a:latin typeface="Arial"/>
                <a:cs typeface="Arial"/>
              </a:rPr>
              <a:t>Salud es un derecho</a:t>
            </a:r>
            <a:endParaRPr lang="es-E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1" name="Conector recto de flecha 30"/>
          <p:cNvCxnSpPr>
            <a:stCxn id="78" idx="3"/>
          </p:cNvCxnSpPr>
          <p:nvPr/>
        </p:nvCxnSpPr>
        <p:spPr>
          <a:xfrm>
            <a:off x="2378044" y="1977630"/>
            <a:ext cx="521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2269844" y="3759535"/>
            <a:ext cx="521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4902300" y="4487055"/>
            <a:ext cx="521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 flipH="1">
            <a:off x="2192404" y="4804898"/>
            <a:ext cx="5528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676963" y="4693769"/>
            <a:ext cx="1761572" cy="276999"/>
          </a:xfrm>
          <a:prstGeom prst="rect">
            <a:avLst/>
          </a:prstGeom>
          <a:noFill/>
          <a:ln>
            <a:solidFill>
              <a:srgbClr val="873624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Problemas de Atención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9" name="Rectángulo redondeado 38"/>
          <p:cNvSpPr/>
          <p:nvPr/>
        </p:nvSpPr>
        <p:spPr>
          <a:xfrm>
            <a:off x="168561" y="5084691"/>
            <a:ext cx="2718703" cy="15788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Fragmentado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Incompleto y sin servicio.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Ineficiente.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De baja Calidad.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200" dirty="0" smtClean="0">
                <a:solidFill>
                  <a:schemeClr val="tx2"/>
                </a:solidFill>
                <a:latin typeface="Arial"/>
                <a:cs typeface="Arial"/>
              </a:rPr>
              <a:t>No se incorpora a las expectativas y demandas de la población</a:t>
            </a:r>
            <a:endParaRPr lang="es-ES" sz="12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40" name="Rectángulo redondeado 39"/>
          <p:cNvSpPr/>
          <p:nvPr/>
        </p:nvSpPr>
        <p:spPr>
          <a:xfrm>
            <a:off x="5269400" y="4916026"/>
            <a:ext cx="3595200" cy="13097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Objetivos:</a:t>
            </a:r>
          </a:p>
          <a:p>
            <a:pPr marL="171450" indent="-171450" algn="ctr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Desarrollo armónico geográfico.</a:t>
            </a:r>
          </a:p>
          <a:p>
            <a:pPr marL="171450" indent="-171450" algn="ctr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Desarrollo de la familia y comunidad.</a:t>
            </a:r>
          </a:p>
          <a:p>
            <a:pPr marL="171450" indent="-171450" algn="ctr">
              <a:buFont typeface="Arial"/>
              <a:buChar char="•"/>
            </a:pPr>
            <a:r>
              <a:rPr lang="es-ES" sz="1200" dirty="0" smtClean="0">
                <a:solidFill>
                  <a:srgbClr val="000000"/>
                </a:solidFill>
                <a:latin typeface="Arial"/>
                <a:cs typeface="Arial"/>
              </a:rPr>
              <a:t>Coadyuvar a la modificación de patrones culturales.</a:t>
            </a:r>
            <a:endParaRPr lang="es-E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7118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796112"/>
              </p:ext>
            </p:extLst>
          </p:nvPr>
        </p:nvGraphicFramePr>
        <p:xfrm>
          <a:off x="179388" y="1268413"/>
          <a:ext cx="1655762" cy="546100"/>
        </p:xfrm>
        <a:graphic>
          <a:graphicData uri="http://schemas.openxmlformats.org/drawingml/2006/table">
            <a:tbl>
              <a:tblPr/>
              <a:tblGrid>
                <a:gridCol w="1655762"/>
              </a:tblGrid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 grupos sociales</a:t>
                      </a: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48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738169"/>
              </p:ext>
            </p:extLst>
          </p:nvPr>
        </p:nvGraphicFramePr>
        <p:xfrm>
          <a:off x="1763713" y="404813"/>
          <a:ext cx="1379537" cy="640034"/>
        </p:xfrm>
        <a:graphic>
          <a:graphicData uri="http://schemas.openxmlformats.org/drawingml/2006/table">
            <a:tbl>
              <a:tblPr/>
              <a:tblGrid>
                <a:gridCol w="1379537"/>
              </a:tblGrid>
              <a:tr h="6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ciencia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 que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estudia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54" name="Group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141743"/>
              </p:ext>
            </p:extLst>
          </p:nvPr>
        </p:nvGraphicFramePr>
        <p:xfrm>
          <a:off x="3924300" y="404813"/>
          <a:ext cx="2016125" cy="682625"/>
        </p:xfrm>
        <a:graphic>
          <a:graphicData uri="http://schemas.openxmlformats.org/drawingml/2006/table">
            <a:tbl>
              <a:tblPr/>
              <a:tblGrid>
                <a:gridCol w="2016125"/>
              </a:tblGrid>
              <a:tr h="68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ea typeface="SimSun" charset="-122"/>
                        </a:rPr>
                        <a:t>Sociología Médica</a:t>
                      </a:r>
                      <a:r>
                        <a:rPr kumimoji="0" lang="es-MX" altLang="en-US" sz="20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libri" pitchFamily="34" charset="0"/>
                          <a:ea typeface="SimSun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9234" name="Text Box 20"/>
          <p:cNvSpPr txBox="1">
            <a:spLocks noChangeArrowheads="1"/>
          </p:cNvSpPr>
          <p:nvPr/>
        </p:nvSpPr>
        <p:spPr bwMode="auto">
          <a:xfrm rot="2820000">
            <a:off x="1275556" y="419894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35" name="Text Box 21"/>
          <p:cNvSpPr txBox="1">
            <a:spLocks noChangeArrowheads="1"/>
          </p:cNvSpPr>
          <p:nvPr/>
        </p:nvSpPr>
        <p:spPr bwMode="auto">
          <a:xfrm rot="5460000">
            <a:off x="3579019" y="286544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36" name="Text Box 22"/>
          <p:cNvSpPr txBox="1">
            <a:spLocks noChangeArrowheads="1"/>
          </p:cNvSpPr>
          <p:nvPr/>
        </p:nvSpPr>
        <p:spPr bwMode="auto">
          <a:xfrm rot="-3840000">
            <a:off x="1968500" y="1449388"/>
            <a:ext cx="29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60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60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37" name="Text Box 23"/>
          <p:cNvSpPr txBox="1">
            <a:spLocks noChangeArrowheads="1"/>
          </p:cNvSpPr>
          <p:nvPr/>
        </p:nvSpPr>
        <p:spPr bwMode="auto">
          <a:xfrm rot="-60000">
            <a:off x="817563" y="1484313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38" name="Text Box 24"/>
          <p:cNvSpPr txBox="1">
            <a:spLocks noChangeArrowheads="1"/>
          </p:cNvSpPr>
          <p:nvPr/>
        </p:nvSpPr>
        <p:spPr bwMode="auto">
          <a:xfrm rot="-3180000">
            <a:off x="5955507" y="573881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39" name="Text Box 25"/>
          <p:cNvSpPr txBox="1">
            <a:spLocks noChangeArrowheads="1"/>
          </p:cNvSpPr>
          <p:nvPr/>
        </p:nvSpPr>
        <p:spPr bwMode="auto">
          <a:xfrm rot="2640000">
            <a:off x="3563938" y="386080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40" name="Text Box 26"/>
          <p:cNvSpPr txBox="1">
            <a:spLocks noChangeArrowheads="1"/>
          </p:cNvSpPr>
          <p:nvPr/>
        </p:nvSpPr>
        <p:spPr bwMode="auto">
          <a:xfrm rot="1920000">
            <a:off x="5364163" y="278130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41" name="Text Box 27"/>
          <p:cNvSpPr txBox="1">
            <a:spLocks noChangeArrowheads="1"/>
          </p:cNvSpPr>
          <p:nvPr/>
        </p:nvSpPr>
        <p:spPr bwMode="auto">
          <a:xfrm rot="1320000">
            <a:off x="6372225" y="1628775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42" name="Text Box 28"/>
          <p:cNvSpPr txBox="1">
            <a:spLocks noChangeArrowheads="1"/>
          </p:cNvSpPr>
          <p:nvPr/>
        </p:nvSpPr>
        <p:spPr bwMode="auto">
          <a:xfrm>
            <a:off x="7669213" y="278130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43" name="Text Box 29"/>
          <p:cNvSpPr txBox="1">
            <a:spLocks noChangeArrowheads="1"/>
          </p:cNvSpPr>
          <p:nvPr/>
        </p:nvSpPr>
        <p:spPr bwMode="auto">
          <a:xfrm rot="-1620000">
            <a:off x="7453313" y="170180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44" name="Text Box 30"/>
          <p:cNvSpPr txBox="1">
            <a:spLocks noChangeArrowheads="1"/>
          </p:cNvSpPr>
          <p:nvPr/>
        </p:nvSpPr>
        <p:spPr bwMode="auto">
          <a:xfrm>
            <a:off x="3132138" y="765175"/>
            <a:ext cx="720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mtClean="0">
                <a:solidFill>
                  <a:srgbClr val="000000"/>
                </a:solidFill>
                <a:ea typeface="SimSun" charset="-122"/>
              </a:rPr>
              <a:t>es la</a:t>
            </a:r>
            <a:endParaRPr lang="es-ES_tradnl" altLang="en-US" smtClean="0">
              <a:solidFill>
                <a:srgbClr val="000000"/>
              </a:solidFill>
              <a:ea typeface="SimSun" charset="-122"/>
            </a:endParaRPr>
          </a:p>
        </p:txBody>
      </p:sp>
      <p:sp>
        <p:nvSpPr>
          <p:cNvPr id="9245" name="Text Box 31"/>
          <p:cNvSpPr txBox="1">
            <a:spLocks noChangeArrowheads="1"/>
          </p:cNvSpPr>
          <p:nvPr/>
        </p:nvSpPr>
        <p:spPr bwMode="auto">
          <a:xfrm>
            <a:off x="706438" y="730250"/>
            <a:ext cx="6969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mtClean="0">
                <a:solidFill>
                  <a:srgbClr val="000000"/>
                </a:solidFill>
                <a:ea typeface="SimSun" charset="-122"/>
              </a:rPr>
              <a:t>a los </a:t>
            </a:r>
            <a:endParaRPr lang="es-ES_tradnl" altLang="en-US" smtClean="0">
              <a:solidFill>
                <a:srgbClr val="000000"/>
              </a:solidFill>
              <a:ea typeface="SimSun" charset="-122"/>
            </a:endParaRPr>
          </a:p>
        </p:txBody>
      </p:sp>
      <p:graphicFrame>
        <p:nvGraphicFramePr>
          <p:cNvPr id="10272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337168"/>
              </p:ext>
            </p:extLst>
          </p:nvPr>
        </p:nvGraphicFramePr>
        <p:xfrm>
          <a:off x="7164388" y="2708275"/>
          <a:ext cx="1257300" cy="365602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Utilizan </a:t>
                      </a:r>
                    </a:p>
                  </a:txBody>
                  <a:tcPr marT="45641" marB="45641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78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17897"/>
              </p:ext>
            </p:extLst>
          </p:nvPr>
        </p:nvGraphicFramePr>
        <p:xfrm>
          <a:off x="2701925" y="2060575"/>
          <a:ext cx="1800225" cy="936625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936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conjunto de individuos que comparten fines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84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19488"/>
              </p:ext>
            </p:extLst>
          </p:nvPr>
        </p:nvGraphicFramePr>
        <p:xfrm>
          <a:off x="323850" y="2493963"/>
          <a:ext cx="1439863" cy="914400"/>
        </p:xfrm>
        <a:graphic>
          <a:graphicData uri="http://schemas.openxmlformats.org/drawingml/2006/table">
            <a:tbl>
              <a:tblPr/>
              <a:tblGrid>
                <a:gridCol w="1439863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respecto a la salud y enfermedad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90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0081"/>
              </p:ext>
            </p:extLst>
          </p:nvPr>
        </p:nvGraphicFramePr>
        <p:xfrm>
          <a:off x="6588125" y="1268413"/>
          <a:ext cx="1257300" cy="365602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Médicos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sp>
        <p:nvSpPr>
          <p:cNvPr id="9266" name="Text Box 56"/>
          <p:cNvSpPr txBox="1">
            <a:spLocks noChangeArrowheads="1"/>
          </p:cNvSpPr>
          <p:nvPr/>
        </p:nvSpPr>
        <p:spPr bwMode="auto">
          <a:xfrm>
            <a:off x="2124075" y="1484313"/>
            <a:ext cx="590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dirty="0" smtClean="0">
                <a:solidFill>
                  <a:srgbClr val="000000"/>
                </a:solidFill>
                <a:ea typeface="SimSun" charset="-122"/>
              </a:rPr>
              <a:t>son </a:t>
            </a:r>
            <a:endParaRPr lang="es-ES_tradnl" altLang="en-US" dirty="0" smtClean="0">
              <a:solidFill>
                <a:srgbClr val="000000"/>
              </a:solidFill>
              <a:ea typeface="SimSun" charset="-122"/>
            </a:endParaRPr>
          </a:p>
        </p:txBody>
      </p:sp>
      <p:sp>
        <p:nvSpPr>
          <p:cNvPr id="9267" name="Text Box 57"/>
          <p:cNvSpPr txBox="1">
            <a:spLocks noChangeArrowheads="1"/>
          </p:cNvSpPr>
          <p:nvPr/>
        </p:nvSpPr>
        <p:spPr bwMode="auto">
          <a:xfrm>
            <a:off x="6411782" y="692150"/>
            <a:ext cx="1512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dirty="0" smtClean="0">
                <a:solidFill>
                  <a:srgbClr val="000000"/>
                </a:solidFill>
                <a:ea typeface="SimSun" charset="-122"/>
              </a:rPr>
              <a:t>intervienen</a:t>
            </a:r>
            <a:endParaRPr lang="es-ES_tradnl" altLang="en-US" dirty="0" smtClean="0">
              <a:solidFill>
                <a:srgbClr val="000000"/>
              </a:solidFill>
              <a:ea typeface="SimSun" charset="-122"/>
            </a:endParaRPr>
          </a:p>
        </p:txBody>
      </p:sp>
      <p:graphicFrame>
        <p:nvGraphicFramePr>
          <p:cNvPr id="10298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125549"/>
              </p:ext>
            </p:extLst>
          </p:nvPr>
        </p:nvGraphicFramePr>
        <p:xfrm>
          <a:off x="5219700" y="2724150"/>
          <a:ext cx="1257300" cy="368300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Brindan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sp>
        <p:nvSpPr>
          <p:cNvPr id="9272" name="Text Box 64"/>
          <p:cNvSpPr txBox="1">
            <a:spLocks noChangeArrowheads="1"/>
          </p:cNvSpPr>
          <p:nvPr/>
        </p:nvSpPr>
        <p:spPr bwMode="auto">
          <a:xfrm>
            <a:off x="6804025" y="1989138"/>
            <a:ext cx="641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dirty="0" smtClean="0">
                <a:solidFill>
                  <a:srgbClr val="000000"/>
                </a:solidFill>
                <a:ea typeface="SimSun" charset="-122"/>
              </a:rPr>
              <a:t>qu</a:t>
            </a:r>
            <a:r>
              <a:rPr lang="es-MX" altLang="en-US" sz="1400" dirty="0" smtClean="0">
                <a:solidFill>
                  <a:srgbClr val="000000"/>
                </a:solidFill>
                <a:ea typeface="SimSun" charset="-122"/>
              </a:rPr>
              <a:t>e </a:t>
            </a:r>
            <a:endParaRPr lang="es-ES_tradnl" altLang="en-US" sz="1400" dirty="0" smtClean="0">
              <a:solidFill>
                <a:srgbClr val="000000"/>
              </a:solidFill>
              <a:ea typeface="SimSun" charset="-122"/>
            </a:endParaRPr>
          </a:p>
        </p:txBody>
      </p:sp>
      <p:graphicFrame>
        <p:nvGraphicFramePr>
          <p:cNvPr id="10305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042311"/>
              </p:ext>
            </p:extLst>
          </p:nvPr>
        </p:nvGraphicFramePr>
        <p:xfrm>
          <a:off x="5580063" y="5805488"/>
          <a:ext cx="1257300" cy="640034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6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Población abierta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11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602967"/>
              </p:ext>
            </p:extLst>
          </p:nvPr>
        </p:nvGraphicFramePr>
        <p:xfrm>
          <a:off x="3779838" y="3573463"/>
          <a:ext cx="1738312" cy="473075"/>
        </p:xfrm>
        <a:graphic>
          <a:graphicData uri="http://schemas.openxmlformats.org/drawingml/2006/table">
            <a:tbl>
              <a:tblPr/>
              <a:tblGrid>
                <a:gridCol w="1738312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Servicio medico </a:t>
                      </a:r>
                      <a:endParaRPr kumimoji="0" lang="es-ES_tradnl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17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762713"/>
              </p:ext>
            </p:extLst>
          </p:nvPr>
        </p:nvGraphicFramePr>
        <p:xfrm>
          <a:off x="7275513" y="3508375"/>
          <a:ext cx="1257300" cy="640034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Medicina Preventiva </a:t>
                      </a:r>
                    </a:p>
                  </a:txBody>
                  <a:tcPr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sp>
        <p:nvSpPr>
          <p:cNvPr id="9289" name="Text Box 83"/>
          <p:cNvSpPr txBox="1">
            <a:spLocks noChangeArrowheads="1"/>
          </p:cNvSpPr>
          <p:nvPr/>
        </p:nvSpPr>
        <p:spPr bwMode="auto">
          <a:xfrm rot="-2040000">
            <a:off x="5131021" y="3934760"/>
            <a:ext cx="3157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dirty="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dirty="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90" name="Text Box 84"/>
          <p:cNvSpPr txBox="1">
            <a:spLocks noChangeArrowheads="1"/>
          </p:cNvSpPr>
          <p:nvPr/>
        </p:nvSpPr>
        <p:spPr bwMode="auto">
          <a:xfrm rot="-2760000">
            <a:off x="5698331" y="5039519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291" name="Text Box 85"/>
          <p:cNvSpPr txBox="1">
            <a:spLocks noChangeArrowheads="1"/>
          </p:cNvSpPr>
          <p:nvPr/>
        </p:nvSpPr>
        <p:spPr bwMode="auto">
          <a:xfrm rot="2640000">
            <a:off x="4572000" y="4941888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0326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681179"/>
              </p:ext>
            </p:extLst>
          </p:nvPr>
        </p:nvGraphicFramePr>
        <p:xfrm>
          <a:off x="3708400" y="5876925"/>
          <a:ext cx="1257300" cy="640034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Población cerrada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3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50674"/>
              </p:ext>
            </p:extLst>
          </p:nvPr>
        </p:nvGraphicFramePr>
        <p:xfrm>
          <a:off x="4787900" y="4725988"/>
          <a:ext cx="1254125" cy="365602"/>
        </p:xfrm>
        <a:graphic>
          <a:graphicData uri="http://schemas.openxmlformats.org/drawingml/2006/table">
            <a:tbl>
              <a:tblPr/>
              <a:tblGrid>
                <a:gridCol w="1254125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Publico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38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349820"/>
              </p:ext>
            </p:extLst>
          </p:nvPr>
        </p:nvGraphicFramePr>
        <p:xfrm>
          <a:off x="2411413" y="4725988"/>
          <a:ext cx="1257300" cy="365602"/>
        </p:xfrm>
        <a:graphic>
          <a:graphicData uri="http://schemas.openxmlformats.org/drawingml/2006/table">
            <a:tbl>
              <a:tblPr/>
              <a:tblGrid>
                <a:gridCol w="12573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Privado 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64A2"/>
                    </a:solidFill>
                  </a:tcPr>
                </a:tc>
              </a:tr>
            </a:tbl>
          </a:graphicData>
        </a:graphic>
      </p:graphicFrame>
      <p:sp>
        <p:nvSpPr>
          <p:cNvPr id="9310" name="Text Box 104"/>
          <p:cNvSpPr txBox="1">
            <a:spLocks noChangeArrowheads="1"/>
          </p:cNvSpPr>
          <p:nvPr/>
        </p:nvSpPr>
        <p:spPr bwMode="auto">
          <a:xfrm>
            <a:off x="4065471" y="4202668"/>
            <a:ext cx="1263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mtClean="0">
                <a:solidFill>
                  <a:srgbClr val="000000"/>
                </a:solidFill>
                <a:ea typeface="SimSun" charset="-122"/>
              </a:rPr>
              <a:t>puede ser </a:t>
            </a:r>
          </a:p>
        </p:txBody>
      </p:sp>
      <p:sp>
        <p:nvSpPr>
          <p:cNvPr id="9311" name="Text Box 105"/>
          <p:cNvSpPr txBox="1">
            <a:spLocks noChangeArrowheads="1"/>
          </p:cNvSpPr>
          <p:nvPr/>
        </p:nvSpPr>
        <p:spPr bwMode="auto">
          <a:xfrm rot="1620194">
            <a:off x="7514680" y="4376100"/>
            <a:ext cx="296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dirty="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000" dirty="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312" name="Text Box 106"/>
          <p:cNvSpPr txBox="1">
            <a:spLocks noChangeArrowheads="1"/>
          </p:cNvSpPr>
          <p:nvPr/>
        </p:nvSpPr>
        <p:spPr bwMode="auto">
          <a:xfrm rot="5400000">
            <a:off x="6984404" y="4191646"/>
            <a:ext cx="3534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dirty="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000" dirty="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313" name="Text Box 107"/>
          <p:cNvSpPr txBox="1">
            <a:spLocks noChangeArrowheads="1"/>
          </p:cNvSpPr>
          <p:nvPr/>
        </p:nvSpPr>
        <p:spPr bwMode="auto">
          <a:xfrm rot="192549">
            <a:off x="8388350" y="4221163"/>
            <a:ext cx="298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000" dirty="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000" dirty="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9314" name="Text Box 108"/>
          <p:cNvSpPr txBox="1">
            <a:spLocks noChangeArrowheads="1"/>
          </p:cNvSpPr>
          <p:nvPr/>
        </p:nvSpPr>
        <p:spPr bwMode="auto">
          <a:xfrm>
            <a:off x="7381875" y="4221163"/>
            <a:ext cx="1457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dirty="0" smtClean="0">
                <a:solidFill>
                  <a:srgbClr val="000000"/>
                </a:solidFill>
                <a:ea typeface="SimSun" charset="-122"/>
              </a:rPr>
              <a:t>Debería ser </a:t>
            </a:r>
            <a:endParaRPr lang="es-ES_tradnl" altLang="en-US" sz="1400" dirty="0" smtClean="0">
              <a:solidFill>
                <a:srgbClr val="000000"/>
              </a:solidFill>
              <a:ea typeface="SimSun" charset="-122"/>
            </a:endParaRPr>
          </a:p>
        </p:txBody>
      </p:sp>
      <p:graphicFrame>
        <p:nvGraphicFramePr>
          <p:cNvPr id="10349" name="Group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518541"/>
              </p:ext>
            </p:extLst>
          </p:nvPr>
        </p:nvGraphicFramePr>
        <p:xfrm>
          <a:off x="5775609" y="4180041"/>
          <a:ext cx="1038225" cy="520700"/>
        </p:xfrm>
        <a:graphic>
          <a:graphicData uri="http://schemas.openxmlformats.org/drawingml/2006/table">
            <a:tbl>
              <a:tblPr/>
              <a:tblGrid>
                <a:gridCol w="1038225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Preventiva  80%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55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5076"/>
              </p:ext>
            </p:extLst>
          </p:nvPr>
        </p:nvGraphicFramePr>
        <p:xfrm>
          <a:off x="7703402" y="5106921"/>
          <a:ext cx="1222375" cy="518048"/>
        </p:xfrm>
        <a:graphic>
          <a:graphicData uri="http://schemas.openxmlformats.org/drawingml/2006/table">
            <a:tbl>
              <a:tblPr/>
              <a:tblGrid>
                <a:gridCol w="122237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Reabilitativa</a:t>
                      </a:r>
                      <a:r>
                        <a:rPr kumimoji="0" lang="es-MX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 5%</a:t>
                      </a: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361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515341"/>
              </p:ext>
            </p:extLst>
          </p:nvPr>
        </p:nvGraphicFramePr>
        <p:xfrm>
          <a:off x="6561932" y="5106921"/>
          <a:ext cx="1039812" cy="565150"/>
        </p:xfrm>
        <a:graphic>
          <a:graphicData uri="http://schemas.openxmlformats.org/drawingml/2006/table">
            <a:tbl>
              <a:tblPr/>
              <a:tblGrid>
                <a:gridCol w="1039812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curativa 15%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739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2484438" y="5876925"/>
          <a:ext cx="1411287" cy="640034"/>
        </p:xfrm>
        <a:graphic>
          <a:graphicData uri="http://schemas.openxmlformats.org/drawingml/2006/table">
            <a:tbl>
              <a:tblPr/>
              <a:tblGrid>
                <a:gridCol w="1411287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Grande en numero </a:t>
                      </a:r>
                    </a:p>
                  </a:txBody>
                  <a:tcPr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72" name="Group 8"/>
          <p:cNvGraphicFramePr>
            <a:graphicFrameLocks noGrp="1"/>
          </p:cNvGraphicFramePr>
          <p:nvPr/>
        </p:nvGraphicFramePr>
        <p:xfrm>
          <a:off x="828675" y="2205038"/>
          <a:ext cx="1584325" cy="647700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tienen estas caracteristicas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78" name="Group 14"/>
          <p:cNvGraphicFramePr>
            <a:graphicFrameLocks noGrp="1"/>
          </p:cNvGraphicFramePr>
          <p:nvPr/>
        </p:nvGraphicFramePr>
        <p:xfrm>
          <a:off x="6804025" y="3465513"/>
          <a:ext cx="1517650" cy="401637"/>
        </p:xfrm>
        <a:graphic>
          <a:graphicData uri="http://schemas.openxmlformats.org/drawingml/2006/table">
            <a:tbl>
              <a:tblPr/>
              <a:tblGrid>
                <a:gridCol w="1517650"/>
              </a:tblGrid>
              <a:tr h="401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Asociativas 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84" name="Group 20"/>
          <p:cNvGraphicFramePr>
            <a:graphicFrameLocks noGrp="1"/>
          </p:cNvGraphicFramePr>
          <p:nvPr/>
        </p:nvGraphicFramePr>
        <p:xfrm>
          <a:off x="682625" y="3502025"/>
          <a:ext cx="1606550" cy="503238"/>
        </p:xfrm>
        <a:graphic>
          <a:graphicData uri="http://schemas.openxmlformats.org/drawingml/2006/table">
            <a:tbl>
              <a:tblPr/>
              <a:tblGrid>
                <a:gridCol w="160655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comunitarias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290" name="Group 26"/>
          <p:cNvGraphicFramePr>
            <a:graphicFrameLocks noGrp="1"/>
          </p:cNvGraphicFramePr>
          <p:nvPr/>
        </p:nvGraphicFramePr>
        <p:xfrm>
          <a:off x="3563938" y="3502025"/>
          <a:ext cx="1800225" cy="642938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Clasificacion de las sociedades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sp>
        <p:nvSpPr>
          <p:cNvPr id="10266" name="Text Box 32"/>
          <p:cNvSpPr txBox="1">
            <a:spLocks noChangeArrowheads="1"/>
          </p:cNvSpPr>
          <p:nvPr/>
        </p:nvSpPr>
        <p:spPr bwMode="auto">
          <a:xfrm rot="-5820000">
            <a:off x="3939381" y="2220119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67" name="Text Box 33"/>
          <p:cNvSpPr txBox="1">
            <a:spLocks noChangeArrowheads="1"/>
          </p:cNvSpPr>
          <p:nvPr/>
        </p:nvSpPr>
        <p:spPr bwMode="auto">
          <a:xfrm rot="-10740000">
            <a:off x="1609725" y="2967038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68" name="Text Box 34"/>
          <p:cNvSpPr txBox="1">
            <a:spLocks noChangeArrowheads="1"/>
          </p:cNvSpPr>
          <p:nvPr/>
        </p:nvSpPr>
        <p:spPr bwMode="auto">
          <a:xfrm rot="60000">
            <a:off x="7308850" y="3644900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69" name="Text Box 35"/>
          <p:cNvSpPr txBox="1">
            <a:spLocks noChangeArrowheads="1"/>
          </p:cNvSpPr>
          <p:nvPr/>
        </p:nvSpPr>
        <p:spPr bwMode="auto">
          <a:xfrm rot="-5400000">
            <a:off x="5657057" y="3345656"/>
            <a:ext cx="2936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80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80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70" name="Text Box 36"/>
          <p:cNvSpPr txBox="1">
            <a:spLocks noChangeArrowheads="1"/>
          </p:cNvSpPr>
          <p:nvPr/>
        </p:nvSpPr>
        <p:spPr bwMode="auto">
          <a:xfrm rot="5400000">
            <a:off x="2990850" y="2847975"/>
            <a:ext cx="295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80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80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1301" name="Group 37"/>
          <p:cNvGraphicFramePr>
            <a:graphicFrameLocks noGrp="1"/>
          </p:cNvGraphicFramePr>
          <p:nvPr/>
        </p:nvGraphicFramePr>
        <p:xfrm>
          <a:off x="6804025" y="4508500"/>
          <a:ext cx="1584325" cy="642938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tienen estas caracteristicas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sp>
        <p:nvSpPr>
          <p:cNvPr id="10275" name="Text Box 43"/>
          <p:cNvSpPr txBox="1">
            <a:spLocks noChangeArrowheads="1"/>
          </p:cNvSpPr>
          <p:nvPr/>
        </p:nvSpPr>
        <p:spPr bwMode="auto">
          <a:xfrm rot="10800000">
            <a:off x="817563" y="1597025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76" name="Text Box 44"/>
          <p:cNvSpPr txBox="1">
            <a:spLocks noChangeArrowheads="1"/>
          </p:cNvSpPr>
          <p:nvPr/>
        </p:nvSpPr>
        <p:spPr bwMode="auto">
          <a:xfrm rot="5400000">
            <a:off x="6203156" y="4391819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77" name="Text Box 45"/>
          <p:cNvSpPr txBox="1">
            <a:spLocks noChangeArrowheads="1"/>
          </p:cNvSpPr>
          <p:nvPr/>
        </p:nvSpPr>
        <p:spPr bwMode="auto">
          <a:xfrm rot="10800000">
            <a:off x="2266950" y="1557338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78" name="Text Box 46"/>
          <p:cNvSpPr txBox="1">
            <a:spLocks noChangeArrowheads="1"/>
          </p:cNvSpPr>
          <p:nvPr/>
        </p:nvSpPr>
        <p:spPr bwMode="auto">
          <a:xfrm>
            <a:off x="8029575" y="5013325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79" name="Text Box 47"/>
          <p:cNvSpPr txBox="1">
            <a:spLocks noChangeArrowheads="1"/>
          </p:cNvSpPr>
          <p:nvPr/>
        </p:nvSpPr>
        <p:spPr bwMode="auto">
          <a:xfrm rot="-6900000">
            <a:off x="3147219" y="1797844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0280" name="Text Box 48"/>
          <p:cNvSpPr txBox="1">
            <a:spLocks noChangeArrowheads="1"/>
          </p:cNvSpPr>
          <p:nvPr/>
        </p:nvSpPr>
        <p:spPr bwMode="auto">
          <a:xfrm rot="1500000">
            <a:off x="6578600" y="4870450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1313" name="Group 49"/>
          <p:cNvGraphicFramePr>
            <a:graphicFrameLocks noGrp="1"/>
          </p:cNvGraphicFramePr>
          <p:nvPr/>
        </p:nvGraphicFramePr>
        <p:xfrm>
          <a:off x="5508625" y="1773238"/>
          <a:ext cx="1427163" cy="755207"/>
        </p:xfrm>
        <a:graphic>
          <a:graphicData uri="http://schemas.openxmlformats.org/drawingml/2006/table">
            <a:tbl>
              <a:tblPr/>
              <a:tblGrid>
                <a:gridCol w="1427163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Aferrados a vaores tradicionales 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689" marB="4568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2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19" name="Group 55"/>
          <p:cNvGraphicFramePr>
            <a:graphicFrameLocks noGrp="1"/>
          </p:cNvGraphicFramePr>
          <p:nvPr/>
        </p:nvGraphicFramePr>
        <p:xfrm>
          <a:off x="4500563" y="620713"/>
          <a:ext cx="1371600" cy="796925"/>
        </p:xfrm>
        <a:graphic>
          <a:graphicData uri="http://schemas.openxmlformats.org/drawingml/2006/table">
            <a:tbl>
              <a:tblPr/>
              <a:tblGrid>
                <a:gridCol w="1371600"/>
              </a:tblGrid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Lazos de parentesco frecuentes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2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25" name="Group 61"/>
          <p:cNvGraphicFramePr>
            <a:graphicFrameLocks noGrp="1"/>
          </p:cNvGraphicFramePr>
          <p:nvPr/>
        </p:nvGraphicFramePr>
        <p:xfrm>
          <a:off x="36513" y="768350"/>
          <a:ext cx="1582737" cy="755207"/>
        </p:xfrm>
        <a:graphic>
          <a:graphicData uri="http://schemas.openxmlformats.org/drawingml/2006/table">
            <a:tbl>
              <a:tblPr/>
              <a:tblGrid>
                <a:gridCol w="1582737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poca estratificacion social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689" marB="4568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2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31" name="Group 67"/>
          <p:cNvGraphicFramePr>
            <a:graphicFrameLocks noGrp="1"/>
          </p:cNvGraphicFramePr>
          <p:nvPr/>
        </p:nvGraphicFramePr>
        <p:xfrm>
          <a:off x="1908175" y="620713"/>
          <a:ext cx="1798638" cy="792162"/>
        </p:xfrm>
        <a:graphic>
          <a:graphicData uri="http://schemas.openxmlformats.org/drawingml/2006/table">
            <a:tbl>
              <a:tblPr/>
              <a:tblGrid>
                <a:gridCol w="1798638"/>
              </a:tblGrid>
              <a:tr h="792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Escasa especializacion del trabajo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2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37" name="Group 73"/>
          <p:cNvGraphicFramePr>
            <a:graphicFrameLocks noGrp="1"/>
          </p:cNvGraphicFramePr>
          <p:nvPr/>
        </p:nvGraphicFramePr>
        <p:xfrm>
          <a:off x="3276600" y="4510088"/>
          <a:ext cx="1914525" cy="796925"/>
        </p:xfrm>
        <a:graphic>
          <a:graphicData uri="http://schemas.openxmlformats.org/drawingml/2006/table">
            <a:tbl>
              <a:tblPr/>
              <a:tblGrid>
                <a:gridCol w="1914525"/>
              </a:tblGrid>
              <a:tr h="79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variaciones de funciones de trabajo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43" name="Group 79"/>
          <p:cNvGraphicFramePr>
            <a:graphicFrameLocks noGrp="1"/>
          </p:cNvGraphicFramePr>
          <p:nvPr/>
        </p:nvGraphicFramePr>
        <p:xfrm>
          <a:off x="6516688" y="908050"/>
          <a:ext cx="1428750" cy="640034"/>
        </p:xfrm>
        <a:graphic>
          <a:graphicData uri="http://schemas.openxmlformats.org/drawingml/2006/table">
            <a:tbl>
              <a:tblPr/>
              <a:tblGrid>
                <a:gridCol w="142875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Peque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SimSun" charset="-122"/>
                        </a:rPr>
                        <a:t>ñ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 en numero 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2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49" name="Group 85"/>
          <p:cNvGraphicFramePr>
            <a:graphicFrameLocks noGrp="1"/>
          </p:cNvGraphicFramePr>
          <p:nvPr/>
        </p:nvGraphicFramePr>
        <p:xfrm>
          <a:off x="5076825" y="5884863"/>
          <a:ext cx="1644650" cy="640034"/>
        </p:xfrm>
        <a:graphic>
          <a:graphicData uri="http://schemas.openxmlformats.org/drawingml/2006/table">
            <a:tbl>
              <a:tblPr/>
              <a:tblGrid>
                <a:gridCol w="1644650"/>
              </a:tblGrid>
              <a:tr h="6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Variaciones de posicion social</a:t>
                      </a:r>
                    </a:p>
                  </a:txBody>
                  <a:tcPr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355" name="Group 91"/>
          <p:cNvGraphicFramePr>
            <a:graphicFrameLocks noGrp="1"/>
          </p:cNvGraphicFramePr>
          <p:nvPr/>
        </p:nvGraphicFramePr>
        <p:xfrm>
          <a:off x="7235825" y="5949950"/>
          <a:ext cx="1800225" cy="647700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tiende a la industrializacion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63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lum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1" name="Group 3"/>
          <p:cNvGraphicFramePr>
            <a:graphicFrameLocks noGrp="1"/>
          </p:cNvGraphicFramePr>
          <p:nvPr/>
        </p:nvGraphicFramePr>
        <p:xfrm>
          <a:off x="107950" y="4581525"/>
          <a:ext cx="1871663" cy="1066800"/>
        </p:xfrm>
        <a:graphic>
          <a:graphicData uri="http://schemas.openxmlformats.org/drawingml/2006/table">
            <a:tbl>
              <a:tblPr/>
              <a:tblGrid>
                <a:gridCol w="1871663"/>
              </a:tblGrid>
              <a:tr h="1063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Habitos y costumbre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Medio ambiete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Trauma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297" name="Group 9"/>
          <p:cNvGraphicFramePr>
            <a:graphicFrameLocks noGrp="1"/>
          </p:cNvGraphicFramePr>
          <p:nvPr/>
        </p:nvGraphicFramePr>
        <p:xfrm>
          <a:off x="-34925" y="3357563"/>
          <a:ext cx="1520825" cy="535791"/>
        </p:xfrm>
        <a:graphic>
          <a:graphicData uri="http://schemas.openxmlformats.org/drawingml/2006/table">
            <a:tbl>
              <a:tblPr/>
              <a:tblGrid>
                <a:gridCol w="1520825"/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Factores coadyubantes 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310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3" name="Group 15"/>
          <p:cNvGraphicFramePr>
            <a:graphicFrameLocks noGrp="1"/>
          </p:cNvGraphicFramePr>
          <p:nvPr/>
        </p:nvGraphicFramePr>
        <p:xfrm>
          <a:off x="7019925" y="981075"/>
          <a:ext cx="1684338" cy="574675"/>
        </p:xfrm>
        <a:graphic>
          <a:graphicData uri="http://schemas.openxmlformats.org/drawingml/2006/table">
            <a:tbl>
              <a:tblPr/>
              <a:tblGrid>
                <a:gridCol w="1684338"/>
              </a:tblGrid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factores predisponentes 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9" name="Group 21"/>
          <p:cNvGraphicFramePr>
            <a:graphicFrameLocks noGrp="1"/>
          </p:cNvGraphicFramePr>
          <p:nvPr/>
        </p:nvGraphicFramePr>
        <p:xfrm>
          <a:off x="5391150" y="1773238"/>
          <a:ext cx="1052513" cy="642937"/>
        </p:xfrm>
        <a:graphic>
          <a:graphicData uri="http://schemas.openxmlformats.org/drawingml/2006/table">
            <a:tbl>
              <a:tblPr/>
              <a:tblGrid>
                <a:gridCol w="1052513"/>
              </a:tblGrid>
              <a:tr h="6429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divide en: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3924300" y="3933825"/>
          <a:ext cx="1141413" cy="640034"/>
        </p:xfrm>
        <a:graphic>
          <a:graphicData uri="http://schemas.openxmlformats.org/drawingml/2006/table">
            <a:tbl>
              <a:tblPr/>
              <a:tblGrid>
                <a:gridCol w="114141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define como: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21" name="Group 33"/>
          <p:cNvGraphicFramePr>
            <a:graphicFrameLocks noGrp="1"/>
          </p:cNvGraphicFramePr>
          <p:nvPr/>
        </p:nvGraphicFramePr>
        <p:xfrm>
          <a:off x="3779838" y="5192713"/>
          <a:ext cx="1511300" cy="1016000"/>
        </p:xfrm>
        <a:graphic>
          <a:graphicData uri="http://schemas.openxmlformats.org/drawingml/2006/table">
            <a:tbl>
              <a:tblPr/>
              <a:tblGrid>
                <a:gridCol w="15113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elemento que incrementa la posibilidad de resivir da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SimSun" charset="-122"/>
                        </a:rPr>
                        <a:t>ñ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o </a:t>
                      </a:r>
                      <a:endParaRPr kumimoji="0" lang="es-ES_tradn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SimSun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27" name="Group 39"/>
          <p:cNvGraphicFramePr>
            <a:graphicFrameLocks noGrp="1"/>
          </p:cNvGraphicFramePr>
          <p:nvPr/>
        </p:nvGraphicFramePr>
        <p:xfrm>
          <a:off x="3779838" y="2781300"/>
          <a:ext cx="1439862" cy="585788"/>
        </p:xfrm>
        <a:graphic>
          <a:graphicData uri="http://schemas.openxmlformats.org/drawingml/2006/table">
            <a:tbl>
              <a:tblPr/>
              <a:tblGrid>
                <a:gridCol w="1439862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FACTORES DE RIESGO </a:t>
                      </a:r>
                    </a:p>
                  </a:txBody>
                  <a:tcPr marT="45765" marB="4576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1307" name="Text Box 45"/>
          <p:cNvSpPr txBox="1">
            <a:spLocks noChangeArrowheads="1"/>
          </p:cNvSpPr>
          <p:nvPr/>
        </p:nvSpPr>
        <p:spPr bwMode="auto">
          <a:xfrm rot="-8160000">
            <a:off x="4922838" y="231775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08" name="Text Box 46"/>
          <p:cNvSpPr txBox="1">
            <a:spLocks noChangeArrowheads="1"/>
          </p:cNvSpPr>
          <p:nvPr/>
        </p:nvSpPr>
        <p:spPr bwMode="auto">
          <a:xfrm>
            <a:off x="4283075" y="4335463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09" name="Text Box 47"/>
          <p:cNvSpPr txBox="1">
            <a:spLocks noChangeArrowheads="1"/>
          </p:cNvSpPr>
          <p:nvPr/>
        </p:nvSpPr>
        <p:spPr bwMode="auto">
          <a:xfrm rot="5520000">
            <a:off x="1809751" y="3157537"/>
            <a:ext cx="2968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10" name="Text Box 48"/>
          <p:cNvSpPr txBox="1">
            <a:spLocks noChangeArrowheads="1"/>
          </p:cNvSpPr>
          <p:nvPr/>
        </p:nvSpPr>
        <p:spPr bwMode="auto">
          <a:xfrm rot="-7380000">
            <a:off x="6460332" y="1510506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11" name="Text Box 49"/>
          <p:cNvSpPr txBox="1">
            <a:spLocks noChangeArrowheads="1"/>
          </p:cNvSpPr>
          <p:nvPr/>
        </p:nvSpPr>
        <p:spPr bwMode="auto">
          <a:xfrm rot="3060000">
            <a:off x="3409157" y="2564606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12" name="Text Box 50"/>
          <p:cNvSpPr txBox="1">
            <a:spLocks noChangeArrowheads="1"/>
          </p:cNvSpPr>
          <p:nvPr/>
        </p:nvSpPr>
        <p:spPr bwMode="auto">
          <a:xfrm rot="-60000">
            <a:off x="466725" y="3644900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13" name="Text Box 51"/>
          <p:cNvSpPr txBox="1">
            <a:spLocks noChangeArrowheads="1"/>
          </p:cNvSpPr>
          <p:nvPr/>
        </p:nvSpPr>
        <p:spPr bwMode="auto">
          <a:xfrm>
            <a:off x="4283075" y="3140075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2340" name="Group 52"/>
          <p:cNvGraphicFramePr>
            <a:graphicFrameLocks noGrp="1"/>
          </p:cNvGraphicFramePr>
          <p:nvPr/>
        </p:nvGraphicFramePr>
        <p:xfrm>
          <a:off x="2051050" y="3279775"/>
          <a:ext cx="1054100" cy="640034"/>
        </p:xfrm>
        <a:graphic>
          <a:graphicData uri="http://schemas.openxmlformats.org/drawingml/2006/table">
            <a:tbl>
              <a:tblPr/>
              <a:tblGrid>
                <a:gridCol w="10541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divide en: 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sp>
        <p:nvSpPr>
          <p:cNvPr id="11320" name="Text Box 58"/>
          <p:cNvSpPr txBox="1">
            <a:spLocks noChangeArrowheads="1"/>
          </p:cNvSpPr>
          <p:nvPr/>
        </p:nvSpPr>
        <p:spPr bwMode="auto">
          <a:xfrm>
            <a:off x="755650" y="4076700"/>
            <a:ext cx="615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  <a:ea typeface="SimSun" charset="-122"/>
              </a:rPr>
              <a:t>como</a:t>
            </a:r>
            <a:endParaRPr lang="es-ES_tradnl" altLang="en-US" sz="1400" smtClean="0">
              <a:solidFill>
                <a:srgbClr val="000000"/>
              </a:solidFill>
              <a:ea typeface="SimSun" charset="-122"/>
            </a:endParaRPr>
          </a:p>
        </p:txBody>
      </p:sp>
      <p:sp>
        <p:nvSpPr>
          <p:cNvPr id="11321" name="Text Box 59"/>
          <p:cNvSpPr txBox="1">
            <a:spLocks noChangeArrowheads="1"/>
          </p:cNvSpPr>
          <p:nvPr/>
        </p:nvSpPr>
        <p:spPr bwMode="auto">
          <a:xfrm>
            <a:off x="7235825" y="1628775"/>
            <a:ext cx="615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  <a:ea typeface="SimSun" charset="-122"/>
              </a:rPr>
              <a:t>como</a:t>
            </a:r>
            <a:endParaRPr lang="es-ES_tradnl" altLang="en-US" sz="1400" smtClean="0">
              <a:solidFill>
                <a:srgbClr val="000000"/>
              </a:solidFill>
              <a:ea typeface="SimSun" charset="-122"/>
            </a:endParaRPr>
          </a:p>
        </p:txBody>
      </p:sp>
      <p:sp>
        <p:nvSpPr>
          <p:cNvPr id="11322" name="Text Box 60"/>
          <p:cNvSpPr txBox="1">
            <a:spLocks noChangeArrowheads="1"/>
          </p:cNvSpPr>
          <p:nvPr/>
        </p:nvSpPr>
        <p:spPr bwMode="auto">
          <a:xfrm rot="-2820000">
            <a:off x="3321051" y="2014537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23" name="Text Box 61"/>
          <p:cNvSpPr txBox="1">
            <a:spLocks noChangeArrowheads="1"/>
          </p:cNvSpPr>
          <p:nvPr/>
        </p:nvSpPr>
        <p:spPr bwMode="auto">
          <a:xfrm>
            <a:off x="7659688" y="133985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2350" name="Group 62"/>
          <p:cNvGraphicFramePr>
            <a:graphicFrameLocks noGrp="1"/>
          </p:cNvGraphicFramePr>
          <p:nvPr/>
        </p:nvGraphicFramePr>
        <p:xfrm>
          <a:off x="7235825" y="2206625"/>
          <a:ext cx="1512888" cy="817563"/>
        </p:xfrm>
        <a:graphic>
          <a:graphicData uri="http://schemas.openxmlformats.org/drawingml/2006/table">
            <a:tbl>
              <a:tblPr/>
              <a:tblGrid>
                <a:gridCol w="1512888"/>
              </a:tblGrid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Edad  y genero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Carga genetica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Raza </a:t>
                      </a:r>
                    </a:p>
                  </a:txBody>
                  <a:tcPr marT="45759" marB="45759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56" name="Group 68"/>
          <p:cNvGraphicFramePr>
            <a:graphicFrameLocks noGrp="1"/>
          </p:cNvGraphicFramePr>
          <p:nvPr/>
        </p:nvGraphicFramePr>
        <p:xfrm>
          <a:off x="1260475" y="476250"/>
          <a:ext cx="1008063" cy="365602"/>
        </p:xfrm>
        <a:graphic>
          <a:graphicData uri="http://schemas.openxmlformats.org/drawingml/2006/table">
            <a:tbl>
              <a:tblPr/>
              <a:tblGrid>
                <a:gridCol w="1008063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Fisico 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62" name="Group 74"/>
          <p:cNvGraphicFramePr>
            <a:graphicFrameLocks noGrp="1"/>
          </p:cNvGraphicFramePr>
          <p:nvPr/>
        </p:nvGraphicFramePr>
        <p:xfrm>
          <a:off x="3924300" y="549275"/>
          <a:ext cx="1052513" cy="365602"/>
        </p:xfrm>
        <a:graphic>
          <a:graphicData uri="http://schemas.openxmlformats.org/drawingml/2006/table">
            <a:tbl>
              <a:tblPr/>
              <a:tblGrid>
                <a:gridCol w="1052513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Biologico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68" name="Group 80"/>
          <p:cNvGraphicFramePr>
            <a:graphicFrameLocks noGrp="1"/>
          </p:cNvGraphicFramePr>
          <p:nvPr/>
        </p:nvGraphicFramePr>
        <p:xfrm>
          <a:off x="2195513" y="1628775"/>
          <a:ext cx="1582737" cy="365602"/>
        </p:xfrm>
        <a:graphic>
          <a:graphicData uri="http://schemas.openxmlformats.org/drawingml/2006/table">
            <a:tbl>
              <a:tblPr/>
              <a:tblGrid>
                <a:gridCol w="1582737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Causa basica </a:t>
                      </a:r>
                    </a:p>
                  </a:txBody>
                  <a:tcPr marT="45641" marB="4564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sp>
        <p:nvSpPr>
          <p:cNvPr id="11346" name="Text Box 86"/>
          <p:cNvSpPr txBox="1">
            <a:spLocks noChangeArrowheads="1"/>
          </p:cNvSpPr>
          <p:nvPr/>
        </p:nvSpPr>
        <p:spPr bwMode="auto">
          <a:xfrm>
            <a:off x="2843213" y="2276475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b="1" smtClean="0">
                <a:solidFill>
                  <a:srgbClr val="000000"/>
                </a:solidFill>
                <a:ea typeface="SimSun" charset="-122"/>
              </a:rPr>
              <a:t>inducen   al</a:t>
            </a:r>
          </a:p>
        </p:txBody>
      </p:sp>
      <p:sp>
        <p:nvSpPr>
          <p:cNvPr id="11347" name="Text Box 87"/>
          <p:cNvSpPr txBox="1">
            <a:spLocks noChangeArrowheads="1"/>
          </p:cNvSpPr>
          <p:nvPr/>
        </p:nvSpPr>
        <p:spPr bwMode="auto">
          <a:xfrm rot="8280000">
            <a:off x="2195513" y="765175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48" name="Text Box 88"/>
          <p:cNvSpPr txBox="1">
            <a:spLocks noChangeArrowheads="1"/>
          </p:cNvSpPr>
          <p:nvPr/>
        </p:nvSpPr>
        <p:spPr bwMode="auto">
          <a:xfrm rot="-8520000">
            <a:off x="3708400" y="909638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1349" name="Text Box 89"/>
          <p:cNvSpPr txBox="1">
            <a:spLocks noChangeArrowheads="1"/>
          </p:cNvSpPr>
          <p:nvPr/>
        </p:nvSpPr>
        <p:spPr bwMode="auto">
          <a:xfrm>
            <a:off x="2411413" y="1270000"/>
            <a:ext cx="1235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b="1" smtClean="0">
                <a:solidFill>
                  <a:srgbClr val="000000"/>
                </a:solidFill>
                <a:ea typeface="SimSun" charset="-122"/>
              </a:rPr>
              <a:t>se divide en </a:t>
            </a:r>
          </a:p>
        </p:txBody>
      </p:sp>
    </p:spTree>
    <p:extLst>
      <p:ext uri="{BB962C8B-B14F-4D97-AF65-F5344CB8AC3E}">
        <p14:creationId xmlns:p14="http://schemas.microsoft.com/office/powerpoint/2010/main" val="2978012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4716" y="209601"/>
            <a:ext cx="8693623" cy="88222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s-MX" b="0" dirty="0" smtClean="0">
                <a:solidFill>
                  <a:schemeClr val="tx1"/>
                </a:solidFill>
              </a:rPr>
              <a:t>Guion explicativo </a:t>
            </a:r>
            <a:endParaRPr lang="es-MX" b="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04716" y="1405719"/>
            <a:ext cx="8693623" cy="525438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s-ES" b="1" dirty="0">
                <a:solidFill>
                  <a:schemeClr val="tx1"/>
                </a:solidFill>
              </a:rPr>
              <a:t>El presente material didáctico corresponde a la unidad de aprendizaje de </a:t>
            </a:r>
            <a:r>
              <a:rPr lang="es-ES" b="1" dirty="0" smtClean="0">
                <a:solidFill>
                  <a:schemeClr val="tx1"/>
                </a:solidFill>
              </a:rPr>
              <a:t>Sociología Médica del </a:t>
            </a:r>
            <a:r>
              <a:rPr lang="es-ES" b="1" dirty="0">
                <a:solidFill>
                  <a:schemeClr val="tx1"/>
                </a:solidFill>
              </a:rPr>
              <a:t>Plan de Estudios de la Licenciatura de Médico Cirujano, es de carácter optativo con orientación comunitaria y se imparte a alumnos que </a:t>
            </a:r>
            <a:r>
              <a:rPr lang="es-ES" b="1" dirty="0" smtClean="0">
                <a:solidFill>
                  <a:schemeClr val="tx1"/>
                </a:solidFill>
              </a:rPr>
              <a:t>elijan  </a:t>
            </a:r>
            <a:r>
              <a:rPr lang="es-ES" b="1" dirty="0">
                <a:solidFill>
                  <a:schemeClr val="tx1"/>
                </a:solidFill>
              </a:rPr>
              <a:t>cursar esta unidad de aprendizaje, desde el 1° hasta el 10° semestre.</a:t>
            </a:r>
          </a:p>
          <a:p>
            <a:pPr algn="just"/>
            <a:endParaRPr lang="es-ES" b="1" dirty="0">
              <a:solidFill>
                <a:schemeClr val="tx1"/>
              </a:solidFill>
            </a:endParaRPr>
          </a:p>
          <a:p>
            <a:pPr algn="just"/>
            <a:r>
              <a:rPr lang="es-ES" b="1" dirty="0">
                <a:solidFill>
                  <a:schemeClr val="tx1"/>
                </a:solidFill>
              </a:rPr>
              <a:t>El material didáctico que se presenta es de sólo visión </a:t>
            </a:r>
            <a:r>
              <a:rPr lang="es-ES" b="1" dirty="0" err="1">
                <a:solidFill>
                  <a:schemeClr val="tx1"/>
                </a:solidFill>
              </a:rPr>
              <a:t>proyectable</a:t>
            </a:r>
            <a:r>
              <a:rPr lang="es-ES" b="1" dirty="0">
                <a:solidFill>
                  <a:schemeClr val="tx1"/>
                </a:solidFill>
              </a:rPr>
              <a:t>, que consta de </a:t>
            </a:r>
            <a:r>
              <a:rPr lang="es-ES" b="1" dirty="0" smtClean="0">
                <a:solidFill>
                  <a:schemeClr val="tx1"/>
                </a:solidFill>
              </a:rPr>
              <a:t>38 diapositivas</a:t>
            </a:r>
            <a:r>
              <a:rPr lang="es-ES" b="1" dirty="0" smtClean="0">
                <a:solidFill>
                  <a:schemeClr val="tx1"/>
                </a:solidFill>
              </a:rPr>
              <a:t>, que contribuye para el logro de los objetivos del tema en mención. </a:t>
            </a:r>
          </a:p>
          <a:p>
            <a:pPr algn="just"/>
            <a:endParaRPr lang="es-ES" b="1" dirty="0">
              <a:solidFill>
                <a:schemeClr val="tx1"/>
              </a:solidFill>
            </a:endParaRPr>
          </a:p>
          <a:p>
            <a:pPr algn="just"/>
            <a:r>
              <a:rPr lang="es-ES" b="1" dirty="0" smtClean="0">
                <a:solidFill>
                  <a:schemeClr val="tx1"/>
                </a:solidFill>
              </a:rPr>
              <a:t>Este material lleva como titulo </a:t>
            </a:r>
            <a:r>
              <a:rPr lang="es-ES" b="1" dirty="0" smtClean="0">
                <a:solidFill>
                  <a:schemeClr val="tx1"/>
                </a:solidFill>
              </a:rPr>
              <a:t>“La </a:t>
            </a:r>
            <a:r>
              <a:rPr lang="es-ES" b="1" dirty="0" smtClean="0">
                <a:solidFill>
                  <a:schemeClr val="tx1"/>
                </a:solidFill>
              </a:rPr>
              <a:t>participación ciudadana en la evaluación del sistema de salud” dependiente de la unidad de competencia V </a:t>
            </a:r>
            <a:r>
              <a:rPr lang="es-ES" b="1" dirty="0" smtClean="0">
                <a:solidFill>
                  <a:schemeClr val="tx1"/>
                </a:solidFill>
              </a:rPr>
              <a:t>“participación </a:t>
            </a:r>
            <a:r>
              <a:rPr lang="es-ES" b="1" dirty="0" smtClean="0">
                <a:solidFill>
                  <a:schemeClr val="tx1"/>
                </a:solidFill>
              </a:rPr>
              <a:t>social en la atención de </a:t>
            </a:r>
            <a:r>
              <a:rPr lang="es-ES" b="1" dirty="0" smtClean="0">
                <a:solidFill>
                  <a:schemeClr val="tx1"/>
                </a:solidFill>
              </a:rPr>
              <a:t>salud”. 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99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Group 2"/>
          <p:cNvGraphicFramePr>
            <a:graphicFrameLocks noGrp="1"/>
          </p:cNvGraphicFramePr>
          <p:nvPr/>
        </p:nvGraphicFramePr>
        <p:xfrm>
          <a:off x="3709988" y="550863"/>
          <a:ext cx="1693862" cy="407987"/>
        </p:xfrm>
        <a:graphic>
          <a:graphicData uri="http://schemas.openxmlformats.org/drawingml/2006/table">
            <a:tbl>
              <a:tblPr/>
              <a:tblGrid>
                <a:gridCol w="1693862"/>
              </a:tblGrid>
              <a:tr h="4079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NIVEL DE VIDA</a:t>
                      </a: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 </a:t>
                      </a:r>
                      <a:endParaRPr kumimoji="0" lang="es-ES_tradn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Hei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20" name="Group 8"/>
          <p:cNvGraphicFramePr>
            <a:graphicFrameLocks noGrp="1"/>
          </p:cNvGraphicFramePr>
          <p:nvPr/>
        </p:nvGraphicFramePr>
        <p:xfrm>
          <a:off x="4572000" y="2495550"/>
          <a:ext cx="1377950" cy="428625"/>
        </p:xfrm>
        <a:graphic>
          <a:graphicData uri="http://schemas.openxmlformats.org/drawingml/2006/table">
            <a:tbl>
              <a:tblPr/>
              <a:tblGrid>
                <a:gridCol w="137795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bienestar</a:t>
                      </a: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26" name="Group 14"/>
          <p:cNvGraphicFramePr>
            <a:graphicFrameLocks noGrp="1"/>
          </p:cNvGraphicFramePr>
          <p:nvPr/>
        </p:nvGraphicFramePr>
        <p:xfrm>
          <a:off x="1190625" y="1557338"/>
          <a:ext cx="1263650" cy="347662"/>
        </p:xfrm>
        <a:graphic>
          <a:graphicData uri="http://schemas.openxmlformats.org/drawingml/2006/table">
            <a:tbl>
              <a:tblPr/>
              <a:tblGrid>
                <a:gridCol w="1263650"/>
              </a:tblGrid>
              <a:tr h="347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 econom ia</a:t>
                      </a: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 </a:t>
                      </a:r>
                      <a:endParaRPr kumimoji="0" lang="es-ES_tradnl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SimHei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32" name="Group 20"/>
          <p:cNvGraphicFramePr>
            <a:graphicFrameLocks noGrp="1"/>
          </p:cNvGraphicFramePr>
          <p:nvPr/>
        </p:nvGraphicFramePr>
        <p:xfrm>
          <a:off x="6877050" y="2492375"/>
          <a:ext cx="1377950" cy="579438"/>
        </p:xfrm>
        <a:graphic>
          <a:graphicData uri="http://schemas.openxmlformats.org/drawingml/2006/table">
            <a:tbl>
              <a:tblPr/>
              <a:tblGrid>
                <a:gridCol w="137795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calidad de vida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38" name="Group 26"/>
          <p:cNvGraphicFramePr>
            <a:graphicFrameLocks noGrp="1"/>
          </p:cNvGraphicFramePr>
          <p:nvPr/>
        </p:nvGraphicFramePr>
        <p:xfrm>
          <a:off x="4572000" y="3429000"/>
          <a:ext cx="1377950" cy="731838"/>
        </p:xfrm>
        <a:graphic>
          <a:graphicData uri="http://schemas.openxmlformats.org/drawingml/2006/table">
            <a:tbl>
              <a:tblPr/>
              <a:tblGrid>
                <a:gridCol w="137795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grado optimo de satisfaccion individual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44" name="Group 32"/>
          <p:cNvGraphicFramePr>
            <a:graphicFrameLocks noGrp="1"/>
          </p:cNvGraphicFramePr>
          <p:nvPr/>
        </p:nvGraphicFramePr>
        <p:xfrm>
          <a:off x="7308850" y="117475"/>
          <a:ext cx="1584325" cy="944850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forma en que las sociedades cubren sus espectativas </a:t>
                      </a:r>
                    </a:p>
                  </a:txBody>
                  <a:tcPr marT="45705" marB="45705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50" name="Group 38"/>
          <p:cNvGraphicFramePr>
            <a:graphicFrameLocks noGrp="1"/>
          </p:cNvGraphicFramePr>
          <p:nvPr/>
        </p:nvGraphicFramePr>
        <p:xfrm>
          <a:off x="2338388" y="3429000"/>
          <a:ext cx="1584325" cy="795506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bienestar biopsicosocial (OMS)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SimHei" charset="-122"/>
                      </a:endParaRPr>
                    </a:p>
                  </a:txBody>
                  <a:tcPr marT="45709" marB="45709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56" name="Group 44"/>
          <p:cNvGraphicFramePr>
            <a:graphicFrameLocks noGrp="1"/>
          </p:cNvGraphicFramePr>
          <p:nvPr/>
        </p:nvGraphicFramePr>
        <p:xfrm>
          <a:off x="7524750" y="3724275"/>
          <a:ext cx="1655763" cy="622300"/>
        </p:xfrm>
        <a:graphic>
          <a:graphicData uri="http://schemas.openxmlformats.org/drawingml/2006/table">
            <a:tbl>
              <a:tblPr/>
              <a:tblGrid>
                <a:gridCol w="1655763"/>
              </a:tblGrid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bienestar deacuerdo a las espectativas </a:t>
                      </a:r>
                      <a:endParaRPr kumimoji="0" lang="es-ES_tradnl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Hei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62" name="Group 50"/>
          <p:cNvGraphicFramePr>
            <a:graphicFrameLocks noGrp="1"/>
          </p:cNvGraphicFramePr>
          <p:nvPr/>
        </p:nvGraphicFramePr>
        <p:xfrm>
          <a:off x="0" y="117475"/>
          <a:ext cx="1377950" cy="1158875"/>
        </p:xfrm>
        <a:graphic>
          <a:graphicData uri="http://schemas.openxmlformats.org/drawingml/2006/table">
            <a:tbl>
              <a:tblPr/>
              <a:tblGrid>
                <a:gridCol w="1377950"/>
              </a:tblGrid>
              <a:tr h="1158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forma en que las sociedades satisfacen sus necesidades biologicas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68" name="Group 56"/>
          <p:cNvGraphicFramePr>
            <a:graphicFrameLocks noGrp="1"/>
          </p:cNvGraphicFramePr>
          <p:nvPr/>
        </p:nvGraphicFramePr>
        <p:xfrm>
          <a:off x="252413" y="2492375"/>
          <a:ext cx="1377950" cy="731838"/>
        </p:xfrm>
        <a:graphic>
          <a:graphicData uri="http://schemas.openxmlformats.org/drawingml/2006/table">
            <a:tbl>
              <a:tblPr/>
              <a:tblGrid>
                <a:gridCol w="137795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problemas en sistemas de salud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74" name="Group 62"/>
          <p:cNvGraphicFramePr>
            <a:graphicFrameLocks noGrp="1"/>
          </p:cNvGraphicFramePr>
          <p:nvPr/>
        </p:nvGraphicFramePr>
        <p:xfrm>
          <a:off x="3924300" y="4652963"/>
          <a:ext cx="1584325" cy="576262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576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indicadores de nivel de vida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sp>
        <p:nvSpPr>
          <p:cNvPr id="12356" name="Text Box 68"/>
          <p:cNvSpPr txBox="1">
            <a:spLocks noChangeArrowheads="1"/>
          </p:cNvSpPr>
          <p:nvPr/>
        </p:nvSpPr>
        <p:spPr bwMode="auto">
          <a:xfrm>
            <a:off x="4284663" y="693738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57" name="Text Box 69"/>
          <p:cNvSpPr txBox="1">
            <a:spLocks noChangeArrowheads="1"/>
          </p:cNvSpPr>
          <p:nvPr/>
        </p:nvSpPr>
        <p:spPr bwMode="auto">
          <a:xfrm>
            <a:off x="3852863" y="1485900"/>
            <a:ext cx="139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regulado  por </a:t>
            </a:r>
          </a:p>
        </p:txBody>
      </p:sp>
      <p:graphicFrame>
        <p:nvGraphicFramePr>
          <p:cNvPr id="13382" name="Group 70"/>
          <p:cNvGraphicFramePr>
            <a:graphicFrameLocks noGrp="1"/>
          </p:cNvGraphicFramePr>
          <p:nvPr/>
        </p:nvGraphicFramePr>
        <p:xfrm>
          <a:off x="2413000" y="2492375"/>
          <a:ext cx="1584325" cy="409575"/>
        </p:xfrm>
        <a:graphic>
          <a:graphicData uri="http://schemas.openxmlformats.org/drawingml/2006/table">
            <a:tbl>
              <a:tblPr/>
              <a:tblGrid>
                <a:gridCol w="158432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salud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88" name="Group 76"/>
          <p:cNvGraphicFramePr>
            <a:graphicFrameLocks noGrp="1"/>
          </p:cNvGraphicFramePr>
          <p:nvPr/>
        </p:nvGraphicFramePr>
        <p:xfrm>
          <a:off x="6300788" y="1557338"/>
          <a:ext cx="1138237" cy="360362"/>
        </p:xfrm>
        <a:graphic>
          <a:graphicData uri="http://schemas.openxmlformats.org/drawingml/2006/table">
            <a:tbl>
              <a:tblPr/>
              <a:tblGrid>
                <a:gridCol w="1138237"/>
              </a:tblGrid>
              <a:tr h="360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calidad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94" name="Group 82"/>
          <p:cNvGraphicFramePr>
            <a:graphicFrameLocks noGrp="1"/>
          </p:cNvGraphicFramePr>
          <p:nvPr/>
        </p:nvGraphicFramePr>
        <p:xfrm>
          <a:off x="5724525" y="4298950"/>
          <a:ext cx="1501775" cy="518048"/>
        </p:xfrm>
        <a:graphic>
          <a:graphicData uri="http://schemas.openxmlformats.org/drawingml/2006/table">
            <a:tbl>
              <a:tblPr/>
              <a:tblGrid>
                <a:gridCol w="150177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Hei" charset="-122"/>
                        </a:rPr>
                        <a:t>se regula           a traves de </a:t>
                      </a:r>
                      <a:endParaRPr kumimoji="0" lang="es-ES_tradnl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Hei" charset="-122"/>
                      </a:endParaRPr>
                    </a:p>
                  </a:txBody>
                  <a:tcPr marT="45664" marB="45664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23C"/>
                    </a:solidFill>
                  </a:tcPr>
                </a:tc>
              </a:tr>
            </a:tbl>
          </a:graphicData>
        </a:graphic>
      </p:graphicFrame>
      <p:sp>
        <p:nvSpPr>
          <p:cNvPr id="12376" name="Text Box 88"/>
          <p:cNvSpPr txBox="1">
            <a:spLocks noChangeArrowheads="1"/>
          </p:cNvSpPr>
          <p:nvPr/>
        </p:nvSpPr>
        <p:spPr bwMode="auto">
          <a:xfrm rot="-1920000">
            <a:off x="7813675" y="2852738"/>
            <a:ext cx="29686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77" name="Text Box 89"/>
          <p:cNvSpPr txBox="1">
            <a:spLocks noChangeArrowheads="1"/>
          </p:cNvSpPr>
          <p:nvPr/>
        </p:nvSpPr>
        <p:spPr bwMode="auto">
          <a:xfrm rot="-5400000">
            <a:off x="5477669" y="1299369"/>
            <a:ext cx="29527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6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6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78" name="Text Box 90"/>
          <p:cNvSpPr txBox="1">
            <a:spLocks noChangeArrowheads="1"/>
          </p:cNvSpPr>
          <p:nvPr/>
        </p:nvSpPr>
        <p:spPr bwMode="auto">
          <a:xfrm rot="5280000">
            <a:off x="3194050" y="754063"/>
            <a:ext cx="1873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6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6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79" name="Text Box 91"/>
          <p:cNvSpPr txBox="1">
            <a:spLocks noChangeArrowheads="1"/>
          </p:cNvSpPr>
          <p:nvPr/>
        </p:nvSpPr>
        <p:spPr bwMode="auto">
          <a:xfrm rot="-8760000">
            <a:off x="7091363" y="971550"/>
            <a:ext cx="2968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0" name="Text Box 92"/>
          <p:cNvSpPr txBox="1">
            <a:spLocks noChangeArrowheads="1"/>
          </p:cNvSpPr>
          <p:nvPr/>
        </p:nvSpPr>
        <p:spPr bwMode="auto">
          <a:xfrm rot="1800000">
            <a:off x="3708400" y="1484313"/>
            <a:ext cx="29686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1" name="Text Box 93"/>
          <p:cNvSpPr txBox="1">
            <a:spLocks noChangeArrowheads="1"/>
          </p:cNvSpPr>
          <p:nvPr/>
        </p:nvSpPr>
        <p:spPr bwMode="auto">
          <a:xfrm rot="-1440000">
            <a:off x="4645025" y="1557338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2" name="Text Box 94"/>
          <p:cNvSpPr txBox="1">
            <a:spLocks noChangeArrowheads="1"/>
          </p:cNvSpPr>
          <p:nvPr/>
        </p:nvSpPr>
        <p:spPr bwMode="auto">
          <a:xfrm rot="8160000">
            <a:off x="1619250" y="1020763"/>
            <a:ext cx="2984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3" name="Text Box 95"/>
          <p:cNvSpPr txBox="1">
            <a:spLocks noChangeArrowheads="1"/>
          </p:cNvSpPr>
          <p:nvPr/>
        </p:nvSpPr>
        <p:spPr bwMode="auto">
          <a:xfrm rot="3900000">
            <a:off x="5844381" y="4525169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4" name="Text Box 96"/>
          <p:cNvSpPr txBox="1">
            <a:spLocks noChangeArrowheads="1"/>
          </p:cNvSpPr>
          <p:nvPr/>
        </p:nvSpPr>
        <p:spPr bwMode="auto">
          <a:xfrm>
            <a:off x="4427538" y="5070475"/>
            <a:ext cx="2968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2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5" name="Text Box 97"/>
          <p:cNvSpPr txBox="1">
            <a:spLocks noChangeArrowheads="1"/>
          </p:cNvSpPr>
          <p:nvPr/>
        </p:nvSpPr>
        <p:spPr bwMode="auto">
          <a:xfrm rot="-2640000">
            <a:off x="7010400" y="1700213"/>
            <a:ext cx="2984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6" name="Text Box 98"/>
          <p:cNvSpPr txBox="1">
            <a:spLocks noChangeArrowheads="1"/>
          </p:cNvSpPr>
          <p:nvPr/>
        </p:nvSpPr>
        <p:spPr bwMode="auto">
          <a:xfrm>
            <a:off x="3419475" y="2676525"/>
            <a:ext cx="2984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7" name="Text Box 99"/>
          <p:cNvSpPr txBox="1">
            <a:spLocks noChangeArrowheads="1"/>
          </p:cNvSpPr>
          <p:nvPr/>
        </p:nvSpPr>
        <p:spPr bwMode="auto">
          <a:xfrm rot="-5400000">
            <a:off x="6203950" y="2301875"/>
            <a:ext cx="2952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8" name="Text Box 100"/>
          <p:cNvSpPr txBox="1">
            <a:spLocks noChangeArrowheads="1"/>
          </p:cNvSpPr>
          <p:nvPr/>
        </p:nvSpPr>
        <p:spPr bwMode="auto">
          <a:xfrm rot="1320000">
            <a:off x="6661150" y="2997200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89" name="Text Box 101"/>
          <p:cNvSpPr txBox="1">
            <a:spLocks noChangeArrowheads="1"/>
          </p:cNvSpPr>
          <p:nvPr/>
        </p:nvSpPr>
        <p:spPr bwMode="auto">
          <a:xfrm>
            <a:off x="539750" y="2997200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90" name="Text Box 102"/>
          <p:cNvSpPr txBox="1">
            <a:spLocks noChangeArrowheads="1"/>
          </p:cNvSpPr>
          <p:nvPr/>
        </p:nvSpPr>
        <p:spPr bwMode="auto">
          <a:xfrm rot="5340000">
            <a:off x="2093118" y="2183607"/>
            <a:ext cx="296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54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54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91" name="Text Box 103"/>
          <p:cNvSpPr txBox="1">
            <a:spLocks noChangeArrowheads="1"/>
          </p:cNvSpPr>
          <p:nvPr/>
        </p:nvSpPr>
        <p:spPr bwMode="auto">
          <a:xfrm>
            <a:off x="4787900" y="2676525"/>
            <a:ext cx="2984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2392" name="Text Box 104"/>
          <p:cNvSpPr txBox="1">
            <a:spLocks noChangeArrowheads="1"/>
          </p:cNvSpPr>
          <p:nvPr/>
        </p:nvSpPr>
        <p:spPr bwMode="auto">
          <a:xfrm>
            <a:off x="7237413" y="1027113"/>
            <a:ext cx="1195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200" smtClean="0">
                <a:solidFill>
                  <a:srgbClr val="000000"/>
                </a:solidFill>
              </a:rPr>
              <a:t>se define como </a:t>
            </a:r>
          </a:p>
        </p:txBody>
      </p:sp>
      <p:sp>
        <p:nvSpPr>
          <p:cNvPr id="12393" name="Text Box 105"/>
          <p:cNvSpPr txBox="1">
            <a:spLocks noChangeArrowheads="1"/>
          </p:cNvSpPr>
          <p:nvPr/>
        </p:nvSpPr>
        <p:spPr bwMode="auto">
          <a:xfrm>
            <a:off x="3629025" y="2997200"/>
            <a:ext cx="1447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se define como</a:t>
            </a:r>
            <a:r>
              <a:rPr lang="es-MX" altLang="en-US" smtClean="0">
                <a:solidFill>
                  <a:srgbClr val="000000"/>
                </a:solidFill>
              </a:rPr>
              <a:t> </a:t>
            </a:r>
            <a:endParaRPr lang="es-ES_tradnl" altLang="en-US" smtClean="0">
              <a:solidFill>
                <a:srgbClr val="000000"/>
              </a:solidFill>
            </a:endParaRPr>
          </a:p>
        </p:txBody>
      </p:sp>
      <p:sp>
        <p:nvSpPr>
          <p:cNvPr id="12394" name="Text Box 106"/>
          <p:cNvSpPr txBox="1">
            <a:spLocks noChangeArrowheads="1"/>
          </p:cNvSpPr>
          <p:nvPr/>
        </p:nvSpPr>
        <p:spPr bwMode="auto">
          <a:xfrm>
            <a:off x="6013450" y="2133600"/>
            <a:ext cx="1295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comprenden </a:t>
            </a:r>
          </a:p>
        </p:txBody>
      </p:sp>
      <p:sp>
        <p:nvSpPr>
          <p:cNvPr id="12395" name="Text Box 107"/>
          <p:cNvSpPr txBox="1">
            <a:spLocks noChangeArrowheads="1"/>
          </p:cNvSpPr>
          <p:nvPr/>
        </p:nvSpPr>
        <p:spPr bwMode="auto">
          <a:xfrm>
            <a:off x="1619250" y="1054100"/>
            <a:ext cx="11525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200" smtClean="0">
                <a:solidFill>
                  <a:srgbClr val="000000"/>
                </a:solidFill>
              </a:rPr>
              <a:t>se define como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n-US" smtClean="0">
              <a:solidFill>
                <a:srgbClr val="000000"/>
              </a:solidFill>
            </a:endParaRPr>
          </a:p>
        </p:txBody>
      </p:sp>
      <p:sp>
        <p:nvSpPr>
          <p:cNvPr id="12396" name="Text Box 108"/>
          <p:cNvSpPr txBox="1">
            <a:spLocks noChangeArrowheads="1"/>
          </p:cNvSpPr>
          <p:nvPr/>
        </p:nvSpPr>
        <p:spPr bwMode="auto">
          <a:xfrm>
            <a:off x="7812088" y="3451225"/>
            <a:ext cx="504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es</a:t>
            </a:r>
          </a:p>
        </p:txBody>
      </p:sp>
      <p:sp>
        <p:nvSpPr>
          <p:cNvPr id="12397" name="Text Box 109"/>
          <p:cNvSpPr txBox="1">
            <a:spLocks noChangeArrowheads="1"/>
          </p:cNvSpPr>
          <p:nvPr/>
        </p:nvSpPr>
        <p:spPr bwMode="auto">
          <a:xfrm>
            <a:off x="1655763" y="2420938"/>
            <a:ext cx="133191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600" smtClean="0">
                <a:solidFill>
                  <a:srgbClr val="000000"/>
                </a:solidFill>
              </a:rPr>
              <a:t>surgen</a:t>
            </a:r>
          </a:p>
        </p:txBody>
      </p:sp>
      <p:sp>
        <p:nvSpPr>
          <p:cNvPr id="12398" name="Text Box 110"/>
          <p:cNvSpPr txBox="1">
            <a:spLocks noChangeArrowheads="1"/>
          </p:cNvSpPr>
          <p:nvPr/>
        </p:nvSpPr>
        <p:spPr bwMode="auto">
          <a:xfrm>
            <a:off x="755650" y="3286125"/>
            <a:ext cx="1108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como</a:t>
            </a:r>
          </a:p>
        </p:txBody>
      </p:sp>
      <p:sp>
        <p:nvSpPr>
          <p:cNvPr id="12399" name="Text Box 111"/>
          <p:cNvSpPr txBox="1">
            <a:spLocks noChangeArrowheads="1"/>
          </p:cNvSpPr>
          <p:nvPr/>
        </p:nvSpPr>
        <p:spPr bwMode="auto">
          <a:xfrm>
            <a:off x="179388" y="3860800"/>
            <a:ext cx="14398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inseguridad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inequidad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ineficiencia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insatisfaccion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inflación</a:t>
            </a:r>
          </a:p>
        </p:txBody>
      </p:sp>
      <p:sp>
        <p:nvSpPr>
          <p:cNvPr id="12400" name="Text Box 112"/>
          <p:cNvSpPr txBox="1">
            <a:spLocks noChangeArrowheads="1"/>
          </p:cNvSpPr>
          <p:nvPr/>
        </p:nvSpPr>
        <p:spPr bwMode="auto">
          <a:xfrm>
            <a:off x="4067175" y="5229225"/>
            <a:ext cx="1003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400" smtClean="0">
                <a:solidFill>
                  <a:srgbClr val="000000"/>
                </a:solidFill>
              </a:rPr>
              <a:t>comó</a:t>
            </a:r>
          </a:p>
        </p:txBody>
      </p:sp>
      <p:sp>
        <p:nvSpPr>
          <p:cNvPr id="12401" name="Text Box 113"/>
          <p:cNvSpPr txBox="1">
            <a:spLocks noChangeArrowheads="1"/>
          </p:cNvSpPr>
          <p:nvPr/>
        </p:nvSpPr>
        <p:spPr bwMode="auto">
          <a:xfrm>
            <a:off x="3348038" y="5734050"/>
            <a:ext cx="16510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saud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nutricion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educacion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transpote </a:t>
            </a:r>
            <a:endParaRPr lang="es-ES_tradnl" altLang="en-US" sz="1400" smtClean="0">
              <a:solidFill>
                <a:srgbClr val="000000"/>
              </a:solidFill>
            </a:endParaRPr>
          </a:p>
        </p:txBody>
      </p:sp>
      <p:sp>
        <p:nvSpPr>
          <p:cNvPr id="12402" name="Text Box 114"/>
          <p:cNvSpPr txBox="1">
            <a:spLocks noChangeArrowheads="1"/>
          </p:cNvSpPr>
          <p:nvPr/>
        </p:nvSpPr>
        <p:spPr bwMode="auto">
          <a:xfrm>
            <a:off x="4572000" y="5734050"/>
            <a:ext cx="12382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transporte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vivienda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ropa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altLang="en-US" sz="1400" smtClean="0">
                <a:solidFill>
                  <a:srgbClr val="000000"/>
                </a:solidFill>
              </a:rPr>
              <a:t>recreo</a:t>
            </a:r>
          </a:p>
        </p:txBody>
      </p:sp>
      <p:sp>
        <p:nvSpPr>
          <p:cNvPr id="12403" name="Text Box 115"/>
          <p:cNvSpPr txBox="1">
            <a:spLocks noChangeArrowheads="1"/>
          </p:cNvSpPr>
          <p:nvPr/>
        </p:nvSpPr>
        <p:spPr bwMode="auto">
          <a:xfrm rot="5400000">
            <a:off x="69056" y="2821781"/>
            <a:ext cx="412750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6600" smtClean="0">
                <a:solidFill>
                  <a:srgbClr val="000000"/>
                </a:solidFill>
                <a:sym typeface="Arial" pitchFamily="34" charset="0"/>
              </a:rPr>
              <a:t>∫</a:t>
            </a:r>
          </a:p>
        </p:txBody>
      </p:sp>
      <p:sp>
        <p:nvSpPr>
          <p:cNvPr id="12404" name="Text Box 116"/>
          <p:cNvSpPr txBox="1">
            <a:spLocks noChangeArrowheads="1"/>
          </p:cNvSpPr>
          <p:nvPr/>
        </p:nvSpPr>
        <p:spPr bwMode="auto">
          <a:xfrm rot="5400000">
            <a:off x="3812382" y="4620418"/>
            <a:ext cx="41275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6600" smtClean="0">
                <a:solidFill>
                  <a:srgbClr val="000000"/>
                </a:solidFill>
                <a:sym typeface="Arial" pitchFamily="34" charset="0"/>
              </a:rPr>
              <a:t>∫</a:t>
            </a:r>
          </a:p>
        </p:txBody>
      </p:sp>
    </p:spTree>
    <p:extLst>
      <p:ext uri="{BB962C8B-B14F-4D97-AF65-F5344CB8AC3E}">
        <p14:creationId xmlns:p14="http://schemas.microsoft.com/office/powerpoint/2010/main" val="6713524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Group 2"/>
          <p:cNvGraphicFramePr>
            <a:graphicFrameLocks noGrp="1"/>
          </p:cNvGraphicFramePr>
          <p:nvPr/>
        </p:nvGraphicFramePr>
        <p:xfrm>
          <a:off x="0" y="1917700"/>
          <a:ext cx="1403350" cy="695325"/>
        </p:xfrm>
        <a:graphic>
          <a:graphicData uri="http://schemas.openxmlformats.org/drawingml/2006/table">
            <a:tbl>
              <a:tblPr/>
              <a:tblGrid>
                <a:gridCol w="140335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prevalencia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incidencia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44" name="Group 8"/>
          <p:cNvGraphicFramePr>
            <a:graphicFrameLocks noGrp="1"/>
          </p:cNvGraphicFramePr>
          <p:nvPr/>
        </p:nvGraphicFramePr>
        <p:xfrm>
          <a:off x="1835150" y="1947863"/>
          <a:ext cx="1339850" cy="1847850"/>
        </p:xfrm>
        <a:graphic>
          <a:graphicData uri="http://schemas.openxmlformats.org/drawingml/2006/table">
            <a:tbl>
              <a:tblPr/>
              <a:tblGrid>
                <a:gridCol w="1339850"/>
              </a:tblGrid>
              <a:tr h="184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tasas brutas de 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Mortalidad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Morbilidad</a:t>
                      </a:r>
                    </a:p>
                  </a:txBody>
                  <a:tcPr marT="45739" marB="4573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A568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50" name="Group 14"/>
          <p:cNvGraphicFramePr>
            <a:graphicFrameLocks noGrp="1"/>
          </p:cNvGraphicFramePr>
          <p:nvPr/>
        </p:nvGraphicFramePr>
        <p:xfrm>
          <a:off x="3563938" y="44450"/>
          <a:ext cx="2132012" cy="577850"/>
        </p:xfrm>
        <a:graphic>
          <a:graphicData uri="http://schemas.openxmlformats.org/drawingml/2006/table">
            <a:tbl>
              <a:tblPr/>
              <a:tblGrid>
                <a:gridCol w="2132012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INDICADORES DE SALUD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56" name="Group 20"/>
          <p:cNvGraphicFramePr>
            <a:graphicFrameLocks noGrp="1"/>
          </p:cNvGraphicFramePr>
          <p:nvPr/>
        </p:nvGraphicFramePr>
        <p:xfrm>
          <a:off x="1835150" y="981075"/>
          <a:ext cx="1184275" cy="428625"/>
        </p:xfrm>
        <a:graphic>
          <a:graphicData uri="http://schemas.openxmlformats.org/drawingml/2006/table">
            <a:tbl>
              <a:tblPr/>
              <a:tblGrid>
                <a:gridCol w="1184275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Directos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A568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62" name="Group 26"/>
          <p:cNvGraphicFramePr>
            <a:graphicFrameLocks noGrp="1"/>
          </p:cNvGraphicFramePr>
          <p:nvPr/>
        </p:nvGraphicFramePr>
        <p:xfrm>
          <a:off x="4284663" y="5229225"/>
          <a:ext cx="1368425" cy="640034"/>
        </p:xfrm>
        <a:graphic>
          <a:graphicData uri="http://schemas.openxmlformats.org/drawingml/2006/table">
            <a:tbl>
              <a:tblPr/>
              <a:tblGrid>
                <a:gridCol w="1368425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estadistica de salud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68" name="Group 32"/>
          <p:cNvGraphicFramePr>
            <a:graphicFrameLocks noGrp="1"/>
          </p:cNvGraphicFramePr>
          <p:nvPr/>
        </p:nvGraphicFramePr>
        <p:xfrm>
          <a:off x="2124075" y="4005263"/>
          <a:ext cx="1184275" cy="640034"/>
        </p:xfrm>
        <a:graphic>
          <a:graphicData uri="http://schemas.openxmlformats.org/drawingml/2006/table">
            <a:tbl>
              <a:tblPr/>
              <a:tblGrid>
                <a:gridCol w="1184275"/>
              </a:tblGrid>
              <a:tr h="639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Los cuales son: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74" name="Group 38"/>
          <p:cNvGraphicFramePr>
            <a:graphicFrameLocks noGrp="1"/>
          </p:cNvGraphicFramePr>
          <p:nvPr/>
        </p:nvGraphicFramePr>
        <p:xfrm>
          <a:off x="6229350" y="836613"/>
          <a:ext cx="1182688" cy="430212"/>
        </p:xfrm>
        <a:graphic>
          <a:graphicData uri="http://schemas.openxmlformats.org/drawingml/2006/table">
            <a:tbl>
              <a:tblPr/>
              <a:tblGrid>
                <a:gridCol w="1182688"/>
              </a:tblGrid>
              <a:tr h="430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Indirectos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80" name="Group 44"/>
          <p:cNvGraphicFramePr>
            <a:graphicFrameLocks noGrp="1"/>
          </p:cNvGraphicFramePr>
          <p:nvPr/>
        </p:nvGraphicFramePr>
        <p:xfrm>
          <a:off x="3921125" y="1268413"/>
          <a:ext cx="1443038" cy="640034"/>
        </p:xfrm>
        <a:graphic>
          <a:graphicData uri="http://schemas.openxmlformats.org/drawingml/2006/table">
            <a:tbl>
              <a:tblPr/>
              <a:tblGrid>
                <a:gridCol w="1443038"/>
              </a:tblGrid>
              <a:tr h="639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divide en factores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86" name="Group 50"/>
          <p:cNvGraphicFramePr>
            <a:graphicFrameLocks noGrp="1"/>
          </p:cNvGraphicFramePr>
          <p:nvPr/>
        </p:nvGraphicFramePr>
        <p:xfrm>
          <a:off x="3997325" y="3429000"/>
          <a:ext cx="1398588" cy="971550"/>
        </p:xfrm>
        <a:graphic>
          <a:graphicData uri="http://schemas.openxmlformats.org/drawingml/2006/table">
            <a:tbl>
              <a:tblPr/>
              <a:tblGrid>
                <a:gridCol w="1398588"/>
              </a:tblGrid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criterios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de los indicadores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392" name="Group 56"/>
          <p:cNvGraphicFramePr>
            <a:graphicFrameLocks noGrp="1"/>
          </p:cNvGraphicFramePr>
          <p:nvPr/>
        </p:nvGraphicFramePr>
        <p:xfrm>
          <a:off x="6084888" y="1989138"/>
          <a:ext cx="1439862" cy="1328914"/>
        </p:xfrm>
        <a:graphic>
          <a:graphicData uri="http://schemas.openxmlformats.org/drawingml/2006/table">
            <a:tbl>
              <a:tblPr/>
              <a:tblGrid>
                <a:gridCol w="1439862"/>
              </a:tblGrid>
              <a:tr h="1328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Aimentacion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Educacion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Ocupacion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Transporte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Vivienda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sp>
        <p:nvSpPr>
          <p:cNvPr id="13372" name="Text Box 62"/>
          <p:cNvSpPr txBox="1">
            <a:spLocks noChangeArrowheads="1"/>
          </p:cNvSpPr>
          <p:nvPr/>
        </p:nvSpPr>
        <p:spPr bwMode="auto">
          <a:xfrm rot="5460000">
            <a:off x="5812632" y="2374106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3" name="Text Box 63"/>
          <p:cNvSpPr txBox="1">
            <a:spLocks noChangeArrowheads="1"/>
          </p:cNvSpPr>
          <p:nvPr/>
        </p:nvSpPr>
        <p:spPr bwMode="auto">
          <a:xfrm rot="5460000">
            <a:off x="3795712" y="3670301"/>
            <a:ext cx="29686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4" name="Text Box 64"/>
          <p:cNvSpPr txBox="1">
            <a:spLocks noChangeArrowheads="1"/>
          </p:cNvSpPr>
          <p:nvPr/>
        </p:nvSpPr>
        <p:spPr bwMode="auto">
          <a:xfrm rot="-5340000">
            <a:off x="3106738" y="2589213"/>
            <a:ext cx="2968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5" name="Text Box 65"/>
          <p:cNvSpPr txBox="1">
            <a:spLocks noChangeArrowheads="1"/>
          </p:cNvSpPr>
          <p:nvPr/>
        </p:nvSpPr>
        <p:spPr bwMode="auto">
          <a:xfrm rot="7440000">
            <a:off x="1307307" y="2447131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6" name="Text Box 66"/>
          <p:cNvSpPr txBox="1">
            <a:spLocks noChangeArrowheads="1"/>
          </p:cNvSpPr>
          <p:nvPr/>
        </p:nvSpPr>
        <p:spPr bwMode="auto">
          <a:xfrm>
            <a:off x="4500563" y="404813"/>
            <a:ext cx="29686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7" name="Text Box 67"/>
          <p:cNvSpPr txBox="1">
            <a:spLocks noChangeArrowheads="1"/>
          </p:cNvSpPr>
          <p:nvPr/>
        </p:nvSpPr>
        <p:spPr bwMode="auto">
          <a:xfrm>
            <a:off x="4500563" y="2925763"/>
            <a:ext cx="2968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2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8" name="Text Box 68"/>
          <p:cNvSpPr txBox="1">
            <a:spLocks noChangeArrowheads="1"/>
          </p:cNvSpPr>
          <p:nvPr/>
        </p:nvSpPr>
        <p:spPr bwMode="auto">
          <a:xfrm rot="-5520000">
            <a:off x="5326857" y="1242218"/>
            <a:ext cx="2984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3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79" name="Text Box 69"/>
          <p:cNvSpPr txBox="1">
            <a:spLocks noChangeArrowheads="1"/>
          </p:cNvSpPr>
          <p:nvPr/>
        </p:nvSpPr>
        <p:spPr bwMode="auto">
          <a:xfrm rot="5400000">
            <a:off x="1945482" y="654844"/>
            <a:ext cx="83026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900" smtClean="0">
                <a:solidFill>
                  <a:srgbClr val="000000"/>
                </a:solidFill>
                <a:sym typeface="Arial" pitchFamily="34" charset="0"/>
              </a:rPr>
              <a:t>∫</a:t>
            </a:r>
          </a:p>
        </p:txBody>
      </p:sp>
      <p:sp>
        <p:nvSpPr>
          <p:cNvPr id="13380" name="Text Box 70"/>
          <p:cNvSpPr txBox="1">
            <a:spLocks noChangeArrowheads="1"/>
          </p:cNvSpPr>
          <p:nvPr/>
        </p:nvSpPr>
        <p:spPr bwMode="auto">
          <a:xfrm rot="5400000">
            <a:off x="6338093" y="615157"/>
            <a:ext cx="83026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900" smtClean="0">
                <a:solidFill>
                  <a:srgbClr val="000000"/>
                </a:solidFill>
                <a:sym typeface="Arial" pitchFamily="34" charset="0"/>
              </a:rPr>
              <a:t>∫</a:t>
            </a: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3381" name="Text Box 71"/>
          <p:cNvSpPr txBox="1">
            <a:spLocks noChangeArrowheads="1"/>
          </p:cNvSpPr>
          <p:nvPr/>
        </p:nvSpPr>
        <p:spPr bwMode="auto">
          <a:xfrm rot="5400000">
            <a:off x="3311526" y="1169987"/>
            <a:ext cx="2968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3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82" name="Text Box 72"/>
          <p:cNvSpPr txBox="1">
            <a:spLocks noChangeArrowheads="1"/>
          </p:cNvSpPr>
          <p:nvPr/>
        </p:nvSpPr>
        <p:spPr bwMode="auto">
          <a:xfrm rot="60000">
            <a:off x="6516688" y="1276350"/>
            <a:ext cx="2968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3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83" name="Text Box 73"/>
          <p:cNvSpPr txBox="1">
            <a:spLocks noChangeArrowheads="1"/>
          </p:cNvSpPr>
          <p:nvPr/>
        </p:nvSpPr>
        <p:spPr bwMode="auto">
          <a:xfrm rot="-60000">
            <a:off x="2268538" y="1341438"/>
            <a:ext cx="2968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36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36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384" name="Text Box 74"/>
          <p:cNvSpPr txBox="1">
            <a:spLocks noChangeArrowheads="1"/>
          </p:cNvSpPr>
          <p:nvPr/>
        </p:nvSpPr>
        <p:spPr bwMode="auto">
          <a:xfrm>
            <a:off x="1042988" y="2709863"/>
            <a:ext cx="1008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200" smtClean="0">
                <a:solidFill>
                  <a:srgbClr val="000000"/>
                </a:solidFill>
              </a:rPr>
              <a:t>se  miden con la </a:t>
            </a:r>
            <a:endParaRPr lang="es-ES_tradnl" altLang="en-US" sz="1200" smtClean="0">
              <a:solidFill>
                <a:srgbClr val="000000"/>
              </a:solidFill>
            </a:endParaRPr>
          </a:p>
        </p:txBody>
      </p:sp>
      <p:graphicFrame>
        <p:nvGraphicFramePr>
          <p:cNvPr id="14411" name="Group 75"/>
          <p:cNvGraphicFramePr>
            <a:graphicFrameLocks noGrp="1"/>
          </p:cNvGraphicFramePr>
          <p:nvPr/>
        </p:nvGraphicFramePr>
        <p:xfrm>
          <a:off x="3924300" y="2565400"/>
          <a:ext cx="1501775" cy="518048"/>
        </p:xfrm>
        <a:graphic>
          <a:graphicData uri="http://schemas.openxmlformats.org/drawingml/2006/table">
            <a:tbl>
              <a:tblPr/>
              <a:tblGrid>
                <a:gridCol w="150177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regulan           a traves de </a:t>
                      </a:r>
                    </a:p>
                  </a:txBody>
                  <a:tcPr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sp>
        <p:nvSpPr>
          <p:cNvPr id="13388" name="Text Box 81"/>
          <p:cNvSpPr txBox="1">
            <a:spLocks noChangeArrowheads="1"/>
          </p:cNvSpPr>
          <p:nvPr/>
        </p:nvSpPr>
        <p:spPr bwMode="auto">
          <a:xfrm rot="-5400000">
            <a:off x="5380831" y="3877469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graphicFrame>
        <p:nvGraphicFramePr>
          <p:cNvPr id="14418" name="Group 82"/>
          <p:cNvGraphicFramePr>
            <a:graphicFrameLocks noGrp="1"/>
          </p:cNvGraphicFramePr>
          <p:nvPr/>
        </p:nvGraphicFramePr>
        <p:xfrm>
          <a:off x="1189038" y="5157788"/>
          <a:ext cx="1368425" cy="1584924"/>
        </p:xfrm>
        <a:graphic>
          <a:graphicData uri="http://schemas.openxmlformats.org/drawingml/2006/table">
            <a:tbl>
              <a:tblPr/>
              <a:tblGrid>
                <a:gridCol w="1368425"/>
              </a:tblGrid>
              <a:tr h="158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Disponibilidad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cobertura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Simplicidad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Calidad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Amplitud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MX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Presicion</a:t>
                      </a:r>
                    </a:p>
                  </a:txBody>
                  <a:tcPr marT="45702" marB="45702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424" name="Group 88"/>
          <p:cNvGraphicFramePr>
            <a:graphicFrameLocks noGrp="1"/>
          </p:cNvGraphicFramePr>
          <p:nvPr/>
        </p:nvGraphicFramePr>
        <p:xfrm>
          <a:off x="6013450" y="3933825"/>
          <a:ext cx="1182688" cy="640034"/>
        </p:xfrm>
        <a:graphic>
          <a:graphicData uri="http://schemas.openxmlformats.org/drawingml/2006/table">
            <a:tbl>
              <a:tblPr/>
              <a:tblGrid>
                <a:gridCol w="1182688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Se apoyan en: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sp>
        <p:nvSpPr>
          <p:cNvPr id="13399" name="Text Box 94"/>
          <p:cNvSpPr txBox="1">
            <a:spLocks noChangeArrowheads="1"/>
          </p:cNvSpPr>
          <p:nvPr/>
        </p:nvSpPr>
        <p:spPr bwMode="auto">
          <a:xfrm rot="3300000">
            <a:off x="5339557" y="4463256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400" name="Text Box 95"/>
          <p:cNvSpPr txBox="1">
            <a:spLocks noChangeArrowheads="1"/>
          </p:cNvSpPr>
          <p:nvPr/>
        </p:nvSpPr>
        <p:spPr bwMode="auto">
          <a:xfrm rot="3120000">
            <a:off x="2139156" y="4318794"/>
            <a:ext cx="296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401" name="Text Box 96"/>
          <p:cNvSpPr txBox="1">
            <a:spLocks noChangeArrowheads="1"/>
          </p:cNvSpPr>
          <p:nvPr/>
        </p:nvSpPr>
        <p:spPr bwMode="auto">
          <a:xfrm rot="-120000">
            <a:off x="6362700" y="4294188"/>
            <a:ext cx="298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13402" name="Text Box 97"/>
          <p:cNvSpPr txBox="1">
            <a:spLocks noChangeArrowheads="1"/>
          </p:cNvSpPr>
          <p:nvPr/>
        </p:nvSpPr>
        <p:spPr bwMode="auto">
          <a:xfrm rot="-2400000">
            <a:off x="7453313" y="4438650"/>
            <a:ext cx="2968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graphicFrame>
        <p:nvGraphicFramePr>
          <p:cNvPr id="14434" name="Group 98"/>
          <p:cNvGraphicFramePr>
            <a:graphicFrameLocks noGrp="1"/>
          </p:cNvGraphicFramePr>
          <p:nvPr/>
        </p:nvGraphicFramePr>
        <p:xfrm>
          <a:off x="7712075" y="5229225"/>
          <a:ext cx="1400175" cy="649288"/>
        </p:xfrm>
        <a:graphic>
          <a:graphicData uri="http://schemas.openxmlformats.org/drawingml/2006/table">
            <a:tbl>
              <a:tblPr/>
              <a:tblGrid>
                <a:gridCol w="14001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Indicadores de salud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440" name="Group 104"/>
          <p:cNvGraphicFramePr>
            <a:graphicFrameLocks noGrp="1"/>
          </p:cNvGraphicFramePr>
          <p:nvPr/>
        </p:nvGraphicFramePr>
        <p:xfrm>
          <a:off x="6013450" y="5229225"/>
          <a:ext cx="1439863" cy="640034"/>
        </p:xfrm>
        <a:graphic>
          <a:graphicData uri="http://schemas.openxmlformats.org/drawingml/2006/table">
            <a:tbl>
              <a:tblPr/>
              <a:tblGrid>
                <a:gridCol w="143986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Indicadores de riesgo</a:t>
                      </a:r>
                    </a:p>
                  </a:txBody>
                  <a:tcPr marT="45697" marB="45697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907E"/>
                    </a:solidFill>
                  </a:tcPr>
                </a:tc>
              </a:tr>
            </a:tbl>
          </a:graphicData>
        </a:graphic>
      </p:graphicFrame>
      <p:sp>
        <p:nvSpPr>
          <p:cNvPr id="13415" name="Text Box 110"/>
          <p:cNvSpPr txBox="1">
            <a:spLocks noChangeArrowheads="1"/>
          </p:cNvSpPr>
          <p:nvPr/>
        </p:nvSpPr>
        <p:spPr bwMode="auto">
          <a:xfrm>
            <a:off x="6230938" y="1196975"/>
            <a:ext cx="13652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600" b="1" smtClean="0">
                <a:solidFill>
                  <a:srgbClr val="000000"/>
                </a:solidFill>
              </a:rPr>
              <a:t>estos son </a:t>
            </a:r>
          </a:p>
        </p:txBody>
      </p:sp>
      <p:sp>
        <p:nvSpPr>
          <p:cNvPr id="13416" name="Text Box 111"/>
          <p:cNvSpPr txBox="1">
            <a:spLocks noChangeArrowheads="1"/>
          </p:cNvSpPr>
          <p:nvPr/>
        </p:nvSpPr>
        <p:spPr bwMode="auto">
          <a:xfrm rot="60000">
            <a:off x="323850" y="2460625"/>
            <a:ext cx="2968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sym typeface="Arial" pitchFamily="34" charset="0"/>
            </a:endParaRPr>
          </a:p>
        </p:txBody>
      </p:sp>
      <p:graphicFrame>
        <p:nvGraphicFramePr>
          <p:cNvPr id="14448" name="Group 112"/>
          <p:cNvGraphicFramePr>
            <a:graphicFrameLocks noGrp="1"/>
          </p:cNvGraphicFramePr>
          <p:nvPr/>
        </p:nvGraphicFramePr>
        <p:xfrm>
          <a:off x="-104775" y="3613150"/>
          <a:ext cx="1724025" cy="738188"/>
        </p:xfrm>
        <a:graphic>
          <a:graphicData uri="http://schemas.openxmlformats.org/drawingml/2006/table">
            <a:tbl>
              <a:tblPr/>
              <a:tblGrid>
                <a:gridCol w="1724025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N° de casos existentes y N° de casos nuevos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13423" name="Text Box 118"/>
          <p:cNvSpPr txBox="1">
            <a:spLocks noChangeArrowheads="1"/>
          </p:cNvSpPr>
          <p:nvPr/>
        </p:nvSpPr>
        <p:spPr bwMode="auto">
          <a:xfrm>
            <a:off x="179388" y="3284538"/>
            <a:ext cx="109696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altLang="en-US" sz="1600" smtClean="0">
                <a:solidFill>
                  <a:srgbClr val="000000"/>
                </a:solidFill>
              </a:rPr>
              <a:t>que es </a:t>
            </a:r>
          </a:p>
        </p:txBody>
      </p:sp>
    </p:spTree>
    <p:extLst>
      <p:ext uri="{BB962C8B-B14F-4D97-AF65-F5344CB8AC3E}">
        <p14:creationId xmlns:p14="http://schemas.microsoft.com/office/powerpoint/2010/main" val="13712544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lum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63" name="Group 3"/>
          <p:cNvGraphicFramePr>
            <a:graphicFrameLocks noGrp="1"/>
          </p:cNvGraphicFramePr>
          <p:nvPr/>
        </p:nvGraphicFramePr>
        <p:xfrm>
          <a:off x="1619250" y="1052513"/>
          <a:ext cx="1655763" cy="393700"/>
        </p:xfrm>
        <a:graphic>
          <a:graphicData uri="http://schemas.openxmlformats.org/drawingml/2006/table">
            <a:tbl>
              <a:tblPr/>
              <a:tblGrid>
                <a:gridCol w="1655763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Actualizarme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69" name="Group 9"/>
          <p:cNvGraphicFramePr>
            <a:graphicFrameLocks noGrp="1"/>
          </p:cNvGraphicFramePr>
          <p:nvPr/>
        </p:nvGraphicFramePr>
        <p:xfrm>
          <a:off x="6011863" y="981075"/>
          <a:ext cx="1871662" cy="738188"/>
        </p:xfrm>
        <a:graphic>
          <a:graphicData uri="http://schemas.openxmlformats.org/drawingml/2006/table">
            <a:tbl>
              <a:tblPr/>
              <a:tblGrid>
                <a:gridCol w="1871662"/>
              </a:tblGrid>
              <a:tr h="73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Mis creencias no perjudican mi profesi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SimSun" charset="-122"/>
                        </a:rPr>
                        <a:t>ó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75" name="Group 15"/>
          <p:cNvGraphicFramePr>
            <a:graphicFrameLocks noGrp="1"/>
          </p:cNvGraphicFramePr>
          <p:nvPr/>
        </p:nvGraphicFramePr>
        <p:xfrm>
          <a:off x="6372225" y="2132013"/>
          <a:ext cx="1655763" cy="647700"/>
        </p:xfrm>
        <a:graphic>
          <a:graphicData uri="http://schemas.openxmlformats.org/drawingml/2006/table">
            <a:tbl>
              <a:tblPr/>
              <a:tblGrid>
                <a:gridCol w="165576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ver al paciente como ser unico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81" name="Group 21"/>
          <p:cNvGraphicFramePr>
            <a:graphicFrameLocks noGrp="1"/>
          </p:cNvGraphicFramePr>
          <p:nvPr/>
        </p:nvGraphicFramePr>
        <p:xfrm>
          <a:off x="971550" y="2041525"/>
          <a:ext cx="1943100" cy="738188"/>
        </p:xfrm>
        <a:graphic>
          <a:graphicData uri="http://schemas.openxmlformats.org/drawingml/2006/table">
            <a:tbl>
              <a:tblPr/>
              <a:tblGrid>
                <a:gridCol w="1943100"/>
              </a:tblGrid>
              <a:tr h="73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los pacientes son mi mayor preocupacion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87" name="Group 27"/>
          <p:cNvGraphicFramePr>
            <a:graphicFrameLocks noGrp="1"/>
          </p:cNvGraphicFramePr>
          <p:nvPr/>
        </p:nvGraphicFramePr>
        <p:xfrm>
          <a:off x="3708400" y="2132013"/>
          <a:ext cx="1871663" cy="647700"/>
        </p:xfrm>
        <a:graphic>
          <a:graphicData uri="http://schemas.openxmlformats.org/drawingml/2006/table">
            <a:tbl>
              <a:tblPr/>
              <a:tblGrid>
                <a:gridCol w="187166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SimSun" charset="-122"/>
                        </a:rPr>
                        <a:t>¿</a:t>
                      </a: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Que se debe hacer?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393" name="Group 33"/>
          <p:cNvGraphicFramePr>
            <a:graphicFrameLocks noGrp="1"/>
          </p:cNvGraphicFramePr>
          <p:nvPr/>
        </p:nvGraphicFramePr>
        <p:xfrm>
          <a:off x="3779838" y="3429000"/>
          <a:ext cx="1871662" cy="503238"/>
        </p:xfrm>
        <a:graphic>
          <a:graphicData uri="http://schemas.openxmlformats.org/drawingml/2006/table">
            <a:tbl>
              <a:tblPr/>
              <a:tblGrid>
                <a:gridCol w="187166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Practica medica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sp>
        <p:nvSpPr>
          <p:cNvPr id="14363" name="Text Box 39"/>
          <p:cNvSpPr txBox="1">
            <a:spLocks noChangeArrowheads="1"/>
          </p:cNvSpPr>
          <p:nvPr/>
        </p:nvSpPr>
        <p:spPr bwMode="auto">
          <a:xfrm rot="10800000">
            <a:off x="4440238" y="2711450"/>
            <a:ext cx="5635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60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60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4" name="Text Box 40"/>
          <p:cNvSpPr txBox="1">
            <a:spLocks noChangeArrowheads="1"/>
          </p:cNvSpPr>
          <p:nvPr/>
        </p:nvSpPr>
        <p:spPr bwMode="auto">
          <a:xfrm rot="-7740000">
            <a:off x="5428457" y="1621631"/>
            <a:ext cx="487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5" name="Text Box 41"/>
          <p:cNvSpPr txBox="1">
            <a:spLocks noChangeArrowheads="1"/>
          </p:cNvSpPr>
          <p:nvPr/>
        </p:nvSpPr>
        <p:spPr bwMode="auto">
          <a:xfrm rot="-5400000">
            <a:off x="5495925" y="1857375"/>
            <a:ext cx="638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72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72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6" name="Text Box 42"/>
          <p:cNvSpPr txBox="1">
            <a:spLocks noChangeArrowheads="1"/>
          </p:cNvSpPr>
          <p:nvPr/>
        </p:nvSpPr>
        <p:spPr bwMode="auto">
          <a:xfrm rot="5400000">
            <a:off x="3151981" y="1864519"/>
            <a:ext cx="6397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72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72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7" name="Text Box 43"/>
          <p:cNvSpPr txBox="1">
            <a:spLocks noChangeArrowheads="1"/>
          </p:cNvSpPr>
          <p:nvPr/>
        </p:nvSpPr>
        <p:spPr bwMode="auto">
          <a:xfrm rot="-7740000">
            <a:off x="2436020" y="5853906"/>
            <a:ext cx="487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8" name="Text Box 44"/>
          <p:cNvSpPr txBox="1">
            <a:spLocks noChangeArrowheads="1"/>
          </p:cNvSpPr>
          <p:nvPr/>
        </p:nvSpPr>
        <p:spPr bwMode="auto">
          <a:xfrm rot="7260000">
            <a:off x="3515520" y="1605756"/>
            <a:ext cx="487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69" name="Text Box 45"/>
          <p:cNvSpPr txBox="1">
            <a:spLocks noChangeArrowheads="1"/>
          </p:cNvSpPr>
          <p:nvPr/>
        </p:nvSpPr>
        <p:spPr bwMode="auto">
          <a:xfrm>
            <a:off x="4516438" y="4870450"/>
            <a:ext cx="487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70" name="Text Box 46"/>
          <p:cNvSpPr txBox="1">
            <a:spLocks noChangeArrowheads="1"/>
          </p:cNvSpPr>
          <p:nvPr/>
        </p:nvSpPr>
        <p:spPr bwMode="auto">
          <a:xfrm rot="10740000">
            <a:off x="4445000" y="1628775"/>
            <a:ext cx="487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71" name="Text Box 47"/>
          <p:cNvSpPr txBox="1">
            <a:spLocks noChangeArrowheads="1"/>
          </p:cNvSpPr>
          <p:nvPr/>
        </p:nvSpPr>
        <p:spPr bwMode="auto">
          <a:xfrm rot="2700000">
            <a:off x="3267869" y="4918869"/>
            <a:ext cx="487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72" name="Text Box 48"/>
          <p:cNvSpPr txBox="1">
            <a:spLocks noChangeArrowheads="1"/>
          </p:cNvSpPr>
          <p:nvPr/>
        </p:nvSpPr>
        <p:spPr bwMode="auto">
          <a:xfrm>
            <a:off x="4516438" y="3717925"/>
            <a:ext cx="487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5409" name="Group 49"/>
          <p:cNvGraphicFramePr>
            <a:graphicFrameLocks noGrp="1"/>
          </p:cNvGraphicFramePr>
          <p:nvPr/>
        </p:nvGraphicFramePr>
        <p:xfrm>
          <a:off x="1474788" y="4508500"/>
          <a:ext cx="1439862" cy="695325"/>
        </p:xfrm>
        <a:graphic>
          <a:graphicData uri="http://schemas.openxmlformats.org/drawingml/2006/table">
            <a:tbl>
              <a:tblPr/>
              <a:tblGrid>
                <a:gridCol w="1439862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Saber ser  paciente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415" name="Group 55"/>
          <p:cNvGraphicFramePr>
            <a:graphicFrameLocks noGrp="1"/>
          </p:cNvGraphicFramePr>
          <p:nvPr/>
        </p:nvGraphicFramePr>
        <p:xfrm>
          <a:off x="6427788" y="4438650"/>
          <a:ext cx="1600200" cy="695325"/>
        </p:xfrm>
        <a:graphic>
          <a:graphicData uri="http://schemas.openxmlformats.org/drawingml/2006/table">
            <a:tbl>
              <a:tblPr/>
              <a:tblGrid>
                <a:gridCol w="160020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Practicar la anamnesis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421" name="Group 61"/>
          <p:cNvGraphicFramePr>
            <a:graphicFrameLocks noGrp="1"/>
          </p:cNvGraphicFramePr>
          <p:nvPr/>
        </p:nvGraphicFramePr>
        <p:xfrm>
          <a:off x="3708400" y="4581525"/>
          <a:ext cx="1943100" cy="695325"/>
        </p:xfrm>
        <a:graphic>
          <a:graphicData uri="http://schemas.openxmlformats.org/drawingml/2006/table">
            <a:tbl>
              <a:tblPr/>
              <a:tblGrid>
                <a:gridCol w="194310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Algunos consejos... </a:t>
                      </a:r>
                    </a:p>
                  </a:txBody>
                  <a:tcPr marT="45745" marB="45745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427" name="Group 67"/>
          <p:cNvGraphicFramePr>
            <a:graphicFrameLocks noGrp="1"/>
          </p:cNvGraphicFramePr>
          <p:nvPr/>
        </p:nvGraphicFramePr>
        <p:xfrm>
          <a:off x="3851275" y="788988"/>
          <a:ext cx="1655763" cy="695325"/>
        </p:xfrm>
        <a:graphic>
          <a:graphicData uri="http://schemas.openxmlformats.org/drawingml/2006/table">
            <a:tbl>
              <a:tblPr/>
              <a:tblGrid>
                <a:gridCol w="1655763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No abusar de mi posicion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</a:tr>
            </a:tbl>
          </a:graphicData>
        </a:graphic>
      </p:graphicFrame>
      <p:sp>
        <p:nvSpPr>
          <p:cNvPr id="14393" name="Text Box 73"/>
          <p:cNvSpPr txBox="1">
            <a:spLocks noChangeArrowheads="1"/>
          </p:cNvSpPr>
          <p:nvPr/>
        </p:nvSpPr>
        <p:spPr bwMode="auto">
          <a:xfrm rot="-5400000">
            <a:off x="5567362" y="4233863"/>
            <a:ext cx="63976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72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72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sp>
        <p:nvSpPr>
          <p:cNvPr id="14394" name="Text Box 74"/>
          <p:cNvSpPr txBox="1">
            <a:spLocks noChangeArrowheads="1"/>
          </p:cNvSpPr>
          <p:nvPr/>
        </p:nvSpPr>
        <p:spPr bwMode="auto">
          <a:xfrm rot="5400000">
            <a:off x="3151981" y="4233069"/>
            <a:ext cx="6397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72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72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  <p:graphicFrame>
        <p:nvGraphicFramePr>
          <p:cNvPr id="15435" name="Group 75"/>
          <p:cNvGraphicFramePr>
            <a:graphicFrameLocks noGrp="1"/>
          </p:cNvGraphicFramePr>
          <p:nvPr/>
        </p:nvGraphicFramePr>
        <p:xfrm>
          <a:off x="6156325" y="5830888"/>
          <a:ext cx="1439863" cy="695325"/>
        </p:xfrm>
        <a:graphic>
          <a:graphicData uri="http://schemas.openxmlformats.org/drawingml/2006/table">
            <a:tbl>
              <a:tblPr/>
              <a:tblGrid>
                <a:gridCol w="1439863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Saber ser  paciente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441" name="Group 81"/>
          <p:cNvGraphicFramePr>
            <a:graphicFrameLocks noGrp="1"/>
          </p:cNvGraphicFramePr>
          <p:nvPr/>
        </p:nvGraphicFramePr>
        <p:xfrm>
          <a:off x="1619250" y="5876925"/>
          <a:ext cx="1441450" cy="695325"/>
        </p:xfrm>
        <a:graphic>
          <a:graphicData uri="http://schemas.openxmlformats.org/drawingml/2006/table">
            <a:tbl>
              <a:tblPr/>
              <a:tblGrid>
                <a:gridCol w="144145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Saber ser  paciente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447" name="Group 87"/>
          <p:cNvGraphicFramePr>
            <a:graphicFrameLocks noGrp="1"/>
          </p:cNvGraphicFramePr>
          <p:nvPr/>
        </p:nvGraphicFramePr>
        <p:xfrm>
          <a:off x="3941763" y="5662613"/>
          <a:ext cx="1711325" cy="996950"/>
        </p:xfrm>
        <a:graphic>
          <a:graphicData uri="http://schemas.openxmlformats.org/drawingml/2006/table">
            <a:tbl>
              <a:tblPr/>
              <a:tblGrid>
                <a:gridCol w="1711325"/>
              </a:tblGrid>
              <a:tr h="996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SimSun" charset="-122"/>
                        </a:rPr>
                        <a:t>Observar la evolucion del paciente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20202"/>
                    </a:solidFill>
                  </a:tcPr>
                </a:tc>
              </a:tr>
            </a:tbl>
          </a:graphicData>
        </a:graphic>
      </p:graphicFrame>
      <p:sp>
        <p:nvSpPr>
          <p:cNvPr id="14413" name="Text Box 93"/>
          <p:cNvSpPr txBox="1">
            <a:spLocks noChangeArrowheads="1"/>
          </p:cNvSpPr>
          <p:nvPr/>
        </p:nvSpPr>
        <p:spPr bwMode="auto">
          <a:xfrm rot="-2220000">
            <a:off x="5581650" y="4838700"/>
            <a:ext cx="487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SimHei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4800" smtClean="0">
                <a:solidFill>
                  <a:srgbClr val="000000"/>
                </a:solidFill>
                <a:ea typeface="SimSun" charset="-122"/>
                <a:sym typeface="Arial" pitchFamily="34" charset="0"/>
              </a:rPr>
              <a:t>↓</a:t>
            </a:r>
            <a:endParaRPr lang="es-MX" altLang="en-US" sz="4800" smtClean="0">
              <a:solidFill>
                <a:srgbClr val="000000"/>
              </a:solidFill>
              <a:ea typeface="SimSun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719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strella de 5 puntas"/>
          <p:cNvSpPr/>
          <p:nvPr/>
        </p:nvSpPr>
        <p:spPr>
          <a:xfrm>
            <a:off x="467544" y="2060848"/>
            <a:ext cx="3816424" cy="3168352"/>
          </a:xfrm>
          <a:prstGeom prst="star5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Sociología Médica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2555776" y="2348880"/>
            <a:ext cx="31683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3707904" y="191683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Analiza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Recortar y redondear rectángulo de esquina sencilla"/>
          <p:cNvSpPr/>
          <p:nvPr/>
        </p:nvSpPr>
        <p:spPr>
          <a:xfrm>
            <a:off x="5940152" y="1844824"/>
            <a:ext cx="2952328" cy="720080"/>
          </a:xfrm>
          <a:prstGeom prst="snip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Sociedad con el propósito de salud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2770" name="Picture 2" descr="http://t2.gstatic.com/images?q=tbn:ANd9GcRNgPULRNRS0aqUwktk97_RZwn4RwTGWC38mvRnSrO3mqYuqmQ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636912"/>
            <a:ext cx="1015380" cy="1056919"/>
          </a:xfrm>
          <a:prstGeom prst="rect">
            <a:avLst/>
          </a:prstGeom>
          <a:noFill/>
        </p:spPr>
      </p:pic>
      <p:cxnSp>
        <p:nvCxnSpPr>
          <p:cNvPr id="11" name="10 Conector recto de flecha"/>
          <p:cNvCxnSpPr/>
          <p:nvPr/>
        </p:nvCxnSpPr>
        <p:spPr>
          <a:xfrm>
            <a:off x="2339753" y="4509120"/>
            <a:ext cx="72007" cy="16561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1115616" y="6165304"/>
            <a:ext cx="234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Cuantitativamente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835696" y="5157192"/>
            <a:ext cx="1080120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modo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3491880" y="4869160"/>
            <a:ext cx="187220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3923928" y="3933056"/>
            <a:ext cx="1152128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relaciona con: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21 Elipse"/>
          <p:cNvSpPr/>
          <p:nvPr/>
        </p:nvSpPr>
        <p:spPr>
          <a:xfrm>
            <a:off x="5364088" y="4509120"/>
            <a:ext cx="316835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Antropología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6948264" y="5085184"/>
            <a:ext cx="0" cy="9361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6372200" y="5301208"/>
            <a:ext cx="1152128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modo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5868144" y="6093296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Cualitativamente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2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0.gstatic.com/images?q=tbn:ANd9GcS09bSBHRcszMZrff0iE418-etpL9RJzIo_R_hBx-VWwP9JWt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158" y="2708920"/>
            <a:ext cx="2476500" cy="184785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11560" y="234888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Hospitales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21462" y="3320988"/>
            <a:ext cx="1512168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dividen en: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8" name="7 Conector recto de flecha"/>
          <p:cNvCxnSpPr>
            <a:stCxn id="6" idx="3"/>
          </p:cNvCxnSpPr>
          <p:nvPr/>
        </p:nvCxnSpPr>
        <p:spPr>
          <a:xfrm flipV="1">
            <a:off x="4333630" y="2672916"/>
            <a:ext cx="936104" cy="9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3995936" y="3573016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Elipse"/>
          <p:cNvSpPr/>
          <p:nvPr/>
        </p:nvSpPr>
        <p:spPr>
          <a:xfrm>
            <a:off x="4139952" y="4365104"/>
            <a:ext cx="230425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Públicos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4139952" y="2060848"/>
            <a:ext cx="1800200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Privados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1" name="10 Conector recto de flecha"/>
          <p:cNvCxnSpPr>
            <a:stCxn id="14" idx="6"/>
          </p:cNvCxnSpPr>
          <p:nvPr/>
        </p:nvCxnSpPr>
        <p:spPr>
          <a:xfrm>
            <a:off x="5940152" y="227687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5868144" y="141277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Gran cantidad de dinero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2" descr="http://t3.gstatic.com/images?q=tbn:ANd9GcRUDAYOMU5xZbUK7VI_XPfMACUsOCEO3_B-UARvztTNSDCfhYW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556792"/>
            <a:ext cx="1043608" cy="1338770"/>
          </a:xfrm>
          <a:prstGeom prst="rect">
            <a:avLst/>
          </a:prstGeom>
          <a:noFill/>
        </p:spPr>
      </p:pic>
      <p:cxnSp>
        <p:nvCxnSpPr>
          <p:cNvPr id="17" name="16 Conector recto"/>
          <p:cNvCxnSpPr/>
          <p:nvPr/>
        </p:nvCxnSpPr>
        <p:spPr>
          <a:xfrm flipH="1">
            <a:off x="3347864" y="4869160"/>
            <a:ext cx="108012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 flipV="1">
            <a:off x="6012160" y="4869160"/>
            <a:ext cx="1008112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2123728" y="5229200"/>
            <a:ext cx="2304256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Población abierta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6084168" y="5229200"/>
            <a:ext cx="2304256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Población cerrada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427984" y="4869160"/>
            <a:ext cx="1643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6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dividen en:</a:t>
            </a:r>
            <a:endParaRPr lang="es-MX" sz="16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1238250" y="5934670"/>
            <a:ext cx="1893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Cualquiera puede  asistir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436" name="AutoShape 4" descr="data:image/jpeg;base64,/9j/4AAQSkZJRgABAQAAAQABAAD/2wCEAAkGBhQSEBQUEBQVFBQVFSAWFxQYFRUVFhQUFxgXGBQXFxcdHyYfGBkjHBUZHy8gIycpLSwtFx4xNTAqNSYrLSkBCQoKDgwOGg8PGikkHCQ0LCksLCksLCkpKTAsKSwqKSwsKSksMC4pLCkpLCwpLCksNTUsKSkpLCwsNSwsLCkpLP/AABEIAJQAoAMBIgACEQEDEQH/xAAcAAABBAMBAAAAAAAAAAAAAAAGAAQFBwEDCAL/xABKEAACAQMBBQQDCwoEBQUBAAABAgMABBEFBhITITEHIkFRYXGBFCMyNXN0kaGxs8EVMzRCUmJygpLRFrLh8CQlQ6KjU1RjwtIX/8QAGgEAAgMBAQAAAAAAAAAAAAAAAAQCAwUBBv/EACYRAAICAgEEAgIDAQAAAAAAAAABAhEDMTIEEiFBQlETImFxkQX/2gAMAwEAAhEDEQA/ALxpUqVACpZrBNaONxEJiZeYO64w655jPI88Hwz4YoA93Fysal5GVFUZZmIVVHmSeQFMjq/Ft+NZ7lxvDKYkCq/PB7+CB4+HhVVXGqG21ww63ILiBo9+3eRPeoyeassIyu9kMmcE5C4POj3YbUY3S4WOA227OWEZjeLejl5xyhG+AHweQx3lbkDQAP7K9skc9w0F7ELRy5WMs5ZGwxRlZyAA28pGfgnpyPWV0uCaPWHjnuZ5kNrxoVdgqqeJuTAqiqGIyhGRyDVGjY+2vX1CyuV5x3PHhcY34kukEhKny4gkyp5HxFDmkWt9purWEF43GtgzwwXGCe5MgxGW6rgxodxumDgkUAZ23ihg2htluHK2s0fElV5ZeFvHjAkjewO8q8hyo12FtLIz3M+m92IlYHVecbyRjfEiZORyl3T57ufWKbfysddsZ4YZ5ltuUxjglcJ3ySAQuGIVieRowt9fJul9zWk6xyFpbmaSCSPO5FuoEDYLSEqg6dF8zQBXui6VZtruqJcCOOCNe6DJwljbKbzIQw3SO8cjpmifsS1G5ltp+O0kkCy4t5ZclmTvb3ePNlGE9RYjw5DujbJm7vdVW7tpoheZNtJLAwCMGdlbeweGfgHwz0qY2C2vNhYvbapHLDJaZ3MxuwliGSojYDdYg5Uc+m76cAEz2pbfPp8GLVQ85XeOQWWGLO4JGGR1chVB6nPkaLtJu+LBFJ/6kav/AFKG/Gqj2j0W4n0e7v3njPupFmkhEayBY42BhijmDZG4vXII3i/TJo82A1ZfyJazSNhY7Yb7eSxAqx9gSgB9/jW1W6a1llEM6kYSQhN8N8FkYnDA+Wc+ip4VUPZXpv5QvLzVLpAwdzHCrAMAOWcA8u6gRPWXq3hQBmlSrANAGaVKlQAqRpVg0AB+q3gvdQbTyzLDDCJbgKxVpjIwEcO8Oax4yzY5nKjpnK1G7sdCtXdRw0Y5SBXY78mOkSEndz1Yjl4mhPtCs7vTtUXVbRDLE6BJ0GTyAAIfHMKwCkN4MvP0vX2xsdXhdIbOW4uJI+EUMW7wxkkb1z8GNA3e3gc8hgE4FAHjtfskudPt723deNE6NCyNkyCQjuREc3YMFYADPcPLrUufd+p2kcckPuENuPLJIQ0hZGVyIoR8EFkHN2BA/VNTOxOyCafZxQA8Rly7SHxkYYcoD8EeAA8PWalda1RLaCSaT4KLnHix/VUeknA9tCV+EBHw7GwC7e7LTNOxHMzOFCrzRNxSFKjwDA+2pwoD7KgNg9Te4slllOXZ3yfDk7DA9AxgeqiGutU6OJ2rMYpYrNKuHTGKW7WaVAEfqegwXEXCniWSPOdwjlnnz5Y58z9NDGsdmiPZva2dxLaxP1izxYuZ3iN1u8oJ67rDqetGxoK7PtqeO1xBK2XimkKknJMQlYY/lIx6iK6otps43TGuh3NxpdlFaGxkmdO5HJAytDK7EnekY4aHJOWLKQPAmj2IndG9gHHMA5APjg4GR7K9YqE2unu47ZpLAI8sYLcJ1JEq4OQpBBDDqB44x48uHTVtjtnBp8Bed8MQRGi4MkjY/VU8sDxJ5Dxpj2d7aG+tl46GK5CBmQqVEiHks0eesbEHp0OR5ZEtguz83pTU9Wk90ySjfjiODGq57u+Ohx4Rgbq+OT0mdu9oEh1PS44jm4M+6yjqLaUBGDegtusB/wDHnwoAsOlWBWaAFmlmgvtH2gubdYBYxPPMZOK8ahjmCLG+GxzwWdB9PXFRGj9ulo7cO8jltJByIdS6g+kgbw/mUUAWQsoOQCDg4OD0PXB8jgjl6ayqAdOVBez0kN1qs93ZuGiW3SKR0J3Jp2YuC3gzRxhRnr75jwo2oARqqO1jaTekW2Q92Lvyel8ZVfYOfrYeVWFtLrq2lrJM3PdGFH7Tnki+0n6K561K6Z993OWkbJPmzHLH6qa6eFvufoozS8dpdPZMf+VQ/wAT/eNRXdXaRoXkYKq8yxOAKEeyuULpETMcKDIST0ADsST7KCtp9qnvpuRIgU+9p5/vt5sfqHLzpLqcqxtsJ5VjgvsMb/tHBOLaPeH7b5APqUcz7SKaR7X3THqg9SD8SaGbGDpRFY2eaxvz5cj3/hTGc5eyXs9rZR+cVWH7uVP4j7KI9P1RJhlDzHVTyI9n41AQaZy6V4ktDGwZO6w6H/fhTcMuSHLyi+LkthdXOuja21tfyyp1juXOP2kaRwy+3B+kVful6gJUz0YHDDyP9q5paT/jZx+1LIPbxGI+ytjppKTv0wy6tHTljeLLGskZyrqGU+YIyKcVWfZNtLkNaSHmMvF/D/1E9h73tPlVmVXkh2SosjLuVgZr2xlz320u9az4hLPEUEkRdj3nTxiYnmd3kTzwCSTHbE9lAtLg3d5Obq6ySGIO6rEYLd4lnfHLJxjwFHOrWhlgkjR2jZ0Kq6khkYjusCPI4NU2tpr2o2rzyXS28Sq+I0PCZ2j3lZe4Mr3kIyzeyoEi35dbiW5jtiw4siM6rkE7qbu9kdR8Pl54PlT8VSmh7PWNlbQapb3TTSrLFxGaROkxVZoii898JITgknu1dYoAxnFCO1mpaQ67uoSWj48GZHkHq3cuPZUH2hdmUt5Px45pXQgb9pxjGDgYzCzBkRjy5MuCfEZoc2Z2Q0hZ7tbyN4eGFZIbpykojWIGWTAIWQb+9grn4PKgCxOzPSoodPQ26lY5nedQebbkjkxgnqSECD2UV000mxWGCKKPJSONUUnqVRQoJ9OBUXtvtKLGzeX9c9yIecjfB5eQ5sfQtdSt0jjdFbdq203Guhbofe4PhY6NMR3v6Ry9ZagO+b4I9Gfp5fhXlHLEkkkk5JPUknJJ9JNeLpsufRy+jl+FakYqMUkJSduyxLfVTFs7DGpwZpXT+QOzP9gHtoeseorfcE/kqw8t+4+niJTSzk5ivOdd5mxbLK8n9UFWnUVaUBQfYTdKI9Pu8VmYnQzjaDizQbtMtTUUyg1PA603vNR5VpSzRcKGnJUZ0a63LkL4OMH1jmv4/TXPmoy7t1K3lO5/8jVdlpc/8TD5mVftqj9V/PzfKv8AeNTX/OlcZFSdonbbUXgmSWI4eNgy+Rx4H0EHB9ddD6Jq6XVvHNH8GRc+lT+sp9IOR7K5nSXMan0Y9q8vwqw+x3anhzNZyHuy9+L0SAd5f5lGfWp861Ooj3R7kcxOnRcZoXs9mpkmnRzBLYzSNJwHjZpFZ8M6g53Chky2CD1NFBoZ17a2S2u44VtZrlZIWcCFVZ1ZHVTvbzKNzDjn5/UgNE5+S4u573H72cx9xfezjGU5d045cqd0Ca12qC0QPc2N1ED0DtahmPoXjFj6cDlUvsFtO2oWfukruhpZAq+KorkICehO7jJFAAvsztnY20lz7qv24puZl4UskjJEizOEVAQQO6Ac58cU52s2n0i9tzHJPDM2RwwhVpQ5ZQvD3uhz9Wc1p2Y2Es7hJPd2nlLjiu7tIrLxBJLI6Mrq263dIBAORj1VIXfY/p+A1vCIZFdHVw0jAFHVvglsHIBHtoANxVCdqu1Huq9MSH3q3JQfvSf9VvpG7/KfOr8Fcua/+m3PziT7xqvwL9rK8mjxbHBz5c/oHL660Vth6N/Ca1U+xQsFNNL6BBKOfBnkz/A7lT9e7Q1E+Ktfsvs1l0YRyDKu0qsPMF2zVdbTbOvZzmN+a9UfHJ08/WOhHh7RWF1cLm2VdTjaqaNtld1N217ig6KbFP4b/FY88Ti7RXDIGCaj6a8S6hQ4NSrHu4sQFBJJwABkknoAPE1X+5b+QLtk4jLeJ5Jlz7OS/wDcR9FUvqZ9/l+Vf7xq6R2O2fNtDmT87Jgv+7j4KZ9GT7Sa5s1A+/S/KP8A52r0HQYnjg72/I1GPbFWbrJ+4w8jn2NyP1j669pctG6uhKurBlYdVYHIP0itNh0f1D7azLWuuJD5HS+yO0C3tnFOvIsMOv7Mi8nHqz09BFR23Kahwx+Sxb8Ughmk5SheRxFnu+ve9HKo3sW+Kx8vJ9op12h6JdXBtBYze55RK+Zs43YzE29y6nJVRyrNkqbQ2tATsps3ZLOJNckla+Y/BvFMcOR0COSY5sfxY8lFXNCAFAXGMcsdMeGMcsVVk3ZBezoVutXmdW6puOyEekNJg/RRN2ebHNpqTwGTixmQPG5wDgooZSo5Lgry881E6Btgu0W4fcxiEO+/D4vD4m5xH3d7e73TpnwxWyYbQ5i91mLgceLi8Lh7+5xo843eePPHhnwzWbjQtUv5ZbuLUPcyCV1t4d5wu5E7RqXCndGSmTvBuvsqwbTXwlpFJeFY5CqCRAQSsrlVKgAnPfbw86AJuuW9oP025+cSfeNXUlctbQ/ptz84k+8amMG2V5NGuE8m/hNa69wdD/Ca8U8xUvjsfP8AytPlJP8AOaJ9Y0SK6jMc67ynmPAqfBlPUGhfsd+K1+Vk/wA1G9ZmXkxuKTjTKi1rsonQk2zLMngpISQf/VvYR6qH32QvVODbTexcj6QcVfmKWKWeGLFpdHBvx4KU07s7vpT3oxEv7UjAf9oyTVi7L7Cw2nfJ4s2PzhGAvmEX9X19aJsVmuxxRi7LMfTwh5MEVyXf/nZPlG/ztXWhrkq9Pvsnyjf52pvD7LJmyx6P6h9tKWlZdH9Q+01iWnVxKPkXt2K/FY+Xk+0Vt7TrW5k9wrYSCK4NywWQnAUcCYvnkeWB5GtXYr8Vj5eT7RT3tAnCPYkTrbP7qPDldQ8e+YZQEkUle64JXIIwSKz58mMx0BT6Pr4uUtzqUe+8Tyg/qhY2jQg+9ZzmQeHgaeaLBqcLXFvxxLeSXcIe5C76RQCASOxBUD4ICgEDJbl4kH0mytu863Ekam4GPfQZMggD4I3uS/u9D45qN2K4PGvuDPJcvxl4sztGwMgjHdTcUABVwuPP21AkBsHY3YXM8+/ds0/GkeSOGSEiIPK5QMCpYHGAc+Oaj7Ps80c3Kx2V+Wu45FZEZ4ypaN1ZlysY3jhTyU5r1ru0U1pbz6bb2kwvJ5pMzqmVmSWRmEqMObOyMF5/B58+VbbzYuz03TY0lCnVJChhKtmb3SXXcEQB5RqcAnGDg+YoAucVy1tCf+NufnEv3j11IK5a2h/Tbn5xL949X4NsryGu38f4T9la69W7YIP+8eP1ZpSrukjy+vy/36afFfZYGxPapBYWggkhmdg7NvJubveOcc2Bo12a7VIb24SGOGZC+cM/D3e6CT0Ynw+uqGitP1n6eA8W/wBPTRh2XNnVrf1P6gOG3SlZ4k05MuU9JHQNKlSpMYFUBtjtfHp0SSyo7h5NwBN3Od1mz3iBju1P1Wnbx+gwfOR91JUoq3RxukeP/wC82v8A7e4/8X/7qlJn3mY+bE/SSfxrz19dYplRUdFLbY6suj/y/aa8yVuiTEY/eOfZ0X8T7a0SGmPiVrZe/Yr8Vj5eT7RUh2g6tZW8cTalFxI2ZwoKb4DcNuW74krkA+Geo61H9inxWPl5PtFbO0u5tI5LFtRAa3WZyQVLqXETbm8oBJXry9Wazp8mNR0VxFLqV7butmt1DpQYYGRLMIejLEch5kAydxWIHTLYxVk9l2lWUEUw06czxlkLE+D8Nc88DmRglcDd6V5Xtj0oDAuCAOg4MvLy5btO9hNTtbl72axB4b3Clmxuh5ODHvsqkAjORnPU5PjUToObQbRate3EsWjoIreFzE1y26OJKhxIELZ7oOR3QenXwrTpWqavYTI+rJHPbMwja4Thl4N87qsSoB3N4jORjn18C8sdv4NLeSy1BZIikjvFKELpNDJI0iNy5hhvlTy6r18K0a92mQaiPcGnJJNJc4jaQoVSKIkcSQ73M4XPhjpz8CAWiK5a2h/Tbn5xL969dSiuWdof025+cS/eNV+HbK8g3ip4SoAZuZxgD0jxPoximcVb5fgr7fwp9aFXs1u5Jyf9/wClFfZZ8awep/u2oTos7LPjWD1P921QnxZKO0dBUqVKswcFVadvP6DB85H3UlWXVadvP6DB85H3UlThyRGWija9qMkDxPIe3kK817t/hr/EPtFNlI/n68ug5D1DkKZyU6mPM00kq+ZXEvnsU+Kx8vJ9oqd2x06zaNZ9R3TDbkvhwCmWXc5rjvHnyA8TUF2KfFY+Xk+0U9220tLu6sLW45wM8szpnAlaFF4aH0e+M2P3KzJ8mNx0AC7f7PGTdOngLnHENvDj17gbfx7M1aWymk2sUbSWG6IbhhKBHjh53FTKADlnd5jzz0p0dm7Ux8P3PBw8Y3OFHu49WKhdhrBLWW+tYfzMM6tGuc8LjRJI8YJ8A2TjyYVE6B2rdrumyhoNRtWleOR0I4cciAq7KChZt4ZCg+FeNG7VNLhKxabaGKWWRIx73GgO+6r32DFsAEnHoFSmt7V6X+TbuGKSGOUxToImxxeMeICD1JYvnHPxFSEm1mkvBEnEglYmJVjj3eIZN9AmOhBDYPsNAB7XLG0P6bc/OJfvGrqeuWNfXN7dfOJfZ761X4dsryDeBSTgVKy2K8MAN3xkn9k5xyHl061HQ3IUch6z51s/KNPqq8isrbNTKQcHkR4UV9lnxrB6n+7ahh7pX68j4N+B9H2UT9lwxq0GfJ/u2+r01DJxZKO0dBUqVKswcFVadvP6DB85H3UlWXVadvH6DB85H3UtThyRGWijaktJ0/eYNISqA55dWwfD0emm0MQGC/sXz8ifR448fVT38o0/CK2xaTfozf2+6Tg5XPI/38jUc5p+b8eIplKo6r0+z/SpTr0cj/Je/Yp8VD5eT7RUj2jSWcdsk188kfBk3oXiYrMJsEAR46kjPI8sZzyqO7FD/wArHy8n2inW1KW7apYi93OFwpjCJMcM3W9DjOe7vcPe3c+nxrNnyY2tAlb9vtuRuSwXKRld3jh4zJjGN/AAGfHuk8+gqw9j9NtYrffsmZ47huMZGkeRpHYAFizHOe7jB6EVKXMUZjIkCmPHMMAU3fHOeWMUNdnIiEV0LTHuUXbiDHwN3dTicP8Ac4nExjlUTow0vsq06WISTQcSSRmdnLyAszOxPIED6BWNT7LNOgQSwQcOSOWN1cO5IIlQ9CSD5cxSpUAHtUFqOzEUk0rsXBeV2OCAMs7E+HprNKmenXli2dtVQ2/wbD5yf1D+1Y/wbD5yf1L/AGrNKmqQt3v7F/g2Hzk/qH9qIthNDSG/gZSxILAbxBxvKwOOVKlUZL9WdjJuSLlpUqVZxoioI7VLBZreFXzgTbwxjqI3A6+ulSqzFzRXl4Mq9tj4SebSH+Yf2rH+DYfOT+pf7VmlT9IR75fZj/BsPnJ/Uv8AasjY6EdGk/qH9qzSopB3v7LW7LrJYrEomcCZzz688GpbazZWC/t2huVJX4SsDhkcA4ZTg4PMjmCCDzFKlWfk5MfhxRzvomzKT6kLOSSbg7+7ycZwD6Ru+HlXS2kaTFbQpDAu5HGN1VHgPSfEk5JPiTWKVQJ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8438" name="AutoShape 6" descr="data:image/jpeg;base64,/9j/4AAQSkZJRgABAQAAAQABAAD/2wCEAAkGBhQSEBQUEBQVFBQVFSAWFxQYFRUVFhQUFxgXGBQXFxcdHyYfGBkjHBUZHy8gIycpLSwtFx4xNTAqNSYrLSkBCQoKDgwOGg8PGikkHCQ0LCksLCksLCkpKTAsKSwqKSwsKSksMC4pLCkpLCwpLCksNTUsKSkpLCwsNSwsLCkpLP/AABEIAJQAoAMBIgACEQEDEQH/xAAcAAABBAMBAAAAAAAAAAAAAAAGAAQFBwEDCAL/xABKEAACAQMBBQQDCwoEBQUBAAABAgMABBEFBhITITEHIkFRYXGBFCMyNXN0kaGxs8EVMzRCUmJygpLRFrLh8CQlQ6KjU1RjwtIX/8QAGgEAAgMBAQAAAAAAAAAAAAAAAAQCAwUBBv/EACYRAAICAgEEAgIDAQAAAAAAAAABAhEDMTIEEiFBQlETImFxkQX/2gAMAwEAAhEDEQA/ALxpUqVACpZrBNaONxEJiZeYO64w655jPI88Hwz4YoA93Fysal5GVFUZZmIVVHmSeQFMjq/Ft+NZ7lxvDKYkCq/PB7+CB4+HhVVXGqG21ww63ILiBo9+3eRPeoyeassIyu9kMmcE5C4POj3YbUY3S4WOA227OWEZjeLejl5xyhG+AHweQx3lbkDQAP7K9skc9w0F7ELRy5WMs5ZGwxRlZyAA28pGfgnpyPWV0uCaPWHjnuZ5kNrxoVdgqqeJuTAqiqGIyhGRyDVGjY+2vX1CyuV5x3PHhcY34kukEhKny4gkyp5HxFDmkWt9purWEF43GtgzwwXGCe5MgxGW6rgxodxumDgkUAZ23ihg2htluHK2s0fElV5ZeFvHjAkjewO8q8hyo12FtLIz3M+m92IlYHVecbyRjfEiZORyl3T57ufWKbfysddsZ4YZ5ltuUxjglcJ3ySAQuGIVieRowt9fJul9zWk6xyFpbmaSCSPO5FuoEDYLSEqg6dF8zQBXui6VZtruqJcCOOCNe6DJwljbKbzIQw3SO8cjpmifsS1G5ltp+O0kkCy4t5ZclmTvb3ePNlGE9RYjw5DujbJm7vdVW7tpoheZNtJLAwCMGdlbeweGfgHwz0qY2C2vNhYvbapHLDJaZ3MxuwliGSojYDdYg5Uc+m76cAEz2pbfPp8GLVQ85XeOQWWGLO4JGGR1chVB6nPkaLtJu+LBFJ/6kav/AFKG/Gqj2j0W4n0e7v3njPupFmkhEayBY42BhijmDZG4vXII3i/TJo82A1ZfyJazSNhY7Yb7eSxAqx9gSgB9/jW1W6a1llEM6kYSQhN8N8FkYnDA+Wc+ip4VUPZXpv5QvLzVLpAwdzHCrAMAOWcA8u6gRPWXq3hQBmlSrANAGaVKlQAqRpVg0AB+q3gvdQbTyzLDDCJbgKxVpjIwEcO8Oax4yzY5nKjpnK1G7sdCtXdRw0Y5SBXY78mOkSEndz1Yjl4mhPtCs7vTtUXVbRDLE6BJ0GTyAAIfHMKwCkN4MvP0vX2xsdXhdIbOW4uJI+EUMW7wxkkb1z8GNA3e3gc8hgE4FAHjtfskudPt723deNE6NCyNkyCQjuREc3YMFYADPcPLrUufd+p2kcckPuENuPLJIQ0hZGVyIoR8EFkHN2BA/VNTOxOyCafZxQA8Rly7SHxkYYcoD8EeAA8PWalda1RLaCSaT4KLnHix/VUeknA9tCV+EBHw7GwC7e7LTNOxHMzOFCrzRNxSFKjwDA+2pwoD7KgNg9Te4slllOXZ3yfDk7DA9AxgeqiGutU6OJ2rMYpYrNKuHTGKW7WaVAEfqegwXEXCniWSPOdwjlnnz5Y58z9NDGsdmiPZva2dxLaxP1izxYuZ3iN1u8oJ67rDqetGxoK7PtqeO1xBK2XimkKknJMQlYY/lIx6iK6otps43TGuh3NxpdlFaGxkmdO5HJAytDK7EnekY4aHJOWLKQPAmj2IndG9gHHMA5APjg4GR7K9YqE2unu47ZpLAI8sYLcJ1JEq4OQpBBDDqB44x48uHTVtjtnBp8Bed8MQRGi4MkjY/VU8sDxJ5Dxpj2d7aG+tl46GK5CBmQqVEiHks0eesbEHp0OR5ZEtguz83pTU9Wk90ySjfjiODGq57u+Ohx4Rgbq+OT0mdu9oEh1PS44jm4M+6yjqLaUBGDegtusB/wDHnwoAsOlWBWaAFmlmgvtH2gubdYBYxPPMZOK8ahjmCLG+GxzwWdB9PXFRGj9ulo7cO8jltJByIdS6g+kgbw/mUUAWQsoOQCDg4OD0PXB8jgjl6ayqAdOVBez0kN1qs93ZuGiW3SKR0J3Jp2YuC3gzRxhRnr75jwo2oARqqO1jaTekW2Q92Lvyel8ZVfYOfrYeVWFtLrq2lrJM3PdGFH7Tnki+0n6K561K6Z993OWkbJPmzHLH6qa6eFvufoozS8dpdPZMf+VQ/wAT/eNRXdXaRoXkYKq8yxOAKEeyuULpETMcKDIST0ADsST7KCtp9qnvpuRIgU+9p5/vt5sfqHLzpLqcqxtsJ5VjgvsMb/tHBOLaPeH7b5APqUcz7SKaR7X3THqg9SD8SaGbGDpRFY2eaxvz5cj3/hTGc5eyXs9rZR+cVWH7uVP4j7KI9P1RJhlDzHVTyI9n41AQaZy6V4ktDGwZO6w6H/fhTcMuSHLyi+LkthdXOuja21tfyyp1juXOP2kaRwy+3B+kVful6gJUz0YHDDyP9q5paT/jZx+1LIPbxGI+ytjppKTv0wy6tHTljeLLGskZyrqGU+YIyKcVWfZNtLkNaSHmMvF/D/1E9h73tPlVmVXkh2SosjLuVgZr2xlz320u9az4hLPEUEkRdj3nTxiYnmd3kTzwCSTHbE9lAtLg3d5Obq6ySGIO6rEYLd4lnfHLJxjwFHOrWhlgkjR2jZ0Kq6khkYjusCPI4NU2tpr2o2rzyXS28Sq+I0PCZ2j3lZe4Mr3kIyzeyoEi35dbiW5jtiw4siM6rkE7qbu9kdR8Pl54PlT8VSmh7PWNlbQapb3TTSrLFxGaROkxVZoii898JITgknu1dYoAxnFCO1mpaQ67uoSWj48GZHkHq3cuPZUH2hdmUt5Px45pXQgb9pxjGDgYzCzBkRjy5MuCfEZoc2Z2Q0hZ7tbyN4eGFZIbpykojWIGWTAIWQb+9grn4PKgCxOzPSoodPQ26lY5nedQebbkjkxgnqSECD2UV000mxWGCKKPJSONUUnqVRQoJ9OBUXtvtKLGzeX9c9yIecjfB5eQ5sfQtdSt0jjdFbdq203Guhbofe4PhY6NMR3v6Ry9ZagO+b4I9Gfp5fhXlHLEkkkk5JPUknJJ9JNeLpsufRy+jl+FakYqMUkJSduyxLfVTFs7DGpwZpXT+QOzP9gHtoeseorfcE/kqw8t+4+niJTSzk5ivOdd5mxbLK8n9UFWnUVaUBQfYTdKI9Pu8VmYnQzjaDizQbtMtTUUyg1PA603vNR5VpSzRcKGnJUZ0a63LkL4OMH1jmv4/TXPmoy7t1K3lO5/8jVdlpc/8TD5mVftqj9V/PzfKv8AeNTX/OlcZFSdonbbUXgmSWI4eNgy+Rx4H0EHB9ddD6Jq6XVvHNH8GRc+lT+sp9IOR7K5nSXMan0Y9q8vwqw+x3anhzNZyHuy9+L0SAd5f5lGfWp861Ooj3R7kcxOnRcZoXs9mpkmnRzBLYzSNJwHjZpFZ8M6g53Chky2CD1NFBoZ17a2S2u44VtZrlZIWcCFVZ1ZHVTvbzKNzDjn5/UgNE5+S4u573H72cx9xfezjGU5d045cqd0Ca12qC0QPc2N1ED0DtahmPoXjFj6cDlUvsFtO2oWfukruhpZAq+KorkICehO7jJFAAvsztnY20lz7qv24puZl4UskjJEizOEVAQQO6Ac58cU52s2n0i9tzHJPDM2RwwhVpQ5ZQvD3uhz9Wc1p2Y2Es7hJPd2nlLjiu7tIrLxBJLI6Mrq263dIBAORj1VIXfY/p+A1vCIZFdHVw0jAFHVvglsHIBHtoANxVCdqu1Huq9MSH3q3JQfvSf9VvpG7/KfOr8Fcua/+m3PziT7xqvwL9rK8mjxbHBz5c/oHL660Vth6N/Ca1U+xQsFNNL6BBKOfBnkz/A7lT9e7Q1E+Ktfsvs1l0YRyDKu0qsPMF2zVdbTbOvZzmN+a9UfHJ08/WOhHh7RWF1cLm2VdTjaqaNtld1N217ig6KbFP4b/FY88Ti7RXDIGCaj6a8S6hQ4NSrHu4sQFBJJwABkknoAPE1X+5b+QLtk4jLeJ5Jlz7OS/wDcR9FUvqZ9/l+Vf7xq6R2O2fNtDmT87Jgv+7j4KZ9GT7Sa5s1A+/S/KP8A52r0HQYnjg72/I1GPbFWbrJ+4w8jn2NyP1j669pctG6uhKurBlYdVYHIP0itNh0f1D7azLWuuJD5HS+yO0C3tnFOvIsMOv7Mi8nHqz09BFR23Kahwx+Sxb8Ughmk5SheRxFnu+ve9HKo3sW+Kx8vJ9op12h6JdXBtBYze55RK+Zs43YzE29y6nJVRyrNkqbQ2tATsps3ZLOJNckla+Y/BvFMcOR0COSY5sfxY8lFXNCAFAXGMcsdMeGMcsVVk3ZBezoVutXmdW6puOyEekNJg/RRN2ebHNpqTwGTixmQPG5wDgooZSo5Lgry881E6Btgu0W4fcxiEO+/D4vD4m5xH3d7e73TpnwxWyYbQ5i91mLgceLi8Lh7+5xo843eePPHhnwzWbjQtUv5ZbuLUPcyCV1t4d5wu5E7RqXCndGSmTvBuvsqwbTXwlpFJeFY5CqCRAQSsrlVKgAnPfbw86AJuuW9oP025+cSfeNXUlctbQ/ptz84k+8amMG2V5NGuE8m/hNa69wdD/Ca8U8xUvjsfP8AytPlJP8AOaJ9Y0SK6jMc67ynmPAqfBlPUGhfsd+K1+Vk/wA1G9ZmXkxuKTjTKi1rsonQk2zLMngpISQf/VvYR6qH32QvVODbTexcj6QcVfmKWKWeGLFpdHBvx4KU07s7vpT3oxEv7UjAf9oyTVi7L7Cw2nfJ4s2PzhGAvmEX9X19aJsVmuxxRi7LMfTwh5MEVyXf/nZPlG/ztXWhrkq9Pvsnyjf52pvD7LJmyx6P6h9tKWlZdH9Q+01iWnVxKPkXt2K/FY+Xk+0Vt7TrW5k9wrYSCK4NywWQnAUcCYvnkeWB5GtXYr8Vj5eT7RT3tAnCPYkTrbP7qPDldQ8e+YZQEkUle64JXIIwSKz58mMx0BT6Pr4uUtzqUe+8Tyg/qhY2jQg+9ZzmQeHgaeaLBqcLXFvxxLeSXcIe5C76RQCASOxBUD4ICgEDJbl4kH0mytu863Ekam4GPfQZMggD4I3uS/u9D45qN2K4PGvuDPJcvxl4sztGwMgjHdTcUABVwuPP21AkBsHY3YXM8+/ds0/GkeSOGSEiIPK5QMCpYHGAc+Oaj7Ps80c3Kx2V+Wu45FZEZ4ypaN1ZlysY3jhTyU5r1ru0U1pbz6bb2kwvJ5pMzqmVmSWRmEqMObOyMF5/B58+VbbzYuz03TY0lCnVJChhKtmb3SXXcEQB5RqcAnGDg+YoAucVy1tCf+NufnEv3j11IK5a2h/Tbn5xL949X4NsryGu38f4T9la69W7YIP+8eP1ZpSrukjy+vy/36afFfZYGxPapBYWggkhmdg7NvJubveOcc2Bo12a7VIb24SGOGZC+cM/D3e6CT0Ynw+uqGitP1n6eA8W/wBPTRh2XNnVrf1P6gOG3SlZ4k05MuU9JHQNKlSpMYFUBtjtfHp0SSyo7h5NwBN3Od1mz3iBju1P1Wnbx+gwfOR91JUoq3RxukeP/wC82v8A7e4/8X/7qlJn3mY+bE/SSfxrz19dYplRUdFLbY6suj/y/aa8yVuiTEY/eOfZ0X8T7a0SGmPiVrZe/Yr8Vj5eT7RUh2g6tZW8cTalFxI2ZwoKb4DcNuW74krkA+Geo61H9inxWPl5PtFbO0u5tI5LFtRAa3WZyQVLqXETbm8oBJXry9Wazp8mNR0VxFLqV7butmt1DpQYYGRLMIejLEch5kAydxWIHTLYxVk9l2lWUEUw06czxlkLE+D8Nc88DmRglcDd6V5Xtj0oDAuCAOg4MvLy5btO9hNTtbl72axB4b3Clmxuh5ODHvsqkAjORnPU5PjUToObQbRate3EsWjoIreFzE1y26OJKhxIELZ7oOR3QenXwrTpWqavYTI+rJHPbMwja4Thl4N87qsSoB3N4jORjn18C8sdv4NLeSy1BZIikjvFKELpNDJI0iNy5hhvlTy6r18K0a92mQaiPcGnJJNJc4jaQoVSKIkcSQ73M4XPhjpz8CAWiK5a2h/Tbn5xL969dSiuWdof025+cS/eNV+HbK8g3ip4SoAZuZxgD0jxPoximcVb5fgr7fwp9aFXs1u5Jyf9/wClFfZZ8awep/u2oTos7LPjWD1P921QnxZKO0dBUqVKswcFVadvP6DB85H3UlWXVadvP6DB85H3UlThyRGWija9qMkDxPIe3kK817t/hr/EPtFNlI/n68ug5D1DkKZyU6mPM00kq+ZXEvnsU+Kx8vJ9oqd2x06zaNZ9R3TDbkvhwCmWXc5rjvHnyA8TUF2KfFY+Xk+0U9220tLu6sLW45wM8szpnAlaFF4aH0e+M2P3KzJ8mNx0AC7f7PGTdOngLnHENvDj17gbfx7M1aWymk2sUbSWG6IbhhKBHjh53FTKADlnd5jzz0p0dm7Ux8P3PBw8Y3OFHu49WKhdhrBLWW+tYfzMM6tGuc8LjRJI8YJ8A2TjyYVE6B2rdrumyhoNRtWleOR0I4cciAq7KChZt4ZCg+FeNG7VNLhKxabaGKWWRIx73GgO+6r32DFsAEnHoFSmt7V6X+TbuGKSGOUxToImxxeMeICD1JYvnHPxFSEm1mkvBEnEglYmJVjj3eIZN9AmOhBDYPsNAB7XLG0P6bc/OJfvGrqeuWNfXN7dfOJfZ761X4dsryDeBSTgVKy2K8MAN3xkn9k5xyHl061HQ3IUch6z51s/KNPqq8isrbNTKQcHkR4UV9lnxrB6n+7ahh7pX68j4N+B9H2UT9lwxq0GfJ/u2+r01DJxZKO0dBUqVKswcFVadvP6DB85H3UlWXVadvH6DB85H3UtThyRGWijaktJ0/eYNISqA55dWwfD0emm0MQGC/sXz8ifR448fVT38o0/CK2xaTfozf2+6Tg5XPI/38jUc5p+b8eIplKo6r0+z/SpTr0cj/Je/Yp8VD5eT7RUj2jSWcdsk188kfBk3oXiYrMJsEAR46kjPI8sZzyqO7FD/wArHy8n2inW1KW7apYi93OFwpjCJMcM3W9DjOe7vcPe3c+nxrNnyY2tAlb9vtuRuSwXKRld3jh4zJjGN/AAGfHuk8+gqw9j9NtYrffsmZ47huMZGkeRpHYAFizHOe7jB6EVKXMUZjIkCmPHMMAU3fHOeWMUNdnIiEV0LTHuUXbiDHwN3dTicP8Ac4nExjlUTow0vsq06WISTQcSSRmdnLyAszOxPIED6BWNT7LNOgQSwQcOSOWN1cO5IIlQ9CSD5cxSpUAHtUFqOzEUk0rsXBeV2OCAMs7E+HprNKmenXli2dtVQ2/wbD5yf1D+1Y/wbD5yf1L/AGrNKmqQt3v7F/g2Hzk/qH9qIthNDSG/gZSxILAbxBxvKwOOVKlUZL9WdjJuSLlpUqVZxoioI7VLBZreFXzgTbwxjqI3A6+ulSqzFzRXl4Mq9tj4SebSH+Yf2rH+DYfOT+pf7VmlT9IR75fZj/BsPnJ/Uv8AasjY6EdGk/qH9qzSopB3v7LW7LrJYrEomcCZzz688GpbazZWC/t2huVJX4SsDhkcA4ZTg4PMjmCCDzFKlWfk5MfhxRzvomzKT6kLOSSbg7+7ycZwD6Ru+HlXS2kaTFbQpDAu5HGN1VHgPSfEk5JPiTWKVQJ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644008" y="593467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Necesitan estar afiliados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1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403648" y="188640"/>
            <a:ext cx="612068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4000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ATENCIÓN DE SALUD </a:t>
            </a:r>
            <a:endParaRPr lang="es-MX" sz="4000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4 Flecha derecha"/>
          <p:cNvSpPr/>
          <p:nvPr/>
        </p:nvSpPr>
        <p:spPr>
          <a:xfrm>
            <a:off x="467544" y="1844824"/>
            <a:ext cx="5904656" cy="165618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Preventiva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467544" y="3501008"/>
            <a:ext cx="5904656" cy="165618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Curativa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467544" y="5201816"/>
            <a:ext cx="5904656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Rehabilitación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746" name="AutoShape 2" descr="data:image/jpeg;base64,/9j/4AAQSkZJRgABAQAAAQABAAD/2wCEAAkGBhISEBQQEhQUFRUUFBUVFBQUFBAQFRQWFBQVFRQQFRQXHCYeFxkjGRQVHy8gIycpLCwsFR4xNTAqNSYrLCkBCQoKDgwOGg8PGi0iHiQsKSksLCwtLCwsKSwtKSwsLCwsLCkuLCwsKiwsKiksKiwsKSwsLCwsLCksKSksLCksKf/AABEIALwBDAMBIgACEQEDEQH/xAAbAAABBQEBAAAAAAAAAAAAAAAAAgMEBQYBB//EAEEQAAEDAgMFBgIHBQgDAQAAAAEAAgMEEQUSIQYxQVFhE3GBkaGxIsEjMkJSYnLwBxSy0fEVJDNDgpKi4WNzwlP/xAAaAQABBQEAAAAAAAAAAAAAAAAAAQIDBAUG/8QAMBEAAgIBAwIGAAQGAwAAAAAAAAECAxEEEiEFMRMiQVFhcTKhsfAUI4GRwfEVM2L/2gAMAwEAAhEDEQA/APcEIQgAQhCABCEIAEIQgAQhCABC4uoAEIQgAQhCABCEIAEIQgAQhCABCEIAEIQgAQhCABCEIAEIQgAQhCABCEIAEIQgAQhCABCFFxDEGQsMkjg1o/VgOJ6ISbeEI2lyyTdVOI7U08JLS/M4fZZ8bh320HiVjsX2omqSWsvHFyB+Jw/E4bh0HqoEFKBuC1aentrdY8fBj6nqkYcQ5NRJt3f6kJtzc8D0APulRbbu+1CPB/yLVn2wJXYq3/B0Yxj8zKfVL88P8ja4ftHDKQ25Y47g/S/QHcVa3Xm2UhaPAMc1ETzodGk6kHgwnly8ln6jR7Fuh2NPR9U8R7LOH7mnuhcC6s82wui64VVVO0tOwlufM4b2sBeR0NtB4pYxlLhLIyU4w5k8FtdCpotqoCbEuZ+dpA8xeytYZmuGZpBB3EG4SyhKP4lgbC2E/wALTHEIQmkoIQhAAhCEACEIQAIQhAAhCEACEIQAIQhAAhCEACELhQAzV1bY2Oe82a0XJ7l5ni+LPq5cx0YD8DOAHM9TzVxt1iuZ4p2nRur+ruA8B7qlpINLrb0OmUY+LLv6HP8AUdW87I9hyCBWFLRF27QDeU3Tw5iG81G2jx3swIYwT0G8niT0VuUpSe2P+jDjHe+SdO6Nml7lR/3pqydRNWNGcwvDeZY+3nayMPx7O7K4ZT79yfCMH2lknlppRWWsGva4FJkZbUfrkUBg7Njwb339E/luPBRtorNOEjZYPW9rCx/EizvzA2PqFKlnDWlziAACSToABvKzmw0145mfclNv9TWu97qo25x8uf8AurDo0jtCOLt4Z3DQ9/csX+Gcr3Wv2jr4anGnVj9vzGcd2ofUOMcZLYt2mjn9/IdFBgisLBMUcO5XtHR+fE8lt7YUR2xRzOp1E7ZcshtpXJ+hrZKd2Zu4/Wbwd/I9VPM8DdC656JtwY76pv0UEp71iS4IoynU1KL5NZQ1zZWCRm4+YPEHql1NU2Npe8hrRvJWRweuNPMGk/RyEA9CdGu89PHoo+2mLl0vYg/DHa/V5F/QH1Kzlo3K7Yu3fPwdNXr1KjxPXtj5LGbbj4vgiJbwLnZSf9IBsrDDNqY5TlcDG47gTcHoHLEQXce9WH9n3CvW6KlLHZmUuqXRnzyj0IFdVBs1ijnAwyH42bj95vPvGnopmO4v2EdwLucbNHXiT0CyHTJT2ep0ENTCVXi+hY3XbrzuXG6lzjeZw6Ns1vdYK5wTaSTO2OY5g42DrAEE7r20IViehshHd3KsOp0zns7GsQgIVI0wQhCABCEIAEIQgAQhCABNzyZWlx3AE+QunFFxQXhk/I72KVcsbJ4TZ5fUSF8znHeXEnxN1aOgygBVTNJnA8Hn3WmxaMWY4brLppy27Yo4u9OWWRKV9iTyGia2Mia/EJXPsXMjBjB6u+Jw7tPNdaVWVdO5sjZYnFkjDdrh7HmCmSr3xlFPDaDS2qqxSfoeqleL7exsFcWRgAiW5sLalrS4efur+u/aJViMRNhaJToZASW/mDTuPeSs3Q4S8yGaZxdI4kknXU6lVtFo7K5uU+EbWs1tU4JRLqgccgarqFmh6NPsq+hp1Y1sgigc46Fw07uatWvMsI59+eWRrAMVFPTVk/KQNaDxd2bQPU+ix2GzOle55N7nzJ1J707tDVOZRQQ7jM507h/7CWx/8G3/ANSewGmtGPPzTqILM7Pd/pwad03GuMPZfqX2G0+t+SdxuvMTMjQS51hYakk7mhTMNhs0eaNnKTt6x87hdsIs387xv8G/xKvZYk3N9kUdPS7rFBepg6isqIpHNnYWkalpBBAP2hzCvMLqiRmaVqdvMHbJGyW2rXZCfwv0H/K3mVjdlG5ZTC7gS3+Smpv8apyZe1enjVLajSVUIkiv0/qsTWV7nVAa43cXHN1JuFvMOb9Zh4ErA7TU/Z1rHcCbeR/kl07Sk0UKm09pqMPi+Jo6J2fFnRzZW6/Du7ra+qep47SR/iYD5hVmKfBWtJ3OY9vmAR7JMqcueeAUfPguBV5XR1DeBBcOh0ePK6d2xqs07GDc1l/9xv7AeahUQzQOHIn1VHVYmXSi/wBawb4MaG39PVMrozbu9sliu5qqVXyidBqe8qwe2zm2+823mFCw9t3BWcTM08Tecg9Df5J9zxn6KsE3Ykvc3YQgIXNHdAhCEACEIQAIQhAAhCEACbnYHNLTxBHmlkrJ7U7XdmTDB/ibnP0IZ0HN3spKq5WS2xIrbI1xzIxeMSdlUva4gOzai438f11VrTYpnYGk7tyrIqW5zO1cTck6knmSp0VKun2pQSl3RyF9kW+CUyRLdHdJjpxyTjiBvKib54Kf0RJKJOw0PNOxzAqQxx4fJEpyxgXLH4YWsGZ+jRw4lUs7nV9U2mZ9TfIR9iIb/E7h1PRO4nA9wPxHv5Kb+z/IxksO6VpL5HE3MjfsuHQbrfzVex+HW7Fy+318mjoao2zUX27/AH8GP2zqw+uLWjRpyNHANYMgt5K5ooPgHVZWV+etueWb/dd3zW1iZbsx3KxFKFSQ7VSlKTwWskQbETyb7qw2OoR+6h5veR73eGYtb6NHmqrE5iIXLTbONApYgOEbfUX+ayb5fy/tlvpdb8Vt+wzjUZNPMzfZmYd7bOHsvP5W9niBI3OyP87H5r03E4M0T+eR38JXmWJj+8RO5xs/hCm6a/xR90yfqi5jI07dKl4+8L/NY/8AaJBZzH8nD1BHvZa9zv7ww82j2VD+0WlzQ6b9LeBVml4mvow0vPn5E4ZiWeOJ33QPLerDaLDs+SRvDXwP9VidnqwgZDoW81vcJxdpZkfw3H5KeyLg1OA6cfNnsN4bEWwuv+tFiIn5qt44NJ/XqtvjWKsZGbEWtqeixGANzvfKftOuPf8AkpNPl5k/UZX6tmwwmPeeQVrgcWarb+Brnf8Az/8AXoomGxWivz+StdkYrulk6hg9z7hUdVZ5Zv8AoTaCG/UR/uadCAhYZ2IIQhAAhCEACEIQAIQUiSQNBJ3AXPggRlDtbjvYR5GH6R40/CPvd/JYKlpyTfiVKxusM1Q5x57uXIeAU2kpcrMx47l0enqWnr+WctrtS7JfAiOCykxRcdwHFIjZcgc01tFXiFuQb+Q4k8E5tyaiZaW4RW4o1g00HNZ6baNuYAk2P2juWmwDYB89p6txAOrYhobfiPAevcr/ABT9ntHKzKI+zIFg9m//AFA3DvHzUE9dVVLbFZ+TZo6ZOUd0uDFU9aDqDdWVNVrNY5szUYfJp8TDfKR9VwG8AfZd0U/BasS5bcf1ZXVOFsNyKV+mdbwzUxOBHQqjxgOp5O2ZvAc09WPaWuHrfvAVtTNLXFhTeMw5oHHkSPdVFhTSfZ/5IKm4ttd0YHD35qtx628AAFvpBaRg6NXnWDaVJ/MR+vJelV0d3xEcWtUuoXZL5Lc3xlhjJ+hd+uC1OAH6Fn/rj/hCzWKUTjC7dw6rSbLuBpISPuNv3gW+Sx7v+tfZp9Oa3tfCJ1afon/kd/CV5fiZ+li6Rs/hC9LxiTLTynlG7+Ery6sfepA+61o9Fa6YvM2L1R9kam/00X5W+yNoKcOkgY4Xa6VjSDxBeAR5FJpdahnQD2UnHB/eKcf+WP8AjB+SWbxJfTMmmOef/SM9jn7PJ43F9L9Izg0kB7emujlVUuH4hfL+6yk88hYPN1h6r2Kyg4zXCGB8vFrdOrjo0eZCrU662PlXJ0F2iqktz4PDNoppu07B9hYkOa05tQbEEjTffyWgwWjysa3j81Utpu0qSTrltfqd59VsMFpbvHTUrfm9kMy7nN2NdolpU/BFbk31KgYJt7DGzsmRve4OcXkFrRcu4cd1kja6v7OFx42PmdB6rL7OUVmDm7UqlCiNsPP9j9La6W5x+j1LDdrYJSGm8bjuD7AHoHA2V3deeHDLAX3kblf7N4q4H93kN9PoyeQ+wfks3UaWMVur7Gvo+peLLZZ39DS3QuBdVA2gQhCABCEIACq7HJssLjzHpvPoCPFWJVLtU61M49482uUlSzNL5Ib3iuT+Dz2ibmf3n3WmxRmUMYOAWawp9ng9VpcXkuWnouiuz4kV6HHWYwxvCm3kCrHRCTEoWv8Aq5ybcyCLBT6GXK8FV20VI7tO0jNnA5mn5JkVmbXusCUzUWm/RnpwKCsNhf7S2ABtSxzHje5ouD1tw8LqVVftQpGj4Q955WDPUn5LFlpLovbtZ18dVTJZUkTNt3s7BofxkFvBrrny915tsn/iX4dobd105j+0E9fJoMrRo0C+VoO83P1nHmpmEUYjAA4La0tEqqsS7sw9bqIznmPY0cjrzuITOLShkDwftG48AnKJh38Sq/aisLgKdo+K4aBzc4gCyiwt6XsZlXmb47nn1FJlqL83X8/6rf8A75dsZ5CyyG0OGGnqi2xAaQBfuBaT3gj1Wjoqq7LZb24qeX81KSZeti4Lbg0csmaNw5tv5JzY/ED2JZfWN7h4OOYfxHyRhtcwxZsu74SNOKqocU/cqoyPYeyeMr9L24tkAtrb2KzZV74ygu65RNpLtk4yfbszR7V4u0UpF7F5a23jd3o0+a89oZc87n8LgDwUra3aptTKBCDkYCGiwBc473W9PDqo2ERFo1BvvJPElXtDX4dfm7jtdYpzyjZYC3NPm5BSa/4q+nbydc/6WOPyCXs1T5YzIeKZwX6WvfJwjYfNxDR6ByqWSzKcl2SwRaeHEIerln+xrVjdvMR+pADu+kf6hoPqfJa+WQNaXE2ABJPQaleSY7XGaRx4yu8mcvIAKPptPiW7n2RqdRu2VbV6jGEw6F/FxLvA7vRbLBqfLGXc9FQUNPuaOK09Y8RRW+6LeK09XPc1BepzXu/YwW31fmc2McXa9zd3r7K7w2hyth/EB/JZTHvjtJ+M+XD2PmtbQ1d2Q/hUkk1BKP74JMYhgkbR1hY4W4ut5f0TrJSY2TN+s0+rdfZR9poMz2fnHdqP+07hQ+geOTh63CgwvCQ1LHmXub2nmDmteNzgCPEXTqq9m5L00fQFv+0kD0CtFz81tk0dlVLfBS90CEITSQEIXEABVdj9MZKeRo32uO8a28RceKsbpJSxbi00NnHcmvc8eppLOV42qzNAPBM7Y4EaeXtWD6J54bmOO9h5A8P+lW0tUuornG+CaOS1WnlBtMugU854cLFV0dQpDZgklAz8NEepw4HeAVEGEsH2B5K4Ei6COicrJIXcV8dHyCnU9Jbel5wEiSuA3JrlKXCE5ZMdUCMZuPAKu2dpjLWPqXi7YRdv4pDYA9wBv32TdLBJUydmzd9t28MHM9eQ4rb0mFxRsyNzAWAPXcS49SdVn6qxVR2L8T/JG503SNvxJdjF/tAwhz8lS4DK4BrrcxcsJ5aXHgqGhkduBt4XXp9ZgkMsbo3F1nC2/dyI03g2K8txXCn00xjkvzBFwHN4OH60KTQ38bGXNdRzuLvC63KHNPEi581cYpSGZjWvsN1j05FZWlc0tstBS4mC0MfqBuPEWVm7TyzviYqsUHh9irk2ce2UhrQDbldXGE7PPveS1lPjxKIHPc3tbVIqtomgfCmb75+XAjlD3JeMYiIoso0NvIc1J2PoCyDtHCzpTnPRtrMH+3XxVDg+Guq5c8l+yadT98j/ACx05+S3YCoamShHwl37s2dBTKT8af0jPbZ1+SHsgdZDY/lGrvkPFed0rc8pdwHwj5rVbbSEySu4RMYwd7/iJ9fRVOE0bWw53OF+A4kneVq6FRqoz6sz+oWOdzXsW2A0135juaPVOYqDLIynG97gD0G9x8GgpmlxVscZG8nX/pWeylKZJHVTuRYzxPxOHkB5qC9uGbH9Ig0tXjTjD+rMntlhYZUSMtZr7PZ0BFtO4gqPh81gG8lvtrsANTECz/EZct4Zgd7PH3C8yExY4tcCCDZwIsQRwI4KXR6iM61FvlF7WaZxk8LhmurWCaIc7W7iOKVR2ZAWn6xNz4Koo8RsN6nUueoeImbzvPBo4uPRSThtjy+O5kxhNy2pdzZbMNtTM65j5uNlbJqmgDGNYNzQAO4BOrnJy3SbO0qhsgo+yBCEJpICEJLigAsiyafKUxJVO4BAD9TStkYWPAc1wsWncQvPcd2DmhJkpryM39n/AJjeg++PXvWxlrZeAUWSsqODVNVbOp5iyG2qNqxI83ixCxyuu1w3tNwR3g6qWytHNarE6R8wtNFE7lmFz4EajwWfl2RufgDm9zjb/ldatfUePMjJt6Ym/KxsVfVdNb1Q3Yub759D8lIh2Kd9pxd3kj2spXr6/Yr/APFy9yC+v1sNSdwGpPcBvVvhuzM0tnS/RM5G3aEdG/Z7z5KdQ4EY/q/B1a0X8TvVjHg7z/mOPkqluvk1iCwXaem1weZcljRU0MLAxgDQOupPFxPEp/8AeY/veqqxgZ+87zXRgo5nzWY3nlmqlhYRZmuiH2lWY3FSVMfZyn8rhYOaebT8l3+x2pMmFxgXP9ULh5QNZWGefYhgskDj2b2zM4FpDX+LCfa6itxbLo4EHqCPdegPw5juAA6fzXGYJF90eS0K9ZbFY7mfboqpmIixEu0aCfDTzKucMw9jiHTv0/8AzZck9HP4DoPNaRmERD7IUuGnY3gD3pbNZbJYXA2rQ0wee4qDGImtDWNsALAAWAHJOf2yODSpEUMR3BOiFnJZr+TTRkdpaMz/ABsux9rG/wATXAbrjfcc1nI8Hq91m993e1l6RUxMudOGiaELbXV2rUWQjiLKVmnqnLLRj6DZ55N5Lu/CDkB7zvPhZaqCSoa0NawNAFgBawA4AJ7sAn6d/AlRXTnPmTyS01whxFYI2eqPTwCoscwE1BvI1pd99oyO7sw3+N1qJ5bCwO9R296ijlcollh8MxVPsK8H677cvh97LU4PhZiblZZvOw1PUu3lWUcaebGpZzlJYbI4wjF5SFRRu4kqQ1qS0JYVYsCrIQhAAiyEIASWpJjCcXEAN9mFHlk4N8/5J2Z3BM5U5Ia2M9jxSxCE5ZClImxGQLuQJSLoG5EGNNmPiE9dCAyEUt9Dv904Y0xJGnaeW4sd4/V1HKOOUSxlng49lhdV8rC43U6rfw8SmGNSxQSYw2nTsdLdSGMT5Ngn5wREdtIEo0Y4IMiWx6HkCKYi03/RUluounnNBCTTt3hMlyskkH6EWpj0vyURquXRKBLBY9yWD9AmvUbidwSX6G/66p9sSW+G4UjaIyDUO1PRESckh08U7HD8KauB75FtNgnYikvZ8k5ExNbBIejTgSGBLCjZKjqEISCghCEACSUpIcgBkhGVLsuPCkTI2NFcKXZIcOATiPAguSc4UhlMOOqUYW8gk3of4ZFDkoFE0FtQuMTk8jXHA608E2RlcD4HxSwETNuEnwIiPUOufH/pORt0TQZqpeXQI7DmEYXMuY24JdkqnboTzPskb9RIrLGqiADUJthUyRtwVEDdURfA6SH4ij7QXGDVKfwSMah9R6hnHwUhJc26YngmayiExOtSMtinWhStkOBiaNKjGiec1IY1NyOSFFqW1uiAEoBI2OSOgJS4upg8EIQgAQhCAApLkorhQAgBJcEtBThoiySwfEnAklLkRC7IshpXHlMHjc3JNxsTlkpqeuBrEhqHN0S1whLkZgjMZqnyENCXZGRWhJCXG3RcKW1NYsTpUYtUlNEIiLI4AlOC7ZdKBMHS6yT2vRC7ZJgcNSC+qU0JdkBLkTAALgYloSCpHA1dsuoSCghCEACEIQ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9" name="8 Imagen" descr="80%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1988840"/>
            <a:ext cx="1686949" cy="1183382"/>
          </a:xfrm>
          <a:prstGeom prst="rect">
            <a:avLst/>
          </a:prstGeom>
        </p:spPr>
      </p:pic>
      <p:pic>
        <p:nvPicPr>
          <p:cNvPr id="31748" name="Picture 4" descr="http://t3.gstatic.com/images?q=tbn:ANd9GcQZNLF4X3o9A-auWtlPXVLS_I5tltZC5hL-0iZTPU3JaIzQDe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717031"/>
            <a:ext cx="1800200" cy="1157271"/>
          </a:xfrm>
          <a:prstGeom prst="rect">
            <a:avLst/>
          </a:prstGeom>
          <a:noFill/>
        </p:spPr>
      </p:pic>
      <p:pic>
        <p:nvPicPr>
          <p:cNvPr id="31750" name="Picture 6" descr="http://t3.gstatic.com/images?q=tbn:ANd9GcQShFuEys2vF6gWODtjWflM5WcOFBev524LO6RgmcUudm8XrZ0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478648"/>
            <a:ext cx="1800199" cy="1247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0926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2.gstatic.com/images?q=tbn:ANd9GcRqXzE8y18l0s-vxIPZ1th3sfm3GmEVkrr-n7WHwsW8Rog47xkuaGgYYbB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1659"/>
            <a:ext cx="1562100" cy="1514475"/>
          </a:xfrm>
          <a:prstGeom prst="rect">
            <a:avLst/>
          </a:prstGeom>
          <a:noFill/>
        </p:spPr>
      </p:pic>
      <p:sp>
        <p:nvSpPr>
          <p:cNvPr id="5" name="4 Rectángulo redondeado"/>
          <p:cNvSpPr/>
          <p:nvPr/>
        </p:nvSpPr>
        <p:spPr>
          <a:xfrm>
            <a:off x="3225853" y="687982"/>
            <a:ext cx="360040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u="sng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Funciones de un hospital: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Servicio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Docencia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Investigación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676" name="Picture 4" descr="http://t1.gstatic.com/images?q=tbn:ANd9GcQJNmTwhnYiBq1MmyJSaoBLxocwVzmZezYZ-ziELbQX6IdtOgz2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209151"/>
            <a:ext cx="1389203" cy="1189113"/>
          </a:xfrm>
          <a:prstGeom prst="rect">
            <a:avLst/>
          </a:prstGeom>
          <a:noFill/>
        </p:spPr>
      </p:pic>
      <p:sp>
        <p:nvSpPr>
          <p:cNvPr id="7" name="6 Rectángulo redondeado"/>
          <p:cNvSpPr/>
          <p:nvPr/>
        </p:nvSpPr>
        <p:spPr>
          <a:xfrm>
            <a:off x="715824" y="3836611"/>
            <a:ext cx="3528392" cy="260970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u="sng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Método científico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Observación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Planteamiento del problema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Experimentación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Hipótesis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Comprobación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8678" name="Picture 6" descr="http://t2.gstatic.com/images?q=tbn:ANd9GcRCpypRJx8qwOJNBPJfqQgobI0d4ZBue4fbuwgigomK0_xrEP6Vy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4302" y="2432496"/>
            <a:ext cx="1772202" cy="1128912"/>
          </a:xfrm>
          <a:prstGeom prst="rect">
            <a:avLst/>
          </a:prstGeom>
          <a:noFill/>
        </p:spPr>
      </p:pic>
      <p:sp>
        <p:nvSpPr>
          <p:cNvPr id="10" name="9 Rectángulo redondeado"/>
          <p:cNvSpPr/>
          <p:nvPr/>
        </p:nvSpPr>
        <p:spPr>
          <a:xfrm>
            <a:off x="4716016" y="3836611"/>
            <a:ext cx="3888432" cy="24208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u="sng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Proyecto de investigación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Planteamiento del problema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Justificación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Objetivos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Marco teórico</a:t>
            </a:r>
          </a:p>
          <a:p>
            <a:pPr marL="342900" indent="-342900" algn="ctr" defTabSz="914400">
              <a:buFontTx/>
              <a:buAutoNum type="arabicParenR"/>
            </a:pPr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Material, </a:t>
            </a:r>
            <a:r>
              <a:rPr lang="es-MX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etc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4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2.gstatic.com/images?q=tbn:ANd9GcSR7E-8tKbyJChEob1zePKUU7uUYFMdBdUUoSPK6pkpFVM__a2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04256" cy="2304256"/>
          </a:xfrm>
          <a:prstGeom prst="rect">
            <a:avLst/>
          </a:prstGeom>
          <a:noFill/>
        </p:spPr>
      </p:pic>
      <p:sp>
        <p:nvSpPr>
          <p:cNvPr id="5" name="4 Recortar rectángulo de esquina sencilla"/>
          <p:cNvSpPr/>
          <p:nvPr/>
        </p:nvSpPr>
        <p:spPr>
          <a:xfrm>
            <a:off x="2411760" y="260648"/>
            <a:ext cx="6552728" cy="792088"/>
          </a:xfrm>
          <a:prstGeom prst="snip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Sociedad: conjunto de personas que conforman una unidad, tienen un fin común y comparten una cultura en común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5 Cerrar llave"/>
          <p:cNvSpPr/>
          <p:nvPr/>
        </p:nvSpPr>
        <p:spPr>
          <a:xfrm rot="16200000">
            <a:off x="4752020" y="-927484"/>
            <a:ext cx="1800200" cy="60486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211960" y="1484784"/>
            <a:ext cx="2736304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Tipos de sociedades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763688" y="2924944"/>
            <a:ext cx="2520280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Comunitarias 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6323469" y="2939131"/>
            <a:ext cx="2520280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Asociativas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24" name="Picture 4" descr="http://t0.gstatic.com/images?q=tbn:ANd9GcSAOx_AUPFwM9Vzo8Zciv9GxxhmMbT-yyU_fkDnFQoRhtLpHJwUc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404" y="2636912"/>
            <a:ext cx="1634284" cy="1224136"/>
          </a:xfrm>
          <a:prstGeom prst="rect">
            <a:avLst/>
          </a:prstGeom>
          <a:noFill/>
        </p:spPr>
      </p:pic>
      <p:pic>
        <p:nvPicPr>
          <p:cNvPr id="30726" name="Picture 6" descr="http://t3.gstatic.com/images?q=tbn:ANd9GcQOsYbolBE2IdVFHhUDMFs_paBHucm_1qi9RabPTw3vNrwM7-f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36912"/>
            <a:ext cx="1537557" cy="1032520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232012" y="4005064"/>
            <a:ext cx="40519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Escasa especialización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Lazos de parentesco frecuentes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Poca estratificación social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Mínima movilidad social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Aferrarse a valores tradicionales y formas de comportamiento heredados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Relativamente pequeña en número</a:t>
            </a:r>
            <a:endParaRPr lang="es-MX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824536" y="3718678"/>
            <a:ext cx="41399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Mecanización e industrialización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Gran variedad de funciones de trabajo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Movilidad vertical y horizontal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Grandes variaciones de posición social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Vínculos de familia no estables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Solidaridad es menos automática</a:t>
            </a:r>
          </a:p>
          <a:p>
            <a:pPr defTabSz="914400">
              <a:buFont typeface="Wingdings" pitchFamily="2" charset="2"/>
              <a:buChar char="q"/>
            </a:pPr>
            <a:r>
              <a:rPr lang="es-MX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Relativamente mayor en número</a:t>
            </a:r>
            <a:endParaRPr lang="es-MX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3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179512" y="980728"/>
            <a:ext cx="295232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Factores predisponentes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0" name="Picture 2" descr="http://t3.gstatic.com/images?q=tbn:ANd9GcScd1Ovc3GkpfMIYLywlAY1q0P3XvdzoYZqbWAAVNmF-dAbfy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0648"/>
            <a:ext cx="792088" cy="73769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843808" y="0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Edad 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2" name="Picture 4" descr="http://t2.gstatic.com/images?q=tbn:ANd9GcRJqwNQyMHDOv7C1DwhzuPLenY0TXBA7vEJ7EM8CzKSyzVBDPH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76672"/>
            <a:ext cx="812304" cy="812304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3707904" y="188640"/>
            <a:ext cx="837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Género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4" name="Picture 6" descr="http://t1.gstatic.com/images?q=tbn:ANd9GcTvOhd6-n2-toY5mn7BPADJAfrgIB8sorlpeV4SxR28X9q750K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980728"/>
            <a:ext cx="998240" cy="768177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4788024" y="620688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Genética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656" name="AutoShape 8" descr="data:image/jpeg;base64,/9j/4AAQSkZJRgABAQAAAQABAAD/2wCEAAkGBhQSEBUUEhQWFRUUFhUXGBUVFxcZFxcUFhgVGBUUFRYXGyYfGBkjGRgYIC8hJCcpLCwsFR4xNTAqNScrLCoBCQoKDgwOGg8PGiokHyQvLC4pKiwsKiwsKSwvLCwpKiksLywsLC8wLCwsNCwsLCktLzQsKSwpKiwsKiwsLCwtLP/AABEIAMIBAwMBIgACEQEDEQH/xAAcAAABBQEBAQAAAAAAAAAAAAAAAgMEBQYBBwj/xABCEAACAgEDAgUBBgQDBQYHAAABAgMRAAQSIQUxBhMiQVFhBxQjMnGBQlKRoTOxwRVicuHwFiSCkrLRCBdDU2ODov/EABsBAAIDAQEBAAAAAAAAAAAAAAAEAgMFAQYH/8QAMREAAQMCBAMHAwUBAQAAAAAAAQACAwQREiExQQVRYRMicYGRofCxwdEUMkLh8WIj/9oADAMBAAIRAxEAPwBWGGGegXzNGGGGCEYYYYIRhhhghGGGGCEYYYYIRhhhWC6jDCsK+mcuEWKMM7tPxhtOFwu2K5hhtwrC4RYowwrDO3XLIwwwwXEYYYYIRhhhghGGGGCEYYYYIRhhhghGGGGCEYYYYIRhhhghGGGdrOE2XbLmFYsJjscOVukAVjYyUyExXl5NjgxR0o5yh0x2TLIOahLHixHkk6es6I8UfUWTrKUJgR53y8kCPO+XlJqUw2lUcRYGLJPl53y8j+pVn6VRPKzhiyZ5WcMeSFQomlUMxYgxZOMWJMWWtqFS6lUAxYgpk4xYgxYw2oSj6VQqwyQ0WNNHjTZQUm+EhIwwrDLQbqgiyMMMM6uJMhoYIeM5N+U52PsMFP8AilYYYYKCMMMMEIwwwwXUYYZ0DK3PspBt0VjiJnVTHolxR8qajiuurHj8ceCpkiJMTfMn44EqOPHDFjiJjuzkYu6dOtgTUmmvI7wEGstAmNape2JTSi10/FDsq/ZihHkjy8UsWJGdOCBRvLzojyZDpGY8Y8ugYGiO/wAZIPcRcBSMQGSrjCc55eWMkBHfjI/l50y2KOxuopjxJjyYUznl5Y2dVugUIxY28WWBixIg5xpkyUkgVaYsSdNeWg019v64iSHaPoMcbPZZksSp30uMvFkyfVfAv6nIrSn4GPxzErNlgKYIwx27xtlx1r7pBzSE3N+U52PsM5N+U52PsMsR/HzSsMMMFBGGGGCFy86MSRnV7ZW5ym0LrYtBnCnGOxLeISSZJuOPNKQY9F3x5NL8ZxYaPOZkkrgtSKIJ9ITV46CBiIya+n+v/X+mOLD2OZ0lStWOFSkOd384kJj0cOJSVJT0cKSJDnduOtD8ds6seJvmO6dZEEvS6MsRY4+cs/uCV2xGll4r4yVuzTgMYbcZ3UHscSkpp1HbjHPKxIbFbsaEzRkFHsSm5NMD3AOVet0e1uOxy3vOPRHOUzYZW8jzU2MLSqDy86EyQ0fOc2ZktmsmDGo5jxDR5LK42Y8aZMlnxpqNDWU3VJ7bb7L3+p/5Zp5kzH6j/Eb/AIm/zONQy3KzXRA5pGzG2TJKH++JYZpxzJGaFQmXFDkYpxnYVsH9c1YpVizwqLOODhH2GO6pODjSDgZoNN1nuFm+aVhhhk1UjDDDOE2XQuA4pOeMj+czP5cKebLW7ywwWlsDczNwo59+/sDkuPwvqTTTahIFPdIlDsO9VK4om642Di/1zFreJU9P3ZHZ8tStmi4VU1QxMblzKWgrvkiCPnEf9kmeNxFrH3iijFex5NSAk7geO1VzwcZR5YJNmoF3yJFXahoc0LPHA7829ewvMZxSCY4WHPkclqv4PPALuF1dQjFMnNfOUnXeunTxKY1EkkrBIlsBWYi7LE1tHHv7j9cxej1eon1Bhn1MroT6ypKKkYtm4X32KxFkgULF8CfeeLhX09MXNLjkAL/Pn0K9J12qjhrzJEQHtvZVs+9bjzkrREOAVIIPZgQQf3HfPHtVpotRqkjXZEpYpvd9xEd8ncx5O0Ae9tu5O4U5qNcYZZH0gl0ygLHCvEW8LVzTM1LIxIJo339soquH4Gg48zt46b8s+gK06eFzzhaDpcnl/a9pWPHlTtnmvT/tRkjcpNEdQnG2aIIjkVyWiDsvf4YfpnpPTNak8SSxm0cWD/oR7EGwR7EEZ5+oikhPe9Rmm2MO4PmLKRXGcEWPBchdW6/p9MB50qoW/KvLO3f8saAsRx3AxO7nmwFz0TLWhoUtVx1XOZzU/aBpFoIzySMQqQpFKHkdjSoodQLJ+TjfUfFGqjglmbReQIVJf73MkYcgE+Xp9gbzWNcdgews41FTVZ/Y0+eX1Ui+MalavzM6JMwfSNd0bVSk63XLqZWo7JTLFpY7P5IUcKvHAtiSe/F1kzpCaVNdKdAANPGgiISZnjlmYpIzopcqoRaSxVl2HtmlPSSxRdoXi42t97qpsrXOsAtc0vxjZJ+ceVuO2Ns1CzwBySewHucwnzvdumg0ck15ec2Zh/Fv2sw6dni04E0mziRWUxK57A0behRIH6X3rznWfaLr5XDjUuh2gbYjtjJHvt/m+fk9qAx+noJ5BiOQ6qlz26Be+bcSyZ4HpftB16FW+9SNtN7Hpg1EWHsWwI+vF983Phr7ZFkYR6yNYyeBNH+S/l0JtR25Fj9ssmo6iEYmjF4a/PBUuIK9DMZrMz1nSFJN1el/7N7j/X+uXEfiuE8Wa+SpyTLGsy3wysOPj+31ymCRzTdwKUe0jVZRXzpOWGp8Psp9BBHwe/8AX3yN/sqT3ofv/wC2bMUreaSlaCoT5Kjhpa9/fJcPTgvJ5Pz8fpg8WaUUuM2asWoYqrVLwcjAcDJ2sTg5ErjNuFx3WPMyzUjDDDHEijGtTLtRmAJoE0Ks/pZAJ+l47kLrC/hjmqkjJ7VtDruu+O1n9QMoqHYIy4bApmljEszGHcgepWj0mm8iPYzEvZZwvA3n+Z+7kChfbjgKKARuOclk7k8dyb9vnK2LXyzF/u0Y2RV5momdY4VsGgGcjczGgP1BNAgn5bHDLUvJbmTmSvtoMVLGAcgrVZK5BrO6WSLUs0TsWWLbYsj1MWCgFebDC/oQp7jiNN4H1bkGSeHzNnmeTG1yBQSbiU1dEKbJIJUctQqPBp/ums8ocLKgMZI7tCAWHA4re5r4P0xyThskURkOo5fOV0v+pZOcLRl1TfiDwsqyRRs8zQOSYzuXdp5UW02yH1FStjawPYc5l9HpDp5NSitaio2mk42IxjLn0ghQzlV3UTwaU2a9D8SalWl04pSQZCHJFhvL5QA9wysTx2MQzKdSM76ieNGEcO2MyOPLrcIwd0m4qVFbVDM4Wwo59tHhtQ90Ixu2N9Ofz/c156dvZSFgAsbZG9tb3sBn0GnPK6T0nRaKLzxM7ebC+10UlWPMYDKd3mOpaRV3OwB+BkTwx1eWOXSKqRus0UwJKwxl5o3YWpRS26gEG6t3PvitV1PRo08yhK1LAMqk7AysjKxLLzTDf/hkHcfWQQMqNR48DUkKPKwoAjcq0PYRkstfoi981u2a13caT1tb1JSxpKioZed2uzjpl/FrdMzfLLRaHpnWtRI6MYXCT6yMSJJudFieFaRQVIA3NuJAWjsB+cneCvFY+8MnkeRDKIXVRRWOSbcBdAUshUEECgzV3bM7HHrnDudOlpYCsIdz13EYaE2O/PAPteQdP48UXHKjQ7uHBBZGUjlXQbVAINf4Zxad4qYzG4XHQgkHZXx8OfTOxtwgkZXxAepy9V7tJFuUiytgjcvcWKsX7juMy3RNWvR5JpNfUolvbr/U0zbVLLp5lJO3hSF2UpKgEA1ma1n2rfdNEqgebPyqFn3XEB6J3ZVG6+BXFlSTWeXde8YarWn/ALxMzrdhOFQH5CLQv61eZvDaWeKQuyw+58E7OW2wnVaHxz9rWr18jKjtFpw6tHEtAgoQVcuAGLWA3ege2ZDqHVppyDPLJKR2Mjs5H6Fia7D+mP8AQvD0+slWLToXdjQ7Bb2s1Mx4XhGPJ/hOez+GP/h0jEYbXzOzmj5cBCqvyGdlJc/oF/fvnoUmvBsuvCviqXQT+bEFYlSpV7KkHsTtINg85751f7AunPEwhWSKTadrCViN3tuD7uPbis8S+0PwevTtSI0csrKWAat60xWmI4PINEV+mQe1rhhdoVIA/uGy3nhj7cg8gTWxKgYgCWK9q2QPWrt+X6g/tln9q3jQR6VIdNKjNqQdxUhiNORRK1/OTQPwGr5zwfJ2n4X+/wAc+1cWfy5mO4ZA2QSNFrbbK9sziMJToI9v144u7IPHbt7fGdJ5rv8Av+wqx7Hn/q84p/hF2xqhzZ544HJ7DLBOhTMOEq/5mAr3oiyfn+uOOc1v7jZTaC7QKAB/p89roGh/1znF7duPfjjgG+3B75N1/T5IgN4ABPBBsXXz7HvQ+B75CZf9BZF/TksO9ft2zrXBwuEOBabLX+CuuNu+7ubUAlCT6gBXo7cijf8Ay7emdE62YiIyLQn91J7kfT6Z4Gs5VgymmU2CKsEE8/Pf+v6Z6hqeploSYSofavqJ9Ee73LAEFgOyiz2NVZzPqacl4Ld9fyo2x921+S3E/jDS72TzbZGKMFSV9rC7UlEIsEHKLV+NHYEx6eSNP/uzRuRweTsUgV353j9M86fr8US7RcrKTyvCbeOCW5J3Wd18k9h7x4vFxWX0wlGBFNGxWQXQ4YANzfz75KKhY03NyfngmhRUjCMb79M7erb+/ovXtF1FpUDRoNQP4vu5t0+C8ElOB9V3/rjcfWUfsJByVJaNlCsP4Xseg/8AFV0azEaPxIGAnSQpOltygDll9zs78WD6TZuy1mtP4l8QRz6ZdaoMGu0skQkjrmVWIB9JHqG0kj/dJHIIt+K0Z7oSlRwWJ/eaTY+dj6ZjrlbcKbrfynIXsMqOj+I1mCpGCVCksb9Kkm1CekbV9thLEDsQFrLj2GasD8Wa8RxGldTPMbiD1BBHsmMMMM01hIyu65p4njXz2Kxq4J9W0E7XEYZh2XzCln278ZY4l4wykHseOOD+xymYXYQmaSXsZmyHYgpqLQvMBG8kipGN8p5Z6FMq72VSytRIJXd6qPK2b2fVQajROHV4xDIki7ArbmA2qhUkAg2B3797Wwc90HTSCd4PNMfmaaMRSRgWrQPbqFbgA+YTt7bdwFe2pTSy7DG0OnZWBDUzKjWKa4zE3BHtuP65jxQNjHdba+Z8fJfV4pIqqAnN19D4LvSNEq6kM8bI0MaBI/MEiMoiOnDF9qEUqepdncimokZW+Ii2pEixqRLpy0iNVsxCuu1RXG4kcXyBk/SdHliJMK6ZNwUH0ysaW9o3bxwLNfFnHZtDKfVqNQFjX1MkCGMELyd8jMzleOy7f3y1zA5uEqyGJkTXDDrvfTqsuju+pDMRtZImSgpPKFjZ5KDggDjdvbvRrJ9b6gzTyU0iqGc2pLKbPlbyoICjaFSzZs9xwBqujhwpLjbbOUjrmNGd2VD9QGC17BQPbMpNsim27fLumOoaNmUB1UgoiLZu+DwD7i+cRo2YCALd0WBy9c7/AEP3WKaiOadztQBpmb89LXA8Rzz0UKHp8kjKqx+XuKRlwL4kIUCQE2pIJs0D+5zWHpk+mkRdNFCsCg7pfT5hFbm8zcRSlhZ23Q7dgMq+i6hzFLI8hZEfRldx2gKdWhUFdxCEpbUPgGzmo0yykFUnhnQihvFvt7EM0bbX+L2/ri/EHkPGYIt1t7302utmgPa473BBGhFxkDyGt87C/NQusa3VPJGui2VQd96gPsJoELJQKkX25v4yk8e9MUrDuRFkctuKLQpTZG6rs7ux+D8Xmq0ujmjNhI3Y8W08pIUchVLRNQv2/reRvEumd9LK0uwBE3qq21OpvdvIX2tarsx/ZaikjjqI8QGG4vzN09URukifcm522FvFeU+IqDoo42xgf1Z2H9mGVOaPU+G9RqdS6xRltm1WPZVIVQQWPF/TvnNd4B1kSlmi3AcnYysQP0Bv+2egljLnucwXbckEaakrAdFIc8Jy6csl6R/8P3WYtzadkUOhMivXfcAlk/zCyv6SfrnqvVuqSabW+ZNIq6J4VjVKLSHWmRiAiIpZt0V8C/ye3JzzH7PejQaLToXliE+qUSG3UHZXpRLPqAvkj3P0GXvirqEbxx+ZrVgeJhLG7OjUdrp/hufWpRmH74j2ljZXfpy5oJK1fgyZVTVOZ3cSaqSXZMrI8AkVGEO1ieAORXFMK988k+2DwnPqZ/vkKmQbadByygFmDKPcUea5FfXLzo/jDS72CSy6uWRhvaHTyVwAqgLVKgA+TySSec0Oj1ksjj8Foox7ysnmMaNBUQttF0bYg8VXN5FzzdWMgYQRfX2XzKRk6Aekd/7e/HHz+n/PNL9rPSEg6gTGAqzRrJtAoBiWVqH1K7v/ABHMx0zTvK4jjUszcAD/ADPsABdk+15ae8LpTCWvwq98Lwgysx7qgr37nuP2Ffoc0D6wLIkdEs4Yj4AUWbxPRvB2oi3vcTk8bBIbBBO4btm27xGv0shZQ0LirBSRJKN7aYPEGBqu1+/6ZkzxOfLcjK32/K1o2ujj0sf7/CemlQt5Tcl1JojgrdH/AK+mYmXT7XKfytt9rO01Y9+R+lnN1DopCAVgldgoXcU2X2v1SleCRfF5lOuaVllZyrLuPIYAFHrlW79wAQexBBF5Ola5hIIy+6qqQSA4/AnPDHh8avVCNzsiRHlmkHJSGMEsVsdySFF+7DJvjDWSyOqMnkxx7lj0qcLHGih2Vh/N/NfN3fN5TdG6qYJdymlcNHIB/FG5XcP8iPqma7x3o3frEqqKLzPGpINL5zsNx+RtYfs36ZoE2CoitgcRr9rt/J9AqvpPhqSaZVTaVSizUNoYHZbCvVWwttJomwO7Zrofs8iCbTI5ayfM/i37rLXZ54A/a/fNB/skeQ0SMY9ylTIgAfn+IfXk/pfGZzp/Roxo20STTBZHcLPtAV2HLIlHlaQ8Gt1PROZ5nL8wbeXumm07Y8iL+ft/ayvU+hz6ScPIBs3FgyCwVLNvBFWp2ndXYXz24v8Arj7tD5w5aHbEy3Vp+aME12pGIskjawFAKMu/9gCLQSQvI8wETkGSvSRG1bK5UD2BJr5zMdUnI6WQALaT9+I0X+xda/U5fHLjKZijMcTrZWsfC4Id7fRaTokQ+6Qi+BFF/wClcm+wyD06Py4VS72Kik/NUCcnewzbhXyiqkDibc0xhhhmoshGcGdwGRdoujVMa1E27nYxhCHEgbaUYWAwb2PJH1uubrGOifaxGS0cqvIVPEsaKN6/zNGWBDf8PB70vbIuo0f3iiWUgkeTHuAL7hKQeQbkbYpUbfyv37jPPtXpvu+tcKCVR29ufL5BJA+Bf9Mw5KkF5DNvde14T21Kw2OZF7bf6vZv/mbohQLShj2UwvZ/Tiv75Cl6+2traNunsEKT+I7q3/1AOFVWH5bNkAntWYPpvQvvEchC3MnlP7fiIS6zKv6b49vbt++SPDnV20kiGQ2ku1ZP91+ySf0oN88fGUOqS4Fqeqa+WWPACPLdbuOKi1+3Oef9d8RijDGiOUGyPUmwyQg8wH2lUEFbaxVivfNP4560YYdsY9cjEbj2VQCSfq3HA59r7i8/4c8CS6iPzXJjiKs3mUXdiLHpjW2YA+/0IF9zSxwa0ufoUrw+nc44xrt+VjNWjuQS24n3I5NUABx+UCquqHsMaTTkHv2vkA9x9TX9c9ki+yrTNEpimclrYSblYOhB2gED9OR/vcc1lX1X7HZCn4Mysxbsy7BVXbNbEm+AO3qv5OcbVw6Xstp1PLqRdYzpHjLUad1JkeSO0DK/JKg3Sk3tO0kXfuPgVo38efeokhSNjI7KrKArFj3CxoO6lgASaofrYzXXOgyaaQxyJypPPdTt7U3YgswJ9+aNEVlAYiou65Nd74rkf1yzsYnkPsutqpo2lgPqvbuna5YdNChVzKfwvJABladf8UUTV7tzEk1Ru+Rilj10moaELptOQiyL5jtK7IxK2qxkDhhR+LHewcyfhrw4JdN54lMasvMcZJJlDqq0zcod+1uDyQCTwK1vUunbhFI0k02pHlxTLG34yqCRII/I2lKbebJ2sGtrG0q+K6SUYYssORy30VT+MtaA03vpl7qH0XoszmJ510ssE8sqTRCI0kqGRFlXeTTF4wpIq7Wwe42MPhvTJWzTQLXxFH/ntzM9T6CqxB9MJYELRssomZSJC1IzwgsJSSVXc67ufUT3HNT411empdRDE3t5pkaME/w70WN9rMCCK4PIFEFQlOCH2ccypUnEYJcjkeq2iRBRSgKPgAAf0HGNarVLGjO7BVUWWY0APknMb0/xfq9XJs0/kue+2CHUTMBYWy8hhjAB7ksAMl+IPs3kfpxm6jM76gyQUqMBHCjzJGVRFGwvtflqPIAB4swZCXGyfdVNGTcyvJ/H/iRddrDJGDsVVjSxRKqSSxH1Zmr6Vk7wJ0iaKczum1EBDBwQSGBBKj/dIs/oR3zZ+HZRDHEzaWLytgYSwKTIncqWjNs55u1JPN1xm60c8borqd6sAysOxU8gj9sUrqqSls1zLX0J3Wa98kUge4WN7rFQ6eCGR5JH1axSvvD6QrIqsw9ZkgdGBQkbt6Am2ojsTaxfcJf8LrLpwD+PDEvubI3wx2Ms9b0SNm3RlomJsiMgKxPclGBWz8gAn5zE9Y6jrSVPT0k1EZBJcwNV3Q2sdocfUCslS1bKjJozTZrYXHEJHM6beWYVjPtkfy4da2pRSDLIsCwx7RdxiS7dia5SgFDWeQMwXXuvNPq5TBTKwRBSbyypfq20RRLGrHas9F6XGJo0+8FzKIw8kLgxgHjcTGVBYBuObHb6Y/BAqClARefSoAHP6ZTPWsjJbh8krVcTa1oY0k73Ov3yWO8PeBNkTyTqDKUbZHwQpqwTQ/Pfau369th4u0wGr005IPmHSSbr4JKjTvR92DLEQP5WfJKShe3fIUskT6aTQaptkT7jppvaKWv8F27BT3B44v3FiNJUmYubJvol6GrD5MO50H4/G6cbxEiyNG6SqymhUUrh1/hdGjUij8GiDY9shw6qJXBSDVUCzAeVMI0Y2GKo5AUm27D+I/Jxtev/AHQiHWsVYBdrncwKmh+I6jae4/EHpYc+k2MuNVr444/NZgEAB3Dmwfy7a/MT7Ad7yLmGM2sfXVelY4SC9x6ZhVfW+sP93kqF1GxgzShVFMrKFUB9xYsVA4rnM9LDcscCjci7ZGPt6VQEj6NKlD5CHNLDpG1CpPrVMWlJJhhDVLM6gkMdoJCgAsSOAO247SK7pasxkMpuUyuZFraYyKVYWWzt2KoUD2AAHHOaNNDYZrL4tXmmgc1puXZeGvv9PHSafyHHVfjEzL6c4nYZuQhfMJXXF0rDDDH0ojIvVJdsEjD2Rv8AI5KyL1OMtC6i7YVwN1Xxe2juA7kUbAIyL/2lWxC8jQeYTel6nEnlkSoduylaMnbSxjncKIUIF9Nt6bHLenzrrnOoLEFlKn+IITe+rP6kGveqzf8ASdDp44R5mnj1H+K5lO2GXy0LFpZIiQI0BBUW47ClzI+J/FzFWi0imHSahFJjZUt2U0zk2xB3IB3FhBnkmRyMfa3mcsvLpsvexQyMfd2w1t/akeGeqrGY7bnYykLbMLRgCQlmgaP7YjrpVmlRLIZm2+hxSEgq5XbYUKQbrKX/ALZzlI0YRlYlCp+EgIA21bKAzEbF7k5P6R1yWc7HlMSReZL+FHbesr5g3CzRKg82LGXQ07nTDFYC+ef5t83VzaSHIlxve+w+eqsZeiS6jU6WAtvUxlUlIJVlUby/fk1Smvas9X8NudjIRtMTeWV912/kP6Mm1h9G/XPM+mxmLVx6un/CaFTDx+SSNVlK1Qv1XtAAvcPjPS9TpYzImoK70ZFR5Ii4mSP1sksDRG2AL2UprBBAsU1fFIP/AHa0jC06clsw2ha7A3y3t087qF1zpEsDHU6OVYqt5oZSfu8g7s9C/Lfv6lAv35u7OTxVp1haVpBsjClyFclQ/wCU7Qu7afZqo0fg5Ki8KySwgwaqPV6dxwNQpDnae3nw1yGHcx7gV+RlZp+n/dpd2p8+JtpjBnlEkJVmU0k9cm1FK7Bu528k4jJTva3vi9tx8/xDJ2l3cNr81E1UnT+rR7VlR2ohCG2ypdGwjU3cD29j9c8b630h9PqGjmFNGRx/CQbKkfQjZ/5qz3vUdJ06fitBFaHeG8pAwI7MG22CPnPIPtSmjfVxyRXckQLURyQfS1/8NH9KyyjmGPsxe3XZRqojgxmyPAybo0G0yBJiTGHZRyImBKggMPQ1g3e3989f03UIY5WSMgq43hYl3bXAG9aQGiV2tXc05zyjwl0gxaRZXjMiyOslAmwotKKkhW9JYi/n3GekaPrCJp1bcESMrIpNKpjJ/EWjQB2ljXzXxno6UxPjJjIuD3huvD1xxSEDMaef+rvV9zrJG6eRDKA++VlJDIyswESBgd3pO0sCTv4s5lH0upCyF5GbkJvASKTyvTsY743IbhXBBBVjJ75sfE/UEaAFFaXZJCwKghB+Ig3eY1L2b5Pf45yv6pA8zKoZYxJCwKrTt6GArcwAFeYf4Se/OZHE5zHKMNtL3Oe+ijTE4L6fPXRU0WpDRud0keohaH1wiONIx58CSGMI5flJ0PqQLtUrbVZ0HX/EOqm0rRytGVVd7FEZXkaL1qDbkINyqTQ5r2BrM5pdErybW3FZ9MjSDe43NE44kpvVzJ2Nj0Zc9RW4ZAKso457WVIs0M1+GRCWASuH+3N/de34dG2aESvGf3GR903ov8KMj+RP/SMY00v3aatx8uZjSGqSU8+n3CsL9PYEcVuyDPONPpIZNbI0SusYWHTX5rHYCQ8jUVAHcLtq63GxmW8RdO1DAzaaKKHTkGSN0KedJHRcSO7MZS+xSSCRVH96uISw1kJhtfkeR6K2te2WLBb+lsvEnjFYFKoytMP4ST6ARe9v2Ioe+4Zf6OU6bT6eIjcyRRLJZA2qPLjZvfnc3A/3W+My/SusaU6TQR6loY63yPvCAGTTsYx7cM7kPu9/LYc3l/N1XRT7/wDvenLMVIYvFuRVohV3NwLDEkVZc4lS0TaSLs2DvfyJ36W2t9yvLwGAyt/UtOEHPIm+dtthmfTVZ37S5nXVQbWZdsLbSpr1M/r/ALKmS9A0ogiecD8YWrgUDusqjD+FttEexHbnjJfi2bRztp3eWBtmoTdUqH8Jg3mKxDfl4Uke+35OM9R+0PSyu2miQzWrbiWWFAFFna0nJcECgFuwK7Y7WsgqKdsZaA5t+9v/AIk2B742MawnmnYmym6v4h0+yRSyycbTGDVsCAQGqhVg7vasd1Gqkh/DkAEhRirAkq9Hb6Nq2W7Egha3D5F43oZKssGoLLe0q/B2ggghSh70pIF2aOedhgAJJ2Wxw/hBlltOS3PLqeX4XCZZ22ICyC6Fq7KPamjBsULJ2j/XNj4Y6PBp9p1DNO6DcsPMiRivzMm+h9QSqi+W/gy10X2VaoVJDPBqompl3sRa/AJjZfp75p+m9F1MEe2Hp0Ik3X5k2pR1DezbI4lFL7UFP9TeoGr0ss7NGkk8yQCPMkn2v1CTpVcyfetUhFAeXG59TtuUoqgKCfVtLUgHpQKGtt2V6z1qKTUmSSZzqGKoixJ/3barENp2c8ySKCzl+wMZAY/ly060zJKIJdU2o1shXzXSlTSwMwDLEo/JKwLBWPIBLcGry2v0f4jpEq7o3ZYhV0UUBFHuL2hP0Y/XKpKlscjW+qQdS/qIpW/8m2WWWwvt11J872krWucTsMahlDRBhY3Kpo9xdGj/AFx2PsM9LE1fK5MsuqVhhhl6oRhhhghQ9T05WD1xvWmokBu9F1HDEEki+2eb63wxKOPw9sZZN4JG87u5v3ttvt+X9z6pmW1MtlmYAJbWSRXMhYH9h5XP1zI4m7s2tc3W69Fweolu5pNxYfXZZRPCDjl3AGwMCtt3YKBzX1/t85qPD/QI9IJXaTcpDKSy7QEVyCas3dD/AJ45LJGjRtIaiSKKzyaG9aIAHJ4A/fNL4I6CuqgSSamiATal/ncclpQP4Aw4U/m22eKvNnqWUpe6TQWsOZOy12tnrGta3IE5+CoJIYqDQxbFWmEs29Qy3bMiswMjKu5gGK8L6b4B0HR9bqtMKk2SRru3p6I/LYDzCsMrSbHJVo22MQSXNUBl9rPAulZt8anTvz69OQnJDC2SijcMw5XsxzP9W6JPp4xuuRI/MYzR7l9BLybXhQM1liFJG5aCk7QtHPj4nT1TcLv3bA5eh5/LLWjp30oLm3ced9uqvNJ1DTSysI5pIJ9wLxLNJBL5gHeSEMBIw+SGBrmxlrJPqiCDrSVIoh4NOQV993oFn+g+meX6uLzyIFZHRERHZy0ioGWOKHb5bMIypbzAQ6RAuo45GWnT+nwzRmFo4lcRLyqqS0Lr+HPGSN2xlIYXyCaP1dFK9uTJCBy1U6irbG3E+O/MjKyd1idN0r3LKNQ4IrTwpFRY8gGGBVQ/o1L9LzGdYgl1+vZ3iKxAPSoVFCMAOiuw2vJvIDVfJ70AcsPFemcouoBMbxVFMENeXKv5WUj+E+YR/wAMiZSaNtyKpMp2sT+dUAZt28h/zljR4o9nq++NxwxxDtHkuPl8z5qttYx7cxYX0H5K13hGZTDMN7pp9o2xHaSQVILMx3FeaoA3+gPFv4d0CCGNtoMgHqdhufd7ncbPPfvVHMw0oiRURgElBjURb2axZU2x/MRaggV+U9u11o9MqSbXBdHFeprTcOxEYpOVocL/AAHnLuFd6WSWwzttYb9FgVnfuRlfPJa/X9WjbQOjHdIYJFaNAztuVWVrCgkLuU8mh9cr+q9HAIaKD1iOdwZnaWRdhi2+Wu5qNkUAwvsbvHZfEEK6fUQ2Fc+YEiUEt+KgYEKo7b5DzQGTOo9ZKyO9JEscdtJLydjks22OM32jH5mWuODjUkQebOGemnqs1uJn7Rz+3zdYrTdahj1A8ydABFNTEgBt+oNba9qjv37jLCfxHpJFZDOjBlKkKSSVIo/l57HKHpPW+FfdA3n6tdRM++VPKKnfDFK5iMcdkfzNzu5B5Gk132gBAfxNCh9r1cs1/WtNp2/zxWmqH00Qia0EC+fibr3lFMIIRGSPQ75rJ+I9BFPF+C000y7RGZBqJPSoJ8pbQgDbZr6WTl/0nTyzaWCIbBJFppoZFk8z0rMqpGTxxKFUkpfAsWAcRJ4jfUxB/vcYKyKEbT6bVbTIxMa7ptQAiLUhJBVjQ4Hxu9JCGRAWLMoUM1UGNC2AHAs80MrkcHkEtA8EpVVeA9wDMLzHqOmni6eIXhceVq3ZpBZUjy39UYA3FCSbYgAUBybrJRFCyBHBXcfR3r0t2vkDPafGPX/IhKRxtLI0TlaIVUFiMMx7/ndQAB+pUc55X0fpkumgC6zSSeVJJvUn827ZQHlWG/c8c/pmnDxWSIG7A7vYjsdr2220Wex4DSQNTpfXmouoi9J2jkcrXB3DsQR2N5mtZCyH1gq92bJvkA3/AHHvmo0HSJI9XN5+klEdM+xg6bI2cAPQ4IANd6/ehms1vhmKRwziyqbAONtc1YI7i+P2yvinEW1TmkMw2Q+qbEc9Cst4R18pWITxvLpoy4WgVveCpjEtVs3lWKm/y/TNBpNQmobUzPGhhjjaNUWtp2BRGFI5vz5U9dk8miaxOr8OppoxLFHE3lCyko4dtjBSSostvcengNwOKx/p8awaGNFomebdYFEwaQepjXsZ6of757988xVENOIb5D6nztv7raoZW1bBgJ1tnt8H2TvQW1uliaTT6xkG9U8t4w6M1NuPcWQwUXV+sX9Z/UusdTk0scsvUCnmsQFiiCegLu3bgw9vp79851lhHpYYrt2RpmrsQexAq7uOL+pxzqoHlaRWFN5Cybe9GcsZAP0OwDFTVy5AHc8trj62PmtVjGvkaTu4662Ft9efoqPwvplTVvt3tckKMztuJkVlMhv4tx/fLie01wqvVqgf/MxH+YJypSLUQTO4jjJttWCzvsKys06J6U/NtiK0SPpnNTrZBLHOZoDbPI+yGVljZKJXmUbtpkUMLDKWFjvU3xOkeXc/n0VbZmsGuWEjzOe/UqZpJP8AFUdkmmUD4UStsH/kK/tWT4+wys0enou1ks7EkldvvxSXx3+TfezxlnH2Ge2pgRE0O1sF8n4jg7d+DTEUrDDDGFnIwwwwQoPXd33aXy73+W1V3uvY/NXnm56rMtLOtqBSjavpI2+pLUqTSgcg8fXnPVshdRgTy2ZlDbQzUQOSB/YntidTTCbM7Lb4XxEUhw4bknX25LA9OlafaFhYxiRQzsQwCkgEEAIpAFHntXtm48hFl80KtUo80PLEJKkMezck25ZdoEp5oA0VpaMSWPytMRS2EIN0FLEUb+hY5E6brNRpWjE6tK7HyhTokiGFRGUZqLmLYpXcAPSXW2vFKvh/ZYI2HM6he7qYn3aMWZ1+BbXp/iCeCNPN3amMsV8wKPO4Lc0lpLSgMwDWBIKMnJzT9P6tFNH5kUiug7lT+UgWQwPKmuaIBzzDW9TnDK7ldqu7/hbomS9jtvclt8YWKjwGrgcAAWfU43WPUMHfiOciVQyBi6sRHu8umjJXYiuPU5dloMted4hwG8xAGD6H8eXopdpLHIWuHd5qF0hfN0/neUGaR5ZWRUFvuqQLCwG30iQWqsshuifSq4ibqQOphmWUlXklUFiu9llLlRKG/E8wMqIQNyAxj1WSMl9A0znToyvIFVRTuioFUoIFkHpALCP1kq+0rHErepbyF1DTCXzS6kNKrkqk5BIFyLMD6jIiNEqqWLh1cldhoDXIa1rLi3L6JOdjXRgOFib++6uddBz5qKJNy7JYSRU0fxzwHUE0fccH2Ix2v6P5X4mlLSxc3t/xonHIDjuGXtf05HAJ0/TJmSR4JXDyRklWFfiQk0riuOG3Ia7MhvnHtR04O29SY5CK3pwTXYMCCHH0YHGLvZfCvNdu6mkMUm3z4fqvP06ixsMaUtfm7VuMjgFlQEADftr2s/SrfTTJKreZPTpTUWWOMA1tYeX6SCDz6j3bjHeuCNL837s8hYKWDGOQ2QCXRT6uO/qH6ZW9G6VEzkpCshSmBSYqA1mgxLWOR7ZUyRkT7NFr6jbxH4WoB2kJmtYDfL7kFT/+06JvEdbXaJh3EYpY2bcWFsfSBwD+tHI3RvtFUajfqoDLGH8wRREKGcVsMpYEuqgLSigSou+xkeF9OQ0kaFEZW/Efy7lBYn0AsxsCiLII47E5rIdKqihfHvxZ+pr3yUlXI4W2S8skVLJhLQSLZ3vsPJUvVvtL0c2sjkn6YyREESeoBpvUGVpE2hZQrDcAx7+9cH0zo/jPobL+FNp4+/DqIT9bDKuYzU9PjkULIocd6YAj9ryCvhHTXfkx8/T/AJ4uJTyUm8TjP7gr7x94p6KkLeT5Uup4aM6ZUJEoIKO8gXaVDAEq24NVbTjOm8ZxRQxecakkRGKAKhBYAksCVSJdxrkgCwB7ZH6b4ZgQ7khiVgeGCix9QTyMY1fQpxKXWdGUvuCtGbWmDgblfn1LFdjtDGOAMuALhddNVDMbONgqTx9pNTNINQ0DrBGiottGdwJ3FqQv+ZqUfovIvJ3VtIIo9Hp5AfQAuodW9MfnSpPICD/+OKUk16QB7EZN6d940kYjheNRQHKsyiljXeqWKcssjMbpjLyOLMDX+H11DM8zO7sysSQiglLC2qqAQAxFG+OPYZ3DZQdVs7rHkYW3ta+fjfzVX1npGpHUNSYIZJNk29tm+ikhWTax7tz7Gxd1wM0sXUY1A3Fks1ciSJyewt1AB+mSD1+ePTiEqzFI2VZYyCzFVqIMrMuy2rcwZjSmgCQVoT1CZ2LPAx3ckVAQSG0rUzM24qdk4ok8Mo5F1x0d+a4THVtb2j2ttle4uep+XU7rk1gRqfWzBgO/5Bakj437T9dpx/UaZG1kcEdARiPSLfsIleSRhX5mDWT7EoPrlP0DSyaeRXaMPtcEK0pLbUrylDbCABzxz3yw8P63yJ/NniclRIQV2Pbvd36geQauvYfJzKrKaoLi9jDkMvHb39itrhlRSUsPZ9q0nPpm7I68m+4T3irVkzS7RwhSNR8U+zaPptCt/wCM5J8UIBrSo/KiwKPovpIH+Z/fKmHqJGoR2WZqmDs/ltyN3ejz+X/LH+q9Xjl1LOBKqsyEF45F/Jyf4eO1fviApJ2OAwGwHI82j7ErdbV02NgEjcmn+Q1Icba9bKZ1RR/tNUN+Ws+jiKbm2sgRdqst0aZz3/mI7GsbOmYzzIigyMki8DlmWOls963Ej9Mc8TayL70JY3RvXE+4MK3xFAQTfBrbz9PpjfU+rQrq/MjmQixIGR0NAktZ57rvFr/uV75VH2gY3X9o9bD8+yk0RvFm2zafUEn1yTGklDxBx2ZVI/QgHJkfYZXyahI32JtMcnMZjdXC7ibjYLyu1twB7VXPbLCPsM+g08wmjDxv7L5HW07qeQsdzy6hKwwwy9IIzhas7iWS8F1c80fOQutS/gORZraaXuQGUt//ACDkzyR8YeSM4bq6J4je142IPoqHrL7kEaeppOVrtQolyeRtFj+orJSacmQyuSXbvbuwBIUMbY2WbYttx+UABQAB2fowjfzIEXcQQyElQwJB9J5Cmx8UbN/ORJNNqJeHKxJfIX1sR8brA/t9OReX9rHi7V4u7YbfhfRoeN0UrO3cbOH8dwgSaaWdU1U4ihClmFkF0BAYAjm2NBdtkqJD223G6bIZoSySSRtEGoCESExeWiB4S250UkSHadic8MCCMsemdCWIseWdz6nYAEj2HH/RJxXV/DMc6bTSn+cKCw/Q5mVEL57udqdljzcdifKQ4HCd/wCrJvR6p30cALu1QKdunJLqis0MQ8tG5kPDtu3UI+Nv8U7R1J56eWkjJTHygvqCsgcKBJKNzI8m0sgI3OFB9QWLqdLO5G542UfwlJgOQ4YLsnBQMW3FVKqWRTVjnnTenzRIUGol5NsVpWNdgX5cDljww5Zj3OKsp5u0JcckyOL07XlzpCRysfuoLRMxTYLkaRKjiIRpJtjGYBVcogAlVrIVEBZTyCmRdNqNTKRHNG6un+MX8wBV3Bd4i3BGALLZogbhx2u7j6EqsXUyK7VbiaUOa7Etvs/veSZ9K8jI0zvKY7CFyvpBq6CKoJNDkgngc4NpJmusCMO+t1nycSontJIOIaafW/tmOir9P4Z0yncEBN2STQ/QBaFfSqyZJ0iFqJVQR2Kelh+jJRyYkAAzvkjHv0zOSwXV0pObj6qsOlljNxyqwu9sqjn/APYgBv6kHJEfV2MojePba3vDblv3F7Rx7c0eRx75L8kYGAfGVmkbsUGrDv3i/t55fdLMw+cV54+ca8kYeSMP0jVR2oU3TaoV3x46wfIys8kYeUMtbAALLvbKRqdQL7+2M+aPnE+SMPJGd7AKsvBTxCgG2B4PuO+CwLXcX+o+h/8Af+2M+SPjDyR8ZYGAbKvzKeaNR2Yf1H9v7/2xUkafzL3+Qfj/AFv+2R/JHxh5I+MmuW6lLMC1e5f64r7ulkWPjkjg33P98a8kYeSPjBdv1KV5K82w7H+L37DGz06MG7QH5oX2vvivJHxnTEM4pBxG5SdRplC8Hjgdx34uq/65GKiHAwMf9sUBnVwuuLLuGGGCgjDDDBCMMMMEIxJGGGCF0Z3DDBC5hhhgjddwwwwQjDDDBCMMMMEIwwwwQjDDDBCMMMMEIwwwwQjDDDBCMMMMEIwwwwQjDDDBCMMMMEL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7658" name="Picture 10" descr="http://t3.gstatic.com/images?q=tbn:ANd9GcTDwjCsUTuyPfxgHkT8_4dslwRudLUcGb9xPIuSizLDFFKsWzzAC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204865"/>
            <a:ext cx="864096" cy="720080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4499992" y="1844824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Raza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7660" name="Picture 12" descr="http://t0.gstatic.com/images?q=tbn:ANd9GcTYiuzPJpddADUc1ce8wos5nLTsPvaQ4_ySHvpbYBYWVgWatSo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2712432"/>
            <a:ext cx="720080" cy="860583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2843808" y="2420888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psicológicos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7" name="16 Conector recto"/>
          <p:cNvCxnSpPr>
            <a:endCxn id="27650" idx="1"/>
          </p:cNvCxnSpPr>
          <p:nvPr/>
        </p:nvCxnSpPr>
        <p:spPr>
          <a:xfrm flipV="1">
            <a:off x="2483768" y="629496"/>
            <a:ext cx="288032" cy="423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 flipV="1">
            <a:off x="2915816" y="1916832"/>
            <a:ext cx="57606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3131840" y="1628800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3131840" y="1700808"/>
            <a:ext cx="108012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3059832" y="1124744"/>
            <a:ext cx="648072" cy="207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Elipse"/>
          <p:cNvSpPr/>
          <p:nvPr/>
        </p:nvSpPr>
        <p:spPr>
          <a:xfrm>
            <a:off x="5359152" y="4559968"/>
            <a:ext cx="3312368" cy="122413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Factores coadyuvantes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2843808" y="4077072"/>
            <a:ext cx="1728192" cy="5760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Hábitos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2825644" y="4884004"/>
            <a:ext cx="1728192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Costumbres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2807804" y="5589240"/>
            <a:ext cx="1728192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Medio ambiente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3" name="32 Conector recto"/>
          <p:cNvCxnSpPr>
            <a:endCxn id="29" idx="3"/>
          </p:cNvCxnSpPr>
          <p:nvPr/>
        </p:nvCxnSpPr>
        <p:spPr>
          <a:xfrm flipH="1" flipV="1">
            <a:off x="4572000" y="4365104"/>
            <a:ext cx="936104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endCxn id="30" idx="3"/>
          </p:cNvCxnSpPr>
          <p:nvPr/>
        </p:nvCxnSpPr>
        <p:spPr>
          <a:xfrm flipH="1">
            <a:off x="4553836" y="5172036"/>
            <a:ext cx="7200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flipH="1">
            <a:off x="4572000" y="5877272"/>
            <a:ext cx="1008112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6588224" y="0"/>
            <a:ext cx="255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Diferentes riesgos de acuerdo a la edad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662" name="AutoShape 14" descr="data:image/jpeg;base64,/9j/4AAQSkZJRgABAQAAAQABAAD/2wBDAAkGBwgHBgkIBwgKCgkLDRYPDQwMDRsUFRAWIB0iIiAdHx8kKDQsJCYxJx8fLT0tMTU3Ojo6Iys/RD84QzQ5Ojf/2wBDAQoKCg0MDRoPDxo3JR8lNzc3Nzc3Nzc3Nzc3Nzc3Nzc3Nzc3Nzc3Nzc3Nzc3Nzc3Nzc3Nzc3Nzc3Nzc3Nzc3Nzf/wAARCAC3ARQDASIAAhEBAxEB/8QAGwAAAQUBAQAAAAAAAAAAAAAABQACAwQGAQf/xAA6EAABBAEDAwMCBAQEBQUAAAABAAIDEQQSITEFQVETImEGcRQjMoFCUpGhFSQlYgcWcsHhMzRDgrH/xAAZAQADAQEBAAAAAAAAAAAAAAAAAQIDBAX/xAAkEQADAQACAgICAwEBAAAAAAAAAQIRAyESMQRBE1EiMmEzkf/aAAwDAQACEQMRAD8A9XSSXQpAQCSckgDi6El3goAalSckgDiS6uoGMpdCdSVIA4E8JulPaEAKvCcAl3TmizXlAD4WU7UVPqSGwpc0pgd2PdKr7rhDWgucaA3JKx/X/rVkEr8XpLBLINjKf0tPx5U1Slayo46t5JrZ8iDGbqnlYweXOpCcj6n6XGS1k5kP+wWsE2PM6pL62dNJKSeCdh9gjGH0yNjQNNLB87fpHUvjSv7M0EXW8TJcNMpb8PFKy6Vuz2Oa7wQUFbiRtH6R/RRuj9M3G4t/6SmuV/Yn8dfTDcgaaP6Se6Y9hDdQNoTH1KeI1JUrPBVqDPZlTM0OERB3a5aTyTRjXFU/RYqx+25Vdxp1fKuzPbG8jtXPZUZIib/qtDIbJTvsh+USCaGyuPdtQVaYW3k2gCjLIWFjgdw7lFmv104VuEHnbYIPAFhWMDJ1wNvctNIAnzIfUB2Gw3QWUmM0brsVoRToz890LzcbWw9jygCh6iSrHmjsRskkB6Qu0lScgQkqSCcgDgG6RC6EkAcpKl0pIA4AnDhcATgEDOALoCcAkEAIBdAXV0IAVKaFoG5TGN1GlO34TQHQFXz83F6djOycyZsUbBuXFVOtdbxulQkvIfNXtjbyvGPqzrWf13reOzKkIhabETT7Qou1Jpx8Ttmq+oPq3K6w52PgaoMW+Qfc/wD8Kn0zp+qtQsfK50nAtrSR/ZaXGxgwCtlxNunrPQSmFkjsWBsba08BWhTeFGTpFkilC/I/k3VLoRZfJtSqzSUq0ss5O2wUL3vIOop6NIkkcLULjuuaiKC5yTspGyXH6hNiusO1sHLHmwimLnszHOewhsh/+IlZyc1aqulc2QFjiCOCFc8rlmd8Cpf6bKbT6LtNCRp9wVORpLW/PZUumdYinuHJ9kx2a+9nfdFCS9gLm6X/AMq6ppUtRw3Dh4wTkxk/q7cqHAJaZGnauAiWRC4M9w53r4QuRvpZQLbAeN1RATx5g9tdh3UmSy2EjlD4X+m70zyCiLTdEnakAA5sQSyF91fZJEpce32wGkksA1i6kkECFScAkuoAS4uriAOpALrV1AzgC6F2l2kAIBdpdpdAQBwBOHCQbunsGooAfG2hdIR17rTMKMwwEGc7bfwp3XerfhIzFjkGU7H4WOe50sxc9xc5x3JUXedI0iN7ZUyzJM50kri553JKzL8XV9Qx7baVs5IR6ZcewQHEaJusgg3obusLWLTq432afp0AbGB4REhQ41BopWQFmjRkEkWs78eF30mNaTsE+Q1uhudmmNp0ObY5LjQCrpDXZNKW1sASqkjm0bWV6t17RIGxSyPkN7Ae13mkIwfqgZExEU5bpNODxsjKa3A2U803zKfwnFlIfhZDpoRIGkEc+EaZEXMG3I5Qlq0KfiwJmkN5QuaUAHekY6mwNaT4WTy5i+b0x3Knx7KVdFiOQyP2PB2Wo6R1Vxa2HOdZH/pyn/8ACsfm5+N0iICZwEjhdeAhT/qJ8zQ6B/tJoXwT4WkKl3JnyuKWUexSkZBAfTXBu2/KF9RhLXsIuhz8LL/TP1cNbcHqntFgMm/lPg/C2s/+ZpkpDQT7SP4guma04bhw+yhmR6HNkAolqmw5g9gLjuNlP1PH/JZQOqkNDhEdJ8pkBUOPLRYKSZHI1zASkmBpgnJoTkhCC6F0JIAS4AnJAIGILo5SpdQB2kkk6kAIJwXAnBAHQN1BnZIxccn+NwoKy0UN0C6vL6s1XsNgkxpAwwPncXu3J7qhlR+lJS1rMVsOOLHZZvrIa3cD3Ws6WI343vRTlc6QaGckIbidPnxeo+pLRY5pojyos/Kljhe2J5a8kAEdkZwTI7BYJ3F5rZxG65r5G3h3RwqY8i/iXSut4VPD/QFcYgginYXiuAheT0jFmJM7S/4J2RlyrzOCTLlMz8nRenw5EWVCHRTwXoo2N+dllpPpLAiy554nyl879T645vZbqZrSVAY2jgUq/I0sTF+Kd1oodLxXwxFgLtLux7I6x5EYb4CrxAWAFM8UOVPniH4aDOrC43fZY50X+dDjvutznxgx791kOpN/DT6/4Ulya8K/H0R5XQ4czKzMqSS2ZUHpFj236fy3wguP9JY+JEIWZjnN1aiSOVqcGQSNFFWZMKKTdzBa1/LSWJmP4ob1oyk3Ro2C4ZX6h3KP/TH1BJh6MDq7tcN/lTHlnwfhTPxoo2n2oP1CNpOw28JTbT0dxNT44enPeJmNGoOGnZw4cg2ZDU5oHU3ws79M/UJwgMLPeTiHh/eP/wALZt0GBzg5pjlFskBuwuqaVI8/khw8ZUhIcwdkkiwxHQNv2SVEGxG4XUmro3QIS6l2So+CgBLgNrh9p9xA/dca9mo7k/ZAyVctdYzUCbI8J3okcHdADbC6CmuaWuruU06mk2OOUAS2pWqBjvKcJAgCSeTTE4+As9Tp52NaLJKK58pGK8jvsoekwhjDM7lwoKX2ykWcx1MDSe2yx/WHFzr8lanMdradysz1NgcXAHje1N+jbi6ZnMyPUGnyjbp3QdKjMWznNoIVms1wnSdxuEX6U6PN6fETVjz2XHU96ejFrEmXOnFxx49f6iN1eYqeM5hB9P8ASDW6tDhNGf2ce7woXttpJUh5TXuGgjug1QOnOlVHzVyaU2dJps/CCte/JyAxnc7rN+zTNWhrDd6jzZ2CWf1bA6YWnKe4veaa1rS42pIMVsUYFm65C5JBE25NDS/s4iyhpkS5I8rKE0IcGkAjaxSyWTk4ubmuxWS6pW8gDhaCYnILmPcaQLMxxjTepjNaxx2c6t0lPejT+iLpZdDmvxzwDstK1nstZzEAhm9QkucTuStbjFk2OHDuFZnXsD5goG0EyaNhaDqLatZ3JNPRL7Ka6B8gDWyE8BpV/wCg+vSQQDEyiZMYn22bMf2Qzqr/AE8KV3cilS+nJRHkhh21cLp4+ji5u3jPY2+o8B0L2uYeCUkEw5niBoD6CS38jl8T0YDwpmxgqOOrUk07YIS9w+yZByV0WOwvkdt4Q2XNkntsQ0N+FSyZTM/VJIN/0glU5/xEI1skcCNwsq5EmbxwuloYPpxNa/IfV9yp4+oYDZQz8TEHeFncjqbs7pBmIqXEkqWh/Cf4lluoZLnPBa+xd7FZ1z4+kdPH8Pznt9nrjXW2wQQeCPC6X9zX9Fk/+H/VH5UE+HO7U6L3MJ5orUyN25W8V5LUcfJxvjtyyN7w/wB3dvdQySe8E99vunyAcKnM8A0mSWGOAsOIrsU4R6oy66Q5s/v548q6ya28koDBskBmLI5DUd2SO6mnc2NgjZsANvhNMoIu6A/uo5Gtl3a4sceLQGFbIcAy7soTmRmSwNgdlcy5/wAPMIp6N9wmHTJGXtFAJey08M3kss6QPuqPRs78FnPxJjpa9x0E8BGMxg1At787LMdYZUzXixR5WFydUUbiM0QNIBrsrI/Ss/0vqBfjxNl3I2BR1p9uyyzOjWWn2hO23KgkOxUrhYVeWwCApZsgL1h5DCQUzokIa31Hbucm9XFNcSUCmzeuxYof02GJzOxfamVtFvXOI3eoAchD83qOLA0iXIjb8agsng52b1CEN6vPJjynZzWbBKf6exJrc2QSO8ufathHEvbCg6lhteXjJYQflV8yRmR7oyCPgoHk9KjxGE+0gfKAdRypsVpk6fI8S9mt3CUyn0i7hJaauy1y0nQJ3SRubv7Vh+h52fmBjc2GNrid3Beg9Jw/w0LnDe0UseGDfXZV6rtqWXyXfmLT9WcC1xWWnNvJSn2Vv8QV11/+Uaz+Z6FY5LJGOBqirnW5Q6eOIfwiyqIoLrhdHm8tLyPR+nyPfiRkHaklW6PI44EZrsktCNPYgFQ6xMLZFqA87qzmSOix3Ob+rhAZ4fVvUS75JWfLeLB8HH5PyZBkQF3ckfdUpuonGHo5dmI7Nf4+6knyJMGy78yLuzuEJ6hlRZkJfCQ5h5HhczZ3Jf8AhW6pmy4jZjhyA/iIjG8ch7Ss79O5DXuMWSx2tp/i4ThkxYeUGZkjjDdx96+FbwMYySyZBbTHm2gjskuzq1RLX7Nr9Clo63KBQLojVLcyvAP/AGXnn0PQ680C/wBDgt/K6hxuurg/qeT8n/oQSyAE9kOnfequ5VjIdySqD3CiO61ZihlgPVzHlBad+VQLTYKlgfpG/CSKZbe8tA7p8TxrIceyg1WTaTXfngE0SOyBYCPqX2yRSAkb1alxHGSEAHYqH6qJdFE0XZem9PJZEA49kl7LfoflxgNJ8BZfr0e5IHAFhavJczRWoWR5WY601zydDXH7BRyZhfHulKHI9LG1dxuAtT0LqP47CY416jRTgsPkPc2ENIIs8UjX0+90R1NPPIWTTrpGy/h2bHsoJSNxSbFO17diLSdubpYs6F2tA/UYXTvEY4JRDGx2RY7YwzYClIImufZCtaRpCS6Y29Bc/TcaX9cYB+EFy+iBpPok0ewNLR5FjsqMzZXcJ6bTyXP2ZyTo3tpzb/6iqE3S449y1oA8BabJ1M3KHzj1edkaFclMFYcQbK0MbQW4x5R+FG9UFlaZCRwrsnU2xwhod28o3swpNi6rMCXAFZrIlawOe8gNAsq3l5nqk1bnHgNFkoJ1XpXXupRuiwemZRiG7nBlWriW2TdqV2BXznKyHzHudvspmUCL7FFOn/RH1G+Bsn+FytB2pxAKvf8AJPX2tLjgmq8rrldYeZyPa0JdOyGnDjIPZJDGdP6xgj0HYUxLfASTwryPaup5DnE48dfLkGnypcU2QHt7g8oh1YnHyDI69LtwUBz8xmQ4tjeCVzcj77OvgS8VhHk5kWfG58Lv0/qHcLFdUfJh5Jmxy7Q4/mMHH3RExT4ma/L1aWAfmNPDwpZGYUjHTB+vUP01yPCx9nbMqfXoCRiPPMbQQ57ngkeAtUyMRwgVsAg3SOnehMXiPQCbrwjszqYASrMOSm2WPpKcQ9fgNbOJb/VeiTbcry3AymYefBOW3oeDQ7r0vHy4s7GbPC62O7eCtuB9NHJ8mXqZWmFk77KoIhur8rQQQqMntBorc5yN9AEKEOAq12R3Nqu51pMaRda8Of8A2T2GNs5MjqDQqIkDar+iQBc7U5RV4aRGi6hHFmyMNHSzcb8lN9ABv/ZSbJwI2B7rF02dClIrvgFcKq/HBvZFnspvlROiHFKGWgHNgscN2g/cKsMIMPtFfZH3wi1E+AHspwryBkMT43XG77gq3HkCw150n5Uvo12XW4jpva2Mu/ZT4v6KVJDvUoWN1IzIadncq1h/T0msPnldHF/IDyi8eDi4zQWxt27ndaxw2/ZjfPE+uwCY3y7Rxud+ya7puW7Yxho+Si+b1LHhNamNpDv8VOQ64GueOB4Wq4J+2ZP5Vv0iBvQHTH/MSho8NT4vprAY73Oc8kbA9kRxoMudwLjoZ3A5RnFw44Btbj5K0nihekY1z8j+zOf8s4DwW+g2+1hJn0f055HqQNcB4Wmc0A2ugj4Cvwn9Gf5L/YN6d0DpuAD+Hw42G7stsqzJoZsFJPktY3S02TyqEkl7aTzyrSJdN+yyCHD4PCZkspjnJkMjWj8xwAHChzMxjgWt/qmSZ/Mc9uQ4RuBb8pKpmSM/EOptf/ZJIZtMvGZlQGN4+x8LKdR6aYJQ2aK2jggbFbEJzoo5o9MzQ9vgrG+NUbcXM+N/4YOTEhmGl7bCrtw4I3exo+61PVOisZG6bGeQO7HLPysfGacx1/AXNc+Lxndx8vmuiCXQxvtCFzvJJLjt4RU42RLs1hA8lcGAyE6nHU/+wUaVoMixzZml/VXtHhHvpjqP4bIONI4+nKKHwUNn5VYWyTU073yiacvSWvNYz0N0haDZVSZ1ggFU8PPOViNffvA0u/Zc9U2d13Kk0cDlp4xSOohQucNyeE+aRoaHEhUzJrNDhRVYjSJ0sRHU6yrQCrQDurTeFhp0pEbtiog8uyI2N87qaUe1UcGW+phh/lJUNmiWhlwTCptqpM0+UySIsvsnMgdIaY2yreLiunfQFN7lGocaOJlNaB5PlaxxuuzHk5VPSBOP0xjKdK3UfCuRxBl6GaPsrmkEkBDep9TZjXHEbkr+i3UqTlduvZLk5LMZlyOGrsFns7qcmS4xxktF8hRyumynFz9TifCkg6VlPIIjpvygRUi6fHK8Plt7r7lHMHFjYBTQ0fATsbpxjLRM7nsERELWD2BHSBtsaZmxMtrbA7hVXdTeb0hoUuRG4tcAdj3Cy3UMh2PIWuvfg2jQwOO6pM8n9NDjblcOdJID7x7RuCgEGYXOaQ/nj4Vj1Wk2XagOfkq00zOk0FsXIGU0looqOeXRIRvpHnhDOi5VTuZtQJohTZUgMhIJBB3vwrM1TZJNKWHUX3twFQzcj03UDYIs2nZM4aLafYBvYQLNyQS4buP83wkWitl5f55shJAJ5nSzOcCQLoBJSUe6cKRjhp5URKabHFlCQEsw9SJzOdQpAC7QSCNwjdkBCOoRaJr7OFrLmjrTo+PePCnPITe6HTm1dkBVOVpJXLh2A+UKq9u+6ISR0qkrd1LQ0dxp3xcOpX48+mEvFlCQDamo0ETdIKia9lr8SZnc2FZgB2IQaFxhy/TJ9r/0rQYzaaNlSekuVJYiFBStdSjGy4XfKNBHZidP3VHDH+qg/wCwq29+yp4Dv9UN/wAhWdPs1n0w80+VJGwyvDWjclV9aOdJxyyL1Hj3O3F+FrE+bww5L8J0t4sIhiDBz3PlSu4S4CikcTzwu3pI8/tvRsr/AFGljCW3sSqjen47XE6A53cu3tPfJpJ+EochsjnMB9w345Cjy0vMJI4YmCmtA+wS7+QmvkAAs7Jj5WigDyUCJHNBI+EnEWonSnT7QSu63NZwE/EZyVutlt2+EF6l06LIj97fcP62i7iW+6yAoJ2azqcTxVI8RGKycLIwnEtJey+QOFH+JqFzQad8rXzRMc1zdNbdu6BZXTYsjVrGh/lqPFr0Pd9lXo0oYHPu6HPlWnzh297k8BD24cuKx4juRh4rlNjmLSbGk/KuabXZi48fRYyNUjZN9iKJ8IF1eRscTtPigUadKfT2IHwgnWW64NV7jsmCATWGkl0OSSKPc7XQVxN7+U5Ex3B+FV6hFqgDhyN/2Vm9wk8BwIP6SEUtWDl49M9IOVWexXciMxvLXDcKu8bLhaw9CXq0oSNtVZY/CJPaKVd7QSlhWg/0t+F1wVhzQCoXDfhS0WmUc62NjlHLHg/stLjHVE13kLNdU/8AZy/Av+60HTnasOI9y0JT9jv0mWHOIUMkhC7K/blVJJENiS0kdNXdVsSb/V4x/M1wUUstFVMSYv65itZudyfssW9ZvM9GzwojkZTIxvvbvstYxoa0NHACEfT+NojfO4bv4RgL0eCcnX9nl/Ivaz9HHuoV3KrSuICkmfvt2UGRQhJ5NXSt9vDKUDuoZHpWL+5Cr9PmDsguJ9wbVjwh2XlmSTQ4HT2PdNwcj0nu1H96TKxmhkcO4sWmFzi3YbXyoIchr9g4EeU8yk1Vm/ITJLIcQCCCf3THOJN3SY14Jokhd1t1EAXsmAn3Q3NJziDv5XHOAFtNngJzWtqjwEAQSt/LcbulTdG19WKJ5RBzbBFWoXsO5qhSABkzSGW39W4/ZDsqCJ5oN1Ed0ZljIaSBZ+e6pyNAc/TQdfBQLAFNjSNB0EEfPKF5H5gcxwIJHdH5wWvcSDq7qrJHFLs9oP8AuHKBYYp4LXkHsUkYzeiSS5DnwyhrD2dykgR66E4BJJOSLF7aOyby1JJUSmyl1KEOZ6reW7FCJNhskkuXmWUd3BTckDlE5JJYnSiF4sKB4pJJJjQM6qf8nL5Oy0GANODEDzpCSSifbNK/qiOd9WqEsiSSzsrjRTyJgxjnHgBRfQzj1LreTKRRbUcf27lJJHEk/ZfI2p6PZMaIQwsY3hopcyZhDCXfsEkl6npHhvsg1WG3+qrKr5riGbeKKSSmPs1+jNZrmtn0uAJ812UYo2GjZJJUBZxw2wa/uiUfu2/hrZJJBDZMAK+SlTb43SSTDRzWNAul1rT5SSQGjg0jdRSNJPx4SSTArTtIbY7FD5GXJvzzaSSQtKs0VW7+FD6AB244SSQBTkc3VuDZSSSS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7664" name="AutoShape 16" descr="data:image/jpeg;base64,/9j/4AAQSkZJRgABAQAAAQABAAD/2wCEAAkGBhQSERUUExQUFBUUGBUXFxcXFRQUFBcUFBQVFBQXFBQXHCYeFxojGRQUHy8gIycpLCwsFR4xNTAqNSYrLCkBCQoKDgwOGg8PFykcHxwpKSkpKSopKSkpLCkpLCksLCkpKSkpKSksKSkpKSwpLCkpKSkpKSkpKSkpKSwsLCkpKf/AABEIAMIBAwMBIgACEQEDEQH/xAAcAAABBQEBAQAAAAAAAAAAAAAEAAIDBQYBBwj/xAA/EAABAgQDBQUFBwIFBQAAAAABAAIDBBEhBRIxBkFRYXETIoGRoTKxwdHwBxRCUmJy4TOSFiOCsvEVNEOis//EABkBAAMBAQEAAAAAAAAAAAAAAAECAwAEBf/EACQRAAICAgMAAgEFAAAAAAAAAAABAhEhMQMSQRMiUQQjMnGB/9oADAMBAAIRAxEAPwDXNapG0Q5iXUjQuEoSA1Nk9vuTWiieBv3FEAmjzT825IhIj0Row47uKem705+hKxh7W3SouiyThwRAMc7RSfHVRqQFYI4rj3gXNgo4001gq7w4k8Ag2vLjmd4Dh8yllKjBBil+lm+p+SHmnANICZHn8tghRGDze/uUnJGRBIYh2dW81YxI0OIO8AuPkmOFwEG+SDTZxQVoOwWe2Vl36ue08nAfBV52PDP6UzFaeDg2IPKx9Vetlq61ojJaGBuWAZo4ZPQhXLDjtH5CWRP7H2r/AKk+S2ibXKSYb/yPBa7yOvgtk2IhMSwCHMCj2A+/wKLgno1gcrjXNWUDFcxusrP7Ix5cZoD+0b+R+tOTvmqyX2gynLEDobuDhQV5HQpPvAx6ZDINwa+9IFZDD8cIIutdJzAeAd/8V+KrDkUjErWqRdKY4qxjpKc0KJqnCxjiScuIgG5UkqJImMdCbfkjg3eooDO7VEMCikMd4J2Si7DCfSycU40eqbopVGR66rGHBlqJ1LLgG5dNj11WMOAskWrrhZNc63TyWMJuqHnZ0MNrnhw6oeanzoyw47/BCwYVVKU/EGiWG0udmean08AuzMzRdiPoFXxolSpN0HYyK81XIT6FNqusSDFnBmDRSi91XQyjILrJ0xWFNFU/JRNglOiRVQB1sSisJaOCqlwKlliRdFMxeEA6qixjA4MWocAao981QKAQy43smbAYrENhItD92iU4NcTTwOoVrsvORmAQ47SyK2zgd9PxA7wQK1C1EGCBeqlmZFkVu7M32XbweB5FI4prBrC2MzCyHfWtNPinSbjShsRYosws2qpB2CwZjaKVddCouJwiXCnUTUTCSXCkiYzgapWmy5ROadPqymgiYpKplE5v1yTAHBNITgdyQ4LGOsC6AmsCidG3N8/kg3RiSYmA3rw3oN5Lru03Dco4r6FTNfZRcrCBxBeimYKBca26jixEl0EimYqDJT4j7qMqexjtV0O4ptUstUDBMEKdsVDwYRNKI6HJ8UyAcbFO5PEI71K1nJSdmdf4TZYCMBOYq6c2ggQnBj4jGk1sXBula1rppS/EKumftCk4YNIheb0DWuNbWvSmtrlMoSY3RmpdGaxpdEcGtaKkuIAA4knRZXFftfkIJysL45GvZt7v9zqA+FV5pthtVHnSGnuQ2mzAd41Ljv6cgsq+FSx810R4l6K0etn7e4QP/bRafvZXy/lbDZXbQTrWvbDcxp/NSvovmt0O4G+tPPRe8/ZtI9nCDeB5++gQ5YqKVGStNnpUQXB4j3IuC1CxfZb1+H8KcRKNQjsmCTs7R4ClCoJmPWJVW0lMAihQUsh0FJpC6VwqoTlEkgksYz9E9rbBRtF1NDCUJ2i7louhq77kQDUrAVNqe5diRA0VO/dvQpJee9YcPnxSuVGOGMXVAs3jx/hODaJAcE2IotmAp03CfLusoZx106WSXkcmiFBxnImI5BxUkmYiJXMq7lXcqwxwNRMtLZugXIMvUozEJ0S0HPTM7RjeLjvPIfWqaMbMk3hD3lsMVcQwcXED/noqmY2tY02aXD8xdl8m8Oqzj5x0V+aKTmOldOjdwHJGwZUP4A9Ex2Q/TxX8sk0fb7L/AOMu/aTw6fHeqHFdspuYBa0CCw65al5B1q7cDrYBXb9nid48QoxsxEP4rdafBUUmh+kfDENkqXcaud4kqJsjWnX4/wA+i9AGx4a2pN+Xxqq92C8NBvO88uSbs0J8aejKsw8ljjTcT62Wem5IivJetuwGkCtNfcLhYrF5IAOdxHxATqRKXHgyWFS2eZhNO94t0Nfgvf8AZKDlB5H61XiGzoH36ATT+o0HWl7DS690w1uSIBuIB+gl5s0TS/bf9mxiXYOoQ87MUZRKNGpCr096rZiOHJOxzADjdEy8wRyUeRMc66khjQS0xmHNSlUEGZoVey8TM2u9dEJXgUckhzNN4jzCSpYSiZFUnboDtaXtZQxZzgpOSQ1FwI6a+fGje8fTzVZBY6JrorFkqGiyXu3oGCNrSXVNz6DoFP1XHN3poiJLAP3IdxBTosVRu0QsKAph3eREAWQbxdWEIWSjEEcoNyImHKJjUoTgCngy9VNAlOKZiOMwpZoLz3j7LB7TvDcOZ/hOohVvCCBDbDGZxAaNa+5ZjHdom58zgSBZreA/lQzE9FmXAvs0aNFaDnzPNCTuFaO1IrSulab1SKWjrhxfHl7IYe0cKI4te0s01HXWmiuJdlKFpqFgpaRYCO37liXmn+dn3ZCdTXf5LTbLx3tZkfq0NryLhUim7pzVuThUVYOLmc200aiBN3orKCK6Kul4OZG0LLqSKuiaPCrqoTIg0t06cVwTVUXLTNd1U2GbRLNQB2eWm4+5eS44y0Rv5HHyJr8SvW48arSvMdpmgOiHiR7rrSYIrZ592vZRWu/I5rv7XA/BfRklBDhCe01aW0HlUV9y+cZ41JK+hdi4zYmHSrm7mMruu0ZD6gqrVo5vJIt8di5ZZxG4s/3tCoYc4SFZbWRaScU8Mn/0bUrLSsxYLj5PDnijRQphJVUOOimTVkqYWiR8W6uMMnbKgjOU0hM0KKlTA0ax0lDdc2J4FJVrZ5JX7oSjH9uTYKwk8Mrd/kp5HDWw7m7lYAKMYesdsZBblr0XXvXXD6+ajpVNfgo6tqqMuG5EObaigEJZmOdlWiZMWU5NAg470GqCgWl0dDdRqCojIME0oghgNrS4lHy0tRMixGQWlz3Na0XLiQB6rz3ar7SHvrDlasabGJSjz+wfhHPXomjCxknLRoNsftBgydYTHNfH4ahnAvpv/T9HD4DNmZiPjPc57iaEu1NBu4C+miyhl6mpuTqd9ea2myktlgt5kn1KtNKMcHTwQakaiQddXHZVHFVUnDWhlYdlKB1zRVOlKbhTncDoDohGSQrRgAqamgpUovGMQocjBV3uTsClyTV+vBO5XgTpiy8wvDu6hcXj9mKnTTmTwC0UtRoVNtRJZ4elbnTUZhlJBVlFUQt2YR23IzV7N3Z1pnvS3Omi02DTsGOKw3FruFb+IWak9nYsE1hNbEOXI0lwaA02Jcx1q0O6qOksDfKxGZA7IGsBOgLgAHW3A0B8EZ8cUrTF45zlLrJUaWLVlQSSvNdr43ePBelTkSra8F5ZtW0vilo8fFQ9Lq6MXMuqfFew/ZDjGaVdAJvDeXN/a+5/9gfMrzeZwpgFa+zSpOhWk+z+ZEKO3vEB/dtoSTav1vVe6EhxNSz6euY7BESXiN3OFPMhYbD6htDq2rT1Fv58VvXOrDPQLIYrLdnEzbon+4D4gei5uVHElTo611vrmnMjIcOumhyiPRYdsuwotECIidDN1hWi4bMGi4ge0SRyCi/zpzW2qoM9/cpDFporE6HmrjQaKQCiUMUCifE3pqoBOEi2gqomuXZiJUWWRqBYsSpNFE6EpKgVrpvVVP7Tw2VDavP6dP7uHSqWrKxi3pFpDggaqjxnbWFBq2GO1eOB7g/c7f0CzGJ47HjEguyMP4W2FP1HV31ZBw5NFJI6ofp/ZAWM4nGmXZoriQNGizG9G/E3VW6XV/Fk0DGgUTpnT0S0VTpda3Zr+k3lUepWde1W+zs3lcWHQ3HXf9ckJZRoYZtJNqthEo1VMsUzEppwHdFRvoaHwSpDyyMmW5XOc3Vw1FCQdxANijcAixAM0X2m1qQ2gI3GnyVTJ41CDgHEih/ECFrpCI17qtIoRp80VE0u0VlBMjjLI7HFpNWWIILSOoITpOYzih8U2JhzGhxaKE6oTD3UKpbWyNKV0HtlMptdvAqaK0U0Cka6yEmYqexHGyrxSIGtK83nqEuc6gqakncN3puWi2v2gbDBBNhqAKk8gF59HxQx25/ZaDVra89XcSpNW7LKSgq9CZ1gdQNNteZ5lAysy6A4G9MwoP1A6hW7L0JoKCvBURjiLGJ/Cyw6k0JWtN40hJy0/We47O44I0IO1rQHk7f4H31TNo5XNAfl1aMzerb/ADC8ywPFnQH2rlpcbjxsvTcKxZseHY1todRyPFLLKtkubjv7L/TNSc4Hio3hEg2WedDdKx3w3+xmOU7spNW14WICuYEaoUJRpkEEKVsRCB6kYUKNRP2i6osySBqLj71bgmuxFo1e0eIQc3sQ12lT1NfVZ7EtgiASGkdL+oXoLhX5J4NW/aqXZZ0eGD+4GvWirpj7RJQOoImY8GsefWlF5FjGHvhOIJPiSpsCww+0dT6BBwSQ8YXKkeoRftCabQ4b3czRg+JQsXa+YcO6xjeFczj7wqqSkwArOFACng6lxRXgDMYrMPP+Ycw4DugeCkgTbXWNjzsrAS1UNNYdXcsyipEcSXGqY0gKB8OIzmFVzeKFh7wI6peo3ZFnNRwAgo7aqmi4yHuDWnr8laQ49Qi4tBUk9Az4a5lRD1yFBzGiJi0wfaJw7rxWls3zWnZ3hVUWEYbTuuFW114cnD4rTQ8OLBVnebwGo6cRyS70G16VczhZca0HkmyUjEhPzMJaRzseoV61wItu1/lFtoW3CZFfmcVRyUxtz+68UcN4NWnoiYIuqTR9QrJkyKIXZLrWi1Eayzu120jZWCXm7j3WtrcuPyF07FMfZBbVxqdzRdx6D4rzHH5yNNPLnt7ujW19kdePNOick6wVcfHXR4jjEAFbAcB1Op31XIEq5oLbEGuU7tDY8Cq2alXw7uaacd3jwUuG492Zo72T5jmmcXX1OVclS+2yxxmfLWNYLOpTXQHoqqQJCs40uyM4Fpbe9a/V1KzC6Gjb0uVNNRjQyjmywkYZoDS51HqrvCZx8B2Y2aTcGthxsqmVxBkKuZwBPouTWMteKDMegUu02q8OmLxk3GLw2Rmh4oaih+CoexdDPdu3gfgVX4RtLEh91zS5nhmHTlyVycbhOHtAciDy5dUzic8uLP10KVnWuNNDwPw4osOpZU0WZhu0LPP+VyFjGU0dceo+eqTo/AdJF4Akg2YgwgEPbfmEktMWj0tpKf2ZKYyMFPDfyXoogU2L7KS8yP8ANhMceNKO/uF1j577PXQbwDnb+U0DgOR0cvTg2u5d+61RasaMnF2jx+FUGjgQRqCKHyVlAot5imzLIw7zakaEWcPFZHEdnI0CpHfaOVHAcxv8FGXG0dcOWMsPBxgCdQKrbiQTX4oOKm2UcWGzLQqqbwoRAQWgg8dFPC7SL7DSeeg81YyGCudd5DuWoCCtsXrR51iWyfZEvhXGpbUHy3+CilJmy9Vj4C2lm08LLzPaKR7GOaWDr+O9VafoqqOh4ep5WucUNCq6DGV1g0Nj611BtxHAhI8IsnZpsOmHNuWmv6aEepqtHI5X3LfS6z2GhwNDQjcd/iFqJMUCWIswqJg8J1CBQ8RYqlx7DntZWG5wpurqFoGRUNisUBnEmzRxPyVaRJN2edz+M9izUuedBXU/JASuIR3+1Ed4Ub7lZYrsc+udrsxpoaC3Bp3KkmZowRloQ82obJKOiLC4hANDdx8T4oqFK1CqcOuauNSVfQ5prRcgJGPdAUzhoINlhMbwLsn1b7LvQ8Oi9Gi4iw6VPgVTYuGxGkb93XcmhJxZLlguRZRj5WQ6hXECTcRQudTqmSrVaQmKkmQhBIHhSDRuRIgohkJSCApWWAjDTXQVZfd6J7JOqNmKYytU37hyWjZIp/3Hkj2FdGYOGpLSfc0luwp6QybvQK4kxVZuQF1p5J4orwdnLINZDT8ib2gQ8adA0uqiE5NEyIGnWhQQc95sKBFw5Q7yVrDoyu0uwsKOC+GezicR7J/cFlMDwUMaTEbniNeRxbQaFtV6pNSDS0g1vzKw2OyL5aICCBDNgTWx4Hmo8kVs6+Cd/VskhFx0ytHmVxgAOXMR0oB6KqgRs343Hk0f8o+DIl2ubxd8lOLKOlssYJABFa9TX3rB7YSAfGbatar0LD8EHn9b1ZDZWCaFzA5w3m5vqq9bRB8iTPE/8OtFySOVVDFk+zNWOcCF7hM7OQDrDZ/aEC7ZGXJswe/3pejMuVfg83wPHqnLEoDudoD14FbGRmRuNVaxNjYVLsbflQqrntmHQGl0uagXMN1xT9O8LfHRRcqlhlk2YAFSbDXogYccxHZ3f6RwaqqVxLtW3qKGhafzDiihFUmyihRYRHgqunMIZF9pod1AKmZERMIrAqjPO2Th7gW9CVD/AIVA0r43WtDQudmj1D2ZlTgrhzQ0fD2mxbRbPsQhJqSBF0HAymec4hg+Q5m+ITZW61M7KEVBuOKzcaDkiU3FLfjGr1BcKGp8lFyEbI6VkyblYVg0CUrco+HKouHLhShqaibYOyVT/utUSwImFCRoVsrv+npK8bAC4m6C9jsor6UcqKUCvJUJ4E5Bwh1U0OUHBKAxGMaqpEhrIICfRdUM1Eo1PoyBo0aruignJQRIZab/ADXWqZhSbHeDHdhkNKAU4CimhK2xaR/EFVwRdRap0UTtF3hzVcQwqzDodlaMV4kWATlihWOoVYzcKqr3MugxkENipPLTqo2BPdEAWBRjdotlXteY8sM1fbh6VpvbzVFBxEVo4Frhq1wLXDwK9LLgUFN4S2JZzWuH6gDT5KcoJnRDmcVTyY1kyjIUwFfwdj4P5SOjnU8qqKd2PAFYTiDwdcHx1CT42V+aDwVzIqma9Vry6G4teKEfVRyUgmwgM0Hl6ie5CumwoIk8FrAokeIOFFjcYid9vVX2JT9lTYZh7o8QPd7LSfE/wp+ldRLLDZWwLlasKmlpIcEWJJMkc7kBVXUUZVQvhLAsUNHy7KoWDDVnJwk6QsghsO38JI6HBsuqlEbKmSZeivpWGqnD4SvZWGtFAkGwmogBRwgpFVCHQgZ1yNcq+Z1WYY7B8ykY9RJVSFGhTLiRRDS2HXqUZDbVFwmLVYmhQIVAiAmLrU4DrxVBRoSPUMZtVmjJgDkNkJKMiC64x7W6paKDmQ6Bdz2UbY+fRMisICICaHMJ0WDmvUhANJC7EnqIWHr+AWdhBp71+t7KISMKJZzB1Fj5hQzc0XlSyZuFO8jVSK6d2NdWsKJ3eDhUjxGqoMS2bmYYqMrx+kkHyK9Ng3CDxCFQLPjTDHnmmeJTM4SctDm0pQ1r0WpwOWyw2jgL9dSrnEMPaTmAuopSCoqNM6JcnZBUtCRhgpsEKV+ioc72CRSEJFuiIygSjokl4auZWDZVsqLq6lW2rxVIonMlakpciScmV8juV3LbkklomYcxOSSVEIKIq2Y3pJIMaAM5ObqEkkhRhELREt0SSTImx5TAkkiYlCZESSRF9K+ZVVHN0kkjLRCYBR+5JJBCvYJHVdHSSQkNEFRErqEklNbGei8lNy5iHspJK3hH0zU0oIa4koHQgiGpCkkiADjKDekklHDpRXctokkqxIzCWhJJJOI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44" name="43 Imagen" descr="b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8304" y="980728"/>
            <a:ext cx="1131336" cy="1030238"/>
          </a:xfrm>
          <a:prstGeom prst="rect">
            <a:avLst/>
          </a:prstGeom>
        </p:spPr>
      </p:pic>
      <p:pic>
        <p:nvPicPr>
          <p:cNvPr id="27666" name="Picture 18" descr="http://t2.gstatic.com/images?q=tbn:ANd9GcRbJXzcB-ruxe4OyYnlXRpo1r8QWtDO3KxQNAJjtAt7cYCWl-5rc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1988840"/>
            <a:ext cx="1152128" cy="1136834"/>
          </a:xfrm>
          <a:prstGeom prst="rect">
            <a:avLst/>
          </a:prstGeom>
          <a:noFill/>
        </p:spPr>
      </p:pic>
      <p:pic>
        <p:nvPicPr>
          <p:cNvPr id="27670" name="Picture 22" descr="http://t3.gstatic.com/images?q=tbn:ANd9GcQV0LTfU1DVdAkdRCs00wbRjumWX1LhUqn_zJ-knOSZ-1wQ7st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1" y="3068960"/>
            <a:ext cx="1145231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03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1.gstatic.com/images?q=tbn:ANd9GcSAyM81WXJegkdgUolhHLwnpBdE4lxm27idLGw-qZ4eoJn3wbHY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112577" cy="4392488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67544" y="692696"/>
            <a:ext cx="2984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2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Sociología Médica</a:t>
            </a:r>
            <a:endParaRPr lang="es-MX" sz="28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4283968" y="1628800"/>
            <a:ext cx="417646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Experiencias sociales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4283968" y="2276872"/>
            <a:ext cx="4176464" cy="648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Escala de valores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4283968" y="2852936"/>
            <a:ext cx="4176464" cy="64807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Niveles de escala del sistema social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4283968" y="3645024"/>
            <a:ext cx="4176464" cy="86409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Estructura y funcionamiento de la sociedad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4283968" y="4725144"/>
            <a:ext cx="4176464" cy="64807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Desarrollo y cambios en el sistema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4283968" y="5589240"/>
            <a:ext cx="4176464" cy="64807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Sociedad como sistema</a:t>
            </a:r>
            <a:endParaRPr lang="es-MX" sz="16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491880" y="1340768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basa en: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91972" y="1394221"/>
            <a:ext cx="7896935" cy="424731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La Participación </a:t>
            </a:r>
            <a:br>
              <a:rPr lang="es-ES_tradn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ciudadana en la evaluación de los  sistemas</a:t>
            </a:r>
            <a:br>
              <a:rPr lang="es-ES_tradn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es-ES_tradnl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de salud.</a:t>
            </a:r>
            <a:endParaRPr lang="es-ES_tradnl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284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800708"/>
            <a:ext cx="2195736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20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B)Organización</a:t>
            </a:r>
            <a:r>
              <a:rPr lang="es-MX" sz="20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0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Social</a:t>
            </a:r>
            <a:endParaRPr lang="es-MX" sz="20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347864" y="908720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División del trabajo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419872" y="1556792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Roles sociales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19872" y="2132856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Sistema de normas y control social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419872" y="2708920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Instituciones sociales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419872" y="3284984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Diferentes clases sociales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419872" y="3861048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Movilidad social y marginalidad</a:t>
            </a:r>
            <a:endParaRPr lang="es-MX" sz="14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3" name="12 Conector recto"/>
          <p:cNvCxnSpPr/>
          <p:nvPr/>
        </p:nvCxnSpPr>
        <p:spPr>
          <a:xfrm>
            <a:off x="2195736" y="1196752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2051720" y="692696"/>
            <a:ext cx="1511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6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divide en:</a:t>
            </a:r>
            <a:endParaRPr lang="es-MX" sz="16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2" name="31 Conector recto"/>
          <p:cNvCxnSpPr/>
          <p:nvPr/>
        </p:nvCxnSpPr>
        <p:spPr>
          <a:xfrm>
            <a:off x="2267744" y="1844824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>
            <a:off x="2267744" y="2348880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267744" y="2996952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267744" y="3501008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267744" y="4077072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 redondeado"/>
          <p:cNvSpPr/>
          <p:nvPr/>
        </p:nvSpPr>
        <p:spPr>
          <a:xfrm>
            <a:off x="5724128" y="1340768"/>
            <a:ext cx="31683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Organigramas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482" name="Picture 2" descr="http://t2.gstatic.com/images?q=tbn:ANd9GcTTHEglY373K04wrY9l5GTRou8cxgWu-vHNU8xyrj71pqGIgSQK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708920"/>
            <a:ext cx="959048" cy="792088"/>
          </a:xfrm>
          <a:prstGeom prst="rect">
            <a:avLst/>
          </a:prstGeom>
          <a:noFill/>
        </p:spPr>
      </p:pic>
      <p:pic>
        <p:nvPicPr>
          <p:cNvPr id="20484" name="Picture 4" descr="http://t1.gstatic.com/images?q=tbn:ANd9GcQSj63XWR2OrMCqZ1lRiucJgjlkm-kUj9MQj9v5US1eI8rbrcrBDg"/>
          <p:cNvPicPr>
            <a:picLocks noChangeAspect="1" noChangeArrowheads="1"/>
          </p:cNvPicPr>
          <p:nvPr/>
        </p:nvPicPr>
        <p:blipFill>
          <a:blip r:embed="rId3" cstate="print"/>
          <a:srcRect r="1954" b="25280"/>
          <a:stretch>
            <a:fillRect/>
          </a:stretch>
        </p:blipFill>
        <p:spPr bwMode="auto">
          <a:xfrm>
            <a:off x="6603883" y="3717032"/>
            <a:ext cx="1320147" cy="720080"/>
          </a:xfrm>
          <a:prstGeom prst="rect">
            <a:avLst/>
          </a:prstGeom>
          <a:noFill/>
        </p:spPr>
      </p:pic>
      <p:cxnSp>
        <p:nvCxnSpPr>
          <p:cNvPr id="41" name="40 Conector recto de flecha"/>
          <p:cNvCxnSpPr/>
          <p:nvPr/>
        </p:nvCxnSpPr>
        <p:spPr>
          <a:xfrm>
            <a:off x="6084168" y="162880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5508104" y="2348880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Vertical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44" name="43 Conector recto de flecha"/>
          <p:cNvCxnSpPr/>
          <p:nvPr/>
        </p:nvCxnSpPr>
        <p:spPr>
          <a:xfrm>
            <a:off x="7092280" y="1916832"/>
            <a:ext cx="0" cy="1044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CuadroTexto"/>
          <p:cNvSpPr txBox="1"/>
          <p:nvPr/>
        </p:nvSpPr>
        <p:spPr>
          <a:xfrm>
            <a:off x="6603883" y="3066316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Horizontal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486" name="Picture 6" descr="http://t3.gstatic.com/images?q=tbn:ANd9GcRzKFk62XUGbMRny0t6jSanaXN5OIpHH0GIhMgzJE1U6yHkbnFix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2492896"/>
            <a:ext cx="990997" cy="990997"/>
          </a:xfrm>
          <a:prstGeom prst="rect">
            <a:avLst/>
          </a:prstGeom>
          <a:noFill/>
        </p:spPr>
      </p:pic>
      <p:sp>
        <p:nvSpPr>
          <p:cNvPr id="50" name="49 CuadroTexto"/>
          <p:cNvSpPr txBox="1"/>
          <p:nvPr/>
        </p:nvSpPr>
        <p:spPr>
          <a:xfrm>
            <a:off x="7884368" y="2204864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4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Circular</a:t>
            </a:r>
            <a:endParaRPr lang="es-MX" sz="14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51" name="50 Conector recto de flecha"/>
          <p:cNvCxnSpPr/>
          <p:nvPr/>
        </p:nvCxnSpPr>
        <p:spPr>
          <a:xfrm>
            <a:off x="8460432" y="155679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Rectángulo"/>
          <p:cNvSpPr/>
          <p:nvPr/>
        </p:nvSpPr>
        <p:spPr>
          <a:xfrm>
            <a:off x="130368" y="4185084"/>
            <a:ext cx="32038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20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C) Relaciones con otros sistemas sociales</a:t>
            </a:r>
            <a:endParaRPr lang="es-MX" sz="20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52 Rectángulo"/>
          <p:cNvSpPr/>
          <p:nvPr/>
        </p:nvSpPr>
        <p:spPr>
          <a:xfrm>
            <a:off x="955343" y="5123465"/>
            <a:ext cx="32038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D) Organización espacial del sistema social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130368" y="5933203"/>
            <a:ext cx="32038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E) Estudio del medio social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54 Rectángulo"/>
          <p:cNvSpPr/>
          <p:nvPr/>
        </p:nvSpPr>
        <p:spPr>
          <a:xfrm>
            <a:off x="0" y="0"/>
            <a:ext cx="3203848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A) Sistema social</a:t>
            </a:r>
            <a:endParaRPr lang="es-MX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8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691680" cy="1988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Economía: modo en que satisfacemos necesidades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1763688" y="1124744"/>
            <a:ext cx="86409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627784" y="0"/>
            <a:ext cx="1584176" cy="1988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Bienestar: grado óptimo de satisfacción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8" name="7 Conector recto de flecha"/>
          <p:cNvCxnSpPr>
            <a:endCxn id="13314" idx="1"/>
          </p:cNvCxnSpPr>
          <p:nvPr/>
        </p:nvCxnSpPr>
        <p:spPr>
          <a:xfrm flipV="1">
            <a:off x="4211960" y="1016732"/>
            <a:ext cx="1296144" cy="360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http://t0.gstatic.com/images?q=tbn:ANd9GcQ3QOcWcps_cFKjlWYSugBoBWTF-_24ECzLa0okApGpZ4_KSYlF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620688"/>
            <a:ext cx="1018399" cy="792088"/>
          </a:xfrm>
          <a:prstGeom prst="rect">
            <a:avLst/>
          </a:prstGeom>
          <a:noFill/>
        </p:spPr>
      </p:pic>
      <p:sp>
        <p:nvSpPr>
          <p:cNvPr id="10" name="9 Abrir llave"/>
          <p:cNvSpPr/>
          <p:nvPr/>
        </p:nvSpPr>
        <p:spPr>
          <a:xfrm>
            <a:off x="6516216" y="188640"/>
            <a:ext cx="45719" cy="15841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6660232" y="0"/>
            <a:ext cx="187220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Económico</a:t>
            </a:r>
          </a:p>
          <a:p>
            <a:pPr algn="ctr" defTabSz="914400">
              <a:buFontTx/>
              <a:buChar char="-"/>
            </a:pPr>
            <a:r>
              <a:rPr lang="es-MX" b="1" dirty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Social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Físico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Ambiental</a:t>
            </a:r>
          </a:p>
          <a:p>
            <a:pPr algn="ctr" defTabSz="914400">
              <a:buFontTx/>
              <a:buChar char="-"/>
            </a:pP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Psicosocial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5" name="14 Conector recto de flecha"/>
          <p:cNvCxnSpPr>
            <a:endCxn id="18" idx="0"/>
          </p:cNvCxnSpPr>
          <p:nvPr/>
        </p:nvCxnSpPr>
        <p:spPr>
          <a:xfrm>
            <a:off x="8072562" y="1700808"/>
            <a:ext cx="36039" cy="122413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AutoShape 6" descr="data:image/jpeg;base64,/9j/4AAQSkZJRgABAQAAAQABAAD/2wCEAAkGBhQREBUQEBESFA8PDxAQEA8PFBQUEBUQFBQVFBQUFhQXGyYeFxkkGhQVHy8gJCcpLCwtFh4xNzAtNSYrLCkBCQoKDgwOFA8PFCkcHBwpLCwsKSwpKSkpKSwpLCksLCkpKSkpKSkpKSksLCwsKSkpKSkpKSkpKSkpKSkpKSkpKf/AABEIAMEBBQMBIgACEQEDEQH/xAAcAAEAAQUBAQAAAAAAAAAAAAAABQEDBAYHAgj/xABJEAABAwIDBQQFBwcKBwAAAAABAAIDBBEFEiEGEzFBUQciYXEUMkKBkSNDUmJyobEIFTOCkrPRFjVTY3N0orLB8CQmRFTC4eP/xAAXAQEBAQEAAAAAAAAAAAAAAAAAAQID/8QAHBEBAQEBAAMBAQAAAAAAAAAAAAERAhIhMWFB/9oADAMBAAIRAxEAPwDuKIiAiIgIiICIiAiIgIiICIiAiIgIiICIiAiIgIiICIiAiIgIiICIiAiIgIiICIiAiIgIiICKFxHbCmhcWGTeSjjFADK8faDdG+8hQ8u3Mzv0NGG68aqYMNuuWJr/AMQia3JFpX8p6w/9q3wyyv8AvzN/BX49qKketHTv8nSR/wCjlNhrbkWvw7XD52CVnVzLSs/wd/8AwqXosSjmBMUjXgGxym5B6EcQfAqqyUREBERAREQEREBERAREQEREBERAREQEREBERAREQERQu0+0go4gQ3eVEpLKeAGxe+19T7LBxLuQ6mwQX8c2hipGB0pJe85YomDNLI7o1v4ngOa0rEsTnqz8q90cJ4U0LrXH9ZINXeQsPNWqSge+QzzuMtVJ60ltGt/o4m+ywdOJtc3KmqfA3nXLYdXaC3vUZ3UPS0rWNysaGtHBrQAPgFf3RUz+bWN4uzHowaftFW/RugUwxEGMqlyFLmnC8PpVMVHNnIXo2cQ43Dx6srCWyDye3W3hw8FekpVjujsoiaw/aOSKzZ7yxf07WjetFuMjG6OH1mD9XiVs0E7XtD2ODmOAc1zSC0tPAgjiFz9kpBWXhte6nJfE0uic4ump28yTd0kQ5P4kt4O19rU7lVvKKzSVbJWNkjcHRvaHNc3UEHgQryqiIiAiIgIiICIiAiIgIiICIiAiIgIiICIqOdZBjYliDIInzSuDYomOke48A1ouSueYO2SplNdVNIkn0jhPzFLe7Ih0cRZzjzcegFpDbqp9Inp8OGrHEVlUORhicN0x3TNLY+O5d4qSpqZRKyoqjL+jY1viBr8VVxc71iSvTIl7kkawXe5rR1cQB96C0IU3SyQz/wBIWKDFMS8OjVIMXgklMEc0bpmXzxNeC8Wte7RqOK9V9fFCLzSxxg8DI5rb+VygtPhWNNTLH/ljQk5fTqXNe1t9He/TipBkrJBeN7XjqxwcPiEENPCrUMtipaaFRdRFYrIzcFxL0WcD/pauSztbNiq3mzXgHg2U90gfOFpt33EbwudCJsjHRPBySNLHWJBsRbQjUHxGoW17JYo6emAlINRTvdT1BFheRlrSWBOXOwsktyEgC3CJpERVRERAREQEREBERAREQEREBERAWLieIx08L55nBkULHSSPPJrRc6cz4LKXJPyjcXfHQwU7DZlVOTKerYgHNb5ZnNP6gQYlJtDi+Pvc6gf+b8MY50e+cLyv8QQLl1uTSAL2zFZEvZXiEYD48fqzI3UCTelhPiDKdL9QV0TZnC2UtDT08Y7sVPG3kLuygucbcy4knzXqslWasaPsfE+Saommk3sjXspN8RbMKZu7eeA4zb48Oahe1jaOZjWQ0c7ojFURsqZoyWkSStO7hBHrHLmeRfQBvUKV2dxcU2DPriOEUtVlPOSVzpAPe6QD3qB272YdFs4xz7mpbPFW1L/adPNcSOd1tvLeFgqzHWcPpckTGXc7KxozPJc82HFzjqSepXJu2mTe4jhtL7LpWlzeRMkrGD7gV1HZXERU0VPUD56niefMtFx53uuV9ohzbUUDDwaKV3v3rz/4hB2YxoWq6QmVQcK7NzfaWsP1Kv8Aexq9+USzSkNtflhfw7qtdlovtHW/Zq/3zFk/lFjuUn2pvwaqra6fsnwwxN/4NurGknPJm1A55lruP9kBpwanBppYaiOzhDvDleBrYO438HXB4aXXU6JvyUf9kz/KF7c1RHOezjbp2IRvhqAG1tObSNAy52Xtny8nA6Ee/S9lm7bgsoah7XOY+OB72vYS1wc3UWI8QtJpR6Ntc9kYAZO94cB/WQ7x3+IXW09r9fucMlF7OncyFvjd2Zw/Za5FROwW0LnxQwVDyaiSEzQyuuRNHmdmFz7bCCCOgB622OtxSSl9NdE5zXT4RUVEbhwZU0gtm10zObM3jyhC03GMHfBhFJOwFtVhzIqgcjZ1jMwnpY6jnlU7tPUb2jjnYfk5Yp7/AFop6SaMD9qRnwSM/wBYewWzNdi9IKyXG62K8sjBHE5wtltqSHgHytopbFNncdw2Pf0mIur44QXPpp480rmDpcuc8210cDppfgpPsA/mZv8AeZ/xC6QtNNS7Oe0KPFqcyNbu6iEhs8F75SfVc082Gxt5Ecltq4vsXCKba2up4riKSKR7mD1czt1Nw8HPdbpddoQEREBERAREQEREBERAREQFzLt92adU4aJ47l1DIZXNHOFwyyH3Wa7yBXTV5e0EEEAgggg6gg8QQg1Ls92qZiGHQytcDLHGyKoYOLZmNAdcX0BtmHgVnV7lpOL9jDoag1WD1j6J7yS6HUxa8m2OjfqkEeSjKnZjHHAtmxWMN4Xjjbm+LWNP3rNai7ilIG7O7je7sh1HT5yM3eE8bLEfq39yYj2Y4rLC+J+MmSJ7CDE5jsrx9Hj4LFfsPPX0jcNFW0Cjq5DUSPDs8nzjNBfXJNfXmQuv00AYxrBwY1rRfU2AsFWHNuwfGi+jkoZNJ6GZ7SwnvCNxJ18nZx7lBdoAttVQuPAtpR795IP9Vsrdjqmjx819JEH0Va21WxrmtLHPPedlJF+8GvvqdXe+O7Wdkq2bEKStoKczOp2tcbFoAfHIHtBBcCQfBB1qyqGrk38sNoxxwmP3D/6LZ9hMdxOolkbiVEKeNrGuic0es/NYj1jyQc77Kh/zHWj6tX++Ysr8o4dyk+1N+DVndnuydXBj9VUzU8jKaVtUGSutlcXSsc22vMAlX+3bZiqrW0wpKd827Mpfu7d2+W17nzRXSaFvyUf9lH/lCpVTNjY6SRwbGxpc97jZoaNSSVzSn2+xrK1jcENwwNBJcBoLX1WJWbKY1i5DcQkjpKO4LoIvWNjzaCcxt1dbQGyiIns9YcSx6pxMN+QiLyxx+k4buIeeQEnornay51diNLhUJAI+UkcdWtc8HU2+ixpNvrLqmBbNw4fTCnpYzkYC43N5JH8SXOPEn4DyWj7D7I1DayqxPEI8lRUPc2KMua4tjdZxN2kjQBrBz7p6qq17FdicQ3UglxQuj3b87MpsW5Tccei9xOd+Zadjjru2Ob9kAyW/Zat22nonTU8sLHZHSxPjD+hcLX0WjYRh2Z9Pg8lQ01DBUtieGFzS59NKxjXagtyNlLuGoaBzUifW99gH8zN/vM/4hb/iOIx08T5pntZFG0ue9xsAAuVYF2aY1Qxej0eKwRwBxeG7lru862Y9+Mn71mnsfqKt4djGKTVMbSHCniG7jv48vg0HxWlRfZBC+uxWuxpzS2GQvhguLZg5zbDzayNgPi5dlWLhmGRU0TYII2xwxizGMFgB/HndZSAiIgIiICIiAiIgIiICIiAqFVVCgszKCxFqnZVEV8axWo12jk3NaHexUMBOnzkXddc8yY3M90JW5hafidIXs7lt7G4SRF3ASNvYE2Ng4FzD4PKn9n8RE0Q45mg6H1rAlpafrNILT4hWe4z1MqWaveVWmOsshq0y82VbL1ZLKK8FeSvZXhB4IXkheyvJUFiQLBqFIuiJ4BR9cyw1I16FBr+KPDWucTZrQSSeAAFyfguZdk8jpsVmxN0T5GseWR2YTlfOcoJLQQAyHNfwUl2tbTbuL0SMnPOQ2Qt1tGeLfM2tbxPRQmy9PimHQ5qbvw1LxvKduXNvCzv2vzDbNzB3EjQpFkfRdHXslF2G97+Rt0PPiPislcq2H7SaOqe8SPZSTucI42abp9i5xN3NGpc8gA2NmtOhJA6MKp7Bd4zM4iRl3Nt1Nrub948VpWeqWUc/aGFsbpHyNaxgu51wQLmw1Gl76W6quEbQwVQvBK1x5t4PHm06oiQVURAREQEREBERAREQEREBUKqiC1IFH1ceiknBY8zFmrGuTR2KwmudBLvmeo43lFtWusAJRbiLABw5gAjVpDpyqp1HvZYrHxrNbDS1DZW5m2vYEgG/HUEEcQeRV9pIWn08j4Hh0WsepdEPWaTrmjvoRfjGbDW4INw7ZcPxiOZoII1OW4uBmHFpB1a4c2uAI5hdJZXOzEiCqq2G9FXMqKuCtlei9W8ygqvLpOllQvVt11BanmPVQmM1zYo3SPLQGtLu8Q0aDmTwHivWObRRU7S57wTcNAFyS88GtA1e4ng0Ak3Wr/m2WskE1WC2Jrg6KlcQSXA6STWuLj2WAkDibnRr4s9tKw3Z+Son9KrGFrmOJETgQXS+1IQfZBuGjoAea3fDyWZQ22WNjmsY7QNLvauBcnU8eqlThfgrL8OI4Ljdd9Y+KbNUNbG2KeEMcxgjie3uSNAFgGSDiPA/BaxXYViWExyeiVTqmhMLwad+kzGGzbs8Rm9m3lxW0OJGh4ePBY1XiW6Y57wXxMtK+MeuWxguDGlxsBcXsefNWd1LzrQNqu0VtQxtPNTup5HVUL6pgvpDEAcpaQCHEkjUXDYo1n02GNk/4jDKvvXLhDI82B1NmyDvM6a3XPdop31VRJUy6STPLyBwA4NYPBrQGjyUZTVUsDs0b3NI5tP4rvHGu8YP2tT0rhDiUTuge6wcfsyDuv8AI2K6Xgu09PVi8EoLrXMbu7IP1Tx8xovm/Ce0vM3c18bZY3CxNgRbxapuDCY5PlsLqgwjUU8jiYwfqkd6M+XwTB9FIuM4R2rVVG4Q4jC4tvYPfz+xMNHeTtV0zAtr6asA3MozkX3T+7J7h7XmLoJpERARFS6CqKl1VAREQEREFCFbe1XVQhBhSxKOqKVTTmKxJCs2NStefFZYslMM2dpLJLBpkZYOLRezXAgtkaLmwcCBfSxU/NSXWBLSrnmNax4cYnjtcBzdBeIAjjqTE9wIsLatkN/oqQg2tj4SFjHE2a1z924/qTBh+F/NR7oivBby5dOS1Oqni2E4zHza/XmGEj4jRY820kDblxcLcS4ZR8XWC1aq2ep5TeSlp3nq+GNx+JalLs1TRm8dLTsPVkMbT8Q1XyieH6kZu0KA/oLSm9rQ5p9SbaiAOy++wUbVYnW1WjWCniv60xDpDY8oYnW4c3P56tPBSsdNyHDpy+Cy4aRNPGIXC9nWRuzkukmsQZ5iHSWNrhoADY2mw7rAAed1OQ0XgsyGlWWyBMVgCkVqWi8FMbpUdCmJrVavD/BQNZSFq6BLSXUTW4Xfks3lqdOVYrshDLchu7eebB3fe3h8LLSsV2Mliu62dn0mageY4j/eq7XWYNbgFFTUhbyWdsXJXBZ8Pt4KxDLJC7NG5zXD2mkhdjxTZmGbUtyvPts0N/EcCtNxfYuSO5aM7OrOPvbx/FdJ2xecMG7TXBu6rI2zRHQmwJt4g8VO02GU9SN7htSIZOO4eSYr+R7zD5LnNRh1uVliszxuzMcWuHBzSQfuW9ZdwwvtOrcPIixCJzo7gCR5LmH7M44eTrrpmz+3NLWACOUNkPzUhAcfsng73FfN+C9pU0Y3dSBNEdDmAvbxHAqdp6Wkqu/Qzejzf0R1iJ6ZeXuTB9JouGYZ2i1+HEMrGGWAcHkl8dvCT1m/rXC6Zs52iUlaAGSBkjvm5SBc/Vdwd+Pgg2bKllVEFEVUQEREBERBQheS1e0QWHRKy+nWZZULVMVGPox0Vk0ClyxU3SmGoj83r22gUpulXImLrBZRq/HAsnKq2VxNeBGvdlWyIhZUsqoqPJarUkN1fVCEEZNRg8lF1WEg8lsrmqxJCs2LrRqzBbcAoeooS3kujTUgKjKrCgeSxeW505jiez8U187LOPtt0d7+vvWn4tsS9l3R/KN+qO9+zz9y7HW4J0ChqjDnN5LPuLkrhVVhpB1BBWJlcw3aSCOY4rs+JYLHN+kYM30ho748/etPxXYhzbmI529OD/hz/wB6Lc7YvNR2C9oU0IyS2li4EP10U5BHR1ffppPRpzqW/NE9C3+FlpNVhhaSHAgjiCLFYe7cw3BII5jiukrLseGbd4hhlmzDfUw4ON3x5fB3rM/DwXS9mu0+jrABnEUh9iQjKT9V/A++x8F84YNtzNB3XHOzgWu1FvIqegkoqs5o3GmnOpLPUJ8W8PwVH08CqrhuyuM4nDvKeGRsojbE+477Qx+cNIB9W+R2ngiYzesdyREUaEREBERAREQEREBERAREQEREBERAREQF5IXpEFp0asvhWVZUIUEXLS3UfU4YDyWwujVl8CmLrSa3A+gUHVYW5vJdJlpbqPqMMB5LF5bnTluIYSyUWlYD0PBw8itTxXYgjWE5h9F1g7+B+5dlrcBvyULUYC4cAs+4vquE1uFOYSHNII4gixWA6FzdRfTmNF3p2y+/OR7AR1I1HkeSlcH7FaQTNnkL3sY5r9w62QvabjMeJbfW3PncaLpzdc7MZ/Y1ss6kw8Szg+lVuWaTMO82MC0MZ0uLNJdbkXuVVvqLaCIiAiIgIiICIiAiIgIiICIiAiIgKiIoCpdEUVVVXlVVRVFRVVFLKhC9IgtujVp0CyVSymDCdSq3+bgeSkLJZMXWFHhzRrZZjBZVsiI9IiKgiIgIiICIiAiIgIiICIiAiIgIiKChREUBUKIiqoERUFVEVQREQEREBUREBERBVE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3320" name="AutoShape 8" descr="data:image/jpeg;base64,/9j/4AAQSkZJRgABAQAAAQABAAD/2wCEAAkGBhQREBUQEBESFA8PDxAQEA8PFBQUEBUQFBQVFBQUFhQXGyYeFxkkGhQVHy8gJCcpLCwtFh4xNzAtNSYrLCkBCQoKDgwOFA8PFCkcHBwpLCwsKSwpKSkpKSwpLCksLCkpKSkpKSkpKSksLCwsKSkpKSkpKSkpKSkpKSkpKSkpKf/AABEIAMEBBQMBIgACEQEDEQH/xAAcAAEAAQUBAQAAAAAAAAAAAAAABQEDBAYHAgj/xABJEAABAwIDBQQFBwcKBwAAAAABAAIDBBEFEiEGEzFBUQciYXEUMkKBkSNDUmJyobEIFTOCkrPRFjVTY3N0orLB8CQmRFTC4eP/xAAXAQEBAQEAAAAAAAAAAAAAAAAAAQID/8QAHBEBAQEBAAMBAQAAAAAAAAAAAAERAhIhMWFB/9oADAMBAAIRAxEAPwDuKIiAiIgIiICIiAiIgIiICIiAiIgIiICIiAiIgIiICIiAiIgIiICIiAiIgIiICIiAiIgIiICKFxHbCmhcWGTeSjjFADK8faDdG+8hQ8u3Mzv0NGG68aqYMNuuWJr/AMQia3JFpX8p6w/9q3wyyv8AvzN/BX49qKketHTv8nSR/wCjlNhrbkWvw7XD52CVnVzLSs/wd/8AwqXosSjmBMUjXgGxym5B6EcQfAqqyUREBERAREQEREBERAREQEREBERAREQEREBERAREQERQu0+0go4gQ3eVEpLKeAGxe+19T7LBxLuQ6mwQX8c2hipGB0pJe85YomDNLI7o1v4ngOa0rEsTnqz8q90cJ4U0LrXH9ZINXeQsPNWqSge+QzzuMtVJ60ltGt/o4m+ywdOJtc3KmqfA3nXLYdXaC3vUZ3UPS0rWNysaGtHBrQAPgFf3RUz+bWN4uzHowaftFW/RugUwxEGMqlyFLmnC8PpVMVHNnIXo2cQ43Dx6srCWyDye3W3hw8FekpVjujsoiaw/aOSKzZ7yxf07WjetFuMjG6OH1mD9XiVs0E7XtD2ODmOAc1zSC0tPAgjiFz9kpBWXhte6nJfE0uic4ump28yTd0kQ5P4kt4O19rU7lVvKKzSVbJWNkjcHRvaHNc3UEHgQryqiIiAiIgIiICIiAiIgIiICIiAiIgIiICIqOdZBjYliDIInzSuDYomOke48A1ouSueYO2SplNdVNIkn0jhPzFLe7Ih0cRZzjzcegFpDbqp9Inp8OGrHEVlUORhicN0x3TNLY+O5d4qSpqZRKyoqjL+jY1viBr8VVxc71iSvTIl7kkawXe5rR1cQB96C0IU3SyQz/wBIWKDFMS8OjVIMXgklMEc0bpmXzxNeC8Wte7RqOK9V9fFCLzSxxg8DI5rb+VygtPhWNNTLH/ljQk5fTqXNe1t9He/TipBkrJBeN7XjqxwcPiEENPCrUMtipaaFRdRFYrIzcFxL0WcD/pauSztbNiq3mzXgHg2U90gfOFpt33EbwudCJsjHRPBySNLHWJBsRbQjUHxGoW17JYo6emAlINRTvdT1BFheRlrSWBOXOwsktyEgC3CJpERVRERAREQEREBERAREQEREBERAWLieIx08L55nBkULHSSPPJrRc6cz4LKXJPyjcXfHQwU7DZlVOTKerYgHNb5ZnNP6gQYlJtDi+Pvc6gf+b8MY50e+cLyv8QQLl1uTSAL2zFZEvZXiEYD48fqzI3UCTelhPiDKdL9QV0TZnC2UtDT08Y7sVPG3kLuygucbcy4knzXqslWasaPsfE+Saommk3sjXspN8RbMKZu7eeA4zb48Oahe1jaOZjWQ0c7ojFURsqZoyWkSStO7hBHrHLmeRfQBvUKV2dxcU2DPriOEUtVlPOSVzpAPe6QD3qB272YdFs4xz7mpbPFW1L/adPNcSOd1tvLeFgqzHWcPpckTGXc7KxozPJc82HFzjqSepXJu2mTe4jhtL7LpWlzeRMkrGD7gV1HZXERU0VPUD56niefMtFx53uuV9ohzbUUDDwaKV3v3rz/4hB2YxoWq6QmVQcK7NzfaWsP1Kv8Aexq9+USzSkNtflhfw7qtdlovtHW/Zq/3zFk/lFjuUn2pvwaqra6fsnwwxN/4NurGknPJm1A55lruP9kBpwanBppYaiOzhDvDleBrYO438HXB4aXXU6JvyUf9kz/KF7c1RHOezjbp2IRvhqAG1tObSNAy52Xtny8nA6Ee/S9lm7bgsoah7XOY+OB72vYS1wc3UWI8QtJpR6Ntc9kYAZO94cB/WQ7x3+IXW09r9fucMlF7OncyFvjd2Zw/Za5FROwW0LnxQwVDyaiSEzQyuuRNHmdmFz7bCCCOgB622OtxSSl9NdE5zXT4RUVEbhwZU0gtm10zObM3jyhC03GMHfBhFJOwFtVhzIqgcjZ1jMwnpY6jnlU7tPUb2jjnYfk5Yp7/AFop6SaMD9qRnwSM/wBYewWzNdi9IKyXG62K8sjBHE5wtltqSHgHytopbFNncdw2Pf0mIur44QXPpp480rmDpcuc8210cDppfgpPsA/mZv8AeZ/xC6QtNNS7Oe0KPFqcyNbu6iEhs8F75SfVc082Gxt5Ecltq4vsXCKba2up4riKSKR7mD1czt1Nw8HPdbpddoQEREBERAREQEREBERAREQFzLt92adU4aJ47l1DIZXNHOFwyyH3Wa7yBXTV5e0EEEAgggg6gg8QQg1Ls92qZiGHQytcDLHGyKoYOLZmNAdcX0BtmHgVnV7lpOL9jDoag1WD1j6J7yS6HUxa8m2OjfqkEeSjKnZjHHAtmxWMN4Xjjbm+LWNP3rNai7ilIG7O7je7sh1HT5yM3eE8bLEfq39yYj2Y4rLC+J+MmSJ7CDE5jsrx9Hj4LFfsPPX0jcNFW0Cjq5DUSPDs8nzjNBfXJNfXmQuv00AYxrBwY1rRfU2AsFWHNuwfGi+jkoZNJ6GZ7SwnvCNxJ18nZx7lBdoAttVQuPAtpR795IP9Vsrdjqmjx819JEH0Va21WxrmtLHPPedlJF+8GvvqdXe+O7Wdkq2bEKStoKczOp2tcbFoAfHIHtBBcCQfBB1qyqGrk38sNoxxwmP3D/6LZ9hMdxOolkbiVEKeNrGuic0es/NYj1jyQc77Kh/zHWj6tX++Ysr8o4dyk+1N+DVndnuydXBj9VUzU8jKaVtUGSutlcXSsc22vMAlX+3bZiqrW0wpKd827Mpfu7d2+W17nzRXSaFvyUf9lH/lCpVTNjY6SRwbGxpc97jZoaNSSVzSn2+xrK1jcENwwNBJcBoLX1WJWbKY1i5DcQkjpKO4LoIvWNjzaCcxt1dbQGyiIns9YcSx6pxMN+QiLyxx+k4buIeeQEnornay51diNLhUJAI+UkcdWtc8HU2+ixpNvrLqmBbNw4fTCnpYzkYC43N5JH8SXOPEn4DyWj7D7I1DayqxPEI8lRUPc2KMua4tjdZxN2kjQBrBz7p6qq17FdicQ3UglxQuj3b87MpsW5Tccei9xOd+Zadjjru2Ob9kAyW/Zat22nonTU8sLHZHSxPjD+hcLX0WjYRh2Z9Pg8lQ01DBUtieGFzS59NKxjXagtyNlLuGoaBzUifW99gH8zN/vM/4hb/iOIx08T5pntZFG0ue9xsAAuVYF2aY1Qxej0eKwRwBxeG7lru862Y9+Mn71mnsfqKt4djGKTVMbSHCniG7jv48vg0HxWlRfZBC+uxWuxpzS2GQvhguLZg5zbDzayNgPi5dlWLhmGRU0TYII2xwxizGMFgB/HndZSAiIgIiICIiAiIgIiICIiAqFVVCgszKCxFqnZVEV8axWo12jk3NaHexUMBOnzkXddc8yY3M90JW5hafidIXs7lt7G4SRF3ASNvYE2Ng4FzD4PKn9n8RE0Q45mg6H1rAlpafrNILT4hWe4z1MqWaveVWmOsshq0y82VbL1ZLKK8FeSvZXhB4IXkheyvJUFiQLBqFIuiJ4BR9cyw1I16FBr+KPDWucTZrQSSeAAFyfguZdk8jpsVmxN0T5GseWR2YTlfOcoJLQQAyHNfwUl2tbTbuL0SMnPOQ2Qt1tGeLfM2tbxPRQmy9PimHQ5qbvw1LxvKduXNvCzv2vzDbNzB3EjQpFkfRdHXslF2G97+Rt0PPiPislcq2H7SaOqe8SPZSTucI42abp9i5xN3NGpc8gA2NmtOhJA6MKp7Bd4zM4iRl3Nt1Nrub948VpWeqWUc/aGFsbpHyNaxgu51wQLmw1Gl76W6quEbQwVQvBK1x5t4PHm06oiQVURAREQEREBERAREQEREBUKqiC1IFH1ceiknBY8zFmrGuTR2KwmudBLvmeo43lFtWusAJRbiLABw5gAjVpDpyqp1HvZYrHxrNbDS1DZW5m2vYEgG/HUEEcQeRV9pIWn08j4Hh0WsepdEPWaTrmjvoRfjGbDW4INw7ZcPxiOZoII1OW4uBmHFpB1a4c2uAI5hdJZXOzEiCqq2G9FXMqKuCtlei9W8ygqvLpOllQvVt11BanmPVQmM1zYo3SPLQGtLu8Q0aDmTwHivWObRRU7S57wTcNAFyS88GtA1e4ng0Ak3Wr/m2WskE1WC2Jrg6KlcQSXA6STWuLj2WAkDibnRr4s9tKw3Z+Son9KrGFrmOJETgQXS+1IQfZBuGjoAea3fDyWZQ22WNjmsY7QNLvauBcnU8eqlThfgrL8OI4Ljdd9Y+KbNUNbG2KeEMcxgjie3uSNAFgGSDiPA/BaxXYViWExyeiVTqmhMLwad+kzGGzbs8Rm9m3lxW0OJGh4ePBY1XiW6Y57wXxMtK+MeuWxguDGlxsBcXsefNWd1LzrQNqu0VtQxtPNTup5HVUL6pgvpDEAcpaQCHEkjUXDYo1n02GNk/4jDKvvXLhDI82B1NmyDvM6a3XPdop31VRJUy6STPLyBwA4NYPBrQGjyUZTVUsDs0b3NI5tP4rvHGu8YP2tT0rhDiUTuge6wcfsyDuv8AI2K6Xgu09PVi8EoLrXMbu7IP1Tx8xovm/Ce0vM3c18bZY3CxNgRbxapuDCY5PlsLqgwjUU8jiYwfqkd6M+XwTB9FIuM4R2rVVG4Q4jC4tvYPfz+xMNHeTtV0zAtr6asA3MozkX3T+7J7h7XmLoJpERARFS6CqKl1VAREQEREFCFbe1XVQhBhSxKOqKVTTmKxJCs2NStefFZYslMM2dpLJLBpkZYOLRezXAgtkaLmwcCBfSxU/NSXWBLSrnmNax4cYnjtcBzdBeIAjjqTE9wIsLatkN/oqQg2tj4SFjHE2a1z924/qTBh+F/NR7oivBby5dOS1Oqni2E4zHza/XmGEj4jRY820kDblxcLcS4ZR8XWC1aq2ep5TeSlp3nq+GNx+JalLs1TRm8dLTsPVkMbT8Q1XyieH6kZu0KA/oLSm9rQ5p9SbaiAOy++wUbVYnW1WjWCniv60xDpDY8oYnW4c3P56tPBSsdNyHDpy+Cy4aRNPGIXC9nWRuzkukmsQZ5iHSWNrhoADY2mw7rAAed1OQ0XgsyGlWWyBMVgCkVqWi8FMbpUdCmJrVavD/BQNZSFq6BLSXUTW4Xfks3lqdOVYrshDLchu7eebB3fe3h8LLSsV2Mliu62dn0mageY4j/eq7XWYNbgFFTUhbyWdsXJXBZ8Pt4KxDLJC7NG5zXD2mkhdjxTZmGbUtyvPts0N/EcCtNxfYuSO5aM7OrOPvbx/FdJ2xecMG7TXBu6rI2zRHQmwJt4g8VO02GU9SN7htSIZOO4eSYr+R7zD5LnNRh1uVliszxuzMcWuHBzSQfuW9ZdwwvtOrcPIixCJzo7gCR5LmH7M44eTrrpmz+3NLWACOUNkPzUhAcfsng73FfN+C9pU0Y3dSBNEdDmAvbxHAqdp6Wkqu/Qzejzf0R1iJ6ZeXuTB9JouGYZ2i1+HEMrGGWAcHkl8dvCT1m/rXC6Zs52iUlaAGSBkjvm5SBc/Vdwd+Pgg2bKllVEFEVUQEREBERBQheS1e0QWHRKy+nWZZULVMVGPox0Vk0ClyxU3SmGoj83r22gUpulXImLrBZRq/HAsnKq2VxNeBGvdlWyIhZUsqoqPJarUkN1fVCEEZNRg8lF1WEg8lsrmqxJCs2LrRqzBbcAoeooS3kujTUgKjKrCgeSxeW505jiez8U187LOPtt0d7+vvWn4tsS9l3R/KN+qO9+zz9y7HW4J0ChqjDnN5LPuLkrhVVhpB1BBWJlcw3aSCOY4rs+JYLHN+kYM30ho748/etPxXYhzbmI529OD/hz/wB6Lc7YvNR2C9oU0IyS2li4EP10U5BHR1ffppPRpzqW/NE9C3+FlpNVhhaSHAgjiCLFYe7cw3BII5jiukrLseGbd4hhlmzDfUw4ON3x5fB3rM/DwXS9mu0+jrABnEUh9iQjKT9V/A++x8F84YNtzNB3XHOzgWu1FvIqegkoqs5o3GmnOpLPUJ8W8PwVH08CqrhuyuM4nDvKeGRsojbE+477Qx+cNIB9W+R2ngiYzesdyREUaEREBERAREQEREBERAREQEREBERAREQF5IXpEFp0asvhWVZUIUEXLS3UfU4YDyWwujVl8CmLrSa3A+gUHVYW5vJdJlpbqPqMMB5LF5bnTluIYSyUWlYD0PBw8itTxXYgjWE5h9F1g7+B+5dlrcBvyULUYC4cAs+4vquE1uFOYSHNII4gixWA6FzdRfTmNF3p2y+/OR7AR1I1HkeSlcH7FaQTNnkL3sY5r9w62QvabjMeJbfW3PncaLpzdc7MZ/Y1ss6kw8Szg+lVuWaTMO82MC0MZ0uLNJdbkXuVVvqLaCIiAiIgIiICIiAiIgIiICIiAiIgKiIoCpdEUVVVXlVVRVFRVVFLKhC9IgtujVp0CyVSymDCdSq3+bgeSkLJZMXWFHhzRrZZjBZVsiI9IiKgiIgIiICIiAiIgIiICIiAiIgIiKChREUBUKIiqoERUFVEVQREQEREBUREBERBVER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" name="17 Imagen" descr="calid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924944"/>
            <a:ext cx="1168545" cy="864096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5796136" y="2492896"/>
            <a:ext cx="1656184" cy="17281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Satisfacer necesidades que cubran expectativas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1" name="20 Conector recto de flecha"/>
          <p:cNvCxnSpPr/>
          <p:nvPr/>
        </p:nvCxnSpPr>
        <p:spPr>
          <a:xfrm flipH="1">
            <a:off x="3707904" y="3284984"/>
            <a:ext cx="201622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2" name="Picture 10" descr="http://t0.gstatic.com/images?q=tbn:ANd9GcTYFkGjGpzWLv_m-RRCbl0UheIOevo2bC3yI944PimZYtMlcz2b5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852936"/>
            <a:ext cx="1279029" cy="1279029"/>
          </a:xfrm>
          <a:prstGeom prst="rect">
            <a:avLst/>
          </a:prstGeom>
          <a:noFill/>
        </p:spPr>
      </p:pic>
      <p:sp>
        <p:nvSpPr>
          <p:cNvPr id="23" name="22 Rectángulo redondeado"/>
          <p:cNvSpPr/>
          <p:nvPr/>
        </p:nvSpPr>
        <p:spPr>
          <a:xfrm>
            <a:off x="0" y="2492896"/>
            <a:ext cx="2448272" cy="216024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Calidad de vida: bienestar individual y colectivo.</a:t>
            </a:r>
          </a:p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Satisfacción física, mental y social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324" name="Picture 12" descr="http://t2.gstatic.com/images?q=tbn:ANd9GcQgqWmAGE6G0ZbGYjnx6I5SqD4vwWpC7r-XD-d298pH9DaKNjgoL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5244" y="6237312"/>
            <a:ext cx="1290451" cy="620688"/>
          </a:xfrm>
          <a:prstGeom prst="rect">
            <a:avLst/>
          </a:prstGeom>
          <a:noFill/>
        </p:spPr>
      </p:pic>
      <p:sp>
        <p:nvSpPr>
          <p:cNvPr id="27" name="26 Rectángulo"/>
          <p:cNvSpPr/>
          <p:nvPr/>
        </p:nvSpPr>
        <p:spPr>
          <a:xfrm>
            <a:off x="2123728" y="5273824"/>
            <a:ext cx="1728192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Satisfacen necesidades </a:t>
            </a:r>
            <a:r>
              <a:rPr lang="es-MX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vivir sanamente</a:t>
            </a:r>
            <a:endParaRPr lang="es-MX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3923928" y="5877272"/>
            <a:ext cx="165618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6" name="Picture 14" descr="http://t1.gstatic.com/images?q=tbn:ANd9GcSKY5BKLwgCclec2np3Cmu6OYN9HOOkwg4TI6qVaqui39zUxc9_B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5005339"/>
            <a:ext cx="1240929" cy="1280235"/>
          </a:xfrm>
          <a:prstGeom prst="rect">
            <a:avLst/>
          </a:prstGeom>
          <a:noFill/>
        </p:spPr>
      </p:pic>
      <p:sp>
        <p:nvSpPr>
          <p:cNvPr id="30" name="29 Rectángulo"/>
          <p:cNvSpPr/>
          <p:nvPr/>
        </p:nvSpPr>
        <p:spPr>
          <a:xfrm>
            <a:off x="6876256" y="4697760"/>
            <a:ext cx="2088232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Acto económico: producción de bienes y servicios</a:t>
            </a:r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satisfacer necesidades humanas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547664" y="47667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Nos lleva a tener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139952" y="0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 el bienestar también incluye el bienestar social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7847856" y="1772816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 hay bienestar tenemos calidad de vida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4067944" y="256490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Dentro de calidad también se incluye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1259632" y="4653136"/>
            <a:ext cx="0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323528" y="5229200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Para que haya calidad,</a:t>
            </a:r>
          </a:p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tiene que invertir en la economía de la salud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3923928" y="5445224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Donde hay un 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0851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http://www.100negocios.com/wp-content/uploads/2010/10/symbol-business-risk-vector-285x300.jpg"/>
          <p:cNvPicPr>
            <a:picLocks noChangeAspect="1" noChangeArrowheads="1"/>
          </p:cNvPicPr>
          <p:nvPr/>
        </p:nvPicPr>
        <p:blipFill>
          <a:blip r:embed="rId2">
            <a:lum brigh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0"/>
            <a:ext cx="38163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2" descr="http://2.bp.blogspot.com/_x6AP6EfLg94/TBEn1QItcII/AAAAAAAAA8Q/8y7_HWdMAB8/s1600/factores_de_riesgo_embara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24175"/>
            <a:ext cx="3111500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0" descr="http://depaginas.com.ar/images/api/0/9/1/d/1776395758-_factores_de_ries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2016125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http://pcpiluisvives.webcindario.com/image44.gif"/>
          <p:cNvPicPr>
            <a:picLocks noChangeAspect="1" noChangeArrowheads="1"/>
          </p:cNvPicPr>
          <p:nvPr/>
        </p:nvPicPr>
        <p:blipFill>
          <a:blip r:embed="rId5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276475"/>
            <a:ext cx="33972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411760" y="0"/>
            <a:ext cx="403828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>
              <a:defRPr/>
            </a:pPr>
            <a:r>
              <a:rPr lang="es-ES" sz="40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rial" pitchFamily="34" charset="0"/>
              </a:rPr>
              <a:t>Medicina Social</a:t>
            </a:r>
          </a:p>
        </p:txBody>
      </p:sp>
      <p:sp>
        <p:nvSpPr>
          <p:cNvPr id="3" name="2 Flecha abajo"/>
          <p:cNvSpPr/>
          <p:nvPr/>
        </p:nvSpPr>
        <p:spPr>
          <a:xfrm>
            <a:off x="4140200" y="549275"/>
            <a:ext cx="484188" cy="93503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707904" y="548680"/>
            <a:ext cx="131112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0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cs typeface="Arial" pitchFamily="34" charset="0"/>
              </a:rPr>
              <a:t>Investiga y</a:t>
            </a:r>
          </a:p>
          <a:p>
            <a:pPr algn="ctr" defTabSz="914400">
              <a:defRPr/>
            </a:pPr>
            <a:r>
              <a:rPr lang="es-ES" sz="20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cs typeface="Arial" pitchFamily="34" charset="0"/>
              </a:rPr>
              <a:t>Analiza</a:t>
            </a:r>
          </a:p>
        </p:txBody>
      </p:sp>
      <p:sp>
        <p:nvSpPr>
          <p:cNvPr id="4105" name="5 CuadroTexto"/>
          <p:cNvSpPr txBox="1">
            <a:spLocks noChangeArrowheads="1"/>
          </p:cNvSpPr>
          <p:nvPr/>
        </p:nvSpPr>
        <p:spPr bwMode="auto">
          <a:xfrm>
            <a:off x="2411413" y="1557338"/>
            <a:ext cx="40322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sz="1400" b="1" smtClean="0">
                <a:solidFill>
                  <a:prstClr val="black"/>
                </a:solidFill>
                <a:latin typeface="Arial Narrow" pitchFamily="34" charset="0"/>
              </a:rPr>
              <a:t>Factores físicos, biológicos, psicológicos y sociales que actúan como factores predisponentes de la enfermedad o conservadores de la salud</a:t>
            </a:r>
          </a:p>
        </p:txBody>
      </p:sp>
      <p:sp>
        <p:nvSpPr>
          <p:cNvPr id="7" name="6 Llamada de flecha izquierda y derecha"/>
          <p:cNvSpPr/>
          <p:nvPr/>
        </p:nvSpPr>
        <p:spPr>
          <a:xfrm>
            <a:off x="2555875" y="2349500"/>
            <a:ext cx="3816350" cy="792163"/>
          </a:xfrm>
          <a:prstGeom prst="left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91880" y="2564904"/>
            <a:ext cx="195598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Se dividen en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79512" y="2348880"/>
            <a:ext cx="2495683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Factores</a:t>
            </a:r>
          </a:p>
          <a:p>
            <a:pPr algn="ctr" defTabSz="914400">
              <a:defRPr/>
            </a:pPr>
            <a:r>
              <a:rPr lang="es-E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Predisponentes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6588224" y="2348880"/>
            <a:ext cx="2276456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Factores</a:t>
            </a:r>
          </a:p>
          <a:p>
            <a:pPr algn="ctr" defTabSz="914400">
              <a:defRPr/>
            </a:pPr>
            <a:r>
              <a:rPr lang="es-E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Coadyuvantes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1116013" y="3284538"/>
            <a:ext cx="503237" cy="5048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7667625" y="3213100"/>
            <a:ext cx="433388" cy="50323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971600" y="3284984"/>
            <a:ext cx="83067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1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Como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7452320" y="3212976"/>
            <a:ext cx="910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Como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0" y="3861048"/>
            <a:ext cx="3059832" cy="738664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defTabSz="914400">
              <a:defRPr/>
            </a:pPr>
            <a:r>
              <a:rPr lang="es-MX" sz="1400" b="1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*Edad</a:t>
            </a:r>
          </a:p>
          <a:p>
            <a:pPr defTabSz="914400">
              <a:defRPr/>
            </a:pPr>
            <a:r>
              <a:rPr lang="es-MX" sz="1400" b="1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*Género</a:t>
            </a:r>
          </a:p>
          <a:p>
            <a:pPr defTabSz="914400">
              <a:defRPr/>
            </a:pPr>
            <a:r>
              <a:rPr lang="es-MX" sz="1400" b="1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*Carga Genética</a:t>
            </a:r>
          </a:p>
          <a:p>
            <a:pPr defTabSz="914400">
              <a:defRPr/>
            </a:pPr>
            <a:r>
              <a:rPr lang="es-MX" sz="1400" b="1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*Raza</a:t>
            </a:r>
          </a:p>
          <a:p>
            <a:pPr defTabSz="914400">
              <a:defRPr/>
            </a:pPr>
            <a:r>
              <a:rPr lang="es-MX" sz="1400" b="1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*F. Psicológicos</a:t>
            </a:r>
          </a:p>
        </p:txBody>
      </p:sp>
      <p:sp>
        <p:nvSpPr>
          <p:cNvPr id="4115" name="15 CuadroTexto"/>
          <p:cNvSpPr txBox="1">
            <a:spLocks noChangeArrowheads="1"/>
          </p:cNvSpPr>
          <p:nvPr/>
        </p:nvSpPr>
        <p:spPr bwMode="auto">
          <a:xfrm>
            <a:off x="6372225" y="3789363"/>
            <a:ext cx="2771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sz="1600" b="1" smtClean="0">
                <a:solidFill>
                  <a:prstClr val="black"/>
                </a:solidFill>
                <a:latin typeface="Arial Narrow" pitchFamily="34" charset="0"/>
              </a:rPr>
              <a:t>*Hábitos y costumbres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sz="1600" b="1" smtClean="0">
                <a:solidFill>
                  <a:prstClr val="black"/>
                </a:solidFill>
                <a:latin typeface="Arial Narrow" pitchFamily="34" charset="0"/>
              </a:rPr>
              <a:t>*Medio Ambiente (físico, social, ecológico)</a:t>
            </a:r>
          </a:p>
        </p:txBody>
      </p:sp>
      <p:sp>
        <p:nvSpPr>
          <p:cNvPr id="17" name="16 Igual que"/>
          <p:cNvSpPr/>
          <p:nvPr/>
        </p:nvSpPr>
        <p:spPr>
          <a:xfrm>
            <a:off x="2771775" y="3933825"/>
            <a:ext cx="720725" cy="431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8" name="17 Igual que"/>
          <p:cNvSpPr/>
          <p:nvPr/>
        </p:nvSpPr>
        <p:spPr>
          <a:xfrm>
            <a:off x="5651500" y="3933825"/>
            <a:ext cx="720725" cy="431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896" y="3645024"/>
            <a:ext cx="188827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Factores de</a:t>
            </a:r>
          </a:p>
          <a:p>
            <a:pPr algn="ctr" defTabSz="914400">
              <a:defRPr/>
            </a:pPr>
            <a:r>
              <a:rPr lang="es-ES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Riesgo</a:t>
            </a:r>
          </a:p>
        </p:txBody>
      </p:sp>
      <p:sp>
        <p:nvSpPr>
          <p:cNvPr id="20" name="19 Flecha abajo"/>
          <p:cNvSpPr/>
          <p:nvPr/>
        </p:nvSpPr>
        <p:spPr>
          <a:xfrm>
            <a:off x="4284663" y="4437063"/>
            <a:ext cx="647700" cy="57626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4211960" y="4437112"/>
            <a:ext cx="79208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s-ES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son</a:t>
            </a:r>
          </a:p>
        </p:txBody>
      </p:sp>
      <p:sp>
        <p:nvSpPr>
          <p:cNvPr id="4121" name="22 CuadroTexto"/>
          <p:cNvSpPr txBox="1">
            <a:spLocks noChangeArrowheads="1"/>
          </p:cNvSpPr>
          <p:nvPr/>
        </p:nvSpPr>
        <p:spPr bwMode="auto">
          <a:xfrm>
            <a:off x="2987675" y="5084763"/>
            <a:ext cx="32400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MX" sz="1400" b="1" smtClean="0">
                <a:solidFill>
                  <a:prstClr val="black"/>
                </a:solidFill>
                <a:latin typeface="Arial Narrow" pitchFamily="34" charset="0"/>
              </a:rPr>
              <a:t>Elementos que incrementan la probabilidad de desarrollar un daño</a:t>
            </a:r>
          </a:p>
        </p:txBody>
      </p:sp>
      <p:sp>
        <p:nvSpPr>
          <p:cNvPr id="27" name="26 Flecha izquierda"/>
          <p:cNvSpPr/>
          <p:nvPr/>
        </p:nvSpPr>
        <p:spPr>
          <a:xfrm>
            <a:off x="2268538" y="5084763"/>
            <a:ext cx="719137" cy="4318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907704" y="5157192"/>
            <a:ext cx="121488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1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cs typeface="Arial" pitchFamily="34" charset="0"/>
              </a:rPr>
              <a:t>Contrario a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7020272" y="5085184"/>
            <a:ext cx="16780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1600" b="1" cap="all" dirty="0">
                <a:ln w="9000" cmpd="sng">
                  <a:solidFill>
                    <a:srgbClr val="9900CC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Susceptibilidad</a:t>
            </a:r>
          </a:p>
        </p:txBody>
      </p:sp>
      <p:sp>
        <p:nvSpPr>
          <p:cNvPr id="30" name="29 Igual que"/>
          <p:cNvSpPr/>
          <p:nvPr/>
        </p:nvSpPr>
        <p:spPr>
          <a:xfrm>
            <a:off x="6156325" y="5084763"/>
            <a:ext cx="792163" cy="360362"/>
          </a:xfrm>
          <a:prstGeom prst="mathEqua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23528" y="5157192"/>
            <a:ext cx="154221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000" b="1" cap="all" dirty="0">
                <a:ln w="9000" cmpd="sng">
                  <a:solidFill>
                    <a:srgbClr val="9900CC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Resistencia</a:t>
            </a:r>
          </a:p>
        </p:txBody>
      </p:sp>
      <p:sp>
        <p:nvSpPr>
          <p:cNvPr id="32" name="31 Cerrar llave"/>
          <p:cNvSpPr/>
          <p:nvPr/>
        </p:nvSpPr>
        <p:spPr>
          <a:xfrm rot="5400000">
            <a:off x="4265613" y="1358900"/>
            <a:ext cx="647700" cy="8677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3851920" y="5733256"/>
            <a:ext cx="143981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1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Determinan la</a:t>
            </a:r>
          </a:p>
        </p:txBody>
      </p:sp>
      <p:sp>
        <p:nvSpPr>
          <p:cNvPr id="34" name="33 Rectángulo"/>
          <p:cNvSpPr/>
          <p:nvPr/>
        </p:nvSpPr>
        <p:spPr>
          <a:xfrm>
            <a:off x="2987824" y="6093296"/>
            <a:ext cx="324326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2800" b="1" cap="all" dirty="0">
                <a:ln w="9000" cmpd="sng">
                  <a:solidFill>
                    <a:srgbClr val="9900CC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Esperanza de vida</a:t>
            </a:r>
          </a:p>
        </p:txBody>
      </p:sp>
      <p:sp>
        <p:nvSpPr>
          <p:cNvPr id="35" name="34 Flecha izquierda"/>
          <p:cNvSpPr/>
          <p:nvPr/>
        </p:nvSpPr>
        <p:spPr>
          <a:xfrm>
            <a:off x="2411413" y="6237288"/>
            <a:ext cx="504825" cy="287337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36" name="35 Flecha derecha"/>
          <p:cNvSpPr/>
          <p:nvPr/>
        </p:nvSpPr>
        <p:spPr>
          <a:xfrm>
            <a:off x="6300788" y="6237288"/>
            <a:ext cx="503237" cy="28733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827584" y="5877272"/>
            <a:ext cx="138826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Mayor (78) </a:t>
            </a:r>
          </a:p>
        </p:txBody>
      </p:sp>
      <p:sp>
        <p:nvSpPr>
          <p:cNvPr id="38" name="37 Rectángulo"/>
          <p:cNvSpPr/>
          <p:nvPr/>
        </p:nvSpPr>
        <p:spPr>
          <a:xfrm>
            <a:off x="7112991" y="5805264"/>
            <a:ext cx="128272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1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Menor (74) </a:t>
            </a:r>
          </a:p>
        </p:txBody>
      </p:sp>
      <p:pic>
        <p:nvPicPr>
          <p:cNvPr id="4134" name="Picture 2" descr="http://3.bp.blogspot.com/-CqahbX77WFQ/TzqBGr-LWyI/AAAAAAAAADI/JWVaAq_NUnA/s1600/hombr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805488"/>
            <a:ext cx="827087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5" name="Picture 4" descr="http://2.bp.blogspot.com/_np6GhUGrjfA/SNfN9ija7QI/AAAAAAAAAsM/CD-GbBEENnY/s320/ba%25C3%25B1o-mujere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732463"/>
            <a:ext cx="6524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4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467544" y="2780928"/>
            <a:ext cx="3312368" cy="108012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INDICADORES DE  NIVEL DE VIDA</a:t>
            </a:r>
            <a:endParaRPr lang="es-MX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6" name="5 Conector recto de flecha"/>
          <p:cNvCxnSpPr/>
          <p:nvPr/>
        </p:nvCxnSpPr>
        <p:spPr>
          <a:xfrm flipV="1">
            <a:off x="1115616" y="2204864"/>
            <a:ext cx="0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AutoShape 2" descr="data:image/jpeg;base64,/9j/4AAQSkZJRgABAQAAAQABAAD/2wCEAAkGBhQSERUUEhQWFRUUGBYVFxQWFxYYGBccHBcYFRoaGBUXGygeGBojGhgYHy8gIycpLCwsFx8xNTAqNSYrLCkBCQoKDgwOGg8PGiwkHyQsKSwsLC0sLCwsLCwsLCksKSwsLCksLCwpLCwsLCwsLCwsLCwsLCwsLCwsKSwpKSwsLP/AABEIANsA5gMBIgACEQEDEQH/xAAbAAABBQEBAAAAAAAAAAAAAAAAAgMEBQYBB//EAEUQAAEDAgMFBQUEBwYGAwAAAAEAAhEDIQQSMQVBUWFxBiKBkfATMqGx0ULB4fEjM1JicnOyFCSCkrPCBxU0U2OiFoPS/8QAGgEBAAMBAQEAAAAAAAAAAAAAAAECAwQFBv/EADERAAICAQMBBQcCBwAAAAAAAAABAhEDBBIhMQUTQYGxIjJRYXGR4SRCFCMzNFKhwf/aAAwDAQACEQMRAD8A9xQhCAEIQgBCEIAQhCAEIXMwQHUJivj6bPfe1v8AE4N+ZSBtSlE+0ZH8TfvKi0CUhVtTtJhhI9vTJH2Q8Od0DWySeQuUy/tXh9GuLzvFNj3wN5MC0fO2tlm82NdZL7guEKo/+WYb/ujyfbTXu21HjbUFKodpaDtXZLx+kGWfE2UfxGL/ACX3QJ+MxbaVN1SoQ1jGlznHQACSfJebM/4rVKlbu+wpU3Rkp1ZL3cT7Rrw0GTBaAS0jebJH/Fjtc1zG4ai8FpipVe1wggGWskcSMx5NaL5rYPYXY3F7QM0WRTDr1Khy0504S8gWgNOlyDCwyZXKW3Gaxikrke7dmu0jMZTLgMr2xnZMxIkEOgSDfUA2IIBCuFluwnYj/l7HZqpqvqBoJgtY0NkhrWlx3uJkm/LRaldUN21bupm6vgEIQrkAhCEAIQhACEIQAhCEAIQhACEIQAhCrdsbcZhxBBc8iQ0dYBc7RokgbydwcbKspKKtgsKlQNBLiAACSSYAAuSSdAs7ju2ABIoszcHuMNPMAd48pyg2vBlUWL2rVrWe7ugkgEBs3tLdGgbgczuJmwaZTPnrqJ4yPhC+e1fazvbh+4H/APnOIJn2zjaLRwmSGgRe8jkLps4+tH6+rxnMNel+RgRv0XMv13fM2SHt9QvHerzP97+4OHH1NTUzGMsvDS6AdM7YeL/vbryFV16IzS654uh5BmPeiSOd+aexN9PPhuUR9SBqTwVJ5pzVSbf1KNklgEeoHwTrYIIN9IFiLcZBvpG6yhUq271ZSWPtM7lz82VTHmgeX3280itiBTYXEWaNBqbxHUkx+ScAze7fidB9NFQ9oMWWuyQSWx3ReajrNEfu5gP4nkahaYoSlKjSCtlXhsEcVWJqXDXB9RzZEyIDGzpMEDg0E8J2OBx1SiIpVHUw2A1jT3eHuOloHhNlDwOAdQpBhubl7hoXmC6/CRA5NCWKg3/j81vPUS3+w6oic22XI7WYotjM3d3wzvf7myYH2f2oGhFxhO2RAAqsk6Z6eUNdYGctRwLOhJA/aO/I08YLiTBuQN/C0j4rhxN7comCdbac+q6sfaWeH7r+oTPQcH2povLWkljnEtDXAG+6XMJZ3hoc19NbK3XlbcRIIMEHWx4k33a/LcpWz9r1KLwWucWgkmnndlNj+66JnNodN1yvTwdsKTrIvNFrR6UhUmye1NOsWscHMe7SYLXGJIa9tpse67K6BOUK7XtwyRyLdB2gCEIVwCEIQAhCEAIQhACEIQEXaeMNKk94GYtEgEhoJ3S46Djv4AmyxOL2k+rUlxB0AAbluNCNXSSXNgmQHnQi8/tNtUPdkBJDXCNwzATNveyyDJ3luW4kVDWQbkTrly6A8wYG6wC+X7V1m6XdwfC6gcLy4yYnloPCTp56zdLZ609E80htuN/Xku+0XgNtsHXVIsfLn0TVeQLggaXgfDencl54cvXh+CadRHC/H6lT06grsQ48Pmq+s2Tb8/BXdSjr+frUqHVwANrC+unnPqytFmcolYxxHX4qZhcQZBlJqYG288DP3Qm6WDfu6xbd4qzSZSmWQx5ALifdvrGkLObJpmpiHVCTlowRxNRxMEndAzOtvgqzOHcREfA8p106pGC2c5rS1ujnF5nWSANeQC0hJQi+eWbJ1FrxHsRijEa8FHDHON/XTeprdnEagjn+J/BTKFD1+SytIyUbIdDZ7lKbgfRVgymErIFVzNVFIgjC+oCDStBt4ecEDwUxx+KS9vBRvZYgilFhO7oIIOsWggEExGWy2GyO1bXubTqAscbZpBGaYyuA71NxtZwiTAcbTln249UzVaYAk5QC1v7u6W5jDDckRAsAYsW+tota8D+TB6ihUOxu0wqP9lVBY+2V1iyp7wlpB7plju669jBIV8vrYTjNXFkAhCFcAhCEAIQhACr9s1wGEd7QuJBiwIsTqASQLXiVYLM9rcUYyDfA+IJ9clz6nL3WJyBla1QuOYkEuvGp1NzexJzO8eACdaIEcNfn4W4zrui7LTfpbfa8W4mTO/XkpNBvHdH1+q+Dm7ZU5M/X16snmE8dbHjf5X+CQfeJHhCcFTuwAPIfBZp0WQt7zp0vfyjcCkkxYTO6OP37rBcL+vxjj6/BFOmT8gRxjjxiVKTbAMYXcPkuf2M+tyfMaRPJOObI3AC5nTfbXRaqCoUQH4fdBtviT87JLcPyvzVq2nAibazJ36+HiuikPH4hS8T4Jor3UZFmADj9EhuGCsHUSRrB4arjKUmYEcjN53cNOWiShJiiE7CxcfTklileCNLRwUqvAEHfoBr1/FNtaIkePHxVHj5omhDW+vxXKthPrrx5Lrze3rqmazlWqIOPd+aaz7l2oI3yOI6evJMvf+ESqpcgcJkbkxUd5aHmusdqkPsb8jI+v3LeF9USOtNwGm4EtAILv+6IkwXh4bA1JDd4K9Kw2ID2Ne0y1wDgeIIkHyK8vpOMtAmQ4GW+8AO8SByAJndE7lrexu0Sc9F1soa9jZc4ZXNa5wDnEus5w7pJjMIJHdb9J2XlXMX4kM1CEIXukAhCEAIQhABWC21WLqjib7jfQmXZRwteenILa4+PZuBmCMpgkGDY3GmuqwO0qxJMm4gGJAB3j4/CV5Has6xpAi06nCOMgCR0O7j1J4p4N9cJ0FkwwwDzThqG0k/TdaV8k0vEhDwI62nWPjNk3n5338uqS53qOFr89SkTN7QONufMyVVoEhh+9O5zMb9JPnqotI3GvkZPIAJ+c3UeCvG64CJTGmLwn6QBMHQQeigDEaSSeW5OCsZutoyXVliZSBjTwaD8BKUWG8Ai2uUgecJnZOILqtz9hx6GRbrorPGOim88Gu+S9DDgjkxOd/Ehyp0VzCeNus/E3EdSh7mgiXQYsJFxdRziG6C/reo5eGgjeTPCeZJ+XILgb2ouSqgdmMCzgL2tyJ3Df4pt7gLTc33DpC4cZbwTJc0tk8iXEyT65LOSXgAqVOcetUioSNfXApt1RNOdb6LNogVUqcD4cEyanBJc66SXWPREvgVH/wCzviRTf/kf9IIRVbUDRmkNkwNC02sQQHaRHIrYYQ/o2fwU/wChqzm3MZlrvmTAZDdxJpNIk6ATqeC9XLpI4YbrfJVSKvNyuCCPO8z5/grjs7iyysx5JLi72btCMr3gAm4IPtHtuM3RocSqNhtBO7MOv7J4SAY423K22Q9zajHtEnMGCfdl4gfEzIiAHdFronU0y56Shcaur6ogEIQgBCEICt2vOalrlDnExoe4QAeOpIHFoO5YvHMl5PE5j/l+onxW52t+r6GfgVicQO8I6Dl3Wrxe0o3wCJodwg75jx5KTS2ZVqd4NAB0LjlnhAuYT2ysIH1BmEhoLo4mQB4SZjfCt8fjRSZmILpIaADqTJuYMacDeF5OHRwlF5MjpIq34FJV2LVGjQ7+FwJ3fZIb8FArPJNzBvIiI/iGoPLcr/CbfY9wY5ppkzcnM3fqQJGnCN06TR7Rx/tn590Q0cGiYknefePWNwWOow4IxUscr+RAljS53caTwaBffFh013Kzo7IrRo0dXCd2uUHhxRsDaLAHNdlZq/PoCN+c8RqOItqLu1+0zQSKbC/mTk8hlJjmY6LXFh06gp5J9RbGX7Lqt+zmGvcIJ8rHyChmpwWi2ftAVmZgCIOUg7jAOu8EEH8lV9ocIA4VB9qQ7m60HxFif3RzVs+khHH3mJ8EqXgGxKk1f8Dr+LfxVrtF0Uap4Md8lWbFqTUHfLu4+G3hg7lo3X+RVjtX9RW/lv8AkurSL9O/P0Il1MsKkT6hTnbJr/sf+1P/APSp6r7Hx+S39bV3U/NcWj00c27dfH5LylRjariHFrrFpII4eVk5RwFSoMzGy2SPeaL2Js5wO8eaa2s79NV/mP8Amrzs0f0J/mP/AKaarh08cmVwfTktJtKyixmGqU49o3LmkDvNMxE+6TGo81G9or3tYbUutT5U1XbBpZsSwEe7mfB/dbLf/YtPgq5dOln7uPyKp8WO0uz9cicrW8nug+LQDHQwoOPwj6VqjYmYMy11pOVwtPIweS27iACSQAASSbAACSSdwgSqk7Zw2Ia6m5xyut32uYDwLXmzXAkEZoMwu7JoMKVKVPwtlNxZYT9XT/gp/wBDVku0joxL+lP/AE2Fa+jSyta0mcrWtmInK0CY3aTCx3aM/wB6qfw0/wDSZottYv5SXzXoyF1IDKpBkW8+AF+qttmtmJFwRG4yLgTzGa/PypmEn0VbbNrBrmkgkAgnKJMAiYG8xK5dNxI1R6bRENAmYAEnU8zCWoeysRnpAzMS0kRctOUmxO8T4qYvq1yiAQhCkAhCEBF2kyaZ8uk92fisPV1J4Sel46jRbzF05Y4Hh+KxWMZDnD175m/j8F5faEbpga2biwyp3iA1wLSdwuCCeUi/CZ3K/qUwQQ4Ag2IO/qFlHGOWt/BP4Laz6cN99mgaTccmu3dDbpqvK0+pWP2Z9CrV9B7Hdn3N71Azxpk3491x16OM/vHRUQ3zMi0EEHgZGoi4hbihiGvEt00uIIPAg+rzoqTtRhvceNXHK62sDuk8wMw6QNwUarSw2d5j/BVFNSa5zsrAXOdoAL9dYHMmw8irnC9mDANR8H9lgB8M7reTSFK7OYMNpB/2qkmf3Q4ho6WLuZPJM7d2i4PFJjsndDnOBg3mBIuBEExcyBIVYafHixd7l5+XoOpaYTANoghubvHMcxkkxHAAWG4Kv7TOimz+P/YUdmR+jqfzLm5khrZ16hc7Ufq2fx/7HLqnJS0raVcdPML3iF2dd+n/AMD/AJsV3tU/oKv8t/yVJ2cH6f8A+t/zYrva3/T1v5b/AJKuj/t35+hMuph6os7x+9eiVtXdT8153UIv69BeiVtXdT81n2cq3eX/AEnIYXbDv7xV/mP+a0PZb9Qf5j/6aazW2T/ea38x/wA1qOzbf0EgEAvcRO8ZWNkcQS03FlXTL9RLzLzfskPteLUetT5U1D7LXxB5Un/1UwpfbF8MpDianhApqF2Sd/eDzpv/AKqZSa/WLy9Ci900O23Rhq5/8b/iI+9YX28Nc0gmZtNtCJI3+ua3W3Gzhq/8t58hP3LAVHa8pJ/NTr/fj9CIno2AH6Kn/Lp/0NWT7Svb/aKguHfotBYj2TDJM66AfkFrMAZpUj/46f8AptWP7RNnF1OlPh/2mLq1X9NeXoyF1ILGm3A6ecfNWmy6QL25hIJGYcRvHL11VbSFyOKuths/SNnxmBaWz5Alc2nh7SNEbzY+HNOixpdnIaMz4jOTdzoFhmJJgcVMUXZdTNRpuNszWujhImI3a6KUvp10AIQhSAQhCA4QsltihBPX52Pxv5cFrlSbcw9z+8J8RqPkuXVQ3QBndnYYOqAOI7t8p1cRuA3gakdOan43Y7KhzXa46kQQerTqeYg9VTYtwDwDvAIO42tfUGNDyTtLa9Vv2g68DOJPmCHHxJXhRyYopwmrKtMuNnbObRBAJcXEFznReLCwsBr5m6qO0mMBIptPuElw/esA3qBJ6uHBNYjblV0jMGCPsNg/5iSQOkKt+Go+M+uKzz6iEod3jXAS+JqNg4gOoNA1ZLHDgZJHmCD58F3aGx21XB+ZzHAZZaGkEXiQ7fc34G8wFmMLin03TTdlJtuII5tNiJ8t29WVbbtYssWNdvIZfwDyQPIq8dViljUci6EU/Au8LTp0g2k03hzgCRmdfvOPH8LWaYj7foB1BzjrT746+7B5Q75LImq4uzyc/vZpOaeObWeHlpZS6226zmFjnghwgnI3NE/tADgLqHrccoODjSrgUS+zDpr9Kb/mxX21/wDp638t/wAljsNjH03ZqZh0ETDXQDEiHAjcNycxO3a72Oa6pLXAgjJSEg2NwyRv3hU0+phjxbH15Jat2QcS+AY1vF+W5ejNqh4zNMtd3geId3h8CvNXOvfxhTMBtyrQGVjmllyGPbmDZuYykFsm8AxymSa6XPHE3u8fyTLk2GI2LQe81HsBMS4kuDTA1e3NlMAXkRAvol7M2iK7XOaIa17qbSdXBrWd6PsgkmBwA00GLxnaCrVgVCMm9jBlB5m5LriYJI+aMLtuqyW0nhrSS4y2me8QATLmmNBady6lrMal7K4/2ytcF/2tpZvYCYE1STc7qe4Ko2A/2WKpyRD81MHm4HL5uDB/iCjYnbFSoR7VxcGzENYImJjI0T7o8lFxFXPoCBpfUz0003cFy5MqebvI/It4UekuaCCCJBkEHQgiCCOEEhUz9h4XDtNV7SWsE99xeBwDWus4k2AdJlU1LtXWbTaMzHuuCXsJO+5LXNnqZJ3qDjto1K5HtTmgyGgZWjiQ0b4kTcxN12z1GOSurZVJm+w9XMxjojM1ro1jM0Oid8Ssl2kdOJdyFMeBptJ66/GNE0ztBXHdbUsAAB7OloBA95k6DeVExGIdUcXuOZ53w0aCBYACwA3KubNGcaRKVCaY4G+usHh+KutmMLGOqiHBkNynNBEHPIbrLL5T70BVtKmNAZE232n4n6jVaHYOzw6qwPAMscQ3NeA8ZnOZ9ppfkAn9i47qtpYNyRY3DRAhdQhfQgEIQgBCEIAUPalHMzpf1y3nkFMXHNkQd6rJblQMJjsNJIcNzY4j3o8Q4Ef4fAV7mEGHaiQeEg69DYrS7WwWWRBJEkfvAwAbXJtB/hG9Z+rS1P7Rn4CCPBfM6jA4TbBEqN3pklSnGdU2O7qNfpoR4hcMl8AMOPH6JLqroiZ8L+aUU24g/VUaIG5C5xSnUxwXXNHBVq+oEF3DimnO4iUp7PHl9wTcTy6A/JWokbe70UkungE4aN/Xr8ki3r71ZLwIEC6dw7hPeiIOozDyTea9hb5pxgUpKyEcAEnhwPwtPBC6DJjfE6E7yNYjVKLbK6RIZSNRHBKA+C7VeXHSEOELRID9XDhsd6bCTuuM0D1vHFND14rjgQASLHQDeJi3kpeFwAHefdwM2mLXytgydR+elr5oErZ+GdMgTEQOJ+yJ5kDwK2HZnZmmILpzNhkAiWw1udxJJc5wY0zYAGwBJJpdgbKNV2U+4MrnGLmPsxplOVv+Vw0K3YXu6PFUbZIIQhegAQhCAEIQgBCEICj2/WcKtET3X+0bcgAvhrmtkiziA6LjQggzLaTFUNRHMWj0fyWzrUmvGVzQ4HUEAjjoeao9sbNaxrcjYAkRcgXnwk8bT1vw6rDuTkgZWq1R3CDyVjiqe/jPnvHVQqjZXz+SNMEZMMvy6iPgpb6aaeGgWBB06+K52gNEetyCUoNXCfiooDTvWiRHNOu1uN2u78ElwG5XoCGt97lf4H6fFR8ttCpGv0RN/v1U1ZA5TwgiTv3pp7YJHApYxBGngflySJ8eaKNA60kC33JMJyITbz08VoiUJaQdPW5L9evW5LpMuLSOE/fuXaNKRm0Hzjgp8aDBtKR8LxfoOHjvUxjjlmTYE7yG7xGW7iNb3J4CxYbbdN7ARJJuBvtqY6kytB2T2R7SrnfDhTIJt3c1nta0HSLP4+4ZuujBBzmoog0nZrZDqDDnIzOjut0aBuJ+04kmSABoIte4QhfSRioLaiQQhCsAQhCAEIQgBcldSSgOFyZqVoXK1SFV4rErny5dqBA2pgRdzLg6tGo5gb/nryilezp9VaVsWoFYg8t68TK4zlaBEyfH1Caq01IISHDy+X0XFKIIb2wUl6kVR+a5m5TZYv4AjlnDekkJ9zU3lVwNObYDSEk0jxThYg0vWqtQGtN8+Fkum0E30vYffG5dDfFLqCD+EfBRRA09g+z69cEs0NIJM8Tr5afBACUVZEicgiEsuBPenKIgNgXn4ADhdNurffr9ybDi45RqVeKt0QWGzMKa1VrGkiLvfbuNMiwMyXQQARuJMhpB9D2bQZSYGUxDRO8kkkySSbkkmSTqSsfskik2BvuTxP5ADoFf4PGL2NK441S6kl8ClKLQqSpIXqJ2BSEBCkAhCEAIQhAcK45KSSEBDxAVNjGrQVKcquxOGXHnx7kDM1wozirnEYNV9XDLyJ4mmCvquI08vpwPqybp4kHQ33jeOoT+Iw5VPisGZmTI0IVNm7qC3BERHFM5YsqlmPqM94Zhy18lKo7TY4xMHgbLnnia5oEos5/XySS2y77QJLnBZICSuOcVxzk26opRB1ovqeV/oiU2+tzUPE7Ua3epSvoCeaijVsQOKqK+1C73Aep0jprK7RpvcZK6o6eT97gE5tcuMNBM+tVb4KgGDiTqVBwlB3FXGHwxWyxKPQkeolXGBlRMNgldYPCLrxY2CxwinsUahThSQF6cVSApCAhXAIQhACEIQAuELqEAkhNvpp0hEKGrBAq4SVBrYBXeVJdSWMsKYMxW2cq+vszkti/DJipgguaWmBhMRsnkqzEbH5L0Wps0FRaux+Sx7hoHnRwlRujj0N/xSHVag3T4lb2rsPkotTYHJZPTJ9UDDvxVT9n4pPtnndC2TuzvJdb2d5KP4SPwBin4Wo7UnoLIp7F5LeU+z3JSqewRwW8cLXCQMNQ2JyVphtj8lr6exRwUqnssDcr9y2DN4bZXJWuH2ZyVzTwMKSzDgLWOAEDD4CFOpUITwYlQumMEgcDUqEQurQAhCEAIQhACEIQAhCEAIQhAC5C6hAchcLUpCAQWJJop1CigMGgknDDgpKE2oEX+yjgj+yjgpSFG1AjjDBKFBPIU0gN+ySsiUhKAnKuwuoUgEIQgBCEIAQhCAEIQ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4340" name="AutoShape 4" descr="data:image/jpeg;base64,/9j/4AAQSkZJRgABAQAAAQABAAD/2wCEAAkGBhQSERUUEhQWFRUUGBYVFxQWFxYYGBccHBcYFRoaGBUXGygeGBojGhgYHy8gIycpLCwsFx8xNTAqNSYrLCkBCQoKDgwOGg8PGiwkHyQsKSwsLC0sLCwsLCwsLCksKSwsLCksLCwpLCwsLCwsLCwsLCwsLCwsLCwsKSwpKSwsLP/AABEIANsA5gMBIgACEQEDEQH/xAAbAAABBQEBAAAAAAAAAAAAAAAAAgMEBQYBB//EAEUQAAEDAgMFBQUEBwYGAwAAAAEAAhEDIQQSMQVBUWFxBiKBkfATMqGx0ULB4fEjM1JicnOyFCSCkrPCBxU0U2OiFoPS/8QAGgEBAAMBAQEAAAAAAAAAAAAAAAECAwQFBv/EADERAAICAQMBBQcCBwAAAAAAAAABAhEDBBIhMQUTQYGxIjJRYXGR4SRCFCMzNFKhwf/aAAwDAQACEQMRAD8A9xQhCAEIQgBCEIAQhCAEIXMwQHUJivj6bPfe1v8AE4N+ZSBtSlE+0ZH8TfvKi0CUhVtTtJhhI9vTJH2Q8Od0DWySeQuUy/tXh9GuLzvFNj3wN5MC0fO2tlm82NdZL7guEKo/+WYb/ujyfbTXu21HjbUFKodpaDtXZLx+kGWfE2UfxGL/ACX3QJ+MxbaVN1SoQ1jGlznHQACSfJebM/4rVKlbu+wpU3Rkp1ZL3cT7Rrw0GTBaAS0jebJH/Fjtc1zG4ai8FpipVe1wggGWskcSMx5NaL5rYPYXY3F7QM0WRTDr1Khy0504S8gWgNOlyDCwyZXKW3Gaxikrke7dmu0jMZTLgMr2xnZMxIkEOgSDfUA2IIBCuFluwnYj/l7HZqpqvqBoJgtY0NkhrWlx3uJkm/LRaldUN21bupm6vgEIQrkAhCEAIQhACEIQAhCEAIQhACEIQAhCrdsbcZhxBBc8iQ0dYBc7RokgbydwcbKspKKtgsKlQNBLiAACSSYAAuSSdAs7ju2ABIoszcHuMNPMAd48pyg2vBlUWL2rVrWe7ugkgEBs3tLdGgbgczuJmwaZTPnrqJ4yPhC+e1fazvbh+4H/APnOIJn2zjaLRwmSGgRe8jkLps4+tH6+rxnMNel+RgRv0XMv13fM2SHt9QvHerzP97+4OHH1NTUzGMsvDS6AdM7YeL/vbryFV16IzS654uh5BmPeiSOd+aexN9PPhuUR9SBqTwVJ5pzVSbf1KNklgEeoHwTrYIIN9IFiLcZBvpG6yhUq271ZSWPtM7lz82VTHmgeX3280itiBTYXEWaNBqbxHUkx+ScAze7fidB9NFQ9oMWWuyQSWx3ReajrNEfu5gP4nkahaYoSlKjSCtlXhsEcVWJqXDXB9RzZEyIDGzpMEDg0E8J2OBx1SiIpVHUw2A1jT3eHuOloHhNlDwOAdQpBhubl7hoXmC6/CRA5NCWKg3/j81vPUS3+w6oic22XI7WYotjM3d3wzvf7myYH2f2oGhFxhO2RAAqsk6Z6eUNdYGctRwLOhJA/aO/I08YLiTBuQN/C0j4rhxN7comCdbac+q6sfaWeH7r+oTPQcH2povLWkljnEtDXAG+6XMJZ3hoc19NbK3XlbcRIIMEHWx4k33a/LcpWz9r1KLwWucWgkmnndlNj+66JnNodN1yvTwdsKTrIvNFrR6UhUmye1NOsWscHMe7SYLXGJIa9tpse67K6BOUK7XtwyRyLdB2gCEIVwCEIQAhCEAIQhACEIQEXaeMNKk94GYtEgEhoJ3S46Djv4AmyxOL2k+rUlxB0AAbluNCNXSSXNgmQHnQi8/tNtUPdkBJDXCNwzATNveyyDJ3luW4kVDWQbkTrly6A8wYG6wC+X7V1m6XdwfC6gcLy4yYnloPCTp56zdLZ609E80htuN/Xku+0XgNtsHXVIsfLn0TVeQLggaXgfDencl54cvXh+CadRHC/H6lT06grsQ48Pmq+s2Tb8/BXdSjr+frUqHVwANrC+unnPqytFmcolYxxHX4qZhcQZBlJqYG288DP3Qm6WDfu6xbd4qzSZSmWQx5ALifdvrGkLObJpmpiHVCTlowRxNRxMEndAzOtvgqzOHcREfA8p106pGC2c5rS1ujnF5nWSANeQC0hJQi+eWbJ1FrxHsRijEa8FHDHON/XTeprdnEagjn+J/BTKFD1+SytIyUbIdDZ7lKbgfRVgymErIFVzNVFIgjC+oCDStBt4ecEDwUxx+KS9vBRvZYgilFhO7oIIOsWggEExGWy2GyO1bXubTqAscbZpBGaYyuA71NxtZwiTAcbTln249UzVaYAk5QC1v7u6W5jDDckRAsAYsW+tota8D+TB6ihUOxu0wqP9lVBY+2V1iyp7wlpB7plju669jBIV8vrYTjNXFkAhCFcAhCEAIQhACr9s1wGEd7QuJBiwIsTqASQLXiVYLM9rcUYyDfA+IJ9clz6nL3WJyBla1QuOYkEuvGp1NzexJzO8eACdaIEcNfn4W4zrui7LTfpbfa8W4mTO/XkpNBvHdH1+q+Dm7ZU5M/X16snmE8dbHjf5X+CQfeJHhCcFTuwAPIfBZp0WQt7zp0vfyjcCkkxYTO6OP37rBcL+vxjj6/BFOmT8gRxjjxiVKTbAMYXcPkuf2M+tyfMaRPJOObI3AC5nTfbXRaqCoUQH4fdBtviT87JLcPyvzVq2nAibazJ36+HiuikPH4hS8T4Jor3UZFmADj9EhuGCsHUSRrB4arjKUmYEcjN53cNOWiShJiiE7CxcfTklileCNLRwUqvAEHfoBr1/FNtaIkePHxVHj5omhDW+vxXKthPrrx5Lrze3rqmazlWqIOPd+aaz7l2oI3yOI6evJMvf+ESqpcgcJkbkxUd5aHmusdqkPsb8jI+v3LeF9USOtNwGm4EtAILv+6IkwXh4bA1JDd4K9Kw2ID2Ne0y1wDgeIIkHyK8vpOMtAmQ4GW+8AO8SByAJndE7lrexu0Sc9F1soa9jZc4ZXNa5wDnEus5w7pJjMIJHdb9J2XlXMX4kM1CEIXukAhCEAIQhABWC21WLqjib7jfQmXZRwteenILa4+PZuBmCMpgkGDY3GmuqwO0qxJMm4gGJAB3j4/CV5Has6xpAi06nCOMgCR0O7j1J4p4N9cJ0FkwwwDzThqG0k/TdaV8k0vEhDwI62nWPjNk3n5338uqS53qOFr89SkTN7QONufMyVVoEhh+9O5zMb9JPnqotI3GvkZPIAJ+c3UeCvG64CJTGmLwn6QBMHQQeigDEaSSeW5OCsZutoyXVliZSBjTwaD8BKUWG8Ai2uUgecJnZOILqtz9hx6GRbrorPGOim88Gu+S9DDgjkxOd/Ehyp0VzCeNus/E3EdSh7mgiXQYsJFxdRziG6C/reo5eGgjeTPCeZJ+XILgb2ouSqgdmMCzgL2tyJ3Df4pt7gLTc33DpC4cZbwTJc0tk8iXEyT65LOSXgAqVOcetUioSNfXApt1RNOdb6LNogVUqcD4cEyanBJc66SXWPREvgVH/wCzviRTf/kf9IIRVbUDRmkNkwNC02sQQHaRHIrYYQ/o2fwU/wChqzm3MZlrvmTAZDdxJpNIk6ATqeC9XLpI4YbrfJVSKvNyuCCPO8z5/grjs7iyysx5JLi72btCMr3gAm4IPtHtuM3RocSqNhtBO7MOv7J4SAY423K22Q9zajHtEnMGCfdl4gfEzIiAHdFronU0y56Shcaur6ogEIQgBCEICt2vOalrlDnExoe4QAeOpIHFoO5YvHMl5PE5j/l+onxW52t+r6GfgVicQO8I6Dl3Wrxe0o3wCJodwg75jx5KTS2ZVqd4NAB0LjlnhAuYT2ysIH1BmEhoLo4mQB4SZjfCt8fjRSZmILpIaADqTJuYMacDeF5OHRwlF5MjpIq34FJV2LVGjQ7+FwJ3fZIb8FArPJNzBvIiI/iGoPLcr/CbfY9wY5ppkzcnM3fqQJGnCN06TR7Rx/tn590Q0cGiYknefePWNwWOow4IxUscr+RAljS53caTwaBffFh013Kzo7IrRo0dXCd2uUHhxRsDaLAHNdlZq/PoCN+c8RqOItqLu1+0zQSKbC/mTk8hlJjmY6LXFh06gp5J9RbGX7Lqt+zmGvcIJ8rHyChmpwWi2ftAVmZgCIOUg7jAOu8EEH8lV9ocIA4VB9qQ7m60HxFif3RzVs+khHH3mJ8EqXgGxKk1f8Dr+LfxVrtF0Uap4Md8lWbFqTUHfLu4+G3hg7lo3X+RVjtX9RW/lv8AkurSL9O/P0Il1MsKkT6hTnbJr/sf+1P/APSp6r7Hx+S39bV3U/NcWj00c27dfH5LylRjariHFrrFpII4eVk5RwFSoMzGy2SPeaL2Js5wO8eaa2s79NV/mP8Amrzs0f0J/mP/AKaarh08cmVwfTktJtKyixmGqU49o3LmkDvNMxE+6TGo81G9or3tYbUutT5U1XbBpZsSwEe7mfB/dbLf/YtPgq5dOln7uPyKp8WO0uz9cicrW8nug+LQDHQwoOPwj6VqjYmYMy11pOVwtPIweS27iACSQAASSbAACSSdwgSqk7Zw2Ia6m5xyut32uYDwLXmzXAkEZoMwu7JoMKVKVPwtlNxZYT9XT/gp/wBDVku0joxL+lP/AE2Fa+jSyta0mcrWtmInK0CY3aTCx3aM/wB6qfw0/wDSZottYv5SXzXoyF1IDKpBkW8+AF+qttmtmJFwRG4yLgTzGa/PypmEn0VbbNrBrmkgkAgnKJMAiYG8xK5dNxI1R6bRENAmYAEnU8zCWoeysRnpAzMS0kRctOUmxO8T4qYvq1yiAQhCkAhCEBF2kyaZ8uk92fisPV1J4Sel46jRbzF05Y4Hh+KxWMZDnD175m/j8F5faEbpga2biwyp3iA1wLSdwuCCeUi/CZ3K/qUwQQ4Ag2IO/qFlHGOWt/BP4Laz6cN99mgaTccmu3dDbpqvK0+pWP2Z9CrV9B7Hdn3N71Azxpk3491x16OM/vHRUQ3zMi0EEHgZGoi4hbihiGvEt00uIIPAg+rzoqTtRhvceNXHK62sDuk8wMw6QNwUarSw2d5j/BVFNSa5zsrAXOdoAL9dYHMmw8irnC9mDANR8H9lgB8M7reTSFK7OYMNpB/2qkmf3Q4ho6WLuZPJM7d2i4PFJjsndDnOBg3mBIuBEExcyBIVYafHixd7l5+XoOpaYTANoghubvHMcxkkxHAAWG4Kv7TOimz+P/YUdmR+jqfzLm5khrZ16hc7Ufq2fx/7HLqnJS0raVcdPML3iF2dd+n/AMD/AJsV3tU/oKv8t/yVJ2cH6f8A+t/zYrva3/T1v5b/AJKuj/t35+hMuph6os7x+9eiVtXdT8153UIv69BeiVtXdT81n2cq3eX/AEnIYXbDv7xV/mP+a0PZb9Qf5j/6aazW2T/ea38x/wA1qOzbf0EgEAvcRO8ZWNkcQS03FlXTL9RLzLzfskPteLUetT5U1D7LXxB5Un/1UwpfbF8MpDianhApqF2Sd/eDzpv/AKqZSa/WLy9Ci900O23Rhq5/8b/iI+9YX28Nc0gmZtNtCJI3+ua3W3Gzhq/8t58hP3LAVHa8pJ/NTr/fj9CIno2AH6Kn/Lp/0NWT7Svb/aKguHfotBYj2TDJM66AfkFrMAZpUj/46f8AptWP7RNnF1OlPh/2mLq1X9NeXoyF1ILGm3A6ecfNWmy6QL25hIJGYcRvHL11VbSFyOKuths/SNnxmBaWz5Alc2nh7SNEbzY+HNOixpdnIaMz4jOTdzoFhmJJgcVMUXZdTNRpuNszWujhImI3a6KUvp10AIQhSAQhCA4QsltihBPX52Pxv5cFrlSbcw9z+8J8RqPkuXVQ3QBndnYYOqAOI7t8p1cRuA3gakdOan43Y7KhzXa46kQQerTqeYg9VTYtwDwDvAIO42tfUGNDyTtLa9Vv2g68DOJPmCHHxJXhRyYopwmrKtMuNnbObRBAJcXEFznReLCwsBr5m6qO0mMBIptPuElw/esA3qBJ6uHBNYjblV0jMGCPsNg/5iSQOkKt+Go+M+uKzz6iEod3jXAS+JqNg4gOoNA1ZLHDgZJHmCD58F3aGx21XB+ZzHAZZaGkEXiQ7fc34G8wFmMLin03TTdlJtuII5tNiJ8t29WVbbtYssWNdvIZfwDyQPIq8dViljUci6EU/Au8LTp0g2k03hzgCRmdfvOPH8LWaYj7foB1BzjrT746+7B5Q75LImq4uzyc/vZpOaeObWeHlpZS6226zmFjnghwgnI3NE/tADgLqHrccoODjSrgUS+zDpr9Kb/mxX21/wDp638t/wAljsNjH03ZqZh0ETDXQDEiHAjcNycxO3a72Oa6pLXAgjJSEg2NwyRv3hU0+phjxbH15Jat2QcS+AY1vF+W5ejNqh4zNMtd3geId3h8CvNXOvfxhTMBtyrQGVjmllyGPbmDZuYykFsm8AxymSa6XPHE3u8fyTLk2GI2LQe81HsBMS4kuDTA1e3NlMAXkRAvol7M2iK7XOaIa17qbSdXBrWd6PsgkmBwA00GLxnaCrVgVCMm9jBlB5m5LriYJI+aMLtuqyW0nhrSS4y2me8QATLmmNBady6lrMal7K4/2ytcF/2tpZvYCYE1STc7qe4Ko2A/2WKpyRD81MHm4HL5uDB/iCjYnbFSoR7VxcGzENYImJjI0T7o8lFxFXPoCBpfUz0003cFy5MqebvI/It4UekuaCCCJBkEHQgiCCOEEhUz9h4XDtNV7SWsE99xeBwDWus4k2AdJlU1LtXWbTaMzHuuCXsJO+5LXNnqZJ3qDjto1K5HtTmgyGgZWjiQ0b4kTcxN12z1GOSurZVJm+w9XMxjojM1ro1jM0Oid8Ssl2kdOJdyFMeBptJ66/GNE0ztBXHdbUsAAB7OloBA95k6DeVExGIdUcXuOZ53w0aCBYACwA3KubNGcaRKVCaY4G+usHh+KutmMLGOqiHBkNynNBEHPIbrLL5T70BVtKmNAZE232n4n6jVaHYOzw6qwPAMscQ3NeA8ZnOZ9ppfkAn9i47qtpYNyRY3DRAhdQhfQgEIQgBCEIAUPalHMzpf1y3nkFMXHNkQd6rJblQMJjsNJIcNzY4j3o8Q4Ef4fAV7mEGHaiQeEg69DYrS7WwWWRBJEkfvAwAbXJtB/hG9Z+rS1P7Rn4CCPBfM6jA4TbBEqN3pklSnGdU2O7qNfpoR4hcMl8AMOPH6JLqroiZ8L+aUU24g/VUaIG5C5xSnUxwXXNHBVq+oEF3DimnO4iUp7PHl9wTcTy6A/JWokbe70UkungE4aN/Xr8ki3r71ZLwIEC6dw7hPeiIOozDyTea9hb5pxgUpKyEcAEnhwPwtPBC6DJjfE6E7yNYjVKLbK6RIZSNRHBKA+C7VeXHSEOELRID9XDhsd6bCTuuM0D1vHFND14rjgQASLHQDeJi3kpeFwAHefdwM2mLXytgydR+elr5oErZ+GdMgTEQOJ+yJ5kDwK2HZnZmmILpzNhkAiWw1udxJJc5wY0zYAGwBJJpdgbKNV2U+4MrnGLmPsxplOVv+Vw0K3YXu6PFUbZIIQhegAQhCAEIQgBCEICj2/WcKtET3X+0bcgAvhrmtkiziA6LjQggzLaTFUNRHMWj0fyWzrUmvGVzQ4HUEAjjoeao9sbNaxrcjYAkRcgXnwk8bT1vw6rDuTkgZWq1R3CDyVjiqe/jPnvHVQqjZXz+SNMEZMMvy6iPgpb6aaeGgWBB06+K52gNEetyCUoNXCfiooDTvWiRHNOu1uN2u78ElwG5XoCGt97lf4H6fFR8ttCpGv0RN/v1U1ZA5TwgiTv3pp7YJHApYxBGngflySJ8eaKNA60kC33JMJyITbz08VoiUJaQdPW5L9evW5LpMuLSOE/fuXaNKRm0Hzjgp8aDBtKR8LxfoOHjvUxjjlmTYE7yG7xGW7iNb3J4CxYbbdN7ARJJuBvtqY6kytB2T2R7SrnfDhTIJt3c1nta0HSLP4+4ZuujBBzmoog0nZrZDqDDnIzOjut0aBuJ+04kmSABoIte4QhfSRioLaiQQhCsAQhCAEIQgBcldSSgOFyZqVoXK1SFV4rErny5dqBA2pgRdzLg6tGo5gb/nryilezp9VaVsWoFYg8t68TK4zlaBEyfH1Caq01IISHDy+X0XFKIIb2wUl6kVR+a5m5TZYv4AjlnDekkJ9zU3lVwNObYDSEk0jxThYg0vWqtQGtN8+Fkum0E30vYffG5dDfFLqCD+EfBRRA09g+z69cEs0NIJM8Tr5afBACUVZEicgiEsuBPenKIgNgXn4ADhdNurffr9ybDi45RqVeKt0QWGzMKa1VrGkiLvfbuNMiwMyXQQARuJMhpB9D2bQZSYGUxDRO8kkkySSbkkmSTqSsfskik2BvuTxP5ADoFf4PGL2NK441S6kl8ClKLQqSpIXqJ2BSEBCkAhCEAIQhAcK45KSSEBDxAVNjGrQVKcquxOGXHnx7kDM1wozirnEYNV9XDLyJ4mmCvquI08vpwPqybp4kHQ33jeOoT+Iw5VPisGZmTI0IVNm7qC3BERHFM5YsqlmPqM94Zhy18lKo7TY4xMHgbLnnia5oEos5/XySS2y77QJLnBZICSuOcVxzk26opRB1ovqeV/oiU2+tzUPE7Ua3epSvoCeaijVsQOKqK+1C73Aep0jprK7RpvcZK6o6eT97gE5tcuMNBM+tVb4KgGDiTqVBwlB3FXGHwxWyxKPQkeolXGBlRMNgldYPCLrxY2CxwinsUahThSQF6cVSApCAhXAIQhACEIQAuELqEAkhNvpp0hEKGrBAq4SVBrYBXeVJdSWMsKYMxW2cq+vszkti/DJipgguaWmBhMRsnkqzEbH5L0Wps0FRaux+Sx7hoHnRwlRujj0N/xSHVag3T4lb2rsPkotTYHJZPTJ9UDDvxVT9n4pPtnndC2TuzvJdb2d5KP4SPwBin4Wo7UnoLIp7F5LeU+z3JSqewRwW8cLXCQMNQ2JyVphtj8lr6exRwUqnssDcr9y2DN4bZXJWuH2ZyVzTwMKSzDgLWOAEDD4CFOpUITwYlQumMEgcDUqEQurQAhCEAIQhACEIQAhCEAIQhAC5C6hAchcLUpCAQWJJop1CigMGgknDDgpKE2oEX+yjgj+yjgpSFG1AjjDBKFBPIU0gN+ySsiUhKAnKuwuoUgEIQgBCEIAQhCAEIQ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9" name="8 Imagen" descr="salu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1470670" cy="1400334"/>
          </a:xfrm>
          <a:prstGeom prst="rect">
            <a:avLst/>
          </a:prstGeom>
        </p:spPr>
      </p:pic>
      <p:cxnSp>
        <p:nvCxnSpPr>
          <p:cNvPr id="11" name="10 Conector recto de flecha"/>
          <p:cNvCxnSpPr/>
          <p:nvPr/>
        </p:nvCxnSpPr>
        <p:spPr>
          <a:xfrm flipV="1">
            <a:off x="3491880" y="2276872"/>
            <a:ext cx="0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2123728" y="2276872"/>
            <a:ext cx="0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AutoShape 6" descr="data:image/jpeg;base64,/9j/4AAQSkZJRgABAQAAAQABAAD/2wCEAAkGBhISERUUExQWFRUWGBoYGBcYGBceHBsaHB8eFxgbGh0eHyceHBsjGRwcHy8gIygpLCwsGh4xNTAqNSYrLCkBCQoKDgwOGg8PGjQlHyUyLC8vLSwyNDQqLyosLSwvLCwsNCwqLCwvLywsLCwwLCwyKi8sLDQsLCwwLDQsNCwvLP/AABEIAOEA4AMBIgACEQEDEQH/xAAcAAACAwEBAQEAAAAAAAAAAAAABgQFBwMCAQj/xABGEAACAQIEAwUFBQYDBgYDAAABAhEAAwQSITEFBkETIlFhcQcygZGhFCNCUrFicoLB0fAzkqIkQ4OywuEVFhdT0vFjZHP/xAAaAQACAwEBAAAAAAAAAAAAAAAEBQADBgIB/8QANxEAAQMCAwUHAwMEAgMAAAAAAQACAwQREiExBUFRYXETIoGRscHwodHhFCPxJDJSYhVCBjPi/9oADAMBAAIRAxEAPwDcaKKKiiKKKKiiKKKKiiKKKi4/iVqwme66oviT+nUnyFeEgC5XhIAuVKr4TSRivaE11+zwdoE6DtLuijMQinKNYLED47VUXFuX3cYvEOQvZkqT2KBHJUtlyk6NAAYLOYEwKDfWMGTc/RBurG/9Bf0TvxDm7B2ffvpPgpzH5LNVX/qEjmLGHv3dJmAqxMTJO06TShntYdVJW0rWwCFGXte2S5uSJJVrYkycuulRk46ijs8OjXoVwM1sMBmuLdQFO9OWGE+LabUKax5PDpr88EK6sfexIHTX54JmxHtDxOS464QKtpgr53JIJ0ggAdd/UeNc+Jc94ywyi4mHGbeO1OXbfUSNd1kHWCaqlXHvmFvBMEuG4zhx7xuABu8+VlGgiD0GpijGcscSvIiNYtoqkkAOgliACYzkDQe6sDyqsyVBGV/L8Kt0k5Bw4ien4CuMTztjrboj2sOWuNlUAvqJCq+/uMToesHSp9jnW/mKmxZeCFJS+o7zEhVGcCWOU6b0r/8AlLiS3Ld3sVZrQQKA9uPu4yz3h4V6wqcTsElsPdeXDOZLFlAZcsqWIHeJBGoMEVBJUA53t0/C9bLOD3sVul/ZNmH9olgwLlq9aME6pmEA5Ce6SYDAjberrAcw4a9/h3kY+Ew3+UwfpWUYji+S3lKXbV021tS2kKLnaswkBixMT8as7mMw2Ia8zuGZluCyrA9xUUlTOn3jFQdZ0nqYrptc8GzrenzyXbKx97Eg9cvnktVorLrvFMRgrVspcuTIVkuEMmYDM4AIlQJEFSQwO4Iirvg3tNtPC31No/mEsv8A8h9aLZXRk4XZHmim1sZOF2RTtRXLD4lLihkYMp2KkEH4iutHA3RuqKKKKiiKKKKiiKKKKiiKKKKiiKKKKiiK+ForjjsdbsoblxgqLuT/AHqfKsn5s55uYqbdubdjw/E/m3l+z85oaoqWQDPXghaiqZAM9eCZ+ZvaVbtTbw0XH2L/AIF9Pzn6eZ2rOMfxK7ffPddnY9SdvIDYDyFRYpu5a9nl6/D3ptWztp32HkD7o82+XWkjnzVbrD8BIi+esdYfgKswPF3a0bPZtcuFQlplksAHW5lgCWAKyPCT0pmw/JWMxRLXymGRiSyIozNmILZgp6kA95jttTxwfgNjCrlsoFnc7s37zHU/pU25dVRLEADckwKZx0QA/dN/RNoqGw/cN/T8pb4b7OsFaAzIbp8bhkf5RC/SmK1h1QZUUKPBQAPpWec9e0IAizhbsH/eOsRqNFVoJB6yPEQaW+Hc/YjD5jnLZwP8RmaNyYBOh1qGrhidgaMuS9FTDHJ2TB5Jn4LyzxY27oxN4Mxt2RbLXCe/adbozZZgsSyMwmQimDVoOTbp+zlzZc22usyuHdUNy8L4a0e6c6AZATG86CVOfY/nLialjbvG4pYtk91lnUhTHuzsJ022rty9zBxK5jLIN0NLCVLsVXybXWdtCfGDGsbtBjiMI15o20uEv7M4Ra5OWuW9N2IwbWMXey4pVu3ExDILgPZ22vvb7Npy7gWjIJ1MREmi/wAvcRtYSxYs3C5tXXh0usma2TNvtMxzQAxnvPBRZW4CQEKxine3mdmdmuGSxJMLooJPkam4LmjFYcEW7pVOg0YD4MDGvQV0ysuMThknNFsp9XSCoYczfI8Aba8cltd2yrCGAYeBAI+Rpe4j7P8ABXZi32R8bZy/6dV+lKGF9p+LSO0t27q+IlG/mPpTJwr2nYO7ActZb9sd3/MNPnFWdtBLk76pRVQ9k7s6htjzGXgdD4FUHGvZ1ilA7K526LoqsYZR4AE5fkR6UoX8M1tijqVYbqwII+BrebN9XUMrBlOxBBB9CKjcU4NZxC5byBx0J3H7pGo+FCz7NY/OM2P0S2XZ7H5sNj9FjXCeN3sM2a05XxXdT6jY+u9aXy3z1ZxMI/3V38pPdY/snx8jr60q8xez25Zl7E3bY3X8a/L3h6a+XWlGKXNlnonYXacN3ggWyTUjsJ0+ngt/orNuVefWtxaxJLJsLm7L+9+ZfPcefTR7dwMAQQQRII1BHQin1PUMnbdvknUM7Jhdq9UUUUQr0UUUVFEUUUVFEVHx+PSzba5cYKiiST/epO0V3ZgBJ0ArHOeObTi7uS2fuEPd/bOxc+Xh5etDVNQIWX37kLVVIgZffuUfmjmq5jbmvdtL7iT/AKm8WP029amxh2dgiKWZjAUCST5V5w1hnYKoLMxgAbk9AK1TgnAbXDMO1+93rsd4qJiSAET4kSdJ6wAIRxQvqXl7zlvKRQwvqnlzzlvK8co8gLYi7fh7u4XdUPT95vPYdPGnI0o8O9pWGfP2v3IVcwLGQRtAjXNqO7rM6Ujc2+1Jr5NuyCqbAH3m9Y6eU+tNhPFDGOyF+nun8IjbFeLT5x/nkn/jvPVq1K2ouOOs9wfHr8PnWfcU5gvYonO5IGsDQa7ZRt/Ef+9LNvHOw76zG5LCNIOgE/p0qYLmaZcARHdmZ1B18PQCkdTNNL/ecuA0/Pin1DsyN9pql4cNQ0f2+N7XUPiOBZ3Z1cd1RCwQTE6E7ZhtEfCoPD7QJ3BJ66anodtqZPsZYZY7sQZ6jyG89ZrjjrVuyC2Zba+Ex4zljWqWz5YPJZrbVNTsm/pnAg6gaDkF8wGEUrBUaAaSes+Bg+tWHLHHcMmNspmCgXFGaITM2gGbaSaQ+L80lgUtSF1Gbqw3PmB/ZgaHhyXwNsbjrFpicpuBnPgo1b0kQo8yPCj4KJxPaSG28BVRtleB2ribaAlOWAf3rfXMWXz6Mvr1rq1kHXbqfPSNep/7CpeE4Er2Xuvm1bKgXTUHVj8e6I6z5VFu3WRgG746FjD+eoEN8vCqIKtoJjOa1OxdpvoKUCob3NQRqL8Rwvzuuf2cnyGhEfPX1r19nDDUQfr9K6Lil8Lg8oQ/XMK64ftXBNhACDBZ2GYeED3RPjP8xVz5oWtv66JxU7doKiIsA7T/AFsfcflGExuIwLg2rhWd1Gqz+VlOhMfr0p04Z7R3vNZVlSz95F64x7mTK0BZ1Vi+XcwB1pPwnArzt94YA8wY8Y8WJ6k/DpU3jV1BbXD2xmOYGFEmFBJiNzuSfIkxsBYdoSNkEcfeJ3DMLDRwytxy2wtzs3nuAvn91sasCJGtKfNXIyX5u2YS7uRsrnz8G8+vXxCJwvmniGFRBYCXEILlHk5FHQ6rkLaaAtEjSdK0DkPngcStO3Ytaa0QjgkEZyJIU7kDzA3rTOj7ZmGVtuRVpaJW4ZG26rMMThWRyjqVZTBB3Bpj5P5wOGYWrsmyT8UJ6j9nxHxHm582cqLi0zLC3lHdbxH5W8vA9D8QcnxFhkYq4Kspgg7gjpWelhkopA5py3H2KTSxPpX4m6fMit3t3AwBBBBEgjYg7EV6rOOQeasjDDXT3WP3ZP4Sfw+h6eB9dNHrQU87Z2YgnUEwmbiCKKKKIVyKKKhcY4muHsvdfZFmPE7AfEwK8JAFyvCQBcpQ9pfM2RPsts95xNwjonRfVv09azNQK647GNduPccyzksfU/y6Uy+z/lz7Tf7Rx91aIJnZn3VfQe8fgOtZt7nVc1h/AWYe59XPl4cgmn2fcpdigxF1fvHHcB/Ah6/vMPkNPGovtJ5yt2v9jAJe6olgQAneBAI6yAfSR40/V+fubcLcfF33d84a42UqYBUE5QCdgBA18PCmlQW08Qjbvy+6cygU8OBq42cOz5SZOZtBruAY21B6fA61W8S4SEnKCraGCWgjyJ1YbaHw0q54RiZuC2/vAnzlSDDfOR5aVIxVwLmYzlUkL5enmTWfEro32SkHC26i4G7lQQ0GSTpr0An4D613v43OIIjKYPhJ2j4GqvDXIhyZBJ08JkwPL5TA+HR8QIEGZO/kP5gCPlXjo+9dDFxzC7Jxm4uVQihFEuzEwQRICR4efh50n8Qx73yWY79NvSR/I6Dwpk+3oHyuwSSYLAx03gec1dcQ5bwdtTcuSijchmC66aAbanYURE9kJuW5nRG0znEXcOiznBcIuXXyW1JPXy8ydgPX5GtV9nnL6YW/aA1dnBdvEwYA65R/MmqriByWmtYQIh2zyYnqQRJLa+8atOV+JvZe0+IKsUILlQZjadd4G+gmDFeyVT5XNzs24y39SisdyM96mcDxLdiyRorMS0SArCSI6mZ8v0qUeCALJQHMO8d/gTvp+tU+H4wmHW4H91wYI3BAOvpG/pVvY5lUrqpBI8CRr4EAyPlSOohlDy5gyJ3LTbLrYuya0uFwLZ5eqXuI2FsscxAXcE1XLx1LYNxTcWAdVU6j02M9CdPOrHjdgX+8R3U1AO+gME/EzHkOu3KxbAOmn99abwR4o7yeKro9kR11VLJA/Cxp3cSM7cr3UgcVu3FH3jQRtAB16GOtRLdsm5AWZ7gYsFC3G2zEnbIJnUCddctT7qCAesx8Nf6VW4jCAuTAOkRJiRs3qBIneiNmSQQzh7sgL+fgvHbKq/1mAEvDRe+Qte9vQrvjSwKkWsOSSoAU7BZkZYC5WEnWSdCa68pcw/YcWcmqOXN22Nxr8iQdidpyzB0XxjUNx1Q27byAXkyANxBEEyCJmPE6VNsKVMlk91VGVswjVgS3mZI+OprS1tfCIiGHvbsvwqqoSNYQ1pJ3ZH7L9A4LGpdRbiHMrCQf76+VKnP3Kvar9otD7xB3wPxqP+pfqNPClLk7nYYZyhzPbaSVXdWEd4TAgyAddfhTjb9pWFPvLdQeJCkAeJhqXGohniwym1/l1w2inqIbujNt+Sy+ta5I5j+02crn723Ab9odG+PXzHnWc8a7C7lxWEObDXy2U5SMrg99IO2uo+PhXvlXGXbWKRrSs52ZFBJKHRv6ydJApXTvfSz4D0/KQQl1PNhPzmtnooFFaZPUVnHtS4zLJhlO33j+p0QH4SfiK0V3ABJ0A1NZ7iOZMNiGIxWGVhJyunvAdPBvk3woCukaGdmXWLuKj6Karic2IdUgWrRYgASSQAPEnQD1nStv5b4KuFw6WhqRq58XOrH0nQeQFLXLnKODN9b9i6zrbM9mw1DQcpJIBEb6g6jfSngmBVdBTdkC8m9+HBL6SjdTl3aDNJ/tD5r+zWhat/4t0HX8qbE+pOg+J6a4HjbWLd4LFpIWSxyww26dBBPp4038/wDFmuY1rp9xhCeiyI9ev8VLn241S6XtXdo0XG5bWi2fR1VKx7tdbj0U7A2SqKxbJcJzMO93TsxBzTt0BggaVaPwKGGe4W66DafCSfOl1MSWMDUnQDxJ0ApxVGO/QBY/dkTPnSyrJZne11VVbHpZKlmBuVjiAy4AHLmd3BVt7gzQzIgCLt1Zh4jcknc6b+mlO8q8kRrBDQD4ajx0+g9abXxlwqbQRlIAOYTqv4undPTf9a4WOBWXhL2YG4O4FEEHWfEjuxuIht9aqil3OWJrNlSwymzThzzPC/JL+J4elwqWGYAyRrqPxDx1G/XY+NTsa1m+gzqSoIgSRljuqBB0gaVN43wnsX7oORtV8j1Hr1HrFVF2yvvTB6gfi+Gs/qPlXdybC+miWse6J2ArplACi0h6CFB1HgANwImfCrjgXBL1+7btspRXMMx0IB1IUHUnT0E1UYTifZL3BkYQSQM9yIkqZJCz4KPjTlyVxcvibaXCuYtKdCQB3p6SPLoRXbW3e0EXzR7GguF1nvEeOteuNYRFKd4AktJidQRoo3iQenwvOB27i2CWyFkguM7F2khSyyAIBgZdIkdNaV8LZ7HFMrbqWXX6H4jX41dDFeGvkOvgPidKKmaBZrRkt5SbE2fJT4njxudMs9fwmcKGXxBH0P8A2qL9jK+JHw+smvGJwTqbQJYBUUCGIGYCG2Op0G/T41ZOSttWYSQVzeesTB+B1oVwLQQEgoTPQYHwPaRIbW1tnkSMvVRrdlmg5TpsNPSd/wC5qHew7Ie8pHn0+Yq/sYxDrKnyJ+G2/wA6j8QxiBSsglhAUakk6D09flSxsrsVsK2NMTA5zybl1r30y4cPqlrHcNS4NRBO5110jUTGkA/D1mpTlFdA112Uaxt8tSB9Zpo+wuN4I8Qf5H+tdsLwq7cbLbtlz5Rp66kD1NMI5pW91iFk2lsmU4ybnx9FVYDhyWVyoIG+sT8T5bVdcM4S91lVFJZtY8QOp/Ko0Mn+ksNrkU27ZuX7ipBXTQ5ZIBJY90b9F+NczzlhsKQlgMwkZ3V1g+JLNbzOY8o8Ku/RvccU5wj6lVTbRdUM7KmZ3fnyybbXKVj7IuFYd1YMr3e9OYlfCSTp4GKWeKe0LAcPDWcLb7R1JDBdFzDQ53OrEHwn1FOuEuuXhiCrLmEEHqI1CjQg+frWOe1rgPY403FEJfGf+Md1/wDpb+I0+kAY3EwcvBI6WGOSWz0/+znnZsel0XQq3LbTCyBkb3dyToQQfh405VgPsz4i1jHI4ns2i1cPQC4QqE/8TLW/VZC/E3NdVkIik7uhVNzdjOzwlwjdhkH8Wh+k1l4FPHtFxMJaTxYsfgIH6mkdRO2/T16VmdrPL6jANwA881otkRhlPjO8k+WS0bkTBZMNn63GLfAd1foJ+NWvFuIdigIAJJgA/M/Su+Bwwt20tjZFC/IRS3zljSrKo3A09WP8gJpvWPdS0eGP+7IDqVno/wCpqCXbySo/GsFgcdbK4m3kJ2uLoVPQhh19QRWe432UIpPZcSssOgcCY9QxH6VclhcGbMSZ94jwMGAdBMEaDrNe3Ow72p6T01gkbAx8dRQEFRM1mGWxPECx+x8k4ZRmMftvLQfFV/B+SRhouN943S4IKDxy5SRPnJPpUlbLIIVWLEnXKYAJJEHbbrOm2lMPKnECrOwEowAIMiWnzG4GhkdRV++Fwt7p2bHw0/7UJIyKodh7TvcDl4XtbwySl36mmmc9px3yufwknC2Li6tqQdgSdI3Hz29fKuXLTjNeZiQxIVhB7oSQvn3g2efFz5U047le6FJVpUSZUwSPlH1pN4Dwh7rNllUzFs596DBGYjRrnx2yz4ENlPPE84m2J04WRbuyqYj2rrADMgb+nPgrzH4S3iLZthlzbrrqCNtN/L41mHHsaucdxbZQ5SD+YEqzjXQsNPrrNaVzRwW3bwl1xmzhe4xdpDE5V1MwJPQT4Vi9+7muZtwx31O23/3TeGI/9llp44sd2XPUfkqfYvn1YQSF0BnTruI136elOPJBf7bYCFhNyS0g6GSyQehWTtpApOwFg9yc++2nWfe8h5eW9aX7NuA5by3XWAGPZSPFTmcGSTMkA6fi6EGurDtW9R6qhou8WVTxbg2Gv3guYi/H+7gtHTMIPwJiuuD5fsYaLzs9wggAMBo3ksDWPHbU1d8CCK1zugXM5z+J1lSfEZYjpU7i+HtXWGuWFLEiNMukwdNiRS+Ouc6cw25c/wCE8iY5kTWukdgyuBw4D54JI4hiBfYuyFQkAZ4IHWVI7smPXTwirrgOLt3reTOrkSImZBE/EakfCqPFWblxRbVyiOQXVRqw2hj10MxET0q4t8rYlTl7JmC9UEjTYiNR9DRoue83PontRSRvi/TPtGBmwm2I666ePHJSL/Ate62ngwmPjP8AfjRwvlcl+4DcbyEAefl6mp/E+L2cJhx27ZsUVOWx1nXI13qi7EzBOsa1RYPieLydp9rNnYqHurbz+OS2e7HmVjpJqz9K1pzHl8yStra6ojLJJrN0z39CBcp4w3KNu2vaYq4FA3UGB8W/kKjY/nuzYXs8JbB/aIIX1j3m+MUg47j+Idpu3Fv+faWwR6BSU+WWodzi6TBVx8Af0Jq7EYxaJtue9EUuzIIs3ZlXmJ41dxF62bzZxnXun3dxPd2rS0xCqIFu2B5IB9BWNYbilrOsOJBBgyDp6xWvmrqUusbqbSs0tDdLblbYJpeYA+7WAOklv6Clb2ucK7XAdoB3rLq38J7jfqD/AA1ccOx3+2Gz/wDr23HrmcH6MK68S4hhsQLuDF1GuPbuKVBmN0Ou2YMDpM6HTSmGTmEJawmN4d4rKeD8KZsDce1aQM1ogBCXuuysurEnLbAcBggXMch1G52LgnERfw9q8P8AeIrfEiSPgZFY9yDbtFLme1ZLIQcxRmvEke6gyOAoI96CfKtG9nV0/ZGtkEGzeu24OYEDNnWcwDe643A9BVMBsUdWC4PI+vwKk9oF6cSq9FQfUmf0qm4PZzYi0N5uJ/zAn6Vbc/D/AGv/AIa/q1Q+VEnGWf3ifkrGs1N3q+x/yCfRHBQXH+J9FqYpI5nt9pdcAiQRE+QH/cU7Uk8SP31z94/rRv8A5DIWQst/lfyBSDZw/cJ5KgGHuTrbMRuCu/xI0+R8qk2OEmSXkD8oMk/LYeQJnxFT1avS4xPGsu6unkFgPJNpJDvKoP8Az1hlBVEuAqcuV0KAfPUAddKhH2gudVW2BEwxMxp4HfXbyO9XvF+AYfEGSQtz8wjXyYbN+vnVHc5Df8LWz/G6/TK361o9nN2Q9t5CWu/2ufIjL3Waq5a+N1o2hw5ZeYJXvD+0i+s/4QEnu6kEadSwnr+EbDQTVjwT2m2bKC1csDs1EzZJbU94jK2p1O81W2vZ9dO5tj/iOf0QUxcF5EsWiHuRcYbCIQHxykksf3jHkKemXZ8Lf2335D85ION1dKbPjsOJP2TBcwljiOEOXOi3RK5lKsIMqcraxInzHrWX8R9lmMtuclrtPAq4ywDroSIaPEeGtW/EOZsUlxzixirFrMezawg7I2/wlrwS4+c9R93FQTztg+uMu/HF40H5Zx+lCTGIHvtIP+oJ9rIz9D22YI8wFJ4L7NmHevnKjAk2wzZ5IGhYGEA2IX5imfiVw2rJZCQVAAI3VdFJHmFk/ClXD84G5Iwj42+/4UVGvoT0zm6gYLO5F0QNa0Pg+AN2zae6FVnQG7akMAWWGWeo1j+Zqk0xeBg+tweudkOaYwvG/obpX4dy5hQrBUCkgksJmdTJY671b8M4Qpt5FSQw7wMmc28n4mouM5bGGtNN1ySIW0G2B0nbMQB0Hz61W4r2jtg1W21pysaXQsePdIYBSwHXr4UHQ0j6d57c3J6nzO5HGJ87QW6Jlw/KGFskXLpJiCFZpAI26Sx9Z11r3juZIGWyoUfmI/Qf1pCxXtKtOZCXn8yFH/Ua68P5otX+6CVf8jaGPEdD8KbdoGizBbojGwOccUpJ6pJ5z4Xi1xN2+MzrccvnEEjTUHSREaHaAKWFx75o7xZj11JNa9icXqBMScsyBJ/Kvn+nrtd8P4Bhr1nvW2YeSAwfGAS0z1ia6jaXjvBcTVwhdhYLn0WG4nFPbOU6mJ01/vavdrEsRqWHpbJ/6gfpWj8Y5Lt2GZwBdTxMynkynUDXcj+tQYA0EAeA0oeZ4jNsKY0cpmjDi7PekcYm6WAUFvIKdfKDWz8P4lxJ7Su+DQMRJHaQfKQTIPlXDlPC2wO1gNcBjX8Php4kazTIcU3jHpSWp2s6N2CMWQ9QWl1nC9uN/Yqj4DfxTcUS5fsm3mtm1oDlgKSuskTI8anYa9atcVKJZQM10zNy6bvft9o15UIyLZksszuzwQWKmXw68XuWyQy98aNvofXY164hjLox62hibShrlt1U3IcIqkPa7PIQ/aHMQS4PUDuaudk1LqiJzna39gl9U4FwsLZWWc8NvW7GPxVu66pb7VwVYXjnKuwVVVDEmd2VoGwNPfs4lbuMtlVTv27gVUZAodIACt3hoo3AJ3jWkbi2Jv2uL4s4e2LjlmkEfhIUsQQQynX3lIOtNvs4e59sxZu2DYe4lq4yEkySX7wnUA+Emiosn25lGTi8RPIey8c/D/ax/wDzX9WqLyk0Yyz6kf6Wqb7QLJGJVujWx9CZ/WqrgF3LibJ//Io+Zy/oaz8vdr8/8h6p1H3qCw/xPotYrL+deKXrDsbaEgs+ZwpbLrpIEkT+YgjSnrD81YZ8R9nVybnf/A4EoWVhmIgmUf1yN4VScZtxfues/MA0bt4hscbyLgHTqEh2a60hSFwbmNbwyPdm5rIzCZnoAwG0ab71Z3L6A94gddflOo2n0npVrcwqXZmx20GJ7NSJGhGZoWR110rgeTrLa/YcOCerdkP+RWpRE18mbIiAelvC9kRN2ReST4fAoNt0c5gwb0JI89Ntx4SfGoHFOYFsg5byh4IBDrMyN/wx6wdPOr9uRsKoLPaw1sDUkWVaABJJL6f6RXngS4cpaYYZLZuKWRuytLmA1kZSSDlIMGN6IlhfC3tHNJHDLLra6qjfH2g39f4VfypzNibtxVKm6h958sBRG+eAregkmafLd2qXjPEuxsXLgiVU5cx0nYD50k2ObOJNaFzNayme8tvujpJ1Ok6HwP0pYRIO0bZo08VdO8Of/bbotbwPEFtgq+iySG6amYPhBO+0VMOMsHd7c/vLWIXedOJgwLiDw+7Qfrr9Kg3OfuJ6/erp17O3+uWtBBWODQ02Pj+EudBc5LeMVxJYK2zmbbTUL5k7aeG9cOHwHUDoI+QrHuVudsfcxdpb10FC0MpFoaHroARBg9PDrWt8Nabq/H9KHlqHPnjB4jTquhFgaVy5j5gweHMYnUtsAhYx4yBoPjVArYDGs9qzcLd3MVdGylZ6SAdCR6VD9pvJt3G3ke209mCMkgQTqWEkbjT3ht1mk/C8sYzDzKXmuzKMqIwiBllwcwI8c2lFTSkHS+fBdRNsLh1lL4tyy2BY51DWCe7cGuU/lfqPIkCfWqK+ge6gsGXkEEdPMnoBWncBv4xgy4u2B3RqezMk+8pymGHnA/pMfA2Yg2rcfsqFPzWPrNBEMD8enojmVDi3C4XSE/b9ssXLa2VJLKyLmMajKc0yfGAB57UyYKxxQAHCoBbYkksokSSZ7xEiOgqws8JspdW5LMimTbYAk7xBGhgwYIG1Mtzm3ChSe023ENP6U1p5GvbmUnqadrZLt38vl0o8xc2i2Rbv246SQJWesTnAPioIpE4sbZKNbeVDQf2ToRofKfL0ph5v40uLuhsoyqIWQDpvS3i7a5CNgAToNvShpahpdhtfmjYNmyNb2mK2+3TcU/ctKPs69JLT56xrUzA4dkQB3ztJJas8tcz3bdtUS9bA9RIM65tJBO/oahX+MXn96+h/jes+/ZE73uJtYlWOlhc4kv15H7LVsDil7a0pZc5cd0NO0n12FeLuKwr8Vaw1y4jZrd02y9oJdvW1tlO6R2shShEEBjbbTumUn2e3R9ttOdQCR3QTq3cBOm0tOsaA1thUVodl0hpoi08b+iEqjGXDszcWWNX8KbvGcUVtpdKNIV0ZxOa1amFI93MW6+6fUNPIGGcYzEPcTI72bTMPvJkvdGvaMzTCg9NI0pKwFg4nHYxlQMzXGKkq7KPvcxByAsMyKVDBTGvjNPns7sDtcYwXL3rNtgEZBnS3LlUYAqpZpAIG8xrV8eb/ADRc+UZHIey6+0bDd20/gWU/ESP0NJKXSpBG66j1Go+orTucMH2mEueKw4/h1P8ApmsvFIdqsMdTjG+x8v4TjZLxJTYDuuPPP3TpZVk4h2iYdUtXCrdqlm13w6CWe890Fe+SMiIWOUHXNUfnvjVmxiUW6zIrpmJUd4wSuUGRl823A21MiHicNh72BtXbtgXGsTbNxr1u0ttQCql3acohwQVUtmCnoKZeO2bWLwa3Pu7ild0IZYYZXCtAkT1022FOqsslpu0LcQFnWWcjaY5jGTbUJWte0fAKAql1UCAAigAeHvV0t+0jAkxmf/JP/KSfpVMORMCoko0edx/5Guo5GwLL/hSPHPcPyOakx25CM8J8v/pG/oh8P4UnH8fTH/dIWTCr3sTefujKNRbHgWPjrA28evB2fEXvtTKUthDbw1uIItkgm4w6F8qwOigeVQrPJOBtd9lJVe9DuSg8yNAfjNeOIc9BTlspm/aaQPgBqfpuPESLVbRfWM7Knac9SfReNgERu5XfMHBvtNns82UzmB84I1jWCD0pSu8v4uyhADEKO6EEiB00gCfQfGvS804z32ZQnSFUBj+VZksZ00MDQk61bYTnxTq9oqu2YMG18IIHTXfQb0IyOohbhsCF0XtcVQ4bDB0/wbiGdbbZ0jz0XX5VJs8PVSua0d/zO0eYzKBTlgOOWrwGVxJ/CxAb/LM/EVJxOKCKWMnbQTJnQVU6oOLCQRyuV7hyvdIzcv3L10xhwiqJS4QFbNIM5pnLEgrGo6natG5dQqbak5iFifGBSbxDjD3lyqrQ4IK6qRIIGsyGGpggHSdImp/LGPuLdtbQxCwZ0mF+JjWep+VHU+PtYycrELyWPDEXk6+fkmPjuOFo3GPQgD1MAfUiqTiHEWtuc19FypIUJ7z95oI1M5RsDJGunWZzBfftLuUWyodVIc+8WyyB02bSdz4Cq3Mtu4LN1QEUG4ptsxOZm7okKDIOaOh03imM8hxmx3lUsaLBdMTjlm0z32CkDPkWIZoCZiJgSTofjIrvguILcEBgzCZ+Bjbx8fAyKrMKOxeOw2BnPl7xdpDSTECYMDTXpFTOwuW2W24tgKMyFQZMyGBnbU/H50LjPH+FewZrzxrivYoDAMsF1MATJkn4fMiqe7zoFtOwupafKcj5pRjtv5HoZGo31rnzAby3ZFwKhCgBxmtkfiVhI7xOoO+0bGlZGuWvvQU70AqtrvCdSwVSAQSJEAaETMCj6ela9gcetwfpZNGxXbmNd/4+ahWOEx9u45a5bvhZ7xIjpmLKRIECDBAnwrpxLhym3c7N4hGOW6AjEAEkCGZSY6SD5VXJxo2w4JN1WEg28zZj7hW5b2TWBHkfCpOBeyLgzG4Du1vM7wViMykuVXwIIB6zRcrLXcW34W9/hVj24gbHy037vt1ShxjjjWbioRlUiS+QOeuiqxC7xMnr85HKfF8bdcRhrd1fzMotjy70QfSDTrlwjE5UkDcqe76wGmPOPSrQYOwyiO0tmNHtvm+avP0YV5/yEbQMbS2/FZr/AIado7tjzz+3ouPs8x+PvXC+It27NoOqpbysHLZ1EyToo9NelavxbGizYu3TtbRn/wAoJqq5V4AtmyhZjdc97tGBBg+7AJOWFj61U+1vivZYAoDreYJ/CO+3wgAfxUxxWZiQ0cX7gj5pD5MwaNZuG5bDFmaMyI2fKh0Xvi73XYOeyBJgCa0X2Z2f9jNzu/fXbjgquUEA9msKdQIQQDWWW2xGHVAbFq61mXtOS2a2TkdtAwDZXuJowIzEgTtW48A4d9nw1mz/AO3bVT6gd4/EyapgGfRMKw2b1Pp8Cm3LYYEHUEQfQ71j/EcEbV17Z/AxHw6H5Qa2Ks59q+GazbOKtrmOXKRBIkbEgakZZOn5aE2rTGWMObqD6qzZNSIpC12hH1HwqNy2Bcz2Gza5btvIUDdrZOdcufuyQPxad3pvTFyvxm1d7bDjsRcm5cNq3ca5Gds1wPdy5M+d9VScoZfKsu5e43cS+s3UuHKl204UJm3LALMlQANdNGIp8e5ctYnCtgsOGt3s1xmVMzhZZmQuxW3ZXPcy7loDAe6AfdmvvGYX6j0PXyXO02fuCZuh9R8uq/CIWY547RGKshOqMPwxuPI/i8elSHsuCSshuoPWPEdfoatOb+G51XHYUh2CjPl1Fy30Om5H97VXcMx6XkzL/lPj4eR/Wls9MyNxitlw5LkSOcBIFExEYhRbJCsDJUzBjqIKnTf9RVZf5cZD92lswPeKM/jsrORIPTL4a0yYjAJc30I1B1BB9dwa523ZTkffo2kNHppmHUfHxAUyslpBiizbw+Zq9jmSmztUo3sEM2a6zXGiJukooG0FUDXCI0gZRvtXlsKXghGfoGuKLVlZ3CK2rz57zqG2p0uYdHjMoMbE19s4S2plUUHxAE/Peq/+VGH+3P6Lo0xvqqHgvLJzC5cJOoaYIk+QOseZA0gAfiq+bE28RbOS4pGaMwOmYdPOuON45atOqOSCwmY0A2E+En9KzzEYwljEqMxYIDMdQR4GIExXEUUtY7G7u2tbgusAaLJzxHBmZllASCSGiRtG/pTBy/wgdshcyRrp4gSJPXX0pPXnm4Myta1GiuCCJECWAOxOuh/rTnyfirlw22uAKzBiQJHQxodRp0q6H9Q2eISWAxNHXNUPiaGE8iufGsPbOKd7lvPAIEZZBI1mSJBGm+nxqDYwqgSZLERmkkgTIUHeAf0BpT9qnMONw+MuG3nW1KhCi2yGYiWDlpIIg90CIE+NQ7ntDYYW1cy2zdJy3g2ZVttBInqM8aHbfUxTqalkc/E2xuSP5XsUsYFnZWA+BOZ4zaa+bDXQ17JPZmAcnoAAZ3PX4VV2ucsH2nZqxEtlDlWCMwOWA589AdvA0i4q/Y4liJtuti+wAIuzBYd0PYdTJZYGhiYHnTZiuS8AXU3FAdmn/EZczbtC5sveOpCjrXD4oo7CW9yNBuPuFZG57/8A1gWB15JnLVHxllHU5gIIIJ2gddenjSVwvhOMu45L+Izr2RbcqEg5gEtBd1MiWO8eNMvEuMpbRmZSQrDQjRyCCVB1+vmdQKCliwPDWOueW5FtmGAvcLcL71T8VwNywC9uAXmciyWI1krprE7EzpoY1r8Bdk3yFKsBLDLDmZKkuV7wnpuNqaLOKtXlBCwjhWAEwrQC6K37JOw2nwpaxeHDXCqjtHZY7YtAVRMSsifQAgz506pKl0pMchOL5w3ouGUSgOB13fwvGAw1xRDLbh2hLqHKcsT951OgPXf5i04Pwu5iLhSzcuXGA7gDqEUdGiBpsI1GmlUWNZbpKhUkat3GZCIIznRQVJMQCTpPStQ9m2BuK9xriE9xQtwqUA11RQdxoDI8BPSi+y7V9zoMrEfX2VdTN2MZeN2nzknqwpCqGiQADG0xrHlWQe0XilvE8St2HuBLNmEdp0BMNc1g6wFXyINadzPx1cHhbl47qO6PzOdFHz+k1jvAuGh7V29iLYuG594CzLJWWzuQG7RE7SC1xUYwrARM1dO7RoWfo2WJkPQdSmbhVu7ir+GRgAuZncdpbvTatFList0DNka7kUqxMlZ0iK1Gkf2Z8v2rS3sRaELeaLe/+GukjN3oZ8xE65Qs08VZCLNuVTUuBfhGgRUPi3Dlv2ntt+IaHwI1B+BqZRVjmhwLToVQ1xaQ4ahfl3i/DWwF85lPaLdjtHaFJBZlzOZJYpmtkDSMpJFavyZxZb9nsGe4iXgHTI2R50Zrebdcw8CDObUTNdPa3yg1619qsA9ramcpglTAbKejFe7m6aedZjyrxK3Zu9jba6zMZ9wqFZe9nOY5gxXJMCMwkb0jkxwPx6luvNvty5ghPY8FQzBoHacne/PkQVsPJfEO61s4ZcNhmYiypeTmJ79tsxjOWzSie6yXAZ0ZqnjPK74fE57LBVfUggkN8tj+m43IqfgOH2+JXbV287Z7IGe10YjPkuKZlJLktG5VNsolyx2BW6hVvgeoPiKKq4f1cQkhPe3H2PzIpZG408hZIOoSPhsaDowhhuOo9D1H96bVB4xxA5ktoMzs3cA090jO7noibeZJ37oM7inCijZXGo91hI08Qf5VDw2AVbjPmJZwq5mK6AbAQAACTPmY8qy7q4ta6N7e/pZMRTC+Np7qsBX0muSXGmFH3lsnNbaIZTsVP1B2BkNHT3hcZEtbDXLRMspHftsdTA3I6lQDHSRpSkUjiMyrHVA3BLXMfA3vXsyrINvckRmWe7vpMjy32qm42wU27TIU7NNTmkksA5MD9qRoTv5U+4u6hKMrKTcJMKGIYAQTm2GXSdAdQKiYrg9q44dxmKiACdPiOtGMqjAWtk0AytrwUb+4LhIeFxTsVWzaGqhWlcwclvxGNAIEfu76Gn32crd7YtcLAaqLZzQsAzlB2GwAGmlfeG8It2FypOpkkmSemp8hV5wEDt19G/Q0RFWtlqWNY3LE3PfqFzLHaNxPApT9pNmwe2a/nC22DhrZIcGMoy+ZzRG2tZlxw8O+yKMM7BrrqzpmdnOUEQ++Vgz5gDoTtNaR7UcLduLiEtTJYSFEkrpmA8+vnBHWsVfN2hLOc1tffVdRHiujaSwJExp0rSUjMbnkuOTjlfLxHVC1TsDWgN1aM18w11k7mbs1mVzggypDLr+F/Pp8aZ+N47t8LZxN24naw1rs2E9oFf30y+4dDLQFMdNBSx2boqvBaSWyurFWAkB18YGmnl51bWMPhbV3M9xr1mRmdbdtZI1Kr3py66wJP1o6YAkOGovoL9R4oKG4BadDbU2z4rVeCC6MPaF7W4FAbWdfM9TESepmoXMqEWLkDMCykjWQdFkaHTY+o86sFvhgjAgqxBnoQRK/AmPnXS3hB2rNLNmGluQFXxZQIg/HfYVjRNaTEdeFuei0s8TXR4DpbX3S5hMWbHD8t0RN45PEmFZifyqoJBA1bNl0Ek/L7ouPvAMHtaSWgg91RM7AiTtEAEbCpOMwiYq3mUkhWUOyCYbqPAOAToddh4Va3eGPibN61aJBZra27cROULmY/swI10GWT0hg1/aG1szf1CSPjfTSBzcwN+7opfI/L64nJcJZrCbKwAkjZT4xEn4TvWoVS8ncBODwq2jGaSzR4n/6/vel/wBpfO32ZPs9g/7RdEGN0U6T++2y/E+E6SJvZR3ebnn6KqWaSskAKW+feN/b8amEtE9laY5ioLSw98gDViqyoA3Oao+AtriMRat4dbbFg9pLua4LtizBDi7aJguttiofUEkbnblwjg5wtoO1u3cJEXu0VSbJEudWU9i1tQDLqc7OoUEAGtF5L4K6K2Jv6378Ekqistse4rBRGeNW84H4RVbWl7s0S97YmWbu+pTDhMKtpFtoMqooVR4ACAPlXaiijkpRRRRUUXl0BBBEg6EHwrD/AGjcm/ZcSb5L/Zboi4V95VUSEJGuSd41OnnG5VG4hw9L1trdxQysIIoaog7VuWvz5yOaJp5+ydnpv+fLjJYdytzey35VDaKmEzdRA7lwdCywwHUGQZWtp4Lxq3ibeZdCNGU7qf5jwPX5gYnzV7NbtnEIkg4b8DSZVYIZUBBGacpBnu5dNIq/4fj3suHttDD5EdQw6g+H6HWkbKsUUmDcdRw5/f6J5JSGtjxjUaHjy+31Wq47AJdXKw9D1B8RStf4N2bFbuttgQG6HrqfwnT+lXPAeZreJEe7cA1Qn6qeo+o61bXLQYEMAQdwaPqqGGuaJWHvbiPf5cJM2WSnJjd5fPhWb8XxSWYW8xaJ7K4hXtPRgd/CfdPUTVV9sxd9gygWIEG4AVZh56yfIbDxp74jymJLWYB/L/Q/yNKHHMd9mBDqc8SFOnkCfKfDwNZqeKogdgLM9x1Hhu8/JMIGxSC+LwRaFvDAlmJZt2YyzHrA/vz8a+pxxTqYUeZ1/p9TSNi+IM7Fmcknw0+HkPIVEfEjyrtmzQ7vSm5V7nkZNyWkf+NW+hB8pH86uuVuIJcvjKdQDKnQjTqPDz2rF2xdX3J/B8VibymyxtxOW7JABH5fHzA0Oxq+LZ0ccrJBlYjxz0zVUj3FjgTuKZ/aI94faOwJFyRBAkx3c2UeOWY/rWSiy2NdlzWjeYAzByuwGsNvbuEKSVIynXaYrUucuOCziroILQe8ROhgQNAe83QbCRJEikfiaWzfN7sxZuAkAAtnbcF2VNMw11BkAzrpR1O90b5O7qTY+Oh5KupdE5jO/oAC3w3c8/uq3/wDHsgu9k+ZWCIrH7xAogQD3TanTx0nzp34bybg0yobKEhO87IHJjrBgEknfTQUrf8AiBOZozjbsxnITSDkaQmYmNBrJ2gGmbgD3FSSzSvdCuVYrOuUsPeWCkGSdDtsKa2WbADcC24Ze+5SiMLnloabkakg6aq4spcKvmRUymFEghhtOnuj9k+FdhaZLmgLWyo1nUMDtl8I109I619xNq4WVVjsyPvGJ74/cAABnzIjXer/AIdyzdu21cXEMkjVSDoSJ0JB220pPHDLU3bEAeQO7jmfnBMZJmx5yEj5yCXHwgu2ioY2yWJLIFDgztJB00Gh8Ad6d+TbxyukAKoUgeZzAn4wKsE5ds9miuoYqIzbMep1GsSSYpU5r55w/DlaxhVD3zuJJCHaXMyW8E+cddDSbPlpZRI9/dtp13eCUy1DahvZsbn8zVvzvzxbwFuBD32Hct+H7b+Cj67DqRk/BMlzFM2ODNdugOouEoHz6hg4IytEZJhNIldCInbOuJs4jGDtVuu3aB5JhTkbMNIKyCF20HpTzy/wH7W7W7Sm3hbTNba7IbN0uJhW1e3bczm7zQDoQS1MS4yO9l22NtOzrqfYKz4Bww46+L75uwtwoLTN90OmbQE20YA5WkdoDlJEy/1zw2HW2ioihVUBVUCAANAAPCulGMbhCVySYzyRRRRXarRRRRUURRRRUUUfHYFLyFLiyp/uR4HzrOuYOWbmGOYd610bw8m8PXY/StNry6AggiQdwaBrKGOpGeR3FHUddJTHLMbwsct3CCCCQQZBBgg+II2NOPBOeohMRr4XAP8AmUfqvy61143yMDL4fQ/+2dj+6enodPSk2/h2tsVdSrDcERWc/qdnP5fQ/PNaK1NtFnP6j55LXMPiUuKGRgynYggiofFuX8PiY7e0r5diZkTvBEGKzTA8RuWWzW3KHrGx9QdD8aaeG8/7C/b/AI0/mpP6E+lOYNqwSi0ndPPRJp9lTwm7O8OWvl9lG4r7IcLcJNp7lk+AOZf9UkfOl7EextxtcZh+zk/nFabgePYe9olxSfynRv8AKYNd+I33Szce2naOqMyp+ZgCVX4mB8aJfSRyi7HEdD97hBiokjNnDzWU4f2c27Rl7d24R+cGPkoAPxmmvli1lvqAIAUwIgAR4VxfnO/awyXHayS7sO1uWr1i2uW32hQhpYsXBRSNDB3KwT/1Kb7ZawpwxVrpsbtqguJnuZhl95Ga2sdc/SKBGxyJmymUmxBsf59lc6vuwtw6pI5+4VfuY67C3SpckPazmCFOXMg3I0AOupmYAWqC9yxibY7YWblru5CzJcC69ztXaRDEHSdZIBrV+A+0Z8QsmyqxesIYcnuXma2D7o1DLEdf1j4fnTHYjD3smGyXwMOLYyl1Y3XdXaWIUoFQnUrlOYE6A0eKM3JxfT8oJ72uzFwev4WTNYYDvZUCnvG5lYPqAropAkGT31IJ0iYg61yJyWhwwbEW7isSe65gsCAczAHMDJIgnZRoBADlwvENdspcu2jauFe8jQSjDRgCNxI0I3EGqzjHP+Aw0i5fQsPwJ32+SzHxivf0kYzfn1XUckoPcOemXBcL/Jhn7u7p4Msn5giflVlcxuHwGHXtrqoqz3m3YnU5RqSZJ0E1nPF/bJeukpgrBXQ99xmeAJJCDuiBrJJqgHLmLv3WuY3tbjgN93mi4xCdpbVDBUK4DRkn/DYRMVXHDBA4uhZmfL50RpjlkAE7rD6/OquuZvatexLCxggbSswTtCQHYsYEdLYPjv8Au1UYDlBYe3fzpfDSXhmVEkRdVgyoVzZszM2kCBM1ccOwatbTDW7Nzv2+1Nn73OrNmy52BW2pV1Vle6PcI0J3d+GcmS/a4xu2fNnWzvZtN+wpAk794jczE61aGF5uc/RdGRkIs3L1KTuVuTMTjkU45i2HRs1stm7VxEEKx1W02h11MCI3rVcLhUtoqIoVFEKoEAAbACutFEsYGBASzOkOenBFFFFdqlFFFFRRFFFFRRFFFFRRFFFFRRFRMfwu1eWLiBvA9R6HcVLorlzQ4WcLhdNcWm7TYpI4lyAw1sPmH5X0PwI0PxilrGcOu2jFxGT1GnwOxrXK8sgIgiR4Gk8+x4ZM2HCfom8G2JmZPGIfX54LHCJ3qZhuLXrfuXXXyzEj5GR9K0LF8qYW5vbCnxTu/QafSqnEez5D7l1h+8Af0ilp2XVxG8Z8jb7JiNp0kwtIPMX+6ok5vxY0NwN+8ifyAq05f5iu38Qq3FtGQxkJDSBIMyfAVxucgXvw3LZ9cw/kamcv8q37N9XfJlAYaMeogdKuphXtlaJL2vnvVFT+hdE4x2vbLckbmH2o4rC4q/Ys2sMiJdYD7syYMS0MAT5xVQ3tP4teRytwKqAFylu2MoJCjcE+8QNKueYfZJjsRi791TZCXLruuZ2mCSRICGp3L3sdxFo3Beu2WS7byMq9p+ZXBmBsVFOyJCUI00rWA5XySxc4ZxDFC02IxVxkugN/vmAQo1ySAotZsqnuBpJ0o4bydaPZOq3b1tntMVhATYeUuMBbdoKPlk5howkCtPseze0FthrjfdaW2QZXRQxdQrMXIgkiRBI0Jq6scq4VWDG0rsogNc75A3OXNouuvdAr0Qk6qo1gAs36BI3A7A7MjCWJci2rFFi0Xs9oA+YwvedVzAE5kcESZq/wnJFx1y4i6wtQoFhGkdxptk3CMwcLlQlMs5ZnWnACvtXCMb0I6ck5KPguH27K5bahR5dT4k7k+Z1qRRRViHvdFFFFRRFFFFRRFFFFRRFFFFRRFFFFRRFFFFRRFFFFRRFFFFRRFFFFRRFFFFRRFFFFRRFFFFRRFFFFRRFFFFRRFFFFRRFFFFRRFFFFRR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6" name="15 Imagen" descr="alim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980728"/>
            <a:ext cx="1296144" cy="1301930"/>
          </a:xfrm>
          <a:prstGeom prst="rect">
            <a:avLst/>
          </a:prstGeom>
        </p:spPr>
      </p:pic>
      <p:pic>
        <p:nvPicPr>
          <p:cNvPr id="14344" name="Picture 8" descr="http://t0.gstatic.com/images?q=tbn:ANd9GcSpjNVaPmsgf5kcOvFahKJLZ5zv-WIz6mZCP_gMoP8IGyBfHwLV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76672"/>
            <a:ext cx="1305694" cy="1821100"/>
          </a:xfrm>
          <a:prstGeom prst="rect">
            <a:avLst/>
          </a:prstGeom>
          <a:noFill/>
        </p:spPr>
      </p:pic>
      <p:cxnSp>
        <p:nvCxnSpPr>
          <p:cNvPr id="20" name="19 Conector recto de flecha"/>
          <p:cNvCxnSpPr/>
          <p:nvPr/>
        </p:nvCxnSpPr>
        <p:spPr>
          <a:xfrm flipV="1">
            <a:off x="3851920" y="2132856"/>
            <a:ext cx="1080120" cy="100811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6" name="Picture 10" descr="http://t1.gstatic.com/images?q=tbn:ANd9GcTsbYACReLNT4bm8-10fP42gEMD-2hoQ1fwYy3Eib-S2jXqWSP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76672"/>
            <a:ext cx="1696219" cy="1600761"/>
          </a:xfrm>
          <a:prstGeom prst="rect">
            <a:avLst/>
          </a:prstGeom>
          <a:noFill/>
        </p:spPr>
      </p:pic>
      <p:cxnSp>
        <p:nvCxnSpPr>
          <p:cNvPr id="24" name="23 Conector recto de flecha"/>
          <p:cNvCxnSpPr/>
          <p:nvPr/>
        </p:nvCxnSpPr>
        <p:spPr>
          <a:xfrm flipV="1">
            <a:off x="3923928" y="2060848"/>
            <a:ext cx="2448272" cy="136815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AutoShape 14" descr="data:image/jpeg;base64,/9j/4AAQSkZJRgABAQAAAQABAAD/2wCEAAkGBhQSERQSExIUFRUVFBgXGBUXGBUXGRgYGBYZHBoXFhYYHCYeGBojGhoaHy8gIyopLCwtFR4xNTAqNSYtLCkBCQoKDgwOGg8PGTAjHyQ1MC4zNS8vNSwyNC8sLCwxNCwsKiw1LiwsNCwsLCosLyksLCksLCwvLCkvLCwsLSwsKf/AABEIALsBDgMBIgACEQEDEQH/xAAcAAACAwEBAQEAAAAAAAAAAAAABgMEBQcCAQj/xABKEAACAAMEAg0JBAgGAwEAAAABAgADEQQFEiEGMQcTFyJBUVJTcYGSodEUFTIzVGFykbGTssHSIzRCc4Kz4fAWQ2JjosIkNXQl/8QAGwEBAAMBAQEBAAAAAAAAAAAAAAIDBAEFBgf/xAA1EQACAQMBBAgEBgIDAAAAAAAAAQIDBBEhBRIxUhMUFUFRU2FxMoGR0QYikqGx8DPhQkPB/9oADAMBAAIRAxEAPwDoU21uGO/fWf2m4+mPHlszlv2m8Y8T/SbpP1jxAE3lszlv2m8YPLZnLftN4xDBAE3lszlv2m8YPLZnLftN4xDBAE3lszlv2m8YPLZnLftN4xDBAE3lszlv2m8YPLZnLftN4xDBAE3lszlv2m8YPLZnLftN4xDBAE3lszlv2m8YPLZnLftN4xDBAE3lszlv2m8YPLZnLftN4xDBAE3lszlv2m8YPLZnLftN4xDBAE3lszlv2m8YPLZnLftN4xDBAE3lszlv2m8YPLZnLftN4xDBAE3lszlv2m8YPLZnLftN4xDBAE3lszlv2m8YPLZnLftN4xDBAE3lszlv2m8YPLZnLftN4xDBAE3lszlv2m8YPLZnLftN4xDBAE3lszlv2m8YPLZnLftN4xDBAE3lszlv2m8YPLZnLftN4xDBAHuf6TdJ+seIltg/SP8AG33jEUAEEEEAEaFyWZXmEMKgKT3iM+LVhvNLOJk6aSERKkgEnNlGoZnMwOpOTwuIxeaJXNjvg80SubHfC7uqWDnX+zmeEG6nYOdf7KZ4RV01PmRt7Nu/Kl+ljF5olc2O+DzRK5sd8Lm6pYOcf7KZ4Rq3FpdZ7ZjEh2YpTECrLka0Ixa9RiSqQk8JldSyuKUd6dNpeqaL3miVzY74PNErmx3xjXnshWOzzWkzXcOlMQEtyMwCMwKaiIqnZUsHOv8AZTPCOOrBaZRKNhdTipRpSafoxj80SubHfB5olc2O+Pl03vLtMpZ0oko1aEgg5Eg1BzGYMV7+0mkWNUaexUOSForNUgVOoRNySWe4zxpTlPo1F73h3/Qs+aJXNjvg80SubHfC5up2DnH+ymeEaVx6Z2a1uySHZmVcRBRlyrTWw4zEFUg3hMvqWVzTi5zpySXimaPmiVzY74PNErmx3wutspWAGm2Pl/tTPCDdTsHOv9nM8I501PmRNbOu3/1S+jGLzRK5sd8HmiVzY74XpeyjYCabcw95lzAPnhhls1tSYgmIwZWFQwNQR7olGcZcGUVbatR/yQcfdYI/NErmx3weaJXNjvhfnbJ9hVmUzHqrFT+jmawaHOnHHndUsHOv9nM8I50sOZFy2fdtZVKX0YxeaJXNjvg80SubHfHq7rwSfLSbLJKOoZSQRkfccxFkmLDG008MqeaJXNjvg80SubHfC7up2DnH+ymeEG6nYOdf7OZ4RV01PmRtWzrt6qlL6MYvNErmx3weaJXNjvhc3U7Bzj/ZzPCL1zad2S1TRKkuxcgkAo61A15kUrHVVg3hNEZ2NzTi5TpySXozV80SubHfB5olc2O+LZMUL1v6TZlxz5iywdVdZ6AMz1RNvHEyxi5Pdissk80SubHfB5olc2O+FWbsuWIEgbcw4xLFD2mB7o0Lr2RbFPYIs0qzUorqUqTwVO9J64gqsG8Jmuez7qEd6VKSXsza80SubHfB5olc2O+LQaPsWGITrb6x/jb7xiGJrb6x/jb7xiGACCCCACLFlupLSsyRMrheXQ4TQ5OpyPSIrxq6O+sPwH6rDidjJxaa4o4/pnca2S1vIQsVAUjFSu+UGhI15xvaCaAybdIabMmTVKzSlEwUoFU13ynPfRT2U/8A2Mz4Jf3BF3QXTyTYbM8qYkxmaYXGELTNFABJYEZrxGPGgqarNS4an6PcTup7MpzoNub3eHHhqXr22JV1WW0hnFay5hWp/iT0esdYjE2OrcbNeKy5m9x4pLA5UatVr78a0/i+ehsdWzb72mzyoUzEnPhGdMTKaVoKw9ztALM9rNrbEzEq2CoCY1A39AAa5A66VzjRCkptVKaxhnkXN9UtoztLyTlvRytFlN9317zB2RNCJO1Wi2hnE0BWIqMBphSlKVGXv1xyfajhxcFaddKx3nZAX/8ANtPwD76xym5LBtl2288Mt7PMHUZgP/EmIXNJOpheDZr2HezjZuU3lKUY+ye6v/R32H7yDWaZJJ30uZiA4cDgZ9GINGHssW3brXJs6mpRaEcTzWFB8gp/iihsVXhtduwE5TpbJ/Eu+HcrfOJrlki2307nNVmzJnVKNJfBqqF6vfHVNzoxgu/Qrlbq22lWuHwjFzXu9PuJDZR3XRDQeVYwJiO7THlhWJphOonCo9HMcZjhL8Mfpqzegvwj6QsoptvwO/ievUjTpwT0lnPrwON7I2h8qxbS0oudsZ8QYg5jCQQQBTWYp6A6Jy7dMmrMd0CIpGDDU1JGeIGGnZp9Cy/FM+iQv7GmkciyTZzT3wB0UKcLNUhiT6INIhOEFcYfAvt69xPZHSQbc+7Gr+LH8Eem+gRsQWbLcvJJC76mJWIOugoQaHPLi98SbFt9tKtiyMX6OdUFTWgcAkMBwE0oeOo4hFzZD08lWqUtnkAsuIO0whlzANAoOfDmTxRl7Gl2tNvCUw9GVWYx4hhIA62I7+KOflVddGTTqVNlTd8tcPGVr6fPJpbJWh8qyqk+Uz1mzWDBiCKsC1RkKcPzjH0B0aS22lpcxmVEllzhpU5hQKnVm1dR1Q67Mv6tI/fH+W0Yew3+uTf/AJz/ADJcdnCPWFHGhXbXNXsWVXee8s6/M6rdV2rZ5KSUJwy1CiuZoOM8cWmWPUEetg+Bbcnl8TimyLofKsO0mSzkTMdQxBoVw5ggDlavdFbQHRKXb3mrMd1EtVIwYanESM8QPFDNs1ejZemb9JcLex/pZKsLzmmrMYTFUDAFOaljniYcceTOMI3GHw/0foNvVuauyN+m26nd4/F9hlvHYkkAYZVqYTOATMBB91FCnr7oRlSbd1tXGKPJmKxoTRlyrQ8KstR19Ubfn5bZfNnnqhVdtlKoNK0U6zTIE8Qr0x0rSLQmRbXlvOx/owRRSBiBIOFjStMjqp6Ri3o41MypaNMwu/rWTjTvW5RnHLTWqeuhZ0g0gWzWV7Qd8AoKio3xb0QD76jvjhN4XhOts/G9XmzCFCr76AIi8A93z44etl+ZgWyyFqECu1K5b3CqjqFfnGFsWWITLwQn/Llu46RRR96vVEbiTqVVTLNj0adpYzvWsyw8ey0x9eI0XNsRStqBtEyYZhFSJZCqvuFVJPTlChproU1hZSGxyphIViKEEfstTImmdRrochSO7BYWtkW71m3fOxDOWu2KeJl8RUdcX1baG48LVHk2G2rrrUXVlmMnhr38PAVNi/TNiy2OcS1a7U5OqgrtZrmcqkdBGqkdREfmy6LWZU+VMXWkxG+TDLr1R+klhZ1HOGH3EvxHZwt7hTprCks/PvE+2+sf42+8Yhia2+sf42+8YhjYfNhBBBABGro76w/AfqsZUWLLeqWZZs+ZiwJLqcIqc3UZCvGYHYxcnhcTn2yn/wCxmfBL+4I2NjnQ+zWuyvMnyyziayAh3Wi4EOpSBrJhV0zvxLXa3nSwwUhQMVAd6oFaAmmcbmg2n0qwyHlTJUxi0wuCmCmaqM8RGe9748eEoOu3Lhqfo11RulsunTopqa3eGj4GjoJo9Ns16TAZU3alSaizWRgrb5cJxEUNQOAww6Y7IgsU1JSKs1qEzFxFSoyw50OZzPR0xg3tswgrSzyCrcqbQgce9U5nVwwp6PWNrwvBBNYsZjl5je5QWI9wyC+6oi/pYwXR0nltnlqwq3E3d7QjuxjHhnV4X7fc6rpnaC90znZSpaSrFTrUkqaH3itIUdiqx7bZ7fKP+YqJ2lmj8Y0tkPTSSsq0WELMM2irqAQVwvWta6qcELGx5phKsO3LOVyJmAgoAaFcWRBI5XdHZzj06y+4qtLWv2VU3YPLaa9vyvIs2e0TLLPDDKZKc+8BlJB6Rr6YfthywGtonUyASWD782bPs/OFvZFsG1XhOpqcrMH8aiv/ACxQ43Ff0m7Lus+2I+O0K8zeAGpqKYiSKb0oOHV7ooox3Kry9InqbTrO4sYdFHM6u6tOOmr+hyh+GP01ZvQX4R9I/MrR3fRPTeTbDtUtZgZJYZsQUClQuRDGuZiyykk5LJm/E9GpKnTmo5Uc59OAt7NPoWX4pn0SE/QvREW95iGaZe1qGrhxVqaU9IUjR2RdMJVt2pZSzBtZckuAMzQUABPF3xW2P9KpVhmTWmhyHQAYACQQa5gkRXUcJXGvA1WtO6obJxTTVTu8fi8PYabNsMywwL2l2WuaiWFJz1YsRp8oernuKTZZYlyUwqKnWSSTrLE5kxbkTg6q41MAR0EViUx6UKUIaxR8Tc39zdflrTbx/eCOebM36tI/fH+W0YWw3+uTf/nP8yXHnZK0xlWpVky1esqa2IsABvQVoMzXOvyjG0G0oSwz3mujOGllKLSo3ymuZA4O+POnOPWFLOh9la2tZ7GlS3XvPOF8zvLGE27NkPbre1kWTiXGyrNVuBAcTMpGqoOo8UKmkuys85DKs6NKDChdjv8APXhwmi9OZ6In2H7rJmzrSRkq7WpIObMQWofcAO1Gp3G/UUIfM8KOyHb2lSvdLDxiKzrnx0/gt7NPo2Xpm/SXGHsZ6OSLW88T0LhEQrvmWhJYH0SK6o87ImmEm27SskOBLxklwBm2HIAE8nviroHpclgea0xHcTFUbzDUFST+0Rx90ZZSg7jL4f6PfoULmGx+jgmp92NH8Wf4Nqfoi1nveRtEmbtAmSnxYXZV5QL55AjhOVYdtNtLvIZKsoVndwFQkioGbHLPIZdLCFq27McrCdqs8wvwYygXrwkmEC+L7n26cHmNiZiFRRXCtSAAq50qfnFsqsKaapvVmCjs66vakJ3sd2MFh5erx/dRj0+vNrZZ7JazKaWCZqUJBr6JDA0GRo3B+z0RW2K7WEvBAf25boOmgb/rHTbz0WSbYPIxkFlqqHiZAMLfMZ9Jjik6zzrFaBiUy5spgwrnmDUEcDKe8RCtGVOoqj9DVsyvSvbKpZw0euF6PVfR8T9GKYW9kW3rKu+fi1zF2tRnmz/0qeqF+7dmCSZY26XNWYAMWAKyk8JWrAgdPHCdpvpsbeyBVKSpdSFJzLH9pqZashxVPHGircw3Hhni7P2LdO5iqsGop5b9vD3MK6LKZs+VLGt5qL82Aj9JCOWbF2hz7YLZNUqF9UpFMWJSC9CNVDlx1J4BHVBHLOm4Qy+8l+I7yFe4UIPKisfN/wBQnW31j/G33jEMTW31j/G33jEMbT5sIIIIAIs2K7UtAmSZgJR5dGAJBoGU6xnrEVouXZbRKLzGBKrLZjTXRaHLPXlDidTaeVxItyywc2/2szxj7uV2Dmn+1meMTbotn5E7sp+eDdFs/IndlPzxV0NPlRt7Ru/Nl+pkO5XYOaf7WZ4xoXHoVZrI5mSUZXK4SS7tlUGlCeMD5RV3RbPyJ3ZT88Xbo0uk2mZtaBw1Cd8FFaUrSjHPOOqlBapIhUvbmpFxnUk0/Fsq3psf2S0TWnTUcu5FSJjgZAAZA01ARWGxZYObf7SZ4xrX1pVKsrhJiuSy4t6FOVSOFhxRn7otn5E7sp+eDpQbzhCN9cxjuqpLHuy1fmhVmtbiZPRmYLhBV2XKpOeE8ZPzj7euhdmtCSkmoSslcKBWZaAhRTI55KPlFy5L+l2pWaWGAU0IYAHVXgJy8ImvW80s8szHrhHFSpJ1AAkVPgY64RfcQjc1o7uJv8vDXh7eAubllg5p/tZnjGjcehlmsbs8hWVmXCauzZVrwnjAipui2fkTuyn54nsGnEidMSUqzQzmgJC01VzoxjipQTykTqXtzUjuzqSa9W2U22LbATXa3z/3ZnjHk7Fdg5p/tZnjGjeemkmRNaU6zCy0rhCkZgHhYcBirui2fkTuyn54dFDlRJbQuksdLL6sZbPJCKFGpQAOgCgj2YV90Wz8id2U/PGpdek8i0HDLffclt62XEDr6osMRjztjKwuzM0t6sxY/pJmsmp4eMx53K7BzT/azPGNa+tKZVldUdXJZcQwhTlWmdWEZ+6LZ+RO7Kfnip0YP/ijatoXaWFVl9WQbllg5p/tZnjG9c1xyrLK2qSuFalsySanWSTmf6CPFx6RS7Vj2sOMGGuIKPSrSlCeKNWkSjTjHVIrq3dessVJtr1bYoHYssB/y3+0meMG5XYOaf7WZ4xrX1pTKsrqkxXJZcQwhTlUjOrDijP3RbPyJ3ZT88R6GnyotW0btadLL9TIdyuwc2/2szxiewbHVikzEmpLbEjBlq8wgEajStDHzdFs/IndlPzx83RbPyJ3ZT88dVKC4JEZX91Jbrqyx7sacMZ186PSLUuGdKV6aicmX4WGY6jFq7rwWfLWalcLaq5HI0II46gxLOnBFLMQAMySaAdJibSawzLCUoS3ovDEa0bD9lZiVmTkHJBUgdbKT3xo3Zsb2OQVbatsYU30wlsxw4fRB6okt+yBZ0BwYpp9wwr2mH0BinJ2SUJo8hlHGGDH5ED6xWqNNPKSNk9o3dSO5KrLHuOQEeoy7q0jkWjKW4xa8JyanHQ6x0RqRaYRNtvrH+NvvGIYmtvrH+NvvGIYAIIIIAIvXPIV5hRhVWRgQeEHWIoxo3B64fCfwgBY04uuXInIJSBQ0upArSuIjh1Rd0IuCTaJcxpqYirgDfMMsIP7JEedkj18v91/3MZlwaQzrOrLKlhwzVNVds6AU3pEAMdouK73mmzqWSdUiimaTXDX9qqnLOFhpb2C1rUiqEGvAyNkSAeMVHuIizo3a2m3jLmOaszsTlT/AC24OCOkzLFLLB2RSwFAxAJA9xOqAM6/7pkzpTzHQMyymwtnUUBIp1xy2z2UuHI/YTGegMoP3u6Ov3p6ib+6f7pjnmg9nEydMQ6ns7qesoIAl2P7eUtJl1ymIcv9S5g/LF841tkm20lypXKYuR7lFB3t3Qm3fajZ56OQay3qRq1ZMPlXXG7fUzyq8ll1qodJY6Bm/B8R/pAGBeFjMqYZZ1gKT0sitTUOOH3Qu4pPk8qeUBmVY4yTUEMyinUIUtMf12d0r/LWHzQr9Sk/x/zHgCnprc0ryebPwDbN5v8Ah9JV+mUIlyWZZlolIwqrTACMxUdIzjpGmn6lO/g/mLHMrttm1TUm0xYGDUrStOCvBAD/AHtoNZzKbalKOASDiYioGohico51Z7QyMroaMpBU8R4IaL02QJk2WUSWJeIULYsRpw03oplUV98Ydy3K9pmBEFB+09N6o+hPEOGAOhWu75VqsonTJYLmz4gcwVqmLKh445csdjtFnEuzMg1LJKjoCECOOJwQB2S7bnlSAdqQLipWlamlaVr0n5xdgj4TAGTpBc0qbLd5iBmWW2FswRQEihHvjky8EdmvM/oJv7t/umOMKdUAdNtui1hlIZjyqKus4px4aag1dZhfvfRaU8jymxlmUVJUk0ovpFcQByI1HqinfWldpnS9rmIqKddEYYqEGlXJ4QNUN+gw/wDCT4pn32gDL2OryqjyCc1bEPhalf8Aln1xjaY6RNOmtKU0lI1KDLERrLcYBrTorrjokuypKQiWioACQFAArT3RxjFXM8OfzgBr0P0UWeDOm1KA0VQSMRGskjOnQdYMM9t0JszqQssIaZMpIoeOlaHri3oxLAskgDmlPWRU95MakAcatMmZZp7LiKvLamJSRwax7iD8jHTNGb78pkB/21OFxqGKlaj3GtYS9P0AtdRwy0J6d8PoB8o0tjV8568FJZp79+IAs231j/G33jEMTW31j/G33jEMAEEEEAEaNweuHwn8Izonshf9JtVds2p8FKVxUypXLXxwBm7JHr5f7r/uY0tjX1M794PuCF633Nb57YpsqY5pQE4BQcQANI9WK6bwk1EpJyA6wCtD1VgBs/wphtnle2gDEWwYaa0KnfYuvVGHpppTiKypL5KQzTEbWaEYQV4BWta+7gijaruvGYuF1nsp1qWWh6RWh64Ll0QnmfL22UyIGqxOHgzpkeE0HXADtKlutgImMWfaGxFtdShJB6NUJ2x3+tN+5b7yRu6XpbGYJZw5ltLIbDg1kmoqcxlTVCxYbjt0l8cuVMRqUqMGrhBBNCNWR4oANNbEJdregADhXFKUzyOXxAnri9sd2LFOeZT0EoOlj4KfnFq/7itE+z2eYys09QVdd6DQkmpoaZUGrlR7sN1Wmz2E7SrCe80FlopIUVFM6jUAf4oAX9Mf12d0r/LWHzQr9Sk/x/zGhFtOjttmMXeTMZmNSSVqe/iy6o2dGrNb5UyVLZZiyA2+BwEAGp15kCvFADFpp+pTv4P5ixznR6WGtUlWAIMxQQRUEcRB1w0aV2a2zZkyXLV2kHBQDBQ0UE55Md9X5RgyNG7YjB1kTAymoO8yI64A6ULlkcxJ+zTwi2ksAUAAHEBSMrRhp5knymu2YzrCg4aCmS5cca8AVrz9TM/dv90xxdOCOj6YLbGYJZw5ltLIfDg1knhOYy4oTv8AClq9nf8A4/mgDrRakIWmuk5LrKkORgNWdGpVqEYQRxVz9/RFGfYrydSrCeVORBZaEcRzzHTHrR7RKb5Qm3SWWWKk1pQ0GQyPHT5fMB3dGFjYOSz7QcRNMzgNdXvjkScEdF0vW2MwSzhzLaWQ+HBrJNczmMuKE/8AwpavZ3/4/mgDpl93Z5RJeViw4qb6laUYHVUcXfGfZWl3fZcEyYGw4iMsJYkk4VWpzzp35QrbVen+/wDNPGKFo0ctrsWeTNZjrLFSfmWgDV0UvGdaLazl2wEM7oCcGrCowk04vlC3e1hMmdMlkEYWNPetd6egikdC0IuVpEljMXC7vUg0qAMhq6z1xY0k0ZS1LUkrMUEI3B0MOEV684Ar6DXkr2ZUqMUuqkVzpXemnFQgdUMTuAKnIcccvOjdts74paPUCmOUa1HFTX1ERLaWvKcMDrPKkEEYAgI4QSAAev8AGAKGk94ifaXdTVclU55hRSufvqeuG7Y/u4pJeYwptjCnwqMj1kn5CMy5NAXZsVo3q8hWqxPvIqAOg1z4IfpUsKAo1AUHQNQgBQtvrH+NvvGIYmtvrH+NvvGIYAIIIIAI0Liak2p1BWP0jPi/csvFMpxow+cAbvnaVziwedpXOLGBethEpwASQRXPXr90fbsuzbsW+w4acFddff7oA3vO0rnFiWRbkc0VgT7ox5mjhpvZgJ4iKd4JihZmMqcMWWFqHoP9DWAGefbUQ0ZgOHOIvO0rnFiO8LsWbviSCFoKUpx5wsKK/KsAOVntSvXCwNOKPU2aFBJNANZjA0etFHK8od4/pX5Re0gnUlU5RA6hnAFjztK5xY9JecskAOpJNAIVJksrSvCAeoiojWua6wwEwk1DZAU/ZPDxwBrzrwRDRmAPEYj87SucWKl8XaCrTamoXVlTLqjBky8TKvGQPmaQA0+dpXOLFiVPVhVSCPcaxiTtHCASr1PERTvrGXZ7QyMGU0P95GAG2fbESmJgK6qxD52lc4sQ2iyLaEV6kb00pTh4+sQs1gBxkW1HqFYGmukTxn3ZdolioJJZRXVTqjQgCCfbESmJgK6qxF52lc4sfLxuwTaVJBANKUpnxwqkQA1+dpXOLB52lc4sZknR7EqttlKgH0eMV44r2y5WRSwIYDXwEdUAMkqaGFVIIPCI9xiaO2moZCdWY69ff9Ykvq9Cm8XJsiTxD3e+ANC0WxE9JgOnX8tcQC+pXLHybwhfsNgacxp1sf7zMakzRsUyY199CPkNUAa0merCqkEe41iSE+ryXIrhYf31iGS7reJq14RkR74AWbb6x/jb7xiGJrb6x/jb7xiGACCCCACNG4PXD4T+EZ0aNweuHwn8IAl0k9Yvw/iYhuu8xKxVUmtNVOCvjE2knrF+H8THvR+zq2PEqmmHWAePjgCKy2rbLUr0pU6tepTGzartSYwZhWgp09P98MUkusraA6gBAeP/AE0OXTEl8XoZdFX0jmfcPf0wBostFPRCrdcnG+HjRh3Qx2ScXlBmABIJyrq4NcYNw+uHwn6QBVs0zBMB5LZ/POL99kvOVBnQAdZ/pSK98SMM1uJt8Ov+tYluZS87ETUgVJPRQfXugCO+UAmkDUFUd0bNwepHS31jHvz1zdC/SNi4PUjpb6wBNevqZnwmFazzArqx1BgT1EGGm9fUzPhMK1nl4nVTqLAfMgQBuz9IkpvQxPvFBC+iEkAZkmkMf+HZfG/zHhFyzWBE9FQDx6z8zABZZGCUq8S0PTwwnGHd9UJBgB2k+iOgfSPceJXojoH0ihe95GWAFpiJ4eL3iANKEh9Z6Yb7DOZ5aswoTwZ8eWuFB9Z6YA1XvwbVgCmuHDUkU1UrFvRwfo2+P/qIkN3I0kUVQxQUNADWnHTjj1dFlaUjB6DfV18FB4QBNZbtSWSVGZ4a8BOof3wQr2qdidm4yTGxKvd2nYVoVJoK8AGs1HzjJt1nwTGXiOXRrHcYAYLik4ZQPKz/AA/CNGMy4LRil05Jp1ax+PyjTgBe0jlgOp41+h/r3R50effsONa/Ijxj5pDPrMA5I7z/AGI96Oyd8zcAFPmQfwgDOtvrH+NvvGIYnt60mv8AGe81iCACCCCACL1zvSYTxIx+QijGjcHrh8J/CAK9utjTWDEAUFMqx9sVveVXCBnStQeDoMNtIKQAsTr7msKZL7wDX5k5RWs0kzJig13zZn6n5Q4UgpAGVe14tLIVVBqus1y1iMSyWgy2DAVIrr98OFIKQAvXrWZKlzaUOYIHv1fSPV3MZUh5gAJLACvFUDxjfpBSAE61Ty7FiMzxReuq8mUrLoKFhnnXM5wx0gpAGJfV4MC0oAUKjPOufdGNKcqwYDMEH5Q6UgpAFO6raZqkkAUamVeIHh6Yux8Aj7AGZfF4NLoFAOIHXXKlPGFrDDvSCkALJvybSm9GVKgGv1irIktNmAGpLHM8NOE/KHCkFIAzL0vBpWEKoNQddcqUpq/vKFwiHakFIAWpd+TFAAC5ADUeDrivarwmTPSOXEMh8uGG2kFIAwtHLPmzkf6R9T+EXb1uvbRUEBh3jiP98MaAEfYAUZbTJLVoVPvrQ+MWm0hcigCg8efdnDGVj4JY4hACrZbueYdRAOtiD/ZMMtjsglqFHBw8Z4zE8EAKF5etmfEYrQsXrsghZ81TIJwzHWu2a8LEV9D3RU3Rh7OftB+SMzuqS0yezHYV/JKSp6P1X3HKCE3dGHs5+0H5IN0Yezn7Qfkh1ql4kuwNoeX+6+45Ro3B64fCfwjnm6MPZz9oPyRau3ZQWXMxNZ2pQjJwTn0qIdapeJx7B2glno/3X3Ov1j7HN92eV7NN7SQbs8r2ab2kiXWKXMV9i3/lM6RBHN92eV7NN7SQbs8r2ab2kh1ilzDsW/8AKZ0iCOb7s8r2ab2kg3Z5Xs03tJDrFLmHYt/5TOkQRzfdnlezTe0kG7PK9mm9pIdYpcw7Fv8AymdIgjm+7PK9mm9pIN2eV7NN7SQ6zS5h2LfeUzpEEc33Z5Xs03tJBuzyvZpvaSHWaXMOxb7ymdIgjm+7PK9mm9pIN2eV7NN7SQ6xS5h2Lf8AlM6RBHN92eV7NN7SQbs8r2ab2kh1ilzDsW/8pnSII5vuzyvZpvaSDdnlezTe0kOsUuYdi33lM6RBHN92eV7NN7SQbs8r2ab2kh1mlzDsW+8pnSII5vuzyvZpvaSDdnlezTe0kOsUuYdi3/lM6RBHN92eV7NN7SQbs8r2ab2kh1ilzDsW/wDKZ0iCOb7s8r2ab2kg3Z5Xs03tJDrFLmHYt/5TOkQRzfdnlezTe0kG7PK9mm9pIdZpcw7FvvKZza/v1q0fv5v8xooxfv8AH/lWj9/N/mNFCPDn8TP1O1/wx9l/AQQQRE0BBBBABBBBABBBBABBBBABBBBABBBBABBBBABBBBABBBBABBBBABBBBABBBBABBBBABBBBABBBB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4352" name="AutoShape 16" descr="data:image/jpeg;base64,/9j/4AAQSkZJRgABAQAAAQABAAD/2wCEAAkGBhQSERUSExQWFRUVFRcXFhcXGRYdFxoYFRYVFhgWGR0YHSceGxojGRgYHy8iIygpLC0sFR8xNTEqNSYrLSkBCQoKDgwOGg8PGiokHyUpLywsLCwsLTQsLCosLCwsLCwsLC0sLSwpLCwpLCwsKSwsLC0sLCwsLCwsLC4sLCwsLP/AABEIAPsAyQMBIgACEQEDEQH/xAAcAAEAAwEBAQEBAAAAAAAAAAAABAUGAwIHAQj/xABHEAACAQIDBAYGCQEFBgcAAAABAgMAEQQSIQUxQVEGEyJhcYEHMkKRobEUI1JicoKSwdEzFaKy4fAkQ1NjwtIWF1Rzg6Oz/8QAGgEBAAIDAQAAAAAAAAAAAAAAAAEDAgQFBv/EADARAAIBAwMCAwcFAAMAAAAAAAABAgMEERIhMQVBE1FhInGBkaHB4TJCsdHwFCMz/9oADAMBAAIRAxEAPwD7jSlKAUpSgFKUoBSlKAUqp6U9I48DhnxMgJC2AUWuzMbKovzJ38Bc8Kw3Rr03xzzCLExDDqxssmfMgPAPdRlB3X1FzrbfWLkk8MzjTlJNpH0+lYTbnpkwWHkMS9ZOymzGILkBF7jMzANY/ZuO+tXsDbkeMw8eJizZJASAwswsSpBHMMCNNNNKlSTeCHCSWWiwpSlSYileXcAEkgAakncAOJqK+2IRftg2NiFuxve1rLc76AmUqIm00O7P5xyD5rXp9oKBftHwRyfgtMgk0qEu1lIvll84pO77vf8AA11GOX736H/imQSKVEXaSk2s/iY5Lf4a9DaMeZUzAMwuoa4J8L2ue7fQEmlKUApSlAKUpQClKUApSlAK+eelL0jSYAxwYdV62RC7OwuES5VbLxYkNqdBkOhvpqtv9Jo8PhcROpWQwISUDD1r5VVrXK3bTdpryr+cOkfSafHSiXEFWcLlBVQtlzFgumpAJNr3Op1qmrPStuTZt6WuWXwTOkHTzF42FYcQ6uqPnBChWvlZdctlIsx4VnqUrTcm+TpxiorCFWA6Q4gRpEJ5VjivkVXZVW7MxNlIubsdTc1X0qE2iWk+T+qOiqyjBYcYgsZuqTrC3rZiLkNzI3E91WtfH/QXtqZ5MRA8peNUR1V3uQxZgSgY3C2320vbdfX7BXRi8rJxakdMmiu2hEHkRWF1Cs1jqMwZApI3G1yR368K63rhjmAxEXMxyj3NCf2qvxu1frDDl3sqk34MVvpbkah8kIt8vdX4TVPtOTDw9bbDxt1MYkYG1yGJ9UWJIAViT3W11tGl25CM7DDRsFuQQBqucKrCyG4INwFubcLWNNJGTQZhTMOdUkONjaRQYI1RiASVXIPX39gEOSuUA2tfUAix44zGkKxTBoWCaDqWJzgw3AFhmyhnNha+TQimkZNCGHMV+TQh1KsLg/6BHIg6g8CKr4IhngcoEbq5tyZLjNEASp1W4sbHUXtVlUNYJJGGclASLEjUa7+O/hXWuWGHZ15n5m1dasMRSlKAUpSgFKUoBWR6U+k3CYGQwyF3lABZIwDluARmJIAJBBte9iOYrXV8Q9Nmx4VxInSaMTOq9bDc5zYZVkHD1QFsbaKCL61hUbjHKLaMYyliR81eXtOVuoYtx1Klr2bXXgdb61zpXTD4dpGVEUszGyqN5J4Cue2dhJIl7I2HNiiywpnKLmIuBpe3EgX7u41HxuAkhbLKjRnkwI+e+vsvQvox9CgytYyyENIRuuBYIPuqL+JJPGr6SMMLMARyIuPca05XSUsJZRKTP50zDmK6JCxBYAlRvIBsPE7hX32PYsCm4ghB5iNAfgKqenyqNnTiwAslgNNesS1ZRuVKSSXJDylk+M4bFPE6yxsUkQ5kddGUjiD+247jX9X7Knd4InkXK7RozrqLMygsLHdYkiv5q6DNCMfB18ZlUuAiAqAZSQIs+bTJm399t4uD/SceIcjtBVPIEtbTmQOPdXUobI5928ySwcNpR/XQNy61fNkzfJDWY2vLlmdt2Vw3ktj8hWtbW19bbibb7EX7jYn31lukkP1jfeTTxsV/arc7mtE1G0cWIypyAmxseI3XtpUZdrs3qx3tyufkKhbZ2zEIIpJJETMqtZmANmUHdvOtUP8A4lupMEU8wAJZkVggAFySzWG7lRt5IS2Nb9Pm/wCH8Gr1tDGOqoRpca6DfYf51Q4PGiWNZBqrqGF77iL699Wq4uMxqrqeze1vHvNRkYPXXlmgY6k9apPflDf9FTagGVCI8ikBZgNf+Yjpf3kCp9SyDthD2Tf7Te65rvXDCnQ63sT5bjb438671muDEUpSpApSlAKUpQCvjvpY9Hk8mIfGwAOjqplXMoZSiqlwDa4Kqu4k3B7q+xVR9L/6KD2TPFmN7bmuvjeQILd9V1caG323LaUnGawfCds+j2XDYQ4iSRcy5bxhTpmYLbPfUgnlbTfWj9FGAi6l57Drs7Lc71QZdAOAJvc8d3CrH0nz5cAV+3JGo8iX+S1x6D4G+zI/tPI+UgkMDJN1YII1FcTXKdLfu8HWez9xKx3pJwUMzQu75kOVjkawYbx3291aLA49Jo1liYOjbmG7kfjXebofhWJJivfmzn/ESKiYrCR4TqURsiMzDKxjCBVQk27I1zFePGsJ0I6cx5MI1svDJdYz0qY7JhFj4yygflQFj8cvvrS4jDNillhRlCmMBnDG46zOOyVBFwFvfvFUjehpGMPXYvEMrMVyFs5uQzkq7AZLqmvZJ0GtZWtu5SUialeMdmZv0e+jjETTwYqVerw6skykkZpMpDoFAJIBIBJNtN1719bxfSrDxuY85kkBsUiVna/I5RYHxNd8FIsWGjzDIERUKgeqUGTKAOFxWc2ZjGXE4xYCwzvBiAAoLFCwSfKCDc8d2/xrtRjjZHMnNzeplv8A2jjJdYsMIV+3iXt/9aXb3kV5n6MmS8mKxbMEBzLCFiUADMQSt3Omu++tdzsieYq0rAASJIoNtNJI3UrYqLpkfjZ81qmSYWGO4zkKVVGjFmDBQVANwTquh1F7CrMJFWWVWH2ZhYGUQ4MNIc+jW6wFFDDWQnfmHHS/lUtcXineP6oKsYdcQh9RzmCjqiVudFLC9hZrGxOnePaKoLRqFG+7XLE8zxJ8TX5HtYhvabxsBbuUfzTUhhme2DD1Blw5FxBM6gHS6N9Yh07m+FXP0wcI08wT+9QtvR9Xj0b2cRCVP/uQHMPMo7fpr3Vb2ZnySnxZKPooygSaC39Jlfh3A1b1SYMjOAdzXU+DC371ZbPYmJM3rAZW/EnZb+8DU8ogl4Eev+P/AKEqVUfCW7VhrcXPPQW8dKkVYuDAUpSpApSlAKUpQCuc+HV1KOAysLEHcRXSlAfDPTc6xSwYdXY2VpsrWuLkxoAd7erJvue/WtTsLZzQYXCRlSxiEZdRYG4RibXIFxIQd/Ct1tzZizwSIyIxKMBmANjYlTqDuax8qzkT5lDcwD7xeuNerwnHStjp20vEi0zu21gbMYJCRe2kRIuLGx6ziKjSzGWQMUZQqFQHyXJZgWPZY/ZWulcMRiQI2YEaBte8XFv1aVoyrSksYNhUoxeTzsHHRrmZ3KF5WOXI1svZjQ3y/ZQMLH2618YzOrg9gIQORLEcOGUL/fNZnC4XM8UQ3Z1J/DF2/ddVH5q2NdixeqDlj0+RzrpYlgopcNc4iHmRInhIL+/rEc/mFZGHE9TjcLNewZzC/K0o7N+4PY+VbnaDZZYm4NmjPiRnQ7vuMN/t99YnpZs85ZkGhsXXxHbFvlW2+SmO6wbHaUcpey5ipGgG7wP+dcodiOfWIX4mu2ytsdfhIp0sTIqX3kBiQr3HJWv7q8YHFYhpPVPUk+s9lk0U37Nh2S1u/fWWlPcwySYtioN92+A+FepsXFDa4CjMqk6AAsQADc6776XsNaj7T21kmigQxmSTMcrsR2UFzawJuSRbTgazO2emEOHmyzYSYzLnsWKdUBJvytmtlbmVHI7rVko+SIk8Yz3LbpqydQmIBDDDzxu1j7JYRyC4+6/yqMdtoPVgHizk/AD96qp9rYnaCdQOoghl7LFSZWtyBFkvpatJhujsSqAczWAF2O+wtc2tWDe5YvUrh0he+iRIOYQk/wCIVe4TD5QxzFs7FyTa1yANANw0v5mvK7NjUdlFvwuL/OuEE8q2EoCjnEhZAAd18xbcN5QAX7qjkh4LTCDVu8j5CpNccM6kdlrjfvvv18t+6u1ZowFKUqQKUpQCo2M2jFELyyJGDuzsq38LmsT0621MMR1Cu8cYjVuycpcuZATmHasAoFhbW+/S2QkYC7tv3ljv56k6mrFDKyalW5UJaUss+mYvp5hU9VmlP/LUkcPaay/GqfEekZ3NoMPx3yNw7wgIB8WrAx49SxModYgLggDXvexzqO4DxI3VbHa6gAIunDgLdwFcO96qqL0UY6n5/t/J17Tp9astVV6V5d/rwJ+mmMxr/R1kCCS6/VgLdLlXk1zNlFm1zi9hzF9aJADl3WFwO7dp4fxzrE9EsesLdvQMioW+y0Zbf90kn3A1p9qyQSRDPKiqSCGDLqOIXncaEa3BI41pVbiVdrV9DfhbqhlL6li7WFwCe4Wv8ar8Vgy9jH2Q0kbSBgwuEdWJFx6xChTzFuWuWwHTKdXKPHnswZmUgdg30ysbqzE3AJ0UWtU/C7YfETKkuWOJUZiFdgzG2QXKkadr1RfVd9VJaXyixptZaZuujGHLu859S3Vx/e1vI/gSFUfgJ3EVoXkA3m1938CvnGys8A/2MSx5hcrKT1Km28q4Lkj7lr2sWFaXAbUeWUByvZ6wdnQHswFTlJP2pBf7tdy1rQcVTjykcq4pyUnJ8FptDM4yqANVbM19CrKwso37uJHnVN0kw/qv+U/MfvVltXaSYeGSeS+SJC7WFzlUXNhxr5ntL0/4AqVWDESDkQiC/wCokVtbsoTwWWxNoYzBo8EKQmLOWjaQnshtSLKbnztrfUg6e5/pU39fFSEfYi+rXw7OpHjWM/8APyJP6ezxfm81z/8AnVHtP014mViyQxIWPHM3gBqB8KnDJ1I2mI2XEJWCKYZBkMM92H1qXYqzNwNwL37LKOF61kZXa+ENwExkHZYHQhhoQeOVrHwIPLXMYDZW00iEkEyYgOM8iRurKGftMDE+m8kWFdMH04bD4nrcTg8k1rM6ZonYbjnRuy+4ctwrPX4ck0sNHah06V1aumpRqLmOGtUc8xee31zuRMZh/o2BeQr1c74kIrDsyKIQWcgjUdo2q82F0pxMeA+kzSdaWm6uNXUAkAXY5lsd+bUht1Z/0gdLI8a8RiDBERiQwAOdjruJvoq61p8dsy2GweHTDTYnJFm+rZVhzvq2aTXW991vW31l4kalXVPgmt0+Vv02FGMV4rb3eFhe98bYLHZ3pFw72EqvCx5jMnky6+9RWmgxCuLowYcwQffyrFQ9GcUq5pJcPs+Pj1QBk8DI5vfwbyrr0a2RhRjM2HllmeONjNKzMQxk7CLfQMLZ24+qNaipFPeCePU5HgxpRxUqxc/KKb+b2XyybQr791xode+v3ZM7PCpc3Oova2bKxUPuHrABtNNdK5zsQpKi7WNuOvD41LwsARFQblUKPIWquJQzrSlKzIFKUoD5x6QoyMYp4NAoHikkl/8AGtY2Rusb7qnTvYbz4A6DvB7q23pNQ9fh8u945EU8L54tfIXbyNU02yVIAXs2AA5WAsL/AM1x+r3/AIEI0U95c+78/Y2+mWcalxKtNbLGPfj7FNUXAAgMnBHKr+Gyso8g1vKrPEbOZFLG1gL6H4DvP716w2wWA1YZmOZt+hPDyFh5V5rxYKPJ6ltZRDArx1I3gAE8QBerhNi829w/mpEezYxwv4/6tVTuIrgltFFBh+Cjv01JPM8z31abIw0kc6NdUzxyKSwJGmRwDZhbRWO/gedWSqBoAB4VxxUqqYi1iOtQWNiDmupvfkpZvy1NG5bqrYprbwaLSMhr9tpjyWwj+FlPmWNdtnzSJiYy1grv1ZCk20jfqyL97uCdL5V00FVz7cCzBWkj6vNlXKy5yToAQLjKLncb8SABr16U4wxQCRSA6yxFCeDBwb69wPleu7Sm6dRSOVUhrg0WvTrCtJA8YJtJDKlrm1ypAv76/nCPogxFzIB+U/yK/o2DEyTYCCeU3c9omwGhZgNAAN2Wvl//AIZnZnyxnKHcAkqBYOwG88hXanWjTipSaS9S3pNtbVpyjcdltvjvv5GIj6ILxkJ8FA+ZNW/R7oNHNiYYgxuzjViMoCguxIAGmVTWqi6EzneUXxYn5CpSdACfXlHkpPzIrTfVLeDy5r4b/wAHcrWXTlTlCCSbWM7vHr3NAI9mYJs0mJeeUcISRryuh083q4w/SObGSRxnAquGZgC2Jtdl+4rWu1uWas3svoy2GUiGdlY+0Y4mYdwYjrAPBq9bPgngmeeQGZhFJ1bK2ZusZcqlg5BA1O4tWxT6tbXOddXD8mmvq9jzUraFo1C3o6s/vcuPVJYe3qZ9NlJi9pGCECON5nC5RoqLe5APcpPnV+/o/wAbhnb6HiA5XeqPkcX1GZScu7mahdAE6h8VPJ2XggYKraNne1rA6nS36xzq+hxhx6LJGwj2jhhdG0AmUb1PDXW44X5E224UnOn4i4Oxe9WVK7jaxmtOlLdZTfr39+5n9odIsShC7Qwqy20DSIY5Ld0iWB9xra+jzDp9HeeNGRZ5CVDtmYJGOrGoAuMwkI/FVEOmuIyaKJVZuraKVbtHMTYRMd5Bb1S17gEbwa3+AwSwxJEvqxoqD8otfz3+dWT1RilqymcC7q0ak2vAVOpF4ljv8OPU6mPMyDgDmP5RoN/MjnuNT6h4ByS5tYBso78oFzb8RYeVTKxXBosUpSpIFKUoDE9NXDYmJbf04ma/fKwX5RH31TV+9Nse6Y9wDp1UWh/+Q/uaqP7Zb7K/GvDdVhOpdSfw+h6exhihHBNna8iJyvI3gtgo/Ub/AJKk1m4dqv18jdn1I1GnC8jc+ZqU21pO4eX81oyt5bL0/JtxTe5dVzlxKrvYD5+6qKTFO29ifP8AiuVFbebMtJaTbZHsr5n+BVTi55JJFZtYxmW/ASFVa1vwX1+9316rSYbZIbZiuQR/tmcnmCPo3kNw04rXRtbeD1vHEWyi4qeHp9ZJGRxcWYotyPW1G8dnePO1T9o46XE5RMUyowYKikAsARdrsSd500GvGu+1sMA6ZVsFVrkD7RW1/wBJqBKpKlRvYZR4t2R8SKxpVZSSUe/9mbjF5nJcH0nYnb2VCR/6dD5qASPeDWejx6Rs6OwBzZgN5KsAbgDW17jxBrabPwnViSDgrHL+CRQ3+IuPKokfRrnIfIfya9Rd2kbmn4cnjfJ5mjWdOWozoxwO5XP5GH+Kwr9GJY7oz5sg+RNahOjsY3lj5gfIV3XZEK65B4kn9zWhDolsucv4/wBI2HfVHxgxzSSHcI18SzfABfnX7Hh5m9v9Ef8A3Fq2QMS7gnH1QCdN+ignSpVjpZTr4DnvuRy+Irah0u1jxD55f8lUruo+5msP0SR4rtmzPq4kAYEgBd1hbRRVTP0KaJhJFmRlN1aM5gCPutr5Ct2kTkDQL4m5Hu0+NJMJJpZ1GpuChII0t7YII5347q6VPNNYhsvQ1J4n+rczC9GmfFw4tgqm15wpIWRlF4yUI0YPlO8+oPPSTzZFLH2QT7uFfqLJ7SDf7DXFtdTmCkbhprv8a9xBiwBQgbySVt3AAEkm9uVRhmc6kp41POFhe464LD5I1W9yBqeZ3k+ZufOu9KVYVClKUApSlAfMvSPhCuLWT2ZIgB+KNmDD3OlZevpnpD2d1mGVxb6qRSTyRuwx8swY/hrKQYVUFgPPjXkOr/8ATXz57npen1dVFLy2Momkzj7SIR+Uup/b31Kq52lGAUkIBCEhr/YewJ8iFbwU1JMKLqVUAcbC3vrlyuE0nj/I3YyxlGeRCdwJ8KlxbKc7+yO/f7hVomKB9QNJ+BSR+r1fjXePBTNwSMfeOdv0pZf7xrZpW13X/wDOm/e/zg16t9Rpfqkv5IcGy0XU9o9+73Vp4ijbKZGZVZjPkubHOk8rJYbz2lG7lVUuw1P9R5H7r5F90difMmpsUCRL2QqKOVgK9B07pdWhKU6zTysYOFe9ShVSUE9nnJTwOGAcbnVSPAi4+dfjQBnjUdklw11sGAj+sJBtzCj8wrtDsd2J+juSlybdVmUXNyFkLotrk6a2vapmE2Z1Uj51IlsO0WDXjOoy2ACjMDcDiupOhrQtOi1YXKlNrSnn344/Js3HUoOg9CeWvlklxM6MXjbtkWJfM4YDUBrtc2N7WItc8yDLTbU1tRED3Bz82H71GpXrXFM86qkl3LDZeOlaWzsCpRjYKBYgpbW5PE7zUM7V6rGytLZoc0cdyATEerjYPfhGWY5t9rq2gzWlbES8jH7KAfra/wD0VXuQ0krbw8reFlCxe4hL+dVpLVgv1tQTNpnAOXjYn4j+a8mcAZtCCQBY8yAPiazOxMfknihb1SjpG1xpbIyxeOVXIPJbcLm6eUt1J0v1rBrXtdUmUjXvHwo9ixPKyixpSlCRSlKAUpSgFKUoBSlUPSXHurRxo+TOHYlbZjkyCwJBAHbvz04a0IbwslrtIx9U4mKiNlKtmIUWYEEXPdevmcJys0WbOYzZXsR1iH1JBfebaE7sytwtV0uFUHNbM32mJZ/1MSfjXHaWCMi3QgSLqpO47ro3HK1hflYHhXP6lYf8qlhfqW6/r4l1pfeDU3/S+SrxeKVB2tb8Of8AlUHYuLhV8sqKNfq5H7WW/wDuyW9W3snQW03jtQsXiS7sGUoy9kod6/sQd4I0NMJg2lYRqASb79wHEnu/mvM2TnZ1M437p/76npLijTuaO7281/tzcSShdWIHif5qPtXZss+HkSONu0hsW7C3GoHa1N7W0B3142FgpsIjIjRMDqpdWunMLY3y7tMwAtpvqXIkkn9aZm5BLxqO8BTcnxJ8K9RLqNJx+x5yFhOM8+Xc5dEYVmwsLNIxOXLlUAHsEqLnXUgDdbfU3EYmGCxWEFze1+25tqdXPZA3kkgCqDo9ifo8smHlIQl88ROisrG3ZO4G9hl5mtBtTBF2WRGCtZrXGZSGtnVhppcDcazjUlKmmnkvdKnGs8rC5+6X2ZDXpWXYBmiUXsfrlJH6Vy3/ADVdbWw5kiWVBdk7QA9pTbOg5nQEd6jnVY2DmdCC8SLazZI2JsdNMzZRy3cqtdmyrGqxi+UABb8LCwqaTmn7QuI0pL2Fj03f8/kp0cEAg3BFwe48a9V32lgeqe4/pufJXPD8LHUd5I4iuEWHMriMcRdyPZTcfM6geZ4Gt5SWMnGcGpaSw2fJ1eGebi12Xv8AYj95sfz1WQx5VC8gB7uNTNtThnWFR2YrM3LMB9Wg/CDmP5O+otYw8zOq+IrsR8XviI3iVSPc1/hetVsvH9ahNwD1pFrjgdQN3AHnx31m8InWhWzABlDochY5WHZY3IClhqBqbHW16lrF1LCRSXyknKYzxBBPYYm9idQrHXdWMqkc4yWU6c12NbSoWydqrPHnXzHI7/dbX5gG4E2haKUpQClKUApSlAKyPT2Nl6icC6xsyseXWZAt+4lcviw8tdXLFYZZEaNwGR1Ksp3FWFiD5UIksrBi4Jw6hhuP+rV0qpbCvgpzDIS0Z1RzxW9gx09cbm8jxFWtWp5NJrDwyt21sUTgEHLIvqtzHFG5qfgdRyNHsKSWHENnhYJlVXJBul2NiCOyyk5d3AX0y2rX15dAwIIuCCCO4761K9lTrSU3yblC9qUYOC3R1zi176b78Lc68SOOPqnS/DXny8a5bDgUs0LXWTg4PraXBI9UkgE7t6v3VI+hMrEEra1iLHU899hpy31xp2FSL23OxC6hJZKTE5ljeOTtmNS6Md7RXynNzYLoeeh41poF7GXkAR5CxHu+VZzacMhPVxujOFbKgjd3OdbWazAIvIk8AdbVY4VMSqoTJHmAW6tGbA2FxdX58a27ZShqTXyMa0E0nnHvz/RZQyWPduPgd9Josptw4HmDurjgMUXiSXKBnXNzt4X+HGxFSg2cWOrDUHnzFbyaayjTlFxbT7EnDOJEMbi9xYg8RUaUphEypcvIzFcxJLMALsx+yosPAADfXJHIII3ipm0cCJ4h7LjtRkj1XAIB8CCVPNWNZL1KpryKOKPKLXJOpJO8km5Y95NzXsCvEb3vcZWBsynerDeD/PEEHjXtd9bRzWcn6MnF4KDq8RLhm6pATEdGyqFAYb9LW0I89Krtl+jjGRSBm2pKQDqMpa4vutIzL8K13Rof7JDb/hg++5/erOue+Tqxk0sGWZmw2JHVMSAAjKxuGCgSsxGgzky+sANX5aVrcJi1kUMpuPiDxBHA1kMQv18zHX6wgdwCxiw8x8ByFe8Pi3ibOmp9pb2DgcO5hwPkdN21GPso1HU9to2VKj4HHJMgdDcHQ8wRvUjgRyqRQtFKUoBSlKAUpSgKfpRsT6TCQP6idqM/et6p7mGh5aHgKxexcff6p7hhcAHeCpsUPeCCPLur6ZWF6cbEMb/S4/VYgS/dYWCSDuOin8p50TxuU1YZWUdaVE2djesW/tDRh+/gal1dyaxFxqEWkW+ZOW/LcE2+8CAw5lbcTV3FOJ4hKtsw0a27cDcdxBDDuYVXVHweK+iy5v8AdObEa6Eknd43I8WXitVVI9zZo1MeyzuuBmRnKGOzuXPWZgwJt9m+YaaaC1e8TgpZNZJFCNoywhgTzBZjcA9wFW8sMSrnLdk2IIOhvqLWGuleGxKKgaNDIGPDmOd9x8q1fDR0v+RLnbPng5YOHTIF7NgBYaLYWHlwrvFs47ybW5V+f2obK4UdVpma+ovodO4/Co+0MR9aQSTGVCv9lc24jv3GrChtsnSSojKLauTZuF/Hhfu51An2hKjqXZd/ajXUhTxNRGMrDqLXMYPibEWI77H3GrUQyyRgGyEi0hIBYjhbx76EEbbWDvbER62Wzge0m8MObLrpxBI32qvVrgEG4OoI3dxq4+nw4dMpkvk3i+Zh429XztWYg2ukmIdI0dUK5xfLYEnWwUmyt6wvoe1aracuxq1ofuRbYDaMkICAK8Y9UHsso+yDqGA4XA8TUqbpGbWSFs332QL71LMfd7qr6Vk6UW8larSSweI1OpY5mZizG1hdjfQcANwGugGp317pSrCpvJ7weLML9YoJB9dBbtAaAi/tgbue48CNbhsSsiB0N1YXB/1uPC1YjEYxE9Y27uPuqw6DYt5GxB/3eZMg00Yqc/vGQnvPjVcsF9KXY1lKUrE2BSlKAUpSgFeJ4VdSjAFWBBB3EEWI91e6UB8v2lgmwWJKi5U9pCfaS+oJ+0p0P5Txq4hmDKGG41pOkGwlxUWQ9llOaN7XKt+6kaEcQediPn+zsU0MjRSDKQ2VwfZbTjxBFteIINTF4NWpDS8ov65zwK6lWFwd/wAwRyINiDwIBrpSrSoh9HscSGwcx1zEI/DNvHgGHaA4EsNxSrzCyN1hQhgWUiS1wAy7nB+8BWY23CFtKLg6C63vcaqBlBNzbLcDRurPs1JTpQ18wxBK3FwVBIuLmMjKMred+FtK15LDN+E9SNLs/BMpa65UYaqzZjfnoLaikuAiRB1jWA0uzZbi9wp1Ga1Z47dxMnqKyj7UhVB5KgLnztXP+zmY3lkZjyW6jwuCXPm1FBsiVWKLnG9JoIdEALWAHC/IDQu2nJTVRidtzzbkcKe4oLeBYMfNh4V3gw6p6qhedgBfx5+ddazVMpdd9kVMeyWa2dgoGtlsSDzGgRT3hS33qscPhlQWUWubnmSd5JOpPeda61GxG0ETewvyGp+FZpKJTKblySa/CapcRt8+yAO9v9Wr3hthYvE65SF+1JdV8ha58lt31DmuxCTfBKxG2I13HMe7d791V/8AaE0zZIlYnisYJI8Tw87Vq9ndAYl1mZpTy9VPIKbnzJHdWjw+FSNcqKqKNwUAD3CsW2y5UfMwuz+gcz6ysIhyFnf/ALR/erY7I2NHho+rjzWJzEsxJLEAE67tw0FhyAqdSoLoxUeBSlKGQpSlAKUpQClKUArN9L+jPXr10f8AWRbW/wCIo1yH7w1ynvI3HTSUoQ1lYZ812LtDMMjbx6veBw8R/rdVrXnpnsAoTiohYb5QOB39b/3e/wC0TwwGMEi34jRh3/xWcX2NOUdLwSa4Lg0DmTKM59redwGl92gG7lXeuU2KVPWYD5+7fWZidaVVT7eX2FJ7zoP5qD9OmmOVMzH7MYJPnl199YuaBeT4xE9ZgO7j7hrVfPt4bkW/ef4FdsD0JxEh7YWIc2ILfpW/xIrR4DoLh0sXvKfv+r+kaH816w1NlipSZjIWnxJyoGfgQoso/Edw8zV5s/0fu2szhB9lNW95Fh7jW3hhVFCqAqjQAAAAdwGgr3UFypJclZs3o3BAQUQZh7bdpvInd5WqzpShYlgUpShIpSlAKUpQClKUApSlAKUpQClKUB+MoIsdQd9fOdudHJcG5eEO0LbsoLNHxyMACSnJuG47gW+j0oYyipLDPlmFGJxDZUWU8zkZFHixAHxq3wXQGVrGV1S+8DtN79Bf31vKUMFSijP4ToPhktmUyH7xNvcthV3h8Mka5UVVUcFAA9w0rrShYklwKUpQkUpSgFKUoBSlKAUpSgFKUoBSlKAUpSgFKUoBSlKAUpSgFKUoBSlKAUpSgFKUoBSlKAUpSgFKUoBSlKAUpS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8" name="27 Imagen" descr="emp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548680"/>
            <a:ext cx="1995686" cy="1382197"/>
          </a:xfrm>
          <a:prstGeom prst="rect">
            <a:avLst/>
          </a:prstGeom>
        </p:spPr>
      </p:pic>
      <p:cxnSp>
        <p:nvCxnSpPr>
          <p:cNvPr id="29" name="28 Conector recto de flecha"/>
          <p:cNvCxnSpPr/>
          <p:nvPr/>
        </p:nvCxnSpPr>
        <p:spPr>
          <a:xfrm flipV="1">
            <a:off x="3923928" y="3284984"/>
            <a:ext cx="2808312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4" name="AutoShape 18" descr="data:image/jpeg;base64,/9j/4AAQSkZJRgABAQAAAQABAAD/2wCEAAkGBhQSERUUExMVFBQVGBUYGBgYFxgZGhgXFRcVGBYVGBcXHCYfFxkjGhQUHy8gIycpLCwsFR4xNTAqNSYrLCkBCQoKDgwOGg8PGiwkHyQsKSwpKSwsKSwsKSwpLCksKSksLCwsKSkpLCksLCwpKSwsKSwsLCksLCwpLCwsLCwsLP/AABEIAOEA4QMBIgACEQEDEQH/xAAcAAACAgMBAQAAAAAAAAAAAAAFBgAEAQMHAgj/xABEEAACAAMFBQUCCwcEAgMAAAABAgADEQQFEiExBkFRYXETIjKBkQexFCMzQlJicqGywdEVFlOCg5LhQ5PS8CQ0F7PC/8QAGQEAAwEBAQAAAAAAAAAAAAAAAAIDAQQF/8QAJhEAAgICAgIBBQEBAQAAAAAAAAECEQMhEjFBURMEIjJhcRQzI//aAAwDAQACEQMRAD8A7jEiRIAJEiRIAJEiRIAJEiRIAJEiRgmADMa5k5V8RA6kD3wJvHaaXLoB3i1aEeEU4kaQItVqSaCWdZr6ha0XoK++Ec0gG9WB0zjNYRrsaY7U7Jpa6YkmaeUYvDawWZignu7CtVIBpyzjFMB7iQg2H2hzTUtIBXca4SfIxek+0eX/AKkmankG90HyRXbGUW/A4RIX7HtzZZhCiYQx3MpBgkL6k/xU9f1h00zGqL0SPCTQdCD0NY9RphmJEiQASJEiQASJEiQASBllvHE7DgSPQmCcLF2H45/tv+IwAMeOJHmJABuiRIkAEiRIkAEiRIkAEiRIkAHia1ATyhUk7WTqNjkVXPCVbMitNIZbwektjyhRLmXZe0VcbhAaGtMzqekSnJpgLLz8LHxJmeI3x7W0k/OB6gQQuS/zPmFJ0kKKE4gcgBnU8BAjbObONBY5HaLSvaLTXy1jn4jWX5b/AFQN/dJX3QPv60S5Up57KxZaEVo1TurvpAnYy2zALQLUXDBV7LECKMa1Jy6QVv6zS7TZzKEzAWpU1rmOoEZbT7NFqTtezZl0JPIDM8ovWTaEu4RZeNmyAU5niYXrVsLMC1Qo/IGhjzs9d8yzWxGnS3RAG7xBIzGWYjXji7ZRTaR1+6eykjvZzGHexKQAPoiPFrspmEmX2RG5eB3QEkXopHcm16N+RjetoPEHqo94pApV4JNWGbsu4keLA31XNK8AKwXlS5yCptDUGZqARl13Qpy5o+jQ8VYj7jWNyXjTImaVyxKSDWmgJ3CusN8n7Chku2/5hmrLchy7EjLCQlKio47/ADhmjh9436/wgFWZTUkstagHXpDdcs9p47lsnEgZioqOeYikJurZjR0KMwLuK2l0wue+hwtzI0bzGcFIsnZhIkSJGgSFe7Pln+2/4jDRCvdnyz/bf8RgAY4kSJABtiRIkAEiRIxABmMQMv29BJlE6tkAOJOg9YBJZ5irWZNfSrHFQA6noN0TlNI2hxjFYQ1tqzXCJaZtRXwE0z+keAi7Y+0DUlTZkymRZmJQH/8AbRnyIKDl/wBoCyWGIBmBC1NKkg0hKNutSqqtZjkBmrVr6ZUg0924yS4LuN7Hvfy7qcoG2+wzggEgJMAJLy2qGK8APpcxE2+TAp/CRMBJVpe4gjX9R1jysogUU0HIkU8tI8Wq2rMCo7GU66JNOHP6szX1irPVkJHeQ8DRvPmIi07GN1tsjTBrmNK5wDtlmmSwzOFwLqa7ukE/hcwaYH5VKn78oDbV3q72WZLEmaHag8OIUrnmsCTbAHyb4Q76QTs9uHzX++OdLeTrkRpuIofvghcFr7W1SZZ0Zsxy1hnifgfRd22vI9rKCtQhSScgczAuzbSWlD3J/kcx98dOtdwS5goWy0zAMCn9n0jdh81jYzikkxAXcG2M6Zj7RVOGma1EHJW06NWqkZdY0Sdk+yBEtZVD9oRSnbPupzV/5WB98SdN6AKbOVRmfFVmNdBSnCGZL9ZdAorrRaZeUKl3FEqpMxT9ZfzEMNzXQ1sJEtsOAAktoSdwpGpyekFIIXbtN2c/E3gIIagOI/RPlHQZT1AI0IB9Y57+41pUjNGAI0NN/Ax0JBQCOnFy3yFdHuJEiRcwkK92fLP9t/xGGiFe7Pln+2/4jAAxxIkSADbEiRIAMGB982spLOHxtkvUwQZqRzfbi+Geb2a4wqCtRoSaZE8Ke+J5JUjUbLfbzLnIjI8xZQri+lNPzjxArF83sDIMycGlyzkAwBxV4cPOENbZOBAV5tdwxMYM3TbbShIKF1bxI+YProY5ud9j0ELqvOVMcS8HYh2oE0x8GLfO+zB+dbGEtlXCpAIV18IPBh80wtW3Z9WZZkh3kMNZdarn9FtVgjYkdT3mrpUjJjxDbjGuUfYcJeirKuSYj9rPm4VqCAGqWIzy6xbt99zHzRQvA5YjzqYrWizTZk0vMYYNyqCCF3AHdGo3TX5xO7oOAhZTXgaONsGX4WmrRcLPQ95+9/bCewmS2qzMrjLvElTvArpHRf2P9b7oxOuBCO/RhXQjKJqcvJb41WhPum+DNcIUoT86vd865Ug3MHZHvnBwrkD0Ohi3LlCWnZBEeWNJZXQHXC4zB9YqybtOIogIWZn2c4h5enhqRQHpFuKfRztNPZyd7wdpj6NVm8QB3nfHr4UVOLs1Vhoy1FPSOj/uBZmDF7L2Dg17rM0sk5eEZjyJitaNh5YBLWZmX6UifWnVHFR0MO2gTLuz1hL2aW5dwzip71d/AiL5sbj/AFK9QIH2G/0kKqFZiogCiqk0A4lRSLFr2gUisuctODSz+RiFWwNhaYPonzjGJ96ehgb+33r4Zbg7xiX7mEXP20v0BXqIKMNdrBwmoIOVPzhl2MvJbPKYnNnPHIUFBCNfO1SjuCWcetKilONaxVuy/ULATHKFjTLTOKQXF2B2qTtUh3ehglZryR9DnwOscolvKXMTHJ4UEELHtIq6190WWVGUdSiQCuDaiVaKIpOMCpFDoOcHYqmn0KSFe7Pln+2/4jDRCvdnyz/bf8RjQGOJEiQAbYkYrAq/dqbNY1xWiaqcBqx6KMzABYvlSZE0CtcDUprWm7nHLrPZ5pIxvNRcqhiQxG/CIc7RtbM+Ddv2XZiZTsgx72FtHcaLUZgawj2u+cyztiY6kxyZ3uvJfFDlvwFrIqp4anmTUxbW1CEeftqFJABMVpe2QY5giIcJM6dLo6Mj13xYlJCbd20Cvo2fCGKw3rUZxlV2ASmJGoimpjes8MMoq2iXi0MPoKNNsvBVGUUbBtMkwlcWYrUbqjdWB97oVbI1NDQDUmF66bsmGbglkCYKkpMOGp3gV38oEmx3xitjxaFAIZRUA59N4gtKs/dxS2DDgYWbltMxQ0uepWZU4lOormPupHudbzJNQCVOtNRzhV+wcbDzOK0cFTuO6vWKFtnizDtgheaKrLr4JSnU/WqeMebHf6TaLXFXdrTmeEQ2tFJkzDUNXDXgd0NyrQk8PLxsVnvETi4ehm1qTkDnyEV5kpRqQOpH6wD2yuKbZpxcMezfRgdK/NMLU5hhYl86cYZYzjenTHh7XKXxOg6sIqnaGzjR69FJ/KOdyGr84DrF5p1F8YPQw/xJAg/fl2zp03tEkzChVaNTX74r2O4Z4mIxkvQMCdNB5w23De0oWeUpnJUKKjFmOVILS7TLPz1PnCubWjLBaz2J+TcdcP6xYQnp1Ii73DoQY1zZK8oloEN3s6smF5jtQEgBcwajU6Q+iOXbI2JmmkSyRQVPCOnygQBU1O+OzD+IrPcK92fLP9t/xGGiFe7Pln+2/wCIxYwY4kSJABwe/vbVa5xYSAshDkKDE9OOI6HpCJaLW8xy8xmmMTUsxJJz57o0gRk84YD6IvuV21iAXXs5br1VR+UcstlkmTNIfthb77ewSmObIChz1KZZ9RSAW0EsSnNMlbMee7qI5fqI9SR1YX4Yj2m68O+sUXk8IL220FukYu27+0JrwNBx5D1hYtsaSSNV3WIrRsYQjOrb+UNS30yqDMlleY068oDXhdXYsrYSVFMS1JAbfXkeME7HfqOQuFlJoAKVB4AEawmRP0LCaZdsW1QDDPI6GGix29XoQdYC3hsxJCLLMsNaZuYCkgIPpGkebRspPsoV5TmaoHeX5w40pqIXjooskW6Zv2isTqyzZZIwGuWtdx9YkvaGRaQFtiYX0E+WKEfbEWbvvlZi0P8A3rzgbfFzoWrLYK30dx5xibQZcbls2Xrc0yUFmJaktDEgIOMviTupHi9HwSwXK1OtP8xouKxEMS6lQM/8wA2rtD2lzKStBvGVKnSD8pFIvhh+423btDKFqCLroWAyPKu+GraaWWk9pLAxrQjy3QlXNsJNDK+JhTOhB/KHOzgmQ6salN/GhpDSSTVCYJcoteUB/wBu2e12YyZ1GBFPrKeUc/vTZyVZ5uB2JBAZSMwVOnQx0W1bIL3mFkUkmtZbMrU4kg0rkd0L1o2VkMxqJ8s1pUukwV6tSsVjohkyqe2tgvY26ZL2ihNQFZqFQRy1h4e6EHhWUeZlr+UId0SzY7TMp8aoqoyoaHfTjDQu1Kb1YeUTmnehF0EWu6mYkyCfsARh3nDwypQ5Cg/KNV3X8s1yig1ArmQBTqTBn4G7aYD/ADpX3wrcheKBS3tOXMyVpypp0pHk3splg4aTEao0phJ8PlBpbDNUfJt5CvuijbbvLKRQgniDGKTs2kOWyW0EsrSiiu8AA+cOCsCKjSOXXDszNU92pjodzyXRKP5R2QYjCEK92fLP9t/xGGiFe7Pln+2/4jFDBjiRIkAHyLi4R5rHgGsYMOA7+zS/zLmPIPhm95ftru8xDteElZinEykHKlaUPEE6GOJybSUYMpIZTUEbiIZ5W14K45jd7eKaxj2qHi6GK2bLOc0eWw4FqHzgbs5YWn21USatJPxk51qVCrl2aneTWkKt77WTZwwITLlncDm3U/lHQPZBYK2aYAKY5oxGmqoMhXhWIuKirGlkbVD3arnFol4gBLbRcvmjRXG/rAOTcsq762ibQzNJUutVDHUj/uUX7/2oeVNMmUqjAqklvraBRw5wKtxW30IcJOAoZL+FwM6y3+aY5+W6YiQwXNIEus2awefMGJqZ4VOlKfN3QRtVs+KZ072FSRTkNI59IvOZZHAwgGXUtLmagE6I53U0AyhunWhVbEp7LFniyZCaZpMUaHPWGaMEK1Xi7zS2eJs6qoC+g06x6sk2YrI0wEJN8Mw+GnXyhu/YMqY2YeUTnRG7jg71P30jXtDd8qYiWU1SUlC2H5pIODzrUxjimXx55Q0e592lkor4wcqjJqVzpxjfcmz0oTZ/dBVWRBXPwrWv3wr2a5rbZzgkWmVOQ5DtGwkV1oehhouW8kkSik+YqOG7xB1PLiIzj6NzZOZT2sv2dZZolSAEUKpGQJcnUKTkAIDWK+cVVcUL5tlpUipNNP8AMM862S53dmTZUxdVxAVFdDxBj3dclJbFZcuSrNk3FgeZOkbSaExZHjbr+GNqbWJcpQvc7Qd5h9BcyB1JjmdrtRearA90MuFDwPzhxjom3Nh7Wz90jHK1UHRct3/dY53dMpntEugoa07wyA3ecUgSDl4XLKdyxXMkEkEivWKz7OpnRnFdM608oLz5ZVirCjDd/wB1jyI4JSabO2KTSB927MqZ6Goevdwvoa8xpBi0bPoDQ2Qg5jEhcZ5973Rrsz4XU7wy++H2eMQYcQR6iL4ptrZHKqZzmRZGlLk0xNMqmo5awSFpcKa2mYjUocqqDxB84r3letoRu87IKKUy7pwmjA1GvWCuzd7CcVWYiNUspbCKEjMHkaCLNaOZTt0erCbQ5Cpan36yyASN+KDmy8+ekx5VomdowoyMNCjZEU5GL8uUFFFAUV3RRtbYJ8mZuJMtujZrXzEYpbHG0QsXZ8s/23/EYZJT1AMLd2fLP9t/xGOpCjHEiRIAPjjFSJWMkxhEJNBmToIY0zWPcmQztRQWPAZw5bP7GyD/AO08wE6YKBejHWGq37MdnJHwSXKIHzxXEV4H6R6RF5V4AQ7m2SBmKbSWlyt5TvN6R1y47GkmSiWc9pJQ1JlHv/zrrXpHPHtboaTJbLxK5jzGoi/YbWRR5TlTxU0P+YhKUm9m6OgXjdkm199WAmKCMQ1p9F1hQvO7XktRxSujDQ9Dui9Z9pySO3l4j/Fl9yYOZpk0GpFsE4ZFLSor3T3Zq117pyaJtWaL37UScnZWtO1QCiuMpicKHeI82a43kL2lnftpbNVnzLKp3TJW+nEQM2iYS53xasF3owIIb6pOsWrLa5klsi0txSo68Rvhk3EwNXZfigqSwRSSKMfizQ0qN6HlAq+9ohItc2q4wSpyNQVIFKRd7Sz2hg0wdjPGk1ACpP10ORgFtHstNlIJhCuiliZyt3WBNVXB806xWMkzKClvvKyy8LqGdXAIwkU0zBJzBGkeP25d8w4pkmajZZq1dOsIk2bNZaJQhdB1irItkwsqYO+cgBx4QrvwPR0kLd7UC2mYmde8lfWPX7Ekue5bpZzHixLpFC4vZ7a5orMUSBuD5n0GkHR7L3p8utfsmCphxMy7FbQ1UtUiZlTxKTTSlTrFD9gWsZmQGzqChU0J1pQwJ2puxbBMRJk1e+CVOY01rFKz30B4Z/o/+Yxymu0LSPe0ttmraMLNMl1RciKHLSld0V5d+zK17VSAKUIoDzMBb/vubMtFTMLlQAMVDkM6Vit+1n+dLVvKNcU9lYypDIdo5qjPAxDCp5HOlI6ZNvuzzBLcPXIfOK009d8cMmXmCPBQ1/KOj3daLKZMsPZ3BwrUrNOtMzQ6RnGMBZvkNwtEp6jESN2asPQxsts0WaWJlQFqNErQtUA5acKwtBLKRk89ORCt98Zl2JMsFs45TEYe4kQWn5J8Rnsu1sg1xPTvMAcLAZCtOsebRe8m0oZcp6uV7RBQgnAa1HpSF4XdacQKTbOSN+IVrTmsbBdtsXNTJU5jEJiCgOtKLUZxuvYUx/uO3YwrVymKGA5/OHvihdnyz/bf8RgbscGkSESayYpbmmFw1VY56GCV1n41/tv+IxbG7QMYokSkZihh8r7MbDWu3tSRLOCucxqqg8zqeQjqVl9jrWQBpRSfMp3iwoanXBXIe+OjT75s0g9mzpLIFcAyoONBujyu1FmP+ssLJp6NpnJbZdzyzR0aWeYyMYs9qeXmpIHLMf4jrs68LPNWjFXU8RUQpXxcVhzMueJLcMyvpujmeOuhgH8MkTx8cgqK5jfx0hX2mvAEfFKJarkoUZmClrRFNO0lsdxUkV8qQf2X2Caa3aTxQZUBEKk2wqjl9l2pmJlOl1HEZGnTfDpd11zJtn+FIDLlgVBY4GIG9Y6FP9nsl9cNPsxqvO55M2R8Dm5KoAwg0NB4WHLKL/GmbHfQmSdoHoFnItoUUIxCrCmhB1gBe9x3lbbaZ8iUyqABiYhVPKh1G7SOm3Ps/JsyhJKmm9mOJiep0HKDATqYI4q7G4exEurYu0Ef+QZcs/UJevlQUizeXs/abLEsWpkXFUjDUGmlRWHUJGcMUWOKG4o5yfZEKClpoRvwa+VYJbO7Cy7NMxu4nOvhJUALzpnU84cysU5gwxvBXYyRdkkb8o1W+3pLUsTRVFSTygfNvCm+FTaG8ROYSS5UZEn9eUP0bxPNtu+XeHxs4LSpCBgfCCMwd2cVk9ndmUgmTliqaUbQUwjgKxv/AGTPQfFOszkr0JFa+B8tI1JtjMs84S50phLIzcyypXllk55iOVu2cr7ssv7ObFNqRLFa0yqM4H272W2ZVZgzoFG5ju6wYs95zyzPKnS5qtSi1oQDvCHlGb3tUybLlSWXBMntRhwQHM+kKk7CxCX2egWRrS85gq4mCkDNQaKOpNIF2fa51oGlDyNPfHR9unAlSrMvziKj6q5ARpu/2WCZLDYdY1fd2MJ8jbST85XXyB90X7PtHZ30mAHnl74Zm9jS/Z6tTyivN9ifAn7jB8SZllKVOU6MD0IMbMUbF9irg92YVPWkWJHsqtieGeehhHiNs12C0BZi5CvGHq4TVqwt2T2cWrErO6GnOkMlwy8LFTqpp5jIxbFHijGM0ZiRIuKcU9qVkmPeTBWpWWlBQnKnLnCkJE1T3qV5lxpD17ZpSpapMxiRjl0yJrVSamlRxEIqTkNKdoegmfkTHJNfczrg/tQasbTMGTIKfWmQGt0mYxpVT/edYOXYyEZpNP8AIx+8xQt8gYj8XMH8h9c2iKeyrKlnuFZQWdPJKBl7oqtTWtKk6ZR0aX7ZOEoUFAMmMc5aapDKFbIAnEBoDuVWJ3x5aySTmgb/AG2GfKjRVSaJuMX2dZsntUD6yiv8pMWVv5bWwIWjJkGpQ0bUdMo5Vd0la+EmvHtB+cdF2VsaypeS0xd7fv6nhD4pSlKjOEVtDPJEblMaJZjYDHUYbqxkLHiWcxBIzFHCARuigBGu0y1ZecbrXPBOUVS8AyAdvuxj4YFWHZPvmZMNWO6G5jGmZAUsXb5umq4kriX7xwgRKvucBhLY1+i4DD74bJpzgZO2YDd5BQHOmLf0Mc2TFbuJGcaAjtZXzaS0pj86U1PuME9mrHIlzC/whphCkIJmTKDrnvjz+7tcgATwDjX0jXadnQqElWGWuMD0yhOEyVoooxtVuLagHCvQZCOpzbdLsyIrEAAAZkD3xzK4b0k2acqrLLOTkGcHOnIQdv7aVZ1UmBV7NcVASzVqKg00FOcN/wA42zUuT0Gbx2ukOCiOS9csC4iD00hft23/AGeGiFQTTG2RPGijLyircs2XM7TIdw0DhsyDmp6gRmbc6uwLu7gHFhalK8Y555vZWOMs3fto2PDTtGYYkY5ZjIr6GDd0XxMeaRNFMFGoprr/AN0hAvqxGSUnS6qqzDiVqUwtmaDcIbbrnAWpAPC8ivoePSMhls1wQ9We1K/hNaa8oXrr+Wf7b/iMULxvsy5qS5Ve1etaAEKNxesWrgJxd41b5xG9t59ax2YsnNEZR4jREjEZiwhyH202xPhEhWQTAisX0qATkKnSETFIb5OS1K71Q/eDHQPbEyifLC0RyhLOVDAitAG3iOYy2cHJ5RPJVPvjkyJNnTB0hnu+Yq5GzMeij/lFC8Gq2UlhXcVQfeTF66pk4inbSV/pJWBt5K2Jv/IWtd0tffuiSivZbm/RLHNUh1SS2PC2ZaWMxQ6KAT6xTlTZx1SnPAn6iCV1XUzSbQ/aF3whQKhcKkjE9KZjIesD0tc5aIZtVGgrLP4odrWhEwndbTa1z/2lOfLvx0q6GOFcWtBXIDPoNI5rd0hmpScAf6dB98PV02qiKC4egILAjMjplDYPyY7Y1SpkbhMgbJn5RvE2OwWi6JkZMyKYmxntY0KLDPHkvGgzI8mZGBRuLxqmTI1PNirNtMBtGJ82CdjeieULFptecX5N6KqZndADWgSLPZ5c3tOznFsWLwvqDrlrF3aS8FnygsuYVde9mjgNxXTIxTW3E6TD/cn6xsW3N/EPqv6whwUB7hu8LPDzDTLIUOTcc9DTfHi24pTTQoriJJx51Vt1N8Hzbz/EPmV/WEW/LynG8KS2x4gi0ahBHlpTjHPnx81/C2HJwf8AQpd9qfCQpC1OYAA/6Y2JfUwPhxZZeUVklmXOK7iPvivZl75rqDHntJ9nopBG13gJ6TJb1BZSrDmN49AfKCFwXi0pJbtUPLRkRTnVToz8KcN8CbMgDs4NTrQjQ/nGBac2GZLfnlCxi1ZjgmHrBbJi1mdm7vMqS1N24A8IbtnWqQSKE5kcCdRCnLtaqgWjGgA8S8OGKGvZw1p0EexjjxR5cncmxpjMYiRQw4V7Z7WyW8kMVPZoKbivGo0z3QqXXtM1QHVepw/mIf8A2oyR8POIFgZaEDDjFAKGoBDLv0rCek2RioZarz+Mp6FDSOSfb0dkOkON2zpfZYjPs6mhNMSE6dITL52sZWIlkdQF+6ghgslpsarmwqN1Xr6CXlAa22uzYqiUT5TT+QiEVT2ijaoGXZfrtjLzHrhp3gMIBI3b+kehYVmHuiVnlk1K034SMovTbQrSpiy5ap4c2WgOeneJPu0gDLuS0qcQRwDwrSnlFVXgRq+xmunZzMVlym35ssMKjshhCooGYCMDnvyECtnLzaUD2lnMwjjMYfcFjXtHbbQ0wNLlYBkcILsCBuPd0hYzakNxj2ONhvIEawRW3Qm3fMNBVSpOdDXzGfOL4tbDdHepI1KxnFtj2LWIVXvamsaG2iUb4LRvFjgbXHg2uFVdogdDGWvqNsKGGfbucDLTeUBp97ExWsqzbRMEuWpYnWn5wrlQcS69pZ2ousWkukGomsxByKjIesH7TsYbPZaiYFntvOg5f5hR+A3numS/70/4wtnJPI+omz9w7D/Ccf1GjH/x9YvozR/UaNfwW9RoZR/qJ+keOxvf6Mo/zpAQNr+zmxEf63+4YEbN3LKlWq0NLDUTuJiNfEe8etIINKvncJQ/mWN1y2OYiEzSDNZmZyNKn/EQzyqBbDG5Gb6ld0FaBqgA8t8CUbvEgMfOCN8zfCOp9IHWq8pciXjc9BXM9BHFHejv6RtWUTmKgjdWL1yWEu7AVxOMxr1MD7rvaXPBMs6EihpXrThBO5mJtWENgcp3DoMW5TyMFNOmbdq0ErfsrImOXVFB8LChriAoTrv1hy2Zl4Qq/RAHoAIXr2s3wmRjlO0mbkk4L4lIyxAGGHZlMIVSSxAAqdTQanmdY9HE7R52RVIaqRmJEixM4X7Sr/RrfNo47gCcaYdaBsta6EQtyrYC1V7NuVGWvo8Etv7Anw+0YmwEuTplnTfSkCrNs/JJynoRlqg/Ixwzq2dsJOkhls3bBKhJYFK6zK9PHAG1XgMRxmWvLCze+ZBuVs/KWX/7Ej+2vvaF61WSyoc7Ri44UUeQ1iMUVs32K8cYcIRQUqQiqNcq5EEU3EmPU0zB4MJFdVBH/wBb0imLSiSGaUrGr0JcmpoARSmmvSKdntrTGwiV2h5AE/dFqYlryON2Wm0DSWD1M8eeRzjxe9ptROeAdBNP4iIsXJsopQNMUhj83TD6GDDbJWYjOWD5k/nE6GFzZt5pnqswqVY0p3Vz4+Ik6aR1GXc0umYhWs2z0lZizFQIV0AFAab+sNVnvRDuYHpHVhmkqbMkmugTfWzaFGpllChd3s6tlplCbK7IIxOHtGILAGmLJTkYfL2tgdGRajECK8K5VpAFJtpRElJbJiBQFUKqbuVM42WSI3/px+3sDrsBapEyWLR2eGYxUNLYsKgVoagUr+UN9k2OlqMxWKdsvS2rI+NpaFRldmK4ZqqpzZQuTmm7nBKy+0KxshBm4a7mUgjyMPGUWTcp1sp3ncKBDhUV3ecOGzmz8uySgiAYjm7b2J1rCZee18gocBLncFBMWrDe891DdqwqK0xD0pGSyKLFlCc0HdsyTKACls60HKEM24LrKm+SN+QhjtkybNHfJammnvgeZLDcYm8qJ/55e0CH2jlLqk4f03/4xqbbSzjXtB/I/wDwgtMnOu/9IwLcd7S/7likZJ9EZwcHTAk32g2UA96Zp9Fv+MZa1jCpB8QBHQwaNuH0pX9yQuXpNHaEBlO/usCKHpEPqU2kyv07p0DrXNxN5UhI2gnUtThxUYQEroumfvh1wZ1hYvq8Jc/tJeE45RFG/mAbnEsOmdGbcTFxXQ7TZdolkBMb4s86YjlTgRSGqfMw2iW3T9RCLdLzLPPlYTVZjEU4riKmo45Vh9tcrFTlG5r5KwwNNDpeBWi2gEgkDFQeJaaEbzB/ZmbiCsKgMAc9cwDnzhLuK8R2JViAyEjM01013w7bOHTyi30/VnPm06GmJEjMdRARPaD7NTbW7ezzOyngBSD4ZgByrwYcY55N9l1vRs5eLPVVRvcY7heNlZtGYdCR7oF/sub/ABH/ALm/WJygmOptHOLFsZbQuEo6jPSRLJ9TFO1+y61MGdmIXfi7ND6DOkdQa55hzLMSNKkxP2O/0m9TE1hQ/wAzOYWDY0omAuPEGNe9XIDU6ZDdBMXXLkJVEAO9qd6h5w8fu8eEYOzldRWFeFvyUWdLwJa3un0hTrFqTeyEeIesMo2TX+Gn9q/pGRsov0E/tH6RnwP2Hzr0BhbkUAkAxotO0ksaEDzhiOzA+iPQR4OyS/w0/tH6Rvwv2Hzr0c9vPa0Dwsp84XbTtq4cMrjEvDOOwnYyWdZMo/01P5RgbEyv4Er/AG0/SGjhSB/UPwjlEn2kTiQGOWh003w3ytpbOyBmSWchmQpMNP7lyv4Mr/bT9I9fufL/AIUv+xf0jZYr6MWevAsDaWz5ZIOQA/KMNtRZt+XrDVL2TVfDLReige4R6bZgHVVPUA++F+D9m/6P0KUq/LORlMPrHmdea6LMNTpka/5htXZRRoijoo/SNw2fMZ8H7G/1foT51lVsja36GXC3avZvIdiwtZBJJNVNKk1yG4R1P93TwjH7ucvuiyhXRyznKXZyV/ZZKOlsT0aAEq7EslomKs9Ww5VqaMOnKO8/u5yHpGh9jZZNTKlk8Sik+6BxtUZF07OPi9kGjr6iBN6XSs1jMltgckVzGE5ip68o7p+5Mr+DK/20/SPY2PljISpdPsL+kSWHi7TLPNyVSRxG5bnWVSZMJZxWhPhWpOnP9YY7NVzRAWPIfnHT22YBGEqKcKCnpHpNm6CgAHQU90ZLBydtmrPxVJCI2yMqatJ0xweCClD13w87MSgoVRUhQqiupCgAE88o9HZ3lBO67sKGLxioqkQk3J2wtEj1hiQxhl48RmJABiJEiQIwzGIzEjBjBjMSJDiEjEZiQGmIkZiQppIxGYkAMxEMSJGikEZiRIwbwYjMSJAgJGIzEjQMRBGYkZ5B9EjESJGASPSxIkAHqJEiRo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33" name="32 Imagen" descr="ahorr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2348880"/>
            <a:ext cx="1368152" cy="1368152"/>
          </a:xfrm>
          <a:prstGeom prst="rect">
            <a:avLst/>
          </a:prstGeom>
        </p:spPr>
      </p:pic>
      <p:sp>
        <p:nvSpPr>
          <p:cNvPr id="14356" name="AutoShape 20" descr="data:image/jpeg;base64,/9j/4AAQSkZJRgABAQAAAQABAAD/2wCEAAkGBhQSERQUExQVFRUUFhgXFhYYGBoYFxgVGBcXFhcUGBQYHCceFxwjGRQYHy8gJCcpLCwsFR4xNTAqNSYrLCkBCQoKDgwOGg8PGiwkHyQvNSwpLSwqLCksLSwpLCwsLC0sNCwvLCwsKSwsLCwsLCwsLCwsLCwsLCwsLCwsLCwsLP/AABEIANwA5QMBIgACEQEDEQH/xAAcAAAABwEBAAAAAAAAAAAAAAAAAQIEBQYHAwj/xABWEAABAgMDBAoLCwkHBQEAAAABAAIDBBEFEiEGMUFRBxMiYXGBkaGx0QgWMlJTVHKSk8HwFBcYIzM1QrKzwtIVJDRiY3OCouElQ0R0hJTxVYOjw9O0/8QAGgEAAQUBAAAAAAAAAAAAAAAAAAECAwQGBf/EADYRAAIBAwEECQIFBAMBAAAAAAABAgMEERIFITFRExQVQVJhcZGhMkIiMzSBsQbh8PEjktEW/9oADAMBAAIRAxEAPwDcUEEl76e28T6kAHVC8NaybK7Z1bJz8SW9zGJDhABzg8seYlA7AUwbiByqvQeyUi3hek4d2ovUiOvXa40qKVogDe0kvAzlY38JSB4nF9I3qTWf7JJtPipN16v95E3NOBozoA26+ENsGsLB2dkg646sm2/9GkV12n6wIqUn4SUTxJvp3/hQBvYcjWB/CTjaJOH6V5+6h8JWN4nD9I78KAN7vjWgHLAz2SUXxOH6Z/4UTeySjD/BwvSP6kAb6XI6rA/hJxfE4fpXj7qHwlI3icP0rvwoA3uqBcsFPZKxfEofpXfhRfCTjaZOH6V4+6gDewUdVgfwlI3icP0rvwofCUjeJw/Su/CgDew4IFwWB/CTjaJOHxxXn7qHwk42mTh8UV4+6gDe741hHeCwP4SUXxNnpn/hSj2SkXxJnpXfhQBvQcjWB/CTi+Jw/SuP3UPhKRvE4fpHfhQBvW2DXThw6UW2jWOVeep3sjJs02qXl2DTevxMd4tcynOmvwh7Q8HK+jif/VAHpEOBzI151kOyInREYYsKAYYd8YGNc1xbvFzzQrdrAyhhTkBseXdfhurQ5jUZ2kHMQgCUQQQQAEiIPbiKWkRM3L0FAHlTZl+epvhh/Ywz61WbLszb3hgN00Jx3lZtmX56m+GH9jDUVkePzgeSehWbSnGpWjCXBkVaThTcl3HftJcc0QE8CXByEcRV0RreJW1BamWybZPGPk4nX6vP4Kt2g/tm8iByB/bj0bhzlWmiCb2XbeH5Yzr1bxfCKt2gnww80noQ7QT4YeaRzFWktQAT+zbXw/InXa3i+EVXtC/bN5EO0L9s3kVqohRHZtr4flh12t4vhFUOQZ8KCOBH2h/thyK1goqI7NtfD8ser6rjj8IqvaF+2byIdoX7ZvIrVRCiOzbXw/LGddreL4RVe0L9s3kROyDIHyzeRWuiFEj2ZbP7fljlfVlxl8Ip3aUfCDkQORL9ERnHUK4owU3sq18L9xe0K3c/hFJORcXv4fnf0RdpcXvofnf0V2IRXRqR2Va8n7i9oVua9ildpcXvofnf0Q7S4vfQ/O/orrdGpC6NSOyrXk/cO0K3NexS25Gvri9nESfUkzmSRhw3Pvg3RUjNhm9au6ZW2ysvFFKm7mz6QU2eyrZQlJJ7lzH07+q5JSxh+RnD6VwXpzYLlg2x4LgTWI+KTU4V21zMBowaF5icvT2we/8AseAK5nxQRqrGLgCNGDgeAg6VkTu4waGggggAJMT25ClJMT25CgDynsy/PU55UP7CEorI79IHku6FK7Mvz1OeVD+whKOyMhVjOd3rOWpDfWrlh+oh6kFz+RP0Lmgggt1PiZcCCCCjEAghxFcZuehwxVzwDq0obSWWP0S5HZBQkxlfBb3Ic/goBypjGy5FNzCNf1nYU4gqU9oW8Hhy9t5ap2VWSzgtPtmPqR0Oo8h6lTn5aRTi1jBwgu6SiiZVzAoS2GK4jc09age1bfO5sk7OqvesFwDxrCOu+qP22THf01bkIu22a8J/KFEts0O9P4Ds6r5fJew3fHKiI3jw0NFR4eV8yDWrXcLQUZy1j1wEOusNPWpFti2fHPsL2dV5ou9ESqDMuolN1DaTrqRzBOoWWzfpQzxHrUsdp20vux6kcrCsnuWSyoKGg5WQHGhLmeUK84UnBnGv+TIf5LhXkVunXpVPokmV50KkPqR2QQBQUxG4tAXGe+SiHUx/1Suy4z3yUQa2OHKEyo/wSXkOp/UvUzF4zL0T2PVfya+pr+dRPspfBedoujgXojseXf2a/wDzUT7KWWAawzWviawgggkEAkxPbkKUkRD7cRQB5U2Zfnqc8qH9hCTHIr5V/wC7+8E+2Zfnqc8qH9hCTLIn5V/7vpcFdsP1EPUguvyJlvQQQW5nxMuBc5iMGNLnGgGc+3JxroqzlNNmLFZLs1io1vdhjwKjeXMbalrb39xZtrd16igvc4TuUMWM/aoANHGgFKvPAn9n7G03GoYpbCB783ncbBitAybyYZJwbrWi+aCK8HunZ6D9UV6VZLMhsNQ8+RvHWsNdX1WvLe8/wba32bTpxzJf+meyexLLtptkWI/WGhsNu/iSTTnUlL7G8g012svwzOiOI4aAN6dKtcVhaaH/AJ30SoynJ8TqRtqTW5e+8rcbImRY0kS7cAXd1E0Dy1SrOiQ5gOcWNDWGjcK4aM+dX/K+f2mTjv07U5jd/bNweZZ7IMMKVrmutD/4ikqZ0rmXrKOis6awo6cvdxJjY3sKG9sw+LDhvF+4A5jTQjE0BGHErl2tyvi0D0TPwqJ2OpMw5FhJxiOfEI3icDXNoVmvaRoU8m+ZToQioKTSyyP7W5XxaB6JnUmU3kPJPJc6XZXeLm8zXAK5zAEaEHDu4efeGhRF8Ea685Ue9Nbx0FCp9UUY/bdgw22iYLIW1sutNxpccCMXVcSc6XZ2R8OPM7SC8N2t73Oa28QQSAODDpT+14pfakZxxMNgbwFoAu86l8jMZ6YLcWthNYTqccQOZ3InSnJ1NKe7BGrSn1fVhZlLC8sd37kBaGxZMNI2pzIgpWh3HTnVXtCzY8q8CLDdCdjQ5gd8L0AzRxI7dsaG5lx7RFhuBOOYE+vVv0UirNPcv3KVeyjN7v2Rh9k5XOh0bFbfbr+lxK2wJhr2hzDVpzH1cIUPlnsfbQNtl7z4Q7ppxczfO9wZqYqFyYtXan3Hdy/mcMxWh2ftSSkoVXu92Zu/2e4J7sPiXVIitqKHUfqlLrziqTEzcR+qVpqi/C8cjhwWEm+OTLo2fl6Vv3Y7TI9xx23w6kYG4BQsLmgF7nE4hwY0fwrAY2fl6VunY3/ITf72F0OWBlxZqEbWgggmigXCahuNCHltCa0ANcDhjm4l3SImb21FAHlTZl+epvyof2MNMcivlInkD6wT7Zl+epvhh/YQkyyK+UieQPrNV3Z6zcRK91+RIt6CCC28nlmYOcxMBjHvOZjS7hIzNG+VH7GlmbdNPmXjuA6lcxjOPqYXcdEzyxtAiGIQ+lRx4BWi0PY9yeMGVhspuolYrv1b3cNO/dWQ23cSk+iXcarYlvlan6k/LAX23+5qSeEpzaFnFu7h9ymsxL0NCndn2nc3DsWnXoWbhxNRLPFAgzO2gMdQO0O6MFwmJcsdddn0b41pVoSN032OqCkzFpl7A0jEfS3juSOR3MpXFPiSRz9nDvM92TJ++YEq2pc519w1szAc1VXMoYtyBcH0iGji9qJ3Pzfum0o0QdzB3DKambkV1lcJ2W26aloGt9TwYHrUL31oxRZpycbOrW75PTHPI0yxJEwpeFCIoWQ2XxprnPIcFYJiSaWX4WYDFRr2VNSTpxrnqb2PGnUjObWca3TgR7cKVNt4ZXcJpLHccpSZuOvNzfSGumhFaFL94YA6NROlOLQkbu6Zi12I/VOmqiLTeGQYjye4hudyNJT90RIOLWv1z+xmFnR9tmZmJ38R1N6pr6lYtjzGYnfKhf8AtVWyUYdrc/vnnlaG1+srNsZPrHnK99C/9qZD82foTylosqD728v14fwXtmYcA6An9mRAawnYh2YnQRiOcJjCGA4B0BO5+znQxeBq05iOtOjqIqyjuj39w2nJEwyWPxBBBIzOY7O3HWsOy1yc9yTJaCdrcA6GaZq/QrvLfZeM2KxrHO3WNHHiz61Rdk6xiZQkir4Lw4Ed6RQqeEnF5RUuafSw0v6kVywY22QGGuLQQeJPY3cngPQVW8hpugiQ9J3Q4BnVki5uI9BW+tJ9NbZfHBgrinonjzMvjd0eE9K3Tsb/AJCb/ewuhywyY7o8J6VuPY4u+InP30DnvBYqosSZ3lwNtQQQTBQJMT25ClJL/bkKAPKezL89TnlQ/sISZZFfKRPIH1gnuzL89TnlQ/sYSZZFfKRPIA/mB9SvbPWbiJXun/wSLeiiPAFTgBiTvU0nUiiRA0EnMASeIV9SrdrZUQ3wXNZfq4UxAGHKtZc3UKSbk0n3LmcSjQlNLC9RNkSxn7QY04sDhepiBCaau5VtMKI5pq3A729ow3lgeTWVD5J7nsax94XXNiNqCN4g1CsXvrzBGMOBxtfQ8r1grnXWqOXmbKyq0qMNL5YNuY9kw2mDX8hUVEhXCQaVzcW+swbsuPAFJeHeGchzwORqQdlyJ4BnpHjpULpSZdp3VGL+rd6GpbZTCufMK5+JRuUFpCBLRIvetN3VezBUaU2Yad3LkeREp9YGqisrcvBOQWwYcMw23gXE3STSuF4DNjzJYU2nvJJ3lNxag9/d3HTJ6FSFfrV0Rxc46c/sV1yZO2WsDWoYxxGNe5bhThXeVaGQ2jABjK83So7Ii3oMvNRXxTdD2kNeRmNeZV6LzOTOltDRRt6FFyWc5Zs1nwobnUiEjfrQcq7z9nbXQtqQeOirULK+UeKsmIR3iSOkBT9mZQsoGlzYjDpBDneaEurO5nPnUcnlSz5BQJ8t3NKsOfTyKCy+jQ4UlMFpLgYIAFaEOi1YARppXMpqZiMvm5UjP3Jw4cFQtlKNdlocMUBfEJNSalrRVuBGapSxS1reLUWKblHjwx6kDk82kswazeO8SQDyinIprYycBMTg/Xh04AYo9Y5QmEhADYcNozkNrqrn6An2xkAZmbJ7mrARpJLnEczSobeWqpNnQv6ap29CHIvwFAAcDQdCmLLmA9lx1MMADp4AUqJZ7YkIGGMaVFdAz4qHa8jEGh0KRJlDPTZ7mhczI3HkUzYjj1LhNt21t1+IN4EObeBDm3BWuemfeT2anL7W17oVrx0p0JsnTa3YJIr8OJGG2JBMGeMM1BDokPVU4gYb6uVM3COlV3LuX9z2i2I36YbF/irQ9Cse2gkEZqtI4KVK22xquulKBgdr03GqjL7QHxj/ACnfWK2fsb5pv55CIJPxUUaqC8OWpWNWoKRn+U7pK1vsbx+cTf7mH9crOVlibOpHgjfkEEFEOAkxPbkKUkxPbkKAPKezL89TnlQ/sISZZEj4yJ5APOB6092Zfnqc8qH9hCTHIru38AHFWvqV/Z36iJWu/wAmRYrd/R4vk+sH1U41UrEsdswIlXFt0CgFMSTSmKtlvQyZeJTva8SosjAe4/Fh1a/RU+3NXScceY7YzUGnOOtcl/Yk7UydbCBcIgN00uuwceCmCd5KC817XCrQMKgHGowqc2FVwlcmIsR1YlW6cc6ssnIiFDutAoTUnf1rMVrhRhoUsvmjcWFi53Krxp6I8m8/yJ9xM0tB4h1IjZ0LTDYeELuguYpyTymat0oS3NJ/I0NkwfBs5Ek2LB8G0b4T1BO6WfMjdtRf2R9kJfDBBBzHCm8omPktCdWhc2urRxKYQRCrKH0sbWs6FdYqQTK/FyNxq1+Gtwr0JtEyXitxY9pO8XNI4FaiiVlXs+851TYVnN7o49H/ALK3Kw7Qhg3IsZtc9IhFedM48OYjxGiKYj3Dc1e4upjoJ0K4NFEYOlP66+RA/wCnbfKcZS3eYlu4aNYbpzVAUHkrlkJKJFrDLxELSaGhF29TPnrf5lPXtCbmz4feN5B0qOhXhTcm095Zv9n1LlQ0SS0+RIwtmW73MF4Gbuhwaly991gzy7vPA5yExNlwvBs80IjZUHwbOSnQpVdU+TKHZF2s4qr/AKokPfhh+Lv89p9QT6HsrSpAO1xhvUaceGqrzrFgn+7bz9aT2uS7sNrpvh1OYp8bii39L/z9yCWyL5b9cX/noNcusp4E4IZhNiNdDL63gBVppdxB11UnYce/LQ9YbdPDUdSjJvJyGGPutxDTTEaMRoR5HzXxT2d6S7iIw5wtPsK5i6rXkZLb9jWt0nVxl79xXcpR+cxMKY5lovY+xj+US0GgMo8uGstjtIJ84hUPLUUm38DedoKt+wLPsZajWuNC+DEht/WcS193+XmVK5jpqyXmVqLzTT8j0ugggq5KBIiZuXoKWkRM3tqKAPKmzL89TfDD+xhprkQ7GINOCdbMvz1N8MP7GGmmRDN1EOoBdDZv6mJVu/ynkkcrrRDGbWx2MQAnP3JrvawkZNwQyCCXDdmtKjCmGtLt7J58dzXMc3csDaHCtK4141BDJeYrSgPA5P2taV7mq8RePJFvZG0KFg1N4b83guLW1xGI3lxnJlsJpdEzBU51mTLTS5Fw1VpxUTSaixMWxHOqDQg6Fn3suVN/iz7Gtf8AVEJQxCG/G7flfwTM5lec0NoG+UzZlTGBxLTwtCm8idiyPaLDFa9kOEHFt92OI0XQao8stiuYkGCLURoR7p7WkXD+s04gb6sRowisJHGntO9nLXra9HhHGz8sAdzEF2uFWig4wp9oqARiDiKalmQapiy7dis3IF/DAGp1alVqWKlvgdWw2/KL03LyueN5dS3eKTeGtVztljaYIPE9KGVMXwH1+iig7Or8jsLb9l4vh/3LGQiBVadlPHI+T/lPUiblJGFawQeEOFEnZ9dcV/nsH/0Fl4n7FlLkYx18irLcsYg/uwN4Fw5kBldp2sV13jy4pjsqqJFt2yf3fDLMUiPFaxt9xAp7Zs6gRltTPDJ4x1KDn7TdGcXGtMwFebfzp1Oym3+LcV7rb9vTp5pfil6Ne/8AsnJvK5ocbjb2+7NwgLhBywNauY07+lLsjY2nppgiwYNYbjg9zmsB4Lxqoe1bDjSryyPDcxwJFCMDTUcxXQVtTSxgzM9t3snq1fthYLrIWo2O2rSKjOM1K8OfNoTlZvAmyw1aSFYpXK/ci+xznawQMNGFNSp1rSf2b18mgsdv0pR03Dw+eN3wWUnervKvZNbiaiMrgQ4AayM3NVdWZWQzna5vIepRktOgzbYjahpdTlFFc2RroV05LCOZ/Udxb3VBOnPLQjLL9Kd5LegKw7Cp/tiU4Y3/AOaOq/llDpMVz1aDyYepTuww7+2JXhi88GIz79eJdS+SVxPHMydu06UcHqlBBBUycCREze2opaRFzcvQUAeVNmX56m+GH9jDTTIl27iD9QH+YD1p3sy/PM3vmH9jDTPIofGRPIH1gr+zv1ESvdLNGRbw6iPbCkBwSqLaLJmW2xN3h5VnFpD46Jjmc7PvFaQq5lDk2XuMSCMTi5ubGugLlbVoVK1HVHuL9hWhTeJvGSa2M9kmDJQnS8Zrwx0QPa9jQ67hiHtJqcdSuFu7M8iGvaxkWYMVjmkFm1QyCMxv1cacywmblXwzde1zTqNfWuLWE5gVksPODQKe7c9wuNEBc66LrSTRta0FcBXTQaVP5GS52+/Q0YCQRgL1RQHirguFlZMviOBcC1lRUkUJGGAaceNXaWlWw2BrBQDPhSp1nWu3s/Z1WU1OSwijdV4wjp5nW+dZ06Tpx1oXjrPKetEEa1Ljh4RnnlMF46zynrR3uPhx6Um8iDgdKRpiZYRgt71vIOpJdLtIoWtIOcUHUuqFExwi+KF1S5lZywkobIDSxjWnbAKgUNLr8OZJ2MrSk5ea2ydG4ukQ3Xb4bE1lvAVK2/ZpjwroNCHBw4gR61Q4su5jqO3JGnNyFZfa1CUautL8LO9s+alT053npKxspLPuiFCnYRDcauc287TV15oqeBVvZKyjs2ZlIjHR4cWMwO2na6lwf9HdUpSufeqsLfWuldJaXe80a1zjqAJ6FxVCTe46rqySwxDwKZufeHrqrNkXZ15xiOALWtIodJOhKsrI84OjYN70CpPDqVpbBawXWtDANApy4aV37HZk9SnVWFy5nHubyGnTHeN22XC8G3jaOpE2x4IN4Q2g6xXrTq+NaMFaB0YP7V7HKhN795Sstx8cz9395ydbGEYstWSLcCYzGngcS08ybZcfLM/d/fel7HVfypIf5mD9dY6//Uz9TQ235UT14EaIIKkThrlHGbh9Rx311SIubl6CgDyvs0OBtmao27Ta72NbztqYb29UEYbyq9nRYu62q9eoO5z0qB61Z9meGRbM1UUqYZG+NphivKCmmx/8rE/dj6zUanHehUs7hEvAtB7aARNeJDeclLNn2iM22eez8SvrajSSNSD8fYdSWV3Vb+p+7BW9PviijwLItF2d7m77ngDlFUQySnBmit893UrvtY3uMVSj7VxTOs1fE/cd1enyM/m7FtAndBzqZjebTiLiuDcnJ6tQw18pn4loohhLaaew6k11pt5b3jlSglhLcUMWTaQH08B37PxJHuO0tO2ec0dJV+PHzdSTtYUnW63ifuxroU3xRQjZ9oftPPZ+JF+T7Q1RuIgjlBV/uDf5upGEnWq3ifuw6vS8KKCbPtE6IvKOtEItotwuRTwww/1GivzW0xGHAjOP/J60qu6y+5+7E6tS8KKAZm0fBxfREcwC4gT4NbsauelKjzdPAtEujVznrR04eUpeu1/E/cOrUvCjP/d9oDG5EoM/xQHQ1NYtpzMUULagYEbUDy7laVU6CRwVHrRhx1kcBI6FIr6s44c2IraknlIzBrooH6O3DXBPUnMG347W0bChjfEI1WjXz3zvOPWheOtJG7nHhIV29N8UZ12yTXej0ZShlLM6WNP/AGytDvHWheOtSraNePCbGOyoP7UZ4cppjwbfRlcn5TTLsA0N32sNVpF460kuoiW0a8uM2MdlSXCKMjtSciRHAxa1AoKimFSdO+SpvY4fS1JH/Mwh/PT7wXTZF+Xhb8EfaRFz2OWVtSR/zMI/zg/d51XlNzepvLY9RUdyPXYQQCCQUNE5tfbi9aNBAHmjsgh/a3+nhdL1Vsh3H3UBoLTXfpiOcBWrshPnb/TwumIqtkKfzpvkO6EyfAkhxNFuk5v+N9VS18pJhs0YEGGHZmtaGl7nHPUBuPIrUfWnWxda8vAtWd2+IyE50Noa57rgoCC5tThqKSCWAm3kqjpu1f8Ap0b/AG8x1Jfu20/+nRBwwY451vYy9s7x6UHDHhD7yHb7Z3j8p/uIX4k/CGZZiYse2i2os8iubAV5DFqOMIm2BbYOMkTvUbTmirbHbIFnD/Hynp4Z6HINy/s4/wCPlPTwx0uRhBlmBxpm1WlwNnxdyTX4iNTDPuhUU360TnJu1YkeGXRGgYkNLScad0C0jOMMarabW2Q7ObAiEzsuatcBdiNeakHANZUnkWG5CN/NT+8d9VnUmuKZJBnfKO3zLhgY0Oe84NOrXyqIbl+bprAx3nYV4KKWtmZbDm5BznNaGzDC4mlQ1sSE6pOhuDjxFegpS15YMbcjQA2mF2Iy7jqoaZ0qikNk3k86MtC0i0FshFIPckQI5ryDFH7rtX/p8b/bzHUvS7JthNA9pOoOCJ09DGd7B/EOtLhDcs82QZ20gd1Z0c7wgxwfqlMomXZaSHS5BBIILsQRgQQRXDUvTptSCM8WH57etQGXtowjZk8BFYSZWMAA8VJMN2AFcUYQ5SaMhsW1BMQREDS3Eg6q+wTwnEDXXmFVFZJt/M4R13/tHnocOVTUE4jymnpUM+JLF5RUJ7L9jHFrYRcQSK3qDDeoig7IUMgX4TwdN0inOrjsKyks90+JhsJzmxWEba2G4BoLqkXxhn6Fq0DJ2Qf3EvKvpnuwoLqcN1uClSWCFt5PO0bLzdYQX3Trz8SOPl4ANxBeT+vm5l6gl5djBdY0NAzBrbo5AF1rw86XCEyzyuNkD9gfP/opyxLbEzDe4MLS14FL1cKFehZiehw+7iNZhXdODcNJxK80ZJvaRM3XVBjE0rXcnG9hn7kowhyngiNkX5eD+5H2kRI2NvnOR/zML6xXHL2OXTVD9BgbxYuH1lJbEkiItrSbXOwEQvpvwob4redp5Eo1vLPVoQRoIEAggggDzV2Qfzr/AKeF0xFVMhx+dt8l3Qr72RMECfl3UBLoGOg4RCBU6qFUPIg/nY8l3QmT4EkOJopCrdq5FNjRXRNteC41oQHaKKyIKJSaJHFMqY2PWeGieaOtOe0SB30Xzh+FWNBLrYmhFdGQsDXFP8Q9TURyEgd9FH8Q9bVY0Ea2GhFe7RpfHGLjT6YphnrudKlrLsxkCGGMrgMSdLtJ6ORO0Ea2OSS4ERbuTbJkscXOa5mFRQgtz0odNSoaLsfCoLIuA0PZXoKuCCNbEcUymsyCe01bHa06w0g44HEHUi7QH6YzTwtJ6SVc0Ea2JoRVIWx9Dpu4rq/qsFOco4ux7CobsV4NMKsFK79HK1II1sNCGtmWe2BDbDbWg6dJTthoa8HMSfWiQTW8jksFOi5AxIj4kTbGNF40w7oE1rnS4WRUVhNyZuVzloc0nhuuVvBRJ2tjdCKr2qTPjj/OifiShkpMeNv5X+sq0II1sNCKh2huc6sSYLt+hLuCrnKZsXJ1ks11HEudeq4jR9FoAzaaqWQrz4cqNbDQjNsu2ETr696z6gU3sMfO8r/3eeDEZT+evEq9lhHLpyKToIHEAAFd+x/qbSJpUNlolDTuSXNx9SmXAhe5npJBBBKIBBBBAGAdkb+mS37gj/y1os7yMihs02pAwIxIGJFAMdNVr3ZEyER4kyxjnAOiB11pcRg3OQCQM6wV7KEjV7Zigcng2O+NY5UL41jlWOcnMh7aExwyO6Q2O+NY5VzmJ5kLF72N1XnAV5SsjbDJ0fVROgH/AJI6UnRoOkNW/LMvn2+Djo2xnWh+W5fw8H0jOtZM5lOHUiLUdGHSM1SNlHLMIrHZ/CQ8cd2tEXbfK+GbyO/AsxhST3GjQXGlaN3Rp/DVdm2JHOaDFPBDf1I6NB0hoMxlpKgikQnyWk9IC5dvEt3z/NCpcpktNxXBjJaM5xxDRDfWmvNmTz3vbS8RmvQv6aI6NB0jLR28y3fP8wHmqEO3qW1vP8Ab6zVVf3vbS8RmvQv6kBseWl4jNehf1I6NB0jLHHy+gAbgPcf4QOU4rmNkGF3j+CrelQPvd2l4jNehf1J3JbFFqRQ4tk4jQ0gHbC2Dn1bc5teJOUUg6Rkk7ZChaIT/ADmpHvhw/BP84JnG2JLUa8MMnEJOYtLHN43tcWjlXf3l7W8V/wDNA/8AqlwHSM6++IzwTvOb1Ie+HD8E/wA4JvE2G7WH+EceCJCPQ9MxsYWnfue4o1fJw86tOdGA6Rkp74cPwT/OCD9kVlNzCdXfLadCj37FVqDPJRuIA9BTU7HVpeIzPFCcecBGBHNskvfEPgR6Q/hQGyKfAjzyea6FG+93aXiM16F/UuE3kTPQgHRJSYYCaAuhPArQmmbPQHkS4GZIyfmzFiOefpGv9FrvY4N/OJuozQWDHRV5qOOnMq9YewfaExChxaQ4bYmN2I5weBWlSy7vVpVa/sabF35L2x5jbbEihrThda1rXl2AxNSNaANAQQQQAEEEEAEWqFjZEyT3Oc6VgOc4kucYbSS4mpJOkkmqm0EAQIyEkKfocv6JvUub9jyzy4OMnL1AoPixTkViQQBAHICzvEZTjgQyeUtQZkFZ4IIkZUEEEEQIYNRiMQ1T6CAI91gS5/uIWevybM+vMuwsuF4KH5jepOkEAcIMixhJaxoJ0hoBpqqAut1KQQAm4kGBX2HUuqCAOXucewHUjEAe1OpdEEAI2r2w6kkQB7f0zrqggBNxEIfth1JaCAE3UTIdP6YcyWggBJYi2oe1EtBACNq9sOpGIftglIIAK6jQQQAEEEE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36" name="35 Imagen" descr="trans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92280" y="4149080"/>
            <a:ext cx="1389137" cy="1334542"/>
          </a:xfrm>
          <a:prstGeom prst="rect">
            <a:avLst/>
          </a:prstGeom>
        </p:spPr>
      </p:pic>
      <p:cxnSp>
        <p:nvCxnSpPr>
          <p:cNvPr id="37" name="36 Conector recto de flecha"/>
          <p:cNvCxnSpPr/>
          <p:nvPr/>
        </p:nvCxnSpPr>
        <p:spPr>
          <a:xfrm>
            <a:off x="3707904" y="3861048"/>
            <a:ext cx="3384376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8" name="AutoShape 22" descr="data:image/jpeg;base64,/9j/4AAQSkZJRgABAQAAAQABAAD/2wCEAAkGBhAREBUQDxAPEA4PDw8PEA8QEA8PEA8QFBAVFBUQEhQXGyYeFxkjGRQUHy8gIycpLCwsFR4xNTAqNSYrLCkBCQoKDgwOGg8PGikcHyQqKSktLCkpLCkpLCwpLCwpKSwqKSksLCwsLCwpKSkpKSksKSwpKSkpLCwpKSwpKSwpLP/AABEIAOAA4QMBIgACEQEDEQH/xAAcAAABBQEBAQAAAAAAAAAAAAAAAwQFBgcCAQj/xABBEAABAwICBgUKBQEIAwAAAAABAAIDBBEFIQYSMUFRYQcTIlNxFCMyM0Jyc4GSsTVSkaGyFhUXJGKCk8HhJWPR/8QAGgEBAAIDAQAAAAAAAAAAAAAAAAQFAgMGAf/EACwRAAICAQIEBQUAAwEAAAAAAAABAgMRBCEFEjFRExQiMkFCYXGBkaHB0TP/2gAMAwEAAhEDEQA/ANxQhCAEIQgBCEIAQvLpKeqaxpc9wa0bSTZAlnoKleFVDF+kaFl2wNMrtztjFT8Q0yq5j6ZY0+yzJaZXRiWNPDbrd2sL7mq1OKQxi8kjG+JCiKnTyibsl1/dBWViGR5v2nE7Sbm6cR4JKfZstD1L+EWEeFVR98sl8k6TqYGwjlPPIJP+9Gn7qX9WqnDRuTi0eKDo0/8AM1YeYmbVoNJ9/wClzZ0o02+OUfoU+pukGiftk1PeWdP0bk3FpTSbA5h7N/BFqZnr4bpZdG1+zaKPGaeYXjlY7wITwHhZfPzopGH2mnlcKTw3TSsgPZlL2j2H5hbY6pPqiNZwZ9a5ZNwBXqoGCdKUT7NqW9W4+2M2K6UmIRytDo3te07wb/spEZxl0Km7TW0++OB2hchy9BWZHPUIQgBCEIAQhCAEIQgBCEIAQhCALrwlcyPAzJsBmSs+0q07JJhpTYDJ0o2nk1YTmorckafTzvlyx/vYndIdNYaa7GHrJvyg5A/5is7xTHaipdeV5Lb5MHojwCZRxOcd5JPiSeasOG4KG2c/N3DcFBna59DoqtNVpVnq+5F0WDPfmey3iVM0uCRt2jWPNSTWJRrVp2QnfKQiyADYAF2I0qAvbLBzNIj1a8MaXsvCF5zno3MaTLE5LVwWr1SPRnJTtIsQCPBRVZo/G7NvZPLYp5zUi5iyymbIzlHoyjYhg0ke0XbxCTwvGp6V+vC9zc82+y7kQrxIzdtHBV/F8BBBfGLHaQnt3ROrvjYuSxF10Y6R4qi0c1optl/Yf4cFc2yr5wniLTncEFXLQ/pFfERDVEviuGtkOZZ48lMq1Ce0iq1vCMLxKP5/w2IOXqZU1W1wDmkOa4XDhmCnbXqYc41g6QhCAEIQgBCEIAQhCAFy59sycgvSVRtPtKCweTQmz3Dzjh7I/L4rGUlFZZuooldNQiR2m2lplcYIHERg2e4H0zw8FU6enLjYfNeQxlx8VO4dSAKssm5PJ1ldcNPDliOsLw4MFyM1JtauWNyTimZcrDPwiFObbbZ0yArp0JCk44BZeSwCy9dbwRVbuRJC8ul5401c6yjy2JMXk6JTeWuY3IlMMSxbV7Lc3HcNqkdHdE3P8/VXsc2x8eZUiqhz3ZFu1Ma9kexzBwuF6V3iWEGF2tHcxk7Py/8ASQjlBC12VuDwb6rVYsnRSbgh87RtKSNU3isVk3cyBzUi9q7NU3ivOsB2FbFk9UkyAxnCw7tAfpuVTq6YtOezcVos8dwqziVGMxuOzkvGWemua9LHGg2mjqZ4hmJdTvIAufVniOS2Gmqg4AggtIuCN6+cqqnLTZXno50uLXClmddp9U47j+VS9Pd9Miu4tw9TXj1L8o2Fr12o+nnT5jlPOVOkIQgBCEIAXhXq5cgInSbHBSwGT2z2WDi5Y7LO6R5e8lznG5JzuVYNPcb6+o6tp83F2eRdvKhaGG5vwVffZzPB1XD9OqauZ9WPaOnsLnaVM0jbKPiGakYSouTdY2x8CnVGc0xa5OKaSxWKe5DnHYnmlelIwyXC7e8BS85RXvZjOqsFV8UxJxd1cQLnONgBxUviEz5HdXECXFSWGYLDRsM0xBktcuPs8gvYUZeWYT1PKsIaaPaKthHlFUQZNtj6LPHmobSzTkuJipjqtBzkG+3BMNKtM31BMcV2w/u7xVWupqSRXtt7s0DRXS9soEFSQJNjXHY/keac4xhborvjBLNpA3LNgd4yIzB4K/aIaXB4FPUka1rNedjhwKxnBTWGZ12Sg8oTwPAfLA55kLdU2sFInQBvflTtDhzINfq8g/tW4HksvxHHqkTSATPAD3AC+QCKCSxg9lbJvOS5HQBvfFN6jA2wkNa8udvVTosdqTLGDM8gyNBF9ourg2QmodfNYWQXKzbp7JeItxjOyyhsQjuFOV21RVSFWM6allZrqbWHMbFCazmO1gSHNNwRtBCs0zVC4pT2OsNh2on8lpXLOzNW0J0m8phGsfOx9l4/5Vzp5rrAND8aNNUtJ9B51XDdnsK22gqbgZ3B2c1aUT54nHcT0vl7njo90TrSvUjC+6WW8rAQhCAFFaTYn5PTSSe1qkN5kqUWedKOJnzcA+I77BYWS5YtkrR1eLdGJQ9YkknaTc781L0sdmjnmoulbdwHNS4KqZHYWdhxEc0+jcoxjs09jetLZolEeselmSJm165nrWsFyV4t+homkluTTK4NGZScdRJUO1IhcbzuAUDhVJPWyWZdsQPbedgHJXKrr6bDobZa1sh7TzbaVZ1VNLLKHUXJvCHAbDRRF7yNbaXHaTwCzbSfSeSqfa5bENjRs+ab45pFJUv1nnL2W7gFEkqUQQQhCAEA7xkQbgjKyEL0F80T0wDm9RUOs4CzHnfyKpeJeuk+I5N14XoBxQeuj+I37q9xu/xD/mqBQv8APR/Eb91e4j/iX/Na7PYzfR/6ISrndoqMmKf1x7SjZ3Kob3OqrWyIqYZpjVxazSP0T6VN5F7EmLYrMgt4ha7oPjHW0zCTdzOweVtiynEI7PPDarL0c4kWzOhvk8aw8QpWnliWO5E4rV4un5l1W/6NppJU/aclA4fOpuFysjjRVCEIDlY3p3XmSteN0Z1B8lsUps0ngD9lg2MVGvUSO4yOKjal+nBd8GhmyUuyO8P2kqRBUfh+w+KegqtZ0El6hUFO4ZMkxumNdjTY8tpOVgtSTk8I12SUI5ZL1mJtjGZzSmj+js1c7rJLspwczvdyC60T0MkqSKiqu2Ha1m9//SmNLdOYqRnk9Lq9baw1basYVnRQo7s5rVatzeF0JDHNI6fDouqhDesAs1gte/Fyy3EcWknkMkriXH9ByCj6iufI4vkcXOcbklch6llcOw9dB6ah696xAOusRrpt1iNdAODIgyJvrrl0w3kD5oBcvXJkTR9Ywe0knYlH+ZASmHyefjvkOtZc8M1pWIUbmPdI0XBzy4cVjpxOP8x/RXjQnpCjBFNVPuw5RyO9nk5eSjzRaM658klIfyVOsUyqn5Ke0iwK3n4M2kXc0ZgjiFVfKdb/AOKmtrcHhnWaS+FyyhN6QkS703kXkScRGLszB8Vzo9VdXUxu4uDT80tio7N+ai4JNV7XcHA/ut8HiSZ7Nc9bizecOnVjpXqmYNNdrTxaD+ytdE9Wy6HAtYZJXQk7oQ8PKo9h3uO+xXz5K7tH3j919B1foO9x38SvnqQ9o+J+5UPVfB0fBPr/AF/skMPkFrb73T3WUKwp15YbWOe66rs/BfTg+qEsSxa3YYLvcbADaSrboT0eZirrx2r6zITs95ybaK0NLGfKCOvqTsY4WaxSeJ4tictwyNjG++L24KxoVcVnJymtnfOWMMaac9IpYTS0bXZdl8gabDk1ZuWyOJc5ryTmSQf1V5FBWtOs+KLV2nMK1YNCySB7jGzJjwct+qpKnFvCZXSrnFZawY2HrsPSE8g6x9vzu+658oaNrh+qyNY7Ei611GvxNg33TaXF3H0RZATT5w3aQE0lxYD0RfmoZ05O03XnWIB/JiLzvt4JB0xO03TbXXmugFjIuC9JGRcGRAKOkXLo3kXDH23ENKa1FQADxWtw4kG0dOyOKN0ssbALgZkjeUAx6N+kZ7CKOtbIYT2YpS09k/ldyVk0u0UIvUUhz9J8Y2EcWqDlwLEwc4IR/qanEbMXGWqwjhrharOSaw2SqPGplzQiyEixUnJwzG3cR4pbytp328U+lweY3fPE2N3Frgb/ACUBVMsSFUyi4Swdjp7I3wUsYYrinq/moV6cyvNrXNuCavWyO5uSwsGx4C/zUfw2fZXGgcqTgZ81H8Nn2Vyw4q3XQ4Cz3slLoXN0L0wFpx2T7rvsvn3EI9WZ7SLESOy+a+hHLCtM6fUrphawL9YeBUTVL0pl/wAEnico/YjWJYJCMpw1VMzqR3T17meiE8bpBKowBdaqjylJdDzw4S6oXxXSObqzmrV0d1TpMNke49q8v8VQsVHmz81d+jL8Kk8Zf4lWPD922zneNJRSitkfP2JVb+uk7RHnHbDzSTK93tZoxP10nxHfdNVcHNEkyraeSVEw4hRC9BQEyHo11Gx08rhdrXuHEAkLvySfu5fpch7kfmRcGccQmEsErRdzXtHEggJAlBkfvrQNmabyVhOzJN0IeHt77VrtN6ujPBsayILXaf1VJ7kaxn7WbKvevyWbF8YkByUS/HZE6xoZqFkXNynLmO9qrhyLY7qsYkcLEqInN06kTOZbY79TPCXQaSpBrbuA4kfdLSrrC4tadg/zi/yKlVrLNNs+WLf2NWwgWYwcGNCt+HbAqrQNzyVsw4K3OCby2yRQvV4h4On7FlHSth+rMyYDsvbqE8XDNaw4KpdIGEdfSOsLvi7bBx4/stVscwZO4fd4Woi3+DH4XJ2xR8L0+iKpZo7pjhoSllw1LNaokzxMj8WHmz81dejIf+Kk8Zv4lU7GG+bPzVy6NPwqTxm/iVZ8O+TnONvOD53xP10nxHfdNU6xP10nxHfdNVbnNgvV4vUB9A9EFJG7DGl0bHHrX5loJV0/s+HuY/pCqHQ7+Ft+K9XZAUDpipI24aS2NjT1jMw0A7VgK+g+mb8MPxGfdfPiAEIQgPQtdpvVUnuRrIgtepvVUfuRrGftZnX71+UTmNDNQcqncb2qDlXONeo72qXoQzkTOYp3KUxmK3QQchpKVMaG0utOXnNrB+5UJKVd9D6HUh1j6UhvbluU6iOZFZxG3koa+XsXDDmZq14exVzDIlaaJisTkh3qoXeqvUAqU0qogQQdjgQfmnaSmah6jAdJ8INLVPZazC4uYeLSkKd60vpE0eNRBrxjzsPaGWbm7wsqpptx3FVGorcZHccP1K1FKfytiXYU5jTKJ6eROVdJEt7DbGB5o+BVt6NPwuXxl/iVV8Tj1oyBwKnNFcWjo8Nc2U2L3PFt9iNqseHtZwc7xdNpMwPE/XSfEd901V1qcAonPc7rn9pxPoneUn/TdD3z/pKtznSn2Qrh/TdD37/pKP6boe/f9JQGrdDv4W34r1dllWi2mMFBTinjJe0OLtYgg5qW/vTj4IBXpm/DD8Rn3Xz6tl0r0ugr6c08hLGlwdrAX2Klf03Q9+/6SgKcvVcP6boe+f8ASUf03Q98/wCkoCnha9S+qo/cjVROjdF3z/pKsFDijXywQMuWRlrASDmAsZ+1mcPevyWvHDmoGUqd0hFnWVdmeufa9R2lcvQhtM5MJnJzM9R08i3xRnnIrQUhmlawbyCeQutNoKcABo2NAAVa0Swksb1jh2pLW5NV0w+BWtMOWJzHEdR4tnKuiJnDIdislKxRWHQKbhatxWClkLqyEALlwXSEBH1USx3TvRk08vXxDzMhubew7h4LbJWKExjDWSsdG9t2PBBH/K1W1qyOGTtFq5aaxSXT5MSpahScMiZ6R4C+iltmYnG7H7rcCkqWrVLbW4vDOzjONsFOHQnWWKk6N8QFnsa4cHAEKEgmunTHqMm4vKI9kFJYZPtmpe4h+hq762l7iH6GqEY5KgrPzE+5F8rX2JfrKXuIfoavQ+l7iH/baojWXQcsfMTPfK19iW1qXuYf9tq816XuIfoaovWXhcnmJjy1XYldel7iH6Grwy0vcQ/Q1RRcuC5e+YmPK19iWM1L3EP0NXDqil7mH6GqJLki9yyV8zHy1fYl3VVL3MP0NST8Up25thiDtzgwAhQsj00llWxXTZ55avsK4nW65uSoaeRK1E6jKmoWUVl5JMVtg4qJk60fwgzyazvVMNyeJ4JrhmHPqJNUZNHpO3AK/wCHUDY2hjB2R+54qwopzuyu1+r8Jcker/wPKSDYN2XyVjw2lTCgpVZaClspxzQ+pIbJ+0JOFiWCAEIQgBCEIDwhNaiG6drlzUBVMbwaOZhZI3Waf1HMLJMf0clpHki7oSey8bhwK3mop7qCxHDg4FrgHNORBF8lqtqViJ+j109M9t12MZpa5S0FWDvTjSDQZzCZKbNu0xnaPBVhlS5h1XAgjaDkqm2hxe51VV9eoWYMtscyXbIq3T4mpGGvBUOVbEotEqJF2HqPbVBKifmsOUwY710F6a9dzQZua85THIuZFw6RN3ThJOqAslEZHDpEhJKm8lWEynr1sjADqafmo+oq00qK9MJKguNhck5ABSIVmSQvUVa9wzCZKh2WTL9p263JSOE6LOfZ8/ZbuZvPirfS0YaA1rQGgZABWFVHyyr1fEI1+ivd9xHDsNZE0MjFhvO9xU5RUfJFHRKfoaFTVsc9KTk8sUoKPkpynhsk6ansnrGoeHTQvUIQAhCEAIQhACEIQHD2JnUUwO5P1y5iArdZQclVsa0YimHbYA7c8CxC0Sanuo2pobrxpNbmcLJQeYvDMXxHQ2eK5jOuwbtjv0UK6SSM2e1zTzFltlTh3BQ9bg7Hiz2NPyzUaemi+hcVcXmtrFkzGPEjxTlmKFWSs0Kgd6ILDyJKip9B3D0Jb+Iso0tIyfHiWnn1eBoMVQcUXj9D6kbCw/Oy5OiNV/6/qWvy0uxt81p39SOX4okJMTTgaH1O8sH+q6cQ6FOPpyW8ACslppdjCWs08fqIWXEOaREj3mzQ5x4AXVvpdD4G+leTxyUvTYYxgsxjRztmpEdN3ItnFK17FkplDovNJnJ2G8/S/RWXDcAii9Ft3b3EXU1HSEp9Bh/JSI1RiVN+ttu2bwuyGENKSpSkw9PqXDeSl6agtuW0hjWjoOSmKemtuSkVPZOWtQAxi7QhACEIQAhCEAIQhACEIQAhCEB4WpN8SVQgI+akumE+H8lOlq4dCgKtNhnJMpcM5K4Ppgm76NAU5+Gngkjhx4K4PoOSTOHjggKj/Zx4LoYceCtX9ncl6MPHBAVlmG8k5iwzkrC2gS7KJAQcOGck/hw7kpRlKlmwoBpDSWTuOJKBq6QHgavUIQAhCEAIQhACEI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4360" name="AutoShape 24" descr="data:image/jpeg;base64,/9j/4AAQSkZJRgABAQAAAQABAAD/2wCEAAkGBhQSEBUUEhQUFBQVFhgWGBQUFBUXFRwXFxgVGBcUHRoZHSceGBsjGhYYHy8gIygpLCwsFx8xNTAqNScrLCkBCQoKDgwOGg8PGiwiHyQqLy8pLyosLCksLCwpLCkqLCwpKSwsLCwvLCwpLCwpKSwsLCwsLCksLCksLCwsLCwsKf/AABEIAN4A4wMBIgACEQEDEQH/xAAcAAEAAQUBAQAAAAAAAAAAAAAABgEDBAUHAgj/xABOEAACAQMCAwUEBgYIAgYLAAABAgMABBEFIQYSMQcTQVFhInGBkRQyQlKhsRUjU8HC0TNEYnKCkpOiVNIWNENz4fAXJCVjdIOEstPi8f/EABsBAQACAwEBAAAAAAAAAAAAAAADBAECBQYH/8QANREAAgIBAgMGAwcDBQAAAAAAAAECAxEEMQUSIRMiQVFhoTJxkRQVUoHB0eEjM0IGFrHw8f/aAAwDAQACEQMRAD8A7jSlKAUpSgKYqtKUBQmo3D2i2DT9wtwhfpnfk5s45Q/1Sfcd6xu1DVmg05wmeeYrAuP/AHn1j/lB+dRnQ9DjfUoLaNV7nTow8hCj27hsdT47jP8AhNRSsxNQxvn8sGcdMnVK1Gu8WWtmAbmZY89FOSx9Qq5bHrjFR/tA4ze3aO2t2RbiYZMkhASKPfMhLbZ2OM+RODsDDdMuLaOU/RoZtWvTu0zKTGGPjlgQB64/xVpdc4dIxbfp+rCWSY2/a3aM4Hd3KxswUTtDiLJ6b5zj4VNwa55HwffX2P0hMkMIIb6LAAc4OQGfw+bfCuhIuBipK3NrvrD9B8j1SlKkMClKUApSlAKUpQClKUApSlAKUpQClKUApSlAKUpQClKUBHeKuOLewCiXnZ3BKxxrlsDqxyQAu3UmtvpmorPDHMmeWRFcZ64YZwfWue8f2+dVgH7azuYvf7EhH4kU0PjZbTQrZ8c8rc0Mcf3nV2Az6AY/AeNR8/ecfLHvn9jOCTcfabbTW6/Srj6MEcSJKGVWDKD05uux6Deopw5xlptgjiF7u6aRy7zdwzFz55IUY6/M1sdC4OLt9K1Ai4um35XwY4h4Iq9Mj/8AnmZYi4GBsB4DpXB1HHK654rjzY8SVVPxIfc8TaPqbxrcHDocqs4eI79VLfVIJxsT1Aqd2FlFEgWFERMbLGAFx57bVq77SYZxiaKOQf21DfidxUcuLaTSh31rzvaA5mtSS3KvjLETuuOpXocfKbS8ZqukoyXK/Y1lW0SXibi+CxQNMSWbZI0GZHPkB8Rudt6iMnHepP7SWtrbofqi7nCyEefKWUjPurM17gw6hPDe2t4Yw0YUMF5sIQd4+hRjk58dzuOlX7LsgsFB71HuHP1pJpH5ifP2SAK68lY33Wl7mhlcHcZSXMstvcwiG4iUMeRg0bK3Qg5PmPE9altaPhvg22sQ/wBHQqXxzMzFmwOi5PQDyreVIs46mBSlKyBSlQ2fjM3V29nYPGHQZkuH9tVwcFY0BHeuCdySFHrQEtubpY0Z3ZVRRlmYgKAPEk9Khy9rtj3nK5mjU55JXhcRuB1ZSMkj1wK5x2kWc8d20Ul3PKFSKREnDMs0hbdURF7sY8iPTfNbu97MdQvSJrmWBndE5QxmXuBsSiRqOTYbYO3x3oCfR9oFmdy8iIdxJJBOkRHmJGQLj1zUgt7hXUMjK6sMhlIZSPMEbGvNtCVRVZuYhQCxGMkAAnHhnrj1rU6Zw6Le5keEhIZVy8IzyiYH+kUdF5lyGA6kA+dAbylKUApSlAKUpQClKUApSlAKVhaxq8drC80xKxoMkhSx8hsBnqRUJg7Yo9nltLqK3Y+xcFOZSPMgdPgTWG0twbvjHg5rxoZYpjBPAW5H5A64cAMCp93WoXoHCndamls0hmjsozNkryjvZiCABk9NjufCuj6NxRbXYzbzxybZ5Q3tD3qcMPiKjfDMJF7qTNuxuFGf7HICg92G/CubxSzstNOS3fQ3gsyRlcX6hPBal7ZO8kDIOXlLeyWAbYfLPhmtxExKgkYJAJGc4ONxn06V7pivCuacFHG3iWsEW026uH1a4DLItvHEqJkEIWJVuYeBJy3uAqUMMjB3B6j91VxVuK4VublYNynlbBBwwxlT5HcbVtZZztNLGEvYwkR3ga5+iz3Vi59iE9/CSekMmSV9yt+Zrb6N2g2V1KYoZ1Lg4AYFOb+7zAc3w3qP39or63HGw9mexljf1XJqMXXD0dvKtjqIHdH/AKpfKAjjfIjZumxPQ5AOPAgj3Wn1Mvs0LWs9OvmVmu9g7SDVagPA9/cxXktjNOLiOKJZI5SD3mCQApOTnAPjn31PqvQmpxUlszQUpVDW4I1q14bq6NijFUWMSXLqSH5HOEgUjdS2CS3UKMDc5EPg7JpoLwNbPCkImWVZW7z6SijOYRj2XUg436/POjvOFtRvmnvrRyq3ErKI1mMbtEhKqScgFRy4wT5muocBaXcW9jHHdOWlHMTl+cqCfZTm8cCgJAUBxkDavVKUApSlAKUpQClKUApSlAKUpQClKUBaubZZEZHUMrAqynoQRgg/CoAezi6tsjT70pEST9HuEEkYz1AO+3wrolUJrSdcZrElkZOecKcB3MOoC6uPoi4jZcWqMvMzeLKVABx4j0rJN4IdcliOwuoI5F8uePmU/NVPyqRa5xfa2YzcToh+5nLn3IuW/CoHqOvRaxKI7ZJYLqFTNazyDlD8p9pNuinGxJ6g+RBr6nTq6l1Lp06GyeHk3+k6+wupLS42kBLwucDvIjkjpsXXoceXoakWahENzb6onc3INvewnBUHkmRx1aM+KnGce70NbOLha4xyyahcsmMEKkUbkf8AeBeb49a8TfRFSxLuvxWH9V8yymZWvcTJARGoMtw/9HAm7E+DN9xB4savcOaR9Gt1jJ5nOXkb70jnmc/M4HoBXrT9HgtVJjVUzu0jHLN6tIxy3xNR7XeKXuSbTS8TTMMPOp/VQqdixfpzeWOnqdqVUSvaqoTx4t/92DeOrL/Db/StZuJwcxWsQt1PgXY5fB9MH5iphrGiw3UTRToHQ+ByCCOhBG6n1Fckv+FEjuVsTJIYraye4lKOV55iSecjcfdHuAFSzhXixbXRILi8kZiQwUE5kfDsERc/WOAOvh1r2+nUK49jH/FIqvzNrZaFYaRG86gQjGGkd2ZiM5CDJ3OR0A3xWgte18mVXktJYrF25FumDdc7MduXHoCT7+lRTifVeZ1u9VBJO9rpisRhT0kmP2FPjtzN02G1aW94w1B2EsnK0OOU2YGIO7O3IYx4Y6HPMMAgirOUjaMJT+FZPouKYMoZSCGAIIOQQdwQfEYpNKFUsxAVQWJOwAG5J9MVx/gLjdbVQOZmsGYDLHmktJG6RyecRP1XGx9DkVOu0bVBFpNzICDzRcikHY96QgI89mzWTQ12kccaZZwiL6bG4VnIKqxwHdnC+yD05sZ9K3GgceWd7KYraUu4XmP6t1GAQCcsB4kV82S3DMYysYTwXA2Y7bnPWujdjFtIdTmaTAZYPaAxj2mQDpt4VqmSShhZ/Q7eKUFK2IxSlKAUpSgFKUoBSlKAUpSgFKUoBUC7VoLzuY3tZJhHzBZooB+sKsdnBA5vTGcbj1qe0oDjOicG3ZPNb2MNuTv9Iv376f8AvBMYU/4amnDfAckN0Lu5u3uJwhQDkVUCn7IG5wPDGKmVKijVGLyl18/Ezkj/ABLwPa32DMmHHSWM8kg9ObxHoc1G/wD0fpHIsI1W9R2BZIu/UMVGxwPED0FSji7iqOwtzK/tMfZjjH1nfwUenmfD5VyW80Oae8te/dvp91KsrcpI+jwJkhQAfZPX3cvmSTixwyoyWW9h1OhQ9lFnkNObi6YeNxO7D5DAqVWGnxwIEhRI0HRUUKPkKh+q6bPeajKkN7PbLbxQ5EW6lpO8Y5BOM4C+HjVnUuze8nHK+rXBU/Z7sKCPUI65qVJLYwRfiTVSNU1GJUaWe5hSCBYsN1QcxJz7IHU+6tdJeppwjUst7qKIEiQYa3tR6eDSb5J8+vrvouwuRAwjvyocYYCErzDyOJNx6V4t+xKeIYju4RnqTbnPz56jVai5Sju//DeHK2lPYhMFmxkM07GWZzlnY5OT7/8Az5VmVLX7Jb3wubY++KQfkatnso1Dwmsz7xMP3VE65t5Z3atdpq48sU/oQaeF4XM0GM4IkiIykiH6ysv2gfEfEYO9WdS1eZ7ExwSu1nzKXt3PM8Dg+yoY7mIk7N0zscHrO27LdSH2rI/4ph/DWrXsd1JJe8jNqp8QJGKEHZlKsm6nxB23qatSXRnM1cqZy5qvzIJmaYwrlfaYKhGMc2VAz5eFdc7HtNkgvL+Ocq0sfdIxU539s7Hbbp4VFbfsg1OKVZUS35kcOqib2QVYMBgjptjr0rfaDoGt2l1PcrBBK9xkuGlUKSW5sgBgRjcD31slgqzm5bs7EKVzxtd18f1C2PulH/5a1+qceaxbJ3k9jAkfMqluYndjgD2ZSdz6VsaHU6V5Q7V6oBSlKAUpSgFKUoBSlKAUpSgFKUoBVDVaUBx3W3vBqryXFpJcyrtZogJtlH3y3mNic43z0wMS7hfhw2azXt9IHuXUtLJ9mONRnu19Bjw8gB6zM1zDivUZdXkaysTi2jP/AKxc/wDZkjcRqftdM4HU48BkxquKnz+JnPgZfZPqpupb+5YY72ZMDO4UK3KvwXA+FdFrhXZdx9a6fFMlwZAzyAgpHzDAXG5B866JD2t6Y39Z5f70Uo/hqQwTGlRhe0vTT/XIfiSPzFXl7QNPP9ct/wDUFASGlaA8faf/AMZbf6q/zqn/AE/0/wD4y2/1VoCQUqOP2iaeOt5b/CQH8qst2n6aP65F8OY/kKAlNKiLdrGmD+tKfckp/JKsv2w6WP6wT7oZv+SgJpUL7TxzQ2sQ/wC1vYFPqAS37hWNL22aaOjyt7oX/ixWon41TVNRsI7ZJTFFMZpHZCAGVTyjxwBvufMUB1MVWgpQCla/UeILe3OJ54YiegkkVT78E5rIstQjmQPE6SIejIwZfmKAyKUpQClKUApSlAKUpQClKUAqhNVpQHML7Wp9VvpLBC1nBFkzZ2uJEBwQo8FOfkQTnpWj4u4wQJ+jdKxHCg5ZZk6HwZVYbnPi3Vug2zUr7WODfpEDXUJKXECMSVJUvEASyEjyGSPiPHbleiWwWFSOrDmJ9f8AwqOyXKi5o9Or7MPZblYdJiVQORTjxIBJqp02L9mn+UV71CQpE7DqAcH1r3rXCtzavZq1zzfTAuMLuhYoCCD9bHON9ulV4xlLqmdm++nTtRcfZFj9Fxfs1+VUOlRfs1/H+dZ/E2gS2F9HbtP36vH3me7VPFhjAz4r514rWXNF4yTUOm+PNGK+hhfoiH9mPm386r+iIf2Y+bfzrKxVQK15n5k/YVfhX0MT9Dw/sx/u/nRdGh/ZL+P7zWbVmy4eu7oXUkMqpFbKWbP1jhC3KoCkk4B3JreHNJ4TK2odFEeaUF9EeF0yL9mn+UVdW3VeiqPcoH7qzuG+BDc6bLey3Uo5EmKxp5xqSCxPgSOgHxrU6OSYEzknHU+81mcJRWWyPTamq6XLGOPoYsWorZ3WTGksMoxLA6gqyk79fqnxVh0NS3s944gtL5raJ3NjO4MXeLh45GwAp3ORn2SfRT51g8G6DHeauscyCSNIWdlbOPJc49WHyrtNhwtaQ4MVtAhHQrEgb35xmrMPhRw9UkrpY8zaColxbrkxnSxtGEc0iGR5iM91CDjmA8XY7Dy/Le6rxDb2wzPNHFnoGYBj7l6t8BXOuHeI4rvXriSAlo2tlUMwK/UZASAd8H4VX1t0qqJzjukQRWXgkmmcD2sPtGITSndpp/1sjHzJfOPhio5xoi6XJDe2oWL9YEmhT2UlQgscqPZyADv6jyroNYmoaTFPy99GknI3MvOMgN514jT6+yu9WTk35+pZcE1gtafxa8yB0s7gKwyDI0CEg9DgyZ39RXmLjXE6RXFvNb94eVJXMbRM/gnMjEKxwcZx5VsgKw9V0xLiF4pBlXGPcfBh5EHBHurqV8etdneiuU0dSwb8Gq1FuznU5ZrL9c3O8UskPP4sIzgMfXHzxUpr1qeVlFcUpSsgUpSgFKUoBSlKAtzwh1ZW3DAgj0Iwa+crKAxGWBvrQyvGf8LHFfSBrhnHdl3OsTADCzosw9/RvxVqitWYl7h9nJevXoaDWP6B/d/KpnxtMJLjRG6hhGfm0FQ/UR+qcf2T+VeNW45jkXTeVXLWSqJOblAYqyH2Tk7YTqR41rTsWOKr+on6El7XJP8A2xCM9IF/Fpa0prD4j4uGo6kk6xmMBAnKWDH2ec522HXp6Vl1HduXOFf2n8xVRVKA1CdYrmpZ2TEO+oQt0dUOPQq6n86idOH7++ivZV0+MSSyxAMCoOFBHtZLAKQfEnxqan4jk8UX9JP1JPwZdY4bvlzvH36/5kX+dQzRj+oT3H8zWTwhw3e3UN3DFcdzHHkzRkkh39ocp5fD2CCc+WxrF0T+gT4/maku2KPC/wC6/kTjsft+a/u5PuRRp/mOf4a6xcOVRiqliFJCjqSBkL8elc77GIPYu5PvThB7kT/9q6QRUsV3UULnmyT9Wc77P9PWSI3cwD3cjyd47jLxkMV7kZ+oFA6DHWt1Y8LW0Nw9xHEFlkGGIzjc7kL0BOBnFRftCglF9GmmvKl3KvNMI2Aj5Bsssmdg3hnyHuqX6BaTR26JcS99KAeaTGMkknHrgbZ8cV4zitc6bJS7TPN4dc4+XkSQaa2NhSlK4JKKivGuoX6AJYwc/Mp5pcqSpzgAKSN8b5OfdUqqzd3aRIzyMERRlmY4AHnU9E+SafKpejMNZRDuAOIPoMMVpfwvbOzNySvgxyMzZILAnlbcDfr510sVzG2uG1m4j7uPlsbaUSNK4IeSRRsijwG+/p1wdq6aK+h6Wdk6lK1YfkU5Yz0K0pSrJgUpSgFKUoBSlKAVyztqseVrS5A+q7RMfRvaX8m+ddTqJdqel9/pc4xlowJV98Zyf9vNWGsm0JcskzkN5/Rv/dP5Gs/iLSkGhaaVRQ8khywVQx5ufAJG56itWkvPBnzQ9PdvV+74wgbTNPg5mMttOHkVlOAgZiMHodiNutQ1dMnU4k+ZwkvI2/aTaqurxqoACWybADzcVqTWbxZrkN5qbzW795H3KLzcrL7QJyMMAa08+pxqcNIoI6jNR29ZdC7w9xrozJ4yzJJoDWvbXYfv59ysf3VaPEMQ++f8P8zUfJLyLj1VK/yRuAaknZdJjVXH3rY/hIpqBpxNGSAFbcgfZ8fjUk4Q1yK01VJJ3EcfcupZs43yQNhvuKlqTUupQ110LaHyPPVG87Mmxf6pEPHvCP8ADJIP4qhOif0K/H8zWy4Z4xgttWu5mYmGbvwrIhYnnfmQ8vXG1avSmxb58uY7+8mpLtilw7Ksb9DsHZDb8unBv2k0r/7uUfgtTY1HOzq1Mel2qnqY+b/OS/8AFUkqY5snltnO+GtRQ6jqJkYLN34QK5CnukXCYz1Hjt6VLw1RrtH4EtriCa5ZWWeOJmDocc3IpKhgQQw29/rWt7JtEaGz71y2ZyGCknAQZC7eZ3PuxXkuM6JQbvct/Amrl4E4pVCa02l8Y2txO8EMoaRM7YIBx1KnowHpXnY1ykm0spb+hNk3VW7iBXUq6hlYEFWGQQeoIrXcUaw1raSzoneFADy5wOoBJxvgZyfdVjQOLIbm2SfnSPI9tWdRyMNmU5x5dfLFbxpscO0iumcfmG1saPgG6+jard2C7Q7yxJkkKfZJAzvgh/8AbXTK5jww6XOvzXFue8hSAK0gB5O8IVeUHx2Gfga6cK+h6VydMHLfCKctxSlKsmBSlKAUpSgPLyADJIAAySdhgeNRuftJ05GZTdxEqQDyktuTjYgYbHjjOPGufdud1cpPFGkkggmjwYlJCs6sQcgfW2Zdj6bVE9N7JdSlAPcd2pGcyuqfNd2HyoD6J0/U4p054ZEkTJXmQhlyOoyNquXduJEZG6OpU+5gQfzr584O0K8t9XhtyXt5ObLe1sY1BZsfZcMFI8fwr6IoD5u02Ex95C31oZGQ/AkfuNZTWiHcopPqoP7q2HG1j3Gszj7M6rMPeR7X+4NWFmqVixI9TopKymOfAtx2yqTyqoz1wAPyFSzsg4filku5pY0kw6xqHVWA+szHBH92owK6H2MRYs5m+9cv+CpUlG7KfFMKMUvMvdp2hwJpU7JBCjDkwyxorD9YnQgZradn2kJHplsvKp5og5JUZJfLHPzrW9qmrRnTrqFXUyoIi6Z9oK0iYbHrW24L1aNrS1i51702sb92D7XIAF5seWdqsnCIB24RqJrKNFVcl2PKAPtRgdPjUZkjBHtAH0IB/Ot52y3GdUtk+7Ep+LO5/Ja0pqre+qO9wuKcJZ8zwsYHQAe4AflVnUXxE/8AdI+e1ZFYmoKWCIOryIo+LVFHrJHQ1DUKpNeR9C6Lbd3bQp05IkX5IB+6r0l9GrqhdA7fVQsAxx1wDua0/HFi8um3CRuUfuiQwOPqe0Vz4AhSPjXD+D+zee+VZRNHArE8hckyvy45mVRuQCeuevzq+eRO8cQusljc8pDZglGxB35GGPnWp4TvUewt3UjkEKAnIwOVQGB8sEVyDWuDL7SszRyBomDI00ByvK2VKupGwPTfIz45rp/DnZtpcttFIkRkSRFbLSy77DOV5sA58PA1zeIaH7ZFLOMM3hLlIbqvawJYb2EqqZVkgZeYlgW5TnwB5ctnbyqCcKa79EvIp/sq2GA+42zD34J+Vdi7QuD7G10u4eK2hRwFCuEywLOg2J3HU1DOw+zjlvJ0ljSQGA7OoYfXQEYPmD+FS1aGmqEoRXR7/TBhyb6k1424lhfTnWGRJXuFEcSIwZmLkD6o32GevjtV/h/sisVhjaaBnlKKX7yRjhyAWXCkDAOR8KkOl8C2NtJ3kNtGjg5D4JYH0LE8vwregVrotFDSQcYvOXkSlzGNp+mRQIEhjSNB9lFCj34HjWVSlXzUUpSgFKUoBVM1U1zDUNWur3UZI4bwWlrExhDrJErtOF6BW9p/bIGOmBtvQGV2k3Ii1DS5pAO7WVwzNjlHMY8E52GPrfCrmv6xawTXFtfC5SC7AdZjJI8TEAZjj5N4sEdB192K0lveu942larPDdxunNz47tklHtIgfA9rl3+OPQ4PFunX2ixK1rfM9szcqxShGdCQSOUOCCPVcY8vGgN9xHxBb93pl0qPFy3SpGJRyyGDBSRsEk8uOU5PmPOpd/05shcfRzcxd75c22fu831eb+znNfPbWeoatK8gEt06ru2AFUD7IzhR6KNz5VVUtv0ayPgXsUx9lgYyImwGXpiRgy55TggMcZwaA6R212XLJZ3I6AtEx9Dhl/iqJg1Ndf0iSXhiPvCWkihjmBPXC74+EbY+FQGzm5o1bzA/8arXLxO5wqz4oGUproXYo+bCT/4h/wAVQ1zWe7VBlmC+8/8AnNS7sZ4otoLWZJ544m73mAkdVyCgGRnruprNGzNeKyT5UjfdrGkRrZXNwAe9kWGInO3KsoYbee/WtpwDpMf0S0nx+s+iJFnO3Jnnxjzz41pe1TiS1l0uRYriCRi0ZCpKjMcOpzgHNXODO0bT0sreF7hY3SJEZZA6gMBg+0V5Tv45qwcUg/aXLz66R9xI1/2Fv4qwyaweKdZSTWZ5VdWjZ8BwQVICKoIPltWTFOGGVII8wQfyqrdueh4W12bXjkuVe0W073UbKPqO+Dn3Rjm/dVgGtr2f4bWoRn6kUh+JUj8jWtSzIm4jLFD9Tr/E8LPY3CpuzQSBQOpJRsCoXwnqijTLWa2tFuJYVMMiIyCeNcnvCuRklmAbl2zzV0eoXxT2eW7rJPCXtbgKzd7bsU5iAW9pRs2cdRg+tXDzBY1K5gj0W7K2r2UbRyARyosZZ5FwCFDHcsQN8HbpWZ2SxMukW/NtnnYA/daRyp+IOfjXOezPh0aqZHvbieVYGTELSuQeYH2iWJ9nYjbrvvXcoowoCqAFAAAAwABsAPIAUBz/ALcL/k00JneWZRj0UFj+IHzqKdgSD6VcHxEK49xff8hWJ256+JbxLdTlYF9r/vHwSPgoX8a13Y1rgg1NVY4WdTF6cxIZPxGP8VAfReKVQGmaArSmaZoBSqZqtAUJrGl1OJfrSRr73UfmaXceR6dCPDFaI8MWn/C2/wDoRf8ALXF1XFlprHCUH8/MkjXzLJsJuLbNfrXVsPfPH/zVz7jWy0a6czLewQXXMG75H58lcD2kBwTt1GDnzqaLw9bDpbwD3Qxj+GvQ0S3/AGEP+kn8qqf7gh+B/X+DbsX5nOI20Qu8t/em+mkxljHKijAAGFjA6AeZqM8bXGktGv6OEneB/a5u+5OTlPTvCd+blrt0mmwgEmKIAAkkomMDqTtXGuJbmG+u2kjRVgiHdpyKF7zByXOANt9h5Vb0fFftMmlDCW7N4aeU5csdyc6L2raXbW0UUSyqFQZRIWOGwObJP1jnx3zVrUO0/SJmDS2rysPtPaxsfmxqFaFr8umS8yZktXb24vI9OYE9G9eh6Gu0afepNEksZDI6hlPofyPpWNZxSemfWGU9nn22MS07hJxluc74i7bIngkhgtXIdCmZiqKFYFfqoSTt4ZFcvtNZeNOUKpA8TnP519OGMeIHyqncr5D5Cua/9QKW9fv/AAb1qdbzB4PnPRe6ur2Jbs93Ex5XZWCYGCQeZsgb4rqVn2a6Kelx3n/1cf8ADipJrvCFtecvfx8xTPKVZkOD1GVIyPfWlk7I9PP2JB7pW/fmrdXHqOXvJojnCcpOTeTPt+ynSjusXP8A/PkI/B6ym7J9MI/6qB7pJh/HUfPY5ZfZa4X3SL/yV6XsoiX+ju71PdKP3AVOuOaV+L+hp2Uj3r/Yzp4gkdBLEURmyJSw9kE7iTO23pXGdK1bukK8hYk5znHgK7LN2cSMpT9JXxRhhlaQspB8CCelSfR9Gjt4Y4kAxGoUEgcx8yfUnJqHUcboUVyLm9iannrlzR6Hz/8Ap2Q/VhP+4/kK3PA4vVv1uorR5eQEMhzGuGUrjnfYHfPjXdqoxqh9+yXwQWfmS2TstWJyyiK3XaJexDL6U6jzN1Fj/wC2tHqvGt/qVtPDa2Zh5QVlkaYHbGWjTYAsR5Z28qhWrarFe3cr3zyIrFo4o1UlocFeWRlbAKgZyBliSemBXQuzi7RNOmUENHbyTKJQpVXQAvzjO/j479K6+o1l9GnVjw28e5TUU3g5twPoOoSMZ7AmPkPKXLhFJwDyEH6w6bEEVKtW4/1uF1iljiiZiFV+6XkJ6f0jOYx+FbfsWuQ1lIu2VmJI8cMq4P4EVsO1aZhp5RVcrI6q7KnPyoDzFiPgBuR161VfFLlq+waWM4/k37NcuTmk/ZlqkztI8OWdizM0sWSSclvrete4eyPUQQQkakHIPfKDkdCCOlebf6EIEbvr25lMgj+i84gPLj6wx3mV8MA5z5V0XgnQpop2kEL2ls0QX6PJcNM5kyP1pzshxtj8Ks6vUX6etzc458Fh9fc1jFPwFtLr4UKXstgBzPksceJxsT8KumPXm/rFknuRj+aGpnSuD9+ap+X0JeyiRS1g1pSC11Zt6GFv4QtSjTbqfl/X90Wz1i5wpHubcfM1cVSelZUNtjrVvTanX6trleF54watQiXwaUpXrEiDBUirLWoq/SoraK7ViyKfzMptGK9oMVi1tKsy4A3GfhXD1/CK5LnrxBLfoSxsfiRnirRXu7V4I5e6L4Bbl5vZzkrjI61zPiPs6ms7YPHdGQ94kYjEYTJkOBg8xycn8/KuwXKsVbkIVsHlLAsoPhkAjI9MitI3CzSyxS3Nw8pifnRFVIogw6NyjLNj1auHo9VPT93m6Z2x1fsTdd0cw4a7Obm8DmWcxKkjRMrczPzLjmGMhcb+ddZ4c0FbO2SBGZwuTzNjJLEk7DYDJrXNw9dQyzSWtxHiZzI0M8ZKcxABw6HmXoPA1ttKmnZT9IiSNgcDu5O8Vh94ZUFfcazrtTZqI55k4+WwW/Xcz6UpXHwbCgpSsoFaUpQA1SlKyBSlKAxL7SIZhiaKOQf20VvxIyKjHHcwS3isbcKj3TiJVQABYsjvGwNgMbfE1MJQeU8pAODgkZAPgceO9RvQ+ChFP9JuJXubrGO8fZVyMEIg2AwSP5Vc09ij3py22XXfw9DVryNXYaOml36937NrdqsWCT7E6jKZz4P7XxJ9KnVRPtFTvoI7Rd5biVQn9kIQzyegVfzqU28XKqrktgAczdTgYyfU01EnZCFkviec+uNn+n5BdOhbFhHz8/InP9/kXm/zYzV+q4rIitPOsafS3ap4gs/8IOSiY4GavJak9dqy0QDoK9Yr02m4FXHra8+i6IgdrexbigC1dpSu9XVCqPLBYRG3kUpSpDApSlAKpiq0oDyUFU7oeQr3StHXB7pDJ55B5CnIPIV6pTkj5DJbMI8qsvaDwrKpVa7Q0XfHBGyk0a9rYjwrz3R8jWxxTFcqfAKW8xk0bq1mAtuTV5bPzNZOKrirNPBtNXuub5mHZJmI1n5Gsd0I61ssVRlFRanglNizX3X7GY2tbmtxVKz/AKMvlVfo6+Vcr7gu/Evf9jftUYFMVn9wvlTuF8qz9wXfiXv+w7VGvKDyqtZ/cL5VVYh5CtlwC17zXuY7VFi0HXasuqAVWvS6TT/Z6lXvgik8vIpSlWjUUpSgFKUo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41" name="40 Imagen" descr="cas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00192" y="5942515"/>
            <a:ext cx="936104" cy="915485"/>
          </a:xfrm>
          <a:prstGeom prst="rect">
            <a:avLst/>
          </a:prstGeom>
        </p:spPr>
      </p:pic>
      <p:sp>
        <p:nvSpPr>
          <p:cNvPr id="14362" name="AutoShape 26" descr="data:image/jpeg;base64,/9j/4AAQSkZJRgABAQAAAQABAAD/2wCEAAkGBhQSEBUUEhQUFBQVFhgWGBQUFBUXFRwXFxgVGBcUHRoZHSceGBsjGhYYHy8gIygpLCwsFx8xNTAqNScrLCkBCQoKDgwOGg8PGiwiHyQqLy8pLyosLCksLCwpLCkqLCwpKSwsLCwvLCwpLCwpKSwsLCwsLCksLCksLCwsLCwsKf/AABEIAN4A4wMBIgACEQEDEQH/xAAcAAEAAQUBAQAAAAAAAAAAAAAABgEDBAUHAgj/xABOEAACAQMCAwUEBgYIAgYLAAABAgMABBEFIQYSMQcTQVFhInGBkRQyQlKhsRUjU8HC0TNEYnKCkpOiVNIWNENz4fAXJCVjdIOEstPi8f/EABsBAQACAwEBAAAAAAAAAAAAAAADBAECBQYH/8QANREAAgIBAgMGAwcDBQAAAAAAAAECAxEEMQUSIRMiQVFhoTJxkRQVUoHB0eEjM0IGFrHw8f/aAAwDAQACEQMRAD8A7jSlKAUpSgKYqtKUBQmo3D2i2DT9wtwhfpnfk5s45Q/1Sfcd6xu1DVmg05wmeeYrAuP/AHn1j/lB+dRnQ9DjfUoLaNV7nTow8hCj27hsdT47jP8AhNRSsxNQxvn8sGcdMnVK1Gu8WWtmAbmZY89FOSx9Qq5bHrjFR/tA4ze3aO2t2RbiYZMkhASKPfMhLbZ2OM+RODsDDdMuLaOU/RoZtWvTu0zKTGGPjlgQB64/xVpdc4dIxbfp+rCWSY2/a3aM4Hd3KxswUTtDiLJ6b5zj4VNwa55HwffX2P0hMkMIIb6LAAc4OQGfw+bfCuhIuBipK3NrvrD9B8j1SlKkMClKUApSlAKUpQClKUApSlAKUpQClKUApSlAKUpQClKUBHeKuOLewCiXnZ3BKxxrlsDqxyQAu3UmtvpmorPDHMmeWRFcZ64YZwfWue8f2+dVgH7azuYvf7EhH4kU0PjZbTQrZ8c8rc0Mcf3nV2Az6AY/AeNR8/ecfLHvn9jOCTcfabbTW6/Srj6MEcSJKGVWDKD05uux6Deopw5xlptgjiF7u6aRy7zdwzFz55IUY6/M1sdC4OLt9K1Ai4um35XwY4h4Iq9Mj/8AnmZYi4GBsB4DpXB1HHK654rjzY8SVVPxIfc8TaPqbxrcHDocqs4eI79VLfVIJxsT1Aqd2FlFEgWFERMbLGAFx57bVq77SYZxiaKOQf21DfidxUcuLaTSh31rzvaA5mtSS3KvjLETuuOpXocfKbS8ZqukoyXK/Y1lW0SXibi+CxQNMSWbZI0GZHPkB8Rudt6iMnHepP7SWtrbofqi7nCyEefKWUjPurM17gw6hPDe2t4Yw0YUMF5sIQd4+hRjk58dzuOlX7LsgsFB71HuHP1pJpH5ifP2SAK68lY33Wl7mhlcHcZSXMstvcwiG4iUMeRg0bK3Qg5PmPE9altaPhvg22sQ/wBHQqXxzMzFmwOi5PQDyreVIs46mBSlKyBSlQ2fjM3V29nYPGHQZkuH9tVwcFY0BHeuCdySFHrQEtubpY0Z3ZVRRlmYgKAPEk9Khy9rtj3nK5mjU55JXhcRuB1ZSMkj1wK5x2kWc8d20Ul3PKFSKREnDMs0hbdURF7sY8iPTfNbu97MdQvSJrmWBndE5QxmXuBsSiRqOTYbYO3x3oCfR9oFmdy8iIdxJJBOkRHmJGQLj1zUgt7hXUMjK6sMhlIZSPMEbGvNtCVRVZuYhQCxGMkAAnHhnrj1rU6Zw6Le5keEhIZVy8IzyiYH+kUdF5lyGA6kA+dAbylKUApSlAKUpQClKUApSlAKVhaxq8drC80xKxoMkhSx8hsBnqRUJg7Yo9nltLqK3Y+xcFOZSPMgdPgTWG0twbvjHg5rxoZYpjBPAW5H5A64cAMCp93WoXoHCndamls0hmjsozNkryjvZiCABk9NjufCuj6NxRbXYzbzxybZ5Q3tD3qcMPiKjfDMJF7qTNuxuFGf7HICg92G/CubxSzstNOS3fQ3gsyRlcX6hPBal7ZO8kDIOXlLeyWAbYfLPhmtxExKgkYJAJGc4ONxn06V7pivCuacFHG3iWsEW026uH1a4DLItvHEqJkEIWJVuYeBJy3uAqUMMjB3B6j91VxVuK4VublYNynlbBBwwxlT5HcbVtZZztNLGEvYwkR3ga5+iz3Vi59iE9/CSekMmSV9yt+Zrb6N2g2V1KYoZ1Lg4AYFOb+7zAc3w3qP39or63HGw9mexljf1XJqMXXD0dvKtjqIHdH/AKpfKAjjfIjZumxPQ5AOPAgj3Wn1Mvs0LWs9OvmVmu9g7SDVagPA9/cxXktjNOLiOKJZI5SD3mCQApOTnAPjn31PqvQmpxUlszQUpVDW4I1q14bq6NijFUWMSXLqSH5HOEgUjdS2CS3UKMDc5EPg7JpoLwNbPCkImWVZW7z6SijOYRj2XUg436/POjvOFtRvmnvrRyq3ErKI1mMbtEhKqScgFRy4wT5muocBaXcW9jHHdOWlHMTl+cqCfZTm8cCgJAUBxkDavVKUApSlAKUpQClKUApSlAKUpQClKUBaubZZEZHUMrAqynoQRgg/CoAezi6tsjT70pEST9HuEEkYz1AO+3wrolUJrSdcZrElkZOecKcB3MOoC6uPoi4jZcWqMvMzeLKVABx4j0rJN4IdcliOwuoI5F8uePmU/NVPyqRa5xfa2YzcToh+5nLn3IuW/CoHqOvRaxKI7ZJYLqFTNazyDlD8p9pNuinGxJ6g+RBr6nTq6l1Lp06GyeHk3+k6+wupLS42kBLwucDvIjkjpsXXoceXoakWahENzb6onc3INvewnBUHkmRx1aM+KnGce70NbOLha4xyyahcsmMEKkUbkf8AeBeb49a8TfRFSxLuvxWH9V8yymZWvcTJARGoMtw/9HAm7E+DN9xB4savcOaR9Gt1jJ5nOXkb70jnmc/M4HoBXrT9HgtVJjVUzu0jHLN6tIxy3xNR7XeKXuSbTS8TTMMPOp/VQqdixfpzeWOnqdqVUSvaqoTx4t/92DeOrL/Db/StZuJwcxWsQt1PgXY5fB9MH5iphrGiw3UTRToHQ+ByCCOhBG6n1Fckv+FEjuVsTJIYraye4lKOV55iSecjcfdHuAFSzhXixbXRILi8kZiQwUE5kfDsERc/WOAOvh1r2+nUK49jH/FIqvzNrZaFYaRG86gQjGGkd2ZiM5CDJ3OR0A3xWgte18mVXktJYrF25FumDdc7MduXHoCT7+lRTifVeZ1u9VBJO9rpisRhT0kmP2FPjtzN02G1aW94w1B2EsnK0OOU2YGIO7O3IYx4Y6HPMMAgirOUjaMJT+FZPouKYMoZSCGAIIOQQdwQfEYpNKFUsxAVQWJOwAG5J9MVx/gLjdbVQOZmsGYDLHmktJG6RyecRP1XGx9DkVOu0bVBFpNzICDzRcikHY96QgI89mzWTQ12kccaZZwiL6bG4VnIKqxwHdnC+yD05sZ9K3GgceWd7KYraUu4XmP6t1GAQCcsB4kV82S3DMYysYTwXA2Y7bnPWujdjFtIdTmaTAZYPaAxj2mQDpt4VqmSShhZ/Q7eKUFK2IxSlKAUpSgFKUoBSlKAUpSgFKUoBUC7VoLzuY3tZJhHzBZooB+sKsdnBA5vTGcbj1qe0oDjOicG3ZPNb2MNuTv9Iv376f8AvBMYU/4amnDfAckN0Lu5u3uJwhQDkVUCn7IG5wPDGKmVKijVGLyl18/Ezkj/ABLwPa32DMmHHSWM8kg9ObxHoc1G/wD0fpHIsI1W9R2BZIu/UMVGxwPED0FSji7iqOwtzK/tMfZjjH1nfwUenmfD5VyW80Oae8te/dvp91KsrcpI+jwJkhQAfZPX3cvmSTixwyoyWW9h1OhQ9lFnkNObi6YeNxO7D5DAqVWGnxwIEhRI0HRUUKPkKh+q6bPeajKkN7PbLbxQ5EW6lpO8Y5BOM4C+HjVnUuze8nHK+rXBU/Z7sKCPUI65qVJLYwRfiTVSNU1GJUaWe5hSCBYsN1QcxJz7IHU+6tdJeppwjUst7qKIEiQYa3tR6eDSb5J8+vrvouwuRAwjvyocYYCErzDyOJNx6V4t+xKeIYju4RnqTbnPz56jVai5Sju//DeHK2lPYhMFmxkM07GWZzlnY5OT7/8Az5VmVLX7Jb3wubY++KQfkatnso1Dwmsz7xMP3VE65t5Z3atdpq48sU/oQaeF4XM0GM4IkiIykiH6ysv2gfEfEYO9WdS1eZ7ExwSu1nzKXt3PM8Dg+yoY7mIk7N0zscHrO27LdSH2rI/4ph/DWrXsd1JJe8jNqp8QJGKEHZlKsm6nxB23qatSXRnM1cqZy5qvzIJmaYwrlfaYKhGMc2VAz5eFdc7HtNkgvL+Ocq0sfdIxU539s7Hbbp4VFbfsg1OKVZUS35kcOqib2QVYMBgjptjr0rfaDoGt2l1PcrBBK9xkuGlUKSW5sgBgRjcD31slgqzm5bs7EKVzxtd18f1C2PulH/5a1+qceaxbJ3k9jAkfMqluYndjgD2ZSdz6VsaHU6V5Q7V6oBSlKAUpSgFKUoBSlKAUpSgFKUoBVDVaUBx3W3vBqryXFpJcyrtZogJtlH3y3mNic43z0wMS7hfhw2azXt9IHuXUtLJ9mONRnu19Bjw8gB6zM1zDivUZdXkaysTi2jP/AKxc/wDZkjcRqftdM4HU48BkxquKnz+JnPgZfZPqpupb+5YY72ZMDO4UK3KvwXA+FdFrhXZdx9a6fFMlwZAzyAgpHzDAXG5B866JD2t6Y39Z5f70Uo/hqQwTGlRhe0vTT/XIfiSPzFXl7QNPP9ct/wDUFASGlaA8faf/AMZbf6q/zqn/AE/0/wD4y2/1VoCQUqOP2iaeOt5b/CQH8qst2n6aP65F8OY/kKAlNKiLdrGmD+tKfckp/JKsv2w6WP6wT7oZv+SgJpUL7TxzQ2sQ/wC1vYFPqAS37hWNL22aaOjyt7oX/ixWon41TVNRsI7ZJTFFMZpHZCAGVTyjxwBvufMUB1MVWgpQCla/UeILe3OJ54YiegkkVT78E5rIstQjmQPE6SIejIwZfmKAyKUpQClKUApSlAKUpQClKUAqhNVpQHML7Wp9VvpLBC1nBFkzZ2uJEBwQo8FOfkQTnpWj4u4wQJ+jdKxHCg5ZZk6HwZVYbnPi3Vug2zUr7WODfpEDXUJKXECMSVJUvEASyEjyGSPiPHbleiWwWFSOrDmJ9f8AwqOyXKi5o9Or7MPZblYdJiVQORTjxIBJqp02L9mn+UV71CQpE7DqAcH1r3rXCtzavZq1zzfTAuMLuhYoCCD9bHON9ulV4xlLqmdm++nTtRcfZFj9Fxfs1+VUOlRfs1/H+dZ/E2gS2F9HbtP36vH3me7VPFhjAz4r514rWXNF4yTUOm+PNGK+hhfoiH9mPm386r+iIf2Y+bfzrKxVQK15n5k/YVfhX0MT9Dw/sx/u/nRdGh/ZL+P7zWbVmy4eu7oXUkMqpFbKWbP1jhC3KoCkk4B3JreHNJ4TK2odFEeaUF9EeF0yL9mn+UVdW3VeiqPcoH7qzuG+BDc6bLey3Uo5EmKxp5xqSCxPgSOgHxrU6OSYEzknHU+81mcJRWWyPTamq6XLGOPoYsWorZ3WTGksMoxLA6gqyk79fqnxVh0NS3s944gtL5raJ3NjO4MXeLh45GwAp3ORn2SfRT51g8G6DHeauscyCSNIWdlbOPJc49WHyrtNhwtaQ4MVtAhHQrEgb35xmrMPhRw9UkrpY8zaColxbrkxnSxtGEc0iGR5iM91CDjmA8XY7Dy/Le6rxDb2wzPNHFnoGYBj7l6t8BXOuHeI4rvXriSAlo2tlUMwK/UZASAd8H4VX1t0qqJzjukQRWXgkmmcD2sPtGITSndpp/1sjHzJfOPhio5xoi6XJDe2oWL9YEmhT2UlQgscqPZyADv6jyroNYmoaTFPy99GknI3MvOMgN514jT6+yu9WTk35+pZcE1gtafxa8yB0s7gKwyDI0CEg9DgyZ39RXmLjXE6RXFvNb94eVJXMbRM/gnMjEKxwcZx5VsgKw9V0xLiF4pBlXGPcfBh5EHBHurqV8etdneiuU0dSwb8Gq1FuznU5ZrL9c3O8UskPP4sIzgMfXHzxUpr1qeVlFcUpSsgUpSgFKUoBSlKAtzwh1ZW3DAgj0Iwa+crKAxGWBvrQyvGf8LHFfSBrhnHdl3OsTADCzosw9/RvxVqitWYl7h9nJevXoaDWP6B/d/KpnxtMJLjRG6hhGfm0FQ/UR+qcf2T+VeNW45jkXTeVXLWSqJOblAYqyH2Tk7YTqR41rTsWOKr+on6El7XJP8A2xCM9IF/Fpa0prD4j4uGo6kk6xmMBAnKWDH2ec522HXp6Vl1HduXOFf2n8xVRVKA1CdYrmpZ2TEO+oQt0dUOPQq6n86idOH7++ivZV0+MSSyxAMCoOFBHtZLAKQfEnxqan4jk8UX9JP1JPwZdY4bvlzvH36/5kX+dQzRj+oT3H8zWTwhw3e3UN3DFcdzHHkzRkkh39ocp5fD2CCc+WxrF0T+gT4/maku2KPC/wC6/kTjsft+a/u5PuRRp/mOf4a6xcOVRiqliFJCjqSBkL8elc77GIPYu5PvThB7kT/9q6QRUsV3UULnmyT9Wc77P9PWSI3cwD3cjyd47jLxkMV7kZ+oFA6DHWt1Y8LW0Nw9xHEFlkGGIzjc7kL0BOBnFRftCglF9GmmvKl3KvNMI2Aj5Bsssmdg3hnyHuqX6BaTR26JcS99KAeaTGMkknHrgbZ8cV4zitc6bJS7TPN4dc4+XkSQaa2NhSlK4JKKivGuoX6AJYwc/Mp5pcqSpzgAKSN8b5OfdUqqzd3aRIzyMERRlmY4AHnU9E+SafKpejMNZRDuAOIPoMMVpfwvbOzNySvgxyMzZILAnlbcDfr510sVzG2uG1m4j7uPlsbaUSNK4IeSRRsijwG+/p1wdq6aK+h6Wdk6lK1YfkU5Yz0K0pSrJgUpSgFKUoBSlKAVyztqseVrS5A+q7RMfRvaX8m+ddTqJdqel9/pc4xlowJV98Zyf9vNWGsm0JcskzkN5/Rv/dP5Gs/iLSkGhaaVRQ8khywVQx5ufAJG56itWkvPBnzQ9PdvV+74wgbTNPg5mMttOHkVlOAgZiMHodiNutQ1dMnU4k+ZwkvI2/aTaqurxqoACWybADzcVqTWbxZrkN5qbzW795H3KLzcrL7QJyMMAa08+pxqcNIoI6jNR29ZdC7w9xrozJ4yzJJoDWvbXYfv59ysf3VaPEMQ++f8P8zUfJLyLj1VK/yRuAaknZdJjVXH3rY/hIpqBpxNGSAFbcgfZ8fjUk4Q1yK01VJJ3EcfcupZs43yQNhvuKlqTUupQ110LaHyPPVG87Mmxf6pEPHvCP8ADJIP4qhOif0K/H8zWy4Z4xgttWu5mYmGbvwrIhYnnfmQ8vXG1avSmxb58uY7+8mpLtilw7Ksb9DsHZDb8unBv2k0r/7uUfgtTY1HOzq1Mel2qnqY+b/OS/8AFUkqY5snltnO+GtRQ6jqJkYLN34QK5CnukXCYz1Hjt6VLw1RrtH4EtriCa5ZWWeOJmDocc3IpKhgQQw29/rWt7JtEaGz71y2ZyGCknAQZC7eZ3PuxXkuM6JQbvct/Amrl4E4pVCa02l8Y2txO8EMoaRM7YIBx1KnowHpXnY1ykm0spb+hNk3VW7iBXUq6hlYEFWGQQeoIrXcUaw1raSzoneFADy5wOoBJxvgZyfdVjQOLIbm2SfnSPI9tWdRyMNmU5x5dfLFbxpscO0iumcfmG1saPgG6+jard2C7Q7yxJkkKfZJAzvgh/8AbXTK5jww6XOvzXFue8hSAK0gB5O8IVeUHx2Gfga6cK+h6VydMHLfCKctxSlKsmBSlKAUpSgPLyADJIAAySdhgeNRuftJ05GZTdxEqQDyktuTjYgYbHjjOPGufdud1cpPFGkkggmjwYlJCs6sQcgfW2Zdj6bVE9N7JdSlAPcd2pGcyuqfNd2HyoD6J0/U4p054ZEkTJXmQhlyOoyNquXduJEZG6OpU+5gQfzr584O0K8t9XhtyXt5ObLe1sY1BZsfZcMFI8fwr6IoD5u02Ex95C31oZGQ/AkfuNZTWiHcopPqoP7q2HG1j3Gszj7M6rMPeR7X+4NWFmqVixI9TopKymOfAtx2yqTyqoz1wAPyFSzsg4filku5pY0kw6xqHVWA+szHBH92owK6H2MRYs5m+9cv+CpUlG7KfFMKMUvMvdp2hwJpU7JBCjDkwyxorD9YnQgZradn2kJHplsvKp5og5JUZJfLHPzrW9qmrRnTrqFXUyoIi6Z9oK0iYbHrW24L1aNrS1i51702sb92D7XIAF5seWdqsnCIB24RqJrKNFVcl2PKAPtRgdPjUZkjBHtAH0IB/Ot52y3GdUtk+7Ep+LO5/Ja0pqre+qO9wuKcJZ8zwsYHQAe4AflVnUXxE/8AdI+e1ZFYmoKWCIOryIo+LVFHrJHQ1DUKpNeR9C6Lbd3bQp05IkX5IB+6r0l9GrqhdA7fVQsAxx1wDua0/HFi8um3CRuUfuiQwOPqe0Vz4AhSPjXD+D+zee+VZRNHArE8hckyvy45mVRuQCeuevzq+eRO8cQusljc8pDZglGxB35GGPnWp4TvUewt3UjkEKAnIwOVQGB8sEVyDWuDL7SszRyBomDI00ByvK2VKupGwPTfIz45rp/DnZtpcttFIkRkSRFbLSy77DOV5sA58PA1zeIaH7ZFLOMM3hLlIbqvawJYb2EqqZVkgZeYlgW5TnwB5ctnbyqCcKa79EvIp/sq2GA+42zD34J+Vdi7QuD7G10u4eK2hRwFCuEywLOg2J3HU1DOw+zjlvJ0ljSQGA7OoYfXQEYPmD+FS1aGmqEoRXR7/TBhyb6k1424lhfTnWGRJXuFEcSIwZmLkD6o32GevjtV/h/sisVhjaaBnlKKX7yRjhyAWXCkDAOR8KkOl8C2NtJ3kNtGjg5D4JYH0LE8vwregVrotFDSQcYvOXkSlzGNp+mRQIEhjSNB9lFCj34HjWVSlXzUUpSgFKUoBVM1U1zDUNWur3UZI4bwWlrExhDrJErtOF6BW9p/bIGOmBtvQGV2k3Ii1DS5pAO7WVwzNjlHMY8E52GPrfCrmv6xawTXFtfC5SC7AdZjJI8TEAZjj5N4sEdB192K0lveu942larPDdxunNz47tklHtIgfA9rl3+OPQ4PFunX2ixK1rfM9szcqxShGdCQSOUOCCPVcY8vGgN9xHxBb93pl0qPFy3SpGJRyyGDBSRsEk8uOU5PmPOpd/05shcfRzcxd75c22fu831eb+znNfPbWeoatK8gEt06ru2AFUD7IzhR6KNz5VVUtv0ayPgXsUx9lgYyImwGXpiRgy55TggMcZwaA6R212XLJZ3I6AtEx9Dhl/iqJg1Ndf0iSXhiPvCWkihjmBPXC74+EbY+FQGzm5o1bzA/8arXLxO5wqz4oGUproXYo+bCT/4h/wAVQ1zWe7VBlmC+8/8AnNS7sZ4otoLWZJ544m73mAkdVyCgGRnruprNGzNeKyT5UjfdrGkRrZXNwAe9kWGInO3KsoYbee/WtpwDpMf0S0nx+s+iJFnO3Jnnxjzz41pe1TiS1l0uRYriCRi0ZCpKjMcOpzgHNXODO0bT0sreF7hY3SJEZZA6gMBg+0V5Tv45qwcUg/aXLz66R9xI1/2Fv4qwyaweKdZSTWZ5VdWjZ8BwQVICKoIPltWTFOGGVII8wQfyqrdueh4W12bXjkuVe0W073UbKPqO+Dn3Rjm/dVgGtr2f4bWoRn6kUh+JUj8jWtSzIm4jLFD9Tr/E8LPY3CpuzQSBQOpJRsCoXwnqijTLWa2tFuJYVMMiIyCeNcnvCuRklmAbl2zzV0eoXxT2eW7rJPCXtbgKzd7bsU5iAW9pRs2cdRg+tXDzBY1K5gj0W7K2r2UbRyARyosZZ5FwCFDHcsQN8HbpWZ2SxMukW/NtnnYA/daRyp+IOfjXOezPh0aqZHvbieVYGTELSuQeYH2iWJ9nYjbrvvXcoowoCqAFAAAAwABsAPIAUBz/ALcL/k00JneWZRj0UFj+IHzqKdgSD6VcHxEK49xff8hWJ256+JbxLdTlYF9r/vHwSPgoX8a13Y1rgg1NVY4WdTF6cxIZPxGP8VAfReKVQGmaArSmaZoBSqZqtAUJrGl1OJfrSRr73UfmaXceR6dCPDFaI8MWn/C2/wDoRf8ALXF1XFlprHCUH8/MkjXzLJsJuLbNfrXVsPfPH/zVz7jWy0a6czLewQXXMG75H58lcD2kBwTt1GDnzqaLw9bDpbwD3Qxj+GvQ0S3/AGEP+kn8qqf7gh+B/X+DbsX5nOI20Qu8t/em+mkxljHKijAAGFjA6AeZqM8bXGktGv6OEneB/a5u+5OTlPTvCd+blrt0mmwgEmKIAAkkomMDqTtXGuJbmG+u2kjRVgiHdpyKF7zByXOANt9h5Vb0fFftMmlDCW7N4aeU5csdyc6L2raXbW0UUSyqFQZRIWOGwObJP1jnx3zVrUO0/SJmDS2rysPtPaxsfmxqFaFr8umS8yZktXb24vI9OYE9G9eh6Gu0afepNEksZDI6hlPofyPpWNZxSemfWGU9nn22MS07hJxluc74i7bIngkhgtXIdCmZiqKFYFfqoSTt4ZFcvtNZeNOUKpA8TnP519OGMeIHyqncr5D5Cua/9QKW9fv/AAb1qdbzB4PnPRe6ur2Jbs93Ex5XZWCYGCQeZsgb4rqVn2a6Kelx3n/1cf8ADipJrvCFtecvfx8xTPKVZkOD1GVIyPfWlk7I9PP2JB7pW/fmrdXHqOXvJojnCcpOTeTPt+ynSjusXP8A/PkI/B6ym7J9MI/6qB7pJh/HUfPY5ZfZa4X3SL/yV6XsoiX+ju71PdKP3AVOuOaV+L+hp2Uj3r/Yzp4gkdBLEURmyJSw9kE7iTO23pXGdK1bukK8hYk5znHgK7LN2cSMpT9JXxRhhlaQspB8CCelSfR9Gjt4Y4kAxGoUEgcx8yfUnJqHUcboUVyLm9iannrlzR6Hz/8Ap2Q/VhP+4/kK3PA4vVv1uorR5eQEMhzGuGUrjnfYHfPjXdqoxqh9+yXwQWfmS2TstWJyyiK3XaJexDL6U6jzN1Fj/wC2tHqvGt/qVtPDa2Zh5QVlkaYHbGWjTYAsR5Z28qhWrarFe3cr3zyIrFo4o1UlocFeWRlbAKgZyBliSemBXQuzi7RNOmUENHbyTKJQpVXQAvzjO/j479K6+o1l9GnVjw28e5TUU3g5twPoOoSMZ7AmPkPKXLhFJwDyEH6w6bEEVKtW4/1uF1iljiiZiFV+6XkJ6f0jOYx+FbfsWuQ1lIu2VmJI8cMq4P4EVsO1aZhp5RVcrI6q7KnPyoDzFiPgBuR161VfFLlq+waWM4/k37NcuTmk/ZlqkztI8OWdizM0sWSSclvrete4eyPUQQQkakHIPfKDkdCCOlebf6EIEbvr25lMgj+i84gPLj6wx3mV8MA5z5V0XgnQpop2kEL2ls0QX6PJcNM5kyP1pzshxtj8Ks6vUX6etzc458Fh9fc1jFPwFtLr4UKXstgBzPksceJxsT8KumPXm/rFknuRj+aGpnSuD9+ap+X0JeyiRS1g1pSC11Zt6GFv4QtSjTbqfl/X90Wz1i5wpHubcfM1cVSelZUNtjrVvTanX6trleF54watQiXwaUpXrEiDBUirLWoq/SoraK7ViyKfzMptGK9oMVi1tKsy4A3GfhXD1/CK5LnrxBLfoSxsfiRnirRXu7V4I5e6L4Bbl5vZzkrjI61zPiPs6ms7YPHdGQ94kYjEYTJkOBg8xycn8/KuwXKsVbkIVsHlLAsoPhkAjI9MitI3CzSyxS3Nw8pifnRFVIogw6NyjLNj1auHo9VPT93m6Z2x1fsTdd0cw4a7Obm8DmWcxKkjRMrczPzLjmGMhcb+ddZ4c0FbO2SBGZwuTzNjJLEk7DYDJrXNw9dQyzSWtxHiZzI0M8ZKcxABw6HmXoPA1ttKmnZT9IiSNgcDu5O8Vh94ZUFfcazrtTZqI55k4+WwW/Xcz6UpXHwbCgpSsoFaUpQA1SlKyBSlKAxL7SIZhiaKOQf20VvxIyKjHHcwS3isbcKj3TiJVQABYsjvGwNgMbfE1MJQeU8pAODgkZAPgceO9RvQ+ChFP9JuJXubrGO8fZVyMEIg2AwSP5Vc09ij3py22XXfw9DVryNXYaOml36937NrdqsWCT7E6jKZz4P7XxJ9KnVRPtFTvoI7Rd5biVQn9kIQzyegVfzqU28XKqrktgAczdTgYyfU01EnZCFkviec+uNn+n5BdOhbFhHz8/InP9/kXm/zYzV+q4rIitPOsafS3ap4gs/8IOSiY4GavJak9dqy0QDoK9Yr02m4FXHra8+i6IgdrexbigC1dpSu9XVCqPLBYRG3kUpSpDApSlAKpiq0oDyUFU7oeQr3StHXB7pDJ55B5CnIPIV6pTkj5DJbMI8qsvaDwrKpVa7Q0XfHBGyk0a9rYjwrz3R8jWxxTFcqfAKW8xk0bq1mAtuTV5bPzNZOKrirNPBtNXuub5mHZJmI1n5Gsd0I61ssVRlFRanglNizX3X7GY2tbmtxVKz/AKMvlVfo6+Vcr7gu/Evf9jftUYFMVn9wvlTuF8qz9wXfiXv+w7VGvKDyqtZ/cL5VVYh5CtlwC17zXuY7VFi0HXasuqAVWvS6TT/Z6lXvgik8vIpSlWjUUpSgFKUo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cxnSp>
        <p:nvCxnSpPr>
          <p:cNvPr id="43" name="42 Conector recto de flecha"/>
          <p:cNvCxnSpPr/>
          <p:nvPr/>
        </p:nvCxnSpPr>
        <p:spPr>
          <a:xfrm>
            <a:off x="3563888" y="3861048"/>
            <a:ext cx="2664296" cy="16561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64" name="Picture 28" descr="http://images01.olx-st.com/ui/3/12/00/t_60891200-f1cbcbda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5777880"/>
            <a:ext cx="1080120" cy="1080120"/>
          </a:xfrm>
          <a:prstGeom prst="rect">
            <a:avLst/>
          </a:prstGeom>
          <a:noFill/>
        </p:spPr>
      </p:pic>
      <p:cxnSp>
        <p:nvCxnSpPr>
          <p:cNvPr id="53" name="52 Conector recto de flecha"/>
          <p:cNvCxnSpPr/>
          <p:nvPr/>
        </p:nvCxnSpPr>
        <p:spPr>
          <a:xfrm>
            <a:off x="3419872" y="3861048"/>
            <a:ext cx="1512168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6" name="AutoShape 30" descr="data:image/jpeg;base64,/9j/4AAQSkZJRgABAQAAAQABAAD/2wCEAAkGBhQSEBUUEhQVFRQVFxQYGBcYFRwVFxwVGBcYFBwYGBQYHCYeGBkjHBgWHy8gJCcpLCwsGB4xNTAqNScrLCkBCQoKDgwOGg8PGiwiHyUsNDQsMyowLCwsLC0sLCwsKSwpKiwsLCwtKjQtLCwsNCwsLCksLCwsLCwsKSwsLCwpLP/AABEIANAA8wMBIgACEQEDEQH/xAAcAAAABwEBAAAAAAAAAAAAAAAAAQIEBQYHAwj/xABEEAACAQIEAwYCCAQFAgUFAAABAhEAAwQSITEFBkETIlFhcYEykQcUI0JSobHBYnLR8CQzgpLhorJTZMLS8RUWF0Nj/8QAGwEAAgMBAQEAAAAAAAAAAAAABAUAAgMBBgf/xAA4EQABAwIEAwYGAQMDBQAAAAABAAIDBBESITFBBVFhEyJxkaHwFDKBscHRQhUz4QYjJBZSosLx/9oADAMBAAIRAxEAPwBIoUcUK9MvKoqMChR1FEUUKOKEVF1FQo4p/wAM4O99oUaTq0aeMDxP6dYqj3tY3E42C0jY6R2FouUxVCTABJOwGp+VS2D5Yuvq0IPPf5dKk72OwuBVx3XuooZhmEgHQZm8zoFA18DvVGvc/YjEdrnGkfZ2ranIIkkuZkqBvMjTpSSbidzZmQ5nM+W31v4BekpOBPkbjcL9NB57+g6lW36tgrRyve7S4BJRNT4agbbjemWL5zwth0RMJmZiIzFdATEka+NVDlrAXX7a6qhnIygs2VQzEMSREtoNq6cN4G/10rcZWdJckyVJEQdIMajw2pTJxBhaQ55LvQDnbn4WXoouDCOQiwwtbc7EnlcWy01uVcMdz1ctIWFrDqo/hJJPQCAJNceH8/Ym7aD5MOslhBtk7GPGqtzNwZgBca6GlsoQKQFBE6STUviOCXFthLd62mgUHKZA+Z1866OIURfiJIZbLW5P4WL+G1TaZtrF7jrs0DXbP3ZO7nP7m8tl8NhLjGZIUrGhOpIOulcsXxkNvgY87V5T+TRVY4Jhime5AcglZzRruT5zpXDivHXYZIyA6GJk+XkKLgqYMJdiIN8gD+Sh6zh1QJGxtYC0DvOOhO9gCpq1zFhmGpuW5OUF0OXN4ZhpNSGHUXJ7N0eOgYT/ALTrVYw2KwrYVe0//W0xPe7TxEb/ALRSeCYFb9xrrLCAZVgkGZn4xBJHj50wjmmu0NcDceXiks1JThr3uaWhp8/DqfBWq7h2XRlK+oikRTdsbew6EpiD2aj4Lyi6h8ujSfekpzGHtq97COgYTnsHOvvaOo9oor4lzHYZG+WaX/BNkbjhdlpnlnyvufBOaFIwWLtXv8i6tw/h+F/9jftNdWWDBBBHQiD8jRbJGvF2m6BkhfEbPFkmhFHFCrrJJoUcUKiiKhFHFCKi6ioUcUKiiKhQihUXF0ihFHQqKIqOKEUKi6hQijinvC+Gm63go3PkN/7/AK1lLI2Jpe82AW0ML5nhjBmUvg3BmvuAPhnU/nA/vSpDm3mcYOyLWGUEntLbXARCOonL116n01k7dObuPDh+GFuzC4i4ukHW1bMjNH4ifz16CqBwTFG3e+2JCQ90q/w52twWIPipPzryPEOIOkzGg297/bTmvf8ABuDBje1cLj725dPvryXHgXAhfW89xmzCIMzNwy0tO40/OnXBePJhcM7EH/MI0E7qIBI/1b+dReBxHatcs2rptC4e4YkEgmFPhIO/iPOiwTXcHdy3VzW7ndaNVI8RP3h4HzFL2UbpgXSnuXGmo8V6Cqq2sLoI7FxF2g5A22B92Tzl3iLsl1LTKrfGAwkRGX5Du/OmeHxl1MV/iiVLjKzAwIOgZSN1BA/OrFheRLj3ku4WFAMnfJHivgCNIPjVjx/K+FjLirokGcq95h5QokeHnTAU0DcTQLvGhGYd0O3vRJZOJyGRspNmOHeByc08xufeaz/mDg91SXV2dAZKkyV8x4inl7h31iyty1ca27a/ESM40ZT4CdfcVdvrmCQQtm7cgASxVZAEfeM/lXFOK4ZRCYIAeHawPyXyo8U134hD3SMwdj0Sd3E3CHszP3g7uuG45OzzWXC0+R0y3DcRpKqYMbNIgzBC/Oo1rV0NLq4E6Z1IP/Naji8RbL51wih4jML8GPDVYqK4kBdTK9m8BMypt3I9IINZijIYQWG+2X3W7uLtfK1weLW71ydd7DPJUS72tlFFxCA+YgmNzvp08YNTnBuNW0tqhZkaJ30JOs5Tp8qc4+0HOV77KhCL2d221sDKAMwJEZvepDhPAVfDhGCXQC0ZSLiwTOkbVT4e77McWddM1oK60N5GiTprl78VD4y6b15A7503he7AHkTEnxqy2MbbOgIWBse6QB61VLvLTW7/AGSswDAlWiTA1gjyiDTLiFm/YgXMrqTAI/dTqK1gmqIC5x73MnXzVKynoqsMZcx5XAGmfTmp3EW7eLxKhFGW3LPdUZWPQAN4T41NYfFYmyMrZcZa/Bc7t5R/BeG/oSPSqzy5xNUBXMFZjmIIkeA21GnhUzjuYBbQnLLdIMp6lvDy3raKqppbmQ2f5eXNB1PD6yItEDcUenPxxbj6ZKUscQw95stt2t3Otm93HB8Fc91vypb2yDBBBHQ6VE4TgqvbJxADvcIZid100CkfDAPTxoNfvYXIqt29pmCrZun7QT/4dwa6e3vTFkksbcT8x6j9pJJDBLIWRmzv/Ene3JSsUK68Pa3idLDEXR8WHudy6P5Z0cekHyNIe2QSCCCNCCIIPmOlFRzMkHdKBmp5ITZ4SKFKiirVYIooUdCooiiio4oVF1dKFHQqKIqAo4oAVFE3+sk3hZtgFoDMSDlVJifAnyNXLl6z9Xwz4i++YKouExCAD4FRNPi+OOspVbsYdXvrh10NyGvsNxZQFivrlke/nUl9JHFMlm1hQBNz7W6PAbIvsR/0CvHV1Q6SRzye6NBtlv72uvoHDqINZHThtnO+Y721Ofh62VF4pi3xV67fOzDNBPwrIAUR0Wf3pvxjikvZcKP8tAQRKkpKlTO4gDTzpN1ggABMMpDRuNTPr0NHhrt3DiWQXLD+Pett5gj4W+R8RSyFuN+Jy9nUWijDGAcgDkD0ThOA2cSufDdx+qdAfA+A8GGmm1X7hfCFsWFfGkOwjKN2YgSDB6j8XvInWrcmc0YBLrG6otm2HZSqlUcdLTNJ72k6yKi+K8wYrit5/q+ZbasoLA5T3icsSe6sj9z4U2jBk70owi1jb+Xjy93Xh6ubCexgOPO4vng8Dr7+qu3EOYblzur9nb6KmmnmRqf0qLimfDLeITPaxa5btpspMg5hEhtPEfOnlemp2xhgMYsF42pdIXkSG5QoqOhFEIZFQijoVFEVNH4TaJzBMrfiQm23zSKeRQqrmtdqLqzXObm02TUm+u10XQPu31DH2uqAw9waqPGb2HuX27bPYvAgMQ3a2jA031Aj0q71mPOOmNu+qn/pFLaqmY1t25JtR1krnWcb20uu3EuX7pAu2YupHxWzmIiem4rjw97jQAS56L1zCTBnc025cuv9aVVuOmZgCVMHUjodD7g1fr+GuKwa5aTEAa50GS7tHet7Pp4H2pX8I9zbgXHqnsfE2xyd42JH0Pv6+CgeG80FTlPdYbqwgT5r09ql+CP2jm/eMtJVNIRV8vCdtaZcSw9vEoxtnM6a5WH2gj7v4tujfOuFhMRhmzIO0SBmQCHURqCh+JfPWuY5oT/t98DOxW4FNVMPbAMc7LE389OatmKwK3IzDVfhYHKy/wArDUU9scYYZbeMBv2z3UvLpfTQmGG1xQAfH0qL4PxW1iF+zYK3VDov9U/MeVLwdtmbtLmhIIRegSYzA/eJjcdKLjq4KwgMu2TyI/YSySgqKFrjJZ8Q+t+VuXjp46KYvcN+z7WywvWTs6dP513U/lTGKFgvaudpYfsrh3IEo/lcTZvXQ+dSNi7axJywMNiY+Cfsbnibb/dOo0Pjt1o8TviNptOY0+vJKXUsc4xU5z3adR4cx7NlHUIrticK1tirqVYbg/3qPMVyijQQRcJa5pBsUmhSooV1csl0KbYHHdp0y+9POBcQs3WuBctzswJ30OpI/KgZ6+GGMyE3tyTCn4fNPIIxldJAoYxjYTtGXyUHqx203jrXW7jAoOWF8+v+6q1xXi7Yhlgyo0UeMmJ85pG7jnxLjHA3u7k/henpv9OGntLUOuQdBp9b6+itv0aYM3Lty42pchZPgD2j6+cKKgeZuKC/jLl4iVD5R5ovdHzAJq8cFtjB8PuN1t2GY9PtLhJOvsoqP4fyEmI4dmw90G64Vjm+CR3lXxU5W36zS2ZrpcmD/wCDL9p9Q1ENPK6SY65D65k+WFZqzrmK3AYndYzAeInQ6dOvlXQYR2cYfD31IvqSzE5FCjpcB2YnQfrFTJ4BiLVovcthYuC3bzBS3bGSAhnbQnwMCpLBcPt2MLfd4RrYGa6Rnd7xbOiJ0YksggDQ+la08VgNj9lXi3EA7E1mY0NiLG/09Qf8Ujh2G7G8bd4i0pKr3iIO8mATMkaE6aihb5qGHuXDZs21JhAvxWyFJDFlnvhuvhrUj/8AjLiGJt3MU1sBiC4R4tu/8tsAR75ZqewHDsJa4NezqjsQ+twKt5bh0QBfiQg9AY0PnRL3Ny3XnmY87ZWVc5Z5su3b3Z3/ALQv8Lx3hlGzeKgCJ6ab1boqhcv8ZsYZ+8rFngNc6IPADcjqSP2q4vxmypIa4qkCdTEqROZTsw9K9DSPAjsT/hedq43OkxAf5TyjqCv85YdXVZYq29wDur5GdT5xtU6pkSNQdj5etFNka/5TdBujcz5hZFQilRRRWioiiiilRQiouJJrM+eE/wAa/mEP/SK06Kzbn0RjPVEP5UJV/wBv6oyj/ufRRXBmVL6Mdsw/Ig1rkzqOv6Vi5WtK5N4p2uHCn4rfdP8AL0P7VhRvsSxb1rCQHqTx3Crd7V17w2dTlcejjX2MimF2zetRnm/bH3lEXlHjA+L1X5VN0KLlp2SZ6HmhYal8Why5FVvG8CF5Vv2IfvAG4ndYAmCLtsdR4gTpqKe2OZ2tN2eJQGwzHI41TLssEfCQI1FP2wkP2lpmtXdO+nXydDpcHrr4EU5mzf7mJCYe6+naDXC3Sds4P+S58T82rz1bw8nvP+hGo6r1NBxduERgeIOh8Dt70S2tqUNy02dACSN3A32HxDzGvlTNbOdWzgEMNF6AbgEj70wSRtA8KjcbwW9w647EMttVzBGIKM5YBQrbMNc0b93UU+4fjbWLYXC2W4QuUZsoDA95nRfiLDTXprWMPEZIe5Vd5vPy+bmipuFRStMtH3XHO3Lw5X58vHOdt8atrh7Nu+l26FWHfe7bIGrqd2WegnQTqRXPHcKKKLiMLtlvhuLt6MPut61H30bOUOmWM2szOoVSNwRqT4GOtdsHirlh2eyRLf5lttbV0dc69G/iHvNNoGuibigdjb1/CR1JZKcFS3A/p/7eP28brnQp+eJ8POtz61Yc/FbCF1U+CuAQV6jXY0KI/qEW90N/SKnYX8/0qLxAutnMs5B8UfqfKq9yVzV9UxYcx2baNpOk7679R71oHCrbdmcu8E6eAGv5TVBscjPdvuEYLaEHMddDOgA3OhpU6PtgY+aPjlEJEh2UxzZxBlu9jbbMLmXKQZlH1XbyP61L8vYENdnXLbE6eOy6/n7VFXuTRh4uLdLBcsBl72YmDqNMtWrgOFZbE6LnOYmJJGwAGw08fGl01MaRuDcr1NNX/H3l2H4Vw5hAXht0bZrlm2P9IU/LSoTAcAxd/AG7hmdHXMmUGO2tQdMuxdCTlJ3kjoKleb1/wEf+ZP5A6VC8F5lvYOwz2D2iWjmu23k/ZuQTcQ7yjEgjwI8Kxgd/vW6fm6yqWf8AAxAfz15ZAeqomN4dcz2bKW2QqDmzMWQkHvXIgZSJgg6g6dKtnAMRduNbFu4lm3ZZVtJ2PahjDfaPElZ11G2emvFOcr72b1wvazXyyXFRUW4tlhAIIEsCI74J/o64DxS2CjXbrNdZGGHtrh4KHc3rmUw4DDQaSZmj3k25jdIow0357KL5851vXA2FW21lw/24L9pmZfhCn7qCZy+MeFUi/jblxQja5SSXMl2mBDMTqBGhrZMB9FmEdHz3r928wzO2ZVcE94nLHekmTv51EcN5QwmHxDWr7o7rdFpGgtrcgoWsbNAkHoJPhWAnY04AM9srK4je8k38VmuF4artbUllLtByqXhPxBRqTvoKmuXeErfxJsm4LtmwwEN3GYM2XuoTIExImvQfLfL+FwlsLh1WY1cx2jfzNv7bVn30scWs4XEL2Fq329wTeYLGdToiuRrOhaRB0GtFEktOErJgDXgv0VZ535Vs28RbSyOytsjG9qSqhGAzLm1BMwPOuPDua8PnFlVKIIVGPwmNAD1HrVe4rxK7iLk3HY6KApYtlVZAEnciTr50vCcK7R1WQiyJZiFhevv0963gnMIAGu/6WE8LZ3Hltb7rQAs6U8xl22bVoKoW4Ae0GUghgYgk6k9fQ1H8S4/ZwWHBSLl91AtLuFG2Zj0AHXrUfwTjoxA7wK3BuvQ+anqKZMqGTS2B006n9Jc+nfBEbi5OvQftScUUUqKEUwS1Jis7+kJf8SvnbX8ia0U1QPpFT7e352//AFGhqr+2UTS/3AqlbMjzGntU9yrxPsLwJMK3dbXoevsYqulsvutd8MgnvCZpS1xBBGoTh7QWkHQrZlYESCCDsRt86OKqfITOO1t6m0MrLP3SSQV99DVtinkb8bcSRSs7NxaiijKAiCAQdCCJBHgR1FClCrrNFYxLWrZssgxOEOhw1w/CPGxdOtsjopMeBWk8e5ct4u0L/D9WsgBkC5MRbIGlu5b3iOuvjqKM1zNsh1uW3a1dXRbiGGA8CDo6fwtp+tKarhrJO8zI+ic0XFZYDZxy9U0wPMi2n+rYlZSe6+2ZoguH6MTPtAqZxOAhc9s57Z+8Nx5Ov3T57Gk4k2Mf9lilSxiW0W4NMPfbprvZvHwO/QtUNhUxXDL5R57IBixbXKg3zD76+HiSKSM7eheTFpu0/j36L0jxTcUZaSwds4b+Pv10fm5Gkj50KkMLj8E6Bg1xZEwMjD5kT7dNqFG/1+Hkl/8A05KNz5KEwtwrZJBg7T6iKactX8/asPhDhR/pEk+5NM+Z+I9jhAoMPcOUekd4/t7045JtRhZ8Xb8oH7UbRtvJdKaw2jsnvGkzKifjuKP7+ddMZxy2riwhBcgADYRoBB6+3nrXV7QbEWQdQvaMfYR+tUfnniBtY4EjMOzTu7d2CIDDbWTp1pfxC0lXgOwXoOFPMHDw8buz8NFduc+eF+rMgAMXBcUkgEmIJidtZA30p/8ARbzlhlt3HuqEBKI1wnNAIMZh91GM67T7VkGK7G3bD22Ls4/AYg7hy2mcGNVJmpflW92U4hhbFgW8l1LjBjemV0t6Nk1AOWSIzemDI2jvbqs07nDs23sdr5fpaNzHhOFNigov5LSw7hbTMqBmmLbgQFafhII103NDkPhQxNxryBwEYr8IChYZVWevdhvLY71Q7HGrRt3MmZbVw95WVLrDLtDyGBA0B6xtV95K5tPDbYt4m1c7FyxS6oUq4yhwwKkiMsyZjQ+BrTCCbIVrywG24stH43gLRw5uOzIbKlhcQwwyiff0NY1xHEnG4lHdFttaZc15QVuORoXYgwAuo0iYq64/nHGYy6EwFi29lVFy5nhi2ugjMBvBjrWaYbi15MR9WICs10m4uTZZLsup+GJEeFVkY62Vr9VpTvYHd+5HRXR+OfVbJe5dD22BhbhNt2ABJ7O4O9qAYzLDbAil8H5GGMZsRiLgVnhlVGNxkBGitJIJyxG8R1qj8SV8ReCsO78UkanMTpHWAPatF5Q5bw+GsdveQHLbPdb4VA1JjaTWcj2t7oNitGwvc3GbkHS6jOZuRMLhrLtZe52ttQzLcBhgzZBlbKBObp4eFZ/hcZmuQIC/D6wImSetWvjPG7t9msIVa2Dnt5GzQriQHMwWUSNpFWblT6N8lntGChmHdkajyMroDt0rlza2qzbk64yVGx3BGu4nsiy2mS3YYBh8Vtj0OwbUmPKrNxrA4bA27bhDbYtl7p7RXQiS2uqHYx186svMXDLlsfZIhYm2RmKgwrltzAYQfHTWuFnlHD4i3cV1V3JdlY3D9mzQZSCQV2zCKpHI5jwdLLd7GPjcNbqDVgQCNQRIPlS7VkswVRJJgCprF8CK2FyD7TNDlxkCrB7wJMBRpBEz5UwwWIt2HX7RL963BbJKoD0969EOIMcSxgJO3VedPDntAe8gN36JpesFSVbQj331meo1qgfSOv2lk/wN/wB1aJj8b2jl2yqD5hVHkCxqm/SZw0DD4a+HVszOsAjbQg7ydjsNNKvPMBHheRiOyzghJlL2A4Rus4urOX3p9jMI1srm6qrA9CGAIP8AfUGmxScnrVy41wztOHWLo+K2gVv5CY/Jv+40HGzEHI6STCWpvyjxTJdEnut3T+x9j+prQIrH8Feg1qPA8d2tlT1Gh9uvyo6kkuMJQFXH/MJ/Qo4oqNQCKhRmhUUSLtoMpVgGU6EESCPMU6w3FslvscWGv4XYP8V+wPI73bQ8DLD+LpwoVhNAyYWciIKh8Ju3Tkkt9EXantMNdV7L95GS6ApU9QIMelCmtzgtliSU1OphmUT45VYDXehSg8Nffb39E+HGstXen7Wc8e4p294n7qjKg8h19zrVv5D4iHw5tn4rZ+YbY/ORWd3TDGpblbinYYlWPwt3W9Dp+WhraB+B4QU7O0YRutORCb4g5fs21gE79J06VQOf+yZrZQFmUMrNuCSQRLdY1qz8zXGUrBIkEGOomaq+Nns2jeDGk6xQtTF/ynP6D7J1RSYuHtYOv3UHb4klu2Ps1Y7AEmBGpLDZySdj0FMe1LOGACme6F2HWBPSlYZzcAtZVLFhlbYgnQgnqvXy96lLmAXDqHcrdnMoyN8Dg7FSBoRqCNDWRsFhckeHvxUbd4g4vNcMFmJLCAFYnfQaATO1TNrjTXLK288pnJFmSCrZf8xSRCg6jQ69RVdxLAuYMjoYjT06UWGusrgpIYbRvXcI1VbkZFaN9G/0i/8A05ylxWdGjQbxJMfM+1XXmHm9cdcstgMNbOJcm0LlxVZsraFde7HQzMeU1kuCs2sWHnMuK3VFgKTuWVYJZj1QEHWRO1SfK/HLnDcbOI3U67MZyypVtQQQZnw8KlxpZUIIzCv54Zim4kWxQW2Ftq90qgVeztjKADtJ8QdhULxfmM4ztCoJtKQiJJCySBm0Imr1xj6R8Fi8FcQ23u57ZlCezk76Mpka+FUA4+79RtouFtWbKXc6sqMWJAKwSxJaZ101rB0XexeS3bN3Qy+W/h0Vm5G4IufUTmUxECfEKToTtWv2rcKB4ACsv+jnFNiMSC4OW2piVKCY+6Dv/wAVqc12FrgO9qpM5hd3BYKM4rw1mUm0Rn/C3wMfNSCKzzHYO8zOqdpg75BJQqL1p4nvKRLqJ1OXMB1itWoig+W1WdECqNeQsY4NhL9sqceVcd/K5uF7LNMLmIORWHSYPiJrnx7iyWrjOVLNdadNJIUKSfAaDSr7zhy1feLuBKK4nOh0FwEAZTplYb6MPlVUx/LT4y9hYtG2glLyBQjW3BUuCTuCIZTrvFcjPYYnD5jp05q0h7bC13yjXryWc43m+699XCgW12ttqp8T5Hz6VG87cwDENbW2sBVzEnfM8aaeEVbxywLGPdLuZOzukIRqrW9SCT1MFJ965fSobRs2j2NsX85DXbZBV0g6SAJIIGhGnnV4ag3MTdDqqy0wwiZ30WY5WgQeunrWhcjcS+sYe5h7qj7MZT5o8jXzBn8qoabD+YVpHJOERcOXUd52IY+OQwB6UzpQceSV1bh2ef0VB4ngmsXmRt1YifEbg+4g+9WPkzi2W5kJ0fT3p39IPCZVb6jaEb0+6f1Hyqm4G+VYHqKjgYpMlGuE0ea2OipnwfHi9ZV+sQfUU9poDcXCUuGE2KKKKlUK6q3RUVHQqKIqFHQqLqxS43eNd8BZNy4ijcsB7dfymm+PstavMjaFSQen61O8p2PtC56aD1O5+X615+916G1lbuPGbNsj7pK+ewI/IVVsbjAiyd+gqf47jlt2CTrJEDxMH/mqfasm42Zvb0rOaa9jvZMaNhDC0aXUa2GYQwERrPhGtaLwlcHiME5uoA7rBYAs4f8AEomJUifQ1WcRhCbZUdYrjhrYypbBhpmZIhtSDp1rFxyDXb8tls2HMuZsN9+ijsXy9eW5kVGefhZVJDKTAYev5U6FhsIFkJ2jCSDBZZkBSp+ZHpUlgeY+zc23L5BMlHKFussQZiJ0FM+MNafEscOO70gkyQNX73w+h8K5jcHWOixLI8Nxr781HiwzsX+8IbcgzPTrRPmuDKF2kmBt6mpO3abJCDMRE+JOw3+6PGmwdkTLI1JJA3nbWtLgarDC55uAm+G4lcRgVJYJIGY/d/prtU5heLFoZGZSfiUsTB8QSZj9KhbhJAUwIDHaD5gnc++1Mbd0oZBqrm4hdWB7N1tVsvLDnKe12aCHkhh4NbuLqvtI8QaunCOc3tErcYYqym91IN+2PG9ZHxr/AP0T3ArDuD81MqlAYUmchOk+K9VPmN+tSFriBVhctsysp0YHKyn1G1BAviOaOETJ8wvSmGuB1D22DK0EMDOnr18fGuou6eB/5jWsY4NzVdAzK4s3mg9qq5rTx/42HGmuxdIPkav/AALndLpVMSnYXiNHU5rFzpNq/s38rQR1ouOdjxqhJaWWJ1iNdNwVZcbigiSempqiXOLZrhvMWGU5VZTlfUyQOjCBMERtUpzNjmY9mN2/Twn++tRHCeGDE4gWxPZWtXPjrrHmx09BVjmhly43wJmxdi/cvO1h7cG+yqMhfRFuKAAVYwJgQTruKqf0l8nYi3hlyWi6I+9pc6hcpHwqJUbbiti5k4Wb+GuWbTLbuOjKpKhwBpIKn7p0E9JrGeYOM47A2QjXHW7ZKiQSJSIMkbkab7gg1rFjZiwgZqsuF+HGTksvW0QNjoR0Pj6VpHJT/wCFPlcf9jUafpexbJ3ltMw3Yrq3r5+dSnAcc2Lt3Gu6HtPu90aqOlFUr5cWTfVDVTIsGbvRSd62l+06TKtKzvr46eBg1kmMwzWrrI2hUkH1Fa/g8GtpMiCBruZMneTVL+kLhUMt9R8Xdb+YbH3H/bR1RGXMDjqEBTyNEha3Q6I+R+KQ5tk6Nt6irxWP8PxJRlYbggj2rWOHYwXbSuOo/OpSyXGEqVcdjiCc0KFCjEAiihR0KiiTQo6OooqhzNyth7xtsitbu3LuQtMq8z3sp+GI3FVPhuHhzbugyjFSsmJBjYVpmIwv2tnUEZ8xiDEBt/PY1Qub8Sq4+7kEHuBj4tlEwR8PT5V5ikafhsZO69EXky4OiRzHZtqls28o1OZVOuwgkdNjTm3YygeYB+etRuOugWgi7sFznYsF+EN49al8OhNm2x/CPlsD8q7h/kUxppP4IgutMMXbNvRfvMGPjK6j0EmpKKD2ww13H6VV4xBHM7pVQxdiLrAbEyPQ61I4G5lRQglswLaSDGoHpR38KdSZG8TXDCPlYHz19Doazx4kI6EsKf2L8l1dsmc6mNtc0j36bU0K5TB36RqTXHEWyrkT13p/wooZDzrGvhFSw1XA46IYQ2wft2ZVM5mVQ7DSQACQDrE61X7xkkjqa0PAcr4K6sXMQ6segAAHuQZ+QprxH6LSAWs4m0y/xd0/NZH6VYPDTnf8eazMZdpbzz8jZUVPXaprhuLAWM7C+GAVSFCZI1DOT8U9CI86aYjgN5GIjN0lDmB+VMmwrDdWHqCKsQ16qMcZuLhaBy5zHhiGt3wUJPddTojAQSpgsJ6jUbaHcdLHNN3DOTauZrZmVdO5c6BzaJ7jR1BnzqnKctu2CMzE9wiARHSeo12I9KdJjczEmCw85A846/tQroGtNwjmVb391x18vHxV+5d5xvspFxO0jQNmGdEYmWCncefQVsHLuBWzhVKFWFwKxYGQxPTN+ECBPrWCcr4P7UXGmTswP9K0LDcwPwu8qErfw10Z2toQzqDoXtL96OqdYMbRXYZgXFqyqaYsAfz23WlOh7rJupPdOndIEr5HYiahOfeV1xWGYjKtxBmBbYqoJKN5ROvT0qYweOt3LaXrLB7TiVZToQdp8vXUU25gcuq2FmbmreIQH+sCjb2S7CM15a4nw/sySs5GBIncEbqfMVceQm7l0eaH5g0n6VuNWrmJGGsKuTDBwzgCXvNGeW6hYC+oNI+j9tbo/htn9RR1Ie+EBVjuFW+mnFeHi/Ze2fvDTyYaqfnTyhFNiLiyUA2NwsZNkq7KdCCdPMaEVd+R+IaNaY795fXqP0PzqN544WbeIW8g0uamPxjQ/PQ/OmnDb5tuGEiCCP6UoN4ZE6A7aNaXRVHJzBZygm4J8ACT+Qrnc5msj8Z/0R/3EUz7ZnNK/h5b2wlStCq9f50tjZD7uo/SaZX+e4+FE/6m/YCszUxjdXFJKdvUK3UKo556f8SD/QP3ajqnxkXu37WnwMvT1/StHDrRa4CEhUzy0n4svSfU1Bc3clvevi/ZgmO+h0JgRmXx0jTyqxcNHeIUnKOniT19KkzS/h4EsRYR3b5IqpeY5A9uqxNLJZwviQPb/wCKvRsA2go+6APYbVCcz4L6vjGMd1++vodwPQz8xScBzDcLaKuQbz/e9YyDs3Z7I+Al9izUpwRBiiJrlZvlyZ33pTNQzXXFwnpFsikYy1nUgb1C4jClBU2DSblhX33qOF/FZEXUCbk6npXfh1rOzDY5ZHqDS8fhI2/uKaYa8bb5vCsnXsQNVSMNbI0u0upXAWC99LTnLnYLPr186s2I5QvpJtXgw8CCp/cGqrZ4n2mKsldluW9f9QrWjvSWuqpqdzC02uE6hpqebE3UA6rMbfGrsaMrD5/ka7f/AHCwGqfLT9q78ycKWziGyaK/fA8CxMj0n9ajLllma0TJRbmvkHgT6SBTOOr7RuK+RG6Ek4XhF2ZHe33y808TmFdikjwMMPkZpacxWeuHsnz7G2D8woqRHDlYEFRsRMCfWq1j+C4jDvlvLsqtmABUq2ikONCDt6g1aCr7W4AGSxrOGGmLcTicWmv7ViwXO9uyCLdi2ubcBdPlOntXDFc12XbM1hcw2OoM+oaoPheAW7dRGYoHMZgAYJ20PnFP+YOUmwwDZw9stl+HKwME6iSCNDrRjGlzDIGiw1yS2ZmCRsLibu0zOforBwb6Tmw2fsZQOZZQFK5vEK0gHxI3612v/S/eLMwdlLCC2VCY1GhjTes8xGFI1USPzpzw/gty7Zu3coC2gDMGG70EA+IEn2rjHF/yhdlp+yNn5eX6Tn65hZnITO+v9zXaxzGlqeyDJIgwYkCozDYIMYipTljglq/eyXAR3WOhgyCPGfOtYZHyuws1WdTA2nYHSaH8I7nOTHq59bjD9DTZ+aSek+rMf1NcuMcJFjEPa3CkZTsSpAI99Y9qsPKPBMNfttnty6Nr3mEq2oMAjwIq7HSSSdlexWUkbI4O3tdvQndVp+YG6Ko/0j9TXM8eudP0/pWhcQ5Qw7WXW3aVXynKwJkMBI1J6nT3rOE22qVLZILYjryUo+zq74Ra3NE/E7p8f1pD3bu5kT1Ij86lOG40owI3Bmr9xS2MVgnjXMhZfJ17wjwMiPetI4DK0nEh5agQvDS3ex6LLbNi7cYKsszGAN5J8J61LWuRcW26Zf5mUfuTUfaJ3Gkag+e4rWOFY3trKXOrDX+YaMPnNUo42TktdqiOImSlY17NCqCPo6xH4rf+8/8Ato60ejpn8DF1SX+oz9EjAkZmjcAA/rTkCmWAfVz0Zhl6/d8eh8q740jsnlsgytLzGXT4p8t6rQNa2nbhVKokym6gud+HLdw4eQCjaGejaEeuxjyqjMwUQuw/PzNcLPEcxK5uu+wMaZo8SOlcb92k1ZMZn6WXqeHwMp473ufsl28eUuA9OvpU5IYBl1B/uKhOFYDtrgDGEHxHr6Dzq6YvgIKdrhgJUAPaGzqOq/xx86kUZIsF2Spa13eUJSSaMOGEr7jqPIikNVUTcJLXPHWmd/BBtvenJpIWTAEk13ZUw3KLgfCwcTZGpJuJEeTTrPpWudmkEm4B7Tr5nwrMrXDmQZi+RhqI1I9a44jiFw6FifQxSaspDUuBB0TankEDbOFr8rKW5rcnExoQFAUgzI118jM6VywXdInrUbZxsasST4nenK8ddmVSFiVEt0E+PSq/DvDAwDIJnFXQg66qz5INRnGscn1e9bK6tlIYeKsND+dOk47YWQwZm11DZR7CNfeq/wAWvowYqTrsDv8AMVhRiSKTEOVvNEVvY1ERY/O2Y8RmCo/ADvA+GtWrjXFVxGAuajtLZtsw6/EBmHkc3tVRtIfED3pXZHKZ2/5pxDM6Iu5EWISKppo6lrNnNNwfx9VyS6R7RV+t3LVzh1zsQFXs7koPuvBYjXz19Koty1kUM2k7VK8vYpDbu5e0BAyvlObMjd2OzjpO9bUtWKckkXacihOI8P8Aiw1ocA8Zj83RcP4WQmf3p5y2w+vArsy3J9cs/tXVsRFkIPCKPgWAKntJIImKWUtYaeXtX6X9E7r+GCrpuwbkba8im3P2HjEW3/Fbj3ViP0YVGcvcY+r3wx+AjK/8p6+xg1Jc543tOyMRl7QSNj8PTptVWmmslQ183bRHLVefhonxU3w1QM8wfDb0Wxo4IBBBBggjYjeR5VknFsP2eIup+G449sxj8qmOXOZrlki2e/bP3Tus/hPT02qP5kuhsXdYAgMwOu+qii6urjnjAHzDZLqDh01JK4nNh0PX96qOU61eOSeJam02x1Hr1HuKpAWpLhuJe2wZRMEEVjTVQiIxLau4c6cEs1TXE2clx1/C7r8mIqb5T5h7F+zuH7N+v4W2n0Ox9jURxK/2l+6yqRndmjqJM1xtWiDqKwEhikL2c0eYBPAIpdwL9CtdoVmFvid5RC3HVRsA5A+U0VNBxUf9hSA/6eN8pR5f5Vn5NxLPbEnKupKnQT8OYEnWY2O2sVBc8839sexsn7JTqwPxsP8A0jp47055xx62bFpLKBO2UkwZASYyqTqJ3PyqiNbMT08azD8EYjYLX1Q7Y8b+0d9EgmnVrFyIbXzpvYss7BVEsxAA8Sa1zhHJKWsG9lgDcur9o3g24UeSn571SKAzGy2kqewF+aztcQUiNNAQPLz8zvVp5W5jy3VDHutoffY/OqdftlGKt8Skg+o0peFfWK6zuOC4/vgrS+YuU+1Ju2YS91Gyv6+B86pdy8VYpcUo66EHStD5b4l22GVj8S91vUdfcRSuMcBtYlYuDvDZx8Q/qPKjZ6NswxsyP3QlNxB8BwPzH2Wf4K0txwC4QeJ1+Qqbv4a1h1lWV56/f/2+HpULxflq/hpJHaW/xqNv5huKjkxM9ZpBPDK11n6L1NNWRObdoueakr2KNw+XhSMgGposNjlA1UE10w2DN0znVR5/0FcDwOgRI7+huSmtxyx/Sia3G+/hTzFILWgIJ8QZqPZpNaNIdospG4Pm1QJpBpVEavZY3SKNWIM0cUljVS0WXQ518imvEb7EjqfOlYK8yglCRO/n60i4M2U6iAR+ddkSBXAARay64uDsV1LHjjBQEGUAAeZPiT41xfjd3ox/3GmNERWYp4+S2dWzH+S6X8Yzxm1iY8JNIN00gihFaYAsDK86lKW+wOkD2pVx3mW+JoMnUxXGKB1ruEWVcb7pRvN40ntm/F+dFlostQCy4XE6pbtAAzanU+9I7Y+Jo4oqlgVwEgWui7U+JoqVRV2ylzzXPiuMz9msz2aBZ85JMeWtc2HcHmaRjsPkuFddI332mlnZB50Wb3N0oFrZKw8r8Pm/bKKMw1JOwA/ea1RVNZbwBz21tVMGZPt0A6n+lammw9Ka0oABslFWSXC6zX6Q+FdniBdA7t0a/wA43+dV3CLqK0P6RCPqwBEwwM9Qf+ap3BOFrcDMzFNO7pMt5+W9AVhbG8koylcXRhWzlBuzePuuI/1DUfuPerfFUvg5I06rVxs3Myg+IoyjlxDChKyOxxBKioDi3Jdm9qo7N/Fdp81/pVgNCjXsa8WcLoRkjozdpssx4lyniLOuXOv4l1/LcVEm6VOsg/KtkpjjuCWbw+0QHz2NLZeGsdm3JNYeKvbk9ZSMRShfFW/HfR2NTauR5GoDG8n4i392R5f3FL5KOVmyaxcRjfumRcGi0ptesOu4I9R+9cu3PrQxDgjRMCnbVwuX9So0PjvXP635UzN3vTU1UEgBuE9Qyda7Vxt3xFL+sjxqDJWc8E3SyKFI+sDxodsPGurlwjoqHaDxFEXHlUXMkdFQ7QeVJLioojNFRdoKI3RUuu3COaFJ7UUO3FRcuEuKKkfWKOopcL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58" name="57 Imagen" descr="div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59832" y="5877272"/>
            <a:ext cx="1145755" cy="980728"/>
          </a:xfrm>
          <a:prstGeom prst="rect">
            <a:avLst/>
          </a:prstGeom>
        </p:spPr>
      </p:pic>
      <p:cxnSp>
        <p:nvCxnSpPr>
          <p:cNvPr id="59" name="58 Conector recto de flecha"/>
          <p:cNvCxnSpPr>
            <a:endCxn id="56" idx="0"/>
          </p:cNvCxnSpPr>
          <p:nvPr/>
        </p:nvCxnSpPr>
        <p:spPr>
          <a:xfrm>
            <a:off x="2987824" y="3933056"/>
            <a:ext cx="660852" cy="16561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68" name="Picture 32" descr="http://t2.gstatic.com/images?q=tbn:ANd9GcSsx5OMG9_2J5DPJHNrEEkje044lEFpIlasqCoaciCmR6s4HJu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91680" y="5517232"/>
            <a:ext cx="1124744" cy="1340768"/>
          </a:xfrm>
          <a:prstGeom prst="rect">
            <a:avLst/>
          </a:prstGeom>
          <a:noFill/>
        </p:spPr>
      </p:pic>
      <p:cxnSp>
        <p:nvCxnSpPr>
          <p:cNvPr id="63" name="62 Conector recto de flecha"/>
          <p:cNvCxnSpPr/>
          <p:nvPr/>
        </p:nvCxnSpPr>
        <p:spPr>
          <a:xfrm>
            <a:off x="2123728" y="3861048"/>
            <a:ext cx="0" cy="115212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70" name="Picture 34" descr="http://t1.gstatic.com/images?q=tbn:ANd9GcSHMrdCacpczv-1UyV91aMjpbr5tiwF1OyEf4avkZfgHpvg2FN9w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536" y="5589240"/>
            <a:ext cx="1240814" cy="1268760"/>
          </a:xfrm>
          <a:prstGeom prst="rect">
            <a:avLst/>
          </a:prstGeom>
          <a:noFill/>
        </p:spPr>
      </p:pic>
      <p:cxnSp>
        <p:nvCxnSpPr>
          <p:cNvPr id="68" name="67 Conector recto de flecha"/>
          <p:cNvCxnSpPr/>
          <p:nvPr/>
        </p:nvCxnSpPr>
        <p:spPr>
          <a:xfrm>
            <a:off x="971600" y="3861048"/>
            <a:ext cx="0" cy="108012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539552" y="476672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Salud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1475656" y="26064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Alimentación y Nutrición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2915816" y="188640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Educación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4139952" y="188640"/>
            <a:ext cx="1952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Condiciones de trabajo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6439199" y="232513"/>
            <a:ext cx="1931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Situación en el empleo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6582903" y="1988840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Consumo y ahorro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7308304" y="3789040"/>
            <a:ext cx="1027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Transporte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6300192" y="558924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Vivienda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4716016" y="5445224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Ropa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843808" y="5589240"/>
            <a:ext cx="1609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Recreo y diversión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1547664" y="5157192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Seguridad pública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323528" y="508518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Libertades humanas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4915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el mismo lado"/>
          <p:cNvSpPr/>
          <p:nvPr/>
        </p:nvSpPr>
        <p:spPr>
          <a:xfrm>
            <a:off x="2987824" y="3140968"/>
            <a:ext cx="2808312" cy="108012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s-MX" sz="20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Criterios de indicadores de Salud</a:t>
            </a:r>
            <a:endParaRPr lang="es-MX" sz="20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410" name="AutoShape 2" descr="data:image/jpeg;base64,/9j/4AAQSkZJRgABAQAAAQABAAD/2wCEAAkGBhASEBISEBERFRUUFRQUFhUYGBkUFRgYFhwVGBgZFxcYHSYfGhkkGxYXHzAgIyspLCwsGB4xNTAqNSYrLCkBCQoKDgwOGQ8PGSklHyQ1NTUqNTU1NSkpNC0sLCwqLy00NSk0NSw1NC81LS8sNS81LC8sKiw1NCopNDUsLCkpL//AABEIAL4BCgMBIgACEQEDEQH/xAAbAAEAAgMBAQAAAAAAAAAAAAAABQYCBAcDAf/EAD4QAAEEAQIEAwYEAwYGAwAAAAEAAgMRBAUhBhIxQSJRYQcTMnGBoRRCkbEzcsEVFiRSYuEII4KS0fEXJTT/xAAaAQEAAwEBAQAAAAAAAAAAAAAAAQMEBQIG/8QAKxEBAAICAAQFAwQDAAAAAAAAAAECAxEEBSExEiJBUYETYZEUFTLBQnGh/9oADAMBAAIRAxEAPwDuKIiAiIgIiICIiAiIgIiICIiAiIgIiICIiAiIgIiICIiAiIgIiICIiAiIgIiICIiAiIgIiICIiAiIgIiICIiAiIgIiICIiAiIgIiICIiAiIgIiICIiAiIgIiICIiAiIgIiICIiAvhKhuKOL8TT4ffZUnKOjWjeR58mN7/ALDvS5ueJNf1lrhp8IwsV3Sd5LZHNNfC+r+rB6cyDqGrcR4mKCcnIhi2unvDSR6NJs/QKo6h7ctGjJaJ5JCK3jjcRvXQmgav7LS0P2EYLLfmvkzJS7mLnucxv1aHEu9SSb9FddP4QwIGtZFh4zQ3cVG0m/MuIsn1KCkj/iA0s9GZZ8N7Ri78vi+/Re+P7etHc6nvyI/V8RofPkLj9l0OPHY34WtGwGwA2HQbdl4ZekY8t+9ghkvY87Gvv58w9B+iCG0j2jaVkkCHNhLj0a4+7ce2zZKJVjDlSNZ9jWj5F/4YRONnmhJj6kE+Hdvby2tVaTgXXtLcTpOX+IgB5vcSkc3yp3h6d2lvyQdhRc84O9sEGTJ+GzGHEygS1zH7Mc4fla527Xf6XV6EroYKAiIgIiICIiAiIgIiICIiAiIgIiICIiAiIgIiICpPtE9pUWnNbHG332VLXuoR6mg59bgX0A3J226iS484zi03EfO+i8+GKO6L3noP5R1J8h8lU/ZlwK97zq2pVLk5FSxg2fdNduCAejqIoflFAb2g8eDvZfLkSHP13/nTyUWwOosjG+z2/D3FMGza7np1RkYAAAAAFADYADsB5LKlo6zrMGLC+fIkDI2C3OP6AADcknYAdUG9a+cy5FJ7RtW1V7otExvdRNJDsqYCtuwsFrSdtvE75Lbx/YzLkEP1bU8rIdy0WMcWxje9i67Ff6Qg6HJxDiNLg7JxwW2HAyMFEVd77VY/UL3xtRhk/hSxv2vwuDtt99j02KomP7CdGbdwzOv/ADTP2+XKR97WtlewLTDRhflQuFkObJZ9PiB2HpR9UHTLX1cnk0riXTAHQZMeowMbvHI2paArb85qtqeSfJWngj2kY2ogsFw5DL95jv2e0jY8tgcwHfax3A7hscZ+z/D1KMtnjAkAIZM3aRh3rf8AM2zfKdj6dVSeG+NMzSstuna0+4jtj5Z+EgVXM49Wb1ZNtNXtuuuKD4w4Rx9RxnQTt67skABfG7s5t9/3GyCca4EWF9Va4C4dysHFbj5OS2fkoRuDS0tbVBlk7gdvL9rKgIvlrBkzXXyuBrrRuvmo3A9EUZq+rOgAd7tzm9yKofO+g6bqM0biaSacscGtaWktHex6nrtf6LJfjcVMkYpnzSLLa+quVlxZEZe8yMe4t2FAXRsgdPn6FWIK3Dm+pvcTEx7j6iIrwREQEREBERAREQEREBCirXtF4i/Babkzg04MLI+o8cnhbVdxd/RBz7HZ/b2uvLzzYWnGmt7SPBqyNwQ5zXG/8rWjva7KAqP7HOGjiaVCJABJNc7tgCA+uQEjqQzl69LIV5KCP13W4cTHkyJ3cscYtx7nsAB3cTQA8yuWaFw1la9L+O1Qysww68bEBLA4A0HOHUA72fidexApbnFeBPrGrQ4ZZK3AxSXzP5S1skjerQXCnUaZt5vK6nDA1jWtYA1rQGtA2AA2AHoAgwxcRkbGxxsaxjQGta0crWgdAANgF6r6QgQfKX0LGWZrRbnADzJoLS/t3H5g33rLJA2N7npv9PuFXbJSn8piBvkKKn4Vwn5Ayn40Tpxy1IWguBaSWm/MefVZaxrJgAPunOb3cCA0ehXlqBnkxecOMTuXmcACTXcdOYGvJU34msTatesxG5gS/MAtDM16CI8r5BfkLcR866fVUfSMn/EROfbvG3qSdztf6m1M8Z4DWlkrRRcS13kTVg/PqFzP3O+TBbLjrrwz6+wmJuJIxGJWNe9l0XAUG9PivfuvPS+KWTP93yua43V0QQBfUd/RQ/DuTH+HyGSkcoAcb9RX7gLX4Z03mkZI5wa1hsbgOcRtVXdKqvHZ72xTWY83ePbXdDPieWZk3KZnlpbYF8uxJ2IbQ691N8Huacfar5ncx7k9bP0rqo/jiD+E/avE2+99RZ8tiseCZzzSM7U13XysbD9FXitOLmU1nfXt8iy6rBzwyN62xwA9a2XPNOyjHKx47OH6HY/YldCdqLBMITfMW8422rfv57Fc+1TH5JpGdg9wHyux+4TnGotTLX0nU/HUlccXUXnMkjfs3k8Hrync7j1I+n1M2FXTqsRxmZD2j3jQWtug4u+E15i1ucMZhkx2lxLnAuaSe9G/2IXU4bPHi8E23NvNH+pSl0RF0gREQEREBERAREQERYukA6kBRMxHcZKp+0Tg2TU4Isdsojj9618polzmtBoN7XZvf0VpbICLBBHn2UfFrjZGyGBrpCytvhsnsCfIbrxbLSveRvwRBjWtb0aA0fICh+yztQ+DrhllliLPduaNr3NjY9OvY/JVnVdZyeZ0bpK5S5p5LaCsGfmOPFTxxuY7fMC+fVZFyo2uYhbHBPGSA5rL8Rvmqwf0J/RS/DequfDIJHWY+568tWLPnseyjHzCLZpw2rqdbj8bNtn+8bHzthio2d3H4dtyG11P22UXkcQZGPOWSlsjevQNJaehFd/RQGmZHJNE+6pwv5HY/YlTnG0Xiid5hw/Qg9fr+65M8dmzcPfLE6tWY7dtT6HosLXQ5UINczT57EEbfQ9VRtT0x0Lqu2kkNd51sQR2I8lO8FZZ/wCZF8nj0vY/0W/+BbI7Igk+HmEjdxzDmG5Hl4r/AO4rRlxxzDBTJ/l/fseiH03XA6F8ExG7HBjj8qAPXe+6s2D48ZgPMC6MA9nA1R69wbVE1XTHwScjuh3aexG/3Vs4U1EyQlriSWGrO9g7jdeeW8Recv0M3eI0hTZ4jFIW92Or/tKufEIbLh8/o17T5XX9CQq1xKwDKeAQSaNAVud6Pme9+qntJmkfiPidC62s5WggtDhVDd3e1n4KsVvn4f0nevjZCF4XymNmLJAOWQcm+4u9rB+o/Ra2vYjY8iRrel8w9L329ApjSeEZA9j5XNbyua7lHiJrej5fdS391oTIZHmR5JJ8TtvTp2HqmLgM+Xh4xzXUxPSZ76NNLVmGTT2Oe6nBrHku6k10+e6iOGmzNma5kbi0ghxo1XXY9LsK9GMVXbyWQautfl3jzUy+LU1iP+JV7EwMh+X+IkaGNAIaLBNUQAQCfMkr0zOFmSzOke91HsKH3rp91PItMcFims1vG9zvr7jQZocAaxvJtHu2yTRPXvutyOINFNAA8hss0WmuOlf4xEAiIrAREQEREBYueALKyWL2Agg7g7UonfoInJ4qxmfn5v5fFt8+iw1HiUQuHPE/lIsO8O+17b9rVQ1rFEeRKwNoBxoeh3H0UtntdLgRSGiY9j8hbf6BfN/uOe/1a9pr26e3dG1shyGyxhzHbOGxHb/cLn+uxOZO5r3ueRuC7yO+37WFv8I5jxOGAktcDY3oEb2Fnxnh8srZAT4xXyLa6elHovHGZv1fBxmjvE9TaTx5v/rSWjlqNzfD6Gj/AOfqq/o+vyY4c1rWuBN0ex26EegCneDZ+aF8Z/K77OH+xWtDw9j5HM+J7o/E4FmxogkXV2Aa6JkpmzUw5cFvNrX3+6WWla1FNkte9gY/lLQebwnpQogeLcrR4uxy3ILv87Q79PCf2C19S0J8MrIw4OL92noetbjt81M8agckP+a3D5ihf3pVX+pl4bLXNHmrMT8z37IeGFhyZGHHGKoSutxPwgeQ7/EdlPaRozYYiy7Lt3Oqr/8AQ2ULwh71hc10cnI6iDRABG3eu1dLVsXW5fhpelctonxa11/BpzTVNOdDI5jrr8p829j8+3zCsWrBk+CyQO5RGAaPoOUjbv5KwZ2mRzN5ZGgjevMX5HstXF4cgYK5S7e/EeaiOlDp3VFOWXx2vWuvBb8wIrgvAcOeRwIBAa31A3JHpey2c/Hn/FiSGJpDWcpc40HXfkbsdOinwF9W7HwNaYa4omenXf3S087TmTx8kg8jt1B9DS8dI0KPHB5SSXVbj6dKHQdVI2lrV9DHN4yTHm9/UeLcOMOLwxocdy6hZ+ZXnBqkL5HxMkY58YBewODnNuwOYD4bIOx8l46/rMWJjS5ExpkTS4+p7AepNAfNUf2J6ZL+Fnzsj+JnTum6EeAWG7dgSXkVty8qtisR2HSVRPaNxlPh5OnQY/KXZUvK4Ft7B0YFOJpt8xB2PX0V6K5RrErsvizDiaOZmFCZX/6S5rnXffxOhCkdXBX1EQEREBERAREQEREBERAREQUrjTEDZmvH5wQfm2v6Efovfhlwkxp4T2v508f+QVv8U4EkwjZGyzzE82wA2rc+t/ZY6Hw9LCH80gHO0gho3aezgT3AXzv6bJHHWtWs+GY6/MI0rvDMJdkx7Hw24+lA9frSn+NAPctJIB5qAq7+vaqtS+n6RHDfuxu74nEkk/M/VbL4WurmaDW4sXXyWnBy62PhbYZnrb8J0pfC7po5LETyx9BzuU+tEEkCrO/VTDeGnCWSRkz4y53MOXpv1Dgeu5/RT9L6r8HL6Y6RS0+LXWPTX4GhjaNGyR0ptzyT4nG+UeTfILcdCCQSBY6Gtwqp7QuNn6YyCb3BlhfJySuBIdGD0IFUb36kbgDvtZ8HNZNGyWJwcyRrXscOha4Agi/QrdXFSsaiBnNM1jS57g1rQSXEgAAdSSdgF54GoRTMEkMjJGG6exwe01saI2XrNC17S1wDmuBBBFgg7EEHqFyjV9AzdEnfl6XGZsJ5ufDBc7kJ+J8Y7CgNxdWQQQNrB1klLVd4U4/wNQbeNMOerMTqbK35t7j1FhWJB8RfaSkHxCvLJy442l8j2saOrnENaPmTsuU67xzmavM7A0QObFuJs021oA6hjh8IPn8Tr2AG6DHjbUX61nx6Thv/AMPE4SZcwFtHKfhDtxt0Hm4+QK6xg4bIomRRtDWRtaxrR0DWgAAfIBQvBXBcGm4/uYSXEkvkkd8b3Haz5DYUP6klWFBqapqMcEMk0zuVkbHPcfIAbrl3sOwZZ5M7VZx4sqQsZ06Bxc+vS+Vv/QVj7W9dnzMqLRMG+eQtdkO3oN+INdt8IFPd/wBIXTtA0aLExoseEUyJoaPM9yT6kkk+pKCQREQEREBERAREQEREBERAREQfKX1EQEREBERBqarpcWRDJDM0PjkaWOae4P7HoQexC5HoevTcP5n9n5zi7BlJfj5B6sBu7q9roEdj4hsaXZ1F8RcOY+bjvx8hgcx30c0jcOaexFIJGKUOALSCCAQRuCD0IPcLOlxmDUNT4dcY8hsmZpv5JW2XwjflabNN/lPh3FEdF07hvizEzoWy4srXgjdvSRpHUPZ1aft0q7CCvcUeyHBzJPfM58ae797D4bPm5vQn1FFQrNC4pw2huPmY2Yxp2EwqTlaKALnDuAB8RNnr1K6mvlIOXf3x4maPFo8LjQPheR3IIrnO+w29e9rGTVeLcimx4mJiggW9zmuIJG5oucR8uU0R3XU6SkHLMP2Nz5LhJrWoTZVCxC1zmxh38x7fytaf2XSNL0iDGjEWPFHGwdGsaGj7dT6lbiwlma0FziABuSTQA8yT0CDIqh+0v2ktwIxDj1JmSkNjiFu5eavE8NN3v4W9SSO26ieJ/a4ZZThaJG7IyXHlEoAMTfNzSTTq8zTRXUqU9nns0/CPdmZsnv8ANm3e87iPm3cGHu7sXeQoUOoensw4DfhMkycx3vM3JPNK8nnLRd8nMepvdxG10OgCvaAIgIiICIiAiIgIiICIiAiIgIiICIiAiIgIiICIiDCWFrmlr2hzSCCCAQQeoIPULm+v+xiP3v4nSZ34M93TSfcneyKG7RdbC27fCulog5FJxVxPp/8A+zCjzYwRcsI8Vb3/AAxt8yxbOH/xBYNhuTj5cDhs62te1ru42Idt/L9F1MheORgxSfxI2P8A5mh3p3HkSEFHb7c9E2/xEnWv4Mu3Tc+Hpv8AZauR7fdHbfK/IftYqIi/TxEK5N4Q08DlGFiVzc1e5jrmrluuXrWy9cfhrCYbjxcZpBLgWxMG7qs7DqaH6IObf/MGfmNLdK0nIc8g1JJ/Db67ANP1cPqvMezPWNTIdrWdyRggjHh5T0sb8o5Ad+viO/bouvcoX1BD8N8J4mBH7vEhbGD8R6vcfN7zuVMIiAiIgIiICIiAiIgIiICIiAiIgIiICIiAiIgIiICIiAiIgIiICIiAiIgIiICIiAiIgIiICIiAiIgIiICIiAiIgIiICIiAiIgIiICIiAiIgIiICIiAiIgIiICIiAiIgIiICIiAi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6" name="5 Imagen" descr="di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1656184" cy="1790716"/>
          </a:xfrm>
          <a:prstGeom prst="rect">
            <a:avLst/>
          </a:prstGeom>
        </p:spPr>
      </p:pic>
      <p:pic>
        <p:nvPicPr>
          <p:cNvPr id="17412" name="Picture 4" descr="http://t2.gstatic.com/images?q=tbn:ANd9GcQgpPFpHQ820B88SqrySDvqGBlfEkXImv1lDoPezoYqDOGoZQF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620688"/>
            <a:ext cx="1800200" cy="1756303"/>
          </a:xfrm>
          <a:prstGeom prst="rect">
            <a:avLst/>
          </a:prstGeom>
          <a:noFill/>
        </p:spPr>
      </p:pic>
      <p:pic>
        <p:nvPicPr>
          <p:cNvPr id="17414" name="Picture 6" descr="http://empleo.gob.mx/work/models/empleo/Resource/i1_1692/1/cobertur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08720"/>
            <a:ext cx="1608788" cy="1440160"/>
          </a:xfrm>
          <a:prstGeom prst="rect">
            <a:avLst/>
          </a:prstGeom>
          <a:noFill/>
        </p:spPr>
      </p:pic>
      <p:pic>
        <p:nvPicPr>
          <p:cNvPr id="17416" name="Picture 8" descr="http://t0.gstatic.com/images?q=tbn:ANd9GcThcyoJZ06ysUdR9NRNHs3JnlGQRgR6YGAAzPdEkP1CLNO3maQk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717032"/>
            <a:ext cx="2263140" cy="1152128"/>
          </a:xfrm>
          <a:prstGeom prst="rect">
            <a:avLst/>
          </a:prstGeom>
          <a:noFill/>
        </p:spPr>
      </p:pic>
      <p:pic>
        <p:nvPicPr>
          <p:cNvPr id="17418" name="Picture 10" descr="http://t2.gstatic.com/images?q=tbn:ANd9GcSrKIMukLrSuKERtmK66TzzIM7TINwQDYEIz9ucrzKGdBVMo5I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5290939"/>
            <a:ext cx="1567061" cy="1567061"/>
          </a:xfrm>
          <a:prstGeom prst="rect">
            <a:avLst/>
          </a:prstGeom>
          <a:noFill/>
        </p:spPr>
      </p:pic>
      <p:sp>
        <p:nvSpPr>
          <p:cNvPr id="17420" name="AutoShape 12" descr="data:image/jpeg;base64,/9j/4AAQSkZJRgABAQAAAQABAAD/2wCEAAkGBhQQEBUUEhQUFRQWGBQVFhgVFxcVHBcXFxcVFxcYGBgaHCYeFxwjGhgYHy8hIycpLSwsGB4xNTAqNSYsLCkBCQoKDgwOGg8PGiwlHyQqLC0qLDQsLSksLSosLCwtLCwqLCksLCwsLCwsLCwsLCwsLCwsKSwsLCwsLCksLSwsLP/AABEIAN4A4wMBIgACEQEDEQH/xAAcAAEAAgMBAQEAAAAAAAAAAAAABgcEBQgDAgH/xABKEAACAAQCBgUHCQUHBAMBAAABAgADBBEhMQUGBxJBURMiYXGBMkJScpGhsQgUI2KCkqLB8CRDssLRM1Nzk7PS4TVjg/EVJcMY/8QAGgEBAAIDAQAAAAAAAAAAAAAAAAMEAgUGAf/EADURAAEDAgQCCgEDBAMBAAAAAAEAAgMEEQUSITFBURMiYXGBkaHB0fCxBjLhI1Ji8RRCgjP/2gAMAwEAAhEDEQA/ALtn1CoLuwUXAuxAF2IVRc8SSAO+MRdPU5tafJN921piY725u2xxvvpbnvrzEe+kKBJ8p5U1d5HUqwyuD2jEHtGUaudqTRvKEoyE6MNNcKLizTQwci2WBw5bq2tuixFnS9OU7WCz5RJta0xDe5QC2ONy6D7a8xH1O0zJQsrzZalbFgXUEXwFwTheMY6sU3TrP6FOlXd3WAtbdRkW3DBWI8F9EW/ZurcpmLN0hY7h3uke4KAhSpv1bAtl6TcSYIvZtOSBe86ULEA9dcCb9v1W+6eRj9l6aklFfpFCuzKu8dzeZWKkANY+ULRhTtTqZyS0sm+9frv5/S748rJumm3575j3XV6SNzdDDc3itncW32LuLg3sxzHGw5QRfT6x0y2vUSBckC8xBcgAm2ONgwPcRHtU6VkyzaZNlobb1mdVNscbE5YH2HlGsbUekIsZZtulfLmeSUSXu+VkERQOVozKjV6TMZmYMSwAbruAwUsyggGx3SzW5X7BYizpE9XUMhDKciCCD3ER6R4UdGspd1BZbs2ZOLsXbE82YmPeCJCEYekdMyacXnzZcofXZVv3XOPhBegEmwWZCIXXbXdHSsprTD/25bH3tYH2xqJ23SlHkyKg9/Rr/MYjMrBxVttBUu2Yfx+VZcIq9du0jjTTvBkMZtNtvom8pKhO9EYfhe/ujzpmc1kcOqR/0KsOERzR20SgnmyVMsHlMvKP4wLxIUmBgCCCDiCMQe4xICDsqj43xmzwR36L6hCEerBIQhBEhHy7gC5yiEbUa6bKo0dHeWTOQDcYod3dmE3IPGwwginMI0uptYZ1BTOxLMZSbxJuSQN0kk5m4jdQRIQhBEhCEESEIQRIQhBEhCEESEI8aysSTLaZMYIii7MxsAO0wXoF9AvUmIrrVtIpaC6s3STh+6l2JB+uck8ceyK8132uzKgtKoy0qViDMyd+7jLX392UVuWvFSSoto1dBR4OXdefTs4+Km2n9rlbU3EthTy+Uryrdsw439XdiFzp7OxZiWY5liST3k4xnaF1cqK192nlNMPEjBV9Zj1V8TFjaE2FsbNVzwvNJIufvth7FMVw18i27paSiFtB2Df581VF4R0Vo7ZZo+Tb6ATCOM1me/hfd90byRq5Sp5FPIX1ZSD4CJRTHiVRfjkY/a0n0+VyzeEdWPomScDKlHvRT+Ua+s1Kopo69LIPaJaqfvKAffHv/FPNYtx1vFh81zHeNlofWSppDennTJfYD1T3oeqfERculdi1FNB6IzJDcN1t9fFXufYwiA6wbIKymu0oCoQcZeD27ZZxP2S0RGF7NVdjxGlqOqT4H7ZSHVvbecErZd+HSyh72ln4qfCLR0XpeTVSxMkTFmIeKm+PIjMHsOMcrOhUkEEEYEHAg8iOEZ+g9Pz6Kb0lPMKNxtiGHJlODDvjNlQRo5V6rB45Bmh0Pp/C6mj8ZrC5yiF6jbS5WkAJb2lVPoX6r2zMsn27pxHbnEg0jpQIATic0XnyduzkP0LrXBwuFy8sL4XZHixXtV1QUbzfYU/xH9Yd+UO2wv8AsMntnL/pvG501VEpJJNyUJPjuxotrL79LJQYsZy2AzNpcwGwzOJA8RHpNtSowL6BbjZdP3tGSh6LTV9kxj8DEsip9VK2soqfopYkAFmf6QOx6wGHVIAy7c4lehtdy0xZNVLEp3IVHQlpbt6OOKMeAOfOIhMwm11IYnAXUthCETKJIQhBEhCEESEIQRIQj8Jgix9IaQl08pps1gktAWZjwH5nhbibCOfdfNf5mkplhdKdT9HL5/Xfm3ZkOHEnP2oa9mundDJb9mlHC371xgX7VGS+J44QeTJZ2CqCzMQFAFyScAAOJvFCaXMco2XWYZh4hb0sg63Ds/lfKIWIABJJAAGJJOQA4mLW1K2Nlgs2vuBmJINif8Rh5PqjHmRlEj2dbNkoVE6eA1SR3iSD5q825t4DDEz2JIoOLlUr8WJJjgOnP4+V4UVDLkoElIqIuSqAoHgI94wdL6ak0kozJ8xZaDieJ5KBix7BFV6x7bnYlKKWEGXSTRvMe1UyXxv3RO+RrN1qqejmqT1B48FcJMa+p1jpZWEypkIfrTUX4mObtKaxVNUbz58yZ2Fju+CDqjwEa4S4rGr5BbqPAHEdd/kF00muVCcqym/zpf8AujY0tfLmi8uYjj6jBvgY5V3ISyVN1JBGRBsR4iPBV8wpHfp8W6r/AEXWN4/bRzroXaZX0pA6YzUHmzvpB949ceBi0NVdrVNVkJN/Z5pwAc3Rj9V8LHsa3jE7J2OWpqcKngF7XHZ8Lca06iU2kFPSpuzLdWalg45XPnjsN+y0UbrhqLP0a/0g35RNkmqOqewjzG7D4Ex0mDHjW0KTpbS5qh0YWZWFwRHskIf3rGjxGSnNjq3l8LlKXNKkFSQwNwQbEEYggjIxfOm6rrpf+6l/CK32h7PW0dM35d3pnNlOZRj5jfkePfnt9aNaBMmbtObgIil+0DHd/r7OcQRHor5lsMVe2pbG+PUa+263ut+s6SVlIpDzAgut/JuFtvcu7PuiOaJ0g1RUtOqGLOBh9W5OQyUAXsO2I1MmhAST3k8+zmY8NHayiVNB3T0ZwY8ewgdh4d8QyPdJstdHG1ituirJTYb4B+t1fecIw9PykaU6kjEG1jjcYgi3I2N40dPUpMXeRlZeYN//AF4x5CW9XM+a0vWmuLMwxWQhwaZMIwFhewzJtEDXOd1QNVKWhvWura1T0m1VQ005/KmSpbt6xUX98baMbRtCsiTLlJ5EtElr3KAo9wjJjdBao7pCEILxIQhBEhCEESK+2v62/NaYU8s2mzwQSM1lZMewt5I7N7lE/mOFBJNgBck8AMzHMeuGsBrqybPN91jaWDwlrgg7MMT2kxBO/K2w4rbYVS9NNmds3Xx4LTRc2yHUUS0FbPX6Rx9CD5iHz+9hl9Xvwr/Z7qv/APIVqIw+iT6Sb6oI6v2jYd1zwjo9EAFhgBgLRDTx36xWyxisLB0DOO/dyX1EZ1214laNlXbrzmv0csHP6zeio58ch2Z+tWscugpnnzMbYIuRdz5Kj4k8ACeEc36X0tMq57zpzbzubnkBwVRwAGAESzTZBYbrXYZh5qnZnftHr2L007p+fXTTNqHLNwGSoPRRfNH6N4wlSPWmpWdgqKWZiAoAuSTkAOJi39TtkaIBMrQHfMSgeqvrkeWezLvig1r5Touvmnp6CMF+nIDc9yq/RGrdRVG0iS8ztA6o72PVHiYldJsarXF2MmX2M5J/ApHvi7ZMhUUKoCqMAFAAA5ADAR6RbbSN/wCxXOTfqGZx/pNAHmfj0VLvsSquE6Qe/pB/JGn0lssr5IJ6ITAOMpg/4cGPsjoCEZGkZwUbMfqgetY+HwuVJ9MyEqwKsMCGBBHeDlHgyR03p7VWnrl3Z8sE2sHGDr3Nn4G47IpXXXZ9N0ed4fSSCbK4Hk3yVxwPbkfdFSSB0eu4W/osVgrDkPVdy59x9lmag7UZlGVk1JaZT4AMblpXdxZPq8OHI3JW6fkSZHTvMUSiAVYG+9fEblvKJ5COZpNEX7AMz/TmY2fzghFTebcS+4CSd3eN23RkLnO0SRzuDbLS4tSwCS7DZ3ED7oVKtb9e5tcSi3l098E857G4Mw9+O7kO04xDKvSITAYty5d/6v3Ri1ekuCmw5/0/rDRWgZ1UeotkvYu1woPK/E9guY8Ac83K1mjBYLAn1Bc3Y3+A7BEh0NqLOny5k2YeiRFZrHy2IUsAF80G2bewxKdDakiRLM0KWK4mY4txA+jHDPMXPbG8oZf7PUjmjfwPFtkXNVnzf2qD6iakS66sEuY7hAjTG3bAtulRu34A72duHjF+6H0HIo5QlU8tZaDgozPNjmx7SSYqvY2l62aeUg+95f8ASLiiUNA2UJcTukIQjJYpCEIIkIQgiQhCCKIbVNM/NtGTbGzTbSV+3ff/AABo52vFsbeNIdamkg5CZNI7yEX4N7YqqmkGY6ovlOyqO9iAPeY185u+y7DCWCOmzHjc+yvfY5oHoKDpiOvUHf8AsLdUH8TfaifRj6Po1kyklJ5MtVRe5QFHwjB1q0v80o58/iiMV9c9VPxERdaAxtly8r3VExdxcdPZUxtY1nNXWmUp+ipyUHIzP3je0bo9XtiGosfAJJuTcnEk8TEx2Z6uisrl3xeXKHSuDkbEbqnva2HIGNU4mR/eu/hbHR09zs0ffNWFsx1GFLKFROX6dxdQf3aEZdjEZ8hhzvPoCIJtR16NDKEmSf2iaCb/AN2mW/6xNwO4nhjswGxMXDOdNiFRfcn0HwFn63bSabR90N5s7+7Qjq+u2Sd2J7Iris2vV89rSeikjEjdUObAEm7PcYDHIZRBwpYkkkkm5JxJJzJPExvdH6uz+gm1AlsJKS5vXOAuyMgtfyuswGF4omoe91gurjwinpYTJJYm3Ha/ID6VlrtP0ipwqS3PelyrHw3LgfrCJLoLbe4IWskgr6cm4I7SjEg+BHdGtqdkNaq3AlP2K+P4gB74iGkdEzJDlJqMjDMMLfodsYdLKw63U5ocPqWHoy025EA9+n+l0porTEqqlCbIdZiHivPkRmp7DjEF192jSlR6enCTmYFXYgMig4EDg59w7YqigrptOkxZcx0WatnVTYMvaP8A1gSOJEYcyqA/X6v8OyLJmLm2suQkp2RynI64GxWUZndYewf1/Wca+srL4DxOV/6D392UfKCZPcS5au7N5KICzHwH6HZHmKX0vYIh0bqVagp5alxDBfmflZmr+rNRpCZuU0suRbeY9VEByLMcFyOGZtgIuKk1SOj6CXIZxMYTWdiBYAzFN1W+JA3cznyEQzY7pjoNIdFeyT1ZLcN5QXQ+5h9qLi01SNNWyi+Kn2b9/cRFuCxGZVK+B1PJ0Z5XWtqxvUY/w19wH9Ij0mXaXOHOW/8AC39YkGkqpKamHTuJS26Pee4XeINhe3IH2RGm03S7kwLUyCSjgWmLmQbZ2ie4VIRuIuAVjbFZf01Q3KXKHtZj+UWzFa7GKJ0lz3ZGVXEjcLKQGAEw3UkWYdbMRZUerBIQhBEhCEESEIQRIQhBFQO2mq3tJkehKlL7d5/5o0Wz+l6XSlIp/vVb7l3/AJY2W14//bT+6T/pJHjso/6vTd83/RmxrzrJ4rsWnJRC39nsuj4r/bXWFNHKg/eTkU9yh3+KiJ9vRWO3Rv2an/xW/gi3KeoVzmHNzVLB2qnpYi6timjwtLNm8Xmbn2UUEe9zFLS4vrZPhoxPXm/xRQpheRdZjbi2isOJA9/ZTUmOZdZ9MGtrZ04m4ZzudiL1UH3QPfHR2kJn0My2e49vumOX6WXfsAtcnIfrlnE9WTYALWfp5jc73u4WU42aapLWzy00XkyrFh6bHyV7sCT3W4xZe0KUP/jJ0tWlyyQiyw53VJV1YSxyuFI5DPIGIns41lp6Ojfpi6FprFT0buH6qAKpQMN8Z7hswve1sYju0fWt6ufK3KeoWWq2QTk6LfJbrMoOYtujwjyO0cVxuVnWudWYhleSGN205C+g5k+Q7lP9Ia2T3o5U4IZHSqpsSGYMwJtflYEjjbO2IirdYdLzJ6CZNZ3KzHTrEki3k59l/EnCJHV1XT0KdG4DymRghbAsgZCtu1S3j4xG6umLXYLurMt0iPdSpGAZSLi47Lgxt42iSJzBv7cPUagcCuIncY52yO/aPIHW9/A6E8RZRxmZgSATbE2uQO0n9GN5qLqU2lJzKZolJLCs5tdyCSLIuQyzJwuMDHh0fzYOiNcHuN7jhy/qI2uqXzkTnajYiZLlmYwGN5akXBBFnuSLL2HKwvC2iZlHW1FrjvvbuV91TKLkx9U3ykHfLYu0O9r9mugJIVy6u6q02j03aeWFJ8pz1nf1nzPcLAcBFGa6aPEivqJYwAmMR6rddR7GEXdqxrCK2nWZYK46sxRkGFjh2EEEd/ZFR7UP+pzu6V/pJFGtZkFjuCug/Tc2eZ1joW38iPlRzQVZ0FXImehNlt4Bhf3XjpktHLAzHeI6hLx5SbFZ/qBoD2Hv9lFdrEjf0TOPFDKceExVPuYxz9LOMdEbQzfRdV/h/wA6RztLOIjyoGvgvcHd/TI/y+F0jssqN/RNOTmA6fdmOB7rRLIhOx3/AKVL9ed/GYm0Wo/2haKrFp3j/I/lIQhGarJCEIIkIQgiQhCCLn3bRT7ulHPpy5TfhKfyxp9nFUJelaUnjMC/fDJ/NEz290Fp1PO9JHln7DBh/GfZFXaPrDJnS5gzlujjvVgw+EUHdWQ9666A9JSNHNtvZdYb8V/tqpy1AjDzJyX7mR1+Nom8uoDqGU3VgGU8wwuPcY1GuWjPnVBPlAXYoWX10s6jxK28YuSDM0hc1SSdFOxx4ELnaWYurY9XBqJ5d8Zc0+x1Uj3hopNDE62V6dEis6NjZJ43Ptg3T2m6/ajWQuyyBdxicJno3AbjXy39Lq6Z7G1gAb4Y5Dv4nuGfZnHN+maJqapmSGw6J2UYWFuDAfWWxvjnHRu/FdbVNUDOHzuSt3RbTVGbIMnA4lRgey3oxdqWFzdFzGDVTYJ7P2P54LXbKtZhImtImNurNsUJNgJgwAPrA27wOcWJrHq7KrpYWbcMh3kdbbyNhlcEEGwuDgbDlHPMqbE41d2mz5AVJu7NQWF3vvAD6w8rxvFSGcNGR+y6DE8Lkmk/5VKetxG23EeHBZGh9SAXq5qzHMuTOMoAdUTWlhenmZndG+TgvI4xnVAp5Mtnnb6BcUeW5SYsyx3Nxr4knCxBGNyMI1Ghdok2kpzTvIlswuS2+x3jNHSuzDiSZhyItlja8QTTWmZtQ/0rX3bhVGCjuH5nGLrJGEFrd1qBh82kkzQGk6bXPlt4rYVM9pkxmZt4sSzMygG5xINurnxAHcInWyrQKThPnzUDC6y5ZNwbr1nIIseKDPnEB0RTNUbqKVDO6y7sbAXIFyeAxi/dCaLSkkS5MvyUAFzmxvdmPaSSfGJWxGONrTx6x7TqAPD8lVK+rZNNIWn9tmNF9Q0WJP8A6NgOwLRakyOin1aL5AcBR6rzQPdhFZa9Vom6QqGGW+VH2AE/liwaHTApJFXOPlAjdHNyZgQfePsBiopz3JJxJxPfEeLO/q5e78Kf9HwnoXT8NQPMk+Wi+9GU3S1EqWPPmS1+8wEdJM+JijtmWjem0gjW6skNNPeOqn4mB8IureiKlFmkpj0uaZrOQ/P+lHNp1VuaKqPrdGntmp+QMUDKzEW7tn0lu0smTfGZMLn1Za2+Lj2RUdPn4RjOdVPhLbRjtP38Lo/ZPI3NEyPrdK3tmvb3ARL41WqtB0FFTyjgUlSwfW3Rve+8bWLbBZoC5+ofnlc7mT+UhCEZKFIQhBEhCEESEIQRQfbBofp9GswF2kss37Pkv7mv9mOdjhHXlVTLMlsji6urKw5qwII9hjlbWfQrUdVNkvmjFb8xmreKkHxipO3W66HC5bxmPlr4H+fyrs2W6d+c6OlgnryPoW7lxln7hA+yYlu/FBbLtZ/mdYEc2lT7S2vkrX+jY9xJB7HPKL2LRPG67Vq62Ho5TyOoVGbQNX/mda4UWlTbzZfIBj1l+y1x3W5xoZMwggjAjIjhF565atrX0xTATFu0pjwa2RPotkfA8IoqdIaU7I4KspKsDmCMCDGvqIsrrjZdbhFcJog137hoflXnqTraK6QN4jp0AEwc+AmDsPHke8RIt+OdtF6VmU8xZkpirrkR7wRxB5GLd1Y18lVgCuRKneiTgx+oTn6px784swThwyu3WmxTCXQuMsIuw8P7f4/HFa/WrZhLqGMylKyZhxKEfRseYtjLPcCOwRAK/U6tkE79PMIHnSx0g9qXt4xehePzfjN9Ox2qrUuM1FOMt7jt+VRFZomoec25InNiB1ZbnFVVOX1bRkJs5qmIaaokocLuQW+4DfLnbKLsTAW4XJ8SSx95MY+kZW/LYccx3jH/AI8YMgDXZrqV+NSyNEdgAq6fVuTIpyqLjdSWOLMb2xPKxOGUWJoSaxppJc9bo0uT6oxPhERrxdR3/lhEZ07r+06WaeTdZY6rMcGdfR+qvDmePKL07xHTtJ5n2Wqp6V9biD2tNtG3Pfc38tAvTW3T8ibOmKiFpd7hg1rvjvMuHk3Jt4njhDJjR9O8SHUbVY1s7ecfQSyC/wBc5iWO/jyHeI0zpJKhwzb/AHz8V27IKbC4XdHcN3OpOvYCbAnstcqd7M9B/N6TpGFnn2fuQX6MeNy32hyiX78eO9Gn1s1hFFSvNw3/ACZY5zDfd8Bix7FMbFoDG25LiJZH1Epcd3FVZtR0184r2UG6yAJQ9YElz94kfZjB1G0N87rpEq1w0xS3qJ1n/CDEfZyzXJJJNyTxJ4mLn2GauWE2rYYW6GX7mmN/CL+tFO2d66PMKanJHAWHeft1bkIQi8uUSEIQRIQhBEhCEESEIQRIqzbZqj0spauWOtLASbbil+q/2SbHsbsi04+J8lXVlYBlYFWBxBBFiCOIIjF7cwsp6eYwSB4+hcfGLv2ba5/PJHQzW/aJQAN85iDAP2kYBvA8cK+2j6kNo6pO6CZL3aU2eHFCfSX3ixiL6O0lMp5qzZTFXQ3Uj4HmCMCOIMVGOLCt/URNqIwWntB++q6b34iOu+pK1o6SVZahRmcBMAyVjwPJvA4ZZGqGuUvSEq4ss5R9JLvl9ZeJQ+7I8Cd/vxaIDxYrQxySU0mZuhC57qKd5TlJilXU2KsLEGCzIu3T+rUitW01esPJdcGXsvxHYbjuzittNbO6mnJMsdOnNB1gO1M/u3jXyU7m7arsKLGYpQA85XengV+aJ19qqcBQ/SIMlmda3cfKHtiSU21gfvKfxR/yK/nFauCpIYEEZgixHeIdJEbZZG6Aq7LQ0c5zPYL8xp+LK0X2rSrYSJhPayj8jGrrtqk1haVKRO1iZh/Ie4xAukj8Lx6Z5TxUbMKoWG+S/eSfS9lnStYpoqlmTXZwCQRwCtnZRgOeA4RjabeWKhmksGVuthcAE+UMe3Hxj5k6Jmzz9FLd+BIGA72yHiYlOhdnwFmqWv8A9tDh9puPcPbGyjkc+HIdvo9Vpp4Yaer6dpsQLWHEXuNOxa/VfVOZXODikkHrTLfhT0m9w48jb+j6JJEtZcpd1FFgPiSeJOZMYOiJgRRLACqo6oAsAOQHDn7Y2BePI4hHstTiFbJUvs7QDYe69HnAAkkAAEkk2AAxJJ4C0Ufr5rZ8+qOoT0Mu6yxlvek5HM2HgB2xttoGvvT3p6dvospjj94R5q/U7fO7s4LJl7x+MRyv4BWKGlIOcjU7LZau6GmVc9JUsXd2Cr2c2PYBcnsBjqXQmiEpKeXIl+TLUKO08WPaTcnviFbJ9Rfmcn5xOW0+aBuqc5cs427GbAnlgOcWHGULLDMeKixGpD3CJmzfU/dAkIQidapIQhBEhCEESEIQRIQhBEhCK/2gbQeg3qalb6bKZMH7ochzmfw99hGLnBouVk1pcbBabbBrrJZDQylSbMuDMc4iSVxsD/ecDyBIN72imKiRxGX6xjZaQl7h+qxJF/ON7m/YD7YxUQ+UePv/AOIpOdmOZbell6EZDqPuoWNQ18yRMWZKco6m4ZTiP6jsOBi2tVNp0qpAl1O7KnZb2Utz2E+Qew4cjwitZmrk5qc1Kyn6EMUL26u8M8eHK+V8L3jTsCM4zY8hWp4GTNvvyI++hXS5aPwtFE6A17qaOyq2/LH7uZdgB9U5p4G3ZE+0TtWpZthODyG7R0i/eUX9qxYEgK08lJIzbUKX1tDKnC02Wkz11DewkXEaedqJRN+5t6ruPdvWjZUWmZE/+ynSn9V1J9l7j2Rm7p5GMi1rtwomzSxaNcR4kKNLs9ox+7c98xvyMZtLqlSSvJp5d+bAv/GTG3tH47bou2A5nAe0x4GNHBZOqp3aF58yvOdJuhUAAWwAwAtlYRqIaR12o5Hl1CEjzZZ6Q/guB4kRA9M7Trkiml2BJs02xPggNvaT3RlnAU1Ox5voprWaTSnXpJjhAOJ4nkBmx7BFfa37Q5lZeVKBlyMiPOmeuRkPqjxvwi1fpKZPffmuztzY5dgGQHYI+6DRjznVUVmZsFVQWZjyAGJivJLdbKKlBde1z+F4SpZY4RKNStJU9JWynqZZeUpxtjuthuzCvnhTju/G1jpCu6LDC2fOPjhEA1N1nPUBrTHGdTufYfK64palZqK8tgyMAyspuGBxBBGYj1iiNm+uz6OtKn7zU7m9szKJ4qOROJXne2Nwbzp6hZiB0YMrAFWBuCDkQYuseHBc+9haV6QhCM1gkIQgiQhCCJCEIIkIRXG0baQKfepqVh0uUyYP3XNV5v8ADv8AJxc4NFysmtLjYL12h7RPm+9T0zDpspkwZShyB9P4d+VTocN5r297E449pz7L9t4xkx6zeTnjiSeZ5k8P6Ax7gEkE5+audhzb9Y90UXvLjdXWMDRZfRlCZ5YBvkvw7hy5xI9TNmZr5gmTCy0ynrHIzCPMQ8BwLcMhjllalalmr+mnno6VTixO6ZpGaqxyXm3gOyyp2u+jaRQhq6VAgChFmId0DIbqkkeyJIYidTso5ZLaBbynoZcuWJSIqy1XcCADdC2tu2ytaK+1t2LyKm70xEiYbndteWT2AYy/C47IzKvbdomXlUlzySVNPvKge+NRUfKK0evky6p+5Jaj8Uy/ui05oduoop5ITdh+9qqvWLZ/V0JPSymC+mOsh+2MB3GxiOPLIzBi46j5SUjzaOa3rTEX4AxD9NbUaCpJJ0SisfOSoMo95CSrE94MQmIjYrZsxBjv/o23d8H5UKvGTJ0rOTyZsxfVdh8DHnXabks15cgovJpgmH2iWsZFPIV1Bta/aYjddu4VlskMmzx4g/BX02sFSc6iee+bMP8ANGHOqWc3dmY/WJb4xl/NV5H2mMOqrFltbcBwBxMeAl2gC9JhZqXjyPwvkYxk02jXmMFVSWOAABJPcoxMZ2itbKSVbpaJpx5GpMtfYkoH3xONDbeKWlW0rRayuZlzVue8mXdvExII3HsUDq2Bm13eg9yvnVfYpUz7NPHzdPri7nulg9X7RHdFxas6mU2j1tITrkWaY3Wdu9uA7BYRX1P8pGkPl01QvqmW3xZY2lL8oDRj+UZ8v15V/wCBmiVsYbqtfPWyTDLsOQ9+fivjaXsv+clqmjUCdnNljATebLymc/S786nkaM6M7xxZc1IwFs8Dn28vfF60m13RU3yayWPXDy/41EaHXDQFNpAGooJ0iZOzZJUxG6TtG6cJnxyziOWMnVqjiktoVWT2IuMV4jMjn3/mIlOoevjUDiXNJemc3wxMsk+UnMXzX8/KizIyscLMPKTEXtxA4EcuHujHmDDeGKnEjK3aOAPAjLwIiq0lpuFZcA4WK6fpqlZiK6MGVgGVlNwQcQQeIj0iidQtoLUDCXNJemY4gXJlk5ugzIv5S+Ix8u8aWqWaivLZWRgGVlNwQciCMxF9jw4Ki9haV6whCM1gkIQgiQhHhWymeW6o26zKwVvRJBAPgcYIq/2kbRhThqame03KbNGPRX81ec0/hzzyp2UN43bBRjbM48+ZP6wz+JktukKHNCwbHeAYNuszHzmLD4Dsj3twGQvmc/SYnl28chxii9xcdVeY0NGi9g9yDYX81eCj0m55e7kI1emtOCUCiG7nMn4n8h+j46X0yJQ3UxY5k/Ejh2L7Yi7uSbnEnMmM44r6lYSSW0C9aiumTLb7u9hYbzFrAZAXyjxvH5CLaqJCEIIkIQgiRMNCSA0pb3yvh3RD4lugK1CirvAMARYm3mtzz/5iCe+VTwHVbU6GUXuWOfIZf8xEtY5YWcAMOqPiYmVdpKWgN3UZ8RzB8Yg+mq0Tpu8t7AAC/G3H2xFADe6kmItZYEIQi4qiQhCCJH7ePyEEUg0JrBu2lzmO7fqvmUPbzX4RJOksScL+cODDgwPDv/IxXcbvQunNy0uZfc81uKH815iK8kV9QrEcttCt/MG6brip4ZZcuRHL8rgS7UXX5tHOFcl6NySQMTKPnOg97Jx8oY3vFlAtY5EA3By9FlPo9vDI8IxsUaxybH1h6S8nGIt3jsNdpINwrDgCLFdUUtUk1FmS2DowDKym4IOIIMesVrsNrkalqJKzCzSp1yvBFmIpG72Flc24G8WVF8G4uqDhY2SEIR6vEhCEEXO20bUmo0XUTaiWhnUU12mHdzks5JIaw6oBJAY4WPAxBa7WUFbSwQcMwM+eeNsgI7CK3ziA6zbE9H1pLKhpphx3pFlBPbLI3fYAe2MDG0m5WYkcBZcuM1zc5x+Ra+nPk71sok00yVULwBPQv7Guv4og2ldRK+lv01JPUDztwsv31uvvjNYLQwj9K2j8giQhCCJCEIIkIQgiQhCCJCEIIkIQgiQhCCJCMikoJk5t2VLeY3JFLn2KDEt0Psd0pU2tTNKU+dPIlW+y3X/DBFo9DaeMobj3KZjiVPZzB4iMubpR6plk00p2dyLAAs29kdwDmMz2cLRaOgPk3qLNW1N+aSBYf5ji/wCERaurmp1Jo9d2lkJLvgzeU7es7XY917Rh0bb3WfSOtZRnZBs/fRVK5nkfOJ5VpgBuECg7iX4kbzEkYXNsbXM/hCM1gkIQgiQhCCJCEIIkLQhBFr9I6vU1T/b08mb/AIktH95ERut2O6Km50iqectpkv3KwHuiaQgiq2r+Tvo5/Iepl9zow/EhPvjU1PyapR/s62YvrSlf4MsXRCCKhZ3yapo8itln1pTL8GMYE35OFb5tRSnvM0f/AJmOiYQRc3P8nbSIyekP/kmfnLjyPye9Jc6b/Nb/AGR0tCCLmn/+e9Jc6b/Nb/ZH6vyetJelTD/yN/sjpWEEXOMv5OekDnNpB9uafhKjLkfJtqj5dVTj1RMb4gR0HCCKjJHyaD59cB6si/vMwRtKb5N1IP7SpqG9US0+IaLfhBFXVFsE0XL8pJ03/EmsP4N2N/QbNdGyPIoqfDIugmH2vcxJoQReVPTJLUKiqqjIKAoHgMI9YQgiQhCCJCEIIkIQg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2" name="11 Imagen" descr="prec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5013176"/>
            <a:ext cx="1660395" cy="1623822"/>
          </a:xfrm>
          <a:prstGeom prst="rect">
            <a:avLst/>
          </a:prstGeom>
        </p:spPr>
      </p:pic>
      <p:sp>
        <p:nvSpPr>
          <p:cNvPr id="17422" name="AutoShape 14" descr="data:image/jpeg;base64,/9j/4AAQSkZJRgABAQAAAQABAAD/2wCEAAkGBhQQEBQUEBQUFRQUFBUXFRQUFRAUFRYVFRQVFBQVFRIXHCYfGBkjGRQUHy8gIycpLCwsFR8xNTAqNSYrLCkBCQoKDgwOGg8PGikkHyQsKSwsLCwsLCkvKTEsKSksKiktLCwsKikpLCwpKSksLCkpLC0sLCksKSwsLCwsLCwsLP/AABEIAKUA6AMBIgACEQEDEQH/xAAcAAABBQEBAQAAAAAAAAAAAAACAAEDBAYFBwj/xAA+EAACAQIDBQUECAUEAwEAAAABAgADEQQhMQUSQVFhBhMicYEyQmKRB1JyobHB0eEUIzOS8EOCosJTY/Ek/8QAGgEAAwEBAQEAAAAAAAAAAAAAAAECBAUDBv/EAC8RAAICAQMDAgQEBwAAAAAAAAABAhEDBCExEkFRBSKBscHwFGHh8RMzNEJxodH/2gAMAwEAAhEDEQA/ANlgOz9NNFv1M7FKhbJQPSKlR5y5SQxIgalhCfaMuUsMBwgoZOhlpDJFWEIIMfegAVooG/yj2MACvFEFhCIZVxSPluWPO5tGoM+e8o9DLkUQq3sa0ePGMChRRt6U62OHAjW2eUBN0XCY27eUqW0DcXQ/aGYl2nUvCxJ2IUxAfDqdQJLFAdEYoAC1hH3YcYwAArBKw3a0jIJ1yEYEFZwP1lH+MTO/DjOq9EEWIy5StV2YhINtOA09RE0yXfYq94racZFVSdA4cDMAXkNSnCijk1aUUtVaMUhoQVIS3TErIQJYp38vOWhFhYW8OV4CJzkwjGc1ttIGK55a5HKWMLjUcXU3ANs8s/WT1MOragfKc/ajihRLpu3XPx6eUhtxVslJ3udVTDBmKwH0jKzWqU7DmD+U1eB2jTrrem1+nEeYnjDVYskumMt/BolhnGPU1sW4QgWiLW1mg8w4ryPvL6ffHVOecBD799I4XnCigMa0CpQVhZgD5iSRQAEIBkBCiigAorRQWe0AHkb1bafsPWKxbXIffIMTgi5FnKrYgqLZ+sCW/AkxSH31J8xLAIMz9PYLht0he7ubtfMg8LcDOtS2fugKCdxdBe5PmYk33Jg2+UWjGIj2jESiyNlkNRZYMicwApVEikziNJAgopbSWUkNMScQESCGDIxDEBhiVcfgFqoyMLqwzlkRNUA1gwPItudn6uDY7wLUr+Goudh8QkeztstTIZWI5ET1ytR7wEEDdOu8L39Jhe0P0dbt6mDNjq1I6Hy5Tjav09T90NmdHTa1w9suDsbI7bBwBVyP1xp6iddtorVX+RVTfvnv8BxsvOeP08QyOVYFHGqtl8p1sFtNd4F1BsdDpMePX59O+jMrXnv+pozaKGZdWF0/Hb9D0B8RiKdfwE1aRS+826FDfaHCdXDYpmA8NzxIuF9L6yhsXb1GuoUAKRbwn2fQztid3Dlhlj1QlaORLDLFJqdiivCimgQ148a0bdgAUUBnsM5FvFug+8wsRI1TguZ+4R1p8TmY6KAMoUAFFFFGMaKPGgAxgmFGMBAmAwhmRVqoUEnQSgKuKfdGQuToOsUVGmSS7DM5AfVXl5xpPJNWNTkoldCRqL9R+kk78DqeQ1+UgZOImqgefLjIgGbXwjpr68pNTpgafv8AOMYw3j8I++SJSA8+Z1hCEIwHEe0aOIhnB7Q9kKOMXxiz8HXIjz5zzTbewK+Cb+aN6nwqL+c9qkOIwqupVgGU6gi4mXPpoZVuj2xZpYnaPFcLjyALG634H/LTX7D7bPTFqh7xf+Q8ucr9pfo6ZCauC01NI5/285jkrlWsQUcaqbjPpODk02XTS68To68M+LUR6Zo9x2ftRK671NgemhHmJbvPG9m7dak1wbNawblNzsPtkHstYZ8HUZHqRwm/Teqxl7c3tfns/wDhkz6CUPdj3X+zV3kb17GwzPIfmZClbvRdD4frc/KWKdMAZTsJ2rRzSs7e1Yq1QDJbgAHgLTgnGYwroUe/i3kXulXid69zOjiOy1B3ZyGDublldlIPS0gwexMQtXxYlzRU3Vcix6M1tJDTZmmpt9/g/wBiXY213qM61FFkAPercU26C/GdHC40VL7oNgbXIsD5GPiMEKlg190e7oD5ywqgCw0EtJo94ppU3Y29HDR4xWUUK8UHdiuf/kYBRjG3414AIiUh/Na/uKcviYcfIQsU5c92p1F3I91eXmZOqgAAZADKKyeRmEURjx2Mz+P2slAKcQ/dhjYBbknzIl7C1adRQaZDKfeU3++UamCw1dzvCnUfdAI3t4hdRYA5eYnApdmkoVW36jAN7OHosxZlJ1bjaeNszuWRS2SaNsoI0zHyPzkiVAfPkcjOZh8FUYAMe6pi26iE79urnMeXSdPcBGectGgkEISIIRob9D+sJavPI9dPnGBKIUEQoxijxo8QDFZne0nY2jjAd4blThUX/sOM0TNbWV+9L+xkv1z/ANR+ciST2Y7rg8S23sqtgKm5WBYH2XXPLnf9Y2Fx5XMHLmPwI4T2utsqmyFHUMre1vZk9SZ512l+jl6RNTB3ZdTT1IHT6wnI1Xp6kridHT62Udpg7E7RNRt3bWHFWzU+Q4TebJ7SU69gfA/1Tx+yeM8VpYmzWPhbkdL9OU6eD2kQ3iJ+zp985mLNqNG6W68P6G/Jhw6hX38r6nt948wmwO1lQWVr1Fy5b455+8JscFtBKoujA8xxB5EcJ9Bpddi1C9rp+GcfPpp4Xvx5LUUYGPNxmFFFFABRoooAMZWxdfcGQuxNlHMn8pNVqhVJY2AFyTylKida1Xw5eHeyCJzPInK8TJb7EuHobi5kXObE8WOvp+kkL21HyzmP21Up4quj0aiVwos2H7woT1XS5lM7armo/eVa2G3f6dPuiy2A0Y2zkddGZ6hRdV9/I3YcHjFOLsbaj1ML3uITdYX4W3gLWYA6X5RpSknuaIyUkmibZ2y6WHXdooqjoMz5tqZYw+DRCSqgEkknjc65nTyGUJZIIDSSVIMGGDAENYxhiPaMIQgAHc29k26HMftH723tC3UZj9oce8BiU30kdfEhepOijU+nLrKwrFz/ACRYcahGX+0e8euklp0dy5sWvq2rHz/aKxXfAkw5fOp6IPZHn9Y/dLVoNOoDof8APKHGMUErCigBlu1HYeljAWAFOrwcDI/bHHznlu1dl1sE+5XQ24NrcfC3HynvREp7R2ZTroUqqGU8CPwPCZc2njkW57Ys0sb2PE8Jjt0ZeJefETubP20VO9TYhhoQbehj9pvo8qYcmrhbunEauo6j3h1mWo4rPPwt9x8uR6T57UaGUH1I7eDVxmqZ6psDt+KnhxSd0b2DbwZT1a3szXpUBFwQQdCMxPDsPtKx8QzH+aTQ9nNuPhydyoXVjc03tuj7PL0mrD6o8e2bjyjLk9Pcv5Z6leKcvZXaCniMgd1+KNr6HjOped3Hlhlj1Qdo5c8csb6ZKmKNePOfjaxdu6Q2JF3Ye4nT4m0HqeE9LPNugT/Pf/1If73H4qp+Z8o+2tmDE0XpFiu8NRwINx6S5TpBVCqLACwEcwJ6U00+5m8T2QV8KtM7nfIPBVRdw7w0vOJhNs4vEYmlRBakaYtVyuCFPiYgjjkBN8ZGVF72F+fH5yHBdjxlgTa6XXn8yjtPAtV3bEWU3sb5nQHLW3KKXDFG4pmgqrJBIqclEYEghCAIYjAMQhBWVHxpclaIBIyZz/TTp8bdB6wE3RYxGKVLXzJ9lRmzdAJEaBfOtkoz7sHLzdve8tPOVdoYlMFRas+9UbIEm28xJsFHBR0Eg2R2voYnwk7jn/TqWz8m0Ik2ro83kipdMnv4OdU7VPXZ1wz0aNNNatYjPlupylTZXb10DiuDVIOTU1Ay4k9NLS9tXsFRKOaCkVPcVnO5e9zYeV5T2bsTHGj3BFKhSOTP4WqFTqMtfOeXvswy/EKe9/DdfSjS7G2xSxqF0BBU2IOTA2uMx5y/4hp4h1yPz0mcoYmnh1OFwXjqgMW4Ne1iwLAqWBtkcsrTp7G2H3BZ3qPUqOSWZiQLEg2CDLgMxPVM6MOrpXVydJK4JtoeRyP7yWA9MHIi8j7ll9g/7WzHodRKLJ4pAMVbJwV66j+6TBoACyTH9qfo/pYq70rU6p6eBz8Q4HqJs7wWW8iUFIabW6PAdo7OrYR+7ro2WnlzVuIjUcSRmhuPvHmJ7jtTZNPEIUrIHU89R1B4GeW9p/o+q4UmrhyXp8be2o5Mo9odZytRoVLdHRwa1x2kV8FtrMb2R4ETabI7YsoAreNfrD2h5855XTxIJsfC3/E/oZewu0Wpn8jOMoZtNO8Tp+OzOq3j1Eanv8z2qptdWQGkQ7ObIoOrfFyAGZ6SxgsJ3a5neZjd24sx1PQcAOAE8u2VtQvcUK/8PiFzG/TLoy23iBzvY/Ka/Znbdd5aeMC0XZQyvcijUU28Sls010ad3Sa5ZVWRVI4OfTqE30O0aowTHBvBJnUMwxgGEYBgAJMUZooCKqGSqZXpmTqZKAkUxq+JWmu85sPxPIDUnoJVq47xFKQ334i9lXq78PIZw8LgbNv1G36nBiLKnSmnujrqYyb8DBHre2DTpn3NKj/bI9gfCM+cv06YUAKAAMgALADoIwMIGMaVFPamxqeJCiqCQjbwAYgE8iOImb7WdlKCUmq01dSPcpqWUnmV90dRNkI8mUEzzyYYZE7Rh+zPZqvWFOpialQU0zp0yzBvM/VH3zXbVwT1aZSm+4TcG6h1YEEFWGtjfUEHrLcKCjSoMWJYo0ilsrZFPDpu0x5klmJNhfM52y0l6NHEo9hRRRQAREhOGtmhK+WY9Vk0UAK5rsvtLcfWXP5rrJadYN7JBhyKrhlbO1jzGR+YgMlkb05H415OOvhb56GHSxAbLMHkRYyQMZ2q+junibvQtTq629xz1+qes8oIq0KhWqh7sHIHVgDmyNoV4A8Z7zjr13NFMlH9ZhyP+kp+s3HkPOR7Z7P0cVS7uqgsBZCAAyWyG6eXSZsuCM1VFY88oPY8kOAp4gF8OwIBF0a4K6+zxU69Jjtp9q6uIb+HJqVaG8PAbCoxUEAls9M7DSbLtP2Pr4BjUUkpnaqnAEEWdeGRmV7MYSiKriuxRioWm4yJJOdjwOg9TMeDF+FUskvdXHlF5JfxaivieldksVXwWEpvTxSYmgGtUpVm3TRvkqI+ZvoM8ib2ym92T2hpYksqndqJ7dJsnT094fELieO7OxFbAMawFlVhvWC7lRAb+IfKzc5Jtjt/VxmJpvQU0zTa1FUA3rtl4mGt9LaSMGqyyk5N2vv7o0w0ynstq7ntxMAmMl7De1sL252z++MxnYTswAsY8iqNFCwKPfhQSxAA1JyECm71tN6nS56VXHw/UXrrKmHwu8Q1UhmGij2F8gdT1M6tN4kRyTYeiqKFQBQOA/M6k9TJgZErSQGWiiQQhIwYYMADEIQAYUACEV4wMeAxwY94McGABRRooAPFGigA5jRXjRAPeUNo4xgRTpW7177t9EXjUboOXE2Emx+NFJb6kmyKNWY6KP8AMpHgcIUu1SxqPYuRploi/CP34xEt3sh6GC7pAtM6als98nUsdbnW8J69v6ilfiHiX5jT1nAxnbYJiO7RO8UHdJU+Ivp4RoRwmibEqAN5lW/BiB+ME1wiYZIStRfBFVpBgQQGUjPQqRynnvaj6MFbeqYMAHU0TofsHh5T0X+HGqHdJ4rax8xoYu9ZfaXeHNNfVD+UmUbLS7nz7UweIFNsOQwTeBKuCCpB0B1t06TY/R52ZNGqtV0Bt7O8ND9YDnPSauGo1jcqrMOJA3h+ckp4dV9kWmeOnUXsaVqJKHSgyZGxhkyCq01Gcic5xQGaKSI5hxSopZiAoFyegljAY9Kqh6Z3lOhzH4zMYPANXIqYm4sbpTBIAHJhxM0tAgCwyHSJMR0qbSUGU6bywjy0MnBhKZGDCBlASgw7yEGGDAZJeIGDeODAA40YGPAB7xwYF494AFeKDePeADyOtXCKWY2AFyTwhEzmU/8A9L73+ih8I/8AI4977I4cz5RNkt1wSYKiaj99VFjYikh9xDxPxtx6ZR9tUqrUWWgQHItmbZcbHgZF2g20MLS3rXYmyjmeZ6CY+rtHHMnfXqBNbqAFtz3eUhyS2M+XLGHs3b70Q7JrDBVWOIpsKiqe7uMg1tTzvzGkk2X2ffHh6tSrbxWuw3iTqfICd7s/tJcfTKYlFd6djcjUHj0z4SxtzDVWVUwTKrKbOi7i2UjI9J5qO35GaOFOKfMfHczvZvFVMNjO43t5S5RluStwMmXlpNptTaS0KZds7aKCAWPIX48fScfs72W/h2NWqwaqb6aLfXM6mU9tYlMZV7hWQkEr3dRWI3xq28pumV7HMG2kqNpbmrTQlCFS/Y7mzsauKp75RkINiGyYHXJ11GYlgq66HeHJrA/3frFhMKtKmqILKosBcn7/AJw2aWuDSQHFjQ3U8my+R0MCo0eswtn8pSenb2TbpqPlE2IOo8Uo1MUR7Q9VzHy1jyWwOfQeX6LxookIt02llGiiljJ1MlEaKWAYhiKKMAoQiigMeKPFABooooAPFHigBzNquWenRuQKhO8RruqN4qOV9J0KdMKAALACwA0tFFJ7kR5ZlvpBpXpUm5OR8x+06HZWsamEQPY2unmBlnFFPP8AvM0f6l/4MrsDEHD4quFzCpVyPwG4/CVthM1fGqzMwLMWJUkE2zt5RRTz7fEwR5iu1v5m37SY3ucM72vchSLlTZzumzDQ5yPY2zkprvKMiAFBALILC4FTUjPQxRT3fJ2jpMZC7RRQYyrVaV6rRRSWIpVXiiik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7424" name="AutoShape 16" descr="data:image/jpeg;base64,/9j/4AAQSkZJRgABAQAAAQABAAD/2wCEAAkGBhQQEBQUEBQUFRQUFBUXFRQUFRAUFRYVFRQVFBQVFRIXHCYfGBkjGRQUHy8gIycpLCwsFR8xNTAqNSYrLCkBCQoKDgwOGg8PGikkHyQsKSwsLCwsLCkvKTEsKSksKiktLCwsKikpLCwpKSksLCkpLC0sLCksKSwsLCwsLCwsLP/AABEIAKUA6AMBIgACEQEDEQH/xAAcAAABBQEBAQAAAAAAAAAAAAACAAEDBAYFBwj/xAA+EAACAQIDBQUECAUEAwEAAAABAgADEQQhMQUSQVFhBhMicYEyQmKRB1JyobHB0eEUIzOS8EOCosJTY/Ek/8QAGgEAAwEBAQEAAAAAAAAAAAAAAAECBAUDBv/EAC8RAAICAQMDAgQEBwAAAAAAAAABAhEDBCExEkFRBSKBscHwFGHh8RMzNEJxodH/2gAMAwEAAhEDEQA/ANlgOz9NNFv1M7FKhbJQPSKlR5y5SQxIgalhCfaMuUsMBwgoZOhlpDJFWEIIMfegAVooG/yj2MACvFEFhCIZVxSPluWPO5tGoM+e8o9DLkUQq3sa0ePGMChRRt6U62OHAjW2eUBN0XCY27eUqW0DcXQ/aGYl2nUvCxJ2IUxAfDqdQJLFAdEYoAC1hH3YcYwAArBKw3a0jIJ1yEYEFZwP1lH+MTO/DjOq9EEWIy5StV2YhINtOA09RE0yXfYq94racZFVSdA4cDMAXkNSnCijk1aUUtVaMUhoQVIS3TErIQJYp38vOWhFhYW8OV4CJzkwjGc1ttIGK55a5HKWMLjUcXU3ANs8s/WT1MOragfKc/ajihRLpu3XPx6eUhtxVslJ3udVTDBmKwH0jKzWqU7DmD+U1eB2jTrrem1+nEeYnjDVYskumMt/BolhnGPU1sW4QgWiLW1mg8w4ryPvL6ffHVOecBD799I4XnCigMa0CpQVhZgD5iSRQAEIBkBCiigAorRQWe0AHkb1bafsPWKxbXIffIMTgi5FnKrYgqLZ+sCW/AkxSH31J8xLAIMz9PYLht0he7ubtfMg8LcDOtS2fugKCdxdBe5PmYk33Jg2+UWjGIj2jESiyNlkNRZYMicwApVEikziNJAgopbSWUkNMScQESCGDIxDEBhiVcfgFqoyMLqwzlkRNUA1gwPItudn6uDY7wLUr+Goudh8QkeztstTIZWI5ET1ytR7wEEDdOu8L39Jhe0P0dbt6mDNjq1I6Hy5Tjav09T90NmdHTa1w9suDsbI7bBwBVyP1xp6iddtorVX+RVTfvnv8BxsvOeP08QyOVYFHGqtl8p1sFtNd4F1BsdDpMePX59O+jMrXnv+pozaKGZdWF0/Hb9D0B8RiKdfwE1aRS+826FDfaHCdXDYpmA8NzxIuF9L6yhsXb1GuoUAKRbwn2fQztid3Dlhlj1QlaORLDLFJqdiivCimgQ148a0bdgAUUBnsM5FvFug+8wsRI1TguZ+4R1p8TmY6KAMoUAFFFFGMaKPGgAxgmFGMBAmAwhmRVqoUEnQSgKuKfdGQuToOsUVGmSS7DM5AfVXl5xpPJNWNTkoldCRqL9R+kk78DqeQ1+UgZOImqgefLjIgGbXwjpr68pNTpgafv8AOMYw3j8I++SJSA8+Z1hCEIwHEe0aOIhnB7Q9kKOMXxiz8HXIjz5zzTbewK+Cb+aN6nwqL+c9qkOIwqupVgGU6gi4mXPpoZVuj2xZpYnaPFcLjyALG634H/LTX7D7bPTFqh7xf+Q8ucr9pfo6ZCauC01NI5/285jkrlWsQUcaqbjPpODk02XTS68To68M+LUR6Zo9x2ftRK671NgemhHmJbvPG9m7dak1wbNawblNzsPtkHstYZ8HUZHqRwm/Teqxl7c3tfns/wDhkz6CUPdj3X+zV3kb17GwzPIfmZClbvRdD4frc/KWKdMAZTsJ2rRzSs7e1Yq1QDJbgAHgLTgnGYwroUe/i3kXulXid69zOjiOy1B3ZyGDublldlIPS0gwexMQtXxYlzRU3Vcix6M1tJDTZmmpt9/g/wBiXY213qM61FFkAPercU26C/GdHC40VL7oNgbXIsD5GPiMEKlg190e7oD5ywqgCw0EtJo94ppU3Y29HDR4xWUUK8UHdiuf/kYBRjG3414AIiUh/Na/uKcviYcfIQsU5c92p1F3I91eXmZOqgAAZADKKyeRmEURjx2Mz+P2slAKcQ/dhjYBbknzIl7C1adRQaZDKfeU3++UamCw1dzvCnUfdAI3t4hdRYA5eYnApdmkoVW36jAN7OHosxZlJ1bjaeNszuWRS2SaNsoI0zHyPzkiVAfPkcjOZh8FUYAMe6pi26iE79urnMeXSdPcBGectGgkEISIIRob9D+sJavPI9dPnGBKIUEQoxijxo8QDFZne0nY2jjAd4blThUX/sOM0TNbWV+9L+xkv1z/ANR+ciST2Y7rg8S23sqtgKm5WBYH2XXPLnf9Y2Fx5XMHLmPwI4T2utsqmyFHUMre1vZk9SZ512l+jl6RNTB3ZdTT1IHT6wnI1Xp6kridHT62Udpg7E7RNRt3bWHFWzU+Q4TebJ7SU69gfA/1Tx+yeM8VpYmzWPhbkdL9OU6eD2kQ3iJ+zp985mLNqNG6W68P6G/Jhw6hX38r6nt948wmwO1lQWVr1Fy5b455+8JscFtBKoujA8xxB5EcJ9Bpddi1C9rp+GcfPpp4Xvx5LUUYGPNxmFFFFABRoooAMZWxdfcGQuxNlHMn8pNVqhVJY2AFyTylKida1Xw5eHeyCJzPInK8TJb7EuHobi5kXObE8WOvp+kkL21HyzmP21Up4quj0aiVwos2H7woT1XS5lM7armo/eVa2G3f6dPuiy2A0Y2zkddGZ6hRdV9/I3YcHjFOLsbaj1ML3uITdYX4W3gLWYA6X5RpSknuaIyUkmibZ2y6WHXdooqjoMz5tqZYw+DRCSqgEkknjc65nTyGUJZIIDSSVIMGGDAENYxhiPaMIQgAHc29k26HMftH723tC3UZj9oce8BiU30kdfEhepOijU+nLrKwrFz/ACRYcahGX+0e8euklp0dy5sWvq2rHz/aKxXfAkw5fOp6IPZHn9Y/dLVoNOoDof8APKHGMUErCigBlu1HYeljAWAFOrwcDI/bHHznlu1dl1sE+5XQ24NrcfC3HynvREp7R2ZTroUqqGU8CPwPCZc2njkW57Ys0sb2PE8Jjt0ZeJefETubP20VO9TYhhoQbehj9pvo8qYcmrhbunEauo6j3h1mWo4rPPwt9x8uR6T57UaGUH1I7eDVxmqZ6psDt+KnhxSd0b2DbwZT1a3szXpUBFwQQdCMxPDsPtKx8QzH+aTQ9nNuPhydyoXVjc03tuj7PL0mrD6o8e2bjyjLk9Pcv5Z6leKcvZXaCniMgd1+KNr6HjOped3Hlhlj1Qdo5c8csb6ZKmKNePOfjaxdu6Q2JF3Ye4nT4m0HqeE9LPNugT/Pf/1If73H4qp+Z8o+2tmDE0XpFiu8NRwINx6S5TpBVCqLACwEcwJ6U00+5m8T2QV8KtM7nfIPBVRdw7w0vOJhNs4vEYmlRBakaYtVyuCFPiYgjjkBN8ZGVF72F+fH5yHBdjxlgTa6XXn8yjtPAtV3bEWU3sb5nQHLW3KKXDFG4pmgqrJBIqclEYEghCAIYjAMQhBWVHxpclaIBIyZz/TTp8bdB6wE3RYxGKVLXzJ9lRmzdAJEaBfOtkoz7sHLzdve8tPOVdoYlMFRas+9UbIEm28xJsFHBR0Eg2R2voYnwk7jn/TqWz8m0Ik2ro83kipdMnv4OdU7VPXZ1wz0aNNNatYjPlupylTZXb10DiuDVIOTU1Ay4k9NLS9tXsFRKOaCkVPcVnO5e9zYeV5T2bsTHGj3BFKhSOTP4WqFTqMtfOeXvswy/EKe9/DdfSjS7G2xSxqF0BBU2IOTA2uMx5y/4hp4h1yPz0mcoYmnh1OFwXjqgMW4Ne1iwLAqWBtkcsrTp7G2H3BZ3qPUqOSWZiQLEg2CDLgMxPVM6MOrpXVydJK4JtoeRyP7yWA9MHIi8j7ll9g/7WzHodRKLJ4pAMVbJwV66j+6TBoACyTH9qfo/pYq70rU6p6eBz8Q4HqJs7wWW8iUFIabW6PAdo7OrYR+7ro2WnlzVuIjUcSRmhuPvHmJ7jtTZNPEIUrIHU89R1B4GeW9p/o+q4UmrhyXp8be2o5Mo9odZytRoVLdHRwa1x2kV8FtrMb2R4ETabI7YsoAreNfrD2h5855XTxIJsfC3/E/oZewu0Wpn8jOMoZtNO8Tp+OzOq3j1Eanv8z2qptdWQGkQ7ObIoOrfFyAGZ6SxgsJ3a5neZjd24sx1PQcAOAE8u2VtQvcUK/8PiFzG/TLoy23iBzvY/Ka/Znbdd5aeMC0XZQyvcijUU28Sls010ad3Sa5ZVWRVI4OfTqE30O0aowTHBvBJnUMwxgGEYBgAJMUZooCKqGSqZXpmTqZKAkUxq+JWmu85sPxPIDUnoJVq47xFKQ334i9lXq78PIZw8LgbNv1G36nBiLKnSmnujrqYyb8DBHre2DTpn3NKj/bI9gfCM+cv06YUAKAAMgALADoIwMIGMaVFPamxqeJCiqCQjbwAYgE8iOImb7WdlKCUmq01dSPcpqWUnmV90dRNkI8mUEzzyYYZE7Rh+zPZqvWFOpialQU0zp0yzBvM/VH3zXbVwT1aZSm+4TcG6h1YEEFWGtjfUEHrLcKCjSoMWJYo0ilsrZFPDpu0x5klmJNhfM52y0l6NHEo9hRRRQAREhOGtmhK+WY9Vk0UAK5rsvtLcfWXP5rrJadYN7JBhyKrhlbO1jzGR+YgMlkb05H415OOvhb56GHSxAbLMHkRYyQMZ2q+junibvQtTq629xz1+qes8oIq0KhWqh7sHIHVgDmyNoV4A8Z7zjr13NFMlH9ZhyP+kp+s3HkPOR7Z7P0cVS7uqgsBZCAAyWyG6eXSZsuCM1VFY88oPY8kOAp4gF8OwIBF0a4K6+zxU69Jjtp9q6uIb+HJqVaG8PAbCoxUEAls9M7DSbLtP2Pr4BjUUkpnaqnAEEWdeGRmV7MYSiKriuxRioWm4yJJOdjwOg9TMeDF+FUskvdXHlF5JfxaivieldksVXwWEpvTxSYmgGtUpVm3TRvkqI+ZvoM8ib2ym92T2hpYksqndqJ7dJsnT094fELieO7OxFbAMawFlVhvWC7lRAb+IfKzc5Jtjt/VxmJpvQU0zTa1FUA3rtl4mGt9LaSMGqyyk5N2vv7o0w0ynstq7ntxMAmMl7De1sL252z++MxnYTswAsY8iqNFCwKPfhQSxAA1JyECm71tN6nS56VXHw/UXrrKmHwu8Q1UhmGij2F8gdT1M6tN4kRyTYeiqKFQBQOA/M6k9TJgZErSQGWiiQQhIwYYMADEIQAYUACEV4wMeAxwY94McGABRRooAPFGigA5jRXjRAPeUNo4xgRTpW7177t9EXjUboOXE2Emx+NFJb6kmyKNWY6KP8AMpHgcIUu1SxqPYuRploi/CP34xEt3sh6GC7pAtM6als98nUsdbnW8J69v6ilfiHiX5jT1nAxnbYJiO7RO8UHdJU+Ivp4RoRwmibEqAN5lW/BiB+ME1wiYZIStRfBFVpBgQQGUjPQqRynnvaj6MFbeqYMAHU0TofsHh5T0X+HGqHdJ4rax8xoYu9ZfaXeHNNfVD+UmUbLS7nz7UweIFNsOQwTeBKuCCpB0B1t06TY/R52ZNGqtV0Bt7O8ND9YDnPSauGo1jcqrMOJA3h+ckp4dV9kWmeOnUXsaVqJKHSgyZGxhkyCq01Gcic5xQGaKSI5hxSopZiAoFyegljAY9Kqh6Z3lOhzH4zMYPANXIqYm4sbpTBIAHJhxM0tAgCwyHSJMR0qbSUGU6bywjy0MnBhKZGDCBlASgw7yEGGDAZJeIGDeODAA40YGPAB7xwYF494AFeKDePeADyOtXCKWY2AFyTwhEzmU/8A9L73+ih8I/8AI4977I4cz5RNkt1wSYKiaj99VFjYikh9xDxPxtx6ZR9tUqrUWWgQHItmbZcbHgZF2g20MLS3rXYmyjmeZ6CY+rtHHMnfXqBNbqAFtz3eUhyS2M+XLGHs3b70Q7JrDBVWOIpsKiqe7uMg1tTzvzGkk2X2ffHh6tSrbxWuw3iTqfICd7s/tJcfTKYlFd6djcjUHj0z4SxtzDVWVUwTKrKbOi7i2UjI9J5qO35GaOFOKfMfHczvZvFVMNjO43t5S5RluStwMmXlpNptTaS0KZds7aKCAWPIX48fScfs72W/h2NWqwaqb6aLfXM6mU9tYlMZV7hWQkEr3dRWI3xq28pumV7HMG2kqNpbmrTQlCFS/Y7mzsauKp75RkINiGyYHXJ11GYlgq66HeHJrA/3frFhMKtKmqILKosBcn7/AJw2aWuDSQHFjQ3U8my+R0MCo0eswtn8pSenb2TbpqPlE2IOo8Uo1MUR7Q9VzHy1jyWwOfQeX6LxookIt02llGiiljJ1MlEaKWAYhiKKMAoQiigMeKPFABooooAPFHigBzNquWenRuQKhO8RruqN4qOV9J0KdMKAALACwA0tFFJ7kR5ZlvpBpXpUm5OR8x+06HZWsamEQPY2unmBlnFFPP8AvM0f6l/4MrsDEHD4quFzCpVyPwG4/CVthM1fGqzMwLMWJUkE2zt5RRTz7fEwR5iu1v5m37SY3ucM72vchSLlTZzumzDQ5yPY2zkprvKMiAFBALILC4FTUjPQxRT3fJ2jpMZC7RRQYyrVaV6rRRSWIpVXiiik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5" name="14 Imagen" descr="pla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39752" y="5157192"/>
            <a:ext cx="1921768" cy="1366775"/>
          </a:xfrm>
          <a:prstGeom prst="rect">
            <a:avLst/>
          </a:prstGeom>
        </p:spPr>
      </p:pic>
      <p:pic>
        <p:nvPicPr>
          <p:cNvPr id="17426" name="Picture 18" descr="http://t2.gstatic.com/images?q=tbn:ANd9GcQDfGm_SbQCp6Rg-_RR1Fxrd63MlcTUPVbBLocv0lPlJ5OldZFi7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1700808"/>
            <a:ext cx="1852811" cy="1431387"/>
          </a:xfrm>
          <a:prstGeom prst="rect">
            <a:avLst/>
          </a:prstGeom>
          <a:noFill/>
        </p:spPr>
      </p:pic>
      <p:sp>
        <p:nvSpPr>
          <p:cNvPr id="17428" name="AutoShape 20" descr="data:image/jpeg;base64,/9j/4AAQSkZJRgABAQAAAQABAAD/2wCEAAkGBg8PEBAPDBAQDQ0SDw8PDQwNEA8MDw8NFBAVFRQQFBIXHCYgFxojGRQSHy8gJCgpLCwtFh40NTAqNSYsLCkBCQoKDgwOGg8PGikdHCQtLCwtLCwpLCkpKioqKiwsKSkpLCksKSwpLCkpLCksLCwsKSopLC4pKSksKSksLCkpLP/AABEIAKgBEAMBIgACEQEDEQH/xAAbAAACAwEBAQAAAAAAAAAAAAABBQADBAYHAv/EAEwQAAEDAQMFCgoIBQIGAwAAAAEAAgMRBAUSBhMhMdEUI0FSU3GTorGyFiIkUWFyc4GRkgcVgqGzwcLwJTIzQnQ04UNidYO0wzU2Y//EABoBAQACAwEAAAAAAAAAAAAAAAAEBQIDBgH/xAAvEQACAQICCQMDBQEAAAAAAAAAAQIDEQQyBRIhMTNBUXGxE0KBIjRhIySRocHw/9oADAMBAAIRAxEAPwD1K35QSRyvY1jCGkAE4q6gVmOVcnEj621Yb9dSeSmsuFPlCpZYIHUx4i7hIeRpWUYuW4xlNR3jTwsk4sfxdtU8LJOLH1tqxsueynWH9I5Zr3slkhj8QPMp/kBkcQP+Yhe+nIx9RDbwpl4jOttU8KZeIzrbUhszqsBPmVq1mwc+FMvEZ1tqnhTLxGdbakyiAc+FMvEZ1tqnhTLxGdbakylEA6GVEvEZ1tqnhRLxGdbak1EaIBz4Ty8RnW2qeE0vEZ1tqUURogG/hNLxGdbap4SycRnW2pRRGiAb+EsnEZ1tqIykk4jOttSiiICAbeEcnEZ1tqPhHJxGdbalNEaIBr4RScRnW2o+EMnFZ1tqVURogGnhDJxWdbaj4QScRnW2pWAjRANPCCTiN+/ap9fycVn37UsojRAM/r+Tis+/ap9fScVnW2pbRGiAZfXsnFZ1tqn17JxWdZLqI0QDH68fxW9ZH67fxW9ZLqKUQDH67fxW9ZCS/ntBcWNIAqQCRoWCirtX9N/qleg0yRNdabRjaHUwUqK0qFcLLHxG/BVOPlNo+x2K7EpEMpGqZiZhnFb8FyF/Hf5QNWgAeYYQuvxLjb/d5RLzjuhbEYM1WT+RvMrlTZP5G8yuooRMIpRGiNEAKI0RojRACiNEQEaIAURojRGiAFEaI0UogIAjRGiNEAKI0RopRASiNFKIgICAI0UovqiAFFKI0RogBRGiICNEBKI0UojRACiNEaI0QAoq7WN7f6p7FcAq7WN7f6hQFkui02j7HYvvEqbSfKZ/s9i+sSk08pHnmLMS46/neUS847oXW4lx1+u8ok5290LYaxlZGDA3m85V2AfslZ7NnHMbm2gjVUuDe1Xts1pP9jfnZtVa61NOzkv5J2pLofWbH7JRzY9PxKIsFr5NvSM2rNHbC4eLRzho0EU+K99WD5o8aa3mnNj9ko5sen4lZ2yTHVH97dqtay0HVF1mbU9SHVHhZmx+yUc2P2SqoJyXOY8Ue3+ZoINDTUacK0UWaae1A+M2P2Sjmh+yV90RovQfAiH7JRzQ9PxK+6I0QHxmh6fi7aqbTaYIsOekjhxHCzOytixu8zcThU6RoHnWqi87+mHVdv8Alv8A/UsoLWdgehZkeY/F21HND0/F21c1f+XBst4MsDbLJaHSRmRjoX1e55zmGPN4dVWCri4AAknUhktl7HbG2rdELrDLZQXWiOV2MNjFakuIbQgtcCCPMvdR2uDo7Q+KNpfK5sTBTE+STNsFTQVc4gDSQFUy3WZzmsbNE6R7A+OMTtL3xkEh7Wh1XNoCajRoXmeVWX277ttXkksFmfNFDZrW57ZGySsmZIY3tAGbdm2l39w0UrqrsydtNm3fdEbrO51rN0wFlrz7msazccvimDDR2gOFcX93oWXpu12eXPShCPT8XbUcyPT8XbVyN+fSGYZp7PYbHLeD7M0vtj43iOOIAA6w12Ig1qKDUddDS+2/SDHHYIreyzWiTPOwR2csLHBx0Nc99CAw+JRwrXONoCa0x1GenUZken5nbV8zZtjXPkcI2NFXPe8sa1vnLiaALnMmMuDa7RPZLXZn2C1QxiV8ckglbmfEqXPwtw0xsOngPoK5q/vpFFtsd4tisku4RG6zsvDG0jPOw4A+KgLQ4k0oTSoqNdPVTd7Hlz0izuikaHxObJG6pbJHJnGOANCQ5rqHSCrcwPMfmdtXntwZXRXbcdge9rpp5WzMs1mZUOleLTJXTQ0AxN4DrAANU7yby73RaX2G22V93W0NxxwSPzokjDcRo7C2hpU+aldOii8cGrg6jMN8x+Z21HMN9PzO2rjLB9IU9otk9is13PlMFpMMs4nDY2QtldG6Z5LPFPighumvjadGkXl9J2altGZsFptNjssphtttYWsEUgeWkNYQcWkcLh8KEtSR6dpmG+n5nbUcw30/M/auWvr6QooRY22KF94Wi2sEllgje2KsZIoXONaH+cUodMbgaUWnJDLTd77RBNZpLFa7OQJoJDnAASQKPAGnRqIGsEVFSPNR2uDodzt9PzP2qu1QtEb9f8p/ucfzWqiptg3uT1CsQfNsPlM3O3sXziUt58om529gVeJSaeUjTzFmJcvbbJnra6OuHEdZ06mV/JdHiSKB38S97vwljiJONKbW+z8HtNXmk+o1iuiRoAEjaDUADqWhljkH97fgVpxKYlw6gkX1xHlDapGBsId/UHjOFRoqBRYYrmnboDo6c7tivypdvkHN+sJk5+k85XsE5Npsh4vdFGGKyTj+5vxdsXxelvms8RfUF1Q1pBrQnhTDEk2Vjt4HtG9hW1rVWwglWSri7GXEklxJJ0kk00kro6LmckXgNdXzngJ4Auh3ZHxvuK6LCcGPYzW4uojRU7sj433O2L6bamHUa+52xST0tojRfIkHp+DtiOcHp+DtiA+qLzv6Yhouz/Lf2RL0POD0/B2xU2mywS4c/FHNhOJmdiEuB3nbiaaHQNI8yyhLVdwcLfX/ANosn+JJ+DaksuixvntOVEMIxSvFoYxvncZpqDnXpzrNAZBM6NhnAwtnMIMrW0IoH4ageM7RXhKMFmgjc98cUcckhrLIyEMfIa1q9wbV2kk6Vnr7Dyx44cprOcntxAuNrbLgkhDSSxm7M9nncAZpazTpxECnCmFwD+MXN/0aD/wZl6ebtspzlbPCc6QZ62dhzpDsQMni+OcWnTXTpX3HYLM1zZGwxNkY0MjkbA1r2RhpaGNcG1a2hIoNGlZeotuzr/YsebXRfcN03nfRt5zTpXOnszaOOeaZJJGNa4DWRI34O8xWrKzL21usFhtFmbLdrbVOWSzyNzjomNDCHsdqwOxSEEgFwj0ACq9Btljs84AtEUc4bUtE0DZg0nXQOaaVoPgrLRFDIzNysbLHorHJFnGGhqKtc0jQQFjrq92hY8lyLgzt63i2Kd9tz122lsdsnaYt0vc6GMyAHUzOYwOAAehZbjyigguK3XfNibbg+dgs+E4yHYMTqcAZgcXVpSi9gjsVma9sjYYmyMYI45GwNa9kYbhDGuDatbSooNFCi6wWVzpHugic+RuCZ5s7S6VmjxXuLauHit0GuoeZeuony6f0LHj0LHWaDJ69JGufY7OJGWgxgudGd2zOBPBQhxA062nzir+a3x3rf1hlu4maz2KMOtFpwuEX8z3gNNK1OINFQNNeAEr0VtmgEeZEcYgoW5gQ0iwk1Lc3hw0qSaU4UbHZrPCC2zxRwNJq5sMIhDnUpUhrRUo6l9oscJ9GH/yV++i2j/ybSuCuyx2SzRW6C9rXbrLPHPgdd1jeGstA0AnC4YXaRWpIGHCdNV7zZ7NZ43PfFFHG+Q4pXxwiN0jqk1e5rauNXOOnzlC0WKzSubJNDFLIymbklgEj2UNRhc5pLdOnQiqbWLHl+V1z3bDZrsilFvsoazDZL1dE3eQ6Z8mbtEdWkEF2MAAOodeggNPotvG1OtVts+6pLzu6NrTDb5BJQz4mnA3G4nS1zyQSf6Y1V0+g2qOGVpZOxs0ZIJjlizrCQaglrgQVLJFDC3BAxsMdSRHFFmmVOs4WtAXmveNhY00VVtG9yeo5fefb6flfsVNsmaY5Bp/kP9rx+S1HpVeZ8ol5x2BZ8Suvc+US847AsuJSqeUjVMxZiSKF38R97vwk5xJDE7+I+934a1Yrgz7Pwe0s8e6OqxqY1RjUxrii9EeVD98g5v1hMi/XzlJ8p3b5DzfrCYl+vnKyp72Q8V7S7Gk2VTt4HtG9hTPGk2VLt4HtG9hWb3EIoycnwMOLUXHR5xoT6KeA62N+JWm4qbmg0D+kzgHmW/R5h8ArCEpqKVy8o0qcYJWuY4jZuGNn37UvjvGOS0BtnYGRtFKitXurpPMmd5kZmXQP6b/NxSuWycO/DmHat9KrN1EmzytSgqUpJHaUUojRGitCoBRGiNEaIAURoiAjRACiKNEaIAI0RopRAQBGiNEaIAURRojRABGilEQEBAjRGilEBKKm3f0pPUd2K+iptw3qT1HdiAwX0d/k5/yCw4lsv47+/n1+4JdiUqnlI1TMW4khjd/ET9r8NOcSQsd/EDzn8NasVwJ9n4PaPEj3R02NHGqMaONcTcvhHlM/fIeY98JgX6+cpVlM7fIeb9YW8v185WcCDit6LsaUZTu3ge0b2FMMaU5TO3ge0b2FZkM6W43+TQeyZ2LdjSq5X+TQeyZ2LbjU9bjoKeVdgXm/eZfZv7pXNZMO377P5p7eT95l9m/ulcfY5pmVdDG59RhxNFQP91vw8XKtFI04yrGlh5SkeguvSMGin1rH6VxlnttoGuKQfZTKz3nMNcb/AJVeej+TllpBP2nRsvNhNBVbAvPZ8p32i1wwMJETJDj4McgafuC7V15tZQOGmg/uatco6pMoVlWTa6m8BGiXC+WebrNR+uWebrNWBvGNFKLPu2gBIoD/AMzUPrFvm67UBqojRZPrFvmHztV0doLhUNqPXagL6KUVeePFHztUzx4o+dqAtojRViVx1N67V9Yn8TrtQH3REBV4n8TrtRD38TrtQFlEaKvG/iddqOJ/E67UBZRU27+lJ6juxfeN/J9dqptrn5qSrKDA7TjaeBALcojv7uf8gleJM8pjvzuc9gSjEpVPKRqmYsxJC13l55z+GnWJIWu8vPOfw1qxfAn2fgyo8SPdHR41MaoxqY1xBeibKR2+Q836gtxfpPOlmUb98h5j3gthf2rZHcQcVvRdjSrKR28j129hW/GleUTt5HrjsKzW8hnRXM/yeD2TOxbMaWXO/wAnh9k3sWvOKetx0MMq7EvF+8y+zf3Sk+T8lIneuewJjeD95l9m/ulJbjk3s+uewKbguL8MrdL/AGz7oe51Rsukc4WPOqCXSOdXhyJyV2iTdbnxMdIWSSuIaK00kA/Erp4bZaa1MUvvaUoyRfS1Wnmf+Kuuzyr8S252Ou0JCMMPrW2tsps95TDWx49xWDKLKmRrcxHiZI8DG7U5sZ4B6SmueXL25/8AEo/+13CtC2tIuLR2uxpOU2IgacI0NBB4OFbbPfjTrAPuWzO/vQjnVbWXQqtWPQqteUkMMZe6NrnamMppc/gCy3blQcywPcM46rpKaAKuPigcGiiT5byVEHPJ+SfsuyzUG8s1Dg9Ch4uThFKPMj4j6YqxdDe7Drc75itsVsiOtzqaycdKBYW2GAao2j4pflHGxtlkLGhp8QVFdReKhV/qz6kPWY3ufKVkj5jHURNcGRlxq52jS7mTFtuc7/i093+6QZL3JC6yxyEvD3gufhcACcRGqnmCctuiManSfMNig1MbW1rR3EuEFq7Texzj/wAbq/7qsXjgnZDnc69wxOFKBjdFK6dZWd9laxri1z6hriKkHSBVc3kvKX2oOcauIJJPCdCzpY2rKpGD5s9cElc9MARopiHnCOMecfFXZpJRUXgN5l9m7sV4ePOFVeA3mX2buxAI8qTvx5z2BJcSb5WaJjp4To0eZqSYlKp5SLUzFmJIQ7y8+/8ADTrEkGLy4+/8NacXwJ9n4MqHEXdHQYlMaoxqY1xBfijKJ2+Rcx7wWsv0nnS7KF3jw8x7wWsvW5bkQMVvRdjSzKF+8j129hWzGl1/u3oeuOwrKO8hj66X7xD7JvYteNLbqfvEPs29i1Y1POjp5V2Qbwk3qX2b+6UkueTez657AmdvfvUns390pHdT/EPrHsCnYHilVpj7f5Q3zqIlWTOKCRXZyFxfkrJ5TaOZ/wCIuqzy4zJqTyifmd+IumzqrsRnO00Qv2q7vybc8ubtsn8Rj/7fcKb51c9bJPL2H2fcK1QzLuWktkX2OozqmdWLPKZ5WxWCrLGSoh53/kuojm0DmHYuOyrkqIed/YF0jJtA5h2KBjfb8/4Q8VyN2dSzKSXyaTnZ3wrc8l+UEvk8nOzvBVpDOhyVl8jg9V3fcm2eXO5MS+SQ+q7vuTTOqrnmZPjlRqtE3iP9R3dK4/J+3thlzjjoDDT0nRQLo55fEf6ju6Vz+TlmikY8ysa8hzQMVdAopejqKq4mCe7f/BpxVR0qTkt49GUuM1LiK8AOpa4b1adb3fMsAsFnGqJn37V9ts8Q1MA+K7d0KXJHOrE1ucjRb8oI4nRMjc580kjAGl2hrCaFx/JdfaHVs7z/APk7sXjBfW8Kaf8AUgD0AOFAvYZYjud3juIzR0UZTVzKDiqcYNKJZ4KrKpGTl1FGWP8AW957rVz+JP8ALU76Od3Y1c5iWNPKbKmYtxJAXeXH3/hp1iSBzvLj7/w1pxnAn2fgzocRdx7jQxqnGpjXD3L4VZQO3yLm/UFoxrFf7vHi5v1BXl6ke1FfisyLsaX36/eh647CtWNL78fvQ9YdhXsMyIg8ut+8Rezb2LTjS67ZN5i9m3sWnOKcdJTyrsg25+9Sezf3SkV3SeIfW/IJtbZN6k9R3YufsUni+/8AJT8BxCo0z9v8oZ51ESrHnVBKrw4+5myek3+b7XfXQ55ctcT9+m+1309zqrK+c7rRK/bL58mzPJFapPLWH1O6UxzqS2qTytp9Tula6eZFhU2RZ0GeUzyxZ5TPK3Kww5SyVEXO7sC6Bk2gcwXLZQSVzfO78k8bLoHMFXY72/P+EPE8jdnlgv2XeH87e8Ec8sV8y1hf9nvBVxDOhycl8lh9U98pnnkhyfl8mi9U94pjnlU1M77lhHcjVPN4rvVd2FJcmpqMf6zexbZpvFd6ruwpJcU1Gv5x2K10N9yvnwyHj+C/jydLuhTdCWboU3Qu1sc2JopK3gP8od8L26b/AEzvZO7F4TZZK3gz/Kb3l7rN/pn+yd2Ktxj+pFvgFaD7iHLg76Od3Y1cziTK/bXJMWueHE1cT4jhr9yV4HcV3yu2LXTym+pmPrEkDneWnn/QnuB3Fd8rtiWtumQzSzlrw1pAYMDquJAB4NQWnGcCfZ+DOgv1EasSmNfGbfxH/I7Ypm38R/yO2Lh9Vl/dCi/nePFzfqCvxqy03PLPKyjXtY1jnPfgdwGoA0azRZ8zJxJPkfsUrUkqcXbqVuJf1FmNL77dvf2h2FbMzJxJPkfsVNquyacMjjY/E540ljwGjhcTTUF7Si3NKxFNt3v3mL1G9i0Y1WbC6Leg17gzxA7A/TTh1KZt/Ef8j9imtNOx0kMq7I+ba/e5PUd2LnrNJo96fWqGQseBG8ktcAAx9SaatSV3hcktnzbC173ujD34WPLWuJPi1A4AFYaPT17lNpl/o2/KKs6oJVVmJeTk6OTYoIJeTk6OTYrq5yNn0M1zyb7L7++nGdWeyZOzRQ7pkY8OlkLWRhjyRHpONwpoqUc1JycnRybFV1853ui1q4aKf5L86lVok8pb9nulbs1JycnRSbFIMnppc/aXNkZHDHVowPxSS00NApqFalY0l9SJdeSUCZ5TPLPmZeTl6OTYhmpeTl6OTYrYrjNfUlcHO78k3bNoHMstjyentk0cQY9jAS6WVzHgMj0aqjSTqAX2+GQEgRyUBIG9yavgq3G8iDid6L86st6S7077PeC+s1JycnRybF8TXfPMBFHFIXvc1rQWPaK11kkaAq9XuRUN7jl8ni9U94rdnVmddT7LSAB8mANBeGOo5xFSRo1VJQwScR/yP2KqqxevLZzZYR3I0TS+K71XdiRXTPRrucdiZyRyFrvEk/lOpj/NzLLaLgmsrIcbXmSVpe9jWOcI9NA0kDXTWrfQkX693/2xkHSHBfx5Ld0qboWHNy8nJ0b9imbl5OTo37F2ew5yz6Ga7n1vCL02pnfXv848meOHNO7F5XkDkgXTm3WtpaxrybPE4EFzwf6hHmHB516LJf1bTBZ4tRlaJTr0cTaqjEyUpbORfYSDjDbzMu47y5F3SR7VNxXlyB6SPaoooxLJuK8uQPSR7VNxXlyLukj2qKICbivLkXdJHtU3FeXIO6SPaoogJuK8uRd0ke1Tcd5ci7pI9qiiAm4ry5F3SR7VNx3lyLukj2qKICbivLkXdJHtQ3FeXIu6SPaoogJuK8uRd0ke1Hcd58i7pGbVFEBNx3nyLulZtU3HefIu6Vm1RRATcd5ci7pI9qm47y5F3SM2qKICbjvLkXdIzapuO8uRd0ke1RRATcd58i7pWbVNyXnyLulZtUUQE3HeXIu6SPapuO8+Rd0rNqiiAm5Lz5F3Ss2qbjvLkXdJHtUUQE3HeXIu6SPapuK8uRd0ke1BRATcV5ci7pI9qO4ry5F3SR7VFEBNx3nyLulZtU3HefIu6Vm1RRADcV5cgekj2pnkpk0+F0lptY8oke7AyocIoydVeMeFR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7430" name="AutoShape 22" descr="data:image/jpeg;base64,/9j/4AAQSkZJRgABAQAAAQABAAD/2wCEAAkGBg8PEBAPDBAQDQ0SDw8PDQwNEA8MDw8NFBAVFRQQFBIXHCYgFxojGRQSHy8gJCgpLCwtFh40NTAqNSYsLCkBCQoKDgwOGg8PGikdHCQtLCwtLCwpLCkpKioqKiwsKSkpLCksKSwpLCkpLCksLCwsKSopLC4pKSksKSksLCkpLP/AABEIAKgBEAMBIgACEQEDEQH/xAAbAAACAwEBAQAAAAAAAAAAAAABBQADBAYHAv/EAEwQAAEDAQMFCgoIBQIGAwAAAAEAAgMRBAUSBhMhMdEUI0FSU3GTorGyFiIkUWFyc4GRkgcVgqGzwcLwJTIzQnQ04UNidYO0wzU2Y//EABoBAQACAwEAAAAAAAAAAAAAAAAEBQIDBgH/xAAvEQACAQICCQMDBQEAAAAAAAAAAQIDEQQyBRIhMTNBUXGxE0KBIjRhIySRocHw/9oADAMBAAIRAxEAPwD1K35QSRyvY1jCGkAE4q6gVmOVcnEj621Yb9dSeSmsuFPlCpZYIHUx4i7hIeRpWUYuW4xlNR3jTwsk4sfxdtU8LJOLH1tqxsueynWH9I5Zr3slkhj8QPMp/kBkcQP+Yhe+nIx9RDbwpl4jOttU8KZeIzrbUhszqsBPmVq1mwc+FMvEZ1tqnhTLxGdbakyiAc+FMvEZ1tqnhTLxGdbakylEA6GVEvEZ1tqnhRLxGdbak1EaIBz4Ty8RnW2qeE0vEZ1tqUURogG/hNLxGdbap4SycRnW2pRRGiAb+EsnEZ1tqIykk4jOttSiiICAbeEcnEZ1tqPhHJxGdbalNEaIBr4RScRnW2o+EMnFZ1tqVURogGnhDJxWdbaj4QScRnW2pWAjRANPCCTiN+/ap9fycVn37UsojRAM/r+Tis+/ap9fScVnW2pbRGiAZfXsnFZ1tqn17JxWdZLqI0QDH68fxW9ZH67fxW9ZLqKUQDH67fxW9ZCS/ntBcWNIAqQCRoWCirtX9N/qleg0yRNdabRjaHUwUqK0qFcLLHxG/BVOPlNo+x2K7EpEMpGqZiZhnFb8FyF/Hf5QNWgAeYYQuvxLjb/d5RLzjuhbEYM1WT+RvMrlTZP5G8yuooRMIpRGiNEAKI0RojRACiNEQEaIAURojRGiAFEaI0UogIAjRGiNEAKI0RopRASiNFKIgICAI0UovqiAFFKI0RogBRGiICNEBKI0UojRACiNEaI0QAoq7WN7f6p7FcAq7WN7f6hQFkui02j7HYvvEqbSfKZ/s9i+sSk08pHnmLMS46/neUS847oXW4lx1+u8ok5290LYaxlZGDA3m85V2AfslZ7NnHMbm2gjVUuDe1Xts1pP9jfnZtVa61NOzkv5J2pLofWbH7JRzY9PxKIsFr5NvSM2rNHbC4eLRzho0EU+K99WD5o8aa3mnNj9ko5sen4lZ2yTHVH97dqtay0HVF1mbU9SHVHhZmx+yUc2P2SqoJyXOY8Ue3+ZoINDTUacK0UWaae1A+M2P2Sjmh+yV90RovQfAiH7JRzQ9PxK+6I0QHxmh6fi7aqbTaYIsOekjhxHCzOytixu8zcThU6RoHnWqi87+mHVdv8Alv8A/UsoLWdgehZkeY/F21HND0/F21c1f+XBst4MsDbLJaHSRmRjoX1e55zmGPN4dVWCri4AAknUhktl7HbG2rdELrDLZQXWiOV2MNjFakuIbQgtcCCPMvdR2uDo7Q+KNpfK5sTBTE+STNsFTQVc4gDSQFUy3WZzmsbNE6R7A+OMTtL3xkEh7Wh1XNoCajRoXmeVWX277ttXkksFmfNFDZrW57ZGySsmZIY3tAGbdm2l39w0UrqrsydtNm3fdEbrO51rN0wFlrz7msazccvimDDR2gOFcX93oWXpu12eXPShCPT8XbUcyPT8XbVyN+fSGYZp7PYbHLeD7M0vtj43iOOIAA6w12Ig1qKDUddDS+2/SDHHYIreyzWiTPOwR2csLHBx0Nc99CAw+JRwrXONoCa0x1GenUZken5nbV8zZtjXPkcI2NFXPe8sa1vnLiaALnMmMuDa7RPZLXZn2C1QxiV8ckglbmfEqXPwtw0xsOngPoK5q/vpFFtsd4tisku4RG6zsvDG0jPOw4A+KgLQ4k0oTSoqNdPVTd7Hlz0izuikaHxObJG6pbJHJnGOANCQ5rqHSCrcwPMfmdtXntwZXRXbcdge9rpp5WzMs1mZUOleLTJXTQ0AxN4DrAANU7yby73RaX2G22V93W0NxxwSPzokjDcRo7C2hpU+aldOii8cGrg6jMN8x+Z21HMN9PzO2rjLB9IU9otk9is13PlMFpMMs4nDY2QtldG6Z5LPFPighumvjadGkXl9J2altGZsFptNjssphtttYWsEUgeWkNYQcWkcLh8KEtSR6dpmG+n5nbUcw30/M/auWvr6QooRY22KF94Wi2sEllgje2KsZIoXONaH+cUodMbgaUWnJDLTd77RBNZpLFa7OQJoJDnAASQKPAGnRqIGsEVFSPNR2uDodzt9PzP2qu1QtEb9f8p/ucfzWqiptg3uT1CsQfNsPlM3O3sXziUt58om529gVeJSaeUjTzFmJcvbbJnra6OuHEdZ06mV/JdHiSKB38S97vwljiJONKbW+z8HtNXmk+o1iuiRoAEjaDUADqWhljkH97fgVpxKYlw6gkX1xHlDapGBsId/UHjOFRoqBRYYrmnboDo6c7tivypdvkHN+sJk5+k85XsE5Npsh4vdFGGKyTj+5vxdsXxelvms8RfUF1Q1pBrQnhTDEk2Vjt4HtG9hW1rVWwglWSri7GXEklxJJ0kk00kro6LmckXgNdXzngJ4Auh3ZHxvuK6LCcGPYzW4uojRU7sj433O2L6bamHUa+52xST0tojRfIkHp+DtiOcHp+DtiA+qLzv6Yhouz/Lf2RL0POD0/B2xU2mywS4c/FHNhOJmdiEuB3nbiaaHQNI8yyhLVdwcLfX/ANosn+JJ+DaksuixvntOVEMIxSvFoYxvncZpqDnXpzrNAZBM6NhnAwtnMIMrW0IoH4ageM7RXhKMFmgjc98cUcckhrLIyEMfIa1q9wbV2kk6Vnr7Dyx44cprOcntxAuNrbLgkhDSSxm7M9nncAZpazTpxECnCmFwD+MXN/0aD/wZl6ebtspzlbPCc6QZ62dhzpDsQMni+OcWnTXTpX3HYLM1zZGwxNkY0MjkbA1r2RhpaGNcG1a2hIoNGlZeotuzr/YsebXRfcN03nfRt5zTpXOnszaOOeaZJJGNa4DWRI34O8xWrKzL21usFhtFmbLdrbVOWSzyNzjomNDCHsdqwOxSEEgFwj0ACq9Btljs84AtEUc4bUtE0DZg0nXQOaaVoPgrLRFDIzNysbLHorHJFnGGhqKtc0jQQFjrq92hY8lyLgzt63i2Kd9tz122lsdsnaYt0vc6GMyAHUzOYwOAAehZbjyigguK3XfNibbg+dgs+E4yHYMTqcAZgcXVpSi9gjsVma9sjYYmyMYI45GwNa9kYbhDGuDatbSooNFCi6wWVzpHugic+RuCZ5s7S6VmjxXuLauHit0GuoeZeuony6f0LHj0LHWaDJ69JGufY7OJGWgxgudGd2zOBPBQhxA062nzir+a3x3rf1hlu4maz2KMOtFpwuEX8z3gNNK1OINFQNNeAEr0VtmgEeZEcYgoW5gQ0iwk1Lc3hw0qSaU4UbHZrPCC2zxRwNJq5sMIhDnUpUhrRUo6l9oscJ9GH/yV++i2j/ybSuCuyx2SzRW6C9rXbrLPHPgdd1jeGstA0AnC4YXaRWpIGHCdNV7zZ7NZ43PfFFHG+Q4pXxwiN0jqk1e5rauNXOOnzlC0WKzSubJNDFLIymbklgEj2UNRhc5pLdOnQiqbWLHl+V1z3bDZrsilFvsoazDZL1dE3eQ6Z8mbtEdWkEF2MAAOodeggNPotvG1OtVts+6pLzu6NrTDb5BJQz4mnA3G4nS1zyQSf6Y1V0+g2qOGVpZOxs0ZIJjlizrCQaglrgQVLJFDC3BAxsMdSRHFFmmVOs4WtAXmveNhY00VVtG9yeo5fefb6flfsVNsmaY5Bp/kP9rx+S1HpVeZ8ol5x2BZ8Suvc+US847AsuJSqeUjVMxZiSKF38R97vwk5xJDE7+I+934a1Yrgz7Pwe0s8e6OqxqY1RjUxrii9EeVD98g5v1hMi/XzlJ8p3b5DzfrCYl+vnKyp72Q8V7S7Gk2VTt4HtG9hTPGk2VLt4HtG9hWb3EIoycnwMOLUXHR5xoT6KeA62N+JWm4qbmg0D+kzgHmW/R5h8ArCEpqKVy8o0qcYJWuY4jZuGNn37UvjvGOS0BtnYGRtFKitXurpPMmd5kZmXQP6b/NxSuWycO/DmHat9KrN1EmzytSgqUpJHaUUojRGitCoBRGiNEaIAURoiAjRACiKNEaIAI0RopRAQBGiNEaIAURRojRABGilEQEBAjRGilEBKKm3f0pPUd2K+iptw3qT1HdiAwX0d/k5/yCw4lsv47+/n1+4JdiUqnlI1TMW4khjd/ET9r8NOcSQsd/EDzn8NasVwJ9n4PaPEj3R02NHGqMaONcTcvhHlM/fIeY98JgX6+cpVlM7fIeb9YW8v185WcCDit6LsaUZTu3ge0b2FMMaU5TO3ge0b2FZkM6W43+TQeyZ2LdjSq5X+TQeyZ2LbjU9bjoKeVdgXm/eZfZv7pXNZMO377P5p7eT95l9m/ulcfY5pmVdDG59RhxNFQP91vw8XKtFI04yrGlh5SkeguvSMGin1rH6VxlnttoGuKQfZTKz3nMNcb/AJVeej+TllpBP2nRsvNhNBVbAvPZ8p32i1wwMJETJDj4McgafuC7V15tZQOGmg/uatco6pMoVlWTa6m8BGiXC+WebrNR+uWebrNWBvGNFKLPu2gBIoD/AMzUPrFvm67UBqojRZPrFvmHztV0doLhUNqPXagL6KUVeePFHztUzx4o+dqAtojRViVx1N67V9Yn8TrtQH3REBV4n8TrtRD38TrtQFlEaKvG/iddqOJ/E67UBZRU27+lJ6juxfeN/J9dqptrn5qSrKDA7TjaeBALcojv7uf8gleJM8pjvzuc9gSjEpVPKRqmYsxJC13l55z+GnWJIWu8vPOfw1qxfAn2fgyo8SPdHR41MaoxqY1xBeibKR2+Q836gtxfpPOlmUb98h5j3gthf2rZHcQcVvRdjSrKR28j129hW/GleUTt5HrjsKzW8hnRXM/yeD2TOxbMaWXO/wAnh9k3sWvOKetx0MMq7EvF+8y+zf3Sk+T8lIneuewJjeD95l9m/ulJbjk3s+uewKbguL8MrdL/AGz7oe51Rsukc4WPOqCXSOdXhyJyV2iTdbnxMdIWSSuIaK00kA/Erp4bZaa1MUvvaUoyRfS1Wnmf+Kuuzyr8S252Ou0JCMMPrW2tsps95TDWx49xWDKLKmRrcxHiZI8DG7U5sZ4B6SmueXL25/8AEo/+13CtC2tIuLR2uxpOU2IgacI0NBB4OFbbPfjTrAPuWzO/vQjnVbWXQqtWPQqteUkMMZe6NrnamMppc/gCy3blQcywPcM46rpKaAKuPigcGiiT5byVEHPJ+SfsuyzUG8s1Dg9Ch4uThFKPMj4j6YqxdDe7Drc75itsVsiOtzqaycdKBYW2GAao2j4pflHGxtlkLGhp8QVFdReKhV/qz6kPWY3ufKVkj5jHURNcGRlxq52jS7mTFtuc7/i093+6QZL3JC6yxyEvD3gufhcACcRGqnmCctuiManSfMNig1MbW1rR3EuEFq7Texzj/wAbq/7qsXjgnZDnc69wxOFKBjdFK6dZWd9laxri1z6hriKkHSBVc3kvKX2oOcauIJJPCdCzpY2rKpGD5s9cElc9MARopiHnCOMecfFXZpJRUXgN5l9m7sV4ePOFVeA3mX2buxAI8qTvx5z2BJcSb5WaJjp4To0eZqSYlKp5SLUzFmJIQ7y8+/8ADTrEkGLy4+/8NacXwJ9n4MqHEXdHQYlMaoxqY1xBfijKJ2+Rcx7wWsv0nnS7KF3jw8x7wWsvW5bkQMVvRdjSzKF+8j129hWzGl1/u3oeuOwrKO8hj66X7xD7JvYteNLbqfvEPs29i1Y1POjp5V2Qbwk3qX2b+6UkueTez657AmdvfvUns390pHdT/EPrHsCnYHilVpj7f5Q3zqIlWTOKCRXZyFxfkrJ5TaOZ/wCIuqzy4zJqTyifmd+IumzqrsRnO00Qv2q7vybc8ubtsn8Rj/7fcKb51c9bJPL2H2fcK1QzLuWktkX2OozqmdWLPKZ5WxWCrLGSoh53/kuojm0DmHYuOyrkqIed/YF0jJtA5h2KBjfb8/4Q8VyN2dSzKSXyaTnZ3wrc8l+UEvk8nOzvBVpDOhyVl8jg9V3fcm2eXO5MS+SQ+q7vuTTOqrnmZPjlRqtE3iP9R3dK4/J+3thlzjjoDDT0nRQLo55fEf6ju6Vz+TlmikY8ysa8hzQMVdAopejqKq4mCe7f/BpxVR0qTkt49GUuM1LiK8AOpa4b1adb3fMsAsFnGqJn37V9ts8Q1MA+K7d0KXJHOrE1ucjRb8oI4nRMjc580kjAGl2hrCaFx/JdfaHVs7z/APk7sXjBfW8Kaf8AUgD0AOFAvYZYjud3juIzR0UZTVzKDiqcYNKJZ4KrKpGTl1FGWP8AW957rVz+JP8ALU76Od3Y1c5iWNPKbKmYtxJAXeXH3/hp1iSBzvLj7/w1pxnAn2fgzocRdx7jQxqnGpjXD3L4VZQO3yLm/UFoxrFf7vHi5v1BXl6ke1FfisyLsaX36/eh647CtWNL78fvQ9YdhXsMyIg8ut+8Rezb2LTjS67ZN5i9m3sWnOKcdJTyrsg25+9Sezf3SkV3SeIfW/IJtbZN6k9R3YufsUni+/8AJT8BxCo0z9v8oZ51ESrHnVBKrw4+5myek3+b7XfXQ55ctcT9+m+1309zqrK+c7rRK/bL58mzPJFapPLWH1O6UxzqS2qTytp9Tula6eZFhU2RZ0GeUzyxZ5TPK3Kww5SyVEXO7sC6Bk2gcwXLZQSVzfO78k8bLoHMFXY72/P+EPE8jdnlgv2XeH87e8Ec8sV8y1hf9nvBVxDOhycl8lh9U98pnnkhyfl8mi9U94pjnlU1M77lhHcjVPN4rvVd2FJcmpqMf6zexbZpvFd6ruwpJcU1Gv5x2K10N9yvnwyHj+C/jydLuhTdCWboU3Qu1sc2JopK3gP8od8L26b/AEzvZO7F4TZZK3gz/Kb3l7rN/pn+yd2Ktxj+pFvgFaD7iHLg76Od3Y1cziTK/bXJMWueHE1cT4jhr9yV4HcV3yu2LXTym+pmPrEkDneWnn/QnuB3Fd8rtiWtumQzSzlrw1pAYMDquJAB4NQWnGcCfZ+DOgv1EasSmNfGbfxH/I7Ypm38R/yO2Lh9Vl/dCi/nePFzfqCvxqy03PLPKyjXtY1jnPfgdwGoA0azRZ8zJxJPkfsUrUkqcXbqVuJf1FmNL77dvf2h2FbMzJxJPkfsVNquyacMjjY/E540ljwGjhcTTUF7Si3NKxFNt3v3mL1G9i0Y1WbC6Leg17gzxA7A/TTh1KZt/Ef8j9imtNOx0kMq7I+ba/e5PUd2LnrNJo96fWqGQseBG8ktcAAx9SaatSV3hcktnzbC173ujD34WPLWuJPi1A4AFYaPT17lNpl/o2/KKs6oJVVmJeTk6OTYoIJeTk6OTYrq5yNn0M1zyb7L7++nGdWeyZOzRQ7pkY8OlkLWRhjyRHpONwpoqUc1JycnRybFV1853ui1q4aKf5L86lVok8pb9nulbs1JycnRSbFIMnppc/aXNkZHDHVowPxSS00NApqFalY0l9SJdeSUCZ5TPLPmZeTl6OTYhmpeTl6OTYrYrjNfUlcHO78k3bNoHMstjyentk0cQY9jAS6WVzHgMj0aqjSTqAX2+GQEgRyUBIG9yavgq3G8iDid6L86st6S7077PeC+s1JycnRybF8TXfPMBFHFIXvc1rQWPaK11kkaAq9XuRUN7jl8ni9U94rdnVmddT7LSAB8mANBeGOo5xFSRo1VJQwScR/yP2KqqxevLZzZYR3I0TS+K71XdiRXTPRrucdiZyRyFrvEk/lOpj/NzLLaLgmsrIcbXmSVpe9jWOcI9NA0kDXTWrfQkX693/2xkHSHBfx5Ld0qboWHNy8nJ0b9imbl5OTo37F2ew5yz6Ga7n1vCL02pnfXv848meOHNO7F5XkDkgXTm3WtpaxrybPE4EFzwf6hHmHB516LJf1bTBZ4tRlaJTr0cTaqjEyUpbORfYSDjDbzMu47y5F3SR7VNxXlyB6SPaoooxLJuK8uQPSR7VNxXlyLukj2qKICbivLkXdJHtU3FeXIO6SPaoogJuK8uRd0ke1Tcd5ci7pI9qiiAm4ry5F3SR7VNx3lyLukj2qKICbivLkXdJHtQ3FeXIu6SPaoogJuK8uRd0ke1Hcd58i7pGbVFEBNx3nyLulZtU3HefIu6Vm1RRATcd5ci7pI9qm47y5F3SM2qKICbjvLkXdIzapuO8uRd0ke1RRATcd58i7pWbVNyXnyLulZtUUQE3HeXIu6SPapuO8+Rd0rNqiiAm5Lz5F3Ss2qbjvLkXdJHtUUQE3HeXIu6SPapuK8uRd0ke1BRATcV5ci7pI9qO4ry5F3SR7VFEBNx3nyLulZtU3HefIu6Vm1RRADcV5cgekj2pnkpk0+F0lptY8oke7AyocIoydVeMeFRR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9" name="18 Imagen" descr="indi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3528" y="4653136"/>
            <a:ext cx="1891294" cy="1168152"/>
          </a:xfrm>
          <a:prstGeom prst="rect">
            <a:avLst/>
          </a:prstGeom>
        </p:spPr>
      </p:pic>
      <p:cxnSp>
        <p:nvCxnSpPr>
          <p:cNvPr id="18" name="17 Conector recto de flecha"/>
          <p:cNvCxnSpPr/>
          <p:nvPr/>
        </p:nvCxnSpPr>
        <p:spPr>
          <a:xfrm flipH="1" flipV="1">
            <a:off x="2411760" y="2996952"/>
            <a:ext cx="576064" cy="28803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3707904" y="2420888"/>
            <a:ext cx="0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V="1">
            <a:off x="5436096" y="2420888"/>
            <a:ext cx="0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V="1">
            <a:off x="5796136" y="2924944"/>
            <a:ext cx="1008112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5796136" y="3933056"/>
            <a:ext cx="64807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5724128" y="4221088"/>
            <a:ext cx="648072" cy="9361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5148064" y="4221088"/>
            <a:ext cx="0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>
            <a:off x="3707904" y="4221088"/>
            <a:ext cx="0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H="1">
            <a:off x="2051720" y="3933056"/>
            <a:ext cx="936104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899592" y="1340768"/>
            <a:ext cx="1282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Disponibilidad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059832" y="260648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Accesibilidad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5076056" y="62068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Cobertura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6588224" y="1340768"/>
            <a:ext cx="2335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Calidad de los datos básicos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7092280" y="3356992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Amplitud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6588224" y="5013176"/>
            <a:ext cx="1077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Simplicidad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4716016" y="4725144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Precisión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2483768" y="4869160"/>
            <a:ext cx="1713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Planeación en salud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323528" y="4077072"/>
            <a:ext cx="1810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MX" sz="1200" b="1" dirty="0" smtClean="0">
                <a:solidFill>
                  <a:prstClr val="whit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Indicadores de nivel y calidad de vida</a:t>
            </a:r>
            <a:endParaRPr lang="es-MX" sz="1200" b="1" dirty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697474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estaticos04.cache.el-mundo.net/especiales/2007/05/sima/img/expertos/urbanismo-bu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350"/>
            <a:ext cx="1979612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" descr="http://www.arqhys.com/contenidos/imagenes/dia-urbanismo.jpg"/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0"/>
            <a:ext cx="2881313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275856" y="404664"/>
            <a:ext cx="2295821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Ciudad y</a:t>
            </a:r>
          </a:p>
          <a:p>
            <a:pPr algn="ctr" defTabSz="914400">
              <a:defRPr/>
            </a:pPr>
            <a:r>
              <a:rPr lang="es-ES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Urbanismo</a:t>
            </a:r>
          </a:p>
        </p:txBody>
      </p:sp>
      <p:sp>
        <p:nvSpPr>
          <p:cNvPr id="3" name="2 Flecha abajo"/>
          <p:cNvSpPr/>
          <p:nvPr/>
        </p:nvSpPr>
        <p:spPr>
          <a:xfrm>
            <a:off x="4284663" y="1557338"/>
            <a:ext cx="431800" cy="6477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851920" y="1628800"/>
            <a:ext cx="1220206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4400">
              <a:defRPr/>
            </a:pPr>
            <a:r>
              <a:rPr lang="es-ES" sz="2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cs typeface="Arial" pitchFamily="34" charset="0"/>
              </a:rPr>
              <a:t>funciones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43213" y="2276475"/>
            <a:ext cx="3313112" cy="1293813"/>
          </a:xfrm>
          <a:prstGeom prst="roundRect">
            <a:avLst/>
          </a:prstGeom>
          <a:noFill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cs typeface="Arial" pitchFamily="34" charset="0"/>
              </a:rPr>
              <a:t>*Modela y norma la forma de vida</a:t>
            </a:r>
          </a:p>
          <a:p>
            <a:pPr defTabSz="914400"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cs typeface="Arial" pitchFamily="34" charset="0"/>
              </a:rPr>
              <a:t>*Modela nuestros contactos</a:t>
            </a:r>
          </a:p>
          <a:p>
            <a:pPr defTabSz="914400"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cs typeface="Arial" pitchFamily="34" charset="0"/>
              </a:rPr>
              <a:t>*Modela el uso del tiempo</a:t>
            </a:r>
          </a:p>
          <a:p>
            <a:pPr defTabSz="914400"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cs typeface="Arial" pitchFamily="34" charset="0"/>
              </a:rPr>
              <a:t>*Era/es un atractivo de riqueza</a:t>
            </a:r>
          </a:p>
          <a:p>
            <a:pPr defTabSz="914400"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cs typeface="Arial" pitchFamily="34" charset="0"/>
              </a:rPr>
              <a:t>*Se vive una serie de restricciones</a:t>
            </a:r>
          </a:p>
        </p:txBody>
      </p:sp>
      <p:sp>
        <p:nvSpPr>
          <p:cNvPr id="6" name="5 Llamada de flecha izquierda y derecha"/>
          <p:cNvSpPr/>
          <p:nvPr/>
        </p:nvSpPr>
        <p:spPr>
          <a:xfrm>
            <a:off x="2627313" y="3500438"/>
            <a:ext cx="3529012" cy="936625"/>
          </a:xfrm>
          <a:prstGeom prst="leftRight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347864" y="3573016"/>
            <a:ext cx="2074607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4400">
              <a:defRPr/>
            </a:pPr>
            <a:r>
              <a:rPr lang="es-ES" sz="2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pitchFamily="34" charset="0"/>
              </a:rPr>
              <a:t>Medio social</a:t>
            </a:r>
          </a:p>
          <a:p>
            <a:pPr algn="ctr" defTabSz="914400">
              <a:defRPr/>
            </a:pPr>
            <a:r>
              <a:rPr lang="es-ES" sz="2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pitchFamily="34" charset="0"/>
              </a:rPr>
              <a:t>y salud</a:t>
            </a:r>
          </a:p>
        </p:txBody>
      </p:sp>
      <p:sp>
        <p:nvSpPr>
          <p:cNvPr id="8" name="7 Rectángulo"/>
          <p:cNvSpPr/>
          <p:nvPr/>
        </p:nvSpPr>
        <p:spPr>
          <a:xfrm>
            <a:off x="899592" y="3140968"/>
            <a:ext cx="1518364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pitchFamily="34" charset="0"/>
              </a:rPr>
              <a:t>Sistema</a:t>
            </a:r>
          </a:p>
          <a:p>
            <a:pPr algn="ctr" defTabSz="914400">
              <a:defRPr/>
            </a:pPr>
            <a:r>
              <a:rPr lang="es-E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pitchFamily="34" charset="0"/>
              </a:rPr>
              <a:t>Social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228184" y="3284984"/>
            <a:ext cx="2386231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pitchFamily="34" charset="0"/>
              </a:rPr>
              <a:t>Organización</a:t>
            </a:r>
          </a:p>
          <a:p>
            <a:pPr algn="ctr" defTabSz="914400">
              <a:defRPr/>
            </a:pPr>
            <a:r>
              <a:rPr lang="es-E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pitchFamily="34" charset="0"/>
              </a:rPr>
              <a:t>Social</a:t>
            </a:r>
          </a:p>
        </p:txBody>
      </p:sp>
      <p:sp>
        <p:nvSpPr>
          <p:cNvPr id="10" name="9 Flecha abajo"/>
          <p:cNvSpPr/>
          <p:nvPr/>
        </p:nvSpPr>
        <p:spPr>
          <a:xfrm>
            <a:off x="1403350" y="4149725"/>
            <a:ext cx="504825" cy="6477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187624" y="4149080"/>
            <a:ext cx="99290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4400">
              <a:defRPr/>
            </a:pPr>
            <a:r>
              <a:rPr lang="es-ES" sz="2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Incluye</a:t>
            </a:r>
          </a:p>
        </p:txBody>
      </p:sp>
      <p:sp>
        <p:nvSpPr>
          <p:cNvPr id="12" name="11 Flecha abajo"/>
          <p:cNvSpPr/>
          <p:nvPr/>
        </p:nvSpPr>
        <p:spPr>
          <a:xfrm>
            <a:off x="7164388" y="4292600"/>
            <a:ext cx="503237" cy="64928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es-MX">
              <a:solidFill>
                <a:prstClr val="black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020272" y="4293096"/>
            <a:ext cx="911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>
              <a:defRPr/>
            </a:pPr>
            <a:r>
              <a:rPr lang="es-ES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Incluye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50825" y="4868863"/>
            <a:ext cx="3779838" cy="17716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*Experiencias sociales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*Escala de valores de la sociedad 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*Niveles en la escala del sistema social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*Estructura y funcionamiento de la sociedad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( población, entorno, tecnología, organización)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*Desarrollo y cambios en el sistema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5508625" y="4868863"/>
            <a:ext cx="3490913" cy="1771650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*División del trabajo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(sustento, mantenimiento e intercambio)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*Roles sociales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*Sistema de normas y control social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*Instituciones sociales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*Diferentes clases sociales</a:t>
            </a:r>
          </a:p>
          <a:p>
            <a:pPr algn="ctr" defTabSz="914400">
              <a:defRPr/>
            </a:pPr>
            <a:r>
              <a:rPr lang="es-MX" sz="1400" b="1" dirty="0">
                <a:solidFill>
                  <a:prstClr val="black"/>
                </a:solidFill>
                <a:cs typeface="Arial" pitchFamily="34" charset="0"/>
              </a:rPr>
              <a:t>*Movilidad social y </a:t>
            </a:r>
            <a:r>
              <a:rPr lang="es-MX" sz="1400" b="1" dirty="0" err="1">
                <a:solidFill>
                  <a:prstClr val="black"/>
                </a:solidFill>
                <a:cs typeface="Arial" pitchFamily="34" charset="0"/>
              </a:rPr>
              <a:t>marginidad</a:t>
            </a:r>
            <a:endParaRPr lang="es-MX" sz="1400" b="1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5138" name="Picture 6" descr="http://joanantonigarcia.files.wordpress.com/2010/05/redes_sociale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013325"/>
            <a:ext cx="18732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1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ube 4"/>
          <p:cNvSpPr/>
          <p:nvPr/>
        </p:nvSpPr>
        <p:spPr>
          <a:xfrm>
            <a:off x="3560265" y="322730"/>
            <a:ext cx="2071616" cy="128050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prstClr val="white"/>
                </a:solidFill>
                <a:latin typeface="Arial"/>
                <a:cs typeface="Arial"/>
              </a:rPr>
              <a:t>Economía y Salud.</a:t>
            </a:r>
            <a:endParaRPr lang="es-ES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5788034" y="843264"/>
            <a:ext cx="1447008" cy="104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2165306" y="916135"/>
            <a:ext cx="11971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7401604" y="704764"/>
            <a:ext cx="621008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Salud.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6922739" y="1093111"/>
            <a:ext cx="1603160" cy="63504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rgbClr val="000000"/>
                </a:solidFill>
                <a:latin typeface="Arial"/>
                <a:cs typeface="Arial"/>
              </a:rPr>
              <a:t>Es el estado completo de bienestar físico, mental y social</a:t>
            </a:r>
            <a:endParaRPr lang="es-E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5" name="Conector recto de flecha 14"/>
          <p:cNvCxnSpPr>
            <a:stCxn id="13" idx="2"/>
          </p:cNvCxnSpPr>
          <p:nvPr/>
        </p:nvCxnSpPr>
        <p:spPr>
          <a:xfrm flipH="1">
            <a:off x="7713908" y="1728159"/>
            <a:ext cx="10411" cy="353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ángulo redondeado 15"/>
          <p:cNvSpPr/>
          <p:nvPr/>
        </p:nvSpPr>
        <p:spPr>
          <a:xfrm>
            <a:off x="7162169" y="2099182"/>
            <a:ext cx="1099873" cy="461832"/>
          </a:xfrm>
          <a:prstGeom prst="roundRect">
            <a:avLst/>
          </a:prstGeom>
          <a:solidFill>
            <a:srgbClr val="1CA9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Productividad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 flipH="1">
            <a:off x="7699746" y="2561014"/>
            <a:ext cx="10411" cy="353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redondeado 17"/>
          <p:cNvSpPr/>
          <p:nvPr/>
        </p:nvSpPr>
        <p:spPr>
          <a:xfrm>
            <a:off x="7293898" y="2914980"/>
            <a:ext cx="843224" cy="461832"/>
          </a:xfrm>
          <a:prstGeom prst="roundRect">
            <a:avLst/>
          </a:prstGeom>
          <a:solidFill>
            <a:srgbClr val="2C90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Economía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7710157" y="3376812"/>
            <a:ext cx="10411" cy="353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ángulo redondeado 19"/>
          <p:cNvSpPr/>
          <p:nvPr/>
        </p:nvSpPr>
        <p:spPr>
          <a:xfrm>
            <a:off x="7335539" y="3730788"/>
            <a:ext cx="742722" cy="461832"/>
          </a:xfrm>
          <a:prstGeom prst="roundRect">
            <a:avLst/>
          </a:prstGeom>
          <a:solidFill>
            <a:srgbClr val="96CD0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Progreso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05862" y="770386"/>
            <a:ext cx="1707394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Economía de la salud.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402262" y="1129538"/>
            <a:ext cx="1710994" cy="9629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Modo en que las comunidades y sociedades satisfacen sus necesidades de salud para vivir la vida sanamente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28" name="Conector recto de flecha 27"/>
          <p:cNvCxnSpPr>
            <a:stCxn id="23" idx="2"/>
          </p:cNvCxnSpPr>
          <p:nvPr/>
        </p:nvCxnSpPr>
        <p:spPr>
          <a:xfrm>
            <a:off x="1257759" y="2092526"/>
            <a:ext cx="1867" cy="15199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ángulo redondeado 28"/>
          <p:cNvSpPr/>
          <p:nvPr/>
        </p:nvSpPr>
        <p:spPr>
          <a:xfrm>
            <a:off x="458046" y="3949409"/>
            <a:ext cx="1603160" cy="558390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Grado óptimo de satisfacción individual.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829072" y="3625461"/>
            <a:ext cx="869048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Bienestar.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32" name="Conector recto de flecha 31"/>
          <p:cNvCxnSpPr/>
          <p:nvPr/>
        </p:nvCxnSpPr>
        <p:spPr>
          <a:xfrm flipH="1">
            <a:off x="1257759" y="4518210"/>
            <a:ext cx="1867" cy="49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579232" y="5033459"/>
            <a:ext cx="1339429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Bienestar Social.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4" name="Rectángulo redondeado 33"/>
          <p:cNvSpPr/>
          <p:nvPr/>
        </p:nvSpPr>
        <p:spPr>
          <a:xfrm>
            <a:off x="405995" y="5389980"/>
            <a:ext cx="1790543" cy="7835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Es el grado de bienestar económico, social, físico, ambiental y psicosocial del que debe gozar la población.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38" name="Conector angular 37"/>
          <p:cNvCxnSpPr/>
          <p:nvPr/>
        </p:nvCxnSpPr>
        <p:spPr>
          <a:xfrm rot="16200000" flipH="1">
            <a:off x="4908354" y="1837487"/>
            <a:ext cx="957778" cy="48927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uadroTexto 38"/>
          <p:cNvSpPr txBox="1"/>
          <p:nvPr/>
        </p:nvSpPr>
        <p:spPr>
          <a:xfrm>
            <a:off x="5242813" y="2617159"/>
            <a:ext cx="749274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Calidad.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0" name="Rectángulo redondeado 39"/>
          <p:cNvSpPr/>
          <p:nvPr/>
        </p:nvSpPr>
        <p:spPr>
          <a:xfrm>
            <a:off x="4757431" y="2965825"/>
            <a:ext cx="1738491" cy="733731"/>
          </a:xfrm>
          <a:prstGeom prst="roundRect">
            <a:avLst/>
          </a:prstGeom>
          <a:solidFill>
            <a:srgbClr val="C63CC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Forma de cómo las sociedades e individuos satisfacen necesidades y cubre sus expectativas.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4982563" y="4192620"/>
            <a:ext cx="1288258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Calidad de vida.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42" name="Conector recto de flecha 41"/>
          <p:cNvCxnSpPr>
            <a:endCxn id="41" idx="0"/>
          </p:cNvCxnSpPr>
          <p:nvPr/>
        </p:nvCxnSpPr>
        <p:spPr>
          <a:xfrm flipH="1">
            <a:off x="5626692" y="3699556"/>
            <a:ext cx="5190" cy="493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ángulo redondeado 43"/>
          <p:cNvSpPr/>
          <p:nvPr/>
        </p:nvSpPr>
        <p:spPr>
          <a:xfrm>
            <a:off x="4747338" y="4524856"/>
            <a:ext cx="1811044" cy="63504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Es la satisfacción física, mental y social de vivir.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46" name="Conector recto de flecha 45"/>
          <p:cNvCxnSpPr>
            <a:stCxn id="44" idx="3"/>
          </p:cNvCxnSpPr>
          <p:nvPr/>
        </p:nvCxnSpPr>
        <p:spPr>
          <a:xfrm>
            <a:off x="6558382" y="4842380"/>
            <a:ext cx="8432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uadroTexto 50"/>
          <p:cNvSpPr txBox="1"/>
          <p:nvPr/>
        </p:nvSpPr>
        <p:spPr>
          <a:xfrm>
            <a:off x="7453654" y="4632442"/>
            <a:ext cx="1253919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Erradicación de </a:t>
            </a:r>
          </a:p>
          <a:p>
            <a:pPr algn="ctr"/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Enfermedades.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55" name="Conector angular 54"/>
          <p:cNvCxnSpPr/>
          <p:nvPr/>
        </p:nvCxnSpPr>
        <p:spPr>
          <a:xfrm rot="5400000">
            <a:off x="7415323" y="5281517"/>
            <a:ext cx="576351" cy="33312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ángulo redondeado 55"/>
          <p:cNvSpPr/>
          <p:nvPr/>
        </p:nvSpPr>
        <p:spPr>
          <a:xfrm>
            <a:off x="6631414" y="5736255"/>
            <a:ext cx="2206788" cy="759976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-Reducción de los niveles de mortalidad.</a:t>
            </a:r>
          </a:p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-Reducción de los niveles de morbilidad.</a:t>
            </a:r>
          </a:p>
          <a:p>
            <a:pPr algn="just"/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3" name="Conector angular 2"/>
          <p:cNvCxnSpPr>
            <a:stCxn id="23" idx="3"/>
          </p:cNvCxnSpPr>
          <p:nvPr/>
        </p:nvCxnSpPr>
        <p:spPr>
          <a:xfrm>
            <a:off x="2113256" y="1611032"/>
            <a:ext cx="530918" cy="47109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2706568" y="1943625"/>
            <a:ext cx="1309423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Acto Económico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2532794" y="2293495"/>
            <a:ext cx="1710994" cy="962988"/>
          </a:xfrm>
          <a:prstGeom prst="roundRect">
            <a:avLst/>
          </a:prstGeom>
          <a:solidFill>
            <a:srgbClr val="1CA9CD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Es todo aquello acto referido a la producción de bienes y de servicios destinados a satisfacer las necesidades humanas.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9" name="Conector angular 8"/>
          <p:cNvCxnSpPr>
            <a:stCxn id="5" idx="1"/>
          </p:cNvCxnSpPr>
          <p:nvPr/>
        </p:nvCxnSpPr>
        <p:spPr>
          <a:xfrm rot="5400000">
            <a:off x="3234208" y="2687869"/>
            <a:ext cx="2447862" cy="27586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>
            <a:off x="2583972" y="4049734"/>
            <a:ext cx="2023511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Problemas de los sistemas</a:t>
            </a:r>
          </a:p>
          <a:p>
            <a:pPr algn="ctr"/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de salud.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5" name="Rectángulo redondeado 44"/>
          <p:cNvSpPr/>
          <p:nvPr/>
        </p:nvSpPr>
        <p:spPr>
          <a:xfrm>
            <a:off x="2789295" y="4581380"/>
            <a:ext cx="1710994" cy="962988"/>
          </a:xfrm>
          <a:prstGeom prst="roundRect">
            <a:avLst/>
          </a:prstGeom>
          <a:solidFill>
            <a:srgbClr val="3FFF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Inseguridad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Inequidad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Insatisfacción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Ineficiencia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Insuficiencia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black"/>
                </a:solidFill>
                <a:latin typeface="Arial"/>
                <a:cs typeface="Arial"/>
              </a:rPr>
              <a:t>Inflación.</a:t>
            </a:r>
            <a:endParaRPr lang="es-ES" sz="10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98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ube 2"/>
          <p:cNvSpPr/>
          <p:nvPr/>
        </p:nvSpPr>
        <p:spPr>
          <a:xfrm>
            <a:off x="3560265" y="322730"/>
            <a:ext cx="2071616" cy="128050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prstClr val="white"/>
                </a:solidFill>
                <a:latin typeface="Arial"/>
                <a:cs typeface="Arial"/>
              </a:rPr>
              <a:t>Bienestar y Salud.</a:t>
            </a:r>
            <a:endParaRPr lang="es-ES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5" name="Conector recto de flecha 4"/>
          <p:cNvCxnSpPr>
            <a:stCxn id="3" idx="0"/>
          </p:cNvCxnSpPr>
          <p:nvPr/>
        </p:nvCxnSpPr>
        <p:spPr>
          <a:xfrm>
            <a:off x="5630155" y="962983"/>
            <a:ext cx="11884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6882900" y="749564"/>
            <a:ext cx="2044149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Criterios de los indicadores</a:t>
            </a:r>
          </a:p>
          <a:p>
            <a:pPr algn="ctr"/>
            <a:r>
              <a:rPr lang="es-ES" sz="1200" dirty="0">
                <a:solidFill>
                  <a:prstClr val="black"/>
                </a:solidFill>
                <a:latin typeface="Arial"/>
                <a:cs typeface="Arial"/>
              </a:rPr>
              <a:t>d</a:t>
            </a:r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 salud.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6882900" y="1410635"/>
            <a:ext cx="2044149" cy="116079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Disponibilidad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Cobertura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Calidad de los datos básicos.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Planeación en salud.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Accesibilidad.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Amplitud.</a:t>
            </a:r>
          </a:p>
        </p:txBody>
      </p:sp>
      <p:cxnSp>
        <p:nvCxnSpPr>
          <p:cNvPr id="11" name="Conector angular 10"/>
          <p:cNvCxnSpPr>
            <a:stCxn id="9" idx="1"/>
          </p:cNvCxnSpPr>
          <p:nvPr/>
        </p:nvCxnSpPr>
        <p:spPr>
          <a:xfrm rot="10800000" flipV="1">
            <a:off x="5850494" y="1991030"/>
            <a:ext cx="1032406" cy="67409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>
            <a:stCxn id="9" idx="2"/>
          </p:cNvCxnSpPr>
          <p:nvPr/>
        </p:nvCxnSpPr>
        <p:spPr>
          <a:xfrm flipH="1">
            <a:off x="7890880" y="2571425"/>
            <a:ext cx="14095" cy="822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ángulo redondeado 13"/>
          <p:cNvSpPr/>
          <p:nvPr/>
        </p:nvSpPr>
        <p:spPr>
          <a:xfrm>
            <a:off x="3939981" y="2529770"/>
            <a:ext cx="1566979" cy="96298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Tasa bruta de mortalidad.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Esperanza de vida.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La morbilidad.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7035383" y="3780481"/>
            <a:ext cx="1710994" cy="96298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Alimentación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Nutrición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Educación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Condiciones de trabajo.</a:t>
            </a:r>
          </a:p>
          <a:p>
            <a:pPr marL="171450" indent="-171450" algn="just">
              <a:buFont typeface="Arial"/>
              <a:buChar char="•"/>
            </a:pPr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Fuerza laboral.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710958" y="2169502"/>
            <a:ext cx="2229171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Indicadores de salud directos.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729108" y="3414686"/>
            <a:ext cx="2348945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Indicadores de salud indirectos.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cxnSp>
        <p:nvCxnSpPr>
          <p:cNvPr id="19" name="Conector angular 18"/>
          <p:cNvCxnSpPr/>
          <p:nvPr/>
        </p:nvCxnSpPr>
        <p:spPr>
          <a:xfrm rot="10800000" flipV="1">
            <a:off x="2550482" y="962982"/>
            <a:ext cx="905682" cy="536147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1344323" y="1329914"/>
            <a:ext cx="1142786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Disponibilidad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1311962" y="1671619"/>
            <a:ext cx="1216787" cy="59717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Distribución de los recursos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23" name="Conector recto de flecha 22"/>
          <p:cNvCxnSpPr>
            <a:stCxn id="21" idx="2"/>
          </p:cNvCxnSpPr>
          <p:nvPr/>
        </p:nvCxnSpPr>
        <p:spPr>
          <a:xfrm flipH="1">
            <a:off x="1915464" y="2268797"/>
            <a:ext cx="4892" cy="562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1458581" y="2918978"/>
            <a:ext cx="911728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Cobertura.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978998" y="3260684"/>
            <a:ext cx="1547681" cy="59717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chemeClr val="tx1"/>
                </a:solidFill>
                <a:latin typeface="Arial"/>
                <a:cs typeface="Arial"/>
              </a:rPr>
              <a:t>Cantidad de población.</a:t>
            </a:r>
            <a:endParaRPr lang="es-ES"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27" name="Conector angular 26"/>
          <p:cNvCxnSpPr/>
          <p:nvPr/>
        </p:nvCxnSpPr>
        <p:spPr>
          <a:xfrm rot="10800000" flipV="1">
            <a:off x="3511428" y="627645"/>
            <a:ext cx="110527" cy="315962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3070212" y="3929137"/>
            <a:ext cx="980106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Estadística.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2655930" y="4306570"/>
            <a:ext cx="1710994" cy="96298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Utilizado para la recolección de los datos cuantitativos y cualitativos de una investigación.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4403783" y="4643142"/>
            <a:ext cx="42651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4861531" y="4505475"/>
            <a:ext cx="1681620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Estadísticas de salud.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4" name="Rectángulo redondeado 33"/>
          <p:cNvSpPr/>
          <p:nvPr/>
        </p:nvSpPr>
        <p:spPr>
          <a:xfrm>
            <a:off x="4861531" y="4848745"/>
            <a:ext cx="1710994" cy="9629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rgbClr val="000000"/>
                </a:solidFill>
                <a:latin typeface="Arial"/>
                <a:cs typeface="Arial"/>
              </a:rPr>
              <a:t>Datos numéricos capturados, validados, elaborados, que se requieren para la planeación de las acciones de salud.</a:t>
            </a:r>
            <a:endParaRPr lang="es-E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6" name="Conector recto de flecha 35"/>
          <p:cNvCxnSpPr/>
          <p:nvPr/>
        </p:nvCxnSpPr>
        <p:spPr>
          <a:xfrm flipH="1" flipV="1">
            <a:off x="1832183" y="4622318"/>
            <a:ext cx="768484" cy="10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176585" y="4466470"/>
            <a:ext cx="1604826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Indicadores de salud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9" name="Rectángulo redondeado 38"/>
          <p:cNvSpPr/>
          <p:nvPr/>
        </p:nvSpPr>
        <p:spPr>
          <a:xfrm>
            <a:off x="142846" y="4848745"/>
            <a:ext cx="1783028" cy="112695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chemeClr val="tx1"/>
                </a:solidFill>
                <a:latin typeface="Arial"/>
                <a:cs typeface="Arial"/>
              </a:rPr>
              <a:t>Expresiones numéricas que expresan daños de salud de las poblaciones.</a:t>
            </a:r>
            <a:endParaRPr lang="es-ES"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41" name="Conector angular 40"/>
          <p:cNvCxnSpPr/>
          <p:nvPr/>
        </p:nvCxnSpPr>
        <p:spPr>
          <a:xfrm>
            <a:off x="1603160" y="5746666"/>
            <a:ext cx="645429" cy="458067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>
            <a:off x="2639983" y="5412222"/>
            <a:ext cx="1656072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Indicadores de riesgo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4" name="Rectángulo redondeado 43"/>
          <p:cNvSpPr/>
          <p:nvPr/>
        </p:nvSpPr>
        <p:spPr>
          <a:xfrm>
            <a:off x="2684366" y="5706192"/>
            <a:ext cx="1543595" cy="925418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Expresiones que indican la magnitud de los fenómenos sociales de acuerdo al proceso de salud / enfermedad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6454282" y="5811733"/>
            <a:ext cx="42861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7070345" y="5365556"/>
            <a:ext cx="1869547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Estadísticas de servicios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8" name="Rectángulo redondeado 37"/>
          <p:cNvSpPr/>
          <p:nvPr/>
        </p:nvSpPr>
        <p:spPr>
          <a:xfrm>
            <a:off x="7209807" y="5687407"/>
            <a:ext cx="1710994" cy="9629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rgbClr val="000000"/>
                </a:solidFill>
                <a:latin typeface="Arial"/>
                <a:cs typeface="Arial"/>
              </a:rPr>
              <a:t>Datos numéricos que se refieren al aprovechamiento de los recursos específicos para resolver un problema de salud</a:t>
            </a:r>
            <a:endParaRPr lang="es-E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 flipH="1" flipV="1">
            <a:off x="1344323" y="426836"/>
            <a:ext cx="2595658" cy="208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>
            <a:off x="191127" y="322730"/>
            <a:ext cx="877614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Incidencia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176585" y="1810118"/>
            <a:ext cx="988747" cy="27699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prstClr val="black"/>
                </a:solidFill>
                <a:latin typeface="Arial"/>
                <a:cs typeface="Arial"/>
              </a:rPr>
              <a:t>Prevalencia</a:t>
            </a:r>
            <a:endParaRPr lang="es-E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5" name="Rectángulo redondeado 44"/>
          <p:cNvSpPr/>
          <p:nvPr/>
        </p:nvSpPr>
        <p:spPr>
          <a:xfrm>
            <a:off x="41640" y="655695"/>
            <a:ext cx="1216787" cy="597178"/>
          </a:xfrm>
          <a:prstGeom prst="roundRect">
            <a:avLst/>
          </a:prstGeom>
          <a:solidFill>
            <a:srgbClr val="1CA9CD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prstClr val="white"/>
                </a:solidFill>
                <a:latin typeface="Arial"/>
                <a:cs typeface="Arial"/>
              </a:rPr>
              <a:t>Número de casos nuevos.</a:t>
            </a:r>
            <a:endParaRPr lang="es-ES" sz="10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6" name="Rectángulo redondeado 45"/>
          <p:cNvSpPr/>
          <p:nvPr/>
        </p:nvSpPr>
        <p:spPr>
          <a:xfrm>
            <a:off x="32714" y="2148684"/>
            <a:ext cx="1216787" cy="59717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000" dirty="0" smtClean="0">
                <a:solidFill>
                  <a:srgbClr val="000000"/>
                </a:solidFill>
                <a:latin typeface="Arial"/>
                <a:cs typeface="Arial"/>
              </a:rPr>
              <a:t>Número de casos acumulados</a:t>
            </a:r>
            <a:endParaRPr lang="es-E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2" name="Conector recto de flecha 21"/>
          <p:cNvCxnSpPr>
            <a:stCxn id="45" idx="2"/>
          </p:cNvCxnSpPr>
          <p:nvPr/>
        </p:nvCxnSpPr>
        <p:spPr>
          <a:xfrm>
            <a:off x="650034" y="1252873"/>
            <a:ext cx="5804" cy="4187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66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320421" y="281144"/>
            <a:ext cx="6400800" cy="5513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3200" b="1" dirty="0" smtClean="0"/>
              <a:t>Bibliografía </a:t>
            </a:r>
            <a:endParaRPr lang="es-MX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8" y="1340917"/>
            <a:ext cx="8255000" cy="514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4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713907" y="2608349"/>
            <a:ext cx="5214193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000" b="1" dirty="0">
                <a:solidFill>
                  <a:schemeClr val="tx1"/>
                </a:solidFill>
                <a:ea typeface="Arial Unicode MS"/>
                <a:cs typeface="Futura"/>
              </a:rPr>
              <a:t>E</a:t>
            </a:r>
            <a:r>
              <a:rPr lang="es-ES" sz="2000" b="1" dirty="0" smtClean="0">
                <a:solidFill>
                  <a:schemeClr val="tx1"/>
                </a:solidFill>
                <a:ea typeface="Arial Unicode MS"/>
                <a:cs typeface="Futura"/>
              </a:rPr>
              <a:t>s concebida como una estrategia básica para la consolidación del sistema democrático, el logro del bienestar y la inclusión e integración social. </a:t>
            </a:r>
            <a:endParaRPr lang="es-ES" sz="2000" b="1" dirty="0">
              <a:solidFill>
                <a:schemeClr val="tx1"/>
              </a:solidFill>
              <a:ea typeface="Arial Unicode MS"/>
              <a:cs typeface="Futura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73946" y="2888866"/>
            <a:ext cx="3046027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000" b="1" dirty="0" smtClean="0">
                <a:solidFill>
                  <a:schemeClr val="tx1"/>
                </a:solidFill>
                <a:latin typeface="Futura"/>
                <a:cs typeface="Futura"/>
              </a:rPr>
              <a:t>La participación Social </a:t>
            </a:r>
            <a:endParaRPr lang="es-ES" sz="2000" b="1" dirty="0">
              <a:solidFill>
                <a:schemeClr val="tx1"/>
              </a:solidFill>
              <a:latin typeface="Futura"/>
              <a:cs typeface="Futura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713907" y="4418994"/>
            <a:ext cx="5125291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chemeClr val="tx1"/>
                </a:solidFill>
                <a:cs typeface="Futura"/>
              </a:rPr>
              <a:t>Los participantes sociales, orientan sus acciones una con respecto a la otra.</a:t>
            </a:r>
            <a:endParaRPr lang="es-ES" sz="2000" b="1" dirty="0">
              <a:solidFill>
                <a:schemeClr val="tx1"/>
              </a:solidFill>
              <a:cs typeface="Futura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13906" y="275579"/>
            <a:ext cx="5125293" cy="16312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tx1"/>
                </a:solidFill>
                <a:cs typeface="Futura"/>
              </a:rPr>
              <a:t>E</a:t>
            </a:r>
            <a:r>
              <a:rPr lang="es-ES" sz="2000" b="1" dirty="0" smtClean="0">
                <a:solidFill>
                  <a:schemeClr val="tx1"/>
                </a:solidFill>
                <a:cs typeface="Futura"/>
              </a:rPr>
              <a:t>s la toma de conciencia de un o varios individuos acerca de la importancia de sus aportes como miembros de una comunidad en la toma y ejecución de decisiones. </a:t>
            </a:r>
            <a:endParaRPr lang="es-ES" sz="2000" b="1" dirty="0">
              <a:solidFill>
                <a:schemeClr val="tx1"/>
              </a:solidFill>
              <a:cs typeface="Futura"/>
            </a:endParaRPr>
          </a:p>
        </p:txBody>
      </p:sp>
      <p:sp>
        <p:nvSpPr>
          <p:cNvPr id="12" name="Abrir llave 11"/>
          <p:cNvSpPr/>
          <p:nvPr/>
        </p:nvSpPr>
        <p:spPr>
          <a:xfrm>
            <a:off x="2995087" y="275579"/>
            <a:ext cx="718821" cy="551156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823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63334" y="3171484"/>
            <a:ext cx="3046027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000" b="1" dirty="0" smtClean="0">
                <a:solidFill>
                  <a:schemeClr val="tx1"/>
                </a:solidFill>
                <a:latin typeface="Futura"/>
                <a:cs typeface="Futura"/>
              </a:rPr>
              <a:t>La participación Social </a:t>
            </a:r>
            <a:endParaRPr lang="es-ES" sz="2000" b="1" dirty="0">
              <a:solidFill>
                <a:schemeClr val="tx1"/>
              </a:solidFill>
              <a:latin typeface="Futura"/>
              <a:cs typeface="Futura"/>
            </a:endParaRPr>
          </a:p>
        </p:txBody>
      </p:sp>
      <p:sp>
        <p:nvSpPr>
          <p:cNvPr id="12" name="Abrir llave 11"/>
          <p:cNvSpPr/>
          <p:nvPr/>
        </p:nvSpPr>
        <p:spPr>
          <a:xfrm>
            <a:off x="2995087" y="275579"/>
            <a:ext cx="718821" cy="636225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3807504" y="604108"/>
            <a:ext cx="5145996" cy="19389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000" b="1" dirty="0">
                <a:cs typeface="Futura"/>
              </a:rPr>
              <a:t>R</a:t>
            </a:r>
            <a:r>
              <a:rPr lang="es-ES" sz="2000" b="1" dirty="0" smtClean="0">
                <a:cs typeface="Futura"/>
              </a:rPr>
              <a:t>equiere que el sector público tenga la apertura, genere la información y establezca espacios y mecanismos que acojan las preocupaciones, necesidades y propuestas provenientes de la ciudadanía. </a:t>
            </a:r>
            <a:endParaRPr lang="es-ES" sz="2000" b="1" dirty="0">
              <a:cs typeface="Futura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713908" y="4777518"/>
            <a:ext cx="5239592" cy="13234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" sz="2000" b="1" dirty="0">
                <a:cs typeface="Futura"/>
              </a:rPr>
              <a:t>N</a:t>
            </a:r>
            <a:r>
              <a:rPr lang="es-ES" sz="2000" b="1" dirty="0" smtClean="0">
                <a:cs typeface="Futura"/>
              </a:rPr>
              <a:t>ecesita de una ciudadanía que se involucre en las cuestiones públicas, con organizaciones fuertes que representen toda su diversidad</a:t>
            </a:r>
            <a:endParaRPr lang="es-ES" sz="2000" b="1" dirty="0">
              <a:cs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231984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89295" y="1379315"/>
            <a:ext cx="8658138" cy="489364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s-ES" sz="2400" b="1" dirty="0" smtClean="0">
                <a:solidFill>
                  <a:schemeClr val="tx1"/>
                </a:solidFill>
              </a:rPr>
              <a:t>Debe ser iniciativa de cualquier grupo social tomar decisiones para lograr objetivos en el cuidado de su salud.</a:t>
            </a:r>
          </a:p>
          <a:p>
            <a:pPr algn="just"/>
            <a:endParaRPr lang="es-ES" sz="2400" b="1" dirty="0">
              <a:solidFill>
                <a:schemeClr val="tx1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s-ES" sz="2400" b="1" dirty="0" smtClean="0">
                <a:solidFill>
                  <a:schemeClr val="tx1"/>
                </a:solidFill>
              </a:rPr>
              <a:t> Es un proceso conjunto a través del cual se plantea una corresponsabilidad entre las autoridades y los integrantes de cada comunidad para enfrentar los problemas que les aqueja.</a:t>
            </a:r>
          </a:p>
          <a:p>
            <a:pPr marL="285750" indent="-285750" algn="just">
              <a:buFont typeface="Arial"/>
              <a:buChar char="•"/>
            </a:pPr>
            <a:endParaRPr lang="es-ES" sz="2400" b="1" dirty="0">
              <a:solidFill>
                <a:schemeClr val="tx1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s-ES" sz="2400" b="1" dirty="0" smtClean="0">
                <a:solidFill>
                  <a:schemeClr val="tx1"/>
                </a:solidFill>
              </a:rPr>
              <a:t>De aquí parten programas de solidaridad social, en el cual el gobierno regional y las comunidades trabajan en equipo para resolver de una manera más eficaz las fallas que puedan presentarse en el sector en el que residen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89295" y="99391"/>
            <a:ext cx="8562604" cy="914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Participación Social en los </a:t>
            </a:r>
          </a:p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Sistemas de Salud </a:t>
            </a:r>
            <a:endParaRPr lang="es-MX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24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9607" y="471853"/>
            <a:ext cx="8553968" cy="37856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s-ES" sz="2400" b="1" dirty="0">
                <a:solidFill>
                  <a:schemeClr val="tx1"/>
                </a:solidFill>
              </a:rPr>
              <a:t>L</a:t>
            </a:r>
            <a:r>
              <a:rPr lang="es-ES" sz="2400" b="1" dirty="0" smtClean="0">
                <a:solidFill>
                  <a:schemeClr val="tx1"/>
                </a:solidFill>
              </a:rPr>
              <a:t>a participación social se entiende como un proceso en que los miembros de la comunidad, individual o colectivamente, asumen diferentes niveles de compromisos y responsabilidades. </a:t>
            </a:r>
          </a:p>
          <a:p>
            <a:pPr algn="just"/>
            <a:endParaRPr lang="es-ES" sz="2400" b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/>
              <a:buChar char="•"/>
            </a:pPr>
            <a:r>
              <a:rPr lang="es-ES" sz="2400" b="1" dirty="0" smtClean="0">
                <a:solidFill>
                  <a:schemeClr val="tx1"/>
                </a:solidFill>
              </a:rPr>
              <a:t>La población identifica sus problemas, formula y ofrece soluciones, crea organizaciones para dar continuidad a los programas. En general contribuye a satisfacer las necesidades de salud de una manera deliberada y democrática</a:t>
            </a:r>
            <a:endParaRPr lang="es-ES" sz="24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236" y="4394471"/>
            <a:ext cx="3060362" cy="230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5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34378" y="3225875"/>
            <a:ext cx="189346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400" dirty="0" smtClean="0"/>
              <a:t>Sector Salud</a:t>
            </a:r>
            <a:endParaRPr lang="es-ES" sz="2400" dirty="0">
              <a:latin typeface="Futura"/>
              <a:cs typeface="Futura"/>
            </a:endParaRPr>
          </a:p>
        </p:txBody>
      </p:sp>
      <p:sp>
        <p:nvSpPr>
          <p:cNvPr id="12" name="Abrir llave 11"/>
          <p:cNvSpPr/>
          <p:nvPr/>
        </p:nvSpPr>
        <p:spPr>
          <a:xfrm>
            <a:off x="2276266" y="275579"/>
            <a:ext cx="718821" cy="636225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2811439" y="275579"/>
            <a:ext cx="6065861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dirty="0">
                <a:cs typeface="Futura"/>
              </a:rPr>
              <a:t>L</a:t>
            </a:r>
            <a:r>
              <a:rPr lang="es-ES" sz="2000" dirty="0" smtClean="0">
                <a:cs typeface="Futura"/>
              </a:rPr>
              <a:t>a participación se considera un medio para el desarrollo de las personas (proveedores y usuarios) como sujetos comprometidos con el cuidado de su salud y con el fortalecimiento de los Servicios. </a:t>
            </a:r>
            <a:endParaRPr lang="es-ES" sz="2000" dirty="0">
              <a:cs typeface="Futura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11439" y="2540542"/>
            <a:ext cx="6065861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dirty="0"/>
              <a:t>C</a:t>
            </a:r>
            <a:r>
              <a:rPr lang="es-ES" sz="2000" dirty="0" smtClean="0"/>
              <a:t>reación de comunidades con capacidad de interlocución que actúen solidariamente y ejerzan un control social sobre el Sistema de Salud. </a:t>
            </a:r>
            <a:endParaRPr lang="es-ES" sz="2000" dirty="0"/>
          </a:p>
        </p:txBody>
      </p:sp>
      <p:sp>
        <p:nvSpPr>
          <p:cNvPr id="7" name="Rectángulo 6"/>
          <p:cNvSpPr/>
          <p:nvPr/>
        </p:nvSpPr>
        <p:spPr>
          <a:xfrm>
            <a:off x="2811439" y="4378330"/>
            <a:ext cx="6065861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dirty="0"/>
              <a:t>L</a:t>
            </a:r>
            <a:r>
              <a:rPr lang="es-ES" sz="2000" dirty="0" smtClean="0"/>
              <a:t>ograr la disminución de las brechas de equidad tanto en el acceso, oportunidad, protección financiera y calidad de la atención como en el acceso a los medios necesarios para asegurar mejores condiciones de vida y de salud.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35964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brir llave 11"/>
          <p:cNvSpPr/>
          <p:nvPr/>
        </p:nvSpPr>
        <p:spPr>
          <a:xfrm>
            <a:off x="2995087" y="275579"/>
            <a:ext cx="718821" cy="636225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08131" y="3183122"/>
            <a:ext cx="2428870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400" dirty="0" smtClean="0">
                <a:latin typeface="Futura"/>
                <a:cs typeface="Futura"/>
              </a:rPr>
              <a:t>La participación </a:t>
            </a:r>
          </a:p>
          <a:p>
            <a:r>
              <a:rPr lang="es-ES" sz="2400" dirty="0" smtClean="0">
                <a:latin typeface="Futura"/>
                <a:cs typeface="Futura"/>
              </a:rPr>
              <a:t>Social </a:t>
            </a:r>
            <a:endParaRPr lang="es-ES" sz="2400" dirty="0">
              <a:latin typeface="Futura"/>
              <a:cs typeface="Futura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32837" y="4316661"/>
            <a:ext cx="277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I</a:t>
            </a:r>
            <a:r>
              <a:rPr lang="es-ES" dirty="0" smtClean="0"/>
              <a:t>nterpretada desde dos perspectivas: 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3543937" y="821198"/>
            <a:ext cx="4572000" cy="1631216"/>
          </a:xfrm>
          <a:prstGeom prst="rect">
            <a:avLst/>
          </a:prstGeom>
          <a:solidFill>
            <a:srgbClr val="66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ES" sz="2000" dirty="0" smtClean="0"/>
              <a:t>Donde los gobiernos y otros sectores de la sociedad se valen de los recursos disponibles en la comunidad para compensar costos en la provisión de servicios de salud</a:t>
            </a:r>
            <a:endParaRPr lang="es-ES" sz="2000" dirty="0"/>
          </a:p>
        </p:txBody>
      </p:sp>
      <p:sp>
        <p:nvSpPr>
          <p:cNvPr id="9" name="Rectángulo 8"/>
          <p:cNvSpPr/>
          <p:nvPr/>
        </p:nvSpPr>
        <p:spPr>
          <a:xfrm>
            <a:off x="3543937" y="4547493"/>
            <a:ext cx="4572000" cy="1631216"/>
          </a:xfrm>
          <a:prstGeom prst="rect">
            <a:avLst/>
          </a:prstGeom>
          <a:solidFill>
            <a:srgbClr val="66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ES" sz="2000" dirty="0"/>
              <a:t>C</a:t>
            </a:r>
            <a:r>
              <a:rPr lang="es-ES" sz="2000" dirty="0" smtClean="0"/>
              <a:t>omo una herramienta de empoderamiento que da a la comunidad un papel más activo y de mayor responsabilidad en lo referido a la salud de la población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17225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alación integrada">
  <a:themeElements>
    <a:clrScheme name="Instalación integrad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Instalación integrada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stalación integrad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hantom Effect">
  <a:themeElements>
    <a:clrScheme name="Phantom Effec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5B8CC1"/>
      </a:accent1>
      <a:accent2>
        <a:srgbClr val="2A5682"/>
      </a:accent2>
      <a:accent3>
        <a:srgbClr val="FFFFFF"/>
      </a:accent3>
      <a:accent4>
        <a:srgbClr val="000000"/>
      </a:accent4>
      <a:accent5>
        <a:srgbClr val="B5C5DD"/>
      </a:accent5>
      <a:accent6>
        <a:srgbClr val="254D75"/>
      </a:accent6>
      <a:hlink>
        <a:srgbClr val="002850"/>
      </a:hlink>
      <a:folHlink>
        <a:srgbClr val="2A94FE"/>
      </a:folHlink>
    </a:clrScheme>
    <a:fontScheme name="Phantom Effect">
      <a:majorFont>
        <a:latin typeface="Arial"/>
        <a:ea typeface="SimHei"/>
        <a:cs typeface=""/>
      </a:majorFont>
      <a:minorFont>
        <a:latin typeface="Arial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hantom Effe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ntom Effec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ntom Effec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ntom Effec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ntom Effec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antom Effect 6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antom Effect 7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antom Effec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5C5DD"/>
        </a:accent5>
        <a:accent6>
          <a:srgbClr val="254D75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Instalación integrada.thmx</Template>
  <TotalTime>322</TotalTime>
  <Words>2868</Words>
  <Application>Microsoft Office PowerPoint</Application>
  <PresentationFormat>Presentación en pantalla (4:3)</PresentationFormat>
  <Paragraphs>663</Paragraphs>
  <Slides>38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Instalación integrada</vt:lpstr>
      <vt:lpstr>Tema de Office</vt:lpstr>
      <vt:lpstr>2_Tema de Office</vt:lpstr>
      <vt:lpstr>Phantom Effect</vt:lpstr>
      <vt:lpstr>1_Tema de Office</vt:lpstr>
      <vt:lpstr>Presentación de PowerPoint</vt:lpstr>
      <vt:lpstr>Guion explicativo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 Olmos</dc:creator>
  <cp:lastModifiedBy>Facultad de Medicina</cp:lastModifiedBy>
  <cp:revision>24</cp:revision>
  <dcterms:created xsi:type="dcterms:W3CDTF">2012-10-16T03:51:30Z</dcterms:created>
  <dcterms:modified xsi:type="dcterms:W3CDTF">2018-09-26T18:40:28Z</dcterms:modified>
</cp:coreProperties>
</file>