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307" r:id="rId2"/>
    <p:sldId id="257" r:id="rId3"/>
    <p:sldId id="286" r:id="rId4"/>
    <p:sldId id="294" r:id="rId5"/>
    <p:sldId id="258" r:id="rId6"/>
    <p:sldId id="308" r:id="rId7"/>
    <p:sldId id="356" r:id="rId8"/>
    <p:sldId id="309" r:id="rId9"/>
    <p:sldId id="310" r:id="rId10"/>
    <p:sldId id="311" r:id="rId11"/>
    <p:sldId id="352" r:id="rId12"/>
    <p:sldId id="346" r:id="rId13"/>
    <p:sldId id="353" r:id="rId14"/>
    <p:sldId id="347" r:id="rId15"/>
    <p:sldId id="348" r:id="rId16"/>
    <p:sldId id="349" r:id="rId17"/>
    <p:sldId id="351" r:id="rId18"/>
    <p:sldId id="350" r:id="rId19"/>
    <p:sldId id="354" r:id="rId20"/>
    <p:sldId id="313" r:id="rId21"/>
    <p:sldId id="314" r:id="rId22"/>
    <p:sldId id="312" r:id="rId23"/>
    <p:sldId id="317" r:id="rId24"/>
    <p:sldId id="318" r:id="rId25"/>
    <p:sldId id="319" r:id="rId26"/>
    <p:sldId id="321" r:id="rId27"/>
    <p:sldId id="336" r:id="rId28"/>
    <p:sldId id="337" r:id="rId29"/>
    <p:sldId id="322" r:id="rId30"/>
    <p:sldId id="323" r:id="rId31"/>
    <p:sldId id="324" r:id="rId32"/>
    <p:sldId id="325" r:id="rId33"/>
    <p:sldId id="357" r:id="rId34"/>
    <p:sldId id="326" r:id="rId35"/>
    <p:sldId id="327" r:id="rId36"/>
    <p:sldId id="328" r:id="rId37"/>
    <p:sldId id="329" r:id="rId38"/>
    <p:sldId id="330" r:id="rId39"/>
    <p:sldId id="331" r:id="rId40"/>
    <p:sldId id="355" r:id="rId41"/>
    <p:sldId id="284" r:id="rId42"/>
    <p:sldId id="285" r:id="rId4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282" autoAdjust="0"/>
    <p:restoredTop sz="94660"/>
  </p:normalViewPr>
  <p:slideViewPr>
    <p:cSldViewPr snapToGrid="0">
      <p:cViewPr varScale="1">
        <p:scale>
          <a:sx n="70" d="100"/>
          <a:sy n="70" d="100"/>
        </p:scale>
        <p:origin x="792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E95E67-4F16-4092-B169-50161F5F6919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00409107-7C20-4443-A3CE-CD3BD3BC61EF}">
      <dgm:prSet phldrT="[Texto]" custT="1"/>
      <dgm:spPr>
        <a:solidFill>
          <a:schemeClr val="accent6">
            <a:lumMod val="60000"/>
            <a:lumOff val="40000"/>
          </a:schemeClr>
        </a:solidFill>
        <a:ln w="28575"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es-ES_tradnl" sz="1800" b="1" dirty="0" smtClean="0">
              <a:solidFill>
                <a:schemeClr val="accent4">
                  <a:lumMod val="50000"/>
                </a:schemeClr>
              </a:solidFill>
            </a:rPr>
            <a:t>Biotecnología</a:t>
          </a:r>
          <a:endParaRPr lang="es-MX" sz="1800" b="1" dirty="0">
            <a:solidFill>
              <a:schemeClr val="accent4">
                <a:lumMod val="50000"/>
              </a:schemeClr>
            </a:solidFill>
          </a:endParaRPr>
        </a:p>
      </dgm:t>
    </dgm:pt>
    <dgm:pt modelId="{C515FFF2-44C7-468F-BA67-13F5C2BA4DE1}" type="parTrans" cxnId="{72FF0A2A-226E-4E86-9576-16BB2C0D7EBB}">
      <dgm:prSet/>
      <dgm:spPr/>
      <dgm:t>
        <a:bodyPr/>
        <a:lstStyle/>
        <a:p>
          <a:endParaRPr lang="es-MX"/>
        </a:p>
      </dgm:t>
    </dgm:pt>
    <dgm:pt modelId="{D4504559-1E45-4E9D-B282-F2AB4DD9E7F0}" type="sibTrans" cxnId="{72FF0A2A-226E-4E86-9576-16BB2C0D7EBB}">
      <dgm:prSet/>
      <dgm:spPr/>
      <dgm:t>
        <a:bodyPr/>
        <a:lstStyle/>
        <a:p>
          <a:endParaRPr lang="es-MX"/>
        </a:p>
      </dgm:t>
    </dgm:pt>
    <dgm:pt modelId="{024AFDEB-4B63-4942-B3C6-10BF9D23485F}">
      <dgm:prSet phldrT="[Texto]" custT="1"/>
      <dgm:spPr>
        <a:solidFill>
          <a:schemeClr val="accent6">
            <a:lumMod val="60000"/>
            <a:lumOff val="40000"/>
          </a:schemeClr>
        </a:solidFill>
        <a:ln w="28575"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es-ES_tradnl" sz="1800" b="1" dirty="0" smtClean="0">
              <a:solidFill>
                <a:schemeClr val="accent4">
                  <a:lumMod val="50000"/>
                </a:schemeClr>
              </a:solidFill>
            </a:rPr>
            <a:t>Ingeniería genética</a:t>
          </a:r>
          <a:endParaRPr lang="es-MX" sz="1800" b="1" dirty="0">
            <a:solidFill>
              <a:schemeClr val="accent4">
                <a:lumMod val="50000"/>
              </a:schemeClr>
            </a:solidFill>
          </a:endParaRPr>
        </a:p>
      </dgm:t>
    </dgm:pt>
    <dgm:pt modelId="{EA2FA025-0D77-4327-9890-2FFB9DE3106C}" type="parTrans" cxnId="{EB4812B3-ADC6-4E7F-BBCF-23F9559B5376}">
      <dgm:prSet/>
      <dgm:spPr/>
      <dgm:t>
        <a:bodyPr/>
        <a:lstStyle/>
        <a:p>
          <a:endParaRPr lang="es-MX"/>
        </a:p>
      </dgm:t>
    </dgm:pt>
    <dgm:pt modelId="{5F935FE8-41BF-4F16-BB89-586E988ACFF4}" type="sibTrans" cxnId="{EB4812B3-ADC6-4E7F-BBCF-23F9559B5376}">
      <dgm:prSet/>
      <dgm:spPr/>
      <dgm:t>
        <a:bodyPr/>
        <a:lstStyle/>
        <a:p>
          <a:endParaRPr lang="es-MX"/>
        </a:p>
      </dgm:t>
    </dgm:pt>
    <dgm:pt modelId="{91F43F2F-2EC8-491D-AC48-7B5A6DA8AD43}">
      <dgm:prSet phldrT="[Texto]" custT="1"/>
      <dgm:spPr>
        <a:solidFill>
          <a:schemeClr val="accent6">
            <a:lumMod val="60000"/>
            <a:lumOff val="40000"/>
          </a:schemeClr>
        </a:solidFill>
        <a:ln w="28575"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es-ES_tradnl" sz="1800" b="1" dirty="0" smtClean="0">
              <a:solidFill>
                <a:schemeClr val="accent4">
                  <a:lumMod val="50000"/>
                </a:schemeClr>
              </a:solidFill>
            </a:rPr>
            <a:t>Cultivo in vitro</a:t>
          </a:r>
          <a:endParaRPr lang="es-MX" sz="1800" b="1" dirty="0">
            <a:solidFill>
              <a:schemeClr val="accent4">
                <a:lumMod val="50000"/>
              </a:schemeClr>
            </a:solidFill>
          </a:endParaRPr>
        </a:p>
      </dgm:t>
    </dgm:pt>
    <dgm:pt modelId="{9C45FEC7-C8F2-45EF-BA91-88644B55A638}" type="parTrans" cxnId="{D6E5035B-1CC1-4039-A626-3039B9DA4FEE}">
      <dgm:prSet/>
      <dgm:spPr/>
      <dgm:t>
        <a:bodyPr/>
        <a:lstStyle/>
        <a:p>
          <a:endParaRPr lang="es-MX"/>
        </a:p>
      </dgm:t>
    </dgm:pt>
    <dgm:pt modelId="{E50EFD5F-AA73-4DEE-96F4-9D9162A63D39}" type="sibTrans" cxnId="{D6E5035B-1CC1-4039-A626-3039B9DA4FEE}">
      <dgm:prSet/>
      <dgm:spPr/>
      <dgm:t>
        <a:bodyPr/>
        <a:lstStyle/>
        <a:p>
          <a:endParaRPr lang="es-MX"/>
        </a:p>
      </dgm:t>
    </dgm:pt>
    <dgm:pt modelId="{6A61BDB4-6D28-4B0C-A95F-0DC928C491A7}" type="pres">
      <dgm:prSet presAssocID="{90E95E67-4F16-4092-B169-50161F5F691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F61F366-20A5-4C0F-85CA-8A46A0A63AB0}" type="pres">
      <dgm:prSet presAssocID="{00409107-7C20-4443-A3CE-CD3BD3BC61EF}" presName="gear1" presStyleLbl="node1" presStyleIdx="0" presStyleCnt="3" custAng="21122109" custScaleX="101546" custScaleY="98615" custLinFactNeighborX="6937" custLinFactNeighborY="69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EFD6AC-90A7-44E9-8C1A-D04704573D09}" type="pres">
      <dgm:prSet presAssocID="{00409107-7C20-4443-A3CE-CD3BD3BC61EF}" presName="gear1srcNode" presStyleLbl="node1" presStyleIdx="0" presStyleCnt="3"/>
      <dgm:spPr/>
      <dgm:t>
        <a:bodyPr/>
        <a:lstStyle/>
        <a:p>
          <a:endParaRPr lang="es-MX"/>
        </a:p>
      </dgm:t>
    </dgm:pt>
    <dgm:pt modelId="{85559AF1-76EC-4ABC-957E-4653663917E3}" type="pres">
      <dgm:prSet presAssocID="{00409107-7C20-4443-A3CE-CD3BD3BC61EF}" presName="gear1dstNode" presStyleLbl="node1" presStyleIdx="0" presStyleCnt="3"/>
      <dgm:spPr/>
      <dgm:t>
        <a:bodyPr/>
        <a:lstStyle/>
        <a:p>
          <a:endParaRPr lang="es-MX"/>
        </a:p>
      </dgm:t>
    </dgm:pt>
    <dgm:pt modelId="{D849D2CC-AF44-4FA1-8F4B-A40A87B5FCE9}" type="pres">
      <dgm:prSet presAssocID="{024AFDEB-4B63-4942-B3C6-10BF9D23485F}" presName="gear2" presStyleLbl="node1" presStyleIdx="1" presStyleCnt="3" custScaleX="129285" custScaleY="118949" custLinFactNeighborX="478" custLinFactNeighborY="143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DC36E8-34E5-4403-9B03-B04C25F7C4B9}" type="pres">
      <dgm:prSet presAssocID="{024AFDEB-4B63-4942-B3C6-10BF9D23485F}" presName="gear2srcNode" presStyleLbl="node1" presStyleIdx="1" presStyleCnt="3"/>
      <dgm:spPr/>
      <dgm:t>
        <a:bodyPr/>
        <a:lstStyle/>
        <a:p>
          <a:endParaRPr lang="es-MX"/>
        </a:p>
      </dgm:t>
    </dgm:pt>
    <dgm:pt modelId="{2F4C5511-A28D-4A9D-B5CF-CFFF186B8E77}" type="pres">
      <dgm:prSet presAssocID="{024AFDEB-4B63-4942-B3C6-10BF9D23485F}" presName="gear2dstNode" presStyleLbl="node1" presStyleIdx="1" presStyleCnt="3"/>
      <dgm:spPr/>
      <dgm:t>
        <a:bodyPr/>
        <a:lstStyle/>
        <a:p>
          <a:endParaRPr lang="es-MX"/>
        </a:p>
      </dgm:t>
    </dgm:pt>
    <dgm:pt modelId="{4CAECEEA-7663-40A9-8915-D97FC547E5CC}" type="pres">
      <dgm:prSet presAssocID="{91F43F2F-2EC8-491D-AC48-7B5A6DA8AD43}" presName="gear3" presStyleLbl="node1" presStyleIdx="2" presStyleCnt="3" custScaleX="103126" custScaleY="104642" custLinFactNeighborX="10334" custLinFactNeighborY="-3975"/>
      <dgm:spPr/>
      <dgm:t>
        <a:bodyPr/>
        <a:lstStyle/>
        <a:p>
          <a:endParaRPr lang="es-MX"/>
        </a:p>
      </dgm:t>
    </dgm:pt>
    <dgm:pt modelId="{05A15440-44BA-4D3B-AFCF-310F7B03CAED}" type="pres">
      <dgm:prSet presAssocID="{91F43F2F-2EC8-491D-AC48-7B5A6DA8AD43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3AFCA4-8205-4DC4-A367-697C0DA90EB7}" type="pres">
      <dgm:prSet presAssocID="{91F43F2F-2EC8-491D-AC48-7B5A6DA8AD43}" presName="gear3srcNode" presStyleLbl="node1" presStyleIdx="2" presStyleCnt="3"/>
      <dgm:spPr/>
      <dgm:t>
        <a:bodyPr/>
        <a:lstStyle/>
        <a:p>
          <a:endParaRPr lang="es-MX"/>
        </a:p>
      </dgm:t>
    </dgm:pt>
    <dgm:pt modelId="{9F5D974C-8519-4CC2-8694-AB1D6173C4B7}" type="pres">
      <dgm:prSet presAssocID="{91F43F2F-2EC8-491D-AC48-7B5A6DA8AD43}" presName="gear3dstNode" presStyleLbl="node1" presStyleIdx="2" presStyleCnt="3"/>
      <dgm:spPr/>
      <dgm:t>
        <a:bodyPr/>
        <a:lstStyle/>
        <a:p>
          <a:endParaRPr lang="es-MX"/>
        </a:p>
      </dgm:t>
    </dgm:pt>
    <dgm:pt modelId="{5AC117C9-86D9-4FE4-B096-4CC35C066854}" type="pres">
      <dgm:prSet presAssocID="{D4504559-1E45-4E9D-B282-F2AB4DD9E7F0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19A7694C-910C-49BA-82B2-5979DB2B5333}" type="pres">
      <dgm:prSet presAssocID="{5F935FE8-41BF-4F16-BB89-586E988ACFF4}" presName="connector2" presStyleLbl="sibTrans2D1" presStyleIdx="1" presStyleCnt="3" custLinFactNeighborX="-16784" custLinFactNeighborY="-2611"/>
      <dgm:spPr/>
      <dgm:t>
        <a:bodyPr/>
        <a:lstStyle/>
        <a:p>
          <a:endParaRPr lang="es-MX"/>
        </a:p>
      </dgm:t>
    </dgm:pt>
    <dgm:pt modelId="{BC21C9FC-A510-4E71-988D-7AB4D6F0B642}" type="pres">
      <dgm:prSet presAssocID="{E50EFD5F-AA73-4DEE-96F4-9D9162A63D39}" presName="connector3" presStyleLbl="sibTrans2D1" presStyleIdx="2" presStyleCnt="3" custLinFactNeighborX="-2421" custLinFactNeighborY="-692"/>
      <dgm:spPr/>
      <dgm:t>
        <a:bodyPr/>
        <a:lstStyle/>
        <a:p>
          <a:endParaRPr lang="es-MX"/>
        </a:p>
      </dgm:t>
    </dgm:pt>
  </dgm:ptLst>
  <dgm:cxnLst>
    <dgm:cxn modelId="{8B157AC5-D4B2-4BAB-A594-2FA14474EDE4}" type="presOf" srcId="{D4504559-1E45-4E9D-B282-F2AB4DD9E7F0}" destId="{5AC117C9-86D9-4FE4-B096-4CC35C066854}" srcOrd="0" destOrd="0" presId="urn:microsoft.com/office/officeart/2005/8/layout/gear1"/>
    <dgm:cxn modelId="{72FF0A2A-226E-4E86-9576-16BB2C0D7EBB}" srcId="{90E95E67-4F16-4092-B169-50161F5F6919}" destId="{00409107-7C20-4443-A3CE-CD3BD3BC61EF}" srcOrd="0" destOrd="0" parTransId="{C515FFF2-44C7-468F-BA67-13F5C2BA4DE1}" sibTransId="{D4504559-1E45-4E9D-B282-F2AB4DD9E7F0}"/>
    <dgm:cxn modelId="{2D7FBF6D-8352-4EF1-B484-AF200110E276}" type="presOf" srcId="{5F935FE8-41BF-4F16-BB89-586E988ACFF4}" destId="{19A7694C-910C-49BA-82B2-5979DB2B5333}" srcOrd="0" destOrd="0" presId="urn:microsoft.com/office/officeart/2005/8/layout/gear1"/>
    <dgm:cxn modelId="{CB1EE521-C06C-4044-AE9F-0087EB6C7A62}" type="presOf" srcId="{91F43F2F-2EC8-491D-AC48-7B5A6DA8AD43}" destId="{4CAECEEA-7663-40A9-8915-D97FC547E5CC}" srcOrd="0" destOrd="0" presId="urn:microsoft.com/office/officeart/2005/8/layout/gear1"/>
    <dgm:cxn modelId="{EB4812B3-ADC6-4E7F-BBCF-23F9559B5376}" srcId="{90E95E67-4F16-4092-B169-50161F5F6919}" destId="{024AFDEB-4B63-4942-B3C6-10BF9D23485F}" srcOrd="1" destOrd="0" parTransId="{EA2FA025-0D77-4327-9890-2FFB9DE3106C}" sibTransId="{5F935FE8-41BF-4F16-BB89-586E988ACFF4}"/>
    <dgm:cxn modelId="{EFA76803-C3A7-4CB7-88F8-63CD2B3C281E}" type="presOf" srcId="{00409107-7C20-4443-A3CE-CD3BD3BC61EF}" destId="{D5EFD6AC-90A7-44E9-8C1A-D04704573D09}" srcOrd="1" destOrd="0" presId="urn:microsoft.com/office/officeart/2005/8/layout/gear1"/>
    <dgm:cxn modelId="{0A13E809-01C8-4B28-8813-DB5D8BBB514C}" type="presOf" srcId="{00409107-7C20-4443-A3CE-CD3BD3BC61EF}" destId="{FF61F366-20A5-4C0F-85CA-8A46A0A63AB0}" srcOrd="0" destOrd="0" presId="urn:microsoft.com/office/officeart/2005/8/layout/gear1"/>
    <dgm:cxn modelId="{8237F67D-3C0E-4A1D-95CC-B222E18EE88C}" type="presOf" srcId="{91F43F2F-2EC8-491D-AC48-7B5A6DA8AD43}" destId="{05A15440-44BA-4D3B-AFCF-310F7B03CAED}" srcOrd="1" destOrd="0" presId="urn:microsoft.com/office/officeart/2005/8/layout/gear1"/>
    <dgm:cxn modelId="{D0320198-1796-4127-A356-D75D29EBF9D7}" type="presOf" srcId="{00409107-7C20-4443-A3CE-CD3BD3BC61EF}" destId="{85559AF1-76EC-4ABC-957E-4653663917E3}" srcOrd="2" destOrd="0" presId="urn:microsoft.com/office/officeart/2005/8/layout/gear1"/>
    <dgm:cxn modelId="{8DCDDCFB-17F3-467F-AE27-F74A34FFC304}" type="presOf" srcId="{024AFDEB-4B63-4942-B3C6-10BF9D23485F}" destId="{2F4C5511-A28D-4A9D-B5CF-CFFF186B8E77}" srcOrd="2" destOrd="0" presId="urn:microsoft.com/office/officeart/2005/8/layout/gear1"/>
    <dgm:cxn modelId="{D6E5035B-1CC1-4039-A626-3039B9DA4FEE}" srcId="{90E95E67-4F16-4092-B169-50161F5F6919}" destId="{91F43F2F-2EC8-491D-AC48-7B5A6DA8AD43}" srcOrd="2" destOrd="0" parTransId="{9C45FEC7-C8F2-45EF-BA91-88644B55A638}" sibTransId="{E50EFD5F-AA73-4DEE-96F4-9D9162A63D39}"/>
    <dgm:cxn modelId="{D5D863F6-25A2-4453-A134-430BE8F34CB0}" type="presOf" srcId="{90E95E67-4F16-4092-B169-50161F5F6919}" destId="{6A61BDB4-6D28-4B0C-A95F-0DC928C491A7}" srcOrd="0" destOrd="0" presId="urn:microsoft.com/office/officeart/2005/8/layout/gear1"/>
    <dgm:cxn modelId="{B207621A-05C7-4BC6-9A01-AB55600E4B89}" type="presOf" srcId="{024AFDEB-4B63-4942-B3C6-10BF9D23485F}" destId="{9DDC36E8-34E5-4403-9B03-B04C25F7C4B9}" srcOrd="1" destOrd="0" presId="urn:microsoft.com/office/officeart/2005/8/layout/gear1"/>
    <dgm:cxn modelId="{CA4C8690-9BCB-4558-819C-92CE71016309}" type="presOf" srcId="{E50EFD5F-AA73-4DEE-96F4-9D9162A63D39}" destId="{BC21C9FC-A510-4E71-988D-7AB4D6F0B642}" srcOrd="0" destOrd="0" presId="urn:microsoft.com/office/officeart/2005/8/layout/gear1"/>
    <dgm:cxn modelId="{D093F60A-DD64-4E61-A6F1-A3CA945F8AC6}" type="presOf" srcId="{91F43F2F-2EC8-491D-AC48-7B5A6DA8AD43}" destId="{323AFCA4-8205-4DC4-A367-697C0DA90EB7}" srcOrd="2" destOrd="0" presId="urn:microsoft.com/office/officeart/2005/8/layout/gear1"/>
    <dgm:cxn modelId="{79A73204-5755-4697-86D7-13C43809941A}" type="presOf" srcId="{024AFDEB-4B63-4942-B3C6-10BF9D23485F}" destId="{D849D2CC-AF44-4FA1-8F4B-A40A87B5FCE9}" srcOrd="0" destOrd="0" presId="urn:microsoft.com/office/officeart/2005/8/layout/gear1"/>
    <dgm:cxn modelId="{5CC9CFFF-9636-4C5E-8355-7E502E5C3C48}" type="presOf" srcId="{91F43F2F-2EC8-491D-AC48-7B5A6DA8AD43}" destId="{9F5D974C-8519-4CC2-8694-AB1D6173C4B7}" srcOrd="3" destOrd="0" presId="urn:microsoft.com/office/officeart/2005/8/layout/gear1"/>
    <dgm:cxn modelId="{F76EE64B-F7D9-4E51-B1C3-260A1A20EF3A}" type="presParOf" srcId="{6A61BDB4-6D28-4B0C-A95F-0DC928C491A7}" destId="{FF61F366-20A5-4C0F-85CA-8A46A0A63AB0}" srcOrd="0" destOrd="0" presId="urn:microsoft.com/office/officeart/2005/8/layout/gear1"/>
    <dgm:cxn modelId="{02283AA1-5DD1-4090-BE9D-2FE3466B9C39}" type="presParOf" srcId="{6A61BDB4-6D28-4B0C-A95F-0DC928C491A7}" destId="{D5EFD6AC-90A7-44E9-8C1A-D04704573D09}" srcOrd="1" destOrd="0" presId="urn:microsoft.com/office/officeart/2005/8/layout/gear1"/>
    <dgm:cxn modelId="{0F7D99DB-345F-416A-8A9E-63FC0352E31E}" type="presParOf" srcId="{6A61BDB4-6D28-4B0C-A95F-0DC928C491A7}" destId="{85559AF1-76EC-4ABC-957E-4653663917E3}" srcOrd="2" destOrd="0" presId="urn:microsoft.com/office/officeart/2005/8/layout/gear1"/>
    <dgm:cxn modelId="{3B6C45C4-5D59-45B4-82D8-2397FB92A648}" type="presParOf" srcId="{6A61BDB4-6D28-4B0C-A95F-0DC928C491A7}" destId="{D849D2CC-AF44-4FA1-8F4B-A40A87B5FCE9}" srcOrd="3" destOrd="0" presId="urn:microsoft.com/office/officeart/2005/8/layout/gear1"/>
    <dgm:cxn modelId="{9D62555E-0B65-432E-B88F-3E40D2B27BFE}" type="presParOf" srcId="{6A61BDB4-6D28-4B0C-A95F-0DC928C491A7}" destId="{9DDC36E8-34E5-4403-9B03-B04C25F7C4B9}" srcOrd="4" destOrd="0" presId="urn:microsoft.com/office/officeart/2005/8/layout/gear1"/>
    <dgm:cxn modelId="{E2369036-9973-4A2F-AD6D-68BB3A2419EE}" type="presParOf" srcId="{6A61BDB4-6D28-4B0C-A95F-0DC928C491A7}" destId="{2F4C5511-A28D-4A9D-B5CF-CFFF186B8E77}" srcOrd="5" destOrd="0" presId="urn:microsoft.com/office/officeart/2005/8/layout/gear1"/>
    <dgm:cxn modelId="{0FAF5F47-49DE-4768-8F45-EDBA4F2DCB8E}" type="presParOf" srcId="{6A61BDB4-6D28-4B0C-A95F-0DC928C491A7}" destId="{4CAECEEA-7663-40A9-8915-D97FC547E5CC}" srcOrd="6" destOrd="0" presId="urn:microsoft.com/office/officeart/2005/8/layout/gear1"/>
    <dgm:cxn modelId="{19005A15-4728-4C08-9F95-00607F90C77F}" type="presParOf" srcId="{6A61BDB4-6D28-4B0C-A95F-0DC928C491A7}" destId="{05A15440-44BA-4D3B-AFCF-310F7B03CAED}" srcOrd="7" destOrd="0" presId="urn:microsoft.com/office/officeart/2005/8/layout/gear1"/>
    <dgm:cxn modelId="{092B6D4E-0E10-4160-8BDA-787D918538B8}" type="presParOf" srcId="{6A61BDB4-6D28-4B0C-A95F-0DC928C491A7}" destId="{323AFCA4-8205-4DC4-A367-697C0DA90EB7}" srcOrd="8" destOrd="0" presId="urn:microsoft.com/office/officeart/2005/8/layout/gear1"/>
    <dgm:cxn modelId="{72AA128C-1769-4947-AE56-2E0EA1BAF86B}" type="presParOf" srcId="{6A61BDB4-6D28-4B0C-A95F-0DC928C491A7}" destId="{9F5D974C-8519-4CC2-8694-AB1D6173C4B7}" srcOrd="9" destOrd="0" presId="urn:microsoft.com/office/officeart/2005/8/layout/gear1"/>
    <dgm:cxn modelId="{5B54F6A0-2A0F-4E87-B95C-ECE3DC36966F}" type="presParOf" srcId="{6A61BDB4-6D28-4B0C-A95F-0DC928C491A7}" destId="{5AC117C9-86D9-4FE4-B096-4CC35C066854}" srcOrd="10" destOrd="0" presId="urn:microsoft.com/office/officeart/2005/8/layout/gear1"/>
    <dgm:cxn modelId="{6B674E5A-76A8-412F-8CF8-374641DAD167}" type="presParOf" srcId="{6A61BDB4-6D28-4B0C-A95F-0DC928C491A7}" destId="{19A7694C-910C-49BA-82B2-5979DB2B5333}" srcOrd="11" destOrd="0" presId="urn:microsoft.com/office/officeart/2005/8/layout/gear1"/>
    <dgm:cxn modelId="{6E54BFD5-C64F-4901-BAEE-D3E27D215855}" type="presParOf" srcId="{6A61BDB4-6D28-4B0C-A95F-0DC928C491A7}" destId="{BC21C9FC-A510-4E71-988D-7AB4D6F0B642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EBE422-A0C8-442C-825A-38038013E3B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FE0C51E-5FFA-4CC2-B30A-18A9F860BE37}">
      <dgm:prSet phldrT="[Texto]" custT="1"/>
      <dgm:spPr>
        <a:solidFill>
          <a:schemeClr val="accent5">
            <a:lumMod val="20000"/>
            <a:lumOff val="80000"/>
          </a:schemeClr>
        </a:solidFill>
        <a:ln w="28575">
          <a:solidFill>
            <a:schemeClr val="accent5">
              <a:lumMod val="75000"/>
            </a:schemeClr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b="1" dirty="0" smtClean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rPr>
            <a:t>Aislamiento del gen deseado</a:t>
          </a:r>
        </a:p>
        <a:p>
          <a:pPr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dirty="0"/>
        </a:p>
      </dgm:t>
    </dgm:pt>
    <dgm:pt modelId="{1F4096BF-526C-4D32-B823-8431C89A46F1}" type="parTrans" cxnId="{B7BE2435-A005-4FDD-9A4D-3795F5DBA44A}">
      <dgm:prSet/>
      <dgm:spPr/>
      <dgm:t>
        <a:bodyPr/>
        <a:lstStyle/>
        <a:p>
          <a:endParaRPr lang="es-MX"/>
        </a:p>
      </dgm:t>
    </dgm:pt>
    <dgm:pt modelId="{635D4C94-C784-4A2C-B21E-E4F093688F28}" type="sibTrans" cxnId="{B7BE2435-A005-4FDD-9A4D-3795F5DBA44A}">
      <dgm:prSet/>
      <dgm:spPr/>
      <dgm:t>
        <a:bodyPr/>
        <a:lstStyle/>
        <a:p>
          <a:endParaRPr lang="es-MX"/>
        </a:p>
      </dgm:t>
    </dgm:pt>
    <dgm:pt modelId="{2EA6D5F5-986F-4BDA-AA3C-6A2C8DA59912}">
      <dgm:prSet phldrT="[Texto]" custT="1"/>
      <dgm:spPr>
        <a:solidFill>
          <a:schemeClr val="accent5">
            <a:lumMod val="20000"/>
            <a:lumOff val="80000"/>
          </a:schemeClr>
        </a:solidFill>
        <a:ln w="28575">
          <a:solidFill>
            <a:schemeClr val="accent5">
              <a:lumMod val="75000"/>
            </a:schemeClr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800" b="1" dirty="0" smtClean="0">
            <a:solidFill>
              <a:schemeClr val="accent5">
                <a:lumMod val="50000"/>
              </a:schemeClr>
            </a:solidFill>
            <a:latin typeface="Book Antiqua" panose="02040602050305030304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b="1" dirty="0" smtClean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rPr>
            <a:t>Inserción del gen aislado en un vector adecuado</a:t>
          </a:r>
        </a:p>
        <a:p>
          <a:pPr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dirty="0"/>
        </a:p>
      </dgm:t>
    </dgm:pt>
    <dgm:pt modelId="{9B7779A6-4735-4675-B3FB-F779C644E8F4}" type="parTrans" cxnId="{D28270F7-F641-4E20-AE1E-4C651425501A}">
      <dgm:prSet/>
      <dgm:spPr/>
      <dgm:t>
        <a:bodyPr/>
        <a:lstStyle/>
        <a:p>
          <a:endParaRPr lang="es-MX"/>
        </a:p>
      </dgm:t>
    </dgm:pt>
    <dgm:pt modelId="{9999CC25-835E-4D9F-97C2-B68DEB444024}" type="sibTrans" cxnId="{D28270F7-F641-4E20-AE1E-4C651425501A}">
      <dgm:prSet/>
      <dgm:spPr/>
      <dgm:t>
        <a:bodyPr/>
        <a:lstStyle/>
        <a:p>
          <a:endParaRPr lang="es-MX"/>
        </a:p>
      </dgm:t>
    </dgm:pt>
    <dgm:pt modelId="{672048D4-71E2-4134-98E0-378855B63EC4}">
      <dgm:prSet phldrT="[Texto]" custT="1"/>
      <dgm:spPr>
        <a:solidFill>
          <a:schemeClr val="accent5">
            <a:lumMod val="20000"/>
            <a:lumOff val="80000"/>
          </a:schemeClr>
        </a:solidFill>
        <a:ln w="28575"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es-MX" sz="1800" b="1" dirty="0" smtClean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rPr>
            <a:t>Introducción de vector recombinante en el huésped</a:t>
          </a:r>
          <a:endParaRPr lang="es-MX" sz="1800" dirty="0"/>
        </a:p>
      </dgm:t>
    </dgm:pt>
    <dgm:pt modelId="{D800C52D-D771-4C72-8E97-2FF7F333EDFF}" type="parTrans" cxnId="{54CC31F9-474F-4D08-A78B-3EE866C577D5}">
      <dgm:prSet/>
      <dgm:spPr/>
      <dgm:t>
        <a:bodyPr/>
        <a:lstStyle/>
        <a:p>
          <a:endParaRPr lang="es-MX"/>
        </a:p>
      </dgm:t>
    </dgm:pt>
    <dgm:pt modelId="{57585590-82EC-4855-8527-262008C0E813}" type="sibTrans" cxnId="{54CC31F9-474F-4D08-A78B-3EE866C577D5}">
      <dgm:prSet/>
      <dgm:spPr/>
      <dgm:t>
        <a:bodyPr/>
        <a:lstStyle/>
        <a:p>
          <a:endParaRPr lang="es-MX"/>
        </a:p>
      </dgm:t>
    </dgm:pt>
    <dgm:pt modelId="{9C02D2CA-2B93-4BE1-BC38-730CD186F14F}">
      <dgm:prSet phldrT="[Texto]" custT="1"/>
      <dgm:spPr>
        <a:solidFill>
          <a:schemeClr val="accent5">
            <a:lumMod val="20000"/>
            <a:lumOff val="80000"/>
          </a:schemeClr>
        </a:solidFill>
        <a:ln w="28575">
          <a:solidFill>
            <a:schemeClr val="accent5">
              <a:lumMod val="75000"/>
            </a:schemeClr>
          </a:solidFill>
        </a:ln>
      </dgm:spPr>
      <dgm:t>
        <a:bodyPr/>
        <a:lstStyle/>
        <a:p>
          <a:r>
            <a:rPr lang="es-MX" sz="1800" b="1" dirty="0" smtClean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rPr>
            <a:t>Selección de células hospedadoras transformadas </a:t>
          </a:r>
          <a:endParaRPr lang="es-MX" sz="1800" dirty="0"/>
        </a:p>
      </dgm:t>
    </dgm:pt>
    <dgm:pt modelId="{3CE17C13-B7B5-4111-B678-334024660B35}" type="parTrans" cxnId="{7361E2B7-95E3-47B9-8FCA-8D357BCC3E97}">
      <dgm:prSet/>
      <dgm:spPr/>
      <dgm:t>
        <a:bodyPr/>
        <a:lstStyle/>
        <a:p>
          <a:endParaRPr lang="es-MX"/>
        </a:p>
      </dgm:t>
    </dgm:pt>
    <dgm:pt modelId="{B9727EFA-CB42-413C-A341-358E7964E98B}" type="sibTrans" cxnId="{7361E2B7-95E3-47B9-8FCA-8D357BCC3E97}">
      <dgm:prSet/>
      <dgm:spPr/>
      <dgm:t>
        <a:bodyPr/>
        <a:lstStyle/>
        <a:p>
          <a:endParaRPr lang="es-MX"/>
        </a:p>
      </dgm:t>
    </dgm:pt>
    <dgm:pt modelId="{E82C3097-D823-4143-91A1-AA47A4706199}" type="pres">
      <dgm:prSet presAssocID="{CAEBE422-A0C8-442C-825A-38038013E3B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8D768854-118C-4D72-9755-2CDC3AF242D5}" type="pres">
      <dgm:prSet presAssocID="{CAEBE422-A0C8-442C-825A-38038013E3BA}" presName="Name1" presStyleCnt="0"/>
      <dgm:spPr/>
    </dgm:pt>
    <dgm:pt modelId="{0C3CD28F-1C21-42AD-BF70-4585FF982041}" type="pres">
      <dgm:prSet presAssocID="{CAEBE422-A0C8-442C-825A-38038013E3BA}" presName="cycle" presStyleCnt="0"/>
      <dgm:spPr/>
    </dgm:pt>
    <dgm:pt modelId="{3CCF55FB-23CD-4833-9E87-A3E9B1A8C1B5}" type="pres">
      <dgm:prSet presAssocID="{CAEBE422-A0C8-442C-825A-38038013E3BA}" presName="srcNode" presStyleLbl="node1" presStyleIdx="0" presStyleCnt="4"/>
      <dgm:spPr/>
    </dgm:pt>
    <dgm:pt modelId="{2C0B823B-D89B-4D0E-A562-E5BC30ECE88A}" type="pres">
      <dgm:prSet presAssocID="{CAEBE422-A0C8-442C-825A-38038013E3BA}" presName="conn" presStyleLbl="parChTrans1D2" presStyleIdx="0" presStyleCnt="1"/>
      <dgm:spPr/>
      <dgm:t>
        <a:bodyPr/>
        <a:lstStyle/>
        <a:p>
          <a:endParaRPr lang="es-MX"/>
        </a:p>
      </dgm:t>
    </dgm:pt>
    <dgm:pt modelId="{EA7EB843-5544-4238-AB93-41E2BDDEEB30}" type="pres">
      <dgm:prSet presAssocID="{CAEBE422-A0C8-442C-825A-38038013E3BA}" presName="extraNode" presStyleLbl="node1" presStyleIdx="0" presStyleCnt="4"/>
      <dgm:spPr/>
    </dgm:pt>
    <dgm:pt modelId="{1656E527-8216-4BAB-AD0A-2E345FAD5F1B}" type="pres">
      <dgm:prSet presAssocID="{CAEBE422-A0C8-442C-825A-38038013E3BA}" presName="dstNode" presStyleLbl="node1" presStyleIdx="0" presStyleCnt="4"/>
      <dgm:spPr/>
    </dgm:pt>
    <dgm:pt modelId="{758B6C48-D79C-419F-BB7E-CFED3A529D71}" type="pres">
      <dgm:prSet presAssocID="{DFE0C51E-5FFA-4CC2-B30A-18A9F860BE37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08FCF5-0564-47DA-B02F-1FC11AEB02B0}" type="pres">
      <dgm:prSet presAssocID="{DFE0C51E-5FFA-4CC2-B30A-18A9F860BE37}" presName="accent_1" presStyleCnt="0"/>
      <dgm:spPr/>
    </dgm:pt>
    <dgm:pt modelId="{5237C1C6-201C-4636-9231-1F2328E54C04}" type="pres">
      <dgm:prSet presAssocID="{DFE0C51E-5FFA-4CC2-B30A-18A9F860BE37}" presName="accentRepeatNode" presStyleLbl="solidFgAcc1" presStyleIdx="0" presStyleCnt="4" custScaleX="84386" custScaleY="92712"/>
      <dgm:spPr>
        <a:solidFill>
          <a:schemeClr val="accent6">
            <a:lumMod val="60000"/>
            <a:lumOff val="40000"/>
          </a:schemeClr>
        </a:solidFill>
        <a:ln w="28575">
          <a:solidFill>
            <a:schemeClr val="accent5">
              <a:lumMod val="75000"/>
            </a:schemeClr>
          </a:solidFill>
        </a:ln>
      </dgm:spPr>
    </dgm:pt>
    <dgm:pt modelId="{B506EA75-595D-49AC-AAF7-3FB2E91F0D89}" type="pres">
      <dgm:prSet presAssocID="{2EA6D5F5-986F-4BDA-AA3C-6A2C8DA59912}" presName="text_2" presStyleLbl="node1" presStyleIdx="1" presStyleCnt="4" custLinFactNeighborY="-1624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A0AC4F-3F97-479F-850A-EF04A18F69C6}" type="pres">
      <dgm:prSet presAssocID="{2EA6D5F5-986F-4BDA-AA3C-6A2C8DA59912}" presName="accent_2" presStyleCnt="0"/>
      <dgm:spPr/>
    </dgm:pt>
    <dgm:pt modelId="{8C3305BF-D7C9-449B-A9CE-65591717ACE3}" type="pres">
      <dgm:prSet presAssocID="{2EA6D5F5-986F-4BDA-AA3C-6A2C8DA59912}" presName="accentRepeatNode" presStyleLbl="solidFgAcc1" presStyleIdx="1" presStyleCnt="4"/>
      <dgm:spPr>
        <a:solidFill>
          <a:schemeClr val="accent6">
            <a:lumMod val="60000"/>
            <a:lumOff val="40000"/>
          </a:schemeClr>
        </a:solidFill>
        <a:ln w="28575">
          <a:solidFill>
            <a:schemeClr val="accent5">
              <a:lumMod val="75000"/>
            </a:schemeClr>
          </a:solidFill>
        </a:ln>
      </dgm:spPr>
    </dgm:pt>
    <dgm:pt modelId="{C10D8DF7-C1CA-4255-98AF-A37D547EB88F}" type="pres">
      <dgm:prSet presAssocID="{672048D4-71E2-4134-98E0-378855B63EC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AA10E8-FAC8-460E-AA1A-E31CCEE00EC7}" type="pres">
      <dgm:prSet presAssocID="{672048D4-71E2-4134-98E0-378855B63EC4}" presName="accent_3" presStyleCnt="0"/>
      <dgm:spPr/>
    </dgm:pt>
    <dgm:pt modelId="{8A27727F-2F97-4E12-ADEA-93F043D220B1}" type="pres">
      <dgm:prSet presAssocID="{672048D4-71E2-4134-98E0-378855B63EC4}" presName="accentRepeatNode" presStyleLbl="solidFgAcc1" presStyleIdx="2" presStyleCnt="4"/>
      <dgm:spPr>
        <a:solidFill>
          <a:schemeClr val="accent6">
            <a:lumMod val="60000"/>
            <a:lumOff val="40000"/>
          </a:schemeClr>
        </a:solidFill>
        <a:ln w="28575">
          <a:solidFill>
            <a:schemeClr val="accent5">
              <a:lumMod val="75000"/>
            </a:schemeClr>
          </a:solidFill>
        </a:ln>
      </dgm:spPr>
    </dgm:pt>
    <dgm:pt modelId="{F9BECF6E-8FFB-4520-B503-207629A3C699}" type="pres">
      <dgm:prSet presAssocID="{9C02D2CA-2B93-4BE1-BC38-730CD186F14F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D86A87-7DDC-4350-993E-A296462E1B60}" type="pres">
      <dgm:prSet presAssocID="{9C02D2CA-2B93-4BE1-BC38-730CD186F14F}" presName="accent_4" presStyleCnt="0"/>
      <dgm:spPr/>
    </dgm:pt>
    <dgm:pt modelId="{C7BE6B14-C98B-4295-94B8-5A033FB68D92}" type="pres">
      <dgm:prSet presAssocID="{9C02D2CA-2B93-4BE1-BC38-730CD186F14F}" presName="accentRepeatNode" presStyleLbl="solidFgAcc1" presStyleIdx="3" presStyleCnt="4"/>
      <dgm:spPr>
        <a:solidFill>
          <a:schemeClr val="accent6">
            <a:lumMod val="60000"/>
            <a:lumOff val="40000"/>
          </a:schemeClr>
        </a:solidFill>
        <a:ln w="28575">
          <a:solidFill>
            <a:schemeClr val="accent5">
              <a:lumMod val="75000"/>
            </a:schemeClr>
          </a:solidFill>
        </a:ln>
      </dgm:spPr>
    </dgm:pt>
  </dgm:ptLst>
  <dgm:cxnLst>
    <dgm:cxn modelId="{357BF453-0F3D-4E34-9911-0038E87EAEC7}" type="presOf" srcId="{9C02D2CA-2B93-4BE1-BC38-730CD186F14F}" destId="{F9BECF6E-8FFB-4520-B503-207629A3C699}" srcOrd="0" destOrd="0" presId="urn:microsoft.com/office/officeart/2008/layout/VerticalCurvedList"/>
    <dgm:cxn modelId="{B7BE2435-A005-4FDD-9A4D-3795F5DBA44A}" srcId="{CAEBE422-A0C8-442C-825A-38038013E3BA}" destId="{DFE0C51E-5FFA-4CC2-B30A-18A9F860BE37}" srcOrd="0" destOrd="0" parTransId="{1F4096BF-526C-4D32-B823-8431C89A46F1}" sibTransId="{635D4C94-C784-4A2C-B21E-E4F093688F28}"/>
    <dgm:cxn modelId="{7361E2B7-95E3-47B9-8FCA-8D357BCC3E97}" srcId="{CAEBE422-A0C8-442C-825A-38038013E3BA}" destId="{9C02D2CA-2B93-4BE1-BC38-730CD186F14F}" srcOrd="3" destOrd="0" parTransId="{3CE17C13-B7B5-4111-B678-334024660B35}" sibTransId="{B9727EFA-CB42-413C-A341-358E7964E98B}"/>
    <dgm:cxn modelId="{D28270F7-F641-4E20-AE1E-4C651425501A}" srcId="{CAEBE422-A0C8-442C-825A-38038013E3BA}" destId="{2EA6D5F5-986F-4BDA-AA3C-6A2C8DA59912}" srcOrd="1" destOrd="0" parTransId="{9B7779A6-4735-4675-B3FB-F779C644E8F4}" sibTransId="{9999CC25-835E-4D9F-97C2-B68DEB444024}"/>
    <dgm:cxn modelId="{ADC7DB12-F23F-4822-A387-1EA24CE7F9CA}" type="presOf" srcId="{DFE0C51E-5FFA-4CC2-B30A-18A9F860BE37}" destId="{758B6C48-D79C-419F-BB7E-CFED3A529D71}" srcOrd="0" destOrd="0" presId="urn:microsoft.com/office/officeart/2008/layout/VerticalCurvedList"/>
    <dgm:cxn modelId="{D42B82DE-1D54-49B3-9E8A-856FB30F1E16}" type="presOf" srcId="{672048D4-71E2-4134-98E0-378855B63EC4}" destId="{C10D8DF7-C1CA-4255-98AF-A37D547EB88F}" srcOrd="0" destOrd="0" presId="urn:microsoft.com/office/officeart/2008/layout/VerticalCurvedList"/>
    <dgm:cxn modelId="{1B96EB20-0CFA-44B2-90CB-349633BE1753}" type="presOf" srcId="{635D4C94-C784-4A2C-B21E-E4F093688F28}" destId="{2C0B823B-D89B-4D0E-A562-E5BC30ECE88A}" srcOrd="0" destOrd="0" presId="urn:microsoft.com/office/officeart/2008/layout/VerticalCurvedList"/>
    <dgm:cxn modelId="{647DF9E8-EA0A-4B36-880E-D714CDA86BB1}" type="presOf" srcId="{2EA6D5F5-986F-4BDA-AA3C-6A2C8DA59912}" destId="{B506EA75-595D-49AC-AAF7-3FB2E91F0D89}" srcOrd="0" destOrd="0" presId="urn:microsoft.com/office/officeart/2008/layout/VerticalCurvedList"/>
    <dgm:cxn modelId="{54CC31F9-474F-4D08-A78B-3EE866C577D5}" srcId="{CAEBE422-A0C8-442C-825A-38038013E3BA}" destId="{672048D4-71E2-4134-98E0-378855B63EC4}" srcOrd="2" destOrd="0" parTransId="{D800C52D-D771-4C72-8E97-2FF7F333EDFF}" sibTransId="{57585590-82EC-4855-8527-262008C0E813}"/>
    <dgm:cxn modelId="{3EB90EFE-F958-4E6D-99FB-825FA3B99B4D}" type="presOf" srcId="{CAEBE422-A0C8-442C-825A-38038013E3BA}" destId="{E82C3097-D823-4143-91A1-AA47A4706199}" srcOrd="0" destOrd="0" presId="urn:microsoft.com/office/officeart/2008/layout/VerticalCurvedList"/>
    <dgm:cxn modelId="{3AEA3F33-7150-425F-BD0A-70529CE3B1CA}" type="presParOf" srcId="{E82C3097-D823-4143-91A1-AA47A4706199}" destId="{8D768854-118C-4D72-9755-2CDC3AF242D5}" srcOrd="0" destOrd="0" presId="urn:microsoft.com/office/officeart/2008/layout/VerticalCurvedList"/>
    <dgm:cxn modelId="{31B5A8FA-2B19-484F-9D13-18C4673D23FD}" type="presParOf" srcId="{8D768854-118C-4D72-9755-2CDC3AF242D5}" destId="{0C3CD28F-1C21-42AD-BF70-4585FF982041}" srcOrd="0" destOrd="0" presId="urn:microsoft.com/office/officeart/2008/layout/VerticalCurvedList"/>
    <dgm:cxn modelId="{86945D3D-1EAE-4143-9586-8019C5336761}" type="presParOf" srcId="{0C3CD28F-1C21-42AD-BF70-4585FF982041}" destId="{3CCF55FB-23CD-4833-9E87-A3E9B1A8C1B5}" srcOrd="0" destOrd="0" presId="urn:microsoft.com/office/officeart/2008/layout/VerticalCurvedList"/>
    <dgm:cxn modelId="{C47415C3-F360-425B-861B-FDDB0831E644}" type="presParOf" srcId="{0C3CD28F-1C21-42AD-BF70-4585FF982041}" destId="{2C0B823B-D89B-4D0E-A562-E5BC30ECE88A}" srcOrd="1" destOrd="0" presId="urn:microsoft.com/office/officeart/2008/layout/VerticalCurvedList"/>
    <dgm:cxn modelId="{614FF37E-6463-478E-BA6B-46B3193C98AB}" type="presParOf" srcId="{0C3CD28F-1C21-42AD-BF70-4585FF982041}" destId="{EA7EB843-5544-4238-AB93-41E2BDDEEB30}" srcOrd="2" destOrd="0" presId="urn:microsoft.com/office/officeart/2008/layout/VerticalCurvedList"/>
    <dgm:cxn modelId="{2A9E4D55-BA36-4AC3-BC36-817A8BAEBEFF}" type="presParOf" srcId="{0C3CD28F-1C21-42AD-BF70-4585FF982041}" destId="{1656E527-8216-4BAB-AD0A-2E345FAD5F1B}" srcOrd="3" destOrd="0" presId="urn:microsoft.com/office/officeart/2008/layout/VerticalCurvedList"/>
    <dgm:cxn modelId="{94EE6F25-5818-452A-98D2-5BA48EEAE560}" type="presParOf" srcId="{8D768854-118C-4D72-9755-2CDC3AF242D5}" destId="{758B6C48-D79C-419F-BB7E-CFED3A529D71}" srcOrd="1" destOrd="0" presId="urn:microsoft.com/office/officeart/2008/layout/VerticalCurvedList"/>
    <dgm:cxn modelId="{9045CC9E-DF14-4280-B5AE-71958D1CAB39}" type="presParOf" srcId="{8D768854-118C-4D72-9755-2CDC3AF242D5}" destId="{8108FCF5-0564-47DA-B02F-1FC11AEB02B0}" srcOrd="2" destOrd="0" presId="urn:microsoft.com/office/officeart/2008/layout/VerticalCurvedList"/>
    <dgm:cxn modelId="{907AA738-504A-4E66-BA38-2F90A05CA167}" type="presParOf" srcId="{8108FCF5-0564-47DA-B02F-1FC11AEB02B0}" destId="{5237C1C6-201C-4636-9231-1F2328E54C04}" srcOrd="0" destOrd="0" presId="urn:microsoft.com/office/officeart/2008/layout/VerticalCurvedList"/>
    <dgm:cxn modelId="{05B34FA7-AEF8-4DF8-843E-3DCC2AEC292C}" type="presParOf" srcId="{8D768854-118C-4D72-9755-2CDC3AF242D5}" destId="{B506EA75-595D-49AC-AAF7-3FB2E91F0D89}" srcOrd="3" destOrd="0" presId="urn:microsoft.com/office/officeart/2008/layout/VerticalCurvedList"/>
    <dgm:cxn modelId="{8A30597A-4EC2-4D53-B9DC-3412B2C26470}" type="presParOf" srcId="{8D768854-118C-4D72-9755-2CDC3AF242D5}" destId="{55A0AC4F-3F97-479F-850A-EF04A18F69C6}" srcOrd="4" destOrd="0" presId="urn:microsoft.com/office/officeart/2008/layout/VerticalCurvedList"/>
    <dgm:cxn modelId="{DE3BE1B3-87AD-403A-90F1-2EA63F27E614}" type="presParOf" srcId="{55A0AC4F-3F97-479F-850A-EF04A18F69C6}" destId="{8C3305BF-D7C9-449B-A9CE-65591717ACE3}" srcOrd="0" destOrd="0" presId="urn:microsoft.com/office/officeart/2008/layout/VerticalCurvedList"/>
    <dgm:cxn modelId="{A8EF977E-6ACA-463F-A51B-3E555A6F3155}" type="presParOf" srcId="{8D768854-118C-4D72-9755-2CDC3AF242D5}" destId="{C10D8DF7-C1CA-4255-98AF-A37D547EB88F}" srcOrd="5" destOrd="0" presId="urn:microsoft.com/office/officeart/2008/layout/VerticalCurvedList"/>
    <dgm:cxn modelId="{C73941EC-9D5D-428F-9A2C-A24D9A7F0839}" type="presParOf" srcId="{8D768854-118C-4D72-9755-2CDC3AF242D5}" destId="{FDAA10E8-FAC8-460E-AA1A-E31CCEE00EC7}" srcOrd="6" destOrd="0" presId="urn:microsoft.com/office/officeart/2008/layout/VerticalCurvedList"/>
    <dgm:cxn modelId="{30946995-AD80-4147-BEEF-4A4C5B7A228F}" type="presParOf" srcId="{FDAA10E8-FAC8-460E-AA1A-E31CCEE00EC7}" destId="{8A27727F-2F97-4E12-ADEA-93F043D220B1}" srcOrd="0" destOrd="0" presId="urn:microsoft.com/office/officeart/2008/layout/VerticalCurvedList"/>
    <dgm:cxn modelId="{C30C5687-F2D5-43B8-9888-963EA2D849E8}" type="presParOf" srcId="{8D768854-118C-4D72-9755-2CDC3AF242D5}" destId="{F9BECF6E-8FFB-4520-B503-207629A3C699}" srcOrd="7" destOrd="0" presId="urn:microsoft.com/office/officeart/2008/layout/VerticalCurvedList"/>
    <dgm:cxn modelId="{F07B4FC6-AD13-4DC4-AA1D-A6FE79BC5E26}" type="presParOf" srcId="{8D768854-118C-4D72-9755-2CDC3AF242D5}" destId="{C1D86A87-7DDC-4350-993E-A296462E1B60}" srcOrd="8" destOrd="0" presId="urn:microsoft.com/office/officeart/2008/layout/VerticalCurvedList"/>
    <dgm:cxn modelId="{67413AF7-1055-47E2-A110-60B4D18A1D34}" type="presParOf" srcId="{C1D86A87-7DDC-4350-993E-A296462E1B60}" destId="{C7BE6B14-C98B-4295-94B8-5A033FB68D9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3A40BB-7DBF-4479-9664-29F7574D8C5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C6BFF29-3337-42F3-9077-367CB6813940}">
      <dgm:prSet phldrT="[Texto]" custT="1"/>
      <dgm:spPr>
        <a:solidFill>
          <a:schemeClr val="accent5">
            <a:lumMod val="75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Los cultivos de flores resistentes a los estreses bióticos y bióticos</a:t>
          </a:r>
        </a:p>
        <a:p>
          <a:pPr lvl="0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8EAEED-BA53-464B-BF76-0821B5036B84}" type="parTrans" cxnId="{F3C96B81-D3B2-47A4-B0DE-1C4DF9F65588}">
      <dgm:prSet/>
      <dgm:spPr/>
      <dgm:t>
        <a:bodyPr/>
        <a:lstStyle/>
        <a:p>
          <a:endParaRPr lang="es-MX"/>
        </a:p>
      </dgm:t>
    </dgm:pt>
    <dgm:pt modelId="{3E5B4DAF-E27E-41DA-BE87-8A294DEA0988}" type="sibTrans" cxnId="{F3C96B81-D3B2-47A4-B0DE-1C4DF9F65588}">
      <dgm:prSet/>
      <dgm:spPr/>
      <dgm:t>
        <a:bodyPr/>
        <a:lstStyle/>
        <a:p>
          <a:endParaRPr lang="es-MX"/>
        </a:p>
      </dgm:t>
    </dgm:pt>
    <dgm:pt modelId="{3D8EF09F-07B8-498D-A071-1552E5FD9138}">
      <dgm:prSet phldrT="[Texto]" custT="1"/>
      <dgm:spPr>
        <a:solidFill>
          <a:schemeClr val="accent5">
            <a:lumMod val="75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Flores con nuevos colores</a:t>
          </a:r>
        </a:p>
        <a:p>
          <a:pPr lvl="0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1623E6-9BCF-4B44-82A8-3EE9299BF51C}" type="parTrans" cxnId="{76C86752-2384-4BCF-9C8C-BDE08DAAAE49}">
      <dgm:prSet/>
      <dgm:spPr/>
      <dgm:t>
        <a:bodyPr/>
        <a:lstStyle/>
        <a:p>
          <a:endParaRPr lang="es-MX"/>
        </a:p>
      </dgm:t>
    </dgm:pt>
    <dgm:pt modelId="{070E0EE8-568B-4BC7-8E2A-DD4099D43F60}" type="sibTrans" cxnId="{76C86752-2384-4BCF-9C8C-BDE08DAAAE49}">
      <dgm:prSet/>
      <dgm:spPr/>
      <dgm:t>
        <a:bodyPr/>
        <a:lstStyle/>
        <a:p>
          <a:endParaRPr lang="es-MX"/>
        </a:p>
      </dgm:t>
    </dgm:pt>
    <dgm:pt modelId="{0017521A-BAC2-4536-B346-53CCC078208B}">
      <dgm:prSet phldrT="[Texto]" custT="1"/>
      <dgm:spPr>
        <a:solidFill>
          <a:schemeClr val="accent5">
            <a:lumMod val="75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0" dirty="0" smtClean="0">
              <a:latin typeface="Arial" panose="020B0604020202020204" pitchFamily="34" charset="0"/>
              <a:cs typeface="Arial" panose="020B0604020202020204" pitchFamily="34" charset="0"/>
            </a:rPr>
            <a:t>Flores con mejor tamaño, forma y aroma floral</a:t>
          </a:r>
        </a:p>
        <a:p>
          <a:pPr lvl="0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B7F55D-88D4-4453-9344-A50053C1A851}" type="parTrans" cxnId="{AF58E5F5-CC10-465B-B39D-9FE799BB9DE7}">
      <dgm:prSet/>
      <dgm:spPr/>
      <dgm:t>
        <a:bodyPr/>
        <a:lstStyle/>
        <a:p>
          <a:endParaRPr lang="es-MX"/>
        </a:p>
      </dgm:t>
    </dgm:pt>
    <dgm:pt modelId="{C4F36F5B-55F5-4690-B511-C606DE4CE254}" type="sibTrans" cxnId="{AF58E5F5-CC10-465B-B39D-9FE799BB9DE7}">
      <dgm:prSet/>
      <dgm:spPr/>
      <dgm:t>
        <a:bodyPr/>
        <a:lstStyle/>
        <a:p>
          <a:endParaRPr lang="es-MX"/>
        </a:p>
      </dgm:t>
    </dgm:pt>
    <dgm:pt modelId="{E52AF97A-A2A9-48E4-8852-B6A9FEFDEEF9}">
      <dgm:prSet phldrT="[Texto]" custT="1"/>
      <dgm:spPr>
        <a:solidFill>
          <a:schemeClr val="accent5">
            <a:lumMod val="75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Flores que tienen vida larga florero</a:t>
          </a:r>
        </a:p>
        <a:p>
          <a:pPr lvl="0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dirty="0"/>
        </a:p>
      </dgm:t>
    </dgm:pt>
    <dgm:pt modelId="{E6C69743-0ED2-4F75-868B-FD87AD23C89B}" type="parTrans" cxnId="{E91479BA-F59C-41EC-8E7B-FE755B439449}">
      <dgm:prSet/>
      <dgm:spPr/>
      <dgm:t>
        <a:bodyPr/>
        <a:lstStyle/>
        <a:p>
          <a:endParaRPr lang="es-MX"/>
        </a:p>
      </dgm:t>
    </dgm:pt>
    <dgm:pt modelId="{6927919E-998D-4E2E-8497-A7561278540B}" type="sibTrans" cxnId="{E91479BA-F59C-41EC-8E7B-FE755B439449}">
      <dgm:prSet/>
      <dgm:spPr/>
      <dgm:t>
        <a:bodyPr/>
        <a:lstStyle/>
        <a:p>
          <a:endParaRPr lang="es-MX"/>
        </a:p>
      </dgm:t>
    </dgm:pt>
    <dgm:pt modelId="{40671F05-4B7E-4FDA-BF73-9CA517EE30CB}" type="pres">
      <dgm:prSet presAssocID="{1B3A40BB-7DBF-4479-9664-29F7574D8C5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75DF34F-4271-4F6A-ACA5-CD85B99651AE}" type="pres">
      <dgm:prSet presAssocID="{7C6BFF29-3337-42F3-9077-367CB6813940}" presName="parentLin" presStyleCnt="0"/>
      <dgm:spPr/>
    </dgm:pt>
    <dgm:pt modelId="{7FC2FA28-FB0F-471E-BF11-24AA1C504624}" type="pres">
      <dgm:prSet presAssocID="{7C6BFF29-3337-42F3-9077-367CB6813940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76C00435-723C-47E5-B673-C71526BB9F3E}" type="pres">
      <dgm:prSet presAssocID="{7C6BFF29-3337-42F3-9077-367CB6813940}" presName="parentText" presStyleLbl="node1" presStyleIdx="0" presStyleCnt="4" custScaleX="132795" custScaleY="1822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8DE7C8-C7C0-44D8-8A45-2EEE5D5BE71E}" type="pres">
      <dgm:prSet presAssocID="{7C6BFF29-3337-42F3-9077-367CB6813940}" presName="negativeSpace" presStyleCnt="0"/>
      <dgm:spPr/>
    </dgm:pt>
    <dgm:pt modelId="{8B2F28C6-9AC9-498E-AA65-FB77B1F768C9}" type="pres">
      <dgm:prSet presAssocID="{7C6BFF29-3337-42F3-9077-367CB6813940}" presName="childText" presStyleLbl="conFgAcc1" presStyleIdx="0" presStyleCnt="4" custScaleY="64456">
        <dgm:presLayoutVars>
          <dgm:bulletEnabled val="1"/>
        </dgm:presLayoutVars>
      </dgm:prSet>
      <dgm:spPr>
        <a:ln w="28575"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55D8C607-376D-4C0A-8D04-BC4690668F46}" type="pres">
      <dgm:prSet presAssocID="{3E5B4DAF-E27E-41DA-BE87-8A294DEA0988}" presName="spaceBetweenRectangles" presStyleCnt="0"/>
      <dgm:spPr/>
    </dgm:pt>
    <dgm:pt modelId="{7C86415E-9277-4797-918A-7CB049FDD72D}" type="pres">
      <dgm:prSet presAssocID="{3D8EF09F-07B8-498D-A071-1552E5FD9138}" presName="parentLin" presStyleCnt="0"/>
      <dgm:spPr/>
    </dgm:pt>
    <dgm:pt modelId="{F07E645C-75C3-4734-9A7F-02D5C9950EFC}" type="pres">
      <dgm:prSet presAssocID="{3D8EF09F-07B8-498D-A071-1552E5FD9138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2262C2A4-6BE1-4175-A28C-673F2E501079}" type="pres">
      <dgm:prSet presAssocID="{3D8EF09F-07B8-498D-A071-1552E5FD9138}" presName="parentText" presStyleLbl="node1" presStyleIdx="1" presStyleCnt="4" custScaleX="131774" custScaleY="134648" custLinFactNeighborX="7143" custLinFactNeighborY="-1082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3BBDE5-B8D2-40DC-A4A7-490E9787F512}" type="pres">
      <dgm:prSet presAssocID="{3D8EF09F-07B8-498D-A071-1552E5FD9138}" presName="negativeSpace" presStyleCnt="0"/>
      <dgm:spPr/>
    </dgm:pt>
    <dgm:pt modelId="{651E5382-6FB4-4281-9F1F-7265AEF4DA03}" type="pres">
      <dgm:prSet presAssocID="{3D8EF09F-07B8-498D-A071-1552E5FD9138}" presName="childText" presStyleLbl="conFgAcc1" presStyleIdx="1" presStyleCnt="4">
        <dgm:presLayoutVars>
          <dgm:bulletEnabled val="1"/>
        </dgm:presLayoutVars>
      </dgm:prSet>
      <dgm:spPr>
        <a:ln w="28575"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07E2AF37-754E-4077-B281-D86854B34674}" type="pres">
      <dgm:prSet presAssocID="{070E0EE8-568B-4BC7-8E2A-DD4099D43F60}" presName="spaceBetweenRectangles" presStyleCnt="0"/>
      <dgm:spPr/>
    </dgm:pt>
    <dgm:pt modelId="{28CB4942-B616-43C8-BAE1-210854181520}" type="pres">
      <dgm:prSet presAssocID="{0017521A-BAC2-4536-B346-53CCC078208B}" presName="parentLin" presStyleCnt="0"/>
      <dgm:spPr/>
    </dgm:pt>
    <dgm:pt modelId="{00DD2B1E-E251-412D-860D-568F65C05BCC}" type="pres">
      <dgm:prSet presAssocID="{0017521A-BAC2-4536-B346-53CCC078208B}" presName="parentLeftMargin" presStyleLbl="node1" presStyleIdx="1" presStyleCnt="4"/>
      <dgm:spPr/>
      <dgm:t>
        <a:bodyPr/>
        <a:lstStyle/>
        <a:p>
          <a:endParaRPr lang="es-MX"/>
        </a:p>
      </dgm:t>
    </dgm:pt>
    <dgm:pt modelId="{2F4BDFF5-BB53-4B85-BB0A-B606790B1225}" type="pres">
      <dgm:prSet presAssocID="{0017521A-BAC2-4536-B346-53CCC078208B}" presName="parentText" presStyleLbl="node1" presStyleIdx="2" presStyleCnt="4" custScaleX="131292" custScaleY="18469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4689E9-C55A-429A-AD8A-F59BA04DB1CE}" type="pres">
      <dgm:prSet presAssocID="{0017521A-BAC2-4536-B346-53CCC078208B}" presName="negativeSpace" presStyleCnt="0"/>
      <dgm:spPr/>
    </dgm:pt>
    <dgm:pt modelId="{4A5D123B-498B-4CC9-8A05-0A1ACE4C4ED8}" type="pres">
      <dgm:prSet presAssocID="{0017521A-BAC2-4536-B346-53CCC078208B}" presName="childText" presStyleLbl="conFgAcc1" presStyleIdx="2" presStyleCnt="4">
        <dgm:presLayoutVars>
          <dgm:bulletEnabled val="1"/>
        </dgm:presLayoutVars>
      </dgm:prSet>
      <dgm:spPr>
        <a:ln w="28575"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33332345-990B-4C32-8AE6-87957D762D62}" type="pres">
      <dgm:prSet presAssocID="{C4F36F5B-55F5-4690-B511-C606DE4CE254}" presName="spaceBetweenRectangles" presStyleCnt="0"/>
      <dgm:spPr/>
    </dgm:pt>
    <dgm:pt modelId="{0ABA2961-B6C0-45EF-9E30-807A8C49A32D}" type="pres">
      <dgm:prSet presAssocID="{E52AF97A-A2A9-48E4-8852-B6A9FEFDEEF9}" presName="parentLin" presStyleCnt="0"/>
      <dgm:spPr/>
    </dgm:pt>
    <dgm:pt modelId="{DF1DEB08-8C31-45F7-95B4-CCD0E9857F38}" type="pres">
      <dgm:prSet presAssocID="{E52AF97A-A2A9-48E4-8852-B6A9FEFDEEF9}" presName="parentLeftMargin" presStyleLbl="node1" presStyleIdx="2" presStyleCnt="4"/>
      <dgm:spPr/>
      <dgm:t>
        <a:bodyPr/>
        <a:lstStyle/>
        <a:p>
          <a:endParaRPr lang="es-MX"/>
        </a:p>
      </dgm:t>
    </dgm:pt>
    <dgm:pt modelId="{266F82F3-CAB3-42F5-934A-88A95AC7926C}" type="pres">
      <dgm:prSet presAssocID="{E52AF97A-A2A9-48E4-8852-B6A9FEFDEEF9}" presName="parentText" presStyleLbl="node1" presStyleIdx="3" presStyleCnt="4" custScaleX="130782" custScaleY="11047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C10053-209D-46D8-A99D-FF75DCEE52AA}" type="pres">
      <dgm:prSet presAssocID="{E52AF97A-A2A9-48E4-8852-B6A9FEFDEEF9}" presName="negativeSpace" presStyleCnt="0"/>
      <dgm:spPr/>
    </dgm:pt>
    <dgm:pt modelId="{CCB8C7F5-6C87-4FE8-92BA-0D6DDFCFBBBF}" type="pres">
      <dgm:prSet presAssocID="{E52AF97A-A2A9-48E4-8852-B6A9FEFDEEF9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00FFD8F-723C-462B-B682-09FA69FC09C5}" type="presOf" srcId="{0017521A-BAC2-4536-B346-53CCC078208B}" destId="{00DD2B1E-E251-412D-860D-568F65C05BCC}" srcOrd="0" destOrd="0" presId="urn:microsoft.com/office/officeart/2005/8/layout/list1"/>
    <dgm:cxn modelId="{83597316-3A02-45C3-BED8-50BF8340D82F}" type="presOf" srcId="{E52AF97A-A2A9-48E4-8852-B6A9FEFDEEF9}" destId="{DF1DEB08-8C31-45F7-95B4-CCD0E9857F38}" srcOrd="0" destOrd="0" presId="urn:microsoft.com/office/officeart/2005/8/layout/list1"/>
    <dgm:cxn modelId="{9E13CBDF-D3AD-4E99-B950-D9599C1B4580}" type="presOf" srcId="{0017521A-BAC2-4536-B346-53CCC078208B}" destId="{2F4BDFF5-BB53-4B85-BB0A-B606790B1225}" srcOrd="1" destOrd="0" presId="urn:microsoft.com/office/officeart/2005/8/layout/list1"/>
    <dgm:cxn modelId="{03FE0537-01A2-4987-A222-CE67486290DC}" type="presOf" srcId="{3D8EF09F-07B8-498D-A071-1552E5FD9138}" destId="{2262C2A4-6BE1-4175-A28C-673F2E501079}" srcOrd="1" destOrd="0" presId="urn:microsoft.com/office/officeart/2005/8/layout/list1"/>
    <dgm:cxn modelId="{E91479BA-F59C-41EC-8E7B-FE755B439449}" srcId="{1B3A40BB-7DBF-4479-9664-29F7574D8C52}" destId="{E52AF97A-A2A9-48E4-8852-B6A9FEFDEEF9}" srcOrd="3" destOrd="0" parTransId="{E6C69743-0ED2-4F75-868B-FD87AD23C89B}" sibTransId="{6927919E-998D-4E2E-8497-A7561278540B}"/>
    <dgm:cxn modelId="{778AF3A5-9CEE-47A9-A446-AF2E68F9548F}" type="presOf" srcId="{3D8EF09F-07B8-498D-A071-1552E5FD9138}" destId="{F07E645C-75C3-4734-9A7F-02D5C9950EFC}" srcOrd="0" destOrd="0" presId="urn:microsoft.com/office/officeart/2005/8/layout/list1"/>
    <dgm:cxn modelId="{E31CEBFC-7962-4B68-95BE-BB6826D56751}" type="presOf" srcId="{7C6BFF29-3337-42F3-9077-367CB6813940}" destId="{76C00435-723C-47E5-B673-C71526BB9F3E}" srcOrd="1" destOrd="0" presId="urn:microsoft.com/office/officeart/2005/8/layout/list1"/>
    <dgm:cxn modelId="{0AC3BEAF-CD10-4E1A-91AD-F4037B39B0F3}" type="presOf" srcId="{1B3A40BB-7DBF-4479-9664-29F7574D8C52}" destId="{40671F05-4B7E-4FDA-BF73-9CA517EE30CB}" srcOrd="0" destOrd="0" presId="urn:microsoft.com/office/officeart/2005/8/layout/list1"/>
    <dgm:cxn modelId="{F3C96B81-D3B2-47A4-B0DE-1C4DF9F65588}" srcId="{1B3A40BB-7DBF-4479-9664-29F7574D8C52}" destId="{7C6BFF29-3337-42F3-9077-367CB6813940}" srcOrd="0" destOrd="0" parTransId="{9F8EAEED-BA53-464B-BF76-0821B5036B84}" sibTransId="{3E5B4DAF-E27E-41DA-BE87-8A294DEA0988}"/>
    <dgm:cxn modelId="{C6CB2080-B21F-4CE9-8AEC-52B04E1A89C5}" type="presOf" srcId="{E52AF97A-A2A9-48E4-8852-B6A9FEFDEEF9}" destId="{266F82F3-CAB3-42F5-934A-88A95AC7926C}" srcOrd="1" destOrd="0" presId="urn:microsoft.com/office/officeart/2005/8/layout/list1"/>
    <dgm:cxn modelId="{AF58E5F5-CC10-465B-B39D-9FE799BB9DE7}" srcId="{1B3A40BB-7DBF-4479-9664-29F7574D8C52}" destId="{0017521A-BAC2-4536-B346-53CCC078208B}" srcOrd="2" destOrd="0" parTransId="{59B7F55D-88D4-4453-9344-A50053C1A851}" sibTransId="{C4F36F5B-55F5-4690-B511-C606DE4CE254}"/>
    <dgm:cxn modelId="{76C86752-2384-4BCF-9C8C-BDE08DAAAE49}" srcId="{1B3A40BB-7DBF-4479-9664-29F7574D8C52}" destId="{3D8EF09F-07B8-498D-A071-1552E5FD9138}" srcOrd="1" destOrd="0" parTransId="{111623E6-9BCF-4B44-82A8-3EE9299BF51C}" sibTransId="{070E0EE8-568B-4BC7-8E2A-DD4099D43F60}"/>
    <dgm:cxn modelId="{BE558AD0-1782-47EE-AA8C-CD4C83E43287}" type="presOf" srcId="{7C6BFF29-3337-42F3-9077-367CB6813940}" destId="{7FC2FA28-FB0F-471E-BF11-24AA1C504624}" srcOrd="0" destOrd="0" presId="urn:microsoft.com/office/officeart/2005/8/layout/list1"/>
    <dgm:cxn modelId="{B928B254-8257-441C-AB0C-46AAE913E8BF}" type="presParOf" srcId="{40671F05-4B7E-4FDA-BF73-9CA517EE30CB}" destId="{375DF34F-4271-4F6A-ACA5-CD85B99651AE}" srcOrd="0" destOrd="0" presId="urn:microsoft.com/office/officeart/2005/8/layout/list1"/>
    <dgm:cxn modelId="{6E1F1AA5-4AF6-404E-A8BC-7C3B531A17C8}" type="presParOf" srcId="{375DF34F-4271-4F6A-ACA5-CD85B99651AE}" destId="{7FC2FA28-FB0F-471E-BF11-24AA1C504624}" srcOrd="0" destOrd="0" presId="urn:microsoft.com/office/officeart/2005/8/layout/list1"/>
    <dgm:cxn modelId="{09F6180D-8DCF-4000-9058-FB6FB5496872}" type="presParOf" srcId="{375DF34F-4271-4F6A-ACA5-CD85B99651AE}" destId="{76C00435-723C-47E5-B673-C71526BB9F3E}" srcOrd="1" destOrd="0" presId="urn:microsoft.com/office/officeart/2005/8/layout/list1"/>
    <dgm:cxn modelId="{75EC0045-892D-4C7E-8E71-071E8BCB8A0D}" type="presParOf" srcId="{40671F05-4B7E-4FDA-BF73-9CA517EE30CB}" destId="{158DE7C8-C7C0-44D8-8A45-2EEE5D5BE71E}" srcOrd="1" destOrd="0" presId="urn:microsoft.com/office/officeart/2005/8/layout/list1"/>
    <dgm:cxn modelId="{8DC0BE4C-0567-4565-BC7E-13C45012F597}" type="presParOf" srcId="{40671F05-4B7E-4FDA-BF73-9CA517EE30CB}" destId="{8B2F28C6-9AC9-498E-AA65-FB77B1F768C9}" srcOrd="2" destOrd="0" presId="urn:microsoft.com/office/officeart/2005/8/layout/list1"/>
    <dgm:cxn modelId="{FB8CA571-6DF9-4BB2-9654-630ED9712CB5}" type="presParOf" srcId="{40671F05-4B7E-4FDA-BF73-9CA517EE30CB}" destId="{55D8C607-376D-4C0A-8D04-BC4690668F46}" srcOrd="3" destOrd="0" presId="urn:microsoft.com/office/officeart/2005/8/layout/list1"/>
    <dgm:cxn modelId="{3C09028B-D277-4241-ADBB-D2BDCE249C05}" type="presParOf" srcId="{40671F05-4B7E-4FDA-BF73-9CA517EE30CB}" destId="{7C86415E-9277-4797-918A-7CB049FDD72D}" srcOrd="4" destOrd="0" presId="urn:microsoft.com/office/officeart/2005/8/layout/list1"/>
    <dgm:cxn modelId="{C085DCAD-6876-48ED-A694-385F46D30673}" type="presParOf" srcId="{7C86415E-9277-4797-918A-7CB049FDD72D}" destId="{F07E645C-75C3-4734-9A7F-02D5C9950EFC}" srcOrd="0" destOrd="0" presId="urn:microsoft.com/office/officeart/2005/8/layout/list1"/>
    <dgm:cxn modelId="{E00D2C66-1B84-4F77-BABF-CDE65F4EF6C6}" type="presParOf" srcId="{7C86415E-9277-4797-918A-7CB049FDD72D}" destId="{2262C2A4-6BE1-4175-A28C-673F2E501079}" srcOrd="1" destOrd="0" presId="urn:microsoft.com/office/officeart/2005/8/layout/list1"/>
    <dgm:cxn modelId="{5FFA42D1-FF5F-4FAD-B1C3-048CBD41520B}" type="presParOf" srcId="{40671F05-4B7E-4FDA-BF73-9CA517EE30CB}" destId="{0C3BBDE5-B8D2-40DC-A4A7-490E9787F512}" srcOrd="5" destOrd="0" presId="urn:microsoft.com/office/officeart/2005/8/layout/list1"/>
    <dgm:cxn modelId="{F518AE00-C6F6-4AED-83F3-8FB110CB26B3}" type="presParOf" srcId="{40671F05-4B7E-4FDA-BF73-9CA517EE30CB}" destId="{651E5382-6FB4-4281-9F1F-7265AEF4DA03}" srcOrd="6" destOrd="0" presId="urn:microsoft.com/office/officeart/2005/8/layout/list1"/>
    <dgm:cxn modelId="{01BAEF21-58F8-4BAF-B4C9-AA9F8A15829A}" type="presParOf" srcId="{40671F05-4B7E-4FDA-BF73-9CA517EE30CB}" destId="{07E2AF37-754E-4077-B281-D86854B34674}" srcOrd="7" destOrd="0" presId="urn:microsoft.com/office/officeart/2005/8/layout/list1"/>
    <dgm:cxn modelId="{BCB51CF6-2D0E-42E2-B92D-E898F3C98460}" type="presParOf" srcId="{40671F05-4B7E-4FDA-BF73-9CA517EE30CB}" destId="{28CB4942-B616-43C8-BAE1-210854181520}" srcOrd="8" destOrd="0" presId="urn:microsoft.com/office/officeart/2005/8/layout/list1"/>
    <dgm:cxn modelId="{252BDA2C-8508-434E-B10B-0124726599A3}" type="presParOf" srcId="{28CB4942-B616-43C8-BAE1-210854181520}" destId="{00DD2B1E-E251-412D-860D-568F65C05BCC}" srcOrd="0" destOrd="0" presId="urn:microsoft.com/office/officeart/2005/8/layout/list1"/>
    <dgm:cxn modelId="{41AAB8F5-DB69-460C-BF7E-3B788812695E}" type="presParOf" srcId="{28CB4942-B616-43C8-BAE1-210854181520}" destId="{2F4BDFF5-BB53-4B85-BB0A-B606790B1225}" srcOrd="1" destOrd="0" presId="urn:microsoft.com/office/officeart/2005/8/layout/list1"/>
    <dgm:cxn modelId="{86D5226B-FB11-4267-ADE7-C54B63B56D29}" type="presParOf" srcId="{40671F05-4B7E-4FDA-BF73-9CA517EE30CB}" destId="{854689E9-C55A-429A-AD8A-F59BA04DB1CE}" srcOrd="9" destOrd="0" presId="urn:microsoft.com/office/officeart/2005/8/layout/list1"/>
    <dgm:cxn modelId="{783A9881-9024-4E9F-A787-95DCD1AAE5E0}" type="presParOf" srcId="{40671F05-4B7E-4FDA-BF73-9CA517EE30CB}" destId="{4A5D123B-498B-4CC9-8A05-0A1ACE4C4ED8}" srcOrd="10" destOrd="0" presId="urn:microsoft.com/office/officeart/2005/8/layout/list1"/>
    <dgm:cxn modelId="{76021180-E364-4F83-AE02-71720A4E3CC7}" type="presParOf" srcId="{40671F05-4B7E-4FDA-BF73-9CA517EE30CB}" destId="{33332345-990B-4C32-8AE6-87957D762D62}" srcOrd="11" destOrd="0" presId="urn:microsoft.com/office/officeart/2005/8/layout/list1"/>
    <dgm:cxn modelId="{8D0CD507-5ABE-4B9D-8E60-67ED0B9920A1}" type="presParOf" srcId="{40671F05-4B7E-4FDA-BF73-9CA517EE30CB}" destId="{0ABA2961-B6C0-45EF-9E30-807A8C49A32D}" srcOrd="12" destOrd="0" presId="urn:microsoft.com/office/officeart/2005/8/layout/list1"/>
    <dgm:cxn modelId="{26C8AB6F-E394-4378-97D1-97076BAB856B}" type="presParOf" srcId="{0ABA2961-B6C0-45EF-9E30-807A8C49A32D}" destId="{DF1DEB08-8C31-45F7-95B4-CCD0E9857F38}" srcOrd="0" destOrd="0" presId="urn:microsoft.com/office/officeart/2005/8/layout/list1"/>
    <dgm:cxn modelId="{C24ACC6D-5CEE-4055-AA25-1CF2563FF965}" type="presParOf" srcId="{0ABA2961-B6C0-45EF-9E30-807A8C49A32D}" destId="{266F82F3-CAB3-42F5-934A-88A95AC7926C}" srcOrd="1" destOrd="0" presId="urn:microsoft.com/office/officeart/2005/8/layout/list1"/>
    <dgm:cxn modelId="{5EC673E9-9686-40B2-95E6-20088AAC7DBA}" type="presParOf" srcId="{40671F05-4B7E-4FDA-BF73-9CA517EE30CB}" destId="{DFC10053-209D-46D8-A99D-FF75DCEE52AA}" srcOrd="13" destOrd="0" presId="urn:microsoft.com/office/officeart/2005/8/layout/list1"/>
    <dgm:cxn modelId="{D57E0FCB-2DC8-40EF-AE86-6546DB49FC65}" type="presParOf" srcId="{40671F05-4B7E-4FDA-BF73-9CA517EE30CB}" destId="{CCB8C7F5-6C87-4FE8-92BA-0D6DDFCFBBB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61F366-20A5-4C0F-85CA-8A46A0A63AB0}">
      <dsp:nvSpPr>
        <dsp:cNvPr id="0" name=""/>
        <dsp:cNvSpPr/>
      </dsp:nvSpPr>
      <dsp:spPr>
        <a:xfrm rot="21122109">
          <a:off x="3372022" y="2083355"/>
          <a:ext cx="2501738" cy="2429529"/>
        </a:xfrm>
        <a:prstGeom prst="gear9">
          <a:avLst/>
        </a:prstGeom>
        <a:solidFill>
          <a:schemeClr val="accent6">
            <a:lumMod val="60000"/>
            <a:lumOff val="40000"/>
          </a:schemeClr>
        </a:solidFill>
        <a:ln w="28575" cap="rnd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>
              <a:solidFill>
                <a:schemeClr val="accent4">
                  <a:lumMod val="50000"/>
                </a:schemeClr>
              </a:solidFill>
            </a:rPr>
            <a:t>Biotecnología</a:t>
          </a:r>
          <a:endParaRPr lang="es-MX" sz="18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866642" y="2652666"/>
        <a:ext cx="1506610" cy="1248828"/>
      </dsp:txXfrm>
    </dsp:sp>
    <dsp:sp modelId="{D849D2CC-AF44-4FA1-8F4B-A40A87B5FCE9}">
      <dsp:nvSpPr>
        <dsp:cNvPr id="0" name=""/>
        <dsp:cNvSpPr/>
      </dsp:nvSpPr>
      <dsp:spPr>
        <a:xfrm>
          <a:off x="1532974" y="1322742"/>
          <a:ext cx="2316458" cy="2131263"/>
        </a:xfrm>
        <a:prstGeom prst="gear6">
          <a:avLst/>
        </a:prstGeom>
        <a:solidFill>
          <a:schemeClr val="accent6">
            <a:lumMod val="60000"/>
            <a:lumOff val="40000"/>
          </a:schemeClr>
        </a:solidFill>
        <a:ln w="28575" cap="rnd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>
              <a:solidFill>
                <a:schemeClr val="accent4">
                  <a:lumMod val="50000"/>
                </a:schemeClr>
              </a:solidFill>
            </a:rPr>
            <a:t>Ingeniería genética</a:t>
          </a:r>
          <a:endParaRPr lang="es-MX" sz="18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2096446" y="1862537"/>
        <a:ext cx="1189514" cy="1051673"/>
      </dsp:txXfrm>
    </dsp:sp>
    <dsp:sp modelId="{4CAECEEA-7663-40A9-8915-D97FC547E5CC}">
      <dsp:nvSpPr>
        <dsp:cNvPr id="0" name=""/>
        <dsp:cNvSpPr/>
      </dsp:nvSpPr>
      <dsp:spPr>
        <a:xfrm rot="20700000">
          <a:off x="2989948" y="185140"/>
          <a:ext cx="1800682" cy="1846779"/>
        </a:xfrm>
        <a:prstGeom prst="gear6">
          <a:avLst/>
        </a:prstGeom>
        <a:solidFill>
          <a:schemeClr val="accent6">
            <a:lumMod val="60000"/>
            <a:lumOff val="40000"/>
          </a:schemeClr>
        </a:solidFill>
        <a:ln w="28575" cap="rnd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b="1" kern="1200" dirty="0" smtClean="0">
              <a:solidFill>
                <a:schemeClr val="accent4">
                  <a:lumMod val="50000"/>
                </a:schemeClr>
              </a:solidFill>
            </a:rPr>
            <a:t>Cultivo in vitro</a:t>
          </a:r>
          <a:endParaRPr lang="es-MX" sz="1800" b="1" kern="1200" dirty="0">
            <a:solidFill>
              <a:schemeClr val="accent4">
                <a:lumMod val="50000"/>
              </a:schemeClr>
            </a:solidFill>
          </a:endParaRPr>
        </a:p>
      </dsp:txBody>
      <dsp:txXfrm rot="-20700000">
        <a:off x="3382157" y="592927"/>
        <a:ext cx="1016265" cy="1031205"/>
      </dsp:txXfrm>
    </dsp:sp>
    <dsp:sp modelId="{5AC117C9-86D9-4FE4-B096-4CC35C066854}">
      <dsp:nvSpPr>
        <dsp:cNvPr id="0" name=""/>
        <dsp:cNvSpPr/>
      </dsp:nvSpPr>
      <dsp:spPr>
        <a:xfrm>
          <a:off x="3033862" y="1675649"/>
          <a:ext cx="3153472" cy="3153472"/>
        </a:xfrm>
        <a:prstGeom prst="circularArrow">
          <a:avLst>
            <a:gd name="adj1" fmla="val 4687"/>
            <a:gd name="adj2" fmla="val 299029"/>
            <a:gd name="adj3" fmla="val 2522601"/>
            <a:gd name="adj4" fmla="val 15847484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A7694C-910C-49BA-82B2-5979DB2B5333}">
      <dsp:nvSpPr>
        <dsp:cNvPr id="0" name=""/>
        <dsp:cNvSpPr/>
      </dsp:nvSpPr>
      <dsp:spPr>
        <a:xfrm>
          <a:off x="1084896" y="1009386"/>
          <a:ext cx="2291195" cy="2291195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21C9FC-A510-4E71-988D-7AB4D6F0B642}">
      <dsp:nvSpPr>
        <dsp:cNvPr id="0" name=""/>
        <dsp:cNvSpPr/>
      </dsp:nvSpPr>
      <dsp:spPr>
        <a:xfrm>
          <a:off x="2324443" y="-172091"/>
          <a:ext cx="2470369" cy="247036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0B823B-D89B-4D0E-A562-E5BC30ECE88A}">
      <dsp:nvSpPr>
        <dsp:cNvPr id="0" name=""/>
        <dsp:cNvSpPr/>
      </dsp:nvSpPr>
      <dsp:spPr>
        <a:xfrm>
          <a:off x="-4250833" y="-652186"/>
          <a:ext cx="5064760" cy="5064760"/>
        </a:xfrm>
        <a:prstGeom prst="blockArc">
          <a:avLst>
            <a:gd name="adj1" fmla="val 18900000"/>
            <a:gd name="adj2" fmla="val 2700000"/>
            <a:gd name="adj3" fmla="val 426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8B6C48-D79C-419F-BB7E-CFED3A529D71}">
      <dsp:nvSpPr>
        <dsp:cNvPr id="0" name=""/>
        <dsp:cNvSpPr/>
      </dsp:nvSpPr>
      <dsp:spPr>
        <a:xfrm>
          <a:off x="426425" y="289098"/>
          <a:ext cx="5322928" cy="578497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28575" cap="rnd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9183" tIns="45720" rIns="45720" bIns="457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b="1" kern="1200" dirty="0" smtClean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rPr>
            <a:t>Aislamiento del gen deseado</a:t>
          </a:r>
        </a:p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/>
        </a:p>
      </dsp:txBody>
      <dsp:txXfrm>
        <a:off x="426425" y="289098"/>
        <a:ext cx="5322928" cy="578497"/>
      </dsp:txXfrm>
    </dsp:sp>
    <dsp:sp modelId="{5237C1C6-201C-4636-9231-1F2328E54C04}">
      <dsp:nvSpPr>
        <dsp:cNvPr id="0" name=""/>
        <dsp:cNvSpPr/>
      </dsp:nvSpPr>
      <dsp:spPr>
        <a:xfrm>
          <a:off x="121318" y="243136"/>
          <a:ext cx="610214" cy="670421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28575" cap="rnd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6EA75-595D-49AC-AAF7-3FB2E91F0D89}">
      <dsp:nvSpPr>
        <dsp:cNvPr id="0" name=""/>
        <dsp:cNvSpPr/>
      </dsp:nvSpPr>
      <dsp:spPr>
        <a:xfrm>
          <a:off x="758091" y="1062995"/>
          <a:ext cx="4991262" cy="578497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28575" cap="rnd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9183" tIns="45720" rIns="45720" bIns="457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MX" sz="1800" b="1" kern="1200" dirty="0" smtClean="0">
            <a:solidFill>
              <a:schemeClr val="accent5">
                <a:lumMod val="50000"/>
              </a:schemeClr>
            </a:solidFill>
            <a:latin typeface="Book Antiqua" panose="02040602050305030304" pitchFamily="18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800" b="1" kern="1200" dirty="0" smtClean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rPr>
            <a:t>Inserción del gen aislado en un vector adecuado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/>
        </a:p>
      </dsp:txBody>
      <dsp:txXfrm>
        <a:off x="758091" y="1062995"/>
        <a:ext cx="4991262" cy="578497"/>
      </dsp:txXfrm>
    </dsp:sp>
    <dsp:sp modelId="{8C3305BF-D7C9-449B-A9CE-65591717ACE3}">
      <dsp:nvSpPr>
        <dsp:cNvPr id="0" name=""/>
        <dsp:cNvSpPr/>
      </dsp:nvSpPr>
      <dsp:spPr>
        <a:xfrm>
          <a:off x="396530" y="1084683"/>
          <a:ext cx="723122" cy="723122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28575" cap="rnd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0D8DF7-C1CA-4255-98AF-A37D547EB88F}">
      <dsp:nvSpPr>
        <dsp:cNvPr id="0" name=""/>
        <dsp:cNvSpPr/>
      </dsp:nvSpPr>
      <dsp:spPr>
        <a:xfrm>
          <a:off x="758091" y="2024893"/>
          <a:ext cx="4991262" cy="578497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28575" cap="rnd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918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rPr>
            <a:t>Introducción de vector recombinante en el huésped</a:t>
          </a:r>
          <a:endParaRPr lang="es-MX" sz="1800" kern="1200" dirty="0"/>
        </a:p>
      </dsp:txBody>
      <dsp:txXfrm>
        <a:off x="758091" y="2024893"/>
        <a:ext cx="4991262" cy="578497"/>
      </dsp:txXfrm>
    </dsp:sp>
    <dsp:sp modelId="{8A27727F-2F97-4E12-ADEA-93F043D220B1}">
      <dsp:nvSpPr>
        <dsp:cNvPr id="0" name=""/>
        <dsp:cNvSpPr/>
      </dsp:nvSpPr>
      <dsp:spPr>
        <a:xfrm>
          <a:off x="396530" y="1952580"/>
          <a:ext cx="723122" cy="723122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28575" cap="rnd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BECF6E-8FFB-4520-B503-207629A3C699}">
      <dsp:nvSpPr>
        <dsp:cNvPr id="0" name=""/>
        <dsp:cNvSpPr/>
      </dsp:nvSpPr>
      <dsp:spPr>
        <a:xfrm>
          <a:off x="426425" y="2892790"/>
          <a:ext cx="5322928" cy="578497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28575" cap="rnd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918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rPr>
            <a:t>Selección de células hospedadoras transformadas </a:t>
          </a:r>
          <a:endParaRPr lang="es-MX" sz="1800" kern="1200" dirty="0"/>
        </a:p>
      </dsp:txBody>
      <dsp:txXfrm>
        <a:off x="426425" y="2892790"/>
        <a:ext cx="5322928" cy="578497"/>
      </dsp:txXfrm>
    </dsp:sp>
    <dsp:sp modelId="{C7BE6B14-C98B-4295-94B8-5A033FB68D92}">
      <dsp:nvSpPr>
        <dsp:cNvPr id="0" name=""/>
        <dsp:cNvSpPr/>
      </dsp:nvSpPr>
      <dsp:spPr>
        <a:xfrm>
          <a:off x="64864" y="2820478"/>
          <a:ext cx="723122" cy="723122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28575" cap="rnd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2F28C6-9AC9-498E-AA65-FB77B1F768C9}">
      <dsp:nvSpPr>
        <dsp:cNvPr id="0" name=""/>
        <dsp:cNvSpPr/>
      </dsp:nvSpPr>
      <dsp:spPr>
        <a:xfrm>
          <a:off x="0" y="772023"/>
          <a:ext cx="5858685" cy="29237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C00435-723C-47E5-B673-C71526BB9F3E}">
      <dsp:nvSpPr>
        <dsp:cNvPr id="0" name=""/>
        <dsp:cNvSpPr/>
      </dsp:nvSpPr>
      <dsp:spPr>
        <a:xfrm>
          <a:off x="292934" y="69506"/>
          <a:ext cx="5446028" cy="968196"/>
        </a:xfrm>
        <a:prstGeom prst="roundRect">
          <a:avLst/>
        </a:prstGeom>
        <a:solidFill>
          <a:schemeClr val="accent5">
            <a:lumMod val="7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5011" tIns="0" rIns="155011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Los cultivos de flores resistentes a los estreses bióticos y bióticos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0197" y="116769"/>
        <a:ext cx="5351502" cy="873670"/>
      </dsp:txXfrm>
    </dsp:sp>
    <dsp:sp modelId="{651E5382-6FB4-4281-9F1F-7265AEF4DA03}">
      <dsp:nvSpPr>
        <dsp:cNvPr id="0" name=""/>
        <dsp:cNvSpPr/>
      </dsp:nvSpPr>
      <dsp:spPr>
        <a:xfrm>
          <a:off x="0" y="1611381"/>
          <a:ext cx="5858685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62C2A4-6BE1-4175-A28C-673F2E501079}">
      <dsp:nvSpPr>
        <dsp:cNvPr id="0" name=""/>
        <dsp:cNvSpPr/>
      </dsp:nvSpPr>
      <dsp:spPr>
        <a:xfrm>
          <a:off x="313858" y="1104054"/>
          <a:ext cx="5404156" cy="715465"/>
        </a:xfrm>
        <a:prstGeom prst="roundRect">
          <a:avLst/>
        </a:prstGeom>
        <a:solidFill>
          <a:schemeClr val="accent5">
            <a:lumMod val="7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5011" tIns="0" rIns="155011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Flores con nuevos colores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8784" y="1138980"/>
        <a:ext cx="5334304" cy="645613"/>
      </dsp:txXfrm>
    </dsp:sp>
    <dsp:sp modelId="{4A5D123B-498B-4CC9-8A05-0A1ACE4C4ED8}">
      <dsp:nvSpPr>
        <dsp:cNvPr id="0" name=""/>
        <dsp:cNvSpPr/>
      </dsp:nvSpPr>
      <dsp:spPr>
        <a:xfrm>
          <a:off x="0" y="2877880"/>
          <a:ext cx="5858685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4BDFF5-BB53-4B85-BB0A-B606790B1225}">
      <dsp:nvSpPr>
        <dsp:cNvPr id="0" name=""/>
        <dsp:cNvSpPr/>
      </dsp:nvSpPr>
      <dsp:spPr>
        <a:xfrm>
          <a:off x="292934" y="2162181"/>
          <a:ext cx="5384389" cy="981379"/>
        </a:xfrm>
        <a:prstGeom prst="roundRect">
          <a:avLst/>
        </a:prstGeom>
        <a:solidFill>
          <a:schemeClr val="accent5">
            <a:lumMod val="7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5011" tIns="0" rIns="155011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Flores con mejor tamaño, forma y aroma floral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0841" y="2210088"/>
        <a:ext cx="5288575" cy="885565"/>
      </dsp:txXfrm>
    </dsp:sp>
    <dsp:sp modelId="{CCB8C7F5-6C87-4FE8-92BA-0D6DDFCFBBBF}">
      <dsp:nvSpPr>
        <dsp:cNvPr id="0" name=""/>
        <dsp:cNvSpPr/>
      </dsp:nvSpPr>
      <dsp:spPr>
        <a:xfrm>
          <a:off x="0" y="3750010"/>
          <a:ext cx="5858685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6F82F3-CAB3-42F5-934A-88A95AC7926C}">
      <dsp:nvSpPr>
        <dsp:cNvPr id="0" name=""/>
        <dsp:cNvSpPr/>
      </dsp:nvSpPr>
      <dsp:spPr>
        <a:xfrm>
          <a:off x="292934" y="3428680"/>
          <a:ext cx="5363473" cy="587009"/>
        </a:xfrm>
        <a:prstGeom prst="roundRect">
          <a:avLst/>
        </a:prstGeom>
        <a:solidFill>
          <a:schemeClr val="accent5">
            <a:lumMod val="7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5011" tIns="0" rIns="155011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Flores que tienen vida larga florero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/>
        </a:p>
      </dsp:txBody>
      <dsp:txXfrm>
        <a:off x="321589" y="3457335"/>
        <a:ext cx="5306163" cy="5296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4A2B3DD5-27AB-454F-9D01-8C5BF92064F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E9CF3A36-A611-4EF6-9616-631C9AA7B820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3430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D5-27AB-454F-9D01-8C5BF92064F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A36-A611-4EF6-9616-631C9AA7B8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4062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D5-27AB-454F-9D01-8C5BF92064F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A36-A611-4EF6-9616-631C9AA7B820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492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D5-27AB-454F-9D01-8C5BF92064F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A36-A611-4EF6-9616-631C9AA7B820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61799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D5-27AB-454F-9D01-8C5BF92064F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A36-A611-4EF6-9616-631C9AA7B8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5088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D5-27AB-454F-9D01-8C5BF92064F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A36-A611-4EF6-9616-631C9AA7B820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7455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D5-27AB-454F-9D01-8C5BF92064F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A36-A611-4EF6-9616-631C9AA7B820}" type="slidenum">
              <a:rPr lang="es-MX" smtClean="0"/>
              <a:t>‹Nº›</a:t>
            </a:fld>
            <a:endParaRPr 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552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D5-27AB-454F-9D01-8C5BF92064F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A36-A611-4EF6-9616-631C9AA7B820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15441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D5-27AB-454F-9D01-8C5BF92064F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A36-A611-4EF6-9616-631C9AA7B820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380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D5-27AB-454F-9D01-8C5BF92064F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A36-A611-4EF6-9616-631C9AA7B8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3485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D5-27AB-454F-9D01-8C5BF92064F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A36-A611-4EF6-9616-631C9AA7B820}" type="slidenum">
              <a:rPr lang="es-MX" smtClean="0"/>
              <a:t>‹Nº›</a:t>
            </a:fld>
            <a:endParaRPr lang="es-MX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698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D5-27AB-454F-9D01-8C5BF92064F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A36-A611-4EF6-9616-631C9AA7B8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7899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D5-27AB-454F-9D01-8C5BF92064F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A36-A611-4EF6-9616-631C9AA7B820}" type="slidenum">
              <a:rPr lang="es-MX" smtClean="0"/>
              <a:t>‹Nº›</a:t>
            </a:fld>
            <a:endParaRPr lang="es-MX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27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D5-27AB-454F-9D01-8C5BF92064F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A36-A611-4EF6-9616-631C9AA7B820}" type="slidenum">
              <a:rPr lang="es-MX" smtClean="0"/>
              <a:t>‹Nº›</a:t>
            </a:fld>
            <a:endParaRPr 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966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D5-27AB-454F-9D01-8C5BF92064F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A36-A611-4EF6-9616-631C9AA7B8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8012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D5-27AB-454F-9D01-8C5BF92064F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A36-A611-4EF6-9616-631C9AA7B820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049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D5-27AB-454F-9D01-8C5BF92064F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3A36-A611-4EF6-9616-631C9AA7B8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2533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A2B3DD5-27AB-454F-9D01-8C5BF92064F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9CF3A36-A611-4EF6-9616-631C9AA7B8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973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34009" y="287195"/>
            <a:ext cx="7772400" cy="1048327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UNIVERSIDAD AUTÓNOMA DEL</a:t>
            </a:r>
            <a:br>
              <a:rPr lang="es-MX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ESTADO DE MÉXICO</a:t>
            </a:r>
            <a:br>
              <a:rPr lang="es-MX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Facultad de Ciencias </a:t>
            </a:r>
            <a:r>
              <a:rPr lang="es-MX" sz="2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Agrícolas</a:t>
            </a:r>
            <a:endParaRPr lang="es-MX" sz="2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10999" y="1694751"/>
            <a:ext cx="7618420" cy="4862945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s-MX" sz="1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UNIDAD </a:t>
            </a:r>
            <a:r>
              <a:rPr lang="es-MX" sz="1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APRENDIZAJE</a:t>
            </a:r>
          </a:p>
          <a:p>
            <a:r>
              <a:rPr lang="es-MX" sz="1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Mejoramiento Genético de </a:t>
            </a:r>
            <a:r>
              <a:rPr lang="es-MX" sz="1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Ornamentales</a:t>
            </a:r>
          </a:p>
          <a:p>
            <a:endParaRPr lang="es-MX" sz="18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</a:t>
            </a:r>
            <a:r>
              <a:rPr lang="es-MX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COMPETENCIA </a:t>
            </a:r>
            <a:r>
              <a:rPr lang="es-MX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III: </a:t>
            </a:r>
          </a:p>
          <a:p>
            <a:endParaRPr lang="es-MX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Batang" panose="02030600000101010101" pitchFamily="18" charset="-127"/>
              </a:rPr>
              <a:t>Métodos </a:t>
            </a:r>
            <a:r>
              <a:rPr lang="es-ES" sz="26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Batang" panose="02030600000101010101" pitchFamily="18" charset="-127"/>
              </a:rPr>
              <a:t>de mejoramiento en especies </a:t>
            </a:r>
            <a:r>
              <a:rPr lang="es-ES" sz="2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Batang" panose="02030600000101010101" pitchFamily="18" charset="-127"/>
              </a:rPr>
              <a:t>ornamentales</a:t>
            </a:r>
          </a:p>
          <a:p>
            <a:r>
              <a:rPr lang="es-MX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“Metodologías </a:t>
            </a:r>
            <a:r>
              <a:rPr lang="es-MX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alternativas en el mejoramiento </a:t>
            </a:r>
            <a:r>
              <a:rPr lang="es-MX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genético”</a:t>
            </a:r>
            <a:endParaRPr lang="es-ES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Batang" panose="02030600000101010101" pitchFamily="18" charset="-127"/>
              <a:cs typeface="Arial" panose="020B0604020202020204" pitchFamily="34" charset="0"/>
            </a:endParaRPr>
          </a:p>
          <a:p>
            <a:pPr algn="ctr"/>
            <a:endParaRPr lang="es-MX" sz="1700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17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CARRERA </a:t>
            </a:r>
            <a:r>
              <a:rPr lang="es-MX" sz="17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INGENIERO AGRONOMO </a:t>
            </a:r>
            <a:r>
              <a:rPr lang="es-MX" sz="17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FLORICULTURA</a:t>
            </a:r>
          </a:p>
          <a:p>
            <a:pPr algn="ctr"/>
            <a:endParaRPr lang="es-MX" sz="1900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17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7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ANTONIO LAGUNA CERDA</a:t>
            </a:r>
          </a:p>
          <a:p>
            <a:pPr algn="ctr"/>
            <a:r>
              <a:rPr lang="es-MX" sz="17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SEPTIEMBRE DEL </a:t>
            </a:r>
            <a:r>
              <a:rPr lang="es-MX" sz="17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endParaRPr lang="es-MX" sz="17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46" y="434524"/>
            <a:ext cx="1563376" cy="156337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643" y="450480"/>
            <a:ext cx="1489834" cy="147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54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90313" y="874995"/>
            <a:ext cx="6798734" cy="1303867"/>
          </a:xfrm>
        </p:spPr>
        <p:txBody>
          <a:bodyPr>
            <a:normAutofit fontScale="90000"/>
          </a:bodyPr>
          <a:lstStyle/>
          <a:p>
            <a:r>
              <a:rPr lang="es-MX" sz="28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ea typeface="Calibri"/>
                <a:cs typeface="Times New Roman"/>
              </a:rPr>
              <a:t>La ingeniería genética es una técnica de laboratorio para la manipulación de genes</a:t>
            </a:r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ea typeface="Calibri"/>
                <a:cs typeface="Times New Roman"/>
              </a:rPr>
              <a:t>.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MX" sz="2600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ea typeface="Calibri"/>
                <a:cs typeface="Times New Roman"/>
              </a:rPr>
              <a:t>La </a:t>
            </a:r>
            <a:r>
              <a:rPr lang="es-MX" sz="26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ea typeface="Calibri"/>
                <a:cs typeface="Times New Roman"/>
              </a:rPr>
              <a:t>recombinación natural de los genes ocurre a través del cruce meiótico mientras que  la  ingeniería genética produce una nueva combinación de genes mediante el uso de tecnología de ADN recombinante que no es posible a través de medios naturales.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MX" sz="26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ea typeface="Calibri"/>
                <a:cs typeface="Times New Roman"/>
              </a:rPr>
              <a:t>Utilizando la tecnología de ADN, se generan copias múltiples del gen deseado, todas idénticas en una célula bacteriana o en cualquier otra célula huésped como el ADN insertado se replica junto con la clonación del ADN genético, la clonación de genes en </a:t>
            </a:r>
            <a:r>
              <a:rPr lang="es-MX" sz="2600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ea typeface="Calibri"/>
                <a:cs typeface="Times New Roman"/>
              </a:rPr>
              <a:t>un equipo computarizado </a:t>
            </a:r>
            <a:r>
              <a:rPr lang="es-MX" sz="2600" dirty="0" err="1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ea typeface="Calibri"/>
                <a:cs typeface="Times New Roman"/>
              </a:rPr>
              <a:t>Termociclador</a:t>
            </a:r>
            <a:r>
              <a:rPr lang="es-MX" sz="2600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ea typeface="Calibri"/>
                <a:cs typeface="Times New Roman"/>
              </a:rPr>
              <a:t> </a:t>
            </a:r>
            <a:r>
              <a:rPr lang="es-MX" sz="26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ea typeface="Calibri"/>
                <a:cs typeface="Times New Roman"/>
              </a:rPr>
              <a:t>mediante la reacción en cadena de la polimerasa (PCR)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6113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79320" y="5404653"/>
            <a:ext cx="71015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/>
              <a:t>http://bioblogkurata.blogspot.com/2017/09/tecnica-de-pcr-de-clonacion-de-adn.html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82" y="1131673"/>
            <a:ext cx="7485354" cy="3725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361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76865" y="915337"/>
            <a:ext cx="7012393" cy="913463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Estructura del </a:t>
            </a:r>
            <a:r>
              <a:rPr lang="es-ES_tradnl" sz="2800" b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plasmidoTi</a:t>
            </a:r>
            <a:endParaRPr lang="es-MX" sz="28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8297" y="2037679"/>
            <a:ext cx="4014513" cy="3559815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4355337" y="5738554"/>
            <a:ext cx="2420471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chemeClr val="accent5">
                    <a:lumMod val="50000"/>
                  </a:schemeClr>
                </a:solidFill>
              </a:rPr>
              <a:t>Origen de replicación</a:t>
            </a:r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18635" y="5004466"/>
            <a:ext cx="2299447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chemeClr val="accent5">
                    <a:lumMod val="50000"/>
                  </a:schemeClr>
                </a:solidFill>
              </a:rPr>
              <a:t>Región de virulencia</a:t>
            </a:r>
            <a:endParaRPr lang="es-MX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93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067287"/>
          </a:xfrm>
        </p:spPr>
        <p:txBody>
          <a:bodyPr>
            <a:normAutofit fontScale="90000"/>
          </a:bodyPr>
          <a:lstStyle/>
          <a:p>
            <a:r>
              <a:rPr lang="es-MX" sz="27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2. MÉTODOS IMPORTANTES EN LA TECNOLOGÍA DE ADN RECOMBINANTE 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913690" y="5826368"/>
            <a:ext cx="1839858" cy="360787"/>
          </a:xfr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s-MX" sz="1900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A.C. </a:t>
            </a:r>
            <a:r>
              <a:rPr lang="es-MX" sz="1900" b="1" dirty="0" err="1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Dutta</a:t>
            </a:r>
            <a:r>
              <a:rPr lang="es-MX" sz="1900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 2005</a:t>
            </a:r>
            <a:endParaRPr lang="es-MX" sz="1900" b="1" dirty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endParaRPr>
          </a:p>
          <a:p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330396685"/>
              </p:ext>
            </p:extLst>
          </p:nvPr>
        </p:nvGraphicFramePr>
        <p:xfrm>
          <a:off x="1985473" y="2144993"/>
          <a:ext cx="5799746" cy="3760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551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3200" b="1" dirty="0" smtClean="0">
                <a:solidFill>
                  <a:schemeClr val="accent5">
                    <a:lumMod val="50000"/>
                  </a:schemeClr>
                </a:solidFill>
              </a:rPr>
              <a:t>Construcción de un transgénico</a:t>
            </a:r>
            <a:endParaRPr lang="es-MX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248" y="2379692"/>
            <a:ext cx="5601801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484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es-MX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Introducción de vector recombinante en el huésped:</a:t>
            </a:r>
          </a:p>
          <a:p>
            <a:pPr algn="just"/>
            <a:r>
              <a:rPr lang="es-MX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La transferencia del vector recombinante de E. </a:t>
            </a:r>
            <a:r>
              <a:rPr lang="es-MX" dirty="0" err="1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coli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s-MX" dirty="0" err="1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Agrobacterium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 se consigue habitualmente mediante conjugación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.</a:t>
            </a:r>
          </a:p>
          <a:p>
            <a:pPr algn="just"/>
            <a:r>
              <a:rPr lang="es-MX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Selección de células transformadas: el ADN recombinante se coloca en </a:t>
            </a:r>
            <a:r>
              <a:rPr lang="es-MX" dirty="0" err="1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Agrobacteium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,  </a:t>
            </a:r>
            <a:r>
              <a:rPr lang="es-MX" dirty="0" err="1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co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-cultivado 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con células vegetales o tejidos que se van a transformar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.</a:t>
            </a:r>
          </a:p>
          <a:p>
            <a:pPr algn="just"/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El 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T-ADN se integrará en el genoma de la planta y se expresará el </a:t>
            </a:r>
            <a:r>
              <a:rPr lang="es-MX" dirty="0" err="1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transgén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. Como resultado, las células transformadas se volverán resistentes a la </a:t>
            </a:r>
            <a:r>
              <a:rPr lang="es-MX" dirty="0" err="1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canamicina</a:t>
            </a:r>
            <a:endParaRPr lang="es-MX" dirty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452786" y="1572618"/>
            <a:ext cx="2375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Procedimiento:</a:t>
            </a:r>
            <a:endParaRPr lang="es-MX" sz="24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33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76866" y="915338"/>
            <a:ext cx="6798734" cy="725456"/>
          </a:xfrm>
        </p:spPr>
        <p:txBody>
          <a:bodyPr>
            <a:noAutofit/>
          </a:bodyPr>
          <a:lstStyle/>
          <a:p>
            <a:r>
              <a:rPr lang="es-MX" sz="2600" b="1" dirty="0" smtClean="0">
                <a:solidFill>
                  <a:schemeClr val="accent5">
                    <a:lumMod val="50000"/>
                  </a:schemeClr>
                </a:solidFill>
              </a:rPr>
              <a:t>3. TRANSFERENCIA DIRECTA DE GENES</a:t>
            </a:r>
            <a:endParaRPr lang="es-MX" sz="2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32389" y="5190608"/>
            <a:ext cx="7768127" cy="102218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i</a:t>
            </a:r>
            <a:r>
              <a:rPr lang="es-MX" sz="20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) </a:t>
            </a:r>
            <a:r>
              <a:rPr lang="es-MX" sz="2000" b="1" dirty="0" err="1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Electroporación</a:t>
            </a:r>
            <a:r>
              <a:rPr lang="es-MX" sz="20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: Exposición de las células al pulso eléctrico de alto voltaje durante períodos muy </a:t>
            </a:r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breves, por diferencias de cargas las membranas celulares se hacen permeables</a:t>
            </a:r>
            <a:endParaRPr lang="es-MX" sz="2000" b="1" dirty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pic>
        <p:nvPicPr>
          <p:cNvPr id="4098" name="Picture 2" descr="Resultado de imagen para electroporacion bacteri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984" y="1692067"/>
            <a:ext cx="5217389" cy="321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690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03306" y="4601107"/>
            <a:ext cx="7588664" cy="1623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18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ii) Método de pistola de partículas: (Klein et al., 1988</a:t>
            </a:r>
            <a:r>
              <a:rPr lang="es-MX" sz="1800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)</a:t>
            </a:r>
            <a:endParaRPr lang="es-MX" sz="1800" b="1" dirty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endParaRPr>
          </a:p>
          <a:p>
            <a:pPr marL="0" indent="0" algn="just">
              <a:buNone/>
            </a:pPr>
            <a:r>
              <a:rPr lang="es-MX" sz="18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Balístico o </a:t>
            </a:r>
            <a:r>
              <a:rPr lang="es-MX" sz="1800" dirty="0" err="1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biolístico</a:t>
            </a:r>
            <a:r>
              <a:rPr lang="es-MX" sz="1800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: partículas de 1-2 </a:t>
            </a:r>
            <a:r>
              <a:rPr lang="es-MX" sz="1800" dirty="0" err="1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μm</a:t>
            </a:r>
            <a:r>
              <a:rPr lang="es-MX" sz="18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s-MX" sz="1800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 de tungsteno </a:t>
            </a:r>
            <a:r>
              <a:rPr lang="es-MX" sz="18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o de oro (</a:t>
            </a:r>
            <a:r>
              <a:rPr lang="es-MX" sz="1800" dirty="0" err="1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microproyectiles</a:t>
            </a:r>
            <a:r>
              <a:rPr lang="es-MX" sz="18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) recubiertas con ADN que se utilizarán para la transformación se aceleran a velocidades usando gas de </a:t>
            </a:r>
            <a:r>
              <a:rPr lang="es-MX" sz="1800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helio presurizado</a:t>
            </a:r>
            <a:endParaRPr lang="es-MX" sz="1800" dirty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pic>
        <p:nvPicPr>
          <p:cNvPr id="3074" name="Picture 2" descr="Resultado de imagen para biobalistica en plant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716" y="94004"/>
            <a:ext cx="5378218" cy="438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776188" y="4293330"/>
            <a:ext cx="31130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4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http://ulum.es/apunta-y-transforma</a:t>
            </a:r>
            <a:r>
              <a:rPr lang="es-MX" sz="1400" b="1" dirty="0">
                <a:latin typeface="Book Antiqua" panose="02040602050305030304" pitchFamily="18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69746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26393" y="4882958"/>
            <a:ext cx="7588665" cy="1235831"/>
          </a:xfrm>
        </p:spPr>
        <p:txBody>
          <a:bodyPr>
            <a:normAutofit/>
          </a:bodyPr>
          <a:lstStyle/>
          <a:p>
            <a:r>
              <a:rPr lang="es-MX" sz="20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i</a:t>
            </a:r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ii. </a:t>
            </a:r>
            <a:r>
              <a:rPr lang="es-MX" sz="2000" dirty="0" err="1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Microinyección</a:t>
            </a:r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: La 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solución de ADN se inyecta directamente dentro de la célula utilizando </a:t>
            </a:r>
            <a:r>
              <a:rPr lang="es-MX" sz="2000" dirty="0" err="1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micropipetas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 de vidrio capilar</a:t>
            </a:r>
          </a:p>
        </p:txBody>
      </p:sp>
      <p:pic>
        <p:nvPicPr>
          <p:cNvPr id="5122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5112" y="679138"/>
            <a:ext cx="4505325" cy="38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331465" y="4565338"/>
            <a:ext cx="60418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b="1" dirty="0">
                <a:solidFill>
                  <a:schemeClr val="accent5">
                    <a:lumMod val="50000"/>
                  </a:schemeClr>
                </a:solidFill>
              </a:rPr>
              <a:t>http://enfermedadesgeneticaod237.blogspot.com/2012/05/desventajas.html</a:t>
            </a:r>
          </a:p>
        </p:txBody>
      </p:sp>
    </p:spTree>
    <p:extLst>
      <p:ext uri="{BB962C8B-B14F-4D97-AF65-F5344CB8AC3E}">
        <p14:creationId xmlns:p14="http://schemas.microsoft.com/office/powerpoint/2010/main" val="53411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4">
                <a:lumMod val="50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La ingeniería genética se puede utilizar para crear genéticamente en conjunto una nueva planta de naturaleza deseada</a:t>
            </a:r>
          </a:p>
          <a:p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Es posible introducir genes de organismos poco relacionados como bacterias, 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hongos, 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levaduras en las plantas para modificar sus características.</a:t>
            </a:r>
          </a:p>
          <a:p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Las nuevas plantas con caracteres deseables creados a través de métodos de ingeniería genética se llaman "plantas transgénicas".</a:t>
            </a:r>
          </a:p>
          <a:p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La creación de plantas transgénicas utiliza la tecnología de ingeniería genética a través de métodos de cultivo de tejidos.</a:t>
            </a:r>
          </a:p>
        </p:txBody>
      </p:sp>
    </p:spTree>
    <p:extLst>
      <p:ext uri="{BB962C8B-B14F-4D97-AF65-F5344CB8AC3E}">
        <p14:creationId xmlns:p14="http://schemas.microsoft.com/office/powerpoint/2010/main" val="203200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6865" y="631372"/>
            <a:ext cx="6798734" cy="782290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PRESENTACION</a:t>
            </a:r>
            <a:endParaRPr lang="es-MX" sz="3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93957" y="1625025"/>
            <a:ext cx="6798736" cy="440830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ES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La incorporación de nuevas especies a la industria florícola es en la actualidad de gran importancia en términos de competitividad por la gran demanda de novedades en este sector. </a:t>
            </a:r>
            <a:endParaRPr lang="es-ES" b="1" dirty="0" smtClean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  <a:p>
            <a:pPr algn="just"/>
            <a:r>
              <a:rPr lang="es-ES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Los </a:t>
            </a:r>
            <a:r>
              <a:rPr lang="es-ES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países poseedores de esta riqueza como México (Cuarto lugar como país </a:t>
            </a:r>
            <a:r>
              <a:rPr lang="es-ES" b="1" dirty="0" err="1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megadiverso</a:t>
            </a:r>
            <a:r>
              <a:rPr lang="es-ES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) tiene esta oportunidad y reto para impulsar esta actividad, </a:t>
            </a:r>
            <a:endParaRPr lang="es-ES" b="1" dirty="0" smtClean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  <a:p>
            <a:pPr algn="just"/>
            <a:r>
              <a:rPr lang="es-ES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de </a:t>
            </a:r>
            <a:r>
              <a:rPr lang="es-ES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ahí la importancia del conocimiento de esta area en la formación del Ingeniero agrónomo en floricultura, quien debe tener la sensibilidad y las herramientas </a:t>
            </a:r>
            <a:r>
              <a:rPr lang="es-ES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biotecnológicas actuales para </a:t>
            </a:r>
            <a:r>
              <a:rPr lang="es-ES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poder aprovechar esta riqueza que solo ha beneficiado a otros países </a:t>
            </a:r>
            <a:endParaRPr lang="es-ES" b="1" dirty="0" smtClean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  <a:p>
            <a:pPr algn="just"/>
            <a:r>
              <a:rPr lang="es-ES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Esta presentación hace una breve revisión sobre las diferentes tecnologías de ingeniería genética señalando algunos logros.</a:t>
            </a:r>
            <a:endParaRPr lang="es-MX" b="1" dirty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89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6866" y="915338"/>
            <a:ext cx="6798734" cy="1110016"/>
          </a:xfrm>
        </p:spPr>
        <p:txBody>
          <a:bodyPr>
            <a:normAutofit fontScale="90000"/>
          </a:bodyPr>
          <a:lstStyle/>
          <a:p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</a:rPr>
              <a:t>4. ¿</a:t>
            </a:r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CÓMO SE UTILIZA LA INGENIERIA GENETICA EN PLANTAS ORNAMENTALES?</a:t>
            </a:r>
            <a:endParaRPr lang="es-MX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4">
                <a:lumMod val="50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horticultura moderna e industrializada siempre hay demanda y necesidad de nuevas variedades.</a:t>
            </a:r>
            <a:endParaRPr lang="es-MX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desarrollar nuevas variedades a través de la manipulación genética, existen varias técnicas de mejoramiento de 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plantas.</a:t>
            </a:r>
          </a:p>
          <a:p>
            <a:pPr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 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embargo, la combinación de grandes partes de los genomas de los padres de una manera bastante descontrolada es un proceso de golpe o fallo en mayor 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medida.</a:t>
            </a:r>
            <a:endParaRPr lang="es-MX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ingeniería genética, por otro lado, permite la transferencia de genes muy específicos a las plantas</a:t>
            </a:r>
            <a:endParaRPr lang="es-MX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580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79416" y="846034"/>
            <a:ext cx="6798734" cy="903151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</a:rPr>
              <a:t>Algunos logros de la </a:t>
            </a:r>
            <a:r>
              <a:rPr lang="es-MX" sz="2400" b="1" dirty="0" err="1" smtClean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ingenieria</a:t>
            </a:r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s-MX" sz="2400" b="1" dirty="0" err="1" smtClean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genetica</a:t>
            </a:r>
            <a:r>
              <a:rPr lang="es-MX" sz="2400" b="1" dirty="0" smtClean="0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 en plantas ornamentales</a:t>
            </a:r>
            <a:endParaRPr lang="es-MX" sz="24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988342956"/>
              </p:ext>
            </p:extLst>
          </p:nvPr>
        </p:nvGraphicFramePr>
        <p:xfrm>
          <a:off x="1738903" y="1922928"/>
          <a:ext cx="5858685" cy="4273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156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617305" cy="684863"/>
          </a:xfrm>
        </p:spPr>
        <p:txBody>
          <a:bodyPr>
            <a:noAutofit/>
          </a:bodyPr>
          <a:lstStyle/>
          <a:p>
            <a:r>
              <a:rPr lang="es-MX" sz="2800" b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Comparacion</a:t>
            </a:r>
            <a:r>
              <a:rPr lang="es-MX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del </a:t>
            </a:r>
            <a:r>
              <a:rPr lang="es-MX" sz="2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s-MX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ejoramiento Tradicional con el de Transgénicos</a:t>
            </a:r>
            <a:endParaRPr lang="es-MX" sz="28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8721685"/>
              </p:ext>
            </p:extLst>
          </p:nvPr>
        </p:nvGraphicFramePr>
        <p:xfrm>
          <a:off x="1061960" y="1948542"/>
          <a:ext cx="6847116" cy="4310336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3423558"/>
                <a:gridCol w="3423558"/>
              </a:tblGrid>
              <a:tr h="2979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</a:rPr>
                        <a:t>Mejoramiento </a:t>
                      </a:r>
                      <a:r>
                        <a:rPr lang="es-MX" sz="2000" dirty="0" smtClean="0">
                          <a:effectLst/>
                        </a:rPr>
                        <a:t>tradicional</a:t>
                      </a:r>
                      <a:endParaRPr lang="es-MX" sz="20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dirty="0">
                          <a:effectLst/>
                        </a:rPr>
                        <a:t>Plantas </a:t>
                      </a:r>
                      <a:r>
                        <a:rPr lang="es-MX" sz="2000" dirty="0" err="1" smtClean="0">
                          <a:effectLst/>
                        </a:rPr>
                        <a:t>transgenicas</a:t>
                      </a:r>
                      <a:endParaRPr lang="es-MX" sz="2000" dirty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122159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Nuevas proteínas pueden ser introducidas de especies estrechamente relacionadas</a:t>
                      </a:r>
                      <a:endParaRPr lang="es-MX" sz="20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Nuevas proteínas pueden ser introducidas de cualquier </a:t>
                      </a:r>
                      <a:r>
                        <a:rPr lang="es-MX" sz="2000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especie</a:t>
                      </a:r>
                      <a:endParaRPr lang="es-MX" sz="2000" b="1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8140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Poco control sobre cómo o donde un gen es </a:t>
                      </a:r>
                      <a:r>
                        <a:rPr lang="es-MX" sz="20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expresado</a:t>
                      </a:r>
                      <a:endParaRPr lang="es-MX" sz="20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Control preciso sobre cómo o donde un gen es expresado</a:t>
                      </a:r>
                      <a:endParaRPr lang="es-MX" sz="2000" b="1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4672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Mucho intercambio de genes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20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Solo un gen es añadido o desactivado</a:t>
                      </a:r>
                      <a:endParaRPr lang="es-MX" sz="2000" b="1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22159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Algunas </a:t>
                      </a:r>
                      <a:r>
                        <a:rPr lang="es-MX" sz="20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características inseguras pueden ser </a:t>
                      </a:r>
                      <a:r>
                        <a:rPr lang="es-MX" sz="20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eliminadas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MX" sz="20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20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Incremento en el número de formas de hacer alimentos más seguros</a:t>
                      </a:r>
                      <a:endParaRPr lang="es-MX" sz="2000" b="1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14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00880" y="882680"/>
            <a:ext cx="7150705" cy="1303867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</a:rPr>
              <a:t>5. Ingeniería </a:t>
            </a:r>
            <a:r>
              <a:rPr lang="es-MX" sz="3200" b="1" dirty="0">
                <a:solidFill>
                  <a:schemeClr val="accent4">
                    <a:lumMod val="50000"/>
                  </a:schemeClr>
                </a:solidFill>
              </a:rPr>
              <a:t>genética para el estrés </a:t>
            </a:r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</a:rPr>
              <a:t>biótico</a:t>
            </a:r>
            <a:endParaRPr lang="es-MX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09523" y="2525485"/>
            <a:ext cx="3634620" cy="3603171"/>
          </a:xfrm>
        </p:spPr>
        <p:txBody>
          <a:bodyPr>
            <a:normAutofit fontScale="92500" lnSpcReduction="10000"/>
          </a:bodyPr>
          <a:lstStyle/>
          <a:p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Crisantemo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transgénico que muestra resistencia contra el </a:t>
            </a:r>
            <a:r>
              <a:rPr lang="es-MX" b="1" dirty="0" err="1" smtClean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chrysanthemum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stunt 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viroid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 (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CSVd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) y TSWV.</a:t>
            </a:r>
          </a:p>
          <a:p>
            <a:r>
              <a:rPr lang="es-MX" sz="16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Gen </a:t>
            </a:r>
            <a:r>
              <a:rPr lang="es-MX" sz="1600" b="1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de </a:t>
            </a:r>
            <a:r>
              <a:rPr lang="es-MX" sz="1600" b="1" dirty="0" err="1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ribonucleasa</a:t>
            </a:r>
            <a:r>
              <a:rPr lang="es-MX" sz="1600" b="1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 específica de ARN </a:t>
            </a:r>
            <a:r>
              <a:rPr lang="es-MX" sz="16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de doble cadena </a:t>
            </a:r>
            <a:r>
              <a:rPr lang="es-MX" sz="1600" b="1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(</a:t>
            </a:r>
            <a:r>
              <a:rPr lang="es-MX" sz="1600" b="1" dirty="0" err="1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pacl</a:t>
            </a:r>
            <a:r>
              <a:rPr lang="es-MX" sz="1600" b="1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) derivado de </a:t>
            </a:r>
            <a:r>
              <a:rPr lang="es-MX" sz="1600" b="1" dirty="0" err="1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Schizosaccharomyces</a:t>
            </a:r>
            <a:r>
              <a:rPr lang="es-MX" sz="1600" b="1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MX" sz="1600" b="1" dirty="0" err="1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pombe</a:t>
            </a:r>
            <a:r>
              <a:rPr lang="es-MX" sz="1600" b="1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 usando una transformación mediada por </a:t>
            </a:r>
            <a:r>
              <a:rPr lang="es-MX" sz="1600" b="1" dirty="0" err="1" smtClean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Agrobacterium</a:t>
            </a:r>
            <a:endParaRPr lang="es-MX" sz="1600" b="1" dirty="0" smtClean="0">
              <a:solidFill>
                <a:schemeClr val="accent4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r>
              <a:rPr lang="es-MX" sz="1600" b="1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(</a:t>
            </a:r>
            <a:r>
              <a:rPr lang="es-MX" sz="1600" b="1" dirty="0" err="1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OgawaToshiya</a:t>
            </a:r>
            <a:r>
              <a:rPr lang="es-MX" sz="1600" b="1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 et al., </a:t>
            </a:r>
            <a:r>
              <a:rPr lang="es-MX" sz="1600" b="1" dirty="0" err="1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Breeding</a:t>
            </a:r>
            <a:r>
              <a:rPr lang="es-MX" sz="1600" b="1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s-MX" sz="1600" b="1" dirty="0" err="1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science</a:t>
            </a:r>
            <a:r>
              <a:rPr lang="es-MX" sz="1600" b="1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 55(1),2004)</a:t>
            </a:r>
          </a:p>
          <a:p>
            <a:endParaRPr lang="es-MX" sz="1600" dirty="0"/>
          </a:p>
        </p:txBody>
      </p:sp>
      <p:pic>
        <p:nvPicPr>
          <p:cNvPr id="4098" name="Picture 2" descr="Resultado de imagen para crisantemo blanc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290" y="3113314"/>
            <a:ext cx="2931721" cy="194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335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59237" y="1155098"/>
            <a:ext cx="7239001" cy="158763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MX" sz="2800" b="1" dirty="0"/>
              <a:t>Se transformó con el gen delta-endotoxina modificado, cryv1Ab modificado (</a:t>
            </a:r>
            <a:r>
              <a:rPr lang="es-MX" sz="2800" b="1" dirty="0" err="1"/>
              <a:t>mcbt</a:t>
            </a:r>
            <a:r>
              <a:rPr lang="es-MX" sz="2800" b="1" dirty="0"/>
              <a:t>) de </a:t>
            </a:r>
            <a:r>
              <a:rPr lang="es-MX" sz="2800" b="1" i="1" dirty="0" err="1"/>
              <a:t>Bacillus</a:t>
            </a:r>
            <a:r>
              <a:rPr lang="es-MX" sz="2800" b="1" i="1" dirty="0"/>
              <a:t> </a:t>
            </a:r>
            <a:r>
              <a:rPr lang="es-MX" sz="2800" b="1" i="1" dirty="0" err="1"/>
              <a:t>thuringiensis</a:t>
            </a:r>
            <a:r>
              <a:rPr lang="es-MX" sz="2800" b="1" i="1" dirty="0"/>
              <a:t> </a:t>
            </a:r>
            <a:r>
              <a:rPr lang="es-MX" sz="2800" b="1" dirty="0"/>
              <a:t>que muestra una actividad biológica específica contra insectos lepidópteros en el crisantemo</a:t>
            </a:r>
            <a:r>
              <a:rPr lang="es-MX" b="1" dirty="0" smtClean="0"/>
              <a:t>.</a:t>
            </a:r>
          </a:p>
          <a:p>
            <a:r>
              <a:rPr lang="es-MX" sz="1900" b="1" dirty="0"/>
              <a:t>(</a:t>
            </a:r>
            <a:r>
              <a:rPr lang="es-MX" sz="1900" b="1" dirty="0" err="1"/>
              <a:t>Shinoyama</a:t>
            </a:r>
            <a:r>
              <a:rPr lang="es-MX" sz="1900" b="1" dirty="0" smtClean="0"/>
              <a:t>. H </a:t>
            </a:r>
            <a:r>
              <a:rPr lang="es-MX" sz="1900" b="1" i="1" dirty="0"/>
              <a:t>et al</a:t>
            </a:r>
            <a:r>
              <a:rPr lang="es-MX" sz="1900" b="1" dirty="0"/>
              <a:t>., </a:t>
            </a:r>
            <a:r>
              <a:rPr lang="es-MX" sz="1900" b="1" dirty="0" err="1"/>
              <a:t>Breeding</a:t>
            </a:r>
            <a:r>
              <a:rPr lang="es-MX" sz="1900" b="1" dirty="0"/>
              <a:t> </a:t>
            </a:r>
            <a:r>
              <a:rPr lang="es-MX" sz="1900" b="1" dirty="0" err="1" smtClean="0"/>
              <a:t>Science</a:t>
            </a:r>
            <a:r>
              <a:rPr lang="es-MX" sz="1900" b="1" dirty="0" smtClean="0"/>
              <a:t> </a:t>
            </a:r>
            <a:r>
              <a:rPr lang="es-MX" sz="1900" b="1" dirty="0"/>
              <a:t>53(4), 2003)</a:t>
            </a:r>
            <a:endParaRPr lang="es-MX" sz="1900" b="1" dirty="0" smtClean="0"/>
          </a:p>
          <a:p>
            <a:endParaRPr lang="es-MX" dirty="0"/>
          </a:p>
        </p:txBody>
      </p:sp>
      <p:pic>
        <p:nvPicPr>
          <p:cNvPr id="5126" name="Picture 6" descr="Resultado de imagen para crisantemo orug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488" y="3181576"/>
            <a:ext cx="4762500" cy="25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47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84978" y="1406598"/>
            <a:ext cx="4287764" cy="48659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Clavel transgénico con resistencia a los hongos:</a:t>
            </a:r>
          </a:p>
          <a:p>
            <a:pPr marL="0" indent="0">
              <a:buNone/>
            </a:pP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Para obtener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resistencia a los hongos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, se generaron clavel transgénico con </a:t>
            </a:r>
            <a:r>
              <a:rPr lang="es-MX" dirty="0" err="1">
                <a:solidFill>
                  <a:schemeClr val="accent4">
                    <a:lumMod val="50000"/>
                  </a:schemeClr>
                </a:solidFill>
              </a:rPr>
              <a:t>osmotina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, genes PR-1 y / o </a:t>
            </a:r>
            <a:r>
              <a:rPr lang="es-MX" dirty="0" err="1">
                <a:solidFill>
                  <a:schemeClr val="accent4">
                    <a:lumMod val="50000"/>
                  </a:schemeClr>
                </a:solidFill>
              </a:rPr>
              <a:t>quitinasa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. Se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demostró un alto nivel de resistencia en estos </a:t>
            </a:r>
            <a:r>
              <a:rPr lang="es-MX" dirty="0" err="1">
                <a:solidFill>
                  <a:schemeClr val="accent4">
                    <a:lumMod val="50000"/>
                  </a:schemeClr>
                </a:solidFill>
              </a:rPr>
              <a:t>transgenes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 a un importante patógeno de clavel (</a:t>
            </a:r>
            <a:r>
              <a:rPr lang="es-MX" i="1" dirty="0">
                <a:solidFill>
                  <a:schemeClr val="accent4">
                    <a:lumMod val="50000"/>
                  </a:schemeClr>
                </a:solidFill>
              </a:rPr>
              <a:t>Fusarium </a:t>
            </a:r>
            <a:r>
              <a:rPr lang="es-MX" i="1" dirty="0" err="1">
                <a:solidFill>
                  <a:schemeClr val="accent4">
                    <a:lumMod val="50000"/>
                  </a:schemeClr>
                </a:solidFill>
              </a:rPr>
              <a:t>oxysporum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 f. </a:t>
            </a:r>
            <a:r>
              <a:rPr lang="es-MX" dirty="0" err="1">
                <a:solidFill>
                  <a:schemeClr val="accent4">
                    <a:lumMod val="50000"/>
                  </a:schemeClr>
                </a:solidFill>
              </a:rPr>
              <a:t>Sp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es-MX" dirty="0" err="1">
                <a:solidFill>
                  <a:schemeClr val="accent4">
                    <a:lumMod val="50000"/>
                  </a:schemeClr>
                </a:solidFill>
              </a:rPr>
              <a:t>Dianthi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) en pruebas de invernadero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es-MX" sz="16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MX" sz="1600" dirty="0" err="1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A.Zuker</a:t>
            </a:r>
            <a:r>
              <a:rPr lang="es-MX" sz="16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2005 </a:t>
            </a:r>
            <a:r>
              <a:rPr lang="es-MX" sz="16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Acta </a:t>
            </a:r>
            <a:r>
              <a:rPr lang="es-MX" sz="16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Horticulturae:560</a:t>
            </a:r>
            <a:r>
              <a:rPr lang="es-MX" sz="16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MX" sz="1600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Resultado de imagen para enfermedades del clav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575" y="1621971"/>
            <a:ext cx="2857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23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52954" y="741166"/>
            <a:ext cx="7511142" cy="761063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en-US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INGENIERÍA GENÉTICA PARA EL COLOR DE LA FLOR</a:t>
            </a:r>
            <a:endParaRPr lang="es-MX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09156" y="1570007"/>
            <a:ext cx="6798736" cy="3444997"/>
          </a:xfrm>
        </p:spPr>
        <p:txBody>
          <a:bodyPr/>
          <a:lstStyle/>
          <a:p>
            <a:pPr marL="0" indent="0" algn="just">
              <a:buNone/>
            </a:pP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Industria de la floricultura es impulsada por la disponibilidad de nuevos cultivos de flores.</a:t>
            </a:r>
          </a:p>
          <a:p>
            <a:pPr marL="0" indent="0" algn="just">
              <a:buNone/>
            </a:pP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Existe un gran interés en la ingeniería genética para introducir genes para nuevos colores de flores. Particularmente para tonos raros de azul y morado</a:t>
            </a:r>
            <a:endParaRPr lang="es-MX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172" name="Picture 4" descr="Resultado de imagen para adn manipulacion genetica flo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647" y="4027260"/>
            <a:ext cx="5040028" cy="197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501196" y="6002748"/>
            <a:ext cx="84146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/>
              <a:t>https://www.chilebio.cl/2014/11/10/flores-transgenicas-con-fines-ornamentales-una-realidad-actual/</a:t>
            </a:r>
          </a:p>
        </p:txBody>
      </p:sp>
    </p:spTree>
    <p:extLst>
      <p:ext uri="{BB962C8B-B14F-4D97-AF65-F5344CB8AC3E}">
        <p14:creationId xmlns:p14="http://schemas.microsoft.com/office/powerpoint/2010/main" val="78047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6866" y="915338"/>
            <a:ext cx="6798734" cy="412720"/>
          </a:xfrm>
        </p:spPr>
        <p:txBody>
          <a:bodyPr>
            <a:noAutofit/>
          </a:bodyPr>
          <a:lstStyle/>
          <a:p>
            <a:r>
              <a:rPr lang="es-MX" sz="3200" b="1" dirty="0">
                <a:solidFill>
                  <a:schemeClr val="accent4">
                    <a:lumMod val="50000"/>
                  </a:schemeClr>
                </a:solidFill>
              </a:rPr>
              <a:t>Color de los pétalos.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2659" y="1491212"/>
            <a:ext cx="7189908" cy="470532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Un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mismo color puede estar dado por distintos tipos de pigmentos, e incluso cambiar según las condiciones del entorno. El color de las flores se debe básicamente a tres tipos de pigmentos: </a:t>
            </a:r>
            <a:endParaRPr lang="es-MX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Los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flavonoides,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que son los pigmentos más comunes y contribuyen a un amplio rango de colores que va desde el amarillo hasta el rojo y el azul. Dentro del grupo de los flavonoides, los más importantes son las antocianinas, entre ellas la </a:t>
            </a:r>
            <a:r>
              <a:rPr lang="es-MX" dirty="0" err="1">
                <a:solidFill>
                  <a:schemeClr val="accent4">
                    <a:lumMod val="50000"/>
                  </a:schemeClr>
                </a:solidFill>
              </a:rPr>
              <a:t>pelargonidina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 (color anaranjado), la </a:t>
            </a:r>
            <a:r>
              <a:rPr lang="es-MX" dirty="0" err="1">
                <a:solidFill>
                  <a:schemeClr val="accent4">
                    <a:lumMod val="50000"/>
                  </a:schemeClr>
                </a:solidFill>
              </a:rPr>
              <a:t>cianidina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 (color rojo) y la </a:t>
            </a:r>
            <a:r>
              <a:rPr lang="es-MX" dirty="0" err="1">
                <a:solidFill>
                  <a:schemeClr val="accent4">
                    <a:lumMod val="50000"/>
                  </a:schemeClr>
                </a:solidFill>
              </a:rPr>
              <a:t>delfinidina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 (color azul). </a:t>
            </a:r>
            <a:endParaRPr lang="es-MX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L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os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carotenoides,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que contribuyen a formar los colores naranja/rojo, bronce y marrón, frecuentes en las rosas y crisantemos. </a:t>
            </a:r>
            <a:endParaRPr lang="es-MX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L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as 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betalaínas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que son los pigmentos menos abundantes y contribuyen a las 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variadas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gamas de marfil, amarillo, naranja, rojo y violeta</a:t>
            </a:r>
          </a:p>
        </p:txBody>
      </p:sp>
    </p:spTree>
    <p:extLst>
      <p:ext uri="{BB962C8B-B14F-4D97-AF65-F5344CB8AC3E}">
        <p14:creationId xmlns:p14="http://schemas.microsoft.com/office/powerpoint/2010/main" val="376801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6866" y="1291816"/>
            <a:ext cx="6799262" cy="342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29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7313991" cy="608663"/>
          </a:xfrm>
        </p:spPr>
        <p:txBody>
          <a:bodyPr>
            <a:normAutofit fontScale="90000"/>
          </a:bodyPr>
          <a:lstStyle/>
          <a:p>
            <a:r>
              <a:rPr lang="es-MX" sz="2800" b="1" dirty="0" err="1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Ingenieria</a:t>
            </a:r>
            <a:r>
              <a:rPr lang="es-MX" sz="28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genética para el color flor blanca</a:t>
            </a:r>
            <a:endParaRPr lang="es-MX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8032" y="1419602"/>
            <a:ext cx="7347213" cy="458288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es-MX" sz="2000" b="1" dirty="0" smtClean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0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Silenciando </a:t>
            </a:r>
            <a:r>
              <a:rPr lang="es-MX" sz="20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ruta </a:t>
            </a:r>
            <a:r>
              <a:rPr lang="es-MX" sz="2000" b="1" dirty="0" err="1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biosintética</a:t>
            </a:r>
            <a:r>
              <a:rPr lang="es-MX" sz="20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la antocianina por regulación descendente </a:t>
            </a:r>
            <a:r>
              <a:rPr lang="es-MX" sz="2000" b="1" dirty="0" err="1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transcripcional</a:t>
            </a:r>
            <a:r>
              <a:rPr lang="es-MX" sz="20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s-MX" sz="20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inactivando las </a:t>
            </a:r>
            <a:r>
              <a:rPr lang="es-MX" sz="20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enzimas clave. Se ha </a:t>
            </a:r>
            <a:r>
              <a:rPr lang="es-MX" sz="20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reportado </a:t>
            </a:r>
            <a:r>
              <a:rPr lang="es-MX" sz="20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reducción exitosa de la biosíntesis de antocianinas </a:t>
            </a:r>
            <a:r>
              <a:rPr lang="es-MX" sz="20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endParaRPr lang="es-MX" b="1" dirty="0" smtClean="0"/>
          </a:p>
          <a:p>
            <a:pPr marL="0" indent="0">
              <a:buNone/>
            </a:pPr>
            <a:endParaRPr lang="es-MX" b="1" dirty="0"/>
          </a:p>
          <a:p>
            <a:pPr marL="0" indent="0">
              <a:buNone/>
            </a:pPr>
            <a:endParaRPr lang="es-MX" b="1" dirty="0" smtClean="0"/>
          </a:p>
          <a:p>
            <a:pPr marL="0" indent="0">
              <a:buNone/>
            </a:pPr>
            <a:endParaRPr lang="es-MX" b="1" dirty="0" smtClean="0"/>
          </a:p>
          <a:p>
            <a:pPr marL="0" indent="0">
              <a:buNone/>
            </a:pPr>
            <a:endParaRPr lang="es-MX" b="1" dirty="0"/>
          </a:p>
          <a:p>
            <a:pPr marL="0" indent="0">
              <a:buNone/>
            </a:pPr>
            <a:endParaRPr lang="es-MX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Petunia                           clavel                                Rosa                        crisantemo</a:t>
            </a:r>
          </a:p>
          <a:p>
            <a:pPr marL="0" indent="0">
              <a:buNone/>
            </a:pPr>
            <a:r>
              <a:rPr lang="es-MX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MX" sz="13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Krol</a:t>
            </a:r>
            <a:r>
              <a:rPr lang="es-MX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3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et al. </a:t>
            </a:r>
            <a:r>
              <a:rPr lang="es-MX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1988)             (</a:t>
            </a:r>
            <a:r>
              <a:rPr lang="es-MX" sz="13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Gutterson</a:t>
            </a:r>
            <a:r>
              <a:rPr lang="es-MX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1995)            (</a:t>
            </a:r>
            <a:r>
              <a:rPr lang="es-MX" sz="13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Gutterson</a:t>
            </a:r>
            <a:r>
              <a:rPr lang="es-MX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300" b="1" dirty="0">
                <a:latin typeface="Arial" panose="020B0604020202020204" pitchFamily="34" charset="0"/>
                <a:cs typeface="Arial" panose="020B0604020202020204" pitchFamily="34" charset="0"/>
              </a:rPr>
              <a:t>1995</a:t>
            </a:r>
            <a:r>
              <a:rPr lang="es-MX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   (</a:t>
            </a:r>
            <a:r>
              <a:rPr lang="es-MX" sz="1300" b="1" dirty="0" err="1">
                <a:latin typeface="Arial" panose="020B0604020202020204" pitchFamily="34" charset="0"/>
                <a:cs typeface="Arial" panose="020B0604020202020204" pitchFamily="34" charset="0"/>
              </a:rPr>
              <a:t>Courtney-Gutterson</a:t>
            </a:r>
            <a:r>
              <a:rPr lang="es-MX" sz="13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300" b="1" i="1" dirty="0">
                <a:latin typeface="Arial" panose="020B0604020202020204" pitchFamily="34" charset="0"/>
                <a:cs typeface="Arial" panose="020B0604020202020204" pitchFamily="34" charset="0"/>
              </a:rPr>
              <a:t>et al. </a:t>
            </a:r>
            <a:r>
              <a:rPr lang="es-MX" sz="1300" b="1" dirty="0">
                <a:latin typeface="Arial" panose="020B0604020202020204" pitchFamily="34" charset="0"/>
                <a:cs typeface="Arial" panose="020B0604020202020204" pitchFamily="34" charset="0"/>
              </a:rPr>
              <a:t>1994)</a:t>
            </a:r>
          </a:p>
          <a:p>
            <a:pPr marL="0" indent="0">
              <a:buNone/>
            </a:pPr>
            <a:endParaRPr lang="es-MX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858" y="3384409"/>
            <a:ext cx="1994128" cy="19464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2911" y="3703332"/>
            <a:ext cx="1846678" cy="1490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Imagen relacionada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46" r="7920"/>
          <a:stretch/>
        </p:blipFill>
        <p:spPr bwMode="auto">
          <a:xfrm flipH="1">
            <a:off x="4642175" y="3441679"/>
            <a:ext cx="1741714" cy="1752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Imagen relacionad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425" y="3432367"/>
            <a:ext cx="2284978" cy="18505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51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0918" y="512565"/>
            <a:ext cx="7750629" cy="1303867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INSTRUCCIONES DE USO DE LA PRESENTACION</a:t>
            </a:r>
            <a:endParaRPr lang="es-MX" sz="28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76864" y="1816432"/>
            <a:ext cx="6987422" cy="41187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/>
          <a:p>
            <a:pPr marL="365125" lvl="0" indent="-365125" algn="just" defTabSz="914400" fontAlgn="base">
              <a:spcAft>
                <a:spcPct val="0"/>
              </a:spcAft>
              <a:buClr>
                <a:srgbClr val="873624"/>
              </a:buClr>
              <a:buSzTx/>
              <a:buFont typeface="Wingdings" panose="05000000000000000000" pitchFamily="2" charset="2"/>
              <a:buChar char=""/>
            </a:pPr>
            <a:r>
              <a:rPr lang="es-ES" altLang="es-MX" b="1" dirty="0">
                <a:solidFill>
                  <a:schemeClr val="accent4">
                    <a:lumMod val="50000"/>
                  </a:schemeClr>
                </a:solidFill>
                <a:latin typeface="Book Antiqua"/>
              </a:rPr>
              <a:t>Esta presentación complementa </a:t>
            </a:r>
            <a:r>
              <a:rPr lang="es-ES" altLang="es-MX" b="1" dirty="0" smtClean="0">
                <a:solidFill>
                  <a:schemeClr val="accent4">
                    <a:lumMod val="50000"/>
                  </a:schemeClr>
                </a:solidFill>
                <a:latin typeface="Book Antiqua"/>
              </a:rPr>
              <a:t>la unidad de competencia III: </a:t>
            </a:r>
            <a:r>
              <a:rPr lang="es-MX" altLang="es-MX" b="1" dirty="0">
                <a:solidFill>
                  <a:schemeClr val="accent4">
                    <a:lumMod val="50000"/>
                  </a:schemeClr>
                </a:solidFill>
                <a:latin typeface="Book Antiqua"/>
              </a:rPr>
              <a:t>Métodos de mejoramiento en especies </a:t>
            </a:r>
            <a:r>
              <a:rPr lang="es-MX" altLang="es-MX" b="1" dirty="0" smtClean="0">
                <a:solidFill>
                  <a:schemeClr val="accent4">
                    <a:lumMod val="50000"/>
                  </a:schemeClr>
                </a:solidFill>
                <a:latin typeface="Book Antiqua"/>
              </a:rPr>
              <a:t>ornamentales en el tema de metodologías alternativas en el mejoramiento genético.</a:t>
            </a:r>
            <a:endParaRPr lang="es-MX" altLang="es-MX" b="1" dirty="0">
              <a:solidFill>
                <a:schemeClr val="accent4">
                  <a:lumMod val="50000"/>
                </a:schemeClr>
              </a:solidFill>
              <a:latin typeface="Book Antiqua"/>
            </a:endParaRPr>
          </a:p>
          <a:p>
            <a:pPr marL="365125" lvl="0" indent="-365125" algn="just" defTabSz="914400" fontAlgn="base">
              <a:spcAft>
                <a:spcPct val="0"/>
              </a:spcAft>
              <a:buClr>
                <a:srgbClr val="873624"/>
              </a:buClr>
              <a:buSzTx/>
              <a:buFont typeface="Wingdings" panose="05000000000000000000" pitchFamily="2" charset="2"/>
              <a:buChar char=""/>
            </a:pPr>
            <a:r>
              <a:rPr lang="es-ES" altLang="es-MX" b="1" dirty="0" smtClean="0">
                <a:solidFill>
                  <a:schemeClr val="accent4">
                    <a:lumMod val="50000"/>
                  </a:schemeClr>
                </a:solidFill>
                <a:latin typeface="Book Antiqua"/>
              </a:rPr>
              <a:t>Se abordan los aspectos de </a:t>
            </a:r>
            <a:r>
              <a:rPr lang="es-MX" altLang="es-MX" b="1" dirty="0" smtClean="0">
                <a:solidFill>
                  <a:schemeClr val="accent4">
                    <a:lumMod val="50000"/>
                  </a:schemeClr>
                </a:solidFill>
                <a:latin typeface="Book Antiqua"/>
              </a:rPr>
              <a:t>manipulación </a:t>
            </a:r>
            <a:r>
              <a:rPr lang="es-MX" altLang="es-MX" b="1" dirty="0">
                <a:solidFill>
                  <a:schemeClr val="accent4">
                    <a:lumMod val="50000"/>
                  </a:schemeClr>
                </a:solidFill>
                <a:latin typeface="Book Antiqua"/>
              </a:rPr>
              <a:t>genética a nivel molecular, transferencia de genes, control molecular procesos fisiológicos y </a:t>
            </a:r>
            <a:r>
              <a:rPr lang="es-MX" altLang="es-MX" b="1" dirty="0" smtClean="0">
                <a:solidFill>
                  <a:schemeClr val="accent4">
                    <a:lumMod val="50000"/>
                  </a:schemeClr>
                </a:solidFill>
                <a:latin typeface="Book Antiqua"/>
              </a:rPr>
              <a:t>bioquímicos como estrategias biotecnológicas en la mejora genética</a:t>
            </a:r>
            <a:r>
              <a:rPr lang="es-ES" altLang="es-MX" b="1" dirty="0" smtClean="0">
                <a:solidFill>
                  <a:schemeClr val="accent4">
                    <a:lumMod val="50000"/>
                  </a:schemeClr>
                </a:solidFill>
                <a:latin typeface="Book Antiqua"/>
              </a:rPr>
              <a:t>.</a:t>
            </a:r>
            <a:endParaRPr lang="es-ES" altLang="es-MX" b="1" dirty="0">
              <a:solidFill>
                <a:schemeClr val="accent4">
                  <a:lumMod val="50000"/>
                </a:schemeClr>
              </a:solidFill>
              <a:latin typeface="Book Antiqua"/>
            </a:endParaRPr>
          </a:p>
          <a:p>
            <a:pPr marL="365125" lvl="0" indent="-365125" algn="just" defTabSz="914400" fontAlgn="base">
              <a:spcAft>
                <a:spcPct val="0"/>
              </a:spcAft>
              <a:buClr>
                <a:srgbClr val="873624"/>
              </a:buClr>
              <a:buSzTx/>
              <a:buFont typeface="Wingdings" panose="05000000000000000000" pitchFamily="2" charset="2"/>
              <a:buChar char=""/>
            </a:pPr>
            <a:r>
              <a:rPr lang="es-ES" altLang="es-MX" b="1" dirty="0">
                <a:solidFill>
                  <a:schemeClr val="accent4">
                    <a:lumMod val="50000"/>
                  </a:schemeClr>
                </a:solidFill>
                <a:latin typeface="Book Antiqua"/>
              </a:rPr>
              <a:t>Se pretende sea de ayuda al discente </a:t>
            </a:r>
            <a:r>
              <a:rPr lang="es-ES" altLang="es-MX" b="1" dirty="0" smtClean="0">
                <a:solidFill>
                  <a:schemeClr val="accent4">
                    <a:lumMod val="50000"/>
                  </a:schemeClr>
                </a:solidFill>
                <a:latin typeface="Book Antiqua"/>
              </a:rPr>
              <a:t>para la comprensión de este tema; sobre todo enfocándolo al conocimiento de herramientas biotecnológicas de uso actual en la mejora de especies ornamentales.</a:t>
            </a:r>
            <a:endParaRPr lang="es-ES" altLang="es-MX" b="1" dirty="0">
              <a:solidFill>
                <a:schemeClr val="accent4">
                  <a:lumMod val="50000"/>
                </a:schemeClr>
              </a:solidFill>
              <a:latin typeface="Book Antiqua"/>
            </a:endParaRPr>
          </a:p>
          <a:p>
            <a:pPr marL="365125" lvl="0" indent="-365125" algn="just" defTabSz="914400" fontAlgn="base">
              <a:spcAft>
                <a:spcPct val="0"/>
              </a:spcAft>
              <a:buClr>
                <a:srgbClr val="873624"/>
              </a:buClr>
              <a:buSzTx/>
              <a:buFont typeface="Wingdings" panose="05000000000000000000" pitchFamily="2" charset="2"/>
              <a:buChar char=""/>
            </a:pPr>
            <a:r>
              <a:rPr lang="es-ES" altLang="es-MX" b="1" dirty="0">
                <a:solidFill>
                  <a:schemeClr val="accent4">
                    <a:lumMod val="50000"/>
                  </a:schemeClr>
                </a:solidFill>
                <a:latin typeface="Book Antiqua"/>
              </a:rPr>
              <a:t>El docente puede </a:t>
            </a:r>
            <a:r>
              <a:rPr lang="es-ES" altLang="es-MX" b="1" dirty="0" smtClean="0">
                <a:solidFill>
                  <a:schemeClr val="accent4">
                    <a:lumMod val="50000"/>
                  </a:schemeClr>
                </a:solidFill>
                <a:latin typeface="Book Antiqua"/>
              </a:rPr>
              <a:t>distribuir el material al menos en dos  sesiones.</a:t>
            </a:r>
            <a:endParaRPr lang="es-ES" altLang="es-MX" b="1" dirty="0">
              <a:solidFill>
                <a:schemeClr val="accent4">
                  <a:lumMod val="50000"/>
                </a:schemeClr>
              </a:solidFill>
              <a:latin typeface="Book Antiqua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3195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</a:rPr>
              <a:t>Ingeniería genética para flores azules</a:t>
            </a:r>
            <a:endParaRPr lang="es-MX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35956" y="2838479"/>
            <a:ext cx="7072087" cy="2147178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es-MX" dirty="0">
                <a:solidFill>
                  <a:schemeClr val="accent4">
                    <a:lumMod val="50000"/>
                  </a:schemeClr>
                </a:solidFill>
                <a:latin typeface="Book Antiqua" panose="02040602050305030304" pitchFamily="18" charset="0"/>
              </a:rPr>
              <a:t>Las flores más importantes desde el punto de vista económico: rosa, crisantemo y claveles, sin color azul, sin </a:t>
            </a:r>
            <a:r>
              <a:rPr lang="es-MX" dirty="0" err="1">
                <a:solidFill>
                  <a:schemeClr val="accent4">
                    <a:lumMod val="50000"/>
                  </a:schemeClr>
                </a:solidFill>
                <a:latin typeface="Book Antiqua" panose="02040602050305030304" pitchFamily="18" charset="0"/>
              </a:rPr>
              <a:t>delfinidina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  <a:latin typeface="Book Antiqua" panose="02040602050305030304" pitchFamily="18" charset="0"/>
              </a:rPr>
              <a:t>, carecen de F3'5'H en sus flores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  <a:latin typeface="Book Antiqua" panose="02040602050305030304" pitchFamily="18" charset="0"/>
              </a:rPr>
              <a:t>. Por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  <a:latin typeface="Book Antiqua" panose="02040602050305030304" pitchFamily="18" charset="0"/>
              </a:rPr>
              <a:t>lo tanto, 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  <a:latin typeface="Book Antiqua" panose="02040602050305030304" pitchFamily="18" charset="0"/>
              </a:rPr>
              <a:t>no es posible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  <a:latin typeface="Book Antiqua" panose="02040602050305030304" pitchFamily="18" charset="0"/>
              </a:rPr>
              <a:t>producir una rosa azul 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  <a:latin typeface="Book Antiqua" panose="02040602050305030304" pitchFamily="18" charset="0"/>
              </a:rPr>
              <a:t>por métodos de mejoramiento tradicionales.</a:t>
            </a:r>
            <a:endParaRPr lang="es-MX" dirty="0">
              <a:solidFill>
                <a:schemeClr val="accent4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10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868" y="1105921"/>
            <a:ext cx="6798736" cy="238076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El gen Petunia citocromo b5 + el gen Petunia F3'5'H se expresó en </a:t>
            </a:r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líneas 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de clavel - </a:t>
            </a:r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mejorando dramáticamente 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en el nivel de </a:t>
            </a:r>
            <a:r>
              <a:rPr lang="es-MX" sz="2000" dirty="0" err="1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delfinidina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 - cambio en el color de la flor desde un rosa y rojo </a:t>
            </a:r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azul púrpura.</a:t>
            </a:r>
            <a:endParaRPr lang="es-MX" sz="2000" dirty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endParaRPr>
          </a:p>
          <a:p>
            <a:pPr marL="0" indent="0" algn="just">
              <a:buNone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Los nuevos claveles de color lila y </a:t>
            </a:r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azul 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de </a:t>
            </a:r>
            <a:r>
              <a:rPr lang="es-MX" sz="2000" dirty="0" err="1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Florigene</a:t>
            </a:r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-'</a:t>
            </a:r>
            <a:r>
              <a:rPr lang="es-MX" sz="2000" dirty="0" err="1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Moondust</a:t>
            </a:r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‘ y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' </a:t>
            </a:r>
            <a:r>
              <a:rPr lang="es-MX" sz="2000" dirty="0" err="1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Moonglow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 ', ahora dominan los mercados de flores de clavel de América del Norte y América del Sur</a:t>
            </a:r>
          </a:p>
          <a:p>
            <a:endParaRPr lang="es-MX" dirty="0"/>
          </a:p>
        </p:txBody>
      </p:sp>
      <p:pic>
        <p:nvPicPr>
          <p:cNvPr id="7170" name="Picture 2" descr="Resultado de imagen para petunias azu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670" y="3374728"/>
            <a:ext cx="3707124" cy="267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98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6865" y="1339626"/>
            <a:ext cx="2804167" cy="227838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284442" y="3736267"/>
            <a:ext cx="2804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Clavel (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Fukui </a:t>
            </a:r>
            <a:r>
              <a:rPr lang="es-MX" b="1" i="1" dirty="0">
                <a:solidFill>
                  <a:schemeClr val="accent4">
                    <a:lumMod val="50000"/>
                  </a:schemeClr>
                </a:solidFill>
              </a:rPr>
              <a:t>et al</a:t>
            </a:r>
            <a:r>
              <a:rPr lang="es-MX" b="1" i="1" dirty="0" smtClean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2003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).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5071665" y="3618012"/>
            <a:ext cx="2829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Rosa (</a:t>
            </a:r>
            <a:r>
              <a:rPr lang="es-MX" b="1" dirty="0" err="1" smtClean="0">
                <a:solidFill>
                  <a:schemeClr val="accent4">
                    <a:lumMod val="50000"/>
                  </a:schemeClr>
                </a:solidFill>
              </a:rPr>
              <a:t>RNAi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MX" b="1" dirty="0" err="1" smtClean="0">
                <a:solidFill>
                  <a:schemeClr val="accent4">
                    <a:lumMod val="50000"/>
                  </a:schemeClr>
                </a:solidFill>
              </a:rPr>
              <a:t>technology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)**</a:t>
            </a:r>
            <a:endParaRPr lang="es-MX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9218" name="Picture 2" descr="Resultado de imagen para rosas azule florigen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2" r="17645"/>
          <a:stretch/>
        </p:blipFill>
        <p:spPr bwMode="auto">
          <a:xfrm>
            <a:off x="5014551" y="1465026"/>
            <a:ext cx="3038880" cy="202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/>
          <p:cNvSpPr/>
          <p:nvPr/>
        </p:nvSpPr>
        <p:spPr>
          <a:xfrm>
            <a:off x="674915" y="4851270"/>
            <a:ext cx="7696200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**La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inhibición de la expresión génica con la ayuda de moléculas de ARN de doble cadena (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dsRNA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) se denomina interferencia de ARN (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ARNi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). Cuando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el ARN 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antisentido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 (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ARNa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) se introduce en una célula (se une al ARN de sentido ya presente), inhibe la expresión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génica</a:t>
            </a:r>
            <a:endParaRPr lang="es-MX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90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4980" y="915338"/>
            <a:ext cx="5365449" cy="1015112"/>
          </a:xfrm>
        </p:spPr>
        <p:txBody>
          <a:bodyPr/>
          <a:lstStyle/>
          <a:p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Dalia azul</a:t>
            </a:r>
            <a:endParaRPr lang="es-MX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84980" y="1930450"/>
            <a:ext cx="5365449" cy="400226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600" dirty="0" smtClean="0">
                <a:solidFill>
                  <a:schemeClr val="accent4">
                    <a:lumMod val="50000"/>
                  </a:schemeClr>
                </a:solidFill>
              </a:rPr>
              <a:t>La dalia es la Flor </a:t>
            </a:r>
            <a:r>
              <a:rPr lang="es-MX" sz="2600" dirty="0">
                <a:solidFill>
                  <a:schemeClr val="accent4">
                    <a:lumMod val="50000"/>
                  </a:schemeClr>
                </a:solidFill>
              </a:rPr>
              <a:t>N</a:t>
            </a:r>
            <a:r>
              <a:rPr lang="es-MX" sz="2600" dirty="0" smtClean="0">
                <a:solidFill>
                  <a:schemeClr val="accent4">
                    <a:lumMod val="50000"/>
                  </a:schemeClr>
                </a:solidFill>
              </a:rPr>
              <a:t>acional de México y  pesar de poseer casi todos los colores, extrañamente</a:t>
            </a:r>
            <a:r>
              <a:rPr lang="es-MX" sz="2600" dirty="0">
                <a:solidFill>
                  <a:schemeClr val="accent4">
                    <a:lumMod val="50000"/>
                  </a:schemeClr>
                </a:solidFill>
              </a:rPr>
              <a:t>, no hay </a:t>
            </a:r>
            <a:r>
              <a:rPr lang="es-MX" sz="2600" dirty="0" smtClean="0">
                <a:solidFill>
                  <a:schemeClr val="accent4">
                    <a:lumMod val="50000"/>
                  </a:schemeClr>
                </a:solidFill>
              </a:rPr>
              <a:t>una variedad azul, </a:t>
            </a:r>
            <a:r>
              <a:rPr lang="es-MX" sz="2600" dirty="0">
                <a:solidFill>
                  <a:schemeClr val="accent4">
                    <a:lumMod val="50000"/>
                  </a:schemeClr>
                </a:solidFill>
              </a:rPr>
              <a:t>nunca se ha cultivado, por </a:t>
            </a:r>
            <a:r>
              <a:rPr lang="es-MX" sz="2600" dirty="0" smtClean="0">
                <a:solidFill>
                  <a:schemeClr val="accent4">
                    <a:lumMod val="50000"/>
                  </a:schemeClr>
                </a:solidFill>
              </a:rPr>
              <a:t>lo  tanto</a:t>
            </a:r>
            <a:r>
              <a:rPr lang="es-MX" sz="2600" dirty="0">
                <a:solidFill>
                  <a:schemeClr val="accent4">
                    <a:lumMod val="50000"/>
                  </a:schemeClr>
                </a:solidFill>
              </a:rPr>
              <a:t>, </a:t>
            </a:r>
            <a:r>
              <a:rPr lang="es-MX" sz="2600" b="1" dirty="0">
                <a:solidFill>
                  <a:schemeClr val="accent4">
                    <a:lumMod val="50000"/>
                  </a:schemeClr>
                </a:solidFill>
              </a:rPr>
              <a:t>dalia azul</a:t>
            </a:r>
            <a:r>
              <a:rPr lang="es-MX" sz="2600" dirty="0">
                <a:solidFill>
                  <a:schemeClr val="accent4">
                    <a:lumMod val="50000"/>
                  </a:schemeClr>
                </a:solidFill>
              </a:rPr>
              <a:t> a veces se usa en sentido figurado para algo imposible o inalcanzable. Un premio de mil libras fue ofrecido </a:t>
            </a:r>
            <a:r>
              <a:rPr lang="es-MX" sz="2600" dirty="0" smtClean="0">
                <a:solidFill>
                  <a:schemeClr val="accent4">
                    <a:lumMod val="50000"/>
                  </a:schemeClr>
                </a:solidFill>
              </a:rPr>
              <a:t>en Inglaterra en </a:t>
            </a:r>
            <a:r>
              <a:rPr lang="es-MX" sz="2600" dirty="0">
                <a:solidFill>
                  <a:schemeClr val="accent4">
                    <a:lumMod val="50000"/>
                  </a:schemeClr>
                </a:solidFill>
              </a:rPr>
              <a:t>1826 por una dalia azul, pero nadie ha conseguido todavía reclamar el premio.</a:t>
            </a:r>
            <a:endParaRPr lang="es-MX" sz="26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050" name="Picture 2" descr="https://significadodelasflores.com/wp-content/uploads/2018/05/flores-dalias_o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516" y="2299832"/>
            <a:ext cx="2020359" cy="244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024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9588" y="708508"/>
            <a:ext cx="7740383" cy="597777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Ingeniería </a:t>
            </a:r>
            <a:r>
              <a:rPr lang="es-MX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genética para aroma </a:t>
            </a:r>
            <a:r>
              <a:rPr lang="es-MX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floral</a:t>
            </a:r>
            <a:endParaRPr lang="es-MX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91807" y="1600200"/>
            <a:ext cx="4788507" cy="471351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La fragancia floral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mediante la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ingeniería genética puede mejorar el valor de las flores cortadas para los consumidores.</a:t>
            </a:r>
          </a:p>
          <a:p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La fragancia es el resultado de numerosas sustancias orgánicas aromáticas volátiles presentes en la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flor.</a:t>
            </a:r>
          </a:p>
          <a:p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 Estas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sustancias incluyen hidrocarburos, alcoholes, aldehídos, cetonas, ésteres, éteres (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Flament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MX" b="1" i="1" dirty="0">
                <a:solidFill>
                  <a:schemeClr val="accent4">
                    <a:lumMod val="50000"/>
                  </a:schemeClr>
                </a:solidFill>
              </a:rPr>
              <a:t>et al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., 1993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).</a:t>
            </a:r>
            <a:endParaRPr lang="es-MX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42" name="Picture 2" descr="Resultado de imagen para oliendo rosas fragant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5" r="21411"/>
          <a:stretch/>
        </p:blipFill>
        <p:spPr bwMode="auto">
          <a:xfrm>
            <a:off x="5943599" y="2427515"/>
            <a:ext cx="2536372" cy="27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30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8933" y="685799"/>
            <a:ext cx="7586133" cy="568234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El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mapeo de genes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es un medio para localizar 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genes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de 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fragancia involucrados y sus vías metabólicas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e identificar los marcadores de ADN asociados con estos genes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endParaRPr lang="es-MX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s-MX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s-MX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s-MX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La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</a:rPr>
              <a:t>ingeniería 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metabólica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es una forma de ingeniería genética que tiene como objetivo cambiar la forma en que los seres vivos metabolizan, o reorganizar los nutrientes que toman en diferentes sustancias químicas y así crear fragancias útiles.</a:t>
            </a:r>
          </a:p>
        </p:txBody>
      </p:sp>
      <p:pic>
        <p:nvPicPr>
          <p:cNvPr id="1026" name="Picture 2" descr="Resultado de imagen para mapeo fisico de gen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7" r="3188"/>
          <a:stretch/>
        </p:blipFill>
        <p:spPr bwMode="auto">
          <a:xfrm>
            <a:off x="2678491" y="1824631"/>
            <a:ext cx="3340867" cy="239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3536646" y="6060366"/>
            <a:ext cx="48284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b="1" dirty="0">
                <a:solidFill>
                  <a:schemeClr val="accent4">
                    <a:lumMod val="50000"/>
                  </a:schemeClr>
                </a:solidFill>
              </a:rPr>
              <a:t>http://www.drwilsam.com/2012/01/mapeo-genetico.html</a:t>
            </a:r>
          </a:p>
        </p:txBody>
      </p:sp>
    </p:spTree>
    <p:extLst>
      <p:ext uri="{BB962C8B-B14F-4D97-AF65-F5344CB8AC3E}">
        <p14:creationId xmlns:p14="http://schemas.microsoft.com/office/powerpoint/2010/main" val="283033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2800" b="1" dirty="0" smtClean="0">
                <a:solidFill>
                  <a:schemeClr val="accent4">
                    <a:lumMod val="50000"/>
                  </a:schemeClr>
                </a:solidFill>
              </a:rPr>
              <a:t>8. INGENIERÍA GENÉTICA PARA MODIFICAR LA ARQUITECTURA DE LA PLANTA</a:t>
            </a:r>
            <a:endParaRPr lang="es-MX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El control de la altura de la planta es de gran importancia para la 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floricultura.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Chrysanthemum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 cv. '</a:t>
            </a:r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Iridon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'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diseñado para expresar el gen del fitocromo B1 del tabaco bajo el control de 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caMV35s. Las 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plantas transgénicas tenían una estructura más corta, ángulos de ramificación mayores que el tipo salvaje. (</a:t>
            </a:r>
            <a:r>
              <a:rPr lang="es-MX" dirty="0" err="1">
                <a:solidFill>
                  <a:schemeClr val="accent4">
                    <a:lumMod val="50000"/>
                  </a:schemeClr>
                </a:solidFill>
              </a:rPr>
              <a:t>Zheng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 et al., 2001</a:t>
            </a:r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)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MX" b="1" dirty="0" err="1">
                <a:solidFill>
                  <a:schemeClr val="accent4">
                    <a:lumMod val="50000"/>
                  </a:schemeClr>
                </a:solidFill>
              </a:rPr>
              <a:t>rolC</a:t>
            </a:r>
            <a:r>
              <a:rPr lang="es-MX" b="1" dirty="0">
                <a:solidFill>
                  <a:schemeClr val="accent4">
                    <a:lumMod val="50000"/>
                  </a:schemeClr>
                </a:solidFill>
              </a:rPr>
              <a:t>-Clavel transgénico</a:t>
            </a:r>
            <a:r>
              <a:rPr lang="es-MX" dirty="0">
                <a:solidFill>
                  <a:schemeClr val="accent4">
                    <a:lumMod val="50000"/>
                  </a:schemeClr>
                </a:solidFill>
              </a:rPr>
              <a:t>: exhibe un aumento de la rotura de la yema axilar, más esquejes de tallo, aumento de la floración.</a:t>
            </a:r>
          </a:p>
        </p:txBody>
      </p:sp>
    </p:spTree>
    <p:extLst>
      <p:ext uri="{BB962C8B-B14F-4D97-AF65-F5344CB8AC3E}">
        <p14:creationId xmlns:p14="http://schemas.microsoft.com/office/powerpoint/2010/main" val="225893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2290" name="Picture 2" descr="Imagen relacionada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3" t="6925" r="13776" b="6492"/>
          <a:stretch/>
        </p:blipFill>
        <p:spPr bwMode="auto">
          <a:xfrm>
            <a:off x="1480457" y="1153886"/>
            <a:ext cx="2525486" cy="2982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risantemo ena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233" y="1385766"/>
            <a:ext cx="3223188" cy="2848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4839659" y="4404014"/>
            <a:ext cx="3537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i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</a:rPr>
              <a:t>Crisantemo </a:t>
            </a:r>
            <a:r>
              <a:rPr lang="es-MX" b="1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</a:rPr>
              <a:t>enano</a:t>
            </a:r>
          </a:p>
          <a:p>
            <a:r>
              <a:rPr lang="es-MX" b="1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</a:rPr>
              <a:t>http</a:t>
            </a:r>
            <a:r>
              <a:rPr lang="es-MX" b="1" i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</a:rPr>
              <a:t>://www.master-stauden.de</a:t>
            </a:r>
            <a:endParaRPr lang="es-MX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01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3200" b="1" dirty="0" smtClean="0">
                <a:solidFill>
                  <a:schemeClr val="accent5">
                    <a:lumMod val="50000"/>
                  </a:schemeClr>
                </a:solidFill>
              </a:rPr>
              <a:t>9. INGENIERÍA GENÉTICA PARA UNA VIDA MÁS LARGA EN FLORERO</a:t>
            </a:r>
            <a:endParaRPr lang="es-MX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just"/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La longevidad posterior a la cosecha determina el valor de una flor cortada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.</a:t>
            </a:r>
            <a:endParaRPr lang="es-MX" b="1" dirty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endParaRPr>
          </a:p>
          <a:p>
            <a:pPr algn="just"/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La senescencia de una flor es un proceso altamente controlado que requiere la expresión activa de genes y la síntesis de proteínas - susceptibles de 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manipulación,</a:t>
            </a:r>
          </a:p>
          <a:p>
            <a:pPr marL="0" indent="0" algn="just">
              <a:buNone/>
            </a:pPr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   </a:t>
            </a:r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(</a:t>
            </a:r>
            <a:r>
              <a:rPr lang="es-MX" sz="2000" b="1" dirty="0" err="1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Woodson</a:t>
            </a:r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, 1987)</a:t>
            </a:r>
            <a:endParaRPr lang="es-MX" sz="2000" b="1" dirty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3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97402" y="5182061"/>
            <a:ext cx="7155285" cy="928182"/>
          </a:xfrm>
        </p:spPr>
        <p:txBody>
          <a:bodyPr>
            <a:normAutofit fontScale="92500" lnSpcReduction="20000"/>
          </a:bodyPr>
          <a:lstStyle/>
          <a:p>
            <a:r>
              <a:rPr lang="es-MX" sz="2200" b="1" dirty="0" err="1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Florigene</a:t>
            </a:r>
            <a:r>
              <a:rPr lang="es-MX" sz="2200" b="1" baseline="30000" dirty="0" err="1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tm</a:t>
            </a:r>
            <a:r>
              <a:rPr lang="es-MX" sz="2200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s-MX" sz="22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ha desarrollado flores de clavel con una vida útil mejorada utilizando la tecnología de ARN </a:t>
            </a:r>
            <a:r>
              <a:rPr lang="es-MX" sz="2200" b="1" dirty="0" err="1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antisense</a:t>
            </a:r>
            <a:r>
              <a:rPr lang="es-MX" dirty="0" smtClean="0"/>
              <a:t>.</a:t>
            </a:r>
            <a:r>
              <a:rPr lang="en-US" dirty="0"/>
              <a:t> </a:t>
            </a:r>
            <a:r>
              <a:rPr lang="en-US" sz="2200" b="1" dirty="0" err="1">
                <a:solidFill>
                  <a:schemeClr val="accent5">
                    <a:lumMod val="50000"/>
                  </a:schemeClr>
                </a:solidFill>
              </a:rPr>
              <a:t>Florigene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</a:rPr>
              <a:t> Long Vase Life (LVL)</a:t>
            </a:r>
            <a:endParaRPr lang="es-MX" sz="2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14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338" y="671052"/>
            <a:ext cx="5947788" cy="428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640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 </a:t>
            </a:r>
            <a:r>
              <a:rPr lang="es-MX" sz="2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UNIDAD DE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76865" y="2490135"/>
            <a:ext cx="6798736" cy="2158065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“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Aplicar herramientas metodológicas para la mejora genética de especies ornamentales silvestres y cultivadas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”.</a:t>
            </a:r>
            <a:endParaRPr lang="es-MX" b="1" dirty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pic>
        <p:nvPicPr>
          <p:cNvPr id="1026" name="Picture 2" descr="Resultado de imagen para adn manipulacion genetic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13885">
            <a:off x="5754827" y="4547776"/>
            <a:ext cx="2538752" cy="114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2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3200" b="1" dirty="0" smtClean="0">
                <a:solidFill>
                  <a:schemeClr val="accent5">
                    <a:lumMod val="50000"/>
                  </a:schemeClr>
                </a:solidFill>
              </a:rPr>
              <a:t>10. CONCLUSIONES </a:t>
            </a:r>
            <a:endParaRPr lang="es-MX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76865" y="2430314"/>
            <a:ext cx="6798736" cy="3603016"/>
          </a:xfrm>
        </p:spPr>
        <p:txBody>
          <a:bodyPr>
            <a:normAutofit fontScale="77500" lnSpcReduction="20000"/>
          </a:bodyPr>
          <a:lstStyle/>
          <a:p>
            <a:r>
              <a:rPr lang="es-ES_tradnl" b="1" dirty="0" smtClean="0">
                <a:solidFill>
                  <a:schemeClr val="accent4">
                    <a:lumMod val="50000"/>
                  </a:schemeClr>
                </a:solidFill>
              </a:rPr>
              <a:t>El mejoramiento genético tradicional de ornamentales se ha beneficiado grandemente con las aportaciones de los métodos biotecnológicos</a:t>
            </a:r>
          </a:p>
          <a:p>
            <a:r>
              <a:rPr lang="es-ES_tradnl" b="1" dirty="0" smtClean="0">
                <a:solidFill>
                  <a:schemeClr val="accent4">
                    <a:lumMod val="50000"/>
                  </a:schemeClr>
                </a:solidFill>
              </a:rPr>
              <a:t>Aunque se requiere una inversión grande para el equipo, reactivos y personal capacitado, los resultados son alentadores.</a:t>
            </a:r>
          </a:p>
          <a:p>
            <a:r>
              <a:rPr lang="es-ES_tradnl" b="1" dirty="0" smtClean="0">
                <a:solidFill>
                  <a:schemeClr val="accent4">
                    <a:lumMod val="50000"/>
                  </a:schemeClr>
                </a:solidFill>
              </a:rPr>
              <a:t>La reducción en el tiempo para alcanzar un objetivo, la mayor especificidad y eficiencia en la manipulación del material genético hacen de esta tecnología una opción muy rentable</a:t>
            </a:r>
          </a:p>
          <a:p>
            <a:r>
              <a:rPr lang="es-ES_tradnl" b="1" dirty="0" smtClean="0">
                <a:solidFill>
                  <a:schemeClr val="accent4">
                    <a:lumMod val="50000"/>
                  </a:schemeClr>
                </a:solidFill>
              </a:rPr>
              <a:t>Sin embargo quedan muchos interrogantes en los riesgos de los transgénicos sobre la biodiversidad y salud humana, además de la gran dependencia sobre todo de los países en desarrollo de los desarrollados en equipo y reactivos.</a:t>
            </a:r>
          </a:p>
          <a:p>
            <a:endParaRPr lang="es-ES_tradnl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709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477045"/>
          </a:xfrm>
        </p:spPr>
        <p:txBody>
          <a:bodyPr>
            <a:normAutofit fontScale="90000"/>
          </a:bodyPr>
          <a:lstStyle/>
          <a:p>
            <a:r>
              <a:rPr lang="es-MX" sz="2800" b="1" dirty="0" smtClean="0">
                <a:solidFill>
                  <a:schemeClr val="accent4">
                    <a:lumMod val="50000"/>
                  </a:schemeClr>
                </a:solidFill>
              </a:rPr>
              <a:t>11. BIBLIOGRAFIA</a:t>
            </a:r>
            <a:endParaRPr lang="es-MX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93955" y="1502463"/>
            <a:ext cx="6798736" cy="4531645"/>
          </a:xfrm>
        </p:spPr>
        <p:txBody>
          <a:bodyPr>
            <a:normAutofit fontScale="85000" lnSpcReduction="20000"/>
          </a:bodyPr>
          <a:lstStyle/>
          <a:p>
            <a:r>
              <a:rPr lang="es-MX" sz="2100" b="1" dirty="0" smtClean="0">
                <a:solidFill>
                  <a:schemeClr val="accent4">
                    <a:lumMod val="50000"/>
                  </a:schemeClr>
                </a:solidFill>
              </a:rPr>
              <a:t>Cubero </a:t>
            </a:r>
            <a:r>
              <a:rPr lang="es-MX" sz="2100" b="1" dirty="0">
                <a:solidFill>
                  <a:schemeClr val="accent4">
                    <a:lumMod val="50000"/>
                  </a:schemeClr>
                </a:solidFill>
              </a:rPr>
              <a:t>J. I. (2003). Introducción a la mejora genética vegetal. MUNDI-PRENSA, Madrid.   QK981 </a:t>
            </a:r>
            <a:r>
              <a:rPr lang="es-MX" sz="2100" b="1" dirty="0" smtClean="0">
                <a:solidFill>
                  <a:schemeClr val="accent4">
                    <a:lumMod val="50000"/>
                  </a:schemeClr>
                </a:solidFill>
              </a:rPr>
              <a:t>C83</a:t>
            </a:r>
          </a:p>
          <a:p>
            <a:r>
              <a:rPr lang="en-US" sz="2100" b="1" dirty="0">
                <a:solidFill>
                  <a:schemeClr val="accent4">
                    <a:lumMod val="50000"/>
                  </a:schemeClr>
                </a:solidFill>
              </a:rPr>
              <a:t>Harding J., F. Singh, and J.N.M. Mol. edit. 1991. Genetics and breeding of ornamental species. Current Plant Science and Biotechnology in </a:t>
            </a:r>
            <a:r>
              <a:rPr lang="en-US" sz="2100" b="1" dirty="0" smtClean="0">
                <a:solidFill>
                  <a:schemeClr val="accent4">
                    <a:lumMod val="50000"/>
                  </a:schemeClr>
                </a:solidFill>
              </a:rPr>
              <a:t>Agriculture  </a:t>
            </a:r>
            <a:r>
              <a:rPr lang="en-US" sz="2100" b="1" dirty="0">
                <a:solidFill>
                  <a:schemeClr val="accent4">
                    <a:lumMod val="50000"/>
                  </a:schemeClr>
                </a:solidFill>
              </a:rPr>
              <a:t>Boston. Kluwer Academic, 429 p.    LC SB406.8 .G46 </a:t>
            </a:r>
            <a:endParaRPr lang="en-US" sz="21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MX" sz="2100" b="1" dirty="0">
                <a:solidFill>
                  <a:schemeClr val="accent4">
                    <a:lumMod val="50000"/>
                  </a:schemeClr>
                </a:solidFill>
              </a:rPr>
              <a:t>Nuez, F., Carrillo, J. Ma., Lozano, R.   (2002). Genómica y mejora vegetal / Sevilla : Junta de </a:t>
            </a:r>
            <a:r>
              <a:rPr lang="es-MX" sz="2100" b="1" dirty="0" smtClean="0">
                <a:solidFill>
                  <a:schemeClr val="accent4">
                    <a:lumMod val="50000"/>
                  </a:schemeClr>
                </a:solidFill>
              </a:rPr>
              <a:t>Andalucía, Consejería </a:t>
            </a:r>
            <a:r>
              <a:rPr lang="es-MX" sz="2100" b="1" dirty="0">
                <a:solidFill>
                  <a:schemeClr val="accent4">
                    <a:lumMod val="50000"/>
                  </a:schemeClr>
                </a:solidFill>
              </a:rPr>
              <a:t>de Agricultura y Pesca ; Madrid : </a:t>
            </a:r>
            <a:r>
              <a:rPr lang="es-MX" sz="2100" b="1" dirty="0" err="1">
                <a:solidFill>
                  <a:schemeClr val="accent4">
                    <a:lumMod val="50000"/>
                  </a:schemeClr>
                </a:solidFill>
              </a:rPr>
              <a:t>Mundi</a:t>
            </a:r>
            <a:r>
              <a:rPr lang="es-MX" sz="2100" b="1" dirty="0">
                <a:solidFill>
                  <a:schemeClr val="accent4">
                    <a:lumMod val="50000"/>
                  </a:schemeClr>
                </a:solidFill>
              </a:rPr>
              <a:t>-Prensa.   484 p.  LC QK981.45 .G45 </a:t>
            </a:r>
            <a:endParaRPr lang="es-MX" sz="21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sz="2100" b="1" dirty="0" err="1">
                <a:solidFill>
                  <a:schemeClr val="accent4">
                    <a:lumMod val="50000"/>
                  </a:schemeClr>
                </a:solidFill>
              </a:rPr>
              <a:t>Vainstein</a:t>
            </a:r>
            <a:r>
              <a:rPr lang="en-US" sz="2100" b="1" dirty="0">
                <a:solidFill>
                  <a:schemeClr val="accent4">
                    <a:lumMod val="50000"/>
                  </a:schemeClr>
                </a:solidFill>
              </a:rPr>
              <a:t>, A. (2002). Breeding for ornamental classical and molecular approaches. Springer Science. 381 p. ISBN </a:t>
            </a:r>
            <a:r>
              <a:rPr lang="en-US" sz="2100" b="1" dirty="0" smtClean="0">
                <a:solidFill>
                  <a:schemeClr val="accent4">
                    <a:lumMod val="50000"/>
                  </a:schemeClr>
                </a:solidFill>
              </a:rPr>
              <a:t>978-90-481-5975-8</a:t>
            </a:r>
          </a:p>
          <a:p>
            <a:r>
              <a:rPr lang="en-US" sz="2100" b="1" dirty="0" err="1">
                <a:solidFill>
                  <a:schemeClr val="accent4">
                    <a:lumMod val="50000"/>
                  </a:schemeClr>
                </a:solidFill>
              </a:rPr>
              <a:t>Pavani</a:t>
            </a:r>
            <a:r>
              <a:rPr lang="en-US" sz="2100" b="1" dirty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en-US" sz="2100" b="1" dirty="0" smtClean="0">
                <a:solidFill>
                  <a:schemeClr val="accent4">
                    <a:lumMod val="50000"/>
                  </a:schemeClr>
                </a:solidFill>
              </a:rPr>
              <a:t>U. 2002. Application </a:t>
            </a:r>
            <a:r>
              <a:rPr lang="en-US" sz="2100" b="1" dirty="0">
                <a:solidFill>
                  <a:schemeClr val="accent4">
                    <a:lumMod val="50000"/>
                  </a:schemeClr>
                </a:solidFill>
              </a:rPr>
              <a:t>of Biotechnology for improvement of </a:t>
            </a:r>
            <a:r>
              <a:rPr lang="en-US" sz="2100" b="1" dirty="0" smtClean="0">
                <a:solidFill>
                  <a:schemeClr val="accent4">
                    <a:lumMod val="50000"/>
                  </a:schemeClr>
                </a:solidFill>
              </a:rPr>
              <a:t>ornamentals. </a:t>
            </a:r>
            <a:r>
              <a:rPr lang="en-US" sz="2100" b="1" dirty="0" err="1" smtClean="0">
                <a:solidFill>
                  <a:schemeClr val="accent4">
                    <a:lumMod val="50000"/>
                  </a:schemeClr>
                </a:solidFill>
              </a:rPr>
              <a:t>Consultado</a:t>
            </a:r>
            <a:r>
              <a:rPr lang="en-US" sz="2100" b="1" dirty="0" smtClean="0">
                <a:solidFill>
                  <a:schemeClr val="accent4">
                    <a:lumMod val="50000"/>
                  </a:schemeClr>
                </a:solidFill>
              </a:rPr>
              <a:t> 21/09/2018</a:t>
            </a:r>
            <a:endParaRPr lang="en-US" sz="2100" b="1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s-MX" sz="2100" b="1" dirty="0" smtClean="0">
                <a:solidFill>
                  <a:schemeClr val="accent4">
                    <a:lumMod val="50000"/>
                  </a:schemeClr>
                </a:solidFill>
              </a:rPr>
              <a:t>      https</a:t>
            </a:r>
            <a:r>
              <a:rPr lang="es-MX" sz="2100" b="1" dirty="0">
                <a:solidFill>
                  <a:schemeClr val="accent4">
                    <a:lumMod val="50000"/>
                  </a:schemeClr>
                </a:solidFill>
              </a:rPr>
              <a:t>://es.scribd.com/doc/17475377/application-of-biotechnology-for-improvement-of-ornamental-crops</a:t>
            </a:r>
            <a:endParaRPr lang="es-MX" sz="21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s-MX" sz="1900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2660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n para adn manipulacion genetic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461" y="2798611"/>
            <a:ext cx="4678745" cy="1838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2409770" y="3011958"/>
            <a:ext cx="473743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Gracias!!</a:t>
            </a:r>
            <a:endParaRPr lang="es-ES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837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6867" y="655564"/>
            <a:ext cx="6798734" cy="664081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CONTENIDO</a:t>
            </a:r>
            <a:endParaRPr lang="es-MX" sz="28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624510"/>
              </p:ext>
            </p:extLst>
          </p:nvPr>
        </p:nvGraphicFramePr>
        <p:xfrm>
          <a:off x="800666" y="1545038"/>
          <a:ext cx="7543799" cy="4731195"/>
        </p:xfrm>
        <a:graphic>
          <a:graphicData uri="http://schemas.openxmlformats.org/drawingml/2006/table">
            <a:tbl>
              <a:tblPr firstRow="1" firstCol="1" bandRow="1"/>
              <a:tblGrid>
                <a:gridCol w="6145306"/>
                <a:gridCol w="1398493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</a:t>
                      </a:r>
                      <a:endParaRPr lang="es-MX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DIAPOSITIVA</a:t>
                      </a:r>
                      <a:endParaRPr lang="es-MX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INTRODUCCIÓN</a:t>
                      </a:r>
                      <a:endParaRPr lang="es-MX" sz="11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s-MX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2. METODOLOGIAS </a:t>
                      </a:r>
                      <a:r>
                        <a:rPr lang="es-MX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IMPORTANTES EN LA TECNOLOGÍA </a:t>
                      </a:r>
                      <a:r>
                        <a:rPr lang="es-MX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DEL ADN </a:t>
                      </a:r>
                      <a:r>
                        <a:rPr lang="es-MX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RECOMBINANTE</a:t>
                      </a:r>
                      <a:endParaRPr lang="es-MX" sz="11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s-MX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3. TRANSFERENCIA </a:t>
                      </a:r>
                      <a:r>
                        <a:rPr lang="es-MX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DIRECTA DE GENES</a:t>
                      </a:r>
                      <a:endParaRPr lang="es-MX" sz="11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  <a:endParaRPr lang="es-MX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4. ¿CÓMO </a:t>
                      </a:r>
                      <a:r>
                        <a:rPr lang="es-MX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SE UTILIZA LA INGENIERIA GENETICA EN PLANTAS ORNAMENTALES?</a:t>
                      </a:r>
                      <a:endParaRPr lang="es-MX" sz="11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s-MX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5. INGENIERÍA </a:t>
                      </a:r>
                      <a:r>
                        <a:rPr lang="es-MX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GENÉTICA PARA EL ESTRÉS BIÓTICO</a:t>
                      </a:r>
                      <a:endParaRPr lang="es-MX" sz="11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</a:t>
                      </a:r>
                      <a:endParaRPr lang="es-MX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6. INGENIERÍA </a:t>
                      </a:r>
                      <a:r>
                        <a:rPr lang="es-MX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GENÉTICA PARA EL COLOR DE LA FLOR</a:t>
                      </a:r>
                      <a:endParaRPr lang="es-MX" sz="11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26</a:t>
                      </a:r>
                      <a:endParaRPr lang="es-MX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7. INGENIERÍA </a:t>
                      </a:r>
                      <a:r>
                        <a:rPr lang="es-MX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GENÉTICA PARA AROMA FLORAL</a:t>
                      </a:r>
                      <a:endParaRPr lang="es-MX" sz="11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34</a:t>
                      </a:r>
                      <a:endParaRPr lang="es-MX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8. INGENIERÍA </a:t>
                      </a:r>
                      <a:r>
                        <a:rPr lang="es-MX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GENÉTICA PARA MODIFICAR LA ARQUITECTURA DE LA PLANTA</a:t>
                      </a:r>
                      <a:endParaRPr lang="es-MX" sz="11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36</a:t>
                      </a:r>
                      <a:endParaRPr lang="es-MX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9. INGENIERÍA </a:t>
                      </a:r>
                      <a:r>
                        <a:rPr lang="es-MX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GENÉTICA PARA UNA VIDA MÁS LARGA EN FLORERO</a:t>
                      </a:r>
                      <a:endParaRPr lang="es-MX" sz="11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38</a:t>
                      </a:r>
                      <a:endParaRPr lang="es-MX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MX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10.</a:t>
                      </a:r>
                      <a:r>
                        <a:rPr lang="es-MX" sz="1800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MX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CONCLUSIONES</a:t>
                      </a:r>
                      <a:endParaRPr lang="es-MX" sz="11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</a:t>
                      </a:r>
                      <a:endParaRPr lang="es-MX" sz="18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491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6866" y="915338"/>
            <a:ext cx="6798734" cy="717520"/>
          </a:xfrm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Biotecnología</a:t>
            </a:r>
            <a:endParaRPr lang="es-MX" sz="32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76866" y="2000277"/>
            <a:ext cx="6798736" cy="344499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b="1" dirty="0"/>
              <a:t> </a:t>
            </a:r>
            <a:endParaRPr lang="es-MX" dirty="0"/>
          </a:p>
          <a:p>
            <a:pPr marL="0" indent="0">
              <a:buNone/>
            </a:pPr>
            <a:r>
              <a:rPr lang="es-MX" b="1" dirty="0">
                <a:solidFill>
                  <a:schemeClr val="accent4">
                    <a:lumMod val="50000"/>
                  </a:schemeClr>
                </a:solidFill>
                <a:latin typeface="Book Antiqua" panose="02040602050305030304" pitchFamily="18" charset="0"/>
              </a:rPr>
              <a:t>Ciencia que utiliza las propiedades y usos de los microorganismos o el aprovechamiento de las células y los constituyentes celulares a diferentes niveles para generar productos útiles esenciales para la vida y el bienestar </a:t>
            </a:r>
            <a:r>
              <a:rPr lang="es-MX" b="1" dirty="0" smtClean="0">
                <a:solidFill>
                  <a:schemeClr val="accent4">
                    <a:lumMod val="50000"/>
                  </a:schemeClr>
                </a:solidFill>
                <a:latin typeface="Book Antiqua" panose="02040602050305030304" pitchFamily="18" charset="0"/>
              </a:rPr>
              <a:t>humano</a:t>
            </a:r>
          </a:p>
          <a:p>
            <a:pPr marL="0" indent="0">
              <a:buNone/>
            </a:pPr>
            <a:endParaRPr lang="es-MX" dirty="0"/>
          </a:p>
          <a:p>
            <a:pPr marL="0" indent="0" algn="r">
              <a:buNone/>
            </a:pPr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B.D. 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Singh, 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2001</a:t>
            </a:r>
            <a:endParaRPr lang="es-MX" dirty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3639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904565" y="915338"/>
            <a:ext cx="5071034" cy="792438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solidFill>
                  <a:schemeClr val="accent4">
                    <a:lumMod val="50000"/>
                  </a:schemeClr>
                </a:solidFill>
              </a:rPr>
              <a:t>1. INTRODUCCION</a:t>
            </a:r>
            <a:endParaRPr lang="es-MX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02659" y="2705289"/>
            <a:ext cx="7007412" cy="2673536"/>
          </a:xfr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Entre sus 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múltiples 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aplicaciones 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la biotecnología se 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ha tenido un gran avance en el uso de 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Técnicas de ingeniería 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genética 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 en combinación 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con 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el 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cultivo 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de tejidos vegetales </a:t>
            </a:r>
            <a:r>
              <a:rPr lang="es-MX" b="1" i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in vitro </a:t>
            </a:r>
            <a:r>
              <a:rPr lang="es-MX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ha hecho una revolución en el mejoramiento genético de </a:t>
            </a:r>
            <a:r>
              <a:rPr lang="es-MX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plantas, logrando impactar el mercado de plantas ornamentales.</a:t>
            </a:r>
            <a:endParaRPr lang="es-MX" b="1" dirty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endParaRPr>
          </a:p>
          <a:p>
            <a:endParaRPr lang="es-MX" dirty="0"/>
          </a:p>
        </p:txBody>
      </p:sp>
      <p:pic>
        <p:nvPicPr>
          <p:cNvPr id="1026" name="Picture 2" descr="Resultado de imagen para ad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59" y="770124"/>
            <a:ext cx="1590862" cy="1193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919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42324" y="954741"/>
            <a:ext cx="5490488" cy="48409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ES_tradnl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BIOTECNOLOGIA VEGETAL</a:t>
            </a:r>
            <a:endParaRPr lang="es-MX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400473129"/>
              </p:ext>
            </p:extLst>
          </p:nvPr>
        </p:nvGraphicFramePr>
        <p:xfrm>
          <a:off x="1210235" y="1613647"/>
          <a:ext cx="6907306" cy="4479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690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36094" y="1524938"/>
            <a:ext cx="5517848" cy="412719"/>
          </a:xfrm>
        </p:spPr>
        <p:txBody>
          <a:bodyPr>
            <a:noAutofit/>
          </a:bodyPr>
          <a:lstStyle/>
          <a:p>
            <a:r>
              <a:rPr lang="es-MX" sz="2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Cultivo in </a:t>
            </a:r>
            <a:r>
              <a:rPr lang="es-MX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Vitro</a:t>
            </a:r>
            <a:endParaRPr lang="es-MX" sz="2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200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* </a:t>
            </a:r>
            <a:r>
              <a:rPr lang="es-MX" sz="22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Partes de plantas y plantas enteras en medios asépticos y ambientes  controlados (luz y </a:t>
            </a:r>
            <a:r>
              <a:rPr lang="es-MX" sz="2200" b="1" dirty="0" err="1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Temp</a:t>
            </a:r>
            <a:r>
              <a:rPr lang="es-MX" sz="2200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.)</a:t>
            </a:r>
            <a:endParaRPr lang="es-MX" sz="2200" b="1" dirty="0">
              <a:solidFill>
                <a:schemeClr val="accent5">
                  <a:lumMod val="50000"/>
                </a:schemeClr>
              </a:solidFill>
              <a:latin typeface="Book Antiqua" panose="02040602050305030304" pitchFamily="18" charset="0"/>
            </a:endParaRPr>
          </a:p>
          <a:p>
            <a:pPr marL="0" indent="0">
              <a:buNone/>
            </a:pPr>
            <a:r>
              <a:rPr lang="es-MX" sz="22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  </a:t>
            </a:r>
            <a:r>
              <a:rPr lang="es-MX" sz="2200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* </a:t>
            </a:r>
            <a:r>
              <a:rPr lang="es-MX" sz="2200" b="1" dirty="0" err="1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Totipotencialidad</a:t>
            </a:r>
            <a:r>
              <a:rPr lang="es-MX" sz="22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: capacidad de células vegetales </a:t>
            </a:r>
            <a:r>
              <a:rPr lang="es-MX" sz="2200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(no </a:t>
            </a:r>
            <a:r>
              <a:rPr lang="es-MX" sz="22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todas) de regenerar plantas enteras.</a:t>
            </a:r>
          </a:p>
          <a:p>
            <a:pPr marL="0" indent="0">
              <a:buNone/>
            </a:pPr>
            <a:r>
              <a:rPr lang="es-MX" sz="22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   </a:t>
            </a:r>
            <a:r>
              <a:rPr lang="es-MX" sz="2200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*  </a:t>
            </a:r>
            <a:r>
              <a:rPr lang="es-MX" sz="2200" b="1" dirty="0" err="1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Protoplastos</a:t>
            </a:r>
            <a:r>
              <a:rPr lang="es-MX" sz="22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:  Biotecnología de hibridación    </a:t>
            </a:r>
            <a:r>
              <a:rPr lang="es-MX" sz="2200" b="1" dirty="0" smtClean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somática </a:t>
            </a:r>
            <a:r>
              <a:rPr lang="es-MX" sz="22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(híbridos entre especies diferentes que comienza con fusión  de </a:t>
            </a:r>
            <a:r>
              <a:rPr lang="es-MX" sz="2200" b="1" dirty="0" err="1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protoplastos</a:t>
            </a:r>
            <a:r>
              <a:rPr lang="es-MX" sz="22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 y posterior regeneración de plantas enteras).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3842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á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á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1333</TotalTime>
  <Words>2392</Words>
  <Application>Microsoft Office PowerPoint</Application>
  <PresentationFormat>Presentación en pantalla (4:3)</PresentationFormat>
  <Paragraphs>194</Paragraphs>
  <Slides>42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50" baseType="lpstr">
      <vt:lpstr>Batang</vt:lpstr>
      <vt:lpstr>Arial</vt:lpstr>
      <vt:lpstr>Book Antiqua</vt:lpstr>
      <vt:lpstr>Calibri</vt:lpstr>
      <vt:lpstr>Garamond</vt:lpstr>
      <vt:lpstr>Times New Roman</vt:lpstr>
      <vt:lpstr>Wingdings</vt:lpstr>
      <vt:lpstr>Orgánico</vt:lpstr>
      <vt:lpstr>UNIVERSIDAD AUTÓNOMA DEL ESTADO DE MÉXICO Facultad de Ciencias Agrícolas</vt:lpstr>
      <vt:lpstr>PRESENTACION</vt:lpstr>
      <vt:lpstr>INSTRUCCIONES DE USO DE LA PRESENTACION</vt:lpstr>
      <vt:lpstr>OBJETIVO DE LA UNIDAD DE APRENDIZAJE</vt:lpstr>
      <vt:lpstr>CONTENIDO</vt:lpstr>
      <vt:lpstr>Biotecnología</vt:lpstr>
      <vt:lpstr>1. INTRODUCCION</vt:lpstr>
      <vt:lpstr>Presentación de PowerPoint</vt:lpstr>
      <vt:lpstr>Cultivo in Vitro</vt:lpstr>
      <vt:lpstr>La ingeniería genética es una técnica de laboratorio para la manipulación de genes.</vt:lpstr>
      <vt:lpstr>Presentación de PowerPoint</vt:lpstr>
      <vt:lpstr>Estructura del plasmidoTi</vt:lpstr>
      <vt:lpstr>2. MÉTODOS IMPORTANTES EN LA TECNOLOGÍA DE ADN RECOMBINANTE </vt:lpstr>
      <vt:lpstr>Construcción de un transgénico</vt:lpstr>
      <vt:lpstr>Presentación de PowerPoint</vt:lpstr>
      <vt:lpstr>3. TRANSFERENCIA DIRECTA DE GENES</vt:lpstr>
      <vt:lpstr>Presentación de PowerPoint</vt:lpstr>
      <vt:lpstr>Presentación de PowerPoint</vt:lpstr>
      <vt:lpstr>Presentación de PowerPoint</vt:lpstr>
      <vt:lpstr>4. ¿CÓMO SE UTILIZA LA INGENIERIA GENETICA EN PLANTAS ORNAMENTALES?</vt:lpstr>
      <vt:lpstr>Algunos logros de la ingenieria genetica en plantas ornamentales</vt:lpstr>
      <vt:lpstr>Comparacion del Mejoramiento Tradicional con el de Transgénicos</vt:lpstr>
      <vt:lpstr>5. Ingeniería genética para el estrés biótico</vt:lpstr>
      <vt:lpstr>Presentación de PowerPoint</vt:lpstr>
      <vt:lpstr>Presentación de PowerPoint</vt:lpstr>
      <vt:lpstr>6. INGENIERÍA GENÉTICA PARA EL COLOR DE LA FLOR</vt:lpstr>
      <vt:lpstr>Color de los pétalos. </vt:lpstr>
      <vt:lpstr>Presentación de PowerPoint</vt:lpstr>
      <vt:lpstr>Ingenieria genética para el color flor blanca</vt:lpstr>
      <vt:lpstr>Ingeniería genética para flores azules</vt:lpstr>
      <vt:lpstr>Presentación de PowerPoint</vt:lpstr>
      <vt:lpstr>Presentación de PowerPoint</vt:lpstr>
      <vt:lpstr>Dalia azul</vt:lpstr>
      <vt:lpstr>7. Ingeniería genética para aroma floral</vt:lpstr>
      <vt:lpstr>Presentación de PowerPoint</vt:lpstr>
      <vt:lpstr>8. INGENIERÍA GENÉTICA PARA MODIFICAR LA ARQUITECTURA DE LA PLANTA</vt:lpstr>
      <vt:lpstr>Presentación de PowerPoint</vt:lpstr>
      <vt:lpstr>9. INGENIERÍA GENÉTICA PARA UNA VIDA MÁS LARGA EN FLORERO</vt:lpstr>
      <vt:lpstr>Presentación de PowerPoint</vt:lpstr>
      <vt:lpstr>10. CONCLUSIONES </vt:lpstr>
      <vt:lpstr>11. BIBLIOGRAFIA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DOMESTICACION DE ESPECIES SILVETRES</dc:title>
  <dc:creator>Windows User</dc:creator>
  <cp:lastModifiedBy>UAEM</cp:lastModifiedBy>
  <cp:revision>105</cp:revision>
  <dcterms:created xsi:type="dcterms:W3CDTF">2015-09-18T02:30:30Z</dcterms:created>
  <dcterms:modified xsi:type="dcterms:W3CDTF">2018-09-28T14:14:48Z</dcterms:modified>
</cp:coreProperties>
</file>