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07" r:id="rId2"/>
    <p:sldId id="308" r:id="rId3"/>
    <p:sldId id="309" r:id="rId4"/>
    <p:sldId id="311" r:id="rId5"/>
    <p:sldId id="310" r:id="rId6"/>
    <p:sldId id="257" r:id="rId7"/>
    <p:sldId id="258" r:id="rId8"/>
    <p:sldId id="259" r:id="rId9"/>
    <p:sldId id="260" r:id="rId10"/>
    <p:sldId id="261" r:id="rId11"/>
    <p:sldId id="281" r:id="rId12"/>
    <p:sldId id="283" r:id="rId13"/>
    <p:sldId id="262" r:id="rId14"/>
    <p:sldId id="263" r:id="rId15"/>
    <p:sldId id="282" r:id="rId16"/>
    <p:sldId id="275" r:id="rId17"/>
    <p:sldId id="265" r:id="rId18"/>
    <p:sldId id="264" r:id="rId19"/>
    <p:sldId id="266" r:id="rId20"/>
    <p:sldId id="289" r:id="rId21"/>
    <p:sldId id="285" r:id="rId22"/>
    <p:sldId id="267" r:id="rId23"/>
    <p:sldId id="272" r:id="rId24"/>
    <p:sldId id="278" r:id="rId25"/>
    <p:sldId id="296" r:id="rId26"/>
    <p:sldId id="269" r:id="rId27"/>
    <p:sldId id="295" r:id="rId28"/>
    <p:sldId id="270" r:id="rId29"/>
    <p:sldId id="279" r:id="rId30"/>
    <p:sldId id="280" r:id="rId31"/>
    <p:sldId id="288" r:id="rId32"/>
    <p:sldId id="287" r:id="rId33"/>
    <p:sldId id="291" r:id="rId34"/>
    <p:sldId id="297" r:id="rId35"/>
    <p:sldId id="298" r:id="rId36"/>
    <p:sldId id="286" r:id="rId37"/>
    <p:sldId id="268" r:id="rId38"/>
    <p:sldId id="276" r:id="rId39"/>
    <p:sldId id="284" r:id="rId40"/>
    <p:sldId id="273" r:id="rId41"/>
    <p:sldId id="277" r:id="rId42"/>
    <p:sldId id="315" r:id="rId43"/>
    <p:sldId id="313" r:id="rId44"/>
    <p:sldId id="292" r:id="rId45"/>
    <p:sldId id="300" r:id="rId46"/>
    <p:sldId id="301" r:id="rId47"/>
    <p:sldId id="293" r:id="rId48"/>
    <p:sldId id="302" r:id="rId4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showGuides="1">
      <p:cViewPr varScale="1">
        <p:scale>
          <a:sx n="89" d="100"/>
          <a:sy n="89" d="100"/>
        </p:scale>
        <p:origin x="-432"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76FC66-2CDE-414E-8404-21991514CF3C}" type="datetimeFigureOut">
              <a:rPr lang="es-MX" smtClean="0"/>
              <a:t>27/09/2018</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B28A31-71FA-4760-B19B-257D3EF22577}" type="slidenum">
              <a:rPr lang="es-MX" smtClean="0"/>
              <a:t>‹Nº›</a:t>
            </a:fld>
            <a:endParaRPr lang="es-MX"/>
          </a:p>
        </p:txBody>
      </p:sp>
    </p:spTree>
    <p:extLst>
      <p:ext uri="{BB962C8B-B14F-4D97-AF65-F5344CB8AC3E}">
        <p14:creationId xmlns:p14="http://schemas.microsoft.com/office/powerpoint/2010/main" val="657721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2B927E77-F0A2-4E78-A9F8-343589B5CFD1}" type="slidenum">
              <a:rPr lang="es-ES" smtClean="0"/>
              <a:t>3</a:t>
            </a:fld>
            <a:endParaRPr lang="es-ES"/>
          </a:p>
        </p:txBody>
      </p:sp>
    </p:spTree>
    <p:extLst>
      <p:ext uri="{BB962C8B-B14F-4D97-AF65-F5344CB8AC3E}">
        <p14:creationId xmlns:p14="http://schemas.microsoft.com/office/powerpoint/2010/main" val="3693834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B927E77-F0A2-4E78-A9F8-343589B5CFD1}" type="slidenum">
              <a:rPr lang="es-ES" smtClean="0"/>
              <a:t>4</a:t>
            </a:fld>
            <a:endParaRPr lang="es-ES"/>
          </a:p>
        </p:txBody>
      </p:sp>
    </p:spTree>
    <p:extLst>
      <p:ext uri="{BB962C8B-B14F-4D97-AF65-F5344CB8AC3E}">
        <p14:creationId xmlns:p14="http://schemas.microsoft.com/office/powerpoint/2010/main" val="87311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3958895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3588884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877065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3211617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531AF5E-F809-448E-A3B9-803F345F2BB9}"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154412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531AF5E-F809-448E-A3B9-803F345F2BB9}"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657218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531AF5E-F809-448E-A3B9-803F345F2BB9}" type="datetimeFigureOut">
              <a:rPr lang="es-MX" smtClean="0"/>
              <a:t>27/09/2018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728677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531AF5E-F809-448E-A3B9-803F345F2BB9}" type="datetimeFigureOut">
              <a:rPr lang="es-MX" smtClean="0"/>
              <a:t>27/09/2018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294915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531AF5E-F809-448E-A3B9-803F345F2BB9}" type="datetimeFigureOut">
              <a:rPr lang="es-MX" smtClean="0"/>
              <a:t>27/09/2018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14803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531AF5E-F809-448E-A3B9-803F345F2BB9}"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852826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531AF5E-F809-448E-A3B9-803F345F2BB9}"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B1D0A79-5CD9-4ABA-A6B0-F35497C46838}" type="slidenum">
              <a:rPr lang="es-MX" smtClean="0"/>
              <a:t>‹Nº›</a:t>
            </a:fld>
            <a:endParaRPr lang="es-MX"/>
          </a:p>
        </p:txBody>
      </p:sp>
    </p:spTree>
    <p:extLst>
      <p:ext uri="{BB962C8B-B14F-4D97-AF65-F5344CB8AC3E}">
        <p14:creationId xmlns:p14="http://schemas.microsoft.com/office/powerpoint/2010/main" val="29114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72000">
              <a:schemeClr val="accent6">
                <a:lumMod val="40000"/>
                <a:lumOff val="60000"/>
                <a:alpha val="73000"/>
              </a:schemeClr>
            </a:gs>
            <a:gs pos="100000">
              <a:srgbClr val="156B13"/>
            </a:gs>
          </a:gsLst>
          <a:lin ang="81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1AF5E-F809-448E-A3B9-803F345F2BB9}" type="datetimeFigureOut">
              <a:rPr lang="es-MX" smtClean="0"/>
              <a:t>27/09/2018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D0A79-5CD9-4ABA-A6B0-F35497C46838}" type="slidenum">
              <a:rPr lang="es-MX" smtClean="0"/>
              <a:t>‹Nº›</a:t>
            </a:fld>
            <a:endParaRPr lang="es-MX"/>
          </a:p>
        </p:txBody>
      </p:sp>
    </p:spTree>
    <p:extLst>
      <p:ext uri="{BB962C8B-B14F-4D97-AF65-F5344CB8AC3E}">
        <p14:creationId xmlns:p14="http://schemas.microsoft.com/office/powerpoint/2010/main" val="1346206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50.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15413" y="2242005"/>
            <a:ext cx="10363200" cy="2926872"/>
          </a:xfrm>
          <a:solidFill>
            <a:schemeClr val="accent6">
              <a:lumMod val="40000"/>
              <a:lumOff val="60000"/>
            </a:schemeClr>
          </a:solidFill>
        </p:spPr>
        <p:txBody>
          <a:bodyPr rtlCol="0">
            <a:normAutofit/>
          </a:bodyPr>
          <a:lstStyle/>
          <a:p>
            <a:pPr eaLnBrk="1" fontAlgn="auto" hangingPunct="1">
              <a:spcAft>
                <a:spcPts val="0"/>
              </a:spcAft>
              <a:defRPr/>
            </a:pPr>
            <a:r>
              <a:rPr lang="es-MX" sz="2200" b="1" dirty="0" smtClean="0">
                <a:solidFill>
                  <a:schemeClr val="accent6">
                    <a:lumMod val="50000"/>
                  </a:schemeClr>
                </a:solidFill>
              </a:rPr>
              <a:t>UNIDAD DE COMPETENCIA I</a:t>
            </a:r>
            <a:br>
              <a:rPr lang="es-MX" sz="2200" b="1" dirty="0" smtClean="0">
                <a:solidFill>
                  <a:schemeClr val="accent6">
                    <a:lumMod val="50000"/>
                  </a:schemeClr>
                </a:solidFill>
              </a:rPr>
            </a:br>
            <a:r>
              <a:rPr lang="es-MX" sz="2200" b="1" dirty="0" smtClean="0">
                <a:solidFill>
                  <a:schemeClr val="accent6">
                    <a:lumMod val="50000"/>
                  </a:schemeClr>
                </a:solidFill>
              </a:rPr>
              <a:t>BROMELIAS: GENERALIDADES</a:t>
            </a:r>
            <a:r>
              <a:rPr lang="es-ES" sz="2200" b="1" dirty="0" smtClean="0">
                <a:solidFill>
                  <a:schemeClr val="accent6">
                    <a:lumMod val="50000"/>
                  </a:schemeClr>
                </a:solidFill>
              </a:rPr>
              <a:t/>
            </a:r>
            <a:br>
              <a:rPr lang="es-ES" sz="2200" b="1" dirty="0" smtClean="0">
                <a:solidFill>
                  <a:schemeClr val="accent6">
                    <a:lumMod val="50000"/>
                  </a:schemeClr>
                </a:solidFill>
              </a:rPr>
            </a:br>
            <a:r>
              <a:rPr lang="es-MX" sz="3100" b="1" dirty="0" smtClean="0">
                <a:solidFill>
                  <a:schemeClr val="accent6">
                    <a:lumMod val="50000"/>
                  </a:schemeClr>
                </a:solidFill>
              </a:rPr>
              <a:t/>
            </a:r>
            <a:br>
              <a:rPr lang="es-MX" sz="3100" b="1" dirty="0" smtClean="0">
                <a:solidFill>
                  <a:schemeClr val="accent6">
                    <a:lumMod val="50000"/>
                  </a:schemeClr>
                </a:solidFill>
              </a:rPr>
            </a:br>
            <a:r>
              <a:rPr lang="es-MX" sz="2200" b="1" dirty="0" smtClean="0">
                <a:solidFill>
                  <a:schemeClr val="accent6">
                    <a:lumMod val="50000"/>
                  </a:schemeClr>
                </a:solidFill>
              </a:rPr>
              <a:t>UNIDAD DE APRENDIZAJE</a:t>
            </a:r>
            <a:r>
              <a:rPr lang="es-MX" sz="3100" b="1" dirty="0" smtClean="0">
                <a:solidFill>
                  <a:schemeClr val="accent6">
                    <a:lumMod val="50000"/>
                  </a:schemeClr>
                </a:solidFill>
              </a:rPr>
              <a:t/>
            </a:r>
            <a:br>
              <a:rPr lang="es-MX" sz="3100" b="1" dirty="0" smtClean="0">
                <a:solidFill>
                  <a:schemeClr val="accent6">
                    <a:lumMod val="50000"/>
                  </a:schemeClr>
                </a:solidFill>
              </a:rPr>
            </a:br>
            <a:r>
              <a:rPr lang="es-MX" sz="2800" b="1" dirty="0" smtClean="0">
                <a:solidFill>
                  <a:schemeClr val="accent6">
                    <a:lumMod val="50000"/>
                  </a:schemeClr>
                </a:solidFill>
              </a:rPr>
              <a:t>ORQUÍDEAS Y BROMELIAS</a:t>
            </a:r>
            <a:r>
              <a:rPr lang="es-MX" sz="2700" dirty="0" smtClean="0">
                <a:solidFill>
                  <a:schemeClr val="accent6">
                    <a:lumMod val="50000"/>
                  </a:schemeClr>
                </a:solidFill>
              </a:rPr>
              <a:t/>
            </a:r>
            <a:br>
              <a:rPr lang="es-MX" sz="2700" dirty="0" smtClean="0">
                <a:solidFill>
                  <a:schemeClr val="accent6">
                    <a:lumMod val="50000"/>
                  </a:schemeClr>
                </a:solidFill>
              </a:rPr>
            </a:br>
            <a:endParaRPr lang="en-US" sz="3600" dirty="0">
              <a:solidFill>
                <a:schemeClr val="accent6">
                  <a:lumMod val="50000"/>
                </a:schemeClr>
              </a:solidFill>
            </a:endParaRPr>
          </a:p>
        </p:txBody>
      </p:sp>
      <p:sp>
        <p:nvSpPr>
          <p:cNvPr id="3" name="2 Subtítulo"/>
          <p:cNvSpPr>
            <a:spLocks noGrp="1"/>
          </p:cNvSpPr>
          <p:nvPr>
            <p:ph type="subTitle" idx="1"/>
          </p:nvPr>
        </p:nvSpPr>
        <p:spPr>
          <a:xfrm>
            <a:off x="1924945" y="1096751"/>
            <a:ext cx="8534400" cy="1752600"/>
          </a:xfrm>
        </p:spPr>
        <p:txBody>
          <a:bodyPr rtlCol="0">
            <a:normAutofit/>
          </a:bodyPr>
          <a:lstStyle/>
          <a:p>
            <a:pPr eaLnBrk="1" fontAlgn="auto" hangingPunct="1">
              <a:spcAft>
                <a:spcPts val="0"/>
              </a:spcAft>
              <a:defRPr/>
            </a:pPr>
            <a:r>
              <a:rPr lang="es-MX" sz="2000" b="1" dirty="0" smtClean="0">
                <a:solidFill>
                  <a:schemeClr val="accent6">
                    <a:lumMod val="50000"/>
                  </a:schemeClr>
                </a:solidFill>
                <a:effectLst>
                  <a:outerShdw blurRad="38100" dist="38100" dir="2700000" algn="tl">
                    <a:srgbClr val="000000">
                      <a:alpha val="43137"/>
                    </a:srgbClr>
                  </a:outerShdw>
                </a:effectLst>
              </a:rPr>
              <a:t>UNIVERSIDAD AUTONOMA DEL ESTADO DE MÉXICO</a:t>
            </a:r>
          </a:p>
          <a:p>
            <a:pPr eaLnBrk="1" fontAlgn="auto" hangingPunct="1">
              <a:spcAft>
                <a:spcPts val="0"/>
              </a:spcAft>
              <a:defRPr/>
            </a:pPr>
            <a:r>
              <a:rPr lang="es-MX" sz="2400" b="1" dirty="0" smtClean="0">
                <a:solidFill>
                  <a:schemeClr val="accent6">
                    <a:lumMod val="50000"/>
                  </a:schemeClr>
                </a:solidFill>
                <a:effectLst>
                  <a:outerShdw blurRad="38100" dist="38100" dir="2700000" algn="tl">
                    <a:srgbClr val="000000">
                      <a:alpha val="43137"/>
                    </a:srgbClr>
                  </a:outerShdw>
                </a:effectLst>
              </a:rPr>
              <a:t>FACULTAD DE CIENCIAS AGRÍCOLAS</a:t>
            </a:r>
            <a:endParaRPr lang="en-US" sz="2400" b="1" dirty="0">
              <a:solidFill>
                <a:schemeClr val="accent6">
                  <a:lumMod val="50000"/>
                </a:schemeClr>
              </a:solidFill>
              <a:effectLst>
                <a:outerShdw blurRad="38100" dist="38100" dir="2700000" algn="tl">
                  <a:srgbClr val="000000">
                    <a:alpha val="43137"/>
                  </a:srgbClr>
                </a:outerShdw>
              </a:effectLst>
            </a:endParaRPr>
          </a:p>
        </p:txBody>
      </p:sp>
      <p:sp>
        <p:nvSpPr>
          <p:cNvPr id="4" name="3 CuadroTexto"/>
          <p:cNvSpPr txBox="1"/>
          <p:nvPr/>
        </p:nvSpPr>
        <p:spPr>
          <a:xfrm>
            <a:off x="1348319" y="5264947"/>
            <a:ext cx="8699500" cy="338137"/>
          </a:xfrm>
          <a:prstGeom prst="rect">
            <a:avLst/>
          </a:prstGeom>
          <a:noFill/>
        </p:spPr>
        <p:txBody>
          <a:bodyPr>
            <a:spAutoFit/>
          </a:bodyPr>
          <a:lstStyle/>
          <a:p>
            <a:pPr algn="ctr">
              <a:defRPr/>
            </a:pPr>
            <a:r>
              <a:rPr lang="es-MX" sz="1600" b="1" dirty="0" smtClean="0">
                <a:solidFill>
                  <a:schemeClr val="accent6">
                    <a:lumMod val="50000"/>
                  </a:schemeClr>
                </a:solidFill>
                <a:latin typeface="Arial" charset="0"/>
              </a:rPr>
              <a:t>CARRERA DE INGENIERO AGRÓNOMO EN FLORICULTURA</a:t>
            </a:r>
            <a:endParaRPr lang="en-US" sz="1600" b="1" dirty="0">
              <a:solidFill>
                <a:schemeClr val="accent6">
                  <a:lumMod val="50000"/>
                </a:schemeClr>
              </a:solidFill>
              <a:latin typeface="Arial" charset="0"/>
            </a:endParaRPr>
          </a:p>
        </p:txBody>
      </p:sp>
      <p:sp>
        <p:nvSpPr>
          <p:cNvPr id="6" name="5 CuadroTexto"/>
          <p:cNvSpPr txBox="1"/>
          <p:nvPr/>
        </p:nvSpPr>
        <p:spPr>
          <a:xfrm>
            <a:off x="2857502" y="5643566"/>
            <a:ext cx="6049433" cy="738664"/>
          </a:xfrm>
          <a:prstGeom prst="rect">
            <a:avLst/>
          </a:prstGeom>
          <a:noFill/>
        </p:spPr>
        <p:txBody>
          <a:bodyPr>
            <a:spAutoFit/>
          </a:bodyPr>
          <a:lstStyle/>
          <a:p>
            <a:pPr algn="ctr">
              <a:defRPr/>
            </a:pPr>
            <a:endParaRPr lang="es-MX" sz="1400" b="1" dirty="0" smtClean="0">
              <a:solidFill>
                <a:schemeClr val="accent4">
                  <a:lumMod val="50000"/>
                </a:schemeClr>
              </a:solidFill>
              <a:latin typeface="Arial" charset="0"/>
            </a:endParaRPr>
          </a:p>
          <a:p>
            <a:pPr algn="ctr">
              <a:defRPr/>
            </a:pPr>
            <a:r>
              <a:rPr lang="es-MX" sz="1400" b="1" dirty="0" smtClean="0">
                <a:solidFill>
                  <a:schemeClr val="accent6">
                    <a:lumMod val="50000"/>
                  </a:schemeClr>
                </a:solidFill>
                <a:latin typeface="Arial" charset="0"/>
              </a:rPr>
              <a:t>DR</a:t>
            </a:r>
            <a:r>
              <a:rPr lang="es-MX" sz="1400" b="1" dirty="0">
                <a:solidFill>
                  <a:schemeClr val="accent6">
                    <a:lumMod val="50000"/>
                  </a:schemeClr>
                </a:solidFill>
                <a:latin typeface="Arial" charset="0"/>
              </a:rPr>
              <a:t>. ANTONIO LAGUNA </a:t>
            </a:r>
            <a:r>
              <a:rPr lang="es-MX" sz="1400" b="1" dirty="0" smtClean="0">
                <a:solidFill>
                  <a:schemeClr val="accent6">
                    <a:lumMod val="50000"/>
                  </a:schemeClr>
                </a:solidFill>
                <a:latin typeface="Arial" charset="0"/>
              </a:rPr>
              <a:t>CERDA</a:t>
            </a:r>
          </a:p>
          <a:p>
            <a:pPr algn="ctr">
              <a:defRPr/>
            </a:pPr>
            <a:r>
              <a:rPr lang="es-MX" sz="1400" b="1" dirty="0" smtClean="0">
                <a:solidFill>
                  <a:schemeClr val="accent6">
                    <a:lumMod val="50000"/>
                  </a:schemeClr>
                </a:solidFill>
                <a:latin typeface="Arial" charset="0"/>
              </a:rPr>
              <a:t>SEPTIEMBRE </a:t>
            </a:r>
            <a:r>
              <a:rPr lang="es-MX" sz="1400" b="1" dirty="0">
                <a:solidFill>
                  <a:schemeClr val="accent6">
                    <a:lumMod val="50000"/>
                  </a:schemeClr>
                </a:solidFill>
                <a:latin typeface="Arial" charset="0"/>
              </a:rPr>
              <a:t>DEL </a:t>
            </a:r>
            <a:r>
              <a:rPr lang="es-MX" sz="1400" b="1" dirty="0" smtClean="0">
                <a:solidFill>
                  <a:schemeClr val="accent6">
                    <a:lumMod val="50000"/>
                  </a:schemeClr>
                </a:solidFill>
                <a:latin typeface="Arial" charset="0"/>
              </a:rPr>
              <a:t>2018</a:t>
            </a:r>
            <a:endParaRPr lang="en-US" sz="1400" b="1" dirty="0">
              <a:solidFill>
                <a:schemeClr val="accent6">
                  <a:lumMod val="50000"/>
                </a:schemeClr>
              </a:solidFill>
              <a:latin typeface="Arial" charset="0"/>
            </a:endParaRPr>
          </a:p>
        </p:txBody>
      </p:sp>
      <p:pic>
        <p:nvPicPr>
          <p:cNvPr id="8" name="Picture 7" descr="logo uaemColor"/>
          <p:cNvPicPr>
            <a:picLocks noChangeAspect="1" noChangeArrowheads="1"/>
          </p:cNvPicPr>
          <p:nvPr/>
        </p:nvPicPr>
        <p:blipFill>
          <a:blip r:embed="rId2"/>
          <a:srcRect/>
          <a:stretch>
            <a:fillRect/>
          </a:stretch>
        </p:blipFill>
        <p:spPr bwMode="auto">
          <a:xfrm>
            <a:off x="1087071" y="566090"/>
            <a:ext cx="1770432" cy="1505231"/>
          </a:xfrm>
          <a:prstGeom prst="rect">
            <a:avLst/>
          </a:prstGeom>
          <a:noFill/>
          <a:ln w="38100">
            <a:solidFill>
              <a:schemeClr val="accent6">
                <a:lumMod val="50000"/>
                <a:alpha val="57000"/>
              </a:schemeClr>
            </a:solidFill>
            <a:miter lim="800000"/>
            <a:headEnd/>
            <a:tailEnd/>
          </a:ln>
        </p:spPr>
      </p:pic>
      <p:pic>
        <p:nvPicPr>
          <p:cNvPr id="9" name="Picture 8" descr="logo ciencias agricolas"/>
          <p:cNvPicPr>
            <a:picLocks noChangeAspect="1" noChangeArrowheads="1"/>
          </p:cNvPicPr>
          <p:nvPr/>
        </p:nvPicPr>
        <p:blipFill>
          <a:blip r:embed="rId3"/>
          <a:srcRect/>
          <a:stretch>
            <a:fillRect/>
          </a:stretch>
        </p:blipFill>
        <p:spPr bwMode="auto">
          <a:xfrm>
            <a:off x="9644743" y="607690"/>
            <a:ext cx="1812760" cy="1463630"/>
          </a:xfrm>
          <a:prstGeom prst="rect">
            <a:avLst/>
          </a:prstGeom>
          <a:noFill/>
          <a:ln w="38100">
            <a:solidFill>
              <a:schemeClr val="accent6">
                <a:lumMod val="50000"/>
              </a:schemeClr>
            </a:solidFill>
            <a:miter lim="800000"/>
            <a:headEnd/>
            <a:tailEnd/>
          </a:ln>
        </p:spPr>
      </p:pic>
    </p:spTree>
    <p:extLst>
      <p:ext uri="{BB962C8B-B14F-4D97-AF65-F5344CB8AC3E}">
        <p14:creationId xmlns:p14="http://schemas.microsoft.com/office/powerpoint/2010/main" val="3934757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p:spPr>
        <p:txBody>
          <a:bodyPr>
            <a:normAutofit lnSpcReduction="10000"/>
          </a:bodyPr>
          <a:lstStyle/>
          <a:p>
            <a:pPr algn="just"/>
            <a:r>
              <a:rPr lang="es-MX" b="1" dirty="0">
                <a:solidFill>
                  <a:schemeClr val="accent6">
                    <a:lumMod val="50000"/>
                  </a:schemeClr>
                </a:solidFill>
              </a:rPr>
              <a:t>Los animales usan las bromelias de cuatro </a:t>
            </a:r>
            <a:r>
              <a:rPr lang="es-MX" b="1" dirty="0" smtClean="0">
                <a:solidFill>
                  <a:schemeClr val="accent6">
                    <a:lumMod val="50000"/>
                  </a:schemeClr>
                </a:solidFill>
              </a:rPr>
              <a:t>formas principales</a:t>
            </a:r>
            <a:r>
              <a:rPr lang="es-MX" b="1" dirty="0">
                <a:solidFill>
                  <a:schemeClr val="accent6">
                    <a:lumMod val="50000"/>
                  </a:schemeClr>
                </a:solidFill>
              </a:rPr>
              <a:t>: como “acuario” al habitar en el </a:t>
            </a:r>
            <a:r>
              <a:rPr lang="es-MX" b="1" dirty="0" smtClean="0">
                <a:solidFill>
                  <a:schemeClr val="accent6">
                    <a:lumMod val="50000"/>
                  </a:schemeClr>
                </a:solidFill>
              </a:rPr>
              <a:t>agua almacenada </a:t>
            </a:r>
            <a:r>
              <a:rPr lang="es-MX" b="1" dirty="0">
                <a:solidFill>
                  <a:schemeClr val="accent6">
                    <a:lumMod val="50000"/>
                  </a:schemeClr>
                </a:solidFill>
              </a:rPr>
              <a:t>en el tanque de la bromelia; como refugio</a:t>
            </a:r>
            <a:r>
              <a:rPr lang="es-MX" b="1" dirty="0" smtClean="0">
                <a:solidFill>
                  <a:schemeClr val="accent6">
                    <a:lumMod val="50000"/>
                  </a:schemeClr>
                </a:solidFill>
              </a:rPr>
              <a:t>, pues </a:t>
            </a:r>
            <a:r>
              <a:rPr lang="es-MX" b="1" dirty="0">
                <a:solidFill>
                  <a:schemeClr val="accent6">
                    <a:lumMod val="50000"/>
                  </a:schemeClr>
                </a:solidFill>
              </a:rPr>
              <a:t>viven en las partes axilares de las hojas que </a:t>
            </a:r>
            <a:r>
              <a:rPr lang="es-MX" b="1" dirty="0" smtClean="0">
                <a:solidFill>
                  <a:schemeClr val="accent6">
                    <a:lumMod val="50000"/>
                  </a:schemeClr>
                </a:solidFill>
              </a:rPr>
              <a:t>no almacenan </a:t>
            </a:r>
            <a:r>
              <a:rPr lang="es-MX" b="1" dirty="0">
                <a:solidFill>
                  <a:schemeClr val="accent6">
                    <a:lumMod val="50000"/>
                  </a:schemeClr>
                </a:solidFill>
              </a:rPr>
              <a:t>agua; como sitio de caza y como alimento.</a:t>
            </a:r>
          </a:p>
          <a:p>
            <a:pPr algn="just"/>
            <a:r>
              <a:rPr lang="es-MX" b="1" dirty="0">
                <a:solidFill>
                  <a:schemeClr val="accent6">
                    <a:lumMod val="50000"/>
                  </a:schemeClr>
                </a:solidFill>
              </a:rPr>
              <a:t>La forma </a:t>
            </a:r>
            <a:r>
              <a:rPr lang="es-MX" b="1" dirty="0" err="1">
                <a:solidFill>
                  <a:schemeClr val="accent6">
                    <a:lumMod val="50000"/>
                  </a:schemeClr>
                </a:solidFill>
              </a:rPr>
              <a:t>arrosetada</a:t>
            </a:r>
            <a:r>
              <a:rPr lang="es-MX" b="1" dirty="0">
                <a:solidFill>
                  <a:schemeClr val="accent6">
                    <a:lumMod val="50000"/>
                  </a:schemeClr>
                </a:solidFill>
              </a:rPr>
              <a:t> de las bromelias permite </a:t>
            </a:r>
            <a:r>
              <a:rPr lang="es-MX" b="1" dirty="0" smtClean="0">
                <a:solidFill>
                  <a:schemeClr val="accent6">
                    <a:lumMod val="50000"/>
                  </a:schemeClr>
                </a:solidFill>
              </a:rPr>
              <a:t>almacenar agua </a:t>
            </a:r>
            <a:r>
              <a:rPr lang="es-MX" b="1" dirty="0">
                <a:solidFill>
                  <a:schemeClr val="accent6">
                    <a:lumMod val="50000"/>
                  </a:schemeClr>
                </a:solidFill>
              </a:rPr>
              <a:t>desarrollando microambientes en los cuales </a:t>
            </a:r>
            <a:r>
              <a:rPr lang="es-MX" b="1" dirty="0" smtClean="0">
                <a:solidFill>
                  <a:schemeClr val="accent6">
                    <a:lumMod val="50000"/>
                  </a:schemeClr>
                </a:solidFill>
              </a:rPr>
              <a:t>se </a:t>
            </a:r>
            <a:r>
              <a:rPr lang="pt-BR" b="1" dirty="0" err="1" smtClean="0">
                <a:solidFill>
                  <a:schemeClr val="accent6">
                    <a:lumMod val="50000"/>
                  </a:schemeClr>
                </a:solidFill>
              </a:rPr>
              <a:t>puede</a:t>
            </a:r>
            <a:r>
              <a:rPr lang="pt-BR" b="1" dirty="0" smtClean="0">
                <a:solidFill>
                  <a:schemeClr val="accent6">
                    <a:lumMod val="50000"/>
                  </a:schemeClr>
                </a:solidFill>
              </a:rPr>
              <a:t> </a:t>
            </a:r>
            <a:r>
              <a:rPr lang="pt-BR" b="1" dirty="0">
                <a:solidFill>
                  <a:schemeClr val="accent6">
                    <a:lumMod val="50000"/>
                  </a:schemeClr>
                </a:solidFill>
              </a:rPr>
              <a:t>encontrar desde seres vivos </a:t>
            </a:r>
            <a:r>
              <a:rPr lang="pt-BR" b="1" dirty="0" smtClean="0">
                <a:solidFill>
                  <a:schemeClr val="accent6">
                    <a:lumMod val="50000"/>
                  </a:schemeClr>
                </a:solidFill>
              </a:rPr>
              <a:t>microscópicos </a:t>
            </a:r>
            <a:r>
              <a:rPr lang="es-MX" b="1" dirty="0" smtClean="0">
                <a:solidFill>
                  <a:schemeClr val="accent6">
                    <a:lumMod val="50000"/>
                  </a:schemeClr>
                </a:solidFill>
              </a:rPr>
              <a:t>(</a:t>
            </a:r>
            <a:r>
              <a:rPr lang="es-MX" b="1" dirty="0">
                <a:solidFill>
                  <a:schemeClr val="accent6">
                    <a:lumMod val="50000"/>
                  </a:schemeClr>
                </a:solidFill>
              </a:rPr>
              <a:t>protozoarios) hasta animales grandes como </a:t>
            </a:r>
            <a:r>
              <a:rPr lang="es-MX" b="1" dirty="0" smtClean="0">
                <a:solidFill>
                  <a:schemeClr val="accent6">
                    <a:lumMod val="50000"/>
                  </a:schemeClr>
                </a:solidFill>
              </a:rPr>
              <a:t>sapos (</a:t>
            </a:r>
            <a:r>
              <a:rPr lang="es-MX" b="1" dirty="0">
                <a:solidFill>
                  <a:schemeClr val="accent6">
                    <a:lumMod val="50000"/>
                  </a:schemeClr>
                </a:solidFill>
              </a:rPr>
              <a:t>anfibios). Algunos animales, como el Oso Andino </a:t>
            </a:r>
            <a:r>
              <a:rPr lang="es-MX" b="1" dirty="0" smtClean="0">
                <a:solidFill>
                  <a:schemeClr val="accent6">
                    <a:lumMod val="50000"/>
                  </a:schemeClr>
                </a:solidFill>
              </a:rPr>
              <a:t>u Oso </a:t>
            </a:r>
            <a:r>
              <a:rPr lang="es-MX" b="1" dirty="0">
                <a:solidFill>
                  <a:schemeClr val="accent6">
                    <a:lumMod val="50000"/>
                  </a:schemeClr>
                </a:solidFill>
              </a:rPr>
              <a:t>de Anteojos (</a:t>
            </a:r>
            <a:r>
              <a:rPr lang="es-MX" b="1" i="1" dirty="0" err="1">
                <a:solidFill>
                  <a:schemeClr val="accent6">
                    <a:lumMod val="50000"/>
                  </a:schemeClr>
                </a:solidFill>
              </a:rPr>
              <a:t>Tremarctos</a:t>
            </a:r>
            <a:r>
              <a:rPr lang="es-MX" b="1" i="1" dirty="0">
                <a:solidFill>
                  <a:schemeClr val="accent6">
                    <a:lumMod val="50000"/>
                  </a:schemeClr>
                </a:solidFill>
              </a:rPr>
              <a:t> </a:t>
            </a:r>
            <a:r>
              <a:rPr lang="es-MX" b="1" i="1" dirty="0" err="1">
                <a:solidFill>
                  <a:schemeClr val="accent6">
                    <a:lumMod val="50000"/>
                  </a:schemeClr>
                </a:solidFill>
              </a:rPr>
              <a:t>ornatus</a:t>
            </a:r>
            <a:r>
              <a:rPr lang="es-MX" b="1" dirty="0">
                <a:solidFill>
                  <a:schemeClr val="accent6">
                    <a:lumMod val="50000"/>
                  </a:schemeClr>
                </a:solidFill>
              </a:rPr>
              <a:t>), se alimenta </a:t>
            </a:r>
            <a:r>
              <a:rPr lang="es-MX" b="1" dirty="0" smtClean="0">
                <a:solidFill>
                  <a:schemeClr val="accent6">
                    <a:lumMod val="50000"/>
                  </a:schemeClr>
                </a:solidFill>
              </a:rPr>
              <a:t>de bromelias </a:t>
            </a:r>
            <a:r>
              <a:rPr lang="es-MX" b="1" dirty="0">
                <a:solidFill>
                  <a:schemeClr val="accent6">
                    <a:lumMod val="50000"/>
                  </a:schemeClr>
                </a:solidFill>
              </a:rPr>
              <a:t>principalmente terrestres que en </a:t>
            </a:r>
            <a:r>
              <a:rPr lang="es-MX" b="1" dirty="0" smtClean="0">
                <a:solidFill>
                  <a:schemeClr val="accent6">
                    <a:lumMod val="50000"/>
                  </a:schemeClr>
                </a:solidFill>
              </a:rPr>
              <a:t>Sudamérica son </a:t>
            </a:r>
            <a:r>
              <a:rPr lang="es-MX" b="1" dirty="0">
                <a:solidFill>
                  <a:schemeClr val="accent6">
                    <a:lumMod val="50000"/>
                  </a:schemeClr>
                </a:solidFill>
              </a:rPr>
              <a:t>conocidas como “achupallas”, así como de </a:t>
            </a:r>
            <a:r>
              <a:rPr lang="es-MX" b="1" dirty="0" smtClean="0">
                <a:solidFill>
                  <a:schemeClr val="accent6">
                    <a:lumMod val="50000"/>
                  </a:schemeClr>
                </a:solidFill>
              </a:rPr>
              <a:t>algunas especies </a:t>
            </a:r>
            <a:r>
              <a:rPr lang="es-MX" b="1" dirty="0">
                <a:solidFill>
                  <a:schemeClr val="accent6">
                    <a:lumMod val="50000"/>
                  </a:schemeClr>
                </a:solidFill>
              </a:rPr>
              <a:t>epífitas de la Familia.</a:t>
            </a:r>
          </a:p>
        </p:txBody>
      </p:sp>
    </p:spTree>
    <p:extLst>
      <p:ext uri="{BB962C8B-B14F-4D97-AF65-F5344CB8AC3E}">
        <p14:creationId xmlns:p14="http://schemas.microsoft.com/office/powerpoint/2010/main" val="1104285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58200" y="716046"/>
            <a:ext cx="3407229" cy="5706525"/>
          </a:xfrm>
          <a:solidFill>
            <a:schemeClr val="accent6">
              <a:lumMod val="40000"/>
              <a:lumOff val="60000"/>
            </a:schemeClr>
          </a:solidFill>
        </p:spPr>
        <p:txBody>
          <a:bodyPr>
            <a:normAutofit fontScale="90000"/>
          </a:bodyPr>
          <a:lstStyle/>
          <a:p>
            <a:r>
              <a:rPr lang="es-MX" sz="2700" b="1" dirty="0">
                <a:solidFill>
                  <a:schemeClr val="accent6">
                    <a:lumMod val="50000"/>
                  </a:schemeClr>
                </a:solidFill>
              </a:rPr>
              <a:t>Fauna encontrada en </a:t>
            </a:r>
            <a:r>
              <a:rPr lang="es-MX" sz="2700" b="1" dirty="0" err="1">
                <a:solidFill>
                  <a:schemeClr val="accent6">
                    <a:lumMod val="50000"/>
                  </a:schemeClr>
                </a:solidFill>
              </a:rPr>
              <a:t>Tillandsia</a:t>
            </a:r>
            <a:r>
              <a:rPr lang="es-MX" sz="2700" b="1" dirty="0">
                <a:solidFill>
                  <a:schemeClr val="accent6">
                    <a:lumMod val="50000"/>
                  </a:schemeClr>
                </a:solidFill>
              </a:rPr>
              <a:t> </a:t>
            </a:r>
            <a:r>
              <a:rPr lang="es-MX" sz="2700" b="1" dirty="0" err="1">
                <a:solidFill>
                  <a:schemeClr val="accent6">
                    <a:lumMod val="50000"/>
                  </a:schemeClr>
                </a:solidFill>
              </a:rPr>
              <a:t>imperialis</a:t>
            </a:r>
            <a:r>
              <a:rPr lang="es-MX" sz="2700" b="1" dirty="0">
                <a:solidFill>
                  <a:schemeClr val="accent6">
                    <a:lumMod val="50000"/>
                  </a:schemeClr>
                </a:solidFill>
              </a:rPr>
              <a:t> en Zacualtipán de Ángeles, </a:t>
            </a:r>
            <a:r>
              <a:rPr lang="es-MX" sz="2700" b="1" dirty="0" err="1">
                <a:solidFill>
                  <a:schemeClr val="accent6">
                    <a:lumMod val="50000"/>
                  </a:schemeClr>
                </a:solidFill>
              </a:rPr>
              <a:t>Hgo</a:t>
            </a:r>
            <a:r>
              <a:rPr lang="es-MX" sz="2700" b="1" dirty="0">
                <a:solidFill>
                  <a:schemeClr val="accent6">
                    <a:lumMod val="50000"/>
                  </a:schemeClr>
                </a:solidFill>
              </a:rPr>
              <a:t>. Dentro de la fauna de esta especie podemos encontrar arañas, chinches, lombrices, grillos, larvas, ciempiés, cucarachas, caracoles , escarabajos y mosquitos (en sentido de las agujas del reloj). </a:t>
            </a:r>
            <a:r>
              <a:rPr lang="es-MX" sz="2700" b="1" dirty="0" smtClean="0">
                <a:solidFill>
                  <a:schemeClr val="accent6">
                    <a:lumMod val="50000"/>
                  </a:schemeClr>
                </a:solidFill>
              </a:rPr>
              <a:t/>
            </a:r>
            <a:br>
              <a:rPr lang="es-MX" sz="2700" b="1" dirty="0" smtClean="0">
                <a:solidFill>
                  <a:schemeClr val="accent6">
                    <a:lumMod val="50000"/>
                  </a:schemeClr>
                </a:solidFill>
              </a:rPr>
            </a:br>
            <a:r>
              <a:rPr lang="es-MX" sz="2700" b="1" dirty="0" smtClean="0">
                <a:solidFill>
                  <a:schemeClr val="accent6">
                    <a:lumMod val="50000"/>
                  </a:schemeClr>
                </a:solidFill>
              </a:rPr>
              <a:t/>
            </a:r>
            <a:br>
              <a:rPr lang="es-MX" sz="2700" b="1" dirty="0" smtClean="0">
                <a:solidFill>
                  <a:schemeClr val="accent6">
                    <a:lumMod val="50000"/>
                  </a:schemeClr>
                </a:solidFill>
              </a:rPr>
            </a:br>
            <a:r>
              <a:rPr lang="es-MX" sz="2700" b="1" dirty="0" smtClean="0">
                <a:solidFill>
                  <a:schemeClr val="accent6">
                    <a:lumMod val="50000"/>
                  </a:schemeClr>
                </a:solidFill>
              </a:rPr>
              <a:t>(</a:t>
            </a:r>
            <a:r>
              <a:rPr lang="es-MX" sz="2700" b="1" dirty="0">
                <a:solidFill>
                  <a:schemeClr val="accent6">
                    <a:lumMod val="50000"/>
                  </a:schemeClr>
                </a:solidFill>
              </a:rPr>
              <a:t>Fotos: </a:t>
            </a:r>
            <a:r>
              <a:rPr lang="es-MX" sz="2700" b="1" dirty="0" err="1">
                <a:solidFill>
                  <a:schemeClr val="accent6">
                    <a:lumMod val="50000"/>
                  </a:schemeClr>
                </a:solidFill>
              </a:rPr>
              <a:t>Bromeliaceae</a:t>
            </a:r>
            <a:r>
              <a:rPr lang="es-MX" sz="2700" b="1" dirty="0">
                <a:solidFill>
                  <a:schemeClr val="accent6">
                    <a:lumMod val="50000"/>
                  </a:schemeClr>
                </a:solidFill>
              </a:rPr>
              <a:t> y fauna ©Garrido 2009)</a:t>
            </a:r>
            <a:r>
              <a:rPr lang="es-MX" dirty="0"/>
              <a:t/>
            </a:r>
            <a:br>
              <a:rPr lang="es-MX" dirty="0"/>
            </a:br>
            <a:endParaRPr lang="es-MX" dirty="0"/>
          </a:p>
        </p:txBody>
      </p:sp>
      <p:pic>
        <p:nvPicPr>
          <p:cNvPr id="2050" name="Picture 2" descr="Fauna encontrada en Tillandsia imperialis en ZacualtipÃ¡n de Ãngeles, Hgo. Dentro de la fauna de esta especie podemos encontrar araÃ±as, chinches, lombrices, grillos, larvas, ciempiÃ©s, cucarachas, caracoles , escarabajos y mosquitos (en sentido de las agujas del reloj). (Fotos: Bromeliaceae y fauna Â©Garrido 2009). Â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6375" y="307649"/>
            <a:ext cx="7571574" cy="6104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4661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371600" y="0"/>
            <a:ext cx="9209314" cy="5103674"/>
          </a:xfrm>
          <a:prstGeom prst="rect">
            <a:avLst/>
          </a:prstGeom>
        </p:spPr>
      </p:pic>
      <p:sp>
        <p:nvSpPr>
          <p:cNvPr id="6" name="Rectángulo 5"/>
          <p:cNvSpPr/>
          <p:nvPr/>
        </p:nvSpPr>
        <p:spPr>
          <a:xfrm>
            <a:off x="217715" y="5103674"/>
            <a:ext cx="11974285" cy="1754326"/>
          </a:xfrm>
          <a:prstGeom prst="rect">
            <a:avLst/>
          </a:prstGeom>
        </p:spPr>
        <p:txBody>
          <a:bodyPr wrap="square">
            <a:spAutoFit/>
          </a:bodyPr>
          <a:lstStyle/>
          <a:p>
            <a:r>
              <a:rPr lang="es-MX" dirty="0">
                <a:solidFill>
                  <a:srgbClr val="111111"/>
                </a:solidFill>
                <a:latin typeface="Roboto"/>
              </a:rPr>
              <a:t>Especies de bromelias de tanque estudiadas: </a:t>
            </a:r>
            <a:r>
              <a:rPr lang="es-MX" dirty="0" err="1">
                <a:solidFill>
                  <a:srgbClr val="111111"/>
                </a:solidFill>
                <a:latin typeface="Roboto"/>
              </a:rPr>
              <a:t>Tillandsia</a:t>
            </a:r>
            <a:r>
              <a:rPr lang="es-MX" dirty="0">
                <a:solidFill>
                  <a:srgbClr val="111111"/>
                </a:solidFill>
                <a:latin typeface="Roboto"/>
              </a:rPr>
              <a:t> </a:t>
            </a:r>
            <a:r>
              <a:rPr lang="es-MX" dirty="0" err="1">
                <a:solidFill>
                  <a:srgbClr val="111111"/>
                </a:solidFill>
                <a:latin typeface="Roboto"/>
              </a:rPr>
              <a:t>utriculata</a:t>
            </a:r>
            <a:r>
              <a:rPr lang="es-MX" dirty="0">
                <a:solidFill>
                  <a:srgbClr val="111111"/>
                </a:solidFill>
                <a:latin typeface="Roboto"/>
              </a:rPr>
              <a:t> (A), T. </a:t>
            </a:r>
            <a:r>
              <a:rPr lang="es-MX" dirty="0" err="1">
                <a:solidFill>
                  <a:srgbClr val="111111"/>
                </a:solidFill>
                <a:latin typeface="Roboto"/>
              </a:rPr>
              <a:t>fasciculata</a:t>
            </a:r>
            <a:r>
              <a:rPr lang="es-MX" dirty="0">
                <a:solidFill>
                  <a:srgbClr val="111111"/>
                </a:solidFill>
                <a:latin typeface="Roboto"/>
              </a:rPr>
              <a:t> (B) y </a:t>
            </a:r>
            <a:r>
              <a:rPr lang="es-MX" dirty="0" err="1">
                <a:solidFill>
                  <a:srgbClr val="111111"/>
                </a:solidFill>
                <a:latin typeface="Roboto"/>
              </a:rPr>
              <a:t>Hohenbergia</a:t>
            </a:r>
            <a:r>
              <a:rPr lang="es-MX" dirty="0">
                <a:solidFill>
                  <a:srgbClr val="111111"/>
                </a:solidFill>
                <a:latin typeface="Roboto"/>
              </a:rPr>
              <a:t> </a:t>
            </a:r>
            <a:r>
              <a:rPr lang="es-MX" dirty="0" err="1">
                <a:solidFill>
                  <a:srgbClr val="111111"/>
                </a:solidFill>
                <a:latin typeface="Roboto"/>
              </a:rPr>
              <a:t>penduliflora</a:t>
            </a:r>
            <a:r>
              <a:rPr lang="es-MX" dirty="0">
                <a:solidFill>
                  <a:srgbClr val="111111"/>
                </a:solidFill>
                <a:latin typeface="Roboto"/>
              </a:rPr>
              <a:t> (C). Especies de anfibios y reptiles que se encontraron ocupando las tres especies de bromelias: </a:t>
            </a:r>
            <a:r>
              <a:rPr lang="es-MX" dirty="0" err="1">
                <a:solidFill>
                  <a:srgbClr val="111111"/>
                </a:solidFill>
                <a:latin typeface="Roboto"/>
              </a:rPr>
              <a:t>Eleutherodactylus</a:t>
            </a:r>
            <a:r>
              <a:rPr lang="es-MX" dirty="0">
                <a:solidFill>
                  <a:srgbClr val="111111"/>
                </a:solidFill>
                <a:latin typeface="Roboto"/>
              </a:rPr>
              <a:t> </a:t>
            </a:r>
            <a:r>
              <a:rPr lang="es-MX" dirty="0" err="1">
                <a:solidFill>
                  <a:srgbClr val="111111"/>
                </a:solidFill>
                <a:latin typeface="Roboto"/>
              </a:rPr>
              <a:t>varians</a:t>
            </a:r>
            <a:r>
              <a:rPr lang="es-MX" dirty="0">
                <a:solidFill>
                  <a:srgbClr val="111111"/>
                </a:solidFill>
                <a:latin typeface="Roboto"/>
              </a:rPr>
              <a:t> (D), E. </a:t>
            </a:r>
            <a:r>
              <a:rPr lang="es-MX" dirty="0" err="1">
                <a:solidFill>
                  <a:srgbClr val="111111"/>
                </a:solidFill>
                <a:latin typeface="Roboto"/>
              </a:rPr>
              <a:t>auriculatus</a:t>
            </a:r>
            <a:r>
              <a:rPr lang="es-MX" dirty="0">
                <a:solidFill>
                  <a:srgbClr val="111111"/>
                </a:solidFill>
                <a:latin typeface="Roboto"/>
              </a:rPr>
              <a:t> (E), E. </a:t>
            </a:r>
            <a:r>
              <a:rPr lang="es-MX" dirty="0" err="1">
                <a:solidFill>
                  <a:srgbClr val="111111"/>
                </a:solidFill>
                <a:latin typeface="Roboto"/>
              </a:rPr>
              <a:t>guanahacabibes</a:t>
            </a:r>
            <a:r>
              <a:rPr lang="es-MX" dirty="0">
                <a:solidFill>
                  <a:srgbClr val="111111"/>
                </a:solidFill>
                <a:latin typeface="Roboto"/>
              </a:rPr>
              <a:t> (F), </a:t>
            </a:r>
            <a:r>
              <a:rPr lang="es-MX" dirty="0" err="1">
                <a:solidFill>
                  <a:srgbClr val="111111"/>
                </a:solidFill>
                <a:latin typeface="Roboto"/>
              </a:rPr>
              <a:t>Osteopilus</a:t>
            </a:r>
            <a:r>
              <a:rPr lang="es-MX" dirty="0">
                <a:solidFill>
                  <a:srgbClr val="111111"/>
                </a:solidFill>
                <a:latin typeface="Roboto"/>
              </a:rPr>
              <a:t> </a:t>
            </a:r>
            <a:r>
              <a:rPr lang="es-MX" dirty="0" err="1">
                <a:solidFill>
                  <a:srgbClr val="111111"/>
                </a:solidFill>
                <a:latin typeface="Roboto"/>
              </a:rPr>
              <a:t>septentrionalis</a:t>
            </a:r>
            <a:r>
              <a:rPr lang="es-MX" dirty="0">
                <a:solidFill>
                  <a:srgbClr val="111111"/>
                </a:solidFill>
                <a:latin typeface="Roboto"/>
              </a:rPr>
              <a:t> (G), </a:t>
            </a:r>
            <a:r>
              <a:rPr lang="es-MX" dirty="0" err="1">
                <a:solidFill>
                  <a:srgbClr val="111111"/>
                </a:solidFill>
                <a:latin typeface="Roboto"/>
              </a:rPr>
              <a:t>Sphaerodactylus</a:t>
            </a:r>
            <a:r>
              <a:rPr lang="es-MX" dirty="0">
                <a:solidFill>
                  <a:srgbClr val="111111"/>
                </a:solidFill>
                <a:latin typeface="Roboto"/>
              </a:rPr>
              <a:t> </a:t>
            </a:r>
            <a:r>
              <a:rPr lang="es-MX" dirty="0" err="1">
                <a:solidFill>
                  <a:srgbClr val="111111"/>
                </a:solidFill>
                <a:latin typeface="Roboto"/>
              </a:rPr>
              <a:t>elegans</a:t>
            </a:r>
            <a:r>
              <a:rPr lang="es-MX" dirty="0">
                <a:solidFill>
                  <a:srgbClr val="111111"/>
                </a:solidFill>
                <a:latin typeface="Roboto"/>
              </a:rPr>
              <a:t> </a:t>
            </a:r>
            <a:r>
              <a:rPr lang="es-MX" dirty="0" err="1">
                <a:solidFill>
                  <a:srgbClr val="111111"/>
                </a:solidFill>
                <a:latin typeface="Roboto"/>
              </a:rPr>
              <a:t>elegans</a:t>
            </a:r>
            <a:r>
              <a:rPr lang="es-MX" dirty="0">
                <a:solidFill>
                  <a:srgbClr val="111111"/>
                </a:solidFill>
                <a:latin typeface="Roboto"/>
              </a:rPr>
              <a:t> (H), S. </a:t>
            </a:r>
            <a:r>
              <a:rPr lang="es-MX" dirty="0" err="1">
                <a:solidFill>
                  <a:srgbClr val="111111"/>
                </a:solidFill>
                <a:latin typeface="Roboto"/>
              </a:rPr>
              <a:t>notatus</a:t>
            </a:r>
            <a:r>
              <a:rPr lang="es-MX" dirty="0">
                <a:solidFill>
                  <a:srgbClr val="111111"/>
                </a:solidFill>
                <a:latin typeface="Roboto"/>
              </a:rPr>
              <a:t> </a:t>
            </a:r>
            <a:r>
              <a:rPr lang="es-MX" dirty="0" err="1">
                <a:solidFill>
                  <a:srgbClr val="111111"/>
                </a:solidFill>
                <a:latin typeface="Roboto"/>
              </a:rPr>
              <a:t>atactus</a:t>
            </a:r>
            <a:r>
              <a:rPr lang="es-MX" dirty="0">
                <a:solidFill>
                  <a:srgbClr val="111111"/>
                </a:solidFill>
                <a:latin typeface="Roboto"/>
              </a:rPr>
              <a:t> (I), Anolis </a:t>
            </a:r>
            <a:r>
              <a:rPr lang="es-MX" dirty="0" err="1">
                <a:solidFill>
                  <a:srgbClr val="111111"/>
                </a:solidFill>
                <a:latin typeface="Roboto"/>
              </a:rPr>
              <a:t>porcatus</a:t>
            </a:r>
            <a:r>
              <a:rPr lang="es-MX" dirty="0">
                <a:solidFill>
                  <a:srgbClr val="111111"/>
                </a:solidFill>
                <a:latin typeface="Roboto"/>
              </a:rPr>
              <a:t> (J), </a:t>
            </a:r>
            <a:r>
              <a:rPr lang="es-MX" dirty="0" err="1">
                <a:solidFill>
                  <a:srgbClr val="111111"/>
                </a:solidFill>
                <a:latin typeface="Roboto"/>
              </a:rPr>
              <a:t>Tropidophis</a:t>
            </a:r>
            <a:r>
              <a:rPr lang="es-MX" dirty="0">
                <a:solidFill>
                  <a:srgbClr val="111111"/>
                </a:solidFill>
                <a:latin typeface="Roboto"/>
              </a:rPr>
              <a:t> </a:t>
            </a:r>
            <a:r>
              <a:rPr lang="es-MX" dirty="0" err="1">
                <a:solidFill>
                  <a:srgbClr val="111111"/>
                </a:solidFill>
                <a:latin typeface="Roboto"/>
              </a:rPr>
              <a:t>melanurus</a:t>
            </a:r>
            <a:r>
              <a:rPr lang="es-MX" dirty="0">
                <a:solidFill>
                  <a:srgbClr val="111111"/>
                </a:solidFill>
                <a:latin typeface="Roboto"/>
              </a:rPr>
              <a:t> (K). Las imágenes de cada especie no están a escala entre ellas. (Autores: A, B, C, G-García-González A.; D-García L.Y.; E, F-Rodríguez A.; H-</a:t>
            </a:r>
            <a:r>
              <a:rPr lang="es-MX" dirty="0" err="1">
                <a:solidFill>
                  <a:srgbClr val="111111"/>
                </a:solidFill>
                <a:latin typeface="Roboto"/>
              </a:rPr>
              <a:t>Pierson</a:t>
            </a:r>
            <a:r>
              <a:rPr lang="es-MX" dirty="0">
                <a:solidFill>
                  <a:srgbClr val="111111"/>
                </a:solidFill>
                <a:latin typeface="Roboto"/>
              </a:rPr>
              <a:t> Hill; I-</a:t>
            </a:r>
            <a:r>
              <a:rPr lang="es-MX" dirty="0" err="1">
                <a:solidFill>
                  <a:srgbClr val="111111"/>
                </a:solidFill>
                <a:latin typeface="Roboto"/>
              </a:rPr>
              <a:t>Yan</a:t>
            </a:r>
            <a:r>
              <a:rPr lang="es-MX" dirty="0">
                <a:solidFill>
                  <a:srgbClr val="111111"/>
                </a:solidFill>
                <a:latin typeface="Roboto"/>
              </a:rPr>
              <a:t> </a:t>
            </a:r>
            <a:r>
              <a:rPr lang="es-MX" dirty="0" err="1">
                <a:solidFill>
                  <a:srgbClr val="111111"/>
                </a:solidFill>
                <a:latin typeface="Roboto"/>
              </a:rPr>
              <a:t>Fulliquet</a:t>
            </a:r>
            <a:r>
              <a:rPr lang="es-MX" dirty="0">
                <a:solidFill>
                  <a:srgbClr val="111111"/>
                </a:solidFill>
                <a:latin typeface="Roboto"/>
              </a:rPr>
              <a:t>; J-copépodo; K-</a:t>
            </a:r>
            <a:r>
              <a:rPr lang="es-MX" dirty="0" err="1">
                <a:solidFill>
                  <a:srgbClr val="111111"/>
                </a:solidFill>
                <a:latin typeface="Roboto"/>
              </a:rPr>
              <a:t>peterG</a:t>
            </a:r>
            <a:r>
              <a:rPr lang="es-MX" dirty="0">
                <a:solidFill>
                  <a:srgbClr val="111111"/>
                </a:solidFill>
                <a:latin typeface="Roboto"/>
              </a:rPr>
              <a:t>)</a:t>
            </a:r>
            <a:endParaRPr lang="es-MX" b="0" i="0" dirty="0">
              <a:solidFill>
                <a:srgbClr val="111111"/>
              </a:solidFill>
              <a:effectLst/>
              <a:latin typeface="Roboto"/>
            </a:endParaRPr>
          </a:p>
        </p:txBody>
      </p:sp>
    </p:spTree>
    <p:extLst>
      <p:ext uri="{BB962C8B-B14F-4D97-AF65-F5344CB8AC3E}">
        <p14:creationId xmlns:p14="http://schemas.microsoft.com/office/powerpoint/2010/main" val="2003068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p:spPr>
        <p:txBody>
          <a:bodyPr>
            <a:normAutofit/>
          </a:bodyPr>
          <a:lstStyle/>
          <a:p>
            <a:pPr algn="just"/>
            <a:r>
              <a:rPr lang="es-MX" dirty="0">
                <a:solidFill>
                  <a:schemeClr val="accent6">
                    <a:lumMod val="50000"/>
                  </a:schemeClr>
                </a:solidFill>
              </a:rPr>
              <a:t>Las bromelias usan también a los animales </a:t>
            </a:r>
            <a:r>
              <a:rPr lang="es-MX" dirty="0" smtClean="0">
                <a:solidFill>
                  <a:schemeClr val="accent6">
                    <a:lumMod val="50000"/>
                  </a:schemeClr>
                </a:solidFill>
              </a:rPr>
              <a:t>como </a:t>
            </a:r>
            <a:r>
              <a:rPr lang="es-MX" b="1" dirty="0" smtClean="0">
                <a:solidFill>
                  <a:schemeClr val="accent6">
                    <a:lumMod val="50000"/>
                  </a:schemeClr>
                </a:solidFill>
              </a:rPr>
              <a:t>dispersores </a:t>
            </a:r>
            <a:r>
              <a:rPr lang="es-MX" b="1" dirty="0">
                <a:solidFill>
                  <a:schemeClr val="accent6">
                    <a:lumMod val="50000"/>
                  </a:schemeClr>
                </a:solidFill>
              </a:rPr>
              <a:t>de semillas</a:t>
            </a:r>
            <a:r>
              <a:rPr lang="es-MX" dirty="0">
                <a:solidFill>
                  <a:schemeClr val="accent6">
                    <a:lumMod val="50000"/>
                  </a:schemeClr>
                </a:solidFill>
              </a:rPr>
              <a:t>, como </a:t>
            </a:r>
            <a:r>
              <a:rPr lang="es-MX" b="1" dirty="0">
                <a:solidFill>
                  <a:schemeClr val="accent6">
                    <a:lumMod val="50000"/>
                  </a:schemeClr>
                </a:solidFill>
              </a:rPr>
              <a:t>polinizadores</a:t>
            </a:r>
            <a:r>
              <a:rPr lang="es-MX" dirty="0">
                <a:solidFill>
                  <a:schemeClr val="accent6">
                    <a:lumMod val="50000"/>
                  </a:schemeClr>
                </a:solidFill>
              </a:rPr>
              <a:t> y en </a:t>
            </a:r>
            <a:r>
              <a:rPr lang="es-MX" dirty="0" smtClean="0">
                <a:solidFill>
                  <a:schemeClr val="accent6">
                    <a:lumMod val="50000"/>
                  </a:schemeClr>
                </a:solidFill>
              </a:rPr>
              <a:t>algunos casos </a:t>
            </a:r>
            <a:r>
              <a:rPr lang="es-MX" dirty="0">
                <a:solidFill>
                  <a:schemeClr val="accent6">
                    <a:lumMod val="50000"/>
                  </a:schemeClr>
                </a:solidFill>
              </a:rPr>
              <a:t>incluso como </a:t>
            </a:r>
            <a:r>
              <a:rPr lang="es-MX" b="1" dirty="0">
                <a:solidFill>
                  <a:schemeClr val="accent6">
                    <a:lumMod val="50000"/>
                  </a:schemeClr>
                </a:solidFill>
              </a:rPr>
              <a:t>alimento</a:t>
            </a:r>
            <a:r>
              <a:rPr lang="es-MX" dirty="0">
                <a:solidFill>
                  <a:schemeClr val="accent6">
                    <a:lumMod val="50000"/>
                  </a:schemeClr>
                </a:solidFill>
              </a:rPr>
              <a:t>. Esta relación con </a:t>
            </a:r>
            <a:r>
              <a:rPr lang="es-MX" dirty="0" smtClean="0">
                <a:solidFill>
                  <a:schemeClr val="accent6">
                    <a:lumMod val="50000"/>
                  </a:schemeClr>
                </a:solidFill>
              </a:rPr>
              <a:t>otros seres </a:t>
            </a:r>
            <a:r>
              <a:rPr lang="es-MX" dirty="0">
                <a:solidFill>
                  <a:schemeClr val="accent6">
                    <a:lumMod val="50000"/>
                  </a:schemeClr>
                </a:solidFill>
              </a:rPr>
              <a:t>vivos las convierten en organismos </a:t>
            </a:r>
            <a:r>
              <a:rPr lang="es-MX" dirty="0" smtClean="0">
                <a:solidFill>
                  <a:schemeClr val="accent6">
                    <a:lumMod val="50000"/>
                  </a:schemeClr>
                </a:solidFill>
              </a:rPr>
              <a:t>importantes en </a:t>
            </a:r>
            <a:r>
              <a:rPr lang="es-MX" dirty="0">
                <a:solidFill>
                  <a:schemeClr val="accent6">
                    <a:lumMod val="50000"/>
                  </a:schemeClr>
                </a:solidFill>
              </a:rPr>
              <a:t>la conservación de las especies. </a:t>
            </a:r>
            <a:endParaRPr lang="es-MX" dirty="0" smtClean="0">
              <a:solidFill>
                <a:schemeClr val="accent6">
                  <a:lumMod val="50000"/>
                </a:schemeClr>
              </a:solidFill>
            </a:endParaRPr>
          </a:p>
          <a:p>
            <a:pPr algn="just"/>
            <a:r>
              <a:rPr lang="es-MX" dirty="0" smtClean="0">
                <a:solidFill>
                  <a:schemeClr val="accent6">
                    <a:lumMod val="50000"/>
                  </a:schemeClr>
                </a:solidFill>
              </a:rPr>
              <a:t>Las </a:t>
            </a:r>
            <a:r>
              <a:rPr lang="es-MX" dirty="0">
                <a:solidFill>
                  <a:schemeClr val="accent6">
                    <a:lumMod val="50000"/>
                  </a:schemeClr>
                </a:solidFill>
              </a:rPr>
              <a:t>bromelias </a:t>
            </a:r>
            <a:r>
              <a:rPr lang="es-MX" dirty="0" smtClean="0">
                <a:solidFill>
                  <a:schemeClr val="accent6">
                    <a:lumMod val="50000"/>
                  </a:schemeClr>
                </a:solidFill>
              </a:rPr>
              <a:t>son principalmente </a:t>
            </a:r>
            <a:r>
              <a:rPr lang="es-MX" dirty="0">
                <a:solidFill>
                  <a:schemeClr val="accent6">
                    <a:lumMod val="50000"/>
                  </a:schemeClr>
                </a:solidFill>
              </a:rPr>
              <a:t>polinizadas por animales, esto sugiere </a:t>
            </a:r>
            <a:r>
              <a:rPr lang="es-MX" dirty="0" smtClean="0">
                <a:solidFill>
                  <a:schemeClr val="accent6">
                    <a:lumMod val="50000"/>
                  </a:schemeClr>
                </a:solidFill>
              </a:rPr>
              <a:t>el desarrollo </a:t>
            </a:r>
            <a:r>
              <a:rPr lang="es-MX" dirty="0">
                <a:solidFill>
                  <a:schemeClr val="accent6">
                    <a:lumMod val="50000"/>
                  </a:schemeClr>
                </a:solidFill>
              </a:rPr>
              <a:t>de características florales especializados </a:t>
            </a:r>
            <a:r>
              <a:rPr lang="es-MX" dirty="0" smtClean="0">
                <a:solidFill>
                  <a:schemeClr val="accent6">
                    <a:lumMod val="50000"/>
                  </a:schemeClr>
                </a:solidFill>
              </a:rPr>
              <a:t>para tal </a:t>
            </a:r>
            <a:r>
              <a:rPr lang="es-MX" dirty="0">
                <a:solidFill>
                  <a:schemeClr val="accent6">
                    <a:lumMod val="50000"/>
                  </a:schemeClr>
                </a:solidFill>
              </a:rPr>
              <a:t>fin y probablemente implica procesos de </a:t>
            </a:r>
            <a:r>
              <a:rPr lang="es-MX" dirty="0" err="1" smtClean="0">
                <a:solidFill>
                  <a:schemeClr val="accent6">
                    <a:lumMod val="50000"/>
                  </a:schemeClr>
                </a:solidFill>
              </a:rPr>
              <a:t>coevolución</a:t>
            </a:r>
            <a:r>
              <a:rPr lang="es-MX" dirty="0" smtClean="0">
                <a:solidFill>
                  <a:schemeClr val="accent6">
                    <a:lumMod val="50000"/>
                  </a:schemeClr>
                </a:solidFill>
              </a:rPr>
              <a:t> entre </a:t>
            </a:r>
            <a:r>
              <a:rPr lang="es-MX" dirty="0">
                <a:solidFill>
                  <a:schemeClr val="accent6">
                    <a:lumMod val="50000"/>
                  </a:schemeClr>
                </a:solidFill>
              </a:rPr>
              <a:t>las bromelias y sus principales grupos </a:t>
            </a:r>
            <a:r>
              <a:rPr lang="es-MX" dirty="0" smtClean="0">
                <a:solidFill>
                  <a:schemeClr val="accent6">
                    <a:lumMod val="50000"/>
                  </a:schemeClr>
                </a:solidFill>
              </a:rPr>
              <a:t>de polinizadores</a:t>
            </a:r>
            <a:r>
              <a:rPr lang="es-MX" dirty="0">
                <a:solidFill>
                  <a:schemeClr val="accent6">
                    <a:lumMod val="50000"/>
                  </a:schemeClr>
                </a:solidFill>
              </a:rPr>
              <a:t>, ya sean aves, murciélagos o </a:t>
            </a:r>
            <a:r>
              <a:rPr lang="es-MX" dirty="0" smtClean="0">
                <a:solidFill>
                  <a:schemeClr val="accent6">
                    <a:lumMod val="50000"/>
                  </a:schemeClr>
                </a:solidFill>
              </a:rPr>
              <a:t>insectos (</a:t>
            </a:r>
            <a:r>
              <a:rPr lang="es-MX" dirty="0">
                <a:solidFill>
                  <a:schemeClr val="accent6">
                    <a:lumMod val="50000"/>
                  </a:schemeClr>
                </a:solidFill>
              </a:rPr>
              <a:t>Carranza-</a:t>
            </a:r>
            <a:r>
              <a:rPr lang="es-MX" dirty="0" err="1">
                <a:solidFill>
                  <a:schemeClr val="accent6">
                    <a:lumMod val="50000"/>
                  </a:schemeClr>
                </a:solidFill>
              </a:rPr>
              <a:t>Quinceño</a:t>
            </a:r>
            <a:r>
              <a:rPr lang="es-MX" dirty="0">
                <a:solidFill>
                  <a:schemeClr val="accent6">
                    <a:lumMod val="50000"/>
                  </a:schemeClr>
                </a:solidFill>
              </a:rPr>
              <a:t>, 2008).</a:t>
            </a:r>
          </a:p>
        </p:txBody>
      </p:sp>
    </p:spTree>
    <p:extLst>
      <p:ext uri="{BB962C8B-B14F-4D97-AF65-F5344CB8AC3E}">
        <p14:creationId xmlns:p14="http://schemas.microsoft.com/office/powerpoint/2010/main" val="192500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65468"/>
          </a:xfrm>
        </p:spPr>
        <p:txBody>
          <a:bodyPr>
            <a:normAutofit/>
          </a:bodyPr>
          <a:lstStyle/>
          <a:p>
            <a:r>
              <a:rPr lang="es-MX" sz="3200" b="1" dirty="0" smtClean="0">
                <a:solidFill>
                  <a:schemeClr val="accent6">
                    <a:lumMod val="50000"/>
                  </a:schemeClr>
                </a:solidFill>
              </a:rPr>
              <a:t>2. FORMAS DE VIDA Y CRECIMIENTO</a:t>
            </a:r>
            <a:endParaRPr lang="es-MX" sz="3200" b="1" dirty="0">
              <a:solidFill>
                <a:schemeClr val="accent6">
                  <a:lumMod val="50000"/>
                </a:schemeClr>
              </a:solidFill>
            </a:endParaRPr>
          </a:p>
        </p:txBody>
      </p:sp>
      <p:sp>
        <p:nvSpPr>
          <p:cNvPr id="3" name="Marcador de contenido 2"/>
          <p:cNvSpPr>
            <a:spLocks noGrp="1"/>
          </p:cNvSpPr>
          <p:nvPr>
            <p:ph idx="1"/>
          </p:nvPr>
        </p:nvSpPr>
        <p:spPr>
          <a:solidFill>
            <a:schemeClr val="accent6">
              <a:lumMod val="40000"/>
              <a:lumOff val="60000"/>
            </a:schemeClr>
          </a:solidFill>
        </p:spPr>
        <p:txBody>
          <a:bodyPr>
            <a:normAutofit fontScale="92500" lnSpcReduction="10000"/>
          </a:bodyPr>
          <a:lstStyle/>
          <a:p>
            <a:pPr algn="just"/>
            <a:r>
              <a:rPr lang="es-MX" dirty="0">
                <a:solidFill>
                  <a:schemeClr val="accent6">
                    <a:lumMod val="50000"/>
                  </a:schemeClr>
                </a:solidFill>
              </a:rPr>
              <a:t>Las bromelias pueden ser terrestres, es decir, viven </a:t>
            </a:r>
            <a:r>
              <a:rPr lang="es-MX" dirty="0" smtClean="0">
                <a:solidFill>
                  <a:schemeClr val="accent6">
                    <a:lumMod val="50000"/>
                  </a:schemeClr>
                </a:solidFill>
              </a:rPr>
              <a:t>sobre el </a:t>
            </a:r>
            <a:r>
              <a:rPr lang="es-MX" dirty="0">
                <a:solidFill>
                  <a:schemeClr val="accent6">
                    <a:lumMod val="50000"/>
                  </a:schemeClr>
                </a:solidFill>
              </a:rPr>
              <a:t>suelo; </a:t>
            </a:r>
            <a:r>
              <a:rPr lang="es-MX" dirty="0" err="1">
                <a:solidFill>
                  <a:schemeClr val="accent6">
                    <a:lumMod val="50000"/>
                  </a:schemeClr>
                </a:solidFill>
              </a:rPr>
              <a:t>litófitas</a:t>
            </a:r>
            <a:r>
              <a:rPr lang="es-MX" dirty="0">
                <a:solidFill>
                  <a:schemeClr val="accent6">
                    <a:lumMod val="50000"/>
                  </a:schemeClr>
                </a:solidFill>
              </a:rPr>
              <a:t>, que crecen sobre piedras y epífitas, </a:t>
            </a:r>
            <a:r>
              <a:rPr lang="es-MX" dirty="0" smtClean="0">
                <a:solidFill>
                  <a:schemeClr val="accent6">
                    <a:lumMod val="50000"/>
                  </a:schemeClr>
                </a:solidFill>
              </a:rPr>
              <a:t>que son </a:t>
            </a:r>
            <a:r>
              <a:rPr lang="es-MX" dirty="0">
                <a:solidFill>
                  <a:schemeClr val="accent6">
                    <a:lumMod val="50000"/>
                  </a:schemeClr>
                </a:solidFill>
              </a:rPr>
              <a:t>aquellas que viven sobre árboles o cactus. </a:t>
            </a:r>
            <a:r>
              <a:rPr lang="es-MX" dirty="0" smtClean="0">
                <a:solidFill>
                  <a:schemeClr val="accent6">
                    <a:lumMod val="50000"/>
                  </a:schemeClr>
                </a:solidFill>
              </a:rPr>
              <a:t>Cerca del </a:t>
            </a:r>
            <a:r>
              <a:rPr lang="es-MX" dirty="0">
                <a:solidFill>
                  <a:schemeClr val="accent6">
                    <a:lumMod val="50000"/>
                  </a:schemeClr>
                </a:solidFill>
              </a:rPr>
              <a:t>50% de las </a:t>
            </a:r>
            <a:r>
              <a:rPr lang="es-MX" dirty="0" smtClean="0">
                <a:solidFill>
                  <a:schemeClr val="accent6">
                    <a:lumMod val="50000"/>
                  </a:schemeClr>
                </a:solidFill>
              </a:rPr>
              <a:t>planta </a:t>
            </a:r>
            <a:r>
              <a:rPr lang="es-MX" dirty="0">
                <a:solidFill>
                  <a:schemeClr val="accent6">
                    <a:lumMod val="50000"/>
                  </a:schemeClr>
                </a:solidFill>
              </a:rPr>
              <a:t>la absorba; </a:t>
            </a:r>
            <a:r>
              <a:rPr lang="es-MX" dirty="0" smtClean="0">
                <a:solidFill>
                  <a:schemeClr val="accent6">
                    <a:lumMod val="50000"/>
                  </a:schemeClr>
                </a:solidFill>
              </a:rPr>
              <a:t>especies de bromelias que existen son epífitas. Estas plantas no dañan a sus portadores, solo los usan como soporte y no obtienen nutrientes o agua de las plantas sobre las que crecen (en otras palabras, no son parasitas de los árboles).</a:t>
            </a:r>
          </a:p>
          <a:p>
            <a:pPr algn="just"/>
            <a:r>
              <a:rPr lang="es-MX" dirty="0" smtClean="0">
                <a:solidFill>
                  <a:schemeClr val="accent6">
                    <a:lumMod val="50000"/>
                  </a:schemeClr>
                </a:solidFill>
              </a:rPr>
              <a:t>Presentan dos formas de crecimiento. Por un lado, están las especies con hojas anchas que forman los “tanques” en los que se puede almacenar hasta un litro o más de agua para que la y </a:t>
            </a:r>
            <a:r>
              <a:rPr lang="es-MX" dirty="0">
                <a:solidFill>
                  <a:schemeClr val="accent6">
                    <a:lumMod val="50000"/>
                  </a:schemeClr>
                </a:solidFill>
              </a:rPr>
              <a:t>por el otro, se </a:t>
            </a:r>
            <a:r>
              <a:rPr lang="es-MX" dirty="0" smtClean="0">
                <a:solidFill>
                  <a:schemeClr val="accent6">
                    <a:lumMod val="50000"/>
                  </a:schemeClr>
                </a:solidFill>
              </a:rPr>
              <a:t>tiene a </a:t>
            </a:r>
            <a:r>
              <a:rPr lang="es-MX" dirty="0">
                <a:solidFill>
                  <a:schemeClr val="accent6">
                    <a:lumMod val="50000"/>
                  </a:schemeClr>
                </a:solidFill>
              </a:rPr>
              <a:t>las especies llamadas “atmosféricas”, que tienen </a:t>
            </a:r>
            <a:r>
              <a:rPr lang="es-MX" dirty="0" smtClean="0">
                <a:solidFill>
                  <a:schemeClr val="accent6">
                    <a:lumMod val="50000"/>
                  </a:schemeClr>
                </a:solidFill>
              </a:rPr>
              <a:t>hojas delgadas </a:t>
            </a:r>
            <a:r>
              <a:rPr lang="es-MX" dirty="0">
                <a:solidFill>
                  <a:schemeClr val="accent6">
                    <a:lumMod val="50000"/>
                  </a:schemeClr>
                </a:solidFill>
              </a:rPr>
              <a:t>y rígidas cubiertas por pelos foliares (</a:t>
            </a:r>
            <a:r>
              <a:rPr lang="es-MX" dirty="0" smtClean="0">
                <a:solidFill>
                  <a:schemeClr val="accent6">
                    <a:lumMod val="50000"/>
                  </a:schemeClr>
                </a:solidFill>
              </a:rPr>
              <a:t>llamados </a:t>
            </a:r>
            <a:r>
              <a:rPr lang="es-MX" dirty="0" err="1" smtClean="0">
                <a:solidFill>
                  <a:schemeClr val="accent6">
                    <a:lumMod val="50000"/>
                  </a:schemeClr>
                </a:solidFill>
              </a:rPr>
              <a:t>tricomas</a:t>
            </a:r>
            <a:r>
              <a:rPr lang="es-MX" dirty="0">
                <a:solidFill>
                  <a:schemeClr val="accent6">
                    <a:lumMod val="50000"/>
                  </a:schemeClr>
                </a:solidFill>
              </a:rPr>
              <a:t>) que absorben el agua (humedad) del entorno.</a:t>
            </a:r>
          </a:p>
        </p:txBody>
      </p:sp>
    </p:spTree>
    <p:extLst>
      <p:ext uri="{BB962C8B-B14F-4D97-AF65-F5344CB8AC3E}">
        <p14:creationId xmlns:p14="http://schemas.microsoft.com/office/powerpoint/2010/main" val="1398166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HÃBITAT DE LAS BROMELI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2450" y="0"/>
            <a:ext cx="4991100" cy="37433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HÃBITAT DE LAS BROMELI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0977" y="-84120"/>
            <a:ext cx="5015593" cy="376169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bromelias terrestr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49" y="3537857"/>
            <a:ext cx="4976803" cy="332014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sultado de imagen para tillandsia en cables de luz"/>
          <p:cNvPicPr>
            <a:picLocks noChangeAspect="1" noChangeArrowheads="1"/>
          </p:cNvPicPr>
          <p:nvPr/>
        </p:nvPicPr>
        <p:blipFill rotWithShape="1">
          <a:blip r:embed="rId5">
            <a:extLst>
              <a:ext uri="{28A0092B-C50C-407E-A947-70E740481C1C}">
                <a14:useLocalDpi xmlns:a14="http://schemas.microsoft.com/office/drawing/2010/main" val="0"/>
              </a:ext>
            </a:extLst>
          </a:blip>
          <a:srcRect b="6002"/>
          <a:stretch/>
        </p:blipFill>
        <p:spPr bwMode="auto">
          <a:xfrm>
            <a:off x="6740978" y="3625331"/>
            <a:ext cx="5015593" cy="314519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9382575" y="5660963"/>
            <a:ext cx="2475999" cy="369332"/>
          </a:xfrm>
          <a:prstGeom prst="rect">
            <a:avLst/>
          </a:prstGeom>
        </p:spPr>
        <p:txBody>
          <a:bodyPr wrap="none">
            <a:spAutoFit/>
          </a:bodyPr>
          <a:lstStyle/>
          <a:p>
            <a:r>
              <a:rPr lang="es-MX" b="1" i="1" dirty="0" err="1">
                <a:solidFill>
                  <a:schemeClr val="accent4">
                    <a:lumMod val="60000"/>
                    <a:lumOff val="40000"/>
                  </a:schemeClr>
                </a:solidFill>
                <a:latin typeface="Arial" panose="020B0604020202020204" pitchFamily="34" charset="0"/>
              </a:rPr>
              <a:t>Tillandsia</a:t>
            </a:r>
            <a:r>
              <a:rPr lang="es-MX" b="1" i="1" dirty="0">
                <a:solidFill>
                  <a:schemeClr val="accent4">
                    <a:lumMod val="60000"/>
                    <a:lumOff val="40000"/>
                  </a:schemeClr>
                </a:solidFill>
                <a:latin typeface="Arial" panose="020B0604020202020204" pitchFamily="34" charset="0"/>
              </a:rPr>
              <a:t> </a:t>
            </a:r>
            <a:r>
              <a:rPr lang="es-MX" b="1" i="1" dirty="0" err="1">
                <a:solidFill>
                  <a:schemeClr val="accent4">
                    <a:lumMod val="60000"/>
                    <a:lumOff val="40000"/>
                  </a:schemeClr>
                </a:solidFill>
                <a:latin typeface="Arial" panose="020B0604020202020204" pitchFamily="34" charset="0"/>
              </a:rPr>
              <a:t>recurvata</a:t>
            </a:r>
            <a:r>
              <a:rPr lang="es-MX" b="1" dirty="0">
                <a:solidFill>
                  <a:schemeClr val="accent4">
                    <a:lumMod val="60000"/>
                    <a:lumOff val="40000"/>
                  </a:schemeClr>
                </a:solidFill>
                <a:latin typeface="Arial" panose="020B0604020202020204" pitchFamily="34" charset="0"/>
              </a:rPr>
              <a:t>, </a:t>
            </a:r>
            <a:endParaRPr lang="es-MX" b="1" dirty="0">
              <a:solidFill>
                <a:schemeClr val="accent4">
                  <a:lumMod val="60000"/>
                  <a:lumOff val="40000"/>
                </a:schemeClr>
              </a:solidFill>
            </a:endParaRPr>
          </a:p>
        </p:txBody>
      </p:sp>
      <p:sp>
        <p:nvSpPr>
          <p:cNvPr id="4" name="3 CuadroTexto"/>
          <p:cNvSpPr txBox="1"/>
          <p:nvPr/>
        </p:nvSpPr>
        <p:spPr>
          <a:xfrm>
            <a:off x="7144285" y="914400"/>
            <a:ext cx="982766" cy="369332"/>
          </a:xfrm>
          <a:prstGeom prst="rect">
            <a:avLst/>
          </a:prstGeom>
          <a:solidFill>
            <a:schemeClr val="accent6">
              <a:lumMod val="40000"/>
              <a:lumOff val="60000"/>
            </a:schemeClr>
          </a:solidFill>
        </p:spPr>
        <p:txBody>
          <a:bodyPr wrap="square" rtlCol="0">
            <a:spAutoFit/>
          </a:bodyPr>
          <a:lstStyle/>
          <a:p>
            <a:r>
              <a:rPr lang="es-ES_tradnl" dirty="0" err="1" smtClean="0">
                <a:solidFill>
                  <a:schemeClr val="accent6">
                    <a:lumMod val="50000"/>
                  </a:schemeClr>
                </a:solidFill>
              </a:rPr>
              <a:t>Litofitas</a:t>
            </a:r>
            <a:r>
              <a:rPr lang="es-ES_tradnl" dirty="0" smtClean="0"/>
              <a:t> </a:t>
            </a:r>
            <a:endParaRPr lang="es-MX" dirty="0"/>
          </a:p>
        </p:txBody>
      </p:sp>
      <p:sp>
        <p:nvSpPr>
          <p:cNvPr id="9" name="8 CuadroTexto"/>
          <p:cNvSpPr txBox="1"/>
          <p:nvPr/>
        </p:nvSpPr>
        <p:spPr>
          <a:xfrm>
            <a:off x="4399660" y="914400"/>
            <a:ext cx="982766" cy="369332"/>
          </a:xfrm>
          <a:prstGeom prst="rect">
            <a:avLst/>
          </a:prstGeom>
          <a:solidFill>
            <a:schemeClr val="accent6">
              <a:lumMod val="40000"/>
              <a:lumOff val="60000"/>
            </a:schemeClr>
          </a:solidFill>
        </p:spPr>
        <p:txBody>
          <a:bodyPr wrap="square" rtlCol="0">
            <a:spAutoFit/>
          </a:bodyPr>
          <a:lstStyle/>
          <a:p>
            <a:r>
              <a:rPr lang="es-ES_tradnl" dirty="0" smtClean="0">
                <a:solidFill>
                  <a:schemeClr val="accent6">
                    <a:lumMod val="50000"/>
                  </a:schemeClr>
                </a:solidFill>
              </a:rPr>
              <a:t>Epifitas </a:t>
            </a:r>
            <a:endParaRPr lang="es-MX" dirty="0"/>
          </a:p>
        </p:txBody>
      </p:sp>
      <p:sp>
        <p:nvSpPr>
          <p:cNvPr id="10" name="9 CuadroTexto"/>
          <p:cNvSpPr txBox="1"/>
          <p:nvPr/>
        </p:nvSpPr>
        <p:spPr>
          <a:xfrm>
            <a:off x="3897129" y="5749895"/>
            <a:ext cx="1140740" cy="369332"/>
          </a:xfrm>
          <a:prstGeom prst="rect">
            <a:avLst/>
          </a:prstGeom>
          <a:solidFill>
            <a:schemeClr val="accent6">
              <a:lumMod val="40000"/>
              <a:lumOff val="60000"/>
            </a:schemeClr>
          </a:solidFill>
        </p:spPr>
        <p:txBody>
          <a:bodyPr wrap="square" rtlCol="0">
            <a:spAutoFit/>
          </a:bodyPr>
          <a:lstStyle/>
          <a:p>
            <a:r>
              <a:rPr lang="es-ES_tradnl" dirty="0" smtClean="0">
                <a:solidFill>
                  <a:schemeClr val="accent6">
                    <a:lumMod val="50000"/>
                  </a:schemeClr>
                </a:solidFill>
              </a:rPr>
              <a:t>Terrestres </a:t>
            </a:r>
            <a:r>
              <a:rPr lang="es-ES_tradnl" dirty="0" smtClean="0"/>
              <a:t> </a:t>
            </a:r>
            <a:endParaRPr lang="es-MX" dirty="0"/>
          </a:p>
        </p:txBody>
      </p:sp>
    </p:spTree>
    <p:extLst>
      <p:ext uri="{BB962C8B-B14F-4D97-AF65-F5344CB8AC3E}">
        <p14:creationId xmlns:p14="http://schemas.microsoft.com/office/powerpoint/2010/main" val="26903517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73184" y="339489"/>
            <a:ext cx="1084603" cy="412541"/>
          </a:xfrm>
          <a:solidFill>
            <a:schemeClr val="accent6">
              <a:lumMod val="40000"/>
              <a:lumOff val="60000"/>
            </a:schemeClr>
          </a:solidFill>
          <a:ln w="19050">
            <a:solidFill>
              <a:schemeClr val="accent6">
                <a:lumMod val="50000"/>
              </a:schemeClr>
            </a:solidFill>
          </a:ln>
        </p:spPr>
        <p:txBody>
          <a:bodyPr>
            <a:normAutofit/>
          </a:bodyPr>
          <a:lstStyle/>
          <a:p>
            <a:r>
              <a:rPr lang="es-ES_tradnl" sz="1400" b="1" dirty="0" smtClean="0">
                <a:solidFill>
                  <a:schemeClr val="accent6">
                    <a:lumMod val="50000"/>
                  </a:schemeClr>
                </a:solidFill>
              </a:rPr>
              <a:t>HAUSTORIO</a:t>
            </a:r>
            <a:endParaRPr lang="es-MX" sz="1400" b="1" dirty="0">
              <a:solidFill>
                <a:schemeClr val="accent6">
                  <a:lumMod val="50000"/>
                </a:schemeClr>
              </a:solidFill>
            </a:endParaRPr>
          </a:p>
        </p:txBody>
      </p:sp>
      <p:sp>
        <p:nvSpPr>
          <p:cNvPr id="3" name="Marcador de contenido 2"/>
          <p:cNvSpPr>
            <a:spLocks noGrp="1"/>
          </p:cNvSpPr>
          <p:nvPr>
            <p:ph idx="1"/>
          </p:nvPr>
        </p:nvSpPr>
        <p:spPr>
          <a:xfrm>
            <a:off x="838200" y="1206128"/>
            <a:ext cx="4904574" cy="4970835"/>
          </a:xfrm>
          <a:solidFill>
            <a:schemeClr val="accent6">
              <a:lumMod val="40000"/>
              <a:lumOff val="60000"/>
            </a:schemeClr>
          </a:solidFill>
        </p:spPr>
        <p:txBody>
          <a:bodyPr>
            <a:normAutofit fontScale="92500" lnSpcReduction="20000"/>
          </a:bodyPr>
          <a:lstStyle/>
          <a:p>
            <a:endParaRPr lang="es-MX" dirty="0">
              <a:solidFill>
                <a:schemeClr val="accent6">
                  <a:lumMod val="50000"/>
                </a:schemeClr>
              </a:solidFill>
            </a:endParaRPr>
          </a:p>
          <a:p>
            <a:r>
              <a:rPr lang="es-MX" dirty="0">
                <a:solidFill>
                  <a:schemeClr val="accent6">
                    <a:lumMod val="50000"/>
                  </a:schemeClr>
                </a:solidFill>
              </a:rPr>
              <a:t>A diferencia de las </a:t>
            </a:r>
            <a:r>
              <a:rPr lang="es-MX" b="1" dirty="0">
                <a:solidFill>
                  <a:schemeClr val="accent6">
                    <a:lumMod val="50000"/>
                  </a:schemeClr>
                </a:solidFill>
              </a:rPr>
              <a:t>plantas parásitas</a:t>
            </a:r>
            <a:r>
              <a:rPr lang="es-MX" dirty="0">
                <a:solidFill>
                  <a:schemeClr val="accent6">
                    <a:lumMod val="50000"/>
                  </a:schemeClr>
                </a:solidFill>
              </a:rPr>
              <a:t> las epífitas no generan </a:t>
            </a:r>
            <a:r>
              <a:rPr lang="es-MX" b="1" dirty="0">
                <a:solidFill>
                  <a:schemeClr val="accent6">
                    <a:lumMod val="50000"/>
                  </a:schemeClr>
                </a:solidFill>
              </a:rPr>
              <a:t>haustorio</a:t>
            </a:r>
            <a:r>
              <a:rPr lang="es-MX" dirty="0">
                <a:solidFill>
                  <a:schemeClr val="accent6">
                    <a:lumMod val="50000"/>
                  </a:schemeClr>
                </a:solidFill>
              </a:rPr>
              <a:t> (raíz modificada de una planta parásita que penetra en el tejido del anfitrión). </a:t>
            </a:r>
            <a:r>
              <a:rPr lang="es-MX" b="1" dirty="0">
                <a:solidFill>
                  <a:schemeClr val="accent6">
                    <a:lumMod val="50000"/>
                  </a:schemeClr>
                </a:solidFill>
              </a:rPr>
              <a:t>Las epífitas </a:t>
            </a:r>
            <a:r>
              <a:rPr lang="es-MX" dirty="0">
                <a:solidFill>
                  <a:schemeClr val="accent6">
                    <a:lumMod val="50000"/>
                  </a:schemeClr>
                </a:solidFill>
              </a:rPr>
              <a:t>han desarrollado diferentes adaptaciones para sobrevivir en el hábitat epífito. El agua y los nutrientes que necesitan para vivir –como las bromelias, por ejemplo– los obtienen de la atmósfera absorbiéndolos a través de sus hojas. </a:t>
            </a:r>
          </a:p>
        </p:txBody>
      </p:sp>
      <p:pic>
        <p:nvPicPr>
          <p:cNvPr id="1026" name="Picture 2" descr="Resultado de imagen para PLANTAS PARASIT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987" y="1206127"/>
            <a:ext cx="5342280" cy="19899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RAICES DE BROMELIAS"/>
          <p:cNvPicPr>
            <a:picLocks noChangeAspect="1" noChangeArrowheads="1"/>
          </p:cNvPicPr>
          <p:nvPr/>
        </p:nvPicPr>
        <p:blipFill rotWithShape="1">
          <a:blip r:embed="rId3">
            <a:extLst>
              <a:ext uri="{28A0092B-C50C-407E-A947-70E740481C1C}">
                <a14:useLocalDpi xmlns:a14="http://schemas.microsoft.com/office/drawing/2010/main" val="0"/>
              </a:ext>
            </a:extLst>
          </a:blip>
          <a:srcRect l="18471" r="15642"/>
          <a:stretch/>
        </p:blipFill>
        <p:spPr bwMode="auto">
          <a:xfrm>
            <a:off x="7537390" y="3478137"/>
            <a:ext cx="2811566" cy="3200401"/>
          </a:xfrm>
          <a:prstGeom prst="rect">
            <a:avLst/>
          </a:prstGeom>
          <a:noFill/>
          <a:extLst>
            <a:ext uri="{909E8E84-426E-40DD-AFC4-6F175D3DCCD1}">
              <a14:hiddenFill xmlns:a14="http://schemas.microsoft.com/office/drawing/2010/main">
                <a:solidFill>
                  <a:srgbClr val="FFFFFF"/>
                </a:solidFill>
              </a14:hiddenFill>
            </a:ext>
          </a:extLst>
        </p:spPr>
      </p:pic>
      <p:sp>
        <p:nvSpPr>
          <p:cNvPr id="4" name="3 Flecha abajo"/>
          <p:cNvSpPr/>
          <p:nvPr/>
        </p:nvSpPr>
        <p:spPr>
          <a:xfrm rot="19064780">
            <a:off x="8517027" y="701438"/>
            <a:ext cx="164322" cy="1054914"/>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10272045" y="5811141"/>
            <a:ext cx="871671" cy="307777"/>
          </a:xfrm>
          <a:prstGeom prst="rect">
            <a:avLst/>
          </a:prstGeom>
          <a:solidFill>
            <a:schemeClr val="accent6">
              <a:lumMod val="60000"/>
              <a:lumOff val="40000"/>
            </a:schemeClr>
          </a:solidFill>
        </p:spPr>
        <p:txBody>
          <a:bodyPr wrap="square" rtlCol="0">
            <a:spAutoFit/>
          </a:bodyPr>
          <a:lstStyle/>
          <a:p>
            <a:r>
              <a:rPr lang="es-ES_tradnl" sz="1400" b="1" dirty="0" smtClean="0">
                <a:solidFill>
                  <a:schemeClr val="accent6">
                    <a:lumMod val="50000"/>
                  </a:schemeClr>
                </a:solidFill>
              </a:rPr>
              <a:t>ANCLAJE</a:t>
            </a:r>
            <a:endParaRPr lang="es-MX" sz="1400" b="1" dirty="0">
              <a:solidFill>
                <a:schemeClr val="accent6">
                  <a:lumMod val="50000"/>
                </a:schemeClr>
              </a:solidFill>
            </a:endParaRPr>
          </a:p>
        </p:txBody>
      </p:sp>
    </p:spTree>
    <p:extLst>
      <p:ext uri="{BB962C8B-B14F-4D97-AF65-F5344CB8AC3E}">
        <p14:creationId xmlns:p14="http://schemas.microsoft.com/office/powerpoint/2010/main" val="4222703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p:spPr>
        <p:txBody>
          <a:bodyPr>
            <a:normAutofit fontScale="92500" lnSpcReduction="10000"/>
          </a:bodyPr>
          <a:lstStyle/>
          <a:p>
            <a:r>
              <a:rPr lang="es-MX" dirty="0">
                <a:solidFill>
                  <a:schemeClr val="accent6">
                    <a:lumMod val="50000"/>
                  </a:schemeClr>
                </a:solidFill>
              </a:rPr>
              <a:t>Las bromelias, por lo general, son hierbas con </a:t>
            </a:r>
            <a:r>
              <a:rPr lang="es-MX" dirty="0" smtClean="0">
                <a:solidFill>
                  <a:schemeClr val="accent6">
                    <a:lumMod val="50000"/>
                  </a:schemeClr>
                </a:solidFill>
              </a:rPr>
              <a:t>hojas </a:t>
            </a:r>
            <a:r>
              <a:rPr lang="es-MX" dirty="0" err="1" smtClean="0">
                <a:solidFill>
                  <a:schemeClr val="accent6">
                    <a:lumMod val="50000"/>
                  </a:schemeClr>
                </a:solidFill>
              </a:rPr>
              <a:t>arrosetadas</a:t>
            </a:r>
            <a:r>
              <a:rPr lang="es-MX" dirty="0">
                <a:solidFill>
                  <a:schemeClr val="accent6">
                    <a:lumMod val="50000"/>
                  </a:schemeClr>
                </a:solidFill>
              </a:rPr>
              <a:t>, simples, alternas y que están dispuestas </a:t>
            </a:r>
            <a:r>
              <a:rPr lang="es-MX" dirty="0" smtClean="0">
                <a:solidFill>
                  <a:schemeClr val="accent6">
                    <a:lumMod val="50000"/>
                  </a:schemeClr>
                </a:solidFill>
              </a:rPr>
              <a:t>en espiral </a:t>
            </a:r>
            <a:r>
              <a:rPr lang="es-MX" dirty="0">
                <a:solidFill>
                  <a:schemeClr val="accent6">
                    <a:lumMod val="50000"/>
                  </a:schemeClr>
                </a:solidFill>
              </a:rPr>
              <a:t>(ver Figura 10); carecen de peciolo y los </a:t>
            </a:r>
            <a:r>
              <a:rPr lang="es-MX" dirty="0" smtClean="0">
                <a:solidFill>
                  <a:schemeClr val="accent6">
                    <a:lumMod val="50000"/>
                  </a:schemeClr>
                </a:solidFill>
              </a:rPr>
              <a:t>márgenes de </a:t>
            </a:r>
            <a:r>
              <a:rPr lang="es-MX" dirty="0">
                <a:solidFill>
                  <a:schemeClr val="accent6">
                    <a:lumMod val="50000"/>
                  </a:schemeClr>
                </a:solidFill>
              </a:rPr>
              <a:t>las hojas son enteros, aserrados o espinosos.</a:t>
            </a:r>
          </a:p>
          <a:p>
            <a:r>
              <a:rPr lang="es-MX" dirty="0">
                <a:solidFill>
                  <a:schemeClr val="accent6">
                    <a:lumMod val="50000"/>
                  </a:schemeClr>
                </a:solidFill>
              </a:rPr>
              <a:t>Tienen inflorescencias vistosas que pueden </a:t>
            </a:r>
            <a:r>
              <a:rPr lang="es-MX" dirty="0" smtClean="0">
                <a:solidFill>
                  <a:schemeClr val="accent6">
                    <a:lumMod val="50000"/>
                  </a:schemeClr>
                </a:solidFill>
              </a:rPr>
              <a:t>emerger del </a:t>
            </a:r>
            <a:r>
              <a:rPr lang="es-MX" dirty="0">
                <a:solidFill>
                  <a:schemeClr val="accent6">
                    <a:lumMod val="50000"/>
                  </a:schemeClr>
                </a:solidFill>
              </a:rPr>
              <a:t>centro de la roseta (ver Figura 10) o lateralmente.</a:t>
            </a:r>
          </a:p>
          <a:p>
            <a:r>
              <a:rPr lang="es-MX" dirty="0">
                <a:solidFill>
                  <a:schemeClr val="accent6">
                    <a:lumMod val="50000"/>
                  </a:schemeClr>
                </a:solidFill>
              </a:rPr>
              <a:t>Estas pueden ser compuestas, simples, racimosas</a:t>
            </a:r>
            <a:r>
              <a:rPr lang="es-MX" dirty="0" smtClean="0">
                <a:solidFill>
                  <a:schemeClr val="accent6">
                    <a:lumMod val="50000"/>
                  </a:schemeClr>
                </a:solidFill>
              </a:rPr>
              <a:t>, </a:t>
            </a:r>
            <a:r>
              <a:rPr lang="pt-BR" dirty="0" smtClean="0">
                <a:solidFill>
                  <a:schemeClr val="accent6">
                    <a:lumMod val="50000"/>
                  </a:schemeClr>
                </a:solidFill>
              </a:rPr>
              <a:t>espigadas</a:t>
            </a:r>
            <a:r>
              <a:rPr lang="pt-BR" dirty="0">
                <a:solidFill>
                  <a:schemeClr val="accent6">
                    <a:lumMod val="50000"/>
                  </a:schemeClr>
                </a:solidFill>
              </a:rPr>
              <a:t>, capituliformes, paniculadas o </a:t>
            </a:r>
            <a:r>
              <a:rPr lang="pt-BR" dirty="0" smtClean="0">
                <a:solidFill>
                  <a:schemeClr val="accent6">
                    <a:lumMod val="50000"/>
                  </a:schemeClr>
                </a:solidFill>
              </a:rPr>
              <a:t>raramente </a:t>
            </a:r>
            <a:r>
              <a:rPr lang="es-MX" dirty="0" smtClean="0">
                <a:solidFill>
                  <a:schemeClr val="accent6">
                    <a:lumMod val="50000"/>
                  </a:schemeClr>
                </a:solidFill>
              </a:rPr>
              <a:t>reducidas </a:t>
            </a:r>
            <a:r>
              <a:rPr lang="es-MX" dirty="0">
                <a:solidFill>
                  <a:schemeClr val="accent6">
                    <a:lumMod val="50000"/>
                  </a:schemeClr>
                </a:solidFill>
              </a:rPr>
              <a:t>a una sola flor</a:t>
            </a:r>
            <a:r>
              <a:rPr lang="es-MX" dirty="0" smtClean="0">
                <a:solidFill>
                  <a:schemeClr val="accent6">
                    <a:lumMod val="50000"/>
                  </a:schemeClr>
                </a:solidFill>
              </a:rPr>
              <a:t>. Las </a:t>
            </a:r>
            <a:r>
              <a:rPr lang="es-MX" dirty="0">
                <a:solidFill>
                  <a:schemeClr val="accent6">
                    <a:lumMod val="50000"/>
                  </a:schemeClr>
                </a:solidFill>
              </a:rPr>
              <a:t>flores tienen un cáliz conformado por tres </a:t>
            </a:r>
            <a:r>
              <a:rPr lang="es-MX" dirty="0" smtClean="0">
                <a:solidFill>
                  <a:schemeClr val="accent6">
                    <a:lumMod val="50000"/>
                  </a:schemeClr>
                </a:solidFill>
              </a:rPr>
              <a:t>sépalos libres</a:t>
            </a:r>
            <a:r>
              <a:rPr lang="es-MX" dirty="0">
                <a:solidFill>
                  <a:schemeClr val="accent6">
                    <a:lumMod val="50000"/>
                  </a:schemeClr>
                </a:solidFill>
              </a:rPr>
              <a:t>, simétricos y verdes, raramente coloridos y </a:t>
            </a:r>
            <a:r>
              <a:rPr lang="es-MX" dirty="0" smtClean="0">
                <a:solidFill>
                  <a:schemeClr val="accent6">
                    <a:lumMod val="50000"/>
                  </a:schemeClr>
                </a:solidFill>
              </a:rPr>
              <a:t>tienen una </a:t>
            </a:r>
            <a:r>
              <a:rPr lang="es-MX" dirty="0">
                <a:solidFill>
                  <a:schemeClr val="accent6">
                    <a:lumMod val="50000"/>
                  </a:schemeClr>
                </a:solidFill>
              </a:rPr>
              <a:t>corola tubular simétrica y colorida que </a:t>
            </a:r>
            <a:r>
              <a:rPr lang="es-MX" dirty="0" smtClean="0">
                <a:solidFill>
                  <a:schemeClr val="accent6">
                    <a:lumMod val="50000"/>
                  </a:schemeClr>
                </a:solidFill>
              </a:rPr>
              <a:t>consta de </a:t>
            </a:r>
            <a:r>
              <a:rPr lang="es-MX" dirty="0">
                <a:solidFill>
                  <a:schemeClr val="accent6">
                    <a:lumMod val="50000"/>
                  </a:schemeClr>
                </a:solidFill>
              </a:rPr>
              <a:t>tres pétalos que pueden ser libres o unidos. Por </a:t>
            </a:r>
            <a:r>
              <a:rPr lang="es-MX" dirty="0" smtClean="0">
                <a:solidFill>
                  <a:schemeClr val="accent6">
                    <a:lumMod val="50000"/>
                  </a:schemeClr>
                </a:solidFill>
              </a:rPr>
              <a:t>lo general</a:t>
            </a:r>
            <a:r>
              <a:rPr lang="es-MX" dirty="0">
                <a:solidFill>
                  <a:schemeClr val="accent6">
                    <a:lumMod val="50000"/>
                  </a:schemeClr>
                </a:solidFill>
              </a:rPr>
              <a:t>, son bisexuales y pocas veces son unisexuales</a:t>
            </a:r>
            <a:r>
              <a:rPr lang="es-MX" dirty="0" smtClean="0">
                <a:solidFill>
                  <a:schemeClr val="accent6">
                    <a:lumMod val="50000"/>
                  </a:schemeClr>
                </a:solidFill>
              </a:rPr>
              <a:t>. Tienen </a:t>
            </a:r>
            <a:r>
              <a:rPr lang="es-MX" dirty="0">
                <a:solidFill>
                  <a:schemeClr val="accent6">
                    <a:lumMod val="50000"/>
                  </a:schemeClr>
                </a:solidFill>
              </a:rPr>
              <a:t>simetría radial, aunque algunas flores tienen </a:t>
            </a:r>
            <a:r>
              <a:rPr lang="es-MX" dirty="0" smtClean="0">
                <a:solidFill>
                  <a:schemeClr val="accent6">
                    <a:lumMod val="50000"/>
                  </a:schemeClr>
                </a:solidFill>
              </a:rPr>
              <a:t>la simetría </a:t>
            </a:r>
            <a:r>
              <a:rPr lang="es-MX" dirty="0">
                <a:solidFill>
                  <a:schemeClr val="accent6">
                    <a:lumMod val="50000"/>
                  </a:schemeClr>
                </a:solidFill>
              </a:rPr>
              <a:t>ligeramente bilateral.</a:t>
            </a:r>
          </a:p>
        </p:txBody>
      </p:sp>
    </p:spTree>
    <p:extLst>
      <p:ext uri="{BB962C8B-B14F-4D97-AF65-F5344CB8AC3E}">
        <p14:creationId xmlns:p14="http://schemas.microsoft.com/office/powerpoint/2010/main" val="1667969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4416" y="91660"/>
            <a:ext cx="9300433" cy="1083997"/>
          </a:xfrm>
        </p:spPr>
        <p:txBody>
          <a:bodyPr>
            <a:normAutofit/>
          </a:bodyPr>
          <a:lstStyle/>
          <a:p>
            <a:pPr algn="ctr"/>
            <a:r>
              <a:rPr lang="es-MX" sz="3200" b="1" dirty="0" smtClean="0">
                <a:solidFill>
                  <a:schemeClr val="accent6">
                    <a:lumMod val="50000"/>
                  </a:schemeClr>
                </a:solidFill>
                <a:effectLst>
                  <a:outerShdw blurRad="38100" dist="38100" dir="2700000" algn="tl">
                    <a:srgbClr val="000000">
                      <a:alpha val="43137"/>
                    </a:srgbClr>
                  </a:outerShdw>
                </a:effectLst>
              </a:rPr>
              <a:t>3. MORFOLOGIA DE LAS BROMELIAS Y TAXONOMIA</a:t>
            </a:r>
            <a:endParaRPr lang="es-MX" sz="3200" b="1" dirty="0">
              <a:solidFill>
                <a:schemeClr val="accent6">
                  <a:lumMod val="50000"/>
                </a:schemeClr>
              </a:solidFill>
              <a:effectLst>
                <a:outerShdw blurRad="38100" dist="38100" dir="2700000" algn="tl">
                  <a:srgbClr val="000000">
                    <a:alpha val="43137"/>
                  </a:srgbClr>
                </a:outerShdw>
              </a:effectLst>
            </a:endParaRPr>
          </a:p>
        </p:txBody>
      </p:sp>
      <p:pic>
        <p:nvPicPr>
          <p:cNvPr id="4" name="Marcador de contenido 3"/>
          <p:cNvPicPr>
            <a:picLocks noGrp="1" noChangeAspect="1"/>
          </p:cNvPicPr>
          <p:nvPr>
            <p:ph idx="1"/>
          </p:nvPr>
        </p:nvPicPr>
        <p:blipFill>
          <a:blip r:embed="rId2"/>
          <a:stretch>
            <a:fillRect/>
          </a:stretch>
        </p:blipFill>
        <p:spPr>
          <a:xfrm>
            <a:off x="2502549" y="1308016"/>
            <a:ext cx="5824033" cy="5062068"/>
          </a:xfrm>
          <a:prstGeom prst="rect">
            <a:avLst/>
          </a:prstGeom>
        </p:spPr>
      </p:pic>
      <p:sp>
        <p:nvSpPr>
          <p:cNvPr id="5" name="Rectángulo 4"/>
          <p:cNvSpPr/>
          <p:nvPr/>
        </p:nvSpPr>
        <p:spPr>
          <a:xfrm>
            <a:off x="8326582" y="2142254"/>
            <a:ext cx="1872343" cy="2862322"/>
          </a:xfrm>
          <a:prstGeom prst="rect">
            <a:avLst/>
          </a:prstGeom>
        </p:spPr>
        <p:txBody>
          <a:bodyPr wrap="square">
            <a:spAutoFit/>
          </a:bodyPr>
          <a:lstStyle/>
          <a:p>
            <a:r>
              <a:rPr lang="es-MX" b="1" i="0" u="none" strike="noStrike" baseline="0" dirty="0" smtClean="0">
                <a:solidFill>
                  <a:schemeClr val="accent6">
                    <a:lumMod val="50000"/>
                  </a:schemeClr>
                </a:solidFill>
                <a:latin typeface="Repsol-Light"/>
              </a:rPr>
              <a:t>Inflorescencia / </a:t>
            </a:r>
            <a:r>
              <a:rPr lang="es-MX" b="1" i="1" u="none" strike="noStrike" baseline="0" dirty="0" err="1" smtClean="0">
                <a:solidFill>
                  <a:schemeClr val="accent6">
                    <a:lumMod val="50000"/>
                  </a:schemeClr>
                </a:solidFill>
                <a:latin typeface="Repsol-LightItalic"/>
              </a:rPr>
              <a:t>Inflorescence</a:t>
            </a:r>
            <a:endParaRPr lang="es-MX" b="1" i="1" u="none" strike="noStrike" baseline="0" dirty="0" smtClean="0">
              <a:solidFill>
                <a:schemeClr val="accent6">
                  <a:lumMod val="50000"/>
                </a:schemeClr>
              </a:solidFill>
              <a:latin typeface="Repsol-LightItalic"/>
            </a:endParaRPr>
          </a:p>
          <a:p>
            <a:endParaRPr lang="es-MX" b="1" i="1" dirty="0">
              <a:solidFill>
                <a:schemeClr val="accent6">
                  <a:lumMod val="50000"/>
                </a:schemeClr>
              </a:solidFill>
              <a:latin typeface="Repsol-LightItalic"/>
            </a:endParaRPr>
          </a:p>
          <a:p>
            <a:endParaRPr lang="es-MX" b="1" i="1" u="none" strike="noStrike" baseline="0" dirty="0" smtClean="0">
              <a:solidFill>
                <a:schemeClr val="accent6">
                  <a:lumMod val="50000"/>
                </a:schemeClr>
              </a:solidFill>
              <a:latin typeface="Repsol-LightItalic"/>
            </a:endParaRPr>
          </a:p>
          <a:p>
            <a:r>
              <a:rPr lang="es-MX" b="1" i="0" u="none" strike="noStrike" baseline="0" dirty="0" smtClean="0">
                <a:solidFill>
                  <a:schemeClr val="accent6">
                    <a:lumMod val="50000"/>
                  </a:schemeClr>
                </a:solidFill>
                <a:latin typeface="Repsol-Light"/>
              </a:rPr>
              <a:t>Hojas / </a:t>
            </a:r>
            <a:r>
              <a:rPr lang="es-MX" b="1" i="1" u="none" strike="noStrike" baseline="0" dirty="0" err="1" smtClean="0">
                <a:solidFill>
                  <a:schemeClr val="accent6">
                    <a:lumMod val="50000"/>
                  </a:schemeClr>
                </a:solidFill>
                <a:latin typeface="Repsol-LightItalic"/>
              </a:rPr>
              <a:t>Leaves</a:t>
            </a:r>
            <a:endParaRPr lang="es-MX" b="1" i="1" u="none" strike="noStrike" baseline="0" dirty="0" smtClean="0">
              <a:solidFill>
                <a:schemeClr val="accent6">
                  <a:lumMod val="50000"/>
                </a:schemeClr>
              </a:solidFill>
              <a:latin typeface="Repsol-LightItalic"/>
            </a:endParaRPr>
          </a:p>
          <a:p>
            <a:endParaRPr lang="es-MX" b="1" i="1" dirty="0">
              <a:solidFill>
                <a:schemeClr val="accent6">
                  <a:lumMod val="50000"/>
                </a:schemeClr>
              </a:solidFill>
              <a:latin typeface="Repsol-LightItalic"/>
            </a:endParaRPr>
          </a:p>
          <a:p>
            <a:endParaRPr lang="es-MX" b="1" i="1" u="none" strike="noStrike" baseline="0" dirty="0" smtClean="0">
              <a:solidFill>
                <a:schemeClr val="accent6">
                  <a:lumMod val="50000"/>
                </a:schemeClr>
              </a:solidFill>
              <a:latin typeface="Repsol-LightItalic"/>
            </a:endParaRPr>
          </a:p>
          <a:p>
            <a:endParaRPr lang="es-MX" b="1" i="1" dirty="0">
              <a:solidFill>
                <a:schemeClr val="accent6">
                  <a:lumMod val="50000"/>
                </a:schemeClr>
              </a:solidFill>
              <a:latin typeface="Repsol-LightItalic"/>
            </a:endParaRPr>
          </a:p>
          <a:p>
            <a:endParaRPr lang="es-MX" b="1" i="1" u="none" strike="noStrike" baseline="0" dirty="0" smtClean="0">
              <a:solidFill>
                <a:schemeClr val="accent6">
                  <a:lumMod val="50000"/>
                </a:schemeClr>
              </a:solidFill>
              <a:latin typeface="Repsol-LightItalic"/>
            </a:endParaRPr>
          </a:p>
          <a:p>
            <a:r>
              <a:rPr lang="es-MX" b="1" i="0" u="none" strike="noStrike" baseline="0" dirty="0" smtClean="0">
                <a:solidFill>
                  <a:schemeClr val="accent6">
                    <a:lumMod val="50000"/>
                  </a:schemeClr>
                </a:solidFill>
                <a:latin typeface="Repsol-Light"/>
              </a:rPr>
              <a:t>Raíces / </a:t>
            </a:r>
            <a:r>
              <a:rPr lang="es-MX" b="1" i="1" u="none" strike="noStrike" baseline="0" dirty="0" err="1" smtClean="0">
                <a:solidFill>
                  <a:schemeClr val="accent6">
                    <a:lumMod val="50000"/>
                  </a:schemeClr>
                </a:solidFill>
                <a:latin typeface="Repsol-LightItalic"/>
              </a:rPr>
              <a:t>Roots</a:t>
            </a:r>
            <a:endParaRPr lang="es-MX" b="1" dirty="0">
              <a:solidFill>
                <a:schemeClr val="accent6">
                  <a:lumMod val="50000"/>
                </a:schemeClr>
              </a:solidFill>
            </a:endParaRPr>
          </a:p>
        </p:txBody>
      </p:sp>
      <p:sp>
        <p:nvSpPr>
          <p:cNvPr id="3" name="2 Flecha izquierda"/>
          <p:cNvSpPr/>
          <p:nvPr/>
        </p:nvSpPr>
        <p:spPr>
          <a:xfrm rot="832037">
            <a:off x="5829719" y="2196268"/>
            <a:ext cx="2481259" cy="205099"/>
          </a:xfrm>
          <a:prstGeom prst="leftArrow">
            <a:avLst/>
          </a:prstGeom>
          <a:solidFill>
            <a:schemeClr val="accent6">
              <a:lumMod val="40000"/>
              <a:lumOff val="6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izquierda"/>
          <p:cNvSpPr/>
          <p:nvPr/>
        </p:nvSpPr>
        <p:spPr>
          <a:xfrm rot="156500">
            <a:off x="5743553" y="3300890"/>
            <a:ext cx="2481259" cy="205099"/>
          </a:xfrm>
          <a:prstGeom prst="leftArrow">
            <a:avLst/>
          </a:prstGeom>
          <a:solidFill>
            <a:schemeClr val="accent6">
              <a:lumMod val="40000"/>
              <a:lumOff val="6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izquierda"/>
          <p:cNvSpPr/>
          <p:nvPr/>
        </p:nvSpPr>
        <p:spPr>
          <a:xfrm>
            <a:off x="5426580" y="4673943"/>
            <a:ext cx="2801614" cy="239994"/>
          </a:xfrm>
          <a:prstGeom prst="leftArrow">
            <a:avLst/>
          </a:prstGeom>
          <a:solidFill>
            <a:schemeClr val="accent6">
              <a:lumMod val="40000"/>
              <a:lumOff val="6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43421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solidFill>
                  <a:schemeClr val="accent6">
                    <a:lumMod val="50000"/>
                  </a:schemeClr>
                </a:solidFill>
              </a:rPr>
              <a:t>La parte masculina de las flores (androceo) consta </a:t>
            </a:r>
            <a:r>
              <a:rPr lang="es-MX" dirty="0" smtClean="0">
                <a:solidFill>
                  <a:schemeClr val="accent6">
                    <a:lumMod val="50000"/>
                  </a:schemeClr>
                </a:solidFill>
              </a:rPr>
              <a:t>de seis </a:t>
            </a:r>
            <a:r>
              <a:rPr lang="es-MX" dirty="0">
                <a:solidFill>
                  <a:schemeClr val="accent6">
                    <a:lumMod val="50000"/>
                  </a:schemeClr>
                </a:solidFill>
              </a:rPr>
              <a:t>estambres dispuestos en dos verticilos de </a:t>
            </a:r>
            <a:r>
              <a:rPr lang="es-MX" dirty="0" smtClean="0">
                <a:solidFill>
                  <a:schemeClr val="accent6">
                    <a:lumMod val="50000"/>
                  </a:schemeClr>
                </a:solidFill>
              </a:rPr>
              <a:t>tres estambres</a:t>
            </a:r>
            <a:r>
              <a:rPr lang="es-MX" dirty="0">
                <a:solidFill>
                  <a:schemeClr val="accent6">
                    <a:lumMod val="50000"/>
                  </a:schemeClr>
                </a:solidFill>
              </a:rPr>
              <a:t>. La parte femenina (gineceo) consta de </a:t>
            </a:r>
            <a:r>
              <a:rPr lang="es-MX" dirty="0" smtClean="0">
                <a:solidFill>
                  <a:schemeClr val="accent6">
                    <a:lumMod val="50000"/>
                  </a:schemeClr>
                </a:solidFill>
              </a:rPr>
              <a:t>tres carpelos </a:t>
            </a:r>
            <a:r>
              <a:rPr lang="es-MX" dirty="0">
                <a:solidFill>
                  <a:schemeClr val="accent6">
                    <a:lumMod val="50000"/>
                  </a:schemeClr>
                </a:solidFill>
              </a:rPr>
              <a:t>unidos. </a:t>
            </a:r>
            <a:endParaRPr lang="es-MX" dirty="0" smtClean="0">
              <a:solidFill>
                <a:schemeClr val="accent6">
                  <a:lumMod val="50000"/>
                </a:schemeClr>
              </a:solidFill>
            </a:endParaRPr>
          </a:p>
          <a:p>
            <a:r>
              <a:rPr lang="es-MX" dirty="0" smtClean="0">
                <a:solidFill>
                  <a:schemeClr val="accent6">
                    <a:lumMod val="50000"/>
                  </a:schemeClr>
                </a:solidFill>
              </a:rPr>
              <a:t>El </a:t>
            </a:r>
            <a:r>
              <a:rPr lang="es-MX" dirty="0">
                <a:solidFill>
                  <a:schemeClr val="accent6">
                    <a:lumMod val="50000"/>
                  </a:schemeClr>
                </a:solidFill>
              </a:rPr>
              <a:t>fruto es una cápsula o una baya</a:t>
            </a:r>
            <a:r>
              <a:rPr lang="es-MX" dirty="0" smtClean="0">
                <a:solidFill>
                  <a:schemeClr val="accent6">
                    <a:lumMod val="50000"/>
                  </a:schemeClr>
                </a:solidFill>
              </a:rPr>
              <a:t>, aunque </a:t>
            </a:r>
            <a:r>
              <a:rPr lang="es-MX" dirty="0">
                <a:solidFill>
                  <a:schemeClr val="accent6">
                    <a:lumMod val="50000"/>
                  </a:schemeClr>
                </a:solidFill>
              </a:rPr>
              <a:t>algunas veces es una sorosis (como la Piña</a:t>
            </a:r>
            <a:r>
              <a:rPr lang="es-MX" dirty="0" smtClean="0">
                <a:solidFill>
                  <a:schemeClr val="accent6">
                    <a:lumMod val="50000"/>
                  </a:schemeClr>
                </a:solidFill>
              </a:rPr>
              <a:t>). Las </a:t>
            </a:r>
            <a:r>
              <a:rPr lang="es-MX" dirty="0">
                <a:solidFill>
                  <a:schemeClr val="accent6">
                    <a:lumMod val="50000"/>
                  </a:schemeClr>
                </a:solidFill>
              </a:rPr>
              <a:t>semillas son muchas veces aladas o </a:t>
            </a:r>
            <a:r>
              <a:rPr lang="es-MX" dirty="0" smtClean="0">
                <a:solidFill>
                  <a:schemeClr val="accent6">
                    <a:lumMod val="50000"/>
                  </a:schemeClr>
                </a:solidFill>
              </a:rPr>
              <a:t>están conformadas </a:t>
            </a:r>
            <a:r>
              <a:rPr lang="es-MX" dirty="0">
                <a:solidFill>
                  <a:schemeClr val="accent6">
                    <a:lumMod val="50000"/>
                  </a:schemeClr>
                </a:solidFill>
              </a:rPr>
              <a:t>con un grupo de pelos o glabras.</a:t>
            </a:r>
          </a:p>
        </p:txBody>
      </p:sp>
    </p:spTree>
    <p:extLst>
      <p:ext uri="{BB962C8B-B14F-4D97-AF65-F5344CB8AC3E}">
        <p14:creationId xmlns:p14="http://schemas.microsoft.com/office/powerpoint/2010/main" val="1187268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24501" y="482692"/>
            <a:ext cx="3393917" cy="713719"/>
          </a:xfrm>
          <a:solidFill>
            <a:schemeClr val="accent6">
              <a:lumMod val="40000"/>
              <a:lumOff val="60000"/>
            </a:schemeClr>
          </a:solidFill>
          <a:ln w="19050">
            <a:solidFill>
              <a:schemeClr val="accent6">
                <a:lumMod val="50000"/>
              </a:schemeClr>
            </a:solidFill>
          </a:ln>
        </p:spPr>
        <p:txBody>
          <a:bodyPr rtlCol="0">
            <a:normAutofit/>
          </a:bodyPr>
          <a:lstStyle/>
          <a:p>
            <a:pPr algn="r" eaLnBrk="1" fontAlgn="auto" hangingPunct="1">
              <a:spcAft>
                <a:spcPts val="0"/>
              </a:spcAft>
              <a:defRPr/>
            </a:pPr>
            <a:r>
              <a:rPr lang="es-MX" sz="2800" b="1" dirty="0" smtClean="0">
                <a:solidFill>
                  <a:schemeClr val="accent6">
                    <a:lumMod val="50000"/>
                  </a:schemeClr>
                </a:solidFill>
                <a:effectLst>
                  <a:outerShdw blurRad="38100" dist="38100" dir="2700000" algn="tl">
                    <a:srgbClr val="000000">
                      <a:alpha val="43137"/>
                    </a:srgbClr>
                  </a:outerShdw>
                </a:effectLst>
              </a:rPr>
              <a:t>PRESENTACIÓN</a:t>
            </a:r>
            <a:endParaRPr lang="en-US" sz="2800" b="1" dirty="0">
              <a:solidFill>
                <a:schemeClr val="accent6">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64107" y="1608085"/>
            <a:ext cx="10972800" cy="4536341"/>
          </a:xfrm>
          <a:solidFill>
            <a:schemeClr val="accent6">
              <a:lumMod val="40000"/>
              <a:lumOff val="60000"/>
            </a:schemeClr>
          </a:solidFill>
          <a:ln w="28575">
            <a:solidFill>
              <a:schemeClr val="accent6">
                <a:lumMod val="50000"/>
              </a:schemeClr>
            </a:solidFill>
          </a:ln>
        </p:spPr>
        <p:txBody>
          <a:bodyPr rtlCol="0">
            <a:normAutofit fontScale="77500" lnSpcReduction="20000"/>
          </a:bodyPr>
          <a:lstStyle/>
          <a:p>
            <a:pPr algn="just" eaLnBrk="1" hangingPunct="1">
              <a:buFont typeface="Arial" charset="0"/>
              <a:buChar char="•"/>
              <a:defRPr/>
            </a:pPr>
            <a:r>
              <a:rPr lang="es-MX" b="1" dirty="0" smtClean="0">
                <a:solidFill>
                  <a:schemeClr val="accent6">
                    <a:lumMod val="50000"/>
                  </a:schemeClr>
                </a:solidFill>
              </a:rPr>
              <a:t>El Plan de Estudios del Programa Educativo de Ingeniero Agrónomo en Floricultura 2015 plantea un modelo basado en competencias con el fin de consolidar programas educativos pertinentes y de calidad. </a:t>
            </a:r>
            <a:endParaRPr lang="es-MX" b="1" dirty="0" smtClean="0">
              <a:solidFill>
                <a:schemeClr val="accent6">
                  <a:lumMod val="50000"/>
                </a:schemeClr>
              </a:solidFill>
            </a:endParaRPr>
          </a:p>
          <a:p>
            <a:pPr algn="just" eaLnBrk="1" hangingPunct="1">
              <a:buFont typeface="Arial" charset="0"/>
              <a:buChar char="•"/>
              <a:defRPr/>
            </a:pPr>
            <a:r>
              <a:rPr lang="es-MX" b="1" dirty="0" smtClean="0">
                <a:solidFill>
                  <a:schemeClr val="accent6">
                    <a:lumMod val="50000"/>
                  </a:schemeClr>
                </a:solidFill>
              </a:rPr>
              <a:t>El </a:t>
            </a:r>
            <a:r>
              <a:rPr lang="es-MX" b="1" dirty="0" smtClean="0">
                <a:solidFill>
                  <a:schemeClr val="accent6">
                    <a:lumMod val="50000"/>
                  </a:schemeClr>
                </a:solidFill>
              </a:rPr>
              <a:t>currículo se divide en tres áreas de formación profesional </a:t>
            </a:r>
            <a:r>
              <a:rPr lang="es-MX" b="1" dirty="0" smtClean="0">
                <a:solidFill>
                  <a:schemeClr val="accent6">
                    <a:lumMod val="50000"/>
                  </a:schemeClr>
                </a:solidFill>
              </a:rPr>
              <a:t>que </a:t>
            </a:r>
            <a:r>
              <a:rPr lang="es-MX" b="1" dirty="0" smtClean="0">
                <a:solidFill>
                  <a:schemeClr val="accent6">
                    <a:lumMod val="50000"/>
                  </a:schemeClr>
                </a:solidFill>
              </a:rPr>
              <a:t>en conjunto se diseñaron con base en una formación acorde a los tiempos actuales de una sociedad cada vez mas dinámica, participativa, demandante e interrelacionada.</a:t>
            </a:r>
            <a:endParaRPr lang="es-ES" b="1" dirty="0" smtClean="0">
              <a:solidFill>
                <a:schemeClr val="accent6">
                  <a:lumMod val="50000"/>
                </a:schemeClr>
              </a:solidFill>
            </a:endParaRPr>
          </a:p>
          <a:p>
            <a:pPr algn="just" eaLnBrk="1" hangingPunct="1">
              <a:buFont typeface="Arial" charset="0"/>
              <a:buChar char="•"/>
              <a:defRPr/>
            </a:pPr>
            <a:r>
              <a:rPr lang="es-MX" b="1" dirty="0" smtClean="0">
                <a:solidFill>
                  <a:schemeClr val="accent6">
                    <a:lumMod val="50000"/>
                  </a:schemeClr>
                </a:solidFill>
              </a:rPr>
              <a:t>La asignatura denominada “</a:t>
            </a:r>
            <a:r>
              <a:rPr lang="es-MX" b="1" dirty="0" smtClean="0">
                <a:solidFill>
                  <a:schemeClr val="accent6">
                    <a:lumMod val="50000"/>
                  </a:schemeClr>
                </a:solidFill>
              </a:rPr>
              <a:t>Orquídeas y </a:t>
            </a:r>
            <a:r>
              <a:rPr lang="es-MX" b="1" dirty="0" err="1">
                <a:solidFill>
                  <a:schemeClr val="accent6">
                    <a:lumMod val="50000"/>
                  </a:schemeClr>
                </a:solidFill>
              </a:rPr>
              <a:t>B</a:t>
            </a:r>
            <a:r>
              <a:rPr lang="es-MX" b="1" dirty="0" err="1" smtClean="0">
                <a:solidFill>
                  <a:schemeClr val="accent6">
                    <a:lumMod val="50000"/>
                  </a:schemeClr>
                </a:solidFill>
              </a:rPr>
              <a:t>romelias</a:t>
            </a:r>
            <a:r>
              <a:rPr lang="es-MX" b="1" dirty="0" smtClean="0">
                <a:solidFill>
                  <a:schemeClr val="accent6">
                    <a:lumMod val="50000"/>
                  </a:schemeClr>
                </a:solidFill>
              </a:rPr>
              <a:t>” </a:t>
            </a:r>
            <a:r>
              <a:rPr lang="es-MX" b="1" dirty="0" smtClean="0">
                <a:solidFill>
                  <a:schemeClr val="accent6">
                    <a:lumMod val="50000"/>
                  </a:schemeClr>
                </a:solidFill>
              </a:rPr>
              <a:t>pertenece al </a:t>
            </a:r>
            <a:r>
              <a:rPr lang="es-MX" b="1" u="sng" dirty="0" smtClean="0">
                <a:solidFill>
                  <a:schemeClr val="accent6">
                    <a:lumMod val="50000"/>
                  </a:schemeClr>
                </a:solidFill>
              </a:rPr>
              <a:t>Área </a:t>
            </a:r>
            <a:r>
              <a:rPr lang="es-MX" b="1" u="sng" dirty="0" err="1" smtClean="0">
                <a:solidFill>
                  <a:schemeClr val="accent6">
                    <a:lumMod val="50000"/>
                  </a:schemeClr>
                </a:solidFill>
              </a:rPr>
              <a:t>academica</a:t>
            </a:r>
            <a:r>
              <a:rPr lang="es-MX" b="1" u="sng" dirty="0" smtClean="0">
                <a:solidFill>
                  <a:schemeClr val="accent6">
                    <a:lumMod val="50000"/>
                  </a:schemeClr>
                </a:solidFill>
              </a:rPr>
              <a:t>: </a:t>
            </a:r>
            <a:r>
              <a:rPr lang="es-MX" b="1" u="sng" dirty="0" smtClean="0">
                <a:solidFill>
                  <a:schemeClr val="accent6">
                    <a:lumMod val="50000"/>
                  </a:schemeClr>
                </a:solidFill>
              </a:rPr>
              <a:t>Agronómica,</a:t>
            </a:r>
            <a:r>
              <a:rPr lang="es-MX" b="1" dirty="0" smtClean="0">
                <a:solidFill>
                  <a:schemeClr val="accent6">
                    <a:lumMod val="50000"/>
                  </a:schemeClr>
                </a:solidFill>
              </a:rPr>
              <a:t> se </a:t>
            </a:r>
            <a:r>
              <a:rPr lang="es-MX" b="1" dirty="0" smtClean="0">
                <a:solidFill>
                  <a:schemeClr val="accent6">
                    <a:lumMod val="50000"/>
                  </a:schemeClr>
                </a:solidFill>
              </a:rPr>
              <a:t>imparte a los alumnos a partir del </a:t>
            </a:r>
            <a:r>
              <a:rPr lang="es-MX" b="1" dirty="0" smtClean="0">
                <a:solidFill>
                  <a:schemeClr val="accent6">
                    <a:lumMod val="50000"/>
                  </a:schemeClr>
                </a:solidFill>
              </a:rPr>
              <a:t>séptimo </a:t>
            </a:r>
            <a:r>
              <a:rPr lang="es-MX" b="1" dirty="0" smtClean="0">
                <a:solidFill>
                  <a:schemeClr val="accent6">
                    <a:lumMod val="50000"/>
                  </a:schemeClr>
                </a:solidFill>
              </a:rPr>
              <a:t>semestre de la Licenciatura de Ingeniero Agrónomo en Floricultura, con la finalidad de que los estudiantes adquieren los conocimientos, tanto teóricos como prácticos, sobre el cultivo y manejo post cosecha  de </a:t>
            </a:r>
            <a:r>
              <a:rPr lang="es-MX" b="1" dirty="0" smtClean="0">
                <a:solidFill>
                  <a:schemeClr val="accent6">
                    <a:lumMod val="50000"/>
                  </a:schemeClr>
                </a:solidFill>
              </a:rPr>
              <a:t>Orquídeas y </a:t>
            </a:r>
            <a:r>
              <a:rPr lang="es-MX" b="1" dirty="0" err="1" smtClean="0">
                <a:solidFill>
                  <a:schemeClr val="accent6">
                    <a:lumMod val="50000"/>
                  </a:schemeClr>
                </a:solidFill>
              </a:rPr>
              <a:t>bromelias</a:t>
            </a:r>
            <a:r>
              <a:rPr lang="es-MX" b="1" dirty="0" smtClean="0">
                <a:solidFill>
                  <a:schemeClr val="accent6">
                    <a:lumMod val="50000"/>
                  </a:schemeClr>
                </a:solidFill>
              </a:rPr>
              <a:t>.</a:t>
            </a:r>
            <a:endParaRPr lang="es-ES" b="1" dirty="0" smtClean="0">
              <a:solidFill>
                <a:schemeClr val="accent6">
                  <a:lumMod val="50000"/>
                </a:schemeClr>
              </a:solidFill>
            </a:endParaRPr>
          </a:p>
          <a:p>
            <a:pPr algn="just" eaLnBrk="1" hangingPunct="1">
              <a:buFont typeface="Arial" charset="0"/>
              <a:buChar char="•"/>
              <a:defRPr/>
            </a:pPr>
            <a:r>
              <a:rPr lang="es-MX" b="1" dirty="0" smtClean="0">
                <a:solidFill>
                  <a:schemeClr val="accent6">
                    <a:lumMod val="50000"/>
                  </a:schemeClr>
                </a:solidFill>
              </a:rPr>
              <a:t>Este material audiovisual complementa la presentación de la unidad de competencia I, en donde entre otros temas se imparte lo referente a los componentes fisiológicos y tecnológicos de </a:t>
            </a:r>
            <a:r>
              <a:rPr lang="es-MX" b="1" dirty="0" err="1" smtClean="0">
                <a:solidFill>
                  <a:schemeClr val="accent6">
                    <a:lumMod val="50000"/>
                  </a:schemeClr>
                </a:solidFill>
              </a:rPr>
              <a:t>postcosecha</a:t>
            </a:r>
            <a:r>
              <a:rPr lang="es-MX" b="1" dirty="0" smtClean="0">
                <a:solidFill>
                  <a:schemeClr val="accent6">
                    <a:lumMod val="50000"/>
                  </a:schemeClr>
                </a:solidFill>
              </a:rPr>
              <a:t> de las orquídeas, se abordan tanto los aspectos de manejo de plantas completas en maceta como de flor de corte al final se anexa una sesión de preguntas de repaso y bibliografía básica. </a:t>
            </a:r>
            <a:endParaRPr lang="es-ES" b="1" dirty="0" smtClean="0">
              <a:solidFill>
                <a:schemeClr val="accent6">
                  <a:lumMod val="50000"/>
                </a:schemeClr>
              </a:solidFill>
            </a:endParaRP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2</a:t>
            </a:fld>
            <a:endParaRPr lang="es-MX"/>
          </a:p>
        </p:txBody>
      </p:sp>
    </p:spTree>
    <p:extLst>
      <p:ext uri="{BB962C8B-B14F-4D97-AF65-F5344CB8AC3E}">
        <p14:creationId xmlns:p14="http://schemas.microsoft.com/office/powerpoint/2010/main" val="3847745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esultado de imagen para frutos de tillands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
            <a:ext cx="5344886" cy="5977419"/>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337457" y="5934670"/>
            <a:ext cx="6096000" cy="923330"/>
          </a:xfrm>
          <a:prstGeom prst="rect">
            <a:avLst/>
          </a:prstGeom>
        </p:spPr>
        <p:txBody>
          <a:bodyPr>
            <a:spAutoFit/>
          </a:bodyPr>
          <a:lstStyle/>
          <a:p>
            <a:r>
              <a:rPr lang="es-MX" i="1" dirty="0" err="1">
                <a:solidFill>
                  <a:srgbClr val="0000FF"/>
                </a:solidFill>
                <a:latin typeface="Times New Roman" panose="02020603050405020304" pitchFamily="18" charset="0"/>
              </a:rPr>
              <a:t>Tillandsia</a:t>
            </a:r>
            <a:r>
              <a:rPr lang="es-MX" i="1" dirty="0">
                <a:solidFill>
                  <a:srgbClr val="0000FF"/>
                </a:solidFill>
                <a:latin typeface="Times New Roman" panose="02020603050405020304" pitchFamily="18" charset="0"/>
              </a:rPr>
              <a:t> </a:t>
            </a:r>
            <a:r>
              <a:rPr lang="es-MX" i="1" dirty="0" err="1">
                <a:solidFill>
                  <a:srgbClr val="0000FF"/>
                </a:solidFill>
                <a:latin typeface="Times New Roman" panose="02020603050405020304" pitchFamily="18" charset="0"/>
              </a:rPr>
              <a:t>tragophoba</a:t>
            </a:r>
            <a:r>
              <a:rPr lang="es-MX" dirty="0">
                <a:solidFill>
                  <a:srgbClr val="0000FF"/>
                </a:solidFill>
                <a:latin typeface="Times New Roman" panose="02020603050405020304" pitchFamily="18" charset="0"/>
              </a:rPr>
              <a:t>: A. Hábito. B. Brácteas. C. Espiga D. Estambre </a:t>
            </a:r>
            <a:r>
              <a:rPr lang="es-MX" dirty="0" smtClean="0">
                <a:solidFill>
                  <a:srgbClr val="0000FF"/>
                </a:solidFill>
                <a:latin typeface="Times New Roman" panose="02020603050405020304" pitchFamily="18" charset="0"/>
              </a:rPr>
              <a:t>E</a:t>
            </a:r>
            <a:r>
              <a:rPr lang="es-MX" dirty="0">
                <a:solidFill>
                  <a:srgbClr val="0000FF"/>
                </a:solidFill>
                <a:latin typeface="Times New Roman" panose="02020603050405020304" pitchFamily="18" charset="0"/>
              </a:rPr>
              <a:t>. Sépalos. F. Flor. G. Estilo. H. Pétalos (</a:t>
            </a:r>
            <a:r>
              <a:rPr lang="es-MX" dirty="0" err="1">
                <a:solidFill>
                  <a:srgbClr val="0000FF"/>
                </a:solidFill>
                <a:latin typeface="Times New Roman" panose="02020603050405020304" pitchFamily="18" charset="0"/>
              </a:rPr>
              <a:t>Dillon</a:t>
            </a:r>
            <a:r>
              <a:rPr lang="es-MX" dirty="0">
                <a:solidFill>
                  <a:srgbClr val="0000FF"/>
                </a:solidFill>
                <a:latin typeface="Times New Roman" panose="02020603050405020304" pitchFamily="18" charset="0"/>
              </a:rPr>
              <a:t> et el, 1991).</a:t>
            </a:r>
            <a:endParaRPr lang="es-MX" dirty="0"/>
          </a:p>
        </p:txBody>
      </p:sp>
      <p:pic>
        <p:nvPicPr>
          <p:cNvPr id="10246" name="Picture 6" descr="Resultado de imagen para frutos de tillands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614" y="2265594"/>
            <a:ext cx="3788228" cy="2841171"/>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Resultado de imagen para frutos de tillands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6947" y="4274956"/>
            <a:ext cx="3785053" cy="2583044"/>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1784" y="3081"/>
            <a:ext cx="4430216" cy="252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5085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6146" name="Picture 2" descr="Resultado de imagen para frutos de bromeli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2819400" cy="375123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frutos de bromeli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88742" y="0"/>
            <a:ext cx="3403258" cy="226967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01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6370" y="2269671"/>
            <a:ext cx="6235402" cy="352597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686370" y="5912961"/>
            <a:ext cx="6235402" cy="923330"/>
          </a:xfrm>
          <a:prstGeom prst="rect">
            <a:avLst/>
          </a:prstGeom>
        </p:spPr>
        <p:txBody>
          <a:bodyPr wrap="square">
            <a:spAutoFit/>
          </a:bodyPr>
          <a:lstStyle/>
          <a:p>
            <a:r>
              <a:rPr lang="es-MX" b="1" dirty="0">
                <a:solidFill>
                  <a:srgbClr val="333333"/>
                </a:solidFill>
                <a:latin typeface="Source Sans Pro"/>
              </a:rPr>
              <a:t>Piña de ratón o piñuela(</a:t>
            </a:r>
            <a:r>
              <a:rPr lang="es-MX" b="1" dirty="0" err="1">
                <a:solidFill>
                  <a:srgbClr val="333333"/>
                </a:solidFill>
                <a:latin typeface="Source Sans Pro"/>
              </a:rPr>
              <a:t>Bromelia</a:t>
            </a:r>
            <a:r>
              <a:rPr lang="es-MX" b="1" dirty="0">
                <a:solidFill>
                  <a:srgbClr val="333333"/>
                </a:solidFill>
                <a:latin typeface="Source Sans Pro"/>
              </a:rPr>
              <a:t> </a:t>
            </a:r>
            <a:r>
              <a:rPr lang="es-MX" b="1" dirty="0" err="1">
                <a:solidFill>
                  <a:srgbClr val="333333"/>
                </a:solidFill>
                <a:latin typeface="Source Sans Pro"/>
              </a:rPr>
              <a:t>pinguin</a:t>
            </a:r>
            <a:r>
              <a:rPr lang="es-MX" b="1" dirty="0">
                <a:solidFill>
                  <a:srgbClr val="333333"/>
                </a:solidFill>
                <a:latin typeface="Source Sans Pro"/>
              </a:rPr>
              <a:t>), planta silvestre que </a:t>
            </a:r>
            <a:r>
              <a:rPr lang="es-MX" b="1" dirty="0" smtClean="0">
                <a:solidFill>
                  <a:srgbClr val="333333"/>
                </a:solidFill>
                <a:latin typeface="Source Sans Pro"/>
              </a:rPr>
              <a:t>de la que se prepara </a:t>
            </a:r>
            <a:r>
              <a:rPr lang="es-MX" b="1" dirty="0">
                <a:solidFill>
                  <a:srgbClr val="333333"/>
                </a:solidFill>
                <a:latin typeface="Source Sans Pro"/>
              </a:rPr>
              <a:t>un postre muy rico llamado Atol de piñuela </a:t>
            </a:r>
            <a:endParaRPr lang="es-MX" b="1" i="0" dirty="0">
              <a:solidFill>
                <a:srgbClr val="333333"/>
              </a:solidFill>
              <a:effectLst/>
              <a:latin typeface="Source Sans Pro"/>
            </a:endParaRPr>
          </a:p>
        </p:txBody>
      </p:sp>
    </p:spTree>
    <p:extLst>
      <p:ext uri="{BB962C8B-B14F-4D97-AF65-F5344CB8AC3E}">
        <p14:creationId xmlns:p14="http://schemas.microsoft.com/office/powerpoint/2010/main" val="4215613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644647" y="365125"/>
            <a:ext cx="5255410" cy="6966228"/>
          </a:xfrm>
          <a:prstGeom prst="rect">
            <a:avLst/>
          </a:prstGeom>
        </p:spPr>
      </p:pic>
      <p:sp>
        <p:nvSpPr>
          <p:cNvPr id="5" name="Rectángulo 4"/>
          <p:cNvSpPr/>
          <p:nvPr/>
        </p:nvSpPr>
        <p:spPr>
          <a:xfrm>
            <a:off x="7057423" y="3448129"/>
            <a:ext cx="4174733" cy="400110"/>
          </a:xfrm>
          <a:prstGeom prst="rect">
            <a:avLst/>
          </a:prstGeom>
        </p:spPr>
        <p:txBody>
          <a:bodyPr wrap="none">
            <a:spAutoFit/>
          </a:bodyPr>
          <a:lstStyle/>
          <a:p>
            <a:r>
              <a:rPr lang="es-MX" sz="2000" b="0" i="1" u="none" strike="noStrike" baseline="0" dirty="0" smtClean="0">
                <a:solidFill>
                  <a:srgbClr val="544741"/>
                </a:solidFill>
                <a:latin typeface="Repsol-LightItalic"/>
              </a:rPr>
              <a:t>Puya </a:t>
            </a:r>
            <a:r>
              <a:rPr lang="es-MX" sz="2000" b="0" i="1" u="none" strike="noStrike" baseline="0" dirty="0" err="1" smtClean="0">
                <a:solidFill>
                  <a:srgbClr val="544741"/>
                </a:solidFill>
                <a:latin typeface="Repsol-LightItalic"/>
              </a:rPr>
              <a:t>raimondii</a:t>
            </a:r>
            <a:r>
              <a:rPr lang="es-MX" sz="2000" b="0" i="1" u="none" strike="noStrike" baseline="0" dirty="0" smtClean="0">
                <a:solidFill>
                  <a:srgbClr val="544741"/>
                </a:solidFill>
                <a:latin typeface="Repsol-LightItalic"/>
              </a:rPr>
              <a:t> </a:t>
            </a:r>
            <a:r>
              <a:rPr lang="es-MX" sz="2000" b="0" i="0" u="none" strike="noStrike" baseline="0" dirty="0" err="1" smtClean="0">
                <a:solidFill>
                  <a:srgbClr val="544741"/>
                </a:solidFill>
                <a:latin typeface="Repsol-Light"/>
              </a:rPr>
              <a:t>Harms</a:t>
            </a:r>
            <a:r>
              <a:rPr lang="es-MX" sz="2000" b="0" i="0" u="none" strike="noStrike" baseline="0" dirty="0" smtClean="0">
                <a:solidFill>
                  <a:srgbClr val="544741"/>
                </a:solidFill>
                <a:latin typeface="Repsol-Light"/>
              </a:rPr>
              <a:t>. (Ayacucho)</a:t>
            </a:r>
            <a:endParaRPr lang="es-MX" dirty="0"/>
          </a:p>
        </p:txBody>
      </p:sp>
      <p:sp>
        <p:nvSpPr>
          <p:cNvPr id="6" name="Rectángulo 5"/>
          <p:cNvSpPr/>
          <p:nvPr/>
        </p:nvSpPr>
        <p:spPr>
          <a:xfrm>
            <a:off x="6531428" y="3981942"/>
            <a:ext cx="5660572" cy="1631216"/>
          </a:xfrm>
          <a:prstGeom prst="rect">
            <a:avLst/>
          </a:prstGeom>
          <a:solidFill>
            <a:schemeClr val="accent6">
              <a:lumMod val="40000"/>
              <a:lumOff val="60000"/>
            </a:schemeClr>
          </a:solidFill>
        </p:spPr>
        <p:txBody>
          <a:bodyPr wrap="square">
            <a:spAutoFit/>
          </a:bodyPr>
          <a:lstStyle/>
          <a:p>
            <a:pPr algn="just"/>
            <a:r>
              <a:rPr lang="es-MX" sz="2000" i="0" dirty="0" smtClean="0">
                <a:solidFill>
                  <a:schemeClr val="accent6">
                    <a:lumMod val="50000"/>
                  </a:schemeClr>
                </a:solidFill>
                <a:effectLst/>
                <a:latin typeface="Open Sans"/>
              </a:rPr>
              <a:t>La mayor planta conocida Puya </a:t>
            </a:r>
            <a:r>
              <a:rPr lang="es-MX" sz="2000" i="0" dirty="0" err="1" smtClean="0">
                <a:solidFill>
                  <a:schemeClr val="accent6">
                    <a:lumMod val="50000"/>
                  </a:schemeClr>
                </a:solidFill>
                <a:effectLst/>
                <a:latin typeface="Open Sans"/>
              </a:rPr>
              <a:t>Raimondii</a:t>
            </a:r>
            <a:r>
              <a:rPr lang="es-MX" sz="2000" i="0" dirty="0" smtClean="0">
                <a:solidFill>
                  <a:schemeClr val="accent6">
                    <a:lumMod val="50000"/>
                  </a:schemeClr>
                </a:solidFill>
                <a:effectLst/>
                <a:latin typeface="Open Sans"/>
              </a:rPr>
              <a:t> de Perú y Bolivia, llega a medir más de 10 metros de altura y es unas de las Bromelias en peligro de extinción, se encuentra en la Lista Roja de Especies Amenazadas de la UICN.</a:t>
            </a:r>
            <a:endParaRPr lang="es-MX" sz="2000" dirty="0">
              <a:solidFill>
                <a:schemeClr val="accent6">
                  <a:lumMod val="50000"/>
                </a:schemeClr>
              </a:solidFill>
            </a:endParaRPr>
          </a:p>
        </p:txBody>
      </p:sp>
      <p:pic>
        <p:nvPicPr>
          <p:cNvPr id="1026" name="Picture 2" descr="bromeli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1428" y="177912"/>
            <a:ext cx="5245460" cy="3011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8221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838200" y="1825625"/>
            <a:ext cx="10515600" cy="3199302"/>
          </a:xfrm>
          <a:solidFill>
            <a:schemeClr val="accent6">
              <a:lumMod val="40000"/>
              <a:lumOff val="60000"/>
            </a:schemeClr>
          </a:solidFill>
        </p:spPr>
        <p:txBody>
          <a:bodyPr>
            <a:normAutofit/>
          </a:bodyPr>
          <a:lstStyle/>
          <a:p>
            <a:r>
              <a:rPr lang="es-MX" dirty="0">
                <a:solidFill>
                  <a:schemeClr val="accent6">
                    <a:lumMod val="50000"/>
                  </a:schemeClr>
                </a:solidFill>
              </a:rPr>
              <a:t>La familia </a:t>
            </a:r>
            <a:r>
              <a:rPr lang="es-MX" b="1" dirty="0" err="1" smtClean="0">
                <a:solidFill>
                  <a:schemeClr val="accent6">
                    <a:lumMod val="50000"/>
                  </a:schemeClr>
                </a:solidFill>
              </a:rPr>
              <a:t>Bromeliaceae</a:t>
            </a:r>
            <a:r>
              <a:rPr lang="es-MX" b="1" dirty="0" smtClean="0">
                <a:solidFill>
                  <a:schemeClr val="accent6">
                    <a:lumMod val="50000"/>
                  </a:schemeClr>
                </a:solidFill>
              </a:rPr>
              <a:t> </a:t>
            </a:r>
            <a:r>
              <a:rPr lang="es-MX" dirty="0">
                <a:solidFill>
                  <a:schemeClr val="accent6">
                    <a:lumMod val="50000"/>
                  </a:schemeClr>
                </a:solidFill>
              </a:rPr>
              <a:t>se divide en las </a:t>
            </a:r>
            <a:r>
              <a:rPr lang="es-MX" dirty="0" smtClean="0">
                <a:solidFill>
                  <a:schemeClr val="accent6">
                    <a:lumMod val="50000"/>
                  </a:schemeClr>
                </a:solidFill>
              </a:rPr>
              <a:t>subfamilias: </a:t>
            </a:r>
            <a:r>
              <a:rPr lang="es-MX" b="1" dirty="0" err="1">
                <a:solidFill>
                  <a:schemeClr val="accent6">
                    <a:lumMod val="50000"/>
                  </a:schemeClr>
                </a:solidFill>
              </a:rPr>
              <a:t>Pitcairnioideae</a:t>
            </a:r>
            <a:r>
              <a:rPr lang="es-MX" b="1" dirty="0">
                <a:solidFill>
                  <a:schemeClr val="accent6">
                    <a:lumMod val="50000"/>
                  </a:schemeClr>
                </a:solidFill>
              </a:rPr>
              <a:t>, </a:t>
            </a:r>
            <a:r>
              <a:rPr lang="es-MX" b="1" dirty="0" err="1">
                <a:solidFill>
                  <a:schemeClr val="accent6">
                    <a:lumMod val="50000"/>
                  </a:schemeClr>
                </a:solidFill>
              </a:rPr>
              <a:t>Tillandsioideae</a:t>
            </a:r>
            <a:r>
              <a:rPr lang="es-MX" b="1" dirty="0">
                <a:solidFill>
                  <a:schemeClr val="accent6">
                    <a:lumMod val="50000"/>
                  </a:schemeClr>
                </a:solidFill>
              </a:rPr>
              <a:t> y </a:t>
            </a:r>
            <a:r>
              <a:rPr lang="es-MX" b="1" dirty="0" err="1">
                <a:solidFill>
                  <a:schemeClr val="accent6">
                    <a:lumMod val="50000"/>
                  </a:schemeClr>
                </a:solidFill>
              </a:rPr>
              <a:t>Bromelioideae</a:t>
            </a:r>
            <a:r>
              <a:rPr lang="es-MX" b="1" dirty="0">
                <a:solidFill>
                  <a:schemeClr val="accent6">
                    <a:lumMod val="50000"/>
                  </a:schemeClr>
                </a:solidFill>
              </a:rPr>
              <a:t>.</a:t>
            </a:r>
          </a:p>
          <a:p>
            <a:r>
              <a:rPr lang="es-MX" dirty="0">
                <a:solidFill>
                  <a:schemeClr val="accent6">
                    <a:lumMod val="50000"/>
                  </a:schemeClr>
                </a:solidFill>
              </a:rPr>
              <a:t>Los miembros de la subfamilia </a:t>
            </a:r>
            <a:r>
              <a:rPr lang="es-MX" b="1" dirty="0" err="1">
                <a:solidFill>
                  <a:schemeClr val="accent6">
                    <a:lumMod val="50000"/>
                  </a:schemeClr>
                </a:solidFill>
              </a:rPr>
              <a:t>Pitcairnioideae</a:t>
            </a:r>
            <a:r>
              <a:rPr lang="es-MX" dirty="0">
                <a:solidFill>
                  <a:schemeClr val="accent6">
                    <a:lumMod val="50000"/>
                  </a:schemeClr>
                </a:solidFill>
              </a:rPr>
              <a:t> son principalmente plantas terrestres con espinas pesadas en sus bordes de la hoja, crecen en el suelo o en las rocas y no tienen una roseta de hojas que atrapa el agua, los géneros que pertenecen a esta subfamilia comúnmente cultivada son </a:t>
            </a:r>
            <a:r>
              <a:rPr lang="es-MX" dirty="0" err="1">
                <a:solidFill>
                  <a:schemeClr val="accent6">
                    <a:lumMod val="50000"/>
                  </a:schemeClr>
                </a:solidFill>
              </a:rPr>
              <a:t>Dyckia</a:t>
            </a:r>
            <a:r>
              <a:rPr lang="es-MX" dirty="0">
                <a:solidFill>
                  <a:schemeClr val="accent6">
                    <a:lumMod val="50000"/>
                  </a:schemeClr>
                </a:solidFill>
              </a:rPr>
              <a:t>, </a:t>
            </a:r>
            <a:r>
              <a:rPr lang="es-MX" dirty="0" err="1">
                <a:solidFill>
                  <a:schemeClr val="accent6">
                    <a:lumMod val="50000"/>
                  </a:schemeClr>
                </a:solidFill>
              </a:rPr>
              <a:t>Hechtia</a:t>
            </a:r>
            <a:r>
              <a:rPr lang="es-MX" dirty="0">
                <a:solidFill>
                  <a:schemeClr val="accent6">
                    <a:lumMod val="50000"/>
                  </a:schemeClr>
                </a:solidFill>
              </a:rPr>
              <a:t>, </a:t>
            </a:r>
            <a:r>
              <a:rPr lang="es-MX" dirty="0" err="1">
                <a:solidFill>
                  <a:schemeClr val="accent6">
                    <a:lumMod val="50000"/>
                  </a:schemeClr>
                </a:solidFill>
              </a:rPr>
              <a:t>Pitcairnia</a:t>
            </a:r>
            <a:r>
              <a:rPr lang="es-MX" dirty="0">
                <a:solidFill>
                  <a:schemeClr val="accent6">
                    <a:lumMod val="50000"/>
                  </a:schemeClr>
                </a:solidFill>
              </a:rPr>
              <a:t> y Puya.</a:t>
            </a:r>
          </a:p>
          <a:p>
            <a:endParaRPr lang="es-MX" dirty="0"/>
          </a:p>
        </p:txBody>
      </p:sp>
    </p:spTree>
    <p:extLst>
      <p:ext uri="{BB962C8B-B14F-4D97-AF65-F5344CB8AC3E}">
        <p14:creationId xmlns:p14="http://schemas.microsoft.com/office/powerpoint/2010/main" val="34474739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p:spPr>
        <p:txBody>
          <a:bodyPr>
            <a:normAutofit fontScale="85000" lnSpcReduction="20000"/>
          </a:bodyPr>
          <a:lstStyle/>
          <a:p>
            <a:r>
              <a:rPr lang="es-MX" b="1" dirty="0">
                <a:solidFill>
                  <a:schemeClr val="accent6">
                    <a:lumMod val="50000"/>
                  </a:schemeClr>
                </a:solidFill>
              </a:rPr>
              <a:t>La subfamilia </a:t>
            </a:r>
            <a:r>
              <a:rPr lang="es-MX" b="1" dirty="0" err="1">
                <a:solidFill>
                  <a:schemeClr val="accent6">
                    <a:lumMod val="50000"/>
                  </a:schemeClr>
                </a:solidFill>
              </a:rPr>
              <a:t>Tillandsioideae</a:t>
            </a:r>
            <a:r>
              <a:rPr lang="es-MX" b="1" dirty="0">
                <a:solidFill>
                  <a:schemeClr val="accent6">
                    <a:lumMod val="50000"/>
                  </a:schemeClr>
                </a:solidFill>
              </a:rPr>
              <a:t> </a:t>
            </a:r>
            <a:r>
              <a:rPr lang="es-MX" dirty="0">
                <a:solidFill>
                  <a:schemeClr val="accent6">
                    <a:lumMod val="50000"/>
                  </a:schemeClr>
                </a:solidFill>
              </a:rPr>
              <a:t>contiene el menor número de géneros, pero el mayor número de especies, de las cuales muchas son cultivadas, las plantas de este grupo tienen márgenes de hoja lisos o enteros, marcas de follaje inusuales y colores, algunas especies producen flores fragantes. Las plantas </a:t>
            </a:r>
            <a:r>
              <a:rPr lang="es-MX" dirty="0" err="1">
                <a:solidFill>
                  <a:schemeClr val="accent6">
                    <a:lumMod val="50000"/>
                  </a:schemeClr>
                </a:solidFill>
              </a:rPr>
              <a:t>Guzmania</a:t>
            </a:r>
            <a:r>
              <a:rPr lang="es-MX" dirty="0">
                <a:solidFill>
                  <a:schemeClr val="accent6">
                    <a:lumMod val="50000"/>
                  </a:schemeClr>
                </a:solidFill>
              </a:rPr>
              <a:t>, </a:t>
            </a:r>
            <a:r>
              <a:rPr lang="es-MX" dirty="0" err="1">
                <a:solidFill>
                  <a:schemeClr val="accent6">
                    <a:lumMod val="50000"/>
                  </a:schemeClr>
                </a:solidFill>
              </a:rPr>
              <a:t>Tillandsia</a:t>
            </a:r>
            <a:r>
              <a:rPr lang="es-MX" dirty="0">
                <a:solidFill>
                  <a:schemeClr val="accent6">
                    <a:lumMod val="50000"/>
                  </a:schemeClr>
                </a:solidFill>
              </a:rPr>
              <a:t> y </a:t>
            </a:r>
            <a:r>
              <a:rPr lang="es-MX" dirty="0" err="1">
                <a:solidFill>
                  <a:schemeClr val="accent6">
                    <a:lumMod val="50000"/>
                  </a:schemeClr>
                </a:solidFill>
              </a:rPr>
              <a:t>Vriesea</a:t>
            </a:r>
            <a:r>
              <a:rPr lang="es-MX" dirty="0">
                <a:solidFill>
                  <a:schemeClr val="accent6">
                    <a:lumMod val="50000"/>
                  </a:schemeClr>
                </a:solidFill>
              </a:rPr>
              <a:t> son los miembros más comúnmente cultivados de esta subfamilia.</a:t>
            </a:r>
          </a:p>
          <a:p>
            <a:r>
              <a:rPr lang="es-MX" b="1" dirty="0" err="1">
                <a:solidFill>
                  <a:schemeClr val="accent6">
                    <a:lumMod val="50000"/>
                  </a:schemeClr>
                </a:solidFill>
              </a:rPr>
              <a:t>Bromelioideae</a:t>
            </a:r>
            <a:r>
              <a:rPr lang="es-MX" dirty="0">
                <a:solidFill>
                  <a:schemeClr val="accent6">
                    <a:lumMod val="50000"/>
                  </a:schemeClr>
                </a:solidFill>
              </a:rPr>
              <a:t>, la tercera subfamilia, tiene el mayor número de géneros bromeliáceos cultivados como plantas de jardín e interiores, abarca 30 géneros con la más amplia gama de formas vegetales y, en consecuencia, el mayor número de especies cultivadas.</a:t>
            </a:r>
          </a:p>
          <a:p>
            <a:r>
              <a:rPr lang="es-MX" dirty="0">
                <a:solidFill>
                  <a:schemeClr val="accent6">
                    <a:lumMod val="50000"/>
                  </a:schemeClr>
                </a:solidFill>
              </a:rPr>
              <a:t>S</a:t>
            </a:r>
            <a:r>
              <a:rPr lang="es-MX" dirty="0" smtClean="0">
                <a:solidFill>
                  <a:schemeClr val="accent6">
                    <a:lumMod val="50000"/>
                  </a:schemeClr>
                </a:solidFill>
              </a:rPr>
              <a:t>on </a:t>
            </a:r>
            <a:r>
              <a:rPr lang="es-MX" dirty="0">
                <a:solidFill>
                  <a:schemeClr val="accent6">
                    <a:lumMod val="50000"/>
                  </a:schemeClr>
                </a:solidFill>
              </a:rPr>
              <a:t>en su mayoría epífitos, los bordes de las hojas son casi todos espinosos, el follaje tiene marcas y patrones atractivos, y las hojas suelen estar dispuestas en rosetas que pueden tener forma de copa, la </a:t>
            </a:r>
            <a:r>
              <a:rPr lang="es-MX" dirty="0" err="1">
                <a:solidFill>
                  <a:schemeClr val="accent6">
                    <a:lumMod val="50000"/>
                  </a:schemeClr>
                </a:solidFill>
              </a:rPr>
              <a:t>aechmea</a:t>
            </a:r>
            <a:r>
              <a:rPr lang="es-MX" dirty="0">
                <a:solidFill>
                  <a:schemeClr val="accent6">
                    <a:lumMod val="50000"/>
                  </a:schemeClr>
                </a:solidFill>
              </a:rPr>
              <a:t>, </a:t>
            </a:r>
            <a:r>
              <a:rPr lang="es-MX" dirty="0" err="1">
                <a:solidFill>
                  <a:schemeClr val="accent6">
                    <a:lumMod val="50000"/>
                  </a:schemeClr>
                </a:solidFill>
              </a:rPr>
              <a:t>Billbergia</a:t>
            </a:r>
            <a:r>
              <a:rPr lang="es-MX" dirty="0">
                <a:solidFill>
                  <a:schemeClr val="accent6">
                    <a:lumMod val="50000"/>
                  </a:schemeClr>
                </a:solidFill>
              </a:rPr>
              <a:t>, </a:t>
            </a:r>
            <a:r>
              <a:rPr lang="es-MX" dirty="0" err="1">
                <a:solidFill>
                  <a:schemeClr val="accent6">
                    <a:lumMod val="50000"/>
                  </a:schemeClr>
                </a:solidFill>
              </a:rPr>
              <a:t>Cryptanthus</a:t>
            </a:r>
            <a:r>
              <a:rPr lang="es-MX" dirty="0"/>
              <a:t>, </a:t>
            </a:r>
            <a:r>
              <a:rPr lang="es-MX" dirty="0" err="1">
                <a:solidFill>
                  <a:schemeClr val="accent6">
                    <a:lumMod val="50000"/>
                  </a:schemeClr>
                </a:solidFill>
              </a:rPr>
              <a:t>Neoregelia</a:t>
            </a:r>
            <a:r>
              <a:rPr lang="es-MX" dirty="0">
                <a:solidFill>
                  <a:schemeClr val="accent6">
                    <a:lumMod val="50000"/>
                  </a:schemeClr>
                </a:solidFill>
              </a:rPr>
              <a:t> y </a:t>
            </a:r>
            <a:r>
              <a:rPr lang="es-MX" dirty="0" err="1">
                <a:solidFill>
                  <a:schemeClr val="accent6">
                    <a:lumMod val="50000"/>
                  </a:schemeClr>
                </a:solidFill>
              </a:rPr>
              <a:t>Nidularium</a:t>
            </a:r>
            <a:r>
              <a:rPr lang="es-MX" dirty="0">
                <a:solidFill>
                  <a:schemeClr val="accent6">
                    <a:lumMod val="50000"/>
                  </a:schemeClr>
                </a:solidFill>
              </a:rPr>
              <a:t> son los géneros más populares de esta subfamilia.</a:t>
            </a:r>
          </a:p>
          <a:p>
            <a:pPr marL="0" indent="0">
              <a:buNone/>
            </a:pPr>
            <a:endParaRPr lang="es-MX" dirty="0"/>
          </a:p>
        </p:txBody>
      </p:sp>
    </p:spTree>
    <p:extLst>
      <p:ext uri="{BB962C8B-B14F-4D97-AF65-F5344CB8AC3E}">
        <p14:creationId xmlns:p14="http://schemas.microsoft.com/office/powerpoint/2010/main" val="459142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solidFill>
            <a:schemeClr val="accent6">
              <a:lumMod val="40000"/>
              <a:lumOff val="60000"/>
            </a:schemeClr>
          </a:solidFill>
        </p:spPr>
        <p:txBody>
          <a:bodyPr/>
          <a:lstStyle/>
          <a:p>
            <a:r>
              <a:rPr lang="es-MX" dirty="0">
                <a:solidFill>
                  <a:schemeClr val="accent6">
                    <a:lumMod val="50000"/>
                  </a:schemeClr>
                </a:solidFill>
              </a:rPr>
              <a:t>Las bromelias reportadas en México sobrepasan las </a:t>
            </a:r>
            <a:r>
              <a:rPr lang="es-MX" b="1" dirty="0">
                <a:solidFill>
                  <a:schemeClr val="accent6">
                    <a:lumMod val="50000"/>
                  </a:schemeClr>
                </a:solidFill>
              </a:rPr>
              <a:t>363 especies, </a:t>
            </a:r>
            <a:r>
              <a:rPr lang="es-MX" b="1" dirty="0" smtClean="0">
                <a:solidFill>
                  <a:schemeClr val="accent6">
                    <a:lumMod val="50000"/>
                  </a:schemeClr>
                </a:solidFill>
              </a:rPr>
              <a:t>organizadas </a:t>
            </a:r>
            <a:r>
              <a:rPr lang="es-MX" b="1" dirty="0">
                <a:solidFill>
                  <a:schemeClr val="accent6">
                    <a:lumMod val="50000"/>
                  </a:schemeClr>
                </a:solidFill>
              </a:rPr>
              <a:t>en 18 géneros; de éstas aproximadamente 70% son endémicas</a:t>
            </a:r>
            <a:r>
              <a:rPr lang="es-MX" dirty="0">
                <a:solidFill>
                  <a:schemeClr val="accent6">
                    <a:lumMod val="50000"/>
                  </a:schemeClr>
                </a:solidFill>
              </a:rPr>
              <a:t> (modifica-do de Espejo-Serna </a:t>
            </a:r>
            <a:r>
              <a:rPr lang="es-MX" i="1" dirty="0">
                <a:solidFill>
                  <a:schemeClr val="accent6">
                    <a:lumMod val="50000"/>
                  </a:schemeClr>
                </a:solidFill>
              </a:rPr>
              <a:t>et al., </a:t>
            </a:r>
            <a:r>
              <a:rPr lang="es-MX" dirty="0">
                <a:solidFill>
                  <a:schemeClr val="accent6">
                    <a:lumMod val="50000"/>
                  </a:schemeClr>
                </a:solidFill>
              </a:rPr>
              <a:t>2004). </a:t>
            </a:r>
            <a:endParaRPr lang="es-MX" dirty="0" smtClean="0">
              <a:solidFill>
                <a:schemeClr val="accent6">
                  <a:lumMod val="50000"/>
                </a:schemeClr>
              </a:solidFill>
            </a:endParaRPr>
          </a:p>
          <a:p>
            <a:r>
              <a:rPr lang="es-MX" dirty="0" smtClean="0">
                <a:solidFill>
                  <a:schemeClr val="accent6">
                    <a:lumMod val="50000"/>
                  </a:schemeClr>
                </a:solidFill>
              </a:rPr>
              <a:t>Al </a:t>
            </a:r>
            <a:r>
              <a:rPr lang="es-MX" dirty="0">
                <a:solidFill>
                  <a:schemeClr val="accent6">
                    <a:lumMod val="50000"/>
                  </a:schemeClr>
                </a:solidFill>
              </a:rPr>
              <a:t>considerar la extraordinaria riqueza de las plantas vasculares y la heterogeneidad medioambiental presentes en el país, destaca la diversidad de especies </a:t>
            </a:r>
            <a:r>
              <a:rPr lang="es-MX" b="1" dirty="0">
                <a:solidFill>
                  <a:schemeClr val="accent6">
                    <a:lumMod val="50000"/>
                  </a:schemeClr>
                </a:solidFill>
              </a:rPr>
              <a:t>endémicas de los géneros </a:t>
            </a:r>
            <a:r>
              <a:rPr lang="es-MX" b="1" i="1" dirty="0" err="1">
                <a:solidFill>
                  <a:schemeClr val="accent6">
                    <a:lumMod val="50000"/>
                  </a:schemeClr>
                </a:solidFill>
              </a:rPr>
              <a:t>Tillandsia</a:t>
            </a:r>
            <a:r>
              <a:rPr lang="es-MX" b="1" i="1" dirty="0">
                <a:solidFill>
                  <a:schemeClr val="accent6">
                    <a:lumMod val="50000"/>
                  </a:schemeClr>
                </a:solidFill>
              </a:rPr>
              <a:t> </a:t>
            </a:r>
            <a:r>
              <a:rPr lang="es-MX" dirty="0">
                <a:solidFill>
                  <a:schemeClr val="accent6">
                    <a:lumMod val="50000"/>
                  </a:schemeClr>
                </a:solidFill>
              </a:rPr>
              <a:t>L</a:t>
            </a:r>
            <a:r>
              <a:rPr lang="es-MX" i="1" dirty="0">
                <a:solidFill>
                  <a:schemeClr val="accent6">
                    <a:lumMod val="50000"/>
                  </a:schemeClr>
                </a:solidFill>
              </a:rPr>
              <a:t>. </a:t>
            </a:r>
            <a:r>
              <a:rPr lang="es-MX" dirty="0">
                <a:solidFill>
                  <a:schemeClr val="accent6">
                    <a:lumMod val="50000"/>
                  </a:schemeClr>
                </a:solidFill>
              </a:rPr>
              <a:t>subgénero </a:t>
            </a:r>
            <a:r>
              <a:rPr lang="es-MX" i="1" dirty="0" err="1">
                <a:solidFill>
                  <a:schemeClr val="accent6">
                    <a:lumMod val="50000"/>
                  </a:schemeClr>
                </a:solidFill>
              </a:rPr>
              <a:t>Tillandsia</a:t>
            </a:r>
            <a:r>
              <a:rPr lang="es-MX" i="1" dirty="0">
                <a:solidFill>
                  <a:schemeClr val="accent6">
                    <a:lumMod val="50000"/>
                  </a:schemeClr>
                </a:solidFill>
              </a:rPr>
              <a:t>, </a:t>
            </a:r>
            <a:r>
              <a:rPr lang="es-MX" i="1" dirty="0" err="1">
                <a:solidFill>
                  <a:schemeClr val="accent6">
                    <a:lumMod val="50000"/>
                  </a:schemeClr>
                </a:solidFill>
              </a:rPr>
              <a:t>Hechtia</a:t>
            </a:r>
            <a:r>
              <a:rPr lang="es-MX" i="1" dirty="0">
                <a:solidFill>
                  <a:schemeClr val="accent6">
                    <a:lumMod val="50000"/>
                  </a:schemeClr>
                </a:solidFill>
              </a:rPr>
              <a:t> </a:t>
            </a:r>
            <a:r>
              <a:rPr lang="es-MX" dirty="0" err="1">
                <a:solidFill>
                  <a:schemeClr val="accent6">
                    <a:lumMod val="50000"/>
                  </a:schemeClr>
                </a:solidFill>
              </a:rPr>
              <a:t>Klotszch</a:t>
            </a:r>
            <a:r>
              <a:rPr lang="es-MX" dirty="0">
                <a:solidFill>
                  <a:schemeClr val="accent6">
                    <a:lumMod val="50000"/>
                  </a:schemeClr>
                </a:solidFill>
              </a:rPr>
              <a:t> y </a:t>
            </a:r>
            <a:r>
              <a:rPr lang="es-MX" i="1" dirty="0" err="1">
                <a:solidFill>
                  <a:schemeClr val="accent6">
                    <a:lumMod val="50000"/>
                  </a:schemeClr>
                </a:solidFill>
              </a:rPr>
              <a:t>Pitcairnia</a:t>
            </a:r>
            <a:r>
              <a:rPr lang="es-MX" i="1" dirty="0">
                <a:solidFill>
                  <a:schemeClr val="accent6">
                    <a:lumMod val="50000"/>
                  </a:schemeClr>
                </a:solidFill>
              </a:rPr>
              <a:t> </a:t>
            </a:r>
            <a:r>
              <a:rPr lang="es-MX" dirty="0" err="1">
                <a:solidFill>
                  <a:schemeClr val="accent6">
                    <a:lumMod val="50000"/>
                  </a:schemeClr>
                </a:solidFill>
              </a:rPr>
              <a:t>L’Hér</a:t>
            </a:r>
            <a:r>
              <a:rPr lang="es-MX" dirty="0">
                <a:solidFill>
                  <a:schemeClr val="accent6">
                    <a:lumMod val="50000"/>
                  </a:schemeClr>
                </a:solidFill>
              </a:rPr>
              <a:t>., y se propone que el país es un posible centro de diversificación de esos grupos (Gardner, 1986; </a:t>
            </a:r>
            <a:r>
              <a:rPr lang="es-MX" dirty="0" err="1">
                <a:solidFill>
                  <a:schemeClr val="accent6">
                    <a:lumMod val="50000"/>
                  </a:schemeClr>
                </a:solidFill>
              </a:rPr>
              <a:t>Burt-Utley</a:t>
            </a:r>
            <a:r>
              <a:rPr lang="es-MX" dirty="0">
                <a:solidFill>
                  <a:schemeClr val="accent6">
                    <a:lumMod val="50000"/>
                  </a:schemeClr>
                </a:solidFill>
              </a:rPr>
              <a:t> y </a:t>
            </a:r>
            <a:r>
              <a:rPr lang="es-MX" dirty="0" err="1">
                <a:solidFill>
                  <a:schemeClr val="accent6">
                    <a:lumMod val="50000"/>
                  </a:schemeClr>
                </a:solidFill>
              </a:rPr>
              <a:t>Utley</a:t>
            </a:r>
            <a:r>
              <a:rPr lang="es-MX" dirty="0">
                <a:solidFill>
                  <a:schemeClr val="accent6">
                    <a:lumMod val="50000"/>
                  </a:schemeClr>
                </a:solidFill>
              </a:rPr>
              <a:t>, 1987; </a:t>
            </a:r>
            <a:r>
              <a:rPr lang="es-MX" dirty="0" err="1">
                <a:solidFill>
                  <a:schemeClr val="accent6">
                    <a:lumMod val="50000"/>
                  </a:schemeClr>
                </a:solidFill>
              </a:rPr>
              <a:t>Utley</a:t>
            </a:r>
            <a:r>
              <a:rPr lang="es-MX" dirty="0">
                <a:solidFill>
                  <a:schemeClr val="accent6">
                    <a:lumMod val="50000"/>
                  </a:schemeClr>
                </a:solidFill>
              </a:rPr>
              <a:t>).</a:t>
            </a:r>
          </a:p>
        </p:txBody>
      </p:sp>
    </p:spTree>
    <p:extLst>
      <p:ext uri="{BB962C8B-B14F-4D97-AF65-F5344CB8AC3E}">
        <p14:creationId xmlns:p14="http://schemas.microsoft.com/office/powerpoint/2010/main" val="3809797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14754"/>
            <a:ext cx="10515600" cy="897618"/>
          </a:xfrm>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rPr>
              <a:t>4. ETNOBOTÁNICA Y USOS</a:t>
            </a:r>
            <a:endParaRPr lang="es-MX" sz="32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273629"/>
            <a:ext cx="10515600" cy="4903334"/>
          </a:xfrm>
          <a:solidFill>
            <a:schemeClr val="accent6">
              <a:lumMod val="40000"/>
              <a:lumOff val="60000"/>
            </a:schemeClr>
          </a:solidFill>
        </p:spPr>
        <p:txBody>
          <a:bodyPr>
            <a:normAutofit/>
          </a:bodyPr>
          <a:lstStyle/>
          <a:p>
            <a:pPr algn="just"/>
            <a:r>
              <a:rPr lang="es-MX" dirty="0">
                <a:solidFill>
                  <a:schemeClr val="accent6">
                    <a:lumMod val="50000"/>
                  </a:schemeClr>
                </a:solidFill>
              </a:rPr>
              <a:t>Las bromelias epífitas pueden reconocerse por sus hojas acomodadas como roseta y sus espigas coloridas. Algunas especies son muy atractivas, motivo por el cual </a:t>
            </a:r>
            <a:r>
              <a:rPr lang="es-MX" b="1" u="sng" dirty="0">
                <a:solidFill>
                  <a:schemeClr val="accent6">
                    <a:lumMod val="50000"/>
                  </a:schemeClr>
                </a:solidFill>
              </a:rPr>
              <a:t>existe una extracción intensiva de bromelias de los bosques con fines ornamentales y ceremoniales</a:t>
            </a:r>
            <a:r>
              <a:rPr lang="es-MX" dirty="0">
                <a:solidFill>
                  <a:schemeClr val="accent6">
                    <a:lumMod val="50000"/>
                  </a:schemeClr>
                </a:solidFill>
              </a:rPr>
              <a:t>. </a:t>
            </a:r>
            <a:endParaRPr lang="es-MX" dirty="0" smtClean="0">
              <a:solidFill>
                <a:schemeClr val="accent6">
                  <a:lumMod val="50000"/>
                </a:schemeClr>
              </a:solidFill>
            </a:endParaRPr>
          </a:p>
          <a:p>
            <a:pPr algn="just"/>
            <a:r>
              <a:rPr lang="es-MX" dirty="0">
                <a:solidFill>
                  <a:schemeClr val="accent6">
                    <a:lumMod val="50000"/>
                  </a:schemeClr>
                </a:solidFill>
              </a:rPr>
              <a:t>Por la belleza de su follaje y sus flores, por la facilidad de su cultivo y por la </a:t>
            </a:r>
            <a:r>
              <a:rPr lang="es-MX" dirty="0" smtClean="0">
                <a:solidFill>
                  <a:schemeClr val="accent6">
                    <a:lumMod val="50000"/>
                  </a:schemeClr>
                </a:solidFill>
              </a:rPr>
              <a:t>resistencia </a:t>
            </a:r>
            <a:r>
              <a:rPr lang="es-MX" dirty="0">
                <a:solidFill>
                  <a:schemeClr val="accent6">
                    <a:lumMod val="50000"/>
                  </a:schemeClr>
                </a:solidFill>
              </a:rPr>
              <a:t>a muchas plagas, numerosas especies de bromelias tienen un alto valor ornamental a nivel mundial. Sin embargo en México, son pocas las especies nativas que se aprovechan con este fin. </a:t>
            </a:r>
            <a:endParaRPr lang="es-MX" dirty="0" smtClean="0">
              <a:solidFill>
                <a:schemeClr val="accent6">
                  <a:lumMod val="50000"/>
                </a:schemeClr>
              </a:solidFill>
            </a:endParaRPr>
          </a:p>
        </p:txBody>
      </p:sp>
    </p:spTree>
    <p:extLst>
      <p:ext uri="{BB962C8B-B14F-4D97-AF65-F5344CB8AC3E}">
        <p14:creationId xmlns:p14="http://schemas.microsoft.com/office/powerpoint/2010/main" val="4212955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p:spPr>
        <p:txBody>
          <a:bodyPr>
            <a:normAutofit fontScale="85000" lnSpcReduction="20000"/>
          </a:bodyPr>
          <a:lstStyle/>
          <a:p>
            <a:pPr algn="just"/>
            <a:r>
              <a:rPr lang="es-MX" dirty="0"/>
              <a:t>En la región de los Altos de Chiapas el uso de bromelias epífitas con fines religiosos es una práctica antigua entre los pueblos indígenas. En el centro de Veracruz también existe una gran demanda de bromelias epífitas para la elaboración de arcos florales construidos para honrar a santos y a la virgen María en festividades católicas. </a:t>
            </a:r>
          </a:p>
          <a:p>
            <a:pPr algn="just"/>
            <a:r>
              <a:rPr lang="es-MX" dirty="0"/>
              <a:t>La construcción de arcos florales es una práctica cada vez más popular, con el consecuente aumento en la demanda de especímenes. Para un solo arco en la ciudad de Coatepec se reporta el uso de hasta 1 623 inflorescencias de </a:t>
            </a:r>
            <a:r>
              <a:rPr lang="es-MX" i="1" dirty="0" err="1"/>
              <a:t>Tillandsia</a:t>
            </a:r>
            <a:r>
              <a:rPr lang="es-MX" i="1" dirty="0"/>
              <a:t> multicaulis</a:t>
            </a:r>
            <a:r>
              <a:rPr lang="es-MX" dirty="0"/>
              <a:t>,5 y cada año se construyen más de 80 arcos en la región del centro de Veracruz. </a:t>
            </a:r>
          </a:p>
          <a:p>
            <a:pPr algn="just"/>
            <a:r>
              <a:rPr lang="es-MX" dirty="0"/>
              <a:t>Algunas especies como </a:t>
            </a:r>
            <a:r>
              <a:rPr lang="es-MX" i="1" dirty="0"/>
              <a:t>T. </a:t>
            </a:r>
            <a:r>
              <a:rPr lang="es-MX" i="1" dirty="0" err="1"/>
              <a:t>imperialis</a:t>
            </a:r>
            <a:r>
              <a:rPr lang="es-MX" i="1" dirty="0"/>
              <a:t> </a:t>
            </a:r>
            <a:r>
              <a:rPr lang="es-MX" dirty="0"/>
              <a:t>se han vuelto tan escasas y raras que en la actualidad los colectores tienen que viajar grandes distancias para </a:t>
            </a:r>
            <a:r>
              <a:rPr lang="es-MX" dirty="0" smtClean="0"/>
              <a:t>encontrarlas.</a:t>
            </a:r>
          </a:p>
          <a:p>
            <a:pPr algn="just"/>
            <a:r>
              <a:rPr lang="es-MX" dirty="0" smtClean="0"/>
              <a:t> </a:t>
            </a:r>
            <a:r>
              <a:rPr lang="es-MX" dirty="0"/>
              <a:t>La extracción sin control aunada a la pérdida de bosque ponen en riesgo el mantenimiento de las poblaciones remanentes. </a:t>
            </a:r>
          </a:p>
          <a:p>
            <a:endParaRPr lang="es-MX" dirty="0"/>
          </a:p>
        </p:txBody>
      </p:sp>
    </p:spTree>
    <p:extLst>
      <p:ext uri="{BB962C8B-B14F-4D97-AF65-F5344CB8AC3E}">
        <p14:creationId xmlns:p14="http://schemas.microsoft.com/office/powerpoint/2010/main" val="1979595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2050" name="Picture 2" descr="Resultado de imagen para tillandsia multicauli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3376" y="1534780"/>
            <a:ext cx="6523821"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7903029" y="2022860"/>
            <a:ext cx="3962400" cy="2585323"/>
          </a:xfrm>
          <a:prstGeom prst="rect">
            <a:avLst/>
          </a:prstGeom>
          <a:solidFill>
            <a:schemeClr val="accent6">
              <a:lumMod val="40000"/>
              <a:lumOff val="60000"/>
            </a:schemeClr>
          </a:solidFill>
        </p:spPr>
        <p:txBody>
          <a:bodyPr wrap="square">
            <a:spAutoFit/>
          </a:bodyPr>
          <a:lstStyle/>
          <a:p>
            <a:pPr algn="just"/>
            <a:r>
              <a:rPr lang="es-MX" b="1" dirty="0" smtClean="0">
                <a:solidFill>
                  <a:schemeClr val="accent6">
                    <a:lumMod val="50000"/>
                  </a:schemeClr>
                </a:solidFill>
              </a:rPr>
              <a:t>La construcción de arcos florales es una práctica cada vez más popular, con el consecuente aumento en la demanda de especímenes. Para un solo arco en la ciudad de Coatepec se reporta el uso de hasta </a:t>
            </a:r>
            <a:r>
              <a:rPr lang="es-MX" b="1" dirty="0" smtClean="0">
                <a:solidFill>
                  <a:schemeClr val="accent6">
                    <a:lumMod val="50000"/>
                  </a:schemeClr>
                </a:solidFill>
              </a:rPr>
              <a:t>1623 </a:t>
            </a:r>
            <a:r>
              <a:rPr lang="es-MX" b="1" dirty="0" smtClean="0">
                <a:solidFill>
                  <a:schemeClr val="accent6">
                    <a:lumMod val="50000"/>
                  </a:schemeClr>
                </a:solidFill>
              </a:rPr>
              <a:t>inflorescencias de </a:t>
            </a:r>
            <a:r>
              <a:rPr lang="es-MX" b="1" i="1" dirty="0" err="1" smtClean="0">
                <a:solidFill>
                  <a:schemeClr val="accent6">
                    <a:lumMod val="50000"/>
                  </a:schemeClr>
                </a:solidFill>
              </a:rPr>
              <a:t>Tillandsia</a:t>
            </a:r>
            <a:r>
              <a:rPr lang="es-MX" b="1" i="1" dirty="0" smtClean="0">
                <a:solidFill>
                  <a:schemeClr val="accent6">
                    <a:lumMod val="50000"/>
                  </a:schemeClr>
                </a:solidFill>
              </a:rPr>
              <a:t> </a:t>
            </a:r>
            <a:r>
              <a:rPr lang="es-MX" b="1" i="1" dirty="0" err="1" smtClean="0">
                <a:solidFill>
                  <a:schemeClr val="accent6">
                    <a:lumMod val="50000"/>
                  </a:schemeClr>
                </a:solidFill>
              </a:rPr>
              <a:t>multicaulis</a:t>
            </a:r>
            <a:r>
              <a:rPr lang="es-MX" b="1" dirty="0" smtClean="0">
                <a:solidFill>
                  <a:schemeClr val="accent6">
                    <a:lumMod val="50000"/>
                  </a:schemeClr>
                </a:solidFill>
              </a:rPr>
              <a:t>, y cada año se construyen más de 80 arcos en la región del centro de Veracruz. </a:t>
            </a:r>
          </a:p>
        </p:txBody>
      </p:sp>
    </p:spTree>
    <p:extLst>
      <p:ext uri="{BB962C8B-B14F-4D97-AF65-F5344CB8AC3E}">
        <p14:creationId xmlns:p14="http://schemas.microsoft.com/office/powerpoint/2010/main" val="1273792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098" name="Picture 2" descr="Imagen relacionad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73787"/>
            <a:ext cx="6561188" cy="440605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www.sabermas.umich.mx/images/stories/39/art_7_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4067" y="1243770"/>
            <a:ext cx="5735846" cy="4436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830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3314" y="692696"/>
            <a:ext cx="8373075" cy="1143000"/>
          </a:xfrm>
          <a:solidFill>
            <a:schemeClr val="accent6">
              <a:lumMod val="60000"/>
              <a:lumOff val="40000"/>
            </a:schemeClr>
          </a:solidFill>
        </p:spPr>
        <p:txBody>
          <a:bodyPr rtlCol="0">
            <a:normAutofit/>
          </a:bodyPr>
          <a:lstStyle/>
          <a:p>
            <a:pPr algn="r" eaLnBrk="1" fontAlgn="auto" hangingPunct="1">
              <a:spcAft>
                <a:spcPts val="0"/>
              </a:spcAft>
              <a:defRPr/>
            </a:pPr>
            <a:r>
              <a:rPr lang="es-MX" sz="2800" b="1" dirty="0" smtClean="0">
                <a:solidFill>
                  <a:schemeClr val="accent6">
                    <a:lumMod val="50000"/>
                  </a:schemeClr>
                </a:solidFill>
                <a:effectLst>
                  <a:outerShdw blurRad="38100" dist="38100" dir="2700000" algn="tl">
                    <a:srgbClr val="000000">
                      <a:alpha val="43137"/>
                    </a:srgbClr>
                  </a:outerShdw>
                </a:effectLst>
              </a:rPr>
              <a:t>INSTRUCCIONES PARA EL USO DE ESTA PRESENTACION </a:t>
            </a:r>
            <a:endParaRPr lang="en-US" sz="2800" b="1" dirty="0">
              <a:solidFill>
                <a:schemeClr val="accent6">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09600" y="1988843"/>
            <a:ext cx="10972800" cy="4732637"/>
          </a:xfrm>
          <a:solidFill>
            <a:schemeClr val="accent6">
              <a:lumMod val="40000"/>
              <a:lumOff val="60000"/>
            </a:schemeClr>
          </a:solidFill>
        </p:spPr>
        <p:txBody>
          <a:bodyPr rtlCol="0">
            <a:normAutofit fontScale="85000" lnSpcReduction="20000"/>
          </a:bodyPr>
          <a:lstStyle/>
          <a:p>
            <a:pPr algn="just" eaLnBrk="1" fontAlgn="auto" hangingPunct="1">
              <a:spcAft>
                <a:spcPts val="0"/>
              </a:spcAft>
              <a:defRPr/>
            </a:pPr>
            <a:r>
              <a:rPr lang="es-MX" b="1" dirty="0" smtClean="0">
                <a:solidFill>
                  <a:schemeClr val="accent6">
                    <a:lumMod val="50000"/>
                  </a:schemeClr>
                </a:solidFill>
              </a:rPr>
              <a:t>El tema que se aborda en esta presentación corresponde a la unidad de aprendizaje I que aborda </a:t>
            </a:r>
            <a:r>
              <a:rPr lang="es-ES" b="1" dirty="0" smtClean="0">
                <a:solidFill>
                  <a:schemeClr val="accent6">
                    <a:lumMod val="50000"/>
                  </a:schemeClr>
                </a:solidFill>
              </a:rPr>
              <a:t>los aspectos básicos de la clasificación taxonómica de las orquídeas </a:t>
            </a:r>
            <a:r>
              <a:rPr lang="es-MX" b="1" dirty="0" smtClean="0">
                <a:solidFill>
                  <a:schemeClr val="accent6">
                    <a:lumMod val="50000"/>
                  </a:schemeClr>
                </a:solidFill>
              </a:rPr>
              <a:t>que en forma normal se da a partir del </a:t>
            </a:r>
            <a:r>
              <a:rPr lang="es-MX" b="1" dirty="0" smtClean="0">
                <a:solidFill>
                  <a:schemeClr val="accent6">
                    <a:lumMod val="50000"/>
                  </a:schemeClr>
                </a:solidFill>
              </a:rPr>
              <a:t>séptimo</a:t>
            </a:r>
            <a:r>
              <a:rPr lang="es-MX" b="1" dirty="0" smtClean="0">
                <a:solidFill>
                  <a:schemeClr val="accent6">
                    <a:lumMod val="50000"/>
                  </a:schemeClr>
                </a:solidFill>
              </a:rPr>
              <a:t> </a:t>
            </a:r>
            <a:r>
              <a:rPr lang="es-MX" b="1" dirty="0" smtClean="0">
                <a:solidFill>
                  <a:schemeClr val="accent6">
                    <a:lumMod val="50000"/>
                  </a:schemeClr>
                </a:solidFill>
              </a:rPr>
              <a:t>semestre, donde se apoyará la discusión de los siguientes temas:</a:t>
            </a:r>
          </a:p>
          <a:p>
            <a:pPr algn="just" eaLnBrk="1" fontAlgn="auto" hangingPunct="1">
              <a:spcAft>
                <a:spcPts val="0"/>
              </a:spcAft>
              <a:buFont typeface="Arial" charset="0"/>
              <a:buNone/>
              <a:defRPr/>
            </a:pPr>
            <a:endParaRPr lang="es-MX" b="1" dirty="0" smtClean="0">
              <a:solidFill>
                <a:schemeClr val="accent6">
                  <a:lumMod val="50000"/>
                </a:schemeClr>
              </a:solidFill>
            </a:endParaRPr>
          </a:p>
          <a:p>
            <a:pPr algn="just" eaLnBrk="1" fontAlgn="auto" hangingPunct="1">
              <a:spcAft>
                <a:spcPts val="0"/>
              </a:spcAft>
              <a:defRPr/>
            </a:pPr>
            <a:r>
              <a:rPr lang="es-ES" b="1" dirty="0" smtClean="0">
                <a:solidFill>
                  <a:schemeClr val="accent6">
                    <a:lumMod val="50000"/>
                  </a:schemeClr>
                </a:solidFill>
              </a:rPr>
              <a:t>Origen y evolución de las </a:t>
            </a:r>
            <a:r>
              <a:rPr lang="es-ES" b="1" dirty="0" err="1" smtClean="0">
                <a:solidFill>
                  <a:schemeClr val="accent6">
                    <a:lumMod val="50000"/>
                  </a:schemeClr>
                </a:solidFill>
              </a:rPr>
              <a:t>bromelias</a:t>
            </a:r>
            <a:r>
              <a:rPr lang="es-ES" b="1" dirty="0" smtClean="0">
                <a:solidFill>
                  <a:schemeClr val="accent6">
                    <a:lumMod val="50000"/>
                  </a:schemeClr>
                </a:solidFill>
              </a:rPr>
              <a:t>; </a:t>
            </a:r>
            <a:r>
              <a:rPr lang="es-ES" b="1" dirty="0" smtClean="0">
                <a:solidFill>
                  <a:schemeClr val="accent6">
                    <a:lumMod val="50000"/>
                  </a:schemeClr>
                </a:solidFill>
              </a:rPr>
              <a:t>numero de especies y posición en el reino vegetal; categorías taxonómicas y subfamilias dentro de la familia </a:t>
            </a:r>
            <a:r>
              <a:rPr lang="es-ES" b="1" dirty="0" err="1" smtClean="0">
                <a:solidFill>
                  <a:schemeClr val="accent6">
                    <a:lumMod val="50000"/>
                  </a:schemeClr>
                </a:solidFill>
              </a:rPr>
              <a:t>bromeliaceae</a:t>
            </a:r>
            <a:r>
              <a:rPr lang="es-ES" b="1" dirty="0" smtClean="0">
                <a:solidFill>
                  <a:schemeClr val="accent6">
                    <a:lumMod val="50000"/>
                  </a:schemeClr>
                </a:solidFill>
              </a:rPr>
              <a:t>; </a:t>
            </a:r>
            <a:r>
              <a:rPr lang="es-ES" b="1" dirty="0" smtClean="0">
                <a:solidFill>
                  <a:schemeClr val="accent6">
                    <a:lumMod val="50000"/>
                  </a:schemeClr>
                </a:solidFill>
              </a:rPr>
              <a:t>distribución de las orquídeas en el estado de México</a:t>
            </a:r>
          </a:p>
          <a:p>
            <a:pPr algn="just" eaLnBrk="1" fontAlgn="auto" hangingPunct="1">
              <a:spcAft>
                <a:spcPts val="0"/>
              </a:spcAft>
              <a:defRPr/>
            </a:pPr>
            <a:endParaRPr lang="es-ES" b="1" dirty="0" smtClean="0">
              <a:solidFill>
                <a:schemeClr val="accent6">
                  <a:lumMod val="50000"/>
                </a:schemeClr>
              </a:solidFill>
            </a:endParaRPr>
          </a:p>
          <a:p>
            <a:pPr algn="just" eaLnBrk="1" fontAlgn="auto" hangingPunct="1">
              <a:spcAft>
                <a:spcPts val="0"/>
              </a:spcAft>
              <a:defRPr/>
            </a:pPr>
            <a:r>
              <a:rPr lang="es-MX" b="1" dirty="0" smtClean="0">
                <a:solidFill>
                  <a:schemeClr val="accent6">
                    <a:lumMod val="50000"/>
                  </a:schemeClr>
                </a:solidFill>
              </a:rPr>
              <a:t>Este material se puede dar en dos sesiones, apoyado con los conocimientos previos y con la bibliografía del curso.</a:t>
            </a:r>
          </a:p>
          <a:p>
            <a:pPr algn="just" eaLnBrk="1" fontAlgn="auto" hangingPunct="1">
              <a:spcAft>
                <a:spcPts val="0"/>
              </a:spcAft>
              <a:defRPr/>
            </a:pPr>
            <a:endParaRPr lang="es-MX" b="1" dirty="0" smtClean="0">
              <a:solidFill>
                <a:schemeClr val="accent6">
                  <a:lumMod val="50000"/>
                </a:schemeClr>
              </a:solidFill>
            </a:endParaRPr>
          </a:p>
          <a:p>
            <a:pPr algn="just" eaLnBrk="1" fontAlgn="auto" hangingPunct="1">
              <a:spcAft>
                <a:spcPts val="0"/>
              </a:spcAft>
              <a:defRPr/>
            </a:pPr>
            <a:r>
              <a:rPr lang="es-MX" b="1" dirty="0" smtClean="0">
                <a:solidFill>
                  <a:schemeClr val="accent6">
                    <a:lumMod val="50000"/>
                  </a:schemeClr>
                </a:solidFill>
              </a:rPr>
              <a:t>Se espera que la presentación de conceptos e información sobre estos temas promueva su discusión y refuerce estos conocimientos entre los discentes. </a:t>
            </a: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3</a:t>
            </a:fld>
            <a:endParaRPr lang="es-MX"/>
          </a:p>
        </p:txBody>
      </p:sp>
    </p:spTree>
    <p:extLst>
      <p:ext uri="{BB962C8B-B14F-4D97-AF65-F5344CB8AC3E}">
        <p14:creationId xmlns:p14="http://schemas.microsoft.com/office/powerpoint/2010/main" val="39554339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Picture 4" descr="https://www.sabermas.umich.mx/images/stories/39/art_7_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5257" y="8546"/>
            <a:ext cx="8871857" cy="6861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0178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9218" name="Picture 2" descr="Resultado de imagen para frutos de tillands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3141" y="571953"/>
            <a:ext cx="5311525" cy="524101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heno nacimient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0032" y="2064789"/>
            <a:ext cx="4993368" cy="333053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305205" y="6019799"/>
            <a:ext cx="3091552" cy="369332"/>
          </a:xfrm>
          <a:prstGeom prst="rect">
            <a:avLst/>
          </a:prstGeom>
        </p:spPr>
        <p:txBody>
          <a:bodyPr wrap="none">
            <a:spAutoFit/>
          </a:bodyPr>
          <a:lstStyle/>
          <a:p>
            <a:r>
              <a:rPr lang="es-ES" b="1" dirty="0" smtClean="0">
                <a:solidFill>
                  <a:schemeClr val="accent6">
                    <a:lumMod val="50000"/>
                  </a:schemeClr>
                </a:solidFill>
                <a:latin typeface="Linux Libertine"/>
              </a:rPr>
              <a:t>Heno </a:t>
            </a:r>
            <a:r>
              <a:rPr lang="es-ES" b="1" dirty="0" err="1" smtClean="0">
                <a:solidFill>
                  <a:schemeClr val="accent6">
                    <a:lumMod val="50000"/>
                  </a:schemeClr>
                </a:solidFill>
                <a:latin typeface="Linux Libertine"/>
              </a:rPr>
              <a:t>Tillandsia</a:t>
            </a:r>
            <a:r>
              <a:rPr lang="es-ES" b="1" dirty="0" smtClean="0">
                <a:solidFill>
                  <a:schemeClr val="accent6">
                    <a:lumMod val="50000"/>
                  </a:schemeClr>
                </a:solidFill>
                <a:latin typeface="Linux Libertine"/>
              </a:rPr>
              <a:t> </a:t>
            </a:r>
            <a:r>
              <a:rPr lang="es-ES" b="1" dirty="0" err="1">
                <a:solidFill>
                  <a:schemeClr val="accent6">
                    <a:lumMod val="50000"/>
                  </a:schemeClr>
                </a:solidFill>
                <a:latin typeface="Linux Libertine"/>
              </a:rPr>
              <a:t>usneoides</a:t>
            </a:r>
            <a:endParaRPr lang="es-ES" b="1" i="0" dirty="0">
              <a:solidFill>
                <a:schemeClr val="accent6">
                  <a:lumMod val="50000"/>
                </a:schemeClr>
              </a:solidFill>
              <a:effectLst/>
              <a:latin typeface="Linux Libertine"/>
            </a:endParaRPr>
          </a:p>
        </p:txBody>
      </p:sp>
      <p:sp>
        <p:nvSpPr>
          <p:cNvPr id="5" name="Rectángulo 4"/>
          <p:cNvSpPr/>
          <p:nvPr/>
        </p:nvSpPr>
        <p:spPr>
          <a:xfrm>
            <a:off x="6970032" y="5812971"/>
            <a:ext cx="4495800" cy="923330"/>
          </a:xfrm>
          <a:prstGeom prst="rect">
            <a:avLst/>
          </a:prstGeom>
        </p:spPr>
        <p:txBody>
          <a:bodyPr wrap="square">
            <a:spAutoFit/>
          </a:bodyPr>
          <a:lstStyle/>
          <a:p>
            <a:r>
              <a:rPr lang="es-MX" dirty="0">
                <a:solidFill>
                  <a:schemeClr val="accent6">
                    <a:lumMod val="50000"/>
                  </a:schemeClr>
                </a:solidFill>
                <a:latin typeface="Arial" panose="020B0604020202020204" pitchFamily="34" charset="0"/>
              </a:rPr>
              <a:t>El </a:t>
            </a:r>
            <a:r>
              <a:rPr lang="es-MX" b="1" dirty="0">
                <a:solidFill>
                  <a:schemeClr val="accent6">
                    <a:lumMod val="50000"/>
                  </a:schemeClr>
                </a:solidFill>
                <a:latin typeface="Arial" panose="020B0604020202020204" pitchFamily="34" charset="0"/>
              </a:rPr>
              <a:t>musgo español</a:t>
            </a:r>
            <a:r>
              <a:rPr lang="es-MX" dirty="0">
                <a:solidFill>
                  <a:schemeClr val="accent6">
                    <a:lumMod val="50000"/>
                  </a:schemeClr>
                </a:solidFill>
                <a:latin typeface="Arial" panose="020B0604020202020204" pitchFamily="34" charset="0"/>
              </a:rPr>
              <a:t>, </a:t>
            </a:r>
            <a:r>
              <a:rPr lang="es-MX" b="1" dirty="0">
                <a:solidFill>
                  <a:schemeClr val="accent6">
                    <a:lumMod val="50000"/>
                  </a:schemeClr>
                </a:solidFill>
                <a:latin typeface="Arial" panose="020B0604020202020204" pitchFamily="34" charset="0"/>
              </a:rPr>
              <a:t>barba del viejo</a:t>
            </a:r>
            <a:r>
              <a:rPr lang="es-MX" dirty="0">
                <a:solidFill>
                  <a:schemeClr val="accent6">
                    <a:lumMod val="50000"/>
                  </a:schemeClr>
                </a:solidFill>
                <a:latin typeface="Arial" panose="020B0604020202020204" pitchFamily="34" charset="0"/>
              </a:rPr>
              <a:t>, </a:t>
            </a:r>
            <a:r>
              <a:rPr lang="es-MX" b="1" dirty="0">
                <a:solidFill>
                  <a:schemeClr val="accent6">
                    <a:lumMod val="50000"/>
                  </a:schemeClr>
                </a:solidFill>
                <a:latin typeface="Arial" panose="020B0604020202020204" pitchFamily="34" charset="0"/>
              </a:rPr>
              <a:t>heno</a:t>
            </a:r>
            <a:r>
              <a:rPr lang="es-MX" dirty="0">
                <a:solidFill>
                  <a:schemeClr val="accent6">
                    <a:lumMod val="50000"/>
                  </a:schemeClr>
                </a:solidFill>
                <a:latin typeface="Arial" panose="020B0604020202020204" pitchFamily="34" charset="0"/>
              </a:rPr>
              <a:t>, </a:t>
            </a:r>
            <a:r>
              <a:rPr lang="es-MX" b="1" dirty="0">
                <a:solidFill>
                  <a:schemeClr val="accent6">
                    <a:lumMod val="50000"/>
                  </a:schemeClr>
                </a:solidFill>
                <a:latin typeface="Arial" panose="020B0604020202020204" pitchFamily="34" charset="0"/>
              </a:rPr>
              <a:t>paste</a:t>
            </a:r>
            <a:r>
              <a:rPr lang="es-MX" dirty="0">
                <a:solidFill>
                  <a:schemeClr val="accent6">
                    <a:lumMod val="50000"/>
                  </a:schemeClr>
                </a:solidFill>
                <a:latin typeface="Arial" panose="020B0604020202020204" pitchFamily="34" charset="0"/>
              </a:rPr>
              <a:t>, </a:t>
            </a:r>
            <a:r>
              <a:rPr lang="es-MX" b="1" dirty="0" err="1">
                <a:solidFill>
                  <a:schemeClr val="accent6">
                    <a:lumMod val="50000"/>
                  </a:schemeClr>
                </a:solidFill>
                <a:latin typeface="Arial" panose="020B0604020202020204" pitchFamily="34" charset="0"/>
              </a:rPr>
              <a:t>cuarque</a:t>
            </a:r>
            <a:r>
              <a:rPr lang="es-MX" dirty="0">
                <a:solidFill>
                  <a:schemeClr val="accent6">
                    <a:lumMod val="50000"/>
                  </a:schemeClr>
                </a:solidFill>
                <a:latin typeface="Arial" panose="020B0604020202020204" pitchFamily="34" charset="0"/>
              </a:rPr>
              <a:t> (Colombia</a:t>
            </a:r>
            <a:r>
              <a:rPr lang="es-MX" dirty="0" smtClean="0">
                <a:solidFill>
                  <a:schemeClr val="accent6">
                    <a:lumMod val="50000"/>
                  </a:schemeClr>
                </a:solidFill>
                <a:latin typeface="Arial" panose="020B0604020202020204" pitchFamily="34" charset="0"/>
              </a:rPr>
              <a:t>),</a:t>
            </a:r>
            <a:r>
              <a:rPr lang="es-MX" baseline="30000" dirty="0">
                <a:solidFill>
                  <a:schemeClr val="accent6">
                    <a:lumMod val="50000"/>
                  </a:schemeClr>
                </a:solidFill>
                <a:latin typeface="Arial" panose="020B0604020202020204" pitchFamily="34" charset="0"/>
              </a:rPr>
              <a:t> </a:t>
            </a:r>
            <a:r>
              <a:rPr lang="es-MX" dirty="0" smtClean="0">
                <a:solidFill>
                  <a:schemeClr val="accent6">
                    <a:lumMod val="50000"/>
                  </a:schemeClr>
                </a:solidFill>
                <a:latin typeface="Arial" panose="020B0604020202020204" pitchFamily="34" charset="0"/>
              </a:rPr>
              <a:t>o</a:t>
            </a:r>
            <a:r>
              <a:rPr lang="es-MX" dirty="0">
                <a:solidFill>
                  <a:schemeClr val="accent6">
                    <a:lumMod val="50000"/>
                  </a:schemeClr>
                </a:solidFill>
                <a:latin typeface="Arial" panose="020B0604020202020204" pitchFamily="34" charset="0"/>
              </a:rPr>
              <a:t> </a:t>
            </a:r>
            <a:r>
              <a:rPr lang="es-MX" b="1" dirty="0" err="1">
                <a:solidFill>
                  <a:schemeClr val="accent6">
                    <a:lumMod val="50000"/>
                  </a:schemeClr>
                </a:solidFill>
                <a:latin typeface="Arial" panose="020B0604020202020204" pitchFamily="34" charset="0"/>
              </a:rPr>
              <a:t>agavepalo</a:t>
            </a:r>
            <a:r>
              <a:rPr lang="es-MX" dirty="0">
                <a:solidFill>
                  <a:schemeClr val="accent6">
                    <a:lumMod val="50000"/>
                  </a:schemeClr>
                </a:solidFill>
                <a:latin typeface="Arial" panose="020B0604020202020204" pitchFamily="34" charset="0"/>
              </a:rPr>
              <a:t> </a:t>
            </a:r>
            <a:r>
              <a:rPr lang="es-MX" dirty="0" smtClean="0">
                <a:solidFill>
                  <a:schemeClr val="accent6">
                    <a:lumMod val="50000"/>
                  </a:schemeClr>
                </a:solidFill>
                <a:latin typeface="Arial" panose="020B0604020202020204" pitchFamily="34" charset="0"/>
              </a:rPr>
              <a:t>(México)</a:t>
            </a:r>
            <a:endParaRPr lang="es-MX" dirty="0">
              <a:solidFill>
                <a:schemeClr val="accent6">
                  <a:lumMod val="50000"/>
                </a:schemeClr>
              </a:solidFill>
            </a:endParaRPr>
          </a:p>
        </p:txBody>
      </p:sp>
    </p:spTree>
    <p:extLst>
      <p:ext uri="{BB962C8B-B14F-4D97-AF65-F5344CB8AC3E}">
        <p14:creationId xmlns:p14="http://schemas.microsoft.com/office/powerpoint/2010/main" val="24605665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8194" name="Picture 2" descr="Resultado de imagen para frutos de bromeli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4940" y="539296"/>
            <a:ext cx="10678860" cy="5589361"/>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238998" y="6358071"/>
            <a:ext cx="7870677" cy="369332"/>
          </a:xfrm>
          <a:prstGeom prst="rect">
            <a:avLst/>
          </a:prstGeom>
          <a:noFill/>
        </p:spPr>
        <p:txBody>
          <a:bodyPr wrap="square" rtlCol="0">
            <a:spAutoFit/>
          </a:bodyPr>
          <a:lstStyle/>
          <a:p>
            <a:r>
              <a:rPr lang="es-ES_tradnl" b="1" dirty="0" smtClean="0">
                <a:solidFill>
                  <a:schemeClr val="accent6">
                    <a:lumMod val="50000"/>
                  </a:schemeClr>
                </a:solidFill>
              </a:rPr>
              <a:t>Piña una bromelia de gran importancia comercial en México y otros países</a:t>
            </a:r>
            <a:endParaRPr lang="es-MX" b="1" dirty="0">
              <a:solidFill>
                <a:schemeClr val="accent6">
                  <a:lumMod val="50000"/>
                </a:schemeClr>
              </a:solidFill>
            </a:endParaRPr>
          </a:p>
        </p:txBody>
      </p:sp>
    </p:spTree>
    <p:extLst>
      <p:ext uri="{BB962C8B-B14F-4D97-AF65-F5344CB8AC3E}">
        <p14:creationId xmlns:p14="http://schemas.microsoft.com/office/powerpoint/2010/main" val="20373901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62920"/>
          </a:xfrm>
        </p:spPr>
        <p:txBody>
          <a:bodyPr>
            <a:normAutofit/>
          </a:bodyPr>
          <a:lstStyle/>
          <a:p>
            <a:r>
              <a:rPr lang="es-ES_tradnl" sz="3200" dirty="0" smtClean="0">
                <a:solidFill>
                  <a:schemeClr val="accent6">
                    <a:lumMod val="50000"/>
                  </a:schemeClr>
                </a:solidFill>
              </a:rPr>
              <a:t>Especies mas comercializadas</a:t>
            </a:r>
            <a:endParaRPr lang="es-MX" sz="3200" dirty="0">
              <a:solidFill>
                <a:schemeClr val="accent6">
                  <a:lumMod val="50000"/>
                </a:schemeClr>
              </a:solidFill>
            </a:endParaRPr>
          </a:p>
        </p:txBody>
      </p:sp>
      <p:pic>
        <p:nvPicPr>
          <p:cNvPr id="8194" name="Picture 2" descr="Resultado de imagen para tillandsi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65645" y="1408760"/>
            <a:ext cx="3097498" cy="2772261"/>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2103408" y="4451474"/>
            <a:ext cx="1621972" cy="461665"/>
          </a:xfrm>
          <a:prstGeom prst="rect">
            <a:avLst/>
          </a:prstGeom>
          <a:noFill/>
        </p:spPr>
        <p:txBody>
          <a:bodyPr wrap="square" rtlCol="0">
            <a:spAutoFit/>
          </a:bodyPr>
          <a:lstStyle/>
          <a:p>
            <a:r>
              <a:rPr lang="es-MX" sz="2400" b="1" dirty="0" err="1" smtClean="0">
                <a:solidFill>
                  <a:schemeClr val="accent6">
                    <a:lumMod val="50000"/>
                  </a:schemeClr>
                </a:solidFill>
              </a:rPr>
              <a:t>Tillandsia</a:t>
            </a:r>
            <a:endParaRPr lang="es-MX" sz="2400" b="1" dirty="0">
              <a:solidFill>
                <a:schemeClr val="accent6">
                  <a:lumMod val="50000"/>
                </a:schemeClr>
              </a:solidFill>
            </a:endParaRPr>
          </a:p>
        </p:txBody>
      </p:sp>
      <p:pic>
        <p:nvPicPr>
          <p:cNvPr id="8196" name="Picture 4" descr="Resultado de imagen para guzman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816" y="1421457"/>
            <a:ext cx="3696348" cy="277226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415911" y="4451474"/>
            <a:ext cx="1768660" cy="461665"/>
          </a:xfrm>
          <a:prstGeom prst="rect">
            <a:avLst/>
          </a:prstGeom>
          <a:noFill/>
        </p:spPr>
        <p:txBody>
          <a:bodyPr wrap="square" rtlCol="0">
            <a:spAutoFit/>
          </a:bodyPr>
          <a:lstStyle/>
          <a:p>
            <a:r>
              <a:rPr lang="es-MX" sz="2400" b="1" dirty="0" err="1" smtClean="0">
                <a:solidFill>
                  <a:schemeClr val="accent6">
                    <a:lumMod val="50000"/>
                  </a:schemeClr>
                </a:solidFill>
              </a:rPr>
              <a:t>Guzmania</a:t>
            </a:r>
            <a:endParaRPr lang="es-MX" sz="2400" b="1" dirty="0">
              <a:solidFill>
                <a:schemeClr val="accent6">
                  <a:lumMod val="50000"/>
                </a:schemeClr>
              </a:solidFill>
            </a:endParaRPr>
          </a:p>
        </p:txBody>
      </p:sp>
      <p:pic>
        <p:nvPicPr>
          <p:cNvPr id="8198" name="Picture 6" descr="Resultado de imagen para vriese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5" y="1264555"/>
            <a:ext cx="2831906" cy="292916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9481456" y="4449909"/>
            <a:ext cx="1295401" cy="461665"/>
          </a:xfrm>
          <a:prstGeom prst="rect">
            <a:avLst/>
          </a:prstGeom>
          <a:noFill/>
        </p:spPr>
        <p:txBody>
          <a:bodyPr wrap="square" rtlCol="0">
            <a:spAutoFit/>
          </a:bodyPr>
          <a:lstStyle/>
          <a:p>
            <a:r>
              <a:rPr lang="es-MX" sz="2400" b="1" dirty="0" err="1" smtClean="0">
                <a:solidFill>
                  <a:schemeClr val="accent6">
                    <a:lumMod val="50000"/>
                  </a:schemeClr>
                </a:solidFill>
              </a:rPr>
              <a:t>Vriesea</a:t>
            </a:r>
            <a:endParaRPr lang="es-MX" sz="2400" b="1" dirty="0">
              <a:solidFill>
                <a:schemeClr val="accent6">
                  <a:lumMod val="50000"/>
                </a:schemeClr>
              </a:solidFill>
            </a:endParaRPr>
          </a:p>
        </p:txBody>
      </p:sp>
    </p:spTree>
    <p:extLst>
      <p:ext uri="{BB962C8B-B14F-4D97-AF65-F5344CB8AC3E}">
        <p14:creationId xmlns:p14="http://schemas.microsoft.com/office/powerpoint/2010/main" val="3408604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273355" y="0"/>
            <a:ext cx="3640619" cy="3483344"/>
          </a:xfrm>
          <a:prstGeom prst="rect">
            <a:avLst/>
          </a:prstGeom>
        </p:spPr>
      </p:pic>
      <p:pic>
        <p:nvPicPr>
          <p:cNvPr id="5" name="Imagen 4"/>
          <p:cNvPicPr>
            <a:picLocks noChangeAspect="1"/>
          </p:cNvPicPr>
          <p:nvPr/>
        </p:nvPicPr>
        <p:blipFill>
          <a:blip r:embed="rId3"/>
          <a:stretch>
            <a:fillRect/>
          </a:stretch>
        </p:blipFill>
        <p:spPr>
          <a:xfrm>
            <a:off x="3744389" y="0"/>
            <a:ext cx="4464356" cy="4385783"/>
          </a:xfrm>
          <a:prstGeom prst="rect">
            <a:avLst/>
          </a:prstGeom>
        </p:spPr>
      </p:pic>
      <p:pic>
        <p:nvPicPr>
          <p:cNvPr id="6" name="Imagen 5"/>
          <p:cNvPicPr>
            <a:picLocks noChangeAspect="1"/>
          </p:cNvPicPr>
          <p:nvPr/>
        </p:nvPicPr>
        <p:blipFill>
          <a:blip r:embed="rId4"/>
          <a:stretch>
            <a:fillRect/>
          </a:stretch>
        </p:blipFill>
        <p:spPr>
          <a:xfrm>
            <a:off x="786214" y="3922519"/>
            <a:ext cx="2089960" cy="2234725"/>
          </a:xfrm>
          <a:prstGeom prst="rect">
            <a:avLst/>
          </a:prstGeom>
        </p:spPr>
      </p:pic>
      <p:pic>
        <p:nvPicPr>
          <p:cNvPr id="3074" name="Picture 2"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08745" y="269742"/>
            <a:ext cx="3067050" cy="3381375"/>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5870961" y="4854011"/>
            <a:ext cx="4050706" cy="461665"/>
          </a:xfrm>
          <a:prstGeom prst="rect">
            <a:avLst/>
          </a:prstGeom>
          <a:noFill/>
        </p:spPr>
        <p:txBody>
          <a:bodyPr wrap="square" rtlCol="0">
            <a:spAutoFit/>
          </a:bodyPr>
          <a:lstStyle/>
          <a:p>
            <a:r>
              <a:rPr lang="es-ES_tradnl" sz="2400" b="1" dirty="0" smtClean="0">
                <a:solidFill>
                  <a:schemeClr val="accent6">
                    <a:lumMod val="50000"/>
                  </a:schemeClr>
                </a:solidFill>
              </a:rPr>
              <a:t>Las </a:t>
            </a:r>
            <a:r>
              <a:rPr lang="es-ES_tradnl" sz="2400" b="1" dirty="0" err="1" smtClean="0">
                <a:solidFill>
                  <a:schemeClr val="accent6">
                    <a:lumMod val="50000"/>
                  </a:schemeClr>
                </a:solidFill>
              </a:rPr>
              <a:t>bromelias</a:t>
            </a:r>
            <a:r>
              <a:rPr lang="es-ES_tradnl" sz="2400" b="1" dirty="0" smtClean="0">
                <a:solidFill>
                  <a:schemeClr val="accent6">
                    <a:lumMod val="50000"/>
                  </a:schemeClr>
                </a:solidFill>
              </a:rPr>
              <a:t> en la floristería</a:t>
            </a:r>
            <a:endParaRPr lang="es-MX" sz="2400" b="1" dirty="0">
              <a:solidFill>
                <a:schemeClr val="accent6">
                  <a:lumMod val="50000"/>
                </a:schemeClr>
              </a:solidFill>
            </a:endParaRPr>
          </a:p>
        </p:txBody>
      </p:sp>
    </p:spTree>
    <p:extLst>
      <p:ext uri="{BB962C8B-B14F-4D97-AF65-F5344CB8AC3E}">
        <p14:creationId xmlns:p14="http://schemas.microsoft.com/office/powerpoint/2010/main" val="9221853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2050" name="Picture 2" descr="Imagen relacionad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2318" y="177544"/>
            <a:ext cx="2902714" cy="350475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3570" y="177544"/>
            <a:ext cx="5437124" cy="349663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tillands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2818" y="177544"/>
            <a:ext cx="3496632" cy="349663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tillands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805996"/>
            <a:ext cx="4553857" cy="27323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tillands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9932" y="3805996"/>
            <a:ext cx="3969518" cy="2648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5313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37533" y="2826316"/>
            <a:ext cx="4935908" cy="1010748"/>
          </a:xfrm>
          <a:solidFill>
            <a:schemeClr val="accent6">
              <a:lumMod val="40000"/>
              <a:lumOff val="60000"/>
            </a:schemeClr>
          </a:solidFill>
          <a:ln w="28575">
            <a:solidFill>
              <a:schemeClr val="accent6">
                <a:lumMod val="50000"/>
              </a:schemeClr>
            </a:solidFill>
          </a:ln>
        </p:spPr>
        <p:txBody>
          <a:bodyPr>
            <a:normAutofit/>
          </a:bodyPr>
          <a:lstStyle/>
          <a:p>
            <a:pPr algn="ctr"/>
            <a:r>
              <a:rPr lang="es-ES_tradnl" sz="3200" b="1" dirty="0" smtClean="0">
                <a:solidFill>
                  <a:schemeClr val="accent6">
                    <a:lumMod val="50000"/>
                  </a:schemeClr>
                </a:solidFill>
              </a:rPr>
              <a:t>Las </a:t>
            </a:r>
            <a:r>
              <a:rPr lang="es-ES_tradnl" sz="3200" b="1" dirty="0" err="1" smtClean="0">
                <a:solidFill>
                  <a:schemeClr val="accent6">
                    <a:lumMod val="50000"/>
                  </a:schemeClr>
                </a:solidFill>
              </a:rPr>
              <a:t>bromelias</a:t>
            </a:r>
            <a:r>
              <a:rPr lang="es-ES_tradnl" sz="3200" b="1" dirty="0" smtClean="0">
                <a:solidFill>
                  <a:schemeClr val="accent6">
                    <a:lumMod val="50000"/>
                  </a:schemeClr>
                </a:solidFill>
              </a:rPr>
              <a:t> en el arte</a:t>
            </a:r>
            <a:endParaRPr lang="es-MX" sz="3200" b="1" dirty="0">
              <a:solidFill>
                <a:schemeClr val="accent6">
                  <a:lumMod val="50000"/>
                </a:schemeClr>
              </a:solidFill>
            </a:endParaRPr>
          </a:p>
        </p:txBody>
      </p:sp>
      <p:pic>
        <p:nvPicPr>
          <p:cNvPr id="7170" name="Picture 2" descr="https://tillandsias.files.wordpress.com/2010/09/michael-digiorgi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6088" y="232774"/>
            <a:ext cx="5081606" cy="649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1353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5. Amenazas</a:t>
            </a:r>
            <a:endParaRPr lang="es-MX" sz="3200" dirty="0"/>
          </a:p>
        </p:txBody>
      </p:sp>
      <p:sp>
        <p:nvSpPr>
          <p:cNvPr id="3" name="Marcador de contenido 2"/>
          <p:cNvSpPr>
            <a:spLocks noGrp="1"/>
          </p:cNvSpPr>
          <p:nvPr>
            <p:ph idx="1"/>
          </p:nvPr>
        </p:nvSpPr>
        <p:spPr/>
        <p:txBody>
          <a:bodyPr>
            <a:normAutofit/>
          </a:bodyPr>
          <a:lstStyle/>
          <a:p>
            <a:pPr algn="just"/>
            <a:r>
              <a:rPr lang="es-MX" dirty="0">
                <a:solidFill>
                  <a:schemeClr val="accent6">
                    <a:lumMod val="50000"/>
                  </a:schemeClr>
                </a:solidFill>
              </a:rPr>
              <a:t>El principal problema que enfrentan las bromelias es </a:t>
            </a:r>
            <a:r>
              <a:rPr lang="es-MX" dirty="0" smtClean="0">
                <a:solidFill>
                  <a:schemeClr val="accent6">
                    <a:lumMod val="50000"/>
                  </a:schemeClr>
                </a:solidFill>
              </a:rPr>
              <a:t>la destrucción </a:t>
            </a:r>
            <a:r>
              <a:rPr lang="es-MX" dirty="0">
                <a:solidFill>
                  <a:schemeClr val="accent6">
                    <a:lumMod val="50000"/>
                  </a:schemeClr>
                </a:solidFill>
              </a:rPr>
              <a:t>de hábitats, lo cual se traduce en la </a:t>
            </a:r>
            <a:r>
              <a:rPr lang="es-MX" dirty="0" smtClean="0">
                <a:solidFill>
                  <a:schemeClr val="accent6">
                    <a:lumMod val="50000"/>
                  </a:schemeClr>
                </a:solidFill>
              </a:rPr>
              <a:t>reducción de </a:t>
            </a:r>
            <a:r>
              <a:rPr lang="es-MX" dirty="0">
                <a:solidFill>
                  <a:schemeClr val="accent6">
                    <a:lumMod val="50000"/>
                  </a:schemeClr>
                </a:solidFill>
              </a:rPr>
              <a:t>sus poblaciones. Así por ejemplo, los </a:t>
            </a:r>
            <a:r>
              <a:rPr lang="es-MX" dirty="0" smtClean="0">
                <a:solidFill>
                  <a:schemeClr val="accent6">
                    <a:lumMod val="50000"/>
                  </a:schemeClr>
                </a:solidFill>
              </a:rPr>
              <a:t>bosques montanos </a:t>
            </a:r>
            <a:r>
              <a:rPr lang="es-MX" dirty="0">
                <a:solidFill>
                  <a:schemeClr val="accent6">
                    <a:lumMod val="50000"/>
                  </a:schemeClr>
                </a:solidFill>
              </a:rPr>
              <a:t>están desapareciendo a un ritmo </a:t>
            </a:r>
            <a:r>
              <a:rPr lang="es-MX" dirty="0" smtClean="0">
                <a:solidFill>
                  <a:schemeClr val="accent6">
                    <a:lumMod val="50000"/>
                  </a:schemeClr>
                </a:solidFill>
              </a:rPr>
              <a:t>acelerado en </a:t>
            </a:r>
            <a:r>
              <a:rPr lang="es-MX" dirty="0">
                <a:solidFill>
                  <a:schemeClr val="accent6">
                    <a:lumMod val="50000"/>
                  </a:schemeClr>
                </a:solidFill>
              </a:rPr>
              <a:t>muchas zonas del país, debido a que se busca </a:t>
            </a:r>
            <a:r>
              <a:rPr lang="es-MX" dirty="0" smtClean="0">
                <a:solidFill>
                  <a:schemeClr val="accent6">
                    <a:lumMod val="50000"/>
                  </a:schemeClr>
                </a:solidFill>
              </a:rPr>
              <a:t>generar más </a:t>
            </a:r>
            <a:r>
              <a:rPr lang="es-MX" dirty="0">
                <a:solidFill>
                  <a:schemeClr val="accent6">
                    <a:lumMod val="50000"/>
                  </a:schemeClr>
                </a:solidFill>
              </a:rPr>
              <a:t>espacios para la crianza de ganado (invernas), </a:t>
            </a:r>
            <a:r>
              <a:rPr lang="es-MX" dirty="0" smtClean="0">
                <a:solidFill>
                  <a:schemeClr val="accent6">
                    <a:lumMod val="50000"/>
                  </a:schemeClr>
                </a:solidFill>
              </a:rPr>
              <a:t>para los </a:t>
            </a:r>
            <a:r>
              <a:rPr lang="es-MX" dirty="0">
                <a:solidFill>
                  <a:schemeClr val="accent6">
                    <a:lumMod val="50000"/>
                  </a:schemeClr>
                </a:solidFill>
              </a:rPr>
              <a:t>cultivos e incluso para la expansión urbana. </a:t>
            </a:r>
            <a:endParaRPr lang="es-MX" dirty="0" smtClean="0">
              <a:solidFill>
                <a:schemeClr val="accent6">
                  <a:lumMod val="50000"/>
                </a:schemeClr>
              </a:solidFill>
            </a:endParaRPr>
          </a:p>
          <a:p>
            <a:pPr algn="just"/>
            <a:r>
              <a:rPr lang="es-MX" dirty="0" smtClean="0">
                <a:solidFill>
                  <a:schemeClr val="accent6">
                    <a:lumMod val="50000"/>
                  </a:schemeClr>
                </a:solidFill>
              </a:rPr>
              <a:t>Además, otro </a:t>
            </a:r>
            <a:r>
              <a:rPr lang="es-MX" dirty="0">
                <a:solidFill>
                  <a:schemeClr val="accent6">
                    <a:lumMod val="50000"/>
                  </a:schemeClr>
                </a:solidFill>
              </a:rPr>
              <a:t>problema que afecta a algunas especies </a:t>
            </a:r>
            <a:r>
              <a:rPr lang="es-MX" dirty="0" smtClean="0">
                <a:solidFill>
                  <a:schemeClr val="accent6">
                    <a:lumMod val="50000"/>
                  </a:schemeClr>
                </a:solidFill>
              </a:rPr>
              <a:t>de bromelias </a:t>
            </a:r>
            <a:r>
              <a:rPr lang="es-MX" dirty="0">
                <a:solidFill>
                  <a:schemeClr val="accent6">
                    <a:lumMod val="50000"/>
                  </a:schemeClr>
                </a:solidFill>
              </a:rPr>
              <a:t>es la extracción selectiva, dado que </a:t>
            </a:r>
            <a:r>
              <a:rPr lang="es-MX" dirty="0" smtClean="0">
                <a:solidFill>
                  <a:schemeClr val="accent6">
                    <a:lumMod val="50000"/>
                  </a:schemeClr>
                </a:solidFill>
              </a:rPr>
              <a:t>son consideradas </a:t>
            </a:r>
            <a:r>
              <a:rPr lang="es-MX" dirty="0">
                <a:solidFill>
                  <a:schemeClr val="accent6">
                    <a:lumMod val="50000"/>
                  </a:schemeClr>
                </a:solidFill>
              </a:rPr>
              <a:t>como plantas ornamentales. Este </a:t>
            </a:r>
            <a:r>
              <a:rPr lang="es-MX" dirty="0" smtClean="0">
                <a:solidFill>
                  <a:schemeClr val="accent6">
                    <a:lumMod val="50000"/>
                  </a:schemeClr>
                </a:solidFill>
              </a:rPr>
              <a:t>hecho afecta </a:t>
            </a:r>
            <a:r>
              <a:rPr lang="es-MX" dirty="0">
                <a:solidFill>
                  <a:schemeClr val="accent6">
                    <a:lumMod val="50000"/>
                  </a:schemeClr>
                </a:solidFill>
              </a:rPr>
              <a:t>indirectamente los hábitats en los cuales </a:t>
            </a:r>
            <a:r>
              <a:rPr lang="es-MX" dirty="0" smtClean="0">
                <a:solidFill>
                  <a:schemeClr val="accent6">
                    <a:lumMod val="50000"/>
                  </a:schemeClr>
                </a:solidFill>
              </a:rPr>
              <a:t>viven y </a:t>
            </a:r>
            <a:r>
              <a:rPr lang="es-MX" dirty="0">
                <a:solidFill>
                  <a:schemeClr val="accent6">
                    <a:lumMod val="50000"/>
                  </a:schemeClr>
                </a:solidFill>
              </a:rPr>
              <a:t>a todos los organismos que viven de ellas.</a:t>
            </a:r>
          </a:p>
        </p:txBody>
      </p:sp>
    </p:spTree>
    <p:extLst>
      <p:ext uri="{BB962C8B-B14F-4D97-AF65-F5344CB8AC3E}">
        <p14:creationId xmlns:p14="http://schemas.microsoft.com/office/powerpoint/2010/main" val="42878278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838200" y="1027906"/>
            <a:ext cx="10515600" cy="4351338"/>
          </a:xfrm>
        </p:spPr>
        <p:txBody>
          <a:bodyPr>
            <a:normAutofit fontScale="92500" lnSpcReduction="10000"/>
          </a:bodyPr>
          <a:lstStyle/>
          <a:p>
            <a:endParaRPr lang="es-MX" dirty="0"/>
          </a:p>
          <a:p>
            <a:r>
              <a:rPr lang="es-MX" i="1" dirty="0" smtClean="0">
                <a:solidFill>
                  <a:schemeClr val="accent6">
                    <a:lumMod val="50000"/>
                  </a:schemeClr>
                </a:solidFill>
              </a:rPr>
              <a:t>La </a:t>
            </a:r>
            <a:r>
              <a:rPr lang="es-MX" i="1" dirty="0">
                <a:solidFill>
                  <a:schemeClr val="accent6">
                    <a:lumMod val="50000"/>
                  </a:schemeClr>
                </a:solidFill>
              </a:rPr>
              <a:t>familia </a:t>
            </a:r>
            <a:r>
              <a:rPr lang="es-MX" b="1" i="1" dirty="0" err="1">
                <a:solidFill>
                  <a:schemeClr val="accent6">
                    <a:lumMod val="50000"/>
                  </a:schemeClr>
                </a:solidFill>
              </a:rPr>
              <a:t>Bromeliaceae</a:t>
            </a:r>
            <a:r>
              <a:rPr lang="es-MX" i="1" dirty="0">
                <a:solidFill>
                  <a:schemeClr val="accent6">
                    <a:lumMod val="50000"/>
                  </a:schemeClr>
                </a:solidFill>
              </a:rPr>
              <a:t> </a:t>
            </a:r>
            <a:r>
              <a:rPr lang="es-MX" b="1" i="1" dirty="0">
                <a:solidFill>
                  <a:schemeClr val="accent6">
                    <a:lumMod val="50000"/>
                  </a:schemeClr>
                </a:solidFill>
              </a:rPr>
              <a:t>ocupa el segundo lugar en epífitas vasculares</a:t>
            </a:r>
            <a:r>
              <a:rPr lang="es-MX" i="1" dirty="0">
                <a:solidFill>
                  <a:schemeClr val="accent6">
                    <a:lumMod val="50000"/>
                  </a:schemeClr>
                </a:solidFill>
              </a:rPr>
              <a:t>, en abundancia y representatividad en la América tropical. En el mundo se han descrito aproximadamente 3 000 especies; en México hay más de 300 especies de bromelias. En los bosques </a:t>
            </a:r>
            <a:r>
              <a:rPr lang="es-MX" i="1" dirty="0" err="1">
                <a:solidFill>
                  <a:schemeClr val="accent6">
                    <a:lumMod val="50000"/>
                  </a:schemeClr>
                </a:solidFill>
              </a:rPr>
              <a:t>mesófilos</a:t>
            </a:r>
            <a:r>
              <a:rPr lang="es-MX" i="1" dirty="0">
                <a:solidFill>
                  <a:schemeClr val="accent6">
                    <a:lumMod val="50000"/>
                  </a:schemeClr>
                </a:solidFill>
              </a:rPr>
              <a:t> de montaña o bosques de niebla las bromelias epífitas son particularmente diversas. </a:t>
            </a:r>
            <a:endParaRPr lang="es-MX" i="1" dirty="0" smtClean="0">
              <a:solidFill>
                <a:schemeClr val="accent6">
                  <a:lumMod val="50000"/>
                </a:schemeClr>
              </a:solidFill>
            </a:endParaRPr>
          </a:p>
          <a:p>
            <a:r>
              <a:rPr lang="es-MX" i="1" dirty="0" smtClean="0">
                <a:solidFill>
                  <a:schemeClr val="accent6">
                    <a:lumMod val="50000"/>
                  </a:schemeClr>
                </a:solidFill>
              </a:rPr>
              <a:t>También </a:t>
            </a:r>
            <a:r>
              <a:rPr lang="es-MX" i="1" dirty="0">
                <a:solidFill>
                  <a:schemeClr val="accent6">
                    <a:lumMod val="50000"/>
                  </a:schemeClr>
                </a:solidFill>
              </a:rPr>
              <a:t>son abundantes en bosques de encino y en las selvas húmedas. A la mayoría no le gusta estar expuesta a los rayos directos del sol, pero cuando el bosque </a:t>
            </a:r>
            <a:r>
              <a:rPr lang="es-MX" i="1" dirty="0" err="1">
                <a:solidFill>
                  <a:schemeClr val="accent6">
                    <a:lumMod val="50000"/>
                  </a:schemeClr>
                </a:solidFill>
              </a:rPr>
              <a:t>mesófilo</a:t>
            </a:r>
            <a:r>
              <a:rPr lang="es-MX" i="1" dirty="0">
                <a:solidFill>
                  <a:schemeClr val="accent6">
                    <a:lumMod val="50000"/>
                  </a:schemeClr>
                </a:solidFill>
              </a:rPr>
              <a:t> de montaña es reemplazado por cafetales, algunas especies de epífitas pueden mantenerse en los árboles de sombra; en el caso particular de las bromelias algunas especies pueden incluso proliferar en estos </a:t>
            </a:r>
            <a:r>
              <a:rPr lang="es-MX" i="1" dirty="0" err="1" smtClean="0">
                <a:solidFill>
                  <a:schemeClr val="accent6">
                    <a:lumMod val="50000"/>
                  </a:schemeClr>
                </a:solidFill>
              </a:rPr>
              <a:t>agroecosistemas</a:t>
            </a:r>
            <a:endParaRPr lang="es-MX" dirty="0">
              <a:solidFill>
                <a:schemeClr val="accent6">
                  <a:lumMod val="50000"/>
                </a:schemeClr>
              </a:solidFill>
            </a:endParaRPr>
          </a:p>
        </p:txBody>
      </p:sp>
    </p:spTree>
    <p:extLst>
      <p:ext uri="{BB962C8B-B14F-4D97-AF65-F5344CB8AC3E}">
        <p14:creationId xmlns:p14="http://schemas.microsoft.com/office/powerpoint/2010/main" val="9464496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122" name="Picture 2" descr="Resultado de imagen para HÃBITAT DE LAS BROMELI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365124"/>
            <a:ext cx="10207575" cy="5741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7676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04247" y="620691"/>
            <a:ext cx="5473402" cy="1089025"/>
          </a:xfrm>
          <a:solidFill>
            <a:schemeClr val="accent6">
              <a:lumMod val="60000"/>
              <a:lumOff val="40000"/>
            </a:schemeClr>
          </a:solidFill>
          <a:ln w="19050">
            <a:solidFill>
              <a:schemeClr val="accent6">
                <a:lumMod val="50000"/>
              </a:schemeClr>
            </a:solidFill>
          </a:ln>
        </p:spPr>
        <p:txBody>
          <a:bodyPr rtlCol="0">
            <a:normAutofit/>
          </a:bodyPr>
          <a:lstStyle/>
          <a:p>
            <a:pPr algn="r" eaLnBrk="1" fontAlgn="auto" hangingPunct="1">
              <a:spcAft>
                <a:spcPts val="0"/>
              </a:spcAft>
              <a:defRPr/>
            </a:pPr>
            <a:r>
              <a:rPr lang="es-MX" sz="2800" b="1" dirty="0" smtClean="0">
                <a:solidFill>
                  <a:schemeClr val="accent6">
                    <a:lumMod val="50000"/>
                  </a:schemeClr>
                </a:solidFill>
                <a:effectLst>
                  <a:outerShdw blurRad="38100" dist="38100" dir="2700000" algn="tl">
                    <a:srgbClr val="000000">
                      <a:alpha val="43137"/>
                    </a:srgbClr>
                  </a:outerShdw>
                </a:effectLst>
              </a:rPr>
              <a:t>CONTENIDO DE LA PRESENTACIÓN</a:t>
            </a:r>
            <a:endParaRPr lang="en-US" sz="2800"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5" name="Tabla 4"/>
          <p:cNvGraphicFramePr>
            <a:graphicFrameLocks noGrp="1"/>
          </p:cNvGraphicFramePr>
          <p:nvPr>
            <p:extLst>
              <p:ext uri="{D42A27DB-BD31-4B8C-83A1-F6EECF244321}">
                <p14:modId xmlns:p14="http://schemas.microsoft.com/office/powerpoint/2010/main" val="540413260"/>
              </p:ext>
            </p:extLst>
          </p:nvPr>
        </p:nvGraphicFramePr>
        <p:xfrm>
          <a:off x="2002972" y="2152652"/>
          <a:ext cx="8605530" cy="3289043"/>
        </p:xfrm>
        <a:graphic>
          <a:graphicData uri="http://schemas.openxmlformats.org/drawingml/2006/table">
            <a:tbl>
              <a:tblPr firstRow="1" firstCol="1" bandRow="1">
                <a:tableStyleId>{10A1B5D5-9B99-4C35-A422-299274C87663}</a:tableStyleId>
              </a:tblPr>
              <a:tblGrid>
                <a:gridCol w="6284938"/>
                <a:gridCol w="2320592"/>
              </a:tblGrid>
              <a:tr h="718398">
                <a:tc>
                  <a:txBody>
                    <a:bodyPr/>
                    <a:lstStyle/>
                    <a:p>
                      <a:pPr algn="ctr">
                        <a:lnSpc>
                          <a:spcPct val="107000"/>
                        </a:lnSpc>
                        <a:spcAft>
                          <a:spcPts val="0"/>
                        </a:spcAft>
                      </a:pPr>
                      <a:endParaRPr lang="es-MX" sz="2000" dirty="0" smtClean="0">
                        <a:effectLst/>
                      </a:endParaRPr>
                    </a:p>
                    <a:p>
                      <a:pPr algn="ctr">
                        <a:lnSpc>
                          <a:spcPct val="107000"/>
                        </a:lnSpc>
                        <a:spcAft>
                          <a:spcPts val="0"/>
                        </a:spcAft>
                      </a:pPr>
                      <a:r>
                        <a:rPr lang="es-MX" sz="2000" dirty="0" smtClean="0">
                          <a:effectLst/>
                        </a:rPr>
                        <a:t>TEMA</a:t>
                      </a:r>
                      <a:endParaRPr lang="es-MX"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endParaRPr lang="es-MX" sz="2000" dirty="0" smtClean="0">
                        <a:effectLst/>
                      </a:endParaRPr>
                    </a:p>
                    <a:p>
                      <a:pPr algn="ctr">
                        <a:lnSpc>
                          <a:spcPct val="107000"/>
                        </a:lnSpc>
                        <a:spcAft>
                          <a:spcPts val="0"/>
                        </a:spcAft>
                      </a:pPr>
                      <a:r>
                        <a:rPr lang="es-MX" sz="2000" dirty="0" smtClean="0">
                          <a:effectLst/>
                        </a:rPr>
                        <a:t>No</a:t>
                      </a:r>
                      <a:r>
                        <a:rPr lang="es-MX" sz="2000" dirty="0">
                          <a:effectLst/>
                        </a:rPr>
                        <a:t>. DIAPOSITIVA</a:t>
                      </a:r>
                      <a:endParaRPr lang="es-MX" sz="2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9199">
                <a:tc>
                  <a:txBody>
                    <a:bodyPr/>
                    <a:lstStyle/>
                    <a:p>
                      <a:pPr>
                        <a:lnSpc>
                          <a:spcPct val="107000"/>
                        </a:lnSpc>
                        <a:spcAft>
                          <a:spcPts val="0"/>
                        </a:spcAft>
                      </a:pPr>
                      <a:r>
                        <a:rPr lang="es-ES_tradnl"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a:t>
                      </a:r>
                      <a:r>
                        <a:rPr lang="es-ES_tradnl" sz="2000" b="1" baseline="0"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GENERALIDADES</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MX" sz="2000" dirty="0">
                          <a:solidFill>
                            <a:schemeClr val="accent6">
                              <a:lumMod val="50000"/>
                            </a:schemeClr>
                          </a:solidFill>
                          <a:effectLst/>
                        </a:rPr>
                        <a:t>6</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7383">
                <a:tc>
                  <a:txBody>
                    <a:bodyPr/>
                    <a:lstStyle/>
                    <a:p>
                      <a:pPr>
                        <a:lnSpc>
                          <a:spcPct val="107000"/>
                        </a:lnSpc>
                        <a:spcAft>
                          <a:spcPts val="0"/>
                        </a:spcAft>
                      </a:pPr>
                      <a:r>
                        <a:rPr lang="es-MX" sz="2000" dirty="0" smtClean="0">
                          <a:solidFill>
                            <a:schemeClr val="accent6">
                              <a:lumMod val="50000"/>
                            </a:schemeClr>
                          </a:solidFill>
                          <a:effectLst/>
                        </a:rPr>
                        <a:t>2. FORMAS DE VIDA Y CRECIMIENTO</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ES_tradnl" sz="2000" b="0" dirty="0" smtClean="0">
                          <a:solidFill>
                            <a:schemeClr val="accent6">
                              <a:lumMod val="50000"/>
                            </a:schemeClr>
                          </a:solidFill>
                          <a:effectLst/>
                          <a:latin typeface="+mn-lt"/>
                          <a:ea typeface="+mn-ea"/>
                          <a:cs typeface="+mn-cs"/>
                        </a:rPr>
                        <a:t>14</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424531">
                <a:tc>
                  <a:txBody>
                    <a:bodyPr/>
                    <a:lstStyle/>
                    <a:p>
                      <a:pPr>
                        <a:lnSpc>
                          <a:spcPct val="107000"/>
                        </a:lnSpc>
                        <a:spcAft>
                          <a:spcPts val="0"/>
                        </a:spcAft>
                      </a:pPr>
                      <a:r>
                        <a:rPr lang="es-ES_tradnl"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 MORFOLOGIA</a:t>
                      </a:r>
                      <a:r>
                        <a:rPr lang="es-ES_tradnl" sz="2000" b="1" baseline="0"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Y TAXONOMIA DEBROMELIAS</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MX" sz="2000" dirty="0" smtClean="0">
                          <a:solidFill>
                            <a:schemeClr val="accent6">
                              <a:lumMod val="50000"/>
                            </a:schemeClr>
                          </a:solidFill>
                          <a:effectLst/>
                        </a:rPr>
                        <a:t>18</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7383">
                <a:tc>
                  <a:txBody>
                    <a:bodyPr/>
                    <a:lstStyle/>
                    <a:p>
                      <a:pPr>
                        <a:lnSpc>
                          <a:spcPct val="107000"/>
                        </a:lnSpc>
                        <a:spcAft>
                          <a:spcPts val="0"/>
                        </a:spcAft>
                      </a:pPr>
                      <a:r>
                        <a:rPr lang="es-ES_tradnl"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4. ETNOBOTANICA Y USOS</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MX" sz="2000" dirty="0" smtClean="0">
                          <a:solidFill>
                            <a:schemeClr val="accent6">
                              <a:lumMod val="50000"/>
                            </a:schemeClr>
                          </a:solidFill>
                          <a:effectLst/>
                        </a:rPr>
                        <a:t>14</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7383">
                <a:tc>
                  <a:txBody>
                    <a:bodyPr/>
                    <a:lstStyle/>
                    <a:p>
                      <a:pPr>
                        <a:lnSpc>
                          <a:spcPct val="107000"/>
                        </a:lnSpc>
                        <a:spcAft>
                          <a:spcPts val="0"/>
                        </a:spcAft>
                      </a:pPr>
                      <a:r>
                        <a:rPr lang="es-ES_tradnl"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AMENAZAS</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MX" sz="2000" dirty="0" smtClean="0">
                          <a:solidFill>
                            <a:schemeClr val="accent6">
                              <a:lumMod val="50000"/>
                            </a:schemeClr>
                          </a:solidFill>
                          <a:effectLst/>
                        </a:rPr>
                        <a:t>22</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7383">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_tradnl" sz="2000"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MANEJO</a:t>
                      </a:r>
                      <a:r>
                        <a:rPr lang="es-ES_tradnl" sz="2000" baseline="0"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DE EPIFITAS EN CAFETALES DE SOMBRA</a:t>
                      </a:r>
                      <a:endParaRPr lang="es-MX" sz="2000"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algn="ctr">
                        <a:lnSpc>
                          <a:spcPct val="107000"/>
                        </a:lnSpc>
                        <a:spcAft>
                          <a:spcPts val="0"/>
                        </a:spcAft>
                      </a:pPr>
                      <a:r>
                        <a:rPr lang="es-MX" sz="2000" dirty="0" smtClean="0">
                          <a:solidFill>
                            <a:schemeClr val="accent6">
                              <a:lumMod val="50000"/>
                            </a:schemeClr>
                          </a:solidFill>
                          <a:effectLst/>
                        </a:rPr>
                        <a:t>25</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r h="357383">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MX" sz="2000" dirty="0" smtClean="0">
                          <a:solidFill>
                            <a:schemeClr val="accent6">
                              <a:lumMod val="50000"/>
                            </a:schemeClr>
                          </a:solidFill>
                          <a:effectLst/>
                        </a:rPr>
                        <a:t>BIBLIOGRAFIA</a:t>
                      </a:r>
                      <a:endParaRPr lang="es-MX"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2000" dirty="0" smtClean="0">
                          <a:solidFill>
                            <a:schemeClr val="accent6">
                              <a:lumMod val="50000"/>
                            </a:schemeClr>
                          </a:solidFill>
                          <a:effectLst/>
                        </a:rPr>
                        <a:t>35</a:t>
                      </a:r>
                      <a:endParaRPr lang="es-MX" sz="2000" b="1" dirty="0" smtClean="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r>
            </a:tbl>
          </a:graphicData>
        </a:graphic>
      </p:graphicFrame>
    </p:spTree>
    <p:extLst>
      <p:ext uri="{BB962C8B-B14F-4D97-AF65-F5344CB8AC3E}">
        <p14:creationId xmlns:p14="http://schemas.microsoft.com/office/powerpoint/2010/main" val="21387809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792606" y="358921"/>
            <a:ext cx="3476340" cy="2919840"/>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5699519" y="358921"/>
            <a:ext cx="4231406" cy="6046473"/>
          </a:xfrm>
          <a:prstGeom prst="rect">
            <a:avLst/>
          </a:prstGeom>
        </p:spPr>
      </p:pic>
    </p:spTree>
    <p:extLst>
      <p:ext uri="{BB962C8B-B14F-4D97-AF65-F5344CB8AC3E}">
        <p14:creationId xmlns:p14="http://schemas.microsoft.com/office/powerpoint/2010/main" val="11677752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62920"/>
          </a:xfrm>
        </p:spPr>
        <p:txBody>
          <a:bodyPr>
            <a:normAutofit/>
          </a:bodyPr>
          <a:lstStyle/>
          <a:p>
            <a:r>
              <a:rPr lang="es-MX" sz="3200" b="1" i="1" dirty="0" smtClean="0"/>
              <a:t>6. MANEJO DE EPÍFITAS EN CAFETALES DE SOMBRA</a:t>
            </a:r>
            <a:r>
              <a:rPr lang="es-MX" b="1" i="1" dirty="0" smtClean="0"/>
              <a:t> </a:t>
            </a:r>
            <a:endParaRPr lang="es-MX" dirty="0"/>
          </a:p>
        </p:txBody>
      </p:sp>
      <p:sp>
        <p:nvSpPr>
          <p:cNvPr id="3" name="Marcador de contenido 2"/>
          <p:cNvSpPr>
            <a:spLocks noGrp="1"/>
          </p:cNvSpPr>
          <p:nvPr>
            <p:ph idx="1"/>
          </p:nvPr>
        </p:nvSpPr>
        <p:spPr>
          <a:xfrm>
            <a:off x="649872" y="1663529"/>
            <a:ext cx="10515600" cy="4019425"/>
          </a:xfrm>
          <a:solidFill>
            <a:schemeClr val="accent6">
              <a:lumMod val="40000"/>
              <a:lumOff val="60000"/>
            </a:schemeClr>
          </a:solidFill>
        </p:spPr>
        <p:txBody>
          <a:bodyPr>
            <a:normAutofit/>
          </a:bodyPr>
          <a:lstStyle/>
          <a:p>
            <a:r>
              <a:rPr lang="es-MX" i="1" dirty="0" smtClean="0"/>
              <a:t>Las </a:t>
            </a:r>
            <a:r>
              <a:rPr lang="es-MX" i="1" dirty="0"/>
              <a:t>epífitas son un grupo </a:t>
            </a:r>
            <a:r>
              <a:rPr lang="es-MX" i="1" dirty="0" smtClean="0"/>
              <a:t>diverso </a:t>
            </a:r>
            <a:r>
              <a:rPr lang="es-MX" i="1" dirty="0"/>
              <a:t>con una importante función ecológica en los cafetales de sombra. </a:t>
            </a:r>
            <a:endParaRPr lang="es-MX" i="1" dirty="0" smtClean="0"/>
          </a:p>
          <a:p>
            <a:r>
              <a:rPr lang="es-MX" i="1" dirty="0" smtClean="0"/>
              <a:t>En </a:t>
            </a:r>
            <a:r>
              <a:rPr lang="es-MX" i="1" dirty="0"/>
              <a:t>Latinoamérica se remueven las epífitas de los árboles de sombra de los cafetales, práctica común en Veracruz conocida localmente como </a:t>
            </a:r>
            <a:r>
              <a:rPr lang="es-MX" b="1" i="1" dirty="0" err="1"/>
              <a:t>destenche</a:t>
            </a:r>
            <a:r>
              <a:rPr lang="es-MX" i="1" dirty="0"/>
              <a:t>. </a:t>
            </a:r>
            <a:endParaRPr lang="es-MX" i="1" dirty="0" smtClean="0"/>
          </a:p>
          <a:p>
            <a:r>
              <a:rPr lang="es-MX" i="1" dirty="0" smtClean="0"/>
              <a:t>Los </a:t>
            </a:r>
            <a:r>
              <a:rPr lang="es-MX" i="1" dirty="0"/>
              <a:t>cafeticultores remueven las </a:t>
            </a:r>
            <a:r>
              <a:rPr lang="es-MX" i="1" dirty="0" smtClean="0"/>
              <a:t>epífitas </a:t>
            </a:r>
            <a:r>
              <a:rPr lang="es-MX" i="1" dirty="0"/>
              <a:t>con la finalidad de incrementar el rendimiento en el cafetal de </a:t>
            </a:r>
            <a:r>
              <a:rPr lang="es-MX" i="1" dirty="0" smtClean="0"/>
              <a:t>sombra </a:t>
            </a:r>
            <a:r>
              <a:rPr lang="es-MX" i="1" dirty="0"/>
              <a:t>y dado que las consideran generalmente como “parásitas” también son eliminadas para evitar el daño que puedan ocasionar a los árboles de </a:t>
            </a:r>
            <a:r>
              <a:rPr lang="es-MX" dirty="0"/>
              <a:t>sombra. </a:t>
            </a:r>
            <a:endParaRPr lang="es-MX" dirty="0" smtClean="0"/>
          </a:p>
        </p:txBody>
      </p:sp>
    </p:spTree>
    <p:extLst>
      <p:ext uri="{BB962C8B-B14F-4D97-AF65-F5344CB8AC3E}">
        <p14:creationId xmlns:p14="http://schemas.microsoft.com/office/powerpoint/2010/main" val="36314043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0220" r="10778"/>
          <a:stretch/>
        </p:blipFill>
        <p:spPr bwMode="auto">
          <a:xfrm>
            <a:off x="256373" y="1055131"/>
            <a:ext cx="3828517" cy="484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945167" y="1392566"/>
            <a:ext cx="6096000" cy="3970318"/>
          </a:xfrm>
          <a:prstGeom prst="rect">
            <a:avLst/>
          </a:prstGeom>
          <a:solidFill>
            <a:schemeClr val="accent6">
              <a:lumMod val="40000"/>
              <a:lumOff val="60000"/>
            </a:schemeClr>
          </a:solidFill>
          <a:ln w="28575">
            <a:solidFill>
              <a:schemeClr val="accent6">
                <a:lumMod val="50000"/>
              </a:schemeClr>
            </a:solidFill>
          </a:ln>
        </p:spPr>
        <p:txBody>
          <a:bodyPr>
            <a:spAutoFit/>
          </a:bodyPr>
          <a:lstStyle/>
          <a:p>
            <a:r>
              <a:rPr lang="es-MX" b="1" dirty="0">
                <a:solidFill>
                  <a:schemeClr val="accent6">
                    <a:lumMod val="50000"/>
                  </a:schemeClr>
                </a:solidFill>
              </a:rPr>
              <a:t>S</a:t>
            </a:r>
            <a:r>
              <a:rPr lang="es-MX" b="1" dirty="0" smtClean="0">
                <a:solidFill>
                  <a:schemeClr val="accent6">
                    <a:lumMod val="50000"/>
                  </a:schemeClr>
                </a:solidFill>
              </a:rPr>
              <a:t>e </a:t>
            </a:r>
            <a:r>
              <a:rPr lang="es-MX" b="1" dirty="0">
                <a:solidFill>
                  <a:schemeClr val="accent6">
                    <a:lumMod val="50000"/>
                  </a:schemeClr>
                </a:solidFill>
              </a:rPr>
              <a:t>ha propuesto un modelo de desarrollo sustentable que descansa en el </a:t>
            </a:r>
            <a:r>
              <a:rPr lang="es-MX" b="1" u="sng" dirty="0">
                <a:solidFill>
                  <a:schemeClr val="accent6">
                    <a:lumMod val="50000"/>
                  </a:schemeClr>
                </a:solidFill>
              </a:rPr>
              <a:t>principio de satisfacer las necesidades de las generaciones presentes sin comprometer las posibilidades de las generaciones del futuro para atender sus propias necesidades</a:t>
            </a:r>
            <a:r>
              <a:rPr lang="es-MX" b="1" dirty="0">
                <a:solidFill>
                  <a:schemeClr val="accent6">
                    <a:lumMod val="50000"/>
                  </a:schemeClr>
                </a:solidFill>
              </a:rPr>
              <a:t>. </a:t>
            </a:r>
            <a:endParaRPr lang="es-MX" b="1" dirty="0" smtClean="0">
              <a:solidFill>
                <a:schemeClr val="accent6">
                  <a:lumMod val="50000"/>
                </a:schemeClr>
              </a:solidFill>
            </a:endParaRPr>
          </a:p>
          <a:p>
            <a:endParaRPr lang="es-MX" b="1" dirty="0" smtClean="0">
              <a:solidFill>
                <a:schemeClr val="accent6">
                  <a:lumMod val="50000"/>
                </a:schemeClr>
              </a:solidFill>
            </a:endParaRPr>
          </a:p>
          <a:p>
            <a:r>
              <a:rPr lang="es-MX" b="1" dirty="0" smtClean="0">
                <a:solidFill>
                  <a:schemeClr val="accent6">
                    <a:lumMod val="50000"/>
                  </a:schemeClr>
                </a:solidFill>
              </a:rPr>
              <a:t>Este </a:t>
            </a:r>
            <a:r>
              <a:rPr lang="es-MX" b="1" dirty="0">
                <a:solidFill>
                  <a:schemeClr val="accent6">
                    <a:lumMod val="50000"/>
                  </a:schemeClr>
                </a:solidFill>
              </a:rPr>
              <a:t>modelo </a:t>
            </a:r>
            <a:r>
              <a:rPr lang="es-MX" b="1" dirty="0" smtClean="0">
                <a:solidFill>
                  <a:schemeClr val="accent6">
                    <a:lumMod val="50000"/>
                  </a:schemeClr>
                </a:solidFill>
              </a:rPr>
              <a:t>comprende </a:t>
            </a:r>
            <a:r>
              <a:rPr lang="es-MX" b="1" dirty="0">
                <a:solidFill>
                  <a:schemeClr val="accent6">
                    <a:lumMod val="50000"/>
                  </a:schemeClr>
                </a:solidFill>
                <a:effectLst>
                  <a:outerShdw blurRad="38100" dist="38100" dir="2700000" algn="tl">
                    <a:srgbClr val="000000">
                      <a:alpha val="43137"/>
                    </a:srgbClr>
                  </a:outerShdw>
                </a:effectLst>
              </a:rPr>
              <a:t>tres componentes </a:t>
            </a:r>
            <a:r>
              <a:rPr lang="es-MX" b="1" dirty="0">
                <a:solidFill>
                  <a:schemeClr val="accent6">
                    <a:lumMod val="50000"/>
                  </a:schemeClr>
                </a:solidFill>
              </a:rPr>
              <a:t>que deben satisfacerse: </a:t>
            </a:r>
            <a:r>
              <a:rPr lang="es-MX" b="1" u="sng" dirty="0">
                <a:solidFill>
                  <a:schemeClr val="accent6">
                    <a:lumMod val="50000"/>
                  </a:schemeClr>
                </a:solidFill>
              </a:rPr>
              <a:t>ganancia económica, bienestar social y conservación del ambiente</a:t>
            </a:r>
            <a:r>
              <a:rPr lang="es-MX" b="1" dirty="0">
                <a:solidFill>
                  <a:schemeClr val="accent6">
                    <a:lumMod val="50000"/>
                  </a:schemeClr>
                </a:solidFill>
              </a:rPr>
              <a:t>. </a:t>
            </a:r>
            <a:endParaRPr lang="es-MX" b="1" dirty="0">
              <a:solidFill>
                <a:schemeClr val="accent6">
                  <a:lumMod val="50000"/>
                </a:schemeClr>
              </a:solidFill>
            </a:endParaRPr>
          </a:p>
          <a:p>
            <a:endParaRPr lang="es-MX" b="1" dirty="0">
              <a:solidFill>
                <a:schemeClr val="accent6">
                  <a:lumMod val="50000"/>
                </a:schemeClr>
              </a:solidFill>
            </a:endParaRPr>
          </a:p>
          <a:p>
            <a:r>
              <a:rPr lang="es-MX" b="1" dirty="0" smtClean="0">
                <a:solidFill>
                  <a:schemeClr val="accent6">
                    <a:lumMod val="50000"/>
                  </a:schemeClr>
                </a:solidFill>
              </a:rPr>
              <a:t>El </a:t>
            </a:r>
            <a:r>
              <a:rPr lang="es-MX" b="1" dirty="0">
                <a:solidFill>
                  <a:schemeClr val="accent6">
                    <a:lumMod val="50000"/>
                  </a:schemeClr>
                </a:solidFill>
              </a:rPr>
              <a:t>presente manual es una muestra de cómo se puede contribuir a iniciativas sustentables de desarrollo. En este caso hacia una </a:t>
            </a:r>
            <a:r>
              <a:rPr lang="es-MX" b="1" dirty="0" err="1">
                <a:solidFill>
                  <a:schemeClr val="accent6">
                    <a:lumMod val="50000"/>
                  </a:schemeClr>
                </a:solidFill>
              </a:rPr>
              <a:t>cafeticultura</a:t>
            </a:r>
            <a:r>
              <a:rPr lang="es-MX" b="1" dirty="0">
                <a:solidFill>
                  <a:schemeClr val="accent6">
                    <a:lumMod val="50000"/>
                  </a:schemeClr>
                </a:solidFill>
              </a:rPr>
              <a:t> sustentable, mediante la diversificación de la producción de una finca de café.</a:t>
            </a:r>
            <a:endParaRPr lang="es-MX" b="1" dirty="0">
              <a:solidFill>
                <a:schemeClr val="accent6">
                  <a:lumMod val="50000"/>
                </a:schemeClr>
              </a:solidFill>
            </a:endParaRPr>
          </a:p>
        </p:txBody>
      </p:sp>
    </p:spTree>
    <p:extLst>
      <p:ext uri="{BB962C8B-B14F-4D97-AF65-F5344CB8AC3E}">
        <p14:creationId xmlns:p14="http://schemas.microsoft.com/office/powerpoint/2010/main" val="6496814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solidFill>
            <a:schemeClr val="accent6">
              <a:lumMod val="40000"/>
              <a:lumOff val="60000"/>
            </a:schemeClr>
          </a:solidFill>
        </p:spPr>
        <p:txBody>
          <a:bodyPr>
            <a:normAutofit lnSpcReduction="10000"/>
          </a:bodyPr>
          <a:lstStyle/>
          <a:p>
            <a:r>
              <a:rPr lang="es-MX" dirty="0"/>
              <a:t>Las epífitas derribadas no son utilizadas y se dejan en el suelo del cafetal. Se tiene evidencia que la remoción de epífitas de los árboles de sombra incrementa la producción de flores y frutos en los cafetos, y que las plantas obtenidas por </a:t>
            </a:r>
            <a:r>
              <a:rPr lang="es-MX" b="1" dirty="0" err="1"/>
              <a:t>destenche</a:t>
            </a:r>
            <a:r>
              <a:rPr lang="es-MX" dirty="0"/>
              <a:t> y de aquellas que caen naturalmente al suelo pueden ser potencialmente aprovechadas y así contribuir a diversificar el manejo de los cafetales y aumentar los ingresos de los productores. </a:t>
            </a:r>
          </a:p>
          <a:p>
            <a:r>
              <a:rPr lang="es-MX" dirty="0"/>
              <a:t>Es importante establecer un sistema de aprovechamiento apropiado dependiendo de las condiciones del cafetal, ya que la eliminación de epífitas en los cafetales resulta en la simplificación del sistema, lo cual tiene efectos adversos en otros grupos como aves e insectos.</a:t>
            </a:r>
          </a:p>
          <a:p>
            <a:endParaRPr lang="es-MX" dirty="0"/>
          </a:p>
        </p:txBody>
      </p:sp>
    </p:spTree>
    <p:extLst>
      <p:ext uri="{BB962C8B-B14F-4D97-AF65-F5344CB8AC3E}">
        <p14:creationId xmlns:p14="http://schemas.microsoft.com/office/powerpoint/2010/main" val="33174720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effectLst>
                  <a:outerShdw blurRad="38100" dist="38100" dir="2700000" algn="tl">
                    <a:srgbClr val="000000">
                      <a:alpha val="43137"/>
                    </a:srgbClr>
                  </a:outerShdw>
                </a:effectLst>
              </a:rPr>
              <a:t>Vivero </a:t>
            </a:r>
            <a:r>
              <a:rPr lang="es-MX" sz="3600" b="1" dirty="0">
                <a:effectLst>
                  <a:outerShdw blurRad="38100" dist="38100" dir="2700000" algn="tl">
                    <a:srgbClr val="000000">
                      <a:alpha val="43137"/>
                    </a:srgbClr>
                  </a:outerShdw>
                </a:effectLst>
              </a:rPr>
              <a:t>comunitario “Las Bromelias”</a:t>
            </a:r>
          </a:p>
        </p:txBody>
      </p:sp>
      <p:pic>
        <p:nvPicPr>
          <p:cNvPr id="4" name="Marcador de contenido 3"/>
          <p:cNvPicPr>
            <a:picLocks noGrp="1" noChangeAspect="1"/>
          </p:cNvPicPr>
          <p:nvPr>
            <p:ph idx="1"/>
          </p:nvPr>
        </p:nvPicPr>
        <p:blipFill>
          <a:blip r:embed="rId2"/>
          <a:stretch>
            <a:fillRect/>
          </a:stretch>
        </p:blipFill>
        <p:spPr>
          <a:xfrm>
            <a:off x="3205344" y="1330508"/>
            <a:ext cx="4893628" cy="3683217"/>
          </a:xfrm>
          <a:prstGeom prst="rect">
            <a:avLst/>
          </a:prstGeom>
        </p:spPr>
      </p:pic>
      <p:sp>
        <p:nvSpPr>
          <p:cNvPr id="5" name="Rectángulo 4"/>
          <p:cNvSpPr/>
          <p:nvPr/>
        </p:nvSpPr>
        <p:spPr>
          <a:xfrm>
            <a:off x="3711252" y="5180254"/>
            <a:ext cx="5170713" cy="461665"/>
          </a:xfrm>
          <a:prstGeom prst="rect">
            <a:avLst/>
          </a:prstGeom>
        </p:spPr>
        <p:txBody>
          <a:bodyPr wrap="square">
            <a:spAutoFit/>
          </a:bodyPr>
          <a:lstStyle/>
          <a:p>
            <a:r>
              <a:rPr lang="es-MX" sz="2400" dirty="0">
                <a:solidFill>
                  <a:srgbClr val="000000"/>
                </a:solidFill>
                <a:latin typeface="ff6"/>
              </a:rPr>
              <a:t>Santa </a:t>
            </a:r>
            <a:r>
              <a:rPr lang="es-MX" sz="2400" dirty="0" smtClean="0">
                <a:solidFill>
                  <a:srgbClr val="000000"/>
                </a:solidFill>
                <a:latin typeface="ff6"/>
              </a:rPr>
              <a:t>Catarina </a:t>
            </a:r>
            <a:r>
              <a:rPr lang="es-MX" sz="2400" dirty="0" err="1" smtClean="0">
                <a:solidFill>
                  <a:srgbClr val="000000"/>
                </a:solidFill>
                <a:latin typeface="ff5"/>
              </a:rPr>
              <a:t>Ixtepeji</a:t>
            </a:r>
            <a:r>
              <a:rPr lang="es-MX" sz="2400" dirty="0">
                <a:solidFill>
                  <a:srgbClr val="000000"/>
                </a:solidFill>
                <a:latin typeface="ff5"/>
              </a:rPr>
              <a:t>, Oaxaca </a:t>
            </a:r>
          </a:p>
        </p:txBody>
      </p:sp>
      <p:sp>
        <p:nvSpPr>
          <p:cNvPr id="3" name="2 Rectángulo"/>
          <p:cNvSpPr/>
          <p:nvPr/>
        </p:nvSpPr>
        <p:spPr>
          <a:xfrm>
            <a:off x="279919" y="5938753"/>
            <a:ext cx="11495314" cy="646331"/>
          </a:xfrm>
          <a:prstGeom prst="rect">
            <a:avLst/>
          </a:prstGeom>
          <a:solidFill>
            <a:schemeClr val="accent6">
              <a:lumMod val="40000"/>
              <a:lumOff val="60000"/>
            </a:schemeClr>
          </a:solidFill>
        </p:spPr>
        <p:txBody>
          <a:bodyPr wrap="square">
            <a:spAutoFit/>
          </a:bodyPr>
          <a:lstStyle/>
          <a:p>
            <a:r>
              <a:rPr lang="es-MX" dirty="0" err="1">
                <a:solidFill>
                  <a:schemeClr val="accent6">
                    <a:lumMod val="50000"/>
                  </a:schemeClr>
                </a:solidFill>
              </a:rPr>
              <a:t>Mondragon</a:t>
            </a:r>
            <a:r>
              <a:rPr lang="es-MX" dirty="0">
                <a:solidFill>
                  <a:schemeClr val="accent6">
                    <a:lumMod val="50000"/>
                  </a:schemeClr>
                </a:solidFill>
              </a:rPr>
              <a:t>, Demetria &amp; Ma. del C. Méndez-García, E. (2015). Aprovechamiento sustentable de </a:t>
            </a:r>
            <a:r>
              <a:rPr lang="es-MX" dirty="0" err="1">
                <a:solidFill>
                  <a:schemeClr val="accent6">
                    <a:lumMod val="50000"/>
                  </a:schemeClr>
                </a:solidFill>
              </a:rPr>
              <a:t>Bromelias</a:t>
            </a:r>
            <a:r>
              <a:rPr lang="es-MX" dirty="0">
                <a:solidFill>
                  <a:schemeClr val="accent6">
                    <a:lumMod val="50000"/>
                  </a:schemeClr>
                </a:solidFill>
              </a:rPr>
              <a:t> Epífitas: Propuesta comercial del vivero comunitario “Las </a:t>
            </a:r>
            <a:r>
              <a:rPr lang="es-MX" dirty="0" err="1">
                <a:solidFill>
                  <a:schemeClr val="accent6">
                    <a:lumMod val="50000"/>
                  </a:schemeClr>
                </a:solidFill>
              </a:rPr>
              <a:t>Bromelias</a:t>
            </a:r>
            <a:r>
              <a:rPr lang="es-MX" dirty="0">
                <a:solidFill>
                  <a:schemeClr val="accent6">
                    <a:lumMod val="50000"/>
                  </a:schemeClr>
                </a:solidFill>
              </a:rPr>
              <a:t>”, </a:t>
            </a:r>
            <a:r>
              <a:rPr lang="es-MX" dirty="0" smtClean="0">
                <a:solidFill>
                  <a:schemeClr val="accent6">
                    <a:lumMod val="50000"/>
                  </a:schemeClr>
                </a:solidFill>
              </a:rPr>
              <a:t>Santa </a:t>
            </a:r>
            <a:r>
              <a:rPr lang="es-MX" dirty="0">
                <a:solidFill>
                  <a:schemeClr val="accent6">
                    <a:lumMod val="50000"/>
                  </a:schemeClr>
                </a:solidFill>
              </a:rPr>
              <a:t>Catarina </a:t>
            </a:r>
            <a:r>
              <a:rPr lang="es-MX" dirty="0" err="1">
                <a:solidFill>
                  <a:schemeClr val="accent6">
                    <a:lumMod val="50000"/>
                  </a:schemeClr>
                </a:solidFill>
              </a:rPr>
              <a:t>Ixtepeji</a:t>
            </a:r>
            <a:r>
              <a:rPr lang="es-MX" dirty="0">
                <a:solidFill>
                  <a:schemeClr val="accent6">
                    <a:lumMod val="50000"/>
                  </a:schemeClr>
                </a:solidFill>
              </a:rPr>
              <a:t>, Oaxaca</a:t>
            </a:r>
          </a:p>
        </p:txBody>
      </p:sp>
    </p:spTree>
    <p:extLst>
      <p:ext uri="{BB962C8B-B14F-4D97-AF65-F5344CB8AC3E}">
        <p14:creationId xmlns:p14="http://schemas.microsoft.com/office/powerpoint/2010/main" val="12354897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122" name="Picture 2" descr="Resultado de imagen para tillands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0195" y="169284"/>
            <a:ext cx="6916792" cy="5197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68739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9382" y="365125"/>
            <a:ext cx="4004417" cy="1325563"/>
          </a:xfrm>
        </p:spPr>
        <p:txBody>
          <a:bodyPr/>
          <a:lstStyle/>
          <a:p>
            <a:endParaRPr lang="es-MX" dirty="0"/>
          </a:p>
        </p:txBody>
      </p:sp>
      <p:pic>
        <p:nvPicPr>
          <p:cNvPr id="6146" name="Picture 2" descr="Resultado de imagen para tillands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2770" y="400121"/>
            <a:ext cx="5799711" cy="43513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Resultado de imagen para tilland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2481" y="400121"/>
            <a:ext cx="5799711" cy="4351338"/>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298819" y="5324030"/>
            <a:ext cx="5512037" cy="369332"/>
          </a:xfrm>
          <a:prstGeom prst="rect">
            <a:avLst/>
          </a:prstGeom>
          <a:solidFill>
            <a:schemeClr val="accent6">
              <a:lumMod val="40000"/>
              <a:lumOff val="60000"/>
            </a:schemeClr>
          </a:solidFill>
        </p:spPr>
        <p:txBody>
          <a:bodyPr wrap="square" rtlCol="0">
            <a:spAutoFit/>
          </a:bodyPr>
          <a:lstStyle/>
          <a:p>
            <a:r>
              <a:rPr lang="es-ES_tradnl" dirty="0" smtClean="0"/>
              <a:t>PROPAGACION </a:t>
            </a:r>
            <a:r>
              <a:rPr lang="es-ES_tradnl" dirty="0"/>
              <a:t>CONVENCIONAL </a:t>
            </a:r>
            <a:r>
              <a:rPr lang="es-ES_tradnl" dirty="0" smtClean="0"/>
              <a:t>MASIVA DE TILLANDSIA</a:t>
            </a:r>
            <a:endParaRPr lang="es-MX" dirty="0"/>
          </a:p>
        </p:txBody>
      </p:sp>
    </p:spTree>
    <p:extLst>
      <p:ext uri="{BB962C8B-B14F-4D97-AF65-F5344CB8AC3E}">
        <p14:creationId xmlns:p14="http://schemas.microsoft.com/office/powerpoint/2010/main" val="6589345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845190" y="239554"/>
            <a:ext cx="3540880" cy="4310313"/>
          </a:xfrm>
          <a:prstGeom prst="rect">
            <a:avLst/>
          </a:prstGeom>
        </p:spPr>
      </p:pic>
      <p:sp>
        <p:nvSpPr>
          <p:cNvPr id="5" name="Rectángulo 4"/>
          <p:cNvSpPr/>
          <p:nvPr/>
        </p:nvSpPr>
        <p:spPr>
          <a:xfrm>
            <a:off x="718880" y="4645234"/>
            <a:ext cx="3579763" cy="307777"/>
          </a:xfrm>
          <a:prstGeom prst="rect">
            <a:avLst/>
          </a:prstGeom>
        </p:spPr>
        <p:txBody>
          <a:bodyPr wrap="none">
            <a:spAutoFit/>
          </a:bodyPr>
          <a:lstStyle/>
          <a:p>
            <a:r>
              <a:rPr lang="es-MX" sz="1400" b="1" i="1" dirty="0" err="1" smtClean="0">
                <a:solidFill>
                  <a:schemeClr val="accent6">
                    <a:lumMod val="50000"/>
                  </a:schemeClr>
                </a:solidFill>
                <a:latin typeface="Arial" panose="020B0604020202020204" pitchFamily="34" charset="0"/>
              </a:rPr>
              <a:t>Tillandsia</a:t>
            </a:r>
            <a:r>
              <a:rPr lang="es-MX" sz="1400" b="1" i="1" dirty="0" smtClean="0">
                <a:solidFill>
                  <a:schemeClr val="accent6">
                    <a:lumMod val="50000"/>
                  </a:schemeClr>
                </a:solidFill>
                <a:latin typeface="Arial" panose="020B0604020202020204" pitchFamily="34" charset="0"/>
              </a:rPr>
              <a:t> </a:t>
            </a:r>
            <a:r>
              <a:rPr lang="es-MX" sz="1400" b="1" i="1" dirty="0" err="1">
                <a:solidFill>
                  <a:schemeClr val="accent6">
                    <a:lumMod val="50000"/>
                  </a:schemeClr>
                </a:solidFill>
                <a:latin typeface="Arial" panose="020B0604020202020204" pitchFamily="34" charset="0"/>
              </a:rPr>
              <a:t>oaxacana</a:t>
            </a:r>
            <a:r>
              <a:rPr lang="es-MX" sz="1400" b="1" dirty="0">
                <a:solidFill>
                  <a:schemeClr val="accent6">
                    <a:lumMod val="50000"/>
                  </a:schemeClr>
                </a:solidFill>
                <a:latin typeface="Arial" panose="020B0604020202020204" pitchFamily="34" charset="0"/>
              </a:rPr>
              <a:t>. Foto: </a:t>
            </a:r>
            <a:r>
              <a:rPr lang="es-MX" sz="1400" b="1" dirty="0" err="1">
                <a:solidFill>
                  <a:schemeClr val="accent6">
                    <a:lumMod val="50000"/>
                  </a:schemeClr>
                </a:solidFill>
                <a:latin typeface="Arial" panose="020B0604020202020204" pitchFamily="34" charset="0"/>
              </a:rPr>
              <a:t>Ivón</a:t>
            </a:r>
            <a:r>
              <a:rPr lang="es-MX" sz="1400" b="1" dirty="0">
                <a:solidFill>
                  <a:schemeClr val="accent6">
                    <a:lumMod val="50000"/>
                  </a:schemeClr>
                </a:solidFill>
                <a:latin typeface="Arial" panose="020B0604020202020204" pitchFamily="34" charset="0"/>
              </a:rPr>
              <a:t> Ramírez</a:t>
            </a:r>
            <a:endParaRPr lang="es-MX" sz="1400" b="1" dirty="0">
              <a:solidFill>
                <a:schemeClr val="accent6">
                  <a:lumMod val="50000"/>
                </a:schemeClr>
              </a:solidFill>
            </a:endParaRPr>
          </a:p>
        </p:txBody>
      </p:sp>
      <p:pic>
        <p:nvPicPr>
          <p:cNvPr id="6" name="Picture 2" descr="http://journal.bsi.org/V26/2/V26(2)-p0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3245" y="350649"/>
            <a:ext cx="2999574" cy="43103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19817" y="350649"/>
            <a:ext cx="503929" cy="5039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0220" r="10778"/>
          <a:stretch/>
        </p:blipFill>
        <p:spPr bwMode="auto">
          <a:xfrm>
            <a:off x="4730097" y="339994"/>
            <a:ext cx="3401227" cy="4305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92076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dirty="0" smtClean="0">
                <a:solidFill>
                  <a:schemeClr val="accent6">
                    <a:lumMod val="50000"/>
                  </a:schemeClr>
                </a:solidFill>
              </a:rPr>
              <a:t>BIBLIOGRAFIA</a:t>
            </a:r>
            <a:endParaRPr lang="es-MX" sz="3600" dirty="0">
              <a:solidFill>
                <a:schemeClr val="accent6">
                  <a:lumMod val="50000"/>
                </a:schemeClr>
              </a:solidFill>
            </a:endParaRPr>
          </a:p>
        </p:txBody>
      </p:sp>
      <p:sp>
        <p:nvSpPr>
          <p:cNvPr id="3" name="2 Marcador de contenido"/>
          <p:cNvSpPr>
            <a:spLocks noGrp="1"/>
          </p:cNvSpPr>
          <p:nvPr>
            <p:ph idx="1"/>
          </p:nvPr>
        </p:nvSpPr>
        <p:spPr>
          <a:xfrm>
            <a:off x="838200" y="1825625"/>
            <a:ext cx="10596074" cy="4351338"/>
          </a:xfrm>
        </p:spPr>
        <p:txBody>
          <a:bodyPr>
            <a:normAutofit fontScale="92500" lnSpcReduction="20000"/>
          </a:bodyPr>
          <a:lstStyle/>
          <a:p>
            <a:pPr>
              <a:buFont typeface="Wingdings" panose="05000000000000000000" pitchFamily="2" charset="2"/>
              <a:buChar char="Ø"/>
            </a:pPr>
            <a:r>
              <a:rPr lang="es-MX" dirty="0">
                <a:solidFill>
                  <a:schemeClr val="accent6">
                    <a:lumMod val="50000"/>
                  </a:schemeClr>
                </a:solidFill>
              </a:rPr>
              <a:t>Arellano, M. J. J. 2002. Las </a:t>
            </a:r>
            <a:r>
              <a:rPr lang="es-MX" dirty="0" err="1">
                <a:solidFill>
                  <a:schemeClr val="accent6">
                    <a:lumMod val="50000"/>
                  </a:schemeClr>
                </a:solidFill>
              </a:rPr>
              <a:t>Bromeliaceae</a:t>
            </a:r>
            <a:r>
              <a:rPr lang="es-MX" dirty="0">
                <a:solidFill>
                  <a:schemeClr val="accent6">
                    <a:lumMod val="50000"/>
                  </a:schemeClr>
                </a:solidFill>
              </a:rPr>
              <a:t> del estado de </a:t>
            </a:r>
            <a:r>
              <a:rPr lang="es-MX" dirty="0" smtClean="0">
                <a:solidFill>
                  <a:schemeClr val="accent6">
                    <a:lumMod val="50000"/>
                  </a:schemeClr>
                </a:solidFill>
              </a:rPr>
              <a:t>Oaxaca: Riqueza </a:t>
            </a:r>
            <a:r>
              <a:rPr lang="es-MX" dirty="0">
                <a:solidFill>
                  <a:schemeClr val="accent6">
                    <a:lumMod val="50000"/>
                  </a:schemeClr>
                </a:solidFill>
              </a:rPr>
              <a:t>Florística y Potencial ornamental. Tesis </a:t>
            </a:r>
            <a:r>
              <a:rPr lang="es-MX" dirty="0" smtClean="0">
                <a:solidFill>
                  <a:schemeClr val="accent6">
                    <a:lumMod val="50000"/>
                  </a:schemeClr>
                </a:solidFill>
              </a:rPr>
              <a:t>de Licenciatura</a:t>
            </a:r>
            <a:r>
              <a:rPr lang="es-MX" dirty="0">
                <a:solidFill>
                  <a:schemeClr val="accent6">
                    <a:lumMod val="50000"/>
                  </a:schemeClr>
                </a:solidFill>
              </a:rPr>
              <a:t>. Universidad Autónoma Chapingo. </a:t>
            </a:r>
            <a:r>
              <a:rPr lang="es-MX" dirty="0" smtClean="0">
                <a:solidFill>
                  <a:schemeClr val="accent6">
                    <a:lumMod val="50000"/>
                  </a:schemeClr>
                </a:solidFill>
              </a:rPr>
              <a:t>Teapa, Tabasco</a:t>
            </a:r>
            <a:r>
              <a:rPr lang="es-MX" dirty="0">
                <a:solidFill>
                  <a:schemeClr val="accent6">
                    <a:lumMod val="50000"/>
                  </a:schemeClr>
                </a:solidFill>
              </a:rPr>
              <a:t>. 135 p.</a:t>
            </a:r>
          </a:p>
          <a:p>
            <a:pPr>
              <a:buFont typeface="Wingdings" panose="05000000000000000000" pitchFamily="2" charset="2"/>
              <a:buChar char="Ø"/>
            </a:pPr>
            <a:r>
              <a:rPr lang="es-MX" dirty="0" err="1">
                <a:solidFill>
                  <a:schemeClr val="accent6">
                    <a:lumMod val="50000"/>
                  </a:schemeClr>
                </a:solidFill>
              </a:rPr>
              <a:t>Benzing</a:t>
            </a:r>
            <a:r>
              <a:rPr lang="es-MX" dirty="0">
                <a:solidFill>
                  <a:schemeClr val="accent6">
                    <a:lumMod val="50000"/>
                  </a:schemeClr>
                </a:solidFill>
              </a:rPr>
              <a:t>, D. H. 1990. Vascular </a:t>
            </a:r>
            <a:r>
              <a:rPr lang="es-MX" dirty="0" err="1">
                <a:solidFill>
                  <a:schemeClr val="accent6">
                    <a:lumMod val="50000"/>
                  </a:schemeClr>
                </a:solidFill>
              </a:rPr>
              <a:t>Epiphytes</a:t>
            </a:r>
            <a:r>
              <a:rPr lang="es-MX" dirty="0">
                <a:solidFill>
                  <a:schemeClr val="accent6">
                    <a:lumMod val="50000"/>
                  </a:schemeClr>
                </a:solidFill>
              </a:rPr>
              <a:t>: general </a:t>
            </a:r>
            <a:r>
              <a:rPr lang="es-MX" dirty="0" err="1">
                <a:solidFill>
                  <a:schemeClr val="accent6">
                    <a:lumMod val="50000"/>
                  </a:schemeClr>
                </a:solidFill>
              </a:rPr>
              <a:t>biology</a:t>
            </a:r>
            <a:r>
              <a:rPr lang="es-MX" dirty="0">
                <a:solidFill>
                  <a:schemeClr val="accent6">
                    <a:lumMod val="50000"/>
                  </a:schemeClr>
                </a:solidFill>
              </a:rPr>
              <a:t> </a:t>
            </a:r>
            <a:r>
              <a:rPr lang="es-MX" dirty="0" smtClean="0">
                <a:solidFill>
                  <a:schemeClr val="accent6">
                    <a:lumMod val="50000"/>
                  </a:schemeClr>
                </a:solidFill>
              </a:rPr>
              <a:t>and </a:t>
            </a:r>
            <a:r>
              <a:rPr lang="es-MX" dirty="0" err="1" smtClean="0">
                <a:solidFill>
                  <a:schemeClr val="accent6">
                    <a:lumMod val="50000"/>
                  </a:schemeClr>
                </a:solidFill>
              </a:rPr>
              <a:t>related</a:t>
            </a:r>
            <a:r>
              <a:rPr lang="es-MX" dirty="0" smtClean="0">
                <a:solidFill>
                  <a:schemeClr val="accent6">
                    <a:lumMod val="50000"/>
                  </a:schemeClr>
                </a:solidFill>
              </a:rPr>
              <a:t> </a:t>
            </a:r>
            <a:r>
              <a:rPr lang="es-MX" dirty="0">
                <a:solidFill>
                  <a:schemeClr val="accent6">
                    <a:lumMod val="50000"/>
                  </a:schemeClr>
                </a:solidFill>
              </a:rPr>
              <a:t>biota. Cambridge </a:t>
            </a:r>
            <a:r>
              <a:rPr lang="es-MX" dirty="0" err="1">
                <a:solidFill>
                  <a:schemeClr val="accent6">
                    <a:lumMod val="50000"/>
                  </a:schemeClr>
                </a:solidFill>
              </a:rPr>
              <a:t>University</a:t>
            </a:r>
            <a:r>
              <a:rPr lang="es-MX" dirty="0">
                <a:solidFill>
                  <a:schemeClr val="accent6">
                    <a:lumMod val="50000"/>
                  </a:schemeClr>
                </a:solidFill>
              </a:rPr>
              <a:t> Press.353 pp.</a:t>
            </a:r>
          </a:p>
          <a:p>
            <a:pPr>
              <a:buFont typeface="Wingdings" panose="05000000000000000000" pitchFamily="2" charset="2"/>
              <a:buChar char="Ø"/>
            </a:pPr>
            <a:r>
              <a:rPr lang="es-MX" dirty="0">
                <a:solidFill>
                  <a:schemeClr val="accent6">
                    <a:lumMod val="50000"/>
                  </a:schemeClr>
                </a:solidFill>
              </a:rPr>
              <a:t>Espejo-Serna, A &amp; López-Ferrari, A. R. Martínez 2004. </a:t>
            </a:r>
            <a:r>
              <a:rPr lang="es-MX" dirty="0" err="1">
                <a:solidFill>
                  <a:schemeClr val="accent6">
                    <a:lumMod val="50000"/>
                  </a:schemeClr>
                </a:solidFill>
              </a:rPr>
              <a:t>Checklist</a:t>
            </a:r>
            <a:r>
              <a:rPr lang="es-MX" dirty="0">
                <a:solidFill>
                  <a:schemeClr val="accent6">
                    <a:lumMod val="50000"/>
                  </a:schemeClr>
                </a:solidFill>
              </a:rPr>
              <a:t> </a:t>
            </a:r>
            <a:r>
              <a:rPr lang="es-MX" dirty="0" smtClean="0">
                <a:solidFill>
                  <a:schemeClr val="accent6">
                    <a:lumMod val="50000"/>
                  </a:schemeClr>
                </a:solidFill>
              </a:rPr>
              <a:t>of </a:t>
            </a:r>
            <a:r>
              <a:rPr lang="es-MX" dirty="0" err="1" smtClean="0">
                <a:solidFill>
                  <a:schemeClr val="accent6">
                    <a:lumMod val="50000"/>
                  </a:schemeClr>
                </a:solidFill>
              </a:rPr>
              <a:t>Mexican</a:t>
            </a:r>
            <a:r>
              <a:rPr lang="es-MX" dirty="0" smtClean="0">
                <a:solidFill>
                  <a:schemeClr val="accent6">
                    <a:lumMod val="50000"/>
                  </a:schemeClr>
                </a:solidFill>
              </a:rPr>
              <a:t> </a:t>
            </a:r>
            <a:r>
              <a:rPr lang="es-MX" dirty="0" err="1">
                <a:solidFill>
                  <a:schemeClr val="accent6">
                    <a:lumMod val="50000"/>
                  </a:schemeClr>
                </a:solidFill>
              </a:rPr>
              <a:t>Bromeliaceae</a:t>
            </a:r>
            <a:r>
              <a:rPr lang="es-MX" dirty="0">
                <a:solidFill>
                  <a:schemeClr val="accent6">
                    <a:lumMod val="50000"/>
                  </a:schemeClr>
                </a:solidFill>
              </a:rPr>
              <a:t> </a:t>
            </a:r>
            <a:r>
              <a:rPr lang="es-MX" dirty="0" err="1">
                <a:solidFill>
                  <a:schemeClr val="accent6">
                    <a:lumMod val="50000"/>
                  </a:schemeClr>
                </a:solidFill>
              </a:rPr>
              <a:t>with</a:t>
            </a:r>
            <a:r>
              <a:rPr lang="es-MX" dirty="0">
                <a:solidFill>
                  <a:schemeClr val="accent6">
                    <a:lumMod val="50000"/>
                  </a:schemeClr>
                </a:solidFill>
              </a:rPr>
              <a:t> notes </a:t>
            </a:r>
            <a:r>
              <a:rPr lang="es-MX" dirty="0" err="1">
                <a:solidFill>
                  <a:schemeClr val="accent6">
                    <a:lumMod val="50000"/>
                  </a:schemeClr>
                </a:solidFill>
              </a:rPr>
              <a:t>on</a:t>
            </a:r>
            <a:r>
              <a:rPr lang="es-MX" dirty="0">
                <a:solidFill>
                  <a:schemeClr val="accent6">
                    <a:lumMod val="50000"/>
                  </a:schemeClr>
                </a:solidFill>
              </a:rPr>
              <a:t> </a:t>
            </a:r>
            <a:r>
              <a:rPr lang="es-MX" dirty="0" err="1" smtClean="0">
                <a:solidFill>
                  <a:schemeClr val="accent6">
                    <a:lumMod val="50000"/>
                  </a:schemeClr>
                </a:solidFill>
              </a:rPr>
              <a:t>Species</a:t>
            </a:r>
            <a:r>
              <a:rPr lang="es-MX" dirty="0" smtClean="0">
                <a:solidFill>
                  <a:schemeClr val="accent6">
                    <a:lumMod val="50000"/>
                  </a:schemeClr>
                </a:solidFill>
              </a:rPr>
              <a:t> </a:t>
            </a:r>
            <a:r>
              <a:rPr lang="es-MX" dirty="0" err="1" smtClean="0">
                <a:solidFill>
                  <a:schemeClr val="accent6">
                    <a:lumMod val="50000"/>
                  </a:schemeClr>
                </a:solidFill>
              </a:rPr>
              <a:t>distribution</a:t>
            </a:r>
            <a:r>
              <a:rPr lang="es-MX" dirty="0" smtClean="0">
                <a:solidFill>
                  <a:schemeClr val="accent6">
                    <a:lumMod val="50000"/>
                  </a:schemeClr>
                </a:solidFill>
              </a:rPr>
              <a:t> </a:t>
            </a:r>
            <a:r>
              <a:rPr lang="es-MX" dirty="0">
                <a:solidFill>
                  <a:schemeClr val="accent6">
                    <a:lumMod val="50000"/>
                  </a:schemeClr>
                </a:solidFill>
              </a:rPr>
              <a:t>and </a:t>
            </a:r>
            <a:r>
              <a:rPr lang="es-MX" dirty="0" err="1">
                <a:solidFill>
                  <a:schemeClr val="accent6">
                    <a:lumMod val="50000"/>
                  </a:schemeClr>
                </a:solidFill>
              </a:rPr>
              <a:t>levels</a:t>
            </a:r>
            <a:r>
              <a:rPr lang="es-MX" dirty="0">
                <a:solidFill>
                  <a:schemeClr val="accent6">
                    <a:lumMod val="50000"/>
                  </a:schemeClr>
                </a:solidFill>
              </a:rPr>
              <a:t> of </a:t>
            </a:r>
            <a:r>
              <a:rPr lang="es-MX" dirty="0" err="1">
                <a:solidFill>
                  <a:schemeClr val="accent6">
                    <a:lumMod val="50000"/>
                  </a:schemeClr>
                </a:solidFill>
              </a:rPr>
              <a:t>Endemism</a:t>
            </a:r>
            <a:r>
              <a:rPr lang="es-MX" dirty="0">
                <a:solidFill>
                  <a:schemeClr val="accent6">
                    <a:lumMod val="50000"/>
                  </a:schemeClr>
                </a:solidFill>
              </a:rPr>
              <a:t>. </a:t>
            </a:r>
            <a:r>
              <a:rPr lang="es-MX" dirty="0" err="1">
                <a:solidFill>
                  <a:schemeClr val="accent6">
                    <a:lumMod val="50000"/>
                  </a:schemeClr>
                </a:solidFill>
              </a:rPr>
              <a:t>Selbyana</a:t>
            </a:r>
            <a:r>
              <a:rPr lang="es-MX" dirty="0">
                <a:solidFill>
                  <a:schemeClr val="accent6">
                    <a:lumMod val="50000"/>
                  </a:schemeClr>
                </a:solidFill>
              </a:rPr>
              <a:t> 25:33-86.</a:t>
            </a:r>
          </a:p>
          <a:p>
            <a:pPr>
              <a:buFont typeface="Wingdings" panose="05000000000000000000" pitchFamily="2" charset="2"/>
              <a:buChar char="Ø"/>
            </a:pPr>
            <a:r>
              <a:rPr lang="es-MX" dirty="0">
                <a:solidFill>
                  <a:schemeClr val="accent6">
                    <a:lumMod val="50000"/>
                  </a:schemeClr>
                </a:solidFill>
              </a:rPr>
              <a:t>Espejo-Serna, A., López-Ferrari, A. R., Martínez-Correa N. </a:t>
            </a:r>
            <a:r>
              <a:rPr lang="es-MX" dirty="0" smtClean="0">
                <a:solidFill>
                  <a:schemeClr val="accent6">
                    <a:lumMod val="50000"/>
                  </a:schemeClr>
                </a:solidFill>
              </a:rPr>
              <a:t>y Pulido-Esparza </a:t>
            </a:r>
            <a:r>
              <a:rPr lang="es-MX" dirty="0">
                <a:solidFill>
                  <a:schemeClr val="accent6">
                    <a:lumMod val="50000"/>
                  </a:schemeClr>
                </a:solidFill>
              </a:rPr>
              <a:t>V. A. 2007. </a:t>
            </a:r>
            <a:r>
              <a:rPr lang="es-MX" dirty="0" err="1">
                <a:solidFill>
                  <a:schemeClr val="accent6">
                    <a:lumMod val="50000"/>
                  </a:schemeClr>
                </a:solidFill>
              </a:rPr>
              <a:t>Bromeliad</a:t>
            </a:r>
            <a:r>
              <a:rPr lang="es-MX" dirty="0">
                <a:solidFill>
                  <a:schemeClr val="accent6">
                    <a:lumMod val="50000"/>
                  </a:schemeClr>
                </a:solidFill>
              </a:rPr>
              <a:t> Flora of </a:t>
            </a:r>
            <a:r>
              <a:rPr lang="es-MX" dirty="0" smtClean="0">
                <a:solidFill>
                  <a:schemeClr val="accent6">
                    <a:lumMod val="50000"/>
                  </a:schemeClr>
                </a:solidFill>
              </a:rPr>
              <a:t>Oaxaca, México</a:t>
            </a:r>
            <a:r>
              <a:rPr lang="es-MX" dirty="0">
                <a:solidFill>
                  <a:schemeClr val="accent6">
                    <a:lumMod val="50000"/>
                  </a:schemeClr>
                </a:solidFill>
              </a:rPr>
              <a:t>: </a:t>
            </a:r>
            <a:r>
              <a:rPr lang="es-MX" dirty="0" err="1">
                <a:solidFill>
                  <a:schemeClr val="accent6">
                    <a:lumMod val="50000"/>
                  </a:schemeClr>
                </a:solidFill>
              </a:rPr>
              <a:t>Richness</a:t>
            </a:r>
            <a:r>
              <a:rPr lang="es-MX" dirty="0">
                <a:solidFill>
                  <a:schemeClr val="accent6">
                    <a:lumMod val="50000"/>
                  </a:schemeClr>
                </a:solidFill>
              </a:rPr>
              <a:t> and </a:t>
            </a:r>
            <a:r>
              <a:rPr lang="es-MX" dirty="0" err="1">
                <a:solidFill>
                  <a:schemeClr val="accent6">
                    <a:lumMod val="50000"/>
                  </a:schemeClr>
                </a:solidFill>
              </a:rPr>
              <a:t>Distribution</a:t>
            </a:r>
            <a:r>
              <a:rPr lang="es-MX" dirty="0">
                <a:solidFill>
                  <a:schemeClr val="accent6">
                    <a:lumMod val="50000"/>
                  </a:schemeClr>
                </a:solidFill>
              </a:rPr>
              <a:t>. Acta Botánica </a:t>
            </a:r>
            <a:r>
              <a:rPr lang="es-MX" dirty="0" smtClean="0">
                <a:solidFill>
                  <a:schemeClr val="accent6">
                    <a:lumMod val="50000"/>
                  </a:schemeClr>
                </a:solidFill>
              </a:rPr>
              <a:t>81:71-85</a:t>
            </a:r>
            <a:endParaRPr lang="es-MX" dirty="0">
              <a:solidFill>
                <a:schemeClr val="accent6">
                  <a:lumMod val="50000"/>
                </a:schemeClr>
              </a:solidFill>
            </a:endParaRPr>
          </a:p>
          <a:p>
            <a:pPr>
              <a:buFont typeface="Wingdings" panose="05000000000000000000" pitchFamily="2" charset="2"/>
              <a:buChar char="Ø"/>
            </a:pPr>
            <a:r>
              <a:rPr lang="es-MX" dirty="0">
                <a:solidFill>
                  <a:schemeClr val="accent6">
                    <a:lumMod val="50000"/>
                  </a:schemeClr>
                </a:solidFill>
              </a:rPr>
              <a:t>Luther, H. E. 2006. </a:t>
            </a:r>
            <a:r>
              <a:rPr lang="es-MX" dirty="0" err="1">
                <a:solidFill>
                  <a:schemeClr val="accent6">
                    <a:lumMod val="50000"/>
                  </a:schemeClr>
                </a:solidFill>
              </a:rPr>
              <a:t>An</a:t>
            </a:r>
            <a:r>
              <a:rPr lang="es-MX" dirty="0">
                <a:solidFill>
                  <a:schemeClr val="accent6">
                    <a:lumMod val="50000"/>
                  </a:schemeClr>
                </a:solidFill>
              </a:rPr>
              <a:t> </a:t>
            </a:r>
            <a:r>
              <a:rPr lang="es-MX" dirty="0" err="1">
                <a:solidFill>
                  <a:schemeClr val="accent6">
                    <a:lumMod val="50000"/>
                  </a:schemeClr>
                </a:solidFill>
              </a:rPr>
              <a:t>alphabetical</a:t>
            </a:r>
            <a:r>
              <a:rPr lang="es-MX" dirty="0">
                <a:solidFill>
                  <a:schemeClr val="accent6">
                    <a:lumMod val="50000"/>
                  </a:schemeClr>
                </a:solidFill>
              </a:rPr>
              <a:t> </a:t>
            </a:r>
            <a:r>
              <a:rPr lang="es-MX" dirty="0" err="1">
                <a:solidFill>
                  <a:schemeClr val="accent6">
                    <a:lumMod val="50000"/>
                  </a:schemeClr>
                </a:solidFill>
              </a:rPr>
              <a:t>list</a:t>
            </a:r>
            <a:r>
              <a:rPr lang="es-MX" dirty="0">
                <a:solidFill>
                  <a:schemeClr val="accent6">
                    <a:lumMod val="50000"/>
                  </a:schemeClr>
                </a:solidFill>
              </a:rPr>
              <a:t> of </a:t>
            </a:r>
            <a:r>
              <a:rPr lang="es-MX" dirty="0" err="1">
                <a:solidFill>
                  <a:schemeClr val="accent6">
                    <a:lumMod val="50000"/>
                  </a:schemeClr>
                </a:solidFill>
              </a:rPr>
              <a:t>Bromeliad</a:t>
            </a:r>
            <a:r>
              <a:rPr lang="es-MX" dirty="0">
                <a:solidFill>
                  <a:schemeClr val="accent6">
                    <a:lumMod val="50000"/>
                  </a:schemeClr>
                </a:solidFill>
              </a:rPr>
              <a:t> </a:t>
            </a:r>
            <a:r>
              <a:rPr lang="es-MX" dirty="0" err="1" smtClean="0">
                <a:solidFill>
                  <a:schemeClr val="accent6">
                    <a:lumMod val="50000"/>
                  </a:schemeClr>
                </a:solidFill>
              </a:rPr>
              <a:t>binomials</a:t>
            </a:r>
            <a:r>
              <a:rPr lang="es-MX" dirty="0" smtClean="0">
                <a:solidFill>
                  <a:schemeClr val="accent6">
                    <a:lumMod val="50000"/>
                  </a:schemeClr>
                </a:solidFill>
              </a:rPr>
              <a:t>. </a:t>
            </a:r>
            <a:r>
              <a:rPr lang="es-MX" dirty="0" err="1" smtClean="0">
                <a:solidFill>
                  <a:schemeClr val="accent6">
                    <a:lumMod val="50000"/>
                  </a:schemeClr>
                </a:solidFill>
              </a:rPr>
              <a:t>Bromeliad</a:t>
            </a:r>
            <a:r>
              <a:rPr lang="es-MX" dirty="0" smtClean="0">
                <a:solidFill>
                  <a:schemeClr val="accent6">
                    <a:lumMod val="50000"/>
                  </a:schemeClr>
                </a:solidFill>
              </a:rPr>
              <a:t> </a:t>
            </a:r>
            <a:r>
              <a:rPr lang="es-MX" dirty="0" err="1">
                <a:solidFill>
                  <a:schemeClr val="accent6">
                    <a:lumMod val="50000"/>
                  </a:schemeClr>
                </a:solidFill>
              </a:rPr>
              <a:t>Society</a:t>
            </a:r>
            <a:r>
              <a:rPr lang="es-MX" dirty="0">
                <a:solidFill>
                  <a:schemeClr val="accent6">
                    <a:lumMod val="50000"/>
                  </a:schemeClr>
                </a:solidFill>
              </a:rPr>
              <a:t> International. Sarasota.119 pp.</a:t>
            </a:r>
            <a:endParaRPr lang="es-MX" dirty="0">
              <a:solidFill>
                <a:schemeClr val="accent6">
                  <a:lumMod val="50000"/>
                </a:schemeClr>
              </a:solidFill>
            </a:endParaRPr>
          </a:p>
        </p:txBody>
      </p:sp>
    </p:spTree>
    <p:extLst>
      <p:ext uri="{BB962C8B-B14F-4D97-AF65-F5344CB8AC3E}">
        <p14:creationId xmlns:p14="http://schemas.microsoft.com/office/powerpoint/2010/main" val="3328532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39616" y="1052736"/>
            <a:ext cx="8957600" cy="946150"/>
          </a:xfrm>
          <a:solidFill>
            <a:schemeClr val="accent6">
              <a:lumMod val="60000"/>
              <a:lumOff val="40000"/>
            </a:schemeClr>
          </a:solidFill>
          <a:ln w="19050">
            <a:solidFill>
              <a:schemeClr val="accent6">
                <a:lumMod val="50000"/>
              </a:schemeClr>
            </a:solidFill>
          </a:ln>
        </p:spPr>
        <p:txBody>
          <a:bodyPr rtlCol="0">
            <a:normAutofit/>
          </a:bodyPr>
          <a:lstStyle/>
          <a:p>
            <a:pPr algn="r" eaLnBrk="1" fontAlgn="auto" hangingPunct="1">
              <a:spcAft>
                <a:spcPts val="0"/>
              </a:spcAft>
              <a:defRPr/>
            </a:pPr>
            <a:r>
              <a:rPr lang="es-MX" sz="3200" b="1" dirty="0" smtClean="0">
                <a:solidFill>
                  <a:schemeClr val="accent6">
                    <a:lumMod val="50000"/>
                  </a:schemeClr>
                </a:solidFill>
                <a:effectLst>
                  <a:outerShdw blurRad="38100" dist="38100" dir="2700000" algn="tl">
                    <a:srgbClr val="000000">
                      <a:alpha val="43137"/>
                    </a:srgbClr>
                  </a:outerShdw>
                </a:effectLst>
              </a:rPr>
              <a:t>OBJETIVO DE LA UNIDAD DE APRENDIZAJE</a:t>
            </a:r>
            <a:endParaRPr lang="en-US" sz="3200" b="1" dirty="0">
              <a:solidFill>
                <a:schemeClr val="accent6">
                  <a:lumMod val="50000"/>
                </a:schemeClr>
              </a:solidFill>
              <a:effectLst>
                <a:outerShdw blurRad="38100" dist="38100" dir="2700000" algn="tl">
                  <a:srgbClr val="000000">
                    <a:alpha val="43137"/>
                  </a:srgbClr>
                </a:outerShdw>
              </a:effectLst>
            </a:endParaRPr>
          </a:p>
        </p:txBody>
      </p:sp>
      <p:sp>
        <p:nvSpPr>
          <p:cNvPr id="5124" name="Rectangle 4"/>
          <p:cNvSpPr>
            <a:spLocks noGrp="1" noChangeArrowheads="1"/>
          </p:cNvSpPr>
          <p:nvPr>
            <p:ph idx="1"/>
          </p:nvPr>
        </p:nvSpPr>
        <p:spPr>
          <a:xfrm>
            <a:off x="1262743" y="3081910"/>
            <a:ext cx="9971403" cy="1255728"/>
          </a:xfrm>
          <a:solidFill>
            <a:schemeClr val="accent6">
              <a:lumMod val="60000"/>
              <a:lumOff val="40000"/>
            </a:schemeClr>
          </a:solidFill>
        </p:spPr>
        <p:txBody>
          <a:bodyPr wrap="square" anchor="ctr">
            <a:spAutoFit/>
          </a:bodyPr>
          <a:lstStyle/>
          <a:p>
            <a:r>
              <a:rPr lang="es-MX" sz="2800" dirty="0">
                <a:solidFill>
                  <a:schemeClr val="accent6">
                    <a:lumMod val="50000"/>
                  </a:schemeClr>
                </a:solidFill>
              </a:rPr>
              <a:t>Proveer y analizar los conocimientos, tanto teóricos como prácticos sobre el cultivo, manejo postcosecha y comercialización de orquídeas y bromelias.</a:t>
            </a: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5</a:t>
            </a:fld>
            <a:endParaRPr lang="es-MX"/>
          </a:p>
        </p:txBody>
      </p:sp>
    </p:spTree>
    <p:extLst>
      <p:ext uri="{BB962C8B-B14F-4D97-AF65-F5344CB8AC3E}">
        <p14:creationId xmlns:p14="http://schemas.microsoft.com/office/powerpoint/2010/main" val="1702179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6">
                    <a:lumMod val="50000"/>
                  </a:schemeClr>
                </a:solidFill>
              </a:rPr>
              <a:t>1. Generalidades</a:t>
            </a:r>
            <a:endParaRPr lang="es-MX" b="1" dirty="0">
              <a:solidFill>
                <a:schemeClr val="accent6">
                  <a:lumMod val="50000"/>
                </a:schemeClr>
              </a:solidFill>
            </a:endParaRPr>
          </a:p>
        </p:txBody>
      </p:sp>
      <p:sp>
        <p:nvSpPr>
          <p:cNvPr id="3" name="Marcador de contenido 2"/>
          <p:cNvSpPr>
            <a:spLocks noGrp="1"/>
          </p:cNvSpPr>
          <p:nvPr>
            <p:ph idx="1"/>
          </p:nvPr>
        </p:nvSpPr>
        <p:spPr>
          <a:solidFill>
            <a:schemeClr val="accent6">
              <a:lumMod val="40000"/>
              <a:lumOff val="60000"/>
            </a:schemeClr>
          </a:solidFill>
        </p:spPr>
        <p:txBody>
          <a:bodyPr>
            <a:normAutofit/>
          </a:bodyPr>
          <a:lstStyle/>
          <a:p>
            <a:r>
              <a:rPr lang="es-MX" b="1" dirty="0" smtClean="0">
                <a:solidFill>
                  <a:schemeClr val="accent6">
                    <a:lumMod val="50000"/>
                  </a:schemeClr>
                </a:solidFill>
              </a:rPr>
              <a:t>Las bromelias tienen importancia para el hombre desde tiempos ancestrales hasta la actualidad y tienen usos variados. En Latinoamérica han sido empleadas como plantas ornamentales, medicinales, alimenticias, decorativas (en festividades), combustibles y ceremoniales. </a:t>
            </a:r>
          </a:p>
          <a:p>
            <a:r>
              <a:rPr lang="es-MX" b="1" dirty="0" smtClean="0">
                <a:solidFill>
                  <a:schemeClr val="accent6">
                    <a:lumMod val="50000"/>
                  </a:schemeClr>
                </a:solidFill>
              </a:rPr>
              <a:t>También se han usado para la obtención de fibras, como sustituto del café, relleno de cojines, instrumento musical, cercos vivos, fibra para lavar trastes e incluso algunas especies son empleadas por aves como material para realizar nidos de “heno”.</a:t>
            </a:r>
            <a:endParaRPr lang="es-MX" b="1" dirty="0">
              <a:solidFill>
                <a:schemeClr val="accent6">
                  <a:lumMod val="50000"/>
                </a:schemeClr>
              </a:solidFill>
            </a:endParaRPr>
          </a:p>
        </p:txBody>
      </p:sp>
    </p:spTree>
    <p:extLst>
      <p:ext uri="{BB962C8B-B14F-4D97-AF65-F5344CB8AC3E}">
        <p14:creationId xmlns:p14="http://schemas.microsoft.com/office/powerpoint/2010/main" val="3260387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Todas las bromelias forman parte de la Familia </a:t>
            </a:r>
            <a:r>
              <a:rPr lang="es-MX" dirty="0" smtClean="0"/>
              <a:t>botánica </a:t>
            </a:r>
            <a:r>
              <a:rPr lang="es-MX" dirty="0" err="1" smtClean="0"/>
              <a:t>Bromeliaceae</a:t>
            </a:r>
            <a:r>
              <a:rPr lang="es-MX" dirty="0"/>
              <a:t>. La Familia fue nombrada así en honor </a:t>
            </a:r>
            <a:r>
              <a:rPr lang="es-MX" dirty="0" smtClean="0"/>
              <a:t>al botánico </a:t>
            </a:r>
            <a:r>
              <a:rPr lang="es-MX" dirty="0"/>
              <a:t>sueco Olaf </a:t>
            </a:r>
            <a:r>
              <a:rPr lang="es-MX" dirty="0" err="1"/>
              <a:t>Bromelius</a:t>
            </a:r>
            <a:r>
              <a:rPr lang="es-MX" dirty="0"/>
              <a:t>; y fue Carl Linneo </a:t>
            </a:r>
            <a:r>
              <a:rPr lang="es-MX" dirty="0" smtClean="0"/>
              <a:t>quien hizo </a:t>
            </a:r>
            <a:r>
              <a:rPr lang="es-MX" dirty="0"/>
              <a:t>oficial este nombre en 1753 (Mondragón </a:t>
            </a:r>
            <a:r>
              <a:rPr lang="es-MX" i="1" dirty="0"/>
              <a:t>et al.</a:t>
            </a:r>
            <a:r>
              <a:rPr lang="es-MX" dirty="0"/>
              <a:t>, 2011).</a:t>
            </a:r>
          </a:p>
          <a:p>
            <a:r>
              <a:rPr lang="es-MX" dirty="0"/>
              <a:t>Esta Familia presenta 3,172 especies distribuidas en </a:t>
            </a:r>
            <a:r>
              <a:rPr lang="es-MX" dirty="0" smtClean="0"/>
              <a:t>58 géneros </a:t>
            </a:r>
            <a:r>
              <a:rPr lang="es-MX" dirty="0"/>
              <a:t>(Luther, 2008 citado en </a:t>
            </a:r>
            <a:r>
              <a:rPr lang="es-MX" dirty="0" err="1"/>
              <a:t>Hornung</a:t>
            </a:r>
            <a:r>
              <a:rPr lang="es-MX" dirty="0"/>
              <a:t>-Leoni, 2011b</a:t>
            </a:r>
            <a:r>
              <a:rPr lang="es-MX" dirty="0" smtClean="0"/>
              <a:t>);</a:t>
            </a:r>
            <a:r>
              <a:rPr lang="es-MX" dirty="0"/>
              <a:t>  </a:t>
            </a:r>
            <a:r>
              <a:rPr lang="es-MX" dirty="0" smtClean="0"/>
              <a:t>y </a:t>
            </a:r>
            <a:r>
              <a:rPr lang="es-MX" dirty="0"/>
              <a:t>está </a:t>
            </a:r>
            <a:r>
              <a:rPr lang="es-MX" dirty="0" smtClean="0"/>
              <a:t>dividida </a:t>
            </a:r>
            <a:r>
              <a:rPr lang="es-MX" dirty="0"/>
              <a:t>en tres subfamilias: </a:t>
            </a:r>
            <a:r>
              <a:rPr lang="es-MX" dirty="0" err="1"/>
              <a:t>Pitcairnioideae</a:t>
            </a:r>
            <a:r>
              <a:rPr lang="es-MX" dirty="0" smtClean="0"/>
              <a:t>, </a:t>
            </a:r>
            <a:r>
              <a:rPr lang="es-MX" dirty="0" err="1" smtClean="0"/>
              <a:t>Tillandsioideae</a:t>
            </a:r>
            <a:r>
              <a:rPr lang="es-MX" dirty="0" smtClean="0"/>
              <a:t> </a:t>
            </a:r>
            <a:r>
              <a:rPr lang="es-MX" dirty="0"/>
              <a:t>y </a:t>
            </a:r>
            <a:r>
              <a:rPr lang="es-MX" dirty="0" err="1"/>
              <a:t>Bromelioideae</a:t>
            </a:r>
            <a:r>
              <a:rPr lang="es-MX" dirty="0"/>
              <a:t>.</a:t>
            </a:r>
          </a:p>
        </p:txBody>
      </p:sp>
    </p:spTree>
    <p:extLst>
      <p:ext uri="{BB962C8B-B14F-4D97-AF65-F5344CB8AC3E}">
        <p14:creationId xmlns:p14="http://schemas.microsoft.com/office/powerpoint/2010/main" val="2653628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3910" y="452358"/>
            <a:ext cx="4618534" cy="6076629"/>
          </a:xfrm>
          <a:solidFill>
            <a:schemeClr val="accent6">
              <a:lumMod val="40000"/>
              <a:lumOff val="60000"/>
            </a:schemeClr>
          </a:solidFill>
        </p:spPr>
        <p:txBody>
          <a:bodyPr>
            <a:normAutofit lnSpcReduction="10000"/>
          </a:bodyPr>
          <a:lstStyle/>
          <a:p>
            <a:r>
              <a:rPr lang="es-MX" dirty="0">
                <a:solidFill>
                  <a:schemeClr val="accent6">
                    <a:lumMod val="50000"/>
                  </a:schemeClr>
                </a:solidFill>
              </a:rPr>
              <a:t>Esta última familia se encuentra prácticamente </a:t>
            </a:r>
            <a:r>
              <a:rPr lang="es-MX" dirty="0" smtClean="0">
                <a:solidFill>
                  <a:schemeClr val="accent6">
                    <a:lumMod val="50000"/>
                  </a:schemeClr>
                </a:solidFill>
              </a:rPr>
              <a:t>en América </a:t>
            </a:r>
            <a:r>
              <a:rPr lang="es-MX" dirty="0">
                <a:solidFill>
                  <a:schemeClr val="accent6">
                    <a:lumMod val="50000"/>
                  </a:schemeClr>
                </a:solidFill>
              </a:rPr>
              <a:t>y sólo una especie habita en África: </a:t>
            </a:r>
            <a:r>
              <a:rPr lang="es-MX" i="1" dirty="0" err="1" smtClean="0">
                <a:solidFill>
                  <a:schemeClr val="accent6">
                    <a:lumMod val="50000"/>
                  </a:schemeClr>
                </a:solidFill>
              </a:rPr>
              <a:t>Pitcairnia</a:t>
            </a:r>
            <a:r>
              <a:rPr lang="es-MX" i="1" dirty="0" smtClean="0">
                <a:solidFill>
                  <a:schemeClr val="accent6">
                    <a:lumMod val="50000"/>
                  </a:schemeClr>
                </a:solidFill>
              </a:rPr>
              <a:t> </a:t>
            </a:r>
            <a:r>
              <a:rPr lang="it-IT" i="1" dirty="0" smtClean="0">
                <a:solidFill>
                  <a:schemeClr val="accent6">
                    <a:lumMod val="50000"/>
                  </a:schemeClr>
                </a:solidFill>
              </a:rPr>
              <a:t>feliciana </a:t>
            </a:r>
            <a:r>
              <a:rPr lang="it-IT" dirty="0">
                <a:solidFill>
                  <a:schemeClr val="accent6">
                    <a:lumMod val="50000"/>
                  </a:schemeClr>
                </a:solidFill>
              </a:rPr>
              <a:t>(A. Chev.) Harms &amp; Mildbraed. </a:t>
            </a:r>
            <a:endParaRPr lang="it-IT" dirty="0" smtClean="0">
              <a:solidFill>
                <a:schemeClr val="accent6">
                  <a:lumMod val="50000"/>
                </a:schemeClr>
              </a:solidFill>
            </a:endParaRPr>
          </a:p>
          <a:p>
            <a:r>
              <a:rPr lang="it-IT" dirty="0" smtClean="0">
                <a:solidFill>
                  <a:schemeClr val="accent6">
                    <a:lumMod val="50000"/>
                  </a:schemeClr>
                </a:solidFill>
              </a:rPr>
              <a:t>Altitudinalmente </a:t>
            </a:r>
            <a:r>
              <a:rPr lang="es-MX" dirty="0" smtClean="0">
                <a:solidFill>
                  <a:schemeClr val="accent6">
                    <a:lumMod val="50000"/>
                  </a:schemeClr>
                </a:solidFill>
              </a:rPr>
              <a:t>se </a:t>
            </a:r>
            <a:r>
              <a:rPr lang="es-MX" dirty="0">
                <a:solidFill>
                  <a:schemeClr val="accent6">
                    <a:lumMod val="50000"/>
                  </a:schemeClr>
                </a:solidFill>
              </a:rPr>
              <a:t>distribuyen desde el nivel del mar hasta los 4,700 </a:t>
            </a:r>
            <a:r>
              <a:rPr lang="es-MX" dirty="0" smtClean="0">
                <a:solidFill>
                  <a:schemeClr val="accent6">
                    <a:lumMod val="50000"/>
                  </a:schemeClr>
                </a:solidFill>
              </a:rPr>
              <a:t>m de </a:t>
            </a:r>
            <a:r>
              <a:rPr lang="es-MX" dirty="0">
                <a:solidFill>
                  <a:schemeClr val="accent6">
                    <a:lumMod val="50000"/>
                  </a:schemeClr>
                </a:solidFill>
              </a:rPr>
              <a:t>altitud (León </a:t>
            </a:r>
            <a:r>
              <a:rPr lang="es-MX" i="1" dirty="0">
                <a:solidFill>
                  <a:schemeClr val="accent6">
                    <a:lumMod val="50000"/>
                  </a:schemeClr>
                </a:solidFill>
              </a:rPr>
              <a:t>et al.</a:t>
            </a:r>
            <a:r>
              <a:rPr lang="es-MX" dirty="0">
                <a:solidFill>
                  <a:schemeClr val="accent6">
                    <a:lumMod val="50000"/>
                  </a:schemeClr>
                </a:solidFill>
              </a:rPr>
              <a:t>, 2006). </a:t>
            </a:r>
            <a:endParaRPr lang="es-MX" dirty="0" smtClean="0">
              <a:solidFill>
                <a:schemeClr val="accent6">
                  <a:lumMod val="50000"/>
                </a:schemeClr>
              </a:solidFill>
            </a:endParaRPr>
          </a:p>
          <a:p>
            <a:r>
              <a:rPr lang="es-MX" dirty="0" smtClean="0">
                <a:solidFill>
                  <a:schemeClr val="accent6">
                    <a:lumMod val="50000"/>
                  </a:schemeClr>
                </a:solidFill>
              </a:rPr>
              <a:t>Las </a:t>
            </a:r>
            <a:r>
              <a:rPr lang="es-MX" dirty="0">
                <a:solidFill>
                  <a:schemeClr val="accent6">
                    <a:lumMod val="50000"/>
                  </a:schemeClr>
                </a:solidFill>
              </a:rPr>
              <a:t>bromelias pueden </a:t>
            </a:r>
            <a:r>
              <a:rPr lang="es-MX" dirty="0" smtClean="0">
                <a:solidFill>
                  <a:schemeClr val="accent6">
                    <a:lumMod val="50000"/>
                  </a:schemeClr>
                </a:solidFill>
              </a:rPr>
              <a:t>vivir en </a:t>
            </a:r>
            <a:r>
              <a:rPr lang="es-MX" dirty="0">
                <a:solidFill>
                  <a:schemeClr val="accent6">
                    <a:lumMod val="50000"/>
                  </a:schemeClr>
                </a:solidFill>
              </a:rPr>
              <a:t>distintos hábitats, son abundantes en los </a:t>
            </a:r>
            <a:r>
              <a:rPr lang="es-MX" dirty="0" smtClean="0">
                <a:solidFill>
                  <a:schemeClr val="accent6">
                    <a:lumMod val="50000"/>
                  </a:schemeClr>
                </a:solidFill>
              </a:rPr>
              <a:t>bosques montanos</a:t>
            </a:r>
            <a:r>
              <a:rPr lang="es-MX" dirty="0">
                <a:solidFill>
                  <a:schemeClr val="accent6">
                    <a:lumMod val="50000"/>
                  </a:schemeClr>
                </a:solidFill>
              </a:rPr>
              <a:t>, pero también existen especies que </a:t>
            </a:r>
            <a:r>
              <a:rPr lang="es-MX" dirty="0" smtClean="0">
                <a:solidFill>
                  <a:schemeClr val="accent6">
                    <a:lumMod val="50000"/>
                  </a:schemeClr>
                </a:solidFill>
              </a:rPr>
              <a:t>habitan lugares </a:t>
            </a:r>
            <a:r>
              <a:rPr lang="es-MX" dirty="0">
                <a:solidFill>
                  <a:schemeClr val="accent6">
                    <a:lumMod val="50000"/>
                  </a:schemeClr>
                </a:solidFill>
              </a:rPr>
              <a:t>secos.</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8573" y="1145380"/>
            <a:ext cx="6769480" cy="4515191"/>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9887394" y="5773889"/>
            <a:ext cx="2013115" cy="369332"/>
          </a:xfrm>
          <a:prstGeom prst="rect">
            <a:avLst/>
          </a:prstGeom>
        </p:spPr>
        <p:txBody>
          <a:bodyPr wrap="none">
            <a:spAutoFit/>
          </a:bodyPr>
          <a:lstStyle/>
          <a:p>
            <a:r>
              <a:rPr lang="es-MX" b="1" i="1" dirty="0" err="1">
                <a:solidFill>
                  <a:schemeClr val="accent6">
                    <a:lumMod val="50000"/>
                  </a:schemeClr>
                </a:solidFill>
              </a:rPr>
              <a:t>Pitcairnia</a:t>
            </a:r>
            <a:r>
              <a:rPr lang="es-MX" b="1" i="1" dirty="0">
                <a:solidFill>
                  <a:schemeClr val="accent6">
                    <a:lumMod val="50000"/>
                  </a:schemeClr>
                </a:solidFill>
              </a:rPr>
              <a:t> </a:t>
            </a:r>
            <a:r>
              <a:rPr lang="es-MX" b="1" i="1" dirty="0" err="1">
                <a:solidFill>
                  <a:schemeClr val="accent6">
                    <a:lumMod val="50000"/>
                  </a:schemeClr>
                </a:solidFill>
              </a:rPr>
              <a:t>feliciana</a:t>
            </a:r>
            <a:r>
              <a:rPr lang="es-MX" b="1" i="1" dirty="0">
                <a:solidFill>
                  <a:schemeClr val="accent6">
                    <a:lumMod val="50000"/>
                  </a:schemeClr>
                </a:solidFill>
              </a:rPr>
              <a:t> </a:t>
            </a:r>
          </a:p>
        </p:txBody>
      </p:sp>
    </p:spTree>
    <p:extLst>
      <p:ext uri="{BB962C8B-B14F-4D97-AF65-F5344CB8AC3E}">
        <p14:creationId xmlns:p14="http://schemas.microsoft.com/office/powerpoint/2010/main" val="2564627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444239"/>
            <a:ext cx="10515600" cy="4732724"/>
          </a:xfrm>
          <a:solidFill>
            <a:schemeClr val="accent6">
              <a:lumMod val="40000"/>
              <a:lumOff val="60000"/>
            </a:schemeClr>
          </a:solidFill>
        </p:spPr>
        <p:txBody>
          <a:bodyPr>
            <a:normAutofit fontScale="92500"/>
          </a:bodyPr>
          <a:lstStyle/>
          <a:p>
            <a:pPr algn="just"/>
            <a:r>
              <a:rPr lang="es-MX" b="1" dirty="0">
                <a:solidFill>
                  <a:schemeClr val="accent6">
                    <a:lumMod val="50000"/>
                  </a:schemeClr>
                </a:solidFill>
              </a:rPr>
              <a:t>Las bromelias, junto con las orquídeas, helechos, </a:t>
            </a:r>
            <a:r>
              <a:rPr lang="es-MX" b="1" dirty="0" smtClean="0">
                <a:solidFill>
                  <a:schemeClr val="accent6">
                    <a:lumMod val="50000"/>
                  </a:schemeClr>
                </a:solidFill>
              </a:rPr>
              <a:t>aráceas y </a:t>
            </a:r>
            <a:r>
              <a:rPr lang="es-MX" b="1" dirty="0">
                <a:solidFill>
                  <a:schemeClr val="accent6">
                    <a:lumMod val="50000"/>
                  </a:schemeClr>
                </a:solidFill>
              </a:rPr>
              <a:t>gesneriáceas, constituyen el principal componente </a:t>
            </a:r>
            <a:r>
              <a:rPr lang="es-MX" b="1" dirty="0" smtClean="0">
                <a:solidFill>
                  <a:schemeClr val="accent6">
                    <a:lumMod val="50000"/>
                  </a:schemeClr>
                </a:solidFill>
              </a:rPr>
              <a:t>de la </a:t>
            </a:r>
            <a:r>
              <a:rPr lang="es-MX" b="1" dirty="0">
                <a:solidFill>
                  <a:schemeClr val="accent6">
                    <a:lumMod val="50000"/>
                  </a:schemeClr>
                </a:solidFill>
              </a:rPr>
              <a:t>flora epífito vascular que contribuye en gran medida </a:t>
            </a:r>
            <a:r>
              <a:rPr lang="es-MX" b="1" dirty="0" smtClean="0">
                <a:solidFill>
                  <a:schemeClr val="accent6">
                    <a:lumMod val="50000"/>
                  </a:schemeClr>
                </a:solidFill>
              </a:rPr>
              <a:t>a la </a:t>
            </a:r>
            <a:r>
              <a:rPr lang="es-MX" b="1" dirty="0">
                <a:solidFill>
                  <a:schemeClr val="accent6">
                    <a:lumMod val="50000"/>
                  </a:schemeClr>
                </a:solidFill>
              </a:rPr>
              <a:t>alta diversidad en muchos de los bosques </a:t>
            </a:r>
            <a:r>
              <a:rPr lang="es-MX" b="1" dirty="0" smtClean="0">
                <a:solidFill>
                  <a:schemeClr val="accent6">
                    <a:lumMod val="50000"/>
                  </a:schemeClr>
                </a:solidFill>
              </a:rPr>
              <a:t>tropicales </a:t>
            </a:r>
            <a:endParaRPr lang="es-MX" b="1" dirty="0">
              <a:solidFill>
                <a:schemeClr val="accent6">
                  <a:lumMod val="50000"/>
                </a:schemeClr>
              </a:solidFill>
            </a:endParaRPr>
          </a:p>
          <a:p>
            <a:pPr algn="just"/>
            <a:r>
              <a:rPr lang="es-MX" b="1" dirty="0" smtClean="0">
                <a:solidFill>
                  <a:schemeClr val="accent6">
                    <a:lumMod val="50000"/>
                  </a:schemeClr>
                </a:solidFill>
              </a:rPr>
              <a:t>Las </a:t>
            </a:r>
            <a:r>
              <a:rPr lang="es-MX" b="1" dirty="0">
                <a:solidFill>
                  <a:schemeClr val="accent6">
                    <a:lumMod val="50000"/>
                  </a:schemeClr>
                </a:solidFill>
              </a:rPr>
              <a:t>bromelias </a:t>
            </a:r>
            <a:r>
              <a:rPr lang="es-MX" b="1" dirty="0" smtClean="0">
                <a:solidFill>
                  <a:schemeClr val="accent6">
                    <a:lumMod val="50000"/>
                  </a:schemeClr>
                </a:solidFill>
              </a:rPr>
              <a:t>tienen adaptaciones </a:t>
            </a:r>
            <a:r>
              <a:rPr lang="es-MX" b="1" dirty="0">
                <a:solidFill>
                  <a:schemeClr val="accent6">
                    <a:lumMod val="50000"/>
                  </a:schemeClr>
                </a:solidFill>
              </a:rPr>
              <a:t>que les permiten vivir como </a:t>
            </a:r>
            <a:r>
              <a:rPr lang="es-MX" b="1" dirty="0" smtClean="0">
                <a:solidFill>
                  <a:schemeClr val="accent6">
                    <a:lumMod val="50000"/>
                  </a:schemeClr>
                </a:solidFill>
              </a:rPr>
              <a:t>plantas epífitas</a:t>
            </a:r>
            <a:r>
              <a:rPr lang="es-MX" b="1" dirty="0">
                <a:solidFill>
                  <a:schemeClr val="accent6">
                    <a:lumMod val="50000"/>
                  </a:schemeClr>
                </a:solidFill>
              </a:rPr>
              <a:t>, así como también en lugares donde el </a:t>
            </a:r>
            <a:r>
              <a:rPr lang="es-MX" b="1" dirty="0" smtClean="0">
                <a:solidFill>
                  <a:schemeClr val="accent6">
                    <a:lumMod val="50000"/>
                  </a:schemeClr>
                </a:solidFill>
              </a:rPr>
              <a:t>agua es </a:t>
            </a:r>
            <a:r>
              <a:rPr lang="es-MX" b="1" dirty="0">
                <a:solidFill>
                  <a:schemeClr val="accent6">
                    <a:lumMod val="50000"/>
                  </a:schemeClr>
                </a:solidFill>
              </a:rPr>
              <a:t>escaza. </a:t>
            </a:r>
            <a:endParaRPr lang="es-MX" b="1" dirty="0" smtClean="0">
              <a:solidFill>
                <a:schemeClr val="accent6">
                  <a:lumMod val="50000"/>
                </a:schemeClr>
              </a:solidFill>
            </a:endParaRPr>
          </a:p>
          <a:p>
            <a:pPr algn="just"/>
            <a:r>
              <a:rPr lang="es-MX" b="1" dirty="0" smtClean="0">
                <a:solidFill>
                  <a:schemeClr val="accent6">
                    <a:lumMod val="50000"/>
                  </a:schemeClr>
                </a:solidFill>
              </a:rPr>
              <a:t>Las </a:t>
            </a:r>
            <a:r>
              <a:rPr lang="es-MX" b="1" dirty="0">
                <a:solidFill>
                  <a:schemeClr val="accent6">
                    <a:lumMod val="50000"/>
                  </a:schemeClr>
                </a:solidFill>
              </a:rPr>
              <a:t>hojas de las bromelias son </a:t>
            </a:r>
            <a:r>
              <a:rPr lang="es-MX" b="1" dirty="0" smtClean="0">
                <a:solidFill>
                  <a:schemeClr val="accent6">
                    <a:lumMod val="50000"/>
                  </a:schemeClr>
                </a:solidFill>
              </a:rPr>
              <a:t>ligeramente cóncavas </a:t>
            </a:r>
            <a:r>
              <a:rPr lang="es-MX" b="1" dirty="0">
                <a:solidFill>
                  <a:schemeClr val="accent6">
                    <a:lumMod val="50000"/>
                  </a:schemeClr>
                </a:solidFill>
              </a:rPr>
              <a:t>y se juntan en la base formando un </a:t>
            </a:r>
            <a:r>
              <a:rPr lang="es-MX" b="1" dirty="0" smtClean="0">
                <a:solidFill>
                  <a:schemeClr val="accent6">
                    <a:lumMod val="50000"/>
                  </a:schemeClr>
                </a:solidFill>
              </a:rPr>
              <a:t>recipiente que </a:t>
            </a:r>
            <a:r>
              <a:rPr lang="es-MX" b="1" dirty="0">
                <a:solidFill>
                  <a:schemeClr val="accent6">
                    <a:lumMod val="50000"/>
                  </a:schemeClr>
                </a:solidFill>
              </a:rPr>
              <a:t>retiene agua. A estas bromelias se les suele </a:t>
            </a:r>
            <a:r>
              <a:rPr lang="es-MX" b="1" dirty="0" smtClean="0">
                <a:solidFill>
                  <a:schemeClr val="accent6">
                    <a:lumMod val="50000"/>
                  </a:schemeClr>
                </a:solidFill>
              </a:rPr>
              <a:t>llamar bromelias </a:t>
            </a:r>
            <a:r>
              <a:rPr lang="es-MX" b="1" dirty="0">
                <a:solidFill>
                  <a:schemeClr val="accent6">
                    <a:lumMod val="50000"/>
                  </a:schemeClr>
                </a:solidFill>
              </a:rPr>
              <a:t>“tanque”. Estas bromelias desempeñan </a:t>
            </a:r>
            <a:r>
              <a:rPr lang="es-MX" b="1" dirty="0" smtClean="0">
                <a:solidFill>
                  <a:schemeClr val="accent6">
                    <a:lumMod val="50000"/>
                  </a:schemeClr>
                </a:solidFill>
              </a:rPr>
              <a:t>un papel </a:t>
            </a:r>
            <a:r>
              <a:rPr lang="es-MX" b="1" dirty="0">
                <a:solidFill>
                  <a:schemeClr val="accent6">
                    <a:lumMod val="50000"/>
                  </a:schemeClr>
                </a:solidFill>
              </a:rPr>
              <a:t>importante en el bosque, dado que pueden </a:t>
            </a:r>
            <a:r>
              <a:rPr lang="es-MX" b="1" dirty="0" smtClean="0">
                <a:solidFill>
                  <a:schemeClr val="accent6">
                    <a:lumMod val="50000"/>
                  </a:schemeClr>
                </a:solidFill>
              </a:rPr>
              <a:t>atenuar los </a:t>
            </a:r>
            <a:r>
              <a:rPr lang="es-MX" b="1" dirty="0">
                <a:solidFill>
                  <a:schemeClr val="accent6">
                    <a:lumMod val="50000"/>
                  </a:schemeClr>
                </a:solidFill>
              </a:rPr>
              <a:t>cambios abruptos en el dosel de los </a:t>
            </a:r>
            <a:r>
              <a:rPr lang="es-MX" b="1" dirty="0" smtClean="0">
                <a:solidFill>
                  <a:schemeClr val="accent6">
                    <a:lumMod val="50000"/>
                  </a:schemeClr>
                </a:solidFill>
              </a:rPr>
              <a:t>bosques manteniendo </a:t>
            </a:r>
            <a:r>
              <a:rPr lang="es-MX" b="1" dirty="0">
                <a:solidFill>
                  <a:schemeClr val="accent6">
                    <a:lumMod val="50000"/>
                  </a:schemeClr>
                </a:solidFill>
              </a:rPr>
              <a:t>la humedad.</a:t>
            </a:r>
          </a:p>
        </p:txBody>
      </p:sp>
    </p:spTree>
    <p:extLst>
      <p:ext uri="{BB962C8B-B14F-4D97-AF65-F5344CB8AC3E}">
        <p14:creationId xmlns:p14="http://schemas.microsoft.com/office/powerpoint/2010/main" val="153288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700</TotalTime>
  <Words>3156</Words>
  <Application>Microsoft Office PowerPoint</Application>
  <PresentationFormat>Personalizado</PresentationFormat>
  <Paragraphs>146</Paragraphs>
  <Slides>48</Slides>
  <Notes>2</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Tema de Office</vt:lpstr>
      <vt:lpstr>UNIDAD DE COMPETENCIA I BROMELIAS: GENERALIDADES  UNIDAD DE APRENDIZAJE ORQUÍDEAS Y BROMELIAS </vt:lpstr>
      <vt:lpstr>PRESENTACIÓN</vt:lpstr>
      <vt:lpstr>INSTRUCCIONES PARA EL USO DE ESTA PRESENTACION </vt:lpstr>
      <vt:lpstr>CONTENIDO DE LA PRESENTACIÓN</vt:lpstr>
      <vt:lpstr>OBJETIVO DE LA UNIDAD DE APRENDIZAJE</vt:lpstr>
      <vt:lpstr>1. Generalidades</vt:lpstr>
      <vt:lpstr>Presentación de PowerPoint</vt:lpstr>
      <vt:lpstr>Presentación de PowerPoint</vt:lpstr>
      <vt:lpstr>Presentación de PowerPoint</vt:lpstr>
      <vt:lpstr>Presentación de PowerPoint</vt:lpstr>
      <vt:lpstr>Fauna encontrada en Tillandsia imperialis en Zacualtipán de Ángeles, Hgo. Dentro de la fauna de esta especie podemos encontrar arañas, chinches, lombrices, grillos, larvas, ciempiés, cucarachas, caracoles , escarabajos y mosquitos (en sentido de las agujas del reloj).   (Fotos: Bromeliaceae y fauna ©Garrido 2009) </vt:lpstr>
      <vt:lpstr>Presentación de PowerPoint</vt:lpstr>
      <vt:lpstr>Presentación de PowerPoint</vt:lpstr>
      <vt:lpstr>2. FORMAS DE VIDA Y CRECIMIENTO</vt:lpstr>
      <vt:lpstr>Presentación de PowerPoint</vt:lpstr>
      <vt:lpstr>HAUSTORIO</vt:lpstr>
      <vt:lpstr>Presentación de PowerPoint</vt:lpstr>
      <vt:lpstr>3. MORFOLOGIA DE LAS BROMELIAS Y TAXONOMIA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ETNOBOTÁNICA Y USOS</vt:lpstr>
      <vt:lpstr>Presentación de PowerPoint</vt:lpstr>
      <vt:lpstr>Presentación de PowerPoint</vt:lpstr>
      <vt:lpstr>Presentación de PowerPoint</vt:lpstr>
      <vt:lpstr>Presentación de PowerPoint</vt:lpstr>
      <vt:lpstr>Presentación de PowerPoint</vt:lpstr>
      <vt:lpstr>Presentación de PowerPoint</vt:lpstr>
      <vt:lpstr>Especies mas comercializadas</vt:lpstr>
      <vt:lpstr>Presentación de PowerPoint</vt:lpstr>
      <vt:lpstr>Presentación de PowerPoint</vt:lpstr>
      <vt:lpstr>Las bromelias en el arte</vt:lpstr>
      <vt:lpstr>5. Amenazas</vt:lpstr>
      <vt:lpstr>Presentación de PowerPoint</vt:lpstr>
      <vt:lpstr>Presentación de PowerPoint</vt:lpstr>
      <vt:lpstr>Presentación de PowerPoint</vt:lpstr>
      <vt:lpstr>6. MANEJO DE EPÍFITAS EN CAFETALES DE SOMBRA </vt:lpstr>
      <vt:lpstr>Presentación de PowerPoint</vt:lpstr>
      <vt:lpstr>Presentación de PowerPoint</vt:lpstr>
      <vt:lpstr>Vivero comunitario “Las Bromelias”</vt:lpstr>
      <vt:lpstr>Presentación de PowerPoint</vt:lpstr>
      <vt:lpstr>Presentación de PowerPoint</vt:lpstr>
      <vt:lpstr>Presentación de PowerPoint</vt:lpstr>
      <vt:lpstr>BIBLIOGRAFIA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Antonio Laguna Cerda</cp:lastModifiedBy>
  <cp:revision>38</cp:revision>
  <dcterms:created xsi:type="dcterms:W3CDTF">2018-08-14T17:59:26Z</dcterms:created>
  <dcterms:modified xsi:type="dcterms:W3CDTF">2018-09-28T05:44:31Z</dcterms:modified>
</cp:coreProperties>
</file>