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1" r:id="rId1"/>
  </p:sldMasterIdLst>
  <p:notesMasterIdLst>
    <p:notesMasterId r:id="rId39"/>
  </p:notesMasterIdLst>
  <p:sldIdLst>
    <p:sldId id="295" r:id="rId2"/>
    <p:sldId id="296" r:id="rId3"/>
    <p:sldId id="297" r:id="rId4"/>
    <p:sldId id="344" r:id="rId5"/>
    <p:sldId id="298" r:id="rId6"/>
    <p:sldId id="299" r:id="rId7"/>
    <p:sldId id="300" r:id="rId8"/>
    <p:sldId id="304" r:id="rId9"/>
    <p:sldId id="333" r:id="rId10"/>
    <p:sldId id="305" r:id="rId11"/>
    <p:sldId id="331" r:id="rId12"/>
    <p:sldId id="306" r:id="rId13"/>
    <p:sldId id="307" r:id="rId14"/>
    <p:sldId id="318" r:id="rId15"/>
    <p:sldId id="319" r:id="rId16"/>
    <p:sldId id="340" r:id="rId17"/>
    <p:sldId id="339" r:id="rId18"/>
    <p:sldId id="308" r:id="rId19"/>
    <p:sldId id="342" r:id="rId20"/>
    <p:sldId id="309" r:id="rId21"/>
    <p:sldId id="321" r:id="rId22"/>
    <p:sldId id="310" r:id="rId23"/>
    <p:sldId id="323" r:id="rId24"/>
    <p:sldId id="324" r:id="rId25"/>
    <p:sldId id="325" r:id="rId26"/>
    <p:sldId id="338" r:id="rId27"/>
    <p:sldId id="326" r:id="rId28"/>
    <p:sldId id="343" r:id="rId29"/>
    <p:sldId id="327" r:id="rId30"/>
    <p:sldId id="317" r:id="rId31"/>
    <p:sldId id="328" r:id="rId32"/>
    <p:sldId id="336" r:id="rId33"/>
    <p:sldId id="346" r:id="rId34"/>
    <p:sldId id="332" r:id="rId35"/>
    <p:sldId id="345" r:id="rId36"/>
    <p:sldId id="303" r:id="rId37"/>
    <p:sldId id="341" r:id="rId3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autoAdjust="0"/>
  </p:normalViewPr>
  <p:slideViewPr>
    <p:cSldViewPr snapToGrid="0">
      <p:cViewPr varScale="1">
        <p:scale>
          <a:sx n="89" d="100"/>
          <a:sy n="89" d="100"/>
        </p:scale>
        <p:origin x="-432" y="-67"/>
      </p:cViewPr>
      <p:guideLst>
        <p:guide orient="horz" pos="2183"/>
        <p:guide pos="3885"/>
      </p:guideLst>
    </p:cSldViewPr>
  </p:slideViewPr>
  <p:outlineViewPr>
    <p:cViewPr>
      <p:scale>
        <a:sx n="33" d="100"/>
        <a:sy n="33" d="100"/>
      </p:scale>
      <p:origin x="0" y="2124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0ECE5D-D6E4-49F8-B749-54FA43FB8D7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E973107D-074F-4C9A-BB01-F5DF85BDAE65}">
      <dgm:prSet phldrT="[Texto]" custT="1"/>
      <dgm:spPr>
        <a:solidFill>
          <a:schemeClr val="accent6">
            <a:lumMod val="60000"/>
            <a:lumOff val="40000"/>
          </a:schemeClr>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sz="2400" b="1" dirty="0" smtClean="0">
              <a:solidFill>
                <a:schemeClr val="accent6">
                  <a:lumMod val="50000"/>
                </a:schemeClr>
              </a:solidFill>
            </a:rPr>
            <a:t>De acuerdo al </a:t>
          </a:r>
          <a:r>
            <a:rPr lang="es-MX" sz="2400" b="1" dirty="0" err="1" smtClean="0">
              <a:solidFill>
                <a:schemeClr val="accent6">
                  <a:lumMod val="50000"/>
                </a:schemeClr>
              </a:solidFill>
            </a:rPr>
            <a:t>forofito</a:t>
          </a:r>
          <a:r>
            <a:rPr lang="es-MX" sz="2400" b="1" dirty="0" smtClean="0">
              <a:solidFill>
                <a:schemeClr val="accent6">
                  <a:lumMod val="50000"/>
                </a:schemeClr>
              </a:solidFill>
            </a:rPr>
            <a:t> que utilizan como soporte</a:t>
          </a:r>
        </a:p>
      </dgm:t>
    </dgm:pt>
    <dgm:pt modelId="{75E438D2-B589-4DBB-9811-672A7873DC15}" type="parTrans" cxnId="{C8F8988C-6BF1-47D1-B7C6-C988E8E702E0}">
      <dgm:prSet/>
      <dgm:spPr/>
      <dgm:t>
        <a:bodyPr/>
        <a:lstStyle/>
        <a:p>
          <a:endParaRPr lang="es-MX"/>
        </a:p>
      </dgm:t>
    </dgm:pt>
    <dgm:pt modelId="{61E396A6-5E66-4269-889B-1A4DD10E2485}" type="sibTrans" cxnId="{C8F8988C-6BF1-47D1-B7C6-C988E8E702E0}">
      <dgm:prSet/>
      <dgm:spPr/>
      <dgm:t>
        <a:bodyPr/>
        <a:lstStyle/>
        <a:p>
          <a:endParaRPr lang="es-MX"/>
        </a:p>
      </dgm:t>
    </dgm:pt>
    <dgm:pt modelId="{F0B0FE99-7086-4995-A9CF-45567497EA89}">
      <dgm:prSet phldrT="[Texto]" custT="1"/>
      <dgm:spPr>
        <a:solidFill>
          <a:schemeClr val="accent6">
            <a:lumMod val="60000"/>
            <a:lumOff val="40000"/>
          </a:schemeClr>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sz="2400" b="1" dirty="0" smtClean="0">
              <a:solidFill>
                <a:schemeClr val="accent6">
                  <a:lumMod val="50000"/>
                </a:schemeClr>
              </a:solidFill>
            </a:rPr>
            <a:t>En relación a formas de vida y nutrición</a:t>
          </a:r>
        </a:p>
      </dgm:t>
    </dgm:pt>
    <dgm:pt modelId="{9FA73887-E9E6-4EFB-B1A6-6119D4C9A914}" type="parTrans" cxnId="{32556D9F-055D-4F4A-94EC-30145DEFB449}">
      <dgm:prSet/>
      <dgm:spPr/>
      <dgm:t>
        <a:bodyPr/>
        <a:lstStyle/>
        <a:p>
          <a:endParaRPr lang="es-MX"/>
        </a:p>
      </dgm:t>
    </dgm:pt>
    <dgm:pt modelId="{D85DC179-3894-4D69-8651-FDCA9766C4BA}" type="sibTrans" cxnId="{32556D9F-055D-4F4A-94EC-30145DEFB449}">
      <dgm:prSet/>
      <dgm:spPr/>
      <dgm:t>
        <a:bodyPr/>
        <a:lstStyle/>
        <a:p>
          <a:endParaRPr lang="es-MX"/>
        </a:p>
      </dgm:t>
    </dgm:pt>
    <dgm:pt modelId="{9775C71E-4EA5-4459-B04F-EB5128D85BD5}">
      <dgm:prSet phldrT="[Texto]" custT="1"/>
      <dgm:spPr>
        <a:solidFill>
          <a:schemeClr val="accent6">
            <a:lumMod val="60000"/>
            <a:lumOff val="40000"/>
          </a:schemeClr>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sz="2400" b="1" dirty="0" smtClean="0">
              <a:solidFill>
                <a:schemeClr val="accent6">
                  <a:lumMod val="50000"/>
                </a:schemeClr>
              </a:solidFill>
            </a:rPr>
            <a:t>Con relación a la humedad y tolerancia a la desecación</a:t>
          </a:r>
          <a:endParaRPr lang="es-MX" sz="2400" dirty="0"/>
        </a:p>
      </dgm:t>
    </dgm:pt>
    <dgm:pt modelId="{C4BBF695-8671-4C92-8009-3CF54521EB47}" type="parTrans" cxnId="{CAE26ACE-F896-4320-9B05-789A201DD496}">
      <dgm:prSet/>
      <dgm:spPr/>
      <dgm:t>
        <a:bodyPr/>
        <a:lstStyle/>
        <a:p>
          <a:endParaRPr lang="es-MX"/>
        </a:p>
      </dgm:t>
    </dgm:pt>
    <dgm:pt modelId="{B4E861E3-B798-48FC-8780-6223995FF449}" type="sibTrans" cxnId="{CAE26ACE-F896-4320-9B05-789A201DD496}">
      <dgm:prSet/>
      <dgm:spPr/>
      <dgm:t>
        <a:bodyPr/>
        <a:lstStyle/>
        <a:p>
          <a:endParaRPr lang="es-MX"/>
        </a:p>
      </dgm:t>
    </dgm:pt>
    <dgm:pt modelId="{F934F742-6379-451D-9554-A85EAC0A8267}">
      <dgm:prSet phldrT="[Texto]" custT="1"/>
      <dgm:spPr>
        <a:solidFill>
          <a:schemeClr val="accent6">
            <a:lumMod val="60000"/>
            <a:lumOff val="40000"/>
          </a:schemeClr>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es-MX" sz="2400" b="1" dirty="0" smtClean="0">
            <a:solidFill>
              <a:schemeClr val="accent6">
                <a:lumMod val="50000"/>
              </a:schemeClr>
            </a:solidFill>
          </a:endParaRPr>
        </a:p>
        <a:p>
          <a:pPr marL="0" marR="0" lvl="0" indent="0" defTabSz="889000" eaLnBrk="1" fontAlgn="auto" latinLnBrk="0" hangingPunct="1">
            <a:lnSpc>
              <a:spcPct val="90000"/>
            </a:lnSpc>
            <a:spcBef>
              <a:spcPct val="0"/>
            </a:spcBef>
            <a:spcAft>
              <a:spcPct val="35000"/>
            </a:spcAft>
            <a:buClrTx/>
            <a:buSzTx/>
            <a:buFontTx/>
            <a:buNone/>
            <a:tabLst/>
            <a:defRPr/>
          </a:pPr>
          <a:r>
            <a:rPr lang="es-MX" sz="2400" b="1" dirty="0" smtClean="0">
              <a:solidFill>
                <a:schemeClr val="accent6">
                  <a:lumMod val="50000"/>
                </a:schemeClr>
              </a:solidFill>
            </a:rPr>
            <a:t>Con relación al gradiente </a:t>
          </a:r>
          <a:r>
            <a:rPr lang="es-MX" sz="2400" b="1" dirty="0" err="1" smtClean="0">
              <a:solidFill>
                <a:schemeClr val="accent6">
                  <a:lumMod val="50000"/>
                </a:schemeClr>
              </a:solidFill>
            </a:rPr>
            <a:t>microclimático</a:t>
          </a:r>
          <a:r>
            <a:rPr lang="es-MX" sz="2400" b="1" dirty="0" smtClean="0">
              <a:solidFill>
                <a:schemeClr val="accent6">
                  <a:lumMod val="50000"/>
                </a:schemeClr>
              </a:solidFill>
            </a:rPr>
            <a:t> y necesidad de luz</a:t>
          </a:r>
          <a:endParaRPr lang="es-MX" sz="2400" dirty="0" smtClean="0">
            <a:solidFill>
              <a:schemeClr val="accent6">
                <a:lumMod val="50000"/>
              </a:schemeClr>
            </a:solidFill>
          </a:endParaRPr>
        </a:p>
        <a:p>
          <a:pPr lvl="0" defTabSz="889000">
            <a:lnSpc>
              <a:spcPct val="90000"/>
            </a:lnSpc>
            <a:spcBef>
              <a:spcPct val="0"/>
            </a:spcBef>
            <a:spcAft>
              <a:spcPct val="35000"/>
            </a:spcAft>
          </a:pPr>
          <a:endParaRPr lang="es-MX" sz="1300" dirty="0"/>
        </a:p>
      </dgm:t>
    </dgm:pt>
    <dgm:pt modelId="{793E10E8-0B5E-4601-A9CE-BE15E061A312}" type="parTrans" cxnId="{CBBDA7BB-8408-4241-8C67-34306861E7D4}">
      <dgm:prSet/>
      <dgm:spPr/>
      <dgm:t>
        <a:bodyPr/>
        <a:lstStyle/>
        <a:p>
          <a:endParaRPr lang="es-MX"/>
        </a:p>
      </dgm:t>
    </dgm:pt>
    <dgm:pt modelId="{7DCE0E6B-27DC-456F-863E-416974194658}" type="sibTrans" cxnId="{CBBDA7BB-8408-4241-8C67-34306861E7D4}">
      <dgm:prSet/>
      <dgm:spPr/>
      <dgm:t>
        <a:bodyPr/>
        <a:lstStyle/>
        <a:p>
          <a:endParaRPr lang="es-MX"/>
        </a:p>
      </dgm:t>
    </dgm:pt>
    <dgm:pt modelId="{2EB5FD06-7AA9-4474-93B9-E2C0D5007F6E}" type="pres">
      <dgm:prSet presAssocID="{E20ECE5D-D6E4-49F8-B749-54FA43FB8D71}" presName="linear" presStyleCnt="0">
        <dgm:presLayoutVars>
          <dgm:dir/>
          <dgm:animLvl val="lvl"/>
          <dgm:resizeHandles val="exact"/>
        </dgm:presLayoutVars>
      </dgm:prSet>
      <dgm:spPr/>
      <dgm:t>
        <a:bodyPr/>
        <a:lstStyle/>
        <a:p>
          <a:endParaRPr lang="es-MX"/>
        </a:p>
      </dgm:t>
    </dgm:pt>
    <dgm:pt modelId="{7D33FCA6-46AD-4749-9E72-A7FC200111CE}" type="pres">
      <dgm:prSet presAssocID="{E973107D-074F-4C9A-BB01-F5DF85BDAE65}" presName="parentLin" presStyleCnt="0"/>
      <dgm:spPr/>
    </dgm:pt>
    <dgm:pt modelId="{B7528CD3-9910-46C1-8E8E-D1F7402E2F02}" type="pres">
      <dgm:prSet presAssocID="{E973107D-074F-4C9A-BB01-F5DF85BDAE65}" presName="parentLeftMargin" presStyleLbl="node1" presStyleIdx="0" presStyleCnt="4"/>
      <dgm:spPr/>
      <dgm:t>
        <a:bodyPr/>
        <a:lstStyle/>
        <a:p>
          <a:endParaRPr lang="es-MX"/>
        </a:p>
      </dgm:t>
    </dgm:pt>
    <dgm:pt modelId="{749B1CC2-E21E-4E05-9411-1DB335E6800C}" type="pres">
      <dgm:prSet presAssocID="{E973107D-074F-4C9A-BB01-F5DF85BDAE65}" presName="parentText" presStyleLbl="node1" presStyleIdx="0" presStyleCnt="4" custScaleX="124327">
        <dgm:presLayoutVars>
          <dgm:chMax val="0"/>
          <dgm:bulletEnabled val="1"/>
        </dgm:presLayoutVars>
      </dgm:prSet>
      <dgm:spPr/>
      <dgm:t>
        <a:bodyPr/>
        <a:lstStyle/>
        <a:p>
          <a:endParaRPr lang="es-MX"/>
        </a:p>
      </dgm:t>
    </dgm:pt>
    <dgm:pt modelId="{CB90FB63-5133-4C3B-A9A8-8F429FD379AF}" type="pres">
      <dgm:prSet presAssocID="{E973107D-074F-4C9A-BB01-F5DF85BDAE65}" presName="negativeSpace" presStyleCnt="0"/>
      <dgm:spPr/>
    </dgm:pt>
    <dgm:pt modelId="{446B398A-4B4C-4C6E-BDFE-9B700846331E}" type="pres">
      <dgm:prSet presAssocID="{E973107D-074F-4C9A-BB01-F5DF85BDAE65}" presName="childText" presStyleLbl="conFgAcc1" presStyleIdx="0" presStyleCnt="4">
        <dgm:presLayoutVars>
          <dgm:bulletEnabled val="1"/>
        </dgm:presLayoutVars>
      </dgm:prSet>
      <dgm:spPr>
        <a:ln>
          <a:solidFill>
            <a:schemeClr val="accent6">
              <a:lumMod val="50000"/>
            </a:schemeClr>
          </a:solidFill>
        </a:ln>
      </dgm:spPr>
    </dgm:pt>
    <dgm:pt modelId="{3EF6C715-E7ED-4B31-B5C3-2E9B7DBCAF81}" type="pres">
      <dgm:prSet presAssocID="{61E396A6-5E66-4269-889B-1A4DD10E2485}" presName="spaceBetweenRectangles" presStyleCnt="0"/>
      <dgm:spPr/>
    </dgm:pt>
    <dgm:pt modelId="{87A177B5-F1E8-469D-BC46-501D8ED67189}" type="pres">
      <dgm:prSet presAssocID="{F0B0FE99-7086-4995-A9CF-45567497EA89}" presName="parentLin" presStyleCnt="0"/>
      <dgm:spPr/>
    </dgm:pt>
    <dgm:pt modelId="{22A707D9-5324-496E-B167-9B725C959E75}" type="pres">
      <dgm:prSet presAssocID="{F0B0FE99-7086-4995-A9CF-45567497EA89}" presName="parentLeftMargin" presStyleLbl="node1" presStyleIdx="0" presStyleCnt="4"/>
      <dgm:spPr/>
      <dgm:t>
        <a:bodyPr/>
        <a:lstStyle/>
        <a:p>
          <a:endParaRPr lang="es-MX"/>
        </a:p>
      </dgm:t>
    </dgm:pt>
    <dgm:pt modelId="{189C4C62-FFF7-4A1B-99C1-CE4475D17B15}" type="pres">
      <dgm:prSet presAssocID="{F0B0FE99-7086-4995-A9CF-45567497EA89}" presName="parentText" presStyleLbl="node1" presStyleIdx="1" presStyleCnt="4" custScaleX="124327">
        <dgm:presLayoutVars>
          <dgm:chMax val="0"/>
          <dgm:bulletEnabled val="1"/>
        </dgm:presLayoutVars>
      </dgm:prSet>
      <dgm:spPr/>
      <dgm:t>
        <a:bodyPr/>
        <a:lstStyle/>
        <a:p>
          <a:endParaRPr lang="es-MX"/>
        </a:p>
      </dgm:t>
    </dgm:pt>
    <dgm:pt modelId="{F410BC3D-FAF7-471A-82ED-6ABBF6F5181F}" type="pres">
      <dgm:prSet presAssocID="{F0B0FE99-7086-4995-A9CF-45567497EA89}" presName="negativeSpace" presStyleCnt="0"/>
      <dgm:spPr/>
    </dgm:pt>
    <dgm:pt modelId="{8D81BD7D-0FB8-4261-973A-E1CB20184785}" type="pres">
      <dgm:prSet presAssocID="{F0B0FE99-7086-4995-A9CF-45567497EA89}" presName="childText" presStyleLbl="conFgAcc1" presStyleIdx="1" presStyleCnt="4">
        <dgm:presLayoutVars>
          <dgm:bulletEnabled val="1"/>
        </dgm:presLayoutVars>
      </dgm:prSet>
      <dgm:spPr>
        <a:ln>
          <a:solidFill>
            <a:schemeClr val="accent6">
              <a:lumMod val="50000"/>
            </a:schemeClr>
          </a:solidFill>
        </a:ln>
      </dgm:spPr>
    </dgm:pt>
    <dgm:pt modelId="{37D68BBE-CFB1-4458-B4C7-53393ED07B20}" type="pres">
      <dgm:prSet presAssocID="{D85DC179-3894-4D69-8651-FDCA9766C4BA}" presName="spaceBetweenRectangles" presStyleCnt="0"/>
      <dgm:spPr/>
    </dgm:pt>
    <dgm:pt modelId="{B14E3570-4CD6-4925-BB46-C54839F2ED62}" type="pres">
      <dgm:prSet presAssocID="{9775C71E-4EA5-4459-B04F-EB5128D85BD5}" presName="parentLin" presStyleCnt="0"/>
      <dgm:spPr/>
    </dgm:pt>
    <dgm:pt modelId="{6167E2AF-5C0E-4A51-BBD5-E62CAA5F50F7}" type="pres">
      <dgm:prSet presAssocID="{9775C71E-4EA5-4459-B04F-EB5128D85BD5}" presName="parentLeftMargin" presStyleLbl="node1" presStyleIdx="1" presStyleCnt="4"/>
      <dgm:spPr/>
      <dgm:t>
        <a:bodyPr/>
        <a:lstStyle/>
        <a:p>
          <a:endParaRPr lang="es-MX"/>
        </a:p>
      </dgm:t>
    </dgm:pt>
    <dgm:pt modelId="{1B478FC9-0765-47DC-9BDC-B7A3DB076CC5}" type="pres">
      <dgm:prSet presAssocID="{9775C71E-4EA5-4459-B04F-EB5128D85BD5}" presName="parentText" presStyleLbl="node1" presStyleIdx="2" presStyleCnt="4" custScaleX="120187">
        <dgm:presLayoutVars>
          <dgm:chMax val="0"/>
          <dgm:bulletEnabled val="1"/>
        </dgm:presLayoutVars>
      </dgm:prSet>
      <dgm:spPr/>
      <dgm:t>
        <a:bodyPr/>
        <a:lstStyle/>
        <a:p>
          <a:endParaRPr lang="es-MX"/>
        </a:p>
      </dgm:t>
    </dgm:pt>
    <dgm:pt modelId="{7A57AA09-51E8-477F-AAA5-0BB0F264C3B7}" type="pres">
      <dgm:prSet presAssocID="{9775C71E-4EA5-4459-B04F-EB5128D85BD5}" presName="negativeSpace" presStyleCnt="0"/>
      <dgm:spPr/>
    </dgm:pt>
    <dgm:pt modelId="{5670E473-C4A0-4036-B8F4-E8552A79992D}" type="pres">
      <dgm:prSet presAssocID="{9775C71E-4EA5-4459-B04F-EB5128D85BD5}" presName="childText" presStyleLbl="conFgAcc1" presStyleIdx="2" presStyleCnt="4">
        <dgm:presLayoutVars>
          <dgm:bulletEnabled val="1"/>
        </dgm:presLayoutVars>
      </dgm:prSet>
      <dgm:spPr>
        <a:ln>
          <a:solidFill>
            <a:schemeClr val="accent6">
              <a:lumMod val="50000"/>
            </a:schemeClr>
          </a:solidFill>
        </a:ln>
      </dgm:spPr>
    </dgm:pt>
    <dgm:pt modelId="{47FFCD44-56F2-4390-9BFF-3AE42B674EE0}" type="pres">
      <dgm:prSet presAssocID="{B4E861E3-B798-48FC-8780-6223995FF449}" presName="spaceBetweenRectangles" presStyleCnt="0"/>
      <dgm:spPr/>
    </dgm:pt>
    <dgm:pt modelId="{68102B44-DF54-4187-8630-E81D61E4C79F}" type="pres">
      <dgm:prSet presAssocID="{F934F742-6379-451D-9554-A85EAC0A8267}" presName="parentLin" presStyleCnt="0"/>
      <dgm:spPr/>
    </dgm:pt>
    <dgm:pt modelId="{D6737324-EFA8-4839-91CB-B6EB4E37BC67}" type="pres">
      <dgm:prSet presAssocID="{F934F742-6379-451D-9554-A85EAC0A8267}" presName="parentLeftMargin" presStyleLbl="node1" presStyleIdx="2" presStyleCnt="4"/>
      <dgm:spPr/>
      <dgm:t>
        <a:bodyPr/>
        <a:lstStyle/>
        <a:p>
          <a:endParaRPr lang="es-MX"/>
        </a:p>
      </dgm:t>
    </dgm:pt>
    <dgm:pt modelId="{3A972F07-CB51-45BA-8B68-59B5A9C1F2EE}" type="pres">
      <dgm:prSet presAssocID="{F934F742-6379-451D-9554-A85EAC0A8267}" presName="parentText" presStyleLbl="node1" presStyleIdx="3" presStyleCnt="4" custScaleX="117598">
        <dgm:presLayoutVars>
          <dgm:chMax val="0"/>
          <dgm:bulletEnabled val="1"/>
        </dgm:presLayoutVars>
      </dgm:prSet>
      <dgm:spPr/>
      <dgm:t>
        <a:bodyPr/>
        <a:lstStyle/>
        <a:p>
          <a:endParaRPr lang="es-MX"/>
        </a:p>
      </dgm:t>
    </dgm:pt>
    <dgm:pt modelId="{2399F7F1-EC51-4233-B85E-FACB9F422D0C}" type="pres">
      <dgm:prSet presAssocID="{F934F742-6379-451D-9554-A85EAC0A8267}" presName="negativeSpace" presStyleCnt="0"/>
      <dgm:spPr/>
    </dgm:pt>
    <dgm:pt modelId="{57287D10-E6D0-4542-80B9-6E0DAEEC2277}" type="pres">
      <dgm:prSet presAssocID="{F934F742-6379-451D-9554-A85EAC0A8267}" presName="childText" presStyleLbl="conFgAcc1" presStyleIdx="3" presStyleCnt="4">
        <dgm:presLayoutVars>
          <dgm:bulletEnabled val="1"/>
        </dgm:presLayoutVars>
      </dgm:prSet>
      <dgm:spPr>
        <a:ln>
          <a:solidFill>
            <a:schemeClr val="accent6">
              <a:lumMod val="50000"/>
            </a:schemeClr>
          </a:solidFill>
        </a:ln>
      </dgm:spPr>
    </dgm:pt>
  </dgm:ptLst>
  <dgm:cxnLst>
    <dgm:cxn modelId="{C8F8988C-6BF1-47D1-B7C6-C988E8E702E0}" srcId="{E20ECE5D-D6E4-49F8-B749-54FA43FB8D71}" destId="{E973107D-074F-4C9A-BB01-F5DF85BDAE65}" srcOrd="0" destOrd="0" parTransId="{75E438D2-B589-4DBB-9811-672A7873DC15}" sibTransId="{61E396A6-5E66-4269-889B-1A4DD10E2485}"/>
    <dgm:cxn modelId="{8BAAA6A5-BFD5-426C-BB1B-87CF1F64E253}" type="presOf" srcId="{F0B0FE99-7086-4995-A9CF-45567497EA89}" destId="{22A707D9-5324-496E-B167-9B725C959E75}" srcOrd="0" destOrd="0" presId="urn:microsoft.com/office/officeart/2005/8/layout/list1"/>
    <dgm:cxn modelId="{88FB8C46-BE8A-49D6-82D4-42FD372BD617}" type="presOf" srcId="{9775C71E-4EA5-4459-B04F-EB5128D85BD5}" destId="{6167E2AF-5C0E-4A51-BBD5-E62CAA5F50F7}" srcOrd="0" destOrd="0" presId="urn:microsoft.com/office/officeart/2005/8/layout/list1"/>
    <dgm:cxn modelId="{793A647E-9219-44A2-ABDD-4060D6A399F2}" type="presOf" srcId="{F934F742-6379-451D-9554-A85EAC0A8267}" destId="{D6737324-EFA8-4839-91CB-B6EB4E37BC67}" srcOrd="0" destOrd="0" presId="urn:microsoft.com/office/officeart/2005/8/layout/list1"/>
    <dgm:cxn modelId="{BD243468-369E-48FB-9749-A945538E0A2B}" type="presOf" srcId="{9775C71E-4EA5-4459-B04F-EB5128D85BD5}" destId="{1B478FC9-0765-47DC-9BDC-B7A3DB076CC5}" srcOrd="1" destOrd="0" presId="urn:microsoft.com/office/officeart/2005/8/layout/list1"/>
    <dgm:cxn modelId="{32556D9F-055D-4F4A-94EC-30145DEFB449}" srcId="{E20ECE5D-D6E4-49F8-B749-54FA43FB8D71}" destId="{F0B0FE99-7086-4995-A9CF-45567497EA89}" srcOrd="1" destOrd="0" parTransId="{9FA73887-E9E6-4EFB-B1A6-6119D4C9A914}" sibTransId="{D85DC179-3894-4D69-8651-FDCA9766C4BA}"/>
    <dgm:cxn modelId="{CAE26ACE-F896-4320-9B05-789A201DD496}" srcId="{E20ECE5D-D6E4-49F8-B749-54FA43FB8D71}" destId="{9775C71E-4EA5-4459-B04F-EB5128D85BD5}" srcOrd="2" destOrd="0" parTransId="{C4BBF695-8671-4C92-8009-3CF54521EB47}" sibTransId="{B4E861E3-B798-48FC-8780-6223995FF449}"/>
    <dgm:cxn modelId="{CBBDA7BB-8408-4241-8C67-34306861E7D4}" srcId="{E20ECE5D-D6E4-49F8-B749-54FA43FB8D71}" destId="{F934F742-6379-451D-9554-A85EAC0A8267}" srcOrd="3" destOrd="0" parTransId="{793E10E8-0B5E-4601-A9CE-BE15E061A312}" sibTransId="{7DCE0E6B-27DC-456F-863E-416974194658}"/>
    <dgm:cxn modelId="{87390FD8-7C0A-48B2-B16D-7AD0DBDE2094}" type="presOf" srcId="{E20ECE5D-D6E4-49F8-B749-54FA43FB8D71}" destId="{2EB5FD06-7AA9-4474-93B9-E2C0D5007F6E}" srcOrd="0" destOrd="0" presId="urn:microsoft.com/office/officeart/2005/8/layout/list1"/>
    <dgm:cxn modelId="{ED915305-20D2-464B-A436-872155838276}" type="presOf" srcId="{E973107D-074F-4C9A-BB01-F5DF85BDAE65}" destId="{B7528CD3-9910-46C1-8E8E-D1F7402E2F02}" srcOrd="0" destOrd="0" presId="urn:microsoft.com/office/officeart/2005/8/layout/list1"/>
    <dgm:cxn modelId="{8F87E7EB-C508-48FB-9EF7-4A7A6730D0B4}" type="presOf" srcId="{F0B0FE99-7086-4995-A9CF-45567497EA89}" destId="{189C4C62-FFF7-4A1B-99C1-CE4475D17B15}" srcOrd="1" destOrd="0" presId="urn:microsoft.com/office/officeart/2005/8/layout/list1"/>
    <dgm:cxn modelId="{08965940-0114-4D1E-B95C-3DA8F928A49E}" type="presOf" srcId="{E973107D-074F-4C9A-BB01-F5DF85BDAE65}" destId="{749B1CC2-E21E-4E05-9411-1DB335E6800C}" srcOrd="1" destOrd="0" presId="urn:microsoft.com/office/officeart/2005/8/layout/list1"/>
    <dgm:cxn modelId="{0735F36D-1E12-41C1-9A91-9886A90447F6}" type="presOf" srcId="{F934F742-6379-451D-9554-A85EAC0A8267}" destId="{3A972F07-CB51-45BA-8B68-59B5A9C1F2EE}" srcOrd="1" destOrd="0" presId="urn:microsoft.com/office/officeart/2005/8/layout/list1"/>
    <dgm:cxn modelId="{63915CE4-03DE-4CDC-A8C9-9658E03BA9F7}" type="presParOf" srcId="{2EB5FD06-7AA9-4474-93B9-E2C0D5007F6E}" destId="{7D33FCA6-46AD-4749-9E72-A7FC200111CE}" srcOrd="0" destOrd="0" presId="urn:microsoft.com/office/officeart/2005/8/layout/list1"/>
    <dgm:cxn modelId="{E1A0A105-4FBE-4960-9AE4-4FD228E87135}" type="presParOf" srcId="{7D33FCA6-46AD-4749-9E72-A7FC200111CE}" destId="{B7528CD3-9910-46C1-8E8E-D1F7402E2F02}" srcOrd="0" destOrd="0" presId="urn:microsoft.com/office/officeart/2005/8/layout/list1"/>
    <dgm:cxn modelId="{1E413A1F-895B-4D5F-8F79-885E9DAC98C5}" type="presParOf" srcId="{7D33FCA6-46AD-4749-9E72-A7FC200111CE}" destId="{749B1CC2-E21E-4E05-9411-1DB335E6800C}" srcOrd="1" destOrd="0" presId="urn:microsoft.com/office/officeart/2005/8/layout/list1"/>
    <dgm:cxn modelId="{B79E7657-FB20-441C-A293-96493F43469B}" type="presParOf" srcId="{2EB5FD06-7AA9-4474-93B9-E2C0D5007F6E}" destId="{CB90FB63-5133-4C3B-A9A8-8F429FD379AF}" srcOrd="1" destOrd="0" presId="urn:microsoft.com/office/officeart/2005/8/layout/list1"/>
    <dgm:cxn modelId="{EA38685F-C2B1-46A1-AC58-85AC05D3B6E7}" type="presParOf" srcId="{2EB5FD06-7AA9-4474-93B9-E2C0D5007F6E}" destId="{446B398A-4B4C-4C6E-BDFE-9B700846331E}" srcOrd="2" destOrd="0" presId="urn:microsoft.com/office/officeart/2005/8/layout/list1"/>
    <dgm:cxn modelId="{11D509B7-AB1F-4573-A22C-D5159D8FB1E4}" type="presParOf" srcId="{2EB5FD06-7AA9-4474-93B9-E2C0D5007F6E}" destId="{3EF6C715-E7ED-4B31-B5C3-2E9B7DBCAF81}" srcOrd="3" destOrd="0" presId="urn:microsoft.com/office/officeart/2005/8/layout/list1"/>
    <dgm:cxn modelId="{813E779C-04C1-45D2-AE42-EC5F39194FC4}" type="presParOf" srcId="{2EB5FD06-7AA9-4474-93B9-E2C0D5007F6E}" destId="{87A177B5-F1E8-469D-BC46-501D8ED67189}" srcOrd="4" destOrd="0" presId="urn:microsoft.com/office/officeart/2005/8/layout/list1"/>
    <dgm:cxn modelId="{812639BE-4D34-4CA0-842F-4258D99C7FBB}" type="presParOf" srcId="{87A177B5-F1E8-469D-BC46-501D8ED67189}" destId="{22A707D9-5324-496E-B167-9B725C959E75}" srcOrd="0" destOrd="0" presId="urn:microsoft.com/office/officeart/2005/8/layout/list1"/>
    <dgm:cxn modelId="{9CAFCC34-3B96-43D8-8E5D-C4ACED791D95}" type="presParOf" srcId="{87A177B5-F1E8-469D-BC46-501D8ED67189}" destId="{189C4C62-FFF7-4A1B-99C1-CE4475D17B15}" srcOrd="1" destOrd="0" presId="urn:microsoft.com/office/officeart/2005/8/layout/list1"/>
    <dgm:cxn modelId="{B6D04E64-9D56-4BA2-A55F-E8DA71065FCA}" type="presParOf" srcId="{2EB5FD06-7AA9-4474-93B9-E2C0D5007F6E}" destId="{F410BC3D-FAF7-471A-82ED-6ABBF6F5181F}" srcOrd="5" destOrd="0" presId="urn:microsoft.com/office/officeart/2005/8/layout/list1"/>
    <dgm:cxn modelId="{50CE595C-654A-4CD1-A756-E241BC6F1CE6}" type="presParOf" srcId="{2EB5FD06-7AA9-4474-93B9-E2C0D5007F6E}" destId="{8D81BD7D-0FB8-4261-973A-E1CB20184785}" srcOrd="6" destOrd="0" presId="urn:microsoft.com/office/officeart/2005/8/layout/list1"/>
    <dgm:cxn modelId="{6B6F7EC6-5CBC-4ED3-9035-8AE50D79D7B1}" type="presParOf" srcId="{2EB5FD06-7AA9-4474-93B9-E2C0D5007F6E}" destId="{37D68BBE-CFB1-4458-B4C7-53393ED07B20}" srcOrd="7" destOrd="0" presId="urn:microsoft.com/office/officeart/2005/8/layout/list1"/>
    <dgm:cxn modelId="{B4FDDC49-4C16-48A9-8EDA-9C8AAC1A11E1}" type="presParOf" srcId="{2EB5FD06-7AA9-4474-93B9-E2C0D5007F6E}" destId="{B14E3570-4CD6-4925-BB46-C54839F2ED62}" srcOrd="8" destOrd="0" presId="urn:microsoft.com/office/officeart/2005/8/layout/list1"/>
    <dgm:cxn modelId="{86EF482F-A6A9-4C38-A9FC-FA4B0CB63E11}" type="presParOf" srcId="{B14E3570-4CD6-4925-BB46-C54839F2ED62}" destId="{6167E2AF-5C0E-4A51-BBD5-E62CAA5F50F7}" srcOrd="0" destOrd="0" presId="urn:microsoft.com/office/officeart/2005/8/layout/list1"/>
    <dgm:cxn modelId="{7001E134-EC2F-46B5-A31F-7F3EF417F979}" type="presParOf" srcId="{B14E3570-4CD6-4925-BB46-C54839F2ED62}" destId="{1B478FC9-0765-47DC-9BDC-B7A3DB076CC5}" srcOrd="1" destOrd="0" presId="urn:microsoft.com/office/officeart/2005/8/layout/list1"/>
    <dgm:cxn modelId="{71DC25A7-BF0E-433E-A4B8-7816919826EB}" type="presParOf" srcId="{2EB5FD06-7AA9-4474-93B9-E2C0D5007F6E}" destId="{7A57AA09-51E8-477F-AAA5-0BB0F264C3B7}" srcOrd="9" destOrd="0" presId="urn:microsoft.com/office/officeart/2005/8/layout/list1"/>
    <dgm:cxn modelId="{7C0CC3A0-7178-408E-A8CC-22BD3B7008AE}" type="presParOf" srcId="{2EB5FD06-7AA9-4474-93B9-E2C0D5007F6E}" destId="{5670E473-C4A0-4036-B8F4-E8552A79992D}" srcOrd="10" destOrd="0" presId="urn:microsoft.com/office/officeart/2005/8/layout/list1"/>
    <dgm:cxn modelId="{F67E5926-E0C3-4209-8440-3AD900DD35A2}" type="presParOf" srcId="{2EB5FD06-7AA9-4474-93B9-E2C0D5007F6E}" destId="{47FFCD44-56F2-4390-9BFF-3AE42B674EE0}" srcOrd="11" destOrd="0" presId="urn:microsoft.com/office/officeart/2005/8/layout/list1"/>
    <dgm:cxn modelId="{AD89148A-B4DD-4B7C-92E5-201EBED72D27}" type="presParOf" srcId="{2EB5FD06-7AA9-4474-93B9-E2C0D5007F6E}" destId="{68102B44-DF54-4187-8630-E81D61E4C79F}" srcOrd="12" destOrd="0" presId="urn:microsoft.com/office/officeart/2005/8/layout/list1"/>
    <dgm:cxn modelId="{F88254CC-7DD3-45B3-986F-83A5320525EB}" type="presParOf" srcId="{68102B44-DF54-4187-8630-E81D61E4C79F}" destId="{D6737324-EFA8-4839-91CB-B6EB4E37BC67}" srcOrd="0" destOrd="0" presId="urn:microsoft.com/office/officeart/2005/8/layout/list1"/>
    <dgm:cxn modelId="{D8481495-89E3-4EBC-86CF-5873CC438035}" type="presParOf" srcId="{68102B44-DF54-4187-8630-E81D61E4C79F}" destId="{3A972F07-CB51-45BA-8B68-59B5A9C1F2EE}" srcOrd="1" destOrd="0" presId="urn:microsoft.com/office/officeart/2005/8/layout/list1"/>
    <dgm:cxn modelId="{9F1E99F8-273C-4274-B45F-098ED2CD95D3}" type="presParOf" srcId="{2EB5FD06-7AA9-4474-93B9-E2C0D5007F6E}" destId="{2399F7F1-EC51-4233-B85E-FACB9F422D0C}" srcOrd="13" destOrd="0" presId="urn:microsoft.com/office/officeart/2005/8/layout/list1"/>
    <dgm:cxn modelId="{C2DAD5A3-117C-45F8-BB25-176E47DFD728}" type="presParOf" srcId="{2EB5FD06-7AA9-4474-93B9-E2C0D5007F6E}" destId="{57287D10-E6D0-4542-80B9-6E0DAEEC227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B398A-4B4C-4C6E-BDFE-9B700846331E}">
      <dsp:nvSpPr>
        <dsp:cNvPr id="0" name=""/>
        <dsp:cNvSpPr/>
      </dsp:nvSpPr>
      <dsp:spPr>
        <a:xfrm>
          <a:off x="0" y="436103"/>
          <a:ext cx="6008914" cy="705600"/>
        </a:xfrm>
        <a:prstGeom prst="rect">
          <a:avLst/>
        </a:prstGeom>
        <a:solidFill>
          <a:schemeClr val="lt1">
            <a:alpha val="90000"/>
            <a:hueOff val="0"/>
            <a:satOff val="0"/>
            <a:lumOff val="0"/>
            <a:alphaOff val="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dsp:style>
    </dsp:sp>
    <dsp:sp modelId="{749B1CC2-E21E-4E05-9411-1DB335E6800C}">
      <dsp:nvSpPr>
        <dsp:cNvPr id="0" name=""/>
        <dsp:cNvSpPr/>
      </dsp:nvSpPr>
      <dsp:spPr>
        <a:xfrm>
          <a:off x="300445" y="22823"/>
          <a:ext cx="5229491" cy="826560"/>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986" tIns="0" rIns="158986" bIns="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MX" sz="2400" b="1" kern="1200" dirty="0" smtClean="0">
              <a:solidFill>
                <a:schemeClr val="accent6">
                  <a:lumMod val="50000"/>
                </a:schemeClr>
              </a:solidFill>
            </a:rPr>
            <a:t>De acuerdo al </a:t>
          </a:r>
          <a:r>
            <a:rPr lang="es-MX" sz="2400" b="1" kern="1200" dirty="0" err="1" smtClean="0">
              <a:solidFill>
                <a:schemeClr val="accent6">
                  <a:lumMod val="50000"/>
                </a:schemeClr>
              </a:solidFill>
            </a:rPr>
            <a:t>forofito</a:t>
          </a:r>
          <a:r>
            <a:rPr lang="es-MX" sz="2400" b="1" kern="1200" dirty="0" smtClean="0">
              <a:solidFill>
                <a:schemeClr val="accent6">
                  <a:lumMod val="50000"/>
                </a:schemeClr>
              </a:solidFill>
            </a:rPr>
            <a:t> que utilizan como soporte</a:t>
          </a:r>
        </a:p>
      </dsp:txBody>
      <dsp:txXfrm>
        <a:off x="340794" y="63172"/>
        <a:ext cx="5148793" cy="745862"/>
      </dsp:txXfrm>
    </dsp:sp>
    <dsp:sp modelId="{8D81BD7D-0FB8-4261-973A-E1CB20184785}">
      <dsp:nvSpPr>
        <dsp:cNvPr id="0" name=""/>
        <dsp:cNvSpPr/>
      </dsp:nvSpPr>
      <dsp:spPr>
        <a:xfrm>
          <a:off x="0" y="1706183"/>
          <a:ext cx="6008914" cy="705600"/>
        </a:xfrm>
        <a:prstGeom prst="rect">
          <a:avLst/>
        </a:prstGeom>
        <a:solidFill>
          <a:schemeClr val="lt1">
            <a:alpha val="90000"/>
            <a:hueOff val="0"/>
            <a:satOff val="0"/>
            <a:lumOff val="0"/>
            <a:alphaOff val="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dsp:style>
    </dsp:sp>
    <dsp:sp modelId="{189C4C62-FFF7-4A1B-99C1-CE4475D17B15}">
      <dsp:nvSpPr>
        <dsp:cNvPr id="0" name=""/>
        <dsp:cNvSpPr/>
      </dsp:nvSpPr>
      <dsp:spPr>
        <a:xfrm>
          <a:off x="300445" y="1292903"/>
          <a:ext cx="5229491" cy="826560"/>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986" tIns="0" rIns="158986" bIns="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MX" sz="2400" b="1" kern="1200" dirty="0" smtClean="0">
              <a:solidFill>
                <a:schemeClr val="accent6">
                  <a:lumMod val="50000"/>
                </a:schemeClr>
              </a:solidFill>
            </a:rPr>
            <a:t>En relación a formas de vida y nutrición</a:t>
          </a:r>
        </a:p>
      </dsp:txBody>
      <dsp:txXfrm>
        <a:off x="340794" y="1333252"/>
        <a:ext cx="5148793" cy="745862"/>
      </dsp:txXfrm>
    </dsp:sp>
    <dsp:sp modelId="{5670E473-C4A0-4036-B8F4-E8552A79992D}">
      <dsp:nvSpPr>
        <dsp:cNvPr id="0" name=""/>
        <dsp:cNvSpPr/>
      </dsp:nvSpPr>
      <dsp:spPr>
        <a:xfrm>
          <a:off x="0" y="2976263"/>
          <a:ext cx="6008914" cy="705600"/>
        </a:xfrm>
        <a:prstGeom prst="rect">
          <a:avLst/>
        </a:prstGeom>
        <a:solidFill>
          <a:schemeClr val="lt1">
            <a:alpha val="90000"/>
            <a:hueOff val="0"/>
            <a:satOff val="0"/>
            <a:lumOff val="0"/>
            <a:alphaOff val="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dsp:style>
    </dsp:sp>
    <dsp:sp modelId="{1B478FC9-0765-47DC-9BDC-B7A3DB076CC5}">
      <dsp:nvSpPr>
        <dsp:cNvPr id="0" name=""/>
        <dsp:cNvSpPr/>
      </dsp:nvSpPr>
      <dsp:spPr>
        <a:xfrm>
          <a:off x="300445" y="2562983"/>
          <a:ext cx="5055353" cy="826560"/>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986" tIns="0" rIns="158986" bIns="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MX" sz="2400" b="1" kern="1200" dirty="0" smtClean="0">
              <a:solidFill>
                <a:schemeClr val="accent6">
                  <a:lumMod val="50000"/>
                </a:schemeClr>
              </a:solidFill>
            </a:rPr>
            <a:t>Con relación a la humedad y tolerancia a la desecación</a:t>
          </a:r>
          <a:endParaRPr lang="es-MX" sz="2400" kern="1200" dirty="0"/>
        </a:p>
      </dsp:txBody>
      <dsp:txXfrm>
        <a:off x="340794" y="2603332"/>
        <a:ext cx="4974655" cy="745862"/>
      </dsp:txXfrm>
    </dsp:sp>
    <dsp:sp modelId="{57287D10-E6D0-4542-80B9-6E0DAEEC2277}">
      <dsp:nvSpPr>
        <dsp:cNvPr id="0" name=""/>
        <dsp:cNvSpPr/>
      </dsp:nvSpPr>
      <dsp:spPr>
        <a:xfrm>
          <a:off x="0" y="4246343"/>
          <a:ext cx="6008914" cy="705600"/>
        </a:xfrm>
        <a:prstGeom prst="rect">
          <a:avLst/>
        </a:prstGeom>
        <a:solidFill>
          <a:schemeClr val="lt1">
            <a:alpha val="90000"/>
            <a:hueOff val="0"/>
            <a:satOff val="0"/>
            <a:lumOff val="0"/>
            <a:alphaOff val="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dsp:style>
    </dsp:sp>
    <dsp:sp modelId="{3A972F07-CB51-45BA-8B68-59B5A9C1F2EE}">
      <dsp:nvSpPr>
        <dsp:cNvPr id="0" name=""/>
        <dsp:cNvSpPr/>
      </dsp:nvSpPr>
      <dsp:spPr>
        <a:xfrm>
          <a:off x="300445" y="3833063"/>
          <a:ext cx="4946453" cy="826560"/>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986" tIns="0" rIns="158986" bIns="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endParaRPr lang="es-MX" sz="2400" b="1" kern="1200" dirty="0" smtClean="0">
            <a:solidFill>
              <a:schemeClr val="accent6">
                <a:lumMod val="50000"/>
              </a:schemeClr>
            </a:solidFill>
          </a:endParaRPr>
        </a:p>
        <a:p>
          <a:pPr marL="0" marR="0" lvl="0" indent="0" algn="l" defTabSz="889000" eaLnBrk="1" fontAlgn="auto" latinLnBrk="0" hangingPunct="1">
            <a:lnSpc>
              <a:spcPct val="90000"/>
            </a:lnSpc>
            <a:spcBef>
              <a:spcPct val="0"/>
            </a:spcBef>
            <a:spcAft>
              <a:spcPct val="35000"/>
            </a:spcAft>
            <a:buClrTx/>
            <a:buSzTx/>
            <a:buFontTx/>
            <a:buNone/>
            <a:tabLst/>
            <a:defRPr/>
          </a:pPr>
          <a:r>
            <a:rPr lang="es-MX" sz="2400" b="1" kern="1200" dirty="0" smtClean="0">
              <a:solidFill>
                <a:schemeClr val="accent6">
                  <a:lumMod val="50000"/>
                </a:schemeClr>
              </a:solidFill>
            </a:rPr>
            <a:t>Con relación al gradiente </a:t>
          </a:r>
          <a:r>
            <a:rPr lang="es-MX" sz="2400" b="1" kern="1200" dirty="0" err="1" smtClean="0">
              <a:solidFill>
                <a:schemeClr val="accent6">
                  <a:lumMod val="50000"/>
                </a:schemeClr>
              </a:solidFill>
            </a:rPr>
            <a:t>microclimático</a:t>
          </a:r>
          <a:r>
            <a:rPr lang="es-MX" sz="2400" b="1" kern="1200" dirty="0" smtClean="0">
              <a:solidFill>
                <a:schemeClr val="accent6">
                  <a:lumMod val="50000"/>
                </a:schemeClr>
              </a:solidFill>
            </a:rPr>
            <a:t> y necesidad de luz</a:t>
          </a:r>
          <a:endParaRPr lang="es-MX" sz="2400" kern="1200" dirty="0" smtClean="0">
            <a:solidFill>
              <a:schemeClr val="accent6">
                <a:lumMod val="50000"/>
              </a:schemeClr>
            </a:solidFill>
          </a:endParaRPr>
        </a:p>
        <a:p>
          <a:pPr lvl="0" algn="l" defTabSz="889000">
            <a:lnSpc>
              <a:spcPct val="90000"/>
            </a:lnSpc>
            <a:spcBef>
              <a:spcPct val="0"/>
            </a:spcBef>
            <a:spcAft>
              <a:spcPct val="35000"/>
            </a:spcAft>
          </a:pPr>
          <a:endParaRPr lang="es-MX" sz="1300" kern="1200" dirty="0"/>
        </a:p>
      </dsp:txBody>
      <dsp:txXfrm>
        <a:off x="340794" y="3873412"/>
        <a:ext cx="4865755" cy="74586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0EF3E2-061C-42C5-8060-99F574D96710}" type="datetimeFigureOut">
              <a:rPr lang="es-ES" smtClean="0"/>
              <a:t>28/09/2018</a:t>
            </a:fld>
            <a:endParaRPr lang="es-ES"/>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927E77-F0A2-4E78-A9F8-343589B5CFD1}" type="slidenum">
              <a:rPr lang="es-ES" smtClean="0"/>
              <a:t>‹Nº›</a:t>
            </a:fld>
            <a:endParaRPr lang="es-ES"/>
          </a:p>
        </p:txBody>
      </p:sp>
    </p:spTree>
    <p:extLst>
      <p:ext uri="{BB962C8B-B14F-4D97-AF65-F5344CB8AC3E}">
        <p14:creationId xmlns:p14="http://schemas.microsoft.com/office/powerpoint/2010/main" val="2073833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2B927E77-F0A2-4E78-A9F8-343589B5CFD1}" type="slidenum">
              <a:rPr lang="es-ES" smtClean="0"/>
              <a:t>3</a:t>
            </a:fld>
            <a:endParaRPr lang="es-ES"/>
          </a:p>
        </p:txBody>
      </p:sp>
    </p:spTree>
    <p:extLst>
      <p:ext uri="{BB962C8B-B14F-4D97-AF65-F5344CB8AC3E}">
        <p14:creationId xmlns:p14="http://schemas.microsoft.com/office/powerpoint/2010/main" val="3693834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B927E77-F0A2-4E78-A9F8-343589B5CFD1}" type="slidenum">
              <a:rPr lang="es-ES" smtClean="0"/>
              <a:t>6</a:t>
            </a:fld>
            <a:endParaRPr lang="es-ES"/>
          </a:p>
        </p:txBody>
      </p:sp>
    </p:spTree>
    <p:extLst>
      <p:ext uri="{BB962C8B-B14F-4D97-AF65-F5344CB8AC3E}">
        <p14:creationId xmlns:p14="http://schemas.microsoft.com/office/powerpoint/2010/main" val="873117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30"/>
            <a:ext cx="103632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961D7867-80E8-4E53-9961-1ED50AE06385}" type="datetime1">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2B66F5C-A009-4746-8DAD-A4993CDD560F}"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92914E2-FEA4-4DCF-BEDE-59BA9A5087D2}" type="datetime1">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2B66F5C-A009-4746-8DAD-A4993CDD560F}"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1785600" y="274643"/>
            <a:ext cx="36576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812800" y="274643"/>
            <a:ext cx="107696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EB975BD-F544-4612-AC15-8B328AB7AC93}" type="datetime1">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2B66F5C-A009-4746-8DAD-A4993CDD560F}"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6C38677-3E13-4495-B819-6F5AB4A9682C}" type="datetime1">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2B66F5C-A009-4746-8DAD-A4993CDD560F}"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5"/>
            <a:ext cx="103632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40309E8-7C05-4811-BE33-DD0D8D6EC45B}" type="datetime1">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2B66F5C-A009-4746-8DAD-A4993CDD560F}"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12800" y="1600205"/>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8229600" y="1600205"/>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8442BB8-1BC6-4AD7-90D8-189F411BD3B8}" type="datetime1">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2B66F5C-A009-4746-8DAD-A4993CDD560F}"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3C98CC2-D014-46B4-805F-6697C95930F0}" type="datetime1">
              <a:rPr lang="es-MX" smtClean="0"/>
              <a:t>28/09/2018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E2B66F5C-A009-4746-8DAD-A4993CDD560F}"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D465A720-C857-4996-B53E-FBEBEB1BCDD2}" type="datetime1">
              <a:rPr lang="es-MX" smtClean="0"/>
              <a:t>28/09/2018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E2B66F5C-A009-4746-8DAD-A4993CDD560F}"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23931EF-40E0-45D0-8AFF-E026FC2BC273}" type="datetime1">
              <a:rPr lang="es-MX" smtClean="0"/>
              <a:t>28/09/2018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3" y="273050"/>
            <a:ext cx="4011084"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AA3C116-E8C9-4B74-86EB-AE61E545B60A}" type="datetime1">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2B66F5C-A009-4746-8DAD-A4993CDD560F}"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0EF4789-6A4F-49FD-992F-F7D7DA743858}" type="datetime1">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2B66F5C-A009-4746-8DAD-A4993CDD560F}"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3CDD39-C665-4948-B5A5-632C43485F06}" type="datetime1">
              <a:rPr lang="es-MX" smtClean="0"/>
              <a:t>28/09/2018</a:t>
            </a:fld>
            <a:endParaRPr lang="es-MX"/>
          </a:p>
        </p:txBody>
      </p:sp>
      <p:sp>
        <p:nvSpPr>
          <p:cNvPr id="5" name="4 Marcador de pie de página"/>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B66F5C-A009-4746-8DAD-A4993CDD560F}"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8.pn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0.png"/><Relationship Id="rId4" Type="http://schemas.openxmlformats.org/officeDocument/2006/relationships/image" Target="../media/image3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15413" y="2267642"/>
            <a:ext cx="10363200" cy="2926872"/>
          </a:xfrm>
          <a:solidFill>
            <a:schemeClr val="accent6">
              <a:lumMod val="40000"/>
              <a:lumOff val="60000"/>
            </a:schemeClr>
          </a:solidFill>
          <a:ln w="28575">
            <a:solidFill>
              <a:schemeClr val="accent6">
                <a:lumMod val="50000"/>
              </a:schemeClr>
            </a:solidFill>
          </a:ln>
        </p:spPr>
        <p:txBody>
          <a:bodyPr rtlCol="0">
            <a:normAutofit/>
          </a:bodyPr>
          <a:lstStyle/>
          <a:p>
            <a:pPr eaLnBrk="1" fontAlgn="auto" hangingPunct="1">
              <a:spcAft>
                <a:spcPts val="0"/>
              </a:spcAft>
              <a:defRPr/>
            </a:pPr>
            <a:r>
              <a:rPr lang="es-MX" sz="2200" b="1" dirty="0" smtClean="0">
                <a:solidFill>
                  <a:schemeClr val="accent2">
                    <a:lumMod val="50000"/>
                  </a:schemeClr>
                </a:solidFill>
              </a:rPr>
              <a:t>UNIDAD DE COMPETENCIA I</a:t>
            </a:r>
            <a:br>
              <a:rPr lang="es-MX" sz="2200" b="1" dirty="0" smtClean="0">
                <a:solidFill>
                  <a:schemeClr val="accent2">
                    <a:lumMod val="50000"/>
                  </a:schemeClr>
                </a:solidFill>
              </a:rPr>
            </a:br>
            <a:r>
              <a:rPr lang="es-MX" sz="2200" b="1" dirty="0" smtClean="0">
                <a:solidFill>
                  <a:schemeClr val="accent2">
                    <a:lumMod val="50000"/>
                  </a:schemeClr>
                </a:solidFill>
              </a:rPr>
              <a:t>INTRODUCCION:</a:t>
            </a:r>
            <a:br>
              <a:rPr lang="es-MX" sz="2200" b="1" dirty="0" smtClean="0">
                <a:solidFill>
                  <a:schemeClr val="accent2">
                    <a:lumMod val="50000"/>
                  </a:schemeClr>
                </a:solidFill>
              </a:rPr>
            </a:br>
            <a:r>
              <a:rPr lang="es-MX" sz="2200" b="1" dirty="0" smtClean="0">
                <a:solidFill>
                  <a:schemeClr val="accent2">
                    <a:lumMod val="50000"/>
                  </a:schemeClr>
                </a:solidFill>
              </a:rPr>
              <a:t>ECOLOGIA </a:t>
            </a:r>
            <a:r>
              <a:rPr lang="es-MX" sz="2200" b="1" dirty="0" smtClean="0">
                <a:solidFill>
                  <a:schemeClr val="accent2">
                    <a:lumMod val="50000"/>
                  </a:schemeClr>
                </a:solidFill>
              </a:rPr>
              <a:t>Y EPIFITISMO</a:t>
            </a:r>
            <a:r>
              <a:rPr lang="es-ES" sz="2200" b="1" dirty="0" smtClean="0">
                <a:solidFill>
                  <a:schemeClr val="accent2">
                    <a:lumMod val="50000"/>
                  </a:schemeClr>
                </a:solidFill>
              </a:rPr>
              <a:t/>
            </a:r>
            <a:br>
              <a:rPr lang="es-ES" sz="2200" b="1" dirty="0" smtClean="0">
                <a:solidFill>
                  <a:schemeClr val="accent2">
                    <a:lumMod val="50000"/>
                  </a:schemeClr>
                </a:solidFill>
              </a:rPr>
            </a:br>
            <a:r>
              <a:rPr lang="es-MX" sz="3100" b="1" dirty="0" smtClean="0">
                <a:solidFill>
                  <a:schemeClr val="accent2">
                    <a:lumMod val="50000"/>
                  </a:schemeClr>
                </a:solidFill>
              </a:rPr>
              <a:t/>
            </a:r>
            <a:br>
              <a:rPr lang="es-MX" sz="3100" b="1" dirty="0" smtClean="0">
                <a:solidFill>
                  <a:schemeClr val="accent2">
                    <a:lumMod val="50000"/>
                  </a:schemeClr>
                </a:solidFill>
              </a:rPr>
            </a:br>
            <a:r>
              <a:rPr lang="es-MX" sz="2200" b="1" dirty="0" smtClean="0">
                <a:solidFill>
                  <a:schemeClr val="accent2">
                    <a:lumMod val="50000"/>
                  </a:schemeClr>
                </a:solidFill>
              </a:rPr>
              <a:t>UNIDAD DE APRENDIZAJE</a:t>
            </a:r>
            <a:r>
              <a:rPr lang="es-MX" sz="3100" b="1" dirty="0" smtClean="0">
                <a:solidFill>
                  <a:schemeClr val="accent2">
                    <a:lumMod val="50000"/>
                  </a:schemeClr>
                </a:solidFill>
              </a:rPr>
              <a:t/>
            </a:r>
            <a:br>
              <a:rPr lang="es-MX" sz="3100" b="1" dirty="0" smtClean="0">
                <a:solidFill>
                  <a:schemeClr val="accent2">
                    <a:lumMod val="50000"/>
                  </a:schemeClr>
                </a:solidFill>
              </a:rPr>
            </a:br>
            <a:r>
              <a:rPr lang="es-MX" sz="2800" b="1" dirty="0" smtClean="0">
                <a:solidFill>
                  <a:schemeClr val="accent2">
                    <a:lumMod val="50000"/>
                  </a:schemeClr>
                </a:solidFill>
              </a:rPr>
              <a:t>ORQUÍDEAS Y BROMELIAS</a:t>
            </a:r>
            <a:r>
              <a:rPr lang="es-MX" sz="2700" dirty="0" smtClean="0">
                <a:solidFill>
                  <a:schemeClr val="accent4">
                    <a:lumMod val="50000"/>
                  </a:schemeClr>
                </a:solidFill>
              </a:rPr>
              <a:t/>
            </a:r>
            <a:br>
              <a:rPr lang="es-MX" sz="2700" dirty="0" smtClean="0">
                <a:solidFill>
                  <a:schemeClr val="accent4">
                    <a:lumMod val="50000"/>
                  </a:schemeClr>
                </a:solidFill>
              </a:rPr>
            </a:br>
            <a:endParaRPr lang="en-US" sz="3600" dirty="0">
              <a:solidFill>
                <a:schemeClr val="accent4">
                  <a:lumMod val="50000"/>
                </a:schemeClr>
              </a:solidFill>
            </a:endParaRPr>
          </a:p>
        </p:txBody>
      </p:sp>
      <p:sp>
        <p:nvSpPr>
          <p:cNvPr id="3" name="2 Subtítulo"/>
          <p:cNvSpPr>
            <a:spLocks noGrp="1"/>
          </p:cNvSpPr>
          <p:nvPr>
            <p:ph type="subTitle" idx="1"/>
          </p:nvPr>
        </p:nvSpPr>
        <p:spPr>
          <a:xfrm>
            <a:off x="1924945" y="1096751"/>
            <a:ext cx="8534400" cy="1752600"/>
          </a:xfrm>
        </p:spPr>
        <p:txBody>
          <a:bodyPr rtlCol="0">
            <a:normAutofit/>
          </a:bodyPr>
          <a:lstStyle/>
          <a:p>
            <a:pPr eaLnBrk="1" fontAlgn="auto" hangingPunct="1">
              <a:spcAft>
                <a:spcPts val="0"/>
              </a:spcAft>
              <a:defRPr/>
            </a:pPr>
            <a:r>
              <a:rPr lang="es-MX" sz="2000" b="1" dirty="0" smtClean="0">
                <a:solidFill>
                  <a:schemeClr val="accent2">
                    <a:lumMod val="50000"/>
                  </a:schemeClr>
                </a:solidFill>
                <a:effectLst>
                  <a:outerShdw blurRad="38100" dist="38100" dir="2700000" algn="tl">
                    <a:srgbClr val="000000">
                      <a:alpha val="43137"/>
                    </a:srgbClr>
                  </a:outerShdw>
                </a:effectLst>
              </a:rPr>
              <a:t>UNIVERSIDAD AUTONOMA DEL ESTADO DE MÉXICO</a:t>
            </a:r>
          </a:p>
          <a:p>
            <a:pPr eaLnBrk="1" fontAlgn="auto" hangingPunct="1">
              <a:spcAft>
                <a:spcPts val="0"/>
              </a:spcAft>
              <a:defRPr/>
            </a:pPr>
            <a:r>
              <a:rPr lang="es-MX" sz="2400" b="1" dirty="0" smtClean="0">
                <a:solidFill>
                  <a:schemeClr val="accent2">
                    <a:lumMod val="50000"/>
                  </a:schemeClr>
                </a:solidFill>
                <a:effectLst>
                  <a:outerShdw blurRad="38100" dist="38100" dir="2700000" algn="tl">
                    <a:srgbClr val="000000">
                      <a:alpha val="43137"/>
                    </a:srgbClr>
                  </a:outerShdw>
                </a:effectLst>
              </a:rPr>
              <a:t>FACULTAD DE CIENCIAS AGRÍCOLAS</a:t>
            </a:r>
            <a:endParaRPr lang="en-US" sz="2400" b="1" dirty="0">
              <a:solidFill>
                <a:schemeClr val="accent2">
                  <a:lumMod val="50000"/>
                </a:schemeClr>
              </a:solidFill>
              <a:effectLst>
                <a:outerShdw blurRad="38100" dist="38100" dir="2700000" algn="tl">
                  <a:srgbClr val="000000">
                    <a:alpha val="43137"/>
                  </a:srgbClr>
                </a:outerShdw>
              </a:effectLst>
            </a:endParaRPr>
          </a:p>
        </p:txBody>
      </p:sp>
      <p:sp>
        <p:nvSpPr>
          <p:cNvPr id="4" name="3 CuadroTexto"/>
          <p:cNvSpPr txBox="1"/>
          <p:nvPr/>
        </p:nvSpPr>
        <p:spPr>
          <a:xfrm>
            <a:off x="1348319" y="5264947"/>
            <a:ext cx="8699500" cy="338137"/>
          </a:xfrm>
          <a:prstGeom prst="rect">
            <a:avLst/>
          </a:prstGeom>
          <a:noFill/>
        </p:spPr>
        <p:txBody>
          <a:bodyPr>
            <a:spAutoFit/>
          </a:bodyPr>
          <a:lstStyle/>
          <a:p>
            <a:pPr algn="ctr">
              <a:defRPr/>
            </a:pPr>
            <a:r>
              <a:rPr lang="es-MX" sz="1600" b="1" dirty="0" smtClean="0">
                <a:solidFill>
                  <a:schemeClr val="accent2">
                    <a:lumMod val="50000"/>
                  </a:schemeClr>
                </a:solidFill>
                <a:latin typeface="Arial" charset="0"/>
              </a:rPr>
              <a:t>CARRERA DE INGENIERO AGRÓNOMO EN FLORICULTURA</a:t>
            </a:r>
            <a:endParaRPr lang="en-US" sz="1600" b="1" dirty="0">
              <a:solidFill>
                <a:schemeClr val="accent2">
                  <a:lumMod val="50000"/>
                </a:schemeClr>
              </a:solidFill>
              <a:latin typeface="Arial" charset="0"/>
            </a:endParaRPr>
          </a:p>
        </p:txBody>
      </p:sp>
      <p:sp>
        <p:nvSpPr>
          <p:cNvPr id="6" name="5 CuadroTexto"/>
          <p:cNvSpPr txBox="1"/>
          <p:nvPr/>
        </p:nvSpPr>
        <p:spPr>
          <a:xfrm>
            <a:off x="2857502" y="5643566"/>
            <a:ext cx="6049433" cy="738664"/>
          </a:xfrm>
          <a:prstGeom prst="rect">
            <a:avLst/>
          </a:prstGeom>
          <a:noFill/>
        </p:spPr>
        <p:txBody>
          <a:bodyPr>
            <a:spAutoFit/>
          </a:bodyPr>
          <a:lstStyle/>
          <a:p>
            <a:pPr algn="ctr">
              <a:defRPr/>
            </a:pPr>
            <a:endParaRPr lang="es-MX" sz="1400" b="1" dirty="0" smtClean="0">
              <a:solidFill>
                <a:schemeClr val="accent4">
                  <a:lumMod val="50000"/>
                </a:schemeClr>
              </a:solidFill>
              <a:latin typeface="Arial" charset="0"/>
            </a:endParaRPr>
          </a:p>
          <a:p>
            <a:pPr algn="ctr">
              <a:defRPr/>
            </a:pPr>
            <a:r>
              <a:rPr lang="es-MX" sz="1400" b="1" dirty="0" smtClean="0">
                <a:solidFill>
                  <a:schemeClr val="accent2">
                    <a:lumMod val="50000"/>
                  </a:schemeClr>
                </a:solidFill>
                <a:latin typeface="Arial" charset="0"/>
              </a:rPr>
              <a:t>DR</a:t>
            </a:r>
            <a:r>
              <a:rPr lang="es-MX" sz="1400" b="1" dirty="0">
                <a:solidFill>
                  <a:schemeClr val="accent2">
                    <a:lumMod val="50000"/>
                  </a:schemeClr>
                </a:solidFill>
                <a:latin typeface="Arial" charset="0"/>
              </a:rPr>
              <a:t>. ANTONIO LAGUNA </a:t>
            </a:r>
            <a:r>
              <a:rPr lang="es-MX" sz="1400" b="1" dirty="0" smtClean="0">
                <a:solidFill>
                  <a:schemeClr val="accent2">
                    <a:lumMod val="50000"/>
                  </a:schemeClr>
                </a:solidFill>
                <a:latin typeface="Arial" charset="0"/>
              </a:rPr>
              <a:t>CERDA</a:t>
            </a:r>
          </a:p>
          <a:p>
            <a:pPr algn="ctr">
              <a:defRPr/>
            </a:pPr>
            <a:r>
              <a:rPr lang="es-MX" sz="1400" b="1" dirty="0" smtClean="0">
                <a:solidFill>
                  <a:schemeClr val="accent2">
                    <a:lumMod val="50000"/>
                  </a:schemeClr>
                </a:solidFill>
                <a:latin typeface="Arial" charset="0"/>
              </a:rPr>
              <a:t>SEPTIEMBRE </a:t>
            </a:r>
            <a:r>
              <a:rPr lang="es-MX" sz="1400" b="1" dirty="0">
                <a:solidFill>
                  <a:schemeClr val="accent2">
                    <a:lumMod val="50000"/>
                  </a:schemeClr>
                </a:solidFill>
                <a:latin typeface="Arial" charset="0"/>
              </a:rPr>
              <a:t>DEL </a:t>
            </a:r>
            <a:r>
              <a:rPr lang="es-MX" sz="1400" b="1" dirty="0" smtClean="0">
                <a:solidFill>
                  <a:schemeClr val="accent2">
                    <a:lumMod val="50000"/>
                  </a:schemeClr>
                </a:solidFill>
                <a:latin typeface="Arial" charset="0"/>
              </a:rPr>
              <a:t>2018</a:t>
            </a:r>
            <a:endParaRPr lang="en-US" sz="1400" b="1" dirty="0">
              <a:solidFill>
                <a:schemeClr val="accent2">
                  <a:lumMod val="50000"/>
                </a:schemeClr>
              </a:solidFill>
              <a:latin typeface="Arial" charset="0"/>
            </a:endParaRPr>
          </a:p>
        </p:txBody>
      </p:sp>
      <p:pic>
        <p:nvPicPr>
          <p:cNvPr id="8" name="Picture 7" descr="logo uaemColor"/>
          <p:cNvPicPr>
            <a:picLocks noChangeAspect="1" noChangeArrowheads="1"/>
          </p:cNvPicPr>
          <p:nvPr/>
        </p:nvPicPr>
        <p:blipFill>
          <a:blip r:embed="rId2"/>
          <a:srcRect/>
          <a:stretch>
            <a:fillRect/>
          </a:stretch>
        </p:blipFill>
        <p:spPr bwMode="auto">
          <a:xfrm>
            <a:off x="815413" y="467820"/>
            <a:ext cx="1770432" cy="1505231"/>
          </a:xfrm>
          <a:prstGeom prst="rect">
            <a:avLst/>
          </a:prstGeom>
          <a:noFill/>
          <a:ln w="38100">
            <a:solidFill>
              <a:schemeClr val="accent6">
                <a:lumMod val="50000"/>
                <a:alpha val="57000"/>
              </a:schemeClr>
            </a:solidFill>
            <a:miter lim="800000"/>
            <a:headEnd/>
            <a:tailEnd/>
          </a:ln>
        </p:spPr>
      </p:pic>
      <p:pic>
        <p:nvPicPr>
          <p:cNvPr id="9" name="Picture 8" descr="logo ciencias agricolas"/>
          <p:cNvPicPr>
            <a:picLocks noChangeAspect="1" noChangeArrowheads="1"/>
          </p:cNvPicPr>
          <p:nvPr/>
        </p:nvPicPr>
        <p:blipFill>
          <a:blip r:embed="rId3"/>
          <a:srcRect/>
          <a:stretch>
            <a:fillRect/>
          </a:stretch>
        </p:blipFill>
        <p:spPr bwMode="auto">
          <a:xfrm>
            <a:off x="9365853" y="509421"/>
            <a:ext cx="1812760" cy="1463630"/>
          </a:xfrm>
          <a:prstGeom prst="rect">
            <a:avLst/>
          </a:prstGeom>
          <a:noFill/>
          <a:ln w="38100">
            <a:solidFill>
              <a:schemeClr val="accent6">
                <a:lumMod val="50000"/>
              </a:schemeClr>
            </a:solidFill>
            <a:miter lim="800000"/>
            <a:headEnd/>
            <a:tailEnd/>
          </a:ln>
        </p:spPr>
      </p:pic>
      <p:pic>
        <p:nvPicPr>
          <p:cNvPr id="1030" name="Picture 6" descr="http://plantasdejardin.com/wp-content/uploads/2017/12/plantas-bromelias-2_opt-1.jpg"/>
          <p:cNvPicPr>
            <a:picLocks noChangeAspect="1" noChangeArrowheads="1"/>
          </p:cNvPicPr>
          <p:nvPr/>
        </p:nvPicPr>
        <p:blipFill rotWithShape="1">
          <a:blip r:embed="rId4">
            <a:extLst>
              <a:ext uri="{28A0092B-C50C-407E-A947-70E740481C1C}">
                <a14:useLocalDpi xmlns:a14="http://schemas.microsoft.com/office/drawing/2010/main" val="0"/>
              </a:ext>
            </a:extLst>
          </a:blip>
          <a:srcRect l="25096" r="26328"/>
          <a:stretch/>
        </p:blipFill>
        <p:spPr bwMode="auto">
          <a:xfrm>
            <a:off x="8588139" y="2480278"/>
            <a:ext cx="1814483" cy="21344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2" name="Picture 8" descr="Resultado de imagen para orquideas cattleyas roja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418" t="13372" r="14307" b="9841"/>
          <a:stretch/>
        </p:blipFill>
        <p:spPr bwMode="auto">
          <a:xfrm>
            <a:off x="1623701" y="2622559"/>
            <a:ext cx="2170633" cy="19921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8499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solidFill>
            <a:schemeClr val="accent6">
              <a:lumMod val="40000"/>
              <a:lumOff val="60000"/>
            </a:schemeClr>
          </a:solidFill>
          <a:ln w="28575">
            <a:solidFill>
              <a:schemeClr val="accent6">
                <a:lumMod val="50000"/>
              </a:schemeClr>
            </a:solidFill>
          </a:ln>
        </p:spPr>
        <p:txBody>
          <a:bodyPr>
            <a:normAutofit/>
          </a:bodyPr>
          <a:lstStyle/>
          <a:p>
            <a:pPr algn="just"/>
            <a:r>
              <a:rPr lang="es-MX" dirty="0">
                <a:solidFill>
                  <a:schemeClr val="accent2">
                    <a:lumMod val="50000"/>
                  </a:schemeClr>
                </a:solidFill>
              </a:rPr>
              <a:t>Las epifitas despliegan mecanismos muy variados </a:t>
            </a:r>
            <a:r>
              <a:rPr lang="es-MX" dirty="0" smtClean="0">
                <a:solidFill>
                  <a:schemeClr val="accent2">
                    <a:lumMod val="50000"/>
                  </a:schemeClr>
                </a:solidFill>
              </a:rPr>
              <a:t>y novedosos </a:t>
            </a:r>
            <a:r>
              <a:rPr lang="es-MX" dirty="0">
                <a:solidFill>
                  <a:schemeClr val="accent2">
                    <a:lumMod val="50000"/>
                  </a:schemeClr>
                </a:solidFill>
              </a:rPr>
              <a:t>para sobrellevar no sólo la sequía, sino también</a:t>
            </a:r>
            <a:r>
              <a:rPr lang="es-MX" dirty="0" smtClean="0">
                <a:solidFill>
                  <a:schemeClr val="accent2">
                    <a:lumMod val="50000"/>
                  </a:schemeClr>
                </a:solidFill>
              </a:rPr>
              <a:t>, la </a:t>
            </a:r>
            <a:r>
              <a:rPr lang="es-MX" dirty="0">
                <a:solidFill>
                  <a:schemeClr val="accent2">
                    <a:lumMod val="50000"/>
                  </a:schemeClr>
                </a:solidFill>
              </a:rPr>
              <a:t>adquisición de nutrimentos del ambiente, sin </a:t>
            </a:r>
            <a:r>
              <a:rPr lang="es-MX" dirty="0" smtClean="0">
                <a:solidFill>
                  <a:schemeClr val="accent2">
                    <a:lumMod val="50000"/>
                  </a:schemeClr>
                </a:solidFill>
              </a:rPr>
              <a:t>tomarlos del </a:t>
            </a:r>
            <a:r>
              <a:rPr lang="es-MX" b="1" dirty="0" err="1">
                <a:solidFill>
                  <a:schemeClr val="accent2">
                    <a:lumMod val="50000"/>
                  </a:schemeClr>
                </a:solidFill>
              </a:rPr>
              <a:t>forofito</a:t>
            </a:r>
            <a:r>
              <a:rPr lang="es-MX" dirty="0">
                <a:solidFill>
                  <a:schemeClr val="accent2">
                    <a:lumMod val="50000"/>
                  </a:schemeClr>
                </a:solidFill>
              </a:rPr>
              <a:t>. </a:t>
            </a:r>
            <a:endParaRPr lang="es-MX" dirty="0" smtClean="0">
              <a:solidFill>
                <a:schemeClr val="accent2">
                  <a:lumMod val="50000"/>
                </a:schemeClr>
              </a:solidFill>
            </a:endParaRPr>
          </a:p>
          <a:p>
            <a:pPr algn="just"/>
            <a:r>
              <a:rPr lang="es-MX" dirty="0" smtClean="0">
                <a:solidFill>
                  <a:schemeClr val="accent2">
                    <a:lumMod val="50000"/>
                  </a:schemeClr>
                </a:solidFill>
              </a:rPr>
              <a:t>Tal </a:t>
            </a:r>
            <a:r>
              <a:rPr lang="es-MX" dirty="0">
                <a:solidFill>
                  <a:schemeClr val="accent2">
                    <a:lumMod val="50000"/>
                  </a:schemeClr>
                </a:solidFill>
              </a:rPr>
              <a:t>especialización requiere, en ocasiones, </a:t>
            </a:r>
            <a:r>
              <a:rPr lang="es-MX" dirty="0" smtClean="0">
                <a:solidFill>
                  <a:schemeClr val="accent2">
                    <a:lumMod val="50000"/>
                  </a:schemeClr>
                </a:solidFill>
              </a:rPr>
              <a:t>de</a:t>
            </a:r>
            <a:r>
              <a:rPr lang="es-MX" b="1" dirty="0" smtClean="0">
                <a:solidFill>
                  <a:schemeClr val="accent2">
                    <a:lumMod val="50000"/>
                  </a:schemeClr>
                </a:solidFill>
                <a:effectLst>
                  <a:outerShdw blurRad="38100" dist="38100" dir="2700000" algn="tl">
                    <a:srgbClr val="000000">
                      <a:alpha val="43137"/>
                    </a:srgbClr>
                  </a:outerShdw>
                </a:effectLst>
              </a:rPr>
              <a:t> interacciones </a:t>
            </a:r>
            <a:r>
              <a:rPr lang="es-MX" b="1" dirty="0" err="1">
                <a:solidFill>
                  <a:schemeClr val="accent2">
                    <a:lumMod val="50000"/>
                  </a:schemeClr>
                </a:solidFill>
                <a:effectLst>
                  <a:outerShdw blurRad="38100" dist="38100" dir="2700000" algn="tl">
                    <a:srgbClr val="000000">
                      <a:alpha val="43137"/>
                    </a:srgbClr>
                  </a:outerShdw>
                </a:effectLst>
              </a:rPr>
              <a:t>mutualísticas</a:t>
            </a:r>
            <a:r>
              <a:rPr lang="es-MX" dirty="0">
                <a:solidFill>
                  <a:schemeClr val="accent2">
                    <a:lumMod val="50000"/>
                  </a:schemeClr>
                </a:solidFill>
              </a:rPr>
              <a:t> con microorganismos</a:t>
            </a:r>
            <a:r>
              <a:rPr lang="es-MX" dirty="0" smtClean="0">
                <a:solidFill>
                  <a:schemeClr val="accent2">
                    <a:lumMod val="50000"/>
                  </a:schemeClr>
                </a:solidFill>
              </a:rPr>
              <a:t>, artrópodos </a:t>
            </a:r>
            <a:r>
              <a:rPr lang="es-MX" dirty="0">
                <a:solidFill>
                  <a:schemeClr val="accent2">
                    <a:lumMod val="50000"/>
                  </a:schemeClr>
                </a:solidFill>
              </a:rPr>
              <a:t>y algunos grupos de vertebrados y </a:t>
            </a:r>
            <a:r>
              <a:rPr lang="es-MX" dirty="0" smtClean="0">
                <a:solidFill>
                  <a:schemeClr val="accent2">
                    <a:lumMod val="50000"/>
                  </a:schemeClr>
                </a:solidFill>
              </a:rPr>
              <a:t>de características </a:t>
            </a:r>
            <a:r>
              <a:rPr lang="es-MX" dirty="0" err="1">
                <a:solidFill>
                  <a:schemeClr val="accent2">
                    <a:lumMod val="50000"/>
                  </a:schemeClr>
                </a:solidFill>
              </a:rPr>
              <a:t>morfoanatómicas</a:t>
            </a:r>
            <a:r>
              <a:rPr lang="es-MX" dirty="0">
                <a:solidFill>
                  <a:schemeClr val="accent2">
                    <a:lumMod val="50000"/>
                  </a:schemeClr>
                </a:solidFill>
              </a:rPr>
              <a:t> y funcionales </a:t>
            </a:r>
            <a:r>
              <a:rPr lang="es-MX" dirty="0" smtClean="0">
                <a:solidFill>
                  <a:schemeClr val="accent2">
                    <a:lumMod val="50000"/>
                  </a:schemeClr>
                </a:solidFill>
              </a:rPr>
              <a:t>muy especiales, como es el caso de </a:t>
            </a:r>
            <a:r>
              <a:rPr lang="es-MX" b="1" dirty="0" smtClean="0">
                <a:solidFill>
                  <a:schemeClr val="accent2">
                    <a:lumMod val="50000"/>
                  </a:schemeClr>
                </a:solidFill>
                <a:effectLst>
                  <a:outerShdw blurRad="38100" dist="38100" dir="2700000" algn="tl">
                    <a:srgbClr val="000000">
                      <a:alpha val="43137"/>
                    </a:srgbClr>
                  </a:outerShdw>
                </a:effectLst>
              </a:rPr>
              <a:t>orquídeas y bromelias</a:t>
            </a:r>
            <a:endParaRPr lang="es-MX" b="1" dirty="0">
              <a:solidFill>
                <a:schemeClr val="accent2">
                  <a:lumMod val="50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10</a:t>
            </a:fld>
            <a:endParaRPr lang="es-MX"/>
          </a:p>
        </p:txBody>
      </p:sp>
    </p:spTree>
    <p:extLst>
      <p:ext uri="{BB962C8B-B14F-4D97-AF65-F5344CB8AC3E}">
        <p14:creationId xmlns:p14="http://schemas.microsoft.com/office/powerpoint/2010/main" val="2511765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60080" y="746526"/>
            <a:ext cx="3810000" cy="5706525"/>
          </a:xfrm>
        </p:spPr>
        <p:txBody>
          <a:bodyPr>
            <a:noAutofit/>
          </a:bodyPr>
          <a:lstStyle/>
          <a:p>
            <a:pPr algn="l"/>
            <a:r>
              <a:rPr lang="es-MX" sz="2800" b="1" dirty="0">
                <a:solidFill>
                  <a:schemeClr val="accent2">
                    <a:lumMod val="50000"/>
                  </a:schemeClr>
                </a:solidFill>
              </a:rPr>
              <a:t>Fauna encontrada en </a:t>
            </a:r>
            <a:r>
              <a:rPr lang="es-MX" sz="2800" b="1" dirty="0" err="1">
                <a:solidFill>
                  <a:schemeClr val="accent2">
                    <a:lumMod val="50000"/>
                  </a:schemeClr>
                </a:solidFill>
              </a:rPr>
              <a:t>Tillandsia</a:t>
            </a:r>
            <a:r>
              <a:rPr lang="es-MX" sz="2800" b="1" dirty="0">
                <a:solidFill>
                  <a:schemeClr val="accent2">
                    <a:lumMod val="50000"/>
                  </a:schemeClr>
                </a:solidFill>
              </a:rPr>
              <a:t> </a:t>
            </a:r>
            <a:r>
              <a:rPr lang="es-MX" sz="2800" b="1" dirty="0" err="1">
                <a:solidFill>
                  <a:schemeClr val="accent2">
                    <a:lumMod val="50000"/>
                  </a:schemeClr>
                </a:solidFill>
              </a:rPr>
              <a:t>imperialis</a:t>
            </a:r>
            <a:r>
              <a:rPr lang="es-MX" sz="2800" b="1" dirty="0">
                <a:solidFill>
                  <a:schemeClr val="accent2">
                    <a:lumMod val="50000"/>
                  </a:schemeClr>
                </a:solidFill>
              </a:rPr>
              <a:t> en Zacualtipán de Ángeles, </a:t>
            </a:r>
            <a:r>
              <a:rPr lang="es-MX" sz="2800" b="1" dirty="0" err="1">
                <a:solidFill>
                  <a:schemeClr val="accent2">
                    <a:lumMod val="50000"/>
                  </a:schemeClr>
                </a:solidFill>
              </a:rPr>
              <a:t>Hgo</a:t>
            </a:r>
            <a:r>
              <a:rPr lang="es-MX" sz="2800" b="1" dirty="0">
                <a:solidFill>
                  <a:schemeClr val="accent2">
                    <a:lumMod val="50000"/>
                  </a:schemeClr>
                </a:solidFill>
              </a:rPr>
              <a:t>. </a:t>
            </a:r>
            <a:r>
              <a:rPr lang="es-MX" sz="2800" b="1" dirty="0" smtClean="0">
                <a:solidFill>
                  <a:schemeClr val="accent2">
                    <a:lumMod val="50000"/>
                  </a:schemeClr>
                </a:solidFill>
              </a:rPr>
              <a:t>incluye </a:t>
            </a:r>
            <a:r>
              <a:rPr lang="es-MX" sz="2800" b="1" dirty="0">
                <a:solidFill>
                  <a:schemeClr val="accent2">
                    <a:lumMod val="50000"/>
                  </a:schemeClr>
                </a:solidFill>
              </a:rPr>
              <a:t>arañas, chinches, lombrices, grillos, larvas, ciempiés, cucarachas, caracoles , escarabajos y mosquitos (en sentido de las agujas del reloj). </a:t>
            </a:r>
            <a:r>
              <a:rPr lang="es-MX" sz="2800" b="1" dirty="0" smtClean="0">
                <a:solidFill>
                  <a:schemeClr val="accent2">
                    <a:lumMod val="50000"/>
                  </a:schemeClr>
                </a:solidFill>
              </a:rPr>
              <a:t/>
            </a:r>
            <a:br>
              <a:rPr lang="es-MX" sz="2800" b="1" dirty="0" smtClean="0">
                <a:solidFill>
                  <a:schemeClr val="accent2">
                    <a:lumMod val="50000"/>
                  </a:schemeClr>
                </a:solidFill>
              </a:rPr>
            </a:br>
            <a:r>
              <a:rPr lang="es-MX" sz="2800" b="1" dirty="0" smtClean="0">
                <a:solidFill>
                  <a:schemeClr val="accent2">
                    <a:lumMod val="50000"/>
                  </a:schemeClr>
                </a:solidFill>
              </a:rPr>
              <a:t/>
            </a:r>
            <a:br>
              <a:rPr lang="es-MX" sz="2800" b="1" dirty="0" smtClean="0">
                <a:solidFill>
                  <a:schemeClr val="accent2">
                    <a:lumMod val="50000"/>
                  </a:schemeClr>
                </a:solidFill>
              </a:rPr>
            </a:br>
            <a:r>
              <a:rPr lang="es-MX" sz="2800" b="1" dirty="0" smtClean="0">
                <a:solidFill>
                  <a:schemeClr val="accent2">
                    <a:lumMod val="50000"/>
                  </a:schemeClr>
                </a:solidFill>
              </a:rPr>
              <a:t>(</a:t>
            </a:r>
            <a:r>
              <a:rPr lang="es-MX" sz="2800" b="1" dirty="0">
                <a:solidFill>
                  <a:schemeClr val="accent2">
                    <a:lumMod val="50000"/>
                  </a:schemeClr>
                </a:solidFill>
              </a:rPr>
              <a:t>Fotos: </a:t>
            </a:r>
            <a:r>
              <a:rPr lang="es-MX" sz="2800" b="1" dirty="0" err="1">
                <a:solidFill>
                  <a:schemeClr val="accent2">
                    <a:lumMod val="50000"/>
                  </a:schemeClr>
                </a:solidFill>
              </a:rPr>
              <a:t>Bromeliaceae</a:t>
            </a:r>
            <a:r>
              <a:rPr lang="es-MX" sz="2800" b="1" dirty="0">
                <a:solidFill>
                  <a:schemeClr val="accent2">
                    <a:lumMod val="50000"/>
                  </a:schemeClr>
                </a:solidFill>
              </a:rPr>
              <a:t> y fauna ©Garrido 2009)</a:t>
            </a:r>
            <a:r>
              <a:rPr lang="es-MX" sz="2800" dirty="0"/>
              <a:t/>
            </a:r>
            <a:br>
              <a:rPr lang="es-MX" sz="2800" dirty="0"/>
            </a:br>
            <a:endParaRPr lang="es-MX" sz="2800" dirty="0"/>
          </a:p>
        </p:txBody>
      </p:sp>
      <p:pic>
        <p:nvPicPr>
          <p:cNvPr id="2050" name="Picture 2" descr="Fauna encontrada en Tillandsia imperialis en ZacualtipÃ¡n de Ãngeles, Hgo. Dentro de la fauna de esta especie podemos encontrar araÃ±as, chinches, lombrices, grillos, larvas, ciempiÃ©s, cucarachas, caracoles , escarabajos y mosquitos (en sentido de las agujas del reloj). (Fotos: Bromeliaceae y fauna Â©Garrido 2009). Â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1481" y="320040"/>
            <a:ext cx="7391400" cy="5959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23870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09600" y="1767845"/>
            <a:ext cx="10972800" cy="3962395"/>
          </a:xfrm>
          <a:solidFill>
            <a:schemeClr val="accent6">
              <a:lumMod val="40000"/>
              <a:lumOff val="60000"/>
            </a:schemeClr>
          </a:solidFill>
        </p:spPr>
        <p:txBody>
          <a:bodyPr/>
          <a:lstStyle/>
          <a:p>
            <a:r>
              <a:rPr lang="es-MX" dirty="0">
                <a:solidFill>
                  <a:schemeClr val="accent2">
                    <a:lumMod val="50000"/>
                  </a:schemeClr>
                </a:solidFill>
              </a:rPr>
              <a:t>Este grupo incluye organismos no vasculares</a:t>
            </a:r>
            <a:r>
              <a:rPr lang="es-MX" dirty="0" smtClean="0">
                <a:solidFill>
                  <a:schemeClr val="accent2">
                    <a:lumMod val="50000"/>
                  </a:schemeClr>
                </a:solidFill>
              </a:rPr>
              <a:t>, </a:t>
            </a:r>
            <a:r>
              <a:rPr lang="es-MX" dirty="0" err="1" smtClean="0">
                <a:solidFill>
                  <a:schemeClr val="accent2">
                    <a:lumMod val="50000"/>
                  </a:schemeClr>
                </a:solidFill>
              </a:rPr>
              <a:t>pterofitas</a:t>
            </a:r>
            <a:r>
              <a:rPr lang="es-MX" dirty="0" smtClean="0">
                <a:solidFill>
                  <a:schemeClr val="accent2">
                    <a:lumMod val="50000"/>
                  </a:schemeClr>
                </a:solidFill>
              </a:rPr>
              <a:t> </a:t>
            </a:r>
            <a:r>
              <a:rPr lang="es-MX" dirty="0">
                <a:solidFill>
                  <a:schemeClr val="accent2">
                    <a:lumMod val="50000"/>
                  </a:schemeClr>
                </a:solidFill>
              </a:rPr>
              <a:t>y angiospermas que se </a:t>
            </a:r>
            <a:r>
              <a:rPr lang="es-MX" dirty="0" smtClean="0">
                <a:solidFill>
                  <a:schemeClr val="accent2">
                    <a:lumMod val="50000"/>
                  </a:schemeClr>
                </a:solidFill>
              </a:rPr>
              <a:t>relacionan ecológicamente </a:t>
            </a:r>
            <a:r>
              <a:rPr lang="es-MX" dirty="0">
                <a:solidFill>
                  <a:schemeClr val="accent2">
                    <a:lumMod val="50000"/>
                  </a:schemeClr>
                </a:solidFill>
              </a:rPr>
              <a:t>con </a:t>
            </a:r>
            <a:r>
              <a:rPr lang="es-MX" dirty="0" err="1">
                <a:solidFill>
                  <a:schemeClr val="accent2">
                    <a:lumMod val="50000"/>
                  </a:schemeClr>
                </a:solidFill>
              </a:rPr>
              <a:t>forofitos</a:t>
            </a:r>
            <a:r>
              <a:rPr lang="es-MX" dirty="0">
                <a:solidFill>
                  <a:schemeClr val="accent2">
                    <a:lumMod val="50000"/>
                  </a:schemeClr>
                </a:solidFill>
              </a:rPr>
              <a:t> muy diversos que </a:t>
            </a:r>
            <a:r>
              <a:rPr lang="es-MX" dirty="0" smtClean="0">
                <a:solidFill>
                  <a:schemeClr val="accent2">
                    <a:lumMod val="50000"/>
                  </a:schemeClr>
                </a:solidFill>
              </a:rPr>
              <a:t>se establecen </a:t>
            </a:r>
            <a:r>
              <a:rPr lang="es-MX" dirty="0">
                <a:solidFill>
                  <a:schemeClr val="accent2">
                    <a:lumMod val="50000"/>
                  </a:schemeClr>
                </a:solidFill>
              </a:rPr>
              <a:t>en ambientes con alta humedad atmosférica.</a:t>
            </a:r>
          </a:p>
          <a:p>
            <a:r>
              <a:rPr lang="es-MX" dirty="0">
                <a:solidFill>
                  <a:schemeClr val="accent2">
                    <a:lumMod val="50000"/>
                  </a:schemeClr>
                </a:solidFill>
              </a:rPr>
              <a:t>Por ello, son responsables, en gran parte, de que </a:t>
            </a:r>
            <a:r>
              <a:rPr lang="es-MX" dirty="0" smtClean="0">
                <a:solidFill>
                  <a:schemeClr val="accent2">
                    <a:lumMod val="50000"/>
                  </a:schemeClr>
                </a:solidFill>
              </a:rPr>
              <a:t>los bosques </a:t>
            </a:r>
            <a:r>
              <a:rPr lang="es-MX" dirty="0">
                <a:solidFill>
                  <a:schemeClr val="accent2">
                    <a:lumMod val="50000"/>
                  </a:schemeClr>
                </a:solidFill>
              </a:rPr>
              <a:t>húmedo tropicales contengan la diversidad </a:t>
            </a:r>
            <a:r>
              <a:rPr lang="es-MX" dirty="0" smtClean="0">
                <a:solidFill>
                  <a:schemeClr val="accent2">
                    <a:lumMod val="50000"/>
                  </a:schemeClr>
                </a:solidFill>
              </a:rPr>
              <a:t>biótica más </a:t>
            </a:r>
            <a:r>
              <a:rPr lang="es-MX" dirty="0">
                <a:solidFill>
                  <a:schemeClr val="accent2">
                    <a:lumMod val="50000"/>
                  </a:schemeClr>
                </a:solidFill>
              </a:rPr>
              <a:t>alta de todos los ecosistemas continentales.</a:t>
            </a:r>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12</a:t>
            </a:fld>
            <a:endParaRPr lang="es-MX"/>
          </a:p>
        </p:txBody>
      </p:sp>
    </p:spTree>
    <p:extLst>
      <p:ext uri="{BB962C8B-B14F-4D97-AF65-F5344CB8AC3E}">
        <p14:creationId xmlns:p14="http://schemas.microsoft.com/office/powerpoint/2010/main" val="38210226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2">
                    <a:lumMod val="50000"/>
                  </a:schemeClr>
                </a:solidFill>
              </a:rPr>
              <a:t>2. DIVERSIDAD TAXONOMICA</a:t>
            </a:r>
            <a:endParaRPr lang="es-MX" sz="3600" b="1" dirty="0">
              <a:solidFill>
                <a:schemeClr val="accent2">
                  <a:lumMod val="50000"/>
                </a:schemeClr>
              </a:solidFill>
            </a:endParaRPr>
          </a:p>
        </p:txBody>
      </p:sp>
      <p:sp>
        <p:nvSpPr>
          <p:cNvPr id="3" name="Marcador de contenido 2"/>
          <p:cNvSpPr>
            <a:spLocks noGrp="1"/>
          </p:cNvSpPr>
          <p:nvPr>
            <p:ph idx="1"/>
          </p:nvPr>
        </p:nvSpPr>
        <p:spPr/>
        <p:txBody>
          <a:bodyPr/>
          <a:lstStyle/>
          <a:p>
            <a:endParaRPr lang="es-MX" dirty="0" smtClean="0"/>
          </a:p>
          <a:p>
            <a:endParaRPr lang="es-MX" dirty="0"/>
          </a:p>
          <a:p>
            <a:endParaRPr lang="es-MX" dirty="0"/>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13</a:t>
            </a:fld>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3510581028"/>
              </p:ext>
            </p:extLst>
          </p:nvPr>
        </p:nvGraphicFramePr>
        <p:xfrm>
          <a:off x="5563278" y="2164080"/>
          <a:ext cx="5805762" cy="3059460"/>
        </p:xfrm>
        <a:graphic>
          <a:graphicData uri="http://schemas.openxmlformats.org/drawingml/2006/table">
            <a:tbl>
              <a:tblPr firstRow="1" firstCol="1" bandRow="1">
                <a:tableStyleId>{5C22544A-7EE6-4342-B048-85BDC9FD1C3A}</a:tableStyleId>
              </a:tblPr>
              <a:tblGrid>
                <a:gridCol w="1849069"/>
                <a:gridCol w="1780002"/>
                <a:gridCol w="2176691"/>
              </a:tblGrid>
              <a:tr h="1111821">
                <a:tc>
                  <a:txBody>
                    <a:bodyPr/>
                    <a:lstStyle/>
                    <a:p>
                      <a:pPr marL="0" marR="0" lvl="0" indent="0" algn="just" defTabSz="914400" rtl="0" eaLnBrk="1" fontAlgn="auto" latinLnBrk="0" hangingPunct="1">
                        <a:lnSpc>
                          <a:spcPct val="107000"/>
                        </a:lnSpc>
                        <a:spcBef>
                          <a:spcPts val="0"/>
                        </a:spcBef>
                        <a:spcAft>
                          <a:spcPts val="0"/>
                        </a:spcAft>
                        <a:buClrTx/>
                        <a:buSzTx/>
                        <a:buFontTx/>
                        <a:buNone/>
                        <a:tabLst/>
                        <a:defRPr/>
                      </a:pPr>
                      <a:r>
                        <a:rPr lang="es-MX" sz="2400" dirty="0" err="1" smtClean="0">
                          <a:effectLst/>
                        </a:rPr>
                        <a:t>Taxas</a:t>
                      </a:r>
                      <a:r>
                        <a:rPr lang="es-MX" sz="2400" baseline="0" dirty="0" smtClean="0">
                          <a:effectLst/>
                        </a:rPr>
                        <a:t> </a:t>
                      </a:r>
                      <a:r>
                        <a:rPr lang="es-MX" sz="2400" dirty="0" smtClean="0">
                          <a:effectLst/>
                        </a:rPr>
                        <a:t>con plantas epifitas</a:t>
                      </a: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tc>
                  <a:txBody>
                    <a:bodyPr/>
                    <a:lstStyle/>
                    <a:p>
                      <a:pPr algn="ctr">
                        <a:lnSpc>
                          <a:spcPct val="107000"/>
                        </a:lnSpc>
                        <a:spcAft>
                          <a:spcPts val="0"/>
                        </a:spcAft>
                      </a:pPr>
                      <a:endParaRPr lang="es-MX"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2400" dirty="0" smtClean="0">
                          <a:effectLst/>
                          <a:latin typeface="Calibri" panose="020F0502020204030204" pitchFamily="34" charset="0"/>
                          <a:ea typeface="Calibri" panose="020F0502020204030204" pitchFamily="34" charset="0"/>
                          <a:cs typeface="Times New Roman" panose="02020603050405020304" pitchFamily="18" charset="0"/>
                        </a:rPr>
                        <a:t>Numero de especies</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tc>
                  <a:txBody>
                    <a:bodyPr/>
                    <a:lstStyle/>
                    <a:p>
                      <a:pPr algn="just">
                        <a:lnSpc>
                          <a:spcPct val="107000"/>
                        </a:lnSpc>
                        <a:spcAft>
                          <a:spcPts val="0"/>
                        </a:spcAft>
                      </a:pPr>
                      <a:r>
                        <a:rPr lang="es-MX" sz="2400" dirty="0">
                          <a:effectLst/>
                        </a:rPr>
                        <a:t>Porcentaje del total de plantas vasculares</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tr>
              <a:tr h="471352">
                <a:tc>
                  <a:txBody>
                    <a:bodyPr/>
                    <a:lstStyle/>
                    <a:p>
                      <a:pPr algn="just">
                        <a:lnSpc>
                          <a:spcPct val="107000"/>
                        </a:lnSpc>
                        <a:spcAft>
                          <a:spcPts val="0"/>
                        </a:spcAft>
                      </a:pPr>
                      <a:r>
                        <a:rPr lang="es-MX" sz="2400" dirty="0">
                          <a:effectLst/>
                        </a:rPr>
                        <a:t>Especies</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tc>
                  <a:txBody>
                    <a:bodyPr/>
                    <a:lstStyle/>
                    <a:p>
                      <a:pPr marL="67310" algn="r">
                        <a:lnSpc>
                          <a:spcPct val="107000"/>
                        </a:lnSpc>
                        <a:spcAft>
                          <a:spcPts val="0"/>
                        </a:spcAft>
                      </a:pPr>
                      <a:r>
                        <a:rPr lang="es-MX" sz="2400" b="1" dirty="0" smtClean="0">
                          <a:solidFill>
                            <a:schemeClr val="accent2">
                              <a:lumMod val="50000"/>
                            </a:schemeClr>
                          </a:solidFill>
                          <a:effectLst/>
                        </a:rPr>
                        <a:t> </a:t>
                      </a:r>
                      <a:endParaRPr lang="es-MX" sz="2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97790" algn="ctr">
                        <a:lnSpc>
                          <a:spcPct val="107000"/>
                        </a:lnSpc>
                        <a:spcAft>
                          <a:spcPts val="0"/>
                        </a:spcAft>
                      </a:pPr>
                      <a:r>
                        <a:rPr lang="es-MX" sz="2400" b="1" dirty="0">
                          <a:solidFill>
                            <a:schemeClr val="accent2">
                              <a:lumMod val="50000"/>
                            </a:schemeClr>
                          </a:solidFill>
                          <a:effectLst/>
                        </a:rPr>
                        <a:t>10</a:t>
                      </a:r>
                      <a:endParaRPr lang="es-MX" sz="2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71352">
                <a:tc>
                  <a:txBody>
                    <a:bodyPr/>
                    <a:lstStyle/>
                    <a:p>
                      <a:pPr algn="just">
                        <a:lnSpc>
                          <a:spcPct val="107000"/>
                        </a:lnSpc>
                        <a:spcAft>
                          <a:spcPts val="0"/>
                        </a:spcAft>
                      </a:pPr>
                      <a:r>
                        <a:rPr lang="es-MX" sz="2400" dirty="0">
                          <a:effectLst/>
                        </a:rPr>
                        <a:t>Géneros</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tc>
                  <a:txBody>
                    <a:bodyPr/>
                    <a:lstStyle/>
                    <a:p>
                      <a:pPr marL="250190" algn="r">
                        <a:lnSpc>
                          <a:spcPct val="107000"/>
                        </a:lnSpc>
                        <a:spcAft>
                          <a:spcPts val="0"/>
                        </a:spcAft>
                      </a:pPr>
                      <a:r>
                        <a:rPr lang="es-MX" sz="2400" b="1">
                          <a:solidFill>
                            <a:schemeClr val="accent2">
                              <a:lumMod val="50000"/>
                            </a:schemeClr>
                          </a:solidFill>
                          <a:effectLst/>
                        </a:rPr>
                        <a:t>879</a:t>
                      </a:r>
                      <a:endParaRPr lang="es-MX" sz="2400" b="1">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128270" algn="ctr">
                        <a:lnSpc>
                          <a:spcPct val="107000"/>
                        </a:lnSpc>
                        <a:spcAft>
                          <a:spcPts val="0"/>
                        </a:spcAft>
                      </a:pPr>
                      <a:r>
                        <a:rPr lang="es-MX" sz="2400" b="1" dirty="0">
                          <a:solidFill>
                            <a:schemeClr val="accent2">
                              <a:lumMod val="50000"/>
                            </a:schemeClr>
                          </a:solidFill>
                          <a:effectLst/>
                        </a:rPr>
                        <a:t>7</a:t>
                      </a:r>
                      <a:endParaRPr lang="es-MX" sz="2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71352">
                <a:tc>
                  <a:txBody>
                    <a:bodyPr/>
                    <a:lstStyle/>
                    <a:p>
                      <a:pPr algn="just">
                        <a:lnSpc>
                          <a:spcPct val="107000"/>
                        </a:lnSpc>
                        <a:spcAft>
                          <a:spcPts val="0"/>
                        </a:spcAft>
                      </a:pPr>
                      <a:r>
                        <a:rPr lang="es-MX" sz="2400" dirty="0">
                          <a:effectLst/>
                        </a:rPr>
                        <a:t>Familias</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tc>
                  <a:txBody>
                    <a:bodyPr/>
                    <a:lstStyle/>
                    <a:p>
                      <a:pPr marL="306070" algn="r">
                        <a:lnSpc>
                          <a:spcPct val="107000"/>
                        </a:lnSpc>
                        <a:spcAft>
                          <a:spcPts val="0"/>
                        </a:spcAft>
                      </a:pPr>
                      <a:r>
                        <a:rPr lang="es-MX" sz="2400" b="1">
                          <a:solidFill>
                            <a:schemeClr val="accent2">
                              <a:lumMod val="50000"/>
                            </a:schemeClr>
                          </a:solidFill>
                          <a:effectLst/>
                        </a:rPr>
                        <a:t>84</a:t>
                      </a:r>
                      <a:endParaRPr lang="es-MX" sz="2400" b="1">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7310" algn="ctr">
                        <a:lnSpc>
                          <a:spcPct val="107000"/>
                        </a:lnSpc>
                        <a:spcAft>
                          <a:spcPts val="0"/>
                        </a:spcAft>
                      </a:pPr>
                      <a:r>
                        <a:rPr lang="es-MX" sz="2400" b="1" dirty="0">
                          <a:solidFill>
                            <a:schemeClr val="accent2">
                              <a:lumMod val="50000"/>
                            </a:schemeClr>
                          </a:solidFill>
                          <a:effectLst/>
                        </a:rPr>
                        <a:t>19 </a:t>
                      </a:r>
                      <a:endParaRPr lang="es-MX" sz="2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71352">
                <a:tc>
                  <a:txBody>
                    <a:bodyPr/>
                    <a:lstStyle/>
                    <a:p>
                      <a:pPr algn="just">
                        <a:lnSpc>
                          <a:spcPct val="107000"/>
                        </a:lnSpc>
                        <a:spcAft>
                          <a:spcPts val="0"/>
                        </a:spcAft>
                      </a:pPr>
                      <a:r>
                        <a:rPr lang="es-MX" sz="2400" dirty="0">
                          <a:effectLst/>
                        </a:rPr>
                        <a:t>Órdenes</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75000"/>
                      </a:schemeClr>
                    </a:solidFill>
                  </a:tcPr>
                </a:tc>
                <a:tc>
                  <a:txBody>
                    <a:bodyPr/>
                    <a:lstStyle/>
                    <a:p>
                      <a:pPr marL="321310" algn="r">
                        <a:lnSpc>
                          <a:spcPct val="107000"/>
                        </a:lnSpc>
                        <a:spcAft>
                          <a:spcPts val="0"/>
                        </a:spcAft>
                      </a:pPr>
                      <a:r>
                        <a:rPr lang="es-MX" sz="2400" b="1">
                          <a:solidFill>
                            <a:schemeClr val="accent2">
                              <a:lumMod val="50000"/>
                            </a:schemeClr>
                          </a:solidFill>
                          <a:effectLst/>
                        </a:rPr>
                        <a:t>44</a:t>
                      </a:r>
                      <a:endParaRPr lang="es-MX" sz="2400" b="1">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82550" algn="ctr">
                        <a:lnSpc>
                          <a:spcPct val="107000"/>
                        </a:lnSpc>
                        <a:spcAft>
                          <a:spcPts val="0"/>
                        </a:spcAft>
                      </a:pPr>
                      <a:r>
                        <a:rPr lang="es-MX" sz="2400" b="1" dirty="0">
                          <a:solidFill>
                            <a:schemeClr val="accent2">
                              <a:lumMod val="50000"/>
                            </a:schemeClr>
                          </a:solidFill>
                          <a:effectLst/>
                        </a:rPr>
                        <a:t>45 </a:t>
                      </a:r>
                      <a:endParaRPr lang="es-MX" sz="2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6" name="Rectángulo 5"/>
          <p:cNvSpPr/>
          <p:nvPr/>
        </p:nvSpPr>
        <p:spPr>
          <a:xfrm>
            <a:off x="6096000" y="5489760"/>
            <a:ext cx="3813865" cy="373757"/>
          </a:xfrm>
          <a:prstGeom prst="rect">
            <a:avLst/>
          </a:prstGeom>
        </p:spPr>
        <p:txBody>
          <a:bodyPr wrap="none">
            <a:spAutoFit/>
          </a:bodyPr>
          <a:lstStyle/>
          <a:p>
            <a:pPr marL="228600" algn="just">
              <a:lnSpc>
                <a:spcPct val="107000"/>
              </a:lnSpc>
              <a:spcAft>
                <a:spcPts val="0"/>
              </a:spcAft>
            </a:pPr>
            <a:r>
              <a:rPr lang="es-MX" b="1" dirty="0" smtClean="0">
                <a:solidFill>
                  <a:schemeClr val="accent2">
                    <a:lumMod val="50000"/>
                  </a:schemeClr>
                </a:solidFill>
                <a:latin typeface="Arial" panose="020B0604020202020204" pitchFamily="34" charset="0"/>
                <a:ea typeface="Calibri" panose="020F0502020204030204" pitchFamily="34" charset="0"/>
                <a:cs typeface="Times New Roman" panose="02020603050405020304" pitchFamily="18" charset="0"/>
              </a:rPr>
              <a:t>Fuente: </a:t>
            </a:r>
            <a:r>
              <a:rPr lang="es-MX" b="1" dirty="0" err="1" smtClean="0">
                <a:solidFill>
                  <a:schemeClr val="accent2">
                    <a:lumMod val="50000"/>
                  </a:schemeClr>
                </a:solidFill>
                <a:latin typeface="Arial" panose="020B0604020202020204" pitchFamily="34" charset="0"/>
                <a:ea typeface="Calibri" panose="020F0502020204030204" pitchFamily="34" charset="0"/>
                <a:cs typeface="Times New Roman" panose="02020603050405020304" pitchFamily="18" charset="0"/>
              </a:rPr>
              <a:t>Gentry</a:t>
            </a:r>
            <a:r>
              <a:rPr lang="es-MX" b="1" dirty="0" smtClean="0">
                <a:solidFill>
                  <a:schemeClr val="accent2">
                    <a:lumMod val="50000"/>
                  </a:schemeClr>
                </a:solidFill>
                <a:latin typeface="Arial" panose="020B0604020202020204" pitchFamily="34" charset="0"/>
                <a:ea typeface="Calibri" panose="020F0502020204030204" pitchFamily="34" charset="0"/>
                <a:cs typeface="Times New Roman" panose="02020603050405020304" pitchFamily="18" charset="0"/>
              </a:rPr>
              <a:t> y </a:t>
            </a:r>
            <a:r>
              <a:rPr lang="es-MX" b="1" dirty="0" err="1">
                <a:solidFill>
                  <a:schemeClr val="accent2">
                    <a:lumMod val="50000"/>
                  </a:schemeClr>
                </a:solidFill>
                <a:latin typeface="Arial" panose="020B0604020202020204" pitchFamily="34" charset="0"/>
                <a:ea typeface="Calibri" panose="020F0502020204030204" pitchFamily="34" charset="0"/>
                <a:cs typeface="Times New Roman" panose="02020603050405020304" pitchFamily="18" charset="0"/>
              </a:rPr>
              <a:t>Dodson</a:t>
            </a:r>
            <a:r>
              <a:rPr lang="es-MX" b="1" dirty="0">
                <a:solidFill>
                  <a:schemeClr val="accent2">
                    <a:lumMod val="50000"/>
                  </a:schemeClr>
                </a:solidFill>
                <a:latin typeface="Arial" panose="020B0604020202020204" pitchFamily="34" charset="0"/>
                <a:ea typeface="Calibri" panose="020F0502020204030204" pitchFamily="34" charset="0"/>
                <a:cs typeface="Times New Roman" panose="02020603050405020304" pitchFamily="18" charset="0"/>
              </a:rPr>
              <a:t>, </a:t>
            </a:r>
            <a:r>
              <a:rPr lang="es-MX" b="1" dirty="0" smtClean="0">
                <a:solidFill>
                  <a:schemeClr val="accent2">
                    <a:lumMod val="50000"/>
                  </a:schemeClr>
                </a:solidFill>
                <a:latin typeface="Arial" panose="020B0604020202020204" pitchFamily="34" charset="0"/>
                <a:ea typeface="Calibri" panose="020F0502020204030204" pitchFamily="34" charset="0"/>
                <a:cs typeface="Times New Roman" panose="02020603050405020304" pitchFamily="18" charset="0"/>
              </a:rPr>
              <a:t>1987</a:t>
            </a:r>
            <a:endParaRPr lang="es-MX" sz="2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320041" y="1417638"/>
            <a:ext cx="4607602" cy="5016758"/>
          </a:xfrm>
          <a:prstGeom prst="rect">
            <a:avLst/>
          </a:prstGeom>
          <a:ln w="28575">
            <a:solidFill>
              <a:schemeClr val="accent6">
                <a:lumMod val="50000"/>
              </a:schemeClr>
            </a:solidFill>
          </a:ln>
        </p:spPr>
        <p:txBody>
          <a:bodyPr wrap="square">
            <a:spAutoFit/>
          </a:bodyPr>
          <a:lstStyle/>
          <a:p>
            <a:pPr algn="just"/>
            <a:r>
              <a:rPr lang="es-MX" sz="2000" b="1" dirty="0">
                <a:solidFill>
                  <a:schemeClr val="accent2">
                    <a:lumMod val="50000"/>
                  </a:schemeClr>
                </a:solidFill>
              </a:rPr>
              <a:t>Las </a:t>
            </a:r>
            <a:r>
              <a:rPr lang="es-MX" sz="2000" b="1" dirty="0" smtClean="0">
                <a:solidFill>
                  <a:schemeClr val="accent2">
                    <a:lumMod val="50000"/>
                  </a:schemeClr>
                </a:solidFill>
              </a:rPr>
              <a:t>plantas epifitas </a:t>
            </a:r>
            <a:r>
              <a:rPr lang="es-MX" sz="2000" b="1" dirty="0">
                <a:solidFill>
                  <a:schemeClr val="accent2">
                    <a:lumMod val="50000"/>
                  </a:schemeClr>
                </a:solidFill>
              </a:rPr>
              <a:t>son muy </a:t>
            </a:r>
            <a:r>
              <a:rPr lang="es-MX" sz="2000" b="1" dirty="0" smtClean="0">
                <a:solidFill>
                  <a:schemeClr val="accent2">
                    <a:lumMod val="50000"/>
                  </a:schemeClr>
                </a:solidFill>
              </a:rPr>
              <a:t>diversas y abundantes </a:t>
            </a:r>
            <a:r>
              <a:rPr lang="es-MX" sz="2000" b="1" dirty="0">
                <a:solidFill>
                  <a:schemeClr val="accent2">
                    <a:lumMod val="50000"/>
                  </a:schemeClr>
                </a:solidFill>
              </a:rPr>
              <a:t>en los </a:t>
            </a:r>
            <a:r>
              <a:rPr lang="es-MX" sz="2000" b="1" u="sng" dirty="0">
                <a:solidFill>
                  <a:schemeClr val="accent2">
                    <a:lumMod val="50000"/>
                  </a:schemeClr>
                </a:solidFill>
              </a:rPr>
              <a:t>Bosques húmedos </a:t>
            </a:r>
            <a:r>
              <a:rPr lang="es-MX" sz="2000" b="1" u="sng" dirty="0" smtClean="0">
                <a:solidFill>
                  <a:schemeClr val="accent2">
                    <a:lumMod val="50000"/>
                  </a:schemeClr>
                </a:solidFill>
              </a:rPr>
              <a:t>tropicales</a:t>
            </a:r>
            <a:r>
              <a:rPr lang="es-MX" sz="2000" b="1" dirty="0" smtClean="0">
                <a:solidFill>
                  <a:schemeClr val="accent2">
                    <a:lumMod val="50000"/>
                  </a:schemeClr>
                </a:solidFill>
              </a:rPr>
              <a:t>, y los </a:t>
            </a:r>
            <a:r>
              <a:rPr lang="es-MX" sz="2000" b="1" u="sng" dirty="0" smtClean="0">
                <a:solidFill>
                  <a:schemeClr val="accent2">
                    <a:lumMod val="50000"/>
                  </a:schemeClr>
                </a:solidFill>
              </a:rPr>
              <a:t>bosques de montaña y templados</a:t>
            </a:r>
            <a:r>
              <a:rPr lang="es-MX" sz="2000" b="1" dirty="0" smtClean="0">
                <a:solidFill>
                  <a:schemeClr val="accent2">
                    <a:lumMod val="50000"/>
                  </a:schemeClr>
                </a:solidFill>
              </a:rPr>
              <a:t>, </a:t>
            </a:r>
            <a:r>
              <a:rPr lang="es-MX" sz="2000" b="1" dirty="0">
                <a:solidFill>
                  <a:schemeClr val="accent2">
                    <a:lumMod val="50000"/>
                  </a:schemeClr>
                </a:solidFill>
              </a:rPr>
              <a:t>donde la humedad del aire es más alta que en los bosques lluviosos cálidos</a:t>
            </a:r>
            <a:r>
              <a:rPr lang="es-MX" sz="2000" b="1" dirty="0" smtClean="0">
                <a:solidFill>
                  <a:schemeClr val="accent2">
                    <a:lumMod val="50000"/>
                  </a:schemeClr>
                </a:solidFill>
              </a:rPr>
              <a:t>. </a:t>
            </a:r>
          </a:p>
          <a:p>
            <a:pPr algn="just"/>
            <a:r>
              <a:rPr lang="es-MX" sz="2000" b="1" dirty="0" smtClean="0">
                <a:solidFill>
                  <a:schemeClr val="accent2">
                    <a:lumMod val="50000"/>
                  </a:schemeClr>
                </a:solidFill>
              </a:rPr>
              <a:t>Existe una </a:t>
            </a:r>
            <a:r>
              <a:rPr lang="es-MX" sz="2000" b="1" dirty="0">
                <a:solidFill>
                  <a:schemeClr val="accent2">
                    <a:lumMod val="50000"/>
                  </a:schemeClr>
                </a:solidFill>
              </a:rPr>
              <a:t>abundante flora de epifitas, trepadoras y lianas, enredaderas con brotes colgantes y hospederos </a:t>
            </a:r>
            <a:r>
              <a:rPr lang="es-MX" sz="2000" b="1" dirty="0" smtClean="0">
                <a:solidFill>
                  <a:schemeClr val="accent2">
                    <a:lumMod val="50000"/>
                  </a:schemeClr>
                </a:solidFill>
              </a:rPr>
              <a:t>estranguladores, </a:t>
            </a:r>
            <a:r>
              <a:rPr lang="es-MX" sz="2000" b="1" dirty="0">
                <a:solidFill>
                  <a:schemeClr val="accent2">
                    <a:lumMod val="50000"/>
                  </a:schemeClr>
                </a:solidFill>
              </a:rPr>
              <a:t>el crecimiento de lianas, enredaderas y trepadoras es particularmente rico en la periferia de los bosques, a lo largo de los ríos, caminos y alrededor de los sitios de aclareo, pues con frecuencia son plantas demandantes de luz. </a:t>
            </a:r>
            <a:endParaRPr lang="es-MX" sz="2000" b="1" dirty="0" smtClean="0">
              <a:solidFill>
                <a:schemeClr val="accent2">
                  <a:lumMod val="50000"/>
                </a:schemeClr>
              </a:solidFill>
            </a:endParaRPr>
          </a:p>
        </p:txBody>
      </p:sp>
    </p:spTree>
    <p:extLst>
      <p:ext uri="{BB962C8B-B14F-4D97-AF65-F5344CB8AC3E}">
        <p14:creationId xmlns:p14="http://schemas.microsoft.com/office/powerpoint/2010/main" val="38648130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a:solidFill>
                  <a:schemeClr val="accent2">
                    <a:lumMod val="50000"/>
                  </a:schemeClr>
                </a:solidFill>
                <a:effectLst>
                  <a:outerShdw blurRad="38100" dist="38100" dir="2700000" algn="tl">
                    <a:srgbClr val="000000">
                      <a:alpha val="43137"/>
                    </a:srgbClr>
                  </a:outerShdw>
                </a:effectLst>
              </a:rPr>
              <a:t>Bosques húmedos tropicales. </a:t>
            </a:r>
          </a:p>
        </p:txBody>
      </p:sp>
      <p:sp>
        <p:nvSpPr>
          <p:cNvPr id="3" name="Marcador de contenido 2"/>
          <p:cNvSpPr>
            <a:spLocks noGrp="1"/>
          </p:cNvSpPr>
          <p:nvPr>
            <p:ph idx="1"/>
          </p:nvPr>
        </p:nvSpPr>
        <p:spPr>
          <a:solidFill>
            <a:schemeClr val="accent6">
              <a:lumMod val="40000"/>
              <a:lumOff val="60000"/>
            </a:schemeClr>
          </a:solidFill>
          <a:ln w="19050">
            <a:solidFill>
              <a:schemeClr val="accent6">
                <a:lumMod val="50000"/>
              </a:schemeClr>
            </a:solidFill>
          </a:ln>
        </p:spPr>
        <p:txBody>
          <a:bodyPr>
            <a:normAutofit fontScale="70000" lnSpcReduction="20000"/>
          </a:bodyPr>
          <a:lstStyle/>
          <a:p>
            <a:pPr>
              <a:buFont typeface="Wingdings" panose="05000000000000000000" pitchFamily="2" charset="2"/>
              <a:buChar char="q"/>
            </a:pPr>
            <a:r>
              <a:rPr lang="es-MX" b="1" dirty="0">
                <a:solidFill>
                  <a:schemeClr val="accent2">
                    <a:lumMod val="50000"/>
                  </a:schemeClr>
                </a:solidFill>
              </a:rPr>
              <a:t>Existen más de 29,000 especies de organismos vasculares que comparten este hábitat y que son responsables, en gran parte, de que los bosques húmedos tropicales contengan la diversidad biótica más alta de todos los sistemas continentales naturales. En ellos encontramos como epifitas musgos, líquenes, helechos, orquídeas, cactus, bromeliáceas, aráceas y representantes de muchas otras familias (Sutton et al., 1983</a:t>
            </a:r>
            <a:r>
              <a:rPr lang="es-MX" b="1" dirty="0" smtClean="0">
                <a:solidFill>
                  <a:schemeClr val="accent2">
                    <a:lumMod val="50000"/>
                  </a:schemeClr>
                </a:solidFill>
              </a:rPr>
              <a:t>).</a:t>
            </a:r>
          </a:p>
          <a:p>
            <a:pPr>
              <a:buFont typeface="Wingdings" panose="05000000000000000000" pitchFamily="2" charset="2"/>
              <a:buChar char="q"/>
            </a:pPr>
            <a:r>
              <a:rPr lang="es-MX" b="1" dirty="0">
                <a:solidFill>
                  <a:schemeClr val="accent2">
                    <a:lumMod val="50000"/>
                  </a:schemeClr>
                </a:solidFill>
              </a:rPr>
              <a:t>Así, la mayoría de las especies de epifitas existentes, están restringidas a los trópicos húmedos. Constituyen del 35 al 65 % de todas las especies de plantas en algunas selvas húmedas de América Central y América del Sur, contribuyendo con el 45 % de la biomasa total de </a:t>
            </a:r>
            <a:r>
              <a:rPr lang="es-MX" b="1" dirty="0" smtClean="0">
                <a:solidFill>
                  <a:schemeClr val="accent2">
                    <a:lumMod val="50000"/>
                  </a:schemeClr>
                </a:solidFill>
              </a:rPr>
              <a:t>hojas</a:t>
            </a:r>
          </a:p>
          <a:p>
            <a:pPr>
              <a:buFont typeface="Wingdings" panose="05000000000000000000" pitchFamily="2" charset="2"/>
              <a:buChar char="q"/>
            </a:pPr>
            <a:r>
              <a:rPr lang="es-MX" b="1" dirty="0">
                <a:solidFill>
                  <a:schemeClr val="accent2">
                    <a:lumMod val="50000"/>
                  </a:schemeClr>
                </a:solidFill>
              </a:rPr>
              <a:t>Tan sólo en América tropical hay unas 15,000 especies diferentes de </a:t>
            </a:r>
            <a:r>
              <a:rPr lang="es-MX" b="1" dirty="0" smtClean="0">
                <a:solidFill>
                  <a:schemeClr val="accent2">
                    <a:lumMod val="50000"/>
                  </a:schemeClr>
                </a:solidFill>
              </a:rPr>
              <a:t>epifitas</a:t>
            </a:r>
          </a:p>
          <a:p>
            <a:pPr>
              <a:buFont typeface="Wingdings" panose="05000000000000000000" pitchFamily="2" charset="2"/>
              <a:buChar char="q"/>
            </a:pPr>
            <a:r>
              <a:rPr lang="es-MX" b="1" dirty="0">
                <a:solidFill>
                  <a:schemeClr val="accent2">
                    <a:lumMod val="50000"/>
                  </a:schemeClr>
                </a:solidFill>
              </a:rPr>
              <a:t>Cerca de 18,000 especies tienen nombres científicos, pero se estima que otras 10,000 aún esperan ser descritas. </a:t>
            </a:r>
            <a:endParaRPr lang="es-MX" b="1" dirty="0" smtClean="0">
              <a:solidFill>
                <a:schemeClr val="accent2">
                  <a:lumMod val="50000"/>
                </a:schemeClr>
              </a:solidFill>
            </a:endParaRPr>
          </a:p>
          <a:p>
            <a:pPr>
              <a:buFont typeface="Wingdings" panose="05000000000000000000" pitchFamily="2" charset="2"/>
              <a:buChar char="q"/>
            </a:pPr>
            <a:r>
              <a:rPr lang="es-MX" b="1" dirty="0">
                <a:solidFill>
                  <a:schemeClr val="accent2">
                    <a:lumMod val="50000"/>
                  </a:schemeClr>
                </a:solidFill>
              </a:rPr>
              <a:t>Dentro de las monocotiledóneas, las orquídeas son las epifitas con mayor éxito, reportándose 119 géneros de la familia como epifitas (alrededor de 70 % de la familia está adaptado a este estilo de vida</a:t>
            </a:r>
            <a:endParaRPr lang="es-MX" b="1" dirty="0" smtClean="0">
              <a:solidFill>
                <a:schemeClr val="accent2">
                  <a:lumMod val="50000"/>
                </a:schemeClr>
              </a:solidFill>
            </a:endParaRPr>
          </a:p>
          <a:p>
            <a:endParaRPr lang="es-MX" dirty="0"/>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14</a:t>
            </a:fld>
            <a:endParaRPr lang="es-MX"/>
          </a:p>
        </p:txBody>
      </p:sp>
    </p:spTree>
    <p:extLst>
      <p:ext uri="{BB962C8B-B14F-4D97-AF65-F5344CB8AC3E}">
        <p14:creationId xmlns:p14="http://schemas.microsoft.com/office/powerpoint/2010/main" val="1322509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6113" y="0"/>
            <a:ext cx="10972800" cy="5081147"/>
          </a:xfrm>
          <a:solidFill>
            <a:schemeClr val="accent6">
              <a:lumMod val="60000"/>
              <a:lumOff val="40000"/>
            </a:schemeClr>
          </a:solidFill>
          <a:ln w="28575">
            <a:solidFill>
              <a:schemeClr val="accent6">
                <a:lumMod val="50000"/>
              </a:schemeClr>
            </a:solidFill>
          </a:ln>
        </p:spPr>
        <p:txBody>
          <a:bodyPr>
            <a:normAutofit fontScale="85000" lnSpcReduction="10000"/>
          </a:bodyPr>
          <a:lstStyle/>
          <a:p>
            <a:r>
              <a:rPr lang="es-MX" b="1" dirty="0" smtClean="0">
                <a:solidFill>
                  <a:schemeClr val="accent2">
                    <a:lumMod val="50000"/>
                  </a:schemeClr>
                </a:solidFill>
              </a:rPr>
              <a:t>Otros </a:t>
            </a:r>
            <a:r>
              <a:rPr lang="es-MX" b="1" dirty="0">
                <a:solidFill>
                  <a:schemeClr val="accent2">
                    <a:lumMod val="50000"/>
                  </a:schemeClr>
                </a:solidFill>
              </a:rPr>
              <a:t>grupos importantes de epifitas son las aráceas (especialmente </a:t>
            </a:r>
            <a:r>
              <a:rPr lang="es-MX" b="1" dirty="0" err="1">
                <a:solidFill>
                  <a:schemeClr val="accent2">
                    <a:lumMod val="50000"/>
                  </a:schemeClr>
                </a:solidFill>
              </a:rPr>
              <a:t>Anthurium</a:t>
            </a:r>
            <a:r>
              <a:rPr lang="es-MX" b="1" dirty="0">
                <a:solidFill>
                  <a:schemeClr val="accent2">
                    <a:lumMod val="50000"/>
                  </a:schemeClr>
                </a:solidFill>
              </a:rPr>
              <a:t>, </a:t>
            </a:r>
            <a:r>
              <a:rPr lang="es-MX" b="1" dirty="0" err="1">
                <a:solidFill>
                  <a:schemeClr val="accent2">
                    <a:lumMod val="50000"/>
                  </a:schemeClr>
                </a:solidFill>
              </a:rPr>
              <a:t>Philodendron</a:t>
            </a:r>
            <a:r>
              <a:rPr lang="es-MX" b="1" dirty="0">
                <a:solidFill>
                  <a:schemeClr val="accent2">
                    <a:lumMod val="50000"/>
                  </a:schemeClr>
                </a:solidFill>
              </a:rPr>
              <a:t> y </a:t>
            </a:r>
            <a:r>
              <a:rPr lang="es-MX" b="1" dirty="0" err="1">
                <a:solidFill>
                  <a:schemeClr val="accent2">
                    <a:lumMod val="50000"/>
                  </a:schemeClr>
                </a:solidFill>
              </a:rPr>
              <a:t>Rhaphidophora</a:t>
            </a:r>
            <a:r>
              <a:rPr lang="es-MX" b="1" dirty="0">
                <a:solidFill>
                  <a:schemeClr val="accent2">
                    <a:lumMod val="50000"/>
                  </a:schemeClr>
                </a:solidFill>
              </a:rPr>
              <a:t>) y las bromelias (cerca de la mitad de sus especies son epifitas). Las dicotiledóneas están bien representadas por las cactáceas, ericáceas, gesneriáceas, </a:t>
            </a:r>
            <a:r>
              <a:rPr lang="es-MX" b="1" dirty="0" err="1">
                <a:solidFill>
                  <a:schemeClr val="accent2">
                    <a:lumMod val="50000"/>
                  </a:schemeClr>
                </a:solidFill>
              </a:rPr>
              <a:t>melalstomatáceas</a:t>
            </a:r>
            <a:r>
              <a:rPr lang="es-MX" b="1" dirty="0">
                <a:solidFill>
                  <a:schemeClr val="accent2">
                    <a:lumMod val="50000"/>
                  </a:schemeClr>
                </a:solidFill>
              </a:rPr>
              <a:t>, piperáceas, rubiáceas y rutáceas. También están representadas las pteridofitas con especies de polipodiáceas, </a:t>
            </a:r>
            <a:r>
              <a:rPr lang="es-MX" b="1" dirty="0" err="1">
                <a:solidFill>
                  <a:schemeClr val="accent2">
                    <a:lumMod val="50000"/>
                  </a:schemeClr>
                </a:solidFill>
              </a:rPr>
              <a:t>sellaginelas</a:t>
            </a:r>
            <a:r>
              <a:rPr lang="es-MX" b="1" dirty="0">
                <a:solidFill>
                  <a:schemeClr val="accent2">
                    <a:lumMod val="50000"/>
                  </a:schemeClr>
                </a:solidFill>
              </a:rPr>
              <a:t> y </a:t>
            </a:r>
            <a:r>
              <a:rPr lang="es-MX" b="1" dirty="0" err="1">
                <a:solidFill>
                  <a:schemeClr val="accent2">
                    <a:lumMod val="50000"/>
                  </a:schemeClr>
                </a:solidFill>
              </a:rPr>
              <a:t>psilophytas</a:t>
            </a:r>
            <a:r>
              <a:rPr lang="es-MX" b="1" dirty="0">
                <a:solidFill>
                  <a:schemeClr val="accent2">
                    <a:lumMod val="50000"/>
                  </a:schemeClr>
                </a:solidFill>
              </a:rPr>
              <a:t>, sin olvidar grupos no vasculares que incluyen líquenes, musgos, algas y hepáticas (</a:t>
            </a:r>
            <a:r>
              <a:rPr lang="es-MX" b="1" dirty="0" err="1">
                <a:solidFill>
                  <a:schemeClr val="accent2">
                    <a:lumMod val="50000"/>
                  </a:schemeClr>
                </a:solidFill>
              </a:rPr>
              <a:t>Benzing</a:t>
            </a:r>
            <a:r>
              <a:rPr lang="es-MX" b="1" dirty="0">
                <a:solidFill>
                  <a:schemeClr val="accent2">
                    <a:lumMod val="50000"/>
                  </a:schemeClr>
                </a:solidFill>
              </a:rPr>
              <a:t>, 1990).</a:t>
            </a:r>
          </a:p>
          <a:p>
            <a:r>
              <a:rPr lang="es-MX" b="1" dirty="0" smtClean="0">
                <a:solidFill>
                  <a:schemeClr val="accent2">
                    <a:lumMod val="50000"/>
                  </a:schemeClr>
                </a:solidFill>
              </a:rPr>
              <a:t>Epifitas </a:t>
            </a:r>
            <a:r>
              <a:rPr lang="es-MX" b="1" dirty="0">
                <a:solidFill>
                  <a:schemeClr val="accent2">
                    <a:lumMod val="50000"/>
                  </a:schemeClr>
                </a:solidFill>
              </a:rPr>
              <a:t>menos comunes incluyen a algunas especies carnívoras como el género </a:t>
            </a:r>
            <a:r>
              <a:rPr lang="es-MX" b="1" dirty="0" err="1">
                <a:solidFill>
                  <a:schemeClr val="accent2">
                    <a:lumMod val="50000"/>
                  </a:schemeClr>
                </a:solidFill>
              </a:rPr>
              <a:t>Utricularia</a:t>
            </a:r>
            <a:r>
              <a:rPr lang="es-MX" b="1" dirty="0">
                <a:solidFill>
                  <a:schemeClr val="accent2">
                    <a:lumMod val="50000"/>
                  </a:schemeClr>
                </a:solidFill>
              </a:rPr>
              <a:t>, helechos (familia </a:t>
            </a:r>
            <a:r>
              <a:rPr lang="es-MX" b="1" dirty="0" err="1">
                <a:solidFill>
                  <a:schemeClr val="accent2">
                    <a:lumMod val="50000"/>
                  </a:schemeClr>
                </a:solidFill>
              </a:rPr>
              <a:t>Polypodiaceae</a:t>
            </a:r>
            <a:r>
              <a:rPr lang="es-MX" b="1" dirty="0">
                <a:solidFill>
                  <a:schemeClr val="accent2">
                    <a:lumMod val="50000"/>
                  </a:schemeClr>
                </a:solidFill>
              </a:rPr>
              <a:t>), cactos como </a:t>
            </a:r>
            <a:r>
              <a:rPr lang="es-MX" b="1" dirty="0" err="1">
                <a:solidFill>
                  <a:schemeClr val="accent2">
                    <a:lumMod val="50000"/>
                  </a:schemeClr>
                </a:solidFill>
              </a:rPr>
              <a:t>Rhipsalis</a:t>
            </a:r>
            <a:r>
              <a:rPr lang="es-MX" b="1" dirty="0">
                <a:solidFill>
                  <a:schemeClr val="accent2">
                    <a:lumMod val="50000"/>
                  </a:schemeClr>
                </a:solidFill>
              </a:rPr>
              <a:t> y </a:t>
            </a:r>
            <a:r>
              <a:rPr lang="es-MX" b="1" dirty="0" err="1">
                <a:solidFill>
                  <a:schemeClr val="accent2">
                    <a:lumMod val="50000"/>
                  </a:schemeClr>
                </a:solidFill>
              </a:rPr>
              <a:t>Epiphyllum</a:t>
            </a:r>
            <a:r>
              <a:rPr lang="es-MX" b="1" dirty="0">
                <a:solidFill>
                  <a:schemeClr val="accent2">
                    <a:lumMod val="50000"/>
                  </a:schemeClr>
                </a:solidFill>
              </a:rPr>
              <a:t>), violetas africanas (familia </a:t>
            </a:r>
            <a:r>
              <a:rPr lang="es-MX" b="1" dirty="0" err="1">
                <a:solidFill>
                  <a:schemeClr val="accent2">
                    <a:lumMod val="50000"/>
                  </a:schemeClr>
                </a:solidFill>
              </a:rPr>
              <a:t>Gesneriáceae</a:t>
            </a:r>
            <a:r>
              <a:rPr lang="es-MX" b="1" dirty="0">
                <a:solidFill>
                  <a:schemeClr val="accent2">
                    <a:lumMod val="50000"/>
                  </a:schemeClr>
                </a:solidFill>
              </a:rPr>
              <a:t>), lirios (familia </a:t>
            </a:r>
            <a:r>
              <a:rPr lang="es-MX" b="1" dirty="0" err="1">
                <a:solidFill>
                  <a:schemeClr val="accent2">
                    <a:lumMod val="50000"/>
                  </a:schemeClr>
                </a:solidFill>
              </a:rPr>
              <a:t>Araceae</a:t>
            </a:r>
            <a:r>
              <a:rPr lang="es-MX" b="1" dirty="0">
                <a:solidFill>
                  <a:schemeClr val="accent2">
                    <a:lumMod val="50000"/>
                  </a:schemeClr>
                </a:solidFill>
              </a:rPr>
              <a:t>), y los arándanos y rododendros (familia </a:t>
            </a:r>
            <a:r>
              <a:rPr lang="es-MX" b="1" dirty="0" err="1">
                <a:solidFill>
                  <a:schemeClr val="accent2">
                    <a:lumMod val="50000"/>
                  </a:schemeClr>
                </a:solidFill>
              </a:rPr>
              <a:t>Ericaceae</a:t>
            </a:r>
            <a:r>
              <a:rPr lang="es-MX" b="1" dirty="0">
                <a:solidFill>
                  <a:schemeClr val="accent2">
                    <a:lumMod val="50000"/>
                  </a:schemeClr>
                </a:solidFill>
              </a:rPr>
              <a:t>) (</a:t>
            </a:r>
            <a:r>
              <a:rPr lang="es-MX" b="1" dirty="0" err="1">
                <a:solidFill>
                  <a:schemeClr val="accent2">
                    <a:lumMod val="50000"/>
                  </a:schemeClr>
                </a:solidFill>
              </a:rPr>
              <a:t>Benzing</a:t>
            </a:r>
            <a:r>
              <a:rPr lang="es-MX" b="1" dirty="0">
                <a:solidFill>
                  <a:schemeClr val="accent2">
                    <a:lumMod val="50000"/>
                  </a:schemeClr>
                </a:solidFill>
              </a:rPr>
              <a:t>, 1989</a:t>
            </a:r>
            <a:r>
              <a:rPr lang="es-MX" b="1" dirty="0" smtClean="0">
                <a:solidFill>
                  <a:schemeClr val="accent2">
                    <a:lumMod val="50000"/>
                  </a:schemeClr>
                </a:solidFill>
              </a:rPr>
              <a:t>).</a:t>
            </a:r>
            <a:endParaRPr lang="es-MX" b="1" dirty="0">
              <a:solidFill>
                <a:schemeClr val="accent2">
                  <a:lumMod val="50000"/>
                </a:schemeClr>
              </a:solidFill>
            </a:endParaRPr>
          </a:p>
        </p:txBody>
      </p:sp>
      <p:sp>
        <p:nvSpPr>
          <p:cNvPr id="4" name="Marcador de número de diapositiva 3"/>
          <p:cNvSpPr>
            <a:spLocks noGrp="1"/>
          </p:cNvSpPr>
          <p:nvPr>
            <p:ph type="sldNum" sz="quarter" idx="12"/>
          </p:nvPr>
        </p:nvSpPr>
        <p:spPr>
          <a:xfrm>
            <a:off x="17749521" y="13509685"/>
            <a:ext cx="1204425" cy="139040"/>
          </a:xfrm>
        </p:spPr>
        <p:txBody>
          <a:bodyPr/>
          <a:lstStyle/>
          <a:p>
            <a:fld id="{E2B66F5C-A009-4746-8DAD-A4993CDD560F}" type="slidenum">
              <a:rPr lang="es-MX" smtClean="0"/>
              <a:pPr/>
              <a:t>15</a:t>
            </a:fld>
            <a:endParaRPr lang="es-MX"/>
          </a:p>
        </p:txBody>
      </p:sp>
      <p:pic>
        <p:nvPicPr>
          <p:cNvPr id="1026" name="Picture 2" descr="Resultado de imagen para plantas epifit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332" y="4873244"/>
            <a:ext cx="2480945" cy="19847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plantas epifit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2110" y="4873244"/>
            <a:ext cx="2646341" cy="198475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6203" y="4873244"/>
            <a:ext cx="1732620" cy="199067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sultado de imagen para plantas epifita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3189" y="4839495"/>
            <a:ext cx="2378710" cy="201850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Resultado de imagen para utriculari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08467" y="4833580"/>
            <a:ext cx="3024504" cy="2016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6877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E2B66F5C-A009-4746-8DAD-A4993CDD560F}" type="slidenum">
              <a:rPr lang="es-MX" smtClean="0"/>
              <a:pPr/>
              <a:t>16</a:t>
            </a:fld>
            <a:endParaRPr lang="es-MX"/>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5725" y="341652"/>
            <a:ext cx="5913973" cy="44589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361833"/>
            <a:ext cx="5854246" cy="4177084"/>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6890847" y="617225"/>
            <a:ext cx="5301153" cy="584775"/>
          </a:xfrm>
          <a:prstGeom prst="rect">
            <a:avLst/>
          </a:prstGeom>
        </p:spPr>
        <p:txBody>
          <a:bodyPr wrap="square">
            <a:spAutoFit/>
          </a:bodyPr>
          <a:lstStyle/>
          <a:p>
            <a:r>
              <a:rPr lang="es-MX" sz="3200" b="1" dirty="0">
                <a:solidFill>
                  <a:schemeClr val="accent2">
                    <a:lumMod val="50000"/>
                  </a:schemeClr>
                </a:solidFill>
                <a:effectLst>
                  <a:outerShdw blurRad="38100" dist="38100" dir="2700000" algn="tl">
                    <a:srgbClr val="000000">
                      <a:alpha val="43137"/>
                    </a:srgbClr>
                  </a:outerShdw>
                </a:effectLst>
              </a:rPr>
              <a:t>Bosques húmedos tropicales</a:t>
            </a:r>
            <a:r>
              <a:rPr lang="es-MX" sz="2800" b="1" dirty="0">
                <a:solidFill>
                  <a:schemeClr val="accent2">
                    <a:lumMod val="50000"/>
                  </a:schemeClr>
                </a:solidFill>
                <a:effectLst>
                  <a:outerShdw blurRad="38100" dist="38100" dir="2700000" algn="tl">
                    <a:srgbClr val="000000">
                      <a:alpha val="43137"/>
                    </a:srgbClr>
                  </a:outerShdw>
                </a:effectLst>
              </a:rPr>
              <a:t>. </a:t>
            </a:r>
            <a:endParaRPr lang="es-MX" sz="2800" dirty="0"/>
          </a:p>
        </p:txBody>
      </p:sp>
      <p:sp>
        <p:nvSpPr>
          <p:cNvPr id="5" name="Rectángulo 4"/>
          <p:cNvSpPr/>
          <p:nvPr/>
        </p:nvSpPr>
        <p:spPr>
          <a:xfrm>
            <a:off x="79253" y="5440519"/>
            <a:ext cx="6053260" cy="584775"/>
          </a:xfrm>
          <a:prstGeom prst="rect">
            <a:avLst/>
          </a:prstGeom>
        </p:spPr>
        <p:txBody>
          <a:bodyPr wrap="none">
            <a:spAutoFit/>
          </a:bodyPr>
          <a:lstStyle/>
          <a:p>
            <a:r>
              <a:rPr lang="es-MX" sz="3200" b="1" dirty="0">
                <a:solidFill>
                  <a:schemeClr val="accent2">
                    <a:lumMod val="50000"/>
                  </a:schemeClr>
                </a:solidFill>
                <a:effectLst>
                  <a:outerShdw blurRad="38100" dist="38100" dir="2700000" algn="tl">
                    <a:srgbClr val="000000">
                      <a:alpha val="43137"/>
                    </a:srgbClr>
                  </a:outerShdw>
                </a:effectLst>
              </a:rPr>
              <a:t>Bosques de montaña y templados</a:t>
            </a:r>
            <a:r>
              <a:rPr lang="es-MX" b="1" dirty="0">
                <a:solidFill>
                  <a:schemeClr val="accent2">
                    <a:lumMod val="50000"/>
                  </a:schemeClr>
                </a:solidFill>
                <a:effectLst>
                  <a:outerShdw blurRad="38100" dist="38100" dir="2700000" algn="tl">
                    <a:srgbClr val="000000">
                      <a:alpha val="43137"/>
                    </a:srgbClr>
                  </a:outerShdw>
                </a:effectLst>
              </a:rPr>
              <a:t>. </a:t>
            </a:r>
            <a:endParaRPr lang="es-MX" dirty="0"/>
          </a:p>
        </p:txBody>
      </p:sp>
      <p:sp>
        <p:nvSpPr>
          <p:cNvPr id="6" name="Flecha izquierda 5"/>
          <p:cNvSpPr/>
          <p:nvPr/>
        </p:nvSpPr>
        <p:spPr>
          <a:xfrm>
            <a:off x="7345680" y="1210416"/>
            <a:ext cx="1021080" cy="381000"/>
          </a:xfrm>
          <a:prstGeom prst="leftArrow">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echa izquierda 8"/>
          <p:cNvSpPr/>
          <p:nvPr/>
        </p:nvSpPr>
        <p:spPr>
          <a:xfrm rot="10800000">
            <a:off x="2801983" y="6025294"/>
            <a:ext cx="1021080" cy="381000"/>
          </a:xfrm>
          <a:prstGeom prst="leftArrow">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775615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chemeClr val="accent2">
                    <a:lumMod val="50000"/>
                  </a:schemeClr>
                </a:solidFill>
                <a:effectLst>
                  <a:outerShdw blurRad="38100" dist="38100" dir="2700000" algn="tl">
                    <a:srgbClr val="000000">
                      <a:alpha val="43137"/>
                    </a:srgbClr>
                  </a:outerShdw>
                </a:effectLst>
              </a:rPr>
              <a:t>Bosques de montaña y templados. </a:t>
            </a:r>
          </a:p>
        </p:txBody>
      </p:sp>
      <p:sp>
        <p:nvSpPr>
          <p:cNvPr id="3" name="2 Marcador de contenido"/>
          <p:cNvSpPr>
            <a:spLocks noGrp="1"/>
          </p:cNvSpPr>
          <p:nvPr>
            <p:ph idx="1"/>
          </p:nvPr>
        </p:nvSpPr>
        <p:spPr>
          <a:xfrm>
            <a:off x="609600" y="1417638"/>
            <a:ext cx="10972800" cy="5257795"/>
          </a:xfrm>
          <a:solidFill>
            <a:schemeClr val="accent6">
              <a:lumMod val="40000"/>
              <a:lumOff val="60000"/>
            </a:schemeClr>
          </a:solidFill>
          <a:ln w="28575">
            <a:solidFill>
              <a:schemeClr val="accent6">
                <a:lumMod val="50000"/>
              </a:schemeClr>
            </a:solidFill>
          </a:ln>
        </p:spPr>
        <p:txBody>
          <a:bodyPr>
            <a:normAutofit fontScale="77500" lnSpcReduction="20000"/>
          </a:bodyPr>
          <a:lstStyle/>
          <a:p>
            <a:r>
              <a:rPr lang="es-MX" b="1" dirty="0" smtClean="0">
                <a:solidFill>
                  <a:schemeClr val="accent2">
                    <a:lumMod val="50000"/>
                  </a:schemeClr>
                </a:solidFill>
              </a:rPr>
              <a:t>Los </a:t>
            </a:r>
            <a:r>
              <a:rPr lang="es-MX" b="1" dirty="0">
                <a:solidFill>
                  <a:schemeClr val="accent2">
                    <a:lumMod val="50000"/>
                  </a:schemeClr>
                </a:solidFill>
              </a:rPr>
              <a:t>bosques de montaña pueden tener una proporción mayor de epifitas a causa de </a:t>
            </a:r>
            <a:r>
              <a:rPr lang="es-MX" b="1" dirty="0">
                <a:solidFill>
                  <a:schemeClr val="accent2">
                    <a:lumMod val="50000"/>
                  </a:schemeClr>
                </a:solidFill>
                <a:effectLst>
                  <a:outerShdw blurRad="38100" dist="38100" dir="2700000" algn="tl">
                    <a:srgbClr val="000000">
                      <a:alpha val="43137"/>
                    </a:srgbClr>
                  </a:outerShdw>
                </a:effectLst>
              </a:rPr>
              <a:t>la elevada humedad de la atmósfera</a:t>
            </a:r>
            <a:r>
              <a:rPr lang="es-MX" b="1" dirty="0">
                <a:solidFill>
                  <a:schemeClr val="accent2">
                    <a:lumMod val="50000"/>
                  </a:schemeClr>
                </a:solidFill>
              </a:rPr>
              <a:t>, la cual fomenta su proliferación. </a:t>
            </a:r>
            <a:endParaRPr lang="es-MX" b="1" dirty="0" smtClean="0">
              <a:solidFill>
                <a:schemeClr val="accent2">
                  <a:lumMod val="50000"/>
                </a:schemeClr>
              </a:solidFill>
            </a:endParaRPr>
          </a:p>
          <a:p>
            <a:endParaRPr lang="es-MX" b="1" dirty="0" smtClean="0">
              <a:solidFill>
                <a:schemeClr val="accent2">
                  <a:lumMod val="50000"/>
                </a:schemeClr>
              </a:solidFill>
            </a:endParaRPr>
          </a:p>
          <a:p>
            <a:r>
              <a:rPr lang="es-MX" b="1" dirty="0" smtClean="0">
                <a:solidFill>
                  <a:schemeClr val="accent2">
                    <a:lumMod val="50000"/>
                  </a:schemeClr>
                </a:solidFill>
              </a:rPr>
              <a:t>Las </a:t>
            </a:r>
            <a:r>
              <a:rPr lang="es-MX" b="1" dirty="0">
                <a:solidFill>
                  <a:schemeClr val="accent2">
                    <a:lumMod val="50000"/>
                  </a:schemeClr>
                </a:solidFill>
              </a:rPr>
              <a:t>zonas más ricas en epifitas tienden a estar situadas en las pendientes de montañas tropicales cuyas altitudes medias van de 1,000 a 2,000 msnm </a:t>
            </a:r>
            <a:r>
              <a:rPr lang="es-MX" b="1" dirty="0">
                <a:solidFill>
                  <a:schemeClr val="accent2">
                    <a:lumMod val="50000"/>
                  </a:schemeClr>
                </a:solidFill>
                <a:effectLst>
                  <a:outerShdw blurRad="38100" dist="38100" dir="2700000" algn="tl">
                    <a:srgbClr val="000000">
                      <a:alpha val="43137"/>
                    </a:srgbClr>
                  </a:outerShdw>
                </a:effectLst>
              </a:rPr>
              <a:t>(una cuarta parte de las especies vegetales de los bosques húmedos de tierras bajas son epifitas</a:t>
            </a:r>
            <a:r>
              <a:rPr lang="es-MX" b="1" dirty="0">
                <a:solidFill>
                  <a:schemeClr val="accent2">
                    <a:lumMod val="50000"/>
                  </a:schemeClr>
                </a:solidFill>
              </a:rPr>
              <a:t>). A estas altitudes, las raíces y hojas de las epifitas reciben baños diarios de niebla y nubes, pero no están sometidas a heladas.</a:t>
            </a:r>
          </a:p>
          <a:p>
            <a:endParaRPr lang="es-MX" b="1" dirty="0">
              <a:solidFill>
                <a:schemeClr val="accent2">
                  <a:lumMod val="50000"/>
                </a:schemeClr>
              </a:solidFill>
            </a:endParaRPr>
          </a:p>
          <a:p>
            <a:r>
              <a:rPr lang="es-MX" b="1" dirty="0">
                <a:solidFill>
                  <a:schemeClr val="accent2">
                    <a:lumMod val="50000"/>
                  </a:schemeClr>
                </a:solidFill>
              </a:rPr>
              <a:t>En los bosques de montaña, además de los árboles, otras plantas tienen en su superficie que forman </a:t>
            </a:r>
            <a:r>
              <a:rPr lang="es-MX" b="1" dirty="0" smtClean="0">
                <a:solidFill>
                  <a:schemeClr val="accent2">
                    <a:lumMod val="50000"/>
                  </a:schemeClr>
                </a:solidFill>
              </a:rPr>
              <a:t>una </a:t>
            </a:r>
            <a:r>
              <a:rPr lang="es-MX" b="1" dirty="0">
                <a:solidFill>
                  <a:schemeClr val="accent2">
                    <a:lumMod val="50000"/>
                  </a:schemeClr>
                </a:solidFill>
              </a:rPr>
              <a:t>gruesa capa de musgo en la que otras plantas pueden enraizar, semejando una doble condición epifita. La flora epifita de la selva lluviosa </a:t>
            </a:r>
            <a:r>
              <a:rPr lang="es-MX" b="1" u="sng" dirty="0">
                <a:solidFill>
                  <a:schemeClr val="accent2">
                    <a:lumMod val="50000"/>
                  </a:schemeClr>
                </a:solidFill>
                <a:effectLst>
                  <a:outerShdw blurRad="38100" dist="38100" dir="2700000" algn="tl">
                    <a:srgbClr val="000000">
                      <a:alpha val="43137"/>
                    </a:srgbClr>
                  </a:outerShdw>
                </a:effectLst>
              </a:rPr>
              <a:t>incluye helechos y plantas con flor, los cuales no figuran entre los representantes </a:t>
            </a:r>
            <a:r>
              <a:rPr lang="es-MX" b="1" u="sng" dirty="0" err="1">
                <a:solidFill>
                  <a:schemeClr val="accent2">
                    <a:lumMod val="50000"/>
                  </a:schemeClr>
                </a:solidFill>
                <a:effectLst>
                  <a:outerShdw blurRad="38100" dist="38100" dir="2700000" algn="tl">
                    <a:srgbClr val="000000">
                      <a:alpha val="43137"/>
                    </a:srgbClr>
                  </a:outerShdw>
                </a:effectLst>
              </a:rPr>
              <a:t>epifíticos</a:t>
            </a:r>
            <a:r>
              <a:rPr lang="es-MX" b="1" u="sng" dirty="0">
                <a:solidFill>
                  <a:schemeClr val="accent2">
                    <a:lumMod val="50000"/>
                  </a:schemeClr>
                </a:solidFill>
                <a:effectLst>
                  <a:outerShdw blurRad="38100" dist="38100" dir="2700000" algn="tl">
                    <a:srgbClr val="000000">
                      <a:alpha val="43137"/>
                    </a:srgbClr>
                  </a:outerShdw>
                </a:effectLst>
              </a:rPr>
              <a:t> de los bosques templados</a:t>
            </a:r>
          </a:p>
          <a:p>
            <a:endParaRPr lang="es-MX" dirty="0"/>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17</a:t>
            </a:fld>
            <a:endParaRPr lang="es-MX"/>
          </a:p>
        </p:txBody>
      </p:sp>
    </p:spTree>
    <p:extLst>
      <p:ext uri="{BB962C8B-B14F-4D97-AF65-F5344CB8AC3E}">
        <p14:creationId xmlns:p14="http://schemas.microsoft.com/office/powerpoint/2010/main" val="28110315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6">
              <a:lumMod val="40000"/>
              <a:lumOff val="60000"/>
            </a:schemeClr>
          </a:solidFill>
        </p:spPr>
        <p:txBody>
          <a:bodyPr>
            <a:normAutofit/>
          </a:bodyPr>
          <a:lstStyle/>
          <a:p>
            <a:r>
              <a:rPr lang="es-MX" sz="3400" b="1" dirty="0" smtClean="0">
                <a:solidFill>
                  <a:schemeClr val="accent2">
                    <a:lumMod val="50000"/>
                  </a:schemeClr>
                </a:solidFill>
                <a:effectLst>
                  <a:outerShdw blurRad="38100" dist="38100" dir="2700000" algn="tl">
                    <a:srgbClr val="000000">
                      <a:alpha val="43137"/>
                    </a:srgbClr>
                  </a:outerShdw>
                </a:effectLst>
              </a:rPr>
              <a:t>3. COLONIZACIÓN </a:t>
            </a:r>
            <a:r>
              <a:rPr lang="es-MX" sz="3400" b="1" dirty="0">
                <a:solidFill>
                  <a:schemeClr val="accent2">
                    <a:lumMod val="50000"/>
                  </a:schemeClr>
                </a:solidFill>
                <a:effectLst>
                  <a:outerShdw blurRad="38100" dist="38100" dir="2700000" algn="tl">
                    <a:srgbClr val="000000">
                      <a:alpha val="43137"/>
                    </a:srgbClr>
                  </a:outerShdw>
                </a:effectLst>
              </a:rPr>
              <a:t>Y </a:t>
            </a:r>
            <a:r>
              <a:rPr lang="es-MX" sz="3400" b="1" dirty="0" smtClean="0">
                <a:solidFill>
                  <a:schemeClr val="accent2">
                    <a:lumMod val="50000"/>
                  </a:schemeClr>
                </a:solidFill>
                <a:effectLst>
                  <a:outerShdw blurRad="38100" dist="38100" dir="2700000" algn="tl">
                    <a:srgbClr val="000000">
                      <a:alpha val="43137"/>
                    </a:srgbClr>
                  </a:outerShdw>
                </a:effectLst>
              </a:rPr>
              <a:t>ESTABLECIMIENTO</a:t>
            </a:r>
            <a:endParaRPr lang="es-MX" sz="3400" dirty="0">
              <a:solidFill>
                <a:schemeClr val="accent2">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ln w="28575">
            <a:solidFill>
              <a:schemeClr val="accent6">
                <a:lumMod val="50000"/>
              </a:schemeClr>
            </a:solidFill>
          </a:ln>
        </p:spPr>
        <p:txBody>
          <a:bodyPr>
            <a:normAutofit fontScale="92500" lnSpcReduction="10000"/>
          </a:bodyPr>
          <a:lstStyle/>
          <a:p>
            <a:pPr marL="0" indent="0" algn="just">
              <a:buNone/>
            </a:pPr>
            <a:r>
              <a:rPr lang="es-MX" b="1" dirty="0" smtClean="0">
                <a:solidFill>
                  <a:schemeClr val="accent2">
                    <a:lumMod val="50000"/>
                  </a:schemeClr>
                </a:solidFill>
              </a:rPr>
              <a:t>No </a:t>
            </a:r>
            <a:r>
              <a:rPr lang="es-MX" b="1" dirty="0">
                <a:solidFill>
                  <a:schemeClr val="accent2">
                    <a:lumMod val="50000"/>
                  </a:schemeClr>
                </a:solidFill>
              </a:rPr>
              <a:t>todos los árboles les proporcionan un estrato suficientemente bueno, ya que sólo algunas epifitas pueden colonizar los troncos suaves y verticales de las palmeras o las ramas sombrías de los árboles. Sin embargo, los árboles con cortezas resquebrajadas o arrugadas, cubiertas de líquenes y musgos parece que ofrecen un buen lugar para el establecimiento de las semillas y esporas de las epifitas, las cuales están forzadas a producir un mayor número de descendientes que sus parientes propios del suelo debido a que gran cantidad de sus esporas y semillas no logran ubicarse en un lugar conveniente para su desarrollo.</a:t>
            </a:r>
          </a:p>
          <a:p>
            <a:endParaRPr lang="es-MX" dirty="0"/>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18</a:t>
            </a:fld>
            <a:endParaRPr lang="es-MX"/>
          </a:p>
        </p:txBody>
      </p:sp>
    </p:spTree>
    <p:extLst>
      <p:ext uri="{BB962C8B-B14F-4D97-AF65-F5344CB8AC3E}">
        <p14:creationId xmlns:p14="http://schemas.microsoft.com/office/powerpoint/2010/main" val="9751863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19</a:t>
            </a:fld>
            <a:endParaRPr lang="es-MX"/>
          </a:p>
        </p:txBody>
      </p:sp>
      <p:pic>
        <p:nvPicPr>
          <p:cNvPr id="2050" name="Picture 2" descr="Resultado de imagen para plantas epifitas"/>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9542" b="10219"/>
          <a:stretch/>
        </p:blipFill>
        <p:spPr bwMode="auto">
          <a:xfrm>
            <a:off x="839152" y="519973"/>
            <a:ext cx="5592128" cy="32561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plantas epifita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7518" y="519973"/>
            <a:ext cx="5053335" cy="336889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esultado de imagen para plantas epifit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152" y="3527429"/>
            <a:ext cx="3764032" cy="325596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esultado de imagen para plantas epifita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4959" y="3527430"/>
            <a:ext cx="4341289" cy="325596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Imagen relacionad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26824" y="3639560"/>
            <a:ext cx="4191782" cy="3143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8836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920205" y="764704"/>
            <a:ext cx="3515305" cy="850106"/>
          </a:xfrm>
          <a:solidFill>
            <a:schemeClr val="accent6">
              <a:lumMod val="60000"/>
              <a:lumOff val="40000"/>
            </a:schemeClr>
          </a:solidFill>
        </p:spPr>
        <p:txBody>
          <a:bodyPr rtlCol="0">
            <a:normAutofit/>
          </a:bodyPr>
          <a:lstStyle/>
          <a:p>
            <a:pPr algn="r" eaLnBrk="1" fontAlgn="auto" hangingPunct="1">
              <a:spcAft>
                <a:spcPts val="0"/>
              </a:spcAft>
              <a:defRPr/>
            </a:pPr>
            <a:r>
              <a:rPr lang="es-MX" sz="2800" b="1" dirty="0" smtClean="0">
                <a:solidFill>
                  <a:schemeClr val="accent2">
                    <a:lumMod val="50000"/>
                  </a:schemeClr>
                </a:solidFill>
                <a:effectLst>
                  <a:outerShdw blurRad="38100" dist="38100" dir="2700000" algn="tl">
                    <a:srgbClr val="000000">
                      <a:alpha val="43137"/>
                    </a:srgbClr>
                  </a:outerShdw>
                </a:effectLst>
              </a:rPr>
              <a:t>PRESENTACIÓN</a:t>
            </a:r>
            <a:endParaRPr lang="en-US" sz="2800" b="1" dirty="0">
              <a:solidFill>
                <a:schemeClr val="accent2">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47016" y="1992647"/>
            <a:ext cx="10972800" cy="3921044"/>
          </a:xfrm>
        </p:spPr>
        <p:txBody>
          <a:bodyPr rtlCol="0">
            <a:normAutofit fontScale="62500" lnSpcReduction="20000"/>
          </a:bodyPr>
          <a:lstStyle/>
          <a:p>
            <a:pPr algn="just" eaLnBrk="1" hangingPunct="1">
              <a:buFont typeface="Arial" charset="0"/>
              <a:buChar char="•"/>
              <a:defRPr/>
            </a:pPr>
            <a:r>
              <a:rPr lang="es-MX" b="1" dirty="0" smtClean="0">
                <a:solidFill>
                  <a:schemeClr val="accent2">
                    <a:lumMod val="50000"/>
                  </a:schemeClr>
                </a:solidFill>
              </a:rPr>
              <a:t>El Plan de Estudios del Programa Educativo </a:t>
            </a:r>
            <a:r>
              <a:rPr lang="es-MX" b="1" dirty="0" smtClean="0">
                <a:solidFill>
                  <a:schemeClr val="accent2">
                    <a:lumMod val="50000"/>
                  </a:schemeClr>
                </a:solidFill>
                <a:effectLst>
                  <a:outerShdw blurRad="38100" dist="38100" dir="2700000" algn="tl">
                    <a:srgbClr val="000000">
                      <a:alpha val="43137"/>
                    </a:srgbClr>
                  </a:outerShdw>
                </a:effectLst>
              </a:rPr>
              <a:t>de Ingeniero Agrónomo en Floricultura </a:t>
            </a:r>
            <a:r>
              <a:rPr lang="es-MX" b="1" dirty="0" smtClean="0">
                <a:solidFill>
                  <a:schemeClr val="accent2">
                    <a:lumMod val="50000"/>
                  </a:schemeClr>
                </a:solidFill>
              </a:rPr>
              <a:t>2015 plantea un modelo basado en competencias con el fin de consolidar programas educativos pertinentes y de calidad. El currículo se diseñó con base en una formación acorde a los tiempos actuales de una sociedad cada vez mas dinámica, participativa, demandante e interrelacionada.</a:t>
            </a:r>
            <a:endParaRPr lang="es-ES" b="1" dirty="0" smtClean="0">
              <a:solidFill>
                <a:schemeClr val="accent2">
                  <a:lumMod val="50000"/>
                </a:schemeClr>
              </a:solidFill>
            </a:endParaRPr>
          </a:p>
          <a:p>
            <a:pPr algn="just" eaLnBrk="1" hangingPunct="1">
              <a:buFont typeface="Arial" charset="0"/>
              <a:buChar char="•"/>
              <a:defRPr/>
            </a:pPr>
            <a:r>
              <a:rPr lang="es-MX" b="1" dirty="0" smtClean="0">
                <a:solidFill>
                  <a:schemeClr val="accent2">
                    <a:lumMod val="50000"/>
                  </a:schemeClr>
                </a:solidFill>
              </a:rPr>
              <a:t>La asignatura denominada </a:t>
            </a:r>
            <a:r>
              <a:rPr lang="es-MX" b="1" dirty="0" smtClean="0">
                <a:solidFill>
                  <a:schemeClr val="accent2">
                    <a:lumMod val="50000"/>
                  </a:schemeClr>
                </a:solidFill>
                <a:effectLst>
                  <a:outerShdw blurRad="38100" dist="38100" dir="2700000" algn="tl">
                    <a:srgbClr val="000000">
                      <a:alpha val="43137"/>
                    </a:srgbClr>
                  </a:outerShdw>
                </a:effectLst>
              </a:rPr>
              <a:t>“Orquídeas y Bromelias” </a:t>
            </a:r>
            <a:r>
              <a:rPr lang="es-MX" b="1" dirty="0" smtClean="0">
                <a:solidFill>
                  <a:schemeClr val="accent2">
                    <a:lumMod val="50000"/>
                  </a:schemeClr>
                </a:solidFill>
              </a:rPr>
              <a:t>pertenece al </a:t>
            </a:r>
            <a:r>
              <a:rPr lang="es-MX" b="1" dirty="0" smtClean="0">
                <a:solidFill>
                  <a:schemeClr val="accent2">
                    <a:lumMod val="50000"/>
                  </a:schemeClr>
                </a:solidFill>
                <a:effectLst>
                  <a:outerShdw blurRad="38100" dist="38100" dir="2700000" algn="tl">
                    <a:srgbClr val="000000">
                      <a:alpha val="43137"/>
                    </a:srgbClr>
                  </a:outerShdw>
                </a:effectLst>
              </a:rPr>
              <a:t>Área </a:t>
            </a:r>
            <a:r>
              <a:rPr lang="es-MX" b="1" dirty="0" smtClean="0">
                <a:solidFill>
                  <a:schemeClr val="accent2">
                    <a:lumMod val="50000"/>
                  </a:schemeClr>
                </a:solidFill>
                <a:effectLst>
                  <a:outerShdw blurRad="38100" dist="38100" dir="2700000" algn="tl">
                    <a:srgbClr val="000000">
                      <a:alpha val="43137"/>
                    </a:srgbClr>
                  </a:outerShdw>
                </a:effectLst>
              </a:rPr>
              <a:t>académica: </a:t>
            </a:r>
            <a:r>
              <a:rPr lang="es-MX" b="1" dirty="0" smtClean="0">
                <a:solidFill>
                  <a:schemeClr val="accent2">
                    <a:lumMod val="50000"/>
                  </a:schemeClr>
                </a:solidFill>
                <a:effectLst>
                  <a:outerShdw blurRad="38100" dist="38100" dir="2700000" algn="tl">
                    <a:srgbClr val="000000">
                      <a:alpha val="43137"/>
                    </a:srgbClr>
                  </a:outerShdw>
                </a:effectLst>
              </a:rPr>
              <a:t>“Agronómica” </a:t>
            </a:r>
            <a:r>
              <a:rPr lang="es-MX" b="1" dirty="0" smtClean="0">
                <a:solidFill>
                  <a:schemeClr val="accent2">
                    <a:lumMod val="50000"/>
                  </a:schemeClr>
                </a:solidFill>
              </a:rPr>
              <a:t>se imparte a los alumnos a partir del </a:t>
            </a:r>
            <a:r>
              <a:rPr lang="es-MX" b="1" dirty="0" smtClean="0">
                <a:solidFill>
                  <a:schemeClr val="accent2">
                    <a:lumMod val="50000"/>
                  </a:schemeClr>
                </a:solidFill>
                <a:effectLst>
                  <a:outerShdw blurRad="38100" dist="38100" dir="2700000" algn="tl">
                    <a:srgbClr val="000000">
                      <a:alpha val="43137"/>
                    </a:srgbClr>
                  </a:outerShdw>
                </a:effectLst>
              </a:rPr>
              <a:t>séptimo semestre </a:t>
            </a:r>
            <a:r>
              <a:rPr lang="es-MX" b="1" dirty="0" smtClean="0">
                <a:solidFill>
                  <a:schemeClr val="accent2">
                    <a:lumMod val="50000"/>
                  </a:schemeClr>
                </a:solidFill>
              </a:rPr>
              <a:t>de la Licenciatura de Ingeniero Agrónomo en Floricultura, con la finalidad de que los estudiantes adquieren los conocimientos, tanto teóricos como prácticos, sobre el cultivo y manejo post cosecha  de Orquídeas.</a:t>
            </a:r>
          </a:p>
          <a:p>
            <a:pPr algn="just" eaLnBrk="1" hangingPunct="1">
              <a:buFont typeface="Arial" charset="0"/>
              <a:buChar char="•"/>
              <a:defRPr/>
            </a:pPr>
            <a:endParaRPr lang="es-ES" b="1" dirty="0" smtClean="0">
              <a:solidFill>
                <a:schemeClr val="accent2">
                  <a:lumMod val="50000"/>
                </a:schemeClr>
              </a:solidFill>
            </a:endParaRPr>
          </a:p>
          <a:p>
            <a:pPr algn="just">
              <a:buFont typeface="Arial" charset="0"/>
              <a:buChar char="•"/>
              <a:defRPr/>
            </a:pPr>
            <a:r>
              <a:rPr lang="es-MX" b="1" dirty="0" smtClean="0">
                <a:solidFill>
                  <a:schemeClr val="accent2">
                    <a:lumMod val="50000"/>
                  </a:schemeClr>
                </a:solidFill>
              </a:rPr>
              <a:t>Este material audiovisual complementa la presentación de la </a:t>
            </a:r>
            <a:r>
              <a:rPr lang="es-MX" b="1" dirty="0">
                <a:solidFill>
                  <a:schemeClr val="accent2">
                    <a:lumMod val="50000"/>
                  </a:schemeClr>
                </a:solidFill>
                <a:effectLst>
                  <a:outerShdw blurRad="38100" dist="38100" dir="2700000" algn="tl">
                    <a:srgbClr val="000000">
                      <a:alpha val="43137"/>
                    </a:srgbClr>
                  </a:outerShdw>
                </a:effectLst>
              </a:rPr>
              <a:t>U</a:t>
            </a:r>
            <a:r>
              <a:rPr lang="es-MX" b="1" dirty="0" smtClean="0">
                <a:solidFill>
                  <a:schemeClr val="accent2">
                    <a:lumMod val="50000"/>
                  </a:schemeClr>
                </a:solidFill>
                <a:effectLst>
                  <a:outerShdw blurRad="38100" dist="38100" dir="2700000" algn="tl">
                    <a:srgbClr val="000000">
                      <a:alpha val="43137"/>
                    </a:srgbClr>
                  </a:outerShdw>
                </a:effectLst>
              </a:rPr>
              <a:t>nidad </a:t>
            </a:r>
            <a:r>
              <a:rPr lang="es-MX" b="1" dirty="0" smtClean="0">
                <a:solidFill>
                  <a:schemeClr val="accent2">
                    <a:lumMod val="50000"/>
                  </a:schemeClr>
                </a:solidFill>
                <a:effectLst>
                  <a:outerShdw blurRad="38100" dist="38100" dir="2700000" algn="tl">
                    <a:srgbClr val="000000">
                      <a:alpha val="43137"/>
                    </a:srgbClr>
                  </a:outerShdw>
                </a:effectLst>
              </a:rPr>
              <a:t>de competencia I</a:t>
            </a:r>
            <a:r>
              <a:rPr lang="es-MX" b="1" dirty="0" smtClean="0">
                <a:solidFill>
                  <a:schemeClr val="accent2">
                    <a:lumMod val="50000"/>
                  </a:schemeClr>
                </a:solidFill>
              </a:rPr>
              <a:t>, en donde </a:t>
            </a:r>
            <a:r>
              <a:rPr lang="es-MX" b="1" dirty="0">
                <a:solidFill>
                  <a:schemeClr val="accent2">
                    <a:lumMod val="50000"/>
                  </a:schemeClr>
                </a:solidFill>
              </a:rPr>
              <a:t>se abordan entre </a:t>
            </a:r>
            <a:r>
              <a:rPr lang="es-MX" b="1" dirty="0" smtClean="0">
                <a:solidFill>
                  <a:schemeClr val="accent2">
                    <a:lumMod val="50000"/>
                  </a:schemeClr>
                </a:solidFill>
              </a:rPr>
              <a:t>otros temas la importancia de las plantas epifitas, </a:t>
            </a:r>
            <a:r>
              <a:rPr lang="es-MX" b="1" dirty="0" smtClean="0">
                <a:solidFill>
                  <a:schemeClr val="accent2">
                    <a:lumMod val="50000"/>
                  </a:schemeClr>
                </a:solidFill>
              </a:rPr>
              <a:t>de las cuales tanto orquídeas y bromelias en su gran mayoría presentan esta forma de vida, se </a:t>
            </a:r>
            <a:r>
              <a:rPr lang="es-MX" b="1" dirty="0" smtClean="0">
                <a:solidFill>
                  <a:schemeClr val="accent2">
                    <a:lumMod val="50000"/>
                  </a:schemeClr>
                </a:solidFill>
              </a:rPr>
              <a:t>presentan los temas de importancia </a:t>
            </a:r>
            <a:r>
              <a:rPr lang="es-MX" b="1" dirty="0" smtClean="0">
                <a:solidFill>
                  <a:schemeClr val="accent2">
                    <a:lumMod val="50000"/>
                  </a:schemeClr>
                </a:solidFill>
              </a:rPr>
              <a:t>ecológica, </a:t>
            </a:r>
            <a:r>
              <a:rPr lang="es-MX" b="1" dirty="0" smtClean="0">
                <a:solidFill>
                  <a:schemeClr val="accent2">
                    <a:lumMod val="50000"/>
                  </a:schemeClr>
                </a:solidFill>
              </a:rPr>
              <a:t>diversidad, taxonomía, descripción botánica </a:t>
            </a:r>
            <a:r>
              <a:rPr lang="es-MX" b="1" dirty="0" smtClean="0">
                <a:solidFill>
                  <a:schemeClr val="accent2">
                    <a:lumMod val="50000"/>
                  </a:schemeClr>
                </a:solidFill>
              </a:rPr>
              <a:t>lo que sin duda </a:t>
            </a:r>
            <a:r>
              <a:rPr lang="es-MX" b="1" dirty="0" err="1" smtClean="0">
                <a:solidFill>
                  <a:schemeClr val="accent2">
                    <a:lumMod val="50000"/>
                  </a:schemeClr>
                </a:solidFill>
              </a:rPr>
              <a:t>dara</a:t>
            </a:r>
            <a:r>
              <a:rPr lang="es-MX" b="1" dirty="0" smtClean="0">
                <a:solidFill>
                  <a:schemeClr val="accent2">
                    <a:lumMod val="50000"/>
                  </a:schemeClr>
                </a:solidFill>
              </a:rPr>
              <a:t> bases suficientes para un mejor entendimiento y manejo de estas especies tan interesantes se anexa </a:t>
            </a:r>
            <a:r>
              <a:rPr lang="es-MX" b="1" dirty="0" smtClean="0">
                <a:solidFill>
                  <a:schemeClr val="accent2">
                    <a:lumMod val="50000"/>
                  </a:schemeClr>
                </a:solidFill>
              </a:rPr>
              <a:t>bibliografía básica. </a:t>
            </a:r>
            <a:endParaRPr lang="es-ES" b="1" dirty="0" smtClean="0">
              <a:solidFill>
                <a:schemeClr val="accent2">
                  <a:lumMod val="50000"/>
                </a:schemeClr>
              </a:solidFill>
            </a:endParaRPr>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2</a:t>
            </a:fld>
            <a:endParaRPr lang="es-MX"/>
          </a:p>
        </p:txBody>
      </p:sp>
    </p:spTree>
    <p:extLst>
      <p:ext uri="{BB962C8B-B14F-4D97-AF65-F5344CB8AC3E}">
        <p14:creationId xmlns:p14="http://schemas.microsoft.com/office/powerpoint/2010/main" val="22912184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solidFill>
            <a:schemeClr val="accent6">
              <a:lumMod val="40000"/>
              <a:lumOff val="60000"/>
            </a:schemeClr>
          </a:solidFill>
          <a:ln w="28575">
            <a:solidFill>
              <a:schemeClr val="accent6">
                <a:lumMod val="50000"/>
              </a:schemeClr>
            </a:solidFill>
          </a:ln>
        </p:spPr>
        <p:txBody>
          <a:bodyPr/>
          <a:lstStyle/>
          <a:p>
            <a:r>
              <a:rPr lang="es-MX" b="1" dirty="0">
                <a:solidFill>
                  <a:schemeClr val="accent2">
                    <a:lumMod val="50000"/>
                  </a:schemeClr>
                </a:solidFill>
              </a:rPr>
              <a:t>Sus semillas son dispersadas por el viento. Muchas de ellas tienen un tamaño microscópico y están equipadas con delgadas alas o paracaídas ganchudos. Incluso estas especies pueden ofrecer a las aves, murciélagos y primates, frutos frescos susceptibles de contener hasta 1,000 semillas cada uno. Estas semillas suelen ser adherentes y el animal se ve obligado a frotar su pico, boca, o pies contra una ramita para desprenderse de estas viscosas sustancias irritantes, de esta forma son plantadas sobre un árbol o arbusto</a:t>
            </a:r>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20</a:t>
            </a:fld>
            <a:endParaRPr lang="es-MX"/>
          </a:p>
        </p:txBody>
      </p:sp>
    </p:spTree>
    <p:extLst>
      <p:ext uri="{BB962C8B-B14F-4D97-AF65-F5344CB8AC3E}">
        <p14:creationId xmlns:p14="http://schemas.microsoft.com/office/powerpoint/2010/main" val="31737453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51238" y="5325443"/>
            <a:ext cx="5186362" cy="1143000"/>
          </a:xfrm>
          <a:solidFill>
            <a:schemeClr val="accent6">
              <a:lumMod val="40000"/>
              <a:lumOff val="60000"/>
            </a:schemeClr>
          </a:solidFill>
          <a:ln w="28575">
            <a:solidFill>
              <a:schemeClr val="accent6">
                <a:lumMod val="50000"/>
              </a:schemeClr>
            </a:solidFill>
          </a:ln>
        </p:spPr>
        <p:txBody>
          <a:bodyPr>
            <a:normAutofit/>
          </a:bodyPr>
          <a:lstStyle/>
          <a:p>
            <a:r>
              <a:rPr lang="es-MX" sz="4000" b="1" dirty="0" smtClean="0">
                <a:solidFill>
                  <a:schemeClr val="accent2">
                    <a:lumMod val="50000"/>
                  </a:schemeClr>
                </a:solidFill>
                <a:effectLst>
                  <a:outerShdw blurRad="38100" dist="38100" dir="2700000" algn="tl">
                    <a:srgbClr val="000000">
                      <a:alpha val="43137"/>
                    </a:srgbClr>
                  </a:outerShdw>
                </a:effectLst>
              </a:rPr>
              <a:t>Polinización de epifitas</a:t>
            </a:r>
            <a:endParaRPr lang="es-MX" sz="4000" b="1" dirty="0">
              <a:solidFill>
                <a:schemeClr val="accent2">
                  <a:lumMod val="50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21</a:t>
            </a:fld>
            <a:endParaRPr lang="es-MX"/>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4330" y="300368"/>
            <a:ext cx="3992880" cy="254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346" y="2532709"/>
            <a:ext cx="4031864" cy="239896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sultado de imagen para dispersion de semill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0586" y="300368"/>
            <a:ext cx="3111773" cy="4674338"/>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Resultado de imagen para dispersion de semillas orquidea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26934" y="2735334"/>
            <a:ext cx="3981156" cy="2239401"/>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Resultado de imagen para dispersion de semillas murcielago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52359" y="300368"/>
            <a:ext cx="3855731" cy="2590109"/>
          </a:xfrm>
          <a:prstGeom prst="rect">
            <a:avLst/>
          </a:prstGeom>
          <a:noFill/>
          <a:extLst>
            <a:ext uri="{909E8E84-426E-40DD-AFC4-6F175D3DCCD1}">
              <a14:hiddenFill xmlns:a14="http://schemas.microsoft.com/office/drawing/2010/main">
                <a:solidFill>
                  <a:srgbClr val="FFFFFF"/>
                </a:solidFill>
              </a14:hiddenFill>
            </a:ext>
          </a:extLst>
        </p:spPr>
      </p:pic>
      <p:pic>
        <p:nvPicPr>
          <p:cNvPr id="3087" name="Picture 1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85829" y="3748530"/>
            <a:ext cx="1903542" cy="1515155"/>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7326933" y="2890477"/>
            <a:ext cx="2586187" cy="307777"/>
          </a:xfrm>
          <a:prstGeom prst="rect">
            <a:avLst/>
          </a:prstGeom>
          <a:solidFill>
            <a:schemeClr val="accent6">
              <a:lumMod val="40000"/>
              <a:lumOff val="60000"/>
            </a:schemeClr>
          </a:solidFill>
        </p:spPr>
        <p:txBody>
          <a:bodyPr wrap="square" rtlCol="0">
            <a:spAutoFit/>
          </a:bodyPr>
          <a:lstStyle/>
          <a:p>
            <a:r>
              <a:rPr lang="es-ES_tradnl" sz="1400" b="1" dirty="0" smtClean="0">
                <a:solidFill>
                  <a:schemeClr val="accent2">
                    <a:lumMod val="50000"/>
                  </a:schemeClr>
                </a:solidFill>
              </a:rPr>
              <a:t>Capsula y semillas de orquídeas</a:t>
            </a:r>
            <a:endParaRPr lang="es-MX" sz="1400" b="1" dirty="0">
              <a:solidFill>
                <a:schemeClr val="accent2">
                  <a:lumMod val="50000"/>
                </a:schemeClr>
              </a:solidFill>
            </a:endParaRPr>
          </a:p>
        </p:txBody>
      </p:sp>
    </p:spTree>
    <p:extLst>
      <p:ext uri="{BB962C8B-B14F-4D97-AF65-F5344CB8AC3E}">
        <p14:creationId xmlns:p14="http://schemas.microsoft.com/office/powerpoint/2010/main" val="30067397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solidFill>
            <a:schemeClr val="accent6">
              <a:lumMod val="40000"/>
              <a:lumOff val="60000"/>
            </a:schemeClr>
          </a:solidFill>
          <a:ln w="28575">
            <a:solidFill>
              <a:schemeClr val="accent6">
                <a:lumMod val="50000"/>
              </a:schemeClr>
            </a:solidFill>
          </a:ln>
        </p:spPr>
        <p:txBody>
          <a:bodyPr>
            <a:normAutofit lnSpcReduction="10000"/>
          </a:bodyPr>
          <a:lstStyle/>
          <a:p>
            <a:r>
              <a:rPr lang="es-MX" dirty="0">
                <a:solidFill>
                  <a:schemeClr val="accent2">
                    <a:lumMod val="50000"/>
                  </a:schemeClr>
                </a:solidFill>
              </a:rPr>
              <a:t>Las orquídeas producen las semillas más pequeñas de entre todas las angiospermas (sus </a:t>
            </a:r>
            <a:r>
              <a:rPr lang="es-MX" dirty="0" smtClean="0">
                <a:solidFill>
                  <a:schemeClr val="accent2">
                    <a:lumMod val="50000"/>
                  </a:schemeClr>
                </a:solidFill>
              </a:rPr>
              <a:t>capsulas </a:t>
            </a:r>
            <a:r>
              <a:rPr lang="es-MX" dirty="0">
                <a:solidFill>
                  <a:schemeClr val="accent2">
                    <a:lumMod val="50000"/>
                  </a:schemeClr>
                </a:solidFill>
              </a:rPr>
              <a:t>pueden liberar cientos de miles de semillas que miden unas cuantas micras). Por su pequeño peso, se dispersan con frecuencia a grandes distancias. Una vez que han germinado, las orquídeas parecen adaptarse muy bien a vivir en la copa de los árboles</a:t>
            </a:r>
          </a:p>
          <a:p>
            <a:r>
              <a:rPr lang="es-MX" dirty="0">
                <a:solidFill>
                  <a:schemeClr val="accent2">
                    <a:lumMod val="50000"/>
                  </a:schemeClr>
                </a:solidFill>
              </a:rPr>
              <a:t>las células de la raíz hospedan hifas de hongos que se extienden entre las raíces de la orquídea y de esta forma apoyan la degradación de nutrimentos y su absorción. </a:t>
            </a:r>
          </a:p>
          <a:p>
            <a:endParaRPr lang="es-MX" dirty="0"/>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22</a:t>
            </a:fld>
            <a:endParaRPr lang="es-MX"/>
          </a:p>
        </p:txBody>
      </p:sp>
    </p:spTree>
    <p:extLst>
      <p:ext uri="{BB962C8B-B14F-4D97-AF65-F5344CB8AC3E}">
        <p14:creationId xmlns:p14="http://schemas.microsoft.com/office/powerpoint/2010/main" val="890511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2628" y="514124"/>
            <a:ext cx="5410200" cy="846591"/>
          </a:xfrm>
          <a:solidFill>
            <a:schemeClr val="accent6">
              <a:lumMod val="40000"/>
              <a:lumOff val="60000"/>
            </a:schemeClr>
          </a:solidFill>
          <a:ln>
            <a:solidFill>
              <a:schemeClr val="accent2">
                <a:lumMod val="50000"/>
              </a:schemeClr>
            </a:solidFill>
          </a:ln>
        </p:spPr>
        <p:txBody>
          <a:bodyPr>
            <a:normAutofit/>
          </a:bodyPr>
          <a:lstStyle/>
          <a:p>
            <a:r>
              <a:rPr lang="es-MX" sz="2800" b="1" dirty="0" smtClean="0">
                <a:solidFill>
                  <a:schemeClr val="accent2">
                    <a:lumMod val="50000"/>
                  </a:schemeClr>
                </a:solidFill>
              </a:rPr>
              <a:t>Capsulas y semillas de orquídeas</a:t>
            </a:r>
            <a:endParaRPr lang="es-MX" sz="2800" b="1" dirty="0">
              <a:solidFill>
                <a:schemeClr val="accent2">
                  <a:lumMod val="50000"/>
                </a:schemeClr>
              </a:solidFill>
            </a:endParaRPr>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23</a:t>
            </a:fld>
            <a:endParaRPr lang="es-MX"/>
          </a:p>
        </p:txBody>
      </p:sp>
      <p:pic>
        <p:nvPicPr>
          <p:cNvPr id="1026" name="Picture 2" descr="https://2.bp.blogspot.com/-AaPbQW1f2C4/VpE3-ucuKVI/AAAAAAABFUQ/_kg9D41yo98/s1600/2-Orquideas-semillas-orchids-seeds-orchidaceae-005.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539593" y="1732997"/>
            <a:ext cx="5042807" cy="430799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capsulas y semillas de orquide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2628" y="2148014"/>
            <a:ext cx="3878034" cy="3758973"/>
          </a:xfrm>
          <a:prstGeom prst="rect">
            <a:avLst/>
          </a:prstGeom>
          <a:noFill/>
          <a:extLst>
            <a:ext uri="{909E8E84-426E-40DD-AFC4-6F175D3DCCD1}">
              <a14:hiddenFill xmlns:a14="http://schemas.microsoft.com/office/drawing/2010/main">
                <a:solidFill>
                  <a:srgbClr val="FFFFFF"/>
                </a:solidFill>
              </a14:hiddenFill>
            </a:ext>
          </a:extLst>
        </p:spPr>
      </p:pic>
      <p:sp>
        <p:nvSpPr>
          <p:cNvPr id="5" name="Flecha a la derecha con muesca 4"/>
          <p:cNvSpPr/>
          <p:nvPr/>
        </p:nvSpPr>
        <p:spPr>
          <a:xfrm>
            <a:off x="5094514" y="3465513"/>
            <a:ext cx="1197429" cy="420687"/>
          </a:xfrm>
          <a:prstGeom prst="notchedRightArrow">
            <a:avLst/>
          </a:prstGeom>
          <a:solidFill>
            <a:schemeClr val="accent6">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631392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54434"/>
            <a:ext cx="10972800" cy="1143000"/>
          </a:xfrm>
        </p:spPr>
        <p:txBody>
          <a:bodyPr>
            <a:normAutofit/>
          </a:bodyPr>
          <a:lstStyle/>
          <a:p>
            <a:r>
              <a:rPr lang="es-MX" sz="3600" b="1" dirty="0" smtClean="0">
                <a:solidFill>
                  <a:schemeClr val="accent6">
                    <a:lumMod val="50000"/>
                  </a:schemeClr>
                </a:solidFill>
                <a:effectLst>
                  <a:outerShdw blurRad="38100" dist="38100" dir="2700000" algn="tl">
                    <a:srgbClr val="000000">
                      <a:alpha val="43137"/>
                    </a:srgbClr>
                  </a:outerShdw>
                </a:effectLst>
              </a:rPr>
              <a:t>4. CATEGORIZACION </a:t>
            </a:r>
            <a:r>
              <a:rPr lang="es-MX" sz="3600" b="1" dirty="0">
                <a:solidFill>
                  <a:schemeClr val="accent6">
                    <a:lumMod val="50000"/>
                  </a:schemeClr>
                </a:solidFill>
                <a:effectLst>
                  <a:outerShdw blurRad="38100" dist="38100" dir="2700000" algn="tl">
                    <a:srgbClr val="000000">
                      <a:alpha val="43137"/>
                    </a:srgbClr>
                  </a:outerShdw>
                </a:effectLst>
              </a:rPr>
              <a:t>DE LAS EPIFITAS</a:t>
            </a:r>
            <a:endParaRPr lang="es-MX" sz="3600"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7119257" y="1197434"/>
            <a:ext cx="4746172" cy="5464629"/>
          </a:xfrm>
          <a:solidFill>
            <a:schemeClr val="accent6">
              <a:lumMod val="60000"/>
              <a:lumOff val="40000"/>
            </a:schemeClr>
          </a:solidFill>
          <a:ln w="28575">
            <a:solidFill>
              <a:schemeClr val="accent6">
                <a:lumMod val="50000"/>
              </a:schemeClr>
            </a:solidFill>
          </a:ln>
        </p:spPr>
        <p:txBody>
          <a:bodyPr>
            <a:normAutofit fontScale="92500" lnSpcReduction="10000"/>
          </a:bodyPr>
          <a:lstStyle/>
          <a:p>
            <a:pPr marL="0" indent="0">
              <a:buNone/>
            </a:pPr>
            <a:r>
              <a:rPr lang="es-MX" dirty="0">
                <a:solidFill>
                  <a:schemeClr val="accent6">
                    <a:lumMod val="50000"/>
                  </a:schemeClr>
                </a:solidFill>
              </a:rPr>
              <a:t>L</a:t>
            </a:r>
            <a:r>
              <a:rPr lang="es-MX" dirty="0" smtClean="0">
                <a:solidFill>
                  <a:schemeClr val="accent6">
                    <a:lumMod val="50000"/>
                  </a:schemeClr>
                </a:solidFill>
              </a:rPr>
              <a:t>as epifitas se pueden clasificar con relación </a:t>
            </a:r>
            <a:r>
              <a:rPr lang="pt-BR" dirty="0" smtClean="0">
                <a:solidFill>
                  <a:schemeClr val="accent6">
                    <a:lumMod val="50000"/>
                  </a:schemeClr>
                </a:solidFill>
              </a:rPr>
              <a:t>a </a:t>
            </a:r>
            <a:r>
              <a:rPr lang="pt-BR" dirty="0" err="1">
                <a:solidFill>
                  <a:schemeClr val="accent6">
                    <a:lumMod val="50000"/>
                  </a:schemeClr>
                </a:solidFill>
              </a:rPr>
              <a:t>varios</a:t>
            </a:r>
            <a:r>
              <a:rPr lang="pt-BR" dirty="0">
                <a:solidFill>
                  <a:schemeClr val="accent6">
                    <a:lumMod val="50000"/>
                  </a:schemeClr>
                </a:solidFill>
              </a:rPr>
              <a:t> </a:t>
            </a:r>
            <a:r>
              <a:rPr lang="pt-BR" dirty="0" err="1">
                <a:solidFill>
                  <a:schemeClr val="accent6">
                    <a:lumMod val="50000"/>
                  </a:schemeClr>
                </a:solidFill>
              </a:rPr>
              <a:t>parámetros</a:t>
            </a:r>
            <a:r>
              <a:rPr lang="pt-BR" dirty="0">
                <a:solidFill>
                  <a:schemeClr val="accent6">
                    <a:lumMod val="50000"/>
                  </a:schemeClr>
                </a:solidFill>
              </a:rPr>
              <a:t>: </a:t>
            </a:r>
            <a:r>
              <a:rPr lang="pt-BR" dirty="0" err="1">
                <a:solidFill>
                  <a:schemeClr val="accent6">
                    <a:lumMod val="50000"/>
                  </a:schemeClr>
                </a:solidFill>
              </a:rPr>
              <a:t>hospedero</a:t>
            </a:r>
            <a:r>
              <a:rPr lang="pt-BR" dirty="0">
                <a:solidFill>
                  <a:schemeClr val="accent6">
                    <a:lumMod val="50000"/>
                  </a:schemeClr>
                </a:solidFill>
              </a:rPr>
              <a:t> o </a:t>
            </a:r>
            <a:r>
              <a:rPr lang="pt-BR" dirty="0" err="1" smtClean="0">
                <a:solidFill>
                  <a:schemeClr val="accent6">
                    <a:lumMod val="50000"/>
                  </a:schemeClr>
                </a:solidFill>
              </a:rPr>
              <a:t>forófito</a:t>
            </a:r>
            <a:r>
              <a:rPr lang="pt-BR" dirty="0">
                <a:solidFill>
                  <a:schemeClr val="accent6">
                    <a:lumMod val="50000"/>
                  </a:schemeClr>
                </a:solidFill>
              </a:rPr>
              <a:t>, hábito </a:t>
            </a:r>
            <a:r>
              <a:rPr lang="pt-BR" dirty="0" smtClean="0">
                <a:solidFill>
                  <a:schemeClr val="accent6">
                    <a:lumMod val="50000"/>
                  </a:schemeClr>
                </a:solidFill>
              </a:rPr>
              <a:t>de </a:t>
            </a:r>
            <a:r>
              <a:rPr lang="es-MX" dirty="0" smtClean="0">
                <a:solidFill>
                  <a:schemeClr val="accent6">
                    <a:lumMod val="50000"/>
                  </a:schemeClr>
                </a:solidFill>
              </a:rPr>
              <a:t>crecimiento</a:t>
            </a:r>
            <a:r>
              <a:rPr lang="es-MX" dirty="0">
                <a:solidFill>
                  <a:schemeClr val="accent6">
                    <a:lumMod val="50000"/>
                  </a:schemeClr>
                </a:solidFill>
              </a:rPr>
              <a:t>, humedad, luz, tipo de sustrato al que </a:t>
            </a:r>
            <a:r>
              <a:rPr lang="es-MX" dirty="0" smtClean="0">
                <a:solidFill>
                  <a:schemeClr val="accent6">
                    <a:lumMod val="50000"/>
                  </a:schemeClr>
                </a:solidFill>
              </a:rPr>
              <a:t>se arraigan </a:t>
            </a:r>
            <a:r>
              <a:rPr lang="es-MX" dirty="0">
                <a:solidFill>
                  <a:schemeClr val="accent6">
                    <a:lumMod val="50000"/>
                  </a:schemeClr>
                </a:solidFill>
              </a:rPr>
              <a:t>y mecanismos empleados para asegurar </a:t>
            </a:r>
            <a:r>
              <a:rPr lang="es-MX" dirty="0" smtClean="0">
                <a:solidFill>
                  <a:schemeClr val="accent6">
                    <a:lumMod val="50000"/>
                  </a:schemeClr>
                </a:solidFill>
              </a:rPr>
              <a:t>los recursos </a:t>
            </a:r>
            <a:r>
              <a:rPr lang="es-MX" dirty="0">
                <a:solidFill>
                  <a:schemeClr val="accent6">
                    <a:lumMod val="50000"/>
                  </a:schemeClr>
                </a:solidFill>
              </a:rPr>
              <a:t>bióticos; incluye sus formas vida y grados </a:t>
            </a:r>
            <a:r>
              <a:rPr lang="es-MX" dirty="0" smtClean="0">
                <a:solidFill>
                  <a:schemeClr val="accent6">
                    <a:lumMod val="50000"/>
                  </a:schemeClr>
                </a:solidFill>
              </a:rPr>
              <a:t>de tolerancia </a:t>
            </a:r>
            <a:r>
              <a:rPr lang="es-MX" dirty="0">
                <a:solidFill>
                  <a:schemeClr val="accent6">
                    <a:lumMod val="50000"/>
                  </a:schemeClr>
                </a:solidFill>
              </a:rPr>
              <a:t>hacia los principales factores de </a:t>
            </a:r>
            <a:r>
              <a:rPr lang="es-MX" dirty="0" smtClean="0">
                <a:solidFill>
                  <a:schemeClr val="accent6">
                    <a:lumMod val="50000"/>
                  </a:schemeClr>
                </a:solidFill>
              </a:rPr>
              <a:t>estrés</a:t>
            </a:r>
            <a:r>
              <a:rPr lang="es-MX" dirty="0">
                <a:solidFill>
                  <a:schemeClr val="accent6">
                    <a:lumMod val="50000"/>
                  </a:schemeClr>
                </a:solidFill>
              </a:rPr>
              <a:t>,</a:t>
            </a:r>
            <a:r>
              <a:rPr lang="es-MX" dirty="0" smtClean="0">
                <a:solidFill>
                  <a:schemeClr val="accent6">
                    <a:lumMod val="50000"/>
                  </a:schemeClr>
                </a:solidFill>
              </a:rPr>
              <a:t>  </a:t>
            </a:r>
            <a:r>
              <a:rPr lang="es-MX" dirty="0" err="1" smtClean="0">
                <a:solidFill>
                  <a:schemeClr val="accent6">
                    <a:lumMod val="50000"/>
                  </a:schemeClr>
                </a:solidFill>
              </a:rPr>
              <a:t>Benzing</a:t>
            </a:r>
            <a:r>
              <a:rPr lang="es-MX" dirty="0" smtClean="0">
                <a:solidFill>
                  <a:schemeClr val="accent6">
                    <a:lumMod val="50000"/>
                  </a:schemeClr>
                </a:solidFill>
              </a:rPr>
              <a:t> </a:t>
            </a:r>
            <a:r>
              <a:rPr lang="es-MX" dirty="0">
                <a:solidFill>
                  <a:schemeClr val="accent6">
                    <a:lumMod val="50000"/>
                  </a:schemeClr>
                </a:solidFill>
              </a:rPr>
              <a:t>(1989) </a:t>
            </a:r>
            <a:endParaRPr lang="es-MX" b="1" dirty="0" smtClean="0">
              <a:solidFill>
                <a:schemeClr val="accent6">
                  <a:lumMod val="50000"/>
                </a:schemeClr>
              </a:solidFill>
            </a:endParaRPr>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24</a:t>
            </a:fld>
            <a:endParaRPr lang="es-MX" dirty="0"/>
          </a:p>
        </p:txBody>
      </p:sp>
      <p:graphicFrame>
        <p:nvGraphicFramePr>
          <p:cNvPr id="5" name="Diagrama 4"/>
          <p:cNvGraphicFramePr/>
          <p:nvPr>
            <p:extLst>
              <p:ext uri="{D42A27DB-BD31-4B8C-83A1-F6EECF244321}">
                <p14:modId xmlns:p14="http://schemas.microsoft.com/office/powerpoint/2010/main" val="1279401941"/>
              </p:ext>
            </p:extLst>
          </p:nvPr>
        </p:nvGraphicFramePr>
        <p:xfrm>
          <a:off x="0" y="1600203"/>
          <a:ext cx="6008914" cy="49747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42311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a:solidFill>
                  <a:schemeClr val="accent2">
                    <a:lumMod val="50000"/>
                  </a:schemeClr>
                </a:solidFill>
                <a:effectLst>
                  <a:outerShdw blurRad="38100" dist="38100" dir="2700000" algn="tl">
                    <a:srgbClr val="000000">
                      <a:alpha val="43137"/>
                    </a:srgbClr>
                  </a:outerShdw>
                </a:effectLst>
              </a:rPr>
              <a:t>Categorías de epifitas en relación a formas de vida y nutrición</a:t>
            </a:r>
            <a:endParaRPr lang="es-MX" sz="3200" dirty="0">
              <a:solidFill>
                <a:schemeClr val="accent2">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09600" y="1797736"/>
            <a:ext cx="10972800" cy="4558619"/>
          </a:xfrm>
          <a:solidFill>
            <a:schemeClr val="accent6">
              <a:lumMod val="60000"/>
              <a:lumOff val="40000"/>
            </a:schemeClr>
          </a:solidFill>
          <a:ln w="28575">
            <a:solidFill>
              <a:schemeClr val="accent6">
                <a:lumMod val="50000"/>
              </a:schemeClr>
            </a:solidFill>
          </a:ln>
        </p:spPr>
        <p:txBody>
          <a:bodyPr>
            <a:noAutofit/>
          </a:bodyPr>
          <a:lstStyle/>
          <a:p>
            <a:r>
              <a:rPr lang="es-MX" sz="2200" b="1" dirty="0">
                <a:solidFill>
                  <a:schemeClr val="accent2">
                    <a:lumMod val="50000"/>
                  </a:schemeClr>
                </a:solidFill>
              </a:rPr>
              <a:t>Epifitas autótrofas. </a:t>
            </a:r>
            <a:r>
              <a:rPr lang="es-MX" sz="2200" dirty="0">
                <a:solidFill>
                  <a:schemeClr val="accent2">
                    <a:lumMod val="50000"/>
                  </a:schemeClr>
                </a:solidFill>
              </a:rPr>
              <a:t>Son epifitas fotosintéticas que se asientan sobre un </a:t>
            </a:r>
            <a:r>
              <a:rPr lang="es-MX" sz="2200" dirty="0" err="1">
                <a:solidFill>
                  <a:schemeClr val="accent2">
                    <a:lumMod val="50000"/>
                  </a:schemeClr>
                </a:solidFill>
              </a:rPr>
              <a:t>forofito</a:t>
            </a:r>
            <a:r>
              <a:rPr lang="es-MX" sz="2200" dirty="0">
                <a:solidFill>
                  <a:schemeClr val="accent2">
                    <a:lumMod val="50000"/>
                  </a:schemeClr>
                </a:solidFill>
              </a:rPr>
              <a:t> leñoso</a:t>
            </a:r>
            <a:r>
              <a:rPr lang="es-MX" sz="2200" dirty="0" smtClean="0">
                <a:solidFill>
                  <a:schemeClr val="accent2">
                    <a:lumMod val="50000"/>
                  </a:schemeClr>
                </a:solidFill>
              </a:rPr>
              <a:t>.</a:t>
            </a:r>
          </a:p>
          <a:p>
            <a:pPr algn="just"/>
            <a:r>
              <a:rPr lang="es-MX" sz="2200" b="1" dirty="0" smtClean="0">
                <a:solidFill>
                  <a:schemeClr val="accent2">
                    <a:lumMod val="50000"/>
                  </a:schemeClr>
                </a:solidFill>
              </a:rPr>
              <a:t>Epifitas </a:t>
            </a:r>
            <a:r>
              <a:rPr lang="es-MX" sz="2200" b="1" dirty="0">
                <a:solidFill>
                  <a:schemeClr val="accent2">
                    <a:lumMod val="50000"/>
                  </a:schemeClr>
                </a:solidFill>
              </a:rPr>
              <a:t>accidentales. </a:t>
            </a:r>
            <a:r>
              <a:rPr lang="es-MX" sz="2200" dirty="0">
                <a:solidFill>
                  <a:schemeClr val="accent2">
                    <a:lumMod val="50000"/>
                  </a:schemeClr>
                </a:solidFill>
              </a:rPr>
              <a:t>Son epifitas que no poseen modificaciones particulares para la vida en el dosel arbóreo. Crecen en ocasiones hasta madurar en el huésped sin tener un arraigo en el suelo. Son particularmente abundantes en bosques lluviosos</a:t>
            </a:r>
            <a:r>
              <a:rPr lang="es-MX" sz="2200" dirty="0" smtClean="0">
                <a:solidFill>
                  <a:schemeClr val="accent2">
                    <a:lumMod val="50000"/>
                  </a:schemeClr>
                </a:solidFill>
              </a:rPr>
              <a:t>.</a:t>
            </a:r>
          </a:p>
          <a:p>
            <a:pPr algn="just"/>
            <a:r>
              <a:rPr lang="es-MX" sz="2200" b="1" dirty="0" smtClean="0">
                <a:solidFill>
                  <a:schemeClr val="accent2">
                    <a:lumMod val="50000"/>
                  </a:schemeClr>
                </a:solidFill>
              </a:rPr>
              <a:t>Epifitas </a:t>
            </a:r>
            <a:r>
              <a:rPr lang="es-MX" sz="2200" b="1" dirty="0">
                <a:solidFill>
                  <a:schemeClr val="accent2">
                    <a:lumMod val="50000"/>
                  </a:schemeClr>
                </a:solidFill>
              </a:rPr>
              <a:t>facultativas. </a:t>
            </a:r>
            <a:r>
              <a:rPr lang="es-MX" sz="2200" dirty="0">
                <a:solidFill>
                  <a:schemeClr val="accent2">
                    <a:lumMod val="50000"/>
                  </a:schemeClr>
                </a:solidFill>
              </a:rPr>
              <a:t>Habitan tanto en el dosel forestal como en el suelo indistintamente. </a:t>
            </a:r>
            <a:r>
              <a:rPr lang="es-MX" sz="2200" dirty="0" smtClean="0">
                <a:solidFill>
                  <a:schemeClr val="accent2">
                    <a:lumMod val="50000"/>
                  </a:schemeClr>
                </a:solidFill>
              </a:rPr>
              <a:t>Helecho </a:t>
            </a:r>
            <a:r>
              <a:rPr lang="es-MX" sz="2200" b="1" i="1" dirty="0" err="1" smtClean="0">
                <a:solidFill>
                  <a:schemeClr val="accent2">
                    <a:lumMod val="50000"/>
                  </a:schemeClr>
                </a:solidFill>
              </a:rPr>
              <a:t>Polypodium</a:t>
            </a:r>
            <a:r>
              <a:rPr lang="es-MX" sz="2200" b="1" i="1" dirty="0" smtClean="0">
                <a:solidFill>
                  <a:schemeClr val="accent2">
                    <a:lumMod val="50000"/>
                  </a:schemeClr>
                </a:solidFill>
              </a:rPr>
              <a:t> </a:t>
            </a:r>
            <a:r>
              <a:rPr lang="es-MX" sz="2200" b="1" i="1" dirty="0" err="1">
                <a:solidFill>
                  <a:schemeClr val="accent2">
                    <a:lumMod val="50000"/>
                  </a:schemeClr>
                </a:solidFill>
              </a:rPr>
              <a:t>vulgare</a:t>
            </a:r>
            <a:r>
              <a:rPr lang="es-MX" sz="2200" b="1" i="1" dirty="0">
                <a:solidFill>
                  <a:schemeClr val="accent2">
                    <a:lumMod val="50000"/>
                  </a:schemeClr>
                </a:solidFill>
              </a:rPr>
              <a:t> (clima templado)</a:t>
            </a:r>
            <a:r>
              <a:rPr lang="es-MX" sz="2200" i="1" dirty="0">
                <a:solidFill>
                  <a:schemeClr val="accent2">
                    <a:lumMod val="50000"/>
                  </a:schemeClr>
                </a:solidFill>
              </a:rPr>
              <a:t> </a:t>
            </a:r>
            <a:r>
              <a:rPr lang="es-MX" sz="2200" dirty="0">
                <a:solidFill>
                  <a:schemeClr val="accent2">
                    <a:lumMod val="50000"/>
                  </a:schemeClr>
                </a:solidFill>
              </a:rPr>
              <a:t>y </a:t>
            </a:r>
            <a:r>
              <a:rPr lang="es-MX" sz="2200" b="1" i="1" dirty="0" err="1">
                <a:solidFill>
                  <a:schemeClr val="accent2">
                    <a:lumMod val="50000"/>
                  </a:schemeClr>
                </a:solidFill>
              </a:rPr>
              <a:t>Anthurium</a:t>
            </a:r>
            <a:r>
              <a:rPr lang="es-MX" sz="2200" b="1" i="1" dirty="0">
                <a:solidFill>
                  <a:schemeClr val="accent2">
                    <a:lumMod val="50000"/>
                  </a:schemeClr>
                </a:solidFill>
              </a:rPr>
              <a:t> </a:t>
            </a:r>
            <a:r>
              <a:rPr lang="es-MX" sz="2200" b="1" i="1" dirty="0" err="1">
                <a:solidFill>
                  <a:schemeClr val="accent2">
                    <a:lumMod val="50000"/>
                  </a:schemeClr>
                </a:solidFill>
              </a:rPr>
              <a:t>bredmeyeri</a:t>
            </a:r>
            <a:r>
              <a:rPr lang="es-MX" sz="2200" dirty="0">
                <a:solidFill>
                  <a:schemeClr val="accent2">
                    <a:lumMod val="50000"/>
                  </a:schemeClr>
                </a:solidFill>
              </a:rPr>
              <a:t>  (</a:t>
            </a:r>
            <a:r>
              <a:rPr lang="es-MX" sz="2200" i="1" dirty="0" err="1">
                <a:solidFill>
                  <a:schemeClr val="accent2">
                    <a:lumMod val="50000"/>
                  </a:schemeClr>
                </a:solidFill>
              </a:rPr>
              <a:t>Araceae</a:t>
            </a:r>
            <a:r>
              <a:rPr lang="es-MX" sz="2200" i="1" dirty="0">
                <a:solidFill>
                  <a:schemeClr val="accent2">
                    <a:lumMod val="50000"/>
                  </a:schemeClr>
                </a:solidFill>
              </a:rPr>
              <a:t> de clima tropical</a:t>
            </a:r>
            <a:r>
              <a:rPr lang="es-MX" sz="2200" dirty="0" smtClean="0">
                <a:solidFill>
                  <a:schemeClr val="accent2">
                    <a:lumMod val="50000"/>
                  </a:schemeClr>
                </a:solidFill>
              </a:rPr>
              <a:t>)</a:t>
            </a:r>
            <a:endParaRPr lang="es-MX" sz="2200" dirty="0">
              <a:solidFill>
                <a:schemeClr val="accent2">
                  <a:lumMod val="50000"/>
                </a:schemeClr>
              </a:solidFill>
            </a:endParaRPr>
          </a:p>
          <a:p>
            <a:pPr algn="just"/>
            <a:r>
              <a:rPr lang="es-MX" sz="2200" b="1" dirty="0">
                <a:solidFill>
                  <a:schemeClr val="accent2">
                    <a:lumMod val="50000"/>
                  </a:schemeClr>
                </a:solidFill>
              </a:rPr>
              <a:t>Epifitas </a:t>
            </a:r>
            <a:r>
              <a:rPr lang="es-MX" sz="2200" b="1" dirty="0" err="1">
                <a:solidFill>
                  <a:schemeClr val="accent2">
                    <a:lumMod val="50000"/>
                  </a:schemeClr>
                </a:solidFill>
              </a:rPr>
              <a:t>hemiepifitas</a:t>
            </a:r>
            <a:r>
              <a:rPr lang="es-MX" sz="2200" b="1" dirty="0">
                <a:solidFill>
                  <a:schemeClr val="accent2">
                    <a:lumMod val="50000"/>
                  </a:schemeClr>
                </a:solidFill>
              </a:rPr>
              <a:t>. </a:t>
            </a:r>
            <a:r>
              <a:rPr lang="es-MX" sz="2200" dirty="0">
                <a:solidFill>
                  <a:schemeClr val="accent2">
                    <a:lumMod val="50000"/>
                  </a:schemeClr>
                </a:solidFill>
              </a:rPr>
              <a:t>Integra especies que comienzan su vida como epifitas y posteriormente </a:t>
            </a:r>
            <a:r>
              <a:rPr lang="es-MX" sz="2200" dirty="0" smtClean="0">
                <a:solidFill>
                  <a:schemeClr val="accent2">
                    <a:lumMod val="50000"/>
                  </a:schemeClr>
                </a:solidFill>
              </a:rPr>
              <a:t>devienen en </a:t>
            </a:r>
            <a:r>
              <a:rPr lang="es-MX" sz="2200" dirty="0">
                <a:solidFill>
                  <a:schemeClr val="accent2">
                    <a:lumMod val="50000"/>
                  </a:schemeClr>
                </a:solidFill>
              </a:rPr>
              <a:t>organismos que arraigan al suelo. </a:t>
            </a:r>
            <a:r>
              <a:rPr lang="es-MX" sz="2200" b="1" dirty="0">
                <a:solidFill>
                  <a:schemeClr val="accent2">
                    <a:lumMod val="50000"/>
                  </a:schemeClr>
                </a:solidFill>
              </a:rPr>
              <a:t>“matapalo”</a:t>
            </a:r>
            <a:r>
              <a:rPr lang="es-MX" sz="2200" dirty="0">
                <a:solidFill>
                  <a:schemeClr val="accent2">
                    <a:lumMod val="50000"/>
                  </a:schemeClr>
                </a:solidFill>
              </a:rPr>
              <a:t>.   trópico mexicano </a:t>
            </a:r>
            <a:r>
              <a:rPr lang="es-MX" sz="2200" b="1" dirty="0" smtClean="0">
                <a:solidFill>
                  <a:schemeClr val="accent2">
                    <a:lumMod val="50000"/>
                  </a:schemeClr>
                </a:solidFill>
              </a:rPr>
              <a:t>Epifitas </a:t>
            </a:r>
            <a:r>
              <a:rPr lang="es-MX" sz="2200" b="1" dirty="0">
                <a:solidFill>
                  <a:schemeClr val="accent2">
                    <a:lumMod val="50000"/>
                  </a:schemeClr>
                </a:solidFill>
              </a:rPr>
              <a:t>verdaderas. </a:t>
            </a:r>
            <a:r>
              <a:rPr lang="es-MX" sz="2200" dirty="0">
                <a:solidFill>
                  <a:schemeClr val="accent2">
                    <a:lumMod val="50000"/>
                  </a:schemeClr>
                </a:solidFill>
              </a:rPr>
              <a:t>Pasan rutinariamente su ciclo vital completo sin el mínimo contacto con el suelo o con el tejido vascular del huésped. los más especializados moradores del dosel </a:t>
            </a:r>
            <a:r>
              <a:rPr lang="es-MX" sz="2200" dirty="0" smtClean="0">
                <a:solidFill>
                  <a:schemeClr val="accent2">
                    <a:lumMod val="50000"/>
                  </a:schemeClr>
                </a:solidFill>
              </a:rPr>
              <a:t>arbóreo</a:t>
            </a:r>
            <a:endParaRPr lang="es-MX" sz="2200" dirty="0">
              <a:solidFill>
                <a:schemeClr val="accent2">
                  <a:lumMod val="50000"/>
                </a:schemeClr>
              </a:solidFill>
            </a:endParaRPr>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25</a:t>
            </a:fld>
            <a:endParaRPr lang="es-MX"/>
          </a:p>
        </p:txBody>
      </p:sp>
    </p:spTree>
    <p:extLst>
      <p:ext uri="{BB962C8B-B14F-4D97-AF65-F5344CB8AC3E}">
        <p14:creationId xmlns:p14="http://schemas.microsoft.com/office/powerpoint/2010/main" val="10309250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E2B66F5C-A009-4746-8DAD-A4993CDD560F}" type="slidenum">
              <a:rPr lang="es-MX" smtClean="0"/>
              <a:pPr/>
              <a:t>26</a:t>
            </a:fld>
            <a:endParaRPr lang="es-MX"/>
          </a:p>
        </p:txBody>
      </p:sp>
      <p:pic>
        <p:nvPicPr>
          <p:cNvPr id="4098" name="Picture 2" descr="Archivo:Arbol que camina.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599" y="862578"/>
            <a:ext cx="3385458" cy="507818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8999" y="856233"/>
            <a:ext cx="3813401" cy="508453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sultado de imagen para polypodium vulgar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34995" y="872673"/>
            <a:ext cx="4115760" cy="274384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3941" y="3538408"/>
            <a:ext cx="3916113" cy="2402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50409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0"/>
            <a:ext cx="10972800" cy="1143000"/>
          </a:xfrm>
          <a:solidFill>
            <a:schemeClr val="accent6">
              <a:lumMod val="40000"/>
              <a:lumOff val="60000"/>
            </a:schemeClr>
          </a:solidFill>
        </p:spPr>
        <p:txBody>
          <a:bodyPr>
            <a:noAutofit/>
          </a:bodyPr>
          <a:lstStyle/>
          <a:p>
            <a:r>
              <a:rPr lang="es-MX" sz="3200" b="1" dirty="0">
                <a:solidFill>
                  <a:schemeClr val="accent2">
                    <a:lumMod val="50000"/>
                  </a:schemeClr>
                </a:solidFill>
                <a:effectLst>
                  <a:outerShdw blurRad="38100" dist="38100" dir="2700000" algn="tl">
                    <a:srgbClr val="000000">
                      <a:alpha val="43137"/>
                    </a:srgbClr>
                  </a:outerShdw>
                </a:effectLst>
              </a:rPr>
              <a:t>Categorías de epifitas en relación a formas de vida </a:t>
            </a:r>
            <a:r>
              <a:rPr lang="es-MX" sz="3200" b="1" dirty="0" smtClean="0">
                <a:solidFill>
                  <a:schemeClr val="accent2">
                    <a:lumMod val="50000"/>
                  </a:schemeClr>
                </a:solidFill>
                <a:effectLst>
                  <a:outerShdw blurRad="38100" dist="38100" dir="2700000" algn="tl">
                    <a:srgbClr val="000000">
                      <a:alpha val="43137"/>
                    </a:srgbClr>
                  </a:outerShdw>
                </a:effectLst>
              </a:rPr>
              <a:t>y nutrición</a:t>
            </a:r>
            <a:endParaRPr lang="es-MX" sz="3200" dirty="0">
              <a:solidFill>
                <a:schemeClr val="accent2">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09600" y="1462405"/>
            <a:ext cx="10972800" cy="5259075"/>
          </a:xfrm>
          <a:ln w="28575">
            <a:solidFill>
              <a:schemeClr val="accent6">
                <a:lumMod val="50000"/>
              </a:schemeClr>
            </a:solidFill>
          </a:ln>
        </p:spPr>
        <p:txBody>
          <a:bodyPr>
            <a:normAutofit fontScale="70000" lnSpcReduction="20000"/>
          </a:bodyPr>
          <a:lstStyle/>
          <a:p>
            <a:pPr>
              <a:buFont typeface="Wingdings" panose="05000000000000000000" pitchFamily="2" charset="2"/>
              <a:buChar char="Ø"/>
            </a:pPr>
            <a:r>
              <a:rPr lang="es-MX" b="1" dirty="0">
                <a:solidFill>
                  <a:schemeClr val="accent2">
                    <a:lumMod val="50000"/>
                  </a:schemeClr>
                </a:solidFill>
                <a:effectLst>
                  <a:outerShdw blurRad="38100" dist="38100" dir="2700000" algn="tl">
                    <a:srgbClr val="000000">
                      <a:alpha val="43137"/>
                    </a:srgbClr>
                  </a:outerShdw>
                </a:effectLst>
              </a:rPr>
              <a:t>Epifitas arbóreas</a:t>
            </a:r>
            <a:r>
              <a:rPr lang="es-MX" b="1" dirty="0">
                <a:solidFill>
                  <a:schemeClr val="accent2">
                    <a:lumMod val="50000"/>
                  </a:schemeClr>
                </a:solidFill>
              </a:rPr>
              <a:t>. En general crecen en el suelo sin pasar por una fase </a:t>
            </a:r>
            <a:r>
              <a:rPr lang="es-MX" b="1" dirty="0" err="1">
                <a:solidFill>
                  <a:schemeClr val="accent2">
                    <a:lumMod val="50000"/>
                  </a:schemeClr>
                </a:solidFill>
              </a:rPr>
              <a:t>epifítica</a:t>
            </a:r>
            <a:r>
              <a:rPr lang="es-MX" b="1" dirty="0">
                <a:solidFill>
                  <a:schemeClr val="accent2">
                    <a:lumMod val="50000"/>
                  </a:schemeClr>
                </a:solidFill>
              </a:rPr>
              <a:t>, </a:t>
            </a:r>
            <a:r>
              <a:rPr lang="es-MX" b="1" dirty="0" smtClean="0">
                <a:solidFill>
                  <a:schemeClr val="accent2">
                    <a:lumMod val="50000"/>
                  </a:schemeClr>
                </a:solidFill>
              </a:rPr>
              <a:t>como </a:t>
            </a:r>
            <a:r>
              <a:rPr lang="es-MX" b="1" dirty="0">
                <a:solidFill>
                  <a:schemeClr val="accent2">
                    <a:lumMod val="50000"/>
                  </a:schemeClr>
                </a:solidFill>
              </a:rPr>
              <a:t>es el caso de los bejucos. </a:t>
            </a:r>
            <a:r>
              <a:rPr lang="es-MX" b="1" i="1" dirty="0" err="1">
                <a:solidFill>
                  <a:schemeClr val="accent2">
                    <a:lumMod val="50000"/>
                  </a:schemeClr>
                </a:solidFill>
              </a:rPr>
              <a:t>Pisonia</a:t>
            </a:r>
            <a:r>
              <a:rPr lang="es-MX" b="1" i="1" dirty="0">
                <a:solidFill>
                  <a:schemeClr val="accent2">
                    <a:lumMod val="50000"/>
                  </a:schemeClr>
                </a:solidFill>
              </a:rPr>
              <a:t> </a:t>
            </a:r>
            <a:r>
              <a:rPr lang="es-MX" b="1" dirty="0">
                <a:solidFill>
                  <a:schemeClr val="accent2">
                    <a:lumMod val="50000"/>
                  </a:schemeClr>
                </a:solidFill>
              </a:rPr>
              <a:t>(</a:t>
            </a:r>
            <a:r>
              <a:rPr lang="es-MX" b="1" dirty="0" err="1">
                <a:solidFill>
                  <a:schemeClr val="accent2">
                    <a:lumMod val="50000"/>
                  </a:schemeClr>
                </a:solidFill>
              </a:rPr>
              <a:t>Nyctaginaceae</a:t>
            </a:r>
            <a:r>
              <a:rPr lang="es-MX" b="1" dirty="0">
                <a:solidFill>
                  <a:schemeClr val="accent2">
                    <a:lumMod val="50000"/>
                  </a:schemeClr>
                </a:solidFill>
              </a:rPr>
              <a:t>) es un género </a:t>
            </a:r>
            <a:r>
              <a:rPr lang="es-MX" b="1" dirty="0" err="1" smtClean="0">
                <a:solidFill>
                  <a:schemeClr val="accent2">
                    <a:lumMod val="50000"/>
                  </a:schemeClr>
                </a:solidFill>
              </a:rPr>
              <a:t>tipico</a:t>
            </a:r>
            <a:r>
              <a:rPr lang="es-MX" b="1" dirty="0" smtClean="0">
                <a:solidFill>
                  <a:schemeClr val="accent2">
                    <a:lumMod val="50000"/>
                  </a:schemeClr>
                </a:solidFill>
              </a:rPr>
              <a:t>.</a:t>
            </a:r>
            <a:endParaRPr lang="es-MX" b="1" dirty="0">
              <a:solidFill>
                <a:schemeClr val="accent2">
                  <a:lumMod val="50000"/>
                </a:schemeClr>
              </a:solidFill>
            </a:endParaRPr>
          </a:p>
          <a:p>
            <a:pPr>
              <a:buFont typeface="Wingdings" panose="05000000000000000000" pitchFamily="2" charset="2"/>
              <a:buChar char="Ø"/>
            </a:pPr>
            <a:r>
              <a:rPr lang="es-MX" b="1" dirty="0">
                <a:solidFill>
                  <a:schemeClr val="accent2">
                    <a:lumMod val="50000"/>
                  </a:schemeClr>
                </a:solidFill>
                <a:effectLst>
                  <a:outerShdw blurRad="38100" dist="38100" dir="2700000" algn="tl">
                    <a:srgbClr val="000000">
                      <a:alpha val="43137"/>
                    </a:srgbClr>
                  </a:outerShdw>
                </a:effectLst>
              </a:rPr>
              <a:t>Epifitas arbustivas</a:t>
            </a:r>
            <a:r>
              <a:rPr lang="es-MX" b="1" dirty="0">
                <a:solidFill>
                  <a:schemeClr val="accent2">
                    <a:lumMod val="50000"/>
                  </a:schemeClr>
                </a:solidFill>
              </a:rPr>
              <a:t>. Numerosas epifitas verdaderas y facultativas son arbustivas</a:t>
            </a:r>
            <a:r>
              <a:rPr lang="es-MX" b="1" dirty="0" smtClean="0">
                <a:solidFill>
                  <a:schemeClr val="accent2">
                    <a:lumMod val="50000"/>
                  </a:schemeClr>
                </a:solidFill>
              </a:rPr>
              <a:t>.</a:t>
            </a:r>
            <a:r>
              <a:rPr lang="es-MX" b="1" dirty="0">
                <a:solidFill>
                  <a:schemeClr val="accent2">
                    <a:lumMod val="50000"/>
                  </a:schemeClr>
                </a:solidFill>
              </a:rPr>
              <a:t> </a:t>
            </a:r>
          </a:p>
          <a:p>
            <a:pPr>
              <a:buFont typeface="Wingdings" panose="05000000000000000000" pitchFamily="2" charset="2"/>
              <a:buChar char="Ø"/>
            </a:pPr>
            <a:r>
              <a:rPr lang="es-MX" b="1" dirty="0">
                <a:solidFill>
                  <a:schemeClr val="accent2">
                    <a:lumMod val="50000"/>
                  </a:schemeClr>
                </a:solidFill>
                <a:effectLst>
                  <a:outerShdw blurRad="38100" dist="38100" dir="2700000" algn="tl">
                    <a:srgbClr val="000000">
                      <a:alpha val="43137"/>
                    </a:srgbClr>
                  </a:outerShdw>
                </a:effectLst>
              </a:rPr>
              <a:t>Epifitas </a:t>
            </a:r>
            <a:r>
              <a:rPr lang="es-MX" b="1" dirty="0" err="1">
                <a:solidFill>
                  <a:schemeClr val="accent2">
                    <a:lumMod val="50000"/>
                  </a:schemeClr>
                </a:solidFill>
                <a:effectLst>
                  <a:outerShdw blurRad="38100" dist="38100" dir="2700000" algn="tl">
                    <a:srgbClr val="000000">
                      <a:alpha val="43137"/>
                    </a:srgbClr>
                  </a:outerShdw>
                </a:effectLst>
              </a:rPr>
              <a:t>semileñosas</a:t>
            </a:r>
            <a:r>
              <a:rPr lang="es-MX" b="1" dirty="0">
                <a:solidFill>
                  <a:schemeClr val="accent2">
                    <a:lumMod val="50000"/>
                  </a:schemeClr>
                </a:solidFill>
                <a:effectLst>
                  <a:outerShdw blurRad="38100" dist="38100" dir="2700000" algn="tl">
                    <a:srgbClr val="000000">
                      <a:alpha val="43137"/>
                    </a:srgbClr>
                  </a:outerShdw>
                </a:effectLst>
              </a:rPr>
              <a:t> y herbáceas. </a:t>
            </a:r>
            <a:r>
              <a:rPr lang="es-MX" b="1" dirty="0">
                <a:solidFill>
                  <a:schemeClr val="accent2">
                    <a:lumMod val="50000"/>
                  </a:schemeClr>
                </a:solidFill>
              </a:rPr>
              <a:t>Dentro de este grupo se observa la mayor cantidad de diversidad de especies adaptadas al modo de vida de las copas del </a:t>
            </a:r>
            <a:r>
              <a:rPr lang="es-MX" b="1" dirty="0" err="1">
                <a:solidFill>
                  <a:schemeClr val="accent2">
                    <a:lumMod val="50000"/>
                  </a:schemeClr>
                </a:solidFill>
              </a:rPr>
              <a:t>forofito</a:t>
            </a:r>
            <a:r>
              <a:rPr lang="es-MX" b="1" dirty="0">
                <a:solidFill>
                  <a:schemeClr val="accent2">
                    <a:lumMod val="50000"/>
                  </a:schemeClr>
                </a:solidFill>
              </a:rPr>
              <a:t>, incluyen: </a:t>
            </a:r>
          </a:p>
          <a:p>
            <a:pPr marL="0" indent="0">
              <a:buNone/>
            </a:pPr>
            <a:r>
              <a:rPr lang="es-MX" b="1" i="1" dirty="0" smtClean="0">
                <a:solidFill>
                  <a:schemeClr val="accent2">
                    <a:lumMod val="50000"/>
                  </a:schemeClr>
                </a:solidFill>
              </a:rPr>
              <a:t>             i. </a:t>
            </a:r>
            <a:r>
              <a:rPr lang="es-MX" b="1" i="1" u="sng" dirty="0" smtClean="0">
                <a:solidFill>
                  <a:schemeClr val="accent2">
                    <a:lumMod val="50000"/>
                  </a:schemeClr>
                </a:solidFill>
              </a:rPr>
              <a:t>Epifitas </a:t>
            </a:r>
            <a:r>
              <a:rPr lang="es-MX" b="1" i="1" u="sng" dirty="0">
                <a:solidFill>
                  <a:schemeClr val="accent2">
                    <a:lumMod val="50000"/>
                  </a:schemeClr>
                </a:solidFill>
              </a:rPr>
              <a:t>tuberosas </a:t>
            </a:r>
            <a:r>
              <a:rPr lang="es-MX" b="1" dirty="0">
                <a:solidFill>
                  <a:schemeClr val="accent2">
                    <a:lumMod val="50000"/>
                  </a:schemeClr>
                </a:solidFill>
              </a:rPr>
              <a:t>(</a:t>
            </a:r>
            <a:r>
              <a:rPr lang="es-MX" b="1" i="1" dirty="0">
                <a:solidFill>
                  <a:schemeClr val="accent2">
                    <a:lumMod val="50000"/>
                  </a:schemeClr>
                </a:solidFill>
              </a:rPr>
              <a:t>almacenadoras y </a:t>
            </a:r>
            <a:r>
              <a:rPr lang="es-MX" b="1" i="1" dirty="0" err="1">
                <a:solidFill>
                  <a:schemeClr val="accent2">
                    <a:lumMod val="50000"/>
                  </a:schemeClr>
                </a:solidFill>
              </a:rPr>
              <a:t>mimercofitas</a:t>
            </a:r>
            <a:r>
              <a:rPr lang="es-MX" b="1" dirty="0">
                <a:solidFill>
                  <a:schemeClr val="accent2">
                    <a:lumMod val="50000"/>
                  </a:schemeClr>
                </a:solidFill>
              </a:rPr>
              <a:t>). Incluyen algunas especies de varias familias como las orquidáceas que presentan </a:t>
            </a:r>
            <a:r>
              <a:rPr lang="es-MX" b="1" dirty="0" err="1">
                <a:solidFill>
                  <a:schemeClr val="accent2">
                    <a:lumMod val="50000"/>
                  </a:schemeClr>
                </a:solidFill>
              </a:rPr>
              <a:t>pseudobulbos</a:t>
            </a:r>
            <a:r>
              <a:rPr lang="es-MX" b="1" dirty="0">
                <a:solidFill>
                  <a:schemeClr val="accent2">
                    <a:lumMod val="50000"/>
                  </a:schemeClr>
                </a:solidFill>
              </a:rPr>
              <a:t> y tubérculos susceptibles de ser empleados como estructuras de almacenaje. </a:t>
            </a:r>
          </a:p>
          <a:p>
            <a:pPr marL="0" indent="0">
              <a:buNone/>
            </a:pPr>
            <a:r>
              <a:rPr lang="es-MX" b="1" i="1" dirty="0" smtClean="0">
                <a:solidFill>
                  <a:schemeClr val="accent2">
                    <a:lumMod val="50000"/>
                  </a:schemeClr>
                </a:solidFill>
              </a:rPr>
              <a:t>             ii. </a:t>
            </a:r>
            <a:r>
              <a:rPr lang="es-MX" b="1" i="1" u="sng" dirty="0" smtClean="0">
                <a:solidFill>
                  <a:schemeClr val="accent2">
                    <a:lumMod val="50000"/>
                  </a:schemeClr>
                </a:solidFill>
              </a:rPr>
              <a:t>Epifitas </a:t>
            </a:r>
            <a:r>
              <a:rPr lang="es-MX" b="1" i="1" u="sng" dirty="0">
                <a:solidFill>
                  <a:schemeClr val="accent2">
                    <a:lumMod val="50000"/>
                  </a:schemeClr>
                </a:solidFill>
              </a:rPr>
              <a:t>trepadoras vivaces. </a:t>
            </a:r>
            <a:r>
              <a:rPr lang="es-MX" b="1" dirty="0" smtClean="0">
                <a:solidFill>
                  <a:schemeClr val="accent2">
                    <a:lumMod val="50000"/>
                  </a:schemeClr>
                </a:solidFill>
              </a:rPr>
              <a:t>lianas </a:t>
            </a:r>
            <a:r>
              <a:rPr lang="es-MX" b="1" dirty="0">
                <a:solidFill>
                  <a:schemeClr val="accent2">
                    <a:lumMod val="50000"/>
                  </a:schemeClr>
                </a:solidFill>
              </a:rPr>
              <a:t>o bejucos, colonizadoras primarias o secundarias. </a:t>
            </a:r>
            <a:r>
              <a:rPr lang="es-MX" b="1" dirty="0">
                <a:solidFill>
                  <a:schemeClr val="accent2">
                    <a:lumMod val="50000"/>
                  </a:schemeClr>
                </a:solidFill>
              </a:rPr>
              <a:t>R</a:t>
            </a:r>
            <a:r>
              <a:rPr lang="es-MX" b="1" dirty="0" smtClean="0">
                <a:solidFill>
                  <a:schemeClr val="accent2">
                    <a:lumMod val="50000"/>
                  </a:schemeClr>
                </a:solidFill>
              </a:rPr>
              <a:t>epresentantes </a:t>
            </a:r>
            <a:r>
              <a:rPr lang="es-MX" b="1" dirty="0">
                <a:solidFill>
                  <a:schemeClr val="accent2">
                    <a:lumMod val="50000"/>
                  </a:schemeClr>
                </a:solidFill>
              </a:rPr>
              <a:t>de este grupo son especies de </a:t>
            </a:r>
            <a:r>
              <a:rPr lang="es-MX" b="1" dirty="0" err="1">
                <a:solidFill>
                  <a:schemeClr val="accent2">
                    <a:lumMod val="50000"/>
                  </a:schemeClr>
                </a:solidFill>
              </a:rPr>
              <a:t>asclepidáceas</a:t>
            </a:r>
            <a:r>
              <a:rPr lang="es-MX" b="1" dirty="0">
                <a:solidFill>
                  <a:schemeClr val="accent2">
                    <a:lumMod val="50000"/>
                  </a:schemeClr>
                </a:solidFill>
              </a:rPr>
              <a:t>, ericáceas, gesneriáceas y helechos</a:t>
            </a:r>
            <a:r>
              <a:rPr lang="es-MX" b="1" dirty="0" smtClean="0">
                <a:solidFill>
                  <a:schemeClr val="accent2">
                    <a:lumMod val="50000"/>
                  </a:schemeClr>
                </a:solidFill>
              </a:rPr>
              <a:t>.</a:t>
            </a:r>
            <a:r>
              <a:rPr lang="es-MX" b="1" dirty="0">
                <a:solidFill>
                  <a:schemeClr val="accent2">
                    <a:lumMod val="50000"/>
                  </a:schemeClr>
                </a:solidFill>
              </a:rPr>
              <a:t> </a:t>
            </a:r>
          </a:p>
          <a:p>
            <a:pPr marL="0" indent="0">
              <a:buNone/>
            </a:pPr>
            <a:r>
              <a:rPr lang="es-MX" b="1" i="1" dirty="0">
                <a:solidFill>
                  <a:schemeClr val="accent2">
                    <a:lumMod val="50000"/>
                  </a:schemeClr>
                </a:solidFill>
              </a:rPr>
              <a:t> </a:t>
            </a:r>
            <a:r>
              <a:rPr lang="es-MX" b="1" i="1" dirty="0" smtClean="0">
                <a:solidFill>
                  <a:schemeClr val="accent2">
                    <a:lumMod val="50000"/>
                  </a:schemeClr>
                </a:solidFill>
              </a:rPr>
              <a:t>           iii. </a:t>
            </a:r>
            <a:r>
              <a:rPr lang="es-MX" b="1" i="1" u="sng" dirty="0" smtClean="0">
                <a:solidFill>
                  <a:schemeClr val="accent2">
                    <a:lumMod val="50000"/>
                  </a:schemeClr>
                </a:solidFill>
              </a:rPr>
              <a:t>Epifitas </a:t>
            </a:r>
            <a:r>
              <a:rPr lang="es-MX" b="1" i="1" u="sng" dirty="0" err="1" smtClean="0">
                <a:solidFill>
                  <a:schemeClr val="accent2">
                    <a:lumMod val="50000"/>
                  </a:schemeClr>
                </a:solidFill>
              </a:rPr>
              <a:t>epifitas</a:t>
            </a:r>
            <a:r>
              <a:rPr lang="es-MX" b="1" i="1" u="sng" dirty="0" smtClean="0">
                <a:solidFill>
                  <a:schemeClr val="accent2">
                    <a:lumMod val="50000"/>
                  </a:schemeClr>
                </a:solidFill>
              </a:rPr>
              <a:t> </a:t>
            </a:r>
            <a:r>
              <a:rPr lang="es-MX" b="1" i="1" u="sng" dirty="0">
                <a:solidFill>
                  <a:schemeClr val="accent2">
                    <a:lumMod val="50000"/>
                  </a:schemeClr>
                </a:solidFill>
              </a:rPr>
              <a:t>herbáceas en roseta</a:t>
            </a:r>
            <a:r>
              <a:rPr lang="es-MX" b="1" u="sng" dirty="0">
                <a:solidFill>
                  <a:schemeClr val="accent2">
                    <a:lumMod val="50000"/>
                  </a:schemeClr>
                </a:solidFill>
              </a:rPr>
              <a:t>. </a:t>
            </a:r>
            <a:r>
              <a:rPr lang="es-MX" b="1" dirty="0">
                <a:solidFill>
                  <a:schemeClr val="accent2">
                    <a:lumMod val="50000"/>
                  </a:schemeClr>
                </a:solidFill>
              </a:rPr>
              <a:t>Estos vástagos están bien desarrollados en </a:t>
            </a:r>
            <a:r>
              <a:rPr lang="es-MX" b="1" i="1" dirty="0" err="1">
                <a:solidFill>
                  <a:schemeClr val="accent2">
                    <a:lumMod val="50000"/>
                  </a:schemeClr>
                </a:solidFill>
              </a:rPr>
              <a:t>Dryunaria</a:t>
            </a:r>
            <a:r>
              <a:rPr lang="es-MX" b="1" i="1" dirty="0">
                <a:solidFill>
                  <a:schemeClr val="accent2">
                    <a:lumMod val="50000"/>
                  </a:schemeClr>
                </a:solidFill>
              </a:rPr>
              <a:t>, </a:t>
            </a:r>
            <a:r>
              <a:rPr lang="es-MX" b="1" i="1" dirty="0" err="1">
                <a:solidFill>
                  <a:schemeClr val="accent2">
                    <a:lumMod val="50000"/>
                  </a:schemeClr>
                </a:solidFill>
              </a:rPr>
              <a:t>Anthorium</a:t>
            </a:r>
            <a:r>
              <a:rPr lang="es-MX" b="1" i="1" dirty="0">
                <a:solidFill>
                  <a:schemeClr val="accent2">
                    <a:lumMod val="50000"/>
                  </a:schemeClr>
                </a:solidFill>
              </a:rPr>
              <a:t>, </a:t>
            </a:r>
            <a:r>
              <a:rPr lang="es-MX" b="1" i="1" dirty="0" err="1">
                <a:solidFill>
                  <a:schemeClr val="accent2">
                    <a:lumMod val="50000"/>
                  </a:schemeClr>
                </a:solidFill>
              </a:rPr>
              <a:t>Phylodendron</a:t>
            </a:r>
            <a:r>
              <a:rPr lang="es-MX" b="1" i="1" dirty="0">
                <a:solidFill>
                  <a:schemeClr val="accent2">
                    <a:lumMod val="50000"/>
                  </a:schemeClr>
                </a:solidFill>
              </a:rPr>
              <a:t>, </a:t>
            </a:r>
            <a:r>
              <a:rPr lang="es-MX" b="1" i="1" dirty="0" err="1">
                <a:solidFill>
                  <a:schemeClr val="accent2">
                    <a:lumMod val="50000"/>
                  </a:schemeClr>
                </a:solidFill>
              </a:rPr>
              <a:t>Bromelia</a:t>
            </a:r>
            <a:r>
              <a:rPr lang="es-MX" b="1" i="1" dirty="0">
                <a:solidFill>
                  <a:schemeClr val="accent2">
                    <a:lumMod val="50000"/>
                  </a:schemeClr>
                </a:solidFill>
              </a:rPr>
              <a:t> y </a:t>
            </a:r>
            <a:r>
              <a:rPr lang="es-MX" b="1" i="1" dirty="0" err="1">
                <a:solidFill>
                  <a:schemeClr val="accent2">
                    <a:lumMod val="50000"/>
                  </a:schemeClr>
                </a:solidFill>
              </a:rPr>
              <a:t>Asplenium</a:t>
            </a:r>
            <a:r>
              <a:rPr lang="es-MX" b="1" i="1" dirty="0">
                <a:solidFill>
                  <a:schemeClr val="accent2">
                    <a:lumMod val="50000"/>
                  </a:schemeClr>
                </a:solidFill>
              </a:rPr>
              <a:t>. </a:t>
            </a:r>
            <a:endParaRPr lang="es-MX" b="1" i="1" dirty="0" smtClean="0">
              <a:solidFill>
                <a:schemeClr val="accent2">
                  <a:lumMod val="50000"/>
                </a:schemeClr>
              </a:solidFill>
            </a:endParaRPr>
          </a:p>
          <a:p>
            <a:pPr>
              <a:buFont typeface="Wingdings" panose="05000000000000000000" pitchFamily="2" charset="2"/>
              <a:buChar char="Ø"/>
            </a:pPr>
            <a:endParaRPr lang="es-MX" b="1" dirty="0" smtClean="0">
              <a:solidFill>
                <a:schemeClr val="accent2">
                  <a:lumMod val="50000"/>
                </a:schemeClr>
              </a:solidFill>
            </a:endParaRPr>
          </a:p>
          <a:p>
            <a:pPr>
              <a:buFont typeface="Wingdings" panose="05000000000000000000" pitchFamily="2" charset="2"/>
              <a:buChar char="Ø"/>
            </a:pPr>
            <a:r>
              <a:rPr lang="es-MX" b="1" dirty="0" smtClean="0">
                <a:solidFill>
                  <a:schemeClr val="accent2">
                    <a:lumMod val="50000"/>
                  </a:schemeClr>
                </a:solidFill>
                <a:effectLst>
                  <a:outerShdw blurRad="38100" dist="38100" dir="2700000" algn="tl">
                    <a:srgbClr val="000000">
                      <a:alpha val="43137"/>
                    </a:srgbClr>
                  </a:outerShdw>
                </a:effectLst>
              </a:rPr>
              <a:t>Epifitas </a:t>
            </a:r>
            <a:r>
              <a:rPr lang="es-MX" b="1" dirty="0">
                <a:solidFill>
                  <a:schemeClr val="accent2">
                    <a:lumMod val="50000"/>
                  </a:schemeClr>
                </a:solidFill>
                <a:effectLst>
                  <a:outerShdw blurRad="38100" dist="38100" dir="2700000" algn="tl">
                    <a:srgbClr val="000000">
                      <a:alpha val="43137"/>
                    </a:srgbClr>
                  </a:outerShdw>
                </a:effectLst>
              </a:rPr>
              <a:t>herbáceas formadoras de maraña de raíces y hojas enredadoras adherentes</a:t>
            </a:r>
            <a:r>
              <a:rPr lang="es-MX" b="1" dirty="0">
                <a:solidFill>
                  <a:schemeClr val="accent2">
                    <a:lumMod val="50000"/>
                  </a:schemeClr>
                </a:solidFill>
              </a:rPr>
              <a:t>. </a:t>
            </a:r>
            <a:r>
              <a:rPr lang="es-MX" b="1" dirty="0" smtClean="0">
                <a:solidFill>
                  <a:schemeClr val="accent2">
                    <a:lumMod val="50000"/>
                  </a:schemeClr>
                </a:solidFill>
              </a:rPr>
              <a:t>Ejemplos </a:t>
            </a:r>
            <a:r>
              <a:rPr lang="es-MX" b="1" dirty="0">
                <a:solidFill>
                  <a:schemeClr val="accent2">
                    <a:lumMod val="50000"/>
                  </a:schemeClr>
                </a:solidFill>
              </a:rPr>
              <a:t>notorios se tienen en orquídeas con raíces adherentes y bromelias atmosféricas con numerosas hojas filiformes</a:t>
            </a:r>
            <a:r>
              <a:rPr lang="es-MX" b="1" dirty="0" smtClean="0">
                <a:solidFill>
                  <a:schemeClr val="accent2">
                    <a:lumMod val="50000"/>
                  </a:schemeClr>
                </a:solidFill>
              </a:rPr>
              <a:t>.</a:t>
            </a:r>
            <a:endParaRPr lang="es-MX" b="1" dirty="0">
              <a:solidFill>
                <a:schemeClr val="accent2">
                  <a:lumMod val="50000"/>
                </a:schemeClr>
              </a:solidFill>
            </a:endParaRPr>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27</a:t>
            </a:fld>
            <a:endParaRPr lang="es-MX"/>
          </a:p>
        </p:txBody>
      </p:sp>
    </p:spTree>
    <p:extLst>
      <p:ext uri="{BB962C8B-B14F-4D97-AF65-F5344CB8AC3E}">
        <p14:creationId xmlns:p14="http://schemas.microsoft.com/office/powerpoint/2010/main" val="15074639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E2B66F5C-A009-4746-8DAD-A4993CDD560F}" type="slidenum">
              <a:rPr lang="es-MX" smtClean="0"/>
              <a:pPr/>
              <a:t>28</a:t>
            </a:fld>
            <a:endParaRPr lang="es-MX"/>
          </a:p>
        </p:txBody>
      </p:sp>
      <p:pic>
        <p:nvPicPr>
          <p:cNvPr id="2050" name="Picture 2" descr="Imagen relacionada"/>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915728"/>
            <a:ext cx="2405743" cy="320765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lianas y bejuc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5343" y="932510"/>
            <a:ext cx="4254500" cy="31908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esultado de imagen para aspleniu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9843" y="932510"/>
            <a:ext cx="4254501" cy="3190876"/>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609600" y="4685096"/>
            <a:ext cx="1945725" cy="369332"/>
          </a:xfrm>
          <a:prstGeom prst="rect">
            <a:avLst/>
          </a:prstGeom>
        </p:spPr>
        <p:txBody>
          <a:bodyPr wrap="none">
            <a:spAutoFit/>
          </a:bodyPr>
          <a:lstStyle/>
          <a:p>
            <a:r>
              <a:rPr lang="es-MX" b="1" i="1" u="sng" dirty="0">
                <a:solidFill>
                  <a:schemeClr val="accent2">
                    <a:lumMod val="50000"/>
                  </a:schemeClr>
                </a:solidFill>
              </a:rPr>
              <a:t>Epifitas tuberosas </a:t>
            </a:r>
            <a:endParaRPr lang="es-MX" dirty="0"/>
          </a:p>
        </p:txBody>
      </p:sp>
      <p:sp>
        <p:nvSpPr>
          <p:cNvPr id="6" name="Rectángulo 5"/>
          <p:cNvSpPr/>
          <p:nvPr/>
        </p:nvSpPr>
        <p:spPr>
          <a:xfrm>
            <a:off x="3533471" y="4685096"/>
            <a:ext cx="2751972" cy="369332"/>
          </a:xfrm>
          <a:prstGeom prst="rect">
            <a:avLst/>
          </a:prstGeom>
        </p:spPr>
        <p:txBody>
          <a:bodyPr wrap="none">
            <a:spAutoFit/>
          </a:bodyPr>
          <a:lstStyle/>
          <a:p>
            <a:r>
              <a:rPr lang="es-MX" b="1" i="1" u="sng" dirty="0">
                <a:solidFill>
                  <a:schemeClr val="accent2">
                    <a:lumMod val="50000"/>
                  </a:schemeClr>
                </a:solidFill>
              </a:rPr>
              <a:t>Epifitas trepadoras vivaces</a:t>
            </a:r>
            <a:endParaRPr lang="es-MX" dirty="0"/>
          </a:p>
        </p:txBody>
      </p:sp>
      <p:sp>
        <p:nvSpPr>
          <p:cNvPr id="7" name="Rectángulo 6"/>
          <p:cNvSpPr/>
          <p:nvPr/>
        </p:nvSpPr>
        <p:spPr>
          <a:xfrm>
            <a:off x="7883283" y="4616730"/>
            <a:ext cx="3641061" cy="369332"/>
          </a:xfrm>
          <a:prstGeom prst="rect">
            <a:avLst/>
          </a:prstGeom>
        </p:spPr>
        <p:txBody>
          <a:bodyPr wrap="none">
            <a:spAutoFit/>
          </a:bodyPr>
          <a:lstStyle/>
          <a:p>
            <a:r>
              <a:rPr lang="es-MX" b="1" i="1" u="sng" dirty="0">
                <a:solidFill>
                  <a:schemeClr val="accent2">
                    <a:lumMod val="50000"/>
                  </a:schemeClr>
                </a:solidFill>
              </a:rPr>
              <a:t>Epifitas </a:t>
            </a:r>
            <a:r>
              <a:rPr lang="es-MX" b="1" i="1" u="sng" dirty="0" err="1">
                <a:solidFill>
                  <a:schemeClr val="accent2">
                    <a:lumMod val="50000"/>
                  </a:schemeClr>
                </a:solidFill>
              </a:rPr>
              <a:t>epifitas</a:t>
            </a:r>
            <a:r>
              <a:rPr lang="es-MX" b="1" i="1" u="sng" dirty="0">
                <a:solidFill>
                  <a:schemeClr val="accent2">
                    <a:lumMod val="50000"/>
                  </a:schemeClr>
                </a:solidFill>
              </a:rPr>
              <a:t> herbáceas en roseta</a:t>
            </a:r>
            <a:endParaRPr lang="es-MX" dirty="0"/>
          </a:p>
        </p:txBody>
      </p:sp>
      <p:sp>
        <p:nvSpPr>
          <p:cNvPr id="8" name="Rectángulo 7"/>
          <p:cNvSpPr/>
          <p:nvPr/>
        </p:nvSpPr>
        <p:spPr>
          <a:xfrm>
            <a:off x="3263156" y="5704428"/>
            <a:ext cx="5044651" cy="523220"/>
          </a:xfrm>
          <a:prstGeom prst="rect">
            <a:avLst/>
          </a:prstGeom>
          <a:solidFill>
            <a:schemeClr val="accent6">
              <a:lumMod val="40000"/>
              <a:lumOff val="60000"/>
            </a:schemeClr>
          </a:solidFill>
          <a:ln w="28575">
            <a:solidFill>
              <a:schemeClr val="accent6">
                <a:lumMod val="50000"/>
              </a:schemeClr>
            </a:solidFill>
          </a:ln>
        </p:spPr>
        <p:txBody>
          <a:bodyPr wrap="none">
            <a:spAutoFit/>
          </a:bodyPr>
          <a:lstStyle/>
          <a:p>
            <a:r>
              <a:rPr lang="es-MX" sz="2800" b="1" dirty="0">
                <a:solidFill>
                  <a:schemeClr val="accent2">
                    <a:lumMod val="50000"/>
                  </a:schemeClr>
                </a:solidFill>
                <a:effectLst>
                  <a:outerShdw blurRad="38100" dist="38100" dir="2700000" algn="tl">
                    <a:srgbClr val="000000">
                      <a:alpha val="43137"/>
                    </a:srgbClr>
                  </a:outerShdw>
                </a:effectLst>
              </a:rPr>
              <a:t>Epifitas </a:t>
            </a:r>
            <a:r>
              <a:rPr lang="es-MX" sz="2800" b="1" dirty="0" err="1">
                <a:solidFill>
                  <a:schemeClr val="accent2">
                    <a:lumMod val="50000"/>
                  </a:schemeClr>
                </a:solidFill>
                <a:effectLst>
                  <a:outerShdw blurRad="38100" dist="38100" dir="2700000" algn="tl">
                    <a:srgbClr val="000000">
                      <a:alpha val="43137"/>
                    </a:srgbClr>
                  </a:outerShdw>
                </a:effectLst>
              </a:rPr>
              <a:t>semileñosas</a:t>
            </a:r>
            <a:r>
              <a:rPr lang="es-MX" sz="2800" b="1" dirty="0">
                <a:solidFill>
                  <a:schemeClr val="accent2">
                    <a:lumMod val="50000"/>
                  </a:schemeClr>
                </a:solidFill>
                <a:effectLst>
                  <a:outerShdw blurRad="38100" dist="38100" dir="2700000" algn="tl">
                    <a:srgbClr val="000000">
                      <a:alpha val="43137"/>
                    </a:srgbClr>
                  </a:outerShdw>
                </a:effectLst>
              </a:rPr>
              <a:t> y herbáceas</a:t>
            </a:r>
            <a:endParaRPr lang="es-MX" sz="2800" dirty="0"/>
          </a:p>
        </p:txBody>
      </p:sp>
    </p:spTree>
    <p:extLst>
      <p:ext uri="{BB962C8B-B14F-4D97-AF65-F5344CB8AC3E}">
        <p14:creationId xmlns:p14="http://schemas.microsoft.com/office/powerpoint/2010/main" val="37839311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7181" y="418532"/>
            <a:ext cx="10511789" cy="675649"/>
          </a:xfrm>
          <a:solidFill>
            <a:schemeClr val="accent6">
              <a:lumMod val="40000"/>
              <a:lumOff val="60000"/>
            </a:schemeClr>
          </a:solidFill>
        </p:spPr>
        <p:txBody>
          <a:bodyPr>
            <a:normAutofit/>
          </a:bodyPr>
          <a:lstStyle/>
          <a:p>
            <a:r>
              <a:rPr lang="es-MX" sz="2800" dirty="0">
                <a:solidFill>
                  <a:schemeClr val="accent2">
                    <a:lumMod val="50000"/>
                  </a:schemeClr>
                </a:solidFill>
                <a:effectLst>
                  <a:outerShdw blurRad="38100" dist="38100" dir="2700000" algn="tl">
                    <a:srgbClr val="000000">
                      <a:alpha val="43137"/>
                    </a:srgbClr>
                  </a:outerShdw>
                </a:effectLst>
              </a:rPr>
              <a:t>Categorías con relación a la humedad y tolerancia a </a:t>
            </a:r>
            <a:r>
              <a:rPr lang="es-MX" sz="2800" dirty="0" smtClean="0">
                <a:solidFill>
                  <a:schemeClr val="accent2">
                    <a:lumMod val="50000"/>
                  </a:schemeClr>
                </a:solidFill>
                <a:effectLst>
                  <a:outerShdw blurRad="38100" dist="38100" dir="2700000" algn="tl">
                    <a:srgbClr val="000000">
                      <a:alpha val="43137"/>
                    </a:srgbClr>
                  </a:outerShdw>
                </a:effectLst>
              </a:rPr>
              <a:t>la desecación</a:t>
            </a:r>
            <a:endParaRPr lang="es-MX" sz="2800" dirty="0">
              <a:solidFill>
                <a:schemeClr val="accent2">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703603" y="1478530"/>
            <a:ext cx="10972800" cy="4665896"/>
          </a:xfrm>
          <a:ln w="28575">
            <a:solidFill>
              <a:schemeClr val="accent6">
                <a:lumMod val="50000"/>
              </a:schemeClr>
            </a:solidFill>
          </a:ln>
        </p:spPr>
        <p:txBody>
          <a:bodyPr>
            <a:normAutofit fontScale="70000" lnSpcReduction="20000"/>
          </a:bodyPr>
          <a:lstStyle/>
          <a:p>
            <a:pPr>
              <a:buFont typeface="Wingdings" panose="05000000000000000000" pitchFamily="2" charset="2"/>
              <a:buChar char="Ø"/>
            </a:pPr>
            <a:r>
              <a:rPr lang="es-MX" b="1" dirty="0">
                <a:solidFill>
                  <a:schemeClr val="accent2">
                    <a:lumMod val="50000"/>
                  </a:schemeClr>
                </a:solidFill>
              </a:rPr>
              <a:t>Epifitas </a:t>
            </a:r>
            <a:r>
              <a:rPr lang="es-MX" b="1" dirty="0" err="1">
                <a:solidFill>
                  <a:schemeClr val="accent2">
                    <a:lumMod val="50000"/>
                  </a:schemeClr>
                </a:solidFill>
              </a:rPr>
              <a:t>poiquilohídricas</a:t>
            </a:r>
            <a:r>
              <a:rPr lang="es-MX" b="1" dirty="0">
                <a:solidFill>
                  <a:schemeClr val="accent2">
                    <a:lumMod val="50000"/>
                  </a:schemeClr>
                </a:solidFill>
              </a:rPr>
              <a:t> </a:t>
            </a:r>
            <a:r>
              <a:rPr lang="es-MX" dirty="0">
                <a:solidFill>
                  <a:schemeClr val="accent2">
                    <a:lumMod val="50000"/>
                  </a:schemeClr>
                </a:solidFill>
              </a:rPr>
              <a:t>o tolerantes. Muchas de estas especies son consideradas “resucitadoras” por su capacidad para adaptarse eficientemente a los cambios en la humedad </a:t>
            </a:r>
            <a:r>
              <a:rPr lang="es-MX" dirty="0" smtClean="0">
                <a:solidFill>
                  <a:schemeClr val="accent2">
                    <a:lumMod val="50000"/>
                  </a:schemeClr>
                </a:solidFill>
              </a:rPr>
              <a:t>ambiental. </a:t>
            </a:r>
            <a:r>
              <a:rPr lang="es-MX" dirty="0">
                <a:solidFill>
                  <a:schemeClr val="accent2">
                    <a:lumMod val="50000"/>
                  </a:schemeClr>
                </a:solidFill>
              </a:rPr>
              <a:t>Tal es el caso de muchas briofitas, musgos, helechos y algunas gesneriáceas (habitantes de corteza</a:t>
            </a:r>
            <a:r>
              <a:rPr lang="es-MX" dirty="0" smtClean="0">
                <a:solidFill>
                  <a:schemeClr val="accent2">
                    <a:lumMod val="50000"/>
                  </a:schemeClr>
                </a:solidFill>
              </a:rPr>
              <a:t>).</a:t>
            </a:r>
            <a:endParaRPr lang="es-MX" dirty="0">
              <a:solidFill>
                <a:schemeClr val="accent2">
                  <a:lumMod val="50000"/>
                </a:schemeClr>
              </a:solidFill>
            </a:endParaRPr>
          </a:p>
          <a:p>
            <a:pPr>
              <a:buFont typeface="Wingdings" panose="05000000000000000000" pitchFamily="2" charset="2"/>
              <a:buChar char="Ø"/>
            </a:pPr>
            <a:r>
              <a:rPr lang="es-MX" b="1" dirty="0">
                <a:solidFill>
                  <a:schemeClr val="accent2">
                    <a:lumMod val="50000"/>
                  </a:schemeClr>
                </a:solidFill>
              </a:rPr>
              <a:t>Epifitas </a:t>
            </a:r>
            <a:r>
              <a:rPr lang="es-MX" b="1" dirty="0" err="1">
                <a:solidFill>
                  <a:schemeClr val="accent2">
                    <a:lumMod val="50000"/>
                  </a:schemeClr>
                </a:solidFill>
              </a:rPr>
              <a:t>homohídricas</a:t>
            </a:r>
            <a:r>
              <a:rPr lang="es-MX" b="1" dirty="0">
                <a:solidFill>
                  <a:schemeClr val="accent2">
                    <a:lumMod val="50000"/>
                  </a:schemeClr>
                </a:solidFill>
              </a:rPr>
              <a:t> o relativamente intolerantes</a:t>
            </a:r>
            <a:r>
              <a:rPr lang="es-MX" dirty="0">
                <a:solidFill>
                  <a:schemeClr val="accent2">
                    <a:lumMod val="50000"/>
                  </a:schemeClr>
                </a:solidFill>
              </a:rPr>
              <a:t>. Este es un subgrupo con variados mecanismos estructurales y funcionales para enfrentar el déficit de humedad. Ellas se subdividen en:</a:t>
            </a:r>
          </a:p>
          <a:p>
            <a:pPr marL="0" indent="0">
              <a:buNone/>
            </a:pPr>
            <a:r>
              <a:rPr lang="es-MX" b="1" i="1" dirty="0" smtClean="0">
                <a:solidFill>
                  <a:schemeClr val="accent2">
                    <a:lumMod val="50000"/>
                  </a:schemeClr>
                </a:solidFill>
              </a:rPr>
              <a:t>       i. Epifitas </a:t>
            </a:r>
            <a:r>
              <a:rPr lang="es-MX" b="1" i="1" dirty="0" err="1">
                <a:solidFill>
                  <a:schemeClr val="accent2">
                    <a:lumMod val="50000"/>
                  </a:schemeClr>
                </a:solidFill>
              </a:rPr>
              <a:t>higrófitas</a:t>
            </a:r>
            <a:r>
              <a:rPr lang="es-MX" i="1" dirty="0">
                <a:solidFill>
                  <a:schemeClr val="accent2">
                    <a:lumMod val="50000"/>
                  </a:schemeClr>
                </a:solidFill>
              </a:rPr>
              <a:t>. </a:t>
            </a:r>
            <a:r>
              <a:rPr lang="es-MX" dirty="0">
                <a:solidFill>
                  <a:schemeClr val="accent2">
                    <a:lumMod val="50000"/>
                  </a:schemeClr>
                </a:solidFill>
              </a:rPr>
              <a:t>Son las más sensibles ante bajas humedades del ambiente, </a:t>
            </a:r>
            <a:endParaRPr lang="es-MX" dirty="0" smtClean="0">
              <a:solidFill>
                <a:schemeClr val="accent2">
                  <a:lumMod val="50000"/>
                </a:schemeClr>
              </a:solidFill>
            </a:endParaRPr>
          </a:p>
          <a:p>
            <a:pPr marL="0" indent="0">
              <a:buNone/>
            </a:pPr>
            <a:r>
              <a:rPr lang="es-MX" b="1" i="1" dirty="0">
                <a:solidFill>
                  <a:schemeClr val="accent2">
                    <a:lumMod val="50000"/>
                  </a:schemeClr>
                </a:solidFill>
              </a:rPr>
              <a:t> </a:t>
            </a:r>
            <a:r>
              <a:rPr lang="es-MX" b="1" i="1" dirty="0" smtClean="0">
                <a:solidFill>
                  <a:schemeClr val="accent2">
                    <a:lumMod val="50000"/>
                  </a:schemeClr>
                </a:solidFill>
              </a:rPr>
              <a:t>     </a:t>
            </a:r>
            <a:r>
              <a:rPr lang="es-MX" b="1" i="1" dirty="0" smtClean="0">
                <a:solidFill>
                  <a:schemeClr val="accent2">
                    <a:lumMod val="50000"/>
                  </a:schemeClr>
                </a:solidFill>
              </a:rPr>
              <a:t>ii</a:t>
            </a:r>
            <a:r>
              <a:rPr lang="es-MX" b="1" i="1" dirty="0" smtClean="0">
                <a:solidFill>
                  <a:schemeClr val="accent2">
                    <a:lumMod val="50000"/>
                  </a:schemeClr>
                </a:solidFill>
              </a:rPr>
              <a:t>. Epifitas </a:t>
            </a:r>
            <a:r>
              <a:rPr lang="es-MX" b="1" i="1" dirty="0">
                <a:solidFill>
                  <a:schemeClr val="accent2">
                    <a:lumMod val="50000"/>
                  </a:schemeClr>
                </a:solidFill>
              </a:rPr>
              <a:t>mesófitas</a:t>
            </a:r>
            <a:r>
              <a:rPr lang="es-MX" dirty="0">
                <a:solidFill>
                  <a:schemeClr val="accent2">
                    <a:lumMod val="50000"/>
                  </a:schemeClr>
                </a:solidFill>
              </a:rPr>
              <a:t>. </a:t>
            </a:r>
            <a:r>
              <a:rPr lang="es-MX" dirty="0" smtClean="0">
                <a:solidFill>
                  <a:schemeClr val="accent2">
                    <a:lumMod val="50000"/>
                  </a:schemeClr>
                </a:solidFill>
              </a:rPr>
              <a:t>plantas </a:t>
            </a:r>
            <a:r>
              <a:rPr lang="es-MX" dirty="0">
                <a:solidFill>
                  <a:schemeClr val="accent2">
                    <a:lumMod val="50000"/>
                  </a:schemeClr>
                </a:solidFill>
              </a:rPr>
              <a:t>siempre </a:t>
            </a:r>
            <a:r>
              <a:rPr lang="es-MX" dirty="0" smtClean="0">
                <a:solidFill>
                  <a:schemeClr val="accent2">
                    <a:lumMod val="50000"/>
                  </a:schemeClr>
                </a:solidFill>
              </a:rPr>
              <a:t>verdes, </a:t>
            </a:r>
            <a:r>
              <a:rPr lang="es-MX" dirty="0">
                <a:solidFill>
                  <a:schemeClr val="accent2">
                    <a:lumMod val="50000"/>
                  </a:schemeClr>
                </a:solidFill>
              </a:rPr>
              <a:t>follaje </a:t>
            </a:r>
            <a:r>
              <a:rPr lang="es-MX" dirty="0" smtClean="0">
                <a:solidFill>
                  <a:schemeClr val="accent2">
                    <a:lumMod val="50000"/>
                  </a:schemeClr>
                </a:solidFill>
              </a:rPr>
              <a:t>grueso </a:t>
            </a:r>
            <a:r>
              <a:rPr lang="es-MX" dirty="0">
                <a:solidFill>
                  <a:schemeClr val="accent2">
                    <a:lumMod val="50000"/>
                  </a:schemeClr>
                </a:solidFill>
              </a:rPr>
              <a:t>y resistente a la </a:t>
            </a:r>
            <a:r>
              <a:rPr lang="es-MX" dirty="0" smtClean="0">
                <a:solidFill>
                  <a:schemeClr val="accent2">
                    <a:lumMod val="50000"/>
                  </a:schemeClr>
                </a:solidFill>
              </a:rPr>
              <a:t>desecación. </a:t>
            </a:r>
            <a:endParaRPr lang="es-MX" dirty="0" smtClean="0">
              <a:solidFill>
                <a:schemeClr val="accent2">
                  <a:lumMod val="50000"/>
                </a:schemeClr>
              </a:solidFill>
            </a:endParaRPr>
          </a:p>
          <a:p>
            <a:pPr marL="0" indent="0">
              <a:buNone/>
            </a:pPr>
            <a:r>
              <a:rPr lang="es-MX" b="1" i="1" dirty="0">
                <a:solidFill>
                  <a:schemeClr val="accent2">
                    <a:lumMod val="50000"/>
                  </a:schemeClr>
                </a:solidFill>
              </a:rPr>
              <a:t> </a:t>
            </a:r>
            <a:r>
              <a:rPr lang="es-MX" b="1" i="1" dirty="0" smtClean="0">
                <a:solidFill>
                  <a:schemeClr val="accent2">
                    <a:lumMod val="50000"/>
                  </a:schemeClr>
                </a:solidFill>
              </a:rPr>
              <a:t>   iii. Epífitas </a:t>
            </a:r>
            <a:r>
              <a:rPr lang="es-MX" b="1" i="1" dirty="0">
                <a:solidFill>
                  <a:schemeClr val="accent2">
                    <a:lumMod val="50000"/>
                  </a:schemeClr>
                </a:solidFill>
              </a:rPr>
              <a:t>xerófitas</a:t>
            </a:r>
            <a:r>
              <a:rPr lang="es-MX" dirty="0">
                <a:solidFill>
                  <a:schemeClr val="accent2">
                    <a:lumMod val="50000"/>
                  </a:schemeClr>
                </a:solidFill>
              </a:rPr>
              <a:t>. </a:t>
            </a:r>
            <a:r>
              <a:rPr lang="es-MX" dirty="0">
                <a:solidFill>
                  <a:schemeClr val="accent2">
                    <a:lumMod val="50000"/>
                  </a:schemeClr>
                </a:solidFill>
              </a:rPr>
              <a:t>A</a:t>
            </a:r>
            <a:r>
              <a:rPr lang="es-MX" dirty="0" smtClean="0">
                <a:solidFill>
                  <a:schemeClr val="accent2">
                    <a:lumMod val="50000"/>
                  </a:schemeClr>
                </a:solidFill>
              </a:rPr>
              <a:t>daptación </a:t>
            </a:r>
            <a:r>
              <a:rPr lang="es-MX" dirty="0">
                <a:solidFill>
                  <a:schemeClr val="accent2">
                    <a:lumMod val="50000"/>
                  </a:schemeClr>
                </a:solidFill>
              </a:rPr>
              <a:t>a las condiciones secas de los doseles y áreas en que </a:t>
            </a:r>
            <a:r>
              <a:rPr lang="es-MX" dirty="0" smtClean="0">
                <a:solidFill>
                  <a:schemeClr val="accent2">
                    <a:lumMod val="50000"/>
                  </a:schemeClr>
                </a:solidFill>
              </a:rPr>
              <a:t>moran</a:t>
            </a:r>
            <a:endParaRPr lang="es-MX" b="1" dirty="0" smtClean="0">
              <a:solidFill>
                <a:schemeClr val="accent2">
                  <a:lumMod val="50000"/>
                </a:schemeClr>
              </a:solidFill>
            </a:endParaRPr>
          </a:p>
          <a:p>
            <a:pPr marL="0" indent="0">
              <a:buNone/>
            </a:pPr>
            <a:r>
              <a:rPr lang="es-MX" b="1" i="1" dirty="0" smtClean="0">
                <a:solidFill>
                  <a:schemeClr val="accent2">
                    <a:lumMod val="50000"/>
                  </a:schemeClr>
                </a:solidFill>
              </a:rPr>
              <a:t>   iv</a:t>
            </a:r>
            <a:r>
              <a:rPr lang="es-MX" b="1" i="1" dirty="0" smtClean="0">
                <a:solidFill>
                  <a:schemeClr val="accent2">
                    <a:lumMod val="50000"/>
                  </a:schemeClr>
                </a:solidFill>
              </a:rPr>
              <a:t>. </a:t>
            </a:r>
            <a:r>
              <a:rPr lang="es-MX" b="1" dirty="0" smtClean="0">
                <a:solidFill>
                  <a:schemeClr val="accent2">
                    <a:lumMod val="50000"/>
                  </a:schemeClr>
                </a:solidFill>
              </a:rPr>
              <a:t>Epifitas </a:t>
            </a:r>
            <a:r>
              <a:rPr lang="es-MX" b="1" dirty="0">
                <a:solidFill>
                  <a:schemeClr val="accent2">
                    <a:lumMod val="50000"/>
                  </a:schemeClr>
                </a:solidFill>
              </a:rPr>
              <a:t>evasoras a la sequía</a:t>
            </a:r>
            <a:r>
              <a:rPr lang="es-MX" dirty="0">
                <a:solidFill>
                  <a:schemeClr val="accent2">
                    <a:lumMod val="50000"/>
                  </a:schemeClr>
                </a:solidFill>
              </a:rPr>
              <a:t> (xerófitas facultativas). Son, en sentido estricto, especies </a:t>
            </a:r>
            <a:r>
              <a:rPr lang="es-MX" dirty="0" err="1">
                <a:solidFill>
                  <a:schemeClr val="accent2">
                    <a:lumMod val="50000"/>
                  </a:schemeClr>
                </a:solidFill>
              </a:rPr>
              <a:t>mesofíticas</a:t>
            </a:r>
            <a:r>
              <a:rPr lang="es-MX" dirty="0">
                <a:solidFill>
                  <a:schemeClr val="accent2">
                    <a:lumMod val="50000"/>
                  </a:schemeClr>
                </a:solidFill>
              </a:rPr>
              <a:t> estacionales que restringen su actividad a los periodos húmedos. Pueden presentar follaje efímero, </a:t>
            </a:r>
            <a:r>
              <a:rPr lang="es-MX" dirty="0" smtClean="0">
                <a:solidFill>
                  <a:schemeClr val="accent2">
                    <a:lumMod val="50000"/>
                  </a:schemeClr>
                </a:solidFill>
              </a:rPr>
              <a:t>caducifolio</a:t>
            </a:r>
            <a:endParaRPr lang="es-MX" dirty="0" smtClean="0">
              <a:solidFill>
                <a:schemeClr val="accent2">
                  <a:lumMod val="50000"/>
                </a:schemeClr>
              </a:solidFill>
            </a:endParaRPr>
          </a:p>
          <a:p>
            <a:pPr marL="0" indent="0">
              <a:buNone/>
            </a:pPr>
            <a:r>
              <a:rPr lang="es-MX" b="1" i="1" dirty="0" smtClean="0">
                <a:solidFill>
                  <a:schemeClr val="accent2">
                    <a:lumMod val="50000"/>
                  </a:schemeClr>
                </a:solidFill>
              </a:rPr>
              <a:t>   v</a:t>
            </a:r>
            <a:r>
              <a:rPr lang="es-MX" b="1" i="1" dirty="0" smtClean="0">
                <a:solidFill>
                  <a:schemeClr val="accent2">
                    <a:lumMod val="50000"/>
                  </a:schemeClr>
                </a:solidFill>
              </a:rPr>
              <a:t>. </a:t>
            </a:r>
            <a:r>
              <a:rPr lang="es-MX" b="1" dirty="0" smtClean="0">
                <a:solidFill>
                  <a:schemeClr val="accent2">
                    <a:lumMod val="50000"/>
                  </a:schemeClr>
                </a:solidFill>
              </a:rPr>
              <a:t>Epifitas </a:t>
            </a:r>
            <a:r>
              <a:rPr lang="es-MX" b="1" dirty="0" err="1">
                <a:solidFill>
                  <a:schemeClr val="accent2">
                    <a:lumMod val="50000"/>
                  </a:schemeClr>
                </a:solidFill>
              </a:rPr>
              <a:t>represadoras</a:t>
            </a:r>
            <a:r>
              <a:rPr lang="es-MX" dirty="0">
                <a:solidFill>
                  <a:schemeClr val="accent2">
                    <a:lumMod val="50000"/>
                  </a:schemeClr>
                </a:solidFill>
              </a:rPr>
              <a:t>. Mantienen suministros externos de humedad la cual proviene mayoritariamente de cisternas formadas por hojas acomodadas de manera de </a:t>
            </a:r>
            <a:r>
              <a:rPr lang="es-MX" dirty="0" smtClean="0">
                <a:solidFill>
                  <a:schemeClr val="accent2">
                    <a:lumMod val="50000"/>
                  </a:schemeClr>
                </a:solidFill>
              </a:rPr>
              <a:t>rosetas</a:t>
            </a:r>
            <a:endParaRPr lang="es-MX" dirty="0"/>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29</a:t>
            </a:fld>
            <a:endParaRPr lang="es-MX"/>
          </a:p>
        </p:txBody>
      </p:sp>
    </p:spTree>
    <p:extLst>
      <p:ext uri="{BB962C8B-B14F-4D97-AF65-F5344CB8AC3E}">
        <p14:creationId xmlns:p14="http://schemas.microsoft.com/office/powerpoint/2010/main" val="2933689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3314" y="692696"/>
            <a:ext cx="8373075" cy="1143000"/>
          </a:xfrm>
          <a:solidFill>
            <a:schemeClr val="accent6">
              <a:lumMod val="60000"/>
              <a:lumOff val="40000"/>
            </a:schemeClr>
          </a:solidFill>
        </p:spPr>
        <p:txBody>
          <a:bodyPr rtlCol="0">
            <a:normAutofit/>
          </a:bodyPr>
          <a:lstStyle/>
          <a:p>
            <a:pPr algn="r" eaLnBrk="1" fontAlgn="auto" hangingPunct="1">
              <a:spcAft>
                <a:spcPts val="0"/>
              </a:spcAft>
              <a:defRPr/>
            </a:pPr>
            <a:r>
              <a:rPr lang="es-MX" sz="2800" b="1" dirty="0" smtClean="0">
                <a:solidFill>
                  <a:schemeClr val="accent2">
                    <a:lumMod val="50000"/>
                  </a:schemeClr>
                </a:solidFill>
                <a:effectLst>
                  <a:outerShdw blurRad="38100" dist="38100" dir="2700000" algn="tl">
                    <a:srgbClr val="000000">
                      <a:alpha val="43137"/>
                    </a:srgbClr>
                  </a:outerShdw>
                </a:effectLst>
              </a:rPr>
              <a:t>INSTRUCCIONES PARA EL USO DE ESTA PRESENTACION </a:t>
            </a:r>
            <a:endParaRPr lang="en-US" sz="2800" b="1" dirty="0">
              <a:solidFill>
                <a:schemeClr val="accent2">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09600" y="1988843"/>
            <a:ext cx="10972800" cy="4732637"/>
          </a:xfrm>
        </p:spPr>
        <p:txBody>
          <a:bodyPr rtlCol="0">
            <a:normAutofit fontScale="70000" lnSpcReduction="20000"/>
          </a:bodyPr>
          <a:lstStyle/>
          <a:p>
            <a:pPr algn="just" eaLnBrk="1" fontAlgn="auto" hangingPunct="1">
              <a:spcAft>
                <a:spcPts val="0"/>
              </a:spcAft>
              <a:defRPr/>
            </a:pPr>
            <a:r>
              <a:rPr lang="es-MX" b="1" dirty="0" smtClean="0">
                <a:solidFill>
                  <a:schemeClr val="accent2">
                    <a:lumMod val="50000"/>
                  </a:schemeClr>
                </a:solidFill>
              </a:rPr>
              <a:t>El tema que se aborda en esta presentación corresponde a la unidad de aprendizaje I que aborda </a:t>
            </a:r>
            <a:r>
              <a:rPr lang="es-ES" b="1" dirty="0" smtClean="0">
                <a:solidFill>
                  <a:schemeClr val="accent2">
                    <a:lumMod val="50000"/>
                  </a:schemeClr>
                </a:solidFill>
              </a:rPr>
              <a:t>los aspectos básicos de la clasificación taxonómica de las orquídeas </a:t>
            </a:r>
            <a:r>
              <a:rPr lang="es-MX" b="1" dirty="0" smtClean="0">
                <a:solidFill>
                  <a:schemeClr val="accent2">
                    <a:lumMod val="50000"/>
                  </a:schemeClr>
                </a:solidFill>
              </a:rPr>
              <a:t>que en forma normal se da a partir del tercer semestre, donde se apoyará la discusión de los siguientes temas:</a:t>
            </a:r>
          </a:p>
          <a:p>
            <a:pPr algn="just" eaLnBrk="1" fontAlgn="auto" hangingPunct="1">
              <a:spcAft>
                <a:spcPts val="0"/>
              </a:spcAft>
              <a:buFont typeface="Arial" charset="0"/>
              <a:buNone/>
              <a:defRPr/>
            </a:pPr>
            <a:endParaRPr lang="es-MX" b="1" dirty="0" smtClean="0">
              <a:solidFill>
                <a:schemeClr val="accent2">
                  <a:lumMod val="50000"/>
                </a:schemeClr>
              </a:solidFill>
            </a:endParaRPr>
          </a:p>
          <a:p>
            <a:pPr algn="just" eaLnBrk="1" fontAlgn="auto" hangingPunct="1">
              <a:spcAft>
                <a:spcPts val="0"/>
              </a:spcAft>
              <a:defRPr/>
            </a:pPr>
            <a:r>
              <a:rPr lang="es-ES" b="1" dirty="0" smtClean="0">
                <a:solidFill>
                  <a:schemeClr val="accent2">
                    <a:lumMod val="50000"/>
                  </a:schemeClr>
                </a:solidFill>
              </a:rPr>
              <a:t>Origen y evolución de las orquídeas; numero de especies y posición en el reino vegetal; categorías taxonómicas y subfamilias dentro de la familia Orchidaceae; distribución de las orquídeas en el estado de México</a:t>
            </a:r>
          </a:p>
          <a:p>
            <a:pPr algn="just" eaLnBrk="1" fontAlgn="auto" hangingPunct="1">
              <a:spcAft>
                <a:spcPts val="0"/>
              </a:spcAft>
              <a:defRPr/>
            </a:pPr>
            <a:endParaRPr lang="es-ES" b="1" dirty="0" smtClean="0">
              <a:solidFill>
                <a:schemeClr val="accent2">
                  <a:lumMod val="50000"/>
                </a:schemeClr>
              </a:solidFill>
            </a:endParaRPr>
          </a:p>
          <a:p>
            <a:pPr algn="just" eaLnBrk="1" fontAlgn="auto" hangingPunct="1">
              <a:spcAft>
                <a:spcPts val="0"/>
              </a:spcAft>
              <a:defRPr/>
            </a:pPr>
            <a:r>
              <a:rPr lang="es-MX" b="1" dirty="0" smtClean="0">
                <a:solidFill>
                  <a:schemeClr val="accent2">
                    <a:lumMod val="50000"/>
                  </a:schemeClr>
                </a:solidFill>
              </a:rPr>
              <a:t>Este material se puede dar en dos sesiones, apoyado con los conocimientos previos y con la bibliografía del curso.</a:t>
            </a:r>
          </a:p>
          <a:p>
            <a:pPr algn="just" eaLnBrk="1" fontAlgn="auto" hangingPunct="1">
              <a:spcAft>
                <a:spcPts val="0"/>
              </a:spcAft>
              <a:defRPr/>
            </a:pPr>
            <a:endParaRPr lang="es-MX" b="1" dirty="0" smtClean="0">
              <a:solidFill>
                <a:schemeClr val="accent2">
                  <a:lumMod val="50000"/>
                </a:schemeClr>
              </a:solidFill>
            </a:endParaRPr>
          </a:p>
          <a:p>
            <a:pPr algn="just" eaLnBrk="1" fontAlgn="auto" hangingPunct="1">
              <a:spcAft>
                <a:spcPts val="0"/>
              </a:spcAft>
              <a:defRPr/>
            </a:pPr>
            <a:r>
              <a:rPr lang="es-MX" b="1" dirty="0" smtClean="0">
                <a:solidFill>
                  <a:schemeClr val="accent2">
                    <a:lumMod val="50000"/>
                  </a:schemeClr>
                </a:solidFill>
              </a:rPr>
              <a:t>Se espera que la presentación de conceptos e información sobre estos temas promueva su discusión y refuerce estos conocimientos entre los discentes. </a:t>
            </a:r>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3</a:t>
            </a:fld>
            <a:endParaRPr lang="es-MX"/>
          </a:p>
        </p:txBody>
      </p:sp>
    </p:spTree>
    <p:extLst>
      <p:ext uri="{BB962C8B-B14F-4D97-AF65-F5344CB8AC3E}">
        <p14:creationId xmlns:p14="http://schemas.microsoft.com/office/powerpoint/2010/main" val="3194275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3074" name="Picture 2" descr="Resultado de imagen para EPIFITA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598" y="274638"/>
            <a:ext cx="3919033" cy="261007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matapalo trÃ³pico mexicano"/>
          <p:cNvPicPr>
            <a:picLocks noChangeAspect="1" noChangeArrowheads="1"/>
          </p:cNvPicPr>
          <p:nvPr/>
        </p:nvPicPr>
        <p:blipFill rotWithShape="1">
          <a:blip r:embed="rId3">
            <a:extLst>
              <a:ext uri="{28A0092B-C50C-407E-A947-70E740481C1C}">
                <a14:useLocalDpi xmlns:a14="http://schemas.microsoft.com/office/drawing/2010/main" val="0"/>
              </a:ext>
            </a:extLst>
          </a:blip>
          <a:srcRect l="7730" t="1" b="4455"/>
          <a:stretch/>
        </p:blipFill>
        <p:spPr bwMode="auto">
          <a:xfrm>
            <a:off x="4079091" y="571676"/>
            <a:ext cx="4559036" cy="3762363"/>
          </a:xfrm>
          <a:prstGeom prst="rect">
            <a:avLst/>
          </a:prstGeom>
          <a:noFill/>
          <a:effectLst>
            <a:glow rad="63500">
              <a:schemeClr val="accent4">
                <a:satMod val="175000"/>
                <a:alpha val="0"/>
              </a:schemeClr>
            </a:glow>
          </a:effectLst>
          <a:extLst>
            <a:ext uri="{909E8E84-426E-40DD-AFC4-6F175D3DCCD1}">
              <a14:hiddenFill xmlns:a14="http://schemas.microsoft.com/office/drawing/2010/main">
                <a:solidFill>
                  <a:srgbClr val="FFFFFF"/>
                </a:solidFill>
              </a14:hiddenFill>
            </a:ext>
          </a:extLst>
        </p:spPr>
      </p:pic>
      <p:pic>
        <p:nvPicPr>
          <p:cNvPr id="1026" name="Picture 2" descr="Imagen relacionad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6522" y="241216"/>
            <a:ext cx="2515982" cy="333286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403" y="3574076"/>
            <a:ext cx="4535425" cy="2782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Resultado de imagen para mus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65570" y="4242321"/>
            <a:ext cx="4261517" cy="2012383"/>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93293" y="4109829"/>
            <a:ext cx="2035901" cy="2588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3188120" y="6187078"/>
            <a:ext cx="2517320" cy="338554"/>
          </a:xfrm>
          <a:prstGeom prst="rect">
            <a:avLst/>
          </a:prstGeom>
          <a:solidFill>
            <a:schemeClr val="accent6">
              <a:lumMod val="40000"/>
              <a:lumOff val="60000"/>
            </a:schemeClr>
          </a:solidFill>
        </p:spPr>
        <p:txBody>
          <a:bodyPr wrap="square" rtlCol="0">
            <a:spAutoFit/>
          </a:bodyPr>
          <a:lstStyle/>
          <a:p>
            <a:r>
              <a:rPr lang="es-ES_tradnl" sz="1600" dirty="0" smtClean="0"/>
              <a:t>Tanque: reservorio de agua</a:t>
            </a:r>
            <a:endParaRPr lang="es-MX" sz="1600" dirty="0"/>
          </a:p>
        </p:txBody>
      </p:sp>
      <p:cxnSp>
        <p:nvCxnSpPr>
          <p:cNvPr id="10" name="9 Conector recto de flecha"/>
          <p:cNvCxnSpPr/>
          <p:nvPr/>
        </p:nvCxnSpPr>
        <p:spPr>
          <a:xfrm flipV="1">
            <a:off x="4537817" y="5042019"/>
            <a:ext cx="1230594" cy="1145060"/>
          </a:xfrm>
          <a:prstGeom prst="straightConnector1">
            <a:avLst/>
          </a:prstGeom>
          <a:ln w="41275" cmpd="sng">
            <a:solidFill>
              <a:schemeClr val="accent6">
                <a:lumMod val="60000"/>
                <a:lumOff val="40000"/>
              </a:schemeClr>
            </a:solidFill>
            <a:headEnd w="lg" len="lg"/>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96599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a:solidFill>
                  <a:schemeClr val="accent2">
                    <a:lumMod val="50000"/>
                  </a:schemeClr>
                </a:solidFill>
              </a:rPr>
              <a:t>Categorías con relación al gradiente </a:t>
            </a:r>
            <a:r>
              <a:rPr lang="es-MX" sz="2800" b="1" dirty="0" err="1">
                <a:solidFill>
                  <a:schemeClr val="accent2">
                    <a:lumMod val="50000"/>
                  </a:schemeClr>
                </a:solidFill>
              </a:rPr>
              <a:t>microclimático</a:t>
            </a:r>
            <a:r>
              <a:rPr lang="es-MX" sz="2800" b="1" dirty="0">
                <a:solidFill>
                  <a:schemeClr val="accent2">
                    <a:lumMod val="50000"/>
                  </a:schemeClr>
                </a:solidFill>
              </a:rPr>
              <a:t> </a:t>
            </a:r>
            <a:r>
              <a:rPr lang="es-MX" sz="2800" b="1" dirty="0" smtClean="0">
                <a:solidFill>
                  <a:schemeClr val="accent2">
                    <a:lumMod val="50000"/>
                  </a:schemeClr>
                </a:solidFill>
              </a:rPr>
              <a:t>y necesidad </a:t>
            </a:r>
            <a:r>
              <a:rPr lang="es-MX" sz="2800" b="1" dirty="0">
                <a:solidFill>
                  <a:schemeClr val="accent2">
                    <a:lumMod val="50000"/>
                  </a:schemeClr>
                </a:solidFill>
              </a:rPr>
              <a:t>de luz</a:t>
            </a:r>
            <a:endParaRPr lang="es-MX" sz="2800" dirty="0">
              <a:solidFill>
                <a:schemeClr val="accent2">
                  <a:lumMod val="50000"/>
                </a:schemeClr>
              </a:solidFill>
            </a:endParaRPr>
          </a:p>
        </p:txBody>
      </p:sp>
      <p:sp>
        <p:nvSpPr>
          <p:cNvPr id="3" name="Marcador de contenido 2"/>
          <p:cNvSpPr>
            <a:spLocks noGrp="1"/>
          </p:cNvSpPr>
          <p:nvPr>
            <p:ph idx="1"/>
          </p:nvPr>
        </p:nvSpPr>
        <p:spPr>
          <a:solidFill>
            <a:schemeClr val="accent6">
              <a:lumMod val="40000"/>
              <a:lumOff val="60000"/>
            </a:schemeClr>
          </a:solidFill>
          <a:ln w="28575">
            <a:solidFill>
              <a:schemeClr val="accent6">
                <a:lumMod val="50000"/>
              </a:schemeClr>
            </a:solidFill>
          </a:ln>
        </p:spPr>
        <p:txBody>
          <a:bodyPr>
            <a:normAutofit fontScale="85000" lnSpcReduction="10000"/>
          </a:bodyPr>
          <a:lstStyle/>
          <a:p>
            <a:r>
              <a:rPr lang="es-MX" dirty="0">
                <a:solidFill>
                  <a:schemeClr val="accent2">
                    <a:lumMod val="50000"/>
                  </a:schemeClr>
                </a:solidFill>
              </a:rPr>
              <a:t>Las epifitas frecuentemente desarrollan </a:t>
            </a:r>
            <a:r>
              <a:rPr lang="es-MX" b="1" dirty="0">
                <a:solidFill>
                  <a:schemeClr val="accent2">
                    <a:lumMod val="50000"/>
                  </a:schemeClr>
                </a:solidFill>
              </a:rPr>
              <a:t>dos tipos de raíces</a:t>
            </a:r>
            <a:r>
              <a:rPr lang="es-MX" dirty="0">
                <a:solidFill>
                  <a:schemeClr val="accent2">
                    <a:lumMod val="50000"/>
                  </a:schemeClr>
                </a:solidFill>
              </a:rPr>
              <a:t>, uno para el </a:t>
            </a:r>
            <a:r>
              <a:rPr lang="es-MX" b="1" dirty="0">
                <a:solidFill>
                  <a:schemeClr val="accent2">
                    <a:lumMod val="50000"/>
                  </a:schemeClr>
                </a:solidFill>
              </a:rPr>
              <a:t>anclaje al hospedero </a:t>
            </a:r>
            <a:r>
              <a:rPr lang="es-MX" dirty="0">
                <a:solidFill>
                  <a:schemeClr val="accent2">
                    <a:lumMod val="50000"/>
                  </a:schemeClr>
                </a:solidFill>
              </a:rPr>
              <a:t>y otro que </a:t>
            </a:r>
            <a:r>
              <a:rPr lang="es-MX" b="1" dirty="0">
                <a:solidFill>
                  <a:schemeClr val="accent2">
                    <a:lumMod val="50000"/>
                  </a:schemeClr>
                </a:solidFill>
              </a:rPr>
              <a:t>penetra en el detritus o crece libremente en el aire para captar la humedad</a:t>
            </a:r>
            <a:r>
              <a:rPr lang="es-MX" dirty="0">
                <a:solidFill>
                  <a:schemeClr val="accent2">
                    <a:lumMod val="50000"/>
                  </a:schemeClr>
                </a:solidFill>
              </a:rPr>
              <a:t>. El sustrato para la epifita (</a:t>
            </a:r>
            <a:r>
              <a:rPr lang="es-MX" dirty="0" err="1">
                <a:solidFill>
                  <a:schemeClr val="accent2">
                    <a:lumMod val="50000"/>
                  </a:schemeClr>
                </a:solidFill>
              </a:rPr>
              <a:t>forofito</a:t>
            </a:r>
            <a:r>
              <a:rPr lang="es-MX" dirty="0">
                <a:solidFill>
                  <a:schemeClr val="accent2">
                    <a:lumMod val="50000"/>
                  </a:schemeClr>
                </a:solidFill>
              </a:rPr>
              <a:t> u hospedero) siempre es plano </a:t>
            </a:r>
            <a:r>
              <a:rPr lang="es-MX" b="1" dirty="0">
                <a:solidFill>
                  <a:schemeClr val="accent2">
                    <a:lumMod val="50000"/>
                  </a:schemeClr>
                </a:solidFill>
              </a:rPr>
              <a:t>ofreciendo un pobre </a:t>
            </a:r>
            <a:r>
              <a:rPr lang="es-MX" b="1" dirty="0" smtClean="0">
                <a:solidFill>
                  <a:schemeClr val="accent2">
                    <a:lumMod val="50000"/>
                  </a:schemeClr>
                </a:solidFill>
              </a:rPr>
              <a:t>anclaje</a:t>
            </a:r>
            <a:r>
              <a:rPr lang="es-MX" dirty="0" smtClean="0">
                <a:solidFill>
                  <a:schemeClr val="accent2">
                    <a:lumMod val="50000"/>
                  </a:schemeClr>
                </a:solidFill>
              </a:rPr>
              <a:t>.</a:t>
            </a:r>
            <a:endParaRPr lang="es-MX" dirty="0">
              <a:solidFill>
                <a:schemeClr val="accent2">
                  <a:lumMod val="50000"/>
                </a:schemeClr>
              </a:solidFill>
            </a:endParaRPr>
          </a:p>
          <a:p>
            <a:r>
              <a:rPr lang="es-MX" dirty="0">
                <a:solidFill>
                  <a:schemeClr val="accent2">
                    <a:lumMod val="50000"/>
                  </a:schemeClr>
                </a:solidFill>
              </a:rPr>
              <a:t>Las epifitas están casi siempre en un ambiente expuesto a una humedad atmosférica baja y más variable que el de las plantas que viven en el suelo, presentándose un gradiente </a:t>
            </a:r>
            <a:r>
              <a:rPr lang="es-MX" dirty="0" err="1">
                <a:solidFill>
                  <a:schemeClr val="accent2">
                    <a:lumMod val="50000"/>
                  </a:schemeClr>
                </a:solidFill>
              </a:rPr>
              <a:t>microclimático</a:t>
            </a:r>
            <a:r>
              <a:rPr lang="es-MX" dirty="0">
                <a:solidFill>
                  <a:schemeClr val="accent2">
                    <a:lumMod val="50000"/>
                  </a:schemeClr>
                </a:solidFill>
              </a:rPr>
              <a:t> a lo largo del </a:t>
            </a:r>
            <a:r>
              <a:rPr lang="es-MX" dirty="0" err="1">
                <a:solidFill>
                  <a:schemeClr val="accent2">
                    <a:lumMod val="50000"/>
                  </a:schemeClr>
                </a:solidFill>
              </a:rPr>
              <a:t>forofito</a:t>
            </a:r>
            <a:r>
              <a:rPr lang="es-MX" dirty="0">
                <a:solidFill>
                  <a:schemeClr val="accent2">
                    <a:lumMod val="50000"/>
                  </a:schemeClr>
                </a:solidFill>
              </a:rPr>
              <a:t>, formando comunidades bien definidas llamadas “</a:t>
            </a:r>
            <a:r>
              <a:rPr lang="es-MX" dirty="0" err="1">
                <a:solidFill>
                  <a:schemeClr val="accent2">
                    <a:lumMod val="50000"/>
                  </a:schemeClr>
                </a:solidFill>
              </a:rPr>
              <a:t>sinusias</a:t>
            </a:r>
            <a:r>
              <a:rPr lang="es-MX" dirty="0">
                <a:solidFill>
                  <a:schemeClr val="accent2">
                    <a:lumMod val="50000"/>
                  </a:schemeClr>
                </a:solidFill>
              </a:rPr>
              <a:t>”, que en términos generales corresponden a: epifitas </a:t>
            </a:r>
            <a:r>
              <a:rPr lang="es-MX" dirty="0" err="1">
                <a:solidFill>
                  <a:schemeClr val="accent2">
                    <a:lumMod val="50000"/>
                  </a:schemeClr>
                </a:solidFill>
              </a:rPr>
              <a:t>esciófilas</a:t>
            </a:r>
            <a:r>
              <a:rPr lang="es-MX" dirty="0">
                <a:solidFill>
                  <a:schemeClr val="accent2">
                    <a:lumMod val="50000"/>
                  </a:schemeClr>
                </a:solidFill>
              </a:rPr>
              <a:t> o de sombra; epifitas heliófilas o de sol y epifitas xerófilas o de ambientes secos.</a:t>
            </a:r>
          </a:p>
          <a:p>
            <a:endParaRPr lang="es-MX" dirty="0"/>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31</a:t>
            </a:fld>
            <a:endParaRPr lang="es-MX"/>
          </a:p>
        </p:txBody>
      </p:sp>
    </p:spTree>
    <p:extLst>
      <p:ext uri="{BB962C8B-B14F-4D97-AF65-F5344CB8AC3E}">
        <p14:creationId xmlns:p14="http://schemas.microsoft.com/office/powerpoint/2010/main" val="7537505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9405" y="1434342"/>
            <a:ext cx="10972800" cy="4154607"/>
          </a:xfrm>
          <a:solidFill>
            <a:schemeClr val="accent6">
              <a:lumMod val="40000"/>
              <a:lumOff val="60000"/>
            </a:schemeClr>
          </a:solidFill>
          <a:ln w="28575">
            <a:solidFill>
              <a:schemeClr val="accent6">
                <a:lumMod val="50000"/>
              </a:schemeClr>
            </a:solidFill>
          </a:ln>
        </p:spPr>
        <p:txBody>
          <a:bodyPr>
            <a:noAutofit/>
          </a:bodyPr>
          <a:lstStyle/>
          <a:p>
            <a:pPr>
              <a:buFont typeface="Wingdings" panose="05000000000000000000" pitchFamily="2" charset="2"/>
              <a:buChar char="q"/>
            </a:pPr>
            <a:r>
              <a:rPr lang="es-MX" sz="2200" b="1" dirty="0">
                <a:solidFill>
                  <a:schemeClr val="accent2">
                    <a:lumMod val="50000"/>
                  </a:schemeClr>
                </a:solidFill>
                <a:effectLst>
                  <a:outerShdw blurRad="38100" dist="38100" dir="2700000" algn="tl">
                    <a:srgbClr val="000000">
                      <a:alpha val="43137"/>
                    </a:srgbClr>
                  </a:outerShdw>
                </a:effectLst>
              </a:rPr>
              <a:t>Epifitas </a:t>
            </a:r>
            <a:r>
              <a:rPr lang="es-MX" sz="2200" b="1" dirty="0" err="1">
                <a:solidFill>
                  <a:schemeClr val="accent2">
                    <a:lumMod val="50000"/>
                  </a:schemeClr>
                </a:solidFill>
                <a:effectLst>
                  <a:outerShdw blurRad="38100" dist="38100" dir="2700000" algn="tl">
                    <a:srgbClr val="000000">
                      <a:alpha val="43137"/>
                    </a:srgbClr>
                  </a:outerShdw>
                </a:effectLst>
              </a:rPr>
              <a:t>esciófilas</a:t>
            </a:r>
            <a:r>
              <a:rPr lang="es-MX" sz="2200" dirty="0">
                <a:solidFill>
                  <a:schemeClr val="accent2">
                    <a:lumMod val="50000"/>
                  </a:schemeClr>
                </a:solidFill>
              </a:rPr>
              <a:t>. </a:t>
            </a:r>
            <a:r>
              <a:rPr lang="es-MX" sz="2200" dirty="0" smtClean="0">
                <a:solidFill>
                  <a:schemeClr val="accent2">
                    <a:lumMod val="50000"/>
                  </a:schemeClr>
                </a:solidFill>
              </a:rPr>
              <a:t>Crecen </a:t>
            </a:r>
            <a:r>
              <a:rPr lang="es-MX" sz="2200" dirty="0">
                <a:solidFill>
                  <a:schemeClr val="accent2">
                    <a:lumMod val="50000"/>
                  </a:schemeClr>
                </a:solidFill>
              </a:rPr>
              <a:t>en sitios húmedos y sombríos. Las epifitas de sombra se localizan principalmente en partes del hospedero o </a:t>
            </a:r>
            <a:r>
              <a:rPr lang="es-MX" sz="2200" dirty="0" err="1">
                <a:solidFill>
                  <a:schemeClr val="accent2">
                    <a:lumMod val="50000"/>
                  </a:schemeClr>
                </a:solidFill>
              </a:rPr>
              <a:t>forofito</a:t>
            </a:r>
            <a:r>
              <a:rPr lang="es-MX" sz="2200" dirty="0">
                <a:solidFill>
                  <a:schemeClr val="accent2">
                    <a:lumMod val="50000"/>
                  </a:schemeClr>
                </a:solidFill>
              </a:rPr>
              <a:t> no expuestas al </a:t>
            </a:r>
            <a:r>
              <a:rPr lang="es-MX" sz="2200" dirty="0" smtClean="0">
                <a:solidFill>
                  <a:schemeClr val="accent2">
                    <a:lumMod val="50000"/>
                  </a:schemeClr>
                </a:solidFill>
              </a:rPr>
              <a:t>sol. </a:t>
            </a:r>
            <a:r>
              <a:rPr lang="es-MX" sz="2200" dirty="0" smtClean="0">
                <a:solidFill>
                  <a:schemeClr val="accent2">
                    <a:lumMod val="50000"/>
                  </a:schemeClr>
                </a:solidFill>
              </a:rPr>
              <a:t>Ejemplos helechos </a:t>
            </a:r>
            <a:r>
              <a:rPr lang="es-MX" sz="2200" dirty="0">
                <a:solidFill>
                  <a:schemeClr val="accent2">
                    <a:lumMod val="50000"/>
                  </a:schemeClr>
                </a:solidFill>
              </a:rPr>
              <a:t>(algunos membranosos), orquídeas y plantas con </a:t>
            </a:r>
            <a:r>
              <a:rPr lang="es-MX" sz="2200" dirty="0" smtClean="0">
                <a:solidFill>
                  <a:schemeClr val="accent2">
                    <a:lumMod val="50000"/>
                  </a:schemeClr>
                </a:solidFill>
              </a:rPr>
              <a:t>flor. </a:t>
            </a:r>
          </a:p>
          <a:p>
            <a:pPr>
              <a:buFont typeface="Wingdings" panose="05000000000000000000" pitchFamily="2" charset="2"/>
              <a:buChar char="q"/>
            </a:pPr>
            <a:r>
              <a:rPr lang="es-MX" sz="2200" b="1" dirty="0" smtClean="0">
                <a:solidFill>
                  <a:schemeClr val="accent2">
                    <a:lumMod val="50000"/>
                  </a:schemeClr>
                </a:solidFill>
                <a:effectLst>
                  <a:outerShdw blurRad="38100" dist="38100" dir="2700000" algn="tl">
                    <a:srgbClr val="000000">
                      <a:alpha val="43137"/>
                    </a:srgbClr>
                  </a:outerShdw>
                </a:effectLst>
              </a:rPr>
              <a:t>Epifitas </a:t>
            </a:r>
            <a:r>
              <a:rPr lang="es-MX" sz="2200" b="1" dirty="0">
                <a:solidFill>
                  <a:schemeClr val="accent2">
                    <a:lumMod val="50000"/>
                  </a:schemeClr>
                </a:solidFill>
                <a:effectLst>
                  <a:outerShdw blurRad="38100" dist="38100" dir="2700000" algn="tl">
                    <a:srgbClr val="000000">
                      <a:alpha val="43137"/>
                    </a:srgbClr>
                  </a:outerShdw>
                </a:effectLst>
              </a:rPr>
              <a:t>heliófilas</a:t>
            </a:r>
            <a:r>
              <a:rPr lang="es-MX" sz="2200" dirty="0">
                <a:solidFill>
                  <a:schemeClr val="accent2">
                    <a:lumMod val="50000"/>
                  </a:schemeClr>
                </a:solidFill>
              </a:rPr>
              <a:t>. Es la más rica en diversidad y abundancia. Ocurre sobre todo en la base del tallo y a lo largo de las grandes </a:t>
            </a:r>
            <a:r>
              <a:rPr lang="es-MX" sz="2200" dirty="0" smtClean="0">
                <a:solidFill>
                  <a:schemeClr val="accent2">
                    <a:lumMod val="50000"/>
                  </a:schemeClr>
                </a:solidFill>
              </a:rPr>
              <a:t>ramas. </a:t>
            </a:r>
            <a:r>
              <a:rPr lang="es-MX" sz="2200" dirty="0">
                <a:solidFill>
                  <a:schemeClr val="accent2">
                    <a:lumMod val="50000"/>
                  </a:schemeClr>
                </a:solidFill>
              </a:rPr>
              <a:t>Viven en condiciones de exposición al sol, aunque no totalmente. algunas de ellas pueden ser xerófilas facultativas; </a:t>
            </a:r>
            <a:r>
              <a:rPr lang="es-MX" sz="2200" dirty="0" smtClean="0">
                <a:solidFill>
                  <a:schemeClr val="accent2">
                    <a:lumMod val="50000"/>
                  </a:schemeClr>
                </a:solidFill>
              </a:rPr>
              <a:t>helechos </a:t>
            </a:r>
            <a:r>
              <a:rPr lang="es-MX" sz="2200" dirty="0">
                <a:solidFill>
                  <a:schemeClr val="accent2">
                    <a:lumMod val="50000"/>
                  </a:schemeClr>
                </a:solidFill>
              </a:rPr>
              <a:t>y las orquídeas; aparecen aráceas y otras familias </a:t>
            </a:r>
            <a:endParaRPr lang="es-MX" sz="2200" dirty="0" smtClean="0">
              <a:solidFill>
                <a:schemeClr val="accent2">
                  <a:lumMod val="50000"/>
                </a:schemeClr>
              </a:solidFill>
            </a:endParaRPr>
          </a:p>
          <a:p>
            <a:pPr>
              <a:buFont typeface="Wingdings" panose="05000000000000000000" pitchFamily="2" charset="2"/>
              <a:buChar char="q"/>
            </a:pPr>
            <a:r>
              <a:rPr lang="es-MX" sz="2200" b="1" dirty="0" smtClean="0">
                <a:solidFill>
                  <a:schemeClr val="accent2">
                    <a:lumMod val="50000"/>
                  </a:schemeClr>
                </a:solidFill>
              </a:rPr>
              <a:t>Epifitas </a:t>
            </a:r>
            <a:r>
              <a:rPr lang="es-MX" sz="2200" b="1" dirty="0">
                <a:solidFill>
                  <a:schemeClr val="accent2">
                    <a:lumMod val="50000"/>
                  </a:schemeClr>
                </a:solidFill>
              </a:rPr>
              <a:t>xerófilas. </a:t>
            </a:r>
            <a:r>
              <a:rPr lang="es-MX" sz="2200" dirty="0">
                <a:solidFill>
                  <a:schemeClr val="accent2">
                    <a:lumMod val="50000"/>
                  </a:schemeClr>
                </a:solidFill>
              </a:rPr>
              <a:t>habita normalmente en la parte más alta de la corona del hospedero o </a:t>
            </a:r>
            <a:r>
              <a:rPr lang="es-MX" sz="2200" dirty="0" err="1">
                <a:solidFill>
                  <a:schemeClr val="accent2">
                    <a:lumMod val="50000"/>
                  </a:schemeClr>
                </a:solidFill>
              </a:rPr>
              <a:t>forofito</a:t>
            </a:r>
            <a:r>
              <a:rPr lang="es-MX" sz="2200" dirty="0">
                <a:solidFill>
                  <a:schemeClr val="accent2">
                    <a:lumMod val="50000"/>
                  </a:schemeClr>
                </a:solidFill>
              </a:rPr>
              <a:t>. Los individuos están casi completamente expuestos a la insolación y al </a:t>
            </a:r>
            <a:r>
              <a:rPr lang="es-MX" sz="2200" dirty="0" smtClean="0">
                <a:solidFill>
                  <a:schemeClr val="accent2">
                    <a:lumMod val="50000"/>
                  </a:schemeClr>
                </a:solidFill>
              </a:rPr>
              <a:t>viento, </a:t>
            </a:r>
            <a:r>
              <a:rPr lang="es-MX" sz="2200" dirty="0">
                <a:solidFill>
                  <a:schemeClr val="accent2">
                    <a:lumMod val="50000"/>
                  </a:schemeClr>
                </a:solidFill>
              </a:rPr>
              <a:t>muestran adaptaciones </a:t>
            </a:r>
            <a:r>
              <a:rPr lang="es-MX" sz="2200" dirty="0" err="1">
                <a:solidFill>
                  <a:schemeClr val="accent2">
                    <a:lumMod val="50000"/>
                  </a:schemeClr>
                </a:solidFill>
              </a:rPr>
              <a:t>xeromórficas</a:t>
            </a:r>
            <a:r>
              <a:rPr lang="es-MX" sz="2200" dirty="0">
                <a:solidFill>
                  <a:schemeClr val="accent2">
                    <a:lumMod val="50000"/>
                  </a:schemeClr>
                </a:solidFill>
              </a:rPr>
              <a:t>, como son cutículas engrosadas y estomas hundidos. Son abundantes las bromelias, </a:t>
            </a:r>
            <a:r>
              <a:rPr lang="es-MX" sz="2200" dirty="0" err="1">
                <a:solidFill>
                  <a:schemeClr val="accent2">
                    <a:lumMod val="50000"/>
                  </a:schemeClr>
                </a:solidFill>
              </a:rPr>
              <a:t>gesneráceas</a:t>
            </a:r>
            <a:r>
              <a:rPr lang="es-MX" sz="2200" dirty="0">
                <a:solidFill>
                  <a:schemeClr val="accent2">
                    <a:lumMod val="50000"/>
                  </a:schemeClr>
                </a:solidFill>
              </a:rPr>
              <a:t>, cactáceas y varias orquídeas</a:t>
            </a:r>
          </a:p>
          <a:p>
            <a:endParaRPr lang="es-MX" sz="2000" dirty="0"/>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32</a:t>
            </a:fld>
            <a:endParaRPr lang="es-MX"/>
          </a:p>
        </p:txBody>
      </p:sp>
    </p:spTree>
    <p:extLst>
      <p:ext uri="{BB962C8B-B14F-4D97-AF65-F5344CB8AC3E}">
        <p14:creationId xmlns:p14="http://schemas.microsoft.com/office/powerpoint/2010/main" val="8716382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stretch>
            <a:fillRect/>
          </a:stretch>
        </p:blipFill>
        <p:spPr>
          <a:xfrm>
            <a:off x="1099245" y="274638"/>
            <a:ext cx="9993510" cy="6289448"/>
          </a:xfrm>
          <a:prstGeom prst="rect">
            <a:avLst/>
          </a:prstGeom>
        </p:spPr>
      </p:pic>
      <p:sp>
        <p:nvSpPr>
          <p:cNvPr id="4" name="Marcador de número de diapositiva 3"/>
          <p:cNvSpPr>
            <a:spLocks noGrp="1"/>
          </p:cNvSpPr>
          <p:nvPr>
            <p:ph type="sldNum" sz="quarter" idx="12"/>
          </p:nvPr>
        </p:nvSpPr>
        <p:spPr/>
        <p:txBody>
          <a:bodyPr/>
          <a:lstStyle/>
          <a:p>
            <a:fld id="{E2B66F5C-A009-4746-8DAD-A4993CDD560F}" type="slidenum">
              <a:rPr lang="es-MX" smtClean="0"/>
              <a:pPr/>
              <a:t>33</a:t>
            </a:fld>
            <a:endParaRPr lang="es-MX"/>
          </a:p>
        </p:txBody>
      </p:sp>
    </p:spTree>
    <p:extLst>
      <p:ext uri="{BB962C8B-B14F-4D97-AF65-F5344CB8AC3E}">
        <p14:creationId xmlns:p14="http://schemas.microsoft.com/office/powerpoint/2010/main" val="25115796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2">
                    <a:lumMod val="50000"/>
                  </a:schemeClr>
                </a:solidFill>
              </a:rPr>
              <a:t>5. CONSERVACION DE EPIFITAS</a:t>
            </a:r>
            <a:endParaRPr lang="es-MX" sz="3600" b="1" dirty="0">
              <a:solidFill>
                <a:schemeClr val="accent2">
                  <a:lumMod val="50000"/>
                </a:schemeClr>
              </a:solidFill>
            </a:endParaRPr>
          </a:p>
        </p:txBody>
      </p:sp>
      <p:sp>
        <p:nvSpPr>
          <p:cNvPr id="3" name="Marcador de contenido 2"/>
          <p:cNvSpPr>
            <a:spLocks noGrp="1"/>
          </p:cNvSpPr>
          <p:nvPr>
            <p:ph idx="1"/>
          </p:nvPr>
        </p:nvSpPr>
        <p:spPr>
          <a:xfrm>
            <a:off x="609600" y="1600205"/>
            <a:ext cx="10972800" cy="3809995"/>
          </a:xfrm>
          <a:solidFill>
            <a:schemeClr val="accent6">
              <a:lumMod val="40000"/>
              <a:lumOff val="60000"/>
            </a:schemeClr>
          </a:solidFill>
          <a:ln w="28575">
            <a:solidFill>
              <a:schemeClr val="accent6">
                <a:lumMod val="50000"/>
              </a:schemeClr>
            </a:solidFill>
          </a:ln>
        </p:spPr>
        <p:txBody>
          <a:bodyPr>
            <a:normAutofit/>
          </a:bodyPr>
          <a:lstStyle/>
          <a:p>
            <a:pPr marL="0" indent="0">
              <a:buNone/>
            </a:pPr>
            <a:r>
              <a:rPr lang="es-MX" sz="2800" dirty="0">
                <a:solidFill>
                  <a:schemeClr val="accent2">
                    <a:lumMod val="50000"/>
                  </a:schemeClr>
                </a:solidFill>
              </a:rPr>
              <a:t>Conservar la biodiversidad se ha convertido actualmente en un tema de interés para la mayoría de los sectores, sin </a:t>
            </a:r>
            <a:r>
              <a:rPr lang="es-MX" sz="2800" dirty="0" smtClean="0">
                <a:solidFill>
                  <a:schemeClr val="accent2">
                    <a:lumMod val="50000"/>
                  </a:schemeClr>
                </a:solidFill>
              </a:rPr>
              <a:t>embargo, </a:t>
            </a:r>
            <a:r>
              <a:rPr lang="es-MX" sz="2800" b="1" dirty="0">
                <a:solidFill>
                  <a:schemeClr val="accent2">
                    <a:lumMod val="50000"/>
                  </a:schemeClr>
                </a:solidFill>
              </a:rPr>
              <a:t>las estrategias utilizadas para tal fin no parecen ser suficientes</a:t>
            </a:r>
            <a:r>
              <a:rPr lang="es-MX" sz="2800" dirty="0">
                <a:solidFill>
                  <a:schemeClr val="accent2">
                    <a:lumMod val="50000"/>
                  </a:schemeClr>
                </a:solidFill>
              </a:rPr>
              <a:t>, y como se ha venido viendo en la actualidad, éste es un tema del que se habla mucho pero del que menos movilización se evidencia, pues no es un </a:t>
            </a:r>
            <a:r>
              <a:rPr lang="es-MX" sz="2800" dirty="0" smtClean="0">
                <a:solidFill>
                  <a:schemeClr val="accent2">
                    <a:lumMod val="50000"/>
                  </a:schemeClr>
                </a:solidFill>
              </a:rPr>
              <a:t>secreto, </a:t>
            </a:r>
            <a:r>
              <a:rPr lang="es-MX" sz="2800" dirty="0" err="1" smtClean="0">
                <a:solidFill>
                  <a:schemeClr val="accent2">
                    <a:lumMod val="50000"/>
                  </a:schemeClr>
                </a:solidFill>
              </a:rPr>
              <a:t>Simonetti</a:t>
            </a:r>
            <a:r>
              <a:rPr lang="es-MX" sz="2800" dirty="0" smtClean="0">
                <a:solidFill>
                  <a:schemeClr val="accent2">
                    <a:lumMod val="50000"/>
                  </a:schemeClr>
                </a:solidFill>
              </a:rPr>
              <a:t> </a:t>
            </a:r>
            <a:r>
              <a:rPr lang="es-MX" sz="2800" dirty="0">
                <a:solidFill>
                  <a:schemeClr val="accent2">
                    <a:lumMod val="50000"/>
                  </a:schemeClr>
                </a:solidFill>
              </a:rPr>
              <a:t>(</a:t>
            </a:r>
            <a:r>
              <a:rPr lang="es-MX" sz="2800" dirty="0" smtClean="0">
                <a:solidFill>
                  <a:schemeClr val="accent2">
                    <a:lumMod val="50000"/>
                  </a:schemeClr>
                </a:solidFill>
              </a:rPr>
              <a:t>1995), la </a:t>
            </a:r>
            <a:r>
              <a:rPr lang="es-MX" sz="2800" b="1" dirty="0">
                <a:solidFill>
                  <a:schemeClr val="accent2">
                    <a:lumMod val="50000"/>
                  </a:schemeClr>
                </a:solidFill>
              </a:rPr>
              <a:t>biodiversidad está siendo seriamente amenazada por diversas actividades antrópicas</a:t>
            </a:r>
            <a:r>
              <a:rPr lang="es-MX" sz="2800" dirty="0">
                <a:solidFill>
                  <a:schemeClr val="accent2">
                    <a:lumMod val="50000"/>
                  </a:schemeClr>
                </a:solidFill>
              </a:rPr>
              <a:t> que contribuyen a elevar la </a:t>
            </a:r>
            <a:r>
              <a:rPr lang="es-MX" sz="2800" b="1" dirty="0">
                <a:solidFill>
                  <a:schemeClr val="accent2">
                    <a:lumMod val="50000"/>
                  </a:schemeClr>
                </a:solidFill>
              </a:rPr>
              <a:t>tasa de extinción </a:t>
            </a:r>
            <a:r>
              <a:rPr lang="es-MX" sz="2800" dirty="0">
                <a:solidFill>
                  <a:schemeClr val="accent2">
                    <a:lumMod val="50000"/>
                  </a:schemeClr>
                </a:solidFill>
              </a:rPr>
              <a:t>de especies.</a:t>
            </a:r>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34</a:t>
            </a:fld>
            <a:endParaRPr lang="es-MX"/>
          </a:p>
        </p:txBody>
      </p:sp>
    </p:spTree>
    <p:extLst>
      <p:ext uri="{BB962C8B-B14F-4D97-AF65-F5344CB8AC3E}">
        <p14:creationId xmlns:p14="http://schemas.microsoft.com/office/powerpoint/2010/main" val="40147262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1202531"/>
            <a:ext cx="10972800" cy="4525963"/>
          </a:xfrm>
          <a:solidFill>
            <a:schemeClr val="accent6">
              <a:lumMod val="40000"/>
              <a:lumOff val="60000"/>
            </a:schemeClr>
          </a:solidFill>
          <a:ln w="28575">
            <a:solidFill>
              <a:schemeClr val="accent6">
                <a:lumMod val="50000"/>
              </a:schemeClr>
            </a:solidFill>
          </a:ln>
        </p:spPr>
        <p:txBody>
          <a:bodyPr>
            <a:normAutofit fontScale="77500" lnSpcReduction="20000"/>
          </a:bodyPr>
          <a:lstStyle/>
          <a:p>
            <a:r>
              <a:rPr lang="es-MX" dirty="0" smtClean="0">
                <a:solidFill>
                  <a:schemeClr val="accent2">
                    <a:lumMod val="50000"/>
                  </a:schemeClr>
                </a:solidFill>
              </a:rPr>
              <a:t>Como se menciono, las </a:t>
            </a:r>
            <a:r>
              <a:rPr lang="es-MX" dirty="0">
                <a:solidFill>
                  <a:schemeClr val="accent2">
                    <a:lumMod val="50000"/>
                  </a:schemeClr>
                </a:solidFill>
              </a:rPr>
              <a:t>epífitas contribuyen significativamente a </a:t>
            </a:r>
            <a:r>
              <a:rPr lang="es-MX" b="1" dirty="0">
                <a:solidFill>
                  <a:schemeClr val="accent2">
                    <a:lumMod val="50000"/>
                  </a:schemeClr>
                </a:solidFill>
              </a:rPr>
              <a:t>la diversidad y abundancia de la flora tropical</a:t>
            </a:r>
            <a:r>
              <a:rPr lang="es-MX" dirty="0">
                <a:solidFill>
                  <a:schemeClr val="accent2">
                    <a:lumMod val="50000"/>
                  </a:schemeClr>
                </a:solidFill>
              </a:rPr>
              <a:t>, y constituyen cerca del </a:t>
            </a:r>
            <a:r>
              <a:rPr lang="es-MX" b="1" dirty="0">
                <a:solidFill>
                  <a:schemeClr val="accent2">
                    <a:lumMod val="50000"/>
                  </a:schemeClr>
                </a:solidFill>
              </a:rPr>
              <a:t>10% de la flora vascular del </a:t>
            </a:r>
            <a:r>
              <a:rPr lang="es-MX" b="1" dirty="0" smtClean="0">
                <a:solidFill>
                  <a:schemeClr val="accent2">
                    <a:lumMod val="50000"/>
                  </a:schemeClr>
                </a:solidFill>
              </a:rPr>
              <a:t>planeta. </a:t>
            </a:r>
            <a:endParaRPr lang="es-MX" b="1" dirty="0">
              <a:solidFill>
                <a:schemeClr val="accent2">
                  <a:lumMod val="50000"/>
                </a:schemeClr>
              </a:solidFill>
            </a:endParaRPr>
          </a:p>
          <a:p>
            <a:r>
              <a:rPr lang="es-MX" dirty="0">
                <a:solidFill>
                  <a:schemeClr val="accent2">
                    <a:lumMod val="50000"/>
                  </a:schemeClr>
                </a:solidFill>
              </a:rPr>
              <a:t>Estas plantas juegan un papel importante en la </a:t>
            </a:r>
            <a:r>
              <a:rPr lang="es-MX" b="1" dirty="0">
                <a:solidFill>
                  <a:schemeClr val="accent2">
                    <a:lumMod val="50000"/>
                  </a:schemeClr>
                </a:solidFill>
              </a:rPr>
              <a:t>dinámica de nutrientes del ecosistema</a:t>
            </a:r>
            <a:r>
              <a:rPr lang="es-MX" dirty="0">
                <a:solidFill>
                  <a:schemeClr val="accent2">
                    <a:lumMod val="50000"/>
                  </a:schemeClr>
                </a:solidFill>
              </a:rPr>
              <a:t>, ya que, por sus atributos fisiológicos, aumentan la eficiencia de la toma de nutrientes y agua de los </a:t>
            </a:r>
            <a:r>
              <a:rPr lang="es-MX" dirty="0" err="1">
                <a:solidFill>
                  <a:schemeClr val="accent2">
                    <a:lumMod val="50000"/>
                  </a:schemeClr>
                </a:solidFill>
              </a:rPr>
              <a:t>forófitos</a:t>
            </a:r>
            <a:r>
              <a:rPr lang="es-MX" dirty="0">
                <a:solidFill>
                  <a:schemeClr val="accent2">
                    <a:lumMod val="50000"/>
                  </a:schemeClr>
                </a:solidFill>
              </a:rPr>
              <a:t>, al ser capaces de adquirirlos directamente de la atmósfera, evitando la pérdida de éstos. </a:t>
            </a:r>
          </a:p>
          <a:p>
            <a:pPr algn="just"/>
            <a:r>
              <a:rPr lang="es-MX" dirty="0">
                <a:solidFill>
                  <a:schemeClr val="accent2">
                    <a:lumMod val="50000"/>
                  </a:schemeClr>
                </a:solidFill>
              </a:rPr>
              <a:t>Algunas plantas actúan como “buffer</a:t>
            </a:r>
            <a:r>
              <a:rPr lang="es-MX" dirty="0" smtClean="0">
                <a:solidFill>
                  <a:schemeClr val="accent2">
                    <a:lumMod val="50000"/>
                  </a:schemeClr>
                </a:solidFill>
              </a:rPr>
              <a:t>”, </a:t>
            </a:r>
            <a:r>
              <a:rPr lang="es-MX" dirty="0">
                <a:solidFill>
                  <a:schemeClr val="accent2">
                    <a:lumMod val="50000"/>
                  </a:schemeClr>
                </a:solidFill>
              </a:rPr>
              <a:t>en períodos estresantes. </a:t>
            </a:r>
            <a:r>
              <a:rPr lang="es-MX" b="1" dirty="0">
                <a:solidFill>
                  <a:schemeClr val="accent2">
                    <a:lumMod val="50000"/>
                  </a:schemeClr>
                </a:solidFill>
              </a:rPr>
              <a:t>reteniendo </a:t>
            </a:r>
            <a:r>
              <a:rPr lang="es-MX" b="1" dirty="0" smtClean="0">
                <a:solidFill>
                  <a:schemeClr val="accent2">
                    <a:lumMod val="50000"/>
                  </a:schemeClr>
                </a:solidFill>
              </a:rPr>
              <a:t>y administrando </a:t>
            </a:r>
            <a:r>
              <a:rPr lang="es-MX" b="1" dirty="0">
                <a:solidFill>
                  <a:schemeClr val="accent2">
                    <a:lumMod val="50000"/>
                  </a:schemeClr>
                </a:solidFill>
              </a:rPr>
              <a:t>el agua y los </a:t>
            </a:r>
            <a:r>
              <a:rPr lang="es-MX" b="1" dirty="0" smtClean="0">
                <a:solidFill>
                  <a:schemeClr val="accent2">
                    <a:lumMod val="50000"/>
                  </a:schemeClr>
                </a:solidFill>
              </a:rPr>
              <a:t>nutrientes</a:t>
            </a:r>
          </a:p>
          <a:p>
            <a:r>
              <a:rPr lang="es-MX" b="1" dirty="0" smtClean="0">
                <a:solidFill>
                  <a:schemeClr val="accent2">
                    <a:lumMod val="50000"/>
                  </a:schemeClr>
                </a:solidFill>
              </a:rPr>
              <a:t>Componen </a:t>
            </a:r>
            <a:r>
              <a:rPr lang="es-MX" b="1" dirty="0">
                <a:solidFill>
                  <a:schemeClr val="accent2">
                    <a:lumMod val="50000"/>
                  </a:schemeClr>
                </a:solidFill>
              </a:rPr>
              <a:t>una parte importante de la biomasa del bosque</a:t>
            </a:r>
            <a:r>
              <a:rPr lang="es-MX" dirty="0">
                <a:solidFill>
                  <a:schemeClr val="accent2">
                    <a:lumMod val="50000"/>
                  </a:schemeClr>
                </a:solidFill>
              </a:rPr>
              <a:t>, y en sus tejidos vivos o muertos hay gran cantidad de minerales, diferentes a los de los hospederos, que están inmovilizados por un periodo en el dosel y pasan al ecosistema por un mecanismo de “limpieza del dosel” cuando caen de </a:t>
            </a:r>
            <a:r>
              <a:rPr lang="es-MX" dirty="0" smtClean="0">
                <a:solidFill>
                  <a:schemeClr val="accent2">
                    <a:lumMod val="50000"/>
                  </a:schemeClr>
                </a:solidFill>
              </a:rPr>
              <a:t>las copas. </a:t>
            </a:r>
            <a:endParaRPr lang="es-MX" dirty="0"/>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35</a:t>
            </a:fld>
            <a:endParaRPr lang="es-MX"/>
          </a:p>
        </p:txBody>
      </p:sp>
    </p:spTree>
    <p:extLst>
      <p:ext uri="{BB962C8B-B14F-4D97-AF65-F5344CB8AC3E}">
        <p14:creationId xmlns:p14="http://schemas.microsoft.com/office/powerpoint/2010/main" val="3766909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S" sz="3200" b="1" dirty="0" smtClean="0">
                <a:solidFill>
                  <a:schemeClr val="accent2">
                    <a:lumMod val="50000"/>
                  </a:schemeClr>
                </a:solidFill>
                <a:effectLst>
                  <a:outerShdw blurRad="38100" dist="38100" dir="2700000" algn="tl">
                    <a:srgbClr val="000000">
                      <a:alpha val="43137"/>
                    </a:srgbClr>
                  </a:outerShdw>
                </a:effectLst>
              </a:rPr>
              <a:t>BIBLIOGRAFÍA</a:t>
            </a:r>
            <a:endParaRPr lang="es-ES" sz="3200" b="1" dirty="0">
              <a:solidFill>
                <a:schemeClr val="accent2">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09600" y="1324433"/>
            <a:ext cx="10972800" cy="5125128"/>
          </a:xfrm>
          <a:solidFill>
            <a:schemeClr val="accent6">
              <a:lumMod val="40000"/>
              <a:lumOff val="60000"/>
            </a:schemeClr>
          </a:solidFill>
        </p:spPr>
        <p:txBody>
          <a:bodyPr>
            <a:normAutofit fontScale="70000" lnSpcReduction="20000"/>
          </a:bodyPr>
          <a:lstStyle/>
          <a:p>
            <a:pPr algn="just"/>
            <a:r>
              <a:rPr lang="es-ES" b="1" dirty="0" err="1">
                <a:solidFill>
                  <a:schemeClr val="accent2">
                    <a:lumMod val="50000"/>
                  </a:schemeClr>
                </a:solidFill>
              </a:rPr>
              <a:t>Benzing</a:t>
            </a:r>
            <a:r>
              <a:rPr lang="es-ES" b="1" dirty="0">
                <a:solidFill>
                  <a:schemeClr val="accent2">
                    <a:lumMod val="50000"/>
                  </a:schemeClr>
                </a:solidFill>
              </a:rPr>
              <a:t>, D. H. (1990). Vascular </a:t>
            </a:r>
            <a:r>
              <a:rPr lang="es-ES" b="1" dirty="0" err="1">
                <a:solidFill>
                  <a:schemeClr val="accent2">
                    <a:lumMod val="50000"/>
                  </a:schemeClr>
                </a:solidFill>
              </a:rPr>
              <a:t>Epiphytes</a:t>
            </a:r>
            <a:r>
              <a:rPr lang="es-ES" b="1" dirty="0">
                <a:solidFill>
                  <a:schemeClr val="accent2">
                    <a:lumMod val="50000"/>
                  </a:schemeClr>
                </a:solidFill>
              </a:rPr>
              <a:t>: general </a:t>
            </a:r>
            <a:r>
              <a:rPr lang="es-ES" b="1" dirty="0" err="1">
                <a:solidFill>
                  <a:schemeClr val="accent2">
                    <a:lumMod val="50000"/>
                  </a:schemeClr>
                </a:solidFill>
              </a:rPr>
              <a:t>biology</a:t>
            </a:r>
            <a:r>
              <a:rPr lang="es-ES" b="1" dirty="0">
                <a:solidFill>
                  <a:schemeClr val="accent2">
                    <a:lumMod val="50000"/>
                  </a:schemeClr>
                </a:solidFill>
              </a:rPr>
              <a:t> and </a:t>
            </a:r>
            <a:r>
              <a:rPr lang="es-ES" b="1" dirty="0" err="1">
                <a:solidFill>
                  <a:schemeClr val="accent2">
                    <a:lumMod val="50000"/>
                  </a:schemeClr>
                </a:solidFill>
              </a:rPr>
              <a:t>related</a:t>
            </a:r>
            <a:r>
              <a:rPr lang="es-ES" b="1" dirty="0">
                <a:solidFill>
                  <a:schemeClr val="accent2">
                    <a:lumMod val="50000"/>
                  </a:schemeClr>
                </a:solidFill>
              </a:rPr>
              <a:t> biota. Cambridge </a:t>
            </a:r>
            <a:r>
              <a:rPr lang="es-ES" b="1" dirty="0" err="1">
                <a:solidFill>
                  <a:schemeClr val="accent2">
                    <a:lumMod val="50000"/>
                  </a:schemeClr>
                </a:solidFill>
              </a:rPr>
              <a:t>University</a:t>
            </a:r>
            <a:r>
              <a:rPr lang="es-ES" b="1" dirty="0">
                <a:solidFill>
                  <a:schemeClr val="accent2">
                    <a:lumMod val="50000"/>
                  </a:schemeClr>
                </a:solidFill>
              </a:rPr>
              <a:t> Press.353 pp.</a:t>
            </a:r>
          </a:p>
          <a:p>
            <a:pPr algn="just"/>
            <a:r>
              <a:rPr lang="es-ES" b="1" dirty="0">
                <a:solidFill>
                  <a:schemeClr val="accent2">
                    <a:lumMod val="50000"/>
                  </a:schemeClr>
                </a:solidFill>
              </a:rPr>
              <a:t>Espejo-Serna, A &amp; López-Ferrari, A. R. Martínez. (2004). </a:t>
            </a:r>
            <a:r>
              <a:rPr lang="es-ES" b="1" dirty="0" err="1">
                <a:solidFill>
                  <a:schemeClr val="accent2">
                    <a:lumMod val="50000"/>
                  </a:schemeClr>
                </a:solidFill>
              </a:rPr>
              <a:t>Checklist</a:t>
            </a:r>
            <a:r>
              <a:rPr lang="es-ES" b="1" dirty="0">
                <a:solidFill>
                  <a:schemeClr val="accent2">
                    <a:lumMod val="50000"/>
                  </a:schemeClr>
                </a:solidFill>
              </a:rPr>
              <a:t> of </a:t>
            </a:r>
            <a:r>
              <a:rPr lang="es-ES" b="1" dirty="0" err="1">
                <a:solidFill>
                  <a:schemeClr val="accent2">
                    <a:lumMod val="50000"/>
                  </a:schemeClr>
                </a:solidFill>
              </a:rPr>
              <a:t>Mexican</a:t>
            </a:r>
            <a:r>
              <a:rPr lang="es-ES" b="1" dirty="0">
                <a:solidFill>
                  <a:schemeClr val="accent2">
                    <a:lumMod val="50000"/>
                  </a:schemeClr>
                </a:solidFill>
              </a:rPr>
              <a:t> </a:t>
            </a:r>
            <a:r>
              <a:rPr lang="es-ES" b="1" dirty="0" err="1">
                <a:solidFill>
                  <a:schemeClr val="accent2">
                    <a:lumMod val="50000"/>
                  </a:schemeClr>
                </a:solidFill>
              </a:rPr>
              <a:t>Bromeliaceae</a:t>
            </a:r>
            <a:r>
              <a:rPr lang="es-ES" b="1" dirty="0">
                <a:solidFill>
                  <a:schemeClr val="accent2">
                    <a:lumMod val="50000"/>
                  </a:schemeClr>
                </a:solidFill>
              </a:rPr>
              <a:t> </a:t>
            </a:r>
            <a:r>
              <a:rPr lang="es-ES" b="1" dirty="0" err="1">
                <a:solidFill>
                  <a:schemeClr val="accent2">
                    <a:lumMod val="50000"/>
                  </a:schemeClr>
                </a:solidFill>
              </a:rPr>
              <a:t>with</a:t>
            </a:r>
            <a:r>
              <a:rPr lang="es-ES" b="1" dirty="0">
                <a:solidFill>
                  <a:schemeClr val="accent2">
                    <a:lumMod val="50000"/>
                  </a:schemeClr>
                </a:solidFill>
              </a:rPr>
              <a:t> notes </a:t>
            </a:r>
            <a:r>
              <a:rPr lang="es-ES" b="1" dirty="0" err="1">
                <a:solidFill>
                  <a:schemeClr val="accent2">
                    <a:lumMod val="50000"/>
                  </a:schemeClr>
                </a:solidFill>
              </a:rPr>
              <a:t>on</a:t>
            </a:r>
            <a:r>
              <a:rPr lang="es-ES" b="1" dirty="0">
                <a:solidFill>
                  <a:schemeClr val="accent2">
                    <a:lumMod val="50000"/>
                  </a:schemeClr>
                </a:solidFill>
              </a:rPr>
              <a:t> </a:t>
            </a:r>
            <a:r>
              <a:rPr lang="es-ES" b="1" dirty="0" err="1">
                <a:solidFill>
                  <a:schemeClr val="accent2">
                    <a:lumMod val="50000"/>
                  </a:schemeClr>
                </a:solidFill>
              </a:rPr>
              <a:t>Species</a:t>
            </a:r>
            <a:r>
              <a:rPr lang="es-ES" b="1" dirty="0">
                <a:solidFill>
                  <a:schemeClr val="accent2">
                    <a:lumMod val="50000"/>
                  </a:schemeClr>
                </a:solidFill>
              </a:rPr>
              <a:t> </a:t>
            </a:r>
            <a:r>
              <a:rPr lang="es-ES" b="1" dirty="0" err="1">
                <a:solidFill>
                  <a:schemeClr val="accent2">
                    <a:lumMod val="50000"/>
                  </a:schemeClr>
                </a:solidFill>
              </a:rPr>
              <a:t>distribution</a:t>
            </a:r>
            <a:r>
              <a:rPr lang="es-ES" b="1" dirty="0">
                <a:solidFill>
                  <a:schemeClr val="accent2">
                    <a:lumMod val="50000"/>
                  </a:schemeClr>
                </a:solidFill>
              </a:rPr>
              <a:t> and </a:t>
            </a:r>
            <a:r>
              <a:rPr lang="es-ES" b="1" dirty="0" err="1">
                <a:solidFill>
                  <a:schemeClr val="accent2">
                    <a:lumMod val="50000"/>
                  </a:schemeClr>
                </a:solidFill>
              </a:rPr>
              <a:t>levels</a:t>
            </a:r>
            <a:r>
              <a:rPr lang="es-ES" b="1" dirty="0">
                <a:solidFill>
                  <a:schemeClr val="accent2">
                    <a:lumMod val="50000"/>
                  </a:schemeClr>
                </a:solidFill>
              </a:rPr>
              <a:t> of </a:t>
            </a:r>
            <a:r>
              <a:rPr lang="es-ES" b="1" dirty="0" err="1">
                <a:solidFill>
                  <a:schemeClr val="accent2">
                    <a:lumMod val="50000"/>
                  </a:schemeClr>
                </a:solidFill>
              </a:rPr>
              <a:t>Endemism</a:t>
            </a:r>
            <a:r>
              <a:rPr lang="es-ES" b="1" dirty="0">
                <a:solidFill>
                  <a:schemeClr val="accent2">
                    <a:lumMod val="50000"/>
                  </a:schemeClr>
                </a:solidFill>
              </a:rPr>
              <a:t>. </a:t>
            </a:r>
            <a:r>
              <a:rPr lang="es-ES" b="1" dirty="0" err="1">
                <a:solidFill>
                  <a:schemeClr val="accent2">
                    <a:lumMod val="50000"/>
                  </a:schemeClr>
                </a:solidFill>
              </a:rPr>
              <a:t>Selbyana</a:t>
            </a:r>
            <a:r>
              <a:rPr lang="es-ES" b="1" dirty="0">
                <a:solidFill>
                  <a:schemeClr val="accent2">
                    <a:lumMod val="50000"/>
                  </a:schemeClr>
                </a:solidFill>
              </a:rPr>
              <a:t> 25:33-86.</a:t>
            </a:r>
          </a:p>
          <a:p>
            <a:pPr algn="just"/>
            <a:r>
              <a:rPr lang="en-US" b="1" dirty="0">
                <a:solidFill>
                  <a:schemeClr val="accent2">
                    <a:lumMod val="50000"/>
                  </a:schemeClr>
                </a:solidFill>
              </a:rPr>
              <a:t>Luther, H. E. (2006). An alphabetical list of Bromeliad binomials. Bromeliad Society International. Sarasota.119 pp</a:t>
            </a:r>
            <a:r>
              <a:rPr lang="en-US" b="1" dirty="0" smtClean="0">
                <a:solidFill>
                  <a:schemeClr val="accent2">
                    <a:lumMod val="50000"/>
                  </a:schemeClr>
                </a:solidFill>
              </a:rPr>
              <a:t>.</a:t>
            </a:r>
            <a:endParaRPr lang="es-MX" b="1" dirty="0">
              <a:solidFill>
                <a:schemeClr val="accent2">
                  <a:lumMod val="50000"/>
                </a:schemeClr>
              </a:solidFill>
            </a:endParaRPr>
          </a:p>
          <a:p>
            <a:pPr algn="just"/>
            <a:r>
              <a:rPr lang="es-MX" b="1" dirty="0" smtClean="0">
                <a:solidFill>
                  <a:schemeClr val="accent2">
                    <a:lumMod val="50000"/>
                  </a:schemeClr>
                </a:solidFill>
              </a:rPr>
              <a:t>Toledo </a:t>
            </a:r>
            <a:r>
              <a:rPr lang="es-MX" b="1" dirty="0">
                <a:solidFill>
                  <a:schemeClr val="accent2">
                    <a:lumMod val="50000"/>
                  </a:schemeClr>
                </a:solidFill>
              </a:rPr>
              <a:t>Aceves, T. </a:t>
            </a:r>
            <a:r>
              <a:rPr lang="es-MX" b="1" dirty="0" smtClean="0">
                <a:solidFill>
                  <a:schemeClr val="accent2">
                    <a:lumMod val="50000"/>
                  </a:schemeClr>
                </a:solidFill>
              </a:rPr>
              <a:t>(2014). </a:t>
            </a:r>
            <a:r>
              <a:rPr lang="es-MX" b="1" dirty="0">
                <a:solidFill>
                  <a:schemeClr val="accent2">
                    <a:lumMod val="50000"/>
                  </a:schemeClr>
                </a:solidFill>
              </a:rPr>
              <a:t>Lluvia de bromelias en el bosque de niebla. </a:t>
            </a:r>
            <a:r>
              <a:rPr lang="es-MX" b="1" dirty="0" smtClean="0">
                <a:solidFill>
                  <a:schemeClr val="accent2">
                    <a:lumMod val="50000"/>
                  </a:schemeClr>
                </a:solidFill>
              </a:rPr>
              <a:t>CONABIO</a:t>
            </a:r>
            <a:r>
              <a:rPr lang="es-MX" b="1" dirty="0">
                <a:solidFill>
                  <a:schemeClr val="accent2">
                    <a:lumMod val="50000"/>
                  </a:schemeClr>
                </a:solidFill>
              </a:rPr>
              <a:t>. </a:t>
            </a:r>
            <a:r>
              <a:rPr lang="es-MX" b="1" dirty="0" err="1">
                <a:solidFill>
                  <a:schemeClr val="accent2">
                    <a:lumMod val="50000"/>
                  </a:schemeClr>
                </a:solidFill>
              </a:rPr>
              <a:t>Biodiversitas</a:t>
            </a:r>
            <a:r>
              <a:rPr lang="es-MX" b="1" dirty="0">
                <a:solidFill>
                  <a:schemeClr val="accent2">
                    <a:lumMod val="50000"/>
                  </a:schemeClr>
                </a:solidFill>
              </a:rPr>
              <a:t>, </a:t>
            </a:r>
            <a:r>
              <a:rPr lang="es-MX" b="1" dirty="0" smtClean="0">
                <a:solidFill>
                  <a:schemeClr val="accent2">
                    <a:lumMod val="50000"/>
                  </a:schemeClr>
                </a:solidFill>
              </a:rPr>
              <a:t>117:1-6</a:t>
            </a:r>
          </a:p>
          <a:p>
            <a:pPr algn="just"/>
            <a:r>
              <a:rPr lang="es-MX" b="1" dirty="0" smtClean="0">
                <a:solidFill>
                  <a:schemeClr val="accent2">
                    <a:lumMod val="50000"/>
                  </a:schemeClr>
                </a:solidFill>
              </a:rPr>
              <a:t>Flores </a:t>
            </a:r>
            <a:r>
              <a:rPr lang="es-MX" b="1" dirty="0">
                <a:solidFill>
                  <a:schemeClr val="accent2">
                    <a:lumMod val="50000"/>
                  </a:schemeClr>
                </a:solidFill>
              </a:rPr>
              <a:t>Palacios, A. y S. Valencia Díaz. </a:t>
            </a:r>
            <a:r>
              <a:rPr lang="es-MX" b="1" dirty="0" smtClean="0">
                <a:solidFill>
                  <a:schemeClr val="accent2">
                    <a:lumMod val="50000"/>
                  </a:schemeClr>
                </a:solidFill>
              </a:rPr>
              <a:t>(2007). </a:t>
            </a:r>
            <a:r>
              <a:rPr lang="es-MX" b="1" dirty="0">
                <a:solidFill>
                  <a:schemeClr val="accent2">
                    <a:lumMod val="50000"/>
                  </a:schemeClr>
                </a:solidFill>
              </a:rPr>
              <a:t>“Local </a:t>
            </a:r>
            <a:r>
              <a:rPr lang="es-MX" b="1" dirty="0" err="1" smtClean="0">
                <a:solidFill>
                  <a:schemeClr val="accent2">
                    <a:lumMod val="50000"/>
                  </a:schemeClr>
                </a:solidFill>
              </a:rPr>
              <a:t>illegal</a:t>
            </a:r>
            <a:r>
              <a:rPr lang="es-MX" b="1" dirty="0" smtClean="0">
                <a:solidFill>
                  <a:schemeClr val="accent2">
                    <a:lumMod val="50000"/>
                  </a:schemeClr>
                </a:solidFill>
              </a:rPr>
              <a:t> </a:t>
            </a:r>
            <a:r>
              <a:rPr lang="es-MX" b="1" dirty="0" err="1" smtClean="0">
                <a:solidFill>
                  <a:schemeClr val="accent2">
                    <a:lumMod val="50000"/>
                  </a:schemeClr>
                </a:solidFill>
              </a:rPr>
              <a:t>trade</a:t>
            </a:r>
            <a:r>
              <a:rPr lang="es-MX" b="1" dirty="0" smtClean="0">
                <a:solidFill>
                  <a:schemeClr val="accent2">
                    <a:lumMod val="50000"/>
                  </a:schemeClr>
                </a:solidFill>
              </a:rPr>
              <a:t> </a:t>
            </a:r>
            <a:r>
              <a:rPr lang="es-MX" b="1" dirty="0" err="1">
                <a:solidFill>
                  <a:schemeClr val="accent2">
                    <a:lumMod val="50000"/>
                  </a:schemeClr>
                </a:solidFill>
              </a:rPr>
              <a:t>reveals</a:t>
            </a:r>
            <a:r>
              <a:rPr lang="es-MX" b="1" dirty="0">
                <a:solidFill>
                  <a:schemeClr val="accent2">
                    <a:lumMod val="50000"/>
                  </a:schemeClr>
                </a:solidFill>
              </a:rPr>
              <a:t> </a:t>
            </a:r>
            <a:r>
              <a:rPr lang="es-MX" b="1" dirty="0" err="1">
                <a:solidFill>
                  <a:schemeClr val="accent2">
                    <a:lumMod val="50000"/>
                  </a:schemeClr>
                </a:solidFill>
              </a:rPr>
              <a:t>unknown</a:t>
            </a:r>
            <a:r>
              <a:rPr lang="es-MX" b="1" dirty="0">
                <a:solidFill>
                  <a:schemeClr val="accent2">
                    <a:lumMod val="50000"/>
                  </a:schemeClr>
                </a:solidFill>
              </a:rPr>
              <a:t> </a:t>
            </a:r>
            <a:r>
              <a:rPr lang="es-MX" b="1" dirty="0" err="1">
                <a:solidFill>
                  <a:schemeClr val="accent2">
                    <a:lumMod val="50000"/>
                  </a:schemeClr>
                </a:solidFill>
              </a:rPr>
              <a:t>diversity</a:t>
            </a:r>
            <a:r>
              <a:rPr lang="es-MX" b="1" dirty="0">
                <a:solidFill>
                  <a:schemeClr val="accent2">
                    <a:lumMod val="50000"/>
                  </a:schemeClr>
                </a:solidFill>
              </a:rPr>
              <a:t> and </a:t>
            </a:r>
            <a:r>
              <a:rPr lang="es-MX" b="1" dirty="0" err="1">
                <a:solidFill>
                  <a:schemeClr val="accent2">
                    <a:lumMod val="50000"/>
                  </a:schemeClr>
                </a:solidFill>
              </a:rPr>
              <a:t>involves</a:t>
            </a:r>
            <a:r>
              <a:rPr lang="es-MX" b="1" dirty="0">
                <a:solidFill>
                  <a:schemeClr val="accent2">
                    <a:lumMod val="50000"/>
                  </a:schemeClr>
                </a:solidFill>
              </a:rPr>
              <a:t> a </a:t>
            </a:r>
            <a:r>
              <a:rPr lang="es-MX" b="1" dirty="0" err="1">
                <a:solidFill>
                  <a:schemeClr val="accent2">
                    <a:lumMod val="50000"/>
                  </a:schemeClr>
                </a:solidFill>
              </a:rPr>
              <a:t>high</a:t>
            </a:r>
            <a:r>
              <a:rPr lang="es-MX" b="1" dirty="0">
                <a:solidFill>
                  <a:schemeClr val="accent2">
                    <a:lumMod val="50000"/>
                  </a:schemeClr>
                </a:solidFill>
              </a:rPr>
              <a:t> </a:t>
            </a:r>
            <a:r>
              <a:rPr lang="es-MX" b="1" dirty="0" err="1" smtClean="0">
                <a:solidFill>
                  <a:schemeClr val="accent2">
                    <a:lumMod val="50000"/>
                  </a:schemeClr>
                </a:solidFill>
              </a:rPr>
              <a:t>species</a:t>
            </a:r>
            <a:r>
              <a:rPr lang="es-MX" b="1" dirty="0" smtClean="0">
                <a:solidFill>
                  <a:schemeClr val="accent2">
                    <a:lumMod val="50000"/>
                  </a:schemeClr>
                </a:solidFill>
              </a:rPr>
              <a:t> </a:t>
            </a:r>
            <a:r>
              <a:rPr lang="es-MX" b="1" dirty="0" err="1" smtClean="0">
                <a:solidFill>
                  <a:schemeClr val="accent2">
                    <a:lumMod val="50000"/>
                  </a:schemeClr>
                </a:solidFill>
              </a:rPr>
              <a:t>richness</a:t>
            </a:r>
            <a:r>
              <a:rPr lang="es-MX" b="1" dirty="0" smtClean="0">
                <a:solidFill>
                  <a:schemeClr val="accent2">
                    <a:lumMod val="50000"/>
                  </a:schemeClr>
                </a:solidFill>
              </a:rPr>
              <a:t> </a:t>
            </a:r>
            <a:r>
              <a:rPr lang="es-MX" b="1" dirty="0">
                <a:solidFill>
                  <a:schemeClr val="accent2">
                    <a:lumMod val="50000"/>
                  </a:schemeClr>
                </a:solidFill>
              </a:rPr>
              <a:t>of wild vascular </a:t>
            </a:r>
            <a:r>
              <a:rPr lang="es-MX" b="1" dirty="0" err="1">
                <a:solidFill>
                  <a:schemeClr val="accent2">
                    <a:lumMod val="50000"/>
                  </a:schemeClr>
                </a:solidFill>
              </a:rPr>
              <a:t>epiphytes</a:t>
            </a:r>
            <a:r>
              <a:rPr lang="es-MX" b="1" dirty="0">
                <a:solidFill>
                  <a:schemeClr val="accent2">
                    <a:lumMod val="50000"/>
                  </a:schemeClr>
                </a:solidFill>
              </a:rPr>
              <a:t>”, </a:t>
            </a:r>
            <a:r>
              <a:rPr lang="es-MX" b="1" dirty="0" err="1">
                <a:solidFill>
                  <a:schemeClr val="accent2">
                    <a:lumMod val="50000"/>
                  </a:schemeClr>
                </a:solidFill>
              </a:rPr>
              <a:t>Biological</a:t>
            </a:r>
            <a:r>
              <a:rPr lang="es-MX" b="1" dirty="0">
                <a:solidFill>
                  <a:schemeClr val="accent2">
                    <a:lumMod val="50000"/>
                  </a:schemeClr>
                </a:solidFill>
              </a:rPr>
              <a:t> </a:t>
            </a:r>
            <a:r>
              <a:rPr lang="es-MX" b="1" dirty="0" err="1" smtClean="0">
                <a:solidFill>
                  <a:schemeClr val="accent2">
                    <a:lumMod val="50000"/>
                  </a:schemeClr>
                </a:solidFill>
              </a:rPr>
              <a:t>Conservation</a:t>
            </a:r>
            <a:r>
              <a:rPr lang="es-MX" b="1" dirty="0" smtClean="0">
                <a:solidFill>
                  <a:schemeClr val="accent2">
                    <a:lumMod val="50000"/>
                  </a:schemeClr>
                </a:solidFill>
              </a:rPr>
              <a:t> 136</a:t>
            </a:r>
            <a:r>
              <a:rPr lang="es-MX" b="1" dirty="0">
                <a:solidFill>
                  <a:schemeClr val="accent2">
                    <a:lumMod val="50000"/>
                  </a:schemeClr>
                </a:solidFill>
              </a:rPr>
              <a:t>: </a:t>
            </a:r>
            <a:r>
              <a:rPr lang="es-MX" b="1" dirty="0" smtClean="0">
                <a:solidFill>
                  <a:schemeClr val="accent2">
                    <a:lumMod val="50000"/>
                  </a:schemeClr>
                </a:solidFill>
              </a:rPr>
              <a:t>372-387.</a:t>
            </a:r>
          </a:p>
          <a:p>
            <a:pPr algn="just"/>
            <a:r>
              <a:rPr lang="es-MX" b="1" dirty="0" smtClean="0">
                <a:solidFill>
                  <a:schemeClr val="accent2">
                    <a:lumMod val="50000"/>
                  </a:schemeClr>
                </a:solidFill>
              </a:rPr>
              <a:t>Haeckel</a:t>
            </a:r>
            <a:r>
              <a:rPr lang="es-MX" b="1" dirty="0">
                <a:solidFill>
                  <a:schemeClr val="accent2">
                    <a:lumMod val="50000"/>
                  </a:schemeClr>
                </a:solidFill>
              </a:rPr>
              <a:t>, I.B. </a:t>
            </a:r>
            <a:r>
              <a:rPr lang="es-MX" b="1" dirty="0" smtClean="0">
                <a:solidFill>
                  <a:schemeClr val="accent2">
                    <a:lumMod val="50000"/>
                  </a:schemeClr>
                </a:solidFill>
              </a:rPr>
              <a:t>(2008). </a:t>
            </a:r>
            <a:r>
              <a:rPr lang="es-MX" b="1" dirty="0">
                <a:solidFill>
                  <a:schemeClr val="accent2">
                    <a:lumMod val="50000"/>
                  </a:schemeClr>
                </a:solidFill>
              </a:rPr>
              <a:t>“</a:t>
            </a:r>
            <a:r>
              <a:rPr lang="es-MX" b="1" dirty="0" err="1">
                <a:solidFill>
                  <a:schemeClr val="accent2">
                    <a:lumMod val="50000"/>
                  </a:schemeClr>
                </a:solidFill>
              </a:rPr>
              <a:t>The</a:t>
            </a:r>
            <a:r>
              <a:rPr lang="es-MX" b="1" dirty="0">
                <a:solidFill>
                  <a:schemeClr val="accent2">
                    <a:lumMod val="50000"/>
                  </a:schemeClr>
                </a:solidFill>
              </a:rPr>
              <a:t> ‘Arco Floral’: </a:t>
            </a:r>
            <a:r>
              <a:rPr lang="es-MX" b="1" dirty="0" err="1">
                <a:solidFill>
                  <a:schemeClr val="accent2">
                    <a:lumMod val="50000"/>
                  </a:schemeClr>
                </a:solidFill>
              </a:rPr>
              <a:t>Ethnobotany</a:t>
            </a:r>
            <a:r>
              <a:rPr lang="es-MX" b="1" dirty="0">
                <a:solidFill>
                  <a:schemeClr val="accent2">
                    <a:lumMod val="50000"/>
                  </a:schemeClr>
                </a:solidFill>
              </a:rPr>
              <a:t> of </a:t>
            </a:r>
            <a:r>
              <a:rPr lang="es-MX" b="1" dirty="0" err="1" smtClean="0">
                <a:solidFill>
                  <a:schemeClr val="accent2">
                    <a:lumMod val="50000"/>
                  </a:schemeClr>
                </a:solidFill>
              </a:rPr>
              <a:t>Tillandsia</a:t>
            </a:r>
            <a:r>
              <a:rPr lang="es-MX" b="1" dirty="0" smtClean="0">
                <a:solidFill>
                  <a:schemeClr val="accent2">
                    <a:lumMod val="50000"/>
                  </a:schemeClr>
                </a:solidFill>
              </a:rPr>
              <a:t> and </a:t>
            </a:r>
            <a:r>
              <a:rPr lang="es-MX" b="1" dirty="0" err="1">
                <a:solidFill>
                  <a:schemeClr val="accent2">
                    <a:lumMod val="50000"/>
                  </a:schemeClr>
                </a:solidFill>
              </a:rPr>
              <a:t>Dasylirion</a:t>
            </a:r>
            <a:r>
              <a:rPr lang="es-MX" b="1" dirty="0">
                <a:solidFill>
                  <a:schemeClr val="accent2">
                    <a:lumMod val="50000"/>
                  </a:schemeClr>
                </a:solidFill>
              </a:rPr>
              <a:t> </a:t>
            </a:r>
            <a:r>
              <a:rPr lang="es-MX" b="1" dirty="0" err="1">
                <a:solidFill>
                  <a:schemeClr val="accent2">
                    <a:lumMod val="50000"/>
                  </a:schemeClr>
                </a:solidFill>
              </a:rPr>
              <a:t>spp</a:t>
            </a:r>
            <a:r>
              <a:rPr lang="es-MX" b="1" dirty="0">
                <a:solidFill>
                  <a:schemeClr val="accent2">
                    <a:lumMod val="50000"/>
                  </a:schemeClr>
                </a:solidFill>
              </a:rPr>
              <a:t>. in a </a:t>
            </a:r>
            <a:r>
              <a:rPr lang="es-MX" b="1" dirty="0" err="1">
                <a:solidFill>
                  <a:schemeClr val="accent2">
                    <a:lumMod val="50000"/>
                  </a:schemeClr>
                </a:solidFill>
              </a:rPr>
              <a:t>Mexican</a:t>
            </a:r>
            <a:r>
              <a:rPr lang="es-MX" b="1" dirty="0">
                <a:solidFill>
                  <a:schemeClr val="accent2">
                    <a:lumMod val="50000"/>
                  </a:schemeClr>
                </a:solidFill>
              </a:rPr>
              <a:t> </a:t>
            </a:r>
            <a:r>
              <a:rPr lang="es-MX" b="1" dirty="0" err="1">
                <a:solidFill>
                  <a:schemeClr val="accent2">
                    <a:lumMod val="50000"/>
                  </a:schemeClr>
                </a:solidFill>
              </a:rPr>
              <a:t>religious</a:t>
            </a:r>
            <a:r>
              <a:rPr lang="es-MX" b="1" dirty="0">
                <a:solidFill>
                  <a:schemeClr val="accent2">
                    <a:lumMod val="50000"/>
                  </a:schemeClr>
                </a:solidFill>
              </a:rPr>
              <a:t> </a:t>
            </a:r>
            <a:r>
              <a:rPr lang="es-MX" b="1" dirty="0" err="1">
                <a:solidFill>
                  <a:schemeClr val="accent2">
                    <a:lumMod val="50000"/>
                  </a:schemeClr>
                </a:solidFill>
              </a:rPr>
              <a:t>adornment</a:t>
            </a:r>
            <a:r>
              <a:rPr lang="es-MX" b="1" dirty="0" smtClean="0">
                <a:solidFill>
                  <a:schemeClr val="accent2">
                    <a:lumMod val="50000"/>
                  </a:schemeClr>
                </a:solidFill>
              </a:rPr>
              <a:t>”, </a:t>
            </a:r>
            <a:r>
              <a:rPr lang="es-MX" b="1" dirty="0" err="1" smtClean="0">
                <a:solidFill>
                  <a:schemeClr val="accent2">
                    <a:lumMod val="50000"/>
                  </a:schemeClr>
                </a:solidFill>
              </a:rPr>
              <a:t>Economic</a:t>
            </a:r>
            <a:r>
              <a:rPr lang="es-MX" b="1" dirty="0" smtClean="0">
                <a:solidFill>
                  <a:schemeClr val="accent2">
                    <a:lumMod val="50000"/>
                  </a:schemeClr>
                </a:solidFill>
              </a:rPr>
              <a:t> </a:t>
            </a:r>
            <a:r>
              <a:rPr lang="es-MX" b="1" dirty="0" err="1">
                <a:solidFill>
                  <a:schemeClr val="accent2">
                    <a:lumMod val="50000"/>
                  </a:schemeClr>
                </a:solidFill>
              </a:rPr>
              <a:t>Botany</a:t>
            </a:r>
            <a:r>
              <a:rPr lang="es-MX" b="1" dirty="0">
                <a:solidFill>
                  <a:schemeClr val="accent2">
                    <a:lumMod val="50000"/>
                  </a:schemeClr>
                </a:solidFill>
              </a:rPr>
              <a:t> 62: 90-95. </a:t>
            </a:r>
          </a:p>
          <a:p>
            <a:pPr algn="just"/>
            <a:r>
              <a:rPr lang="en-US" b="1" dirty="0">
                <a:solidFill>
                  <a:schemeClr val="accent2">
                    <a:lumMod val="50000"/>
                  </a:schemeClr>
                </a:solidFill>
              </a:rPr>
              <a:t>Cruz </a:t>
            </a:r>
            <a:r>
              <a:rPr lang="en-US" b="1" dirty="0" err="1">
                <a:solidFill>
                  <a:schemeClr val="accent2">
                    <a:lumMod val="50000"/>
                  </a:schemeClr>
                </a:solidFill>
              </a:rPr>
              <a:t>Angón</a:t>
            </a:r>
            <a:r>
              <a:rPr lang="en-US" b="1" dirty="0">
                <a:solidFill>
                  <a:schemeClr val="accent2">
                    <a:lumMod val="50000"/>
                  </a:schemeClr>
                </a:solidFill>
              </a:rPr>
              <a:t>, A., M.L. </a:t>
            </a:r>
            <a:r>
              <a:rPr lang="en-US" b="1" dirty="0" err="1">
                <a:solidFill>
                  <a:schemeClr val="accent2">
                    <a:lumMod val="50000"/>
                  </a:schemeClr>
                </a:solidFill>
              </a:rPr>
              <a:t>Baena</a:t>
            </a:r>
            <a:r>
              <a:rPr lang="en-US" b="1" dirty="0">
                <a:solidFill>
                  <a:schemeClr val="accent2">
                    <a:lumMod val="50000"/>
                  </a:schemeClr>
                </a:solidFill>
              </a:rPr>
              <a:t> y R. Greenberg. 2009. “</a:t>
            </a:r>
            <a:r>
              <a:rPr lang="en-US" b="1" dirty="0" smtClean="0">
                <a:solidFill>
                  <a:schemeClr val="accent2">
                    <a:lumMod val="50000"/>
                  </a:schemeClr>
                </a:solidFill>
              </a:rPr>
              <a:t>The contribution </a:t>
            </a:r>
            <a:r>
              <a:rPr lang="en-US" b="1" dirty="0">
                <a:solidFill>
                  <a:schemeClr val="accent2">
                    <a:lumMod val="50000"/>
                  </a:schemeClr>
                </a:solidFill>
              </a:rPr>
              <a:t>of epiphytes to the abundance and species </a:t>
            </a:r>
            <a:r>
              <a:rPr lang="en-US" b="1" dirty="0" smtClean="0">
                <a:solidFill>
                  <a:schemeClr val="accent2">
                    <a:lumMod val="50000"/>
                  </a:schemeClr>
                </a:solidFill>
              </a:rPr>
              <a:t>richness of </a:t>
            </a:r>
            <a:r>
              <a:rPr lang="en-US" b="1" dirty="0">
                <a:solidFill>
                  <a:schemeClr val="accent2">
                    <a:lumMod val="50000"/>
                  </a:schemeClr>
                </a:solidFill>
              </a:rPr>
              <a:t>canopy insects in a Mexican coffee plantation</a:t>
            </a:r>
            <a:r>
              <a:rPr lang="en-US" b="1" dirty="0" smtClean="0">
                <a:solidFill>
                  <a:schemeClr val="accent2">
                    <a:lumMod val="50000"/>
                  </a:schemeClr>
                </a:solidFill>
              </a:rPr>
              <a:t>”, Journal </a:t>
            </a:r>
            <a:r>
              <a:rPr lang="en-US" b="1" dirty="0">
                <a:solidFill>
                  <a:schemeClr val="accent2">
                    <a:lumMod val="50000"/>
                  </a:schemeClr>
                </a:solidFill>
              </a:rPr>
              <a:t>of Tropical Ecology 25: 453-463.</a:t>
            </a:r>
            <a:endParaRPr lang="es-ES" b="1" dirty="0">
              <a:solidFill>
                <a:schemeClr val="accent2">
                  <a:lumMod val="50000"/>
                </a:schemeClr>
              </a:solidFill>
            </a:endParaRPr>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36</a:t>
            </a:fld>
            <a:endParaRPr lang="es-MX"/>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37</a:t>
            </a:fld>
            <a:endParaRPr lang="es-MX"/>
          </a:p>
        </p:txBody>
      </p:sp>
      <p:pic>
        <p:nvPicPr>
          <p:cNvPr id="5" name="Picture 2" descr="Resultado de imagen para EPIFITA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75314" y="4599248"/>
            <a:ext cx="2427514" cy="16167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sultado de imagen para EPIFIT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5297" y="4620111"/>
            <a:ext cx="2396190" cy="159586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esultado de imagen para EPIFIT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1487" y="4620111"/>
            <a:ext cx="2396190" cy="159586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esultado de imagen para EPIFIT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7544" y="4620111"/>
            <a:ext cx="2396190" cy="1595862"/>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p:cNvSpPr/>
          <p:nvPr/>
        </p:nvSpPr>
        <p:spPr>
          <a:xfrm>
            <a:off x="4159606" y="2730866"/>
            <a:ext cx="3633302" cy="120032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7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Gracias!!</a:t>
            </a:r>
            <a:endParaRPr lang="es-ES" sz="7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19964876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6">
              <a:lumMod val="60000"/>
              <a:lumOff val="40000"/>
            </a:schemeClr>
          </a:solidFill>
        </p:spPr>
        <p:txBody>
          <a:bodyPr/>
          <a:lstStyle/>
          <a:p>
            <a:pPr algn="r"/>
            <a:r>
              <a:rPr lang="es-MX" b="1" dirty="0" smtClean="0">
                <a:solidFill>
                  <a:schemeClr val="accent2">
                    <a:lumMod val="50000"/>
                  </a:schemeClr>
                </a:solidFill>
              </a:rPr>
              <a:t>Notas aclaratorias:</a:t>
            </a:r>
            <a:endParaRPr lang="es-MX" b="1" dirty="0">
              <a:solidFill>
                <a:schemeClr val="accent2">
                  <a:lumMod val="50000"/>
                </a:schemeClr>
              </a:solidFill>
            </a:endParaRPr>
          </a:p>
        </p:txBody>
      </p:sp>
      <p:sp>
        <p:nvSpPr>
          <p:cNvPr id="3" name="Marcador de contenido 2"/>
          <p:cNvSpPr>
            <a:spLocks noGrp="1"/>
          </p:cNvSpPr>
          <p:nvPr>
            <p:ph idx="1"/>
          </p:nvPr>
        </p:nvSpPr>
        <p:spPr>
          <a:xfrm>
            <a:off x="583962" y="1754029"/>
            <a:ext cx="10972800" cy="3954561"/>
          </a:xfrm>
        </p:spPr>
        <p:txBody>
          <a:bodyPr/>
          <a:lstStyle/>
          <a:p>
            <a:r>
              <a:rPr lang="es-MX" b="1" dirty="0" smtClean="0">
                <a:solidFill>
                  <a:schemeClr val="accent2">
                    <a:lumMod val="50000"/>
                  </a:schemeClr>
                </a:solidFill>
              </a:rPr>
              <a:t>Aunque se maneja mucho texto lo cual es necesario para aclarar en el momento de la exposición (dado que se refiere a la clasificación) y se complementa con imágenes.</a:t>
            </a:r>
          </a:p>
          <a:p>
            <a:r>
              <a:rPr lang="es-MX" b="1" dirty="0" smtClean="0">
                <a:solidFill>
                  <a:schemeClr val="accent2">
                    <a:lumMod val="50000"/>
                  </a:schemeClr>
                </a:solidFill>
              </a:rPr>
              <a:t>La mayoría de imágenes e información son de dominio publico, en algunos casos se dan los créditos</a:t>
            </a:r>
          </a:p>
          <a:p>
            <a:r>
              <a:rPr lang="es-MX" b="1" dirty="0" smtClean="0">
                <a:solidFill>
                  <a:schemeClr val="accent2">
                    <a:lumMod val="50000"/>
                  </a:schemeClr>
                </a:solidFill>
              </a:rPr>
              <a:t>Este material es exclusivo para el uso en docencia, sin ningún otro </a:t>
            </a:r>
            <a:r>
              <a:rPr lang="es-MX" b="1" dirty="0" smtClean="0">
                <a:solidFill>
                  <a:schemeClr val="accent2">
                    <a:lumMod val="50000"/>
                  </a:schemeClr>
                </a:solidFill>
              </a:rPr>
              <a:t>propósito.</a:t>
            </a:r>
            <a:endParaRPr lang="es-MX" b="1" dirty="0" smtClean="0">
              <a:solidFill>
                <a:schemeClr val="accent2">
                  <a:lumMod val="50000"/>
                </a:schemeClr>
              </a:solidFill>
            </a:endParaRPr>
          </a:p>
          <a:p>
            <a:endParaRPr lang="es-MX" dirty="0"/>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4</a:t>
            </a:fld>
            <a:endParaRPr lang="es-MX"/>
          </a:p>
        </p:txBody>
      </p:sp>
    </p:spTree>
    <p:extLst>
      <p:ext uri="{BB962C8B-B14F-4D97-AF65-F5344CB8AC3E}">
        <p14:creationId xmlns:p14="http://schemas.microsoft.com/office/powerpoint/2010/main" val="1780213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39616" y="1052736"/>
            <a:ext cx="8957600" cy="946150"/>
          </a:xfrm>
        </p:spPr>
        <p:txBody>
          <a:bodyPr rtlCol="0">
            <a:normAutofit/>
          </a:bodyPr>
          <a:lstStyle/>
          <a:p>
            <a:pPr algn="r" eaLnBrk="1" fontAlgn="auto" hangingPunct="1">
              <a:spcAft>
                <a:spcPts val="0"/>
              </a:spcAft>
              <a:defRPr/>
            </a:pPr>
            <a:r>
              <a:rPr lang="es-MX" sz="3200" b="1" dirty="0" smtClean="0">
                <a:solidFill>
                  <a:schemeClr val="accent2">
                    <a:lumMod val="50000"/>
                  </a:schemeClr>
                </a:solidFill>
                <a:effectLst>
                  <a:outerShdw blurRad="38100" dist="38100" dir="2700000" algn="tl">
                    <a:srgbClr val="000000">
                      <a:alpha val="43137"/>
                    </a:srgbClr>
                  </a:outerShdw>
                </a:effectLst>
              </a:rPr>
              <a:t>OBJETIVO DE LA UNIDAD DE APRENDIZAJE</a:t>
            </a:r>
            <a:endParaRPr lang="en-US" sz="3200" b="1" dirty="0">
              <a:solidFill>
                <a:schemeClr val="accent2">
                  <a:lumMod val="50000"/>
                </a:schemeClr>
              </a:solidFill>
              <a:effectLst>
                <a:outerShdw blurRad="38100" dist="38100" dir="2700000" algn="tl">
                  <a:srgbClr val="000000">
                    <a:alpha val="43137"/>
                  </a:srgbClr>
                </a:outerShdw>
              </a:effectLst>
            </a:endParaRPr>
          </a:p>
        </p:txBody>
      </p:sp>
      <p:sp>
        <p:nvSpPr>
          <p:cNvPr id="5124" name="Rectangle 4"/>
          <p:cNvSpPr>
            <a:spLocks noGrp="1" noChangeArrowheads="1"/>
          </p:cNvSpPr>
          <p:nvPr>
            <p:ph idx="1"/>
          </p:nvPr>
        </p:nvSpPr>
        <p:spPr>
          <a:xfrm>
            <a:off x="1262743" y="3017277"/>
            <a:ext cx="9971403" cy="1384995"/>
          </a:xfrm>
          <a:solidFill>
            <a:schemeClr val="accent6">
              <a:lumMod val="40000"/>
              <a:lumOff val="60000"/>
            </a:schemeClr>
          </a:solidFill>
          <a:ln w="28575">
            <a:solidFill>
              <a:schemeClr val="accent6">
                <a:lumMod val="50000"/>
              </a:schemeClr>
            </a:solidFill>
          </a:ln>
        </p:spPr>
        <p:txBody>
          <a:bodyPr wrap="square" anchor="ctr">
            <a:spAutoFit/>
          </a:bodyPr>
          <a:lstStyle/>
          <a:p>
            <a:r>
              <a:rPr lang="es-MX" sz="2800" b="1" dirty="0">
                <a:solidFill>
                  <a:schemeClr val="accent2">
                    <a:lumMod val="50000"/>
                  </a:schemeClr>
                </a:solidFill>
              </a:rPr>
              <a:t>Proveer y analizar los conocimientos, tanto teóricos como prácticos sobre el cultivo, manejo postcosecha y comercialización de orquídeas y bromelias.</a:t>
            </a:r>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5</a:t>
            </a:fld>
            <a:endParaRPr lang="es-MX"/>
          </a:p>
        </p:txBody>
      </p:sp>
    </p:spTree>
    <p:extLst>
      <p:ext uri="{BB962C8B-B14F-4D97-AF65-F5344CB8AC3E}">
        <p14:creationId xmlns:p14="http://schemas.microsoft.com/office/powerpoint/2010/main" val="3108028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4849" y="620691"/>
            <a:ext cx="10972800" cy="1089025"/>
          </a:xfrm>
        </p:spPr>
        <p:txBody>
          <a:bodyPr rtlCol="0">
            <a:normAutofit/>
          </a:bodyPr>
          <a:lstStyle/>
          <a:p>
            <a:pPr algn="r" eaLnBrk="1" fontAlgn="auto" hangingPunct="1">
              <a:spcAft>
                <a:spcPts val="0"/>
              </a:spcAft>
              <a:defRPr/>
            </a:pPr>
            <a:r>
              <a:rPr lang="es-MX" sz="2800" b="1" dirty="0" smtClean="0">
                <a:solidFill>
                  <a:schemeClr val="accent2">
                    <a:lumMod val="50000"/>
                  </a:schemeClr>
                </a:solidFill>
                <a:effectLst>
                  <a:outerShdw blurRad="38100" dist="38100" dir="2700000" algn="tl">
                    <a:srgbClr val="000000">
                      <a:alpha val="43137"/>
                    </a:srgbClr>
                  </a:outerShdw>
                </a:effectLst>
              </a:rPr>
              <a:t>CONTENIDO DE LA PRESENTACIÓN</a:t>
            </a:r>
            <a:endParaRPr lang="en-US" sz="2800" b="1" dirty="0">
              <a:solidFill>
                <a:schemeClr val="accent2">
                  <a:lumMod val="50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6</a:t>
            </a:fld>
            <a:endParaRPr lang="es-MX"/>
          </a:p>
        </p:txBody>
      </p:sp>
      <p:graphicFrame>
        <p:nvGraphicFramePr>
          <p:cNvPr id="3" name="Tabla 2"/>
          <p:cNvGraphicFramePr>
            <a:graphicFrameLocks noGrp="1"/>
          </p:cNvGraphicFramePr>
          <p:nvPr>
            <p:extLst>
              <p:ext uri="{D42A27DB-BD31-4B8C-83A1-F6EECF244321}">
                <p14:modId xmlns:p14="http://schemas.microsoft.com/office/powerpoint/2010/main" val="2499036440"/>
              </p:ext>
            </p:extLst>
          </p:nvPr>
        </p:nvGraphicFramePr>
        <p:xfrm>
          <a:off x="1000101" y="1871980"/>
          <a:ext cx="9696251" cy="4309181"/>
        </p:xfrm>
        <a:graphic>
          <a:graphicData uri="http://schemas.openxmlformats.org/drawingml/2006/table">
            <a:tbl>
              <a:tblPr firstRow="1" firstCol="1" bandRow="1"/>
              <a:tblGrid>
                <a:gridCol w="6059918"/>
                <a:gridCol w="3636333"/>
              </a:tblGrid>
              <a:tr h="1271994">
                <a:tc>
                  <a:txBody>
                    <a:bodyPr/>
                    <a:lstStyle/>
                    <a:p>
                      <a:pPr algn="ctr">
                        <a:lnSpc>
                          <a:spcPct val="107000"/>
                        </a:lnSpc>
                        <a:spcAft>
                          <a:spcPts val="800"/>
                        </a:spcAft>
                      </a:pPr>
                      <a:r>
                        <a:rPr lang="es-MX" sz="2800" b="1" dirty="0">
                          <a:solidFill>
                            <a:srgbClr val="FFFFFF"/>
                          </a:solidFill>
                          <a:effectLst/>
                          <a:latin typeface="+mn-lt"/>
                          <a:ea typeface="Calibri" panose="020F0502020204030204" pitchFamily="34" charset="0"/>
                          <a:cs typeface="Times New Roman" panose="02020603050405020304" pitchFamily="18" charset="0"/>
                        </a:rPr>
                        <a:t> </a:t>
                      </a:r>
                      <a:endParaRPr lang="es-MX" sz="2800" b="1" dirty="0">
                        <a:effectLst/>
                        <a:latin typeface="+mn-lt"/>
                        <a:ea typeface="Calibri" panose="020F0502020204030204" pitchFamily="34" charset="0"/>
                        <a:cs typeface="Times New Roman" panose="02020603050405020304" pitchFamily="18" charset="0"/>
                      </a:endParaRPr>
                    </a:p>
                    <a:p>
                      <a:pPr algn="ctr">
                        <a:lnSpc>
                          <a:spcPct val="107000"/>
                        </a:lnSpc>
                        <a:spcAft>
                          <a:spcPts val="800"/>
                        </a:spcAft>
                      </a:pPr>
                      <a:r>
                        <a:rPr lang="es-MX" sz="2800" b="1" dirty="0">
                          <a:solidFill>
                            <a:srgbClr val="FFFFFF"/>
                          </a:solidFill>
                          <a:effectLst/>
                          <a:latin typeface="+mn-lt"/>
                          <a:ea typeface="Calibri" panose="020F0502020204030204" pitchFamily="34" charset="0"/>
                          <a:cs typeface="Times New Roman" panose="02020603050405020304" pitchFamily="18" charset="0"/>
                        </a:rPr>
                        <a:t>TEMA</a:t>
                      </a:r>
                      <a:endParaRPr lang="es-MX" sz="2800" b="1" dirty="0">
                        <a:effectLst/>
                        <a:latin typeface="+mn-lt"/>
                        <a:ea typeface="Calibri" panose="020F0502020204030204" pitchFamily="34" charset="0"/>
                        <a:cs typeface="Times New Roman" panose="02020603050405020304" pitchFamily="18" charset="0"/>
                      </a:endParaRPr>
                    </a:p>
                  </a:txBody>
                  <a:tcPr marT="9525" marB="0">
                    <a:lnL w="12700" cap="flat" cmpd="sng" algn="ctr">
                      <a:solidFill>
                        <a:srgbClr val="C0504D"/>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chemeClr val="accent6">
                        <a:lumMod val="75000"/>
                      </a:schemeClr>
                    </a:solidFill>
                  </a:tcPr>
                </a:tc>
                <a:tc>
                  <a:txBody>
                    <a:bodyPr/>
                    <a:lstStyle/>
                    <a:p>
                      <a:pPr algn="just">
                        <a:lnSpc>
                          <a:spcPct val="107000"/>
                        </a:lnSpc>
                        <a:spcAft>
                          <a:spcPts val="800"/>
                        </a:spcAft>
                      </a:pPr>
                      <a:r>
                        <a:rPr lang="es-MX" sz="2800" b="1" dirty="0">
                          <a:solidFill>
                            <a:srgbClr val="FFFFFF"/>
                          </a:solidFill>
                          <a:effectLst/>
                          <a:latin typeface="+mn-lt"/>
                          <a:ea typeface="Calibri" panose="020F0502020204030204" pitchFamily="34" charset="0"/>
                          <a:cs typeface="Times New Roman" panose="02020603050405020304" pitchFamily="18" charset="0"/>
                        </a:rPr>
                        <a:t> </a:t>
                      </a:r>
                      <a:endParaRPr lang="es-MX" sz="2800" b="1"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s-MX" sz="2800" b="1" dirty="0">
                          <a:solidFill>
                            <a:srgbClr val="FFFFFF"/>
                          </a:solidFill>
                          <a:effectLst/>
                          <a:latin typeface="+mn-lt"/>
                          <a:ea typeface="Calibri" panose="020F0502020204030204" pitchFamily="34" charset="0"/>
                          <a:cs typeface="Times New Roman" panose="02020603050405020304" pitchFamily="18" charset="0"/>
                        </a:rPr>
                        <a:t>DIAPOSITIVA</a:t>
                      </a:r>
                      <a:endParaRPr lang="es-MX" sz="2800" b="1" dirty="0">
                        <a:effectLst/>
                        <a:latin typeface="+mn-lt"/>
                        <a:ea typeface="Calibri" panose="020F0502020204030204" pitchFamily="34" charset="0"/>
                        <a:cs typeface="Times New Roman" panose="02020603050405020304" pitchFamily="18" charset="0"/>
                      </a:endParaRPr>
                    </a:p>
                  </a:txBody>
                  <a:tcPr marT="9525"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chemeClr val="accent6">
                        <a:lumMod val="75000"/>
                      </a:schemeClr>
                    </a:solidFill>
                  </a:tcPr>
                </a:tc>
              </a:tr>
              <a:tr h="393367">
                <a:tc>
                  <a:txBody>
                    <a:bodyPr/>
                    <a:lstStyle/>
                    <a:p>
                      <a:pPr marL="514350" lvl="0" indent="-514350" algn="just">
                        <a:lnSpc>
                          <a:spcPct val="107000"/>
                        </a:lnSpc>
                        <a:spcAft>
                          <a:spcPts val="800"/>
                        </a:spcAft>
                        <a:buFont typeface="+mj-lt"/>
                        <a:buAutoNum type="arabicPeriod"/>
                      </a:pPr>
                      <a:r>
                        <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rPr>
                        <a:t>INTRODUCCION</a:t>
                      </a:r>
                    </a:p>
                  </a:txBody>
                  <a:tcPr marT="9525" marB="0">
                    <a:lnL w="12700" cap="flat" cmpd="sng" algn="ctr">
                      <a:solidFill>
                        <a:srgbClr val="C0504D"/>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4E9E9"/>
                    </a:solidFill>
                  </a:tcPr>
                </a:tc>
                <a:tc>
                  <a:txBody>
                    <a:bodyPr/>
                    <a:lstStyle/>
                    <a:p>
                      <a:pPr algn="ctr">
                        <a:lnSpc>
                          <a:spcPct val="107000"/>
                        </a:lnSpc>
                        <a:spcAft>
                          <a:spcPts val="800"/>
                        </a:spcAft>
                      </a:pPr>
                      <a:r>
                        <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rPr>
                        <a:t>7</a:t>
                      </a:r>
                      <a:endParaRPr lang="es-MX" sz="2800" dirty="0">
                        <a:solidFill>
                          <a:schemeClr val="accent2">
                            <a:lumMod val="50000"/>
                          </a:schemeClr>
                        </a:solidFill>
                        <a:effectLst/>
                        <a:latin typeface="+mn-lt"/>
                        <a:ea typeface="Calibri" panose="020F0502020204030204" pitchFamily="34" charset="0"/>
                        <a:cs typeface="Times New Roman" panose="02020603050405020304" pitchFamily="18" charset="0"/>
                      </a:endParaRPr>
                    </a:p>
                  </a:txBody>
                  <a:tcPr marT="9525"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4E9E9"/>
                    </a:solidFill>
                  </a:tcPr>
                </a:tc>
              </a:tr>
              <a:tr h="423117">
                <a:tc>
                  <a:txBody>
                    <a:bodyPr/>
                    <a:lstStyle/>
                    <a:p>
                      <a:pPr marL="0" lvl="0" indent="0" algn="just">
                        <a:lnSpc>
                          <a:spcPct val="107000"/>
                        </a:lnSpc>
                        <a:spcAft>
                          <a:spcPts val="800"/>
                        </a:spcAft>
                        <a:buFont typeface="+mj-lt"/>
                        <a:buNone/>
                      </a:pPr>
                      <a:r>
                        <a:rPr lang="es-MX" sz="2800" b="1" dirty="0" smtClean="0">
                          <a:solidFill>
                            <a:schemeClr val="accent2">
                              <a:lumMod val="50000"/>
                            </a:schemeClr>
                          </a:solidFill>
                          <a:effectLst/>
                          <a:latin typeface="+mn-lt"/>
                          <a:ea typeface="Calibri" panose="020F0502020204030204" pitchFamily="34" charset="0"/>
                          <a:cs typeface="Times New Roman" panose="02020603050405020304" pitchFamily="18" charset="0"/>
                        </a:rPr>
                        <a:t>2.</a:t>
                      </a:r>
                      <a:r>
                        <a:rPr lang="es-MX" sz="2800" b="1" baseline="0" dirty="0" smtClean="0">
                          <a:solidFill>
                            <a:schemeClr val="accent2">
                              <a:lumMod val="50000"/>
                            </a:schemeClr>
                          </a:solidFill>
                          <a:effectLst/>
                          <a:latin typeface="+mn-lt"/>
                          <a:ea typeface="Calibri" panose="020F0502020204030204" pitchFamily="34" charset="0"/>
                          <a:cs typeface="Times New Roman" panose="02020603050405020304" pitchFamily="18" charset="0"/>
                        </a:rPr>
                        <a:t>   </a:t>
                      </a:r>
                      <a:r>
                        <a:rPr lang="es-MX" sz="2800" b="1" dirty="0" smtClean="0">
                          <a:solidFill>
                            <a:schemeClr val="accent2">
                              <a:lumMod val="50000"/>
                            </a:schemeClr>
                          </a:solidFill>
                          <a:effectLst/>
                          <a:latin typeface="+mn-lt"/>
                          <a:ea typeface="Calibri" panose="020F0502020204030204" pitchFamily="34" charset="0"/>
                          <a:cs typeface="Times New Roman" panose="02020603050405020304" pitchFamily="18" charset="0"/>
                        </a:rPr>
                        <a:t>DIVERSIDAD </a:t>
                      </a:r>
                      <a:r>
                        <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rPr>
                        <a:t>TAXONOMICA </a:t>
                      </a:r>
                    </a:p>
                  </a:txBody>
                  <a:tcPr marT="9525" marB="0">
                    <a:lnL w="12700" cap="flat" cmpd="sng" algn="ctr">
                      <a:solidFill>
                        <a:srgbClr val="C0504D"/>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rPr>
                        <a:t>13</a:t>
                      </a:r>
                      <a:endParaRPr lang="es-MX" sz="2800" dirty="0">
                        <a:solidFill>
                          <a:schemeClr val="accent2">
                            <a:lumMod val="50000"/>
                          </a:schemeClr>
                        </a:solidFill>
                        <a:effectLst/>
                        <a:latin typeface="+mn-lt"/>
                        <a:ea typeface="Calibri" panose="020F0502020204030204" pitchFamily="34" charset="0"/>
                        <a:cs typeface="Times New Roman" panose="02020603050405020304" pitchFamily="18" charset="0"/>
                      </a:endParaRPr>
                    </a:p>
                  </a:txBody>
                  <a:tcPr marT="9525"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r>
              <a:tr h="623437">
                <a:tc>
                  <a:txBody>
                    <a:bodyPr/>
                    <a:lstStyle/>
                    <a:p>
                      <a:pPr marL="0" lvl="0" indent="0" algn="just">
                        <a:lnSpc>
                          <a:spcPct val="107000"/>
                        </a:lnSpc>
                        <a:spcAft>
                          <a:spcPts val="800"/>
                        </a:spcAft>
                        <a:buFont typeface="+mj-lt"/>
                        <a:buNone/>
                      </a:pPr>
                      <a:r>
                        <a:rPr lang="es-MX" sz="2800" b="1" dirty="0" smtClean="0">
                          <a:solidFill>
                            <a:schemeClr val="accent2">
                              <a:lumMod val="50000"/>
                            </a:schemeClr>
                          </a:solidFill>
                          <a:effectLst/>
                          <a:latin typeface="+mn-lt"/>
                          <a:ea typeface="Calibri" panose="020F0502020204030204" pitchFamily="34" charset="0"/>
                          <a:cs typeface="Times New Roman" panose="02020603050405020304" pitchFamily="18" charset="0"/>
                        </a:rPr>
                        <a:t>3.   COLONIZACION </a:t>
                      </a:r>
                      <a:r>
                        <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rPr>
                        <a:t>Y ESTABLECIMIENTO</a:t>
                      </a:r>
                    </a:p>
                  </a:txBody>
                  <a:tcPr marT="9525" marB="0">
                    <a:lnL w="12700" cap="flat" cmpd="sng" algn="ctr">
                      <a:solidFill>
                        <a:srgbClr val="C0504D"/>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4E9E9"/>
                    </a:solidFill>
                  </a:tcPr>
                </a:tc>
                <a:tc>
                  <a:txBody>
                    <a:bodyPr/>
                    <a:lstStyle/>
                    <a:p>
                      <a:pPr algn="ctr">
                        <a:lnSpc>
                          <a:spcPct val="107000"/>
                        </a:lnSpc>
                        <a:spcAft>
                          <a:spcPts val="800"/>
                        </a:spcAft>
                      </a:pPr>
                      <a:r>
                        <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rPr>
                        <a:t>18</a:t>
                      </a:r>
                      <a:endParaRPr lang="es-MX" sz="2800" dirty="0">
                        <a:solidFill>
                          <a:schemeClr val="accent2">
                            <a:lumMod val="50000"/>
                          </a:schemeClr>
                        </a:solidFill>
                        <a:effectLst/>
                        <a:latin typeface="+mn-lt"/>
                        <a:ea typeface="Calibri" panose="020F0502020204030204" pitchFamily="34" charset="0"/>
                        <a:cs typeface="Times New Roman" panose="02020603050405020304" pitchFamily="18" charset="0"/>
                      </a:endParaRPr>
                    </a:p>
                  </a:txBody>
                  <a:tcPr marT="9525"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4E9E9"/>
                    </a:solidFill>
                  </a:tcPr>
                </a:tc>
              </a:tr>
              <a:tr h="530218">
                <a:tc>
                  <a:txBody>
                    <a:bodyPr/>
                    <a:lstStyle/>
                    <a:p>
                      <a:pPr marL="0" lvl="0" indent="0" algn="just">
                        <a:lnSpc>
                          <a:spcPct val="107000"/>
                        </a:lnSpc>
                        <a:spcAft>
                          <a:spcPts val="800"/>
                        </a:spcAft>
                        <a:buFont typeface="+mj-lt"/>
                        <a:buNone/>
                      </a:pPr>
                      <a:r>
                        <a:rPr lang="es-MX" sz="2800" b="1" dirty="0" smtClean="0">
                          <a:solidFill>
                            <a:schemeClr val="accent2">
                              <a:lumMod val="50000"/>
                            </a:schemeClr>
                          </a:solidFill>
                          <a:effectLst/>
                          <a:latin typeface="+mn-lt"/>
                          <a:ea typeface="Calibri" panose="020F0502020204030204" pitchFamily="34" charset="0"/>
                          <a:cs typeface="Times New Roman" panose="02020603050405020304" pitchFamily="18" charset="0"/>
                        </a:rPr>
                        <a:t>4.   CATEGORIZACION </a:t>
                      </a:r>
                      <a:r>
                        <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rPr>
                        <a:t>DE LAS EPIFITAS</a:t>
                      </a:r>
                    </a:p>
                  </a:txBody>
                  <a:tcPr marT="9525" marB="0">
                    <a:lnL w="12700" cap="flat" cmpd="sng" algn="ctr">
                      <a:solidFill>
                        <a:srgbClr val="C0504D"/>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rPr>
                        <a:t>24</a:t>
                      </a:r>
                      <a:endParaRPr lang="es-MX" sz="2800" dirty="0">
                        <a:solidFill>
                          <a:schemeClr val="accent2">
                            <a:lumMod val="50000"/>
                          </a:schemeClr>
                        </a:solidFill>
                        <a:effectLst/>
                        <a:latin typeface="+mn-lt"/>
                        <a:ea typeface="Calibri" panose="020F0502020204030204" pitchFamily="34" charset="0"/>
                        <a:cs typeface="Times New Roman" panose="02020603050405020304" pitchFamily="18" charset="0"/>
                      </a:endParaRPr>
                    </a:p>
                  </a:txBody>
                  <a:tcPr marT="9525"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r>
              <a:tr h="485262">
                <a:tc>
                  <a:txBody>
                    <a:bodyPr/>
                    <a:lstStyle/>
                    <a:p>
                      <a:pPr marL="0" lvl="0" indent="0" algn="just">
                        <a:lnSpc>
                          <a:spcPct val="107000"/>
                        </a:lnSpc>
                        <a:spcAft>
                          <a:spcPts val="800"/>
                        </a:spcAft>
                        <a:buFont typeface="+mj-lt"/>
                        <a:buNone/>
                      </a:pPr>
                      <a:r>
                        <a:rPr lang="es-MX" sz="2800" b="1" dirty="0" smtClean="0">
                          <a:solidFill>
                            <a:schemeClr val="accent2">
                              <a:lumMod val="50000"/>
                            </a:schemeClr>
                          </a:solidFill>
                          <a:effectLst/>
                          <a:latin typeface="+mn-lt"/>
                          <a:ea typeface="Calibri" panose="020F0502020204030204" pitchFamily="34" charset="0"/>
                          <a:cs typeface="Times New Roman" panose="02020603050405020304" pitchFamily="18" charset="0"/>
                        </a:rPr>
                        <a:t>5.  CONSERVACION </a:t>
                      </a:r>
                      <a:r>
                        <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rPr>
                        <a:t>DE EPIFITAS </a:t>
                      </a:r>
                    </a:p>
                  </a:txBody>
                  <a:tcPr marT="9525" marB="0">
                    <a:lnL w="12700" cap="flat" cmpd="sng" algn="ctr">
                      <a:solidFill>
                        <a:srgbClr val="C0504D"/>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4E9E9"/>
                    </a:solidFill>
                  </a:tcPr>
                </a:tc>
                <a:tc>
                  <a:txBody>
                    <a:bodyPr/>
                    <a:lstStyle/>
                    <a:p>
                      <a:pPr algn="ctr">
                        <a:lnSpc>
                          <a:spcPct val="107000"/>
                        </a:lnSpc>
                        <a:spcAft>
                          <a:spcPts val="800"/>
                        </a:spcAft>
                      </a:pPr>
                      <a:r>
                        <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rPr>
                        <a:t>34</a:t>
                      </a:r>
                      <a:endParaRPr lang="es-MX" sz="2800" dirty="0">
                        <a:solidFill>
                          <a:schemeClr val="accent2">
                            <a:lumMod val="50000"/>
                          </a:schemeClr>
                        </a:solidFill>
                        <a:effectLst/>
                        <a:latin typeface="+mn-lt"/>
                        <a:ea typeface="Calibri" panose="020F0502020204030204" pitchFamily="34" charset="0"/>
                        <a:cs typeface="Times New Roman" panose="02020603050405020304" pitchFamily="18" charset="0"/>
                      </a:endParaRPr>
                    </a:p>
                  </a:txBody>
                  <a:tcPr marT="9525"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4E9E9"/>
                    </a:solidFill>
                  </a:tcPr>
                </a:tc>
              </a:tr>
              <a:tr h="438983">
                <a:tc>
                  <a:txBody>
                    <a:bodyPr/>
                    <a:lstStyle/>
                    <a:p>
                      <a:pPr marL="0" lvl="0" indent="0" algn="just">
                        <a:lnSpc>
                          <a:spcPct val="107000"/>
                        </a:lnSpc>
                        <a:spcAft>
                          <a:spcPts val="800"/>
                        </a:spcAft>
                        <a:buFont typeface="+mj-lt"/>
                        <a:buNone/>
                      </a:pPr>
                      <a:r>
                        <a:rPr lang="es-MX" sz="2800" b="1" dirty="0" smtClean="0">
                          <a:solidFill>
                            <a:schemeClr val="accent2">
                              <a:lumMod val="50000"/>
                            </a:schemeClr>
                          </a:solidFill>
                          <a:effectLst/>
                          <a:latin typeface="+mn-lt"/>
                          <a:ea typeface="Calibri" panose="020F0502020204030204" pitchFamily="34" charset="0"/>
                          <a:cs typeface="Times New Roman" panose="02020603050405020304" pitchFamily="18" charset="0"/>
                        </a:rPr>
                        <a:t>6.  BIBLIOGRAFIA</a:t>
                      </a:r>
                      <a:endPar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endParaRPr>
                    </a:p>
                  </a:txBody>
                  <a:tcPr marT="9525" marB="0">
                    <a:lnL w="12700" cap="flat" cmpd="sng" algn="ctr">
                      <a:solidFill>
                        <a:srgbClr val="C0504D"/>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es-MX" sz="2800" b="1" dirty="0">
                          <a:solidFill>
                            <a:schemeClr val="accent2">
                              <a:lumMod val="50000"/>
                            </a:schemeClr>
                          </a:solidFill>
                          <a:effectLst/>
                          <a:latin typeface="+mn-lt"/>
                          <a:ea typeface="Calibri" panose="020F0502020204030204" pitchFamily="34" charset="0"/>
                          <a:cs typeface="Times New Roman" panose="02020603050405020304" pitchFamily="18" charset="0"/>
                        </a:rPr>
                        <a:t>36</a:t>
                      </a:r>
                      <a:endParaRPr lang="es-MX" sz="2800" dirty="0">
                        <a:solidFill>
                          <a:schemeClr val="accent2">
                            <a:lumMod val="50000"/>
                          </a:schemeClr>
                        </a:solidFill>
                        <a:effectLst/>
                        <a:latin typeface="+mn-lt"/>
                        <a:ea typeface="Calibri" panose="020F0502020204030204" pitchFamily="34" charset="0"/>
                        <a:cs typeface="Times New Roman" panose="02020603050405020304" pitchFamily="18" charset="0"/>
                      </a:endParaRPr>
                    </a:p>
                  </a:txBody>
                  <a:tcPr marT="9525"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4729586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4527" y="2575155"/>
            <a:ext cx="5921562" cy="3943760"/>
          </a:xfrm>
          <a:prstGeom prst="rect">
            <a:avLst/>
          </a:prstGeom>
          <a:effectLst>
            <a:softEdge rad="241300"/>
          </a:effectLst>
        </p:spPr>
      </p:pic>
      <p:sp>
        <p:nvSpPr>
          <p:cNvPr id="3074" name="1 Título"/>
          <p:cNvSpPr>
            <a:spLocks noGrp="1"/>
          </p:cNvSpPr>
          <p:nvPr>
            <p:ph type="title"/>
          </p:nvPr>
        </p:nvSpPr>
        <p:spPr>
          <a:xfrm>
            <a:off x="6132512" y="332656"/>
            <a:ext cx="5751711" cy="880847"/>
          </a:xfrm>
        </p:spPr>
        <p:txBody>
          <a:bodyPr rtlCol="0">
            <a:normAutofit/>
          </a:bodyPr>
          <a:lstStyle/>
          <a:p>
            <a:pPr algn="r" eaLnBrk="1" fontAlgn="auto" hangingPunct="1">
              <a:spcAft>
                <a:spcPts val="0"/>
              </a:spcAft>
              <a:defRPr/>
            </a:pPr>
            <a:r>
              <a:rPr lang="es-ES" sz="3200" b="1" dirty="0" smtClean="0">
                <a:solidFill>
                  <a:schemeClr val="accent2">
                    <a:lumMod val="50000"/>
                  </a:schemeClr>
                </a:solidFill>
                <a:effectLst>
                  <a:outerShdw blurRad="38100" dist="38100" dir="2700000" algn="tl">
                    <a:srgbClr val="000000">
                      <a:alpha val="43137"/>
                    </a:srgbClr>
                  </a:outerShdw>
                </a:effectLst>
              </a:rPr>
              <a:t>1. INTRODUCCION</a:t>
            </a:r>
          </a:p>
        </p:txBody>
      </p:sp>
      <p:sp>
        <p:nvSpPr>
          <p:cNvPr id="3" name="2 Marcador de contenido"/>
          <p:cNvSpPr>
            <a:spLocks noGrp="1"/>
          </p:cNvSpPr>
          <p:nvPr>
            <p:ph idx="1"/>
          </p:nvPr>
        </p:nvSpPr>
        <p:spPr>
          <a:xfrm>
            <a:off x="343877" y="1248073"/>
            <a:ext cx="5715000" cy="1836960"/>
          </a:xfrm>
          <a:solidFill>
            <a:schemeClr val="accent6">
              <a:lumMod val="40000"/>
              <a:lumOff val="60000"/>
            </a:schemeClr>
          </a:solidFill>
          <a:ln w="28575">
            <a:solidFill>
              <a:schemeClr val="accent6">
                <a:lumMod val="50000"/>
              </a:schemeClr>
            </a:solidFill>
          </a:ln>
        </p:spPr>
        <p:txBody>
          <a:bodyPr rtlCol="0">
            <a:normAutofit/>
          </a:bodyPr>
          <a:lstStyle/>
          <a:p>
            <a:pPr marL="0" indent="0" algn="ctr">
              <a:buNone/>
            </a:pPr>
            <a:r>
              <a:rPr lang="en-US" sz="2400" dirty="0">
                <a:solidFill>
                  <a:schemeClr val="accent6">
                    <a:lumMod val="50000"/>
                  </a:schemeClr>
                </a:solidFill>
                <a:effectLst>
                  <a:outerShdw blurRad="38100" dist="38100" dir="2700000" algn="tl">
                    <a:srgbClr val="000000">
                      <a:alpha val="43137"/>
                    </a:srgbClr>
                  </a:outerShdw>
                </a:effectLst>
              </a:rPr>
              <a:t>Que </a:t>
            </a:r>
            <a:r>
              <a:rPr lang="en-US" sz="2400" dirty="0" err="1">
                <a:solidFill>
                  <a:schemeClr val="accent6">
                    <a:lumMod val="50000"/>
                  </a:schemeClr>
                </a:solidFill>
                <a:effectLst>
                  <a:outerShdw blurRad="38100" dist="38100" dir="2700000" algn="tl">
                    <a:srgbClr val="000000">
                      <a:alpha val="43137"/>
                    </a:srgbClr>
                  </a:outerShdw>
                </a:effectLst>
              </a:rPr>
              <a:t>es</a:t>
            </a:r>
            <a:r>
              <a:rPr lang="en-US" sz="2400" dirty="0">
                <a:solidFill>
                  <a:schemeClr val="accent6">
                    <a:lumMod val="50000"/>
                  </a:schemeClr>
                </a:solidFill>
                <a:effectLst>
                  <a:outerShdw blurRad="38100" dist="38100" dir="2700000" algn="tl">
                    <a:srgbClr val="000000">
                      <a:alpha val="43137"/>
                    </a:srgbClr>
                  </a:outerShdw>
                </a:effectLst>
              </a:rPr>
              <a:t> </a:t>
            </a:r>
            <a:r>
              <a:rPr lang="en-US" sz="2400" dirty="0" err="1">
                <a:solidFill>
                  <a:schemeClr val="accent6">
                    <a:lumMod val="50000"/>
                  </a:schemeClr>
                </a:solidFill>
                <a:effectLst>
                  <a:outerShdw blurRad="38100" dist="38100" dir="2700000" algn="tl">
                    <a:srgbClr val="000000">
                      <a:alpha val="43137"/>
                    </a:srgbClr>
                  </a:outerShdw>
                </a:effectLst>
              </a:rPr>
              <a:t>una</a:t>
            </a:r>
            <a:r>
              <a:rPr lang="en-US" sz="2400" dirty="0">
                <a:solidFill>
                  <a:schemeClr val="accent6">
                    <a:lumMod val="50000"/>
                  </a:schemeClr>
                </a:solidFill>
                <a:effectLst>
                  <a:outerShdw blurRad="38100" dist="38100" dir="2700000" algn="tl">
                    <a:srgbClr val="000000">
                      <a:alpha val="43137"/>
                    </a:srgbClr>
                  </a:outerShdw>
                </a:effectLst>
              </a:rPr>
              <a:t> </a:t>
            </a:r>
            <a:r>
              <a:rPr lang="en-US" sz="2400" dirty="0" err="1">
                <a:solidFill>
                  <a:schemeClr val="accent6">
                    <a:lumMod val="50000"/>
                  </a:schemeClr>
                </a:solidFill>
                <a:effectLst>
                  <a:outerShdw blurRad="38100" dist="38100" dir="2700000" algn="tl">
                    <a:srgbClr val="000000">
                      <a:alpha val="43137"/>
                    </a:srgbClr>
                  </a:outerShdw>
                </a:effectLst>
              </a:rPr>
              <a:t>epifita</a:t>
            </a:r>
            <a:r>
              <a:rPr lang="en-US" sz="2400" dirty="0" smtClean="0">
                <a:solidFill>
                  <a:schemeClr val="accent6">
                    <a:lumMod val="50000"/>
                  </a:schemeClr>
                </a:solidFill>
                <a:effectLst>
                  <a:outerShdw blurRad="38100" dist="38100" dir="2700000" algn="tl">
                    <a:srgbClr val="000000">
                      <a:alpha val="43137"/>
                    </a:srgbClr>
                  </a:outerShdw>
                </a:effectLst>
              </a:rPr>
              <a:t>?</a:t>
            </a:r>
            <a:endParaRPr lang="es-MX" sz="2400" dirty="0"/>
          </a:p>
          <a:p>
            <a:pPr marL="0" lvl="0" indent="0" algn="just">
              <a:buNone/>
            </a:pPr>
            <a:r>
              <a:rPr lang="es-MX" sz="2400" dirty="0" err="1">
                <a:solidFill>
                  <a:schemeClr val="accent6">
                    <a:lumMod val="50000"/>
                  </a:schemeClr>
                </a:solidFill>
              </a:rPr>
              <a:t>Mirbel</a:t>
            </a:r>
            <a:r>
              <a:rPr lang="es-MX" sz="2400" dirty="0">
                <a:solidFill>
                  <a:schemeClr val="accent6">
                    <a:lumMod val="50000"/>
                  </a:schemeClr>
                </a:solidFill>
              </a:rPr>
              <a:t> (1815) fue el primero en definir las epífitas como "plantas que germinan en otras plantas sin quitarles su alimento". </a:t>
            </a:r>
          </a:p>
          <a:p>
            <a:pPr algn="just" eaLnBrk="1" fontAlgn="auto" hangingPunct="1">
              <a:spcAft>
                <a:spcPts val="0"/>
              </a:spcAft>
              <a:defRPr/>
            </a:pPr>
            <a:endParaRPr lang="es-ES" sz="2800" b="1" dirty="0" smtClean="0">
              <a:solidFill>
                <a:schemeClr val="accent2">
                  <a:lumMod val="50000"/>
                </a:schemeClr>
              </a:solidFill>
            </a:endParaRPr>
          </a:p>
        </p:txBody>
      </p:sp>
      <p:sp>
        <p:nvSpPr>
          <p:cNvPr id="4" name="3 Marcador de número de diapositiva"/>
          <p:cNvSpPr>
            <a:spLocks noGrp="1"/>
          </p:cNvSpPr>
          <p:nvPr>
            <p:ph type="sldNum" sz="quarter" idx="12"/>
          </p:nvPr>
        </p:nvSpPr>
        <p:spPr/>
        <p:txBody>
          <a:bodyPr/>
          <a:lstStyle/>
          <a:p>
            <a:fld id="{E2B66F5C-A009-4746-8DAD-A4993CDD560F}" type="slidenum">
              <a:rPr lang="es-MX" smtClean="0"/>
              <a:pPr/>
              <a:t>7</a:t>
            </a:fld>
            <a:endParaRPr lang="es-MX"/>
          </a:p>
        </p:txBody>
      </p:sp>
      <p:sp>
        <p:nvSpPr>
          <p:cNvPr id="6" name="5 Rectángulo"/>
          <p:cNvSpPr/>
          <p:nvPr/>
        </p:nvSpPr>
        <p:spPr>
          <a:xfrm>
            <a:off x="6477712" y="5318586"/>
            <a:ext cx="5277874" cy="1200329"/>
          </a:xfrm>
          <a:prstGeom prst="rect">
            <a:avLst/>
          </a:prstGeom>
          <a:solidFill>
            <a:schemeClr val="accent6">
              <a:lumMod val="40000"/>
              <a:lumOff val="60000"/>
            </a:schemeClr>
          </a:solidFill>
          <a:ln w="28575">
            <a:solidFill>
              <a:schemeClr val="accent6">
                <a:lumMod val="50000"/>
              </a:schemeClr>
            </a:solidFill>
          </a:ln>
        </p:spPr>
        <p:txBody>
          <a:bodyPr wrap="square">
            <a:spAutoFit/>
          </a:bodyPr>
          <a:lstStyle/>
          <a:p>
            <a:r>
              <a:rPr lang="es-MX" sz="2400" dirty="0">
                <a:solidFill>
                  <a:srgbClr val="F79646">
                    <a:lumMod val="50000"/>
                  </a:srgbClr>
                </a:solidFill>
              </a:rPr>
              <a:t>Las epífitas son "plantas que germinan y arraigan de forma no parasitaria en otras plantas en todas las etapas de la vida".</a:t>
            </a:r>
            <a:endParaRPr lang="es-MX" sz="2400" dirty="0"/>
          </a:p>
        </p:txBody>
      </p:sp>
    </p:spTree>
    <p:extLst>
      <p:ext uri="{BB962C8B-B14F-4D97-AF65-F5344CB8AC3E}">
        <p14:creationId xmlns:p14="http://schemas.microsoft.com/office/powerpoint/2010/main" val="3161805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solidFill>
            <a:schemeClr val="accent6">
              <a:lumMod val="40000"/>
              <a:lumOff val="60000"/>
            </a:schemeClr>
          </a:solidFill>
          <a:ln w="28575">
            <a:solidFill>
              <a:schemeClr val="accent6">
                <a:lumMod val="50000"/>
              </a:schemeClr>
            </a:solidFill>
          </a:ln>
        </p:spPr>
        <p:txBody>
          <a:bodyPr>
            <a:normAutofit/>
          </a:bodyPr>
          <a:lstStyle/>
          <a:p>
            <a:pPr algn="just"/>
            <a:r>
              <a:rPr lang="es-MX" b="1" dirty="0">
                <a:solidFill>
                  <a:schemeClr val="accent2">
                    <a:lumMod val="50000"/>
                  </a:schemeClr>
                </a:solidFill>
                <a:effectLst>
                  <a:outerShdw blurRad="38100" dist="38100" dir="2700000" algn="tl">
                    <a:srgbClr val="000000">
                      <a:alpha val="43137"/>
                    </a:srgbClr>
                  </a:outerShdw>
                </a:effectLst>
              </a:rPr>
              <a:t>Las epifitas </a:t>
            </a:r>
            <a:r>
              <a:rPr lang="es-MX" dirty="0">
                <a:solidFill>
                  <a:schemeClr val="accent2">
                    <a:lumMod val="50000"/>
                  </a:schemeClr>
                </a:solidFill>
              </a:rPr>
              <a:t>(del griego </a:t>
            </a:r>
            <a:r>
              <a:rPr lang="es-MX" i="1" dirty="0" err="1">
                <a:solidFill>
                  <a:schemeClr val="accent2">
                    <a:lumMod val="50000"/>
                  </a:schemeClr>
                </a:solidFill>
              </a:rPr>
              <a:t>epi</a:t>
            </a:r>
            <a:r>
              <a:rPr lang="es-MX" i="1" dirty="0">
                <a:solidFill>
                  <a:schemeClr val="accent2">
                    <a:lumMod val="50000"/>
                  </a:schemeClr>
                </a:solidFill>
              </a:rPr>
              <a:t> </a:t>
            </a:r>
            <a:r>
              <a:rPr lang="es-MX" dirty="0">
                <a:solidFill>
                  <a:schemeClr val="accent2">
                    <a:lumMod val="50000"/>
                  </a:schemeClr>
                </a:solidFill>
              </a:rPr>
              <a:t>que significa “sobre”, y </a:t>
            </a:r>
            <a:r>
              <a:rPr lang="es-MX" i="1" dirty="0" err="1">
                <a:solidFill>
                  <a:schemeClr val="accent2">
                    <a:lumMod val="50000"/>
                  </a:schemeClr>
                </a:solidFill>
              </a:rPr>
              <a:t>phyte</a:t>
            </a:r>
            <a:r>
              <a:rPr lang="es-MX" dirty="0">
                <a:solidFill>
                  <a:schemeClr val="accent2">
                    <a:lumMod val="50000"/>
                  </a:schemeClr>
                </a:solidFill>
              </a:rPr>
              <a:t>, “planta</a:t>
            </a:r>
            <a:r>
              <a:rPr lang="es-MX" dirty="0" smtClean="0">
                <a:solidFill>
                  <a:schemeClr val="accent2">
                    <a:lumMod val="50000"/>
                  </a:schemeClr>
                </a:solidFill>
              </a:rPr>
              <a:t>”) son </a:t>
            </a:r>
            <a:r>
              <a:rPr lang="es-MX" dirty="0">
                <a:solidFill>
                  <a:schemeClr val="accent2">
                    <a:lumMod val="50000"/>
                  </a:schemeClr>
                </a:solidFill>
              </a:rPr>
              <a:t>plantas que crecen sobre </a:t>
            </a:r>
            <a:r>
              <a:rPr lang="es-MX" dirty="0" smtClean="0">
                <a:solidFill>
                  <a:schemeClr val="accent2">
                    <a:lumMod val="50000"/>
                  </a:schemeClr>
                </a:solidFill>
              </a:rPr>
              <a:t>otras plantas </a:t>
            </a:r>
            <a:r>
              <a:rPr lang="es-MX" dirty="0">
                <a:solidFill>
                  <a:schemeClr val="accent2">
                    <a:lumMod val="50000"/>
                  </a:schemeClr>
                </a:solidFill>
              </a:rPr>
              <a:t>adheridas a los troncos y ramas de árboles </a:t>
            </a:r>
            <a:r>
              <a:rPr lang="es-MX" dirty="0" smtClean="0">
                <a:solidFill>
                  <a:schemeClr val="accent2">
                    <a:lumMod val="50000"/>
                  </a:schemeClr>
                </a:solidFill>
              </a:rPr>
              <a:t>y arbustos principalmente. </a:t>
            </a:r>
          </a:p>
          <a:p>
            <a:pPr algn="just"/>
            <a:r>
              <a:rPr lang="es-MX" dirty="0" smtClean="0">
                <a:solidFill>
                  <a:schemeClr val="accent2">
                    <a:lumMod val="50000"/>
                  </a:schemeClr>
                </a:solidFill>
              </a:rPr>
              <a:t>El </a:t>
            </a:r>
            <a:r>
              <a:rPr lang="es-MX" dirty="0">
                <a:solidFill>
                  <a:schemeClr val="accent2">
                    <a:lumMod val="50000"/>
                  </a:schemeClr>
                </a:solidFill>
              </a:rPr>
              <a:t>hospedero </a:t>
            </a:r>
            <a:r>
              <a:rPr lang="es-MX" b="1" dirty="0">
                <a:solidFill>
                  <a:schemeClr val="accent2">
                    <a:lumMod val="50000"/>
                  </a:schemeClr>
                </a:solidFill>
                <a:effectLst>
                  <a:outerShdw blurRad="38100" dist="38100" dir="2700000" algn="tl">
                    <a:srgbClr val="000000">
                      <a:alpha val="43137"/>
                    </a:srgbClr>
                  </a:outerShdw>
                </a:effectLst>
              </a:rPr>
              <a:t>o “</a:t>
            </a:r>
            <a:r>
              <a:rPr lang="es-MX" b="1" dirty="0" err="1">
                <a:solidFill>
                  <a:schemeClr val="accent2">
                    <a:lumMod val="50000"/>
                  </a:schemeClr>
                </a:solidFill>
                <a:effectLst>
                  <a:outerShdw blurRad="38100" dist="38100" dir="2700000" algn="tl">
                    <a:srgbClr val="000000">
                      <a:alpha val="43137"/>
                    </a:srgbClr>
                  </a:outerShdw>
                </a:effectLst>
              </a:rPr>
              <a:t>forofito</a:t>
            </a:r>
            <a:r>
              <a:rPr lang="es-MX" b="1" dirty="0">
                <a:solidFill>
                  <a:schemeClr val="accent2">
                    <a:lumMod val="50000"/>
                  </a:schemeClr>
                </a:solidFill>
                <a:effectLst>
                  <a:outerShdw blurRad="38100" dist="38100" dir="2700000" algn="tl">
                    <a:srgbClr val="000000">
                      <a:alpha val="43137"/>
                    </a:srgbClr>
                  </a:outerShdw>
                </a:effectLst>
              </a:rPr>
              <a:t>”</a:t>
            </a:r>
            <a:r>
              <a:rPr lang="es-MX" dirty="0">
                <a:solidFill>
                  <a:schemeClr val="accent2">
                    <a:lumMod val="50000"/>
                  </a:schemeClr>
                </a:solidFill>
              </a:rPr>
              <a:t> sobre el que </a:t>
            </a:r>
            <a:r>
              <a:rPr lang="es-MX" dirty="0" smtClean="0">
                <a:solidFill>
                  <a:schemeClr val="accent2">
                    <a:lumMod val="50000"/>
                  </a:schemeClr>
                </a:solidFill>
              </a:rPr>
              <a:t>crece una </a:t>
            </a:r>
            <a:r>
              <a:rPr lang="es-MX" dirty="0">
                <a:solidFill>
                  <a:schemeClr val="accent2">
                    <a:lumMod val="50000"/>
                  </a:schemeClr>
                </a:solidFill>
              </a:rPr>
              <a:t>epifita es utilizado sólo como soporte sin recibir </a:t>
            </a:r>
            <a:r>
              <a:rPr lang="es-MX" dirty="0" smtClean="0">
                <a:solidFill>
                  <a:schemeClr val="accent2">
                    <a:lumMod val="50000"/>
                  </a:schemeClr>
                </a:solidFill>
              </a:rPr>
              <a:t>más daño </a:t>
            </a:r>
            <a:r>
              <a:rPr lang="es-MX" dirty="0">
                <a:solidFill>
                  <a:schemeClr val="accent2">
                    <a:lumMod val="50000"/>
                  </a:schemeClr>
                </a:solidFill>
              </a:rPr>
              <a:t>que el que pueda provocar su abundancia dentro </a:t>
            </a:r>
            <a:r>
              <a:rPr lang="es-MX" dirty="0" smtClean="0">
                <a:solidFill>
                  <a:schemeClr val="accent2">
                    <a:lumMod val="50000"/>
                  </a:schemeClr>
                </a:solidFill>
              </a:rPr>
              <a:t>de su </a:t>
            </a:r>
            <a:r>
              <a:rPr lang="es-MX" dirty="0">
                <a:solidFill>
                  <a:schemeClr val="accent2">
                    <a:lumMod val="50000"/>
                  </a:schemeClr>
                </a:solidFill>
              </a:rPr>
              <a:t>ramaje; por tanto, una epifita difiere de una </a:t>
            </a:r>
            <a:r>
              <a:rPr lang="es-MX" dirty="0" smtClean="0">
                <a:solidFill>
                  <a:schemeClr val="accent2">
                    <a:lumMod val="50000"/>
                  </a:schemeClr>
                </a:solidFill>
              </a:rPr>
              <a:t>planta parásita </a:t>
            </a:r>
            <a:r>
              <a:rPr lang="es-MX" dirty="0">
                <a:solidFill>
                  <a:schemeClr val="accent2">
                    <a:lumMod val="50000"/>
                  </a:schemeClr>
                </a:solidFill>
              </a:rPr>
              <a:t>en que esta última obtiene agua y nutrientes </a:t>
            </a:r>
            <a:r>
              <a:rPr lang="es-MX" dirty="0" smtClean="0">
                <a:solidFill>
                  <a:schemeClr val="accent2">
                    <a:lumMod val="50000"/>
                  </a:schemeClr>
                </a:solidFill>
              </a:rPr>
              <a:t>del hospedero</a:t>
            </a:r>
            <a:r>
              <a:rPr lang="es-MX" dirty="0">
                <a:solidFill>
                  <a:schemeClr val="accent2">
                    <a:lumMod val="50000"/>
                  </a:schemeClr>
                </a:solidFill>
              </a:rPr>
              <a:t>.</a:t>
            </a:r>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8</a:t>
            </a:fld>
            <a:endParaRPr lang="es-MX"/>
          </a:p>
        </p:txBody>
      </p:sp>
    </p:spTree>
    <p:extLst>
      <p:ext uri="{BB962C8B-B14F-4D97-AF65-F5344CB8AC3E}">
        <p14:creationId xmlns:p14="http://schemas.microsoft.com/office/powerpoint/2010/main" val="2959440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041" y="2414032"/>
            <a:ext cx="5349959" cy="2102962"/>
          </a:xfrm>
          <a:solidFill>
            <a:schemeClr val="accent6">
              <a:lumMod val="40000"/>
              <a:lumOff val="60000"/>
            </a:schemeClr>
          </a:solidFill>
          <a:ln w="38100">
            <a:solidFill>
              <a:schemeClr val="accent6">
                <a:lumMod val="50000"/>
              </a:schemeClr>
            </a:solidFill>
          </a:ln>
        </p:spPr>
        <p:txBody>
          <a:bodyPr>
            <a:noAutofit/>
          </a:bodyPr>
          <a:lstStyle/>
          <a:p>
            <a:r>
              <a:rPr lang="es-MX" sz="3200" dirty="0">
                <a:solidFill>
                  <a:schemeClr val="accent2">
                    <a:lumMod val="50000"/>
                  </a:schemeClr>
                </a:solidFill>
              </a:rPr>
              <a:t>El hospedero o “</a:t>
            </a:r>
            <a:r>
              <a:rPr lang="es-MX" sz="3200" dirty="0" err="1">
                <a:solidFill>
                  <a:schemeClr val="accent2">
                    <a:lumMod val="50000"/>
                  </a:schemeClr>
                </a:solidFill>
              </a:rPr>
              <a:t>forofito</a:t>
            </a:r>
            <a:r>
              <a:rPr lang="es-MX" sz="3200" dirty="0">
                <a:solidFill>
                  <a:schemeClr val="accent2">
                    <a:lumMod val="50000"/>
                  </a:schemeClr>
                </a:solidFill>
              </a:rPr>
              <a:t>” sobre el que crece una epifita es utilizado sólo como soporte sin </a:t>
            </a:r>
            <a:r>
              <a:rPr lang="es-MX" sz="3200" dirty="0" smtClean="0">
                <a:solidFill>
                  <a:schemeClr val="accent2">
                    <a:lumMod val="50000"/>
                  </a:schemeClr>
                </a:solidFill>
              </a:rPr>
              <a:t>recibir </a:t>
            </a:r>
            <a:r>
              <a:rPr lang="es-MX" sz="3200" dirty="0">
                <a:solidFill>
                  <a:schemeClr val="accent2">
                    <a:lumMod val="50000"/>
                  </a:schemeClr>
                </a:solidFill>
              </a:rPr>
              <a:t>daño</a:t>
            </a:r>
          </a:p>
        </p:txBody>
      </p:sp>
      <p:sp>
        <p:nvSpPr>
          <p:cNvPr id="4" name="Marcador de número de diapositiva 3"/>
          <p:cNvSpPr>
            <a:spLocks noGrp="1"/>
          </p:cNvSpPr>
          <p:nvPr>
            <p:ph type="sldNum" sz="quarter" idx="12"/>
          </p:nvPr>
        </p:nvSpPr>
        <p:spPr/>
        <p:txBody>
          <a:bodyPr/>
          <a:lstStyle/>
          <a:p>
            <a:fld id="{E2B66F5C-A009-4746-8DAD-A4993CDD560F}" type="slidenum">
              <a:rPr lang="es-MX" smtClean="0"/>
              <a:pPr/>
              <a:t>9</a:t>
            </a:fld>
            <a:endParaRPr lang="es-MX"/>
          </a:p>
        </p:txBody>
      </p:sp>
      <p:pic>
        <p:nvPicPr>
          <p:cNvPr id="2050" name="Picture 2" descr="https://scontent-ort2-2.cdninstagram.com/vp/a9ee440b375e423ef4c170b016e87086/5C5FCEC8/t51.2885-15/e35/37855398_888851377973493_254615574091399168_n.jpg?se=8&amp;ig_cache_key=MTg0NTg5NzkyNzA3NjE4NTY3OA%3D%3D.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472758"/>
            <a:ext cx="5044123" cy="5044123"/>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0" y="5806441"/>
            <a:ext cx="5999078" cy="369332"/>
          </a:xfrm>
          <a:prstGeom prst="rect">
            <a:avLst/>
          </a:prstGeom>
        </p:spPr>
        <p:txBody>
          <a:bodyPr wrap="none">
            <a:spAutoFit/>
          </a:bodyPr>
          <a:lstStyle/>
          <a:p>
            <a:r>
              <a:rPr lang="es-MX" dirty="0">
                <a:solidFill>
                  <a:schemeClr val="accent2">
                    <a:lumMod val="50000"/>
                  </a:schemeClr>
                </a:solidFill>
              </a:rPr>
              <a:t>https://deskgram.net/p/1845898758783426845_8403280562</a:t>
            </a:r>
          </a:p>
        </p:txBody>
      </p:sp>
    </p:spTree>
    <p:extLst>
      <p:ext uri="{BB962C8B-B14F-4D97-AF65-F5344CB8AC3E}">
        <p14:creationId xmlns:p14="http://schemas.microsoft.com/office/powerpoint/2010/main" val="77067488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1569</TotalTime>
  <Words>3096</Words>
  <Application>Microsoft Office PowerPoint</Application>
  <PresentationFormat>Personalizado</PresentationFormat>
  <Paragraphs>192</Paragraphs>
  <Slides>37</Slides>
  <Notes>2</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Tema de Office</vt:lpstr>
      <vt:lpstr>UNIDAD DE COMPETENCIA I INTRODUCCION: ECOLOGIA Y EPIFITISMO  UNIDAD DE APRENDIZAJE ORQUÍDEAS Y BROMELIAS </vt:lpstr>
      <vt:lpstr>PRESENTACIÓN</vt:lpstr>
      <vt:lpstr>INSTRUCCIONES PARA EL USO DE ESTA PRESENTACION </vt:lpstr>
      <vt:lpstr>Notas aclaratorias:</vt:lpstr>
      <vt:lpstr>OBJETIVO DE LA UNIDAD DE APRENDIZAJE</vt:lpstr>
      <vt:lpstr>CONTENIDO DE LA PRESENTACIÓN</vt:lpstr>
      <vt:lpstr>1. INTRODUCCION</vt:lpstr>
      <vt:lpstr>Presentación de PowerPoint</vt:lpstr>
      <vt:lpstr>El hospedero o “forofito” sobre el que crece una epifita es utilizado sólo como soporte sin recibir daño</vt:lpstr>
      <vt:lpstr>Presentación de PowerPoint</vt:lpstr>
      <vt:lpstr>Fauna encontrada en Tillandsia imperialis en Zacualtipán de Ángeles, Hgo. incluye arañas, chinches, lombrices, grillos, larvas, ciempiés, cucarachas, caracoles , escarabajos y mosquitos (en sentido de las agujas del reloj).   (Fotos: Bromeliaceae y fauna ©Garrido 2009) </vt:lpstr>
      <vt:lpstr>Presentación de PowerPoint</vt:lpstr>
      <vt:lpstr>2. DIVERSIDAD TAXONOMICA</vt:lpstr>
      <vt:lpstr>Bosques húmedos tropicales. </vt:lpstr>
      <vt:lpstr>Presentación de PowerPoint</vt:lpstr>
      <vt:lpstr>Presentación de PowerPoint</vt:lpstr>
      <vt:lpstr>Bosques de montaña y templados. </vt:lpstr>
      <vt:lpstr>3. COLONIZACIÓN Y ESTABLECIMIENTO</vt:lpstr>
      <vt:lpstr>Presentación de PowerPoint</vt:lpstr>
      <vt:lpstr>Presentación de PowerPoint</vt:lpstr>
      <vt:lpstr>Polinización de epifitas</vt:lpstr>
      <vt:lpstr>Presentación de PowerPoint</vt:lpstr>
      <vt:lpstr>Capsulas y semillas de orquídeas</vt:lpstr>
      <vt:lpstr>4. CATEGORIZACION DE LAS EPIFITAS</vt:lpstr>
      <vt:lpstr>Categorías de epifitas en relación a formas de vida y nutrición</vt:lpstr>
      <vt:lpstr>Presentación de PowerPoint</vt:lpstr>
      <vt:lpstr>Categorías de epifitas en relación a formas de vida y nutrición</vt:lpstr>
      <vt:lpstr>Presentación de PowerPoint</vt:lpstr>
      <vt:lpstr>Categorías con relación a la humedad y tolerancia a la desecación</vt:lpstr>
      <vt:lpstr>Presentación de PowerPoint</vt:lpstr>
      <vt:lpstr>Categorías con relación al gradiente microclimático y necesidad de luz</vt:lpstr>
      <vt:lpstr>Presentación de PowerPoint</vt:lpstr>
      <vt:lpstr>Presentación de PowerPoint</vt:lpstr>
      <vt:lpstr>5. CONSERVACION DE EPIFITAS</vt:lpstr>
      <vt:lpstr>Presentación de PowerPoint</vt:lpstr>
      <vt:lpstr>BIBLIOGRAFÍA</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Taxonomía de orquídeas</dc:title>
  <dc:creator>UAEM</dc:creator>
  <cp:lastModifiedBy>Antonio Laguna Cerda</cp:lastModifiedBy>
  <cp:revision>112</cp:revision>
  <dcterms:created xsi:type="dcterms:W3CDTF">2016-03-16T15:04:40Z</dcterms:created>
  <dcterms:modified xsi:type="dcterms:W3CDTF">2018-09-29T00:48:48Z</dcterms:modified>
</cp:coreProperties>
</file>