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9" r:id="rId1"/>
  </p:sldMasterIdLst>
  <p:sldIdLst>
    <p:sldId id="256" r:id="rId2"/>
    <p:sldId id="302" r:id="rId3"/>
    <p:sldId id="304" r:id="rId4"/>
    <p:sldId id="257" r:id="rId5"/>
    <p:sldId id="262" r:id="rId6"/>
    <p:sldId id="263" r:id="rId7"/>
    <p:sldId id="264" r:id="rId8"/>
    <p:sldId id="265" r:id="rId9"/>
    <p:sldId id="267" r:id="rId10"/>
    <p:sldId id="271" r:id="rId11"/>
    <p:sldId id="258" r:id="rId12"/>
    <p:sldId id="268" r:id="rId13"/>
    <p:sldId id="269" r:id="rId14"/>
    <p:sldId id="272" r:id="rId15"/>
    <p:sldId id="274" r:id="rId16"/>
    <p:sldId id="273" r:id="rId17"/>
    <p:sldId id="275" r:id="rId18"/>
    <p:sldId id="280" r:id="rId19"/>
    <p:sldId id="276" r:id="rId20"/>
    <p:sldId id="278" r:id="rId21"/>
    <p:sldId id="279" r:id="rId22"/>
    <p:sldId id="284" r:id="rId23"/>
    <p:sldId id="286" r:id="rId24"/>
    <p:sldId id="293" r:id="rId25"/>
    <p:sldId id="294" r:id="rId26"/>
    <p:sldId id="259" r:id="rId27"/>
    <p:sldId id="295" r:id="rId28"/>
    <p:sldId id="296" r:id="rId29"/>
    <p:sldId id="298" r:id="rId30"/>
    <p:sldId id="261" r:id="rId31"/>
    <p:sldId id="301" r:id="rId32"/>
    <p:sldId id="299" r:id="rId33"/>
    <p:sldId id="305" r:id="rId34"/>
    <p:sldId id="291"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B5EA38-E64A-40B7-9299-95366F7CDBF4}" type="doc">
      <dgm:prSet loTypeId="urn:microsoft.com/office/officeart/2005/8/layout/process1" loCatId="process" qsTypeId="urn:microsoft.com/office/officeart/2005/8/quickstyle/simple4" qsCatId="simple" csTypeId="urn:microsoft.com/office/officeart/2005/8/colors/accent1_4" csCatId="accent1" phldr="1"/>
      <dgm:spPr/>
    </dgm:pt>
    <dgm:pt modelId="{664425F2-EACD-4755-BFB4-BFE0A5E022C8}">
      <dgm:prSet phldrT="[Texto]"/>
      <dgm:spPr/>
      <dgm:t>
        <a:bodyPr/>
        <a:lstStyle/>
        <a:p>
          <a:r>
            <a:rPr lang="es-MX" dirty="0"/>
            <a:t>Becas educacionales y deportivas para los trabajadores.</a:t>
          </a:r>
        </a:p>
      </dgm:t>
    </dgm:pt>
    <dgm:pt modelId="{59F86852-B89F-43C2-9003-2C27C0763C65}" type="parTrans" cxnId="{B8DD2715-FCBF-4A16-B9A4-94A2011FA94B}">
      <dgm:prSet/>
      <dgm:spPr/>
      <dgm:t>
        <a:bodyPr/>
        <a:lstStyle/>
        <a:p>
          <a:endParaRPr lang="es-MX"/>
        </a:p>
      </dgm:t>
    </dgm:pt>
    <dgm:pt modelId="{89F0AD6B-0CC3-4312-88FA-410A17463D1F}" type="sibTrans" cxnId="{B8DD2715-FCBF-4A16-B9A4-94A2011FA94B}">
      <dgm:prSet/>
      <dgm:spPr/>
      <dgm:t>
        <a:bodyPr/>
        <a:lstStyle/>
        <a:p>
          <a:endParaRPr lang="es-MX"/>
        </a:p>
      </dgm:t>
    </dgm:pt>
    <dgm:pt modelId="{2755B7DA-2B82-495E-9D98-04C01CF43C77}">
      <dgm:prSet phldrT="[Texto]"/>
      <dgm:spPr/>
      <dgm:t>
        <a:bodyPr/>
        <a:lstStyle/>
        <a:p>
          <a:r>
            <a:rPr lang="es-MX" dirty="0"/>
            <a:t>Indemnizaciones por despido o terminación de la relación laboral, riesgos o enfermedades profesionales.</a:t>
          </a:r>
        </a:p>
      </dgm:t>
    </dgm:pt>
    <dgm:pt modelId="{CE05F408-167D-42A2-BE4D-47FC65353C8F}" type="parTrans" cxnId="{D9889BFD-0CF0-400B-BFBB-3B3D59ADBA36}">
      <dgm:prSet/>
      <dgm:spPr/>
      <dgm:t>
        <a:bodyPr/>
        <a:lstStyle/>
        <a:p>
          <a:endParaRPr lang="es-MX"/>
        </a:p>
      </dgm:t>
    </dgm:pt>
    <dgm:pt modelId="{6DB92181-AF95-4E1D-A38B-EAB84E9BA1DD}" type="sibTrans" cxnId="{D9889BFD-0CF0-400B-BFBB-3B3D59ADBA36}">
      <dgm:prSet/>
      <dgm:spPr/>
      <dgm:t>
        <a:bodyPr/>
        <a:lstStyle/>
        <a:p>
          <a:endParaRPr lang="es-MX"/>
        </a:p>
      </dgm:t>
    </dgm:pt>
    <dgm:pt modelId="{B8DB7DC2-8217-4B97-8839-87771F813299}">
      <dgm:prSet phldrT="[Texto]"/>
      <dgm:spPr/>
      <dgm:t>
        <a:bodyPr/>
        <a:lstStyle/>
        <a:p>
          <a:r>
            <a:rPr lang="es-MX" dirty="0"/>
            <a:t>Pago a personas discapacitadas o con enfermedades en estado terminal, crónicas o degenerativas que les impida o limite el desempeño o desarrollo en forma habitual de sus funciones en su trabajo.</a:t>
          </a:r>
        </a:p>
      </dgm:t>
    </dgm:pt>
    <dgm:pt modelId="{10B8EC96-93D2-478F-8862-7E250FC9A10E}" type="parTrans" cxnId="{8BB6AF70-D0C4-4A9E-839E-0B2C55A2AED6}">
      <dgm:prSet/>
      <dgm:spPr/>
      <dgm:t>
        <a:bodyPr/>
        <a:lstStyle/>
        <a:p>
          <a:endParaRPr lang="es-MX"/>
        </a:p>
      </dgm:t>
    </dgm:pt>
    <dgm:pt modelId="{C2201064-E30D-4993-ADFE-CA7394E14AC0}" type="sibTrans" cxnId="{8BB6AF70-D0C4-4A9E-839E-0B2C55A2AED6}">
      <dgm:prSet/>
      <dgm:spPr/>
      <dgm:t>
        <a:bodyPr/>
        <a:lstStyle/>
        <a:p>
          <a:endParaRPr lang="es-MX"/>
        </a:p>
      </dgm:t>
    </dgm:pt>
    <dgm:pt modelId="{CDADB1AA-20D5-4944-9DE8-AB097FAA1BF8}">
      <dgm:prSet/>
      <dgm:spPr/>
      <dgm:t>
        <a:bodyPr/>
        <a:lstStyle/>
        <a:p>
          <a:r>
            <a:rPr lang="es-MX"/>
            <a:t>Contraprestaciones pagadas por las instituciones de asistencia privada reconocidas por el Estado.</a:t>
          </a:r>
          <a:endParaRPr lang="es-MX" dirty="0"/>
        </a:p>
      </dgm:t>
    </dgm:pt>
    <dgm:pt modelId="{729D61B2-BA43-414B-8E71-ED34617A646E}" type="parTrans" cxnId="{A8F3E38F-D314-4C97-907E-ACDEEBFAA610}">
      <dgm:prSet/>
      <dgm:spPr/>
      <dgm:t>
        <a:bodyPr/>
        <a:lstStyle/>
        <a:p>
          <a:endParaRPr lang="es-MX"/>
        </a:p>
      </dgm:t>
    </dgm:pt>
    <dgm:pt modelId="{FEB755AC-2190-46D5-9E71-7E71FF398A4F}" type="sibTrans" cxnId="{A8F3E38F-D314-4C97-907E-ACDEEBFAA610}">
      <dgm:prSet/>
      <dgm:spPr/>
      <dgm:t>
        <a:bodyPr/>
        <a:lstStyle/>
        <a:p>
          <a:endParaRPr lang="es-MX"/>
        </a:p>
      </dgm:t>
    </dgm:pt>
    <dgm:pt modelId="{0863A26B-A1EC-47CB-8065-F206EB274615}" type="pres">
      <dgm:prSet presAssocID="{0BB5EA38-E64A-40B7-9299-95366F7CDBF4}" presName="Name0" presStyleCnt="0">
        <dgm:presLayoutVars>
          <dgm:dir/>
          <dgm:resizeHandles val="exact"/>
        </dgm:presLayoutVars>
      </dgm:prSet>
      <dgm:spPr/>
    </dgm:pt>
    <dgm:pt modelId="{6A533669-8D2B-49CB-A02E-74258A7364BC}" type="pres">
      <dgm:prSet presAssocID="{664425F2-EACD-4755-BFB4-BFE0A5E022C8}" presName="node" presStyleLbl="node1" presStyleIdx="0" presStyleCnt="4">
        <dgm:presLayoutVars>
          <dgm:bulletEnabled val="1"/>
        </dgm:presLayoutVars>
      </dgm:prSet>
      <dgm:spPr/>
      <dgm:t>
        <a:bodyPr/>
        <a:lstStyle/>
        <a:p>
          <a:endParaRPr lang="es-MX"/>
        </a:p>
      </dgm:t>
    </dgm:pt>
    <dgm:pt modelId="{8887FCF3-755B-4914-BF28-C9CDA36E2B6C}" type="pres">
      <dgm:prSet presAssocID="{89F0AD6B-0CC3-4312-88FA-410A17463D1F}" presName="sibTrans" presStyleLbl="sibTrans2D1" presStyleIdx="0" presStyleCnt="3"/>
      <dgm:spPr/>
      <dgm:t>
        <a:bodyPr/>
        <a:lstStyle/>
        <a:p>
          <a:endParaRPr lang="es-MX"/>
        </a:p>
      </dgm:t>
    </dgm:pt>
    <dgm:pt modelId="{B465A231-AA8A-452D-8BE8-3594EDB818F1}" type="pres">
      <dgm:prSet presAssocID="{89F0AD6B-0CC3-4312-88FA-410A17463D1F}" presName="connectorText" presStyleLbl="sibTrans2D1" presStyleIdx="0" presStyleCnt="3"/>
      <dgm:spPr/>
      <dgm:t>
        <a:bodyPr/>
        <a:lstStyle/>
        <a:p>
          <a:endParaRPr lang="es-MX"/>
        </a:p>
      </dgm:t>
    </dgm:pt>
    <dgm:pt modelId="{72D2B494-8DF3-4769-9ABE-4A3D8B4F7938}" type="pres">
      <dgm:prSet presAssocID="{2755B7DA-2B82-495E-9D98-04C01CF43C77}" presName="node" presStyleLbl="node1" presStyleIdx="1" presStyleCnt="4">
        <dgm:presLayoutVars>
          <dgm:bulletEnabled val="1"/>
        </dgm:presLayoutVars>
      </dgm:prSet>
      <dgm:spPr/>
      <dgm:t>
        <a:bodyPr/>
        <a:lstStyle/>
        <a:p>
          <a:endParaRPr lang="es-MX"/>
        </a:p>
      </dgm:t>
    </dgm:pt>
    <dgm:pt modelId="{52709AD1-4DE8-42D2-94E9-67F53FCAB126}" type="pres">
      <dgm:prSet presAssocID="{6DB92181-AF95-4E1D-A38B-EAB84E9BA1DD}" presName="sibTrans" presStyleLbl="sibTrans2D1" presStyleIdx="1" presStyleCnt="3"/>
      <dgm:spPr/>
      <dgm:t>
        <a:bodyPr/>
        <a:lstStyle/>
        <a:p>
          <a:endParaRPr lang="es-MX"/>
        </a:p>
      </dgm:t>
    </dgm:pt>
    <dgm:pt modelId="{FC26FDFA-7888-42DA-9C15-902DB4442158}" type="pres">
      <dgm:prSet presAssocID="{6DB92181-AF95-4E1D-A38B-EAB84E9BA1DD}" presName="connectorText" presStyleLbl="sibTrans2D1" presStyleIdx="1" presStyleCnt="3"/>
      <dgm:spPr/>
      <dgm:t>
        <a:bodyPr/>
        <a:lstStyle/>
        <a:p>
          <a:endParaRPr lang="es-MX"/>
        </a:p>
      </dgm:t>
    </dgm:pt>
    <dgm:pt modelId="{C85298C8-3A22-4296-B9F0-20C1F2329CC2}" type="pres">
      <dgm:prSet presAssocID="{B8DB7DC2-8217-4B97-8839-87771F813299}" presName="node" presStyleLbl="node1" presStyleIdx="2" presStyleCnt="4">
        <dgm:presLayoutVars>
          <dgm:bulletEnabled val="1"/>
        </dgm:presLayoutVars>
      </dgm:prSet>
      <dgm:spPr/>
      <dgm:t>
        <a:bodyPr/>
        <a:lstStyle/>
        <a:p>
          <a:endParaRPr lang="es-MX"/>
        </a:p>
      </dgm:t>
    </dgm:pt>
    <dgm:pt modelId="{AEE29893-E7A9-4613-906F-A2020D8F4D89}" type="pres">
      <dgm:prSet presAssocID="{C2201064-E30D-4993-ADFE-CA7394E14AC0}" presName="sibTrans" presStyleLbl="sibTrans2D1" presStyleIdx="2" presStyleCnt="3"/>
      <dgm:spPr/>
      <dgm:t>
        <a:bodyPr/>
        <a:lstStyle/>
        <a:p>
          <a:endParaRPr lang="es-MX"/>
        </a:p>
      </dgm:t>
    </dgm:pt>
    <dgm:pt modelId="{F18CF104-1066-47A9-B668-CB9027EB039F}" type="pres">
      <dgm:prSet presAssocID="{C2201064-E30D-4993-ADFE-CA7394E14AC0}" presName="connectorText" presStyleLbl="sibTrans2D1" presStyleIdx="2" presStyleCnt="3"/>
      <dgm:spPr/>
      <dgm:t>
        <a:bodyPr/>
        <a:lstStyle/>
        <a:p>
          <a:endParaRPr lang="es-MX"/>
        </a:p>
      </dgm:t>
    </dgm:pt>
    <dgm:pt modelId="{B73C40DE-A170-4C2C-80BB-A559D16BF425}" type="pres">
      <dgm:prSet presAssocID="{CDADB1AA-20D5-4944-9DE8-AB097FAA1BF8}" presName="node" presStyleLbl="node1" presStyleIdx="3" presStyleCnt="4">
        <dgm:presLayoutVars>
          <dgm:bulletEnabled val="1"/>
        </dgm:presLayoutVars>
      </dgm:prSet>
      <dgm:spPr/>
      <dgm:t>
        <a:bodyPr/>
        <a:lstStyle/>
        <a:p>
          <a:endParaRPr lang="es-MX"/>
        </a:p>
      </dgm:t>
    </dgm:pt>
  </dgm:ptLst>
  <dgm:cxnLst>
    <dgm:cxn modelId="{B8DD2715-FCBF-4A16-B9A4-94A2011FA94B}" srcId="{0BB5EA38-E64A-40B7-9299-95366F7CDBF4}" destId="{664425F2-EACD-4755-BFB4-BFE0A5E022C8}" srcOrd="0" destOrd="0" parTransId="{59F86852-B89F-43C2-9003-2C27C0763C65}" sibTransId="{89F0AD6B-0CC3-4312-88FA-410A17463D1F}"/>
    <dgm:cxn modelId="{A8F3E38F-D314-4C97-907E-ACDEEBFAA610}" srcId="{0BB5EA38-E64A-40B7-9299-95366F7CDBF4}" destId="{CDADB1AA-20D5-4944-9DE8-AB097FAA1BF8}" srcOrd="3" destOrd="0" parTransId="{729D61B2-BA43-414B-8E71-ED34617A646E}" sibTransId="{FEB755AC-2190-46D5-9E71-7E71FF398A4F}"/>
    <dgm:cxn modelId="{37FDF467-E2BA-468B-86DE-A8F165A829C4}" type="presOf" srcId="{6DB92181-AF95-4E1D-A38B-EAB84E9BA1DD}" destId="{52709AD1-4DE8-42D2-94E9-67F53FCAB126}" srcOrd="0" destOrd="0" presId="urn:microsoft.com/office/officeart/2005/8/layout/process1"/>
    <dgm:cxn modelId="{75D55FCD-4EAB-4982-B304-48CB6914BF54}" type="presOf" srcId="{89F0AD6B-0CC3-4312-88FA-410A17463D1F}" destId="{B465A231-AA8A-452D-8BE8-3594EDB818F1}" srcOrd="1" destOrd="0" presId="urn:microsoft.com/office/officeart/2005/8/layout/process1"/>
    <dgm:cxn modelId="{5C7769E7-5336-4E25-92FC-076A17426AE5}" type="presOf" srcId="{0BB5EA38-E64A-40B7-9299-95366F7CDBF4}" destId="{0863A26B-A1EC-47CB-8065-F206EB274615}" srcOrd="0" destOrd="0" presId="urn:microsoft.com/office/officeart/2005/8/layout/process1"/>
    <dgm:cxn modelId="{8BB6AF70-D0C4-4A9E-839E-0B2C55A2AED6}" srcId="{0BB5EA38-E64A-40B7-9299-95366F7CDBF4}" destId="{B8DB7DC2-8217-4B97-8839-87771F813299}" srcOrd="2" destOrd="0" parTransId="{10B8EC96-93D2-478F-8862-7E250FC9A10E}" sibTransId="{C2201064-E30D-4993-ADFE-CA7394E14AC0}"/>
    <dgm:cxn modelId="{5ED172D3-ED58-4D2E-BDCC-E1F9DE865AC0}" type="presOf" srcId="{664425F2-EACD-4755-BFB4-BFE0A5E022C8}" destId="{6A533669-8D2B-49CB-A02E-74258A7364BC}" srcOrd="0" destOrd="0" presId="urn:microsoft.com/office/officeart/2005/8/layout/process1"/>
    <dgm:cxn modelId="{6D3729F9-FC9A-47A3-BF3E-56499BC53C94}" type="presOf" srcId="{B8DB7DC2-8217-4B97-8839-87771F813299}" destId="{C85298C8-3A22-4296-B9F0-20C1F2329CC2}" srcOrd="0" destOrd="0" presId="urn:microsoft.com/office/officeart/2005/8/layout/process1"/>
    <dgm:cxn modelId="{4F0401DB-74C8-4571-AB1A-B723C6F853C1}" type="presOf" srcId="{CDADB1AA-20D5-4944-9DE8-AB097FAA1BF8}" destId="{B73C40DE-A170-4C2C-80BB-A559D16BF425}" srcOrd="0" destOrd="0" presId="urn:microsoft.com/office/officeart/2005/8/layout/process1"/>
    <dgm:cxn modelId="{6EF9DB0A-ED53-4732-9497-602672178DB5}" type="presOf" srcId="{C2201064-E30D-4993-ADFE-CA7394E14AC0}" destId="{AEE29893-E7A9-4613-906F-A2020D8F4D89}" srcOrd="0" destOrd="0" presId="urn:microsoft.com/office/officeart/2005/8/layout/process1"/>
    <dgm:cxn modelId="{107A4C29-7934-42E6-A259-62190CC85328}" type="presOf" srcId="{6DB92181-AF95-4E1D-A38B-EAB84E9BA1DD}" destId="{FC26FDFA-7888-42DA-9C15-902DB4442158}" srcOrd="1" destOrd="0" presId="urn:microsoft.com/office/officeart/2005/8/layout/process1"/>
    <dgm:cxn modelId="{FB90F313-D5D0-456B-BBB9-531BB0F7EEC2}" type="presOf" srcId="{C2201064-E30D-4993-ADFE-CA7394E14AC0}" destId="{F18CF104-1066-47A9-B668-CB9027EB039F}" srcOrd="1" destOrd="0" presId="urn:microsoft.com/office/officeart/2005/8/layout/process1"/>
    <dgm:cxn modelId="{3604D8C7-FA61-40D5-B0DB-BA38E352291A}" type="presOf" srcId="{89F0AD6B-0CC3-4312-88FA-410A17463D1F}" destId="{8887FCF3-755B-4914-BF28-C9CDA36E2B6C}" srcOrd="0" destOrd="0" presId="urn:microsoft.com/office/officeart/2005/8/layout/process1"/>
    <dgm:cxn modelId="{F12E6405-702B-47B8-8F2E-5D259D190ADD}" type="presOf" srcId="{2755B7DA-2B82-495E-9D98-04C01CF43C77}" destId="{72D2B494-8DF3-4769-9ABE-4A3D8B4F7938}" srcOrd="0" destOrd="0" presId="urn:microsoft.com/office/officeart/2005/8/layout/process1"/>
    <dgm:cxn modelId="{D9889BFD-0CF0-400B-BFBB-3B3D59ADBA36}" srcId="{0BB5EA38-E64A-40B7-9299-95366F7CDBF4}" destId="{2755B7DA-2B82-495E-9D98-04C01CF43C77}" srcOrd="1" destOrd="0" parTransId="{CE05F408-167D-42A2-BE4D-47FC65353C8F}" sibTransId="{6DB92181-AF95-4E1D-A38B-EAB84E9BA1DD}"/>
    <dgm:cxn modelId="{5D66B2DE-37FC-4913-BD91-ACAD0C3D4362}" type="presParOf" srcId="{0863A26B-A1EC-47CB-8065-F206EB274615}" destId="{6A533669-8D2B-49CB-A02E-74258A7364BC}" srcOrd="0" destOrd="0" presId="urn:microsoft.com/office/officeart/2005/8/layout/process1"/>
    <dgm:cxn modelId="{894FF2F1-1EED-4797-95CA-D372588B8BD5}" type="presParOf" srcId="{0863A26B-A1EC-47CB-8065-F206EB274615}" destId="{8887FCF3-755B-4914-BF28-C9CDA36E2B6C}" srcOrd="1" destOrd="0" presId="urn:microsoft.com/office/officeart/2005/8/layout/process1"/>
    <dgm:cxn modelId="{F7C1303A-88BF-467B-B9F3-7D2BA2AF135E}" type="presParOf" srcId="{8887FCF3-755B-4914-BF28-C9CDA36E2B6C}" destId="{B465A231-AA8A-452D-8BE8-3594EDB818F1}" srcOrd="0" destOrd="0" presId="urn:microsoft.com/office/officeart/2005/8/layout/process1"/>
    <dgm:cxn modelId="{490B93A5-C4F7-4B47-901F-A9E1D9C84B2A}" type="presParOf" srcId="{0863A26B-A1EC-47CB-8065-F206EB274615}" destId="{72D2B494-8DF3-4769-9ABE-4A3D8B4F7938}" srcOrd="2" destOrd="0" presId="urn:microsoft.com/office/officeart/2005/8/layout/process1"/>
    <dgm:cxn modelId="{2F231AC1-E2A3-4B5E-AC3D-D51FDD3E02C4}" type="presParOf" srcId="{0863A26B-A1EC-47CB-8065-F206EB274615}" destId="{52709AD1-4DE8-42D2-94E9-67F53FCAB126}" srcOrd="3" destOrd="0" presId="urn:microsoft.com/office/officeart/2005/8/layout/process1"/>
    <dgm:cxn modelId="{A2C3DB8C-794A-4D13-8E4A-9F4E281A2179}" type="presParOf" srcId="{52709AD1-4DE8-42D2-94E9-67F53FCAB126}" destId="{FC26FDFA-7888-42DA-9C15-902DB4442158}" srcOrd="0" destOrd="0" presId="urn:microsoft.com/office/officeart/2005/8/layout/process1"/>
    <dgm:cxn modelId="{9424F549-951F-4D71-B720-4BA80F874419}" type="presParOf" srcId="{0863A26B-A1EC-47CB-8065-F206EB274615}" destId="{C85298C8-3A22-4296-B9F0-20C1F2329CC2}" srcOrd="4" destOrd="0" presId="urn:microsoft.com/office/officeart/2005/8/layout/process1"/>
    <dgm:cxn modelId="{54FFE92C-98BA-4743-916B-653C09BB9EE6}" type="presParOf" srcId="{0863A26B-A1EC-47CB-8065-F206EB274615}" destId="{AEE29893-E7A9-4613-906F-A2020D8F4D89}" srcOrd="5" destOrd="0" presId="urn:microsoft.com/office/officeart/2005/8/layout/process1"/>
    <dgm:cxn modelId="{55947D22-2D74-4AA0-8328-BD4EE6B6ABAE}" type="presParOf" srcId="{AEE29893-E7A9-4613-906F-A2020D8F4D89}" destId="{F18CF104-1066-47A9-B668-CB9027EB039F}" srcOrd="0" destOrd="0" presId="urn:microsoft.com/office/officeart/2005/8/layout/process1"/>
    <dgm:cxn modelId="{AE763E80-49D9-44E1-9882-839CB017FEAB}" type="presParOf" srcId="{0863A26B-A1EC-47CB-8065-F206EB274615}" destId="{B73C40DE-A170-4C2C-80BB-A559D16BF425}"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54FFB9-5264-4D6B-AED3-2B799361BDB1}" type="doc">
      <dgm:prSet loTypeId="urn:microsoft.com/office/officeart/2005/8/layout/vProcess5" loCatId="process" qsTypeId="urn:microsoft.com/office/officeart/2005/8/quickstyle/3d1" qsCatId="3D" csTypeId="urn:microsoft.com/office/officeart/2005/8/colors/colorful2" csCatId="colorful" phldr="1"/>
      <dgm:spPr/>
      <dgm:t>
        <a:bodyPr/>
        <a:lstStyle/>
        <a:p>
          <a:endParaRPr lang="es-MX"/>
        </a:p>
      </dgm:t>
    </dgm:pt>
    <dgm:pt modelId="{E24BAC94-9343-4C5B-ADAE-7E701268143B}">
      <dgm:prSet phldrT="[Texto]" custT="1"/>
      <dgm:spPr/>
      <dgm:t>
        <a:bodyPr/>
        <a:lstStyle/>
        <a:p>
          <a:r>
            <a:rPr lang="es-MX" sz="2000" dirty="0">
              <a:latin typeface="Cambria" panose="02040503050406030204" pitchFamily="18" charset="0"/>
              <a:ea typeface="Cambria" panose="02040503050406030204" pitchFamily="18" charset="0"/>
            </a:rPr>
            <a:t>Están obligados al pago de este impuesto</a:t>
          </a:r>
        </a:p>
      </dgm:t>
    </dgm:pt>
    <dgm:pt modelId="{8AA55A65-A5F0-4EBD-9545-989F53FC1BF6}" type="parTrans" cxnId="{8C0DF8B1-73C3-42FE-90F0-4F8708A7772B}">
      <dgm:prSet/>
      <dgm:spPr/>
      <dgm:t>
        <a:bodyPr/>
        <a:lstStyle/>
        <a:p>
          <a:endParaRPr lang="es-MX" sz="2000">
            <a:latin typeface="Cambria" panose="02040503050406030204" pitchFamily="18" charset="0"/>
            <a:ea typeface="Cambria" panose="02040503050406030204" pitchFamily="18" charset="0"/>
          </a:endParaRPr>
        </a:p>
      </dgm:t>
    </dgm:pt>
    <dgm:pt modelId="{2FF62EB3-25F4-4A93-B43A-59A5E08049EA}" type="sibTrans" cxnId="{8C0DF8B1-73C3-42FE-90F0-4F8708A7772B}">
      <dgm:prSet custT="1"/>
      <dgm:spPr/>
      <dgm:t>
        <a:bodyPr/>
        <a:lstStyle/>
        <a:p>
          <a:endParaRPr lang="es-MX" sz="2000">
            <a:latin typeface="Cambria" panose="02040503050406030204" pitchFamily="18" charset="0"/>
            <a:ea typeface="Cambria" panose="02040503050406030204" pitchFamily="18" charset="0"/>
          </a:endParaRPr>
        </a:p>
      </dgm:t>
    </dgm:pt>
    <dgm:pt modelId="{F1452769-A53D-4DB2-AD0B-D1D0455AC2A4}">
      <dgm:prSet phldrT="[Texto]" custT="1"/>
      <dgm:spPr/>
      <dgm:t>
        <a:bodyPr/>
        <a:lstStyle/>
        <a:p>
          <a:r>
            <a:rPr lang="es-MX" sz="2000" dirty="0">
              <a:latin typeface="Cambria" panose="02040503050406030204" pitchFamily="18" charset="0"/>
              <a:ea typeface="Cambria" panose="02040503050406030204" pitchFamily="18" charset="0"/>
            </a:rPr>
            <a:t>Personas físicas y Jurídica colectivas</a:t>
          </a:r>
        </a:p>
      </dgm:t>
    </dgm:pt>
    <dgm:pt modelId="{0A133220-A08B-4C5B-BA75-4047F9D4AE92}" type="parTrans" cxnId="{7A981E79-B1CE-456E-9F10-494C53636026}">
      <dgm:prSet/>
      <dgm:spPr/>
      <dgm:t>
        <a:bodyPr/>
        <a:lstStyle/>
        <a:p>
          <a:endParaRPr lang="es-MX" sz="2000">
            <a:latin typeface="Cambria" panose="02040503050406030204" pitchFamily="18" charset="0"/>
            <a:ea typeface="Cambria" panose="02040503050406030204" pitchFamily="18" charset="0"/>
          </a:endParaRPr>
        </a:p>
      </dgm:t>
    </dgm:pt>
    <dgm:pt modelId="{7C50157E-F483-49FF-9DAC-9EB14F2BBD68}" type="sibTrans" cxnId="{7A981E79-B1CE-456E-9F10-494C53636026}">
      <dgm:prSet custT="1"/>
      <dgm:spPr/>
      <dgm:t>
        <a:bodyPr/>
        <a:lstStyle/>
        <a:p>
          <a:endParaRPr lang="es-MX" sz="2000">
            <a:latin typeface="Cambria" panose="02040503050406030204" pitchFamily="18" charset="0"/>
            <a:ea typeface="Cambria" panose="02040503050406030204" pitchFamily="18" charset="0"/>
          </a:endParaRPr>
        </a:p>
      </dgm:t>
    </dgm:pt>
    <dgm:pt modelId="{999C6EEB-EFE9-4479-B0C0-B8A7A7162C60}">
      <dgm:prSet phldrT="[Texto]" custT="1"/>
      <dgm:spPr/>
      <dgm:t>
        <a:bodyPr/>
        <a:lstStyle/>
        <a:p>
          <a:r>
            <a:rPr lang="es-MX" sz="2000" dirty="0">
              <a:latin typeface="Cambria" panose="02040503050406030204" pitchFamily="18" charset="0"/>
              <a:ea typeface="Cambria" panose="02040503050406030204" pitchFamily="18" charset="0"/>
            </a:rPr>
            <a:t>Tenedoras o usuarias de vehículos</a:t>
          </a:r>
        </a:p>
      </dgm:t>
    </dgm:pt>
    <dgm:pt modelId="{A66807CF-8922-4822-A9D6-6C0DAD4876D4}" type="parTrans" cxnId="{26C69B74-0228-4199-B48E-6857C2BC3302}">
      <dgm:prSet/>
      <dgm:spPr/>
      <dgm:t>
        <a:bodyPr/>
        <a:lstStyle/>
        <a:p>
          <a:endParaRPr lang="es-MX" sz="2000">
            <a:latin typeface="Cambria" panose="02040503050406030204" pitchFamily="18" charset="0"/>
            <a:ea typeface="Cambria" panose="02040503050406030204" pitchFamily="18" charset="0"/>
          </a:endParaRPr>
        </a:p>
      </dgm:t>
    </dgm:pt>
    <dgm:pt modelId="{73328A80-6BC9-494E-9838-99F6CDE9F5AE}" type="sibTrans" cxnId="{26C69B74-0228-4199-B48E-6857C2BC3302}">
      <dgm:prSet/>
      <dgm:spPr/>
      <dgm:t>
        <a:bodyPr/>
        <a:lstStyle/>
        <a:p>
          <a:endParaRPr lang="es-MX" sz="2000">
            <a:latin typeface="Cambria" panose="02040503050406030204" pitchFamily="18" charset="0"/>
            <a:ea typeface="Cambria" panose="02040503050406030204" pitchFamily="18" charset="0"/>
          </a:endParaRPr>
        </a:p>
      </dgm:t>
    </dgm:pt>
    <dgm:pt modelId="{EE3BFB76-5914-4D87-AAD3-5F7BBA42F1FA}" type="pres">
      <dgm:prSet presAssocID="{5D54FFB9-5264-4D6B-AED3-2B799361BDB1}" presName="outerComposite" presStyleCnt="0">
        <dgm:presLayoutVars>
          <dgm:chMax val="5"/>
          <dgm:dir/>
          <dgm:resizeHandles val="exact"/>
        </dgm:presLayoutVars>
      </dgm:prSet>
      <dgm:spPr/>
      <dgm:t>
        <a:bodyPr/>
        <a:lstStyle/>
        <a:p>
          <a:endParaRPr lang="es-MX"/>
        </a:p>
      </dgm:t>
    </dgm:pt>
    <dgm:pt modelId="{1C967D09-8F5B-461E-B53F-3C2048A476E1}" type="pres">
      <dgm:prSet presAssocID="{5D54FFB9-5264-4D6B-AED3-2B799361BDB1}" presName="dummyMaxCanvas" presStyleCnt="0">
        <dgm:presLayoutVars/>
      </dgm:prSet>
      <dgm:spPr/>
    </dgm:pt>
    <dgm:pt modelId="{AA9385BB-3A2A-4D9B-820E-883B9483314B}" type="pres">
      <dgm:prSet presAssocID="{5D54FFB9-5264-4D6B-AED3-2B799361BDB1}" presName="ThreeNodes_1" presStyleLbl="node1" presStyleIdx="0" presStyleCnt="3" custLinFactNeighborX="-874" custLinFactNeighborY="-17407">
        <dgm:presLayoutVars>
          <dgm:bulletEnabled val="1"/>
        </dgm:presLayoutVars>
      </dgm:prSet>
      <dgm:spPr/>
      <dgm:t>
        <a:bodyPr/>
        <a:lstStyle/>
        <a:p>
          <a:endParaRPr lang="es-MX"/>
        </a:p>
      </dgm:t>
    </dgm:pt>
    <dgm:pt modelId="{B4372FCA-DB53-4B26-9B3B-88A0381373AA}" type="pres">
      <dgm:prSet presAssocID="{5D54FFB9-5264-4D6B-AED3-2B799361BDB1}" presName="ThreeNodes_2" presStyleLbl="node1" presStyleIdx="1" presStyleCnt="3">
        <dgm:presLayoutVars>
          <dgm:bulletEnabled val="1"/>
        </dgm:presLayoutVars>
      </dgm:prSet>
      <dgm:spPr/>
      <dgm:t>
        <a:bodyPr/>
        <a:lstStyle/>
        <a:p>
          <a:endParaRPr lang="es-MX"/>
        </a:p>
      </dgm:t>
    </dgm:pt>
    <dgm:pt modelId="{34DA6C9B-862A-4B1D-86A5-6B515B7E13BB}" type="pres">
      <dgm:prSet presAssocID="{5D54FFB9-5264-4D6B-AED3-2B799361BDB1}" presName="ThreeNodes_3" presStyleLbl="node1" presStyleIdx="2" presStyleCnt="3">
        <dgm:presLayoutVars>
          <dgm:bulletEnabled val="1"/>
        </dgm:presLayoutVars>
      </dgm:prSet>
      <dgm:spPr/>
      <dgm:t>
        <a:bodyPr/>
        <a:lstStyle/>
        <a:p>
          <a:endParaRPr lang="es-MX"/>
        </a:p>
      </dgm:t>
    </dgm:pt>
    <dgm:pt modelId="{0C373C0D-F8FA-4CE4-86AF-CC0A6992D7FA}" type="pres">
      <dgm:prSet presAssocID="{5D54FFB9-5264-4D6B-AED3-2B799361BDB1}" presName="ThreeConn_1-2" presStyleLbl="fgAccFollowNode1" presStyleIdx="0" presStyleCnt="2">
        <dgm:presLayoutVars>
          <dgm:bulletEnabled val="1"/>
        </dgm:presLayoutVars>
      </dgm:prSet>
      <dgm:spPr/>
      <dgm:t>
        <a:bodyPr/>
        <a:lstStyle/>
        <a:p>
          <a:endParaRPr lang="es-MX"/>
        </a:p>
      </dgm:t>
    </dgm:pt>
    <dgm:pt modelId="{6A3E5C9D-D35D-4238-AD5E-A842C4216AD4}" type="pres">
      <dgm:prSet presAssocID="{5D54FFB9-5264-4D6B-AED3-2B799361BDB1}" presName="ThreeConn_2-3" presStyleLbl="fgAccFollowNode1" presStyleIdx="1" presStyleCnt="2">
        <dgm:presLayoutVars>
          <dgm:bulletEnabled val="1"/>
        </dgm:presLayoutVars>
      </dgm:prSet>
      <dgm:spPr/>
      <dgm:t>
        <a:bodyPr/>
        <a:lstStyle/>
        <a:p>
          <a:endParaRPr lang="es-MX"/>
        </a:p>
      </dgm:t>
    </dgm:pt>
    <dgm:pt modelId="{01953F6B-3696-4AFA-9C1E-14A40C866AFF}" type="pres">
      <dgm:prSet presAssocID="{5D54FFB9-5264-4D6B-AED3-2B799361BDB1}" presName="ThreeNodes_1_text" presStyleLbl="node1" presStyleIdx="2" presStyleCnt="3">
        <dgm:presLayoutVars>
          <dgm:bulletEnabled val="1"/>
        </dgm:presLayoutVars>
      </dgm:prSet>
      <dgm:spPr/>
      <dgm:t>
        <a:bodyPr/>
        <a:lstStyle/>
        <a:p>
          <a:endParaRPr lang="es-MX"/>
        </a:p>
      </dgm:t>
    </dgm:pt>
    <dgm:pt modelId="{136CCBB4-741C-4835-A17C-62D1411D7490}" type="pres">
      <dgm:prSet presAssocID="{5D54FFB9-5264-4D6B-AED3-2B799361BDB1}" presName="ThreeNodes_2_text" presStyleLbl="node1" presStyleIdx="2" presStyleCnt="3">
        <dgm:presLayoutVars>
          <dgm:bulletEnabled val="1"/>
        </dgm:presLayoutVars>
      </dgm:prSet>
      <dgm:spPr/>
      <dgm:t>
        <a:bodyPr/>
        <a:lstStyle/>
        <a:p>
          <a:endParaRPr lang="es-MX"/>
        </a:p>
      </dgm:t>
    </dgm:pt>
    <dgm:pt modelId="{D5E249F4-BFAA-4824-80FB-F4ED9DBEB4D9}" type="pres">
      <dgm:prSet presAssocID="{5D54FFB9-5264-4D6B-AED3-2B799361BDB1}" presName="ThreeNodes_3_text" presStyleLbl="node1" presStyleIdx="2" presStyleCnt="3">
        <dgm:presLayoutVars>
          <dgm:bulletEnabled val="1"/>
        </dgm:presLayoutVars>
      </dgm:prSet>
      <dgm:spPr/>
      <dgm:t>
        <a:bodyPr/>
        <a:lstStyle/>
        <a:p>
          <a:endParaRPr lang="es-MX"/>
        </a:p>
      </dgm:t>
    </dgm:pt>
  </dgm:ptLst>
  <dgm:cxnLst>
    <dgm:cxn modelId="{8A5CF672-2400-4901-A331-8FA26ED35579}" type="presOf" srcId="{7C50157E-F483-49FF-9DAC-9EB14F2BBD68}" destId="{6A3E5C9D-D35D-4238-AD5E-A842C4216AD4}" srcOrd="0" destOrd="0" presId="urn:microsoft.com/office/officeart/2005/8/layout/vProcess5"/>
    <dgm:cxn modelId="{8C0DF8B1-73C3-42FE-90F0-4F8708A7772B}" srcId="{5D54FFB9-5264-4D6B-AED3-2B799361BDB1}" destId="{E24BAC94-9343-4C5B-ADAE-7E701268143B}" srcOrd="0" destOrd="0" parTransId="{8AA55A65-A5F0-4EBD-9545-989F53FC1BF6}" sibTransId="{2FF62EB3-25F4-4A93-B43A-59A5E08049EA}"/>
    <dgm:cxn modelId="{26C69B74-0228-4199-B48E-6857C2BC3302}" srcId="{5D54FFB9-5264-4D6B-AED3-2B799361BDB1}" destId="{999C6EEB-EFE9-4479-B0C0-B8A7A7162C60}" srcOrd="2" destOrd="0" parTransId="{A66807CF-8922-4822-A9D6-6C0DAD4876D4}" sibTransId="{73328A80-6BC9-494E-9838-99F6CDE9F5AE}"/>
    <dgm:cxn modelId="{4AAE836C-61FC-424A-B9A8-D52E033169F3}" type="presOf" srcId="{999C6EEB-EFE9-4479-B0C0-B8A7A7162C60}" destId="{34DA6C9B-862A-4B1D-86A5-6B515B7E13BB}" srcOrd="0" destOrd="0" presId="urn:microsoft.com/office/officeart/2005/8/layout/vProcess5"/>
    <dgm:cxn modelId="{7A981E79-B1CE-456E-9F10-494C53636026}" srcId="{5D54FFB9-5264-4D6B-AED3-2B799361BDB1}" destId="{F1452769-A53D-4DB2-AD0B-D1D0455AC2A4}" srcOrd="1" destOrd="0" parTransId="{0A133220-A08B-4C5B-BA75-4047F9D4AE92}" sibTransId="{7C50157E-F483-49FF-9DAC-9EB14F2BBD68}"/>
    <dgm:cxn modelId="{D44275D5-0286-4F24-B9D3-3C477260A91B}" type="presOf" srcId="{999C6EEB-EFE9-4479-B0C0-B8A7A7162C60}" destId="{D5E249F4-BFAA-4824-80FB-F4ED9DBEB4D9}" srcOrd="1" destOrd="0" presId="urn:microsoft.com/office/officeart/2005/8/layout/vProcess5"/>
    <dgm:cxn modelId="{B37B7F6E-F68C-45AD-B2F2-51A1A2B1CCE6}" type="presOf" srcId="{E24BAC94-9343-4C5B-ADAE-7E701268143B}" destId="{AA9385BB-3A2A-4D9B-820E-883B9483314B}" srcOrd="0" destOrd="0" presId="urn:microsoft.com/office/officeart/2005/8/layout/vProcess5"/>
    <dgm:cxn modelId="{34A6BE40-F4C9-4FB2-A68C-D5E4C139FB18}" type="presOf" srcId="{5D54FFB9-5264-4D6B-AED3-2B799361BDB1}" destId="{EE3BFB76-5914-4D87-AAD3-5F7BBA42F1FA}" srcOrd="0" destOrd="0" presId="urn:microsoft.com/office/officeart/2005/8/layout/vProcess5"/>
    <dgm:cxn modelId="{D4FD9E62-1C72-400B-944C-5367F0A4D780}" type="presOf" srcId="{F1452769-A53D-4DB2-AD0B-D1D0455AC2A4}" destId="{136CCBB4-741C-4835-A17C-62D1411D7490}" srcOrd="1" destOrd="0" presId="urn:microsoft.com/office/officeart/2005/8/layout/vProcess5"/>
    <dgm:cxn modelId="{2A537CD5-FA20-43F6-9114-55327D93FD7B}" type="presOf" srcId="{E24BAC94-9343-4C5B-ADAE-7E701268143B}" destId="{01953F6B-3696-4AFA-9C1E-14A40C866AFF}" srcOrd="1" destOrd="0" presId="urn:microsoft.com/office/officeart/2005/8/layout/vProcess5"/>
    <dgm:cxn modelId="{CED7A9B4-BB8D-4574-ABC4-20E99E5D5853}" type="presOf" srcId="{2FF62EB3-25F4-4A93-B43A-59A5E08049EA}" destId="{0C373C0D-F8FA-4CE4-86AF-CC0A6992D7FA}" srcOrd="0" destOrd="0" presId="urn:microsoft.com/office/officeart/2005/8/layout/vProcess5"/>
    <dgm:cxn modelId="{5EF9B83C-B9E3-4CA0-9796-24851E90369F}" type="presOf" srcId="{F1452769-A53D-4DB2-AD0B-D1D0455AC2A4}" destId="{B4372FCA-DB53-4B26-9B3B-88A0381373AA}" srcOrd="0" destOrd="0" presId="urn:microsoft.com/office/officeart/2005/8/layout/vProcess5"/>
    <dgm:cxn modelId="{1F56000B-7E52-43A1-9EB3-7D1BAB00B67B}" type="presParOf" srcId="{EE3BFB76-5914-4D87-AAD3-5F7BBA42F1FA}" destId="{1C967D09-8F5B-461E-B53F-3C2048A476E1}" srcOrd="0" destOrd="0" presId="urn:microsoft.com/office/officeart/2005/8/layout/vProcess5"/>
    <dgm:cxn modelId="{40E96A69-B7D9-4405-94AC-8CABEF48AE58}" type="presParOf" srcId="{EE3BFB76-5914-4D87-AAD3-5F7BBA42F1FA}" destId="{AA9385BB-3A2A-4D9B-820E-883B9483314B}" srcOrd="1" destOrd="0" presId="urn:microsoft.com/office/officeart/2005/8/layout/vProcess5"/>
    <dgm:cxn modelId="{EC824BCD-104F-416C-9DC6-811AC17B51A8}" type="presParOf" srcId="{EE3BFB76-5914-4D87-AAD3-5F7BBA42F1FA}" destId="{B4372FCA-DB53-4B26-9B3B-88A0381373AA}" srcOrd="2" destOrd="0" presId="urn:microsoft.com/office/officeart/2005/8/layout/vProcess5"/>
    <dgm:cxn modelId="{16018B0E-4461-4BDC-B5F3-9E3D2490B9E6}" type="presParOf" srcId="{EE3BFB76-5914-4D87-AAD3-5F7BBA42F1FA}" destId="{34DA6C9B-862A-4B1D-86A5-6B515B7E13BB}" srcOrd="3" destOrd="0" presId="urn:microsoft.com/office/officeart/2005/8/layout/vProcess5"/>
    <dgm:cxn modelId="{0EA49425-D03F-4FC9-BEE5-58C62C671C03}" type="presParOf" srcId="{EE3BFB76-5914-4D87-AAD3-5F7BBA42F1FA}" destId="{0C373C0D-F8FA-4CE4-86AF-CC0A6992D7FA}" srcOrd="4" destOrd="0" presId="urn:microsoft.com/office/officeart/2005/8/layout/vProcess5"/>
    <dgm:cxn modelId="{AE333E30-77D3-46B6-89E4-FF2661D0E483}" type="presParOf" srcId="{EE3BFB76-5914-4D87-AAD3-5F7BBA42F1FA}" destId="{6A3E5C9D-D35D-4238-AD5E-A842C4216AD4}" srcOrd="5" destOrd="0" presId="urn:microsoft.com/office/officeart/2005/8/layout/vProcess5"/>
    <dgm:cxn modelId="{DCEBF019-C3BE-45A0-87CB-B8D77F2F14AD}" type="presParOf" srcId="{EE3BFB76-5914-4D87-AAD3-5F7BBA42F1FA}" destId="{01953F6B-3696-4AFA-9C1E-14A40C866AFF}" srcOrd="6" destOrd="0" presId="urn:microsoft.com/office/officeart/2005/8/layout/vProcess5"/>
    <dgm:cxn modelId="{AF7B867C-3D8F-4FFA-95B8-7CA7F3F614C2}" type="presParOf" srcId="{EE3BFB76-5914-4D87-AAD3-5F7BBA42F1FA}" destId="{136CCBB4-741C-4835-A17C-62D1411D7490}" srcOrd="7" destOrd="0" presId="urn:microsoft.com/office/officeart/2005/8/layout/vProcess5"/>
    <dgm:cxn modelId="{752403EA-B633-48A7-8291-CC95AC183489}" type="presParOf" srcId="{EE3BFB76-5914-4D87-AAD3-5F7BBA42F1FA}" destId="{D5E249F4-BFAA-4824-80FB-F4ED9DBEB4D9}"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33669-8D2B-49CB-A02E-74258A7364BC}">
      <dsp:nvSpPr>
        <dsp:cNvPr id="0" name=""/>
        <dsp:cNvSpPr/>
      </dsp:nvSpPr>
      <dsp:spPr>
        <a:xfrm>
          <a:off x="3571" y="677906"/>
          <a:ext cx="1561703" cy="2313730"/>
        </a:xfrm>
        <a:prstGeom prst="roundRect">
          <a:avLst>
            <a:gd name="adj" fmla="val 10000"/>
          </a:avLst>
        </a:prstGeom>
        <a:gradFill rotWithShape="0">
          <a:gsLst>
            <a:gs pos="0">
              <a:schemeClr val="accent1">
                <a:shade val="50000"/>
                <a:hueOff val="0"/>
                <a:satOff val="0"/>
                <a:lumOff val="0"/>
                <a:alphaOff val="0"/>
                <a:tint val="100000"/>
                <a:shade val="85000"/>
                <a:satMod val="100000"/>
                <a:lumMod val="100000"/>
              </a:schemeClr>
            </a:gs>
            <a:gs pos="100000">
              <a:schemeClr val="accent1">
                <a:shade val="50000"/>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a:t>Becas educacionales y deportivas para los trabajadores.</a:t>
          </a:r>
        </a:p>
      </dsp:txBody>
      <dsp:txXfrm>
        <a:off x="49312" y="723647"/>
        <a:ext cx="1470221" cy="2222248"/>
      </dsp:txXfrm>
    </dsp:sp>
    <dsp:sp modelId="{8887FCF3-755B-4914-BF28-C9CDA36E2B6C}">
      <dsp:nvSpPr>
        <dsp:cNvPr id="0" name=""/>
        <dsp:cNvSpPr/>
      </dsp:nvSpPr>
      <dsp:spPr>
        <a:xfrm>
          <a:off x="1721445" y="1641120"/>
          <a:ext cx="331081" cy="387302"/>
        </a:xfrm>
        <a:prstGeom prst="rightArrow">
          <a:avLst>
            <a:gd name="adj1" fmla="val 60000"/>
            <a:gd name="adj2" fmla="val 50000"/>
          </a:avLst>
        </a:prstGeom>
        <a:gradFill rotWithShape="0">
          <a:gsLst>
            <a:gs pos="0">
              <a:schemeClr val="accent1">
                <a:shade val="90000"/>
                <a:hueOff val="0"/>
                <a:satOff val="0"/>
                <a:lumOff val="0"/>
                <a:alphaOff val="0"/>
                <a:tint val="100000"/>
                <a:shade val="85000"/>
                <a:satMod val="100000"/>
                <a:lumMod val="100000"/>
              </a:schemeClr>
            </a:gs>
            <a:gs pos="100000">
              <a:schemeClr val="accent1">
                <a:shade val="90000"/>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1721445" y="1718580"/>
        <a:ext cx="231757" cy="232382"/>
      </dsp:txXfrm>
    </dsp:sp>
    <dsp:sp modelId="{72D2B494-8DF3-4769-9ABE-4A3D8B4F7938}">
      <dsp:nvSpPr>
        <dsp:cNvPr id="0" name=""/>
        <dsp:cNvSpPr/>
      </dsp:nvSpPr>
      <dsp:spPr>
        <a:xfrm>
          <a:off x="2189956" y="677906"/>
          <a:ext cx="1561703" cy="2313730"/>
        </a:xfrm>
        <a:prstGeom prst="roundRect">
          <a:avLst>
            <a:gd name="adj" fmla="val 10000"/>
          </a:avLst>
        </a:prstGeom>
        <a:gradFill rotWithShape="0">
          <a:gsLst>
            <a:gs pos="0">
              <a:schemeClr val="accent1">
                <a:shade val="50000"/>
                <a:hueOff val="230914"/>
                <a:satOff val="-20432"/>
                <a:lumOff val="25716"/>
                <a:alphaOff val="0"/>
                <a:tint val="100000"/>
                <a:shade val="85000"/>
                <a:satMod val="100000"/>
                <a:lumMod val="100000"/>
              </a:schemeClr>
            </a:gs>
            <a:gs pos="100000">
              <a:schemeClr val="accent1">
                <a:shade val="50000"/>
                <a:hueOff val="230914"/>
                <a:satOff val="-20432"/>
                <a:lumOff val="25716"/>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a:t>Indemnizaciones por despido o terminación de la relación laboral, riesgos o enfermedades profesionales.</a:t>
          </a:r>
        </a:p>
      </dsp:txBody>
      <dsp:txXfrm>
        <a:off x="2235697" y="723647"/>
        <a:ext cx="1470221" cy="2222248"/>
      </dsp:txXfrm>
    </dsp:sp>
    <dsp:sp modelId="{52709AD1-4DE8-42D2-94E9-67F53FCAB126}">
      <dsp:nvSpPr>
        <dsp:cNvPr id="0" name=""/>
        <dsp:cNvSpPr/>
      </dsp:nvSpPr>
      <dsp:spPr>
        <a:xfrm>
          <a:off x="3907829" y="1641120"/>
          <a:ext cx="331081" cy="387302"/>
        </a:xfrm>
        <a:prstGeom prst="rightArrow">
          <a:avLst>
            <a:gd name="adj1" fmla="val 60000"/>
            <a:gd name="adj2" fmla="val 50000"/>
          </a:avLst>
        </a:prstGeom>
        <a:gradFill rotWithShape="0">
          <a:gsLst>
            <a:gs pos="0">
              <a:schemeClr val="accent1">
                <a:shade val="90000"/>
                <a:hueOff val="312082"/>
                <a:satOff val="-25692"/>
                <a:lumOff val="30967"/>
                <a:alphaOff val="0"/>
                <a:tint val="100000"/>
                <a:shade val="85000"/>
                <a:satMod val="100000"/>
                <a:lumMod val="100000"/>
              </a:schemeClr>
            </a:gs>
            <a:gs pos="100000">
              <a:schemeClr val="accent1">
                <a:shade val="90000"/>
                <a:hueOff val="312082"/>
                <a:satOff val="-25692"/>
                <a:lumOff val="30967"/>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3907829" y="1718580"/>
        <a:ext cx="231757" cy="232382"/>
      </dsp:txXfrm>
    </dsp:sp>
    <dsp:sp modelId="{C85298C8-3A22-4296-B9F0-20C1F2329CC2}">
      <dsp:nvSpPr>
        <dsp:cNvPr id="0" name=""/>
        <dsp:cNvSpPr/>
      </dsp:nvSpPr>
      <dsp:spPr>
        <a:xfrm>
          <a:off x="4376340" y="677906"/>
          <a:ext cx="1561703" cy="2313730"/>
        </a:xfrm>
        <a:prstGeom prst="roundRect">
          <a:avLst>
            <a:gd name="adj" fmla="val 10000"/>
          </a:avLst>
        </a:prstGeom>
        <a:gradFill rotWithShape="0">
          <a:gsLst>
            <a:gs pos="0">
              <a:schemeClr val="accent1">
                <a:shade val="50000"/>
                <a:hueOff val="461828"/>
                <a:satOff val="-40865"/>
                <a:lumOff val="51431"/>
                <a:alphaOff val="0"/>
                <a:tint val="100000"/>
                <a:shade val="85000"/>
                <a:satMod val="100000"/>
                <a:lumMod val="100000"/>
              </a:schemeClr>
            </a:gs>
            <a:gs pos="100000">
              <a:schemeClr val="accent1">
                <a:shade val="50000"/>
                <a:hueOff val="461828"/>
                <a:satOff val="-40865"/>
                <a:lumOff val="51431"/>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dirty="0"/>
            <a:t>Pago a personas discapacitadas o con enfermedades en estado terminal, crónicas o degenerativas que les impida o limite el desempeño o desarrollo en forma habitual de sus funciones en su trabajo.</a:t>
          </a:r>
        </a:p>
      </dsp:txBody>
      <dsp:txXfrm>
        <a:off x="4422081" y="723647"/>
        <a:ext cx="1470221" cy="2222248"/>
      </dsp:txXfrm>
    </dsp:sp>
    <dsp:sp modelId="{AEE29893-E7A9-4613-906F-A2020D8F4D89}">
      <dsp:nvSpPr>
        <dsp:cNvPr id="0" name=""/>
        <dsp:cNvSpPr/>
      </dsp:nvSpPr>
      <dsp:spPr>
        <a:xfrm>
          <a:off x="6094214" y="1641120"/>
          <a:ext cx="331081" cy="387302"/>
        </a:xfrm>
        <a:prstGeom prst="rightArrow">
          <a:avLst>
            <a:gd name="adj1" fmla="val 60000"/>
            <a:gd name="adj2" fmla="val 50000"/>
          </a:avLst>
        </a:prstGeom>
        <a:gradFill rotWithShape="0">
          <a:gsLst>
            <a:gs pos="0">
              <a:schemeClr val="accent1">
                <a:shade val="90000"/>
                <a:hueOff val="312082"/>
                <a:satOff val="-25692"/>
                <a:lumOff val="30967"/>
                <a:alphaOff val="0"/>
                <a:tint val="100000"/>
                <a:shade val="85000"/>
                <a:satMod val="100000"/>
                <a:lumMod val="100000"/>
              </a:schemeClr>
            </a:gs>
            <a:gs pos="100000">
              <a:schemeClr val="accent1">
                <a:shade val="90000"/>
                <a:hueOff val="312082"/>
                <a:satOff val="-25692"/>
                <a:lumOff val="30967"/>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MX" sz="1100" kern="1200"/>
        </a:p>
      </dsp:txBody>
      <dsp:txXfrm>
        <a:off x="6094214" y="1718580"/>
        <a:ext cx="231757" cy="232382"/>
      </dsp:txXfrm>
    </dsp:sp>
    <dsp:sp modelId="{B73C40DE-A170-4C2C-80BB-A559D16BF425}">
      <dsp:nvSpPr>
        <dsp:cNvPr id="0" name=""/>
        <dsp:cNvSpPr/>
      </dsp:nvSpPr>
      <dsp:spPr>
        <a:xfrm>
          <a:off x="6562724" y="677906"/>
          <a:ext cx="1561703" cy="2313730"/>
        </a:xfrm>
        <a:prstGeom prst="roundRect">
          <a:avLst>
            <a:gd name="adj" fmla="val 10000"/>
          </a:avLst>
        </a:prstGeom>
        <a:gradFill rotWithShape="0">
          <a:gsLst>
            <a:gs pos="0">
              <a:schemeClr val="accent1">
                <a:shade val="50000"/>
                <a:hueOff val="230914"/>
                <a:satOff val="-20432"/>
                <a:lumOff val="25716"/>
                <a:alphaOff val="0"/>
                <a:tint val="100000"/>
                <a:shade val="85000"/>
                <a:satMod val="100000"/>
                <a:lumMod val="100000"/>
              </a:schemeClr>
            </a:gs>
            <a:gs pos="100000">
              <a:schemeClr val="accent1">
                <a:shade val="50000"/>
                <a:hueOff val="230914"/>
                <a:satOff val="-20432"/>
                <a:lumOff val="25716"/>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MX" sz="1400" kern="1200"/>
            <a:t>Contraprestaciones pagadas por las instituciones de asistencia privada reconocidas por el Estado.</a:t>
          </a:r>
          <a:endParaRPr lang="es-MX" sz="1400" kern="1200" dirty="0"/>
        </a:p>
      </dsp:txBody>
      <dsp:txXfrm>
        <a:off x="6608465" y="723647"/>
        <a:ext cx="1470221" cy="2222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9385BB-3A2A-4D9B-820E-883B9483314B}">
      <dsp:nvSpPr>
        <dsp:cNvPr id="0" name=""/>
        <dsp:cNvSpPr/>
      </dsp:nvSpPr>
      <dsp:spPr>
        <a:xfrm>
          <a:off x="0" y="0"/>
          <a:ext cx="6908800" cy="1144708"/>
        </a:xfrm>
        <a:prstGeom prst="roundRect">
          <a:avLst>
            <a:gd name="adj" fmla="val 10000"/>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a:latin typeface="Cambria" panose="02040503050406030204" pitchFamily="18" charset="0"/>
              <a:ea typeface="Cambria" panose="02040503050406030204" pitchFamily="18" charset="0"/>
            </a:rPr>
            <a:t>Están obligados al pago de este impuesto</a:t>
          </a:r>
        </a:p>
      </dsp:txBody>
      <dsp:txXfrm>
        <a:off x="33527" y="33527"/>
        <a:ext cx="5673570" cy="1077654"/>
      </dsp:txXfrm>
    </dsp:sp>
    <dsp:sp modelId="{B4372FCA-DB53-4B26-9B3B-88A0381373AA}">
      <dsp:nvSpPr>
        <dsp:cNvPr id="0" name=""/>
        <dsp:cNvSpPr/>
      </dsp:nvSpPr>
      <dsp:spPr>
        <a:xfrm>
          <a:off x="609599" y="1335493"/>
          <a:ext cx="6908800" cy="1144708"/>
        </a:xfrm>
        <a:prstGeom prst="roundRect">
          <a:avLst>
            <a:gd name="adj" fmla="val 10000"/>
          </a:avLst>
        </a:prstGeom>
        <a:gradFill rotWithShape="0">
          <a:gsLst>
            <a:gs pos="0">
              <a:schemeClr val="accent2">
                <a:hueOff val="1619924"/>
                <a:satOff val="-133"/>
                <a:lumOff val="8235"/>
                <a:alphaOff val="0"/>
                <a:tint val="100000"/>
                <a:shade val="85000"/>
                <a:satMod val="100000"/>
                <a:lumMod val="100000"/>
              </a:schemeClr>
            </a:gs>
            <a:gs pos="100000">
              <a:schemeClr val="accent2">
                <a:hueOff val="1619924"/>
                <a:satOff val="-133"/>
                <a:lumOff val="8235"/>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a:latin typeface="Cambria" panose="02040503050406030204" pitchFamily="18" charset="0"/>
              <a:ea typeface="Cambria" panose="02040503050406030204" pitchFamily="18" charset="0"/>
            </a:rPr>
            <a:t>Personas físicas y Jurídica colectivas</a:t>
          </a:r>
        </a:p>
      </dsp:txBody>
      <dsp:txXfrm>
        <a:off x="643126" y="1369020"/>
        <a:ext cx="5488085" cy="1077654"/>
      </dsp:txXfrm>
    </dsp:sp>
    <dsp:sp modelId="{34DA6C9B-862A-4B1D-86A5-6B515B7E13BB}">
      <dsp:nvSpPr>
        <dsp:cNvPr id="0" name=""/>
        <dsp:cNvSpPr/>
      </dsp:nvSpPr>
      <dsp:spPr>
        <a:xfrm>
          <a:off x="1219199" y="2670987"/>
          <a:ext cx="6908800" cy="1144708"/>
        </a:xfrm>
        <a:prstGeom prst="roundRect">
          <a:avLst>
            <a:gd name="adj" fmla="val 10000"/>
          </a:avLst>
        </a:prstGeom>
        <a:gradFill rotWithShape="0">
          <a:gsLst>
            <a:gs pos="0">
              <a:schemeClr val="accent2">
                <a:hueOff val="3239848"/>
                <a:satOff val="-266"/>
                <a:lumOff val="16469"/>
                <a:alphaOff val="0"/>
                <a:tint val="100000"/>
                <a:shade val="85000"/>
                <a:satMod val="100000"/>
                <a:lumMod val="100000"/>
              </a:schemeClr>
            </a:gs>
            <a:gs pos="100000">
              <a:schemeClr val="accent2">
                <a:hueOff val="3239848"/>
                <a:satOff val="-266"/>
                <a:lumOff val="16469"/>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MX" sz="2000" kern="1200" dirty="0">
              <a:latin typeface="Cambria" panose="02040503050406030204" pitchFamily="18" charset="0"/>
              <a:ea typeface="Cambria" panose="02040503050406030204" pitchFamily="18" charset="0"/>
            </a:rPr>
            <a:t>Tenedoras o usuarias de vehículos</a:t>
          </a:r>
        </a:p>
      </dsp:txBody>
      <dsp:txXfrm>
        <a:off x="1252726" y="2704514"/>
        <a:ext cx="5488085" cy="1077654"/>
      </dsp:txXfrm>
    </dsp:sp>
    <dsp:sp modelId="{0C373C0D-F8FA-4CE4-86AF-CC0A6992D7FA}">
      <dsp:nvSpPr>
        <dsp:cNvPr id="0" name=""/>
        <dsp:cNvSpPr/>
      </dsp:nvSpPr>
      <dsp:spPr>
        <a:xfrm>
          <a:off x="6164739" y="868070"/>
          <a:ext cx="744060" cy="744060"/>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MX" sz="2000" kern="1200">
            <a:latin typeface="Cambria" panose="02040503050406030204" pitchFamily="18" charset="0"/>
            <a:ea typeface="Cambria" panose="02040503050406030204" pitchFamily="18" charset="0"/>
          </a:endParaRPr>
        </a:p>
      </dsp:txBody>
      <dsp:txXfrm>
        <a:off x="6332152" y="868070"/>
        <a:ext cx="409234" cy="559905"/>
      </dsp:txXfrm>
    </dsp:sp>
    <dsp:sp modelId="{6A3E5C9D-D35D-4238-AD5E-A842C4216AD4}">
      <dsp:nvSpPr>
        <dsp:cNvPr id="0" name=""/>
        <dsp:cNvSpPr/>
      </dsp:nvSpPr>
      <dsp:spPr>
        <a:xfrm>
          <a:off x="6774339" y="2195933"/>
          <a:ext cx="744060" cy="744060"/>
        </a:xfrm>
        <a:prstGeom prst="downArrow">
          <a:avLst>
            <a:gd name="adj1" fmla="val 55000"/>
            <a:gd name="adj2" fmla="val 45000"/>
          </a:avLst>
        </a:prstGeom>
        <a:solidFill>
          <a:schemeClr val="accent2">
            <a:tint val="40000"/>
            <a:alpha val="90000"/>
            <a:hueOff val="2259692"/>
            <a:satOff val="17025"/>
            <a:lumOff val="2936"/>
            <a:alphaOff val="0"/>
          </a:schemeClr>
        </a:solidFill>
        <a:ln w="9525" cap="flat" cmpd="sng" algn="ctr">
          <a:solidFill>
            <a:schemeClr val="accent2">
              <a:tint val="40000"/>
              <a:alpha val="90000"/>
              <a:hueOff val="2259692"/>
              <a:satOff val="17025"/>
              <a:lumOff val="2936"/>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s-MX" sz="2000" kern="1200">
            <a:latin typeface="Cambria" panose="02040503050406030204" pitchFamily="18" charset="0"/>
            <a:ea typeface="Cambria" panose="02040503050406030204" pitchFamily="18" charset="0"/>
          </a:endParaRPr>
        </a:p>
      </dsp:txBody>
      <dsp:txXfrm>
        <a:off x="6941752" y="2195933"/>
        <a:ext cx="409234" cy="5599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B61BEF0D-F0BB-DE4B-95CE-6DB70DBA9567}" type="datetimeFigureOut">
              <a:rPr lang="en-US" smtClean="0"/>
              <a:pPr/>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3188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95713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115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44478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332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04873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a:t>Editar los estilos de texto del patrón</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49779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33466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34088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9341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2783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B61BEF0D-F0BB-DE4B-95CE-6DB70DBA9567}" type="datetimeFigureOut">
              <a:rPr lang="en-US" smtClean="0"/>
              <a:pPr/>
              <a:t>9/26/2018</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D57F1E4F-1CFF-5643-939E-217C01CDF565}" type="slidenum">
              <a:rPr lang="en-US" smtClean="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214089"/>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3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xmlns="" id="{30BB8409-A34F-4CB5-8932-5E58DD68C928}"/>
              </a:ext>
            </a:extLst>
          </p:cNvPr>
          <p:cNvSpPr>
            <a:spLocks noGrp="1"/>
          </p:cNvSpPr>
          <p:nvPr>
            <p:ph type="subTitle" idx="1"/>
          </p:nvPr>
        </p:nvSpPr>
        <p:spPr/>
        <p:txBody>
          <a:bodyPr/>
          <a:lstStyle/>
          <a:p>
            <a:r>
              <a:rPr lang="es-MX" dirty="0"/>
              <a:t>SEPTIEMBRE 2018</a:t>
            </a:r>
          </a:p>
        </p:txBody>
      </p:sp>
      <p:sp>
        <p:nvSpPr>
          <p:cNvPr id="4" name="CuadroTexto 3">
            <a:extLst>
              <a:ext uri="{FF2B5EF4-FFF2-40B4-BE49-F238E27FC236}">
                <a16:creationId xmlns:a16="http://schemas.microsoft.com/office/drawing/2014/main" xmlns="" id="{D899A92A-F546-48AD-91DF-E859CFA7B2C8}"/>
              </a:ext>
            </a:extLst>
          </p:cNvPr>
          <p:cNvSpPr txBox="1"/>
          <p:nvPr/>
        </p:nvSpPr>
        <p:spPr>
          <a:xfrm>
            <a:off x="1045579" y="593230"/>
            <a:ext cx="10100841" cy="4519186"/>
          </a:xfrm>
          <a:prstGeom prst="rect">
            <a:avLst/>
          </a:prstGeom>
          <a:noFill/>
        </p:spPr>
        <p:txBody>
          <a:bodyPr wrap="square" rtlCol="0">
            <a:spAutoFit/>
          </a:bodyPr>
          <a:lstStyle/>
          <a:p>
            <a:pPr lvl="0" algn="ctr">
              <a:spcBef>
                <a:spcPts val="1000"/>
              </a:spcBef>
              <a:buClr>
                <a:schemeClr val="accent1"/>
              </a:buClr>
              <a:buSzPct val="80000"/>
              <a:defRPr/>
            </a:pPr>
            <a:r>
              <a:rPr lang="es-ES" sz="1600" b="1" u="sng" dirty="0">
                <a:solidFill>
                  <a:schemeClr val="bg1"/>
                </a:solidFill>
                <a:latin typeface="Garamond" panose="02020404030301010803" pitchFamily="18" charset="0"/>
              </a:rPr>
              <a:t>Universidad Autónoma del Estado de México</a:t>
            </a:r>
          </a:p>
          <a:p>
            <a:pPr lvl="0" algn="ctr">
              <a:spcBef>
                <a:spcPts val="1000"/>
              </a:spcBef>
              <a:buClr>
                <a:schemeClr val="accent1"/>
              </a:buClr>
              <a:buSzPct val="80000"/>
              <a:defRPr/>
            </a:pPr>
            <a:r>
              <a:rPr lang="es-ES" sz="1600" b="1" u="sng" dirty="0">
                <a:solidFill>
                  <a:schemeClr val="bg1"/>
                </a:solidFill>
                <a:latin typeface="Garamond" panose="02020404030301010803" pitchFamily="18" charset="0"/>
              </a:rPr>
              <a:t>Centro Universitario UAEM Valle de Teotihuacán</a:t>
            </a:r>
          </a:p>
          <a:p>
            <a:pPr algn="ctr">
              <a:spcBef>
                <a:spcPts val="1000"/>
              </a:spcBef>
              <a:buClr>
                <a:schemeClr val="accent1"/>
              </a:buClr>
              <a:buSzPct val="80000"/>
              <a:defRPr/>
            </a:pPr>
            <a:endParaRPr lang="es-ES" sz="1600" b="1" dirty="0">
              <a:solidFill>
                <a:schemeClr val="bg1"/>
              </a:solidFill>
              <a:latin typeface="Calibri Light" panose="020F0302020204030204" pitchFamily="34" charset="0"/>
              <a:cs typeface="Calibri Light" panose="020F0302020204030204" pitchFamily="34" charset="0"/>
            </a:endParaRPr>
          </a:p>
          <a:p>
            <a:pPr algn="ctr">
              <a:spcBef>
                <a:spcPts val="1000"/>
              </a:spcBef>
              <a:buClr>
                <a:schemeClr val="accent1"/>
              </a:buClr>
              <a:buSzPct val="80000"/>
              <a:defRPr/>
            </a:pPr>
            <a:r>
              <a:rPr lang="es-ES" sz="1600" b="1" dirty="0">
                <a:solidFill>
                  <a:schemeClr val="bg1"/>
                </a:solidFill>
                <a:latin typeface="Calibri Light" panose="020F0302020204030204" pitchFamily="34" charset="0"/>
                <a:cs typeface="Calibri Light" panose="020F0302020204030204" pitchFamily="34" charset="0"/>
              </a:rPr>
              <a:t>Licenciatura en Contaduría</a:t>
            </a:r>
          </a:p>
          <a:p>
            <a:pPr algn="ctr">
              <a:spcBef>
                <a:spcPts val="1000"/>
              </a:spcBef>
              <a:buClr>
                <a:schemeClr val="accent1"/>
              </a:buClr>
              <a:buSzPct val="80000"/>
              <a:defRPr/>
            </a:pPr>
            <a:r>
              <a:rPr lang="es-ES" sz="1600" b="1" dirty="0">
                <a:solidFill>
                  <a:schemeClr val="bg1"/>
                </a:solidFill>
                <a:latin typeface="Calibri Light" panose="020F0302020204030204" pitchFamily="34" charset="0"/>
                <a:cs typeface="Calibri Light" panose="020F0302020204030204" pitchFamily="34" charset="0"/>
              </a:rPr>
              <a:t>Unidad de Aprendizaje: Contribuciones Locales</a:t>
            </a:r>
          </a:p>
          <a:p>
            <a:pPr algn="ctr">
              <a:spcBef>
                <a:spcPts val="1000"/>
              </a:spcBef>
              <a:buClr>
                <a:schemeClr val="accent1"/>
              </a:buClr>
              <a:buSzPct val="80000"/>
              <a:defRPr/>
            </a:pPr>
            <a:endParaRPr lang="es-ES" sz="1600" dirty="0">
              <a:solidFill>
                <a:schemeClr val="bg1"/>
              </a:solidFill>
              <a:latin typeface="Calibri Light" panose="020F0302020204030204" pitchFamily="34" charset="0"/>
              <a:cs typeface="Calibri Light" panose="020F0302020204030204" pitchFamily="34" charset="0"/>
            </a:endParaRPr>
          </a:p>
          <a:p>
            <a:pPr algn="ctr">
              <a:spcBef>
                <a:spcPts val="1000"/>
              </a:spcBef>
              <a:buClr>
                <a:schemeClr val="accent1"/>
              </a:buClr>
              <a:buSzPct val="80000"/>
              <a:defRPr/>
            </a:pPr>
            <a:endParaRPr lang="es-ES" sz="1600" dirty="0">
              <a:solidFill>
                <a:schemeClr val="bg1"/>
              </a:solidFill>
              <a:latin typeface="Calibri Light" panose="020F0302020204030204" pitchFamily="34" charset="0"/>
              <a:cs typeface="Calibri Light" panose="020F0302020204030204" pitchFamily="34" charset="0"/>
            </a:endParaRPr>
          </a:p>
          <a:p>
            <a:pPr algn="ctr">
              <a:spcBef>
                <a:spcPts val="1000"/>
              </a:spcBef>
              <a:buClr>
                <a:schemeClr val="accent1"/>
              </a:buClr>
              <a:buSzPct val="80000"/>
              <a:defRPr/>
            </a:pPr>
            <a:endParaRPr lang="es-ES" sz="1600" b="1" dirty="0">
              <a:solidFill>
                <a:schemeClr val="bg1"/>
              </a:solidFill>
              <a:latin typeface="Calibri Light" panose="020F0302020204030204" pitchFamily="34" charset="0"/>
              <a:cs typeface="Calibri Light" panose="020F0302020204030204" pitchFamily="34" charset="0"/>
            </a:endParaRPr>
          </a:p>
          <a:p>
            <a:pPr algn="ctr">
              <a:spcBef>
                <a:spcPts val="1000"/>
              </a:spcBef>
              <a:buClr>
                <a:schemeClr val="accent1"/>
              </a:buClr>
              <a:buSzPct val="80000"/>
              <a:defRPr/>
            </a:pPr>
            <a:r>
              <a:rPr lang="es-ES" sz="1600" b="1" dirty="0">
                <a:solidFill>
                  <a:schemeClr val="bg1"/>
                </a:solidFill>
                <a:latin typeface="Calibri Light" panose="020F0302020204030204" pitchFamily="34" charset="0"/>
                <a:cs typeface="Calibri Light" panose="020F0302020204030204" pitchFamily="34" charset="0"/>
              </a:rPr>
              <a:t>Unidad de Competencia III.</a:t>
            </a:r>
          </a:p>
          <a:p>
            <a:pPr algn="ctr">
              <a:spcBef>
                <a:spcPts val="1000"/>
              </a:spcBef>
              <a:buClr>
                <a:schemeClr val="accent1"/>
              </a:buClr>
              <a:buSzPct val="80000"/>
              <a:defRPr/>
            </a:pPr>
            <a:r>
              <a:rPr lang="es-ES" sz="1600" b="1" dirty="0">
                <a:solidFill>
                  <a:schemeClr val="bg1"/>
                </a:solidFill>
                <a:latin typeface="Calibri Light" panose="020F0302020204030204" pitchFamily="34" charset="0"/>
                <a:cs typeface="Calibri Light" panose="020F0302020204030204" pitchFamily="34" charset="0"/>
              </a:rPr>
              <a:t>“IMPUESTOS ESTATALES”</a:t>
            </a:r>
          </a:p>
          <a:p>
            <a:pPr algn="ctr">
              <a:spcBef>
                <a:spcPts val="1000"/>
              </a:spcBef>
              <a:buClr>
                <a:schemeClr val="accent1"/>
              </a:buClr>
              <a:buSzPct val="80000"/>
              <a:defRPr/>
            </a:pPr>
            <a:endParaRPr lang="es-ES" b="1" dirty="0">
              <a:latin typeface="Calibri Light" panose="020F0302020204030204" pitchFamily="34" charset="0"/>
              <a:cs typeface="Calibri Light" panose="020F0302020204030204" pitchFamily="34" charset="0"/>
            </a:endParaRPr>
          </a:p>
          <a:p>
            <a:pPr lvl="0" algn="ctr">
              <a:spcBef>
                <a:spcPts val="1000"/>
              </a:spcBef>
              <a:buClr>
                <a:schemeClr val="accent1"/>
              </a:buClr>
              <a:buSzPct val="80000"/>
              <a:defRPr/>
            </a:pPr>
            <a:endParaRPr lang="es-MX" dirty="0">
              <a:latin typeface="Gentium Book Basic" panose="02000503060000020004" pitchFamily="2" charset="0"/>
              <a:ea typeface="Arimo" panose="020B0604020202020204" pitchFamily="34" charset="0"/>
              <a:cs typeface="Arimo" panose="020B0604020202020204" pitchFamily="34" charset="0"/>
            </a:endParaRPr>
          </a:p>
        </p:txBody>
      </p:sp>
      <p:sp>
        <p:nvSpPr>
          <p:cNvPr id="6" name="Título 5">
            <a:extLst>
              <a:ext uri="{FF2B5EF4-FFF2-40B4-BE49-F238E27FC236}">
                <a16:creationId xmlns:a16="http://schemas.microsoft.com/office/drawing/2014/main" xmlns="" id="{E1767CD3-C8C8-425D-83A7-4079D9DF948B}"/>
              </a:ext>
            </a:extLst>
          </p:cNvPr>
          <p:cNvSpPr>
            <a:spLocks noGrp="1"/>
          </p:cNvSpPr>
          <p:nvPr>
            <p:ph type="ctrTitle"/>
          </p:nvPr>
        </p:nvSpPr>
        <p:spPr/>
        <p:txBody>
          <a:bodyPr/>
          <a:lstStyle/>
          <a:p>
            <a:r>
              <a:rPr lang="es-MX" dirty="0"/>
              <a:t>L. C. P. LIZBETH SANDOVAL JUÁREZ</a:t>
            </a:r>
          </a:p>
        </p:txBody>
      </p:sp>
      <p:graphicFrame>
        <p:nvGraphicFramePr>
          <p:cNvPr id="7" name="Tabla 6">
            <a:extLst>
              <a:ext uri="{FF2B5EF4-FFF2-40B4-BE49-F238E27FC236}">
                <a16:creationId xmlns:a16="http://schemas.microsoft.com/office/drawing/2014/main" xmlns="" id="{AE1EC165-DD66-4C20-B655-1560D8348205}"/>
              </a:ext>
            </a:extLst>
          </p:cNvPr>
          <p:cNvGraphicFramePr>
            <a:graphicFrameLocks noGrp="1"/>
          </p:cNvGraphicFramePr>
          <p:nvPr>
            <p:extLst>
              <p:ext uri="{D42A27DB-BD31-4B8C-83A1-F6EECF244321}">
                <p14:modId xmlns:p14="http://schemas.microsoft.com/office/powerpoint/2010/main" val="3454140556"/>
              </p:ext>
            </p:extLst>
          </p:nvPr>
        </p:nvGraphicFramePr>
        <p:xfrm>
          <a:off x="4079743" y="2600960"/>
          <a:ext cx="4149857" cy="828040"/>
        </p:xfrm>
        <a:graphic>
          <a:graphicData uri="http://schemas.openxmlformats.org/drawingml/2006/table">
            <a:tbl>
              <a:tblPr firstRow="1" bandRow="1">
                <a:tableStyleId>{00A15C55-8517-42AA-B614-E9B94910E393}</a:tableStyleId>
              </a:tblPr>
              <a:tblGrid>
                <a:gridCol w="801350">
                  <a:extLst>
                    <a:ext uri="{9D8B030D-6E8A-4147-A177-3AD203B41FA5}">
                      <a16:colId xmlns:a16="http://schemas.microsoft.com/office/drawing/2014/main" xmlns="" val="20000"/>
                    </a:ext>
                  </a:extLst>
                </a:gridCol>
                <a:gridCol w="695459">
                  <a:extLst>
                    <a:ext uri="{9D8B030D-6E8A-4147-A177-3AD203B41FA5}">
                      <a16:colId xmlns:a16="http://schemas.microsoft.com/office/drawing/2014/main" xmlns="" val="20001"/>
                    </a:ext>
                  </a:extLst>
                </a:gridCol>
                <a:gridCol w="850006">
                  <a:extLst>
                    <a:ext uri="{9D8B030D-6E8A-4147-A177-3AD203B41FA5}">
                      <a16:colId xmlns:a16="http://schemas.microsoft.com/office/drawing/2014/main" xmlns="" val="20002"/>
                    </a:ext>
                  </a:extLst>
                </a:gridCol>
                <a:gridCol w="914400">
                  <a:extLst>
                    <a:ext uri="{9D8B030D-6E8A-4147-A177-3AD203B41FA5}">
                      <a16:colId xmlns:a16="http://schemas.microsoft.com/office/drawing/2014/main" xmlns="" val="20003"/>
                    </a:ext>
                  </a:extLst>
                </a:gridCol>
                <a:gridCol w="888642">
                  <a:extLst>
                    <a:ext uri="{9D8B030D-6E8A-4147-A177-3AD203B41FA5}">
                      <a16:colId xmlns:a16="http://schemas.microsoft.com/office/drawing/2014/main" xmlns="" val="20004"/>
                    </a:ext>
                  </a:extLst>
                </a:gridCol>
              </a:tblGrid>
              <a:tr h="370840">
                <a:tc>
                  <a:txBody>
                    <a:bodyPr/>
                    <a:lstStyle/>
                    <a:p>
                      <a:pPr algn="ctr"/>
                      <a:r>
                        <a:rPr lang="es-MX" sz="1200" dirty="0"/>
                        <a:t>Clave</a:t>
                      </a:r>
                    </a:p>
                  </a:txBody>
                  <a:tcPr/>
                </a:tc>
                <a:tc>
                  <a:txBody>
                    <a:bodyPr/>
                    <a:lstStyle/>
                    <a:p>
                      <a:pPr algn="ctr"/>
                      <a:r>
                        <a:rPr lang="es-MX" sz="1200" dirty="0"/>
                        <a:t>Horas teoría</a:t>
                      </a:r>
                    </a:p>
                  </a:txBody>
                  <a:tcPr/>
                </a:tc>
                <a:tc>
                  <a:txBody>
                    <a:bodyPr/>
                    <a:lstStyle/>
                    <a:p>
                      <a:pPr algn="ctr"/>
                      <a:r>
                        <a:rPr lang="es-MX" sz="1200" dirty="0"/>
                        <a:t>Horas práctica</a:t>
                      </a:r>
                    </a:p>
                  </a:txBody>
                  <a:tcPr/>
                </a:tc>
                <a:tc>
                  <a:txBody>
                    <a:bodyPr/>
                    <a:lstStyle/>
                    <a:p>
                      <a:pPr algn="ctr"/>
                      <a:r>
                        <a:rPr lang="es-MX" sz="1200" dirty="0"/>
                        <a:t>Total de horas</a:t>
                      </a:r>
                    </a:p>
                  </a:txBody>
                  <a:tcPr/>
                </a:tc>
                <a:tc>
                  <a:txBody>
                    <a:bodyPr/>
                    <a:lstStyle/>
                    <a:p>
                      <a:pPr algn="ctr"/>
                      <a:r>
                        <a:rPr lang="es-MX" sz="1200" dirty="0"/>
                        <a:t>Créditos</a:t>
                      </a:r>
                    </a:p>
                  </a:txBody>
                  <a:tcPr/>
                </a:tc>
                <a:extLst>
                  <a:ext uri="{0D108BD9-81ED-4DB2-BD59-A6C34878D82A}">
                    <a16:rowId xmlns:a16="http://schemas.microsoft.com/office/drawing/2014/main" xmlns="" val="10000"/>
                  </a:ext>
                </a:extLst>
              </a:tr>
              <a:tr h="370840">
                <a:tc>
                  <a:txBody>
                    <a:bodyPr/>
                    <a:lstStyle/>
                    <a:p>
                      <a:pPr algn="ctr"/>
                      <a:r>
                        <a:rPr lang="es-MX" sz="1200" dirty="0"/>
                        <a:t>L30124</a:t>
                      </a:r>
                    </a:p>
                  </a:txBody>
                  <a:tcPr/>
                </a:tc>
                <a:tc>
                  <a:txBody>
                    <a:bodyPr/>
                    <a:lstStyle/>
                    <a:p>
                      <a:pPr algn="ctr"/>
                      <a:r>
                        <a:rPr lang="es-MX" sz="1200" dirty="0"/>
                        <a:t>3</a:t>
                      </a:r>
                    </a:p>
                  </a:txBody>
                  <a:tcPr/>
                </a:tc>
                <a:tc>
                  <a:txBody>
                    <a:bodyPr/>
                    <a:lstStyle/>
                    <a:p>
                      <a:pPr algn="ctr"/>
                      <a:r>
                        <a:rPr lang="es-MX" sz="1200" dirty="0"/>
                        <a:t>1</a:t>
                      </a:r>
                    </a:p>
                  </a:txBody>
                  <a:tcPr/>
                </a:tc>
                <a:tc>
                  <a:txBody>
                    <a:bodyPr/>
                    <a:lstStyle/>
                    <a:p>
                      <a:pPr algn="ctr"/>
                      <a:r>
                        <a:rPr lang="es-MX" sz="1200" dirty="0"/>
                        <a:t>4</a:t>
                      </a:r>
                    </a:p>
                  </a:txBody>
                  <a:tcPr/>
                </a:tc>
                <a:tc>
                  <a:txBody>
                    <a:bodyPr/>
                    <a:lstStyle/>
                    <a:p>
                      <a:pPr algn="ctr"/>
                      <a:r>
                        <a:rPr lang="es-MX" sz="1200" dirty="0"/>
                        <a:t>7</a:t>
                      </a:r>
                    </a:p>
                  </a:txBody>
                  <a:tcPr/>
                </a:tc>
                <a:extLst>
                  <a:ext uri="{0D108BD9-81ED-4DB2-BD59-A6C34878D82A}">
                    <a16:rowId xmlns:a16="http://schemas.microsoft.com/office/drawing/2014/main" xmlns="" val="10001"/>
                  </a:ext>
                </a:extLst>
              </a:tr>
            </a:tbl>
          </a:graphicData>
        </a:graphic>
      </p:graphicFrame>
      <p:pic>
        <p:nvPicPr>
          <p:cNvPr id="8" name="Picture 12">
            <a:extLst>
              <a:ext uri="{FF2B5EF4-FFF2-40B4-BE49-F238E27FC236}">
                <a16:creationId xmlns:a16="http://schemas.microsoft.com/office/drawing/2014/main" xmlns="" id="{49DE2005-ED8C-421D-8A43-4D6C54ED4066}"/>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F552F79F-1395-475C-85C5-25DFD66A7488}"/>
              </a:ext>
            </a:extLst>
          </p:cNvPr>
          <p:cNvPicPr>
            <a:picLocks noChangeAspect="1"/>
          </p:cNvPicPr>
          <p:nvPr/>
        </p:nvPicPr>
        <p:blipFill>
          <a:blip r:embed="rId3"/>
          <a:stretch>
            <a:fillRect/>
          </a:stretch>
        </p:blipFill>
        <p:spPr>
          <a:xfrm>
            <a:off x="11414185" y="0"/>
            <a:ext cx="762000" cy="467590"/>
          </a:xfrm>
          <a:prstGeom prst="rect">
            <a:avLst/>
          </a:prstGeom>
        </p:spPr>
      </p:pic>
    </p:spTree>
    <p:extLst>
      <p:ext uri="{BB962C8B-B14F-4D97-AF65-F5344CB8AC3E}">
        <p14:creationId xmlns:p14="http://schemas.microsoft.com/office/powerpoint/2010/main" val="423956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038F61F-FD08-40E4-AB62-C96AA62A8251}"/>
              </a:ext>
            </a:extLst>
          </p:cNvPr>
          <p:cNvSpPr>
            <a:spLocks noGrp="1"/>
          </p:cNvSpPr>
          <p:nvPr>
            <p:ph type="title"/>
          </p:nvPr>
        </p:nvSpPr>
        <p:spPr>
          <a:xfrm>
            <a:off x="1024128" y="887113"/>
            <a:ext cx="9720072" cy="588004"/>
          </a:xfrm>
        </p:spPr>
        <p:txBody>
          <a:bodyPr>
            <a:normAutofit/>
          </a:bodyPr>
          <a:lstStyle/>
          <a:p>
            <a:pPr algn="ctr"/>
            <a:r>
              <a:rPr lang="es-MX" sz="2400" dirty="0">
                <a:latin typeface="Bodoni MT" panose="02070603080606020203" pitchFamily="18" charset="0"/>
              </a:rPr>
              <a:t>Subsidio</a:t>
            </a:r>
          </a:p>
        </p:txBody>
      </p:sp>
      <p:sp>
        <p:nvSpPr>
          <p:cNvPr id="3" name="Marcador de contenido 2">
            <a:extLst>
              <a:ext uri="{FF2B5EF4-FFF2-40B4-BE49-F238E27FC236}">
                <a16:creationId xmlns:a16="http://schemas.microsoft.com/office/drawing/2014/main" xmlns="" id="{597A7B52-313D-47A4-B3F1-A70E8DEBB944}"/>
              </a:ext>
            </a:extLst>
          </p:cNvPr>
          <p:cNvSpPr>
            <a:spLocks noGrp="1"/>
          </p:cNvSpPr>
          <p:nvPr>
            <p:ph idx="1"/>
          </p:nvPr>
        </p:nvSpPr>
        <p:spPr>
          <a:xfrm>
            <a:off x="1024128" y="2084831"/>
            <a:ext cx="10177784" cy="3828953"/>
          </a:xfrm>
        </p:spPr>
        <p:txBody>
          <a:bodyPr>
            <a:normAutofit/>
          </a:bodyPr>
          <a:lstStyle/>
          <a:p>
            <a:pPr algn="just"/>
            <a:r>
              <a:rPr lang="es-MX" sz="1400" dirty="0">
                <a:latin typeface="Cambria" panose="02040503050406030204" pitchFamily="18" charset="0"/>
                <a:ea typeface="Cambria" panose="02040503050406030204" pitchFamily="18" charset="0"/>
                <a:cs typeface="Arimo" panose="020B0604020202020204" pitchFamily="34" charset="0"/>
              </a:rPr>
              <a:t>En </a:t>
            </a:r>
            <a:r>
              <a:rPr lang="es-MX" sz="1400" b="1" dirty="0">
                <a:latin typeface="Cambria" panose="02040503050406030204" pitchFamily="18" charset="0"/>
                <a:ea typeface="Cambria" panose="02040503050406030204" pitchFamily="18" charset="0"/>
                <a:cs typeface="Arimo" panose="020B0604020202020204" pitchFamily="34" charset="0"/>
              </a:rPr>
              <a:t>2018</a:t>
            </a:r>
            <a:r>
              <a:rPr lang="es-MX" sz="1400" dirty="0">
                <a:latin typeface="Cambria" panose="02040503050406030204" pitchFamily="18" charset="0"/>
                <a:ea typeface="Cambria" panose="02040503050406030204" pitchFamily="18" charset="0"/>
                <a:cs typeface="Arimo" panose="020B0604020202020204" pitchFamily="34" charset="0"/>
              </a:rPr>
              <a:t> continúa el subsidio del 100% al Impuesto sobre Erogaciones por Remuneraciones al Trabajo Personal para:</a:t>
            </a:r>
          </a:p>
          <a:p>
            <a:pPr algn="just"/>
            <a:endParaRPr lang="es-MX" sz="1400" dirty="0">
              <a:latin typeface="Cambria" panose="02040503050406030204" pitchFamily="18" charset="0"/>
              <a:ea typeface="Cambria" panose="02040503050406030204" pitchFamily="18" charset="0"/>
              <a:cs typeface="Arimo" panose="020B0604020202020204" pitchFamily="34" charset="0"/>
            </a:endParaRPr>
          </a:p>
          <a:p>
            <a:endParaRPr lang="es-MX" sz="1400" dirty="0">
              <a:latin typeface="Cambria" panose="02040503050406030204" pitchFamily="18" charset="0"/>
              <a:ea typeface="Cambria" panose="02040503050406030204" pitchFamily="18" charset="0"/>
            </a:endParaRPr>
          </a:p>
          <a:p>
            <a:pPr marL="342900" indent="-342900">
              <a:buFont typeface="+mj-lt"/>
              <a:buAutoNum type="alphaLcPeriod"/>
            </a:pPr>
            <a:r>
              <a:rPr lang="es-MX" sz="1400" dirty="0">
                <a:latin typeface="Cambria" panose="02040503050406030204" pitchFamily="18" charset="0"/>
                <a:ea typeface="Cambria" panose="02040503050406030204" pitchFamily="18" charset="0"/>
                <a:cs typeface="Arimo" panose="020B0604020202020204" pitchFamily="34" charset="0"/>
              </a:rPr>
              <a:t>Nuevas empresas que decidan establecer su domicilio fiscal dentro del Estado de México.</a:t>
            </a:r>
          </a:p>
          <a:p>
            <a:pPr marL="342900" indent="-342900">
              <a:buFont typeface="+mj-lt"/>
              <a:buAutoNum type="alphaLcPeriod"/>
            </a:pPr>
            <a:r>
              <a:rPr lang="es-MX" sz="1400" dirty="0">
                <a:latin typeface="Cambria" panose="02040503050406030204" pitchFamily="18" charset="0"/>
                <a:ea typeface="Cambria" panose="02040503050406030204" pitchFamily="18" charset="0"/>
                <a:cs typeface="Arimo" panose="020B0604020202020204" pitchFamily="34" charset="0"/>
              </a:rPr>
              <a:t>Empresas  que teniendo fuentes de empleo en cualquier otra entidad federativa realicen el cambio de las mismas al Estado de México.</a:t>
            </a:r>
          </a:p>
          <a:p>
            <a:pPr marL="342900" indent="-342900">
              <a:buFont typeface="+mj-lt"/>
              <a:buAutoNum type="alphaLcPeriod"/>
            </a:pPr>
            <a:r>
              <a:rPr lang="es-MX" sz="1400" dirty="0">
                <a:latin typeface="Cambria" panose="02040503050406030204" pitchFamily="18" charset="0"/>
                <a:ea typeface="Cambria" panose="02040503050406030204" pitchFamily="18" charset="0"/>
                <a:cs typeface="Arimo" panose="020B0604020202020204" pitchFamily="34" charset="0"/>
              </a:rPr>
              <a:t>Aquellas que contraten a personas de 60 años o mayores.</a:t>
            </a:r>
          </a:p>
          <a:p>
            <a:pPr marL="342900" indent="-342900">
              <a:buFont typeface="+mj-lt"/>
              <a:buAutoNum type="alphaLcPeriod"/>
            </a:pPr>
            <a:r>
              <a:rPr lang="es-MX" sz="1400" dirty="0">
                <a:latin typeface="Cambria" panose="02040503050406030204" pitchFamily="18" charset="0"/>
                <a:ea typeface="Cambria" panose="02040503050406030204" pitchFamily="18" charset="0"/>
                <a:cs typeface="Arimo" panose="020B0604020202020204" pitchFamily="34" charset="0"/>
              </a:rPr>
              <a:t>Aquellas que contraten y generen empleos nuevos para egresados de los niveles educativos técnico, tecnológico o profesional en los años </a:t>
            </a:r>
            <a:r>
              <a:rPr lang="es-MX" sz="1400" b="1" dirty="0">
                <a:latin typeface="Cambria" panose="02040503050406030204" pitchFamily="18" charset="0"/>
                <a:ea typeface="Cambria" panose="02040503050406030204" pitchFamily="18" charset="0"/>
                <a:cs typeface="Arimo" panose="020B0604020202020204" pitchFamily="34" charset="0"/>
              </a:rPr>
              <a:t>2016, 2017</a:t>
            </a:r>
            <a:r>
              <a:rPr lang="es-MX" sz="1400" dirty="0">
                <a:latin typeface="Cambria" panose="02040503050406030204" pitchFamily="18" charset="0"/>
                <a:ea typeface="Cambria" panose="02040503050406030204" pitchFamily="18" charset="0"/>
                <a:cs typeface="Arimo" panose="020B0604020202020204" pitchFamily="34" charset="0"/>
              </a:rPr>
              <a:t> o </a:t>
            </a:r>
            <a:r>
              <a:rPr lang="es-MX" sz="1400" b="1" dirty="0">
                <a:latin typeface="Cambria" panose="02040503050406030204" pitchFamily="18" charset="0"/>
                <a:ea typeface="Cambria" panose="02040503050406030204" pitchFamily="18" charset="0"/>
                <a:cs typeface="Arimo" panose="020B0604020202020204" pitchFamily="34" charset="0"/>
              </a:rPr>
              <a:t>2018.</a:t>
            </a:r>
            <a:endParaRPr lang="es-MX" sz="1400" dirty="0">
              <a:latin typeface="Cambria" panose="02040503050406030204" pitchFamily="18" charset="0"/>
              <a:ea typeface="Cambria" panose="02040503050406030204" pitchFamily="18" charset="0"/>
              <a:cs typeface="Arimo" panose="020B0604020202020204" pitchFamily="34" charset="0"/>
            </a:endParaRPr>
          </a:p>
          <a:p>
            <a:pPr marL="342900" indent="-342900">
              <a:buFont typeface="+mj-lt"/>
              <a:buAutoNum type="alphaLcPeriod"/>
            </a:pPr>
            <a:r>
              <a:rPr lang="es-MX" sz="1400" dirty="0">
                <a:latin typeface="Cambria" panose="02040503050406030204" pitchFamily="18" charset="0"/>
                <a:ea typeface="Cambria" panose="02040503050406030204" pitchFamily="18" charset="0"/>
                <a:cs typeface="Arimo" panose="020B0604020202020204" pitchFamily="34" charset="0"/>
              </a:rPr>
              <a:t>Empresas que durante el ejercicio fiscal 2018 generen nuevas plazas para personal que acceda por primera vez al mercado laboral, considerando la plantilla de trabajadores que tuvieran al 31 de diciembre de 2017.</a:t>
            </a:r>
          </a:p>
          <a:p>
            <a:endParaRPr lang="es-MX" sz="1400" dirty="0">
              <a:latin typeface="Cambria" panose="02040503050406030204" pitchFamily="18" charset="0"/>
              <a:ea typeface="Cambria" panose="02040503050406030204" pitchFamily="18" charset="0"/>
            </a:endParaRPr>
          </a:p>
        </p:txBody>
      </p:sp>
      <p:cxnSp>
        <p:nvCxnSpPr>
          <p:cNvPr id="5" name="Conector recto 4">
            <a:extLst>
              <a:ext uri="{FF2B5EF4-FFF2-40B4-BE49-F238E27FC236}">
                <a16:creationId xmlns:a16="http://schemas.microsoft.com/office/drawing/2014/main" xmlns="" id="{F7446A23-94FD-4A0A-83A9-3C71249209D6}"/>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xmlns="" id="{81C0C1BE-199A-43FD-B6CE-78BEFCBF482A}"/>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7" name="Picture 12">
            <a:extLst>
              <a:ext uri="{FF2B5EF4-FFF2-40B4-BE49-F238E27FC236}">
                <a16:creationId xmlns:a16="http://schemas.microsoft.com/office/drawing/2014/main" xmlns="" id="{369E6026-22C1-4AC5-AB67-78CB20BA30FC}"/>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8" name="Imagen 7">
            <a:extLst>
              <a:ext uri="{FF2B5EF4-FFF2-40B4-BE49-F238E27FC236}">
                <a16:creationId xmlns:a16="http://schemas.microsoft.com/office/drawing/2014/main" xmlns="" id="{61F92333-9C99-450C-AAE5-9BAF3CCEAB50}"/>
              </a:ext>
            </a:extLst>
          </p:cNvPr>
          <p:cNvPicPr>
            <a:picLocks noChangeAspect="1"/>
          </p:cNvPicPr>
          <p:nvPr/>
        </p:nvPicPr>
        <p:blipFill>
          <a:blip r:embed="rId3"/>
          <a:stretch>
            <a:fillRect/>
          </a:stretch>
        </p:blipFill>
        <p:spPr>
          <a:xfrm>
            <a:off x="11387328" y="117626"/>
            <a:ext cx="762000" cy="467590"/>
          </a:xfrm>
          <a:prstGeom prst="rect">
            <a:avLst/>
          </a:prstGeom>
        </p:spPr>
      </p:pic>
      <p:sp>
        <p:nvSpPr>
          <p:cNvPr id="9" name="CuadroTexto 8">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166704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A264286-967A-4E83-A260-A1A78E693F39}"/>
              </a:ext>
            </a:extLst>
          </p:cNvPr>
          <p:cNvSpPr>
            <a:spLocks noGrp="1"/>
          </p:cNvSpPr>
          <p:nvPr>
            <p:ph type="title"/>
          </p:nvPr>
        </p:nvSpPr>
        <p:spPr>
          <a:xfrm>
            <a:off x="1317086" y="704691"/>
            <a:ext cx="9954773" cy="782613"/>
          </a:xfrm>
        </p:spPr>
        <p:txBody>
          <a:bodyPr vert="horz" lIns="228600" tIns="228600" rIns="228600" bIns="0" rtlCol="0">
            <a:normAutofit/>
          </a:bodyPr>
          <a:lstStyle/>
          <a:p>
            <a:r>
              <a:rPr lang="en-US" sz="2400" dirty="0">
                <a:latin typeface="Bodoni MT" panose="02070603080606020203" pitchFamily="18" charset="0"/>
              </a:rPr>
              <a:t>Impuesto sobre tenencia o uso de vehículos </a:t>
            </a:r>
          </a:p>
        </p:txBody>
      </p:sp>
      <p:sp>
        <p:nvSpPr>
          <p:cNvPr id="72" name="Content Placeholder 71">
            <a:extLst>
              <a:ext uri="{FF2B5EF4-FFF2-40B4-BE49-F238E27FC236}">
                <a16:creationId xmlns:a16="http://schemas.microsoft.com/office/drawing/2014/main" xmlns="" id="{CEEE53A3-ED0A-425E-9FDA-C41AFBEC357E}"/>
              </a:ext>
            </a:extLst>
          </p:cNvPr>
          <p:cNvSpPr>
            <a:spLocks noGrp="1"/>
          </p:cNvSpPr>
          <p:nvPr>
            <p:ph idx="1"/>
          </p:nvPr>
        </p:nvSpPr>
        <p:spPr>
          <a:xfrm>
            <a:off x="793101" y="3015777"/>
            <a:ext cx="5185005" cy="1783977"/>
          </a:xfrm>
        </p:spPr>
        <p:txBody>
          <a:bodyPr>
            <a:normAutofit/>
          </a:bodyPr>
          <a:lstStyle/>
          <a:p>
            <a:pPr algn="just">
              <a:lnSpc>
                <a:spcPct val="150000"/>
              </a:lnSpc>
            </a:pPr>
            <a:r>
              <a:rPr lang="es-MX" sz="1600" dirty="0">
                <a:latin typeface="Cambria" panose="02040503050406030204" pitchFamily="18" charset="0"/>
                <a:ea typeface="Cambria" panose="02040503050406030204" pitchFamily="18" charset="0"/>
              </a:rPr>
              <a:t>La tenencia o uso de vehículos dentro de la circunscripción territorial del Estado, será sobre aquellos que estén obligados a inscribirse en el padrón vehicular del Estado.</a:t>
            </a:r>
          </a:p>
          <a:p>
            <a:pPr algn="just">
              <a:lnSpc>
                <a:spcPct val="150000"/>
              </a:lnSpc>
            </a:pPr>
            <a:endParaRPr lang="es-MX" sz="1600" dirty="0">
              <a:latin typeface="Cambria" panose="02040503050406030204" pitchFamily="18" charset="0"/>
              <a:ea typeface="Cambria" panose="02040503050406030204" pitchFamily="18" charset="0"/>
            </a:endParaRPr>
          </a:p>
        </p:txBody>
      </p:sp>
      <p:pic>
        <p:nvPicPr>
          <p:cNvPr id="70" name="Marcador de contenido 3">
            <a:extLst>
              <a:ext uri="{FF2B5EF4-FFF2-40B4-BE49-F238E27FC236}">
                <a16:creationId xmlns:a16="http://schemas.microsoft.com/office/drawing/2014/main" xmlns="" id="{FD7EA815-D66F-40DA-8893-08F9990A2BEC}"/>
              </a:ext>
            </a:extLst>
          </p:cNvPr>
          <p:cNvPicPr>
            <a:picLocks noChangeAspect="1"/>
          </p:cNvPicPr>
          <p:nvPr/>
        </p:nvPicPr>
        <p:blipFill>
          <a:blip r:embed="rId2"/>
          <a:stretch>
            <a:fillRect/>
          </a:stretch>
        </p:blipFill>
        <p:spPr>
          <a:xfrm>
            <a:off x="6685471" y="2423517"/>
            <a:ext cx="4164223" cy="2631561"/>
          </a:xfrm>
          <a:prstGeom prst="rect">
            <a:avLst/>
          </a:prstGeom>
          <a:ln w="9525">
            <a:noFill/>
          </a:ln>
        </p:spPr>
      </p:pic>
      <p:cxnSp>
        <p:nvCxnSpPr>
          <p:cNvPr id="99" name="Conector recto 98">
            <a:extLst>
              <a:ext uri="{FF2B5EF4-FFF2-40B4-BE49-F238E27FC236}">
                <a16:creationId xmlns:a16="http://schemas.microsoft.com/office/drawing/2014/main" xmlns="" id="{60E0DF84-8E54-4CE6-959F-151A50BC45DC}"/>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4" name="Conector recto 103">
            <a:extLst>
              <a:ext uri="{FF2B5EF4-FFF2-40B4-BE49-F238E27FC236}">
                <a16:creationId xmlns:a16="http://schemas.microsoft.com/office/drawing/2014/main" xmlns="" id="{36EA0A85-C5C5-48EF-883E-57C6F046D439}"/>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106" name="Picture 12">
            <a:extLst>
              <a:ext uri="{FF2B5EF4-FFF2-40B4-BE49-F238E27FC236}">
                <a16:creationId xmlns:a16="http://schemas.microsoft.com/office/drawing/2014/main" xmlns="" id="{B201A2F5-82FE-4F32-8810-9C0D6EFA9AB1}"/>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7" name="Imagen 106">
            <a:extLst>
              <a:ext uri="{FF2B5EF4-FFF2-40B4-BE49-F238E27FC236}">
                <a16:creationId xmlns:a16="http://schemas.microsoft.com/office/drawing/2014/main" xmlns="" id="{46867FF5-57A3-4C2A-B0A7-826A461BD602}"/>
              </a:ext>
            </a:extLst>
          </p:cNvPr>
          <p:cNvPicPr>
            <a:picLocks noChangeAspect="1"/>
          </p:cNvPicPr>
          <p:nvPr/>
        </p:nvPicPr>
        <p:blipFill>
          <a:blip r:embed="rId4"/>
          <a:stretch>
            <a:fillRect/>
          </a:stretch>
        </p:blipFill>
        <p:spPr>
          <a:xfrm>
            <a:off x="11387328" y="117626"/>
            <a:ext cx="762000" cy="467590"/>
          </a:xfrm>
          <a:prstGeom prst="rect">
            <a:avLst/>
          </a:prstGeom>
        </p:spPr>
      </p:pic>
      <p:sp>
        <p:nvSpPr>
          <p:cNvPr id="9" name="CuadroTexto 8">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565370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854AEFD-908A-40BD-8C7E-C6B17340B23C}"/>
              </a:ext>
            </a:extLst>
          </p:cNvPr>
          <p:cNvSpPr>
            <a:spLocks noGrp="1"/>
          </p:cNvSpPr>
          <p:nvPr>
            <p:ph type="title"/>
          </p:nvPr>
        </p:nvSpPr>
        <p:spPr>
          <a:xfrm>
            <a:off x="1072127" y="980598"/>
            <a:ext cx="9720072" cy="526203"/>
          </a:xfrm>
        </p:spPr>
        <p:txBody>
          <a:bodyPr>
            <a:normAutofit/>
          </a:bodyPr>
          <a:lstStyle/>
          <a:p>
            <a:pPr algn="ctr"/>
            <a:r>
              <a:rPr lang="es-MX" sz="2400" dirty="0">
                <a:latin typeface="Bodoni MT" panose="02070603080606020203" pitchFamily="18" charset="0"/>
              </a:rPr>
              <a:t>Sujetos obligados</a:t>
            </a:r>
          </a:p>
        </p:txBody>
      </p:sp>
      <p:cxnSp>
        <p:nvCxnSpPr>
          <p:cNvPr id="10" name="Conector recto 9">
            <a:extLst>
              <a:ext uri="{FF2B5EF4-FFF2-40B4-BE49-F238E27FC236}">
                <a16:creationId xmlns:a16="http://schemas.microsoft.com/office/drawing/2014/main" xmlns="" id="{0382EF35-2A5E-418A-86F1-F0C75FD8358A}"/>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xmlns="" id="{95A011BF-73D6-4F93-865D-C01CE8F99708}"/>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graphicFrame>
        <p:nvGraphicFramePr>
          <p:cNvPr id="14" name="Diagrama 13">
            <a:extLst>
              <a:ext uri="{FF2B5EF4-FFF2-40B4-BE49-F238E27FC236}">
                <a16:creationId xmlns:a16="http://schemas.microsoft.com/office/drawing/2014/main" xmlns="" id="{56D62C7F-DDF5-42DA-B830-525210FFA89C}"/>
              </a:ext>
            </a:extLst>
          </p:cNvPr>
          <p:cNvGraphicFramePr/>
          <p:nvPr>
            <p:extLst>
              <p:ext uri="{D42A27DB-BD31-4B8C-83A1-F6EECF244321}">
                <p14:modId xmlns:p14="http://schemas.microsoft.com/office/powerpoint/2010/main" val="245453602"/>
              </p:ext>
            </p:extLst>
          </p:nvPr>
        </p:nvGraphicFramePr>
        <p:xfrm>
          <a:off x="1653991" y="1906430"/>
          <a:ext cx="8128000" cy="3815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2">
            <a:extLst>
              <a:ext uri="{FF2B5EF4-FFF2-40B4-BE49-F238E27FC236}">
                <a16:creationId xmlns:a16="http://schemas.microsoft.com/office/drawing/2014/main" xmlns="" id="{2F0E2865-7142-4D1C-849B-16669D63FCF5}"/>
              </a:ext>
            </a:extLst>
          </p:cNvPr>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6" name="Imagen 15">
            <a:extLst>
              <a:ext uri="{FF2B5EF4-FFF2-40B4-BE49-F238E27FC236}">
                <a16:creationId xmlns:a16="http://schemas.microsoft.com/office/drawing/2014/main" xmlns="" id="{ED93E0C9-776A-4DD2-BC51-9733FB750EE3}"/>
              </a:ext>
            </a:extLst>
          </p:cNvPr>
          <p:cNvPicPr>
            <a:picLocks noChangeAspect="1"/>
          </p:cNvPicPr>
          <p:nvPr/>
        </p:nvPicPr>
        <p:blipFill>
          <a:blip r:embed="rId8"/>
          <a:stretch>
            <a:fillRect/>
          </a:stretch>
        </p:blipFill>
        <p:spPr>
          <a:xfrm>
            <a:off x="11387328" y="117626"/>
            <a:ext cx="762000" cy="467590"/>
          </a:xfrm>
          <a:prstGeom prst="rect">
            <a:avLst/>
          </a:prstGeom>
        </p:spPr>
      </p:pic>
      <p:sp>
        <p:nvSpPr>
          <p:cNvPr id="8" name="CuadroTexto 7"/>
          <p:cNvSpPr txBox="1"/>
          <p:nvPr/>
        </p:nvSpPr>
        <p:spPr>
          <a:xfrm>
            <a:off x="4319913" y="5901999"/>
            <a:ext cx="3113903" cy="276999"/>
          </a:xfrm>
          <a:prstGeom prst="rect">
            <a:avLst/>
          </a:prstGeom>
          <a:noFill/>
        </p:spPr>
        <p:txBody>
          <a:bodyPr wrap="square" rtlCol="0">
            <a:spAutoFit/>
          </a:bodyPr>
          <a:lstStyle/>
          <a:p>
            <a:pPr algn="ctr"/>
            <a:r>
              <a:rPr lang="es-MX" sz="600" dirty="0" smtClean="0">
                <a:latin typeface="Calibri" panose="020F0502020204030204" pitchFamily="34" charset="0"/>
                <a:cs typeface="Calibri" panose="020F0502020204030204" pitchFamily="34" charset="0"/>
              </a:rPr>
              <a:t>Figura 2. Conceptos por los que no se pagará el ISERTP</a:t>
            </a:r>
          </a:p>
          <a:p>
            <a:pPr algn="ctr"/>
            <a:r>
              <a:rPr lang="es-MX" sz="600" dirty="0" smtClean="0">
                <a:latin typeface="Calibri" panose="020F0502020204030204" pitchFamily="34" charset="0"/>
                <a:cs typeface="Calibri" panose="020F0502020204030204" pitchFamily="34" charset="0"/>
              </a:rPr>
              <a:t>Fuente: Elaboración propia con base en Código Financiero del Estado de México</a:t>
            </a:r>
            <a:endParaRPr lang="es-MX" sz="600" dirty="0">
              <a:latin typeface="Calibri" panose="020F0502020204030204" pitchFamily="34" charset="0"/>
              <a:cs typeface="Calibri" panose="020F0502020204030204" pitchFamily="34" charset="0"/>
            </a:endParaRPr>
          </a:p>
        </p:txBody>
      </p:sp>
      <p:sp>
        <p:nvSpPr>
          <p:cNvPr id="9" name="CuadroTexto 8">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904086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49BD299-6480-490E-86C2-E4C72D4FAF2F}"/>
              </a:ext>
            </a:extLst>
          </p:cNvPr>
          <p:cNvSpPr>
            <a:spLocks noGrp="1"/>
          </p:cNvSpPr>
          <p:nvPr>
            <p:ph type="title"/>
          </p:nvPr>
        </p:nvSpPr>
        <p:spPr>
          <a:xfrm>
            <a:off x="1238351" y="954650"/>
            <a:ext cx="9720072" cy="612536"/>
          </a:xfrm>
        </p:spPr>
        <p:txBody>
          <a:bodyPr>
            <a:normAutofit/>
          </a:bodyPr>
          <a:lstStyle/>
          <a:p>
            <a:pPr algn="ctr"/>
            <a:r>
              <a:rPr lang="es-MX" sz="2400" dirty="0">
                <a:latin typeface="Bodoni MT" panose="02070603080606020203" pitchFamily="18" charset="0"/>
              </a:rPr>
              <a:t>Refrendo</a:t>
            </a:r>
          </a:p>
        </p:txBody>
      </p:sp>
      <p:sp>
        <p:nvSpPr>
          <p:cNvPr id="3" name="Marcador de contenido 2">
            <a:extLst>
              <a:ext uri="{FF2B5EF4-FFF2-40B4-BE49-F238E27FC236}">
                <a16:creationId xmlns:a16="http://schemas.microsoft.com/office/drawing/2014/main" xmlns="" id="{BC33CABF-8B4E-47DA-B10A-CB36AA450B54}"/>
              </a:ext>
            </a:extLst>
          </p:cNvPr>
          <p:cNvSpPr>
            <a:spLocks noGrp="1"/>
          </p:cNvSpPr>
          <p:nvPr>
            <p:ph idx="1"/>
          </p:nvPr>
        </p:nvSpPr>
        <p:spPr/>
        <p:txBody>
          <a:bodyPr/>
          <a:lstStyle/>
          <a:p>
            <a:pPr algn="just">
              <a:lnSpc>
                <a:spcPct val="150000"/>
              </a:lnSpc>
            </a:pPr>
            <a:r>
              <a:rPr lang="es-MX" dirty="0">
                <a:latin typeface="Cambria" panose="02040503050406030204" pitchFamily="18" charset="0"/>
                <a:ea typeface="Cambria" panose="02040503050406030204" pitchFamily="18" charset="0"/>
              </a:rPr>
              <a:t>Si eres persona física o jurídica colectiva no lucrativa y tu vehículo tiene un valor factura menor a 350 mil pesos sin IVA para autos, y un valor factura menor a 100 mil pesos sin IVA para motocicletas, y estás o te pones al corriente, olvídate de la tenencia y paga sólo el refrendo.</a:t>
            </a:r>
          </a:p>
        </p:txBody>
      </p:sp>
      <p:cxnSp>
        <p:nvCxnSpPr>
          <p:cNvPr id="4" name="Conector recto 3">
            <a:extLst>
              <a:ext uri="{FF2B5EF4-FFF2-40B4-BE49-F238E27FC236}">
                <a16:creationId xmlns:a16="http://schemas.microsoft.com/office/drawing/2014/main" xmlns="" id="{F0B9E928-8233-4E66-9BB8-FABB0D3C9611}"/>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342B75B6-2F5E-4F9E-812D-C3D52AEAF395}"/>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Picture 12">
            <a:extLst>
              <a:ext uri="{FF2B5EF4-FFF2-40B4-BE49-F238E27FC236}">
                <a16:creationId xmlns:a16="http://schemas.microsoft.com/office/drawing/2014/main" xmlns="" id="{3AE73139-D733-4D74-B551-69B377A9D95F}"/>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7" name="Imagen 6">
            <a:extLst>
              <a:ext uri="{FF2B5EF4-FFF2-40B4-BE49-F238E27FC236}">
                <a16:creationId xmlns:a16="http://schemas.microsoft.com/office/drawing/2014/main" xmlns="" id="{D9EFBFCB-E75F-4829-9A04-1F68ECD47D78}"/>
              </a:ext>
            </a:extLst>
          </p:cNvPr>
          <p:cNvPicPr>
            <a:picLocks noChangeAspect="1"/>
          </p:cNvPicPr>
          <p:nvPr/>
        </p:nvPicPr>
        <p:blipFill>
          <a:blip r:embed="rId3"/>
          <a:stretch>
            <a:fillRect/>
          </a:stretch>
        </p:blipFill>
        <p:spPr>
          <a:xfrm>
            <a:off x="11387328" y="117626"/>
            <a:ext cx="762000" cy="467590"/>
          </a:xfrm>
          <a:prstGeom prst="rect">
            <a:avLst/>
          </a:prstGeom>
        </p:spPr>
      </p:pic>
      <p:sp>
        <p:nvSpPr>
          <p:cNvPr id="8" name="CuadroTexto 7">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1206603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016829" y="1009298"/>
            <a:ext cx="9720072" cy="405437"/>
          </a:xfrm>
        </p:spPr>
        <p:txBody>
          <a:bodyPr>
            <a:normAutofit/>
          </a:bodyPr>
          <a:lstStyle/>
          <a:p>
            <a:pPr algn="ctr"/>
            <a:r>
              <a:rPr lang="es-MX" sz="2400" dirty="0">
                <a:latin typeface="Bodoni MT" panose="02070603080606020203" pitchFamily="18" charset="0"/>
              </a:rPr>
              <a:t>Causación y del impuesto</a:t>
            </a:r>
          </a:p>
        </p:txBody>
      </p:sp>
      <p:sp>
        <p:nvSpPr>
          <p:cNvPr id="3" name="Marcador de contenido 2">
            <a:extLst>
              <a:ext uri="{FF2B5EF4-FFF2-40B4-BE49-F238E27FC236}">
                <a16:creationId xmlns:a16="http://schemas.microsoft.com/office/drawing/2014/main" xmlns="" id="{F6237970-BBDF-4950-A915-24A97B05DD1B}"/>
              </a:ext>
            </a:extLst>
          </p:cNvPr>
          <p:cNvSpPr>
            <a:spLocks noGrp="1"/>
          </p:cNvSpPr>
          <p:nvPr>
            <p:ph idx="1"/>
          </p:nvPr>
        </p:nvSpPr>
        <p:spPr>
          <a:xfrm>
            <a:off x="1121435" y="1854680"/>
            <a:ext cx="10371348" cy="3994019"/>
          </a:xfrm>
        </p:spPr>
        <p:txBody>
          <a:bodyPr>
            <a:normAutofit fontScale="70000" lnSpcReduction="20000"/>
          </a:bodyPr>
          <a:lstStyle/>
          <a:p>
            <a:pPr>
              <a:lnSpc>
                <a:spcPct val="170000"/>
              </a:lnSpc>
            </a:pPr>
            <a:r>
              <a:rPr lang="es-MX" dirty="0">
                <a:latin typeface="Cambria" panose="02040503050406030204" pitchFamily="18" charset="0"/>
                <a:ea typeface="Cambria" panose="02040503050406030204" pitchFamily="18" charset="0"/>
                <a:cs typeface="Arimo" panose="020B0604020202020204" pitchFamily="34" charset="0"/>
              </a:rPr>
              <a:t>Para el </a:t>
            </a:r>
            <a:r>
              <a:rPr lang="es-MX" dirty="0" smtClean="0">
                <a:latin typeface="Cambria" panose="02040503050406030204" pitchFamily="18" charset="0"/>
                <a:ea typeface="Cambria" panose="02040503050406030204" pitchFamily="18" charset="0"/>
                <a:cs typeface="Arimo" panose="020B0604020202020204" pitchFamily="34" charset="0"/>
              </a:rPr>
              <a:t>cálculo </a:t>
            </a:r>
            <a:r>
              <a:rPr lang="es-MX" dirty="0">
                <a:latin typeface="Cambria" panose="02040503050406030204" pitchFamily="18" charset="0"/>
                <a:ea typeface="Cambria" panose="02040503050406030204" pitchFamily="18" charset="0"/>
                <a:cs typeface="Arimo" panose="020B0604020202020204" pitchFamily="34" charset="0"/>
              </a:rPr>
              <a:t>de este impuesto existen varios supuestos:</a:t>
            </a:r>
          </a:p>
          <a:p>
            <a:pPr marL="0" indent="0">
              <a:lnSpc>
                <a:spcPct val="170000"/>
              </a:lnSpc>
              <a:buNone/>
            </a:pPr>
            <a:endParaRPr lang="es-MX" dirty="0">
              <a:latin typeface="Cambria" panose="02040503050406030204" pitchFamily="18" charset="0"/>
              <a:ea typeface="Cambria" panose="02040503050406030204" pitchFamily="18" charset="0"/>
              <a:cs typeface="Arimo" panose="020B0604020202020204" pitchFamily="34" charset="0"/>
            </a:endParaRPr>
          </a:p>
          <a:p>
            <a:pPr marL="400050" indent="-400050">
              <a:lnSpc>
                <a:spcPct val="170000"/>
              </a:lnSpc>
              <a:buFont typeface="+mj-lt"/>
              <a:buAutoNum type="romanUcPeriod"/>
            </a:pPr>
            <a:r>
              <a:rPr lang="es-MX" dirty="0">
                <a:latin typeface="Cambria" panose="02040503050406030204" pitchFamily="18" charset="0"/>
                <a:ea typeface="Cambria" panose="02040503050406030204" pitchFamily="18" charset="0"/>
                <a:cs typeface="Arimo" panose="020B0604020202020204" pitchFamily="34" charset="0"/>
              </a:rPr>
              <a:t>En caso de robo del vehículo o pérdida total por accidente.</a:t>
            </a:r>
          </a:p>
          <a:p>
            <a:pPr marL="400050" indent="-400050">
              <a:lnSpc>
                <a:spcPct val="170000"/>
              </a:lnSpc>
              <a:buFont typeface="+mj-lt"/>
              <a:buAutoNum type="romanUcPeriod"/>
            </a:pPr>
            <a:r>
              <a:rPr lang="es-MX" dirty="0">
                <a:latin typeface="Cambria" panose="02040503050406030204" pitchFamily="18" charset="0"/>
                <a:ea typeface="Cambria" panose="02040503050406030204" pitchFamily="18" charset="0"/>
                <a:cs typeface="Arimo" panose="020B0604020202020204" pitchFamily="34" charset="0"/>
              </a:rPr>
              <a:t>Adquisición de vehículos nuevos o usados importados en forma definitiva.</a:t>
            </a:r>
          </a:p>
          <a:p>
            <a:pPr marL="400050" indent="-400050">
              <a:lnSpc>
                <a:spcPct val="170000"/>
              </a:lnSpc>
              <a:buFont typeface="+mj-lt"/>
              <a:buAutoNum type="romanUcPeriod"/>
            </a:pPr>
            <a:r>
              <a:rPr lang="es-MX" dirty="0">
                <a:latin typeface="Cambria" panose="02040503050406030204" pitchFamily="18" charset="0"/>
                <a:ea typeface="Cambria" panose="02040503050406030204" pitchFamily="18" charset="0"/>
                <a:cs typeface="Arimo" panose="020B0604020202020204" pitchFamily="34" charset="0"/>
              </a:rPr>
              <a:t>Automóviles destinados al transporte particular de hasta quince pasajeros, motocicletas y embarcaciones.</a:t>
            </a:r>
          </a:p>
          <a:p>
            <a:pPr marL="400050" indent="-400050">
              <a:lnSpc>
                <a:spcPct val="170000"/>
              </a:lnSpc>
              <a:buFont typeface="+mj-lt"/>
              <a:buAutoNum type="romanUcPeriod"/>
            </a:pPr>
            <a:r>
              <a:rPr lang="es-MX" dirty="0">
                <a:latin typeface="Cambria" panose="02040503050406030204" pitchFamily="18" charset="0"/>
                <a:ea typeface="Cambria" panose="02040503050406030204" pitchFamily="18" charset="0"/>
                <a:cs typeface="Arimo" panose="020B0604020202020204" pitchFamily="34" charset="0"/>
              </a:rPr>
              <a:t>Automóviles destinados al transporte particular de más de quince pasajeros de carga o público de pasajeros.</a:t>
            </a:r>
          </a:p>
          <a:p>
            <a:pPr marL="400050" indent="-400050">
              <a:lnSpc>
                <a:spcPct val="170000"/>
              </a:lnSpc>
              <a:buFont typeface="+mj-lt"/>
              <a:buAutoNum type="romanUcPeriod"/>
            </a:pPr>
            <a:r>
              <a:rPr lang="es-MX" dirty="0">
                <a:latin typeface="Cambria" panose="02040503050406030204" pitchFamily="18" charset="0"/>
                <a:ea typeface="Cambria" panose="02040503050406030204" pitchFamily="18" charset="0"/>
                <a:cs typeface="Arimo" panose="020B0604020202020204" pitchFamily="34" charset="0"/>
              </a:rPr>
              <a:t>Automóviles destinados al transporte particular o de carga cuya capacidad sea menos a 15 toneladas y los taxis.</a:t>
            </a:r>
          </a:p>
          <a:p>
            <a:pPr>
              <a:lnSpc>
                <a:spcPct val="170000"/>
              </a:lnSpc>
            </a:pPr>
            <a:endParaRPr lang="es-MX" dirty="0">
              <a:latin typeface="Cambria" panose="02040503050406030204" pitchFamily="18" charset="0"/>
              <a:ea typeface="Cambria" panose="02040503050406030204" pitchFamily="18" charset="0"/>
              <a:cs typeface="Arimo" panose="020B0604020202020204" pitchFamily="34" charset="0"/>
            </a:endParaRPr>
          </a:p>
          <a:p>
            <a:pPr>
              <a:lnSpc>
                <a:spcPct val="170000"/>
              </a:lnSpc>
            </a:pPr>
            <a:endParaRPr lang="es-MX" dirty="0">
              <a:latin typeface="Cambria" panose="02040503050406030204" pitchFamily="18" charset="0"/>
              <a:ea typeface="Cambria" panose="02040503050406030204" pitchFamily="18" charset="0"/>
              <a:cs typeface="Arimo" panose="020B0604020202020204" pitchFamily="34" charset="0"/>
            </a:endParaRPr>
          </a:p>
          <a:p>
            <a:pPr>
              <a:lnSpc>
                <a:spcPct val="170000"/>
              </a:lnSpc>
            </a:pPr>
            <a:endParaRPr lang="es-MX" dirty="0">
              <a:latin typeface="Cambria" panose="02040503050406030204" pitchFamily="18" charset="0"/>
              <a:ea typeface="Cambria" panose="02040503050406030204" pitchFamily="18" charset="0"/>
              <a:cs typeface="Arimo" panose="020B0604020202020204" pitchFamily="34" charset="0"/>
            </a:endParaRPr>
          </a:p>
          <a:p>
            <a:pPr>
              <a:lnSpc>
                <a:spcPct val="170000"/>
              </a:lnSpc>
            </a:pPr>
            <a:endParaRPr lang="es-MX" dirty="0">
              <a:latin typeface="Cambria" panose="02040503050406030204" pitchFamily="18" charset="0"/>
              <a:ea typeface="Cambria" panose="02040503050406030204" pitchFamily="18" charset="0"/>
              <a:cs typeface="Arimo" panose="020B0604020202020204" pitchFamily="34" charset="0"/>
            </a:endParaRPr>
          </a:p>
          <a:p>
            <a:pPr>
              <a:lnSpc>
                <a:spcPct val="170000"/>
              </a:lnSpc>
            </a:pPr>
            <a:endParaRPr lang="es-MX" dirty="0">
              <a:latin typeface="Cambria" panose="02040503050406030204" pitchFamily="18" charset="0"/>
              <a:ea typeface="Cambria" panose="02040503050406030204" pitchFamily="18" charset="0"/>
              <a:cs typeface="Arimo" panose="020B0604020202020204" pitchFamily="34" charset="0"/>
            </a:endParaRPr>
          </a:p>
        </p:txBody>
      </p:sp>
      <p:cxnSp>
        <p:nvCxnSpPr>
          <p:cNvPr id="6" name="Conector recto 5">
            <a:extLst>
              <a:ext uri="{FF2B5EF4-FFF2-40B4-BE49-F238E27FC236}">
                <a16:creationId xmlns:a16="http://schemas.microsoft.com/office/drawing/2014/main" xmlns="" id="{70F399CF-1231-425B-A68E-3EB0C05B7B73}"/>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7FAFEF88-8D73-44F8-896F-DAC71EEF81CB}"/>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8" name="Picture 12">
            <a:extLst>
              <a:ext uri="{FF2B5EF4-FFF2-40B4-BE49-F238E27FC236}">
                <a16:creationId xmlns:a16="http://schemas.microsoft.com/office/drawing/2014/main" xmlns="" id="{D00F6624-F84D-4E51-A7D9-F4F321DC52F5}"/>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3D25E9C7-FDCE-4F5F-BF3C-B8D299D3E8AF}"/>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0" name="CuadroTexto 9">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40846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4A80AA-5D64-4B0E-878C-96254148AC87}"/>
              </a:ext>
            </a:extLst>
          </p:cNvPr>
          <p:cNvSpPr>
            <a:spLocks noGrp="1"/>
          </p:cNvSpPr>
          <p:nvPr>
            <p:ph type="title"/>
          </p:nvPr>
        </p:nvSpPr>
        <p:spPr>
          <a:xfrm>
            <a:off x="1233577" y="869888"/>
            <a:ext cx="9286576" cy="79500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447BE8A7-737A-4801-B009-558BEB1CAC1A}"/>
              </a:ext>
            </a:extLst>
          </p:cNvPr>
          <p:cNvSpPr>
            <a:spLocks noGrp="1"/>
          </p:cNvSpPr>
          <p:nvPr>
            <p:ph idx="1"/>
          </p:nvPr>
        </p:nvSpPr>
        <p:spPr>
          <a:xfrm>
            <a:off x="793101" y="1873371"/>
            <a:ext cx="10671405" cy="4435989"/>
          </a:xfrm>
        </p:spPr>
        <p:txBody>
          <a:bodyPr/>
          <a:lstStyle/>
          <a:p>
            <a:r>
              <a:rPr lang="es-MX" u="sng" dirty="0">
                <a:latin typeface="Cambria" panose="02040503050406030204" pitchFamily="18" charset="0"/>
                <a:ea typeface="Cambria" panose="02040503050406030204" pitchFamily="18" charset="0"/>
                <a:cs typeface="Arimo" panose="020B0604020202020204" pitchFamily="34" charset="0"/>
              </a:rPr>
              <a:t>En caso de robo del vehículo o pérdida total por accidente.</a:t>
            </a:r>
          </a:p>
          <a:p>
            <a:endParaRPr lang="es-MX" dirty="0"/>
          </a:p>
        </p:txBody>
      </p:sp>
      <p:cxnSp>
        <p:nvCxnSpPr>
          <p:cNvPr id="4" name="Conector recto 3">
            <a:extLst>
              <a:ext uri="{FF2B5EF4-FFF2-40B4-BE49-F238E27FC236}">
                <a16:creationId xmlns:a16="http://schemas.microsoft.com/office/drawing/2014/main" xmlns="" id="{C6605324-386C-40AB-BCF5-DE4C1D3DD737}"/>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CF0E3B34-C8EC-41E6-9AFE-951DC9E88E5A}"/>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Imagen 5">
            <a:extLst>
              <a:ext uri="{FF2B5EF4-FFF2-40B4-BE49-F238E27FC236}">
                <a16:creationId xmlns:a16="http://schemas.microsoft.com/office/drawing/2014/main" xmlns="" id="{EBDD8E12-37B8-411B-A11D-566CCDCCB2B2}"/>
              </a:ext>
            </a:extLst>
          </p:cNvPr>
          <p:cNvPicPr>
            <a:picLocks noChangeAspect="1"/>
          </p:cNvPicPr>
          <p:nvPr/>
        </p:nvPicPr>
        <p:blipFill>
          <a:blip r:embed="rId2"/>
          <a:stretch>
            <a:fillRect/>
          </a:stretch>
        </p:blipFill>
        <p:spPr>
          <a:xfrm>
            <a:off x="8211706" y="3347606"/>
            <a:ext cx="2519267" cy="2961754"/>
          </a:xfrm>
          <a:prstGeom prst="rect">
            <a:avLst/>
          </a:prstGeom>
        </p:spPr>
      </p:pic>
      <p:sp>
        <p:nvSpPr>
          <p:cNvPr id="7" name="Rectángulo 6">
            <a:extLst>
              <a:ext uri="{FF2B5EF4-FFF2-40B4-BE49-F238E27FC236}">
                <a16:creationId xmlns:a16="http://schemas.microsoft.com/office/drawing/2014/main" xmlns="" id="{EE5AEB27-61DF-46B0-901A-3B21CAFE578B}"/>
              </a:ext>
            </a:extLst>
          </p:cNvPr>
          <p:cNvSpPr/>
          <p:nvPr/>
        </p:nvSpPr>
        <p:spPr>
          <a:xfrm>
            <a:off x="1143115" y="3238859"/>
            <a:ext cx="6096000" cy="1477328"/>
          </a:xfrm>
          <a:prstGeom prst="rect">
            <a:avLst/>
          </a:prstGeom>
        </p:spPr>
        <p:txBody>
          <a:bodyPr>
            <a:spAutoFit/>
          </a:bodyPr>
          <a:lstStyle/>
          <a:p>
            <a:pPr algn="just"/>
            <a:r>
              <a:rPr lang="es-MX" dirty="0"/>
              <a:t>En el caso de robo del vehículo o pérdida total por accidente se causará la parte proporcional del impuesto anual hasta el mes en que se reporte su baja, se le aplicará el factor de la siguiente tabla.</a:t>
            </a:r>
          </a:p>
          <a:p>
            <a:endParaRPr lang="es-MX" dirty="0"/>
          </a:p>
        </p:txBody>
      </p:sp>
      <p:pic>
        <p:nvPicPr>
          <p:cNvPr id="8" name="Picture 12">
            <a:extLst>
              <a:ext uri="{FF2B5EF4-FFF2-40B4-BE49-F238E27FC236}">
                <a16:creationId xmlns:a16="http://schemas.microsoft.com/office/drawing/2014/main" xmlns="" id="{2CDAAD98-EBAD-4B9F-A8C5-52162963A9E9}"/>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A76A6167-14E2-45F8-8FA0-AE332B178C2F}"/>
              </a:ext>
            </a:extLst>
          </p:cNvPr>
          <p:cNvPicPr>
            <a:picLocks noChangeAspect="1"/>
          </p:cNvPicPr>
          <p:nvPr/>
        </p:nvPicPr>
        <p:blipFill>
          <a:blip r:embed="rId4"/>
          <a:stretch>
            <a:fillRect/>
          </a:stretch>
        </p:blipFill>
        <p:spPr>
          <a:xfrm>
            <a:off x="11387328" y="117626"/>
            <a:ext cx="762000" cy="467590"/>
          </a:xfrm>
          <a:prstGeom prst="rect">
            <a:avLst/>
          </a:prstGeom>
        </p:spPr>
      </p:pic>
      <p:sp>
        <p:nvSpPr>
          <p:cNvPr id="11" name="Rectángulo 10"/>
          <p:cNvSpPr/>
          <p:nvPr/>
        </p:nvSpPr>
        <p:spPr>
          <a:xfrm>
            <a:off x="8000884" y="3070607"/>
            <a:ext cx="2940909" cy="276999"/>
          </a:xfrm>
          <a:prstGeom prst="rect">
            <a:avLst/>
          </a:prstGeom>
        </p:spPr>
        <p:txBody>
          <a:bodyPr wrap="square">
            <a:spAutoFit/>
          </a:bodyPr>
          <a:lstStyle/>
          <a:p>
            <a:pPr algn="ctr"/>
            <a:r>
              <a:rPr lang="es-MX" sz="600" dirty="0" smtClean="0">
                <a:latin typeface="Calibri" panose="020F0502020204030204" pitchFamily="34" charset="0"/>
                <a:cs typeface="Calibri" panose="020F0502020204030204" pitchFamily="34" charset="0"/>
              </a:rPr>
              <a:t>Tabla 1. Factor </a:t>
            </a:r>
            <a:r>
              <a:rPr lang="es-MX" sz="600" dirty="0">
                <a:latin typeface="Calibri" panose="020F0502020204030204" pitchFamily="34" charset="0"/>
                <a:cs typeface="Calibri" panose="020F0502020204030204" pitchFamily="34" charset="0"/>
              </a:rPr>
              <a:t> </a:t>
            </a:r>
            <a:r>
              <a:rPr lang="es-MX" sz="600" dirty="0" smtClean="0">
                <a:latin typeface="Calibri" panose="020F0502020204030204" pitchFamily="34" charset="0"/>
                <a:cs typeface="Calibri" panose="020F0502020204030204" pitchFamily="34" charset="0"/>
              </a:rPr>
              <a:t>aplicable al impuesto anual sobre Tenencia</a:t>
            </a:r>
            <a:endParaRPr lang="es-MX" sz="600" dirty="0">
              <a:latin typeface="Calibri" panose="020F0502020204030204" pitchFamily="34" charset="0"/>
              <a:cs typeface="Calibri" panose="020F0502020204030204" pitchFamily="34" charset="0"/>
            </a:endParaRPr>
          </a:p>
          <a:p>
            <a:pPr algn="ctr"/>
            <a:r>
              <a:rPr lang="es-MX" sz="600" dirty="0">
                <a:latin typeface="Calibri" panose="020F0502020204030204" pitchFamily="34" charset="0"/>
                <a:cs typeface="Calibri" panose="020F0502020204030204" pitchFamily="34" charset="0"/>
              </a:rPr>
              <a:t>Fuente: Elaboración propia con base en Código Financiero del Estado de México</a:t>
            </a:r>
          </a:p>
        </p:txBody>
      </p:sp>
      <p:sp>
        <p:nvSpPr>
          <p:cNvPr id="12" name="CuadroTexto 11">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970669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F6237970-BBDF-4950-A915-24A97B05DD1B}"/>
              </a:ext>
            </a:extLst>
          </p:cNvPr>
          <p:cNvSpPr>
            <a:spLocks noGrp="1"/>
          </p:cNvSpPr>
          <p:nvPr>
            <p:ph idx="1"/>
          </p:nvPr>
        </p:nvSpPr>
        <p:spPr>
          <a:xfrm>
            <a:off x="840403" y="1659924"/>
            <a:ext cx="9720071" cy="4023360"/>
          </a:xfrm>
        </p:spPr>
        <p:txBody>
          <a:bodyPr>
            <a:normAutofit/>
          </a:bodyPr>
          <a:lstStyle/>
          <a:p>
            <a:r>
              <a:rPr lang="es-MX" sz="1100" dirty="0" smtClean="0">
                <a:latin typeface="Cambria" panose="02040503050406030204" pitchFamily="18" charset="0"/>
                <a:ea typeface="Cambria" panose="02040503050406030204" pitchFamily="18" charset="0"/>
              </a:rPr>
              <a:t>Calcular el impuesto sobre tenencia 2017 de un automóvil uso particular de 5 pasajeros que fue robado en el mes de abril 2017.</a:t>
            </a:r>
          </a:p>
          <a:p>
            <a:r>
              <a:rPr lang="es-MX" sz="1100" dirty="0" smtClean="0">
                <a:latin typeface="Cambria" panose="02040503050406030204" pitchFamily="18" charset="0"/>
                <a:ea typeface="Cambria" panose="02040503050406030204" pitchFamily="18" charset="0"/>
              </a:rPr>
              <a:t>Datos del automóvil:</a:t>
            </a:r>
          </a:p>
          <a:p>
            <a:r>
              <a:rPr lang="es-MX" sz="1100" dirty="0" smtClean="0">
                <a:latin typeface="Cambria" panose="02040503050406030204" pitchFamily="18" charset="0"/>
                <a:ea typeface="Cambria" panose="02040503050406030204" pitchFamily="18" charset="0"/>
              </a:rPr>
              <a:t>Año de adquisición según factura: 2012</a:t>
            </a:r>
          </a:p>
          <a:p>
            <a:r>
              <a:rPr lang="es-MX" sz="1100" dirty="0" smtClean="0">
                <a:latin typeface="Cambria" panose="02040503050406030204" pitchFamily="18" charset="0"/>
                <a:ea typeface="Cambria" panose="02040503050406030204" pitchFamily="18" charset="0"/>
              </a:rPr>
              <a:t>Valor del automóvil según factura: $350, 000.00</a:t>
            </a:r>
          </a:p>
          <a:p>
            <a:r>
              <a:rPr lang="es-MX" sz="1100" dirty="0" smtClean="0">
                <a:latin typeface="Cambria" panose="02040503050406030204" pitchFamily="18" charset="0"/>
                <a:ea typeface="Cambria" panose="02040503050406030204" pitchFamily="18" charset="0"/>
              </a:rPr>
              <a:t>Fecha de baja en el padrón vehicular: Julio 2017</a:t>
            </a:r>
          </a:p>
          <a:p>
            <a:r>
              <a:rPr lang="es-MX" sz="1400" dirty="0" smtClean="0">
                <a:latin typeface="Cambria" panose="02040503050406030204" pitchFamily="18" charset="0"/>
                <a:ea typeface="Cambria" panose="02040503050406030204" pitchFamily="18" charset="0"/>
              </a:rPr>
              <a:t> </a:t>
            </a:r>
          </a:p>
          <a:p>
            <a:endParaRPr lang="es-MX" dirty="0"/>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8" name="Picture 12">
            <a:extLst>
              <a:ext uri="{FF2B5EF4-FFF2-40B4-BE49-F238E27FC236}">
                <a16:creationId xmlns:a16="http://schemas.microsoft.com/office/drawing/2014/main" xmlns="" id="{CA81C1DF-438F-4A59-B686-0A4B2DDA4D98}"/>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B7023838-88F2-411D-95E5-9800F092C014}"/>
              </a:ext>
            </a:extLst>
          </p:cNvPr>
          <p:cNvPicPr>
            <a:picLocks noChangeAspect="1"/>
          </p:cNvPicPr>
          <p:nvPr/>
        </p:nvPicPr>
        <p:blipFill>
          <a:blip r:embed="rId3"/>
          <a:stretch>
            <a:fillRect/>
          </a:stretch>
        </p:blipFill>
        <p:spPr>
          <a:xfrm>
            <a:off x="11387328" y="117626"/>
            <a:ext cx="762000" cy="467590"/>
          </a:xfrm>
          <a:prstGeom prst="rect">
            <a:avLst/>
          </a:prstGeom>
        </p:spPr>
      </p:pic>
      <p:graphicFrame>
        <p:nvGraphicFramePr>
          <p:cNvPr id="5" name="Tabla 4"/>
          <p:cNvGraphicFramePr>
            <a:graphicFrameLocks noGrp="1"/>
          </p:cNvGraphicFramePr>
          <p:nvPr>
            <p:extLst>
              <p:ext uri="{D42A27DB-BD31-4B8C-83A1-F6EECF244321}">
                <p14:modId xmlns:p14="http://schemas.microsoft.com/office/powerpoint/2010/main" val="4183166600"/>
              </p:ext>
            </p:extLst>
          </p:nvPr>
        </p:nvGraphicFramePr>
        <p:xfrm>
          <a:off x="988541" y="3782509"/>
          <a:ext cx="2512540" cy="2222050"/>
        </p:xfrm>
        <a:graphic>
          <a:graphicData uri="http://schemas.openxmlformats.org/drawingml/2006/table">
            <a:tbl>
              <a:tblPr firstRow="1" bandRow="1">
                <a:tableStyleId>{5C22544A-7EE6-4342-B048-85BDC9FD1C3A}</a:tableStyleId>
              </a:tblPr>
              <a:tblGrid>
                <a:gridCol w="1194486"/>
                <a:gridCol w="1318054"/>
              </a:tblGrid>
              <a:tr h="316394">
                <a:tc gridSpan="2">
                  <a:txBody>
                    <a:bodyPr/>
                    <a:lstStyle/>
                    <a:p>
                      <a:pPr algn="ctr"/>
                      <a:r>
                        <a:rPr lang="es-MX" sz="900" dirty="0" smtClean="0">
                          <a:latin typeface="Cambria" panose="02040503050406030204" pitchFamily="18" charset="0"/>
                          <a:ea typeface="Cambria" panose="02040503050406030204" pitchFamily="18" charset="0"/>
                        </a:rPr>
                        <a:t>Paso 1</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316394">
                <a:tc>
                  <a:txBody>
                    <a:bodyPr/>
                    <a:lstStyle/>
                    <a:p>
                      <a:r>
                        <a:rPr lang="es-MX" sz="900" dirty="0" smtClean="0">
                          <a:latin typeface="Cambria" panose="02040503050406030204" pitchFamily="18" charset="0"/>
                          <a:ea typeface="Cambria" panose="02040503050406030204" pitchFamily="18" charset="0"/>
                        </a:rPr>
                        <a:t>Valor del automóvil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$350, 000.00</a:t>
                      </a:r>
                      <a:endParaRPr lang="es-MX" sz="900" dirty="0">
                        <a:latin typeface="Cambria" panose="02040503050406030204" pitchFamily="18" charset="0"/>
                        <a:ea typeface="Cambria" panose="02040503050406030204" pitchFamily="18" charset="0"/>
                      </a:endParaRPr>
                    </a:p>
                  </a:txBody>
                  <a:tcPr/>
                </a:tc>
              </a:tr>
              <a:tr h="316394">
                <a:tc>
                  <a:txBody>
                    <a:bodyPr/>
                    <a:lstStyle/>
                    <a:p>
                      <a:r>
                        <a:rPr lang="es-MX" sz="900" dirty="0" smtClean="0">
                          <a:latin typeface="Cambria" panose="02040503050406030204" pitchFamily="18" charset="0"/>
                          <a:ea typeface="Cambria" panose="02040503050406030204" pitchFamily="18" charset="0"/>
                        </a:rPr>
                        <a:t>Por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X</a:t>
                      </a:r>
                      <a:endParaRPr lang="es-MX" sz="900" dirty="0">
                        <a:latin typeface="Cambria" panose="02040503050406030204" pitchFamily="18" charset="0"/>
                        <a:ea typeface="Cambria" panose="02040503050406030204" pitchFamily="18" charset="0"/>
                      </a:endParaRPr>
                    </a:p>
                  </a:txBody>
                  <a:tcPr/>
                </a:tc>
              </a:tr>
              <a:tr h="507098">
                <a:tc>
                  <a:txBody>
                    <a:bodyPr/>
                    <a:lstStyle/>
                    <a:p>
                      <a:r>
                        <a:rPr lang="es-MX" sz="900" dirty="0" smtClean="0">
                          <a:latin typeface="Cambria" panose="02040503050406030204" pitchFamily="18" charset="0"/>
                          <a:ea typeface="Cambria" panose="02040503050406030204" pitchFamily="18" charset="0"/>
                        </a:rPr>
                        <a:t>Factor de depreciación</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0.400  (De acuerdo a los años de antigüedad en este caso son 6 años)</a:t>
                      </a:r>
                      <a:endParaRPr lang="es-MX" sz="900" dirty="0">
                        <a:latin typeface="Cambria" panose="02040503050406030204" pitchFamily="18" charset="0"/>
                        <a:ea typeface="Cambria" panose="02040503050406030204" pitchFamily="18" charset="0"/>
                      </a:endParaRPr>
                    </a:p>
                  </a:txBody>
                  <a:tcPr/>
                </a:tc>
              </a:tr>
              <a:tr h="316394">
                <a:tc>
                  <a:txBody>
                    <a:bodyPr/>
                    <a:lstStyle/>
                    <a:p>
                      <a:r>
                        <a:rPr lang="es-MX" sz="900" dirty="0" smtClean="0">
                          <a:latin typeface="Cambria" panose="02040503050406030204" pitchFamily="18" charset="0"/>
                          <a:ea typeface="Cambria" panose="02040503050406030204" pitchFamily="18" charset="0"/>
                        </a:rPr>
                        <a:t>Igual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a:t>
                      </a:r>
                      <a:endParaRPr lang="es-MX" sz="900" dirty="0">
                        <a:latin typeface="Cambria" panose="02040503050406030204" pitchFamily="18" charset="0"/>
                        <a:ea typeface="Cambria" panose="02040503050406030204" pitchFamily="18" charset="0"/>
                      </a:endParaRPr>
                    </a:p>
                  </a:txBody>
                  <a:tcPr/>
                </a:tc>
              </a:tr>
              <a:tr h="316394">
                <a:tc>
                  <a:txBody>
                    <a:bodyPr/>
                    <a:lstStyle/>
                    <a:p>
                      <a:r>
                        <a:rPr lang="es-MX" sz="900" dirty="0" smtClean="0">
                          <a:latin typeface="Cambria" panose="02040503050406030204" pitchFamily="18" charset="0"/>
                          <a:ea typeface="Cambria" panose="02040503050406030204" pitchFamily="18" charset="0"/>
                        </a:rPr>
                        <a:t>Valor</a:t>
                      </a:r>
                      <a:r>
                        <a:rPr lang="es-MX" sz="900" baseline="0" dirty="0" smtClean="0">
                          <a:latin typeface="Cambria" panose="02040503050406030204" pitchFamily="18" charset="0"/>
                          <a:ea typeface="Cambria" panose="02040503050406030204" pitchFamily="18" charset="0"/>
                        </a:rPr>
                        <a:t> depreciado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$140, 000.00</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3570511734"/>
              </p:ext>
            </p:extLst>
          </p:nvPr>
        </p:nvGraphicFramePr>
        <p:xfrm>
          <a:off x="3665836" y="3791006"/>
          <a:ext cx="1985320" cy="2433378"/>
        </p:xfrm>
        <a:graphic>
          <a:graphicData uri="http://schemas.openxmlformats.org/drawingml/2006/table">
            <a:tbl>
              <a:tblPr firstRow="1" bandRow="1">
                <a:tableStyleId>{5C22544A-7EE6-4342-B048-85BDC9FD1C3A}</a:tableStyleId>
              </a:tblPr>
              <a:tblGrid>
                <a:gridCol w="840261"/>
                <a:gridCol w="1145059"/>
              </a:tblGrid>
              <a:tr h="362695">
                <a:tc gridSpan="2">
                  <a:txBody>
                    <a:bodyPr/>
                    <a:lstStyle/>
                    <a:p>
                      <a:pPr algn="ctr"/>
                      <a:r>
                        <a:rPr lang="es-MX" sz="900" dirty="0" smtClean="0">
                          <a:latin typeface="Cambria" panose="02040503050406030204" pitchFamily="18" charset="0"/>
                          <a:ea typeface="Cambria" panose="02040503050406030204" pitchFamily="18" charset="0"/>
                        </a:rPr>
                        <a:t>Paso 2</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591634">
                <a:tc>
                  <a:txBody>
                    <a:bodyPr/>
                    <a:lstStyle/>
                    <a:p>
                      <a:r>
                        <a:rPr lang="es-MX" sz="900" dirty="0" smtClean="0">
                          <a:latin typeface="Cambria" panose="02040503050406030204" pitchFamily="18" charset="0"/>
                          <a:ea typeface="Cambria" panose="02040503050406030204" pitchFamily="18" charset="0"/>
                        </a:rPr>
                        <a:t>INPC Noviembre 2017/INPC</a:t>
                      </a:r>
                      <a:r>
                        <a:rPr lang="es-MX" sz="900" baseline="0" dirty="0" smtClean="0">
                          <a:latin typeface="Cambria" panose="02040503050406030204" pitchFamily="18" charset="0"/>
                          <a:ea typeface="Cambria" panose="02040503050406030204" pitchFamily="18" charset="0"/>
                        </a:rPr>
                        <a:t> Noviembre 2012</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130.0440/107.000</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Factor</a:t>
                      </a:r>
                      <a:r>
                        <a:rPr lang="es-MX" sz="900" baseline="0" dirty="0" smtClean="0">
                          <a:latin typeface="Cambria" panose="02040503050406030204" pitchFamily="18" charset="0"/>
                          <a:ea typeface="Cambria" panose="02040503050406030204" pitchFamily="18" charset="0"/>
                        </a:rPr>
                        <a:t> de actualización</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1.2153</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Por valor</a:t>
                      </a:r>
                      <a:r>
                        <a:rPr lang="es-MX" sz="900" baseline="0" dirty="0" smtClean="0">
                          <a:latin typeface="Cambria" panose="02040503050406030204" pitchFamily="18" charset="0"/>
                          <a:ea typeface="Cambria" panose="02040503050406030204" pitchFamily="18" charset="0"/>
                        </a:rPr>
                        <a:t> depreciado (Paso 1)</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$140,</a:t>
                      </a:r>
                      <a:r>
                        <a:rPr lang="es-MX" sz="900" baseline="0" dirty="0" smtClean="0">
                          <a:latin typeface="Cambria" panose="02040503050406030204" pitchFamily="18" charset="0"/>
                          <a:ea typeface="Cambria" panose="02040503050406030204" pitchFamily="18" charset="0"/>
                        </a:rPr>
                        <a:t> 000.00</a:t>
                      </a:r>
                      <a:endParaRPr lang="es-MX" sz="900" dirty="0">
                        <a:latin typeface="Cambria" panose="02040503050406030204" pitchFamily="18" charset="0"/>
                        <a:ea typeface="Cambria" panose="02040503050406030204" pitchFamily="18" charset="0"/>
                      </a:endParaRPr>
                    </a:p>
                  </a:txBody>
                  <a:tcPr/>
                </a:tc>
              </a:tr>
              <a:tr h="362695">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$170, 142.00</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3108535638"/>
              </p:ext>
            </p:extLst>
          </p:nvPr>
        </p:nvGraphicFramePr>
        <p:xfrm>
          <a:off x="5821372" y="3782768"/>
          <a:ext cx="2356022" cy="2824480"/>
        </p:xfrm>
        <a:graphic>
          <a:graphicData uri="http://schemas.openxmlformats.org/drawingml/2006/table">
            <a:tbl>
              <a:tblPr firstRow="1" bandRow="1">
                <a:tableStyleId>{5C22544A-7EE6-4342-B048-85BDC9FD1C3A}</a:tableStyleId>
              </a:tblPr>
              <a:tblGrid>
                <a:gridCol w="1032509"/>
                <a:gridCol w="1323513"/>
              </a:tblGrid>
              <a:tr h="0">
                <a:tc gridSpan="2">
                  <a:txBody>
                    <a:bodyPr/>
                    <a:lstStyle/>
                    <a:p>
                      <a:pPr algn="ctr"/>
                      <a:r>
                        <a:rPr lang="es-MX" sz="900" dirty="0" smtClean="0">
                          <a:latin typeface="Cambria" panose="02040503050406030204" pitchFamily="18" charset="0"/>
                          <a:ea typeface="Cambria" panose="02040503050406030204" pitchFamily="18" charset="0"/>
                        </a:rPr>
                        <a:t>Paso 3</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370840">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$170, 142.00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Limite inferior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0.01</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Excedente</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$170, 141.99</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Por tasa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3%</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Impuesto marginal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$5, 104.26</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Más</a:t>
                      </a:r>
                      <a:r>
                        <a:rPr lang="es-MX" sz="900" baseline="0" dirty="0" smtClean="0">
                          <a:latin typeface="Cambria" panose="02040503050406030204" pitchFamily="18" charset="0"/>
                          <a:ea typeface="Cambria" panose="02040503050406030204" pitchFamily="18" charset="0"/>
                        </a:rPr>
                        <a:t> cuota fija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0.00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Impuesto anual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$5, 104.26</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3" name="Tabla 12"/>
          <p:cNvGraphicFramePr>
            <a:graphicFrameLocks noGrp="1"/>
          </p:cNvGraphicFramePr>
          <p:nvPr>
            <p:extLst>
              <p:ext uri="{D42A27DB-BD31-4B8C-83A1-F6EECF244321}">
                <p14:modId xmlns:p14="http://schemas.microsoft.com/office/powerpoint/2010/main" val="2548303279"/>
              </p:ext>
            </p:extLst>
          </p:nvPr>
        </p:nvGraphicFramePr>
        <p:xfrm>
          <a:off x="8295213" y="3784142"/>
          <a:ext cx="2603158" cy="1483360"/>
        </p:xfrm>
        <a:graphic>
          <a:graphicData uri="http://schemas.openxmlformats.org/drawingml/2006/table">
            <a:tbl>
              <a:tblPr firstRow="1" bandRow="1">
                <a:tableStyleId>{5C22544A-7EE6-4342-B048-85BDC9FD1C3A}</a:tableStyleId>
              </a:tblPr>
              <a:tblGrid>
                <a:gridCol w="1425146"/>
                <a:gridCol w="1178012"/>
              </a:tblGrid>
              <a:tr h="370840">
                <a:tc gridSpan="2">
                  <a:txBody>
                    <a:bodyPr/>
                    <a:lstStyle/>
                    <a:p>
                      <a:pPr algn="ctr"/>
                      <a:r>
                        <a:rPr lang="es-MX" sz="900" dirty="0" smtClean="0">
                          <a:latin typeface="Cambria" panose="02040503050406030204" pitchFamily="18" charset="0"/>
                          <a:ea typeface="Cambria" panose="02040503050406030204" pitchFamily="18" charset="0"/>
                          <a:cs typeface="Calibri" panose="020F0502020204030204" pitchFamily="34" charset="0"/>
                        </a:rPr>
                        <a:t>Paso 4</a:t>
                      </a:r>
                      <a:endParaRPr lang="es-MX" sz="900" dirty="0">
                        <a:latin typeface="Cambria" panose="02040503050406030204" pitchFamily="18" charset="0"/>
                        <a:ea typeface="Cambria" panose="02040503050406030204" pitchFamily="18" charset="0"/>
                        <a:cs typeface="Calibri" panose="020F0502020204030204" pitchFamily="34" charset="0"/>
                      </a:endParaRPr>
                    </a:p>
                  </a:txBody>
                  <a:tcPr/>
                </a:tc>
                <a:tc hMerge="1">
                  <a:txBody>
                    <a:bodyPr/>
                    <a:lstStyle/>
                    <a:p>
                      <a:endParaRPr lang="es-MX" dirty="0"/>
                    </a:p>
                  </a:txBody>
                  <a:tcPr/>
                </a:tc>
              </a:tr>
              <a:tr h="370840">
                <a:tc>
                  <a:txBody>
                    <a:bodyPr/>
                    <a:lstStyle/>
                    <a:p>
                      <a:r>
                        <a:rPr lang="es-MX" sz="900" dirty="0" smtClean="0">
                          <a:latin typeface="Cambria" panose="02040503050406030204" pitchFamily="18" charset="0"/>
                          <a:ea typeface="Cambria" panose="02040503050406030204" pitchFamily="18" charset="0"/>
                          <a:cs typeface="Calibri" panose="020F0502020204030204" pitchFamily="34" charset="0"/>
                        </a:rPr>
                        <a:t>Impuesto</a:t>
                      </a:r>
                      <a:r>
                        <a:rPr lang="es-MX" sz="900" baseline="0" dirty="0" smtClean="0">
                          <a:latin typeface="Cambria" panose="02040503050406030204" pitchFamily="18" charset="0"/>
                          <a:ea typeface="Cambria" panose="02040503050406030204" pitchFamily="18" charset="0"/>
                          <a:cs typeface="Calibri" panose="020F0502020204030204" pitchFamily="34" charset="0"/>
                        </a:rPr>
                        <a:t> anual</a:t>
                      </a:r>
                      <a:endParaRPr lang="es-MX" sz="9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900" dirty="0" smtClean="0">
                          <a:latin typeface="Cambria" panose="02040503050406030204" pitchFamily="18" charset="0"/>
                          <a:ea typeface="Cambria" panose="02040503050406030204" pitchFamily="18" charset="0"/>
                          <a:cs typeface="Calibri" panose="020F0502020204030204" pitchFamily="34" charset="0"/>
                        </a:rPr>
                        <a:t>$5, 104.00</a:t>
                      </a:r>
                      <a:endParaRPr lang="es-MX" sz="900" dirty="0">
                        <a:latin typeface="Cambria" panose="02040503050406030204" pitchFamily="18" charset="0"/>
                        <a:ea typeface="Cambria" panose="02040503050406030204" pitchFamily="18" charset="0"/>
                        <a:cs typeface="Calibri" panose="020F0502020204030204" pitchFamily="34" charset="0"/>
                      </a:endParaRPr>
                    </a:p>
                  </a:txBody>
                  <a:tcPr/>
                </a:tc>
              </a:tr>
              <a:tr h="370840">
                <a:tc>
                  <a:txBody>
                    <a:bodyPr/>
                    <a:lstStyle/>
                    <a:p>
                      <a:r>
                        <a:rPr lang="es-MX" sz="900" dirty="0" smtClean="0">
                          <a:latin typeface="Cambria" panose="02040503050406030204" pitchFamily="18" charset="0"/>
                          <a:ea typeface="Cambria" panose="02040503050406030204" pitchFamily="18" charset="0"/>
                          <a:cs typeface="Calibri" panose="020F0502020204030204" pitchFamily="34" charset="0"/>
                        </a:rPr>
                        <a:t>Factor aplicable por robo (Tabla 1) </a:t>
                      </a:r>
                      <a:endParaRPr lang="es-MX" sz="9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900" dirty="0" smtClean="0">
                          <a:latin typeface="Cambria" panose="02040503050406030204" pitchFamily="18" charset="0"/>
                          <a:ea typeface="Cambria" panose="02040503050406030204" pitchFamily="18" charset="0"/>
                          <a:cs typeface="Calibri" panose="020F0502020204030204" pitchFamily="34" charset="0"/>
                        </a:rPr>
                        <a:t>0.58</a:t>
                      </a:r>
                      <a:endParaRPr lang="es-MX" sz="900" dirty="0">
                        <a:latin typeface="Cambria" panose="02040503050406030204" pitchFamily="18" charset="0"/>
                        <a:ea typeface="Cambria" panose="02040503050406030204" pitchFamily="18" charset="0"/>
                        <a:cs typeface="Calibri" panose="020F0502020204030204" pitchFamily="34" charset="0"/>
                      </a:endParaRPr>
                    </a:p>
                  </a:txBody>
                  <a:tcPr/>
                </a:tc>
              </a:tr>
              <a:tr h="370840">
                <a:tc>
                  <a:txBody>
                    <a:bodyPr/>
                    <a:lstStyle/>
                    <a:p>
                      <a:r>
                        <a:rPr lang="es-MX" sz="900" dirty="0" smtClean="0">
                          <a:latin typeface="Cambria" panose="02040503050406030204" pitchFamily="18" charset="0"/>
                          <a:ea typeface="Cambria" panose="02040503050406030204" pitchFamily="18" charset="0"/>
                          <a:cs typeface="Calibri" panose="020F0502020204030204" pitchFamily="34" charset="0"/>
                        </a:rPr>
                        <a:t>Impuesto a pagar</a:t>
                      </a:r>
                      <a:r>
                        <a:rPr lang="es-MX" sz="900" baseline="0" dirty="0" smtClean="0">
                          <a:latin typeface="Cambria" panose="02040503050406030204" pitchFamily="18" charset="0"/>
                          <a:ea typeface="Cambria" panose="02040503050406030204" pitchFamily="18" charset="0"/>
                          <a:cs typeface="Calibri" panose="020F0502020204030204" pitchFamily="34" charset="0"/>
                        </a:rPr>
                        <a:t> por Tenencia</a:t>
                      </a:r>
                      <a:endParaRPr lang="es-MX" sz="9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900" b="1" u="sng" dirty="0" smtClean="0">
                          <a:latin typeface="Cambria" panose="02040503050406030204" pitchFamily="18" charset="0"/>
                          <a:ea typeface="Cambria" panose="02040503050406030204" pitchFamily="18" charset="0"/>
                          <a:cs typeface="Calibri" panose="020F0502020204030204" pitchFamily="34" charset="0"/>
                        </a:rPr>
                        <a:t>$2, 960.00</a:t>
                      </a:r>
                      <a:endParaRPr lang="es-MX" sz="900" b="1" u="sng" dirty="0">
                        <a:latin typeface="Cambria" panose="02040503050406030204" pitchFamily="18" charset="0"/>
                        <a:ea typeface="Cambria" panose="02040503050406030204" pitchFamily="18" charset="0"/>
                        <a:cs typeface="Calibri" panose="020F0502020204030204" pitchFamily="34" charset="0"/>
                      </a:endParaRPr>
                    </a:p>
                  </a:txBody>
                  <a:tcPr/>
                </a:tc>
              </a:tr>
            </a:tbl>
          </a:graphicData>
        </a:graphic>
      </p:graphicFrame>
      <p:sp>
        <p:nvSpPr>
          <p:cNvPr id="14" name="Rectángulo 13"/>
          <p:cNvSpPr/>
          <p:nvPr/>
        </p:nvSpPr>
        <p:spPr>
          <a:xfrm>
            <a:off x="3048000" y="3533104"/>
            <a:ext cx="6096000" cy="276999"/>
          </a:xfrm>
          <a:prstGeom prst="rect">
            <a:avLst/>
          </a:prstGeom>
        </p:spPr>
        <p:txBody>
          <a:bodyPr>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3. Cálculo del impuesto anual sobre Tenencia por robo del automóvil.</a:t>
            </a:r>
            <a:endParaRPr lang="es-MX" sz="600" dirty="0">
              <a:latin typeface="Calibri" panose="020F0502020204030204" pitchFamily="34" charset="0"/>
              <a:ea typeface="Cambria" panose="02040503050406030204" pitchFamily="18" charset="0"/>
              <a:cs typeface="Calibri" panose="020F0502020204030204" pitchFamily="34" charset="0"/>
            </a:endParaRP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6" name="CuadroTexto 15">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818493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4A80AA-5D64-4B0E-878C-96254148AC87}"/>
              </a:ext>
            </a:extLst>
          </p:cNvPr>
          <p:cNvSpPr>
            <a:spLocks noGrp="1"/>
          </p:cNvSpPr>
          <p:nvPr>
            <p:ph type="title"/>
          </p:nvPr>
        </p:nvSpPr>
        <p:spPr>
          <a:xfrm>
            <a:off x="1233577" y="869888"/>
            <a:ext cx="9286576" cy="79500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447BE8A7-737A-4801-B009-558BEB1CAC1A}"/>
              </a:ext>
            </a:extLst>
          </p:cNvPr>
          <p:cNvSpPr>
            <a:spLocks noGrp="1"/>
          </p:cNvSpPr>
          <p:nvPr>
            <p:ph idx="1"/>
          </p:nvPr>
        </p:nvSpPr>
        <p:spPr>
          <a:xfrm>
            <a:off x="793101" y="1873371"/>
            <a:ext cx="10671405" cy="4435989"/>
          </a:xfrm>
        </p:spPr>
        <p:txBody>
          <a:bodyPr/>
          <a:lstStyle/>
          <a:p>
            <a:r>
              <a:rPr lang="es-MX" u="sng" dirty="0">
                <a:latin typeface="Cambria" panose="02040503050406030204" pitchFamily="18" charset="0"/>
                <a:ea typeface="Cambria" panose="02040503050406030204" pitchFamily="18" charset="0"/>
                <a:cs typeface="Arimo" panose="020B0604020202020204" pitchFamily="34" charset="0"/>
              </a:rPr>
              <a:t>Adquisición de vehículos nuevos o usados importados en forma definitiva.</a:t>
            </a:r>
          </a:p>
          <a:p>
            <a:endParaRPr lang="es-MX" dirty="0"/>
          </a:p>
        </p:txBody>
      </p:sp>
      <p:cxnSp>
        <p:nvCxnSpPr>
          <p:cNvPr id="4" name="Conector recto 3">
            <a:extLst>
              <a:ext uri="{FF2B5EF4-FFF2-40B4-BE49-F238E27FC236}">
                <a16:creationId xmlns:a16="http://schemas.microsoft.com/office/drawing/2014/main" xmlns="" id="{C6605324-386C-40AB-BCF5-DE4C1D3DD737}"/>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CF0E3B34-C8EC-41E6-9AFE-951DC9E88E5A}"/>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8" name="Imagen 7">
            <a:extLst>
              <a:ext uri="{FF2B5EF4-FFF2-40B4-BE49-F238E27FC236}">
                <a16:creationId xmlns:a16="http://schemas.microsoft.com/office/drawing/2014/main" xmlns="" id="{1A58A409-B909-4778-AE5C-603D4C96C96C}"/>
              </a:ext>
            </a:extLst>
          </p:cNvPr>
          <p:cNvPicPr>
            <a:picLocks noChangeAspect="1"/>
          </p:cNvPicPr>
          <p:nvPr/>
        </p:nvPicPr>
        <p:blipFill>
          <a:blip r:embed="rId2"/>
          <a:stretch>
            <a:fillRect/>
          </a:stretch>
        </p:blipFill>
        <p:spPr>
          <a:xfrm>
            <a:off x="8755958" y="3361774"/>
            <a:ext cx="2315267" cy="2825579"/>
          </a:xfrm>
          <a:prstGeom prst="rect">
            <a:avLst/>
          </a:prstGeom>
        </p:spPr>
      </p:pic>
      <p:sp>
        <p:nvSpPr>
          <p:cNvPr id="9" name="Rectángulo 8">
            <a:extLst>
              <a:ext uri="{FF2B5EF4-FFF2-40B4-BE49-F238E27FC236}">
                <a16:creationId xmlns:a16="http://schemas.microsoft.com/office/drawing/2014/main" xmlns="" id="{1D9301C8-DC4A-4E42-9E11-D59BD1B12BFE}"/>
              </a:ext>
            </a:extLst>
          </p:cNvPr>
          <p:cNvSpPr/>
          <p:nvPr/>
        </p:nvSpPr>
        <p:spPr>
          <a:xfrm>
            <a:off x="1143115" y="3238859"/>
            <a:ext cx="6096000" cy="1477328"/>
          </a:xfrm>
          <a:prstGeom prst="rect">
            <a:avLst/>
          </a:prstGeom>
        </p:spPr>
        <p:txBody>
          <a:bodyPr>
            <a:spAutoFit/>
          </a:bodyPr>
          <a:lstStyle/>
          <a:p>
            <a:pPr algn="just"/>
            <a:r>
              <a:rPr lang="es-MX" dirty="0"/>
              <a:t>Tratándose de la adquisición de vehículos nuevos o usados importados definitivamente, el impuesto causado se pagará en proporción que resulte de aplicar al impuesto anual el factor correspondiente a la siguiente tabla.</a:t>
            </a:r>
          </a:p>
          <a:p>
            <a:pPr algn="just"/>
            <a:endParaRPr lang="es-MX" dirty="0"/>
          </a:p>
        </p:txBody>
      </p:sp>
      <p:pic>
        <p:nvPicPr>
          <p:cNvPr id="10" name="Picture 12">
            <a:extLst>
              <a:ext uri="{FF2B5EF4-FFF2-40B4-BE49-F238E27FC236}">
                <a16:creationId xmlns:a16="http://schemas.microsoft.com/office/drawing/2014/main" xmlns="" id="{BACF7950-2D3B-4C69-90F6-3819A2DA2EF8}"/>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1" name="Imagen 10">
            <a:extLst>
              <a:ext uri="{FF2B5EF4-FFF2-40B4-BE49-F238E27FC236}">
                <a16:creationId xmlns:a16="http://schemas.microsoft.com/office/drawing/2014/main" xmlns="" id="{A67FE603-B589-4FDA-8E39-29F6EC57855C}"/>
              </a:ext>
            </a:extLst>
          </p:cNvPr>
          <p:cNvPicPr>
            <a:picLocks noChangeAspect="1"/>
          </p:cNvPicPr>
          <p:nvPr/>
        </p:nvPicPr>
        <p:blipFill>
          <a:blip r:embed="rId4"/>
          <a:stretch>
            <a:fillRect/>
          </a:stretch>
        </p:blipFill>
        <p:spPr>
          <a:xfrm>
            <a:off x="11387328" y="117626"/>
            <a:ext cx="762000" cy="467590"/>
          </a:xfrm>
          <a:prstGeom prst="rect">
            <a:avLst/>
          </a:prstGeom>
        </p:spPr>
      </p:pic>
      <p:sp>
        <p:nvSpPr>
          <p:cNvPr id="6" name="Rectángulo 5"/>
          <p:cNvSpPr/>
          <p:nvPr/>
        </p:nvSpPr>
        <p:spPr>
          <a:xfrm>
            <a:off x="8282353" y="3084775"/>
            <a:ext cx="2972924"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Tabla </a:t>
            </a:r>
            <a:r>
              <a:rPr lang="es-MX" sz="600" dirty="0" smtClean="0">
                <a:latin typeface="Calibri" panose="020F0502020204030204" pitchFamily="34" charset="0"/>
                <a:ea typeface="Cambria" panose="02040503050406030204" pitchFamily="18" charset="0"/>
                <a:cs typeface="Calibri" panose="020F0502020204030204" pitchFamily="34" charset="0"/>
              </a:rPr>
              <a:t>2. </a:t>
            </a:r>
            <a:r>
              <a:rPr lang="es-MX" sz="600" dirty="0">
                <a:latin typeface="Calibri" panose="020F0502020204030204" pitchFamily="34" charset="0"/>
                <a:ea typeface="Cambria" panose="02040503050406030204" pitchFamily="18" charset="0"/>
                <a:cs typeface="Calibri" panose="020F0502020204030204" pitchFamily="34" charset="0"/>
              </a:rPr>
              <a:t>Factor  aplicable al impuesto anual sobre Tenencia</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Código Financiero del Estado de México</a:t>
            </a:r>
          </a:p>
        </p:txBody>
      </p:sp>
      <p:sp>
        <p:nvSpPr>
          <p:cNvPr id="12" name="CuadroTexto 11">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945393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F6237970-BBDF-4950-A915-24A97B05DD1B}"/>
              </a:ext>
            </a:extLst>
          </p:cNvPr>
          <p:cNvSpPr>
            <a:spLocks noGrp="1"/>
          </p:cNvSpPr>
          <p:nvPr>
            <p:ph idx="1"/>
          </p:nvPr>
        </p:nvSpPr>
        <p:spPr/>
        <p:txBody>
          <a:bodyPr/>
          <a:lstStyle/>
          <a:p>
            <a:endParaRPr lang="es-MX" dirty="0"/>
          </a:p>
          <a:p>
            <a:endParaRPr lang="es-MX" dirty="0"/>
          </a:p>
          <a:p>
            <a:endParaRPr lang="es-MX" dirty="0"/>
          </a:p>
          <a:p>
            <a:endParaRPr lang="es-MX" dirty="0"/>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8" name="Picture 12">
            <a:extLst>
              <a:ext uri="{FF2B5EF4-FFF2-40B4-BE49-F238E27FC236}">
                <a16:creationId xmlns:a16="http://schemas.microsoft.com/office/drawing/2014/main" xmlns="" id="{F78DA44F-80F5-43F9-ACFE-5EE52029B480}"/>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362E9A02-C31A-40D3-91F2-3373A14C29DA}"/>
              </a:ext>
            </a:extLst>
          </p:cNvPr>
          <p:cNvPicPr>
            <a:picLocks noChangeAspect="1"/>
          </p:cNvPicPr>
          <p:nvPr/>
        </p:nvPicPr>
        <p:blipFill>
          <a:blip r:embed="rId3"/>
          <a:stretch>
            <a:fillRect/>
          </a:stretch>
        </p:blipFill>
        <p:spPr>
          <a:xfrm>
            <a:off x="11387328" y="117626"/>
            <a:ext cx="762000" cy="467590"/>
          </a:xfrm>
          <a:prstGeom prst="rect">
            <a:avLst/>
          </a:prstGeom>
        </p:spPr>
      </p:pic>
      <p:sp>
        <p:nvSpPr>
          <p:cNvPr id="2" name="Rectángulo 1"/>
          <p:cNvSpPr/>
          <p:nvPr/>
        </p:nvSpPr>
        <p:spPr>
          <a:xfrm>
            <a:off x="711090" y="2742084"/>
            <a:ext cx="7870102" cy="1361911"/>
          </a:xfrm>
          <a:prstGeom prst="rect">
            <a:avLst/>
          </a:prstGeom>
        </p:spPr>
        <p:txBody>
          <a:bodyPr wrap="square">
            <a:spAutoFit/>
          </a:bodyPr>
          <a:lstStyle/>
          <a:p>
            <a:pPr>
              <a:lnSpc>
                <a:spcPct val="150000"/>
              </a:lnSpc>
            </a:pPr>
            <a:r>
              <a:rPr lang="es-MX" sz="1100" dirty="0">
                <a:latin typeface="Cambria" panose="02040503050406030204" pitchFamily="18" charset="0"/>
                <a:ea typeface="Cambria" panose="02040503050406030204" pitchFamily="18" charset="0"/>
              </a:rPr>
              <a:t>Calcular el impuesto sobre tenencia 2017 de un automóvil </a:t>
            </a:r>
            <a:r>
              <a:rPr lang="es-MX" sz="1100" dirty="0" smtClean="0">
                <a:latin typeface="Cambria" panose="02040503050406030204" pitchFamily="18" charset="0"/>
                <a:ea typeface="Cambria" panose="02040503050406030204" pitchFamily="18" charset="0"/>
              </a:rPr>
              <a:t>nuevo uso </a:t>
            </a:r>
            <a:r>
              <a:rPr lang="es-MX" sz="1100" dirty="0">
                <a:latin typeface="Cambria" panose="02040503050406030204" pitchFamily="18" charset="0"/>
                <a:ea typeface="Cambria" panose="02040503050406030204" pitchFamily="18" charset="0"/>
              </a:rPr>
              <a:t>particular de 5 </a:t>
            </a:r>
            <a:r>
              <a:rPr lang="es-MX" sz="1100" dirty="0" smtClean="0">
                <a:latin typeface="Cambria" panose="02040503050406030204" pitchFamily="18" charset="0"/>
                <a:ea typeface="Cambria" panose="02040503050406030204" pitchFamily="18" charset="0"/>
              </a:rPr>
              <a:t>pasajeros.</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Datos del automóvil:</a:t>
            </a:r>
          </a:p>
          <a:p>
            <a:pPr>
              <a:lnSpc>
                <a:spcPct val="150000"/>
              </a:lnSpc>
            </a:pPr>
            <a:r>
              <a:rPr lang="es-MX" sz="1100" dirty="0">
                <a:latin typeface="Cambria" panose="02040503050406030204" pitchFamily="18" charset="0"/>
                <a:ea typeface="Cambria" panose="02040503050406030204" pitchFamily="18" charset="0"/>
              </a:rPr>
              <a:t>Año de adquisición según factura: </a:t>
            </a:r>
            <a:r>
              <a:rPr lang="es-MX" sz="1100" dirty="0" smtClean="0">
                <a:latin typeface="Cambria" panose="02040503050406030204" pitchFamily="18" charset="0"/>
                <a:ea typeface="Cambria" panose="02040503050406030204" pitchFamily="18" charset="0"/>
              </a:rPr>
              <a:t>2017</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Valor del automóvil según factura: </a:t>
            </a:r>
            <a:r>
              <a:rPr lang="es-MX" sz="1100" dirty="0" smtClean="0">
                <a:latin typeface="Cambria" panose="02040503050406030204" pitchFamily="18" charset="0"/>
                <a:ea typeface="Cambria" panose="02040503050406030204" pitchFamily="18" charset="0"/>
              </a:rPr>
              <a:t>$429, </a:t>
            </a:r>
            <a:r>
              <a:rPr lang="es-MX" sz="1100" dirty="0">
                <a:latin typeface="Cambria" panose="02040503050406030204" pitchFamily="18" charset="0"/>
                <a:ea typeface="Cambria" panose="02040503050406030204" pitchFamily="18" charset="0"/>
              </a:rPr>
              <a:t>000.00</a:t>
            </a:r>
          </a:p>
          <a:p>
            <a:pPr>
              <a:lnSpc>
                <a:spcPct val="150000"/>
              </a:lnSpc>
            </a:pPr>
            <a:r>
              <a:rPr lang="es-MX" sz="1100" dirty="0" smtClean="0">
                <a:latin typeface="Cambria" panose="02040503050406030204" pitchFamily="18" charset="0"/>
                <a:ea typeface="Cambria" panose="02040503050406030204" pitchFamily="18" charset="0"/>
              </a:rPr>
              <a:t> </a:t>
            </a:r>
            <a:endParaRPr lang="es-MX" sz="1100" dirty="0">
              <a:latin typeface="Cambria" panose="02040503050406030204" pitchFamily="18" charset="0"/>
              <a:ea typeface="Cambria" panose="02040503050406030204" pitchFamily="18"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2530057231"/>
              </p:ext>
            </p:extLst>
          </p:nvPr>
        </p:nvGraphicFramePr>
        <p:xfrm>
          <a:off x="6872415" y="2722143"/>
          <a:ext cx="3871784" cy="3645982"/>
        </p:xfrm>
        <a:graphic>
          <a:graphicData uri="http://schemas.openxmlformats.org/drawingml/2006/table">
            <a:tbl>
              <a:tblPr firstRow="1" bandRow="1">
                <a:tableStyleId>{5C22544A-7EE6-4342-B048-85BDC9FD1C3A}</a:tableStyleId>
              </a:tblPr>
              <a:tblGrid>
                <a:gridCol w="1935892"/>
                <a:gridCol w="1935892"/>
              </a:tblGrid>
              <a:tr h="298202">
                <a:tc gridSpan="2">
                  <a:txBody>
                    <a:bodyPr/>
                    <a:lstStyle/>
                    <a:p>
                      <a:pPr algn="ctr"/>
                      <a:r>
                        <a:rPr lang="es-MX" sz="900" dirty="0" smtClean="0">
                          <a:latin typeface="Cambria" panose="02040503050406030204" pitchFamily="18" charset="0"/>
                          <a:ea typeface="Cambria" panose="02040503050406030204" pitchFamily="18" charset="0"/>
                        </a:rPr>
                        <a:t>cálculo del impuesto</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298202">
                <a:tc>
                  <a:txBody>
                    <a:bodyPr/>
                    <a:lstStyle/>
                    <a:p>
                      <a:r>
                        <a:rPr lang="es-MX" sz="900" dirty="0" smtClean="0">
                          <a:latin typeface="Cambria" panose="02040503050406030204" pitchFamily="18" charset="0"/>
                          <a:ea typeface="Cambria" panose="02040503050406030204" pitchFamily="18" charset="0"/>
                        </a:rPr>
                        <a:t>Valor del automóvil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$429, 000.00</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Factor de actualización</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Limite</a:t>
                      </a:r>
                      <a:r>
                        <a:rPr lang="es-MX" sz="900" baseline="0" dirty="0" smtClean="0">
                          <a:latin typeface="Cambria" panose="02040503050406030204" pitchFamily="18" charset="0"/>
                          <a:ea typeface="Cambria" panose="02040503050406030204" pitchFamily="18" charset="0"/>
                        </a:rPr>
                        <a:t> inferior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$429,</a:t>
                      </a:r>
                      <a:r>
                        <a:rPr lang="es-MX" sz="900" baseline="0" dirty="0" smtClean="0">
                          <a:latin typeface="Cambria" panose="02040503050406030204" pitchFamily="18" charset="0"/>
                          <a:ea typeface="Cambria" panose="02040503050406030204" pitchFamily="18" charset="0"/>
                        </a:rPr>
                        <a:t> 000.00</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Limite</a:t>
                      </a:r>
                      <a:r>
                        <a:rPr lang="es-MX" sz="900" baseline="0" dirty="0" smtClean="0">
                          <a:latin typeface="Cambria" panose="02040503050406030204" pitchFamily="18" charset="0"/>
                          <a:ea typeface="Cambria" panose="02040503050406030204" pitchFamily="18" charset="0"/>
                        </a:rPr>
                        <a:t> inferior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0.01</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Excedente</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$428,</a:t>
                      </a:r>
                      <a:r>
                        <a:rPr lang="es-MX" sz="900" baseline="0" dirty="0" smtClean="0">
                          <a:latin typeface="Cambria" panose="02040503050406030204" pitchFamily="18" charset="0"/>
                          <a:ea typeface="Cambria" panose="02040503050406030204" pitchFamily="18" charset="0"/>
                        </a:rPr>
                        <a:t> 999.99</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Tasa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3%</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Impuesto marginal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a:t>
                      </a:r>
                      <a:r>
                        <a:rPr lang="es-MX" sz="900" baseline="0" dirty="0" smtClean="0">
                          <a:latin typeface="Cambria" panose="02040503050406030204" pitchFamily="18" charset="0"/>
                          <a:ea typeface="Cambria" panose="02040503050406030204" pitchFamily="18" charset="0"/>
                        </a:rPr>
                        <a:t> 869.99</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Cuota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Impuesto anual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 870.00</a:t>
                      </a:r>
                      <a:endParaRPr lang="es-MX" sz="900" dirty="0">
                        <a:latin typeface="Cambria" panose="02040503050406030204" pitchFamily="18" charset="0"/>
                        <a:ea typeface="Cambria" panose="02040503050406030204" pitchFamily="18" charset="0"/>
                      </a:endParaRPr>
                    </a:p>
                  </a:txBody>
                  <a:tcPr/>
                </a:tc>
              </a:tr>
              <a:tr h="332409">
                <a:tc>
                  <a:txBody>
                    <a:bodyPr/>
                    <a:lstStyle/>
                    <a:p>
                      <a:r>
                        <a:rPr lang="es-MX" sz="900" dirty="0" smtClean="0">
                          <a:latin typeface="Cambria" panose="02040503050406030204" pitchFamily="18" charset="0"/>
                          <a:ea typeface="Cambria" panose="02040503050406030204" pitchFamily="18" charset="0"/>
                        </a:rPr>
                        <a:t>Factor aplicable al impuesto</a:t>
                      </a:r>
                      <a:r>
                        <a:rPr lang="es-MX" sz="900" baseline="0" dirty="0" smtClean="0">
                          <a:latin typeface="Cambria" panose="02040503050406030204" pitchFamily="18" charset="0"/>
                          <a:ea typeface="Cambria" panose="02040503050406030204" pitchFamily="18" charset="0"/>
                        </a:rPr>
                        <a:t> anual (Tabla 2)</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0.42</a:t>
                      </a:r>
                      <a:endParaRPr lang="es-MX" sz="900" dirty="0">
                        <a:latin typeface="Cambria" panose="02040503050406030204" pitchFamily="18" charset="0"/>
                        <a:ea typeface="Cambria" panose="02040503050406030204" pitchFamily="18" charset="0"/>
                      </a:endParaRPr>
                    </a:p>
                  </a:txBody>
                  <a:tcPr/>
                </a:tc>
              </a:tr>
              <a:tr h="298202">
                <a:tc>
                  <a:txBody>
                    <a:bodyPr/>
                    <a:lstStyle/>
                    <a:p>
                      <a:r>
                        <a:rPr lang="es-MX" sz="900" dirty="0" smtClean="0">
                          <a:latin typeface="Cambria" panose="02040503050406030204" pitchFamily="18" charset="0"/>
                          <a:ea typeface="Cambria" panose="02040503050406030204" pitchFamily="18" charset="0"/>
                        </a:rPr>
                        <a:t>Impuesto a</a:t>
                      </a:r>
                      <a:r>
                        <a:rPr lang="es-MX" sz="900" baseline="0" dirty="0" smtClean="0">
                          <a:latin typeface="Cambria" panose="02040503050406030204" pitchFamily="18" charset="0"/>
                          <a:ea typeface="Cambria" panose="02040503050406030204" pitchFamily="18" charset="0"/>
                        </a:rPr>
                        <a:t> pagar por Tenencia</a:t>
                      </a:r>
                      <a:endParaRPr lang="es-MX" sz="900" dirty="0">
                        <a:latin typeface="Cambria" panose="02040503050406030204" pitchFamily="18" charset="0"/>
                        <a:ea typeface="Cambria" panose="02040503050406030204" pitchFamily="18" charset="0"/>
                      </a:endParaRPr>
                    </a:p>
                  </a:txBody>
                  <a:tcPr/>
                </a:tc>
                <a:tc>
                  <a:txBody>
                    <a:bodyPr/>
                    <a:lstStyle/>
                    <a:p>
                      <a:r>
                        <a:rPr lang="es-MX" sz="900" b="1" u="sng" dirty="0" smtClean="0">
                          <a:latin typeface="Cambria" panose="02040503050406030204" pitchFamily="18" charset="0"/>
                          <a:ea typeface="Cambria" panose="02040503050406030204" pitchFamily="18" charset="0"/>
                        </a:rPr>
                        <a:t>$5, 405.00</a:t>
                      </a:r>
                      <a:endParaRPr lang="es-MX" sz="900" b="1" u="sng" dirty="0">
                        <a:latin typeface="Cambria" panose="02040503050406030204" pitchFamily="18" charset="0"/>
                        <a:ea typeface="Cambria" panose="02040503050406030204" pitchFamily="18" charset="0"/>
                      </a:endParaRPr>
                    </a:p>
                  </a:txBody>
                  <a:tcPr/>
                </a:tc>
              </a:tr>
            </a:tbl>
          </a:graphicData>
        </a:graphic>
      </p:graphicFrame>
      <p:sp>
        <p:nvSpPr>
          <p:cNvPr id="11" name="Rectángulo 10"/>
          <p:cNvSpPr/>
          <p:nvPr/>
        </p:nvSpPr>
        <p:spPr>
          <a:xfrm>
            <a:off x="6845209" y="2465085"/>
            <a:ext cx="3715265"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4.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anual sobre </a:t>
            </a:r>
            <a:r>
              <a:rPr lang="es-MX" sz="600" dirty="0" smtClean="0">
                <a:latin typeface="Calibri" panose="020F0502020204030204" pitchFamily="34" charset="0"/>
                <a:ea typeface="Cambria" panose="02040503050406030204" pitchFamily="18" charset="0"/>
                <a:cs typeface="Calibri" panose="020F0502020204030204" pitchFamily="34" charset="0"/>
              </a:rPr>
              <a:t>Tenencia automóvil nuevo.</a:t>
            </a:r>
            <a:endParaRPr lang="es-MX" sz="600" dirty="0">
              <a:latin typeface="Calibri" panose="020F0502020204030204" pitchFamily="34" charset="0"/>
              <a:ea typeface="Cambria" panose="02040503050406030204" pitchFamily="18" charset="0"/>
              <a:cs typeface="Calibri" panose="020F0502020204030204" pitchFamily="34" charset="0"/>
            </a:endParaRP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2" name="CuadroTexto 11">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36305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4A80AA-5D64-4B0E-878C-96254148AC87}"/>
              </a:ext>
            </a:extLst>
          </p:cNvPr>
          <p:cNvSpPr>
            <a:spLocks noGrp="1"/>
          </p:cNvSpPr>
          <p:nvPr>
            <p:ph type="title"/>
          </p:nvPr>
        </p:nvSpPr>
        <p:spPr>
          <a:xfrm>
            <a:off x="1233577" y="869888"/>
            <a:ext cx="9286576" cy="79500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447BE8A7-737A-4801-B009-558BEB1CAC1A}"/>
              </a:ext>
            </a:extLst>
          </p:cNvPr>
          <p:cNvSpPr>
            <a:spLocks noGrp="1"/>
          </p:cNvSpPr>
          <p:nvPr>
            <p:ph idx="1"/>
          </p:nvPr>
        </p:nvSpPr>
        <p:spPr>
          <a:xfrm>
            <a:off x="715923" y="1701230"/>
            <a:ext cx="10671405" cy="4435989"/>
          </a:xfrm>
        </p:spPr>
        <p:txBody>
          <a:bodyPr/>
          <a:lstStyle/>
          <a:p>
            <a:r>
              <a:rPr lang="es-MX" u="sng" dirty="0">
                <a:latin typeface="Cambria" panose="02040503050406030204" pitchFamily="18" charset="0"/>
                <a:ea typeface="Cambria" panose="02040503050406030204" pitchFamily="18" charset="0"/>
                <a:cs typeface="Arimo" panose="020B0604020202020204" pitchFamily="34" charset="0"/>
              </a:rPr>
              <a:t>Automóviles destinados al transporte particular de hasta quince pasajeros, motocicletas y embarcaciones.</a:t>
            </a:r>
          </a:p>
          <a:p>
            <a:endParaRPr lang="es-MX" dirty="0"/>
          </a:p>
        </p:txBody>
      </p:sp>
      <p:cxnSp>
        <p:nvCxnSpPr>
          <p:cNvPr id="4" name="Conector recto 3">
            <a:extLst>
              <a:ext uri="{FF2B5EF4-FFF2-40B4-BE49-F238E27FC236}">
                <a16:creationId xmlns:a16="http://schemas.microsoft.com/office/drawing/2014/main" xmlns="" id="{C6605324-386C-40AB-BCF5-DE4C1D3DD737}"/>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CF0E3B34-C8EC-41E6-9AFE-951DC9E88E5A}"/>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xmlns="" id="{6F0EE54F-9D18-4FED-8121-39330DEE1A77}"/>
              </a:ext>
            </a:extLst>
          </p:cNvPr>
          <p:cNvPicPr>
            <a:picLocks noChangeAspect="1"/>
          </p:cNvPicPr>
          <p:nvPr/>
        </p:nvPicPr>
        <p:blipFill>
          <a:blip r:embed="rId2"/>
          <a:stretch>
            <a:fillRect/>
          </a:stretch>
        </p:blipFill>
        <p:spPr>
          <a:xfrm>
            <a:off x="9308756" y="3220526"/>
            <a:ext cx="1905711" cy="2152343"/>
          </a:xfrm>
          <a:prstGeom prst="rect">
            <a:avLst/>
          </a:prstGeom>
        </p:spPr>
      </p:pic>
      <p:pic>
        <p:nvPicPr>
          <p:cNvPr id="8" name="Picture 12">
            <a:extLst>
              <a:ext uri="{FF2B5EF4-FFF2-40B4-BE49-F238E27FC236}">
                <a16:creationId xmlns:a16="http://schemas.microsoft.com/office/drawing/2014/main" xmlns="" id="{F7EE9B96-7462-4B61-8724-B344F3BB42D7}"/>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DA6A1EA4-D407-490B-A547-5EBAD64F09EA}"/>
              </a:ext>
            </a:extLst>
          </p:cNvPr>
          <p:cNvPicPr>
            <a:picLocks noChangeAspect="1"/>
          </p:cNvPicPr>
          <p:nvPr/>
        </p:nvPicPr>
        <p:blipFill>
          <a:blip r:embed="rId4"/>
          <a:stretch>
            <a:fillRect/>
          </a:stretch>
        </p:blipFill>
        <p:spPr>
          <a:xfrm>
            <a:off x="11387328" y="117626"/>
            <a:ext cx="762000" cy="467590"/>
          </a:xfrm>
          <a:prstGeom prst="rect">
            <a:avLst/>
          </a:prstGeom>
        </p:spPr>
      </p:pic>
      <p:sp>
        <p:nvSpPr>
          <p:cNvPr id="6" name="Rectángulo 5"/>
          <p:cNvSpPr/>
          <p:nvPr/>
        </p:nvSpPr>
        <p:spPr>
          <a:xfrm>
            <a:off x="9049331" y="2899524"/>
            <a:ext cx="2424560" cy="369332"/>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Tabla </a:t>
            </a:r>
            <a:r>
              <a:rPr lang="es-MX" sz="600" dirty="0" smtClean="0">
                <a:latin typeface="Calibri" panose="020F0502020204030204" pitchFamily="34" charset="0"/>
                <a:ea typeface="Cambria" panose="02040503050406030204" pitchFamily="18" charset="0"/>
                <a:cs typeface="Calibri" panose="020F0502020204030204" pitchFamily="34" charset="0"/>
              </a:rPr>
              <a:t>3. </a:t>
            </a:r>
            <a:r>
              <a:rPr lang="es-MX" sz="600" dirty="0">
                <a:latin typeface="Calibri" panose="020F0502020204030204" pitchFamily="34" charset="0"/>
                <a:ea typeface="Cambria" panose="02040503050406030204" pitchFamily="18" charset="0"/>
                <a:cs typeface="Calibri" panose="020F0502020204030204" pitchFamily="34" charset="0"/>
              </a:rPr>
              <a:t>Factor  aplicable al impuesto anual sobre Tenencia</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Código Financiero del Estado de México</a:t>
            </a:r>
          </a:p>
        </p:txBody>
      </p:sp>
      <p:sp>
        <p:nvSpPr>
          <p:cNvPr id="10" name="Rectángulo 9"/>
          <p:cNvSpPr/>
          <p:nvPr/>
        </p:nvSpPr>
        <p:spPr>
          <a:xfrm>
            <a:off x="638745" y="2539570"/>
            <a:ext cx="7870102" cy="1361911"/>
          </a:xfrm>
          <a:prstGeom prst="rect">
            <a:avLst/>
          </a:prstGeom>
        </p:spPr>
        <p:txBody>
          <a:bodyPr wrap="square">
            <a:spAutoFit/>
          </a:bodyPr>
          <a:lstStyle/>
          <a:p>
            <a:pPr>
              <a:lnSpc>
                <a:spcPct val="150000"/>
              </a:lnSpc>
            </a:pPr>
            <a:r>
              <a:rPr lang="es-MX" sz="1100" dirty="0">
                <a:latin typeface="Cambria" panose="02040503050406030204" pitchFamily="18" charset="0"/>
                <a:ea typeface="Cambria" panose="02040503050406030204" pitchFamily="18" charset="0"/>
              </a:rPr>
              <a:t>Calcular el impuesto sobre tenencia 2017 de </a:t>
            </a:r>
            <a:r>
              <a:rPr lang="es-MX" sz="1100" dirty="0" smtClean="0">
                <a:latin typeface="Cambria" panose="02040503050406030204" pitchFamily="18" charset="0"/>
                <a:ea typeface="Cambria" panose="02040503050406030204" pitchFamily="18" charset="0"/>
              </a:rPr>
              <a:t>una motocicleta.</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Datos del automóvil:</a:t>
            </a:r>
          </a:p>
          <a:p>
            <a:pPr>
              <a:lnSpc>
                <a:spcPct val="150000"/>
              </a:lnSpc>
            </a:pPr>
            <a:r>
              <a:rPr lang="es-MX" sz="1100" dirty="0">
                <a:latin typeface="Cambria" panose="02040503050406030204" pitchFamily="18" charset="0"/>
                <a:ea typeface="Cambria" panose="02040503050406030204" pitchFamily="18" charset="0"/>
              </a:rPr>
              <a:t>Año de adquisición según factura: </a:t>
            </a:r>
            <a:r>
              <a:rPr lang="es-MX" sz="1100" dirty="0" smtClean="0">
                <a:latin typeface="Cambria" panose="02040503050406030204" pitchFamily="18" charset="0"/>
                <a:ea typeface="Cambria" panose="02040503050406030204" pitchFamily="18" charset="0"/>
              </a:rPr>
              <a:t>julio 2007</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Valor del automóvil según factura: </a:t>
            </a:r>
            <a:r>
              <a:rPr lang="es-MX" sz="1100" dirty="0" smtClean="0">
                <a:latin typeface="Cambria" panose="02040503050406030204" pitchFamily="18" charset="0"/>
                <a:ea typeface="Cambria" panose="02040503050406030204" pitchFamily="18" charset="0"/>
              </a:rPr>
              <a:t>$285, </a:t>
            </a:r>
            <a:r>
              <a:rPr lang="es-MX" sz="1100" dirty="0">
                <a:latin typeface="Cambria" panose="02040503050406030204" pitchFamily="18" charset="0"/>
                <a:ea typeface="Cambria" panose="02040503050406030204" pitchFamily="18" charset="0"/>
              </a:rPr>
              <a:t>000.00</a:t>
            </a:r>
          </a:p>
          <a:p>
            <a:pPr>
              <a:lnSpc>
                <a:spcPct val="150000"/>
              </a:lnSpc>
            </a:pPr>
            <a:r>
              <a:rPr lang="es-MX" sz="1100" dirty="0" smtClean="0">
                <a:latin typeface="Cambria" panose="02040503050406030204" pitchFamily="18" charset="0"/>
                <a:ea typeface="Cambria" panose="02040503050406030204" pitchFamily="18" charset="0"/>
              </a:rPr>
              <a:t> </a:t>
            </a:r>
            <a:endParaRPr lang="es-MX" sz="1100" dirty="0">
              <a:latin typeface="Cambria" panose="02040503050406030204" pitchFamily="18" charset="0"/>
              <a:ea typeface="Cambria" panose="02040503050406030204" pitchFamily="18" charset="0"/>
            </a:endParaRPr>
          </a:p>
        </p:txBody>
      </p:sp>
      <p:graphicFrame>
        <p:nvGraphicFramePr>
          <p:cNvPr id="11" name="Tabla 10"/>
          <p:cNvGraphicFramePr>
            <a:graphicFrameLocks noGrp="1"/>
          </p:cNvGraphicFramePr>
          <p:nvPr>
            <p:extLst>
              <p:ext uri="{D42A27DB-BD31-4B8C-83A1-F6EECF244321}">
                <p14:modId xmlns:p14="http://schemas.microsoft.com/office/powerpoint/2010/main" val="873450851"/>
              </p:ext>
            </p:extLst>
          </p:nvPr>
        </p:nvGraphicFramePr>
        <p:xfrm>
          <a:off x="1905211" y="4234249"/>
          <a:ext cx="2188996" cy="1549400"/>
        </p:xfrm>
        <a:graphic>
          <a:graphicData uri="http://schemas.openxmlformats.org/drawingml/2006/table">
            <a:tbl>
              <a:tblPr firstRow="1" bandRow="1">
                <a:tableStyleId>{5C22544A-7EE6-4342-B048-85BDC9FD1C3A}</a:tableStyleId>
              </a:tblPr>
              <a:tblGrid>
                <a:gridCol w="1094498"/>
                <a:gridCol w="1094498"/>
              </a:tblGrid>
              <a:tr h="304800">
                <a:tc gridSpan="2">
                  <a:txBody>
                    <a:bodyPr/>
                    <a:lstStyle/>
                    <a:p>
                      <a:pPr algn="ctr"/>
                      <a:r>
                        <a:rPr lang="es-MX" sz="900" dirty="0" smtClean="0">
                          <a:latin typeface="Cambria" panose="02040503050406030204" pitchFamily="18" charset="0"/>
                          <a:ea typeface="Cambria" panose="02040503050406030204" pitchFamily="18" charset="0"/>
                        </a:rPr>
                        <a:t>Paso 1</a:t>
                      </a:r>
                      <a:endParaRPr lang="es-MX" sz="900" dirty="0">
                        <a:latin typeface="Cambria" panose="02040503050406030204" pitchFamily="18" charset="0"/>
                        <a:ea typeface="Cambria" panose="02040503050406030204" pitchFamily="18" charset="0"/>
                      </a:endParaRPr>
                    </a:p>
                  </a:txBody>
                  <a:tcPr/>
                </a:tc>
                <a:tc hMerge="1">
                  <a:txBody>
                    <a:bodyPr/>
                    <a:lstStyle/>
                    <a:p>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Valor de</a:t>
                      </a:r>
                      <a:r>
                        <a:rPr lang="es-MX" sz="900" baseline="0" dirty="0" smtClean="0">
                          <a:latin typeface="Cambria" panose="02040503050406030204" pitchFamily="18" charset="0"/>
                          <a:ea typeface="Cambria" panose="02040503050406030204" pitchFamily="18" charset="0"/>
                        </a:rPr>
                        <a:t> la motocicleta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$285, 000.00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Factor de depreciación (tabla 5)</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0.030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Valor depreciado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$8, 550</a:t>
                      </a:r>
                      <a:r>
                        <a:rPr lang="es-MX" sz="900" baseline="0" dirty="0" smtClean="0">
                          <a:latin typeface="Cambria" panose="02040503050406030204" pitchFamily="18" charset="0"/>
                          <a:ea typeface="Cambria" panose="02040503050406030204" pitchFamily="18" charset="0"/>
                        </a:rPr>
                        <a:t>.00</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3356046230"/>
              </p:ext>
            </p:extLst>
          </p:nvPr>
        </p:nvGraphicFramePr>
        <p:xfrm>
          <a:off x="4242489" y="4217773"/>
          <a:ext cx="2059462" cy="2388260"/>
        </p:xfrm>
        <a:graphic>
          <a:graphicData uri="http://schemas.openxmlformats.org/drawingml/2006/table">
            <a:tbl>
              <a:tblPr firstRow="1" bandRow="1">
                <a:tableStyleId>{5C22544A-7EE6-4342-B048-85BDC9FD1C3A}</a:tableStyleId>
              </a:tblPr>
              <a:tblGrid>
                <a:gridCol w="871641"/>
                <a:gridCol w="1187821"/>
              </a:tblGrid>
              <a:tr h="317577">
                <a:tc gridSpan="2">
                  <a:txBody>
                    <a:bodyPr/>
                    <a:lstStyle/>
                    <a:p>
                      <a:pPr algn="ctr"/>
                      <a:r>
                        <a:rPr lang="es-MX" sz="900" dirty="0" smtClean="0">
                          <a:latin typeface="Cambria" panose="02040503050406030204" pitchFamily="18" charset="0"/>
                          <a:ea typeface="Cambria" panose="02040503050406030204" pitchFamily="18" charset="0"/>
                        </a:rPr>
                        <a:t>Paso 2</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591634">
                <a:tc>
                  <a:txBody>
                    <a:bodyPr/>
                    <a:lstStyle/>
                    <a:p>
                      <a:r>
                        <a:rPr lang="es-MX" sz="900" dirty="0" smtClean="0">
                          <a:latin typeface="Cambria" panose="02040503050406030204" pitchFamily="18" charset="0"/>
                          <a:ea typeface="Cambria" panose="02040503050406030204" pitchFamily="18" charset="0"/>
                        </a:rPr>
                        <a:t>INPC Noviembre 2017/INPC</a:t>
                      </a:r>
                      <a:r>
                        <a:rPr lang="es-MX" sz="900" baseline="0" dirty="0" smtClean="0">
                          <a:latin typeface="Cambria" panose="02040503050406030204" pitchFamily="18" charset="0"/>
                          <a:ea typeface="Cambria" panose="02040503050406030204" pitchFamily="18" charset="0"/>
                        </a:rPr>
                        <a:t> Noviembre 2007</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130.0440/86.2315</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Factor</a:t>
                      </a:r>
                      <a:r>
                        <a:rPr lang="es-MX" sz="900" baseline="0" dirty="0" smtClean="0">
                          <a:latin typeface="Cambria" panose="02040503050406030204" pitchFamily="18" charset="0"/>
                          <a:ea typeface="Cambria" panose="02040503050406030204" pitchFamily="18" charset="0"/>
                        </a:rPr>
                        <a:t> de actualización</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1.5080</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Por valor</a:t>
                      </a:r>
                      <a:r>
                        <a:rPr lang="es-MX" sz="900" baseline="0" dirty="0" smtClean="0">
                          <a:latin typeface="Cambria" panose="02040503050406030204" pitchFamily="18" charset="0"/>
                          <a:ea typeface="Cambria" panose="02040503050406030204" pitchFamily="18" charset="0"/>
                        </a:rPr>
                        <a:t> depreciado (Paso 1)</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$8, 550.00</a:t>
                      </a:r>
                      <a:endParaRPr lang="es-MX" sz="900" dirty="0">
                        <a:latin typeface="Cambria" panose="02040503050406030204" pitchFamily="18" charset="0"/>
                        <a:ea typeface="Cambria" panose="02040503050406030204" pitchFamily="18" charset="0"/>
                      </a:endParaRPr>
                    </a:p>
                  </a:txBody>
                  <a:tcPr/>
                </a:tc>
              </a:tr>
              <a:tr h="362695">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 893.40</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1386203365"/>
              </p:ext>
            </p:extLst>
          </p:nvPr>
        </p:nvGraphicFramePr>
        <p:xfrm>
          <a:off x="6447630" y="4199245"/>
          <a:ext cx="2020867" cy="2380200"/>
        </p:xfrm>
        <a:graphic>
          <a:graphicData uri="http://schemas.openxmlformats.org/drawingml/2006/table">
            <a:tbl>
              <a:tblPr firstRow="1" bandRow="1">
                <a:tableStyleId>{5C22544A-7EE6-4342-B048-85BDC9FD1C3A}</a:tableStyleId>
              </a:tblPr>
              <a:tblGrid>
                <a:gridCol w="999376"/>
                <a:gridCol w="1021491"/>
              </a:tblGrid>
              <a:tr h="333921">
                <a:tc gridSpan="2">
                  <a:txBody>
                    <a:bodyPr/>
                    <a:lstStyle/>
                    <a:p>
                      <a:pPr algn="ctr"/>
                      <a:r>
                        <a:rPr lang="es-MX" sz="900" dirty="0" smtClean="0">
                          <a:latin typeface="Cambria" panose="02040503050406030204" pitchFamily="18" charset="0"/>
                          <a:ea typeface="Cambria" panose="02040503050406030204" pitchFamily="18" charset="0"/>
                        </a:rPr>
                        <a:t>Paso 3</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250966">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 893.40</a:t>
                      </a:r>
                      <a:endParaRPr lang="es-MX" sz="900" dirty="0">
                        <a:latin typeface="Cambria" panose="02040503050406030204" pitchFamily="18" charset="0"/>
                        <a:ea typeface="Cambria" panose="02040503050406030204" pitchFamily="18" charset="0"/>
                      </a:endParaRPr>
                    </a:p>
                  </a:txBody>
                  <a:tcPr/>
                </a:tc>
              </a:tr>
              <a:tr h="280086">
                <a:tc>
                  <a:txBody>
                    <a:bodyPr/>
                    <a:lstStyle/>
                    <a:p>
                      <a:r>
                        <a:rPr lang="es-MX" sz="900" dirty="0" smtClean="0">
                          <a:latin typeface="Cambria" panose="02040503050406030204" pitchFamily="18" charset="0"/>
                          <a:ea typeface="Cambria" panose="02040503050406030204" pitchFamily="18" charset="0"/>
                        </a:rPr>
                        <a:t>Limite inferior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0.01</a:t>
                      </a:r>
                      <a:endParaRPr lang="es-MX" sz="900" dirty="0">
                        <a:latin typeface="Cambria" panose="02040503050406030204" pitchFamily="18" charset="0"/>
                        <a:ea typeface="Cambria" panose="02040503050406030204" pitchFamily="18" charset="0"/>
                      </a:endParaRPr>
                    </a:p>
                  </a:txBody>
                  <a:tcPr/>
                </a:tc>
              </a:tr>
              <a:tr h="247135">
                <a:tc>
                  <a:txBody>
                    <a:bodyPr/>
                    <a:lstStyle/>
                    <a:p>
                      <a:r>
                        <a:rPr lang="es-MX" sz="900" dirty="0" smtClean="0">
                          <a:latin typeface="Cambria" panose="02040503050406030204" pitchFamily="18" charset="0"/>
                          <a:ea typeface="Cambria" panose="02040503050406030204" pitchFamily="18" charset="0"/>
                        </a:rPr>
                        <a:t>Excedente</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 893.39</a:t>
                      </a:r>
                      <a:endParaRPr lang="es-MX" sz="900" dirty="0">
                        <a:latin typeface="Cambria" panose="02040503050406030204" pitchFamily="18" charset="0"/>
                        <a:ea typeface="Cambria" panose="02040503050406030204" pitchFamily="18" charset="0"/>
                      </a:endParaRPr>
                    </a:p>
                  </a:txBody>
                  <a:tcPr/>
                </a:tc>
              </a:tr>
              <a:tr h="255373">
                <a:tc>
                  <a:txBody>
                    <a:bodyPr/>
                    <a:lstStyle/>
                    <a:p>
                      <a:r>
                        <a:rPr lang="es-MX" sz="900" dirty="0" smtClean="0">
                          <a:latin typeface="Cambria" panose="02040503050406030204" pitchFamily="18" charset="0"/>
                          <a:ea typeface="Cambria" panose="02040503050406030204" pitchFamily="18" charset="0"/>
                        </a:rPr>
                        <a:t>Por tasa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3%</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Impuesto marginal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$386.80</a:t>
                      </a:r>
                      <a:endParaRPr lang="es-MX" sz="900" dirty="0">
                        <a:latin typeface="Cambria" panose="02040503050406030204" pitchFamily="18" charset="0"/>
                        <a:ea typeface="Cambria" panose="02040503050406030204" pitchFamily="18" charset="0"/>
                      </a:endParaRPr>
                    </a:p>
                  </a:txBody>
                  <a:tcPr/>
                </a:tc>
              </a:tr>
              <a:tr h="255236">
                <a:tc>
                  <a:txBody>
                    <a:bodyPr/>
                    <a:lstStyle/>
                    <a:p>
                      <a:r>
                        <a:rPr lang="es-MX" sz="900" dirty="0" smtClean="0">
                          <a:latin typeface="Cambria" panose="02040503050406030204" pitchFamily="18" charset="0"/>
                          <a:ea typeface="Cambria" panose="02040503050406030204" pitchFamily="18" charset="0"/>
                        </a:rPr>
                        <a:t>Más</a:t>
                      </a:r>
                      <a:r>
                        <a:rPr lang="es-MX" sz="900" baseline="0" dirty="0" smtClean="0">
                          <a:latin typeface="Cambria" panose="02040503050406030204" pitchFamily="18" charset="0"/>
                          <a:ea typeface="Cambria" panose="02040503050406030204" pitchFamily="18" charset="0"/>
                        </a:rPr>
                        <a:t> cuota fija</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0.00</a:t>
                      </a:r>
                      <a:endParaRPr lang="es-MX" sz="900" dirty="0">
                        <a:latin typeface="Cambria" panose="02040503050406030204" pitchFamily="18" charset="0"/>
                        <a:ea typeface="Cambria" panose="02040503050406030204" pitchFamily="18" charset="0"/>
                      </a:endParaRPr>
                    </a:p>
                  </a:txBody>
                  <a:tcPr/>
                </a:tc>
              </a:tr>
              <a:tr h="271849">
                <a:tc>
                  <a:txBody>
                    <a:bodyPr/>
                    <a:lstStyle/>
                    <a:p>
                      <a:r>
                        <a:rPr lang="es-MX" sz="900" dirty="0" smtClean="0">
                          <a:latin typeface="Cambria" panose="02040503050406030204" pitchFamily="18" charset="0"/>
                          <a:ea typeface="Cambria" panose="02040503050406030204" pitchFamily="18" charset="0"/>
                        </a:rPr>
                        <a:t>Impuesto anual</a:t>
                      </a:r>
                      <a:endParaRPr lang="es-MX" sz="900" dirty="0">
                        <a:latin typeface="Cambria" panose="02040503050406030204" pitchFamily="18" charset="0"/>
                        <a:ea typeface="Cambria" panose="02040503050406030204" pitchFamily="18" charset="0"/>
                      </a:endParaRPr>
                    </a:p>
                  </a:txBody>
                  <a:tcPr/>
                </a:tc>
                <a:tc>
                  <a:txBody>
                    <a:bodyPr/>
                    <a:lstStyle/>
                    <a:p>
                      <a:r>
                        <a:rPr lang="es-MX" sz="900" b="1" u="sng" dirty="0" smtClean="0">
                          <a:latin typeface="Cambria" panose="02040503050406030204" pitchFamily="18" charset="0"/>
                          <a:ea typeface="Cambria" panose="02040503050406030204" pitchFamily="18" charset="0"/>
                        </a:rPr>
                        <a:t>$387.00</a:t>
                      </a:r>
                      <a:endParaRPr lang="es-MX" sz="900" b="1" u="sng" dirty="0">
                        <a:latin typeface="Cambria" panose="02040503050406030204" pitchFamily="18" charset="0"/>
                        <a:ea typeface="Cambria" panose="02040503050406030204" pitchFamily="18" charset="0"/>
                      </a:endParaRPr>
                    </a:p>
                  </a:txBody>
                  <a:tcPr/>
                </a:tc>
              </a:tr>
            </a:tbl>
          </a:graphicData>
        </a:graphic>
      </p:graphicFrame>
      <p:sp>
        <p:nvSpPr>
          <p:cNvPr id="16" name="Rectángulo 15"/>
          <p:cNvSpPr/>
          <p:nvPr/>
        </p:nvSpPr>
        <p:spPr>
          <a:xfrm>
            <a:off x="3500647" y="3919224"/>
            <a:ext cx="3715265" cy="276999"/>
          </a:xfrm>
          <a:prstGeom prst="rect">
            <a:avLst/>
          </a:prstGeom>
        </p:spPr>
        <p:txBody>
          <a:bodyPr wrap="square">
            <a:spAutoFit/>
          </a:bodyPr>
          <a:lstStyle/>
          <a:p>
            <a:pPr algn="ctr"/>
            <a:r>
              <a:rPr lang="es-MX" sz="600" dirty="0" smtClean="0">
                <a:latin typeface="Calibri" panose="020F0502020204030204" pitchFamily="34" charset="0"/>
                <a:ea typeface="Cambria" panose="02040503050406030204" pitchFamily="18" charset="0"/>
                <a:cs typeface="Calibri" panose="020F0502020204030204" pitchFamily="34" charset="0"/>
              </a:rPr>
              <a:t>Cuadro5.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anual sobre </a:t>
            </a:r>
            <a:r>
              <a:rPr lang="es-MX" sz="600" dirty="0" smtClean="0">
                <a:latin typeface="Calibri" panose="020F0502020204030204" pitchFamily="34" charset="0"/>
                <a:ea typeface="Cambria" panose="02040503050406030204" pitchFamily="18" charset="0"/>
                <a:cs typeface="Calibri" panose="020F0502020204030204" pitchFamily="34" charset="0"/>
              </a:rPr>
              <a:t>Tenencia.</a:t>
            </a:r>
            <a:endParaRPr lang="es-MX" sz="600" dirty="0">
              <a:latin typeface="Calibri" panose="020F0502020204030204" pitchFamily="34" charset="0"/>
              <a:ea typeface="Cambria" panose="02040503050406030204" pitchFamily="18" charset="0"/>
              <a:cs typeface="Calibri" panose="020F0502020204030204" pitchFamily="34" charset="0"/>
            </a:endParaRP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7" name="CuadroTexto 16">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630189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4E931AB-F3F5-4CD2-9739-E4E2073A669B}"/>
              </a:ext>
            </a:extLst>
          </p:cNvPr>
          <p:cNvSpPr>
            <a:spLocks noGrp="1"/>
          </p:cNvSpPr>
          <p:nvPr>
            <p:ph type="title"/>
          </p:nvPr>
        </p:nvSpPr>
        <p:spPr/>
        <p:txBody>
          <a:bodyPr>
            <a:normAutofit/>
          </a:bodyPr>
          <a:lstStyle/>
          <a:p>
            <a:pPr algn="ctr"/>
            <a:r>
              <a:rPr lang="es-MX" sz="1800" dirty="0">
                <a:solidFill>
                  <a:schemeClr val="tx1"/>
                </a:solidFill>
                <a:latin typeface="Bodoni MT" panose="02070603080606020203" pitchFamily="18" charset="0"/>
              </a:rPr>
              <a:t>Guion explicativo para el empleo del material, con relación a los objetivos y contenidos del curso.</a:t>
            </a:r>
            <a:endParaRPr lang="es-MX" sz="1800" dirty="0">
              <a:latin typeface="Bodoni MT" panose="02070603080606020203" pitchFamily="18" charset="0"/>
            </a:endParaRPr>
          </a:p>
        </p:txBody>
      </p:sp>
      <p:sp>
        <p:nvSpPr>
          <p:cNvPr id="3" name="Marcador de contenido 2">
            <a:extLst>
              <a:ext uri="{FF2B5EF4-FFF2-40B4-BE49-F238E27FC236}">
                <a16:creationId xmlns:a16="http://schemas.microsoft.com/office/drawing/2014/main" xmlns="" id="{97E1EE04-A061-412E-9103-CA07629BE008}"/>
              </a:ext>
            </a:extLst>
          </p:cNvPr>
          <p:cNvSpPr>
            <a:spLocks noGrp="1"/>
          </p:cNvSpPr>
          <p:nvPr>
            <p:ph idx="1"/>
          </p:nvPr>
        </p:nvSpPr>
        <p:spPr>
          <a:xfrm>
            <a:off x="946490" y="1828801"/>
            <a:ext cx="9720071" cy="4023360"/>
          </a:xfrm>
        </p:spPr>
        <p:txBody>
          <a:bodyPr>
            <a:noAutofit/>
          </a:bodyPr>
          <a:lstStyle/>
          <a:p>
            <a:pPr algn="just">
              <a:lnSpc>
                <a:spcPct val="150000"/>
              </a:lnSpc>
              <a:buFont typeface="Wingdings" panose="05000000000000000000" pitchFamily="2" charset="2"/>
              <a:buChar char="Ø"/>
            </a:pPr>
            <a:r>
              <a:rPr lang="es-MX" sz="1400" b="1" dirty="0">
                <a:latin typeface="Cambria" panose="02040503050406030204" pitchFamily="18" charset="0"/>
                <a:ea typeface="Cambria" panose="02040503050406030204" pitchFamily="18" charset="0"/>
              </a:rPr>
              <a:t>Justificación.</a:t>
            </a:r>
          </a:p>
          <a:p>
            <a:pPr algn="just">
              <a:lnSpc>
                <a:spcPct val="150000"/>
              </a:lnSpc>
            </a:pPr>
            <a:r>
              <a:rPr lang="es-MX" sz="1400" dirty="0">
                <a:latin typeface="Cambria" panose="02040503050406030204" pitchFamily="18" charset="0"/>
                <a:ea typeface="Cambria" panose="02040503050406030204" pitchFamily="18" charset="0"/>
              </a:rPr>
              <a:t>La Unidad de Aprendizaje de Contribuciones Locales, esta diseñada en la modalidad de taller, cuyo objetivo es permitir que el alumno analice e interprete las disposiciones fiscales aplicables al Código Financiero del Estado de México y sus Municipios.</a:t>
            </a:r>
          </a:p>
          <a:p>
            <a:pPr algn="just">
              <a:lnSpc>
                <a:spcPct val="150000"/>
              </a:lnSpc>
            </a:pPr>
            <a:r>
              <a:rPr lang="es-MX" sz="1400" dirty="0">
                <a:latin typeface="Cambria" panose="02040503050406030204" pitchFamily="18" charset="0"/>
                <a:ea typeface="Cambria" panose="02040503050406030204" pitchFamily="18" charset="0"/>
              </a:rPr>
              <a:t>Se compone de 8 unidades de competencias.</a:t>
            </a:r>
          </a:p>
          <a:p>
            <a:pPr>
              <a:buFont typeface="Wingdings" panose="05000000000000000000" pitchFamily="2" charset="2"/>
              <a:buChar char="Ø"/>
            </a:pPr>
            <a:r>
              <a:rPr lang="es-MX" sz="1400" b="1" dirty="0">
                <a:latin typeface="Cambria" panose="02040503050406030204" pitchFamily="18" charset="0"/>
                <a:ea typeface="Cambria" panose="02040503050406030204" pitchFamily="18" charset="0"/>
              </a:rPr>
              <a:t>Propósito de la Unidad de Aprendizaje.</a:t>
            </a:r>
          </a:p>
          <a:p>
            <a:pPr>
              <a:lnSpc>
                <a:spcPct val="150000"/>
              </a:lnSpc>
            </a:pPr>
            <a:r>
              <a:rPr lang="es-MX" sz="1400" dirty="0">
                <a:latin typeface="Cambria" panose="02040503050406030204" pitchFamily="18" charset="0"/>
                <a:ea typeface="Cambria" panose="02040503050406030204" pitchFamily="18" charset="0"/>
              </a:rPr>
              <a:t>Analizar, evaluar y aplicarlos diferentes casos contenidos en las disposiciones fiscales estatales y municipales, concluyendo con una práctica integral.</a:t>
            </a:r>
          </a:p>
          <a:p>
            <a:pPr>
              <a:lnSpc>
                <a:spcPct val="150000"/>
              </a:lnSpc>
            </a:pPr>
            <a:r>
              <a:rPr lang="es-MX" sz="1400" u="sng" dirty="0">
                <a:latin typeface="Cambria" panose="02040503050406030204" pitchFamily="18" charset="0"/>
                <a:ea typeface="Cambria" panose="02040503050406030204" pitchFamily="18" charset="0"/>
              </a:rPr>
              <a:t>El uso de este material se centra en la Unidad III la cual permitirá al alumno analizar el sujeto, objeto, base, tasa o tarifa de cada uno de los impuestos en el ámbito estatal, así como desarrollar casos prácticos de </a:t>
            </a:r>
            <a:r>
              <a:rPr lang="es-MX" sz="1400" u="sng" dirty="0" smtClean="0">
                <a:latin typeface="Cambria" panose="02040503050406030204" pitchFamily="18" charset="0"/>
                <a:ea typeface="Cambria" panose="02040503050406030204" pitchFamily="18" charset="0"/>
              </a:rPr>
              <a:t>cálculo </a:t>
            </a:r>
            <a:r>
              <a:rPr lang="es-MX" sz="1400" u="sng" dirty="0">
                <a:latin typeface="Cambria" panose="02040503050406030204" pitchFamily="18" charset="0"/>
                <a:ea typeface="Cambria" panose="02040503050406030204" pitchFamily="18" charset="0"/>
              </a:rPr>
              <a:t>de cada impuesto.</a:t>
            </a:r>
          </a:p>
          <a:p>
            <a:pPr>
              <a:lnSpc>
                <a:spcPct val="150000"/>
              </a:lnSpc>
            </a:pPr>
            <a:endParaRPr lang="es-MX" sz="1400" dirty="0">
              <a:latin typeface="Cambria" panose="02040503050406030204" pitchFamily="18" charset="0"/>
              <a:ea typeface="Cambria" panose="02040503050406030204" pitchFamily="18" charset="0"/>
            </a:endParaRPr>
          </a:p>
          <a:p>
            <a:endParaRPr lang="es-MX" sz="1400" dirty="0">
              <a:latin typeface="Cambria" panose="02040503050406030204" pitchFamily="18" charset="0"/>
              <a:ea typeface="Cambria" panose="02040503050406030204" pitchFamily="18" charset="0"/>
            </a:endParaRPr>
          </a:p>
        </p:txBody>
      </p:sp>
      <p:cxnSp>
        <p:nvCxnSpPr>
          <p:cNvPr id="4" name="Conector recto 3">
            <a:extLst>
              <a:ext uri="{FF2B5EF4-FFF2-40B4-BE49-F238E27FC236}">
                <a16:creationId xmlns:a16="http://schemas.microsoft.com/office/drawing/2014/main" xmlns="" id="{02520726-3AB2-4E44-B83D-78FF514469D4}"/>
              </a:ext>
            </a:extLst>
          </p:cNvPr>
          <p:cNvCxnSpPr>
            <a:cxnSpLocks/>
          </p:cNvCxnSpPr>
          <p:nvPr/>
        </p:nvCxnSpPr>
        <p:spPr>
          <a:xfrm>
            <a:off x="793101" y="661413"/>
            <a:ext cx="10278124"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EDAFBF03-1790-42C3-844B-8A5FEDA0C03B}"/>
              </a:ext>
            </a:extLst>
          </p:cNvPr>
          <p:cNvCxnSpPr>
            <a:cxnSpLocks/>
          </p:cNvCxnSpPr>
          <p:nvPr/>
        </p:nvCxnSpPr>
        <p:spPr>
          <a:xfrm>
            <a:off x="1224951" y="1621766"/>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Picture 12">
            <a:extLst>
              <a:ext uri="{FF2B5EF4-FFF2-40B4-BE49-F238E27FC236}">
                <a16:creationId xmlns:a16="http://schemas.microsoft.com/office/drawing/2014/main" xmlns="" id="{9E5D6EA4-D573-4611-8440-D1A5AA748510}"/>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7" name="Imagen 6">
            <a:extLst>
              <a:ext uri="{FF2B5EF4-FFF2-40B4-BE49-F238E27FC236}">
                <a16:creationId xmlns:a16="http://schemas.microsoft.com/office/drawing/2014/main" xmlns="" id="{6B87AE04-5222-485B-BB0C-FFBAB0B3CA17}"/>
              </a:ext>
            </a:extLst>
          </p:cNvPr>
          <p:cNvPicPr>
            <a:picLocks noChangeAspect="1"/>
          </p:cNvPicPr>
          <p:nvPr/>
        </p:nvPicPr>
        <p:blipFill>
          <a:blip r:embed="rId3"/>
          <a:stretch>
            <a:fillRect/>
          </a:stretch>
        </p:blipFill>
        <p:spPr>
          <a:xfrm>
            <a:off x="11387328" y="117626"/>
            <a:ext cx="762000" cy="467590"/>
          </a:xfrm>
          <a:prstGeom prst="rect">
            <a:avLst/>
          </a:prstGeom>
        </p:spPr>
      </p:pic>
    </p:spTree>
    <p:extLst>
      <p:ext uri="{BB962C8B-B14F-4D97-AF65-F5344CB8AC3E}">
        <p14:creationId xmlns:p14="http://schemas.microsoft.com/office/powerpoint/2010/main" val="2359095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4A80AA-5D64-4B0E-878C-96254148AC87}"/>
              </a:ext>
            </a:extLst>
          </p:cNvPr>
          <p:cNvSpPr>
            <a:spLocks noGrp="1"/>
          </p:cNvSpPr>
          <p:nvPr>
            <p:ph type="title"/>
          </p:nvPr>
        </p:nvSpPr>
        <p:spPr>
          <a:xfrm>
            <a:off x="1233577" y="869888"/>
            <a:ext cx="9286576" cy="79500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447BE8A7-737A-4801-B009-558BEB1CAC1A}"/>
              </a:ext>
            </a:extLst>
          </p:cNvPr>
          <p:cNvSpPr>
            <a:spLocks noGrp="1"/>
          </p:cNvSpPr>
          <p:nvPr>
            <p:ph idx="1"/>
          </p:nvPr>
        </p:nvSpPr>
        <p:spPr>
          <a:xfrm>
            <a:off x="793101" y="1664897"/>
            <a:ext cx="10671405" cy="4435989"/>
          </a:xfrm>
        </p:spPr>
        <p:txBody>
          <a:bodyPr/>
          <a:lstStyle/>
          <a:p>
            <a:r>
              <a:rPr lang="es-MX" u="sng" dirty="0">
                <a:latin typeface="Cambria" panose="02040503050406030204" pitchFamily="18" charset="0"/>
                <a:ea typeface="Cambria" panose="02040503050406030204" pitchFamily="18" charset="0"/>
                <a:cs typeface="Arimo" panose="020B0604020202020204" pitchFamily="34" charset="0"/>
              </a:rPr>
              <a:t>Automóviles destinados al transporte particular de más de quince pasajeros de carga o público de pasajeros.</a:t>
            </a:r>
          </a:p>
          <a:p>
            <a:endParaRPr lang="es-MX" u="sng" dirty="0">
              <a:latin typeface="Cambria" panose="02040503050406030204" pitchFamily="18" charset="0"/>
              <a:ea typeface="Cambria" panose="02040503050406030204" pitchFamily="18" charset="0"/>
              <a:cs typeface="Arimo" panose="020B0604020202020204" pitchFamily="34" charset="0"/>
            </a:endParaRPr>
          </a:p>
          <a:p>
            <a:endParaRPr lang="es-MX" dirty="0"/>
          </a:p>
        </p:txBody>
      </p:sp>
      <p:cxnSp>
        <p:nvCxnSpPr>
          <p:cNvPr id="4" name="Conector recto 3">
            <a:extLst>
              <a:ext uri="{FF2B5EF4-FFF2-40B4-BE49-F238E27FC236}">
                <a16:creationId xmlns:a16="http://schemas.microsoft.com/office/drawing/2014/main" xmlns="" id="{C6605324-386C-40AB-BCF5-DE4C1D3DD737}"/>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CF0E3B34-C8EC-41E6-9AFE-951DC9E88E5A}"/>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xmlns="" id="{49FD8457-DBC2-48AB-8D59-D0FE4CF97455}"/>
              </a:ext>
            </a:extLst>
          </p:cNvPr>
          <p:cNvPicPr>
            <a:picLocks noChangeAspect="1"/>
          </p:cNvPicPr>
          <p:nvPr/>
        </p:nvPicPr>
        <p:blipFill>
          <a:blip r:embed="rId2"/>
          <a:stretch>
            <a:fillRect/>
          </a:stretch>
        </p:blipFill>
        <p:spPr>
          <a:xfrm>
            <a:off x="8985797" y="3181224"/>
            <a:ext cx="1915497" cy="2122098"/>
          </a:xfrm>
          <a:prstGeom prst="rect">
            <a:avLst/>
          </a:prstGeom>
        </p:spPr>
      </p:pic>
      <p:pic>
        <p:nvPicPr>
          <p:cNvPr id="8" name="Picture 12">
            <a:extLst>
              <a:ext uri="{FF2B5EF4-FFF2-40B4-BE49-F238E27FC236}">
                <a16:creationId xmlns:a16="http://schemas.microsoft.com/office/drawing/2014/main" xmlns="" id="{3823413A-C0AF-4ED4-AC9B-57B75A3622DC}"/>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F87EE04E-BA65-42FC-8387-C8F95274E01D}"/>
              </a:ext>
            </a:extLst>
          </p:cNvPr>
          <p:cNvPicPr>
            <a:picLocks noChangeAspect="1"/>
          </p:cNvPicPr>
          <p:nvPr/>
        </p:nvPicPr>
        <p:blipFill>
          <a:blip r:embed="rId4"/>
          <a:stretch>
            <a:fillRect/>
          </a:stretch>
        </p:blipFill>
        <p:spPr>
          <a:xfrm>
            <a:off x="11387328" y="117626"/>
            <a:ext cx="762000" cy="467590"/>
          </a:xfrm>
          <a:prstGeom prst="rect">
            <a:avLst/>
          </a:prstGeom>
        </p:spPr>
      </p:pic>
      <p:sp>
        <p:nvSpPr>
          <p:cNvPr id="10" name="Rectángulo 9"/>
          <p:cNvSpPr/>
          <p:nvPr/>
        </p:nvSpPr>
        <p:spPr>
          <a:xfrm>
            <a:off x="727566" y="2383711"/>
            <a:ext cx="7870102" cy="1361911"/>
          </a:xfrm>
          <a:prstGeom prst="rect">
            <a:avLst/>
          </a:prstGeom>
        </p:spPr>
        <p:txBody>
          <a:bodyPr wrap="square">
            <a:spAutoFit/>
          </a:bodyPr>
          <a:lstStyle/>
          <a:p>
            <a:pPr>
              <a:lnSpc>
                <a:spcPct val="150000"/>
              </a:lnSpc>
            </a:pPr>
            <a:r>
              <a:rPr lang="es-MX" sz="1100" dirty="0">
                <a:latin typeface="Cambria" panose="02040503050406030204" pitchFamily="18" charset="0"/>
                <a:ea typeface="Cambria" panose="02040503050406030204" pitchFamily="18" charset="0"/>
              </a:rPr>
              <a:t>Calcular el impuesto sobre tenencia 2017 de un </a:t>
            </a:r>
            <a:r>
              <a:rPr lang="es-MX" sz="1100" dirty="0" smtClean="0">
                <a:latin typeface="Cambria" panose="02040503050406030204" pitchFamily="18" charset="0"/>
                <a:ea typeface="Cambria" panose="02040503050406030204" pitchFamily="18" charset="0"/>
              </a:rPr>
              <a:t>microbús.</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Datos del automóvil:</a:t>
            </a:r>
          </a:p>
          <a:p>
            <a:pPr>
              <a:lnSpc>
                <a:spcPct val="150000"/>
              </a:lnSpc>
            </a:pPr>
            <a:r>
              <a:rPr lang="es-MX" sz="1100" dirty="0">
                <a:latin typeface="Cambria" panose="02040503050406030204" pitchFamily="18" charset="0"/>
                <a:ea typeface="Cambria" panose="02040503050406030204" pitchFamily="18" charset="0"/>
              </a:rPr>
              <a:t>Año de adquisición según factura: </a:t>
            </a:r>
            <a:r>
              <a:rPr lang="es-MX" sz="1100" dirty="0" smtClean="0">
                <a:latin typeface="Cambria" panose="02040503050406030204" pitchFamily="18" charset="0"/>
                <a:ea typeface="Cambria" panose="02040503050406030204" pitchFamily="18" charset="0"/>
              </a:rPr>
              <a:t>2011</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Valor del automóvil según factura: </a:t>
            </a:r>
            <a:r>
              <a:rPr lang="es-MX" sz="1100" dirty="0" smtClean="0">
                <a:latin typeface="Cambria" panose="02040503050406030204" pitchFamily="18" charset="0"/>
                <a:ea typeface="Cambria" panose="02040503050406030204" pitchFamily="18" charset="0"/>
              </a:rPr>
              <a:t>$380, 000.00</a:t>
            </a:r>
          </a:p>
          <a:p>
            <a:pPr>
              <a:lnSpc>
                <a:spcPct val="150000"/>
              </a:lnSpc>
            </a:pPr>
            <a:r>
              <a:rPr lang="es-MX" sz="1100" dirty="0" smtClean="0">
                <a:latin typeface="Cambria" panose="02040503050406030204" pitchFamily="18" charset="0"/>
                <a:ea typeface="Cambria" panose="02040503050406030204" pitchFamily="18" charset="0"/>
              </a:rPr>
              <a:t> </a:t>
            </a:r>
            <a:endParaRPr lang="es-MX" sz="1100" dirty="0">
              <a:latin typeface="Cambria" panose="02040503050406030204" pitchFamily="18" charset="0"/>
              <a:ea typeface="Cambria" panose="02040503050406030204" pitchFamily="18" charset="0"/>
            </a:endParaRPr>
          </a:p>
        </p:txBody>
      </p:sp>
      <p:sp>
        <p:nvSpPr>
          <p:cNvPr id="6" name="Rectángulo 5"/>
          <p:cNvSpPr/>
          <p:nvPr/>
        </p:nvSpPr>
        <p:spPr>
          <a:xfrm>
            <a:off x="8597668" y="2821508"/>
            <a:ext cx="2506939" cy="369332"/>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Tabla </a:t>
            </a:r>
            <a:r>
              <a:rPr lang="es-MX" sz="600" dirty="0" smtClean="0">
                <a:latin typeface="Calibri" panose="020F0502020204030204" pitchFamily="34" charset="0"/>
                <a:ea typeface="Cambria" panose="02040503050406030204" pitchFamily="18" charset="0"/>
                <a:cs typeface="Calibri" panose="020F0502020204030204" pitchFamily="34" charset="0"/>
              </a:rPr>
              <a:t>5. </a:t>
            </a:r>
            <a:r>
              <a:rPr lang="es-MX" sz="600" dirty="0">
                <a:latin typeface="Calibri" panose="020F0502020204030204" pitchFamily="34" charset="0"/>
                <a:ea typeface="Cambria" panose="02040503050406030204" pitchFamily="18" charset="0"/>
                <a:cs typeface="Calibri" panose="020F0502020204030204" pitchFamily="34" charset="0"/>
              </a:rPr>
              <a:t>Factor  aplicable al impuesto anual sobre Tenencia</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Código Financiero del Estado de México</a:t>
            </a:r>
          </a:p>
        </p:txBody>
      </p:sp>
      <p:graphicFrame>
        <p:nvGraphicFramePr>
          <p:cNvPr id="11" name="Tabla 10"/>
          <p:cNvGraphicFramePr>
            <a:graphicFrameLocks noGrp="1"/>
          </p:cNvGraphicFramePr>
          <p:nvPr>
            <p:extLst>
              <p:ext uri="{D42A27DB-BD31-4B8C-83A1-F6EECF244321}">
                <p14:modId xmlns:p14="http://schemas.microsoft.com/office/powerpoint/2010/main" val="4014711116"/>
              </p:ext>
            </p:extLst>
          </p:nvPr>
        </p:nvGraphicFramePr>
        <p:xfrm>
          <a:off x="793101" y="3998326"/>
          <a:ext cx="2188996" cy="1615440"/>
        </p:xfrm>
        <a:graphic>
          <a:graphicData uri="http://schemas.openxmlformats.org/drawingml/2006/table">
            <a:tbl>
              <a:tblPr firstRow="1" bandRow="1">
                <a:tableStyleId>{5C22544A-7EE6-4342-B048-85BDC9FD1C3A}</a:tableStyleId>
              </a:tblPr>
              <a:tblGrid>
                <a:gridCol w="1094498"/>
                <a:gridCol w="1094498"/>
              </a:tblGrid>
              <a:tr h="370840">
                <a:tc gridSpan="2">
                  <a:txBody>
                    <a:bodyPr/>
                    <a:lstStyle/>
                    <a:p>
                      <a:pPr algn="ctr"/>
                      <a:r>
                        <a:rPr lang="es-MX" sz="900" dirty="0" smtClean="0">
                          <a:latin typeface="Cambria" panose="02040503050406030204" pitchFamily="18" charset="0"/>
                          <a:ea typeface="Cambria" panose="02040503050406030204" pitchFamily="18" charset="0"/>
                        </a:rPr>
                        <a:t>Paso 1</a:t>
                      </a:r>
                      <a:endParaRPr lang="es-MX" sz="900" dirty="0">
                        <a:latin typeface="Cambria" panose="02040503050406030204" pitchFamily="18" charset="0"/>
                        <a:ea typeface="Cambria" panose="02040503050406030204" pitchFamily="18" charset="0"/>
                      </a:endParaRPr>
                    </a:p>
                  </a:txBody>
                  <a:tcPr/>
                </a:tc>
                <a:tc hMerge="1">
                  <a:txBody>
                    <a:bodyPr/>
                    <a:lstStyle/>
                    <a:p>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Valor del automóvil</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$380, 000.00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Factor de depreciación (tabla 5)</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0.400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Valor depreciado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$152,</a:t>
                      </a:r>
                      <a:r>
                        <a:rPr lang="es-MX" sz="900" baseline="0" dirty="0" smtClean="0">
                          <a:latin typeface="Cambria" panose="02040503050406030204" pitchFamily="18" charset="0"/>
                          <a:ea typeface="Cambria" panose="02040503050406030204" pitchFamily="18" charset="0"/>
                        </a:rPr>
                        <a:t> 000.00</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277217812"/>
              </p:ext>
            </p:extLst>
          </p:nvPr>
        </p:nvGraphicFramePr>
        <p:xfrm>
          <a:off x="3155089" y="4013427"/>
          <a:ext cx="2059462" cy="2433378"/>
        </p:xfrm>
        <a:graphic>
          <a:graphicData uri="http://schemas.openxmlformats.org/drawingml/2006/table">
            <a:tbl>
              <a:tblPr firstRow="1" bandRow="1">
                <a:tableStyleId>{5C22544A-7EE6-4342-B048-85BDC9FD1C3A}</a:tableStyleId>
              </a:tblPr>
              <a:tblGrid>
                <a:gridCol w="871641"/>
                <a:gridCol w="1187821"/>
              </a:tblGrid>
              <a:tr h="362695">
                <a:tc gridSpan="2">
                  <a:txBody>
                    <a:bodyPr/>
                    <a:lstStyle/>
                    <a:p>
                      <a:pPr algn="ctr"/>
                      <a:r>
                        <a:rPr lang="es-MX" sz="900" dirty="0" smtClean="0">
                          <a:latin typeface="Cambria" panose="02040503050406030204" pitchFamily="18" charset="0"/>
                          <a:ea typeface="Cambria" panose="02040503050406030204" pitchFamily="18" charset="0"/>
                        </a:rPr>
                        <a:t>Paso 2</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591634">
                <a:tc>
                  <a:txBody>
                    <a:bodyPr/>
                    <a:lstStyle/>
                    <a:p>
                      <a:r>
                        <a:rPr lang="es-MX" sz="900" dirty="0" smtClean="0">
                          <a:latin typeface="Cambria" panose="02040503050406030204" pitchFamily="18" charset="0"/>
                          <a:ea typeface="Cambria" panose="02040503050406030204" pitchFamily="18" charset="0"/>
                        </a:rPr>
                        <a:t>INPC Noviembre 2017/INPC</a:t>
                      </a:r>
                      <a:r>
                        <a:rPr lang="es-MX" sz="900" baseline="0" dirty="0" smtClean="0">
                          <a:latin typeface="Cambria" panose="02040503050406030204" pitchFamily="18" charset="0"/>
                          <a:ea typeface="Cambria" panose="02040503050406030204" pitchFamily="18" charset="0"/>
                        </a:rPr>
                        <a:t> Noviembre 2011</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130.0440/102.7070</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Factor</a:t>
                      </a:r>
                      <a:r>
                        <a:rPr lang="es-MX" sz="900" baseline="0" dirty="0" smtClean="0">
                          <a:latin typeface="Cambria" panose="02040503050406030204" pitchFamily="18" charset="0"/>
                          <a:ea typeface="Cambria" panose="02040503050406030204" pitchFamily="18" charset="0"/>
                        </a:rPr>
                        <a:t> de actualización</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1.2661</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Por valor</a:t>
                      </a:r>
                      <a:r>
                        <a:rPr lang="es-MX" sz="900" baseline="0" dirty="0" smtClean="0">
                          <a:latin typeface="Cambria" panose="02040503050406030204" pitchFamily="18" charset="0"/>
                          <a:ea typeface="Cambria" panose="02040503050406030204" pitchFamily="18" charset="0"/>
                        </a:rPr>
                        <a:t> depreciado (Paso 1)</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$152,</a:t>
                      </a:r>
                      <a:r>
                        <a:rPr lang="es-MX" sz="900" baseline="0" dirty="0" smtClean="0">
                          <a:latin typeface="Cambria" panose="02040503050406030204" pitchFamily="18" charset="0"/>
                          <a:ea typeface="Cambria" panose="02040503050406030204" pitchFamily="18" charset="0"/>
                        </a:rPr>
                        <a:t> 000.00</a:t>
                      </a:r>
                      <a:endParaRPr lang="es-MX" sz="900" dirty="0">
                        <a:latin typeface="Cambria" panose="02040503050406030204" pitchFamily="18" charset="0"/>
                        <a:ea typeface="Cambria" panose="02040503050406030204" pitchFamily="18" charset="0"/>
                      </a:endParaRPr>
                    </a:p>
                  </a:txBody>
                  <a:tcPr/>
                </a:tc>
              </a:tr>
              <a:tr h="362695">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$192,</a:t>
                      </a:r>
                      <a:r>
                        <a:rPr lang="es-MX" sz="900" baseline="0" dirty="0" smtClean="0">
                          <a:latin typeface="Cambria" panose="02040503050406030204" pitchFamily="18" charset="0"/>
                          <a:ea typeface="Cambria" panose="02040503050406030204" pitchFamily="18" charset="0"/>
                        </a:rPr>
                        <a:t> 447.2</a:t>
                      </a:r>
                      <a:r>
                        <a:rPr lang="es-MX" sz="900" dirty="0" smtClean="0">
                          <a:latin typeface="Cambria" panose="02040503050406030204" pitchFamily="18" charset="0"/>
                          <a:ea typeface="Cambria" panose="02040503050406030204" pitchFamily="18" charset="0"/>
                        </a:rPr>
                        <a:t>0</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3" name="Tabla 12"/>
          <p:cNvGraphicFramePr>
            <a:graphicFrameLocks noGrp="1"/>
          </p:cNvGraphicFramePr>
          <p:nvPr>
            <p:extLst>
              <p:ext uri="{D42A27DB-BD31-4B8C-83A1-F6EECF244321}">
                <p14:modId xmlns:p14="http://schemas.microsoft.com/office/powerpoint/2010/main" val="2268397948"/>
              </p:ext>
            </p:extLst>
          </p:nvPr>
        </p:nvGraphicFramePr>
        <p:xfrm>
          <a:off x="5412260" y="3998326"/>
          <a:ext cx="1878228" cy="1483360"/>
        </p:xfrm>
        <a:graphic>
          <a:graphicData uri="http://schemas.openxmlformats.org/drawingml/2006/table">
            <a:tbl>
              <a:tblPr firstRow="1" bandRow="1">
                <a:tableStyleId>{5C22544A-7EE6-4342-B048-85BDC9FD1C3A}</a:tableStyleId>
              </a:tblPr>
              <a:tblGrid>
                <a:gridCol w="939114"/>
                <a:gridCol w="939114"/>
              </a:tblGrid>
              <a:tr h="370840">
                <a:tc gridSpan="2">
                  <a:txBody>
                    <a:bodyPr/>
                    <a:lstStyle/>
                    <a:p>
                      <a:pPr algn="ctr"/>
                      <a:r>
                        <a:rPr lang="es-MX" sz="900" dirty="0" smtClean="0">
                          <a:latin typeface="Cambria" panose="02040503050406030204" pitchFamily="18" charset="0"/>
                          <a:ea typeface="Cambria" panose="02040503050406030204" pitchFamily="18" charset="0"/>
                        </a:rPr>
                        <a:t>Paso 3</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370840">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$192, 447.20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Factor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0.245%</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Impuesto sobre Tenencia</a:t>
                      </a:r>
                      <a:endParaRPr lang="es-MX" sz="900" dirty="0">
                        <a:latin typeface="Cambria" panose="02040503050406030204" pitchFamily="18" charset="0"/>
                        <a:ea typeface="Cambria" panose="02040503050406030204" pitchFamily="18" charset="0"/>
                      </a:endParaRPr>
                    </a:p>
                  </a:txBody>
                  <a:tcPr/>
                </a:tc>
                <a:tc>
                  <a:txBody>
                    <a:bodyPr/>
                    <a:lstStyle/>
                    <a:p>
                      <a:r>
                        <a:rPr lang="es-MX" sz="900" b="1" u="sng" dirty="0" smtClean="0">
                          <a:latin typeface="Cambria" panose="02040503050406030204" pitchFamily="18" charset="0"/>
                          <a:ea typeface="Cambria" panose="02040503050406030204" pitchFamily="18" charset="0"/>
                        </a:rPr>
                        <a:t>$471.00</a:t>
                      </a:r>
                      <a:endParaRPr lang="es-MX" sz="900" b="1" u="sng" dirty="0">
                        <a:latin typeface="Cambria" panose="02040503050406030204" pitchFamily="18" charset="0"/>
                        <a:ea typeface="Cambria" panose="02040503050406030204" pitchFamily="18" charset="0"/>
                      </a:endParaRPr>
                    </a:p>
                  </a:txBody>
                  <a:tcPr/>
                </a:tc>
              </a:tr>
            </a:tbl>
          </a:graphicData>
        </a:graphic>
      </p:graphicFrame>
      <p:sp>
        <p:nvSpPr>
          <p:cNvPr id="14" name="Rectángulo 13"/>
          <p:cNvSpPr/>
          <p:nvPr/>
        </p:nvSpPr>
        <p:spPr>
          <a:xfrm>
            <a:off x="1005016" y="3744391"/>
            <a:ext cx="6096000" cy="276999"/>
          </a:xfrm>
          <a:prstGeom prst="rect">
            <a:avLst/>
          </a:prstGeom>
        </p:spPr>
        <p:txBody>
          <a:bodyPr>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6.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anual sobre Tenencia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5" name="CuadroTexto 14">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1457351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44A80AA-5D64-4B0E-878C-96254148AC87}"/>
              </a:ext>
            </a:extLst>
          </p:cNvPr>
          <p:cNvSpPr>
            <a:spLocks noGrp="1"/>
          </p:cNvSpPr>
          <p:nvPr>
            <p:ph type="title"/>
          </p:nvPr>
        </p:nvSpPr>
        <p:spPr>
          <a:xfrm>
            <a:off x="1233577" y="869888"/>
            <a:ext cx="9286576" cy="79500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sp>
        <p:nvSpPr>
          <p:cNvPr id="3" name="Marcador de contenido 2">
            <a:extLst>
              <a:ext uri="{FF2B5EF4-FFF2-40B4-BE49-F238E27FC236}">
                <a16:creationId xmlns:a16="http://schemas.microsoft.com/office/drawing/2014/main" xmlns="" id="{447BE8A7-737A-4801-B009-558BEB1CAC1A}"/>
              </a:ext>
            </a:extLst>
          </p:cNvPr>
          <p:cNvSpPr>
            <a:spLocks noGrp="1"/>
          </p:cNvSpPr>
          <p:nvPr>
            <p:ph idx="1"/>
          </p:nvPr>
        </p:nvSpPr>
        <p:spPr>
          <a:xfrm>
            <a:off x="793101" y="1664897"/>
            <a:ext cx="10671405" cy="4435989"/>
          </a:xfrm>
        </p:spPr>
        <p:txBody>
          <a:bodyPr/>
          <a:lstStyle/>
          <a:p>
            <a:r>
              <a:rPr lang="es-MX" u="sng" dirty="0">
                <a:latin typeface="Cambria" panose="02040503050406030204" pitchFamily="18" charset="0"/>
                <a:ea typeface="Cambria" panose="02040503050406030204" pitchFamily="18" charset="0"/>
                <a:cs typeface="Arimo" panose="020B0604020202020204" pitchFamily="34" charset="0"/>
              </a:rPr>
              <a:t>Automóviles destinados al transporte particular o de carga cuya capacidad sea menos a 15 toneladas y los taxis.</a:t>
            </a:r>
          </a:p>
          <a:p>
            <a:endParaRPr lang="es-MX" dirty="0"/>
          </a:p>
        </p:txBody>
      </p:sp>
      <p:cxnSp>
        <p:nvCxnSpPr>
          <p:cNvPr id="4" name="Conector recto 3">
            <a:extLst>
              <a:ext uri="{FF2B5EF4-FFF2-40B4-BE49-F238E27FC236}">
                <a16:creationId xmlns:a16="http://schemas.microsoft.com/office/drawing/2014/main" xmlns="" id="{C6605324-386C-40AB-BCF5-DE4C1D3DD737}"/>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CF0E3B34-C8EC-41E6-9AFE-951DC9E88E5A}"/>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7" name="Picture 12">
            <a:extLst>
              <a:ext uri="{FF2B5EF4-FFF2-40B4-BE49-F238E27FC236}">
                <a16:creationId xmlns:a16="http://schemas.microsoft.com/office/drawing/2014/main" xmlns="" id="{DF21CD67-D6C8-4E06-A559-D347ED13063D}"/>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8" name="Imagen 7">
            <a:extLst>
              <a:ext uri="{FF2B5EF4-FFF2-40B4-BE49-F238E27FC236}">
                <a16:creationId xmlns:a16="http://schemas.microsoft.com/office/drawing/2014/main" xmlns="" id="{02E8F534-1E4A-47FA-A11D-3E7A9CB2FDD3}"/>
              </a:ext>
            </a:extLst>
          </p:cNvPr>
          <p:cNvPicPr>
            <a:picLocks noChangeAspect="1"/>
          </p:cNvPicPr>
          <p:nvPr/>
        </p:nvPicPr>
        <p:blipFill>
          <a:blip r:embed="rId3"/>
          <a:stretch>
            <a:fillRect/>
          </a:stretch>
        </p:blipFill>
        <p:spPr>
          <a:xfrm>
            <a:off x="11387328" y="117626"/>
            <a:ext cx="762000" cy="467590"/>
          </a:xfrm>
          <a:prstGeom prst="rect">
            <a:avLst/>
          </a:prstGeom>
        </p:spPr>
      </p:pic>
      <p:sp>
        <p:nvSpPr>
          <p:cNvPr id="9" name="Rectángulo 8"/>
          <p:cNvSpPr/>
          <p:nvPr/>
        </p:nvSpPr>
        <p:spPr>
          <a:xfrm>
            <a:off x="900560" y="2548435"/>
            <a:ext cx="7870102" cy="1361911"/>
          </a:xfrm>
          <a:prstGeom prst="rect">
            <a:avLst/>
          </a:prstGeom>
        </p:spPr>
        <p:txBody>
          <a:bodyPr wrap="square">
            <a:spAutoFit/>
          </a:bodyPr>
          <a:lstStyle/>
          <a:p>
            <a:pPr>
              <a:lnSpc>
                <a:spcPct val="150000"/>
              </a:lnSpc>
            </a:pPr>
            <a:r>
              <a:rPr lang="es-MX" sz="1100" dirty="0">
                <a:latin typeface="Cambria" panose="02040503050406030204" pitchFamily="18" charset="0"/>
                <a:ea typeface="Cambria" panose="02040503050406030204" pitchFamily="18" charset="0"/>
              </a:rPr>
              <a:t>Calcular el impuesto sobre tenencia 2017 de un </a:t>
            </a:r>
            <a:r>
              <a:rPr lang="es-MX" sz="1100" dirty="0" smtClean="0">
                <a:latin typeface="Cambria" panose="02040503050406030204" pitchFamily="18" charset="0"/>
                <a:ea typeface="Cambria" panose="02040503050406030204" pitchFamily="18" charset="0"/>
              </a:rPr>
              <a:t>taxi.</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Datos del automóvil:</a:t>
            </a:r>
          </a:p>
          <a:p>
            <a:pPr>
              <a:lnSpc>
                <a:spcPct val="150000"/>
              </a:lnSpc>
            </a:pPr>
            <a:r>
              <a:rPr lang="es-MX" sz="1100" dirty="0">
                <a:latin typeface="Cambria" panose="02040503050406030204" pitchFamily="18" charset="0"/>
                <a:ea typeface="Cambria" panose="02040503050406030204" pitchFamily="18" charset="0"/>
              </a:rPr>
              <a:t>Año de adquisición según factura: </a:t>
            </a:r>
            <a:r>
              <a:rPr lang="es-MX" sz="1100" dirty="0" smtClean="0">
                <a:latin typeface="Cambria" panose="02040503050406030204" pitchFamily="18" charset="0"/>
                <a:ea typeface="Cambria" panose="02040503050406030204" pitchFamily="18" charset="0"/>
              </a:rPr>
              <a:t>2012</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Valor del automóvil según factura: </a:t>
            </a:r>
            <a:r>
              <a:rPr lang="es-MX" sz="1100" dirty="0" smtClean="0">
                <a:latin typeface="Cambria" panose="02040503050406030204" pitchFamily="18" charset="0"/>
                <a:ea typeface="Cambria" panose="02040503050406030204" pitchFamily="18" charset="0"/>
              </a:rPr>
              <a:t>$268, 275.86</a:t>
            </a:r>
          </a:p>
          <a:p>
            <a:pPr>
              <a:lnSpc>
                <a:spcPct val="150000"/>
              </a:lnSpc>
            </a:pPr>
            <a:r>
              <a:rPr lang="es-MX" sz="1100" dirty="0" smtClean="0">
                <a:latin typeface="Cambria" panose="02040503050406030204" pitchFamily="18" charset="0"/>
                <a:ea typeface="Cambria" panose="02040503050406030204" pitchFamily="18" charset="0"/>
              </a:rPr>
              <a:t> </a:t>
            </a:r>
            <a:endParaRPr lang="es-MX" sz="1100" dirty="0">
              <a:latin typeface="Cambria" panose="02040503050406030204" pitchFamily="18" charset="0"/>
              <a:ea typeface="Cambria" panose="02040503050406030204" pitchFamily="18" charset="0"/>
            </a:endParaRPr>
          </a:p>
        </p:txBody>
      </p:sp>
      <p:graphicFrame>
        <p:nvGraphicFramePr>
          <p:cNvPr id="10" name="Tabla 9"/>
          <p:cNvGraphicFramePr>
            <a:graphicFrameLocks noGrp="1"/>
          </p:cNvGraphicFramePr>
          <p:nvPr>
            <p:extLst>
              <p:ext uri="{D42A27DB-BD31-4B8C-83A1-F6EECF244321}">
                <p14:modId xmlns:p14="http://schemas.microsoft.com/office/powerpoint/2010/main" val="1170938716"/>
              </p:ext>
            </p:extLst>
          </p:nvPr>
        </p:nvGraphicFramePr>
        <p:xfrm>
          <a:off x="3190312" y="4039512"/>
          <a:ext cx="2188996" cy="1615440"/>
        </p:xfrm>
        <a:graphic>
          <a:graphicData uri="http://schemas.openxmlformats.org/drawingml/2006/table">
            <a:tbl>
              <a:tblPr firstRow="1" bandRow="1">
                <a:tableStyleId>{5C22544A-7EE6-4342-B048-85BDC9FD1C3A}</a:tableStyleId>
              </a:tblPr>
              <a:tblGrid>
                <a:gridCol w="1094498"/>
                <a:gridCol w="1094498"/>
              </a:tblGrid>
              <a:tr h="370840">
                <a:tc gridSpan="2">
                  <a:txBody>
                    <a:bodyPr/>
                    <a:lstStyle/>
                    <a:p>
                      <a:pPr algn="ctr"/>
                      <a:r>
                        <a:rPr lang="es-MX" sz="900" dirty="0" smtClean="0">
                          <a:latin typeface="Cambria" panose="02040503050406030204" pitchFamily="18" charset="0"/>
                          <a:ea typeface="Cambria" panose="02040503050406030204" pitchFamily="18" charset="0"/>
                        </a:rPr>
                        <a:t>Paso 1</a:t>
                      </a:r>
                      <a:endParaRPr lang="es-MX" sz="900" dirty="0">
                        <a:latin typeface="Cambria" panose="02040503050406030204" pitchFamily="18" charset="0"/>
                        <a:ea typeface="Cambria" panose="02040503050406030204" pitchFamily="18" charset="0"/>
                      </a:endParaRPr>
                    </a:p>
                  </a:txBody>
                  <a:tcPr/>
                </a:tc>
                <a:tc hMerge="1">
                  <a:txBody>
                    <a:bodyPr/>
                    <a:lstStyle/>
                    <a:p>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Valor del taxi</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$268, 275.86</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Factor de depreciación (tabla 5)</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0.500</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Valor depreciado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$134, 137.93</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116012339"/>
              </p:ext>
            </p:extLst>
          </p:nvPr>
        </p:nvGraphicFramePr>
        <p:xfrm>
          <a:off x="5651159" y="4033700"/>
          <a:ext cx="2059462" cy="2433378"/>
        </p:xfrm>
        <a:graphic>
          <a:graphicData uri="http://schemas.openxmlformats.org/drawingml/2006/table">
            <a:tbl>
              <a:tblPr firstRow="1" bandRow="1">
                <a:tableStyleId>{5C22544A-7EE6-4342-B048-85BDC9FD1C3A}</a:tableStyleId>
              </a:tblPr>
              <a:tblGrid>
                <a:gridCol w="871641"/>
                <a:gridCol w="1187821"/>
              </a:tblGrid>
              <a:tr h="362695">
                <a:tc gridSpan="2">
                  <a:txBody>
                    <a:bodyPr/>
                    <a:lstStyle/>
                    <a:p>
                      <a:pPr algn="ctr"/>
                      <a:r>
                        <a:rPr lang="es-MX" sz="900" dirty="0" smtClean="0">
                          <a:latin typeface="Cambria" panose="02040503050406030204" pitchFamily="18" charset="0"/>
                          <a:ea typeface="Cambria" panose="02040503050406030204" pitchFamily="18" charset="0"/>
                        </a:rPr>
                        <a:t>Paso 2</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591634">
                <a:tc>
                  <a:txBody>
                    <a:bodyPr/>
                    <a:lstStyle/>
                    <a:p>
                      <a:r>
                        <a:rPr lang="es-MX" sz="900" dirty="0" smtClean="0">
                          <a:latin typeface="Cambria" panose="02040503050406030204" pitchFamily="18" charset="0"/>
                          <a:ea typeface="Cambria" panose="02040503050406030204" pitchFamily="18" charset="0"/>
                        </a:rPr>
                        <a:t>INPC Noviembre 2017/INPC</a:t>
                      </a:r>
                      <a:r>
                        <a:rPr lang="es-MX" sz="900" baseline="0" dirty="0" smtClean="0">
                          <a:latin typeface="Cambria" panose="02040503050406030204" pitchFamily="18" charset="0"/>
                          <a:ea typeface="Cambria" panose="02040503050406030204" pitchFamily="18" charset="0"/>
                        </a:rPr>
                        <a:t> Noviembre 2012</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130.0440/107.0000</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Factor</a:t>
                      </a:r>
                      <a:r>
                        <a:rPr lang="es-MX" sz="900" baseline="0" dirty="0" smtClean="0">
                          <a:latin typeface="Cambria" panose="02040503050406030204" pitchFamily="18" charset="0"/>
                          <a:ea typeface="Cambria" panose="02040503050406030204" pitchFamily="18" charset="0"/>
                        </a:rPr>
                        <a:t> de actualización</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1.2153</a:t>
                      </a:r>
                      <a:endParaRPr lang="es-MX" sz="900" dirty="0">
                        <a:latin typeface="Cambria" panose="02040503050406030204" pitchFamily="18" charset="0"/>
                        <a:ea typeface="Cambria" panose="02040503050406030204" pitchFamily="18" charset="0"/>
                      </a:endParaRPr>
                    </a:p>
                  </a:txBody>
                  <a:tcPr/>
                </a:tc>
              </a:tr>
              <a:tr h="424763">
                <a:tc>
                  <a:txBody>
                    <a:bodyPr/>
                    <a:lstStyle/>
                    <a:p>
                      <a:r>
                        <a:rPr lang="es-MX" sz="900" dirty="0" smtClean="0">
                          <a:latin typeface="Cambria" panose="02040503050406030204" pitchFamily="18" charset="0"/>
                          <a:ea typeface="Cambria" panose="02040503050406030204" pitchFamily="18" charset="0"/>
                        </a:rPr>
                        <a:t>Por valor</a:t>
                      </a:r>
                      <a:r>
                        <a:rPr lang="es-MX" sz="900" baseline="0" dirty="0" smtClean="0">
                          <a:latin typeface="Cambria" panose="02040503050406030204" pitchFamily="18" charset="0"/>
                          <a:ea typeface="Cambria" panose="02040503050406030204" pitchFamily="18" charset="0"/>
                        </a:rPr>
                        <a:t> depreciado (Paso 1)</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$134, 137.93</a:t>
                      </a:r>
                      <a:endParaRPr lang="es-MX" sz="900" dirty="0">
                        <a:latin typeface="Cambria" panose="02040503050406030204" pitchFamily="18" charset="0"/>
                        <a:ea typeface="Cambria" panose="02040503050406030204" pitchFamily="18" charset="0"/>
                      </a:endParaRPr>
                    </a:p>
                  </a:txBody>
                  <a:tcPr/>
                </a:tc>
              </a:tr>
              <a:tr h="362695">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$163,</a:t>
                      </a:r>
                      <a:r>
                        <a:rPr lang="es-MX" sz="900" baseline="0" dirty="0" smtClean="0">
                          <a:latin typeface="Cambria" panose="02040503050406030204" pitchFamily="18" charset="0"/>
                          <a:ea typeface="Cambria" panose="02040503050406030204" pitchFamily="18" charset="0"/>
                        </a:rPr>
                        <a:t> 017.82</a:t>
                      </a:r>
                      <a:endParaRPr lang="es-MX" sz="900" dirty="0">
                        <a:latin typeface="Cambria" panose="02040503050406030204" pitchFamily="18" charset="0"/>
                        <a:ea typeface="Cambria" panose="02040503050406030204" pitchFamily="18" charset="0"/>
                      </a:endParaRPr>
                    </a:p>
                  </a:txBody>
                  <a:tcPr/>
                </a:tc>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747504295"/>
              </p:ext>
            </p:extLst>
          </p:nvPr>
        </p:nvGraphicFramePr>
        <p:xfrm>
          <a:off x="7941276" y="4025463"/>
          <a:ext cx="1878228" cy="1483360"/>
        </p:xfrm>
        <a:graphic>
          <a:graphicData uri="http://schemas.openxmlformats.org/drawingml/2006/table">
            <a:tbl>
              <a:tblPr firstRow="1" bandRow="1">
                <a:tableStyleId>{5C22544A-7EE6-4342-B048-85BDC9FD1C3A}</a:tableStyleId>
              </a:tblPr>
              <a:tblGrid>
                <a:gridCol w="939114"/>
                <a:gridCol w="939114"/>
              </a:tblGrid>
              <a:tr h="370840">
                <a:tc gridSpan="2">
                  <a:txBody>
                    <a:bodyPr/>
                    <a:lstStyle/>
                    <a:p>
                      <a:pPr algn="ctr"/>
                      <a:r>
                        <a:rPr lang="es-MX" sz="900" dirty="0" smtClean="0">
                          <a:latin typeface="Cambria" panose="02040503050406030204" pitchFamily="18" charset="0"/>
                          <a:ea typeface="Cambria" panose="02040503050406030204" pitchFamily="18" charset="0"/>
                        </a:rPr>
                        <a:t>Paso 3</a:t>
                      </a:r>
                      <a:endParaRPr lang="es-MX" sz="900" dirty="0">
                        <a:latin typeface="Cambria" panose="02040503050406030204" pitchFamily="18" charset="0"/>
                        <a:ea typeface="Cambria" panose="02040503050406030204" pitchFamily="18" charset="0"/>
                      </a:endParaRPr>
                    </a:p>
                  </a:txBody>
                  <a:tcPr/>
                </a:tc>
                <a:tc hMerge="1">
                  <a:txBody>
                    <a:bodyPr/>
                    <a:lstStyle/>
                    <a:p>
                      <a:endParaRPr lang="es-MX" dirty="0"/>
                    </a:p>
                  </a:txBody>
                  <a:tcPr/>
                </a:tc>
              </a:tr>
              <a:tr h="370840">
                <a:tc>
                  <a:txBody>
                    <a:bodyPr/>
                    <a:lstStyle/>
                    <a:p>
                      <a:r>
                        <a:rPr lang="es-MX" sz="900" dirty="0" smtClean="0">
                          <a:latin typeface="Cambria" panose="02040503050406030204" pitchFamily="18" charset="0"/>
                          <a:ea typeface="Cambria" panose="02040503050406030204" pitchFamily="18" charset="0"/>
                        </a:rPr>
                        <a:t>Valor actualizado</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$163,</a:t>
                      </a:r>
                      <a:r>
                        <a:rPr lang="es-MX" sz="900" baseline="0" dirty="0" smtClean="0">
                          <a:latin typeface="Cambria" panose="02040503050406030204" pitchFamily="18" charset="0"/>
                          <a:ea typeface="Cambria" panose="02040503050406030204" pitchFamily="18" charset="0"/>
                        </a:rPr>
                        <a:t> 017.82</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Factor</a:t>
                      </a:r>
                      <a:endParaRPr lang="es-MX" sz="900" dirty="0">
                        <a:latin typeface="Cambria" panose="02040503050406030204" pitchFamily="18" charset="0"/>
                        <a:ea typeface="Cambria" panose="02040503050406030204" pitchFamily="18" charset="0"/>
                      </a:endParaRPr>
                    </a:p>
                  </a:txBody>
                  <a:tcPr/>
                </a:tc>
                <a:tc>
                  <a:txBody>
                    <a:bodyPr/>
                    <a:lstStyle/>
                    <a:p>
                      <a:r>
                        <a:rPr lang="es-MX" sz="900" dirty="0" smtClean="0">
                          <a:latin typeface="Cambria" panose="02040503050406030204" pitchFamily="18" charset="0"/>
                          <a:ea typeface="Cambria" panose="02040503050406030204" pitchFamily="18" charset="0"/>
                        </a:rPr>
                        <a:t>0.245%</a:t>
                      </a:r>
                      <a:endParaRPr lang="es-MX" sz="900" dirty="0">
                        <a:latin typeface="Cambria" panose="02040503050406030204" pitchFamily="18" charset="0"/>
                        <a:ea typeface="Cambria" panose="02040503050406030204" pitchFamily="18" charset="0"/>
                      </a:endParaRPr>
                    </a:p>
                  </a:txBody>
                  <a:tcPr/>
                </a:tc>
              </a:tr>
              <a:tr h="370840">
                <a:tc>
                  <a:txBody>
                    <a:bodyPr/>
                    <a:lstStyle/>
                    <a:p>
                      <a:r>
                        <a:rPr lang="es-MX" sz="900" dirty="0" smtClean="0">
                          <a:latin typeface="Cambria" panose="02040503050406030204" pitchFamily="18" charset="0"/>
                          <a:ea typeface="Cambria" panose="02040503050406030204" pitchFamily="18" charset="0"/>
                        </a:rPr>
                        <a:t>Impuesto sobre Tenencia</a:t>
                      </a:r>
                      <a:endParaRPr lang="es-MX" sz="900" dirty="0">
                        <a:latin typeface="Cambria" panose="02040503050406030204" pitchFamily="18" charset="0"/>
                        <a:ea typeface="Cambria" panose="02040503050406030204" pitchFamily="18" charset="0"/>
                      </a:endParaRPr>
                    </a:p>
                  </a:txBody>
                  <a:tcPr/>
                </a:tc>
                <a:tc>
                  <a:txBody>
                    <a:bodyPr/>
                    <a:lstStyle/>
                    <a:p>
                      <a:r>
                        <a:rPr lang="es-MX" sz="900" b="1" u="sng" dirty="0" smtClean="0">
                          <a:latin typeface="Cambria" panose="02040503050406030204" pitchFamily="18" charset="0"/>
                          <a:ea typeface="Cambria" panose="02040503050406030204" pitchFamily="18" charset="0"/>
                        </a:rPr>
                        <a:t>$399.00</a:t>
                      </a:r>
                      <a:endParaRPr lang="es-MX" sz="900" b="1" u="sng" dirty="0">
                        <a:latin typeface="Cambria" panose="02040503050406030204" pitchFamily="18" charset="0"/>
                        <a:ea typeface="Cambria" panose="02040503050406030204" pitchFamily="18" charset="0"/>
                      </a:endParaRPr>
                    </a:p>
                  </a:txBody>
                  <a:tcPr/>
                </a:tc>
              </a:tr>
            </a:tbl>
          </a:graphicData>
        </a:graphic>
      </p:graphicFrame>
      <p:sp>
        <p:nvSpPr>
          <p:cNvPr id="6" name="Rectángulo 5"/>
          <p:cNvSpPr/>
          <p:nvPr/>
        </p:nvSpPr>
        <p:spPr>
          <a:xfrm>
            <a:off x="3080803" y="3737518"/>
            <a:ext cx="6096000" cy="276999"/>
          </a:xfrm>
          <a:prstGeom prst="rect">
            <a:avLst/>
          </a:prstGeom>
        </p:spPr>
        <p:txBody>
          <a:bodyPr>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7.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anual sobre Tenencia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3" name="CuadroTexto 12">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367541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2DB1064-241C-44B3-8A75-1F1151E82280}"/>
              </a:ext>
            </a:extLst>
          </p:cNvPr>
          <p:cNvSpPr>
            <a:spLocks noGrp="1"/>
          </p:cNvSpPr>
          <p:nvPr>
            <p:ph type="title"/>
          </p:nvPr>
        </p:nvSpPr>
        <p:spPr>
          <a:xfrm>
            <a:off x="1024128" y="854014"/>
            <a:ext cx="9720072" cy="750497"/>
          </a:xfrm>
        </p:spPr>
        <p:txBody>
          <a:bodyPr>
            <a:normAutofit/>
          </a:bodyPr>
          <a:lstStyle/>
          <a:p>
            <a:pPr algn="ctr"/>
            <a:r>
              <a:rPr lang="es-MX" sz="2000" dirty="0">
                <a:latin typeface="Bodoni MT" panose="02070603080606020203" pitchFamily="18" charset="0"/>
              </a:rPr>
              <a:t>Impuesto sobre LA ADQUISICIÓN DE VEHÍCULOS AUTOMOTORES USADOS</a:t>
            </a:r>
          </a:p>
        </p:txBody>
      </p:sp>
      <p:sp>
        <p:nvSpPr>
          <p:cNvPr id="3" name="Marcador de contenido 2">
            <a:extLst>
              <a:ext uri="{FF2B5EF4-FFF2-40B4-BE49-F238E27FC236}">
                <a16:creationId xmlns:a16="http://schemas.microsoft.com/office/drawing/2014/main" xmlns="" id="{7E97C908-6D14-4B32-94C7-97442E6E51B1}"/>
              </a:ext>
            </a:extLst>
          </p:cNvPr>
          <p:cNvSpPr>
            <a:spLocks noGrp="1"/>
          </p:cNvSpPr>
          <p:nvPr>
            <p:ph idx="1"/>
          </p:nvPr>
        </p:nvSpPr>
        <p:spPr>
          <a:xfrm>
            <a:off x="1024128" y="2786332"/>
            <a:ext cx="6273819" cy="3523028"/>
          </a:xfrm>
        </p:spPr>
        <p:txBody>
          <a:bodyPr/>
          <a:lstStyle/>
          <a:p>
            <a:pPr algn="just"/>
            <a:r>
              <a:rPr lang="es-MX" dirty="0"/>
              <a:t>Están obligados al pago de este impuesto, las personas físicas y jurídica colectivas que adquieran vehículos automotores usados dentro del territorio del Estado, cuando no se cause el impuesto al valor agregado.</a:t>
            </a:r>
          </a:p>
        </p:txBody>
      </p:sp>
      <p:cxnSp>
        <p:nvCxnSpPr>
          <p:cNvPr id="4" name="Conector recto 3">
            <a:extLst>
              <a:ext uri="{FF2B5EF4-FFF2-40B4-BE49-F238E27FC236}">
                <a16:creationId xmlns:a16="http://schemas.microsoft.com/office/drawing/2014/main" xmlns="" id="{6F8EAB30-734A-431A-8C6F-59761B4A7742}"/>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611BBDD3-BB60-4839-BDE9-37DC6D5B14AE}"/>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Imagen 5">
            <a:extLst>
              <a:ext uri="{FF2B5EF4-FFF2-40B4-BE49-F238E27FC236}">
                <a16:creationId xmlns:a16="http://schemas.microsoft.com/office/drawing/2014/main" xmlns="" id="{67699507-0982-4B04-BD30-70E3205AE84B}"/>
              </a:ext>
            </a:extLst>
          </p:cNvPr>
          <p:cNvPicPr>
            <a:picLocks noChangeAspect="1"/>
          </p:cNvPicPr>
          <p:nvPr/>
        </p:nvPicPr>
        <p:blipFill>
          <a:blip r:embed="rId2"/>
          <a:stretch>
            <a:fillRect/>
          </a:stretch>
        </p:blipFill>
        <p:spPr>
          <a:xfrm>
            <a:off x="7948016" y="1958197"/>
            <a:ext cx="2796184" cy="4175185"/>
          </a:xfrm>
          <a:prstGeom prst="rect">
            <a:avLst/>
          </a:prstGeom>
        </p:spPr>
      </p:pic>
      <p:pic>
        <p:nvPicPr>
          <p:cNvPr id="7" name="Picture 12">
            <a:extLst>
              <a:ext uri="{FF2B5EF4-FFF2-40B4-BE49-F238E27FC236}">
                <a16:creationId xmlns:a16="http://schemas.microsoft.com/office/drawing/2014/main" xmlns="" id="{A4C5A764-970E-4D1C-BCCF-A90A9E736DF7}"/>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8" name="Imagen 7">
            <a:extLst>
              <a:ext uri="{FF2B5EF4-FFF2-40B4-BE49-F238E27FC236}">
                <a16:creationId xmlns:a16="http://schemas.microsoft.com/office/drawing/2014/main" xmlns="" id="{DF68AAA8-88CF-4282-96D2-0D395D71EACD}"/>
              </a:ext>
            </a:extLst>
          </p:cNvPr>
          <p:cNvPicPr>
            <a:picLocks noChangeAspect="1"/>
          </p:cNvPicPr>
          <p:nvPr/>
        </p:nvPicPr>
        <p:blipFill>
          <a:blip r:embed="rId4"/>
          <a:stretch>
            <a:fillRect/>
          </a:stretch>
        </p:blipFill>
        <p:spPr>
          <a:xfrm>
            <a:off x="11387328" y="117626"/>
            <a:ext cx="762000" cy="467590"/>
          </a:xfrm>
          <a:prstGeom prst="rect">
            <a:avLst/>
          </a:prstGeom>
        </p:spPr>
      </p:pic>
      <p:sp>
        <p:nvSpPr>
          <p:cNvPr id="9" name="CuadroTexto 8">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515174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xmlns="" id="{6B448C06-3E4F-4BDE-BCEE-00016973ECB8}"/>
              </a:ext>
            </a:extLst>
          </p:cNvPr>
          <p:cNvSpPr>
            <a:spLocks noGrp="1"/>
          </p:cNvSpPr>
          <p:nvPr>
            <p:ph type="title"/>
          </p:nvPr>
        </p:nvSpPr>
        <p:spPr/>
        <p:txBody>
          <a:bodyPr>
            <a:normAutofit/>
          </a:bodyPr>
          <a:lstStyle/>
          <a:p>
            <a:pPr algn="ctr"/>
            <a:r>
              <a:rPr lang="es-MX" sz="2000" dirty="0">
                <a:latin typeface="Bodoni MT" panose="02070603080606020203" pitchFamily="18" charset="0"/>
              </a:rPr>
              <a:t>Obligaciones vendedor-comprador</a:t>
            </a:r>
          </a:p>
        </p:txBody>
      </p:sp>
      <p:sp>
        <p:nvSpPr>
          <p:cNvPr id="7" name="Marcador de texto 6">
            <a:extLst>
              <a:ext uri="{FF2B5EF4-FFF2-40B4-BE49-F238E27FC236}">
                <a16:creationId xmlns:a16="http://schemas.microsoft.com/office/drawing/2014/main" xmlns="" id="{0A6959CA-08BB-4ECC-9FB5-BDC0D7C3911B}"/>
              </a:ext>
            </a:extLst>
          </p:cNvPr>
          <p:cNvSpPr>
            <a:spLocks noGrp="1"/>
          </p:cNvSpPr>
          <p:nvPr>
            <p:ph type="body" idx="1"/>
          </p:nvPr>
        </p:nvSpPr>
        <p:spPr>
          <a:xfrm>
            <a:off x="1024128" y="1866173"/>
            <a:ext cx="4754880" cy="822960"/>
          </a:xfrm>
        </p:spPr>
        <p:txBody>
          <a:bodyPr/>
          <a:lstStyle/>
          <a:p>
            <a:pPr algn="ctr"/>
            <a:r>
              <a:rPr lang="es-MX" dirty="0"/>
              <a:t>Vendedor</a:t>
            </a:r>
          </a:p>
        </p:txBody>
      </p:sp>
      <p:sp>
        <p:nvSpPr>
          <p:cNvPr id="3" name="Marcador de contenido 2">
            <a:extLst>
              <a:ext uri="{FF2B5EF4-FFF2-40B4-BE49-F238E27FC236}">
                <a16:creationId xmlns:a16="http://schemas.microsoft.com/office/drawing/2014/main" xmlns="" id="{D796519F-9BBE-4715-89EB-CC8BE0C3904C}"/>
              </a:ext>
            </a:extLst>
          </p:cNvPr>
          <p:cNvSpPr>
            <a:spLocks noGrp="1"/>
          </p:cNvSpPr>
          <p:nvPr>
            <p:ph sz="half" idx="2"/>
          </p:nvPr>
        </p:nvSpPr>
        <p:spPr>
          <a:xfrm>
            <a:off x="1024128" y="2769381"/>
            <a:ext cx="4754880" cy="3341572"/>
          </a:xfrm>
        </p:spPr>
        <p:txBody>
          <a:bodyPr>
            <a:normAutofit fontScale="92500"/>
          </a:bodyPr>
          <a:lstStyle/>
          <a:p>
            <a:pPr>
              <a:buFont typeface="Wingdings" panose="05000000000000000000" pitchFamily="2" charset="2"/>
              <a:buChar char="§"/>
            </a:pPr>
            <a:r>
              <a:rPr lang="es-MX" sz="1400" dirty="0">
                <a:latin typeface="Cambria" panose="02040503050406030204" pitchFamily="18" charset="0"/>
                <a:ea typeface="Cambria" panose="02040503050406030204" pitchFamily="18" charset="0"/>
              </a:rPr>
              <a:t>Tramitar los cambios de domicilio, propietario, motor u otras </a:t>
            </a:r>
            <a:r>
              <a:rPr lang="es-MX" sz="1400" dirty="0" err="1">
                <a:latin typeface="Cambria" panose="02040503050406030204" pitchFamily="18" charset="0"/>
                <a:ea typeface="Cambria" panose="02040503050406030204" pitchFamily="18" charset="0"/>
              </a:rPr>
              <a:t>modiﬁcaciones</a:t>
            </a:r>
            <a:r>
              <a:rPr lang="es-MX" sz="1400" dirty="0">
                <a:latin typeface="Cambria" panose="02040503050406030204" pitchFamily="18" charset="0"/>
                <a:ea typeface="Cambria" panose="02040503050406030204" pitchFamily="18" charset="0"/>
              </a:rPr>
              <a:t>      al vehículo ante las secretarías de Finanzas o de Movilidad, según corresponda          (artículo 7.14 del Código Administrativo del Estado de México y Municipios).  </a:t>
            </a:r>
          </a:p>
          <a:p>
            <a:pPr>
              <a:buFont typeface="Wingdings" panose="05000000000000000000" pitchFamily="2" charset="2"/>
              <a:buChar char="§"/>
            </a:pPr>
            <a:r>
              <a:rPr lang="es-MX" sz="1400" dirty="0">
                <a:latin typeface="Cambria" panose="02040503050406030204" pitchFamily="18" charset="0"/>
                <a:ea typeface="Cambria" panose="02040503050406030204" pitchFamily="18" charset="0"/>
              </a:rPr>
              <a:t>Cuando el propietario de un vehículo lo </a:t>
            </a:r>
            <a:r>
              <a:rPr lang="es-MX" sz="1400" dirty="0" err="1">
                <a:latin typeface="Cambria" panose="02040503050406030204" pitchFamily="18" charset="0"/>
                <a:ea typeface="Cambria" panose="02040503050406030204" pitchFamily="18" charset="0"/>
              </a:rPr>
              <a:t>transﬁera</a:t>
            </a:r>
            <a:r>
              <a:rPr lang="es-MX" sz="1400" dirty="0">
                <a:latin typeface="Cambria" panose="02040503050406030204" pitchFamily="18" charset="0"/>
                <a:ea typeface="Cambria" panose="02040503050406030204" pitchFamily="18" charset="0"/>
              </a:rPr>
              <a:t> en propiedad, deberá    </a:t>
            </a:r>
            <a:r>
              <a:rPr lang="es-MX" sz="1400" dirty="0" err="1">
                <a:latin typeface="Cambria" panose="02040503050406030204" pitchFamily="18" charset="0"/>
                <a:ea typeface="Cambria" panose="02040503050406030204" pitchFamily="18" charset="0"/>
              </a:rPr>
              <a:t>notiﬁcar</a:t>
            </a:r>
            <a:r>
              <a:rPr lang="es-MX" sz="1400" dirty="0">
                <a:latin typeface="Cambria" panose="02040503050406030204" pitchFamily="18" charset="0"/>
                <a:ea typeface="Cambria" panose="02040503050406030204" pitchFamily="18" charset="0"/>
              </a:rPr>
              <a:t> el cambio de propietario para quedar liberado de cualquier       responsabilidad, a partir de la fecha en que el vehículo sea transferido de        manera preventiva, con las reservas de ley (artículo 30 del Reglamento de        Tránsito del Estado de México).</a:t>
            </a:r>
          </a:p>
          <a:p>
            <a:pPr>
              <a:buFont typeface="Wingdings" panose="05000000000000000000" pitchFamily="2" charset="2"/>
              <a:buChar char="§"/>
            </a:pPr>
            <a:r>
              <a:rPr lang="es-MX" sz="1400" dirty="0">
                <a:latin typeface="Cambria" panose="02040503050406030204" pitchFamily="18" charset="0"/>
                <a:ea typeface="Cambria" panose="02040503050406030204" pitchFamily="18" charset="0"/>
              </a:rPr>
              <a:t> Tramitar la baja del vehículo del padrón vehicular de la entidad, en caso de         siniestro que derive en pérdida total del vehículo, robo, deje de ser el       propietario, tenedor o usuario, en un término que no exceda de 30 días a            partir de que ocurra el evento (artículo 47 del Código Financiero del Estado         de México y Municipios).</a:t>
            </a:r>
          </a:p>
        </p:txBody>
      </p:sp>
      <p:sp>
        <p:nvSpPr>
          <p:cNvPr id="8" name="Marcador de texto 7">
            <a:extLst>
              <a:ext uri="{FF2B5EF4-FFF2-40B4-BE49-F238E27FC236}">
                <a16:creationId xmlns:a16="http://schemas.microsoft.com/office/drawing/2014/main" xmlns="" id="{8425FCEE-EBD4-4B95-BA33-43B98317935B}"/>
              </a:ext>
            </a:extLst>
          </p:cNvPr>
          <p:cNvSpPr>
            <a:spLocks noGrp="1"/>
          </p:cNvSpPr>
          <p:nvPr>
            <p:ph type="body" sz="quarter" idx="3"/>
          </p:nvPr>
        </p:nvSpPr>
        <p:spPr>
          <a:xfrm>
            <a:off x="5989320" y="1864251"/>
            <a:ext cx="4754880" cy="822960"/>
          </a:xfrm>
        </p:spPr>
        <p:txBody>
          <a:bodyPr/>
          <a:lstStyle/>
          <a:p>
            <a:pPr algn="ctr"/>
            <a:r>
              <a:rPr lang="es-MX" dirty="0"/>
              <a:t>Comprador</a:t>
            </a:r>
          </a:p>
        </p:txBody>
      </p:sp>
      <p:sp>
        <p:nvSpPr>
          <p:cNvPr id="9" name="Marcador de contenido 8">
            <a:extLst>
              <a:ext uri="{FF2B5EF4-FFF2-40B4-BE49-F238E27FC236}">
                <a16:creationId xmlns:a16="http://schemas.microsoft.com/office/drawing/2014/main" xmlns="" id="{CD6E9286-FF78-4627-A152-579C0BAE1360}"/>
              </a:ext>
            </a:extLst>
          </p:cNvPr>
          <p:cNvSpPr>
            <a:spLocks noGrp="1"/>
          </p:cNvSpPr>
          <p:nvPr>
            <p:ph sz="quarter" idx="4"/>
          </p:nvPr>
        </p:nvSpPr>
        <p:spPr>
          <a:xfrm>
            <a:off x="5989320" y="2769381"/>
            <a:ext cx="4754880" cy="3341572"/>
          </a:xfrm>
        </p:spPr>
        <p:txBody>
          <a:bodyPr>
            <a:normAutofit/>
          </a:bodyPr>
          <a:lstStyle/>
          <a:p>
            <a:pPr algn="just">
              <a:buFont typeface="Wingdings" panose="05000000000000000000" pitchFamily="2" charset="2"/>
              <a:buChar char="§"/>
            </a:pPr>
            <a:r>
              <a:rPr lang="es-MX" sz="1400" dirty="0">
                <a:latin typeface="Cambria" panose="02040503050406030204" pitchFamily="18" charset="0"/>
                <a:ea typeface="Cambria" panose="02040503050406030204" pitchFamily="18" charset="0"/>
              </a:rPr>
              <a:t>Pagar el ISAVAU (artículos 62, 63 y 64 del Código Financiero del Estado de         México y Municipios).</a:t>
            </a:r>
          </a:p>
          <a:p>
            <a:pPr algn="just">
              <a:buFont typeface="Wingdings" panose="05000000000000000000" pitchFamily="2" charset="2"/>
              <a:buChar char="§"/>
            </a:pPr>
            <a:r>
              <a:rPr lang="es-MX" sz="1400" dirty="0">
                <a:latin typeface="Cambria" panose="02040503050406030204" pitchFamily="18" charset="0"/>
                <a:ea typeface="Cambria" panose="02040503050406030204" pitchFamily="18" charset="0"/>
              </a:rPr>
              <a:t>Tratándose del Impuesto sobre Tenencia o Uso de Vehículos, inscribir el        vehículo en el padrón vehicular de la entidad dentro de los 30 días siguientes        contados a partir de la fecha de adquisición (artículo 47, fracción I del         Código Financiero del Estado de México y Municipios).</a:t>
            </a:r>
          </a:p>
          <a:p>
            <a:pPr algn="just">
              <a:buFont typeface="Wingdings" panose="05000000000000000000" pitchFamily="2" charset="2"/>
              <a:buChar char="§"/>
            </a:pPr>
            <a:r>
              <a:rPr lang="es-MX" sz="1400" dirty="0">
                <a:latin typeface="Cambria" panose="02040503050406030204" pitchFamily="18" charset="0"/>
                <a:ea typeface="Cambria" panose="02040503050406030204" pitchFamily="18" charset="0"/>
              </a:rPr>
              <a:t>Realizar el trámite de cambio de propietario del vehículo en un término que       no exceda de 30 días posteriores a la adquisición del mismo (artículo 47,            fracción XVI del Código Financiero del Estado de México y Municipios).</a:t>
            </a:r>
          </a:p>
          <a:p>
            <a:pPr algn="just">
              <a:buFont typeface="Wingdings" panose="05000000000000000000" pitchFamily="2" charset="2"/>
              <a:buChar char="§"/>
            </a:pPr>
            <a:endParaRPr lang="es-MX" sz="1400" dirty="0">
              <a:latin typeface="Cambria" panose="02040503050406030204" pitchFamily="18" charset="0"/>
              <a:ea typeface="Cambria" panose="02040503050406030204" pitchFamily="18" charset="0"/>
            </a:endParaRPr>
          </a:p>
          <a:p>
            <a:pPr>
              <a:buFont typeface="Wingdings" panose="05000000000000000000" pitchFamily="2" charset="2"/>
              <a:buChar char="§"/>
            </a:pPr>
            <a:endParaRPr lang="es-MX" sz="1400" dirty="0">
              <a:latin typeface="Cambria" panose="02040503050406030204" pitchFamily="18" charset="0"/>
              <a:ea typeface="Cambria" panose="02040503050406030204" pitchFamily="18" charset="0"/>
            </a:endParaRPr>
          </a:p>
        </p:txBody>
      </p:sp>
      <p:cxnSp>
        <p:nvCxnSpPr>
          <p:cNvPr id="4" name="Conector recto 3">
            <a:extLst>
              <a:ext uri="{FF2B5EF4-FFF2-40B4-BE49-F238E27FC236}">
                <a16:creationId xmlns:a16="http://schemas.microsoft.com/office/drawing/2014/main" xmlns="" id="{541FA402-352E-4836-A63B-55F8729A472F}"/>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xmlns="" id="{64BCE908-5C3E-47B5-91CB-79D5CB74991A}"/>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xmlns="" id="{6A7B8C99-90B0-4F60-9699-8732B1F78CCF}"/>
              </a:ext>
            </a:extLst>
          </p:cNvPr>
          <p:cNvCxnSpPr>
            <a:cxnSpLocks/>
          </p:cNvCxnSpPr>
          <p:nvPr/>
        </p:nvCxnSpPr>
        <p:spPr>
          <a:xfrm>
            <a:off x="5909092" y="1949563"/>
            <a:ext cx="0" cy="43218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ector recto 12">
            <a:extLst>
              <a:ext uri="{FF2B5EF4-FFF2-40B4-BE49-F238E27FC236}">
                <a16:creationId xmlns:a16="http://schemas.microsoft.com/office/drawing/2014/main" xmlns="" id="{5358F8D0-37D1-44B4-9DA7-74E47FCA52C2}"/>
              </a:ext>
            </a:extLst>
          </p:cNvPr>
          <p:cNvCxnSpPr/>
          <p:nvPr/>
        </p:nvCxnSpPr>
        <p:spPr>
          <a:xfrm>
            <a:off x="1024128" y="2596551"/>
            <a:ext cx="9720072" cy="0"/>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Picture 12">
            <a:extLst>
              <a:ext uri="{FF2B5EF4-FFF2-40B4-BE49-F238E27FC236}">
                <a16:creationId xmlns:a16="http://schemas.microsoft.com/office/drawing/2014/main" xmlns="" id="{ABBDA58F-E6DB-434D-968B-8ACE582332A4}"/>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6" name="Imagen 15">
            <a:extLst>
              <a:ext uri="{FF2B5EF4-FFF2-40B4-BE49-F238E27FC236}">
                <a16:creationId xmlns:a16="http://schemas.microsoft.com/office/drawing/2014/main" xmlns="" id="{10AF4ABF-F9D4-4269-BE98-158594C2CB8A}"/>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4" name="CuadroTexto 13">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90075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840403" y="1638486"/>
            <a:ext cx="972007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algn="just">
              <a:lnSpc>
                <a:spcPct val="100000"/>
              </a:lnSpc>
            </a:pPr>
            <a:r>
              <a:rPr lang="es-MX" sz="1800" u="sng" dirty="0">
                <a:latin typeface="Cambria" panose="02040503050406030204" pitchFamily="18" charset="0"/>
                <a:ea typeface="Cambria" panose="02040503050406030204" pitchFamily="18" charset="0"/>
              </a:rPr>
              <a:t>Tratándose de automóviles de hasta diez años modelo anterior al de aplicación del Código  Financiero del Estado de México.</a:t>
            </a:r>
          </a:p>
        </p:txBody>
      </p:sp>
      <p:pic>
        <p:nvPicPr>
          <p:cNvPr id="9" name="Picture 12">
            <a:extLst>
              <a:ext uri="{FF2B5EF4-FFF2-40B4-BE49-F238E27FC236}">
                <a16:creationId xmlns:a16="http://schemas.microsoft.com/office/drawing/2014/main" xmlns="" id="{65DDAED2-83AA-4CC0-BF1A-E4458950514B}"/>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320B716E-EE8F-4459-A960-B5A90795BEAD}"/>
              </a:ext>
            </a:extLst>
          </p:cNvPr>
          <p:cNvPicPr>
            <a:picLocks noChangeAspect="1"/>
          </p:cNvPicPr>
          <p:nvPr/>
        </p:nvPicPr>
        <p:blipFill>
          <a:blip r:embed="rId3"/>
          <a:stretch>
            <a:fillRect/>
          </a:stretch>
        </p:blipFill>
        <p:spPr>
          <a:xfrm>
            <a:off x="11387328" y="117626"/>
            <a:ext cx="762000" cy="467590"/>
          </a:xfrm>
          <a:prstGeom prst="rect">
            <a:avLst/>
          </a:prstGeom>
        </p:spPr>
      </p:pic>
      <p:pic>
        <p:nvPicPr>
          <p:cNvPr id="2" name="Imagen 1"/>
          <p:cNvPicPr>
            <a:picLocks noChangeAspect="1"/>
          </p:cNvPicPr>
          <p:nvPr/>
        </p:nvPicPr>
        <p:blipFill>
          <a:blip r:embed="rId4"/>
          <a:stretch>
            <a:fillRect/>
          </a:stretch>
        </p:blipFill>
        <p:spPr>
          <a:xfrm>
            <a:off x="8152424" y="2954715"/>
            <a:ext cx="2704720" cy="2291647"/>
          </a:xfrm>
          <a:prstGeom prst="rect">
            <a:avLst/>
          </a:prstGeom>
        </p:spPr>
      </p:pic>
      <p:sp>
        <p:nvSpPr>
          <p:cNvPr id="11" name="Rectángulo 10"/>
          <p:cNvSpPr/>
          <p:nvPr/>
        </p:nvSpPr>
        <p:spPr>
          <a:xfrm>
            <a:off x="8251315" y="2548435"/>
            <a:ext cx="2506939" cy="369332"/>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Tabla 6</a:t>
            </a:r>
            <a:r>
              <a:rPr lang="es-MX" sz="600" dirty="0" smtClean="0">
                <a:latin typeface="Calibri" panose="020F0502020204030204" pitchFamily="34" charset="0"/>
                <a:ea typeface="Cambria" panose="02040503050406030204" pitchFamily="18" charset="0"/>
                <a:cs typeface="Calibri" panose="020F0502020204030204" pitchFamily="34" charset="0"/>
              </a:rPr>
              <a:t>. </a:t>
            </a:r>
            <a:r>
              <a:rPr lang="es-MX" sz="600" dirty="0">
                <a:latin typeface="Calibri" panose="020F0502020204030204" pitchFamily="34" charset="0"/>
                <a:ea typeface="Cambria" panose="02040503050406030204" pitchFamily="18" charset="0"/>
                <a:cs typeface="Calibri" panose="020F0502020204030204" pitchFamily="34" charset="0"/>
              </a:rPr>
              <a:t>Factor  aplicable al impuesto anual sobre Tenencia</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Código Financiero del Estado de México</a:t>
            </a:r>
          </a:p>
        </p:txBody>
      </p:sp>
      <p:sp>
        <p:nvSpPr>
          <p:cNvPr id="12" name="Rectángulo 11"/>
          <p:cNvSpPr/>
          <p:nvPr/>
        </p:nvSpPr>
        <p:spPr>
          <a:xfrm>
            <a:off x="900560" y="2322264"/>
            <a:ext cx="7870102" cy="1708160"/>
          </a:xfrm>
          <a:prstGeom prst="rect">
            <a:avLst/>
          </a:prstGeom>
        </p:spPr>
        <p:txBody>
          <a:bodyPr wrap="square">
            <a:spAutoFit/>
          </a:bodyPr>
          <a:lstStyle/>
          <a:p>
            <a:pPr>
              <a:lnSpc>
                <a:spcPct val="150000"/>
              </a:lnSpc>
            </a:pPr>
            <a:r>
              <a:rPr lang="es-MX" sz="1000" dirty="0">
                <a:latin typeface="Cambria" panose="02040503050406030204" pitchFamily="18" charset="0"/>
                <a:ea typeface="Cambria" panose="02040503050406030204" pitchFamily="18" charset="0"/>
              </a:rPr>
              <a:t>Calcular el impuesto sobre </a:t>
            </a:r>
            <a:r>
              <a:rPr lang="es-MX" sz="1000" dirty="0" smtClean="0">
                <a:latin typeface="Cambria" panose="02040503050406030204" pitchFamily="18" charset="0"/>
                <a:ea typeface="Cambria" panose="02040503050406030204" pitchFamily="18" charset="0"/>
              </a:rPr>
              <a:t>adquisición de vehículos automotores usados.</a:t>
            </a:r>
            <a:endParaRPr lang="es-MX" sz="1000" dirty="0">
              <a:latin typeface="Cambria" panose="02040503050406030204" pitchFamily="18" charset="0"/>
              <a:ea typeface="Cambria" panose="02040503050406030204" pitchFamily="18" charset="0"/>
            </a:endParaRPr>
          </a:p>
          <a:p>
            <a:pPr>
              <a:lnSpc>
                <a:spcPct val="150000"/>
              </a:lnSpc>
            </a:pPr>
            <a:r>
              <a:rPr lang="es-MX" sz="1000" dirty="0">
                <a:latin typeface="Cambria" panose="02040503050406030204" pitchFamily="18" charset="0"/>
                <a:ea typeface="Cambria" panose="02040503050406030204" pitchFamily="18" charset="0"/>
              </a:rPr>
              <a:t>Datos del automóvil:</a:t>
            </a:r>
          </a:p>
          <a:p>
            <a:pPr>
              <a:lnSpc>
                <a:spcPct val="150000"/>
              </a:lnSpc>
            </a:pPr>
            <a:r>
              <a:rPr lang="es-MX" sz="1000" dirty="0">
                <a:latin typeface="Cambria" panose="02040503050406030204" pitchFamily="18" charset="0"/>
                <a:ea typeface="Cambria" panose="02040503050406030204" pitchFamily="18" charset="0"/>
              </a:rPr>
              <a:t>Año de </a:t>
            </a:r>
            <a:r>
              <a:rPr lang="es-MX" sz="1000" dirty="0" smtClean="0">
                <a:latin typeface="Cambria" panose="02040503050406030204" pitchFamily="18" charset="0"/>
                <a:ea typeface="Cambria" panose="02040503050406030204" pitchFamily="18" charset="0"/>
              </a:rPr>
              <a:t>adquisición según factura: 2009</a:t>
            </a:r>
          </a:p>
          <a:p>
            <a:pPr>
              <a:lnSpc>
                <a:spcPct val="150000"/>
              </a:lnSpc>
            </a:pPr>
            <a:r>
              <a:rPr lang="es-MX" sz="1000" dirty="0" smtClean="0">
                <a:latin typeface="Cambria" panose="02040503050406030204" pitchFamily="18" charset="0"/>
                <a:ea typeface="Cambria" panose="02040503050406030204" pitchFamily="18" charset="0"/>
              </a:rPr>
              <a:t>Año de compra-venta del automóvil usado: 2018</a:t>
            </a:r>
            <a:endParaRPr lang="es-MX" sz="1000" dirty="0">
              <a:latin typeface="Cambria" panose="02040503050406030204" pitchFamily="18" charset="0"/>
              <a:ea typeface="Cambria" panose="02040503050406030204" pitchFamily="18" charset="0"/>
            </a:endParaRPr>
          </a:p>
          <a:p>
            <a:pPr>
              <a:lnSpc>
                <a:spcPct val="150000"/>
              </a:lnSpc>
            </a:pPr>
            <a:r>
              <a:rPr lang="es-MX" sz="1000" dirty="0">
                <a:latin typeface="Cambria" panose="02040503050406030204" pitchFamily="18" charset="0"/>
                <a:ea typeface="Cambria" panose="02040503050406030204" pitchFamily="18" charset="0"/>
              </a:rPr>
              <a:t>Valor del automóvil según factura: </a:t>
            </a:r>
            <a:r>
              <a:rPr lang="es-MX" sz="1000" dirty="0" smtClean="0">
                <a:latin typeface="Cambria" panose="02040503050406030204" pitchFamily="18" charset="0"/>
                <a:ea typeface="Cambria" panose="02040503050406030204" pitchFamily="18" charset="0"/>
              </a:rPr>
              <a:t>$250.000.00</a:t>
            </a:r>
          </a:p>
          <a:p>
            <a:pPr>
              <a:lnSpc>
                <a:spcPct val="150000"/>
              </a:lnSpc>
            </a:pPr>
            <a:r>
              <a:rPr lang="es-MX" sz="1000" dirty="0" smtClean="0">
                <a:latin typeface="Cambria" panose="02040503050406030204" pitchFamily="18" charset="0"/>
                <a:ea typeface="Cambria" panose="02040503050406030204" pitchFamily="18" charset="0"/>
              </a:rPr>
              <a:t>Valor de la compra-venta</a:t>
            </a:r>
          </a:p>
          <a:p>
            <a:pPr>
              <a:lnSpc>
                <a:spcPct val="150000"/>
              </a:lnSpc>
            </a:pPr>
            <a:r>
              <a:rPr lang="es-MX" sz="1000" dirty="0" smtClean="0">
                <a:latin typeface="Cambria" panose="02040503050406030204" pitchFamily="18" charset="0"/>
                <a:ea typeface="Cambria" panose="02040503050406030204" pitchFamily="18" charset="0"/>
              </a:rPr>
              <a:t> </a:t>
            </a:r>
            <a:endParaRPr lang="es-MX" sz="1000" dirty="0">
              <a:latin typeface="Cambria" panose="02040503050406030204" pitchFamily="18" charset="0"/>
              <a:ea typeface="Cambria" panose="020405030504060302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957450782"/>
              </p:ext>
            </p:extLst>
          </p:nvPr>
        </p:nvGraphicFramePr>
        <p:xfrm>
          <a:off x="4103854" y="4086330"/>
          <a:ext cx="3435036" cy="2320064"/>
        </p:xfrm>
        <a:graphic>
          <a:graphicData uri="http://schemas.openxmlformats.org/drawingml/2006/table">
            <a:tbl>
              <a:tblPr firstRow="1" bandRow="1">
                <a:tableStyleId>{5C22544A-7EE6-4342-B048-85BDC9FD1C3A}</a:tableStyleId>
              </a:tblPr>
              <a:tblGrid>
                <a:gridCol w="1717518"/>
                <a:gridCol w="1717518"/>
              </a:tblGrid>
              <a:tr h="290008">
                <a:tc gridSpan="2">
                  <a:txBody>
                    <a:bodyPr/>
                    <a:lstStyle/>
                    <a:p>
                      <a:pPr algn="ctr"/>
                      <a:r>
                        <a:rPr lang="es-MX" sz="800" dirty="0" smtClean="0">
                          <a:latin typeface="Cambria" panose="02040503050406030204" pitchFamily="18" charset="0"/>
                          <a:ea typeface="Cambria" panose="02040503050406030204" pitchFamily="18" charset="0"/>
                          <a:cs typeface="Calibri" panose="020F0502020204030204" pitchFamily="34" charset="0"/>
                        </a:rPr>
                        <a:t>cálculo del</a:t>
                      </a:r>
                      <a:r>
                        <a:rPr lang="es-MX" sz="800" baseline="0" dirty="0" smtClean="0">
                          <a:latin typeface="Cambria" panose="02040503050406030204" pitchFamily="18" charset="0"/>
                          <a:ea typeface="Cambria" panose="02040503050406030204" pitchFamily="18" charset="0"/>
                          <a:cs typeface="Calibri" panose="020F0502020204030204" pitchFamily="34" charset="0"/>
                        </a:rPr>
                        <a:t> impuesto</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hMerge="1">
                  <a:txBody>
                    <a:bodyPr/>
                    <a:lstStyle/>
                    <a:p>
                      <a:endParaRPr lang="es-MX" dirty="0"/>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Valor del automóvil según factura</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$250,</a:t>
                      </a:r>
                      <a:r>
                        <a:rPr lang="es-MX" sz="800" baseline="0" dirty="0" smtClean="0">
                          <a:latin typeface="Cambria" panose="02040503050406030204" pitchFamily="18" charset="0"/>
                          <a:ea typeface="Cambria" panose="02040503050406030204" pitchFamily="18" charset="0"/>
                          <a:cs typeface="Calibri" panose="020F0502020204030204" pitchFamily="34" charset="0"/>
                        </a:rPr>
                        <a:t> 000.00</a:t>
                      </a:r>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Factor de depreciación (Tabla 6)</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0.0750</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Valor depreciado</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$18,</a:t>
                      </a:r>
                      <a:r>
                        <a:rPr lang="es-MX" sz="800" baseline="0" dirty="0" smtClean="0">
                          <a:latin typeface="Cambria" panose="02040503050406030204" pitchFamily="18" charset="0"/>
                          <a:ea typeface="Cambria" panose="02040503050406030204" pitchFamily="18" charset="0"/>
                          <a:cs typeface="Calibri" panose="020F0502020204030204" pitchFamily="34" charset="0"/>
                        </a:rPr>
                        <a:t> 750.00</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Factor de actualización</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1.4922</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Cantidad actualizada</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$27,</a:t>
                      </a:r>
                      <a:r>
                        <a:rPr lang="es-MX" sz="800" baseline="0" dirty="0" smtClean="0">
                          <a:latin typeface="Cambria" panose="02040503050406030204" pitchFamily="18" charset="0"/>
                          <a:ea typeface="Cambria" panose="02040503050406030204" pitchFamily="18" charset="0"/>
                          <a:cs typeface="Calibri" panose="020F0502020204030204" pitchFamily="34" charset="0"/>
                        </a:rPr>
                        <a:t> 978.75</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Tasa</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1%</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r>
              <a:tr h="290008">
                <a:tc>
                  <a:txBody>
                    <a:bodyPr/>
                    <a:lstStyle/>
                    <a:p>
                      <a:r>
                        <a:rPr lang="es-MX" sz="800" dirty="0" smtClean="0">
                          <a:latin typeface="Cambria" panose="02040503050406030204" pitchFamily="18" charset="0"/>
                          <a:ea typeface="Cambria" panose="02040503050406030204" pitchFamily="18" charset="0"/>
                          <a:cs typeface="Calibri" panose="020F0502020204030204" pitchFamily="34" charset="0"/>
                        </a:rPr>
                        <a:t>Impuesto a pagar</a:t>
                      </a:r>
                      <a:endParaRPr lang="es-MX" sz="800" dirty="0">
                        <a:latin typeface="Cambria" panose="02040503050406030204" pitchFamily="18" charset="0"/>
                        <a:ea typeface="Cambria" panose="02040503050406030204" pitchFamily="18" charset="0"/>
                        <a:cs typeface="Calibri" panose="020F0502020204030204" pitchFamily="34" charset="0"/>
                      </a:endParaRPr>
                    </a:p>
                  </a:txBody>
                  <a:tcPr/>
                </a:tc>
                <a:tc>
                  <a:txBody>
                    <a:bodyPr/>
                    <a:lstStyle/>
                    <a:p>
                      <a:r>
                        <a:rPr lang="es-MX" sz="800" b="1" u="sng" dirty="0" smtClean="0">
                          <a:latin typeface="Cambria" panose="02040503050406030204" pitchFamily="18" charset="0"/>
                          <a:ea typeface="Cambria" panose="02040503050406030204" pitchFamily="18" charset="0"/>
                          <a:cs typeface="Calibri" panose="020F0502020204030204" pitchFamily="34" charset="0"/>
                        </a:rPr>
                        <a:t>$280.00</a:t>
                      </a:r>
                      <a:endParaRPr lang="es-MX" sz="800" b="1" u="sng" dirty="0">
                        <a:latin typeface="Cambria" panose="02040503050406030204" pitchFamily="18" charset="0"/>
                        <a:ea typeface="Cambria" panose="02040503050406030204" pitchFamily="18" charset="0"/>
                        <a:cs typeface="Calibri" panose="020F0502020204030204" pitchFamily="34" charset="0"/>
                      </a:endParaRPr>
                    </a:p>
                  </a:txBody>
                  <a:tcPr/>
                </a:tc>
              </a:tr>
            </a:tbl>
          </a:graphicData>
        </a:graphic>
      </p:graphicFrame>
      <p:sp>
        <p:nvSpPr>
          <p:cNvPr id="13" name="Rectángulo 12"/>
          <p:cNvSpPr/>
          <p:nvPr/>
        </p:nvSpPr>
        <p:spPr>
          <a:xfrm>
            <a:off x="2948995" y="3811660"/>
            <a:ext cx="6096000" cy="276999"/>
          </a:xfrm>
          <a:prstGeom prst="rect">
            <a:avLst/>
          </a:prstGeom>
        </p:spPr>
        <p:txBody>
          <a:bodyPr>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8. Cálculo </a:t>
            </a:r>
            <a:r>
              <a:rPr lang="es-MX" sz="600" dirty="0">
                <a:latin typeface="Calibri" panose="020F0502020204030204" pitchFamily="34" charset="0"/>
                <a:ea typeface="Cambria" panose="02040503050406030204" pitchFamily="18" charset="0"/>
                <a:cs typeface="Calibri" panose="020F0502020204030204" pitchFamily="34" charset="0"/>
              </a:rPr>
              <a:t>del </a:t>
            </a:r>
            <a:r>
              <a:rPr lang="es-MX" sz="600" dirty="0" smtClean="0">
                <a:latin typeface="Calibri" panose="020F0502020204030204" pitchFamily="34" charset="0"/>
                <a:ea typeface="Cambria" panose="02040503050406030204" pitchFamily="18" charset="0"/>
                <a:cs typeface="Calibri" panose="020F0502020204030204" pitchFamily="34" charset="0"/>
              </a:rPr>
              <a:t>impuesto. </a:t>
            </a:r>
            <a:endParaRPr lang="es-MX" sz="600" dirty="0">
              <a:latin typeface="Calibri" panose="020F0502020204030204" pitchFamily="34" charset="0"/>
              <a:ea typeface="Cambria" panose="02040503050406030204" pitchFamily="18" charset="0"/>
              <a:cs typeface="Calibri" panose="020F0502020204030204" pitchFamily="34" charset="0"/>
            </a:endParaRP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4" name="CuadroTexto 13">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486811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178299" y="875238"/>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840403" y="1666107"/>
            <a:ext cx="972007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algn="just">
              <a:lnSpc>
                <a:spcPct val="100000"/>
              </a:lnSpc>
            </a:pPr>
            <a:r>
              <a:rPr lang="es-MX" sz="1800" u="sng" dirty="0">
                <a:latin typeface="Cambria" panose="02040503050406030204" pitchFamily="18" charset="0"/>
                <a:ea typeface="Cambria" panose="02040503050406030204" pitchFamily="18" charset="0"/>
              </a:rPr>
              <a:t>En el caso de vehículos de más de diez años modelo de fabricación o ejercicio automotriz, anterior al año fiscal de que se trate la determinación del impuesto será atendiendo al número de cilindros del motor.</a:t>
            </a:r>
          </a:p>
        </p:txBody>
      </p:sp>
      <p:pic>
        <p:nvPicPr>
          <p:cNvPr id="9" name="Picture 12">
            <a:extLst>
              <a:ext uri="{FF2B5EF4-FFF2-40B4-BE49-F238E27FC236}">
                <a16:creationId xmlns:a16="http://schemas.microsoft.com/office/drawing/2014/main" xmlns="" id="{00E2AFC3-46E9-422F-8B7F-01B460BE3E3C}"/>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B4E77378-C259-468A-BC6F-A754942FDB2D}"/>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1" name="Rectángulo 10"/>
          <p:cNvSpPr/>
          <p:nvPr/>
        </p:nvSpPr>
        <p:spPr>
          <a:xfrm>
            <a:off x="840403" y="2824773"/>
            <a:ext cx="7870102" cy="1869743"/>
          </a:xfrm>
          <a:prstGeom prst="rect">
            <a:avLst/>
          </a:prstGeom>
        </p:spPr>
        <p:txBody>
          <a:bodyPr wrap="square">
            <a:spAutoFit/>
          </a:bodyPr>
          <a:lstStyle/>
          <a:p>
            <a:pPr>
              <a:lnSpc>
                <a:spcPct val="150000"/>
              </a:lnSpc>
            </a:pPr>
            <a:r>
              <a:rPr lang="es-MX" sz="1100" dirty="0">
                <a:latin typeface="Cambria" panose="02040503050406030204" pitchFamily="18" charset="0"/>
                <a:ea typeface="Cambria" panose="02040503050406030204" pitchFamily="18" charset="0"/>
              </a:rPr>
              <a:t>Calcular el impuesto sobre </a:t>
            </a:r>
            <a:r>
              <a:rPr lang="es-MX" sz="1100" dirty="0" smtClean="0">
                <a:latin typeface="Cambria" panose="02040503050406030204" pitchFamily="18" charset="0"/>
                <a:ea typeface="Cambria" panose="02040503050406030204" pitchFamily="18" charset="0"/>
              </a:rPr>
              <a:t>adquisición de vehículos automotores usados.</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Datos del automóvil:</a:t>
            </a:r>
          </a:p>
          <a:p>
            <a:pPr>
              <a:lnSpc>
                <a:spcPct val="150000"/>
              </a:lnSpc>
            </a:pPr>
            <a:r>
              <a:rPr lang="es-MX" sz="1100" dirty="0">
                <a:latin typeface="Cambria" panose="02040503050406030204" pitchFamily="18" charset="0"/>
                <a:ea typeface="Cambria" panose="02040503050406030204" pitchFamily="18" charset="0"/>
              </a:rPr>
              <a:t>Año de </a:t>
            </a:r>
            <a:r>
              <a:rPr lang="es-MX" sz="1100" dirty="0" smtClean="0">
                <a:latin typeface="Cambria" panose="02040503050406030204" pitchFamily="18" charset="0"/>
                <a:ea typeface="Cambria" panose="02040503050406030204" pitchFamily="18" charset="0"/>
              </a:rPr>
              <a:t>adquisición según factura: 2005</a:t>
            </a:r>
          </a:p>
          <a:p>
            <a:pPr>
              <a:lnSpc>
                <a:spcPct val="150000"/>
              </a:lnSpc>
            </a:pPr>
            <a:r>
              <a:rPr lang="es-MX" sz="1100" dirty="0" smtClean="0">
                <a:latin typeface="Cambria" panose="02040503050406030204" pitchFamily="18" charset="0"/>
                <a:ea typeface="Cambria" panose="02040503050406030204" pitchFamily="18" charset="0"/>
              </a:rPr>
              <a:t>Año de compra-venta del automóvil usado: 2018</a:t>
            </a:r>
            <a:endParaRPr lang="es-MX" sz="1100" dirty="0">
              <a:latin typeface="Cambria" panose="02040503050406030204" pitchFamily="18" charset="0"/>
              <a:ea typeface="Cambria" panose="02040503050406030204" pitchFamily="18" charset="0"/>
            </a:endParaRPr>
          </a:p>
          <a:p>
            <a:pPr>
              <a:lnSpc>
                <a:spcPct val="150000"/>
              </a:lnSpc>
            </a:pPr>
            <a:r>
              <a:rPr lang="es-MX" sz="1100" dirty="0">
                <a:latin typeface="Cambria" panose="02040503050406030204" pitchFamily="18" charset="0"/>
                <a:ea typeface="Cambria" panose="02040503050406030204" pitchFamily="18" charset="0"/>
              </a:rPr>
              <a:t>Valor del automóvil según factura: </a:t>
            </a:r>
            <a:r>
              <a:rPr lang="es-MX" sz="1100" dirty="0" smtClean="0">
                <a:latin typeface="Cambria" panose="02040503050406030204" pitchFamily="18" charset="0"/>
                <a:ea typeface="Cambria" panose="02040503050406030204" pitchFamily="18" charset="0"/>
              </a:rPr>
              <a:t>$35, 000.00</a:t>
            </a:r>
          </a:p>
          <a:p>
            <a:pPr>
              <a:lnSpc>
                <a:spcPct val="150000"/>
              </a:lnSpc>
            </a:pPr>
            <a:r>
              <a:rPr lang="es-MX" sz="1100" dirty="0" smtClean="0">
                <a:latin typeface="Cambria" panose="02040503050406030204" pitchFamily="18" charset="0"/>
                <a:ea typeface="Cambria" panose="02040503050406030204" pitchFamily="18" charset="0"/>
              </a:rPr>
              <a:t>Valor de la compra-venta</a:t>
            </a:r>
          </a:p>
          <a:p>
            <a:pPr>
              <a:lnSpc>
                <a:spcPct val="150000"/>
              </a:lnSpc>
            </a:pPr>
            <a:r>
              <a:rPr lang="es-MX" sz="1100" dirty="0" smtClean="0">
                <a:latin typeface="Cambria" panose="02040503050406030204" pitchFamily="18" charset="0"/>
                <a:ea typeface="Cambria" panose="02040503050406030204" pitchFamily="18" charset="0"/>
              </a:rPr>
              <a:t> </a:t>
            </a:r>
            <a:endParaRPr lang="es-MX" sz="1100" dirty="0">
              <a:latin typeface="Cambria" panose="02040503050406030204" pitchFamily="18" charset="0"/>
              <a:ea typeface="Cambria" panose="02040503050406030204" pitchFamily="18" charset="0"/>
            </a:endParaRPr>
          </a:p>
        </p:txBody>
      </p:sp>
      <p:pic>
        <p:nvPicPr>
          <p:cNvPr id="2" name="Imagen 1"/>
          <p:cNvPicPr>
            <a:picLocks noChangeAspect="1"/>
          </p:cNvPicPr>
          <p:nvPr/>
        </p:nvPicPr>
        <p:blipFill>
          <a:blip r:embed="rId4"/>
          <a:stretch>
            <a:fillRect/>
          </a:stretch>
        </p:blipFill>
        <p:spPr>
          <a:xfrm>
            <a:off x="7846325" y="4787412"/>
            <a:ext cx="2883098" cy="1065770"/>
          </a:xfrm>
          <a:prstGeom prst="rect">
            <a:avLst/>
          </a:prstGeom>
        </p:spPr>
      </p:pic>
      <p:sp>
        <p:nvSpPr>
          <p:cNvPr id="12" name="Rectángulo 11"/>
          <p:cNvSpPr/>
          <p:nvPr/>
        </p:nvSpPr>
        <p:spPr>
          <a:xfrm>
            <a:off x="7937050" y="4499374"/>
            <a:ext cx="2701648"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Tabla </a:t>
            </a:r>
            <a:r>
              <a:rPr lang="es-MX" sz="600" dirty="0" smtClean="0">
                <a:latin typeface="Calibri" panose="020F0502020204030204" pitchFamily="34" charset="0"/>
                <a:ea typeface="Cambria" panose="02040503050406030204" pitchFamily="18" charset="0"/>
                <a:cs typeface="Calibri" panose="020F0502020204030204" pitchFamily="34" charset="0"/>
              </a:rPr>
              <a:t>7. Cálculo del impuesto por cilindraje</a:t>
            </a:r>
          </a:p>
          <a:p>
            <a:pPr algn="ctr"/>
            <a:r>
              <a:rPr lang="es-MX" sz="600" dirty="0" smtClean="0">
                <a:latin typeface="Calibri" panose="020F0502020204030204" pitchFamily="34" charset="0"/>
                <a:ea typeface="Cambria" panose="02040503050406030204" pitchFamily="18" charset="0"/>
                <a:cs typeface="Calibri" panose="020F0502020204030204" pitchFamily="34" charset="0"/>
              </a:rPr>
              <a:t>Fuente</a:t>
            </a:r>
            <a:r>
              <a:rPr lang="es-MX" sz="600" dirty="0">
                <a:latin typeface="Calibri" panose="020F0502020204030204" pitchFamily="34" charset="0"/>
                <a:ea typeface="Cambria" panose="02040503050406030204" pitchFamily="18" charset="0"/>
                <a:cs typeface="Calibri" panose="020F0502020204030204" pitchFamily="34" charset="0"/>
              </a:rPr>
              <a:t>: Elaboración propia con base en Código Financiero del Estado de México</a:t>
            </a:r>
          </a:p>
        </p:txBody>
      </p:sp>
      <p:graphicFrame>
        <p:nvGraphicFramePr>
          <p:cNvPr id="5" name="Tabla 4"/>
          <p:cNvGraphicFramePr>
            <a:graphicFrameLocks noGrp="1"/>
          </p:cNvGraphicFramePr>
          <p:nvPr>
            <p:extLst>
              <p:ext uri="{D42A27DB-BD31-4B8C-83A1-F6EECF244321}">
                <p14:modId xmlns:p14="http://schemas.microsoft.com/office/powerpoint/2010/main" val="2630933047"/>
              </p:ext>
            </p:extLst>
          </p:nvPr>
        </p:nvGraphicFramePr>
        <p:xfrm>
          <a:off x="2910687" y="5050199"/>
          <a:ext cx="3358308" cy="639268"/>
        </p:xfrm>
        <a:graphic>
          <a:graphicData uri="http://schemas.openxmlformats.org/drawingml/2006/table">
            <a:tbl>
              <a:tblPr firstRow="1" bandRow="1">
                <a:tableStyleId>{5C22544A-7EE6-4342-B048-85BDC9FD1C3A}</a:tableStyleId>
              </a:tblPr>
              <a:tblGrid>
                <a:gridCol w="3358308"/>
              </a:tblGrid>
              <a:tr h="319634">
                <a:tc>
                  <a:txBody>
                    <a:bodyPr/>
                    <a:lstStyle/>
                    <a:p>
                      <a:pPr algn="ctr"/>
                      <a:r>
                        <a:rPr lang="es-MX" sz="1000" dirty="0" smtClean="0">
                          <a:latin typeface="Cambria" panose="02040503050406030204" pitchFamily="18" charset="0"/>
                          <a:ea typeface="Cambria" panose="02040503050406030204" pitchFamily="18" charset="0"/>
                        </a:rPr>
                        <a:t>cálculo</a:t>
                      </a:r>
                      <a:endParaRPr lang="es-MX" sz="1000" dirty="0">
                        <a:latin typeface="Cambria" panose="02040503050406030204" pitchFamily="18" charset="0"/>
                        <a:ea typeface="Cambria" panose="02040503050406030204" pitchFamily="18" charset="0"/>
                      </a:endParaRPr>
                    </a:p>
                  </a:txBody>
                  <a:tcPr/>
                </a:tc>
              </a:tr>
              <a:tr h="319634">
                <a:tc>
                  <a:txBody>
                    <a:bodyPr/>
                    <a:lstStyle/>
                    <a:p>
                      <a:pPr algn="ctr"/>
                      <a:r>
                        <a:rPr lang="es-MX" sz="1000" dirty="0" smtClean="0">
                          <a:latin typeface="Cambria" panose="02040503050406030204" pitchFamily="18" charset="0"/>
                          <a:ea typeface="Cambria" panose="02040503050406030204" pitchFamily="18" charset="0"/>
                        </a:rPr>
                        <a:t>$935</a:t>
                      </a:r>
                      <a:r>
                        <a:rPr lang="es-MX" sz="1000" baseline="0" dirty="0" smtClean="0">
                          <a:latin typeface="Cambria" panose="02040503050406030204" pitchFamily="18" charset="0"/>
                          <a:ea typeface="Cambria" panose="02040503050406030204" pitchFamily="18" charset="0"/>
                        </a:rPr>
                        <a:t> por la antigüedad y el número de cilindros. (Tabla 7)</a:t>
                      </a:r>
                      <a:endParaRPr lang="es-MX" sz="1000" dirty="0">
                        <a:latin typeface="Cambria" panose="02040503050406030204" pitchFamily="18" charset="0"/>
                        <a:ea typeface="Cambria" panose="02040503050406030204" pitchFamily="18" charset="0"/>
                      </a:endParaRPr>
                    </a:p>
                  </a:txBody>
                  <a:tcPr/>
                </a:tc>
              </a:tr>
            </a:tbl>
          </a:graphicData>
        </a:graphic>
      </p:graphicFrame>
      <p:sp>
        <p:nvSpPr>
          <p:cNvPr id="13" name="Rectángulo 12"/>
          <p:cNvSpPr/>
          <p:nvPr/>
        </p:nvSpPr>
        <p:spPr>
          <a:xfrm>
            <a:off x="2949145" y="4787412"/>
            <a:ext cx="3361039"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9.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4" name="CuadroTexto 13">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962695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2DB1064-241C-44B3-8A75-1F1151E82280}"/>
              </a:ext>
            </a:extLst>
          </p:cNvPr>
          <p:cNvSpPr>
            <a:spLocks noGrp="1"/>
          </p:cNvSpPr>
          <p:nvPr>
            <p:ph type="title"/>
          </p:nvPr>
        </p:nvSpPr>
        <p:spPr>
          <a:xfrm>
            <a:off x="1072127" y="845390"/>
            <a:ext cx="9720072" cy="819853"/>
          </a:xfrm>
        </p:spPr>
        <p:txBody>
          <a:bodyPr>
            <a:normAutofit/>
          </a:bodyPr>
          <a:lstStyle/>
          <a:p>
            <a:pPr algn="ctr"/>
            <a:r>
              <a:rPr lang="es-MX" sz="1800" dirty="0">
                <a:latin typeface="Bodoni MT" panose="02070603080606020203" pitchFamily="18" charset="0"/>
              </a:rPr>
              <a:t>Impuesto sobre loterías, rifas, sorteos, concursos y juegos permitidos con cruce de apuestas</a:t>
            </a:r>
          </a:p>
        </p:txBody>
      </p:sp>
      <p:sp>
        <p:nvSpPr>
          <p:cNvPr id="3" name="Marcador de contenido 2">
            <a:extLst>
              <a:ext uri="{FF2B5EF4-FFF2-40B4-BE49-F238E27FC236}">
                <a16:creationId xmlns:a16="http://schemas.microsoft.com/office/drawing/2014/main" xmlns="" id="{7E97C908-6D14-4B32-94C7-97442E6E51B1}"/>
              </a:ext>
            </a:extLst>
          </p:cNvPr>
          <p:cNvSpPr>
            <a:spLocks noGrp="1"/>
          </p:cNvSpPr>
          <p:nvPr>
            <p:ph idx="1"/>
          </p:nvPr>
        </p:nvSpPr>
        <p:spPr>
          <a:xfrm>
            <a:off x="1024128" y="2093677"/>
            <a:ext cx="6549864" cy="4215683"/>
          </a:xfrm>
        </p:spPr>
        <p:txBody>
          <a:bodyPr>
            <a:normAutofit/>
          </a:bodyPr>
          <a:lstStyle/>
          <a:p>
            <a:pPr marL="0" indent="0" algn="just">
              <a:buNone/>
            </a:pPr>
            <a:r>
              <a:rPr lang="es-MX" sz="1600" dirty="0">
                <a:latin typeface="Cambria" panose="02040503050406030204" pitchFamily="18" charset="0"/>
                <a:ea typeface="Cambria" panose="02040503050406030204" pitchFamily="18" charset="0"/>
              </a:rPr>
              <a:t>Están obligadas al pago de este impuesto: Las personas físicas y jurídico colectivas que en el estado:  </a:t>
            </a:r>
          </a:p>
          <a:p>
            <a:pPr marL="0" indent="0" algn="just">
              <a:buNone/>
            </a:pPr>
            <a:endParaRPr lang="es-MX" sz="1600" dirty="0">
              <a:latin typeface="Cambria" panose="02040503050406030204" pitchFamily="18" charset="0"/>
              <a:ea typeface="Cambria" panose="02040503050406030204" pitchFamily="18" charset="0"/>
            </a:endParaRPr>
          </a:p>
          <a:p>
            <a:pPr marL="342900" indent="-342900" algn="just">
              <a:buFont typeface="+mj-lt"/>
              <a:buAutoNum type="arabicPeriod"/>
            </a:pPr>
            <a:r>
              <a:rPr lang="es-MX" sz="1600" dirty="0">
                <a:latin typeface="Cambria" panose="02040503050406030204" pitchFamily="18" charset="0"/>
                <a:ea typeface="Cambria" panose="02040503050406030204" pitchFamily="18" charset="0"/>
              </a:rPr>
              <a:t>Organicen o exploten rifas, sorteos, concursos y juegos  permitidos con cruce o captación de apuestas. </a:t>
            </a:r>
          </a:p>
          <a:p>
            <a:pPr marL="342900" indent="-342900" algn="just">
              <a:buFont typeface="+mj-lt"/>
              <a:buAutoNum type="arabicPeriod"/>
            </a:pPr>
            <a:r>
              <a:rPr lang="es-MX" sz="1600" dirty="0">
                <a:latin typeface="Cambria" panose="02040503050406030204" pitchFamily="18" charset="0"/>
                <a:ea typeface="Cambria" panose="02040503050406030204" pitchFamily="18" charset="0"/>
              </a:rPr>
              <a:t>Distribuyan o vendan los billetes, boletos, contraseñas o instrumentos que permitan participar en dichos eventos. </a:t>
            </a:r>
          </a:p>
          <a:p>
            <a:pPr marL="342900" indent="-342900" algn="just">
              <a:buFont typeface="+mj-lt"/>
              <a:buAutoNum type="arabicPeriod"/>
            </a:pPr>
            <a:r>
              <a:rPr lang="es-MX" sz="1600" dirty="0">
                <a:latin typeface="Cambria" panose="02040503050406030204" pitchFamily="18" charset="0"/>
                <a:ea typeface="Cambria" panose="02040503050406030204" pitchFamily="18" charset="0"/>
              </a:rPr>
              <a:t>Reciban, registren o crucen apuestas, no obstante que el organizador se encuentre fuera del estado. </a:t>
            </a:r>
          </a:p>
          <a:p>
            <a:pPr marL="342900" indent="-342900" algn="just">
              <a:buFont typeface="+mj-lt"/>
              <a:buAutoNum type="arabicPeriod"/>
            </a:pPr>
            <a:r>
              <a:rPr lang="es-MX" sz="1600" dirty="0">
                <a:latin typeface="Cambria" panose="02040503050406030204" pitchFamily="18" charset="0"/>
                <a:ea typeface="Cambria" panose="02040503050406030204" pitchFamily="18" charset="0"/>
              </a:rPr>
              <a:t>Obtengan premios derivados o relacionados con las actividades mencionadas.</a:t>
            </a:r>
          </a:p>
          <a:p>
            <a:pPr algn="just"/>
            <a:endParaRPr lang="es-MX" sz="1600" dirty="0">
              <a:latin typeface="Cambria" panose="02040503050406030204" pitchFamily="18" charset="0"/>
              <a:ea typeface="Cambria" panose="02040503050406030204" pitchFamily="18" charset="0"/>
            </a:endParaRPr>
          </a:p>
        </p:txBody>
      </p:sp>
      <p:cxnSp>
        <p:nvCxnSpPr>
          <p:cNvPr id="4" name="Conector recto 3">
            <a:extLst>
              <a:ext uri="{FF2B5EF4-FFF2-40B4-BE49-F238E27FC236}">
                <a16:creationId xmlns:a16="http://schemas.microsoft.com/office/drawing/2014/main" xmlns="" id="{1D1D4515-C8E3-4073-BA75-3AA65C63B16D}"/>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90214C72-A136-4597-8176-678832DFF74D}"/>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Imagen 5">
            <a:extLst>
              <a:ext uri="{FF2B5EF4-FFF2-40B4-BE49-F238E27FC236}">
                <a16:creationId xmlns:a16="http://schemas.microsoft.com/office/drawing/2014/main" xmlns="" id="{42A62620-5E44-44D0-B072-863691B76296}"/>
              </a:ext>
            </a:extLst>
          </p:cNvPr>
          <p:cNvPicPr>
            <a:picLocks noChangeAspect="1"/>
          </p:cNvPicPr>
          <p:nvPr/>
        </p:nvPicPr>
        <p:blipFill>
          <a:blip r:embed="rId2"/>
          <a:stretch>
            <a:fillRect/>
          </a:stretch>
        </p:blipFill>
        <p:spPr>
          <a:xfrm>
            <a:off x="8264105" y="1849219"/>
            <a:ext cx="2743919" cy="4460141"/>
          </a:xfrm>
          <a:prstGeom prst="rect">
            <a:avLst/>
          </a:prstGeom>
        </p:spPr>
      </p:pic>
      <p:pic>
        <p:nvPicPr>
          <p:cNvPr id="7" name="Picture 12">
            <a:extLst>
              <a:ext uri="{FF2B5EF4-FFF2-40B4-BE49-F238E27FC236}">
                <a16:creationId xmlns:a16="http://schemas.microsoft.com/office/drawing/2014/main" xmlns="" id="{6FD54D12-A65B-4E67-B5BB-30E90F39A422}"/>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8" name="Imagen 7">
            <a:extLst>
              <a:ext uri="{FF2B5EF4-FFF2-40B4-BE49-F238E27FC236}">
                <a16:creationId xmlns:a16="http://schemas.microsoft.com/office/drawing/2014/main" xmlns="" id="{42139E05-63AC-4AD2-BDDF-EF3A0E8FA384}"/>
              </a:ext>
            </a:extLst>
          </p:cNvPr>
          <p:cNvPicPr>
            <a:picLocks noChangeAspect="1"/>
          </p:cNvPicPr>
          <p:nvPr/>
        </p:nvPicPr>
        <p:blipFill>
          <a:blip r:embed="rId4"/>
          <a:stretch>
            <a:fillRect/>
          </a:stretch>
        </p:blipFill>
        <p:spPr>
          <a:xfrm>
            <a:off x="11387328" y="117626"/>
            <a:ext cx="762000" cy="467590"/>
          </a:xfrm>
          <a:prstGeom prst="rect">
            <a:avLst/>
          </a:prstGeom>
        </p:spPr>
      </p:pic>
      <p:sp>
        <p:nvSpPr>
          <p:cNvPr id="9" name="CuadroTexto 8">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923738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840403" y="1665748"/>
            <a:ext cx="972007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algn="just">
              <a:lnSpc>
                <a:spcPct val="150000"/>
              </a:lnSpc>
            </a:pPr>
            <a:r>
              <a:rPr lang="es-MX" sz="1400" b="1" dirty="0">
                <a:solidFill>
                  <a:schemeClr val="accent1">
                    <a:lumMod val="75000"/>
                  </a:schemeClr>
                </a:solidFill>
                <a:latin typeface="Cambria" panose="02040503050406030204" pitchFamily="18" charset="0"/>
                <a:ea typeface="Cambria" panose="02040503050406030204" pitchFamily="18" charset="0"/>
              </a:rPr>
              <a:t>Loterías, rifas, sorteos</a:t>
            </a:r>
            <a:r>
              <a:rPr lang="es-MX" sz="1400" dirty="0">
                <a:latin typeface="Cambria" panose="02040503050406030204" pitchFamily="18" charset="0"/>
                <a:ea typeface="Cambria" panose="02040503050406030204" pitchFamily="18" charset="0"/>
              </a:rPr>
              <a:t>: Aplicando la tasa de 12% al valor nominal de la suma de los billetes, boletos, contraseñas, documentos, objetos o registros distribuidos para participar en los eventos, después de disminuir el monto de los premios efectivamente pagados o entregados. Cuando sean distribuidos gratuitamente o no se exprese su valor o la suma del valor de estos sea inferior al monto de los premios, el impuesto se calculará sobre el valor total de los premios. </a:t>
            </a:r>
          </a:p>
          <a:p>
            <a:pPr marL="0" indent="0" algn="just">
              <a:lnSpc>
                <a:spcPct val="150000"/>
              </a:lnSpc>
              <a:buNone/>
            </a:pPr>
            <a:r>
              <a:rPr lang="es-MX" sz="1400" b="1" dirty="0" smtClean="0">
                <a:solidFill>
                  <a:schemeClr val="accent1">
                    <a:lumMod val="75000"/>
                  </a:schemeClr>
                </a:solidFill>
                <a:latin typeface="Cambria" panose="02040503050406030204" pitchFamily="18" charset="0"/>
                <a:ea typeface="Cambria" panose="02040503050406030204" pitchFamily="18" charset="0"/>
              </a:rPr>
              <a:t>Juegos </a:t>
            </a:r>
            <a:r>
              <a:rPr lang="es-MX" sz="1400" b="1" dirty="0">
                <a:solidFill>
                  <a:schemeClr val="accent1">
                    <a:lumMod val="75000"/>
                  </a:schemeClr>
                </a:solidFill>
                <a:latin typeface="Cambria" panose="02040503050406030204" pitchFamily="18" charset="0"/>
                <a:ea typeface="Cambria" panose="02040503050406030204" pitchFamily="18" charset="0"/>
              </a:rPr>
              <a:t>permitidos con cruce y/o captación de apuestas</a:t>
            </a:r>
            <a:r>
              <a:rPr lang="es-MX" sz="1400" dirty="0">
                <a:latin typeface="Cambria" panose="02040503050406030204" pitchFamily="18" charset="0"/>
                <a:ea typeface="Cambria" panose="02040503050406030204" pitchFamily="18" charset="0"/>
              </a:rPr>
              <a:t>: Aplicando la tasa de 12% sobre el monto total de los ingresos obtenidos, sin deducción alguna.</a:t>
            </a:r>
          </a:p>
          <a:p>
            <a:pPr algn="just">
              <a:lnSpc>
                <a:spcPct val="150000"/>
              </a:lnSpc>
            </a:pPr>
            <a:r>
              <a:rPr lang="es-MX" sz="1400" dirty="0">
                <a:latin typeface="Cambria" panose="02040503050406030204" pitchFamily="18" charset="0"/>
                <a:ea typeface="Cambria" panose="02040503050406030204" pitchFamily="18" charset="0"/>
              </a:rPr>
              <a:t> </a:t>
            </a:r>
          </a:p>
        </p:txBody>
      </p:sp>
      <p:pic>
        <p:nvPicPr>
          <p:cNvPr id="9" name="Picture 12">
            <a:extLst>
              <a:ext uri="{FF2B5EF4-FFF2-40B4-BE49-F238E27FC236}">
                <a16:creationId xmlns:a16="http://schemas.microsoft.com/office/drawing/2014/main" xmlns="" id="{08F0BCAF-F298-4434-AE60-622627C4AD3C}"/>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F8610C1B-4527-481B-97F0-E4AF35DB2893}"/>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1" name="Rectángulo 10"/>
          <p:cNvSpPr/>
          <p:nvPr/>
        </p:nvSpPr>
        <p:spPr>
          <a:xfrm>
            <a:off x="793101" y="4208729"/>
            <a:ext cx="7870102" cy="2123658"/>
          </a:xfrm>
          <a:prstGeom prst="rect">
            <a:avLst/>
          </a:prstGeom>
        </p:spPr>
        <p:txBody>
          <a:bodyPr wrap="square">
            <a:spAutoFit/>
          </a:bodyPr>
          <a:lstStyle/>
          <a:p>
            <a:pPr>
              <a:lnSpc>
                <a:spcPct val="150000"/>
              </a:lnSpc>
            </a:pPr>
            <a:r>
              <a:rPr lang="es-MX" sz="1100" dirty="0" smtClean="0">
                <a:latin typeface="Cambria" panose="02040503050406030204" pitchFamily="18" charset="0"/>
                <a:ea typeface="Cambria" panose="02040503050406030204" pitchFamily="18" charset="0"/>
              </a:rPr>
              <a:t>Calcular el impuesto sobre loterías, rifas, sorteos, juegos permitidos con y/o captación de apuestas.</a:t>
            </a:r>
          </a:p>
          <a:p>
            <a:pPr>
              <a:lnSpc>
                <a:spcPct val="150000"/>
              </a:lnSpc>
            </a:pPr>
            <a:r>
              <a:rPr lang="es-MX" sz="1100" dirty="0" smtClean="0">
                <a:latin typeface="Cambria" panose="02040503050406030204" pitchFamily="18" charset="0"/>
                <a:ea typeface="Cambria" panose="02040503050406030204" pitchFamily="18" charset="0"/>
              </a:rPr>
              <a:t>Se organiza una rifa en el municipio de San Juan Teotihuacán:</a:t>
            </a:r>
          </a:p>
          <a:p>
            <a:pPr>
              <a:lnSpc>
                <a:spcPct val="150000"/>
              </a:lnSpc>
            </a:pPr>
            <a:r>
              <a:rPr lang="es-MX" sz="1100" dirty="0" smtClean="0">
                <a:latin typeface="Cambria" panose="02040503050406030204" pitchFamily="18" charset="0"/>
                <a:ea typeface="Cambria" panose="02040503050406030204" pitchFamily="18" charset="0"/>
              </a:rPr>
              <a:t>Datos de la rifa:</a:t>
            </a:r>
          </a:p>
          <a:p>
            <a:pPr>
              <a:lnSpc>
                <a:spcPct val="150000"/>
              </a:lnSpc>
            </a:pPr>
            <a:r>
              <a:rPr lang="es-MX" sz="1100" dirty="0" smtClean="0">
                <a:latin typeface="Cambria" panose="02040503050406030204" pitchFamily="18" charset="0"/>
                <a:ea typeface="Cambria" panose="02040503050406030204" pitchFamily="18" charset="0"/>
              </a:rPr>
              <a:t>Refrigerador: $6, 000.00</a:t>
            </a:r>
          </a:p>
          <a:p>
            <a:pPr>
              <a:lnSpc>
                <a:spcPct val="150000"/>
              </a:lnSpc>
            </a:pPr>
            <a:r>
              <a:rPr lang="es-MX" sz="1100" dirty="0" smtClean="0">
                <a:latin typeface="Cambria" panose="02040503050406030204" pitchFamily="18" charset="0"/>
                <a:ea typeface="Cambria" panose="02040503050406030204" pitchFamily="18" charset="0"/>
              </a:rPr>
              <a:t>Pantalla: $12, 000.00</a:t>
            </a:r>
          </a:p>
          <a:p>
            <a:pPr>
              <a:lnSpc>
                <a:spcPct val="150000"/>
              </a:lnSpc>
            </a:pPr>
            <a:r>
              <a:rPr lang="es-MX" sz="1100" dirty="0" smtClean="0">
                <a:latin typeface="Cambria" panose="02040503050406030204" pitchFamily="18" charset="0"/>
                <a:ea typeface="Cambria" panose="02040503050406030204" pitchFamily="18" charset="0"/>
              </a:rPr>
              <a:t>Minicomponente: $2, 500.00</a:t>
            </a:r>
          </a:p>
          <a:p>
            <a:pPr>
              <a:lnSpc>
                <a:spcPct val="150000"/>
              </a:lnSpc>
            </a:pPr>
            <a:r>
              <a:rPr lang="es-MX" sz="1100" dirty="0" smtClean="0">
                <a:latin typeface="Cambria" panose="02040503050406030204" pitchFamily="18" charset="0"/>
                <a:ea typeface="Cambria" panose="02040503050406030204" pitchFamily="18" charset="0"/>
              </a:rPr>
              <a:t>Valor del boleto: $1,00.00 c/u</a:t>
            </a:r>
          </a:p>
          <a:p>
            <a:pPr>
              <a:lnSpc>
                <a:spcPct val="150000"/>
              </a:lnSpc>
            </a:pPr>
            <a:r>
              <a:rPr lang="es-MX" sz="1100" dirty="0" smtClean="0">
                <a:latin typeface="Cambria" panose="02040503050406030204" pitchFamily="18" charset="0"/>
                <a:ea typeface="Cambria" panose="02040503050406030204" pitchFamily="18" charset="0"/>
              </a:rPr>
              <a:t>Venta: 1000 boletos</a:t>
            </a:r>
          </a:p>
        </p:txBody>
      </p:sp>
      <p:graphicFrame>
        <p:nvGraphicFramePr>
          <p:cNvPr id="2" name="Tabla 1"/>
          <p:cNvGraphicFramePr>
            <a:graphicFrameLocks noGrp="1"/>
          </p:cNvGraphicFramePr>
          <p:nvPr>
            <p:extLst>
              <p:ext uri="{D42A27DB-BD31-4B8C-83A1-F6EECF244321}">
                <p14:modId xmlns:p14="http://schemas.microsoft.com/office/powerpoint/2010/main" val="1061681908"/>
              </p:ext>
            </p:extLst>
          </p:nvPr>
        </p:nvGraphicFramePr>
        <p:xfrm>
          <a:off x="7908323" y="4167673"/>
          <a:ext cx="3690554" cy="2250440"/>
        </p:xfrm>
        <a:graphic>
          <a:graphicData uri="http://schemas.openxmlformats.org/drawingml/2006/table">
            <a:tbl>
              <a:tblPr firstRow="1" bandRow="1">
                <a:tableStyleId>{5C22544A-7EE6-4342-B048-85BDC9FD1C3A}</a:tableStyleId>
              </a:tblPr>
              <a:tblGrid>
                <a:gridCol w="1845277"/>
                <a:gridCol w="1845277"/>
              </a:tblGrid>
              <a:tr h="370840">
                <a:tc>
                  <a:txBody>
                    <a:bodyPr/>
                    <a:lstStyle/>
                    <a:p>
                      <a:pPr algn="ctr"/>
                      <a:r>
                        <a:rPr lang="es-MX" sz="1000" dirty="0" smtClean="0">
                          <a:latin typeface="Cambria" panose="02040503050406030204" pitchFamily="18" charset="0"/>
                          <a:ea typeface="Cambria" panose="02040503050406030204" pitchFamily="18" charset="0"/>
                        </a:rPr>
                        <a:t>Organizador</a:t>
                      </a:r>
                      <a:endParaRPr lang="es-MX" sz="1000" dirty="0">
                        <a:latin typeface="Cambria" panose="02040503050406030204" pitchFamily="18" charset="0"/>
                        <a:ea typeface="Cambria" panose="02040503050406030204" pitchFamily="18" charset="0"/>
                      </a:endParaRPr>
                    </a:p>
                  </a:txBody>
                  <a:tcPr/>
                </a:tc>
                <a:tc>
                  <a:txBody>
                    <a:bodyPr/>
                    <a:lstStyle/>
                    <a:p>
                      <a:pPr algn="ctr"/>
                      <a:r>
                        <a:rPr lang="es-MX" sz="1000" dirty="0" smtClean="0">
                          <a:latin typeface="Cambria" panose="02040503050406030204" pitchFamily="18" charset="0"/>
                          <a:ea typeface="Cambria" panose="02040503050406030204" pitchFamily="18" charset="0"/>
                        </a:rPr>
                        <a:t>Ganadores</a:t>
                      </a:r>
                      <a:endParaRPr lang="es-MX" sz="1000" dirty="0">
                        <a:latin typeface="Cambria" panose="02040503050406030204" pitchFamily="18" charset="0"/>
                        <a:ea typeface="Cambria" panose="02040503050406030204" pitchFamily="18" charset="0"/>
                      </a:endParaRPr>
                    </a:p>
                  </a:txBody>
                  <a:tcPr/>
                </a:tc>
              </a:tr>
              <a:tr h="370840">
                <a:tc>
                  <a:txBody>
                    <a:bodyPr/>
                    <a:lstStyle/>
                    <a:p>
                      <a:r>
                        <a:rPr lang="es-MX" sz="1000" dirty="0" smtClean="0">
                          <a:latin typeface="Cambria" panose="02040503050406030204" pitchFamily="18" charset="0"/>
                          <a:ea typeface="Cambria" panose="02040503050406030204" pitchFamily="18" charset="0"/>
                        </a:rPr>
                        <a:t>$100</a:t>
                      </a:r>
                      <a:r>
                        <a:rPr lang="es-MX" sz="1000" baseline="0" dirty="0" smtClean="0">
                          <a:latin typeface="Cambria" panose="02040503050406030204" pitchFamily="18" charset="0"/>
                          <a:ea typeface="Cambria" panose="02040503050406030204" pitchFamily="18" charset="0"/>
                        </a:rPr>
                        <a:t> X 1000= $100, 000.00</a:t>
                      </a:r>
                      <a:endParaRPr lang="es-MX" sz="1000" dirty="0">
                        <a:latin typeface="Cambria" panose="02040503050406030204" pitchFamily="18" charset="0"/>
                        <a:ea typeface="Cambria" panose="02040503050406030204" pitchFamily="18" charset="0"/>
                      </a:endParaRPr>
                    </a:p>
                  </a:txBody>
                  <a:tcPr/>
                </a:tc>
                <a:tc>
                  <a:txBody>
                    <a:bodyPr/>
                    <a:lstStyle/>
                    <a:p>
                      <a:r>
                        <a:rPr lang="es-MX" sz="1000" dirty="0" smtClean="0">
                          <a:latin typeface="Cambria" panose="02040503050406030204" pitchFamily="18" charset="0"/>
                          <a:ea typeface="Cambria" panose="02040503050406030204" pitchFamily="18" charset="0"/>
                        </a:rPr>
                        <a:t>1. $6,</a:t>
                      </a:r>
                      <a:r>
                        <a:rPr lang="es-MX" sz="1000" baseline="0" dirty="0" smtClean="0">
                          <a:latin typeface="Cambria" panose="02040503050406030204" pitchFamily="18" charset="0"/>
                          <a:ea typeface="Cambria" panose="02040503050406030204" pitchFamily="18" charset="0"/>
                        </a:rPr>
                        <a:t> 000.00 X 6% = $360.00</a:t>
                      </a:r>
                      <a:endParaRPr lang="es-MX" sz="1000" dirty="0">
                        <a:latin typeface="Cambria" panose="02040503050406030204" pitchFamily="18" charset="0"/>
                        <a:ea typeface="Cambria" panose="02040503050406030204" pitchFamily="18" charset="0"/>
                      </a:endParaRPr>
                    </a:p>
                  </a:txBody>
                  <a:tcPr/>
                </a:tc>
              </a:tr>
              <a:tr h="370840">
                <a:tc>
                  <a:txBody>
                    <a:bodyPr/>
                    <a:lstStyle/>
                    <a:p>
                      <a:r>
                        <a:rPr lang="es-MX" sz="1000" dirty="0" smtClean="0">
                          <a:latin typeface="Cambria" panose="02040503050406030204" pitchFamily="18" charset="0"/>
                          <a:ea typeface="Cambria" panose="02040503050406030204" pitchFamily="18" charset="0"/>
                        </a:rPr>
                        <a:t>Menos</a:t>
                      </a:r>
                      <a:r>
                        <a:rPr lang="es-MX" sz="1000" baseline="0" dirty="0" smtClean="0">
                          <a:latin typeface="Cambria" panose="02040503050406030204" pitchFamily="18" charset="0"/>
                          <a:ea typeface="Cambria" panose="02040503050406030204" pitchFamily="18" charset="0"/>
                        </a:rPr>
                        <a:t> valor de los premios: $20, 500.00</a:t>
                      </a:r>
                      <a:endParaRPr lang="es-MX" sz="1000" dirty="0">
                        <a:latin typeface="Cambria" panose="02040503050406030204" pitchFamily="18" charset="0"/>
                        <a:ea typeface="Cambria" panose="02040503050406030204" pitchFamily="18" charset="0"/>
                      </a:endParaRPr>
                    </a:p>
                  </a:txBody>
                  <a:tcPr/>
                </a:tc>
                <a:tc>
                  <a:txBody>
                    <a:bodyPr/>
                    <a:lstStyle/>
                    <a:p>
                      <a:r>
                        <a:rPr lang="es-MX" sz="1000" dirty="0" smtClean="0">
                          <a:latin typeface="Cambria" panose="02040503050406030204" pitchFamily="18" charset="0"/>
                          <a:ea typeface="Cambria" panose="02040503050406030204" pitchFamily="18" charset="0"/>
                        </a:rPr>
                        <a:t>2. $12, 0000.00 X 6% = $720.00</a:t>
                      </a:r>
                      <a:endParaRPr lang="es-MX" sz="1000" dirty="0">
                        <a:latin typeface="Cambria" panose="02040503050406030204" pitchFamily="18" charset="0"/>
                        <a:ea typeface="Cambria" panose="02040503050406030204" pitchFamily="18" charset="0"/>
                      </a:endParaRPr>
                    </a:p>
                  </a:txBody>
                  <a:tcPr/>
                </a:tc>
              </a:tr>
              <a:tr h="370840">
                <a:tc>
                  <a:txBody>
                    <a:bodyPr/>
                    <a:lstStyle/>
                    <a:p>
                      <a:r>
                        <a:rPr lang="es-MX" sz="1000" dirty="0" smtClean="0">
                          <a:latin typeface="Cambria" panose="02040503050406030204" pitchFamily="18" charset="0"/>
                          <a:ea typeface="Cambria" panose="02040503050406030204" pitchFamily="18" charset="0"/>
                        </a:rPr>
                        <a:t>Base= $79, 500.00</a:t>
                      </a:r>
                      <a:endParaRPr lang="es-MX" sz="1000" dirty="0">
                        <a:latin typeface="Cambria" panose="02040503050406030204" pitchFamily="18" charset="0"/>
                        <a:ea typeface="Cambria" panose="02040503050406030204" pitchFamily="18" charset="0"/>
                      </a:endParaRPr>
                    </a:p>
                  </a:txBody>
                  <a:tcPr/>
                </a:tc>
                <a:tc>
                  <a:txBody>
                    <a:bodyPr/>
                    <a:lstStyle/>
                    <a:p>
                      <a:r>
                        <a:rPr lang="es-MX" sz="1000" dirty="0" smtClean="0">
                          <a:latin typeface="Cambria" panose="02040503050406030204" pitchFamily="18" charset="0"/>
                          <a:ea typeface="Cambria" panose="02040503050406030204" pitchFamily="18" charset="0"/>
                        </a:rPr>
                        <a:t>3. $2, 500.00 X 6% = $150.00</a:t>
                      </a:r>
                      <a:endParaRPr lang="es-MX" sz="1000" dirty="0">
                        <a:latin typeface="Cambria" panose="02040503050406030204" pitchFamily="18" charset="0"/>
                        <a:ea typeface="Cambria" panose="02040503050406030204" pitchFamily="18" charset="0"/>
                      </a:endParaRPr>
                    </a:p>
                  </a:txBody>
                  <a:tcPr/>
                </a:tc>
              </a:tr>
              <a:tr h="370840">
                <a:tc>
                  <a:txBody>
                    <a:bodyPr/>
                    <a:lstStyle/>
                    <a:p>
                      <a:r>
                        <a:rPr lang="es-MX" sz="1000" dirty="0" smtClean="0">
                          <a:latin typeface="Cambria" panose="02040503050406030204" pitchFamily="18" charset="0"/>
                          <a:ea typeface="Cambria" panose="02040503050406030204" pitchFamily="18" charset="0"/>
                        </a:rPr>
                        <a:t>Tasa: 12%</a:t>
                      </a:r>
                      <a:endParaRPr lang="es-MX" sz="1000" dirty="0">
                        <a:latin typeface="Cambria" panose="02040503050406030204" pitchFamily="18" charset="0"/>
                        <a:ea typeface="Cambria" panose="02040503050406030204" pitchFamily="18" charset="0"/>
                      </a:endParaRPr>
                    </a:p>
                  </a:txBody>
                  <a:tcPr/>
                </a:tc>
                <a:tc>
                  <a:txBody>
                    <a:bodyPr/>
                    <a:lstStyle/>
                    <a:p>
                      <a:endParaRPr lang="es-MX" sz="1000" dirty="0">
                        <a:latin typeface="Cambria" panose="02040503050406030204" pitchFamily="18" charset="0"/>
                        <a:ea typeface="Cambria" panose="02040503050406030204" pitchFamily="18" charset="0"/>
                      </a:endParaRPr>
                    </a:p>
                  </a:txBody>
                  <a:tcPr/>
                </a:tc>
              </a:tr>
              <a:tr h="370840">
                <a:tc>
                  <a:txBody>
                    <a:bodyPr/>
                    <a:lstStyle/>
                    <a:p>
                      <a:r>
                        <a:rPr lang="es-MX" sz="1000" dirty="0" smtClean="0">
                          <a:latin typeface="Cambria" panose="02040503050406030204" pitchFamily="18" charset="0"/>
                          <a:ea typeface="Cambria" panose="02040503050406030204" pitchFamily="18" charset="0"/>
                        </a:rPr>
                        <a:t>Impuesto a paga</a:t>
                      </a:r>
                      <a:r>
                        <a:rPr lang="es-MX" sz="1000" baseline="0" dirty="0" smtClean="0">
                          <a:latin typeface="Cambria" panose="02040503050406030204" pitchFamily="18" charset="0"/>
                          <a:ea typeface="Cambria" panose="02040503050406030204" pitchFamily="18" charset="0"/>
                        </a:rPr>
                        <a:t>r = $9, 540.00</a:t>
                      </a:r>
                      <a:r>
                        <a:rPr lang="es-MX" sz="1000" dirty="0" smtClean="0">
                          <a:latin typeface="Cambria" panose="02040503050406030204" pitchFamily="18" charset="0"/>
                          <a:ea typeface="Cambria" panose="02040503050406030204" pitchFamily="18" charset="0"/>
                        </a:rPr>
                        <a:t> </a:t>
                      </a:r>
                      <a:endParaRPr lang="es-MX" sz="1000" dirty="0">
                        <a:latin typeface="Cambria" panose="02040503050406030204" pitchFamily="18" charset="0"/>
                        <a:ea typeface="Cambria" panose="02040503050406030204" pitchFamily="18" charset="0"/>
                      </a:endParaRPr>
                    </a:p>
                  </a:txBody>
                  <a:tcPr/>
                </a:tc>
                <a:tc>
                  <a:txBody>
                    <a:bodyPr/>
                    <a:lstStyle/>
                    <a:p>
                      <a:endParaRPr lang="es-MX" sz="1000" dirty="0">
                        <a:latin typeface="Cambria" panose="02040503050406030204" pitchFamily="18" charset="0"/>
                        <a:ea typeface="Cambria" panose="02040503050406030204" pitchFamily="18" charset="0"/>
                      </a:endParaRPr>
                    </a:p>
                  </a:txBody>
                  <a:tcPr/>
                </a:tc>
              </a:tr>
            </a:tbl>
          </a:graphicData>
        </a:graphic>
      </p:graphicFrame>
      <p:sp>
        <p:nvSpPr>
          <p:cNvPr id="3" name="Rectángulo 2"/>
          <p:cNvSpPr/>
          <p:nvPr/>
        </p:nvSpPr>
        <p:spPr>
          <a:xfrm>
            <a:off x="7990703" y="3874015"/>
            <a:ext cx="3525795"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10.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2" name="CuadroTexto 11">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65041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903357" y="1879931"/>
            <a:ext cx="972007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algn="just">
              <a:lnSpc>
                <a:spcPct val="150000"/>
              </a:lnSpc>
            </a:pPr>
            <a:r>
              <a:rPr lang="es-MX" sz="1400" b="1" dirty="0">
                <a:solidFill>
                  <a:schemeClr val="accent1">
                    <a:lumMod val="75000"/>
                  </a:schemeClr>
                </a:solidFill>
                <a:latin typeface="Cambria" panose="02040503050406030204" pitchFamily="18" charset="0"/>
                <a:ea typeface="Cambria" panose="02040503050406030204" pitchFamily="18" charset="0"/>
              </a:rPr>
              <a:t>Concursos</a:t>
            </a:r>
            <a:r>
              <a:rPr lang="es-MX" sz="1400" dirty="0">
                <a:latin typeface="Cambria" panose="02040503050406030204" pitchFamily="18" charset="0"/>
                <a:ea typeface="Cambria" panose="02040503050406030204" pitchFamily="18" charset="0"/>
              </a:rPr>
              <a:t>: Aplicando la tasa de 12% sobre el monto de los ingresos obtenidos por las inscripciones que permitan participar en el evento. </a:t>
            </a:r>
          </a:p>
          <a:p>
            <a:pPr algn="just">
              <a:lnSpc>
                <a:spcPct val="150000"/>
              </a:lnSpc>
            </a:pPr>
            <a:endParaRPr lang="es-MX" sz="1400" dirty="0">
              <a:latin typeface="Cambria" panose="02040503050406030204" pitchFamily="18" charset="0"/>
              <a:ea typeface="Cambria" panose="02040503050406030204" pitchFamily="18" charset="0"/>
            </a:endParaRPr>
          </a:p>
          <a:p>
            <a:pPr algn="just">
              <a:lnSpc>
                <a:spcPct val="150000"/>
              </a:lnSpc>
            </a:pPr>
            <a:endParaRPr lang="es-MX" sz="1400" dirty="0">
              <a:latin typeface="Cambria" panose="02040503050406030204" pitchFamily="18" charset="0"/>
              <a:ea typeface="Cambria" panose="02040503050406030204" pitchFamily="18" charset="0"/>
            </a:endParaRPr>
          </a:p>
          <a:p>
            <a:pPr algn="just">
              <a:lnSpc>
                <a:spcPct val="150000"/>
              </a:lnSpc>
            </a:pPr>
            <a:endParaRPr lang="es-MX" sz="1400" dirty="0">
              <a:latin typeface="Cambria" panose="02040503050406030204" pitchFamily="18" charset="0"/>
              <a:ea typeface="Cambria" panose="02040503050406030204" pitchFamily="18" charset="0"/>
            </a:endParaRPr>
          </a:p>
          <a:p>
            <a:pPr algn="just">
              <a:lnSpc>
                <a:spcPct val="150000"/>
              </a:lnSpc>
            </a:pPr>
            <a:endParaRPr lang="es-MX" sz="1400" dirty="0">
              <a:latin typeface="Cambria" panose="02040503050406030204" pitchFamily="18" charset="0"/>
              <a:ea typeface="Cambria" panose="02040503050406030204" pitchFamily="18" charset="0"/>
            </a:endParaRPr>
          </a:p>
        </p:txBody>
      </p:sp>
      <p:pic>
        <p:nvPicPr>
          <p:cNvPr id="9" name="Picture 12">
            <a:extLst>
              <a:ext uri="{FF2B5EF4-FFF2-40B4-BE49-F238E27FC236}">
                <a16:creationId xmlns:a16="http://schemas.microsoft.com/office/drawing/2014/main" xmlns="" id="{EFDD1C49-CC9B-4931-8CA9-5BF1B398CAFB}"/>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B50461CD-118E-4486-80F7-751D83CE21D3}"/>
              </a:ext>
            </a:extLst>
          </p:cNvPr>
          <p:cNvPicPr>
            <a:picLocks noChangeAspect="1"/>
          </p:cNvPicPr>
          <p:nvPr/>
        </p:nvPicPr>
        <p:blipFill>
          <a:blip r:embed="rId3"/>
          <a:stretch>
            <a:fillRect/>
          </a:stretch>
        </p:blipFill>
        <p:spPr>
          <a:xfrm>
            <a:off x="11387328" y="117626"/>
            <a:ext cx="762000" cy="467590"/>
          </a:xfrm>
          <a:prstGeom prst="rect">
            <a:avLst/>
          </a:prstGeom>
        </p:spPr>
      </p:pic>
      <p:sp>
        <p:nvSpPr>
          <p:cNvPr id="2" name="Rectángulo 1"/>
          <p:cNvSpPr/>
          <p:nvPr/>
        </p:nvSpPr>
        <p:spPr>
          <a:xfrm>
            <a:off x="903357" y="3152947"/>
            <a:ext cx="6096000" cy="1477328"/>
          </a:xfrm>
          <a:prstGeom prst="rect">
            <a:avLst/>
          </a:prstGeom>
        </p:spPr>
        <p:txBody>
          <a:bodyPr>
            <a:spAutoFit/>
          </a:bodyPr>
          <a:lstStyle/>
          <a:p>
            <a:pPr>
              <a:lnSpc>
                <a:spcPct val="150000"/>
              </a:lnSpc>
            </a:pPr>
            <a:r>
              <a:rPr lang="es-MX" sz="1000" dirty="0">
                <a:latin typeface="Cambria" panose="02040503050406030204" pitchFamily="18" charset="0"/>
                <a:ea typeface="Cambria" panose="02040503050406030204" pitchFamily="18" charset="0"/>
              </a:rPr>
              <a:t>Calcular el impuesto sobre loterías, rifas, sorteos, </a:t>
            </a:r>
            <a:r>
              <a:rPr lang="es-MX" sz="1000" dirty="0" smtClean="0">
                <a:latin typeface="Cambria" panose="02040503050406030204" pitchFamily="18" charset="0"/>
                <a:ea typeface="Cambria" panose="02040503050406030204" pitchFamily="18" charset="0"/>
              </a:rPr>
              <a:t>concursos y juegos </a:t>
            </a:r>
            <a:r>
              <a:rPr lang="es-MX" sz="1000" dirty="0">
                <a:latin typeface="Cambria" panose="02040503050406030204" pitchFamily="18" charset="0"/>
                <a:ea typeface="Cambria" panose="02040503050406030204" pitchFamily="18" charset="0"/>
              </a:rPr>
              <a:t>permitidos con y/o captación de apuestas</a:t>
            </a:r>
            <a:r>
              <a:rPr lang="es-MX" sz="1000" dirty="0" smtClean="0">
                <a:latin typeface="Cambria" panose="02040503050406030204" pitchFamily="18" charset="0"/>
                <a:ea typeface="Cambria" panose="02040503050406030204" pitchFamily="18" charset="0"/>
              </a:rPr>
              <a:t>.</a:t>
            </a:r>
          </a:p>
          <a:p>
            <a:pPr>
              <a:lnSpc>
                <a:spcPct val="150000"/>
              </a:lnSpc>
            </a:pPr>
            <a:r>
              <a:rPr lang="es-MX" sz="1000" dirty="0" smtClean="0">
                <a:latin typeface="Cambria" panose="02040503050406030204" pitchFamily="18" charset="0"/>
                <a:ea typeface="Cambria" panose="02040503050406030204" pitchFamily="18" charset="0"/>
              </a:rPr>
              <a:t>Datos: </a:t>
            </a:r>
          </a:p>
          <a:p>
            <a:pPr>
              <a:lnSpc>
                <a:spcPct val="150000"/>
              </a:lnSpc>
            </a:pPr>
            <a:r>
              <a:rPr lang="es-MX" sz="1000" dirty="0" smtClean="0">
                <a:latin typeface="Cambria" panose="02040503050406030204" pitchFamily="18" charset="0"/>
                <a:ea typeface="Cambria" panose="02040503050406030204" pitchFamily="18" charset="0"/>
              </a:rPr>
              <a:t>Concurso de canto.</a:t>
            </a:r>
          </a:p>
          <a:p>
            <a:pPr>
              <a:lnSpc>
                <a:spcPct val="150000"/>
              </a:lnSpc>
            </a:pPr>
            <a:r>
              <a:rPr lang="es-MX" sz="1000" dirty="0" smtClean="0">
                <a:latin typeface="Cambria" panose="02040503050406030204" pitchFamily="18" charset="0"/>
                <a:ea typeface="Cambria" panose="02040503050406030204" pitchFamily="18" charset="0"/>
              </a:rPr>
              <a:t>Inscripción de 20 participantes</a:t>
            </a:r>
          </a:p>
          <a:p>
            <a:pPr>
              <a:lnSpc>
                <a:spcPct val="150000"/>
              </a:lnSpc>
            </a:pPr>
            <a:r>
              <a:rPr lang="es-MX" sz="1000" dirty="0" smtClean="0">
                <a:latin typeface="Cambria" panose="02040503050406030204" pitchFamily="18" charset="0"/>
                <a:ea typeface="Cambria" panose="02040503050406030204" pitchFamily="18" charset="0"/>
              </a:rPr>
              <a:t>Cuota de inscripción= $300.00</a:t>
            </a:r>
            <a:endParaRPr lang="es-MX" sz="1000" dirty="0">
              <a:latin typeface="Cambria" panose="02040503050406030204" pitchFamily="18" charset="0"/>
              <a:ea typeface="Cambria" panose="02040503050406030204" pitchFamily="18" charset="0"/>
            </a:endParaRPr>
          </a:p>
        </p:txBody>
      </p:sp>
      <p:graphicFrame>
        <p:nvGraphicFramePr>
          <p:cNvPr id="5" name="Tabla 4"/>
          <p:cNvGraphicFramePr>
            <a:graphicFrameLocks noGrp="1"/>
          </p:cNvGraphicFramePr>
          <p:nvPr>
            <p:extLst>
              <p:ext uri="{D42A27DB-BD31-4B8C-83A1-F6EECF244321}">
                <p14:modId xmlns:p14="http://schemas.microsoft.com/office/powerpoint/2010/main" val="513066598"/>
              </p:ext>
            </p:extLst>
          </p:nvPr>
        </p:nvGraphicFramePr>
        <p:xfrm>
          <a:off x="7212962" y="3507499"/>
          <a:ext cx="3410466" cy="1483360"/>
        </p:xfrm>
        <a:graphic>
          <a:graphicData uri="http://schemas.openxmlformats.org/drawingml/2006/table">
            <a:tbl>
              <a:tblPr firstRow="1" bandRow="1">
                <a:tableStyleId>{5C22544A-7EE6-4342-B048-85BDC9FD1C3A}</a:tableStyleId>
              </a:tblPr>
              <a:tblGrid>
                <a:gridCol w="1705233"/>
                <a:gridCol w="1705233"/>
              </a:tblGrid>
              <a:tr h="370840">
                <a:tc>
                  <a:txBody>
                    <a:bodyPr/>
                    <a:lstStyle/>
                    <a:p>
                      <a:pPr algn="ctr"/>
                      <a:r>
                        <a:rPr lang="es-MX" sz="1000" dirty="0" smtClean="0">
                          <a:latin typeface="Calibri" panose="020F0502020204030204" pitchFamily="34" charset="0"/>
                          <a:cs typeface="Calibri" panose="020F0502020204030204" pitchFamily="34" charset="0"/>
                        </a:rPr>
                        <a:t>cálculo del impuesto</a:t>
                      </a:r>
                      <a:endParaRPr lang="es-MX" sz="1000" dirty="0">
                        <a:latin typeface="Calibri" panose="020F0502020204030204" pitchFamily="34" charset="0"/>
                        <a:cs typeface="Calibri" panose="020F0502020204030204" pitchFamily="34" charset="0"/>
                      </a:endParaRPr>
                    </a:p>
                  </a:txBody>
                  <a:tcPr/>
                </a:tc>
                <a:tc>
                  <a:txBody>
                    <a:bodyPr/>
                    <a:lstStyle/>
                    <a:p>
                      <a:pPr algn="ctr"/>
                      <a:r>
                        <a:rPr lang="es-MX" sz="1000" dirty="0" smtClean="0">
                          <a:latin typeface="Calibri" panose="020F0502020204030204" pitchFamily="34" charset="0"/>
                          <a:cs typeface="Calibri" panose="020F0502020204030204" pitchFamily="34" charset="0"/>
                        </a:rPr>
                        <a:t>Organizador</a:t>
                      </a:r>
                      <a:endParaRPr lang="es-MX" sz="1000" dirty="0">
                        <a:latin typeface="Calibri" panose="020F0502020204030204" pitchFamily="34" charset="0"/>
                        <a:cs typeface="Calibri" panose="020F0502020204030204" pitchFamily="34" charset="0"/>
                      </a:endParaRPr>
                    </a:p>
                  </a:txBody>
                  <a:tcPr/>
                </a:tc>
              </a:tr>
              <a:tr h="370840">
                <a:tc>
                  <a:txBody>
                    <a:bodyPr/>
                    <a:lstStyle/>
                    <a:p>
                      <a:r>
                        <a:rPr lang="es-MX" sz="1000" dirty="0" smtClean="0">
                          <a:latin typeface="Calibri" panose="020F0502020204030204" pitchFamily="34" charset="0"/>
                          <a:cs typeface="Calibri" panose="020F0502020204030204" pitchFamily="34" charset="0"/>
                        </a:rPr>
                        <a:t>Ingresos</a:t>
                      </a:r>
                      <a:r>
                        <a:rPr lang="es-MX" sz="1000" baseline="0" dirty="0" smtClean="0">
                          <a:latin typeface="Calibri" panose="020F0502020204030204" pitchFamily="34" charset="0"/>
                          <a:cs typeface="Calibri" panose="020F0502020204030204" pitchFamily="34" charset="0"/>
                        </a:rPr>
                        <a:t> obtenidos</a:t>
                      </a:r>
                      <a:endParaRPr lang="es-MX" sz="1000" dirty="0">
                        <a:latin typeface="Calibri" panose="020F0502020204030204" pitchFamily="34" charset="0"/>
                        <a:cs typeface="Calibri" panose="020F0502020204030204" pitchFamily="34" charset="0"/>
                      </a:endParaRPr>
                    </a:p>
                  </a:txBody>
                  <a:tcPr/>
                </a:tc>
                <a:tc>
                  <a:txBody>
                    <a:bodyPr/>
                    <a:lstStyle/>
                    <a:p>
                      <a:r>
                        <a:rPr lang="es-MX" sz="1000" dirty="0" smtClean="0">
                          <a:latin typeface="Calibri" panose="020F0502020204030204" pitchFamily="34" charset="0"/>
                          <a:cs typeface="Calibri" panose="020F0502020204030204" pitchFamily="34" charset="0"/>
                        </a:rPr>
                        <a:t>20 X $300.00 = $6, 000.00</a:t>
                      </a:r>
                      <a:endParaRPr lang="es-MX" sz="1000" dirty="0">
                        <a:latin typeface="Calibri" panose="020F0502020204030204" pitchFamily="34" charset="0"/>
                        <a:cs typeface="Calibri" panose="020F0502020204030204" pitchFamily="34" charset="0"/>
                      </a:endParaRPr>
                    </a:p>
                  </a:txBody>
                  <a:tcPr/>
                </a:tc>
              </a:tr>
              <a:tr h="370840">
                <a:tc>
                  <a:txBody>
                    <a:bodyPr/>
                    <a:lstStyle/>
                    <a:p>
                      <a:r>
                        <a:rPr lang="es-MX" sz="1000" dirty="0" smtClean="0">
                          <a:latin typeface="Calibri" panose="020F0502020204030204" pitchFamily="34" charset="0"/>
                          <a:cs typeface="Calibri" panose="020F0502020204030204" pitchFamily="34" charset="0"/>
                        </a:rPr>
                        <a:t>Por tasa</a:t>
                      </a:r>
                      <a:endParaRPr lang="es-MX" sz="1000" dirty="0">
                        <a:latin typeface="Calibri" panose="020F0502020204030204" pitchFamily="34" charset="0"/>
                        <a:cs typeface="Calibri" panose="020F0502020204030204" pitchFamily="34" charset="0"/>
                      </a:endParaRPr>
                    </a:p>
                  </a:txBody>
                  <a:tcPr/>
                </a:tc>
                <a:tc>
                  <a:txBody>
                    <a:bodyPr/>
                    <a:lstStyle/>
                    <a:p>
                      <a:r>
                        <a:rPr lang="es-MX" sz="1000" dirty="0" smtClean="0">
                          <a:latin typeface="Calibri" panose="020F0502020204030204" pitchFamily="34" charset="0"/>
                          <a:cs typeface="Calibri" panose="020F0502020204030204" pitchFamily="34" charset="0"/>
                        </a:rPr>
                        <a:t>12%</a:t>
                      </a:r>
                      <a:endParaRPr lang="es-MX" sz="1000" dirty="0">
                        <a:latin typeface="Calibri" panose="020F0502020204030204" pitchFamily="34" charset="0"/>
                        <a:cs typeface="Calibri" panose="020F0502020204030204" pitchFamily="34" charset="0"/>
                      </a:endParaRPr>
                    </a:p>
                  </a:txBody>
                  <a:tcPr/>
                </a:tc>
              </a:tr>
              <a:tr h="370840">
                <a:tc>
                  <a:txBody>
                    <a:bodyPr/>
                    <a:lstStyle/>
                    <a:p>
                      <a:r>
                        <a:rPr lang="es-MX" sz="1000" dirty="0" smtClean="0">
                          <a:latin typeface="Calibri" panose="020F0502020204030204" pitchFamily="34" charset="0"/>
                          <a:cs typeface="Calibri" panose="020F0502020204030204" pitchFamily="34" charset="0"/>
                        </a:rPr>
                        <a:t>Impuesto</a:t>
                      </a:r>
                      <a:r>
                        <a:rPr lang="es-MX" sz="1000" baseline="0" dirty="0" smtClean="0">
                          <a:latin typeface="Calibri" panose="020F0502020204030204" pitchFamily="34" charset="0"/>
                          <a:cs typeface="Calibri" panose="020F0502020204030204" pitchFamily="34" charset="0"/>
                        </a:rPr>
                        <a:t> a pagar</a:t>
                      </a:r>
                      <a:endParaRPr lang="es-MX" sz="1000" dirty="0">
                        <a:latin typeface="Calibri" panose="020F0502020204030204" pitchFamily="34" charset="0"/>
                        <a:cs typeface="Calibri" panose="020F0502020204030204" pitchFamily="34" charset="0"/>
                      </a:endParaRPr>
                    </a:p>
                  </a:txBody>
                  <a:tcPr/>
                </a:tc>
                <a:tc>
                  <a:txBody>
                    <a:bodyPr/>
                    <a:lstStyle/>
                    <a:p>
                      <a:r>
                        <a:rPr lang="es-MX" sz="1000" b="1" u="sng" dirty="0" smtClean="0">
                          <a:latin typeface="Calibri" panose="020F0502020204030204" pitchFamily="34" charset="0"/>
                          <a:cs typeface="Calibri" panose="020F0502020204030204" pitchFamily="34" charset="0"/>
                        </a:rPr>
                        <a:t>$720.00</a:t>
                      </a:r>
                      <a:endParaRPr lang="es-MX" sz="1000" b="1" u="sng" dirty="0">
                        <a:latin typeface="Calibri" panose="020F0502020204030204" pitchFamily="34" charset="0"/>
                        <a:cs typeface="Calibri" panose="020F0502020204030204" pitchFamily="34" charset="0"/>
                      </a:endParaRPr>
                    </a:p>
                  </a:txBody>
                  <a:tcPr/>
                </a:tc>
              </a:tr>
            </a:tbl>
          </a:graphicData>
        </a:graphic>
      </p:graphicFrame>
      <p:sp>
        <p:nvSpPr>
          <p:cNvPr id="11" name="Rectángulo 10"/>
          <p:cNvSpPr/>
          <p:nvPr/>
        </p:nvSpPr>
        <p:spPr>
          <a:xfrm>
            <a:off x="7146771" y="3215992"/>
            <a:ext cx="3525795"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11.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2" name="CuadroTexto 11">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144192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a:latin typeface="Bodoni MT" panose="02070603080606020203" pitchFamily="18" charset="0"/>
              </a:rPr>
              <a:t>No se pagarán este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1273898" y="1879931"/>
            <a:ext cx="9349530"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Los partidos y organizaciones políticas reconocidas.</a:t>
            </a:r>
          </a:p>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Las instituciones de asistencia privada legalmente constituidas.</a:t>
            </a:r>
          </a:p>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Las asociaciones religiosas registradas ante la Secretaría de Gobernación.</a:t>
            </a:r>
          </a:p>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Las agencias autorizadas que efectúen los sorteos para la adjudicación de vehículos automotores.</a:t>
            </a:r>
          </a:p>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Los obtenidos de sorteros de bonos del ahorro nacional y de planes de ahorro administrados por el Patronato de Ahorro Nacional.</a:t>
            </a:r>
          </a:p>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Las sociedades y asociaciones de carácter civil.</a:t>
            </a:r>
          </a:p>
          <a:p>
            <a:pPr marL="342900" indent="-342900" algn="just">
              <a:lnSpc>
                <a:spcPct val="150000"/>
              </a:lnSpc>
              <a:buFont typeface="+mj-lt"/>
              <a:buAutoNum type="arabicPeriod"/>
            </a:pPr>
            <a:r>
              <a:rPr lang="es-MX" sz="1400" dirty="0">
                <a:latin typeface="Cambria" panose="02040503050406030204" pitchFamily="18" charset="0"/>
                <a:ea typeface="Cambria" panose="02040503050406030204" pitchFamily="18" charset="0"/>
              </a:rPr>
              <a:t>Los organismos públicos descentralizados de la administración pública estatal o municipal. </a:t>
            </a:r>
          </a:p>
          <a:p>
            <a:pPr marL="342900" indent="-342900" algn="just">
              <a:lnSpc>
                <a:spcPct val="150000"/>
              </a:lnSpc>
              <a:buFont typeface="+mj-lt"/>
              <a:buAutoNum type="arabicPeriod"/>
            </a:pPr>
            <a:endParaRPr lang="es-MX" sz="1400" dirty="0">
              <a:latin typeface="Cambria" panose="02040503050406030204" pitchFamily="18" charset="0"/>
              <a:ea typeface="Cambria" panose="02040503050406030204" pitchFamily="18" charset="0"/>
            </a:endParaRPr>
          </a:p>
        </p:txBody>
      </p:sp>
      <p:pic>
        <p:nvPicPr>
          <p:cNvPr id="9" name="Picture 12">
            <a:extLst>
              <a:ext uri="{FF2B5EF4-FFF2-40B4-BE49-F238E27FC236}">
                <a16:creationId xmlns:a16="http://schemas.microsoft.com/office/drawing/2014/main" xmlns="" id="{24D9B4C1-2C2B-4007-8087-6AB6548BE5C3}"/>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A5DF03EA-7A1C-474A-95D4-15FDF5060F93}"/>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1" name="CuadroTexto 10">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1276863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CD4840A-23BE-408A-8221-585205B09BC7}"/>
              </a:ext>
            </a:extLst>
          </p:cNvPr>
          <p:cNvSpPr>
            <a:spLocks noGrp="1"/>
          </p:cNvSpPr>
          <p:nvPr>
            <p:ph type="title"/>
          </p:nvPr>
        </p:nvSpPr>
        <p:spPr>
          <a:xfrm>
            <a:off x="1024128" y="1128652"/>
            <a:ext cx="9720072" cy="690109"/>
          </a:xfrm>
        </p:spPr>
        <p:txBody>
          <a:bodyPr>
            <a:normAutofit/>
          </a:bodyPr>
          <a:lstStyle/>
          <a:p>
            <a:pPr algn="ctr"/>
            <a:r>
              <a:rPr lang="es-MX" sz="2400" dirty="0">
                <a:latin typeface="Bodoni MT" panose="02070603080606020203" pitchFamily="18" charset="0"/>
              </a:rPr>
              <a:t>cONTENIDO</a:t>
            </a:r>
          </a:p>
        </p:txBody>
      </p:sp>
      <p:sp>
        <p:nvSpPr>
          <p:cNvPr id="3" name="Marcador de contenido 2">
            <a:extLst>
              <a:ext uri="{FF2B5EF4-FFF2-40B4-BE49-F238E27FC236}">
                <a16:creationId xmlns:a16="http://schemas.microsoft.com/office/drawing/2014/main" xmlns="" id="{2F57E06D-379C-4D97-995B-8D844BC1AA9B}"/>
              </a:ext>
            </a:extLst>
          </p:cNvPr>
          <p:cNvSpPr>
            <a:spLocks noGrp="1"/>
          </p:cNvSpPr>
          <p:nvPr>
            <p:ph idx="1"/>
          </p:nvPr>
        </p:nvSpPr>
        <p:spPr>
          <a:xfrm>
            <a:off x="1024128" y="1949570"/>
            <a:ext cx="9720071" cy="4359790"/>
          </a:xfrm>
        </p:spPr>
        <p:txBody>
          <a:bodyPr>
            <a:normAutofit fontScale="77500" lnSpcReduction="20000"/>
          </a:bodyPr>
          <a:lstStyle/>
          <a:p>
            <a:pPr marL="457200" indent="-457200">
              <a:buFont typeface="+mj-lt"/>
              <a:buAutoNum type="arabicPeriod"/>
            </a:pPr>
            <a:r>
              <a:rPr lang="es-MX" dirty="0" smtClean="0"/>
              <a:t>Impuesto sobre erogaciones por remuneraciones al trabajo personal.</a:t>
            </a:r>
          </a:p>
          <a:p>
            <a:pPr marL="457200" indent="-457200">
              <a:buFont typeface="+mj-lt"/>
              <a:buAutoNum type="arabicPeriod"/>
            </a:pPr>
            <a:r>
              <a:rPr lang="es-MX" dirty="0" smtClean="0"/>
              <a:t>Cálculo del impuesto.</a:t>
            </a:r>
          </a:p>
          <a:p>
            <a:pPr marL="457200" indent="-457200">
              <a:buFont typeface="+mj-lt"/>
              <a:buAutoNum type="arabicPeriod"/>
            </a:pPr>
            <a:r>
              <a:rPr lang="es-MX" dirty="0" smtClean="0"/>
              <a:t>Impuesto sobre tenencia o uso de vehículos.</a:t>
            </a:r>
          </a:p>
          <a:p>
            <a:pPr marL="457200" indent="-457200">
              <a:buFont typeface="+mj-lt"/>
              <a:buAutoNum type="arabicPeriod"/>
            </a:pPr>
            <a:r>
              <a:rPr lang="es-MX" dirty="0" smtClean="0"/>
              <a:t>Cálculo del impuesto.</a:t>
            </a:r>
          </a:p>
          <a:p>
            <a:pPr marL="457200" indent="-457200">
              <a:buFont typeface="+mj-lt"/>
              <a:buAutoNum type="arabicPeriod"/>
            </a:pPr>
            <a:r>
              <a:rPr lang="es-MX" dirty="0" smtClean="0"/>
              <a:t>Impuesto sobre adquisición de vehículos automotores usados.</a:t>
            </a:r>
          </a:p>
          <a:p>
            <a:pPr marL="457200" indent="-457200">
              <a:buFont typeface="+mj-lt"/>
              <a:buAutoNum type="arabicPeriod"/>
            </a:pPr>
            <a:r>
              <a:rPr lang="es-MX" dirty="0"/>
              <a:t>Cálculo del impuesto.</a:t>
            </a:r>
          </a:p>
          <a:p>
            <a:pPr marL="457200" indent="-457200">
              <a:buFont typeface="+mj-lt"/>
              <a:buAutoNum type="arabicPeriod"/>
            </a:pPr>
            <a:r>
              <a:rPr lang="es-MX" dirty="0" smtClean="0"/>
              <a:t>Impuesto sobre loterías, rifas, sorteos, concursos y juegos permitidos con cruce de apuestas.</a:t>
            </a:r>
          </a:p>
          <a:p>
            <a:pPr marL="457200" indent="-457200">
              <a:buFont typeface="+mj-lt"/>
              <a:buAutoNum type="arabicPeriod"/>
            </a:pPr>
            <a:r>
              <a:rPr lang="es-MX" dirty="0"/>
              <a:t>Cálculo del impuesto.</a:t>
            </a:r>
          </a:p>
          <a:p>
            <a:pPr marL="457200" indent="-457200">
              <a:buFont typeface="+mj-lt"/>
              <a:buAutoNum type="arabicPeriod"/>
            </a:pPr>
            <a:r>
              <a:rPr lang="es-MX" dirty="0" smtClean="0"/>
              <a:t>Impuesto sobre la prestación de servicios de hospedaje.</a:t>
            </a:r>
          </a:p>
          <a:p>
            <a:pPr marL="457200" indent="-457200">
              <a:buFont typeface="+mj-lt"/>
              <a:buAutoNum type="arabicPeriod"/>
            </a:pPr>
            <a:r>
              <a:rPr lang="es-MX" dirty="0"/>
              <a:t>Cálculo del impuesto.</a:t>
            </a:r>
          </a:p>
          <a:p>
            <a:pPr marL="457200" indent="-457200">
              <a:buFont typeface="+mj-lt"/>
              <a:buAutoNum type="arabicPeriod"/>
            </a:pPr>
            <a:r>
              <a:rPr lang="es-MX" dirty="0" smtClean="0"/>
              <a:t>Impuesto sobre la venta final de bebidas con contenido alcohólico.</a:t>
            </a:r>
          </a:p>
          <a:p>
            <a:pPr marL="457200" indent="-457200">
              <a:buFont typeface="+mj-lt"/>
              <a:buAutoNum type="arabicPeriod"/>
            </a:pPr>
            <a:r>
              <a:rPr lang="es-MX" dirty="0"/>
              <a:t>Cálculo del impuesto</a:t>
            </a:r>
            <a:r>
              <a:rPr lang="es-MX" dirty="0" smtClean="0"/>
              <a:t>.</a:t>
            </a:r>
            <a:endParaRPr lang="es-MX" dirty="0"/>
          </a:p>
        </p:txBody>
      </p:sp>
      <p:cxnSp>
        <p:nvCxnSpPr>
          <p:cNvPr id="4" name="Conector recto 3">
            <a:extLst>
              <a:ext uri="{FF2B5EF4-FFF2-40B4-BE49-F238E27FC236}">
                <a16:creationId xmlns:a16="http://schemas.microsoft.com/office/drawing/2014/main" xmlns="" id="{3FF3F9D1-F13D-4D21-9C28-3A147BCB33F9}"/>
              </a:ext>
            </a:extLst>
          </p:cNvPr>
          <p:cNvCxnSpPr>
            <a:cxnSpLocks/>
          </p:cNvCxnSpPr>
          <p:nvPr/>
        </p:nvCxnSpPr>
        <p:spPr>
          <a:xfrm>
            <a:off x="793101" y="661413"/>
            <a:ext cx="10278124"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2562A73E-BE72-4A9D-89F8-FF3CA4014CBC}"/>
              </a:ext>
            </a:extLst>
          </p:cNvPr>
          <p:cNvCxnSpPr>
            <a:cxnSpLocks/>
          </p:cNvCxnSpPr>
          <p:nvPr/>
        </p:nvCxnSpPr>
        <p:spPr>
          <a:xfrm>
            <a:off x="1224951" y="1621766"/>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Picture 12">
            <a:extLst>
              <a:ext uri="{FF2B5EF4-FFF2-40B4-BE49-F238E27FC236}">
                <a16:creationId xmlns:a16="http://schemas.microsoft.com/office/drawing/2014/main" xmlns="" id="{D7AF238A-803A-44E4-BC33-A06F2675AAEE}"/>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7" name="Imagen 6">
            <a:extLst>
              <a:ext uri="{FF2B5EF4-FFF2-40B4-BE49-F238E27FC236}">
                <a16:creationId xmlns:a16="http://schemas.microsoft.com/office/drawing/2014/main" xmlns="" id="{1DBADE48-B024-4007-ADAB-0BB9EC71234B}"/>
              </a:ext>
            </a:extLst>
          </p:cNvPr>
          <p:cNvPicPr>
            <a:picLocks noChangeAspect="1"/>
          </p:cNvPicPr>
          <p:nvPr/>
        </p:nvPicPr>
        <p:blipFill>
          <a:blip r:embed="rId3"/>
          <a:stretch>
            <a:fillRect/>
          </a:stretch>
        </p:blipFill>
        <p:spPr>
          <a:xfrm>
            <a:off x="11387328" y="117626"/>
            <a:ext cx="762000" cy="467590"/>
          </a:xfrm>
          <a:prstGeom prst="rect">
            <a:avLst/>
          </a:prstGeom>
        </p:spPr>
      </p:pic>
    </p:spTree>
    <p:extLst>
      <p:ext uri="{BB962C8B-B14F-4D97-AF65-F5344CB8AC3E}">
        <p14:creationId xmlns:p14="http://schemas.microsoft.com/office/powerpoint/2010/main" val="3567398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479EE3E-9D8B-431C-9B60-1388BAFCB57C}"/>
              </a:ext>
            </a:extLst>
          </p:cNvPr>
          <p:cNvSpPr>
            <a:spLocks noGrp="1"/>
          </p:cNvSpPr>
          <p:nvPr>
            <p:ph type="title"/>
          </p:nvPr>
        </p:nvSpPr>
        <p:spPr>
          <a:xfrm>
            <a:off x="970199" y="879626"/>
            <a:ext cx="9893974" cy="598254"/>
          </a:xfrm>
        </p:spPr>
        <p:txBody>
          <a:bodyPr>
            <a:normAutofit/>
          </a:bodyPr>
          <a:lstStyle/>
          <a:p>
            <a:pPr algn="ctr"/>
            <a:r>
              <a:rPr lang="es-MX" sz="2000" dirty="0">
                <a:latin typeface="Bodoni MT" panose="02070603080606020203" pitchFamily="18" charset="0"/>
              </a:rPr>
              <a:t>Impuesto sobre prestación de servicios de hospedaje</a:t>
            </a:r>
          </a:p>
        </p:txBody>
      </p:sp>
      <p:pic>
        <p:nvPicPr>
          <p:cNvPr id="6" name="Marcador de contenido 5">
            <a:extLst>
              <a:ext uri="{FF2B5EF4-FFF2-40B4-BE49-F238E27FC236}">
                <a16:creationId xmlns:a16="http://schemas.microsoft.com/office/drawing/2014/main" xmlns="" id="{88E5B319-B764-4AFD-B810-6F18C6B66C92}"/>
              </a:ext>
            </a:extLst>
          </p:cNvPr>
          <p:cNvPicPr>
            <a:picLocks noGrp="1" noChangeAspect="1"/>
          </p:cNvPicPr>
          <p:nvPr>
            <p:ph idx="1"/>
          </p:nvPr>
        </p:nvPicPr>
        <p:blipFill>
          <a:blip r:embed="rId2"/>
          <a:stretch>
            <a:fillRect/>
          </a:stretch>
        </p:blipFill>
        <p:spPr>
          <a:xfrm>
            <a:off x="8216422" y="1785674"/>
            <a:ext cx="1724724" cy="4022725"/>
          </a:xfrm>
          <a:prstGeom prst="rect">
            <a:avLst/>
          </a:prstGeom>
        </p:spPr>
      </p:pic>
      <p:cxnSp>
        <p:nvCxnSpPr>
          <p:cNvPr id="4" name="Conector recto 3">
            <a:extLst>
              <a:ext uri="{FF2B5EF4-FFF2-40B4-BE49-F238E27FC236}">
                <a16:creationId xmlns:a16="http://schemas.microsoft.com/office/drawing/2014/main" xmlns="" id="{B0583DF9-DCF2-459B-85D7-A2DD90AB52AF}"/>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DC6FF523-0E1B-4BA8-B448-E8753D511B52}"/>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7" name="Rectángulo 6">
            <a:extLst>
              <a:ext uri="{FF2B5EF4-FFF2-40B4-BE49-F238E27FC236}">
                <a16:creationId xmlns:a16="http://schemas.microsoft.com/office/drawing/2014/main" xmlns="" id="{7AD60B53-F1E0-4C16-BAB8-9AFAD2E3737C}"/>
              </a:ext>
            </a:extLst>
          </p:cNvPr>
          <p:cNvSpPr/>
          <p:nvPr/>
        </p:nvSpPr>
        <p:spPr>
          <a:xfrm>
            <a:off x="1089803" y="2690336"/>
            <a:ext cx="6320287" cy="1477328"/>
          </a:xfrm>
          <a:prstGeom prst="rect">
            <a:avLst/>
          </a:prstGeom>
        </p:spPr>
        <p:txBody>
          <a:bodyPr wrap="square">
            <a:spAutoFit/>
          </a:bodyPr>
          <a:lstStyle/>
          <a:p>
            <a:pPr algn="just"/>
            <a:r>
              <a:rPr lang="es-MX" dirty="0">
                <a:latin typeface="Cambria" panose="02040503050406030204" pitchFamily="18" charset="0"/>
                <a:ea typeface="Cambria" panose="02040503050406030204" pitchFamily="18" charset="0"/>
              </a:rPr>
              <a:t>Según el artículo 69-A del Código Financiero del Estado de México y Municipios, las personas físicas o jurídico colectivas que presten servicios de hospedaje están obligadas a presentar su declaración mensual a más tardar el día 10 del mes siguiente al periodo que se declara.</a:t>
            </a:r>
          </a:p>
        </p:txBody>
      </p:sp>
      <p:pic>
        <p:nvPicPr>
          <p:cNvPr id="8" name="Picture 12">
            <a:extLst>
              <a:ext uri="{FF2B5EF4-FFF2-40B4-BE49-F238E27FC236}">
                <a16:creationId xmlns:a16="http://schemas.microsoft.com/office/drawing/2014/main" xmlns="" id="{50465D20-CDA9-41A0-BA2B-1C5209EDFFF1}"/>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ED9FC0C6-FBCE-4A23-9698-ADEAC40BBF1B}"/>
              </a:ext>
            </a:extLst>
          </p:cNvPr>
          <p:cNvPicPr>
            <a:picLocks noChangeAspect="1"/>
          </p:cNvPicPr>
          <p:nvPr/>
        </p:nvPicPr>
        <p:blipFill>
          <a:blip r:embed="rId4"/>
          <a:stretch>
            <a:fillRect/>
          </a:stretch>
        </p:blipFill>
        <p:spPr>
          <a:xfrm>
            <a:off x="11387328" y="117626"/>
            <a:ext cx="762000" cy="467590"/>
          </a:xfrm>
          <a:prstGeom prst="rect">
            <a:avLst/>
          </a:prstGeom>
        </p:spPr>
      </p:pic>
      <p:sp>
        <p:nvSpPr>
          <p:cNvPr id="10" name="CuadroTexto 9">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977843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961336" y="1638486"/>
            <a:ext cx="972007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algn="just">
              <a:lnSpc>
                <a:spcPct val="150000"/>
              </a:lnSpc>
            </a:pPr>
            <a:r>
              <a:rPr lang="es-MX" sz="1200" dirty="0" smtClean="0">
                <a:latin typeface="Cambria" panose="02040503050406030204" pitchFamily="18" charset="0"/>
                <a:ea typeface="Cambria" panose="02040503050406030204" pitchFamily="18" charset="0"/>
              </a:rPr>
              <a:t>1. </a:t>
            </a:r>
            <a:r>
              <a:rPr lang="es-MX" sz="1200" dirty="0">
                <a:latin typeface="Cambria" panose="02040503050406030204" pitchFamily="18" charset="0"/>
                <a:ea typeface="Cambria" panose="02040503050406030204" pitchFamily="18" charset="0"/>
              </a:rPr>
              <a:t> </a:t>
            </a:r>
            <a:r>
              <a:rPr lang="es-MX" sz="1200" dirty="0" smtClean="0">
                <a:latin typeface="Cambria" panose="02040503050406030204" pitchFamily="18" charset="0"/>
                <a:ea typeface="Cambria" panose="02040503050406030204" pitchFamily="18" charset="0"/>
              </a:rPr>
              <a:t>El motel la Luna, registra cupo del 80% en el mes de febrero, obteniendo ingresos por hospedaje de $50, 000.00. La autoridad estatal le solicita pagar el impuesto. </a:t>
            </a:r>
          </a:p>
          <a:p>
            <a:pPr algn="just">
              <a:lnSpc>
                <a:spcPct val="150000"/>
              </a:lnSpc>
            </a:pPr>
            <a:endParaRPr lang="es-MX" sz="1200" dirty="0">
              <a:latin typeface="Cambria" panose="02040503050406030204" pitchFamily="18" charset="0"/>
              <a:ea typeface="Cambria" panose="02040503050406030204" pitchFamily="18" charset="0"/>
            </a:endParaRPr>
          </a:p>
          <a:p>
            <a:pPr algn="just">
              <a:lnSpc>
                <a:spcPct val="150000"/>
              </a:lnSpc>
            </a:pPr>
            <a:endParaRPr lang="es-MX" sz="1200" dirty="0" smtClean="0">
              <a:latin typeface="Cambria" panose="02040503050406030204" pitchFamily="18" charset="0"/>
              <a:ea typeface="Cambria" panose="02040503050406030204" pitchFamily="18" charset="0"/>
            </a:endParaRPr>
          </a:p>
          <a:p>
            <a:pPr algn="just">
              <a:lnSpc>
                <a:spcPct val="150000"/>
              </a:lnSpc>
            </a:pPr>
            <a:endParaRPr lang="es-MX" sz="1200" dirty="0">
              <a:latin typeface="Cambria" panose="02040503050406030204" pitchFamily="18" charset="0"/>
              <a:ea typeface="Cambria" panose="02040503050406030204" pitchFamily="18" charset="0"/>
            </a:endParaRPr>
          </a:p>
          <a:p>
            <a:pPr algn="just">
              <a:lnSpc>
                <a:spcPct val="150000"/>
              </a:lnSpc>
            </a:pPr>
            <a:r>
              <a:rPr lang="es-MX" sz="1200" dirty="0" smtClean="0">
                <a:latin typeface="Cambria" panose="02040503050406030204" pitchFamily="18" charset="0"/>
                <a:ea typeface="Cambria" panose="02040503050406030204" pitchFamily="18" charset="0"/>
              </a:rPr>
              <a:t>2.  El hotel el Paraíso debe pagar el impuesto estatal cuenta con la siguiente información:</a:t>
            </a:r>
            <a:endParaRPr lang="es-MX" sz="1200" dirty="0">
              <a:latin typeface="Cambria" panose="02040503050406030204" pitchFamily="18" charset="0"/>
              <a:ea typeface="Cambria" panose="02040503050406030204" pitchFamily="18" charset="0"/>
            </a:endParaRPr>
          </a:p>
          <a:p>
            <a:pPr marL="0" algn="just">
              <a:lnSpc>
                <a:spcPct val="100000"/>
              </a:lnSpc>
            </a:pPr>
            <a:r>
              <a:rPr lang="es-MX" sz="1200" dirty="0" smtClean="0">
                <a:latin typeface="Cambria" panose="02040503050406030204" pitchFamily="18" charset="0"/>
                <a:ea typeface="Cambria" panose="02040503050406030204" pitchFamily="18" charset="0"/>
              </a:rPr>
              <a:t>30 cuartos: Tarifas: $150.00 habitación individual, $300.00 habitación matrimonial, $380.00 habitación con dos camas individuales, $220.00 habitación con dos camas matrimoniales y $430.00 habitación con yacusi.</a:t>
            </a:r>
          </a:p>
          <a:p>
            <a:pPr algn="just">
              <a:lnSpc>
                <a:spcPct val="150000"/>
              </a:lnSpc>
            </a:pPr>
            <a:endParaRPr lang="es-MX" sz="1200" dirty="0" smtClean="0">
              <a:latin typeface="Cambria" panose="02040503050406030204" pitchFamily="18" charset="0"/>
              <a:ea typeface="Cambria" panose="02040503050406030204" pitchFamily="18" charset="0"/>
            </a:endParaRPr>
          </a:p>
          <a:p>
            <a:pPr algn="just">
              <a:lnSpc>
                <a:spcPct val="150000"/>
              </a:lnSpc>
            </a:pPr>
            <a:endParaRPr lang="es-MX" sz="1400" dirty="0" smtClean="0">
              <a:latin typeface="Cambria" panose="02040503050406030204" pitchFamily="18" charset="0"/>
              <a:ea typeface="Cambria" panose="02040503050406030204" pitchFamily="18" charset="0"/>
            </a:endParaRPr>
          </a:p>
        </p:txBody>
      </p:sp>
      <p:pic>
        <p:nvPicPr>
          <p:cNvPr id="9" name="Picture 12">
            <a:extLst>
              <a:ext uri="{FF2B5EF4-FFF2-40B4-BE49-F238E27FC236}">
                <a16:creationId xmlns:a16="http://schemas.microsoft.com/office/drawing/2014/main" xmlns="" id="{46C218EC-BEC3-4B2A-9E94-5FD8E1339539}"/>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118FCCE5-6C58-4F82-8C69-DFC699FE14F8}"/>
              </a:ext>
            </a:extLst>
          </p:cNvPr>
          <p:cNvPicPr>
            <a:picLocks noChangeAspect="1"/>
          </p:cNvPicPr>
          <p:nvPr/>
        </p:nvPicPr>
        <p:blipFill>
          <a:blip r:embed="rId3"/>
          <a:stretch>
            <a:fillRect/>
          </a:stretch>
        </p:blipFill>
        <p:spPr>
          <a:xfrm>
            <a:off x="11387328" y="117626"/>
            <a:ext cx="762000" cy="467590"/>
          </a:xfrm>
          <a:prstGeom prst="rect">
            <a:avLst/>
          </a:prstGeom>
        </p:spPr>
      </p:pic>
      <p:graphicFrame>
        <p:nvGraphicFramePr>
          <p:cNvPr id="2" name="Tabla 1"/>
          <p:cNvGraphicFramePr>
            <a:graphicFrameLocks noGrp="1"/>
          </p:cNvGraphicFramePr>
          <p:nvPr>
            <p:extLst>
              <p:ext uri="{D42A27DB-BD31-4B8C-83A1-F6EECF244321}">
                <p14:modId xmlns:p14="http://schemas.microsoft.com/office/powerpoint/2010/main" val="1132057338"/>
              </p:ext>
            </p:extLst>
          </p:nvPr>
        </p:nvGraphicFramePr>
        <p:xfrm>
          <a:off x="4364353" y="2522230"/>
          <a:ext cx="3105666" cy="991895"/>
        </p:xfrm>
        <a:graphic>
          <a:graphicData uri="http://schemas.openxmlformats.org/drawingml/2006/table">
            <a:tbl>
              <a:tblPr firstRow="1" bandRow="1">
                <a:tableStyleId>{5C22544A-7EE6-4342-B048-85BDC9FD1C3A}</a:tableStyleId>
              </a:tblPr>
              <a:tblGrid>
                <a:gridCol w="1552833"/>
                <a:gridCol w="1552833"/>
              </a:tblGrid>
              <a:tr h="260375">
                <a:tc gridSpan="2">
                  <a:txBody>
                    <a:bodyPr/>
                    <a:lstStyle/>
                    <a:p>
                      <a:pPr algn="ctr"/>
                      <a:r>
                        <a:rPr lang="es-MX" sz="1000" dirty="0" smtClean="0">
                          <a:latin typeface="Calibri" panose="020F0502020204030204" pitchFamily="34" charset="0"/>
                          <a:cs typeface="Calibri" panose="020F0502020204030204" pitchFamily="34" charset="0"/>
                        </a:rPr>
                        <a:t>Cálculo </a:t>
                      </a:r>
                      <a:endParaRPr lang="es-MX" sz="1000" dirty="0">
                        <a:latin typeface="Calibri" panose="020F0502020204030204" pitchFamily="34" charset="0"/>
                        <a:cs typeface="Calibri" panose="020F0502020204030204" pitchFamily="34" charset="0"/>
                      </a:endParaRPr>
                    </a:p>
                  </a:txBody>
                  <a:tcPr/>
                </a:tc>
                <a:tc hMerge="1">
                  <a:txBody>
                    <a:bodyPr/>
                    <a:lstStyle/>
                    <a:p>
                      <a:pPr algn="ctr"/>
                      <a:endParaRPr lang="es-MX" sz="1000" dirty="0">
                        <a:latin typeface="Calibri" panose="020F0502020204030204" pitchFamily="34" charset="0"/>
                        <a:cs typeface="Calibri" panose="020F0502020204030204" pitchFamily="34" charset="0"/>
                      </a:endParaRPr>
                    </a:p>
                  </a:txBody>
                  <a:tcPr/>
                </a:tc>
              </a:tr>
              <a:tr h="224206">
                <a:tc>
                  <a:txBody>
                    <a:bodyPr/>
                    <a:lstStyle/>
                    <a:p>
                      <a:r>
                        <a:rPr lang="es-MX" sz="1000" dirty="0" smtClean="0">
                          <a:latin typeface="Calibri" panose="020F0502020204030204" pitchFamily="34" charset="0"/>
                          <a:cs typeface="Calibri" panose="020F0502020204030204" pitchFamily="34" charset="0"/>
                        </a:rPr>
                        <a:t>Ingresos del mes</a:t>
                      </a:r>
                      <a:endParaRPr lang="es-MX" sz="1000" dirty="0">
                        <a:latin typeface="Calibri" panose="020F0502020204030204" pitchFamily="34" charset="0"/>
                        <a:cs typeface="Calibri" panose="020F0502020204030204" pitchFamily="34" charset="0"/>
                      </a:endParaRPr>
                    </a:p>
                  </a:txBody>
                  <a:tcPr/>
                </a:tc>
                <a:tc>
                  <a:txBody>
                    <a:bodyPr/>
                    <a:lstStyle/>
                    <a:p>
                      <a:r>
                        <a:rPr lang="es-MX" sz="1000" dirty="0" smtClean="0">
                          <a:latin typeface="Calibri" panose="020F0502020204030204" pitchFamily="34" charset="0"/>
                          <a:cs typeface="Calibri" panose="020F0502020204030204" pitchFamily="34" charset="0"/>
                        </a:rPr>
                        <a:t>$50, 000.00</a:t>
                      </a:r>
                      <a:endParaRPr lang="es-MX" sz="1000" dirty="0">
                        <a:latin typeface="Calibri" panose="020F0502020204030204" pitchFamily="34" charset="0"/>
                        <a:cs typeface="Calibri" panose="020F0502020204030204" pitchFamily="34" charset="0"/>
                      </a:endParaRPr>
                    </a:p>
                  </a:txBody>
                  <a:tcPr/>
                </a:tc>
              </a:tr>
              <a:tr h="217774">
                <a:tc>
                  <a:txBody>
                    <a:bodyPr/>
                    <a:lstStyle/>
                    <a:p>
                      <a:r>
                        <a:rPr lang="es-MX" sz="1000" dirty="0" smtClean="0">
                          <a:latin typeface="Calibri" panose="020F0502020204030204" pitchFamily="34" charset="0"/>
                          <a:cs typeface="Calibri" panose="020F0502020204030204" pitchFamily="34" charset="0"/>
                        </a:rPr>
                        <a:t>Tasa</a:t>
                      </a:r>
                      <a:endParaRPr lang="es-MX" sz="1000" dirty="0">
                        <a:latin typeface="Calibri" panose="020F0502020204030204" pitchFamily="34" charset="0"/>
                        <a:cs typeface="Calibri" panose="020F0502020204030204" pitchFamily="34" charset="0"/>
                      </a:endParaRPr>
                    </a:p>
                  </a:txBody>
                  <a:tcPr/>
                </a:tc>
                <a:tc>
                  <a:txBody>
                    <a:bodyPr/>
                    <a:lstStyle/>
                    <a:p>
                      <a:r>
                        <a:rPr lang="es-MX" sz="1000" dirty="0" smtClean="0">
                          <a:latin typeface="Calibri" panose="020F0502020204030204" pitchFamily="34" charset="0"/>
                          <a:cs typeface="Calibri" panose="020F0502020204030204" pitchFamily="34" charset="0"/>
                        </a:rPr>
                        <a:t>4%</a:t>
                      </a:r>
                      <a:endParaRPr lang="es-MX" sz="1000" dirty="0">
                        <a:latin typeface="Calibri" panose="020F0502020204030204" pitchFamily="34" charset="0"/>
                        <a:cs typeface="Calibri" panose="020F0502020204030204" pitchFamily="34" charset="0"/>
                      </a:endParaRPr>
                    </a:p>
                  </a:txBody>
                  <a:tcPr/>
                </a:tc>
              </a:tr>
              <a:tr h="237545">
                <a:tc>
                  <a:txBody>
                    <a:bodyPr/>
                    <a:lstStyle/>
                    <a:p>
                      <a:r>
                        <a:rPr lang="es-MX" sz="1000" dirty="0" smtClean="0">
                          <a:latin typeface="Calibri" panose="020F0502020204030204" pitchFamily="34" charset="0"/>
                          <a:cs typeface="Calibri" panose="020F0502020204030204" pitchFamily="34" charset="0"/>
                        </a:rPr>
                        <a:t>Impuesto a pagar</a:t>
                      </a:r>
                      <a:endParaRPr lang="es-MX" sz="1000" dirty="0">
                        <a:latin typeface="Calibri" panose="020F0502020204030204" pitchFamily="34" charset="0"/>
                        <a:cs typeface="Calibri" panose="020F0502020204030204" pitchFamily="34" charset="0"/>
                      </a:endParaRPr>
                    </a:p>
                  </a:txBody>
                  <a:tcPr/>
                </a:tc>
                <a:tc>
                  <a:txBody>
                    <a:bodyPr/>
                    <a:lstStyle/>
                    <a:p>
                      <a:r>
                        <a:rPr lang="es-MX" sz="1000" b="1" i="0" u="sng" dirty="0" smtClean="0">
                          <a:latin typeface="Calibri" panose="020F0502020204030204" pitchFamily="34" charset="0"/>
                          <a:cs typeface="Calibri" panose="020F0502020204030204" pitchFamily="34" charset="0"/>
                        </a:rPr>
                        <a:t>$2, 000.00</a:t>
                      </a:r>
                      <a:endParaRPr lang="es-MX" sz="1000" b="1" i="0" u="sng" dirty="0">
                        <a:latin typeface="Calibri" panose="020F0502020204030204" pitchFamily="34" charset="0"/>
                        <a:cs typeface="Calibri" panose="020F0502020204030204" pitchFamily="34" charset="0"/>
                      </a:endParaRPr>
                    </a:p>
                  </a:txBody>
                  <a:tcPr/>
                </a:tc>
              </a:tr>
            </a:tbl>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434236915"/>
              </p:ext>
            </p:extLst>
          </p:nvPr>
        </p:nvGraphicFramePr>
        <p:xfrm>
          <a:off x="4512962" y="5080736"/>
          <a:ext cx="3166076" cy="1327891"/>
        </p:xfrm>
        <a:graphic>
          <a:graphicData uri="http://schemas.openxmlformats.org/drawingml/2006/table">
            <a:tbl>
              <a:tblPr firstRow="1" bandRow="1">
                <a:tableStyleId>{5C22544A-7EE6-4342-B048-85BDC9FD1C3A}</a:tableStyleId>
              </a:tblPr>
              <a:tblGrid>
                <a:gridCol w="3166076"/>
              </a:tblGrid>
              <a:tr h="257384">
                <a:tc>
                  <a:txBody>
                    <a:bodyPr/>
                    <a:lstStyle/>
                    <a:p>
                      <a:pPr algn="ctr"/>
                      <a:r>
                        <a:rPr lang="es-MX" sz="1000" dirty="0" smtClean="0">
                          <a:latin typeface="Calibri" panose="020F0502020204030204" pitchFamily="34" charset="0"/>
                          <a:cs typeface="Calibri" panose="020F0502020204030204" pitchFamily="34" charset="0"/>
                        </a:rPr>
                        <a:t>Cálculo</a:t>
                      </a:r>
                      <a:endParaRPr lang="es-MX" sz="1000" dirty="0">
                        <a:latin typeface="Calibri" panose="020F0502020204030204" pitchFamily="34" charset="0"/>
                        <a:cs typeface="Calibri" panose="020F0502020204030204" pitchFamily="34" charset="0"/>
                      </a:endParaRPr>
                    </a:p>
                  </a:txBody>
                  <a:tcPr/>
                </a:tc>
              </a:tr>
              <a:tr h="280086">
                <a:tc>
                  <a:txBody>
                    <a:bodyPr/>
                    <a:lstStyle/>
                    <a:p>
                      <a:r>
                        <a:rPr lang="es-MX" sz="1000" dirty="0" smtClean="0">
                          <a:latin typeface="Calibri" panose="020F0502020204030204" pitchFamily="34" charset="0"/>
                          <a:cs typeface="Calibri" panose="020F0502020204030204" pitchFamily="34" charset="0"/>
                        </a:rPr>
                        <a:t>$1,</a:t>
                      </a:r>
                      <a:r>
                        <a:rPr lang="es-MX" sz="1000" baseline="0" dirty="0" smtClean="0">
                          <a:latin typeface="Calibri" panose="020F0502020204030204" pitchFamily="34" charset="0"/>
                          <a:cs typeface="Calibri" panose="020F0502020204030204" pitchFamily="34" charset="0"/>
                        </a:rPr>
                        <a:t> 480.00 / 5 = $260.00 X 30 habitaciones = $8, 880.00</a:t>
                      </a:r>
                      <a:endParaRPr lang="es-MX" sz="1000" dirty="0">
                        <a:latin typeface="Calibri" panose="020F0502020204030204" pitchFamily="34" charset="0"/>
                        <a:cs typeface="Calibri" panose="020F0502020204030204" pitchFamily="34" charset="0"/>
                      </a:endParaRPr>
                    </a:p>
                  </a:txBody>
                  <a:tcPr/>
                </a:tc>
              </a:tr>
              <a:tr h="247135">
                <a:tc>
                  <a:txBody>
                    <a:bodyPr/>
                    <a:lstStyle/>
                    <a:p>
                      <a:r>
                        <a:rPr lang="es-MX" sz="1000" dirty="0" smtClean="0">
                          <a:latin typeface="Calibri" panose="020F0502020204030204" pitchFamily="34" charset="0"/>
                          <a:cs typeface="Calibri" panose="020F0502020204030204" pitchFamily="34" charset="0"/>
                        </a:rPr>
                        <a:t>$8,</a:t>
                      </a:r>
                      <a:r>
                        <a:rPr lang="es-MX" sz="1000" baseline="0" dirty="0" smtClean="0">
                          <a:latin typeface="Calibri" panose="020F0502020204030204" pitchFamily="34" charset="0"/>
                          <a:cs typeface="Calibri" panose="020F0502020204030204" pitchFamily="34" charset="0"/>
                        </a:rPr>
                        <a:t> 880.00 X 30 días = $266, 400.00</a:t>
                      </a:r>
                      <a:endParaRPr lang="es-MX" sz="1000" dirty="0">
                        <a:latin typeface="Calibri" panose="020F0502020204030204" pitchFamily="34" charset="0"/>
                        <a:cs typeface="Calibri" panose="020F0502020204030204" pitchFamily="34" charset="0"/>
                      </a:endParaRPr>
                    </a:p>
                  </a:txBody>
                  <a:tcPr/>
                </a:tc>
              </a:tr>
              <a:tr h="288325">
                <a:tc>
                  <a:txBody>
                    <a:bodyPr/>
                    <a:lstStyle/>
                    <a:p>
                      <a:r>
                        <a:rPr lang="es-MX" sz="1000" dirty="0" smtClean="0">
                          <a:latin typeface="Calibri" panose="020F0502020204030204" pitchFamily="34" charset="0"/>
                          <a:cs typeface="Calibri" panose="020F0502020204030204" pitchFamily="34" charset="0"/>
                        </a:rPr>
                        <a:t>$266,</a:t>
                      </a:r>
                      <a:r>
                        <a:rPr lang="es-MX" sz="1000" baseline="0" dirty="0" smtClean="0">
                          <a:latin typeface="Calibri" panose="020F0502020204030204" pitchFamily="34" charset="0"/>
                          <a:cs typeface="Calibri" panose="020F0502020204030204" pitchFamily="34" charset="0"/>
                        </a:rPr>
                        <a:t> 400.00 X 4%</a:t>
                      </a:r>
                      <a:endParaRPr lang="es-MX" sz="1000" dirty="0">
                        <a:latin typeface="Calibri" panose="020F0502020204030204" pitchFamily="34" charset="0"/>
                        <a:cs typeface="Calibri" panose="020F0502020204030204" pitchFamily="34" charset="0"/>
                      </a:endParaRPr>
                    </a:p>
                  </a:txBody>
                  <a:tcPr/>
                </a:tc>
              </a:tr>
              <a:tr h="254961">
                <a:tc>
                  <a:txBody>
                    <a:bodyPr/>
                    <a:lstStyle/>
                    <a:p>
                      <a:r>
                        <a:rPr lang="es-MX" sz="1000" b="1" u="sng" dirty="0" smtClean="0">
                          <a:latin typeface="Calibri" panose="020F0502020204030204" pitchFamily="34" charset="0"/>
                          <a:cs typeface="Calibri" panose="020F0502020204030204" pitchFamily="34" charset="0"/>
                        </a:rPr>
                        <a:t>$10, 656.00</a:t>
                      </a:r>
                      <a:endParaRPr lang="es-MX" sz="1000" b="1" u="sng" dirty="0">
                        <a:latin typeface="Calibri" panose="020F0502020204030204" pitchFamily="34" charset="0"/>
                        <a:cs typeface="Calibri" panose="020F0502020204030204" pitchFamily="34" charset="0"/>
                      </a:endParaRPr>
                    </a:p>
                  </a:txBody>
                  <a:tcPr/>
                </a:tc>
              </a:tr>
            </a:tbl>
          </a:graphicData>
        </a:graphic>
      </p:graphicFrame>
      <p:sp>
        <p:nvSpPr>
          <p:cNvPr id="11" name="Rectángulo 10"/>
          <p:cNvSpPr/>
          <p:nvPr/>
        </p:nvSpPr>
        <p:spPr>
          <a:xfrm>
            <a:off x="4333102" y="4814132"/>
            <a:ext cx="3525795"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13.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2" name="Rectángulo 11"/>
          <p:cNvSpPr/>
          <p:nvPr/>
        </p:nvSpPr>
        <p:spPr>
          <a:xfrm>
            <a:off x="4259409" y="2260402"/>
            <a:ext cx="3525795"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12.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3" name="CuadroTexto 12">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10012555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479EE3E-9D8B-431C-9B60-1388BAFCB57C}"/>
              </a:ext>
            </a:extLst>
          </p:cNvPr>
          <p:cNvSpPr>
            <a:spLocks noGrp="1"/>
          </p:cNvSpPr>
          <p:nvPr>
            <p:ph type="title"/>
          </p:nvPr>
        </p:nvSpPr>
        <p:spPr>
          <a:xfrm>
            <a:off x="970199" y="879626"/>
            <a:ext cx="9893974" cy="598254"/>
          </a:xfrm>
        </p:spPr>
        <p:txBody>
          <a:bodyPr>
            <a:normAutofit/>
          </a:bodyPr>
          <a:lstStyle/>
          <a:p>
            <a:pPr algn="ctr"/>
            <a:r>
              <a:rPr lang="es-MX" sz="2000" dirty="0">
                <a:latin typeface="Bodoni MT" panose="02070603080606020203" pitchFamily="18" charset="0"/>
              </a:rPr>
              <a:t>Impuesto a la venta final de bebidas con contenido alcohólico</a:t>
            </a:r>
          </a:p>
        </p:txBody>
      </p:sp>
      <p:sp>
        <p:nvSpPr>
          <p:cNvPr id="3" name="Marcador de contenido 2">
            <a:extLst>
              <a:ext uri="{FF2B5EF4-FFF2-40B4-BE49-F238E27FC236}">
                <a16:creationId xmlns:a16="http://schemas.microsoft.com/office/drawing/2014/main" xmlns="" id="{487ACFB5-27BA-4B8A-AD6A-EB5193479B7A}"/>
              </a:ext>
            </a:extLst>
          </p:cNvPr>
          <p:cNvSpPr>
            <a:spLocks noGrp="1"/>
          </p:cNvSpPr>
          <p:nvPr>
            <p:ph idx="1"/>
          </p:nvPr>
        </p:nvSpPr>
        <p:spPr>
          <a:xfrm>
            <a:off x="1144102" y="2343664"/>
            <a:ext cx="9720071" cy="4023360"/>
          </a:xfrm>
        </p:spPr>
        <p:txBody>
          <a:bodyPr>
            <a:normAutofit/>
          </a:bodyPr>
          <a:lstStyle/>
          <a:p>
            <a:pPr algn="just">
              <a:lnSpc>
                <a:spcPct val="150000"/>
              </a:lnSpc>
            </a:pPr>
            <a:endParaRPr lang="es-MX" sz="1600" dirty="0" smtClean="0">
              <a:latin typeface="Cambria" panose="02040503050406030204" pitchFamily="18" charset="0"/>
              <a:ea typeface="Cambria" panose="02040503050406030204" pitchFamily="18" charset="0"/>
            </a:endParaRPr>
          </a:p>
          <a:p>
            <a:pPr marL="0" indent="0" algn="just">
              <a:lnSpc>
                <a:spcPct val="150000"/>
              </a:lnSpc>
              <a:buNone/>
            </a:pPr>
            <a:r>
              <a:rPr lang="es-MX" sz="1600" dirty="0" smtClean="0">
                <a:latin typeface="Cambria" panose="02040503050406030204" pitchFamily="18" charset="0"/>
                <a:ea typeface="Cambria" panose="02040503050406030204" pitchFamily="18" charset="0"/>
              </a:rPr>
              <a:t>Están </a:t>
            </a:r>
            <a:r>
              <a:rPr lang="es-MX" sz="1600" dirty="0">
                <a:latin typeface="Cambria" panose="02040503050406030204" pitchFamily="18" charset="0"/>
                <a:ea typeface="Cambria" panose="02040503050406030204" pitchFamily="18" charset="0"/>
              </a:rPr>
              <a:t>obligadas al pago de este impuesto, las personas físicas y jurídicas colectivas que realicen en territorio del Estado la venta final de bebidas con contenido alcohólico, con excepción de aquellas cuyo gravamen se encuentran expresamente reservado a la Federación.</a:t>
            </a:r>
          </a:p>
        </p:txBody>
      </p:sp>
      <p:cxnSp>
        <p:nvCxnSpPr>
          <p:cNvPr id="4" name="Conector recto 3">
            <a:extLst>
              <a:ext uri="{FF2B5EF4-FFF2-40B4-BE49-F238E27FC236}">
                <a16:creationId xmlns:a16="http://schemas.microsoft.com/office/drawing/2014/main" xmlns="" id="{B0583DF9-DCF2-459B-85D7-A2DD90AB52AF}"/>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DC6FF523-0E1B-4BA8-B448-E8753D511B52}"/>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Picture 12">
            <a:extLst>
              <a:ext uri="{FF2B5EF4-FFF2-40B4-BE49-F238E27FC236}">
                <a16:creationId xmlns:a16="http://schemas.microsoft.com/office/drawing/2014/main" xmlns="" id="{7129EB77-E804-41CD-88D1-6C4347634313}"/>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7" name="Imagen 6">
            <a:extLst>
              <a:ext uri="{FF2B5EF4-FFF2-40B4-BE49-F238E27FC236}">
                <a16:creationId xmlns:a16="http://schemas.microsoft.com/office/drawing/2014/main" xmlns="" id="{8326F87D-1FDB-407F-9AA0-9627FEEC1CC9}"/>
              </a:ext>
            </a:extLst>
          </p:cNvPr>
          <p:cNvPicPr>
            <a:picLocks noChangeAspect="1"/>
          </p:cNvPicPr>
          <p:nvPr/>
        </p:nvPicPr>
        <p:blipFill>
          <a:blip r:embed="rId3"/>
          <a:stretch>
            <a:fillRect/>
          </a:stretch>
        </p:blipFill>
        <p:spPr>
          <a:xfrm>
            <a:off x="11387328" y="117626"/>
            <a:ext cx="762000" cy="467590"/>
          </a:xfrm>
          <a:prstGeom prst="rect">
            <a:avLst/>
          </a:prstGeom>
        </p:spPr>
      </p:pic>
      <p:sp>
        <p:nvSpPr>
          <p:cNvPr id="8" name="CuadroTexto 7">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9968287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0A15854B-AE0E-4AA8-9775-85D7565D181A}"/>
              </a:ext>
            </a:extLst>
          </p:cNvPr>
          <p:cNvSpPr>
            <a:spLocks noGrp="1"/>
          </p:cNvSpPr>
          <p:nvPr>
            <p:ph type="title"/>
          </p:nvPr>
        </p:nvSpPr>
        <p:spPr>
          <a:xfrm>
            <a:off x="1235964" y="954709"/>
            <a:ext cx="9720072" cy="790869"/>
          </a:xfrm>
        </p:spPr>
        <p:txBody>
          <a:bodyPr>
            <a:normAutofit/>
          </a:bodyPr>
          <a:lstStyle/>
          <a:p>
            <a:pPr algn="ctr"/>
            <a:r>
              <a:rPr lang="es-MX" sz="2400" dirty="0" smtClean="0">
                <a:latin typeface="Bodoni MT" panose="02070603080606020203" pitchFamily="18" charset="0"/>
              </a:rPr>
              <a:t>cálculo </a:t>
            </a:r>
            <a:r>
              <a:rPr lang="es-MX" sz="2400" dirty="0">
                <a:latin typeface="Bodoni MT" panose="02070603080606020203" pitchFamily="18" charset="0"/>
              </a:rPr>
              <a:t>del impuesto</a:t>
            </a:r>
          </a:p>
        </p:txBody>
      </p:sp>
      <p:cxnSp>
        <p:nvCxnSpPr>
          <p:cNvPr id="6" name="Conector recto 5">
            <a:extLst>
              <a:ext uri="{FF2B5EF4-FFF2-40B4-BE49-F238E27FC236}">
                <a16:creationId xmlns:a16="http://schemas.microsoft.com/office/drawing/2014/main" xmlns="" id="{6C07C0C6-961D-48EF-9C4C-7304E1514DAB}"/>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2A513047-0F1A-4E99-BDCA-A432FF578EB0}"/>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sp>
        <p:nvSpPr>
          <p:cNvPr id="8" name="Marcador de contenido 2">
            <a:extLst>
              <a:ext uri="{FF2B5EF4-FFF2-40B4-BE49-F238E27FC236}">
                <a16:creationId xmlns:a16="http://schemas.microsoft.com/office/drawing/2014/main" xmlns="" id="{72F6C175-178D-4B2F-9ECA-555191EF8ADF}"/>
              </a:ext>
            </a:extLst>
          </p:cNvPr>
          <p:cNvSpPr txBox="1">
            <a:spLocks/>
          </p:cNvSpPr>
          <p:nvPr/>
        </p:nvSpPr>
        <p:spPr>
          <a:xfrm>
            <a:off x="903357" y="1879931"/>
            <a:ext cx="9720071" cy="402336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pPr algn="just">
              <a:lnSpc>
                <a:spcPct val="150000"/>
              </a:lnSpc>
            </a:pPr>
            <a:r>
              <a:rPr lang="es-MX" sz="1400" dirty="0">
                <a:latin typeface="Cambria" panose="02040503050406030204" pitchFamily="18" charset="0"/>
                <a:ea typeface="Cambria" panose="02040503050406030204" pitchFamily="18" charset="0"/>
              </a:rPr>
              <a:t>El impuesto se determina aplicando la tasa del 4.5% sobre el precio de la venta final de las bebidas con contenido alcohólico, sin incluir los impuestos al valor agregado, ni especial sobre producción y servicio.</a:t>
            </a:r>
          </a:p>
          <a:p>
            <a:pPr algn="just">
              <a:lnSpc>
                <a:spcPct val="150000"/>
              </a:lnSpc>
            </a:pPr>
            <a:r>
              <a:rPr lang="es-MX" sz="1400" dirty="0">
                <a:latin typeface="Cambria" panose="02040503050406030204" pitchFamily="18" charset="0"/>
                <a:ea typeface="Cambria" panose="02040503050406030204" pitchFamily="18" charset="0"/>
              </a:rPr>
              <a:t>Calcular el impuesto estatal por la venta de bebidas con contenido alcohólico, con un precio de $100.00</a:t>
            </a:r>
          </a:p>
          <a:p>
            <a:pPr algn="just">
              <a:lnSpc>
                <a:spcPct val="150000"/>
              </a:lnSpc>
            </a:pPr>
            <a:endParaRPr lang="es-MX" sz="1400" dirty="0">
              <a:latin typeface="Cambria" panose="02040503050406030204" pitchFamily="18" charset="0"/>
              <a:ea typeface="Cambria" panose="02040503050406030204" pitchFamily="18" charset="0"/>
            </a:endParaRPr>
          </a:p>
          <a:p>
            <a:pPr algn="just">
              <a:lnSpc>
                <a:spcPct val="150000"/>
              </a:lnSpc>
            </a:pPr>
            <a:endParaRPr lang="es-MX" sz="1400" dirty="0">
              <a:latin typeface="Cambria" panose="02040503050406030204" pitchFamily="18" charset="0"/>
              <a:ea typeface="Cambria" panose="02040503050406030204" pitchFamily="18" charset="0"/>
            </a:endParaRPr>
          </a:p>
          <a:p>
            <a:pPr algn="just">
              <a:lnSpc>
                <a:spcPct val="150000"/>
              </a:lnSpc>
            </a:pPr>
            <a:endParaRPr lang="es-MX" sz="1400" dirty="0">
              <a:latin typeface="Cambria" panose="02040503050406030204" pitchFamily="18" charset="0"/>
              <a:ea typeface="Cambria" panose="02040503050406030204" pitchFamily="18" charset="0"/>
            </a:endParaRPr>
          </a:p>
        </p:txBody>
      </p:sp>
      <p:graphicFrame>
        <p:nvGraphicFramePr>
          <p:cNvPr id="10" name="Tabla 9">
            <a:extLst>
              <a:ext uri="{FF2B5EF4-FFF2-40B4-BE49-F238E27FC236}">
                <a16:creationId xmlns:a16="http://schemas.microsoft.com/office/drawing/2014/main" xmlns="" id="{95AC5A4A-0319-4F79-B1ED-73E86206CC1D}"/>
              </a:ext>
            </a:extLst>
          </p:cNvPr>
          <p:cNvGraphicFramePr>
            <a:graphicFrameLocks noGrp="1"/>
          </p:cNvGraphicFramePr>
          <p:nvPr>
            <p:extLst>
              <p:ext uri="{D42A27DB-BD31-4B8C-83A1-F6EECF244321}">
                <p14:modId xmlns:p14="http://schemas.microsoft.com/office/powerpoint/2010/main" val="2999822164"/>
              </p:ext>
            </p:extLst>
          </p:nvPr>
        </p:nvGraphicFramePr>
        <p:xfrm>
          <a:off x="4081640" y="3840891"/>
          <a:ext cx="3479464" cy="2468880"/>
        </p:xfrm>
        <a:graphic>
          <a:graphicData uri="http://schemas.openxmlformats.org/drawingml/2006/table">
            <a:tbl>
              <a:tblPr firstRow="1" bandRow="1">
                <a:tableStyleId>{5C22544A-7EE6-4342-B048-85BDC9FD1C3A}</a:tableStyleId>
              </a:tblPr>
              <a:tblGrid>
                <a:gridCol w="1739732">
                  <a:extLst>
                    <a:ext uri="{9D8B030D-6E8A-4147-A177-3AD203B41FA5}">
                      <a16:colId xmlns:a16="http://schemas.microsoft.com/office/drawing/2014/main" xmlns="" val="3652269736"/>
                    </a:ext>
                  </a:extLst>
                </a:gridCol>
                <a:gridCol w="1739732">
                  <a:extLst>
                    <a:ext uri="{9D8B030D-6E8A-4147-A177-3AD203B41FA5}">
                      <a16:colId xmlns:a16="http://schemas.microsoft.com/office/drawing/2014/main" xmlns="" val="2112517147"/>
                    </a:ext>
                  </a:extLst>
                </a:gridCol>
              </a:tblGrid>
              <a:tr h="370840">
                <a:tc>
                  <a:txBody>
                    <a:bodyPr/>
                    <a:lstStyle/>
                    <a:p>
                      <a:pPr algn="ctr"/>
                      <a:r>
                        <a:rPr lang="es-MX" sz="1000" dirty="0">
                          <a:latin typeface="Cambria" panose="02040503050406030204" pitchFamily="18" charset="0"/>
                          <a:ea typeface="Cambria" panose="02040503050406030204" pitchFamily="18" charset="0"/>
                        </a:rPr>
                        <a:t>Concepto</a:t>
                      </a:r>
                    </a:p>
                  </a:txBody>
                  <a:tcPr/>
                </a:tc>
                <a:tc>
                  <a:txBody>
                    <a:bodyPr/>
                    <a:lstStyle/>
                    <a:p>
                      <a:pPr algn="ctr"/>
                      <a:r>
                        <a:rPr lang="es-MX" sz="1000" dirty="0">
                          <a:latin typeface="Cambria" panose="02040503050406030204" pitchFamily="18" charset="0"/>
                          <a:ea typeface="Cambria" panose="02040503050406030204" pitchFamily="18" charset="0"/>
                        </a:rPr>
                        <a:t>Cantidad</a:t>
                      </a:r>
                    </a:p>
                  </a:txBody>
                  <a:tcPr/>
                </a:tc>
                <a:extLst>
                  <a:ext uri="{0D108BD9-81ED-4DB2-BD59-A6C34878D82A}">
                    <a16:rowId xmlns:a16="http://schemas.microsoft.com/office/drawing/2014/main" xmlns="" val="798757206"/>
                  </a:ext>
                </a:extLst>
              </a:tr>
              <a:tr h="0">
                <a:tc>
                  <a:txBody>
                    <a:bodyPr/>
                    <a:lstStyle/>
                    <a:p>
                      <a:r>
                        <a:rPr lang="es-MX" sz="1000" dirty="0">
                          <a:latin typeface="Cambria" panose="02040503050406030204" pitchFamily="18" charset="0"/>
                          <a:ea typeface="Cambria" panose="02040503050406030204" pitchFamily="18" charset="0"/>
                        </a:rPr>
                        <a:t>Precio de venta</a:t>
                      </a:r>
                    </a:p>
                  </a:txBody>
                  <a:tcPr/>
                </a:tc>
                <a:tc>
                  <a:txBody>
                    <a:bodyPr/>
                    <a:lstStyle/>
                    <a:p>
                      <a:pPr algn="ctr"/>
                      <a:r>
                        <a:rPr lang="es-MX" sz="1000" dirty="0">
                          <a:latin typeface="Cambria" panose="02040503050406030204" pitchFamily="18" charset="0"/>
                          <a:ea typeface="Cambria" panose="02040503050406030204" pitchFamily="18" charset="0"/>
                        </a:rPr>
                        <a:t>$100.00</a:t>
                      </a:r>
                    </a:p>
                  </a:txBody>
                  <a:tcPr/>
                </a:tc>
                <a:extLst>
                  <a:ext uri="{0D108BD9-81ED-4DB2-BD59-A6C34878D82A}">
                    <a16:rowId xmlns:a16="http://schemas.microsoft.com/office/drawing/2014/main" xmlns="" val="3095229290"/>
                  </a:ext>
                </a:extLst>
              </a:tr>
              <a:tr h="370840">
                <a:tc>
                  <a:txBody>
                    <a:bodyPr/>
                    <a:lstStyle/>
                    <a:p>
                      <a:r>
                        <a:rPr lang="es-MX" sz="1000" dirty="0">
                          <a:latin typeface="Cambria" panose="02040503050406030204" pitchFamily="18" charset="0"/>
                          <a:ea typeface="Cambria" panose="02040503050406030204" pitchFamily="18" charset="0"/>
                        </a:rPr>
                        <a:t>Impuesto estatal 4.5%</a:t>
                      </a:r>
                    </a:p>
                  </a:txBody>
                  <a:tcPr/>
                </a:tc>
                <a:tc>
                  <a:txBody>
                    <a:bodyPr/>
                    <a:lstStyle/>
                    <a:p>
                      <a:pPr algn="ctr"/>
                      <a:r>
                        <a:rPr lang="es-MX" sz="1000" dirty="0">
                          <a:latin typeface="Cambria" panose="02040503050406030204" pitchFamily="18" charset="0"/>
                          <a:ea typeface="Cambria" panose="02040503050406030204" pitchFamily="18" charset="0"/>
                        </a:rPr>
                        <a:t>$4.50</a:t>
                      </a:r>
                    </a:p>
                  </a:txBody>
                  <a:tcPr/>
                </a:tc>
                <a:extLst>
                  <a:ext uri="{0D108BD9-81ED-4DB2-BD59-A6C34878D82A}">
                    <a16:rowId xmlns:a16="http://schemas.microsoft.com/office/drawing/2014/main" xmlns="" val="1288857981"/>
                  </a:ext>
                </a:extLst>
              </a:tr>
              <a:tr h="370840">
                <a:tc>
                  <a:txBody>
                    <a:bodyPr/>
                    <a:lstStyle/>
                    <a:p>
                      <a:r>
                        <a:rPr lang="es-MX" sz="1000" dirty="0">
                          <a:latin typeface="Cambria" panose="02040503050406030204" pitchFamily="18" charset="0"/>
                          <a:ea typeface="Cambria" panose="02040503050406030204" pitchFamily="18" charset="0"/>
                        </a:rPr>
                        <a:t>IEPS 53%</a:t>
                      </a:r>
                    </a:p>
                  </a:txBody>
                  <a:tcPr/>
                </a:tc>
                <a:tc>
                  <a:txBody>
                    <a:bodyPr/>
                    <a:lstStyle/>
                    <a:p>
                      <a:pPr algn="ctr"/>
                      <a:r>
                        <a:rPr lang="es-MX" sz="1000" dirty="0">
                          <a:latin typeface="Cambria" panose="02040503050406030204" pitchFamily="18" charset="0"/>
                          <a:ea typeface="Cambria" panose="02040503050406030204" pitchFamily="18" charset="0"/>
                        </a:rPr>
                        <a:t>$53.00</a:t>
                      </a:r>
                    </a:p>
                  </a:txBody>
                  <a:tcPr/>
                </a:tc>
                <a:extLst>
                  <a:ext uri="{0D108BD9-81ED-4DB2-BD59-A6C34878D82A}">
                    <a16:rowId xmlns:a16="http://schemas.microsoft.com/office/drawing/2014/main" xmlns="" val="2818269215"/>
                  </a:ext>
                </a:extLst>
              </a:tr>
              <a:tr h="370840">
                <a:tc>
                  <a:txBody>
                    <a:bodyPr/>
                    <a:lstStyle/>
                    <a:p>
                      <a:r>
                        <a:rPr lang="es-MX" sz="1000" dirty="0">
                          <a:latin typeface="Cambria" panose="02040503050406030204" pitchFamily="18" charset="0"/>
                          <a:ea typeface="Cambria" panose="02040503050406030204" pitchFamily="18" charset="0"/>
                        </a:rPr>
                        <a:t>Subtotal</a:t>
                      </a:r>
                    </a:p>
                  </a:txBody>
                  <a:tcPr/>
                </a:tc>
                <a:tc>
                  <a:txBody>
                    <a:bodyPr/>
                    <a:lstStyle/>
                    <a:p>
                      <a:pPr algn="ctr"/>
                      <a:r>
                        <a:rPr lang="es-MX" sz="1000" dirty="0">
                          <a:latin typeface="Cambria" panose="02040503050406030204" pitchFamily="18" charset="0"/>
                          <a:ea typeface="Cambria" panose="02040503050406030204" pitchFamily="18" charset="0"/>
                        </a:rPr>
                        <a:t>$157.50</a:t>
                      </a:r>
                    </a:p>
                  </a:txBody>
                  <a:tcPr/>
                </a:tc>
                <a:extLst>
                  <a:ext uri="{0D108BD9-81ED-4DB2-BD59-A6C34878D82A}">
                    <a16:rowId xmlns:a16="http://schemas.microsoft.com/office/drawing/2014/main" xmlns="" val="2732085924"/>
                  </a:ext>
                </a:extLst>
              </a:tr>
              <a:tr h="370840">
                <a:tc>
                  <a:txBody>
                    <a:bodyPr/>
                    <a:lstStyle/>
                    <a:p>
                      <a:r>
                        <a:rPr lang="es-MX" sz="1000" dirty="0">
                          <a:latin typeface="Cambria" panose="02040503050406030204" pitchFamily="18" charset="0"/>
                          <a:ea typeface="Cambria" panose="02040503050406030204" pitchFamily="18" charset="0"/>
                        </a:rPr>
                        <a:t>IVA 11%</a:t>
                      </a:r>
                    </a:p>
                  </a:txBody>
                  <a:tcPr/>
                </a:tc>
                <a:tc>
                  <a:txBody>
                    <a:bodyPr/>
                    <a:lstStyle/>
                    <a:p>
                      <a:pPr algn="ctr"/>
                      <a:r>
                        <a:rPr lang="es-MX" sz="1000" dirty="0">
                          <a:latin typeface="Cambria" panose="02040503050406030204" pitchFamily="18" charset="0"/>
                          <a:ea typeface="Cambria" panose="02040503050406030204" pitchFamily="18" charset="0"/>
                        </a:rPr>
                        <a:t>$17.33</a:t>
                      </a:r>
                    </a:p>
                  </a:txBody>
                  <a:tcPr/>
                </a:tc>
                <a:extLst>
                  <a:ext uri="{0D108BD9-81ED-4DB2-BD59-A6C34878D82A}">
                    <a16:rowId xmlns:a16="http://schemas.microsoft.com/office/drawing/2014/main" xmlns="" val="2640973755"/>
                  </a:ext>
                </a:extLst>
              </a:tr>
              <a:tr h="370840">
                <a:tc>
                  <a:txBody>
                    <a:bodyPr/>
                    <a:lstStyle/>
                    <a:p>
                      <a:r>
                        <a:rPr lang="es-MX" sz="1000" dirty="0">
                          <a:latin typeface="Cambria" panose="02040503050406030204" pitchFamily="18" charset="0"/>
                          <a:ea typeface="Cambria" panose="02040503050406030204" pitchFamily="18" charset="0"/>
                        </a:rPr>
                        <a:t>Importe a cobro al cliente</a:t>
                      </a:r>
                    </a:p>
                  </a:txBody>
                  <a:tcPr/>
                </a:tc>
                <a:tc>
                  <a:txBody>
                    <a:bodyPr/>
                    <a:lstStyle/>
                    <a:p>
                      <a:pPr algn="ctr"/>
                      <a:r>
                        <a:rPr lang="es-MX" sz="1000" dirty="0">
                          <a:latin typeface="Cambria" panose="02040503050406030204" pitchFamily="18" charset="0"/>
                          <a:ea typeface="Cambria" panose="02040503050406030204" pitchFamily="18" charset="0"/>
                        </a:rPr>
                        <a:t>$174.83</a:t>
                      </a:r>
                    </a:p>
                  </a:txBody>
                  <a:tcPr/>
                </a:tc>
                <a:extLst>
                  <a:ext uri="{0D108BD9-81ED-4DB2-BD59-A6C34878D82A}">
                    <a16:rowId xmlns:a16="http://schemas.microsoft.com/office/drawing/2014/main" xmlns="" val="964043424"/>
                  </a:ext>
                </a:extLst>
              </a:tr>
            </a:tbl>
          </a:graphicData>
        </a:graphic>
      </p:graphicFrame>
      <p:pic>
        <p:nvPicPr>
          <p:cNvPr id="11" name="Picture 12">
            <a:extLst>
              <a:ext uri="{FF2B5EF4-FFF2-40B4-BE49-F238E27FC236}">
                <a16:creationId xmlns:a16="http://schemas.microsoft.com/office/drawing/2014/main" xmlns="" id="{36C91644-FA7C-4BC1-9973-CFE5AF0DD389}"/>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2" name="Imagen 11">
            <a:extLst>
              <a:ext uri="{FF2B5EF4-FFF2-40B4-BE49-F238E27FC236}">
                <a16:creationId xmlns:a16="http://schemas.microsoft.com/office/drawing/2014/main" xmlns="" id="{84F89197-DB04-43CB-8A63-C20EFEAD004A}"/>
              </a:ext>
            </a:extLst>
          </p:cNvPr>
          <p:cNvPicPr>
            <a:picLocks noChangeAspect="1"/>
          </p:cNvPicPr>
          <p:nvPr/>
        </p:nvPicPr>
        <p:blipFill>
          <a:blip r:embed="rId3"/>
          <a:stretch>
            <a:fillRect/>
          </a:stretch>
        </p:blipFill>
        <p:spPr>
          <a:xfrm>
            <a:off x="11387328" y="117626"/>
            <a:ext cx="762000" cy="467590"/>
          </a:xfrm>
          <a:prstGeom prst="rect">
            <a:avLst/>
          </a:prstGeom>
        </p:spPr>
      </p:pic>
      <p:sp>
        <p:nvSpPr>
          <p:cNvPr id="9" name="Rectángulo 8"/>
          <p:cNvSpPr/>
          <p:nvPr/>
        </p:nvSpPr>
        <p:spPr>
          <a:xfrm>
            <a:off x="4154288" y="3537267"/>
            <a:ext cx="3525795" cy="276999"/>
          </a:xfrm>
          <a:prstGeom prst="rect">
            <a:avLst/>
          </a:prstGeom>
        </p:spPr>
        <p:txBody>
          <a:bodyPr wrap="square">
            <a:spAutoFit/>
          </a:bodyPr>
          <a:lstStyle/>
          <a:p>
            <a:pPr algn="ctr"/>
            <a:r>
              <a:rPr lang="es-MX" sz="600" dirty="0">
                <a:latin typeface="Calibri" panose="020F0502020204030204" pitchFamily="34" charset="0"/>
                <a:ea typeface="Cambria" panose="02040503050406030204" pitchFamily="18" charset="0"/>
                <a:cs typeface="Calibri" panose="020F0502020204030204" pitchFamily="34" charset="0"/>
              </a:rPr>
              <a:t>Cuadro </a:t>
            </a:r>
            <a:r>
              <a:rPr lang="es-MX" sz="600" dirty="0" smtClean="0">
                <a:latin typeface="Calibri" panose="020F0502020204030204" pitchFamily="34" charset="0"/>
                <a:ea typeface="Cambria" panose="02040503050406030204" pitchFamily="18" charset="0"/>
                <a:cs typeface="Calibri" panose="020F0502020204030204" pitchFamily="34" charset="0"/>
              </a:rPr>
              <a:t>14. Cálculo </a:t>
            </a:r>
            <a:r>
              <a:rPr lang="es-MX" sz="600" dirty="0">
                <a:latin typeface="Calibri" panose="020F0502020204030204" pitchFamily="34" charset="0"/>
                <a:ea typeface="Cambria" panose="02040503050406030204" pitchFamily="18" charset="0"/>
                <a:cs typeface="Calibri" panose="020F0502020204030204" pitchFamily="34" charset="0"/>
              </a:rPr>
              <a:t>del impuesto. </a:t>
            </a:r>
          </a:p>
          <a:p>
            <a:pPr algn="ctr"/>
            <a:r>
              <a:rPr lang="es-MX" sz="600" dirty="0">
                <a:latin typeface="Calibri" panose="020F0502020204030204" pitchFamily="34" charset="0"/>
                <a:ea typeface="Cambria" panose="02040503050406030204" pitchFamily="18" charset="0"/>
                <a:cs typeface="Calibri" panose="020F0502020204030204" pitchFamily="34" charset="0"/>
              </a:rPr>
              <a:t>Fuente: Elaboración propia con base en el Código Financiero del Estado de México</a:t>
            </a:r>
          </a:p>
        </p:txBody>
      </p:sp>
      <p:sp>
        <p:nvSpPr>
          <p:cNvPr id="13" name="CuadroTexto 12">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17214984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97E5C69-4111-48BA-B8A4-78F945C77835}"/>
              </a:ext>
            </a:extLst>
          </p:cNvPr>
          <p:cNvSpPr>
            <a:spLocks noGrp="1"/>
          </p:cNvSpPr>
          <p:nvPr>
            <p:ph type="title"/>
          </p:nvPr>
        </p:nvSpPr>
        <p:spPr>
          <a:xfrm>
            <a:off x="840402" y="913020"/>
            <a:ext cx="9720072" cy="769131"/>
          </a:xfrm>
        </p:spPr>
        <p:txBody>
          <a:bodyPr>
            <a:normAutofit/>
          </a:bodyPr>
          <a:lstStyle/>
          <a:p>
            <a:pPr algn="ctr"/>
            <a:r>
              <a:rPr lang="es-MX" sz="2400" dirty="0">
                <a:latin typeface="Bodoni MT" panose="02070603080606020203" pitchFamily="18" charset="0"/>
              </a:rPr>
              <a:t>Bibliografía</a:t>
            </a:r>
          </a:p>
        </p:txBody>
      </p:sp>
      <p:sp>
        <p:nvSpPr>
          <p:cNvPr id="3" name="Marcador de contenido 2">
            <a:extLst>
              <a:ext uri="{FF2B5EF4-FFF2-40B4-BE49-F238E27FC236}">
                <a16:creationId xmlns:a16="http://schemas.microsoft.com/office/drawing/2014/main" xmlns="" id="{468DA483-516B-4A91-BB29-4B14E9BAFCAD}"/>
              </a:ext>
            </a:extLst>
          </p:cNvPr>
          <p:cNvSpPr>
            <a:spLocks noGrp="1"/>
          </p:cNvSpPr>
          <p:nvPr>
            <p:ph idx="1"/>
          </p:nvPr>
        </p:nvSpPr>
        <p:spPr>
          <a:xfrm>
            <a:off x="1057150" y="2169023"/>
            <a:ext cx="9720071" cy="4023360"/>
          </a:xfrm>
        </p:spPr>
        <p:txBody>
          <a:bodyPr>
            <a:normAutofit/>
          </a:bodyPr>
          <a:lstStyle/>
          <a:p>
            <a:pPr algn="just">
              <a:lnSpc>
                <a:spcPct val="150000"/>
              </a:lnSpc>
              <a:buFont typeface="Wingdings" panose="05000000000000000000" pitchFamily="2" charset="2"/>
              <a:buChar char="§"/>
            </a:pPr>
            <a:r>
              <a:rPr lang="es-ES" sz="1800" dirty="0">
                <a:latin typeface="Cambria" panose="02040503050406030204" pitchFamily="18" charset="0"/>
                <a:ea typeface="Cambria" panose="02040503050406030204" pitchFamily="18" charset="0"/>
              </a:rPr>
              <a:t>Convenio de Adhesión al Sistema Nacional de Coordinación Fiscal que celebra la </a:t>
            </a:r>
            <a:r>
              <a:rPr lang="es-ES" sz="1800" dirty="0" smtClean="0">
                <a:latin typeface="Cambria" panose="02040503050406030204" pitchFamily="18" charset="0"/>
                <a:ea typeface="Cambria" panose="02040503050406030204" pitchFamily="18" charset="0"/>
              </a:rPr>
              <a:t>Secretaría </a:t>
            </a:r>
            <a:r>
              <a:rPr lang="es-ES" sz="1800" dirty="0">
                <a:latin typeface="Cambria" panose="02040503050406030204" pitchFamily="18" charset="0"/>
                <a:ea typeface="Cambria" panose="02040503050406030204" pitchFamily="18" charset="0"/>
              </a:rPr>
              <a:t>de Hacienda y Crédito Publico y el Gobierno del Estado de México. (2018).</a:t>
            </a:r>
            <a:endParaRPr lang="es-PE" sz="1800" dirty="0">
              <a:latin typeface="Cambria" panose="02040503050406030204" pitchFamily="18" charset="0"/>
              <a:ea typeface="Cambria" panose="02040503050406030204" pitchFamily="18" charset="0"/>
            </a:endParaRPr>
          </a:p>
          <a:p>
            <a:pPr algn="just">
              <a:lnSpc>
                <a:spcPct val="150000"/>
              </a:lnSpc>
              <a:buFont typeface="Wingdings" panose="05000000000000000000" pitchFamily="2" charset="2"/>
              <a:buChar char="§"/>
            </a:pPr>
            <a:r>
              <a:rPr lang="es-MX" sz="1800" dirty="0">
                <a:latin typeface="Cambria" panose="02040503050406030204" pitchFamily="18" charset="0"/>
                <a:ea typeface="Cambria" panose="02040503050406030204" pitchFamily="18" charset="0"/>
              </a:rPr>
              <a:t>Ediciones Fiscales ISEF. (2018). Código Financiero del Estado de México. México: ISEF.</a:t>
            </a:r>
            <a:endParaRPr lang="es-ES" sz="1800" dirty="0">
              <a:latin typeface="Cambria" panose="02040503050406030204" pitchFamily="18" charset="0"/>
              <a:ea typeface="Cambria" panose="02040503050406030204" pitchFamily="18" charset="0"/>
            </a:endParaRPr>
          </a:p>
          <a:p>
            <a:pPr algn="just">
              <a:lnSpc>
                <a:spcPct val="150000"/>
              </a:lnSpc>
              <a:buFont typeface="Wingdings" panose="05000000000000000000" pitchFamily="2" charset="2"/>
              <a:buChar char="§"/>
            </a:pPr>
            <a:r>
              <a:rPr lang="es-ES" sz="1800" dirty="0">
                <a:latin typeface="Cambria" panose="02040503050406030204" pitchFamily="18" charset="0"/>
                <a:ea typeface="Cambria" panose="02040503050406030204" pitchFamily="18" charset="0"/>
              </a:rPr>
              <a:t>Ley de Ingresos del Estado de México. (2018).</a:t>
            </a:r>
          </a:p>
          <a:p>
            <a:pPr algn="just">
              <a:lnSpc>
                <a:spcPct val="150000"/>
              </a:lnSpc>
              <a:buFont typeface="Wingdings" panose="05000000000000000000" pitchFamily="2" charset="2"/>
              <a:buChar char="§"/>
            </a:pPr>
            <a:r>
              <a:rPr lang="es-MX" sz="1800" dirty="0">
                <a:latin typeface="Cambria" panose="02040503050406030204" pitchFamily="18" charset="0"/>
                <a:ea typeface="Cambria" panose="02040503050406030204" pitchFamily="18" charset="0"/>
              </a:rPr>
              <a:t>Presupuesto de Egresos del Gobierno del Estado de México para el Ejercicio Fiscal. (2018)</a:t>
            </a:r>
            <a:r>
              <a:rPr lang="es-ES" sz="1800" dirty="0">
                <a:latin typeface="Cambria" panose="02040503050406030204" pitchFamily="18" charset="0"/>
                <a:ea typeface="Cambria" panose="02040503050406030204" pitchFamily="18" charset="0"/>
              </a:rPr>
              <a:t>. </a:t>
            </a:r>
            <a:endParaRPr lang="es-MX" sz="1800" dirty="0">
              <a:latin typeface="Cambria" panose="02040503050406030204" pitchFamily="18" charset="0"/>
              <a:ea typeface="Cambria" panose="02040503050406030204" pitchFamily="18" charset="0"/>
            </a:endParaRPr>
          </a:p>
          <a:p>
            <a:endParaRPr lang="es-MX" sz="1800" dirty="0">
              <a:latin typeface="Cambria" panose="02040503050406030204" pitchFamily="18" charset="0"/>
              <a:ea typeface="Cambria" panose="02040503050406030204" pitchFamily="18" charset="0"/>
            </a:endParaRPr>
          </a:p>
        </p:txBody>
      </p:sp>
      <p:cxnSp>
        <p:nvCxnSpPr>
          <p:cNvPr id="4" name="Conector recto 3">
            <a:extLst>
              <a:ext uri="{FF2B5EF4-FFF2-40B4-BE49-F238E27FC236}">
                <a16:creationId xmlns:a16="http://schemas.microsoft.com/office/drawing/2014/main" xmlns="" id="{5A3CC611-256A-4C36-B165-DE46F30FCE18}"/>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Conector recto 4">
            <a:extLst>
              <a:ext uri="{FF2B5EF4-FFF2-40B4-BE49-F238E27FC236}">
                <a16:creationId xmlns:a16="http://schemas.microsoft.com/office/drawing/2014/main" xmlns="" id="{C3BA7003-7DA6-4879-91EF-2A3D8759448F}"/>
              </a:ext>
            </a:extLst>
          </p:cNvPr>
          <p:cNvCxnSpPr>
            <a:cxnSpLocks/>
          </p:cNvCxnSpPr>
          <p:nvPr/>
        </p:nvCxnSpPr>
        <p:spPr>
          <a:xfrm>
            <a:off x="1273898" y="1469533"/>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 name="Picture 12">
            <a:extLst>
              <a:ext uri="{FF2B5EF4-FFF2-40B4-BE49-F238E27FC236}">
                <a16:creationId xmlns:a16="http://schemas.microsoft.com/office/drawing/2014/main" xmlns="" id="{DB5E5681-B1AE-4825-9632-254D001B1211}"/>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7" name="Imagen 6">
            <a:extLst>
              <a:ext uri="{FF2B5EF4-FFF2-40B4-BE49-F238E27FC236}">
                <a16:creationId xmlns:a16="http://schemas.microsoft.com/office/drawing/2014/main" xmlns="" id="{C3E53119-7BC6-4E61-BCE9-F74B4150CEDB}"/>
              </a:ext>
            </a:extLst>
          </p:cNvPr>
          <p:cNvPicPr>
            <a:picLocks noChangeAspect="1"/>
          </p:cNvPicPr>
          <p:nvPr/>
        </p:nvPicPr>
        <p:blipFill>
          <a:blip r:embed="rId3"/>
          <a:stretch>
            <a:fillRect/>
          </a:stretch>
        </p:blipFill>
        <p:spPr>
          <a:xfrm>
            <a:off x="11387328" y="117626"/>
            <a:ext cx="762000" cy="467590"/>
          </a:xfrm>
          <a:prstGeom prst="rect">
            <a:avLst/>
          </a:prstGeom>
        </p:spPr>
      </p:pic>
      <p:sp>
        <p:nvSpPr>
          <p:cNvPr id="8" name="CuadroTexto 7">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448748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2125D47-BB17-425F-98CC-0C322573C120}"/>
              </a:ext>
            </a:extLst>
          </p:cNvPr>
          <p:cNvSpPr>
            <a:spLocks noGrp="1"/>
          </p:cNvSpPr>
          <p:nvPr>
            <p:ph type="title"/>
          </p:nvPr>
        </p:nvSpPr>
        <p:spPr>
          <a:xfrm>
            <a:off x="1307252" y="875475"/>
            <a:ext cx="9204275" cy="806676"/>
          </a:xfrm>
        </p:spPr>
        <p:txBody>
          <a:bodyPr>
            <a:normAutofit/>
          </a:bodyPr>
          <a:lstStyle/>
          <a:p>
            <a:pPr algn="ctr"/>
            <a:r>
              <a:rPr lang="es-MX" sz="1800" dirty="0">
                <a:latin typeface="Bodoni MT" panose="02070603080606020203" pitchFamily="18" charset="0"/>
              </a:rPr>
              <a:t>Impuesto sobre erogaciones por remuneraciones al trabajo personal</a:t>
            </a:r>
          </a:p>
        </p:txBody>
      </p:sp>
      <p:sp>
        <p:nvSpPr>
          <p:cNvPr id="9" name="Content Placeholder 8">
            <a:extLst>
              <a:ext uri="{FF2B5EF4-FFF2-40B4-BE49-F238E27FC236}">
                <a16:creationId xmlns:a16="http://schemas.microsoft.com/office/drawing/2014/main" xmlns="" id="{EEE88589-1D7D-4EFD-9179-C2FC516FDBD8}"/>
              </a:ext>
            </a:extLst>
          </p:cNvPr>
          <p:cNvSpPr>
            <a:spLocks noGrp="1"/>
          </p:cNvSpPr>
          <p:nvPr>
            <p:ph idx="1"/>
          </p:nvPr>
        </p:nvSpPr>
        <p:spPr>
          <a:xfrm>
            <a:off x="6096000" y="2960551"/>
            <a:ext cx="4975225" cy="1783977"/>
          </a:xfrm>
        </p:spPr>
        <p:txBody>
          <a:bodyPr>
            <a:normAutofit/>
          </a:bodyPr>
          <a:lstStyle/>
          <a:p>
            <a:pPr algn="just">
              <a:lnSpc>
                <a:spcPct val="150000"/>
              </a:lnSpc>
            </a:pPr>
            <a:r>
              <a:rPr lang="es-MX" sz="1400" dirty="0">
                <a:latin typeface="Cambria" panose="02040503050406030204" pitchFamily="18" charset="0"/>
                <a:ea typeface="Cambria" panose="02040503050406030204" pitchFamily="18" charset="0"/>
              </a:rPr>
              <a:t>El Impuesto sobre Erogaciones por Remuneraciones al Trabajo Personal (ISERTP) grava la realización de pagos en efectivo o en especie por concepto de Remuneraciones al Trabajo Personal en el Estado de México. </a:t>
            </a:r>
            <a:endParaRPr lang="en-US" sz="1400" dirty="0">
              <a:latin typeface="Cambria" panose="02040503050406030204" pitchFamily="18" charset="0"/>
              <a:ea typeface="Cambria" panose="02040503050406030204" pitchFamily="18" charset="0"/>
            </a:endParaRPr>
          </a:p>
        </p:txBody>
      </p:sp>
      <p:pic>
        <p:nvPicPr>
          <p:cNvPr id="7" name="Marcador de contenido 3">
            <a:extLst>
              <a:ext uri="{FF2B5EF4-FFF2-40B4-BE49-F238E27FC236}">
                <a16:creationId xmlns:a16="http://schemas.microsoft.com/office/drawing/2014/main" xmlns="" id="{746F9570-89E0-4A52-8E73-41199D36A4D6}"/>
              </a:ext>
            </a:extLst>
          </p:cNvPr>
          <p:cNvPicPr>
            <a:picLocks noChangeAspect="1"/>
          </p:cNvPicPr>
          <p:nvPr/>
        </p:nvPicPr>
        <p:blipFill>
          <a:blip r:embed="rId2"/>
          <a:stretch>
            <a:fillRect/>
          </a:stretch>
        </p:blipFill>
        <p:spPr>
          <a:xfrm>
            <a:off x="1143350" y="2795618"/>
            <a:ext cx="4377555" cy="2440607"/>
          </a:xfrm>
          <a:prstGeom prst="rect">
            <a:avLst/>
          </a:prstGeom>
          <a:ln w="9525">
            <a:noFill/>
          </a:ln>
        </p:spPr>
      </p:pic>
      <p:cxnSp>
        <p:nvCxnSpPr>
          <p:cNvPr id="57" name="Conector recto 56">
            <a:extLst>
              <a:ext uri="{FF2B5EF4-FFF2-40B4-BE49-F238E27FC236}">
                <a16:creationId xmlns:a16="http://schemas.microsoft.com/office/drawing/2014/main" xmlns="" id="{6BAD11D9-073D-43EC-A20E-FE5E949F252C}"/>
              </a:ext>
            </a:extLst>
          </p:cNvPr>
          <p:cNvCxnSpPr>
            <a:cxnSpLocks/>
          </p:cNvCxnSpPr>
          <p:nvPr/>
        </p:nvCxnSpPr>
        <p:spPr>
          <a:xfrm>
            <a:off x="793101" y="652787"/>
            <a:ext cx="10278124" cy="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63" name="CuadroTexto 62">
            <a:extLst>
              <a:ext uri="{FF2B5EF4-FFF2-40B4-BE49-F238E27FC236}">
                <a16:creationId xmlns:a16="http://schemas.microsoft.com/office/drawing/2014/main" xmlns="" id="{3C5371A8-8EE6-4535-A4FC-2B6A7DBC2AC0}"/>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cxnSp>
        <p:nvCxnSpPr>
          <p:cNvPr id="36" name="Conector recto 35">
            <a:extLst>
              <a:ext uri="{FF2B5EF4-FFF2-40B4-BE49-F238E27FC236}">
                <a16:creationId xmlns:a16="http://schemas.microsoft.com/office/drawing/2014/main" xmlns="" id="{8B645B17-1DD8-477B-9979-B0F73793D37F}"/>
              </a:ext>
            </a:extLst>
          </p:cNvPr>
          <p:cNvCxnSpPr>
            <a:cxnSpLocks/>
          </p:cNvCxnSpPr>
          <p:nvPr/>
        </p:nvCxnSpPr>
        <p:spPr>
          <a:xfrm>
            <a:off x="1224951" y="1621766"/>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68" name="Picture 12">
            <a:extLst>
              <a:ext uri="{FF2B5EF4-FFF2-40B4-BE49-F238E27FC236}">
                <a16:creationId xmlns:a16="http://schemas.microsoft.com/office/drawing/2014/main" xmlns="" id="{41212C69-6AB5-4BAB-90B7-A34F4249A914}"/>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69" name="Imagen 68">
            <a:extLst>
              <a:ext uri="{FF2B5EF4-FFF2-40B4-BE49-F238E27FC236}">
                <a16:creationId xmlns:a16="http://schemas.microsoft.com/office/drawing/2014/main" xmlns="" id="{2DD21B27-2E04-4BE7-8EF9-178ABE235DD6}"/>
              </a:ext>
            </a:extLst>
          </p:cNvPr>
          <p:cNvPicPr>
            <a:picLocks noChangeAspect="1"/>
          </p:cNvPicPr>
          <p:nvPr/>
        </p:nvPicPr>
        <p:blipFill>
          <a:blip r:embed="rId4"/>
          <a:stretch>
            <a:fillRect/>
          </a:stretch>
        </p:blipFill>
        <p:spPr>
          <a:xfrm>
            <a:off x="11387328" y="117626"/>
            <a:ext cx="762000" cy="467590"/>
          </a:xfrm>
          <a:prstGeom prst="rect">
            <a:avLst/>
          </a:prstGeom>
        </p:spPr>
      </p:pic>
    </p:spTree>
    <p:extLst>
      <p:ext uri="{BB962C8B-B14F-4D97-AF65-F5344CB8AC3E}">
        <p14:creationId xmlns:p14="http://schemas.microsoft.com/office/powerpoint/2010/main" val="1656573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61E2079-8CD8-4006-AD0E-864B0B26A355}"/>
              </a:ext>
            </a:extLst>
          </p:cNvPr>
          <p:cNvSpPr>
            <a:spLocks noGrp="1"/>
          </p:cNvSpPr>
          <p:nvPr>
            <p:ph type="title"/>
          </p:nvPr>
        </p:nvSpPr>
        <p:spPr>
          <a:xfrm>
            <a:off x="1024128" y="932696"/>
            <a:ext cx="9720072" cy="496127"/>
          </a:xfrm>
        </p:spPr>
        <p:txBody>
          <a:bodyPr>
            <a:normAutofit/>
          </a:bodyPr>
          <a:lstStyle/>
          <a:p>
            <a:pPr algn="ctr"/>
            <a:r>
              <a:rPr lang="es-MX" sz="2000" dirty="0">
                <a:latin typeface="Bodoni MT" panose="02070603080606020203" pitchFamily="18" charset="0"/>
              </a:rPr>
              <a:t>Sujetos obligados</a:t>
            </a:r>
          </a:p>
        </p:txBody>
      </p:sp>
      <p:sp>
        <p:nvSpPr>
          <p:cNvPr id="3" name="Marcador de contenido 2">
            <a:extLst>
              <a:ext uri="{FF2B5EF4-FFF2-40B4-BE49-F238E27FC236}">
                <a16:creationId xmlns:a16="http://schemas.microsoft.com/office/drawing/2014/main" xmlns="" id="{769981FE-482C-4629-98B0-79C826EE3939}"/>
              </a:ext>
            </a:extLst>
          </p:cNvPr>
          <p:cNvSpPr>
            <a:spLocks noGrp="1"/>
          </p:cNvSpPr>
          <p:nvPr>
            <p:ph idx="1"/>
          </p:nvPr>
        </p:nvSpPr>
        <p:spPr>
          <a:xfrm>
            <a:off x="2743227" y="2154720"/>
            <a:ext cx="6281873" cy="4160699"/>
          </a:xfrm>
        </p:spPr>
        <p:txBody>
          <a:bodyPr/>
          <a:lstStyle/>
          <a:p>
            <a:r>
              <a:rPr lang="es-MX" dirty="0"/>
              <a:t>              </a:t>
            </a:r>
            <a:r>
              <a:rPr lang="es-MX" sz="2000" dirty="0">
                <a:latin typeface="Cambria" panose="02040503050406030204" pitchFamily="18" charset="0"/>
                <a:ea typeface="Cambria" panose="02040503050406030204" pitchFamily="18" charset="0"/>
              </a:rPr>
              <a:t>Están obligados al pago de este impuesto</a:t>
            </a:r>
          </a:p>
          <a:p>
            <a:endParaRPr lang="es-MX" dirty="0"/>
          </a:p>
          <a:p>
            <a:endParaRPr lang="es-MX" dirty="0"/>
          </a:p>
          <a:p>
            <a:endParaRPr lang="es-MX" dirty="0"/>
          </a:p>
          <a:p>
            <a:endParaRPr lang="es-MX" dirty="0"/>
          </a:p>
          <a:p>
            <a:endParaRPr lang="es-MX" dirty="0"/>
          </a:p>
          <a:p>
            <a:endParaRPr lang="es-MX" dirty="0"/>
          </a:p>
          <a:p>
            <a:endParaRPr lang="es-MX" dirty="0"/>
          </a:p>
          <a:p>
            <a:endParaRPr lang="es-MX" dirty="0"/>
          </a:p>
          <a:p>
            <a:endParaRPr lang="es-MX" dirty="0"/>
          </a:p>
        </p:txBody>
      </p:sp>
      <p:sp>
        <p:nvSpPr>
          <p:cNvPr id="4" name="CuadroTexto 3">
            <a:extLst>
              <a:ext uri="{FF2B5EF4-FFF2-40B4-BE49-F238E27FC236}">
                <a16:creationId xmlns:a16="http://schemas.microsoft.com/office/drawing/2014/main" xmlns="" id="{2BC1AFDD-CEC3-4A9D-B122-37064E36F341}"/>
              </a:ext>
            </a:extLst>
          </p:cNvPr>
          <p:cNvSpPr txBox="1"/>
          <p:nvPr/>
        </p:nvSpPr>
        <p:spPr>
          <a:xfrm>
            <a:off x="1884847" y="4462825"/>
            <a:ext cx="1867619" cy="369332"/>
          </a:xfrm>
          <a:prstGeom prst="rect">
            <a:avLst/>
          </a:prstGeom>
          <a:noFill/>
        </p:spPr>
        <p:txBody>
          <a:bodyPr wrap="square" rtlCol="0">
            <a:spAutoFit/>
          </a:bodyPr>
          <a:lstStyle/>
          <a:p>
            <a:r>
              <a:rPr lang="es-MX" dirty="0">
                <a:latin typeface="Cambria" panose="02040503050406030204" pitchFamily="18" charset="0"/>
                <a:ea typeface="Cambria" panose="02040503050406030204" pitchFamily="18" charset="0"/>
              </a:rPr>
              <a:t>Personas físicas</a:t>
            </a:r>
          </a:p>
        </p:txBody>
      </p:sp>
      <p:sp>
        <p:nvSpPr>
          <p:cNvPr id="5" name="CuadroTexto 4">
            <a:extLst>
              <a:ext uri="{FF2B5EF4-FFF2-40B4-BE49-F238E27FC236}">
                <a16:creationId xmlns:a16="http://schemas.microsoft.com/office/drawing/2014/main" xmlns="" id="{1C12FC6F-F18F-41AE-A21E-1D223ED800B7}"/>
              </a:ext>
            </a:extLst>
          </p:cNvPr>
          <p:cNvSpPr txBox="1"/>
          <p:nvPr/>
        </p:nvSpPr>
        <p:spPr>
          <a:xfrm>
            <a:off x="8177035" y="4337235"/>
            <a:ext cx="2931544" cy="646331"/>
          </a:xfrm>
          <a:prstGeom prst="rect">
            <a:avLst/>
          </a:prstGeom>
          <a:noFill/>
        </p:spPr>
        <p:txBody>
          <a:bodyPr wrap="square" rtlCol="0">
            <a:spAutoFit/>
          </a:bodyPr>
          <a:lstStyle/>
          <a:p>
            <a:pPr algn="ctr"/>
            <a:r>
              <a:rPr lang="es-MX" dirty="0">
                <a:latin typeface="Cambria" panose="02040503050406030204" pitchFamily="18" charset="0"/>
                <a:ea typeface="Cambria" panose="02040503050406030204" pitchFamily="18" charset="0"/>
              </a:rPr>
              <a:t>Personas jurídicamente colectivas</a:t>
            </a:r>
          </a:p>
        </p:txBody>
      </p:sp>
      <p:sp>
        <p:nvSpPr>
          <p:cNvPr id="16" name="Rectángulo: esquinas redondeadas 15">
            <a:extLst>
              <a:ext uri="{FF2B5EF4-FFF2-40B4-BE49-F238E27FC236}">
                <a16:creationId xmlns:a16="http://schemas.microsoft.com/office/drawing/2014/main" xmlns="" id="{1BAE526F-14FF-4C39-A505-8D6DF5F8BF61}"/>
              </a:ext>
            </a:extLst>
          </p:cNvPr>
          <p:cNvSpPr/>
          <p:nvPr/>
        </p:nvSpPr>
        <p:spPr>
          <a:xfrm>
            <a:off x="3752466" y="2053439"/>
            <a:ext cx="5011947" cy="7763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20" name="Conector recto de flecha 19">
            <a:extLst>
              <a:ext uri="{FF2B5EF4-FFF2-40B4-BE49-F238E27FC236}">
                <a16:creationId xmlns:a16="http://schemas.microsoft.com/office/drawing/2014/main" xmlns="" id="{8F614942-73AC-4E51-A243-8C29BF82FD12}"/>
              </a:ext>
            </a:extLst>
          </p:cNvPr>
          <p:cNvCxnSpPr>
            <a:cxnSpLocks/>
          </p:cNvCxnSpPr>
          <p:nvPr/>
        </p:nvCxnSpPr>
        <p:spPr>
          <a:xfrm>
            <a:off x="2818279" y="2441627"/>
            <a:ext cx="0" cy="1775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xmlns="" id="{66CCDC84-0CBF-4B39-973B-0A55A70E4192}"/>
              </a:ext>
            </a:extLst>
          </p:cNvPr>
          <p:cNvCxnSpPr>
            <a:cxnSpLocks/>
          </p:cNvCxnSpPr>
          <p:nvPr/>
        </p:nvCxnSpPr>
        <p:spPr>
          <a:xfrm>
            <a:off x="9640719" y="2441627"/>
            <a:ext cx="35226" cy="17934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ángulo: esquinas redondeadas 22">
            <a:extLst>
              <a:ext uri="{FF2B5EF4-FFF2-40B4-BE49-F238E27FC236}">
                <a16:creationId xmlns:a16="http://schemas.microsoft.com/office/drawing/2014/main" xmlns="" id="{0AD95AFB-1620-4805-9B85-C77628D70E91}"/>
              </a:ext>
            </a:extLst>
          </p:cNvPr>
          <p:cNvSpPr/>
          <p:nvPr/>
        </p:nvSpPr>
        <p:spPr>
          <a:xfrm>
            <a:off x="1848733" y="4217315"/>
            <a:ext cx="1939093" cy="8603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Rectángulo: esquinas redondeadas 23">
            <a:extLst>
              <a:ext uri="{FF2B5EF4-FFF2-40B4-BE49-F238E27FC236}">
                <a16:creationId xmlns:a16="http://schemas.microsoft.com/office/drawing/2014/main" xmlns="" id="{1DA83822-DB74-4C04-92F7-8232981DBE6D}"/>
              </a:ext>
            </a:extLst>
          </p:cNvPr>
          <p:cNvSpPr/>
          <p:nvPr/>
        </p:nvSpPr>
        <p:spPr>
          <a:xfrm>
            <a:off x="8278537" y="4235070"/>
            <a:ext cx="2794816" cy="8603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CuadroTexto 32">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cxnSp>
        <p:nvCxnSpPr>
          <p:cNvPr id="18" name="Conector recto 17">
            <a:extLst>
              <a:ext uri="{FF2B5EF4-FFF2-40B4-BE49-F238E27FC236}">
                <a16:creationId xmlns:a16="http://schemas.microsoft.com/office/drawing/2014/main" xmlns="" id="{D130FC0A-42B9-4E4D-8350-F458D9B0B2C6}"/>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xmlns="" id="{8649B696-AF8D-458D-9030-DF17F9E57EA2}"/>
              </a:ext>
            </a:extLst>
          </p:cNvPr>
          <p:cNvCxnSpPr>
            <a:cxnSpLocks/>
          </p:cNvCxnSpPr>
          <p:nvPr/>
        </p:nvCxnSpPr>
        <p:spPr>
          <a:xfrm>
            <a:off x="1224951" y="1302589"/>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cxnSp>
        <p:nvCxnSpPr>
          <p:cNvPr id="7" name="Conector recto 6">
            <a:extLst>
              <a:ext uri="{FF2B5EF4-FFF2-40B4-BE49-F238E27FC236}">
                <a16:creationId xmlns:a16="http://schemas.microsoft.com/office/drawing/2014/main" xmlns="" id="{93BD2380-32B5-4067-925C-9A6F2604E567}"/>
              </a:ext>
            </a:extLst>
          </p:cNvPr>
          <p:cNvCxnSpPr>
            <a:stCxn id="16" idx="1"/>
          </p:cNvCxnSpPr>
          <p:nvPr/>
        </p:nvCxnSpPr>
        <p:spPr>
          <a:xfrm flipH="1" flipV="1">
            <a:off x="2818279" y="2441627"/>
            <a:ext cx="93418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xmlns="" id="{E9641D5F-859A-47C5-8BD2-43B2F9C4B1B6}"/>
              </a:ext>
            </a:extLst>
          </p:cNvPr>
          <p:cNvCxnSpPr>
            <a:stCxn id="16" idx="3"/>
          </p:cNvCxnSpPr>
          <p:nvPr/>
        </p:nvCxnSpPr>
        <p:spPr>
          <a:xfrm flipV="1">
            <a:off x="8764413" y="2441627"/>
            <a:ext cx="876306" cy="1"/>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12">
            <a:extLst>
              <a:ext uri="{FF2B5EF4-FFF2-40B4-BE49-F238E27FC236}">
                <a16:creationId xmlns:a16="http://schemas.microsoft.com/office/drawing/2014/main" xmlns="" id="{0D8FAD62-324F-4C2F-9110-EC04056023F3}"/>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26" name="Imagen 25">
            <a:extLst>
              <a:ext uri="{FF2B5EF4-FFF2-40B4-BE49-F238E27FC236}">
                <a16:creationId xmlns:a16="http://schemas.microsoft.com/office/drawing/2014/main" xmlns="" id="{B99184F7-2B56-4CF4-B090-5B0B3A8D954B}"/>
              </a:ext>
            </a:extLst>
          </p:cNvPr>
          <p:cNvPicPr>
            <a:picLocks noChangeAspect="1"/>
          </p:cNvPicPr>
          <p:nvPr/>
        </p:nvPicPr>
        <p:blipFill>
          <a:blip r:embed="rId3"/>
          <a:stretch>
            <a:fillRect/>
          </a:stretch>
        </p:blipFill>
        <p:spPr>
          <a:xfrm>
            <a:off x="11387328" y="117626"/>
            <a:ext cx="762000" cy="467590"/>
          </a:xfrm>
          <a:prstGeom prst="rect">
            <a:avLst/>
          </a:prstGeom>
        </p:spPr>
      </p:pic>
    </p:spTree>
    <p:extLst>
      <p:ext uri="{BB962C8B-B14F-4D97-AF65-F5344CB8AC3E}">
        <p14:creationId xmlns:p14="http://schemas.microsoft.com/office/powerpoint/2010/main" val="1603912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6025168-8E7D-481D-B2B5-466EB81249F7}"/>
              </a:ext>
            </a:extLst>
          </p:cNvPr>
          <p:cNvSpPr>
            <a:spLocks noGrp="1"/>
          </p:cNvSpPr>
          <p:nvPr>
            <p:ph type="title"/>
          </p:nvPr>
        </p:nvSpPr>
        <p:spPr>
          <a:xfrm>
            <a:off x="1050007" y="891509"/>
            <a:ext cx="9720072" cy="677324"/>
          </a:xfrm>
        </p:spPr>
        <p:txBody>
          <a:bodyPr>
            <a:normAutofit/>
          </a:bodyPr>
          <a:lstStyle/>
          <a:p>
            <a:pPr algn="ctr"/>
            <a:r>
              <a:rPr lang="es-MX" sz="2000" dirty="0">
                <a:latin typeface="Bodoni MT" panose="02070603080606020203" pitchFamily="18" charset="0"/>
              </a:rPr>
              <a:t>Que se consideran Remuneraciones</a:t>
            </a:r>
          </a:p>
        </p:txBody>
      </p:sp>
      <p:sp>
        <p:nvSpPr>
          <p:cNvPr id="3" name="Marcador de contenido 2">
            <a:extLst>
              <a:ext uri="{FF2B5EF4-FFF2-40B4-BE49-F238E27FC236}">
                <a16:creationId xmlns:a16="http://schemas.microsoft.com/office/drawing/2014/main" xmlns="" id="{47EE5168-45BD-4BAD-B5A2-5FF07ED95DBF}"/>
              </a:ext>
            </a:extLst>
          </p:cNvPr>
          <p:cNvSpPr>
            <a:spLocks noGrp="1"/>
          </p:cNvSpPr>
          <p:nvPr>
            <p:ph idx="1"/>
          </p:nvPr>
        </p:nvSpPr>
        <p:spPr>
          <a:xfrm>
            <a:off x="1447800" y="1798928"/>
            <a:ext cx="9969773" cy="4580683"/>
          </a:xfrm>
        </p:spPr>
        <p:txBody>
          <a:bodyPr>
            <a:normAutofit/>
          </a:bodyPr>
          <a:lstStyle/>
          <a:p>
            <a:pPr marL="342900" indent="-342900">
              <a:buFont typeface="+mj-lt"/>
              <a:buAutoNum type="arabicPeriod"/>
            </a:pPr>
            <a:r>
              <a:rPr lang="es-MX" sz="1400" dirty="0">
                <a:latin typeface="Cambria" panose="02040503050406030204" pitchFamily="18" charset="0"/>
                <a:ea typeface="Cambria" panose="02040503050406030204" pitchFamily="18" charset="0"/>
              </a:rPr>
              <a:t>Pagos de sueldos y salarios.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tiempo extraordinario de trabajo.</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premios, bonos, estímulos, incentivos  y ayudas.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compensaciones.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gratificaciones y aguinaldos.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participación patronal al fondo de ahorros.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primas de antigüedad.</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 de participación de los trabajadores en las utilidades.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bienes y servicios.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de despensa en efectivo, en especie o vales.</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 de primas de seguros para gastos médicos o de vida.</a:t>
            </a:r>
          </a:p>
          <a:p>
            <a:pPr marL="342900" indent="-342900">
              <a:buFont typeface="+mj-lt"/>
              <a:buAutoNum type="arabicPeriod"/>
            </a:pPr>
            <a:r>
              <a:rPr lang="es-MX" sz="1400" dirty="0">
                <a:latin typeface="Cambria" panose="02040503050406030204" pitchFamily="18" charset="0"/>
                <a:ea typeface="Cambria" panose="02040503050406030204" pitchFamily="18" charset="0"/>
              </a:rPr>
              <a:t>Pagos que se asimilen a los ingresos por salarios.</a:t>
            </a:r>
          </a:p>
          <a:p>
            <a:pPr marL="342900" indent="-342900">
              <a:buFont typeface="+mj-lt"/>
              <a:buAutoNum type="arabicPeriod"/>
            </a:pPr>
            <a:endParaRPr lang="es-MX" sz="1400" dirty="0">
              <a:latin typeface="Cambria" panose="02040503050406030204" pitchFamily="18" charset="0"/>
              <a:ea typeface="Cambria" panose="02040503050406030204" pitchFamily="18" charset="0"/>
            </a:endParaRPr>
          </a:p>
        </p:txBody>
      </p:sp>
      <p:cxnSp>
        <p:nvCxnSpPr>
          <p:cNvPr id="7" name="Conector recto 6">
            <a:extLst>
              <a:ext uri="{FF2B5EF4-FFF2-40B4-BE49-F238E27FC236}">
                <a16:creationId xmlns:a16="http://schemas.microsoft.com/office/drawing/2014/main" xmlns="" id="{35A79241-7C8F-40AB-BD6D-EDF78FF1379D}"/>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Conector recto 7">
            <a:extLst>
              <a:ext uri="{FF2B5EF4-FFF2-40B4-BE49-F238E27FC236}">
                <a16:creationId xmlns:a16="http://schemas.microsoft.com/office/drawing/2014/main" xmlns="" id="{DDD2E9F9-646B-40FA-860E-7D035EC6FA67}"/>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9" name="Picture 12">
            <a:extLst>
              <a:ext uri="{FF2B5EF4-FFF2-40B4-BE49-F238E27FC236}">
                <a16:creationId xmlns:a16="http://schemas.microsoft.com/office/drawing/2014/main" xmlns="" id="{EEC9B4CD-571A-4B3B-87FA-3A97CE9B3B53}"/>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0" name="Imagen 9">
            <a:extLst>
              <a:ext uri="{FF2B5EF4-FFF2-40B4-BE49-F238E27FC236}">
                <a16:creationId xmlns:a16="http://schemas.microsoft.com/office/drawing/2014/main" xmlns="" id="{06A7703C-655D-40CE-AE1F-EA089E33B66D}"/>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1" name="CuadroTexto 10">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2810351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C9D69F4-3D1A-4B76-BBA4-F5BFEA794A70}"/>
              </a:ext>
            </a:extLst>
          </p:cNvPr>
          <p:cNvSpPr>
            <a:spLocks noGrp="1"/>
          </p:cNvSpPr>
          <p:nvPr>
            <p:ph type="title"/>
          </p:nvPr>
        </p:nvSpPr>
        <p:spPr>
          <a:xfrm>
            <a:off x="1072127" y="911281"/>
            <a:ext cx="9720072" cy="468946"/>
          </a:xfrm>
        </p:spPr>
        <p:txBody>
          <a:bodyPr>
            <a:normAutofit/>
          </a:bodyPr>
          <a:lstStyle/>
          <a:p>
            <a:pPr algn="ctr"/>
            <a:r>
              <a:rPr lang="es-MX" sz="2000" dirty="0">
                <a:latin typeface="Bodoni MT" panose="02070603080606020203" pitchFamily="18" charset="0"/>
              </a:rPr>
              <a:t>Determinación del impuesto</a:t>
            </a:r>
          </a:p>
        </p:txBody>
      </p:sp>
      <p:sp>
        <p:nvSpPr>
          <p:cNvPr id="3" name="Marcador de contenido 2">
            <a:extLst>
              <a:ext uri="{FF2B5EF4-FFF2-40B4-BE49-F238E27FC236}">
                <a16:creationId xmlns:a16="http://schemas.microsoft.com/office/drawing/2014/main" xmlns="" id="{136452C0-C476-40B4-9466-B896E1E711F6}"/>
              </a:ext>
            </a:extLst>
          </p:cNvPr>
          <p:cNvSpPr>
            <a:spLocks noGrp="1"/>
          </p:cNvSpPr>
          <p:nvPr>
            <p:ph idx="1"/>
          </p:nvPr>
        </p:nvSpPr>
        <p:spPr>
          <a:xfrm>
            <a:off x="1024128" y="1915067"/>
            <a:ext cx="9720071" cy="4394293"/>
          </a:xfrm>
        </p:spPr>
        <p:txBody>
          <a:bodyPr/>
          <a:lstStyle/>
          <a:p>
            <a:pPr algn="just"/>
            <a:r>
              <a:rPr lang="es-MX" sz="1600" dirty="0">
                <a:latin typeface="Cambria" panose="02040503050406030204" pitchFamily="18" charset="0"/>
                <a:ea typeface="Cambria" panose="02040503050406030204" pitchFamily="18" charset="0"/>
              </a:rPr>
              <a:t>El impuesto se determina aplicando la tasa del </a:t>
            </a:r>
            <a:r>
              <a:rPr lang="es-MX" sz="1600" u="sng" dirty="0">
                <a:latin typeface="Cambria" panose="02040503050406030204" pitchFamily="18" charset="0"/>
                <a:ea typeface="Cambria" panose="02040503050406030204" pitchFamily="18" charset="0"/>
              </a:rPr>
              <a:t>3.0% </a:t>
            </a:r>
            <a:r>
              <a:rPr lang="es-MX" sz="1600" dirty="0">
                <a:latin typeface="Cambria" panose="02040503050406030204" pitchFamily="18" charset="0"/>
                <a:ea typeface="Cambria" panose="02040503050406030204" pitchFamily="18" charset="0"/>
              </a:rPr>
              <a:t>sobre el monto total de los pagos efectuados por concepto de remuneraciones al trabajo personal.</a:t>
            </a:r>
          </a:p>
          <a:p>
            <a:endParaRPr lang="es-MX" dirty="0">
              <a:latin typeface="Cambria" panose="02040503050406030204" pitchFamily="18" charset="0"/>
              <a:ea typeface="Cambria" panose="02040503050406030204" pitchFamily="18" charset="0"/>
            </a:endParaRPr>
          </a:p>
          <a:p>
            <a:pPr algn="just">
              <a:lnSpc>
                <a:spcPct val="150000"/>
              </a:lnSpc>
            </a:pPr>
            <a:r>
              <a:rPr lang="es-MX" sz="1200" dirty="0">
                <a:latin typeface="Cambria" panose="02040503050406030204" pitchFamily="18" charset="0"/>
                <a:ea typeface="Cambria" panose="02040503050406030204" pitchFamily="18" charset="0"/>
                <a:cs typeface="Arimo" panose="020B0604020202020204" pitchFamily="34" charset="0"/>
              </a:rPr>
              <a:t>Ejemplo: El señor Julio Rodríguez es dueño de una ferretería, contrato un trabajador en febrero 2018 con un sueldo diario de $88.36, está obligado al pago del ISERTP del siguiente mes:</a:t>
            </a:r>
          </a:p>
          <a:p>
            <a:pPr marL="0" indent="0" algn="just">
              <a:buNone/>
            </a:pPr>
            <a:endParaRPr lang="es-MX" sz="1200" dirty="0">
              <a:latin typeface="Cambria" panose="02040503050406030204" pitchFamily="18" charset="0"/>
              <a:ea typeface="Cambria" panose="02040503050406030204" pitchFamily="18" charset="0"/>
              <a:cs typeface="Arimo" panose="020B0604020202020204" pitchFamily="34" charset="0"/>
            </a:endParaRPr>
          </a:p>
          <a:p>
            <a:endParaRPr lang="es-MX" dirty="0"/>
          </a:p>
          <a:p>
            <a:endParaRPr lang="es-MX" dirty="0"/>
          </a:p>
          <a:p>
            <a:endParaRPr lang="es-MX" dirty="0"/>
          </a:p>
          <a:p>
            <a:endParaRPr lang="es-MX" dirty="0"/>
          </a:p>
          <a:p>
            <a:endParaRPr lang="es-MX" dirty="0"/>
          </a:p>
        </p:txBody>
      </p:sp>
      <p:graphicFrame>
        <p:nvGraphicFramePr>
          <p:cNvPr id="7" name="Tabla 6">
            <a:extLst>
              <a:ext uri="{FF2B5EF4-FFF2-40B4-BE49-F238E27FC236}">
                <a16:creationId xmlns:a16="http://schemas.microsoft.com/office/drawing/2014/main" xmlns="" id="{545EB4D0-24F0-44AD-BE50-4E15D451BB04}"/>
              </a:ext>
            </a:extLst>
          </p:cNvPr>
          <p:cNvGraphicFramePr>
            <a:graphicFrameLocks noGrp="1"/>
          </p:cNvGraphicFramePr>
          <p:nvPr>
            <p:extLst>
              <p:ext uri="{D42A27DB-BD31-4B8C-83A1-F6EECF244321}">
                <p14:modId xmlns:p14="http://schemas.microsoft.com/office/powerpoint/2010/main" val="3556746286"/>
              </p:ext>
            </p:extLst>
          </p:nvPr>
        </p:nvGraphicFramePr>
        <p:xfrm>
          <a:off x="4349591" y="3876714"/>
          <a:ext cx="3165143" cy="2432646"/>
        </p:xfrm>
        <a:graphic>
          <a:graphicData uri="http://schemas.openxmlformats.org/drawingml/2006/table">
            <a:tbl>
              <a:tblPr firstRow="1" bandRow="1">
                <a:tableStyleId>{5C22544A-7EE6-4342-B048-85BDC9FD1C3A}</a:tableStyleId>
              </a:tblPr>
              <a:tblGrid>
                <a:gridCol w="1626295">
                  <a:extLst>
                    <a:ext uri="{9D8B030D-6E8A-4147-A177-3AD203B41FA5}">
                      <a16:colId xmlns:a16="http://schemas.microsoft.com/office/drawing/2014/main" xmlns="" val="1867358514"/>
                    </a:ext>
                  </a:extLst>
                </a:gridCol>
                <a:gridCol w="1538848">
                  <a:extLst>
                    <a:ext uri="{9D8B030D-6E8A-4147-A177-3AD203B41FA5}">
                      <a16:colId xmlns:a16="http://schemas.microsoft.com/office/drawing/2014/main" xmlns="" val="1246160322"/>
                    </a:ext>
                  </a:extLst>
                </a:gridCol>
              </a:tblGrid>
              <a:tr h="405441">
                <a:tc>
                  <a:txBody>
                    <a:bodyPr/>
                    <a:lstStyle/>
                    <a:p>
                      <a:pPr algn="ctr"/>
                      <a:r>
                        <a:rPr lang="es-MX" sz="1000" dirty="0"/>
                        <a:t>Concepto</a:t>
                      </a:r>
                    </a:p>
                  </a:txBody>
                  <a:tcPr/>
                </a:tc>
                <a:tc>
                  <a:txBody>
                    <a:bodyPr/>
                    <a:lstStyle/>
                    <a:p>
                      <a:pPr algn="ctr"/>
                      <a:r>
                        <a:rPr lang="es-MX" sz="1000" dirty="0" smtClean="0"/>
                        <a:t>Cálculo</a:t>
                      </a:r>
                      <a:endParaRPr lang="es-MX" sz="1000" dirty="0"/>
                    </a:p>
                  </a:txBody>
                  <a:tcPr/>
                </a:tc>
                <a:extLst>
                  <a:ext uri="{0D108BD9-81ED-4DB2-BD59-A6C34878D82A}">
                    <a16:rowId xmlns:a16="http://schemas.microsoft.com/office/drawing/2014/main" xmlns="" val="4140837281"/>
                  </a:ext>
                </a:extLst>
              </a:tr>
              <a:tr h="405441">
                <a:tc>
                  <a:txBody>
                    <a:bodyPr/>
                    <a:lstStyle/>
                    <a:p>
                      <a:r>
                        <a:rPr lang="es-MX" sz="1000" dirty="0"/>
                        <a:t>Salario diario</a:t>
                      </a:r>
                    </a:p>
                  </a:txBody>
                  <a:tcPr/>
                </a:tc>
                <a:tc>
                  <a:txBody>
                    <a:bodyPr/>
                    <a:lstStyle/>
                    <a:p>
                      <a:pPr algn="ctr"/>
                      <a:r>
                        <a:rPr lang="es-MX" sz="1000" dirty="0"/>
                        <a:t>$88.36</a:t>
                      </a:r>
                    </a:p>
                  </a:txBody>
                  <a:tcPr/>
                </a:tc>
                <a:extLst>
                  <a:ext uri="{0D108BD9-81ED-4DB2-BD59-A6C34878D82A}">
                    <a16:rowId xmlns:a16="http://schemas.microsoft.com/office/drawing/2014/main" xmlns="" val="4044450416"/>
                  </a:ext>
                </a:extLst>
              </a:tr>
              <a:tr h="405441">
                <a:tc>
                  <a:txBody>
                    <a:bodyPr/>
                    <a:lstStyle/>
                    <a:p>
                      <a:r>
                        <a:rPr lang="es-MX" sz="1000" dirty="0"/>
                        <a:t>Días de febrero</a:t>
                      </a:r>
                    </a:p>
                  </a:txBody>
                  <a:tcPr/>
                </a:tc>
                <a:tc>
                  <a:txBody>
                    <a:bodyPr/>
                    <a:lstStyle/>
                    <a:p>
                      <a:pPr algn="ctr"/>
                      <a:r>
                        <a:rPr lang="es-MX" sz="1000" dirty="0"/>
                        <a:t>28</a:t>
                      </a:r>
                    </a:p>
                  </a:txBody>
                  <a:tcPr/>
                </a:tc>
                <a:extLst>
                  <a:ext uri="{0D108BD9-81ED-4DB2-BD59-A6C34878D82A}">
                    <a16:rowId xmlns:a16="http://schemas.microsoft.com/office/drawing/2014/main" xmlns="" val="3596612621"/>
                  </a:ext>
                </a:extLst>
              </a:tr>
              <a:tr h="405441">
                <a:tc>
                  <a:txBody>
                    <a:bodyPr/>
                    <a:lstStyle/>
                    <a:p>
                      <a:r>
                        <a:rPr lang="es-MX" sz="1000" dirty="0"/>
                        <a:t>Base</a:t>
                      </a:r>
                    </a:p>
                  </a:txBody>
                  <a:tcPr/>
                </a:tc>
                <a:tc>
                  <a:txBody>
                    <a:bodyPr/>
                    <a:lstStyle/>
                    <a:p>
                      <a:pPr algn="ctr"/>
                      <a:r>
                        <a:rPr lang="es-MX" sz="1000" dirty="0"/>
                        <a:t>$2,474.08</a:t>
                      </a:r>
                    </a:p>
                  </a:txBody>
                  <a:tcPr/>
                </a:tc>
                <a:extLst>
                  <a:ext uri="{0D108BD9-81ED-4DB2-BD59-A6C34878D82A}">
                    <a16:rowId xmlns:a16="http://schemas.microsoft.com/office/drawing/2014/main" xmlns="" val="2613507237"/>
                  </a:ext>
                </a:extLst>
              </a:tr>
              <a:tr h="405441">
                <a:tc>
                  <a:txBody>
                    <a:bodyPr/>
                    <a:lstStyle/>
                    <a:p>
                      <a:r>
                        <a:rPr lang="es-MX" sz="1000" dirty="0"/>
                        <a:t>Tasa</a:t>
                      </a:r>
                    </a:p>
                  </a:txBody>
                  <a:tcPr/>
                </a:tc>
                <a:tc>
                  <a:txBody>
                    <a:bodyPr/>
                    <a:lstStyle/>
                    <a:p>
                      <a:pPr algn="ctr"/>
                      <a:r>
                        <a:rPr lang="es-MX" sz="1000" dirty="0"/>
                        <a:t>3%</a:t>
                      </a:r>
                    </a:p>
                  </a:txBody>
                  <a:tcPr/>
                </a:tc>
                <a:extLst>
                  <a:ext uri="{0D108BD9-81ED-4DB2-BD59-A6C34878D82A}">
                    <a16:rowId xmlns:a16="http://schemas.microsoft.com/office/drawing/2014/main" xmlns="" val="3529770688"/>
                  </a:ext>
                </a:extLst>
              </a:tr>
              <a:tr h="405441">
                <a:tc>
                  <a:txBody>
                    <a:bodyPr/>
                    <a:lstStyle/>
                    <a:p>
                      <a:r>
                        <a:rPr lang="es-MX" sz="1000" dirty="0"/>
                        <a:t>Impuesto a pagar</a:t>
                      </a:r>
                    </a:p>
                  </a:txBody>
                  <a:tcPr/>
                </a:tc>
                <a:tc>
                  <a:txBody>
                    <a:bodyPr/>
                    <a:lstStyle/>
                    <a:p>
                      <a:pPr algn="ctr"/>
                      <a:r>
                        <a:rPr lang="es-MX" sz="1000" dirty="0"/>
                        <a:t>74.22</a:t>
                      </a:r>
                    </a:p>
                  </a:txBody>
                  <a:tcPr/>
                </a:tc>
                <a:extLst>
                  <a:ext uri="{0D108BD9-81ED-4DB2-BD59-A6C34878D82A}">
                    <a16:rowId xmlns:a16="http://schemas.microsoft.com/office/drawing/2014/main" xmlns="" val="3056034228"/>
                  </a:ext>
                </a:extLst>
              </a:tr>
            </a:tbl>
          </a:graphicData>
        </a:graphic>
      </p:graphicFrame>
      <p:cxnSp>
        <p:nvCxnSpPr>
          <p:cNvPr id="8" name="Conector recto 7">
            <a:extLst>
              <a:ext uri="{FF2B5EF4-FFF2-40B4-BE49-F238E27FC236}">
                <a16:creationId xmlns:a16="http://schemas.microsoft.com/office/drawing/2014/main" xmlns="" id="{A052DC3D-4129-4D2C-974C-F0CD147A8C6F}"/>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xmlns="" id="{41CC6E33-9B98-4EB8-8666-56E2A13C7DEF}"/>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11" name="Picture 12">
            <a:extLst>
              <a:ext uri="{FF2B5EF4-FFF2-40B4-BE49-F238E27FC236}">
                <a16:creationId xmlns:a16="http://schemas.microsoft.com/office/drawing/2014/main" xmlns="" id="{76AD0F04-0440-46BF-83E0-0DE89B5BC03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2" name="Imagen 11">
            <a:extLst>
              <a:ext uri="{FF2B5EF4-FFF2-40B4-BE49-F238E27FC236}">
                <a16:creationId xmlns:a16="http://schemas.microsoft.com/office/drawing/2014/main" xmlns="" id="{3A21F91B-D5CE-4548-9B78-522AE34478F1}"/>
              </a:ext>
            </a:extLst>
          </p:cNvPr>
          <p:cNvPicPr>
            <a:picLocks noChangeAspect="1"/>
          </p:cNvPicPr>
          <p:nvPr/>
        </p:nvPicPr>
        <p:blipFill>
          <a:blip r:embed="rId3"/>
          <a:stretch>
            <a:fillRect/>
          </a:stretch>
        </p:blipFill>
        <p:spPr>
          <a:xfrm>
            <a:off x="11387328" y="117626"/>
            <a:ext cx="762000" cy="467590"/>
          </a:xfrm>
          <a:prstGeom prst="rect">
            <a:avLst/>
          </a:prstGeom>
        </p:spPr>
      </p:pic>
      <p:sp>
        <p:nvSpPr>
          <p:cNvPr id="4" name="CuadroTexto 3"/>
          <p:cNvSpPr txBox="1"/>
          <p:nvPr/>
        </p:nvSpPr>
        <p:spPr>
          <a:xfrm>
            <a:off x="4128077" y="3595404"/>
            <a:ext cx="3608172" cy="276999"/>
          </a:xfrm>
          <a:prstGeom prst="rect">
            <a:avLst/>
          </a:prstGeom>
          <a:noFill/>
        </p:spPr>
        <p:txBody>
          <a:bodyPr wrap="square" rtlCol="0">
            <a:spAutoFit/>
          </a:bodyPr>
          <a:lstStyle/>
          <a:p>
            <a:pPr algn="ctr"/>
            <a:r>
              <a:rPr lang="es-MX" sz="600" dirty="0" smtClean="0">
                <a:latin typeface="Calibri" panose="020F0502020204030204" pitchFamily="34" charset="0"/>
                <a:cs typeface="Calibri" panose="020F0502020204030204" pitchFamily="34" charset="0"/>
              </a:rPr>
              <a:t>Cuadro 1. Cálculo del ISERTP</a:t>
            </a:r>
          </a:p>
          <a:p>
            <a:pPr algn="ctr"/>
            <a:r>
              <a:rPr lang="es-MX" sz="600" dirty="0" smtClean="0">
                <a:latin typeface="Calibri" panose="020F0502020204030204" pitchFamily="34" charset="0"/>
                <a:cs typeface="Calibri" panose="020F0502020204030204" pitchFamily="34" charset="0"/>
              </a:rPr>
              <a:t>Fuente: Elaboración propia</a:t>
            </a:r>
            <a:r>
              <a:rPr lang="es-MX" sz="600" dirty="0">
                <a:latin typeface="Calibri" panose="020F0502020204030204" pitchFamily="34" charset="0"/>
                <a:cs typeface="Calibri" panose="020F0502020204030204" pitchFamily="34" charset="0"/>
              </a:rPr>
              <a:t> con base en el Código Financiero del Estado de México</a:t>
            </a:r>
          </a:p>
        </p:txBody>
      </p:sp>
      <p:sp>
        <p:nvSpPr>
          <p:cNvPr id="13" name="CuadroTexto 12">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509226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C4B25FD-9E80-41B1-A760-AF2EE37B7B82}"/>
              </a:ext>
            </a:extLst>
          </p:cNvPr>
          <p:cNvSpPr>
            <a:spLocks noGrp="1"/>
          </p:cNvSpPr>
          <p:nvPr>
            <p:ph type="title"/>
          </p:nvPr>
        </p:nvSpPr>
        <p:spPr>
          <a:xfrm>
            <a:off x="1024128" y="961710"/>
            <a:ext cx="9720072" cy="504779"/>
          </a:xfrm>
        </p:spPr>
        <p:txBody>
          <a:bodyPr>
            <a:normAutofit/>
          </a:bodyPr>
          <a:lstStyle/>
          <a:p>
            <a:pPr algn="ctr"/>
            <a:r>
              <a:rPr lang="es-MX" sz="2400" dirty="0">
                <a:latin typeface="Bodoni MT" panose="02070603080606020203" pitchFamily="18" charset="0"/>
              </a:rPr>
              <a:t>Causación  y fecha de pago del impuesto</a:t>
            </a:r>
          </a:p>
        </p:txBody>
      </p:sp>
      <p:sp>
        <p:nvSpPr>
          <p:cNvPr id="3" name="Marcador de contenido 2">
            <a:extLst>
              <a:ext uri="{FF2B5EF4-FFF2-40B4-BE49-F238E27FC236}">
                <a16:creationId xmlns:a16="http://schemas.microsoft.com/office/drawing/2014/main" xmlns="" id="{FA42FCB3-80D6-4BE6-9ADC-F2CA7A7484A1}"/>
              </a:ext>
            </a:extLst>
          </p:cNvPr>
          <p:cNvSpPr>
            <a:spLocks noGrp="1"/>
          </p:cNvSpPr>
          <p:nvPr>
            <p:ph idx="1"/>
          </p:nvPr>
        </p:nvSpPr>
        <p:spPr>
          <a:xfrm>
            <a:off x="914401" y="2027210"/>
            <a:ext cx="10429226" cy="3628908"/>
          </a:xfrm>
        </p:spPr>
        <p:txBody>
          <a:bodyPr/>
          <a:lstStyle/>
          <a:p>
            <a:pPr algn="just"/>
            <a:r>
              <a:rPr lang="es-MX" sz="1600" dirty="0">
                <a:latin typeface="Cambria" panose="02040503050406030204" pitchFamily="18" charset="0"/>
                <a:ea typeface="Cambria" panose="02040503050406030204" pitchFamily="18" charset="0"/>
              </a:rPr>
              <a:t>Este impuesto se causará o retendrá en el momento en que se realicen las erogaciones por remuneraciones al trabajo personal. Se pagará o enterarán mediante declaración, que deberá presentarse a más tardar el día 10 del mes siguiente a aquél en que causo o retuvo el impuesto.</a:t>
            </a:r>
          </a:p>
          <a:p>
            <a:pPr algn="just"/>
            <a:endParaRPr lang="es-MX" sz="1600" dirty="0">
              <a:latin typeface="Cambria" panose="02040503050406030204" pitchFamily="18" charset="0"/>
              <a:ea typeface="Cambria" panose="02040503050406030204" pitchFamily="18" charset="0"/>
            </a:endParaRPr>
          </a:p>
          <a:p>
            <a:pPr>
              <a:lnSpc>
                <a:spcPct val="150000"/>
              </a:lnSpc>
            </a:pPr>
            <a:r>
              <a:rPr lang="es-MX" sz="1200" dirty="0">
                <a:latin typeface="Cambria" panose="02040503050406030204" pitchFamily="18" charset="0"/>
                <a:ea typeface="Cambria" panose="02040503050406030204" pitchFamily="18" charset="0"/>
                <a:cs typeface="Arimo" panose="020B0604020202020204" pitchFamily="34" charset="0"/>
              </a:rPr>
              <a:t>Ejemplo: El señor Julio Rodríguez es dueño de una ferretería, contrato un trabajador en febrero 2018 con un sueldo diario de $88.36, está obligado al pago del ISERTP del siguiente mes:</a:t>
            </a:r>
          </a:p>
          <a:p>
            <a:endParaRPr lang="es-MX" dirty="0">
              <a:latin typeface="Cambria" panose="02040503050406030204" pitchFamily="18" charset="0"/>
              <a:ea typeface="Cambria" panose="02040503050406030204" pitchFamily="18" charset="0"/>
            </a:endParaRPr>
          </a:p>
          <a:p>
            <a:endParaRPr lang="es-MX" dirty="0">
              <a:latin typeface="Cambria" panose="02040503050406030204" pitchFamily="18" charset="0"/>
              <a:ea typeface="Cambria" panose="02040503050406030204" pitchFamily="18" charset="0"/>
            </a:endParaRPr>
          </a:p>
          <a:p>
            <a:endParaRPr lang="es-MX" dirty="0">
              <a:latin typeface="Cambria" panose="02040503050406030204" pitchFamily="18" charset="0"/>
              <a:ea typeface="Cambria" panose="02040503050406030204" pitchFamily="18" charset="0"/>
            </a:endParaRPr>
          </a:p>
        </p:txBody>
      </p:sp>
      <p:graphicFrame>
        <p:nvGraphicFramePr>
          <p:cNvPr id="6" name="Tabla 5">
            <a:extLst>
              <a:ext uri="{FF2B5EF4-FFF2-40B4-BE49-F238E27FC236}">
                <a16:creationId xmlns:a16="http://schemas.microsoft.com/office/drawing/2014/main" xmlns="" id="{28B57BB2-5A87-449A-B9B5-123894D5D810}"/>
              </a:ext>
            </a:extLst>
          </p:cNvPr>
          <p:cNvGraphicFramePr>
            <a:graphicFrameLocks noGrp="1"/>
          </p:cNvGraphicFramePr>
          <p:nvPr>
            <p:extLst>
              <p:ext uri="{D42A27DB-BD31-4B8C-83A1-F6EECF244321}">
                <p14:modId xmlns:p14="http://schemas.microsoft.com/office/powerpoint/2010/main" val="2007076687"/>
              </p:ext>
            </p:extLst>
          </p:nvPr>
        </p:nvGraphicFramePr>
        <p:xfrm>
          <a:off x="4581881" y="4042808"/>
          <a:ext cx="3028364" cy="2075904"/>
        </p:xfrm>
        <a:graphic>
          <a:graphicData uri="http://schemas.openxmlformats.org/drawingml/2006/table">
            <a:tbl>
              <a:tblPr firstRow="1" bandRow="1">
                <a:tableStyleId>{5C22544A-7EE6-4342-B048-85BDC9FD1C3A}</a:tableStyleId>
              </a:tblPr>
              <a:tblGrid>
                <a:gridCol w="1556016">
                  <a:extLst>
                    <a:ext uri="{9D8B030D-6E8A-4147-A177-3AD203B41FA5}">
                      <a16:colId xmlns:a16="http://schemas.microsoft.com/office/drawing/2014/main" xmlns="" val="1867358514"/>
                    </a:ext>
                  </a:extLst>
                </a:gridCol>
                <a:gridCol w="1472348">
                  <a:extLst>
                    <a:ext uri="{9D8B030D-6E8A-4147-A177-3AD203B41FA5}">
                      <a16:colId xmlns:a16="http://schemas.microsoft.com/office/drawing/2014/main" xmlns="" val="1246160322"/>
                    </a:ext>
                  </a:extLst>
                </a:gridCol>
              </a:tblGrid>
              <a:tr h="345984">
                <a:tc>
                  <a:txBody>
                    <a:bodyPr/>
                    <a:lstStyle/>
                    <a:p>
                      <a:pPr algn="ctr"/>
                      <a:r>
                        <a:rPr lang="es-MX" sz="1000" dirty="0"/>
                        <a:t>Concepto</a:t>
                      </a:r>
                    </a:p>
                  </a:txBody>
                  <a:tcPr/>
                </a:tc>
                <a:tc>
                  <a:txBody>
                    <a:bodyPr/>
                    <a:lstStyle/>
                    <a:p>
                      <a:pPr algn="ctr"/>
                      <a:r>
                        <a:rPr lang="es-MX" sz="1000" dirty="0" smtClean="0"/>
                        <a:t>cálculo</a:t>
                      </a:r>
                      <a:endParaRPr lang="es-MX" sz="1000" dirty="0"/>
                    </a:p>
                  </a:txBody>
                  <a:tcPr/>
                </a:tc>
                <a:extLst>
                  <a:ext uri="{0D108BD9-81ED-4DB2-BD59-A6C34878D82A}">
                    <a16:rowId xmlns:a16="http://schemas.microsoft.com/office/drawing/2014/main" xmlns="" val="4140837281"/>
                  </a:ext>
                </a:extLst>
              </a:tr>
              <a:tr h="345984">
                <a:tc>
                  <a:txBody>
                    <a:bodyPr/>
                    <a:lstStyle/>
                    <a:p>
                      <a:r>
                        <a:rPr lang="es-MX" sz="1000" dirty="0"/>
                        <a:t>Salario diario</a:t>
                      </a:r>
                    </a:p>
                  </a:txBody>
                  <a:tcPr/>
                </a:tc>
                <a:tc>
                  <a:txBody>
                    <a:bodyPr/>
                    <a:lstStyle/>
                    <a:p>
                      <a:pPr algn="ctr"/>
                      <a:r>
                        <a:rPr lang="es-MX" sz="1000" dirty="0"/>
                        <a:t>$88.36</a:t>
                      </a:r>
                    </a:p>
                  </a:txBody>
                  <a:tcPr/>
                </a:tc>
                <a:extLst>
                  <a:ext uri="{0D108BD9-81ED-4DB2-BD59-A6C34878D82A}">
                    <a16:rowId xmlns:a16="http://schemas.microsoft.com/office/drawing/2014/main" xmlns="" val="4044450416"/>
                  </a:ext>
                </a:extLst>
              </a:tr>
              <a:tr h="345984">
                <a:tc>
                  <a:txBody>
                    <a:bodyPr/>
                    <a:lstStyle/>
                    <a:p>
                      <a:r>
                        <a:rPr lang="es-MX" sz="1000" dirty="0"/>
                        <a:t>Días de febrero</a:t>
                      </a:r>
                    </a:p>
                  </a:txBody>
                  <a:tcPr/>
                </a:tc>
                <a:tc>
                  <a:txBody>
                    <a:bodyPr/>
                    <a:lstStyle/>
                    <a:p>
                      <a:pPr algn="ctr"/>
                      <a:r>
                        <a:rPr lang="es-MX" sz="1000" dirty="0"/>
                        <a:t>28</a:t>
                      </a:r>
                    </a:p>
                  </a:txBody>
                  <a:tcPr/>
                </a:tc>
                <a:extLst>
                  <a:ext uri="{0D108BD9-81ED-4DB2-BD59-A6C34878D82A}">
                    <a16:rowId xmlns:a16="http://schemas.microsoft.com/office/drawing/2014/main" xmlns="" val="3596612621"/>
                  </a:ext>
                </a:extLst>
              </a:tr>
              <a:tr h="345984">
                <a:tc>
                  <a:txBody>
                    <a:bodyPr/>
                    <a:lstStyle/>
                    <a:p>
                      <a:r>
                        <a:rPr lang="es-MX" sz="1000" dirty="0"/>
                        <a:t>Base</a:t>
                      </a:r>
                    </a:p>
                  </a:txBody>
                  <a:tcPr/>
                </a:tc>
                <a:tc>
                  <a:txBody>
                    <a:bodyPr/>
                    <a:lstStyle/>
                    <a:p>
                      <a:pPr algn="ctr"/>
                      <a:r>
                        <a:rPr lang="es-MX" sz="1000" dirty="0"/>
                        <a:t>$2,474.08</a:t>
                      </a:r>
                    </a:p>
                  </a:txBody>
                  <a:tcPr/>
                </a:tc>
                <a:extLst>
                  <a:ext uri="{0D108BD9-81ED-4DB2-BD59-A6C34878D82A}">
                    <a16:rowId xmlns:a16="http://schemas.microsoft.com/office/drawing/2014/main" xmlns="" val="2613507237"/>
                  </a:ext>
                </a:extLst>
              </a:tr>
              <a:tr h="345984">
                <a:tc>
                  <a:txBody>
                    <a:bodyPr/>
                    <a:lstStyle/>
                    <a:p>
                      <a:r>
                        <a:rPr lang="es-MX" sz="1000" dirty="0"/>
                        <a:t>Tasa</a:t>
                      </a:r>
                    </a:p>
                  </a:txBody>
                  <a:tcPr/>
                </a:tc>
                <a:tc>
                  <a:txBody>
                    <a:bodyPr/>
                    <a:lstStyle/>
                    <a:p>
                      <a:pPr algn="ctr"/>
                      <a:r>
                        <a:rPr lang="es-MX" sz="1000" dirty="0"/>
                        <a:t>3%</a:t>
                      </a:r>
                    </a:p>
                  </a:txBody>
                  <a:tcPr/>
                </a:tc>
                <a:extLst>
                  <a:ext uri="{0D108BD9-81ED-4DB2-BD59-A6C34878D82A}">
                    <a16:rowId xmlns:a16="http://schemas.microsoft.com/office/drawing/2014/main" xmlns="" val="3529770688"/>
                  </a:ext>
                </a:extLst>
              </a:tr>
              <a:tr h="345984">
                <a:tc>
                  <a:txBody>
                    <a:bodyPr/>
                    <a:lstStyle/>
                    <a:p>
                      <a:r>
                        <a:rPr lang="es-MX" sz="1000" dirty="0"/>
                        <a:t>Impuesto a pagar</a:t>
                      </a:r>
                    </a:p>
                  </a:txBody>
                  <a:tcPr/>
                </a:tc>
                <a:tc>
                  <a:txBody>
                    <a:bodyPr/>
                    <a:lstStyle/>
                    <a:p>
                      <a:pPr algn="ctr"/>
                      <a:r>
                        <a:rPr lang="es-MX" sz="1000" dirty="0"/>
                        <a:t>74.22</a:t>
                      </a:r>
                    </a:p>
                  </a:txBody>
                  <a:tcPr/>
                </a:tc>
                <a:extLst>
                  <a:ext uri="{0D108BD9-81ED-4DB2-BD59-A6C34878D82A}">
                    <a16:rowId xmlns:a16="http://schemas.microsoft.com/office/drawing/2014/main" xmlns="" val="3056034228"/>
                  </a:ext>
                </a:extLst>
              </a:tr>
            </a:tbl>
          </a:graphicData>
        </a:graphic>
      </p:graphicFrame>
      <p:graphicFrame>
        <p:nvGraphicFramePr>
          <p:cNvPr id="8" name="Tabla 7">
            <a:extLst>
              <a:ext uri="{FF2B5EF4-FFF2-40B4-BE49-F238E27FC236}">
                <a16:creationId xmlns:a16="http://schemas.microsoft.com/office/drawing/2014/main" xmlns="" id="{5DEF73BE-94FE-402D-826B-EB59374F93CE}"/>
              </a:ext>
            </a:extLst>
          </p:cNvPr>
          <p:cNvGraphicFramePr>
            <a:graphicFrameLocks noGrp="1"/>
          </p:cNvGraphicFramePr>
          <p:nvPr>
            <p:extLst>
              <p:ext uri="{D42A27DB-BD31-4B8C-83A1-F6EECF244321}">
                <p14:modId xmlns:p14="http://schemas.microsoft.com/office/powerpoint/2010/main" val="1778216328"/>
              </p:ext>
            </p:extLst>
          </p:nvPr>
        </p:nvGraphicFramePr>
        <p:xfrm>
          <a:off x="4573643" y="6085087"/>
          <a:ext cx="3028363" cy="300970"/>
        </p:xfrm>
        <a:graphic>
          <a:graphicData uri="http://schemas.openxmlformats.org/drawingml/2006/table">
            <a:tbl>
              <a:tblPr firstRow="1" bandRow="1">
                <a:tableStyleId>{5C22544A-7EE6-4342-B048-85BDC9FD1C3A}</a:tableStyleId>
              </a:tblPr>
              <a:tblGrid>
                <a:gridCol w="1556017">
                  <a:extLst>
                    <a:ext uri="{9D8B030D-6E8A-4147-A177-3AD203B41FA5}">
                      <a16:colId xmlns:a16="http://schemas.microsoft.com/office/drawing/2014/main" xmlns="" val="3418665737"/>
                    </a:ext>
                  </a:extLst>
                </a:gridCol>
                <a:gridCol w="1472346">
                  <a:extLst>
                    <a:ext uri="{9D8B030D-6E8A-4147-A177-3AD203B41FA5}">
                      <a16:colId xmlns:a16="http://schemas.microsoft.com/office/drawing/2014/main" xmlns="" val="455747905"/>
                    </a:ext>
                  </a:extLst>
                </a:gridCol>
              </a:tblGrid>
              <a:tr h="300970">
                <a:tc>
                  <a:txBody>
                    <a:bodyPr/>
                    <a:lstStyle/>
                    <a:p>
                      <a:r>
                        <a:rPr lang="es-MX" sz="1000" dirty="0"/>
                        <a:t>Fecha de pago</a:t>
                      </a:r>
                    </a:p>
                  </a:txBody>
                  <a:tcPr/>
                </a:tc>
                <a:tc>
                  <a:txBody>
                    <a:bodyPr/>
                    <a:lstStyle/>
                    <a:p>
                      <a:pPr algn="ctr"/>
                      <a:r>
                        <a:rPr lang="es-MX" sz="1000" dirty="0"/>
                        <a:t>10 de marzo</a:t>
                      </a:r>
                    </a:p>
                  </a:txBody>
                  <a:tcPr/>
                </a:tc>
                <a:extLst>
                  <a:ext uri="{0D108BD9-81ED-4DB2-BD59-A6C34878D82A}">
                    <a16:rowId xmlns:a16="http://schemas.microsoft.com/office/drawing/2014/main" xmlns="" val="2090251548"/>
                  </a:ext>
                </a:extLst>
              </a:tr>
            </a:tbl>
          </a:graphicData>
        </a:graphic>
      </p:graphicFrame>
      <p:cxnSp>
        <p:nvCxnSpPr>
          <p:cNvPr id="9" name="Conector recto 8">
            <a:extLst>
              <a:ext uri="{FF2B5EF4-FFF2-40B4-BE49-F238E27FC236}">
                <a16:creationId xmlns:a16="http://schemas.microsoft.com/office/drawing/2014/main" xmlns="" id="{BDD90701-DC8B-48C2-A725-3F9696150CD3}"/>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xmlns="" id="{B4AC9776-0CBA-4AAB-9E11-570D06E3C248}"/>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pic>
        <p:nvPicPr>
          <p:cNvPr id="11" name="Picture 12">
            <a:extLst>
              <a:ext uri="{FF2B5EF4-FFF2-40B4-BE49-F238E27FC236}">
                <a16:creationId xmlns:a16="http://schemas.microsoft.com/office/drawing/2014/main" xmlns="" id="{D9B35322-2BB3-41ED-BB90-53A7D276102D}"/>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12" name="Imagen 11">
            <a:extLst>
              <a:ext uri="{FF2B5EF4-FFF2-40B4-BE49-F238E27FC236}">
                <a16:creationId xmlns:a16="http://schemas.microsoft.com/office/drawing/2014/main" xmlns="" id="{0C00DD20-F2FF-4612-B329-265EB517E752}"/>
              </a:ext>
            </a:extLst>
          </p:cNvPr>
          <p:cNvPicPr>
            <a:picLocks noChangeAspect="1"/>
          </p:cNvPicPr>
          <p:nvPr/>
        </p:nvPicPr>
        <p:blipFill>
          <a:blip r:embed="rId3"/>
          <a:stretch>
            <a:fillRect/>
          </a:stretch>
        </p:blipFill>
        <p:spPr>
          <a:xfrm>
            <a:off x="11387328" y="117626"/>
            <a:ext cx="762000" cy="467590"/>
          </a:xfrm>
          <a:prstGeom prst="rect">
            <a:avLst/>
          </a:prstGeom>
        </p:spPr>
      </p:pic>
      <p:sp>
        <p:nvSpPr>
          <p:cNvPr id="13" name="CuadroTexto 12"/>
          <p:cNvSpPr txBox="1"/>
          <p:nvPr/>
        </p:nvSpPr>
        <p:spPr>
          <a:xfrm>
            <a:off x="4279620" y="3763003"/>
            <a:ext cx="3698788" cy="276999"/>
          </a:xfrm>
          <a:prstGeom prst="rect">
            <a:avLst/>
          </a:prstGeom>
          <a:noFill/>
        </p:spPr>
        <p:txBody>
          <a:bodyPr wrap="square" rtlCol="0">
            <a:spAutoFit/>
          </a:bodyPr>
          <a:lstStyle/>
          <a:p>
            <a:pPr algn="ctr"/>
            <a:r>
              <a:rPr lang="es-MX" sz="600" dirty="0" smtClean="0">
                <a:latin typeface="Calibri" panose="020F0502020204030204" pitchFamily="34" charset="0"/>
                <a:cs typeface="Calibri" panose="020F0502020204030204" pitchFamily="34" charset="0"/>
              </a:rPr>
              <a:t>Cuadro 2. Fecha de pago del ISERTP</a:t>
            </a:r>
          </a:p>
          <a:p>
            <a:pPr algn="ctr"/>
            <a:r>
              <a:rPr lang="es-MX" sz="600" dirty="0" smtClean="0">
                <a:latin typeface="Calibri" panose="020F0502020204030204" pitchFamily="34" charset="0"/>
                <a:cs typeface="Calibri" panose="020F0502020204030204" pitchFamily="34" charset="0"/>
              </a:rPr>
              <a:t>Fuente: Elaboración propia con base en el Código Financiero del Estado de México</a:t>
            </a:r>
            <a:endParaRPr lang="es-MX" sz="600" dirty="0">
              <a:latin typeface="Calibri" panose="020F0502020204030204" pitchFamily="34" charset="0"/>
              <a:cs typeface="Calibri" panose="020F0502020204030204" pitchFamily="34" charset="0"/>
            </a:endParaRPr>
          </a:p>
        </p:txBody>
      </p:sp>
      <p:sp>
        <p:nvSpPr>
          <p:cNvPr id="14" name="CuadroTexto 13">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906203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6DADCBA-0FC8-4348-B8EF-39F3328E82B4}"/>
              </a:ext>
            </a:extLst>
          </p:cNvPr>
          <p:cNvSpPr>
            <a:spLocks noGrp="1"/>
          </p:cNvSpPr>
          <p:nvPr>
            <p:ph type="title"/>
          </p:nvPr>
        </p:nvSpPr>
        <p:spPr>
          <a:xfrm>
            <a:off x="1024128" y="974788"/>
            <a:ext cx="9720072" cy="405431"/>
          </a:xfrm>
        </p:spPr>
        <p:txBody>
          <a:bodyPr>
            <a:normAutofit/>
          </a:bodyPr>
          <a:lstStyle/>
          <a:p>
            <a:pPr algn="ctr"/>
            <a:r>
              <a:rPr lang="es-MX" sz="2400" dirty="0">
                <a:latin typeface="Bodoni MT" panose="02070603080606020203" pitchFamily="18" charset="0"/>
              </a:rPr>
              <a:t>No se pagará este impuesto</a:t>
            </a:r>
          </a:p>
        </p:txBody>
      </p:sp>
      <p:sp>
        <p:nvSpPr>
          <p:cNvPr id="3" name="Marcador de contenido 2">
            <a:extLst>
              <a:ext uri="{FF2B5EF4-FFF2-40B4-BE49-F238E27FC236}">
                <a16:creationId xmlns:a16="http://schemas.microsoft.com/office/drawing/2014/main" xmlns="" id="{D1230808-6AD5-4975-A6C3-A3D88987D690}"/>
              </a:ext>
            </a:extLst>
          </p:cNvPr>
          <p:cNvSpPr>
            <a:spLocks noGrp="1"/>
          </p:cNvSpPr>
          <p:nvPr>
            <p:ph idx="1"/>
          </p:nvPr>
        </p:nvSpPr>
        <p:spPr>
          <a:xfrm>
            <a:off x="1416235" y="1889490"/>
            <a:ext cx="9031856" cy="4145371"/>
          </a:xfrm>
        </p:spPr>
        <p:txBody>
          <a:bodyPr>
            <a:normAutofit/>
          </a:bodyPr>
          <a:lstStyle/>
          <a:p>
            <a:endParaRPr lang="es-MX" sz="1400" dirty="0"/>
          </a:p>
          <a:p>
            <a:pPr marL="0" indent="0">
              <a:buNone/>
            </a:pPr>
            <a:endParaRPr lang="es-MX" sz="1400" dirty="0"/>
          </a:p>
          <a:p>
            <a:endParaRPr lang="es-MX" sz="1400" dirty="0"/>
          </a:p>
        </p:txBody>
      </p:sp>
      <p:cxnSp>
        <p:nvCxnSpPr>
          <p:cNvPr id="5" name="Conector recto 4">
            <a:extLst>
              <a:ext uri="{FF2B5EF4-FFF2-40B4-BE49-F238E27FC236}">
                <a16:creationId xmlns:a16="http://schemas.microsoft.com/office/drawing/2014/main" xmlns="" id="{1B9F7636-5314-416B-BB69-2BBDE9EB5376}"/>
              </a:ext>
            </a:extLst>
          </p:cNvPr>
          <p:cNvCxnSpPr>
            <a:cxnSpLocks/>
          </p:cNvCxnSpPr>
          <p:nvPr/>
        </p:nvCxnSpPr>
        <p:spPr>
          <a:xfrm>
            <a:off x="793101" y="661413"/>
            <a:ext cx="10278124"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xmlns="" id="{EC94A081-08A1-4C37-8907-DDA68853B32E}"/>
              </a:ext>
            </a:extLst>
          </p:cNvPr>
          <p:cNvCxnSpPr>
            <a:cxnSpLocks/>
          </p:cNvCxnSpPr>
          <p:nvPr/>
        </p:nvCxnSpPr>
        <p:spPr>
          <a:xfrm>
            <a:off x="1233577" y="1380227"/>
            <a:ext cx="9286576" cy="0"/>
          </a:xfrm>
          <a:prstGeom prst="line">
            <a:avLst/>
          </a:prstGeom>
          <a:ln w="12700">
            <a:prstDash val="dashDot"/>
          </a:ln>
        </p:spPr>
        <p:style>
          <a:lnRef idx="1">
            <a:schemeClr val="accent1"/>
          </a:lnRef>
          <a:fillRef idx="0">
            <a:schemeClr val="accent1"/>
          </a:fillRef>
          <a:effectRef idx="0">
            <a:schemeClr val="accent1"/>
          </a:effectRef>
          <a:fontRef idx="minor">
            <a:schemeClr val="tx1"/>
          </a:fontRef>
        </p:style>
      </p:cxnSp>
      <p:graphicFrame>
        <p:nvGraphicFramePr>
          <p:cNvPr id="7" name="Diagrama 6">
            <a:extLst>
              <a:ext uri="{FF2B5EF4-FFF2-40B4-BE49-F238E27FC236}">
                <a16:creationId xmlns:a16="http://schemas.microsoft.com/office/drawing/2014/main" xmlns="" id="{52987B6F-0C9C-4F65-BBE5-A917894742C3}"/>
              </a:ext>
            </a:extLst>
          </p:cNvPr>
          <p:cNvGraphicFramePr/>
          <p:nvPr>
            <p:extLst>
              <p:ext uri="{D42A27DB-BD31-4B8C-83A1-F6EECF244321}">
                <p14:modId xmlns:p14="http://schemas.microsoft.com/office/powerpoint/2010/main" val="4284455433"/>
              </p:ext>
            </p:extLst>
          </p:nvPr>
        </p:nvGraphicFramePr>
        <p:xfrm>
          <a:off x="1926566" y="2127404"/>
          <a:ext cx="8128000" cy="3669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12">
            <a:extLst>
              <a:ext uri="{FF2B5EF4-FFF2-40B4-BE49-F238E27FC236}">
                <a16:creationId xmlns:a16="http://schemas.microsoft.com/office/drawing/2014/main" xmlns="" id="{3CDC39A3-92E2-4FD3-8BD2-A71EBB4A9F77}"/>
              </a:ext>
            </a:extLst>
          </p:cNvPr>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0"/>
            <a:ext cx="5821372" cy="593230"/>
          </a:xfrm>
          <a:prstGeom prst="flowChartAlternateProcess">
            <a:avLst/>
          </a:prstGeom>
          <a:noFill/>
        </p:spPr>
      </p:pic>
      <p:pic>
        <p:nvPicPr>
          <p:cNvPr id="9" name="Imagen 8">
            <a:extLst>
              <a:ext uri="{FF2B5EF4-FFF2-40B4-BE49-F238E27FC236}">
                <a16:creationId xmlns:a16="http://schemas.microsoft.com/office/drawing/2014/main" xmlns="" id="{B7D0B685-C3FD-4472-B038-E58D01A51F70}"/>
              </a:ext>
            </a:extLst>
          </p:cNvPr>
          <p:cNvPicPr>
            <a:picLocks noChangeAspect="1"/>
          </p:cNvPicPr>
          <p:nvPr/>
        </p:nvPicPr>
        <p:blipFill>
          <a:blip r:embed="rId8"/>
          <a:stretch>
            <a:fillRect/>
          </a:stretch>
        </p:blipFill>
        <p:spPr>
          <a:xfrm>
            <a:off x="11387328" y="117626"/>
            <a:ext cx="762000" cy="467590"/>
          </a:xfrm>
          <a:prstGeom prst="rect">
            <a:avLst/>
          </a:prstGeom>
        </p:spPr>
      </p:pic>
      <p:sp>
        <p:nvSpPr>
          <p:cNvPr id="10" name="CuadroTexto 9"/>
          <p:cNvSpPr txBox="1"/>
          <p:nvPr/>
        </p:nvSpPr>
        <p:spPr>
          <a:xfrm>
            <a:off x="4375211" y="5383015"/>
            <a:ext cx="3113903" cy="276999"/>
          </a:xfrm>
          <a:prstGeom prst="rect">
            <a:avLst/>
          </a:prstGeom>
          <a:noFill/>
        </p:spPr>
        <p:txBody>
          <a:bodyPr wrap="square" rtlCol="0">
            <a:spAutoFit/>
          </a:bodyPr>
          <a:lstStyle/>
          <a:p>
            <a:pPr algn="ctr"/>
            <a:r>
              <a:rPr lang="es-MX" sz="600" dirty="0" smtClean="0">
                <a:latin typeface="Calibri" panose="020F0502020204030204" pitchFamily="34" charset="0"/>
                <a:cs typeface="Calibri" panose="020F0502020204030204" pitchFamily="34" charset="0"/>
              </a:rPr>
              <a:t>Figura 1. Conceptos por los que no se pagará el ISERTP</a:t>
            </a:r>
          </a:p>
          <a:p>
            <a:pPr algn="ctr"/>
            <a:r>
              <a:rPr lang="es-MX" sz="600" dirty="0" smtClean="0">
                <a:latin typeface="Calibri" panose="020F0502020204030204" pitchFamily="34" charset="0"/>
                <a:cs typeface="Calibri" panose="020F0502020204030204" pitchFamily="34" charset="0"/>
              </a:rPr>
              <a:t>Fuente: Elaboración propia con base en Código Financiero del Estado de México</a:t>
            </a:r>
            <a:endParaRPr lang="es-MX" sz="600" dirty="0">
              <a:latin typeface="Calibri" panose="020F0502020204030204" pitchFamily="34" charset="0"/>
              <a:cs typeface="Calibri" panose="020F0502020204030204" pitchFamily="34" charset="0"/>
            </a:endParaRPr>
          </a:p>
        </p:txBody>
      </p:sp>
      <p:sp>
        <p:nvSpPr>
          <p:cNvPr id="11" name="CuadroTexto 10">
            <a:extLst>
              <a:ext uri="{FF2B5EF4-FFF2-40B4-BE49-F238E27FC236}">
                <a16:creationId xmlns:a16="http://schemas.microsoft.com/office/drawing/2014/main" xmlns="" id="{A876F2AC-EEA2-4FB9-B050-AED6EEA5D1C4}"/>
              </a:ext>
            </a:extLst>
          </p:cNvPr>
          <p:cNvSpPr txBox="1"/>
          <p:nvPr/>
        </p:nvSpPr>
        <p:spPr>
          <a:xfrm>
            <a:off x="223934" y="6384085"/>
            <a:ext cx="2304661" cy="253916"/>
          </a:xfrm>
          <a:prstGeom prst="rect">
            <a:avLst/>
          </a:prstGeom>
          <a:noFill/>
        </p:spPr>
        <p:txBody>
          <a:bodyPr wrap="square" rtlCol="0">
            <a:spAutoFit/>
          </a:bodyPr>
          <a:lstStyle/>
          <a:p>
            <a:r>
              <a:rPr lang="es-MX" sz="1050" dirty="0"/>
              <a:t>Septiembre 2018</a:t>
            </a:r>
          </a:p>
        </p:txBody>
      </p:sp>
    </p:spTree>
    <p:extLst>
      <p:ext uri="{BB962C8B-B14F-4D97-AF65-F5344CB8AC3E}">
        <p14:creationId xmlns:p14="http://schemas.microsoft.com/office/powerpoint/2010/main" val="307598242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Personalizado 4">
      <a:dk1>
        <a:sysClr val="windowText" lastClr="000000"/>
      </a:dk1>
      <a:lt1>
        <a:sysClr val="window" lastClr="FFFFFF"/>
      </a:lt1>
      <a:dk2>
        <a:srgbClr val="455F51"/>
      </a:dk2>
      <a:lt2>
        <a:srgbClr val="E2DFCC"/>
      </a:lt2>
      <a:accent1>
        <a:srgbClr val="4A7B29"/>
      </a:accent1>
      <a:accent2>
        <a:srgbClr val="3E6822"/>
      </a:accent2>
      <a:accent3>
        <a:srgbClr val="37A76F"/>
      </a:accent3>
      <a:accent4>
        <a:srgbClr val="44C1A3"/>
      </a:accent4>
      <a:accent5>
        <a:srgbClr val="4EB3CF"/>
      </a:accent5>
      <a:accent6>
        <a:srgbClr val="51C3F9"/>
      </a:accent6>
      <a:hlink>
        <a:srgbClr val="EE7B08"/>
      </a:hlink>
      <a:folHlink>
        <a:srgbClr val="977B2D"/>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docProps/app.xml><?xml version="1.0" encoding="utf-8"?>
<Properties xmlns="http://schemas.openxmlformats.org/officeDocument/2006/extended-properties" xmlns:vt="http://schemas.openxmlformats.org/officeDocument/2006/docPropsVTypes">
  <Template>Integral</Template>
  <TotalTime>838</TotalTime>
  <Words>3754</Words>
  <Application>Microsoft Office PowerPoint</Application>
  <PresentationFormat>Panorámica</PresentationFormat>
  <Paragraphs>547</Paragraphs>
  <Slides>34</Slides>
  <Notes>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34</vt:i4>
      </vt:variant>
    </vt:vector>
  </HeadingPairs>
  <TitlesOfParts>
    <vt:vector size="46" baseType="lpstr">
      <vt:lpstr>Arimo</vt:lpstr>
      <vt:lpstr>Bodoni MT</vt:lpstr>
      <vt:lpstr>Calibri</vt:lpstr>
      <vt:lpstr>Calibri Light</vt:lpstr>
      <vt:lpstr>Cambria</vt:lpstr>
      <vt:lpstr>Garamond</vt:lpstr>
      <vt:lpstr>Gentium Book Basic</vt:lpstr>
      <vt:lpstr>Tw Cen MT</vt:lpstr>
      <vt:lpstr>Tw Cen MT Condensed</vt:lpstr>
      <vt:lpstr>Wingdings</vt:lpstr>
      <vt:lpstr>Wingdings 3</vt:lpstr>
      <vt:lpstr>Integral</vt:lpstr>
      <vt:lpstr>L. C. P. LIZBETH SANDOVAL JUÁREZ</vt:lpstr>
      <vt:lpstr>Guion explicativo para el empleo del material, con relación a los objetivos y contenidos del curso.</vt:lpstr>
      <vt:lpstr>cONTENIDO</vt:lpstr>
      <vt:lpstr>Impuesto sobre erogaciones por remuneraciones al trabajo personal</vt:lpstr>
      <vt:lpstr>Sujetos obligados</vt:lpstr>
      <vt:lpstr>Que se consideran Remuneraciones</vt:lpstr>
      <vt:lpstr>Determinación del impuesto</vt:lpstr>
      <vt:lpstr>Causación  y fecha de pago del impuesto</vt:lpstr>
      <vt:lpstr>No se pagará este impuesto</vt:lpstr>
      <vt:lpstr>Subsidio</vt:lpstr>
      <vt:lpstr>Impuesto sobre tenencia o uso de vehículos </vt:lpstr>
      <vt:lpstr>Sujetos obligados</vt:lpstr>
      <vt:lpstr>Refrendo</vt:lpstr>
      <vt:lpstr>Causación y del impuesto</vt:lpstr>
      <vt:lpstr>cálculo del impuesto</vt:lpstr>
      <vt:lpstr>cálculo del impuesto</vt:lpstr>
      <vt:lpstr>cálculo del impuesto</vt:lpstr>
      <vt:lpstr>cálculo del impuesto</vt:lpstr>
      <vt:lpstr>cálculo del impuesto</vt:lpstr>
      <vt:lpstr>cálculo del impuesto</vt:lpstr>
      <vt:lpstr>cálculo del impuesto</vt:lpstr>
      <vt:lpstr>Impuesto sobre LA ADQUISICIÓN DE VEHÍCULOS AUTOMOTORES USADOS</vt:lpstr>
      <vt:lpstr>Obligaciones vendedor-comprador</vt:lpstr>
      <vt:lpstr>cálculo del impuesto</vt:lpstr>
      <vt:lpstr>cálculo del impuesto</vt:lpstr>
      <vt:lpstr>Impuesto sobre loterías, rifas, sorteos, concursos y juegos permitidos con cruce de apuestas</vt:lpstr>
      <vt:lpstr>cálculo del impuesto</vt:lpstr>
      <vt:lpstr>cálculo del impuesto</vt:lpstr>
      <vt:lpstr>No se pagarán este impuesto</vt:lpstr>
      <vt:lpstr>Impuesto sobre prestación de servicios de hospedaje</vt:lpstr>
      <vt:lpstr>cálculo del impuesto</vt:lpstr>
      <vt:lpstr>Impuesto a la venta final de bebidas con contenido alcohólico</vt:lpstr>
      <vt:lpstr>cálculo del impuesto</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Impuestos Estatales</dc:title>
  <dc:creator>lizbeth sandoval juarez</dc:creator>
  <cp:lastModifiedBy>lizbeth sandoval juarez</cp:lastModifiedBy>
  <cp:revision>63</cp:revision>
  <dcterms:created xsi:type="dcterms:W3CDTF">2018-09-18T23:38:30Z</dcterms:created>
  <dcterms:modified xsi:type="dcterms:W3CDTF">2018-09-26T14:24:09Z</dcterms:modified>
</cp:coreProperties>
</file>