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9" r:id="rId1"/>
  </p:sldMasterIdLst>
  <p:notesMasterIdLst>
    <p:notesMasterId r:id="rId46"/>
  </p:notesMasterIdLst>
  <p:sldIdLst>
    <p:sldId id="256" r:id="rId2"/>
    <p:sldId id="288" r:id="rId3"/>
    <p:sldId id="289" r:id="rId4"/>
    <p:sldId id="290" r:id="rId5"/>
    <p:sldId id="296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7" r:id="rId14"/>
    <p:sldId id="268" r:id="rId15"/>
    <p:sldId id="269" r:id="rId16"/>
    <p:sldId id="270" r:id="rId17"/>
    <p:sldId id="271" r:id="rId18"/>
    <p:sldId id="294" r:id="rId19"/>
    <p:sldId id="291" r:id="rId20"/>
    <p:sldId id="292" r:id="rId21"/>
    <p:sldId id="293" r:id="rId22"/>
    <p:sldId id="273" r:id="rId23"/>
    <p:sldId id="275" r:id="rId24"/>
    <p:sldId id="286" r:id="rId25"/>
    <p:sldId id="287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97" r:id="rId37"/>
    <p:sldId id="298" r:id="rId38"/>
    <p:sldId id="299" r:id="rId39"/>
    <p:sldId id="300" r:id="rId40"/>
    <p:sldId id="301" r:id="rId41"/>
    <p:sldId id="302" r:id="rId42"/>
    <p:sldId id="303" r:id="rId43"/>
    <p:sldId id="304" r:id="rId44"/>
    <p:sldId id="258" r:id="rId45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45F7C"/>
    <a:srgbClr val="05799D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269D01E-BC32-4049-B463-5C60D7B0CCD2}" styleName="Estilo temático 2 - Énfasis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12C8C85-51F0-491E-9774-3900AFEF0FD7}" styleName="Estilo claro 2 - Acento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558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545B8B-E8F9-4389-967F-18AA612B5F64}" type="doc">
      <dgm:prSet loTypeId="urn:microsoft.com/office/officeart/2005/8/layout/default#1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0BFE2D7C-991B-47A4-B5D8-EF2DB173F5AD}">
      <dgm:prSet phldrT="[Texto]"/>
      <dgm:spPr/>
      <dgm:t>
        <a:bodyPr/>
        <a:lstStyle/>
        <a:p>
          <a:r>
            <a:rPr lang="es-ES" dirty="0" smtClean="0"/>
            <a:t>Contabilidad Administrativa.</a:t>
          </a:r>
          <a:endParaRPr lang="es-ES" dirty="0"/>
        </a:p>
      </dgm:t>
    </dgm:pt>
    <dgm:pt modelId="{DC32EEF1-457E-4E19-813D-A1592DA6B655}" type="parTrans" cxnId="{1AA74793-EAD8-44CE-93AE-6E626FB1B511}">
      <dgm:prSet/>
      <dgm:spPr/>
      <dgm:t>
        <a:bodyPr/>
        <a:lstStyle/>
        <a:p>
          <a:endParaRPr lang="es-ES"/>
        </a:p>
      </dgm:t>
    </dgm:pt>
    <dgm:pt modelId="{9E8D389D-B2D4-4EAB-AEBB-855A9778301D}" type="sibTrans" cxnId="{1AA74793-EAD8-44CE-93AE-6E626FB1B511}">
      <dgm:prSet/>
      <dgm:spPr/>
      <dgm:t>
        <a:bodyPr/>
        <a:lstStyle/>
        <a:p>
          <a:endParaRPr lang="es-ES"/>
        </a:p>
      </dgm:t>
    </dgm:pt>
    <dgm:pt modelId="{25FE567A-5C1F-41E7-BCEE-170A77800B06}">
      <dgm:prSet phldrT="[Texto]"/>
      <dgm:spPr/>
      <dgm:t>
        <a:bodyPr/>
        <a:lstStyle/>
        <a:p>
          <a:r>
            <a:rPr lang="es-ES" dirty="0" smtClean="0"/>
            <a:t>Contabilidad de costos. </a:t>
          </a:r>
          <a:endParaRPr lang="es-ES" dirty="0"/>
        </a:p>
      </dgm:t>
    </dgm:pt>
    <dgm:pt modelId="{6D0123E2-F578-4018-9522-FD49350DC6B7}" type="parTrans" cxnId="{C410502D-0211-4225-8E8D-F21EE5D68F87}">
      <dgm:prSet/>
      <dgm:spPr/>
      <dgm:t>
        <a:bodyPr/>
        <a:lstStyle/>
        <a:p>
          <a:endParaRPr lang="es-ES"/>
        </a:p>
      </dgm:t>
    </dgm:pt>
    <dgm:pt modelId="{F837EB78-B5BB-4970-8FDE-7DC2B22E8EED}" type="sibTrans" cxnId="{C410502D-0211-4225-8E8D-F21EE5D68F87}">
      <dgm:prSet/>
      <dgm:spPr/>
      <dgm:t>
        <a:bodyPr/>
        <a:lstStyle/>
        <a:p>
          <a:endParaRPr lang="es-ES"/>
        </a:p>
      </dgm:t>
    </dgm:pt>
    <dgm:pt modelId="{358456B8-4D02-4FC0-B16D-B8CAF74D9368}">
      <dgm:prSet phldrT="[Texto]"/>
      <dgm:spPr/>
      <dgm:t>
        <a:bodyPr/>
        <a:lstStyle/>
        <a:p>
          <a:r>
            <a:rPr lang="es-ES" dirty="0" smtClean="0"/>
            <a:t>Contabilidad financiera.</a:t>
          </a:r>
          <a:endParaRPr lang="es-ES" dirty="0"/>
        </a:p>
      </dgm:t>
    </dgm:pt>
    <dgm:pt modelId="{797F5B79-279E-45E4-A6F5-BE358B9B22CE}" type="parTrans" cxnId="{5EFF5A29-FAE1-4E2E-BEC7-4B25E10734F6}">
      <dgm:prSet/>
      <dgm:spPr/>
      <dgm:t>
        <a:bodyPr/>
        <a:lstStyle/>
        <a:p>
          <a:endParaRPr lang="es-ES"/>
        </a:p>
      </dgm:t>
    </dgm:pt>
    <dgm:pt modelId="{3EB33CF1-D6EB-49E4-BB77-A3DCA2987CE1}" type="sibTrans" cxnId="{5EFF5A29-FAE1-4E2E-BEC7-4B25E10734F6}">
      <dgm:prSet/>
      <dgm:spPr/>
      <dgm:t>
        <a:bodyPr/>
        <a:lstStyle/>
        <a:p>
          <a:endParaRPr lang="es-ES"/>
        </a:p>
      </dgm:t>
    </dgm:pt>
    <dgm:pt modelId="{0E54E827-A733-4ED4-BD60-C351038BF9B5}" type="pres">
      <dgm:prSet presAssocID="{F1545B8B-E8F9-4389-967F-18AA612B5F6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AF2F121-95DD-47C1-BCB5-02A2E65E86A7}" type="pres">
      <dgm:prSet presAssocID="{0BFE2D7C-991B-47A4-B5D8-EF2DB173F5AD}" presName="node" presStyleLbl="node1" presStyleIdx="0" presStyleCnt="3" custLinFactNeighborX="-26" custLinFactNeighborY="-9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2F77B5A-1AB9-4D2A-8C58-0F169BF01708}" type="pres">
      <dgm:prSet presAssocID="{9E8D389D-B2D4-4EAB-AEBB-855A9778301D}" presName="sibTrans" presStyleCnt="0"/>
      <dgm:spPr/>
      <dgm:t>
        <a:bodyPr/>
        <a:lstStyle/>
        <a:p>
          <a:endParaRPr lang="es-MX"/>
        </a:p>
      </dgm:t>
    </dgm:pt>
    <dgm:pt modelId="{E781BA71-45D5-4172-9B11-C8227EFCDBDB}" type="pres">
      <dgm:prSet presAssocID="{25FE567A-5C1F-41E7-BCEE-170A77800B0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98F4E8F-0C8B-4BD4-8F5E-838F63491F89}" type="pres">
      <dgm:prSet presAssocID="{F837EB78-B5BB-4970-8FDE-7DC2B22E8EED}" presName="sibTrans" presStyleCnt="0"/>
      <dgm:spPr/>
      <dgm:t>
        <a:bodyPr/>
        <a:lstStyle/>
        <a:p>
          <a:endParaRPr lang="es-MX"/>
        </a:p>
      </dgm:t>
    </dgm:pt>
    <dgm:pt modelId="{B18889EB-4E1B-40A9-939D-238C7599C8C5}" type="pres">
      <dgm:prSet presAssocID="{358456B8-4D02-4FC0-B16D-B8CAF74D936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FC21685B-2EC1-4F54-AF6F-39488B932CAC}" type="presOf" srcId="{25FE567A-5C1F-41E7-BCEE-170A77800B06}" destId="{E781BA71-45D5-4172-9B11-C8227EFCDBDB}" srcOrd="0" destOrd="0" presId="urn:microsoft.com/office/officeart/2005/8/layout/default#1"/>
    <dgm:cxn modelId="{7A9E5ED7-CFB6-4D42-A826-8E82F0C43D20}" type="presOf" srcId="{358456B8-4D02-4FC0-B16D-B8CAF74D9368}" destId="{B18889EB-4E1B-40A9-939D-238C7599C8C5}" srcOrd="0" destOrd="0" presId="urn:microsoft.com/office/officeart/2005/8/layout/default#1"/>
    <dgm:cxn modelId="{5EFF5A29-FAE1-4E2E-BEC7-4B25E10734F6}" srcId="{F1545B8B-E8F9-4389-967F-18AA612B5F64}" destId="{358456B8-4D02-4FC0-B16D-B8CAF74D9368}" srcOrd="2" destOrd="0" parTransId="{797F5B79-279E-45E4-A6F5-BE358B9B22CE}" sibTransId="{3EB33CF1-D6EB-49E4-BB77-A3DCA2987CE1}"/>
    <dgm:cxn modelId="{1AA74793-EAD8-44CE-93AE-6E626FB1B511}" srcId="{F1545B8B-E8F9-4389-967F-18AA612B5F64}" destId="{0BFE2D7C-991B-47A4-B5D8-EF2DB173F5AD}" srcOrd="0" destOrd="0" parTransId="{DC32EEF1-457E-4E19-813D-A1592DA6B655}" sibTransId="{9E8D389D-B2D4-4EAB-AEBB-855A9778301D}"/>
    <dgm:cxn modelId="{C410502D-0211-4225-8E8D-F21EE5D68F87}" srcId="{F1545B8B-E8F9-4389-967F-18AA612B5F64}" destId="{25FE567A-5C1F-41E7-BCEE-170A77800B06}" srcOrd="1" destOrd="0" parTransId="{6D0123E2-F578-4018-9522-FD49350DC6B7}" sibTransId="{F837EB78-B5BB-4970-8FDE-7DC2B22E8EED}"/>
    <dgm:cxn modelId="{678377D3-D5CF-455F-A218-74D555529147}" type="presOf" srcId="{F1545B8B-E8F9-4389-967F-18AA612B5F64}" destId="{0E54E827-A733-4ED4-BD60-C351038BF9B5}" srcOrd="0" destOrd="0" presId="urn:microsoft.com/office/officeart/2005/8/layout/default#1"/>
    <dgm:cxn modelId="{08DE8604-060A-48AF-AF31-276B0933E219}" type="presOf" srcId="{0BFE2D7C-991B-47A4-B5D8-EF2DB173F5AD}" destId="{AAF2F121-95DD-47C1-BCB5-02A2E65E86A7}" srcOrd="0" destOrd="0" presId="urn:microsoft.com/office/officeart/2005/8/layout/default#1"/>
    <dgm:cxn modelId="{D3BA2577-6240-4096-8CFD-BDEC10CB9EEE}" type="presParOf" srcId="{0E54E827-A733-4ED4-BD60-C351038BF9B5}" destId="{AAF2F121-95DD-47C1-BCB5-02A2E65E86A7}" srcOrd="0" destOrd="0" presId="urn:microsoft.com/office/officeart/2005/8/layout/default#1"/>
    <dgm:cxn modelId="{4236CA25-715E-43D8-AC56-ECCBD4DC0FD2}" type="presParOf" srcId="{0E54E827-A733-4ED4-BD60-C351038BF9B5}" destId="{82F77B5A-1AB9-4D2A-8C58-0F169BF01708}" srcOrd="1" destOrd="0" presId="urn:microsoft.com/office/officeart/2005/8/layout/default#1"/>
    <dgm:cxn modelId="{58A217C1-A0DF-40E2-9AAE-41AA308398EE}" type="presParOf" srcId="{0E54E827-A733-4ED4-BD60-C351038BF9B5}" destId="{E781BA71-45D5-4172-9B11-C8227EFCDBDB}" srcOrd="2" destOrd="0" presId="urn:microsoft.com/office/officeart/2005/8/layout/default#1"/>
    <dgm:cxn modelId="{CE8F7957-B673-440C-88B4-2F7973BC8996}" type="presParOf" srcId="{0E54E827-A733-4ED4-BD60-C351038BF9B5}" destId="{798F4E8F-0C8B-4BD4-8F5E-838F63491F89}" srcOrd="3" destOrd="0" presId="urn:microsoft.com/office/officeart/2005/8/layout/default#1"/>
    <dgm:cxn modelId="{6CD61D08-57C3-4419-BCC6-D2E81EA259FC}" type="presParOf" srcId="{0E54E827-A733-4ED4-BD60-C351038BF9B5}" destId="{B18889EB-4E1B-40A9-939D-238C7599C8C5}" srcOrd="4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0EC3D1B-F4C3-4777-B757-6BAD7998A5B5}" type="doc">
      <dgm:prSet loTypeId="urn:microsoft.com/office/officeart/2005/8/layout/matrix2" loCatId="matrix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85534E2A-050D-4076-9AEE-09E88A444713}">
      <dgm:prSet phldrT="[Texto]" custT="1"/>
      <dgm:spPr/>
      <dgm:t>
        <a:bodyPr/>
        <a:lstStyle/>
        <a:p>
          <a:r>
            <a:rPr lang="es-ES" sz="1600" dirty="0" smtClean="0"/>
            <a:t>Costos  Fijos</a:t>
          </a:r>
          <a:endParaRPr lang="es-ES" sz="1600" dirty="0"/>
        </a:p>
      </dgm:t>
    </dgm:pt>
    <dgm:pt modelId="{CBAFEA2F-734C-4915-8539-CAE60D8B5774}" type="sibTrans" cxnId="{AEEE009A-11BD-48C7-928E-C2EF7F671EDD}">
      <dgm:prSet/>
      <dgm:spPr/>
      <dgm:t>
        <a:bodyPr/>
        <a:lstStyle/>
        <a:p>
          <a:endParaRPr lang="es-ES"/>
        </a:p>
      </dgm:t>
    </dgm:pt>
    <dgm:pt modelId="{606D9EBC-59F3-4BB3-907D-6F98396648A3}" type="parTrans" cxnId="{AEEE009A-11BD-48C7-928E-C2EF7F671EDD}">
      <dgm:prSet/>
      <dgm:spPr/>
      <dgm:t>
        <a:bodyPr/>
        <a:lstStyle/>
        <a:p>
          <a:endParaRPr lang="es-ES"/>
        </a:p>
      </dgm:t>
    </dgm:pt>
    <dgm:pt modelId="{31F96F20-C78B-4799-ADB2-B68314ACE2D4}">
      <dgm:prSet custT="1"/>
      <dgm:spPr/>
      <dgm:t>
        <a:bodyPr/>
        <a:lstStyle/>
        <a:p>
          <a:r>
            <a:rPr lang="es-ES" sz="1600" dirty="0" smtClean="0"/>
            <a:t>Costos Variables</a:t>
          </a:r>
          <a:endParaRPr lang="es-ES" sz="1600" dirty="0"/>
        </a:p>
      </dgm:t>
    </dgm:pt>
    <dgm:pt modelId="{C9F79D68-716F-4A13-8041-5081D3FAD6CE}" type="parTrans" cxnId="{DB844C0B-5B22-41FA-A54F-E184E251E1F4}">
      <dgm:prSet/>
      <dgm:spPr/>
      <dgm:t>
        <a:bodyPr/>
        <a:lstStyle/>
        <a:p>
          <a:endParaRPr lang="es-ES"/>
        </a:p>
      </dgm:t>
    </dgm:pt>
    <dgm:pt modelId="{341A14AE-244C-4211-822F-7FA5840AE1FC}" type="sibTrans" cxnId="{DB844C0B-5B22-41FA-A54F-E184E251E1F4}">
      <dgm:prSet/>
      <dgm:spPr/>
      <dgm:t>
        <a:bodyPr/>
        <a:lstStyle/>
        <a:p>
          <a:endParaRPr lang="es-ES"/>
        </a:p>
      </dgm:t>
    </dgm:pt>
    <dgm:pt modelId="{CD3BC403-2886-455B-A9D8-70869B86D0B0}">
      <dgm:prSet custT="1"/>
      <dgm:spPr/>
      <dgm:t>
        <a:bodyPr/>
        <a:lstStyle/>
        <a:p>
          <a:r>
            <a:rPr lang="es-ES" sz="1600" smtClean="0"/>
            <a:t>Costos Directos</a:t>
          </a:r>
          <a:endParaRPr lang="es-ES" sz="1600" dirty="0"/>
        </a:p>
      </dgm:t>
    </dgm:pt>
    <dgm:pt modelId="{D92BD0B7-6D15-4FF3-9CA4-D41CCF2D6BEE}" type="parTrans" cxnId="{E7ABC16B-F8F8-4C16-9C0A-A6822B486602}">
      <dgm:prSet/>
      <dgm:spPr/>
      <dgm:t>
        <a:bodyPr/>
        <a:lstStyle/>
        <a:p>
          <a:endParaRPr lang="es-ES"/>
        </a:p>
      </dgm:t>
    </dgm:pt>
    <dgm:pt modelId="{62A8E4DC-960D-41BA-A6E3-524B57392417}" type="sibTrans" cxnId="{E7ABC16B-F8F8-4C16-9C0A-A6822B486602}">
      <dgm:prSet/>
      <dgm:spPr/>
      <dgm:t>
        <a:bodyPr/>
        <a:lstStyle/>
        <a:p>
          <a:endParaRPr lang="es-ES"/>
        </a:p>
      </dgm:t>
    </dgm:pt>
    <dgm:pt modelId="{DC2A114C-CF18-40F7-A62E-A6BE45386FE3}">
      <dgm:prSet custT="1"/>
      <dgm:spPr/>
      <dgm:t>
        <a:bodyPr/>
        <a:lstStyle/>
        <a:p>
          <a:r>
            <a:rPr lang="es-ES" sz="1600" smtClean="0"/>
            <a:t>Costos Indirectos</a:t>
          </a:r>
          <a:endParaRPr lang="es-ES" sz="1600" dirty="0"/>
        </a:p>
      </dgm:t>
    </dgm:pt>
    <dgm:pt modelId="{70CE5154-504C-4CAB-9976-12B47DCD8665}" type="parTrans" cxnId="{CC01E08F-F745-4F3F-AE30-D3CCC1652AE9}">
      <dgm:prSet/>
      <dgm:spPr/>
      <dgm:t>
        <a:bodyPr/>
        <a:lstStyle/>
        <a:p>
          <a:endParaRPr lang="es-ES"/>
        </a:p>
      </dgm:t>
    </dgm:pt>
    <dgm:pt modelId="{2F61739D-851B-4183-BC38-C85F883EE985}" type="sibTrans" cxnId="{CC01E08F-F745-4F3F-AE30-D3CCC1652AE9}">
      <dgm:prSet/>
      <dgm:spPr/>
      <dgm:t>
        <a:bodyPr/>
        <a:lstStyle/>
        <a:p>
          <a:endParaRPr lang="es-ES"/>
        </a:p>
      </dgm:t>
    </dgm:pt>
    <dgm:pt modelId="{50672D99-F7E3-4961-A687-C9150B826478}">
      <dgm:prSet/>
      <dgm:spPr/>
      <dgm:t>
        <a:bodyPr/>
        <a:lstStyle/>
        <a:p>
          <a:endParaRPr lang="es-ES" dirty="0"/>
        </a:p>
      </dgm:t>
    </dgm:pt>
    <dgm:pt modelId="{0DD2A034-AE09-41E6-BA62-22A756B30582}" type="parTrans" cxnId="{7CC860BF-D75B-4663-A4C0-40CA5B1A2AF4}">
      <dgm:prSet/>
      <dgm:spPr/>
      <dgm:t>
        <a:bodyPr/>
        <a:lstStyle/>
        <a:p>
          <a:endParaRPr lang="es-ES"/>
        </a:p>
      </dgm:t>
    </dgm:pt>
    <dgm:pt modelId="{055012FF-53A0-4918-8DEE-EFC9A89B9CDE}" type="sibTrans" cxnId="{7CC860BF-D75B-4663-A4C0-40CA5B1A2AF4}">
      <dgm:prSet/>
      <dgm:spPr/>
      <dgm:t>
        <a:bodyPr/>
        <a:lstStyle/>
        <a:p>
          <a:endParaRPr lang="es-ES"/>
        </a:p>
      </dgm:t>
    </dgm:pt>
    <dgm:pt modelId="{F115C0A2-5DDB-4185-8EA6-81C12CFEF396}">
      <dgm:prSet/>
      <dgm:spPr/>
      <dgm:t>
        <a:bodyPr/>
        <a:lstStyle/>
        <a:p>
          <a:endParaRPr lang="es-ES" dirty="0"/>
        </a:p>
      </dgm:t>
    </dgm:pt>
    <dgm:pt modelId="{52F19C81-DB29-4BF5-805A-3561FC003A8C}" type="parTrans" cxnId="{20570858-599C-463D-82AD-B51813BE26C1}">
      <dgm:prSet/>
      <dgm:spPr/>
      <dgm:t>
        <a:bodyPr/>
        <a:lstStyle/>
        <a:p>
          <a:endParaRPr lang="es-ES"/>
        </a:p>
      </dgm:t>
    </dgm:pt>
    <dgm:pt modelId="{B319BE34-D906-43F0-B4FA-36EE902740F6}" type="sibTrans" cxnId="{20570858-599C-463D-82AD-B51813BE26C1}">
      <dgm:prSet/>
      <dgm:spPr/>
      <dgm:t>
        <a:bodyPr/>
        <a:lstStyle/>
        <a:p>
          <a:endParaRPr lang="es-ES"/>
        </a:p>
      </dgm:t>
    </dgm:pt>
    <dgm:pt modelId="{73645DC1-04DB-431F-BE08-61BAAEF6E1B5}" type="pres">
      <dgm:prSet presAssocID="{A0EC3D1B-F4C3-4777-B757-6BAD7998A5B5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652F82BE-03DA-4C70-B03E-8BA6F97B9E62}" type="pres">
      <dgm:prSet presAssocID="{A0EC3D1B-F4C3-4777-B757-6BAD7998A5B5}" presName="axisShape" presStyleLbl="bgShp" presStyleIdx="0" presStyleCnt="1"/>
      <dgm:spPr/>
      <dgm:t>
        <a:bodyPr/>
        <a:lstStyle/>
        <a:p>
          <a:endParaRPr lang="es-ES"/>
        </a:p>
      </dgm:t>
    </dgm:pt>
    <dgm:pt modelId="{1A4A7435-92A4-461F-84E7-7B08E74BB7C5}" type="pres">
      <dgm:prSet presAssocID="{A0EC3D1B-F4C3-4777-B757-6BAD7998A5B5}" presName="rect1" presStyleLbl="node1" presStyleIdx="0" presStyleCnt="4" custScaleY="7604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C48DA73-55C5-464E-9B86-073CE59207BE}" type="pres">
      <dgm:prSet presAssocID="{A0EC3D1B-F4C3-4777-B757-6BAD7998A5B5}" presName="rect2" presStyleLbl="node1" presStyleIdx="1" presStyleCnt="4" custScaleY="7604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8C7D3CD-C183-4F43-A279-DC50161A2D78}" type="pres">
      <dgm:prSet presAssocID="{A0EC3D1B-F4C3-4777-B757-6BAD7998A5B5}" presName="rect3" presStyleLbl="node1" presStyleIdx="2" presStyleCnt="4" custScaleY="742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139102-BC0B-4AC2-8620-14BF95F4AA99}" type="pres">
      <dgm:prSet presAssocID="{A0EC3D1B-F4C3-4777-B757-6BAD7998A5B5}" presName="rect4" presStyleLbl="node1" presStyleIdx="3" presStyleCnt="4" custScaleY="742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C01E08F-F745-4F3F-AE30-D3CCC1652AE9}" srcId="{A0EC3D1B-F4C3-4777-B757-6BAD7998A5B5}" destId="{DC2A114C-CF18-40F7-A62E-A6BE45386FE3}" srcOrd="3" destOrd="0" parTransId="{70CE5154-504C-4CAB-9976-12B47DCD8665}" sibTransId="{2F61739D-851B-4183-BC38-C85F883EE985}"/>
    <dgm:cxn modelId="{542343F2-314A-42A9-8AD6-56544C4CD001}" type="presOf" srcId="{CD3BC403-2886-455B-A9D8-70869B86D0B0}" destId="{A8C7D3CD-C183-4F43-A279-DC50161A2D78}" srcOrd="0" destOrd="0" presId="urn:microsoft.com/office/officeart/2005/8/layout/matrix2"/>
    <dgm:cxn modelId="{E38600FF-00F6-46C0-93A9-D11DD84285C6}" type="presOf" srcId="{A0EC3D1B-F4C3-4777-B757-6BAD7998A5B5}" destId="{73645DC1-04DB-431F-BE08-61BAAEF6E1B5}" srcOrd="0" destOrd="0" presId="urn:microsoft.com/office/officeart/2005/8/layout/matrix2"/>
    <dgm:cxn modelId="{DB844C0B-5B22-41FA-A54F-E184E251E1F4}" srcId="{A0EC3D1B-F4C3-4777-B757-6BAD7998A5B5}" destId="{31F96F20-C78B-4799-ADB2-B68314ACE2D4}" srcOrd="1" destOrd="0" parTransId="{C9F79D68-716F-4A13-8041-5081D3FAD6CE}" sibTransId="{341A14AE-244C-4211-822F-7FA5840AE1FC}"/>
    <dgm:cxn modelId="{16598893-36E7-43F4-98AB-6D0F0DCDF1BB}" type="presOf" srcId="{31F96F20-C78B-4799-ADB2-B68314ACE2D4}" destId="{7C48DA73-55C5-464E-9B86-073CE59207BE}" srcOrd="0" destOrd="0" presId="urn:microsoft.com/office/officeart/2005/8/layout/matrix2"/>
    <dgm:cxn modelId="{AEEE009A-11BD-48C7-928E-C2EF7F671EDD}" srcId="{A0EC3D1B-F4C3-4777-B757-6BAD7998A5B5}" destId="{85534E2A-050D-4076-9AEE-09E88A444713}" srcOrd="0" destOrd="0" parTransId="{606D9EBC-59F3-4BB3-907D-6F98396648A3}" sibTransId="{CBAFEA2F-734C-4915-8539-CAE60D8B5774}"/>
    <dgm:cxn modelId="{F5051266-1E85-421C-B375-CCAEFC8A650A}" type="presOf" srcId="{85534E2A-050D-4076-9AEE-09E88A444713}" destId="{1A4A7435-92A4-461F-84E7-7B08E74BB7C5}" srcOrd="0" destOrd="0" presId="urn:microsoft.com/office/officeart/2005/8/layout/matrix2"/>
    <dgm:cxn modelId="{E7ABC16B-F8F8-4C16-9C0A-A6822B486602}" srcId="{A0EC3D1B-F4C3-4777-B757-6BAD7998A5B5}" destId="{CD3BC403-2886-455B-A9D8-70869B86D0B0}" srcOrd="2" destOrd="0" parTransId="{D92BD0B7-6D15-4FF3-9CA4-D41CCF2D6BEE}" sibTransId="{62A8E4DC-960D-41BA-A6E3-524B57392417}"/>
    <dgm:cxn modelId="{7CC860BF-D75B-4663-A4C0-40CA5B1A2AF4}" srcId="{A0EC3D1B-F4C3-4777-B757-6BAD7998A5B5}" destId="{50672D99-F7E3-4961-A687-C9150B826478}" srcOrd="4" destOrd="0" parTransId="{0DD2A034-AE09-41E6-BA62-22A756B30582}" sibTransId="{055012FF-53A0-4918-8DEE-EFC9A89B9CDE}"/>
    <dgm:cxn modelId="{20570858-599C-463D-82AD-B51813BE26C1}" srcId="{A0EC3D1B-F4C3-4777-B757-6BAD7998A5B5}" destId="{F115C0A2-5DDB-4185-8EA6-81C12CFEF396}" srcOrd="5" destOrd="0" parTransId="{52F19C81-DB29-4BF5-805A-3561FC003A8C}" sibTransId="{B319BE34-D906-43F0-B4FA-36EE902740F6}"/>
    <dgm:cxn modelId="{F0543A68-282D-41BB-958E-44EC566AEFB4}" type="presOf" srcId="{DC2A114C-CF18-40F7-A62E-A6BE45386FE3}" destId="{0A139102-BC0B-4AC2-8620-14BF95F4AA99}" srcOrd="0" destOrd="0" presId="urn:microsoft.com/office/officeart/2005/8/layout/matrix2"/>
    <dgm:cxn modelId="{D2D6C2F0-5256-4075-B2CC-E71E8CB38A08}" type="presParOf" srcId="{73645DC1-04DB-431F-BE08-61BAAEF6E1B5}" destId="{652F82BE-03DA-4C70-B03E-8BA6F97B9E62}" srcOrd="0" destOrd="0" presId="urn:microsoft.com/office/officeart/2005/8/layout/matrix2"/>
    <dgm:cxn modelId="{486B0362-503A-441C-ACFC-49DB301B889B}" type="presParOf" srcId="{73645DC1-04DB-431F-BE08-61BAAEF6E1B5}" destId="{1A4A7435-92A4-461F-84E7-7B08E74BB7C5}" srcOrd="1" destOrd="0" presId="urn:microsoft.com/office/officeart/2005/8/layout/matrix2"/>
    <dgm:cxn modelId="{D1E998EF-5E0F-48C0-861C-B8B404572CF5}" type="presParOf" srcId="{73645DC1-04DB-431F-BE08-61BAAEF6E1B5}" destId="{7C48DA73-55C5-464E-9B86-073CE59207BE}" srcOrd="2" destOrd="0" presId="urn:microsoft.com/office/officeart/2005/8/layout/matrix2"/>
    <dgm:cxn modelId="{886CE30A-E312-4C1C-B258-66B036D0A101}" type="presParOf" srcId="{73645DC1-04DB-431F-BE08-61BAAEF6E1B5}" destId="{A8C7D3CD-C183-4F43-A279-DC50161A2D78}" srcOrd="3" destOrd="0" presId="urn:microsoft.com/office/officeart/2005/8/layout/matrix2"/>
    <dgm:cxn modelId="{14CAAA5C-DE4B-41FA-B8EA-D351605E06D0}" type="presParOf" srcId="{73645DC1-04DB-431F-BE08-61BAAEF6E1B5}" destId="{0A139102-BC0B-4AC2-8620-14BF95F4AA99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2537C44-58B4-4F93-A600-56754FD42AFF}" type="doc">
      <dgm:prSet loTypeId="urn:microsoft.com/office/officeart/2005/8/layout/list1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B07301BB-F8AE-4CA2-B46F-04A8746A2C9C}">
      <dgm:prSet phldrT="[Texto]"/>
      <dgm:spPr/>
      <dgm:t>
        <a:bodyPr/>
        <a:lstStyle/>
        <a:p>
          <a:r>
            <a:rPr lang="es-ES" b="1" smtClean="0"/>
            <a:t>Materia prima </a:t>
          </a:r>
          <a:endParaRPr lang="es-ES" b="1" dirty="0"/>
        </a:p>
      </dgm:t>
    </dgm:pt>
    <dgm:pt modelId="{7149C226-0669-45F9-B40C-6983848BC49C}" type="parTrans" cxnId="{B949D628-AF29-4922-B525-E3A8EB27B731}">
      <dgm:prSet/>
      <dgm:spPr/>
      <dgm:t>
        <a:bodyPr/>
        <a:lstStyle/>
        <a:p>
          <a:endParaRPr lang="es-ES"/>
        </a:p>
      </dgm:t>
    </dgm:pt>
    <dgm:pt modelId="{5EC3752D-62FB-40E8-9A22-80AC2BD007E3}" type="sibTrans" cxnId="{B949D628-AF29-4922-B525-E3A8EB27B731}">
      <dgm:prSet/>
      <dgm:spPr/>
      <dgm:t>
        <a:bodyPr/>
        <a:lstStyle/>
        <a:p>
          <a:endParaRPr lang="es-ES"/>
        </a:p>
      </dgm:t>
    </dgm:pt>
    <dgm:pt modelId="{5B4D564F-CAB3-44D6-BA6C-A14A92E9FE3A}">
      <dgm:prSet phldrT="[Texto]"/>
      <dgm:spPr/>
      <dgm:t>
        <a:bodyPr/>
        <a:lstStyle/>
        <a:p>
          <a:r>
            <a:rPr lang="es-ES" b="1" smtClean="0"/>
            <a:t>Mano de obra</a:t>
          </a:r>
          <a:endParaRPr lang="es-ES" b="1" dirty="0"/>
        </a:p>
      </dgm:t>
    </dgm:pt>
    <dgm:pt modelId="{1FCA0307-EFE5-417D-AA3A-EDB046D0F0AE}" type="parTrans" cxnId="{D7D4502A-29C7-45C0-BB71-BB3DB9692E4E}">
      <dgm:prSet/>
      <dgm:spPr/>
      <dgm:t>
        <a:bodyPr/>
        <a:lstStyle/>
        <a:p>
          <a:endParaRPr lang="es-ES"/>
        </a:p>
      </dgm:t>
    </dgm:pt>
    <dgm:pt modelId="{EBDC6A07-49F4-4553-B6D4-90991651F2D3}" type="sibTrans" cxnId="{D7D4502A-29C7-45C0-BB71-BB3DB9692E4E}">
      <dgm:prSet/>
      <dgm:spPr/>
      <dgm:t>
        <a:bodyPr/>
        <a:lstStyle/>
        <a:p>
          <a:endParaRPr lang="es-ES"/>
        </a:p>
      </dgm:t>
    </dgm:pt>
    <dgm:pt modelId="{BE5DE353-D2A0-42D4-A938-F650174D6927}">
      <dgm:prSet phldrT="[Texto]"/>
      <dgm:spPr/>
      <dgm:t>
        <a:bodyPr/>
        <a:lstStyle/>
        <a:p>
          <a:r>
            <a:rPr lang="es-ES" b="1" smtClean="0"/>
            <a:t>Cargos  indirectos fabriles</a:t>
          </a:r>
          <a:endParaRPr lang="es-ES" b="1" dirty="0"/>
        </a:p>
      </dgm:t>
    </dgm:pt>
    <dgm:pt modelId="{56E7E878-E352-4B51-A573-DB4F3DB884C8}" type="parTrans" cxnId="{7B753263-879F-4631-BDD7-FE5DA933A6B7}">
      <dgm:prSet/>
      <dgm:spPr/>
      <dgm:t>
        <a:bodyPr/>
        <a:lstStyle/>
        <a:p>
          <a:endParaRPr lang="es-ES"/>
        </a:p>
      </dgm:t>
    </dgm:pt>
    <dgm:pt modelId="{C9878622-7599-470F-9238-A7350D4DC819}" type="sibTrans" cxnId="{7B753263-879F-4631-BDD7-FE5DA933A6B7}">
      <dgm:prSet/>
      <dgm:spPr/>
      <dgm:t>
        <a:bodyPr/>
        <a:lstStyle/>
        <a:p>
          <a:endParaRPr lang="es-ES"/>
        </a:p>
      </dgm:t>
    </dgm:pt>
    <dgm:pt modelId="{C848E5F9-5BF7-4199-AF6E-C1C509FA3E02}">
      <dgm:prSet/>
      <dgm:spPr/>
      <dgm:t>
        <a:bodyPr/>
        <a:lstStyle/>
        <a:p>
          <a:r>
            <a:rPr lang="es-ES" dirty="0" smtClean="0">
              <a:latin typeface="Garamond" pitchFamily="18" charset="0"/>
            </a:rPr>
            <a:t>Bienes sujetos a transformación.</a:t>
          </a:r>
          <a:endParaRPr lang="es-ES" dirty="0"/>
        </a:p>
      </dgm:t>
    </dgm:pt>
    <dgm:pt modelId="{43894CAC-21D5-454C-996D-D9D95904D910}" type="parTrans" cxnId="{69E3C7AA-F847-470D-A31F-4D2F7EBA2A17}">
      <dgm:prSet/>
      <dgm:spPr/>
      <dgm:t>
        <a:bodyPr/>
        <a:lstStyle/>
        <a:p>
          <a:endParaRPr lang="es-ES"/>
        </a:p>
      </dgm:t>
    </dgm:pt>
    <dgm:pt modelId="{95140D2B-B04F-48D0-8E17-1A4582C0E67E}" type="sibTrans" cxnId="{69E3C7AA-F847-470D-A31F-4D2F7EBA2A17}">
      <dgm:prSet/>
      <dgm:spPr/>
      <dgm:t>
        <a:bodyPr/>
        <a:lstStyle/>
        <a:p>
          <a:endParaRPr lang="es-ES"/>
        </a:p>
      </dgm:t>
    </dgm:pt>
    <dgm:pt modelId="{4A260CE2-2E1C-40EB-9CCD-2090634F7155}">
      <dgm:prSet/>
      <dgm:spPr/>
      <dgm:t>
        <a:bodyPr/>
        <a:lstStyle/>
        <a:p>
          <a:r>
            <a:rPr lang="es-ES" dirty="0" smtClean="0">
              <a:latin typeface="Garamond" pitchFamily="18" charset="0"/>
            </a:rPr>
            <a:t>Representa el factor humano que interviene en la producción.</a:t>
          </a:r>
          <a:endParaRPr lang="es-ES" dirty="0"/>
        </a:p>
      </dgm:t>
    </dgm:pt>
    <dgm:pt modelId="{6F12D4A7-8587-4213-9396-2E691A65CA26}" type="parTrans" cxnId="{7B45BCB8-89B2-48B3-B25A-90DDF01D5121}">
      <dgm:prSet/>
      <dgm:spPr/>
      <dgm:t>
        <a:bodyPr/>
        <a:lstStyle/>
        <a:p>
          <a:endParaRPr lang="es-ES"/>
        </a:p>
      </dgm:t>
    </dgm:pt>
    <dgm:pt modelId="{E8E3D9DD-798D-4934-9B2A-7294133166D5}" type="sibTrans" cxnId="{7B45BCB8-89B2-48B3-B25A-90DDF01D5121}">
      <dgm:prSet/>
      <dgm:spPr/>
      <dgm:t>
        <a:bodyPr/>
        <a:lstStyle/>
        <a:p>
          <a:endParaRPr lang="es-ES"/>
        </a:p>
      </dgm:t>
    </dgm:pt>
    <dgm:pt modelId="{7F580FE1-1292-48F2-89F5-D7B5968C9B37}">
      <dgm:prSet/>
      <dgm:spPr/>
      <dgm:t>
        <a:bodyPr/>
        <a:lstStyle/>
        <a:p>
          <a:r>
            <a:rPr lang="es-ES" dirty="0" smtClean="0">
              <a:latin typeface="Garamond" pitchFamily="18" charset="0"/>
            </a:rPr>
            <a:t>Elementos, accesorios para la transformación .</a:t>
          </a:r>
          <a:endParaRPr lang="es-ES" dirty="0"/>
        </a:p>
      </dgm:t>
    </dgm:pt>
    <dgm:pt modelId="{E2438AAA-8243-4887-A121-F51BFECD8FE4}" type="parTrans" cxnId="{DD07FB3A-FFAB-45E9-A06D-117E7DD689E1}">
      <dgm:prSet/>
      <dgm:spPr/>
      <dgm:t>
        <a:bodyPr/>
        <a:lstStyle/>
        <a:p>
          <a:endParaRPr lang="es-ES"/>
        </a:p>
      </dgm:t>
    </dgm:pt>
    <dgm:pt modelId="{9055C9F7-1597-4D0B-B56A-968F61FDD5C5}" type="sibTrans" cxnId="{DD07FB3A-FFAB-45E9-A06D-117E7DD689E1}">
      <dgm:prSet/>
      <dgm:spPr/>
      <dgm:t>
        <a:bodyPr/>
        <a:lstStyle/>
        <a:p>
          <a:endParaRPr lang="es-ES"/>
        </a:p>
      </dgm:t>
    </dgm:pt>
    <dgm:pt modelId="{FEDAC137-AF1E-4C82-A4CC-F1240DEAE4E6}" type="pres">
      <dgm:prSet presAssocID="{52537C44-58B4-4F93-A600-56754FD42AF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D4FE16A-8C1C-44DD-B4C9-987FDC440AC0}" type="pres">
      <dgm:prSet presAssocID="{B07301BB-F8AE-4CA2-B46F-04A8746A2C9C}" presName="parentLin" presStyleCnt="0"/>
      <dgm:spPr/>
      <dgm:t>
        <a:bodyPr/>
        <a:lstStyle/>
        <a:p>
          <a:endParaRPr lang="es-ES"/>
        </a:p>
      </dgm:t>
    </dgm:pt>
    <dgm:pt modelId="{2C530F3F-74E9-4DD1-88DB-7CCB466A7DF3}" type="pres">
      <dgm:prSet presAssocID="{B07301BB-F8AE-4CA2-B46F-04A8746A2C9C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E3F5B2F6-C1C9-4417-B87B-156389A6DB58}" type="pres">
      <dgm:prSet presAssocID="{B07301BB-F8AE-4CA2-B46F-04A8746A2C9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FC6D459-BFE6-423B-A2F0-3AE7716D9CBA}" type="pres">
      <dgm:prSet presAssocID="{B07301BB-F8AE-4CA2-B46F-04A8746A2C9C}" presName="negativeSpace" presStyleCnt="0"/>
      <dgm:spPr/>
      <dgm:t>
        <a:bodyPr/>
        <a:lstStyle/>
        <a:p>
          <a:endParaRPr lang="es-ES"/>
        </a:p>
      </dgm:t>
    </dgm:pt>
    <dgm:pt modelId="{6E218995-ACBF-4F32-A46D-7D8C674A4B67}" type="pres">
      <dgm:prSet presAssocID="{B07301BB-F8AE-4CA2-B46F-04A8746A2C9C}" presName="childText" presStyleLbl="conFgAcc1" presStyleIdx="0" presStyleCnt="3" custScaleY="8036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BCEF0DC-808C-4A2B-B663-DBC32FDFC43C}" type="pres">
      <dgm:prSet presAssocID="{5EC3752D-62FB-40E8-9A22-80AC2BD007E3}" presName="spaceBetweenRectangles" presStyleCnt="0"/>
      <dgm:spPr/>
      <dgm:t>
        <a:bodyPr/>
        <a:lstStyle/>
        <a:p>
          <a:endParaRPr lang="es-ES"/>
        </a:p>
      </dgm:t>
    </dgm:pt>
    <dgm:pt modelId="{23FFBE63-FD7C-4B1B-B53D-185C2FAFE214}" type="pres">
      <dgm:prSet presAssocID="{5B4D564F-CAB3-44D6-BA6C-A14A92E9FE3A}" presName="parentLin" presStyleCnt="0"/>
      <dgm:spPr/>
      <dgm:t>
        <a:bodyPr/>
        <a:lstStyle/>
        <a:p>
          <a:endParaRPr lang="es-ES"/>
        </a:p>
      </dgm:t>
    </dgm:pt>
    <dgm:pt modelId="{8A466AA2-BA2B-4CE7-AEAE-E2987D4A06C6}" type="pres">
      <dgm:prSet presAssocID="{5B4D564F-CAB3-44D6-BA6C-A14A92E9FE3A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6460516F-51EA-498E-A41E-4ED8C6E6CD43}" type="pres">
      <dgm:prSet presAssocID="{5B4D564F-CAB3-44D6-BA6C-A14A92E9FE3A}" presName="parentText" presStyleLbl="node1" presStyleIdx="1" presStyleCnt="3" custLinFactNeighborX="-231" custLinFactNeighborY="1100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77362AB-F0C8-4B89-B628-F4E3A09EDB69}" type="pres">
      <dgm:prSet presAssocID="{5B4D564F-CAB3-44D6-BA6C-A14A92E9FE3A}" presName="negativeSpace" presStyleCnt="0"/>
      <dgm:spPr/>
      <dgm:t>
        <a:bodyPr/>
        <a:lstStyle/>
        <a:p>
          <a:endParaRPr lang="es-ES"/>
        </a:p>
      </dgm:t>
    </dgm:pt>
    <dgm:pt modelId="{AD651B8B-EABF-4196-B1AC-B71B026AAC6B}" type="pres">
      <dgm:prSet presAssocID="{5B4D564F-CAB3-44D6-BA6C-A14A92E9FE3A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7180364-7277-455A-ABDC-4038F9BCC138}" type="pres">
      <dgm:prSet presAssocID="{EBDC6A07-49F4-4553-B6D4-90991651F2D3}" presName="spaceBetweenRectangles" presStyleCnt="0"/>
      <dgm:spPr/>
      <dgm:t>
        <a:bodyPr/>
        <a:lstStyle/>
        <a:p>
          <a:endParaRPr lang="es-ES"/>
        </a:p>
      </dgm:t>
    </dgm:pt>
    <dgm:pt modelId="{2A07BF2F-7B0E-49E5-AD20-E54F97BF0A8D}" type="pres">
      <dgm:prSet presAssocID="{BE5DE353-D2A0-42D4-A938-F650174D6927}" presName="parentLin" presStyleCnt="0"/>
      <dgm:spPr/>
      <dgm:t>
        <a:bodyPr/>
        <a:lstStyle/>
        <a:p>
          <a:endParaRPr lang="es-ES"/>
        </a:p>
      </dgm:t>
    </dgm:pt>
    <dgm:pt modelId="{E843E8AB-0227-455A-9F22-2C053A6981C2}" type="pres">
      <dgm:prSet presAssocID="{BE5DE353-D2A0-42D4-A938-F650174D6927}" presName="parentLeftMargin" presStyleLbl="node1" presStyleIdx="1" presStyleCnt="3"/>
      <dgm:spPr/>
      <dgm:t>
        <a:bodyPr/>
        <a:lstStyle/>
        <a:p>
          <a:endParaRPr lang="es-ES"/>
        </a:p>
      </dgm:t>
    </dgm:pt>
    <dgm:pt modelId="{FED1AAF2-4ADA-4DB5-89B7-2396863BC95A}" type="pres">
      <dgm:prSet presAssocID="{BE5DE353-D2A0-42D4-A938-F650174D6927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EEF87D5-032D-4046-8EC8-08972AA94459}" type="pres">
      <dgm:prSet presAssocID="{BE5DE353-D2A0-42D4-A938-F650174D6927}" presName="negativeSpace" presStyleCnt="0"/>
      <dgm:spPr/>
      <dgm:t>
        <a:bodyPr/>
        <a:lstStyle/>
        <a:p>
          <a:endParaRPr lang="es-ES"/>
        </a:p>
      </dgm:t>
    </dgm:pt>
    <dgm:pt modelId="{E0F20EAB-481E-4CF3-820F-FFA1B64A35DA}" type="pres">
      <dgm:prSet presAssocID="{BE5DE353-D2A0-42D4-A938-F650174D6927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936DBEDA-C970-4F18-8D17-0D042EBDDEC9}" type="presOf" srcId="{C848E5F9-5BF7-4199-AF6E-C1C509FA3E02}" destId="{6E218995-ACBF-4F32-A46D-7D8C674A4B67}" srcOrd="0" destOrd="0" presId="urn:microsoft.com/office/officeart/2005/8/layout/list1"/>
    <dgm:cxn modelId="{7B45BCB8-89B2-48B3-B25A-90DDF01D5121}" srcId="{5B4D564F-CAB3-44D6-BA6C-A14A92E9FE3A}" destId="{4A260CE2-2E1C-40EB-9CCD-2090634F7155}" srcOrd="0" destOrd="0" parTransId="{6F12D4A7-8587-4213-9396-2E691A65CA26}" sibTransId="{E8E3D9DD-798D-4934-9B2A-7294133166D5}"/>
    <dgm:cxn modelId="{0CCA829D-A40E-4502-A282-DF77447A996A}" type="presOf" srcId="{7F580FE1-1292-48F2-89F5-D7B5968C9B37}" destId="{E0F20EAB-481E-4CF3-820F-FFA1B64A35DA}" srcOrd="0" destOrd="0" presId="urn:microsoft.com/office/officeart/2005/8/layout/list1"/>
    <dgm:cxn modelId="{DD07FB3A-FFAB-45E9-A06D-117E7DD689E1}" srcId="{BE5DE353-D2A0-42D4-A938-F650174D6927}" destId="{7F580FE1-1292-48F2-89F5-D7B5968C9B37}" srcOrd="0" destOrd="0" parTransId="{E2438AAA-8243-4887-A121-F51BFECD8FE4}" sibTransId="{9055C9F7-1597-4D0B-B56A-968F61FDD5C5}"/>
    <dgm:cxn modelId="{43A94201-C631-42F1-9241-9D379FADE80D}" type="presOf" srcId="{BE5DE353-D2A0-42D4-A938-F650174D6927}" destId="{FED1AAF2-4ADA-4DB5-89B7-2396863BC95A}" srcOrd="1" destOrd="0" presId="urn:microsoft.com/office/officeart/2005/8/layout/list1"/>
    <dgm:cxn modelId="{69E3C7AA-F847-470D-A31F-4D2F7EBA2A17}" srcId="{B07301BB-F8AE-4CA2-B46F-04A8746A2C9C}" destId="{C848E5F9-5BF7-4199-AF6E-C1C509FA3E02}" srcOrd="0" destOrd="0" parTransId="{43894CAC-21D5-454C-996D-D9D95904D910}" sibTransId="{95140D2B-B04F-48D0-8E17-1A4582C0E67E}"/>
    <dgm:cxn modelId="{B949D628-AF29-4922-B525-E3A8EB27B731}" srcId="{52537C44-58B4-4F93-A600-56754FD42AFF}" destId="{B07301BB-F8AE-4CA2-B46F-04A8746A2C9C}" srcOrd="0" destOrd="0" parTransId="{7149C226-0669-45F9-B40C-6983848BC49C}" sibTransId="{5EC3752D-62FB-40E8-9A22-80AC2BD007E3}"/>
    <dgm:cxn modelId="{557016A4-D5CF-40B3-B48C-E194CB8C999F}" type="presOf" srcId="{BE5DE353-D2A0-42D4-A938-F650174D6927}" destId="{E843E8AB-0227-455A-9F22-2C053A6981C2}" srcOrd="0" destOrd="0" presId="urn:microsoft.com/office/officeart/2005/8/layout/list1"/>
    <dgm:cxn modelId="{A906EC14-AF0C-450C-AB29-7D6FD98673A9}" type="presOf" srcId="{5B4D564F-CAB3-44D6-BA6C-A14A92E9FE3A}" destId="{8A466AA2-BA2B-4CE7-AEAE-E2987D4A06C6}" srcOrd="0" destOrd="0" presId="urn:microsoft.com/office/officeart/2005/8/layout/list1"/>
    <dgm:cxn modelId="{015ABAB0-2AFE-40A7-8099-9F71B2BEFD0D}" type="presOf" srcId="{B07301BB-F8AE-4CA2-B46F-04A8746A2C9C}" destId="{E3F5B2F6-C1C9-4417-B87B-156389A6DB58}" srcOrd="1" destOrd="0" presId="urn:microsoft.com/office/officeart/2005/8/layout/list1"/>
    <dgm:cxn modelId="{0B356F55-7585-4E45-8417-477059664A7E}" type="presOf" srcId="{4A260CE2-2E1C-40EB-9CCD-2090634F7155}" destId="{AD651B8B-EABF-4196-B1AC-B71B026AAC6B}" srcOrd="0" destOrd="0" presId="urn:microsoft.com/office/officeart/2005/8/layout/list1"/>
    <dgm:cxn modelId="{45B6AAEF-570B-40FE-B329-83B11698D9C1}" type="presOf" srcId="{B07301BB-F8AE-4CA2-B46F-04A8746A2C9C}" destId="{2C530F3F-74E9-4DD1-88DB-7CCB466A7DF3}" srcOrd="0" destOrd="0" presId="urn:microsoft.com/office/officeart/2005/8/layout/list1"/>
    <dgm:cxn modelId="{2B5465CB-2FA5-495A-AE63-BC5E919146A8}" type="presOf" srcId="{52537C44-58B4-4F93-A600-56754FD42AFF}" destId="{FEDAC137-AF1E-4C82-A4CC-F1240DEAE4E6}" srcOrd="0" destOrd="0" presId="urn:microsoft.com/office/officeart/2005/8/layout/list1"/>
    <dgm:cxn modelId="{48F8FC01-DC3E-411D-AB5D-47BE5FA7F3BC}" type="presOf" srcId="{5B4D564F-CAB3-44D6-BA6C-A14A92E9FE3A}" destId="{6460516F-51EA-498E-A41E-4ED8C6E6CD43}" srcOrd="1" destOrd="0" presId="urn:microsoft.com/office/officeart/2005/8/layout/list1"/>
    <dgm:cxn modelId="{D7D4502A-29C7-45C0-BB71-BB3DB9692E4E}" srcId="{52537C44-58B4-4F93-A600-56754FD42AFF}" destId="{5B4D564F-CAB3-44D6-BA6C-A14A92E9FE3A}" srcOrd="1" destOrd="0" parTransId="{1FCA0307-EFE5-417D-AA3A-EDB046D0F0AE}" sibTransId="{EBDC6A07-49F4-4553-B6D4-90991651F2D3}"/>
    <dgm:cxn modelId="{7B753263-879F-4631-BDD7-FE5DA933A6B7}" srcId="{52537C44-58B4-4F93-A600-56754FD42AFF}" destId="{BE5DE353-D2A0-42D4-A938-F650174D6927}" srcOrd="2" destOrd="0" parTransId="{56E7E878-E352-4B51-A573-DB4F3DB884C8}" sibTransId="{C9878622-7599-470F-9238-A7350D4DC819}"/>
    <dgm:cxn modelId="{96FE40AF-A987-4089-B7E2-BAE86B475F13}" type="presParOf" srcId="{FEDAC137-AF1E-4C82-A4CC-F1240DEAE4E6}" destId="{2D4FE16A-8C1C-44DD-B4C9-987FDC440AC0}" srcOrd="0" destOrd="0" presId="urn:microsoft.com/office/officeart/2005/8/layout/list1"/>
    <dgm:cxn modelId="{0FFF4BFD-DFF6-458D-AA75-004D4B78FC1A}" type="presParOf" srcId="{2D4FE16A-8C1C-44DD-B4C9-987FDC440AC0}" destId="{2C530F3F-74E9-4DD1-88DB-7CCB466A7DF3}" srcOrd="0" destOrd="0" presId="urn:microsoft.com/office/officeart/2005/8/layout/list1"/>
    <dgm:cxn modelId="{0E7FA77A-D706-4845-99A9-D7C08083C50E}" type="presParOf" srcId="{2D4FE16A-8C1C-44DD-B4C9-987FDC440AC0}" destId="{E3F5B2F6-C1C9-4417-B87B-156389A6DB58}" srcOrd="1" destOrd="0" presId="urn:microsoft.com/office/officeart/2005/8/layout/list1"/>
    <dgm:cxn modelId="{CCDDF94C-17B2-49F4-982E-2FEA55324112}" type="presParOf" srcId="{FEDAC137-AF1E-4C82-A4CC-F1240DEAE4E6}" destId="{FFC6D459-BFE6-423B-A2F0-3AE7716D9CBA}" srcOrd="1" destOrd="0" presId="urn:microsoft.com/office/officeart/2005/8/layout/list1"/>
    <dgm:cxn modelId="{892D3C60-B9FB-4A90-8E9E-2F6CA4B88586}" type="presParOf" srcId="{FEDAC137-AF1E-4C82-A4CC-F1240DEAE4E6}" destId="{6E218995-ACBF-4F32-A46D-7D8C674A4B67}" srcOrd="2" destOrd="0" presId="urn:microsoft.com/office/officeart/2005/8/layout/list1"/>
    <dgm:cxn modelId="{03A466BC-DA18-4ECF-9347-3454B506B944}" type="presParOf" srcId="{FEDAC137-AF1E-4C82-A4CC-F1240DEAE4E6}" destId="{FBCEF0DC-808C-4A2B-B663-DBC32FDFC43C}" srcOrd="3" destOrd="0" presId="urn:microsoft.com/office/officeart/2005/8/layout/list1"/>
    <dgm:cxn modelId="{FBA71773-30DA-42D1-9DE7-53EBEAE84AFE}" type="presParOf" srcId="{FEDAC137-AF1E-4C82-A4CC-F1240DEAE4E6}" destId="{23FFBE63-FD7C-4B1B-B53D-185C2FAFE214}" srcOrd="4" destOrd="0" presId="urn:microsoft.com/office/officeart/2005/8/layout/list1"/>
    <dgm:cxn modelId="{DC7109E6-80AF-4B6F-8FE3-825CD75D6771}" type="presParOf" srcId="{23FFBE63-FD7C-4B1B-B53D-185C2FAFE214}" destId="{8A466AA2-BA2B-4CE7-AEAE-E2987D4A06C6}" srcOrd="0" destOrd="0" presId="urn:microsoft.com/office/officeart/2005/8/layout/list1"/>
    <dgm:cxn modelId="{F5ED2DB2-7CF4-40B5-A502-62AFAFEC8561}" type="presParOf" srcId="{23FFBE63-FD7C-4B1B-B53D-185C2FAFE214}" destId="{6460516F-51EA-498E-A41E-4ED8C6E6CD43}" srcOrd="1" destOrd="0" presId="urn:microsoft.com/office/officeart/2005/8/layout/list1"/>
    <dgm:cxn modelId="{F0CCEE2A-145E-4468-A199-DD59296A8A71}" type="presParOf" srcId="{FEDAC137-AF1E-4C82-A4CC-F1240DEAE4E6}" destId="{D77362AB-F0C8-4B89-B628-F4E3A09EDB69}" srcOrd="5" destOrd="0" presId="urn:microsoft.com/office/officeart/2005/8/layout/list1"/>
    <dgm:cxn modelId="{682D6264-CBBF-4678-9304-5D21BE01B6CD}" type="presParOf" srcId="{FEDAC137-AF1E-4C82-A4CC-F1240DEAE4E6}" destId="{AD651B8B-EABF-4196-B1AC-B71B026AAC6B}" srcOrd="6" destOrd="0" presId="urn:microsoft.com/office/officeart/2005/8/layout/list1"/>
    <dgm:cxn modelId="{B0B14949-9C8A-448B-9A6F-8A00A8830DB3}" type="presParOf" srcId="{FEDAC137-AF1E-4C82-A4CC-F1240DEAE4E6}" destId="{E7180364-7277-455A-ABDC-4038F9BCC138}" srcOrd="7" destOrd="0" presId="urn:microsoft.com/office/officeart/2005/8/layout/list1"/>
    <dgm:cxn modelId="{7D86E92A-FF92-480A-AC64-6F21EC89DDD7}" type="presParOf" srcId="{FEDAC137-AF1E-4C82-A4CC-F1240DEAE4E6}" destId="{2A07BF2F-7B0E-49E5-AD20-E54F97BF0A8D}" srcOrd="8" destOrd="0" presId="urn:microsoft.com/office/officeart/2005/8/layout/list1"/>
    <dgm:cxn modelId="{CF1903D7-975D-433D-AB8C-3C26555CBDAE}" type="presParOf" srcId="{2A07BF2F-7B0E-49E5-AD20-E54F97BF0A8D}" destId="{E843E8AB-0227-455A-9F22-2C053A6981C2}" srcOrd="0" destOrd="0" presId="urn:microsoft.com/office/officeart/2005/8/layout/list1"/>
    <dgm:cxn modelId="{C28C823E-4823-48D4-9C09-A765FE041343}" type="presParOf" srcId="{2A07BF2F-7B0E-49E5-AD20-E54F97BF0A8D}" destId="{FED1AAF2-4ADA-4DB5-89B7-2396863BC95A}" srcOrd="1" destOrd="0" presId="urn:microsoft.com/office/officeart/2005/8/layout/list1"/>
    <dgm:cxn modelId="{0466182B-1B3E-40C7-B4E2-7F4753997293}" type="presParOf" srcId="{FEDAC137-AF1E-4C82-A4CC-F1240DEAE4E6}" destId="{8EEF87D5-032D-4046-8EC8-08972AA94459}" srcOrd="9" destOrd="0" presId="urn:microsoft.com/office/officeart/2005/8/layout/list1"/>
    <dgm:cxn modelId="{090291C3-8473-47E2-9A55-E0C21D8E91C4}" type="presParOf" srcId="{FEDAC137-AF1E-4C82-A4CC-F1240DEAE4E6}" destId="{E0F20EAB-481E-4CF3-820F-FFA1B64A35DA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793F492-A774-4EC5-BD0B-A3B8EFF09936}" type="doc">
      <dgm:prSet loTypeId="urn:microsoft.com/office/officeart/2005/8/layout/list1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2402F14F-E922-4EC7-8F55-B2D0ECA3199B}">
      <dgm:prSet phldrT="[Texto]" custT="1"/>
      <dgm:spPr/>
      <dgm:t>
        <a:bodyPr/>
        <a:lstStyle/>
        <a:p>
          <a:pPr algn="ctr"/>
          <a:endParaRPr lang="es-ES" sz="2000" b="1" smtClean="0">
            <a:latin typeface="+mj-lt"/>
          </a:endParaRPr>
        </a:p>
        <a:p>
          <a:pPr algn="ctr"/>
          <a:r>
            <a:rPr lang="es-ES" sz="2000" b="1" smtClean="0">
              <a:latin typeface="+mj-lt"/>
            </a:rPr>
            <a:t>Materia prima directa.</a:t>
          </a:r>
        </a:p>
        <a:p>
          <a:pPr algn="l"/>
          <a:endParaRPr lang="es-ES" sz="1500" dirty="0">
            <a:latin typeface="+mj-lt"/>
          </a:endParaRPr>
        </a:p>
      </dgm:t>
    </dgm:pt>
    <dgm:pt modelId="{30684DBC-7652-42D2-968B-488C31D09968}" type="parTrans" cxnId="{295A9140-7B99-4B19-A73B-6EB096E43927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2C304D2B-7788-405D-B731-59E0F67F2D08}" type="sibTrans" cxnId="{295A9140-7B99-4B19-A73B-6EB096E43927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0C0B3FE3-446C-4060-9C90-701F4CC9E8CC}">
      <dgm:prSet phldrT="[Texto]" custT="1"/>
      <dgm:spPr/>
      <dgm:t>
        <a:bodyPr/>
        <a:lstStyle/>
        <a:p>
          <a:pPr algn="ctr"/>
          <a:endParaRPr lang="es-ES" sz="2000" b="1" smtClean="0">
            <a:latin typeface="+mj-lt"/>
          </a:endParaRPr>
        </a:p>
        <a:p>
          <a:pPr algn="ctr"/>
          <a:r>
            <a:rPr lang="es-ES" sz="2000" b="1" smtClean="0">
              <a:latin typeface="+mj-lt"/>
            </a:rPr>
            <a:t>Materia prima indirecta.</a:t>
          </a:r>
        </a:p>
        <a:p>
          <a:pPr algn="l"/>
          <a:endParaRPr lang="es-ES" sz="2000" dirty="0" smtClean="0">
            <a:latin typeface="+mj-lt"/>
          </a:endParaRPr>
        </a:p>
      </dgm:t>
    </dgm:pt>
    <dgm:pt modelId="{FA400318-F31A-41A2-8EB0-C0775F40E39A}" type="parTrans" cxnId="{6E337DA9-B73F-472E-8468-C0285F62B401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2500A40D-75D5-43B1-A098-38652E40C229}" type="sibTrans" cxnId="{6E337DA9-B73F-472E-8468-C0285F62B401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CE66F14C-6334-4DDB-ABFC-AA51E097394F}">
      <dgm:prSet phldrT="[Texto]" custT="1"/>
      <dgm:spPr/>
      <dgm:t>
        <a:bodyPr/>
        <a:lstStyle/>
        <a:p>
          <a:r>
            <a:rPr lang="es-ES" sz="1800" dirty="0" smtClean="0">
              <a:latin typeface="+mj-lt"/>
            </a:rPr>
            <a:t>Son los materiales que se cargan directamente al costo del producto.</a:t>
          </a:r>
          <a:endParaRPr lang="es-ES" sz="1800" dirty="0">
            <a:latin typeface="+mj-lt"/>
          </a:endParaRPr>
        </a:p>
      </dgm:t>
    </dgm:pt>
    <dgm:pt modelId="{2F90D718-C76F-44F7-A5C1-C4839AD257A2}" type="parTrans" cxnId="{AEEBC74A-77E5-4613-A2B6-8605BBFA70D6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08CE984A-C2DF-4741-827A-53B70CC31DC2}" type="sibTrans" cxnId="{AEEBC74A-77E5-4613-A2B6-8605BBFA70D6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B08A83A3-C199-4E49-81F1-F69DC4B02EC2}">
      <dgm:prSet phldrT="[Texto]" custT="1"/>
      <dgm:spPr/>
      <dgm:t>
        <a:bodyPr/>
        <a:lstStyle/>
        <a:p>
          <a:pPr algn="just"/>
          <a:r>
            <a:rPr lang="es-ES" sz="1800" dirty="0" smtClean="0">
              <a:latin typeface="+mj-lt"/>
            </a:rPr>
            <a:t>Son los materiales que no pueden cargarse directamente al costo del producto, por que se utilizan en beneficio de la producción general.</a:t>
          </a:r>
          <a:endParaRPr lang="es-ES" sz="1800" dirty="0">
            <a:latin typeface="+mj-lt"/>
          </a:endParaRPr>
        </a:p>
      </dgm:t>
    </dgm:pt>
    <dgm:pt modelId="{2F2AAF66-EACE-41ED-A3F7-C7A625A409A9}" type="parTrans" cxnId="{4435EC4B-E324-4BC2-9AED-F3D2844E882D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7B4D63AD-B681-4181-ACCD-6607769128DF}" type="sibTrans" cxnId="{4435EC4B-E324-4BC2-9AED-F3D2844E882D}">
      <dgm:prSet/>
      <dgm:spPr/>
      <dgm:t>
        <a:bodyPr/>
        <a:lstStyle/>
        <a:p>
          <a:endParaRPr lang="es-ES">
            <a:latin typeface="+mj-lt"/>
          </a:endParaRPr>
        </a:p>
      </dgm:t>
    </dgm:pt>
    <dgm:pt modelId="{6A7B8189-DA09-45D8-9546-F8DBF1AE413D}" type="pres">
      <dgm:prSet presAssocID="{3793F492-A774-4EC5-BD0B-A3B8EFF0993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97D37120-A3AD-4A60-BB78-1EFBF8B56D3A}" type="pres">
      <dgm:prSet presAssocID="{2402F14F-E922-4EC7-8F55-B2D0ECA3199B}" presName="parentLin" presStyleCnt="0"/>
      <dgm:spPr/>
      <dgm:t>
        <a:bodyPr/>
        <a:lstStyle/>
        <a:p>
          <a:endParaRPr lang="es-ES"/>
        </a:p>
      </dgm:t>
    </dgm:pt>
    <dgm:pt modelId="{F546C162-EC5F-4C3C-9365-672CBFEEA1DA}" type="pres">
      <dgm:prSet presAssocID="{2402F14F-E922-4EC7-8F55-B2D0ECA3199B}" presName="parentLeftMargin" presStyleLbl="node1" presStyleIdx="0" presStyleCnt="2"/>
      <dgm:spPr/>
      <dgm:t>
        <a:bodyPr/>
        <a:lstStyle/>
        <a:p>
          <a:endParaRPr lang="es-ES"/>
        </a:p>
      </dgm:t>
    </dgm:pt>
    <dgm:pt modelId="{0F6AD1C4-5A6B-467B-AA34-D8226340A029}" type="pres">
      <dgm:prSet presAssocID="{2402F14F-E922-4EC7-8F55-B2D0ECA3199B}" presName="parentText" presStyleLbl="node1" presStyleIdx="0" presStyleCnt="2" custScaleY="49567" custLinFactNeighborY="39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965DF77-7E61-4EB2-B6A2-09BAADD19F8F}" type="pres">
      <dgm:prSet presAssocID="{2402F14F-E922-4EC7-8F55-B2D0ECA3199B}" presName="negativeSpace" presStyleCnt="0"/>
      <dgm:spPr/>
      <dgm:t>
        <a:bodyPr/>
        <a:lstStyle/>
        <a:p>
          <a:endParaRPr lang="es-ES"/>
        </a:p>
      </dgm:t>
    </dgm:pt>
    <dgm:pt modelId="{43CC4D63-047D-45DA-9E8B-43ABEFBB5562}" type="pres">
      <dgm:prSet presAssocID="{2402F14F-E922-4EC7-8F55-B2D0ECA3199B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722A908-5D40-474B-B9D1-14557EEE101A}" type="pres">
      <dgm:prSet presAssocID="{2C304D2B-7788-405D-B731-59E0F67F2D08}" presName="spaceBetweenRectangles" presStyleCnt="0"/>
      <dgm:spPr/>
      <dgm:t>
        <a:bodyPr/>
        <a:lstStyle/>
        <a:p>
          <a:endParaRPr lang="es-ES"/>
        </a:p>
      </dgm:t>
    </dgm:pt>
    <dgm:pt modelId="{F1CFBFC3-2B3F-4F4B-9B62-EAEFB201D349}" type="pres">
      <dgm:prSet presAssocID="{0C0B3FE3-446C-4060-9C90-701F4CC9E8CC}" presName="parentLin" presStyleCnt="0"/>
      <dgm:spPr/>
      <dgm:t>
        <a:bodyPr/>
        <a:lstStyle/>
        <a:p>
          <a:endParaRPr lang="es-ES"/>
        </a:p>
      </dgm:t>
    </dgm:pt>
    <dgm:pt modelId="{A562ECE2-9FF4-41EE-89B3-CF72583EABFA}" type="pres">
      <dgm:prSet presAssocID="{0C0B3FE3-446C-4060-9C90-701F4CC9E8CC}" presName="parentLeftMargin" presStyleLbl="node1" presStyleIdx="0" presStyleCnt="2"/>
      <dgm:spPr/>
      <dgm:t>
        <a:bodyPr/>
        <a:lstStyle/>
        <a:p>
          <a:endParaRPr lang="es-ES"/>
        </a:p>
      </dgm:t>
    </dgm:pt>
    <dgm:pt modelId="{5077CF84-06B4-4032-86B7-EA371D2CA7E4}" type="pres">
      <dgm:prSet presAssocID="{0C0B3FE3-446C-4060-9C90-701F4CC9E8CC}" presName="parentText" presStyleLbl="node1" presStyleIdx="1" presStyleCnt="2" custScaleY="45950" custLinFactNeighborX="-14851" custLinFactNeighborY="-1368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C0E962B-F445-43F2-8A8D-58E77A0C437C}" type="pres">
      <dgm:prSet presAssocID="{0C0B3FE3-446C-4060-9C90-701F4CC9E8CC}" presName="negativeSpace" presStyleCnt="0"/>
      <dgm:spPr/>
      <dgm:t>
        <a:bodyPr/>
        <a:lstStyle/>
        <a:p>
          <a:endParaRPr lang="es-ES"/>
        </a:p>
      </dgm:t>
    </dgm:pt>
    <dgm:pt modelId="{10C30C79-16D1-4CCF-A8E3-FDB37610DB9E}" type="pres">
      <dgm:prSet presAssocID="{0C0B3FE3-446C-4060-9C90-701F4CC9E8CC}" presName="childText" presStyleLbl="conFgAcc1" presStyleIdx="1" presStyleCnt="2" custLinFactNeighborY="420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9F9B6FC-7E1E-4819-9A56-A9287C6587E6}" type="presOf" srcId="{CE66F14C-6334-4DDB-ABFC-AA51E097394F}" destId="{43CC4D63-047D-45DA-9E8B-43ABEFBB5562}" srcOrd="0" destOrd="0" presId="urn:microsoft.com/office/officeart/2005/8/layout/list1"/>
    <dgm:cxn modelId="{4435EC4B-E324-4BC2-9AED-F3D2844E882D}" srcId="{0C0B3FE3-446C-4060-9C90-701F4CC9E8CC}" destId="{B08A83A3-C199-4E49-81F1-F69DC4B02EC2}" srcOrd="0" destOrd="0" parTransId="{2F2AAF66-EACE-41ED-A3F7-C7A625A409A9}" sibTransId="{7B4D63AD-B681-4181-ACCD-6607769128DF}"/>
    <dgm:cxn modelId="{11F4587A-0545-4532-AE2C-387B5377D202}" type="presOf" srcId="{3793F492-A774-4EC5-BD0B-A3B8EFF09936}" destId="{6A7B8189-DA09-45D8-9546-F8DBF1AE413D}" srcOrd="0" destOrd="0" presId="urn:microsoft.com/office/officeart/2005/8/layout/list1"/>
    <dgm:cxn modelId="{9814EA1C-EEB2-48C8-A2A6-8144636A1A89}" type="presOf" srcId="{0C0B3FE3-446C-4060-9C90-701F4CC9E8CC}" destId="{A562ECE2-9FF4-41EE-89B3-CF72583EABFA}" srcOrd="0" destOrd="0" presId="urn:microsoft.com/office/officeart/2005/8/layout/list1"/>
    <dgm:cxn modelId="{6E337DA9-B73F-472E-8468-C0285F62B401}" srcId="{3793F492-A774-4EC5-BD0B-A3B8EFF09936}" destId="{0C0B3FE3-446C-4060-9C90-701F4CC9E8CC}" srcOrd="1" destOrd="0" parTransId="{FA400318-F31A-41A2-8EB0-C0775F40E39A}" sibTransId="{2500A40D-75D5-43B1-A098-38652E40C229}"/>
    <dgm:cxn modelId="{295A9140-7B99-4B19-A73B-6EB096E43927}" srcId="{3793F492-A774-4EC5-BD0B-A3B8EFF09936}" destId="{2402F14F-E922-4EC7-8F55-B2D0ECA3199B}" srcOrd="0" destOrd="0" parTransId="{30684DBC-7652-42D2-968B-488C31D09968}" sibTransId="{2C304D2B-7788-405D-B731-59E0F67F2D08}"/>
    <dgm:cxn modelId="{6A2B593C-032B-40BA-A8E4-AD138D21447A}" type="presOf" srcId="{2402F14F-E922-4EC7-8F55-B2D0ECA3199B}" destId="{F546C162-EC5F-4C3C-9365-672CBFEEA1DA}" srcOrd="0" destOrd="0" presId="urn:microsoft.com/office/officeart/2005/8/layout/list1"/>
    <dgm:cxn modelId="{3265EC22-4B2F-472C-A2D6-76FBA2F02877}" type="presOf" srcId="{B08A83A3-C199-4E49-81F1-F69DC4B02EC2}" destId="{10C30C79-16D1-4CCF-A8E3-FDB37610DB9E}" srcOrd="0" destOrd="0" presId="urn:microsoft.com/office/officeart/2005/8/layout/list1"/>
    <dgm:cxn modelId="{75EFC46E-C19C-4FC1-8CA0-6DA839AE491A}" type="presOf" srcId="{0C0B3FE3-446C-4060-9C90-701F4CC9E8CC}" destId="{5077CF84-06B4-4032-86B7-EA371D2CA7E4}" srcOrd="1" destOrd="0" presId="urn:microsoft.com/office/officeart/2005/8/layout/list1"/>
    <dgm:cxn modelId="{2C64BE1D-DB4C-4987-81B7-19A5E6B76D5B}" type="presOf" srcId="{2402F14F-E922-4EC7-8F55-B2D0ECA3199B}" destId="{0F6AD1C4-5A6B-467B-AA34-D8226340A029}" srcOrd="1" destOrd="0" presId="urn:microsoft.com/office/officeart/2005/8/layout/list1"/>
    <dgm:cxn modelId="{AEEBC74A-77E5-4613-A2B6-8605BBFA70D6}" srcId="{2402F14F-E922-4EC7-8F55-B2D0ECA3199B}" destId="{CE66F14C-6334-4DDB-ABFC-AA51E097394F}" srcOrd="0" destOrd="0" parTransId="{2F90D718-C76F-44F7-A5C1-C4839AD257A2}" sibTransId="{08CE984A-C2DF-4741-827A-53B70CC31DC2}"/>
    <dgm:cxn modelId="{1065D78F-95C3-4B63-8895-DADD9EA7DFB3}" type="presParOf" srcId="{6A7B8189-DA09-45D8-9546-F8DBF1AE413D}" destId="{97D37120-A3AD-4A60-BB78-1EFBF8B56D3A}" srcOrd="0" destOrd="0" presId="urn:microsoft.com/office/officeart/2005/8/layout/list1"/>
    <dgm:cxn modelId="{FDB0D966-C7E1-4462-97EE-7F535EA01538}" type="presParOf" srcId="{97D37120-A3AD-4A60-BB78-1EFBF8B56D3A}" destId="{F546C162-EC5F-4C3C-9365-672CBFEEA1DA}" srcOrd="0" destOrd="0" presId="urn:microsoft.com/office/officeart/2005/8/layout/list1"/>
    <dgm:cxn modelId="{37D75E7B-867B-46EC-9F74-E7C36BAB9033}" type="presParOf" srcId="{97D37120-A3AD-4A60-BB78-1EFBF8B56D3A}" destId="{0F6AD1C4-5A6B-467B-AA34-D8226340A029}" srcOrd="1" destOrd="0" presId="urn:microsoft.com/office/officeart/2005/8/layout/list1"/>
    <dgm:cxn modelId="{970465ED-6ED8-4F52-8F73-DABB9B959699}" type="presParOf" srcId="{6A7B8189-DA09-45D8-9546-F8DBF1AE413D}" destId="{D965DF77-7E61-4EB2-B6A2-09BAADD19F8F}" srcOrd="1" destOrd="0" presId="urn:microsoft.com/office/officeart/2005/8/layout/list1"/>
    <dgm:cxn modelId="{A95109FF-2D92-47C5-B7F4-5B90A5D11B65}" type="presParOf" srcId="{6A7B8189-DA09-45D8-9546-F8DBF1AE413D}" destId="{43CC4D63-047D-45DA-9E8B-43ABEFBB5562}" srcOrd="2" destOrd="0" presId="urn:microsoft.com/office/officeart/2005/8/layout/list1"/>
    <dgm:cxn modelId="{06A707BD-293C-4323-8611-2EE4E5B63B01}" type="presParOf" srcId="{6A7B8189-DA09-45D8-9546-F8DBF1AE413D}" destId="{C722A908-5D40-474B-B9D1-14557EEE101A}" srcOrd="3" destOrd="0" presId="urn:microsoft.com/office/officeart/2005/8/layout/list1"/>
    <dgm:cxn modelId="{6465FFE3-026E-4EC6-B00D-53B438985203}" type="presParOf" srcId="{6A7B8189-DA09-45D8-9546-F8DBF1AE413D}" destId="{F1CFBFC3-2B3F-4F4B-9B62-EAEFB201D349}" srcOrd="4" destOrd="0" presId="urn:microsoft.com/office/officeart/2005/8/layout/list1"/>
    <dgm:cxn modelId="{B3682987-D479-4616-85BE-086DDE7B9CF5}" type="presParOf" srcId="{F1CFBFC3-2B3F-4F4B-9B62-EAEFB201D349}" destId="{A562ECE2-9FF4-41EE-89B3-CF72583EABFA}" srcOrd="0" destOrd="0" presId="urn:microsoft.com/office/officeart/2005/8/layout/list1"/>
    <dgm:cxn modelId="{B52E0C7E-E0A8-42B1-A26D-380FEAB9B7A6}" type="presParOf" srcId="{F1CFBFC3-2B3F-4F4B-9B62-EAEFB201D349}" destId="{5077CF84-06B4-4032-86B7-EA371D2CA7E4}" srcOrd="1" destOrd="0" presId="urn:microsoft.com/office/officeart/2005/8/layout/list1"/>
    <dgm:cxn modelId="{BBEF0BC2-0EA8-4843-8F18-DC1D18A16F67}" type="presParOf" srcId="{6A7B8189-DA09-45D8-9546-F8DBF1AE413D}" destId="{6C0E962B-F445-43F2-8A8D-58E77A0C437C}" srcOrd="5" destOrd="0" presId="urn:microsoft.com/office/officeart/2005/8/layout/list1"/>
    <dgm:cxn modelId="{FF9A99B9-E250-4735-8197-77D1C6AD0609}" type="presParOf" srcId="{6A7B8189-DA09-45D8-9546-F8DBF1AE413D}" destId="{10C30C79-16D1-4CCF-A8E3-FDB37610DB9E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793F492-A774-4EC5-BD0B-A3B8EFF09936}" type="doc">
      <dgm:prSet loTypeId="urn:microsoft.com/office/officeart/2005/8/layout/list1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2402F14F-E922-4EC7-8F55-B2D0ECA3199B}">
      <dgm:prSet phldrT="[Texto]" custT="1"/>
      <dgm:spPr/>
      <dgm:t>
        <a:bodyPr/>
        <a:lstStyle/>
        <a:p>
          <a:pPr algn="ctr"/>
          <a:endParaRPr lang="es-ES" sz="2000" b="1" dirty="0" smtClean="0"/>
        </a:p>
        <a:p>
          <a:pPr algn="ctr"/>
          <a:r>
            <a:rPr lang="es-ES" sz="2000" b="1" dirty="0" smtClean="0"/>
            <a:t>Mano de obra directa.</a:t>
          </a:r>
        </a:p>
        <a:p>
          <a:pPr algn="l"/>
          <a:endParaRPr lang="es-ES" sz="1500" dirty="0"/>
        </a:p>
      </dgm:t>
    </dgm:pt>
    <dgm:pt modelId="{30684DBC-7652-42D2-968B-488C31D09968}" type="parTrans" cxnId="{295A9140-7B99-4B19-A73B-6EB096E43927}">
      <dgm:prSet/>
      <dgm:spPr/>
      <dgm:t>
        <a:bodyPr/>
        <a:lstStyle/>
        <a:p>
          <a:endParaRPr lang="es-ES"/>
        </a:p>
      </dgm:t>
    </dgm:pt>
    <dgm:pt modelId="{2C304D2B-7788-405D-B731-59E0F67F2D08}" type="sibTrans" cxnId="{295A9140-7B99-4B19-A73B-6EB096E43927}">
      <dgm:prSet/>
      <dgm:spPr/>
      <dgm:t>
        <a:bodyPr/>
        <a:lstStyle/>
        <a:p>
          <a:endParaRPr lang="es-ES"/>
        </a:p>
      </dgm:t>
    </dgm:pt>
    <dgm:pt modelId="{0C0B3FE3-446C-4060-9C90-701F4CC9E8CC}">
      <dgm:prSet phldrT="[Texto]" custT="1"/>
      <dgm:spPr/>
      <dgm:t>
        <a:bodyPr/>
        <a:lstStyle/>
        <a:p>
          <a:pPr algn="ctr"/>
          <a:endParaRPr lang="es-ES" sz="2000" b="1" smtClean="0"/>
        </a:p>
        <a:p>
          <a:pPr algn="ctr"/>
          <a:r>
            <a:rPr lang="es-ES" sz="2000" b="1" smtClean="0"/>
            <a:t>Mano de obra indirecta.</a:t>
          </a:r>
        </a:p>
        <a:p>
          <a:pPr algn="l"/>
          <a:endParaRPr lang="es-ES" sz="2000" dirty="0" smtClean="0"/>
        </a:p>
      </dgm:t>
    </dgm:pt>
    <dgm:pt modelId="{FA400318-F31A-41A2-8EB0-C0775F40E39A}" type="parTrans" cxnId="{6E337DA9-B73F-472E-8468-C0285F62B401}">
      <dgm:prSet/>
      <dgm:spPr/>
      <dgm:t>
        <a:bodyPr/>
        <a:lstStyle/>
        <a:p>
          <a:endParaRPr lang="es-ES"/>
        </a:p>
      </dgm:t>
    </dgm:pt>
    <dgm:pt modelId="{2500A40D-75D5-43B1-A098-38652E40C229}" type="sibTrans" cxnId="{6E337DA9-B73F-472E-8468-C0285F62B401}">
      <dgm:prSet/>
      <dgm:spPr/>
      <dgm:t>
        <a:bodyPr/>
        <a:lstStyle/>
        <a:p>
          <a:endParaRPr lang="es-ES"/>
        </a:p>
      </dgm:t>
    </dgm:pt>
    <dgm:pt modelId="{CE66F14C-6334-4DDB-ABFC-AA51E097394F}">
      <dgm:prSet phldrT="[Texto]" custT="1"/>
      <dgm:spPr/>
      <dgm:t>
        <a:bodyPr/>
        <a:lstStyle/>
        <a:p>
          <a:r>
            <a:rPr lang="es-ES" sz="1800" dirty="0" smtClean="0">
              <a:latin typeface="Garamond" pitchFamily="18" charset="0"/>
            </a:rPr>
            <a:t>Es el esfuerzo humano que interviene directamente en el proceso de transformación.</a:t>
          </a:r>
          <a:endParaRPr lang="es-ES" sz="1800" dirty="0"/>
        </a:p>
      </dgm:t>
    </dgm:pt>
    <dgm:pt modelId="{2F90D718-C76F-44F7-A5C1-C4839AD257A2}" type="parTrans" cxnId="{AEEBC74A-77E5-4613-A2B6-8605BBFA70D6}">
      <dgm:prSet/>
      <dgm:spPr/>
      <dgm:t>
        <a:bodyPr/>
        <a:lstStyle/>
        <a:p>
          <a:endParaRPr lang="es-ES"/>
        </a:p>
      </dgm:t>
    </dgm:pt>
    <dgm:pt modelId="{08CE984A-C2DF-4741-827A-53B70CC31DC2}" type="sibTrans" cxnId="{AEEBC74A-77E5-4613-A2B6-8605BBFA70D6}">
      <dgm:prSet/>
      <dgm:spPr/>
      <dgm:t>
        <a:bodyPr/>
        <a:lstStyle/>
        <a:p>
          <a:endParaRPr lang="es-ES"/>
        </a:p>
      </dgm:t>
    </dgm:pt>
    <dgm:pt modelId="{B08A83A3-C199-4E49-81F1-F69DC4B02EC2}">
      <dgm:prSet phldrT="[Texto]" custT="1"/>
      <dgm:spPr/>
      <dgm:t>
        <a:bodyPr/>
        <a:lstStyle/>
        <a:p>
          <a:pPr algn="just"/>
          <a:r>
            <a:rPr lang="es-ES" sz="1800" dirty="0" smtClean="0">
              <a:latin typeface="Garamond" pitchFamily="18" charset="0"/>
            </a:rPr>
            <a:t>Es el esfuerzo humano dedicado a la gerencia, supervisión, inspección y vigilancia del proceso productivo en general de la empresa.</a:t>
          </a:r>
          <a:endParaRPr lang="es-ES" sz="1800" dirty="0"/>
        </a:p>
      </dgm:t>
    </dgm:pt>
    <dgm:pt modelId="{2F2AAF66-EACE-41ED-A3F7-C7A625A409A9}" type="parTrans" cxnId="{4435EC4B-E324-4BC2-9AED-F3D2844E882D}">
      <dgm:prSet/>
      <dgm:spPr/>
      <dgm:t>
        <a:bodyPr/>
        <a:lstStyle/>
        <a:p>
          <a:endParaRPr lang="es-ES"/>
        </a:p>
      </dgm:t>
    </dgm:pt>
    <dgm:pt modelId="{7B4D63AD-B681-4181-ACCD-6607769128DF}" type="sibTrans" cxnId="{4435EC4B-E324-4BC2-9AED-F3D2844E882D}">
      <dgm:prSet/>
      <dgm:spPr/>
      <dgm:t>
        <a:bodyPr/>
        <a:lstStyle/>
        <a:p>
          <a:endParaRPr lang="es-ES"/>
        </a:p>
      </dgm:t>
    </dgm:pt>
    <dgm:pt modelId="{D3935DCC-2E2C-44A9-BDDA-CC4B2EBC5108}" type="pres">
      <dgm:prSet presAssocID="{3793F492-A774-4EC5-BD0B-A3B8EFF0993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F16C71F-B193-46BB-9DD8-18666B29A0DC}" type="pres">
      <dgm:prSet presAssocID="{2402F14F-E922-4EC7-8F55-B2D0ECA3199B}" presName="parentLin" presStyleCnt="0"/>
      <dgm:spPr/>
      <dgm:t>
        <a:bodyPr/>
        <a:lstStyle/>
        <a:p>
          <a:endParaRPr lang="es-ES"/>
        </a:p>
      </dgm:t>
    </dgm:pt>
    <dgm:pt modelId="{E69DE91E-86DD-415D-BDAB-287C9FD73CB2}" type="pres">
      <dgm:prSet presAssocID="{2402F14F-E922-4EC7-8F55-B2D0ECA3199B}" presName="parentLeftMargin" presStyleLbl="node1" presStyleIdx="0" presStyleCnt="2"/>
      <dgm:spPr/>
      <dgm:t>
        <a:bodyPr/>
        <a:lstStyle/>
        <a:p>
          <a:endParaRPr lang="es-ES"/>
        </a:p>
      </dgm:t>
    </dgm:pt>
    <dgm:pt modelId="{1D8ECD97-62C8-4DD8-8359-B10883432A34}" type="pres">
      <dgm:prSet presAssocID="{2402F14F-E922-4EC7-8F55-B2D0ECA3199B}" presName="parentText" presStyleLbl="node1" presStyleIdx="0" presStyleCnt="2" custScaleY="41914" custLinFactNeighborX="-40594" custLinFactNeighborY="-2254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96B66A6-D647-4A60-8E53-F83CDA96857D}" type="pres">
      <dgm:prSet presAssocID="{2402F14F-E922-4EC7-8F55-B2D0ECA3199B}" presName="negativeSpace" presStyleCnt="0"/>
      <dgm:spPr/>
      <dgm:t>
        <a:bodyPr/>
        <a:lstStyle/>
        <a:p>
          <a:endParaRPr lang="es-ES"/>
        </a:p>
      </dgm:t>
    </dgm:pt>
    <dgm:pt modelId="{A810AB96-D742-4203-A327-A59148492232}" type="pres">
      <dgm:prSet presAssocID="{2402F14F-E922-4EC7-8F55-B2D0ECA3199B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9AD668F-209C-42FA-8286-DEBD8B0DC33F}" type="pres">
      <dgm:prSet presAssocID="{2C304D2B-7788-405D-B731-59E0F67F2D08}" presName="spaceBetweenRectangles" presStyleCnt="0"/>
      <dgm:spPr/>
      <dgm:t>
        <a:bodyPr/>
        <a:lstStyle/>
        <a:p>
          <a:endParaRPr lang="es-ES"/>
        </a:p>
      </dgm:t>
    </dgm:pt>
    <dgm:pt modelId="{ACB0CCAE-429B-4134-8959-CDF8FEE6CA9D}" type="pres">
      <dgm:prSet presAssocID="{0C0B3FE3-446C-4060-9C90-701F4CC9E8CC}" presName="parentLin" presStyleCnt="0"/>
      <dgm:spPr/>
      <dgm:t>
        <a:bodyPr/>
        <a:lstStyle/>
        <a:p>
          <a:endParaRPr lang="es-ES"/>
        </a:p>
      </dgm:t>
    </dgm:pt>
    <dgm:pt modelId="{BD8404C4-051A-4AE2-95DA-F1611A7A4711}" type="pres">
      <dgm:prSet presAssocID="{0C0B3FE3-446C-4060-9C90-701F4CC9E8CC}" presName="parentLeftMargin" presStyleLbl="node1" presStyleIdx="0" presStyleCnt="2"/>
      <dgm:spPr/>
      <dgm:t>
        <a:bodyPr/>
        <a:lstStyle/>
        <a:p>
          <a:endParaRPr lang="es-ES"/>
        </a:p>
      </dgm:t>
    </dgm:pt>
    <dgm:pt modelId="{213E5B45-E25A-433F-BE93-87BD1C847DD3}" type="pres">
      <dgm:prSet presAssocID="{0C0B3FE3-446C-4060-9C90-701F4CC9E8CC}" presName="parentText" presStyleLbl="node1" presStyleIdx="1" presStyleCnt="2" custScaleY="42995" custLinFactNeighborY="-565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55CB185-39BA-4BFD-BD00-9B03908D8321}" type="pres">
      <dgm:prSet presAssocID="{0C0B3FE3-446C-4060-9C90-701F4CC9E8CC}" presName="negativeSpace" presStyleCnt="0"/>
      <dgm:spPr/>
      <dgm:t>
        <a:bodyPr/>
        <a:lstStyle/>
        <a:p>
          <a:endParaRPr lang="es-ES"/>
        </a:p>
      </dgm:t>
    </dgm:pt>
    <dgm:pt modelId="{6E9212CC-88C4-4A44-941D-E7D0C950E3D5}" type="pres">
      <dgm:prSet presAssocID="{0C0B3FE3-446C-4060-9C90-701F4CC9E8CC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4435EC4B-E324-4BC2-9AED-F3D2844E882D}" srcId="{0C0B3FE3-446C-4060-9C90-701F4CC9E8CC}" destId="{B08A83A3-C199-4E49-81F1-F69DC4B02EC2}" srcOrd="0" destOrd="0" parTransId="{2F2AAF66-EACE-41ED-A3F7-C7A625A409A9}" sibTransId="{7B4D63AD-B681-4181-ACCD-6607769128DF}"/>
    <dgm:cxn modelId="{6E337DA9-B73F-472E-8468-C0285F62B401}" srcId="{3793F492-A774-4EC5-BD0B-A3B8EFF09936}" destId="{0C0B3FE3-446C-4060-9C90-701F4CC9E8CC}" srcOrd="1" destOrd="0" parTransId="{FA400318-F31A-41A2-8EB0-C0775F40E39A}" sibTransId="{2500A40D-75D5-43B1-A098-38652E40C229}"/>
    <dgm:cxn modelId="{42216D1D-920C-472F-B115-C9BF07D0148C}" type="presOf" srcId="{3793F492-A774-4EC5-BD0B-A3B8EFF09936}" destId="{D3935DCC-2E2C-44A9-BDDA-CC4B2EBC5108}" srcOrd="0" destOrd="0" presId="urn:microsoft.com/office/officeart/2005/8/layout/list1"/>
    <dgm:cxn modelId="{EA791346-9654-4A52-83B4-1B16A5FC78B8}" type="presOf" srcId="{B08A83A3-C199-4E49-81F1-F69DC4B02EC2}" destId="{6E9212CC-88C4-4A44-941D-E7D0C950E3D5}" srcOrd="0" destOrd="0" presId="urn:microsoft.com/office/officeart/2005/8/layout/list1"/>
    <dgm:cxn modelId="{295A9140-7B99-4B19-A73B-6EB096E43927}" srcId="{3793F492-A774-4EC5-BD0B-A3B8EFF09936}" destId="{2402F14F-E922-4EC7-8F55-B2D0ECA3199B}" srcOrd="0" destOrd="0" parTransId="{30684DBC-7652-42D2-968B-488C31D09968}" sibTransId="{2C304D2B-7788-405D-B731-59E0F67F2D08}"/>
    <dgm:cxn modelId="{A55E202B-C3C2-4DFA-84EE-D1BC1810B3B3}" type="presOf" srcId="{CE66F14C-6334-4DDB-ABFC-AA51E097394F}" destId="{A810AB96-D742-4203-A327-A59148492232}" srcOrd="0" destOrd="0" presId="urn:microsoft.com/office/officeart/2005/8/layout/list1"/>
    <dgm:cxn modelId="{84F30F67-DFC9-4141-95B5-45D7D75DC46B}" type="presOf" srcId="{0C0B3FE3-446C-4060-9C90-701F4CC9E8CC}" destId="{BD8404C4-051A-4AE2-95DA-F1611A7A4711}" srcOrd="0" destOrd="0" presId="urn:microsoft.com/office/officeart/2005/8/layout/list1"/>
    <dgm:cxn modelId="{440BBFBB-572B-4113-96E2-B590EBC5D78C}" type="presOf" srcId="{2402F14F-E922-4EC7-8F55-B2D0ECA3199B}" destId="{E69DE91E-86DD-415D-BDAB-287C9FD73CB2}" srcOrd="0" destOrd="0" presId="urn:microsoft.com/office/officeart/2005/8/layout/list1"/>
    <dgm:cxn modelId="{466D57D1-B26D-4A51-B01E-E33B2143C902}" type="presOf" srcId="{2402F14F-E922-4EC7-8F55-B2D0ECA3199B}" destId="{1D8ECD97-62C8-4DD8-8359-B10883432A34}" srcOrd="1" destOrd="0" presId="urn:microsoft.com/office/officeart/2005/8/layout/list1"/>
    <dgm:cxn modelId="{AEEBC74A-77E5-4613-A2B6-8605BBFA70D6}" srcId="{2402F14F-E922-4EC7-8F55-B2D0ECA3199B}" destId="{CE66F14C-6334-4DDB-ABFC-AA51E097394F}" srcOrd="0" destOrd="0" parTransId="{2F90D718-C76F-44F7-A5C1-C4839AD257A2}" sibTransId="{08CE984A-C2DF-4741-827A-53B70CC31DC2}"/>
    <dgm:cxn modelId="{BE1D07A9-EBC5-4C50-9CCC-B5E8FDEE2EAF}" type="presOf" srcId="{0C0B3FE3-446C-4060-9C90-701F4CC9E8CC}" destId="{213E5B45-E25A-433F-BE93-87BD1C847DD3}" srcOrd="1" destOrd="0" presId="urn:microsoft.com/office/officeart/2005/8/layout/list1"/>
    <dgm:cxn modelId="{6FABA1CE-9BED-4024-BA16-99DF3E3ADA90}" type="presParOf" srcId="{D3935DCC-2E2C-44A9-BDDA-CC4B2EBC5108}" destId="{0F16C71F-B193-46BB-9DD8-18666B29A0DC}" srcOrd="0" destOrd="0" presId="urn:microsoft.com/office/officeart/2005/8/layout/list1"/>
    <dgm:cxn modelId="{80FC0DA9-226F-4479-A5E3-8480B70AB81F}" type="presParOf" srcId="{0F16C71F-B193-46BB-9DD8-18666B29A0DC}" destId="{E69DE91E-86DD-415D-BDAB-287C9FD73CB2}" srcOrd="0" destOrd="0" presId="urn:microsoft.com/office/officeart/2005/8/layout/list1"/>
    <dgm:cxn modelId="{DD7B6B81-3504-4F78-8897-7ABDD9E16E16}" type="presParOf" srcId="{0F16C71F-B193-46BB-9DD8-18666B29A0DC}" destId="{1D8ECD97-62C8-4DD8-8359-B10883432A34}" srcOrd="1" destOrd="0" presId="urn:microsoft.com/office/officeart/2005/8/layout/list1"/>
    <dgm:cxn modelId="{F4256C3A-6F4B-41E5-A4DD-4AD9A1844A38}" type="presParOf" srcId="{D3935DCC-2E2C-44A9-BDDA-CC4B2EBC5108}" destId="{796B66A6-D647-4A60-8E53-F83CDA96857D}" srcOrd="1" destOrd="0" presId="urn:microsoft.com/office/officeart/2005/8/layout/list1"/>
    <dgm:cxn modelId="{06D67512-04BF-44B7-9D66-64566A7DD034}" type="presParOf" srcId="{D3935DCC-2E2C-44A9-BDDA-CC4B2EBC5108}" destId="{A810AB96-D742-4203-A327-A59148492232}" srcOrd="2" destOrd="0" presId="urn:microsoft.com/office/officeart/2005/8/layout/list1"/>
    <dgm:cxn modelId="{F7D3F988-5FFA-4ACE-8E73-2EA8937461BA}" type="presParOf" srcId="{D3935DCC-2E2C-44A9-BDDA-CC4B2EBC5108}" destId="{09AD668F-209C-42FA-8286-DEBD8B0DC33F}" srcOrd="3" destOrd="0" presId="urn:microsoft.com/office/officeart/2005/8/layout/list1"/>
    <dgm:cxn modelId="{272A8BAD-2909-4FB3-AF9A-5E410C796991}" type="presParOf" srcId="{D3935DCC-2E2C-44A9-BDDA-CC4B2EBC5108}" destId="{ACB0CCAE-429B-4134-8959-CDF8FEE6CA9D}" srcOrd="4" destOrd="0" presId="urn:microsoft.com/office/officeart/2005/8/layout/list1"/>
    <dgm:cxn modelId="{AD4E7362-7CD7-4684-A4FC-A6DDEE717480}" type="presParOf" srcId="{ACB0CCAE-429B-4134-8959-CDF8FEE6CA9D}" destId="{BD8404C4-051A-4AE2-95DA-F1611A7A4711}" srcOrd="0" destOrd="0" presId="urn:microsoft.com/office/officeart/2005/8/layout/list1"/>
    <dgm:cxn modelId="{62F24F01-A788-4821-B7BE-A025EE758006}" type="presParOf" srcId="{ACB0CCAE-429B-4134-8959-CDF8FEE6CA9D}" destId="{213E5B45-E25A-433F-BE93-87BD1C847DD3}" srcOrd="1" destOrd="0" presId="urn:microsoft.com/office/officeart/2005/8/layout/list1"/>
    <dgm:cxn modelId="{55A3ECB9-2B9F-47B2-82BD-2F7281B71374}" type="presParOf" srcId="{D3935DCC-2E2C-44A9-BDDA-CC4B2EBC5108}" destId="{655CB185-39BA-4BFD-BD00-9B03908D8321}" srcOrd="5" destOrd="0" presId="urn:microsoft.com/office/officeart/2005/8/layout/list1"/>
    <dgm:cxn modelId="{2EAB5AAD-E70B-4120-A420-A2C658777D55}" type="presParOf" srcId="{D3935DCC-2E2C-44A9-BDDA-CC4B2EBC5108}" destId="{6E9212CC-88C4-4A44-941D-E7D0C950E3D5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2537C44-58B4-4F93-A600-56754FD42AFF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B07301BB-F8AE-4CA2-B46F-04A8746A2C9C}">
      <dgm:prSet phldrT="[Texto]" custT="1"/>
      <dgm:spPr/>
      <dgm:t>
        <a:bodyPr/>
        <a:lstStyle/>
        <a:p>
          <a:pPr algn="ctr"/>
          <a:r>
            <a:rPr lang="es-ES" sz="2000" b="1" smtClean="0">
              <a:latin typeface="Garamond" pitchFamily="18" charset="0"/>
            </a:rPr>
            <a:t>Materia prima directa</a:t>
          </a:r>
          <a:endParaRPr lang="es-ES" sz="2000" b="1" dirty="0">
            <a:latin typeface="Garamond" pitchFamily="18" charset="0"/>
          </a:endParaRPr>
        </a:p>
      </dgm:t>
    </dgm:pt>
    <dgm:pt modelId="{7149C226-0669-45F9-B40C-6983848BC49C}" type="parTrans" cxnId="{B949D628-AF29-4922-B525-E3A8EB27B731}">
      <dgm:prSet/>
      <dgm:spPr/>
      <dgm:t>
        <a:bodyPr/>
        <a:lstStyle/>
        <a:p>
          <a:endParaRPr lang="es-ES"/>
        </a:p>
      </dgm:t>
    </dgm:pt>
    <dgm:pt modelId="{5EC3752D-62FB-40E8-9A22-80AC2BD007E3}" type="sibTrans" cxnId="{B949D628-AF29-4922-B525-E3A8EB27B731}">
      <dgm:prSet/>
      <dgm:spPr/>
      <dgm:t>
        <a:bodyPr/>
        <a:lstStyle/>
        <a:p>
          <a:endParaRPr lang="es-ES"/>
        </a:p>
      </dgm:t>
    </dgm:pt>
    <dgm:pt modelId="{5B4D564F-CAB3-44D6-BA6C-A14A92E9FE3A}">
      <dgm:prSet phldrT="[Texto]" custT="1"/>
      <dgm:spPr/>
      <dgm:t>
        <a:bodyPr/>
        <a:lstStyle/>
        <a:p>
          <a:pPr algn="ctr"/>
          <a:r>
            <a:rPr lang="es-ES" sz="2000" b="1" dirty="0" smtClean="0">
              <a:latin typeface="Garamond" pitchFamily="18" charset="0"/>
            </a:rPr>
            <a:t>Mano de obra directa</a:t>
          </a:r>
          <a:endParaRPr lang="es-ES" sz="2000" b="1" dirty="0">
            <a:latin typeface="Garamond" pitchFamily="18" charset="0"/>
          </a:endParaRPr>
        </a:p>
      </dgm:t>
    </dgm:pt>
    <dgm:pt modelId="{1FCA0307-EFE5-417D-AA3A-EDB046D0F0AE}" type="parTrans" cxnId="{D7D4502A-29C7-45C0-BB71-BB3DB9692E4E}">
      <dgm:prSet/>
      <dgm:spPr/>
      <dgm:t>
        <a:bodyPr/>
        <a:lstStyle/>
        <a:p>
          <a:endParaRPr lang="es-ES"/>
        </a:p>
      </dgm:t>
    </dgm:pt>
    <dgm:pt modelId="{EBDC6A07-49F4-4553-B6D4-90991651F2D3}" type="sibTrans" cxnId="{D7D4502A-29C7-45C0-BB71-BB3DB9692E4E}">
      <dgm:prSet/>
      <dgm:spPr/>
      <dgm:t>
        <a:bodyPr/>
        <a:lstStyle/>
        <a:p>
          <a:endParaRPr lang="es-ES"/>
        </a:p>
      </dgm:t>
    </dgm:pt>
    <dgm:pt modelId="{BE5DE353-D2A0-42D4-A938-F650174D6927}">
      <dgm:prSet phldrT="[Texto]" custT="1"/>
      <dgm:spPr/>
      <dgm:t>
        <a:bodyPr/>
        <a:lstStyle/>
        <a:p>
          <a:pPr algn="ctr"/>
          <a:r>
            <a:rPr lang="es-ES" sz="2000" b="1" smtClean="0">
              <a:latin typeface="Garamond" pitchFamily="18" charset="0"/>
            </a:rPr>
            <a:t>Cargos indirectos fabriles</a:t>
          </a:r>
          <a:endParaRPr lang="es-ES" sz="2000" b="1" dirty="0">
            <a:latin typeface="Garamond" pitchFamily="18" charset="0"/>
          </a:endParaRPr>
        </a:p>
      </dgm:t>
    </dgm:pt>
    <dgm:pt modelId="{56E7E878-E352-4B51-A573-DB4F3DB884C8}" type="parTrans" cxnId="{7B753263-879F-4631-BDD7-FE5DA933A6B7}">
      <dgm:prSet/>
      <dgm:spPr/>
      <dgm:t>
        <a:bodyPr/>
        <a:lstStyle/>
        <a:p>
          <a:endParaRPr lang="es-ES"/>
        </a:p>
      </dgm:t>
    </dgm:pt>
    <dgm:pt modelId="{C9878622-7599-470F-9238-A7350D4DC819}" type="sibTrans" cxnId="{7B753263-879F-4631-BDD7-FE5DA933A6B7}">
      <dgm:prSet/>
      <dgm:spPr/>
      <dgm:t>
        <a:bodyPr/>
        <a:lstStyle/>
        <a:p>
          <a:endParaRPr lang="es-ES"/>
        </a:p>
      </dgm:t>
    </dgm:pt>
    <dgm:pt modelId="{A364DA1B-9346-493C-840F-4E69A58F866F}" type="pres">
      <dgm:prSet presAssocID="{52537C44-58B4-4F93-A600-56754FD42AF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DECE998-6B0C-400A-BC55-6768C9881609}" type="pres">
      <dgm:prSet presAssocID="{B07301BB-F8AE-4CA2-B46F-04A8746A2C9C}" presName="parentText" presStyleLbl="node1" presStyleIdx="0" presStyleCnt="3" custScaleY="52168" custLinFactY="-43325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BBF1489-6D4E-4C61-99AE-6D51B4C0E3E8}" type="pres">
      <dgm:prSet presAssocID="{5EC3752D-62FB-40E8-9A22-80AC2BD007E3}" presName="spacer" presStyleCnt="0"/>
      <dgm:spPr/>
      <dgm:t>
        <a:bodyPr/>
        <a:lstStyle/>
        <a:p>
          <a:endParaRPr lang="es-ES"/>
        </a:p>
      </dgm:t>
    </dgm:pt>
    <dgm:pt modelId="{A978E323-908A-4688-A52B-BEFFD4627586}" type="pres">
      <dgm:prSet presAssocID="{5B4D564F-CAB3-44D6-BA6C-A14A92E9FE3A}" presName="parentText" presStyleLbl="node1" presStyleIdx="1" presStyleCnt="3" custScaleY="50686" custLinFactNeighborY="-424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9B9AEAB-350D-4C1A-8185-9BC88719378F}" type="pres">
      <dgm:prSet presAssocID="{EBDC6A07-49F4-4553-B6D4-90991651F2D3}" presName="spacer" presStyleCnt="0"/>
      <dgm:spPr/>
      <dgm:t>
        <a:bodyPr/>
        <a:lstStyle/>
        <a:p>
          <a:endParaRPr lang="es-ES"/>
        </a:p>
      </dgm:t>
    </dgm:pt>
    <dgm:pt modelId="{484D7D45-B40F-4E47-A91B-D5DB8BB79743}" type="pres">
      <dgm:prSet presAssocID="{BE5DE353-D2A0-42D4-A938-F650174D6927}" presName="parentText" presStyleLbl="node1" presStyleIdx="2" presStyleCnt="3" custScaleY="53103" custLinFactY="37454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949D628-AF29-4922-B525-E3A8EB27B731}" srcId="{52537C44-58B4-4F93-A600-56754FD42AFF}" destId="{B07301BB-F8AE-4CA2-B46F-04A8746A2C9C}" srcOrd="0" destOrd="0" parTransId="{7149C226-0669-45F9-B40C-6983848BC49C}" sibTransId="{5EC3752D-62FB-40E8-9A22-80AC2BD007E3}"/>
    <dgm:cxn modelId="{F9CE30B4-CE72-4EF0-BB2B-9B2B3F632CFE}" type="presOf" srcId="{5B4D564F-CAB3-44D6-BA6C-A14A92E9FE3A}" destId="{A978E323-908A-4688-A52B-BEFFD4627586}" srcOrd="0" destOrd="0" presId="urn:microsoft.com/office/officeart/2005/8/layout/vList2"/>
    <dgm:cxn modelId="{53F7FF3F-2938-48CD-BD7A-0C8067A17715}" type="presOf" srcId="{52537C44-58B4-4F93-A600-56754FD42AFF}" destId="{A364DA1B-9346-493C-840F-4E69A58F866F}" srcOrd="0" destOrd="0" presId="urn:microsoft.com/office/officeart/2005/8/layout/vList2"/>
    <dgm:cxn modelId="{7B753263-879F-4631-BDD7-FE5DA933A6B7}" srcId="{52537C44-58B4-4F93-A600-56754FD42AFF}" destId="{BE5DE353-D2A0-42D4-A938-F650174D6927}" srcOrd="2" destOrd="0" parTransId="{56E7E878-E352-4B51-A573-DB4F3DB884C8}" sibTransId="{C9878622-7599-470F-9238-A7350D4DC819}"/>
    <dgm:cxn modelId="{D7D4502A-29C7-45C0-BB71-BB3DB9692E4E}" srcId="{52537C44-58B4-4F93-A600-56754FD42AFF}" destId="{5B4D564F-CAB3-44D6-BA6C-A14A92E9FE3A}" srcOrd="1" destOrd="0" parTransId="{1FCA0307-EFE5-417D-AA3A-EDB046D0F0AE}" sibTransId="{EBDC6A07-49F4-4553-B6D4-90991651F2D3}"/>
    <dgm:cxn modelId="{0A7B55BD-21D0-46EA-9298-4D0CD033666F}" type="presOf" srcId="{B07301BB-F8AE-4CA2-B46F-04A8746A2C9C}" destId="{0DECE998-6B0C-400A-BC55-6768C9881609}" srcOrd="0" destOrd="0" presId="urn:microsoft.com/office/officeart/2005/8/layout/vList2"/>
    <dgm:cxn modelId="{8BD24CB3-38F4-4E8A-910E-50696B1452FB}" type="presOf" srcId="{BE5DE353-D2A0-42D4-A938-F650174D6927}" destId="{484D7D45-B40F-4E47-A91B-D5DB8BB79743}" srcOrd="0" destOrd="0" presId="urn:microsoft.com/office/officeart/2005/8/layout/vList2"/>
    <dgm:cxn modelId="{8DA8BAD6-BD01-44D8-A22F-B4344E76297F}" type="presParOf" srcId="{A364DA1B-9346-493C-840F-4E69A58F866F}" destId="{0DECE998-6B0C-400A-BC55-6768C9881609}" srcOrd="0" destOrd="0" presId="urn:microsoft.com/office/officeart/2005/8/layout/vList2"/>
    <dgm:cxn modelId="{CBFA6432-B9F3-4725-804E-EAED230E7FE7}" type="presParOf" srcId="{A364DA1B-9346-493C-840F-4E69A58F866F}" destId="{2BBF1489-6D4E-4C61-99AE-6D51B4C0E3E8}" srcOrd="1" destOrd="0" presId="urn:microsoft.com/office/officeart/2005/8/layout/vList2"/>
    <dgm:cxn modelId="{C573E525-12B3-4EDA-9B79-4E42D236F3DB}" type="presParOf" srcId="{A364DA1B-9346-493C-840F-4E69A58F866F}" destId="{A978E323-908A-4688-A52B-BEFFD4627586}" srcOrd="2" destOrd="0" presId="urn:microsoft.com/office/officeart/2005/8/layout/vList2"/>
    <dgm:cxn modelId="{E1EA45F9-C32C-40AE-A266-55785B045524}" type="presParOf" srcId="{A364DA1B-9346-493C-840F-4E69A58F866F}" destId="{19B9AEAB-350D-4C1A-8185-9BC88719378F}" srcOrd="3" destOrd="0" presId="urn:microsoft.com/office/officeart/2005/8/layout/vList2"/>
    <dgm:cxn modelId="{06EEDE2B-2CCB-460B-9C6C-ABEC5C6878D9}" type="presParOf" srcId="{A364DA1B-9346-493C-840F-4E69A58F866F}" destId="{484D7D45-B40F-4E47-A91B-D5DB8BB79743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2537C44-58B4-4F93-A600-56754FD42AFF}" type="doc">
      <dgm:prSet loTypeId="urn:microsoft.com/office/officeart/2005/8/layout/vList2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B07301BB-F8AE-4CA2-B46F-04A8746A2C9C}">
      <dgm:prSet phldrT="[Texto]" custT="1"/>
      <dgm:spPr/>
      <dgm:t>
        <a:bodyPr/>
        <a:lstStyle/>
        <a:p>
          <a:pPr algn="ctr"/>
          <a:r>
            <a:rPr lang="es-ES" sz="2000" b="1" smtClean="0">
              <a:latin typeface="Garamond" pitchFamily="18" charset="0"/>
            </a:rPr>
            <a:t>Materia prima directa</a:t>
          </a:r>
          <a:endParaRPr lang="es-ES" sz="2000" b="1" dirty="0">
            <a:latin typeface="Garamond" pitchFamily="18" charset="0"/>
          </a:endParaRPr>
        </a:p>
      </dgm:t>
    </dgm:pt>
    <dgm:pt modelId="{7149C226-0669-45F9-B40C-6983848BC49C}" type="parTrans" cxnId="{B949D628-AF29-4922-B525-E3A8EB27B731}">
      <dgm:prSet/>
      <dgm:spPr/>
      <dgm:t>
        <a:bodyPr/>
        <a:lstStyle/>
        <a:p>
          <a:endParaRPr lang="es-ES"/>
        </a:p>
      </dgm:t>
    </dgm:pt>
    <dgm:pt modelId="{5EC3752D-62FB-40E8-9A22-80AC2BD007E3}" type="sibTrans" cxnId="{B949D628-AF29-4922-B525-E3A8EB27B731}">
      <dgm:prSet/>
      <dgm:spPr/>
      <dgm:t>
        <a:bodyPr/>
        <a:lstStyle/>
        <a:p>
          <a:endParaRPr lang="es-ES"/>
        </a:p>
      </dgm:t>
    </dgm:pt>
    <dgm:pt modelId="{5B4D564F-CAB3-44D6-BA6C-A14A92E9FE3A}">
      <dgm:prSet phldrT="[Texto]" custT="1"/>
      <dgm:spPr/>
      <dgm:t>
        <a:bodyPr/>
        <a:lstStyle/>
        <a:p>
          <a:pPr algn="ctr"/>
          <a:r>
            <a:rPr lang="es-ES" sz="2000" b="1" smtClean="0">
              <a:latin typeface="Garamond" pitchFamily="18" charset="0"/>
            </a:rPr>
            <a:t>Mano de obra directa</a:t>
          </a:r>
          <a:endParaRPr lang="es-ES" sz="2000" b="1" dirty="0">
            <a:latin typeface="Garamond" pitchFamily="18" charset="0"/>
          </a:endParaRPr>
        </a:p>
      </dgm:t>
    </dgm:pt>
    <dgm:pt modelId="{1FCA0307-EFE5-417D-AA3A-EDB046D0F0AE}" type="parTrans" cxnId="{D7D4502A-29C7-45C0-BB71-BB3DB9692E4E}">
      <dgm:prSet/>
      <dgm:spPr/>
      <dgm:t>
        <a:bodyPr/>
        <a:lstStyle/>
        <a:p>
          <a:endParaRPr lang="es-ES"/>
        </a:p>
      </dgm:t>
    </dgm:pt>
    <dgm:pt modelId="{EBDC6A07-49F4-4553-B6D4-90991651F2D3}" type="sibTrans" cxnId="{D7D4502A-29C7-45C0-BB71-BB3DB9692E4E}">
      <dgm:prSet/>
      <dgm:spPr/>
      <dgm:t>
        <a:bodyPr/>
        <a:lstStyle/>
        <a:p>
          <a:endParaRPr lang="es-ES"/>
        </a:p>
      </dgm:t>
    </dgm:pt>
    <dgm:pt modelId="{BE5DE353-D2A0-42D4-A938-F650174D6927}">
      <dgm:prSet phldrT="[Texto]" custT="1"/>
      <dgm:spPr/>
      <dgm:t>
        <a:bodyPr/>
        <a:lstStyle/>
        <a:p>
          <a:pPr algn="ctr"/>
          <a:r>
            <a:rPr lang="es-ES" sz="2000" b="1" smtClean="0">
              <a:latin typeface="Garamond" pitchFamily="18" charset="0"/>
            </a:rPr>
            <a:t>Cargos indirectos fabriles</a:t>
          </a:r>
          <a:endParaRPr lang="es-ES" sz="2000" b="1" dirty="0">
            <a:latin typeface="Garamond" pitchFamily="18" charset="0"/>
          </a:endParaRPr>
        </a:p>
      </dgm:t>
    </dgm:pt>
    <dgm:pt modelId="{56E7E878-E352-4B51-A573-DB4F3DB884C8}" type="parTrans" cxnId="{7B753263-879F-4631-BDD7-FE5DA933A6B7}">
      <dgm:prSet/>
      <dgm:spPr/>
      <dgm:t>
        <a:bodyPr/>
        <a:lstStyle/>
        <a:p>
          <a:endParaRPr lang="es-ES"/>
        </a:p>
      </dgm:t>
    </dgm:pt>
    <dgm:pt modelId="{C9878622-7599-470F-9238-A7350D4DC819}" type="sibTrans" cxnId="{7B753263-879F-4631-BDD7-FE5DA933A6B7}">
      <dgm:prSet/>
      <dgm:spPr/>
      <dgm:t>
        <a:bodyPr/>
        <a:lstStyle/>
        <a:p>
          <a:endParaRPr lang="es-ES"/>
        </a:p>
      </dgm:t>
    </dgm:pt>
    <dgm:pt modelId="{A364DA1B-9346-493C-840F-4E69A58F866F}" type="pres">
      <dgm:prSet presAssocID="{52537C44-58B4-4F93-A600-56754FD42AF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DECE998-6B0C-400A-BC55-6768C9881609}" type="pres">
      <dgm:prSet presAssocID="{B07301BB-F8AE-4CA2-B46F-04A8746A2C9C}" presName="parentText" presStyleLbl="node1" presStyleIdx="0" presStyleCnt="3" custScaleY="52168" custLinFactY="-43325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BBF1489-6D4E-4C61-99AE-6D51B4C0E3E8}" type="pres">
      <dgm:prSet presAssocID="{5EC3752D-62FB-40E8-9A22-80AC2BD007E3}" presName="spacer" presStyleCnt="0"/>
      <dgm:spPr/>
      <dgm:t>
        <a:bodyPr/>
        <a:lstStyle/>
        <a:p>
          <a:endParaRPr lang="es-ES"/>
        </a:p>
      </dgm:t>
    </dgm:pt>
    <dgm:pt modelId="{A978E323-908A-4688-A52B-BEFFD4627586}" type="pres">
      <dgm:prSet presAssocID="{5B4D564F-CAB3-44D6-BA6C-A14A92E9FE3A}" presName="parentText" presStyleLbl="node1" presStyleIdx="1" presStyleCnt="3" custScaleY="50686" custLinFactNeighborY="-424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9B9AEAB-350D-4C1A-8185-9BC88719378F}" type="pres">
      <dgm:prSet presAssocID="{EBDC6A07-49F4-4553-B6D4-90991651F2D3}" presName="spacer" presStyleCnt="0"/>
      <dgm:spPr/>
      <dgm:t>
        <a:bodyPr/>
        <a:lstStyle/>
        <a:p>
          <a:endParaRPr lang="es-ES"/>
        </a:p>
      </dgm:t>
    </dgm:pt>
    <dgm:pt modelId="{484D7D45-B40F-4E47-A91B-D5DB8BB79743}" type="pres">
      <dgm:prSet presAssocID="{BE5DE353-D2A0-42D4-A938-F650174D6927}" presName="parentText" presStyleLbl="node1" presStyleIdx="2" presStyleCnt="3" custScaleY="53103" custLinFactY="37454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949D628-AF29-4922-B525-E3A8EB27B731}" srcId="{52537C44-58B4-4F93-A600-56754FD42AFF}" destId="{B07301BB-F8AE-4CA2-B46F-04A8746A2C9C}" srcOrd="0" destOrd="0" parTransId="{7149C226-0669-45F9-B40C-6983848BC49C}" sibTransId="{5EC3752D-62FB-40E8-9A22-80AC2BD007E3}"/>
    <dgm:cxn modelId="{FE34CC0E-577F-4EDE-B9D6-342B13B033A1}" type="presOf" srcId="{5B4D564F-CAB3-44D6-BA6C-A14A92E9FE3A}" destId="{A978E323-908A-4688-A52B-BEFFD4627586}" srcOrd="0" destOrd="0" presId="urn:microsoft.com/office/officeart/2005/8/layout/vList2"/>
    <dgm:cxn modelId="{7B753263-879F-4631-BDD7-FE5DA933A6B7}" srcId="{52537C44-58B4-4F93-A600-56754FD42AFF}" destId="{BE5DE353-D2A0-42D4-A938-F650174D6927}" srcOrd="2" destOrd="0" parTransId="{56E7E878-E352-4B51-A573-DB4F3DB884C8}" sibTransId="{C9878622-7599-470F-9238-A7350D4DC819}"/>
    <dgm:cxn modelId="{42A09D5F-52D0-4E09-A3F1-E0C370BF2BCC}" type="presOf" srcId="{BE5DE353-D2A0-42D4-A938-F650174D6927}" destId="{484D7D45-B40F-4E47-A91B-D5DB8BB79743}" srcOrd="0" destOrd="0" presId="urn:microsoft.com/office/officeart/2005/8/layout/vList2"/>
    <dgm:cxn modelId="{D7D4502A-29C7-45C0-BB71-BB3DB9692E4E}" srcId="{52537C44-58B4-4F93-A600-56754FD42AFF}" destId="{5B4D564F-CAB3-44D6-BA6C-A14A92E9FE3A}" srcOrd="1" destOrd="0" parTransId="{1FCA0307-EFE5-417D-AA3A-EDB046D0F0AE}" sibTransId="{EBDC6A07-49F4-4553-B6D4-90991651F2D3}"/>
    <dgm:cxn modelId="{02618809-DA2E-43E9-8FCE-872E50E8C7C1}" type="presOf" srcId="{52537C44-58B4-4F93-A600-56754FD42AFF}" destId="{A364DA1B-9346-493C-840F-4E69A58F866F}" srcOrd="0" destOrd="0" presId="urn:microsoft.com/office/officeart/2005/8/layout/vList2"/>
    <dgm:cxn modelId="{E03C59CE-A412-44A5-9C36-23B0B85F3037}" type="presOf" srcId="{B07301BB-F8AE-4CA2-B46F-04A8746A2C9C}" destId="{0DECE998-6B0C-400A-BC55-6768C9881609}" srcOrd="0" destOrd="0" presId="urn:microsoft.com/office/officeart/2005/8/layout/vList2"/>
    <dgm:cxn modelId="{717EC413-E610-4059-83BA-A441430CFC80}" type="presParOf" srcId="{A364DA1B-9346-493C-840F-4E69A58F866F}" destId="{0DECE998-6B0C-400A-BC55-6768C9881609}" srcOrd="0" destOrd="0" presId="urn:microsoft.com/office/officeart/2005/8/layout/vList2"/>
    <dgm:cxn modelId="{23B900E2-F4DF-4FA9-A866-D04F3CA0083C}" type="presParOf" srcId="{A364DA1B-9346-493C-840F-4E69A58F866F}" destId="{2BBF1489-6D4E-4C61-99AE-6D51B4C0E3E8}" srcOrd="1" destOrd="0" presId="urn:microsoft.com/office/officeart/2005/8/layout/vList2"/>
    <dgm:cxn modelId="{D7AA7C45-E38F-43E7-B533-C82CE0D502E4}" type="presParOf" srcId="{A364DA1B-9346-493C-840F-4E69A58F866F}" destId="{A978E323-908A-4688-A52B-BEFFD4627586}" srcOrd="2" destOrd="0" presId="urn:microsoft.com/office/officeart/2005/8/layout/vList2"/>
    <dgm:cxn modelId="{BCE7E1F7-2FCA-4F1B-B3F8-AA4FD88BB396}" type="presParOf" srcId="{A364DA1B-9346-493C-840F-4E69A58F866F}" destId="{19B9AEAB-350D-4C1A-8185-9BC88719378F}" srcOrd="3" destOrd="0" presId="urn:microsoft.com/office/officeart/2005/8/layout/vList2"/>
    <dgm:cxn modelId="{356D8AE8-56C9-4D2D-8B4F-0D3B610AE07F}" type="presParOf" srcId="{A364DA1B-9346-493C-840F-4E69A58F866F}" destId="{484D7D45-B40F-4E47-A91B-D5DB8BB79743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159B4F2-029E-4A74-9B82-578E2100A29A}" type="doc">
      <dgm:prSet loTypeId="urn:microsoft.com/office/officeart/2005/8/layout/process1" loCatId="process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4DBCF9A4-6694-4079-8313-2862D53DFAEE}">
      <dgm:prSet/>
      <dgm:spPr/>
      <dgm:t>
        <a:bodyPr/>
        <a:lstStyle/>
        <a:p>
          <a:pPr rtl="0"/>
          <a:r>
            <a:rPr lang="es-ES" dirty="0" smtClean="0">
              <a:latin typeface="Garamond" pitchFamily="18" charset="0"/>
            </a:rPr>
            <a:t>Costo de la producción terminada.</a:t>
          </a:r>
          <a:endParaRPr lang="es-ES" dirty="0">
            <a:latin typeface="Garamond" pitchFamily="18" charset="0"/>
          </a:endParaRPr>
        </a:p>
      </dgm:t>
    </dgm:pt>
    <dgm:pt modelId="{F0C04FFF-D768-49B3-8E8F-33B51FBAD5D6}" type="parTrans" cxnId="{B735A136-8278-422D-B851-2ACEFF3B106A}">
      <dgm:prSet/>
      <dgm:spPr/>
      <dgm:t>
        <a:bodyPr/>
        <a:lstStyle/>
        <a:p>
          <a:endParaRPr lang="es-ES"/>
        </a:p>
      </dgm:t>
    </dgm:pt>
    <dgm:pt modelId="{0F6D12AB-FD93-488B-9D39-D61804163E5C}" type="sibTrans" cxnId="{B735A136-8278-422D-B851-2ACEFF3B106A}">
      <dgm:prSet/>
      <dgm:spPr/>
      <dgm:t>
        <a:bodyPr/>
        <a:lstStyle/>
        <a:p>
          <a:endParaRPr lang="es-ES" dirty="0"/>
        </a:p>
      </dgm:t>
    </dgm:pt>
    <dgm:pt modelId="{AF3B6465-8623-4AFA-BC76-1B3F19EC70C7}">
      <dgm:prSet/>
      <dgm:spPr/>
      <dgm:t>
        <a:bodyPr/>
        <a:lstStyle/>
        <a:p>
          <a:pPr rtl="0"/>
          <a:r>
            <a:rPr lang="es-ES" smtClean="0">
              <a:latin typeface="Garamond" pitchFamily="18" charset="0"/>
            </a:rPr>
            <a:t>Costo de la producción vendida.</a:t>
          </a:r>
          <a:endParaRPr lang="es-ES" dirty="0">
            <a:latin typeface="Garamond" pitchFamily="18" charset="0"/>
          </a:endParaRPr>
        </a:p>
      </dgm:t>
    </dgm:pt>
    <dgm:pt modelId="{1C1E5DCC-0F31-4F1F-8440-1CAEE6278881}" type="parTrans" cxnId="{E4419E2C-2E4A-456A-81BA-5B4458ED24A0}">
      <dgm:prSet/>
      <dgm:spPr/>
      <dgm:t>
        <a:bodyPr/>
        <a:lstStyle/>
        <a:p>
          <a:endParaRPr lang="es-ES"/>
        </a:p>
      </dgm:t>
    </dgm:pt>
    <dgm:pt modelId="{F049A3B4-191D-495F-B5D8-38F84E2C076C}" type="sibTrans" cxnId="{E4419E2C-2E4A-456A-81BA-5B4458ED24A0}">
      <dgm:prSet/>
      <dgm:spPr/>
      <dgm:t>
        <a:bodyPr/>
        <a:lstStyle/>
        <a:p>
          <a:endParaRPr lang="es-ES"/>
        </a:p>
      </dgm:t>
    </dgm:pt>
    <dgm:pt modelId="{88A7F563-0AC2-4824-BCCC-C09FFABE45A7}">
      <dgm:prSet/>
      <dgm:spPr/>
      <dgm:t>
        <a:bodyPr/>
        <a:lstStyle/>
        <a:p>
          <a:pPr rtl="0"/>
          <a:r>
            <a:rPr lang="es-ES" dirty="0" smtClean="0">
              <a:latin typeface="Garamond" pitchFamily="18" charset="0"/>
            </a:rPr>
            <a:t>Costo de las materias primas directas empleadas en la producción.</a:t>
          </a:r>
          <a:endParaRPr lang="es-ES" dirty="0">
            <a:latin typeface="Garamond" pitchFamily="18" charset="0"/>
          </a:endParaRPr>
        </a:p>
      </dgm:t>
    </dgm:pt>
    <dgm:pt modelId="{A21D42D9-680D-4528-87D5-002EC15B4B38}" type="parTrans" cxnId="{FD33312A-B064-4B98-A0F1-3164AA32C7CC}">
      <dgm:prSet/>
      <dgm:spPr/>
      <dgm:t>
        <a:bodyPr/>
        <a:lstStyle/>
        <a:p>
          <a:endParaRPr lang="es-ES"/>
        </a:p>
      </dgm:t>
    </dgm:pt>
    <dgm:pt modelId="{1A32A8B5-3098-4898-9F63-5C41B57A56AE}" type="sibTrans" cxnId="{FD33312A-B064-4B98-A0F1-3164AA32C7CC}">
      <dgm:prSet/>
      <dgm:spPr/>
      <dgm:t>
        <a:bodyPr/>
        <a:lstStyle/>
        <a:p>
          <a:endParaRPr lang="es-ES" dirty="0"/>
        </a:p>
      </dgm:t>
    </dgm:pt>
    <dgm:pt modelId="{39AA9214-26C0-40EF-90BD-0525EB8CB59B}" type="pres">
      <dgm:prSet presAssocID="{0159B4F2-029E-4A74-9B82-578E2100A29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1F3700C-30A5-4D22-8264-D3EB221B1B0A}" type="pres">
      <dgm:prSet presAssocID="{88A7F563-0AC2-4824-BCCC-C09FFABE45A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69F09E9-5F52-4990-8633-04F4A3353541}" type="pres">
      <dgm:prSet presAssocID="{1A32A8B5-3098-4898-9F63-5C41B57A56AE}" presName="sibTrans" presStyleLbl="sibTrans2D1" presStyleIdx="0" presStyleCnt="2"/>
      <dgm:spPr/>
      <dgm:t>
        <a:bodyPr/>
        <a:lstStyle/>
        <a:p>
          <a:endParaRPr lang="es-ES"/>
        </a:p>
      </dgm:t>
    </dgm:pt>
    <dgm:pt modelId="{CA7DADBF-1C8A-4017-872A-F4F3F594D64D}" type="pres">
      <dgm:prSet presAssocID="{1A32A8B5-3098-4898-9F63-5C41B57A56AE}" presName="connectorText" presStyleLbl="sibTrans2D1" presStyleIdx="0" presStyleCnt="2"/>
      <dgm:spPr/>
      <dgm:t>
        <a:bodyPr/>
        <a:lstStyle/>
        <a:p>
          <a:endParaRPr lang="es-ES"/>
        </a:p>
      </dgm:t>
    </dgm:pt>
    <dgm:pt modelId="{5D4A4DC1-F7BF-4A9C-9208-F7BBE8C51619}" type="pres">
      <dgm:prSet presAssocID="{4DBCF9A4-6694-4079-8313-2862D53DFAE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2680CF0-A1FD-4752-BEEE-E8C7A6863E12}" type="pres">
      <dgm:prSet presAssocID="{0F6D12AB-FD93-488B-9D39-D61804163E5C}" presName="sibTrans" presStyleLbl="sibTrans2D1" presStyleIdx="1" presStyleCnt="2"/>
      <dgm:spPr/>
      <dgm:t>
        <a:bodyPr/>
        <a:lstStyle/>
        <a:p>
          <a:endParaRPr lang="es-ES"/>
        </a:p>
      </dgm:t>
    </dgm:pt>
    <dgm:pt modelId="{7B9965B9-FEF6-4AFB-8235-D31B3607FC77}" type="pres">
      <dgm:prSet presAssocID="{0F6D12AB-FD93-488B-9D39-D61804163E5C}" presName="connectorText" presStyleLbl="sibTrans2D1" presStyleIdx="1" presStyleCnt="2"/>
      <dgm:spPr/>
      <dgm:t>
        <a:bodyPr/>
        <a:lstStyle/>
        <a:p>
          <a:endParaRPr lang="es-ES"/>
        </a:p>
      </dgm:t>
    </dgm:pt>
    <dgm:pt modelId="{E22DEC14-7A0E-4116-9546-2B7A56D30608}" type="pres">
      <dgm:prSet presAssocID="{AF3B6465-8623-4AFA-BC76-1B3F19EC70C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98376B31-5075-426D-A6E9-9C7A99647E57}" type="presOf" srcId="{1A32A8B5-3098-4898-9F63-5C41B57A56AE}" destId="{CA7DADBF-1C8A-4017-872A-F4F3F594D64D}" srcOrd="1" destOrd="0" presId="urn:microsoft.com/office/officeart/2005/8/layout/process1"/>
    <dgm:cxn modelId="{729B6F5C-092A-48DB-AF56-EF4648EE672E}" type="presOf" srcId="{0159B4F2-029E-4A74-9B82-578E2100A29A}" destId="{39AA9214-26C0-40EF-90BD-0525EB8CB59B}" srcOrd="0" destOrd="0" presId="urn:microsoft.com/office/officeart/2005/8/layout/process1"/>
    <dgm:cxn modelId="{E4419E2C-2E4A-456A-81BA-5B4458ED24A0}" srcId="{0159B4F2-029E-4A74-9B82-578E2100A29A}" destId="{AF3B6465-8623-4AFA-BC76-1B3F19EC70C7}" srcOrd="2" destOrd="0" parTransId="{1C1E5DCC-0F31-4F1F-8440-1CAEE6278881}" sibTransId="{F049A3B4-191D-495F-B5D8-38F84E2C076C}"/>
    <dgm:cxn modelId="{EE7CEB56-96FD-4600-8898-817A77F23EDD}" type="presOf" srcId="{AF3B6465-8623-4AFA-BC76-1B3F19EC70C7}" destId="{E22DEC14-7A0E-4116-9546-2B7A56D30608}" srcOrd="0" destOrd="0" presId="urn:microsoft.com/office/officeart/2005/8/layout/process1"/>
    <dgm:cxn modelId="{D6DC6C75-273D-4818-8CE9-273ED06554CB}" type="presOf" srcId="{0F6D12AB-FD93-488B-9D39-D61804163E5C}" destId="{F2680CF0-A1FD-4752-BEEE-E8C7A6863E12}" srcOrd="0" destOrd="0" presId="urn:microsoft.com/office/officeart/2005/8/layout/process1"/>
    <dgm:cxn modelId="{FD33312A-B064-4B98-A0F1-3164AA32C7CC}" srcId="{0159B4F2-029E-4A74-9B82-578E2100A29A}" destId="{88A7F563-0AC2-4824-BCCC-C09FFABE45A7}" srcOrd="0" destOrd="0" parTransId="{A21D42D9-680D-4528-87D5-002EC15B4B38}" sibTransId="{1A32A8B5-3098-4898-9F63-5C41B57A56AE}"/>
    <dgm:cxn modelId="{CEB2EAD8-44E3-4652-86CC-133CE3EBA5B0}" type="presOf" srcId="{88A7F563-0AC2-4824-BCCC-C09FFABE45A7}" destId="{E1F3700C-30A5-4D22-8264-D3EB221B1B0A}" srcOrd="0" destOrd="0" presId="urn:microsoft.com/office/officeart/2005/8/layout/process1"/>
    <dgm:cxn modelId="{577658FA-9FAF-4847-9436-21D1D4829998}" type="presOf" srcId="{1A32A8B5-3098-4898-9F63-5C41B57A56AE}" destId="{269F09E9-5F52-4990-8633-04F4A3353541}" srcOrd="0" destOrd="0" presId="urn:microsoft.com/office/officeart/2005/8/layout/process1"/>
    <dgm:cxn modelId="{B735A136-8278-422D-B851-2ACEFF3B106A}" srcId="{0159B4F2-029E-4A74-9B82-578E2100A29A}" destId="{4DBCF9A4-6694-4079-8313-2862D53DFAEE}" srcOrd="1" destOrd="0" parTransId="{F0C04FFF-D768-49B3-8E8F-33B51FBAD5D6}" sibTransId="{0F6D12AB-FD93-488B-9D39-D61804163E5C}"/>
    <dgm:cxn modelId="{44BA91F9-011B-487F-AA31-478210885B6C}" type="presOf" srcId="{0F6D12AB-FD93-488B-9D39-D61804163E5C}" destId="{7B9965B9-FEF6-4AFB-8235-D31B3607FC77}" srcOrd="1" destOrd="0" presId="urn:microsoft.com/office/officeart/2005/8/layout/process1"/>
    <dgm:cxn modelId="{754AE60F-A770-494E-807E-AD1FF690B27D}" type="presOf" srcId="{4DBCF9A4-6694-4079-8313-2862D53DFAEE}" destId="{5D4A4DC1-F7BF-4A9C-9208-F7BBE8C51619}" srcOrd="0" destOrd="0" presId="urn:microsoft.com/office/officeart/2005/8/layout/process1"/>
    <dgm:cxn modelId="{273315B1-F733-42DC-B092-2A82C6A3903F}" type="presParOf" srcId="{39AA9214-26C0-40EF-90BD-0525EB8CB59B}" destId="{E1F3700C-30A5-4D22-8264-D3EB221B1B0A}" srcOrd="0" destOrd="0" presId="urn:microsoft.com/office/officeart/2005/8/layout/process1"/>
    <dgm:cxn modelId="{AC8A54AF-3277-477C-AEFB-4116C33612D2}" type="presParOf" srcId="{39AA9214-26C0-40EF-90BD-0525EB8CB59B}" destId="{269F09E9-5F52-4990-8633-04F4A3353541}" srcOrd="1" destOrd="0" presId="urn:microsoft.com/office/officeart/2005/8/layout/process1"/>
    <dgm:cxn modelId="{48ADBACE-C024-46CB-A580-E0FDAB86B8EE}" type="presParOf" srcId="{269F09E9-5F52-4990-8633-04F4A3353541}" destId="{CA7DADBF-1C8A-4017-872A-F4F3F594D64D}" srcOrd="0" destOrd="0" presId="urn:microsoft.com/office/officeart/2005/8/layout/process1"/>
    <dgm:cxn modelId="{B5CFEE03-CDFA-48AE-B289-0A34DD729DFA}" type="presParOf" srcId="{39AA9214-26C0-40EF-90BD-0525EB8CB59B}" destId="{5D4A4DC1-F7BF-4A9C-9208-F7BBE8C51619}" srcOrd="2" destOrd="0" presId="urn:microsoft.com/office/officeart/2005/8/layout/process1"/>
    <dgm:cxn modelId="{3858F9A3-E947-419E-B295-C273604D949A}" type="presParOf" srcId="{39AA9214-26C0-40EF-90BD-0525EB8CB59B}" destId="{F2680CF0-A1FD-4752-BEEE-E8C7A6863E12}" srcOrd="3" destOrd="0" presId="urn:microsoft.com/office/officeart/2005/8/layout/process1"/>
    <dgm:cxn modelId="{6787A698-D3A5-4D9B-B94C-05E436DA8167}" type="presParOf" srcId="{F2680CF0-A1FD-4752-BEEE-E8C7A6863E12}" destId="{7B9965B9-FEF6-4AFB-8235-D31B3607FC77}" srcOrd="0" destOrd="0" presId="urn:microsoft.com/office/officeart/2005/8/layout/process1"/>
    <dgm:cxn modelId="{38722C97-0EA1-4F77-9A4A-74CA446F2AE7}" type="presParOf" srcId="{39AA9214-26C0-40EF-90BD-0525EB8CB59B}" destId="{E22DEC14-7A0E-4116-9546-2B7A56D30608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F2F121-95DD-47C1-BCB5-02A2E65E86A7}">
      <dsp:nvSpPr>
        <dsp:cNvPr id="0" name=""/>
        <dsp:cNvSpPr/>
      </dsp:nvSpPr>
      <dsp:spPr>
        <a:xfrm>
          <a:off x="756371" y="525"/>
          <a:ext cx="1870660" cy="1122396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/>
            <a:t>Contabilidad Administrativa.</a:t>
          </a:r>
          <a:endParaRPr lang="es-ES" sz="2100" kern="1200" dirty="0"/>
        </a:p>
      </dsp:txBody>
      <dsp:txXfrm>
        <a:off x="756371" y="525"/>
        <a:ext cx="1870660" cy="1122396"/>
      </dsp:txXfrm>
    </dsp:sp>
    <dsp:sp modelId="{E781BA71-45D5-4172-9B11-C8227EFCDBDB}">
      <dsp:nvSpPr>
        <dsp:cNvPr id="0" name=""/>
        <dsp:cNvSpPr/>
      </dsp:nvSpPr>
      <dsp:spPr>
        <a:xfrm>
          <a:off x="756857" y="1311009"/>
          <a:ext cx="1870660" cy="1122396"/>
        </a:xfrm>
        <a:prstGeom prst="rect">
          <a:avLst/>
        </a:prstGeom>
        <a:gradFill rotWithShape="0">
          <a:gsLst>
            <a:gs pos="0">
              <a:schemeClr val="accent3">
                <a:hueOff val="1355300"/>
                <a:satOff val="50000"/>
                <a:lumOff val="-735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1355300"/>
                <a:satOff val="50000"/>
                <a:lumOff val="-735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1355300"/>
                <a:satOff val="50000"/>
                <a:lumOff val="-735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/>
            <a:t>Contabilidad de costos. </a:t>
          </a:r>
          <a:endParaRPr lang="es-ES" sz="2100" kern="1200" dirty="0"/>
        </a:p>
      </dsp:txBody>
      <dsp:txXfrm>
        <a:off x="756857" y="1311009"/>
        <a:ext cx="1870660" cy="1122396"/>
      </dsp:txXfrm>
    </dsp:sp>
    <dsp:sp modelId="{B18889EB-4E1B-40A9-939D-238C7599C8C5}">
      <dsp:nvSpPr>
        <dsp:cNvPr id="0" name=""/>
        <dsp:cNvSpPr/>
      </dsp:nvSpPr>
      <dsp:spPr>
        <a:xfrm>
          <a:off x="756857" y="2620472"/>
          <a:ext cx="1870660" cy="1122396"/>
        </a:xfrm>
        <a:prstGeom prst="rect">
          <a:avLst/>
        </a:prstGeom>
        <a:gradFill rotWithShape="0">
          <a:gsLst>
            <a:gs pos="0">
              <a:schemeClr val="accent3">
                <a:hueOff val="2710599"/>
                <a:satOff val="100000"/>
                <a:lumOff val="-14706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2710599"/>
                <a:satOff val="100000"/>
                <a:lumOff val="-14706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2710599"/>
                <a:satOff val="100000"/>
                <a:lumOff val="-14706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/>
            <a:t>Contabilidad financiera.</a:t>
          </a:r>
          <a:endParaRPr lang="es-ES" sz="2100" kern="1200" dirty="0"/>
        </a:p>
      </dsp:txBody>
      <dsp:txXfrm>
        <a:off x="756857" y="2620472"/>
        <a:ext cx="1870660" cy="11223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2F82BE-03DA-4C70-B03E-8BA6F97B9E62}">
      <dsp:nvSpPr>
        <dsp:cNvPr id="0" name=""/>
        <dsp:cNvSpPr/>
      </dsp:nvSpPr>
      <dsp:spPr>
        <a:xfrm>
          <a:off x="2128844" y="0"/>
          <a:ext cx="3676664" cy="3676664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A4A7435-92A4-461F-84E7-7B08E74BB7C5}">
      <dsp:nvSpPr>
        <dsp:cNvPr id="0" name=""/>
        <dsp:cNvSpPr/>
      </dsp:nvSpPr>
      <dsp:spPr>
        <a:xfrm>
          <a:off x="2367827" y="415110"/>
          <a:ext cx="1470665" cy="1118411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Costos  Fijos</a:t>
          </a:r>
          <a:endParaRPr lang="es-ES" sz="1600" kern="1200" dirty="0"/>
        </a:p>
      </dsp:txBody>
      <dsp:txXfrm>
        <a:off x="2422423" y="469706"/>
        <a:ext cx="1361473" cy="1009219"/>
      </dsp:txXfrm>
    </dsp:sp>
    <dsp:sp modelId="{7C48DA73-55C5-464E-9B86-073CE59207BE}">
      <dsp:nvSpPr>
        <dsp:cNvPr id="0" name=""/>
        <dsp:cNvSpPr/>
      </dsp:nvSpPr>
      <dsp:spPr>
        <a:xfrm>
          <a:off x="4095859" y="415110"/>
          <a:ext cx="1470665" cy="1118411"/>
        </a:xfrm>
        <a:prstGeom prst="roundRect">
          <a:avLst/>
        </a:prstGeom>
        <a:gradFill rotWithShape="0">
          <a:gsLst>
            <a:gs pos="0">
              <a:schemeClr val="accent5">
                <a:hueOff val="-2451115"/>
                <a:satOff val="-3409"/>
                <a:lumOff val="-1307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2451115"/>
                <a:satOff val="-3409"/>
                <a:lumOff val="-1307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2451115"/>
                <a:satOff val="-3409"/>
                <a:lumOff val="-1307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Costos Variables</a:t>
          </a:r>
          <a:endParaRPr lang="es-ES" sz="1600" kern="1200" dirty="0"/>
        </a:p>
      </dsp:txBody>
      <dsp:txXfrm>
        <a:off x="4150455" y="469706"/>
        <a:ext cx="1361473" cy="1009219"/>
      </dsp:txXfrm>
    </dsp:sp>
    <dsp:sp modelId="{A8C7D3CD-C183-4F43-A279-DC50161A2D78}">
      <dsp:nvSpPr>
        <dsp:cNvPr id="0" name=""/>
        <dsp:cNvSpPr/>
      </dsp:nvSpPr>
      <dsp:spPr>
        <a:xfrm>
          <a:off x="2367827" y="2156657"/>
          <a:ext cx="1470665" cy="1091380"/>
        </a:xfrm>
        <a:prstGeom prst="roundRect">
          <a:avLst/>
        </a:prstGeom>
        <a:gradFill rotWithShape="0">
          <a:gsLst>
            <a:gs pos="0">
              <a:schemeClr val="accent5">
                <a:hueOff val="-4902230"/>
                <a:satOff val="-6819"/>
                <a:lumOff val="-261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4902230"/>
                <a:satOff val="-6819"/>
                <a:lumOff val="-261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4902230"/>
                <a:satOff val="-6819"/>
                <a:lumOff val="-261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smtClean="0"/>
            <a:t>Costos Directos</a:t>
          </a:r>
          <a:endParaRPr lang="es-ES" sz="1600" kern="1200" dirty="0"/>
        </a:p>
      </dsp:txBody>
      <dsp:txXfrm>
        <a:off x="2421104" y="2209934"/>
        <a:ext cx="1364111" cy="984826"/>
      </dsp:txXfrm>
    </dsp:sp>
    <dsp:sp modelId="{0A139102-BC0B-4AC2-8620-14BF95F4AA99}">
      <dsp:nvSpPr>
        <dsp:cNvPr id="0" name=""/>
        <dsp:cNvSpPr/>
      </dsp:nvSpPr>
      <dsp:spPr>
        <a:xfrm>
          <a:off x="4095859" y="2156657"/>
          <a:ext cx="1470665" cy="1091380"/>
        </a:xfrm>
        <a:prstGeom prst="roundRect">
          <a:avLst/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smtClean="0"/>
            <a:t>Costos Indirectos</a:t>
          </a:r>
          <a:endParaRPr lang="es-ES" sz="1600" kern="1200" dirty="0"/>
        </a:p>
      </dsp:txBody>
      <dsp:txXfrm>
        <a:off x="4149136" y="2209934"/>
        <a:ext cx="1364111" cy="9848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218995-ACBF-4F32-A46D-7D8C674A4B67}">
      <dsp:nvSpPr>
        <dsp:cNvPr id="0" name=""/>
        <dsp:cNvSpPr/>
      </dsp:nvSpPr>
      <dsp:spPr>
        <a:xfrm>
          <a:off x="0" y="326525"/>
          <a:ext cx="5476892" cy="64929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5068" tIns="312420" rIns="425068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500" kern="1200" dirty="0" smtClean="0">
              <a:latin typeface="Garamond" pitchFamily="18" charset="0"/>
            </a:rPr>
            <a:t>Bienes sujetos a transformación.</a:t>
          </a:r>
          <a:endParaRPr lang="es-ES" sz="1500" kern="1200" dirty="0"/>
        </a:p>
      </dsp:txBody>
      <dsp:txXfrm>
        <a:off x="0" y="326525"/>
        <a:ext cx="5476892" cy="649296"/>
      </dsp:txXfrm>
    </dsp:sp>
    <dsp:sp modelId="{E3F5B2F6-C1C9-4417-B87B-156389A6DB58}">
      <dsp:nvSpPr>
        <dsp:cNvPr id="0" name=""/>
        <dsp:cNvSpPr/>
      </dsp:nvSpPr>
      <dsp:spPr>
        <a:xfrm>
          <a:off x="273844" y="46085"/>
          <a:ext cx="3833824" cy="56088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4909" tIns="0" rIns="144909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b="1" kern="1200" smtClean="0"/>
            <a:t>Materia prima </a:t>
          </a:r>
          <a:endParaRPr lang="es-ES" sz="1500" b="1" kern="1200" dirty="0"/>
        </a:p>
      </dsp:txBody>
      <dsp:txXfrm>
        <a:off x="301224" y="73465"/>
        <a:ext cx="3779064" cy="506120"/>
      </dsp:txXfrm>
    </dsp:sp>
    <dsp:sp modelId="{AD651B8B-EABF-4196-B1AC-B71B026AAC6B}">
      <dsp:nvSpPr>
        <dsp:cNvPr id="0" name=""/>
        <dsp:cNvSpPr/>
      </dsp:nvSpPr>
      <dsp:spPr>
        <a:xfrm>
          <a:off x="0" y="1358862"/>
          <a:ext cx="5476892" cy="10473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727682"/>
              <a:satOff val="-41964"/>
              <a:lumOff val="431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5068" tIns="312420" rIns="425068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500" kern="1200" dirty="0" smtClean="0">
              <a:latin typeface="Garamond" pitchFamily="18" charset="0"/>
            </a:rPr>
            <a:t>Representa el factor humano que interviene en la producción.</a:t>
          </a:r>
          <a:endParaRPr lang="es-ES" sz="1500" kern="1200" dirty="0"/>
        </a:p>
      </dsp:txBody>
      <dsp:txXfrm>
        <a:off x="0" y="1358862"/>
        <a:ext cx="5476892" cy="1047375"/>
      </dsp:txXfrm>
    </dsp:sp>
    <dsp:sp modelId="{6460516F-51EA-498E-A41E-4ED8C6E6CD43}">
      <dsp:nvSpPr>
        <dsp:cNvPr id="0" name=""/>
        <dsp:cNvSpPr/>
      </dsp:nvSpPr>
      <dsp:spPr>
        <a:xfrm>
          <a:off x="273212" y="1140158"/>
          <a:ext cx="3833824" cy="560880"/>
        </a:xfrm>
        <a:prstGeom prst="roundRect">
          <a:avLst/>
        </a:prstGeom>
        <a:gradFill rotWithShape="0">
          <a:gsLst>
            <a:gs pos="0">
              <a:schemeClr val="accent2">
                <a:hueOff val="-727682"/>
                <a:satOff val="-41964"/>
                <a:lumOff val="431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727682"/>
                <a:satOff val="-41964"/>
                <a:lumOff val="431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727682"/>
                <a:satOff val="-41964"/>
                <a:lumOff val="431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4909" tIns="0" rIns="144909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b="1" kern="1200" smtClean="0"/>
            <a:t>Mano de obra</a:t>
          </a:r>
          <a:endParaRPr lang="es-ES" sz="1500" b="1" kern="1200" dirty="0"/>
        </a:p>
      </dsp:txBody>
      <dsp:txXfrm>
        <a:off x="300592" y="1167538"/>
        <a:ext cx="3779064" cy="506120"/>
      </dsp:txXfrm>
    </dsp:sp>
    <dsp:sp modelId="{E0F20EAB-481E-4CF3-820F-FFA1B64A35DA}">
      <dsp:nvSpPr>
        <dsp:cNvPr id="0" name=""/>
        <dsp:cNvSpPr/>
      </dsp:nvSpPr>
      <dsp:spPr>
        <a:xfrm>
          <a:off x="0" y="2789277"/>
          <a:ext cx="5476892" cy="8079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5068" tIns="312420" rIns="425068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500" kern="1200" dirty="0" smtClean="0">
              <a:latin typeface="Garamond" pitchFamily="18" charset="0"/>
            </a:rPr>
            <a:t>Elementos, accesorios para la transformación .</a:t>
          </a:r>
          <a:endParaRPr lang="es-ES" sz="1500" kern="1200" dirty="0"/>
        </a:p>
      </dsp:txBody>
      <dsp:txXfrm>
        <a:off x="0" y="2789277"/>
        <a:ext cx="5476892" cy="807975"/>
      </dsp:txXfrm>
    </dsp:sp>
    <dsp:sp modelId="{FED1AAF2-4ADA-4DB5-89B7-2396863BC95A}">
      <dsp:nvSpPr>
        <dsp:cNvPr id="0" name=""/>
        <dsp:cNvSpPr/>
      </dsp:nvSpPr>
      <dsp:spPr>
        <a:xfrm>
          <a:off x="273844" y="2508837"/>
          <a:ext cx="3833824" cy="560880"/>
        </a:xfrm>
        <a:prstGeom prst="roundRect">
          <a:avLst/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4909" tIns="0" rIns="144909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b="1" kern="1200" smtClean="0"/>
            <a:t>Cargos  indirectos fabriles</a:t>
          </a:r>
          <a:endParaRPr lang="es-ES" sz="1500" b="1" kern="1200" dirty="0"/>
        </a:p>
      </dsp:txBody>
      <dsp:txXfrm>
        <a:off x="301224" y="2536217"/>
        <a:ext cx="3779064" cy="5061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CC4D63-047D-45DA-9E8B-43ABEFBB5562}">
      <dsp:nvSpPr>
        <dsp:cNvPr id="0" name=""/>
        <dsp:cNvSpPr/>
      </dsp:nvSpPr>
      <dsp:spPr>
        <a:xfrm>
          <a:off x="0" y="9962"/>
          <a:ext cx="7215238" cy="14852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9983" tIns="853948" rIns="559983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>
              <a:latin typeface="+mj-lt"/>
            </a:rPr>
            <a:t>Son los materiales que se cargan directamente al costo del producto.</a:t>
          </a:r>
          <a:endParaRPr lang="es-ES" sz="1800" kern="1200" dirty="0">
            <a:latin typeface="+mj-lt"/>
          </a:endParaRPr>
        </a:p>
      </dsp:txBody>
      <dsp:txXfrm>
        <a:off x="0" y="9962"/>
        <a:ext cx="7215238" cy="1485225"/>
      </dsp:txXfrm>
    </dsp:sp>
    <dsp:sp modelId="{0F6AD1C4-5A6B-467B-AA34-D8226340A029}">
      <dsp:nvSpPr>
        <dsp:cNvPr id="0" name=""/>
        <dsp:cNvSpPr/>
      </dsp:nvSpPr>
      <dsp:spPr>
        <a:xfrm>
          <a:off x="360761" y="20008"/>
          <a:ext cx="5050666" cy="599919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903" tIns="0" rIns="190903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000" b="1" kern="1200" smtClean="0">
            <a:latin typeface="+mj-lt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smtClean="0">
              <a:latin typeface="+mj-lt"/>
            </a:rPr>
            <a:t>Materia prima directa.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500" kern="1200" dirty="0">
            <a:latin typeface="+mj-lt"/>
          </a:endParaRPr>
        </a:p>
      </dsp:txBody>
      <dsp:txXfrm>
        <a:off x="390047" y="49294"/>
        <a:ext cx="4992094" cy="541347"/>
      </dsp:txXfrm>
    </dsp:sp>
    <dsp:sp modelId="{10C30C79-16D1-4CCF-A8E3-FDB37610DB9E}">
      <dsp:nvSpPr>
        <dsp:cNvPr id="0" name=""/>
        <dsp:cNvSpPr/>
      </dsp:nvSpPr>
      <dsp:spPr>
        <a:xfrm>
          <a:off x="0" y="1677532"/>
          <a:ext cx="7215238" cy="17435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9983" tIns="853948" rIns="559983" bIns="128016" numCol="1" spcCol="1270" anchor="t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>
              <a:latin typeface="+mj-lt"/>
            </a:rPr>
            <a:t>Son los materiales que no pueden cargarse directamente al costo del producto, por que se utilizan en beneficio de la producción general.</a:t>
          </a:r>
          <a:endParaRPr lang="es-ES" sz="1800" kern="1200" dirty="0">
            <a:latin typeface="+mj-lt"/>
          </a:endParaRPr>
        </a:p>
      </dsp:txBody>
      <dsp:txXfrm>
        <a:off x="0" y="1677532"/>
        <a:ext cx="7215238" cy="1743525"/>
      </dsp:txXfrm>
    </dsp:sp>
    <dsp:sp modelId="{5077CF84-06B4-4032-86B7-EA371D2CA7E4}">
      <dsp:nvSpPr>
        <dsp:cNvPr id="0" name=""/>
        <dsp:cNvSpPr/>
      </dsp:nvSpPr>
      <dsp:spPr>
        <a:xfrm>
          <a:off x="307185" y="1700030"/>
          <a:ext cx="5050666" cy="556142"/>
        </a:xfrm>
        <a:prstGeom prst="roundRect">
          <a:avLst/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903" tIns="0" rIns="190903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000" b="1" kern="1200" smtClean="0">
            <a:latin typeface="+mj-lt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smtClean="0">
              <a:latin typeface="+mj-lt"/>
            </a:rPr>
            <a:t>Materia prima indirecta.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000" kern="1200" dirty="0" smtClean="0">
            <a:latin typeface="+mj-lt"/>
          </a:endParaRPr>
        </a:p>
      </dsp:txBody>
      <dsp:txXfrm>
        <a:off x="334334" y="1727179"/>
        <a:ext cx="4996368" cy="50184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10AB96-D742-4203-A327-A59148492232}">
      <dsp:nvSpPr>
        <dsp:cNvPr id="0" name=""/>
        <dsp:cNvSpPr/>
      </dsp:nvSpPr>
      <dsp:spPr>
        <a:xfrm>
          <a:off x="0" y="5158"/>
          <a:ext cx="7852292" cy="1625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425" tIns="999744" rIns="609425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>
              <a:latin typeface="Garamond" pitchFamily="18" charset="0"/>
            </a:rPr>
            <a:t>Es el esfuerzo humano que interviene directamente en el proceso de transformación.</a:t>
          </a:r>
          <a:endParaRPr lang="es-ES" sz="1800" kern="1200" dirty="0"/>
        </a:p>
      </dsp:txBody>
      <dsp:txXfrm>
        <a:off x="0" y="5158"/>
        <a:ext cx="7852292" cy="1625400"/>
      </dsp:txXfrm>
    </dsp:sp>
    <dsp:sp modelId="{1D8ECD97-62C8-4DD8-8359-B10883432A34}">
      <dsp:nvSpPr>
        <dsp:cNvPr id="0" name=""/>
        <dsp:cNvSpPr/>
      </dsp:nvSpPr>
      <dsp:spPr>
        <a:xfrm>
          <a:off x="233236" y="0"/>
          <a:ext cx="5496604" cy="59390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7759" tIns="0" rIns="207759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000" b="1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Mano de obra directa.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500" kern="1200" dirty="0"/>
        </a:p>
      </dsp:txBody>
      <dsp:txXfrm>
        <a:off x="262228" y="28992"/>
        <a:ext cx="5438620" cy="535920"/>
      </dsp:txXfrm>
    </dsp:sp>
    <dsp:sp modelId="{6E9212CC-88C4-4A44-941D-E7D0C950E3D5}">
      <dsp:nvSpPr>
        <dsp:cNvPr id="0" name=""/>
        <dsp:cNvSpPr/>
      </dsp:nvSpPr>
      <dsp:spPr>
        <a:xfrm>
          <a:off x="0" y="1790499"/>
          <a:ext cx="7852292" cy="1625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425" tIns="999744" rIns="609425" bIns="128016" numCol="1" spcCol="1270" anchor="t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>
              <a:latin typeface="Garamond" pitchFamily="18" charset="0"/>
            </a:rPr>
            <a:t>Es el esfuerzo humano dedicado a la gerencia, supervisión, inspección y vigilancia del proceso productivo en general de la empresa.</a:t>
          </a:r>
          <a:endParaRPr lang="es-ES" sz="1800" kern="1200" dirty="0"/>
        </a:p>
      </dsp:txBody>
      <dsp:txXfrm>
        <a:off x="0" y="1790499"/>
        <a:ext cx="7852292" cy="1625400"/>
      </dsp:txXfrm>
    </dsp:sp>
    <dsp:sp modelId="{213E5B45-E25A-433F-BE93-87BD1C847DD3}">
      <dsp:nvSpPr>
        <dsp:cNvPr id="0" name=""/>
        <dsp:cNvSpPr/>
      </dsp:nvSpPr>
      <dsp:spPr>
        <a:xfrm>
          <a:off x="392614" y="1809657"/>
          <a:ext cx="5496604" cy="609221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7759" tIns="0" rIns="207759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000" b="1" kern="120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smtClean="0"/>
            <a:t>Mano de obra indirecta.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000" kern="1200" dirty="0" smtClean="0"/>
        </a:p>
      </dsp:txBody>
      <dsp:txXfrm>
        <a:off x="422354" y="1839397"/>
        <a:ext cx="5437124" cy="54974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ECE998-6B0C-400A-BC55-6768C9881609}">
      <dsp:nvSpPr>
        <dsp:cNvPr id="0" name=""/>
        <dsp:cNvSpPr/>
      </dsp:nvSpPr>
      <dsp:spPr>
        <a:xfrm>
          <a:off x="0" y="0"/>
          <a:ext cx="4000528" cy="595716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smtClean="0">
              <a:latin typeface="Garamond" pitchFamily="18" charset="0"/>
            </a:rPr>
            <a:t>Materia prima directa</a:t>
          </a:r>
          <a:endParaRPr lang="es-ES" sz="2000" b="1" kern="1200" dirty="0">
            <a:latin typeface="Garamond" pitchFamily="18" charset="0"/>
          </a:endParaRPr>
        </a:p>
      </dsp:txBody>
      <dsp:txXfrm>
        <a:off x="29080" y="29080"/>
        <a:ext cx="3942368" cy="537556"/>
      </dsp:txXfrm>
    </dsp:sp>
    <dsp:sp modelId="{A978E323-908A-4688-A52B-BEFFD4627586}">
      <dsp:nvSpPr>
        <dsp:cNvPr id="0" name=""/>
        <dsp:cNvSpPr/>
      </dsp:nvSpPr>
      <dsp:spPr>
        <a:xfrm>
          <a:off x="0" y="769373"/>
          <a:ext cx="4000528" cy="578793"/>
        </a:xfrm>
        <a:prstGeom prst="roundRect">
          <a:avLst/>
        </a:prstGeom>
        <a:gradFill rotWithShape="0">
          <a:gsLst>
            <a:gs pos="0">
              <a:schemeClr val="accent3">
                <a:hueOff val="1355300"/>
                <a:satOff val="50000"/>
                <a:lumOff val="-735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1355300"/>
                <a:satOff val="50000"/>
                <a:lumOff val="-735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1355300"/>
                <a:satOff val="50000"/>
                <a:lumOff val="-735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latin typeface="Garamond" pitchFamily="18" charset="0"/>
            </a:rPr>
            <a:t>Mano de obra directa</a:t>
          </a:r>
          <a:endParaRPr lang="es-ES" sz="2000" b="1" kern="1200" dirty="0">
            <a:latin typeface="Garamond" pitchFamily="18" charset="0"/>
          </a:endParaRPr>
        </a:p>
      </dsp:txBody>
      <dsp:txXfrm>
        <a:off x="28254" y="797627"/>
        <a:ext cx="3944020" cy="522285"/>
      </dsp:txXfrm>
    </dsp:sp>
    <dsp:sp modelId="{484D7D45-B40F-4E47-A91B-D5DB8BB79743}">
      <dsp:nvSpPr>
        <dsp:cNvPr id="0" name=""/>
        <dsp:cNvSpPr/>
      </dsp:nvSpPr>
      <dsp:spPr>
        <a:xfrm>
          <a:off x="0" y="1536746"/>
          <a:ext cx="4000528" cy="606393"/>
        </a:xfrm>
        <a:prstGeom prst="roundRect">
          <a:avLst/>
        </a:prstGeom>
        <a:gradFill rotWithShape="0">
          <a:gsLst>
            <a:gs pos="0">
              <a:schemeClr val="accent3">
                <a:hueOff val="2710599"/>
                <a:satOff val="100000"/>
                <a:lumOff val="-14706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2710599"/>
                <a:satOff val="100000"/>
                <a:lumOff val="-14706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2710599"/>
                <a:satOff val="100000"/>
                <a:lumOff val="-14706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smtClean="0">
              <a:latin typeface="Garamond" pitchFamily="18" charset="0"/>
            </a:rPr>
            <a:t>Cargos indirectos fabriles</a:t>
          </a:r>
          <a:endParaRPr lang="es-ES" sz="2000" b="1" kern="1200" dirty="0">
            <a:latin typeface="Garamond" pitchFamily="18" charset="0"/>
          </a:endParaRPr>
        </a:p>
      </dsp:txBody>
      <dsp:txXfrm>
        <a:off x="29602" y="1566348"/>
        <a:ext cx="3941324" cy="54718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ECE998-6B0C-400A-BC55-6768C9881609}">
      <dsp:nvSpPr>
        <dsp:cNvPr id="0" name=""/>
        <dsp:cNvSpPr/>
      </dsp:nvSpPr>
      <dsp:spPr>
        <a:xfrm>
          <a:off x="0" y="0"/>
          <a:ext cx="4000528" cy="595716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smtClean="0">
              <a:latin typeface="Garamond" pitchFamily="18" charset="0"/>
            </a:rPr>
            <a:t>Materia prima directa</a:t>
          </a:r>
          <a:endParaRPr lang="es-ES" sz="2000" b="1" kern="1200" dirty="0">
            <a:latin typeface="Garamond" pitchFamily="18" charset="0"/>
          </a:endParaRPr>
        </a:p>
      </dsp:txBody>
      <dsp:txXfrm>
        <a:off x="29080" y="29080"/>
        <a:ext cx="3942368" cy="537556"/>
      </dsp:txXfrm>
    </dsp:sp>
    <dsp:sp modelId="{A978E323-908A-4688-A52B-BEFFD4627586}">
      <dsp:nvSpPr>
        <dsp:cNvPr id="0" name=""/>
        <dsp:cNvSpPr/>
      </dsp:nvSpPr>
      <dsp:spPr>
        <a:xfrm>
          <a:off x="0" y="769373"/>
          <a:ext cx="4000528" cy="578793"/>
        </a:xfrm>
        <a:prstGeom prst="roundRect">
          <a:avLst/>
        </a:prstGeom>
        <a:gradFill rotWithShape="0">
          <a:gsLst>
            <a:gs pos="0">
              <a:schemeClr val="accent5">
                <a:hueOff val="-3676672"/>
                <a:satOff val="-5114"/>
                <a:lumOff val="-196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3676672"/>
                <a:satOff val="-5114"/>
                <a:lumOff val="-196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3676672"/>
                <a:satOff val="-5114"/>
                <a:lumOff val="-196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smtClean="0">
              <a:latin typeface="Garamond" pitchFamily="18" charset="0"/>
            </a:rPr>
            <a:t>Mano de obra directa</a:t>
          </a:r>
          <a:endParaRPr lang="es-ES" sz="2000" b="1" kern="1200" dirty="0">
            <a:latin typeface="Garamond" pitchFamily="18" charset="0"/>
          </a:endParaRPr>
        </a:p>
      </dsp:txBody>
      <dsp:txXfrm>
        <a:off x="28254" y="797627"/>
        <a:ext cx="3944020" cy="522285"/>
      </dsp:txXfrm>
    </dsp:sp>
    <dsp:sp modelId="{484D7D45-B40F-4E47-A91B-D5DB8BB79743}">
      <dsp:nvSpPr>
        <dsp:cNvPr id="0" name=""/>
        <dsp:cNvSpPr/>
      </dsp:nvSpPr>
      <dsp:spPr>
        <a:xfrm>
          <a:off x="0" y="1536746"/>
          <a:ext cx="4000528" cy="606393"/>
        </a:xfrm>
        <a:prstGeom prst="roundRect">
          <a:avLst/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smtClean="0">
              <a:latin typeface="Garamond" pitchFamily="18" charset="0"/>
            </a:rPr>
            <a:t>Cargos indirectos fabriles</a:t>
          </a:r>
          <a:endParaRPr lang="es-ES" sz="2000" b="1" kern="1200" dirty="0">
            <a:latin typeface="Garamond" pitchFamily="18" charset="0"/>
          </a:endParaRPr>
        </a:p>
      </dsp:txBody>
      <dsp:txXfrm>
        <a:off x="29602" y="1566348"/>
        <a:ext cx="3941324" cy="54718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F3700C-30A5-4D22-8264-D3EB221B1B0A}">
      <dsp:nvSpPr>
        <dsp:cNvPr id="0" name=""/>
        <dsp:cNvSpPr/>
      </dsp:nvSpPr>
      <dsp:spPr>
        <a:xfrm>
          <a:off x="6265" y="1019210"/>
          <a:ext cx="1872700" cy="117628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latin typeface="Garamond" pitchFamily="18" charset="0"/>
            </a:rPr>
            <a:t>Costo de las materias primas directas empleadas en la producción.</a:t>
          </a:r>
          <a:endParaRPr lang="es-ES" sz="1800" kern="1200" dirty="0">
            <a:latin typeface="Garamond" pitchFamily="18" charset="0"/>
          </a:endParaRPr>
        </a:p>
      </dsp:txBody>
      <dsp:txXfrm>
        <a:off x="40717" y="1053662"/>
        <a:ext cx="1803796" cy="1107385"/>
      </dsp:txXfrm>
    </dsp:sp>
    <dsp:sp modelId="{269F09E9-5F52-4990-8633-04F4A3353541}">
      <dsp:nvSpPr>
        <dsp:cNvPr id="0" name=""/>
        <dsp:cNvSpPr/>
      </dsp:nvSpPr>
      <dsp:spPr>
        <a:xfrm>
          <a:off x="2066235" y="1375140"/>
          <a:ext cx="397012" cy="46442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 dirty="0"/>
        </a:p>
      </dsp:txBody>
      <dsp:txXfrm>
        <a:off x="2066235" y="1468026"/>
        <a:ext cx="277908" cy="278657"/>
      </dsp:txXfrm>
    </dsp:sp>
    <dsp:sp modelId="{5D4A4DC1-F7BF-4A9C-9208-F7BBE8C51619}">
      <dsp:nvSpPr>
        <dsp:cNvPr id="0" name=""/>
        <dsp:cNvSpPr/>
      </dsp:nvSpPr>
      <dsp:spPr>
        <a:xfrm>
          <a:off x="2628045" y="1019210"/>
          <a:ext cx="1872700" cy="117628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latin typeface="Garamond" pitchFamily="18" charset="0"/>
            </a:rPr>
            <a:t>Costo de la producción terminada.</a:t>
          </a:r>
          <a:endParaRPr lang="es-ES" sz="1800" kern="1200" dirty="0">
            <a:latin typeface="Garamond" pitchFamily="18" charset="0"/>
          </a:endParaRPr>
        </a:p>
      </dsp:txBody>
      <dsp:txXfrm>
        <a:off x="2662497" y="1053662"/>
        <a:ext cx="1803796" cy="1107385"/>
      </dsp:txXfrm>
    </dsp:sp>
    <dsp:sp modelId="{F2680CF0-A1FD-4752-BEEE-E8C7A6863E12}">
      <dsp:nvSpPr>
        <dsp:cNvPr id="0" name=""/>
        <dsp:cNvSpPr/>
      </dsp:nvSpPr>
      <dsp:spPr>
        <a:xfrm>
          <a:off x="4688016" y="1375140"/>
          <a:ext cx="397012" cy="46442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 dirty="0"/>
        </a:p>
      </dsp:txBody>
      <dsp:txXfrm>
        <a:off x="4688016" y="1468026"/>
        <a:ext cx="277908" cy="278657"/>
      </dsp:txXfrm>
    </dsp:sp>
    <dsp:sp modelId="{E22DEC14-7A0E-4116-9546-2B7A56D30608}">
      <dsp:nvSpPr>
        <dsp:cNvPr id="0" name=""/>
        <dsp:cNvSpPr/>
      </dsp:nvSpPr>
      <dsp:spPr>
        <a:xfrm>
          <a:off x="5249826" y="1019210"/>
          <a:ext cx="1872700" cy="117628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smtClean="0">
              <a:latin typeface="Garamond" pitchFamily="18" charset="0"/>
            </a:rPr>
            <a:t>Costo de la producción vendida.</a:t>
          </a:r>
          <a:endParaRPr lang="es-ES" sz="1800" kern="1200" dirty="0">
            <a:latin typeface="Garamond" pitchFamily="18" charset="0"/>
          </a:endParaRPr>
        </a:p>
      </dsp:txBody>
      <dsp:txXfrm>
        <a:off x="5284278" y="1053662"/>
        <a:ext cx="1803796" cy="11073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518CD3-2840-4A53-8716-17240B6BFEDC}" type="datetimeFigureOut">
              <a:rPr lang="es-ES" smtClean="0"/>
              <a:pPr/>
              <a:t>27/09/2018</a:t>
            </a:fld>
            <a:endParaRPr lang="es-E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5B182F-1688-4344-9CC5-FCA4D0ADE7A6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7733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B182F-1688-4344-9CC5-FCA4D0ADE7A6}" type="slidenum">
              <a:rPr lang="es-ES" smtClean="0"/>
              <a:pPr/>
              <a:t>10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905810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B182F-1688-4344-9CC5-FCA4D0ADE7A6}" type="slidenum">
              <a:rPr lang="es-ES" smtClean="0"/>
              <a:pPr/>
              <a:t>18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12682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AF1FE-7E88-41E7-99C3-EDA0D4BD978E}" type="datetimeFigureOut">
              <a:rPr lang="es-ES" smtClean="0"/>
              <a:pPr/>
              <a:t>27/09/2018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D72D4-E7A4-4EB8-AEE3-9557FC31A412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77225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AF1FE-7E88-41E7-99C3-EDA0D4BD978E}" type="datetimeFigureOut">
              <a:rPr lang="es-ES" smtClean="0"/>
              <a:pPr/>
              <a:t>27/09/2018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D72D4-E7A4-4EB8-AEE3-9557FC31A412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40183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AF1FE-7E88-41E7-99C3-EDA0D4BD978E}" type="datetimeFigureOut">
              <a:rPr lang="es-ES" smtClean="0"/>
              <a:pPr/>
              <a:t>27/09/2018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D72D4-E7A4-4EB8-AEE3-9557FC31A412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27744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AF1FE-7E88-41E7-99C3-EDA0D4BD978E}" type="datetimeFigureOut">
              <a:rPr lang="es-ES" smtClean="0"/>
              <a:pPr/>
              <a:t>27/09/2018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D72D4-E7A4-4EB8-AEE3-9557FC31A412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64130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AF1FE-7E88-41E7-99C3-EDA0D4BD978E}" type="datetimeFigureOut">
              <a:rPr lang="es-ES" smtClean="0"/>
              <a:pPr/>
              <a:t>27/09/2018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D72D4-E7A4-4EB8-AEE3-9557FC31A412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15201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AF1FE-7E88-41E7-99C3-EDA0D4BD978E}" type="datetimeFigureOut">
              <a:rPr lang="es-ES" smtClean="0"/>
              <a:pPr/>
              <a:t>27/09/2018</a:t>
            </a:fld>
            <a:endParaRPr lang="es-E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D72D4-E7A4-4EB8-AEE3-9557FC31A412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7177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AF1FE-7E88-41E7-99C3-EDA0D4BD978E}" type="datetimeFigureOut">
              <a:rPr lang="es-ES" smtClean="0"/>
              <a:pPr/>
              <a:t>27/09/2018</a:t>
            </a:fld>
            <a:endParaRPr lang="es-ES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D72D4-E7A4-4EB8-AEE3-9557FC31A412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33539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AF1FE-7E88-41E7-99C3-EDA0D4BD978E}" type="datetimeFigureOut">
              <a:rPr lang="es-ES" smtClean="0"/>
              <a:pPr/>
              <a:t>27/09/2018</a:t>
            </a:fld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D72D4-E7A4-4EB8-AEE3-9557FC31A412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9556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AF1FE-7E88-41E7-99C3-EDA0D4BD978E}" type="datetimeFigureOut">
              <a:rPr lang="es-ES" smtClean="0"/>
              <a:pPr/>
              <a:t>27/09/2018</a:t>
            </a:fld>
            <a:endParaRPr lang="es-E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D72D4-E7A4-4EB8-AEE3-9557FC31A412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21216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AF1FE-7E88-41E7-99C3-EDA0D4BD978E}" type="datetimeFigureOut">
              <a:rPr lang="es-ES" smtClean="0"/>
              <a:pPr/>
              <a:t>27/09/2018</a:t>
            </a:fld>
            <a:endParaRPr lang="es-E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D72D4-E7A4-4EB8-AEE3-9557FC31A412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10285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AF1FE-7E88-41E7-99C3-EDA0D4BD978E}" type="datetimeFigureOut">
              <a:rPr lang="es-ES" smtClean="0"/>
              <a:pPr/>
              <a:t>27/09/2018</a:t>
            </a:fld>
            <a:endParaRPr lang="es-E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D72D4-E7A4-4EB8-AEE3-9557FC31A412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68326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AF1FE-7E88-41E7-99C3-EDA0D4BD978E}" type="datetimeFigureOut">
              <a:rPr lang="es-ES" smtClean="0"/>
              <a:pPr/>
              <a:t>27/09/2018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2D72D4-E7A4-4EB8-AEE3-9557FC31A412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0877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1.em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1.emf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1.emf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5.xml"/><Relationship Id="rId7" Type="http://schemas.openxmlformats.org/officeDocument/2006/relationships/image" Target="../media/image1.emf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6.xml"/><Relationship Id="rId7" Type="http://schemas.openxmlformats.org/officeDocument/2006/relationships/image" Target="../media/image1.emf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7.xml"/><Relationship Id="rId7" Type="http://schemas.openxmlformats.org/officeDocument/2006/relationships/image" Target="../media/image1.emf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8.xml"/><Relationship Id="rId7" Type="http://schemas.openxmlformats.org/officeDocument/2006/relationships/image" Target="../media/image1.emf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199456" y="1368245"/>
            <a:ext cx="1000911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Font typeface="Wingdings 2" pitchFamily="18" charset="2"/>
              <a:buNone/>
            </a:pPr>
            <a:r>
              <a:rPr lang="es-ES" sz="2000" b="1" dirty="0">
                <a:latin typeface="Garamond" panose="02020404030301010803" pitchFamily="18" charset="0"/>
                <a:cs typeface="Andalus" panose="02020603050405020304" pitchFamily="18" charset="-78"/>
              </a:rPr>
              <a:t>Universidad Autónoma del Estado de México</a:t>
            </a:r>
            <a:br>
              <a:rPr lang="es-ES" sz="2000" b="1" dirty="0">
                <a:latin typeface="Garamond" panose="02020404030301010803" pitchFamily="18" charset="0"/>
                <a:cs typeface="Andalus" panose="02020603050405020304" pitchFamily="18" charset="-78"/>
              </a:rPr>
            </a:br>
            <a:r>
              <a:rPr lang="es-ES" sz="2000" b="1" dirty="0">
                <a:latin typeface="Garamond" panose="02020404030301010803" pitchFamily="18" charset="0"/>
                <a:cs typeface="Andalus" panose="02020603050405020304" pitchFamily="18" charset="-78"/>
              </a:rPr>
              <a:t/>
            </a:r>
            <a:br>
              <a:rPr lang="es-ES" sz="2000" b="1" dirty="0">
                <a:latin typeface="Garamond" panose="02020404030301010803" pitchFamily="18" charset="0"/>
                <a:cs typeface="Andalus" panose="02020603050405020304" pitchFamily="18" charset="-78"/>
              </a:rPr>
            </a:br>
            <a:r>
              <a:rPr lang="es-ES" sz="2000" b="1" dirty="0">
                <a:latin typeface="Garamond" panose="02020404030301010803" pitchFamily="18" charset="0"/>
                <a:cs typeface="Andalus" panose="02020603050405020304" pitchFamily="18" charset="-78"/>
              </a:rPr>
              <a:t>Centro Universitario UAEM Valle de Teotihuacán</a:t>
            </a:r>
            <a:br>
              <a:rPr lang="es-ES" sz="2000" b="1" dirty="0">
                <a:latin typeface="Garamond" panose="02020404030301010803" pitchFamily="18" charset="0"/>
                <a:cs typeface="Andalus" panose="02020603050405020304" pitchFamily="18" charset="-78"/>
              </a:rPr>
            </a:br>
            <a:r>
              <a:rPr lang="es-ES" sz="2000" b="1" dirty="0">
                <a:latin typeface="Garamond" panose="02020404030301010803" pitchFamily="18" charset="0"/>
              </a:rPr>
              <a:t/>
            </a:r>
            <a:br>
              <a:rPr lang="es-ES" sz="2000" b="1" dirty="0">
                <a:latin typeface="Garamond" panose="02020404030301010803" pitchFamily="18" charset="0"/>
              </a:rPr>
            </a:br>
            <a:r>
              <a:rPr lang="es-ES" sz="2000" b="1" dirty="0">
                <a:latin typeface="Garamond" panose="02020404030301010803" pitchFamily="18" charset="0"/>
              </a:rPr>
              <a:t>Unidad de Aprendizaje: </a:t>
            </a:r>
            <a:r>
              <a:rPr lang="es-ES" sz="2000" b="1" dirty="0" smtClean="0">
                <a:latin typeface="Garamond" panose="02020404030301010803" pitchFamily="18" charset="0"/>
              </a:rPr>
              <a:t>Contabilidad de Costos Históricos</a:t>
            </a:r>
            <a:r>
              <a:rPr lang="es-ES" sz="2000" b="1" dirty="0">
                <a:latin typeface="Garamond" panose="02020404030301010803" pitchFamily="18" charset="0"/>
              </a:rPr>
              <a:t/>
            </a:r>
            <a:br>
              <a:rPr lang="es-ES" sz="2000" b="1" dirty="0">
                <a:latin typeface="Garamond" panose="02020404030301010803" pitchFamily="18" charset="0"/>
              </a:rPr>
            </a:br>
            <a:r>
              <a:rPr lang="es-ES" sz="2000" b="1" dirty="0">
                <a:latin typeface="Garamond" panose="02020404030301010803" pitchFamily="18" charset="0"/>
              </a:rPr>
              <a:t/>
            </a:r>
            <a:br>
              <a:rPr lang="es-ES" sz="2000" b="1" dirty="0">
                <a:latin typeface="Garamond" panose="02020404030301010803" pitchFamily="18" charset="0"/>
              </a:rPr>
            </a:br>
            <a:r>
              <a:rPr lang="es-ES" sz="2000" b="1" dirty="0">
                <a:latin typeface="Garamond" panose="02020404030301010803" pitchFamily="18" charset="0"/>
              </a:rPr>
              <a:t>Licenciatura en </a:t>
            </a:r>
            <a:r>
              <a:rPr lang="es-ES" sz="2000" b="1" dirty="0" smtClean="0">
                <a:latin typeface="Garamond" panose="02020404030301010803" pitchFamily="18" charset="0"/>
              </a:rPr>
              <a:t>Contaduría</a:t>
            </a:r>
            <a:r>
              <a:rPr lang="es-ES" sz="2000" b="1" dirty="0">
                <a:latin typeface="Garamond" panose="02020404030301010803" pitchFamily="18" charset="0"/>
              </a:rPr>
              <a:t/>
            </a:r>
            <a:br>
              <a:rPr lang="es-ES" sz="2000" b="1" dirty="0">
                <a:latin typeface="Garamond" panose="02020404030301010803" pitchFamily="18" charset="0"/>
              </a:rPr>
            </a:br>
            <a:r>
              <a:rPr lang="es-ES" sz="2000" b="1" dirty="0">
                <a:latin typeface="Garamond" panose="02020404030301010803" pitchFamily="18" charset="0"/>
              </a:rPr>
              <a:t/>
            </a:r>
            <a:br>
              <a:rPr lang="es-ES" sz="2000" b="1" dirty="0">
                <a:latin typeface="Garamond" panose="02020404030301010803" pitchFamily="18" charset="0"/>
              </a:rPr>
            </a:br>
            <a:r>
              <a:rPr lang="es-ES" sz="2000" b="1" dirty="0">
                <a:latin typeface="Garamond" panose="02020404030301010803" pitchFamily="18" charset="0"/>
              </a:rPr>
              <a:t/>
            </a:r>
            <a:br>
              <a:rPr lang="es-ES" sz="2000" b="1" dirty="0">
                <a:latin typeface="Garamond" panose="02020404030301010803" pitchFamily="18" charset="0"/>
              </a:rPr>
            </a:br>
            <a:r>
              <a:rPr lang="es-ES" sz="2000" b="1" dirty="0">
                <a:latin typeface="Garamond" panose="02020404030301010803" pitchFamily="18" charset="0"/>
              </a:rPr>
              <a:t/>
            </a:r>
            <a:br>
              <a:rPr lang="es-ES" sz="2000" b="1" dirty="0">
                <a:latin typeface="Garamond" panose="02020404030301010803" pitchFamily="18" charset="0"/>
              </a:rPr>
            </a:br>
            <a:r>
              <a:rPr lang="es-ES" sz="2000" b="1" dirty="0">
                <a:latin typeface="Garamond" panose="02020404030301010803" pitchFamily="18" charset="0"/>
              </a:rPr>
              <a:t/>
            </a:r>
            <a:br>
              <a:rPr lang="es-ES" sz="2000" b="1" dirty="0">
                <a:latin typeface="Garamond" panose="02020404030301010803" pitchFamily="18" charset="0"/>
              </a:rPr>
            </a:br>
            <a:r>
              <a:rPr lang="es-ES" sz="2000" b="1" dirty="0">
                <a:latin typeface="Garamond" panose="02020404030301010803" pitchFamily="18" charset="0"/>
              </a:rPr>
              <a:t/>
            </a:r>
            <a:br>
              <a:rPr lang="es-ES" sz="2000" b="1" dirty="0">
                <a:latin typeface="Garamond" panose="02020404030301010803" pitchFamily="18" charset="0"/>
              </a:rPr>
            </a:br>
            <a:r>
              <a:rPr lang="es-ES" sz="2000" b="1" dirty="0">
                <a:latin typeface="Garamond" panose="02020404030301010803" pitchFamily="18" charset="0"/>
              </a:rPr>
              <a:t>Unidad  I.</a:t>
            </a:r>
            <a:br>
              <a:rPr lang="es-ES" sz="2000" b="1" dirty="0">
                <a:latin typeface="Garamond" panose="02020404030301010803" pitchFamily="18" charset="0"/>
              </a:rPr>
            </a:br>
            <a:r>
              <a:rPr lang="es-ES" sz="2000" b="1" dirty="0">
                <a:latin typeface="Garamond" panose="02020404030301010803" pitchFamily="18" charset="0"/>
              </a:rPr>
              <a:t/>
            </a:r>
            <a:br>
              <a:rPr lang="es-ES" sz="2000" b="1" dirty="0">
                <a:latin typeface="Garamond" panose="02020404030301010803" pitchFamily="18" charset="0"/>
              </a:rPr>
            </a:br>
            <a:r>
              <a:rPr lang="es-ES" sz="2000" b="1" u="sng" dirty="0" smtClean="0">
                <a:latin typeface="Garamond" panose="02020404030301010803" pitchFamily="18" charset="0"/>
              </a:rPr>
              <a:t>“Contabilidad de Costos Históricos”</a:t>
            </a:r>
            <a:r>
              <a:rPr lang="es-ES" sz="2000" b="1" u="sng" dirty="0">
                <a:latin typeface="Garamond" panose="02020404030301010803" pitchFamily="18" charset="0"/>
              </a:rPr>
              <a:t/>
            </a:r>
            <a:br>
              <a:rPr lang="es-ES" sz="2000" b="1" u="sng" dirty="0">
                <a:latin typeface="Garamond" panose="02020404030301010803" pitchFamily="18" charset="0"/>
              </a:rPr>
            </a:br>
            <a:r>
              <a:rPr lang="es-ES" sz="2000" b="1" dirty="0">
                <a:latin typeface="Garamond" panose="02020404030301010803" pitchFamily="18" charset="0"/>
              </a:rPr>
              <a:t/>
            </a:r>
            <a:br>
              <a:rPr lang="es-ES" sz="2000" b="1" dirty="0">
                <a:latin typeface="Garamond" panose="02020404030301010803" pitchFamily="18" charset="0"/>
              </a:rPr>
            </a:br>
            <a:r>
              <a:rPr lang="es-ES" sz="2000" b="1" dirty="0">
                <a:latin typeface="Garamond" panose="02020404030301010803" pitchFamily="18" charset="0"/>
              </a:rPr>
              <a:t>L. C. P. Lizbeth Sandoval Juárez</a:t>
            </a:r>
            <a:br>
              <a:rPr lang="es-ES" sz="2000" b="1" dirty="0">
                <a:latin typeface="Garamond" panose="02020404030301010803" pitchFamily="18" charset="0"/>
              </a:rPr>
            </a:br>
            <a:endParaRPr lang="es-ES" sz="2000" u="sng" dirty="0">
              <a:solidFill>
                <a:srgbClr val="000000"/>
              </a:solidFill>
              <a:latin typeface="Garamond" pitchFamily="18" charset="0"/>
              <a:cs typeface="Times New Roman" pitchFamily="18" charset="0"/>
            </a:endParaRPr>
          </a:p>
        </p:txBody>
      </p:sp>
      <p:sp>
        <p:nvSpPr>
          <p:cNvPr id="9" name="Rectángulo 8"/>
          <p:cNvSpPr/>
          <p:nvPr/>
        </p:nvSpPr>
        <p:spPr>
          <a:xfrm rot="16200000">
            <a:off x="3889396" y="-3889400"/>
            <a:ext cx="1012190" cy="879099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/>
        </p:nvSpPr>
        <p:spPr>
          <a:xfrm rot="16200000">
            <a:off x="9985397" y="-1194412"/>
            <a:ext cx="1012192" cy="340101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08568" y="182058"/>
            <a:ext cx="8018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ángulo 10"/>
          <p:cNvSpPr/>
          <p:nvPr/>
        </p:nvSpPr>
        <p:spPr>
          <a:xfrm>
            <a:off x="10491493" y="6627168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2" name="Imagen 11" descr="Sin título-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62" y="72994"/>
            <a:ext cx="4081707" cy="78740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1199456" y="356053"/>
            <a:ext cx="3982300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350" dirty="0" smtClean="0">
                <a:latin typeface="Avenir Book"/>
                <a:cs typeface="Avenir Book"/>
              </a:rPr>
              <a:t>UAEM</a:t>
            </a:r>
            <a:endParaRPr lang="es-ES" sz="1350" dirty="0">
              <a:latin typeface="Avenir Book"/>
              <a:cs typeface="Avenir Book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0697142" y="6581001"/>
            <a:ext cx="12931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Septiembre 2018</a:t>
            </a:r>
            <a:endParaRPr lang="es-MX" sz="1200" dirty="0"/>
          </a:p>
        </p:txBody>
      </p:sp>
      <p:sp>
        <p:nvSpPr>
          <p:cNvPr id="14" name="Rectángulo 13"/>
          <p:cNvSpPr/>
          <p:nvPr/>
        </p:nvSpPr>
        <p:spPr>
          <a:xfrm rot="16200000">
            <a:off x="5126577" y="1500586"/>
            <a:ext cx="238335" cy="10491497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15" name="Tab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2719852"/>
              </p:ext>
            </p:extLst>
          </p:nvPr>
        </p:nvGraphicFramePr>
        <p:xfrm>
          <a:off x="4655840" y="3573016"/>
          <a:ext cx="3348507" cy="82804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695459"/>
                <a:gridCol w="850006"/>
                <a:gridCol w="914400"/>
                <a:gridCol w="88864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Horas teoría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Horas práctica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Total de horas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Créditos</a:t>
                      </a:r>
                      <a:endParaRPr lang="es-MX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2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4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6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8</a:t>
                      </a:r>
                      <a:endParaRPr lang="es-MX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 txBox="1">
            <a:spLocks/>
          </p:cNvSpPr>
          <p:nvPr/>
        </p:nvSpPr>
        <p:spPr>
          <a:xfrm>
            <a:off x="2063552" y="1112738"/>
            <a:ext cx="8072494" cy="785818"/>
          </a:xfrm>
          <a:prstGeom prst="rect">
            <a:avLst/>
          </a:prstGeom>
        </p:spPr>
        <p:txBody>
          <a:bodyPr>
            <a:normAutofit fontScale="60000" lnSpcReduction="20000"/>
          </a:bodyPr>
          <a:lstStyle/>
          <a:p>
            <a:pPr lvl="0" algn="ctr">
              <a:spcBef>
                <a:spcPct val="0"/>
              </a:spcBef>
            </a:pPr>
            <a:r>
              <a:rPr lang="es-ES" sz="54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Relación entre distintas ramas de la contabilidad.</a:t>
            </a:r>
            <a:endParaRPr lang="es-ES" sz="5000" b="1" u="sng" dirty="0">
              <a:solidFill>
                <a:schemeClr val="tx2"/>
              </a:solidFill>
              <a:latin typeface="Calibri Light" panose="020F0302020204030204" pitchFamily="34" charset="0"/>
              <a:ea typeface="+mj-ea"/>
              <a:cs typeface="Calibri Light" panose="020F0302020204030204" pitchFamily="34" charset="0"/>
            </a:endParaRPr>
          </a:p>
        </p:txBody>
      </p:sp>
      <p:sp>
        <p:nvSpPr>
          <p:cNvPr id="9" name="8 Flecha curvada hacia la derecha"/>
          <p:cNvSpPr/>
          <p:nvPr/>
        </p:nvSpPr>
        <p:spPr>
          <a:xfrm flipV="1">
            <a:off x="4223792" y="1988841"/>
            <a:ext cx="785812" cy="2143125"/>
          </a:xfrm>
          <a:prstGeom prst="curvedRightArrow">
            <a:avLst>
              <a:gd name="adj1" fmla="val 16609"/>
              <a:gd name="adj2" fmla="val 41676"/>
              <a:gd name="adj3" fmla="val 29129"/>
            </a:avLst>
          </a:prstGeom>
          <a:solidFill>
            <a:schemeClr val="tx2"/>
          </a:solidFill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0" name="9 Flecha curvada hacia la izquierda"/>
          <p:cNvSpPr/>
          <p:nvPr/>
        </p:nvSpPr>
        <p:spPr>
          <a:xfrm>
            <a:off x="7536161" y="3573016"/>
            <a:ext cx="642937" cy="1928812"/>
          </a:xfrm>
          <a:prstGeom prst="curvedLeftArrow">
            <a:avLst/>
          </a:prstGeom>
          <a:solidFill>
            <a:schemeClr val="tx2"/>
          </a:solidFill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2238348" y="2357431"/>
            <a:ext cx="107157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400" dirty="0"/>
              <a:t>Informe de costos y gastos.</a:t>
            </a:r>
          </a:p>
          <a:p>
            <a:endParaRPr lang="es-ES" sz="1400" dirty="0"/>
          </a:p>
          <a:p>
            <a:pPr algn="ctr"/>
            <a:r>
              <a:rPr lang="es-ES" sz="1400" dirty="0"/>
              <a:t>Toma de decisiones</a:t>
            </a:r>
          </a:p>
        </p:txBody>
      </p:sp>
      <p:sp>
        <p:nvSpPr>
          <p:cNvPr id="13" name="12 Rectángulo"/>
          <p:cNvSpPr/>
          <p:nvPr/>
        </p:nvSpPr>
        <p:spPr>
          <a:xfrm>
            <a:off x="8596330" y="3571877"/>
            <a:ext cx="135730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dirty="0"/>
              <a:t>Apoyo.</a:t>
            </a:r>
          </a:p>
          <a:p>
            <a:endParaRPr lang="es-ES" sz="1400" dirty="0"/>
          </a:p>
          <a:p>
            <a:r>
              <a:rPr lang="es-ES" sz="1400" dirty="0"/>
              <a:t>Elaboración de Estados Financieros.</a:t>
            </a:r>
          </a:p>
        </p:txBody>
      </p:sp>
      <p:graphicFrame>
        <p:nvGraphicFramePr>
          <p:cNvPr id="15" name="14 Diagrama"/>
          <p:cNvGraphicFramePr/>
          <p:nvPr>
            <p:extLst>
              <p:ext uri="{D42A27DB-BD31-4B8C-83A1-F6EECF244321}">
                <p14:modId xmlns:p14="http://schemas.microsoft.com/office/powerpoint/2010/main" val="1544072288"/>
              </p:ext>
            </p:extLst>
          </p:nvPr>
        </p:nvGraphicFramePr>
        <p:xfrm>
          <a:off x="4583832" y="1916832"/>
          <a:ext cx="3384376" cy="374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Rectángulo 10"/>
          <p:cNvSpPr/>
          <p:nvPr/>
        </p:nvSpPr>
        <p:spPr>
          <a:xfrm rot="16200000">
            <a:off x="3889396" y="-3889400"/>
            <a:ext cx="1012190" cy="879099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15"/>
          <p:cNvSpPr/>
          <p:nvPr/>
        </p:nvSpPr>
        <p:spPr>
          <a:xfrm rot="16200000">
            <a:off x="9985397" y="-1194412"/>
            <a:ext cx="1012192" cy="340101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208568" y="182058"/>
            <a:ext cx="8018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Imagen 17" descr="Sin título-2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62" y="72994"/>
            <a:ext cx="4081707" cy="7874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199456" y="356053"/>
            <a:ext cx="68480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350" dirty="0" smtClean="0">
                <a:latin typeface="Avenir Book"/>
                <a:cs typeface="Avenir Book"/>
              </a:rPr>
              <a:t>UAEM</a:t>
            </a:r>
            <a:endParaRPr lang="es-ES" sz="1350" dirty="0">
              <a:latin typeface="Avenir Book"/>
              <a:cs typeface="Avenir Book"/>
            </a:endParaRPr>
          </a:p>
        </p:txBody>
      </p:sp>
      <p:sp>
        <p:nvSpPr>
          <p:cNvPr id="19" name="Rectángulo 18"/>
          <p:cNvSpPr/>
          <p:nvPr/>
        </p:nvSpPr>
        <p:spPr>
          <a:xfrm rot="16200000">
            <a:off x="5126577" y="1500586"/>
            <a:ext cx="238335" cy="10491497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9"/>
          <p:cNvSpPr/>
          <p:nvPr/>
        </p:nvSpPr>
        <p:spPr>
          <a:xfrm>
            <a:off x="10491493" y="6627168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CuadroTexto 20"/>
          <p:cNvSpPr txBox="1"/>
          <p:nvPr/>
        </p:nvSpPr>
        <p:spPr>
          <a:xfrm>
            <a:off x="10697142" y="6581001"/>
            <a:ext cx="12931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Septiembre 2018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 txBox="1">
            <a:spLocks/>
          </p:cNvSpPr>
          <p:nvPr/>
        </p:nvSpPr>
        <p:spPr>
          <a:xfrm>
            <a:off x="2095472" y="1268760"/>
            <a:ext cx="8072494" cy="785818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lang="es-ES" sz="4000" b="1" u="sng" dirty="0">
                <a:latin typeface="+mj-lt"/>
              </a:rPr>
              <a:t>Definición de costos.</a:t>
            </a:r>
            <a:endParaRPr lang="es-ES" sz="4000" b="1" u="sng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6 Marcador de contenido"/>
          <p:cNvSpPr>
            <a:spLocks noGrp="1"/>
          </p:cNvSpPr>
          <p:nvPr>
            <p:ph idx="1"/>
          </p:nvPr>
        </p:nvSpPr>
        <p:spPr>
          <a:xfrm>
            <a:off x="1199456" y="1935479"/>
            <a:ext cx="10009112" cy="4539889"/>
          </a:xfrm>
        </p:spPr>
        <p:txBody>
          <a:bodyPr/>
          <a:lstStyle/>
          <a:p>
            <a:pPr algn="just">
              <a:buNone/>
            </a:pPr>
            <a:endParaRPr lang="es-ES" dirty="0" smtClean="0">
              <a:latin typeface="+mj-lt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045F7C"/>
              </a:buClr>
              <a:buFont typeface="Wingdings" pitchFamily="2" charset="2"/>
              <a:buChar char="ü"/>
            </a:pPr>
            <a:r>
              <a:rPr lang="es-ES" dirty="0" smtClean="0">
                <a:latin typeface="+mj-lt"/>
              </a:rPr>
              <a:t>El conjunto de pagos, obligaciones contraídas, consumos, depreciaciones, amortizaciones y aplicaciones atribuibles a un periodo determinado. </a:t>
            </a:r>
            <a:endParaRPr lang="es-ES" dirty="0" smtClean="0">
              <a:latin typeface="+mj-lt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045F7C"/>
              </a:buClr>
              <a:buFont typeface="Wingdings" pitchFamily="2" charset="2"/>
              <a:buChar char="ü"/>
            </a:pPr>
            <a:r>
              <a:rPr lang="es-ES" dirty="0" smtClean="0">
                <a:latin typeface="+mj-lt"/>
              </a:rPr>
              <a:t>Los </a:t>
            </a:r>
            <a:r>
              <a:rPr lang="es-ES" dirty="0" smtClean="0">
                <a:latin typeface="+mj-lt"/>
              </a:rPr>
              <a:t>costos pueden calcularse para propósitos diferentes y bajo condiciones distintas.</a:t>
            </a:r>
          </a:p>
          <a:p>
            <a:pPr algn="just">
              <a:buClr>
                <a:srgbClr val="045F7C"/>
              </a:buClr>
              <a:buFont typeface="Wingdings" pitchFamily="2" charset="2"/>
              <a:buChar char="ü"/>
            </a:pPr>
            <a:endParaRPr lang="es-ES" dirty="0" smtClean="0">
              <a:latin typeface="+mj-lt"/>
            </a:endParaRPr>
          </a:p>
        </p:txBody>
      </p:sp>
      <p:sp>
        <p:nvSpPr>
          <p:cNvPr id="8" name="Rectángulo 7"/>
          <p:cNvSpPr/>
          <p:nvPr/>
        </p:nvSpPr>
        <p:spPr>
          <a:xfrm rot="16200000">
            <a:off x="3889396" y="-3889400"/>
            <a:ext cx="1012190" cy="879099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 rot="16200000">
            <a:off x="9985397" y="-1194412"/>
            <a:ext cx="1012192" cy="340101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08568" y="182058"/>
            <a:ext cx="8018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agen 10" descr="Sin título-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62" y="72994"/>
            <a:ext cx="4081707" cy="7874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199456" y="356053"/>
            <a:ext cx="68480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350" dirty="0" smtClean="0">
                <a:latin typeface="Avenir Book"/>
                <a:cs typeface="Avenir Book"/>
              </a:rPr>
              <a:t>UAEM</a:t>
            </a:r>
            <a:endParaRPr lang="es-ES" sz="1350" dirty="0">
              <a:latin typeface="Avenir Book"/>
              <a:cs typeface="Avenir Book"/>
            </a:endParaRPr>
          </a:p>
        </p:txBody>
      </p:sp>
      <p:sp>
        <p:nvSpPr>
          <p:cNvPr id="12" name="Rectángulo 11"/>
          <p:cNvSpPr/>
          <p:nvPr/>
        </p:nvSpPr>
        <p:spPr>
          <a:xfrm rot="16200000">
            <a:off x="5126577" y="1500586"/>
            <a:ext cx="238335" cy="10491497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10491493" y="6627168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/>
          <p:cNvSpPr txBox="1"/>
          <p:nvPr/>
        </p:nvSpPr>
        <p:spPr>
          <a:xfrm>
            <a:off x="10697142" y="6581001"/>
            <a:ext cx="12931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Septiembre 2018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 txBox="1">
            <a:spLocks/>
          </p:cNvSpPr>
          <p:nvPr/>
        </p:nvSpPr>
        <p:spPr>
          <a:xfrm>
            <a:off x="2095472" y="1060711"/>
            <a:ext cx="8072494" cy="785818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lang="es-ES" sz="4000" b="1" u="sng" dirty="0">
                <a:latin typeface="+mj-lt"/>
              </a:rPr>
              <a:t>Clasificación de costos.</a:t>
            </a:r>
            <a:endParaRPr lang="es-ES" sz="4000" b="1" u="sng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6" name="5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1135028"/>
              </p:ext>
            </p:extLst>
          </p:nvPr>
        </p:nvGraphicFramePr>
        <p:xfrm>
          <a:off x="2095472" y="2251117"/>
          <a:ext cx="7934352" cy="36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7953388" y="2849727"/>
            <a:ext cx="2071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/>
              <a:t>Cambian en razón directa al volumen de las operaciones.</a:t>
            </a:r>
            <a:endParaRPr lang="es-ES" dirty="0"/>
          </a:p>
        </p:txBody>
      </p:sp>
      <p:sp>
        <p:nvSpPr>
          <p:cNvPr id="8" name="7 CuadroTexto"/>
          <p:cNvSpPr txBox="1"/>
          <p:nvPr/>
        </p:nvSpPr>
        <p:spPr>
          <a:xfrm>
            <a:off x="8096264" y="4512750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/>
              <a:t>No son identificados directamente con el proceso de transformación.</a:t>
            </a:r>
            <a:endParaRPr lang="es-ES" dirty="0"/>
          </a:p>
        </p:txBody>
      </p:sp>
      <p:sp>
        <p:nvSpPr>
          <p:cNvPr id="9" name="8 CuadroTexto"/>
          <p:cNvSpPr txBox="1"/>
          <p:nvPr/>
        </p:nvSpPr>
        <p:spPr>
          <a:xfrm>
            <a:off x="2127641" y="2850182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/>
              <a:t>Permanecen constantes independientemente al  volumen de las operaciones.</a:t>
            </a:r>
            <a:endParaRPr lang="es-ES" dirty="0"/>
          </a:p>
        </p:txBody>
      </p:sp>
      <p:sp>
        <p:nvSpPr>
          <p:cNvPr id="10" name="9 CuadroTexto"/>
          <p:cNvSpPr txBox="1"/>
          <p:nvPr/>
        </p:nvSpPr>
        <p:spPr>
          <a:xfrm>
            <a:off x="2127641" y="4682708"/>
            <a:ext cx="2071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/>
              <a:t>Identificables con el proceso de transformación.</a:t>
            </a:r>
            <a:endParaRPr lang="es-ES" dirty="0"/>
          </a:p>
        </p:txBody>
      </p:sp>
      <p:sp>
        <p:nvSpPr>
          <p:cNvPr id="12" name="Rectángulo 11"/>
          <p:cNvSpPr/>
          <p:nvPr/>
        </p:nvSpPr>
        <p:spPr>
          <a:xfrm rot="16200000">
            <a:off x="3889396" y="-3889400"/>
            <a:ext cx="1012190" cy="879099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 rot="16200000">
            <a:off x="9985397" y="-1194412"/>
            <a:ext cx="1012192" cy="340101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208568" y="182058"/>
            <a:ext cx="8018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n 14" descr="Sin título-2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62" y="72994"/>
            <a:ext cx="4081707" cy="7874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199456" y="356053"/>
            <a:ext cx="68480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350" dirty="0">
                <a:latin typeface="Avenir Book"/>
                <a:cs typeface="Avenir Book"/>
              </a:rPr>
              <a:t>UAEM</a:t>
            </a:r>
            <a:endParaRPr lang="es-ES" sz="135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5126577" y="1500586"/>
            <a:ext cx="238335" cy="10491497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>
            <a:off x="10491493" y="6627168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CuadroTexto 17"/>
          <p:cNvSpPr txBox="1"/>
          <p:nvPr/>
        </p:nvSpPr>
        <p:spPr>
          <a:xfrm>
            <a:off x="10697142" y="6581001"/>
            <a:ext cx="12931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Septiembre 2018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 txBox="1">
            <a:spLocks/>
          </p:cNvSpPr>
          <p:nvPr/>
        </p:nvSpPr>
        <p:spPr>
          <a:xfrm>
            <a:off x="2063552" y="1200062"/>
            <a:ext cx="8072494" cy="785818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lang="es-ES" sz="4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Costos de producción.</a:t>
            </a:r>
            <a:endParaRPr lang="es-ES" sz="4000" b="1" u="sng" dirty="0">
              <a:solidFill>
                <a:schemeClr val="tx2"/>
              </a:solidFill>
              <a:latin typeface="Calibri Light" panose="020F0302020204030204" pitchFamily="34" charset="0"/>
              <a:ea typeface="+mj-ea"/>
              <a:cs typeface="Calibri Light" panose="020F0302020204030204" pitchFamily="34" charset="0"/>
            </a:endParaRPr>
          </a:p>
        </p:txBody>
      </p:sp>
      <p:sp>
        <p:nvSpPr>
          <p:cNvPr id="7" name="6 Marcador de contenido"/>
          <p:cNvSpPr>
            <a:spLocks noGrp="1"/>
          </p:cNvSpPr>
          <p:nvPr>
            <p:ph idx="1"/>
          </p:nvPr>
        </p:nvSpPr>
        <p:spPr>
          <a:xfrm>
            <a:off x="1199456" y="1950509"/>
            <a:ext cx="10009112" cy="4208164"/>
          </a:xfrm>
        </p:spPr>
        <p:txBody>
          <a:bodyPr/>
          <a:lstStyle/>
          <a:p>
            <a:endParaRPr lang="es-ES" dirty="0" smtClean="0">
              <a:latin typeface="+mj-lt"/>
            </a:endParaRPr>
          </a:p>
          <a:p>
            <a:endParaRPr lang="es-ES" dirty="0" smtClean="0">
              <a:latin typeface="+mj-lt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045F7C"/>
              </a:buClr>
            </a:pPr>
            <a:r>
              <a:rPr lang="es-ES" dirty="0" smtClean="0">
                <a:latin typeface="+mj-lt"/>
              </a:rPr>
              <a:t>Esta representado por las operaciones realizadas desde la adquisición de los materiales hasta su transformación en artículos terminados.</a:t>
            </a:r>
            <a:endParaRPr lang="es-ES" dirty="0">
              <a:latin typeface="+mj-lt"/>
            </a:endParaRPr>
          </a:p>
        </p:txBody>
      </p:sp>
      <p:sp>
        <p:nvSpPr>
          <p:cNvPr id="8" name="Rectángulo 7"/>
          <p:cNvSpPr/>
          <p:nvPr/>
        </p:nvSpPr>
        <p:spPr>
          <a:xfrm rot="16200000">
            <a:off x="3889396" y="-3889400"/>
            <a:ext cx="1012190" cy="879099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 rot="16200000">
            <a:off x="9985397" y="-1194412"/>
            <a:ext cx="1012192" cy="340101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08568" y="182058"/>
            <a:ext cx="8018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agen 10" descr="Sin título-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62" y="72994"/>
            <a:ext cx="4081707" cy="7874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199456" y="356053"/>
            <a:ext cx="68480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350" dirty="0">
                <a:latin typeface="Avenir Book"/>
                <a:cs typeface="Avenir Book"/>
              </a:rPr>
              <a:t>UAEM</a:t>
            </a:r>
            <a:endParaRPr lang="es-ES" sz="1350" dirty="0">
              <a:latin typeface="Avenir Book"/>
              <a:cs typeface="Avenir Book"/>
            </a:endParaRPr>
          </a:p>
        </p:txBody>
      </p:sp>
      <p:sp>
        <p:nvSpPr>
          <p:cNvPr id="12" name="Rectángulo 11"/>
          <p:cNvSpPr/>
          <p:nvPr/>
        </p:nvSpPr>
        <p:spPr>
          <a:xfrm rot="16200000">
            <a:off x="5126577" y="1500586"/>
            <a:ext cx="238335" cy="10491497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10491493" y="6627168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/>
          <p:cNvSpPr txBox="1"/>
          <p:nvPr/>
        </p:nvSpPr>
        <p:spPr>
          <a:xfrm>
            <a:off x="10697142" y="6581001"/>
            <a:ext cx="12931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Septiembre 2018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 txBox="1">
            <a:spLocks/>
          </p:cNvSpPr>
          <p:nvPr/>
        </p:nvSpPr>
        <p:spPr>
          <a:xfrm>
            <a:off x="2153302" y="1134093"/>
            <a:ext cx="8072494" cy="785818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lang="es-ES" sz="4000" b="1" u="sng" dirty="0">
                <a:latin typeface="+mj-lt"/>
              </a:rPr>
              <a:t>Elementos del costo de producción.</a:t>
            </a:r>
            <a:endParaRPr lang="es-ES" sz="4000" b="1" u="sng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7" name="6 Diagrama"/>
          <p:cNvGraphicFramePr/>
          <p:nvPr>
            <p:extLst>
              <p:ext uri="{D42A27DB-BD31-4B8C-83A1-F6EECF244321}">
                <p14:modId xmlns:p14="http://schemas.microsoft.com/office/powerpoint/2010/main" val="38413895"/>
              </p:ext>
            </p:extLst>
          </p:nvPr>
        </p:nvGraphicFramePr>
        <p:xfrm>
          <a:off x="4310050" y="2253252"/>
          <a:ext cx="5476892" cy="3643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7 Abrir llave"/>
          <p:cNvSpPr/>
          <p:nvPr/>
        </p:nvSpPr>
        <p:spPr>
          <a:xfrm>
            <a:off x="3650658" y="2220421"/>
            <a:ext cx="428628" cy="3929090"/>
          </a:xfrm>
          <a:prstGeom prst="leftBrace">
            <a:avLst/>
          </a:prstGeom>
          <a:ln>
            <a:solidFill>
              <a:srgbClr val="045F7C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9" name="8 CuadroTexto"/>
          <p:cNvSpPr txBox="1"/>
          <p:nvPr/>
        </p:nvSpPr>
        <p:spPr>
          <a:xfrm>
            <a:off x="2150460" y="3861801"/>
            <a:ext cx="1500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Costo de producción</a:t>
            </a:r>
            <a:r>
              <a:rPr lang="es-ES" dirty="0"/>
              <a:t>.</a:t>
            </a:r>
          </a:p>
        </p:txBody>
      </p:sp>
      <p:sp>
        <p:nvSpPr>
          <p:cNvPr id="11" name="Rectángulo 10"/>
          <p:cNvSpPr/>
          <p:nvPr/>
        </p:nvSpPr>
        <p:spPr>
          <a:xfrm rot="16200000">
            <a:off x="3889396" y="-3889400"/>
            <a:ext cx="1012190" cy="879099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/>
        </p:nvSpPr>
        <p:spPr>
          <a:xfrm rot="16200000">
            <a:off x="9985397" y="-1194412"/>
            <a:ext cx="1012192" cy="340101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208568" y="182058"/>
            <a:ext cx="8018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Imagen 13" descr="Sin título-2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62" y="72994"/>
            <a:ext cx="4081707" cy="7874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199456" y="356053"/>
            <a:ext cx="68480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350" dirty="0" smtClean="0">
                <a:latin typeface="Avenir Book"/>
                <a:cs typeface="Avenir Book"/>
              </a:rPr>
              <a:t>UAEM</a:t>
            </a:r>
            <a:endParaRPr lang="es-ES" sz="1350" dirty="0">
              <a:latin typeface="Avenir Book"/>
              <a:cs typeface="Avenir Book"/>
            </a:endParaRPr>
          </a:p>
        </p:txBody>
      </p:sp>
      <p:sp>
        <p:nvSpPr>
          <p:cNvPr id="15" name="Rectángulo 14"/>
          <p:cNvSpPr/>
          <p:nvPr/>
        </p:nvSpPr>
        <p:spPr>
          <a:xfrm rot="16200000">
            <a:off x="5126577" y="1500586"/>
            <a:ext cx="238335" cy="10491497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15"/>
          <p:cNvSpPr/>
          <p:nvPr/>
        </p:nvSpPr>
        <p:spPr>
          <a:xfrm>
            <a:off x="10491493" y="6627168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CuadroTexto 16"/>
          <p:cNvSpPr txBox="1"/>
          <p:nvPr/>
        </p:nvSpPr>
        <p:spPr>
          <a:xfrm>
            <a:off x="10697142" y="6581001"/>
            <a:ext cx="12931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Septiembre 2018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 txBox="1">
            <a:spLocks/>
          </p:cNvSpPr>
          <p:nvPr/>
        </p:nvSpPr>
        <p:spPr>
          <a:xfrm>
            <a:off x="2135560" y="1268760"/>
            <a:ext cx="8072494" cy="785818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lang="es-ES" sz="4000" b="1" u="sng" dirty="0">
                <a:latin typeface="+mj-lt"/>
              </a:rPr>
              <a:t>Clasificación de Materia prima.</a:t>
            </a:r>
            <a:endParaRPr lang="es-ES" sz="4000" b="1" u="sng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729231661"/>
              </p:ext>
            </p:extLst>
          </p:nvPr>
        </p:nvGraphicFramePr>
        <p:xfrm>
          <a:off x="2564188" y="2420888"/>
          <a:ext cx="7215238" cy="34210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ángulo 7"/>
          <p:cNvSpPr/>
          <p:nvPr/>
        </p:nvSpPr>
        <p:spPr>
          <a:xfrm rot="16200000">
            <a:off x="3889396" y="-3889400"/>
            <a:ext cx="1012190" cy="879099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 rot="16200000">
            <a:off x="9985397" y="-1194412"/>
            <a:ext cx="1012192" cy="340101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208568" y="182058"/>
            <a:ext cx="8018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agen 10" descr="Sin título-2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62" y="72994"/>
            <a:ext cx="4081707" cy="7874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199456" y="356053"/>
            <a:ext cx="68480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350" dirty="0">
                <a:latin typeface="Avenir Book"/>
                <a:cs typeface="Avenir Book"/>
              </a:rPr>
              <a:t>UAEM</a:t>
            </a:r>
            <a:endParaRPr lang="es-ES" sz="1350" dirty="0">
              <a:latin typeface="Avenir Book"/>
              <a:cs typeface="Avenir Book"/>
            </a:endParaRPr>
          </a:p>
        </p:txBody>
      </p:sp>
      <p:sp>
        <p:nvSpPr>
          <p:cNvPr id="12" name="Rectángulo 11"/>
          <p:cNvSpPr/>
          <p:nvPr/>
        </p:nvSpPr>
        <p:spPr>
          <a:xfrm rot="16200000">
            <a:off x="5126577" y="1500586"/>
            <a:ext cx="238335" cy="10491497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10491493" y="6627168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/>
          <p:cNvSpPr txBox="1"/>
          <p:nvPr/>
        </p:nvSpPr>
        <p:spPr>
          <a:xfrm>
            <a:off x="10697142" y="6581001"/>
            <a:ext cx="12931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Septiembre 2018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 txBox="1">
            <a:spLocks/>
          </p:cNvSpPr>
          <p:nvPr/>
        </p:nvSpPr>
        <p:spPr>
          <a:xfrm>
            <a:off x="2063552" y="1115103"/>
            <a:ext cx="8072494" cy="785818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lang="es-ES" sz="4000" b="1" u="sng" dirty="0">
                <a:latin typeface="+mj-lt"/>
              </a:rPr>
              <a:t>Clasificación de Mano de obra.</a:t>
            </a:r>
            <a:endParaRPr lang="es-ES" sz="4000" b="1" u="sng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9" name="8 Diagrama"/>
          <p:cNvGraphicFramePr/>
          <p:nvPr>
            <p:extLst>
              <p:ext uri="{D42A27DB-BD31-4B8C-83A1-F6EECF244321}">
                <p14:modId xmlns:p14="http://schemas.microsoft.com/office/powerpoint/2010/main" val="1198792780"/>
              </p:ext>
            </p:extLst>
          </p:nvPr>
        </p:nvGraphicFramePr>
        <p:xfrm>
          <a:off x="2173653" y="2317473"/>
          <a:ext cx="7852292" cy="34210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ángulo 6"/>
          <p:cNvSpPr/>
          <p:nvPr/>
        </p:nvSpPr>
        <p:spPr>
          <a:xfrm rot="16200000">
            <a:off x="3889396" y="-3889400"/>
            <a:ext cx="1012190" cy="879099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/>
        </p:nvSpPr>
        <p:spPr>
          <a:xfrm rot="16200000">
            <a:off x="9985397" y="-1194412"/>
            <a:ext cx="1012192" cy="340101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208568" y="182058"/>
            <a:ext cx="8018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agen 10" descr="Sin título-2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62" y="72994"/>
            <a:ext cx="4081707" cy="7874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199456" y="356053"/>
            <a:ext cx="68480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350" dirty="0">
                <a:latin typeface="Avenir Book"/>
                <a:cs typeface="Avenir Book"/>
              </a:rPr>
              <a:t>UAEM</a:t>
            </a:r>
            <a:endParaRPr lang="es-ES" sz="1350" dirty="0">
              <a:latin typeface="Avenir Book"/>
              <a:cs typeface="Avenir Book"/>
            </a:endParaRPr>
          </a:p>
        </p:txBody>
      </p:sp>
      <p:sp>
        <p:nvSpPr>
          <p:cNvPr id="12" name="Rectángulo 11"/>
          <p:cNvSpPr/>
          <p:nvPr/>
        </p:nvSpPr>
        <p:spPr>
          <a:xfrm rot="16200000">
            <a:off x="5126577" y="1500586"/>
            <a:ext cx="238335" cy="10491497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10491493" y="6627168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/>
          <p:cNvSpPr txBox="1"/>
          <p:nvPr/>
        </p:nvSpPr>
        <p:spPr>
          <a:xfrm>
            <a:off x="10697142" y="6581001"/>
            <a:ext cx="12931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Septiembre 2018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 txBox="1">
            <a:spLocks/>
          </p:cNvSpPr>
          <p:nvPr/>
        </p:nvSpPr>
        <p:spPr>
          <a:xfrm>
            <a:off x="1199456" y="1179427"/>
            <a:ext cx="10009112" cy="785818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s-ES" sz="3600" b="1" u="sng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Conceptos que integran los cargos indirectos fabriles.</a:t>
            </a:r>
          </a:p>
        </p:txBody>
      </p:sp>
      <p:sp>
        <p:nvSpPr>
          <p:cNvPr id="8" name="7 Marcador de contenido"/>
          <p:cNvSpPr>
            <a:spLocks noGrp="1"/>
          </p:cNvSpPr>
          <p:nvPr>
            <p:ph idx="1"/>
          </p:nvPr>
        </p:nvSpPr>
        <p:spPr>
          <a:xfrm>
            <a:off x="2274922" y="2099732"/>
            <a:ext cx="7858180" cy="3922412"/>
          </a:xfrm>
        </p:spPr>
        <p:txBody>
          <a:bodyPr/>
          <a:lstStyle/>
          <a:p>
            <a:pPr marL="514350" indent="-514350">
              <a:lnSpc>
                <a:spcPct val="150000"/>
              </a:lnSpc>
              <a:buClr>
                <a:srgbClr val="045F7C"/>
              </a:buClr>
              <a:buFont typeface="Wingdings 2"/>
              <a:buAutoNum type="alphaLcParenR"/>
              <a:defRPr/>
            </a:pPr>
            <a:r>
              <a:rPr lang="es-E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Materia prima indirecta.</a:t>
            </a:r>
          </a:p>
          <a:p>
            <a:pPr marL="514350" indent="-514350">
              <a:lnSpc>
                <a:spcPct val="150000"/>
              </a:lnSpc>
              <a:buClr>
                <a:srgbClr val="045F7C"/>
              </a:buClr>
              <a:buFont typeface="Wingdings 2"/>
              <a:buAutoNum type="alphaLcParenR"/>
              <a:defRPr/>
            </a:pPr>
            <a:r>
              <a:rPr lang="es-E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Mano de obra indirecta.</a:t>
            </a:r>
          </a:p>
          <a:p>
            <a:pPr marL="514350" indent="-514350">
              <a:lnSpc>
                <a:spcPct val="150000"/>
              </a:lnSpc>
              <a:buClr>
                <a:srgbClr val="045F7C"/>
              </a:buClr>
              <a:buFont typeface="Wingdings 2"/>
              <a:buAutoNum type="alphaLcParenR"/>
              <a:defRPr/>
            </a:pPr>
            <a:r>
              <a:rPr lang="es-E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Erogaciones indirectas.</a:t>
            </a:r>
          </a:p>
          <a:p>
            <a:pPr marL="514350" indent="-514350">
              <a:lnSpc>
                <a:spcPct val="150000"/>
              </a:lnSpc>
              <a:buClr>
                <a:srgbClr val="045F7C"/>
              </a:buClr>
              <a:buFont typeface="Wingdings 2"/>
              <a:buAutoNum type="alphaLcParenR"/>
              <a:defRPr/>
            </a:pPr>
            <a:r>
              <a:rPr lang="es-E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Depreciación de activos fijos.</a:t>
            </a:r>
          </a:p>
          <a:p>
            <a:pPr marL="514350" indent="-514350">
              <a:lnSpc>
                <a:spcPct val="150000"/>
              </a:lnSpc>
              <a:buClr>
                <a:srgbClr val="045F7C"/>
              </a:buClr>
              <a:buFont typeface="Wingdings 2"/>
              <a:buAutoNum type="alphaLcParenR"/>
              <a:defRPr/>
            </a:pPr>
            <a:r>
              <a:rPr lang="es-E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Aplicación de gastos pagados por anticipado.</a:t>
            </a:r>
          </a:p>
          <a:p>
            <a:endParaRPr lang="es-E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 rot="16200000">
            <a:off x="3889396" y="-3889400"/>
            <a:ext cx="1012190" cy="879099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 rot="16200000">
            <a:off x="9985397" y="-1194412"/>
            <a:ext cx="1012192" cy="340101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08568" y="182058"/>
            <a:ext cx="8018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agen 10" descr="Sin título-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62" y="72994"/>
            <a:ext cx="4081707" cy="7874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199456" y="356053"/>
            <a:ext cx="68480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350" dirty="0">
                <a:latin typeface="Avenir Book"/>
                <a:cs typeface="Avenir Book"/>
              </a:rPr>
              <a:t>UAEM</a:t>
            </a:r>
            <a:endParaRPr lang="es-ES" sz="1350" dirty="0">
              <a:latin typeface="Avenir Book"/>
              <a:cs typeface="Avenir Book"/>
            </a:endParaRPr>
          </a:p>
        </p:txBody>
      </p:sp>
      <p:sp>
        <p:nvSpPr>
          <p:cNvPr id="12" name="Rectángulo 11"/>
          <p:cNvSpPr/>
          <p:nvPr/>
        </p:nvSpPr>
        <p:spPr>
          <a:xfrm rot="16200000">
            <a:off x="5126577" y="1500586"/>
            <a:ext cx="238335" cy="10491497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10491493" y="6627168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/>
          <p:cNvSpPr txBox="1"/>
          <p:nvPr/>
        </p:nvSpPr>
        <p:spPr>
          <a:xfrm>
            <a:off x="10697142" y="6581001"/>
            <a:ext cx="12931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Septiembre 2018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91853" y="2461848"/>
            <a:ext cx="10009112" cy="4157816"/>
          </a:xfrm>
        </p:spPr>
        <p:txBody>
          <a:bodyPr/>
          <a:lstStyle/>
          <a:p>
            <a:pPr>
              <a:buNone/>
            </a:pPr>
            <a:endParaRPr lang="es-ES" dirty="0" smtClean="0">
              <a:latin typeface="+mj-lt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045F7C"/>
              </a:buClr>
              <a:buFont typeface="Wingdings" pitchFamily="2" charset="2"/>
              <a:buChar char="Ø"/>
            </a:pPr>
            <a:r>
              <a:rPr lang="es-ES" dirty="0" smtClean="0">
                <a:latin typeface="+mj-lt"/>
              </a:rPr>
              <a:t>Denominados también como cargos indirectos fabriles de </a:t>
            </a:r>
            <a:r>
              <a:rPr lang="es-ES" u="sng" dirty="0" smtClean="0">
                <a:latin typeface="+mj-lt"/>
              </a:rPr>
              <a:t>control</a:t>
            </a:r>
            <a:r>
              <a:rPr lang="es-ES" dirty="0" smtClean="0">
                <a:latin typeface="+mj-lt"/>
              </a:rPr>
              <a:t>, los cuales incurren verdaderamente durante un periodo contable y se registran en el libro mayor.</a:t>
            </a:r>
          </a:p>
          <a:p>
            <a:endParaRPr lang="es-ES" dirty="0" smtClean="0">
              <a:latin typeface="+mj-lt"/>
            </a:endParaRPr>
          </a:p>
          <a:p>
            <a:endParaRPr lang="es-ES" dirty="0">
              <a:latin typeface="+mj-lt"/>
            </a:endParaRPr>
          </a:p>
        </p:txBody>
      </p:sp>
      <p:sp>
        <p:nvSpPr>
          <p:cNvPr id="6" name="4 Título"/>
          <p:cNvSpPr txBox="1">
            <a:spLocks/>
          </p:cNvSpPr>
          <p:nvPr/>
        </p:nvSpPr>
        <p:spPr>
          <a:xfrm>
            <a:off x="2095472" y="1141819"/>
            <a:ext cx="8072494" cy="785818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s-ES" sz="4000" b="1" u="sng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Cargos indirectos fabriles reales.</a:t>
            </a:r>
          </a:p>
        </p:txBody>
      </p:sp>
      <p:sp>
        <p:nvSpPr>
          <p:cNvPr id="8" name="Rectángulo 7"/>
          <p:cNvSpPr/>
          <p:nvPr/>
        </p:nvSpPr>
        <p:spPr>
          <a:xfrm rot="16200000">
            <a:off x="3889396" y="-3889400"/>
            <a:ext cx="1012190" cy="879099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 rot="16200000">
            <a:off x="9985397" y="-1194412"/>
            <a:ext cx="1012192" cy="340101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08568" y="182058"/>
            <a:ext cx="8018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agen 10" descr="Sin título-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62" y="72994"/>
            <a:ext cx="4081707" cy="7874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199456" y="356053"/>
            <a:ext cx="68480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350" dirty="0">
                <a:latin typeface="Avenir Book"/>
                <a:cs typeface="Avenir Book"/>
              </a:rPr>
              <a:t>UAEM</a:t>
            </a:r>
            <a:endParaRPr lang="es-ES" sz="1350" dirty="0">
              <a:latin typeface="Avenir Book"/>
              <a:cs typeface="Avenir Book"/>
            </a:endParaRPr>
          </a:p>
        </p:txBody>
      </p:sp>
      <p:sp>
        <p:nvSpPr>
          <p:cNvPr id="12" name="Rectángulo 11"/>
          <p:cNvSpPr/>
          <p:nvPr/>
        </p:nvSpPr>
        <p:spPr>
          <a:xfrm rot="16200000">
            <a:off x="5126577" y="1500586"/>
            <a:ext cx="238335" cy="10491497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10491493" y="6627168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/>
          <p:cNvSpPr txBox="1"/>
          <p:nvPr/>
        </p:nvSpPr>
        <p:spPr>
          <a:xfrm>
            <a:off x="10697142" y="6581001"/>
            <a:ext cx="12931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Septiembre 2018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99456" y="2061553"/>
            <a:ext cx="10009112" cy="4157816"/>
          </a:xfrm>
        </p:spPr>
        <p:txBody>
          <a:bodyPr>
            <a:normAutofit/>
          </a:bodyPr>
          <a:lstStyle/>
          <a:p>
            <a:endParaRPr lang="es-ES" sz="2400" dirty="0" smtClean="0">
              <a:latin typeface="+mj-lt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045F7C"/>
              </a:buClr>
              <a:buFont typeface="Wingdings" pitchFamily="2" charset="2"/>
              <a:buChar char="Ø"/>
            </a:pPr>
            <a:r>
              <a:rPr lang="es-ES" sz="2400" dirty="0" smtClean="0">
                <a:latin typeface="+mj-lt"/>
              </a:rPr>
              <a:t>Se asignan o aplican a la producción conforme se presenta la actividad real de producción.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endParaRPr lang="es-ES" sz="2400" dirty="0" smtClean="0">
              <a:latin typeface="+mj-lt"/>
            </a:endParaRPr>
          </a:p>
          <a:p>
            <a:pPr lvl="1" algn="just"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s-ES" dirty="0" smtClean="0">
                <a:latin typeface="+mj-lt"/>
              </a:rPr>
              <a:t>A la producción en proceso siempre se le cargarán solo los cargos indirectos fabriles aplicados.</a:t>
            </a:r>
            <a:endParaRPr lang="es-ES" dirty="0">
              <a:latin typeface="+mj-lt"/>
            </a:endParaRPr>
          </a:p>
        </p:txBody>
      </p:sp>
      <p:sp>
        <p:nvSpPr>
          <p:cNvPr id="6" name="4 Título"/>
          <p:cNvSpPr txBox="1">
            <a:spLocks/>
          </p:cNvSpPr>
          <p:nvPr/>
        </p:nvSpPr>
        <p:spPr>
          <a:xfrm>
            <a:off x="2113943" y="1151066"/>
            <a:ext cx="8072494" cy="785818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s-ES" sz="4000" b="1" u="sng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Cargos indirectos fabriles aplicados.</a:t>
            </a:r>
          </a:p>
        </p:txBody>
      </p:sp>
      <p:sp>
        <p:nvSpPr>
          <p:cNvPr id="7" name="Rectángulo 6"/>
          <p:cNvSpPr/>
          <p:nvPr/>
        </p:nvSpPr>
        <p:spPr>
          <a:xfrm rot="16200000">
            <a:off x="3889396" y="-3889400"/>
            <a:ext cx="1012190" cy="879099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 rot="16200000">
            <a:off x="9985397" y="-1194412"/>
            <a:ext cx="1012192" cy="340101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08568" y="182058"/>
            <a:ext cx="8018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agen 10" descr="Sin título-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62" y="72994"/>
            <a:ext cx="4081707" cy="7874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199456" y="356053"/>
            <a:ext cx="68480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350" dirty="0">
                <a:latin typeface="Avenir Book"/>
                <a:cs typeface="Avenir Book"/>
              </a:rPr>
              <a:t>UAEM</a:t>
            </a:r>
            <a:endParaRPr lang="es-ES" sz="1350" dirty="0">
              <a:latin typeface="Avenir Book"/>
              <a:cs typeface="Avenir Book"/>
            </a:endParaRPr>
          </a:p>
        </p:txBody>
      </p:sp>
      <p:sp>
        <p:nvSpPr>
          <p:cNvPr id="12" name="Rectángulo 11"/>
          <p:cNvSpPr/>
          <p:nvPr/>
        </p:nvSpPr>
        <p:spPr>
          <a:xfrm rot="16200000">
            <a:off x="5126577" y="1500586"/>
            <a:ext cx="238335" cy="10491497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10491493" y="6627168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/>
          <p:cNvSpPr txBox="1"/>
          <p:nvPr/>
        </p:nvSpPr>
        <p:spPr>
          <a:xfrm>
            <a:off x="10697142" y="6581001"/>
            <a:ext cx="12931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Septiembre 2018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4 Título"/>
          <p:cNvSpPr>
            <a:spLocks noGrp="1"/>
          </p:cNvSpPr>
          <p:nvPr>
            <p:ph type="title"/>
          </p:nvPr>
        </p:nvSpPr>
        <p:spPr>
          <a:xfrm>
            <a:off x="1271464" y="1052687"/>
            <a:ext cx="9937104" cy="714380"/>
          </a:xfrm>
        </p:spPr>
        <p:txBody>
          <a:bodyPr>
            <a:noAutofit/>
          </a:bodyPr>
          <a:lstStyle/>
          <a:p>
            <a:pPr algn="ctr"/>
            <a:r>
              <a:rPr lang="es-MX" sz="2800" b="1" dirty="0"/>
              <a:t>Guion explicativo para el empleo del material, con relación a los objetivos y contenidos del curso</a:t>
            </a:r>
            <a:r>
              <a:rPr lang="es-ES" sz="2800" b="1" dirty="0" smtClean="0">
                <a:solidFill>
                  <a:schemeClr val="tx1"/>
                </a:solidFill>
              </a:rPr>
              <a:t>.</a:t>
            </a:r>
            <a:endParaRPr lang="es-ES" sz="2800" b="1" dirty="0">
              <a:solidFill>
                <a:schemeClr val="tx1"/>
              </a:solidFill>
            </a:endParaRPr>
          </a:p>
        </p:txBody>
      </p:sp>
      <p:sp>
        <p:nvSpPr>
          <p:cNvPr id="10" name="Rectángulo 9"/>
          <p:cNvSpPr/>
          <p:nvPr/>
        </p:nvSpPr>
        <p:spPr>
          <a:xfrm rot="16200000">
            <a:off x="3889396" y="-3889400"/>
            <a:ext cx="1012190" cy="879099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/>
        </p:nvSpPr>
        <p:spPr>
          <a:xfrm rot="16200000">
            <a:off x="9985397" y="-1194412"/>
            <a:ext cx="1012192" cy="340101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08568" y="182058"/>
            <a:ext cx="8018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Imagen 19" descr="Sin título-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77" y="104388"/>
            <a:ext cx="4081707" cy="803411"/>
          </a:xfrm>
          <a:prstGeom prst="rect">
            <a:avLst/>
          </a:prstGeom>
        </p:spPr>
      </p:pic>
      <p:sp>
        <p:nvSpPr>
          <p:cNvPr id="33" name="Rectángulo 32"/>
          <p:cNvSpPr/>
          <p:nvPr/>
        </p:nvSpPr>
        <p:spPr>
          <a:xfrm>
            <a:off x="1271464" y="404664"/>
            <a:ext cx="68480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350" dirty="0">
                <a:latin typeface="Avenir Book"/>
                <a:cs typeface="Avenir Book"/>
              </a:rPr>
              <a:t>UAEM</a:t>
            </a:r>
            <a:endParaRPr lang="es-ES" sz="1350" dirty="0">
              <a:latin typeface="Avenir Book"/>
              <a:cs typeface="Avenir Book"/>
            </a:endParaRPr>
          </a:p>
        </p:txBody>
      </p:sp>
      <p:sp>
        <p:nvSpPr>
          <p:cNvPr id="34" name="Marcador de contenido 33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b="1" dirty="0"/>
              <a:t>Justificación.</a:t>
            </a:r>
          </a:p>
          <a:p>
            <a:pPr algn="just">
              <a:lnSpc>
                <a:spcPct val="150000"/>
              </a:lnSpc>
            </a:pPr>
            <a:r>
              <a:rPr lang="es-MX" dirty="0" smtClean="0"/>
              <a:t>La Unidad de Aprendizaje de Contabilidad de Costos Históricos permitirá al alumno analizar </a:t>
            </a:r>
            <a:r>
              <a:rPr lang="es-MX" dirty="0"/>
              <a:t>la diferencia entre contabilidad financiera y </a:t>
            </a:r>
            <a:r>
              <a:rPr lang="es-MX" dirty="0" smtClean="0"/>
              <a:t>administrativa. </a:t>
            </a:r>
            <a:r>
              <a:rPr lang="es-MX" dirty="0"/>
              <a:t>Identificar los objetivos de la Contabilidad de costos, conociendo las diferentes clasificaciones de los costos para saber de sus aplicaciones prácticas. Determinar los elementos del costo para conocer su integración y su aplicación. Desarrollar las fórmulas que integran el Estado de Costo de la Producción y lo Vendido. Reconociendo los diferentes estados financieros de una empresa manufacturera y como se relacionan para su aplicación práctica en la industria. 	</a:t>
            </a:r>
          </a:p>
          <a:p>
            <a:pPr>
              <a:buFont typeface="Wingdings" panose="05000000000000000000" pitchFamily="2" charset="2"/>
              <a:buChar char="Ø"/>
            </a:pPr>
            <a:endParaRPr lang="es-MX" b="1" dirty="0" smtClean="0"/>
          </a:p>
          <a:p>
            <a:pPr marL="0" indent="0">
              <a:buNone/>
            </a:pPr>
            <a:endParaRPr lang="es-MX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es-MX" b="1" dirty="0"/>
              <a:t>Propósito de la Unidad de Aprendizaje</a:t>
            </a:r>
            <a:r>
              <a:rPr lang="es-MX" b="1" dirty="0" smtClean="0"/>
              <a:t>.</a:t>
            </a:r>
          </a:p>
          <a:p>
            <a:pPr>
              <a:lnSpc>
                <a:spcPct val="170000"/>
              </a:lnSpc>
            </a:pPr>
            <a:r>
              <a:rPr lang="es-MX" dirty="0" smtClean="0"/>
              <a:t>Distinguir </a:t>
            </a:r>
            <a:r>
              <a:rPr lang="es-MX" dirty="0"/>
              <a:t>los costos en sus distintos conceptos y procedimientos con las técnicas estudiadas, registrará, analizará, integrará y evaluará los resultados históricos obtenidos en el ámbito de las empresas industriales para la toma de decisiones. 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Ø"/>
            </a:pPr>
            <a:endParaRPr lang="es-MX" dirty="0"/>
          </a:p>
        </p:txBody>
      </p:sp>
      <p:sp>
        <p:nvSpPr>
          <p:cNvPr id="35" name="Rectángulo 34"/>
          <p:cNvSpPr/>
          <p:nvPr/>
        </p:nvSpPr>
        <p:spPr>
          <a:xfrm rot="16200000">
            <a:off x="5126577" y="1500586"/>
            <a:ext cx="238335" cy="10491497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6" name="Rectángulo 35"/>
          <p:cNvSpPr/>
          <p:nvPr/>
        </p:nvSpPr>
        <p:spPr>
          <a:xfrm>
            <a:off x="10491493" y="6627168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CuadroTexto 36"/>
          <p:cNvSpPr txBox="1"/>
          <p:nvPr/>
        </p:nvSpPr>
        <p:spPr>
          <a:xfrm>
            <a:off x="10697142" y="6581001"/>
            <a:ext cx="12931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Septiembre 2018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99456" y="2351778"/>
            <a:ext cx="10009112" cy="3729746"/>
          </a:xfrm>
        </p:spPr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045F7C"/>
              </a:buClr>
              <a:buFont typeface="Wingdings" pitchFamily="2" charset="2"/>
              <a:buChar char="Ø"/>
            </a:pPr>
            <a:r>
              <a:rPr lang="es-ES" dirty="0" smtClean="0">
                <a:latin typeface="+mj-lt"/>
              </a:rPr>
              <a:t>Son los que se estiman al inicio de un periodo contable y se utilizan sólo para obtener la tasa de cargos indirectos fabriles predeterminada.</a:t>
            </a:r>
            <a:endParaRPr lang="es-ES" dirty="0">
              <a:latin typeface="+mj-lt"/>
            </a:endParaRPr>
          </a:p>
        </p:txBody>
      </p:sp>
      <p:sp>
        <p:nvSpPr>
          <p:cNvPr id="6" name="4 Título"/>
          <p:cNvSpPr txBox="1">
            <a:spLocks/>
          </p:cNvSpPr>
          <p:nvPr/>
        </p:nvSpPr>
        <p:spPr>
          <a:xfrm>
            <a:off x="2095472" y="1300222"/>
            <a:ext cx="8072494" cy="785818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s-ES" sz="3600" b="1" u="sng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Cargos indirectos fabriles </a:t>
            </a:r>
            <a:r>
              <a:rPr lang="es-ES" sz="3600" b="1" u="sng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presupuestados</a:t>
            </a:r>
            <a:r>
              <a:rPr lang="es-ES" sz="3600" b="1" u="sng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.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999656" y="4581128"/>
            <a:ext cx="6048672" cy="1008112"/>
          </a:xfrm>
          <a:prstGeom prst="rect">
            <a:avLst/>
          </a:prstGeom>
          <a:noFill/>
          <a:ln w="28575" cmpd="thinThick">
            <a:solidFill>
              <a:srgbClr val="045F7C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/>
          <a:p>
            <a:endParaRPr lang="es-ES" dirty="0"/>
          </a:p>
        </p:txBody>
      </p:sp>
      <p:sp>
        <p:nvSpPr>
          <p:cNvPr id="9" name="8 CuadroTexto"/>
          <p:cNvSpPr txBox="1"/>
          <p:nvPr/>
        </p:nvSpPr>
        <p:spPr>
          <a:xfrm>
            <a:off x="2999656" y="4725145"/>
            <a:ext cx="6192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Tasa de CIF predeterminada= CIF totales presupuestados</a:t>
            </a:r>
          </a:p>
          <a:p>
            <a:r>
              <a:rPr lang="es-ES" dirty="0"/>
              <a:t>			             Base de aplicación.</a:t>
            </a:r>
          </a:p>
        </p:txBody>
      </p:sp>
      <p:cxnSp>
        <p:nvCxnSpPr>
          <p:cNvPr id="11" name="10 Conector recto"/>
          <p:cNvCxnSpPr/>
          <p:nvPr/>
        </p:nvCxnSpPr>
        <p:spPr>
          <a:xfrm>
            <a:off x="5807968" y="5085184"/>
            <a:ext cx="2664296" cy="0"/>
          </a:xfrm>
          <a:prstGeom prst="line">
            <a:avLst/>
          </a:prstGeom>
          <a:ln>
            <a:solidFill>
              <a:srgbClr val="0579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9"/>
          <p:cNvSpPr/>
          <p:nvPr/>
        </p:nvSpPr>
        <p:spPr>
          <a:xfrm rot="16200000">
            <a:off x="3889396" y="-3889400"/>
            <a:ext cx="1012190" cy="879099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/>
        </p:nvSpPr>
        <p:spPr>
          <a:xfrm rot="16200000">
            <a:off x="9985397" y="-1194412"/>
            <a:ext cx="1012192" cy="340101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08568" y="182058"/>
            <a:ext cx="8018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Imagen 13" descr="Sin título-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62" y="72994"/>
            <a:ext cx="4081707" cy="7874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199456" y="356053"/>
            <a:ext cx="68480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350" dirty="0">
                <a:latin typeface="Avenir Book"/>
                <a:cs typeface="Avenir Book"/>
              </a:rPr>
              <a:t>UAEM</a:t>
            </a:r>
            <a:endParaRPr lang="es-ES" sz="1350" dirty="0">
              <a:latin typeface="Avenir Book"/>
              <a:cs typeface="Avenir Book"/>
            </a:endParaRPr>
          </a:p>
        </p:txBody>
      </p:sp>
      <p:sp>
        <p:nvSpPr>
          <p:cNvPr id="15" name="Rectángulo 14"/>
          <p:cNvSpPr/>
          <p:nvPr/>
        </p:nvSpPr>
        <p:spPr>
          <a:xfrm rot="16200000">
            <a:off x="5126577" y="1500586"/>
            <a:ext cx="238335" cy="10491497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15"/>
          <p:cNvSpPr/>
          <p:nvPr/>
        </p:nvSpPr>
        <p:spPr>
          <a:xfrm>
            <a:off x="10491493" y="6627168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CuadroTexto 16"/>
          <p:cNvSpPr txBox="1"/>
          <p:nvPr/>
        </p:nvSpPr>
        <p:spPr>
          <a:xfrm>
            <a:off x="10697142" y="6581001"/>
            <a:ext cx="12931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Septiembre 2018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99456" y="2576154"/>
            <a:ext cx="10009112" cy="3456384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045F7C"/>
              </a:buClr>
            </a:pPr>
            <a:r>
              <a:rPr lang="es-ES" dirty="0" smtClean="0">
                <a:latin typeface="+mj-lt"/>
              </a:rPr>
              <a:t>Sobre-aplicación: Ocurre cuando los cargos indirectos fabriles aplicados son superiores a los cargos indirectos fabriles reales.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045F7C"/>
              </a:buClr>
              <a:buNone/>
            </a:pPr>
            <a:endParaRPr lang="es-ES" dirty="0" smtClean="0">
              <a:latin typeface="+mj-lt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045F7C"/>
              </a:buClr>
            </a:pPr>
            <a:r>
              <a:rPr lang="es-ES" dirty="0" smtClean="0">
                <a:latin typeface="+mj-lt"/>
              </a:rPr>
              <a:t>Sub-aplicación: Ocurre cuando los cargos indirectos fabriles aplicados son inferiores a los cargos indirectos fabriles reales.</a:t>
            </a:r>
            <a:endParaRPr lang="es-ES" dirty="0">
              <a:latin typeface="+mj-lt"/>
            </a:endParaRPr>
          </a:p>
        </p:txBody>
      </p:sp>
      <p:sp>
        <p:nvSpPr>
          <p:cNvPr id="6" name="4 Título"/>
          <p:cNvSpPr txBox="1">
            <a:spLocks/>
          </p:cNvSpPr>
          <p:nvPr/>
        </p:nvSpPr>
        <p:spPr>
          <a:xfrm>
            <a:off x="1199456" y="1148039"/>
            <a:ext cx="9030686" cy="785818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s-ES" sz="3200" b="1" u="sng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Sobre-aplicación y Sub-aplicación </a:t>
            </a:r>
            <a:r>
              <a:rPr lang="es-ES" sz="3200" b="1" u="sng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de</a:t>
            </a:r>
          </a:p>
          <a:p>
            <a:pPr algn="ctr">
              <a:spcBef>
                <a:spcPct val="0"/>
              </a:spcBef>
              <a:defRPr/>
            </a:pPr>
            <a:r>
              <a:rPr lang="es-ES" sz="3200" b="1" u="sng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cargos </a:t>
            </a:r>
            <a:r>
              <a:rPr lang="es-ES" sz="3200" b="1" u="sng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indirectos fabriles.</a:t>
            </a:r>
          </a:p>
        </p:txBody>
      </p:sp>
      <p:sp>
        <p:nvSpPr>
          <p:cNvPr id="7" name="Rectángulo 6"/>
          <p:cNvSpPr/>
          <p:nvPr/>
        </p:nvSpPr>
        <p:spPr>
          <a:xfrm rot="16200000">
            <a:off x="3889396" y="-3889400"/>
            <a:ext cx="1012190" cy="879099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 rot="16200000">
            <a:off x="9985397" y="-1194412"/>
            <a:ext cx="1012192" cy="340101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08568" y="182058"/>
            <a:ext cx="8018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agen 10" descr="Sin título-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62" y="72994"/>
            <a:ext cx="4081707" cy="7874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199456" y="356053"/>
            <a:ext cx="68480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350" dirty="0">
                <a:latin typeface="Avenir Book"/>
                <a:cs typeface="Avenir Book"/>
              </a:rPr>
              <a:t>UAEM</a:t>
            </a:r>
            <a:endParaRPr lang="es-ES" sz="1350" dirty="0">
              <a:latin typeface="Avenir Book"/>
              <a:cs typeface="Avenir Book"/>
            </a:endParaRPr>
          </a:p>
        </p:txBody>
      </p:sp>
      <p:sp>
        <p:nvSpPr>
          <p:cNvPr id="12" name="Rectángulo 11"/>
          <p:cNvSpPr/>
          <p:nvPr/>
        </p:nvSpPr>
        <p:spPr>
          <a:xfrm rot="16200000">
            <a:off x="5126577" y="1500586"/>
            <a:ext cx="238335" cy="10491497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10491493" y="6627168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/>
          <p:cNvSpPr txBox="1"/>
          <p:nvPr/>
        </p:nvSpPr>
        <p:spPr>
          <a:xfrm>
            <a:off x="10697142" y="6581001"/>
            <a:ext cx="12931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Septiembre 2018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 txBox="1">
            <a:spLocks/>
          </p:cNvSpPr>
          <p:nvPr/>
        </p:nvSpPr>
        <p:spPr>
          <a:xfrm>
            <a:off x="2095472" y="1214421"/>
            <a:ext cx="8072494" cy="785818"/>
          </a:xfrm>
          <a:prstGeom prst="rect">
            <a:avLst/>
          </a:prstGeom>
        </p:spPr>
        <p:txBody>
          <a:bodyPr>
            <a:normAutofit fontScale="97500" lnSpcReduction="10000"/>
          </a:bodyPr>
          <a:lstStyle/>
          <a:p>
            <a:pPr algn="ctr">
              <a:spcBef>
                <a:spcPct val="0"/>
              </a:spcBef>
              <a:defRPr/>
            </a:pPr>
            <a:endParaRPr lang="es-ES" sz="5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7" name="16 Diagrama"/>
          <p:cNvGraphicFramePr/>
          <p:nvPr>
            <p:extLst>
              <p:ext uri="{D42A27DB-BD31-4B8C-83A1-F6EECF244321}">
                <p14:modId xmlns:p14="http://schemas.microsoft.com/office/powerpoint/2010/main" val="4164259398"/>
              </p:ext>
            </p:extLst>
          </p:nvPr>
        </p:nvGraphicFramePr>
        <p:xfrm>
          <a:off x="3961608" y="3500438"/>
          <a:ext cx="4000528" cy="21431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" name="17 Rectángulo"/>
          <p:cNvSpPr/>
          <p:nvPr/>
        </p:nvSpPr>
        <p:spPr>
          <a:xfrm>
            <a:off x="3738546" y="3344888"/>
            <a:ext cx="4286280" cy="1643074"/>
          </a:xfrm>
          <a:prstGeom prst="rect">
            <a:avLst/>
          </a:prstGeom>
          <a:noFill/>
          <a:ln w="28575">
            <a:solidFill>
              <a:schemeClr val="tx1">
                <a:lumMod val="90000"/>
                <a:lumOff val="1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9" name="18 Cerrar llave"/>
          <p:cNvSpPr/>
          <p:nvPr/>
        </p:nvSpPr>
        <p:spPr>
          <a:xfrm>
            <a:off x="8060545" y="3237731"/>
            <a:ext cx="357190" cy="1857388"/>
          </a:xfrm>
          <a:prstGeom prst="rightBrace">
            <a:avLst>
              <a:gd name="adj1" fmla="val 8333"/>
              <a:gd name="adj2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0" name="19 Abrir llave"/>
          <p:cNvSpPr/>
          <p:nvPr/>
        </p:nvSpPr>
        <p:spPr>
          <a:xfrm>
            <a:off x="3488513" y="3078763"/>
            <a:ext cx="214314" cy="2643206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1" name="20 CuadroTexto"/>
          <p:cNvSpPr txBox="1"/>
          <p:nvPr/>
        </p:nvSpPr>
        <p:spPr>
          <a:xfrm>
            <a:off x="8453454" y="3966370"/>
            <a:ext cx="16029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u="sng" dirty="0">
                <a:latin typeface="Garamond" pitchFamily="18" charset="0"/>
              </a:rPr>
              <a:t>Costo primo.</a:t>
            </a:r>
          </a:p>
        </p:txBody>
      </p:sp>
      <p:sp>
        <p:nvSpPr>
          <p:cNvPr id="22" name="21 CuadroTexto"/>
          <p:cNvSpPr txBox="1"/>
          <p:nvPr/>
        </p:nvSpPr>
        <p:spPr>
          <a:xfrm>
            <a:off x="1884259" y="4169533"/>
            <a:ext cx="15128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u="sng" dirty="0">
                <a:latin typeface="Garamond" pitchFamily="18" charset="0"/>
              </a:rPr>
              <a:t>Costo de producción.</a:t>
            </a:r>
          </a:p>
        </p:txBody>
      </p:sp>
      <p:sp>
        <p:nvSpPr>
          <p:cNvPr id="15" name="4 Título"/>
          <p:cNvSpPr txBox="1">
            <a:spLocks/>
          </p:cNvSpPr>
          <p:nvPr/>
        </p:nvSpPr>
        <p:spPr>
          <a:xfrm>
            <a:off x="2045947" y="980728"/>
            <a:ext cx="8072494" cy="785818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algn="ctr">
              <a:spcBef>
                <a:spcPct val="0"/>
              </a:spcBef>
              <a:defRPr/>
            </a:pPr>
            <a:r>
              <a:rPr lang="es-ES" sz="4000" b="1" u="sng" dirty="0">
                <a:latin typeface="+mj-lt"/>
                <a:ea typeface="+mj-ea"/>
                <a:cs typeface="+mj-cs"/>
              </a:rPr>
              <a:t>Costo primo.</a:t>
            </a:r>
          </a:p>
        </p:txBody>
      </p:sp>
      <p:sp>
        <p:nvSpPr>
          <p:cNvPr id="24" name="23 Marcador de contenido"/>
          <p:cNvSpPr>
            <a:spLocks noGrp="1"/>
          </p:cNvSpPr>
          <p:nvPr>
            <p:ph idx="1"/>
          </p:nvPr>
        </p:nvSpPr>
        <p:spPr>
          <a:xfrm>
            <a:off x="1199456" y="1935480"/>
            <a:ext cx="10009112" cy="993454"/>
          </a:xfrm>
        </p:spPr>
        <p:txBody>
          <a:bodyPr/>
          <a:lstStyle/>
          <a:p>
            <a:pPr>
              <a:buClr>
                <a:srgbClr val="045F7C"/>
              </a:buClr>
              <a:buFont typeface="Wingdings" pitchFamily="2" charset="2"/>
              <a:buChar char="Ø"/>
            </a:pPr>
            <a:r>
              <a:rPr lang="es-ES" dirty="0" smtClean="0">
                <a:latin typeface="Garamond" pitchFamily="18" charset="0"/>
              </a:rPr>
              <a:t>La suma de los elementos directos del costo.</a:t>
            </a:r>
            <a:endParaRPr lang="es-ES" dirty="0">
              <a:latin typeface="Garamond" pitchFamily="18" charset="0"/>
            </a:endParaRPr>
          </a:p>
        </p:txBody>
      </p:sp>
      <p:sp>
        <p:nvSpPr>
          <p:cNvPr id="14" name="Rectángulo 13"/>
          <p:cNvSpPr/>
          <p:nvPr/>
        </p:nvSpPr>
        <p:spPr>
          <a:xfrm rot="16200000">
            <a:off x="3889396" y="-3889400"/>
            <a:ext cx="1012190" cy="879099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15"/>
          <p:cNvSpPr/>
          <p:nvPr/>
        </p:nvSpPr>
        <p:spPr>
          <a:xfrm rot="16200000">
            <a:off x="9985397" y="-1194412"/>
            <a:ext cx="1012192" cy="340101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208568" y="182058"/>
            <a:ext cx="8018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Imagen 24" descr="Sin título-2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62" y="72994"/>
            <a:ext cx="4081707" cy="7874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199456" y="356053"/>
            <a:ext cx="68480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350" dirty="0">
                <a:latin typeface="Avenir Book"/>
                <a:cs typeface="Avenir Book"/>
              </a:rPr>
              <a:t>UAEM</a:t>
            </a:r>
            <a:endParaRPr lang="es-ES" sz="1350" dirty="0">
              <a:latin typeface="Avenir Book"/>
              <a:cs typeface="Avenir Book"/>
            </a:endParaRPr>
          </a:p>
        </p:txBody>
      </p:sp>
      <p:sp>
        <p:nvSpPr>
          <p:cNvPr id="26" name="Rectángulo 25"/>
          <p:cNvSpPr/>
          <p:nvPr/>
        </p:nvSpPr>
        <p:spPr>
          <a:xfrm rot="16200000">
            <a:off x="5126577" y="1500586"/>
            <a:ext cx="238335" cy="10491497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Rectángulo 26"/>
          <p:cNvSpPr/>
          <p:nvPr/>
        </p:nvSpPr>
        <p:spPr>
          <a:xfrm>
            <a:off x="10491493" y="6627168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CuadroTexto 27"/>
          <p:cNvSpPr txBox="1"/>
          <p:nvPr/>
        </p:nvSpPr>
        <p:spPr>
          <a:xfrm>
            <a:off x="10697142" y="6581001"/>
            <a:ext cx="12931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Septiembre 2018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 txBox="1">
            <a:spLocks/>
          </p:cNvSpPr>
          <p:nvPr/>
        </p:nvSpPr>
        <p:spPr>
          <a:xfrm>
            <a:off x="2095472" y="928670"/>
            <a:ext cx="8072494" cy="785818"/>
          </a:xfrm>
          <a:prstGeom prst="rect">
            <a:avLst/>
          </a:prstGeom>
        </p:spPr>
        <p:txBody>
          <a:bodyPr>
            <a:normAutofit fontScale="97500" lnSpcReduction="10000"/>
          </a:bodyPr>
          <a:lstStyle/>
          <a:p>
            <a:pPr algn="ctr">
              <a:spcBef>
                <a:spcPct val="0"/>
              </a:spcBef>
              <a:defRPr/>
            </a:pPr>
            <a:endParaRPr lang="es-ES" sz="5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7" name="16 Diagrama"/>
          <p:cNvGraphicFramePr/>
          <p:nvPr>
            <p:extLst>
              <p:ext uri="{D42A27DB-BD31-4B8C-83A1-F6EECF244321}">
                <p14:modId xmlns:p14="http://schemas.microsoft.com/office/powerpoint/2010/main" val="3724200460"/>
              </p:ext>
            </p:extLst>
          </p:nvPr>
        </p:nvGraphicFramePr>
        <p:xfrm>
          <a:off x="3881422" y="3143248"/>
          <a:ext cx="4000528" cy="21431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" name="17 Rectángulo"/>
          <p:cNvSpPr/>
          <p:nvPr/>
        </p:nvSpPr>
        <p:spPr>
          <a:xfrm>
            <a:off x="3738546" y="3786190"/>
            <a:ext cx="4286280" cy="1643074"/>
          </a:xfrm>
          <a:prstGeom prst="rect">
            <a:avLst/>
          </a:prstGeom>
          <a:noFill/>
          <a:ln w="28575">
            <a:solidFill>
              <a:schemeClr val="tx1">
                <a:lumMod val="90000"/>
                <a:lumOff val="1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9" name="18 Abrir llave"/>
          <p:cNvSpPr/>
          <p:nvPr/>
        </p:nvSpPr>
        <p:spPr>
          <a:xfrm>
            <a:off x="3524232" y="3071810"/>
            <a:ext cx="214314" cy="2500330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0" name="19 Cerrar llave"/>
          <p:cNvSpPr/>
          <p:nvPr/>
        </p:nvSpPr>
        <p:spPr>
          <a:xfrm>
            <a:off x="8024826" y="3714752"/>
            <a:ext cx="357190" cy="1857388"/>
          </a:xfrm>
          <a:prstGeom prst="rightBrace">
            <a:avLst>
              <a:gd name="adj1" fmla="val 8333"/>
              <a:gd name="adj2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2" name="21 CuadroTexto"/>
          <p:cNvSpPr txBox="1"/>
          <p:nvPr/>
        </p:nvSpPr>
        <p:spPr>
          <a:xfrm>
            <a:off x="1884259" y="4000505"/>
            <a:ext cx="15685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u="sng" dirty="0">
                <a:latin typeface="Garamond" pitchFamily="18" charset="0"/>
              </a:rPr>
              <a:t>Costo de producción.</a:t>
            </a:r>
          </a:p>
        </p:txBody>
      </p:sp>
      <p:sp>
        <p:nvSpPr>
          <p:cNvPr id="24" name="23 CuadroTexto"/>
          <p:cNvSpPr txBox="1"/>
          <p:nvPr/>
        </p:nvSpPr>
        <p:spPr>
          <a:xfrm>
            <a:off x="8472264" y="4253784"/>
            <a:ext cx="1428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u="sng" dirty="0">
                <a:latin typeface="Garamond" pitchFamily="18" charset="0"/>
              </a:rPr>
              <a:t>Costo de conversión.</a:t>
            </a:r>
          </a:p>
        </p:txBody>
      </p:sp>
      <p:sp>
        <p:nvSpPr>
          <p:cNvPr id="25" name="4 Título"/>
          <p:cNvSpPr txBox="1">
            <a:spLocks/>
          </p:cNvSpPr>
          <p:nvPr/>
        </p:nvSpPr>
        <p:spPr>
          <a:xfrm>
            <a:off x="2095472" y="1083629"/>
            <a:ext cx="8072494" cy="785818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algn="ctr">
              <a:spcBef>
                <a:spcPct val="0"/>
              </a:spcBef>
              <a:defRPr/>
            </a:pPr>
            <a:r>
              <a:rPr lang="es-ES" sz="4000" b="1" u="sng" dirty="0">
                <a:latin typeface="+mj-lt"/>
                <a:ea typeface="+mj-ea"/>
                <a:cs typeface="+mj-cs"/>
              </a:rPr>
              <a:t>Costo de conversión.</a:t>
            </a:r>
          </a:p>
        </p:txBody>
      </p:sp>
      <p:sp>
        <p:nvSpPr>
          <p:cNvPr id="26" name="23 Marcador de contenido"/>
          <p:cNvSpPr txBox="1">
            <a:spLocks/>
          </p:cNvSpPr>
          <p:nvPr/>
        </p:nvSpPr>
        <p:spPr>
          <a:xfrm>
            <a:off x="1199456" y="1935480"/>
            <a:ext cx="10009112" cy="993454"/>
          </a:xfrm>
          <a:prstGeom prst="rect">
            <a:avLst/>
          </a:prstGeom>
        </p:spPr>
        <p:txBody>
          <a:bodyPr/>
          <a:lstStyle/>
          <a:p>
            <a:pPr marL="274320" indent="-274320">
              <a:spcBef>
                <a:spcPct val="20000"/>
              </a:spcBef>
              <a:buClr>
                <a:srgbClr val="045F7C"/>
              </a:buClr>
              <a:buSzPct val="95000"/>
              <a:buFont typeface="Wingdings" pitchFamily="2" charset="2"/>
              <a:buChar char="Ø"/>
              <a:defRPr/>
            </a:pPr>
            <a:r>
              <a:rPr lang="es-ES" sz="2400" dirty="0">
                <a:latin typeface="+mj-lt"/>
              </a:rPr>
              <a:t>Integra los elementos encargados de la transformación de la materia directa .</a:t>
            </a:r>
          </a:p>
        </p:txBody>
      </p:sp>
      <p:sp>
        <p:nvSpPr>
          <p:cNvPr id="14" name="Rectángulo 13"/>
          <p:cNvSpPr/>
          <p:nvPr/>
        </p:nvSpPr>
        <p:spPr>
          <a:xfrm rot="16200000">
            <a:off x="3889396" y="-3889400"/>
            <a:ext cx="1012190" cy="879099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/>
        </p:nvSpPr>
        <p:spPr>
          <a:xfrm rot="16200000">
            <a:off x="9985397" y="-1194412"/>
            <a:ext cx="1012192" cy="340101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208568" y="182058"/>
            <a:ext cx="8018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Imagen 20" descr="Sin título-2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62" y="72994"/>
            <a:ext cx="4081707" cy="7874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199456" y="356053"/>
            <a:ext cx="68480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350" dirty="0">
                <a:latin typeface="Avenir Book"/>
                <a:cs typeface="Avenir Book"/>
              </a:rPr>
              <a:t>UAEM</a:t>
            </a:r>
            <a:endParaRPr lang="es-ES" sz="1350" dirty="0">
              <a:latin typeface="Avenir Book"/>
              <a:cs typeface="Avenir Book"/>
            </a:endParaRPr>
          </a:p>
        </p:txBody>
      </p:sp>
      <p:sp>
        <p:nvSpPr>
          <p:cNvPr id="23" name="Rectángulo 22"/>
          <p:cNvSpPr/>
          <p:nvPr/>
        </p:nvSpPr>
        <p:spPr>
          <a:xfrm rot="16200000">
            <a:off x="5126577" y="1500586"/>
            <a:ext cx="238335" cy="10491497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Rectángulo 26"/>
          <p:cNvSpPr/>
          <p:nvPr/>
        </p:nvSpPr>
        <p:spPr>
          <a:xfrm>
            <a:off x="10491493" y="6627168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CuadroTexto 27"/>
          <p:cNvSpPr txBox="1"/>
          <p:nvPr/>
        </p:nvSpPr>
        <p:spPr>
          <a:xfrm>
            <a:off x="10697142" y="6581001"/>
            <a:ext cx="12931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Septiembre 2018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99456" y="1935480"/>
            <a:ext cx="10009112" cy="4208164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lnSpc>
                <a:spcPct val="150000"/>
              </a:lnSpc>
              <a:spcBef>
                <a:spcPts val="0"/>
              </a:spcBef>
              <a:buClr>
                <a:srgbClr val="045F7C"/>
              </a:buClr>
              <a:buFont typeface="+mj-lt"/>
              <a:buAutoNum type="alphaLcParenR"/>
            </a:pPr>
            <a:r>
              <a:rPr lang="es-ES" dirty="0" smtClean="0">
                <a:latin typeface="+mj-lt"/>
              </a:rPr>
              <a:t>Materias primas en transito.</a:t>
            </a: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Clr>
                <a:srgbClr val="045F7C"/>
              </a:buClr>
              <a:buFont typeface="+mj-lt"/>
              <a:buAutoNum type="alphaLcParenR"/>
            </a:pPr>
            <a:r>
              <a:rPr lang="es-ES" dirty="0" smtClean="0">
                <a:latin typeface="+mj-lt"/>
              </a:rPr>
              <a:t>Almacén de materias primas.</a:t>
            </a: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Clr>
                <a:srgbClr val="045F7C"/>
              </a:buClr>
              <a:buFont typeface="+mj-lt"/>
              <a:buAutoNum type="alphaLcParenR"/>
            </a:pPr>
            <a:r>
              <a:rPr lang="es-ES" dirty="0" smtClean="0">
                <a:latin typeface="+mj-lt"/>
              </a:rPr>
              <a:t>Mano de obra.</a:t>
            </a: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Clr>
                <a:srgbClr val="045F7C"/>
              </a:buClr>
              <a:buFont typeface="+mj-lt"/>
              <a:buAutoNum type="alphaLcParenR"/>
            </a:pPr>
            <a:r>
              <a:rPr lang="es-ES" dirty="0" smtClean="0">
                <a:latin typeface="+mj-lt"/>
              </a:rPr>
              <a:t>Cargos indirectos.</a:t>
            </a: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Clr>
                <a:srgbClr val="045F7C"/>
              </a:buClr>
              <a:buFont typeface="+mj-lt"/>
              <a:buAutoNum type="alphaLcParenR"/>
            </a:pPr>
            <a:r>
              <a:rPr lang="es-ES" dirty="0" smtClean="0">
                <a:latin typeface="+mj-lt"/>
              </a:rPr>
              <a:t>Producción en proceso.</a:t>
            </a: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Clr>
                <a:srgbClr val="045F7C"/>
              </a:buClr>
              <a:buFont typeface="+mj-lt"/>
              <a:buAutoNum type="alphaLcParenR"/>
            </a:pPr>
            <a:r>
              <a:rPr lang="es-ES" dirty="0" smtClean="0">
                <a:latin typeface="+mj-lt"/>
              </a:rPr>
              <a:t>Almacén de artículos terminados.</a:t>
            </a: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Clr>
                <a:srgbClr val="045F7C"/>
              </a:buClr>
              <a:buFont typeface="+mj-lt"/>
              <a:buAutoNum type="alphaLcParenR"/>
            </a:pPr>
            <a:r>
              <a:rPr lang="es-ES" dirty="0" smtClean="0">
                <a:latin typeface="+mj-lt"/>
              </a:rPr>
              <a:t>Costo de ventas.</a:t>
            </a:r>
            <a:endParaRPr lang="es-ES" dirty="0">
              <a:latin typeface="+mj-lt"/>
            </a:endParaRPr>
          </a:p>
        </p:txBody>
      </p:sp>
      <p:sp>
        <p:nvSpPr>
          <p:cNvPr id="5" name="4 Título"/>
          <p:cNvSpPr txBox="1">
            <a:spLocks/>
          </p:cNvSpPr>
          <p:nvPr/>
        </p:nvSpPr>
        <p:spPr>
          <a:xfrm>
            <a:off x="2167765" y="997865"/>
            <a:ext cx="8072494" cy="785818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algn="ctr">
              <a:spcBef>
                <a:spcPct val="0"/>
              </a:spcBef>
              <a:defRPr/>
            </a:pPr>
            <a:r>
              <a:rPr lang="es-ES" sz="4000" b="1" u="sng" dirty="0">
                <a:latin typeface="+mj-lt"/>
                <a:ea typeface="+mj-ea"/>
                <a:cs typeface="+mj-cs"/>
              </a:rPr>
              <a:t>Cuentas elementales de costos.</a:t>
            </a:r>
          </a:p>
        </p:txBody>
      </p:sp>
      <p:sp>
        <p:nvSpPr>
          <p:cNvPr id="9" name="Rectángulo 8"/>
          <p:cNvSpPr/>
          <p:nvPr/>
        </p:nvSpPr>
        <p:spPr>
          <a:xfrm rot="16200000">
            <a:off x="3889396" y="-3889400"/>
            <a:ext cx="1012190" cy="879099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/>
        </p:nvSpPr>
        <p:spPr>
          <a:xfrm rot="16200000">
            <a:off x="9985397" y="-1194412"/>
            <a:ext cx="1012192" cy="340101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08568" y="182058"/>
            <a:ext cx="8018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agen 11" descr="Sin título-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62" y="72994"/>
            <a:ext cx="4081707" cy="7874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199456" y="356053"/>
            <a:ext cx="68480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350" dirty="0">
                <a:latin typeface="Avenir Book"/>
                <a:cs typeface="Avenir Book"/>
              </a:rPr>
              <a:t>UAEM</a:t>
            </a:r>
            <a:endParaRPr lang="es-ES" sz="1350" dirty="0">
              <a:latin typeface="Avenir Book"/>
              <a:cs typeface="Avenir Book"/>
            </a:endParaRPr>
          </a:p>
        </p:txBody>
      </p:sp>
      <p:sp>
        <p:nvSpPr>
          <p:cNvPr id="13" name="Rectángulo 12"/>
          <p:cNvSpPr/>
          <p:nvPr/>
        </p:nvSpPr>
        <p:spPr>
          <a:xfrm rot="16200000">
            <a:off x="5126577" y="1500586"/>
            <a:ext cx="238335" cy="10491497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/>
        </p:nvSpPr>
        <p:spPr>
          <a:xfrm>
            <a:off x="10491493" y="6627168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CuadroTexto 14"/>
          <p:cNvSpPr txBox="1"/>
          <p:nvPr/>
        </p:nvSpPr>
        <p:spPr>
          <a:xfrm>
            <a:off x="10697142" y="6581001"/>
            <a:ext cx="12931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Septiembre 2018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9 Conector recto"/>
          <p:cNvCxnSpPr/>
          <p:nvPr/>
        </p:nvCxnSpPr>
        <p:spPr>
          <a:xfrm>
            <a:off x="2330879" y="1982570"/>
            <a:ext cx="7215238" cy="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 rot="5400000">
            <a:off x="4167172" y="3911395"/>
            <a:ext cx="3857652" cy="2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4 Título"/>
          <p:cNvSpPr txBox="1">
            <a:spLocks/>
          </p:cNvSpPr>
          <p:nvPr/>
        </p:nvSpPr>
        <p:spPr>
          <a:xfrm>
            <a:off x="2063552" y="1196752"/>
            <a:ext cx="8072494" cy="785818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s-ES" sz="4000" dirty="0">
                <a:latin typeface="+mj-lt"/>
              </a:rPr>
              <a:t>Materias primas en transito</a:t>
            </a:r>
            <a:endParaRPr lang="es-ES" sz="4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2524100" y="2214555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i="1" dirty="0"/>
              <a:t>Cargo:</a:t>
            </a:r>
          </a:p>
        </p:txBody>
      </p:sp>
      <p:sp>
        <p:nvSpPr>
          <p:cNvPr id="16" name="15 CuadroTexto"/>
          <p:cNvSpPr txBox="1"/>
          <p:nvPr/>
        </p:nvSpPr>
        <p:spPr>
          <a:xfrm>
            <a:off x="6524628" y="2214555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i="1" dirty="0"/>
              <a:t>Abono:</a:t>
            </a:r>
          </a:p>
        </p:txBody>
      </p:sp>
      <p:sp>
        <p:nvSpPr>
          <p:cNvPr id="18" name="10 Marcador de contenido"/>
          <p:cNvSpPr txBox="1">
            <a:spLocks noGrp="1"/>
          </p:cNvSpPr>
          <p:nvPr>
            <p:ph sz="half" idx="1"/>
          </p:nvPr>
        </p:nvSpPr>
        <p:spPr>
          <a:xfrm>
            <a:off x="2166910" y="2571744"/>
            <a:ext cx="364333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1600" dirty="0">
                <a:latin typeface="Garamond" pitchFamily="18" charset="0"/>
              </a:rPr>
              <a:t>Costo acumulado de los materiales en tránsito al iniciar el periodo.</a:t>
            </a:r>
          </a:p>
          <a:p>
            <a:pPr>
              <a:buFont typeface="Arial" pitchFamily="34" charset="0"/>
              <a:buChar char="•"/>
            </a:pPr>
            <a:endParaRPr lang="es-ES" sz="1600" dirty="0">
              <a:latin typeface="Garamond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s-ES" sz="1600" dirty="0">
                <a:latin typeface="Garamond" pitchFamily="18" charset="0"/>
              </a:rPr>
              <a:t>Valor neto de facturas expedidas por los proveedores extranjeros o del interior de la republica.</a:t>
            </a:r>
          </a:p>
          <a:p>
            <a:pPr algn="just">
              <a:buFont typeface="Arial" pitchFamily="34" charset="0"/>
              <a:buChar char="•"/>
            </a:pPr>
            <a:endParaRPr lang="es-ES" sz="1600" dirty="0">
              <a:latin typeface="Garamond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s-ES" sz="1600" dirty="0">
                <a:latin typeface="Garamond" pitchFamily="18" charset="0"/>
              </a:rPr>
              <a:t>Desembolsos por concepto de acarreos, descargas y entrega (Hasta que lleguen al almacén de materias primas). </a:t>
            </a:r>
          </a:p>
          <a:p>
            <a:pPr algn="just">
              <a:buNone/>
            </a:pPr>
            <a:endParaRPr lang="es-ES" sz="1600" dirty="0">
              <a:latin typeface="Garamond" pitchFamily="18" charset="0"/>
            </a:endParaRPr>
          </a:p>
        </p:txBody>
      </p:sp>
      <p:sp>
        <p:nvSpPr>
          <p:cNvPr id="19" name="9 Marcador de contenido"/>
          <p:cNvSpPr>
            <a:spLocks noGrp="1"/>
          </p:cNvSpPr>
          <p:nvPr>
            <p:ph sz="half" idx="2"/>
          </p:nvPr>
        </p:nvSpPr>
        <p:spPr>
          <a:xfrm>
            <a:off x="6238877" y="2500306"/>
            <a:ext cx="3856065" cy="234316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s-ES" sz="1600" dirty="0">
                <a:latin typeface="Garamond" pitchFamily="18" charset="0"/>
              </a:rPr>
              <a:t>Costo acumulado de los materiales en transito recibidos.</a:t>
            </a:r>
            <a:endParaRPr lang="es-ES" sz="1600" dirty="0"/>
          </a:p>
        </p:txBody>
      </p:sp>
      <p:cxnSp>
        <p:nvCxnSpPr>
          <p:cNvPr id="20" name="19 Conector recto"/>
          <p:cNvCxnSpPr/>
          <p:nvPr/>
        </p:nvCxnSpPr>
        <p:spPr>
          <a:xfrm>
            <a:off x="2595538" y="5445224"/>
            <a:ext cx="7215238" cy="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20 Rectángulo"/>
          <p:cNvSpPr/>
          <p:nvPr/>
        </p:nvSpPr>
        <p:spPr>
          <a:xfrm>
            <a:off x="2452662" y="5445225"/>
            <a:ext cx="36433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1600" dirty="0">
                <a:latin typeface="Garamond" pitchFamily="18" charset="0"/>
              </a:rPr>
              <a:t>sf) Costo acumulado de los materiales en tránsito al finalizar el periodo.</a:t>
            </a:r>
          </a:p>
        </p:txBody>
      </p:sp>
      <p:sp>
        <p:nvSpPr>
          <p:cNvPr id="17" name="Rectángulo 16"/>
          <p:cNvSpPr/>
          <p:nvPr/>
        </p:nvSpPr>
        <p:spPr>
          <a:xfrm rot="16200000">
            <a:off x="3889396" y="-3889400"/>
            <a:ext cx="1012190" cy="879099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tángulo 21"/>
          <p:cNvSpPr/>
          <p:nvPr/>
        </p:nvSpPr>
        <p:spPr>
          <a:xfrm rot="16200000">
            <a:off x="9985397" y="-1194412"/>
            <a:ext cx="1012192" cy="340101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08568" y="182058"/>
            <a:ext cx="8018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Imagen 23" descr="Sin título-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62" y="72994"/>
            <a:ext cx="4081707" cy="7874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199456" y="356053"/>
            <a:ext cx="68480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350" dirty="0">
                <a:latin typeface="Avenir Book"/>
                <a:cs typeface="Avenir Book"/>
              </a:rPr>
              <a:t>UAEM</a:t>
            </a:r>
            <a:endParaRPr lang="es-ES" sz="1350" dirty="0">
              <a:latin typeface="Avenir Book"/>
              <a:cs typeface="Avenir Book"/>
            </a:endParaRPr>
          </a:p>
        </p:txBody>
      </p:sp>
      <p:sp>
        <p:nvSpPr>
          <p:cNvPr id="25" name="Rectángulo 24"/>
          <p:cNvSpPr/>
          <p:nvPr/>
        </p:nvSpPr>
        <p:spPr>
          <a:xfrm rot="16200000">
            <a:off x="5126577" y="1500586"/>
            <a:ext cx="238335" cy="10491497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tángulo 25"/>
          <p:cNvSpPr/>
          <p:nvPr/>
        </p:nvSpPr>
        <p:spPr>
          <a:xfrm>
            <a:off x="10491493" y="6627168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CuadroTexto 26"/>
          <p:cNvSpPr txBox="1"/>
          <p:nvPr/>
        </p:nvSpPr>
        <p:spPr>
          <a:xfrm>
            <a:off x="10697142" y="6581001"/>
            <a:ext cx="12931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Septiembre 2018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 txBox="1">
            <a:spLocks/>
          </p:cNvSpPr>
          <p:nvPr/>
        </p:nvSpPr>
        <p:spPr>
          <a:xfrm>
            <a:off x="2131189" y="1357298"/>
            <a:ext cx="8072494" cy="785818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s-ES" sz="4000" dirty="0">
                <a:latin typeface="+mj-lt"/>
              </a:rPr>
              <a:t>Almacén de materias primas</a:t>
            </a:r>
            <a:endParaRPr lang="es-ES" sz="4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10 Marcador de contenido"/>
          <p:cNvSpPr txBox="1">
            <a:spLocks noGrp="1"/>
          </p:cNvSpPr>
          <p:nvPr>
            <p:ph sz="half" idx="2"/>
          </p:nvPr>
        </p:nvSpPr>
        <p:spPr>
          <a:xfrm>
            <a:off x="2207568" y="2522332"/>
            <a:ext cx="3643338" cy="344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s-ES" sz="1800" dirty="0">
                <a:latin typeface="Garamond" pitchFamily="18" charset="0"/>
              </a:rPr>
              <a:t>Costo de las materias primas de en existencia al iniciar el periodo.</a:t>
            </a:r>
          </a:p>
          <a:p>
            <a:pPr algn="just">
              <a:buFont typeface="Arial" pitchFamily="34" charset="0"/>
              <a:buChar char="•"/>
            </a:pPr>
            <a:r>
              <a:rPr lang="es-ES" sz="1800" dirty="0">
                <a:latin typeface="Garamond" pitchFamily="18" charset="0"/>
              </a:rPr>
              <a:t> Costo de los materiales en transito recibidos.</a:t>
            </a:r>
          </a:p>
          <a:p>
            <a:pPr algn="just">
              <a:buFont typeface="Arial" pitchFamily="34" charset="0"/>
              <a:buChar char="•"/>
            </a:pPr>
            <a:r>
              <a:rPr lang="es-ES" sz="1800" dirty="0">
                <a:latin typeface="Garamond" pitchFamily="18" charset="0"/>
              </a:rPr>
              <a:t>Costo de los materiales recibidos.</a:t>
            </a:r>
          </a:p>
          <a:p>
            <a:pPr algn="just">
              <a:buFont typeface="Arial" pitchFamily="34" charset="0"/>
              <a:buChar char="•"/>
            </a:pPr>
            <a:endParaRPr lang="es-ES" sz="1400" dirty="0">
              <a:latin typeface="Garamond" pitchFamily="18" charset="0"/>
            </a:endParaRPr>
          </a:p>
          <a:p>
            <a:pPr algn="just">
              <a:buFont typeface="Arial" pitchFamily="34" charset="0"/>
              <a:buChar char="•"/>
            </a:pPr>
            <a:endParaRPr lang="es-ES" sz="1400" dirty="0">
              <a:latin typeface="Garamond" pitchFamily="18" charset="0"/>
            </a:endParaRPr>
          </a:p>
          <a:p>
            <a:pPr algn="just">
              <a:buFont typeface="Arial" pitchFamily="34" charset="0"/>
              <a:buChar char="•"/>
            </a:pPr>
            <a:endParaRPr lang="es-ES" sz="1400" dirty="0">
              <a:latin typeface="Garamond" pitchFamily="18" charset="0"/>
            </a:endParaRPr>
          </a:p>
          <a:p>
            <a:pPr algn="just">
              <a:buFont typeface="Arial" pitchFamily="34" charset="0"/>
              <a:buChar char="•"/>
            </a:pPr>
            <a:endParaRPr lang="es-ES" sz="1400" dirty="0">
              <a:latin typeface="Garamond" pitchFamily="18" charset="0"/>
            </a:endParaRPr>
          </a:p>
          <a:p>
            <a:pPr algn="just">
              <a:buNone/>
            </a:pPr>
            <a:r>
              <a:rPr lang="es-ES" sz="1400" dirty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</a:rPr>
              <a:t>	</a:t>
            </a:r>
            <a:r>
              <a:rPr lang="es-ES" sz="1800" dirty="0" err="1">
                <a:latin typeface="Garamond" pitchFamily="18" charset="0"/>
              </a:rPr>
              <a:t>sf</a:t>
            </a:r>
            <a:r>
              <a:rPr lang="es-ES" sz="1800" dirty="0">
                <a:latin typeface="Garamond" pitchFamily="18" charset="0"/>
              </a:rPr>
              <a:t>) Costo de las materias primas al finalizar el periodo.</a:t>
            </a:r>
          </a:p>
          <a:p>
            <a:pPr algn="just">
              <a:buNone/>
            </a:pPr>
            <a:endParaRPr lang="es-ES" sz="1400" dirty="0">
              <a:latin typeface="Garamond" pitchFamily="18" charset="0"/>
            </a:endParaRPr>
          </a:p>
        </p:txBody>
      </p:sp>
      <p:sp>
        <p:nvSpPr>
          <p:cNvPr id="10" name="9 Marcador de contenido"/>
          <p:cNvSpPr>
            <a:spLocks noGrp="1"/>
          </p:cNvSpPr>
          <p:nvPr>
            <p:ph sz="quarter" idx="4"/>
          </p:nvPr>
        </p:nvSpPr>
        <p:spPr>
          <a:xfrm>
            <a:off x="6200521" y="2557467"/>
            <a:ext cx="3927503" cy="234316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s-ES" sz="1800" dirty="0">
                <a:latin typeface="Garamond" pitchFamily="18" charset="0"/>
              </a:rPr>
              <a:t>Costo de las materias primas directas utilizadas.</a:t>
            </a:r>
          </a:p>
          <a:p>
            <a:pPr>
              <a:buFont typeface="Arial" pitchFamily="34" charset="0"/>
              <a:buChar char="•"/>
            </a:pPr>
            <a:r>
              <a:rPr lang="es-ES" sz="1800" dirty="0">
                <a:latin typeface="Garamond" pitchFamily="18" charset="0"/>
              </a:rPr>
              <a:t>Costos de las  materias primas indirectas utilizadas.</a:t>
            </a:r>
          </a:p>
          <a:p>
            <a:pPr>
              <a:buNone/>
            </a:pPr>
            <a:endParaRPr lang="es-ES" dirty="0"/>
          </a:p>
        </p:txBody>
      </p:sp>
      <p:cxnSp>
        <p:nvCxnSpPr>
          <p:cNvPr id="16" name="15 Conector recto"/>
          <p:cNvCxnSpPr/>
          <p:nvPr/>
        </p:nvCxnSpPr>
        <p:spPr>
          <a:xfrm rot="5400000">
            <a:off x="4238611" y="4143379"/>
            <a:ext cx="3857652" cy="2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21 Conector recto"/>
          <p:cNvCxnSpPr/>
          <p:nvPr/>
        </p:nvCxnSpPr>
        <p:spPr>
          <a:xfrm>
            <a:off x="2595538" y="2214554"/>
            <a:ext cx="7215238" cy="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22 Conector recto"/>
          <p:cNvCxnSpPr/>
          <p:nvPr/>
        </p:nvCxnSpPr>
        <p:spPr>
          <a:xfrm>
            <a:off x="2595538" y="5143512"/>
            <a:ext cx="7215238" cy="0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24 CuadroTexto"/>
          <p:cNvSpPr txBox="1"/>
          <p:nvPr/>
        </p:nvSpPr>
        <p:spPr>
          <a:xfrm>
            <a:off x="2524100" y="2214555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i="1" dirty="0"/>
              <a:t>Cargo:</a:t>
            </a:r>
          </a:p>
        </p:txBody>
      </p:sp>
      <p:sp>
        <p:nvSpPr>
          <p:cNvPr id="26" name="25 CuadroTexto"/>
          <p:cNvSpPr txBox="1"/>
          <p:nvPr/>
        </p:nvSpPr>
        <p:spPr>
          <a:xfrm>
            <a:off x="6524628" y="2214555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i="1" dirty="0"/>
              <a:t>Abono:</a:t>
            </a:r>
          </a:p>
        </p:txBody>
      </p:sp>
      <p:sp>
        <p:nvSpPr>
          <p:cNvPr id="14" name="Rectángulo 13"/>
          <p:cNvSpPr/>
          <p:nvPr/>
        </p:nvSpPr>
        <p:spPr>
          <a:xfrm rot="16200000">
            <a:off x="3889396" y="-3889400"/>
            <a:ext cx="1012190" cy="879099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/>
        </p:nvSpPr>
        <p:spPr>
          <a:xfrm rot="16200000">
            <a:off x="9985397" y="-1194412"/>
            <a:ext cx="1012192" cy="340101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08568" y="182058"/>
            <a:ext cx="8018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Imagen 17" descr="Sin título-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62" y="72994"/>
            <a:ext cx="4081707" cy="7874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199456" y="356053"/>
            <a:ext cx="68480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350" dirty="0">
                <a:latin typeface="Avenir Book"/>
                <a:cs typeface="Avenir Book"/>
              </a:rPr>
              <a:t>UAEM</a:t>
            </a:r>
            <a:endParaRPr lang="es-ES" sz="1350" dirty="0">
              <a:latin typeface="Avenir Book"/>
              <a:cs typeface="Avenir Book"/>
            </a:endParaRPr>
          </a:p>
        </p:txBody>
      </p:sp>
      <p:sp>
        <p:nvSpPr>
          <p:cNvPr id="19" name="Rectángulo 18"/>
          <p:cNvSpPr/>
          <p:nvPr/>
        </p:nvSpPr>
        <p:spPr>
          <a:xfrm rot="16200000">
            <a:off x="5126577" y="1500586"/>
            <a:ext cx="238335" cy="10491497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9"/>
          <p:cNvSpPr/>
          <p:nvPr/>
        </p:nvSpPr>
        <p:spPr>
          <a:xfrm>
            <a:off x="10491493" y="6627168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CuadroTexto 20"/>
          <p:cNvSpPr txBox="1"/>
          <p:nvPr/>
        </p:nvSpPr>
        <p:spPr>
          <a:xfrm>
            <a:off x="10697142" y="6581001"/>
            <a:ext cx="12931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Septiembre 2018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4 Título"/>
          <p:cNvSpPr txBox="1">
            <a:spLocks/>
          </p:cNvSpPr>
          <p:nvPr/>
        </p:nvSpPr>
        <p:spPr>
          <a:xfrm>
            <a:off x="2095472" y="1289771"/>
            <a:ext cx="8072494" cy="785818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s-ES" sz="4000" dirty="0">
                <a:latin typeface="+mj-lt"/>
              </a:rPr>
              <a:t>Mano de obra</a:t>
            </a:r>
            <a:endParaRPr lang="es-ES" sz="4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2595538" y="2214554"/>
            <a:ext cx="7215238" cy="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rot="5400000">
            <a:off x="4238611" y="4143379"/>
            <a:ext cx="3857652" cy="2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8 CuadroTexto"/>
          <p:cNvSpPr txBox="1"/>
          <p:nvPr/>
        </p:nvSpPr>
        <p:spPr>
          <a:xfrm>
            <a:off x="2524100" y="2214555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i="1" dirty="0"/>
              <a:t>Cargo: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6524628" y="2214555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i="1" dirty="0"/>
              <a:t>Abono:</a:t>
            </a:r>
          </a:p>
        </p:txBody>
      </p:sp>
      <p:sp>
        <p:nvSpPr>
          <p:cNvPr id="11" name="10 Marcador de contenido"/>
          <p:cNvSpPr txBox="1">
            <a:spLocks/>
          </p:cNvSpPr>
          <p:nvPr/>
        </p:nvSpPr>
        <p:spPr>
          <a:xfrm>
            <a:off x="2166910" y="2722441"/>
            <a:ext cx="3643338" cy="252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indent="-274320" algn="just">
              <a:spcBef>
                <a:spcPct val="20000"/>
              </a:spcBef>
              <a:buClr>
                <a:schemeClr val="accent3"/>
              </a:buClr>
              <a:buSzPct val="95000"/>
              <a:buFont typeface="Arial" pitchFamily="34" charset="0"/>
              <a:buChar char="•"/>
            </a:pPr>
            <a:r>
              <a:rPr lang="es-ES" dirty="0">
                <a:latin typeface="Garamond" pitchFamily="18" charset="0"/>
              </a:rPr>
              <a:t>Sueldos y salarios fabriles devengados por pagar al iniciar el período.</a:t>
            </a:r>
          </a:p>
          <a:p>
            <a:pPr marL="274320" indent="-274320" algn="just">
              <a:spcBef>
                <a:spcPct val="20000"/>
              </a:spcBef>
              <a:buClr>
                <a:schemeClr val="accent3"/>
              </a:buClr>
              <a:buSzPct val="95000"/>
              <a:buFont typeface="Arial" pitchFamily="34" charset="0"/>
              <a:buChar char="•"/>
            </a:pPr>
            <a:r>
              <a:rPr lang="es-ES" dirty="0">
                <a:latin typeface="Garamond" pitchFamily="18" charset="0"/>
              </a:rPr>
              <a:t>Nóminas semanales fabriles.</a:t>
            </a:r>
          </a:p>
          <a:p>
            <a:pPr marL="274320" indent="-274320" algn="just">
              <a:spcBef>
                <a:spcPct val="20000"/>
              </a:spcBef>
              <a:buClr>
                <a:schemeClr val="accent3"/>
              </a:buClr>
              <a:buSzPct val="95000"/>
              <a:buFont typeface="Arial" pitchFamily="34" charset="0"/>
              <a:buChar char="•"/>
            </a:pPr>
            <a:r>
              <a:rPr lang="es-ES" dirty="0">
                <a:latin typeface="Garamond" pitchFamily="18" charset="0"/>
              </a:rPr>
              <a:t>Nóminas quincenales fabriles.</a:t>
            </a:r>
          </a:p>
          <a:p>
            <a:pPr marL="274320" indent="-274320" algn="just">
              <a:spcBef>
                <a:spcPct val="20000"/>
              </a:spcBef>
              <a:buClr>
                <a:schemeClr val="accent3"/>
              </a:buClr>
              <a:buSzPct val="95000"/>
              <a:buFont typeface="Arial" pitchFamily="34" charset="0"/>
              <a:buChar char="•"/>
            </a:pPr>
            <a:r>
              <a:rPr lang="es-ES" dirty="0">
                <a:latin typeface="Garamond" pitchFamily="18" charset="0"/>
              </a:rPr>
              <a:t>Salarios fabriles devengados por pagar al finalizar el periodo.</a:t>
            </a:r>
          </a:p>
          <a:p>
            <a:pPr marL="274320" indent="-274320" algn="just">
              <a:spcBef>
                <a:spcPct val="20000"/>
              </a:spcBef>
              <a:buClr>
                <a:schemeClr val="accent3"/>
              </a:buClr>
              <a:buSzPct val="95000"/>
              <a:buFontTx/>
              <a:buChar char="-"/>
              <a:defRPr/>
            </a:pPr>
            <a:endParaRPr lang="es-ES" dirty="0">
              <a:latin typeface="Garamond" pitchFamily="18" charset="0"/>
            </a:endParaRPr>
          </a:p>
        </p:txBody>
      </p:sp>
      <p:sp>
        <p:nvSpPr>
          <p:cNvPr id="12" name="9 Marcador de contenido"/>
          <p:cNvSpPr txBox="1">
            <a:spLocks/>
          </p:cNvSpPr>
          <p:nvPr/>
        </p:nvSpPr>
        <p:spPr>
          <a:xfrm>
            <a:off x="6169026" y="2657476"/>
            <a:ext cx="3927503" cy="2343160"/>
          </a:xfrm>
          <a:prstGeom prst="rect">
            <a:avLst/>
          </a:prstGeom>
        </p:spPr>
        <p:txBody>
          <a:bodyPr/>
          <a:lstStyle/>
          <a:p>
            <a:pPr marL="274320" indent="-274320" algn="just">
              <a:spcBef>
                <a:spcPct val="20000"/>
              </a:spcBef>
              <a:buClr>
                <a:schemeClr val="accent3"/>
              </a:buClr>
              <a:buSzPct val="95000"/>
              <a:buFont typeface="Arial" pitchFamily="34" charset="0"/>
              <a:buChar char="•"/>
              <a:defRPr/>
            </a:pPr>
            <a:r>
              <a:rPr lang="es-ES" dirty="0">
                <a:latin typeface="Garamond" pitchFamily="18" charset="0"/>
              </a:rPr>
              <a:t>Mano de obra directa aplicada.</a:t>
            </a:r>
          </a:p>
          <a:p>
            <a:pPr marL="274320" indent="-274320" algn="just">
              <a:spcBef>
                <a:spcPct val="20000"/>
              </a:spcBef>
              <a:buClr>
                <a:schemeClr val="accent3"/>
              </a:buClr>
              <a:buSzPct val="95000"/>
              <a:buFont typeface="Arial" pitchFamily="34" charset="0"/>
              <a:buChar char="•"/>
              <a:defRPr/>
            </a:pPr>
            <a:r>
              <a:rPr lang="es-ES" dirty="0">
                <a:latin typeface="Garamond" pitchFamily="18" charset="0"/>
              </a:rPr>
              <a:t>Mano de obra indirecta aplicada.</a:t>
            </a:r>
          </a:p>
        </p:txBody>
      </p:sp>
      <p:cxnSp>
        <p:nvCxnSpPr>
          <p:cNvPr id="18" name="17 Conector recto"/>
          <p:cNvCxnSpPr/>
          <p:nvPr/>
        </p:nvCxnSpPr>
        <p:spPr>
          <a:xfrm flipV="1">
            <a:off x="5453058" y="5164032"/>
            <a:ext cx="1357322" cy="857256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19 Conector recto"/>
          <p:cNvCxnSpPr/>
          <p:nvPr/>
        </p:nvCxnSpPr>
        <p:spPr>
          <a:xfrm flipV="1">
            <a:off x="5453058" y="5236040"/>
            <a:ext cx="1357322" cy="857256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Rectángulo 13"/>
          <p:cNvSpPr/>
          <p:nvPr/>
        </p:nvSpPr>
        <p:spPr>
          <a:xfrm rot="16200000">
            <a:off x="3889396" y="-3889400"/>
            <a:ext cx="1012190" cy="879099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/>
        </p:nvSpPr>
        <p:spPr>
          <a:xfrm rot="16200000">
            <a:off x="9985397" y="-1194412"/>
            <a:ext cx="1012192" cy="340101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08568" y="182058"/>
            <a:ext cx="8018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Imagen 16" descr="Sin título-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62" y="72994"/>
            <a:ext cx="4081707" cy="7874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199456" y="356053"/>
            <a:ext cx="68480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350" dirty="0">
                <a:latin typeface="Avenir Book"/>
                <a:cs typeface="Avenir Book"/>
              </a:rPr>
              <a:t>UAEM</a:t>
            </a:r>
            <a:endParaRPr lang="es-ES" sz="1350" dirty="0">
              <a:latin typeface="Avenir Book"/>
              <a:cs typeface="Avenir Book"/>
            </a:endParaRPr>
          </a:p>
        </p:txBody>
      </p:sp>
      <p:sp>
        <p:nvSpPr>
          <p:cNvPr id="19" name="Rectángulo 18"/>
          <p:cNvSpPr/>
          <p:nvPr/>
        </p:nvSpPr>
        <p:spPr>
          <a:xfrm rot="16200000">
            <a:off x="5126577" y="1500586"/>
            <a:ext cx="238335" cy="10491497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tángulo 20"/>
          <p:cNvSpPr/>
          <p:nvPr/>
        </p:nvSpPr>
        <p:spPr>
          <a:xfrm>
            <a:off x="10491493" y="6627168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CuadroTexto 21"/>
          <p:cNvSpPr txBox="1"/>
          <p:nvPr/>
        </p:nvSpPr>
        <p:spPr>
          <a:xfrm>
            <a:off x="10697142" y="6581001"/>
            <a:ext cx="12931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Septiembre 2018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4 Título"/>
          <p:cNvSpPr txBox="1">
            <a:spLocks/>
          </p:cNvSpPr>
          <p:nvPr/>
        </p:nvSpPr>
        <p:spPr>
          <a:xfrm>
            <a:off x="2095472" y="1428735"/>
            <a:ext cx="8072494" cy="785818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s-ES" sz="4000" dirty="0">
                <a:latin typeface="Garamond" pitchFamily="18" charset="0"/>
                <a:ea typeface="+mj-ea"/>
                <a:cs typeface="+mj-cs"/>
              </a:rPr>
              <a:t>Cargos indirectos fabriles</a:t>
            </a:r>
          </a:p>
        </p:txBody>
      </p:sp>
      <p:cxnSp>
        <p:nvCxnSpPr>
          <p:cNvPr id="7" name="6 Conector recto"/>
          <p:cNvCxnSpPr/>
          <p:nvPr/>
        </p:nvCxnSpPr>
        <p:spPr>
          <a:xfrm>
            <a:off x="2398294" y="2229371"/>
            <a:ext cx="7215238" cy="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rot="5400000">
            <a:off x="4238611" y="4143379"/>
            <a:ext cx="3857652" cy="2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8 CuadroTexto"/>
          <p:cNvSpPr txBox="1"/>
          <p:nvPr/>
        </p:nvSpPr>
        <p:spPr>
          <a:xfrm>
            <a:off x="2524100" y="2214555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i="1" dirty="0"/>
              <a:t>Cargo: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6524628" y="2214555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i="1" dirty="0"/>
              <a:t>Abono:</a:t>
            </a:r>
          </a:p>
        </p:txBody>
      </p:sp>
      <p:sp>
        <p:nvSpPr>
          <p:cNvPr id="12" name="9 Marcador de contenido"/>
          <p:cNvSpPr txBox="1">
            <a:spLocks/>
          </p:cNvSpPr>
          <p:nvPr/>
        </p:nvSpPr>
        <p:spPr>
          <a:xfrm>
            <a:off x="6167439" y="2500306"/>
            <a:ext cx="3927503" cy="2343160"/>
          </a:xfrm>
          <a:prstGeom prst="rect">
            <a:avLst/>
          </a:prstGeom>
        </p:spPr>
        <p:txBody>
          <a:bodyPr/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Arial" pitchFamily="34" charset="0"/>
              <a:buChar char="•"/>
            </a:pPr>
            <a:r>
              <a:rPr lang="es-ES" dirty="0">
                <a:latin typeface="Garamond" pitchFamily="18" charset="0"/>
              </a:rPr>
              <a:t>Aplicación al costo de producción en proceso.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Tx/>
              <a:buChar char="-"/>
              <a:defRPr/>
            </a:pPr>
            <a:endParaRPr lang="es-ES" dirty="0">
              <a:latin typeface="Garamond" pitchFamily="18" charset="0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endParaRPr lang="es-ES" sz="2600" dirty="0"/>
          </a:p>
        </p:txBody>
      </p:sp>
      <p:sp>
        <p:nvSpPr>
          <p:cNvPr id="15" name="9 Marcador de contenido"/>
          <p:cNvSpPr txBox="1">
            <a:spLocks/>
          </p:cNvSpPr>
          <p:nvPr/>
        </p:nvSpPr>
        <p:spPr>
          <a:xfrm>
            <a:off x="2166911" y="2500306"/>
            <a:ext cx="3927503" cy="3786214"/>
          </a:xfrm>
          <a:prstGeom prst="rect">
            <a:avLst/>
          </a:prstGeom>
        </p:spPr>
        <p:txBody>
          <a:bodyPr/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Arial" pitchFamily="34" charset="0"/>
              <a:buChar char="•"/>
            </a:pPr>
            <a:r>
              <a:rPr lang="es-ES" dirty="0">
                <a:latin typeface="Garamond" pitchFamily="18" charset="0"/>
              </a:rPr>
              <a:t>Costo de materias primas indirectas utilizadas.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Arial" pitchFamily="34" charset="0"/>
              <a:buChar char="•"/>
            </a:pPr>
            <a:r>
              <a:rPr lang="es-ES" dirty="0">
                <a:latin typeface="Garamond" pitchFamily="18" charset="0"/>
              </a:rPr>
              <a:t>Costo de mano de obra indirecta aplicada.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Arial" pitchFamily="34" charset="0"/>
              <a:buChar char="•"/>
            </a:pPr>
            <a:r>
              <a:rPr lang="es-ES" dirty="0">
                <a:latin typeface="Garamond" pitchFamily="18" charset="0"/>
              </a:rPr>
              <a:t>Erogaciones indirectas fabriles.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Arial" pitchFamily="34" charset="0"/>
              <a:buChar char="•"/>
            </a:pPr>
            <a:r>
              <a:rPr lang="es-ES" dirty="0">
                <a:latin typeface="Garamond" pitchFamily="18" charset="0"/>
              </a:rPr>
              <a:t>Depreciación de activos fijos fabriles.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Arial" pitchFamily="34" charset="0"/>
              <a:buChar char="•"/>
            </a:pPr>
            <a:r>
              <a:rPr lang="es-ES" dirty="0">
                <a:latin typeface="Garamond" pitchFamily="18" charset="0"/>
              </a:rPr>
              <a:t>Amortización de cargos diferidos fabriles.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Arial" pitchFamily="34" charset="0"/>
              <a:buChar char="•"/>
            </a:pPr>
            <a:r>
              <a:rPr lang="es-ES" dirty="0">
                <a:latin typeface="Garamond" pitchFamily="18" charset="0"/>
              </a:rPr>
              <a:t>Aplicación de gastos fabriles pagados por anticipado.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Tx/>
              <a:buChar char="-"/>
            </a:pPr>
            <a:endParaRPr lang="es-ES" dirty="0">
              <a:latin typeface="Garamond" pitchFamily="18" charset="0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Tx/>
              <a:buChar char="-"/>
            </a:pPr>
            <a:endParaRPr lang="es-ES" dirty="0">
              <a:latin typeface="Garamond" pitchFamily="18" charset="0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Tx/>
              <a:buChar char="-"/>
              <a:defRPr/>
            </a:pPr>
            <a:endParaRPr lang="es-ES" dirty="0">
              <a:latin typeface="Garamond" pitchFamily="18" charset="0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endParaRPr lang="es-ES" sz="2600" dirty="0"/>
          </a:p>
        </p:txBody>
      </p:sp>
      <p:cxnSp>
        <p:nvCxnSpPr>
          <p:cNvPr id="22" name="21 Conector recto"/>
          <p:cNvCxnSpPr/>
          <p:nvPr/>
        </p:nvCxnSpPr>
        <p:spPr>
          <a:xfrm flipV="1">
            <a:off x="5453058" y="5164032"/>
            <a:ext cx="1357322" cy="857256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22 Conector recto"/>
          <p:cNvCxnSpPr/>
          <p:nvPr/>
        </p:nvCxnSpPr>
        <p:spPr>
          <a:xfrm flipV="1">
            <a:off x="5453058" y="5236040"/>
            <a:ext cx="1357322" cy="857256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Rectángulo 13"/>
          <p:cNvSpPr/>
          <p:nvPr/>
        </p:nvSpPr>
        <p:spPr>
          <a:xfrm rot="16200000">
            <a:off x="3889396" y="-3889400"/>
            <a:ext cx="1012190" cy="879099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15"/>
          <p:cNvSpPr/>
          <p:nvPr/>
        </p:nvSpPr>
        <p:spPr>
          <a:xfrm rot="16200000">
            <a:off x="9985397" y="-1194412"/>
            <a:ext cx="1012192" cy="340101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08568" y="182058"/>
            <a:ext cx="8018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Imagen 17" descr="Sin título-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62" y="72994"/>
            <a:ext cx="4081707" cy="7874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199456" y="356053"/>
            <a:ext cx="68480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350" dirty="0">
                <a:latin typeface="Avenir Book"/>
                <a:cs typeface="Avenir Book"/>
              </a:rPr>
              <a:t>UAEM</a:t>
            </a:r>
            <a:endParaRPr lang="es-ES" sz="1350" dirty="0">
              <a:latin typeface="Avenir Book"/>
              <a:cs typeface="Avenir Book"/>
            </a:endParaRPr>
          </a:p>
        </p:txBody>
      </p:sp>
      <p:sp>
        <p:nvSpPr>
          <p:cNvPr id="19" name="Rectángulo 18"/>
          <p:cNvSpPr/>
          <p:nvPr/>
        </p:nvSpPr>
        <p:spPr>
          <a:xfrm rot="16200000">
            <a:off x="5126577" y="1500586"/>
            <a:ext cx="238335" cy="10491497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9"/>
          <p:cNvSpPr/>
          <p:nvPr/>
        </p:nvSpPr>
        <p:spPr>
          <a:xfrm>
            <a:off x="10491493" y="6627168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CuadroTexto 20"/>
          <p:cNvSpPr txBox="1"/>
          <p:nvPr/>
        </p:nvSpPr>
        <p:spPr>
          <a:xfrm>
            <a:off x="10697142" y="6581001"/>
            <a:ext cx="12931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Septiembre 2018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4 Título"/>
          <p:cNvSpPr txBox="1">
            <a:spLocks/>
          </p:cNvSpPr>
          <p:nvPr/>
        </p:nvSpPr>
        <p:spPr>
          <a:xfrm>
            <a:off x="2131189" y="1410038"/>
            <a:ext cx="8072494" cy="785818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s-ES" sz="4000" dirty="0">
                <a:latin typeface="+mj-lt"/>
              </a:rPr>
              <a:t>Producción en proceso</a:t>
            </a:r>
            <a:endParaRPr lang="es-ES" sz="4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2595538" y="2214554"/>
            <a:ext cx="7215238" cy="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rot="5400000">
            <a:off x="4238611" y="4143379"/>
            <a:ext cx="3857652" cy="2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8 CuadroTexto"/>
          <p:cNvSpPr txBox="1"/>
          <p:nvPr/>
        </p:nvSpPr>
        <p:spPr>
          <a:xfrm>
            <a:off x="2524100" y="2214555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i="1" dirty="0"/>
              <a:t>Cargo: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6524628" y="2214555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i="1" dirty="0"/>
              <a:t>Abono:</a:t>
            </a:r>
          </a:p>
        </p:txBody>
      </p:sp>
      <p:sp>
        <p:nvSpPr>
          <p:cNvPr id="11" name="10 Marcador de contenido"/>
          <p:cNvSpPr txBox="1">
            <a:spLocks/>
          </p:cNvSpPr>
          <p:nvPr/>
        </p:nvSpPr>
        <p:spPr>
          <a:xfrm>
            <a:off x="2166910" y="2643183"/>
            <a:ext cx="3929090" cy="2197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indent="-274320" algn="just">
              <a:spcBef>
                <a:spcPct val="20000"/>
              </a:spcBef>
              <a:buClr>
                <a:schemeClr val="accent3"/>
              </a:buClr>
              <a:buSzPct val="95000"/>
              <a:buFont typeface="Arial" pitchFamily="34" charset="0"/>
              <a:buChar char="•"/>
            </a:pPr>
            <a:r>
              <a:rPr lang="es-ES" dirty="0">
                <a:latin typeface="Garamond" pitchFamily="18" charset="0"/>
              </a:rPr>
              <a:t>Costo acumulado de los artículos en proceso de la elaboración al iniciarse el periodo.</a:t>
            </a:r>
          </a:p>
          <a:p>
            <a:pPr marL="274320" indent="-274320" algn="just">
              <a:spcBef>
                <a:spcPct val="20000"/>
              </a:spcBef>
              <a:buClr>
                <a:schemeClr val="accent3"/>
              </a:buClr>
              <a:buSzPct val="95000"/>
              <a:buFont typeface="Arial" pitchFamily="34" charset="0"/>
              <a:buChar char="•"/>
            </a:pPr>
            <a:r>
              <a:rPr lang="es-ES" dirty="0">
                <a:latin typeface="Garamond" pitchFamily="18" charset="0"/>
              </a:rPr>
              <a:t>Costo de las materias primas directas utilizadas.</a:t>
            </a:r>
          </a:p>
          <a:p>
            <a:pPr marL="274320" indent="-274320" algn="just">
              <a:spcBef>
                <a:spcPct val="20000"/>
              </a:spcBef>
              <a:buClr>
                <a:schemeClr val="accent3"/>
              </a:buClr>
              <a:buSzPct val="95000"/>
              <a:buFont typeface="Arial" pitchFamily="34" charset="0"/>
              <a:buChar char="•"/>
            </a:pPr>
            <a:r>
              <a:rPr lang="es-ES" dirty="0">
                <a:latin typeface="Garamond" pitchFamily="18" charset="0"/>
              </a:rPr>
              <a:t>Mano de obra directa empleada.</a:t>
            </a:r>
          </a:p>
          <a:p>
            <a:pPr marL="274320" indent="-274320" algn="just">
              <a:spcBef>
                <a:spcPct val="20000"/>
              </a:spcBef>
              <a:buClr>
                <a:schemeClr val="accent3"/>
              </a:buClr>
              <a:buSzPct val="95000"/>
              <a:buFont typeface="Arial" pitchFamily="34" charset="0"/>
              <a:buChar char="•"/>
            </a:pPr>
            <a:r>
              <a:rPr lang="es-ES" dirty="0">
                <a:latin typeface="Garamond" pitchFamily="18" charset="0"/>
              </a:rPr>
              <a:t>Cargos indirectos aplicados.</a:t>
            </a:r>
          </a:p>
        </p:txBody>
      </p:sp>
      <p:sp>
        <p:nvSpPr>
          <p:cNvPr id="12" name="9 Marcador de contenido"/>
          <p:cNvSpPr txBox="1">
            <a:spLocks/>
          </p:cNvSpPr>
          <p:nvPr/>
        </p:nvSpPr>
        <p:spPr>
          <a:xfrm>
            <a:off x="6167439" y="2643182"/>
            <a:ext cx="3927503" cy="2343160"/>
          </a:xfrm>
          <a:prstGeom prst="rect">
            <a:avLst/>
          </a:prstGeom>
        </p:spPr>
        <p:txBody>
          <a:bodyPr/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Arial" pitchFamily="34" charset="0"/>
              <a:buChar char="•"/>
            </a:pPr>
            <a:r>
              <a:rPr lang="es-ES" dirty="0">
                <a:latin typeface="Garamond" pitchFamily="18" charset="0"/>
              </a:rPr>
              <a:t>Costo de producción de los artículos terminados. 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endParaRPr lang="es-ES" dirty="0"/>
          </a:p>
        </p:txBody>
      </p:sp>
      <p:cxnSp>
        <p:nvCxnSpPr>
          <p:cNvPr id="13" name="12 Conector recto"/>
          <p:cNvCxnSpPr/>
          <p:nvPr/>
        </p:nvCxnSpPr>
        <p:spPr>
          <a:xfrm>
            <a:off x="2595538" y="5143512"/>
            <a:ext cx="7215238" cy="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14 Rectángulo"/>
          <p:cNvSpPr/>
          <p:nvPr/>
        </p:nvSpPr>
        <p:spPr>
          <a:xfrm>
            <a:off x="2524100" y="5214951"/>
            <a:ext cx="35004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1600" dirty="0">
                <a:latin typeface="Garamond" pitchFamily="18" charset="0"/>
              </a:rPr>
              <a:t>sf) Costo acumulado de los artículos en proceso de elaboración al concluir el periodo.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3889396" y="-3889400"/>
            <a:ext cx="1012190" cy="879099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9985397" y="-1194412"/>
            <a:ext cx="1012192" cy="340101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08568" y="182058"/>
            <a:ext cx="8018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Imagen 18" descr="Sin título-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62" y="72994"/>
            <a:ext cx="4081707" cy="7874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199456" y="356053"/>
            <a:ext cx="68480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350" dirty="0">
                <a:latin typeface="Avenir Book"/>
                <a:cs typeface="Avenir Book"/>
              </a:rPr>
              <a:t>UAEM</a:t>
            </a:r>
            <a:endParaRPr lang="es-ES" sz="1350" dirty="0">
              <a:latin typeface="Avenir Book"/>
              <a:cs typeface="Avenir Book"/>
            </a:endParaRPr>
          </a:p>
        </p:txBody>
      </p:sp>
      <p:sp>
        <p:nvSpPr>
          <p:cNvPr id="20" name="Rectángulo 19"/>
          <p:cNvSpPr/>
          <p:nvPr/>
        </p:nvSpPr>
        <p:spPr>
          <a:xfrm rot="16200000">
            <a:off x="5126577" y="1500586"/>
            <a:ext cx="238335" cy="10491497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tángulo 20"/>
          <p:cNvSpPr/>
          <p:nvPr/>
        </p:nvSpPr>
        <p:spPr>
          <a:xfrm>
            <a:off x="10491493" y="6627168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CuadroTexto 21"/>
          <p:cNvSpPr txBox="1"/>
          <p:nvPr/>
        </p:nvSpPr>
        <p:spPr>
          <a:xfrm>
            <a:off x="10697142" y="6581001"/>
            <a:ext cx="12931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Septiembre 2018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55440" y="1533552"/>
            <a:ext cx="10009113" cy="4229824"/>
          </a:xfrm>
        </p:spPr>
        <p:txBody>
          <a:bodyPr>
            <a:normAutofit fontScale="92500" lnSpcReduction="10000"/>
          </a:bodyPr>
          <a:lstStyle/>
          <a:p>
            <a:pPr algn="ctr">
              <a:lnSpc>
                <a:spcPct val="150000"/>
              </a:lnSpc>
            </a:pPr>
            <a:r>
              <a:rPr lang="es-MX" dirty="0">
                <a:latin typeface="+mj-lt"/>
              </a:rPr>
              <a:t>El uso de este material se centra en la Unidad I. </a:t>
            </a:r>
            <a:r>
              <a:rPr lang="es-MX" dirty="0" smtClean="0">
                <a:latin typeface="+mj-lt"/>
              </a:rPr>
              <a:t>“Contabilidad de Costos Históricos”. </a:t>
            </a:r>
            <a:endParaRPr lang="es-MX" dirty="0">
              <a:latin typeface="+mj-lt"/>
            </a:endParaRPr>
          </a:p>
          <a:p>
            <a:pPr algn="ctr">
              <a:lnSpc>
                <a:spcPct val="150000"/>
              </a:lnSpc>
            </a:pPr>
            <a:endParaRPr lang="es-MX" dirty="0">
              <a:latin typeface="+mj-lt"/>
            </a:endParaRPr>
          </a:p>
          <a:p>
            <a:pPr algn="ctr">
              <a:lnSpc>
                <a:spcPct val="150000"/>
              </a:lnSpc>
            </a:pPr>
            <a:r>
              <a:rPr lang="es-MX" dirty="0">
                <a:latin typeface="+mj-lt"/>
              </a:rPr>
              <a:t>El docente trabajará conjuntamente con los estudiantes con el fin de conceptualizar </a:t>
            </a:r>
            <a:r>
              <a:rPr lang="es-MX" dirty="0" smtClean="0">
                <a:latin typeface="+mj-lt"/>
              </a:rPr>
              <a:t>los costos históricos, </a:t>
            </a:r>
            <a:r>
              <a:rPr lang="es-MX" dirty="0">
                <a:latin typeface="+mj-lt"/>
              </a:rPr>
              <a:t>conocer la </a:t>
            </a:r>
            <a:r>
              <a:rPr lang="es-MX" dirty="0" smtClean="0">
                <a:latin typeface="+mj-lt"/>
              </a:rPr>
              <a:t>aplicabilidad de las formulas de costos en empresas industriales.</a:t>
            </a:r>
            <a:endParaRPr lang="es-MX" dirty="0">
              <a:latin typeface="+mj-lt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045F7C"/>
              </a:buClr>
            </a:pPr>
            <a:r>
              <a:rPr lang="es-ES" dirty="0" smtClean="0">
                <a:latin typeface="+mj-lt"/>
              </a:rPr>
              <a:t>.  </a:t>
            </a:r>
            <a:endParaRPr lang="es-ES" dirty="0">
              <a:latin typeface="+mj-lt"/>
            </a:endParaRPr>
          </a:p>
        </p:txBody>
      </p:sp>
      <p:sp>
        <p:nvSpPr>
          <p:cNvPr id="7" name="4 Título"/>
          <p:cNvSpPr txBox="1">
            <a:spLocks/>
          </p:cNvSpPr>
          <p:nvPr/>
        </p:nvSpPr>
        <p:spPr>
          <a:xfrm>
            <a:off x="2135560" y="1103843"/>
            <a:ext cx="8001056" cy="772138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es-ES" sz="4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Rectángulo 7"/>
          <p:cNvSpPr/>
          <p:nvPr/>
        </p:nvSpPr>
        <p:spPr>
          <a:xfrm rot="16200000">
            <a:off x="3889396" y="-3889400"/>
            <a:ext cx="1012190" cy="879099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/>
        </p:nvSpPr>
        <p:spPr>
          <a:xfrm rot="16200000">
            <a:off x="9985397" y="-1194412"/>
            <a:ext cx="1012192" cy="340101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08568" y="182058"/>
            <a:ext cx="8018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magen 12" descr="Sin título-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62" y="72994"/>
            <a:ext cx="4081707" cy="7874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199456" y="352222"/>
            <a:ext cx="68480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350" dirty="0">
                <a:latin typeface="Avenir Book"/>
                <a:cs typeface="Avenir Book"/>
              </a:rPr>
              <a:t>UAEM</a:t>
            </a:r>
            <a:endParaRPr lang="es-ES" sz="1350" dirty="0">
              <a:latin typeface="Avenir Book"/>
              <a:cs typeface="Avenir Book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199455" y="352222"/>
            <a:ext cx="68480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350" dirty="0">
                <a:latin typeface="Avenir Book"/>
                <a:cs typeface="Avenir Book"/>
              </a:rPr>
              <a:t>UAEM</a:t>
            </a:r>
            <a:endParaRPr lang="es-ES" sz="1350" dirty="0">
              <a:latin typeface="Avenir Book"/>
              <a:cs typeface="Avenir Book"/>
            </a:endParaRPr>
          </a:p>
        </p:txBody>
      </p:sp>
      <p:sp>
        <p:nvSpPr>
          <p:cNvPr id="25" name="Rectángulo 24"/>
          <p:cNvSpPr/>
          <p:nvPr/>
        </p:nvSpPr>
        <p:spPr>
          <a:xfrm rot="16200000">
            <a:off x="5126577" y="1500586"/>
            <a:ext cx="238335" cy="10491497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tángulo 25"/>
          <p:cNvSpPr/>
          <p:nvPr/>
        </p:nvSpPr>
        <p:spPr>
          <a:xfrm>
            <a:off x="10491493" y="6627168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CuadroTexto 26"/>
          <p:cNvSpPr txBox="1"/>
          <p:nvPr/>
        </p:nvSpPr>
        <p:spPr>
          <a:xfrm>
            <a:off x="10697142" y="6581001"/>
            <a:ext cx="12931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Septiembre 2018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4 Título"/>
          <p:cNvSpPr txBox="1">
            <a:spLocks/>
          </p:cNvSpPr>
          <p:nvPr/>
        </p:nvSpPr>
        <p:spPr>
          <a:xfrm>
            <a:off x="2131189" y="1384158"/>
            <a:ext cx="8072494" cy="785818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s-ES" sz="4000" dirty="0">
                <a:latin typeface="+mj-lt"/>
              </a:rPr>
              <a:t>Almacén de artículos terminados</a:t>
            </a:r>
            <a:endParaRPr lang="es-ES" sz="4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2595538" y="2214554"/>
            <a:ext cx="7215238" cy="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rot="5400000">
            <a:off x="4238611" y="4143379"/>
            <a:ext cx="3857652" cy="2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8 CuadroTexto"/>
          <p:cNvSpPr txBox="1"/>
          <p:nvPr/>
        </p:nvSpPr>
        <p:spPr>
          <a:xfrm>
            <a:off x="2524100" y="2214555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i="1" dirty="0"/>
              <a:t>Cargo: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6524628" y="2214555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i="1" dirty="0"/>
              <a:t>Abono:</a:t>
            </a:r>
          </a:p>
        </p:txBody>
      </p:sp>
      <p:sp>
        <p:nvSpPr>
          <p:cNvPr id="11" name="10 Marcador de contenido"/>
          <p:cNvSpPr txBox="1">
            <a:spLocks/>
          </p:cNvSpPr>
          <p:nvPr/>
        </p:nvSpPr>
        <p:spPr>
          <a:xfrm>
            <a:off x="2166910" y="2571745"/>
            <a:ext cx="3643338" cy="1588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indent="-274320" algn="just">
              <a:spcBef>
                <a:spcPct val="20000"/>
              </a:spcBef>
              <a:buClr>
                <a:schemeClr val="accent3"/>
              </a:buClr>
              <a:buSzPct val="95000"/>
              <a:buFont typeface="Arial" pitchFamily="34" charset="0"/>
              <a:buChar char="•"/>
            </a:pPr>
            <a:r>
              <a:rPr lang="es-ES" dirty="0">
                <a:latin typeface="Garamond" pitchFamily="18" charset="0"/>
              </a:rPr>
              <a:t>Costo de producción del inventario inicial.</a:t>
            </a:r>
          </a:p>
          <a:p>
            <a:pPr marL="274320" indent="-274320" algn="just">
              <a:spcBef>
                <a:spcPct val="20000"/>
              </a:spcBef>
              <a:buClr>
                <a:schemeClr val="accent3"/>
              </a:buClr>
              <a:buSzPct val="95000"/>
              <a:buFont typeface="Arial" pitchFamily="34" charset="0"/>
              <a:buChar char="•"/>
            </a:pPr>
            <a:r>
              <a:rPr lang="es-ES" dirty="0">
                <a:latin typeface="Garamond" pitchFamily="18" charset="0"/>
              </a:rPr>
              <a:t>Costo de producción de los artículos terminados en el periodo.</a:t>
            </a:r>
          </a:p>
          <a:p>
            <a:pPr marL="274320" indent="-274320" algn="just">
              <a:spcBef>
                <a:spcPct val="20000"/>
              </a:spcBef>
              <a:buClr>
                <a:schemeClr val="accent3"/>
              </a:buClr>
              <a:buSzPct val="95000"/>
              <a:buFontTx/>
              <a:buChar char="-"/>
            </a:pPr>
            <a:endParaRPr lang="es-ES" dirty="0">
              <a:latin typeface="Garamond" pitchFamily="18" charset="0"/>
            </a:endParaRPr>
          </a:p>
        </p:txBody>
      </p:sp>
      <p:sp>
        <p:nvSpPr>
          <p:cNvPr id="12" name="9 Marcador de contenido"/>
          <p:cNvSpPr txBox="1">
            <a:spLocks/>
          </p:cNvSpPr>
          <p:nvPr/>
        </p:nvSpPr>
        <p:spPr>
          <a:xfrm>
            <a:off x="6167439" y="2571744"/>
            <a:ext cx="3927503" cy="2343160"/>
          </a:xfrm>
          <a:prstGeom prst="rect">
            <a:avLst/>
          </a:prstGeom>
        </p:spPr>
        <p:txBody>
          <a:bodyPr/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Arial" pitchFamily="34" charset="0"/>
              <a:buChar char="•"/>
            </a:pPr>
            <a:r>
              <a:rPr lang="es-ES" dirty="0">
                <a:latin typeface="Garamond" pitchFamily="18" charset="0"/>
              </a:rPr>
              <a:t>Costo de producción de artículos terminados, vendidos durante el periodo.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Tx/>
              <a:buChar char="-"/>
              <a:defRPr/>
            </a:pPr>
            <a:endParaRPr lang="es-ES" dirty="0">
              <a:latin typeface="Garamond" pitchFamily="18" charset="0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es-ES" sz="2600" dirty="0"/>
          </a:p>
        </p:txBody>
      </p:sp>
      <p:cxnSp>
        <p:nvCxnSpPr>
          <p:cNvPr id="13" name="12 Conector recto"/>
          <p:cNvCxnSpPr/>
          <p:nvPr/>
        </p:nvCxnSpPr>
        <p:spPr>
          <a:xfrm>
            <a:off x="2595538" y="5143512"/>
            <a:ext cx="7215238" cy="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13 Rectángulo"/>
          <p:cNvSpPr/>
          <p:nvPr/>
        </p:nvSpPr>
        <p:spPr>
          <a:xfrm>
            <a:off x="2452662" y="5214951"/>
            <a:ext cx="35511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>
                <a:latin typeface="Garamond" pitchFamily="18" charset="0"/>
              </a:rPr>
              <a:t>sf) Costo de producción del inventario final.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3889396" y="-3889400"/>
            <a:ext cx="1012190" cy="879099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9985397" y="-1194412"/>
            <a:ext cx="1012192" cy="340101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08568" y="182058"/>
            <a:ext cx="8018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Imagen 18" descr="Sin título-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62" y="72994"/>
            <a:ext cx="4081707" cy="7874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199456" y="356053"/>
            <a:ext cx="68480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350" dirty="0">
                <a:latin typeface="Avenir Book"/>
                <a:cs typeface="Avenir Book"/>
              </a:rPr>
              <a:t>UAEM</a:t>
            </a:r>
            <a:endParaRPr lang="es-ES" sz="1350" dirty="0">
              <a:latin typeface="Avenir Book"/>
              <a:cs typeface="Avenir Book"/>
            </a:endParaRPr>
          </a:p>
        </p:txBody>
      </p:sp>
      <p:sp>
        <p:nvSpPr>
          <p:cNvPr id="20" name="Rectángulo 19"/>
          <p:cNvSpPr/>
          <p:nvPr/>
        </p:nvSpPr>
        <p:spPr>
          <a:xfrm rot="16200000">
            <a:off x="5126577" y="1500586"/>
            <a:ext cx="238335" cy="10491497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tángulo 20"/>
          <p:cNvSpPr/>
          <p:nvPr/>
        </p:nvSpPr>
        <p:spPr>
          <a:xfrm>
            <a:off x="10491493" y="6627168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CuadroTexto 21"/>
          <p:cNvSpPr txBox="1"/>
          <p:nvPr/>
        </p:nvSpPr>
        <p:spPr>
          <a:xfrm>
            <a:off x="10697142" y="6581001"/>
            <a:ext cx="12931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Septiembre 2018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4 Título"/>
          <p:cNvSpPr txBox="1">
            <a:spLocks/>
          </p:cNvSpPr>
          <p:nvPr/>
        </p:nvSpPr>
        <p:spPr>
          <a:xfrm>
            <a:off x="2095472" y="1378695"/>
            <a:ext cx="8072494" cy="785818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s-ES" sz="4000" dirty="0">
                <a:latin typeface="+mj-lt"/>
                <a:ea typeface="+mj-ea"/>
                <a:cs typeface="+mj-cs"/>
              </a:rPr>
              <a:t>Costo de ventas</a:t>
            </a:r>
          </a:p>
        </p:txBody>
      </p:sp>
      <p:cxnSp>
        <p:nvCxnSpPr>
          <p:cNvPr id="7" name="6 Conector recto"/>
          <p:cNvCxnSpPr/>
          <p:nvPr/>
        </p:nvCxnSpPr>
        <p:spPr>
          <a:xfrm>
            <a:off x="2595538" y="2214554"/>
            <a:ext cx="7215238" cy="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rot="5400000">
            <a:off x="4238611" y="4143379"/>
            <a:ext cx="3857652" cy="2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8 CuadroTexto"/>
          <p:cNvSpPr txBox="1"/>
          <p:nvPr/>
        </p:nvSpPr>
        <p:spPr>
          <a:xfrm>
            <a:off x="2524100" y="2214555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i="1" dirty="0"/>
              <a:t>Cargo: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6524628" y="2214555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i="1" dirty="0"/>
              <a:t>Abono:</a:t>
            </a:r>
          </a:p>
        </p:txBody>
      </p:sp>
      <p:sp>
        <p:nvSpPr>
          <p:cNvPr id="11" name="10 Marcador de contenido"/>
          <p:cNvSpPr txBox="1">
            <a:spLocks/>
          </p:cNvSpPr>
          <p:nvPr/>
        </p:nvSpPr>
        <p:spPr>
          <a:xfrm>
            <a:off x="2166910" y="2722440"/>
            <a:ext cx="3643338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indent="-274320" algn="just">
              <a:spcBef>
                <a:spcPct val="20000"/>
              </a:spcBef>
              <a:buClr>
                <a:schemeClr val="accent3"/>
              </a:buClr>
              <a:buSzPct val="95000"/>
              <a:buFont typeface="Arial" pitchFamily="34" charset="0"/>
              <a:buChar char="•"/>
            </a:pPr>
            <a:r>
              <a:rPr lang="es-ES" dirty="0">
                <a:latin typeface="Garamond" pitchFamily="18" charset="0"/>
              </a:rPr>
              <a:t>Costo de producción de artículos terminados, vendidos.</a:t>
            </a:r>
          </a:p>
          <a:p>
            <a:pPr marL="274320" indent="-274320" algn="just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endParaRPr lang="es-ES" dirty="0">
              <a:latin typeface="Garamond" pitchFamily="18" charset="0"/>
            </a:endParaRPr>
          </a:p>
          <a:p>
            <a:pPr marL="274320" indent="-274320" algn="just">
              <a:spcBef>
                <a:spcPct val="20000"/>
              </a:spcBef>
              <a:buClr>
                <a:schemeClr val="accent3"/>
              </a:buClr>
              <a:buSzPct val="95000"/>
              <a:buFontTx/>
              <a:buChar char="-"/>
              <a:defRPr/>
            </a:pPr>
            <a:endParaRPr lang="es-ES" dirty="0">
              <a:latin typeface="Garamond" pitchFamily="18" charset="0"/>
            </a:endParaRPr>
          </a:p>
        </p:txBody>
      </p:sp>
      <p:sp>
        <p:nvSpPr>
          <p:cNvPr id="12" name="9 Marcador de contenido"/>
          <p:cNvSpPr txBox="1">
            <a:spLocks/>
          </p:cNvSpPr>
          <p:nvPr/>
        </p:nvSpPr>
        <p:spPr>
          <a:xfrm>
            <a:off x="6169026" y="2657476"/>
            <a:ext cx="3927503" cy="2343160"/>
          </a:xfrm>
          <a:prstGeom prst="rect">
            <a:avLst/>
          </a:prstGeom>
        </p:spPr>
        <p:txBody>
          <a:bodyPr/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Arial" pitchFamily="34" charset="0"/>
              <a:buChar char="•"/>
            </a:pPr>
            <a:r>
              <a:rPr lang="es-ES" dirty="0">
                <a:latin typeface="Garamond" pitchFamily="18" charset="0"/>
              </a:rPr>
              <a:t>Traspaso a Perdidas y Ganancias.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endParaRPr lang="es-ES" dirty="0">
              <a:latin typeface="Garamond" pitchFamily="18" charset="0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endParaRPr lang="es-ES" sz="2600" dirty="0"/>
          </a:p>
        </p:txBody>
      </p:sp>
      <p:cxnSp>
        <p:nvCxnSpPr>
          <p:cNvPr id="14" name="13 Conector recto"/>
          <p:cNvCxnSpPr/>
          <p:nvPr/>
        </p:nvCxnSpPr>
        <p:spPr>
          <a:xfrm flipV="1">
            <a:off x="5453058" y="4429132"/>
            <a:ext cx="1357322" cy="857256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14 Conector recto"/>
          <p:cNvCxnSpPr/>
          <p:nvPr/>
        </p:nvCxnSpPr>
        <p:spPr>
          <a:xfrm flipV="1">
            <a:off x="5453058" y="4500570"/>
            <a:ext cx="1357322" cy="857256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Rectángulo 15"/>
          <p:cNvSpPr/>
          <p:nvPr/>
        </p:nvSpPr>
        <p:spPr>
          <a:xfrm rot="16200000">
            <a:off x="3889396" y="-3889400"/>
            <a:ext cx="1012190" cy="879099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9985397" y="-1194412"/>
            <a:ext cx="1012192" cy="340101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08568" y="182058"/>
            <a:ext cx="8018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Imagen 18" descr="Sin título-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62" y="72994"/>
            <a:ext cx="4081707" cy="7874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199456" y="356053"/>
            <a:ext cx="68480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350" dirty="0">
                <a:latin typeface="Avenir Book"/>
                <a:cs typeface="Avenir Book"/>
              </a:rPr>
              <a:t>UAEM</a:t>
            </a:r>
            <a:endParaRPr lang="es-ES" sz="1350" dirty="0">
              <a:latin typeface="Avenir Book"/>
              <a:cs typeface="Avenir Book"/>
            </a:endParaRPr>
          </a:p>
        </p:txBody>
      </p:sp>
      <p:sp>
        <p:nvSpPr>
          <p:cNvPr id="20" name="Rectángulo 19"/>
          <p:cNvSpPr/>
          <p:nvPr/>
        </p:nvSpPr>
        <p:spPr>
          <a:xfrm rot="16200000">
            <a:off x="5126577" y="1500586"/>
            <a:ext cx="238335" cy="10491497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tángulo 20"/>
          <p:cNvSpPr/>
          <p:nvPr/>
        </p:nvSpPr>
        <p:spPr>
          <a:xfrm>
            <a:off x="10491493" y="6627168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CuadroTexto 21"/>
          <p:cNvSpPr txBox="1"/>
          <p:nvPr/>
        </p:nvSpPr>
        <p:spPr>
          <a:xfrm>
            <a:off x="10697142" y="6581001"/>
            <a:ext cx="12931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Septiembre 2018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 txBox="1">
            <a:spLocks/>
          </p:cNvSpPr>
          <p:nvPr/>
        </p:nvSpPr>
        <p:spPr>
          <a:xfrm>
            <a:off x="1847528" y="1205501"/>
            <a:ext cx="8072494" cy="785818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algn="ctr">
              <a:spcBef>
                <a:spcPct val="0"/>
              </a:spcBef>
              <a:defRPr/>
            </a:pPr>
            <a:r>
              <a:rPr lang="es-ES" sz="4000" b="1" u="sng" dirty="0">
                <a:latin typeface="+mj-lt"/>
                <a:ea typeface="+mj-ea"/>
                <a:cs typeface="+mj-cs"/>
              </a:rPr>
              <a:t>Estado de costos de producción y venta.</a:t>
            </a:r>
          </a:p>
        </p:txBody>
      </p:sp>
      <p:graphicFrame>
        <p:nvGraphicFramePr>
          <p:cNvPr id="9" name="8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9078741"/>
              </p:ext>
            </p:extLst>
          </p:nvPr>
        </p:nvGraphicFramePr>
        <p:xfrm>
          <a:off x="2567608" y="2714620"/>
          <a:ext cx="7128792" cy="3214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9 CuadroTexto"/>
          <p:cNvSpPr txBox="1"/>
          <p:nvPr/>
        </p:nvSpPr>
        <p:spPr>
          <a:xfrm>
            <a:off x="1199456" y="2143116"/>
            <a:ext cx="84684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45F7C"/>
              </a:buClr>
              <a:buFont typeface="Wingdings" pitchFamily="2" charset="2"/>
              <a:buChar char="Ø"/>
            </a:pPr>
            <a:r>
              <a:rPr lang="es-ES" sz="2800" dirty="0">
                <a:latin typeface="+mj-lt"/>
              </a:rPr>
              <a:t> </a:t>
            </a:r>
            <a:r>
              <a:rPr lang="es-ES" sz="2800" u="sng" dirty="0">
                <a:latin typeface="+mj-lt"/>
              </a:rPr>
              <a:t>Formado por tres capítulos</a:t>
            </a:r>
            <a:r>
              <a:rPr lang="es-ES" sz="2800" dirty="0">
                <a:latin typeface="+mj-lt"/>
              </a:rPr>
              <a:t>.</a:t>
            </a:r>
          </a:p>
        </p:txBody>
      </p:sp>
      <p:sp>
        <p:nvSpPr>
          <p:cNvPr id="8" name="Rectángulo 7"/>
          <p:cNvSpPr/>
          <p:nvPr/>
        </p:nvSpPr>
        <p:spPr>
          <a:xfrm rot="16200000">
            <a:off x="3889396" y="-3889400"/>
            <a:ext cx="1012190" cy="879099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/>
        </p:nvSpPr>
        <p:spPr>
          <a:xfrm rot="16200000">
            <a:off x="9985397" y="-1194412"/>
            <a:ext cx="1012192" cy="340101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208568" y="182058"/>
            <a:ext cx="8018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magen 12" descr="Sin título-2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62" y="72994"/>
            <a:ext cx="4081707" cy="7874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199456" y="356053"/>
            <a:ext cx="68480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350" dirty="0">
                <a:latin typeface="Avenir Book"/>
                <a:cs typeface="Avenir Book"/>
              </a:rPr>
              <a:t>UAEM</a:t>
            </a:r>
            <a:endParaRPr lang="es-ES" sz="1350" dirty="0">
              <a:latin typeface="Avenir Book"/>
              <a:cs typeface="Avenir Book"/>
            </a:endParaRPr>
          </a:p>
        </p:txBody>
      </p:sp>
      <p:sp>
        <p:nvSpPr>
          <p:cNvPr id="14" name="Rectángulo 13"/>
          <p:cNvSpPr/>
          <p:nvPr/>
        </p:nvSpPr>
        <p:spPr>
          <a:xfrm rot="16200000">
            <a:off x="5126577" y="1500586"/>
            <a:ext cx="238335" cy="10491497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/>
        </p:nvSpPr>
        <p:spPr>
          <a:xfrm>
            <a:off x="10491493" y="6627168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CuadroTexto 15"/>
          <p:cNvSpPr txBox="1"/>
          <p:nvPr/>
        </p:nvSpPr>
        <p:spPr>
          <a:xfrm>
            <a:off x="10697142" y="6581001"/>
            <a:ext cx="12931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Septiembre 2018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 txBox="1">
            <a:spLocks/>
          </p:cNvSpPr>
          <p:nvPr/>
        </p:nvSpPr>
        <p:spPr>
          <a:xfrm>
            <a:off x="1199456" y="1220463"/>
            <a:ext cx="10009112" cy="785818"/>
          </a:xfrm>
          <a:prstGeom prst="rect">
            <a:avLst/>
          </a:prstGeom>
        </p:spPr>
        <p:txBody>
          <a:bodyPr>
            <a:normAutofit fontScale="52500" lnSpcReduction="2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es-ES" sz="5000" u="sng" dirty="0">
                <a:latin typeface="+mj-lt"/>
                <a:ea typeface="+mj-ea"/>
                <a:cs typeface="+mj-cs"/>
              </a:rPr>
              <a:t>Costo de las materias primas directas empleadas en la producción.</a:t>
            </a:r>
          </a:p>
        </p:txBody>
      </p:sp>
      <p:sp>
        <p:nvSpPr>
          <p:cNvPr id="10" name="9 Marcador de contenido"/>
          <p:cNvSpPr>
            <a:spLocks noGrp="1"/>
          </p:cNvSpPr>
          <p:nvPr>
            <p:ph idx="1"/>
          </p:nvPr>
        </p:nvSpPr>
        <p:spPr>
          <a:xfrm>
            <a:off x="1884259" y="2342020"/>
            <a:ext cx="7929618" cy="392909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ES" sz="2000" b="1" dirty="0">
                <a:latin typeface="+mj-lt"/>
              </a:rPr>
              <a:t>Inventario inicial de materias primas.</a:t>
            </a:r>
          </a:p>
          <a:p>
            <a:pPr algn="ctr">
              <a:buNone/>
            </a:pPr>
            <a:r>
              <a:rPr lang="es-ES" sz="2000" b="1" dirty="0">
                <a:latin typeface="+mj-lt"/>
              </a:rPr>
              <a:t>+</a:t>
            </a:r>
          </a:p>
          <a:p>
            <a:pPr algn="ctr">
              <a:buNone/>
            </a:pPr>
            <a:r>
              <a:rPr lang="es-ES" sz="2000" b="1" dirty="0">
                <a:latin typeface="+mj-lt"/>
              </a:rPr>
              <a:t>Costo de materias primas recibidas.</a:t>
            </a:r>
          </a:p>
          <a:p>
            <a:pPr algn="ctr">
              <a:buNone/>
            </a:pPr>
            <a:r>
              <a:rPr lang="es-ES" sz="2000" b="1" dirty="0">
                <a:latin typeface="+mj-lt"/>
              </a:rPr>
              <a:t>=</a:t>
            </a:r>
          </a:p>
          <a:p>
            <a:pPr algn="ctr">
              <a:buNone/>
            </a:pPr>
            <a:r>
              <a:rPr lang="es-ES" sz="2000" b="1" dirty="0">
                <a:latin typeface="+mj-lt"/>
              </a:rPr>
              <a:t>Materias primas en disponibilidad.</a:t>
            </a:r>
          </a:p>
          <a:p>
            <a:pPr algn="ctr">
              <a:buNone/>
            </a:pPr>
            <a:r>
              <a:rPr lang="es-ES" sz="2000" b="1" dirty="0">
                <a:latin typeface="+mj-lt"/>
              </a:rPr>
              <a:t>-</a:t>
            </a:r>
          </a:p>
          <a:p>
            <a:pPr algn="ctr">
              <a:buNone/>
            </a:pPr>
            <a:r>
              <a:rPr lang="es-ES" sz="2000" b="1" dirty="0">
                <a:latin typeface="+mj-lt"/>
              </a:rPr>
              <a:t>Inventario final de materias primas.</a:t>
            </a:r>
          </a:p>
          <a:p>
            <a:pPr algn="ctr">
              <a:buNone/>
            </a:pPr>
            <a:r>
              <a:rPr lang="es-ES" sz="2000" b="1" dirty="0">
                <a:latin typeface="+mj-lt"/>
              </a:rPr>
              <a:t>=</a:t>
            </a:r>
          </a:p>
          <a:p>
            <a:pPr algn="ctr">
              <a:buNone/>
            </a:pPr>
            <a:r>
              <a:rPr lang="es-ES" sz="2000" b="1" u="sng" dirty="0">
                <a:latin typeface="+mj-lt"/>
              </a:rPr>
              <a:t>Costo de materias primas utilizadas</a:t>
            </a:r>
            <a:r>
              <a:rPr lang="es-ES" sz="2000" dirty="0">
                <a:latin typeface="+mj-lt"/>
              </a:rPr>
              <a:t>.</a:t>
            </a:r>
          </a:p>
        </p:txBody>
      </p:sp>
      <p:sp>
        <p:nvSpPr>
          <p:cNvPr id="7" name="Rectángulo 6"/>
          <p:cNvSpPr/>
          <p:nvPr/>
        </p:nvSpPr>
        <p:spPr>
          <a:xfrm rot="16200000">
            <a:off x="3889396" y="-3889400"/>
            <a:ext cx="1012190" cy="879099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 rot="16200000">
            <a:off x="9985397" y="-1194412"/>
            <a:ext cx="1012192" cy="340101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08568" y="182058"/>
            <a:ext cx="8018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agen 11" descr="Sin título-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62" y="72994"/>
            <a:ext cx="4081707" cy="7874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199456" y="356053"/>
            <a:ext cx="68480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350" dirty="0">
                <a:latin typeface="Avenir Book"/>
                <a:cs typeface="Avenir Book"/>
              </a:rPr>
              <a:t>UAEM</a:t>
            </a:r>
            <a:endParaRPr lang="es-ES" sz="1350" dirty="0">
              <a:latin typeface="Avenir Book"/>
              <a:cs typeface="Avenir Book"/>
            </a:endParaRPr>
          </a:p>
        </p:txBody>
      </p:sp>
      <p:sp>
        <p:nvSpPr>
          <p:cNvPr id="13" name="Rectángulo 12"/>
          <p:cNvSpPr/>
          <p:nvPr/>
        </p:nvSpPr>
        <p:spPr>
          <a:xfrm rot="16200000">
            <a:off x="5126577" y="1500586"/>
            <a:ext cx="238335" cy="10491497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/>
        </p:nvSpPr>
        <p:spPr>
          <a:xfrm>
            <a:off x="10491493" y="6627168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/>
        </p:nvSpPr>
        <p:spPr>
          <a:xfrm>
            <a:off x="3143672" y="1844824"/>
            <a:ext cx="5472608" cy="4608512"/>
          </a:xfrm>
          <a:prstGeom prst="rect">
            <a:avLst/>
          </a:prstGeom>
          <a:noFill/>
          <a:ln w="19050">
            <a:solidFill>
              <a:schemeClr val="accent6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CuadroTexto 15"/>
          <p:cNvSpPr txBox="1"/>
          <p:nvPr/>
        </p:nvSpPr>
        <p:spPr>
          <a:xfrm>
            <a:off x="10697142" y="6581001"/>
            <a:ext cx="12931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Septiembre 2018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 txBox="1">
            <a:spLocks/>
          </p:cNvSpPr>
          <p:nvPr/>
        </p:nvSpPr>
        <p:spPr>
          <a:xfrm>
            <a:off x="2095472" y="928670"/>
            <a:ext cx="8072494" cy="785818"/>
          </a:xfrm>
          <a:prstGeom prst="rect">
            <a:avLst/>
          </a:prstGeom>
        </p:spPr>
        <p:txBody>
          <a:bodyPr>
            <a:normAutofit fontScale="97500" lnSpcReduction="10000"/>
          </a:bodyPr>
          <a:lstStyle/>
          <a:p>
            <a:pPr algn="ctr">
              <a:spcBef>
                <a:spcPct val="0"/>
              </a:spcBef>
              <a:defRPr/>
            </a:pPr>
            <a:endParaRPr lang="es-ES" sz="5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6 Marcador de contenido"/>
          <p:cNvSpPr>
            <a:spLocks noGrp="1"/>
          </p:cNvSpPr>
          <p:nvPr>
            <p:ph idx="1"/>
          </p:nvPr>
        </p:nvSpPr>
        <p:spPr>
          <a:xfrm>
            <a:off x="2166910" y="1975039"/>
            <a:ext cx="7929618" cy="4286280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r>
              <a:rPr lang="es-ES" b="1" dirty="0" smtClean="0">
                <a:latin typeface="Garamond" pitchFamily="18" charset="0"/>
              </a:rPr>
              <a:t>Costo de materias primas utilizadas.</a:t>
            </a:r>
          </a:p>
          <a:p>
            <a:pPr algn="ctr">
              <a:buNone/>
            </a:pPr>
            <a:r>
              <a:rPr lang="es-ES" b="1" dirty="0" smtClean="0">
                <a:latin typeface="Garamond" pitchFamily="18" charset="0"/>
              </a:rPr>
              <a:t>+</a:t>
            </a:r>
          </a:p>
          <a:p>
            <a:pPr algn="ctr">
              <a:buNone/>
            </a:pPr>
            <a:r>
              <a:rPr lang="es-ES" b="1" dirty="0" smtClean="0">
                <a:latin typeface="Garamond" pitchFamily="18" charset="0"/>
              </a:rPr>
              <a:t>Mano de obra directa empleada .</a:t>
            </a:r>
          </a:p>
          <a:p>
            <a:pPr algn="ctr">
              <a:buNone/>
            </a:pPr>
            <a:r>
              <a:rPr lang="es-ES" b="1" dirty="0" smtClean="0">
                <a:latin typeface="Garamond" pitchFamily="18" charset="0"/>
              </a:rPr>
              <a:t>=</a:t>
            </a:r>
          </a:p>
          <a:p>
            <a:pPr algn="ctr">
              <a:buNone/>
            </a:pPr>
            <a:r>
              <a:rPr lang="es-ES" b="1" dirty="0" smtClean="0">
                <a:latin typeface="Garamond" pitchFamily="18" charset="0"/>
              </a:rPr>
              <a:t>Costo primo de la producción procesada.</a:t>
            </a:r>
          </a:p>
          <a:p>
            <a:pPr algn="ctr">
              <a:buNone/>
            </a:pPr>
            <a:r>
              <a:rPr lang="es-ES" b="1" dirty="0" smtClean="0">
                <a:latin typeface="Garamond" pitchFamily="18" charset="0"/>
              </a:rPr>
              <a:t>+</a:t>
            </a:r>
          </a:p>
          <a:p>
            <a:pPr algn="ctr">
              <a:buNone/>
            </a:pPr>
            <a:r>
              <a:rPr lang="es-ES" b="1" dirty="0" smtClean="0">
                <a:latin typeface="Garamond" pitchFamily="18" charset="0"/>
              </a:rPr>
              <a:t>Cargos indirectos aplicados en la producción.</a:t>
            </a:r>
          </a:p>
          <a:p>
            <a:pPr algn="ctr">
              <a:buNone/>
            </a:pPr>
            <a:r>
              <a:rPr lang="es-ES" b="1" dirty="0" smtClean="0">
                <a:latin typeface="Garamond" pitchFamily="18" charset="0"/>
              </a:rPr>
              <a:t>=</a:t>
            </a:r>
          </a:p>
          <a:p>
            <a:pPr algn="ctr">
              <a:buNone/>
            </a:pPr>
            <a:r>
              <a:rPr lang="es-ES" b="1" dirty="0" smtClean="0">
                <a:latin typeface="Garamond" pitchFamily="18" charset="0"/>
              </a:rPr>
              <a:t>Costo de la producción procesada.</a:t>
            </a:r>
          </a:p>
          <a:p>
            <a:pPr algn="ctr">
              <a:buNone/>
            </a:pPr>
            <a:r>
              <a:rPr lang="es-ES" b="1" dirty="0" smtClean="0">
                <a:latin typeface="Garamond" pitchFamily="18" charset="0"/>
              </a:rPr>
              <a:t>+</a:t>
            </a:r>
          </a:p>
          <a:p>
            <a:pPr algn="ctr">
              <a:buNone/>
            </a:pPr>
            <a:r>
              <a:rPr lang="es-ES" b="1" dirty="0" smtClean="0">
                <a:latin typeface="Garamond" pitchFamily="18" charset="0"/>
              </a:rPr>
              <a:t>Inventario inicial de la producción en proceso.</a:t>
            </a:r>
          </a:p>
          <a:p>
            <a:pPr algn="ctr">
              <a:buNone/>
            </a:pPr>
            <a:r>
              <a:rPr lang="es-ES" b="1" dirty="0" smtClean="0">
                <a:latin typeface="Garamond" pitchFamily="18" charset="0"/>
              </a:rPr>
              <a:t>=</a:t>
            </a:r>
          </a:p>
          <a:p>
            <a:pPr algn="ctr">
              <a:buNone/>
            </a:pPr>
            <a:r>
              <a:rPr lang="es-ES" b="1" dirty="0" smtClean="0">
                <a:latin typeface="Garamond" pitchFamily="18" charset="0"/>
              </a:rPr>
              <a:t>Costo de la producción procesada en disponibilidad.</a:t>
            </a:r>
          </a:p>
          <a:p>
            <a:pPr algn="ctr">
              <a:buNone/>
            </a:pPr>
            <a:r>
              <a:rPr lang="es-ES" b="1" dirty="0" smtClean="0">
                <a:latin typeface="Garamond" pitchFamily="18" charset="0"/>
              </a:rPr>
              <a:t>-</a:t>
            </a:r>
          </a:p>
          <a:p>
            <a:pPr algn="ctr">
              <a:buNone/>
            </a:pPr>
            <a:r>
              <a:rPr lang="es-ES" b="1" dirty="0" smtClean="0">
                <a:latin typeface="Garamond" pitchFamily="18" charset="0"/>
              </a:rPr>
              <a:t>Inventario final de la producción en proceso.</a:t>
            </a:r>
          </a:p>
          <a:p>
            <a:pPr algn="ctr">
              <a:buNone/>
            </a:pPr>
            <a:r>
              <a:rPr lang="es-ES" b="1" dirty="0" smtClean="0">
                <a:latin typeface="Garamond" pitchFamily="18" charset="0"/>
              </a:rPr>
              <a:t>=</a:t>
            </a:r>
          </a:p>
          <a:p>
            <a:pPr algn="ctr">
              <a:buNone/>
            </a:pPr>
            <a:r>
              <a:rPr lang="es-ES" b="1" u="sng" dirty="0" smtClean="0">
                <a:latin typeface="Garamond" pitchFamily="18" charset="0"/>
              </a:rPr>
              <a:t>Costo de la producción terminada.</a:t>
            </a:r>
            <a:endParaRPr lang="es-ES" b="1" u="sng" dirty="0">
              <a:latin typeface="Garamond" pitchFamily="18" charset="0"/>
            </a:endParaRPr>
          </a:p>
        </p:txBody>
      </p:sp>
      <p:sp>
        <p:nvSpPr>
          <p:cNvPr id="8" name="4 Título"/>
          <p:cNvSpPr txBox="1">
            <a:spLocks/>
          </p:cNvSpPr>
          <p:nvPr/>
        </p:nvSpPr>
        <p:spPr>
          <a:xfrm>
            <a:off x="1199456" y="1120084"/>
            <a:ext cx="10009112" cy="77936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algn="ctr">
              <a:spcBef>
                <a:spcPct val="0"/>
              </a:spcBef>
              <a:defRPr/>
            </a:pPr>
            <a:r>
              <a:rPr lang="es-ES" sz="2600" u="sng" dirty="0">
                <a:latin typeface="+mj-lt"/>
                <a:ea typeface="+mj-ea"/>
                <a:cs typeface="+mj-cs"/>
              </a:rPr>
              <a:t>Costo de la producción terminada.</a:t>
            </a:r>
          </a:p>
        </p:txBody>
      </p:sp>
      <p:sp>
        <p:nvSpPr>
          <p:cNvPr id="10" name="Rectángulo 9"/>
          <p:cNvSpPr/>
          <p:nvPr/>
        </p:nvSpPr>
        <p:spPr>
          <a:xfrm rot="16200000">
            <a:off x="3889396" y="-3889400"/>
            <a:ext cx="1012190" cy="879099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/>
        </p:nvSpPr>
        <p:spPr>
          <a:xfrm rot="16200000">
            <a:off x="9985397" y="-1194412"/>
            <a:ext cx="1012192" cy="340101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08568" y="182058"/>
            <a:ext cx="8018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magen 12" descr="Sin título-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62" y="72994"/>
            <a:ext cx="4081707" cy="7874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199456" y="356053"/>
            <a:ext cx="68480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350" dirty="0">
                <a:latin typeface="Avenir Book"/>
                <a:cs typeface="Avenir Book"/>
              </a:rPr>
              <a:t>UAEM</a:t>
            </a:r>
            <a:endParaRPr lang="es-ES" sz="1350" dirty="0">
              <a:latin typeface="Avenir Book"/>
              <a:cs typeface="Avenir Book"/>
            </a:endParaRPr>
          </a:p>
        </p:txBody>
      </p:sp>
      <p:sp>
        <p:nvSpPr>
          <p:cNvPr id="14" name="Rectángulo 13"/>
          <p:cNvSpPr/>
          <p:nvPr/>
        </p:nvSpPr>
        <p:spPr>
          <a:xfrm rot="16200000">
            <a:off x="5126577" y="1500586"/>
            <a:ext cx="238335" cy="10491497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/>
        </p:nvSpPr>
        <p:spPr>
          <a:xfrm>
            <a:off x="10491493" y="6627168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15"/>
          <p:cNvSpPr/>
          <p:nvPr/>
        </p:nvSpPr>
        <p:spPr>
          <a:xfrm>
            <a:off x="3467708" y="1782764"/>
            <a:ext cx="5472608" cy="4608512"/>
          </a:xfrm>
          <a:prstGeom prst="rect">
            <a:avLst/>
          </a:prstGeom>
          <a:noFill/>
          <a:ln w="19050">
            <a:solidFill>
              <a:schemeClr val="accent6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CuadroTexto 16"/>
          <p:cNvSpPr txBox="1"/>
          <p:nvPr/>
        </p:nvSpPr>
        <p:spPr>
          <a:xfrm>
            <a:off x="10697142" y="6581001"/>
            <a:ext cx="12931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Septiembre 2018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 txBox="1">
            <a:spLocks/>
          </p:cNvSpPr>
          <p:nvPr/>
        </p:nvSpPr>
        <p:spPr>
          <a:xfrm>
            <a:off x="1990464" y="1092952"/>
            <a:ext cx="8072494" cy="785818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algn="ctr">
              <a:spcBef>
                <a:spcPct val="0"/>
              </a:spcBef>
              <a:defRPr/>
            </a:pPr>
            <a:r>
              <a:rPr lang="es-ES" sz="3200" u="sng" dirty="0">
                <a:latin typeface="+mj-lt"/>
                <a:ea typeface="+mj-ea"/>
                <a:cs typeface="+mj-cs"/>
              </a:rPr>
              <a:t>Costo de la producción vendida.</a:t>
            </a:r>
            <a:endParaRPr lang="es-ES" sz="3200" u="sng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6 Marcador de contenido"/>
          <p:cNvSpPr>
            <a:spLocks noGrp="1"/>
          </p:cNvSpPr>
          <p:nvPr>
            <p:ph idx="1"/>
          </p:nvPr>
        </p:nvSpPr>
        <p:spPr>
          <a:xfrm>
            <a:off x="2249557" y="2258359"/>
            <a:ext cx="7929618" cy="413672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ES" sz="2000" b="1" dirty="0">
                <a:latin typeface="Garamond" pitchFamily="18" charset="0"/>
              </a:rPr>
              <a:t>Costo de la producción terminada.</a:t>
            </a:r>
          </a:p>
          <a:p>
            <a:pPr algn="ctr">
              <a:buNone/>
            </a:pPr>
            <a:r>
              <a:rPr lang="es-ES" sz="2000" b="1" dirty="0">
                <a:latin typeface="Garamond" pitchFamily="18" charset="0"/>
              </a:rPr>
              <a:t>+</a:t>
            </a:r>
          </a:p>
          <a:p>
            <a:pPr algn="ctr">
              <a:buNone/>
            </a:pPr>
            <a:r>
              <a:rPr lang="es-ES" sz="2000" b="1" dirty="0">
                <a:latin typeface="Garamond" pitchFamily="18" charset="0"/>
              </a:rPr>
              <a:t>Inventario inicial de producción terminada.</a:t>
            </a:r>
          </a:p>
          <a:p>
            <a:pPr algn="ctr">
              <a:buNone/>
            </a:pPr>
            <a:r>
              <a:rPr lang="es-ES" sz="2000" b="1" dirty="0">
                <a:latin typeface="Garamond" pitchFamily="18" charset="0"/>
              </a:rPr>
              <a:t>=</a:t>
            </a:r>
          </a:p>
          <a:p>
            <a:pPr algn="ctr">
              <a:buNone/>
            </a:pPr>
            <a:r>
              <a:rPr lang="es-ES" sz="2000" b="1" dirty="0">
                <a:latin typeface="Garamond" pitchFamily="18" charset="0"/>
              </a:rPr>
              <a:t>Costo de la producción terminada en disponibilidad.</a:t>
            </a:r>
          </a:p>
          <a:p>
            <a:pPr algn="ctr">
              <a:buNone/>
            </a:pPr>
            <a:r>
              <a:rPr lang="es-ES" sz="2000" b="1" dirty="0">
                <a:latin typeface="Garamond" pitchFamily="18" charset="0"/>
              </a:rPr>
              <a:t>-</a:t>
            </a:r>
          </a:p>
          <a:p>
            <a:pPr algn="ctr">
              <a:buNone/>
            </a:pPr>
            <a:r>
              <a:rPr lang="es-ES" sz="2000" b="1" dirty="0">
                <a:latin typeface="Garamond" pitchFamily="18" charset="0"/>
              </a:rPr>
              <a:t>Inventario final de la producción terminada.</a:t>
            </a:r>
          </a:p>
          <a:p>
            <a:pPr algn="ctr">
              <a:buNone/>
            </a:pPr>
            <a:r>
              <a:rPr lang="es-ES" sz="2000" b="1" dirty="0">
                <a:latin typeface="Garamond" pitchFamily="18" charset="0"/>
              </a:rPr>
              <a:t>=</a:t>
            </a:r>
          </a:p>
          <a:p>
            <a:pPr algn="ctr">
              <a:buNone/>
            </a:pPr>
            <a:r>
              <a:rPr lang="es-ES" sz="2000" b="1" dirty="0">
                <a:latin typeface="Garamond" pitchFamily="18" charset="0"/>
              </a:rPr>
              <a:t>Costo de la producción vendida/Costo de ventas.</a:t>
            </a:r>
          </a:p>
        </p:txBody>
      </p:sp>
      <p:cxnSp>
        <p:nvCxnSpPr>
          <p:cNvPr id="9" name="8 Conector recto"/>
          <p:cNvCxnSpPr/>
          <p:nvPr/>
        </p:nvCxnSpPr>
        <p:spPr>
          <a:xfrm>
            <a:off x="3143672" y="5445224"/>
            <a:ext cx="6429420" cy="0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>
            <a:off x="3143672" y="3789040"/>
            <a:ext cx="6429420" cy="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ángulo 10"/>
          <p:cNvSpPr/>
          <p:nvPr/>
        </p:nvSpPr>
        <p:spPr>
          <a:xfrm rot="16200000">
            <a:off x="3889396" y="-3889400"/>
            <a:ext cx="1012190" cy="879099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/>
        </p:nvSpPr>
        <p:spPr>
          <a:xfrm rot="16200000">
            <a:off x="9985397" y="-1194412"/>
            <a:ext cx="1012192" cy="340101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08568" y="182058"/>
            <a:ext cx="8018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Imagen 13" descr="Sin título-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62" y="72994"/>
            <a:ext cx="4081707" cy="7874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199456" y="356053"/>
            <a:ext cx="68480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350" dirty="0">
                <a:latin typeface="Avenir Book"/>
                <a:cs typeface="Avenir Book"/>
              </a:rPr>
              <a:t>UAEM</a:t>
            </a:r>
            <a:endParaRPr lang="es-ES" sz="1350" dirty="0">
              <a:latin typeface="Avenir Book"/>
              <a:cs typeface="Avenir Book"/>
            </a:endParaRPr>
          </a:p>
        </p:txBody>
      </p:sp>
      <p:sp>
        <p:nvSpPr>
          <p:cNvPr id="15" name="Rectángulo 14"/>
          <p:cNvSpPr/>
          <p:nvPr/>
        </p:nvSpPr>
        <p:spPr>
          <a:xfrm rot="16200000">
            <a:off x="5126577" y="1500586"/>
            <a:ext cx="238335" cy="10491497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15"/>
          <p:cNvSpPr/>
          <p:nvPr/>
        </p:nvSpPr>
        <p:spPr>
          <a:xfrm>
            <a:off x="10491493" y="6627168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CuadroTexto 16"/>
          <p:cNvSpPr txBox="1"/>
          <p:nvPr/>
        </p:nvSpPr>
        <p:spPr>
          <a:xfrm>
            <a:off x="10697142" y="6581001"/>
            <a:ext cx="12931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Septiembre 2018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72663" y="1076905"/>
            <a:ext cx="7992888" cy="720080"/>
          </a:xfrm>
        </p:spPr>
        <p:txBody>
          <a:bodyPr>
            <a:normAutofit/>
          </a:bodyPr>
          <a:lstStyle/>
          <a:p>
            <a:pPr algn="ctr"/>
            <a:r>
              <a:rPr lang="es-ES" sz="4000" u="sng" dirty="0">
                <a:solidFill>
                  <a:schemeClr val="tx1"/>
                </a:solidFill>
              </a:rPr>
              <a:t>Sistema de costeo por órdenes.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99456" y="2132856"/>
            <a:ext cx="10009112" cy="3960440"/>
          </a:xfrm>
        </p:spPr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045F7C"/>
              </a:buClr>
              <a:buFont typeface="Wingdings" pitchFamily="2" charset="2"/>
              <a:buChar char="Ø"/>
            </a:pPr>
            <a:r>
              <a:rPr lang="es-ES" dirty="0" smtClean="0">
                <a:latin typeface="+mj-lt"/>
              </a:rPr>
              <a:t>Se utiliza cuando se fabrican pedidos especiales o específicos o cuando se prestan servicios que varían de acuerdo a las necesidades del cliente.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s-ES" dirty="0" smtClean="0">
                <a:latin typeface="+mj-lt"/>
              </a:rPr>
              <a:t> 	Los elementos del costo de producción son diferentes para cada orden por lo cual deberá llevarse un control y registro por separado.</a:t>
            </a:r>
            <a:endParaRPr lang="es-ES" dirty="0">
              <a:latin typeface="+mj-lt"/>
            </a:endParaRPr>
          </a:p>
        </p:txBody>
      </p:sp>
      <p:sp>
        <p:nvSpPr>
          <p:cNvPr id="7" name="Rectángulo 6"/>
          <p:cNvSpPr/>
          <p:nvPr/>
        </p:nvSpPr>
        <p:spPr>
          <a:xfrm rot="16200000">
            <a:off x="3889396" y="-3889400"/>
            <a:ext cx="1012190" cy="879099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/>
        </p:nvSpPr>
        <p:spPr>
          <a:xfrm rot="16200000">
            <a:off x="9985397" y="-1194412"/>
            <a:ext cx="1012192" cy="340101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08568" y="182058"/>
            <a:ext cx="8018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agen 10" descr="Sin título-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62" y="72994"/>
            <a:ext cx="4081707" cy="787400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1199456" y="356053"/>
            <a:ext cx="68480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350" dirty="0">
                <a:latin typeface="Avenir Book"/>
                <a:cs typeface="Avenir Book"/>
              </a:rPr>
              <a:t>UAEM</a:t>
            </a:r>
            <a:endParaRPr lang="es-ES" sz="1350" dirty="0">
              <a:latin typeface="Avenir Book"/>
              <a:cs typeface="Avenir Book"/>
            </a:endParaRPr>
          </a:p>
        </p:txBody>
      </p:sp>
      <p:sp>
        <p:nvSpPr>
          <p:cNvPr id="13" name="Rectángulo 12"/>
          <p:cNvSpPr/>
          <p:nvPr/>
        </p:nvSpPr>
        <p:spPr>
          <a:xfrm rot="16200000">
            <a:off x="5126577" y="1500586"/>
            <a:ext cx="238335" cy="10491497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/>
        </p:nvSpPr>
        <p:spPr>
          <a:xfrm>
            <a:off x="10491493" y="6627168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CuadroTexto 14"/>
          <p:cNvSpPr txBox="1"/>
          <p:nvPr/>
        </p:nvSpPr>
        <p:spPr>
          <a:xfrm>
            <a:off x="10697142" y="6581001"/>
            <a:ext cx="12931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Septiembre 2018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99456" y="1556792"/>
            <a:ext cx="10009112" cy="4824536"/>
          </a:xfrm>
        </p:spPr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045F7C"/>
              </a:buClr>
              <a:buFont typeface="Wingdings" pitchFamily="2" charset="2"/>
              <a:buChar char="§"/>
            </a:pPr>
            <a:r>
              <a:rPr lang="es-ES" dirty="0" smtClean="0">
                <a:latin typeface="+mj-lt"/>
              </a:rPr>
              <a:t>Los cargos indirectos fabriles son aplicados a base de  estimaciones, ya que no pueden ser identificables directamente con las órdenes.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045F7C"/>
              </a:buClr>
              <a:buFont typeface="Wingdings" pitchFamily="2" charset="2"/>
              <a:buChar char="§"/>
            </a:pPr>
            <a:endParaRPr lang="es-ES" dirty="0" smtClean="0">
              <a:latin typeface="+mj-lt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045F7C"/>
              </a:buClr>
              <a:buFont typeface="Wingdings" pitchFamily="2" charset="2"/>
              <a:buChar char="§"/>
            </a:pPr>
            <a:r>
              <a:rPr lang="es-ES" dirty="0" smtClean="0">
                <a:latin typeface="+mj-lt"/>
              </a:rPr>
              <a:t>Los costos de los elementos de materia prima directa y mano de obra directa se obtienen de las requisiciones de materiales y tarjetas de tiempo.</a:t>
            </a:r>
            <a:endParaRPr lang="es-ES" dirty="0">
              <a:latin typeface="+mj-lt"/>
            </a:endParaRPr>
          </a:p>
        </p:txBody>
      </p:sp>
      <p:sp>
        <p:nvSpPr>
          <p:cNvPr id="6" name="Rectángulo 5"/>
          <p:cNvSpPr/>
          <p:nvPr/>
        </p:nvSpPr>
        <p:spPr>
          <a:xfrm rot="16200000">
            <a:off x="3889396" y="-3889400"/>
            <a:ext cx="1012190" cy="879099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/>
        </p:nvSpPr>
        <p:spPr>
          <a:xfrm rot="16200000">
            <a:off x="9985397" y="-1194412"/>
            <a:ext cx="1012192" cy="340101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08568" y="182058"/>
            <a:ext cx="8018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agen 11" descr="Sin título-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62" y="72994"/>
            <a:ext cx="4081707" cy="7874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199456" y="356053"/>
            <a:ext cx="68480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350" dirty="0">
                <a:latin typeface="Avenir Book"/>
                <a:cs typeface="Avenir Book"/>
              </a:rPr>
              <a:t>UAEM</a:t>
            </a:r>
            <a:endParaRPr lang="es-ES" sz="1350" dirty="0">
              <a:latin typeface="Avenir Book"/>
              <a:cs typeface="Avenir Book"/>
            </a:endParaRPr>
          </a:p>
        </p:txBody>
      </p:sp>
      <p:sp>
        <p:nvSpPr>
          <p:cNvPr id="13" name="Rectángulo 12"/>
          <p:cNvSpPr/>
          <p:nvPr/>
        </p:nvSpPr>
        <p:spPr>
          <a:xfrm rot="16200000">
            <a:off x="5126577" y="1500586"/>
            <a:ext cx="238335" cy="10491497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/>
        </p:nvSpPr>
        <p:spPr>
          <a:xfrm>
            <a:off x="10491493" y="6627168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CuadroTexto 14"/>
          <p:cNvSpPr txBox="1"/>
          <p:nvPr/>
        </p:nvSpPr>
        <p:spPr>
          <a:xfrm>
            <a:off x="10697142" y="6581001"/>
            <a:ext cx="12931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Septiembre 2018</a:t>
            </a:r>
            <a:endParaRPr lang="es-MX" sz="12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21669" y="1109837"/>
            <a:ext cx="7911459" cy="720080"/>
          </a:xfrm>
        </p:spPr>
        <p:txBody>
          <a:bodyPr>
            <a:normAutofit/>
          </a:bodyPr>
          <a:lstStyle/>
          <a:p>
            <a:pPr algn="ctr"/>
            <a:r>
              <a:rPr lang="es-ES" sz="4000" b="1" u="sng" dirty="0">
                <a:solidFill>
                  <a:schemeClr val="tx1"/>
                </a:solidFill>
              </a:rPr>
              <a:t>Sistema de costeo por procesos.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99456" y="2166654"/>
            <a:ext cx="10009112" cy="4104456"/>
          </a:xfrm>
        </p:spPr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045F7C"/>
              </a:buClr>
              <a:buFont typeface="Wingdings" panose="05000000000000000000" pitchFamily="2" charset="2"/>
              <a:buChar char="Ø"/>
            </a:pPr>
            <a:r>
              <a:rPr lang="es-ES" dirty="0" smtClean="0">
                <a:latin typeface="+mj-lt"/>
              </a:rPr>
              <a:t>Es utilizado por las empresas que se enfocan a producir en serie a través de un proceso continuo</a:t>
            </a:r>
            <a:r>
              <a:rPr lang="es-ES" dirty="0" smtClean="0">
                <a:latin typeface="+mj-lt"/>
              </a:rPr>
              <a:t>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Clr>
                <a:srgbClr val="045F7C"/>
              </a:buClr>
              <a:buNone/>
            </a:pPr>
            <a:endParaRPr lang="es-ES" dirty="0" smtClean="0">
              <a:latin typeface="+mj-lt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045F7C"/>
              </a:buClr>
              <a:buFont typeface="Wingdings" panose="05000000000000000000" pitchFamily="2" charset="2"/>
              <a:buChar char="Ø"/>
            </a:pPr>
            <a:r>
              <a:rPr lang="es-ES" dirty="0" smtClean="0">
                <a:latin typeface="+mj-lt"/>
              </a:rPr>
              <a:t>Los costos de producción se acumulan para un determinado periodo por proceso o por departamento productivo.</a:t>
            </a:r>
            <a:endParaRPr lang="es-ES" dirty="0">
              <a:latin typeface="+mj-lt"/>
            </a:endParaRPr>
          </a:p>
        </p:txBody>
      </p:sp>
      <p:sp>
        <p:nvSpPr>
          <p:cNvPr id="7" name="Rectángulo 6"/>
          <p:cNvSpPr/>
          <p:nvPr/>
        </p:nvSpPr>
        <p:spPr>
          <a:xfrm rot="16200000">
            <a:off x="3889396" y="-3889400"/>
            <a:ext cx="1012190" cy="879099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/>
        </p:nvSpPr>
        <p:spPr>
          <a:xfrm rot="16200000">
            <a:off x="9985397" y="-1194412"/>
            <a:ext cx="1012192" cy="340101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08568" y="182058"/>
            <a:ext cx="8018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n 9" descr="Sin título-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62" y="72994"/>
            <a:ext cx="4081707" cy="787400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1199456" y="356053"/>
            <a:ext cx="68480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350" dirty="0">
                <a:latin typeface="Avenir Book"/>
                <a:cs typeface="Avenir Book"/>
              </a:rPr>
              <a:t>UAEM</a:t>
            </a:r>
            <a:endParaRPr lang="es-ES" sz="1350" dirty="0">
              <a:latin typeface="Avenir Book"/>
              <a:cs typeface="Avenir Book"/>
            </a:endParaRPr>
          </a:p>
        </p:txBody>
      </p:sp>
      <p:sp>
        <p:nvSpPr>
          <p:cNvPr id="12" name="Rectángulo 11"/>
          <p:cNvSpPr/>
          <p:nvPr/>
        </p:nvSpPr>
        <p:spPr>
          <a:xfrm rot="16200000">
            <a:off x="5126577" y="1500586"/>
            <a:ext cx="238335" cy="10491497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10491493" y="6627168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/>
          <p:cNvSpPr txBox="1"/>
          <p:nvPr/>
        </p:nvSpPr>
        <p:spPr>
          <a:xfrm>
            <a:off x="10697142" y="6581001"/>
            <a:ext cx="12931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Septiembre 2018</a:t>
            </a:r>
            <a:endParaRPr lang="es-MX" sz="12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35560" y="980728"/>
            <a:ext cx="7992888" cy="720080"/>
          </a:xfrm>
        </p:spPr>
        <p:txBody>
          <a:bodyPr>
            <a:normAutofit/>
          </a:bodyPr>
          <a:lstStyle/>
          <a:p>
            <a:pPr algn="ctr"/>
            <a:r>
              <a:rPr lang="es-ES" sz="4000" b="1" u="sng" dirty="0">
                <a:solidFill>
                  <a:schemeClr val="tx1"/>
                </a:solidFill>
              </a:rPr>
              <a:t>Características del sistema.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99456" y="2060848"/>
            <a:ext cx="10009112" cy="4032448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lnSpc>
                <a:spcPct val="150000"/>
              </a:lnSpc>
              <a:spcBef>
                <a:spcPts val="0"/>
              </a:spcBef>
              <a:buClr>
                <a:srgbClr val="045F7C"/>
              </a:buClr>
              <a:buFont typeface="+mj-lt"/>
              <a:buAutoNum type="alphaLcPeriod"/>
            </a:pPr>
            <a:r>
              <a:rPr lang="es-ES" dirty="0" smtClean="0">
                <a:latin typeface="+mj-lt"/>
              </a:rPr>
              <a:t>Acumulación de costos de producción.</a:t>
            </a: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Clr>
                <a:srgbClr val="045F7C"/>
              </a:buClr>
              <a:buFont typeface="+mj-lt"/>
              <a:buAutoNum type="alphaLcPeriod"/>
            </a:pPr>
            <a:r>
              <a:rPr lang="es-ES" dirty="0" smtClean="0">
                <a:latin typeface="+mj-lt"/>
              </a:rPr>
              <a:t>Unidad de producción.</a:t>
            </a: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Clr>
                <a:srgbClr val="045F7C"/>
              </a:buClr>
              <a:buFont typeface="+mj-lt"/>
              <a:buAutoNum type="alphaLcPeriod"/>
            </a:pPr>
            <a:r>
              <a:rPr lang="es-ES" dirty="0" smtClean="0">
                <a:latin typeface="+mj-lt"/>
              </a:rPr>
              <a:t>Costos unitarios.</a:t>
            </a: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Clr>
                <a:srgbClr val="045F7C"/>
              </a:buClr>
              <a:buFont typeface="+mj-lt"/>
              <a:buAutoNum type="alphaLcPeriod"/>
            </a:pPr>
            <a:r>
              <a:rPr lang="es-ES" dirty="0" smtClean="0">
                <a:latin typeface="+mj-lt"/>
              </a:rPr>
              <a:t>Cuenta de producción en proceso.</a:t>
            </a: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Clr>
                <a:srgbClr val="045F7C"/>
              </a:buClr>
              <a:buFont typeface="+mj-lt"/>
              <a:buAutoNum type="alphaLcPeriod"/>
            </a:pPr>
            <a:r>
              <a:rPr lang="es-ES" dirty="0" smtClean="0">
                <a:latin typeface="+mj-lt"/>
              </a:rPr>
              <a:t>Unidades equivalentes.</a:t>
            </a: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Clr>
                <a:srgbClr val="045F7C"/>
              </a:buClr>
              <a:buFont typeface="+mj-lt"/>
              <a:buAutoNum type="alphaLcPeriod"/>
            </a:pPr>
            <a:r>
              <a:rPr lang="es-ES" dirty="0" smtClean="0">
                <a:latin typeface="+mj-lt"/>
              </a:rPr>
              <a:t>Materiales agregados.</a:t>
            </a: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Clr>
                <a:srgbClr val="045F7C"/>
              </a:buClr>
              <a:buFont typeface="+mj-lt"/>
              <a:buAutoNum type="alphaLcPeriod"/>
            </a:pPr>
            <a:r>
              <a:rPr lang="es-ES" dirty="0" smtClean="0">
                <a:latin typeface="+mj-lt"/>
              </a:rPr>
              <a:t>Unidades desperdiciadas o dañadas.</a:t>
            </a:r>
            <a:endParaRPr lang="es-ES" dirty="0">
              <a:latin typeface="+mj-lt"/>
            </a:endParaRPr>
          </a:p>
        </p:txBody>
      </p:sp>
      <p:sp>
        <p:nvSpPr>
          <p:cNvPr id="7" name="Rectángulo 6"/>
          <p:cNvSpPr/>
          <p:nvPr/>
        </p:nvSpPr>
        <p:spPr>
          <a:xfrm rot="16200000">
            <a:off x="3889396" y="-3889400"/>
            <a:ext cx="1012190" cy="879099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/>
        </p:nvSpPr>
        <p:spPr>
          <a:xfrm rot="16200000">
            <a:off x="9985397" y="-1194412"/>
            <a:ext cx="1012192" cy="340101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08568" y="182058"/>
            <a:ext cx="8018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n 9" descr="Sin título-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62" y="72994"/>
            <a:ext cx="4081707" cy="787400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1199456" y="356053"/>
            <a:ext cx="68480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350" dirty="0">
                <a:latin typeface="Avenir Book"/>
                <a:cs typeface="Avenir Book"/>
              </a:rPr>
              <a:t>UAEM</a:t>
            </a:r>
            <a:endParaRPr lang="es-ES" sz="1350" dirty="0">
              <a:latin typeface="Avenir Book"/>
              <a:cs typeface="Avenir Book"/>
            </a:endParaRPr>
          </a:p>
        </p:txBody>
      </p:sp>
      <p:sp>
        <p:nvSpPr>
          <p:cNvPr id="12" name="Rectángulo 11"/>
          <p:cNvSpPr/>
          <p:nvPr/>
        </p:nvSpPr>
        <p:spPr>
          <a:xfrm rot="16200000">
            <a:off x="5126577" y="1500586"/>
            <a:ext cx="238335" cy="10491497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10491493" y="6627168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/>
          <p:cNvSpPr txBox="1"/>
          <p:nvPr/>
        </p:nvSpPr>
        <p:spPr>
          <a:xfrm>
            <a:off x="10697142" y="6581001"/>
            <a:ext cx="12931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Septiembre 2018</a:t>
            </a:r>
            <a:endParaRPr lang="es-MX" sz="1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99456" y="1950381"/>
            <a:ext cx="10009112" cy="4392488"/>
          </a:xfrm>
        </p:spPr>
        <p:txBody>
          <a:bodyPr>
            <a:normAutofit/>
          </a:bodyPr>
          <a:lstStyle/>
          <a:p>
            <a:pPr marL="571500" indent="-571500">
              <a:buClr>
                <a:srgbClr val="045F7C"/>
              </a:buClr>
              <a:buFont typeface="+mj-lt"/>
              <a:buAutoNum type="arabicPeriod"/>
            </a:pPr>
            <a:r>
              <a:rPr lang="es-ES" sz="1200" dirty="0">
                <a:latin typeface="+mj-lt"/>
              </a:rPr>
              <a:t>Origen.</a:t>
            </a:r>
          </a:p>
          <a:p>
            <a:pPr marL="571500" indent="-571500">
              <a:buClr>
                <a:srgbClr val="045F7C"/>
              </a:buClr>
              <a:buFont typeface="+mj-lt"/>
              <a:buAutoNum type="arabicPeriod"/>
            </a:pPr>
            <a:r>
              <a:rPr lang="es-ES" sz="1200" dirty="0">
                <a:latin typeface="+mj-lt"/>
              </a:rPr>
              <a:t>Objetivos.</a:t>
            </a:r>
          </a:p>
          <a:p>
            <a:pPr marL="571500" indent="-571500">
              <a:buClr>
                <a:srgbClr val="045F7C"/>
              </a:buClr>
              <a:buFont typeface="+mj-lt"/>
              <a:buAutoNum type="arabicPeriod"/>
            </a:pPr>
            <a:r>
              <a:rPr lang="es-ES" sz="1200" dirty="0">
                <a:latin typeface="+mj-lt"/>
              </a:rPr>
              <a:t>Características.</a:t>
            </a:r>
          </a:p>
          <a:p>
            <a:pPr marL="571500" indent="-571500">
              <a:buClr>
                <a:srgbClr val="045F7C"/>
              </a:buClr>
              <a:buFont typeface="+mj-lt"/>
              <a:buAutoNum type="arabicPeriod"/>
            </a:pPr>
            <a:r>
              <a:rPr lang="es-ES" sz="1200" dirty="0">
                <a:latin typeface="+mj-lt"/>
              </a:rPr>
              <a:t>Definición de contabilidad de costos.</a:t>
            </a:r>
          </a:p>
          <a:p>
            <a:pPr marL="571500" indent="-571500">
              <a:buClr>
                <a:srgbClr val="045F7C"/>
              </a:buClr>
              <a:buFont typeface="+mj-lt"/>
              <a:buAutoNum type="arabicPeriod"/>
            </a:pPr>
            <a:r>
              <a:rPr lang="es-ES" sz="1200" dirty="0">
                <a:latin typeface="+mj-lt"/>
              </a:rPr>
              <a:t>Relación entre distintas ramas de la contabilidad.</a:t>
            </a:r>
          </a:p>
          <a:p>
            <a:pPr marL="571500" indent="-571500">
              <a:buClr>
                <a:srgbClr val="045F7C"/>
              </a:buClr>
              <a:buFont typeface="+mj-lt"/>
              <a:buAutoNum type="arabicPeriod"/>
            </a:pPr>
            <a:r>
              <a:rPr lang="es-ES" sz="1200" dirty="0">
                <a:latin typeface="+mj-lt"/>
              </a:rPr>
              <a:t>Definición de costos.</a:t>
            </a:r>
          </a:p>
          <a:p>
            <a:pPr marL="571500" indent="-571500">
              <a:buClr>
                <a:srgbClr val="045F7C"/>
              </a:buClr>
              <a:buFont typeface="+mj-lt"/>
              <a:buAutoNum type="arabicPeriod"/>
            </a:pPr>
            <a:r>
              <a:rPr lang="es-ES" sz="1200" dirty="0">
                <a:latin typeface="+mj-lt"/>
              </a:rPr>
              <a:t>Clasificación de costos.</a:t>
            </a:r>
          </a:p>
          <a:p>
            <a:pPr marL="571500" indent="-571500">
              <a:buClr>
                <a:srgbClr val="045F7C"/>
              </a:buClr>
              <a:buFont typeface="+mj-lt"/>
              <a:buAutoNum type="arabicPeriod"/>
            </a:pPr>
            <a:r>
              <a:rPr lang="es-ES" sz="1200" dirty="0">
                <a:latin typeface="+mj-lt"/>
              </a:rPr>
              <a:t>Costos de producción.</a:t>
            </a:r>
          </a:p>
          <a:p>
            <a:pPr marL="571500" indent="-571500">
              <a:buClr>
                <a:srgbClr val="045F7C"/>
              </a:buClr>
              <a:buFont typeface="+mj-lt"/>
              <a:buAutoNum type="arabicPeriod"/>
            </a:pPr>
            <a:r>
              <a:rPr lang="es-ES" sz="1200" dirty="0">
                <a:latin typeface="+mj-lt"/>
              </a:rPr>
              <a:t>Elementos del costo de producción.</a:t>
            </a:r>
          </a:p>
          <a:p>
            <a:pPr marL="571500" indent="-571500">
              <a:buClr>
                <a:srgbClr val="045F7C"/>
              </a:buClr>
              <a:buFont typeface="+mj-lt"/>
              <a:buAutoNum type="arabicPeriod"/>
            </a:pPr>
            <a:r>
              <a:rPr lang="es-ES" sz="1200" dirty="0">
                <a:latin typeface="+mj-lt"/>
              </a:rPr>
              <a:t>Clasificación de Materia prima.</a:t>
            </a:r>
          </a:p>
          <a:p>
            <a:pPr marL="571500" indent="-571500">
              <a:buClr>
                <a:srgbClr val="045F7C"/>
              </a:buClr>
              <a:buFont typeface="+mj-lt"/>
              <a:buAutoNum type="arabicPeriod"/>
            </a:pPr>
            <a:r>
              <a:rPr lang="es-ES" sz="1200" dirty="0">
                <a:latin typeface="+mj-lt"/>
              </a:rPr>
              <a:t>Clasificación de Mano de obra.</a:t>
            </a:r>
          </a:p>
          <a:p>
            <a:pPr marL="571500" indent="-571500">
              <a:buClr>
                <a:srgbClr val="045F7C"/>
              </a:buClr>
              <a:buFont typeface="+mj-lt"/>
              <a:buAutoNum type="arabicPeriod"/>
            </a:pPr>
            <a:r>
              <a:rPr lang="es-ES" sz="1200" dirty="0">
                <a:solidFill>
                  <a:srgbClr val="000000"/>
                </a:solidFill>
                <a:latin typeface="+mj-lt"/>
              </a:rPr>
              <a:t>Conceptos que integran los cargos indirectos fabriles.</a:t>
            </a:r>
          </a:p>
          <a:p>
            <a:pPr marL="571500" indent="-571500">
              <a:buClr>
                <a:srgbClr val="045F7C"/>
              </a:buClr>
              <a:buFont typeface="+mj-lt"/>
              <a:buAutoNum type="arabicPeriod"/>
            </a:pPr>
            <a:r>
              <a:rPr lang="es-ES" sz="1200" dirty="0">
                <a:solidFill>
                  <a:srgbClr val="000000"/>
                </a:solidFill>
                <a:latin typeface="+mj-lt"/>
              </a:rPr>
              <a:t>Cargos indirectos fabriles reales.</a:t>
            </a:r>
          </a:p>
          <a:p>
            <a:pPr marL="571500" indent="-571500">
              <a:buClr>
                <a:srgbClr val="045F7C"/>
              </a:buClr>
              <a:buFont typeface="+mj-lt"/>
              <a:buAutoNum type="arabicPeriod"/>
            </a:pPr>
            <a:r>
              <a:rPr lang="es-ES" sz="1200" dirty="0">
                <a:solidFill>
                  <a:srgbClr val="000000"/>
                </a:solidFill>
                <a:latin typeface="+mj-lt"/>
              </a:rPr>
              <a:t>Cargos indirectos fabriles aplicados.</a:t>
            </a:r>
          </a:p>
          <a:p>
            <a:pPr marL="571500" indent="-571500">
              <a:buClr>
                <a:srgbClr val="045F7C"/>
              </a:buClr>
              <a:buFont typeface="+mj-lt"/>
              <a:buAutoNum type="arabicPeriod"/>
            </a:pPr>
            <a:r>
              <a:rPr lang="es-ES" sz="1200" dirty="0">
                <a:solidFill>
                  <a:srgbClr val="000000"/>
                </a:solidFill>
                <a:latin typeface="+mj-lt"/>
              </a:rPr>
              <a:t>Cargos indirectos fabriles presupuestados.</a:t>
            </a:r>
          </a:p>
          <a:p>
            <a:pPr marL="914400" indent="-914400">
              <a:buFont typeface="+mj-lt"/>
              <a:buAutoNum type="arabicPeriod"/>
            </a:pPr>
            <a:endParaRPr lang="es-ES" sz="1200" dirty="0">
              <a:solidFill>
                <a:srgbClr val="000000"/>
              </a:solidFill>
              <a:latin typeface="+mj-lt"/>
            </a:endParaRPr>
          </a:p>
          <a:p>
            <a:pPr>
              <a:buFont typeface="+mj-lt"/>
              <a:buAutoNum type="arabicPeriod"/>
            </a:pPr>
            <a:endParaRPr lang="es-ES" sz="1200" u="sng" dirty="0">
              <a:latin typeface="+mj-lt"/>
            </a:endParaRPr>
          </a:p>
          <a:p>
            <a:pPr lvl="0">
              <a:buFont typeface="+mj-lt"/>
              <a:buAutoNum type="arabicPeriod"/>
            </a:pPr>
            <a:endParaRPr lang="es-ES" sz="1200" u="sng" dirty="0">
              <a:latin typeface="+mj-lt"/>
            </a:endParaRPr>
          </a:p>
          <a:p>
            <a:pPr>
              <a:buFont typeface="+mj-lt"/>
              <a:buAutoNum type="arabicPeriod"/>
            </a:pPr>
            <a:endParaRPr lang="es-ES" sz="1200" u="sng" dirty="0">
              <a:latin typeface="+mj-lt"/>
            </a:endParaRPr>
          </a:p>
          <a:p>
            <a:pPr lvl="0">
              <a:buFont typeface="+mj-lt"/>
              <a:buAutoNum type="arabicPeriod"/>
            </a:pPr>
            <a:endParaRPr lang="es-ES" sz="1200" u="sng" dirty="0">
              <a:solidFill>
                <a:srgbClr val="000000"/>
              </a:solidFill>
              <a:latin typeface="+mj-lt"/>
            </a:endParaRPr>
          </a:p>
          <a:p>
            <a:pPr lvl="0">
              <a:buFont typeface="+mj-lt"/>
              <a:buAutoNum type="arabicPeriod"/>
            </a:pPr>
            <a:endParaRPr lang="es-ES" sz="1200" u="sng" dirty="0">
              <a:solidFill>
                <a:srgbClr val="000000"/>
              </a:solidFill>
              <a:latin typeface="+mj-lt"/>
            </a:endParaRPr>
          </a:p>
          <a:p>
            <a:pPr lvl="0">
              <a:buFont typeface="+mj-lt"/>
              <a:buAutoNum type="arabicPeriod"/>
            </a:pPr>
            <a:endParaRPr lang="es-ES" sz="1200" u="sng" dirty="0">
              <a:solidFill>
                <a:srgbClr val="000000"/>
              </a:solidFill>
              <a:latin typeface="+mj-lt"/>
            </a:endParaRPr>
          </a:p>
          <a:p>
            <a:pPr>
              <a:buFont typeface="+mj-lt"/>
              <a:buAutoNum type="arabicPeriod"/>
            </a:pPr>
            <a:endParaRPr lang="es-ES" sz="1200" u="sng" dirty="0">
              <a:solidFill>
                <a:srgbClr val="000000"/>
              </a:solidFill>
              <a:latin typeface="+mj-lt"/>
            </a:endParaRPr>
          </a:p>
          <a:p>
            <a:pPr lvl="0">
              <a:buFont typeface="+mj-lt"/>
              <a:buAutoNum type="arabicPeriod"/>
            </a:pPr>
            <a:endParaRPr lang="es-ES" sz="1200" u="sng" dirty="0">
              <a:solidFill>
                <a:srgbClr val="000000"/>
              </a:solidFill>
              <a:latin typeface="+mj-lt"/>
            </a:endParaRPr>
          </a:p>
          <a:p>
            <a:pPr>
              <a:buFont typeface="+mj-lt"/>
              <a:buAutoNum type="arabicPeriod"/>
            </a:pPr>
            <a:endParaRPr lang="es-ES" sz="1200" u="sng" dirty="0">
              <a:solidFill>
                <a:srgbClr val="000000"/>
              </a:solidFill>
              <a:latin typeface="+mj-lt"/>
            </a:endParaRPr>
          </a:p>
          <a:p>
            <a:pPr lvl="0">
              <a:buFont typeface="+mj-lt"/>
              <a:buAutoNum type="arabicPeriod"/>
            </a:pPr>
            <a:endParaRPr lang="es-ES" sz="1200" u="sng" dirty="0">
              <a:solidFill>
                <a:schemeClr val="tx2"/>
              </a:solidFill>
              <a:latin typeface="+mj-lt"/>
            </a:endParaRPr>
          </a:p>
          <a:p>
            <a:pPr>
              <a:buFont typeface="+mj-lt"/>
              <a:buAutoNum type="arabicPeriod"/>
            </a:pPr>
            <a:endParaRPr lang="es-ES" sz="1200" u="sng" dirty="0">
              <a:solidFill>
                <a:schemeClr val="tx2"/>
              </a:solidFill>
              <a:latin typeface="+mj-lt"/>
            </a:endParaRPr>
          </a:p>
          <a:p>
            <a:pPr lvl="0">
              <a:buFont typeface="+mj-lt"/>
              <a:buAutoNum type="arabicPeriod"/>
            </a:pPr>
            <a:endParaRPr lang="es-ES" sz="1200" u="sng" dirty="0">
              <a:solidFill>
                <a:schemeClr val="tx2"/>
              </a:solidFill>
              <a:latin typeface="+mj-lt"/>
            </a:endParaRPr>
          </a:p>
          <a:p>
            <a:pPr>
              <a:buFont typeface="+mj-lt"/>
              <a:buAutoNum type="arabicPeriod"/>
            </a:pPr>
            <a:endParaRPr lang="es-ES" sz="1200" u="sng" dirty="0">
              <a:solidFill>
                <a:schemeClr val="tx2"/>
              </a:solidFill>
              <a:latin typeface="+mj-lt"/>
            </a:endParaRPr>
          </a:p>
          <a:p>
            <a:pPr lvl="0">
              <a:buFont typeface="+mj-lt"/>
              <a:buAutoNum type="arabicPeriod"/>
            </a:pPr>
            <a:endParaRPr lang="es-ES" sz="1200" u="sng" dirty="0">
              <a:solidFill>
                <a:schemeClr val="tx2"/>
              </a:solidFill>
              <a:latin typeface="+mj-lt"/>
            </a:endParaRPr>
          </a:p>
          <a:p>
            <a:pPr>
              <a:buFont typeface="+mj-lt"/>
              <a:buAutoNum type="arabicPeriod"/>
            </a:pPr>
            <a:endParaRPr lang="es-ES" sz="1200" dirty="0">
              <a:latin typeface="+mj-lt"/>
            </a:endParaRPr>
          </a:p>
          <a:p>
            <a:pPr>
              <a:buFont typeface="+mj-lt"/>
              <a:buAutoNum type="arabicPeriod"/>
            </a:pPr>
            <a:endParaRPr lang="es-ES" sz="1200" dirty="0">
              <a:solidFill>
                <a:schemeClr val="tx2"/>
              </a:solidFill>
              <a:latin typeface="+mj-lt"/>
            </a:endParaRPr>
          </a:p>
          <a:p>
            <a:pPr lvl="0">
              <a:buFont typeface="+mj-lt"/>
              <a:buAutoNum type="arabicPeriod"/>
            </a:pPr>
            <a:endParaRPr lang="es-ES" sz="1200" dirty="0">
              <a:latin typeface="+mj-lt"/>
            </a:endParaRPr>
          </a:p>
          <a:p>
            <a:pPr lvl="0">
              <a:buFont typeface="+mj-lt"/>
              <a:buAutoNum type="arabicPeriod"/>
            </a:pPr>
            <a:endParaRPr lang="es-ES" sz="1200" dirty="0">
              <a:solidFill>
                <a:schemeClr val="tx2"/>
              </a:solidFill>
              <a:latin typeface="+mj-lt"/>
            </a:endParaRPr>
          </a:p>
          <a:p>
            <a:pPr>
              <a:buFont typeface="+mj-lt"/>
              <a:buAutoNum type="arabicPeriod"/>
            </a:pPr>
            <a:endParaRPr lang="es-ES" sz="1200" dirty="0" smtClean="0">
              <a:latin typeface="+mj-lt"/>
            </a:endParaRPr>
          </a:p>
          <a:p>
            <a:pPr>
              <a:buFont typeface="+mj-lt"/>
              <a:buAutoNum type="arabicPeriod"/>
            </a:pPr>
            <a:endParaRPr lang="es-ES" sz="1200" dirty="0" smtClean="0">
              <a:latin typeface="+mj-lt"/>
            </a:endParaRPr>
          </a:p>
          <a:p>
            <a:pPr>
              <a:buFont typeface="+mj-lt"/>
              <a:buAutoNum type="arabicPeriod"/>
            </a:pPr>
            <a:endParaRPr lang="es-ES" sz="1200" dirty="0" smtClean="0">
              <a:latin typeface="+mj-lt"/>
            </a:endParaRPr>
          </a:p>
          <a:p>
            <a:pPr>
              <a:buFont typeface="+mj-lt"/>
              <a:buAutoNum type="arabicPeriod"/>
            </a:pPr>
            <a:endParaRPr lang="es-ES" sz="1200" dirty="0">
              <a:latin typeface="+mj-lt"/>
            </a:endParaRPr>
          </a:p>
        </p:txBody>
      </p:sp>
      <p:sp>
        <p:nvSpPr>
          <p:cNvPr id="4" name="4 Título"/>
          <p:cNvSpPr txBox="1">
            <a:spLocks/>
          </p:cNvSpPr>
          <p:nvPr/>
        </p:nvSpPr>
        <p:spPr>
          <a:xfrm>
            <a:off x="2127392" y="1095217"/>
            <a:ext cx="8001056" cy="772138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s-ES" sz="4000" dirty="0">
                <a:latin typeface="+mj-lt"/>
                <a:ea typeface="+mj-ea"/>
                <a:cs typeface="+mj-cs"/>
              </a:rPr>
              <a:t>Índice.</a:t>
            </a:r>
            <a:endParaRPr lang="es-ES" sz="4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Rectángulo 7"/>
          <p:cNvSpPr/>
          <p:nvPr/>
        </p:nvSpPr>
        <p:spPr>
          <a:xfrm rot="16200000">
            <a:off x="3889396" y="-3889400"/>
            <a:ext cx="1012190" cy="879099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 4"/>
          <p:cNvSpPr/>
          <p:nvPr/>
        </p:nvSpPr>
        <p:spPr>
          <a:xfrm rot="16200000">
            <a:off x="9985397" y="-1194412"/>
            <a:ext cx="1012192" cy="340101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08568" y="182058"/>
            <a:ext cx="8018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n 6" descr="Sin título-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62" y="72994"/>
            <a:ext cx="4081707" cy="7874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199456" y="356053"/>
            <a:ext cx="68480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350" dirty="0">
                <a:latin typeface="Avenir Book"/>
                <a:cs typeface="Avenir Book"/>
              </a:rPr>
              <a:t>UAEM</a:t>
            </a:r>
            <a:endParaRPr lang="es-ES" sz="1350" dirty="0">
              <a:latin typeface="Avenir Book"/>
              <a:cs typeface="Avenir Book"/>
            </a:endParaRPr>
          </a:p>
        </p:txBody>
      </p:sp>
      <p:sp>
        <p:nvSpPr>
          <p:cNvPr id="9" name="Rectángulo 8"/>
          <p:cNvSpPr/>
          <p:nvPr/>
        </p:nvSpPr>
        <p:spPr>
          <a:xfrm rot="16200000">
            <a:off x="5126577" y="1500586"/>
            <a:ext cx="238335" cy="10491497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/>
        </p:nvSpPr>
        <p:spPr>
          <a:xfrm>
            <a:off x="10491493" y="6627168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CuadroTexto 10"/>
          <p:cNvSpPr txBox="1"/>
          <p:nvPr/>
        </p:nvSpPr>
        <p:spPr>
          <a:xfrm>
            <a:off x="10697142" y="6581001"/>
            <a:ext cx="12931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Septiembre 2018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99456" y="858812"/>
            <a:ext cx="10009112" cy="1010376"/>
          </a:xfrm>
        </p:spPr>
        <p:txBody>
          <a:bodyPr>
            <a:noAutofit/>
          </a:bodyPr>
          <a:lstStyle/>
          <a:p>
            <a:pPr algn="ctr"/>
            <a:r>
              <a:rPr lang="es-ES" sz="3600" b="1" u="sng" dirty="0">
                <a:solidFill>
                  <a:schemeClr val="tx1"/>
                </a:solidFill>
              </a:rPr>
              <a:t>Pasos para un sistema de costeo por procesos.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99456" y="2204864"/>
            <a:ext cx="10009112" cy="3888432"/>
          </a:xfrm>
        </p:spPr>
        <p:txBody>
          <a:bodyPr>
            <a:normAutofit/>
          </a:bodyPr>
          <a:lstStyle/>
          <a:p>
            <a:pPr marL="457200" indent="-457200">
              <a:buClr>
                <a:srgbClr val="045F7C"/>
              </a:buClr>
              <a:buFont typeface="+mj-lt"/>
              <a:buAutoNum type="arabicPeriod"/>
            </a:pPr>
            <a:r>
              <a:rPr lang="es-ES" sz="2400" dirty="0">
                <a:latin typeface="+mj-lt"/>
              </a:rPr>
              <a:t>Elaboración de una cedula de unidades físicas.</a:t>
            </a:r>
          </a:p>
          <a:p>
            <a:pPr lvl="1"/>
            <a:r>
              <a:rPr lang="es-ES" dirty="0" smtClean="0">
                <a:latin typeface="+mj-lt"/>
              </a:rPr>
              <a:t>Siempre  todo lo que entra debe ser igual a todo lo que salga.</a:t>
            </a:r>
          </a:p>
          <a:p>
            <a:pPr lvl="1"/>
            <a:endParaRPr lang="es-ES" dirty="0" smtClean="0">
              <a:latin typeface="+mj-lt"/>
            </a:endParaRPr>
          </a:p>
          <a:p>
            <a:pPr lvl="1"/>
            <a:endParaRPr lang="es-ES" dirty="0" smtClean="0">
              <a:latin typeface="+mj-lt"/>
            </a:endParaRPr>
          </a:p>
          <a:p>
            <a:endParaRPr lang="es-ES" dirty="0" smtClean="0">
              <a:latin typeface="+mj-lt"/>
            </a:endParaRPr>
          </a:p>
          <a:p>
            <a:endParaRPr lang="es-ES" dirty="0" smtClean="0">
              <a:latin typeface="+mj-lt"/>
            </a:endParaRPr>
          </a:p>
          <a:p>
            <a:pPr marL="0" indent="0" algn="just">
              <a:buNone/>
            </a:pPr>
            <a:endParaRPr lang="es-ES" sz="2400" dirty="0">
              <a:latin typeface="+mj-lt"/>
            </a:endParaRPr>
          </a:p>
          <a:p>
            <a:pPr marL="457200" indent="-457200" algn="just">
              <a:buClr>
                <a:srgbClr val="045F7C"/>
              </a:buClr>
              <a:buFont typeface="Wingdings" pitchFamily="2" charset="2"/>
              <a:buChar char="Ø"/>
            </a:pPr>
            <a:r>
              <a:rPr lang="es-ES" sz="2400" dirty="0">
                <a:latin typeface="+mj-lt"/>
              </a:rPr>
              <a:t>Se resume el flujo de unidades físicas en cada departamento productivo y se expresa en forma física.</a:t>
            </a:r>
          </a:p>
          <a:p>
            <a:pPr algn="just">
              <a:buNone/>
            </a:pPr>
            <a:endParaRPr lang="es-ES" sz="2400" dirty="0">
              <a:latin typeface="+mj-lt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388281" y="3132899"/>
            <a:ext cx="7272808" cy="14773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dirty="0"/>
              <a:t>         Inventario inicial.			Inventario final.</a:t>
            </a:r>
          </a:p>
          <a:p>
            <a:r>
              <a:rPr lang="es-ES" dirty="0"/>
              <a:t>                      +		               =	           </a:t>
            </a:r>
            <a:r>
              <a:rPr lang="es-ES" dirty="0" smtClean="0"/>
              <a:t>                    +</a:t>
            </a:r>
            <a:endParaRPr lang="es-ES" dirty="0"/>
          </a:p>
          <a:p>
            <a:r>
              <a:rPr lang="es-ES" dirty="0"/>
              <a:t>Unidades iniciadas en el periodo.	             Unidades terminadas.</a:t>
            </a:r>
          </a:p>
          <a:p>
            <a:r>
              <a:rPr lang="es-ES" dirty="0"/>
              <a:t>      </a:t>
            </a:r>
          </a:p>
          <a:p>
            <a:r>
              <a:rPr lang="es-ES" dirty="0"/>
              <a:t>              Entradas.			=	          Salidas.</a:t>
            </a:r>
          </a:p>
        </p:txBody>
      </p:sp>
      <p:sp>
        <p:nvSpPr>
          <p:cNvPr id="6" name="5 Rectángulo redondeado"/>
          <p:cNvSpPr/>
          <p:nvPr/>
        </p:nvSpPr>
        <p:spPr>
          <a:xfrm>
            <a:off x="2100249" y="3136849"/>
            <a:ext cx="7560840" cy="1584176"/>
          </a:xfrm>
          <a:prstGeom prst="roundRect">
            <a:avLst/>
          </a:prstGeom>
          <a:noFill/>
          <a:ln w="190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8" name="7 Conector recto"/>
          <p:cNvCxnSpPr/>
          <p:nvPr/>
        </p:nvCxnSpPr>
        <p:spPr>
          <a:xfrm>
            <a:off x="2351584" y="4221088"/>
            <a:ext cx="338437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>
            <a:off x="6312024" y="4221088"/>
            <a:ext cx="288032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Rectángulo 13"/>
          <p:cNvSpPr/>
          <p:nvPr/>
        </p:nvSpPr>
        <p:spPr>
          <a:xfrm rot="16200000">
            <a:off x="3889396" y="-3889400"/>
            <a:ext cx="1012190" cy="879099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/>
        </p:nvSpPr>
        <p:spPr>
          <a:xfrm rot="16200000">
            <a:off x="9985397" y="-1194412"/>
            <a:ext cx="1012192" cy="340101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08568" y="182058"/>
            <a:ext cx="8018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Imagen 16" descr="Sin título-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62" y="72994"/>
            <a:ext cx="4081707" cy="787400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1199456" y="356053"/>
            <a:ext cx="68480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350" dirty="0">
                <a:latin typeface="Avenir Book"/>
                <a:cs typeface="Avenir Book"/>
              </a:rPr>
              <a:t>UAEM</a:t>
            </a:r>
            <a:endParaRPr lang="es-ES" sz="1350" dirty="0">
              <a:latin typeface="Avenir Book"/>
              <a:cs typeface="Avenir Book"/>
            </a:endParaRPr>
          </a:p>
        </p:txBody>
      </p:sp>
      <p:sp>
        <p:nvSpPr>
          <p:cNvPr id="18" name="Rectángulo 17"/>
          <p:cNvSpPr/>
          <p:nvPr/>
        </p:nvSpPr>
        <p:spPr>
          <a:xfrm rot="16200000">
            <a:off x="5126577" y="1500586"/>
            <a:ext cx="238335" cy="10491497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/>
        </p:nvSpPr>
        <p:spPr>
          <a:xfrm>
            <a:off x="10491493" y="6627168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CuadroTexto 19"/>
          <p:cNvSpPr txBox="1"/>
          <p:nvPr/>
        </p:nvSpPr>
        <p:spPr>
          <a:xfrm>
            <a:off x="10697142" y="6581001"/>
            <a:ext cx="12931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Septiembre 2018</a:t>
            </a:r>
            <a:endParaRPr lang="es-MX" sz="12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99456" y="1048761"/>
            <a:ext cx="10009112" cy="5040560"/>
          </a:xfrm>
        </p:spPr>
        <p:txBody>
          <a:bodyPr>
            <a:normAutofit/>
          </a:bodyPr>
          <a:lstStyle/>
          <a:p>
            <a:pPr marL="514350" indent="-514350" algn="just">
              <a:lnSpc>
                <a:spcPct val="150000"/>
              </a:lnSpc>
              <a:spcBef>
                <a:spcPts val="0"/>
              </a:spcBef>
              <a:buClr>
                <a:srgbClr val="045F7C"/>
              </a:buClr>
              <a:buFont typeface="+mj-lt"/>
              <a:buAutoNum type="arabicPeriod" startAt="2"/>
            </a:pPr>
            <a:r>
              <a:rPr lang="es-ES" sz="2400" dirty="0" smtClean="0">
                <a:latin typeface="+mj-lt"/>
              </a:rPr>
              <a:t>Cálculo de unidades equivalentes</a:t>
            </a:r>
            <a:r>
              <a:rPr lang="es-ES" sz="2400" dirty="0" smtClean="0">
                <a:latin typeface="+mj-lt"/>
              </a:rPr>
              <a:t>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Clr>
                <a:srgbClr val="045F7C"/>
              </a:buClr>
              <a:buNone/>
            </a:pPr>
            <a:endParaRPr lang="es-ES" sz="2400" dirty="0" smtClean="0">
              <a:latin typeface="+mj-lt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045F7C"/>
              </a:buClr>
              <a:buFont typeface="Wingdings" pitchFamily="2" charset="2"/>
              <a:buChar char="Ø"/>
            </a:pPr>
            <a:r>
              <a:rPr lang="es-ES" sz="2400" dirty="0" smtClean="0">
                <a:latin typeface="+mj-lt"/>
              </a:rPr>
              <a:t>Unidad equivalente: Es la que se considera como terminada al final de cada proceso, pero sin estar terminada</a:t>
            </a:r>
            <a:r>
              <a:rPr lang="es-ES" sz="2400" dirty="0" smtClean="0">
                <a:latin typeface="+mj-lt"/>
              </a:rPr>
              <a:t>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045F7C"/>
              </a:buClr>
              <a:buFont typeface="Wingdings" pitchFamily="2" charset="2"/>
              <a:buChar char="Ø"/>
            </a:pPr>
            <a:endParaRPr lang="es-ES" sz="2400" dirty="0" smtClean="0">
              <a:latin typeface="+mj-lt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045F7C"/>
              </a:buClr>
              <a:buNone/>
            </a:pPr>
            <a:r>
              <a:rPr lang="es-ES" sz="2400" dirty="0" smtClean="0">
                <a:latin typeface="+mj-lt"/>
              </a:rPr>
              <a:t>	Existen dos métodos para calcular la producción equivalente</a:t>
            </a:r>
            <a:r>
              <a:rPr lang="es-ES" sz="2400" dirty="0" smtClean="0">
                <a:latin typeface="+mj-lt"/>
              </a:rPr>
              <a:t>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045F7C"/>
              </a:buClr>
              <a:buNone/>
            </a:pPr>
            <a:endParaRPr lang="es-ES" sz="2400" dirty="0" smtClean="0">
              <a:latin typeface="+mj-lt"/>
            </a:endParaRPr>
          </a:p>
          <a:p>
            <a:pPr marL="457200" indent="-457200" algn="just">
              <a:lnSpc>
                <a:spcPct val="150000"/>
              </a:lnSpc>
              <a:spcBef>
                <a:spcPts val="0"/>
              </a:spcBef>
              <a:buClr>
                <a:srgbClr val="045F7C"/>
              </a:buClr>
              <a:buFont typeface="+mj-lt"/>
              <a:buAutoNum type="alphaLcParenR"/>
            </a:pPr>
            <a:r>
              <a:rPr lang="es-ES" sz="2400" dirty="0" smtClean="0">
                <a:latin typeface="+mj-lt"/>
              </a:rPr>
              <a:t>Métodos de unidades transferidas.</a:t>
            </a:r>
          </a:p>
          <a:p>
            <a:pPr marL="457200" indent="-457200" algn="just">
              <a:lnSpc>
                <a:spcPct val="150000"/>
              </a:lnSpc>
              <a:spcBef>
                <a:spcPts val="0"/>
              </a:spcBef>
              <a:buClr>
                <a:srgbClr val="045F7C"/>
              </a:buClr>
              <a:buFont typeface="+mj-lt"/>
              <a:buAutoNum type="alphaLcParenR"/>
            </a:pPr>
            <a:r>
              <a:rPr lang="es-ES" sz="2400" dirty="0" smtClean="0">
                <a:latin typeface="+mj-lt"/>
              </a:rPr>
              <a:t>Método de unidades iniciadas y terminadas.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endParaRPr lang="es-ES" sz="2400" dirty="0" smtClean="0">
              <a:latin typeface="+mj-lt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endParaRPr lang="es-ES" sz="2400" dirty="0">
              <a:latin typeface="+mj-lt"/>
            </a:endParaRPr>
          </a:p>
        </p:txBody>
      </p:sp>
      <p:sp>
        <p:nvSpPr>
          <p:cNvPr id="7" name="Rectángulo 6"/>
          <p:cNvSpPr/>
          <p:nvPr/>
        </p:nvSpPr>
        <p:spPr>
          <a:xfrm rot="16200000">
            <a:off x="3889396" y="-3889400"/>
            <a:ext cx="1012190" cy="879099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/>
        </p:nvSpPr>
        <p:spPr>
          <a:xfrm rot="16200000">
            <a:off x="9985397" y="-1194412"/>
            <a:ext cx="1012192" cy="340101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08568" y="182058"/>
            <a:ext cx="8018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n 9" descr="Sin título-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62" y="72994"/>
            <a:ext cx="4081707" cy="7874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199456" y="356053"/>
            <a:ext cx="68480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350" dirty="0">
                <a:latin typeface="Avenir Book"/>
                <a:cs typeface="Avenir Book"/>
              </a:rPr>
              <a:t>UAEM</a:t>
            </a:r>
            <a:endParaRPr lang="es-ES" sz="1350" dirty="0">
              <a:latin typeface="Avenir Book"/>
              <a:cs typeface="Avenir Book"/>
            </a:endParaRPr>
          </a:p>
        </p:txBody>
      </p:sp>
      <p:sp>
        <p:nvSpPr>
          <p:cNvPr id="11" name="Rectángulo 10"/>
          <p:cNvSpPr/>
          <p:nvPr/>
        </p:nvSpPr>
        <p:spPr>
          <a:xfrm rot="16200000">
            <a:off x="5126577" y="1500586"/>
            <a:ext cx="238335" cy="10491497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/>
        </p:nvSpPr>
        <p:spPr>
          <a:xfrm>
            <a:off x="10491493" y="6627168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CuadroTexto 12"/>
          <p:cNvSpPr txBox="1"/>
          <p:nvPr/>
        </p:nvSpPr>
        <p:spPr>
          <a:xfrm>
            <a:off x="10697142" y="6581001"/>
            <a:ext cx="12931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Septiembre 2018</a:t>
            </a:r>
            <a:endParaRPr lang="es-MX" sz="120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35560" y="980728"/>
            <a:ext cx="7992888" cy="720080"/>
          </a:xfrm>
        </p:spPr>
        <p:txBody>
          <a:bodyPr>
            <a:normAutofit/>
          </a:bodyPr>
          <a:lstStyle/>
          <a:p>
            <a:pPr algn="ctr"/>
            <a:r>
              <a:rPr lang="es-ES" sz="3600" b="1" u="sng" dirty="0">
                <a:solidFill>
                  <a:schemeClr val="tx1"/>
                </a:solidFill>
              </a:rPr>
              <a:t>Método de unidades transferidas.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207568" y="1935480"/>
            <a:ext cx="7920880" cy="4157816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es-ES" dirty="0" smtClean="0">
                <a:latin typeface="Garamond" pitchFamily="18" charset="0"/>
              </a:rPr>
              <a:t>Unidades transferidas.</a:t>
            </a:r>
          </a:p>
          <a:p>
            <a:pPr algn="ctr">
              <a:buNone/>
            </a:pPr>
            <a:r>
              <a:rPr lang="es-ES" dirty="0" smtClean="0">
                <a:latin typeface="Garamond" pitchFamily="18" charset="0"/>
              </a:rPr>
              <a:t>(+)</a:t>
            </a:r>
          </a:p>
          <a:p>
            <a:pPr algn="ctr">
              <a:buNone/>
            </a:pPr>
            <a:r>
              <a:rPr lang="es-ES" dirty="0" smtClean="0">
                <a:latin typeface="Garamond" pitchFamily="18" charset="0"/>
              </a:rPr>
              <a:t>Inventario final de producción en proceso.</a:t>
            </a:r>
          </a:p>
          <a:p>
            <a:pPr algn="ctr">
              <a:buNone/>
            </a:pPr>
            <a:r>
              <a:rPr lang="es-ES" dirty="0" smtClean="0">
                <a:latin typeface="Garamond" pitchFamily="18" charset="0"/>
              </a:rPr>
              <a:t>   (Unidades físicas multiplicada por porcentaje de grado de avance).</a:t>
            </a:r>
          </a:p>
          <a:p>
            <a:pPr algn="ctr">
              <a:buNone/>
            </a:pPr>
            <a:r>
              <a:rPr lang="es-ES" dirty="0" smtClean="0">
                <a:latin typeface="Garamond" pitchFamily="18" charset="0"/>
              </a:rPr>
              <a:t>(=)</a:t>
            </a:r>
          </a:p>
          <a:p>
            <a:pPr algn="ctr">
              <a:buNone/>
            </a:pPr>
            <a:r>
              <a:rPr lang="es-ES" dirty="0" smtClean="0">
                <a:latin typeface="Garamond" pitchFamily="18" charset="0"/>
              </a:rPr>
              <a:t>Total de unidades equivalentes.</a:t>
            </a:r>
          </a:p>
          <a:p>
            <a:pPr algn="ctr">
              <a:buNone/>
            </a:pPr>
            <a:r>
              <a:rPr lang="es-ES" dirty="0" smtClean="0">
                <a:latin typeface="Garamond" pitchFamily="18" charset="0"/>
              </a:rPr>
              <a:t>(-)</a:t>
            </a:r>
          </a:p>
          <a:p>
            <a:pPr algn="ctr">
              <a:buNone/>
            </a:pPr>
            <a:r>
              <a:rPr lang="es-ES" dirty="0" smtClean="0">
                <a:latin typeface="Garamond" pitchFamily="18" charset="0"/>
              </a:rPr>
              <a:t>Inventario inicial de producción en proceso.</a:t>
            </a:r>
          </a:p>
          <a:p>
            <a:pPr algn="ctr">
              <a:buNone/>
            </a:pPr>
            <a:r>
              <a:rPr lang="es-ES" dirty="0" smtClean="0">
                <a:latin typeface="Garamond" pitchFamily="18" charset="0"/>
              </a:rPr>
              <a:t>   (Unidades físicas multiplicada por porcentaje de grado de avance).</a:t>
            </a:r>
          </a:p>
          <a:p>
            <a:pPr algn="ctr">
              <a:buNone/>
            </a:pPr>
            <a:r>
              <a:rPr lang="es-ES" dirty="0" smtClean="0">
                <a:latin typeface="Garamond" pitchFamily="18" charset="0"/>
              </a:rPr>
              <a:t>(=)</a:t>
            </a:r>
          </a:p>
          <a:p>
            <a:pPr algn="ctr">
              <a:buNone/>
            </a:pPr>
            <a:r>
              <a:rPr lang="es-ES" b="1" dirty="0" smtClean="0">
                <a:latin typeface="Garamond" pitchFamily="18" charset="0"/>
              </a:rPr>
              <a:t>Unidades equivalentes producidas.</a:t>
            </a:r>
            <a:endParaRPr lang="es-ES" b="1" dirty="0">
              <a:latin typeface="Garamond" pitchFamily="18" charset="0"/>
            </a:endParaRPr>
          </a:p>
        </p:txBody>
      </p:sp>
      <p:sp>
        <p:nvSpPr>
          <p:cNvPr id="8" name="Rectángulo 7"/>
          <p:cNvSpPr/>
          <p:nvPr/>
        </p:nvSpPr>
        <p:spPr>
          <a:xfrm rot="16200000">
            <a:off x="3889396" y="-3889400"/>
            <a:ext cx="1012190" cy="879099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 rot="16200000">
            <a:off x="9985397" y="-1194412"/>
            <a:ext cx="1012192" cy="340101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08568" y="182058"/>
            <a:ext cx="8018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agen 10" descr="Sin título-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62" y="72994"/>
            <a:ext cx="4081707" cy="787400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1199456" y="356053"/>
            <a:ext cx="68480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350" dirty="0">
                <a:latin typeface="Avenir Book"/>
                <a:cs typeface="Avenir Book"/>
              </a:rPr>
              <a:t>UAEM</a:t>
            </a:r>
            <a:endParaRPr lang="es-ES" sz="1350" dirty="0">
              <a:latin typeface="Avenir Book"/>
              <a:cs typeface="Avenir Book"/>
            </a:endParaRPr>
          </a:p>
        </p:txBody>
      </p:sp>
      <p:sp>
        <p:nvSpPr>
          <p:cNvPr id="12" name="Rectángulo 11"/>
          <p:cNvSpPr/>
          <p:nvPr/>
        </p:nvSpPr>
        <p:spPr>
          <a:xfrm rot="16200000">
            <a:off x="5126577" y="1500586"/>
            <a:ext cx="238335" cy="10491497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10491493" y="6627168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/>
          <p:cNvSpPr txBox="1"/>
          <p:nvPr/>
        </p:nvSpPr>
        <p:spPr>
          <a:xfrm>
            <a:off x="10697142" y="6581001"/>
            <a:ext cx="12931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Septiembre 2018</a:t>
            </a:r>
            <a:endParaRPr lang="es-MX" sz="12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13105" y="997110"/>
            <a:ext cx="7992888" cy="648072"/>
          </a:xfrm>
        </p:spPr>
        <p:txBody>
          <a:bodyPr>
            <a:normAutofit/>
          </a:bodyPr>
          <a:lstStyle/>
          <a:p>
            <a:pPr algn="ctr"/>
            <a:r>
              <a:rPr lang="es-ES" sz="2800" b="1" u="sng" dirty="0">
                <a:solidFill>
                  <a:schemeClr val="tx1"/>
                </a:solidFill>
              </a:rPr>
              <a:t>Método de unidades iniciadas y terminadas.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85113" y="2057266"/>
            <a:ext cx="7920880" cy="4157816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s-ES" dirty="0" smtClean="0">
                <a:latin typeface="Garamond" pitchFamily="18" charset="0"/>
              </a:rPr>
              <a:t>Inventario inicial de producción en proceso.</a:t>
            </a:r>
          </a:p>
          <a:p>
            <a:pPr algn="ctr">
              <a:buNone/>
            </a:pPr>
            <a:r>
              <a:rPr lang="es-ES" dirty="0" smtClean="0">
                <a:latin typeface="Garamond" pitchFamily="18" charset="0"/>
              </a:rPr>
              <a:t>(100%-grado de avance que se tenía al inicio del periodo).</a:t>
            </a:r>
          </a:p>
          <a:p>
            <a:pPr algn="ctr">
              <a:buNone/>
            </a:pPr>
            <a:r>
              <a:rPr lang="es-ES" dirty="0" smtClean="0">
                <a:latin typeface="Garamond" pitchFamily="18" charset="0"/>
              </a:rPr>
              <a:t>(+)</a:t>
            </a:r>
          </a:p>
          <a:p>
            <a:pPr algn="ctr">
              <a:buNone/>
            </a:pPr>
            <a:r>
              <a:rPr lang="es-ES" dirty="0" smtClean="0">
                <a:latin typeface="Garamond" pitchFamily="18" charset="0"/>
              </a:rPr>
              <a:t>Unidades iniciadas y terminadas en el periodo.</a:t>
            </a:r>
          </a:p>
          <a:p>
            <a:pPr algn="ctr">
              <a:buNone/>
            </a:pPr>
            <a:r>
              <a:rPr lang="es-ES" dirty="0" smtClean="0">
                <a:latin typeface="Garamond" pitchFamily="18" charset="0"/>
              </a:rPr>
              <a:t>(Unidades que se iniciaron).</a:t>
            </a:r>
          </a:p>
          <a:p>
            <a:pPr algn="ctr">
              <a:buNone/>
            </a:pPr>
            <a:r>
              <a:rPr lang="es-ES" dirty="0" smtClean="0">
                <a:latin typeface="Garamond" pitchFamily="18" charset="0"/>
              </a:rPr>
              <a:t>(+)</a:t>
            </a:r>
          </a:p>
          <a:p>
            <a:pPr algn="ctr">
              <a:buNone/>
            </a:pPr>
            <a:r>
              <a:rPr lang="es-ES" dirty="0" smtClean="0">
                <a:latin typeface="Garamond" pitchFamily="18" charset="0"/>
              </a:rPr>
              <a:t>Inventario final de producción en proceso.</a:t>
            </a:r>
          </a:p>
          <a:p>
            <a:pPr algn="ctr">
              <a:buNone/>
            </a:pPr>
            <a:r>
              <a:rPr lang="es-ES" dirty="0" smtClean="0">
                <a:latin typeface="Garamond" pitchFamily="18" charset="0"/>
              </a:rPr>
              <a:t>(Grado de avance o porcentaje de trabajo realizado realmente).</a:t>
            </a:r>
          </a:p>
          <a:p>
            <a:pPr algn="ctr">
              <a:buNone/>
            </a:pPr>
            <a:r>
              <a:rPr lang="es-ES" dirty="0" smtClean="0">
                <a:latin typeface="Garamond" pitchFamily="18" charset="0"/>
              </a:rPr>
              <a:t>(=)</a:t>
            </a:r>
          </a:p>
          <a:p>
            <a:pPr algn="ctr">
              <a:buNone/>
            </a:pPr>
            <a:r>
              <a:rPr lang="es-ES" b="1" dirty="0" smtClean="0">
                <a:latin typeface="Garamond" pitchFamily="18" charset="0"/>
              </a:rPr>
              <a:t>Unidades equivalentes producidas.</a:t>
            </a:r>
            <a:endParaRPr lang="es-ES" b="1" dirty="0">
              <a:latin typeface="Garamond" pitchFamily="18" charset="0"/>
            </a:endParaRPr>
          </a:p>
        </p:txBody>
      </p:sp>
      <p:sp>
        <p:nvSpPr>
          <p:cNvPr id="7" name="Rectángulo 6"/>
          <p:cNvSpPr/>
          <p:nvPr/>
        </p:nvSpPr>
        <p:spPr>
          <a:xfrm rot="16200000">
            <a:off x="3889396" y="-3889400"/>
            <a:ext cx="1012190" cy="879099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/>
        </p:nvSpPr>
        <p:spPr>
          <a:xfrm rot="16200000">
            <a:off x="9985397" y="-1194412"/>
            <a:ext cx="1012192" cy="340101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08568" y="182058"/>
            <a:ext cx="8018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n 9" descr="Sin título-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62" y="72994"/>
            <a:ext cx="4081707" cy="787400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1199456" y="356053"/>
            <a:ext cx="68480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350" dirty="0">
                <a:latin typeface="Avenir Book"/>
                <a:cs typeface="Avenir Book"/>
              </a:rPr>
              <a:t>UAEM</a:t>
            </a:r>
            <a:endParaRPr lang="es-ES" sz="1350" dirty="0">
              <a:latin typeface="Avenir Book"/>
              <a:cs typeface="Avenir Book"/>
            </a:endParaRPr>
          </a:p>
        </p:txBody>
      </p:sp>
      <p:sp>
        <p:nvSpPr>
          <p:cNvPr id="12" name="Rectángulo 11"/>
          <p:cNvSpPr/>
          <p:nvPr/>
        </p:nvSpPr>
        <p:spPr>
          <a:xfrm rot="16200000">
            <a:off x="5126577" y="1500586"/>
            <a:ext cx="238335" cy="10491497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10491493" y="6627168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/>
          <p:cNvSpPr txBox="1"/>
          <p:nvPr/>
        </p:nvSpPr>
        <p:spPr>
          <a:xfrm>
            <a:off x="10697142" y="6581001"/>
            <a:ext cx="12931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Septiembre 2018</a:t>
            </a:r>
            <a:endParaRPr lang="es-MX" sz="1200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4 Título"/>
          <p:cNvSpPr txBox="1">
            <a:spLocks/>
          </p:cNvSpPr>
          <p:nvPr/>
        </p:nvSpPr>
        <p:spPr>
          <a:xfrm>
            <a:off x="2095472" y="928670"/>
            <a:ext cx="8072494" cy="785818"/>
          </a:xfrm>
          <a:prstGeom prst="rect">
            <a:avLst/>
          </a:prstGeom>
        </p:spPr>
        <p:txBody>
          <a:bodyPr vert="horz" lIns="0" tIns="45720" rIns="0" bIns="0" anchor="b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algn="ctr">
              <a:spcBef>
                <a:spcPct val="0"/>
              </a:spcBef>
              <a:defRPr/>
            </a:pPr>
            <a:r>
              <a:rPr lang="es-ES" sz="3600" b="1" u="sng" dirty="0">
                <a:latin typeface="+mj-lt"/>
                <a:ea typeface="+mj-ea"/>
                <a:cs typeface="+mj-cs"/>
              </a:rPr>
              <a:t>Bibliografía.</a:t>
            </a:r>
            <a:endParaRPr lang="es-ES" sz="3600" b="1" u="sng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10 Marcador de contenido"/>
          <p:cNvSpPr>
            <a:spLocks noGrp="1"/>
          </p:cNvSpPr>
          <p:nvPr>
            <p:ph idx="1"/>
          </p:nvPr>
        </p:nvSpPr>
        <p:spPr>
          <a:xfrm>
            <a:off x="1199456" y="1935480"/>
            <a:ext cx="10009112" cy="4208164"/>
          </a:xfrm>
        </p:spPr>
        <p:txBody>
          <a:bodyPr>
            <a:normAutofit fontScale="92500"/>
          </a:bodyPr>
          <a:lstStyle/>
          <a:p>
            <a:pPr marL="850392" lvl="1" indent="-457200" algn="just">
              <a:lnSpc>
                <a:spcPct val="150000"/>
              </a:lnSpc>
              <a:buClr>
                <a:srgbClr val="045F7C"/>
              </a:buClr>
              <a:buFont typeface="+mj-lt"/>
              <a:buAutoNum type="arabicPeriod"/>
            </a:pPr>
            <a:r>
              <a:rPr lang="es-MX" dirty="0">
                <a:latin typeface="+mj-lt"/>
              </a:rPr>
              <a:t>Del Río González, Cristóbal. </a:t>
            </a:r>
            <a:r>
              <a:rPr lang="es-MX" i="1" dirty="0">
                <a:latin typeface="+mj-lt"/>
              </a:rPr>
              <a:t>Costo I</a:t>
            </a:r>
            <a:r>
              <a:rPr lang="es-MX" dirty="0">
                <a:latin typeface="+mj-lt"/>
              </a:rPr>
              <a:t>. (1998). México. Ecafsa.</a:t>
            </a:r>
            <a:endParaRPr lang="es-ES" dirty="0">
              <a:latin typeface="+mj-lt"/>
            </a:endParaRPr>
          </a:p>
          <a:p>
            <a:pPr marL="850392" lvl="1" indent="-457200" algn="just">
              <a:lnSpc>
                <a:spcPct val="150000"/>
              </a:lnSpc>
              <a:buClr>
                <a:srgbClr val="045F7C"/>
              </a:buClr>
              <a:buFont typeface="+mj-lt"/>
              <a:buAutoNum type="arabicPeriod"/>
            </a:pPr>
            <a:r>
              <a:rPr lang="es-MX" dirty="0">
                <a:latin typeface="+mj-lt"/>
              </a:rPr>
              <a:t>García Colín, Juan. </a:t>
            </a:r>
            <a:r>
              <a:rPr lang="es-MX" i="1" dirty="0">
                <a:latin typeface="+mj-lt"/>
              </a:rPr>
              <a:t>Contabilidad de Costos</a:t>
            </a:r>
            <a:r>
              <a:rPr lang="es-MX" dirty="0">
                <a:latin typeface="+mj-lt"/>
              </a:rPr>
              <a:t>. (2001). México. Mc. Graw Hill.</a:t>
            </a:r>
            <a:endParaRPr lang="es-ES" dirty="0">
              <a:latin typeface="+mj-lt"/>
            </a:endParaRPr>
          </a:p>
          <a:p>
            <a:pPr marL="850392" lvl="1" indent="-457200" algn="just">
              <a:lnSpc>
                <a:spcPct val="150000"/>
              </a:lnSpc>
              <a:buClr>
                <a:srgbClr val="045F7C"/>
              </a:buClr>
              <a:buFont typeface="+mj-lt"/>
              <a:buAutoNum type="arabicPeriod"/>
            </a:pPr>
            <a:r>
              <a:rPr lang="es-MX" dirty="0">
                <a:latin typeface="+mj-lt"/>
              </a:rPr>
              <a:t>Ortega Pérez de León, Armando. </a:t>
            </a:r>
            <a:r>
              <a:rPr lang="es-MX" i="1" dirty="0">
                <a:latin typeface="+mj-lt"/>
              </a:rPr>
              <a:t>Contabilidad de Costos</a:t>
            </a:r>
            <a:r>
              <a:rPr lang="es-MX" dirty="0">
                <a:latin typeface="+mj-lt"/>
              </a:rPr>
              <a:t>. (2004). México. Limusa.</a:t>
            </a:r>
            <a:endParaRPr lang="es-ES" dirty="0">
              <a:latin typeface="+mj-lt"/>
            </a:endParaRPr>
          </a:p>
          <a:p>
            <a:pPr marL="850392" lvl="1" indent="-457200" algn="just">
              <a:lnSpc>
                <a:spcPct val="150000"/>
              </a:lnSpc>
              <a:buClr>
                <a:srgbClr val="045F7C"/>
              </a:buClr>
              <a:buFont typeface="+mj-lt"/>
              <a:buAutoNum type="arabicPeriod"/>
            </a:pPr>
            <a:r>
              <a:rPr lang="es-MX" dirty="0">
                <a:latin typeface="+mj-lt"/>
              </a:rPr>
              <a:t>Torres Salinas, Aldo. </a:t>
            </a:r>
            <a:r>
              <a:rPr lang="es-MX" i="1" dirty="0">
                <a:latin typeface="+mj-lt"/>
              </a:rPr>
              <a:t>Contabilidad de Costos</a:t>
            </a:r>
            <a:r>
              <a:rPr lang="es-MX" dirty="0">
                <a:latin typeface="+mj-lt"/>
              </a:rPr>
              <a:t>. (2002). México. Mc. Graw Hill.</a:t>
            </a:r>
          </a:p>
          <a:p>
            <a:pPr marL="850392" lvl="1" indent="-457200" algn="just">
              <a:lnSpc>
                <a:spcPct val="150000"/>
              </a:lnSpc>
              <a:buClr>
                <a:srgbClr val="045F7C"/>
              </a:buClr>
              <a:buFont typeface="+mj-lt"/>
              <a:buAutoNum type="arabicPeriod"/>
            </a:pPr>
            <a:r>
              <a:rPr lang="es-MX" dirty="0">
                <a:latin typeface="+mj-lt"/>
              </a:rPr>
              <a:t>Arredondo González, Magdalena. Contabilidad y análisis de costos. (2008). México. Patria.</a:t>
            </a:r>
            <a:endParaRPr lang="es-ES" dirty="0">
              <a:latin typeface="+mj-lt"/>
            </a:endParaRPr>
          </a:p>
          <a:p>
            <a:pPr>
              <a:lnSpc>
                <a:spcPct val="150000"/>
              </a:lnSpc>
            </a:pPr>
            <a:endParaRPr lang="es-ES" sz="2400" dirty="0">
              <a:latin typeface="+mj-lt"/>
            </a:endParaRPr>
          </a:p>
        </p:txBody>
      </p:sp>
      <p:sp>
        <p:nvSpPr>
          <p:cNvPr id="10" name="Rectángulo 9"/>
          <p:cNvSpPr/>
          <p:nvPr/>
        </p:nvSpPr>
        <p:spPr>
          <a:xfrm rot="16200000">
            <a:off x="3889396" y="-3889400"/>
            <a:ext cx="1012190" cy="879099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/>
        </p:nvSpPr>
        <p:spPr>
          <a:xfrm rot="16200000">
            <a:off x="9985397" y="-1194412"/>
            <a:ext cx="1012192" cy="340101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08568" y="182058"/>
            <a:ext cx="8018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Imagen 13" descr="Sin título-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62" y="72994"/>
            <a:ext cx="4081707" cy="7874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199456" y="356053"/>
            <a:ext cx="68480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350" dirty="0">
                <a:latin typeface="Avenir Book"/>
                <a:cs typeface="Avenir Book"/>
              </a:rPr>
              <a:t>UAEM</a:t>
            </a:r>
            <a:endParaRPr lang="es-ES" sz="1350" dirty="0">
              <a:latin typeface="Avenir Book"/>
              <a:cs typeface="Avenir Book"/>
            </a:endParaRPr>
          </a:p>
        </p:txBody>
      </p:sp>
      <p:sp>
        <p:nvSpPr>
          <p:cNvPr id="15" name="Rectángulo 14"/>
          <p:cNvSpPr/>
          <p:nvPr/>
        </p:nvSpPr>
        <p:spPr>
          <a:xfrm rot="16200000">
            <a:off x="5126577" y="1500586"/>
            <a:ext cx="238335" cy="10491497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/>
          <p:cNvSpPr/>
          <p:nvPr/>
        </p:nvSpPr>
        <p:spPr>
          <a:xfrm>
            <a:off x="10491493" y="6627168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CuadroTexto 18"/>
          <p:cNvSpPr txBox="1"/>
          <p:nvPr/>
        </p:nvSpPr>
        <p:spPr>
          <a:xfrm>
            <a:off x="10697142" y="6581001"/>
            <a:ext cx="12931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Septiembre 2018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99456" y="1268760"/>
            <a:ext cx="10009112" cy="5256584"/>
          </a:xfrm>
        </p:spPr>
        <p:txBody>
          <a:bodyPr>
            <a:normAutofit/>
          </a:bodyPr>
          <a:lstStyle/>
          <a:p>
            <a:pPr>
              <a:buClr>
                <a:srgbClr val="045F7C"/>
              </a:buClr>
              <a:buFont typeface="+mj-lt"/>
              <a:buAutoNum type="arabicPeriod" startAt="16"/>
            </a:pPr>
            <a:r>
              <a:rPr lang="es-ES" sz="1100" dirty="0" smtClean="0">
                <a:latin typeface="+mj-lt"/>
              </a:rPr>
              <a:t>Sobre-aplicación y sub-aplicación de cargos indirectos fabriles.</a:t>
            </a:r>
          </a:p>
          <a:p>
            <a:pPr>
              <a:buClr>
                <a:srgbClr val="045F7C"/>
              </a:buClr>
              <a:buFont typeface="+mj-lt"/>
              <a:buAutoNum type="arabicPeriod" startAt="16"/>
            </a:pPr>
            <a:r>
              <a:rPr lang="es-ES" sz="1100" dirty="0" smtClean="0">
                <a:latin typeface="+mj-lt"/>
              </a:rPr>
              <a:t>Costo </a:t>
            </a:r>
            <a:r>
              <a:rPr lang="es-ES" sz="1100" dirty="0">
                <a:latin typeface="+mj-lt"/>
              </a:rPr>
              <a:t>primo.</a:t>
            </a:r>
          </a:p>
          <a:p>
            <a:pPr>
              <a:buClr>
                <a:srgbClr val="045F7C"/>
              </a:buClr>
              <a:buFont typeface="+mj-lt"/>
              <a:buAutoNum type="arabicPeriod" startAt="16"/>
            </a:pPr>
            <a:r>
              <a:rPr lang="es-ES" sz="1100" dirty="0" smtClean="0">
                <a:latin typeface="+mj-lt"/>
              </a:rPr>
              <a:t>Costo de conversión.</a:t>
            </a:r>
          </a:p>
          <a:p>
            <a:pPr>
              <a:buClr>
                <a:srgbClr val="045F7C"/>
              </a:buClr>
              <a:buFont typeface="+mj-lt"/>
              <a:buAutoNum type="arabicPeriod" startAt="16"/>
            </a:pPr>
            <a:r>
              <a:rPr lang="es-ES" sz="1100" dirty="0" smtClean="0">
                <a:latin typeface="+mj-lt"/>
              </a:rPr>
              <a:t>Cuentas </a:t>
            </a:r>
            <a:r>
              <a:rPr lang="es-ES" sz="1100" dirty="0">
                <a:latin typeface="+mj-lt"/>
              </a:rPr>
              <a:t>elementales de costos.</a:t>
            </a:r>
          </a:p>
          <a:p>
            <a:pPr>
              <a:buClr>
                <a:srgbClr val="045F7C"/>
              </a:buClr>
              <a:buFont typeface="+mj-lt"/>
              <a:buAutoNum type="arabicPeriod" startAt="16"/>
            </a:pPr>
            <a:r>
              <a:rPr lang="es-ES" sz="1100" dirty="0">
                <a:latin typeface="+mj-lt"/>
              </a:rPr>
              <a:t>Materias primas en transito.</a:t>
            </a:r>
          </a:p>
          <a:p>
            <a:pPr>
              <a:buClr>
                <a:srgbClr val="045F7C"/>
              </a:buClr>
              <a:buFont typeface="+mj-lt"/>
              <a:buAutoNum type="arabicPeriod" startAt="16"/>
            </a:pPr>
            <a:r>
              <a:rPr lang="es-ES" sz="1100" dirty="0">
                <a:latin typeface="+mj-lt"/>
              </a:rPr>
              <a:t>Almacén de materias primas.</a:t>
            </a:r>
          </a:p>
          <a:p>
            <a:pPr>
              <a:buClr>
                <a:srgbClr val="045F7C"/>
              </a:buClr>
              <a:buFont typeface="+mj-lt"/>
              <a:buAutoNum type="arabicPeriod" startAt="16"/>
            </a:pPr>
            <a:r>
              <a:rPr lang="es-ES" sz="1100" dirty="0">
                <a:latin typeface="+mj-lt"/>
              </a:rPr>
              <a:t>Mano de obra.</a:t>
            </a:r>
          </a:p>
          <a:p>
            <a:pPr>
              <a:buClr>
                <a:srgbClr val="045F7C"/>
              </a:buClr>
              <a:buFont typeface="+mj-lt"/>
              <a:buAutoNum type="arabicPeriod" startAt="16"/>
            </a:pPr>
            <a:r>
              <a:rPr lang="es-ES" sz="1100" dirty="0">
                <a:latin typeface="+mj-lt"/>
              </a:rPr>
              <a:t>Cargos indirectos.</a:t>
            </a:r>
          </a:p>
          <a:p>
            <a:pPr>
              <a:buClr>
                <a:srgbClr val="045F7C"/>
              </a:buClr>
              <a:buFont typeface="+mj-lt"/>
              <a:buAutoNum type="arabicPeriod" startAt="16"/>
            </a:pPr>
            <a:r>
              <a:rPr lang="es-ES" sz="1100" dirty="0">
                <a:latin typeface="+mj-lt"/>
              </a:rPr>
              <a:t>Producción en proceso.</a:t>
            </a:r>
          </a:p>
          <a:p>
            <a:pPr>
              <a:buClr>
                <a:srgbClr val="045F7C"/>
              </a:buClr>
              <a:buFont typeface="+mj-lt"/>
              <a:buAutoNum type="arabicPeriod" startAt="16"/>
            </a:pPr>
            <a:r>
              <a:rPr lang="es-ES" sz="1100" dirty="0">
                <a:latin typeface="+mj-lt"/>
              </a:rPr>
              <a:t>Almacén de artículos terminados.</a:t>
            </a:r>
          </a:p>
          <a:p>
            <a:pPr>
              <a:buClr>
                <a:srgbClr val="045F7C"/>
              </a:buClr>
              <a:buFont typeface="+mj-lt"/>
              <a:buAutoNum type="arabicPeriod" startAt="16"/>
            </a:pPr>
            <a:r>
              <a:rPr lang="es-ES" sz="1100" dirty="0">
                <a:latin typeface="+mj-lt"/>
              </a:rPr>
              <a:t>Costo de ventas.</a:t>
            </a:r>
          </a:p>
          <a:p>
            <a:pPr>
              <a:buClr>
                <a:srgbClr val="045F7C"/>
              </a:buClr>
              <a:buFont typeface="+mj-lt"/>
              <a:buAutoNum type="arabicPeriod" startAt="16"/>
            </a:pPr>
            <a:r>
              <a:rPr lang="es-ES" sz="1100" dirty="0">
                <a:latin typeface="+mj-lt"/>
              </a:rPr>
              <a:t>Estado de costos de producción y ventas.</a:t>
            </a:r>
          </a:p>
          <a:p>
            <a:pPr>
              <a:buClr>
                <a:srgbClr val="045F7C"/>
              </a:buClr>
              <a:buFont typeface="+mj-lt"/>
              <a:buAutoNum type="arabicPeriod" startAt="16"/>
            </a:pPr>
            <a:r>
              <a:rPr lang="es-ES" sz="1100" dirty="0">
                <a:latin typeface="+mj-lt"/>
              </a:rPr>
              <a:t>Sistema de costeo por órdenes.</a:t>
            </a:r>
          </a:p>
          <a:p>
            <a:pPr>
              <a:buClr>
                <a:srgbClr val="045F7C"/>
              </a:buClr>
              <a:buFont typeface="+mj-lt"/>
              <a:buAutoNum type="arabicPeriod" startAt="16"/>
            </a:pPr>
            <a:r>
              <a:rPr lang="es-ES" sz="1100" dirty="0">
                <a:latin typeface="+mj-lt"/>
              </a:rPr>
              <a:t>Sistema de costeo por procesos.</a:t>
            </a:r>
          </a:p>
          <a:p>
            <a:pPr>
              <a:buClr>
                <a:srgbClr val="045F7C"/>
              </a:buClr>
              <a:buFont typeface="+mj-lt"/>
              <a:buAutoNum type="arabicPeriod" startAt="16"/>
            </a:pPr>
            <a:r>
              <a:rPr lang="es-ES" sz="1100" dirty="0">
                <a:latin typeface="+mj-lt"/>
              </a:rPr>
              <a:t>Características del sistema.</a:t>
            </a:r>
          </a:p>
          <a:p>
            <a:pPr>
              <a:buClr>
                <a:srgbClr val="045F7C"/>
              </a:buClr>
              <a:buFont typeface="+mj-lt"/>
              <a:buAutoNum type="arabicPeriod" startAt="16"/>
            </a:pPr>
            <a:r>
              <a:rPr lang="es-ES" sz="1100" dirty="0">
                <a:latin typeface="+mj-lt"/>
              </a:rPr>
              <a:t>Pasos para un sistema de costeo por procesos.</a:t>
            </a:r>
          </a:p>
          <a:p>
            <a:pPr>
              <a:buClr>
                <a:srgbClr val="045F7C"/>
              </a:buClr>
              <a:buFont typeface="+mj-lt"/>
              <a:buAutoNum type="arabicPeriod" startAt="16"/>
            </a:pPr>
            <a:r>
              <a:rPr lang="es-ES" sz="1100" dirty="0">
                <a:latin typeface="+mj-lt"/>
              </a:rPr>
              <a:t>Método de unidades transferidas.</a:t>
            </a:r>
          </a:p>
          <a:p>
            <a:pPr>
              <a:buClr>
                <a:srgbClr val="045F7C"/>
              </a:buClr>
              <a:buFont typeface="+mj-lt"/>
              <a:buAutoNum type="arabicPeriod" startAt="16"/>
            </a:pPr>
            <a:r>
              <a:rPr lang="es-ES" sz="1100" dirty="0">
                <a:latin typeface="+mj-lt"/>
              </a:rPr>
              <a:t>Método de unidades iniciadas y terminadas.</a:t>
            </a:r>
          </a:p>
          <a:p>
            <a:pPr>
              <a:buClr>
                <a:srgbClr val="045F7C"/>
              </a:buClr>
              <a:buFont typeface="+mj-lt"/>
              <a:buAutoNum type="arabicPeriod" startAt="16"/>
            </a:pPr>
            <a:r>
              <a:rPr lang="es-ES" sz="1100" dirty="0">
                <a:latin typeface="+mj-lt"/>
              </a:rPr>
              <a:t>Bibliografía.</a:t>
            </a:r>
          </a:p>
          <a:p>
            <a:endParaRPr lang="es-ES" sz="1100" dirty="0" smtClean="0">
              <a:latin typeface="+mj-lt"/>
            </a:endParaRPr>
          </a:p>
          <a:p>
            <a:endParaRPr lang="es-ES" sz="1100" dirty="0" smtClean="0">
              <a:latin typeface="+mj-lt"/>
            </a:endParaRPr>
          </a:p>
          <a:p>
            <a:endParaRPr lang="es-ES" sz="1100" dirty="0" smtClean="0">
              <a:latin typeface="+mj-lt"/>
            </a:endParaRPr>
          </a:p>
          <a:p>
            <a:endParaRPr lang="es-ES" sz="1100" dirty="0" smtClean="0">
              <a:latin typeface="+mj-lt"/>
            </a:endParaRPr>
          </a:p>
          <a:p>
            <a:endParaRPr lang="es-ES" sz="1100" dirty="0">
              <a:latin typeface="+mj-lt"/>
            </a:endParaRPr>
          </a:p>
        </p:txBody>
      </p:sp>
      <p:sp>
        <p:nvSpPr>
          <p:cNvPr id="7" name="Rectángulo 6"/>
          <p:cNvSpPr/>
          <p:nvPr/>
        </p:nvSpPr>
        <p:spPr>
          <a:xfrm rot="16200000">
            <a:off x="3889395" y="-3889400"/>
            <a:ext cx="1012191" cy="879099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 4"/>
          <p:cNvSpPr/>
          <p:nvPr/>
        </p:nvSpPr>
        <p:spPr>
          <a:xfrm rot="16200000">
            <a:off x="9985397" y="-1194412"/>
            <a:ext cx="1012192" cy="340101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08568" y="182058"/>
            <a:ext cx="8018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n 8" descr="Sin título-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62" y="72994"/>
            <a:ext cx="4081707" cy="7874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199456" y="356053"/>
            <a:ext cx="68480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350" dirty="0">
                <a:latin typeface="Avenir Book"/>
                <a:cs typeface="Avenir Book"/>
              </a:rPr>
              <a:t>UAEM</a:t>
            </a:r>
            <a:endParaRPr lang="es-ES" sz="1350" dirty="0">
              <a:latin typeface="Avenir Book"/>
              <a:cs typeface="Avenir Book"/>
            </a:endParaRPr>
          </a:p>
        </p:txBody>
      </p:sp>
      <p:sp>
        <p:nvSpPr>
          <p:cNvPr id="10" name="Rectángulo 9"/>
          <p:cNvSpPr/>
          <p:nvPr/>
        </p:nvSpPr>
        <p:spPr>
          <a:xfrm rot="16200000">
            <a:off x="5126577" y="1500586"/>
            <a:ext cx="238335" cy="10491497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/>
        </p:nvSpPr>
        <p:spPr>
          <a:xfrm>
            <a:off x="10491493" y="6627168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CuadroTexto 11"/>
          <p:cNvSpPr txBox="1"/>
          <p:nvPr/>
        </p:nvSpPr>
        <p:spPr>
          <a:xfrm>
            <a:off x="10697142" y="6581001"/>
            <a:ext cx="12931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Septiembre 2018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2165213" y="1124744"/>
            <a:ext cx="8001056" cy="918418"/>
          </a:xfrm>
        </p:spPr>
        <p:txBody>
          <a:bodyPr>
            <a:normAutofit/>
          </a:bodyPr>
          <a:lstStyle/>
          <a:p>
            <a:pPr algn="ctr"/>
            <a:r>
              <a:rPr lang="es-ES" sz="4000" b="1" u="sng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Origen.</a:t>
            </a:r>
            <a:endParaRPr lang="es-ES" sz="4000" b="1" u="sng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1199456" y="1916832"/>
            <a:ext cx="10297144" cy="4136726"/>
          </a:xfrm>
        </p:spPr>
        <p:txBody>
          <a:bodyPr/>
          <a:lstStyle/>
          <a:p>
            <a:endParaRPr lang="es-ES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045F7C"/>
              </a:buClr>
              <a:buFont typeface="Wingdings" pitchFamily="2" charset="2"/>
              <a:buChar char="Ø"/>
            </a:pPr>
            <a:r>
              <a:rPr lang="es-E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La contabilidad de costos se desarrolló en las empresas fabriles ante la necesidad de implementar  procedimientos y registros que  permiten acumular los costos realmente incurridos, para cada distinto artículo elaborado.</a:t>
            </a:r>
            <a:endParaRPr lang="es-E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 rot="16200000">
            <a:off x="3889396" y="-3889400"/>
            <a:ext cx="1012190" cy="879099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 rot="16200000">
            <a:off x="9985397" y="-1194412"/>
            <a:ext cx="1012192" cy="340101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08568" y="182058"/>
            <a:ext cx="8018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agen 10" descr="Sin título-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62" y="72994"/>
            <a:ext cx="4081707" cy="787400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1199456" y="356053"/>
            <a:ext cx="68480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350" dirty="0">
                <a:latin typeface="Avenir Book"/>
                <a:cs typeface="Avenir Book"/>
              </a:rPr>
              <a:t>UAEM</a:t>
            </a:r>
            <a:endParaRPr lang="es-ES" sz="1350" dirty="0">
              <a:latin typeface="Avenir Book"/>
              <a:cs typeface="Avenir Book"/>
            </a:endParaRPr>
          </a:p>
        </p:txBody>
      </p:sp>
      <p:sp>
        <p:nvSpPr>
          <p:cNvPr id="12" name="Rectángulo 11"/>
          <p:cNvSpPr/>
          <p:nvPr/>
        </p:nvSpPr>
        <p:spPr>
          <a:xfrm rot="16200000">
            <a:off x="5126577" y="1500586"/>
            <a:ext cx="238335" cy="10491497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10491493" y="6627168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/>
          <p:cNvSpPr txBox="1"/>
          <p:nvPr/>
        </p:nvSpPr>
        <p:spPr>
          <a:xfrm>
            <a:off x="10697142" y="6581001"/>
            <a:ext cx="12931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Septiembre 2018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 txBox="1">
            <a:spLocks/>
          </p:cNvSpPr>
          <p:nvPr/>
        </p:nvSpPr>
        <p:spPr>
          <a:xfrm>
            <a:off x="2059753" y="1265091"/>
            <a:ext cx="8072494" cy="785818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lang="es-ES" sz="4000" b="1" u="sng" dirty="0">
                <a:latin typeface="Calibri Light" panose="020F0302020204030204" pitchFamily="34" charset="0"/>
                <a:ea typeface="Ebrima" panose="02000000000000000000" pitchFamily="2" charset="0"/>
                <a:cs typeface="Calibri Light" panose="020F0302020204030204" pitchFamily="34" charset="0"/>
              </a:rPr>
              <a:t>Objetivos.</a:t>
            </a:r>
            <a:endParaRPr lang="es-ES" sz="4000" b="1" u="sng" dirty="0">
              <a:solidFill>
                <a:schemeClr val="tx2"/>
              </a:solidFill>
              <a:latin typeface="Calibri Light" panose="020F0302020204030204" pitchFamily="34" charset="0"/>
              <a:ea typeface="Ebrima" panose="02000000000000000000" pitchFamily="2" charset="0"/>
              <a:cs typeface="Calibri Light" panose="020F0302020204030204" pitchFamily="34" charset="0"/>
            </a:endParaRPr>
          </a:p>
        </p:txBody>
      </p:sp>
      <p:sp>
        <p:nvSpPr>
          <p:cNvPr id="7" name="6 Marcador de contenido"/>
          <p:cNvSpPr>
            <a:spLocks noGrp="1"/>
          </p:cNvSpPr>
          <p:nvPr>
            <p:ph idx="1"/>
          </p:nvPr>
        </p:nvSpPr>
        <p:spPr>
          <a:xfrm>
            <a:off x="1199456" y="1935480"/>
            <a:ext cx="10009112" cy="4136726"/>
          </a:xfrm>
        </p:spPr>
        <p:txBody>
          <a:bodyPr/>
          <a:lstStyle/>
          <a:p>
            <a:pPr marL="514350" indent="-514350" algn="just">
              <a:buNone/>
              <a:defRPr/>
            </a:pPr>
            <a:endParaRPr lang="es-ES" u="sng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14350" indent="-514350" algn="just">
              <a:lnSpc>
                <a:spcPct val="150000"/>
              </a:lnSpc>
              <a:spcBef>
                <a:spcPts val="0"/>
              </a:spcBef>
              <a:buClr>
                <a:srgbClr val="045F7C"/>
              </a:buClr>
              <a:buFont typeface="Wingdings 2"/>
              <a:buAutoNum type="arabicPeriod"/>
              <a:defRPr/>
            </a:pPr>
            <a:r>
              <a:rPr lang="es-ES" u="sng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Surge como auxiliar</a:t>
            </a:r>
            <a:r>
              <a:rPr lang="es-E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: Suministra información periódica mas frecuente, oportuna y veraz.</a:t>
            </a:r>
          </a:p>
          <a:p>
            <a:pPr marL="514350" indent="-514350" algn="just">
              <a:lnSpc>
                <a:spcPct val="150000"/>
              </a:lnSpc>
              <a:spcBef>
                <a:spcPts val="0"/>
              </a:spcBef>
              <a:buClr>
                <a:srgbClr val="045F7C"/>
              </a:buClr>
              <a:buFont typeface="Wingdings 2"/>
              <a:buAutoNum type="arabicPeriod"/>
              <a:defRPr/>
            </a:pPr>
            <a:r>
              <a:rPr lang="es-ES" u="sng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Costo </a:t>
            </a:r>
            <a:r>
              <a:rPr lang="es-ES" u="sng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unitario por producto</a:t>
            </a:r>
            <a:r>
              <a:rPr lang="es-E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: Permite saber que productos genera utilidades y otros originan perdidas. </a:t>
            </a:r>
          </a:p>
          <a:p>
            <a:pPr>
              <a:buNone/>
              <a:defRPr/>
            </a:pPr>
            <a:endParaRPr lang="es-ES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None/>
            </a:pPr>
            <a:endParaRPr lang="es-E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 rot="16200000">
            <a:off x="3889396" y="-3889400"/>
            <a:ext cx="1012190" cy="879099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 rot="16200000">
            <a:off x="9985397" y="-1194412"/>
            <a:ext cx="1012192" cy="340101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08568" y="182058"/>
            <a:ext cx="8018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agen 10" descr="Sin título-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62" y="72994"/>
            <a:ext cx="4081707" cy="787400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1199456" y="356053"/>
            <a:ext cx="68480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350" dirty="0">
                <a:latin typeface="Avenir Book"/>
                <a:cs typeface="Avenir Book"/>
              </a:rPr>
              <a:t>UAEM</a:t>
            </a:r>
            <a:endParaRPr lang="es-ES" sz="1350" dirty="0">
              <a:latin typeface="Avenir Book"/>
              <a:cs typeface="Avenir Book"/>
            </a:endParaRPr>
          </a:p>
        </p:txBody>
      </p:sp>
      <p:sp>
        <p:nvSpPr>
          <p:cNvPr id="12" name="Rectángulo 11"/>
          <p:cNvSpPr/>
          <p:nvPr/>
        </p:nvSpPr>
        <p:spPr>
          <a:xfrm rot="16200000">
            <a:off x="5126577" y="1500586"/>
            <a:ext cx="238335" cy="10491497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10491493" y="6627168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/>
          <p:cNvSpPr txBox="1"/>
          <p:nvPr/>
        </p:nvSpPr>
        <p:spPr>
          <a:xfrm>
            <a:off x="10697142" y="6581001"/>
            <a:ext cx="12931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Septiembre 2018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 txBox="1">
            <a:spLocks/>
          </p:cNvSpPr>
          <p:nvPr/>
        </p:nvSpPr>
        <p:spPr>
          <a:xfrm>
            <a:off x="2061175" y="1149662"/>
            <a:ext cx="8072494" cy="785818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lang="es-ES" sz="4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Características.</a:t>
            </a:r>
            <a:endParaRPr lang="es-ES" sz="4000" b="1" u="sng" dirty="0">
              <a:solidFill>
                <a:schemeClr val="tx2"/>
              </a:solidFill>
              <a:latin typeface="Calibri Light" panose="020F0302020204030204" pitchFamily="34" charset="0"/>
              <a:ea typeface="+mj-ea"/>
              <a:cs typeface="Calibri Light" panose="020F0302020204030204" pitchFamily="34" charset="0"/>
            </a:endParaRPr>
          </a:p>
        </p:txBody>
      </p:sp>
      <p:sp>
        <p:nvSpPr>
          <p:cNvPr id="10" name="9 Marcador de contenido"/>
          <p:cNvSpPr>
            <a:spLocks noGrp="1"/>
          </p:cNvSpPr>
          <p:nvPr>
            <p:ph idx="1"/>
          </p:nvPr>
        </p:nvSpPr>
        <p:spPr>
          <a:xfrm>
            <a:off x="1199456" y="1935480"/>
            <a:ext cx="10009112" cy="4208164"/>
          </a:xfrm>
        </p:spPr>
        <p:txBody>
          <a:bodyPr>
            <a:normAutofit/>
          </a:bodyPr>
          <a:lstStyle/>
          <a:p>
            <a:pPr marL="571500" indent="-571500">
              <a:lnSpc>
                <a:spcPct val="150000"/>
              </a:lnSpc>
              <a:spcBef>
                <a:spcPts val="0"/>
              </a:spcBef>
              <a:buClr>
                <a:srgbClr val="045F7C"/>
              </a:buClr>
              <a:buFont typeface="+mj-lt"/>
              <a:buAutoNum type="romanUcPeriod"/>
            </a:pPr>
            <a:r>
              <a:rPr lang="es-E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Formulación frecuente y correcta de Estados Financieros.</a:t>
            </a:r>
          </a:p>
          <a:p>
            <a:pPr marL="571500" indent="-571500">
              <a:lnSpc>
                <a:spcPct val="150000"/>
              </a:lnSpc>
              <a:spcBef>
                <a:spcPts val="0"/>
              </a:spcBef>
              <a:buClr>
                <a:srgbClr val="045F7C"/>
              </a:buClr>
              <a:buFont typeface="+mj-lt"/>
              <a:buAutoNum type="romanUcPeriod"/>
            </a:pPr>
            <a:r>
              <a:rPr lang="es-E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Conocimiento de costos unitarios.</a:t>
            </a:r>
          </a:p>
          <a:p>
            <a:pPr marL="571500" indent="-571500">
              <a:lnSpc>
                <a:spcPct val="150000"/>
              </a:lnSpc>
              <a:spcBef>
                <a:spcPts val="0"/>
              </a:spcBef>
              <a:buClr>
                <a:srgbClr val="045F7C"/>
              </a:buClr>
              <a:buFont typeface="+mj-lt"/>
              <a:buAutoNum type="romanUcPeriod"/>
            </a:pPr>
            <a:r>
              <a:rPr lang="es-E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Control.</a:t>
            </a:r>
          </a:p>
          <a:p>
            <a:pPr marL="571500" indent="-571500">
              <a:lnSpc>
                <a:spcPct val="150000"/>
              </a:lnSpc>
              <a:spcBef>
                <a:spcPts val="0"/>
              </a:spcBef>
              <a:buClr>
                <a:srgbClr val="045F7C"/>
              </a:buClr>
              <a:buFont typeface="+mj-lt"/>
              <a:buAutoNum type="romanUcPeriod"/>
            </a:pPr>
            <a:r>
              <a:rPr lang="es-E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Contribución a la planeación de utilidades y elección de alternativas.</a:t>
            </a:r>
          </a:p>
          <a:p>
            <a:pPr marL="571500" indent="-571500">
              <a:lnSpc>
                <a:spcPct val="150000"/>
              </a:lnSpc>
              <a:spcBef>
                <a:spcPts val="0"/>
              </a:spcBef>
              <a:buClr>
                <a:srgbClr val="045F7C"/>
              </a:buClr>
              <a:buFont typeface="+mj-lt"/>
              <a:buAutoNum type="romanUcPeriod"/>
            </a:pPr>
            <a:r>
              <a:rPr lang="es-E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Técnica presupuestal en planeación y control.</a:t>
            </a: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endParaRPr lang="es-E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 rot="16200000">
            <a:off x="3889396" y="-3889400"/>
            <a:ext cx="1012190" cy="879099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/>
        </p:nvSpPr>
        <p:spPr>
          <a:xfrm rot="16200000">
            <a:off x="9985397" y="-1194412"/>
            <a:ext cx="1012192" cy="340101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08568" y="182058"/>
            <a:ext cx="8018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agen 10" descr="Sin título-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62" y="72994"/>
            <a:ext cx="4081707" cy="7874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199456" y="356053"/>
            <a:ext cx="68480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350" dirty="0">
                <a:latin typeface="Avenir Book"/>
                <a:cs typeface="Avenir Book"/>
              </a:rPr>
              <a:t>UAEM</a:t>
            </a:r>
            <a:endParaRPr lang="es-ES" sz="1350" dirty="0">
              <a:latin typeface="Avenir Book"/>
              <a:cs typeface="Avenir Book"/>
            </a:endParaRPr>
          </a:p>
        </p:txBody>
      </p:sp>
      <p:sp>
        <p:nvSpPr>
          <p:cNvPr id="12" name="Rectángulo 11"/>
          <p:cNvSpPr/>
          <p:nvPr/>
        </p:nvSpPr>
        <p:spPr>
          <a:xfrm rot="16200000">
            <a:off x="5126577" y="1500586"/>
            <a:ext cx="238335" cy="10491497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10491493" y="6627168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/>
          <p:cNvSpPr txBox="1"/>
          <p:nvPr/>
        </p:nvSpPr>
        <p:spPr>
          <a:xfrm>
            <a:off x="10697142" y="6581001"/>
            <a:ext cx="12931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Septiembre 2018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 txBox="1">
            <a:spLocks/>
          </p:cNvSpPr>
          <p:nvPr/>
        </p:nvSpPr>
        <p:spPr>
          <a:xfrm>
            <a:off x="2166910" y="1147706"/>
            <a:ext cx="8072494" cy="785818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lang="es-ES" sz="4000" b="1" u="sng" dirty="0">
                <a:latin typeface="+mj-lt"/>
              </a:rPr>
              <a:t>Definición de contabilidad de costos.</a:t>
            </a:r>
            <a:endParaRPr lang="es-ES" sz="4000" b="1" u="sng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6 Marcador de contenido"/>
          <p:cNvSpPr>
            <a:spLocks noGrp="1"/>
          </p:cNvSpPr>
          <p:nvPr>
            <p:ph idx="1"/>
          </p:nvPr>
        </p:nvSpPr>
        <p:spPr>
          <a:xfrm>
            <a:off x="1199456" y="1935480"/>
            <a:ext cx="10009112" cy="4208164"/>
          </a:xfrm>
        </p:spPr>
        <p:txBody>
          <a:bodyPr/>
          <a:lstStyle/>
          <a:p>
            <a:pPr algn="just"/>
            <a:endParaRPr lang="es-ES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045F7C"/>
              </a:buClr>
            </a:pPr>
            <a:r>
              <a:rPr lang="es-ES" u="sng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Contabilidad de Costos</a:t>
            </a:r>
            <a:r>
              <a:rPr lang="es-E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. Es un área de la contabilidad que comprende la predeterminación, acumulación, registro, distribución, análisis e interpretación de los costos de producción. Realiza proyecciones a futuro a través de los presupuestos.</a:t>
            </a:r>
          </a:p>
          <a:p>
            <a:pPr algn="just">
              <a:buClr>
                <a:srgbClr val="045F7C"/>
              </a:buClr>
            </a:pPr>
            <a:endParaRPr lang="es-ES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None/>
            </a:pPr>
            <a:endParaRPr lang="es-E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 rot="16200000">
            <a:off x="3889396" y="-3889400"/>
            <a:ext cx="1012190" cy="879099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 rot="16200000">
            <a:off x="9985397" y="-1194412"/>
            <a:ext cx="1012192" cy="340101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08568" y="182058"/>
            <a:ext cx="8018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agen 10" descr="Sin título-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62" y="72994"/>
            <a:ext cx="4081707" cy="7874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199456" y="356053"/>
            <a:ext cx="68480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350" dirty="0">
                <a:latin typeface="Avenir Book"/>
                <a:cs typeface="Avenir Book"/>
              </a:rPr>
              <a:t>UAEM</a:t>
            </a:r>
            <a:endParaRPr lang="es-ES" sz="1350" dirty="0">
              <a:latin typeface="Avenir Book"/>
              <a:cs typeface="Avenir Book"/>
            </a:endParaRPr>
          </a:p>
        </p:txBody>
      </p:sp>
      <p:sp>
        <p:nvSpPr>
          <p:cNvPr id="12" name="Rectángulo 11"/>
          <p:cNvSpPr/>
          <p:nvPr/>
        </p:nvSpPr>
        <p:spPr>
          <a:xfrm rot="16200000">
            <a:off x="5126577" y="1500586"/>
            <a:ext cx="238335" cy="10491497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10491493" y="6627168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/>
          <p:cNvSpPr txBox="1"/>
          <p:nvPr/>
        </p:nvSpPr>
        <p:spPr>
          <a:xfrm>
            <a:off x="10697142" y="6581001"/>
            <a:ext cx="12931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Septiembre 2018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1642</TotalTime>
  <Words>2214</Words>
  <Application>Microsoft Office PowerPoint</Application>
  <PresentationFormat>Panorámica</PresentationFormat>
  <Paragraphs>457</Paragraphs>
  <Slides>44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44</vt:i4>
      </vt:variant>
    </vt:vector>
  </HeadingPairs>
  <TitlesOfParts>
    <vt:vector size="55" baseType="lpstr">
      <vt:lpstr>Andalus</vt:lpstr>
      <vt:lpstr>Arial</vt:lpstr>
      <vt:lpstr>Avenir Book</vt:lpstr>
      <vt:lpstr>Calibri</vt:lpstr>
      <vt:lpstr>Calibri Light</vt:lpstr>
      <vt:lpstr>Ebrima</vt:lpstr>
      <vt:lpstr>Garamond</vt:lpstr>
      <vt:lpstr>Times New Roman</vt:lpstr>
      <vt:lpstr>Wingdings</vt:lpstr>
      <vt:lpstr>Wingdings 2</vt:lpstr>
      <vt:lpstr>Tema de Office</vt:lpstr>
      <vt:lpstr>Presentación de PowerPoint</vt:lpstr>
      <vt:lpstr>Guion explicativo para el empleo del material, con relación a los objetivos y contenidos del curso.</vt:lpstr>
      <vt:lpstr>Presentación de PowerPoint</vt:lpstr>
      <vt:lpstr>Presentación de PowerPoint</vt:lpstr>
      <vt:lpstr>Presentación de PowerPoint</vt:lpstr>
      <vt:lpstr>Origen.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Sistema de costeo por órdenes.</vt:lpstr>
      <vt:lpstr>Presentación de PowerPoint</vt:lpstr>
      <vt:lpstr>Sistema de costeo por procesos.</vt:lpstr>
      <vt:lpstr>Características del sistema.</vt:lpstr>
      <vt:lpstr>Pasos para un sistema de costeo por procesos.</vt:lpstr>
      <vt:lpstr>Presentación de PowerPoint</vt:lpstr>
      <vt:lpstr>Método de unidades transferidas.</vt:lpstr>
      <vt:lpstr>Método de unidades iniciadas y terminadas.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HOME</dc:creator>
  <cp:lastModifiedBy>lizbeth sandoval juarez</cp:lastModifiedBy>
  <cp:revision>149</cp:revision>
  <dcterms:created xsi:type="dcterms:W3CDTF">2011-09-10T00:48:05Z</dcterms:created>
  <dcterms:modified xsi:type="dcterms:W3CDTF">2018-09-27T21:53:13Z</dcterms:modified>
</cp:coreProperties>
</file>