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1" r:id="rId2"/>
    <p:sldId id="312" r:id="rId3"/>
    <p:sldId id="313" r:id="rId4"/>
    <p:sldId id="314" r:id="rId5"/>
    <p:sldId id="258" r:id="rId6"/>
    <p:sldId id="259" r:id="rId7"/>
    <p:sldId id="303" r:id="rId8"/>
    <p:sldId id="305" r:id="rId9"/>
    <p:sldId id="261" r:id="rId10"/>
    <p:sldId id="262" r:id="rId11"/>
    <p:sldId id="263" r:id="rId12"/>
    <p:sldId id="264" r:id="rId13"/>
    <p:sldId id="265" r:id="rId14"/>
    <p:sldId id="266" r:id="rId15"/>
    <p:sldId id="267" r:id="rId16"/>
    <p:sldId id="306"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8" r:id="rId36"/>
    <p:sldId id="287" r:id="rId37"/>
    <p:sldId id="295" r:id="rId38"/>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3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912" autoAdjust="0"/>
    <p:restoredTop sz="94660"/>
  </p:normalViewPr>
  <p:slideViewPr>
    <p:cSldViewPr snapToGrid="0">
      <p:cViewPr varScale="1">
        <p:scale>
          <a:sx n="38" d="100"/>
          <a:sy n="38" d="100"/>
        </p:scale>
        <p:origin x="54" y="6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5A882420-92EA-47F7-93BF-AD889F5B3945}"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149519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802886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9848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151084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5A882420-92EA-47F7-93BF-AD889F5B3945}"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11948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5A882420-92EA-47F7-93BF-AD889F5B3945}" type="datetimeFigureOut">
              <a:rPr lang="es-ES" smtClean="0"/>
              <a:t>24/09/2018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400795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5A882420-92EA-47F7-93BF-AD889F5B3945}" type="datetimeFigureOut">
              <a:rPr lang="es-ES" smtClean="0"/>
              <a:t>24/09/2018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466732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5A882420-92EA-47F7-93BF-AD889F5B3945}" type="datetimeFigureOut">
              <a:rPr lang="es-ES" smtClean="0"/>
              <a:t>24/09/2018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1901026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A882420-92EA-47F7-93BF-AD889F5B3945}" type="datetimeFigureOut">
              <a:rPr lang="es-ES" smtClean="0"/>
              <a:t>24/09/2018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65749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A882420-92EA-47F7-93BF-AD889F5B3945}" type="datetimeFigureOut">
              <a:rPr lang="es-ES" smtClean="0"/>
              <a:t>24/09/2018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660939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A882420-92EA-47F7-93BF-AD889F5B3945}" type="datetimeFigureOut">
              <a:rPr lang="es-ES" smtClean="0"/>
              <a:t>24/09/2018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50930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882420-92EA-47F7-93BF-AD889F5B3945}" type="datetimeFigureOut">
              <a:rPr lang="es-ES" smtClean="0"/>
              <a:t>24/09/2018</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048A7C-5A04-4E96-AEC8-F380C674E356}" type="slidenum">
              <a:rPr lang="es-ES" smtClean="0"/>
              <a:t>‹Nº›</a:t>
            </a:fld>
            <a:endParaRPr lang="es-ES"/>
          </a:p>
        </p:txBody>
      </p:sp>
    </p:spTree>
    <p:extLst>
      <p:ext uri="{BB962C8B-B14F-4D97-AF65-F5344CB8AC3E}">
        <p14:creationId xmlns:p14="http://schemas.microsoft.com/office/powerpoint/2010/main" val="1213731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lexicoon.org/es/geofisic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recursos.cnice.mec.es/biosfera/alumno/4ESO/MedioNatural1I/contenido1.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glossary.oilfield.slb.com/es/Disciplines/Geophysics.asp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23399" y="592299"/>
            <a:ext cx="10966015" cy="2246769"/>
          </a:xfrm>
          <a:prstGeom prst="rect">
            <a:avLst/>
          </a:prstGeom>
        </p:spPr>
        <p:txBody>
          <a:bodyPr wrap="none">
            <a:spAutoFit/>
          </a:bodyPr>
          <a:lstStyle/>
          <a:p>
            <a:pPr algn="ctr"/>
            <a:r>
              <a:rPr lang="es-ES" sz="2800" b="1" dirty="0">
                <a:cs typeface="Arial" panose="020B0604020202020204" pitchFamily="34" charset="0"/>
              </a:rPr>
              <a:t>LICENCIATURA EN GEOLOGÍA AMBIENTAL Y RECURSOS HÍDRICOS</a:t>
            </a:r>
          </a:p>
          <a:p>
            <a:pPr algn="ctr"/>
            <a:endParaRPr lang="es-ES" sz="2800" b="1" dirty="0">
              <a:cs typeface="Arial" panose="020B0604020202020204" pitchFamily="34" charset="0"/>
            </a:endParaRPr>
          </a:p>
          <a:p>
            <a:pPr algn="ctr"/>
            <a:endParaRPr lang="es-MX" sz="2800" b="1" dirty="0">
              <a:cs typeface="Arial" panose="020B0604020202020204" pitchFamily="34" charset="0"/>
            </a:endParaRPr>
          </a:p>
          <a:p>
            <a:r>
              <a:rPr lang="es-MX" sz="2800" b="1" dirty="0">
                <a:cs typeface="Arial" panose="020B0604020202020204" pitchFamily="34" charset="0"/>
              </a:rPr>
              <a:t>UNIDAD DE APRENDIZAJE: </a:t>
            </a:r>
            <a:r>
              <a:rPr lang="es-MX" sz="2800" b="1" dirty="0"/>
              <a:t>INTRODUCCIÓN A LOS MÉTODOS GEOFÍSICOS</a:t>
            </a:r>
            <a:endParaRPr lang="es-MX" sz="2800" dirty="0"/>
          </a:p>
          <a:p>
            <a:pPr algn="ctr"/>
            <a:r>
              <a:rPr lang="es-ES" sz="2800" b="1" dirty="0"/>
              <a:t>Semestre en que se imparte: 5to</a:t>
            </a:r>
          </a:p>
        </p:txBody>
      </p:sp>
      <p:pic>
        <p:nvPicPr>
          <p:cNvPr id="6" name="Imagen 5"/>
          <p:cNvPicPr>
            <a:picLocks noChangeAspect="1"/>
          </p:cNvPicPr>
          <p:nvPr/>
        </p:nvPicPr>
        <p:blipFill>
          <a:blip r:embed="rId2"/>
          <a:stretch>
            <a:fillRect/>
          </a:stretch>
        </p:blipFill>
        <p:spPr>
          <a:xfrm>
            <a:off x="425341" y="3287460"/>
            <a:ext cx="1572272" cy="1346004"/>
          </a:xfrm>
          <a:prstGeom prst="rect">
            <a:avLst/>
          </a:prstGeom>
        </p:spPr>
      </p:pic>
      <p:sp>
        <p:nvSpPr>
          <p:cNvPr id="2" name="Rectángulo 1"/>
          <p:cNvSpPr/>
          <p:nvPr/>
        </p:nvSpPr>
        <p:spPr>
          <a:xfrm>
            <a:off x="2423043" y="3452630"/>
            <a:ext cx="3478261" cy="954107"/>
          </a:xfrm>
          <a:prstGeom prst="rect">
            <a:avLst/>
          </a:prstGeom>
        </p:spPr>
        <p:txBody>
          <a:bodyPr wrap="none">
            <a:spAutoFit/>
          </a:bodyPr>
          <a:lstStyle/>
          <a:p>
            <a:pPr algn="ctr"/>
            <a:r>
              <a:rPr lang="es-MX" sz="2800" b="1" dirty="0">
                <a:cs typeface="Arial" panose="020B0604020202020204" pitchFamily="34" charset="0"/>
              </a:rPr>
              <a:t>Facultad de Geografía</a:t>
            </a:r>
          </a:p>
          <a:p>
            <a:pPr algn="ctr"/>
            <a:r>
              <a:rPr lang="es-ES" sz="2800" b="1" dirty="0">
                <a:cs typeface="Arial" panose="020B0604020202020204" pitchFamily="34" charset="0"/>
              </a:rPr>
              <a:t>UAEM</a:t>
            </a:r>
            <a:endParaRPr lang="es-ES" sz="2800" b="1" dirty="0"/>
          </a:p>
        </p:txBody>
      </p:sp>
      <p:sp>
        <p:nvSpPr>
          <p:cNvPr id="3" name="CuadroTexto 2"/>
          <p:cNvSpPr txBox="1"/>
          <p:nvPr/>
        </p:nvSpPr>
        <p:spPr>
          <a:xfrm>
            <a:off x="4037431" y="5303520"/>
            <a:ext cx="3634135" cy="830997"/>
          </a:xfrm>
          <a:prstGeom prst="rect">
            <a:avLst/>
          </a:prstGeom>
          <a:noFill/>
        </p:spPr>
        <p:txBody>
          <a:bodyPr wrap="none" rtlCol="0">
            <a:spAutoFit/>
          </a:bodyPr>
          <a:lstStyle/>
          <a:p>
            <a:pPr algn="ctr"/>
            <a:r>
              <a:rPr lang="es-ES" sz="2400" b="1" dirty="0"/>
              <a:t>Dr. Alexis Ordaz Hernández</a:t>
            </a:r>
          </a:p>
          <a:p>
            <a:pPr algn="ctr"/>
            <a:r>
              <a:rPr lang="es-ES" sz="2400" b="1" dirty="0"/>
              <a:t>Septiembre del 2018</a:t>
            </a:r>
            <a:endParaRPr lang="es-MX" sz="2400" b="1" dirty="0"/>
          </a:p>
        </p:txBody>
      </p:sp>
    </p:spTree>
    <p:extLst>
      <p:ext uri="{BB962C8B-B14F-4D97-AF65-F5344CB8AC3E}">
        <p14:creationId xmlns:p14="http://schemas.microsoft.com/office/powerpoint/2010/main" val="165437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7505" y="652979"/>
            <a:ext cx="11787115" cy="1862048"/>
          </a:xfrm>
          <a:prstGeom prst="rect">
            <a:avLst/>
          </a:prstGeom>
        </p:spPr>
        <p:txBody>
          <a:bodyPr wrap="square">
            <a:spAutoFit/>
          </a:bodyPr>
          <a:lstStyle/>
          <a:p>
            <a:pPr algn="just">
              <a:lnSpc>
                <a:spcPct val="115000"/>
              </a:lnSpc>
              <a:spcAft>
                <a:spcPts val="0"/>
              </a:spcAft>
            </a:pPr>
            <a:endParaRPr lang="es-MX"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effectLst/>
                <a:latin typeface="Arial" panose="020B0604020202020204" pitchFamily="34" charset="0"/>
                <a:ea typeface="Calibri" panose="020F0502020204030204" pitchFamily="34" charset="0"/>
                <a:cs typeface="Arial" panose="020B0604020202020204" pitchFamily="34" charset="0"/>
              </a:rPr>
              <a:t> </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ES" sz="2000" b="1" dirty="0">
                <a:effectLst/>
                <a:latin typeface="Arial" panose="020B0604020202020204" pitchFamily="34" charset="0"/>
                <a:ea typeface="Times New Roman" panose="02020603050405020304" pitchFamily="18" charset="0"/>
                <a:cs typeface="Arial" panose="020B0604020202020204" pitchFamily="34" charset="0"/>
              </a:rPr>
              <a:t>Prospección Geofísica:</a:t>
            </a:r>
            <a:r>
              <a:rPr lang="es-ES" sz="2000" dirty="0">
                <a:effectLst/>
                <a:latin typeface="Arial" panose="020B0604020202020204" pitchFamily="34" charset="0"/>
                <a:ea typeface="Times New Roman" panose="02020603050405020304" pitchFamily="18" charset="0"/>
                <a:cs typeface="Arial" panose="020B0604020202020204" pitchFamily="34" charset="0"/>
              </a:rPr>
              <a:t> </a:t>
            </a:r>
            <a:r>
              <a:rPr lang="es-ES" sz="2000" dirty="0">
                <a:latin typeface="Arial" panose="020B0604020202020204" pitchFamily="34" charset="0"/>
                <a:ea typeface="Calibri" panose="020F0502020204030204" pitchFamily="34" charset="0"/>
                <a:cs typeface="Arial" panose="020B0604020202020204" pitchFamily="34" charset="0"/>
              </a:rPr>
              <a:t>Es un conjunto de técnicas físicas y matemáticas, aplicadas a la exploración del subsuelo para la búsqueda de sustancias útiles (petróleo, agua subterránea, minerales, etc.) por medio de observaciones realizadas en la superficie de la tierra.</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202442" y="2972806"/>
            <a:ext cx="11787116" cy="2888483"/>
          </a:xfrm>
          <a:prstGeom prst="rect">
            <a:avLst/>
          </a:prstGeom>
        </p:spPr>
        <p:txBody>
          <a:bodyPr wrap="square">
            <a:spAutoFit/>
          </a:bodyPr>
          <a:lstStyle/>
          <a:p>
            <a:pPr algn="just">
              <a:lnSpc>
                <a:spcPct val="115000"/>
              </a:lnSpc>
              <a:spcAft>
                <a:spcPts val="0"/>
              </a:spcAft>
            </a:pPr>
            <a:r>
              <a:rPr lang="es-ES" dirty="0">
                <a:effectLst/>
                <a:latin typeface="Arial" panose="020B0604020202020204" pitchFamily="34" charset="0"/>
                <a:ea typeface="Times New Roman" panose="02020603050405020304" pitchFamily="18"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ES" sz="2000" b="1" dirty="0">
                <a:effectLst/>
                <a:latin typeface="Arial" panose="020B0604020202020204" pitchFamily="34" charset="0"/>
                <a:ea typeface="Times New Roman" panose="02020603050405020304" pitchFamily="18" charset="0"/>
                <a:cs typeface="Arial" panose="020B0604020202020204" pitchFamily="34" charset="0"/>
              </a:rPr>
              <a:t>Prospección Eléctrica:</a:t>
            </a:r>
            <a:r>
              <a:rPr lang="es-ES" sz="2000" dirty="0">
                <a:effectLst/>
                <a:latin typeface="Arial" panose="020B0604020202020204" pitchFamily="34" charset="0"/>
                <a:ea typeface="Times New Roman" panose="02020603050405020304" pitchFamily="18" charset="0"/>
                <a:cs typeface="Arial" panose="020B0604020202020204" pitchFamily="34" charset="0"/>
              </a:rPr>
              <a:t> Son sondeos eléctricos para estimar la distribución de la resistividad en una sección del terreno. La resistividad mide la mayor o menor facilidad con la que la corriente eléctrica atraviesa la tierra, basándose en el hecho de que ciertos materiales tienen menos resistencia que otros. De esta manera se obtiene imágenes del subsuelo que entregan información de la disposición de los materiales en él.</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ES" sz="2000" dirty="0">
                <a:effectLst/>
                <a:latin typeface="Arial" panose="020B0604020202020204" pitchFamily="34" charset="0"/>
                <a:ea typeface="Times New Roman" panose="02020603050405020304" pitchFamily="18" charset="0"/>
                <a:cs typeface="Arial" panose="020B0604020202020204" pitchFamily="34" charset="0"/>
              </a:rPr>
              <a:t>Se utiliza con frecuencia para medir la profundidad a la que se encuentra la roca firme en proyectos de ingeniería civil;  o levantar el mapa de características estructurales.</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7" name="Grupo 6">
            <a:extLst>
              <a:ext uri="{FF2B5EF4-FFF2-40B4-BE49-F238E27FC236}">
                <a16:creationId xmlns:a16="http://schemas.microsoft.com/office/drawing/2014/main" xmlns="" id="{38DB89AB-A822-4836-A7FE-498FF4A524F6}"/>
              </a:ext>
            </a:extLst>
          </p:cNvPr>
          <p:cNvGrpSpPr/>
          <p:nvPr/>
        </p:nvGrpSpPr>
        <p:grpSpPr>
          <a:xfrm>
            <a:off x="0" y="-85785"/>
            <a:ext cx="12192000" cy="775084"/>
            <a:chOff x="0" y="-85785"/>
            <a:chExt cx="12192000" cy="775084"/>
          </a:xfrm>
        </p:grpSpPr>
        <p:sp>
          <p:nvSpPr>
            <p:cNvPr id="8" name="Rectángulo 7">
              <a:extLst>
                <a:ext uri="{FF2B5EF4-FFF2-40B4-BE49-F238E27FC236}">
                  <a16:creationId xmlns:a16="http://schemas.microsoft.com/office/drawing/2014/main" xmlns="" id="{31463E61-ED8B-43E8-83C2-964DFB41EBF9}"/>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xmlns="" id="{B2B73EE4-8023-4FA5-B3D4-0B7F8CFB65ED}"/>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493817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23081" y="571092"/>
            <a:ext cx="11313994" cy="1938992"/>
          </a:xfrm>
          <a:prstGeom prst="rect">
            <a:avLst/>
          </a:prstGeom>
        </p:spPr>
        <p:txBody>
          <a:bodyPr wrap="square">
            <a:spAutoFit/>
          </a:bodyPr>
          <a:lstStyle/>
          <a:p>
            <a:pPr algn="just"/>
            <a:r>
              <a:rPr lang="es-ES" sz="2000" b="1" dirty="0">
                <a:effectLst/>
                <a:latin typeface="Arial" panose="020B0604020202020204" pitchFamily="34" charset="0"/>
                <a:ea typeface="Times New Roman" panose="02020603050405020304" pitchFamily="18" charset="0"/>
                <a:cs typeface="Arial" panose="020B0604020202020204" pitchFamily="34" charset="0"/>
              </a:rPr>
              <a:t>Prospección Electromagnética</a:t>
            </a:r>
            <a:r>
              <a:rPr lang="es-ES" sz="2000" dirty="0">
                <a:effectLst/>
                <a:latin typeface="Arial" panose="020B0604020202020204" pitchFamily="34" charset="0"/>
                <a:ea typeface="Times New Roman" panose="02020603050405020304" pitchFamily="18" charset="0"/>
                <a:cs typeface="Arial" panose="020B0604020202020204" pitchFamily="34" charset="0"/>
              </a:rPr>
              <a:t>: </a:t>
            </a:r>
            <a:r>
              <a:rPr lang="es-ES" sz="2000" dirty="0">
                <a:latin typeface="Arial" panose="020B0604020202020204" pitchFamily="34" charset="0"/>
                <a:cs typeface="Arial" panose="020B0604020202020204" pitchFamily="34" charset="0"/>
              </a:rPr>
              <a:t>Se basan en la medida y análisis del comportamiento de los campos electromagnéticos inducidos en el terreno mediante impulsos de corriente de cierta intensidad, circulando por una bobina situada horizontalmente sobre el suelo.</a:t>
            </a:r>
          </a:p>
          <a:p>
            <a:pPr algn="just"/>
            <a:r>
              <a:rPr lang="es-ES" sz="2000" dirty="0">
                <a:latin typeface="Arial" panose="020B0604020202020204" pitchFamily="34" charset="0"/>
                <a:cs typeface="Arial" panose="020B0604020202020204" pitchFamily="34" charset="0"/>
              </a:rPr>
              <a:t>El equipo de prospección se compone de un transmisor de corriente con su fuente de alimentación, una bobina transmisora, el receptor de los campos inducidos y un registrador digital de los datos obtenidos, que permite su posterior estudio y análisis.</a:t>
            </a:r>
          </a:p>
        </p:txBody>
      </p:sp>
      <p:sp>
        <p:nvSpPr>
          <p:cNvPr id="5" name="Rectángulo 4"/>
          <p:cNvSpPr/>
          <p:nvPr/>
        </p:nvSpPr>
        <p:spPr>
          <a:xfrm>
            <a:off x="423081" y="3054684"/>
            <a:ext cx="11313994" cy="2547172"/>
          </a:xfrm>
          <a:prstGeom prst="rect">
            <a:avLst/>
          </a:prstGeom>
        </p:spPr>
        <p:txBody>
          <a:bodyPr wrap="square">
            <a:spAutoFit/>
          </a:bodyPr>
          <a:lstStyle/>
          <a:p>
            <a:pPr algn="just">
              <a:lnSpc>
                <a:spcPct val="115000"/>
              </a:lnSpc>
              <a:spcAft>
                <a:spcPts val="0"/>
              </a:spcAft>
            </a:pPr>
            <a:r>
              <a:rPr lang="es-ES" sz="2000" b="1" dirty="0">
                <a:effectLst/>
                <a:latin typeface="Arial" panose="020B0604020202020204" pitchFamily="34" charset="0"/>
                <a:ea typeface="Times New Roman" panose="02020603050405020304" pitchFamily="18" charset="0"/>
                <a:cs typeface="Times New Roman" panose="02020603050405020304" pitchFamily="18" charset="0"/>
              </a:rPr>
              <a:t>Prospección Gravimétrica</a:t>
            </a:r>
            <a:r>
              <a:rPr lang="es-ES" sz="2000" dirty="0">
                <a:effectLst/>
                <a:latin typeface="Arial" panose="020B0604020202020204" pitchFamily="34" charset="0"/>
                <a:ea typeface="Times New Roman" panose="02020603050405020304" pitchFamily="18" charset="0"/>
                <a:cs typeface="Times New Roman" panose="02020603050405020304" pitchFamily="18" charset="0"/>
              </a:rPr>
              <a:t>: Método de exploración que utiliza las variaciones del campo de gravedad para definir las características del subsuelo. Detecta las anomalías de gravedad que se traducen en diferencias de densidad del terreno. Por ejemplo, un déficit de gravedad (baja densidad) puede corresponder a domos de sal e hidrocarburos, mientras que un exceso de gravedad (alta densidad) puede corresponder a un cuerpo altamente mineralizado. De esta manera se obtiene información asociada a  las diferentes densidades de las rocas que componen la corteza, muy útil para </a:t>
            </a:r>
            <a:r>
              <a:rPr lang="es-ES" sz="2000" dirty="0">
                <a:latin typeface="Arial" panose="020B0604020202020204" pitchFamily="34" charset="0"/>
                <a:ea typeface="Times New Roman" panose="02020603050405020304" pitchFamily="18" charset="0"/>
                <a:cs typeface="Times New Roman" panose="02020603050405020304" pitchFamily="18" charset="0"/>
              </a:rPr>
              <a:t>la prospección de hidrocarburos</a:t>
            </a:r>
            <a:r>
              <a:rPr lang="es-ES" sz="2000" dirty="0">
                <a:effectLst/>
                <a:latin typeface="Arial" panose="020B0604020202020204" pitchFamily="34" charset="0"/>
                <a:ea typeface="Times New Roman" panose="02020603050405020304" pitchFamily="18" charset="0"/>
                <a:cs typeface="Times New Roman" panose="02020603050405020304" pitchFamily="18" charset="0"/>
              </a:rPr>
              <a:t>.</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9" name="Grupo 8">
            <a:extLst>
              <a:ext uri="{FF2B5EF4-FFF2-40B4-BE49-F238E27FC236}">
                <a16:creationId xmlns:a16="http://schemas.microsoft.com/office/drawing/2014/main" xmlns="" id="{0A98CCC4-4840-44F9-B6E6-6446744A0736}"/>
              </a:ext>
            </a:extLst>
          </p:cNvPr>
          <p:cNvGrpSpPr/>
          <p:nvPr/>
        </p:nvGrpSpPr>
        <p:grpSpPr>
          <a:xfrm>
            <a:off x="0" y="-85785"/>
            <a:ext cx="12192000" cy="775084"/>
            <a:chOff x="0" y="-85785"/>
            <a:chExt cx="12192000" cy="775084"/>
          </a:xfrm>
        </p:grpSpPr>
        <p:sp>
          <p:nvSpPr>
            <p:cNvPr id="10" name="Rectángulo 9">
              <a:extLst>
                <a:ext uri="{FF2B5EF4-FFF2-40B4-BE49-F238E27FC236}">
                  <a16:creationId xmlns:a16="http://schemas.microsoft.com/office/drawing/2014/main" xmlns="" id="{80C0F0DB-EF52-4DFF-A1C9-9B87BC191E5C}"/>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2D9BC3B8-C65E-436A-BFD4-03DE01B2C93E}"/>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742307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99247" y="643870"/>
            <a:ext cx="11462196" cy="2193229"/>
          </a:xfrm>
          <a:prstGeom prst="rect">
            <a:avLst/>
          </a:prstGeom>
        </p:spPr>
        <p:txBody>
          <a:bodyPr wrap="square">
            <a:spAutoFit/>
          </a:bodyPr>
          <a:lstStyle/>
          <a:p>
            <a:pPr algn="just">
              <a:lnSpc>
                <a:spcPct val="115000"/>
              </a:lnSpc>
              <a:spcAft>
                <a:spcPts val="0"/>
              </a:spcAft>
            </a:pPr>
            <a:r>
              <a:rPr lang="es-ES" sz="2000" b="1" dirty="0">
                <a:effectLst/>
                <a:latin typeface="Arial" panose="020B0604020202020204" pitchFamily="34" charset="0"/>
                <a:ea typeface="Times New Roman" panose="02020603050405020304" pitchFamily="18" charset="0"/>
                <a:cs typeface="Times New Roman" panose="02020603050405020304" pitchFamily="18" charset="0"/>
              </a:rPr>
              <a:t>Prospección Magnética: </a:t>
            </a:r>
            <a:r>
              <a:rPr lang="es-ES" sz="2000" dirty="0">
                <a:effectLst/>
                <a:latin typeface="Arial" panose="020B0604020202020204" pitchFamily="34" charset="0"/>
                <a:ea typeface="Times New Roman" panose="02020603050405020304" pitchFamily="18" charset="0"/>
                <a:cs typeface="Times New Roman" panose="02020603050405020304" pitchFamily="18" charset="0"/>
              </a:rPr>
              <a:t>Método que mide las pequeñas variaciones locales del campo magnético terrestre que puedan ser causadas por las variaciones en las propiedades magnéticas de las rocas del subsuelo.</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ES" sz="2000" dirty="0">
                <a:effectLst/>
                <a:latin typeface="Arial" panose="020B0604020202020204" pitchFamily="34" charset="0"/>
                <a:ea typeface="Times New Roman" panose="02020603050405020304" pitchFamily="18" charset="0"/>
                <a:cs typeface="Times New Roman" panose="02020603050405020304" pitchFamily="18" charset="0"/>
              </a:rPr>
              <a:t>Esta técnica define las características del subsuelo y puede ser utilizada para la prospección de yacimientos de minerales magnéticos; estudios tectónicos y de cartografía geológica; estudio de yacimientos arqueológicos (tanto terrestres como submarinos), entre otros.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510861" y="3430434"/>
            <a:ext cx="11118762" cy="2180597"/>
          </a:xfrm>
          <a:prstGeom prst="rect">
            <a:avLst/>
          </a:prstGeom>
        </p:spPr>
        <p:txBody>
          <a:bodyPr wrap="square">
            <a:spAutoFit/>
          </a:bodyPr>
          <a:lstStyle/>
          <a:p>
            <a:pPr algn="just">
              <a:lnSpc>
                <a:spcPct val="115000"/>
              </a:lnSpc>
              <a:spcAft>
                <a:spcPts val="0"/>
              </a:spcAft>
            </a:pPr>
            <a:r>
              <a:rPr lang="es-ES" sz="2000" b="1" dirty="0">
                <a:latin typeface="Arial" panose="020B0604020202020204" pitchFamily="34" charset="0"/>
                <a:ea typeface="Times New Roman" panose="02020603050405020304" pitchFamily="18" charset="0"/>
                <a:cs typeface="Arial" panose="020B0604020202020204" pitchFamily="34" charset="0"/>
              </a:rPr>
              <a:t>Prospección Radiométrica: </a:t>
            </a:r>
            <a:r>
              <a:rPr lang="es-ES" sz="2000" dirty="0">
                <a:latin typeface="Arial" panose="020B0604020202020204" pitchFamily="34" charset="0"/>
                <a:ea typeface="Times New Roman" panose="02020603050405020304" pitchFamily="18" charset="0"/>
                <a:cs typeface="Arial" panose="020B0604020202020204" pitchFamily="34" charset="0"/>
              </a:rPr>
              <a:t>Método que mide la radiación electromagnética, como una forma indirecta de identificar los distintos tipos de rocas. Se basa en la medición de las emanaciones naturales de rayos gamma propios de los elementos y minerales radiactivos. La presencia de sustancias radiactivas en las rocas puede ser utilizada en la búsqueda de yacimientos minerales tales como: Uranio, Zirconio, Berilio, radio, entre otros.</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ES" dirty="0">
                <a:latin typeface="Arial" panose="020B0604020202020204" pitchFamily="34" charset="0"/>
                <a:ea typeface="Times New Roman" panose="02020603050405020304" pitchFamily="18"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8" name="Grupo 7">
            <a:extLst>
              <a:ext uri="{FF2B5EF4-FFF2-40B4-BE49-F238E27FC236}">
                <a16:creationId xmlns:a16="http://schemas.microsoft.com/office/drawing/2014/main" xmlns="" id="{539E1C47-86EB-4C8B-849D-8A8ADF741894}"/>
              </a:ext>
            </a:extLst>
          </p:cNvPr>
          <p:cNvGrpSpPr/>
          <p:nvPr/>
        </p:nvGrpSpPr>
        <p:grpSpPr>
          <a:xfrm>
            <a:off x="0" y="-85785"/>
            <a:ext cx="12192000" cy="775084"/>
            <a:chOff x="0" y="-85785"/>
            <a:chExt cx="12192000" cy="775084"/>
          </a:xfrm>
        </p:grpSpPr>
        <p:sp>
          <p:nvSpPr>
            <p:cNvPr id="9" name="Rectángulo 8">
              <a:extLst>
                <a:ext uri="{FF2B5EF4-FFF2-40B4-BE49-F238E27FC236}">
                  <a16:creationId xmlns:a16="http://schemas.microsoft.com/office/drawing/2014/main" xmlns="" id="{C31409F6-8024-4505-A436-8D7B4C14F204}"/>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xmlns="" id="{0C5E9525-F738-4A3A-A1A4-2DEA479ECE70}"/>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290578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50760" y="408540"/>
            <a:ext cx="10998557" cy="2923877"/>
          </a:xfrm>
          <a:prstGeom prst="rect">
            <a:avLst/>
          </a:prstGeom>
        </p:spPr>
        <p:txBody>
          <a:bodyPr wrap="square">
            <a:spAutoFit/>
          </a:bodyPr>
          <a:lstStyle/>
          <a:p>
            <a:pPr algn="just">
              <a:lnSpc>
                <a:spcPct val="115000"/>
              </a:lnSpc>
              <a:spcAft>
                <a:spcPts val="0"/>
              </a:spcAft>
            </a:pPr>
            <a:r>
              <a:rPr lang="es-ES" sz="2000" b="1" dirty="0">
                <a:latin typeface="Arial" panose="020B0604020202020204" pitchFamily="34" charset="0"/>
                <a:ea typeface="Times New Roman" panose="02020603050405020304" pitchFamily="18" charset="0"/>
                <a:cs typeface="Arial" panose="020B0604020202020204" pitchFamily="34" charset="0"/>
              </a:rPr>
              <a:t>Prospección sísmica: </a:t>
            </a:r>
            <a:r>
              <a:rPr lang="es-ES" sz="2000" dirty="0">
                <a:latin typeface="Arial" panose="020B0604020202020204" pitchFamily="34" charset="0"/>
                <a:ea typeface="Times New Roman" panose="02020603050405020304" pitchFamily="18" charset="0"/>
                <a:cs typeface="Arial" panose="020B0604020202020204" pitchFamily="34" charset="0"/>
              </a:rPr>
              <a:t>Consiste en emitir una señal en la superficie del terreno, tal  como una pequeña carga explosiva, para provocar ondas que se propaguen a través de las capas del subsuelo. Las ondas se propagan hacia el interior de la tierra y se miden los tiempos de viaje de aquellas que regresan a la superficie después de sufrir refracción o reflexión en los límites de las capas geológicas existentes en el subsuelo. Los tiempos de viaje entregan información de las profundidades de las distintas capas subterráneas, pudiéndose en base a ello obtener una cartografía del subsuelo.</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ES" sz="2000" dirty="0">
                <a:latin typeface="Arial" panose="020B0604020202020204" pitchFamily="34" charset="0"/>
                <a:ea typeface="Times New Roman" panose="02020603050405020304" pitchFamily="18" charset="0"/>
                <a:cs typeface="Arial" panose="020B0604020202020204" pitchFamily="34" charset="0"/>
              </a:rPr>
              <a:t>Esta información puede ser útil en pozos de exploración.</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5" name="Imagen 4"/>
          <p:cNvPicPr/>
          <p:nvPr/>
        </p:nvPicPr>
        <p:blipFill>
          <a:blip r:embed="rId2">
            <a:extLst>
              <a:ext uri="{28A0092B-C50C-407E-A947-70E740481C1C}">
                <a14:useLocalDpi xmlns:a14="http://schemas.microsoft.com/office/drawing/2010/main" val="0"/>
              </a:ext>
            </a:extLst>
          </a:blip>
          <a:srcRect/>
          <a:stretch>
            <a:fillRect/>
          </a:stretch>
        </p:blipFill>
        <p:spPr bwMode="auto">
          <a:xfrm>
            <a:off x="2529303" y="3430890"/>
            <a:ext cx="5829086" cy="3447816"/>
          </a:xfrm>
          <a:prstGeom prst="rect">
            <a:avLst/>
          </a:prstGeom>
          <a:noFill/>
          <a:ln>
            <a:noFill/>
          </a:ln>
        </p:spPr>
      </p:pic>
      <p:grpSp>
        <p:nvGrpSpPr>
          <p:cNvPr id="9" name="Grupo 8">
            <a:extLst>
              <a:ext uri="{FF2B5EF4-FFF2-40B4-BE49-F238E27FC236}">
                <a16:creationId xmlns:a16="http://schemas.microsoft.com/office/drawing/2014/main" xmlns="" id="{98E1A420-132C-4F92-BEB0-659B291C0A6F}"/>
              </a:ext>
            </a:extLst>
          </p:cNvPr>
          <p:cNvGrpSpPr/>
          <p:nvPr/>
        </p:nvGrpSpPr>
        <p:grpSpPr>
          <a:xfrm>
            <a:off x="0" y="-85785"/>
            <a:ext cx="12192000" cy="775084"/>
            <a:chOff x="0" y="-85785"/>
            <a:chExt cx="12192000" cy="775084"/>
          </a:xfrm>
        </p:grpSpPr>
        <p:sp>
          <p:nvSpPr>
            <p:cNvPr id="10" name="Rectángulo 9">
              <a:extLst>
                <a:ext uri="{FF2B5EF4-FFF2-40B4-BE49-F238E27FC236}">
                  <a16:creationId xmlns:a16="http://schemas.microsoft.com/office/drawing/2014/main" xmlns="" id="{9CFAEE7C-E0EC-4276-ABCF-1A4D288BCCAF}"/>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004CC3C7-5A16-4B37-92CD-CABE5EA6D60A}"/>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498627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0151" y="675169"/>
            <a:ext cx="11629623" cy="3609001"/>
          </a:xfrm>
          <a:prstGeom prst="rect">
            <a:avLst/>
          </a:prstGeom>
        </p:spPr>
        <p:txBody>
          <a:bodyPr wrap="square">
            <a:spAutoFit/>
          </a:bodyPr>
          <a:lstStyle/>
          <a:p>
            <a:pPr algn="just">
              <a:lnSpc>
                <a:spcPct val="115000"/>
              </a:lnSpc>
              <a:spcAft>
                <a:spcPts val="0"/>
              </a:spcAft>
            </a:pPr>
            <a:r>
              <a:rPr lang="es-ES" sz="2000" dirty="0">
                <a:latin typeface="Arial" panose="020B0604020202020204" pitchFamily="34" charset="0"/>
                <a:ea typeface="Times New Roman" panose="02020603050405020304" pitchFamily="18" charset="0"/>
                <a:cs typeface="Arial" panose="020B0604020202020204" pitchFamily="34" charset="0"/>
              </a:rPr>
              <a:t>En </a:t>
            </a:r>
            <a:r>
              <a:rPr lang="es-ES" sz="2000" u="sng" dirty="0">
                <a:solidFill>
                  <a:srgbClr val="0563C1"/>
                </a:solidFill>
                <a:latin typeface="Arial" panose="020B0604020202020204" pitchFamily="34" charset="0"/>
                <a:ea typeface="Times New Roman" panose="02020603050405020304" pitchFamily="18" charset="0"/>
                <a:cs typeface="Arial" panose="020B0604020202020204" pitchFamily="34" charset="0"/>
                <a:hlinkClick r:id="rId2"/>
              </a:rPr>
              <a:t>http://lexicoon.org/es/geofisica</a:t>
            </a:r>
            <a:r>
              <a:rPr lang="es-ES" sz="2000" dirty="0">
                <a:latin typeface="Arial" panose="020B0604020202020204" pitchFamily="34" charset="0"/>
                <a:ea typeface="Times New Roman" panose="02020603050405020304" pitchFamily="18" charset="0"/>
                <a:cs typeface="Arial" panose="020B0604020202020204" pitchFamily="34" charset="0"/>
              </a:rPr>
              <a:t> ,se da la siguiente definición:</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ES" sz="2000" dirty="0">
                <a:latin typeface="Arial" panose="020B0604020202020204" pitchFamily="34" charset="0"/>
                <a:ea typeface="Times New Roman" panose="02020603050405020304" pitchFamily="18" charset="0"/>
                <a:cs typeface="Arial" panose="020B0604020202020204" pitchFamily="34" charset="0"/>
              </a:rPr>
              <a:t>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La </a:t>
            </a:r>
            <a:r>
              <a:rPr lang="es-MX" sz="2000" b="1" dirty="0">
                <a:solidFill>
                  <a:srgbClr val="FF0000"/>
                </a:solidFill>
                <a:latin typeface="Arial" panose="020B0604020202020204" pitchFamily="34" charset="0"/>
                <a:ea typeface="Calibri" panose="020F0502020204030204" pitchFamily="34" charset="0"/>
                <a:cs typeface="Arial" panose="020B0604020202020204" pitchFamily="34" charset="0"/>
              </a:rPr>
              <a:t>geofísica</a:t>
            </a:r>
            <a:r>
              <a:rPr lang="es-MX" sz="2000" dirty="0">
                <a:latin typeface="Arial" panose="020B0604020202020204" pitchFamily="34" charset="0"/>
                <a:ea typeface="Calibri" panose="020F0502020204030204" pitchFamily="34" charset="0"/>
                <a:cs typeface="Arial" panose="020B0604020202020204" pitchFamily="34" charset="0"/>
              </a:rPr>
              <a:t> es la ciencia que se encarga del estudio de la Tierra desde el punto de vista de la física. Su objeto de estudio abarca todos los fenómenos relacionados con la estructura, condiciones físicas e historia evolutiva de la Tierra. Al ser una disciplina experimental, usa para su estudio métodos cuantitativos físicos como la física de reflexión y refracción de ondas mecánicas, y una serie de métodos basados en la medida de la gravedad, de campos electromagnéticos, magnéticos o eléctricos y de fenómenos radiactivos. En algunos casos dichos métodos aprovechan campos o fenómenos naturales y en otros son inducidos por el hombre. Dentro de la geofísica se distinguen dos grandes ramas: La geofísica interna y la geofísica externa. </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8" name="Grupo 7">
            <a:extLst>
              <a:ext uri="{FF2B5EF4-FFF2-40B4-BE49-F238E27FC236}">
                <a16:creationId xmlns:a16="http://schemas.microsoft.com/office/drawing/2014/main" xmlns="" id="{6D127953-E7DD-450E-A22C-E7A93AE0C678}"/>
              </a:ext>
            </a:extLst>
          </p:cNvPr>
          <p:cNvGrpSpPr/>
          <p:nvPr/>
        </p:nvGrpSpPr>
        <p:grpSpPr>
          <a:xfrm>
            <a:off x="0" y="-85785"/>
            <a:ext cx="12192000" cy="775084"/>
            <a:chOff x="0" y="-85785"/>
            <a:chExt cx="12192000" cy="775084"/>
          </a:xfrm>
        </p:grpSpPr>
        <p:sp>
          <p:nvSpPr>
            <p:cNvPr id="9" name="Rectángulo 8">
              <a:extLst>
                <a:ext uri="{FF2B5EF4-FFF2-40B4-BE49-F238E27FC236}">
                  <a16:creationId xmlns:a16="http://schemas.microsoft.com/office/drawing/2014/main" xmlns="" id="{CC5EFF2C-DFEA-4867-92E1-4EA1F652E1BB}"/>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xmlns="" id="{55023C4F-30EB-4676-9D58-A4C425256BCB}"/>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749055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7078" y="502461"/>
            <a:ext cx="11384924" cy="2923877"/>
          </a:xfrm>
          <a:prstGeom prst="rect">
            <a:avLst/>
          </a:prstGeom>
        </p:spPr>
        <p:txBody>
          <a:bodyPr wrap="square">
            <a:spAutoFit/>
          </a:bodyPr>
          <a:lstStyle/>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La </a:t>
            </a:r>
            <a:r>
              <a:rPr lang="es-MX" sz="2000" b="1" dirty="0">
                <a:latin typeface="Arial" panose="020B0604020202020204" pitchFamily="34" charset="0"/>
                <a:ea typeface="Calibri" panose="020F0502020204030204" pitchFamily="34" charset="0"/>
                <a:cs typeface="Arial" panose="020B0604020202020204" pitchFamily="34" charset="0"/>
              </a:rPr>
              <a:t>geofísica interna</a:t>
            </a:r>
            <a:r>
              <a:rPr lang="es-MX" sz="2000" dirty="0">
                <a:latin typeface="Arial" panose="020B0604020202020204" pitchFamily="34" charset="0"/>
                <a:ea typeface="Calibri" panose="020F0502020204030204" pitchFamily="34" charset="0"/>
                <a:cs typeface="Arial" panose="020B0604020202020204" pitchFamily="34" charset="0"/>
              </a:rPr>
              <a:t> analiza el interior de la Tierra y las principales cuestiones que estudia son: </a:t>
            </a:r>
            <a:endParaRPr lang="es-ES" sz="20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s-MX" sz="2000" dirty="0">
                <a:latin typeface="Arial" panose="020B0604020202020204" pitchFamily="34" charset="0"/>
                <a:ea typeface="Calibri" panose="020F0502020204030204" pitchFamily="34" charset="0"/>
                <a:cs typeface="Arial" panose="020B0604020202020204" pitchFamily="34" charset="0"/>
              </a:rPr>
              <a:t>Sismología, estudia los terremotos y la propagación de las ondas elásticas que se generan en el interior de la Tierra. La interpretación de los sismogramas que se registran al paso de las ondas sísmicas permiten estudiar el interior de la tierra.</a:t>
            </a:r>
            <a:endParaRPr lang="es-ES" sz="20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s-MX" sz="2000" dirty="0">
                <a:latin typeface="Arial" panose="020B0604020202020204" pitchFamily="34" charset="0"/>
                <a:ea typeface="Calibri" panose="020F0502020204030204" pitchFamily="34" charset="0"/>
                <a:cs typeface="Arial" panose="020B0604020202020204" pitchFamily="34" charset="0"/>
              </a:rPr>
              <a:t>Prospección geofísica, usa métodos cuantitativos para la localización de recursos naturales como petróleo, agua, yacimientos de minerales, cuevas, </a:t>
            </a:r>
            <a:r>
              <a:rPr lang="es-MX" sz="2000" dirty="0" err="1">
                <a:latin typeface="Arial" panose="020B0604020202020204" pitchFamily="34" charset="0"/>
                <a:ea typeface="Calibri" panose="020F0502020204030204" pitchFamily="34" charset="0"/>
                <a:cs typeface="Arial" panose="020B0604020202020204" pitchFamily="34" charset="0"/>
              </a:rPr>
              <a:t>etc</a:t>
            </a:r>
            <a:r>
              <a:rPr lang="es-MX" sz="2000" dirty="0">
                <a:latin typeface="Arial" panose="020B0604020202020204" pitchFamily="34" charset="0"/>
                <a:ea typeface="Calibri" panose="020F0502020204030204" pitchFamily="34" charset="0"/>
                <a:cs typeface="Arial" panose="020B0604020202020204" pitchFamily="34" charset="0"/>
              </a:rPr>
              <a:t> o artificiales como yacimientos arqueológico</a:t>
            </a:r>
            <a:endParaRPr lang="es-ES" sz="20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s-MX" sz="2000" dirty="0">
                <a:latin typeface="Arial" panose="020B0604020202020204" pitchFamily="34" charset="0"/>
                <a:ea typeface="Calibri" panose="020F0502020204030204" pitchFamily="34" charset="0"/>
                <a:cs typeface="Arial" panose="020B0604020202020204" pitchFamily="34" charset="0"/>
              </a:rPr>
              <a:t>Y otros</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346738" y="530596"/>
            <a:ext cx="11552350" cy="2857375"/>
          </a:xfrm>
          <a:prstGeom prst="rect">
            <a:avLst/>
          </a:prstGeom>
          <a:noFill/>
          <a:ln w="412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403010" y="3801227"/>
            <a:ext cx="11411672" cy="3109890"/>
          </a:xfrm>
          <a:prstGeom prst="rect">
            <a:avLst/>
          </a:prstGeom>
        </p:spPr>
        <p:txBody>
          <a:bodyPr wrap="square">
            <a:spAutoFit/>
          </a:bodyPr>
          <a:lstStyle/>
          <a:p>
            <a:pPr algn="just">
              <a:lnSpc>
                <a:spcPts val="1680"/>
              </a:lnSpc>
              <a:spcBef>
                <a:spcPts val="600"/>
              </a:spcBef>
              <a:spcAft>
                <a:spcPts val="600"/>
              </a:spcAft>
            </a:pPr>
            <a:r>
              <a:rPr lang="es-ES" sz="2000" dirty="0">
                <a:latin typeface="Arial" panose="020B0604020202020204" pitchFamily="34" charset="0"/>
                <a:ea typeface="Times New Roman" panose="02020603050405020304" pitchFamily="18" charset="0"/>
                <a:cs typeface="Arial" panose="020B0604020202020204" pitchFamily="34" charset="0"/>
              </a:rPr>
              <a:t>La </a:t>
            </a:r>
            <a:r>
              <a:rPr lang="es-ES" sz="2000" b="1" dirty="0">
                <a:latin typeface="Arial" panose="020B0604020202020204" pitchFamily="34" charset="0"/>
                <a:ea typeface="Times New Roman" panose="02020603050405020304" pitchFamily="18" charset="0"/>
                <a:cs typeface="Arial" panose="020B0604020202020204" pitchFamily="34" charset="0"/>
              </a:rPr>
              <a:t>geofísica externa</a:t>
            </a:r>
            <a:r>
              <a:rPr lang="es-ES" sz="2000" dirty="0">
                <a:latin typeface="Arial" panose="020B0604020202020204" pitchFamily="34" charset="0"/>
                <a:ea typeface="Times New Roman" panose="02020603050405020304" pitchFamily="18" charset="0"/>
                <a:cs typeface="Arial" panose="020B0604020202020204" pitchFamily="34" charset="0"/>
              </a:rPr>
              <a:t> estudia las propiedades físicas del entorno terrestre.</a:t>
            </a:r>
          </a:p>
          <a:p>
            <a:pPr marL="342900" lvl="0" indent="-342900" algn="just">
              <a:lnSpc>
                <a:spcPts val="1680"/>
              </a:lnSpc>
              <a:spcAft>
                <a:spcPts val="120"/>
              </a:spcAft>
              <a:buSzPts val="1000"/>
              <a:buFont typeface="Symbol" panose="05050102010706020507" pitchFamily="18" charset="2"/>
              <a:buChar char=""/>
              <a:tabLst>
                <a:tab pos="457200" algn="l"/>
              </a:tabLst>
            </a:pPr>
            <a:r>
              <a:rPr lang="es-MX" sz="2000" u="sng" dirty="0">
                <a:latin typeface="Arial" panose="020B0604020202020204" pitchFamily="34" charset="0"/>
                <a:ea typeface="Calibri" panose="020F0502020204030204" pitchFamily="34" charset="0"/>
                <a:cs typeface="Arial" panose="020B0604020202020204" pitchFamily="34" charset="0"/>
              </a:rPr>
              <a:t>Geomagnetismo</a:t>
            </a:r>
            <a:r>
              <a:rPr lang="es-MX" sz="2000" dirty="0">
                <a:latin typeface="Arial" panose="020B0604020202020204" pitchFamily="34" charset="0"/>
                <a:ea typeface="Calibri" panose="020F0502020204030204" pitchFamily="34" charset="0"/>
                <a:cs typeface="Arial" panose="020B0604020202020204" pitchFamily="34" charset="0"/>
              </a:rPr>
              <a:t>, estudia el campo magnético terrestre, tanto el interno generado por la propia Tierra como el externo, inducido por la Tierra y por el viento solar en la ionosfera (de 80 a 500km de altitud).</a:t>
            </a:r>
          </a:p>
          <a:p>
            <a:pPr marL="342900" lvl="0" indent="-342900" algn="just">
              <a:lnSpc>
                <a:spcPts val="1680"/>
              </a:lnSpc>
              <a:spcAft>
                <a:spcPts val="120"/>
              </a:spcAft>
              <a:buSzPts val="1000"/>
              <a:buFont typeface="Symbol" panose="05050102010706020507" pitchFamily="18" charset="2"/>
              <a:buChar char=""/>
              <a:tabLst>
                <a:tab pos="457200" algn="l"/>
              </a:tabLst>
            </a:pPr>
            <a:endParaRPr lang="es-ES" sz="20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ts val="1680"/>
              </a:lnSpc>
              <a:spcAft>
                <a:spcPts val="120"/>
              </a:spcAft>
              <a:buSzPts val="1000"/>
              <a:buFont typeface="Symbol" panose="05050102010706020507" pitchFamily="18" charset="2"/>
              <a:buChar char=""/>
              <a:tabLst>
                <a:tab pos="457200" algn="l"/>
              </a:tabLst>
            </a:pPr>
            <a:r>
              <a:rPr lang="es-MX" sz="2000" u="sng" dirty="0">
                <a:latin typeface="Arial" panose="020B0604020202020204" pitchFamily="34" charset="0"/>
                <a:ea typeface="Calibri" panose="020F0502020204030204" pitchFamily="34" charset="0"/>
                <a:cs typeface="Arial" panose="020B0604020202020204" pitchFamily="34" charset="0"/>
              </a:rPr>
              <a:t>Paleomagnetismo</a:t>
            </a:r>
            <a:r>
              <a:rPr lang="es-MX" sz="2000" dirty="0">
                <a:latin typeface="Arial" panose="020B0604020202020204" pitchFamily="34" charset="0"/>
                <a:ea typeface="Calibri" panose="020F0502020204030204" pitchFamily="34" charset="0"/>
                <a:cs typeface="Arial" panose="020B0604020202020204" pitchFamily="34" charset="0"/>
              </a:rPr>
              <a:t>, se ocupa del estudio del campo magnético terrestre en épocas anteriores del planeta.</a:t>
            </a:r>
          </a:p>
          <a:p>
            <a:pPr marL="342900" lvl="0" indent="-342900" algn="just">
              <a:lnSpc>
                <a:spcPts val="1680"/>
              </a:lnSpc>
              <a:spcAft>
                <a:spcPts val="120"/>
              </a:spcAft>
              <a:buSzPts val="1000"/>
              <a:buFont typeface="Symbol" panose="05050102010706020507" pitchFamily="18" charset="2"/>
              <a:buChar char=""/>
              <a:tabLst>
                <a:tab pos="457200" algn="l"/>
              </a:tabLst>
            </a:pPr>
            <a:endParaRPr lang="es-ES" sz="20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ts val="1680"/>
              </a:lnSpc>
              <a:spcAft>
                <a:spcPts val="120"/>
              </a:spcAft>
              <a:buSzPts val="1000"/>
              <a:buFont typeface="Symbol" panose="05050102010706020507" pitchFamily="18" charset="2"/>
              <a:buChar char=""/>
              <a:tabLst>
                <a:tab pos="457200" algn="l"/>
              </a:tabLst>
            </a:pPr>
            <a:r>
              <a:rPr lang="es-MX" sz="2000" u="sng" dirty="0">
                <a:latin typeface="Arial" panose="020B0604020202020204" pitchFamily="34" charset="0"/>
                <a:ea typeface="Calibri" panose="020F0502020204030204" pitchFamily="34" charset="0"/>
                <a:cs typeface="Arial" panose="020B0604020202020204" pitchFamily="34" charset="0"/>
              </a:rPr>
              <a:t>Gravimetría</a:t>
            </a:r>
            <a:r>
              <a:rPr lang="es-MX" sz="2000" dirty="0">
                <a:latin typeface="Arial" panose="020B0604020202020204" pitchFamily="34" charset="0"/>
                <a:ea typeface="Calibri" panose="020F0502020204030204" pitchFamily="34" charset="0"/>
                <a:cs typeface="Arial" panose="020B0604020202020204" pitchFamily="34" charset="0"/>
              </a:rPr>
              <a:t>, estudia el campo gravitatorio terrestre.</a:t>
            </a:r>
          </a:p>
          <a:p>
            <a:pPr marL="342900" lvl="0" indent="-342900" algn="just">
              <a:lnSpc>
                <a:spcPts val="1680"/>
              </a:lnSpc>
              <a:spcAft>
                <a:spcPts val="120"/>
              </a:spcAft>
              <a:buSzPts val="1000"/>
              <a:buFont typeface="Symbol" panose="05050102010706020507" pitchFamily="18" charset="2"/>
              <a:buChar char=""/>
              <a:tabLst>
                <a:tab pos="457200" algn="l"/>
              </a:tabLst>
            </a:pPr>
            <a:endParaRPr lang="es-ES" sz="20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ts val="1680"/>
              </a:lnSpc>
              <a:spcAft>
                <a:spcPts val="120"/>
              </a:spcAft>
              <a:buSzPts val="1000"/>
              <a:buFont typeface="Symbol" panose="05050102010706020507" pitchFamily="18" charset="2"/>
              <a:buChar char=""/>
              <a:tabLst>
                <a:tab pos="457200" algn="l"/>
              </a:tabLst>
            </a:pPr>
            <a:r>
              <a:rPr lang="es-MX" sz="2000" u="sng" dirty="0">
                <a:latin typeface="Arial" panose="020B0604020202020204" pitchFamily="34" charset="0"/>
                <a:ea typeface="Calibri" panose="020F0502020204030204" pitchFamily="34" charset="0"/>
                <a:cs typeface="Arial" panose="020B0604020202020204" pitchFamily="34" charset="0"/>
              </a:rPr>
              <a:t>Oceanografía</a:t>
            </a:r>
            <a:r>
              <a:rPr lang="es-MX" sz="2000" dirty="0">
                <a:latin typeface="Arial" panose="020B0604020202020204" pitchFamily="34" charset="0"/>
                <a:ea typeface="Calibri" panose="020F0502020204030204" pitchFamily="34" charset="0"/>
                <a:cs typeface="Arial" panose="020B0604020202020204" pitchFamily="34" charset="0"/>
              </a:rPr>
              <a:t> u </a:t>
            </a:r>
            <a:r>
              <a:rPr lang="es-MX" sz="2000" u="sng" dirty="0" err="1">
                <a:latin typeface="Arial" panose="020B0604020202020204" pitchFamily="34" charset="0"/>
                <a:ea typeface="Calibri" panose="020F0502020204030204" pitchFamily="34" charset="0"/>
                <a:cs typeface="Arial" panose="020B0604020202020204" pitchFamily="34" charset="0"/>
              </a:rPr>
              <a:t>Oceanología</a:t>
            </a:r>
            <a:r>
              <a:rPr lang="es-MX" sz="2000" dirty="0">
                <a:latin typeface="Arial" panose="020B0604020202020204" pitchFamily="34" charset="0"/>
                <a:ea typeface="Calibri" panose="020F0502020204030204" pitchFamily="34" charset="0"/>
                <a:cs typeface="Arial" panose="020B0604020202020204" pitchFamily="34" charset="0"/>
              </a:rPr>
              <a:t>, estudia el océano.</a:t>
            </a:r>
          </a:p>
          <a:p>
            <a:pPr marL="342900" lvl="0" indent="-342900" algn="just">
              <a:lnSpc>
                <a:spcPts val="1680"/>
              </a:lnSpc>
              <a:spcAft>
                <a:spcPts val="120"/>
              </a:spcAft>
              <a:buSzPts val="1000"/>
              <a:buFont typeface="Symbol" panose="05050102010706020507" pitchFamily="18" charset="2"/>
              <a:buChar char=""/>
              <a:tabLst>
                <a:tab pos="457200" algn="l"/>
              </a:tabLst>
            </a:pPr>
            <a:endParaRPr lang="es-ES" sz="2000" dirty="0">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ts val="1680"/>
              </a:lnSpc>
              <a:spcAft>
                <a:spcPts val="120"/>
              </a:spcAft>
              <a:buSzPts val="1000"/>
              <a:buFont typeface="Symbol" panose="05050102010706020507" pitchFamily="18" charset="2"/>
              <a:buChar char=""/>
              <a:tabLst>
                <a:tab pos="457200" algn="l"/>
              </a:tabLst>
            </a:pPr>
            <a:r>
              <a:rPr lang="es-MX" sz="2000" u="sng" dirty="0">
                <a:latin typeface="Arial" panose="020B0604020202020204" pitchFamily="34" charset="0"/>
                <a:ea typeface="Calibri" panose="020F0502020204030204" pitchFamily="34" charset="0"/>
                <a:cs typeface="Arial" panose="020B0604020202020204" pitchFamily="34" charset="0"/>
              </a:rPr>
              <a:t>Meteorología</a:t>
            </a:r>
            <a:r>
              <a:rPr lang="es-MX" sz="2000" dirty="0">
                <a:latin typeface="Arial" panose="020B0604020202020204" pitchFamily="34" charset="0"/>
                <a:ea typeface="Calibri" panose="020F0502020204030204" pitchFamily="34" charset="0"/>
                <a:cs typeface="Arial" panose="020B0604020202020204" pitchFamily="34" charset="0"/>
              </a:rPr>
              <a:t>, estudia la atmósfera y el tiempo atmosférico, circunscribiéndose a la Tropósfera.</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7" name="Rectángulo 6"/>
          <p:cNvSpPr/>
          <p:nvPr/>
        </p:nvSpPr>
        <p:spPr>
          <a:xfrm>
            <a:off x="346738" y="3656814"/>
            <a:ext cx="11552350" cy="3201186"/>
          </a:xfrm>
          <a:prstGeom prst="rect">
            <a:avLst/>
          </a:prstGeom>
          <a:noFill/>
          <a:ln w="412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11" name="Grupo 10">
            <a:extLst>
              <a:ext uri="{FF2B5EF4-FFF2-40B4-BE49-F238E27FC236}">
                <a16:creationId xmlns:a16="http://schemas.microsoft.com/office/drawing/2014/main" xmlns="" id="{0AD4091D-3378-48EA-986E-9C2E74D8CC63}"/>
              </a:ext>
            </a:extLst>
          </p:cNvPr>
          <p:cNvGrpSpPr/>
          <p:nvPr/>
        </p:nvGrpSpPr>
        <p:grpSpPr>
          <a:xfrm>
            <a:off x="0" y="-85785"/>
            <a:ext cx="12192000" cy="775084"/>
            <a:chOff x="0" y="-85785"/>
            <a:chExt cx="12192000" cy="775084"/>
          </a:xfrm>
        </p:grpSpPr>
        <p:sp>
          <p:nvSpPr>
            <p:cNvPr id="12" name="Rectángulo 11">
              <a:extLst>
                <a:ext uri="{FF2B5EF4-FFF2-40B4-BE49-F238E27FC236}">
                  <a16:creationId xmlns:a16="http://schemas.microsoft.com/office/drawing/2014/main" xmlns="" id="{96A40101-D032-4D6A-9CF1-87566A5278C1}"/>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xmlns="" id="{C27D9B17-90D6-4C7D-BD40-037EF98009F6}"/>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619741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68813" y="1250316"/>
            <a:ext cx="11394830" cy="1862048"/>
          </a:xfrm>
          <a:prstGeom prst="rect">
            <a:avLst/>
          </a:prstGeom>
        </p:spPr>
        <p:txBody>
          <a:bodyPr wrap="square">
            <a:spAutoFit/>
          </a:bodyPr>
          <a:lstStyle/>
          <a:p>
            <a:pPr indent="95250" algn="just">
              <a:lnSpc>
                <a:spcPct val="115000"/>
              </a:lnSpc>
              <a:spcBef>
                <a:spcPts val="375"/>
              </a:spcBef>
              <a:spcAft>
                <a:spcPts val="1125"/>
              </a:spcAft>
            </a:pPr>
            <a:r>
              <a:rPr lang="es-ES"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Es el concepto central de la geofísica prospectiva. Trata de registrar, procesar y graficar la respuesta dada por distintos campos físicos en las áreas de potencial interés exploratorio o de desarrollo de recursos. Y entonces buscar los sectores de valores anómalos respecto al fondo local o regional e interpretarlos en términos geológicos a fin de determinar los sitios de interés económico.</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9" name="Grupo 8">
            <a:extLst>
              <a:ext uri="{FF2B5EF4-FFF2-40B4-BE49-F238E27FC236}">
                <a16:creationId xmlns:a16="http://schemas.microsoft.com/office/drawing/2014/main" xmlns="" id="{3703BC95-E5DE-4356-8D8B-5DF66944E099}"/>
              </a:ext>
            </a:extLst>
          </p:cNvPr>
          <p:cNvGrpSpPr/>
          <p:nvPr/>
        </p:nvGrpSpPr>
        <p:grpSpPr>
          <a:xfrm>
            <a:off x="0" y="-85785"/>
            <a:ext cx="12192000" cy="775084"/>
            <a:chOff x="0" y="-85785"/>
            <a:chExt cx="12192000" cy="775084"/>
          </a:xfrm>
        </p:grpSpPr>
        <p:sp>
          <p:nvSpPr>
            <p:cNvPr id="10" name="Rectángulo 9">
              <a:extLst>
                <a:ext uri="{FF2B5EF4-FFF2-40B4-BE49-F238E27FC236}">
                  <a16:creationId xmlns:a16="http://schemas.microsoft.com/office/drawing/2014/main" xmlns="" id="{5A173E37-1B42-4E67-9195-B86FE0A3766A}"/>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A27684A1-5C79-4FC8-B86C-7F5B85B2B2BB}"/>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2" name="Rectángulo 1">
            <a:extLst>
              <a:ext uri="{FF2B5EF4-FFF2-40B4-BE49-F238E27FC236}">
                <a16:creationId xmlns:a16="http://schemas.microsoft.com/office/drawing/2014/main" xmlns="" id="{B40F277C-9FC3-423E-BB83-0E4EFF4144E8}"/>
              </a:ext>
            </a:extLst>
          </p:cNvPr>
          <p:cNvSpPr/>
          <p:nvPr/>
        </p:nvSpPr>
        <p:spPr>
          <a:xfrm>
            <a:off x="204716" y="653581"/>
            <a:ext cx="3106941" cy="477054"/>
          </a:xfrm>
          <a:prstGeom prst="rect">
            <a:avLst/>
          </a:prstGeom>
        </p:spPr>
        <p:txBody>
          <a:bodyPr wrap="none">
            <a:spAutoFit/>
          </a:bodyPr>
          <a:lstStyle/>
          <a:p>
            <a:r>
              <a:rPr lang="es-MX" sz="2500" b="1" dirty="0">
                <a:latin typeface="Arial" panose="020B0604020202020204" pitchFamily="34" charset="0"/>
                <a:ea typeface="Calibri" panose="020F0502020204030204" pitchFamily="34" charset="0"/>
                <a:cs typeface="Arial" panose="020B0604020202020204" pitchFamily="34" charset="0"/>
              </a:rPr>
              <a:t>Anomalía geofísica</a:t>
            </a:r>
            <a:endParaRPr lang="es-MX" sz="2500" dirty="0"/>
          </a:p>
        </p:txBody>
      </p:sp>
    </p:spTree>
    <p:extLst>
      <p:ext uri="{BB962C8B-B14F-4D97-AF65-F5344CB8AC3E}">
        <p14:creationId xmlns:p14="http://schemas.microsoft.com/office/powerpoint/2010/main" val="22797699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447822" y="1717048"/>
            <a:ext cx="11296356" cy="3170099"/>
          </a:xfrm>
          <a:prstGeom prst="rect">
            <a:avLst/>
          </a:prstGeom>
        </p:spPr>
        <p:txBody>
          <a:bodyPr wrap="square">
            <a:spAutoFit/>
          </a:bodyPr>
          <a:lstStyle/>
          <a:p>
            <a:pPr algn="just"/>
            <a:r>
              <a:rPr lang="es-ES" sz="2000" dirty="0">
                <a:solidFill>
                  <a:srgbClr val="000000"/>
                </a:solidFill>
                <a:latin typeface="Arial" panose="020B0604020202020204" pitchFamily="34" charset="0"/>
                <a:ea typeface="Times New Roman" panose="02020603050405020304" pitchFamily="18" charset="0"/>
              </a:rPr>
              <a:t>La  búsqueda  de  anomalías  se  hará,  antes  que  nada,  </a:t>
            </a:r>
            <a:r>
              <a:rPr lang="es-ES" sz="2000" b="1" dirty="0">
                <a:solidFill>
                  <a:srgbClr val="FF0000"/>
                </a:solidFill>
                <a:latin typeface="Arial" panose="020B0604020202020204" pitchFamily="34" charset="0"/>
                <a:ea typeface="Times New Roman" panose="02020603050405020304" pitchFamily="18" charset="0"/>
              </a:rPr>
              <a:t>evaluando  información  previa</a:t>
            </a:r>
            <a:r>
              <a:rPr lang="es-ES" sz="2000" b="1" dirty="0">
                <a:solidFill>
                  <a:srgbClr val="000000"/>
                </a:solidFill>
                <a:latin typeface="Arial" panose="020B0604020202020204" pitchFamily="34" charset="0"/>
                <a:ea typeface="Times New Roman" panose="02020603050405020304" pitchFamily="18" charset="0"/>
              </a:rPr>
              <a:t>  </a:t>
            </a:r>
            <a:r>
              <a:rPr lang="es-ES" sz="2000" dirty="0">
                <a:solidFill>
                  <a:srgbClr val="000000"/>
                </a:solidFill>
                <a:latin typeface="Arial" panose="020B0604020202020204" pitchFamily="34" charset="0"/>
                <a:ea typeface="Times New Roman" panose="02020603050405020304" pitchFamily="18" charset="0"/>
              </a:rPr>
              <a:t>de las potenciales áreas  a  prospectar,  para  comenzar  allí  donde  las  condiciones  geológicas  y/o de factibilidad económica sean a priori más promisorias. Una vez definida el área, se establece el </a:t>
            </a:r>
            <a:r>
              <a:rPr lang="es-ES" sz="2000" b="1" dirty="0">
                <a:solidFill>
                  <a:srgbClr val="000000"/>
                </a:solidFill>
                <a:latin typeface="Arial" panose="020B0604020202020204" pitchFamily="34" charset="0"/>
                <a:ea typeface="Times New Roman" panose="02020603050405020304" pitchFamily="18" charset="0"/>
              </a:rPr>
              <a:t>mallado de mediciones</a:t>
            </a:r>
            <a:r>
              <a:rPr lang="es-ES" sz="2000" dirty="0">
                <a:solidFill>
                  <a:srgbClr val="000000"/>
                </a:solidFill>
                <a:latin typeface="Arial" panose="020B0604020202020204" pitchFamily="34" charset="0"/>
                <a:ea typeface="Times New Roman" panose="02020603050405020304" pitchFamily="18" charset="0"/>
              </a:rPr>
              <a:t>, sea que tales mediciones se hagan a lo largo de trayectorias predefinidas (paralelas entre sí, o formando una cuadrícula, o cualquier otra figura que se considere oportuna) o bien si son puntos más o menos distantes ubicados según las facilidades geográficas de la zona. Usar una malla más fina o más gruesa -es decir, hacer mediciones más cercanas o más lejanas entre sí- dependerá indirectamente de la escala del trabajo -por cuestiones prácticas y de costos- pero fundamentalmente dependerá del </a:t>
            </a:r>
            <a:r>
              <a:rPr lang="es-ES" sz="2000" b="1" dirty="0">
                <a:solidFill>
                  <a:srgbClr val="000000"/>
                </a:solidFill>
                <a:latin typeface="Arial" panose="020B0604020202020204" pitchFamily="34" charset="0"/>
                <a:ea typeface="Times New Roman" panose="02020603050405020304" pitchFamily="18" charset="0"/>
              </a:rPr>
              <a:t>tamaño mínimo de las anomalías </a:t>
            </a:r>
            <a:r>
              <a:rPr lang="es-ES" sz="2000" dirty="0">
                <a:solidFill>
                  <a:srgbClr val="000000"/>
                </a:solidFill>
                <a:latin typeface="Arial" panose="020B0604020202020204" pitchFamily="34" charset="0"/>
                <a:ea typeface="Times New Roman" panose="02020603050405020304" pitchFamily="18" charset="0"/>
              </a:rPr>
              <a:t>de interés. </a:t>
            </a:r>
            <a:endParaRPr lang="es-ES" sz="2000" dirty="0"/>
          </a:p>
        </p:txBody>
      </p:sp>
      <p:grpSp>
        <p:nvGrpSpPr>
          <p:cNvPr id="8" name="Grupo 7">
            <a:extLst>
              <a:ext uri="{FF2B5EF4-FFF2-40B4-BE49-F238E27FC236}">
                <a16:creationId xmlns:a16="http://schemas.microsoft.com/office/drawing/2014/main" xmlns="" id="{F78FF371-B440-424E-BB1A-05D0C97FAEF9}"/>
              </a:ext>
            </a:extLst>
          </p:cNvPr>
          <p:cNvGrpSpPr/>
          <p:nvPr/>
        </p:nvGrpSpPr>
        <p:grpSpPr>
          <a:xfrm>
            <a:off x="0" y="-85785"/>
            <a:ext cx="12192000" cy="775084"/>
            <a:chOff x="0" y="-85785"/>
            <a:chExt cx="12192000" cy="775084"/>
          </a:xfrm>
        </p:grpSpPr>
        <p:sp>
          <p:nvSpPr>
            <p:cNvPr id="10" name="Rectángulo 9">
              <a:extLst>
                <a:ext uri="{FF2B5EF4-FFF2-40B4-BE49-F238E27FC236}">
                  <a16:creationId xmlns:a16="http://schemas.microsoft.com/office/drawing/2014/main" xmlns="" id="{D8F8ABF6-C9B5-4451-ABA3-8ADEBDE6DCAB}"/>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30350A4B-0FC8-472A-B7D0-B30DEABF505B}"/>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7" name="Rectángulo 6">
            <a:extLst>
              <a:ext uri="{FF2B5EF4-FFF2-40B4-BE49-F238E27FC236}">
                <a16:creationId xmlns:a16="http://schemas.microsoft.com/office/drawing/2014/main" xmlns="" id="{DC6E2F22-0682-4EF8-8170-2BF6B94B344A}"/>
              </a:ext>
            </a:extLst>
          </p:cNvPr>
          <p:cNvSpPr/>
          <p:nvPr/>
        </p:nvSpPr>
        <p:spPr>
          <a:xfrm>
            <a:off x="204716" y="653581"/>
            <a:ext cx="3106941" cy="477054"/>
          </a:xfrm>
          <a:prstGeom prst="rect">
            <a:avLst/>
          </a:prstGeom>
        </p:spPr>
        <p:txBody>
          <a:bodyPr wrap="none">
            <a:spAutoFit/>
          </a:bodyPr>
          <a:lstStyle/>
          <a:p>
            <a:r>
              <a:rPr lang="es-MX" sz="2500" b="1" dirty="0">
                <a:latin typeface="Arial" panose="020B0604020202020204" pitchFamily="34" charset="0"/>
                <a:ea typeface="Calibri" panose="020F0502020204030204" pitchFamily="34" charset="0"/>
                <a:cs typeface="Arial" panose="020B0604020202020204" pitchFamily="34" charset="0"/>
              </a:rPr>
              <a:t>Anomalía geofísica</a:t>
            </a:r>
            <a:endParaRPr lang="es-MX" sz="2500" dirty="0"/>
          </a:p>
        </p:txBody>
      </p:sp>
    </p:spTree>
    <p:extLst>
      <p:ext uri="{BB962C8B-B14F-4D97-AF65-F5344CB8AC3E}">
        <p14:creationId xmlns:p14="http://schemas.microsoft.com/office/powerpoint/2010/main" val="349989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338440" y="1969560"/>
            <a:ext cx="11141613" cy="1824474"/>
          </a:xfrm>
          <a:prstGeom prst="rect">
            <a:avLst/>
          </a:prstGeom>
        </p:spPr>
        <p:txBody>
          <a:bodyPr wrap="square">
            <a:spAutoFit/>
          </a:bodyPr>
          <a:lstStyle/>
          <a:p>
            <a:pPr algn="just">
              <a:lnSpc>
                <a:spcPct val="115000"/>
              </a:lnSpc>
              <a:spcAft>
                <a:spcPts val="0"/>
              </a:spcAft>
            </a:pPr>
            <a:r>
              <a:rPr lang="es-MX" sz="2500" dirty="0">
                <a:latin typeface="Arial" panose="020B0604020202020204" pitchFamily="34" charset="0"/>
                <a:ea typeface="Calibri" panose="020F0502020204030204" pitchFamily="34" charset="0"/>
                <a:cs typeface="Arial" panose="020B0604020202020204" pitchFamily="34" charset="0"/>
              </a:rPr>
              <a:t>Otro concepto de </a:t>
            </a:r>
            <a:r>
              <a:rPr lang="es-MX" sz="2500" b="1" dirty="0">
                <a:latin typeface="Arial" panose="020B0604020202020204" pitchFamily="34" charset="0"/>
                <a:ea typeface="Calibri" panose="020F0502020204030204" pitchFamily="34" charset="0"/>
                <a:cs typeface="Arial" panose="020B0604020202020204" pitchFamily="34" charset="0"/>
              </a:rPr>
              <a:t>anomalía geofísica</a:t>
            </a:r>
            <a:r>
              <a:rPr lang="es-MX" sz="2500" dirty="0">
                <a:latin typeface="Arial" panose="020B0604020202020204" pitchFamily="34" charset="0"/>
                <a:ea typeface="Calibri" panose="020F0502020204030204" pitchFamily="34" charset="0"/>
                <a:cs typeface="Arial" panose="020B0604020202020204" pitchFamily="34" charset="0"/>
              </a:rPr>
              <a:t>:</a:t>
            </a:r>
            <a:endParaRPr lang="es-ES" sz="25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500" dirty="0">
                <a:latin typeface="Arial" panose="020B0604020202020204" pitchFamily="34" charset="0"/>
                <a:ea typeface="Calibri" panose="020F0502020204030204" pitchFamily="34" charset="0"/>
                <a:cs typeface="Arial" panose="020B0604020202020204" pitchFamily="34" charset="0"/>
              </a:rPr>
              <a:t>Una perturbación del valor normal, uniforme o predecible del campo (gravitatorio o cualquier otro), debido a una falta de uniformidad en las propiedades físicas de las rocas.</a:t>
            </a:r>
            <a:endParaRPr lang="es-ES" sz="25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8" name="Grupo 7">
            <a:extLst>
              <a:ext uri="{FF2B5EF4-FFF2-40B4-BE49-F238E27FC236}">
                <a16:creationId xmlns:a16="http://schemas.microsoft.com/office/drawing/2014/main" xmlns="" id="{87D8400B-6C6E-4184-B43D-74427EC91E6C}"/>
              </a:ext>
            </a:extLst>
          </p:cNvPr>
          <p:cNvGrpSpPr/>
          <p:nvPr/>
        </p:nvGrpSpPr>
        <p:grpSpPr>
          <a:xfrm>
            <a:off x="0" y="-85785"/>
            <a:ext cx="12192000" cy="775084"/>
            <a:chOff x="0" y="-85785"/>
            <a:chExt cx="12192000" cy="775084"/>
          </a:xfrm>
        </p:grpSpPr>
        <p:sp>
          <p:nvSpPr>
            <p:cNvPr id="10" name="Rectángulo 9">
              <a:extLst>
                <a:ext uri="{FF2B5EF4-FFF2-40B4-BE49-F238E27FC236}">
                  <a16:creationId xmlns:a16="http://schemas.microsoft.com/office/drawing/2014/main" xmlns="" id="{6F49C95E-0B7C-405D-BE5B-A07D208C09A7}"/>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4090FB6A-E8F5-42FF-A1FF-15ADA13E00B6}"/>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4738658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p:nvPr/>
        </p:nvPicPr>
        <p:blipFill>
          <a:blip r:embed="rId2">
            <a:extLst>
              <a:ext uri="{28A0092B-C50C-407E-A947-70E740481C1C}">
                <a14:useLocalDpi xmlns:a14="http://schemas.microsoft.com/office/drawing/2010/main" val="0"/>
              </a:ext>
            </a:extLst>
          </a:blip>
          <a:srcRect/>
          <a:stretch>
            <a:fillRect/>
          </a:stretch>
        </p:blipFill>
        <p:spPr bwMode="auto">
          <a:xfrm>
            <a:off x="1250442" y="1033821"/>
            <a:ext cx="9988061" cy="5824179"/>
          </a:xfrm>
          <a:prstGeom prst="rect">
            <a:avLst/>
          </a:prstGeom>
          <a:noFill/>
          <a:ln>
            <a:noFill/>
          </a:ln>
        </p:spPr>
      </p:pic>
      <p:sp>
        <p:nvSpPr>
          <p:cNvPr id="8" name="CuadroTexto 7"/>
          <p:cNvSpPr txBox="1"/>
          <p:nvPr/>
        </p:nvSpPr>
        <p:spPr>
          <a:xfrm>
            <a:off x="439175" y="545333"/>
            <a:ext cx="1053494" cy="369332"/>
          </a:xfrm>
          <a:prstGeom prst="rect">
            <a:avLst/>
          </a:prstGeom>
          <a:noFill/>
        </p:spPr>
        <p:txBody>
          <a:bodyPr wrap="none" rtlCol="0">
            <a:spAutoFit/>
          </a:bodyPr>
          <a:lstStyle/>
          <a:p>
            <a:r>
              <a:rPr lang="es-ES" b="1" dirty="0"/>
              <a:t>Ejemplos</a:t>
            </a:r>
          </a:p>
        </p:txBody>
      </p:sp>
      <p:grpSp>
        <p:nvGrpSpPr>
          <p:cNvPr id="9" name="Grupo 8">
            <a:extLst>
              <a:ext uri="{FF2B5EF4-FFF2-40B4-BE49-F238E27FC236}">
                <a16:creationId xmlns:a16="http://schemas.microsoft.com/office/drawing/2014/main" xmlns="" id="{BD1F7390-1FEA-4065-9915-600F308BA2E8}"/>
              </a:ext>
            </a:extLst>
          </p:cNvPr>
          <p:cNvGrpSpPr/>
          <p:nvPr/>
        </p:nvGrpSpPr>
        <p:grpSpPr>
          <a:xfrm>
            <a:off x="0" y="-85785"/>
            <a:ext cx="12192000" cy="775084"/>
            <a:chOff x="0" y="-85785"/>
            <a:chExt cx="12192000" cy="775084"/>
          </a:xfrm>
        </p:grpSpPr>
        <p:sp>
          <p:nvSpPr>
            <p:cNvPr id="10" name="Rectángulo 9">
              <a:extLst>
                <a:ext uri="{FF2B5EF4-FFF2-40B4-BE49-F238E27FC236}">
                  <a16:creationId xmlns:a16="http://schemas.microsoft.com/office/drawing/2014/main" xmlns="" id="{8EE9FB7F-53D9-490B-A606-CA23635FA4C9}"/>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DB52B1A2-AF13-4A16-89F8-49CDFEA4DD4C}"/>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2" name="Rectángulo 1"/>
          <p:cNvSpPr/>
          <p:nvPr/>
        </p:nvSpPr>
        <p:spPr>
          <a:xfrm>
            <a:off x="2508652" y="571927"/>
            <a:ext cx="2249334" cy="369332"/>
          </a:xfrm>
          <a:prstGeom prst="rect">
            <a:avLst/>
          </a:prstGeom>
        </p:spPr>
        <p:txBody>
          <a:bodyPr wrap="none">
            <a:spAutoFit/>
          </a:bodyPr>
          <a:lstStyle/>
          <a:p>
            <a:r>
              <a:rPr lang="es-MX" b="1" dirty="0">
                <a:latin typeface="Arial" panose="020B0604020202020204" pitchFamily="34" charset="0"/>
                <a:ea typeface="Calibri" panose="020F0502020204030204" pitchFamily="34" charset="0"/>
                <a:cs typeface="Arial" panose="020B0604020202020204" pitchFamily="34" charset="0"/>
              </a:rPr>
              <a:t>anomalía geofísica</a:t>
            </a:r>
            <a:endParaRPr lang="es-MX" dirty="0"/>
          </a:p>
        </p:txBody>
      </p:sp>
    </p:spTree>
    <p:extLst>
      <p:ext uri="{BB962C8B-B14F-4D97-AF65-F5344CB8AC3E}">
        <p14:creationId xmlns:p14="http://schemas.microsoft.com/office/powerpoint/2010/main" val="38031129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86360" y="2111973"/>
            <a:ext cx="9174051" cy="2862322"/>
          </a:xfrm>
          <a:prstGeom prst="rect">
            <a:avLst/>
          </a:prstGeom>
        </p:spPr>
        <p:txBody>
          <a:bodyPr wrap="square">
            <a:spAutoFit/>
          </a:bodyPr>
          <a:lstStyle/>
          <a:p>
            <a:r>
              <a:rPr lang="es-MX" sz="3000" b="1" dirty="0">
                <a:cs typeface="Arial" panose="020B0604020202020204" pitchFamily="34" charset="0"/>
              </a:rPr>
              <a:t>Conferencia 1. </a:t>
            </a:r>
            <a:r>
              <a:rPr lang="es-MX" sz="3000" dirty="0">
                <a:cs typeface="Arial" panose="020B0604020202020204" pitchFamily="34" charset="0"/>
              </a:rPr>
              <a:t>Introducción a la geofísica. </a:t>
            </a:r>
            <a:endParaRPr lang="es-ES" sz="3000" dirty="0">
              <a:cs typeface="Arial" panose="020B0604020202020204" pitchFamily="34" charset="0"/>
            </a:endParaRPr>
          </a:p>
          <a:p>
            <a:endParaRPr lang="es-MX" sz="3000" dirty="0">
              <a:cs typeface="Arial" panose="020B0604020202020204" pitchFamily="34" charset="0"/>
            </a:endParaRPr>
          </a:p>
          <a:p>
            <a:r>
              <a:rPr lang="es-MX" sz="3000" dirty="0">
                <a:cs typeface="Arial" panose="020B0604020202020204" pitchFamily="34" charset="0"/>
              </a:rPr>
              <a:t> </a:t>
            </a:r>
            <a:r>
              <a:rPr lang="es-MX" sz="3000" b="1" dirty="0">
                <a:cs typeface="Arial" panose="020B0604020202020204" pitchFamily="34" charset="0"/>
              </a:rPr>
              <a:t>Contenidos de la conferencia:</a:t>
            </a:r>
          </a:p>
          <a:p>
            <a:pPr lvl="0"/>
            <a:r>
              <a:rPr lang="es-MX" sz="3000" dirty="0">
                <a:cs typeface="Arial" panose="020B0604020202020204" pitchFamily="34" charset="0"/>
              </a:rPr>
              <a:t>1.1. Definiciones</a:t>
            </a:r>
            <a:endParaRPr lang="es-ES" sz="3000" dirty="0">
              <a:cs typeface="Arial" panose="020B0604020202020204" pitchFamily="34" charset="0"/>
            </a:endParaRPr>
          </a:p>
          <a:p>
            <a:pPr lvl="0"/>
            <a:r>
              <a:rPr lang="es-ES" sz="3000" dirty="0">
                <a:cs typeface="Arial" panose="020B0604020202020204" pitchFamily="34" charset="0"/>
              </a:rPr>
              <a:t>1.2. </a:t>
            </a:r>
            <a:r>
              <a:rPr lang="es-MX" sz="3000" dirty="0">
                <a:cs typeface="Arial" panose="020B0604020202020204" pitchFamily="34" charset="0"/>
              </a:rPr>
              <a:t>Antecedentes históricos</a:t>
            </a:r>
            <a:endParaRPr lang="es-ES" sz="3000" dirty="0">
              <a:cs typeface="Arial" panose="020B0604020202020204" pitchFamily="34" charset="0"/>
            </a:endParaRPr>
          </a:p>
          <a:p>
            <a:endParaRPr lang="es-ES" sz="3000" dirty="0">
              <a:cs typeface="Arial" panose="020B0604020202020204" pitchFamily="34" charset="0"/>
            </a:endParaRPr>
          </a:p>
        </p:txBody>
      </p:sp>
      <p:sp>
        <p:nvSpPr>
          <p:cNvPr id="6" name="Rectángulo 5"/>
          <p:cNvSpPr/>
          <p:nvPr/>
        </p:nvSpPr>
        <p:spPr>
          <a:xfrm>
            <a:off x="539608" y="696747"/>
            <a:ext cx="7373712" cy="553998"/>
          </a:xfrm>
          <a:prstGeom prst="rect">
            <a:avLst/>
          </a:prstGeom>
        </p:spPr>
        <p:txBody>
          <a:bodyPr wrap="square">
            <a:spAutoFit/>
          </a:bodyPr>
          <a:lstStyle/>
          <a:p>
            <a:r>
              <a:rPr lang="es-MX" sz="3000" b="1" dirty="0">
                <a:cs typeface="Arial" panose="020B0604020202020204" pitchFamily="34" charset="0"/>
              </a:rPr>
              <a:t>UNIDAD 1. </a:t>
            </a:r>
            <a:r>
              <a:rPr lang="es-ES" sz="3000" b="1" dirty="0"/>
              <a:t>GENERALIDADES</a:t>
            </a:r>
            <a:endParaRPr lang="es-MX" sz="3000" dirty="0"/>
          </a:p>
        </p:txBody>
      </p:sp>
    </p:spTree>
    <p:extLst>
      <p:ext uri="{BB962C8B-B14F-4D97-AF65-F5344CB8AC3E}">
        <p14:creationId xmlns:p14="http://schemas.microsoft.com/office/powerpoint/2010/main" val="871014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1814732" y="1168423"/>
            <a:ext cx="7990450" cy="5499663"/>
          </a:xfrm>
          <a:prstGeom prst="rect">
            <a:avLst/>
          </a:prstGeom>
          <a:noFill/>
          <a:ln>
            <a:noFill/>
          </a:ln>
        </p:spPr>
      </p:pic>
      <p:grpSp>
        <p:nvGrpSpPr>
          <p:cNvPr id="9" name="Grupo 8">
            <a:extLst>
              <a:ext uri="{FF2B5EF4-FFF2-40B4-BE49-F238E27FC236}">
                <a16:creationId xmlns:a16="http://schemas.microsoft.com/office/drawing/2014/main" xmlns="" id="{244DE074-34F8-4304-9EB3-D7046952B6ED}"/>
              </a:ext>
            </a:extLst>
          </p:cNvPr>
          <p:cNvGrpSpPr/>
          <p:nvPr/>
        </p:nvGrpSpPr>
        <p:grpSpPr>
          <a:xfrm>
            <a:off x="0" y="-85785"/>
            <a:ext cx="12192000" cy="775084"/>
            <a:chOff x="0" y="-85785"/>
            <a:chExt cx="12192000" cy="775084"/>
          </a:xfrm>
        </p:grpSpPr>
        <p:sp>
          <p:nvSpPr>
            <p:cNvPr id="10" name="Rectángulo 9">
              <a:extLst>
                <a:ext uri="{FF2B5EF4-FFF2-40B4-BE49-F238E27FC236}">
                  <a16:creationId xmlns:a16="http://schemas.microsoft.com/office/drawing/2014/main" xmlns="" id="{97BE55F6-439B-43DB-953B-2F7380428CA7}"/>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A03A3ED6-D241-4417-8D0A-C6DC1BF2B3E7}"/>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12" name="CuadroTexto 11"/>
          <p:cNvSpPr txBox="1"/>
          <p:nvPr/>
        </p:nvSpPr>
        <p:spPr>
          <a:xfrm>
            <a:off x="439175" y="545333"/>
            <a:ext cx="1053494" cy="369332"/>
          </a:xfrm>
          <a:prstGeom prst="rect">
            <a:avLst/>
          </a:prstGeom>
          <a:noFill/>
        </p:spPr>
        <p:txBody>
          <a:bodyPr wrap="none" rtlCol="0">
            <a:spAutoFit/>
          </a:bodyPr>
          <a:lstStyle/>
          <a:p>
            <a:r>
              <a:rPr lang="es-ES" b="1" dirty="0"/>
              <a:t>Ejemplos</a:t>
            </a:r>
          </a:p>
        </p:txBody>
      </p:sp>
      <p:sp>
        <p:nvSpPr>
          <p:cNvPr id="13" name="Rectángulo 12"/>
          <p:cNvSpPr/>
          <p:nvPr/>
        </p:nvSpPr>
        <p:spPr>
          <a:xfrm>
            <a:off x="2508652" y="571927"/>
            <a:ext cx="2249334" cy="369332"/>
          </a:xfrm>
          <a:prstGeom prst="rect">
            <a:avLst/>
          </a:prstGeom>
        </p:spPr>
        <p:txBody>
          <a:bodyPr wrap="none">
            <a:spAutoFit/>
          </a:bodyPr>
          <a:lstStyle/>
          <a:p>
            <a:r>
              <a:rPr lang="es-MX" b="1" dirty="0">
                <a:latin typeface="Arial" panose="020B0604020202020204" pitchFamily="34" charset="0"/>
                <a:ea typeface="Calibri" panose="020F0502020204030204" pitchFamily="34" charset="0"/>
                <a:cs typeface="Arial" panose="020B0604020202020204" pitchFamily="34" charset="0"/>
              </a:rPr>
              <a:t>anomalía geofísica</a:t>
            </a:r>
            <a:endParaRPr lang="es-MX" dirty="0"/>
          </a:p>
        </p:txBody>
      </p:sp>
    </p:spTree>
    <p:extLst>
      <p:ext uri="{BB962C8B-B14F-4D97-AF65-F5344CB8AC3E}">
        <p14:creationId xmlns:p14="http://schemas.microsoft.com/office/powerpoint/2010/main" val="37825079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2542295" y="1381051"/>
            <a:ext cx="7375427" cy="5476949"/>
          </a:xfrm>
          <a:prstGeom prst="rect">
            <a:avLst/>
          </a:prstGeom>
          <a:noFill/>
          <a:ln>
            <a:noFill/>
          </a:ln>
        </p:spPr>
      </p:pic>
      <p:grpSp>
        <p:nvGrpSpPr>
          <p:cNvPr id="9" name="Grupo 8">
            <a:extLst>
              <a:ext uri="{FF2B5EF4-FFF2-40B4-BE49-F238E27FC236}">
                <a16:creationId xmlns:a16="http://schemas.microsoft.com/office/drawing/2014/main" xmlns="" id="{9BD3E2CC-B4F6-40A5-8476-8C9836B63547}"/>
              </a:ext>
            </a:extLst>
          </p:cNvPr>
          <p:cNvGrpSpPr/>
          <p:nvPr/>
        </p:nvGrpSpPr>
        <p:grpSpPr>
          <a:xfrm>
            <a:off x="0" y="-85785"/>
            <a:ext cx="12192000" cy="775084"/>
            <a:chOff x="0" y="-85785"/>
            <a:chExt cx="12192000" cy="775084"/>
          </a:xfrm>
        </p:grpSpPr>
        <p:sp>
          <p:nvSpPr>
            <p:cNvPr id="10" name="Rectángulo 9">
              <a:extLst>
                <a:ext uri="{FF2B5EF4-FFF2-40B4-BE49-F238E27FC236}">
                  <a16:creationId xmlns:a16="http://schemas.microsoft.com/office/drawing/2014/main" xmlns="" id="{FE35A5BD-C93E-49EA-8986-2FE9A2876EE2}"/>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9B081109-789C-4F53-A434-FBC56FFF46E6}"/>
                </a:ext>
              </a:extLst>
            </p:cNvPr>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12" name="CuadroTexto 11"/>
          <p:cNvSpPr txBox="1"/>
          <p:nvPr/>
        </p:nvSpPr>
        <p:spPr>
          <a:xfrm>
            <a:off x="439175" y="545333"/>
            <a:ext cx="1053494" cy="369332"/>
          </a:xfrm>
          <a:prstGeom prst="rect">
            <a:avLst/>
          </a:prstGeom>
          <a:noFill/>
        </p:spPr>
        <p:txBody>
          <a:bodyPr wrap="none" rtlCol="0">
            <a:spAutoFit/>
          </a:bodyPr>
          <a:lstStyle/>
          <a:p>
            <a:r>
              <a:rPr lang="es-ES" b="1" dirty="0"/>
              <a:t>Ejemplos</a:t>
            </a:r>
          </a:p>
        </p:txBody>
      </p:sp>
      <p:sp>
        <p:nvSpPr>
          <p:cNvPr id="13" name="Rectángulo 12"/>
          <p:cNvSpPr/>
          <p:nvPr/>
        </p:nvSpPr>
        <p:spPr>
          <a:xfrm>
            <a:off x="2508652" y="571927"/>
            <a:ext cx="2249334" cy="369332"/>
          </a:xfrm>
          <a:prstGeom prst="rect">
            <a:avLst/>
          </a:prstGeom>
        </p:spPr>
        <p:txBody>
          <a:bodyPr wrap="none">
            <a:spAutoFit/>
          </a:bodyPr>
          <a:lstStyle/>
          <a:p>
            <a:r>
              <a:rPr lang="es-MX" b="1" dirty="0">
                <a:latin typeface="Arial" panose="020B0604020202020204" pitchFamily="34" charset="0"/>
                <a:ea typeface="Calibri" panose="020F0502020204030204" pitchFamily="34" charset="0"/>
                <a:cs typeface="Arial" panose="020B0604020202020204" pitchFamily="34" charset="0"/>
              </a:rPr>
              <a:t>anomalía geofísica</a:t>
            </a:r>
            <a:endParaRPr lang="es-MX" dirty="0"/>
          </a:p>
        </p:txBody>
      </p:sp>
    </p:spTree>
    <p:extLst>
      <p:ext uri="{BB962C8B-B14F-4D97-AF65-F5344CB8AC3E}">
        <p14:creationId xmlns:p14="http://schemas.microsoft.com/office/powerpoint/2010/main" val="2358793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204716" y="690012"/>
            <a:ext cx="11000936" cy="5378717"/>
          </a:xfrm>
          <a:prstGeom prst="rect">
            <a:avLst/>
          </a:prstGeom>
        </p:spPr>
        <p:txBody>
          <a:bodyPr wrap="square">
            <a:spAutoFit/>
          </a:bodyPr>
          <a:lstStyle/>
          <a:p>
            <a:pPr algn="just">
              <a:lnSpc>
                <a:spcPct val="115000"/>
              </a:lnSpc>
              <a:spcAft>
                <a:spcPts val="0"/>
              </a:spcAft>
            </a:pPr>
            <a:r>
              <a:rPr lang="es-MX" sz="2000" dirty="0">
                <a:latin typeface="Arial" panose="020B0604020202020204" pitchFamily="34" charset="0"/>
                <a:ea typeface="Calibri" panose="020F0502020204030204" pitchFamily="34" charset="0"/>
                <a:cs typeface="Times New Roman" panose="02020603050405020304" pitchFamily="18" charset="0"/>
              </a:rPr>
              <a:t>En la historia de una ciencia dada, en una primera etapa, las ideas y teorías principales se pueden vincular solamente a la labor de los pensadores o filósofos, frutos de su labor intelectual estrictamente personal. </a:t>
            </a:r>
          </a:p>
          <a:p>
            <a:pPr algn="just">
              <a:lnSpc>
                <a:spcPct val="115000"/>
              </a:lnSpc>
              <a:spcAft>
                <a:spcPts val="0"/>
              </a:spcAft>
            </a:pPr>
            <a:endParaRPr lang="es-MX" sz="20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Times New Roman" panose="02020603050405020304" pitchFamily="18" charset="0"/>
              </a:rPr>
              <a:t>En una segunda etapa, que se inicia con el Renacimiento (especialmente alrededor del siglo XVI), se presenta la diversificación de las ciencias, y resulta casi imposible que una sola persona domine todas sus ramas y disciplinas, de manera que comienza lo que hoy conocemos como especialización. Sin embargo, aún los avances principales de este período se deben a los trabajos de eminentes científicos aislados.</a:t>
            </a:r>
          </a:p>
          <a:p>
            <a:pPr algn="just">
              <a:lnSpc>
                <a:spcPct val="115000"/>
              </a:lnSpc>
              <a:spcAft>
                <a:spcPts val="0"/>
              </a:spcAft>
            </a:pPr>
            <a:endParaRPr lang="es-MX" sz="20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Times New Roman" panose="02020603050405020304" pitchFamily="18" charset="0"/>
              </a:rPr>
              <a:t>Es a partir del siglo XX que se produce un gran desarrollo de las ciencias, imponiendo la necesidad de trabajar en equipos multidisciplinarios, y determinando que raramente los nuevos conocimientos y logros puedan deberse a científicos individuales o aislados. En los albores del presente siglo XXI asistimos a la globalización del conocimiento; el desarrollo de la informática y las comunicaciones han dotado de nuevas alas a la ciencia y al conocimiento científico.</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9" name="Grupo 8">
            <a:extLst>
              <a:ext uri="{FF2B5EF4-FFF2-40B4-BE49-F238E27FC236}">
                <a16:creationId xmlns:a16="http://schemas.microsoft.com/office/drawing/2014/main" xmlns="" id="{3787E251-33B9-48AD-80DA-82C471B38EEA}"/>
              </a:ext>
            </a:extLst>
          </p:cNvPr>
          <p:cNvGrpSpPr/>
          <p:nvPr/>
        </p:nvGrpSpPr>
        <p:grpSpPr>
          <a:xfrm>
            <a:off x="0" y="-85072"/>
            <a:ext cx="12192000" cy="775084"/>
            <a:chOff x="0" y="-85785"/>
            <a:chExt cx="12192000" cy="775084"/>
          </a:xfrm>
        </p:grpSpPr>
        <p:sp>
          <p:nvSpPr>
            <p:cNvPr id="10" name="Rectángulo 9">
              <a:extLst>
                <a:ext uri="{FF2B5EF4-FFF2-40B4-BE49-F238E27FC236}">
                  <a16:creationId xmlns:a16="http://schemas.microsoft.com/office/drawing/2014/main" xmlns="" id="{03CE4185-F955-45DB-860E-FAF60CE619DA}"/>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D8C5A763-BE29-4C50-9A91-DBAF86793FE7}"/>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6047044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2031" y="1440686"/>
            <a:ext cx="1883039" cy="1645295"/>
          </a:xfrm>
          <a:prstGeom prst="rect">
            <a:avLst/>
          </a:prstGeom>
          <a:noFill/>
          <a:ln>
            <a:noFill/>
          </a:ln>
        </p:spPr>
      </p:pic>
      <p:sp>
        <p:nvSpPr>
          <p:cNvPr id="17" name="Rectángulo 16"/>
          <p:cNvSpPr/>
          <p:nvPr/>
        </p:nvSpPr>
        <p:spPr>
          <a:xfrm>
            <a:off x="1473952" y="3064065"/>
            <a:ext cx="3234865" cy="482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Cuadro de texto 6"/>
          <p:cNvSpPr txBox="1"/>
          <p:nvPr/>
        </p:nvSpPr>
        <p:spPr>
          <a:xfrm>
            <a:off x="1459885" y="3107898"/>
            <a:ext cx="3234865" cy="3257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Época Contemporánea</a:t>
            </a:r>
            <a:endParaRPr lang="es-ES" sz="2000" dirty="0">
              <a:solidFill>
                <a:srgbClr val="FF0000"/>
              </a:solidFill>
              <a:effectLst/>
              <a:ea typeface="Calibri" panose="020F0502020204030204" pitchFamily="34" charset="0"/>
              <a:cs typeface="Times New Roman" panose="02020603050405020304" pitchFamily="18" charset="0"/>
            </a:endParaRPr>
          </a:p>
        </p:txBody>
      </p:sp>
      <p:sp>
        <p:nvSpPr>
          <p:cNvPr id="18" name="Rectángulo 17"/>
          <p:cNvSpPr/>
          <p:nvPr/>
        </p:nvSpPr>
        <p:spPr>
          <a:xfrm>
            <a:off x="3077317" y="3546197"/>
            <a:ext cx="3234865" cy="482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Cuadro de texto 5"/>
          <p:cNvSpPr txBox="1"/>
          <p:nvPr/>
        </p:nvSpPr>
        <p:spPr>
          <a:xfrm>
            <a:off x="3770197" y="3585212"/>
            <a:ext cx="1969418" cy="3492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es-MX"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Edad Moderna</a:t>
            </a:r>
            <a:endParaRPr lang="es-ES" sz="20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s-MX" sz="1100" dirty="0">
                <a:solidFill>
                  <a:srgbClr val="FF0000"/>
                </a:solidFill>
                <a:effectLst/>
                <a:ea typeface="Calibri" panose="020F0502020204030204" pitchFamily="34" charset="0"/>
                <a:cs typeface="Times New Roman" panose="02020603050405020304" pitchFamily="18" charset="0"/>
              </a:rPr>
              <a:t> </a:t>
            </a:r>
            <a:endParaRPr lang="es-ES" sz="1100" dirty="0">
              <a:solidFill>
                <a:srgbClr val="FF0000"/>
              </a:solidFill>
              <a:effectLst/>
              <a:ea typeface="Calibri" panose="020F0502020204030204" pitchFamily="34" charset="0"/>
              <a:cs typeface="Times New Roman" panose="02020603050405020304" pitchFamily="18" charset="0"/>
            </a:endParaRPr>
          </a:p>
        </p:txBody>
      </p:sp>
      <p:sp>
        <p:nvSpPr>
          <p:cNvPr id="14" name="Rectángulo 13"/>
          <p:cNvSpPr/>
          <p:nvPr/>
        </p:nvSpPr>
        <p:spPr>
          <a:xfrm>
            <a:off x="4708817" y="4028329"/>
            <a:ext cx="3234865" cy="482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p:cNvSpPr/>
          <p:nvPr/>
        </p:nvSpPr>
        <p:spPr>
          <a:xfrm>
            <a:off x="6293902" y="4519259"/>
            <a:ext cx="3234865" cy="482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p:cNvSpPr/>
          <p:nvPr/>
        </p:nvSpPr>
        <p:spPr>
          <a:xfrm>
            <a:off x="7977263" y="5001391"/>
            <a:ext cx="3234865" cy="482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Cuadro de texto 20"/>
          <p:cNvSpPr txBox="1"/>
          <p:nvPr/>
        </p:nvSpPr>
        <p:spPr>
          <a:xfrm>
            <a:off x="8866987" y="5014887"/>
            <a:ext cx="1834118"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Edad Antigua</a:t>
            </a:r>
            <a:endParaRPr lang="es-ES" sz="2000" dirty="0">
              <a:solidFill>
                <a:srgbClr val="FF0000"/>
              </a:solidFill>
              <a:effectLst/>
              <a:ea typeface="Calibri" panose="020F0502020204030204" pitchFamily="34" charset="0"/>
              <a:cs typeface="Times New Roman" panose="02020603050405020304" pitchFamily="18" charset="0"/>
            </a:endParaRPr>
          </a:p>
        </p:txBody>
      </p:sp>
      <p:sp>
        <p:nvSpPr>
          <p:cNvPr id="8" name="Cuadro de texto 19"/>
          <p:cNvSpPr txBox="1"/>
          <p:nvPr/>
        </p:nvSpPr>
        <p:spPr>
          <a:xfrm>
            <a:off x="7083164" y="4548733"/>
            <a:ext cx="1917866" cy="5581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Edad Media</a:t>
            </a:r>
            <a:endParaRPr lang="es-ES" sz="20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s-MX" sz="1100" dirty="0">
                <a:effectLst/>
                <a:ea typeface="Calibri" panose="020F0502020204030204" pitchFamily="34" charset="0"/>
                <a:cs typeface="Times New Roman" panose="02020603050405020304" pitchFamily="18" charset="0"/>
              </a:rPr>
              <a:t> </a:t>
            </a:r>
            <a:endParaRPr lang="es-ES" sz="1100" dirty="0">
              <a:effectLst/>
              <a:ea typeface="Calibri" panose="020F0502020204030204" pitchFamily="34" charset="0"/>
              <a:cs typeface="Times New Roman" panose="02020603050405020304" pitchFamily="18" charset="0"/>
            </a:endParaRPr>
          </a:p>
        </p:txBody>
      </p:sp>
      <p:sp>
        <p:nvSpPr>
          <p:cNvPr id="6" name="Cuadro de texto 4"/>
          <p:cNvSpPr txBox="1"/>
          <p:nvPr/>
        </p:nvSpPr>
        <p:spPr>
          <a:xfrm>
            <a:off x="5068572" y="4054148"/>
            <a:ext cx="2875110" cy="34163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Renacimiento</a:t>
            </a:r>
            <a:endParaRPr lang="es-ES" sz="20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s-MX" sz="1100" b="1" dirty="0">
                <a:effectLst/>
                <a:ea typeface="Calibri" panose="020F0502020204030204" pitchFamily="34" charset="0"/>
                <a:cs typeface="Times New Roman" panose="02020603050405020304" pitchFamily="18" charset="0"/>
              </a:rPr>
              <a:t> </a:t>
            </a:r>
            <a:endParaRPr lang="es-ES" sz="1100" dirty="0">
              <a:effectLst/>
              <a:ea typeface="Calibri" panose="020F0502020204030204" pitchFamily="34" charset="0"/>
              <a:cs typeface="Times New Roman" panose="02020603050405020304" pitchFamily="18" charset="0"/>
            </a:endParaRPr>
          </a:p>
        </p:txBody>
      </p:sp>
      <p:grpSp>
        <p:nvGrpSpPr>
          <p:cNvPr id="19" name="Grupo 18">
            <a:extLst>
              <a:ext uri="{FF2B5EF4-FFF2-40B4-BE49-F238E27FC236}">
                <a16:creationId xmlns:a16="http://schemas.microsoft.com/office/drawing/2014/main" xmlns="" id="{D4BDDEAF-CD42-4D3A-A8E7-C1765357EB26}"/>
              </a:ext>
            </a:extLst>
          </p:cNvPr>
          <p:cNvGrpSpPr/>
          <p:nvPr/>
        </p:nvGrpSpPr>
        <p:grpSpPr>
          <a:xfrm>
            <a:off x="0" y="-85072"/>
            <a:ext cx="12192000" cy="775084"/>
            <a:chOff x="0" y="-85785"/>
            <a:chExt cx="12192000" cy="775084"/>
          </a:xfrm>
        </p:grpSpPr>
        <p:sp>
          <p:nvSpPr>
            <p:cNvPr id="20" name="Rectángulo 19">
              <a:extLst>
                <a:ext uri="{FF2B5EF4-FFF2-40B4-BE49-F238E27FC236}">
                  <a16:creationId xmlns:a16="http://schemas.microsoft.com/office/drawing/2014/main" xmlns="" id="{677D53E3-455C-43AD-86ED-4F78A1CCE857}"/>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Rectángulo 20">
              <a:extLst>
                <a:ext uri="{FF2B5EF4-FFF2-40B4-BE49-F238E27FC236}">
                  <a16:creationId xmlns:a16="http://schemas.microsoft.com/office/drawing/2014/main" xmlns="" id="{612B21B7-28CF-4028-8CA0-74A8926755F5}"/>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163171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pic>
        <p:nvPicPr>
          <p:cNvPr id="1025" name="Imagen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591" y="1190533"/>
            <a:ext cx="1754053" cy="2319505"/>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2457156" y="1667022"/>
            <a:ext cx="8670389" cy="1862048"/>
          </a:xfrm>
          <a:prstGeom prst="rect">
            <a:avLst/>
          </a:prstGeom>
        </p:spPr>
        <p:txBody>
          <a:bodyPr wrap="square">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Times New Roman" panose="02020603050405020304" pitchFamily="18" charset="0"/>
              </a:rPr>
              <a:t>Pitágoras (582 – 500 a. n. e.). </a:t>
            </a:r>
            <a:r>
              <a:rPr lang="es-MX" sz="2000" dirty="0">
                <a:latin typeface="Arial" panose="020B0604020202020204" pitchFamily="34" charset="0"/>
                <a:ea typeface="Calibri" panose="020F0502020204030204" pitchFamily="34" charset="0"/>
                <a:cs typeface="Times New Roman" panose="02020603050405020304" pitchFamily="18" charset="0"/>
              </a:rPr>
              <a:t>Filósofo y matemático griego, quien afirmó que el número es el principio de todas las cosas. Famoso por el teorema que lleva su nombre, en el cual se establece que en un triángulo rectángulo el cuadrado de la hipotenusa es igual a la suma de los cuadrados de sus catetos.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Cuadro de texto 20"/>
          <p:cNvSpPr txBox="1"/>
          <p:nvPr/>
        </p:nvSpPr>
        <p:spPr>
          <a:xfrm>
            <a:off x="257559" y="426178"/>
            <a:ext cx="1834118"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Edad Antigua</a:t>
            </a:r>
            <a:endParaRPr lang="es-ES" sz="2000" dirty="0">
              <a:solidFill>
                <a:srgbClr val="FF0000"/>
              </a:solidFill>
              <a:effectLst/>
              <a:ea typeface="Calibri" panose="020F0502020204030204" pitchFamily="34" charset="0"/>
              <a:cs typeface="Times New Roman" panose="02020603050405020304" pitchFamily="18" charset="0"/>
            </a:endParaRPr>
          </a:p>
        </p:txBody>
      </p:sp>
      <p:pic>
        <p:nvPicPr>
          <p:cNvPr id="12" name="Imagen 11"/>
          <p:cNvPicPr/>
          <p:nvPr/>
        </p:nvPicPr>
        <p:blipFill>
          <a:blip r:embed="rId3">
            <a:extLst>
              <a:ext uri="{28A0092B-C50C-407E-A947-70E740481C1C}">
                <a14:useLocalDpi xmlns:a14="http://schemas.microsoft.com/office/drawing/2010/main" val="0"/>
              </a:ext>
            </a:extLst>
          </a:blip>
          <a:srcRect/>
          <a:stretch>
            <a:fillRect/>
          </a:stretch>
        </p:blipFill>
        <p:spPr bwMode="auto">
          <a:xfrm>
            <a:off x="257559" y="4138030"/>
            <a:ext cx="1754053" cy="2037688"/>
          </a:xfrm>
          <a:prstGeom prst="rect">
            <a:avLst/>
          </a:prstGeom>
          <a:noFill/>
          <a:ln>
            <a:noFill/>
          </a:ln>
        </p:spPr>
      </p:pic>
      <p:sp>
        <p:nvSpPr>
          <p:cNvPr id="7" name="Rectángulo 6"/>
          <p:cNvSpPr/>
          <p:nvPr/>
        </p:nvSpPr>
        <p:spPr>
          <a:xfrm>
            <a:off x="2448057" y="4450659"/>
            <a:ext cx="8679488" cy="1323439"/>
          </a:xfrm>
          <a:prstGeom prst="rect">
            <a:avLst/>
          </a:prstGeom>
        </p:spPr>
        <p:txBody>
          <a:bodyPr wrap="square">
            <a:spAutoFit/>
          </a:bodyPr>
          <a:lstStyle/>
          <a:p>
            <a:pPr algn="just"/>
            <a:r>
              <a:rPr lang="es-MX" sz="2000" b="1" dirty="0">
                <a:latin typeface="Arial" panose="020B0604020202020204" pitchFamily="34" charset="0"/>
                <a:ea typeface="Calibri" panose="020F0502020204030204" pitchFamily="34" charset="0"/>
              </a:rPr>
              <a:t>Demócrito (460 – 370 a. n. e.). </a:t>
            </a:r>
            <a:r>
              <a:rPr lang="es-MX" sz="2000" dirty="0">
                <a:latin typeface="Arial" panose="020B0604020202020204" pitchFamily="34" charset="0"/>
                <a:ea typeface="Calibri" panose="020F0502020204030204" pitchFamily="34" charset="0"/>
              </a:rPr>
              <a:t>Filósofo, matemático y físico griego, creador del atomismo. Afirmó que todos los objetos están compuestos de átomos: pequeñas, indestructibles e indivisibles sustancias que se distinguen por su forma, tamaño, orden y posición.</a:t>
            </a:r>
            <a:endParaRPr lang="es-ES" sz="2000" dirty="0"/>
          </a:p>
        </p:txBody>
      </p:sp>
      <p:grpSp>
        <p:nvGrpSpPr>
          <p:cNvPr id="13" name="Grupo 12">
            <a:extLst>
              <a:ext uri="{FF2B5EF4-FFF2-40B4-BE49-F238E27FC236}">
                <a16:creationId xmlns:a16="http://schemas.microsoft.com/office/drawing/2014/main" xmlns="" id="{655C2021-8284-4E48-A905-0B455EE1B14E}"/>
              </a:ext>
            </a:extLst>
          </p:cNvPr>
          <p:cNvGrpSpPr/>
          <p:nvPr/>
        </p:nvGrpSpPr>
        <p:grpSpPr>
          <a:xfrm>
            <a:off x="0" y="-85072"/>
            <a:ext cx="12192000" cy="775084"/>
            <a:chOff x="0" y="-85785"/>
            <a:chExt cx="12192000" cy="775084"/>
          </a:xfrm>
        </p:grpSpPr>
        <p:sp>
          <p:nvSpPr>
            <p:cNvPr id="14" name="Rectángulo 13">
              <a:extLst>
                <a:ext uri="{FF2B5EF4-FFF2-40B4-BE49-F238E27FC236}">
                  <a16:creationId xmlns:a16="http://schemas.microsoft.com/office/drawing/2014/main" xmlns="" id="{0CCFB798-B9E8-4BDB-B088-F104CA03EFB6}"/>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a:extLst>
                <a:ext uri="{FF2B5EF4-FFF2-40B4-BE49-F238E27FC236}">
                  <a16:creationId xmlns:a16="http://schemas.microsoft.com/office/drawing/2014/main" xmlns="" id="{9E4429DB-246E-433E-914B-CF2C1B9FE449}"/>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93022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 de texto 20"/>
          <p:cNvSpPr txBox="1"/>
          <p:nvPr/>
        </p:nvSpPr>
        <p:spPr>
          <a:xfrm>
            <a:off x="257559" y="426178"/>
            <a:ext cx="1834118"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Edad Antigua</a:t>
            </a:r>
            <a:endParaRPr lang="es-ES" sz="2000" dirty="0">
              <a:solidFill>
                <a:srgbClr val="FF0000"/>
              </a:solidFill>
              <a:effectLst/>
              <a:ea typeface="Calibri" panose="020F0502020204030204" pitchFamily="34" charset="0"/>
              <a:cs typeface="Times New Roman" panose="02020603050405020304" pitchFamily="18" charset="0"/>
            </a:endParaRPr>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257559" y="1365176"/>
            <a:ext cx="2463800" cy="1820545"/>
          </a:xfrm>
          <a:prstGeom prst="rect">
            <a:avLst/>
          </a:prstGeom>
          <a:noFill/>
          <a:ln>
            <a:noFill/>
          </a:ln>
        </p:spPr>
      </p:pic>
      <p:sp>
        <p:nvSpPr>
          <p:cNvPr id="9" name="Rectángulo 8"/>
          <p:cNvSpPr/>
          <p:nvPr/>
        </p:nvSpPr>
        <p:spPr>
          <a:xfrm>
            <a:off x="3132406" y="1365176"/>
            <a:ext cx="8557846" cy="1938992"/>
          </a:xfrm>
          <a:prstGeom prst="rect">
            <a:avLst/>
          </a:prstGeom>
        </p:spPr>
        <p:txBody>
          <a:bodyPr wrap="square">
            <a:spAutoFit/>
          </a:bodyPr>
          <a:lstStyle/>
          <a:p>
            <a:pPr algn="just"/>
            <a:r>
              <a:rPr lang="es-MX" sz="2000" b="1" dirty="0">
                <a:latin typeface="Arial" panose="020B0604020202020204" pitchFamily="34" charset="0"/>
                <a:ea typeface="Calibri" panose="020F0502020204030204" pitchFamily="34" charset="0"/>
              </a:rPr>
              <a:t>Aristóteles (384 – 322 a. n. e.). </a:t>
            </a:r>
            <a:r>
              <a:rPr lang="es-MX" sz="2000" dirty="0">
                <a:latin typeface="Arial" panose="020B0604020202020204" pitchFamily="34" charset="0"/>
                <a:ea typeface="Calibri" panose="020F0502020204030204" pitchFamily="34" charset="0"/>
              </a:rPr>
              <a:t>Filósofo, biólogo, astrónomo, matemático y físico griego cuyo aporte más original es la creación de la lógica formal, a la que considera como el elemento universal para obtener el conocimiento. La formación de la lógica de Aristóteles está vinculada directamente al surgimiento de las ciencias naturales. Es considerado el padre de la zoología y la botánica.</a:t>
            </a:r>
            <a:endParaRPr lang="es-ES" sz="2000" dirty="0"/>
          </a:p>
        </p:txBody>
      </p:sp>
      <p:sp>
        <p:nvSpPr>
          <p:cNvPr id="10" name="Rectángulo 9"/>
          <p:cNvSpPr/>
          <p:nvPr/>
        </p:nvSpPr>
        <p:spPr>
          <a:xfrm>
            <a:off x="811235" y="4243166"/>
            <a:ext cx="7924801" cy="1154162"/>
          </a:xfrm>
          <a:prstGeom prst="rect">
            <a:avLst/>
          </a:prstGeom>
        </p:spPr>
        <p:txBody>
          <a:bodyPr wrap="square">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Times New Roman" panose="02020603050405020304" pitchFamily="18" charset="0"/>
              </a:rPr>
              <a:t>Otros grandes pensadores en la edad antigua: </a:t>
            </a:r>
            <a:r>
              <a:rPr lang="es-MX" sz="2000" dirty="0">
                <a:latin typeface="Arial" panose="020B0604020202020204" pitchFamily="34" charset="0"/>
                <a:ea typeface="Calibri" panose="020F0502020204030204" pitchFamily="34" charset="0"/>
                <a:cs typeface="Times New Roman" panose="02020603050405020304" pitchFamily="18" charset="0"/>
              </a:rPr>
              <a:t>Sócrates (470 – 399 a. n. e.). Platón (428 – 348 a. n. e.). Euclides (300 – 265 a. n. e.). Arquímedes (287 – 212 a. n. e.).</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o 10">
            <a:extLst>
              <a:ext uri="{FF2B5EF4-FFF2-40B4-BE49-F238E27FC236}">
                <a16:creationId xmlns:a16="http://schemas.microsoft.com/office/drawing/2014/main" xmlns="" id="{6EDB92FE-A332-4C6E-90CB-4EAB49DF7415}"/>
              </a:ext>
            </a:extLst>
          </p:cNvPr>
          <p:cNvGrpSpPr/>
          <p:nvPr/>
        </p:nvGrpSpPr>
        <p:grpSpPr>
          <a:xfrm>
            <a:off x="0" y="-85072"/>
            <a:ext cx="12192000" cy="775084"/>
            <a:chOff x="0" y="-85785"/>
            <a:chExt cx="12192000" cy="775084"/>
          </a:xfrm>
        </p:grpSpPr>
        <p:sp>
          <p:nvSpPr>
            <p:cNvPr id="12" name="Rectángulo 11">
              <a:extLst>
                <a:ext uri="{FF2B5EF4-FFF2-40B4-BE49-F238E27FC236}">
                  <a16:creationId xmlns:a16="http://schemas.microsoft.com/office/drawing/2014/main" xmlns="" id="{DC2B3701-5257-4C66-9AF7-75BF391FFBCB}"/>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xmlns="" id="{19A4E0CE-5AEB-494D-8329-829922C35C2A}"/>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546675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 de texto 20"/>
          <p:cNvSpPr txBox="1"/>
          <p:nvPr/>
        </p:nvSpPr>
        <p:spPr>
          <a:xfrm>
            <a:off x="257559" y="426178"/>
            <a:ext cx="1834118"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Edad </a:t>
            </a:r>
            <a:r>
              <a:rPr lang="es-MX" sz="2000" b="1" dirty="0">
                <a:solidFill>
                  <a:srgbClr val="FF0000"/>
                </a:solidFill>
                <a:latin typeface="Arial" panose="020B0604020202020204" pitchFamily="34" charset="0"/>
                <a:ea typeface="Calibri" panose="020F0502020204030204" pitchFamily="34" charset="0"/>
                <a:cs typeface="Times New Roman" panose="02020603050405020304" pitchFamily="18" charset="0"/>
              </a:rPr>
              <a:t>Media</a:t>
            </a:r>
            <a:endParaRPr lang="es-ES" sz="2000" dirty="0">
              <a:solidFill>
                <a:srgbClr val="FF0000"/>
              </a:solidFill>
              <a:effectLst/>
              <a:ea typeface="Calibri" panose="020F0502020204030204" pitchFamily="34" charset="0"/>
              <a:cs typeface="Times New Roman" panose="02020603050405020304" pitchFamily="18" charset="0"/>
            </a:endParaRPr>
          </a:p>
        </p:txBody>
      </p:sp>
      <p:sp>
        <p:nvSpPr>
          <p:cNvPr id="8" name="Rectángulo 7"/>
          <p:cNvSpPr/>
          <p:nvPr/>
        </p:nvSpPr>
        <p:spPr>
          <a:xfrm>
            <a:off x="0" y="1252377"/>
            <a:ext cx="11732456" cy="4340355"/>
          </a:xfrm>
          <a:prstGeom prst="rect">
            <a:avLst/>
          </a:prstGeom>
        </p:spPr>
        <p:txBody>
          <a:bodyPr wrap="square">
            <a:spAutoFit/>
          </a:bodyPr>
          <a:lstStyle/>
          <a:p>
            <a:pPr algn="just">
              <a:lnSpc>
                <a:spcPct val="115000"/>
              </a:lnSpc>
              <a:spcAft>
                <a:spcPts val="1000"/>
              </a:spcAft>
            </a:pPr>
            <a:r>
              <a:rPr lang="es-MX" sz="2000" b="1" dirty="0">
                <a:latin typeface="Arial" panose="020B0604020202020204" pitchFamily="34" charset="0"/>
                <a:ea typeface="Calibri" panose="020F0502020204030204" pitchFamily="34" charset="0"/>
                <a:cs typeface="Arial" panose="020B0604020202020204" pitchFamily="34" charset="0"/>
              </a:rPr>
              <a:t>Roberto de </a:t>
            </a:r>
            <a:r>
              <a:rPr lang="es-MX" sz="2000" b="1" dirty="0" err="1">
                <a:latin typeface="Arial" panose="020B0604020202020204" pitchFamily="34" charset="0"/>
                <a:ea typeface="Calibri" panose="020F0502020204030204" pitchFamily="34" charset="0"/>
                <a:cs typeface="Arial" panose="020B0604020202020204" pitchFamily="34" charset="0"/>
              </a:rPr>
              <a:t>Grosseteste</a:t>
            </a:r>
            <a:r>
              <a:rPr lang="es-MX" sz="2000" b="1" dirty="0">
                <a:latin typeface="Arial" panose="020B0604020202020204" pitchFamily="34" charset="0"/>
                <a:ea typeface="Calibri" panose="020F0502020204030204" pitchFamily="34" charset="0"/>
                <a:cs typeface="Arial" panose="020B0604020202020204" pitchFamily="34" charset="0"/>
              </a:rPr>
              <a:t> (1175 - 1253)</a:t>
            </a:r>
            <a:r>
              <a:rPr lang="es-MX" sz="2000" dirty="0">
                <a:latin typeface="Arial" panose="020B0604020202020204" pitchFamily="34" charset="0"/>
                <a:ea typeface="Calibri" panose="020F0502020204030204" pitchFamily="34" charset="0"/>
                <a:cs typeface="Arial" panose="020B0604020202020204" pitchFamily="34" charset="0"/>
              </a:rPr>
              <a:t>, erudito en casi todos los ámbitos del saber de su época, desempeñó el cargo de Obispo en Lincoln (Inglaterra).</a:t>
            </a:r>
          </a:p>
          <a:p>
            <a:pPr algn="just">
              <a:lnSpc>
                <a:spcPct val="115000"/>
              </a:lnSpc>
              <a:spcAft>
                <a:spcPts val="1000"/>
              </a:spcAft>
            </a:pPr>
            <a:r>
              <a:rPr lang="es-MX" sz="2000" dirty="0">
                <a:latin typeface="Arial" panose="020B0604020202020204" pitchFamily="34" charset="0"/>
                <a:ea typeface="Calibri" panose="020F0502020204030204" pitchFamily="34" charset="0"/>
                <a:cs typeface="Arial" panose="020B0604020202020204" pitchFamily="34" charset="0"/>
              </a:rPr>
              <a:t>La aparición de la Peste Negra en 1348, llevó a este periodo de intenso desarrollo científico, a un fin repentino. La plaga eliminó a un tercio de la población europea.</a:t>
            </a:r>
          </a:p>
          <a:p>
            <a:pPr algn="just">
              <a:lnSpc>
                <a:spcPct val="115000"/>
              </a:lnSpc>
              <a:spcAft>
                <a:spcPts val="1000"/>
              </a:spcAft>
            </a:pP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MX" sz="2000" b="1" dirty="0">
                <a:latin typeface="Arial" panose="020B0604020202020204" pitchFamily="34" charset="0"/>
                <a:ea typeface="Calibri" panose="020F0502020204030204" pitchFamily="34" charset="0"/>
                <a:cs typeface="Arial" panose="020B0604020202020204" pitchFamily="34" charset="0"/>
              </a:rPr>
              <a:t>Nicolás Copérnico (1473 – 1543</a:t>
            </a:r>
            <a:r>
              <a:rPr lang="es-MX" sz="2000" dirty="0">
                <a:latin typeface="Arial" panose="020B0604020202020204" pitchFamily="34" charset="0"/>
                <a:ea typeface="Calibri" panose="020F0502020204030204" pitchFamily="34" charset="0"/>
                <a:cs typeface="Arial" panose="020B0604020202020204" pitchFamily="34" charset="0"/>
              </a:rPr>
              <a:t>, polaco) La importancia de su obra radica en el carácter revolucionario al ser precursora de grandes cambios científicos: la naturaleza va perdiendo su carácter teológico, el ser humano ya no es el centro del universo. A partir de Copérnico se desencadena la idea de que el Ser está gobernado por su Razón, que será la facultad del ser humano que hace que tome parte en el ordenamiento del Universo. Copérnico se convirtió</a:t>
            </a:r>
            <a:r>
              <a:rPr lang="es-MX" sz="2000" b="1" dirty="0">
                <a:latin typeface="Arial" panose="020B0604020202020204" pitchFamily="34" charset="0"/>
                <a:ea typeface="Calibri" panose="020F0502020204030204" pitchFamily="34" charset="0"/>
                <a:cs typeface="Arial" panose="020B0604020202020204" pitchFamily="34" charset="0"/>
              </a:rPr>
              <a:t> en el precursor del Renacimiento.</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9" name="Grupo 8">
            <a:extLst>
              <a:ext uri="{FF2B5EF4-FFF2-40B4-BE49-F238E27FC236}">
                <a16:creationId xmlns:a16="http://schemas.microsoft.com/office/drawing/2014/main" xmlns="" id="{C2E38A8C-B4B9-4903-9661-70A4C0C3AC79}"/>
              </a:ext>
            </a:extLst>
          </p:cNvPr>
          <p:cNvGrpSpPr/>
          <p:nvPr/>
        </p:nvGrpSpPr>
        <p:grpSpPr>
          <a:xfrm>
            <a:off x="0" y="-85072"/>
            <a:ext cx="12192000" cy="775084"/>
            <a:chOff x="0" y="-85785"/>
            <a:chExt cx="12192000" cy="775084"/>
          </a:xfrm>
        </p:grpSpPr>
        <p:sp>
          <p:nvSpPr>
            <p:cNvPr id="10" name="Rectángulo 9">
              <a:extLst>
                <a:ext uri="{FF2B5EF4-FFF2-40B4-BE49-F238E27FC236}">
                  <a16:creationId xmlns:a16="http://schemas.microsoft.com/office/drawing/2014/main" xmlns="" id="{09C929E8-6876-4E89-A2B6-6D204FEB9BD8}"/>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0ACB2261-C873-4A4B-A9DF-7CAA996D8D34}"/>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4886184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 de texto 20"/>
          <p:cNvSpPr txBox="1"/>
          <p:nvPr/>
        </p:nvSpPr>
        <p:spPr>
          <a:xfrm>
            <a:off x="257558" y="426178"/>
            <a:ext cx="2668521"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El Renacimiento</a:t>
            </a:r>
            <a:endParaRPr lang="es-ES" sz="2000" dirty="0">
              <a:solidFill>
                <a:srgbClr val="FF0000"/>
              </a:solidFill>
              <a:effectLst/>
              <a:ea typeface="Calibri" panose="020F0502020204030204" pitchFamily="34" charset="0"/>
              <a:cs typeface="Times New Roman" panose="02020603050405020304" pitchFamily="18" charset="0"/>
            </a:endParaRPr>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257558" y="1252377"/>
            <a:ext cx="2302762" cy="2334886"/>
          </a:xfrm>
          <a:prstGeom prst="rect">
            <a:avLst/>
          </a:prstGeom>
          <a:noFill/>
          <a:ln>
            <a:noFill/>
          </a:ln>
        </p:spPr>
      </p:pic>
      <p:sp>
        <p:nvSpPr>
          <p:cNvPr id="9" name="Rectángulo 8"/>
          <p:cNvSpPr/>
          <p:nvPr/>
        </p:nvSpPr>
        <p:spPr>
          <a:xfrm>
            <a:off x="2926079" y="1758100"/>
            <a:ext cx="8740726" cy="1323439"/>
          </a:xfrm>
          <a:prstGeom prst="rect">
            <a:avLst/>
          </a:prstGeom>
        </p:spPr>
        <p:txBody>
          <a:bodyPr wrap="square">
            <a:spAutoFit/>
          </a:bodyPr>
          <a:lstStyle/>
          <a:p>
            <a:r>
              <a:rPr lang="es-MX" sz="2000" b="1" dirty="0">
                <a:latin typeface="Arial" panose="020B0604020202020204" pitchFamily="34" charset="0"/>
                <a:ea typeface="Calibri" panose="020F0502020204030204" pitchFamily="34" charset="0"/>
              </a:rPr>
              <a:t>Galileo Galilei (1564 – 1642). </a:t>
            </a:r>
            <a:r>
              <a:rPr lang="es-MX" sz="2000" dirty="0">
                <a:latin typeface="Arial" panose="020B0604020202020204" pitchFamily="34" charset="0"/>
                <a:ea typeface="Calibri" panose="020F0502020204030204" pitchFamily="34" charset="0"/>
              </a:rPr>
              <a:t>Astrónomo, filósofo, matemático y físico italiano. Fue el fundador de la metodología científica moderna. Su mayor aporte consistió en la unificación de las investigaciones teóricas y experimentales en un todo único.</a:t>
            </a:r>
            <a:endParaRPr lang="es-ES" sz="2000" dirty="0"/>
          </a:p>
        </p:txBody>
      </p:sp>
      <p:pic>
        <p:nvPicPr>
          <p:cNvPr id="10" name="Imagen 9"/>
          <p:cNvPicPr/>
          <p:nvPr/>
        </p:nvPicPr>
        <p:blipFill>
          <a:blip r:embed="rId3">
            <a:extLst>
              <a:ext uri="{28A0092B-C50C-407E-A947-70E740481C1C}">
                <a14:useLocalDpi xmlns:a14="http://schemas.microsoft.com/office/drawing/2010/main" val="0"/>
              </a:ext>
            </a:extLst>
          </a:blip>
          <a:srcRect/>
          <a:stretch>
            <a:fillRect/>
          </a:stretch>
        </p:blipFill>
        <p:spPr bwMode="auto">
          <a:xfrm>
            <a:off x="257558" y="4196326"/>
            <a:ext cx="2133950" cy="2162274"/>
          </a:xfrm>
          <a:prstGeom prst="rect">
            <a:avLst/>
          </a:prstGeom>
          <a:noFill/>
          <a:ln>
            <a:noFill/>
          </a:ln>
        </p:spPr>
      </p:pic>
      <p:sp>
        <p:nvSpPr>
          <p:cNvPr id="11" name="Rectángulo 10"/>
          <p:cNvSpPr/>
          <p:nvPr/>
        </p:nvSpPr>
        <p:spPr>
          <a:xfrm>
            <a:off x="2841673" y="4055647"/>
            <a:ext cx="8825132" cy="2569934"/>
          </a:xfrm>
          <a:prstGeom prst="rect">
            <a:avLst/>
          </a:prstGeom>
        </p:spPr>
        <p:txBody>
          <a:bodyPr wrap="square">
            <a:spAutoFit/>
          </a:bodyPr>
          <a:lstStyle/>
          <a:p>
            <a:pPr algn="just">
              <a:lnSpc>
                <a:spcPct val="115000"/>
              </a:lnSpc>
              <a:spcAft>
                <a:spcPts val="0"/>
              </a:spcAft>
            </a:pPr>
            <a:r>
              <a:rPr lang="es-ES" sz="2000" b="1" dirty="0">
                <a:solidFill>
                  <a:srgbClr val="000000"/>
                </a:solidFill>
                <a:latin typeface="Arial" panose="020B0604020202020204" pitchFamily="34" charset="0"/>
                <a:ea typeface="Calibri" panose="020F0502020204030204" pitchFamily="34" charset="0"/>
                <a:cs typeface="Arial" panose="020B0604020202020204" pitchFamily="34" charset="0"/>
              </a:rPr>
              <a:t>René Descartes (1596 – 1650). </a:t>
            </a:r>
            <a:r>
              <a:rPr lang="es-ES" sz="2000" dirty="0">
                <a:solidFill>
                  <a:srgbClr val="000000"/>
                </a:solidFill>
                <a:latin typeface="Arial" panose="020B0604020202020204" pitchFamily="34" charset="0"/>
                <a:ea typeface="Calibri" panose="020F0502020204030204" pitchFamily="34" charset="0"/>
                <a:cs typeface="Arial" panose="020B0604020202020204" pitchFamily="34" charset="0"/>
              </a:rPr>
              <a:t>Filósofo, matemático y científico francés. La concepción de Descartes sobre el método universal comprende tres componentes inseparablemente vinculadas entre sí:</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ES" sz="2000" dirty="0">
                <a:solidFill>
                  <a:srgbClr val="000000"/>
                </a:solidFill>
                <a:latin typeface="Arial" panose="020B0604020202020204" pitchFamily="34" charset="0"/>
                <a:ea typeface="Calibri" panose="020F0502020204030204" pitchFamily="34" charset="0"/>
                <a:cs typeface="Arial" panose="020B0604020202020204" pitchFamily="34" charset="0"/>
              </a:rPr>
              <a:t>1. Todo problema científico se reduce a un problema formulado en el lenguaje de la matemática.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ES" sz="2000" dirty="0">
                <a:solidFill>
                  <a:srgbClr val="000000"/>
                </a:solidFill>
                <a:latin typeface="Arial" panose="020B0604020202020204" pitchFamily="34" charset="0"/>
                <a:ea typeface="Calibri" panose="020F0502020204030204" pitchFamily="34" charset="0"/>
                <a:cs typeface="Arial" panose="020B0604020202020204" pitchFamily="34" charset="0"/>
              </a:rPr>
              <a:t>2. Todo problema matemático se reduce a un problema algebraico.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ES" sz="2000" dirty="0">
                <a:solidFill>
                  <a:srgbClr val="000000"/>
                </a:solidFill>
                <a:latin typeface="Arial" panose="020B0604020202020204" pitchFamily="34" charset="0"/>
                <a:ea typeface="Calibri" panose="020F0502020204030204" pitchFamily="34" charset="0"/>
                <a:cs typeface="Arial" panose="020B0604020202020204" pitchFamily="34" charset="0"/>
              </a:rPr>
              <a:t>3. Todo problema algebraico se reduce a la solución de una ecuación única. </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12" name="Grupo 11">
            <a:extLst>
              <a:ext uri="{FF2B5EF4-FFF2-40B4-BE49-F238E27FC236}">
                <a16:creationId xmlns:a16="http://schemas.microsoft.com/office/drawing/2014/main" xmlns="" id="{26426182-19BE-42A1-BEA1-285871BCCBB2}"/>
              </a:ext>
            </a:extLst>
          </p:cNvPr>
          <p:cNvGrpSpPr/>
          <p:nvPr/>
        </p:nvGrpSpPr>
        <p:grpSpPr>
          <a:xfrm>
            <a:off x="0" y="-85072"/>
            <a:ext cx="12192000" cy="775084"/>
            <a:chOff x="0" y="-85785"/>
            <a:chExt cx="12192000" cy="775084"/>
          </a:xfrm>
        </p:grpSpPr>
        <p:sp>
          <p:nvSpPr>
            <p:cNvPr id="13" name="Rectángulo 12">
              <a:extLst>
                <a:ext uri="{FF2B5EF4-FFF2-40B4-BE49-F238E27FC236}">
                  <a16:creationId xmlns:a16="http://schemas.microsoft.com/office/drawing/2014/main" xmlns="" id="{327C1EDA-1A32-4685-A39C-DD08EA1217C8}"/>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xmlns="" id="{35D79EEA-FA30-4CDB-ACF4-70CD528EEA3B}"/>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3457780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 de texto 20"/>
          <p:cNvSpPr txBox="1"/>
          <p:nvPr/>
        </p:nvSpPr>
        <p:spPr>
          <a:xfrm>
            <a:off x="257558" y="426178"/>
            <a:ext cx="2668521"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El Renacimiento</a:t>
            </a:r>
            <a:endParaRPr lang="es-ES" sz="2000" dirty="0">
              <a:solidFill>
                <a:srgbClr val="FF0000"/>
              </a:solidFill>
              <a:effectLst/>
              <a:ea typeface="Calibri" panose="020F0502020204030204" pitchFamily="34" charset="0"/>
              <a:cs typeface="Times New Roman" panose="02020603050405020304" pitchFamily="18" charset="0"/>
            </a:endParaRPr>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257557" y="1724555"/>
            <a:ext cx="2091747" cy="2158127"/>
          </a:xfrm>
          <a:prstGeom prst="rect">
            <a:avLst/>
          </a:prstGeom>
          <a:noFill/>
          <a:ln>
            <a:noFill/>
          </a:ln>
        </p:spPr>
      </p:pic>
      <p:sp>
        <p:nvSpPr>
          <p:cNvPr id="9" name="Rectángulo 8"/>
          <p:cNvSpPr/>
          <p:nvPr/>
        </p:nvSpPr>
        <p:spPr>
          <a:xfrm>
            <a:off x="2461845" y="2063823"/>
            <a:ext cx="9059594" cy="1015663"/>
          </a:xfrm>
          <a:prstGeom prst="rect">
            <a:avLst/>
          </a:prstGeom>
        </p:spPr>
        <p:txBody>
          <a:bodyPr wrap="square">
            <a:spAutoFit/>
          </a:bodyPr>
          <a:lstStyle/>
          <a:p>
            <a:r>
              <a:rPr lang="es-MX" sz="2000" b="1" dirty="0">
                <a:latin typeface="Arial" panose="020B0604020202020204" pitchFamily="34" charset="0"/>
                <a:ea typeface="Calibri" panose="020F0502020204030204" pitchFamily="34" charset="0"/>
              </a:rPr>
              <a:t>Isaac Newton (1642 – 1727). </a:t>
            </a:r>
            <a:r>
              <a:rPr lang="es-MX" sz="2000" dirty="0">
                <a:latin typeface="Arial" panose="020B0604020202020204" pitchFamily="34" charset="0"/>
                <a:ea typeface="Calibri" panose="020F0502020204030204" pitchFamily="34" charset="0"/>
              </a:rPr>
              <a:t>Filósofo, físico y matemático inglés. Descubrió la ley de gravitación universal y estableció las bases de la Mecánica Clásica mediante las leyes que llevan su nombre.</a:t>
            </a:r>
            <a:endParaRPr lang="es-ES" sz="2000" dirty="0"/>
          </a:p>
        </p:txBody>
      </p:sp>
      <p:grpSp>
        <p:nvGrpSpPr>
          <p:cNvPr id="10" name="Grupo 9">
            <a:extLst>
              <a:ext uri="{FF2B5EF4-FFF2-40B4-BE49-F238E27FC236}">
                <a16:creationId xmlns:a16="http://schemas.microsoft.com/office/drawing/2014/main" xmlns="" id="{DE43D900-E69D-44CA-B954-7E7E85D23F6F}"/>
              </a:ext>
            </a:extLst>
          </p:cNvPr>
          <p:cNvGrpSpPr/>
          <p:nvPr/>
        </p:nvGrpSpPr>
        <p:grpSpPr>
          <a:xfrm>
            <a:off x="0" y="-85072"/>
            <a:ext cx="12192000" cy="775084"/>
            <a:chOff x="0" y="-85785"/>
            <a:chExt cx="12192000" cy="775084"/>
          </a:xfrm>
        </p:grpSpPr>
        <p:sp>
          <p:nvSpPr>
            <p:cNvPr id="11" name="Rectángulo 10">
              <a:extLst>
                <a:ext uri="{FF2B5EF4-FFF2-40B4-BE49-F238E27FC236}">
                  <a16:creationId xmlns:a16="http://schemas.microsoft.com/office/drawing/2014/main" xmlns="" id="{5722C3DB-2595-49CE-9CC7-14C26CB3DD34}"/>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xmlns="" id="{75CECFDF-D311-4727-A441-9D1E0BA1D3DD}"/>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1183259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 de texto 20"/>
          <p:cNvSpPr txBox="1"/>
          <p:nvPr/>
        </p:nvSpPr>
        <p:spPr>
          <a:xfrm>
            <a:off x="257558" y="426178"/>
            <a:ext cx="2668521"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MX" sz="20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Edad Moderna</a:t>
            </a:r>
            <a:endParaRPr lang="es-ES" sz="2000" dirty="0">
              <a:solidFill>
                <a:srgbClr val="FF0000"/>
              </a:solidFill>
              <a:effectLst/>
              <a:ea typeface="Calibri" panose="020F0502020204030204" pitchFamily="34" charset="0"/>
              <a:cs typeface="Times New Roman" panose="02020603050405020304" pitchFamily="18" charset="0"/>
            </a:endParaRPr>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98474" y="1119236"/>
            <a:ext cx="2210970" cy="2303198"/>
          </a:xfrm>
          <a:prstGeom prst="rect">
            <a:avLst/>
          </a:prstGeom>
          <a:noFill/>
          <a:ln>
            <a:noFill/>
          </a:ln>
        </p:spPr>
      </p:pic>
      <p:sp>
        <p:nvSpPr>
          <p:cNvPr id="9" name="Rectángulo 8"/>
          <p:cNvSpPr/>
          <p:nvPr/>
        </p:nvSpPr>
        <p:spPr>
          <a:xfrm>
            <a:off x="2429020" y="1690672"/>
            <a:ext cx="8698523" cy="1015663"/>
          </a:xfrm>
          <a:prstGeom prst="rect">
            <a:avLst/>
          </a:prstGeom>
        </p:spPr>
        <p:txBody>
          <a:bodyPr wrap="square">
            <a:spAutoFit/>
          </a:bodyPr>
          <a:lstStyle/>
          <a:p>
            <a:pPr algn="just"/>
            <a:r>
              <a:rPr lang="es-MX" sz="2000" b="1" dirty="0">
                <a:latin typeface="Arial" panose="020B0604020202020204" pitchFamily="34" charset="0"/>
                <a:ea typeface="Calibri" panose="020F0502020204030204" pitchFamily="34" charset="0"/>
              </a:rPr>
              <a:t>Carl Friedrich Gauss (1777 – 1855). </a:t>
            </a:r>
            <a:r>
              <a:rPr lang="es-MX" sz="2000" dirty="0">
                <a:latin typeface="Arial" panose="020B0604020202020204" pitchFamily="34" charset="0"/>
                <a:ea typeface="Calibri" panose="020F0502020204030204" pitchFamily="34" charset="0"/>
              </a:rPr>
              <a:t>Astrónomo, matemático y físico alemán. Sus aportes más sobresalientes los realizó mediante el estudio del magnetismo, el electromagnetismo y la óptica.</a:t>
            </a:r>
            <a:endParaRPr lang="es-ES" sz="2000" dirty="0"/>
          </a:p>
        </p:txBody>
      </p:sp>
      <p:pic>
        <p:nvPicPr>
          <p:cNvPr id="10" name="Imagen 9"/>
          <p:cNvPicPr/>
          <p:nvPr/>
        </p:nvPicPr>
        <p:blipFill>
          <a:blip r:embed="rId3">
            <a:extLst>
              <a:ext uri="{28A0092B-C50C-407E-A947-70E740481C1C}">
                <a14:useLocalDpi xmlns:a14="http://schemas.microsoft.com/office/drawing/2010/main" val="0"/>
              </a:ext>
            </a:extLst>
          </a:blip>
          <a:srcRect/>
          <a:stretch>
            <a:fillRect/>
          </a:stretch>
        </p:blipFill>
        <p:spPr bwMode="auto">
          <a:xfrm>
            <a:off x="98474" y="3822455"/>
            <a:ext cx="2210970" cy="2554545"/>
          </a:xfrm>
          <a:prstGeom prst="rect">
            <a:avLst/>
          </a:prstGeom>
          <a:noFill/>
          <a:ln>
            <a:noFill/>
          </a:ln>
        </p:spPr>
      </p:pic>
      <p:sp>
        <p:nvSpPr>
          <p:cNvPr id="11" name="Rectángulo 10"/>
          <p:cNvSpPr/>
          <p:nvPr/>
        </p:nvSpPr>
        <p:spPr>
          <a:xfrm>
            <a:off x="2309444" y="3822455"/>
            <a:ext cx="9282334" cy="2246769"/>
          </a:xfrm>
          <a:prstGeom prst="rect">
            <a:avLst/>
          </a:prstGeom>
        </p:spPr>
        <p:txBody>
          <a:bodyPr wrap="square">
            <a:spAutoFit/>
          </a:bodyPr>
          <a:lstStyle/>
          <a:p>
            <a:pPr algn="just"/>
            <a:r>
              <a:rPr lang="es-ES" sz="2000" b="1" dirty="0">
                <a:solidFill>
                  <a:srgbClr val="000000"/>
                </a:solidFill>
                <a:latin typeface="Arial" panose="020B0604020202020204" pitchFamily="34" charset="0"/>
                <a:ea typeface="Calibri" panose="020F0502020204030204" pitchFamily="34" charset="0"/>
                <a:cs typeface="Arial" panose="020B0604020202020204" pitchFamily="34" charset="0"/>
              </a:rPr>
              <a:t>Charles Darwin (1809 – 1882)</a:t>
            </a:r>
            <a:r>
              <a:rPr lang="es-ES" sz="2000" dirty="0">
                <a:solidFill>
                  <a:srgbClr val="000000"/>
                </a:solidFill>
                <a:latin typeface="Arial" panose="020B0604020202020204" pitchFamily="34" charset="0"/>
                <a:ea typeface="Calibri" panose="020F0502020204030204" pitchFamily="34" charset="0"/>
                <a:cs typeface="Arial" panose="020B0604020202020204" pitchFamily="34" charset="0"/>
              </a:rPr>
              <a:t>. Naturalista, geólogo y filósofo inglés. Autor de la célebre Teoría sobre la Evolución de las Especies, publicada en 1859, y que dio lugar a una corriente denominada </a:t>
            </a:r>
            <a:r>
              <a:rPr lang="es-ES" sz="2000" i="1" dirty="0">
                <a:solidFill>
                  <a:srgbClr val="000000"/>
                </a:solidFill>
                <a:latin typeface="Arial" panose="020B0604020202020204" pitchFamily="34" charset="0"/>
                <a:ea typeface="Calibri" panose="020F0502020204030204" pitchFamily="34" charset="0"/>
                <a:cs typeface="Arial" panose="020B0604020202020204" pitchFamily="34" charset="0"/>
              </a:rPr>
              <a:t>darwinismo. </a:t>
            </a:r>
            <a:r>
              <a:rPr lang="es-ES" sz="2000" dirty="0">
                <a:solidFill>
                  <a:srgbClr val="000000"/>
                </a:solidFill>
                <a:latin typeface="Arial" panose="020B0604020202020204" pitchFamily="34" charset="0"/>
                <a:ea typeface="Calibri" panose="020F0502020204030204" pitchFamily="34" charset="0"/>
                <a:cs typeface="Arial" panose="020B0604020202020204" pitchFamily="34" charset="0"/>
              </a:rPr>
              <a:t>En enero de 1837 defendió ante la Sociedad Geológica de Londres su concepción de que la masa continental de América del Sur se estaba elevando lentamente. Otros aportes en la Geología estuvieron en la perfección del registro sedimentario y paleontológico, la relación de la sedimentación con los fósiles (taxonomía) y la formación geológica. </a:t>
            </a:r>
            <a:endParaRPr lang="es-ES" sz="2000" dirty="0">
              <a:latin typeface="Arial" panose="020B0604020202020204" pitchFamily="34" charset="0"/>
              <a:cs typeface="Arial" panose="020B0604020202020204" pitchFamily="34" charset="0"/>
            </a:endParaRPr>
          </a:p>
        </p:txBody>
      </p:sp>
      <p:grpSp>
        <p:nvGrpSpPr>
          <p:cNvPr id="12" name="Grupo 11">
            <a:extLst>
              <a:ext uri="{FF2B5EF4-FFF2-40B4-BE49-F238E27FC236}">
                <a16:creationId xmlns:a16="http://schemas.microsoft.com/office/drawing/2014/main" xmlns="" id="{830B94ED-807D-4F04-AD87-2A423F5D57AC}"/>
              </a:ext>
            </a:extLst>
          </p:cNvPr>
          <p:cNvGrpSpPr/>
          <p:nvPr/>
        </p:nvGrpSpPr>
        <p:grpSpPr>
          <a:xfrm>
            <a:off x="0" y="-85072"/>
            <a:ext cx="12192000" cy="775084"/>
            <a:chOff x="0" y="-85785"/>
            <a:chExt cx="12192000" cy="775084"/>
          </a:xfrm>
        </p:grpSpPr>
        <p:sp>
          <p:nvSpPr>
            <p:cNvPr id="13" name="Rectángulo 12">
              <a:extLst>
                <a:ext uri="{FF2B5EF4-FFF2-40B4-BE49-F238E27FC236}">
                  <a16:creationId xmlns:a16="http://schemas.microsoft.com/office/drawing/2014/main" xmlns="" id="{AC986C3D-63D9-49E7-A785-76303F555D84}"/>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xmlns="" id="{8A34B6C5-F8F8-4F9B-80E9-87C52D0D40EC}"/>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843798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6129" y="4251743"/>
            <a:ext cx="11354972" cy="2015936"/>
          </a:xfrm>
          <a:prstGeom prst="rect">
            <a:avLst/>
          </a:prstGeom>
        </p:spPr>
        <p:txBody>
          <a:bodyPr wrap="square">
            <a:spAutoFit/>
          </a:bodyPr>
          <a:lstStyle/>
          <a:p>
            <a:r>
              <a:rPr lang="es-MX" sz="2500" b="1" dirty="0">
                <a:cs typeface="Arial" panose="020B0604020202020204" pitchFamily="34" charset="0"/>
              </a:rPr>
              <a:t>Objetivos de la Conferencia:</a:t>
            </a:r>
          </a:p>
          <a:p>
            <a:pPr algn="just"/>
            <a:r>
              <a:rPr lang="es-MX" sz="2500" dirty="0">
                <a:cs typeface="Arial" panose="020B0604020202020204" pitchFamily="34" charset="0"/>
              </a:rPr>
              <a:t>Se pretende que el alumno comprenda las definiciones más importantes en la geofísica. Así como que también conozca los elementos más relevantes en el desarrollo histórico de la geofísica.</a:t>
            </a:r>
            <a:r>
              <a:rPr lang="es-ES" sz="2500" dirty="0">
                <a:cs typeface="Arial" panose="020B0604020202020204" pitchFamily="34" charset="0"/>
              </a:rPr>
              <a:t> </a:t>
            </a:r>
          </a:p>
          <a:p>
            <a:r>
              <a:rPr lang="es-ES" sz="2500" dirty="0">
                <a:cs typeface="Arial" panose="020B0604020202020204" pitchFamily="34" charset="0"/>
              </a:rPr>
              <a:t>La conferencia aborda solo una parte de los contenidos de la unidad 1.</a:t>
            </a:r>
            <a:endParaRPr lang="es-MX" sz="2500" dirty="0"/>
          </a:p>
        </p:txBody>
      </p:sp>
      <p:sp>
        <p:nvSpPr>
          <p:cNvPr id="5" name="Rectángulo 4"/>
          <p:cNvSpPr/>
          <p:nvPr/>
        </p:nvSpPr>
        <p:spPr>
          <a:xfrm>
            <a:off x="208671" y="335673"/>
            <a:ext cx="11565987" cy="1600438"/>
          </a:xfrm>
          <a:prstGeom prst="rect">
            <a:avLst/>
          </a:prstGeom>
        </p:spPr>
        <p:txBody>
          <a:bodyPr wrap="square">
            <a:spAutoFit/>
          </a:bodyPr>
          <a:lstStyle/>
          <a:p>
            <a:pPr algn="just"/>
            <a:r>
              <a:rPr lang="es-MX" sz="2300" b="1" dirty="0"/>
              <a:t>OBJETIVOS DE LA UNIDAD DE APRENDIZAJE “INTRODUCCIÓN A LOS MÉTODOS GEOFÍSICOS”</a:t>
            </a:r>
          </a:p>
          <a:p>
            <a:pPr algn="just"/>
            <a:r>
              <a:rPr lang="es-MX" sz="2500" dirty="0"/>
              <a:t>Diferenciar y aplicar los distintos métodos geofísicos de investigación para suelos, rocas y agua, mediante pruebas realizadas para determinar las características geotécnicas de un terreno, como parte de las técnicas de reconocimiento geotécnico</a:t>
            </a:r>
            <a:r>
              <a:rPr lang="es-MX" sz="2500" b="1" dirty="0"/>
              <a:t> </a:t>
            </a:r>
          </a:p>
        </p:txBody>
      </p:sp>
      <p:sp>
        <p:nvSpPr>
          <p:cNvPr id="6" name="Rectángulo 5"/>
          <p:cNvSpPr/>
          <p:nvPr/>
        </p:nvSpPr>
        <p:spPr>
          <a:xfrm>
            <a:off x="96129" y="2228058"/>
            <a:ext cx="11580055" cy="2015936"/>
          </a:xfrm>
          <a:prstGeom prst="rect">
            <a:avLst/>
          </a:prstGeom>
        </p:spPr>
        <p:txBody>
          <a:bodyPr wrap="square">
            <a:spAutoFit/>
          </a:bodyPr>
          <a:lstStyle/>
          <a:p>
            <a:pPr algn="just"/>
            <a:r>
              <a:rPr lang="es-MX" sz="2500" b="1" dirty="0">
                <a:solidFill>
                  <a:srgbClr val="000000"/>
                </a:solidFill>
              </a:rPr>
              <a:t>UNIDAD 1. “</a:t>
            </a:r>
            <a:r>
              <a:rPr lang="es-MX" sz="2500" b="1" dirty="0"/>
              <a:t>GENERALIDADES</a:t>
            </a:r>
            <a:r>
              <a:rPr lang="es-MX" sz="2500" b="1" dirty="0">
                <a:solidFill>
                  <a:srgbClr val="000000"/>
                </a:solidFill>
              </a:rPr>
              <a:t>”</a:t>
            </a:r>
          </a:p>
          <a:p>
            <a:pPr algn="just"/>
            <a:r>
              <a:rPr lang="es-MX" sz="2500" b="1" dirty="0">
                <a:solidFill>
                  <a:srgbClr val="000000"/>
                </a:solidFill>
              </a:rPr>
              <a:t>Objetivo de la Unidad 1: </a:t>
            </a:r>
            <a:r>
              <a:rPr lang="es-MX" sz="2500" dirty="0"/>
              <a:t>Se pretende que el alumno comprenda los conceptos de geofísica pura, geofísica aplicada, prospección geofísica, las diferencias entre ellos y sus relaciones con la física y le geología; además de conocer el desarrollo histórico de los métodos geofísicos y su clasificación.</a:t>
            </a:r>
            <a:r>
              <a:rPr lang="es-MX" sz="2500" dirty="0">
                <a:solidFill>
                  <a:srgbClr val="000000"/>
                </a:solidFill>
              </a:rPr>
              <a:t>	</a:t>
            </a:r>
          </a:p>
        </p:txBody>
      </p:sp>
    </p:spTree>
    <p:extLst>
      <p:ext uri="{BB962C8B-B14F-4D97-AF65-F5344CB8AC3E}">
        <p14:creationId xmlns:p14="http://schemas.microsoft.com/office/powerpoint/2010/main" val="29339889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 de texto 20"/>
          <p:cNvSpPr txBox="1"/>
          <p:nvPr/>
        </p:nvSpPr>
        <p:spPr>
          <a:xfrm>
            <a:off x="130949" y="545422"/>
            <a:ext cx="3639193"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r>
              <a:rPr lang="es-MX" sz="2000" b="1" dirty="0">
                <a:solidFill>
                  <a:srgbClr val="FF0000"/>
                </a:solidFill>
                <a:latin typeface="Arial" panose="020B0604020202020204" pitchFamily="34" charset="0"/>
                <a:cs typeface="Arial" panose="020B0604020202020204" pitchFamily="34" charset="0"/>
              </a:rPr>
              <a:t>Época Contemporánea</a:t>
            </a:r>
            <a:endParaRPr lang="es-ES" sz="2000" b="1" dirty="0">
              <a:solidFill>
                <a:srgbClr val="FF0000"/>
              </a:solidFill>
              <a:latin typeface="Arial" panose="020B0604020202020204" pitchFamily="34" charset="0"/>
              <a:cs typeface="Arial" panose="020B0604020202020204" pitchFamily="34" charset="0"/>
            </a:endParaRPr>
          </a:p>
        </p:txBody>
      </p:sp>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323532" y="1194727"/>
            <a:ext cx="2096111" cy="2603549"/>
          </a:xfrm>
          <a:prstGeom prst="rect">
            <a:avLst/>
          </a:prstGeom>
          <a:noFill/>
          <a:ln>
            <a:noFill/>
          </a:ln>
        </p:spPr>
      </p:pic>
      <p:sp>
        <p:nvSpPr>
          <p:cNvPr id="9" name="Rectángulo 8"/>
          <p:cNvSpPr/>
          <p:nvPr/>
        </p:nvSpPr>
        <p:spPr>
          <a:xfrm>
            <a:off x="2949526" y="1228342"/>
            <a:ext cx="8585982" cy="2569934"/>
          </a:xfrm>
          <a:prstGeom prst="rect">
            <a:avLst/>
          </a:prstGeom>
        </p:spPr>
        <p:txBody>
          <a:bodyPr wrap="square">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Times New Roman" panose="02020603050405020304" pitchFamily="18" charset="0"/>
              </a:rPr>
              <a:t>Max Ludwig Planck (1858 – 1947). </a:t>
            </a:r>
            <a:r>
              <a:rPr lang="es-MX" sz="2000" dirty="0">
                <a:latin typeface="Arial" panose="020B0604020202020204" pitchFamily="34" charset="0"/>
                <a:ea typeface="Calibri" panose="020F0502020204030204" pitchFamily="34" charset="0"/>
                <a:cs typeface="Times New Roman" panose="02020603050405020304" pitchFamily="18" charset="0"/>
              </a:rPr>
              <a:t>Físico alemán. Fundador de la Teoría Cuántica, uno de los resultados científicos más importantes del siglo XX. Descubrió la ley de radiación del calor, denominada Ley de Planck, que explica el espectro de emisión de un cuerpo negro. Esta ley se convirtió en una de las bases de la teoría cuántica, que emergió unos años más tarde con la colaboración de Albert Einstein y Niels </a:t>
            </a:r>
            <a:r>
              <a:rPr lang="es-MX" sz="2000" dirty="0" err="1">
                <a:latin typeface="Arial" panose="020B0604020202020204" pitchFamily="34" charset="0"/>
                <a:ea typeface="Calibri" panose="020F0502020204030204" pitchFamily="34" charset="0"/>
                <a:cs typeface="Times New Roman" panose="02020603050405020304" pitchFamily="18" charset="0"/>
              </a:rPr>
              <a:t>Böhr</a:t>
            </a:r>
            <a:r>
              <a:rPr lang="es-MX" sz="2000" dirty="0">
                <a:latin typeface="Arial" panose="020B0604020202020204" pitchFamily="34" charset="0"/>
                <a:ea typeface="Calibri" panose="020F0502020204030204" pitchFamily="34" charset="0"/>
                <a:cs typeface="Times New Roman" panose="02020603050405020304" pitchFamily="18" charset="0"/>
              </a:rPr>
              <a:t>. Recibió el Premio Nobel de Física en 1918.</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Imagen 9"/>
          <p:cNvPicPr/>
          <p:nvPr/>
        </p:nvPicPr>
        <p:blipFill>
          <a:blip r:embed="rId3">
            <a:extLst>
              <a:ext uri="{28A0092B-C50C-407E-A947-70E740481C1C}">
                <a14:useLocalDpi xmlns:a14="http://schemas.microsoft.com/office/drawing/2010/main" val="0"/>
              </a:ext>
            </a:extLst>
          </a:blip>
          <a:srcRect/>
          <a:stretch>
            <a:fillRect/>
          </a:stretch>
        </p:blipFill>
        <p:spPr bwMode="auto">
          <a:xfrm>
            <a:off x="323531" y="4267445"/>
            <a:ext cx="2096111" cy="1992678"/>
          </a:xfrm>
          <a:prstGeom prst="rect">
            <a:avLst/>
          </a:prstGeom>
          <a:noFill/>
          <a:ln>
            <a:noFill/>
          </a:ln>
        </p:spPr>
      </p:pic>
      <p:sp>
        <p:nvSpPr>
          <p:cNvPr id="11" name="Rectángulo 10"/>
          <p:cNvSpPr/>
          <p:nvPr/>
        </p:nvSpPr>
        <p:spPr>
          <a:xfrm>
            <a:off x="2949526" y="4292499"/>
            <a:ext cx="8585982" cy="1938992"/>
          </a:xfrm>
          <a:prstGeom prst="rect">
            <a:avLst/>
          </a:prstGeom>
        </p:spPr>
        <p:txBody>
          <a:bodyPr wrap="square">
            <a:spAutoFit/>
          </a:bodyPr>
          <a:lstStyle/>
          <a:p>
            <a:pPr algn="just"/>
            <a:r>
              <a:rPr lang="es-MX" sz="2000" b="1" dirty="0" err="1">
                <a:latin typeface="Arial" panose="020B0604020202020204" pitchFamily="34" charset="0"/>
                <a:ea typeface="Calibri" panose="020F0502020204030204" pitchFamily="34" charset="0"/>
              </a:rPr>
              <a:t>Ernest</a:t>
            </a:r>
            <a:r>
              <a:rPr lang="es-MX" sz="2000" b="1" dirty="0">
                <a:latin typeface="Arial" panose="020B0604020202020204" pitchFamily="34" charset="0"/>
                <a:ea typeface="Calibri" panose="020F0502020204030204" pitchFamily="34" charset="0"/>
              </a:rPr>
              <a:t> Rutherford (1871-1913). </a:t>
            </a:r>
            <a:r>
              <a:rPr lang="es-MX" sz="2000" dirty="0">
                <a:latin typeface="Arial" panose="020B0604020202020204" pitchFamily="34" charset="0"/>
                <a:ea typeface="Calibri" panose="020F0502020204030204" pitchFamily="34" charset="0"/>
              </a:rPr>
              <a:t>Físico inglés. Autor de varios estudios sobre la radioactividad. Se dedicó al análisis de las partículas radioactivas y logró clasificarlas en alfa, beta y gamma. Halló que la radiactividad iba acompañada por una desintegración de los elementos. Probó la existencia del núcleo atómico, en el que se reúne toda la carga positiva y casi toda la masa del átomo.</a:t>
            </a:r>
            <a:endParaRPr lang="es-ES" sz="2000" dirty="0"/>
          </a:p>
        </p:txBody>
      </p:sp>
      <p:grpSp>
        <p:nvGrpSpPr>
          <p:cNvPr id="12" name="Grupo 11">
            <a:extLst>
              <a:ext uri="{FF2B5EF4-FFF2-40B4-BE49-F238E27FC236}">
                <a16:creationId xmlns:a16="http://schemas.microsoft.com/office/drawing/2014/main" xmlns="" id="{87CC0E70-8CF7-4BCF-9963-D3EE377BD519}"/>
              </a:ext>
            </a:extLst>
          </p:cNvPr>
          <p:cNvGrpSpPr/>
          <p:nvPr/>
        </p:nvGrpSpPr>
        <p:grpSpPr>
          <a:xfrm>
            <a:off x="0" y="-85072"/>
            <a:ext cx="12192000" cy="775084"/>
            <a:chOff x="0" y="-85785"/>
            <a:chExt cx="12192000" cy="775084"/>
          </a:xfrm>
        </p:grpSpPr>
        <p:sp>
          <p:nvSpPr>
            <p:cNvPr id="13" name="Rectángulo 12">
              <a:extLst>
                <a:ext uri="{FF2B5EF4-FFF2-40B4-BE49-F238E27FC236}">
                  <a16:creationId xmlns:a16="http://schemas.microsoft.com/office/drawing/2014/main" xmlns="" id="{DED51A0F-82D9-40F4-858A-C0E4F7C340B8}"/>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xmlns="" id="{5D7F6BD5-AF6B-43FB-A6B8-746D98786A0A}"/>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7977329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159629" y="1350497"/>
            <a:ext cx="3258819" cy="2180493"/>
          </a:xfrm>
          <a:prstGeom prst="rect">
            <a:avLst/>
          </a:prstGeom>
          <a:noFill/>
          <a:ln>
            <a:noFill/>
          </a:ln>
        </p:spPr>
      </p:pic>
      <p:sp>
        <p:nvSpPr>
          <p:cNvPr id="8" name="Cuadro de texto 20"/>
          <p:cNvSpPr txBox="1"/>
          <p:nvPr/>
        </p:nvSpPr>
        <p:spPr>
          <a:xfrm>
            <a:off x="130949" y="545422"/>
            <a:ext cx="3639193" cy="4000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r>
              <a:rPr lang="es-MX" sz="2000" b="1" dirty="0">
                <a:solidFill>
                  <a:srgbClr val="FF0000"/>
                </a:solidFill>
                <a:latin typeface="Arial" panose="020B0604020202020204" pitchFamily="34" charset="0"/>
                <a:cs typeface="Arial" panose="020B0604020202020204" pitchFamily="34" charset="0"/>
              </a:rPr>
              <a:t>Época Contemporánea</a:t>
            </a:r>
            <a:endParaRPr lang="es-ES" sz="2000" b="1" dirty="0">
              <a:solidFill>
                <a:srgbClr val="FF0000"/>
              </a:solidFill>
              <a:latin typeface="Arial" panose="020B0604020202020204" pitchFamily="34" charset="0"/>
              <a:cs typeface="Arial" panose="020B0604020202020204" pitchFamily="34" charset="0"/>
            </a:endParaRPr>
          </a:p>
        </p:txBody>
      </p:sp>
      <p:sp>
        <p:nvSpPr>
          <p:cNvPr id="9" name="Rectángulo 8"/>
          <p:cNvSpPr/>
          <p:nvPr/>
        </p:nvSpPr>
        <p:spPr>
          <a:xfrm>
            <a:off x="3554437" y="1167617"/>
            <a:ext cx="8374966" cy="2554545"/>
          </a:xfrm>
          <a:prstGeom prst="rect">
            <a:avLst/>
          </a:prstGeom>
        </p:spPr>
        <p:txBody>
          <a:bodyPr wrap="square">
            <a:spAutoFit/>
          </a:bodyPr>
          <a:lstStyle/>
          <a:p>
            <a:pPr algn="just"/>
            <a:r>
              <a:rPr lang="es-MX" sz="2000" b="1" dirty="0">
                <a:latin typeface="Arial" panose="020B0604020202020204" pitchFamily="34" charset="0"/>
                <a:ea typeface="Calibri" panose="020F0502020204030204" pitchFamily="34" charset="0"/>
              </a:rPr>
              <a:t>Pierre Curie (1859-1906) y Marie </a:t>
            </a:r>
            <a:r>
              <a:rPr lang="es-MX" sz="2000" b="1" dirty="0" err="1">
                <a:latin typeface="Arial" panose="020B0604020202020204" pitchFamily="34" charset="0"/>
                <a:ea typeface="Calibri" panose="020F0502020204030204" pitchFamily="34" charset="0"/>
              </a:rPr>
              <a:t>Sklodowska</a:t>
            </a:r>
            <a:r>
              <a:rPr lang="es-MX" sz="2000" b="1" dirty="0">
                <a:latin typeface="Arial" panose="020B0604020202020204" pitchFamily="34" charset="0"/>
                <a:ea typeface="Calibri" panose="020F0502020204030204" pitchFamily="34" charset="0"/>
              </a:rPr>
              <a:t>-Curie (1867-1934). </a:t>
            </a:r>
            <a:r>
              <a:rPr lang="es-MX" sz="2000" dirty="0">
                <a:latin typeface="Arial" panose="020B0604020202020204" pitchFamily="34" charset="0"/>
                <a:ea typeface="Calibri" panose="020F0502020204030204" pitchFamily="34" charset="0"/>
              </a:rPr>
              <a:t>Entre los numerosos aportes científicos de este matrimonio franco-polaco se encuentran los estudios sobre la radioactividad y el descubrimiento de dos nuevos elementos químicos en 1898: el polonio y el radio. Los esposos fueron galardonados, junto con Becquerel, con el Premio Nobel de Física en 1903 por el descubrimiento de la radioactividad y en 1911 Marie Curie recibió el Premio Nobel de Química por el aislamiento del radio metálico.</a:t>
            </a:r>
            <a:endParaRPr lang="es-ES" sz="2000" dirty="0"/>
          </a:p>
        </p:txBody>
      </p:sp>
      <p:pic>
        <p:nvPicPr>
          <p:cNvPr id="10" name="Imagen 9"/>
          <p:cNvPicPr/>
          <p:nvPr/>
        </p:nvPicPr>
        <p:blipFill>
          <a:blip r:embed="rId3">
            <a:extLst>
              <a:ext uri="{28A0092B-C50C-407E-A947-70E740481C1C}">
                <a14:useLocalDpi xmlns:a14="http://schemas.microsoft.com/office/drawing/2010/main" val="0"/>
              </a:ext>
            </a:extLst>
          </a:blip>
          <a:srcRect/>
          <a:stretch>
            <a:fillRect/>
          </a:stretch>
        </p:blipFill>
        <p:spPr bwMode="auto">
          <a:xfrm>
            <a:off x="819319" y="4225119"/>
            <a:ext cx="1797271" cy="2372629"/>
          </a:xfrm>
          <a:prstGeom prst="rect">
            <a:avLst/>
          </a:prstGeom>
          <a:noFill/>
          <a:ln>
            <a:noFill/>
          </a:ln>
        </p:spPr>
      </p:pic>
      <p:sp>
        <p:nvSpPr>
          <p:cNvPr id="11" name="Rectángulo 10"/>
          <p:cNvSpPr/>
          <p:nvPr/>
        </p:nvSpPr>
        <p:spPr>
          <a:xfrm>
            <a:off x="3303842" y="4225119"/>
            <a:ext cx="8614117" cy="2554545"/>
          </a:xfrm>
          <a:prstGeom prst="rect">
            <a:avLst/>
          </a:prstGeom>
        </p:spPr>
        <p:txBody>
          <a:bodyPr wrap="square">
            <a:spAutoFit/>
          </a:bodyPr>
          <a:lstStyle/>
          <a:p>
            <a:pPr algn="just"/>
            <a:r>
              <a:rPr lang="es-ES" sz="2000" b="1" dirty="0">
                <a:solidFill>
                  <a:srgbClr val="000000"/>
                </a:solidFill>
                <a:latin typeface="Arial" panose="020B0604020202020204" pitchFamily="34" charset="0"/>
                <a:ea typeface="Calibri" panose="020F0502020204030204" pitchFamily="34" charset="0"/>
              </a:rPr>
              <a:t>Albert Einstein (1879 – 1955). </a:t>
            </a:r>
            <a:r>
              <a:rPr lang="es-ES" sz="2000" dirty="0">
                <a:solidFill>
                  <a:srgbClr val="000000"/>
                </a:solidFill>
                <a:latin typeface="Arial" panose="020B0604020202020204" pitchFamily="34" charset="0"/>
                <a:ea typeface="Calibri" panose="020F0502020204030204" pitchFamily="34" charset="0"/>
              </a:rPr>
              <a:t>Físico y matemático alemán. Creador de la Teoría de la Relatividad, piedra angular de la Física moderna. Descubre la sorprendente fórmula que vincula a la energía con la masa y la velocidad: E=mc</a:t>
            </a:r>
            <a:r>
              <a:rPr lang="es-ES" sz="2000" baseline="30000" dirty="0">
                <a:solidFill>
                  <a:srgbClr val="000000"/>
                </a:solidFill>
                <a:latin typeface="Arial" panose="020B0604020202020204" pitchFamily="34" charset="0"/>
                <a:ea typeface="Calibri" panose="020F0502020204030204" pitchFamily="34" charset="0"/>
              </a:rPr>
              <a:t>2</a:t>
            </a:r>
            <a:r>
              <a:rPr lang="es-ES" sz="2000" dirty="0">
                <a:solidFill>
                  <a:srgbClr val="000000"/>
                </a:solidFill>
                <a:latin typeface="Arial" panose="020B0604020202020204" pitchFamily="34" charset="0"/>
                <a:ea typeface="Calibri" panose="020F0502020204030204" pitchFamily="34" charset="0"/>
              </a:rPr>
              <a:t>. Premio Nobel de Física en 1921. Sobre la crisis expresó: </a:t>
            </a:r>
            <a:r>
              <a:rPr lang="es-ES" sz="2000" i="1" dirty="0">
                <a:solidFill>
                  <a:srgbClr val="000000"/>
                </a:solidFill>
                <a:latin typeface="Arial" panose="020B0604020202020204" pitchFamily="34" charset="0"/>
                <a:ea typeface="Calibri" panose="020F0502020204030204" pitchFamily="34" charset="0"/>
              </a:rPr>
              <a:t>¨Quien atribuye a la crisis sus fracasos y penurias, violenta su propio talento y respeta más a los problemas que a las soluciones. La verdadera crisis, es la crisis de la incompetencia. El inconveniente de las personas y los países es la pereza para encontrar las salidas y soluciones¨.</a:t>
            </a:r>
            <a:endParaRPr lang="es-ES" sz="2000" dirty="0"/>
          </a:p>
        </p:txBody>
      </p:sp>
      <p:grpSp>
        <p:nvGrpSpPr>
          <p:cNvPr id="12" name="Grupo 11">
            <a:extLst>
              <a:ext uri="{FF2B5EF4-FFF2-40B4-BE49-F238E27FC236}">
                <a16:creationId xmlns:a16="http://schemas.microsoft.com/office/drawing/2014/main" xmlns="" id="{20336813-BED6-442C-BCC2-7F9792D41098}"/>
              </a:ext>
            </a:extLst>
          </p:cNvPr>
          <p:cNvGrpSpPr/>
          <p:nvPr/>
        </p:nvGrpSpPr>
        <p:grpSpPr>
          <a:xfrm>
            <a:off x="0" y="-85072"/>
            <a:ext cx="12192000" cy="775084"/>
            <a:chOff x="0" y="-85785"/>
            <a:chExt cx="12192000" cy="775084"/>
          </a:xfrm>
        </p:grpSpPr>
        <p:sp>
          <p:nvSpPr>
            <p:cNvPr id="13" name="Rectángulo 12">
              <a:extLst>
                <a:ext uri="{FF2B5EF4-FFF2-40B4-BE49-F238E27FC236}">
                  <a16:creationId xmlns:a16="http://schemas.microsoft.com/office/drawing/2014/main" xmlns="" id="{A5259D4B-F1FE-4122-9F24-6A93F3EA132C}"/>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xmlns="" id="{663920D2-22A3-4937-B975-F993F377435F}"/>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6011787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211" y="745433"/>
            <a:ext cx="4870244" cy="423514"/>
          </a:xfrm>
          <a:prstGeom prst="rect">
            <a:avLst/>
          </a:prstGeom>
        </p:spPr>
        <p:txBody>
          <a:bodyPr wrap="none">
            <a:spAutoFit/>
          </a:bodyPr>
          <a:lstStyle/>
          <a:p>
            <a:pPr algn="just">
              <a:lnSpc>
                <a:spcPct val="115000"/>
              </a:lnSpc>
              <a:spcAft>
                <a:spcPts val="0"/>
              </a:spcAft>
            </a:pPr>
            <a:r>
              <a:rPr lang="es-ES" sz="2000" b="1" dirty="0">
                <a:solidFill>
                  <a:srgbClr val="FF0000"/>
                </a:solidFill>
                <a:latin typeface="Arial" panose="020B0604020202020204" pitchFamily="34" charset="0"/>
                <a:ea typeface="Calibri" panose="020F0502020204030204" pitchFamily="34" charset="0"/>
                <a:cs typeface="Times New Roman" panose="02020603050405020304" pitchFamily="18" charset="0"/>
              </a:rPr>
              <a:t>Evolución del conocimiento geofísico:</a:t>
            </a:r>
            <a:endParaRPr lang="es-ES" sz="2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29211" y="1365899"/>
            <a:ext cx="11835619" cy="2901115"/>
          </a:xfrm>
          <a:prstGeom prst="rect">
            <a:avLst/>
          </a:prstGeom>
        </p:spPr>
        <p:txBody>
          <a:bodyPr wrap="square">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Arial" panose="020B0604020202020204" pitchFamily="34" charset="0"/>
              </a:rPr>
              <a:t>Edad Antigua</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Hacia el año 600 </a:t>
            </a:r>
            <a:r>
              <a:rPr lang="es-MX" sz="2000" dirty="0" err="1">
                <a:latin typeface="Arial" panose="020B0604020202020204" pitchFamily="34" charset="0"/>
                <a:ea typeface="Calibri" panose="020F0502020204030204" pitchFamily="34" charset="0"/>
                <a:cs typeface="Arial" panose="020B0604020202020204" pitchFamily="34" charset="0"/>
              </a:rPr>
              <a:t>a.n.e</a:t>
            </a:r>
            <a:r>
              <a:rPr lang="es-MX" sz="2000" dirty="0">
                <a:latin typeface="Arial" panose="020B0604020202020204" pitchFamily="34" charset="0"/>
                <a:ea typeface="Calibri" panose="020F0502020204030204" pitchFamily="34" charset="0"/>
                <a:cs typeface="Arial" panose="020B0604020202020204" pitchFamily="34" charset="0"/>
              </a:rPr>
              <a:t>. los griegos ya estaban familiarizados con la propiedad del magnetismo que se manifestaba en la magnetita, al atraer partículas de hierro. Es Pitágoras quien proclama por vez primera la esfericidad de la Tierra, en tanto </a:t>
            </a:r>
            <a:r>
              <a:rPr lang="es-MX" sz="2000" dirty="0" err="1">
                <a:latin typeface="Arial" panose="020B0604020202020204" pitchFamily="34" charset="0"/>
                <a:ea typeface="Calibri" panose="020F0502020204030204" pitchFamily="34" charset="0"/>
                <a:cs typeface="Arial" panose="020B0604020202020204" pitchFamily="34" charset="0"/>
              </a:rPr>
              <a:t>Empedocles</a:t>
            </a:r>
            <a:r>
              <a:rPr lang="es-MX" sz="2000" dirty="0">
                <a:latin typeface="Arial" panose="020B0604020202020204" pitchFamily="34" charset="0"/>
                <a:ea typeface="Calibri" panose="020F0502020204030204" pitchFamily="34" charset="0"/>
                <a:cs typeface="Arial" panose="020B0604020202020204" pitchFamily="34" charset="0"/>
              </a:rPr>
              <a:t> (490-430 </a:t>
            </a:r>
            <a:r>
              <a:rPr lang="es-MX" sz="2000" dirty="0" err="1">
                <a:latin typeface="Arial" panose="020B0604020202020204" pitchFamily="34" charset="0"/>
                <a:ea typeface="Calibri" panose="020F0502020204030204" pitchFamily="34" charset="0"/>
                <a:cs typeface="Arial" panose="020B0604020202020204" pitchFamily="34" charset="0"/>
              </a:rPr>
              <a:t>a.n.e</a:t>
            </a:r>
            <a:r>
              <a:rPr lang="es-MX" sz="2000" dirty="0">
                <a:latin typeface="Arial" panose="020B0604020202020204" pitchFamily="34" charset="0"/>
                <a:ea typeface="Calibri" panose="020F0502020204030204" pitchFamily="34" charset="0"/>
                <a:cs typeface="Arial" panose="020B0604020202020204" pitchFamily="34" charset="0"/>
              </a:rPr>
              <a:t>.) brinda una explicación natural sobre la actividad volcánica y Aristóteles expone el origen de los terremotos en su libro Meteorológica. Eratóstenes (275-195 </a:t>
            </a:r>
            <a:r>
              <a:rPr lang="es-MX" sz="2000" dirty="0" err="1">
                <a:latin typeface="Arial" panose="020B0604020202020204" pitchFamily="34" charset="0"/>
                <a:ea typeface="Calibri" panose="020F0502020204030204" pitchFamily="34" charset="0"/>
                <a:cs typeface="Arial" panose="020B0604020202020204" pitchFamily="34" charset="0"/>
              </a:rPr>
              <a:t>a.n.e</a:t>
            </a:r>
            <a:r>
              <a:rPr lang="es-MX" sz="2000" dirty="0">
                <a:latin typeface="Arial" panose="020B0604020202020204" pitchFamily="34" charset="0"/>
                <a:ea typeface="Calibri" panose="020F0502020204030204" pitchFamily="34" charset="0"/>
                <a:cs typeface="Arial" panose="020B0604020202020204" pitchFamily="34" charset="0"/>
              </a:rPr>
              <a:t>.) realiza la primera medición de un arco de meridiano, entre Alejandría y Asuán, consideradas éstas las primeras mediciones geodésicas, y calcula con escaso error el radio terrestre, así como la distancia de la Tierra al Sol y la inclinación del eje planetario.</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Rectángulo 8"/>
          <p:cNvSpPr/>
          <p:nvPr/>
        </p:nvSpPr>
        <p:spPr>
          <a:xfrm>
            <a:off x="0" y="4506169"/>
            <a:ext cx="11864830" cy="2180597"/>
          </a:xfrm>
          <a:prstGeom prst="rect">
            <a:avLst/>
          </a:prstGeom>
        </p:spPr>
        <p:txBody>
          <a:bodyPr wrap="square">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Arial" panose="020B0604020202020204" pitchFamily="34" charset="0"/>
              </a:rPr>
              <a:t>Edad Media</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De forma similar al resto del conocimiento científico, y particularmente el de las Ciencias Naturales, durante la Edad Media</a:t>
            </a:r>
            <a:r>
              <a:rPr lang="es-MX" sz="2000" b="1" dirty="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en Occidente se detuvo el progreso, primando el Misticismo y la Teología. Sin embargo en el mundo árabe continuaron los estudios sobre la Tierra realizándose importantes mediciones.</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dirty="0">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ángulo 10">
            <a:extLst>
              <a:ext uri="{FF2B5EF4-FFF2-40B4-BE49-F238E27FC236}">
                <a16:creationId xmlns:a16="http://schemas.microsoft.com/office/drawing/2014/main" xmlns="" id="{F7BBA0A3-A4B2-404E-A294-323DFF88B6D3}"/>
              </a:ext>
            </a:extLst>
          </p:cNvPr>
          <p:cNvSpPr/>
          <p:nvPr/>
        </p:nvSpPr>
        <p:spPr>
          <a:xfrm>
            <a:off x="204716" y="-85072"/>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2" name="Grupo 11">
            <a:extLst>
              <a:ext uri="{FF2B5EF4-FFF2-40B4-BE49-F238E27FC236}">
                <a16:creationId xmlns:a16="http://schemas.microsoft.com/office/drawing/2014/main" xmlns="" id="{63870FAF-2C88-47AB-8698-EDF0712102F8}"/>
              </a:ext>
            </a:extLst>
          </p:cNvPr>
          <p:cNvGrpSpPr/>
          <p:nvPr/>
        </p:nvGrpSpPr>
        <p:grpSpPr>
          <a:xfrm>
            <a:off x="0" y="-85072"/>
            <a:ext cx="12192000" cy="775084"/>
            <a:chOff x="0" y="-85785"/>
            <a:chExt cx="12192000" cy="775084"/>
          </a:xfrm>
        </p:grpSpPr>
        <p:sp>
          <p:nvSpPr>
            <p:cNvPr id="13" name="Rectángulo 12">
              <a:extLst>
                <a:ext uri="{FF2B5EF4-FFF2-40B4-BE49-F238E27FC236}">
                  <a16:creationId xmlns:a16="http://schemas.microsoft.com/office/drawing/2014/main" xmlns="" id="{74A6B451-29E3-4B92-81E4-DCA7FE3E3761}"/>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xmlns="" id="{61B04BC6-406C-449F-8131-9F3037BA1836}"/>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0265452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211" y="745433"/>
            <a:ext cx="4870244" cy="423514"/>
          </a:xfrm>
          <a:prstGeom prst="rect">
            <a:avLst/>
          </a:prstGeom>
        </p:spPr>
        <p:txBody>
          <a:bodyPr wrap="none">
            <a:spAutoFit/>
          </a:bodyPr>
          <a:lstStyle/>
          <a:p>
            <a:pPr algn="just">
              <a:lnSpc>
                <a:spcPct val="115000"/>
              </a:lnSpc>
              <a:spcAft>
                <a:spcPts val="0"/>
              </a:spcAft>
            </a:pPr>
            <a:r>
              <a:rPr lang="es-ES" sz="2000" b="1" dirty="0">
                <a:solidFill>
                  <a:srgbClr val="FF0000"/>
                </a:solidFill>
                <a:latin typeface="Arial" panose="020B0604020202020204" pitchFamily="34" charset="0"/>
                <a:ea typeface="Calibri" panose="020F0502020204030204" pitchFamily="34" charset="0"/>
                <a:cs typeface="Times New Roman" panose="02020603050405020304" pitchFamily="18" charset="0"/>
              </a:rPr>
              <a:t>Evolución del conocimiento geofísico:</a:t>
            </a:r>
            <a:endParaRPr lang="es-ES" sz="2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29211" y="1276029"/>
            <a:ext cx="11732456" cy="4663521"/>
          </a:xfrm>
          <a:prstGeom prst="rect">
            <a:avLst/>
          </a:prstGeom>
        </p:spPr>
        <p:txBody>
          <a:bodyPr wrap="square">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Arial" panose="020B0604020202020204" pitchFamily="34" charset="0"/>
              </a:rPr>
              <a:t>Renacimiento</a:t>
            </a:r>
            <a:r>
              <a:rPr lang="es-MX" sz="2000" dirty="0">
                <a:latin typeface="Arial" panose="020B0604020202020204" pitchFamily="34" charset="0"/>
                <a:ea typeface="Calibri" panose="020F0502020204030204" pitchFamily="34" charset="0"/>
                <a:cs typeface="Arial" panose="020B0604020202020204" pitchFamily="34" charset="0"/>
              </a:rPr>
              <a:t>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El conocimiento sobre la Tierra se aceleró a partir del Renacimiento: el científico italiano Galileo Galilei señala que el globo terráqueo está animado de los movimientos de rotación y traslación; en 1590 determinó el valor numérico de la aceleración de la fuerza de la gravedad mediante experimentos realizados en la Torre de Pisa, por lo que en su honor se denomina gal a la unidad de aceleración en el </a:t>
            </a:r>
            <a:r>
              <a:rPr lang="es-ES" sz="2000" b="1" dirty="0">
                <a:latin typeface="Arial" panose="020B0604020202020204" pitchFamily="34" charset="0"/>
                <a:cs typeface="Arial" panose="020B0604020202020204" pitchFamily="34" charset="0"/>
              </a:rPr>
              <a:t>Sistema Cegesimal de Unidades</a:t>
            </a:r>
            <a:r>
              <a:rPr lang="es-MX" sz="2000" dirty="0">
                <a:latin typeface="Arial" panose="020B0604020202020204" pitchFamily="34" charset="0"/>
                <a:ea typeface="Calibri" panose="020F0502020204030204" pitchFamily="34" charset="0"/>
                <a:cs typeface="Arial" panose="020B0604020202020204" pitchFamily="34" charset="0"/>
              </a:rPr>
              <a:t>. En 1600 William Gilbert (1540-1603, </a:t>
            </a:r>
            <a:r>
              <a:rPr lang="es-MX" sz="2000" dirty="0" err="1">
                <a:latin typeface="Arial" panose="020B0604020202020204" pitchFamily="34" charset="0"/>
                <a:cs typeface="Arial" panose="020B0604020202020204" pitchFamily="34" charset="0"/>
              </a:rPr>
              <a:t>Colchester</a:t>
            </a:r>
            <a:r>
              <a:rPr lang="es-MX" sz="2000" dirty="0">
                <a:latin typeface="Arial" panose="020B0604020202020204" pitchFamily="34" charset="0"/>
                <a:cs typeface="Arial" panose="020B0604020202020204" pitchFamily="34" charset="0"/>
              </a:rPr>
              <a:t>, Reino Unido</a:t>
            </a:r>
            <a:r>
              <a:rPr lang="es-MX" sz="2000" dirty="0">
                <a:latin typeface="Arial" panose="020B0604020202020204" pitchFamily="34" charset="0"/>
                <a:ea typeface="Calibri" panose="020F0502020204030204" pitchFamily="34" charset="0"/>
                <a:cs typeface="Arial" panose="020B0604020202020204" pitchFamily="34" charset="0"/>
              </a:rPr>
              <a:t>) describe el magnetismo de la Tierra en </a:t>
            </a:r>
            <a:r>
              <a:rPr lang="es-MX" sz="2000" i="1" dirty="0">
                <a:latin typeface="Arial" panose="020B0604020202020204" pitchFamily="34" charset="0"/>
                <a:ea typeface="Calibri" panose="020F0502020204030204" pitchFamily="34" charset="0"/>
                <a:cs typeface="Arial" panose="020B0604020202020204" pitchFamily="34" charset="0"/>
              </a:rPr>
              <a:t>De </a:t>
            </a:r>
            <a:r>
              <a:rPr lang="es-MX" sz="2000" i="1" dirty="0" err="1">
                <a:latin typeface="Arial" panose="020B0604020202020204" pitchFamily="34" charset="0"/>
                <a:ea typeface="Calibri" panose="020F0502020204030204" pitchFamily="34" charset="0"/>
                <a:cs typeface="Arial" panose="020B0604020202020204" pitchFamily="34" charset="0"/>
              </a:rPr>
              <a:t>Magnete</a:t>
            </a:r>
            <a:r>
              <a:rPr lang="es-MX" sz="2000" i="1" dirty="0">
                <a:latin typeface="Arial" panose="020B0604020202020204" pitchFamily="34" charset="0"/>
                <a:ea typeface="Calibri" panose="020F0502020204030204" pitchFamily="34" charset="0"/>
                <a:cs typeface="Arial" panose="020B0604020202020204" pitchFamily="34" charset="0"/>
              </a:rPr>
              <a:t>, </a:t>
            </a:r>
            <a:r>
              <a:rPr lang="es-MX" sz="2000" dirty="0">
                <a:latin typeface="Arial" panose="020B0604020202020204" pitchFamily="34" charset="0"/>
                <a:ea typeface="Calibri" panose="020F0502020204030204" pitchFamily="34" charset="0"/>
                <a:cs typeface="Arial" panose="020B0604020202020204" pitchFamily="34" charset="0"/>
              </a:rPr>
              <a:t>demostrando que la misma se comporta como un enorme imán</a:t>
            </a:r>
            <a:endParaRPr lang="es-MX" sz="2000" i="1"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endParaRPr lang="es-MX" sz="2000" b="1" i="1"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b="1" dirty="0">
                <a:latin typeface="Arial" panose="020B0604020202020204" pitchFamily="34" charset="0"/>
                <a:ea typeface="Calibri" panose="020F0502020204030204" pitchFamily="34" charset="0"/>
                <a:cs typeface="Arial" panose="020B0604020202020204" pitchFamily="34" charset="0"/>
              </a:rPr>
              <a:t>Edad Moderna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Es precisamente en la Edad Moderna que tiene lugar, para mediados del siglo XIX, la aparición de la Geofísica como una ciencia diferenciada de la Geología y la Geografía, en la cual los conocimientos de la Física y la Matemática, así como sus aplicaciones, desempeñan un papel fundamental.</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xmlns="" id="{2C6135C7-ECB2-44DC-8D82-7C63C4A03B51}"/>
              </a:ext>
            </a:extLst>
          </p:cNvPr>
          <p:cNvSpPr/>
          <p:nvPr/>
        </p:nvSpPr>
        <p:spPr>
          <a:xfrm>
            <a:off x="204716" y="-85072"/>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0" name="Grupo 9">
            <a:extLst>
              <a:ext uri="{FF2B5EF4-FFF2-40B4-BE49-F238E27FC236}">
                <a16:creationId xmlns:a16="http://schemas.microsoft.com/office/drawing/2014/main" xmlns="" id="{81FA6398-766D-4405-9E67-95F9AACAA2FB}"/>
              </a:ext>
            </a:extLst>
          </p:cNvPr>
          <p:cNvGrpSpPr/>
          <p:nvPr/>
        </p:nvGrpSpPr>
        <p:grpSpPr>
          <a:xfrm>
            <a:off x="0" y="-85072"/>
            <a:ext cx="12192000" cy="775084"/>
            <a:chOff x="0" y="-85785"/>
            <a:chExt cx="12192000" cy="775084"/>
          </a:xfrm>
        </p:grpSpPr>
        <p:sp>
          <p:nvSpPr>
            <p:cNvPr id="11" name="Rectángulo 10">
              <a:extLst>
                <a:ext uri="{FF2B5EF4-FFF2-40B4-BE49-F238E27FC236}">
                  <a16:creationId xmlns:a16="http://schemas.microsoft.com/office/drawing/2014/main" xmlns="" id="{02FD0C5E-D245-485A-BC2C-594A1285D4F2}"/>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xmlns="" id="{AF60F335-5FA8-4159-B706-359801D7F412}"/>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5469873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11016" y="1130868"/>
            <a:ext cx="11493304" cy="2539862"/>
          </a:xfrm>
          <a:prstGeom prst="rect">
            <a:avLst/>
          </a:prstGeom>
        </p:spPr>
        <p:txBody>
          <a:bodyPr wrap="square">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Arial" panose="020B0604020202020204" pitchFamily="34" charset="0"/>
              </a:rPr>
              <a:t>Edad Contemporánea</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A partir del siglo XX, en lo que conocemos como </a:t>
            </a:r>
            <a:r>
              <a:rPr lang="es-MX" sz="2000" b="1" dirty="0">
                <a:latin typeface="Arial" panose="020B0604020202020204" pitchFamily="34" charset="0"/>
                <a:ea typeface="Calibri" panose="020F0502020204030204" pitchFamily="34" charset="0"/>
                <a:cs typeface="Arial" panose="020B0604020202020204" pitchFamily="34" charset="0"/>
              </a:rPr>
              <a:t>Edad Contemporánea</a:t>
            </a:r>
            <a:r>
              <a:rPr lang="es-MX" sz="2000" dirty="0">
                <a:latin typeface="Arial" panose="020B0604020202020204" pitchFamily="34" charset="0"/>
                <a:ea typeface="Calibri" panose="020F0502020204030204" pitchFamily="34" charset="0"/>
                <a:cs typeface="Arial" panose="020B0604020202020204" pitchFamily="34" charset="0"/>
              </a:rPr>
              <a:t>, la Geofísica continuó desarrollándose a la par del avance científico y tecnológico de toda la humanidad, incorporando no solo los aportes teóricos de numerosos científicos, principalmente físicos y matemáticos, sino de forma particular introduciendo los nuevos inventos e innovaciones a la práctica geofísica, lo que le permitió construir y emplear novedosos equipos e instrumentos para la captación, el procesamiento, la interpretación y el graficado de los datos y los resultados. </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0" y="566766"/>
            <a:ext cx="4870244" cy="423514"/>
          </a:xfrm>
          <a:prstGeom prst="rect">
            <a:avLst/>
          </a:prstGeom>
        </p:spPr>
        <p:txBody>
          <a:bodyPr wrap="none">
            <a:spAutoFit/>
          </a:bodyPr>
          <a:lstStyle/>
          <a:p>
            <a:pPr algn="just">
              <a:lnSpc>
                <a:spcPct val="115000"/>
              </a:lnSpc>
              <a:spcAft>
                <a:spcPts val="0"/>
              </a:spcAft>
            </a:pPr>
            <a:r>
              <a:rPr lang="es-ES" sz="2000" b="1" dirty="0">
                <a:solidFill>
                  <a:srgbClr val="FF0000"/>
                </a:solidFill>
                <a:latin typeface="Arial" panose="020B0604020202020204" pitchFamily="34" charset="0"/>
                <a:ea typeface="Calibri" panose="020F0502020204030204" pitchFamily="34" charset="0"/>
                <a:cs typeface="Times New Roman" panose="02020603050405020304" pitchFamily="18" charset="0"/>
              </a:rPr>
              <a:t>Evolución del conocimiento geofísico:</a:t>
            </a:r>
            <a:endParaRPr lang="es-ES" sz="2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211017" y="3811318"/>
            <a:ext cx="11493304" cy="2539862"/>
          </a:xfrm>
          <a:prstGeom prst="rect">
            <a:avLst/>
          </a:prstGeom>
        </p:spPr>
        <p:txBody>
          <a:bodyPr wrap="square">
            <a:spAutoFit/>
          </a:bodyPr>
          <a:lstStyle/>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Aspectos significativos en el avance de la Geofísica en esta etapa se resumen a continuación:</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Entre 1915 y 1920 entre varios instrumentos para la prospección magnética Adolf SCHMIDT crea </a:t>
            </a:r>
            <a:r>
              <a:rPr lang="es-MX" sz="2000" dirty="0">
                <a:latin typeface="Arial" panose="020B0604020202020204" pitchFamily="34" charset="0"/>
                <a:cs typeface="Arial" panose="020B0604020202020204" pitchFamily="34" charset="0"/>
              </a:rPr>
              <a:t>la balanza de precisión vertical, también llamada </a:t>
            </a:r>
            <a:r>
              <a:rPr lang="es-MX" sz="2000" dirty="0" err="1">
                <a:latin typeface="Arial" panose="020B0604020202020204" pitchFamily="34" charset="0"/>
                <a:cs typeface="Arial" panose="020B0604020202020204" pitchFamily="34" charset="0"/>
              </a:rPr>
              <a:t>variómetro</a:t>
            </a:r>
            <a:r>
              <a:rPr lang="es-MX" sz="2000" dirty="0">
                <a:latin typeface="Arial" panose="020B0604020202020204" pitchFamily="34" charset="0"/>
                <a:cs typeface="Arial" panose="020B0604020202020204" pitchFamily="34" charset="0"/>
              </a:rPr>
              <a:t> del tipo Schmidt</a:t>
            </a:r>
            <a:r>
              <a:rPr lang="es-MX" sz="2000" dirty="0">
                <a:latin typeface="Arial" panose="020B0604020202020204" pitchFamily="34" charset="0"/>
                <a:ea typeface="Calibri" panose="020F0502020204030204" pitchFamily="34" charset="0"/>
                <a:cs typeface="Arial" panose="020B0604020202020204" pitchFamily="34" charset="0"/>
              </a:rPr>
              <a:t>, que lleva su nombre y que todavía ocasionalmente está en uso.</a:t>
            </a:r>
          </a:p>
          <a:p>
            <a:pPr algn="just">
              <a:lnSpc>
                <a:spcPct val="115000"/>
              </a:lnSpc>
              <a:spcAft>
                <a:spcPts val="0"/>
              </a:spcAft>
            </a:pPr>
            <a:endParaRPr lang="es-MX"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pPr>
            <a:endParaRPr lang="es-MX" sz="1000" b="1" dirty="0"/>
          </a:p>
          <a:p>
            <a:pPr algn="just">
              <a:lnSpc>
                <a:spcPct val="115000"/>
              </a:lnSpc>
            </a:pPr>
            <a:endParaRPr lang="es-MX" sz="1000" b="1" dirty="0"/>
          </a:p>
          <a:p>
            <a:pPr algn="just">
              <a:lnSpc>
                <a:spcPct val="115000"/>
              </a:lnSpc>
              <a:spcAft>
                <a:spcPts val="0"/>
              </a:spcAft>
            </a:pPr>
            <a:endParaRPr lang="es-ES" sz="2000" dirty="0">
              <a:latin typeface="Arial" panose="020B0604020202020204" pitchFamily="34" charset="0"/>
              <a:ea typeface="Calibri" panose="020F050202020403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xmlns="" id="{C36D047D-272C-494D-8F66-4F081D2AB33E}"/>
              </a:ext>
            </a:extLst>
          </p:cNvPr>
          <p:cNvGrpSpPr/>
          <p:nvPr/>
        </p:nvGrpSpPr>
        <p:grpSpPr>
          <a:xfrm>
            <a:off x="0" y="-85072"/>
            <a:ext cx="12192000" cy="775084"/>
            <a:chOff x="0" y="-85785"/>
            <a:chExt cx="12192000" cy="775084"/>
          </a:xfrm>
        </p:grpSpPr>
        <p:sp>
          <p:nvSpPr>
            <p:cNvPr id="11" name="Rectángulo 10">
              <a:extLst>
                <a:ext uri="{FF2B5EF4-FFF2-40B4-BE49-F238E27FC236}">
                  <a16:creationId xmlns:a16="http://schemas.microsoft.com/office/drawing/2014/main" xmlns="" id="{C76661A7-318D-4500-84C7-0669BCC145FD}"/>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xmlns="" id="{3D077FDC-6182-4882-BEEE-F499A19126F1}"/>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0842327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886021"/>
            <a:ext cx="12056012" cy="5371407"/>
          </a:xfrm>
          <a:prstGeom prst="rect">
            <a:avLst/>
          </a:prstGeom>
        </p:spPr>
        <p:txBody>
          <a:bodyPr wrap="square">
            <a:spAutoFit/>
          </a:bodyPr>
          <a:lstStyle/>
          <a:p>
            <a:pPr algn="just">
              <a:lnSpc>
                <a:spcPct val="115000"/>
              </a:lnSpc>
            </a:pPr>
            <a:r>
              <a:rPr lang="es-MX" sz="2000" dirty="0">
                <a:latin typeface="Arial" panose="020B0604020202020204" pitchFamily="34" charset="0"/>
                <a:ea typeface="Calibri" panose="020F0502020204030204" pitchFamily="34" charset="0"/>
                <a:cs typeface="Arial" panose="020B0604020202020204" pitchFamily="34" charset="0"/>
              </a:rPr>
              <a:t>La Segunda Guerra Mundial empujó el desarrollo de los magnetómetros </a:t>
            </a:r>
            <a:r>
              <a:rPr lang="es-MX" sz="2000" dirty="0" err="1">
                <a:latin typeface="Arial" panose="020B0604020202020204" pitchFamily="34" charset="0"/>
                <a:ea typeface="Calibri" panose="020F0502020204030204" pitchFamily="34" charset="0"/>
                <a:cs typeface="Arial" panose="020B0604020202020204" pitchFamily="34" charset="0"/>
              </a:rPr>
              <a:t>aéroportados</a:t>
            </a:r>
            <a:r>
              <a:rPr lang="es-MX" sz="2000" dirty="0">
                <a:latin typeface="Arial" panose="020B0604020202020204" pitchFamily="34" charset="0"/>
                <a:ea typeface="Calibri" panose="020F0502020204030204" pitchFamily="34" charset="0"/>
                <a:cs typeface="Arial" panose="020B0604020202020204" pitchFamily="34" charset="0"/>
              </a:rPr>
              <a:t> basándose en el principio electromagnético, puesto que los utilizaron para la detección de submarinos. Después de la guerra los magnetómetros </a:t>
            </a:r>
            <a:r>
              <a:rPr lang="es-MX" sz="2000" dirty="0" err="1">
                <a:latin typeface="Arial" panose="020B0604020202020204" pitchFamily="34" charset="0"/>
                <a:ea typeface="Calibri" panose="020F0502020204030204" pitchFamily="34" charset="0"/>
                <a:cs typeface="Arial" panose="020B0604020202020204" pitchFamily="34" charset="0"/>
              </a:rPr>
              <a:t>aéroportados</a:t>
            </a:r>
            <a:r>
              <a:rPr lang="es-MX" sz="2000" dirty="0">
                <a:latin typeface="Arial" panose="020B0604020202020204" pitchFamily="34" charset="0"/>
                <a:ea typeface="Calibri" panose="020F0502020204030204" pitchFamily="34" charset="0"/>
                <a:cs typeface="Arial" panose="020B0604020202020204" pitchFamily="34" charset="0"/>
              </a:rPr>
              <a:t> estuvieron disponibles para la exploración. El magnetómetro nuclear apareció en 1955, el magnetómetro de absorción atómica (con vapor de cesio y rubidio) en 1961 y entre 1960 y 1970 el </a:t>
            </a:r>
            <a:r>
              <a:rPr lang="es-MX" sz="2000" dirty="0" err="1">
                <a:latin typeface="Arial" panose="020B0604020202020204" pitchFamily="34" charset="0"/>
                <a:ea typeface="Calibri" panose="020F0502020204030204" pitchFamily="34" charset="0"/>
                <a:cs typeface="Arial" panose="020B0604020202020204" pitchFamily="34" charset="0"/>
              </a:rPr>
              <a:t>gradiómetro</a:t>
            </a:r>
            <a:r>
              <a:rPr lang="es-MX" sz="2000" dirty="0">
                <a:latin typeface="Arial" panose="020B0604020202020204" pitchFamily="34" charset="0"/>
                <a:ea typeface="Calibri" panose="020F0502020204030204" pitchFamily="34" charset="0"/>
                <a:cs typeface="Arial" panose="020B0604020202020204" pitchFamily="34" charset="0"/>
              </a:rPr>
              <a:t> magnético </a:t>
            </a:r>
            <a:r>
              <a:rPr lang="es-MX" sz="2000" dirty="0" err="1">
                <a:latin typeface="Arial" panose="020B0604020202020204" pitchFamily="34" charset="0"/>
                <a:ea typeface="Calibri" panose="020F0502020204030204" pitchFamily="34" charset="0"/>
                <a:cs typeface="Arial" panose="020B0604020202020204" pitchFamily="34" charset="0"/>
              </a:rPr>
              <a:t>aéroportado</a:t>
            </a:r>
            <a:r>
              <a:rPr lang="es-MX" sz="2000" dirty="0">
                <a:latin typeface="Arial" panose="020B0604020202020204" pitchFamily="34" charset="0"/>
                <a:ea typeface="Calibri" panose="020F0502020204030204" pitchFamily="34" charset="0"/>
                <a:cs typeface="Arial" panose="020B0604020202020204" pitchFamily="34" charset="0"/>
              </a:rPr>
              <a:t>.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endParaRPr lang="es-MX"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En 1815 Robert Fox descubrió, que algunos minerales exhiben polarización espontánea. Un siglo más tarde en 1913 Carl SCHLUMBERGER </a:t>
            </a:r>
            <a:r>
              <a:rPr lang="es-MX" sz="2000" dirty="0" err="1">
                <a:latin typeface="Arial" panose="020B0604020202020204" pitchFamily="34" charset="0"/>
                <a:ea typeface="Calibri" panose="020F0502020204030204" pitchFamily="34" charset="0"/>
                <a:cs typeface="Arial" panose="020B0604020202020204" pitchFamily="34" charset="0"/>
              </a:rPr>
              <a:t>podia</a:t>
            </a:r>
            <a:r>
              <a:rPr lang="es-MX" sz="2000" dirty="0">
                <a:latin typeface="Arial" panose="020B0604020202020204" pitchFamily="34" charset="0"/>
                <a:ea typeface="Calibri" panose="020F0502020204030204" pitchFamily="34" charset="0"/>
                <a:cs typeface="Arial" panose="020B0604020202020204" pitchFamily="34" charset="0"/>
              </a:rPr>
              <a:t> localizar un depósito de sulfuros aplicando este método. Además introdujo los métodos de resistividad y de la línea equipotencial aptos para aplicaciones en el terreno.</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Entre 1920 a 1930, las configuraciones de electrodos múltiples fueron aplicadas en la prospección y Hans </a:t>
            </a:r>
            <a:r>
              <a:rPr lang="es-MX" sz="2000" dirty="0" err="1">
                <a:latin typeface="Arial" panose="020B0604020202020204" pitchFamily="34" charset="0"/>
                <a:ea typeface="Calibri" panose="020F0502020204030204" pitchFamily="34" charset="0"/>
                <a:cs typeface="Arial" panose="020B0604020202020204" pitchFamily="34" charset="0"/>
              </a:rPr>
              <a:t>Lundberg</a:t>
            </a:r>
            <a:r>
              <a:rPr lang="es-MX" sz="2000" dirty="0">
                <a:latin typeface="Arial" panose="020B0604020202020204" pitchFamily="34" charset="0"/>
                <a:ea typeface="Calibri" panose="020F0502020204030204" pitchFamily="34" charset="0"/>
                <a:cs typeface="Arial" panose="020B0604020202020204" pitchFamily="34" charset="0"/>
              </a:rPr>
              <a:t> introdujo los métodos electromagnéticos, que alrededor de 1947 fueron adaptados para ser usados en aviones. Después de la Segunda Guerra Mundial se registran avances en los métodos de interpretación, en particular con respecto a los métodos magnéticos y electromagnéticos. </a:t>
            </a:r>
            <a:endParaRPr lang="es-ES" sz="2000" dirty="0">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0" y="566766"/>
            <a:ext cx="4870244" cy="423514"/>
          </a:xfrm>
          <a:prstGeom prst="rect">
            <a:avLst/>
          </a:prstGeom>
        </p:spPr>
        <p:txBody>
          <a:bodyPr wrap="none">
            <a:spAutoFit/>
          </a:bodyPr>
          <a:lstStyle/>
          <a:p>
            <a:pPr algn="just">
              <a:lnSpc>
                <a:spcPct val="115000"/>
              </a:lnSpc>
              <a:spcAft>
                <a:spcPts val="0"/>
              </a:spcAft>
            </a:pPr>
            <a:r>
              <a:rPr lang="es-ES" sz="2000" b="1" dirty="0">
                <a:solidFill>
                  <a:srgbClr val="FF0000"/>
                </a:solidFill>
                <a:latin typeface="Arial" panose="020B0604020202020204" pitchFamily="34" charset="0"/>
                <a:ea typeface="Calibri" panose="020F0502020204030204" pitchFamily="34" charset="0"/>
                <a:cs typeface="Times New Roman" panose="02020603050405020304" pitchFamily="18" charset="0"/>
              </a:rPr>
              <a:t>Evolución del conocimiento geofísico:</a:t>
            </a:r>
            <a:endParaRPr lang="es-ES" sz="2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9" name="Grupo 8">
            <a:extLst>
              <a:ext uri="{FF2B5EF4-FFF2-40B4-BE49-F238E27FC236}">
                <a16:creationId xmlns:a16="http://schemas.microsoft.com/office/drawing/2014/main" xmlns="" id="{D7D6F9B7-22F3-41CC-BC3D-B09CF9A10612}"/>
              </a:ext>
            </a:extLst>
          </p:cNvPr>
          <p:cNvGrpSpPr/>
          <p:nvPr/>
        </p:nvGrpSpPr>
        <p:grpSpPr>
          <a:xfrm>
            <a:off x="0" y="-85072"/>
            <a:ext cx="12192000" cy="775084"/>
            <a:chOff x="0" y="-85785"/>
            <a:chExt cx="12192000" cy="775084"/>
          </a:xfrm>
        </p:grpSpPr>
        <p:sp>
          <p:nvSpPr>
            <p:cNvPr id="10" name="Rectángulo 9">
              <a:extLst>
                <a:ext uri="{FF2B5EF4-FFF2-40B4-BE49-F238E27FC236}">
                  <a16:creationId xmlns:a16="http://schemas.microsoft.com/office/drawing/2014/main" xmlns="" id="{1E1D50D0-0731-4C04-8A4D-614DA61E40E2}"/>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35B8014F-3BA9-4FCC-BDEE-2A734C4C03E2}"/>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450034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11015" y="1238754"/>
            <a:ext cx="11296357" cy="3247749"/>
          </a:xfrm>
          <a:prstGeom prst="rect">
            <a:avLst/>
          </a:prstGeom>
        </p:spPr>
        <p:txBody>
          <a:bodyPr wrap="square">
            <a:spAutoFit/>
          </a:bodyPr>
          <a:lstStyle/>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En 1909 el sismólogo MOHOROVIVIC de la antigua Yugoslavia descubrió el límite entre la corteza y el manto, la llamativa discontinuidad de </a:t>
            </a:r>
            <a:r>
              <a:rPr lang="es-MX" sz="2000" dirty="0" err="1">
                <a:latin typeface="Arial" panose="020B0604020202020204" pitchFamily="34" charset="0"/>
                <a:ea typeface="Calibri" panose="020F0502020204030204" pitchFamily="34" charset="0"/>
                <a:cs typeface="Arial" panose="020B0604020202020204" pitchFamily="34" charset="0"/>
              </a:rPr>
              <a:t>Mohorovicic</a:t>
            </a:r>
            <a:r>
              <a:rPr lang="es-MX" sz="2000" dirty="0">
                <a:latin typeface="Arial" panose="020B0604020202020204" pitchFamily="34" charset="0"/>
                <a:ea typeface="Calibri" panose="020F0502020204030204" pitchFamily="34" charset="0"/>
                <a:cs typeface="Arial" panose="020B0604020202020204" pitchFamily="34" charset="0"/>
              </a:rPr>
              <a:t> o sólo Moho, que está caracterizada por un aumento apreciable en la velocidad de las ondas sísmicas en una profundidad entre 5 km (corteza oceánica) y 45 km (corteza continental). En 1913 GUTENBERG, nacido 1889 en </a:t>
            </a:r>
            <a:r>
              <a:rPr lang="es-MX" sz="2000" dirty="0" err="1">
                <a:latin typeface="Arial" panose="020B0604020202020204" pitchFamily="34" charset="0"/>
                <a:ea typeface="Calibri" panose="020F0502020204030204" pitchFamily="34" charset="0"/>
                <a:cs typeface="Arial" panose="020B0604020202020204" pitchFamily="34" charset="0"/>
              </a:rPr>
              <a:t>Darmstadt</a:t>
            </a:r>
            <a:r>
              <a:rPr lang="es-MX" sz="2000" dirty="0">
                <a:latin typeface="Arial" panose="020B0604020202020204" pitchFamily="34" charset="0"/>
                <a:ea typeface="Calibri" panose="020F0502020204030204" pitchFamily="34" charset="0"/>
                <a:cs typeface="Arial" panose="020B0604020202020204" pitchFamily="34" charset="0"/>
              </a:rPr>
              <a:t>/Alemania calculó el valor correcto de la profundidad del núcleo de la Tierra (2900km) con base en datos obtenidos por la sísmica de refracción. Los métodos sísmicos de exploración fueron desarrollados a partir de la exploración petrolífera y de gas desde los años 1920.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 </a:t>
            </a:r>
            <a:endParaRPr lang="es-ES" sz="20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latin typeface="Arial" panose="020B0604020202020204" pitchFamily="34" charset="0"/>
                <a:ea typeface="Calibri" panose="020F0502020204030204" pitchFamily="34" charset="0"/>
                <a:cs typeface="Arial" panose="020B0604020202020204" pitchFamily="34" charset="0"/>
              </a:rPr>
              <a:t>En 1923 el método de refracción fue introducido en la exploración petrolífera en México.</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ángulo 4"/>
          <p:cNvSpPr/>
          <p:nvPr/>
        </p:nvSpPr>
        <p:spPr>
          <a:xfrm>
            <a:off x="0" y="566766"/>
            <a:ext cx="4870244" cy="423514"/>
          </a:xfrm>
          <a:prstGeom prst="rect">
            <a:avLst/>
          </a:prstGeom>
        </p:spPr>
        <p:txBody>
          <a:bodyPr wrap="none">
            <a:spAutoFit/>
          </a:bodyPr>
          <a:lstStyle/>
          <a:p>
            <a:pPr algn="just">
              <a:lnSpc>
                <a:spcPct val="115000"/>
              </a:lnSpc>
              <a:spcAft>
                <a:spcPts val="0"/>
              </a:spcAft>
            </a:pPr>
            <a:r>
              <a:rPr lang="es-ES" sz="2000" b="1" dirty="0">
                <a:solidFill>
                  <a:srgbClr val="FF0000"/>
                </a:solidFill>
                <a:latin typeface="Arial" panose="020B0604020202020204" pitchFamily="34" charset="0"/>
                <a:ea typeface="Calibri" panose="020F0502020204030204" pitchFamily="34" charset="0"/>
                <a:cs typeface="Times New Roman" panose="02020603050405020304" pitchFamily="18" charset="0"/>
              </a:rPr>
              <a:t>Evolución del conocimiento geofísico:</a:t>
            </a:r>
            <a:endParaRPr lang="es-ES" sz="2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9" name="Grupo 8">
            <a:extLst>
              <a:ext uri="{FF2B5EF4-FFF2-40B4-BE49-F238E27FC236}">
                <a16:creationId xmlns:a16="http://schemas.microsoft.com/office/drawing/2014/main" xmlns="" id="{45A4C23D-4E8C-4E25-9059-B81B12BB54A4}"/>
              </a:ext>
            </a:extLst>
          </p:cNvPr>
          <p:cNvGrpSpPr/>
          <p:nvPr/>
        </p:nvGrpSpPr>
        <p:grpSpPr>
          <a:xfrm>
            <a:off x="0" y="-85072"/>
            <a:ext cx="12192000" cy="775084"/>
            <a:chOff x="0" y="-85785"/>
            <a:chExt cx="12192000" cy="775084"/>
          </a:xfrm>
        </p:grpSpPr>
        <p:sp>
          <p:nvSpPr>
            <p:cNvPr id="10" name="Rectángulo 9">
              <a:extLst>
                <a:ext uri="{FF2B5EF4-FFF2-40B4-BE49-F238E27FC236}">
                  <a16:creationId xmlns:a16="http://schemas.microsoft.com/office/drawing/2014/main" xmlns="" id="{3C01E4B8-42FE-4A2D-9854-E169B6E864FE}"/>
                </a:ext>
              </a:extLst>
            </p:cNvPr>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xmlns="" id="{5B34CE66-8726-462F-9E54-2C643E710B06}"/>
                </a:ext>
              </a:extLst>
            </p:cNvPr>
            <p:cNvSpPr/>
            <p:nvPr/>
          </p:nvSpPr>
          <p:spPr>
            <a:xfrm>
              <a:off x="204716" y="-85785"/>
              <a:ext cx="6096000" cy="775084"/>
            </a:xfrm>
            <a:prstGeom prst="rect">
              <a:avLst/>
            </a:prstGeom>
          </p:spPr>
          <p:txBody>
            <a:bodyPr>
              <a:spAutoFit/>
            </a:bodyPr>
            <a:lstStyle/>
            <a:p>
              <a:pPr lvl="0"/>
              <a:r>
                <a:rPr lang="es-ES" sz="2500" b="1" dirty="0">
                  <a:cs typeface="Arial" panose="020B0604020202020204" pitchFamily="34" charset="0"/>
                </a:rPr>
                <a:t>1.2. </a:t>
              </a:r>
              <a:r>
                <a:rPr lang="es-MX" sz="2500" b="1" dirty="0">
                  <a:cs typeface="Arial" panose="020B0604020202020204" pitchFamily="34" charset="0"/>
                </a:rPr>
                <a:t>Antecedentes históricos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7404266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8139" y="616343"/>
            <a:ext cx="12192000" cy="5137047"/>
          </a:xfrm>
          <a:prstGeom prst="rect">
            <a:avLst/>
          </a:prstGeom>
        </p:spPr>
        <p:txBody>
          <a:bodyPr wrap="square">
            <a:spAutoFit/>
          </a:bodyPr>
          <a:lstStyle/>
          <a:p>
            <a:pPr algn="just">
              <a:lnSpc>
                <a:spcPct val="115000"/>
              </a:lnSpc>
              <a:spcAft>
                <a:spcPts val="0"/>
              </a:spcAft>
            </a:pPr>
            <a:r>
              <a:rPr lang="es-MX" dirty="0">
                <a:solidFill>
                  <a:srgbClr val="000000"/>
                </a:solidFill>
                <a:latin typeface="Arial" panose="020B0604020202020204" pitchFamily="34" charset="0"/>
                <a:ea typeface="Calibri" panose="020F0502020204030204" pitchFamily="34" charset="0"/>
                <a:cs typeface="Arial" panose="020B0604020202020204" pitchFamily="34" charset="0"/>
              </a:rPr>
              <a:t>1. La geofísica se dedica al estudio de la física de la Tierra, especialmente el campo eléctrico, el campo gravitacional y el campo magnético, y la propagación de las ondas elásticas (sísmicas) presentes en un área de estudio. La geofísica desempeña un rol crucial en la industria petrolera porque los datos geofísicos son utilizados por el personal de exploración y desarrollo para efectuar predicciones sobre la presencia, la naturaleza y el tamaño de las acumulaciones de hidrocarburos del subsuelo. Aunque fundamentalmente sus técnicas se han desarrollado con propósitos de prospección de hidrocarburos y polimetálicos, en el siglo XX se han perfeccionados las técnicas para aplicaciones en el campo de geología ambiental, riesgos geológicos e hidrogeología.</a:t>
            </a:r>
            <a:endParaRPr lang="es-ES"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dirty="0">
                <a:latin typeface="Arial" panose="020B0604020202020204" pitchFamily="34" charset="0"/>
                <a:ea typeface="Calibri" panose="020F0502020204030204" pitchFamily="34" charset="0"/>
                <a:cs typeface="Arial" panose="020B0604020202020204" pitchFamily="34" charset="0"/>
              </a:rPr>
              <a:t> </a:t>
            </a:r>
            <a:endParaRPr lang="es-ES"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dirty="0">
                <a:latin typeface="Arial" panose="020B0604020202020204" pitchFamily="34" charset="0"/>
                <a:ea typeface="Calibri" panose="020F0502020204030204" pitchFamily="34" charset="0"/>
                <a:cs typeface="Arial" panose="020B0604020202020204" pitchFamily="34" charset="0"/>
              </a:rPr>
              <a:t>2. La Geofísica es una ciencia relativamente joven, desprendida de la Geología y muy vinculada a ella, pues para ambas el objeto de estudio se relaciona estrechamente con la Tierra, sus recursos y los fenómenos que en ella tienen lugar. Su separación de la Geología ocurrió en la segunda mitad del siglo XIX, cuando se comenzaron a interpretar los campos físicos potenciales desde el punto de vista geológico, y se construyeron los primeros dispositivos para medir el campo gravitatorio y el campo magnético de la Tierra. Pero su origen se alimenta de los descubrimientos acumulados desde la edad antigua.</a:t>
            </a:r>
            <a:endParaRPr lang="es-ES"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dirty="0">
                <a:latin typeface="Arial" panose="020B0604020202020204" pitchFamily="34" charset="0"/>
                <a:ea typeface="Calibri" panose="020F0502020204030204" pitchFamily="34" charset="0"/>
                <a:cs typeface="Arial" panose="020B0604020202020204" pitchFamily="34" charset="0"/>
              </a:rPr>
              <a:t> </a:t>
            </a:r>
            <a:endParaRPr lang="es-ES"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0"/>
              </a:spcAft>
            </a:pPr>
            <a:r>
              <a:rPr lang="es-MX" sz="1600" b="1" dirty="0">
                <a:latin typeface="Calibri" panose="020F050202020403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5" name="Grupo 4"/>
          <p:cNvGrpSpPr/>
          <p:nvPr/>
        </p:nvGrpSpPr>
        <p:grpSpPr>
          <a:xfrm>
            <a:off x="0" y="-19392"/>
            <a:ext cx="12192000" cy="764825"/>
            <a:chOff x="0" y="-19392"/>
            <a:chExt cx="12192000" cy="764825"/>
          </a:xfrm>
        </p:grpSpPr>
        <p:sp>
          <p:nvSpPr>
            <p:cNvPr id="6" name="Rectángulo 5"/>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p:cNvSpPr/>
            <p:nvPr/>
          </p:nvSpPr>
          <p:spPr>
            <a:xfrm>
              <a:off x="4562901" y="-19392"/>
              <a:ext cx="6096000" cy="764825"/>
            </a:xfrm>
            <a:prstGeom prst="rect">
              <a:avLst/>
            </a:prstGeom>
          </p:spPr>
          <p:txBody>
            <a:bodyPr>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Arial" panose="020B0604020202020204" pitchFamily="34" charset="0"/>
                </a:rPr>
                <a:t>CONCLUSIONES</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2454644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6315" y="300996"/>
            <a:ext cx="11724067" cy="3046988"/>
          </a:xfrm>
          <a:prstGeom prst="rect">
            <a:avLst/>
          </a:prstGeom>
        </p:spPr>
        <p:txBody>
          <a:bodyPr wrap="square">
            <a:spAutoFit/>
          </a:bodyPr>
          <a:lstStyle/>
          <a:p>
            <a:r>
              <a:rPr lang="es-MX" sz="2600" b="1" dirty="0">
                <a:latin typeface="Arial" panose="020B0604020202020204" pitchFamily="34" charset="0"/>
                <a:cs typeface="Arial" panose="020B0604020202020204" pitchFamily="34" charset="0"/>
              </a:rPr>
              <a:t>Bibliografía recomendada para los contenidos de esta Conferencia:</a:t>
            </a:r>
          </a:p>
          <a:p>
            <a:endParaRPr lang="es-ES" sz="2400" b="1"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ES" sz="2400" dirty="0">
                <a:latin typeface="Arial" panose="020B0604020202020204" pitchFamily="34" charset="0"/>
                <a:cs typeface="Arial" panose="020B0604020202020204" pitchFamily="34" charset="0"/>
              </a:rPr>
              <a:t>Metodología de la investigación geofísica. Por: José A. Díaz Duque. La Habana, 2012. Páginas: 323</a:t>
            </a:r>
            <a:r>
              <a:rPr lang="es-ES" sz="2400" dirty="0"/>
              <a:t>.</a:t>
            </a:r>
          </a:p>
          <a:p>
            <a:endParaRPr lang="es-ES" sz="2400" dirty="0"/>
          </a:p>
          <a:p>
            <a:r>
              <a:rPr lang="es-ES" sz="2400" b="1" dirty="0"/>
              <a:t>Sitios web relacionados:</a:t>
            </a:r>
          </a:p>
          <a:p>
            <a:r>
              <a:rPr lang="es-ES" sz="2400" dirty="0">
                <a:hlinkClick r:id="rId2"/>
              </a:rPr>
              <a:t>http://recursos.cnice.mec.es/biosfera/alumno/4ESO/MedioNatural1I/contenido1.htm</a:t>
            </a:r>
            <a:endParaRPr lang="es-ES" sz="2400" dirty="0"/>
          </a:p>
          <a:p>
            <a:endParaRPr lang="es-E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8365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18941" y="1050595"/>
            <a:ext cx="11616744" cy="1485343"/>
          </a:xfrm>
          <a:prstGeom prst="rect">
            <a:avLst/>
          </a:prstGeom>
        </p:spPr>
        <p:txBody>
          <a:bodyPr wrap="square">
            <a:spAutoFit/>
          </a:bodyPr>
          <a:lstStyle/>
          <a:p>
            <a:pPr algn="just">
              <a:lnSpc>
                <a:spcPct val="115000"/>
              </a:lnSpc>
              <a:spcAft>
                <a:spcPts val="0"/>
              </a:spcAft>
            </a:pPr>
            <a:r>
              <a:rPr lang="es-MX" sz="2000" dirty="0">
                <a:effectLst/>
                <a:latin typeface="Arial" panose="020B0604020202020204" pitchFamily="34" charset="0"/>
                <a:ea typeface="Calibri" panose="020F0502020204030204" pitchFamily="34" charset="0"/>
                <a:cs typeface="Times New Roman" panose="02020603050405020304" pitchFamily="18" charset="0"/>
              </a:rPr>
              <a:t>La Tierra, sus recursos naturales, las rocas y los minerales, sus propiedades físicas y químicas, los procesos exógenos y endógenos, la interacción entre los fenómenos naturales y los antrópicos, las manifestaciones en el comportamiento de los campos físicos, son algunos de los temas que constituyen el universo de las investigaciones geofísicas.</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n 6"/>
          <p:cNvPicPr>
            <a:picLocks noChangeAspect="1"/>
          </p:cNvPicPr>
          <p:nvPr/>
        </p:nvPicPr>
        <p:blipFill>
          <a:blip r:embed="rId2"/>
          <a:stretch>
            <a:fillRect/>
          </a:stretch>
        </p:blipFill>
        <p:spPr>
          <a:xfrm>
            <a:off x="908532" y="2853034"/>
            <a:ext cx="3780952" cy="3676190"/>
          </a:xfrm>
          <a:prstGeom prst="rect">
            <a:avLst/>
          </a:prstGeom>
        </p:spPr>
      </p:pic>
      <p:pic>
        <p:nvPicPr>
          <p:cNvPr id="8" name="Imagen 7"/>
          <p:cNvPicPr>
            <a:picLocks noChangeAspect="1"/>
          </p:cNvPicPr>
          <p:nvPr/>
        </p:nvPicPr>
        <p:blipFill>
          <a:blip r:embed="rId3"/>
          <a:stretch>
            <a:fillRect/>
          </a:stretch>
        </p:blipFill>
        <p:spPr>
          <a:xfrm>
            <a:off x="6027313" y="2853034"/>
            <a:ext cx="3835045" cy="3672390"/>
          </a:xfrm>
          <a:prstGeom prst="rect">
            <a:avLst/>
          </a:prstGeom>
        </p:spPr>
      </p:pic>
      <p:grpSp>
        <p:nvGrpSpPr>
          <p:cNvPr id="3" name="Grupo 2"/>
          <p:cNvGrpSpPr/>
          <p:nvPr/>
        </p:nvGrpSpPr>
        <p:grpSpPr>
          <a:xfrm>
            <a:off x="0" y="-14054"/>
            <a:ext cx="12192000" cy="691162"/>
            <a:chOff x="0" y="-14054"/>
            <a:chExt cx="12192000" cy="691162"/>
          </a:xfrm>
        </p:grpSpPr>
        <p:sp>
          <p:nvSpPr>
            <p:cNvPr id="2" name="Rectángulo 1"/>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CuadroTexto 4"/>
            <p:cNvSpPr txBox="1"/>
            <p:nvPr/>
          </p:nvSpPr>
          <p:spPr>
            <a:xfrm>
              <a:off x="4224271" y="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spTree>
    <p:extLst>
      <p:ext uri="{BB962C8B-B14F-4D97-AF65-F5344CB8AC3E}">
        <p14:creationId xmlns:p14="http://schemas.microsoft.com/office/powerpoint/2010/main" val="4655550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75137" y="509933"/>
            <a:ext cx="10902463" cy="2215991"/>
          </a:xfrm>
          <a:prstGeom prst="rect">
            <a:avLst/>
          </a:prstGeom>
        </p:spPr>
        <p:txBody>
          <a:bodyPr wrap="square">
            <a:spAutoFit/>
          </a:bodyPr>
          <a:lstStyle/>
          <a:p>
            <a:pPr algn="just">
              <a:lnSpc>
                <a:spcPct val="115000"/>
              </a:lnSpc>
              <a:spcAft>
                <a:spcPts val="0"/>
              </a:spcAft>
            </a:pPr>
            <a:r>
              <a:rPr lang="es-MX" sz="2000" dirty="0">
                <a:effectLst/>
                <a:latin typeface="Arial" panose="020B0604020202020204" pitchFamily="34" charset="0"/>
                <a:ea typeface="Calibri" panose="020F0502020204030204" pitchFamily="34" charset="0"/>
                <a:cs typeface="Times New Roman" panose="02020603050405020304" pitchFamily="18" charset="0"/>
              </a:rPr>
              <a:t>La Geofísica es una ciencia relativamente joven, desprendida de la Geología y muy vinculada a ella, pues para ambas el objeto de estudio se relaciona estrechamente con la Tierra, sus recursos y los fenómenos que en ella tienen lugar. Su separación de la Geología ocurrió en la segunda mitad del siglo XIX, cuando se comenzaron a interpretar los campos físicos potenciales desde el punto de vista geológico, y se construyeron los primeros dispositivos para medir el campo gravitatorio y el campo magnético de la Tierra.</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999748" y="2857218"/>
            <a:ext cx="2460413" cy="3583168"/>
          </a:xfrm>
          <a:prstGeom prst="rect">
            <a:avLst/>
          </a:prstGeom>
        </p:spPr>
      </p:pic>
      <p:sp>
        <p:nvSpPr>
          <p:cNvPr id="6" name="Rectángulo 5"/>
          <p:cNvSpPr/>
          <p:nvPr/>
        </p:nvSpPr>
        <p:spPr>
          <a:xfrm>
            <a:off x="110460" y="6304002"/>
            <a:ext cx="5214954" cy="553998"/>
          </a:xfrm>
          <a:prstGeom prst="rect">
            <a:avLst/>
          </a:prstGeom>
        </p:spPr>
        <p:txBody>
          <a:bodyPr wrap="square">
            <a:spAutoFit/>
          </a:bodyPr>
          <a:lstStyle/>
          <a:p>
            <a:pPr algn="just"/>
            <a:r>
              <a:rPr lang="es-ES" sz="1500" b="0" i="0" dirty="0">
                <a:solidFill>
                  <a:srgbClr val="333333"/>
                </a:solidFill>
                <a:effectLst/>
                <a:latin typeface="Arial" panose="020B0604020202020204" pitchFamily="34" charset="0"/>
              </a:rPr>
              <a:t>El péndulo simple puede ser empleado como instrumento de medición de la aceleración de la gravedad</a:t>
            </a:r>
            <a:endParaRPr lang="es-ES" sz="1500" dirty="0"/>
          </a:p>
        </p:txBody>
      </p:sp>
      <p:pic>
        <p:nvPicPr>
          <p:cNvPr id="7" name="Imagen 6"/>
          <p:cNvPicPr>
            <a:picLocks noChangeAspect="1"/>
          </p:cNvPicPr>
          <p:nvPr/>
        </p:nvPicPr>
        <p:blipFill>
          <a:blip r:embed="rId3"/>
          <a:stretch>
            <a:fillRect/>
          </a:stretch>
        </p:blipFill>
        <p:spPr>
          <a:xfrm>
            <a:off x="5637821" y="2636421"/>
            <a:ext cx="5427743" cy="4221579"/>
          </a:xfrm>
          <a:prstGeom prst="rect">
            <a:avLst/>
          </a:prstGeom>
        </p:spPr>
      </p:pic>
      <p:grpSp>
        <p:nvGrpSpPr>
          <p:cNvPr id="11" name="Grupo 10"/>
          <p:cNvGrpSpPr/>
          <p:nvPr/>
        </p:nvGrpSpPr>
        <p:grpSpPr>
          <a:xfrm>
            <a:off x="0" y="-14054"/>
            <a:ext cx="12192000" cy="691162"/>
            <a:chOff x="0" y="-14054"/>
            <a:chExt cx="12192000" cy="691162"/>
          </a:xfrm>
        </p:grpSpPr>
        <p:sp>
          <p:nvSpPr>
            <p:cNvPr id="12" name="Rectángulo 11"/>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CuadroTexto 12"/>
            <p:cNvSpPr txBox="1"/>
            <p:nvPr/>
          </p:nvSpPr>
          <p:spPr>
            <a:xfrm>
              <a:off x="4224271" y="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pic>
        <p:nvPicPr>
          <p:cNvPr id="2" name="Imagen 1"/>
          <p:cNvPicPr>
            <a:picLocks noChangeAspect="1"/>
          </p:cNvPicPr>
          <p:nvPr/>
        </p:nvPicPr>
        <p:blipFill>
          <a:blip r:embed="rId4"/>
          <a:stretch>
            <a:fillRect/>
          </a:stretch>
        </p:blipFill>
        <p:spPr>
          <a:xfrm>
            <a:off x="171073" y="5085141"/>
            <a:ext cx="1160816" cy="880619"/>
          </a:xfrm>
          <a:prstGeom prst="rect">
            <a:avLst/>
          </a:prstGeom>
        </p:spPr>
      </p:pic>
    </p:spTree>
    <p:extLst>
      <p:ext uri="{BB962C8B-B14F-4D97-AF65-F5344CB8AC3E}">
        <p14:creationId xmlns:p14="http://schemas.microsoft.com/office/powerpoint/2010/main" val="399630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34096" y="566671"/>
            <a:ext cx="10290219" cy="3785652"/>
          </a:xfrm>
          <a:prstGeom prst="rect">
            <a:avLst/>
          </a:prstGeom>
        </p:spPr>
        <p:txBody>
          <a:bodyPr wrap="square">
            <a:spAutoFit/>
          </a:bodyPr>
          <a:lstStyle/>
          <a:p>
            <a:pPr algn="just">
              <a:spcAft>
                <a:spcPts val="0"/>
              </a:spcAft>
            </a:pPr>
            <a:r>
              <a:rPr lang="es-MX" sz="2000" dirty="0">
                <a:latin typeface="Arial" panose="020B0604020202020204" pitchFamily="34" charset="0"/>
                <a:ea typeface="Times New Roman" panose="02020603050405020304" pitchFamily="18" charset="0"/>
                <a:cs typeface="Arial" panose="020B0604020202020204" pitchFamily="34" charset="0"/>
              </a:rPr>
              <a:t>La aplicación de la geofísica como una herramienta en las investigaciones hidrogeológicas, se fundamenta en las variaciones que se producen en las propiedades físicas de las rocas reservorios, debido a la presencia del agua que contienen. Las principales propiedades físicas que presentan este comportamiento son: La densidad, velocidad de propagación de las ondas elásticas, vinculada a las dos anteriores la impedancia acústica, resistividad eléctrica y la conductividad eléctrica. Todas esas propiedades pueden mostrar variaciones, que en algunos casos alcanzan varios órdenes de magnitud, en función al contenido de agua que tenga un reservorio, incluso para el caso particular de algunas, también influyen otros factores como el tipo de agua (su salinidad), tipo de porosidad predominante en el reservorio, etc.</a:t>
            </a:r>
          </a:p>
          <a:p>
            <a:pPr algn="just">
              <a:spcAft>
                <a:spcPts val="0"/>
              </a:spcAft>
            </a:pPr>
            <a:endParaRPr lang="es-MX" sz="2000" b="1" u="sng" dirty="0">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endParaRPr lang="es-ES" sz="2000" b="1" u="sng"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8" name="Imagen 7"/>
          <p:cNvPicPr>
            <a:picLocks noChangeAspect="1"/>
          </p:cNvPicPr>
          <p:nvPr/>
        </p:nvPicPr>
        <p:blipFill>
          <a:blip r:embed="rId2"/>
          <a:stretch>
            <a:fillRect/>
          </a:stretch>
        </p:blipFill>
        <p:spPr>
          <a:xfrm>
            <a:off x="218941" y="3698068"/>
            <a:ext cx="4005330" cy="3159932"/>
          </a:xfrm>
          <a:prstGeom prst="rect">
            <a:avLst/>
          </a:prstGeom>
        </p:spPr>
      </p:pic>
      <p:pic>
        <p:nvPicPr>
          <p:cNvPr id="9" name="Imagen 8"/>
          <p:cNvPicPr>
            <a:picLocks noChangeAspect="1"/>
          </p:cNvPicPr>
          <p:nvPr/>
        </p:nvPicPr>
        <p:blipFill>
          <a:blip r:embed="rId3"/>
          <a:stretch>
            <a:fillRect/>
          </a:stretch>
        </p:blipFill>
        <p:spPr>
          <a:xfrm>
            <a:off x="5518597" y="3698068"/>
            <a:ext cx="5505718" cy="3144349"/>
          </a:xfrm>
          <a:prstGeom prst="rect">
            <a:avLst/>
          </a:prstGeom>
        </p:spPr>
      </p:pic>
      <p:grpSp>
        <p:nvGrpSpPr>
          <p:cNvPr id="10" name="Grupo 9">
            <a:extLst>
              <a:ext uri="{FF2B5EF4-FFF2-40B4-BE49-F238E27FC236}">
                <a16:creationId xmlns:a16="http://schemas.microsoft.com/office/drawing/2014/main" xmlns="" id="{827B77A4-CECA-4B15-90F6-135A5779BF32}"/>
              </a:ext>
            </a:extLst>
          </p:cNvPr>
          <p:cNvGrpSpPr/>
          <p:nvPr/>
        </p:nvGrpSpPr>
        <p:grpSpPr>
          <a:xfrm>
            <a:off x="0" y="-14054"/>
            <a:ext cx="12192000" cy="691162"/>
            <a:chOff x="0" y="-14054"/>
            <a:chExt cx="12192000" cy="691162"/>
          </a:xfrm>
        </p:grpSpPr>
        <p:sp>
          <p:nvSpPr>
            <p:cNvPr id="11" name="Rectángulo 10">
              <a:extLst>
                <a:ext uri="{FF2B5EF4-FFF2-40B4-BE49-F238E27FC236}">
                  <a16:creationId xmlns:a16="http://schemas.microsoft.com/office/drawing/2014/main" xmlns="" id="{7D263054-08BF-4C82-B041-BC42FF0580AE}"/>
                </a:ext>
              </a:extLst>
            </p:cNvPr>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a:extLst>
                <a:ext uri="{FF2B5EF4-FFF2-40B4-BE49-F238E27FC236}">
                  <a16:creationId xmlns:a16="http://schemas.microsoft.com/office/drawing/2014/main" xmlns="" id="{9821C3DD-28B4-4FE6-A5DC-02742DF4132F}"/>
                </a:ext>
              </a:extLst>
            </p:cNvPr>
            <p:cNvSpPr txBox="1"/>
            <p:nvPr/>
          </p:nvSpPr>
          <p:spPr>
            <a:xfrm>
              <a:off x="4224271" y="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spTree>
    <p:extLst>
      <p:ext uri="{BB962C8B-B14F-4D97-AF65-F5344CB8AC3E}">
        <p14:creationId xmlns:p14="http://schemas.microsoft.com/office/powerpoint/2010/main" val="3625760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033001" y="1406151"/>
            <a:ext cx="11279202" cy="3631763"/>
          </a:xfrm>
          <a:prstGeom prst="rect">
            <a:avLst/>
          </a:prstGeom>
        </p:spPr>
        <p:txBody>
          <a:bodyPr wrap="square">
            <a:spAutoFit/>
          </a:bodyPr>
          <a:lstStyle/>
          <a:p>
            <a:pPr algn="just">
              <a:lnSpc>
                <a:spcPct val="115000"/>
              </a:lnSpc>
              <a:spcAft>
                <a:spcPts val="0"/>
              </a:spcAft>
            </a:pPr>
            <a:r>
              <a:rPr lang="es-MX" sz="2000" b="1" dirty="0">
                <a:effectLst/>
                <a:latin typeface="Arial" panose="020B0604020202020204" pitchFamily="34" charset="0"/>
                <a:ea typeface="Calibri" panose="020F0502020204030204" pitchFamily="34" charset="0"/>
                <a:cs typeface="Arial" panose="020B0604020202020204" pitchFamily="34" charset="0"/>
              </a:rPr>
              <a:t>Sobre el sistema de evaluación:</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Arial" panose="020B0604020202020204" pitchFamily="34" charset="0"/>
              <a:buChar char="-"/>
            </a:pPr>
            <a:r>
              <a:rPr lang="es-MX" sz="2000" u="sng" dirty="0">
                <a:solidFill>
                  <a:srgbClr val="FF0000"/>
                </a:solidFill>
                <a:effectLst/>
                <a:latin typeface="Arial" panose="020B0604020202020204" pitchFamily="34" charset="0"/>
                <a:ea typeface="Calibri" panose="020F0502020204030204" pitchFamily="34" charset="0"/>
                <a:cs typeface="Arial" panose="020B0604020202020204" pitchFamily="34" charset="0"/>
              </a:rPr>
              <a:t>Primer parcial: </a:t>
            </a:r>
          </a:p>
          <a:p>
            <a:pPr lvl="0" algn="just">
              <a:lnSpc>
                <a:spcPct val="115000"/>
              </a:lnSpc>
              <a:spcAft>
                <a:spcPts val="0"/>
              </a:spcAft>
            </a:pPr>
            <a:r>
              <a:rPr lang="es-MX" sz="2000" dirty="0">
                <a:solidFill>
                  <a:srgbClr val="FF0000"/>
                </a:solidFill>
                <a:latin typeface="Arial" panose="020B0604020202020204" pitchFamily="34" charset="0"/>
                <a:ea typeface="Calibri" panose="020F0502020204030204" pitchFamily="34" charset="0"/>
                <a:cs typeface="Arial" panose="020B0604020202020204" pitchFamily="34" charset="0"/>
              </a:rPr>
              <a:t>50% </a:t>
            </a:r>
            <a:r>
              <a:rPr lang="es-MX" sz="2000" dirty="0">
                <a:solidFill>
                  <a:srgbClr val="FF0000"/>
                </a:solidFill>
                <a:effectLst/>
                <a:latin typeface="Arial" panose="020B0604020202020204" pitchFamily="34" charset="0"/>
                <a:ea typeface="Calibri" panose="020F0502020204030204" pitchFamily="34" charset="0"/>
                <a:cs typeface="Arial" panose="020B0604020202020204" pitchFamily="34" charset="0"/>
              </a:rPr>
              <a:t>Evaluaciones frecuentes (preguntas escritas y presentaciones orales).</a:t>
            </a:r>
          </a:p>
          <a:p>
            <a:pPr lvl="0" algn="just">
              <a:lnSpc>
                <a:spcPct val="115000"/>
              </a:lnSpc>
              <a:spcAft>
                <a:spcPts val="0"/>
              </a:spcAft>
            </a:pPr>
            <a:r>
              <a:rPr lang="es-ES" sz="2000" dirty="0">
                <a:solidFill>
                  <a:srgbClr val="FF0000"/>
                </a:solidFill>
                <a:latin typeface="Arial" panose="020B0604020202020204" pitchFamily="34" charset="0"/>
                <a:ea typeface="Calibri" panose="020F0502020204030204" pitchFamily="34" charset="0"/>
                <a:cs typeface="Arial" panose="020B0604020202020204" pitchFamily="34" charset="0"/>
              </a:rPr>
              <a:t>50%  Examen escrito</a:t>
            </a:r>
          </a:p>
          <a:p>
            <a:pPr marL="342900" lvl="0" indent="-342900" algn="just">
              <a:lnSpc>
                <a:spcPct val="115000"/>
              </a:lnSpc>
              <a:spcAft>
                <a:spcPts val="0"/>
              </a:spcAft>
              <a:buFont typeface="Arial" panose="020B0604020202020204" pitchFamily="34" charset="0"/>
              <a:buChar char="-"/>
            </a:pPr>
            <a:r>
              <a:rPr lang="es-MX" sz="2000" u="sng" dirty="0">
                <a:solidFill>
                  <a:srgbClr val="FF0000"/>
                </a:solidFill>
                <a:latin typeface="Arial" panose="020B0604020202020204" pitchFamily="34" charset="0"/>
                <a:ea typeface="Calibri" panose="020F0502020204030204" pitchFamily="34" charset="0"/>
                <a:cs typeface="Arial" panose="020B0604020202020204" pitchFamily="34" charset="0"/>
              </a:rPr>
              <a:t>Segundo parcial: </a:t>
            </a:r>
          </a:p>
          <a:p>
            <a:pPr lvl="0" algn="just">
              <a:lnSpc>
                <a:spcPct val="115000"/>
              </a:lnSpc>
              <a:spcAft>
                <a:spcPts val="0"/>
              </a:spcAft>
            </a:pPr>
            <a:r>
              <a:rPr lang="es-MX" sz="2000" dirty="0">
                <a:solidFill>
                  <a:srgbClr val="FF0000"/>
                </a:solidFill>
                <a:latin typeface="Arial" panose="020B0604020202020204" pitchFamily="34" charset="0"/>
                <a:ea typeface="Calibri" panose="020F0502020204030204" pitchFamily="34" charset="0"/>
                <a:cs typeface="Arial" panose="020B0604020202020204" pitchFamily="34" charset="0"/>
              </a:rPr>
              <a:t>50% Evaluaciones frecuentes (preguntas escritas y presentaciones orales).</a:t>
            </a:r>
          </a:p>
          <a:p>
            <a:pPr lvl="0" algn="just">
              <a:lnSpc>
                <a:spcPct val="115000"/>
              </a:lnSpc>
              <a:spcAft>
                <a:spcPts val="0"/>
              </a:spcAft>
            </a:pPr>
            <a:r>
              <a:rPr lang="es-ES" sz="2000" dirty="0">
                <a:solidFill>
                  <a:srgbClr val="FF0000"/>
                </a:solidFill>
                <a:latin typeface="Arial" panose="020B0604020202020204" pitchFamily="34" charset="0"/>
                <a:ea typeface="Calibri" panose="020F0502020204030204" pitchFamily="34" charset="0"/>
                <a:cs typeface="Arial" panose="020B0604020202020204" pitchFamily="34" charset="0"/>
              </a:rPr>
              <a:t>50% Examen escrito</a:t>
            </a:r>
          </a:p>
          <a:p>
            <a:pPr marL="342900" lvl="0" indent="-342900" algn="just">
              <a:lnSpc>
                <a:spcPct val="115000"/>
              </a:lnSpc>
              <a:spcAft>
                <a:spcPts val="0"/>
              </a:spcAft>
              <a:buFont typeface="Arial" panose="020B0604020202020204" pitchFamily="34" charset="0"/>
              <a:buChar char="-"/>
            </a:pPr>
            <a:r>
              <a:rPr lang="es-MX" sz="2000" u="sng" dirty="0">
                <a:solidFill>
                  <a:srgbClr val="FF0000"/>
                </a:solidFill>
                <a:effectLst/>
                <a:latin typeface="Arial" panose="020B0604020202020204" pitchFamily="34" charset="0"/>
                <a:ea typeface="Calibri" panose="020F0502020204030204" pitchFamily="34" charset="0"/>
                <a:cs typeface="Arial" panose="020B0604020202020204" pitchFamily="34" charset="0"/>
              </a:rPr>
              <a:t>Ordinario (Final)</a:t>
            </a:r>
            <a:endParaRPr lang="es-ES" sz="2000" u="sng"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Arial" panose="020B0604020202020204" pitchFamily="34" charset="0"/>
              <a:buChar char="-"/>
            </a:pPr>
            <a:r>
              <a:rPr lang="es-MX" sz="2000" u="sng" dirty="0">
                <a:solidFill>
                  <a:srgbClr val="FF0000"/>
                </a:solidFill>
                <a:effectLst/>
                <a:latin typeface="Arial" panose="020B0604020202020204" pitchFamily="34" charset="0"/>
                <a:ea typeface="Calibri" panose="020F0502020204030204" pitchFamily="34" charset="0"/>
                <a:cs typeface="Arial" panose="020B0604020202020204" pitchFamily="34" charset="0"/>
              </a:rPr>
              <a:t>Extraordinario</a:t>
            </a:r>
            <a:endParaRPr lang="es-ES" sz="2000" u="sng"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Arial" panose="020B0604020202020204" pitchFamily="34" charset="0"/>
              <a:buChar char="-"/>
            </a:pPr>
            <a:r>
              <a:rPr lang="es-MX" sz="2000" u="sng" dirty="0">
                <a:solidFill>
                  <a:srgbClr val="FF0000"/>
                </a:solidFill>
                <a:effectLst/>
                <a:latin typeface="Arial" panose="020B0604020202020204" pitchFamily="34" charset="0"/>
                <a:ea typeface="Calibri" panose="020F0502020204030204" pitchFamily="34" charset="0"/>
                <a:cs typeface="Arial" panose="020B0604020202020204" pitchFamily="34" charset="0"/>
              </a:rPr>
              <a:t>Título de suficiencia</a:t>
            </a:r>
            <a:endParaRPr lang="es-ES" sz="2000" u="sng"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3" name="CuadroTexto 2">
            <a:extLst>
              <a:ext uri="{FF2B5EF4-FFF2-40B4-BE49-F238E27FC236}">
                <a16:creationId xmlns:a16="http://schemas.microsoft.com/office/drawing/2014/main" xmlns="" id="{1F3C71AD-0129-4BC8-A9BF-93DCF1BF5CD5}"/>
              </a:ext>
            </a:extLst>
          </p:cNvPr>
          <p:cNvSpPr txBox="1"/>
          <p:nvPr/>
        </p:nvSpPr>
        <p:spPr>
          <a:xfrm>
            <a:off x="4224271" y="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nvGrpSpPr>
          <p:cNvPr id="4" name="Grupo 3">
            <a:extLst>
              <a:ext uri="{FF2B5EF4-FFF2-40B4-BE49-F238E27FC236}">
                <a16:creationId xmlns:a16="http://schemas.microsoft.com/office/drawing/2014/main" xmlns="" id="{ED67FCED-8C4A-4CB1-B13E-B9718F2E22BD}"/>
              </a:ext>
            </a:extLst>
          </p:cNvPr>
          <p:cNvGrpSpPr/>
          <p:nvPr/>
        </p:nvGrpSpPr>
        <p:grpSpPr>
          <a:xfrm>
            <a:off x="0" y="-14054"/>
            <a:ext cx="12192000" cy="691162"/>
            <a:chOff x="0" y="-14054"/>
            <a:chExt cx="12192000" cy="691162"/>
          </a:xfrm>
        </p:grpSpPr>
        <p:sp>
          <p:nvSpPr>
            <p:cNvPr id="5" name="Rectángulo 4">
              <a:extLst>
                <a:ext uri="{FF2B5EF4-FFF2-40B4-BE49-F238E27FC236}">
                  <a16:creationId xmlns:a16="http://schemas.microsoft.com/office/drawing/2014/main" xmlns="" id="{EA1C81D1-1941-4EB9-B825-C03FA50CAF3B}"/>
                </a:ext>
              </a:extLst>
            </p:cNvPr>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CuadroTexto 6">
              <a:extLst>
                <a:ext uri="{FF2B5EF4-FFF2-40B4-BE49-F238E27FC236}">
                  <a16:creationId xmlns:a16="http://schemas.microsoft.com/office/drawing/2014/main" xmlns="" id="{FB92E64F-B29F-4EA3-9D9F-013CFC0199FD}"/>
                </a:ext>
              </a:extLst>
            </p:cNvPr>
            <p:cNvSpPr txBox="1"/>
            <p:nvPr/>
          </p:nvSpPr>
          <p:spPr>
            <a:xfrm>
              <a:off x="4224271" y="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spTree>
    <p:extLst>
      <p:ext uri="{BB962C8B-B14F-4D97-AF65-F5344CB8AC3E}">
        <p14:creationId xmlns:p14="http://schemas.microsoft.com/office/powerpoint/2010/main" val="2256030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0" y="-85785"/>
            <a:ext cx="12192000" cy="775084"/>
            <a:chOff x="0" y="-85785"/>
            <a:chExt cx="12192000" cy="775084"/>
          </a:xfrm>
        </p:grpSpPr>
        <p:sp>
          <p:nvSpPr>
            <p:cNvPr id="8" name="Rectángulo 7"/>
            <p:cNvSpPr/>
            <p:nvPr/>
          </p:nvSpPr>
          <p:spPr>
            <a:xfrm>
              <a:off x="0" y="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204716" y="-85785"/>
              <a:ext cx="6096000" cy="775084"/>
            </a:xfrm>
            <a:prstGeom prst="rect">
              <a:avLst/>
            </a:prstGeom>
          </p:spPr>
          <p:txBody>
            <a:bodyPr>
              <a:spAutoFit/>
            </a:bodyPr>
            <a:lstStyle/>
            <a:p>
              <a:pPr lvl="0"/>
              <a:r>
                <a:rPr lang="es-MX" sz="2500" b="1" dirty="0">
                  <a:cs typeface="Arial" panose="020B0604020202020204" pitchFamily="34" charset="0"/>
                </a:rPr>
                <a:t>1.1. Definiciones</a:t>
              </a:r>
              <a:endParaRPr lang="es-ES" sz="2500" b="1" dirty="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5" name="Rectángulo 4"/>
          <p:cNvSpPr/>
          <p:nvPr/>
        </p:nvSpPr>
        <p:spPr>
          <a:xfrm>
            <a:off x="95534" y="561637"/>
            <a:ext cx="11696132" cy="2893806"/>
          </a:xfrm>
          <a:prstGeom prst="rect">
            <a:avLst/>
          </a:prstGeom>
        </p:spPr>
        <p:txBody>
          <a:bodyPr wrap="square">
            <a:spAutoFit/>
          </a:bodyPr>
          <a:lstStyle/>
          <a:p>
            <a:pPr marL="457200" algn="just">
              <a:lnSpc>
                <a:spcPct val="115000"/>
              </a:lnSpc>
              <a:spcAft>
                <a:spcPts val="0"/>
              </a:spcAft>
            </a:pPr>
            <a:r>
              <a:rPr lang="es-MX" sz="2000" dirty="0">
                <a:effectLst/>
                <a:latin typeface="Arial" panose="020B0604020202020204" pitchFamily="34" charset="0"/>
                <a:ea typeface="Calibri" panose="020F0502020204030204" pitchFamily="34" charset="0"/>
                <a:cs typeface="Arial" panose="020B0604020202020204" pitchFamily="34" charset="0"/>
              </a:rPr>
              <a:t> </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effectLst/>
                <a:latin typeface="Arial" panose="020B0604020202020204" pitchFamily="34" charset="0"/>
                <a:ea typeface="Calibri" panose="020F0502020204030204" pitchFamily="34" charset="0"/>
                <a:cs typeface="Arial" panose="020B0604020202020204" pitchFamily="34" charset="0"/>
              </a:rPr>
              <a:t>En la actualidad existen varios glosarios de términos geofísicos, inclusos estos ya llegan a buenos niveles de especialización de acuerdo a la aplicación dentro de las ciencias de la tierra.</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effectLst/>
                <a:latin typeface="Arial" panose="020B0604020202020204" pitchFamily="34" charset="0"/>
                <a:ea typeface="Calibri" panose="020F0502020204030204" pitchFamily="34" charset="0"/>
                <a:cs typeface="Arial" panose="020B0604020202020204" pitchFamily="34" charset="0"/>
              </a:rPr>
              <a:t> </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effectLst/>
                <a:latin typeface="Arial" panose="020B0604020202020204" pitchFamily="34" charset="0"/>
                <a:ea typeface="Calibri" panose="020F0502020204030204" pitchFamily="34" charset="0"/>
                <a:cs typeface="Arial" panose="020B0604020202020204" pitchFamily="34" charset="0"/>
              </a:rPr>
              <a:t>Por ejemplo, en la prospección de hidrocarburos, la compañía </a:t>
            </a:r>
            <a:r>
              <a:rPr lang="es-MX" sz="2000" dirty="0" err="1">
                <a:effectLst/>
                <a:latin typeface="Arial" panose="020B0604020202020204" pitchFamily="34" charset="0"/>
                <a:ea typeface="Calibri" panose="020F0502020204030204" pitchFamily="34" charset="0"/>
                <a:cs typeface="Arial" panose="020B0604020202020204" pitchFamily="34" charset="0"/>
              </a:rPr>
              <a:t>Schlumberger</a:t>
            </a:r>
            <a:r>
              <a:rPr lang="es-MX" sz="2000" dirty="0">
                <a:effectLst/>
                <a:latin typeface="Arial" panose="020B0604020202020204" pitchFamily="34" charset="0"/>
                <a:ea typeface="Calibri" panose="020F0502020204030204" pitchFamily="34" charset="0"/>
                <a:cs typeface="Arial" panose="020B0604020202020204" pitchFamily="34" charset="0"/>
              </a:rPr>
              <a:t>, publica su glosario de términos geofísicos, especializados en esta materia en:</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effectLst/>
                <a:latin typeface="Arial" panose="020B0604020202020204" pitchFamily="34" charset="0"/>
                <a:ea typeface="Calibri" panose="020F0502020204030204" pitchFamily="34" charset="0"/>
                <a:cs typeface="Arial" panose="020B0604020202020204" pitchFamily="34" charset="0"/>
              </a:rPr>
              <a:t> </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marL="457200" algn="just">
              <a:lnSpc>
                <a:spcPct val="115000"/>
              </a:lnSpc>
              <a:spcAft>
                <a:spcPts val="0"/>
              </a:spcAft>
            </a:pPr>
            <a:r>
              <a:rPr lang="es-MX" sz="2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http://www.glossary.oilfield.slb.com/es/Disciplines/Geophysics.aspx</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Rectángulo 5"/>
          <p:cNvSpPr/>
          <p:nvPr/>
        </p:nvSpPr>
        <p:spPr>
          <a:xfrm>
            <a:off x="204716" y="4069266"/>
            <a:ext cx="11682483" cy="2215991"/>
          </a:xfrm>
          <a:prstGeom prst="rect">
            <a:avLst/>
          </a:prstGeom>
        </p:spPr>
        <p:txBody>
          <a:bodyPr wrap="square">
            <a:spAutoFit/>
          </a:bodyPr>
          <a:lstStyle/>
          <a:p>
            <a:pPr algn="just">
              <a:lnSpc>
                <a:spcPct val="115000"/>
              </a:lnSpc>
              <a:spcAft>
                <a:spcPts val="0"/>
              </a:spcAft>
            </a:pPr>
            <a:r>
              <a:rPr lang="es-MX" sz="2000" b="1" dirty="0">
                <a:solidFill>
                  <a:srgbClr val="FF0000"/>
                </a:solidFill>
                <a:effectLst/>
                <a:latin typeface="Arial Black" panose="020B0A04020102020204" pitchFamily="34" charset="0"/>
                <a:ea typeface="Calibri" panose="020F0502020204030204" pitchFamily="34" charset="0"/>
                <a:cs typeface="Arial" panose="020B0604020202020204" pitchFamily="34" charset="0"/>
              </a:rPr>
              <a:t>Geofísica:</a:t>
            </a:r>
            <a:endParaRPr lang="es-ES" sz="2000" b="1" dirty="0">
              <a:effectLst/>
              <a:latin typeface="Arial Black" panose="020B0A040201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Se </a:t>
            </a:r>
            <a:r>
              <a:rPr lang="es-MX" sz="2000" dirty="0">
                <a:solidFill>
                  <a:srgbClr val="000000"/>
                </a:solidFill>
                <a:latin typeface="Arial" panose="020B0604020202020204" pitchFamily="34" charset="0"/>
                <a:ea typeface="Calibri" panose="020F0502020204030204" pitchFamily="34" charset="0"/>
                <a:cs typeface="Arial" panose="020B0604020202020204" pitchFamily="34" charset="0"/>
              </a:rPr>
              <a:t>dedica al </a:t>
            </a:r>
            <a:r>
              <a:rPr lang="es-MX"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estudio de la física de la Tierra, especialmente el campo eléctrico, el campo gravitacional y el campo magnético, y la propagación de las ondas elásticas (sísmicas) presentes en ésta. La geofísica desempeña un rol crucial en la industria petrolera porque los datos geofísicos son utilizados por el personal de exploración y desarrollo para efectuar predicciones sobre la presencia, la naturaleza y el tamaño de las acumulaciones de hidrocarburos del subsuelo.</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8548486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1270</TotalTime>
  <Words>3067</Words>
  <Application>Microsoft Office PowerPoint</Application>
  <PresentationFormat>Panorámica</PresentationFormat>
  <Paragraphs>236</Paragraphs>
  <Slides>37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37</vt:i4>
      </vt:variant>
    </vt:vector>
  </HeadingPairs>
  <TitlesOfParts>
    <vt:vector size="45" baseType="lpstr">
      <vt:lpstr>Arial</vt:lpstr>
      <vt:lpstr>Arial Black</vt:lpstr>
      <vt:lpstr>Calibri</vt:lpstr>
      <vt:lpstr>Calibri Light</vt:lpstr>
      <vt:lpstr>Symbol</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136</cp:revision>
  <dcterms:created xsi:type="dcterms:W3CDTF">2015-07-21T15:11:30Z</dcterms:created>
  <dcterms:modified xsi:type="dcterms:W3CDTF">2018-09-24T22:45:37Z</dcterms:modified>
</cp:coreProperties>
</file>