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80" r:id="rId2"/>
    <p:sldId id="289" r:id="rId3"/>
    <p:sldId id="290" r:id="rId4"/>
    <p:sldId id="287" r:id="rId5"/>
    <p:sldId id="294" r:id="rId6"/>
    <p:sldId id="291" r:id="rId7"/>
    <p:sldId id="292" r:id="rId8"/>
    <p:sldId id="295" r:id="rId9"/>
    <p:sldId id="311" r:id="rId10"/>
    <p:sldId id="260" r:id="rId11"/>
    <p:sldId id="261" r:id="rId12"/>
    <p:sldId id="262" r:id="rId13"/>
    <p:sldId id="263" r:id="rId14"/>
    <p:sldId id="264" r:id="rId15"/>
    <p:sldId id="293" r:id="rId16"/>
    <p:sldId id="296" r:id="rId17"/>
    <p:sldId id="297" r:id="rId18"/>
    <p:sldId id="300" r:id="rId19"/>
    <p:sldId id="301" r:id="rId20"/>
    <p:sldId id="302" r:id="rId21"/>
    <p:sldId id="303" r:id="rId22"/>
    <p:sldId id="299" r:id="rId23"/>
    <p:sldId id="298" r:id="rId24"/>
    <p:sldId id="304" r:id="rId25"/>
    <p:sldId id="305" r:id="rId26"/>
    <p:sldId id="278" r:id="rId27"/>
    <p:sldId id="279" r:id="rId28"/>
    <p:sldId id="307" r:id="rId29"/>
    <p:sldId id="308" r:id="rId30"/>
    <p:sldId id="309" r:id="rId31"/>
    <p:sldId id="310" r:id="rId32"/>
    <p:sldId id="306" r:id="rId3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9939D9-FCFC-46E2-ACB2-C5A6EA71CC79}" type="datetimeFigureOut">
              <a:rPr lang="es-ES" smtClean="0"/>
              <a:t>25/09/2018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8F968-2F8C-4B6D-86B5-1650DBD78271}" type="slidenum">
              <a:rPr lang="es-ES" smtClean="0"/>
              <a:t>‹Nº›</a:t>
            </a:fld>
            <a:endParaRPr lang="es-ES"/>
          </a:p>
        </p:txBody>
      </p:sp>
    </p:spTree>
    <p:extLst>
      <p:ext uri="{BB962C8B-B14F-4D97-AF65-F5344CB8AC3E}">
        <p14:creationId xmlns:p14="http://schemas.microsoft.com/office/powerpoint/2010/main" val="1960760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67824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728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102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3692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95913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76A17B59-0597-4A98-B95D-5ADABDC67833}" type="datetimeFigureOut">
              <a:rPr lang="es-ES" smtClean="0"/>
              <a:t>25/09/2018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71385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76A17B59-0597-4A98-B95D-5ADABDC67833}" type="datetimeFigureOut">
              <a:rPr lang="es-ES" smtClean="0"/>
              <a:t>25/09/2018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5358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76A17B59-0597-4A98-B95D-5ADABDC67833}" type="datetimeFigureOut">
              <a:rPr lang="es-ES" smtClean="0"/>
              <a:t>25/09/2018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168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A17B59-0597-4A98-B95D-5ADABDC67833}" type="datetimeFigureOut">
              <a:rPr lang="es-ES" smtClean="0"/>
              <a:t>25/09/2018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165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25/09/2018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566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25/09/2018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49009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7B59-0597-4A98-B95D-5ADABDC67833}" type="datetimeFigureOut">
              <a:rPr lang="es-ES" smtClean="0"/>
              <a:t>25/09/2018</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DF7BB-3CF4-4537-9909-50D9BF21A042}" type="slidenum">
              <a:rPr lang="es-ES" smtClean="0"/>
              <a:t>‹Nº›</a:t>
            </a:fld>
            <a:endParaRPr lang="es-ES"/>
          </a:p>
        </p:txBody>
      </p:sp>
    </p:spTree>
    <p:extLst>
      <p:ext uri="{BB962C8B-B14F-4D97-AF65-F5344CB8AC3E}">
        <p14:creationId xmlns:p14="http://schemas.microsoft.com/office/powerpoint/2010/main" val="85032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s.slideshare.net/MIGUELSAMBONI/1-clase-de-suelos" TargetMode="External"/><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jecentral.com.mx/" TargetMode="External"/><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hyperlink" Target="http://www.infogate.cl/" TargetMode="Externa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civilgeeks.com/"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11477" y="592299"/>
            <a:ext cx="9789859" cy="2677656"/>
          </a:xfrm>
          <a:prstGeom prst="rect">
            <a:avLst/>
          </a:prstGeom>
        </p:spPr>
        <p:txBody>
          <a:bodyPr wrap="none">
            <a:spAutoFit/>
          </a:bodyPr>
          <a:lstStyle/>
          <a:p>
            <a:pPr algn="ctr"/>
            <a:r>
              <a:rPr lang="es-ES" sz="2800" b="1" dirty="0">
                <a:cs typeface="Arial" panose="020B0604020202020204" pitchFamily="34" charset="0"/>
              </a:rPr>
              <a:t>LICENCIATURA EN GEOLOGÍA AMBIENTAL Y RECURSOS HÍDRICOS</a:t>
            </a:r>
          </a:p>
          <a:p>
            <a:pPr algn="ctr"/>
            <a:endParaRPr lang="es-ES" sz="2800" b="1" dirty="0">
              <a:cs typeface="Arial" panose="020B0604020202020204" pitchFamily="34" charset="0"/>
            </a:endParaRPr>
          </a:p>
          <a:p>
            <a:pPr algn="ctr"/>
            <a:endParaRPr lang="es-MX" sz="2800" b="1" dirty="0">
              <a:cs typeface="Arial" panose="020B0604020202020204" pitchFamily="34" charset="0"/>
            </a:endParaRPr>
          </a:p>
          <a:p>
            <a:pPr algn="ctr"/>
            <a:endParaRPr lang="es-MX" sz="2800" b="1" dirty="0">
              <a:cs typeface="Arial" panose="020B0604020202020204" pitchFamily="34" charset="0"/>
            </a:endParaRPr>
          </a:p>
          <a:p>
            <a:pPr algn="ctr"/>
            <a:r>
              <a:rPr lang="es-MX" sz="2800" b="1" dirty="0">
                <a:cs typeface="Arial" panose="020B0604020202020204" pitchFamily="34" charset="0"/>
              </a:rPr>
              <a:t>UNIDAD DE APRENDIZAJE: </a:t>
            </a:r>
            <a:r>
              <a:rPr lang="es-ES" sz="2800" b="1" dirty="0"/>
              <a:t>GEOTECNIA APLICADA</a:t>
            </a:r>
          </a:p>
          <a:p>
            <a:pPr algn="ctr"/>
            <a:r>
              <a:rPr lang="es-ES" sz="2800" b="1" dirty="0"/>
              <a:t>Semestre en que se imparte: 4to</a:t>
            </a:r>
          </a:p>
        </p:txBody>
      </p:sp>
      <p:pic>
        <p:nvPicPr>
          <p:cNvPr id="6" name="Imagen 5"/>
          <p:cNvPicPr>
            <a:picLocks noChangeAspect="1"/>
          </p:cNvPicPr>
          <p:nvPr/>
        </p:nvPicPr>
        <p:blipFill>
          <a:blip r:embed="rId2"/>
          <a:stretch>
            <a:fillRect/>
          </a:stretch>
        </p:blipFill>
        <p:spPr>
          <a:xfrm>
            <a:off x="425341" y="3287460"/>
            <a:ext cx="1572272" cy="1346004"/>
          </a:xfrm>
          <a:prstGeom prst="rect">
            <a:avLst/>
          </a:prstGeom>
        </p:spPr>
      </p:pic>
      <p:sp>
        <p:nvSpPr>
          <p:cNvPr id="2" name="Rectángulo 1"/>
          <p:cNvSpPr/>
          <p:nvPr/>
        </p:nvSpPr>
        <p:spPr>
          <a:xfrm>
            <a:off x="2423043" y="3452630"/>
            <a:ext cx="3478261" cy="954107"/>
          </a:xfrm>
          <a:prstGeom prst="rect">
            <a:avLst/>
          </a:prstGeom>
        </p:spPr>
        <p:txBody>
          <a:bodyPr wrap="none">
            <a:spAutoFit/>
          </a:bodyPr>
          <a:lstStyle/>
          <a:p>
            <a:pPr algn="ctr"/>
            <a:r>
              <a:rPr lang="es-MX" sz="2800" b="1" dirty="0">
                <a:cs typeface="Arial" panose="020B0604020202020204" pitchFamily="34" charset="0"/>
              </a:rPr>
              <a:t>Facultad de Geografía</a:t>
            </a:r>
          </a:p>
          <a:p>
            <a:pPr algn="ctr"/>
            <a:r>
              <a:rPr lang="es-ES" sz="2800" b="1" dirty="0">
                <a:cs typeface="Arial" panose="020B0604020202020204" pitchFamily="34" charset="0"/>
              </a:rPr>
              <a:t>UAEM</a:t>
            </a:r>
            <a:endParaRPr lang="es-ES" sz="2800" b="1" dirty="0"/>
          </a:p>
        </p:txBody>
      </p:sp>
      <p:sp>
        <p:nvSpPr>
          <p:cNvPr id="3" name="CuadroTexto 2"/>
          <p:cNvSpPr txBox="1"/>
          <p:nvPr/>
        </p:nvSpPr>
        <p:spPr>
          <a:xfrm>
            <a:off x="4037431" y="5303520"/>
            <a:ext cx="3634135" cy="830997"/>
          </a:xfrm>
          <a:prstGeom prst="rect">
            <a:avLst/>
          </a:prstGeom>
          <a:noFill/>
        </p:spPr>
        <p:txBody>
          <a:bodyPr wrap="none" rtlCol="0">
            <a:spAutoFit/>
          </a:bodyPr>
          <a:lstStyle/>
          <a:p>
            <a:pPr algn="ctr"/>
            <a:r>
              <a:rPr lang="es-ES" sz="2400" b="1" dirty="0"/>
              <a:t>Dr. Alexis Ordaz Hernández</a:t>
            </a:r>
          </a:p>
          <a:p>
            <a:pPr algn="ctr"/>
            <a:r>
              <a:rPr lang="es-ES" sz="2400" b="1" dirty="0"/>
              <a:t>Septiembre del 2018</a:t>
            </a:r>
            <a:endParaRPr lang="es-MX" sz="2400" b="1" dirty="0"/>
          </a:p>
        </p:txBody>
      </p:sp>
    </p:spTree>
    <p:extLst>
      <p:ext uri="{BB962C8B-B14F-4D97-AF65-F5344CB8AC3E}">
        <p14:creationId xmlns:p14="http://schemas.microsoft.com/office/powerpoint/2010/main" val="2821362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4CCF5BAF-E5C2-4A97-A75F-3F650C21FB87}"/>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a:extLst>
              <a:ext uri="{FF2B5EF4-FFF2-40B4-BE49-F238E27FC236}">
                <a16:creationId xmlns:a16="http://schemas.microsoft.com/office/drawing/2014/main" xmlns="" id="{47B7489E-FA76-45B8-98D9-58585A5EA568}"/>
              </a:ext>
            </a:extLst>
          </p:cNvPr>
          <p:cNvSpPr/>
          <p:nvPr/>
        </p:nvSpPr>
        <p:spPr>
          <a:xfrm>
            <a:off x="1016628" y="-63788"/>
            <a:ext cx="10158743" cy="477054"/>
          </a:xfrm>
          <a:prstGeom prst="rect">
            <a:avLst/>
          </a:prstGeom>
        </p:spPr>
        <p:txBody>
          <a:bodyPr wrap="none">
            <a:spAutoFit/>
          </a:bodyPr>
          <a:lstStyle/>
          <a:p>
            <a:pPr>
              <a:defRPr/>
            </a:pPr>
            <a:r>
              <a:rPr lang="es-MX" sz="2400" dirty="0">
                <a:latin typeface="Arial Black" panose="020B0A04020102020204" pitchFamily="34" charset="0"/>
              </a:rPr>
              <a:t>2.1 Los suelos en ingeniería geológica. Origen y Formación</a:t>
            </a:r>
          </a:p>
        </p:txBody>
      </p:sp>
      <p:pic>
        <p:nvPicPr>
          <p:cNvPr id="5" name="Picture 2">
            <a:extLst>
              <a:ext uri="{FF2B5EF4-FFF2-40B4-BE49-F238E27FC236}">
                <a16:creationId xmlns:a16="http://schemas.microsoft.com/office/drawing/2014/main" xmlns="" id="{F8FB566A-6198-450A-9646-D778DA4D43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3266"/>
            <a:ext cx="4932911" cy="658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xmlns="" id="{1197C4AF-113A-46B6-A7CE-07FEF85DB208}"/>
              </a:ext>
            </a:extLst>
          </p:cNvPr>
          <p:cNvSpPr txBox="1"/>
          <p:nvPr/>
        </p:nvSpPr>
        <p:spPr>
          <a:xfrm>
            <a:off x="5744466" y="2173357"/>
            <a:ext cx="6447534" cy="477054"/>
          </a:xfrm>
          <a:prstGeom prst="rect">
            <a:avLst/>
          </a:prstGeom>
          <a:noFill/>
        </p:spPr>
        <p:txBody>
          <a:bodyPr wrap="none" rtlCol="0">
            <a:spAutoFit/>
          </a:bodyPr>
          <a:lstStyle/>
          <a:p>
            <a:r>
              <a:rPr lang="es-MX" sz="2500" dirty="0">
                <a:solidFill>
                  <a:srgbClr val="FF0000"/>
                </a:solidFill>
                <a:effectLst>
                  <a:outerShdw blurRad="38100" dist="38100" dir="2700000" algn="tl">
                    <a:srgbClr val="000000">
                      <a:alpha val="43137"/>
                    </a:srgbClr>
                  </a:outerShdw>
                </a:effectLst>
                <a:latin typeface="Arial Black" panose="020B0A04020102020204" pitchFamily="34" charset="0"/>
              </a:rPr>
              <a:t>El suelo como sistema particulado</a:t>
            </a:r>
          </a:p>
        </p:txBody>
      </p:sp>
    </p:spTree>
    <p:extLst>
      <p:ext uri="{BB962C8B-B14F-4D97-AF65-F5344CB8AC3E}">
        <p14:creationId xmlns:p14="http://schemas.microsoft.com/office/powerpoint/2010/main" val="34849862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CDB31955-8407-4A6B-AB57-BD61295DB057}"/>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CuadroTexto">
            <a:extLst>
              <a:ext uri="{FF2B5EF4-FFF2-40B4-BE49-F238E27FC236}">
                <a16:creationId xmlns:a16="http://schemas.microsoft.com/office/drawing/2014/main" xmlns="" id="{7E9663C3-C276-427E-B19A-2BCCF70C23B5}"/>
              </a:ext>
            </a:extLst>
          </p:cNvPr>
          <p:cNvSpPr txBox="1">
            <a:spLocks noChangeArrowheads="1"/>
          </p:cNvSpPr>
          <p:nvPr/>
        </p:nvSpPr>
        <p:spPr bwMode="auto">
          <a:xfrm>
            <a:off x="221761" y="461665"/>
            <a:ext cx="11307650" cy="663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Principales características de los suelos desde la óptica ingenieril </a:t>
            </a:r>
          </a:p>
          <a:p>
            <a:pPr algn="just" eaLnBrk="1" hangingPunct="1"/>
            <a:endParaRPr lang="es-MX" altLang="es-ES" sz="2500" b="1" u="sng" dirty="0"/>
          </a:p>
          <a:p>
            <a:pPr marL="342900" indent="-342900" algn="just" eaLnBrk="1" hangingPunct="1">
              <a:buFont typeface="Wingdings" panose="05000000000000000000" pitchFamily="2" charset="2"/>
              <a:buChar char="ü"/>
            </a:pPr>
            <a:r>
              <a:rPr lang="es-MX" altLang="es-ES" sz="2400" dirty="0"/>
              <a:t>Los suelos están formados por partículas pequeñas (desde micras a algunos centímetros) e individualizadas que, a efectos prácticos, pueden considerarse indeformables.</a:t>
            </a:r>
          </a:p>
          <a:p>
            <a:pPr marL="342900" indent="-342900" algn="just" eaLnBrk="1" hangingPunct="1">
              <a:buFont typeface="Wingdings" panose="05000000000000000000" pitchFamily="2" charset="2"/>
              <a:buChar char="ü"/>
            </a:pPr>
            <a:endParaRPr lang="en-US" altLang="es-ES" sz="2400" dirty="0"/>
          </a:p>
          <a:p>
            <a:pPr marL="342900" indent="-342900" algn="just" eaLnBrk="1" hangingPunct="1">
              <a:buFont typeface="Wingdings" panose="05000000000000000000" pitchFamily="2" charset="2"/>
              <a:buChar char="ü"/>
            </a:pPr>
            <a:r>
              <a:rPr lang="es-MX" altLang="es-ES" sz="2400" dirty="0"/>
              <a:t>Entre esas partículas no cementadas (o ligeramente cementadas) quedan huecos con un volumen total del orden de magnitud del volumen ocupados por ellas (desde la mitad a varias veces superior).</a:t>
            </a:r>
          </a:p>
          <a:p>
            <a:pPr marL="342900" indent="-342900" algn="just" eaLnBrk="1" hangingPunct="1">
              <a:buFont typeface="Wingdings" panose="05000000000000000000" pitchFamily="2" charset="2"/>
              <a:buChar char="ü"/>
            </a:pPr>
            <a:endParaRPr lang="en-US" altLang="es-ES" sz="2400" dirty="0"/>
          </a:p>
          <a:p>
            <a:pPr marL="342900" indent="-342900" algn="just" eaLnBrk="1" hangingPunct="1">
              <a:buFont typeface="Wingdings" panose="05000000000000000000" pitchFamily="2" charset="2"/>
              <a:buChar char="ü"/>
            </a:pPr>
            <a:r>
              <a:rPr lang="es-MX" altLang="es-ES" sz="2400" dirty="0"/>
              <a:t>Un suelo es un sistema multifase (</a:t>
            </a:r>
            <a:r>
              <a:rPr lang="es-MX" altLang="es-ES" sz="2400" dirty="0" err="1"/>
              <a:t>bifase</a:t>
            </a:r>
            <a:r>
              <a:rPr lang="es-MX" altLang="es-ES" sz="2400" dirty="0"/>
              <a:t> o </a:t>
            </a:r>
            <a:r>
              <a:rPr lang="es-MX" altLang="es-ES" sz="2400" dirty="0" err="1"/>
              <a:t>trifase</a:t>
            </a:r>
            <a:r>
              <a:rPr lang="es-MX" altLang="es-ES" sz="2400" dirty="0"/>
              <a:t>).</a:t>
            </a:r>
          </a:p>
          <a:p>
            <a:pPr marL="342900" indent="-342900" algn="just" eaLnBrk="1" hangingPunct="1">
              <a:buFont typeface="Wingdings" panose="05000000000000000000" pitchFamily="2" charset="2"/>
              <a:buChar char="ü"/>
            </a:pPr>
            <a:endParaRPr lang="es-MX" altLang="es-ES" sz="2400" dirty="0"/>
          </a:p>
          <a:p>
            <a:pPr marL="342900" indent="-342900" algn="just" eaLnBrk="1" hangingPunct="1">
              <a:buFont typeface="Wingdings" panose="05000000000000000000" pitchFamily="2" charset="2"/>
              <a:buChar char="ü"/>
            </a:pPr>
            <a:r>
              <a:rPr lang="es-MX" altLang="es-ES" sz="2400" dirty="0"/>
              <a:t>Los huecos, poros o intersticios pueden estar llenos de agua, suelos saturados, o con aire y agua, suelos </a:t>
            </a:r>
            <a:r>
              <a:rPr lang="es-MX" altLang="es-ES" sz="2400" dirty="0" err="1"/>
              <a:t>semisaturados</a:t>
            </a:r>
            <a:r>
              <a:rPr lang="es-MX" altLang="es-ES" sz="2400" dirty="0"/>
              <a:t>, lo condiciona la respuesta de conjunto del material. En condiciones normales de presión y temperatura, el agua se considera incompresible.</a:t>
            </a:r>
            <a:endParaRPr lang="en-US" altLang="es-ES" sz="2400" dirty="0"/>
          </a:p>
        </p:txBody>
      </p:sp>
      <p:sp>
        <p:nvSpPr>
          <p:cNvPr id="8" name="Rectángulo 7">
            <a:extLst>
              <a:ext uri="{FF2B5EF4-FFF2-40B4-BE49-F238E27FC236}">
                <a16:creationId xmlns:a16="http://schemas.microsoft.com/office/drawing/2014/main" xmlns="" id="{3F1B28B3-C5E3-4058-9EA6-6AF4310CCEA4}"/>
              </a:ext>
            </a:extLst>
          </p:cNvPr>
          <p:cNvSpPr/>
          <p:nvPr/>
        </p:nvSpPr>
        <p:spPr>
          <a:xfrm>
            <a:off x="1016628" y="-63788"/>
            <a:ext cx="10158743" cy="477054"/>
          </a:xfrm>
          <a:prstGeom prst="rect">
            <a:avLst/>
          </a:prstGeom>
        </p:spPr>
        <p:txBody>
          <a:bodyPr wrap="none">
            <a:spAutoFit/>
          </a:bodyPr>
          <a:lstStyle/>
          <a:p>
            <a:pPr>
              <a:defRPr/>
            </a:pPr>
            <a:r>
              <a:rPr lang="es-MX" sz="2400" dirty="0">
                <a:latin typeface="Arial Black" panose="020B0A04020102020204" pitchFamily="34" charset="0"/>
              </a:rPr>
              <a:t>2.1 Los suelos en ingeniería geológica. Origen y Formación</a:t>
            </a:r>
          </a:p>
        </p:txBody>
      </p:sp>
    </p:spTree>
    <p:extLst>
      <p:ext uri="{BB962C8B-B14F-4D97-AF65-F5344CB8AC3E}">
        <p14:creationId xmlns:p14="http://schemas.microsoft.com/office/powerpoint/2010/main" val="2220444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6521B5FE-17ED-4A69-89C2-EAD0F9245D43}"/>
              </a:ext>
            </a:extLst>
          </p:cNvPr>
          <p:cNvPicPr>
            <a:picLocks noChangeAspect="1"/>
          </p:cNvPicPr>
          <p:nvPr/>
        </p:nvPicPr>
        <p:blipFill rotWithShape="1">
          <a:blip r:embed="rId2">
            <a:extLst>
              <a:ext uri="{28A0092B-C50C-407E-A947-70E740481C1C}">
                <a14:useLocalDpi xmlns:a14="http://schemas.microsoft.com/office/drawing/2010/main" val="0"/>
              </a:ext>
            </a:extLst>
          </a:blip>
          <a:srcRect t="13333" b="7633"/>
          <a:stretch/>
        </p:blipFill>
        <p:spPr>
          <a:xfrm>
            <a:off x="901148" y="994777"/>
            <a:ext cx="9144000" cy="5420139"/>
          </a:xfrm>
          <a:prstGeom prst="rect">
            <a:avLst/>
          </a:prstGeom>
        </p:spPr>
      </p:pic>
      <p:sp>
        <p:nvSpPr>
          <p:cNvPr id="5" name="Rectángulo 4">
            <a:extLst>
              <a:ext uri="{FF2B5EF4-FFF2-40B4-BE49-F238E27FC236}">
                <a16:creationId xmlns:a16="http://schemas.microsoft.com/office/drawing/2014/main" xmlns="" id="{0506875D-71F6-4514-A162-F0A119EA8BC6}"/>
              </a:ext>
            </a:extLst>
          </p:cNvPr>
          <p:cNvSpPr/>
          <p:nvPr/>
        </p:nvSpPr>
        <p:spPr>
          <a:xfrm>
            <a:off x="652189" y="6337708"/>
            <a:ext cx="10317761" cy="646331"/>
          </a:xfrm>
          <a:prstGeom prst="rect">
            <a:avLst/>
          </a:prstGeom>
        </p:spPr>
        <p:txBody>
          <a:bodyPr wrap="none">
            <a:spAutoFit/>
          </a:bodyPr>
          <a:lstStyle/>
          <a:p>
            <a:r>
              <a:rPr lang="es-MX" altLang="es-ES" dirty="0"/>
              <a:t>Tomado de  </a:t>
            </a:r>
            <a:r>
              <a:rPr lang="es-MX" altLang="es-ES" dirty="0">
                <a:hlinkClick r:id="rId3"/>
              </a:rPr>
              <a:t>https://es.slideshare.net/MIGUELSAMBONI/1-clase-de-suelos</a:t>
            </a:r>
            <a:r>
              <a:rPr lang="es-MX" altLang="es-ES" dirty="0"/>
              <a:t> </a:t>
            </a:r>
            <a:r>
              <a:rPr lang="es-MX" dirty="0">
                <a:ea typeface="Calibri" panose="020F0502020204030204" pitchFamily="34" charset="0"/>
                <a:cs typeface="Times New Roman" panose="02020603050405020304" pitchFamily="18" charset="0"/>
              </a:rPr>
              <a:t>23 de septiembre de 2018, 08: 00</a:t>
            </a:r>
          </a:p>
          <a:p>
            <a:endParaRPr lang="es-MX" dirty="0"/>
          </a:p>
        </p:txBody>
      </p:sp>
      <p:sp>
        <p:nvSpPr>
          <p:cNvPr id="6" name="Rectángulo 5">
            <a:extLst>
              <a:ext uri="{FF2B5EF4-FFF2-40B4-BE49-F238E27FC236}">
                <a16:creationId xmlns:a16="http://schemas.microsoft.com/office/drawing/2014/main" xmlns="" id="{C6930CA2-7496-43D3-87B0-0BA60A90D90A}"/>
              </a:ext>
            </a:extLst>
          </p:cNvPr>
          <p:cNvSpPr/>
          <p:nvPr/>
        </p:nvSpPr>
        <p:spPr>
          <a:xfrm>
            <a:off x="2788620" y="425654"/>
            <a:ext cx="6519798" cy="477054"/>
          </a:xfrm>
          <a:prstGeom prst="rect">
            <a:avLst/>
          </a:prstGeom>
        </p:spPr>
        <p:txBody>
          <a:bodyPr wrap="none">
            <a:spAutoFit/>
          </a:bodyPr>
          <a:lstStyle/>
          <a:p>
            <a:r>
              <a:rPr lang="es-MX" altLang="es-ES" sz="2500" dirty="0">
                <a:solidFill>
                  <a:srgbClr val="FF0000"/>
                </a:solidFill>
                <a:effectLst>
                  <a:outerShdw blurRad="38100" dist="38100" dir="2700000" algn="tl">
                    <a:srgbClr val="000000">
                      <a:alpha val="43137"/>
                    </a:srgbClr>
                  </a:outerShdw>
                </a:effectLst>
                <a:latin typeface="Arial Black" panose="020B0A04020102020204" pitchFamily="34" charset="0"/>
              </a:rPr>
              <a:t>El suelo como un sistema multifase </a:t>
            </a:r>
            <a:endParaRPr lang="es-MX" sz="2500" dirty="0">
              <a:solidFill>
                <a:srgbClr val="FF0000"/>
              </a:solidFill>
              <a:effectLst>
                <a:outerShdw blurRad="38100" dist="38100" dir="2700000" algn="tl">
                  <a:srgbClr val="000000">
                    <a:alpha val="43137"/>
                  </a:srgbClr>
                </a:outerShdw>
              </a:effectLst>
              <a:latin typeface="Arial Black" panose="020B0A04020102020204" pitchFamily="34" charset="0"/>
            </a:endParaRPr>
          </a:p>
        </p:txBody>
      </p:sp>
      <p:sp>
        <p:nvSpPr>
          <p:cNvPr id="8" name="Rectángulo 7">
            <a:extLst>
              <a:ext uri="{FF2B5EF4-FFF2-40B4-BE49-F238E27FC236}">
                <a16:creationId xmlns:a16="http://schemas.microsoft.com/office/drawing/2014/main" xmlns="" id="{2A11078C-2647-43CE-A5F7-3A6C574170E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xmlns="" id="{8F277FEA-5C6F-42B3-A06B-1BECE4256B2A}"/>
              </a:ext>
            </a:extLst>
          </p:cNvPr>
          <p:cNvSpPr/>
          <p:nvPr/>
        </p:nvSpPr>
        <p:spPr>
          <a:xfrm>
            <a:off x="1016628" y="-63788"/>
            <a:ext cx="10158743" cy="477054"/>
          </a:xfrm>
          <a:prstGeom prst="rect">
            <a:avLst/>
          </a:prstGeom>
        </p:spPr>
        <p:txBody>
          <a:bodyPr wrap="none">
            <a:spAutoFit/>
          </a:bodyPr>
          <a:lstStyle/>
          <a:p>
            <a:pPr>
              <a:defRPr/>
            </a:pPr>
            <a:r>
              <a:rPr lang="es-MX" sz="2400" dirty="0">
                <a:latin typeface="Arial Black" panose="020B0A04020102020204" pitchFamily="34" charset="0"/>
              </a:rPr>
              <a:t>2.1 Los suelos en ingeniería geológica. Origen y Formación</a:t>
            </a:r>
          </a:p>
        </p:txBody>
      </p:sp>
    </p:spTree>
    <p:extLst>
      <p:ext uri="{BB962C8B-B14F-4D97-AF65-F5344CB8AC3E}">
        <p14:creationId xmlns:p14="http://schemas.microsoft.com/office/powerpoint/2010/main" val="456460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CuadroTexto"/>
          <p:cNvSpPr txBox="1">
            <a:spLocks noChangeArrowheads="1"/>
          </p:cNvSpPr>
          <p:nvPr/>
        </p:nvSpPr>
        <p:spPr bwMode="auto">
          <a:xfrm>
            <a:off x="318053" y="549276"/>
            <a:ext cx="11688418" cy="6140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La respuesta del suelo, a nivel práctico, frente a las acciones que introducen las obras de ingeniería, supone un movimiento de esas partículas a través de deslizamientos y giros entre ellas, y dependen de:</a:t>
            </a:r>
          </a:p>
          <a:p>
            <a:pPr algn="just" eaLnBrk="1" hangingPunct="1"/>
            <a:endParaRPr lang="en-US" altLang="es-ES" sz="2500" dirty="0"/>
          </a:p>
          <a:p>
            <a:pPr marL="342900" indent="-342900" algn="just" eaLnBrk="1" hangingPunct="1">
              <a:buFont typeface="Wingdings" panose="05000000000000000000" pitchFamily="2" charset="2"/>
              <a:buChar char="ü"/>
            </a:pPr>
            <a:r>
              <a:rPr lang="es-MX" altLang="es-ES" sz="2500" dirty="0"/>
              <a:t>La proporción de materia sólida que exista en un volumen unitario de suelo de referencia.</a:t>
            </a:r>
          </a:p>
          <a:p>
            <a:pPr marL="342900" indent="-342900" algn="just" eaLnBrk="1" hangingPunct="1">
              <a:buFont typeface="Wingdings" panose="05000000000000000000" pitchFamily="2" charset="2"/>
              <a:buChar char="ü"/>
            </a:pPr>
            <a:endParaRPr lang="en-US" altLang="es-ES" sz="2500" dirty="0"/>
          </a:p>
          <a:p>
            <a:pPr marL="342900" indent="-342900" algn="just" eaLnBrk="1" hangingPunct="1">
              <a:buFont typeface="Wingdings" panose="05000000000000000000" pitchFamily="2" charset="2"/>
              <a:buChar char="ü"/>
            </a:pPr>
            <a:r>
              <a:rPr lang="es-MX" altLang="es-ES" sz="2500" dirty="0"/>
              <a:t>El tamaño y distribución de las partículas (que dificulta o facilita el movimiento de los granos entre sí). </a:t>
            </a:r>
          </a:p>
          <a:p>
            <a:pPr marL="342900" indent="-342900" algn="just" eaLnBrk="1" hangingPunct="1">
              <a:buFont typeface="Wingdings" panose="05000000000000000000" pitchFamily="2" charset="2"/>
              <a:buChar char="ü"/>
            </a:pPr>
            <a:endParaRPr lang="en-US" altLang="es-ES" sz="2500" dirty="0"/>
          </a:p>
          <a:p>
            <a:pPr marL="342900" indent="-342900" algn="just" eaLnBrk="1" hangingPunct="1">
              <a:buFont typeface="Wingdings" panose="05000000000000000000" pitchFamily="2" charset="2"/>
              <a:buChar char="ü"/>
            </a:pPr>
            <a:r>
              <a:rPr lang="es-MX" altLang="es-ES" sz="2500" dirty="0"/>
              <a:t>El volumen relativo de huecos (a mediada que este aumenta, el suelo es más deformable).</a:t>
            </a:r>
          </a:p>
          <a:p>
            <a:pPr marL="342900" indent="-342900" algn="just" eaLnBrk="1" hangingPunct="1">
              <a:buFont typeface="Wingdings" panose="05000000000000000000" pitchFamily="2" charset="2"/>
              <a:buChar char="ü"/>
            </a:pPr>
            <a:endParaRPr lang="en-US" altLang="es-ES" sz="2500" dirty="0"/>
          </a:p>
          <a:p>
            <a:pPr marL="342900" indent="-342900" algn="just" eaLnBrk="1" hangingPunct="1">
              <a:buFont typeface="Wingdings" panose="05000000000000000000" pitchFamily="2" charset="2"/>
              <a:buChar char="ü"/>
            </a:pPr>
            <a:r>
              <a:rPr lang="es-MX" altLang="es-ES" sz="2500" dirty="0"/>
              <a:t>El tamaño medio de los huecos.</a:t>
            </a:r>
            <a:endParaRPr lang="en-US" altLang="es-ES" sz="2500" dirty="0"/>
          </a:p>
          <a:p>
            <a:pPr eaLnBrk="1" hangingPunct="1"/>
            <a:endParaRPr lang="en-US" altLang="es-ES" dirty="0"/>
          </a:p>
        </p:txBody>
      </p:sp>
      <p:sp>
        <p:nvSpPr>
          <p:cNvPr id="3" name="Rectángulo 2">
            <a:extLst>
              <a:ext uri="{FF2B5EF4-FFF2-40B4-BE49-F238E27FC236}">
                <a16:creationId xmlns:a16="http://schemas.microsoft.com/office/drawing/2014/main" xmlns="" id="{CFDBB433-9145-4AB8-B87B-25D15F0C8EA4}"/>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xmlns="" id="{4BE31430-29CC-4E45-9A5D-2FC02162B121}"/>
              </a:ext>
            </a:extLst>
          </p:cNvPr>
          <p:cNvSpPr/>
          <p:nvPr/>
        </p:nvSpPr>
        <p:spPr>
          <a:xfrm>
            <a:off x="1016628" y="-63788"/>
            <a:ext cx="10158743" cy="477054"/>
          </a:xfrm>
          <a:prstGeom prst="rect">
            <a:avLst/>
          </a:prstGeom>
        </p:spPr>
        <p:txBody>
          <a:bodyPr wrap="none">
            <a:spAutoFit/>
          </a:bodyPr>
          <a:lstStyle/>
          <a:p>
            <a:pPr>
              <a:defRPr/>
            </a:pPr>
            <a:r>
              <a:rPr lang="es-MX" sz="2400" dirty="0">
                <a:latin typeface="Arial Black" panose="020B0A04020102020204" pitchFamily="34" charset="0"/>
              </a:rPr>
              <a:t>2.1 Los suelos en ingeniería geológica. Origen y Formación</a:t>
            </a:r>
          </a:p>
        </p:txBody>
      </p:sp>
    </p:spTree>
    <p:extLst>
      <p:ext uri="{BB962C8B-B14F-4D97-AF65-F5344CB8AC3E}">
        <p14:creationId xmlns:p14="http://schemas.microsoft.com/office/powerpoint/2010/main" val="1545762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CuadroTexto"/>
          <p:cNvSpPr txBox="1">
            <a:spLocks noChangeArrowheads="1"/>
          </p:cNvSpPr>
          <p:nvPr/>
        </p:nvSpPr>
        <p:spPr bwMode="auto">
          <a:xfrm>
            <a:off x="205408" y="768459"/>
            <a:ext cx="11781182"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MX"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Principales problemas a resolver en suelos:</a:t>
            </a:r>
          </a:p>
          <a:p>
            <a:pPr eaLnBrk="1" hangingPunct="1"/>
            <a:endParaRPr lang="es-MX" altLang="es-ES" sz="2500" dirty="0"/>
          </a:p>
          <a:p>
            <a:pPr marL="342900" indent="-342900" algn="just" eaLnBrk="1" hangingPunct="1">
              <a:buFont typeface="Wingdings" panose="05000000000000000000" pitchFamily="2" charset="2"/>
              <a:buChar char="ü"/>
            </a:pPr>
            <a:r>
              <a:rPr lang="es-MX" altLang="es-ES" sz="2500" dirty="0"/>
              <a:t>Los problemas de deformabilidad que introducen las cargas y acciones exteriores (las cuales se traducen en tensiones normales y tangenciales sobre los contactos entre las partículas, lo que hace tender a moverse y cambiar el volumen aparente que ocupan). Esta deformabilidad puede llegar a una situación extrema, de rotura, en que el cambio de volumen aparente aumenta de forma extraordinaria al cambiar muy poco las cargas exteriores, quedando la resistencia definida por una gran deformabilidad.</a:t>
            </a:r>
          </a:p>
          <a:p>
            <a:pPr marL="342900" indent="-342900" algn="just" eaLnBrk="1" hangingPunct="1">
              <a:buFont typeface="Wingdings" panose="05000000000000000000" pitchFamily="2" charset="2"/>
              <a:buChar char="ü"/>
            </a:pPr>
            <a:endParaRPr lang="en-US" altLang="es-ES" sz="2500" dirty="0"/>
          </a:p>
          <a:p>
            <a:pPr marL="342900" indent="-342900" algn="just" eaLnBrk="1" hangingPunct="1">
              <a:buFont typeface="Wingdings" panose="05000000000000000000" pitchFamily="2" charset="2"/>
              <a:buChar char="ü"/>
            </a:pPr>
            <a:r>
              <a:rPr lang="es-MX" altLang="es-ES" sz="2500" dirty="0"/>
              <a:t>Los problemas de flujo del agua en el interior del suelo, que condicionan su respuesta, ya que las deformaciones inducidas por las cargas necesitan un tiempo para producirse (el de expulsión o absorción de agua). Este proceso necesario para estabilizar las cargas exteriores, se denomina consolidación. </a:t>
            </a:r>
            <a:endParaRPr lang="en-US" altLang="es-ES" sz="2500" dirty="0"/>
          </a:p>
          <a:p>
            <a:pPr eaLnBrk="1" hangingPunct="1"/>
            <a:endParaRPr lang="en-US" altLang="es-ES" dirty="0"/>
          </a:p>
        </p:txBody>
      </p:sp>
      <p:sp>
        <p:nvSpPr>
          <p:cNvPr id="3" name="Rectángulo 2">
            <a:extLst>
              <a:ext uri="{FF2B5EF4-FFF2-40B4-BE49-F238E27FC236}">
                <a16:creationId xmlns:a16="http://schemas.microsoft.com/office/drawing/2014/main" xmlns="" id="{662C8CC2-E2A4-44FF-B844-3FD83FDB2E0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xmlns="" id="{2277CD81-6E1E-4D71-9EAD-EF07ED43748F}"/>
              </a:ext>
            </a:extLst>
          </p:cNvPr>
          <p:cNvSpPr/>
          <p:nvPr/>
        </p:nvSpPr>
        <p:spPr>
          <a:xfrm>
            <a:off x="1016628" y="-63788"/>
            <a:ext cx="10158743" cy="477054"/>
          </a:xfrm>
          <a:prstGeom prst="rect">
            <a:avLst/>
          </a:prstGeom>
        </p:spPr>
        <p:txBody>
          <a:bodyPr wrap="none">
            <a:spAutoFit/>
          </a:bodyPr>
          <a:lstStyle/>
          <a:p>
            <a:pPr>
              <a:defRPr/>
            </a:pPr>
            <a:r>
              <a:rPr lang="es-MX" sz="2400" dirty="0">
                <a:latin typeface="Arial Black" panose="020B0A04020102020204" pitchFamily="34" charset="0"/>
              </a:rPr>
              <a:t>2.1 Los suelos en ingeniería geológica. Origen y Formación</a:t>
            </a:r>
          </a:p>
        </p:txBody>
      </p:sp>
    </p:spTree>
    <p:extLst>
      <p:ext uri="{BB962C8B-B14F-4D97-AF65-F5344CB8AC3E}">
        <p14:creationId xmlns:p14="http://schemas.microsoft.com/office/powerpoint/2010/main" val="1403400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BE034B27-E1DB-410D-A875-1E7C5E270395}"/>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a:extLst>
              <a:ext uri="{FF2B5EF4-FFF2-40B4-BE49-F238E27FC236}">
                <a16:creationId xmlns:a16="http://schemas.microsoft.com/office/drawing/2014/main" xmlns="" id="{AB1866BF-F334-4682-8F20-87E8915A4A46}"/>
              </a:ext>
            </a:extLst>
          </p:cNvPr>
          <p:cNvSpPr txBox="1"/>
          <p:nvPr/>
        </p:nvSpPr>
        <p:spPr>
          <a:xfrm>
            <a:off x="682341" y="862717"/>
            <a:ext cx="9360017" cy="1938992"/>
          </a:xfrm>
          <a:prstGeom prst="rect">
            <a:avLst/>
          </a:prstGeom>
          <a:noFill/>
        </p:spPr>
        <p:txBody>
          <a:bodyPr wrap="square" rtlCol="0">
            <a:spAutoFit/>
          </a:bodyPr>
          <a:lstStyle/>
          <a:p>
            <a:pPr algn="just"/>
            <a:r>
              <a:rPr lang="es-MX" sz="3000" dirty="0"/>
              <a:t>Cada una de las problemáticas citadas en la diapositiva anterior, pueden ser analizadas desde la geotecnia. Para sus análisis se han desarrollado métodos específicos que serán abordados en conferencias posteriores.</a:t>
            </a:r>
          </a:p>
        </p:txBody>
      </p:sp>
      <p:sp>
        <p:nvSpPr>
          <p:cNvPr id="7" name="CuadroTexto 6">
            <a:extLst>
              <a:ext uri="{FF2B5EF4-FFF2-40B4-BE49-F238E27FC236}">
                <a16:creationId xmlns:a16="http://schemas.microsoft.com/office/drawing/2014/main" xmlns="" id="{7ECB9C7A-3BEA-4AC0-A6F7-08810BDE8B10}"/>
              </a:ext>
            </a:extLst>
          </p:cNvPr>
          <p:cNvSpPr txBox="1"/>
          <p:nvPr/>
        </p:nvSpPr>
        <p:spPr>
          <a:xfrm>
            <a:off x="3416968" y="3251160"/>
            <a:ext cx="5189690" cy="3062377"/>
          </a:xfrm>
          <a:prstGeom prst="rect">
            <a:avLst/>
          </a:prstGeom>
          <a:noFill/>
        </p:spPr>
        <p:txBody>
          <a:bodyPr wrap="none" rtlCol="0">
            <a:spAutoFit/>
          </a:bodyPr>
          <a:lstStyle/>
          <a:p>
            <a:pPr marL="285750" indent="-285750">
              <a:buFont typeface="Wingdings" panose="05000000000000000000" pitchFamily="2" charset="2"/>
              <a:buChar char="ü"/>
            </a:pPr>
            <a:r>
              <a:rPr lang="es-MX" sz="2500" dirty="0"/>
              <a:t>Arcillas expansivas</a:t>
            </a:r>
          </a:p>
          <a:p>
            <a:pPr marL="285750" indent="-285750">
              <a:buFont typeface="Wingdings" panose="05000000000000000000" pitchFamily="2" charset="2"/>
              <a:buChar char="ü"/>
            </a:pPr>
            <a:r>
              <a:rPr lang="es-MX" sz="2500" dirty="0"/>
              <a:t>Suelos dispersos</a:t>
            </a:r>
          </a:p>
          <a:p>
            <a:pPr marL="285750" indent="-285750">
              <a:buFont typeface="Wingdings" panose="05000000000000000000" pitchFamily="2" charset="2"/>
              <a:buChar char="ü"/>
            </a:pPr>
            <a:r>
              <a:rPr lang="es-MX" sz="2500" dirty="0"/>
              <a:t>Suelos salinos y agresivos</a:t>
            </a:r>
          </a:p>
          <a:p>
            <a:pPr marL="285750" indent="-285750">
              <a:buFont typeface="Wingdings" panose="05000000000000000000" pitchFamily="2" charset="2"/>
              <a:buChar char="ü"/>
            </a:pPr>
            <a:r>
              <a:rPr lang="es-MX" sz="2500" dirty="0"/>
              <a:t>Suelos colapsables</a:t>
            </a:r>
          </a:p>
          <a:p>
            <a:pPr marL="285750" indent="-285750">
              <a:buFont typeface="Wingdings" panose="05000000000000000000" pitchFamily="2" charset="2"/>
              <a:buChar char="ü"/>
            </a:pPr>
            <a:r>
              <a:rPr lang="es-MX" sz="2500" dirty="0"/>
              <a:t>La acción del hielo y el “permafrost”</a:t>
            </a:r>
          </a:p>
          <a:p>
            <a:pPr marL="285750" indent="-285750">
              <a:buFont typeface="Wingdings" panose="05000000000000000000" pitchFamily="2" charset="2"/>
              <a:buChar char="ü"/>
            </a:pPr>
            <a:r>
              <a:rPr lang="es-MX" sz="2500" dirty="0"/>
              <a:t>Fangos blandos y sensitivos</a:t>
            </a:r>
          </a:p>
          <a:p>
            <a:pPr marL="285750" indent="-285750">
              <a:buFont typeface="Wingdings" panose="05000000000000000000" pitchFamily="2" charset="2"/>
              <a:buChar char="ü"/>
            </a:pPr>
            <a:r>
              <a:rPr lang="es-MX" sz="2500" dirty="0"/>
              <a:t>Suelos </a:t>
            </a:r>
            <a:r>
              <a:rPr lang="es-MX" sz="2500" dirty="0" err="1"/>
              <a:t>licuefactables</a:t>
            </a:r>
            <a:r>
              <a:rPr lang="es-MX" sz="2500" dirty="0"/>
              <a:t> </a:t>
            </a:r>
          </a:p>
          <a:p>
            <a:endParaRPr lang="es-MX" dirty="0"/>
          </a:p>
        </p:txBody>
      </p:sp>
      <p:sp>
        <p:nvSpPr>
          <p:cNvPr id="8" name="Rectángulo 7">
            <a:extLst>
              <a:ext uri="{FF2B5EF4-FFF2-40B4-BE49-F238E27FC236}">
                <a16:creationId xmlns:a16="http://schemas.microsoft.com/office/drawing/2014/main" xmlns="" id="{5D540601-005B-4979-8BAD-150CA7E4E076}"/>
              </a:ext>
            </a:extLst>
          </p:cNvPr>
          <p:cNvSpPr/>
          <p:nvPr/>
        </p:nvSpPr>
        <p:spPr>
          <a:xfrm>
            <a:off x="1016628" y="-63788"/>
            <a:ext cx="10158743" cy="477054"/>
          </a:xfrm>
          <a:prstGeom prst="rect">
            <a:avLst/>
          </a:prstGeom>
        </p:spPr>
        <p:txBody>
          <a:bodyPr wrap="none">
            <a:spAutoFit/>
          </a:bodyPr>
          <a:lstStyle/>
          <a:p>
            <a:pPr>
              <a:defRPr/>
            </a:pPr>
            <a:r>
              <a:rPr lang="es-MX" sz="2400" dirty="0">
                <a:latin typeface="Arial Black" panose="020B0A04020102020204" pitchFamily="34" charset="0"/>
              </a:rPr>
              <a:t>2.1 Los suelos en ingeniería geológica. Origen y Formación</a:t>
            </a:r>
          </a:p>
        </p:txBody>
      </p:sp>
    </p:spTree>
    <p:extLst>
      <p:ext uri="{BB962C8B-B14F-4D97-AF65-F5344CB8AC3E}">
        <p14:creationId xmlns:p14="http://schemas.microsoft.com/office/powerpoint/2010/main" val="33141896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FEAF8956-6D53-4B94-A10D-C84386147733}"/>
              </a:ext>
            </a:extLst>
          </p:cNvPr>
          <p:cNvSpPr/>
          <p:nvPr/>
        </p:nvSpPr>
        <p:spPr>
          <a:xfrm>
            <a:off x="1251823" y="312106"/>
            <a:ext cx="9057288" cy="553998"/>
          </a:xfrm>
          <a:prstGeom prst="rect">
            <a:avLst/>
          </a:prstGeom>
        </p:spPr>
        <p:txBody>
          <a:bodyPr wrap="none">
            <a:spAutoFit/>
          </a:bodyPr>
          <a:lstStyle/>
          <a:p>
            <a:pPr>
              <a:defRPr/>
            </a:pPr>
            <a:r>
              <a:rPr lang="es-MX" sz="3000" b="1" dirty="0">
                <a:solidFill>
                  <a:srgbClr val="FF0000"/>
                </a:solidFill>
                <a:effectLst>
                  <a:outerShdw blurRad="38100" dist="38100" dir="2700000" algn="tl">
                    <a:srgbClr val="000000">
                      <a:alpha val="43137"/>
                    </a:srgbClr>
                  </a:outerShdw>
                </a:effectLst>
                <a:latin typeface="Arial Black" panose="020B0A04020102020204" pitchFamily="34" charset="0"/>
              </a:rPr>
              <a:t>2.2 Clasificación geotécnica de los suelos</a:t>
            </a:r>
          </a:p>
        </p:txBody>
      </p:sp>
      <p:pic>
        <p:nvPicPr>
          <p:cNvPr id="3" name="Imagen 2"/>
          <p:cNvPicPr>
            <a:picLocks noChangeAspect="1"/>
          </p:cNvPicPr>
          <p:nvPr/>
        </p:nvPicPr>
        <p:blipFill>
          <a:blip r:embed="rId2"/>
          <a:stretch>
            <a:fillRect/>
          </a:stretch>
        </p:blipFill>
        <p:spPr>
          <a:xfrm>
            <a:off x="2330467" y="1604768"/>
            <a:ext cx="6899999" cy="4562170"/>
          </a:xfrm>
          <a:prstGeom prst="rect">
            <a:avLst/>
          </a:prstGeom>
        </p:spPr>
      </p:pic>
      <p:sp>
        <p:nvSpPr>
          <p:cNvPr id="5" name="Rectángulo 4"/>
          <p:cNvSpPr/>
          <p:nvPr/>
        </p:nvSpPr>
        <p:spPr>
          <a:xfrm>
            <a:off x="2210874" y="5982272"/>
            <a:ext cx="5619481" cy="738664"/>
          </a:xfrm>
          <a:prstGeom prst="rect">
            <a:avLst/>
          </a:prstGeom>
        </p:spPr>
        <p:txBody>
          <a:bodyPr wrap="square">
            <a:spAutoFit/>
          </a:bodyPr>
          <a:lstStyle/>
          <a:p>
            <a:r>
              <a:rPr lang="es-MX" sz="1400" dirty="0" smtClean="0"/>
              <a:t>Foto tomada de http</a:t>
            </a:r>
            <a:r>
              <a:rPr lang="es-MX" sz="1400" dirty="0"/>
              <a:t>://www.ptolomeo.unam.mx:8080/xmlui/bitstream/handle/132.248.52.100/421/A4.pdf?sequence=4</a:t>
            </a:r>
          </a:p>
        </p:txBody>
      </p:sp>
      <p:sp>
        <p:nvSpPr>
          <p:cNvPr id="6" name="CuadroTexto 5"/>
          <p:cNvSpPr txBox="1"/>
          <p:nvPr/>
        </p:nvSpPr>
        <p:spPr>
          <a:xfrm>
            <a:off x="526278" y="1050770"/>
            <a:ext cx="3812519" cy="400110"/>
          </a:xfrm>
          <a:prstGeom prst="rect">
            <a:avLst/>
          </a:prstGeom>
          <a:noFill/>
        </p:spPr>
        <p:txBody>
          <a:bodyPr wrap="none" rtlCol="0">
            <a:spAutoFit/>
          </a:bodyPr>
          <a:lstStyle/>
          <a:p>
            <a:r>
              <a:rPr lang="es-ES" sz="2000" b="1" dirty="0" smtClean="0"/>
              <a:t>Aplicabilidad de las clasificaciones</a:t>
            </a:r>
            <a:endParaRPr lang="es-MX" sz="2000" b="1" dirty="0"/>
          </a:p>
        </p:txBody>
      </p:sp>
    </p:spTree>
    <p:extLst>
      <p:ext uri="{BB962C8B-B14F-4D97-AF65-F5344CB8AC3E}">
        <p14:creationId xmlns:p14="http://schemas.microsoft.com/office/powerpoint/2010/main" val="22008634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160DA495-54B7-4780-B070-B6304C4FE798}"/>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xmlns="" id="{4B9D2B66-1D20-47DF-886A-11385C02D722}"/>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6" name="CuadroTexto 5">
            <a:extLst>
              <a:ext uri="{FF2B5EF4-FFF2-40B4-BE49-F238E27FC236}">
                <a16:creationId xmlns:a16="http://schemas.microsoft.com/office/drawing/2014/main" xmlns="" id="{2C42C5F5-BFA6-4DC0-B8B9-26C79063B7B4}"/>
              </a:ext>
            </a:extLst>
          </p:cNvPr>
          <p:cNvSpPr txBox="1"/>
          <p:nvPr/>
        </p:nvSpPr>
        <p:spPr>
          <a:xfrm>
            <a:off x="3721768" y="2229853"/>
            <a:ext cx="1662378" cy="1938992"/>
          </a:xfrm>
          <a:prstGeom prst="rect">
            <a:avLst/>
          </a:prstGeom>
          <a:noFill/>
        </p:spPr>
        <p:txBody>
          <a:bodyPr wrap="none" rtlCol="0">
            <a:spAutoFit/>
          </a:bodyPr>
          <a:lstStyle/>
          <a:p>
            <a:pPr marL="457200" indent="-457200">
              <a:buFont typeface="Wingdings" panose="05000000000000000000" pitchFamily="2" charset="2"/>
              <a:buChar char="ü"/>
            </a:pPr>
            <a:r>
              <a:rPr lang="es-MX" sz="3000" dirty="0"/>
              <a:t>Grava </a:t>
            </a:r>
          </a:p>
          <a:p>
            <a:pPr marL="457200" indent="-457200">
              <a:buFont typeface="Wingdings" panose="05000000000000000000" pitchFamily="2" charset="2"/>
              <a:buChar char="ü"/>
            </a:pPr>
            <a:r>
              <a:rPr lang="es-MX" sz="3000" dirty="0"/>
              <a:t>Arena </a:t>
            </a:r>
          </a:p>
          <a:p>
            <a:pPr marL="457200" indent="-457200">
              <a:buFont typeface="Wingdings" panose="05000000000000000000" pitchFamily="2" charset="2"/>
              <a:buChar char="ü"/>
            </a:pPr>
            <a:r>
              <a:rPr lang="es-MX" sz="3000" dirty="0"/>
              <a:t>Limo </a:t>
            </a:r>
          </a:p>
          <a:p>
            <a:pPr marL="457200" indent="-457200">
              <a:buFont typeface="Wingdings" panose="05000000000000000000" pitchFamily="2" charset="2"/>
              <a:buChar char="ü"/>
            </a:pPr>
            <a:r>
              <a:rPr lang="es-MX" sz="3000" dirty="0"/>
              <a:t>Arcilla</a:t>
            </a:r>
          </a:p>
        </p:txBody>
      </p:sp>
      <p:sp>
        <p:nvSpPr>
          <p:cNvPr id="7" name="Rectángulo 6">
            <a:extLst>
              <a:ext uri="{FF2B5EF4-FFF2-40B4-BE49-F238E27FC236}">
                <a16:creationId xmlns:a16="http://schemas.microsoft.com/office/drawing/2014/main" xmlns="" id="{967BF328-5069-49A8-BD32-59A75CF72AB8}"/>
              </a:ext>
            </a:extLst>
          </p:cNvPr>
          <p:cNvSpPr/>
          <p:nvPr/>
        </p:nvSpPr>
        <p:spPr>
          <a:xfrm>
            <a:off x="910943" y="1267380"/>
            <a:ext cx="9780370" cy="477054"/>
          </a:xfrm>
          <a:prstGeom prst="rect">
            <a:avLst/>
          </a:prstGeom>
        </p:spPr>
        <p:txBody>
          <a:bodyPr wrap="none">
            <a:spAutoFit/>
          </a:bodyPr>
          <a:lstStyle/>
          <a:p>
            <a:r>
              <a:rPr lang="en-US"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Cuatro </a:t>
            </a:r>
            <a:r>
              <a:rPr lang="en-US" altLang="es-ES" sz="2500" b="1" dirty="0" err="1">
                <a:solidFill>
                  <a:srgbClr val="FF0000"/>
                </a:solidFill>
                <a:effectLst>
                  <a:outerShdw blurRad="38100" dist="38100" dir="2700000" algn="tl">
                    <a:srgbClr val="000000">
                      <a:alpha val="43137"/>
                    </a:srgbClr>
                  </a:outerShdw>
                </a:effectLst>
                <a:latin typeface="Arial Black" panose="020B0A04020102020204" pitchFamily="34" charset="0"/>
              </a:rPr>
              <a:t>grandes</a:t>
            </a:r>
            <a:r>
              <a:rPr lang="en-US"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 </a:t>
            </a:r>
            <a:r>
              <a:rPr lang="en-US" altLang="es-ES" sz="2500" b="1" dirty="0" err="1">
                <a:solidFill>
                  <a:srgbClr val="FF0000"/>
                </a:solidFill>
                <a:effectLst>
                  <a:outerShdw blurRad="38100" dist="38100" dir="2700000" algn="tl">
                    <a:srgbClr val="000000">
                      <a:alpha val="43137"/>
                    </a:srgbClr>
                  </a:outerShdw>
                </a:effectLst>
                <a:latin typeface="Arial Black" panose="020B0A04020102020204" pitchFamily="34" charset="0"/>
              </a:rPr>
              <a:t>grupos</a:t>
            </a:r>
            <a:r>
              <a:rPr lang="en-US"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 </a:t>
            </a:r>
            <a:r>
              <a:rPr lang="en-US" altLang="es-ES" sz="2500" b="1" dirty="0" err="1">
                <a:solidFill>
                  <a:srgbClr val="FF0000"/>
                </a:solidFill>
                <a:effectLst>
                  <a:outerShdw blurRad="38100" dist="38100" dir="2700000" algn="tl">
                    <a:srgbClr val="000000">
                      <a:alpha val="43137"/>
                    </a:srgbClr>
                  </a:outerShdw>
                </a:effectLst>
                <a:latin typeface="Arial Black" panose="020B0A04020102020204" pitchFamily="34" charset="0"/>
              </a:rPr>
              <a:t>en</a:t>
            </a:r>
            <a:r>
              <a:rPr lang="en-US"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 </a:t>
            </a:r>
            <a:r>
              <a:rPr lang="en-US" altLang="es-ES" sz="2500" b="1" dirty="0" err="1">
                <a:solidFill>
                  <a:srgbClr val="FF0000"/>
                </a:solidFill>
                <a:effectLst>
                  <a:outerShdw blurRad="38100" dist="38100" dir="2700000" algn="tl">
                    <a:srgbClr val="000000">
                      <a:alpha val="43137"/>
                    </a:srgbClr>
                  </a:outerShdw>
                </a:effectLst>
                <a:latin typeface="Arial Black" panose="020B0A04020102020204" pitchFamily="34" charset="0"/>
              </a:rPr>
              <a:t>función</a:t>
            </a:r>
            <a:r>
              <a:rPr lang="en-US"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 de la </a:t>
            </a:r>
            <a:r>
              <a:rPr lang="en-US" altLang="es-ES" sz="2500" b="1" dirty="0" err="1">
                <a:solidFill>
                  <a:srgbClr val="FF0000"/>
                </a:solidFill>
                <a:effectLst>
                  <a:outerShdw blurRad="38100" dist="38100" dir="2700000" algn="tl">
                    <a:srgbClr val="000000">
                      <a:alpha val="43137"/>
                    </a:srgbClr>
                  </a:outerShdw>
                </a:effectLst>
                <a:latin typeface="Arial Black" panose="020B0A04020102020204" pitchFamily="34" charset="0"/>
              </a:rPr>
              <a:t>granulometría</a:t>
            </a:r>
            <a:r>
              <a:rPr lang="en-US" altLang="es-ES" sz="2500" b="1" dirty="0">
                <a:solidFill>
                  <a:srgbClr val="FF0000"/>
                </a:solidFill>
                <a:effectLst>
                  <a:outerShdw blurRad="38100" dist="38100" dir="2700000" algn="tl">
                    <a:srgbClr val="000000">
                      <a:alpha val="43137"/>
                    </a:srgbClr>
                  </a:outerShdw>
                </a:effectLst>
                <a:latin typeface="Arial Black" panose="020B0A04020102020204" pitchFamily="34" charset="0"/>
              </a:rPr>
              <a:t>:</a:t>
            </a:r>
            <a:endParaRPr lang="es-MX" sz="2500" dirty="0">
              <a:solidFill>
                <a:srgbClr val="FF0000"/>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880918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144DB604-3372-4009-93C0-270EF434DAA7}"/>
              </a:ext>
            </a:extLst>
          </p:cNvPr>
          <p:cNvSpPr/>
          <p:nvPr/>
        </p:nvSpPr>
        <p:spPr>
          <a:xfrm>
            <a:off x="240632" y="461665"/>
            <a:ext cx="11678652" cy="1938992"/>
          </a:xfrm>
          <a:prstGeom prst="rect">
            <a:avLst/>
          </a:prstGeom>
        </p:spPr>
        <p:txBody>
          <a:bodyPr wrap="square">
            <a:spAutoFit/>
          </a:bodyPr>
          <a:lstStyle/>
          <a:p>
            <a:pPr algn="just"/>
            <a:r>
              <a:rPr lang="es-MX" altLang="es-ES" sz="3000" b="1" i="1" u="sng" dirty="0">
                <a:effectLst>
                  <a:outerShdw blurRad="38100" dist="38100" dir="2700000" algn="tl">
                    <a:srgbClr val="000000">
                      <a:alpha val="43137"/>
                    </a:srgbClr>
                  </a:outerShdw>
                </a:effectLst>
              </a:rPr>
              <a:t>Gravas</a:t>
            </a:r>
            <a:r>
              <a:rPr lang="es-MX" altLang="es-ES" sz="3000" b="1" i="1" dirty="0">
                <a:effectLst>
                  <a:outerShdw blurRad="38100" dist="38100" dir="2700000" algn="tl">
                    <a:srgbClr val="000000">
                      <a:alpha val="43137"/>
                    </a:srgbClr>
                  </a:outerShdw>
                </a:effectLst>
              </a:rPr>
              <a:t>:</a:t>
            </a:r>
            <a:r>
              <a:rPr lang="es-MX" altLang="es-ES" sz="3000" b="1" dirty="0"/>
              <a:t> tamaño de grano ente 2 mm y 10 cm; se caracterizan porque los granos son observables directamente. No retienen el agua por la inactividad de su superficie y los grandes huecos existentes entre partículas. </a:t>
            </a:r>
          </a:p>
        </p:txBody>
      </p:sp>
      <p:sp>
        <p:nvSpPr>
          <p:cNvPr id="5" name="Rectángulo 4">
            <a:extLst>
              <a:ext uri="{FF2B5EF4-FFF2-40B4-BE49-F238E27FC236}">
                <a16:creationId xmlns:a16="http://schemas.microsoft.com/office/drawing/2014/main" xmlns="" id="{64FC6D73-D9BD-46E1-B6CA-5F369AADEC66}"/>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F6DA0A6D-1DD8-4FE8-8F10-A2E7819B1652}"/>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12" name="Rectángulo 11">
            <a:extLst>
              <a:ext uri="{FF2B5EF4-FFF2-40B4-BE49-F238E27FC236}">
                <a16:creationId xmlns:a16="http://schemas.microsoft.com/office/drawing/2014/main" xmlns="" id="{7AB1F30B-1275-4DB1-AD68-F373A8391300}"/>
              </a:ext>
            </a:extLst>
          </p:cNvPr>
          <p:cNvSpPr/>
          <p:nvPr/>
        </p:nvSpPr>
        <p:spPr>
          <a:xfrm>
            <a:off x="2758763" y="6267998"/>
            <a:ext cx="7123174" cy="646331"/>
          </a:xfrm>
          <a:prstGeom prst="rect">
            <a:avLst/>
          </a:prstGeom>
        </p:spPr>
        <p:txBody>
          <a:bodyPr wrap="square">
            <a:spAutoFit/>
          </a:bodyPr>
          <a:lstStyle/>
          <a:p>
            <a:r>
              <a:rPr lang="es-MX" dirty="0"/>
              <a:t>Foto tomada de: https://es.scribd.com/document/354720056/GEOTECNIA-I-Clasificacion</a:t>
            </a:r>
          </a:p>
        </p:txBody>
      </p:sp>
      <p:pic>
        <p:nvPicPr>
          <p:cNvPr id="13" name="Imagen 12">
            <a:extLst>
              <a:ext uri="{FF2B5EF4-FFF2-40B4-BE49-F238E27FC236}">
                <a16:creationId xmlns:a16="http://schemas.microsoft.com/office/drawing/2014/main" xmlns="" id="{6A60F5FD-2B9A-4BC5-99F5-FB354F283168}"/>
              </a:ext>
            </a:extLst>
          </p:cNvPr>
          <p:cNvPicPr>
            <a:picLocks noChangeAspect="1"/>
          </p:cNvPicPr>
          <p:nvPr/>
        </p:nvPicPr>
        <p:blipFill>
          <a:blip r:embed="rId2"/>
          <a:stretch>
            <a:fillRect/>
          </a:stretch>
        </p:blipFill>
        <p:spPr>
          <a:xfrm>
            <a:off x="3464617" y="1921532"/>
            <a:ext cx="5342499" cy="4437621"/>
          </a:xfrm>
          <a:prstGeom prst="rect">
            <a:avLst/>
          </a:prstGeom>
        </p:spPr>
      </p:pic>
    </p:spTree>
    <p:extLst>
      <p:ext uri="{BB962C8B-B14F-4D97-AF65-F5344CB8AC3E}">
        <p14:creationId xmlns:p14="http://schemas.microsoft.com/office/powerpoint/2010/main" val="3323733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4FC6D73-D9BD-46E1-B6CA-5F369AADEC66}"/>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F6DA0A6D-1DD8-4FE8-8F10-A2E7819B1652}"/>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2" name="Rectángulo 1">
            <a:extLst>
              <a:ext uri="{FF2B5EF4-FFF2-40B4-BE49-F238E27FC236}">
                <a16:creationId xmlns:a16="http://schemas.microsoft.com/office/drawing/2014/main" xmlns="" id="{7BD89F0A-0A30-4F81-B89B-9C73E5EEC701}"/>
              </a:ext>
            </a:extLst>
          </p:cNvPr>
          <p:cNvSpPr/>
          <p:nvPr/>
        </p:nvSpPr>
        <p:spPr>
          <a:xfrm>
            <a:off x="224349" y="461665"/>
            <a:ext cx="11823271" cy="1477328"/>
          </a:xfrm>
          <a:prstGeom prst="rect">
            <a:avLst/>
          </a:prstGeom>
        </p:spPr>
        <p:txBody>
          <a:bodyPr wrap="square">
            <a:spAutoFit/>
          </a:bodyPr>
          <a:lstStyle/>
          <a:p>
            <a:pPr algn="just"/>
            <a:r>
              <a:rPr lang="es-MX" altLang="es-ES" sz="3000" b="1" i="1" u="sng" dirty="0">
                <a:effectLst>
                  <a:outerShdw blurRad="38100" dist="38100" dir="2700000" algn="tl">
                    <a:srgbClr val="000000">
                      <a:alpha val="43137"/>
                    </a:srgbClr>
                  </a:outerShdw>
                </a:effectLst>
              </a:rPr>
              <a:t>Arenas</a:t>
            </a:r>
            <a:r>
              <a:rPr lang="es-MX" altLang="es-ES" sz="3000" b="1" i="1" dirty="0">
                <a:effectLst>
                  <a:outerShdw blurRad="38100" dist="38100" dir="2700000" algn="tl">
                    <a:srgbClr val="000000">
                      <a:alpha val="43137"/>
                    </a:srgbClr>
                  </a:outerShdw>
                </a:effectLst>
              </a:rPr>
              <a:t>:</a:t>
            </a:r>
            <a:r>
              <a:rPr lang="es-MX" altLang="es-ES" sz="3000" b="1" dirty="0"/>
              <a:t> con partículas entre 2 y 0.060 mm, todavía son observables a simple vista.   Cuando se mezcla con el agua no se forman agregados continuos, sino que se separan de ella con facilidad.</a:t>
            </a:r>
          </a:p>
        </p:txBody>
      </p:sp>
      <p:pic>
        <p:nvPicPr>
          <p:cNvPr id="11" name="Imagen 10">
            <a:extLst>
              <a:ext uri="{FF2B5EF4-FFF2-40B4-BE49-F238E27FC236}">
                <a16:creationId xmlns:a16="http://schemas.microsoft.com/office/drawing/2014/main" xmlns="" id="{1054549F-6FD5-4818-AF1E-140BC5F5BDAC}"/>
              </a:ext>
            </a:extLst>
          </p:cNvPr>
          <p:cNvPicPr>
            <a:picLocks noChangeAspect="1"/>
          </p:cNvPicPr>
          <p:nvPr/>
        </p:nvPicPr>
        <p:blipFill>
          <a:blip r:embed="rId2"/>
          <a:stretch>
            <a:fillRect/>
          </a:stretch>
        </p:blipFill>
        <p:spPr>
          <a:xfrm>
            <a:off x="0" y="1812758"/>
            <a:ext cx="6041482" cy="5045242"/>
          </a:xfrm>
          <a:prstGeom prst="rect">
            <a:avLst/>
          </a:prstGeom>
        </p:spPr>
      </p:pic>
      <p:sp>
        <p:nvSpPr>
          <p:cNvPr id="14" name="Rectángulo 13">
            <a:extLst>
              <a:ext uri="{FF2B5EF4-FFF2-40B4-BE49-F238E27FC236}">
                <a16:creationId xmlns:a16="http://schemas.microsoft.com/office/drawing/2014/main" xmlns="" id="{98BD3D5E-935A-416F-BDC4-A287762D0973}"/>
              </a:ext>
            </a:extLst>
          </p:cNvPr>
          <p:cNvSpPr/>
          <p:nvPr/>
        </p:nvSpPr>
        <p:spPr>
          <a:xfrm>
            <a:off x="0" y="6219507"/>
            <a:ext cx="5678286" cy="646331"/>
          </a:xfrm>
          <a:prstGeom prst="rect">
            <a:avLst/>
          </a:prstGeom>
        </p:spPr>
        <p:txBody>
          <a:bodyPr wrap="none">
            <a:spAutoFit/>
          </a:bodyPr>
          <a:lstStyle/>
          <a:p>
            <a:r>
              <a:rPr lang="es-MX" dirty="0">
                <a:solidFill>
                  <a:srgbClr val="FFFF00"/>
                </a:solidFill>
              </a:rPr>
              <a:t>Foto tomada de:</a:t>
            </a:r>
          </a:p>
          <a:p>
            <a:r>
              <a:rPr lang="es-MX" dirty="0">
                <a:solidFill>
                  <a:srgbClr val="FFFF00"/>
                </a:solidFill>
              </a:rPr>
              <a:t> https://es.slideshare.net/ReivaxEptisa/licuacion-de-suelos</a:t>
            </a:r>
          </a:p>
        </p:txBody>
      </p:sp>
    </p:spTree>
    <p:extLst>
      <p:ext uri="{BB962C8B-B14F-4D97-AF65-F5344CB8AC3E}">
        <p14:creationId xmlns:p14="http://schemas.microsoft.com/office/powerpoint/2010/main" val="2107203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47822" y="1767416"/>
            <a:ext cx="10848534" cy="3877985"/>
          </a:xfrm>
          <a:prstGeom prst="rect">
            <a:avLst/>
          </a:prstGeom>
        </p:spPr>
        <p:txBody>
          <a:bodyPr wrap="square">
            <a:spAutoFit/>
          </a:bodyPr>
          <a:lstStyle/>
          <a:p>
            <a:r>
              <a:rPr lang="es-ES" sz="2700" b="1" dirty="0"/>
              <a:t>Conferencia 2. </a:t>
            </a:r>
            <a:r>
              <a:rPr lang="es-ES" sz="2700" dirty="0"/>
              <a:t>“</a:t>
            </a:r>
            <a:r>
              <a:rPr lang="es-MX" sz="2700" dirty="0"/>
              <a:t>Propiedades geotécnicas de los materiales” </a:t>
            </a:r>
          </a:p>
          <a:p>
            <a:endParaRPr lang="es-MX" sz="2700" dirty="0">
              <a:cs typeface="Arial" panose="020B0604020202020204" pitchFamily="34" charset="0"/>
            </a:endParaRPr>
          </a:p>
          <a:p>
            <a:endParaRPr lang="es-MX" sz="2700" dirty="0">
              <a:cs typeface="Arial" panose="020B0604020202020204" pitchFamily="34" charset="0"/>
            </a:endParaRPr>
          </a:p>
          <a:p>
            <a:r>
              <a:rPr lang="es-MX" sz="2700" b="1" dirty="0">
                <a:cs typeface="Arial" panose="020B0604020202020204" pitchFamily="34" charset="0"/>
              </a:rPr>
              <a:t> Contenidos de la conferencia:</a:t>
            </a:r>
          </a:p>
          <a:p>
            <a:endParaRPr lang="es-ES" sz="2700" b="1" dirty="0">
              <a:cs typeface="Arial" panose="020B0604020202020204" pitchFamily="34" charset="0"/>
            </a:endParaRPr>
          </a:p>
          <a:p>
            <a:pPr>
              <a:defRPr/>
            </a:pPr>
            <a:r>
              <a:rPr lang="es-MX" sz="2700" dirty="0"/>
              <a:t>2.1 Los suelos en ingeniería geológica. Origen y Formación.</a:t>
            </a:r>
          </a:p>
          <a:p>
            <a:pPr>
              <a:defRPr/>
            </a:pPr>
            <a:endParaRPr lang="es-MX" sz="2700" dirty="0"/>
          </a:p>
          <a:p>
            <a:pPr>
              <a:defRPr/>
            </a:pPr>
            <a:r>
              <a:rPr lang="es-MX" sz="2700" dirty="0"/>
              <a:t>2.2 Clasificación geotécnica de los suelos</a:t>
            </a:r>
          </a:p>
          <a:p>
            <a:pPr marL="285750" lvl="0" indent="-285750">
              <a:buFont typeface="Arial" panose="020B0604020202020204" pitchFamily="34" charset="0"/>
              <a:buChar char="•"/>
            </a:pPr>
            <a:endParaRPr lang="es-ES" sz="3000" dirty="0">
              <a:cs typeface="Arial" panose="020B0604020202020204" pitchFamily="34" charset="0"/>
            </a:endParaRPr>
          </a:p>
        </p:txBody>
      </p:sp>
      <p:sp>
        <p:nvSpPr>
          <p:cNvPr id="6" name="Rectángulo 5"/>
          <p:cNvSpPr/>
          <p:nvPr/>
        </p:nvSpPr>
        <p:spPr>
          <a:xfrm>
            <a:off x="0" y="617234"/>
            <a:ext cx="12006470" cy="507831"/>
          </a:xfrm>
          <a:prstGeom prst="rect">
            <a:avLst/>
          </a:prstGeom>
        </p:spPr>
        <p:txBody>
          <a:bodyPr wrap="square">
            <a:spAutoFit/>
          </a:bodyPr>
          <a:lstStyle/>
          <a:p>
            <a:pPr algn="ctr"/>
            <a:r>
              <a:rPr lang="es-MX" sz="2700" b="1" dirty="0">
                <a:cs typeface="Arial" panose="020B0604020202020204" pitchFamily="34" charset="0"/>
              </a:rPr>
              <a:t>UNIDAD 1. </a:t>
            </a:r>
            <a:r>
              <a:rPr lang="es-ES" sz="2700" b="1" dirty="0"/>
              <a:t>PROPIEDADES GEOTECNICAS E IDENTIFICACION DEL SUELO Y LAS ROCAS </a:t>
            </a:r>
            <a:endParaRPr lang="es-MX" sz="2700" dirty="0"/>
          </a:p>
        </p:txBody>
      </p:sp>
    </p:spTree>
    <p:extLst>
      <p:ext uri="{BB962C8B-B14F-4D97-AF65-F5344CB8AC3E}">
        <p14:creationId xmlns:p14="http://schemas.microsoft.com/office/powerpoint/2010/main" val="871014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FB1396C2-76FB-4B8A-90C9-F829E48204F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xmlns="" id="{F81557A3-4DDC-4C72-94F0-5FA7B4094313}"/>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6" name="Rectángulo 5">
            <a:extLst>
              <a:ext uri="{FF2B5EF4-FFF2-40B4-BE49-F238E27FC236}">
                <a16:creationId xmlns:a16="http://schemas.microsoft.com/office/drawing/2014/main" xmlns="" id="{292BA76B-0610-4376-BE51-1EB149F407B5}"/>
              </a:ext>
            </a:extLst>
          </p:cNvPr>
          <p:cNvSpPr/>
          <p:nvPr/>
        </p:nvSpPr>
        <p:spPr>
          <a:xfrm>
            <a:off x="112295" y="461665"/>
            <a:ext cx="11887200" cy="1246495"/>
          </a:xfrm>
          <a:prstGeom prst="rect">
            <a:avLst/>
          </a:prstGeom>
        </p:spPr>
        <p:txBody>
          <a:bodyPr wrap="square">
            <a:spAutoFit/>
          </a:bodyPr>
          <a:lstStyle/>
          <a:p>
            <a:pPr algn="just"/>
            <a:r>
              <a:rPr lang="es-MX" altLang="es-ES" sz="2500" b="1" i="1" u="sng" dirty="0">
                <a:effectLst>
                  <a:outerShdw blurRad="38100" dist="38100" dir="2700000" algn="tl">
                    <a:srgbClr val="000000">
                      <a:alpha val="43137"/>
                    </a:srgbClr>
                  </a:outerShdw>
                </a:effectLst>
              </a:rPr>
              <a:t>Limos</a:t>
            </a:r>
            <a:r>
              <a:rPr lang="es-MX" altLang="es-ES" sz="2500" b="1" i="1" dirty="0">
                <a:effectLst>
                  <a:outerShdw blurRad="38100" dist="38100" dir="2700000" algn="tl">
                    <a:srgbClr val="000000">
                      <a:alpha val="43137"/>
                    </a:srgbClr>
                  </a:outerShdw>
                </a:effectLst>
              </a:rPr>
              <a:t>:</a:t>
            </a:r>
            <a:r>
              <a:rPr lang="es-MX" altLang="es-ES" sz="2500" b="1" dirty="0"/>
              <a:t> con partículas comprendidas entre 0.060mm y 0.002 </a:t>
            </a:r>
            <a:r>
              <a:rPr lang="es-MX" altLang="es-ES" sz="2500" b="1" dirty="0" err="1"/>
              <a:t>mm.</a:t>
            </a:r>
            <a:r>
              <a:rPr lang="es-MX" altLang="es-ES" sz="2500" b="1" dirty="0"/>
              <a:t> Retienen el agua mejor que los tamaños superiores. Si se forma una pasta agua-limo y se coloca sobre la mano, al golpear con la mano se ve cómo el agua se exuda con facilidad.</a:t>
            </a:r>
          </a:p>
        </p:txBody>
      </p:sp>
      <p:pic>
        <p:nvPicPr>
          <p:cNvPr id="8" name="Imagen 7">
            <a:extLst>
              <a:ext uri="{FF2B5EF4-FFF2-40B4-BE49-F238E27FC236}">
                <a16:creationId xmlns:a16="http://schemas.microsoft.com/office/drawing/2014/main" xmlns="" id="{A93782A4-C135-48EA-939A-A94E90DA49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56559"/>
            <a:ext cx="10202882" cy="5101441"/>
          </a:xfrm>
          <a:prstGeom prst="rect">
            <a:avLst/>
          </a:prstGeom>
        </p:spPr>
      </p:pic>
      <p:sp>
        <p:nvSpPr>
          <p:cNvPr id="9" name="Rectángulo 8">
            <a:extLst>
              <a:ext uri="{FF2B5EF4-FFF2-40B4-BE49-F238E27FC236}">
                <a16:creationId xmlns:a16="http://schemas.microsoft.com/office/drawing/2014/main" xmlns="" id="{81400C67-6CF6-490F-AD6B-25DC1554B9B1}"/>
              </a:ext>
            </a:extLst>
          </p:cNvPr>
          <p:cNvSpPr/>
          <p:nvPr/>
        </p:nvSpPr>
        <p:spPr>
          <a:xfrm>
            <a:off x="0" y="5983069"/>
            <a:ext cx="6096000" cy="923330"/>
          </a:xfrm>
          <a:prstGeom prst="rect">
            <a:avLst/>
          </a:prstGeom>
        </p:spPr>
        <p:txBody>
          <a:bodyPr>
            <a:spAutoFit/>
          </a:bodyPr>
          <a:lstStyle/>
          <a:p>
            <a:r>
              <a:rPr lang="es-MX" dirty="0">
                <a:solidFill>
                  <a:srgbClr val="FFFF00"/>
                </a:solidFill>
              </a:rPr>
              <a:t>Foto tomada de:</a:t>
            </a:r>
          </a:p>
          <a:p>
            <a:r>
              <a:rPr lang="es-MX" dirty="0">
                <a:solidFill>
                  <a:srgbClr val="FFFF00"/>
                </a:solidFill>
              </a:rPr>
              <a:t>https://www.researchgate.net/figure/Estratigrafia-del-arenero-de-Cien-Fanegas_fig7_276375633</a:t>
            </a:r>
          </a:p>
        </p:txBody>
      </p:sp>
    </p:spTree>
    <p:extLst>
      <p:ext uri="{BB962C8B-B14F-4D97-AF65-F5344CB8AC3E}">
        <p14:creationId xmlns:p14="http://schemas.microsoft.com/office/powerpoint/2010/main" val="3318714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FB1396C2-76FB-4B8A-90C9-F829E48204F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xmlns="" id="{F81557A3-4DDC-4C72-94F0-5FA7B4094313}"/>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2" name="Rectángulo 1">
            <a:extLst>
              <a:ext uri="{FF2B5EF4-FFF2-40B4-BE49-F238E27FC236}">
                <a16:creationId xmlns:a16="http://schemas.microsoft.com/office/drawing/2014/main" xmlns="" id="{E90F2D14-FA24-4727-B8AA-4FA597BC3AE3}"/>
              </a:ext>
            </a:extLst>
          </p:cNvPr>
          <p:cNvSpPr/>
          <p:nvPr/>
        </p:nvSpPr>
        <p:spPr>
          <a:xfrm>
            <a:off x="168442" y="1266869"/>
            <a:ext cx="11855116" cy="4324261"/>
          </a:xfrm>
          <a:prstGeom prst="rect">
            <a:avLst/>
          </a:prstGeom>
        </p:spPr>
        <p:txBody>
          <a:bodyPr wrap="square">
            <a:spAutoFit/>
          </a:bodyPr>
          <a:lstStyle/>
          <a:p>
            <a:pPr algn="just"/>
            <a:r>
              <a:rPr lang="es-MX" altLang="es-ES" sz="2500" b="1" i="1" u="sng" dirty="0">
                <a:effectLst>
                  <a:outerShdw blurRad="38100" dist="38100" dir="2700000" algn="tl">
                    <a:srgbClr val="000000">
                      <a:alpha val="43137"/>
                    </a:srgbClr>
                  </a:outerShdw>
                </a:effectLst>
              </a:rPr>
              <a:t>Arcillas</a:t>
            </a:r>
            <a:r>
              <a:rPr lang="es-MX" altLang="es-ES" sz="2500" b="1" i="1" dirty="0">
                <a:effectLst>
                  <a:outerShdw blurRad="38100" dist="38100" dir="2700000" algn="tl">
                    <a:srgbClr val="000000">
                      <a:alpha val="43137"/>
                    </a:srgbClr>
                  </a:outerShdw>
                </a:effectLst>
              </a:rPr>
              <a:t>: </a:t>
            </a:r>
            <a:r>
              <a:rPr lang="es-MX" altLang="es-ES" sz="2500" b="1" dirty="0"/>
              <a:t> Formadas por partículas inferiores a 0.002 </a:t>
            </a:r>
            <a:r>
              <a:rPr lang="es-MX" altLang="es-ES" sz="2500" b="1" dirty="0" err="1"/>
              <a:t>mm.</a:t>
            </a:r>
            <a:r>
              <a:rPr lang="es-MX" altLang="es-ES" sz="2500" b="1" dirty="0"/>
              <a:t> Se trata ya de partículas tamaño gel y se necesita que haya habido transformaciones químicas para llegar a estos tamaños. Están formadas, principalmente, por minerales </a:t>
            </a:r>
            <a:r>
              <a:rPr lang="es-MX" altLang="es-ES" sz="2500" b="1" dirty="0" err="1"/>
              <a:t>silicatados</a:t>
            </a:r>
            <a:r>
              <a:rPr lang="es-MX" altLang="es-ES" sz="2500" b="1" dirty="0"/>
              <a:t>, constituidos por cadenas de elementos tetraédricos y octaédricos (el </a:t>
            </a:r>
            <a:r>
              <a:rPr lang="es-MX" altLang="es-ES" sz="2500" b="1" dirty="0" err="1"/>
              <a:t>ión</a:t>
            </a:r>
            <a:r>
              <a:rPr lang="es-MX" altLang="es-ES" sz="2500" b="1" dirty="0"/>
              <a:t> silicio se encuentra en el centro de cada una de estas estructuras regulares), unidas por enlace covalentes débiles, pudiendo entrar las moléculas de agua entre las cadenas produciendo, a veces aumentos de volumen (recuperables cuando el agua se evapora). Todo ello hace que la capacidad de retención del agua sea muy grande (pequeños huecos con una gran superficie de absorción en las partículas y una estructura que permite retener el agua), por lo que son generalmente los materiales más problemáticos (tiempos muy elevados de consolidación o de expulsión de agua bajo esfuerzos).</a:t>
            </a:r>
            <a:endParaRPr lang="en-US" altLang="es-ES" sz="2500" b="1" dirty="0"/>
          </a:p>
        </p:txBody>
      </p:sp>
    </p:spTree>
    <p:extLst>
      <p:ext uri="{BB962C8B-B14F-4D97-AF65-F5344CB8AC3E}">
        <p14:creationId xmlns:p14="http://schemas.microsoft.com/office/powerpoint/2010/main" val="2467385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CE24FEA8-D433-43CC-9CE2-B46E7C7A52FF}"/>
              </a:ext>
            </a:extLst>
          </p:cNvPr>
          <p:cNvSpPr/>
          <p:nvPr/>
        </p:nvSpPr>
        <p:spPr>
          <a:xfrm>
            <a:off x="0" y="925705"/>
            <a:ext cx="11871158" cy="1246495"/>
          </a:xfrm>
          <a:prstGeom prst="rect">
            <a:avLst/>
          </a:prstGeom>
        </p:spPr>
        <p:txBody>
          <a:bodyPr wrap="square">
            <a:spAutoFit/>
          </a:bodyPr>
          <a:lstStyle/>
          <a:p>
            <a:pPr algn="just"/>
            <a:r>
              <a:rPr lang="es-MX" sz="2500" dirty="0">
                <a:solidFill>
                  <a:srgbClr val="261919"/>
                </a:solidFill>
              </a:rPr>
              <a:t>La plasticidad es atribuible al contenido de partículas escamosas de tamaño coloidal presentes en los suelos. Las partículas escamosas además son responsables de la alta compresibilidad y la baja permeabilidad de los suelos.</a:t>
            </a:r>
            <a:endParaRPr lang="es-MX" sz="2500" dirty="0"/>
          </a:p>
        </p:txBody>
      </p:sp>
      <p:pic>
        <p:nvPicPr>
          <p:cNvPr id="6" name="Imagen 5">
            <a:extLst>
              <a:ext uri="{FF2B5EF4-FFF2-40B4-BE49-F238E27FC236}">
                <a16:creationId xmlns:a16="http://schemas.microsoft.com/office/drawing/2014/main" xmlns="" id="{960BCEF4-5D51-4DEA-AD10-05A30984AD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725" y="2354178"/>
            <a:ext cx="4885501" cy="4503821"/>
          </a:xfrm>
          <a:prstGeom prst="rect">
            <a:avLst/>
          </a:prstGeom>
        </p:spPr>
      </p:pic>
      <p:sp>
        <p:nvSpPr>
          <p:cNvPr id="7" name="Rectángulo 6">
            <a:extLst>
              <a:ext uri="{FF2B5EF4-FFF2-40B4-BE49-F238E27FC236}">
                <a16:creationId xmlns:a16="http://schemas.microsoft.com/office/drawing/2014/main" xmlns="" id="{E9608F6A-C184-40B0-AD71-0067DF7C5720}"/>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xmlns="" id="{954B7021-92F4-4C1B-A83B-5C0F491F0159}"/>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9" name="Rectángulo 8">
            <a:extLst>
              <a:ext uri="{FF2B5EF4-FFF2-40B4-BE49-F238E27FC236}">
                <a16:creationId xmlns:a16="http://schemas.microsoft.com/office/drawing/2014/main" xmlns="" id="{0EE11F55-60E8-44BC-845E-903F3D4DDA9E}"/>
              </a:ext>
            </a:extLst>
          </p:cNvPr>
          <p:cNvSpPr/>
          <p:nvPr/>
        </p:nvSpPr>
        <p:spPr>
          <a:xfrm>
            <a:off x="158229" y="507974"/>
            <a:ext cx="1314784" cy="477054"/>
          </a:xfrm>
          <a:prstGeom prst="rect">
            <a:avLst/>
          </a:prstGeom>
        </p:spPr>
        <p:txBody>
          <a:bodyPr wrap="none">
            <a:spAutoFit/>
          </a:bodyPr>
          <a:lstStyle/>
          <a:p>
            <a:r>
              <a:rPr lang="es-MX" altLang="es-ES" sz="2500" b="1" i="1" u="sng" dirty="0">
                <a:effectLst>
                  <a:outerShdw blurRad="38100" dist="38100" dir="2700000" algn="tl">
                    <a:srgbClr val="000000">
                      <a:alpha val="43137"/>
                    </a:srgbClr>
                  </a:outerShdw>
                </a:effectLst>
              </a:rPr>
              <a:t>Arcillas</a:t>
            </a:r>
            <a:r>
              <a:rPr lang="es-MX" altLang="es-ES" sz="2500" b="1" i="1" dirty="0">
                <a:effectLst>
                  <a:outerShdw blurRad="38100" dist="38100" dir="2700000" algn="tl">
                    <a:srgbClr val="000000">
                      <a:alpha val="43137"/>
                    </a:srgbClr>
                  </a:outerShdw>
                </a:effectLst>
              </a:rPr>
              <a:t>: </a:t>
            </a:r>
            <a:endParaRPr lang="es-MX" sz="2500" dirty="0"/>
          </a:p>
        </p:txBody>
      </p:sp>
      <p:sp>
        <p:nvSpPr>
          <p:cNvPr id="10" name="Rectángulo 9">
            <a:extLst>
              <a:ext uri="{FF2B5EF4-FFF2-40B4-BE49-F238E27FC236}">
                <a16:creationId xmlns:a16="http://schemas.microsoft.com/office/drawing/2014/main" xmlns="" id="{3BBB4FCB-32B8-4632-9612-7542C8869DD4}"/>
              </a:ext>
            </a:extLst>
          </p:cNvPr>
          <p:cNvSpPr/>
          <p:nvPr/>
        </p:nvSpPr>
        <p:spPr>
          <a:xfrm>
            <a:off x="5543226" y="6211668"/>
            <a:ext cx="6648774" cy="646331"/>
          </a:xfrm>
          <a:prstGeom prst="rect">
            <a:avLst/>
          </a:prstGeom>
        </p:spPr>
        <p:txBody>
          <a:bodyPr wrap="square">
            <a:spAutoFit/>
          </a:bodyPr>
          <a:lstStyle/>
          <a:p>
            <a:r>
              <a:rPr lang="es-MX" dirty="0"/>
              <a:t>Tomado de: http://geotecnia-sor.blogspot.com/2010/11/plasticidad-del-suelo-limites-de.html</a:t>
            </a:r>
          </a:p>
        </p:txBody>
      </p:sp>
    </p:spTree>
    <p:extLst>
      <p:ext uri="{BB962C8B-B14F-4D97-AF65-F5344CB8AC3E}">
        <p14:creationId xmlns:p14="http://schemas.microsoft.com/office/powerpoint/2010/main" val="4274006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B2E080DD-0283-49E7-8877-9A37DA59AB41}"/>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0E7E5585-7D4F-4CDB-95C6-160D263EB029}"/>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7" name="CuadroTexto 6">
            <a:extLst>
              <a:ext uri="{FF2B5EF4-FFF2-40B4-BE49-F238E27FC236}">
                <a16:creationId xmlns:a16="http://schemas.microsoft.com/office/drawing/2014/main" xmlns="" id="{7AA79D78-2A94-42CC-A134-7C1543CDE6AC}"/>
              </a:ext>
            </a:extLst>
          </p:cNvPr>
          <p:cNvSpPr txBox="1"/>
          <p:nvPr/>
        </p:nvSpPr>
        <p:spPr>
          <a:xfrm>
            <a:off x="898382" y="2085963"/>
            <a:ext cx="10395235" cy="1384995"/>
          </a:xfrm>
          <a:prstGeom prst="rect">
            <a:avLst/>
          </a:prstGeom>
          <a:noFill/>
        </p:spPr>
        <p:txBody>
          <a:bodyPr wrap="square" rtlCol="0">
            <a:spAutoFit/>
          </a:bodyPr>
          <a:lstStyle/>
          <a:p>
            <a:pPr algn="just"/>
            <a:r>
              <a:rPr lang="es-MX" sz="2800" b="1" dirty="0">
                <a:solidFill>
                  <a:srgbClr val="FF0000"/>
                </a:solidFill>
                <a:effectLst>
                  <a:outerShdw blurRad="38100" dist="38100" dir="2700000" algn="tl">
                    <a:srgbClr val="000000">
                      <a:alpha val="43137"/>
                    </a:srgbClr>
                  </a:outerShdw>
                </a:effectLst>
                <a:latin typeface="Arial Black" panose="020B0A04020102020204" pitchFamily="34" charset="0"/>
              </a:rPr>
              <a:t>El Sistema Unificado de Clasificación de Suelos es una de las clasificaciones más empleadas internacionalmente</a:t>
            </a:r>
          </a:p>
        </p:txBody>
      </p:sp>
    </p:spTree>
    <p:extLst>
      <p:ext uri="{BB962C8B-B14F-4D97-AF65-F5344CB8AC3E}">
        <p14:creationId xmlns:p14="http://schemas.microsoft.com/office/powerpoint/2010/main" val="5121479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B2E080DD-0283-49E7-8877-9A37DA59AB41}"/>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0E7E5585-7D4F-4CDB-95C6-160D263EB029}"/>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2" name="CuadroTexto 1">
            <a:extLst>
              <a:ext uri="{FF2B5EF4-FFF2-40B4-BE49-F238E27FC236}">
                <a16:creationId xmlns:a16="http://schemas.microsoft.com/office/drawing/2014/main" xmlns="" id="{EBB406BF-3AE5-4C14-A38C-5021F647F635}"/>
              </a:ext>
            </a:extLst>
          </p:cNvPr>
          <p:cNvSpPr txBox="1"/>
          <p:nvPr/>
        </p:nvSpPr>
        <p:spPr>
          <a:xfrm>
            <a:off x="0" y="1315452"/>
            <a:ext cx="9071811" cy="861774"/>
          </a:xfrm>
          <a:prstGeom prst="rect">
            <a:avLst/>
          </a:prstGeom>
          <a:noFill/>
        </p:spPr>
        <p:txBody>
          <a:bodyPr wrap="square" rtlCol="0">
            <a:spAutoFit/>
          </a:bodyPr>
          <a:lstStyle/>
          <a:p>
            <a:r>
              <a:rPr lang="es-MX" sz="2500" b="1" dirty="0">
                <a:solidFill>
                  <a:srgbClr val="FF0000"/>
                </a:solidFill>
                <a:effectLst>
                  <a:outerShdw blurRad="38100" dist="38100" dir="2700000" algn="tl">
                    <a:srgbClr val="000000">
                      <a:alpha val="43137"/>
                    </a:srgbClr>
                  </a:outerShdw>
                </a:effectLst>
                <a:latin typeface="Arial Black" panose="020B0A04020102020204" pitchFamily="34" charset="0"/>
              </a:rPr>
              <a:t>Sistema Unificado de</a:t>
            </a:r>
          </a:p>
          <a:p>
            <a:r>
              <a:rPr lang="es-MX" sz="2500" b="1" dirty="0">
                <a:solidFill>
                  <a:srgbClr val="FF0000"/>
                </a:solidFill>
                <a:effectLst>
                  <a:outerShdw blurRad="38100" dist="38100" dir="2700000" algn="tl">
                    <a:srgbClr val="000000">
                      <a:alpha val="43137"/>
                    </a:srgbClr>
                  </a:outerShdw>
                </a:effectLst>
                <a:latin typeface="Arial Black" panose="020B0A04020102020204" pitchFamily="34" charset="0"/>
              </a:rPr>
              <a:t>Clasificación de Suelos</a:t>
            </a:r>
          </a:p>
        </p:txBody>
      </p:sp>
      <p:pic>
        <p:nvPicPr>
          <p:cNvPr id="3" name="Imagen 2">
            <a:extLst>
              <a:ext uri="{FF2B5EF4-FFF2-40B4-BE49-F238E27FC236}">
                <a16:creationId xmlns:a16="http://schemas.microsoft.com/office/drawing/2014/main" xmlns="" id="{2EC216D4-899E-49EB-A6D3-F721D6C83BE6}"/>
              </a:ext>
            </a:extLst>
          </p:cNvPr>
          <p:cNvPicPr>
            <a:picLocks noChangeAspect="1"/>
          </p:cNvPicPr>
          <p:nvPr/>
        </p:nvPicPr>
        <p:blipFill>
          <a:blip r:embed="rId2"/>
          <a:stretch>
            <a:fillRect/>
          </a:stretch>
        </p:blipFill>
        <p:spPr>
          <a:xfrm>
            <a:off x="4359967" y="461665"/>
            <a:ext cx="5068794" cy="6396335"/>
          </a:xfrm>
          <a:prstGeom prst="rect">
            <a:avLst/>
          </a:prstGeom>
        </p:spPr>
      </p:pic>
    </p:spTree>
    <p:extLst>
      <p:ext uri="{BB962C8B-B14F-4D97-AF65-F5344CB8AC3E}">
        <p14:creationId xmlns:p14="http://schemas.microsoft.com/office/powerpoint/2010/main" val="3398057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B2E080DD-0283-49E7-8877-9A37DA59AB41}"/>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0E7E5585-7D4F-4CDB-95C6-160D263EB029}"/>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2" name="CuadroTexto 1">
            <a:extLst>
              <a:ext uri="{FF2B5EF4-FFF2-40B4-BE49-F238E27FC236}">
                <a16:creationId xmlns:a16="http://schemas.microsoft.com/office/drawing/2014/main" xmlns="" id="{EBB406BF-3AE5-4C14-A38C-5021F647F635}"/>
              </a:ext>
            </a:extLst>
          </p:cNvPr>
          <p:cNvSpPr txBox="1"/>
          <p:nvPr/>
        </p:nvSpPr>
        <p:spPr>
          <a:xfrm>
            <a:off x="0" y="1315452"/>
            <a:ext cx="9071811" cy="861774"/>
          </a:xfrm>
          <a:prstGeom prst="rect">
            <a:avLst/>
          </a:prstGeom>
          <a:noFill/>
        </p:spPr>
        <p:txBody>
          <a:bodyPr wrap="square" rtlCol="0">
            <a:spAutoFit/>
          </a:bodyPr>
          <a:lstStyle/>
          <a:p>
            <a:r>
              <a:rPr lang="es-MX" sz="2500" b="1" dirty="0">
                <a:solidFill>
                  <a:srgbClr val="FF0000"/>
                </a:solidFill>
                <a:effectLst>
                  <a:outerShdw blurRad="38100" dist="38100" dir="2700000" algn="tl">
                    <a:srgbClr val="000000">
                      <a:alpha val="43137"/>
                    </a:srgbClr>
                  </a:outerShdw>
                </a:effectLst>
                <a:latin typeface="Arial Black" panose="020B0A04020102020204" pitchFamily="34" charset="0"/>
              </a:rPr>
              <a:t>Sistema Unificado de</a:t>
            </a:r>
          </a:p>
          <a:p>
            <a:r>
              <a:rPr lang="es-MX" sz="2500" b="1" dirty="0">
                <a:solidFill>
                  <a:srgbClr val="FF0000"/>
                </a:solidFill>
                <a:effectLst>
                  <a:outerShdw blurRad="38100" dist="38100" dir="2700000" algn="tl">
                    <a:srgbClr val="000000">
                      <a:alpha val="43137"/>
                    </a:srgbClr>
                  </a:outerShdw>
                </a:effectLst>
                <a:latin typeface="Arial Black" panose="020B0A04020102020204" pitchFamily="34" charset="0"/>
              </a:rPr>
              <a:t>Clasificación de Suelos</a:t>
            </a:r>
          </a:p>
        </p:txBody>
      </p:sp>
      <p:pic>
        <p:nvPicPr>
          <p:cNvPr id="4" name="Imagen 3">
            <a:extLst>
              <a:ext uri="{FF2B5EF4-FFF2-40B4-BE49-F238E27FC236}">
                <a16:creationId xmlns:a16="http://schemas.microsoft.com/office/drawing/2014/main" xmlns="" id="{7EAFCED6-1CC1-42D4-851C-4DB9E016853E}"/>
              </a:ext>
            </a:extLst>
          </p:cNvPr>
          <p:cNvPicPr>
            <a:picLocks noChangeAspect="1"/>
          </p:cNvPicPr>
          <p:nvPr/>
        </p:nvPicPr>
        <p:blipFill>
          <a:blip r:embed="rId2"/>
          <a:stretch>
            <a:fillRect/>
          </a:stretch>
        </p:blipFill>
        <p:spPr>
          <a:xfrm>
            <a:off x="4874478" y="1152275"/>
            <a:ext cx="7317122" cy="4390273"/>
          </a:xfrm>
          <a:prstGeom prst="rect">
            <a:avLst/>
          </a:prstGeom>
        </p:spPr>
      </p:pic>
      <p:pic>
        <p:nvPicPr>
          <p:cNvPr id="7" name="Imagen 6">
            <a:extLst>
              <a:ext uri="{FF2B5EF4-FFF2-40B4-BE49-F238E27FC236}">
                <a16:creationId xmlns:a16="http://schemas.microsoft.com/office/drawing/2014/main" xmlns="" id="{3D0B3CF8-0571-498A-B4B3-39894453AA55}"/>
              </a:ext>
            </a:extLst>
          </p:cNvPr>
          <p:cNvPicPr>
            <a:picLocks noChangeAspect="1"/>
          </p:cNvPicPr>
          <p:nvPr/>
        </p:nvPicPr>
        <p:blipFill>
          <a:blip r:embed="rId3"/>
          <a:stretch>
            <a:fillRect/>
          </a:stretch>
        </p:blipFill>
        <p:spPr>
          <a:xfrm>
            <a:off x="6384279" y="739010"/>
            <a:ext cx="4760813" cy="413265"/>
          </a:xfrm>
          <a:prstGeom prst="rect">
            <a:avLst/>
          </a:prstGeom>
        </p:spPr>
      </p:pic>
    </p:spTree>
    <p:extLst>
      <p:ext uri="{BB962C8B-B14F-4D97-AF65-F5344CB8AC3E}">
        <p14:creationId xmlns:p14="http://schemas.microsoft.com/office/powerpoint/2010/main" val="1888180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amices para granulometrí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847" y="1133341"/>
            <a:ext cx="5226289" cy="39022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3.ucn.cl/FacultadesInstitutos/laboratorio/foto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2787" y="1133341"/>
            <a:ext cx="5203064" cy="390229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xmlns="" id="{D2073C86-A5BA-47B3-B774-49D9D43F6D0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xmlns="" id="{C598CE4C-A5C8-431A-823A-13497035A272}"/>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Tree>
    <p:extLst>
      <p:ext uri="{BB962C8B-B14F-4D97-AF65-F5344CB8AC3E}">
        <p14:creationId xmlns:p14="http://schemas.microsoft.com/office/powerpoint/2010/main" val="3271916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18290"/>
            <a:ext cx="5017609" cy="6792846"/>
          </a:xfrm>
          <a:prstGeom prst="rect">
            <a:avLst/>
          </a:prstGeom>
        </p:spPr>
      </p:pic>
      <p:pic>
        <p:nvPicPr>
          <p:cNvPr id="6" name="Imagen 5"/>
          <p:cNvPicPr>
            <a:picLocks noChangeAspect="1"/>
          </p:cNvPicPr>
          <p:nvPr/>
        </p:nvPicPr>
        <p:blipFill>
          <a:blip r:embed="rId3"/>
          <a:stretch>
            <a:fillRect/>
          </a:stretch>
        </p:blipFill>
        <p:spPr>
          <a:xfrm>
            <a:off x="6220496" y="-17158"/>
            <a:ext cx="4883349" cy="6828294"/>
          </a:xfrm>
          <a:prstGeom prst="rect">
            <a:avLst/>
          </a:prstGeom>
        </p:spPr>
      </p:pic>
    </p:spTree>
    <p:extLst>
      <p:ext uri="{BB962C8B-B14F-4D97-AF65-F5344CB8AC3E}">
        <p14:creationId xmlns:p14="http://schemas.microsoft.com/office/powerpoint/2010/main" val="109817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CED0AD2D-8735-4972-A683-CECF2B7E4FCB}"/>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A2F0050A-79E7-4AF1-9CA8-D5D0BC895760}"/>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pic>
        <p:nvPicPr>
          <p:cNvPr id="7" name="Imagen 6">
            <a:extLst>
              <a:ext uri="{FF2B5EF4-FFF2-40B4-BE49-F238E27FC236}">
                <a16:creationId xmlns:a16="http://schemas.microsoft.com/office/drawing/2014/main" xmlns="" id="{478E3BE6-5FD8-4991-B653-941B48EC721A}"/>
              </a:ext>
            </a:extLst>
          </p:cNvPr>
          <p:cNvPicPr>
            <a:picLocks noChangeAspect="1"/>
          </p:cNvPicPr>
          <p:nvPr/>
        </p:nvPicPr>
        <p:blipFill>
          <a:blip r:embed="rId2"/>
          <a:stretch>
            <a:fillRect/>
          </a:stretch>
        </p:blipFill>
        <p:spPr>
          <a:xfrm>
            <a:off x="0" y="1402181"/>
            <a:ext cx="11885007" cy="2848978"/>
          </a:xfrm>
          <a:prstGeom prst="rect">
            <a:avLst/>
          </a:prstGeom>
        </p:spPr>
      </p:pic>
    </p:spTree>
    <p:extLst>
      <p:ext uri="{BB962C8B-B14F-4D97-AF65-F5344CB8AC3E}">
        <p14:creationId xmlns:p14="http://schemas.microsoft.com/office/powerpoint/2010/main" val="3670674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024978AC-26A1-40CE-B2EA-EA01E05DE587}"/>
              </a:ext>
            </a:extLst>
          </p:cNvPr>
          <p:cNvPicPr>
            <a:picLocks noChangeAspect="1"/>
          </p:cNvPicPr>
          <p:nvPr/>
        </p:nvPicPr>
        <p:blipFill>
          <a:blip r:embed="rId2"/>
          <a:stretch>
            <a:fillRect/>
          </a:stretch>
        </p:blipFill>
        <p:spPr>
          <a:xfrm>
            <a:off x="3340016" y="60158"/>
            <a:ext cx="5531268" cy="6796215"/>
          </a:xfrm>
          <a:prstGeom prst="rect">
            <a:avLst/>
          </a:prstGeom>
        </p:spPr>
      </p:pic>
    </p:spTree>
    <p:extLst>
      <p:ext uri="{BB962C8B-B14F-4D97-AF65-F5344CB8AC3E}">
        <p14:creationId xmlns:p14="http://schemas.microsoft.com/office/powerpoint/2010/main" val="1856379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4602" y="4892944"/>
            <a:ext cx="11705849" cy="1538883"/>
          </a:xfrm>
          <a:prstGeom prst="rect">
            <a:avLst/>
          </a:prstGeom>
        </p:spPr>
        <p:txBody>
          <a:bodyPr wrap="square">
            <a:spAutoFit/>
          </a:bodyPr>
          <a:lstStyle/>
          <a:p>
            <a:r>
              <a:rPr lang="es-MX" sz="2500" b="1" u="sng" dirty="0">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Objetivo de la Conferencia:</a:t>
            </a:r>
          </a:p>
          <a:p>
            <a:pPr algn="just"/>
            <a:r>
              <a:rPr lang="es-MX" sz="2300" dirty="0">
                <a:cs typeface="Arial" panose="020B0604020202020204" pitchFamily="34" charset="0"/>
              </a:rPr>
              <a:t>Se pretende que el alumno comprenda el papel de los suelos como sustento de las edificaciones y reconozca las principales clasificaciones de los suelos desde el punto de vista geotécnico. </a:t>
            </a:r>
            <a:r>
              <a:rPr lang="es-ES" sz="2300" dirty="0">
                <a:cs typeface="Arial" panose="020B0604020202020204" pitchFamily="34" charset="0"/>
              </a:rPr>
              <a:t> </a:t>
            </a:r>
          </a:p>
          <a:p>
            <a:pPr algn="just"/>
            <a:r>
              <a:rPr lang="es-ES" sz="2300" dirty="0">
                <a:cs typeface="Arial" panose="020B0604020202020204" pitchFamily="34" charset="0"/>
              </a:rPr>
              <a:t>La conferencia aborda solo una parte de los contenidos de la unidad 1.</a:t>
            </a:r>
            <a:endParaRPr lang="es-MX" sz="2300" dirty="0"/>
          </a:p>
        </p:txBody>
      </p:sp>
      <p:sp>
        <p:nvSpPr>
          <p:cNvPr id="5" name="Rectángulo 4"/>
          <p:cNvSpPr/>
          <p:nvPr/>
        </p:nvSpPr>
        <p:spPr>
          <a:xfrm>
            <a:off x="208671" y="335673"/>
            <a:ext cx="11565987" cy="2831544"/>
          </a:xfrm>
          <a:prstGeom prst="rect">
            <a:avLst/>
          </a:prstGeom>
        </p:spPr>
        <p:txBody>
          <a:bodyPr wrap="square">
            <a:spAutoFit/>
          </a:bodyPr>
          <a:lstStyle/>
          <a:p>
            <a:pPr algn="just"/>
            <a:r>
              <a:rPr lang="es-MX" sz="2400" b="1" u="sng" dirty="0">
                <a:effectLst>
                  <a:outerShdw blurRad="38100" dist="38100" dir="2700000" algn="tl">
                    <a:srgbClr val="000000">
                      <a:alpha val="43137"/>
                    </a:srgbClr>
                  </a:outerShdw>
                </a:effectLst>
                <a:latin typeface="Arial Black" panose="020B0A04020102020204" pitchFamily="34" charset="0"/>
              </a:rPr>
              <a:t>Objetivos de la unidad de aprendizaje</a:t>
            </a:r>
            <a:r>
              <a:rPr lang="es-MX" sz="2400" b="1" u="sng" dirty="0">
                <a:latin typeface="Arial Black" panose="020B0A04020102020204" pitchFamily="34" charset="0"/>
              </a:rPr>
              <a:t> </a:t>
            </a:r>
            <a:r>
              <a:rPr lang="es-MX" sz="2400" b="1" u="sng" dirty="0"/>
              <a:t>“</a:t>
            </a:r>
            <a:r>
              <a:rPr lang="es-ES" sz="2400" b="1" u="sng" dirty="0"/>
              <a:t>GEOTECNIA APLICADA”</a:t>
            </a:r>
            <a:endParaRPr lang="es-MX" sz="2400" b="1" u="sng" dirty="0"/>
          </a:p>
          <a:p>
            <a:pPr algn="just"/>
            <a:r>
              <a:rPr lang="es-MX" sz="2500" dirty="0">
                <a:solidFill>
                  <a:srgbClr val="000000"/>
                </a:solidFill>
              </a:rPr>
              <a:t>Analizar el comportamiento físico-mecánico que exhiben las rocas y los suelos en el desarrollo del proceso riesgo-intervenciones- impactos en diferentes espacios geográficos. </a:t>
            </a:r>
          </a:p>
          <a:p>
            <a:pPr algn="just"/>
            <a:r>
              <a:rPr lang="es-MX" sz="2500" dirty="0">
                <a:solidFill>
                  <a:srgbClr val="000000"/>
                </a:solidFill>
              </a:rPr>
              <a:t>Aplicar los métodos y criterios de la </a:t>
            </a:r>
            <a:r>
              <a:rPr lang="es-MX" sz="2500" dirty="0" err="1">
                <a:solidFill>
                  <a:srgbClr val="000000"/>
                </a:solidFill>
              </a:rPr>
              <a:t>geotecnología</a:t>
            </a:r>
            <a:r>
              <a:rPr lang="es-MX" sz="2500" dirty="0">
                <a:solidFill>
                  <a:srgbClr val="000000"/>
                </a:solidFill>
              </a:rPr>
              <a:t> y analizar e interpretar los resultados de algún problema de contaminación del suelo; excavaciones, túneles para controlar el agua; obras de corte y relleno; planeación urbana y territorial de peligros geológicos. </a:t>
            </a:r>
            <a:endParaRPr lang="es-MX" sz="2500" dirty="0"/>
          </a:p>
        </p:txBody>
      </p:sp>
      <p:sp>
        <p:nvSpPr>
          <p:cNvPr id="6" name="Rectángulo 5"/>
          <p:cNvSpPr/>
          <p:nvPr/>
        </p:nvSpPr>
        <p:spPr>
          <a:xfrm>
            <a:off x="194603" y="3261728"/>
            <a:ext cx="11580055" cy="1631216"/>
          </a:xfrm>
          <a:prstGeom prst="rect">
            <a:avLst/>
          </a:prstGeom>
        </p:spPr>
        <p:txBody>
          <a:bodyPr wrap="square">
            <a:spAutoFit/>
          </a:bodyPr>
          <a:lstStyle/>
          <a:p>
            <a:pPr algn="just"/>
            <a:r>
              <a:rPr lang="es-MX" sz="2500" b="1" dirty="0">
                <a:solidFill>
                  <a:srgbClr val="000000"/>
                </a:solidFill>
              </a:rPr>
              <a:t>Unidad 1. PROPIEDADES GEOTECNICAS E IDENTIFICACION DEL SUELO Y LAS ROCAS. </a:t>
            </a:r>
            <a:r>
              <a:rPr lang="es-MX" sz="2500" b="1" u="sng" dirty="0">
                <a:solidFill>
                  <a:srgbClr val="000000"/>
                </a:solidFill>
                <a:effectLst>
                  <a:outerShdw blurRad="38100" dist="38100" dir="2700000" algn="tl">
                    <a:srgbClr val="000000">
                      <a:alpha val="43137"/>
                    </a:srgbClr>
                  </a:outerShdw>
                </a:effectLst>
                <a:latin typeface="Arial Black" panose="020B0A04020102020204" pitchFamily="34" charset="0"/>
              </a:rPr>
              <a:t>Objetivo de la Unidad 1:</a:t>
            </a:r>
            <a:r>
              <a:rPr lang="es-MX" sz="2500" b="1" dirty="0">
                <a:solidFill>
                  <a:srgbClr val="000000"/>
                </a:solidFill>
                <a:effectLst>
                  <a:outerShdw blurRad="38100" dist="38100" dir="2700000" algn="tl">
                    <a:srgbClr val="000000">
                      <a:alpha val="43137"/>
                    </a:srgbClr>
                  </a:outerShdw>
                </a:effectLst>
                <a:latin typeface="Arial Black" panose="020B0A04020102020204" pitchFamily="34" charset="0"/>
              </a:rPr>
              <a:t> </a:t>
            </a:r>
            <a:r>
              <a:rPr lang="es-MX" sz="2500" dirty="0">
                <a:solidFill>
                  <a:srgbClr val="000000"/>
                </a:solidFill>
              </a:rPr>
              <a:t>Identificar las propiedades geotécnicas del suelo y las rocas a partir de sus características físicas, y mediante pruebas de laboratorio en diversos espacios geográficos. 	</a:t>
            </a:r>
          </a:p>
        </p:txBody>
      </p:sp>
    </p:spTree>
    <p:extLst>
      <p:ext uri="{BB962C8B-B14F-4D97-AF65-F5344CB8AC3E}">
        <p14:creationId xmlns:p14="http://schemas.microsoft.com/office/powerpoint/2010/main" val="29339889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338B7AF-5B9D-4499-A9F4-54066B68FCAF}"/>
              </a:ext>
            </a:extLst>
          </p:cNvPr>
          <p:cNvSpPr txBox="1"/>
          <p:nvPr/>
        </p:nvSpPr>
        <p:spPr>
          <a:xfrm>
            <a:off x="943289" y="2101516"/>
            <a:ext cx="9772837" cy="1631216"/>
          </a:xfrm>
          <a:prstGeom prst="rect">
            <a:avLst/>
          </a:prstGeom>
          <a:noFill/>
        </p:spPr>
        <p:txBody>
          <a:bodyPr wrap="square" rtlCol="0">
            <a:spAutoFit/>
          </a:bodyPr>
          <a:lstStyle/>
          <a:p>
            <a:pPr algn="ctr"/>
            <a:r>
              <a:rPr lang="es-MX" sz="2500" dirty="0">
                <a:solidFill>
                  <a:srgbClr val="FF0000"/>
                </a:solidFill>
                <a:effectLst>
                  <a:outerShdw blurRad="38100" dist="38100" dir="2700000" algn="tl">
                    <a:srgbClr val="000000">
                      <a:alpha val="43137"/>
                    </a:srgbClr>
                  </a:outerShdw>
                </a:effectLst>
                <a:latin typeface="Arial Black" panose="020B0A04020102020204" pitchFamily="34" charset="0"/>
              </a:rPr>
              <a:t>La granulometría es unos de los elementos para la clasificación,  pero existe otro criterio:</a:t>
            </a:r>
          </a:p>
          <a:p>
            <a:pPr algn="ctr"/>
            <a:endParaRPr lang="es-MX" sz="2500" dirty="0">
              <a:solidFill>
                <a:srgbClr val="FF0000"/>
              </a:solidFill>
              <a:effectLst>
                <a:outerShdw blurRad="38100" dist="38100" dir="2700000" algn="tl">
                  <a:srgbClr val="000000">
                    <a:alpha val="43137"/>
                  </a:srgbClr>
                </a:outerShdw>
              </a:effectLst>
              <a:latin typeface="Arial Black" panose="020B0A04020102020204" pitchFamily="34" charset="0"/>
            </a:endParaRPr>
          </a:p>
          <a:p>
            <a:pPr algn="ctr"/>
            <a:r>
              <a:rPr lang="es-MX" sz="2500" dirty="0">
                <a:solidFill>
                  <a:srgbClr val="FF0000"/>
                </a:solidFill>
                <a:effectLst>
                  <a:outerShdw blurRad="38100" dist="38100" dir="2700000" algn="tl">
                    <a:srgbClr val="000000">
                      <a:alpha val="43137"/>
                    </a:srgbClr>
                  </a:outerShdw>
                </a:effectLst>
                <a:latin typeface="Arial Black" panose="020B0A04020102020204" pitchFamily="34" charset="0"/>
              </a:rPr>
              <a:t> “LA PLASTICIDAD”</a:t>
            </a:r>
          </a:p>
        </p:txBody>
      </p:sp>
      <p:sp>
        <p:nvSpPr>
          <p:cNvPr id="6" name="Rectángulo 5">
            <a:extLst>
              <a:ext uri="{FF2B5EF4-FFF2-40B4-BE49-F238E27FC236}">
                <a16:creationId xmlns:a16="http://schemas.microsoft.com/office/drawing/2014/main" xmlns="" id="{B2ADE162-F934-40DF-99BE-C268994A9872}"/>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xmlns="" id="{F7BFFDEE-8F24-4E76-8A47-AFC7A5AA7E05}"/>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Tree>
    <p:extLst>
      <p:ext uri="{BB962C8B-B14F-4D97-AF65-F5344CB8AC3E}">
        <p14:creationId xmlns:p14="http://schemas.microsoft.com/office/powerpoint/2010/main" val="10546709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742D7CDD-E732-47FE-952C-CF57C80ED2F0}"/>
              </a:ext>
            </a:extLst>
          </p:cNvPr>
          <p:cNvSpPr/>
          <p:nvPr/>
        </p:nvSpPr>
        <p:spPr>
          <a:xfrm>
            <a:off x="249699" y="1128462"/>
            <a:ext cx="10924673" cy="3995646"/>
          </a:xfrm>
          <a:prstGeom prst="rect">
            <a:avLst/>
          </a:prstGeom>
        </p:spPr>
        <p:txBody>
          <a:bodyPr wrap="square">
            <a:spAutoFit/>
          </a:bodyPr>
          <a:lstStyle/>
          <a:p>
            <a:pPr algn="just">
              <a:lnSpc>
                <a:spcPts val="1670"/>
              </a:lnSpc>
              <a:spcBef>
                <a:spcPts val="520"/>
              </a:spcBef>
              <a:spcAft>
                <a:spcPts val="520"/>
              </a:spcAft>
            </a:pPr>
            <a:r>
              <a:rPr lang="es-MX" sz="2500" dirty="0">
                <a:solidFill>
                  <a:srgbClr val="222222"/>
                </a:solidFill>
                <a:latin typeface="Arial Black" panose="020B0A04020102020204" pitchFamily="34" charset="0"/>
                <a:ea typeface="Times New Roman" panose="02020603050405020304" pitchFamily="18" charset="0"/>
              </a:rPr>
              <a:t>Se definen tres límites:</a:t>
            </a:r>
          </a:p>
          <a:p>
            <a:pPr algn="just">
              <a:lnSpc>
                <a:spcPts val="1670"/>
              </a:lnSpc>
              <a:spcBef>
                <a:spcPts val="520"/>
              </a:spcBef>
              <a:spcAft>
                <a:spcPts val="520"/>
              </a:spcAft>
            </a:pPr>
            <a:r>
              <a:rPr lang="es-MX" sz="2500" dirty="0">
                <a:solidFill>
                  <a:srgbClr val="222222"/>
                </a:solidFill>
                <a:latin typeface="Arial Black" panose="020B0A04020102020204" pitchFamily="34" charset="0"/>
                <a:ea typeface="Times New Roman" panose="02020603050405020304" pitchFamily="18" charset="0"/>
              </a:rPr>
              <a:t> </a:t>
            </a:r>
            <a:endParaRPr lang="es-MX" sz="2500" dirty="0">
              <a:latin typeface="Arial Black" panose="020B0A04020102020204" pitchFamily="34" charset="0"/>
              <a:ea typeface="Times New Roman" panose="02020603050405020304" pitchFamily="18" charset="0"/>
            </a:endParaRPr>
          </a:p>
          <a:p>
            <a:pPr marL="342900" lvl="0" indent="-342900" algn="just">
              <a:lnSpc>
                <a:spcPct val="107000"/>
              </a:lnSpc>
              <a:spcAft>
                <a:spcPts val="0"/>
              </a:spcAft>
              <a:tabLst>
                <a:tab pos="457200" algn="l"/>
              </a:tabLst>
            </a:pPr>
            <a:r>
              <a:rPr lang="es-MX" sz="2500" b="1"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Límite líquido</a:t>
            </a:r>
            <a:r>
              <a:rPr lang="es-MX" sz="2500"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 </a:t>
            </a:r>
            <a:r>
              <a:rPr lang="es-MX" sz="2500" dirty="0">
                <a:solidFill>
                  <a:srgbClr val="222222"/>
                </a:solidFill>
                <a:ea typeface="Calibri" panose="020F0502020204030204" pitchFamily="34" charset="0"/>
                <a:cs typeface="Times New Roman" panose="02020603050405020304" pitchFamily="18" charset="0"/>
              </a:rPr>
              <a:t>cuando el suelo pasa de un estado plástico a un estado líquido. Para la determinación de este límite se utiliza la </a:t>
            </a:r>
            <a:r>
              <a:rPr lang="es-MX" sz="2500" dirty="0">
                <a:ea typeface="Calibri" panose="020F0502020204030204" pitchFamily="34" charset="0"/>
                <a:cs typeface="Times New Roman" panose="02020603050405020304" pitchFamily="18" charset="0"/>
              </a:rPr>
              <a:t>cuchara de Casagrande.</a:t>
            </a:r>
          </a:p>
          <a:p>
            <a:pPr marL="342900" lvl="0" indent="-342900" algn="just">
              <a:lnSpc>
                <a:spcPct val="107000"/>
              </a:lnSpc>
              <a:spcAft>
                <a:spcPts val="0"/>
              </a:spcAft>
              <a:tabLst>
                <a:tab pos="457200" algn="l"/>
              </a:tabLst>
            </a:pPr>
            <a:endParaRPr lang="es-MX" sz="2500" dirty="0">
              <a:latin typeface="Arial Black" panose="020B0A040201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tabLst>
                <a:tab pos="457200" algn="l"/>
              </a:tabLst>
            </a:pPr>
            <a:r>
              <a:rPr lang="es-MX" sz="2500" b="1"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Límite plástico</a:t>
            </a:r>
            <a:r>
              <a:rPr lang="es-MX" sz="2500"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 </a:t>
            </a:r>
            <a:r>
              <a:rPr lang="es-MX" sz="2500" dirty="0">
                <a:solidFill>
                  <a:srgbClr val="222222"/>
                </a:solidFill>
                <a:ea typeface="Calibri" panose="020F0502020204030204" pitchFamily="34" charset="0"/>
                <a:cs typeface="Times New Roman" panose="02020603050405020304" pitchFamily="18" charset="0"/>
              </a:rPr>
              <a:t>cuando el suelo pasa de un estado semisólido a un estado plástico.</a:t>
            </a:r>
          </a:p>
          <a:p>
            <a:pPr marL="342900" lvl="0" indent="-342900" algn="just">
              <a:lnSpc>
                <a:spcPct val="107000"/>
              </a:lnSpc>
              <a:spcAft>
                <a:spcPts val="0"/>
              </a:spcAft>
              <a:tabLst>
                <a:tab pos="457200" algn="l"/>
              </a:tabLst>
            </a:pPr>
            <a:endParaRPr lang="es-MX" sz="2500" dirty="0">
              <a:ea typeface="Calibri" panose="020F0502020204030204" pitchFamily="34" charset="0"/>
              <a:cs typeface="Times New Roman" panose="02020603050405020304" pitchFamily="18" charset="0"/>
            </a:endParaRPr>
          </a:p>
          <a:p>
            <a:pPr marL="342900" lvl="0" indent="-342900" algn="just">
              <a:lnSpc>
                <a:spcPct val="107000"/>
              </a:lnSpc>
              <a:spcAft>
                <a:spcPts val="0"/>
              </a:spcAft>
              <a:tabLst>
                <a:tab pos="457200" algn="l"/>
              </a:tabLst>
            </a:pPr>
            <a:r>
              <a:rPr lang="es-MX" sz="2500" b="1"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Límite de retracción</a:t>
            </a:r>
            <a:r>
              <a:rPr lang="es-MX" sz="2500"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 o </a:t>
            </a:r>
            <a:r>
              <a:rPr lang="es-MX" sz="2500" b="1"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contracción</a:t>
            </a:r>
            <a:r>
              <a:rPr lang="es-MX" sz="2500" dirty="0">
                <a:solidFill>
                  <a:srgbClr val="222222"/>
                </a:solidFill>
                <a:latin typeface="Arial Black" panose="020B0A04020102020204" pitchFamily="34" charset="0"/>
                <a:ea typeface="Calibri" panose="020F0502020204030204" pitchFamily="34" charset="0"/>
                <a:cs typeface="Times New Roman" panose="02020603050405020304" pitchFamily="18" charset="0"/>
              </a:rPr>
              <a:t>: </a:t>
            </a:r>
            <a:r>
              <a:rPr lang="es-MX" sz="2500" dirty="0">
                <a:solidFill>
                  <a:srgbClr val="222222"/>
                </a:solidFill>
                <a:ea typeface="Calibri" panose="020F0502020204030204" pitchFamily="34" charset="0"/>
                <a:cs typeface="Times New Roman" panose="02020603050405020304" pitchFamily="18" charset="0"/>
              </a:rPr>
              <a:t>cuando el suelo pasa de un estado semisólido a un estado sólido y se contrae al perder humedad.</a:t>
            </a:r>
            <a:endParaRPr lang="es-MX" sz="2500" dirty="0">
              <a:effectLst/>
              <a:ea typeface="Calibri" panose="020F0502020204030204" pitchFamily="34" charset="0"/>
              <a:cs typeface="Times New Roman" panose="02020603050405020304" pitchFamily="18" charset="0"/>
            </a:endParaRPr>
          </a:p>
        </p:txBody>
      </p:sp>
      <p:sp>
        <p:nvSpPr>
          <p:cNvPr id="6" name="Rectángulo 5">
            <a:extLst>
              <a:ext uri="{FF2B5EF4-FFF2-40B4-BE49-F238E27FC236}">
                <a16:creationId xmlns:a16="http://schemas.microsoft.com/office/drawing/2014/main" xmlns="" id="{FDABB3B9-7726-41D8-A726-1892FFA7E456}"/>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xmlns="" id="{CE0DF4E0-B5D1-455F-8D9D-CFB7BB7182A7}"/>
              </a:ext>
            </a:extLst>
          </p:cNvPr>
          <p:cNvSpPr/>
          <p:nvPr/>
        </p:nvSpPr>
        <p:spPr>
          <a:xfrm>
            <a:off x="2282663" y="0"/>
            <a:ext cx="7277954" cy="461665"/>
          </a:xfrm>
          <a:prstGeom prst="rect">
            <a:avLst/>
          </a:prstGeom>
        </p:spPr>
        <p:txBody>
          <a:bodyPr wrap="none">
            <a:spAutoFit/>
          </a:bodyPr>
          <a:lstStyle/>
          <a:p>
            <a:pPr>
              <a:defRPr/>
            </a:pPr>
            <a:r>
              <a:rPr lang="es-MX" sz="2400" b="1" dirty="0">
                <a:latin typeface="Arial Black" panose="020B0A04020102020204" pitchFamily="34" charset="0"/>
              </a:rPr>
              <a:t>2.2 Clasificación geotécnica de los suelos</a:t>
            </a:r>
          </a:p>
        </p:txBody>
      </p:sp>
      <p:sp>
        <p:nvSpPr>
          <p:cNvPr id="2" name="Rectángulo 1">
            <a:extLst>
              <a:ext uri="{FF2B5EF4-FFF2-40B4-BE49-F238E27FC236}">
                <a16:creationId xmlns:a16="http://schemas.microsoft.com/office/drawing/2014/main" xmlns="" id="{0C84ED54-B4C0-40C0-8434-60495DC6011D}"/>
              </a:ext>
            </a:extLst>
          </p:cNvPr>
          <p:cNvSpPr/>
          <p:nvPr/>
        </p:nvSpPr>
        <p:spPr>
          <a:xfrm>
            <a:off x="249698" y="5525004"/>
            <a:ext cx="11597745" cy="861774"/>
          </a:xfrm>
          <a:prstGeom prst="rect">
            <a:avLst/>
          </a:prstGeom>
        </p:spPr>
        <p:txBody>
          <a:bodyPr wrap="square">
            <a:spAutoFit/>
          </a:bodyPr>
          <a:lstStyle/>
          <a:p>
            <a:r>
              <a:rPr lang="es-MX" sz="2500" b="1" dirty="0"/>
              <a:t>Los tres limites considerados (</a:t>
            </a:r>
            <a:r>
              <a:rPr lang="es-MX" sz="2500" b="1" dirty="0">
                <a:solidFill>
                  <a:srgbClr val="222222"/>
                </a:solidFill>
                <a:ea typeface="Calibri" panose="020F0502020204030204" pitchFamily="34" charset="0"/>
                <a:cs typeface="Times New Roman" panose="02020603050405020304" pitchFamily="18" charset="0"/>
              </a:rPr>
              <a:t>Límite líquido, Límite plástico y Límite de contracción) </a:t>
            </a:r>
            <a:r>
              <a:rPr lang="es-MX" sz="2500" b="1" dirty="0"/>
              <a:t>serán el objetivo principal de la próxima conferencia y de una clase en laboratorio).</a:t>
            </a:r>
          </a:p>
        </p:txBody>
      </p:sp>
    </p:spTree>
    <p:extLst>
      <p:ext uri="{BB962C8B-B14F-4D97-AF65-F5344CB8AC3E}">
        <p14:creationId xmlns:p14="http://schemas.microsoft.com/office/powerpoint/2010/main" val="3509403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F2EFF760-D5BE-48A9-88DB-A7839BB5E1A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xmlns="" id="{5B0A3E67-91E3-47BF-94D5-BEA98AD73AD8}"/>
              </a:ext>
            </a:extLst>
          </p:cNvPr>
          <p:cNvSpPr/>
          <p:nvPr/>
        </p:nvSpPr>
        <p:spPr>
          <a:xfrm>
            <a:off x="3710411" y="0"/>
            <a:ext cx="2930674" cy="461665"/>
          </a:xfrm>
          <a:prstGeom prst="rect">
            <a:avLst/>
          </a:prstGeom>
        </p:spPr>
        <p:txBody>
          <a:bodyPr wrap="none">
            <a:spAutoFit/>
          </a:bodyPr>
          <a:lstStyle/>
          <a:p>
            <a:pPr>
              <a:defRPr/>
            </a:pPr>
            <a:r>
              <a:rPr lang="es-MX" sz="2400" b="1" dirty="0">
                <a:latin typeface="Arial Black" panose="020B0A04020102020204" pitchFamily="34" charset="0"/>
              </a:rPr>
              <a:t>CONCLUSIONES</a:t>
            </a:r>
          </a:p>
        </p:txBody>
      </p:sp>
      <p:sp>
        <p:nvSpPr>
          <p:cNvPr id="6" name="CuadroTexto 5">
            <a:extLst>
              <a:ext uri="{FF2B5EF4-FFF2-40B4-BE49-F238E27FC236}">
                <a16:creationId xmlns:a16="http://schemas.microsoft.com/office/drawing/2014/main" xmlns="" id="{AAEAEE84-E136-44E8-A052-6E4C9384E16B}"/>
              </a:ext>
            </a:extLst>
          </p:cNvPr>
          <p:cNvSpPr txBox="1"/>
          <p:nvPr/>
        </p:nvSpPr>
        <p:spPr>
          <a:xfrm>
            <a:off x="481263" y="1395663"/>
            <a:ext cx="11149263" cy="4431983"/>
          </a:xfrm>
          <a:prstGeom prst="rect">
            <a:avLst/>
          </a:prstGeom>
          <a:noFill/>
        </p:spPr>
        <p:txBody>
          <a:bodyPr wrap="square" rtlCol="0">
            <a:spAutoFit/>
          </a:bodyPr>
          <a:lstStyle/>
          <a:p>
            <a:pPr marL="457200" indent="-457200" algn="just">
              <a:buFont typeface="+mj-lt"/>
              <a:buAutoNum type="arabicPeriod"/>
            </a:pPr>
            <a:r>
              <a:rPr lang="es-MX" sz="2400" dirty="0"/>
              <a:t>El estudio del origen del suelo permite tener una primera aproximación de su posible comportamiento y respuesta frente a cargas de estructuras civiles y a fenómenos como la licuefacción, cambios volumétricos y otros.  </a:t>
            </a:r>
          </a:p>
          <a:p>
            <a:pPr marL="457200" indent="-457200" algn="just">
              <a:buFont typeface="+mj-lt"/>
              <a:buAutoNum type="arabicPeriod"/>
            </a:pPr>
            <a:endParaRPr lang="es-MX" sz="2400" dirty="0"/>
          </a:p>
          <a:p>
            <a:pPr marL="457200" indent="-457200" algn="just">
              <a:buFont typeface="+mj-lt"/>
              <a:buAutoNum type="arabicPeriod"/>
            </a:pPr>
            <a:r>
              <a:rPr lang="es-MX" sz="2400" dirty="0"/>
              <a:t>Existen clasificaciones ampliamente extendidas para clasificar geotécnicamente los suelos. Una de las más empleadas es el Sistema Unificado de Clasificación de Suelos, fundamentado especialmente en la DISTRIBUCIÓN GRANULOMETRÍA y en LA PLASTICIDAD.</a:t>
            </a:r>
          </a:p>
          <a:p>
            <a:pPr marL="457200" indent="-457200" algn="just">
              <a:buFont typeface="+mj-lt"/>
              <a:buAutoNum type="arabicPeriod"/>
            </a:pPr>
            <a:endParaRPr lang="es-MX" sz="2400" dirty="0"/>
          </a:p>
          <a:p>
            <a:pPr marL="457200" indent="-457200" algn="just">
              <a:buFont typeface="+mj-lt"/>
              <a:buAutoNum type="arabicPeriod"/>
            </a:pPr>
            <a:r>
              <a:rPr lang="es-MX" sz="2400" dirty="0"/>
              <a:t>En la próxima conferencia y debido a su amplia aplicabilidad, se analizará en detalle DISTRIBUCIÓN GRANULOMETRÍA y LA PLASTICIDAD. </a:t>
            </a:r>
          </a:p>
          <a:p>
            <a:endParaRPr lang="es-MX" dirty="0"/>
          </a:p>
        </p:txBody>
      </p:sp>
    </p:spTree>
    <p:extLst>
      <p:ext uri="{BB962C8B-B14F-4D97-AF65-F5344CB8AC3E}">
        <p14:creationId xmlns:p14="http://schemas.microsoft.com/office/powerpoint/2010/main" val="964955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6315" y="300996"/>
            <a:ext cx="11724067" cy="3231654"/>
          </a:xfrm>
          <a:prstGeom prst="rect">
            <a:avLst/>
          </a:prstGeom>
        </p:spPr>
        <p:txBody>
          <a:bodyPr wrap="square">
            <a:spAutoFit/>
          </a:bodyPr>
          <a:lstStyle/>
          <a:p>
            <a:r>
              <a:rPr lang="es-MX" sz="2600" b="1" dirty="0">
                <a:latin typeface="Arial" panose="020B0604020202020204" pitchFamily="34" charset="0"/>
                <a:cs typeface="Arial" panose="020B0604020202020204" pitchFamily="34" charset="0"/>
              </a:rPr>
              <a:t>Bibliografía recomendada para los contenidos de esta Conferencia:</a:t>
            </a:r>
          </a:p>
          <a:p>
            <a:pPr algn="just"/>
            <a:endParaRPr lang="es-ES" sz="2600" dirty="0">
              <a:latin typeface="Arial" panose="020B0604020202020204" pitchFamily="34" charset="0"/>
              <a:cs typeface="Arial" panose="020B0604020202020204" pitchFamily="34" charset="0"/>
            </a:endParaRPr>
          </a:p>
          <a:p>
            <a:pPr marL="514350" indent="-514350" algn="just">
              <a:buFont typeface="+mj-lt"/>
              <a:buAutoNum type="arabicPeriod"/>
            </a:pPr>
            <a:r>
              <a:rPr lang="es-ES" sz="2600" dirty="0">
                <a:latin typeface="Arial" panose="020B0604020202020204" pitchFamily="34" charset="0"/>
                <a:cs typeface="Arial" panose="020B0604020202020204" pitchFamily="34" charset="0"/>
              </a:rPr>
              <a:t>Ingeniería Geológica. Universidad Complutense de Madrid. 2002. Autor: Luis I. González de Vallejo </a:t>
            </a:r>
          </a:p>
          <a:p>
            <a:pPr marL="514350" indent="-514350">
              <a:buFont typeface="+mj-lt"/>
              <a:buAutoNum type="arabicPeriod"/>
            </a:pPr>
            <a:endParaRPr lang="es-ES" sz="2600" dirty="0">
              <a:latin typeface="Arial" panose="020B0604020202020204" pitchFamily="34" charset="0"/>
              <a:cs typeface="Arial" panose="020B0604020202020204" pitchFamily="34" charset="0"/>
            </a:endParaRPr>
          </a:p>
          <a:p>
            <a:pPr marL="514350" indent="-514350">
              <a:buFont typeface="+mj-lt"/>
              <a:buAutoNum type="arabicPeriod"/>
            </a:pPr>
            <a:r>
              <a:rPr lang="es-ES" sz="2600" dirty="0">
                <a:latin typeface="Arial" panose="020B0604020202020204" pitchFamily="34" charset="0"/>
                <a:cs typeface="Arial" panose="020B0604020202020204" pitchFamily="34" charset="0"/>
              </a:rPr>
              <a:t>GEOTECNIA I. UNIVERSIDAD DE NARIÑO, Colombia. 2006. Autor: ING. HUGO CORAL</a:t>
            </a:r>
          </a:p>
          <a:p>
            <a:endParaRPr lang="es-E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8365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4260224" y="2496838"/>
            <a:ext cx="48677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30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3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8779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47554DB5-DE86-48B5-BB36-BF13E5519D56}"/>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angle 1">
            <a:extLst>
              <a:ext uri="{FF2B5EF4-FFF2-40B4-BE49-F238E27FC236}">
                <a16:creationId xmlns:a16="http://schemas.microsoft.com/office/drawing/2014/main" xmlns="" id="{5B685BB3-692E-45F0-9029-A374DC8D7487}"/>
              </a:ext>
            </a:extLst>
          </p:cNvPr>
          <p:cNvSpPr>
            <a:spLocks noChangeArrowheads="1"/>
          </p:cNvSpPr>
          <p:nvPr/>
        </p:nvSpPr>
        <p:spPr bwMode="auto">
          <a:xfrm>
            <a:off x="4757530" y="8352"/>
            <a:ext cx="30082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400" b="1" dirty="0">
                <a:latin typeface="Arial Black" panose="020B0A04020102020204" pitchFamily="34" charset="0"/>
                <a:cs typeface="Times New Roman" panose="02020603050405020304" pitchFamily="18" charset="0"/>
              </a:rPr>
              <a:t>INTRODUCCIÓN</a:t>
            </a:r>
            <a:endParaRPr lang="es-ES" altLang="es-ES" dirty="0"/>
          </a:p>
        </p:txBody>
      </p:sp>
      <p:pic>
        <p:nvPicPr>
          <p:cNvPr id="7" name="Imagen 6">
            <a:extLst>
              <a:ext uri="{FF2B5EF4-FFF2-40B4-BE49-F238E27FC236}">
                <a16:creationId xmlns:a16="http://schemas.microsoft.com/office/drawing/2014/main" xmlns="" id="{871B3EFE-A8A0-49E3-ACAE-D40C90A73C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9339" y="1985561"/>
            <a:ext cx="5552661" cy="3541045"/>
          </a:xfrm>
          <a:prstGeom prst="rect">
            <a:avLst/>
          </a:prstGeom>
        </p:spPr>
      </p:pic>
      <p:sp>
        <p:nvSpPr>
          <p:cNvPr id="8" name="Rectángulo 7">
            <a:extLst>
              <a:ext uri="{FF2B5EF4-FFF2-40B4-BE49-F238E27FC236}">
                <a16:creationId xmlns:a16="http://schemas.microsoft.com/office/drawing/2014/main" xmlns="" id="{7628BFD4-E5E9-4E69-A790-CC1D9DB0EB6E}"/>
              </a:ext>
            </a:extLst>
          </p:cNvPr>
          <p:cNvSpPr/>
          <p:nvPr/>
        </p:nvSpPr>
        <p:spPr>
          <a:xfrm>
            <a:off x="8772939" y="5934670"/>
            <a:ext cx="3260035" cy="923330"/>
          </a:xfrm>
          <a:prstGeom prst="rect">
            <a:avLst/>
          </a:prstGeom>
        </p:spPr>
        <p:txBody>
          <a:bodyPr wrap="square">
            <a:spAutoFit/>
          </a:bodyPr>
          <a:lstStyle/>
          <a:p>
            <a:r>
              <a:rPr lang="es-MX" dirty="0"/>
              <a:t>Foto tomada de:</a:t>
            </a:r>
          </a:p>
          <a:p>
            <a:r>
              <a:rPr lang="es-MX" u="sng" dirty="0">
                <a:hlinkClick r:id="rId3"/>
              </a:rPr>
              <a:t>www.ejecentral.com.mx</a:t>
            </a:r>
            <a:endParaRPr lang="es-MX" dirty="0"/>
          </a:p>
          <a:p>
            <a:r>
              <a:rPr lang="es-MX" dirty="0"/>
              <a:t>23 de septiembre de 2018, 09:09</a:t>
            </a:r>
          </a:p>
        </p:txBody>
      </p:sp>
      <p:pic>
        <p:nvPicPr>
          <p:cNvPr id="10" name="Imagen 9">
            <a:extLst>
              <a:ext uri="{FF2B5EF4-FFF2-40B4-BE49-F238E27FC236}">
                <a16:creationId xmlns:a16="http://schemas.microsoft.com/office/drawing/2014/main" xmlns="" id="{CD17BDD9-C708-4727-9838-9AF736A07E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01" y="1985561"/>
            <a:ext cx="6287241" cy="3540596"/>
          </a:xfrm>
          <a:prstGeom prst="rect">
            <a:avLst/>
          </a:prstGeom>
        </p:spPr>
      </p:pic>
      <p:sp>
        <p:nvSpPr>
          <p:cNvPr id="11" name="Rectángulo 10">
            <a:extLst>
              <a:ext uri="{FF2B5EF4-FFF2-40B4-BE49-F238E27FC236}">
                <a16:creationId xmlns:a16="http://schemas.microsoft.com/office/drawing/2014/main" xmlns="" id="{5C00904A-4110-4315-AFE5-F9D82C987115}"/>
              </a:ext>
            </a:extLst>
          </p:cNvPr>
          <p:cNvSpPr/>
          <p:nvPr/>
        </p:nvSpPr>
        <p:spPr>
          <a:xfrm>
            <a:off x="159026" y="5754322"/>
            <a:ext cx="6096000" cy="968278"/>
          </a:xfrm>
          <a:prstGeom prst="rect">
            <a:avLst/>
          </a:prstGeom>
        </p:spPr>
        <p:txBody>
          <a:bodyPr>
            <a:spAutoFit/>
          </a:bodyPr>
          <a:lstStyle/>
          <a:p>
            <a:r>
              <a:rPr lang="es-MX" dirty="0"/>
              <a:t>Foto tomada de:</a:t>
            </a:r>
          </a:p>
          <a:p>
            <a:pPr>
              <a:lnSpc>
                <a:spcPct val="107000"/>
              </a:lnSpc>
              <a:spcAft>
                <a:spcPts val="0"/>
              </a:spcAft>
            </a:pPr>
            <a:r>
              <a:rPr lang="es-MX"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5"/>
              </a:rPr>
              <a:t>www.infogate.cl</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dirty="0">
                <a:latin typeface="Calibri" panose="020F0502020204030204" pitchFamily="34" charset="0"/>
                <a:ea typeface="Calibri" panose="020F0502020204030204" pitchFamily="34" charset="0"/>
                <a:cs typeface="Times New Roman" panose="02020603050405020304" pitchFamily="18" charset="0"/>
              </a:rPr>
              <a:t>23 de septiembre de 2018, 09:20</a:t>
            </a:r>
          </a:p>
        </p:txBody>
      </p:sp>
      <p:sp>
        <p:nvSpPr>
          <p:cNvPr id="12" name="CuadroTexto 11">
            <a:extLst>
              <a:ext uri="{FF2B5EF4-FFF2-40B4-BE49-F238E27FC236}">
                <a16:creationId xmlns:a16="http://schemas.microsoft.com/office/drawing/2014/main" xmlns="" id="{2978B471-71F4-4D4E-A651-7AEAFF89EE0E}"/>
              </a:ext>
            </a:extLst>
          </p:cNvPr>
          <p:cNvSpPr txBox="1"/>
          <p:nvPr/>
        </p:nvSpPr>
        <p:spPr>
          <a:xfrm>
            <a:off x="205757" y="740151"/>
            <a:ext cx="11542327" cy="861774"/>
          </a:xfrm>
          <a:prstGeom prst="rect">
            <a:avLst/>
          </a:prstGeom>
          <a:noFill/>
        </p:spPr>
        <p:txBody>
          <a:bodyPr wrap="none" rtlCol="0">
            <a:spAutoFit/>
          </a:bodyPr>
          <a:lstStyle/>
          <a:p>
            <a:r>
              <a:rPr lang="es-MX" sz="2500" dirty="0">
                <a:solidFill>
                  <a:srgbClr val="FF0000"/>
                </a:solidFill>
                <a:effectLst>
                  <a:outerShdw blurRad="38100" dist="38100" dir="2700000" algn="tl">
                    <a:srgbClr val="000000">
                      <a:alpha val="43137"/>
                    </a:srgbClr>
                  </a:outerShdw>
                </a:effectLst>
                <a:latin typeface="Arial Black" panose="020B0A04020102020204" pitchFamily="34" charset="0"/>
              </a:rPr>
              <a:t>Cuando no se tiene un conocimiento preciso de los suelos desde</a:t>
            </a:r>
          </a:p>
          <a:p>
            <a:r>
              <a:rPr lang="es-MX" sz="2500" dirty="0">
                <a:solidFill>
                  <a:srgbClr val="FF0000"/>
                </a:solidFill>
                <a:effectLst>
                  <a:outerShdw blurRad="38100" dist="38100" dir="2700000" algn="tl">
                    <a:srgbClr val="000000">
                      <a:alpha val="43137"/>
                    </a:srgbClr>
                  </a:outerShdw>
                </a:effectLst>
                <a:latin typeface="Arial Black" panose="020B0A04020102020204" pitchFamily="34" charset="0"/>
              </a:rPr>
              <a:t>el punto de vista geotécnico</a:t>
            </a:r>
          </a:p>
        </p:txBody>
      </p:sp>
    </p:spTree>
    <p:extLst>
      <p:ext uri="{BB962C8B-B14F-4D97-AF65-F5344CB8AC3E}">
        <p14:creationId xmlns:p14="http://schemas.microsoft.com/office/powerpoint/2010/main" val="1239279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xmlns="" id="{3195F05E-7614-4273-8F99-492A82EE4F7D}"/>
              </a:ext>
            </a:extLst>
          </p:cNvPr>
          <p:cNvSpPr txBox="1"/>
          <p:nvPr/>
        </p:nvSpPr>
        <p:spPr>
          <a:xfrm>
            <a:off x="1523998" y="6421542"/>
            <a:ext cx="10336697" cy="665695"/>
          </a:xfrm>
          <a:prstGeom prst="rect">
            <a:avLst/>
          </a:prstGeom>
          <a:noFill/>
        </p:spPr>
        <p:txBody>
          <a:bodyPr wrap="square" rtlCol="0">
            <a:spAutoFit/>
          </a:bodyPr>
          <a:lstStyle/>
          <a:p>
            <a:r>
              <a:rPr lang="es-MX" dirty="0"/>
              <a:t>Tomado de   </a:t>
            </a:r>
            <a:r>
              <a:rPr lang="es-MX" dirty="0">
                <a:hlinkClick r:id="rId2"/>
              </a:rPr>
              <a:t>https://civilgeeks.com</a:t>
            </a:r>
            <a:r>
              <a:rPr lang="es-MX" dirty="0"/>
              <a:t>  </a:t>
            </a:r>
            <a:r>
              <a:rPr lang="es-MX" dirty="0">
                <a:latin typeface="Calibri" panose="020F0502020204030204" pitchFamily="34" charset="0"/>
                <a:ea typeface="Calibri" panose="020F0502020204030204" pitchFamily="34" charset="0"/>
                <a:cs typeface="Times New Roman" panose="02020603050405020304" pitchFamily="18" charset="0"/>
              </a:rPr>
              <a:t>23 de septiembre de 2018, 08: 00</a:t>
            </a:r>
          </a:p>
          <a:p>
            <a:r>
              <a:rPr lang="es-MX" dirty="0"/>
              <a:t>      </a:t>
            </a:r>
          </a:p>
        </p:txBody>
      </p:sp>
      <p:sp>
        <p:nvSpPr>
          <p:cNvPr id="7" name="Rectángulo 6">
            <a:extLst>
              <a:ext uri="{FF2B5EF4-FFF2-40B4-BE49-F238E27FC236}">
                <a16:creationId xmlns:a16="http://schemas.microsoft.com/office/drawing/2014/main" xmlns="" id="{2924799C-9C66-4F7A-88EE-26DE07BBDCE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angle 1">
            <a:extLst>
              <a:ext uri="{FF2B5EF4-FFF2-40B4-BE49-F238E27FC236}">
                <a16:creationId xmlns:a16="http://schemas.microsoft.com/office/drawing/2014/main" xmlns="" id="{0E012E3C-DDA9-4479-AD67-421BB8B92C30}"/>
              </a:ext>
            </a:extLst>
          </p:cNvPr>
          <p:cNvSpPr>
            <a:spLocks noChangeArrowheads="1"/>
          </p:cNvSpPr>
          <p:nvPr/>
        </p:nvSpPr>
        <p:spPr bwMode="auto">
          <a:xfrm>
            <a:off x="4757530" y="8352"/>
            <a:ext cx="30082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400" b="1" dirty="0">
                <a:latin typeface="Arial Black" panose="020B0A04020102020204" pitchFamily="34" charset="0"/>
                <a:cs typeface="Times New Roman" panose="02020603050405020304" pitchFamily="18" charset="0"/>
              </a:rPr>
              <a:t>INTRODUCCIÓN</a:t>
            </a:r>
            <a:endParaRPr lang="es-ES" altLang="es-ES" dirty="0"/>
          </a:p>
        </p:txBody>
      </p:sp>
      <p:sp>
        <p:nvSpPr>
          <p:cNvPr id="9" name="CuadroTexto 8">
            <a:extLst>
              <a:ext uri="{FF2B5EF4-FFF2-40B4-BE49-F238E27FC236}">
                <a16:creationId xmlns:a16="http://schemas.microsoft.com/office/drawing/2014/main" xmlns="" id="{F7326AD3-30BA-4885-A853-156BDEBAB906}"/>
              </a:ext>
            </a:extLst>
          </p:cNvPr>
          <p:cNvSpPr txBox="1"/>
          <p:nvPr/>
        </p:nvSpPr>
        <p:spPr>
          <a:xfrm>
            <a:off x="121131" y="536304"/>
            <a:ext cx="12070869" cy="477054"/>
          </a:xfrm>
          <a:prstGeom prst="rect">
            <a:avLst/>
          </a:prstGeom>
          <a:noFill/>
        </p:spPr>
        <p:txBody>
          <a:bodyPr wrap="none" rtlCol="0">
            <a:spAutoFit/>
          </a:bodyPr>
          <a:lstStyle/>
          <a:p>
            <a:r>
              <a:rPr lang="es-MX" sz="2500" dirty="0">
                <a:solidFill>
                  <a:srgbClr val="FF0000"/>
                </a:solidFill>
                <a:effectLst>
                  <a:outerShdw blurRad="38100" dist="38100" dir="2700000" algn="tl">
                    <a:srgbClr val="000000">
                      <a:alpha val="43137"/>
                    </a:srgbClr>
                  </a:outerShdw>
                </a:effectLst>
                <a:latin typeface="Arial Black" panose="020B0A04020102020204" pitchFamily="34" charset="0"/>
              </a:rPr>
              <a:t>La información geotécnica es vital para el diseño de cimentaciones</a:t>
            </a:r>
          </a:p>
        </p:txBody>
      </p:sp>
      <p:pic>
        <p:nvPicPr>
          <p:cNvPr id="11" name="Imagen 10">
            <a:extLst>
              <a:ext uri="{FF2B5EF4-FFF2-40B4-BE49-F238E27FC236}">
                <a16:creationId xmlns:a16="http://schemas.microsoft.com/office/drawing/2014/main" xmlns="" id="{0F8DE669-413F-43A2-AE29-CABFAEE962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431" y="1865656"/>
            <a:ext cx="5340562" cy="3355701"/>
          </a:xfrm>
          <a:prstGeom prst="rect">
            <a:avLst/>
          </a:prstGeom>
        </p:spPr>
      </p:pic>
      <p:pic>
        <p:nvPicPr>
          <p:cNvPr id="12" name="Imagen 11">
            <a:extLst>
              <a:ext uri="{FF2B5EF4-FFF2-40B4-BE49-F238E27FC236}">
                <a16:creationId xmlns:a16="http://schemas.microsoft.com/office/drawing/2014/main" xmlns="" id="{677E0285-6DE6-4D00-9C2D-166B214F82D9}"/>
              </a:ext>
            </a:extLst>
          </p:cNvPr>
          <p:cNvPicPr>
            <a:picLocks noChangeAspect="1"/>
          </p:cNvPicPr>
          <p:nvPr/>
        </p:nvPicPr>
        <p:blipFill>
          <a:blip r:embed="rId4"/>
          <a:stretch>
            <a:fillRect/>
          </a:stretch>
        </p:blipFill>
        <p:spPr>
          <a:xfrm>
            <a:off x="0" y="1405315"/>
            <a:ext cx="5819775" cy="4838700"/>
          </a:xfrm>
          <a:prstGeom prst="rect">
            <a:avLst/>
          </a:prstGeom>
        </p:spPr>
      </p:pic>
    </p:spTree>
    <p:extLst>
      <p:ext uri="{BB962C8B-B14F-4D97-AF65-F5344CB8AC3E}">
        <p14:creationId xmlns:p14="http://schemas.microsoft.com/office/powerpoint/2010/main" val="1901440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187D986F-72E5-498B-AAC7-24AB9B838F18}"/>
              </a:ext>
            </a:extLst>
          </p:cNvPr>
          <p:cNvSpPr/>
          <p:nvPr/>
        </p:nvSpPr>
        <p:spPr>
          <a:xfrm>
            <a:off x="787478" y="569619"/>
            <a:ext cx="10530640" cy="477054"/>
          </a:xfrm>
          <a:prstGeom prst="rect">
            <a:avLst/>
          </a:prstGeom>
        </p:spPr>
        <p:txBody>
          <a:bodyPr wrap="none">
            <a:spAutoFit/>
          </a:bodyPr>
          <a:lstStyle/>
          <a:p>
            <a:pPr>
              <a:defRPr/>
            </a:pPr>
            <a:r>
              <a:rPr lang="es-MX" sz="2500" dirty="0">
                <a:solidFill>
                  <a:srgbClr val="FF0000"/>
                </a:solidFill>
                <a:effectLst>
                  <a:outerShdw blurRad="38100" dist="38100" dir="2700000" algn="tl">
                    <a:srgbClr val="000000">
                      <a:alpha val="43137"/>
                    </a:srgbClr>
                  </a:outerShdw>
                </a:effectLst>
                <a:latin typeface="Arial Black" panose="020B0A04020102020204" pitchFamily="34" charset="0"/>
              </a:rPr>
              <a:t>2.1 Los suelos en ingeniería geológica.</a:t>
            </a:r>
            <a:r>
              <a:rPr lang="es-MX" sz="2500" dirty="0">
                <a:solidFill>
                  <a:srgbClr val="FF0000"/>
                </a:solidFill>
                <a:latin typeface="Arial Black" panose="020B0A04020102020204" pitchFamily="34" charset="0"/>
              </a:rPr>
              <a:t> Origen y Formación</a:t>
            </a:r>
            <a:endParaRPr lang="es-MX" sz="2500" dirty="0">
              <a:solidFill>
                <a:srgbClr val="FF0000"/>
              </a:solidFill>
              <a:effectLst>
                <a:outerShdw blurRad="38100" dist="38100" dir="2700000" algn="tl">
                  <a:srgbClr val="000000">
                    <a:alpha val="43137"/>
                  </a:srgbClr>
                </a:outerShdw>
              </a:effectLst>
              <a:latin typeface="Arial Black" panose="020B0A04020102020204"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1344" y="1450880"/>
            <a:ext cx="6138546" cy="4597891"/>
          </a:xfrm>
          <a:prstGeom prst="rect">
            <a:avLst/>
          </a:prstGeom>
        </p:spPr>
      </p:pic>
      <p:sp>
        <p:nvSpPr>
          <p:cNvPr id="3" name="Rectángulo 2"/>
          <p:cNvSpPr/>
          <p:nvPr/>
        </p:nvSpPr>
        <p:spPr>
          <a:xfrm>
            <a:off x="2410797" y="6048771"/>
            <a:ext cx="6559640" cy="738664"/>
          </a:xfrm>
          <a:prstGeom prst="rect">
            <a:avLst/>
          </a:prstGeom>
        </p:spPr>
        <p:txBody>
          <a:bodyPr wrap="square">
            <a:spAutoFit/>
          </a:bodyPr>
          <a:lstStyle/>
          <a:p>
            <a:r>
              <a:rPr lang="es-MX" sz="1400" dirty="0" smtClean="0"/>
              <a:t>Foto tomada de www.solucionesespeciales.net/Index/Noticias/03Noticias/374445-Cual-es-el-mejor-diseno-de-construccion-para-una-casa-construida-sobre-suelo-arcilloso.aspx</a:t>
            </a:r>
            <a:endParaRPr lang="es-MX" sz="1400" dirty="0"/>
          </a:p>
        </p:txBody>
      </p:sp>
      <p:sp>
        <p:nvSpPr>
          <p:cNvPr id="5" name="CuadroTexto 4"/>
          <p:cNvSpPr txBox="1"/>
          <p:nvPr/>
        </p:nvSpPr>
        <p:spPr>
          <a:xfrm>
            <a:off x="526278" y="1050770"/>
            <a:ext cx="6096477" cy="400110"/>
          </a:xfrm>
          <a:prstGeom prst="rect">
            <a:avLst/>
          </a:prstGeom>
          <a:noFill/>
        </p:spPr>
        <p:txBody>
          <a:bodyPr wrap="none" rtlCol="0">
            <a:spAutoFit/>
          </a:bodyPr>
          <a:lstStyle/>
          <a:p>
            <a:r>
              <a:rPr lang="es-ES" sz="2000" b="1" dirty="0" smtClean="0"/>
              <a:t>¿Porqué es importante conocer la génesis de los suelos?</a:t>
            </a:r>
            <a:endParaRPr lang="es-MX" sz="2000" b="1" dirty="0"/>
          </a:p>
        </p:txBody>
      </p:sp>
    </p:spTree>
    <p:extLst>
      <p:ext uri="{BB962C8B-B14F-4D97-AF65-F5344CB8AC3E}">
        <p14:creationId xmlns:p14="http://schemas.microsoft.com/office/powerpoint/2010/main" val="25025814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331D9432-1C50-43CF-81C4-EAFF6C1B73A4}"/>
              </a:ext>
            </a:extLst>
          </p:cNvPr>
          <p:cNvPicPr>
            <a:picLocks noChangeAspect="1"/>
          </p:cNvPicPr>
          <p:nvPr/>
        </p:nvPicPr>
        <p:blipFill>
          <a:blip r:embed="rId2"/>
          <a:stretch>
            <a:fillRect/>
          </a:stretch>
        </p:blipFill>
        <p:spPr>
          <a:xfrm>
            <a:off x="0" y="1080052"/>
            <a:ext cx="12192000" cy="5221357"/>
          </a:xfrm>
          <a:prstGeom prst="rect">
            <a:avLst/>
          </a:prstGeom>
        </p:spPr>
      </p:pic>
      <p:sp>
        <p:nvSpPr>
          <p:cNvPr id="5" name="Rectángulo 4">
            <a:extLst>
              <a:ext uri="{FF2B5EF4-FFF2-40B4-BE49-F238E27FC236}">
                <a16:creationId xmlns:a16="http://schemas.microsoft.com/office/drawing/2014/main" xmlns="" id="{EEE2AC25-E2E4-40BD-AF0C-61231381E1C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CB35A569-CAB0-4B8E-B90D-8E22E73049E8}"/>
              </a:ext>
            </a:extLst>
          </p:cNvPr>
          <p:cNvSpPr/>
          <p:nvPr/>
        </p:nvSpPr>
        <p:spPr>
          <a:xfrm>
            <a:off x="1016628" y="-63788"/>
            <a:ext cx="10158743" cy="477054"/>
          </a:xfrm>
          <a:prstGeom prst="rect">
            <a:avLst/>
          </a:prstGeom>
        </p:spPr>
        <p:txBody>
          <a:bodyPr wrap="none">
            <a:spAutoFit/>
          </a:bodyPr>
          <a:lstStyle/>
          <a:p>
            <a:pPr>
              <a:defRPr/>
            </a:pPr>
            <a:r>
              <a:rPr lang="es-MX" sz="2400" dirty="0">
                <a:latin typeface="Arial Black" panose="020B0A04020102020204" pitchFamily="34" charset="0"/>
              </a:rPr>
              <a:t>2.1 Los suelos en ingeniería geológica. Origen y Formación</a:t>
            </a:r>
          </a:p>
        </p:txBody>
      </p:sp>
      <p:sp>
        <p:nvSpPr>
          <p:cNvPr id="7" name="Rectángulo 6">
            <a:extLst>
              <a:ext uri="{FF2B5EF4-FFF2-40B4-BE49-F238E27FC236}">
                <a16:creationId xmlns:a16="http://schemas.microsoft.com/office/drawing/2014/main" xmlns="" id="{F0A5E53B-D05C-4A77-B0E5-14D54A035DDD}"/>
              </a:ext>
            </a:extLst>
          </p:cNvPr>
          <p:cNvSpPr/>
          <p:nvPr/>
        </p:nvSpPr>
        <p:spPr>
          <a:xfrm>
            <a:off x="0" y="5932077"/>
            <a:ext cx="4399538" cy="369332"/>
          </a:xfrm>
          <a:prstGeom prst="rect">
            <a:avLst/>
          </a:prstGeom>
        </p:spPr>
        <p:txBody>
          <a:bodyPr wrap="none">
            <a:spAutoFit/>
          </a:bodyPr>
          <a:lstStyle/>
          <a:p>
            <a:r>
              <a:rPr lang="es-ES" b="1" dirty="0">
                <a:solidFill>
                  <a:srgbClr val="002060"/>
                </a:solidFill>
                <a:latin typeface="Arial" panose="020B0604020202020204" pitchFamily="34" charset="0"/>
                <a:cs typeface="Arial" panose="020B0604020202020204" pitchFamily="34" charset="0"/>
              </a:rPr>
              <a:t>Tomado de González de Vallejo (2002) </a:t>
            </a:r>
            <a:endParaRPr lang="es-MX" b="1" dirty="0">
              <a:solidFill>
                <a:srgbClr val="002060"/>
              </a:solidFill>
            </a:endParaRPr>
          </a:p>
        </p:txBody>
      </p:sp>
    </p:spTree>
    <p:extLst>
      <p:ext uri="{BB962C8B-B14F-4D97-AF65-F5344CB8AC3E}">
        <p14:creationId xmlns:p14="http://schemas.microsoft.com/office/powerpoint/2010/main" val="1455809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738</TotalTime>
  <Words>1587</Words>
  <Application>Microsoft Office PowerPoint</Application>
  <PresentationFormat>Panorámica</PresentationFormat>
  <Paragraphs>145</Paragraphs>
  <Slides>32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Arial Black</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89</cp:revision>
  <dcterms:created xsi:type="dcterms:W3CDTF">2016-01-27T02:01:43Z</dcterms:created>
  <dcterms:modified xsi:type="dcterms:W3CDTF">2018-09-25T21:44:50Z</dcterms:modified>
</cp:coreProperties>
</file>