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12" r:id="rId2"/>
    <p:sldId id="289" r:id="rId3"/>
    <p:sldId id="290" r:id="rId4"/>
    <p:sldId id="313" r:id="rId5"/>
    <p:sldId id="294" r:id="rId6"/>
    <p:sldId id="314" r:id="rId7"/>
    <p:sldId id="315" r:id="rId8"/>
    <p:sldId id="316" r:id="rId9"/>
    <p:sldId id="318" r:id="rId10"/>
    <p:sldId id="338" r:id="rId11"/>
    <p:sldId id="327" r:id="rId12"/>
    <p:sldId id="317" r:id="rId13"/>
    <p:sldId id="319" r:id="rId14"/>
    <p:sldId id="320" r:id="rId15"/>
    <p:sldId id="321" r:id="rId16"/>
    <p:sldId id="322" r:id="rId17"/>
    <p:sldId id="323" r:id="rId18"/>
    <p:sldId id="324" r:id="rId19"/>
    <p:sldId id="328" r:id="rId20"/>
    <p:sldId id="325" r:id="rId21"/>
    <p:sldId id="326" r:id="rId22"/>
    <p:sldId id="339" r:id="rId23"/>
    <p:sldId id="329" r:id="rId24"/>
    <p:sldId id="286" r:id="rId25"/>
    <p:sldId id="287" r:id="rId26"/>
    <p:sldId id="336" r:id="rId27"/>
    <p:sldId id="335" r:id="rId28"/>
    <p:sldId id="334" r:id="rId29"/>
    <p:sldId id="330" r:id="rId30"/>
    <p:sldId id="311" r:id="rId31"/>
    <p:sldId id="333" r:id="rId32"/>
    <p:sldId id="332" r:id="rId33"/>
    <p:sldId id="337" r:id="rId34"/>
    <p:sldId id="331" r:id="rId3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9939D9-FCFC-46E2-ACB2-C5A6EA71CC79}" type="datetimeFigureOut">
              <a:rPr lang="es-ES" smtClean="0"/>
              <a:t>25/09/2018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8F968-2F8C-4B6D-86B5-1650DBD78271}" type="slidenum">
              <a:rPr lang="es-ES" smtClean="0"/>
              <a:t>‹Nº›</a:t>
            </a:fld>
            <a:endParaRPr lang="es-ES"/>
          </a:p>
        </p:txBody>
      </p:sp>
    </p:spTree>
    <p:extLst>
      <p:ext uri="{BB962C8B-B14F-4D97-AF65-F5344CB8AC3E}">
        <p14:creationId xmlns:p14="http://schemas.microsoft.com/office/powerpoint/2010/main" val="1960760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76A17B59-0597-4A98-B95D-5ADABDC67833}" type="datetimeFigureOut">
              <a:rPr lang="es-ES" smtClean="0"/>
              <a:t>25/09/2018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678246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76A17B59-0597-4A98-B95D-5ADABDC67833}" type="datetimeFigureOut">
              <a:rPr lang="es-ES" smtClean="0"/>
              <a:t>25/09/2018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728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76A17B59-0597-4A98-B95D-5ADABDC67833}" type="datetimeFigureOut">
              <a:rPr lang="es-ES" smtClean="0"/>
              <a:t>25/09/2018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1027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76A17B59-0597-4A98-B95D-5ADABDC67833}" type="datetimeFigureOut">
              <a:rPr lang="es-ES" smtClean="0"/>
              <a:t>25/09/2018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36923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76A17B59-0597-4A98-B95D-5ADABDC67833}" type="datetimeFigureOut">
              <a:rPr lang="es-ES" smtClean="0"/>
              <a:t>25/09/2018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95913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76A17B59-0597-4A98-B95D-5ADABDC67833}" type="datetimeFigureOut">
              <a:rPr lang="es-ES" smtClean="0"/>
              <a:t>25/09/2018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71385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76A17B59-0597-4A98-B95D-5ADABDC67833}" type="datetimeFigureOut">
              <a:rPr lang="es-ES" smtClean="0"/>
              <a:t>25/09/2018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53585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76A17B59-0597-4A98-B95D-5ADABDC67833}" type="datetimeFigureOut">
              <a:rPr lang="es-ES" smtClean="0"/>
              <a:t>25/09/2018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1689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6A17B59-0597-4A98-B95D-5ADABDC67833}" type="datetimeFigureOut">
              <a:rPr lang="es-ES" smtClean="0"/>
              <a:t>25/09/2018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165811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25/09/2018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566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25/09/2018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490095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A17B59-0597-4A98-B95D-5ADABDC67833}" type="datetimeFigureOut">
              <a:rPr lang="es-ES" smtClean="0"/>
              <a:t>25/09/2018</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DF7BB-3CF4-4537-9909-50D9BF21A042}" type="slidenum">
              <a:rPr lang="es-ES" smtClean="0"/>
              <a:t>‹Nº›</a:t>
            </a:fld>
            <a:endParaRPr lang="es-ES"/>
          </a:p>
        </p:txBody>
      </p:sp>
    </p:spTree>
    <p:extLst>
      <p:ext uri="{BB962C8B-B14F-4D97-AF65-F5344CB8AC3E}">
        <p14:creationId xmlns:p14="http://schemas.microsoft.com/office/powerpoint/2010/main" val="850329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11477" y="592299"/>
            <a:ext cx="9789859" cy="2246769"/>
          </a:xfrm>
          <a:prstGeom prst="rect">
            <a:avLst/>
          </a:prstGeom>
        </p:spPr>
        <p:txBody>
          <a:bodyPr wrap="none">
            <a:spAutoFit/>
          </a:bodyPr>
          <a:lstStyle/>
          <a:p>
            <a:pPr algn="ctr"/>
            <a:r>
              <a:rPr lang="es-ES" sz="2800" b="1" dirty="0">
                <a:cs typeface="Arial" panose="020B0604020202020204" pitchFamily="34" charset="0"/>
              </a:rPr>
              <a:t>LICENCIATURA EN GEOLOGÍA AMBIENTAL Y RECURSOS HÍDRICOS</a:t>
            </a:r>
          </a:p>
          <a:p>
            <a:pPr algn="ctr"/>
            <a:endParaRPr lang="es-ES" sz="2800" b="1" dirty="0">
              <a:cs typeface="Arial" panose="020B0604020202020204" pitchFamily="34" charset="0"/>
            </a:endParaRPr>
          </a:p>
          <a:p>
            <a:pPr algn="ctr"/>
            <a:endParaRPr lang="es-MX" sz="2800" b="1" dirty="0">
              <a:cs typeface="Arial" panose="020B0604020202020204" pitchFamily="34" charset="0"/>
            </a:endParaRPr>
          </a:p>
          <a:p>
            <a:pPr algn="ctr"/>
            <a:r>
              <a:rPr lang="es-MX" sz="2800" b="1" dirty="0">
                <a:cs typeface="Arial" panose="020B0604020202020204" pitchFamily="34" charset="0"/>
              </a:rPr>
              <a:t>UNIDAD DE APRENDIZAJE: : </a:t>
            </a:r>
            <a:r>
              <a:rPr lang="es-ES" sz="2800" b="1" dirty="0"/>
              <a:t>GEOTECNIA APLICADA</a:t>
            </a:r>
          </a:p>
          <a:p>
            <a:pPr algn="ctr"/>
            <a:r>
              <a:rPr lang="es-ES" sz="2800" b="1" dirty="0"/>
              <a:t>Semestre en que se imparte: 4to</a:t>
            </a:r>
          </a:p>
        </p:txBody>
      </p:sp>
      <p:pic>
        <p:nvPicPr>
          <p:cNvPr id="6" name="Imagen 5"/>
          <p:cNvPicPr>
            <a:picLocks noChangeAspect="1"/>
          </p:cNvPicPr>
          <p:nvPr/>
        </p:nvPicPr>
        <p:blipFill>
          <a:blip r:embed="rId2"/>
          <a:stretch>
            <a:fillRect/>
          </a:stretch>
        </p:blipFill>
        <p:spPr>
          <a:xfrm>
            <a:off x="425341" y="3287460"/>
            <a:ext cx="1572272" cy="1346004"/>
          </a:xfrm>
          <a:prstGeom prst="rect">
            <a:avLst/>
          </a:prstGeom>
        </p:spPr>
      </p:pic>
      <p:sp>
        <p:nvSpPr>
          <p:cNvPr id="2" name="Rectángulo 1"/>
          <p:cNvSpPr/>
          <p:nvPr/>
        </p:nvSpPr>
        <p:spPr>
          <a:xfrm>
            <a:off x="2423043" y="3452630"/>
            <a:ext cx="3478261" cy="954107"/>
          </a:xfrm>
          <a:prstGeom prst="rect">
            <a:avLst/>
          </a:prstGeom>
        </p:spPr>
        <p:txBody>
          <a:bodyPr wrap="none">
            <a:spAutoFit/>
          </a:bodyPr>
          <a:lstStyle/>
          <a:p>
            <a:pPr algn="ctr"/>
            <a:r>
              <a:rPr lang="es-MX" sz="2800" b="1" dirty="0">
                <a:cs typeface="Arial" panose="020B0604020202020204" pitchFamily="34" charset="0"/>
              </a:rPr>
              <a:t>Facultad de Geografía</a:t>
            </a:r>
          </a:p>
          <a:p>
            <a:pPr algn="ctr"/>
            <a:r>
              <a:rPr lang="es-ES" sz="2800" b="1" dirty="0">
                <a:cs typeface="Arial" panose="020B0604020202020204" pitchFamily="34" charset="0"/>
              </a:rPr>
              <a:t>UAEM</a:t>
            </a:r>
            <a:endParaRPr lang="es-ES" sz="2800" b="1" dirty="0"/>
          </a:p>
        </p:txBody>
      </p:sp>
      <p:sp>
        <p:nvSpPr>
          <p:cNvPr id="3" name="CuadroTexto 2"/>
          <p:cNvSpPr txBox="1"/>
          <p:nvPr/>
        </p:nvSpPr>
        <p:spPr>
          <a:xfrm>
            <a:off x="4037431" y="5303520"/>
            <a:ext cx="3634135" cy="830997"/>
          </a:xfrm>
          <a:prstGeom prst="rect">
            <a:avLst/>
          </a:prstGeom>
          <a:noFill/>
        </p:spPr>
        <p:txBody>
          <a:bodyPr wrap="none" rtlCol="0">
            <a:spAutoFit/>
          </a:bodyPr>
          <a:lstStyle/>
          <a:p>
            <a:pPr algn="ctr"/>
            <a:r>
              <a:rPr lang="es-ES" sz="2400" b="1" dirty="0"/>
              <a:t>Dr. Alexis Ordaz Hernández</a:t>
            </a:r>
          </a:p>
          <a:p>
            <a:pPr algn="ctr"/>
            <a:r>
              <a:rPr lang="es-ES" sz="2400" b="1" dirty="0"/>
              <a:t>Septiembre del 2018</a:t>
            </a:r>
            <a:endParaRPr lang="es-MX" sz="2400" b="1" dirty="0"/>
          </a:p>
        </p:txBody>
      </p:sp>
    </p:spTree>
    <p:extLst>
      <p:ext uri="{BB962C8B-B14F-4D97-AF65-F5344CB8AC3E}">
        <p14:creationId xmlns:p14="http://schemas.microsoft.com/office/powerpoint/2010/main" val="28213626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B863456D-F5EB-4350-A7FA-9B4BA11D86C5}"/>
              </a:ext>
            </a:extLst>
          </p:cNvPr>
          <p:cNvSpPr/>
          <p:nvPr/>
        </p:nvSpPr>
        <p:spPr>
          <a:xfrm>
            <a:off x="1253726" y="865898"/>
            <a:ext cx="9736063" cy="553998"/>
          </a:xfrm>
          <a:prstGeom prst="rect">
            <a:avLst/>
          </a:prstGeom>
        </p:spPr>
        <p:txBody>
          <a:bodyPr wrap="none">
            <a:spAutoFit/>
          </a:bodyPr>
          <a:lstStyle/>
          <a:p>
            <a:pPr>
              <a:defRPr/>
            </a:pPr>
            <a:r>
              <a:rPr lang="es-MX" sz="3000" b="1" dirty="0">
                <a:solidFill>
                  <a:srgbClr val="FF0000"/>
                </a:solidFill>
                <a:latin typeface="Arial Black" panose="020B0A04020102020204" pitchFamily="34" charset="0"/>
              </a:rPr>
              <a:t>3.1 </a:t>
            </a:r>
            <a:r>
              <a:rPr lang="es-ES" sz="3000" b="1" dirty="0">
                <a:solidFill>
                  <a:srgbClr val="FF0000"/>
                </a:solidFill>
                <a:latin typeface="Arial Black" panose="020B0A04020102020204" pitchFamily="34" charset="0"/>
              </a:rPr>
              <a:t>Distribución granulométrica en los suelos</a:t>
            </a:r>
            <a:endParaRPr lang="es-MX" sz="3000" b="1" dirty="0">
              <a:solidFill>
                <a:srgbClr val="FF0000"/>
              </a:solidFill>
              <a:latin typeface="Arial Black" panose="020B0A04020102020204" pitchFamily="34" charset="0"/>
            </a:endParaRPr>
          </a:p>
        </p:txBody>
      </p:sp>
      <p:sp>
        <p:nvSpPr>
          <p:cNvPr id="3" name="CuadroTexto 2"/>
          <p:cNvSpPr txBox="1"/>
          <p:nvPr/>
        </p:nvSpPr>
        <p:spPr>
          <a:xfrm>
            <a:off x="296214" y="1584846"/>
            <a:ext cx="8250079" cy="400110"/>
          </a:xfrm>
          <a:prstGeom prst="rect">
            <a:avLst/>
          </a:prstGeom>
          <a:noFill/>
        </p:spPr>
        <p:txBody>
          <a:bodyPr wrap="none" rtlCol="0">
            <a:spAutoFit/>
          </a:bodyPr>
          <a:lstStyle/>
          <a:p>
            <a:r>
              <a:rPr lang="es-ES" sz="2000" b="1" dirty="0" smtClean="0"/>
              <a:t>¿En que favorece un buen conocimiento de la granulometría de los suelos?</a:t>
            </a:r>
            <a:endParaRPr lang="es-MX" sz="2000" b="1" dirty="0"/>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5294" y="2149906"/>
            <a:ext cx="7112911" cy="4201063"/>
          </a:xfrm>
          <a:prstGeom prst="rect">
            <a:avLst/>
          </a:prstGeom>
        </p:spPr>
      </p:pic>
    </p:spTree>
    <p:extLst>
      <p:ext uri="{BB962C8B-B14F-4D97-AF65-F5344CB8AC3E}">
        <p14:creationId xmlns:p14="http://schemas.microsoft.com/office/powerpoint/2010/main" val="27460734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3313043" y="0"/>
            <a:ext cx="724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a:defRPr/>
            </a:pPr>
            <a:r>
              <a:rPr lang="es-MX" sz="2400" b="1" dirty="0"/>
              <a:t>3.1 </a:t>
            </a:r>
            <a:r>
              <a:rPr lang="es-ES" sz="2400" b="1" dirty="0"/>
              <a:t>Distribución granulométrica en los suelos</a:t>
            </a:r>
            <a:endParaRPr lang="es-MX" sz="2400" b="1" dirty="0"/>
          </a:p>
        </p:txBody>
      </p:sp>
      <p:sp>
        <p:nvSpPr>
          <p:cNvPr id="2" name="Rectángulo 1">
            <a:extLst>
              <a:ext uri="{FF2B5EF4-FFF2-40B4-BE49-F238E27FC236}">
                <a16:creationId xmlns:a16="http://schemas.microsoft.com/office/drawing/2014/main" xmlns="" id="{6C731C02-FFB4-487F-9B4E-73DE2E2B240F}"/>
              </a:ext>
            </a:extLst>
          </p:cNvPr>
          <p:cNvSpPr/>
          <p:nvPr/>
        </p:nvSpPr>
        <p:spPr>
          <a:xfrm>
            <a:off x="424069" y="1357701"/>
            <a:ext cx="11516140" cy="3554819"/>
          </a:xfrm>
          <a:prstGeom prst="rect">
            <a:avLst/>
          </a:prstGeom>
        </p:spPr>
        <p:txBody>
          <a:bodyPr wrap="square">
            <a:spAutoFit/>
          </a:bodyPr>
          <a:lstStyle/>
          <a:p>
            <a:r>
              <a:rPr lang="es-MX" sz="2500" dirty="0"/>
              <a:t>El </a:t>
            </a:r>
            <a:r>
              <a:rPr lang="es-MX" sz="2500" i="1" dirty="0"/>
              <a:t>análisis mecánico </a:t>
            </a:r>
            <a:r>
              <a:rPr lang="es-MX" sz="2500" dirty="0"/>
              <a:t>es la determinación de la gama de tamaños de partículas presentes en un suelo, expresados como un porcentaje del peso seco total (o masa). </a:t>
            </a:r>
          </a:p>
          <a:p>
            <a:endParaRPr lang="es-MX" sz="2500" dirty="0"/>
          </a:p>
          <a:p>
            <a:r>
              <a:rPr lang="es-MX" sz="2500" dirty="0"/>
              <a:t>Generalmente se utilizan dos métodos para encontrar la distribución de tamaño de partícula de suelo:</a:t>
            </a:r>
          </a:p>
          <a:p>
            <a:endParaRPr lang="es-MX" sz="2500" dirty="0"/>
          </a:p>
          <a:p>
            <a:r>
              <a:rPr lang="es-MX" sz="2500" dirty="0"/>
              <a:t> (1) </a:t>
            </a:r>
            <a:r>
              <a:rPr lang="es-MX" sz="2500" i="1" dirty="0"/>
              <a:t>análisis de tamiz </a:t>
            </a:r>
            <a:r>
              <a:rPr lang="es-MX" sz="2500" dirty="0"/>
              <a:t>para tamaños de partículas mayores de 0.075 mm de diámetro.</a:t>
            </a:r>
          </a:p>
          <a:p>
            <a:r>
              <a:rPr lang="es-MX" sz="2500" dirty="0"/>
              <a:t>(2) </a:t>
            </a:r>
            <a:r>
              <a:rPr lang="es-MX" sz="2500" i="1" dirty="0"/>
              <a:t>análisis de hidrómetro </a:t>
            </a:r>
            <a:r>
              <a:rPr lang="es-MX" sz="2500" dirty="0"/>
              <a:t>para tamaños de partículas más pequeñas que 0.075 mm de diámetro.</a:t>
            </a:r>
          </a:p>
        </p:txBody>
      </p:sp>
      <p:sp>
        <p:nvSpPr>
          <p:cNvPr id="3" name="Rectángulo 2">
            <a:extLst>
              <a:ext uri="{FF2B5EF4-FFF2-40B4-BE49-F238E27FC236}">
                <a16:creationId xmlns:a16="http://schemas.microsoft.com/office/drawing/2014/main" xmlns="" id="{C4BE7E73-E27B-4D46-B2B7-C007B28EE733}"/>
              </a:ext>
            </a:extLst>
          </p:cNvPr>
          <p:cNvSpPr/>
          <p:nvPr/>
        </p:nvSpPr>
        <p:spPr>
          <a:xfrm>
            <a:off x="826625" y="671156"/>
            <a:ext cx="4972836" cy="477054"/>
          </a:xfrm>
          <a:prstGeom prst="rect">
            <a:avLst/>
          </a:prstGeom>
        </p:spPr>
        <p:txBody>
          <a:bodyPr wrap="none">
            <a:spAutoFit/>
          </a:bodyPr>
          <a:lstStyle/>
          <a:p>
            <a:r>
              <a:rPr lang="es-MX" sz="2500" b="1" dirty="0">
                <a:latin typeface="Arial Black" panose="020B0A04020102020204" pitchFamily="34" charset="0"/>
              </a:rPr>
              <a:t>Análisis mecánico de suelo</a:t>
            </a:r>
            <a:endParaRPr lang="es-MX" sz="2500" dirty="0">
              <a:latin typeface="Arial Black" panose="020B0A04020102020204" pitchFamily="34" charset="0"/>
            </a:endParaRPr>
          </a:p>
        </p:txBody>
      </p:sp>
    </p:spTree>
    <p:extLst>
      <p:ext uri="{BB962C8B-B14F-4D97-AF65-F5344CB8AC3E}">
        <p14:creationId xmlns:p14="http://schemas.microsoft.com/office/powerpoint/2010/main" val="11772791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3313043" y="0"/>
            <a:ext cx="724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a:defRPr/>
            </a:pPr>
            <a:r>
              <a:rPr lang="es-MX" sz="2400" b="1" dirty="0"/>
              <a:t>3.1 </a:t>
            </a:r>
            <a:r>
              <a:rPr lang="es-ES" sz="2400" b="1" dirty="0"/>
              <a:t>Distribución granulométrica en los suelos</a:t>
            </a:r>
            <a:endParaRPr lang="es-MX" sz="2400" b="1" dirty="0"/>
          </a:p>
        </p:txBody>
      </p:sp>
      <p:sp>
        <p:nvSpPr>
          <p:cNvPr id="3" name="Rectángulo 2">
            <a:extLst>
              <a:ext uri="{FF2B5EF4-FFF2-40B4-BE49-F238E27FC236}">
                <a16:creationId xmlns:a16="http://schemas.microsoft.com/office/drawing/2014/main" xmlns="" id="{4D537DF7-7826-4EA1-AE55-6C613B24236F}"/>
              </a:ext>
            </a:extLst>
          </p:cNvPr>
          <p:cNvSpPr/>
          <p:nvPr/>
        </p:nvSpPr>
        <p:spPr>
          <a:xfrm>
            <a:off x="657439" y="739674"/>
            <a:ext cx="2489208" cy="477054"/>
          </a:xfrm>
          <a:prstGeom prst="rect">
            <a:avLst/>
          </a:prstGeom>
        </p:spPr>
        <p:txBody>
          <a:bodyPr wrap="none">
            <a:spAutoFit/>
          </a:bodyPr>
          <a:lstStyle/>
          <a:p>
            <a:r>
              <a:rPr lang="es-MX" sz="2500" b="1" i="1" dirty="0"/>
              <a:t>Análisis de tamiz </a:t>
            </a:r>
            <a:endParaRPr lang="es-MX" sz="2500" b="1" dirty="0"/>
          </a:p>
        </p:txBody>
      </p:sp>
      <p:pic>
        <p:nvPicPr>
          <p:cNvPr id="4" name="Imagen 3">
            <a:extLst>
              <a:ext uri="{FF2B5EF4-FFF2-40B4-BE49-F238E27FC236}">
                <a16:creationId xmlns:a16="http://schemas.microsoft.com/office/drawing/2014/main" xmlns="" id="{5DAAD22A-76D7-43B7-89AF-5DCDD72E0EDE}"/>
              </a:ext>
            </a:extLst>
          </p:cNvPr>
          <p:cNvPicPr>
            <a:picLocks noChangeAspect="1"/>
          </p:cNvPicPr>
          <p:nvPr/>
        </p:nvPicPr>
        <p:blipFill>
          <a:blip r:embed="rId2"/>
          <a:stretch>
            <a:fillRect/>
          </a:stretch>
        </p:blipFill>
        <p:spPr>
          <a:xfrm>
            <a:off x="5738340" y="413266"/>
            <a:ext cx="5796221" cy="6396335"/>
          </a:xfrm>
          <a:prstGeom prst="rect">
            <a:avLst/>
          </a:prstGeom>
        </p:spPr>
      </p:pic>
      <p:pic>
        <p:nvPicPr>
          <p:cNvPr id="7" name="Imagen 6">
            <a:extLst>
              <a:ext uri="{FF2B5EF4-FFF2-40B4-BE49-F238E27FC236}">
                <a16:creationId xmlns:a16="http://schemas.microsoft.com/office/drawing/2014/main" xmlns="" id="{4A1B9164-F48C-438A-87A9-5DA99562564D}"/>
              </a:ext>
            </a:extLst>
          </p:cNvPr>
          <p:cNvPicPr>
            <a:picLocks noChangeAspect="1"/>
          </p:cNvPicPr>
          <p:nvPr/>
        </p:nvPicPr>
        <p:blipFill>
          <a:blip r:embed="rId3"/>
          <a:stretch>
            <a:fillRect/>
          </a:stretch>
        </p:blipFill>
        <p:spPr>
          <a:xfrm>
            <a:off x="657439" y="1394538"/>
            <a:ext cx="2892759" cy="5148130"/>
          </a:xfrm>
          <a:prstGeom prst="rect">
            <a:avLst/>
          </a:prstGeom>
        </p:spPr>
      </p:pic>
    </p:spTree>
    <p:extLst>
      <p:ext uri="{BB962C8B-B14F-4D97-AF65-F5344CB8AC3E}">
        <p14:creationId xmlns:p14="http://schemas.microsoft.com/office/powerpoint/2010/main" val="23937377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3313043" y="0"/>
            <a:ext cx="724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a:defRPr/>
            </a:pPr>
            <a:r>
              <a:rPr lang="es-MX" sz="2400" b="1" dirty="0"/>
              <a:t>3.1 </a:t>
            </a:r>
            <a:r>
              <a:rPr lang="es-ES" sz="2400" b="1" dirty="0"/>
              <a:t>Distribución granulométrica en los suelos</a:t>
            </a:r>
            <a:endParaRPr lang="es-MX" sz="2400" b="1" dirty="0"/>
          </a:p>
        </p:txBody>
      </p:sp>
      <p:sp>
        <p:nvSpPr>
          <p:cNvPr id="2" name="CuadroTexto 1">
            <a:extLst>
              <a:ext uri="{FF2B5EF4-FFF2-40B4-BE49-F238E27FC236}">
                <a16:creationId xmlns:a16="http://schemas.microsoft.com/office/drawing/2014/main" xmlns="" id="{1C8D91E5-5967-4433-961F-03469870594A}"/>
              </a:ext>
            </a:extLst>
          </p:cNvPr>
          <p:cNvSpPr txBox="1"/>
          <p:nvPr/>
        </p:nvSpPr>
        <p:spPr>
          <a:xfrm>
            <a:off x="560185" y="764676"/>
            <a:ext cx="9772355" cy="477054"/>
          </a:xfrm>
          <a:prstGeom prst="rect">
            <a:avLst/>
          </a:prstGeom>
          <a:noFill/>
        </p:spPr>
        <p:txBody>
          <a:bodyPr wrap="none" rtlCol="0">
            <a:spAutoFit/>
          </a:bodyPr>
          <a:lstStyle/>
          <a:p>
            <a:r>
              <a:rPr lang="es-MX" sz="2500" b="1" dirty="0" err="1"/>
              <a:t>Braja</a:t>
            </a:r>
            <a:r>
              <a:rPr lang="es-MX" sz="2500" b="1" dirty="0"/>
              <a:t> (2015), resume el análisis granulométrico en los siguientes pasos:</a:t>
            </a:r>
            <a:endParaRPr lang="es-MX" sz="2500" dirty="0"/>
          </a:p>
        </p:txBody>
      </p:sp>
      <p:pic>
        <p:nvPicPr>
          <p:cNvPr id="3" name="Imagen 2">
            <a:extLst>
              <a:ext uri="{FF2B5EF4-FFF2-40B4-BE49-F238E27FC236}">
                <a16:creationId xmlns:a16="http://schemas.microsoft.com/office/drawing/2014/main" xmlns="" id="{7C0B22B9-1120-4E50-BA59-CAD0214E38D9}"/>
              </a:ext>
            </a:extLst>
          </p:cNvPr>
          <p:cNvPicPr>
            <a:picLocks noChangeAspect="1"/>
          </p:cNvPicPr>
          <p:nvPr/>
        </p:nvPicPr>
        <p:blipFill>
          <a:blip r:embed="rId2"/>
          <a:stretch>
            <a:fillRect/>
          </a:stretch>
        </p:blipFill>
        <p:spPr>
          <a:xfrm>
            <a:off x="330741" y="1281055"/>
            <a:ext cx="10562545" cy="4968097"/>
          </a:xfrm>
          <a:prstGeom prst="rect">
            <a:avLst/>
          </a:prstGeom>
        </p:spPr>
      </p:pic>
    </p:spTree>
    <p:extLst>
      <p:ext uri="{BB962C8B-B14F-4D97-AF65-F5344CB8AC3E}">
        <p14:creationId xmlns:p14="http://schemas.microsoft.com/office/powerpoint/2010/main" val="34637217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3313043" y="0"/>
            <a:ext cx="724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a:defRPr/>
            </a:pPr>
            <a:r>
              <a:rPr lang="es-MX" sz="2400" b="1" dirty="0"/>
              <a:t>3.1 </a:t>
            </a:r>
            <a:r>
              <a:rPr lang="es-ES" sz="2400" b="1" dirty="0"/>
              <a:t>Distribución granulométrica en los suelos</a:t>
            </a:r>
            <a:endParaRPr lang="es-MX" sz="2400" b="1" dirty="0"/>
          </a:p>
        </p:txBody>
      </p:sp>
      <p:sp>
        <p:nvSpPr>
          <p:cNvPr id="2" name="Rectángulo 1">
            <a:extLst>
              <a:ext uri="{FF2B5EF4-FFF2-40B4-BE49-F238E27FC236}">
                <a16:creationId xmlns:a16="http://schemas.microsoft.com/office/drawing/2014/main" xmlns="" id="{4DF59E5D-16F5-43B0-AAB6-8FB4064EFEE4}"/>
              </a:ext>
            </a:extLst>
          </p:cNvPr>
          <p:cNvSpPr/>
          <p:nvPr/>
        </p:nvSpPr>
        <p:spPr>
          <a:xfrm>
            <a:off x="225286" y="1669918"/>
            <a:ext cx="11741428" cy="2785378"/>
          </a:xfrm>
          <a:prstGeom prst="rect">
            <a:avLst/>
          </a:prstGeom>
        </p:spPr>
        <p:txBody>
          <a:bodyPr wrap="square">
            <a:spAutoFit/>
          </a:bodyPr>
          <a:lstStyle/>
          <a:p>
            <a:pPr algn="just"/>
            <a:r>
              <a:rPr lang="es-MX" sz="2500" b="1" i="1" dirty="0"/>
              <a:t>Análisis de hidrómetro</a:t>
            </a:r>
          </a:p>
          <a:p>
            <a:pPr algn="just"/>
            <a:endParaRPr lang="es-MX" sz="2500" b="1" i="1" dirty="0"/>
          </a:p>
          <a:p>
            <a:pPr algn="just"/>
            <a:r>
              <a:rPr lang="es-MX" sz="2500" dirty="0"/>
              <a:t>El análisis de hidrómetro se basa en el principio de la sedimentación de los granos del suelo en agua. Cuando una muestra de suelo se dispersa en agua, las partículas se depositan a diferentes velocidades, en función de su forma, tamaño y peso. Por simplicidad, se supone que todas las partículas de suelo son esferas y que la velocidad de las partículas del suelo puede ser expresada por la </a:t>
            </a:r>
            <a:r>
              <a:rPr lang="es-MX" sz="2500" i="1" dirty="0"/>
              <a:t>ley de Stokes</a:t>
            </a:r>
            <a:endParaRPr lang="es-MX" sz="2500" dirty="0"/>
          </a:p>
        </p:txBody>
      </p:sp>
    </p:spTree>
    <p:extLst>
      <p:ext uri="{BB962C8B-B14F-4D97-AF65-F5344CB8AC3E}">
        <p14:creationId xmlns:p14="http://schemas.microsoft.com/office/powerpoint/2010/main" val="2751831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3313043" y="0"/>
            <a:ext cx="724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a:defRPr/>
            </a:pPr>
            <a:r>
              <a:rPr lang="es-MX" sz="2400" b="1" dirty="0"/>
              <a:t>3.1 </a:t>
            </a:r>
            <a:r>
              <a:rPr lang="es-ES" sz="2400" b="1" dirty="0"/>
              <a:t>Distribución granulométrica en los suelos</a:t>
            </a:r>
            <a:endParaRPr lang="es-MX" sz="2400" b="1" dirty="0"/>
          </a:p>
        </p:txBody>
      </p:sp>
      <p:pic>
        <p:nvPicPr>
          <p:cNvPr id="2" name="Imagen 1">
            <a:extLst>
              <a:ext uri="{FF2B5EF4-FFF2-40B4-BE49-F238E27FC236}">
                <a16:creationId xmlns:a16="http://schemas.microsoft.com/office/drawing/2014/main" xmlns="" id="{AAD5772F-90BA-4C67-8381-185DEBFF0015}"/>
              </a:ext>
            </a:extLst>
          </p:cNvPr>
          <p:cNvPicPr>
            <a:picLocks noChangeAspect="1"/>
          </p:cNvPicPr>
          <p:nvPr/>
        </p:nvPicPr>
        <p:blipFill>
          <a:blip r:embed="rId2"/>
          <a:stretch>
            <a:fillRect/>
          </a:stretch>
        </p:blipFill>
        <p:spPr>
          <a:xfrm>
            <a:off x="1497702" y="461665"/>
            <a:ext cx="7964350" cy="5654387"/>
          </a:xfrm>
          <a:prstGeom prst="rect">
            <a:avLst/>
          </a:prstGeom>
        </p:spPr>
      </p:pic>
      <p:sp>
        <p:nvSpPr>
          <p:cNvPr id="3" name="Rectángulo 2">
            <a:extLst>
              <a:ext uri="{FF2B5EF4-FFF2-40B4-BE49-F238E27FC236}">
                <a16:creationId xmlns:a16="http://schemas.microsoft.com/office/drawing/2014/main" xmlns="" id="{EEB67A30-8F7D-4220-8D02-A1114F195CDF}"/>
              </a:ext>
            </a:extLst>
          </p:cNvPr>
          <p:cNvSpPr/>
          <p:nvPr/>
        </p:nvSpPr>
        <p:spPr>
          <a:xfrm>
            <a:off x="1338676" y="6027003"/>
            <a:ext cx="8560698" cy="369332"/>
          </a:xfrm>
          <a:prstGeom prst="rect">
            <a:avLst/>
          </a:prstGeom>
        </p:spPr>
        <p:txBody>
          <a:bodyPr wrap="square">
            <a:spAutoFit/>
          </a:bodyPr>
          <a:lstStyle/>
          <a:p>
            <a:r>
              <a:rPr lang="es-MX" dirty="0"/>
              <a:t>Tomado de https://es.slideshare.net/Alexander159/granulometria-por-sedimentacin</a:t>
            </a:r>
          </a:p>
        </p:txBody>
      </p:sp>
    </p:spTree>
    <p:extLst>
      <p:ext uri="{BB962C8B-B14F-4D97-AF65-F5344CB8AC3E}">
        <p14:creationId xmlns:p14="http://schemas.microsoft.com/office/powerpoint/2010/main" val="35360554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3313043" y="0"/>
            <a:ext cx="724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a:defRPr/>
            </a:pPr>
            <a:r>
              <a:rPr lang="es-MX" sz="2400" b="1" dirty="0"/>
              <a:t>3.1 </a:t>
            </a:r>
            <a:r>
              <a:rPr lang="es-ES" sz="2400" b="1" dirty="0"/>
              <a:t>Distribución granulométrica en los suelos</a:t>
            </a:r>
            <a:endParaRPr lang="es-MX" sz="2400" b="1" dirty="0"/>
          </a:p>
        </p:txBody>
      </p:sp>
      <p:pic>
        <p:nvPicPr>
          <p:cNvPr id="2" name="Imagen 1">
            <a:extLst>
              <a:ext uri="{FF2B5EF4-FFF2-40B4-BE49-F238E27FC236}">
                <a16:creationId xmlns:a16="http://schemas.microsoft.com/office/drawing/2014/main" xmlns="" id="{9DD53EBA-B745-44EA-B541-B05863F6DD4B}"/>
              </a:ext>
            </a:extLst>
          </p:cNvPr>
          <p:cNvPicPr>
            <a:picLocks noChangeAspect="1"/>
          </p:cNvPicPr>
          <p:nvPr/>
        </p:nvPicPr>
        <p:blipFill>
          <a:blip r:embed="rId2"/>
          <a:stretch>
            <a:fillRect/>
          </a:stretch>
        </p:blipFill>
        <p:spPr>
          <a:xfrm>
            <a:off x="1730856" y="1088200"/>
            <a:ext cx="7132439" cy="5346607"/>
          </a:xfrm>
          <a:prstGeom prst="rect">
            <a:avLst/>
          </a:prstGeom>
        </p:spPr>
      </p:pic>
      <p:sp>
        <p:nvSpPr>
          <p:cNvPr id="3" name="Rectángulo 2">
            <a:extLst>
              <a:ext uri="{FF2B5EF4-FFF2-40B4-BE49-F238E27FC236}">
                <a16:creationId xmlns:a16="http://schemas.microsoft.com/office/drawing/2014/main" xmlns="" id="{39C7DAD8-0F09-4265-862F-5B92E9B5E81B}"/>
              </a:ext>
            </a:extLst>
          </p:cNvPr>
          <p:cNvSpPr/>
          <p:nvPr/>
        </p:nvSpPr>
        <p:spPr>
          <a:xfrm>
            <a:off x="198782" y="611146"/>
            <a:ext cx="11039061" cy="477054"/>
          </a:xfrm>
          <a:prstGeom prst="rect">
            <a:avLst/>
          </a:prstGeom>
        </p:spPr>
        <p:txBody>
          <a:bodyPr wrap="square">
            <a:spAutoFit/>
          </a:bodyPr>
          <a:lstStyle/>
          <a:p>
            <a:r>
              <a:rPr lang="es-MX" sz="2500" b="1" dirty="0"/>
              <a:t>Curva de distribución de tamaño de partícula: análisis de tamiz y de hidrómetro</a:t>
            </a:r>
          </a:p>
        </p:txBody>
      </p:sp>
      <p:sp>
        <p:nvSpPr>
          <p:cNvPr id="4" name="Rectángulo 3">
            <a:extLst>
              <a:ext uri="{FF2B5EF4-FFF2-40B4-BE49-F238E27FC236}">
                <a16:creationId xmlns:a16="http://schemas.microsoft.com/office/drawing/2014/main" xmlns="" id="{E0FF0D8E-95B0-4179-A64F-C0CA120899DE}"/>
              </a:ext>
            </a:extLst>
          </p:cNvPr>
          <p:cNvSpPr/>
          <p:nvPr/>
        </p:nvSpPr>
        <p:spPr>
          <a:xfrm>
            <a:off x="2202009" y="6488668"/>
            <a:ext cx="2565767" cy="369332"/>
          </a:xfrm>
          <a:prstGeom prst="rect">
            <a:avLst/>
          </a:prstGeom>
        </p:spPr>
        <p:txBody>
          <a:bodyPr wrap="none">
            <a:spAutoFit/>
          </a:bodyPr>
          <a:lstStyle/>
          <a:p>
            <a:r>
              <a:rPr lang="es-MX" b="1" dirty="0"/>
              <a:t>Tomado de </a:t>
            </a:r>
            <a:r>
              <a:rPr lang="es-MX" b="1" dirty="0" err="1"/>
              <a:t>Braja</a:t>
            </a:r>
            <a:r>
              <a:rPr lang="es-MX" b="1" dirty="0"/>
              <a:t> (2015) </a:t>
            </a:r>
            <a:endParaRPr lang="es-MX" dirty="0"/>
          </a:p>
        </p:txBody>
      </p:sp>
    </p:spTree>
    <p:extLst>
      <p:ext uri="{BB962C8B-B14F-4D97-AF65-F5344CB8AC3E}">
        <p14:creationId xmlns:p14="http://schemas.microsoft.com/office/powerpoint/2010/main" val="20371518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3313043" y="0"/>
            <a:ext cx="724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a:defRPr/>
            </a:pPr>
            <a:r>
              <a:rPr lang="es-MX" sz="2400" b="1" dirty="0"/>
              <a:t>3.1 </a:t>
            </a:r>
            <a:r>
              <a:rPr lang="es-ES" sz="2400" b="1" dirty="0"/>
              <a:t>Distribución granulométrica en los suelos</a:t>
            </a:r>
            <a:endParaRPr lang="es-MX" sz="2400" b="1" dirty="0"/>
          </a:p>
        </p:txBody>
      </p:sp>
      <p:pic>
        <p:nvPicPr>
          <p:cNvPr id="2" name="Imagen 1">
            <a:extLst>
              <a:ext uri="{FF2B5EF4-FFF2-40B4-BE49-F238E27FC236}">
                <a16:creationId xmlns:a16="http://schemas.microsoft.com/office/drawing/2014/main" xmlns="" id="{C9BA75BC-15A8-43CF-A372-4FC840BCDBEF}"/>
              </a:ext>
            </a:extLst>
          </p:cNvPr>
          <p:cNvPicPr>
            <a:picLocks noChangeAspect="1"/>
          </p:cNvPicPr>
          <p:nvPr/>
        </p:nvPicPr>
        <p:blipFill>
          <a:blip r:embed="rId2"/>
          <a:stretch>
            <a:fillRect/>
          </a:stretch>
        </p:blipFill>
        <p:spPr>
          <a:xfrm>
            <a:off x="145774" y="1022579"/>
            <a:ext cx="11584093" cy="3814465"/>
          </a:xfrm>
          <a:prstGeom prst="rect">
            <a:avLst/>
          </a:prstGeom>
        </p:spPr>
      </p:pic>
    </p:spTree>
    <p:extLst>
      <p:ext uri="{BB962C8B-B14F-4D97-AF65-F5344CB8AC3E}">
        <p14:creationId xmlns:p14="http://schemas.microsoft.com/office/powerpoint/2010/main" val="35139382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3313043" y="0"/>
            <a:ext cx="724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a:defRPr/>
            </a:pPr>
            <a:r>
              <a:rPr lang="es-MX" sz="2400" b="1" dirty="0"/>
              <a:t>3.1 </a:t>
            </a:r>
            <a:r>
              <a:rPr lang="es-ES" sz="2400" b="1" dirty="0"/>
              <a:t>Distribución granulométrica en los suelos</a:t>
            </a:r>
            <a:endParaRPr lang="es-MX" sz="2400" b="1" dirty="0"/>
          </a:p>
        </p:txBody>
      </p:sp>
      <p:sp>
        <p:nvSpPr>
          <p:cNvPr id="4" name="Rectángulo 3">
            <a:extLst>
              <a:ext uri="{FF2B5EF4-FFF2-40B4-BE49-F238E27FC236}">
                <a16:creationId xmlns:a16="http://schemas.microsoft.com/office/drawing/2014/main" xmlns="" id="{48566FC6-870B-4B5C-ADD0-DDF2381A303D}"/>
              </a:ext>
            </a:extLst>
          </p:cNvPr>
          <p:cNvSpPr/>
          <p:nvPr/>
        </p:nvSpPr>
        <p:spPr>
          <a:xfrm>
            <a:off x="4943061" y="6380946"/>
            <a:ext cx="5759654" cy="477054"/>
          </a:xfrm>
          <a:prstGeom prst="rect">
            <a:avLst/>
          </a:prstGeom>
        </p:spPr>
        <p:txBody>
          <a:bodyPr wrap="none">
            <a:spAutoFit/>
          </a:bodyPr>
          <a:lstStyle/>
          <a:p>
            <a:r>
              <a:rPr lang="es-MX" sz="2500" dirty="0"/>
              <a:t>Definición de </a:t>
            </a:r>
            <a:r>
              <a:rPr lang="es-MX" sz="2500" i="1" dirty="0"/>
              <a:t>D</a:t>
            </a:r>
            <a:r>
              <a:rPr lang="es-MX" sz="1200" dirty="0"/>
              <a:t>10</a:t>
            </a:r>
            <a:r>
              <a:rPr lang="es-MX" sz="2500" dirty="0"/>
              <a:t>, </a:t>
            </a:r>
            <a:r>
              <a:rPr lang="es-MX" sz="2500" i="1" dirty="0"/>
              <a:t>D</a:t>
            </a:r>
            <a:r>
              <a:rPr lang="es-MX" sz="1200" dirty="0"/>
              <a:t>30</a:t>
            </a:r>
            <a:r>
              <a:rPr lang="es-MX" sz="2500" dirty="0"/>
              <a:t> y </a:t>
            </a:r>
            <a:r>
              <a:rPr lang="es-MX" sz="2500" i="1" dirty="0"/>
              <a:t>D</a:t>
            </a:r>
            <a:r>
              <a:rPr lang="es-MX" sz="1200" dirty="0"/>
              <a:t>60, </a:t>
            </a:r>
            <a:r>
              <a:rPr lang="es-MX" sz="2500" dirty="0"/>
              <a:t>por </a:t>
            </a:r>
            <a:r>
              <a:rPr lang="es-MX" sz="2500" dirty="0" err="1"/>
              <a:t>Braja</a:t>
            </a:r>
            <a:r>
              <a:rPr lang="es-MX" sz="2500" dirty="0"/>
              <a:t> (2015)</a:t>
            </a:r>
            <a:r>
              <a:rPr lang="es-MX" sz="1200" dirty="0"/>
              <a:t> </a:t>
            </a:r>
          </a:p>
        </p:txBody>
      </p:sp>
      <p:pic>
        <p:nvPicPr>
          <p:cNvPr id="7" name="Imagen 6">
            <a:extLst>
              <a:ext uri="{FF2B5EF4-FFF2-40B4-BE49-F238E27FC236}">
                <a16:creationId xmlns:a16="http://schemas.microsoft.com/office/drawing/2014/main" xmlns="" id="{A4246A13-1BA4-4485-8B63-928B3949AC51}"/>
              </a:ext>
            </a:extLst>
          </p:cNvPr>
          <p:cNvPicPr>
            <a:picLocks noChangeAspect="1"/>
          </p:cNvPicPr>
          <p:nvPr/>
        </p:nvPicPr>
        <p:blipFill>
          <a:blip r:embed="rId2"/>
          <a:stretch>
            <a:fillRect/>
          </a:stretch>
        </p:blipFill>
        <p:spPr>
          <a:xfrm>
            <a:off x="101461" y="461664"/>
            <a:ext cx="5661255" cy="1552665"/>
          </a:xfrm>
          <a:prstGeom prst="rect">
            <a:avLst/>
          </a:prstGeom>
        </p:spPr>
      </p:pic>
      <p:pic>
        <p:nvPicPr>
          <p:cNvPr id="3" name="Imagen 2">
            <a:extLst>
              <a:ext uri="{FF2B5EF4-FFF2-40B4-BE49-F238E27FC236}">
                <a16:creationId xmlns:a16="http://schemas.microsoft.com/office/drawing/2014/main" xmlns="" id="{BA4C89F4-8117-43B3-B0A8-DD380538EC7D}"/>
              </a:ext>
            </a:extLst>
          </p:cNvPr>
          <p:cNvPicPr>
            <a:picLocks noChangeAspect="1"/>
          </p:cNvPicPr>
          <p:nvPr/>
        </p:nvPicPr>
        <p:blipFill>
          <a:blip r:embed="rId3"/>
          <a:stretch>
            <a:fillRect/>
          </a:stretch>
        </p:blipFill>
        <p:spPr>
          <a:xfrm>
            <a:off x="4166772" y="1001125"/>
            <a:ext cx="7130287" cy="5331421"/>
          </a:xfrm>
          <a:prstGeom prst="rect">
            <a:avLst/>
          </a:prstGeom>
        </p:spPr>
      </p:pic>
    </p:spTree>
    <p:extLst>
      <p:ext uri="{BB962C8B-B14F-4D97-AF65-F5344CB8AC3E}">
        <p14:creationId xmlns:p14="http://schemas.microsoft.com/office/powerpoint/2010/main" val="14788626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3313043" y="0"/>
            <a:ext cx="724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a:defRPr/>
            </a:pPr>
            <a:r>
              <a:rPr lang="es-MX" sz="2400" b="1" dirty="0"/>
              <a:t>3.1 </a:t>
            </a:r>
            <a:r>
              <a:rPr lang="es-ES" sz="2400" b="1" dirty="0"/>
              <a:t>Distribución granulométrica en los suelos</a:t>
            </a:r>
            <a:endParaRPr lang="es-MX" sz="2400" b="1" dirty="0"/>
          </a:p>
        </p:txBody>
      </p:sp>
      <p:pic>
        <p:nvPicPr>
          <p:cNvPr id="2" name="Imagen 1">
            <a:extLst>
              <a:ext uri="{FF2B5EF4-FFF2-40B4-BE49-F238E27FC236}">
                <a16:creationId xmlns:a16="http://schemas.microsoft.com/office/drawing/2014/main" xmlns="" id="{35D01E07-616E-4997-BD66-0A7FAB50979F}"/>
              </a:ext>
            </a:extLst>
          </p:cNvPr>
          <p:cNvPicPr>
            <a:picLocks noChangeAspect="1"/>
          </p:cNvPicPr>
          <p:nvPr/>
        </p:nvPicPr>
        <p:blipFill>
          <a:blip r:embed="rId2"/>
          <a:stretch>
            <a:fillRect/>
          </a:stretch>
        </p:blipFill>
        <p:spPr>
          <a:xfrm>
            <a:off x="2021715" y="982016"/>
            <a:ext cx="7248940" cy="5483808"/>
          </a:xfrm>
          <a:prstGeom prst="rect">
            <a:avLst/>
          </a:prstGeom>
        </p:spPr>
      </p:pic>
      <p:sp>
        <p:nvSpPr>
          <p:cNvPr id="8" name="Rectángulo 7">
            <a:extLst>
              <a:ext uri="{FF2B5EF4-FFF2-40B4-BE49-F238E27FC236}">
                <a16:creationId xmlns:a16="http://schemas.microsoft.com/office/drawing/2014/main" xmlns="" id="{721C1295-3A7F-49B9-9043-DADC43976FE1}"/>
              </a:ext>
            </a:extLst>
          </p:cNvPr>
          <p:cNvSpPr/>
          <p:nvPr/>
        </p:nvSpPr>
        <p:spPr>
          <a:xfrm>
            <a:off x="2489825" y="504962"/>
            <a:ext cx="5786136" cy="477054"/>
          </a:xfrm>
          <a:prstGeom prst="rect">
            <a:avLst/>
          </a:prstGeom>
        </p:spPr>
        <p:txBody>
          <a:bodyPr wrap="none">
            <a:spAutoFit/>
          </a:bodyPr>
          <a:lstStyle/>
          <a:p>
            <a:r>
              <a:rPr lang="es-MX" sz="2500" dirty="0"/>
              <a:t>Ejemplos típicos de curvas granulométricas</a:t>
            </a:r>
            <a:endParaRPr lang="es-MX" sz="1200" dirty="0"/>
          </a:p>
        </p:txBody>
      </p:sp>
      <p:sp>
        <p:nvSpPr>
          <p:cNvPr id="9" name="Rectángulo 8">
            <a:extLst>
              <a:ext uri="{FF2B5EF4-FFF2-40B4-BE49-F238E27FC236}">
                <a16:creationId xmlns:a16="http://schemas.microsoft.com/office/drawing/2014/main" xmlns="" id="{04931777-3BBC-4542-99C7-D55275B2FC7C}"/>
              </a:ext>
            </a:extLst>
          </p:cNvPr>
          <p:cNvSpPr/>
          <p:nvPr/>
        </p:nvSpPr>
        <p:spPr>
          <a:xfrm>
            <a:off x="5530967" y="5983706"/>
            <a:ext cx="3862532" cy="369332"/>
          </a:xfrm>
          <a:prstGeom prst="rect">
            <a:avLst/>
          </a:prstGeom>
        </p:spPr>
        <p:txBody>
          <a:bodyPr wrap="none">
            <a:spAutoFit/>
          </a:bodyPr>
          <a:lstStyle/>
          <a:p>
            <a:r>
              <a:rPr lang="es-MX" b="1" dirty="0"/>
              <a:t>Tomado de González de Vallejo (2002) </a:t>
            </a:r>
            <a:endParaRPr lang="es-MX" dirty="0"/>
          </a:p>
        </p:txBody>
      </p:sp>
    </p:spTree>
    <p:extLst>
      <p:ext uri="{BB962C8B-B14F-4D97-AF65-F5344CB8AC3E}">
        <p14:creationId xmlns:p14="http://schemas.microsoft.com/office/powerpoint/2010/main" val="488892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47822" y="1767416"/>
            <a:ext cx="10848534" cy="4570482"/>
          </a:xfrm>
          <a:prstGeom prst="rect">
            <a:avLst/>
          </a:prstGeom>
        </p:spPr>
        <p:txBody>
          <a:bodyPr wrap="square">
            <a:spAutoFit/>
          </a:bodyPr>
          <a:lstStyle/>
          <a:p>
            <a:r>
              <a:rPr lang="es-ES" sz="2700" b="1" dirty="0"/>
              <a:t>Conferencia 3. </a:t>
            </a:r>
            <a:r>
              <a:rPr lang="es-ES" sz="2700" dirty="0"/>
              <a:t>“La distribución granulométrica y la plasticidad de los suelos como criterios de clasificación”</a:t>
            </a:r>
          </a:p>
          <a:p>
            <a:endParaRPr lang="es-MX" sz="2700" dirty="0">
              <a:cs typeface="Arial" panose="020B0604020202020204" pitchFamily="34" charset="0"/>
            </a:endParaRPr>
          </a:p>
          <a:p>
            <a:endParaRPr lang="es-MX" sz="2700" dirty="0">
              <a:cs typeface="Arial" panose="020B0604020202020204" pitchFamily="34" charset="0"/>
            </a:endParaRPr>
          </a:p>
          <a:p>
            <a:r>
              <a:rPr lang="es-MX" sz="2700" b="1" dirty="0">
                <a:cs typeface="Arial" panose="020B0604020202020204" pitchFamily="34" charset="0"/>
              </a:rPr>
              <a:t> Contenidos de la conferencia:</a:t>
            </a:r>
          </a:p>
          <a:p>
            <a:endParaRPr lang="es-ES" sz="2700" b="1" dirty="0">
              <a:cs typeface="Arial" panose="020B0604020202020204" pitchFamily="34" charset="0"/>
            </a:endParaRPr>
          </a:p>
          <a:p>
            <a:pPr>
              <a:defRPr/>
            </a:pPr>
            <a:r>
              <a:rPr lang="es-MX" sz="2700" dirty="0"/>
              <a:t>3.1 </a:t>
            </a:r>
            <a:r>
              <a:rPr lang="es-ES" sz="2700" dirty="0"/>
              <a:t>Distribución granulométrica en los suelos</a:t>
            </a:r>
            <a:endParaRPr lang="es-MX" sz="2700" dirty="0"/>
          </a:p>
          <a:p>
            <a:r>
              <a:rPr lang="es-MX" sz="2500" dirty="0"/>
              <a:t>3.2 Plasticidad. Límites de Atterberg</a:t>
            </a:r>
          </a:p>
          <a:p>
            <a:r>
              <a:rPr lang="es-MX" dirty="0"/>
              <a:t>	</a:t>
            </a:r>
          </a:p>
          <a:p>
            <a:pPr>
              <a:defRPr/>
            </a:pPr>
            <a:endParaRPr lang="es-MX" sz="2700" dirty="0"/>
          </a:p>
          <a:p>
            <a:pPr marL="285750" lvl="0" indent="-285750">
              <a:buFont typeface="Arial" panose="020B0604020202020204" pitchFamily="34" charset="0"/>
              <a:buChar char="•"/>
            </a:pPr>
            <a:endParaRPr lang="es-ES" sz="3000" dirty="0">
              <a:cs typeface="Arial" panose="020B0604020202020204" pitchFamily="34" charset="0"/>
            </a:endParaRPr>
          </a:p>
        </p:txBody>
      </p:sp>
      <p:sp>
        <p:nvSpPr>
          <p:cNvPr id="6" name="Rectángulo 5"/>
          <p:cNvSpPr/>
          <p:nvPr/>
        </p:nvSpPr>
        <p:spPr>
          <a:xfrm>
            <a:off x="90013" y="458208"/>
            <a:ext cx="12006470" cy="507831"/>
          </a:xfrm>
          <a:prstGeom prst="rect">
            <a:avLst/>
          </a:prstGeom>
        </p:spPr>
        <p:txBody>
          <a:bodyPr wrap="square">
            <a:spAutoFit/>
          </a:bodyPr>
          <a:lstStyle/>
          <a:p>
            <a:pPr algn="ctr"/>
            <a:r>
              <a:rPr lang="es-MX" sz="2700" b="1" dirty="0">
                <a:cs typeface="Arial" panose="020B0604020202020204" pitchFamily="34" charset="0"/>
              </a:rPr>
              <a:t>UNIDAD 1. </a:t>
            </a:r>
            <a:r>
              <a:rPr lang="es-ES" sz="2700" b="1" dirty="0"/>
              <a:t>PROPIEDADES GEOTECNICAS E IDENTIFICACION DEL SUELO Y LAS ROCAS </a:t>
            </a:r>
            <a:endParaRPr lang="es-MX" sz="2700" dirty="0"/>
          </a:p>
        </p:txBody>
      </p:sp>
    </p:spTree>
    <p:extLst>
      <p:ext uri="{BB962C8B-B14F-4D97-AF65-F5344CB8AC3E}">
        <p14:creationId xmlns:p14="http://schemas.microsoft.com/office/powerpoint/2010/main" val="8710145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3313043" y="0"/>
            <a:ext cx="724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a:defRPr/>
            </a:pPr>
            <a:r>
              <a:rPr lang="es-MX" sz="2400" b="1" dirty="0"/>
              <a:t>3.1 </a:t>
            </a:r>
            <a:r>
              <a:rPr lang="es-ES" sz="2400" b="1" dirty="0"/>
              <a:t>Distribución granulométrica en los suelos</a:t>
            </a:r>
            <a:endParaRPr lang="es-MX" sz="2400" b="1" dirty="0"/>
          </a:p>
        </p:txBody>
      </p:sp>
      <p:sp>
        <p:nvSpPr>
          <p:cNvPr id="2" name="CuadroTexto 1">
            <a:extLst>
              <a:ext uri="{FF2B5EF4-FFF2-40B4-BE49-F238E27FC236}">
                <a16:creationId xmlns:a16="http://schemas.microsoft.com/office/drawing/2014/main" xmlns="" id="{2220984B-22E3-4961-8D40-45ADE5847CD2}"/>
              </a:ext>
            </a:extLst>
          </p:cNvPr>
          <p:cNvSpPr txBox="1"/>
          <p:nvPr/>
        </p:nvSpPr>
        <p:spPr>
          <a:xfrm>
            <a:off x="225287" y="461665"/>
            <a:ext cx="12191999" cy="477054"/>
          </a:xfrm>
          <a:prstGeom prst="rect">
            <a:avLst/>
          </a:prstGeom>
          <a:noFill/>
        </p:spPr>
        <p:txBody>
          <a:bodyPr wrap="square" rtlCol="0">
            <a:spAutoFit/>
          </a:bodyPr>
          <a:lstStyle/>
          <a:p>
            <a:r>
              <a:rPr lang="es-MX" sz="2500" b="1" dirty="0">
                <a:latin typeface="Arial Black" panose="020B0A04020102020204" pitchFamily="34" charset="0"/>
              </a:rPr>
              <a:t>Aplicaciones de la distribución granulométrica. Casos de Estudios.</a:t>
            </a:r>
          </a:p>
        </p:txBody>
      </p:sp>
      <p:pic>
        <p:nvPicPr>
          <p:cNvPr id="3" name="Imagen 2">
            <a:extLst>
              <a:ext uri="{FF2B5EF4-FFF2-40B4-BE49-F238E27FC236}">
                <a16:creationId xmlns:a16="http://schemas.microsoft.com/office/drawing/2014/main" xmlns="" id="{908C86F1-E6A1-4B5B-BBDF-31888EF189A0}"/>
              </a:ext>
            </a:extLst>
          </p:cNvPr>
          <p:cNvPicPr>
            <a:picLocks noChangeAspect="1"/>
          </p:cNvPicPr>
          <p:nvPr/>
        </p:nvPicPr>
        <p:blipFill>
          <a:blip r:embed="rId2"/>
          <a:stretch>
            <a:fillRect/>
          </a:stretch>
        </p:blipFill>
        <p:spPr>
          <a:xfrm>
            <a:off x="425069" y="1998869"/>
            <a:ext cx="11341861" cy="2652620"/>
          </a:xfrm>
          <a:prstGeom prst="rect">
            <a:avLst/>
          </a:prstGeom>
        </p:spPr>
      </p:pic>
    </p:spTree>
    <p:extLst>
      <p:ext uri="{BB962C8B-B14F-4D97-AF65-F5344CB8AC3E}">
        <p14:creationId xmlns:p14="http://schemas.microsoft.com/office/powerpoint/2010/main" val="1022493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3313043" y="0"/>
            <a:ext cx="7248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a:defRPr/>
            </a:pPr>
            <a:r>
              <a:rPr lang="es-MX" sz="2400" b="1" dirty="0"/>
              <a:t>3.1 </a:t>
            </a:r>
            <a:r>
              <a:rPr lang="es-ES" sz="2400" b="1" dirty="0"/>
              <a:t>Distribución granulométrica en los suelos</a:t>
            </a:r>
            <a:endParaRPr lang="es-MX" sz="2400" b="1" dirty="0"/>
          </a:p>
        </p:txBody>
      </p:sp>
      <p:sp>
        <p:nvSpPr>
          <p:cNvPr id="4" name="CuadroTexto 3">
            <a:extLst>
              <a:ext uri="{FF2B5EF4-FFF2-40B4-BE49-F238E27FC236}">
                <a16:creationId xmlns:a16="http://schemas.microsoft.com/office/drawing/2014/main" xmlns="" id="{05C33663-4580-49A6-A583-BFC0B660FA4F}"/>
              </a:ext>
            </a:extLst>
          </p:cNvPr>
          <p:cNvSpPr txBox="1"/>
          <p:nvPr/>
        </p:nvSpPr>
        <p:spPr>
          <a:xfrm>
            <a:off x="225287" y="461665"/>
            <a:ext cx="12191999" cy="477054"/>
          </a:xfrm>
          <a:prstGeom prst="rect">
            <a:avLst/>
          </a:prstGeom>
          <a:noFill/>
        </p:spPr>
        <p:txBody>
          <a:bodyPr wrap="square" rtlCol="0">
            <a:spAutoFit/>
          </a:bodyPr>
          <a:lstStyle/>
          <a:p>
            <a:r>
              <a:rPr lang="es-MX" sz="2500" b="1" dirty="0">
                <a:latin typeface="Arial Black" panose="020B0A04020102020204" pitchFamily="34" charset="0"/>
              </a:rPr>
              <a:t>Aplicaciones de la distribución granulométrica. Casos de Estudios.</a:t>
            </a:r>
          </a:p>
        </p:txBody>
      </p:sp>
      <p:pic>
        <p:nvPicPr>
          <p:cNvPr id="2" name="Imagen 1">
            <a:extLst>
              <a:ext uri="{FF2B5EF4-FFF2-40B4-BE49-F238E27FC236}">
                <a16:creationId xmlns:a16="http://schemas.microsoft.com/office/drawing/2014/main" xmlns="" id="{0E239342-A3EB-4659-9768-E742E95D1F6F}"/>
              </a:ext>
            </a:extLst>
          </p:cNvPr>
          <p:cNvPicPr>
            <a:picLocks noChangeAspect="1"/>
          </p:cNvPicPr>
          <p:nvPr/>
        </p:nvPicPr>
        <p:blipFill>
          <a:blip r:embed="rId2"/>
          <a:stretch>
            <a:fillRect/>
          </a:stretch>
        </p:blipFill>
        <p:spPr>
          <a:xfrm>
            <a:off x="424070" y="1826729"/>
            <a:ext cx="10382059" cy="3204541"/>
          </a:xfrm>
          <a:prstGeom prst="rect">
            <a:avLst/>
          </a:prstGeom>
        </p:spPr>
      </p:pic>
    </p:spTree>
    <p:extLst>
      <p:ext uri="{BB962C8B-B14F-4D97-AF65-F5344CB8AC3E}">
        <p14:creationId xmlns:p14="http://schemas.microsoft.com/office/powerpoint/2010/main" val="5419465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C8C69EC7-9072-4FE7-BCA7-4A39D7B863EF}"/>
              </a:ext>
            </a:extLst>
          </p:cNvPr>
          <p:cNvSpPr/>
          <p:nvPr/>
        </p:nvSpPr>
        <p:spPr>
          <a:xfrm>
            <a:off x="2003139" y="1094673"/>
            <a:ext cx="8211479" cy="1046440"/>
          </a:xfrm>
          <a:prstGeom prst="rect">
            <a:avLst/>
          </a:prstGeom>
        </p:spPr>
        <p:txBody>
          <a:bodyPr wrap="none">
            <a:spAutoFit/>
          </a:bodyPr>
          <a:lstStyle/>
          <a:p>
            <a:pPr>
              <a:defRPr/>
            </a:pPr>
            <a:r>
              <a:rPr lang="es-MX" sz="3000" b="1" dirty="0">
                <a:solidFill>
                  <a:srgbClr val="FF0000"/>
                </a:solidFill>
                <a:latin typeface="Arial Black" panose="020B0A04020102020204" pitchFamily="34" charset="0"/>
              </a:rPr>
              <a:t>3.2 Plasticidad.</a:t>
            </a:r>
            <a:r>
              <a:rPr lang="es-MX" sz="3000" dirty="0">
                <a:solidFill>
                  <a:srgbClr val="FF0000"/>
                </a:solidFill>
                <a:latin typeface="Arial Black" panose="020B0A04020102020204" pitchFamily="34" charset="0"/>
              </a:rPr>
              <a:t> Límites de Atterberg</a:t>
            </a:r>
          </a:p>
          <a:p>
            <a:pPr>
              <a:defRPr/>
            </a:pPr>
            <a:endParaRPr lang="es-MX" sz="3000" b="1" dirty="0">
              <a:solidFill>
                <a:srgbClr val="FF0000"/>
              </a:solidFill>
              <a:latin typeface="Arial Black" panose="020B0A04020102020204" pitchFamily="34" charset="0"/>
            </a:endParaRPr>
          </a:p>
        </p:txBody>
      </p:sp>
      <p:sp>
        <p:nvSpPr>
          <p:cNvPr id="3" name="CuadroTexto 2"/>
          <p:cNvSpPr txBox="1"/>
          <p:nvPr/>
        </p:nvSpPr>
        <p:spPr>
          <a:xfrm>
            <a:off x="546703" y="1987784"/>
            <a:ext cx="10889712" cy="400110"/>
          </a:xfrm>
          <a:prstGeom prst="rect">
            <a:avLst/>
          </a:prstGeom>
          <a:noFill/>
        </p:spPr>
        <p:txBody>
          <a:bodyPr wrap="none" rtlCol="0">
            <a:spAutoFit/>
          </a:bodyPr>
          <a:lstStyle/>
          <a:p>
            <a:r>
              <a:rPr lang="es-ES" sz="2000" b="1" dirty="0" smtClean="0"/>
              <a:t>Aportaciones que ofrece el conocimiento de la plasticidad en el proceso de clasificación de los suelos</a:t>
            </a:r>
            <a:endParaRPr lang="es-MX" sz="2000" b="1" dirty="0"/>
          </a:p>
        </p:txBody>
      </p:sp>
      <p:sp>
        <p:nvSpPr>
          <p:cNvPr id="5" name="Rectángulo 4"/>
          <p:cNvSpPr/>
          <p:nvPr/>
        </p:nvSpPr>
        <p:spPr>
          <a:xfrm>
            <a:off x="3112393" y="5164428"/>
            <a:ext cx="6096000" cy="646331"/>
          </a:xfrm>
          <a:prstGeom prst="rect">
            <a:avLst/>
          </a:prstGeom>
        </p:spPr>
        <p:txBody>
          <a:bodyPr>
            <a:spAutoFit/>
          </a:bodyPr>
          <a:lstStyle/>
          <a:p>
            <a:r>
              <a:rPr lang="es-MX" dirty="0"/>
              <a:t>F</a:t>
            </a:r>
            <a:r>
              <a:rPr lang="es-MX" dirty="0" smtClean="0"/>
              <a:t>oto tomada de https</a:t>
            </a:r>
            <a:r>
              <a:rPr lang="es-MX" dirty="0"/>
              <a:t>://civilgeeks.com/2015/07/13/guia-de-laboratorio-para-obtener-los-limites-de-atterberg/</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0913" y="2518826"/>
            <a:ext cx="3527469" cy="2645602"/>
          </a:xfrm>
          <a:prstGeom prst="rect">
            <a:avLst/>
          </a:prstGeom>
        </p:spPr>
      </p:pic>
    </p:spTree>
    <p:extLst>
      <p:ext uri="{BB962C8B-B14F-4D97-AF65-F5344CB8AC3E}">
        <p14:creationId xmlns:p14="http://schemas.microsoft.com/office/powerpoint/2010/main" val="11151712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97CE8714-1662-43A4-8B62-86508B83E9B1}"/>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a:extLst>
              <a:ext uri="{FF2B5EF4-FFF2-40B4-BE49-F238E27FC236}">
                <a16:creationId xmlns:a16="http://schemas.microsoft.com/office/drawing/2014/main" xmlns="" id="{C7637E4A-8E4A-4EB7-85F6-DA678DB88A49}"/>
              </a:ext>
            </a:extLst>
          </p:cNvPr>
          <p:cNvSpPr/>
          <p:nvPr/>
        </p:nvSpPr>
        <p:spPr>
          <a:xfrm>
            <a:off x="3990813" y="0"/>
            <a:ext cx="4956806" cy="861774"/>
          </a:xfrm>
          <a:prstGeom prst="rect">
            <a:avLst/>
          </a:prstGeom>
        </p:spPr>
        <p:txBody>
          <a:bodyPr wrap="none">
            <a:spAutoFit/>
          </a:bodyPr>
          <a:lstStyle/>
          <a:p>
            <a:pPr>
              <a:defRPr/>
            </a:pPr>
            <a:r>
              <a:rPr lang="es-MX" sz="2500" b="1" dirty="0"/>
              <a:t>3.2 Plasticidad. Límites de Atterberg</a:t>
            </a:r>
          </a:p>
          <a:p>
            <a:pPr>
              <a:defRPr/>
            </a:pPr>
            <a:endParaRPr lang="es-MX" sz="2500" b="1" dirty="0"/>
          </a:p>
        </p:txBody>
      </p:sp>
      <p:pic>
        <p:nvPicPr>
          <p:cNvPr id="6" name="Imagen 5">
            <a:extLst>
              <a:ext uri="{FF2B5EF4-FFF2-40B4-BE49-F238E27FC236}">
                <a16:creationId xmlns:a16="http://schemas.microsoft.com/office/drawing/2014/main" xmlns="" id="{3E25D66C-D212-414D-B735-49CB5DC784E5}"/>
              </a:ext>
            </a:extLst>
          </p:cNvPr>
          <p:cNvPicPr>
            <a:picLocks noChangeAspect="1"/>
          </p:cNvPicPr>
          <p:nvPr/>
        </p:nvPicPr>
        <p:blipFill>
          <a:blip r:embed="rId2"/>
          <a:stretch>
            <a:fillRect/>
          </a:stretch>
        </p:blipFill>
        <p:spPr>
          <a:xfrm>
            <a:off x="2286016" y="1223030"/>
            <a:ext cx="7612540" cy="4411939"/>
          </a:xfrm>
          <a:prstGeom prst="rect">
            <a:avLst/>
          </a:prstGeom>
        </p:spPr>
      </p:pic>
      <p:sp>
        <p:nvSpPr>
          <p:cNvPr id="7" name="Rectángulo 6">
            <a:extLst>
              <a:ext uri="{FF2B5EF4-FFF2-40B4-BE49-F238E27FC236}">
                <a16:creationId xmlns:a16="http://schemas.microsoft.com/office/drawing/2014/main" xmlns="" id="{30DEF640-BCB6-4F9E-80A0-49A349408382}"/>
              </a:ext>
            </a:extLst>
          </p:cNvPr>
          <p:cNvSpPr/>
          <p:nvPr/>
        </p:nvSpPr>
        <p:spPr>
          <a:xfrm>
            <a:off x="2160367" y="1163672"/>
            <a:ext cx="7830025" cy="4558792"/>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544767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0E1C909D-C6F2-4243-8DF4-D90613CC78B2}"/>
              </a:ext>
            </a:extLst>
          </p:cNvPr>
          <p:cNvPicPr>
            <a:picLocks noChangeAspect="1"/>
          </p:cNvPicPr>
          <p:nvPr/>
        </p:nvPicPr>
        <p:blipFill>
          <a:blip r:embed="rId2"/>
          <a:stretch>
            <a:fillRect/>
          </a:stretch>
        </p:blipFill>
        <p:spPr>
          <a:xfrm>
            <a:off x="1245692" y="1321556"/>
            <a:ext cx="9700615" cy="3996032"/>
          </a:xfrm>
          <a:prstGeom prst="rect">
            <a:avLst/>
          </a:prstGeom>
        </p:spPr>
      </p:pic>
      <p:sp>
        <p:nvSpPr>
          <p:cNvPr id="6" name="Rectángulo 5">
            <a:extLst>
              <a:ext uri="{FF2B5EF4-FFF2-40B4-BE49-F238E27FC236}">
                <a16:creationId xmlns:a16="http://schemas.microsoft.com/office/drawing/2014/main" xmlns="" id="{C94328B6-15C5-4DBB-9E4E-C5354CC13A7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xmlns="" id="{600778EA-DC71-419D-81A3-E3866CAC0BB0}"/>
              </a:ext>
            </a:extLst>
          </p:cNvPr>
          <p:cNvSpPr/>
          <p:nvPr/>
        </p:nvSpPr>
        <p:spPr>
          <a:xfrm>
            <a:off x="1245692" y="1279352"/>
            <a:ext cx="9700615" cy="4038236"/>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xmlns="" id="{B321E20D-2501-4F0D-9CF0-DB694D83F587}"/>
              </a:ext>
            </a:extLst>
          </p:cNvPr>
          <p:cNvSpPr/>
          <p:nvPr/>
        </p:nvSpPr>
        <p:spPr>
          <a:xfrm>
            <a:off x="3990813" y="0"/>
            <a:ext cx="4956806" cy="861774"/>
          </a:xfrm>
          <a:prstGeom prst="rect">
            <a:avLst/>
          </a:prstGeom>
        </p:spPr>
        <p:txBody>
          <a:bodyPr wrap="none">
            <a:spAutoFit/>
          </a:bodyPr>
          <a:lstStyle/>
          <a:p>
            <a:pPr>
              <a:defRPr/>
            </a:pPr>
            <a:r>
              <a:rPr lang="es-MX" sz="2500" b="1" dirty="0"/>
              <a:t>3.2 Plasticidad. Límites de Atterberg</a:t>
            </a:r>
          </a:p>
          <a:p>
            <a:pPr>
              <a:defRPr/>
            </a:pPr>
            <a:endParaRPr lang="es-MX" sz="2500" b="1" dirty="0"/>
          </a:p>
        </p:txBody>
      </p:sp>
    </p:spTree>
    <p:extLst>
      <p:ext uri="{BB962C8B-B14F-4D97-AF65-F5344CB8AC3E}">
        <p14:creationId xmlns:p14="http://schemas.microsoft.com/office/powerpoint/2010/main" val="37156817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2162" y="548937"/>
            <a:ext cx="12040838" cy="5204749"/>
          </a:xfrm>
          <a:prstGeom prst="rect">
            <a:avLst/>
          </a:prstGeom>
        </p:spPr>
      </p:pic>
      <p:sp>
        <p:nvSpPr>
          <p:cNvPr id="3" name="Rectángulo 2">
            <a:extLst>
              <a:ext uri="{FF2B5EF4-FFF2-40B4-BE49-F238E27FC236}">
                <a16:creationId xmlns:a16="http://schemas.microsoft.com/office/drawing/2014/main" xmlns="" id="{5BC2EF22-BA8E-41BE-AEFF-0270B167A043}"/>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xmlns="" id="{3A8E5813-C6F7-4364-AAB2-DCCDAD162CCE}"/>
              </a:ext>
            </a:extLst>
          </p:cNvPr>
          <p:cNvSpPr/>
          <p:nvPr/>
        </p:nvSpPr>
        <p:spPr>
          <a:xfrm>
            <a:off x="3990813" y="0"/>
            <a:ext cx="4956806" cy="861774"/>
          </a:xfrm>
          <a:prstGeom prst="rect">
            <a:avLst/>
          </a:prstGeom>
        </p:spPr>
        <p:txBody>
          <a:bodyPr wrap="none">
            <a:spAutoFit/>
          </a:bodyPr>
          <a:lstStyle/>
          <a:p>
            <a:pPr>
              <a:defRPr/>
            </a:pPr>
            <a:r>
              <a:rPr lang="es-MX" sz="2500" b="1" dirty="0"/>
              <a:t>3.2 Plasticidad. Límites de Atterberg</a:t>
            </a:r>
          </a:p>
          <a:p>
            <a:pPr>
              <a:defRPr/>
            </a:pPr>
            <a:endParaRPr lang="es-MX" sz="2500" b="1" dirty="0"/>
          </a:p>
        </p:txBody>
      </p:sp>
    </p:spTree>
    <p:extLst>
      <p:ext uri="{BB962C8B-B14F-4D97-AF65-F5344CB8AC3E}">
        <p14:creationId xmlns:p14="http://schemas.microsoft.com/office/powerpoint/2010/main" val="31429952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9DE175FE-141E-4B91-8C1D-72887129F15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a:extLst>
              <a:ext uri="{FF2B5EF4-FFF2-40B4-BE49-F238E27FC236}">
                <a16:creationId xmlns:a16="http://schemas.microsoft.com/office/drawing/2014/main" xmlns="" id="{1545EC08-DEE7-4F69-A494-A1AF7946534C}"/>
              </a:ext>
            </a:extLst>
          </p:cNvPr>
          <p:cNvPicPr>
            <a:picLocks noChangeAspect="1"/>
          </p:cNvPicPr>
          <p:nvPr/>
        </p:nvPicPr>
        <p:blipFill>
          <a:blip r:embed="rId2"/>
          <a:stretch>
            <a:fillRect/>
          </a:stretch>
        </p:blipFill>
        <p:spPr>
          <a:xfrm>
            <a:off x="1222085" y="1211467"/>
            <a:ext cx="9231354" cy="5386281"/>
          </a:xfrm>
          <a:prstGeom prst="rect">
            <a:avLst/>
          </a:prstGeom>
        </p:spPr>
      </p:pic>
      <p:sp>
        <p:nvSpPr>
          <p:cNvPr id="3" name="CuadroTexto 2">
            <a:extLst>
              <a:ext uri="{FF2B5EF4-FFF2-40B4-BE49-F238E27FC236}">
                <a16:creationId xmlns:a16="http://schemas.microsoft.com/office/drawing/2014/main" xmlns="" id="{76CD7045-6AB8-49FA-AF64-C5A337A67FB4}"/>
              </a:ext>
            </a:extLst>
          </p:cNvPr>
          <p:cNvSpPr txBox="1"/>
          <p:nvPr/>
        </p:nvSpPr>
        <p:spPr>
          <a:xfrm>
            <a:off x="2969521" y="734413"/>
            <a:ext cx="6481583" cy="477054"/>
          </a:xfrm>
          <a:prstGeom prst="rect">
            <a:avLst/>
          </a:prstGeom>
          <a:noFill/>
        </p:spPr>
        <p:txBody>
          <a:bodyPr wrap="none" rtlCol="0">
            <a:spAutoFit/>
          </a:bodyPr>
          <a:lstStyle/>
          <a:p>
            <a:r>
              <a:rPr lang="es-MX" sz="2500" b="1" dirty="0">
                <a:latin typeface="Arial Black" panose="020B0A04020102020204" pitchFamily="34" charset="0"/>
              </a:rPr>
              <a:t>Carta de plasticidad de Casagrande</a:t>
            </a:r>
          </a:p>
        </p:txBody>
      </p:sp>
      <p:sp>
        <p:nvSpPr>
          <p:cNvPr id="6" name="Rectángulo 5">
            <a:extLst>
              <a:ext uri="{FF2B5EF4-FFF2-40B4-BE49-F238E27FC236}">
                <a16:creationId xmlns:a16="http://schemas.microsoft.com/office/drawing/2014/main" xmlns="" id="{0CFFC17E-9C78-45F4-8281-2129570359B5}"/>
              </a:ext>
            </a:extLst>
          </p:cNvPr>
          <p:cNvSpPr/>
          <p:nvPr/>
        </p:nvSpPr>
        <p:spPr>
          <a:xfrm>
            <a:off x="3990813" y="0"/>
            <a:ext cx="4956806" cy="861774"/>
          </a:xfrm>
          <a:prstGeom prst="rect">
            <a:avLst/>
          </a:prstGeom>
        </p:spPr>
        <p:txBody>
          <a:bodyPr wrap="none">
            <a:spAutoFit/>
          </a:bodyPr>
          <a:lstStyle/>
          <a:p>
            <a:pPr>
              <a:defRPr/>
            </a:pPr>
            <a:r>
              <a:rPr lang="es-MX" sz="2500" b="1" dirty="0"/>
              <a:t>3.2 Plasticidad. Límites de Atterberg</a:t>
            </a:r>
          </a:p>
          <a:p>
            <a:pPr>
              <a:defRPr/>
            </a:pPr>
            <a:endParaRPr lang="es-MX" sz="2500" b="1" dirty="0"/>
          </a:p>
        </p:txBody>
      </p:sp>
    </p:spTree>
    <p:extLst>
      <p:ext uri="{BB962C8B-B14F-4D97-AF65-F5344CB8AC3E}">
        <p14:creationId xmlns:p14="http://schemas.microsoft.com/office/powerpoint/2010/main" val="10514003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9DE175FE-141E-4B91-8C1D-72887129F15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a:extLst>
              <a:ext uri="{FF2B5EF4-FFF2-40B4-BE49-F238E27FC236}">
                <a16:creationId xmlns:a16="http://schemas.microsoft.com/office/drawing/2014/main" xmlns="" id="{EB35592F-B3E8-4576-B912-B25BA736C140}"/>
              </a:ext>
            </a:extLst>
          </p:cNvPr>
          <p:cNvPicPr>
            <a:picLocks noChangeAspect="1"/>
          </p:cNvPicPr>
          <p:nvPr/>
        </p:nvPicPr>
        <p:blipFill>
          <a:blip r:embed="rId2"/>
          <a:stretch>
            <a:fillRect/>
          </a:stretch>
        </p:blipFill>
        <p:spPr>
          <a:xfrm>
            <a:off x="3655125" y="1236086"/>
            <a:ext cx="4588538" cy="5339936"/>
          </a:xfrm>
          <a:prstGeom prst="rect">
            <a:avLst/>
          </a:prstGeom>
        </p:spPr>
      </p:pic>
      <p:sp>
        <p:nvSpPr>
          <p:cNvPr id="3" name="CuadroTexto 2">
            <a:extLst>
              <a:ext uri="{FF2B5EF4-FFF2-40B4-BE49-F238E27FC236}">
                <a16:creationId xmlns:a16="http://schemas.microsoft.com/office/drawing/2014/main" xmlns="" id="{FCB43384-A1AF-4F6C-B891-CE4FF4A5F6F6}"/>
              </a:ext>
            </a:extLst>
          </p:cNvPr>
          <p:cNvSpPr txBox="1"/>
          <p:nvPr/>
        </p:nvSpPr>
        <p:spPr>
          <a:xfrm>
            <a:off x="3655125" y="759032"/>
            <a:ext cx="4381712" cy="477054"/>
          </a:xfrm>
          <a:prstGeom prst="rect">
            <a:avLst/>
          </a:prstGeom>
          <a:noFill/>
        </p:spPr>
        <p:txBody>
          <a:bodyPr wrap="none" rtlCol="0">
            <a:spAutoFit/>
          </a:bodyPr>
          <a:lstStyle/>
          <a:p>
            <a:r>
              <a:rPr lang="es-MX" sz="2500" b="1" dirty="0">
                <a:latin typeface="Arial Black" panose="020B0A04020102020204" pitchFamily="34" charset="0"/>
              </a:rPr>
              <a:t>Cuchara de Casagrande</a:t>
            </a:r>
          </a:p>
        </p:txBody>
      </p:sp>
      <p:sp>
        <p:nvSpPr>
          <p:cNvPr id="6" name="Rectángulo 5">
            <a:extLst>
              <a:ext uri="{FF2B5EF4-FFF2-40B4-BE49-F238E27FC236}">
                <a16:creationId xmlns:a16="http://schemas.microsoft.com/office/drawing/2014/main" xmlns="" id="{24AB15EB-34D6-490E-A053-8C5DEF9145B1}"/>
              </a:ext>
            </a:extLst>
          </p:cNvPr>
          <p:cNvSpPr/>
          <p:nvPr/>
        </p:nvSpPr>
        <p:spPr>
          <a:xfrm>
            <a:off x="3990813" y="0"/>
            <a:ext cx="4956806" cy="861774"/>
          </a:xfrm>
          <a:prstGeom prst="rect">
            <a:avLst/>
          </a:prstGeom>
        </p:spPr>
        <p:txBody>
          <a:bodyPr wrap="none">
            <a:spAutoFit/>
          </a:bodyPr>
          <a:lstStyle/>
          <a:p>
            <a:pPr>
              <a:defRPr/>
            </a:pPr>
            <a:r>
              <a:rPr lang="es-MX" sz="2500" b="1" dirty="0"/>
              <a:t>3.2 Plasticidad. Límites de Atterberg</a:t>
            </a:r>
          </a:p>
          <a:p>
            <a:pPr>
              <a:defRPr/>
            </a:pPr>
            <a:endParaRPr lang="es-MX" sz="2500" b="1" dirty="0"/>
          </a:p>
        </p:txBody>
      </p:sp>
    </p:spTree>
    <p:extLst>
      <p:ext uri="{BB962C8B-B14F-4D97-AF65-F5344CB8AC3E}">
        <p14:creationId xmlns:p14="http://schemas.microsoft.com/office/powerpoint/2010/main" val="33635979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9DE175FE-141E-4B91-8C1D-72887129F15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a:extLst>
              <a:ext uri="{FF2B5EF4-FFF2-40B4-BE49-F238E27FC236}">
                <a16:creationId xmlns:a16="http://schemas.microsoft.com/office/drawing/2014/main" xmlns="" id="{CB9C4361-E6D1-47A7-BD6D-DECFD55E24F8}"/>
              </a:ext>
            </a:extLst>
          </p:cNvPr>
          <p:cNvPicPr>
            <a:picLocks noChangeAspect="1"/>
          </p:cNvPicPr>
          <p:nvPr/>
        </p:nvPicPr>
        <p:blipFill>
          <a:blip r:embed="rId2"/>
          <a:stretch>
            <a:fillRect/>
          </a:stretch>
        </p:blipFill>
        <p:spPr>
          <a:xfrm>
            <a:off x="1181687" y="1577778"/>
            <a:ext cx="8960017" cy="4760009"/>
          </a:xfrm>
          <a:prstGeom prst="rect">
            <a:avLst/>
          </a:prstGeom>
        </p:spPr>
      </p:pic>
      <p:sp>
        <p:nvSpPr>
          <p:cNvPr id="3" name="Rectángulo 2">
            <a:extLst>
              <a:ext uri="{FF2B5EF4-FFF2-40B4-BE49-F238E27FC236}">
                <a16:creationId xmlns:a16="http://schemas.microsoft.com/office/drawing/2014/main" xmlns="" id="{C059CC6B-6CA4-467B-99C4-7FF532150CF0}"/>
              </a:ext>
            </a:extLst>
          </p:cNvPr>
          <p:cNvSpPr/>
          <p:nvPr/>
        </p:nvSpPr>
        <p:spPr>
          <a:xfrm>
            <a:off x="2133598" y="672356"/>
            <a:ext cx="8960017" cy="430887"/>
          </a:xfrm>
          <a:prstGeom prst="rect">
            <a:avLst/>
          </a:prstGeom>
        </p:spPr>
        <p:txBody>
          <a:bodyPr wrap="square">
            <a:spAutoFit/>
          </a:bodyPr>
          <a:lstStyle/>
          <a:p>
            <a:r>
              <a:rPr lang="es-MX" sz="2200" dirty="0">
                <a:latin typeface="TimesLTStd-Roman"/>
              </a:rPr>
              <a:t>Curva de flujo para la determinación del límite líquido de una arcilla limosa. </a:t>
            </a:r>
            <a:endParaRPr lang="es-MX" sz="2200" dirty="0"/>
          </a:p>
        </p:txBody>
      </p:sp>
      <p:sp>
        <p:nvSpPr>
          <p:cNvPr id="6" name="Rectángulo 5">
            <a:extLst>
              <a:ext uri="{FF2B5EF4-FFF2-40B4-BE49-F238E27FC236}">
                <a16:creationId xmlns:a16="http://schemas.microsoft.com/office/drawing/2014/main" xmlns="" id="{2789BD32-D76E-4C55-A2B7-0AD956C78AA4}"/>
              </a:ext>
            </a:extLst>
          </p:cNvPr>
          <p:cNvSpPr/>
          <p:nvPr/>
        </p:nvSpPr>
        <p:spPr>
          <a:xfrm>
            <a:off x="7305212" y="6331045"/>
            <a:ext cx="2482411" cy="369332"/>
          </a:xfrm>
          <a:prstGeom prst="rect">
            <a:avLst/>
          </a:prstGeom>
        </p:spPr>
        <p:txBody>
          <a:bodyPr wrap="none">
            <a:spAutoFit/>
          </a:bodyPr>
          <a:lstStyle/>
          <a:p>
            <a:r>
              <a:rPr lang="es-MX" b="1" dirty="0"/>
              <a:t>Tomado de </a:t>
            </a:r>
            <a:r>
              <a:rPr lang="es-MX" b="1" dirty="0" err="1"/>
              <a:t>Braja</a:t>
            </a:r>
            <a:r>
              <a:rPr lang="es-MX" b="1" dirty="0"/>
              <a:t> (2015)</a:t>
            </a:r>
            <a:r>
              <a:rPr lang="es-MX" sz="1000" b="1" dirty="0"/>
              <a:t> </a:t>
            </a:r>
            <a:endParaRPr lang="es-MX" b="1" dirty="0"/>
          </a:p>
        </p:txBody>
      </p:sp>
      <p:sp>
        <p:nvSpPr>
          <p:cNvPr id="7" name="Rectángulo 6">
            <a:extLst>
              <a:ext uri="{FF2B5EF4-FFF2-40B4-BE49-F238E27FC236}">
                <a16:creationId xmlns:a16="http://schemas.microsoft.com/office/drawing/2014/main" xmlns="" id="{1E45DC9F-B58D-4CA8-9BA7-6D8E37282185}"/>
              </a:ext>
            </a:extLst>
          </p:cNvPr>
          <p:cNvSpPr/>
          <p:nvPr/>
        </p:nvSpPr>
        <p:spPr>
          <a:xfrm>
            <a:off x="3990813" y="0"/>
            <a:ext cx="4956806" cy="861774"/>
          </a:xfrm>
          <a:prstGeom prst="rect">
            <a:avLst/>
          </a:prstGeom>
        </p:spPr>
        <p:txBody>
          <a:bodyPr wrap="none">
            <a:spAutoFit/>
          </a:bodyPr>
          <a:lstStyle/>
          <a:p>
            <a:pPr>
              <a:defRPr/>
            </a:pPr>
            <a:r>
              <a:rPr lang="es-MX" sz="2500" b="1" dirty="0"/>
              <a:t>3.2 Plasticidad. Límites de Atterberg</a:t>
            </a:r>
          </a:p>
          <a:p>
            <a:pPr>
              <a:defRPr/>
            </a:pPr>
            <a:endParaRPr lang="es-MX" sz="2500" b="1" dirty="0"/>
          </a:p>
        </p:txBody>
      </p:sp>
    </p:spTree>
    <p:extLst>
      <p:ext uri="{BB962C8B-B14F-4D97-AF65-F5344CB8AC3E}">
        <p14:creationId xmlns:p14="http://schemas.microsoft.com/office/powerpoint/2010/main" val="40420899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9DE175FE-141E-4B91-8C1D-72887129F15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a:extLst>
              <a:ext uri="{FF2B5EF4-FFF2-40B4-BE49-F238E27FC236}">
                <a16:creationId xmlns:a16="http://schemas.microsoft.com/office/drawing/2014/main" xmlns="" id="{7C652330-0F90-4117-8ED3-ACE3760F327C}"/>
              </a:ext>
            </a:extLst>
          </p:cNvPr>
          <p:cNvPicPr>
            <a:picLocks noChangeAspect="1"/>
          </p:cNvPicPr>
          <p:nvPr/>
        </p:nvPicPr>
        <p:blipFill>
          <a:blip r:embed="rId2"/>
          <a:stretch>
            <a:fillRect/>
          </a:stretch>
        </p:blipFill>
        <p:spPr>
          <a:xfrm>
            <a:off x="2825659" y="1170219"/>
            <a:ext cx="6223764" cy="4517561"/>
          </a:xfrm>
          <a:prstGeom prst="rect">
            <a:avLst/>
          </a:prstGeom>
        </p:spPr>
      </p:pic>
      <p:sp>
        <p:nvSpPr>
          <p:cNvPr id="7" name="Rectángulo 6">
            <a:extLst>
              <a:ext uri="{FF2B5EF4-FFF2-40B4-BE49-F238E27FC236}">
                <a16:creationId xmlns:a16="http://schemas.microsoft.com/office/drawing/2014/main" xmlns="" id="{4CE74E12-0399-4C33-BFC6-0D903383630C}"/>
              </a:ext>
            </a:extLst>
          </p:cNvPr>
          <p:cNvSpPr/>
          <p:nvPr/>
        </p:nvSpPr>
        <p:spPr>
          <a:xfrm>
            <a:off x="3799732" y="824209"/>
            <a:ext cx="4759636" cy="461665"/>
          </a:xfrm>
          <a:prstGeom prst="rect">
            <a:avLst/>
          </a:prstGeom>
        </p:spPr>
        <p:txBody>
          <a:bodyPr wrap="none">
            <a:spAutoFit/>
          </a:bodyPr>
          <a:lstStyle/>
          <a:p>
            <a:r>
              <a:rPr lang="es-MX" dirty="0">
                <a:solidFill>
                  <a:srgbClr val="333333"/>
                </a:solidFill>
                <a:latin typeface="Georgia" panose="02040502050405020303" pitchFamily="18" charset="0"/>
              </a:rPr>
              <a:t> </a:t>
            </a:r>
            <a:r>
              <a:rPr lang="es-MX" sz="2400" dirty="0">
                <a:solidFill>
                  <a:srgbClr val="333333"/>
                </a:solidFill>
                <a:latin typeface="Georgia" panose="02040502050405020303" pitchFamily="18" charset="0"/>
              </a:rPr>
              <a:t>Determinación del límite plástico</a:t>
            </a:r>
            <a:endParaRPr lang="es-MX" sz="2400" dirty="0"/>
          </a:p>
        </p:txBody>
      </p:sp>
      <p:sp>
        <p:nvSpPr>
          <p:cNvPr id="8" name="Rectángulo 7">
            <a:extLst>
              <a:ext uri="{FF2B5EF4-FFF2-40B4-BE49-F238E27FC236}">
                <a16:creationId xmlns:a16="http://schemas.microsoft.com/office/drawing/2014/main" xmlns="" id="{E5F9C58C-B003-456C-A0F5-B7FE95140056}"/>
              </a:ext>
            </a:extLst>
          </p:cNvPr>
          <p:cNvSpPr/>
          <p:nvPr/>
        </p:nvSpPr>
        <p:spPr>
          <a:xfrm>
            <a:off x="2696308" y="5940981"/>
            <a:ext cx="8093612" cy="646331"/>
          </a:xfrm>
          <a:prstGeom prst="rect">
            <a:avLst/>
          </a:prstGeom>
        </p:spPr>
        <p:txBody>
          <a:bodyPr wrap="square">
            <a:spAutoFit/>
          </a:bodyPr>
          <a:lstStyle/>
          <a:p>
            <a:r>
              <a:rPr lang="es-MX" dirty="0"/>
              <a:t>Tomado de:  http://www.estudiosgeotecnicos.info/index.php/descriptores-geotecnicos-5-plasticidad-limites-de-atterberg-y-consistencia/</a:t>
            </a:r>
          </a:p>
        </p:txBody>
      </p:sp>
      <p:sp>
        <p:nvSpPr>
          <p:cNvPr id="9" name="Rectángulo 8">
            <a:extLst>
              <a:ext uri="{FF2B5EF4-FFF2-40B4-BE49-F238E27FC236}">
                <a16:creationId xmlns:a16="http://schemas.microsoft.com/office/drawing/2014/main" xmlns="" id="{B40604C6-314F-4DF8-AF63-70B39CB49455}"/>
              </a:ext>
            </a:extLst>
          </p:cNvPr>
          <p:cNvSpPr/>
          <p:nvPr/>
        </p:nvSpPr>
        <p:spPr>
          <a:xfrm>
            <a:off x="3990813" y="0"/>
            <a:ext cx="4956806" cy="861774"/>
          </a:xfrm>
          <a:prstGeom prst="rect">
            <a:avLst/>
          </a:prstGeom>
        </p:spPr>
        <p:txBody>
          <a:bodyPr wrap="none">
            <a:spAutoFit/>
          </a:bodyPr>
          <a:lstStyle/>
          <a:p>
            <a:pPr>
              <a:defRPr/>
            </a:pPr>
            <a:r>
              <a:rPr lang="es-MX" sz="2500" b="1" dirty="0"/>
              <a:t>3.2 Plasticidad. Límites de Atterberg</a:t>
            </a:r>
          </a:p>
          <a:p>
            <a:pPr>
              <a:defRPr/>
            </a:pPr>
            <a:endParaRPr lang="es-MX" sz="2500" b="1" dirty="0"/>
          </a:p>
        </p:txBody>
      </p:sp>
    </p:spTree>
    <p:extLst>
      <p:ext uri="{BB962C8B-B14F-4D97-AF65-F5344CB8AC3E}">
        <p14:creationId xmlns:p14="http://schemas.microsoft.com/office/powerpoint/2010/main" val="1775803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4602" y="4892944"/>
            <a:ext cx="11705849" cy="1892826"/>
          </a:xfrm>
          <a:prstGeom prst="rect">
            <a:avLst/>
          </a:prstGeom>
        </p:spPr>
        <p:txBody>
          <a:bodyPr wrap="square">
            <a:spAutoFit/>
          </a:bodyPr>
          <a:lstStyle/>
          <a:p>
            <a:r>
              <a:rPr lang="es-MX" sz="2500" b="1" u="sng" dirty="0">
                <a:effectLst>
                  <a:outerShdw blurRad="38100" dist="38100" dir="2700000" algn="tl">
                    <a:srgbClr val="000000">
                      <a:alpha val="43137"/>
                    </a:srgbClr>
                  </a:outerShdw>
                </a:effectLst>
                <a:latin typeface="Arial Black" panose="020B0A04020102020204" pitchFamily="34" charset="0"/>
                <a:cs typeface="Arial" panose="020B0604020202020204" pitchFamily="34" charset="0"/>
              </a:rPr>
              <a:t>Objetivo de la Conferencia:</a:t>
            </a:r>
          </a:p>
          <a:p>
            <a:pPr algn="just"/>
            <a:r>
              <a:rPr lang="es-MX" sz="2300" dirty="0">
                <a:cs typeface="Arial" panose="020B0604020202020204" pitchFamily="34" charset="0"/>
              </a:rPr>
              <a:t>Se pretende que el alumno comprenda y utilice en la practica, dos de los criterios más importantes durante el proceso de clasificación de un suelo “La distribución granulométrica” y “La Plasticidad” </a:t>
            </a:r>
          </a:p>
          <a:p>
            <a:pPr algn="just"/>
            <a:r>
              <a:rPr lang="es-ES" sz="2300" dirty="0">
                <a:cs typeface="Arial" panose="020B0604020202020204" pitchFamily="34" charset="0"/>
              </a:rPr>
              <a:t>La conferencia aborda solo una parte de los contenidos de la unidad 1.</a:t>
            </a:r>
            <a:endParaRPr lang="es-MX" sz="2300" dirty="0"/>
          </a:p>
        </p:txBody>
      </p:sp>
      <p:sp>
        <p:nvSpPr>
          <p:cNvPr id="5" name="Rectángulo 4"/>
          <p:cNvSpPr/>
          <p:nvPr/>
        </p:nvSpPr>
        <p:spPr>
          <a:xfrm>
            <a:off x="208671" y="335673"/>
            <a:ext cx="11565987" cy="2831544"/>
          </a:xfrm>
          <a:prstGeom prst="rect">
            <a:avLst/>
          </a:prstGeom>
        </p:spPr>
        <p:txBody>
          <a:bodyPr wrap="square">
            <a:spAutoFit/>
          </a:bodyPr>
          <a:lstStyle/>
          <a:p>
            <a:pPr algn="just"/>
            <a:r>
              <a:rPr lang="es-MX" sz="2400" b="1" u="sng" dirty="0">
                <a:effectLst>
                  <a:outerShdw blurRad="38100" dist="38100" dir="2700000" algn="tl">
                    <a:srgbClr val="000000">
                      <a:alpha val="43137"/>
                    </a:srgbClr>
                  </a:outerShdw>
                </a:effectLst>
                <a:latin typeface="Arial Black" panose="020B0A04020102020204" pitchFamily="34" charset="0"/>
              </a:rPr>
              <a:t>Objetivos de la unidad de aprendizaje</a:t>
            </a:r>
            <a:r>
              <a:rPr lang="es-MX" sz="2400" b="1" u="sng" dirty="0">
                <a:latin typeface="Arial Black" panose="020B0A04020102020204" pitchFamily="34" charset="0"/>
              </a:rPr>
              <a:t> </a:t>
            </a:r>
            <a:r>
              <a:rPr lang="es-MX" sz="2400" b="1" u="sng" dirty="0"/>
              <a:t>“</a:t>
            </a:r>
            <a:r>
              <a:rPr lang="es-ES" sz="2400" b="1" u="sng" dirty="0"/>
              <a:t>GEOTECNIA APLICADA”</a:t>
            </a:r>
            <a:endParaRPr lang="es-MX" sz="2400" b="1" u="sng" dirty="0"/>
          </a:p>
          <a:p>
            <a:pPr algn="just"/>
            <a:r>
              <a:rPr lang="es-MX" sz="2500" dirty="0">
                <a:solidFill>
                  <a:srgbClr val="000000"/>
                </a:solidFill>
              </a:rPr>
              <a:t>Analizar el comportamiento físico-mecánico que exhiben las rocas y los suelos en el desarrollo del proceso riesgo-intervenciones- impactos en diferentes espacios geográficos. </a:t>
            </a:r>
          </a:p>
          <a:p>
            <a:pPr algn="just"/>
            <a:r>
              <a:rPr lang="es-MX" sz="2500" dirty="0">
                <a:solidFill>
                  <a:srgbClr val="000000"/>
                </a:solidFill>
              </a:rPr>
              <a:t>Aplicar los métodos y criterios de la </a:t>
            </a:r>
            <a:r>
              <a:rPr lang="es-MX" sz="2500" dirty="0" err="1">
                <a:solidFill>
                  <a:srgbClr val="000000"/>
                </a:solidFill>
              </a:rPr>
              <a:t>geotecnología</a:t>
            </a:r>
            <a:r>
              <a:rPr lang="es-MX" sz="2500" dirty="0">
                <a:solidFill>
                  <a:srgbClr val="000000"/>
                </a:solidFill>
              </a:rPr>
              <a:t> y analizar e interpretar los resultados de algún problema de contaminación del suelo; excavaciones, túneles para controlar el agua; obras de corte y relleno; planeación urbana y territorial de peligros geológicos. </a:t>
            </a:r>
            <a:endParaRPr lang="es-MX" sz="2500" dirty="0"/>
          </a:p>
        </p:txBody>
      </p:sp>
      <p:sp>
        <p:nvSpPr>
          <p:cNvPr id="6" name="Rectángulo 5"/>
          <p:cNvSpPr/>
          <p:nvPr/>
        </p:nvSpPr>
        <p:spPr>
          <a:xfrm>
            <a:off x="194603" y="3261728"/>
            <a:ext cx="11580055" cy="1631216"/>
          </a:xfrm>
          <a:prstGeom prst="rect">
            <a:avLst/>
          </a:prstGeom>
        </p:spPr>
        <p:txBody>
          <a:bodyPr wrap="square">
            <a:spAutoFit/>
          </a:bodyPr>
          <a:lstStyle/>
          <a:p>
            <a:pPr algn="just"/>
            <a:r>
              <a:rPr lang="es-MX" sz="2500" b="1" dirty="0">
                <a:solidFill>
                  <a:srgbClr val="000000"/>
                </a:solidFill>
              </a:rPr>
              <a:t>Unidad 1. PROPIEDADES GEOTECNICAS E IDENTIFICACION DEL SUELO Y LAS ROCAS. </a:t>
            </a:r>
            <a:r>
              <a:rPr lang="es-MX" sz="2500" b="1" u="sng" dirty="0">
                <a:solidFill>
                  <a:srgbClr val="000000"/>
                </a:solidFill>
                <a:effectLst>
                  <a:outerShdw blurRad="38100" dist="38100" dir="2700000" algn="tl">
                    <a:srgbClr val="000000">
                      <a:alpha val="43137"/>
                    </a:srgbClr>
                  </a:outerShdw>
                </a:effectLst>
                <a:latin typeface="Arial Black" panose="020B0A04020102020204" pitchFamily="34" charset="0"/>
              </a:rPr>
              <a:t>Objetivo de la Unidad 1:</a:t>
            </a:r>
            <a:r>
              <a:rPr lang="es-MX" sz="2500" b="1" dirty="0">
                <a:solidFill>
                  <a:srgbClr val="000000"/>
                </a:solidFill>
                <a:effectLst>
                  <a:outerShdw blurRad="38100" dist="38100" dir="2700000" algn="tl">
                    <a:srgbClr val="000000">
                      <a:alpha val="43137"/>
                    </a:srgbClr>
                  </a:outerShdw>
                </a:effectLst>
                <a:latin typeface="Arial Black" panose="020B0A04020102020204" pitchFamily="34" charset="0"/>
              </a:rPr>
              <a:t> </a:t>
            </a:r>
            <a:r>
              <a:rPr lang="es-MX" sz="2500" dirty="0">
                <a:solidFill>
                  <a:srgbClr val="000000"/>
                </a:solidFill>
              </a:rPr>
              <a:t>Identificar las propiedades geotécnicas del suelo y las rocas a partir de sus características físicas, y mediante pruebas de laboratorio en diversos espacios geográficos. 	</a:t>
            </a:r>
          </a:p>
        </p:txBody>
      </p:sp>
    </p:spTree>
    <p:extLst>
      <p:ext uri="{BB962C8B-B14F-4D97-AF65-F5344CB8AC3E}">
        <p14:creationId xmlns:p14="http://schemas.microsoft.com/office/powerpoint/2010/main" val="29339889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68C39C66-A14B-4351-9A58-88A2BE0292DB}"/>
              </a:ext>
            </a:extLst>
          </p:cNvPr>
          <p:cNvSpPr/>
          <p:nvPr/>
        </p:nvSpPr>
        <p:spPr>
          <a:xfrm>
            <a:off x="176464" y="839441"/>
            <a:ext cx="9737558" cy="2876172"/>
          </a:xfrm>
          <a:prstGeom prst="rect">
            <a:avLst/>
          </a:prstGeom>
        </p:spPr>
        <p:txBody>
          <a:bodyPr wrap="square">
            <a:spAutoFit/>
          </a:bodyPr>
          <a:lstStyle/>
          <a:p>
            <a:pPr>
              <a:lnSpc>
                <a:spcPts val="1670"/>
              </a:lnSpc>
              <a:spcBef>
                <a:spcPts val="520"/>
              </a:spcBef>
              <a:spcAft>
                <a:spcPts val="520"/>
              </a:spcAft>
            </a:pPr>
            <a:r>
              <a:rPr lang="es-MX" sz="2200" dirty="0">
                <a:solidFill>
                  <a:srgbClr val="222222"/>
                </a:solidFill>
                <a:latin typeface="Arial" panose="020B0604020202020204" pitchFamily="34" charset="0"/>
                <a:ea typeface="Times New Roman" panose="02020603050405020304" pitchFamily="18" charset="0"/>
              </a:rPr>
              <a:t>Relacionados con estos límites, se definen los siguientes índices: </a:t>
            </a:r>
          </a:p>
          <a:p>
            <a:pPr>
              <a:lnSpc>
                <a:spcPts val="1670"/>
              </a:lnSpc>
              <a:spcBef>
                <a:spcPts val="520"/>
              </a:spcBef>
              <a:spcAft>
                <a:spcPts val="520"/>
              </a:spcAft>
            </a:pPr>
            <a:endParaRPr lang="es-MX" sz="2200" dirty="0">
              <a:latin typeface="Times New Roman" panose="02020603050405020304" pitchFamily="18" charset="0"/>
              <a:ea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Índice de plasticidad: </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I</a:t>
            </a:r>
            <a:r>
              <a:rPr lang="es-MX" sz="2200" baseline="-25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p</a:t>
            </a: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 o IP = </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w</a:t>
            </a:r>
            <a:r>
              <a:rPr lang="es-MX" sz="2200" baseline="-25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l</a:t>
            </a: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 - </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w</a:t>
            </a:r>
            <a:r>
              <a:rPr lang="es-MX" sz="2200" baseline="-25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p</a:t>
            </a:r>
            <a:endParaRPr lang="es-MX"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Índice de fluidez: </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I</a:t>
            </a:r>
            <a:r>
              <a:rPr lang="es-MX" sz="2200" baseline="-25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f</a:t>
            </a: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 = Pendiente de la curva de fluidez</a:t>
            </a:r>
            <a:endParaRPr lang="es-MX"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Índice de tenacidad: </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I</a:t>
            </a:r>
            <a:r>
              <a:rPr lang="es-MX" sz="2200" baseline="-25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t</a:t>
            </a: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 = </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I</a:t>
            </a:r>
            <a:r>
              <a:rPr lang="es-MX" sz="2200" baseline="-25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p</a:t>
            </a: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I</a:t>
            </a:r>
            <a:r>
              <a:rPr lang="es-MX" sz="2200" baseline="-25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f</a:t>
            </a:r>
            <a:endParaRPr lang="es-MX"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Índice de liquidez (IL o I</a:t>
            </a:r>
            <a:r>
              <a:rPr lang="es-MX" sz="2200" baseline="-25000" dirty="0">
                <a:solidFill>
                  <a:srgbClr val="222222"/>
                </a:solidFill>
                <a:latin typeface="Arial" panose="020B0604020202020204" pitchFamily="34" charset="0"/>
                <a:ea typeface="Calibri" panose="020F0502020204030204" pitchFamily="34" charset="0"/>
                <a:cs typeface="Times New Roman" panose="02020603050405020304" pitchFamily="18" charset="0"/>
              </a:rPr>
              <a:t>L</a:t>
            </a: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 también conocida como relación humedad-plasticidad (B):</a:t>
            </a:r>
            <a:endParaRPr lang="es-MX" sz="22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105"/>
              </a:spcAft>
            </a:pP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IL = (</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W</a:t>
            </a:r>
            <a:r>
              <a:rPr lang="es-MX" sz="2200" baseline="-25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n</a:t>
            </a: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 - </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W</a:t>
            </a:r>
            <a:r>
              <a:rPr lang="es-MX" sz="2200" baseline="-25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p</a:t>
            </a: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 / (</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W</a:t>
            </a:r>
            <a:r>
              <a:rPr lang="es-MX" sz="2200" baseline="-25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l</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-W</a:t>
            </a:r>
            <a:r>
              <a:rPr lang="es-MX" sz="2200" baseline="-25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p</a:t>
            </a: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 (</a:t>
            </a:r>
            <a:r>
              <a:rPr lang="es-MX" sz="22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Wn</a:t>
            </a:r>
            <a:r>
              <a:rPr lang="es-MX" sz="2200" dirty="0">
                <a:solidFill>
                  <a:srgbClr val="222222"/>
                </a:solidFill>
                <a:latin typeface="Arial" panose="020B0604020202020204" pitchFamily="34" charset="0"/>
                <a:ea typeface="Calibri" panose="020F0502020204030204" pitchFamily="34" charset="0"/>
                <a:cs typeface="Times New Roman" panose="02020603050405020304" pitchFamily="18" charset="0"/>
              </a:rPr>
              <a:t> = humedad natural)</a:t>
            </a:r>
            <a:endParaRPr lang="es-MX" sz="2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CuadroTexto 7">
            <a:extLst>
              <a:ext uri="{FF2B5EF4-FFF2-40B4-BE49-F238E27FC236}">
                <a16:creationId xmlns:a16="http://schemas.microsoft.com/office/drawing/2014/main" xmlns="" id="{184D8548-7FDA-4DFA-8865-A1652234E0BD}"/>
              </a:ext>
            </a:extLst>
          </p:cNvPr>
          <p:cNvSpPr txBox="1"/>
          <p:nvPr/>
        </p:nvSpPr>
        <p:spPr>
          <a:xfrm>
            <a:off x="336885" y="4630015"/>
            <a:ext cx="11678652" cy="830997"/>
          </a:xfrm>
          <a:prstGeom prst="rect">
            <a:avLst/>
          </a:prstGeom>
          <a:noFill/>
        </p:spPr>
        <p:txBody>
          <a:bodyPr wrap="square" rtlCol="0">
            <a:spAutoFit/>
          </a:bodyPr>
          <a:lstStyle/>
          <a:p>
            <a:r>
              <a:rPr lang="es-MX" sz="2400" b="1" dirty="0"/>
              <a:t>Los tres limites considerados (</a:t>
            </a:r>
            <a:r>
              <a:rPr lang="es-MX" sz="2400" b="1" dirty="0">
                <a:solidFill>
                  <a:srgbClr val="222222"/>
                </a:solidFill>
                <a:ea typeface="Calibri" panose="020F0502020204030204" pitchFamily="34" charset="0"/>
                <a:cs typeface="Times New Roman" panose="02020603050405020304" pitchFamily="18" charset="0"/>
              </a:rPr>
              <a:t>Límite líquido, Límite plástico y Límite de contracción) </a:t>
            </a:r>
            <a:r>
              <a:rPr lang="es-MX" sz="2400" b="1" dirty="0"/>
              <a:t>serán el objetivo principal de la próxima conferencia y de una clase en laboratorio).</a:t>
            </a:r>
          </a:p>
        </p:txBody>
      </p:sp>
      <p:sp>
        <p:nvSpPr>
          <p:cNvPr id="7" name="Rectángulo 6">
            <a:extLst>
              <a:ext uri="{FF2B5EF4-FFF2-40B4-BE49-F238E27FC236}">
                <a16:creationId xmlns:a16="http://schemas.microsoft.com/office/drawing/2014/main" xmlns="" id="{25C0E01E-3C3E-4280-8FFA-AC236175D4DE}"/>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xmlns="" id="{7C4A8AD1-08C3-4A63-8F40-AAFD247E8B12}"/>
              </a:ext>
            </a:extLst>
          </p:cNvPr>
          <p:cNvSpPr/>
          <p:nvPr/>
        </p:nvSpPr>
        <p:spPr>
          <a:xfrm>
            <a:off x="3990813" y="0"/>
            <a:ext cx="4956806" cy="861774"/>
          </a:xfrm>
          <a:prstGeom prst="rect">
            <a:avLst/>
          </a:prstGeom>
        </p:spPr>
        <p:txBody>
          <a:bodyPr wrap="none">
            <a:spAutoFit/>
          </a:bodyPr>
          <a:lstStyle/>
          <a:p>
            <a:pPr>
              <a:defRPr/>
            </a:pPr>
            <a:r>
              <a:rPr lang="es-MX" sz="2500" b="1" dirty="0"/>
              <a:t>3.2 Plasticidad. Límites de Atterberg</a:t>
            </a:r>
          </a:p>
          <a:p>
            <a:pPr>
              <a:defRPr/>
            </a:pPr>
            <a:endParaRPr lang="es-MX" sz="2500" b="1" dirty="0"/>
          </a:p>
        </p:txBody>
      </p:sp>
    </p:spTree>
    <p:extLst>
      <p:ext uri="{BB962C8B-B14F-4D97-AF65-F5344CB8AC3E}">
        <p14:creationId xmlns:p14="http://schemas.microsoft.com/office/powerpoint/2010/main" val="25308287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9DE175FE-141E-4B91-8C1D-72887129F15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a:extLst>
              <a:ext uri="{FF2B5EF4-FFF2-40B4-BE49-F238E27FC236}">
                <a16:creationId xmlns:a16="http://schemas.microsoft.com/office/drawing/2014/main" xmlns="" id="{2E7E12F2-6DB6-422F-8F16-06E8218F4268}"/>
              </a:ext>
            </a:extLst>
          </p:cNvPr>
          <p:cNvSpPr/>
          <p:nvPr/>
        </p:nvSpPr>
        <p:spPr>
          <a:xfrm>
            <a:off x="2077329" y="563638"/>
            <a:ext cx="11104098" cy="369332"/>
          </a:xfrm>
          <a:prstGeom prst="rect">
            <a:avLst/>
          </a:prstGeom>
        </p:spPr>
        <p:txBody>
          <a:bodyPr wrap="square">
            <a:spAutoFit/>
          </a:bodyPr>
          <a:lstStyle/>
          <a:p>
            <a:r>
              <a:rPr lang="es-MX" b="1" dirty="0">
                <a:latin typeface="Arial Black" panose="020B0A04020102020204" pitchFamily="34" charset="0"/>
              </a:rPr>
              <a:t>Aplicaciones de la Plasticidad. Casos de Estudios.</a:t>
            </a:r>
          </a:p>
        </p:txBody>
      </p:sp>
      <p:pic>
        <p:nvPicPr>
          <p:cNvPr id="3" name="Imagen 2">
            <a:extLst>
              <a:ext uri="{FF2B5EF4-FFF2-40B4-BE49-F238E27FC236}">
                <a16:creationId xmlns:a16="http://schemas.microsoft.com/office/drawing/2014/main" xmlns="" id="{875F3069-9857-488B-9A06-0C7A5C19114A}"/>
              </a:ext>
            </a:extLst>
          </p:cNvPr>
          <p:cNvPicPr>
            <a:picLocks noChangeAspect="1"/>
          </p:cNvPicPr>
          <p:nvPr/>
        </p:nvPicPr>
        <p:blipFill>
          <a:blip r:embed="rId2"/>
          <a:stretch>
            <a:fillRect/>
          </a:stretch>
        </p:blipFill>
        <p:spPr>
          <a:xfrm>
            <a:off x="396533" y="1783227"/>
            <a:ext cx="11084236" cy="2676232"/>
          </a:xfrm>
          <a:prstGeom prst="rect">
            <a:avLst/>
          </a:prstGeom>
        </p:spPr>
      </p:pic>
      <p:sp>
        <p:nvSpPr>
          <p:cNvPr id="6" name="Rectángulo 5">
            <a:extLst>
              <a:ext uri="{FF2B5EF4-FFF2-40B4-BE49-F238E27FC236}">
                <a16:creationId xmlns:a16="http://schemas.microsoft.com/office/drawing/2014/main" xmlns="" id="{B8B66DED-FE6B-4CEF-B667-0E72627234B4}"/>
              </a:ext>
            </a:extLst>
          </p:cNvPr>
          <p:cNvSpPr/>
          <p:nvPr/>
        </p:nvSpPr>
        <p:spPr>
          <a:xfrm>
            <a:off x="3990813" y="0"/>
            <a:ext cx="4956806" cy="861774"/>
          </a:xfrm>
          <a:prstGeom prst="rect">
            <a:avLst/>
          </a:prstGeom>
        </p:spPr>
        <p:txBody>
          <a:bodyPr wrap="none">
            <a:spAutoFit/>
          </a:bodyPr>
          <a:lstStyle/>
          <a:p>
            <a:pPr>
              <a:defRPr/>
            </a:pPr>
            <a:r>
              <a:rPr lang="es-MX" sz="2500" b="1" dirty="0"/>
              <a:t>3.2 Plasticidad. Límites de Atterberg</a:t>
            </a:r>
          </a:p>
          <a:p>
            <a:pPr>
              <a:defRPr/>
            </a:pPr>
            <a:endParaRPr lang="es-MX" sz="2500" b="1" dirty="0"/>
          </a:p>
        </p:txBody>
      </p:sp>
    </p:spTree>
    <p:extLst>
      <p:ext uri="{BB962C8B-B14F-4D97-AF65-F5344CB8AC3E}">
        <p14:creationId xmlns:p14="http://schemas.microsoft.com/office/powerpoint/2010/main" val="7750369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9DE175FE-141E-4B91-8C1D-72887129F15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xmlns="" id="{944A5AEA-4E70-4BC2-BE6B-96AD13DADCF6}"/>
              </a:ext>
            </a:extLst>
          </p:cNvPr>
          <p:cNvSpPr/>
          <p:nvPr/>
        </p:nvSpPr>
        <p:spPr>
          <a:xfrm>
            <a:off x="2077329" y="563638"/>
            <a:ext cx="11104098" cy="369332"/>
          </a:xfrm>
          <a:prstGeom prst="rect">
            <a:avLst/>
          </a:prstGeom>
        </p:spPr>
        <p:txBody>
          <a:bodyPr wrap="square">
            <a:spAutoFit/>
          </a:bodyPr>
          <a:lstStyle/>
          <a:p>
            <a:r>
              <a:rPr lang="es-MX" b="1" dirty="0">
                <a:latin typeface="Arial Black" panose="020B0A04020102020204" pitchFamily="34" charset="0"/>
              </a:rPr>
              <a:t>Aplicaciones de la Plasticidad. Casos de Estudios.</a:t>
            </a:r>
          </a:p>
        </p:txBody>
      </p:sp>
      <p:pic>
        <p:nvPicPr>
          <p:cNvPr id="2" name="Imagen 1">
            <a:extLst>
              <a:ext uri="{FF2B5EF4-FFF2-40B4-BE49-F238E27FC236}">
                <a16:creationId xmlns:a16="http://schemas.microsoft.com/office/drawing/2014/main" xmlns="" id="{9BA416D1-6150-4E98-95EA-41DEA4537423}"/>
              </a:ext>
            </a:extLst>
          </p:cNvPr>
          <p:cNvPicPr>
            <a:picLocks noChangeAspect="1"/>
          </p:cNvPicPr>
          <p:nvPr/>
        </p:nvPicPr>
        <p:blipFill>
          <a:blip r:embed="rId2"/>
          <a:stretch>
            <a:fillRect/>
          </a:stretch>
        </p:blipFill>
        <p:spPr>
          <a:xfrm>
            <a:off x="1037637" y="1777492"/>
            <a:ext cx="9749661" cy="3965698"/>
          </a:xfrm>
          <a:prstGeom prst="rect">
            <a:avLst/>
          </a:prstGeom>
        </p:spPr>
      </p:pic>
      <p:sp>
        <p:nvSpPr>
          <p:cNvPr id="7" name="Rectángulo 6">
            <a:extLst>
              <a:ext uri="{FF2B5EF4-FFF2-40B4-BE49-F238E27FC236}">
                <a16:creationId xmlns:a16="http://schemas.microsoft.com/office/drawing/2014/main" xmlns="" id="{E7FCECFD-3189-44CD-AB65-E905BCA5B246}"/>
              </a:ext>
            </a:extLst>
          </p:cNvPr>
          <p:cNvSpPr/>
          <p:nvPr/>
        </p:nvSpPr>
        <p:spPr>
          <a:xfrm>
            <a:off x="3990813" y="0"/>
            <a:ext cx="4956806" cy="861774"/>
          </a:xfrm>
          <a:prstGeom prst="rect">
            <a:avLst/>
          </a:prstGeom>
        </p:spPr>
        <p:txBody>
          <a:bodyPr wrap="none">
            <a:spAutoFit/>
          </a:bodyPr>
          <a:lstStyle/>
          <a:p>
            <a:pPr>
              <a:defRPr/>
            </a:pPr>
            <a:r>
              <a:rPr lang="es-MX" sz="2500" b="1" dirty="0"/>
              <a:t>3.2 Plasticidad. Límites de Atterberg</a:t>
            </a:r>
          </a:p>
          <a:p>
            <a:pPr>
              <a:defRPr/>
            </a:pPr>
            <a:endParaRPr lang="es-MX" sz="2500" b="1" dirty="0"/>
          </a:p>
        </p:txBody>
      </p:sp>
    </p:spTree>
    <p:extLst>
      <p:ext uri="{BB962C8B-B14F-4D97-AF65-F5344CB8AC3E}">
        <p14:creationId xmlns:p14="http://schemas.microsoft.com/office/powerpoint/2010/main" val="14568012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xmlns="" id="{B64CFF14-86AC-444C-A514-7DCD682848D8}"/>
              </a:ext>
            </a:extLst>
          </p:cNvPr>
          <p:cNvSpPr txBox="1"/>
          <p:nvPr/>
        </p:nvSpPr>
        <p:spPr>
          <a:xfrm>
            <a:off x="213329" y="0"/>
            <a:ext cx="11136125" cy="369332"/>
          </a:xfrm>
          <a:prstGeom prst="rect">
            <a:avLst/>
          </a:prstGeom>
          <a:noFill/>
        </p:spPr>
        <p:txBody>
          <a:bodyPr wrap="none" rtlCol="0">
            <a:spAutoFit/>
          </a:bodyPr>
          <a:lstStyle/>
          <a:p>
            <a:r>
              <a:rPr lang="es-MX" b="1" dirty="0"/>
              <a:t>La plasticidad y la distribución granulométrica, </a:t>
            </a:r>
            <a:r>
              <a:rPr lang="es-MX" b="1" dirty="0" smtClean="0"/>
              <a:t>favorecen el </a:t>
            </a:r>
            <a:r>
              <a:rPr lang="es-MX" b="1" dirty="0"/>
              <a:t>proceso de clasificación de los suelos mediante el SUCS </a:t>
            </a:r>
          </a:p>
        </p:txBody>
      </p:sp>
      <p:pic>
        <p:nvPicPr>
          <p:cNvPr id="9" name="Imagen 8">
            <a:extLst>
              <a:ext uri="{FF2B5EF4-FFF2-40B4-BE49-F238E27FC236}">
                <a16:creationId xmlns:a16="http://schemas.microsoft.com/office/drawing/2014/main" xmlns="" id="{BA832B1D-6817-4C3D-AF4C-5209C2FFC66D}"/>
              </a:ext>
            </a:extLst>
          </p:cNvPr>
          <p:cNvPicPr>
            <a:picLocks noChangeAspect="1"/>
          </p:cNvPicPr>
          <p:nvPr/>
        </p:nvPicPr>
        <p:blipFill>
          <a:blip r:embed="rId2"/>
          <a:stretch>
            <a:fillRect/>
          </a:stretch>
        </p:blipFill>
        <p:spPr>
          <a:xfrm>
            <a:off x="2823135" y="369332"/>
            <a:ext cx="6067425" cy="6391275"/>
          </a:xfrm>
          <a:prstGeom prst="rect">
            <a:avLst/>
          </a:prstGeom>
        </p:spPr>
      </p:pic>
    </p:spTree>
    <p:extLst>
      <p:ext uri="{BB962C8B-B14F-4D97-AF65-F5344CB8AC3E}">
        <p14:creationId xmlns:p14="http://schemas.microsoft.com/office/powerpoint/2010/main" val="20283162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xmlns="" id="{25C0E01E-3C3E-4280-8FFA-AC236175D4DE}"/>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xmlns="" id="{ECF94223-15D1-4775-92BD-F171CA55B540}"/>
              </a:ext>
            </a:extLst>
          </p:cNvPr>
          <p:cNvSpPr/>
          <p:nvPr/>
        </p:nvSpPr>
        <p:spPr>
          <a:xfrm>
            <a:off x="3990813" y="0"/>
            <a:ext cx="2260042" cy="477054"/>
          </a:xfrm>
          <a:prstGeom prst="rect">
            <a:avLst/>
          </a:prstGeom>
        </p:spPr>
        <p:txBody>
          <a:bodyPr wrap="none">
            <a:spAutoFit/>
          </a:bodyPr>
          <a:lstStyle/>
          <a:p>
            <a:pPr>
              <a:defRPr/>
            </a:pPr>
            <a:r>
              <a:rPr lang="es-MX" sz="2500" b="1" dirty="0"/>
              <a:t>CONCLUSIONES</a:t>
            </a:r>
          </a:p>
        </p:txBody>
      </p:sp>
      <p:sp>
        <p:nvSpPr>
          <p:cNvPr id="2" name="CuadroTexto 1">
            <a:extLst>
              <a:ext uri="{FF2B5EF4-FFF2-40B4-BE49-F238E27FC236}">
                <a16:creationId xmlns:a16="http://schemas.microsoft.com/office/drawing/2014/main" xmlns="" id="{0B834BB9-7EF2-4EE3-949C-D8C670157547}"/>
              </a:ext>
            </a:extLst>
          </p:cNvPr>
          <p:cNvSpPr txBox="1"/>
          <p:nvPr/>
        </p:nvSpPr>
        <p:spPr>
          <a:xfrm>
            <a:off x="295421" y="1702191"/>
            <a:ext cx="11226019" cy="3170099"/>
          </a:xfrm>
          <a:prstGeom prst="rect">
            <a:avLst/>
          </a:prstGeom>
          <a:noFill/>
        </p:spPr>
        <p:txBody>
          <a:bodyPr wrap="square" rtlCol="0">
            <a:spAutoFit/>
          </a:bodyPr>
          <a:lstStyle/>
          <a:p>
            <a:pPr marL="457200" indent="-457200" algn="just">
              <a:buFont typeface="+mj-lt"/>
              <a:buAutoNum type="arabicPeriod"/>
            </a:pPr>
            <a:r>
              <a:rPr lang="es-MX" sz="2500" dirty="0"/>
              <a:t>La distribución granulométrica  constituye el primer criterio de clasificación de los suelos. Además constituye un elemento clave en la interpretación de fenómenos geológicos generadores de riesgos, como la licuefacción y la erosión subterránea.</a:t>
            </a:r>
          </a:p>
          <a:p>
            <a:pPr marL="457200" indent="-457200" algn="just">
              <a:buFont typeface="+mj-lt"/>
              <a:buAutoNum type="arabicPeriod"/>
            </a:pPr>
            <a:endParaRPr lang="es-MX" sz="2500" dirty="0"/>
          </a:p>
          <a:p>
            <a:pPr marL="457200" indent="-457200" algn="just">
              <a:buFont typeface="+mj-lt"/>
              <a:buAutoNum type="arabicPeriod"/>
            </a:pPr>
            <a:r>
              <a:rPr lang="es-MX" sz="2500" dirty="0"/>
              <a:t>La plasticidad, define y proporciona claridad en el proceso de clasificación de los materiales no consolidados. En el ámbito del análisis de peligros geológicos aporta elementos en el análisis de los cambios volumétricos en materiales arcillosos que pueden afectar a la infraestructura.</a:t>
            </a:r>
          </a:p>
        </p:txBody>
      </p:sp>
    </p:spTree>
    <p:extLst>
      <p:ext uri="{BB962C8B-B14F-4D97-AF65-F5344CB8AC3E}">
        <p14:creationId xmlns:p14="http://schemas.microsoft.com/office/powerpoint/2010/main" val="2255183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5636" y="473275"/>
            <a:ext cx="12100728" cy="3554819"/>
          </a:xfrm>
          <a:prstGeom prst="rect">
            <a:avLst/>
          </a:prstGeom>
        </p:spPr>
        <p:txBody>
          <a:bodyPr wrap="square">
            <a:spAutoFit/>
          </a:bodyPr>
          <a:lstStyle/>
          <a:p>
            <a:endParaRPr lang="es-MX" sz="2500" b="1" dirty="0">
              <a:cs typeface="Arial" panose="020B0604020202020204" pitchFamily="34" charset="0"/>
            </a:endParaRPr>
          </a:p>
          <a:p>
            <a:pPr algn="ctr"/>
            <a:r>
              <a:rPr lang="es-MX" sz="2500" b="1" dirty="0">
                <a:effectLst>
                  <a:outerShdw blurRad="38100" dist="38100" dir="2700000" algn="tl">
                    <a:srgbClr val="000000">
                      <a:alpha val="43137"/>
                    </a:srgbClr>
                  </a:outerShdw>
                </a:effectLst>
                <a:latin typeface="Arial Black" panose="020B0A04020102020204" pitchFamily="34" charset="0"/>
                <a:cs typeface="Arial" panose="020B0604020202020204" pitchFamily="34" charset="0"/>
              </a:rPr>
              <a:t>Bibliografía recomendada para los contenidos de esta Conferencia:</a:t>
            </a:r>
          </a:p>
          <a:p>
            <a:pPr algn="just"/>
            <a:endParaRPr lang="es-ES" sz="2500" b="1" dirty="0">
              <a:cs typeface="Arial" panose="020B0604020202020204" pitchFamily="34" charset="0"/>
            </a:endParaRPr>
          </a:p>
          <a:p>
            <a:pPr algn="just"/>
            <a:endParaRPr lang="es-ES" sz="2500" b="1" dirty="0">
              <a:cs typeface="Arial" panose="020B0604020202020204" pitchFamily="34" charset="0"/>
            </a:endParaRPr>
          </a:p>
          <a:p>
            <a:pPr marL="514350" indent="-514350" algn="just">
              <a:buFont typeface="+mj-lt"/>
              <a:buAutoNum type="arabicPeriod"/>
            </a:pPr>
            <a:r>
              <a:rPr lang="es-ES" sz="2500" b="1" dirty="0">
                <a:cs typeface="Arial" panose="020B0604020202020204" pitchFamily="34" charset="0"/>
              </a:rPr>
              <a:t>Ingeniería Geológica. Universidad Complutense de Madrid. 2002. </a:t>
            </a:r>
          </a:p>
          <a:p>
            <a:pPr algn="just"/>
            <a:r>
              <a:rPr lang="es-ES" sz="2500" b="1" dirty="0">
                <a:cs typeface="Arial" panose="020B0604020202020204" pitchFamily="34" charset="0"/>
              </a:rPr>
              <a:t>Autor: Luis I. González de Vallejo </a:t>
            </a:r>
          </a:p>
          <a:p>
            <a:pPr marL="514350" indent="-514350">
              <a:buFont typeface="+mj-lt"/>
              <a:buAutoNum type="arabicPeriod"/>
            </a:pPr>
            <a:endParaRPr lang="es-ES" sz="2500" b="1" dirty="0">
              <a:cs typeface="Arial" panose="020B0604020202020204" pitchFamily="34" charset="0"/>
            </a:endParaRPr>
          </a:p>
          <a:p>
            <a:r>
              <a:rPr lang="es-MX" sz="2500" b="1" dirty="0"/>
              <a:t>2. Fundamentos de ingeniería geotécnica. Cuarta edición. Impreso en México. 2015 </a:t>
            </a:r>
          </a:p>
          <a:p>
            <a:r>
              <a:rPr lang="es-MX" sz="2500" b="1" dirty="0"/>
              <a:t> Autor: BRAJA M. DAS</a:t>
            </a:r>
            <a:endParaRPr lang="es-ES" sz="2500" b="1" dirty="0">
              <a:cs typeface="Arial" panose="020B0604020202020204" pitchFamily="34" charset="0"/>
            </a:endParaRPr>
          </a:p>
        </p:txBody>
      </p:sp>
    </p:spTree>
    <p:extLst>
      <p:ext uri="{BB962C8B-B14F-4D97-AF65-F5344CB8AC3E}">
        <p14:creationId xmlns:p14="http://schemas.microsoft.com/office/powerpoint/2010/main" val="3528365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xmlns="" id="{8082D32F-385A-4BF5-9A0D-794F56A4E4BD}"/>
              </a:ext>
            </a:extLst>
          </p:cNvPr>
          <p:cNvSpPr>
            <a:spLocks noChangeArrowheads="1"/>
          </p:cNvSpPr>
          <p:nvPr/>
        </p:nvSpPr>
        <p:spPr bwMode="auto">
          <a:xfrm>
            <a:off x="4260224" y="2496838"/>
            <a:ext cx="486773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30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30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8779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4757530" y="8352"/>
            <a:ext cx="30082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400" b="1" dirty="0">
                <a:latin typeface="Arial Black" panose="020B0A04020102020204" pitchFamily="34" charset="0"/>
                <a:cs typeface="Times New Roman" panose="02020603050405020304" pitchFamily="18" charset="0"/>
              </a:rPr>
              <a:t>INTRODUCCIÓN</a:t>
            </a:r>
            <a:endParaRPr lang="es-ES" altLang="es-ES" dirty="0"/>
          </a:p>
        </p:txBody>
      </p:sp>
      <p:sp>
        <p:nvSpPr>
          <p:cNvPr id="7" name="Rectángulo 6">
            <a:extLst>
              <a:ext uri="{FF2B5EF4-FFF2-40B4-BE49-F238E27FC236}">
                <a16:creationId xmlns:a16="http://schemas.microsoft.com/office/drawing/2014/main" xmlns="" id="{938BAA49-FDAD-45B0-92B3-5B14A040164C}"/>
              </a:ext>
            </a:extLst>
          </p:cNvPr>
          <p:cNvSpPr/>
          <p:nvPr/>
        </p:nvSpPr>
        <p:spPr>
          <a:xfrm>
            <a:off x="92764" y="478369"/>
            <a:ext cx="11608905" cy="5863144"/>
          </a:xfrm>
          <a:prstGeom prst="rect">
            <a:avLst/>
          </a:prstGeom>
        </p:spPr>
        <p:txBody>
          <a:bodyPr wrap="square">
            <a:spAutoFit/>
          </a:bodyPr>
          <a:lstStyle/>
          <a:p>
            <a:pPr algn="just"/>
            <a:r>
              <a:rPr lang="es-MX" sz="2500" dirty="0"/>
              <a:t>Para estudiar un material complejo como el suelo (con diferente tamaño de partículas y composición química) es necesario seguir una metodología con definiciones y sistemas de evaluación de propiedades, de forma que constituya un lenguaje fácilmente comprensible por los técnicos de diferentes especialidades y países. </a:t>
            </a:r>
          </a:p>
          <a:p>
            <a:pPr algn="just"/>
            <a:endParaRPr lang="es-MX" sz="2500" dirty="0"/>
          </a:p>
          <a:p>
            <a:pPr algn="just"/>
            <a:r>
              <a:rPr lang="es-MX" sz="2500" dirty="0"/>
              <a:t>Así, se han clasificado los suelos en </a:t>
            </a:r>
            <a:r>
              <a:rPr lang="es-MX" sz="2500" b="1" dirty="0"/>
              <a:t>cuatro grandes grupos en función de su granulometría</a:t>
            </a:r>
            <a:r>
              <a:rPr lang="es-MX" sz="2500" dirty="0"/>
              <a:t>:</a:t>
            </a:r>
          </a:p>
          <a:p>
            <a:pPr algn="just"/>
            <a:r>
              <a:rPr lang="es-MX" sz="2500" b="1" dirty="0">
                <a:solidFill>
                  <a:srgbClr val="FF0000"/>
                </a:solidFill>
              </a:rPr>
              <a:t>Gravas</a:t>
            </a:r>
          </a:p>
          <a:p>
            <a:pPr algn="just"/>
            <a:r>
              <a:rPr lang="es-MX" sz="2500" b="1" dirty="0">
                <a:solidFill>
                  <a:srgbClr val="FF0000"/>
                </a:solidFill>
              </a:rPr>
              <a:t>Arenas</a:t>
            </a:r>
          </a:p>
          <a:p>
            <a:pPr algn="just"/>
            <a:r>
              <a:rPr lang="es-MX" sz="2500" b="1" dirty="0">
                <a:solidFill>
                  <a:srgbClr val="FF0000"/>
                </a:solidFill>
              </a:rPr>
              <a:t>Limos </a:t>
            </a:r>
          </a:p>
          <a:p>
            <a:pPr algn="just"/>
            <a:r>
              <a:rPr lang="es-MX" sz="2500" b="1" dirty="0">
                <a:solidFill>
                  <a:srgbClr val="FF0000"/>
                </a:solidFill>
              </a:rPr>
              <a:t>Arcillas</a:t>
            </a:r>
          </a:p>
          <a:p>
            <a:pPr algn="just"/>
            <a:r>
              <a:rPr lang="es-MX" sz="2500" b="1" dirty="0"/>
              <a:t>Las siguientes normas internacionales reconocen en cierta medida estos grupos:</a:t>
            </a:r>
          </a:p>
          <a:p>
            <a:pPr marL="342900" indent="-342900" algn="just">
              <a:buFont typeface="Wingdings" panose="05000000000000000000" pitchFamily="2" charset="2"/>
              <a:buChar char="ü"/>
            </a:pPr>
            <a:r>
              <a:rPr lang="es-MX" sz="2500" dirty="0"/>
              <a:t>D.I.N.</a:t>
            </a:r>
            <a:r>
              <a:rPr lang="es-ES" sz="2500" b="1" i="1" dirty="0"/>
              <a:t> </a:t>
            </a:r>
            <a:r>
              <a:rPr lang="es-ES" sz="2500" i="1" dirty="0" err="1"/>
              <a:t>Deutsches</a:t>
            </a:r>
            <a:r>
              <a:rPr lang="es-ES" sz="2500" i="1" dirty="0"/>
              <a:t> </a:t>
            </a:r>
            <a:r>
              <a:rPr lang="es-ES" sz="2500" i="1" dirty="0" err="1"/>
              <a:t>Institut</a:t>
            </a:r>
            <a:r>
              <a:rPr lang="es-ES" sz="2500" i="1" dirty="0"/>
              <a:t> </a:t>
            </a:r>
            <a:r>
              <a:rPr lang="es-ES" sz="2500" i="1" dirty="0" err="1"/>
              <a:t>für</a:t>
            </a:r>
            <a:r>
              <a:rPr lang="es-ES" sz="2500" i="1" dirty="0"/>
              <a:t> </a:t>
            </a:r>
            <a:r>
              <a:rPr lang="es-ES" sz="2500" i="1" dirty="0" err="1"/>
              <a:t>Normung</a:t>
            </a:r>
            <a:r>
              <a:rPr lang="es-ES" sz="2500" dirty="0"/>
              <a:t> (Instituto Alemán de Normalización)</a:t>
            </a:r>
            <a:endParaRPr lang="es-MX" sz="2500" dirty="0"/>
          </a:p>
          <a:p>
            <a:pPr marL="342900" indent="-342900" algn="just">
              <a:buFont typeface="Wingdings" panose="05000000000000000000" pitchFamily="2" charset="2"/>
              <a:buChar char="ü"/>
            </a:pPr>
            <a:r>
              <a:rPr lang="es-MX" sz="2500" dirty="0"/>
              <a:t>A.S.T.M. Sociedad Americana para Ensayos de Materiales</a:t>
            </a:r>
          </a:p>
          <a:p>
            <a:pPr marL="342900" indent="-342900" algn="just">
              <a:buFont typeface="Wingdings" panose="05000000000000000000" pitchFamily="2" charset="2"/>
              <a:buChar char="ü"/>
            </a:pPr>
            <a:r>
              <a:rPr lang="es-MX" sz="2500" dirty="0"/>
              <a:t>A.E.N.O.R. Asociación Española de Normalización y Certificación</a:t>
            </a:r>
          </a:p>
        </p:txBody>
      </p:sp>
    </p:spTree>
    <p:extLst>
      <p:ext uri="{BB962C8B-B14F-4D97-AF65-F5344CB8AC3E}">
        <p14:creationId xmlns:p14="http://schemas.microsoft.com/office/powerpoint/2010/main" val="28536367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4757530" y="8352"/>
            <a:ext cx="30082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400" b="1" dirty="0">
                <a:latin typeface="Arial Black" panose="020B0A04020102020204" pitchFamily="34" charset="0"/>
                <a:cs typeface="Times New Roman" panose="02020603050405020304" pitchFamily="18" charset="0"/>
              </a:rPr>
              <a:t>INTRODUCCIÓN</a:t>
            </a:r>
            <a:endParaRPr lang="es-ES" altLang="es-ES" dirty="0"/>
          </a:p>
        </p:txBody>
      </p:sp>
      <p:sp>
        <p:nvSpPr>
          <p:cNvPr id="2" name="Rectángulo 1">
            <a:extLst>
              <a:ext uri="{FF2B5EF4-FFF2-40B4-BE49-F238E27FC236}">
                <a16:creationId xmlns:a16="http://schemas.microsoft.com/office/drawing/2014/main" xmlns="" id="{86BA9C25-9829-443D-A3D1-A84FA04B5DD2}"/>
              </a:ext>
            </a:extLst>
          </p:cNvPr>
          <p:cNvSpPr/>
          <p:nvPr/>
        </p:nvSpPr>
        <p:spPr>
          <a:xfrm>
            <a:off x="440634" y="1161247"/>
            <a:ext cx="11310732" cy="3539430"/>
          </a:xfrm>
          <a:prstGeom prst="rect">
            <a:avLst/>
          </a:prstGeom>
        </p:spPr>
        <p:txBody>
          <a:bodyPr wrap="square">
            <a:spAutoFit/>
          </a:bodyPr>
          <a:lstStyle/>
          <a:p>
            <a:pPr algn="just"/>
            <a:r>
              <a:rPr lang="es-MX" sz="2800" b="1" dirty="0"/>
              <a:t>Sistema de clasificación AASHTO</a:t>
            </a:r>
          </a:p>
          <a:p>
            <a:pPr algn="just"/>
            <a:endParaRPr lang="es-MX" sz="2800" b="1" dirty="0"/>
          </a:p>
          <a:p>
            <a:pPr algn="just"/>
            <a:r>
              <a:rPr lang="es-MX" sz="2800" dirty="0"/>
              <a:t>Este sistema de clasificación de suelos fue desarrollado en 1929 como el Sistema de Clasificación de Administración de Carreteras. Ha sido objeto de varias revisiones, con la actual versión propuesta por la Comisión de Clasificación de Materiales para los Tipos de Carreteras Subrasantes y Granulares de la Junta de Investigación de Carreteras en 1945 (Norma ASTM D-3282; método AASHTO M145).</a:t>
            </a:r>
          </a:p>
        </p:txBody>
      </p:sp>
    </p:spTree>
    <p:extLst>
      <p:ext uri="{BB962C8B-B14F-4D97-AF65-F5344CB8AC3E}">
        <p14:creationId xmlns:p14="http://schemas.microsoft.com/office/powerpoint/2010/main" val="3970448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6B527BB8-53AA-43DB-ADA4-FBA57CEC209F}"/>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33ECF6FC-EF52-42AA-8913-4DCDB1ABA9AE}"/>
              </a:ext>
            </a:extLst>
          </p:cNvPr>
          <p:cNvSpPr>
            <a:spLocks noChangeArrowheads="1"/>
          </p:cNvSpPr>
          <p:nvPr/>
        </p:nvSpPr>
        <p:spPr bwMode="auto">
          <a:xfrm>
            <a:off x="4757530" y="8352"/>
            <a:ext cx="30082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400" b="1" dirty="0">
                <a:latin typeface="Arial Black" panose="020B0A04020102020204" pitchFamily="34" charset="0"/>
                <a:cs typeface="Times New Roman" panose="02020603050405020304" pitchFamily="18" charset="0"/>
              </a:rPr>
              <a:t>INTRODUCCIÓN</a:t>
            </a:r>
            <a:endParaRPr lang="es-ES" altLang="es-ES" dirty="0"/>
          </a:p>
        </p:txBody>
      </p:sp>
      <p:sp>
        <p:nvSpPr>
          <p:cNvPr id="2" name="Rectángulo 1">
            <a:extLst>
              <a:ext uri="{FF2B5EF4-FFF2-40B4-BE49-F238E27FC236}">
                <a16:creationId xmlns:a16="http://schemas.microsoft.com/office/drawing/2014/main" xmlns="" id="{9F48AED7-24D7-450E-B0A3-C5456F1D1C88}"/>
              </a:ext>
            </a:extLst>
          </p:cNvPr>
          <p:cNvSpPr/>
          <p:nvPr/>
        </p:nvSpPr>
        <p:spPr>
          <a:xfrm>
            <a:off x="331305" y="1028343"/>
            <a:ext cx="11171582" cy="3108543"/>
          </a:xfrm>
          <a:prstGeom prst="rect">
            <a:avLst/>
          </a:prstGeom>
        </p:spPr>
        <p:txBody>
          <a:bodyPr wrap="square">
            <a:spAutoFit/>
          </a:bodyPr>
          <a:lstStyle/>
          <a:p>
            <a:pPr algn="just"/>
            <a:r>
              <a:rPr lang="es-MX" sz="2800" b="1" dirty="0"/>
              <a:t>Sistema unificado de clasificación de suelo</a:t>
            </a:r>
          </a:p>
          <a:p>
            <a:pPr algn="just"/>
            <a:endParaRPr lang="es-MX" sz="2800" b="1" dirty="0"/>
          </a:p>
          <a:p>
            <a:pPr algn="just"/>
            <a:r>
              <a:rPr lang="es-MX" sz="2800" dirty="0"/>
              <a:t>La forma original de este sistema fue propuesto por Casagrande en 1948 para su uso en los trabajos de construcción del aeródromo realizado por el Cuerpo de Ingenieros del Ejército durante la Segunda Guerra Mundial. En colaboración con el U.S. Bureau </a:t>
            </a:r>
            <a:r>
              <a:rPr lang="es-MX" sz="2800" dirty="0" err="1"/>
              <a:t>of</a:t>
            </a:r>
            <a:r>
              <a:rPr lang="es-MX" sz="2800" dirty="0"/>
              <a:t> </a:t>
            </a:r>
            <a:r>
              <a:rPr lang="es-MX" sz="2800" dirty="0" err="1"/>
              <a:t>Reclamation</a:t>
            </a:r>
            <a:r>
              <a:rPr lang="es-MX" sz="2800" dirty="0"/>
              <a:t>, este sistema fue revisado en 1952. En la actualidad, es ampliamente utilizado por los ingenieros.</a:t>
            </a:r>
          </a:p>
        </p:txBody>
      </p:sp>
    </p:spTree>
    <p:extLst>
      <p:ext uri="{BB962C8B-B14F-4D97-AF65-F5344CB8AC3E}">
        <p14:creationId xmlns:p14="http://schemas.microsoft.com/office/powerpoint/2010/main" val="14389873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A99174A3-7E97-4840-854D-35AE9104E52B}"/>
              </a:ext>
            </a:extLst>
          </p:cNvPr>
          <p:cNvSpPr/>
          <p:nvPr/>
        </p:nvSpPr>
        <p:spPr>
          <a:xfrm>
            <a:off x="132521" y="470017"/>
            <a:ext cx="11648662" cy="3046988"/>
          </a:xfrm>
          <a:prstGeom prst="rect">
            <a:avLst/>
          </a:prstGeom>
        </p:spPr>
        <p:txBody>
          <a:bodyPr wrap="square">
            <a:spAutoFit/>
          </a:bodyPr>
          <a:lstStyle/>
          <a:p>
            <a:pPr algn="just"/>
            <a:r>
              <a:rPr lang="es-MX" sz="2400" dirty="0">
                <a:solidFill>
                  <a:srgbClr val="000000"/>
                </a:solidFill>
              </a:rPr>
              <a:t>Para la clasificación adecuada de acuerdo con a los sistemas mencionados, debe conocerse:</a:t>
            </a:r>
          </a:p>
          <a:p>
            <a:pPr algn="just"/>
            <a:endParaRPr lang="es-MX" sz="2400" dirty="0">
              <a:solidFill>
                <a:srgbClr val="000000"/>
              </a:solidFill>
            </a:endParaRPr>
          </a:p>
          <a:p>
            <a:pPr marL="457200" indent="-457200" algn="just">
              <a:buAutoNum type="arabicPeriod"/>
            </a:pPr>
            <a:r>
              <a:rPr lang="es-MX" sz="2400" dirty="0">
                <a:solidFill>
                  <a:srgbClr val="000000"/>
                </a:solidFill>
              </a:rPr>
              <a:t>Porcentaje de grava, arena, limo y arcilla.</a:t>
            </a:r>
          </a:p>
          <a:p>
            <a:pPr marL="457200" indent="-457200" algn="just">
              <a:buAutoNum type="arabicPeriod"/>
            </a:pPr>
            <a:endParaRPr lang="es-MX" sz="2400" dirty="0">
              <a:solidFill>
                <a:srgbClr val="000000"/>
              </a:solidFill>
            </a:endParaRPr>
          </a:p>
          <a:p>
            <a:pPr marL="457200" indent="-457200" algn="just">
              <a:buAutoNum type="arabicPeriod"/>
            </a:pPr>
            <a:r>
              <a:rPr lang="es-MX" sz="2400" dirty="0">
                <a:solidFill>
                  <a:srgbClr val="000000"/>
                </a:solidFill>
              </a:rPr>
              <a:t>El coeficiente de uniformidad (</a:t>
            </a:r>
            <a:r>
              <a:rPr lang="es-MX" sz="2400" i="1" dirty="0">
                <a:solidFill>
                  <a:srgbClr val="000000"/>
                </a:solidFill>
              </a:rPr>
              <a:t>Cu</a:t>
            </a:r>
            <a:r>
              <a:rPr lang="es-MX" sz="2400" dirty="0">
                <a:solidFill>
                  <a:srgbClr val="000000"/>
                </a:solidFill>
              </a:rPr>
              <a:t>) y el coeficiente de gradación (</a:t>
            </a:r>
            <a:r>
              <a:rPr lang="es-MX" sz="2400" i="1" dirty="0" err="1">
                <a:solidFill>
                  <a:srgbClr val="000000"/>
                </a:solidFill>
              </a:rPr>
              <a:t>Cc</a:t>
            </a:r>
            <a:r>
              <a:rPr lang="es-MX" sz="2400" dirty="0">
                <a:solidFill>
                  <a:srgbClr val="000000"/>
                </a:solidFill>
              </a:rPr>
              <a:t>)</a:t>
            </a:r>
          </a:p>
          <a:p>
            <a:pPr marL="457200" indent="-457200" algn="just">
              <a:buAutoNum type="arabicPeriod"/>
            </a:pPr>
            <a:endParaRPr lang="es-MX" sz="2400" dirty="0">
              <a:solidFill>
                <a:srgbClr val="000000"/>
              </a:solidFill>
            </a:endParaRPr>
          </a:p>
          <a:p>
            <a:pPr marL="457200" indent="-457200" algn="just">
              <a:buAutoNum type="arabicPeriod"/>
            </a:pPr>
            <a:r>
              <a:rPr lang="es-MX" sz="2400" dirty="0">
                <a:solidFill>
                  <a:srgbClr val="000000"/>
                </a:solidFill>
              </a:rPr>
              <a:t>El límite líquido y el índice de plasticidad de la porción de suelo que pasa el tamiz</a:t>
            </a:r>
          </a:p>
          <a:p>
            <a:pPr algn="just"/>
            <a:r>
              <a:rPr lang="es-MX" sz="2400" dirty="0">
                <a:solidFill>
                  <a:srgbClr val="000000"/>
                </a:solidFill>
              </a:rPr>
              <a:t>núm. 40</a:t>
            </a:r>
            <a:endParaRPr lang="es-MX" sz="2400" dirty="0"/>
          </a:p>
        </p:txBody>
      </p:sp>
      <p:sp>
        <p:nvSpPr>
          <p:cNvPr id="5" name="Rectángulo 4">
            <a:extLst>
              <a:ext uri="{FF2B5EF4-FFF2-40B4-BE49-F238E27FC236}">
                <a16:creationId xmlns:a16="http://schemas.microsoft.com/office/drawing/2014/main" xmlns="" id="{8FEAA037-544E-48A6-9542-EB0C52A526B9}"/>
              </a:ext>
            </a:extLst>
          </p:cNvPr>
          <p:cNvSpPr/>
          <p:nvPr/>
        </p:nvSpPr>
        <p:spPr>
          <a:xfrm>
            <a:off x="0" y="0"/>
            <a:ext cx="12192000" cy="413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angle 1">
            <a:extLst>
              <a:ext uri="{FF2B5EF4-FFF2-40B4-BE49-F238E27FC236}">
                <a16:creationId xmlns:a16="http://schemas.microsoft.com/office/drawing/2014/main" xmlns="" id="{9200F65F-0D55-4B7F-904B-004F9740906F}"/>
              </a:ext>
            </a:extLst>
          </p:cNvPr>
          <p:cNvSpPr>
            <a:spLocks noChangeArrowheads="1"/>
          </p:cNvSpPr>
          <p:nvPr/>
        </p:nvSpPr>
        <p:spPr bwMode="auto">
          <a:xfrm>
            <a:off x="4757530" y="8352"/>
            <a:ext cx="30082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2400" b="1" dirty="0">
                <a:latin typeface="Arial Black" panose="020B0A04020102020204" pitchFamily="34" charset="0"/>
                <a:cs typeface="Times New Roman" panose="02020603050405020304" pitchFamily="18" charset="0"/>
              </a:rPr>
              <a:t>INTRODUCCIÓN</a:t>
            </a:r>
            <a:endParaRPr lang="es-ES" altLang="es-ES" dirty="0"/>
          </a:p>
        </p:txBody>
      </p:sp>
      <p:sp>
        <p:nvSpPr>
          <p:cNvPr id="7" name="CuadroTexto 6">
            <a:extLst>
              <a:ext uri="{FF2B5EF4-FFF2-40B4-BE49-F238E27FC236}">
                <a16:creationId xmlns:a16="http://schemas.microsoft.com/office/drawing/2014/main" xmlns="" id="{07958676-DE52-4D3C-9E25-A6CB0BF2B053}"/>
              </a:ext>
            </a:extLst>
          </p:cNvPr>
          <p:cNvSpPr txBox="1"/>
          <p:nvPr/>
        </p:nvSpPr>
        <p:spPr>
          <a:xfrm>
            <a:off x="2001077" y="4055165"/>
            <a:ext cx="7646505" cy="1138773"/>
          </a:xfrm>
          <a:prstGeom prst="rect">
            <a:avLst/>
          </a:prstGeom>
          <a:noFill/>
        </p:spPr>
        <p:txBody>
          <a:bodyPr wrap="square" rtlCol="0">
            <a:spAutoFit/>
          </a:bodyPr>
          <a:lstStyle/>
          <a:p>
            <a:r>
              <a:rPr lang="es-MX" sz="2500" dirty="0"/>
              <a:t>Precisamente en la conferencia de hoy trataremos estos criterios, </a:t>
            </a:r>
            <a:r>
              <a:rPr lang="es-ES" sz="2500" b="1" dirty="0">
                <a:solidFill>
                  <a:srgbClr val="FF0000"/>
                </a:solidFill>
              </a:rPr>
              <a:t>Distribución granulométrica </a:t>
            </a:r>
            <a:r>
              <a:rPr lang="es-ES" sz="2500" dirty="0"/>
              <a:t>y </a:t>
            </a:r>
            <a:r>
              <a:rPr lang="es-MX" sz="2500" b="1" dirty="0">
                <a:solidFill>
                  <a:srgbClr val="FF0000"/>
                </a:solidFill>
              </a:rPr>
              <a:t>Plasticidad</a:t>
            </a:r>
          </a:p>
          <a:p>
            <a:endParaRPr lang="es-MX" dirty="0"/>
          </a:p>
        </p:txBody>
      </p:sp>
    </p:spTree>
    <p:extLst>
      <p:ext uri="{BB962C8B-B14F-4D97-AF65-F5344CB8AC3E}">
        <p14:creationId xmlns:p14="http://schemas.microsoft.com/office/powerpoint/2010/main" val="209490126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819</TotalTime>
  <Words>1280</Words>
  <Application>Microsoft Office PowerPoint</Application>
  <PresentationFormat>Panorámica</PresentationFormat>
  <Paragraphs>132</Paragraphs>
  <Slides>34</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34</vt:i4>
      </vt:variant>
    </vt:vector>
  </HeadingPairs>
  <TitlesOfParts>
    <vt:vector size="44" baseType="lpstr">
      <vt:lpstr>Arial</vt:lpstr>
      <vt:lpstr>Arial Black</vt:lpstr>
      <vt:lpstr>Calibri</vt:lpstr>
      <vt:lpstr>Calibri Light</vt:lpstr>
      <vt:lpstr>Georgia</vt:lpstr>
      <vt:lpstr>Symbol</vt:lpstr>
      <vt:lpstr>Times New Roman</vt:lpstr>
      <vt:lpstr>TimesLTStd-Roman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Josè Emilio Barò</dc:creator>
  <cp:lastModifiedBy>HP</cp:lastModifiedBy>
  <cp:revision>107</cp:revision>
  <dcterms:created xsi:type="dcterms:W3CDTF">2016-01-27T02:01:43Z</dcterms:created>
  <dcterms:modified xsi:type="dcterms:W3CDTF">2018-09-25T21:56:49Z</dcterms:modified>
</cp:coreProperties>
</file>