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41"/>
  </p:notesMasterIdLst>
  <p:sldIdLst>
    <p:sldId id="256" r:id="rId3"/>
    <p:sldId id="267" r:id="rId4"/>
    <p:sldId id="268" r:id="rId5"/>
    <p:sldId id="269" r:id="rId6"/>
    <p:sldId id="321" r:id="rId7"/>
    <p:sldId id="322" r:id="rId8"/>
    <p:sldId id="323" r:id="rId9"/>
    <p:sldId id="324" r:id="rId10"/>
    <p:sldId id="325" r:id="rId11"/>
    <p:sldId id="299" r:id="rId12"/>
    <p:sldId id="300" r:id="rId13"/>
    <p:sldId id="301" r:id="rId14"/>
    <p:sldId id="302" r:id="rId15"/>
    <p:sldId id="303" r:id="rId16"/>
    <p:sldId id="304" r:id="rId17"/>
    <p:sldId id="305" r:id="rId18"/>
    <p:sldId id="306" r:id="rId19"/>
    <p:sldId id="317" r:id="rId20"/>
    <p:sldId id="318" r:id="rId21"/>
    <p:sldId id="307" r:id="rId22"/>
    <p:sldId id="308" r:id="rId23"/>
    <p:sldId id="309" r:id="rId24"/>
    <p:sldId id="310" r:id="rId25"/>
    <p:sldId id="311" r:id="rId26"/>
    <p:sldId id="312" r:id="rId27"/>
    <p:sldId id="313" r:id="rId28"/>
    <p:sldId id="314" r:id="rId29"/>
    <p:sldId id="319" r:id="rId30"/>
    <p:sldId id="320" r:id="rId31"/>
    <p:sldId id="326" r:id="rId32"/>
    <p:sldId id="327" r:id="rId33"/>
    <p:sldId id="328" r:id="rId34"/>
    <p:sldId id="329" r:id="rId35"/>
    <p:sldId id="330" r:id="rId36"/>
    <p:sldId id="331" r:id="rId37"/>
    <p:sldId id="332" r:id="rId38"/>
    <p:sldId id="298" r:id="rId39"/>
    <p:sldId id="297" r:id="rId40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8FB837D-C827-4EFA-A057-4D05807E0F7C}" styleName="Estilo temático 1 - Énfasis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73" autoAdjust="0"/>
    <p:restoredTop sz="94660"/>
  </p:normalViewPr>
  <p:slideViewPr>
    <p:cSldViewPr>
      <p:cViewPr>
        <p:scale>
          <a:sx n="70" d="100"/>
          <a:sy n="70" d="100"/>
        </p:scale>
        <p:origin x="-76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presProps" Target="pres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0" Type="http://schemas.openxmlformats.org/officeDocument/2006/relationships/slide" Target="slides/slide18.xml"/><Relationship Id="rId4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5F2FA0-89DF-443B-A06D-CC5E91886ACB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929A2B-0BDF-42BC-B5D8-F127B2A3DA8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957333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CE4F3-C499-4D8F-AB61-CBDCCEA8F7E9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A2506-0952-4716-A34E-939FBE6401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00555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CE4F3-C499-4D8F-AB61-CBDCCEA8F7E9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A2506-0952-4716-A34E-939FBE6401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196392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CE4F3-C499-4D8F-AB61-CBDCCEA8F7E9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A2506-0952-4716-A34E-939FBE6401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788403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1624F-008B-433C-88E8-3365ECF1BB49}" type="datetimeFigureOut">
              <a:rPr lang="es-MX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28/09/2018</a:t>
            </a:fld>
            <a:endParaRPr lang="es-MX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2F88BAC-808E-432C-8D0B-8EEF0C5356B9}" type="slidenum">
              <a:rPr lang="es-MX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MX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36749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1624F-008B-433C-88E8-3365ECF1BB49}" type="datetimeFigureOut">
              <a:rPr lang="es-MX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28/09/2018</a:t>
            </a:fld>
            <a:endParaRPr lang="es-MX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88BAC-808E-432C-8D0B-8EEF0C5356B9}" type="slidenum">
              <a:rPr lang="es-MX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39656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1624F-008B-433C-88E8-3365ECF1BB49}" type="datetimeFigureOut">
              <a:rPr lang="es-MX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28/09/2018</a:t>
            </a:fld>
            <a:endParaRPr lang="es-MX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88BAC-808E-432C-8D0B-8EEF0C5356B9}" type="slidenum">
              <a:rPr lang="es-MX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7890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1624F-008B-433C-88E8-3365ECF1BB49}" type="datetimeFigureOut">
              <a:rPr lang="es-MX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28/09/2018</a:t>
            </a:fld>
            <a:endParaRPr lang="es-MX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88BAC-808E-432C-8D0B-8EEF0C5356B9}" type="slidenum">
              <a:rPr lang="es-MX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6672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1624F-008B-433C-88E8-3365ECF1BB49}" type="datetimeFigureOut">
              <a:rPr lang="es-MX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28/09/2018</a:t>
            </a:fld>
            <a:endParaRPr lang="es-MX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88BAC-808E-432C-8D0B-8EEF0C5356B9}" type="slidenum">
              <a:rPr lang="es-MX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72384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1624F-008B-433C-88E8-3365ECF1BB49}" type="datetimeFigureOut">
              <a:rPr lang="es-MX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28/09/2018</a:t>
            </a:fld>
            <a:endParaRPr lang="es-MX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88BAC-808E-432C-8D0B-8EEF0C5356B9}" type="slidenum">
              <a:rPr lang="es-MX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15772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1624F-008B-433C-88E8-3365ECF1BB49}" type="datetimeFigureOut">
              <a:rPr lang="es-MX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28/09/2018</a:t>
            </a:fld>
            <a:endParaRPr lang="es-MX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88BAC-808E-432C-8D0B-8EEF0C5356B9}" type="slidenum">
              <a:rPr lang="es-MX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7648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1624F-008B-433C-88E8-3365ECF1BB49}" type="datetimeFigureOut">
              <a:rPr lang="es-MX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28/09/2018</a:t>
            </a:fld>
            <a:endParaRPr lang="es-MX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88BAC-808E-432C-8D0B-8EEF0C5356B9}" type="slidenum">
              <a:rPr lang="es-MX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6576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CE4F3-C499-4D8F-AB61-CBDCCEA8F7E9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A2506-0952-4716-A34E-939FBE6401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520740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1624F-008B-433C-88E8-3365ECF1BB49}" type="datetimeFigureOut">
              <a:rPr lang="es-MX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28/09/2018</a:t>
            </a:fld>
            <a:endParaRPr lang="es-MX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88BAC-808E-432C-8D0B-8EEF0C5356B9}" type="slidenum">
              <a:rPr lang="es-MX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307220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1624F-008B-433C-88E8-3365ECF1BB49}" type="datetimeFigureOut">
              <a:rPr lang="es-MX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28/09/2018</a:t>
            </a:fld>
            <a:endParaRPr lang="es-MX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88BAC-808E-432C-8D0B-8EEF0C5356B9}" type="slidenum">
              <a:rPr lang="es-MX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8526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1624F-008B-433C-88E8-3365ECF1BB49}" type="datetimeFigureOut">
              <a:rPr lang="es-MX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28/09/2018</a:t>
            </a:fld>
            <a:endParaRPr lang="es-MX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88BAC-808E-432C-8D0B-8EEF0C5356B9}" type="slidenum">
              <a:rPr lang="es-MX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44449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CE4F3-C499-4D8F-AB61-CBDCCEA8F7E9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A2506-0952-4716-A34E-939FBE6401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880513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CE4F3-C499-4D8F-AB61-CBDCCEA8F7E9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A2506-0952-4716-A34E-939FBE6401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29445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CE4F3-C499-4D8F-AB61-CBDCCEA8F7E9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A2506-0952-4716-A34E-939FBE6401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1835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CE4F3-C499-4D8F-AB61-CBDCCEA8F7E9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A2506-0952-4716-A34E-939FBE6401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80332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CE4F3-C499-4D8F-AB61-CBDCCEA8F7E9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A2506-0952-4716-A34E-939FBE6401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819693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CE4F3-C499-4D8F-AB61-CBDCCEA8F7E9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A2506-0952-4716-A34E-939FBE6401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1501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CE4F3-C499-4D8F-AB61-CBDCCEA8F7E9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A2506-0952-4716-A34E-939FBE6401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028187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3CE4F3-C499-4D8F-AB61-CBDCCEA8F7E9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DA2506-0952-4716-A34E-939FBE6401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05933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D591624F-008B-433C-88E8-3365ECF1BB49}" type="datetimeFigureOut">
              <a:rPr lang="es-MX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28/09/2018</a:t>
            </a:fld>
            <a:endParaRPr lang="es-MX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s-MX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62F88BAC-808E-432C-8D0B-8EEF0C5356B9}" type="slidenum">
              <a:rPr lang="es-MX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2798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3" Type="http://schemas.openxmlformats.org/officeDocument/2006/relationships/image" Target="../media/image22.jpeg"/><Relationship Id="rId7" Type="http://schemas.openxmlformats.org/officeDocument/2006/relationships/image" Target="../media/image26.wmf"/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wmf"/><Relationship Id="rId4" Type="http://schemas.openxmlformats.org/officeDocument/2006/relationships/image" Target="../media/image23.w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eg"/><Relationship Id="rId4" Type="http://schemas.openxmlformats.org/officeDocument/2006/relationships/image" Target="../media/image8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 rot="1890924">
            <a:off x="276655" y="2469366"/>
            <a:ext cx="8892251" cy="2002551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s-MX" dirty="0" smtClean="0">
                <a:solidFill>
                  <a:srgbClr val="0070C0"/>
                </a:solidFill>
                <a:latin typeface="Bauhaus 93" panose="04030905020B02020C02" pitchFamily="82" charset="0"/>
              </a:rPr>
              <a:t>Tecnologías de la Información Aplicadas a la Educación</a:t>
            </a:r>
            <a:endParaRPr lang="es-MX" dirty="0">
              <a:solidFill>
                <a:srgbClr val="0070C0"/>
              </a:solidFill>
              <a:latin typeface="Bauhaus 93" panose="04030905020B02020C02" pitchFamily="82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6982779" y="642561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1</a:t>
            </a:r>
            <a:endParaRPr lang="es-MX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1667" y="476672"/>
            <a:ext cx="2769539" cy="223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 descr="C:\Users\UAEM\AppData\Local\Microsoft\Windows\Temporary Internet Files\Content.IE5\GZKR2EEI\TIC-701779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93196">
            <a:off x="381091" y="4223487"/>
            <a:ext cx="3016850" cy="1980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4323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188640"/>
            <a:ext cx="8162925" cy="115212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s-ES" altLang="es-MX" sz="6000" b="1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Las TIC como apoyo  a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196752"/>
            <a:ext cx="8784976" cy="4525963"/>
          </a:xfrm>
        </p:spPr>
        <p:txBody>
          <a:bodyPr>
            <a:normAutofit/>
          </a:bodyPr>
          <a:lstStyle/>
          <a:p>
            <a:endParaRPr lang="es-ES" altLang="es-MX" sz="2000" dirty="0"/>
          </a:p>
          <a:p>
            <a:pPr algn="just">
              <a:buFont typeface="Wingdings" panose="05000000000000000000" pitchFamily="2" charset="2"/>
              <a:buChar char="v"/>
            </a:pPr>
            <a:r>
              <a:rPr lang="es-ES" altLang="es-MX" sz="3600" dirty="0">
                <a:latin typeface="Arial" panose="020B0604020202020204" pitchFamily="34" charset="0"/>
                <a:cs typeface="Arial" panose="020B0604020202020204" pitchFamily="34" charset="0"/>
              </a:rPr>
              <a:t>El proceso de enseñanza/aprendizaje</a:t>
            </a:r>
          </a:p>
          <a:p>
            <a:pPr algn="just">
              <a:buFont typeface="Wingdings" panose="05000000000000000000" pitchFamily="2" charset="2"/>
              <a:buChar char="v"/>
            </a:pPr>
            <a:endParaRPr lang="es-ES" alt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es-ES" alt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Para </a:t>
            </a:r>
            <a:r>
              <a:rPr lang="es-ES" altLang="es-MX" sz="3600" dirty="0">
                <a:latin typeface="Arial" panose="020B0604020202020204" pitchFamily="34" charset="0"/>
                <a:cs typeface="Arial" panose="020B0604020202020204" pitchFamily="34" charset="0"/>
              </a:rPr>
              <a:t>qué incorporar TIC en la docencia?</a:t>
            </a:r>
          </a:p>
          <a:p>
            <a:pPr algn="just">
              <a:buFont typeface="Wingdings" panose="05000000000000000000" pitchFamily="2" charset="2"/>
              <a:buChar char="v"/>
            </a:pPr>
            <a:endParaRPr lang="es-ES" alt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es-ES" altLang="es-MX" sz="3600" dirty="0"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ES" alt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integración </a:t>
            </a:r>
            <a:r>
              <a:rPr lang="es-ES" altLang="es-MX" sz="3600" dirty="0">
                <a:latin typeface="Arial" panose="020B0604020202020204" pitchFamily="34" charset="0"/>
                <a:cs typeface="Arial" panose="020B0604020202020204" pitchFamily="34" charset="0"/>
              </a:rPr>
              <a:t>de TIC en la docencia</a:t>
            </a:r>
          </a:p>
        </p:txBody>
      </p:sp>
      <p:pic>
        <p:nvPicPr>
          <p:cNvPr id="2052" name="Picture 4" descr="C:\Users\UAEM\AppData\Local\Microsoft\Windows\Temporary Internet Files\Content.IE5\GETZDG1K\tecnicasenseanzaaprendizajeapuntestaller-ebook-bloggesvin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5373216"/>
            <a:ext cx="1909001" cy="1363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UAEM\AppData\Local\Microsoft\Windows\Temporary Internet Files\Content.IE5\GZKR2EEI\teaching-218x300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6263" y="3512418"/>
            <a:ext cx="103822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68530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07504" y="1504553"/>
            <a:ext cx="8928992" cy="523681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88640"/>
            <a:ext cx="8162925" cy="108012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s-ES" altLang="es-MX" sz="4000" b="1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Proceso de enseñanza/aprendizaje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5334000"/>
            <a:ext cx="4300538" cy="1371600"/>
          </a:xfrm>
        </p:spPr>
        <p:txBody>
          <a:bodyPr/>
          <a:lstStyle/>
          <a:p>
            <a:pPr lvl="1">
              <a:buFont typeface="Wingdings" pitchFamily="2" charset="2"/>
              <a:buNone/>
            </a:pPr>
            <a:r>
              <a:rPr lang="es-ES" altLang="es-MX" sz="1400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Presencial/remota</a:t>
            </a:r>
          </a:p>
          <a:p>
            <a:pPr lvl="1">
              <a:buFont typeface="Wingdings" pitchFamily="2" charset="2"/>
              <a:buNone/>
            </a:pPr>
            <a:r>
              <a:rPr lang="es-ES" altLang="es-MX" sz="1400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Privada/pública</a:t>
            </a:r>
          </a:p>
          <a:p>
            <a:pPr lvl="1">
              <a:buFont typeface="Wingdings" pitchFamily="2" charset="2"/>
              <a:buNone/>
            </a:pPr>
            <a:r>
              <a:rPr lang="es-ES" altLang="es-MX" sz="1400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Personal/en grupo</a:t>
            </a:r>
          </a:p>
          <a:p>
            <a:pPr lvl="1">
              <a:buFont typeface="Wingdings" pitchFamily="2" charset="2"/>
              <a:buNone/>
            </a:pPr>
            <a:r>
              <a:rPr lang="es-ES" altLang="es-MX" sz="1400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Sincrónica/asincrónica</a:t>
            </a:r>
          </a:p>
          <a:p>
            <a:pPr lvl="1">
              <a:buFont typeface="Wingdings" pitchFamily="2" charset="2"/>
              <a:buNone/>
            </a:pPr>
            <a:r>
              <a:rPr lang="es-ES" altLang="es-MX" sz="1400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Unidireccional/bidireccional</a:t>
            </a:r>
          </a:p>
          <a:p>
            <a:pPr>
              <a:buFont typeface="Wingdings" pitchFamily="2" charset="2"/>
              <a:buNone/>
            </a:pPr>
            <a:endParaRPr lang="es-ES" altLang="es-MX" sz="1400" dirty="0"/>
          </a:p>
        </p:txBody>
      </p:sp>
      <p:pic>
        <p:nvPicPr>
          <p:cNvPr id="8196" name="Picture 4" descr="PE03166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3339" y="5428536"/>
            <a:ext cx="1107299" cy="1168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202" name="Group 10"/>
          <p:cNvGrpSpPr>
            <a:grpSpLocks/>
          </p:cNvGrpSpPr>
          <p:nvPr/>
        </p:nvGrpSpPr>
        <p:grpSpPr bwMode="auto">
          <a:xfrm>
            <a:off x="1696352" y="3096857"/>
            <a:ext cx="6910430" cy="1671638"/>
            <a:chOff x="1112" y="2759"/>
            <a:chExt cx="4017" cy="525"/>
          </a:xfrm>
        </p:grpSpPr>
        <p:sp>
          <p:nvSpPr>
            <p:cNvPr id="8203" name="AutoShape 11"/>
            <p:cNvSpPr>
              <a:spLocks noChangeArrowheads="1"/>
            </p:cNvSpPr>
            <p:nvPr/>
          </p:nvSpPr>
          <p:spPr bwMode="auto">
            <a:xfrm rot="1413185">
              <a:off x="1112" y="2759"/>
              <a:ext cx="4017" cy="525"/>
            </a:xfrm>
            <a:prstGeom prst="leftRightArrow">
              <a:avLst>
                <a:gd name="adj1" fmla="val 50000"/>
                <a:gd name="adj2" fmla="val 149829"/>
              </a:avLst>
            </a:pr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s-MX"/>
            </a:p>
          </p:txBody>
        </p:sp>
        <p:sp>
          <p:nvSpPr>
            <p:cNvPr id="8204" name="Text Box 12"/>
            <p:cNvSpPr txBox="1">
              <a:spLocks noChangeArrowheads="1"/>
            </p:cNvSpPr>
            <p:nvPr/>
          </p:nvSpPr>
          <p:spPr bwMode="auto">
            <a:xfrm rot="1408627">
              <a:off x="1550" y="2866"/>
              <a:ext cx="3120" cy="29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s-ES" altLang="es-MX" b="1" u="none" dirty="0">
                  <a:solidFill>
                    <a:srgbClr val="002060"/>
                  </a:solidFill>
                </a:rPr>
                <a:t>COMUNICACIÓN BIDIRECCIONAL</a:t>
              </a:r>
            </a:p>
            <a:p>
              <a:pPr algn="ctr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s-ES" altLang="es-MX" u="none" dirty="0">
                  <a:solidFill>
                    <a:srgbClr val="002060"/>
                  </a:solidFill>
                </a:rPr>
                <a:t>Impartición, seguimiento, apoyo, motivación, evaluación</a:t>
              </a:r>
            </a:p>
          </p:txBody>
        </p:sp>
      </p:grpSp>
      <p:sp>
        <p:nvSpPr>
          <p:cNvPr id="8211" name="Text Box 19"/>
          <p:cNvSpPr txBox="1">
            <a:spLocks noChangeArrowheads="1"/>
          </p:cNvSpPr>
          <p:nvPr/>
        </p:nvSpPr>
        <p:spPr bwMode="auto">
          <a:xfrm>
            <a:off x="5360988" y="323215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MX" altLang="es-MX" sz="2400" u="none"/>
          </a:p>
        </p:txBody>
      </p:sp>
      <p:pic>
        <p:nvPicPr>
          <p:cNvPr id="8219" name="Picture 27" descr="cartoon%20teacher_edite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504553"/>
            <a:ext cx="1581756" cy="1415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226" name="Group 34"/>
          <p:cNvGrpSpPr>
            <a:grpSpLocks/>
          </p:cNvGrpSpPr>
          <p:nvPr/>
        </p:nvGrpSpPr>
        <p:grpSpPr bwMode="auto">
          <a:xfrm>
            <a:off x="4522530" y="2070605"/>
            <a:ext cx="2438400" cy="914400"/>
            <a:chOff x="2976" y="1392"/>
            <a:chExt cx="1536" cy="576"/>
          </a:xfrm>
        </p:grpSpPr>
        <p:sp>
          <p:nvSpPr>
            <p:cNvPr id="8220" name="AutoShape 28"/>
            <p:cNvSpPr>
              <a:spLocks noChangeArrowheads="1"/>
            </p:cNvSpPr>
            <p:nvPr/>
          </p:nvSpPr>
          <p:spPr bwMode="auto">
            <a:xfrm>
              <a:off x="2976" y="1392"/>
              <a:ext cx="1536" cy="576"/>
            </a:xfrm>
            <a:prstGeom prst="wedgeRectCallout">
              <a:avLst>
                <a:gd name="adj1" fmla="val -43750"/>
                <a:gd name="adj2" fmla="val 70000"/>
              </a:avLst>
            </a:prstGeom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 algn="r"/>
              <a:r>
                <a:rPr lang="es-ES" altLang="es-MX" sz="2400" u="none" dirty="0" smtClean="0">
                  <a:solidFill>
                    <a:srgbClr val="000066"/>
                  </a:solidFill>
                </a:rPr>
                <a:t>Material </a:t>
              </a:r>
              <a:r>
                <a:rPr lang="es-ES" altLang="es-MX" sz="2400" u="none" dirty="0">
                  <a:solidFill>
                    <a:srgbClr val="000066"/>
                  </a:solidFill>
                </a:rPr>
                <a:t>de apoyo</a:t>
              </a:r>
            </a:p>
          </p:txBody>
        </p:sp>
        <p:grpSp>
          <p:nvGrpSpPr>
            <p:cNvPr id="8224" name="Group 32"/>
            <p:cNvGrpSpPr>
              <a:grpSpLocks/>
            </p:cNvGrpSpPr>
            <p:nvPr/>
          </p:nvGrpSpPr>
          <p:grpSpPr bwMode="auto">
            <a:xfrm>
              <a:off x="3072" y="1584"/>
              <a:ext cx="528" cy="384"/>
              <a:chOff x="3072" y="2016"/>
              <a:chExt cx="528" cy="384"/>
            </a:xfrm>
          </p:grpSpPr>
          <p:pic>
            <p:nvPicPr>
              <p:cNvPr id="8206" name="Picture 14" descr="BS00554_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72" y="2016"/>
                <a:ext cx="340" cy="29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8210" name="Picture 18" descr="HM00363_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29" y="2028"/>
                <a:ext cx="371" cy="37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grpSp>
        <p:nvGrpSpPr>
          <p:cNvPr id="8227" name="Group 35"/>
          <p:cNvGrpSpPr>
            <a:grpSpLocks/>
          </p:cNvGrpSpPr>
          <p:nvPr/>
        </p:nvGrpSpPr>
        <p:grpSpPr bwMode="auto">
          <a:xfrm>
            <a:off x="1220530" y="4445000"/>
            <a:ext cx="3124201" cy="762000"/>
            <a:chOff x="1056" y="2880"/>
            <a:chExt cx="1968" cy="576"/>
          </a:xfrm>
        </p:grpSpPr>
        <p:sp>
          <p:nvSpPr>
            <p:cNvPr id="8221" name="AutoShape 29"/>
            <p:cNvSpPr>
              <a:spLocks noChangeArrowheads="1"/>
            </p:cNvSpPr>
            <p:nvPr/>
          </p:nvSpPr>
          <p:spPr bwMode="auto">
            <a:xfrm flipH="1" flipV="1">
              <a:off x="1056" y="2880"/>
              <a:ext cx="1968" cy="576"/>
            </a:xfrm>
            <a:prstGeom prst="wedgeRectCallout">
              <a:avLst>
                <a:gd name="adj1" fmla="val -45125"/>
                <a:gd name="adj2" fmla="val 70139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ot="10800000"/>
            <a:lstStyle/>
            <a:p>
              <a:pPr algn="r"/>
              <a:endParaRPr lang="es-MX" altLang="es-MX" sz="1800" u="none">
                <a:solidFill>
                  <a:srgbClr val="000066"/>
                </a:solidFill>
              </a:endParaRPr>
            </a:p>
          </p:txBody>
        </p:sp>
        <p:grpSp>
          <p:nvGrpSpPr>
            <p:cNvPr id="8223" name="Group 31"/>
            <p:cNvGrpSpPr>
              <a:grpSpLocks/>
            </p:cNvGrpSpPr>
            <p:nvPr/>
          </p:nvGrpSpPr>
          <p:grpSpPr bwMode="auto">
            <a:xfrm>
              <a:off x="1104" y="2928"/>
              <a:ext cx="576" cy="432"/>
              <a:chOff x="4752" y="1691"/>
              <a:chExt cx="624" cy="535"/>
            </a:xfrm>
          </p:grpSpPr>
          <p:pic>
            <p:nvPicPr>
              <p:cNvPr id="8209" name="Picture 17" descr="blackboard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52" y="1703"/>
                <a:ext cx="413" cy="376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</p:pic>
          <p:pic>
            <p:nvPicPr>
              <p:cNvPr id="8208" name="Picture 16" descr="BD04918_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088" y="1691"/>
                <a:ext cx="287" cy="283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</p:pic>
          <p:pic>
            <p:nvPicPr>
              <p:cNvPr id="8207" name="Picture 15" descr="BS00580_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92" y="1903"/>
                <a:ext cx="384" cy="323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</p:pic>
        </p:grpSp>
        <p:sp>
          <p:nvSpPr>
            <p:cNvPr id="8222" name="Text Box 30"/>
            <p:cNvSpPr txBox="1">
              <a:spLocks noChangeArrowheads="1"/>
            </p:cNvSpPr>
            <p:nvPr/>
          </p:nvSpPr>
          <p:spPr bwMode="auto">
            <a:xfrm>
              <a:off x="1706" y="2929"/>
              <a:ext cx="1144" cy="489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r>
                <a:rPr lang="es-ES" altLang="es-MX" u="none" dirty="0">
                  <a:solidFill>
                    <a:srgbClr val="000066"/>
                  </a:solidFill>
                </a:rPr>
                <a:t>Herramientas de comunicación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2613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755576" y="404664"/>
            <a:ext cx="8162925" cy="519113"/>
          </a:xfrm>
        </p:spPr>
        <p:txBody>
          <a:bodyPr>
            <a:noAutofit/>
          </a:bodyPr>
          <a:lstStyle/>
          <a:p>
            <a:r>
              <a:rPr lang="es-ES" altLang="es-MX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ea typeface="+mn-ea"/>
                <a:cs typeface="+mn-cs"/>
              </a:rPr>
              <a:t>El proceso de enseñanza/aprendizaje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1"/>
            <a:ext cx="8229600" cy="892696"/>
          </a:xfrm>
        </p:spPr>
        <p:txBody>
          <a:bodyPr/>
          <a:lstStyle/>
          <a:p>
            <a:pPr marL="0" indent="0" algn="ctr">
              <a:buNone/>
            </a:pPr>
            <a:r>
              <a:rPr lang="es-ES" altLang="es-MX" sz="4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Herramientas de comunicación</a:t>
            </a:r>
          </a:p>
          <a:p>
            <a:pPr algn="ctr">
              <a:buFont typeface="Wingdings" pitchFamily="2" charset="2"/>
              <a:buNone/>
            </a:pPr>
            <a:endParaRPr lang="es-ES" altLang="es-MX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25712" name="Group 1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9820759"/>
              </p:ext>
            </p:extLst>
          </p:nvPr>
        </p:nvGraphicFramePr>
        <p:xfrm>
          <a:off x="107504" y="2743200"/>
          <a:ext cx="8928993" cy="3782145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2481555"/>
                <a:gridCol w="2876608"/>
                <a:gridCol w="3570830"/>
              </a:tblGrid>
              <a:tr h="556198">
                <a:tc>
                  <a:txBody>
                    <a:bodyPr/>
                    <a:lstStyle>
                      <a:lvl1pPr algn="l"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algn="l">
                        <a:buSzPct val="70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algn="l">
                        <a:buClr>
                          <a:schemeClr val="tx2"/>
                        </a:buClr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algn="l"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algn="l"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MX" altLang="es-MX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algn="l"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algn="l">
                        <a:buSzPct val="70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algn="l">
                        <a:buClr>
                          <a:schemeClr val="tx2"/>
                        </a:buClr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algn="l"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algn="l"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altLang="es-MX" sz="2000" b="1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Sincrónica</a:t>
                      </a:r>
                      <a:endParaRPr kumimoji="0" lang="es-ES" altLang="es-MX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algn="l"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algn="l">
                        <a:buSzPct val="70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algn="l">
                        <a:buClr>
                          <a:schemeClr val="tx2"/>
                        </a:buClr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algn="l"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algn="l"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altLang="es-MX" sz="2000" b="1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Asincrónica</a:t>
                      </a:r>
                      <a:endParaRPr kumimoji="0" lang="es-ES" altLang="es-MX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/>
                </a:tc>
              </a:tr>
              <a:tr h="1742753">
                <a:tc>
                  <a:txBody>
                    <a:bodyPr/>
                    <a:lstStyle>
                      <a:lvl1pPr algn="l"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algn="l">
                        <a:buSzPct val="70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algn="l">
                        <a:buClr>
                          <a:schemeClr val="tx2"/>
                        </a:buClr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algn="l"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algn="l"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altLang="es-MX" sz="2000" b="1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Unidireccional</a:t>
                      </a:r>
                      <a:endParaRPr kumimoji="0" lang="es-ES" altLang="es-MX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algn="l"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algn="l">
                        <a:buSzPct val="70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algn="l">
                        <a:buClr>
                          <a:schemeClr val="tx2"/>
                        </a:buClr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algn="l"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algn="l"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altLang="es-MX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Clase/ online...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ES" altLang="es-MX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algn="l"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algn="l">
                        <a:buSzPct val="70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algn="l">
                        <a:buClr>
                          <a:schemeClr val="tx2"/>
                        </a:buClr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algn="l"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algn="l"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altLang="es-MX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Mensajes (correo, SMS...)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altLang="es-MX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Anuncios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altLang="es-MX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Repositorios de información...</a:t>
                      </a:r>
                      <a:endParaRPr kumimoji="0" lang="es-ES" altLang="es-MX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/>
                </a:tc>
              </a:tr>
              <a:tr h="1483194">
                <a:tc>
                  <a:txBody>
                    <a:bodyPr/>
                    <a:lstStyle>
                      <a:lvl1pPr algn="l"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algn="l">
                        <a:buSzPct val="70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algn="l">
                        <a:buClr>
                          <a:schemeClr val="tx2"/>
                        </a:buClr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algn="l"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algn="l"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altLang="es-MX" sz="2000" b="1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Bidireccional</a:t>
                      </a:r>
                      <a:endParaRPr kumimoji="0" lang="es-ES" altLang="es-MX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algn="l"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algn="l">
                        <a:buSzPct val="70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algn="l">
                        <a:buClr>
                          <a:schemeClr val="tx2"/>
                        </a:buClr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algn="l"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algn="l"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altLang="es-MX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Discusiones online (teleconferencia, </a:t>
                      </a:r>
                      <a:r>
                        <a:rPr kumimoji="0" lang="es-ES" altLang="es-MX" sz="20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vídeoconferencia</a:t>
                      </a:r>
                      <a:r>
                        <a:rPr kumimoji="0" lang="es-ES" altLang="es-MX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..)...</a:t>
                      </a:r>
                      <a:endParaRPr kumimoji="0" lang="es-ES" altLang="es-MX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algn="l"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algn="l">
                        <a:buSzPct val="70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algn="l">
                        <a:buClr>
                          <a:schemeClr val="tx2"/>
                        </a:buClr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algn="l"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algn="l"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altLang="es-MX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Lista de preguntas frecuentes (</a:t>
                      </a:r>
                      <a:r>
                        <a:rPr kumimoji="0" lang="es-ES" altLang="es-MX" sz="20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FAQs</a:t>
                      </a:r>
                      <a:r>
                        <a:rPr kumimoji="0" lang="es-ES" altLang="es-MX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), Foros..</a:t>
                      </a:r>
                      <a:endParaRPr kumimoji="0" lang="es-ES" altLang="es-MX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67215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476672"/>
            <a:ext cx="8162925" cy="519113"/>
          </a:xfrm>
        </p:spPr>
        <p:txBody>
          <a:bodyPr>
            <a:noAutofit/>
          </a:bodyPr>
          <a:lstStyle/>
          <a:p>
            <a:r>
              <a:rPr lang="es-ES" altLang="es-MX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Para qué integrar TIC en la docencia?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 rot="21009804">
            <a:off x="536064" y="1600200"/>
            <a:ext cx="4546848" cy="4525963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algn="just">
              <a:buFont typeface="Wingdings" panose="05000000000000000000" pitchFamily="2" charset="2"/>
              <a:buChar char="q"/>
            </a:pPr>
            <a:r>
              <a:rPr lang="es-ES" altLang="es-MX" sz="35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Incrementar </a:t>
            </a:r>
            <a:r>
              <a:rPr lang="es-ES" altLang="es-MX" sz="3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variedad metodológica</a:t>
            </a:r>
          </a:p>
          <a:p>
            <a:pPr algn="just">
              <a:buFont typeface="Wingdings" panose="05000000000000000000" pitchFamily="2" charset="2"/>
              <a:buChar char="q"/>
            </a:pPr>
            <a:endParaRPr lang="es-ES" altLang="es-MX" sz="3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q"/>
            </a:pPr>
            <a:r>
              <a:rPr lang="es-ES" altLang="es-MX" sz="3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Aumentar la accesibilidad y la flexibilidad</a:t>
            </a:r>
          </a:p>
          <a:p>
            <a:pPr algn="just">
              <a:buFont typeface="Wingdings" panose="05000000000000000000" pitchFamily="2" charset="2"/>
              <a:buChar char="q"/>
            </a:pPr>
            <a:endParaRPr lang="es-ES" altLang="es-MX" sz="3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q"/>
            </a:pPr>
            <a:r>
              <a:rPr lang="es-ES" altLang="es-MX" sz="3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Promover </a:t>
            </a:r>
            <a:r>
              <a:rPr lang="es-ES" altLang="es-MX" sz="35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participación del </a:t>
            </a:r>
            <a:r>
              <a:rPr lang="es-ES" altLang="es-MX" sz="3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alumno</a:t>
            </a:r>
          </a:p>
          <a:p>
            <a:pPr algn="just">
              <a:buFont typeface="Wingdings" panose="05000000000000000000" pitchFamily="2" charset="2"/>
              <a:buChar char="q"/>
            </a:pPr>
            <a:endParaRPr lang="es-ES" altLang="es-MX" sz="3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q"/>
            </a:pPr>
            <a:r>
              <a:rPr lang="es-ES" altLang="es-MX" sz="3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Mejorar la presentación y la comprensión de ciertos tipos de información</a:t>
            </a:r>
          </a:p>
          <a:p>
            <a:pPr>
              <a:buFont typeface="Wingdings" panose="05000000000000000000" pitchFamily="2" charset="2"/>
              <a:buChar char="q"/>
            </a:pPr>
            <a:endParaRPr lang="es-ES" altLang="es-MX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10240">
            <a:off x="5876465" y="1844823"/>
            <a:ext cx="2698144" cy="1323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12664">
            <a:off x="6134639" y="4364496"/>
            <a:ext cx="2491755" cy="1847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32833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260648"/>
            <a:ext cx="8162925" cy="1080120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s-ES" altLang="es-MX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Para </a:t>
            </a:r>
            <a:r>
              <a:rPr lang="es-ES" altLang="es-MX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qué integrar TIC en la docencia?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16016" y="1600200"/>
            <a:ext cx="4248472" cy="499715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32500" lnSpcReduction="20000"/>
          </a:bodyPr>
          <a:lstStyle/>
          <a:p>
            <a:endParaRPr lang="es-ES" altLang="es-MX" sz="2000" dirty="0"/>
          </a:p>
          <a:p>
            <a:r>
              <a:rPr lang="es-ES" altLang="es-MX" sz="8600" dirty="0">
                <a:latin typeface="Arial" panose="020B0604020202020204" pitchFamily="34" charset="0"/>
                <a:cs typeface="Arial" panose="020B0604020202020204" pitchFamily="34" charset="0"/>
              </a:rPr>
              <a:t>Fomentar el trabajo </a:t>
            </a:r>
            <a:r>
              <a:rPr lang="es-ES" altLang="es-MX" sz="8600" dirty="0" smtClean="0">
                <a:latin typeface="Arial" panose="020B0604020202020204" pitchFamily="34" charset="0"/>
                <a:cs typeface="Arial" panose="020B0604020202020204" pitchFamily="34" charset="0"/>
              </a:rPr>
              <a:t>cooperativo</a:t>
            </a:r>
          </a:p>
          <a:p>
            <a:pPr marL="0" indent="0">
              <a:buNone/>
            </a:pPr>
            <a:endParaRPr lang="es-ES" altLang="es-MX" sz="8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altLang="es-MX" sz="8600" dirty="0" smtClean="0">
                <a:latin typeface="Arial" panose="020B0604020202020204" pitchFamily="34" charset="0"/>
                <a:cs typeface="Arial" panose="020B0604020202020204" pitchFamily="34" charset="0"/>
              </a:rPr>
              <a:t>Mejorar </a:t>
            </a:r>
            <a:r>
              <a:rPr lang="es-ES" altLang="es-MX" sz="8600" dirty="0">
                <a:latin typeface="Arial" panose="020B0604020202020204" pitchFamily="34" charset="0"/>
                <a:cs typeface="Arial" panose="020B0604020202020204" pitchFamily="34" charset="0"/>
              </a:rPr>
              <a:t>el trabajo </a:t>
            </a:r>
            <a:r>
              <a:rPr lang="es-ES" altLang="es-MX" sz="8600" dirty="0" smtClean="0">
                <a:latin typeface="Arial" panose="020B0604020202020204" pitchFamily="34" charset="0"/>
                <a:cs typeface="Arial" panose="020B0604020202020204" pitchFamily="34" charset="0"/>
              </a:rPr>
              <a:t>individual</a:t>
            </a:r>
          </a:p>
          <a:p>
            <a:pPr marL="0" indent="0">
              <a:buNone/>
            </a:pPr>
            <a:endParaRPr lang="es-ES" altLang="es-MX" sz="8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altLang="es-MX" sz="8600" dirty="0" smtClean="0">
                <a:latin typeface="Arial" panose="020B0604020202020204" pitchFamily="34" charset="0"/>
                <a:cs typeface="Arial" panose="020B0604020202020204" pitchFamily="34" charset="0"/>
              </a:rPr>
              <a:t>Acceder </a:t>
            </a:r>
            <a:r>
              <a:rPr lang="es-ES" altLang="es-MX" sz="8600" dirty="0">
                <a:latin typeface="Arial" panose="020B0604020202020204" pitchFamily="34" charset="0"/>
                <a:cs typeface="Arial" panose="020B0604020202020204" pitchFamily="34" charset="0"/>
              </a:rPr>
              <a:t>a nuevos entornos y situaciones </a:t>
            </a:r>
            <a:endParaRPr lang="es-ES" altLang="es-MX" sz="8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s-ES" altLang="es-MX" sz="8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altLang="es-MX" sz="8600" dirty="0" smtClean="0">
                <a:latin typeface="Arial" panose="020B0604020202020204" pitchFamily="34" charset="0"/>
                <a:cs typeface="Arial" panose="020B0604020202020204" pitchFamily="34" charset="0"/>
              </a:rPr>
              <a:t>Optimizar </a:t>
            </a:r>
            <a:r>
              <a:rPr lang="es-ES" altLang="es-MX" sz="8600" dirty="0">
                <a:latin typeface="Arial" panose="020B0604020202020204" pitchFamily="34" charset="0"/>
                <a:cs typeface="Arial" panose="020B0604020202020204" pitchFamily="34" charset="0"/>
              </a:rPr>
              <a:t>recursos y </a:t>
            </a:r>
            <a:r>
              <a:rPr lang="es-ES" altLang="es-MX" sz="8600" dirty="0" smtClean="0">
                <a:latin typeface="Arial" panose="020B0604020202020204" pitchFamily="34" charset="0"/>
                <a:cs typeface="Arial" panose="020B0604020202020204" pitchFamily="34" charset="0"/>
              </a:rPr>
              <a:t>costos</a:t>
            </a:r>
            <a:endParaRPr lang="es-ES" altLang="es-MX" sz="8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98" name="Picture 2" descr="C:\Users\UAEM\AppData\Local\Microsoft\Windows\Temporary Internet Files\Content.IE5\GETZDG1K\Foto-Bosch-trabajo-en-equipo-1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930132">
            <a:off x="504121" y="1798704"/>
            <a:ext cx="1810310" cy="1357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UAEM\AppData\Local\Microsoft\Windows\Temporary Internet Files\Content.IE5\GETZDG1K\8-de-cada-10-personas-ha-buscado-empleo-alguna-vez-a-trav%C3%A9s-de-redes-sociales-1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33459">
            <a:off x="2375149" y="2690929"/>
            <a:ext cx="2023707" cy="1518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UAEM\AppData\Local\Microsoft\Windows\Temporary Internet Files\Content.IE5\208OSK7I\COSTOS_DE_LOG_Iacute_STICA,_CUELLO_DE_BOTELLA_DE_LA_INDUSTRIA.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88685">
            <a:off x="1356928" y="4663299"/>
            <a:ext cx="2136444" cy="1701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92420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s-ES" altLang="es-MX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es-ES" altLang="es-MX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ntegración </a:t>
            </a:r>
            <a:r>
              <a:rPr lang="es-ES" altLang="es-MX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de TIC </a:t>
            </a:r>
            <a:br>
              <a:rPr lang="es-ES" altLang="es-MX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</a:br>
            <a:r>
              <a:rPr lang="es-ES" altLang="es-MX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en la </a:t>
            </a:r>
            <a:r>
              <a:rPr lang="es-ES" altLang="es-MX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Docencia</a:t>
            </a:r>
            <a:endParaRPr lang="es-ES" altLang="es-MX" sz="4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600200"/>
            <a:ext cx="8712968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ES" altLang="es-MX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Niveles de integración:</a:t>
            </a:r>
          </a:p>
          <a:p>
            <a:pPr marL="0" indent="0" algn="just">
              <a:buNone/>
            </a:pPr>
            <a:endParaRPr lang="es-ES" alt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just">
              <a:buFont typeface="Wingdings" panose="05000000000000000000" pitchFamily="2" charset="2"/>
              <a:buChar char="v"/>
            </a:pPr>
            <a:r>
              <a:rPr lang="es-ES" altLang="es-MX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Página web de la asignatura</a:t>
            </a:r>
          </a:p>
          <a:p>
            <a:pPr lvl="1" algn="just">
              <a:buFont typeface="Wingdings" panose="05000000000000000000" pitchFamily="2" charset="2"/>
              <a:buChar char="v"/>
            </a:pPr>
            <a:r>
              <a:rPr lang="es-ES" altLang="es-MX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Herramientas de comunicación (correo, foros)</a:t>
            </a:r>
          </a:p>
          <a:p>
            <a:pPr lvl="1" algn="just">
              <a:buFont typeface="Wingdings" panose="05000000000000000000" pitchFamily="2" charset="2"/>
              <a:buChar char="v"/>
            </a:pPr>
            <a:r>
              <a:rPr lang="es-ES" altLang="es-MX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Desarrollo de sitios web con material docente</a:t>
            </a:r>
          </a:p>
          <a:p>
            <a:pPr lvl="1" algn="just">
              <a:buFont typeface="Wingdings" panose="05000000000000000000" pitchFamily="2" charset="2"/>
              <a:buChar char="v"/>
            </a:pPr>
            <a:r>
              <a:rPr lang="es-ES" altLang="es-MX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Clases/ virtuales </a:t>
            </a:r>
          </a:p>
          <a:p>
            <a:pPr lvl="1" algn="just">
              <a:buFont typeface="Wingdings" panose="05000000000000000000" pitchFamily="2" charset="2"/>
              <a:buChar char="v"/>
            </a:pPr>
            <a:r>
              <a:rPr lang="es-ES" altLang="es-MX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Inclusión de actividades interactivas (ejercicios, simulaciones)</a:t>
            </a:r>
          </a:p>
          <a:p>
            <a:pPr lvl="1" algn="just">
              <a:buFont typeface="Wingdings" panose="05000000000000000000" pitchFamily="2" charset="2"/>
              <a:buChar char="v"/>
            </a:pPr>
            <a:r>
              <a:rPr lang="es-ES" altLang="es-MX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Desarrollo de entornos de educativos interactivos e integrados</a:t>
            </a:r>
          </a:p>
          <a:p>
            <a:pPr marL="457200" lvl="1" indent="0">
              <a:buNone/>
            </a:pPr>
            <a:endParaRPr lang="es-ES" alt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s-ES" altLang="es-MX" sz="1800" dirty="0"/>
          </a:p>
          <a:p>
            <a:pPr lvl="1"/>
            <a:endParaRPr lang="es-ES" altLang="es-MX" sz="1800" dirty="0"/>
          </a:p>
          <a:p>
            <a:endParaRPr lang="es-ES" altLang="es-MX" sz="2000" dirty="0"/>
          </a:p>
        </p:txBody>
      </p:sp>
    </p:spTree>
    <p:extLst>
      <p:ext uri="{BB962C8B-B14F-4D97-AF65-F5344CB8AC3E}">
        <p14:creationId xmlns:p14="http://schemas.microsoft.com/office/powerpoint/2010/main" val="22329226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s-ES" altLang="es-MX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Integración de las TIC </a:t>
            </a:r>
            <a:br>
              <a:rPr lang="es-ES" altLang="es-MX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</a:br>
            <a:r>
              <a:rPr lang="es-ES" altLang="es-MX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en la Docencia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es-ES" altLang="es-MX" dirty="0"/>
          </a:p>
          <a:p>
            <a:pPr lvl="1"/>
            <a:endParaRPr lang="es-ES" altLang="es-MX" dirty="0"/>
          </a:p>
          <a:p>
            <a:endParaRPr lang="es-ES" altLang="es-MX" dirty="0"/>
          </a:p>
        </p:txBody>
      </p:sp>
      <p:graphicFrame>
        <p:nvGraphicFramePr>
          <p:cNvPr id="17667" name="Group 25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6851349"/>
              </p:ext>
            </p:extLst>
          </p:nvPr>
        </p:nvGraphicFramePr>
        <p:xfrm>
          <a:off x="179512" y="1700808"/>
          <a:ext cx="8856984" cy="5061334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3220721"/>
                <a:gridCol w="2594470"/>
                <a:gridCol w="3041793"/>
              </a:tblGrid>
              <a:tr h="388227">
                <a:tc>
                  <a:txBody>
                    <a:bodyPr/>
                    <a:lstStyle>
                      <a:lvl1pPr algn="l"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algn="l">
                        <a:buSzPct val="70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algn="l">
                        <a:buClr>
                          <a:schemeClr val="tx2"/>
                        </a:buClr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algn="l"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algn="l"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altLang="es-MX" sz="24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Recurso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algn="l"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algn="l">
                        <a:buSzPct val="70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algn="l">
                        <a:buClr>
                          <a:schemeClr val="tx2"/>
                        </a:buClr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algn="l"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algn="l"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altLang="es-MX" sz="24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Valor Instructivo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algn="l"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algn="l">
                        <a:buSzPct val="70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algn="l">
                        <a:buClr>
                          <a:schemeClr val="tx2"/>
                        </a:buClr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algn="l"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algn="l"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altLang="es-MX" sz="24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Costo de desarrollo</a:t>
                      </a:r>
                    </a:p>
                  </a:txBody>
                  <a:tcPr horzOverflow="overflow"/>
                </a:tc>
              </a:tr>
              <a:tr h="738037">
                <a:tc>
                  <a:txBody>
                    <a:bodyPr/>
                    <a:lstStyle>
                      <a:lvl1pPr algn="l"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algn="l">
                        <a:buSzPct val="70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algn="l">
                        <a:buClr>
                          <a:schemeClr val="tx2"/>
                        </a:buClr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algn="l"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algn="l"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altLang="es-MX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Página web</a:t>
                      </a:r>
                      <a:endParaRPr kumimoji="0" lang="es-ES" altLang="es-MX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algn="l"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algn="l">
                        <a:buSzPct val="70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algn="l">
                        <a:buClr>
                          <a:schemeClr val="tx2"/>
                        </a:buClr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algn="l"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algn="l"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altLang="es-MX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Bajo</a:t>
                      </a:r>
                      <a:endParaRPr kumimoji="0" lang="es-ES" altLang="es-MX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algn="l"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algn="l">
                        <a:buSzPct val="70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algn="l">
                        <a:buClr>
                          <a:schemeClr val="tx2"/>
                        </a:buClr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algn="l"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algn="l"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altLang="es-MX" sz="2400" u="none" strike="noStrike" cap="none" normalizeH="0" baseline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Bajo</a:t>
                      </a:r>
                      <a:endParaRPr kumimoji="0" lang="es-ES" alt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/>
                </a:tc>
              </a:tr>
              <a:tr h="740059">
                <a:tc>
                  <a:txBody>
                    <a:bodyPr/>
                    <a:lstStyle>
                      <a:lvl1pPr algn="l"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algn="l">
                        <a:buSzPct val="70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algn="l">
                        <a:buClr>
                          <a:schemeClr val="tx2"/>
                        </a:buClr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algn="l"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algn="l"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altLang="es-MX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Sitio web</a:t>
                      </a:r>
                      <a:endParaRPr kumimoji="0" lang="es-ES" altLang="es-MX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algn="l"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algn="l">
                        <a:buSzPct val="70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algn="l">
                        <a:buClr>
                          <a:schemeClr val="tx2"/>
                        </a:buClr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algn="l"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algn="l"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altLang="es-MX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Bajo</a:t>
                      </a:r>
                      <a:endParaRPr kumimoji="0" lang="es-ES" altLang="es-MX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algn="l"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algn="l">
                        <a:buSzPct val="70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algn="l">
                        <a:buClr>
                          <a:schemeClr val="tx2"/>
                        </a:buClr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algn="l"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algn="l"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altLang="es-MX" sz="2400" u="none" strike="noStrike" cap="none" normalizeH="0" baseline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Medio</a:t>
                      </a:r>
                      <a:endParaRPr kumimoji="0" lang="es-ES" alt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/>
                </a:tc>
              </a:tr>
              <a:tr h="740059">
                <a:tc>
                  <a:txBody>
                    <a:bodyPr/>
                    <a:lstStyle>
                      <a:lvl1pPr algn="l"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algn="l">
                        <a:buSzPct val="70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algn="l">
                        <a:buClr>
                          <a:schemeClr val="tx2"/>
                        </a:buClr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algn="l"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algn="l"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altLang="es-MX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Clases/ virtuales</a:t>
                      </a:r>
                      <a:endParaRPr kumimoji="0" lang="es-ES" altLang="es-MX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algn="l"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algn="l">
                        <a:buSzPct val="70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algn="l">
                        <a:buClr>
                          <a:schemeClr val="tx2"/>
                        </a:buClr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algn="l"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algn="l"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altLang="es-MX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Medio</a:t>
                      </a:r>
                      <a:endParaRPr kumimoji="0" lang="es-ES" altLang="es-MX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algn="l"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algn="l">
                        <a:buSzPct val="70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algn="l">
                        <a:buClr>
                          <a:schemeClr val="tx2"/>
                        </a:buClr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algn="l"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algn="l"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altLang="es-MX" sz="2400" u="none" strike="noStrike" cap="none" normalizeH="0" baseline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Bajo</a:t>
                      </a:r>
                      <a:endParaRPr kumimoji="0" lang="es-ES" alt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/>
                </a:tc>
              </a:tr>
              <a:tr h="740059">
                <a:tc>
                  <a:txBody>
                    <a:bodyPr/>
                    <a:lstStyle>
                      <a:lvl1pPr algn="l"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algn="l">
                        <a:buSzPct val="70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algn="l">
                        <a:buClr>
                          <a:schemeClr val="tx2"/>
                        </a:buClr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algn="l"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algn="l"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altLang="es-MX" sz="2400" u="none" strike="noStrike" cap="none" normalizeH="0" baseline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Herramientas de comunicación</a:t>
                      </a:r>
                      <a:endParaRPr kumimoji="0" lang="es-ES" alt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algn="l"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algn="l">
                        <a:buSzPct val="70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algn="l">
                        <a:buClr>
                          <a:schemeClr val="tx2"/>
                        </a:buClr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algn="l"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algn="l"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altLang="es-MX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Medio</a:t>
                      </a:r>
                      <a:endParaRPr kumimoji="0" lang="es-ES" altLang="es-MX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algn="l"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algn="l">
                        <a:buSzPct val="70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algn="l">
                        <a:buClr>
                          <a:schemeClr val="tx2"/>
                        </a:buClr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algn="l"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algn="l"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altLang="es-MX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Medio</a:t>
                      </a:r>
                      <a:endParaRPr kumimoji="0" lang="es-ES" altLang="es-MX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/>
                </a:tc>
              </a:tr>
              <a:tr h="738037">
                <a:tc>
                  <a:txBody>
                    <a:bodyPr/>
                    <a:lstStyle>
                      <a:lvl1pPr algn="l"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algn="l">
                        <a:buSzPct val="70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algn="l">
                        <a:buClr>
                          <a:schemeClr val="tx2"/>
                        </a:buClr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algn="l"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algn="l"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altLang="es-MX" sz="2400" u="none" strike="noStrike" cap="none" normalizeH="0" baseline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Actividades interactivas</a:t>
                      </a:r>
                      <a:endParaRPr kumimoji="0" lang="es-ES" alt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algn="l"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algn="l">
                        <a:buSzPct val="70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algn="l">
                        <a:buClr>
                          <a:schemeClr val="tx2"/>
                        </a:buClr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algn="l"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algn="l"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altLang="es-MX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Muy alto</a:t>
                      </a:r>
                      <a:endParaRPr kumimoji="0" lang="es-ES" altLang="es-MX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algn="l"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algn="l">
                        <a:buSzPct val="70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algn="l">
                        <a:buClr>
                          <a:schemeClr val="tx2"/>
                        </a:buClr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algn="l"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algn="l"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altLang="es-MX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Alto</a:t>
                      </a:r>
                      <a:endParaRPr kumimoji="0" lang="es-ES" altLang="es-MX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/>
                </a:tc>
              </a:tr>
              <a:tr h="740059">
                <a:tc>
                  <a:txBody>
                    <a:bodyPr/>
                    <a:lstStyle>
                      <a:lvl1pPr algn="l"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algn="l">
                        <a:buSzPct val="70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algn="l">
                        <a:buClr>
                          <a:schemeClr val="tx2"/>
                        </a:buClr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algn="l"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algn="l"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altLang="es-MX" sz="2400" u="none" strike="noStrike" cap="none" normalizeH="0" baseline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Entornos integrados</a:t>
                      </a:r>
                      <a:endParaRPr kumimoji="0" lang="es-ES" alt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algn="l"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algn="l">
                        <a:buSzPct val="70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algn="l">
                        <a:buClr>
                          <a:schemeClr val="tx2"/>
                        </a:buClr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algn="l"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algn="l"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altLang="es-MX" sz="2400" u="none" strike="noStrike" cap="none" normalizeH="0" baseline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Muy alto</a:t>
                      </a:r>
                      <a:endParaRPr kumimoji="0" lang="es-ES" alt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algn="l"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algn="l">
                        <a:buSzPct val="70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algn="l">
                        <a:buClr>
                          <a:schemeClr val="tx2"/>
                        </a:buClr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algn="l"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algn="l"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altLang="es-MX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Muy alto</a:t>
                      </a:r>
                      <a:endParaRPr kumimoji="0" lang="es-ES" altLang="es-MX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20213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s-ES" altLang="es-MX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Integración </a:t>
            </a:r>
            <a:r>
              <a:rPr lang="es-ES" altLang="es-MX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de </a:t>
            </a:r>
            <a:r>
              <a:rPr lang="es-ES" altLang="es-MX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las TIC </a:t>
            </a:r>
            <a:r>
              <a:rPr lang="es-ES" altLang="es-MX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/>
            </a:r>
            <a:br>
              <a:rPr lang="es-ES" altLang="es-MX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</a:br>
            <a:r>
              <a:rPr lang="es-ES" altLang="es-MX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en la docencia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600200"/>
            <a:ext cx="8784976" cy="50292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ES" altLang="es-MX" dirty="0">
                <a:latin typeface="Arial" panose="020B0604020202020204" pitchFamily="34" charset="0"/>
                <a:cs typeface="Arial" panose="020B0604020202020204" pitchFamily="34" charset="0"/>
              </a:rPr>
              <a:t>Debe ser un proceso gradual, en el que se combinen diversos recursos </a:t>
            </a:r>
            <a:r>
              <a:rPr lang="es-ES" alt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indent="0" algn="just">
              <a:buNone/>
            </a:pPr>
            <a:endParaRPr lang="es-ES" altLang="es-MX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es-ES" alt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8930" name="Group 18"/>
          <p:cNvGrpSpPr>
            <a:grpSpLocks/>
          </p:cNvGrpSpPr>
          <p:nvPr/>
        </p:nvGrpSpPr>
        <p:grpSpPr bwMode="auto">
          <a:xfrm>
            <a:off x="179388" y="2788244"/>
            <a:ext cx="8713788" cy="3816351"/>
            <a:chOff x="113" y="1666"/>
            <a:chExt cx="5489" cy="2404"/>
          </a:xfrm>
        </p:grpSpPr>
        <p:sp>
          <p:nvSpPr>
            <p:cNvPr id="38919" name="Rectangle 7"/>
            <p:cNvSpPr>
              <a:spLocks noChangeArrowheads="1"/>
            </p:cNvSpPr>
            <p:nvPr/>
          </p:nvSpPr>
          <p:spPr bwMode="auto">
            <a:xfrm>
              <a:off x="2426" y="2151"/>
              <a:ext cx="3176" cy="1919"/>
            </a:xfrm>
            <a:prstGeom prst="rect">
              <a:avLst/>
            </a:prstGeom>
            <a:ln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pPr lvl="2" algn="just">
                <a:buClr>
                  <a:schemeClr val="tx2"/>
                </a:buClr>
                <a:buSzTx/>
                <a:buFontTx/>
                <a:buNone/>
              </a:pPr>
              <a:r>
                <a:rPr lang="es-ES" altLang="es-MX" sz="3200" u="none" dirty="0">
                  <a:latin typeface="Arial" panose="020B0604020202020204" pitchFamily="34" charset="0"/>
                  <a:cs typeface="Arial" panose="020B0604020202020204" pitchFamily="34" charset="0"/>
                </a:rPr>
                <a:t>Duración, complejidad y naturaleza de la materia, número de asistentes, aspectos </a:t>
              </a:r>
              <a:r>
                <a:rPr lang="es-ES" altLang="es-MX" sz="3200" u="none" dirty="0" smtClean="0">
                  <a:latin typeface="Arial" panose="020B0604020202020204" pitchFamily="34" charset="0"/>
                  <a:cs typeface="Arial" panose="020B0604020202020204" pitchFamily="34" charset="0"/>
                </a:rPr>
                <a:t>organizativos</a:t>
              </a:r>
              <a:endParaRPr lang="es-ES" altLang="es-MX" sz="3200" u="none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920" name="Text Box 8"/>
            <p:cNvSpPr txBox="1">
              <a:spLocks noChangeArrowheads="1"/>
            </p:cNvSpPr>
            <p:nvPr/>
          </p:nvSpPr>
          <p:spPr bwMode="auto">
            <a:xfrm>
              <a:off x="113" y="1666"/>
              <a:ext cx="4162" cy="4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" altLang="es-MX" sz="4400" b="1" u="none" dirty="0">
                  <a:solidFill>
                    <a:srgbClr val="00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Las características del curso</a:t>
              </a:r>
            </a:p>
          </p:txBody>
        </p:sp>
      </p:grp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913781"/>
            <a:ext cx="1798637" cy="2335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04207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89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s-ES" altLang="es-MX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Integración </a:t>
            </a:r>
            <a:r>
              <a:rPr lang="es-ES" altLang="es-MX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de </a:t>
            </a:r>
            <a:r>
              <a:rPr lang="es-ES" altLang="es-MX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las TIC </a:t>
            </a:r>
            <a:r>
              <a:rPr lang="es-ES" altLang="es-MX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/>
            </a:r>
            <a:br>
              <a:rPr lang="es-ES" altLang="es-MX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</a:br>
            <a:r>
              <a:rPr lang="es-ES" altLang="es-MX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en la docencia</a:t>
            </a:r>
          </a:p>
        </p:txBody>
      </p:sp>
      <p:grpSp>
        <p:nvGrpSpPr>
          <p:cNvPr id="38931" name="Group 19"/>
          <p:cNvGrpSpPr>
            <a:grpSpLocks/>
          </p:cNvGrpSpPr>
          <p:nvPr/>
        </p:nvGrpSpPr>
        <p:grpSpPr bwMode="auto">
          <a:xfrm>
            <a:off x="71438" y="1773114"/>
            <a:ext cx="8891588" cy="4481511"/>
            <a:chOff x="261" y="1868"/>
            <a:chExt cx="5601" cy="2823"/>
          </a:xfrm>
        </p:grpSpPr>
        <p:pic>
          <p:nvPicPr>
            <p:cNvPr id="38917" name="Picture 5" descr="cartoon%20teacher_edited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03" y="3166"/>
              <a:ext cx="1703" cy="15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8924" name="Text Box 12"/>
            <p:cNvSpPr txBox="1">
              <a:spLocks noChangeArrowheads="1"/>
            </p:cNvSpPr>
            <p:nvPr/>
          </p:nvSpPr>
          <p:spPr bwMode="auto">
            <a:xfrm>
              <a:off x="1299" y="1868"/>
              <a:ext cx="4563" cy="4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" altLang="es-MX" sz="4400" b="1" dirty="0">
                  <a:solidFill>
                    <a:srgbClr val="00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Las características del docente</a:t>
              </a:r>
            </a:p>
          </p:txBody>
        </p:sp>
        <p:sp>
          <p:nvSpPr>
            <p:cNvPr id="38925" name="Rectangle 13"/>
            <p:cNvSpPr>
              <a:spLocks noChangeArrowheads="1"/>
            </p:cNvSpPr>
            <p:nvPr/>
          </p:nvSpPr>
          <p:spPr bwMode="auto">
            <a:xfrm>
              <a:off x="261" y="2594"/>
              <a:ext cx="3651" cy="1299"/>
            </a:xfrm>
            <a:prstGeom prst="rect">
              <a:avLst/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pPr lvl="2" algn="l">
                <a:buClr>
                  <a:schemeClr val="tx2"/>
                </a:buClr>
                <a:buSzTx/>
                <a:buFontTx/>
                <a:buNone/>
              </a:pPr>
              <a:r>
                <a:rPr lang="es-ES" altLang="es-MX" sz="3200" dirty="0">
                  <a:latin typeface="Arial" panose="020B0604020202020204" pitchFamily="34" charset="0"/>
                  <a:cs typeface="Arial" panose="020B0604020202020204" pitchFamily="34" charset="0"/>
                </a:rPr>
                <a:t>Habilidades, motivación, apoyo pedagógico y técnico, tiempo y recursos disponibles...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666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89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s-ES" altLang="es-MX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Integración </a:t>
            </a:r>
            <a:r>
              <a:rPr lang="es-ES" altLang="es-MX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de </a:t>
            </a:r>
            <a:r>
              <a:rPr lang="es-ES" altLang="es-MX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las TIC </a:t>
            </a:r>
            <a:r>
              <a:rPr lang="es-ES" altLang="es-MX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/>
            </a:r>
            <a:br>
              <a:rPr lang="es-ES" altLang="es-MX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</a:br>
            <a:r>
              <a:rPr lang="es-ES" altLang="es-MX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en la docencia</a:t>
            </a:r>
          </a:p>
        </p:txBody>
      </p:sp>
      <p:grpSp>
        <p:nvGrpSpPr>
          <p:cNvPr id="38932" name="Group 20"/>
          <p:cNvGrpSpPr>
            <a:grpSpLocks/>
          </p:cNvGrpSpPr>
          <p:nvPr/>
        </p:nvGrpSpPr>
        <p:grpSpPr bwMode="auto">
          <a:xfrm>
            <a:off x="678806" y="1766394"/>
            <a:ext cx="8016876" cy="3751264"/>
            <a:chOff x="669" y="2905"/>
            <a:chExt cx="5050" cy="2363"/>
          </a:xfrm>
        </p:grpSpPr>
        <p:pic>
          <p:nvPicPr>
            <p:cNvPr id="38916" name="Picture 4" descr="PE03166_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9" y="3672"/>
              <a:ext cx="1514" cy="15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8928" name="Text Box 16"/>
            <p:cNvSpPr txBox="1">
              <a:spLocks noChangeArrowheads="1"/>
            </p:cNvSpPr>
            <p:nvPr/>
          </p:nvSpPr>
          <p:spPr bwMode="auto">
            <a:xfrm>
              <a:off x="672" y="2905"/>
              <a:ext cx="5047" cy="4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" altLang="es-MX" sz="4400" b="1" dirty="0">
                  <a:solidFill>
                    <a:srgbClr val="00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Las características de los alumnos</a:t>
              </a:r>
            </a:p>
          </p:txBody>
        </p:sp>
        <p:sp>
          <p:nvSpPr>
            <p:cNvPr id="38929" name="Rectangle 17"/>
            <p:cNvSpPr>
              <a:spLocks noChangeArrowheads="1"/>
            </p:cNvSpPr>
            <p:nvPr/>
          </p:nvSpPr>
          <p:spPr bwMode="auto">
            <a:xfrm>
              <a:off x="2952" y="3659"/>
              <a:ext cx="2664" cy="1609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pPr lvl="2">
                <a:buClr>
                  <a:schemeClr val="tx2"/>
                </a:buClr>
                <a:buSzTx/>
                <a:buFontTx/>
                <a:buNone/>
              </a:pPr>
              <a:r>
                <a:rPr lang="es-ES" altLang="es-MX" sz="3200" dirty="0">
                  <a:latin typeface="Arial" panose="020B0604020202020204" pitchFamily="34" charset="0"/>
                  <a:cs typeface="Arial" panose="020B0604020202020204" pitchFamily="34" charset="0"/>
                </a:rPr>
                <a:t>Habilidades, motivación, tiempo y recursos disponibles...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54581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89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16632"/>
            <a:ext cx="9164100" cy="6741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09864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s-ES" altLang="es-MX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Integración </a:t>
            </a:r>
            <a:r>
              <a:rPr lang="es-ES" altLang="es-MX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de las TIC </a:t>
            </a:r>
            <a:br>
              <a:rPr lang="es-ES" altLang="es-MX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</a:br>
            <a:r>
              <a:rPr lang="es-ES" altLang="es-MX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en la Docencia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999381"/>
            <a:ext cx="8568952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ES" altLang="es-MX" sz="2800" dirty="0">
                <a:latin typeface="Arial" panose="020B0604020202020204" pitchFamily="34" charset="0"/>
                <a:cs typeface="Arial" panose="020B0604020202020204" pitchFamily="34" charset="0"/>
              </a:rPr>
              <a:t>Es un proceso complejo y </a:t>
            </a:r>
            <a:r>
              <a:rPr lang="es-ES" alt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costoso</a:t>
            </a:r>
          </a:p>
          <a:p>
            <a:pPr marL="0" indent="0">
              <a:buNone/>
            </a:pPr>
            <a:endParaRPr lang="es-ES" altLang="es-MX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es-ES" altLang="es-MX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Dificultad para elegir recursos adecuados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s-ES" altLang="es-MX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Exceso de trabajo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s-ES" altLang="es-MX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Sobrecarga de comunicación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s-ES" altLang="es-MX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Pérdida de control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s-ES" altLang="es-MX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Dificultad para motivar al </a:t>
            </a:r>
            <a:r>
              <a:rPr lang="es-ES" altLang="es-MX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alumno</a:t>
            </a:r>
            <a:endParaRPr lang="es-ES" altLang="es-MX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es-ES" altLang="es-MX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Incapacidad para activar grupos de trabajo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s-ES" altLang="es-MX" dirty="0">
                <a:latin typeface="Arial" panose="020B0604020202020204" pitchFamily="34" charset="0"/>
                <a:cs typeface="Arial" panose="020B0604020202020204" pitchFamily="34" charset="0"/>
              </a:rPr>
              <a:t>Falta de soporte </a:t>
            </a:r>
            <a:r>
              <a:rPr lang="es-ES" alt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pedagógico/técnico</a:t>
            </a:r>
            <a:endParaRPr lang="es-ES" altLang="es-MX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s-ES" altLang="es-MX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3476386"/>
            <a:ext cx="2284661" cy="15270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737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s-ES" altLang="es-MX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Integración de las TIC </a:t>
            </a:r>
            <a:br>
              <a:rPr lang="es-ES" altLang="es-MX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</a:br>
            <a:r>
              <a:rPr lang="es-ES" altLang="es-MX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en la docencia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863725"/>
            <a:ext cx="8640960" cy="773187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es-ES" altLang="es-MX" dirty="0">
                <a:latin typeface="Arial" panose="020B0604020202020204" pitchFamily="34" charset="0"/>
                <a:cs typeface="Arial" panose="020B0604020202020204" pitchFamily="34" charset="0"/>
              </a:rPr>
              <a:t>Dificultad para elegir los recursos adecuados</a:t>
            </a:r>
          </a:p>
          <a:p>
            <a:pPr>
              <a:buFont typeface="Wingdings" pitchFamily="2" charset="2"/>
              <a:buNone/>
            </a:pPr>
            <a:endParaRPr lang="es-ES" altLang="es-MX" dirty="0"/>
          </a:p>
        </p:txBody>
      </p:sp>
      <p:grpSp>
        <p:nvGrpSpPr>
          <p:cNvPr id="19464" name="Group 8"/>
          <p:cNvGrpSpPr>
            <a:grpSpLocks/>
          </p:cNvGrpSpPr>
          <p:nvPr/>
        </p:nvGrpSpPr>
        <p:grpSpPr bwMode="auto">
          <a:xfrm>
            <a:off x="251095" y="2938697"/>
            <a:ext cx="4121276" cy="2470151"/>
            <a:chOff x="614" y="1968"/>
            <a:chExt cx="2294" cy="1556"/>
          </a:xfrm>
        </p:grpSpPr>
        <p:pic>
          <p:nvPicPr>
            <p:cNvPr id="19461" name="Picture 5" descr="BD04924_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02" y="1968"/>
              <a:ext cx="317" cy="4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462" name="Rectangle 6"/>
            <p:cNvSpPr>
              <a:spLocks noChangeArrowheads="1"/>
            </p:cNvSpPr>
            <p:nvPr/>
          </p:nvSpPr>
          <p:spPr bwMode="auto">
            <a:xfrm>
              <a:off x="614" y="2380"/>
              <a:ext cx="2294" cy="11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lvl="1" algn="just">
                <a:lnSpc>
                  <a:spcPct val="100000"/>
                </a:lnSpc>
                <a:buSzPct val="70000"/>
              </a:pPr>
              <a:r>
                <a:rPr lang="es-ES" altLang="es-MX" sz="2800" u="none" dirty="0" smtClean="0">
                  <a:solidFill>
                    <a:srgbClr val="00006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Cómo </a:t>
              </a:r>
              <a:r>
                <a:rPr lang="es-ES" altLang="es-MX" sz="2800" u="none" dirty="0">
                  <a:solidFill>
                    <a:srgbClr val="00006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comenzar a introducir las TIC en un curso concreto de forma efectiva?</a:t>
              </a:r>
            </a:p>
          </p:txBody>
        </p:sp>
      </p:grpSp>
      <p:sp>
        <p:nvSpPr>
          <p:cNvPr id="19463" name="Rectangle 7"/>
          <p:cNvSpPr>
            <a:spLocks noChangeArrowheads="1"/>
          </p:cNvSpPr>
          <p:nvPr/>
        </p:nvSpPr>
        <p:spPr bwMode="auto">
          <a:xfrm>
            <a:off x="4621846" y="3161969"/>
            <a:ext cx="4392488" cy="3108543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lvl="2" algn="just">
              <a:lnSpc>
                <a:spcPct val="100000"/>
              </a:lnSpc>
              <a:spcBef>
                <a:spcPct val="50000"/>
              </a:spcBef>
              <a:buClr>
                <a:schemeClr val="tx2"/>
              </a:buClr>
              <a:buSzTx/>
              <a:buFontTx/>
              <a:buChar char="•"/>
            </a:pPr>
            <a:r>
              <a:rPr lang="es-ES" altLang="es-MX" sz="2800" dirty="0" smtClean="0"/>
              <a:t>D</a:t>
            </a:r>
            <a:r>
              <a:rPr lang="es-ES" altLang="es-MX" sz="2800" u="none" dirty="0" smtClean="0"/>
              <a:t>e </a:t>
            </a:r>
            <a:r>
              <a:rPr lang="es-ES" altLang="es-MX" sz="2800" u="none" dirty="0"/>
              <a:t>manera gradual y guiada</a:t>
            </a:r>
          </a:p>
          <a:p>
            <a:pPr marL="0" lvl="2" algn="just">
              <a:lnSpc>
                <a:spcPct val="100000"/>
              </a:lnSpc>
              <a:spcBef>
                <a:spcPct val="50000"/>
              </a:spcBef>
              <a:buClr>
                <a:schemeClr val="tx2"/>
              </a:buClr>
              <a:buSzTx/>
              <a:buFontTx/>
              <a:buChar char="•"/>
            </a:pPr>
            <a:r>
              <a:rPr lang="es-ES" altLang="es-MX" sz="2800" u="none" dirty="0"/>
              <a:t> </a:t>
            </a:r>
            <a:r>
              <a:rPr lang="es-ES" altLang="es-MX" sz="2800" u="none" dirty="0" smtClean="0"/>
              <a:t>Estableciendo </a:t>
            </a:r>
            <a:r>
              <a:rPr lang="es-ES" altLang="es-MX" sz="2800" u="none" dirty="0"/>
              <a:t>expectativas razonables y relacionadas con objetivos docentes </a:t>
            </a:r>
          </a:p>
          <a:p>
            <a:pPr marL="0" lvl="2" algn="just">
              <a:lnSpc>
                <a:spcPct val="100000"/>
              </a:lnSpc>
              <a:spcBef>
                <a:spcPct val="50000"/>
              </a:spcBef>
              <a:buClr>
                <a:schemeClr val="tx2"/>
              </a:buClr>
              <a:buSzTx/>
              <a:buFontTx/>
              <a:buChar char="•"/>
            </a:pPr>
            <a:r>
              <a:rPr lang="es-ES" altLang="es-MX" sz="2800" u="none" dirty="0"/>
              <a:t> </a:t>
            </a:r>
            <a:r>
              <a:rPr lang="es-ES" altLang="es-MX" sz="2800" u="none" dirty="0" smtClean="0"/>
              <a:t>Aprendiendo </a:t>
            </a:r>
            <a:r>
              <a:rPr lang="es-ES" altLang="es-MX" sz="2800" u="none" dirty="0"/>
              <a:t>de experiencias </a:t>
            </a:r>
            <a:r>
              <a:rPr lang="es-ES" altLang="es-MX" sz="2800" u="none" dirty="0" smtClean="0"/>
              <a:t>similares</a:t>
            </a:r>
            <a:endParaRPr lang="es-ES" altLang="es-MX" sz="2800" u="none" dirty="0"/>
          </a:p>
        </p:txBody>
      </p:sp>
    </p:spTree>
    <p:extLst>
      <p:ext uri="{BB962C8B-B14F-4D97-AF65-F5344CB8AC3E}">
        <p14:creationId xmlns:p14="http://schemas.microsoft.com/office/powerpoint/2010/main" val="418614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3" grpId="0" animBg="1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s-ES" altLang="es-MX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Integración </a:t>
            </a:r>
            <a:r>
              <a:rPr lang="es-ES" altLang="es-MX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de </a:t>
            </a:r>
            <a:r>
              <a:rPr lang="es-ES" altLang="es-MX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las TIC </a:t>
            </a:r>
            <a:r>
              <a:rPr lang="es-ES" altLang="es-MX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/>
            </a:r>
            <a:br>
              <a:rPr lang="es-ES" altLang="es-MX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</a:br>
            <a:r>
              <a:rPr lang="es-ES" altLang="es-MX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en la docencia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1772816"/>
            <a:ext cx="8110538" cy="5334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s-ES" alt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Exceso de trabajo</a:t>
            </a:r>
          </a:p>
        </p:txBody>
      </p:sp>
      <p:sp>
        <p:nvSpPr>
          <p:cNvPr id="40972" name="Rectangle 12"/>
          <p:cNvSpPr>
            <a:spLocks noChangeArrowheads="1"/>
          </p:cNvSpPr>
          <p:nvPr/>
        </p:nvSpPr>
        <p:spPr bwMode="auto">
          <a:xfrm>
            <a:off x="4283968" y="2667000"/>
            <a:ext cx="4613175" cy="3970318"/>
          </a:xfrm>
          <a:prstGeom prst="rect">
            <a:avLst/>
          </a:prstGeom>
          <a:ln/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lvl="2">
              <a:lnSpc>
                <a:spcPct val="100000"/>
              </a:lnSpc>
              <a:spcBef>
                <a:spcPct val="50000"/>
              </a:spcBef>
              <a:buClr>
                <a:schemeClr val="tx2"/>
              </a:buClr>
              <a:buSzTx/>
              <a:buFontTx/>
              <a:buChar char="•"/>
            </a:pPr>
            <a:r>
              <a:rPr lang="es-ES" altLang="es-MX" sz="2000" u="none" dirty="0"/>
              <a:t> </a:t>
            </a:r>
            <a:r>
              <a:rPr lang="es-ES" altLang="es-MX" sz="2400" u="none" dirty="0"/>
              <a:t>plantearse expectativas razonables</a:t>
            </a:r>
          </a:p>
          <a:p>
            <a:pPr marL="0" lvl="2">
              <a:lnSpc>
                <a:spcPct val="100000"/>
              </a:lnSpc>
              <a:spcBef>
                <a:spcPct val="50000"/>
              </a:spcBef>
              <a:buClr>
                <a:schemeClr val="tx2"/>
              </a:buClr>
              <a:buSzTx/>
              <a:buFontTx/>
              <a:buChar char="•"/>
            </a:pPr>
            <a:r>
              <a:rPr lang="es-ES" altLang="es-MX" sz="2400" u="none" dirty="0"/>
              <a:t> establecer una </a:t>
            </a:r>
            <a:r>
              <a:rPr lang="es-ES" altLang="es-MX" sz="2400" u="none" dirty="0" smtClean="0"/>
              <a:t>tiempo de dedicación para la elaboración</a:t>
            </a:r>
          </a:p>
          <a:p>
            <a:pPr marL="0" lvl="2">
              <a:lnSpc>
                <a:spcPct val="100000"/>
              </a:lnSpc>
              <a:spcBef>
                <a:spcPct val="50000"/>
              </a:spcBef>
              <a:buClr>
                <a:schemeClr val="tx2"/>
              </a:buClr>
              <a:buSzTx/>
              <a:buFontTx/>
              <a:buChar char="•"/>
            </a:pPr>
            <a:r>
              <a:rPr lang="es-ES" altLang="es-MX" sz="2400" u="none" dirty="0" smtClean="0"/>
              <a:t>optimizar recursos</a:t>
            </a:r>
          </a:p>
          <a:p>
            <a:pPr marL="0" lvl="2">
              <a:lnSpc>
                <a:spcPct val="100000"/>
              </a:lnSpc>
              <a:spcBef>
                <a:spcPct val="50000"/>
              </a:spcBef>
              <a:buClr>
                <a:schemeClr val="tx2"/>
              </a:buClr>
              <a:buSzTx/>
              <a:buFontTx/>
              <a:buChar char="•"/>
            </a:pPr>
            <a:r>
              <a:rPr lang="es-ES" altLang="es-MX" sz="2400" u="none" dirty="0" smtClean="0"/>
              <a:t>Reutilización </a:t>
            </a:r>
            <a:r>
              <a:rPr lang="es-ES" altLang="es-MX" sz="2400" u="none" dirty="0"/>
              <a:t>de material, </a:t>
            </a:r>
            <a:r>
              <a:rPr lang="es-ES" altLang="es-MX" sz="2400" u="none" dirty="0" smtClean="0"/>
              <a:t>utilizar diversos </a:t>
            </a:r>
            <a:r>
              <a:rPr lang="es-ES" altLang="es-MX" sz="2400" u="none" dirty="0"/>
              <a:t>roles – profesor, tutor, desarrollador de contenidos, ponente invitado</a:t>
            </a:r>
            <a:r>
              <a:rPr lang="es-ES" altLang="es-MX" sz="2400" u="none" dirty="0" smtClean="0"/>
              <a:t>.</a:t>
            </a:r>
            <a:endParaRPr lang="es-ES" altLang="es-MX" sz="1800" u="none" dirty="0"/>
          </a:p>
        </p:txBody>
      </p:sp>
      <p:sp>
        <p:nvSpPr>
          <p:cNvPr id="40970" name="Rectangle 10"/>
          <p:cNvSpPr>
            <a:spLocks noChangeArrowheads="1"/>
          </p:cNvSpPr>
          <p:nvPr/>
        </p:nvSpPr>
        <p:spPr bwMode="auto">
          <a:xfrm>
            <a:off x="391112" y="2667000"/>
            <a:ext cx="3748841" cy="1569660"/>
          </a:xfrm>
          <a:prstGeom prst="rect">
            <a:avLst/>
          </a:prstGeom>
          <a:ln/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lvl="1" algn="ctr">
              <a:lnSpc>
                <a:spcPct val="100000"/>
              </a:lnSpc>
              <a:buSzPct val="70000"/>
            </a:pPr>
            <a:r>
              <a:rPr lang="es-ES" altLang="es-MX" sz="2400" u="none" dirty="0">
                <a:solidFill>
                  <a:srgbClr val="000066"/>
                </a:solidFill>
                <a:latin typeface="Bauhaus 93" panose="04030905020B02020C02" pitchFamily="82" charset="0"/>
              </a:rPr>
              <a:t>¿ Qué hacer para que la dedicación no crezca exponencialmente?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521" y="4372171"/>
            <a:ext cx="3204021" cy="2265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0518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0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72" grpId="0" animBg="1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s-ES" altLang="es-MX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Integración </a:t>
            </a:r>
            <a:r>
              <a:rPr lang="es-ES" altLang="es-MX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de </a:t>
            </a:r>
            <a:r>
              <a:rPr lang="es-ES" altLang="es-MX" sz="40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lasTIC</a:t>
            </a:r>
            <a:r>
              <a:rPr lang="es-ES" altLang="es-MX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 </a:t>
            </a:r>
            <a:r>
              <a:rPr lang="es-ES" altLang="es-MX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/>
            </a:r>
            <a:br>
              <a:rPr lang="es-ES" altLang="es-MX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</a:br>
            <a:r>
              <a:rPr lang="es-ES" altLang="es-MX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en la docencia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772816"/>
            <a:ext cx="5145732" cy="5334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s-ES" altLang="es-MX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Sobrecarga de comunicación</a:t>
            </a:r>
          </a:p>
        </p:txBody>
      </p:sp>
      <p:sp>
        <p:nvSpPr>
          <p:cNvPr id="43015" name="Rectangle 7"/>
          <p:cNvSpPr>
            <a:spLocks noChangeArrowheads="1"/>
          </p:cNvSpPr>
          <p:nvPr/>
        </p:nvSpPr>
        <p:spPr bwMode="auto">
          <a:xfrm>
            <a:off x="395536" y="2780928"/>
            <a:ext cx="4250950" cy="3231654"/>
          </a:xfrm>
          <a:prstGeom prst="rect">
            <a:avLst/>
          </a:prstGeom>
          <a:ln>
            <a:noFill/>
          </a:ln>
          <a:effectLst/>
          <a:extLst/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marL="0" lvl="2" algn="l">
              <a:lnSpc>
                <a:spcPct val="100000"/>
              </a:lnSpc>
              <a:spcBef>
                <a:spcPct val="50000"/>
              </a:spcBef>
              <a:buClr>
                <a:schemeClr val="tx2"/>
              </a:buClr>
              <a:buSzTx/>
            </a:pPr>
            <a:r>
              <a:rPr lang="es-ES" altLang="es-MX" sz="2400" u="none" dirty="0" smtClean="0">
                <a:latin typeface="Arial" panose="020B0604020202020204" pitchFamily="34" charset="0"/>
                <a:cs typeface="Arial" panose="020B0604020202020204" pitchFamily="34" charset="0"/>
              </a:rPr>
              <a:t>Establecer reglas </a:t>
            </a:r>
            <a:r>
              <a:rPr lang="es-ES" altLang="es-MX" sz="2400" u="none" dirty="0">
                <a:latin typeface="Arial" panose="020B0604020202020204" pitchFamily="34" charset="0"/>
                <a:cs typeface="Arial" panose="020B0604020202020204" pitchFamily="34" charset="0"/>
              </a:rPr>
              <a:t>del juego </a:t>
            </a:r>
            <a:r>
              <a:rPr lang="es-ES" altLang="es-MX" sz="2400" u="none" dirty="0" smtClean="0">
                <a:latin typeface="Arial" panose="020B0604020202020204" pitchFamily="34" charset="0"/>
                <a:cs typeface="Arial" panose="020B0604020202020204" pitchFamily="34" charset="0"/>
              </a:rPr>
              <a:t>claras.</a:t>
            </a:r>
            <a:endParaRPr lang="es-ES" altLang="es-MX" sz="2400" u="non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3" algn="l">
              <a:lnSpc>
                <a:spcPct val="100000"/>
              </a:lnSpc>
              <a:spcBef>
                <a:spcPct val="50000"/>
              </a:spcBef>
              <a:buClr>
                <a:schemeClr val="tx2"/>
              </a:buClr>
              <a:buSzTx/>
              <a:buFontTx/>
              <a:buNone/>
            </a:pPr>
            <a:r>
              <a:rPr lang="es-ES" altLang="es-MX" sz="2400" dirty="0"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  <a:r>
              <a:rPr lang="es-ES" altLang="es-MX" sz="2400" u="none" dirty="0" smtClean="0">
                <a:latin typeface="Arial" panose="020B0604020202020204" pitchFamily="34" charset="0"/>
                <a:cs typeface="Arial" panose="020B0604020202020204" pitchFamily="34" charset="0"/>
              </a:rPr>
              <a:t>ué </a:t>
            </a:r>
            <a:r>
              <a:rPr lang="es-ES" altLang="es-MX" sz="2400" u="none" dirty="0">
                <a:latin typeface="Arial" panose="020B0604020202020204" pitchFamily="34" charset="0"/>
                <a:cs typeface="Arial" panose="020B0604020202020204" pitchFamily="34" charset="0"/>
              </a:rPr>
              <a:t>mecanismos </a:t>
            </a:r>
            <a:r>
              <a:rPr lang="es-ES" altLang="es-MX" sz="2400" u="none" dirty="0" smtClean="0">
                <a:latin typeface="Arial" panose="020B0604020202020204" pitchFamily="34" charset="0"/>
                <a:cs typeface="Arial" panose="020B0604020202020204" pitchFamily="34" charset="0"/>
              </a:rPr>
              <a:t>de comunicación existen, cuándo </a:t>
            </a:r>
            <a:r>
              <a:rPr lang="es-ES" altLang="es-MX" sz="2400" u="none" dirty="0">
                <a:latin typeface="Arial" panose="020B0604020202020204" pitchFamily="34" charset="0"/>
                <a:cs typeface="Arial" panose="020B0604020202020204" pitchFamily="34" charset="0"/>
              </a:rPr>
              <a:t>y quién puede utilizar cada uno de ellos, cómo utilizarlos, cuándo esperar respuesta</a:t>
            </a:r>
            <a:r>
              <a:rPr lang="es-ES" altLang="es-MX" sz="2400" u="none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ES" altLang="es-MX" sz="2400" u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0410" y="5362947"/>
            <a:ext cx="3502861" cy="1011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86069">
            <a:off x="5067365" y="2780928"/>
            <a:ext cx="3605014" cy="1802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0430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3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5" grpId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>
            <a:noAutofit/>
          </a:bodyPr>
          <a:lstStyle/>
          <a:p>
            <a:r>
              <a:rPr lang="es-ES" altLang="es-MX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Integración </a:t>
            </a:r>
            <a:r>
              <a:rPr lang="es-ES" altLang="es-MX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de </a:t>
            </a:r>
            <a:r>
              <a:rPr lang="es-ES" altLang="es-MX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las TIC </a:t>
            </a:r>
            <a:r>
              <a:rPr lang="es-ES" altLang="es-MX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/>
            </a:r>
            <a:br>
              <a:rPr lang="es-ES" altLang="es-MX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</a:br>
            <a:r>
              <a:rPr lang="es-ES" altLang="es-MX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en la docencia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1522" y="1700808"/>
            <a:ext cx="4170040" cy="5334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ES" altLang="es-MX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Pérdida de control</a:t>
            </a:r>
          </a:p>
        </p:txBody>
      </p:sp>
      <p:sp>
        <p:nvSpPr>
          <p:cNvPr id="44037" name="Rectangle 5"/>
          <p:cNvSpPr>
            <a:spLocks noChangeArrowheads="1"/>
          </p:cNvSpPr>
          <p:nvPr/>
        </p:nvSpPr>
        <p:spPr bwMode="auto">
          <a:xfrm>
            <a:off x="4355976" y="3212976"/>
            <a:ext cx="4392488" cy="3231654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marL="0" lvl="2" algn="l">
              <a:lnSpc>
                <a:spcPct val="100000"/>
              </a:lnSpc>
              <a:spcBef>
                <a:spcPct val="50000"/>
              </a:spcBef>
              <a:buClr>
                <a:schemeClr val="tx2"/>
              </a:buClr>
              <a:buSzTx/>
              <a:buFontTx/>
              <a:buChar char="•"/>
            </a:pPr>
            <a:r>
              <a:rPr lang="es-ES" altLang="es-MX" sz="2000" u="none" dirty="0"/>
              <a:t> </a:t>
            </a:r>
            <a:r>
              <a:rPr lang="es-ES" altLang="es-MX" sz="2400" u="none" dirty="0">
                <a:latin typeface="Arial" panose="020B0604020202020204" pitchFamily="34" charset="0"/>
                <a:cs typeface="Arial" panose="020B0604020202020204" pitchFamily="34" charset="0"/>
              </a:rPr>
              <a:t>transmitir al discente:</a:t>
            </a:r>
          </a:p>
          <a:p>
            <a:pPr marL="0" lvl="3" algn="l">
              <a:lnSpc>
                <a:spcPct val="100000"/>
              </a:lnSpc>
              <a:spcBef>
                <a:spcPct val="50000"/>
              </a:spcBef>
              <a:buClr>
                <a:schemeClr val="tx2"/>
              </a:buClr>
              <a:buSzTx/>
              <a:buFontTx/>
              <a:buChar char="•"/>
            </a:pPr>
            <a:r>
              <a:rPr lang="es-ES" altLang="es-MX" sz="2400" u="none" dirty="0">
                <a:latin typeface="Arial" panose="020B0604020202020204" pitchFamily="34" charset="0"/>
                <a:cs typeface="Arial" panose="020B0604020202020204" pitchFamily="34" charset="0"/>
              </a:rPr>
              <a:t> las expectativas del curso</a:t>
            </a:r>
          </a:p>
          <a:p>
            <a:pPr marL="0" lvl="3" algn="l">
              <a:lnSpc>
                <a:spcPct val="100000"/>
              </a:lnSpc>
              <a:buClr>
                <a:schemeClr val="tx2"/>
              </a:buClr>
              <a:buSzTx/>
              <a:buFontTx/>
              <a:buChar char="•"/>
            </a:pPr>
            <a:r>
              <a:rPr lang="es-ES" altLang="es-MX" sz="2400" u="none" dirty="0">
                <a:latin typeface="Arial" panose="020B0604020202020204" pitchFamily="34" charset="0"/>
                <a:cs typeface="Arial" panose="020B0604020202020204" pitchFamily="34" charset="0"/>
              </a:rPr>
              <a:t> la planificación de las tareas y la estructura del curso</a:t>
            </a:r>
          </a:p>
          <a:p>
            <a:pPr marL="0" lvl="3" algn="l">
              <a:lnSpc>
                <a:spcPct val="100000"/>
              </a:lnSpc>
              <a:buClr>
                <a:schemeClr val="tx2"/>
              </a:buClr>
              <a:buSzTx/>
              <a:buFontTx/>
              <a:buChar char="•"/>
            </a:pPr>
            <a:r>
              <a:rPr lang="es-ES" altLang="es-MX" sz="2400" u="none" dirty="0">
                <a:latin typeface="Arial" panose="020B0604020202020204" pitchFamily="34" charset="0"/>
                <a:cs typeface="Arial" panose="020B0604020202020204" pitchFamily="34" charset="0"/>
              </a:rPr>
              <a:t> las expectativas sobre su trabajo</a:t>
            </a:r>
          </a:p>
          <a:p>
            <a:pPr marL="0" lvl="2" algn="l">
              <a:lnSpc>
                <a:spcPct val="100000"/>
              </a:lnSpc>
              <a:buClr>
                <a:schemeClr val="tx2"/>
              </a:buClr>
              <a:buSzTx/>
              <a:buFontTx/>
              <a:buChar char="•"/>
            </a:pPr>
            <a:r>
              <a:rPr lang="es-ES" altLang="es-MX" sz="2400" u="none" dirty="0">
                <a:latin typeface="Arial" panose="020B0604020202020204" pitchFamily="34" charset="0"/>
                <a:cs typeface="Arial" panose="020B0604020202020204" pitchFamily="34" charset="0"/>
              </a:rPr>
              <a:t> controlar la participación: actividad y </a:t>
            </a:r>
            <a:r>
              <a:rPr lang="es-ES" altLang="es-MX" sz="2400" u="none" dirty="0" smtClean="0">
                <a:latin typeface="Arial" panose="020B0604020202020204" pitchFamily="34" charset="0"/>
                <a:cs typeface="Arial" panose="020B0604020202020204" pitchFamily="34" charset="0"/>
              </a:rPr>
              <a:t>comportamiento</a:t>
            </a:r>
            <a:endParaRPr lang="es-ES" altLang="es-MX" sz="2000" u="none" dirty="0"/>
          </a:p>
        </p:txBody>
      </p:sp>
      <p:grpSp>
        <p:nvGrpSpPr>
          <p:cNvPr id="44045" name="Group 13"/>
          <p:cNvGrpSpPr>
            <a:grpSpLocks/>
          </p:cNvGrpSpPr>
          <p:nvPr/>
        </p:nvGrpSpPr>
        <p:grpSpPr bwMode="auto">
          <a:xfrm>
            <a:off x="323528" y="2420888"/>
            <a:ext cx="8568952" cy="3455989"/>
            <a:chOff x="553" y="1786"/>
            <a:chExt cx="4128" cy="2177"/>
          </a:xfrm>
        </p:grpSpPr>
        <p:sp>
          <p:nvSpPr>
            <p:cNvPr id="44036" name="Rectangle 4"/>
            <p:cNvSpPr>
              <a:spLocks noChangeArrowheads="1"/>
            </p:cNvSpPr>
            <p:nvPr/>
          </p:nvSpPr>
          <p:spPr bwMode="auto">
            <a:xfrm>
              <a:off x="553" y="1786"/>
              <a:ext cx="4128" cy="6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marL="0" lvl="1" algn="just">
                <a:lnSpc>
                  <a:spcPct val="100000"/>
                </a:lnSpc>
                <a:buSzPct val="70000"/>
              </a:pPr>
              <a:r>
                <a:rPr lang="es-ES" altLang="es-MX" sz="2800" b="1" u="none" dirty="0" smtClean="0">
                  <a:solidFill>
                    <a:srgbClr val="00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Cómo </a:t>
              </a:r>
              <a:r>
                <a:rPr lang="es-ES" altLang="es-MX" sz="2800" b="1" u="none" dirty="0">
                  <a:solidFill>
                    <a:srgbClr val="00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conseguir que la flexibilidad no derive en caos?</a:t>
              </a:r>
            </a:p>
          </p:txBody>
        </p:sp>
        <p:pic>
          <p:nvPicPr>
            <p:cNvPr id="44040" name="Picture 8" descr="BD06670_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6" y="2557"/>
              <a:ext cx="1400" cy="140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034092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4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4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7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>
            <a:noAutofit/>
          </a:bodyPr>
          <a:lstStyle/>
          <a:p>
            <a:r>
              <a:rPr lang="es-ES" altLang="es-MX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Integración </a:t>
            </a:r>
            <a:r>
              <a:rPr lang="es-ES" altLang="es-MX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de </a:t>
            </a:r>
            <a:r>
              <a:rPr lang="es-ES" altLang="es-MX" sz="40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lasTIC</a:t>
            </a:r>
            <a:r>
              <a:rPr lang="es-ES" altLang="es-MX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 </a:t>
            </a:r>
            <a:r>
              <a:rPr lang="es-ES" altLang="es-MX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/>
            </a:r>
            <a:br>
              <a:rPr lang="es-ES" altLang="es-MX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</a:br>
            <a:r>
              <a:rPr lang="es-ES" altLang="es-MX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en la docencia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700808"/>
            <a:ext cx="6120680" cy="533400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ES" altLang="es-MX" dirty="0"/>
              <a:t>Dificultad para motivar al </a:t>
            </a:r>
            <a:r>
              <a:rPr lang="es-ES" altLang="es-MX" dirty="0" smtClean="0"/>
              <a:t>alumno</a:t>
            </a:r>
            <a:endParaRPr lang="es-ES" altLang="es-MX" dirty="0"/>
          </a:p>
        </p:txBody>
      </p:sp>
      <p:sp>
        <p:nvSpPr>
          <p:cNvPr id="45061" name="Rectangle 5"/>
          <p:cNvSpPr>
            <a:spLocks noChangeArrowheads="1"/>
          </p:cNvSpPr>
          <p:nvPr/>
        </p:nvSpPr>
        <p:spPr bwMode="auto">
          <a:xfrm>
            <a:off x="179512" y="3098284"/>
            <a:ext cx="4680520" cy="2677656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marL="0" lvl="2" algn="just">
              <a:lnSpc>
                <a:spcPct val="100000"/>
              </a:lnSpc>
              <a:buClr>
                <a:schemeClr val="tx2"/>
              </a:buClr>
              <a:buSzTx/>
              <a:buFontTx/>
              <a:buChar char="•"/>
            </a:pPr>
            <a:r>
              <a:rPr lang="es-ES" altLang="es-MX" sz="2000" u="none" dirty="0"/>
              <a:t> </a:t>
            </a:r>
            <a:r>
              <a:rPr lang="es-ES" altLang="es-MX" sz="2400" u="none" dirty="0">
                <a:latin typeface="Arial" panose="020B0604020202020204" pitchFamily="34" charset="0"/>
                <a:cs typeface="Arial" panose="020B0604020202020204" pitchFamily="34" charset="0"/>
              </a:rPr>
              <a:t>Apoyo de las clases presenciales </a:t>
            </a:r>
          </a:p>
          <a:p>
            <a:pPr marL="0" lvl="2" algn="just">
              <a:lnSpc>
                <a:spcPct val="100000"/>
              </a:lnSpc>
              <a:buClr>
                <a:schemeClr val="tx2"/>
              </a:buClr>
              <a:buSzTx/>
              <a:buFontTx/>
              <a:buChar char="•"/>
            </a:pPr>
            <a:r>
              <a:rPr lang="es-ES" altLang="es-MX" sz="2400" u="none" dirty="0">
                <a:latin typeface="Arial" panose="020B0604020202020204" pitchFamily="34" charset="0"/>
                <a:cs typeface="Arial" panose="020B0604020202020204" pitchFamily="34" charset="0"/>
              </a:rPr>
              <a:t> Propuesta de actividades con utilidad práctica evidente</a:t>
            </a:r>
          </a:p>
          <a:p>
            <a:pPr marL="0" lvl="2" algn="just">
              <a:lnSpc>
                <a:spcPct val="100000"/>
              </a:lnSpc>
              <a:buClr>
                <a:schemeClr val="tx2"/>
              </a:buClr>
              <a:buSzTx/>
              <a:buFontTx/>
              <a:buChar char="•"/>
            </a:pPr>
            <a:r>
              <a:rPr lang="es-ES" altLang="es-MX" sz="2400" u="none" dirty="0">
                <a:latin typeface="Arial" panose="020B0604020202020204" pitchFamily="34" charset="0"/>
                <a:cs typeface="Arial" panose="020B0604020202020204" pitchFamily="34" charset="0"/>
              </a:rPr>
              <a:t> Participación activa </a:t>
            </a:r>
            <a:r>
              <a:rPr lang="es-ES" altLang="es-MX" sz="2400" u="none" dirty="0" smtClean="0">
                <a:latin typeface="Arial" panose="020B0604020202020204" pitchFamily="34" charset="0"/>
                <a:cs typeface="Arial" panose="020B0604020202020204" pitchFamily="34" charset="0"/>
              </a:rPr>
              <a:t>del </a:t>
            </a:r>
            <a:r>
              <a:rPr lang="es-ES" altLang="es-MX" sz="2400" u="none" dirty="0">
                <a:latin typeface="Arial" panose="020B0604020202020204" pitchFamily="34" charset="0"/>
                <a:cs typeface="Arial" panose="020B0604020202020204" pitchFamily="34" charset="0"/>
              </a:rPr>
              <a:t>docente</a:t>
            </a:r>
          </a:p>
          <a:p>
            <a:pPr marL="0" lvl="2" algn="just">
              <a:lnSpc>
                <a:spcPct val="100000"/>
              </a:lnSpc>
              <a:buClr>
                <a:schemeClr val="tx2"/>
              </a:buClr>
              <a:buSzTx/>
              <a:buFontTx/>
              <a:buChar char="•"/>
            </a:pPr>
            <a:r>
              <a:rPr lang="es-ES" altLang="es-MX" sz="2400" u="none" dirty="0">
                <a:latin typeface="Arial" panose="020B0604020202020204" pitchFamily="34" charset="0"/>
                <a:cs typeface="Arial" panose="020B0604020202020204" pitchFamily="34" charset="0"/>
              </a:rPr>
              <a:t> Respuesta rápida y recompensa ante el </a:t>
            </a:r>
            <a:r>
              <a:rPr lang="es-ES" altLang="es-MX" sz="2400" u="none" dirty="0" smtClean="0">
                <a:latin typeface="Arial" panose="020B0604020202020204" pitchFamily="34" charset="0"/>
                <a:cs typeface="Arial" panose="020B0604020202020204" pitchFamily="34" charset="0"/>
              </a:rPr>
              <a:t>esfuerzo.</a:t>
            </a:r>
            <a:endParaRPr lang="es-ES" altLang="es-MX" sz="2400" u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5796136" y="2507412"/>
            <a:ext cx="2952328" cy="156966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marL="0" lvl="1" algn="just">
              <a:lnSpc>
                <a:spcPct val="100000"/>
              </a:lnSpc>
              <a:buSzPct val="70000"/>
            </a:pPr>
            <a:r>
              <a:rPr lang="es-ES" altLang="es-MX" sz="2400" u="none" dirty="0" smtClean="0">
                <a:solidFill>
                  <a:srgbClr val="000066"/>
                </a:solidFill>
              </a:rPr>
              <a:t>Cómo </a:t>
            </a:r>
            <a:r>
              <a:rPr lang="es-ES" altLang="es-MX" sz="2400" u="none" dirty="0">
                <a:solidFill>
                  <a:srgbClr val="000066"/>
                </a:solidFill>
              </a:rPr>
              <a:t>frenar la desmotivación al disminuir el contacto personal?</a:t>
            </a:r>
          </a:p>
        </p:txBody>
      </p:sp>
      <p:pic>
        <p:nvPicPr>
          <p:cNvPr id="4102" name="Picture 6" descr="C:\Users\UAEM\AppData\Local\Microsoft\Windows\Temporary Internet Files\Content.IE5\GZKR2EEI\trabajadores-desmotivados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964" y="4445714"/>
            <a:ext cx="3549726" cy="1863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6222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5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1" grpId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1026"/>
          <p:cNvSpPr>
            <a:spLocks noGrp="1" noChangeArrowheads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>
            <a:noAutofit/>
          </a:bodyPr>
          <a:lstStyle/>
          <a:p>
            <a:r>
              <a:rPr lang="es-ES" altLang="es-MX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Integración de </a:t>
            </a:r>
            <a:r>
              <a:rPr lang="es-ES" altLang="es-MX" sz="40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lasTIC</a:t>
            </a:r>
            <a:r>
              <a:rPr lang="es-ES" altLang="es-MX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 </a:t>
            </a:r>
            <a:br>
              <a:rPr lang="es-ES" altLang="es-MX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</a:br>
            <a:r>
              <a:rPr lang="es-ES" altLang="es-MX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en la docencia</a:t>
            </a:r>
          </a:p>
        </p:txBody>
      </p:sp>
      <p:sp>
        <p:nvSpPr>
          <p:cNvPr id="46083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323528" y="1916832"/>
            <a:ext cx="8110538" cy="5334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s-ES" altLang="es-MX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Incapacidad para activar grupos de trabajo</a:t>
            </a:r>
          </a:p>
        </p:txBody>
      </p:sp>
      <p:sp>
        <p:nvSpPr>
          <p:cNvPr id="46084" name="Rectangle 1028"/>
          <p:cNvSpPr>
            <a:spLocks noChangeArrowheads="1"/>
          </p:cNvSpPr>
          <p:nvPr/>
        </p:nvSpPr>
        <p:spPr bwMode="auto">
          <a:xfrm>
            <a:off x="4267069" y="4221088"/>
            <a:ext cx="4326632" cy="26161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lvl="2" algn="just">
              <a:lnSpc>
                <a:spcPct val="100000"/>
              </a:lnSpc>
              <a:buClr>
                <a:schemeClr val="tx2"/>
              </a:buClr>
              <a:buSzTx/>
              <a:buFontTx/>
              <a:buChar char="•"/>
            </a:pPr>
            <a:r>
              <a:rPr lang="es-ES" altLang="es-MX" sz="2000" u="none" dirty="0"/>
              <a:t> </a:t>
            </a:r>
            <a:r>
              <a:rPr lang="es-ES" altLang="es-MX" sz="2400" u="none" dirty="0"/>
              <a:t>Plantear trabajos y actividades en grupo</a:t>
            </a:r>
          </a:p>
          <a:p>
            <a:pPr marL="0" lvl="2" algn="just">
              <a:lnSpc>
                <a:spcPct val="100000"/>
              </a:lnSpc>
              <a:buClr>
                <a:schemeClr val="tx2"/>
              </a:buClr>
              <a:buSzTx/>
              <a:buFontTx/>
              <a:buChar char="•"/>
            </a:pPr>
            <a:r>
              <a:rPr lang="es-ES" altLang="es-MX" sz="2400" u="none" dirty="0"/>
              <a:t> Cada miembro tiene que asumir un rol (responsabilidades)</a:t>
            </a:r>
          </a:p>
          <a:p>
            <a:pPr marL="0" lvl="2" algn="just">
              <a:lnSpc>
                <a:spcPct val="100000"/>
              </a:lnSpc>
              <a:buClr>
                <a:schemeClr val="tx2"/>
              </a:buClr>
              <a:buSzTx/>
              <a:buFontTx/>
              <a:buChar char="•"/>
            </a:pPr>
            <a:r>
              <a:rPr lang="es-ES" altLang="es-MX" sz="2400" u="none" dirty="0"/>
              <a:t> Utilizar las herramientas de comunicación en grupo</a:t>
            </a:r>
          </a:p>
          <a:p>
            <a:pPr marL="0" lvl="2" algn="l">
              <a:lnSpc>
                <a:spcPct val="100000"/>
              </a:lnSpc>
              <a:buClr>
                <a:schemeClr val="tx2"/>
              </a:buClr>
              <a:buSzTx/>
              <a:buFontTx/>
              <a:buNone/>
            </a:pPr>
            <a:endParaRPr lang="es-ES" altLang="es-MX" sz="2000" u="none" dirty="0"/>
          </a:p>
        </p:txBody>
      </p:sp>
      <p:sp>
        <p:nvSpPr>
          <p:cNvPr id="46086" name="Rectangle 1030"/>
          <p:cNvSpPr>
            <a:spLocks noChangeArrowheads="1"/>
          </p:cNvSpPr>
          <p:nvPr/>
        </p:nvSpPr>
        <p:spPr bwMode="auto">
          <a:xfrm>
            <a:off x="827584" y="2667000"/>
            <a:ext cx="7123043" cy="1077218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noFill/>
          </a:ln>
          <a:effectLst/>
          <a:extLst/>
        </p:spPr>
        <p:txBody>
          <a:bodyPr>
            <a:spAutoFit/>
          </a:bodyPr>
          <a:lstStyle/>
          <a:p>
            <a:pPr lvl="1" algn="ctr">
              <a:lnSpc>
                <a:spcPct val="100000"/>
              </a:lnSpc>
              <a:buSzPct val="70000"/>
            </a:pPr>
            <a:r>
              <a:rPr lang="es-ES" altLang="es-MX" sz="3200" b="1" u="none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¿Cómo dinamizar el trabajo en grupo?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389408"/>
            <a:ext cx="2952327" cy="1799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104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6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4" grpId="0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s-ES" altLang="es-MX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Integración de </a:t>
            </a:r>
            <a:r>
              <a:rPr lang="es-ES" altLang="es-MX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las TIC </a:t>
            </a:r>
            <a:r>
              <a:rPr lang="es-ES" altLang="es-MX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ES" altLang="es-MX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ES" altLang="es-MX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 la docencia</a:t>
            </a:r>
            <a:endParaRPr lang="es-ES" altLang="es-MX" dirty="0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31640" y="1772816"/>
            <a:ext cx="6690320" cy="533400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s-ES" altLang="es-MX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Falta de soporte pedagógico/técnico</a:t>
            </a:r>
          </a:p>
        </p:txBody>
      </p:sp>
      <p:sp>
        <p:nvSpPr>
          <p:cNvPr id="47108" name="Rectangle 4"/>
          <p:cNvSpPr>
            <a:spLocks noChangeArrowheads="1"/>
          </p:cNvSpPr>
          <p:nvPr/>
        </p:nvSpPr>
        <p:spPr bwMode="auto">
          <a:xfrm>
            <a:off x="3203848" y="4021589"/>
            <a:ext cx="5721424" cy="1938992"/>
          </a:xfrm>
          <a:prstGeom prst="rect">
            <a:avLst/>
          </a:prstGeom>
          <a:ln/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0" lvl="2" algn="l">
              <a:lnSpc>
                <a:spcPct val="100000"/>
              </a:lnSpc>
              <a:buClr>
                <a:schemeClr val="tx2"/>
              </a:buClr>
              <a:buSzTx/>
              <a:buFontTx/>
              <a:buChar char="•"/>
            </a:pPr>
            <a:r>
              <a:rPr lang="es-ES" altLang="es-MX" sz="2000" u="none" dirty="0"/>
              <a:t> </a:t>
            </a:r>
            <a:r>
              <a:rPr lang="es-ES" altLang="es-MX" sz="2400" u="none" dirty="0">
                <a:latin typeface="Arial" panose="020B0604020202020204" pitchFamily="34" charset="0"/>
                <a:cs typeface="Arial" panose="020B0604020202020204" pitchFamily="34" charset="0"/>
              </a:rPr>
              <a:t>Problema de índole institucional</a:t>
            </a:r>
          </a:p>
          <a:p>
            <a:pPr marL="0" lvl="2" algn="l">
              <a:lnSpc>
                <a:spcPct val="100000"/>
              </a:lnSpc>
              <a:buClr>
                <a:schemeClr val="tx2"/>
              </a:buClr>
              <a:buSzTx/>
              <a:buFontTx/>
              <a:buChar char="•"/>
            </a:pPr>
            <a:r>
              <a:rPr lang="es-ES" altLang="es-MX" sz="2400" u="none" dirty="0">
                <a:latin typeface="Arial" panose="020B0604020202020204" pitchFamily="34" charset="0"/>
                <a:cs typeface="Arial" panose="020B0604020202020204" pitchFamily="34" charset="0"/>
              </a:rPr>
              <a:t> Necesidad de sesiones formativas y mecanismos de apoyo continuo</a:t>
            </a:r>
          </a:p>
          <a:p>
            <a:pPr marL="0" lvl="3" algn="l">
              <a:lnSpc>
                <a:spcPct val="100000"/>
              </a:lnSpc>
              <a:buClr>
                <a:schemeClr val="tx2"/>
              </a:buClr>
              <a:buSzTx/>
              <a:buFontTx/>
              <a:buChar char="•"/>
            </a:pPr>
            <a:r>
              <a:rPr lang="es-ES" altLang="es-MX" sz="2400" u="none" dirty="0">
                <a:latin typeface="Arial" panose="020B0604020202020204" pitchFamily="34" charset="0"/>
                <a:cs typeface="Arial" panose="020B0604020202020204" pitchFamily="34" charset="0"/>
              </a:rPr>
              <a:t> Para docentes</a:t>
            </a:r>
          </a:p>
          <a:p>
            <a:pPr marL="0" lvl="3" algn="l">
              <a:buClr>
                <a:schemeClr val="tx2"/>
              </a:buClr>
              <a:buSzTx/>
              <a:buFontTx/>
              <a:buChar char="•"/>
            </a:pPr>
            <a:r>
              <a:rPr lang="es-ES" altLang="es-MX" sz="2400" u="none" dirty="0">
                <a:latin typeface="Arial" panose="020B0604020202020204" pitchFamily="34" charset="0"/>
                <a:cs typeface="Arial" panose="020B0604020202020204" pitchFamily="34" charset="0"/>
              </a:rPr>
              <a:t> Para </a:t>
            </a:r>
            <a:r>
              <a:rPr lang="es-ES" altLang="es-MX" sz="2400" u="none" dirty="0" smtClean="0">
                <a:latin typeface="Arial" panose="020B0604020202020204" pitchFamily="34" charset="0"/>
                <a:cs typeface="Arial" panose="020B0604020202020204" pitchFamily="34" charset="0"/>
              </a:rPr>
              <a:t>discentes</a:t>
            </a:r>
            <a:endParaRPr lang="es-ES" altLang="es-MX" sz="2400" u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110" name="Rectangle 6"/>
          <p:cNvSpPr>
            <a:spLocks noChangeArrowheads="1"/>
          </p:cNvSpPr>
          <p:nvPr/>
        </p:nvSpPr>
        <p:spPr bwMode="auto">
          <a:xfrm>
            <a:off x="539553" y="2590800"/>
            <a:ext cx="4392487" cy="1200329"/>
          </a:xfrm>
          <a:prstGeom prst="rect">
            <a:avLst/>
          </a:prstGeom>
          <a:ln/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lvl="1" algn="l">
              <a:lnSpc>
                <a:spcPct val="100000"/>
              </a:lnSpc>
              <a:buSzPct val="70000"/>
            </a:pPr>
            <a:r>
              <a:rPr lang="es-ES" altLang="es-MX" sz="2400" u="none" dirty="0" smtClean="0">
                <a:solidFill>
                  <a:srgbClr val="000066"/>
                </a:solidFill>
              </a:rPr>
              <a:t>Cómo </a:t>
            </a:r>
            <a:r>
              <a:rPr lang="es-ES" altLang="es-MX" sz="2400" u="none" dirty="0">
                <a:solidFill>
                  <a:srgbClr val="000066"/>
                </a:solidFill>
              </a:rPr>
              <a:t>solventar las dudas sobre las herramientas o sobre su utilidad pedagógica?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518413"/>
            <a:ext cx="2071002" cy="17909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31719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8" grpId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es-MX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Ventajas de las </a:t>
            </a:r>
            <a:r>
              <a:rPr lang="es-MX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TIC en la Educación</a:t>
            </a:r>
            <a:endParaRPr lang="es-MX" dirty="0"/>
          </a:p>
        </p:txBody>
      </p:sp>
      <p:pic>
        <p:nvPicPr>
          <p:cNvPr id="7171" name="Picture 3" descr="C:\Users\UAEM\AppData\Local\Temp\Word Art-1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625674"/>
            <a:ext cx="8784976" cy="5115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330608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s-MX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Desventajas </a:t>
            </a:r>
            <a:r>
              <a:rPr lang="es-MX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las TIC en la Educación</a:t>
            </a:r>
            <a:endParaRPr lang="es-MX" dirty="0"/>
          </a:p>
        </p:txBody>
      </p:sp>
      <p:pic>
        <p:nvPicPr>
          <p:cNvPr id="8194" name="Picture 2" descr="C:\Users\UAEM\AppData\Local\Temp\Word Art-2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88840"/>
            <a:ext cx="8748464" cy="4599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45539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496" y="0"/>
            <a:ext cx="9108504" cy="6858000"/>
          </a:xfrm>
        </p:spPr>
        <p:style>
          <a:lnRef idx="2">
            <a:schemeClr val="accent5">
              <a:shade val="50000"/>
            </a:schemeClr>
          </a:lnRef>
          <a:fillRef idx="1002">
            <a:schemeClr val="dk2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s-MX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de competencia III</a:t>
            </a:r>
            <a:br>
              <a:rPr lang="es-MX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MX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sz="6000" b="1" dirty="0" smtClean="0"/>
              <a:t>Tecnologías de la Información aplicadas a la Educación</a:t>
            </a:r>
            <a:endParaRPr lang="es-MX" sz="6000" b="1" dirty="0"/>
          </a:p>
        </p:txBody>
      </p:sp>
    </p:spTree>
    <p:extLst>
      <p:ext uri="{BB962C8B-B14F-4D97-AF65-F5344CB8AC3E}">
        <p14:creationId xmlns:p14="http://schemas.microsoft.com/office/powerpoint/2010/main" val="240378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b="1" dirty="0"/>
              <a:t>Diferentes herramientas TIC en la educación para su uso en el aula</a:t>
            </a:r>
            <a:endParaRPr lang="es-MX" dirty="0"/>
          </a:p>
        </p:txBody>
      </p:sp>
      <p:sp>
        <p:nvSpPr>
          <p:cNvPr id="3" name="2 Rectángulo"/>
          <p:cNvSpPr/>
          <p:nvPr/>
        </p:nvSpPr>
        <p:spPr>
          <a:xfrm rot="21131100">
            <a:off x="341550" y="3314448"/>
            <a:ext cx="489520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Google </a:t>
            </a:r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Apps </a:t>
            </a:r>
            <a:r>
              <a:rPr lang="es-MX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Education</a:t>
            </a:r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: Un entorno 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colaborativo, </a:t>
            </a:r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en el que se incluyen diversas herramientas de Google para trabajar en línea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s-MX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10895">
            <a:off x="6045050" y="3389763"/>
            <a:ext cx="2717761" cy="2037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683568" y="1833552"/>
            <a:ext cx="7625806" cy="70788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s-MX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Para crear entornos de trabajo</a:t>
            </a:r>
          </a:p>
        </p:txBody>
      </p:sp>
    </p:spTree>
    <p:extLst>
      <p:ext uri="{BB962C8B-B14F-4D97-AF65-F5344CB8AC3E}">
        <p14:creationId xmlns:p14="http://schemas.microsoft.com/office/powerpoint/2010/main" val="59871531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  <a:blipFill>
            <a:blip r:embed="rId2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es-MX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Para crear entornos de </a:t>
            </a:r>
            <a:r>
              <a:rPr lang="es-MX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trabajo</a:t>
            </a:r>
            <a:endParaRPr lang="es-MX" dirty="0"/>
          </a:p>
        </p:txBody>
      </p:sp>
      <p:sp>
        <p:nvSpPr>
          <p:cNvPr id="3" name="2 Rectángulo"/>
          <p:cNvSpPr/>
          <p:nvPr/>
        </p:nvSpPr>
        <p:spPr>
          <a:xfrm>
            <a:off x="323528" y="4636293"/>
            <a:ext cx="8424936" cy="138499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MX" sz="2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Edmodo</a:t>
            </a:r>
            <a:r>
              <a:rPr lang="es-MX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 Plataforma educativa que permite compartir documentos e información y comunicarse en un entorno privado, a modo de red social</a:t>
            </a:r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MX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8950" y="1556792"/>
            <a:ext cx="4562084" cy="2450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6863728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s-MX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Para crear entornos de trabajo</a:t>
            </a:r>
            <a:endParaRPr lang="es-MX" dirty="0"/>
          </a:p>
        </p:txBody>
      </p:sp>
      <p:sp>
        <p:nvSpPr>
          <p:cNvPr id="3" name="2 Rectángulo"/>
          <p:cNvSpPr/>
          <p:nvPr/>
        </p:nvSpPr>
        <p:spPr>
          <a:xfrm rot="903516">
            <a:off x="4014063" y="2300191"/>
            <a:ext cx="4572000" cy="3108543"/>
          </a:xfrm>
          <a:prstGeom prst="rect">
            <a:avLst/>
          </a:prstGeom>
          <a:ln w="571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/>
            <a:r>
              <a:rPr lang="es-MX" sz="2800" b="1" dirty="0" err="1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GoConqr</a:t>
            </a:r>
            <a:r>
              <a:rPr lang="es-MX" sz="2800" b="1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s-MX" sz="28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 un entorno de estudio personalizado online y gratuito, en el cual </a:t>
            </a:r>
            <a:r>
              <a:rPr lang="es-MX" sz="2800" dirty="0" smtClean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permite </a:t>
            </a:r>
            <a:r>
              <a:rPr lang="es-MX" sz="28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crear, compartir y descubrir Mapas mentales, cuestionarios o test, apuntes online, </a:t>
            </a:r>
            <a:r>
              <a:rPr lang="es-MX" sz="2800" dirty="0" smtClean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etc</a:t>
            </a:r>
            <a:r>
              <a:rPr lang="es-MX" sz="28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MX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277944"/>
            <a:ext cx="3485072" cy="3469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472382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s-MX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Recursos para debatir, comunicarse y </a:t>
            </a:r>
            <a:r>
              <a:rPr lang="es-MX" sz="4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colaborar</a:t>
            </a:r>
            <a:endParaRPr lang="es-MX" sz="40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251520" y="1628508"/>
            <a:ext cx="3888432" cy="3046988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spAutoFit/>
          </a:bodyPr>
          <a:lstStyle/>
          <a:p>
            <a:pPr algn="just"/>
            <a:r>
              <a:rPr lang="es-MX" sz="2400" b="1" dirty="0" err="1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Padlet</a:t>
            </a:r>
            <a:r>
              <a:rPr lang="es-MX" sz="2400" b="1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s-MX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 una herramienta fácil y sencilla de usar. </a:t>
            </a:r>
            <a:r>
              <a:rPr lang="es-MX" sz="2400" dirty="0" smtClean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 puede </a:t>
            </a:r>
            <a:r>
              <a:rPr lang="es-MX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introducir todo tipo de documentos y archivos para poder compartirlo con los diferentes compañeros de clase</a:t>
            </a:r>
            <a:r>
              <a:rPr lang="es-MX" sz="2400" dirty="0" smtClean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s-MX" dirty="0" smtClean="0"/>
              <a:t>.</a:t>
            </a:r>
            <a:endParaRPr lang="es-MX" dirty="0"/>
          </a:p>
        </p:txBody>
      </p:sp>
      <p:sp>
        <p:nvSpPr>
          <p:cNvPr id="4" name="3 Rectángulo"/>
          <p:cNvSpPr/>
          <p:nvPr/>
        </p:nvSpPr>
        <p:spPr>
          <a:xfrm>
            <a:off x="4644008" y="3212976"/>
            <a:ext cx="4355976" cy="341632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txBody>
          <a:bodyPr wrap="square">
            <a:spAutoFit/>
          </a:bodyPr>
          <a:lstStyle/>
          <a:p>
            <a:pPr algn="just"/>
            <a:r>
              <a:rPr lang="es-MX" sz="2400" b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</a:t>
            </a:r>
            <a:r>
              <a:rPr lang="es-MX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s-MX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Esta herramienta te permite crear y elaborar diferentes tipos de murales virtuales en el que puedes introducir diferentes tipos de contenidos multimedia y compartir diferentes archivos de texto. Esta herramienta está en inglés.</a:t>
            </a:r>
          </a:p>
        </p:txBody>
      </p:sp>
    </p:spTree>
    <p:extLst>
      <p:ext uri="{BB962C8B-B14F-4D97-AF65-F5344CB8AC3E}">
        <p14:creationId xmlns:p14="http://schemas.microsoft.com/office/powerpoint/2010/main" val="126796341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s-MX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Para crear entornos de trabajo</a:t>
            </a:r>
            <a:endParaRPr lang="es-MX" dirty="0"/>
          </a:p>
        </p:txBody>
      </p:sp>
      <p:sp>
        <p:nvSpPr>
          <p:cNvPr id="3" name="2 Rectángulo"/>
          <p:cNvSpPr/>
          <p:nvPr/>
        </p:nvSpPr>
        <p:spPr>
          <a:xfrm>
            <a:off x="179512" y="3925505"/>
            <a:ext cx="8856984" cy="101566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MX" sz="2000" b="1" dirty="0" err="1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Popplet</a:t>
            </a:r>
            <a:r>
              <a:rPr lang="es-MX" sz="2000" b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s-MX" sz="20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 esta herramienta te ayuda a organizar y a pensar tus ideas de forma visual, se puede personalizar al gusto del usuario, da la posibilidad de compartir fotos, dibujos o videos desde tu ordenador o </a:t>
            </a:r>
            <a:r>
              <a:rPr lang="es-MX" sz="2000" dirty="0" err="1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tablet</a:t>
            </a:r>
            <a:endParaRPr lang="es-MX" sz="20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323528" y="1772816"/>
            <a:ext cx="5400600" cy="193899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MX" sz="2000" b="1" dirty="0" err="1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Prezi</a:t>
            </a:r>
            <a:r>
              <a:rPr lang="es-MX" sz="2000" b="1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s-MX" sz="20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esta aplicación multimedia, te permite crear diferentes presentaciones de manera dinámica y original, pudiendo introducir todo tipo de archivos multimedia, fotos, etc… Es una herramienta similar a Microsoft Office </a:t>
            </a:r>
            <a:r>
              <a:rPr lang="es-MX" sz="2000" dirty="0" err="1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Power</a:t>
            </a:r>
            <a:r>
              <a:rPr lang="es-MX" sz="20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Point</a:t>
            </a:r>
          </a:p>
        </p:txBody>
      </p:sp>
      <p:sp>
        <p:nvSpPr>
          <p:cNvPr id="5" name="4 Rectángulo"/>
          <p:cNvSpPr/>
          <p:nvPr/>
        </p:nvSpPr>
        <p:spPr>
          <a:xfrm>
            <a:off x="3851920" y="5345921"/>
            <a:ext cx="5220072" cy="132343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MX" sz="2000" b="1" dirty="0" err="1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Glogster</a:t>
            </a:r>
            <a:r>
              <a:rPr lang="es-MX" sz="2000" b="1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s-MX" sz="20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Este es un recurso online en el que te permite crear, guardar y compartir los diferentes murales digitales y consultar otros murales ya creados por otros usuarios</a:t>
            </a:r>
          </a:p>
        </p:txBody>
      </p:sp>
    </p:spTree>
    <p:extLst>
      <p:ext uri="{BB962C8B-B14F-4D97-AF65-F5344CB8AC3E}">
        <p14:creationId xmlns:p14="http://schemas.microsoft.com/office/powerpoint/2010/main" val="14832100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s-MX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Herramientas para compartir </a:t>
            </a:r>
            <a:r>
              <a:rPr lang="es-MX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archivos</a:t>
            </a:r>
            <a:endParaRPr lang="es-MX" dirty="0"/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216952"/>
            <a:ext cx="3835989" cy="23095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1768735"/>
            <a:ext cx="4454065" cy="260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135630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es-MX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Juegos </a:t>
            </a:r>
            <a:r>
              <a:rPr lang="es-MX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interactivos</a:t>
            </a:r>
            <a:endParaRPr lang="es-MX" dirty="0"/>
          </a:p>
        </p:txBody>
      </p:sp>
      <p:sp>
        <p:nvSpPr>
          <p:cNvPr id="3" name="2 Rectángulo"/>
          <p:cNvSpPr/>
          <p:nvPr/>
        </p:nvSpPr>
        <p:spPr>
          <a:xfrm>
            <a:off x="252162" y="4869160"/>
            <a:ext cx="8568952" cy="156966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spAutoFit/>
          </a:bodyPr>
          <a:lstStyle/>
          <a:p>
            <a:pPr algn="just"/>
            <a:r>
              <a:rPr lang="es-MX" sz="2400" b="1" dirty="0" err="1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Kahoot</a:t>
            </a:r>
            <a:r>
              <a:rPr lang="es-MX" sz="2400" b="1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s-MX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 trata de un juego interactivo en línea por medio de preguntas o cuestionarios, en el cual los alumnos podrán contestar en línea y a tiempo real, por medio de uso de los móviles o </a:t>
            </a:r>
            <a:r>
              <a:rPr lang="es-MX" sz="2400" dirty="0" err="1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tablets</a:t>
            </a:r>
            <a:r>
              <a:rPr lang="es-MX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988840"/>
            <a:ext cx="2376264" cy="237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472396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44624"/>
            <a:ext cx="8435280" cy="1143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s-MX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R e f e r e n c i a s</a:t>
            </a:r>
            <a:endParaRPr lang="es-MX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35496" y="1268760"/>
            <a:ext cx="9036496" cy="5632311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MX" sz="2400" dirty="0" err="1">
                <a:solidFill>
                  <a:schemeClr val="dk1"/>
                </a:solidFill>
                <a:latin typeface="Times-Roman"/>
              </a:rPr>
              <a:t>Area,M</a:t>
            </a:r>
            <a:r>
              <a:rPr lang="es-MX" sz="2400" dirty="0">
                <a:solidFill>
                  <a:schemeClr val="dk1"/>
                </a:solidFill>
                <a:latin typeface="Times-Roman"/>
              </a:rPr>
              <a:t>.(2013). Introducción a la Tecnología Educativa. España: </a:t>
            </a:r>
            <a:r>
              <a:rPr lang="es-MX" sz="2400" dirty="0" err="1">
                <a:solidFill>
                  <a:schemeClr val="dk1"/>
                </a:solidFill>
                <a:latin typeface="Times-Roman"/>
              </a:rPr>
              <a:t>Universid</a:t>
            </a:r>
            <a:r>
              <a:rPr lang="es-MX" sz="2400" dirty="0">
                <a:solidFill>
                  <a:schemeClr val="dk1"/>
                </a:solidFill>
                <a:latin typeface="Times-Roman"/>
              </a:rPr>
              <a:t> de la </a:t>
            </a:r>
            <a:r>
              <a:rPr lang="es-MX" sz="2400" dirty="0" smtClean="0">
                <a:solidFill>
                  <a:schemeClr val="dk1"/>
                </a:solidFill>
                <a:latin typeface="Times-Roman"/>
              </a:rPr>
              <a:t>Laguna</a:t>
            </a:r>
          </a:p>
          <a:p>
            <a:pPr algn="just"/>
            <a:endParaRPr lang="es-MX" sz="2400" dirty="0">
              <a:solidFill>
                <a:schemeClr val="dk1"/>
              </a:solidFill>
              <a:latin typeface="Times-Roman"/>
            </a:endParaRPr>
          </a:p>
          <a:p>
            <a:pPr algn="just"/>
            <a:r>
              <a:rPr lang="es-MX" sz="2400" dirty="0" err="1">
                <a:solidFill>
                  <a:schemeClr val="dk1"/>
                </a:solidFill>
                <a:latin typeface="Times-Roman"/>
              </a:rPr>
              <a:t>Duseel</a:t>
            </a:r>
            <a:r>
              <a:rPr lang="es-MX" sz="2400" dirty="0">
                <a:solidFill>
                  <a:schemeClr val="dk1"/>
                </a:solidFill>
                <a:latin typeface="Times-Roman"/>
              </a:rPr>
              <a:t>, I. (2015). Educación y nuevas tecnologías: los desafíos pedagógicos ente el mundo digital. </a:t>
            </a:r>
            <a:r>
              <a:rPr lang="es-MX" sz="2400" dirty="0" smtClean="0">
                <a:solidFill>
                  <a:schemeClr val="dk1"/>
                </a:solidFill>
                <a:latin typeface="Times-Roman"/>
              </a:rPr>
              <a:t>México</a:t>
            </a:r>
          </a:p>
          <a:p>
            <a:pPr algn="just"/>
            <a:endParaRPr lang="es-MX" sz="2400" dirty="0" smtClean="0">
              <a:solidFill>
                <a:schemeClr val="dk1"/>
              </a:solidFill>
              <a:latin typeface="Times-Roman"/>
            </a:endParaRPr>
          </a:p>
          <a:p>
            <a:pPr algn="just"/>
            <a:r>
              <a:rPr lang="es-MX" sz="2400" dirty="0" smtClean="0">
                <a:solidFill>
                  <a:schemeClr val="dk1"/>
                </a:solidFill>
                <a:latin typeface="Times-Roman"/>
              </a:rPr>
              <a:t>Fernández, S. (2016) Políticas practicas e Investigación en Tecnología educativa. Octaedro. España.</a:t>
            </a:r>
          </a:p>
          <a:p>
            <a:pPr algn="just"/>
            <a:endParaRPr lang="es-MX" sz="2400" dirty="0" smtClean="0">
              <a:solidFill>
                <a:schemeClr val="dk1"/>
              </a:solidFill>
              <a:latin typeface="Times-Roman"/>
            </a:endParaRPr>
          </a:p>
          <a:p>
            <a:pPr algn="just"/>
            <a:r>
              <a:rPr lang="es-MX" sz="2400" dirty="0">
                <a:solidFill>
                  <a:schemeClr val="dk1"/>
                </a:solidFill>
                <a:latin typeface="Times-Roman"/>
              </a:rPr>
              <a:t>Lozano, A. (2014). Tecnología educativa. </a:t>
            </a:r>
            <a:r>
              <a:rPr lang="es-MX" sz="2400" dirty="0" err="1">
                <a:solidFill>
                  <a:schemeClr val="dk1"/>
                </a:solidFill>
                <a:latin typeface="Times-Roman"/>
              </a:rPr>
              <a:t>Limusa</a:t>
            </a:r>
            <a:r>
              <a:rPr lang="es-MX" sz="2400" dirty="0">
                <a:solidFill>
                  <a:schemeClr val="dk1"/>
                </a:solidFill>
                <a:latin typeface="Times-Roman"/>
              </a:rPr>
              <a:t>. </a:t>
            </a:r>
            <a:r>
              <a:rPr lang="es-MX" sz="2400" dirty="0" smtClean="0">
                <a:solidFill>
                  <a:schemeClr val="dk1"/>
                </a:solidFill>
                <a:latin typeface="Times-Roman"/>
              </a:rPr>
              <a:t>México</a:t>
            </a:r>
          </a:p>
          <a:p>
            <a:pPr algn="just"/>
            <a:endParaRPr lang="es-MX" sz="2400" dirty="0">
              <a:solidFill>
                <a:schemeClr val="dk1"/>
              </a:solidFill>
              <a:latin typeface="Times-Roman"/>
            </a:endParaRPr>
          </a:p>
          <a:p>
            <a:pPr algn="just"/>
            <a:r>
              <a:rPr lang="es-MX" sz="2400" dirty="0">
                <a:solidFill>
                  <a:schemeClr val="dk1"/>
                </a:solidFill>
                <a:latin typeface="Times-Roman"/>
              </a:rPr>
              <a:t>Pons, J (2014). Tecnología educativa.  </a:t>
            </a:r>
            <a:r>
              <a:rPr lang="es-MX" sz="2400" dirty="0" err="1">
                <a:solidFill>
                  <a:schemeClr val="dk1"/>
                </a:solidFill>
                <a:latin typeface="Times-Roman"/>
              </a:rPr>
              <a:t>Albije</a:t>
            </a:r>
            <a:r>
              <a:rPr lang="es-MX" sz="2400" dirty="0">
                <a:solidFill>
                  <a:schemeClr val="dk1"/>
                </a:solidFill>
                <a:latin typeface="Times-Roman"/>
              </a:rPr>
              <a:t>. España</a:t>
            </a:r>
            <a:r>
              <a:rPr lang="es-MX" sz="2400" dirty="0" smtClean="0">
                <a:solidFill>
                  <a:schemeClr val="dk1"/>
                </a:solidFill>
                <a:latin typeface="Times-Roman"/>
              </a:rPr>
              <a:t>.</a:t>
            </a:r>
          </a:p>
          <a:p>
            <a:pPr algn="just"/>
            <a:endParaRPr lang="es-MX" sz="2400" dirty="0">
              <a:solidFill>
                <a:schemeClr val="dk1"/>
              </a:solidFill>
              <a:latin typeface="Times-Roman"/>
            </a:endParaRPr>
          </a:p>
          <a:p>
            <a:pPr algn="just"/>
            <a:r>
              <a:rPr lang="es-MX" sz="2400" dirty="0" smtClean="0">
                <a:solidFill>
                  <a:schemeClr val="dk1"/>
                </a:solidFill>
                <a:latin typeface="Times-Roman"/>
              </a:rPr>
              <a:t>Reyes</a:t>
            </a:r>
            <a:r>
              <a:rPr lang="es-MX" sz="2400" dirty="0">
                <a:solidFill>
                  <a:schemeClr val="dk1"/>
                </a:solidFill>
                <a:latin typeface="Times-Roman"/>
              </a:rPr>
              <a:t>, M. (2013). Creencias pedagógicas y tecnologías educativas. Bonilla. México</a:t>
            </a:r>
            <a:r>
              <a:rPr lang="es-MX" sz="2400" dirty="0" smtClean="0">
                <a:solidFill>
                  <a:schemeClr val="dk1"/>
                </a:solidFill>
                <a:latin typeface="Times-Roman"/>
              </a:rPr>
              <a:t>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932894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84290" y="1556792"/>
            <a:ext cx="895220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b="1" dirty="0">
                <a:solidFill>
                  <a:prstClr val="black"/>
                </a:solidFill>
                <a:latin typeface="Century Gothic"/>
              </a:rPr>
              <a:t>El material esta diseñado para se utilizado en la primera unidad de competencia.</a:t>
            </a:r>
          </a:p>
          <a:p>
            <a:pPr algn="just"/>
            <a:endParaRPr lang="es-MX" sz="2400" b="1" dirty="0">
              <a:solidFill>
                <a:prstClr val="black"/>
              </a:solidFill>
              <a:latin typeface="Century Gothic"/>
            </a:endParaRPr>
          </a:p>
          <a:p>
            <a:pPr algn="just"/>
            <a:r>
              <a:rPr lang="es-MX" sz="2400" b="1" dirty="0">
                <a:solidFill>
                  <a:prstClr val="black"/>
                </a:solidFill>
                <a:latin typeface="Century Gothic"/>
              </a:rPr>
              <a:t>Es necesario que los alumnos realicen una investigación previa de los temas que se trataran en la sesión.</a:t>
            </a:r>
          </a:p>
          <a:p>
            <a:pPr algn="just"/>
            <a:endParaRPr lang="es-MX" sz="2400" b="1" dirty="0">
              <a:solidFill>
                <a:prstClr val="black"/>
              </a:solidFill>
              <a:latin typeface="Century Gothic"/>
            </a:endParaRPr>
          </a:p>
          <a:p>
            <a:pPr algn="just"/>
            <a:r>
              <a:rPr lang="es-MX" sz="2400" b="1" dirty="0">
                <a:solidFill>
                  <a:prstClr val="black"/>
                </a:solidFill>
                <a:latin typeface="Century Gothic"/>
              </a:rPr>
              <a:t>El desarrollo de la clase es con la exposición del profesor, el cual pondrá ejemplos de cada uno de los temas para que al alumno le quede lo más claro posible.</a:t>
            </a:r>
          </a:p>
          <a:p>
            <a:pPr algn="just"/>
            <a:endParaRPr lang="es-MX" sz="2400" b="1" dirty="0">
              <a:solidFill>
                <a:prstClr val="black"/>
              </a:solidFill>
              <a:latin typeface="Century Gothic"/>
            </a:endParaRPr>
          </a:p>
          <a:p>
            <a:pPr algn="just"/>
            <a:r>
              <a:rPr lang="es-MX" sz="2400" b="1" dirty="0">
                <a:solidFill>
                  <a:prstClr val="black"/>
                </a:solidFill>
                <a:latin typeface="Century Gothic"/>
              </a:rPr>
              <a:t>Se dejaran actividades como la realización de ensayos, mapas conceptuales y discusiones grupales</a:t>
            </a:r>
          </a:p>
          <a:p>
            <a:endParaRPr lang="es-MX" dirty="0">
              <a:solidFill>
                <a:prstClr val="black"/>
              </a:solidFill>
            </a:endParaRPr>
          </a:p>
          <a:p>
            <a:r>
              <a:rPr lang="es-MX" dirty="0" smtClean="0">
                <a:solidFill>
                  <a:prstClr val="black"/>
                </a:solidFill>
              </a:rPr>
              <a:t>  </a:t>
            </a:r>
            <a:endParaRPr lang="es-MX" dirty="0">
              <a:solidFill>
                <a:prstClr val="black"/>
              </a:solidFill>
            </a:endParaRPr>
          </a:p>
        </p:txBody>
      </p:sp>
      <p:sp>
        <p:nvSpPr>
          <p:cNvPr id="4" name="3 Título"/>
          <p:cNvSpPr txBox="1">
            <a:spLocks/>
          </p:cNvSpPr>
          <p:nvPr/>
        </p:nvSpPr>
        <p:spPr>
          <a:xfrm>
            <a:off x="611560" y="260648"/>
            <a:ext cx="8229600" cy="936104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s-MX" dirty="0" err="1" smtClean="0">
                <a:solidFill>
                  <a:srgbClr val="2F5897"/>
                </a:solidFill>
              </a:rPr>
              <a:t>Guión</a:t>
            </a:r>
            <a:r>
              <a:rPr lang="es-MX" dirty="0" smtClean="0">
                <a:solidFill>
                  <a:srgbClr val="2F5897"/>
                </a:solidFill>
              </a:rPr>
              <a:t> explicativo</a:t>
            </a:r>
            <a:endParaRPr lang="es-MX" dirty="0">
              <a:solidFill>
                <a:srgbClr val="2F589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5255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s-MX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Propósito</a:t>
            </a:r>
            <a:endParaRPr lang="es-MX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5 Bisel"/>
          <p:cNvSpPr/>
          <p:nvPr/>
        </p:nvSpPr>
        <p:spPr>
          <a:xfrm>
            <a:off x="179512" y="1772816"/>
            <a:ext cx="8784976" cy="4752528"/>
          </a:xfrm>
          <a:prstGeom prst="bevel">
            <a:avLst/>
          </a:prstGeom>
          <a:solidFill>
            <a:srgbClr val="00B050"/>
          </a:solidFill>
          <a:ln>
            <a:solidFill>
              <a:srgbClr val="0070C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4000" dirty="0">
                <a:latin typeface="Arial" panose="020B0604020202020204" pitchFamily="34" charset="0"/>
                <a:cs typeface="Arial" panose="020B0604020202020204" pitchFamily="34" charset="0"/>
              </a:rPr>
              <a:t>Conocer las posibilidades de aplicación de las TIC en el ámbito educativo, y llevar a cabo procesos de integración curricular de éstas</a:t>
            </a:r>
          </a:p>
        </p:txBody>
      </p:sp>
    </p:spTree>
    <p:extLst>
      <p:ext uri="{BB962C8B-B14F-4D97-AF65-F5344CB8AC3E}">
        <p14:creationId xmlns:p14="http://schemas.microsoft.com/office/powerpoint/2010/main" val="2343411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 I C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Rectángulo"/>
          <p:cNvSpPr/>
          <p:nvPr/>
        </p:nvSpPr>
        <p:spPr>
          <a:xfrm rot="21097457">
            <a:off x="317352" y="2621733"/>
            <a:ext cx="8578842" cy="2554545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txBody>
          <a:bodyPr wrap="square">
            <a:spAutoFit/>
          </a:bodyPr>
          <a:lstStyle/>
          <a:p>
            <a:pPr algn="just"/>
            <a:r>
              <a:rPr lang="es-MX" sz="3200" dirty="0">
                <a:latin typeface="Arial" panose="020B0604020202020204" pitchFamily="34" charset="0"/>
                <a:cs typeface="Arial" panose="020B0604020202020204" pitchFamily="34" charset="0"/>
              </a:rPr>
              <a:t>Las herramientas </a:t>
            </a: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TIC</a:t>
            </a:r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reúnen </a:t>
            </a:r>
            <a:r>
              <a:rPr lang="es-MX" sz="3200" dirty="0">
                <a:latin typeface="Arial" panose="020B0604020202020204" pitchFamily="34" charset="0"/>
                <a:cs typeface="Arial" panose="020B0604020202020204" pitchFamily="34" charset="0"/>
              </a:rPr>
              <a:t>una serie de aspectos fundamentales que ayudan a responder a las necesidades del </a:t>
            </a: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alumnado, </a:t>
            </a:r>
            <a:r>
              <a:rPr lang="es-MX" sz="3200" dirty="0">
                <a:latin typeface="Arial" panose="020B0604020202020204" pitchFamily="34" charset="0"/>
                <a:cs typeface="Arial" panose="020B0604020202020204" pitchFamily="34" charset="0"/>
              </a:rPr>
              <a:t>dichos aspectos que ofrecen las herramientas Tic son las siguientes:</a:t>
            </a:r>
          </a:p>
        </p:txBody>
      </p:sp>
      <p:pic>
        <p:nvPicPr>
          <p:cNvPr id="9218" name="Picture 2" descr="C:\Users\UAEM\AppData\Local\Microsoft\Windows\Temporary Internet Files\Content.IE5\GETZDG1K\tic3ai2[1]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699236"/>
            <a:ext cx="2347913" cy="2176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1" name="Picture 5" descr="C:\Users\UAEM\AppData\Local\Microsoft\Windows\Temporary Internet Files\Content.IE5\GZKR2EEI\maxresdefault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173" y="1700808"/>
            <a:ext cx="1728192" cy="972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09154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s-MX" sz="6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Flexibilidad</a:t>
            </a:r>
            <a:endParaRPr lang="es-MX" sz="6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323528" y="2060884"/>
            <a:ext cx="5112568" cy="4031873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spAutoFit/>
          </a:bodyPr>
          <a:lstStyle/>
          <a:p>
            <a:pPr algn="just"/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Tanto </a:t>
            </a:r>
            <a:r>
              <a:rPr lang="es-MX" sz="3200" dirty="0">
                <a:latin typeface="Arial" panose="020B0604020202020204" pitchFamily="34" charset="0"/>
                <a:cs typeface="Arial" panose="020B0604020202020204" pitchFamily="34" charset="0"/>
              </a:rPr>
              <a:t>el alumno como el profesor pueden decidir el uso del material informático o dispositivo electrónico que se adapta a sus necesidades para realizar una tarea en concreto.</a:t>
            </a:r>
          </a:p>
        </p:txBody>
      </p:sp>
      <p:pic>
        <p:nvPicPr>
          <p:cNvPr id="10242" name="Picture 2" descr="C:\Users\UAEM\AppData\Local\Microsoft\Windows\Temporary Internet Files\Content.IE5\GZKR2EEI\consejos-mantener-trabajo-flexibilidad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70934">
            <a:off x="5710379" y="3113399"/>
            <a:ext cx="3182928" cy="1797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5740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>
            <a:noAutofit/>
          </a:bodyPr>
          <a:lstStyle/>
          <a:p>
            <a:r>
              <a:rPr lang="es-MX" sz="8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Versatilidad</a:t>
            </a:r>
          </a:p>
        </p:txBody>
      </p:sp>
      <p:sp>
        <p:nvSpPr>
          <p:cNvPr id="3" name="2 Rectángulo"/>
          <p:cNvSpPr/>
          <p:nvPr/>
        </p:nvSpPr>
        <p:spPr>
          <a:xfrm rot="1090161">
            <a:off x="2665313" y="2414886"/>
            <a:ext cx="5931816" cy="2677656"/>
          </a:xfrm>
          <a:prstGeom prst="rect">
            <a:avLst/>
          </a:prstGeom>
          <a:ln w="762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Con </a:t>
            </a:r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las herramientas digitales te permite realizar diferentes tareas o actividades en diferentes formatos, como por ejemplo, la producción, edición o transformación de un vídeo.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80639"/>
            <a:ext cx="2592288" cy="2560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 descr="C:\Users\UAEM\AppData\Local\Microsoft\Windows\Temporary Internet Files\Content.IE5\GZKR2EEI\matt-icons_player5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560" y="1988840"/>
            <a:ext cx="1886999" cy="1764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52702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MX" sz="8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Interactividad</a:t>
            </a:r>
            <a:endParaRPr lang="es-MX" sz="8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4232753" y="1976693"/>
            <a:ext cx="4572000" cy="403187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MX" sz="3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 </a:t>
            </a:r>
            <a:r>
              <a:rPr lang="es-MX" sz="3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uso de las herramientas digitales, los alumnos pueden interactuar y descubrir una serie de contenidos que les facilite el logro en la consecución de las tareas</a:t>
            </a:r>
            <a:r>
              <a:rPr lang="es-MX" sz="28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11267" name="Picture 3" descr="C:\Users\UAEM\AppData\Local\Microsoft\Windows\Temporary Internet Files\Content.IE5\GZKR2EEI\gif_2036-Laptop-Cartoon-Character-Displays-Pile-Of-Books[1]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91216"/>
            <a:ext cx="3621109" cy="3893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7526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s-MX" sz="6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Conectividad</a:t>
            </a:r>
            <a:endParaRPr lang="es-MX" sz="6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07504" y="1772815"/>
            <a:ext cx="4104456" cy="4832092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spAutoFit/>
          </a:bodyPr>
          <a:lstStyle/>
          <a:p>
            <a:pPr algn="just"/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Los </a:t>
            </a:r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alumnos pueden comunicarse, compartir e intercambiar información por medio del uso de redes sociales o de plataformas virtuales en las cuales pueden aportar y ofrecer sus puntos de vista referidos a un tema en específico</a:t>
            </a:r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13314" name="Picture 2" descr="C:\Users\UAEM\AppData\Local\Microsoft\Windows\Temporary Internet Files\Content.IE5\GETZDG1K\14621993461_ee189c0200_b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27150">
            <a:off x="4769748" y="1901079"/>
            <a:ext cx="2567744" cy="1968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C:\Users\UAEM\AppData\Local\Microsoft\Windows\Temporary Internet Files\Content.IE5\GZKR2EEI\imagen visual edmodo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40933">
            <a:off x="6374685" y="4073526"/>
            <a:ext cx="2250709" cy="2305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2178720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Ejecutivo">
  <a:themeElements>
    <a:clrScheme name="Ejecutivo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jecutiv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jecutiv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2588</TotalTime>
  <Words>1416</Words>
  <Application>Microsoft Office PowerPoint</Application>
  <PresentationFormat>Presentación en pantalla (4:3)</PresentationFormat>
  <Paragraphs>201</Paragraphs>
  <Slides>38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38</vt:i4>
      </vt:variant>
    </vt:vector>
  </HeadingPairs>
  <TitlesOfParts>
    <vt:vector size="40" baseType="lpstr">
      <vt:lpstr>Tema de Office</vt:lpstr>
      <vt:lpstr>Ejecutivo</vt:lpstr>
      <vt:lpstr>Tecnologías de la Información Aplicadas a la Educación</vt:lpstr>
      <vt:lpstr>Presentación de PowerPoint</vt:lpstr>
      <vt:lpstr>Unidad de competencia III  Tecnologías de la Información aplicadas a la Educación</vt:lpstr>
      <vt:lpstr>Propósito</vt:lpstr>
      <vt:lpstr>T I C</vt:lpstr>
      <vt:lpstr>Flexibilidad</vt:lpstr>
      <vt:lpstr>Versatilidad</vt:lpstr>
      <vt:lpstr>Interactividad</vt:lpstr>
      <vt:lpstr>Conectividad</vt:lpstr>
      <vt:lpstr>Las TIC como apoyo  a</vt:lpstr>
      <vt:lpstr>Proceso de enseñanza/aprendizaje</vt:lpstr>
      <vt:lpstr>El proceso de enseñanza/aprendizaje</vt:lpstr>
      <vt:lpstr>Para qué integrar TIC en la docencia?</vt:lpstr>
      <vt:lpstr>Para qué integrar TIC en la docencia?</vt:lpstr>
      <vt:lpstr>Integración de TIC  en la Docencia</vt:lpstr>
      <vt:lpstr>Integración de las TIC  en la Docencia</vt:lpstr>
      <vt:lpstr>Integración de las TIC  en la docencia</vt:lpstr>
      <vt:lpstr>Integración de las TIC  en la docencia</vt:lpstr>
      <vt:lpstr>Integración de las TIC  en la docencia</vt:lpstr>
      <vt:lpstr>Integración de las TIC  en la Docencia</vt:lpstr>
      <vt:lpstr>Integración de las TIC  en la docencia</vt:lpstr>
      <vt:lpstr>Integración de las TIC  en la docencia</vt:lpstr>
      <vt:lpstr>Integración de lasTIC  en la docencia</vt:lpstr>
      <vt:lpstr>Integración de las TIC  en la docencia</vt:lpstr>
      <vt:lpstr>Integración de lasTIC  en la docencia</vt:lpstr>
      <vt:lpstr>Integración de lasTIC  en la docencia</vt:lpstr>
      <vt:lpstr>Integración de las TIC  en la docencia</vt:lpstr>
      <vt:lpstr>Ventajas de las TIC en la Educación</vt:lpstr>
      <vt:lpstr>Desventajas de las TIC en la Educación</vt:lpstr>
      <vt:lpstr>Diferentes herramientas TIC en la educación para su uso en el aula</vt:lpstr>
      <vt:lpstr>Para crear entornos de trabajo</vt:lpstr>
      <vt:lpstr>Para crear entornos de trabajo</vt:lpstr>
      <vt:lpstr>Recursos para debatir, comunicarse y colaborar</vt:lpstr>
      <vt:lpstr>Para crear entornos de trabajo</vt:lpstr>
      <vt:lpstr>Herramientas para compartir archivos</vt:lpstr>
      <vt:lpstr>Juegos interactivos</vt:lpstr>
      <vt:lpstr>R e f e r e n c i a s</vt:lpstr>
      <vt:lpstr>Presentación de PowerPoint</vt:lpstr>
    </vt:vector>
  </TitlesOfParts>
  <Company>UAEM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CUUAEMVM</dc:creator>
  <cp:lastModifiedBy>CUUAEMVM</cp:lastModifiedBy>
  <cp:revision>115</cp:revision>
  <dcterms:created xsi:type="dcterms:W3CDTF">2018-03-04T21:16:13Z</dcterms:created>
  <dcterms:modified xsi:type="dcterms:W3CDTF">2018-09-29T02:56:01Z</dcterms:modified>
</cp:coreProperties>
</file>