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handoutMasterIdLst>
    <p:handoutMasterId r:id="rId53"/>
  </p:handoutMasterIdLst>
  <p:sldIdLst>
    <p:sldId id="261" r:id="rId2"/>
    <p:sldId id="328" r:id="rId3"/>
    <p:sldId id="257" r:id="rId4"/>
    <p:sldId id="312" r:id="rId5"/>
    <p:sldId id="306" r:id="rId6"/>
    <p:sldId id="307" r:id="rId7"/>
    <p:sldId id="309" r:id="rId8"/>
    <p:sldId id="310" r:id="rId9"/>
    <p:sldId id="265" r:id="rId10"/>
    <p:sldId id="269" r:id="rId11"/>
    <p:sldId id="271" r:id="rId12"/>
    <p:sldId id="272" r:id="rId13"/>
    <p:sldId id="273" r:id="rId14"/>
    <p:sldId id="274" r:id="rId15"/>
    <p:sldId id="316" r:id="rId16"/>
    <p:sldId id="275" r:id="rId17"/>
    <p:sldId id="315" r:id="rId18"/>
    <p:sldId id="266" r:id="rId19"/>
    <p:sldId id="270" r:id="rId20"/>
    <p:sldId id="264" r:id="rId21"/>
    <p:sldId id="277" r:id="rId22"/>
    <p:sldId id="311" r:id="rId23"/>
    <p:sldId id="317" r:id="rId24"/>
    <p:sldId id="278" r:id="rId25"/>
    <p:sldId id="279" r:id="rId26"/>
    <p:sldId id="318" r:id="rId27"/>
    <p:sldId id="268" r:id="rId28"/>
    <p:sldId id="280" r:id="rId29"/>
    <p:sldId id="281" r:id="rId30"/>
    <p:sldId id="282" r:id="rId31"/>
    <p:sldId id="283" r:id="rId32"/>
    <p:sldId id="319" r:id="rId33"/>
    <p:sldId id="320" r:id="rId34"/>
    <p:sldId id="285" r:id="rId35"/>
    <p:sldId id="321" r:id="rId36"/>
    <p:sldId id="322" r:id="rId37"/>
    <p:sldId id="323" r:id="rId38"/>
    <p:sldId id="324" r:id="rId39"/>
    <p:sldId id="298" r:id="rId40"/>
    <p:sldId id="299" r:id="rId41"/>
    <p:sldId id="325" r:id="rId42"/>
    <p:sldId id="326" r:id="rId43"/>
    <p:sldId id="327" r:id="rId44"/>
    <p:sldId id="300" r:id="rId45"/>
    <p:sldId id="290" r:id="rId46"/>
    <p:sldId id="291" r:id="rId47"/>
    <p:sldId id="292" r:id="rId48"/>
    <p:sldId id="293" r:id="rId49"/>
    <p:sldId id="329" r:id="rId50"/>
    <p:sldId id="314" r:id="rId51"/>
  </p:sldIdLst>
  <p:sldSz cx="9144000" cy="6858000" type="screen4x3"/>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83" userDrawn="1">
          <p15:clr>
            <a:srgbClr val="A4A3A4"/>
          </p15:clr>
        </p15:guide>
        <p15:guide id="3" pos="56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0000"/>
    <a:srgbClr val="F6FB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71" autoAdjust="0"/>
    <p:restoredTop sz="94706" autoAdjust="0"/>
  </p:normalViewPr>
  <p:slideViewPr>
    <p:cSldViewPr snapToGrid="0">
      <p:cViewPr varScale="1">
        <p:scale>
          <a:sx n="80" d="100"/>
          <a:sy n="80" d="100"/>
        </p:scale>
        <p:origin x="1134" y="96"/>
      </p:cViewPr>
      <p:guideLst>
        <p:guide pos="3840"/>
        <p:guide orient="horz" pos="2183"/>
        <p:guide pos="567"/>
      </p:guideLst>
    </p:cSldViewPr>
  </p:slideViewPr>
  <p:outlineViewPr>
    <p:cViewPr>
      <p:scale>
        <a:sx n="33" d="100"/>
        <a:sy n="33" d="100"/>
      </p:scale>
      <p:origin x="0" y="10926"/>
    </p:cViewPr>
  </p:outlineViewPr>
  <p:notesTextViewPr>
    <p:cViewPr>
      <p:scale>
        <a:sx n="1" d="1"/>
        <a:sy n="1" d="1"/>
      </p:scale>
      <p:origin x="0" y="0"/>
    </p:cViewPr>
  </p:notesTextViewPr>
  <p:notesViewPr>
    <p:cSldViewPr snapToGrid="0">
      <p:cViewPr varScale="1">
        <p:scale>
          <a:sx n="72" d="100"/>
          <a:sy n="72" d="100"/>
        </p:scale>
        <p:origin x="4146"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0.jpeg"/><Relationship Id="rId1" Type="http://schemas.openxmlformats.org/officeDocument/2006/relationships/image" Target="../media/image42.pn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A29113-7A70-4E0E-B036-871C49B835F1}" type="doc">
      <dgm:prSet loTypeId="urn:microsoft.com/office/officeart/2005/8/layout/hList7#1" loCatId="list" qsTypeId="urn:microsoft.com/office/officeart/2005/8/quickstyle/simple1" qsCatId="simple" csTypeId="urn:microsoft.com/office/officeart/2005/8/colors/accent1_1" csCatId="accent1" phldr="1"/>
      <dgm:spPr/>
      <dgm:t>
        <a:bodyPr rtlCol="0"/>
        <a:lstStyle/>
        <a:p>
          <a:pPr rtl="0"/>
          <a:endParaRPr lang="en-US"/>
        </a:p>
      </dgm:t>
    </dgm:pt>
    <dgm:pt modelId="{A6406C01-7E83-4650-8EF5-394419DCB348}">
      <dgm:prSet phldrT="[Text]" custT="1"/>
      <dgm:spPr/>
      <dgm:t>
        <a:bodyPr rtlCol="0"/>
        <a:lstStyle/>
        <a:p>
          <a:pPr rtl="0"/>
          <a:r>
            <a:rPr lang="es-ES" sz="1600" noProof="0" dirty="0" smtClean="0"/>
            <a:t>Las referencias son los extremos de la hoja. </a:t>
          </a:r>
          <a:r>
            <a:rPr lang="es-ES" sz="1700" noProof="0" dirty="0" smtClean="0"/>
            <a:t>La mano se apoya en la hoja si estas son  cortas. El movimiento siempre con respecto al codo y al hombro, sin limitarlo en la muñeca.</a:t>
          </a:r>
          <a:endParaRPr lang="es-ES" sz="1600" noProof="0" dirty="0"/>
        </a:p>
      </dgm:t>
      <dgm:extLst>
        <a:ext uri="{E40237B7-FDA0-4F09-8148-C483321AD2D9}">
          <dgm14:cNvPr xmlns:dgm14="http://schemas.microsoft.com/office/drawing/2010/diagram" id="0" name="" title="Step 1 title"/>
        </a:ext>
      </dgm:extLst>
    </dgm:pt>
    <dgm:pt modelId="{2586B3BB-DA8B-42DF-AC9A-77CE21607FD0}" type="parTrans" cxnId="{4D956F8D-5727-488A-93AF-F33602655A44}">
      <dgm:prSet/>
      <dgm:spPr/>
      <dgm:t>
        <a:bodyPr rtlCol="0"/>
        <a:lstStyle/>
        <a:p>
          <a:pPr rtl="0"/>
          <a:endParaRPr lang="es-ES" noProof="0" dirty="0"/>
        </a:p>
      </dgm:t>
    </dgm:pt>
    <dgm:pt modelId="{7C5B61F0-A4F6-4FCA-B552-36151F31051E}" type="sibTrans" cxnId="{4D956F8D-5727-488A-93AF-F33602655A44}">
      <dgm:prSet/>
      <dgm:spPr/>
      <dgm:t>
        <a:bodyPr rtlCol="0"/>
        <a:lstStyle/>
        <a:p>
          <a:pPr rtl="0"/>
          <a:endParaRPr lang="es-ES" noProof="0" dirty="0"/>
        </a:p>
      </dgm:t>
    </dgm:pt>
    <dgm:pt modelId="{5D952622-A79E-41E4-BBC2-6212DEFFA91C}">
      <dgm:prSet phldrT="[Text]" custT="1"/>
      <dgm:spPr/>
      <dgm:t>
        <a:bodyPr rtlCol="0"/>
        <a:lstStyle/>
        <a:p>
          <a:pPr rtl="0"/>
          <a:r>
            <a:rPr lang="es-ES" sz="1600" noProof="0" dirty="0" smtClean="0"/>
            <a:t>El trazo de las líneas es semejante a las anteriores  solo que estas nunca se interceptan.</a:t>
          </a:r>
          <a:endParaRPr lang="es-ES" sz="1600" noProof="0" dirty="0"/>
        </a:p>
      </dgm:t>
      <dgm:extLst>
        <a:ext uri="{E40237B7-FDA0-4F09-8148-C483321AD2D9}">
          <dgm14:cNvPr xmlns:dgm14="http://schemas.microsoft.com/office/drawing/2010/diagram" id="0" name="" title="Step 2 title"/>
        </a:ext>
      </dgm:extLst>
    </dgm:pt>
    <dgm:pt modelId="{10627A68-BE4B-4A4A-9EC9-4CFEF1E4DF39}" type="parTrans" cxnId="{A22BDB9A-90BB-4DA2-8850-00D4F1D3B898}">
      <dgm:prSet/>
      <dgm:spPr/>
      <dgm:t>
        <a:bodyPr rtlCol="0"/>
        <a:lstStyle/>
        <a:p>
          <a:pPr rtl="0"/>
          <a:endParaRPr lang="es-ES" noProof="0" dirty="0"/>
        </a:p>
      </dgm:t>
    </dgm:pt>
    <dgm:pt modelId="{092BAEF3-D9F2-476B-9A0B-6F14CC814529}" type="sibTrans" cxnId="{A22BDB9A-90BB-4DA2-8850-00D4F1D3B898}">
      <dgm:prSet/>
      <dgm:spPr/>
      <dgm:t>
        <a:bodyPr rtlCol="0"/>
        <a:lstStyle/>
        <a:p>
          <a:pPr rtl="0"/>
          <a:endParaRPr lang="es-ES" noProof="0" dirty="0"/>
        </a:p>
      </dgm:t>
    </dgm:pt>
    <dgm:pt modelId="{50706FFE-8A00-485D-9FF7-8D310692C602}">
      <dgm:prSet phldrT="[Text]" custT="1"/>
      <dgm:spPr/>
      <dgm:t>
        <a:bodyPr rtlCol="0"/>
        <a:lstStyle/>
        <a:p>
          <a:pPr rtl="0"/>
          <a:r>
            <a:rPr lang="es-ES" sz="1600" noProof="0" dirty="0" smtClean="0"/>
            <a:t>El trazo de estás líneas se realizan con  referencia a los extremos de las hojas, es decir estas líneas se interceptan.</a:t>
          </a:r>
          <a:endParaRPr lang="es-ES" sz="1600" noProof="0" dirty="0"/>
        </a:p>
      </dgm:t>
      <dgm:extLst>
        <a:ext uri="{E40237B7-FDA0-4F09-8148-C483321AD2D9}">
          <dgm14:cNvPr xmlns:dgm14="http://schemas.microsoft.com/office/drawing/2010/diagram" id="0" name="" title="Step 3 title"/>
        </a:ext>
      </dgm:extLst>
    </dgm:pt>
    <dgm:pt modelId="{EF44BD91-19A4-424B-BA32-4A5492B6E40B}" type="parTrans" cxnId="{7599CECE-5293-4C57-A979-D096C99254C7}">
      <dgm:prSet/>
      <dgm:spPr/>
      <dgm:t>
        <a:bodyPr rtlCol="0"/>
        <a:lstStyle/>
        <a:p>
          <a:pPr rtl="0"/>
          <a:endParaRPr lang="es-ES" noProof="0" dirty="0"/>
        </a:p>
      </dgm:t>
    </dgm:pt>
    <dgm:pt modelId="{CD03DFF4-D962-46D6-AFFA-2A87FD08403E}" type="sibTrans" cxnId="{7599CECE-5293-4C57-A979-D096C99254C7}">
      <dgm:prSet/>
      <dgm:spPr/>
      <dgm:t>
        <a:bodyPr rtlCol="0"/>
        <a:lstStyle/>
        <a:p>
          <a:pPr rtl="0"/>
          <a:endParaRPr lang="es-ES" noProof="0" dirty="0"/>
        </a:p>
      </dgm:t>
    </dgm:pt>
    <dgm:pt modelId="{FDFFD723-261D-45A7-A49D-C75A05778B14}" type="pres">
      <dgm:prSet presAssocID="{FBA29113-7A70-4E0E-B036-871C49B835F1}" presName="Name0" presStyleCnt="0">
        <dgm:presLayoutVars>
          <dgm:dir/>
          <dgm:resizeHandles val="exact"/>
        </dgm:presLayoutVars>
      </dgm:prSet>
      <dgm:spPr/>
      <dgm:t>
        <a:bodyPr/>
        <a:lstStyle/>
        <a:p>
          <a:endParaRPr lang="es-MX"/>
        </a:p>
      </dgm:t>
    </dgm:pt>
    <dgm:pt modelId="{444EC61E-0A42-4EEA-AC14-0820401CCC17}" type="pres">
      <dgm:prSet presAssocID="{FBA29113-7A70-4E0E-B036-871C49B835F1}" presName="fgShape" presStyleLbl="fgShp" presStyleIdx="0" presStyleCnt="1"/>
      <dgm:spPr/>
    </dgm:pt>
    <dgm:pt modelId="{3C679678-4C00-42DD-9A10-2A3B5FB185C5}" type="pres">
      <dgm:prSet presAssocID="{FBA29113-7A70-4E0E-B036-871C49B835F1}" presName="linComp" presStyleCnt="0"/>
      <dgm:spPr/>
    </dgm:pt>
    <dgm:pt modelId="{22F9D172-BEEE-4D48-93EA-FDA445BC8381}" type="pres">
      <dgm:prSet presAssocID="{A6406C01-7E83-4650-8EF5-394419DCB348}" presName="compNode" presStyleCnt="0"/>
      <dgm:spPr/>
    </dgm:pt>
    <dgm:pt modelId="{B4457BA0-4189-4B09-99E9-2A2A4FD756FD}" type="pres">
      <dgm:prSet presAssocID="{A6406C01-7E83-4650-8EF5-394419DCB348}" presName="bkgdShape" presStyleLbl="node1" presStyleIdx="0" presStyleCnt="3"/>
      <dgm:spPr/>
      <dgm:t>
        <a:bodyPr/>
        <a:lstStyle/>
        <a:p>
          <a:endParaRPr lang="es-MX"/>
        </a:p>
      </dgm:t>
    </dgm:pt>
    <dgm:pt modelId="{689BD2EA-0E61-4635-843C-2B951CE8613C}" type="pres">
      <dgm:prSet presAssocID="{A6406C01-7E83-4650-8EF5-394419DCB348}" presName="nodeTx" presStyleLbl="node1" presStyleIdx="0" presStyleCnt="3">
        <dgm:presLayoutVars>
          <dgm:bulletEnabled val="1"/>
        </dgm:presLayoutVars>
      </dgm:prSet>
      <dgm:spPr/>
      <dgm:t>
        <a:bodyPr/>
        <a:lstStyle/>
        <a:p>
          <a:endParaRPr lang="es-MX"/>
        </a:p>
      </dgm:t>
    </dgm:pt>
    <dgm:pt modelId="{32DD4829-86FE-4E4E-AB0C-2D757E3FD07F}" type="pres">
      <dgm:prSet presAssocID="{A6406C01-7E83-4650-8EF5-394419DCB348}" presName="invisiNode" presStyleLbl="node1" presStyleIdx="0" presStyleCnt="3"/>
      <dgm:spPr/>
    </dgm:pt>
    <dgm:pt modelId="{ADFA4F53-DE84-4281-8AA7-C7E35458C5AF}" type="pres">
      <dgm:prSet presAssocID="{A6406C01-7E83-4650-8EF5-394419DCB348}" presName="imagNode" presStyleLbl="fgImgPlace1" presStyleIdx="0" presStyleCnt="3" custScaleX="26681" custScaleY="20753" custLinFactNeighborX="3412" custLinFactNeighborY="-5458"/>
      <dgm:spPr>
        <a:prstGeom prst="round2SameRect">
          <a:avLst/>
        </a:prstGeom>
        <a:blipFill rotWithShape="0">
          <a:blip xmlns:r="http://schemas.openxmlformats.org/officeDocument/2006/relationships" r:embed="rId1"/>
          <a:stretch>
            <a:fillRect/>
          </a:stretch>
        </a:blipFill>
      </dgm:spPr>
      <dgm:t>
        <a:bodyPr/>
        <a:lstStyle/>
        <a:p>
          <a:endParaRPr lang="es-MX"/>
        </a:p>
      </dgm:t>
    </dgm:pt>
    <dgm:pt modelId="{0AFA551B-716B-4E32-8B37-BC2991FFAF42}" type="pres">
      <dgm:prSet presAssocID="{7C5B61F0-A4F6-4FCA-B552-36151F31051E}" presName="sibTrans" presStyleLbl="sibTrans2D1" presStyleIdx="0" presStyleCnt="0"/>
      <dgm:spPr/>
      <dgm:t>
        <a:bodyPr/>
        <a:lstStyle/>
        <a:p>
          <a:endParaRPr lang="es-MX"/>
        </a:p>
      </dgm:t>
    </dgm:pt>
    <dgm:pt modelId="{FC343FD7-0B61-4F9F-9D28-4B6F307F5CE2}" type="pres">
      <dgm:prSet presAssocID="{5D952622-A79E-41E4-BBC2-6212DEFFA91C}" presName="compNode" presStyleCnt="0"/>
      <dgm:spPr/>
    </dgm:pt>
    <dgm:pt modelId="{FC460FB6-A735-4C76-B262-1D1C53699711}" type="pres">
      <dgm:prSet presAssocID="{5D952622-A79E-41E4-BBC2-6212DEFFA91C}" presName="bkgdShape" presStyleLbl="node1" presStyleIdx="1" presStyleCnt="3"/>
      <dgm:spPr/>
      <dgm:t>
        <a:bodyPr/>
        <a:lstStyle/>
        <a:p>
          <a:endParaRPr lang="es-MX"/>
        </a:p>
      </dgm:t>
    </dgm:pt>
    <dgm:pt modelId="{9352E085-02AB-4A75-922E-D6831620E9F1}" type="pres">
      <dgm:prSet presAssocID="{5D952622-A79E-41E4-BBC2-6212DEFFA91C}" presName="nodeTx" presStyleLbl="node1" presStyleIdx="1" presStyleCnt="3">
        <dgm:presLayoutVars>
          <dgm:bulletEnabled val="1"/>
        </dgm:presLayoutVars>
      </dgm:prSet>
      <dgm:spPr/>
      <dgm:t>
        <a:bodyPr/>
        <a:lstStyle/>
        <a:p>
          <a:endParaRPr lang="es-MX"/>
        </a:p>
      </dgm:t>
    </dgm:pt>
    <dgm:pt modelId="{72F0FD3A-2F9D-4B77-A123-1CB286D067AC}" type="pres">
      <dgm:prSet presAssocID="{5D952622-A79E-41E4-BBC2-6212DEFFA91C}" presName="invisiNode" presStyleLbl="node1" presStyleIdx="1" presStyleCnt="3"/>
      <dgm:spPr/>
    </dgm:pt>
    <dgm:pt modelId="{BBB8BDCD-7277-442E-8D5F-467AA121CA3C}" type="pres">
      <dgm:prSet presAssocID="{5D952622-A79E-41E4-BBC2-6212DEFFA91C}" presName="imagNode" presStyleLbl="fgImgPlace1" presStyleIdx="1" presStyleCnt="3" custScaleX="59645" custScaleY="56230"/>
      <dgm:spPr>
        <a:blipFill rotWithShape="0">
          <a:blip xmlns:r="http://schemas.openxmlformats.org/officeDocument/2006/relationships" r:embed="rId2"/>
          <a:stretch>
            <a:fillRect/>
          </a:stretch>
        </a:blipFill>
      </dgm:spPr>
      <dgm:t>
        <a:bodyPr/>
        <a:lstStyle/>
        <a:p>
          <a:endParaRPr lang="es-MX"/>
        </a:p>
      </dgm:t>
    </dgm:pt>
    <dgm:pt modelId="{B0286452-26B9-47CA-A258-C188C3A2DBA7}" type="pres">
      <dgm:prSet presAssocID="{092BAEF3-D9F2-476B-9A0B-6F14CC814529}" presName="sibTrans" presStyleLbl="sibTrans2D1" presStyleIdx="0" presStyleCnt="0"/>
      <dgm:spPr/>
      <dgm:t>
        <a:bodyPr/>
        <a:lstStyle/>
        <a:p>
          <a:endParaRPr lang="es-MX"/>
        </a:p>
      </dgm:t>
    </dgm:pt>
    <dgm:pt modelId="{5AF32B69-1138-461B-A512-85001E9E9AC4}" type="pres">
      <dgm:prSet presAssocID="{50706FFE-8A00-485D-9FF7-8D310692C602}" presName="compNode" presStyleCnt="0"/>
      <dgm:spPr/>
    </dgm:pt>
    <dgm:pt modelId="{413A1CA4-3C16-4D43-A0A0-2CAE94C098CE}" type="pres">
      <dgm:prSet presAssocID="{50706FFE-8A00-485D-9FF7-8D310692C602}" presName="bkgdShape" presStyleLbl="node1" presStyleIdx="2" presStyleCnt="3"/>
      <dgm:spPr/>
      <dgm:t>
        <a:bodyPr/>
        <a:lstStyle/>
        <a:p>
          <a:endParaRPr lang="es-MX"/>
        </a:p>
      </dgm:t>
    </dgm:pt>
    <dgm:pt modelId="{8DE16902-721D-4EE5-9FC5-2B2EA437FF86}" type="pres">
      <dgm:prSet presAssocID="{50706FFE-8A00-485D-9FF7-8D310692C602}" presName="nodeTx" presStyleLbl="node1" presStyleIdx="2" presStyleCnt="3">
        <dgm:presLayoutVars>
          <dgm:bulletEnabled val="1"/>
        </dgm:presLayoutVars>
      </dgm:prSet>
      <dgm:spPr/>
      <dgm:t>
        <a:bodyPr/>
        <a:lstStyle/>
        <a:p>
          <a:endParaRPr lang="es-MX"/>
        </a:p>
      </dgm:t>
    </dgm:pt>
    <dgm:pt modelId="{4A6D9994-FAC4-4E65-84BE-73782E6499CA}" type="pres">
      <dgm:prSet presAssocID="{50706FFE-8A00-485D-9FF7-8D310692C602}" presName="invisiNode" presStyleLbl="node1" presStyleIdx="2" presStyleCnt="3"/>
      <dgm:spPr/>
    </dgm:pt>
    <dgm:pt modelId="{94391280-D07D-4E3B-9DAD-9323FF262394}" type="pres">
      <dgm:prSet presAssocID="{50706FFE-8A00-485D-9FF7-8D310692C602}" presName="imagNode" presStyleLbl="fgImgPlace1" presStyleIdx="2" presStyleCnt="3" custFlipHor="1" custScaleX="15044" custScaleY="18024"/>
      <dgm:spPr>
        <a:blipFill rotWithShape="0">
          <a:blip xmlns:r="http://schemas.openxmlformats.org/officeDocument/2006/relationships" r:embed="rId3"/>
          <a:stretch>
            <a:fillRect/>
          </a:stretch>
        </a:blipFill>
      </dgm:spPr>
      <dgm:t>
        <a:bodyPr/>
        <a:lstStyle/>
        <a:p>
          <a:endParaRPr lang="es-MX"/>
        </a:p>
      </dgm:t>
    </dgm:pt>
  </dgm:ptLst>
  <dgm:cxnLst>
    <dgm:cxn modelId="{BB1DFBCE-631F-4399-908E-C27EBD42A062}" type="presOf" srcId="{5D952622-A79E-41E4-BBC2-6212DEFFA91C}" destId="{FC460FB6-A735-4C76-B262-1D1C53699711}" srcOrd="0" destOrd="0" presId="urn:microsoft.com/office/officeart/2005/8/layout/hList7#1"/>
    <dgm:cxn modelId="{4ADB81C1-9178-47BE-934F-3EACDE759A7A}" type="presOf" srcId="{50706FFE-8A00-485D-9FF7-8D310692C602}" destId="{413A1CA4-3C16-4D43-A0A0-2CAE94C098CE}" srcOrd="0" destOrd="0" presId="urn:microsoft.com/office/officeart/2005/8/layout/hList7#1"/>
    <dgm:cxn modelId="{E8B45367-94FE-44F5-A1C5-C7B08BBC8B5A}" type="presOf" srcId="{A6406C01-7E83-4650-8EF5-394419DCB348}" destId="{689BD2EA-0E61-4635-843C-2B951CE8613C}" srcOrd="1" destOrd="0" presId="urn:microsoft.com/office/officeart/2005/8/layout/hList7#1"/>
    <dgm:cxn modelId="{3699BA46-0CB6-4F99-9994-FD127603D142}" type="presOf" srcId="{5D952622-A79E-41E4-BBC2-6212DEFFA91C}" destId="{9352E085-02AB-4A75-922E-D6831620E9F1}" srcOrd="1" destOrd="0" presId="urn:microsoft.com/office/officeart/2005/8/layout/hList7#1"/>
    <dgm:cxn modelId="{26986FBA-B235-4B63-9199-E33997A49C16}" type="presOf" srcId="{A6406C01-7E83-4650-8EF5-394419DCB348}" destId="{B4457BA0-4189-4B09-99E9-2A2A4FD756FD}" srcOrd="0" destOrd="0" presId="urn:microsoft.com/office/officeart/2005/8/layout/hList7#1"/>
    <dgm:cxn modelId="{A22BDB9A-90BB-4DA2-8850-00D4F1D3B898}" srcId="{FBA29113-7A70-4E0E-B036-871C49B835F1}" destId="{5D952622-A79E-41E4-BBC2-6212DEFFA91C}" srcOrd="1" destOrd="0" parTransId="{10627A68-BE4B-4A4A-9EC9-4CFEF1E4DF39}" sibTransId="{092BAEF3-D9F2-476B-9A0B-6F14CC814529}"/>
    <dgm:cxn modelId="{2174CEE0-6E68-45FA-B27A-E9406AC0A245}" type="presOf" srcId="{FBA29113-7A70-4E0E-B036-871C49B835F1}" destId="{FDFFD723-261D-45A7-A49D-C75A05778B14}" srcOrd="0" destOrd="0" presId="urn:microsoft.com/office/officeart/2005/8/layout/hList7#1"/>
    <dgm:cxn modelId="{D8385543-2581-492E-BC3D-C8419178C189}" type="presOf" srcId="{50706FFE-8A00-485D-9FF7-8D310692C602}" destId="{8DE16902-721D-4EE5-9FC5-2B2EA437FF86}" srcOrd="1" destOrd="0" presId="urn:microsoft.com/office/officeart/2005/8/layout/hList7#1"/>
    <dgm:cxn modelId="{4D956F8D-5727-488A-93AF-F33602655A44}" srcId="{FBA29113-7A70-4E0E-B036-871C49B835F1}" destId="{A6406C01-7E83-4650-8EF5-394419DCB348}" srcOrd="0" destOrd="0" parTransId="{2586B3BB-DA8B-42DF-AC9A-77CE21607FD0}" sibTransId="{7C5B61F0-A4F6-4FCA-B552-36151F31051E}"/>
    <dgm:cxn modelId="{7599CECE-5293-4C57-A979-D096C99254C7}" srcId="{FBA29113-7A70-4E0E-B036-871C49B835F1}" destId="{50706FFE-8A00-485D-9FF7-8D310692C602}" srcOrd="2" destOrd="0" parTransId="{EF44BD91-19A4-424B-BA32-4A5492B6E40B}" sibTransId="{CD03DFF4-D962-46D6-AFFA-2A87FD08403E}"/>
    <dgm:cxn modelId="{AE8AAABA-8187-4314-B54C-63D8A940C744}" type="presOf" srcId="{092BAEF3-D9F2-476B-9A0B-6F14CC814529}" destId="{B0286452-26B9-47CA-A258-C188C3A2DBA7}" srcOrd="0" destOrd="0" presId="urn:microsoft.com/office/officeart/2005/8/layout/hList7#1"/>
    <dgm:cxn modelId="{FAB769B9-06B6-4254-94E5-022B960A51B5}" type="presOf" srcId="{7C5B61F0-A4F6-4FCA-B552-36151F31051E}" destId="{0AFA551B-716B-4E32-8B37-BC2991FFAF42}" srcOrd="0" destOrd="0" presId="urn:microsoft.com/office/officeart/2005/8/layout/hList7#1"/>
    <dgm:cxn modelId="{934D8DB5-0710-4E0B-8646-F59AE6E7643A}" type="presParOf" srcId="{FDFFD723-261D-45A7-A49D-C75A05778B14}" destId="{444EC61E-0A42-4EEA-AC14-0820401CCC17}" srcOrd="0" destOrd="0" presId="urn:microsoft.com/office/officeart/2005/8/layout/hList7#1"/>
    <dgm:cxn modelId="{3A0C5400-5E67-400A-965F-2D809EDE90D9}" type="presParOf" srcId="{FDFFD723-261D-45A7-A49D-C75A05778B14}" destId="{3C679678-4C00-42DD-9A10-2A3B5FB185C5}" srcOrd="1" destOrd="0" presId="urn:microsoft.com/office/officeart/2005/8/layout/hList7#1"/>
    <dgm:cxn modelId="{9A5333A3-9C1F-4B50-BD2E-B8ED9D703034}" type="presParOf" srcId="{3C679678-4C00-42DD-9A10-2A3B5FB185C5}" destId="{22F9D172-BEEE-4D48-93EA-FDA445BC8381}" srcOrd="0" destOrd="0" presId="urn:microsoft.com/office/officeart/2005/8/layout/hList7#1"/>
    <dgm:cxn modelId="{51403A69-60B0-4C79-A07B-8A7273B8DA3F}" type="presParOf" srcId="{22F9D172-BEEE-4D48-93EA-FDA445BC8381}" destId="{B4457BA0-4189-4B09-99E9-2A2A4FD756FD}" srcOrd="0" destOrd="0" presId="urn:microsoft.com/office/officeart/2005/8/layout/hList7#1"/>
    <dgm:cxn modelId="{CB7B78A1-A308-4AF4-89A2-F960EFEE31A2}" type="presParOf" srcId="{22F9D172-BEEE-4D48-93EA-FDA445BC8381}" destId="{689BD2EA-0E61-4635-843C-2B951CE8613C}" srcOrd="1" destOrd="0" presId="urn:microsoft.com/office/officeart/2005/8/layout/hList7#1"/>
    <dgm:cxn modelId="{44BC1FE8-B9F0-47F8-9803-5B943934A722}" type="presParOf" srcId="{22F9D172-BEEE-4D48-93EA-FDA445BC8381}" destId="{32DD4829-86FE-4E4E-AB0C-2D757E3FD07F}" srcOrd="2" destOrd="0" presId="urn:microsoft.com/office/officeart/2005/8/layout/hList7#1"/>
    <dgm:cxn modelId="{08B8DEAE-A7CD-4904-82AC-0BACB1967DA7}" type="presParOf" srcId="{22F9D172-BEEE-4D48-93EA-FDA445BC8381}" destId="{ADFA4F53-DE84-4281-8AA7-C7E35458C5AF}" srcOrd="3" destOrd="0" presId="urn:microsoft.com/office/officeart/2005/8/layout/hList7#1"/>
    <dgm:cxn modelId="{A4DF79D5-6FDC-4653-91FC-85F0D4223AB8}" type="presParOf" srcId="{3C679678-4C00-42DD-9A10-2A3B5FB185C5}" destId="{0AFA551B-716B-4E32-8B37-BC2991FFAF42}" srcOrd="1" destOrd="0" presId="urn:microsoft.com/office/officeart/2005/8/layout/hList7#1"/>
    <dgm:cxn modelId="{F9DCD6AC-FA8C-4EF6-A3CF-67FD620667F1}" type="presParOf" srcId="{3C679678-4C00-42DD-9A10-2A3B5FB185C5}" destId="{FC343FD7-0B61-4F9F-9D28-4B6F307F5CE2}" srcOrd="2" destOrd="0" presId="urn:microsoft.com/office/officeart/2005/8/layout/hList7#1"/>
    <dgm:cxn modelId="{E8D45973-3D88-411A-948E-61475D3B1DB3}" type="presParOf" srcId="{FC343FD7-0B61-4F9F-9D28-4B6F307F5CE2}" destId="{FC460FB6-A735-4C76-B262-1D1C53699711}" srcOrd="0" destOrd="0" presId="urn:microsoft.com/office/officeart/2005/8/layout/hList7#1"/>
    <dgm:cxn modelId="{5FC77CE1-1CEE-4FA1-88ED-1642ACF0F34E}" type="presParOf" srcId="{FC343FD7-0B61-4F9F-9D28-4B6F307F5CE2}" destId="{9352E085-02AB-4A75-922E-D6831620E9F1}" srcOrd="1" destOrd="0" presId="urn:microsoft.com/office/officeart/2005/8/layout/hList7#1"/>
    <dgm:cxn modelId="{3635F4A7-0D4C-45A7-A2CB-19B2ACD68176}" type="presParOf" srcId="{FC343FD7-0B61-4F9F-9D28-4B6F307F5CE2}" destId="{72F0FD3A-2F9D-4B77-A123-1CB286D067AC}" srcOrd="2" destOrd="0" presId="urn:microsoft.com/office/officeart/2005/8/layout/hList7#1"/>
    <dgm:cxn modelId="{1DE423F6-EC58-47BF-9A17-FB9AC360DA61}" type="presParOf" srcId="{FC343FD7-0B61-4F9F-9D28-4B6F307F5CE2}" destId="{BBB8BDCD-7277-442E-8D5F-467AA121CA3C}" srcOrd="3" destOrd="0" presId="urn:microsoft.com/office/officeart/2005/8/layout/hList7#1"/>
    <dgm:cxn modelId="{64820AA6-8CC5-48C2-9147-FEA00AB72CE1}" type="presParOf" srcId="{3C679678-4C00-42DD-9A10-2A3B5FB185C5}" destId="{B0286452-26B9-47CA-A258-C188C3A2DBA7}" srcOrd="3" destOrd="0" presId="urn:microsoft.com/office/officeart/2005/8/layout/hList7#1"/>
    <dgm:cxn modelId="{0B3F9420-4F3B-4F9D-883D-736CD9904329}" type="presParOf" srcId="{3C679678-4C00-42DD-9A10-2A3B5FB185C5}" destId="{5AF32B69-1138-461B-A512-85001E9E9AC4}" srcOrd="4" destOrd="0" presId="urn:microsoft.com/office/officeart/2005/8/layout/hList7#1"/>
    <dgm:cxn modelId="{AC343BBE-E39C-4182-B754-7FD343AA21BE}" type="presParOf" srcId="{5AF32B69-1138-461B-A512-85001E9E9AC4}" destId="{413A1CA4-3C16-4D43-A0A0-2CAE94C098CE}" srcOrd="0" destOrd="0" presId="urn:microsoft.com/office/officeart/2005/8/layout/hList7#1"/>
    <dgm:cxn modelId="{FC0217CD-07AC-4E17-9902-F1D16069F63D}" type="presParOf" srcId="{5AF32B69-1138-461B-A512-85001E9E9AC4}" destId="{8DE16902-721D-4EE5-9FC5-2B2EA437FF86}" srcOrd="1" destOrd="0" presId="urn:microsoft.com/office/officeart/2005/8/layout/hList7#1"/>
    <dgm:cxn modelId="{994E00FA-C755-4318-954D-2F397DD16784}" type="presParOf" srcId="{5AF32B69-1138-461B-A512-85001E9E9AC4}" destId="{4A6D9994-FAC4-4E65-84BE-73782E6499CA}" srcOrd="2" destOrd="0" presId="urn:microsoft.com/office/officeart/2005/8/layout/hList7#1"/>
    <dgm:cxn modelId="{DF9D237E-06FA-48C9-9251-942E4020ABE0}" type="presParOf" srcId="{5AF32B69-1138-461B-A512-85001E9E9AC4}" destId="{94391280-D07D-4E3B-9DAD-9323FF262394}" srcOrd="3" destOrd="0" presId="urn:microsoft.com/office/officeart/2005/8/layout/hList7#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posición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F7263291-AF9B-40AC-86FB-A4BC679DE9B1}" type="datetime1">
              <a:rPr lang="es-ES" smtClean="0"/>
              <a:pPr rtl="0"/>
              <a:t>28/09/2018</a:t>
            </a:fld>
            <a:endParaRPr lang="es-ES" dirty="0"/>
          </a:p>
        </p:txBody>
      </p:sp>
      <p:sp>
        <p:nvSpPr>
          <p:cNvPr id="4" name="Marcador de posición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1604A0D4-B89B-4ADD-AF9E-38636B40EE4E}" type="slidenum">
              <a:rPr lang="es-ES" smtClean="0"/>
              <a:pPr rtl="0"/>
              <a:t>‹Nº›</a:t>
            </a:fld>
            <a:endParaRPr lang="es-ES" dirty="0"/>
          </a:p>
        </p:txBody>
      </p:sp>
    </p:spTree>
    <p:extLst>
      <p:ext uri="{BB962C8B-B14F-4D97-AF65-F5344CB8AC3E}">
        <p14:creationId xmlns:p14="http://schemas.microsoft.com/office/powerpoint/2010/main" val="42473891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posición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D37F807C-0218-4A41-8347-EABE14BBB239}" type="datetime1">
              <a:rPr lang="es-ES" noProof="0" smtClean="0"/>
              <a:pPr rtl="0"/>
              <a:t>28/09/2018</a:t>
            </a:fld>
            <a:endParaRPr lang="es-ES" noProof="0" dirty="0"/>
          </a:p>
        </p:txBody>
      </p:sp>
      <p:sp>
        <p:nvSpPr>
          <p:cNvPr id="4" name="Marcador de posición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2869989-EB00-4EE7-BCB5-25BDC5BB29F8}" type="slidenum">
              <a:rPr lang="es-ES" noProof="0" smtClean="0"/>
              <a:pPr rtl="0"/>
              <a:t>‹Nº›</a:t>
            </a:fld>
            <a:endParaRPr lang="es-ES" noProof="0" dirty="0"/>
          </a:p>
        </p:txBody>
      </p:sp>
    </p:spTree>
    <p:extLst>
      <p:ext uri="{BB962C8B-B14F-4D97-AF65-F5344CB8AC3E}">
        <p14:creationId xmlns:p14="http://schemas.microsoft.com/office/powerpoint/2010/main" val="219363614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2869989-EB00-4EE7-BCB5-25BDC5BB29F8}" type="slidenum">
              <a:rPr lang="es-ES" smtClean="0"/>
              <a:pPr rtl="0"/>
              <a:t>1</a:t>
            </a:fld>
            <a:endParaRPr lang="es-ES" dirty="0"/>
          </a:p>
        </p:txBody>
      </p:sp>
    </p:spTree>
    <p:extLst>
      <p:ext uri="{BB962C8B-B14F-4D97-AF65-F5344CB8AC3E}">
        <p14:creationId xmlns:p14="http://schemas.microsoft.com/office/powerpoint/2010/main" val="9592933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2869989-EB00-4EE7-BCB5-25BDC5BB29F8}" type="slidenum">
              <a:rPr lang="es-ES" smtClean="0"/>
              <a:pPr rtl="0"/>
              <a:t>27</a:t>
            </a:fld>
            <a:endParaRPr lang="es-ES" dirty="0"/>
          </a:p>
        </p:txBody>
      </p:sp>
    </p:spTree>
    <p:extLst>
      <p:ext uri="{BB962C8B-B14F-4D97-AF65-F5344CB8AC3E}">
        <p14:creationId xmlns:p14="http://schemas.microsoft.com/office/powerpoint/2010/main" val="360378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a:xfrm>
            <a:off x="1371600" y="1143000"/>
            <a:ext cx="4114800" cy="3086100"/>
          </a:xfrm>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82869989-EB00-4EE7-BCB5-25BDC5BB29F8}" type="slidenum">
              <a:rPr lang="es-ES" smtClean="0"/>
              <a:pPr rtl="0"/>
              <a:t>2</a:t>
            </a:fld>
            <a:endParaRPr lang="es-ES" dirty="0"/>
          </a:p>
        </p:txBody>
      </p:sp>
    </p:spTree>
    <p:extLst>
      <p:ext uri="{BB962C8B-B14F-4D97-AF65-F5344CB8AC3E}">
        <p14:creationId xmlns:p14="http://schemas.microsoft.com/office/powerpoint/2010/main" val="1766684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a:xfrm>
            <a:off x="1371600" y="1143000"/>
            <a:ext cx="4114800" cy="3086100"/>
          </a:xfrm>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82869989-EB00-4EE7-BCB5-25BDC5BB29F8}" type="slidenum">
              <a:rPr lang="es-ES" smtClean="0"/>
              <a:pPr rtl="0"/>
              <a:t>3</a:t>
            </a:fld>
            <a:endParaRPr lang="es-ES" dirty="0"/>
          </a:p>
        </p:txBody>
      </p:sp>
    </p:spTree>
    <p:extLst>
      <p:ext uri="{BB962C8B-B14F-4D97-AF65-F5344CB8AC3E}">
        <p14:creationId xmlns:p14="http://schemas.microsoft.com/office/powerpoint/2010/main" val="1980303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2869989-EB00-4EE7-BCB5-25BDC5BB29F8}" type="slidenum">
              <a:rPr lang="es-ES" smtClean="0"/>
              <a:pPr rtl="0"/>
              <a:t>9</a:t>
            </a:fld>
            <a:endParaRPr lang="es-ES" dirty="0"/>
          </a:p>
        </p:txBody>
      </p:sp>
    </p:spTree>
    <p:extLst>
      <p:ext uri="{BB962C8B-B14F-4D97-AF65-F5344CB8AC3E}">
        <p14:creationId xmlns:p14="http://schemas.microsoft.com/office/powerpoint/2010/main" val="1490030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2869989-EB00-4EE7-BCB5-25BDC5BB29F8}" type="slidenum">
              <a:rPr lang="es-ES" smtClean="0"/>
              <a:pPr rtl="0"/>
              <a:t>10</a:t>
            </a:fld>
            <a:endParaRPr lang="es-ES" dirty="0"/>
          </a:p>
        </p:txBody>
      </p:sp>
    </p:spTree>
    <p:extLst>
      <p:ext uri="{BB962C8B-B14F-4D97-AF65-F5344CB8AC3E}">
        <p14:creationId xmlns:p14="http://schemas.microsoft.com/office/powerpoint/2010/main" val="3705324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2869989-EB00-4EE7-BCB5-25BDC5BB29F8}" type="slidenum">
              <a:rPr lang="es-ES" smtClean="0"/>
              <a:pPr rtl="0"/>
              <a:t>17</a:t>
            </a:fld>
            <a:endParaRPr lang="es-ES" dirty="0"/>
          </a:p>
        </p:txBody>
      </p:sp>
    </p:spTree>
    <p:extLst>
      <p:ext uri="{BB962C8B-B14F-4D97-AF65-F5344CB8AC3E}">
        <p14:creationId xmlns:p14="http://schemas.microsoft.com/office/powerpoint/2010/main" val="3641338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2869989-EB00-4EE7-BCB5-25BDC5BB29F8}" type="slidenum">
              <a:rPr lang="es-ES" smtClean="0"/>
              <a:pPr rtl="0"/>
              <a:t>18</a:t>
            </a:fld>
            <a:endParaRPr lang="es-ES" dirty="0"/>
          </a:p>
        </p:txBody>
      </p:sp>
    </p:spTree>
    <p:extLst>
      <p:ext uri="{BB962C8B-B14F-4D97-AF65-F5344CB8AC3E}">
        <p14:creationId xmlns:p14="http://schemas.microsoft.com/office/powerpoint/2010/main" val="110207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2869989-EB00-4EE7-BCB5-25BDC5BB29F8}" type="slidenum">
              <a:rPr lang="es-ES" smtClean="0"/>
              <a:pPr rtl="0"/>
              <a:t>19</a:t>
            </a:fld>
            <a:endParaRPr lang="es-ES" dirty="0"/>
          </a:p>
        </p:txBody>
      </p:sp>
    </p:spTree>
    <p:extLst>
      <p:ext uri="{BB962C8B-B14F-4D97-AF65-F5344CB8AC3E}">
        <p14:creationId xmlns:p14="http://schemas.microsoft.com/office/powerpoint/2010/main" val="3641338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2869989-EB00-4EE7-BCB5-25BDC5BB29F8}" type="slidenum">
              <a:rPr lang="es-ES" smtClean="0"/>
              <a:pPr rtl="0"/>
              <a:t>20</a:t>
            </a:fld>
            <a:endParaRPr lang="es-ES" dirty="0"/>
          </a:p>
        </p:txBody>
      </p:sp>
    </p:spTree>
    <p:extLst>
      <p:ext uri="{BB962C8B-B14F-4D97-AF65-F5344CB8AC3E}">
        <p14:creationId xmlns:p14="http://schemas.microsoft.com/office/powerpoint/2010/main" val="431213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 name="Grupo 4"/>
          <p:cNvGrpSpPr/>
          <p:nvPr userDrawn="1"/>
        </p:nvGrpSpPr>
        <p:grpSpPr bwMode="hidden">
          <a:xfrm>
            <a:off x="-1" y="0"/>
            <a:ext cx="9144002" cy="6858000"/>
            <a:chOff x="-1" y="0"/>
            <a:chExt cx="12192002" cy="6858000"/>
          </a:xfrm>
        </p:grpSpPr>
        <p:cxnSp>
          <p:nvCxnSpPr>
            <p:cNvPr id="6" name="Conector recto 5"/>
            <p:cNvCxnSpPr/>
            <p:nvPr/>
          </p:nvCxnSpPr>
          <p:spPr bwMode="hidden">
            <a:xfrm>
              <a:off x="61019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7" name="Conector recto 6"/>
            <p:cNvCxnSpPr/>
            <p:nvPr/>
          </p:nvCxnSpPr>
          <p:spPr bwMode="hidden">
            <a:xfrm>
              <a:off x="182933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bwMode="hidden">
            <a:xfrm>
              <a:off x="304847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bwMode="hidden">
            <a:xfrm>
              <a:off x="426760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bwMode="hidden">
            <a:xfrm>
              <a:off x="548674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bwMode="hidden">
            <a:xfrm>
              <a:off x="670588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bwMode="hidden">
            <a:xfrm>
              <a:off x="792502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bwMode="hidden">
            <a:xfrm>
              <a:off x="914416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bwMode="hidden">
            <a:xfrm>
              <a:off x="1036329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bwMode="hidden">
            <a:xfrm>
              <a:off x="1158243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bwMode="hidden">
            <a:xfrm>
              <a:off x="2819" y="38648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bwMode="hidden">
            <a:xfrm>
              <a:off x="2819" y="1611181"/>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bwMode="hidden">
            <a:xfrm>
              <a:off x="2819" y="2835877"/>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0" name="Conector recto 19"/>
            <p:cNvCxnSpPr/>
            <p:nvPr/>
          </p:nvCxnSpPr>
          <p:spPr bwMode="hidden">
            <a:xfrm>
              <a:off x="2819" y="4060573"/>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bwMode="hidden">
            <a:xfrm>
              <a:off x="2819" y="5285269"/>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bwMode="hidden">
            <a:xfrm>
              <a:off x="2819" y="650996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23" name="Grupo 22"/>
            <p:cNvGrpSpPr/>
            <p:nvPr userDrawn="1"/>
          </p:nvGrpSpPr>
          <p:grpSpPr bwMode="hidden">
            <a:xfrm>
              <a:off x="-1" y="0"/>
              <a:ext cx="12192001" cy="6858000"/>
              <a:chOff x="-1" y="0"/>
              <a:chExt cx="12192001" cy="6858000"/>
            </a:xfrm>
          </p:grpSpPr>
          <p:cxnSp>
            <p:nvCxnSpPr>
              <p:cNvPr id="41" name="Conector recto 40"/>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2" name="Conector recto 41"/>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3" name="Conector recto 42"/>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4" name="Conector recto 43"/>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5" name="Conector recto 44"/>
              <p:cNvCxnSpPr/>
              <p:nvPr/>
            </p:nvCxnSpPr>
            <p:spPr bwMode="hidden">
              <a:xfrm>
                <a:off x="510650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46" name="Grupo 45"/>
              <p:cNvGrpSpPr/>
              <p:nvPr/>
            </p:nvGrpSpPr>
            <p:grpSpPr bwMode="hidden">
              <a:xfrm>
                <a:off x="6327885" y="0"/>
                <a:ext cx="5864115" cy="5898673"/>
                <a:chOff x="6327885" y="0"/>
                <a:chExt cx="5864115" cy="5898673"/>
              </a:xfrm>
            </p:grpSpPr>
            <p:cxnSp>
              <p:nvCxnSpPr>
                <p:cNvPr id="52" name="Conector recto 51"/>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3" name="Conector recto 52"/>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4" name="Conector recto 53"/>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5" name="Conector recto 54"/>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6" name="Conector recto 55"/>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47" name="Conector recto 46"/>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8" name="Conector recto 47"/>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9" name="Conector recto 48"/>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0" name="Conector recto 49"/>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1" name="Conector recto 50"/>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nvGrpSpPr>
            <p:cNvPr id="24" name="Grupo 23"/>
            <p:cNvGrpSpPr/>
            <p:nvPr userDrawn="1"/>
          </p:nvGrpSpPr>
          <p:grpSpPr bwMode="hidden">
            <a:xfrm flipH="1">
              <a:off x="0" y="0"/>
              <a:ext cx="12192001" cy="6858000"/>
              <a:chOff x="-1" y="0"/>
              <a:chExt cx="12192001" cy="6858000"/>
            </a:xfrm>
          </p:grpSpPr>
          <p:cxnSp>
            <p:nvCxnSpPr>
              <p:cNvPr id="25" name="Conector recto 24"/>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6" name="Conector recto 25"/>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7" name="Conector recto 26"/>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8" name="Conector recto 27"/>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9" name="Conector recto 28"/>
              <p:cNvCxnSpPr/>
              <p:nvPr/>
            </p:nvCxnSpPr>
            <p:spPr bwMode="hidden">
              <a:xfrm>
                <a:off x="515064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30" name="Grupo 29"/>
              <p:cNvGrpSpPr/>
              <p:nvPr/>
            </p:nvGrpSpPr>
            <p:grpSpPr bwMode="hidden">
              <a:xfrm>
                <a:off x="6327885" y="0"/>
                <a:ext cx="5864115" cy="5898673"/>
                <a:chOff x="6327885" y="0"/>
                <a:chExt cx="5864115" cy="5898673"/>
              </a:xfrm>
            </p:grpSpPr>
            <p:cxnSp>
              <p:nvCxnSpPr>
                <p:cNvPr id="36" name="Conector recto 35"/>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7" name="Conector recto 36"/>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8" name="Conector recto 37"/>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9" name="Conector recto 38"/>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0" name="Conector recto 39"/>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31" name="Conector recto 30"/>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2" name="Conector recto 31"/>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3" name="Conector recto 32"/>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4" name="Conector recto 33"/>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ítulo 1"/>
          <p:cNvSpPr>
            <a:spLocks noGrp="1"/>
          </p:cNvSpPr>
          <p:nvPr>
            <p:ph type="ctrTitle"/>
          </p:nvPr>
        </p:nvSpPr>
        <p:spPr>
          <a:xfrm>
            <a:off x="970384" y="1909346"/>
            <a:ext cx="7203233" cy="3383280"/>
          </a:xfrm>
        </p:spPr>
        <p:txBody>
          <a:bodyPr rtlCol="0" anchor="b">
            <a:normAutofit/>
          </a:bodyPr>
          <a:lstStyle>
            <a:lvl1pPr algn="l">
              <a:lnSpc>
                <a:spcPct val="76000"/>
              </a:lnSpc>
              <a:defRPr sz="8000" cap="none" baseline="0">
                <a:solidFill>
                  <a:schemeClr val="tx1"/>
                </a:solidFill>
              </a:defRPr>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970384" y="5432564"/>
            <a:ext cx="7203233" cy="457200"/>
          </a:xfrm>
        </p:spPr>
        <p:txBody>
          <a:bodyPr rtlCol="0">
            <a:normAutofit/>
          </a:bodyPr>
          <a:lstStyle>
            <a:lvl1pPr marL="0" indent="0" algn="l">
              <a:spcBef>
                <a:spcPts val="0"/>
              </a:spcBef>
              <a:buNone/>
              <a:defRPr sz="2000" b="0">
                <a:solidFill>
                  <a:schemeClr val="accent1">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smtClean="0"/>
              <a:t>Haga clic para modificar el estilo de subtítulo del patrón</a:t>
            </a:r>
            <a:endParaRPr lang="es-ES" noProof="0" dirty="0"/>
          </a:p>
        </p:txBody>
      </p:sp>
      <p:cxnSp>
        <p:nvCxnSpPr>
          <p:cNvPr id="58" name="Conector recto 57"/>
          <p:cNvCxnSpPr/>
          <p:nvPr userDrawn="1"/>
        </p:nvCxnSpPr>
        <p:spPr>
          <a:xfrm>
            <a:off x="971550" y="5294175"/>
            <a:ext cx="72009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3D0AEBAC-8DE1-444C-BF68-A9E71BDAD572}" type="datetime1">
              <a:rPr lang="es-ES" noProof="0" smtClean="0"/>
              <a:pPr rtl="0"/>
              <a:t>28/09/2018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E31375A4-56A4-47D6-9801-1991572033F7}" type="slidenum">
              <a:rPr lang="es-ES" noProof="0" smtClean="0"/>
              <a:pPr rtl="0"/>
              <a:t>‹Nº›</a:t>
            </a:fld>
            <a:endParaRPr lang="es-ES" noProof="0"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906985" y="489857"/>
            <a:ext cx="1265465" cy="5301343"/>
          </a:xfrm>
        </p:spPr>
        <p:txBody>
          <a:bodyPr vert="eaVert"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971549" y="489857"/>
            <a:ext cx="5690508" cy="5301343"/>
          </a:xfrm>
        </p:spPr>
        <p:txBody>
          <a:bodyPr vert="eaVert"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9B8ADCE9-2746-4109-93AE-44EE791AF1DC}" type="datetime1">
              <a:rPr lang="es-ES" noProof="0" smtClean="0"/>
              <a:pPr rtl="0"/>
              <a:t>28/09/2018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E31375A4-56A4-47D6-9801-1991572033F7}" type="slidenum">
              <a:rPr lang="es-ES" noProof="0" smtClean="0"/>
              <a:pPr rtl="0"/>
              <a:t>‹Nº›</a:t>
            </a:fld>
            <a:endParaRPr lang="es-ES" noProof="0"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pie de página 4"/>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4" name="Marcador de posición de fecha 3"/>
          <p:cNvSpPr>
            <a:spLocks noGrp="1"/>
          </p:cNvSpPr>
          <p:nvPr>
            <p:ph type="dt" sz="half" idx="10"/>
          </p:nvPr>
        </p:nvSpPr>
        <p:spPr/>
        <p:txBody>
          <a:bodyPr rtlCol="0"/>
          <a:lstStyle/>
          <a:p>
            <a:pPr rtl="0"/>
            <a:fld id="{F02BC022-307C-4A17-8ECE-8018BAABE805}" type="datetime1">
              <a:rPr lang="es-ES" noProof="0" smtClean="0"/>
              <a:pPr rtl="0"/>
              <a:t>28/09/2018</a:t>
            </a:fld>
            <a:endParaRPr lang="es-ES" noProof="0" dirty="0"/>
          </a:p>
        </p:txBody>
      </p:sp>
      <p:sp>
        <p:nvSpPr>
          <p:cNvPr id="6" name="Marcador de posición de número de diapositiva 5"/>
          <p:cNvSpPr>
            <a:spLocks noGrp="1"/>
          </p:cNvSpPr>
          <p:nvPr>
            <p:ph type="sldNum" sz="quarter" idx="12"/>
          </p:nvPr>
        </p:nvSpPr>
        <p:spPr/>
        <p:txBody>
          <a:bodyPr rtlCol="0"/>
          <a:lstStyle/>
          <a:p>
            <a:pPr rtl="0"/>
            <a:fld id="{E31375A4-56A4-47D6-9801-1991572033F7}" type="slidenum">
              <a:rPr lang="es-ES" noProof="0" smtClean="0"/>
              <a:pPr rtl="0"/>
              <a:t>‹Nº›</a:t>
            </a:fld>
            <a:endParaRPr lang="es-ES" noProof="0"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gradFill flip="none" rotWithShape="1">
          <a:gsLst>
            <a:gs pos="0">
              <a:schemeClr val="accent1"/>
            </a:gs>
            <a:gs pos="97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7" name="Grupo 6"/>
          <p:cNvGrpSpPr/>
          <p:nvPr userDrawn="1"/>
        </p:nvGrpSpPr>
        <p:grpSpPr bwMode="hidden">
          <a:xfrm>
            <a:off x="-1" y="0"/>
            <a:ext cx="9144002" cy="6858000"/>
            <a:chOff x="-1" y="0"/>
            <a:chExt cx="12192002" cy="6858000"/>
          </a:xfrm>
        </p:grpSpPr>
        <p:cxnSp>
          <p:nvCxnSpPr>
            <p:cNvPr id="8" name="Conector recto 7"/>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 name="Conector recto 8"/>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Conector recto 19"/>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Conector recto 22"/>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4" name="Grupo 23"/>
            <p:cNvGrpSpPr/>
            <p:nvPr userDrawn="1"/>
          </p:nvGrpSpPr>
          <p:grpSpPr bwMode="hidden">
            <a:xfrm>
              <a:off x="-1" y="0"/>
              <a:ext cx="12192001" cy="6858000"/>
              <a:chOff x="-1" y="0"/>
              <a:chExt cx="12192001" cy="6858000"/>
            </a:xfrm>
          </p:grpSpPr>
          <p:cxnSp>
            <p:nvCxnSpPr>
              <p:cNvPr id="42" name="Conector recto 41"/>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Conector recto 42"/>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Conector recto 43"/>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Conector recto 44"/>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Conector recto 45"/>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7" name="Grupo 46"/>
              <p:cNvGrpSpPr/>
              <p:nvPr/>
            </p:nvGrpSpPr>
            <p:grpSpPr bwMode="hidden">
              <a:xfrm>
                <a:off x="6327885" y="0"/>
                <a:ext cx="5864115" cy="5898673"/>
                <a:chOff x="6327885" y="0"/>
                <a:chExt cx="5864115" cy="5898673"/>
              </a:xfrm>
            </p:grpSpPr>
            <p:cxnSp>
              <p:nvCxnSpPr>
                <p:cNvPr id="53" name="Conector recto 52"/>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Conector recto 53"/>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Conector recto 54"/>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Conector recto 55"/>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Conector recto 56"/>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8" name="Conector recto 47"/>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9" name="Conector recto 48"/>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Conector recto 49"/>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Conector recto 50"/>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Conector recto 51"/>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upo 24"/>
            <p:cNvGrpSpPr/>
            <p:nvPr userDrawn="1"/>
          </p:nvGrpSpPr>
          <p:grpSpPr bwMode="hidden">
            <a:xfrm flipH="1">
              <a:off x="0" y="0"/>
              <a:ext cx="12192001" cy="6858000"/>
              <a:chOff x="-1" y="0"/>
              <a:chExt cx="12192001" cy="6858000"/>
            </a:xfrm>
          </p:grpSpPr>
          <p:cxnSp>
            <p:nvCxnSpPr>
              <p:cNvPr id="26" name="Conector recto 25"/>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7" name="Conector recto 26"/>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Conector recto 27"/>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Conector recto 28"/>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1" name="Grupo 30"/>
              <p:cNvGrpSpPr/>
              <p:nvPr/>
            </p:nvGrpSpPr>
            <p:grpSpPr bwMode="hidden">
              <a:xfrm>
                <a:off x="6327885" y="0"/>
                <a:ext cx="5864115" cy="5898673"/>
                <a:chOff x="6327885" y="0"/>
                <a:chExt cx="5864115" cy="5898673"/>
              </a:xfrm>
            </p:grpSpPr>
            <p:cxnSp>
              <p:nvCxnSpPr>
                <p:cNvPr id="37" name="Conector recto 36"/>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Conector recto 37"/>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Conector recto 38"/>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Conector recto 39"/>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Conector recto 40"/>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2" name="Conector recto 31"/>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3" name="Conector recto 32"/>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Conector recto 33"/>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Conector recto 35"/>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Título 1"/>
          <p:cNvSpPr>
            <a:spLocks noGrp="1"/>
          </p:cNvSpPr>
          <p:nvPr>
            <p:ph type="title"/>
          </p:nvPr>
        </p:nvSpPr>
        <p:spPr>
          <a:xfrm>
            <a:off x="971550" y="2541573"/>
            <a:ext cx="7200900" cy="2743200"/>
          </a:xfrm>
        </p:spPr>
        <p:txBody>
          <a:bodyPr rtlCol="0" anchor="b">
            <a:normAutofit/>
          </a:bodyPr>
          <a:lstStyle>
            <a:lvl1pPr>
              <a:lnSpc>
                <a:spcPct val="85000"/>
              </a:lnSpc>
              <a:defRPr sz="6000" cap="none" baseline="0">
                <a:solidFill>
                  <a:schemeClr val="tx1"/>
                </a:solidFill>
              </a:defRPr>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971550" y="5431536"/>
            <a:ext cx="7200900" cy="457200"/>
          </a:xfrm>
        </p:spPr>
        <p:txBody>
          <a:bodyPr rtlCol="0">
            <a:normAutofit/>
          </a:bodyPr>
          <a:lstStyle>
            <a:lvl1pPr marL="0" indent="0">
              <a:spcBef>
                <a:spcPts val="0"/>
              </a:spcBef>
              <a:buNone/>
              <a:defRPr sz="2000" b="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es-ES" noProof="0" smtClean="0"/>
              <a:t>Haga clic para modificar el estilo de texto del patrón</a:t>
            </a:r>
          </a:p>
        </p:txBody>
      </p:sp>
      <p:cxnSp>
        <p:nvCxnSpPr>
          <p:cNvPr id="58" name="Conector recto 57"/>
          <p:cNvCxnSpPr/>
          <p:nvPr userDrawn="1"/>
        </p:nvCxnSpPr>
        <p:spPr>
          <a:xfrm>
            <a:off x="971550" y="5294175"/>
            <a:ext cx="72009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7780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sz="half" idx="1"/>
          </p:nvPr>
        </p:nvSpPr>
        <p:spPr>
          <a:xfrm>
            <a:off x="971550" y="1981200"/>
            <a:ext cx="3429000" cy="3810001"/>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contenido 3"/>
          <p:cNvSpPr>
            <a:spLocks noGrp="1"/>
          </p:cNvSpPr>
          <p:nvPr>
            <p:ph sz="half" idx="2"/>
          </p:nvPr>
        </p:nvSpPr>
        <p:spPr>
          <a:xfrm>
            <a:off x="4743450" y="1981200"/>
            <a:ext cx="3429000" cy="3810001"/>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6" name="Marcador de posición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5" name="Marcador de posición de fecha 4"/>
          <p:cNvSpPr>
            <a:spLocks noGrp="1"/>
          </p:cNvSpPr>
          <p:nvPr>
            <p:ph type="dt" sz="half" idx="10"/>
          </p:nvPr>
        </p:nvSpPr>
        <p:spPr/>
        <p:txBody>
          <a:bodyPr rtlCol="0"/>
          <a:lstStyle/>
          <a:p>
            <a:pPr rtl="0"/>
            <a:fld id="{18462D9E-4F32-418B-903F-7C9AD8E728F8}" type="datetime1">
              <a:rPr lang="es-ES" noProof="0" smtClean="0"/>
              <a:pPr rtl="0"/>
              <a:t>28/09/2018</a:t>
            </a:fld>
            <a:endParaRPr lang="es-ES" noProof="0" dirty="0"/>
          </a:p>
        </p:txBody>
      </p:sp>
      <p:sp>
        <p:nvSpPr>
          <p:cNvPr id="7" name="Marcador de posición de número de diapositiva 6"/>
          <p:cNvSpPr>
            <a:spLocks noGrp="1"/>
          </p:cNvSpPr>
          <p:nvPr>
            <p:ph type="sldNum" sz="quarter" idx="12"/>
          </p:nvPr>
        </p:nvSpPr>
        <p:spPr/>
        <p:txBody>
          <a:bodyPr rtlCol="0"/>
          <a:lstStyle/>
          <a:p>
            <a:pPr rtl="0"/>
            <a:fld id="{E31375A4-56A4-47D6-9801-1991572033F7}" type="slidenum">
              <a:rPr lang="es-ES" noProof="0" smtClean="0"/>
              <a:pPr rtl="0"/>
              <a:t>‹Nº›</a:t>
            </a:fld>
            <a:endParaRPr lang="es-ES" noProof="0"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971550" y="1818322"/>
            <a:ext cx="3429000" cy="641350"/>
          </a:xfrm>
        </p:spPr>
        <p:txBody>
          <a:bodyPr rtlCol="0"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4" name="Marcador de posición de contenido 3"/>
          <p:cNvSpPr>
            <a:spLocks noGrp="1"/>
          </p:cNvSpPr>
          <p:nvPr>
            <p:ph sz="half" idx="2"/>
          </p:nvPr>
        </p:nvSpPr>
        <p:spPr>
          <a:xfrm>
            <a:off x="971550" y="2503714"/>
            <a:ext cx="3429000" cy="3287487"/>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texto 4"/>
          <p:cNvSpPr>
            <a:spLocks noGrp="1"/>
          </p:cNvSpPr>
          <p:nvPr>
            <p:ph type="body" sz="quarter" idx="3"/>
          </p:nvPr>
        </p:nvSpPr>
        <p:spPr>
          <a:xfrm>
            <a:off x="4743450" y="1818322"/>
            <a:ext cx="3429000" cy="641350"/>
          </a:xfrm>
        </p:spPr>
        <p:txBody>
          <a:bodyPr rtlCol="0"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smtClean="0"/>
              <a:t>Haga clic para modificar el estilo de texto del patrón</a:t>
            </a:r>
          </a:p>
        </p:txBody>
      </p:sp>
      <p:sp>
        <p:nvSpPr>
          <p:cNvPr id="6" name="Marcador de posición de contenido 5"/>
          <p:cNvSpPr>
            <a:spLocks noGrp="1"/>
          </p:cNvSpPr>
          <p:nvPr>
            <p:ph sz="quarter" idx="4"/>
          </p:nvPr>
        </p:nvSpPr>
        <p:spPr>
          <a:xfrm>
            <a:off x="4743450" y="2503714"/>
            <a:ext cx="3429000" cy="3287487"/>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8" name="Marcador de posición de pie de página 7"/>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7" name="Marcador de posición de fecha 6"/>
          <p:cNvSpPr>
            <a:spLocks noGrp="1"/>
          </p:cNvSpPr>
          <p:nvPr>
            <p:ph type="dt" sz="half" idx="10"/>
          </p:nvPr>
        </p:nvSpPr>
        <p:spPr/>
        <p:txBody>
          <a:bodyPr rtlCol="0"/>
          <a:lstStyle/>
          <a:p>
            <a:pPr rtl="0"/>
            <a:fld id="{4928A51F-FBD3-41FB-89C1-BA983868FB20}" type="datetime1">
              <a:rPr lang="es-ES" noProof="0" smtClean="0"/>
              <a:pPr rtl="0"/>
              <a:t>28/09/2018</a:t>
            </a:fld>
            <a:endParaRPr lang="es-ES" noProof="0" dirty="0"/>
          </a:p>
        </p:txBody>
      </p:sp>
      <p:sp>
        <p:nvSpPr>
          <p:cNvPr id="9" name="Marcador de posición de número de diapositiva 8"/>
          <p:cNvSpPr>
            <a:spLocks noGrp="1"/>
          </p:cNvSpPr>
          <p:nvPr>
            <p:ph type="sldNum" sz="quarter" idx="12"/>
          </p:nvPr>
        </p:nvSpPr>
        <p:spPr/>
        <p:txBody>
          <a:bodyPr rtlCol="0"/>
          <a:lstStyle/>
          <a:p>
            <a:pPr rtl="0"/>
            <a:fld id="{E31375A4-56A4-47D6-9801-1991572033F7}" type="slidenum">
              <a:rPr lang="es-ES" noProof="0" smtClean="0"/>
              <a:pPr rtl="0"/>
              <a:t>‹Nº›</a:t>
            </a:fld>
            <a:endParaRPr lang="es-ES" noProof="0"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4" name="Marcador de posición de pie de página 3"/>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3" name="Marcador de posición de fecha 2"/>
          <p:cNvSpPr>
            <a:spLocks noGrp="1"/>
          </p:cNvSpPr>
          <p:nvPr>
            <p:ph type="dt" sz="half" idx="10"/>
          </p:nvPr>
        </p:nvSpPr>
        <p:spPr/>
        <p:txBody>
          <a:bodyPr rtlCol="0"/>
          <a:lstStyle/>
          <a:p>
            <a:pPr rtl="0"/>
            <a:fld id="{1FF4E612-CD29-443D-90FA-23CF62D2F102}" type="datetime1">
              <a:rPr lang="es-ES" noProof="0" smtClean="0"/>
              <a:pPr rtl="0"/>
              <a:t>28/09/2018</a:t>
            </a:fld>
            <a:endParaRPr lang="es-ES" noProof="0" dirty="0"/>
          </a:p>
        </p:txBody>
      </p:sp>
      <p:sp>
        <p:nvSpPr>
          <p:cNvPr id="5" name="Marcador de posición de número de diapositiva 4"/>
          <p:cNvSpPr>
            <a:spLocks noGrp="1"/>
          </p:cNvSpPr>
          <p:nvPr>
            <p:ph type="sldNum" sz="quarter" idx="12"/>
          </p:nvPr>
        </p:nvSpPr>
        <p:spPr/>
        <p:txBody>
          <a:bodyPr rtlCol="0"/>
          <a:lstStyle/>
          <a:p>
            <a:pPr rtl="0"/>
            <a:fld id="{E31375A4-56A4-47D6-9801-1991572033F7}" type="slidenum">
              <a:rPr lang="es-ES" noProof="0" smtClean="0"/>
              <a:pPr rtl="0"/>
              <a:t>‹Nº›</a:t>
            </a:fld>
            <a:endParaRPr lang="es-ES" noProof="0"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grpSp>
        <p:nvGrpSpPr>
          <p:cNvPr id="161" name="Grupo 160"/>
          <p:cNvGrpSpPr/>
          <p:nvPr userDrawn="1"/>
        </p:nvGrpSpPr>
        <p:grpSpPr bwMode="hidden">
          <a:xfrm>
            <a:off x="-1" y="0"/>
            <a:ext cx="9144002" cy="6858000"/>
            <a:chOff x="-1" y="0"/>
            <a:chExt cx="12192002" cy="6858000"/>
          </a:xfrm>
        </p:grpSpPr>
        <p:cxnSp>
          <p:nvCxnSpPr>
            <p:cNvPr id="162" name="Conector recto 161"/>
            <p:cNvCxnSpPr/>
            <p:nvPr/>
          </p:nvCxnSpPr>
          <p:spPr bwMode="hidden">
            <a:xfrm>
              <a:off x="61019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3" name="Conector recto 162"/>
            <p:cNvCxnSpPr/>
            <p:nvPr/>
          </p:nvCxnSpPr>
          <p:spPr bwMode="hidden">
            <a:xfrm>
              <a:off x="182933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4" name="Conector recto 163"/>
            <p:cNvCxnSpPr/>
            <p:nvPr/>
          </p:nvCxnSpPr>
          <p:spPr bwMode="hidden">
            <a:xfrm>
              <a:off x="304847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5" name="Conector recto 164"/>
            <p:cNvCxnSpPr/>
            <p:nvPr/>
          </p:nvCxnSpPr>
          <p:spPr bwMode="hidden">
            <a:xfrm>
              <a:off x="426760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6" name="Conector recto 165"/>
            <p:cNvCxnSpPr/>
            <p:nvPr/>
          </p:nvCxnSpPr>
          <p:spPr bwMode="hidden">
            <a:xfrm>
              <a:off x="548674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7" name="Conector recto 166"/>
            <p:cNvCxnSpPr/>
            <p:nvPr/>
          </p:nvCxnSpPr>
          <p:spPr bwMode="hidden">
            <a:xfrm>
              <a:off x="670588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8" name="Conector recto 167"/>
            <p:cNvCxnSpPr/>
            <p:nvPr/>
          </p:nvCxnSpPr>
          <p:spPr bwMode="hidden">
            <a:xfrm>
              <a:off x="792502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9" name="Conector recto 168"/>
            <p:cNvCxnSpPr/>
            <p:nvPr/>
          </p:nvCxnSpPr>
          <p:spPr bwMode="hidden">
            <a:xfrm>
              <a:off x="914416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0" name="Conector recto 169"/>
            <p:cNvCxnSpPr/>
            <p:nvPr/>
          </p:nvCxnSpPr>
          <p:spPr bwMode="hidden">
            <a:xfrm>
              <a:off x="1036329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1" name="Conector recto 170"/>
            <p:cNvCxnSpPr/>
            <p:nvPr/>
          </p:nvCxnSpPr>
          <p:spPr bwMode="hidden">
            <a:xfrm>
              <a:off x="1158243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2" name="Conector recto 171"/>
            <p:cNvCxnSpPr/>
            <p:nvPr/>
          </p:nvCxnSpPr>
          <p:spPr bwMode="hidden">
            <a:xfrm>
              <a:off x="2819" y="38648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3" name="Conector recto 172"/>
            <p:cNvCxnSpPr/>
            <p:nvPr/>
          </p:nvCxnSpPr>
          <p:spPr bwMode="hidden">
            <a:xfrm>
              <a:off x="2819" y="1611181"/>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4" name="Conector recto 173"/>
            <p:cNvCxnSpPr/>
            <p:nvPr/>
          </p:nvCxnSpPr>
          <p:spPr bwMode="hidden">
            <a:xfrm>
              <a:off x="2819" y="2835877"/>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5" name="Conector recto 174"/>
            <p:cNvCxnSpPr/>
            <p:nvPr/>
          </p:nvCxnSpPr>
          <p:spPr bwMode="hidden">
            <a:xfrm>
              <a:off x="2819" y="4060573"/>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6" name="Conector recto 175"/>
            <p:cNvCxnSpPr/>
            <p:nvPr/>
          </p:nvCxnSpPr>
          <p:spPr bwMode="hidden">
            <a:xfrm>
              <a:off x="2819" y="5285269"/>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7" name="Conector recto 176"/>
            <p:cNvCxnSpPr/>
            <p:nvPr/>
          </p:nvCxnSpPr>
          <p:spPr bwMode="hidden">
            <a:xfrm>
              <a:off x="2819" y="650996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78" name="Grupo 177"/>
            <p:cNvGrpSpPr/>
            <p:nvPr userDrawn="1"/>
          </p:nvGrpSpPr>
          <p:grpSpPr bwMode="hidden">
            <a:xfrm>
              <a:off x="-1" y="0"/>
              <a:ext cx="12192001" cy="6858000"/>
              <a:chOff x="-1" y="0"/>
              <a:chExt cx="12192001" cy="6858000"/>
            </a:xfrm>
          </p:grpSpPr>
          <p:cxnSp>
            <p:nvCxnSpPr>
              <p:cNvPr id="196" name="Conector recto 195"/>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7" name="Conector recto 196"/>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8" name="Conector recto 197"/>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9" name="Conector recto 198"/>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0" name="Conector recto 199"/>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201" name="Grupo 200"/>
              <p:cNvGrpSpPr/>
              <p:nvPr/>
            </p:nvGrpSpPr>
            <p:grpSpPr bwMode="hidden">
              <a:xfrm>
                <a:off x="6327885" y="0"/>
                <a:ext cx="5864115" cy="5898673"/>
                <a:chOff x="6327885" y="0"/>
                <a:chExt cx="5864115" cy="5898673"/>
              </a:xfrm>
            </p:grpSpPr>
            <p:cxnSp>
              <p:nvCxnSpPr>
                <p:cNvPr id="207" name="Conector recto 206"/>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8" name="Conector recto 207"/>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9" name="Conector recto 208"/>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0" name="Conector recto 209"/>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1" name="Conector recto 210"/>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202" name="Conector recto 201"/>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3" name="Conector recto 202"/>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4" name="Conector recto 203"/>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5" name="Conector recto 204"/>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6" name="Conector recto 205"/>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Grupo 178"/>
            <p:cNvGrpSpPr/>
            <p:nvPr userDrawn="1"/>
          </p:nvGrpSpPr>
          <p:grpSpPr bwMode="hidden">
            <a:xfrm flipH="1">
              <a:off x="0" y="0"/>
              <a:ext cx="12192001" cy="6858000"/>
              <a:chOff x="-1" y="0"/>
              <a:chExt cx="12192001" cy="6858000"/>
            </a:xfrm>
          </p:grpSpPr>
          <p:cxnSp>
            <p:nvCxnSpPr>
              <p:cNvPr id="180" name="Conector recto 179"/>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1" name="Conector recto 180"/>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2" name="Conector recto 181"/>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3" name="Conector recto 182"/>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4" name="Conector recto 183"/>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85" name="Grupo 184"/>
              <p:cNvGrpSpPr/>
              <p:nvPr/>
            </p:nvGrpSpPr>
            <p:grpSpPr bwMode="hidden">
              <a:xfrm>
                <a:off x="6327885" y="0"/>
                <a:ext cx="5864115" cy="5898673"/>
                <a:chOff x="6327885" y="0"/>
                <a:chExt cx="5864115" cy="5898673"/>
              </a:xfrm>
            </p:grpSpPr>
            <p:cxnSp>
              <p:nvCxnSpPr>
                <p:cNvPr id="191" name="Conector recto 190"/>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2" name="Conector recto 191"/>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3" name="Conector recto 192"/>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4" name="Conector recto 193"/>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5" name="Conector recto 194"/>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186" name="Conector recto 185"/>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7" name="Conector recto 186"/>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8" name="Conector recto 187"/>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9" name="Conector recto 188"/>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0" name="Conector recto 189"/>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sp>
        <p:nvSpPr>
          <p:cNvPr id="213" name="Marcador de posición de pie de página 212"/>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212" name="Marcador de posición de fecha 211"/>
          <p:cNvSpPr>
            <a:spLocks noGrp="1"/>
          </p:cNvSpPr>
          <p:nvPr>
            <p:ph type="dt" sz="half" idx="10"/>
          </p:nvPr>
        </p:nvSpPr>
        <p:spPr/>
        <p:txBody>
          <a:bodyPr rtlCol="0"/>
          <a:lstStyle/>
          <a:p>
            <a:pPr rtl="0"/>
            <a:fld id="{2240C2A6-AF01-4DD1-94C7-453C3ED9264F}" type="datetime1">
              <a:rPr lang="es-ES" noProof="0" smtClean="0"/>
              <a:pPr rtl="0"/>
              <a:t>28/09/2018</a:t>
            </a:fld>
            <a:endParaRPr lang="es-ES" noProof="0" dirty="0"/>
          </a:p>
        </p:txBody>
      </p:sp>
      <p:sp>
        <p:nvSpPr>
          <p:cNvPr id="214" name="Marcador de posición de número de diapositiva 213"/>
          <p:cNvSpPr>
            <a:spLocks noGrp="1"/>
          </p:cNvSpPr>
          <p:nvPr>
            <p:ph type="sldNum" sz="quarter" idx="12"/>
          </p:nvPr>
        </p:nvSpPr>
        <p:spPr/>
        <p:txBody>
          <a:bodyPr rtlCol="0"/>
          <a:lstStyle/>
          <a:p>
            <a:pPr rtl="0"/>
            <a:fld id="{E31375A4-56A4-47D6-9801-1991572033F7}" type="slidenum">
              <a:rPr lang="es-ES" noProof="0" smtClean="0"/>
              <a:pPr rtl="0"/>
              <a:t>‹Nº›</a:t>
            </a:fld>
            <a:endParaRPr lang="es-ES" noProof="0"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leyenda">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9" name="Grupo 8"/>
          <p:cNvGrpSpPr/>
          <p:nvPr userDrawn="1"/>
        </p:nvGrpSpPr>
        <p:grpSpPr bwMode="hidden">
          <a:xfrm>
            <a:off x="-1" y="0"/>
            <a:ext cx="9144002" cy="6858000"/>
            <a:chOff x="-1" y="0"/>
            <a:chExt cx="12192002" cy="6858000"/>
          </a:xfrm>
        </p:grpSpPr>
        <p:cxnSp>
          <p:nvCxnSpPr>
            <p:cNvPr id="10" name="Conector recto 9"/>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Conector recto 19"/>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Conector recto 22"/>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5" name="Conector recto 24"/>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6" name="Grupo 25"/>
            <p:cNvGrpSpPr/>
            <p:nvPr userDrawn="1"/>
          </p:nvGrpSpPr>
          <p:grpSpPr bwMode="hidden">
            <a:xfrm>
              <a:off x="-1" y="0"/>
              <a:ext cx="12192001" cy="6858000"/>
              <a:chOff x="-1" y="0"/>
              <a:chExt cx="12192001" cy="6858000"/>
            </a:xfrm>
          </p:grpSpPr>
          <p:cxnSp>
            <p:nvCxnSpPr>
              <p:cNvPr id="44" name="Conector recto 43"/>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Conector recto 44"/>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Conector recto 45"/>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Conector recto 46"/>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8" name="Conector recto 47"/>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9" name="Grupo 48"/>
              <p:cNvGrpSpPr/>
              <p:nvPr/>
            </p:nvGrpSpPr>
            <p:grpSpPr bwMode="hidden">
              <a:xfrm>
                <a:off x="6327885" y="0"/>
                <a:ext cx="5864115" cy="5898673"/>
                <a:chOff x="6327885" y="0"/>
                <a:chExt cx="5864115" cy="5898673"/>
              </a:xfrm>
            </p:grpSpPr>
            <p:cxnSp>
              <p:nvCxnSpPr>
                <p:cNvPr id="55" name="Conector recto 54"/>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Conector recto 55"/>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Conector recto 56"/>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Conector recto 57"/>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9" name="Conector recto 58"/>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50" name="Conector recto 49"/>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Conector recto 50"/>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Conector recto 51"/>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Conector recto 52"/>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Conector recto 53"/>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upo 26"/>
            <p:cNvGrpSpPr/>
            <p:nvPr userDrawn="1"/>
          </p:nvGrpSpPr>
          <p:grpSpPr bwMode="hidden">
            <a:xfrm flipH="1">
              <a:off x="0" y="0"/>
              <a:ext cx="12192001" cy="6858000"/>
              <a:chOff x="-1" y="0"/>
              <a:chExt cx="12192001" cy="6858000"/>
            </a:xfrm>
          </p:grpSpPr>
          <p:cxnSp>
            <p:nvCxnSpPr>
              <p:cNvPr id="28" name="Conector recto 27"/>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Conector recto 28"/>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2" name="Conector recto 31"/>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3" name="Grupo 32"/>
              <p:cNvGrpSpPr/>
              <p:nvPr/>
            </p:nvGrpSpPr>
            <p:grpSpPr bwMode="hidden">
              <a:xfrm>
                <a:off x="6327885" y="0"/>
                <a:ext cx="5864115" cy="5898673"/>
                <a:chOff x="6327885" y="0"/>
                <a:chExt cx="5864115" cy="5898673"/>
              </a:xfrm>
            </p:grpSpPr>
            <p:cxnSp>
              <p:nvCxnSpPr>
                <p:cNvPr id="39" name="Conector recto 38"/>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Conector recto 39"/>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Conector recto 40"/>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Conector recto 41"/>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Conector recto 42"/>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4" name="Conector recto 33"/>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Conector recto 35"/>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Conector recto 36"/>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Conector recto 37"/>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7" name="Rectángulo 6"/>
          <p:cNvSpPr/>
          <p:nvPr userDrawn="1"/>
        </p:nvSpPr>
        <p:spPr>
          <a:xfrm>
            <a:off x="0" y="0"/>
            <a:ext cx="54864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title"/>
          </p:nvPr>
        </p:nvSpPr>
        <p:spPr>
          <a:xfrm>
            <a:off x="5934864" y="571500"/>
            <a:ext cx="2743200" cy="2197100"/>
          </a:xfrm>
        </p:spPr>
        <p:txBody>
          <a:bodyPr rtlCol="0" anchor="b">
            <a:normAutofit/>
          </a:bodyPr>
          <a:lstStyle>
            <a:lvl1pPr>
              <a:defRPr sz="2600">
                <a:solidFill>
                  <a:schemeClr val="bg1"/>
                </a:solidFill>
              </a:defRPr>
            </a:lvl1pPr>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a:xfrm>
            <a:off x="407398" y="571500"/>
            <a:ext cx="4663440" cy="5715000"/>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es-ES" noProof="0" smtClean="0"/>
              <a:t>Haga clic para modificar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texto 3"/>
          <p:cNvSpPr>
            <a:spLocks noGrp="1"/>
          </p:cNvSpPr>
          <p:nvPr>
            <p:ph type="body" sz="half" idx="2"/>
          </p:nvPr>
        </p:nvSpPr>
        <p:spPr>
          <a:xfrm>
            <a:off x="5934864" y="2995012"/>
            <a:ext cx="2743200" cy="2285950"/>
          </a:xfrm>
        </p:spPr>
        <p:txBody>
          <a:bodyPr rtlCol="0">
            <a:normAutofit/>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smtClean="0"/>
              <a:t>Haga clic para modificar el estilo de texto del patrón</a:t>
            </a:r>
          </a:p>
        </p:txBody>
      </p:sp>
      <p:cxnSp>
        <p:nvCxnSpPr>
          <p:cNvPr id="60" name="Conector recto 59"/>
          <p:cNvCxnSpPr/>
          <p:nvPr userDrawn="1"/>
        </p:nvCxnSpPr>
        <p:spPr>
          <a:xfrm>
            <a:off x="5942317" y="2895600"/>
            <a:ext cx="274448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Marcador de posición de pie de página 5"/>
          <p:cNvSpPr>
            <a:spLocks noGrp="1"/>
          </p:cNvSpPr>
          <p:nvPr>
            <p:ph type="ftr" sz="quarter" idx="11"/>
          </p:nvPr>
        </p:nvSpPr>
        <p:spPr/>
        <p:txBody>
          <a:bodyPr rtlCol="0"/>
          <a:lstStyle/>
          <a:p>
            <a:pPr rtl="0"/>
            <a:r>
              <a:rPr lang="es-ES" noProof="0" dirty="0" smtClean="0"/>
              <a:t>Agregar un pie de página</a:t>
            </a:r>
            <a:endParaRPr lang="es-ES" noProof="0" dirty="0"/>
          </a:p>
        </p:txBody>
      </p:sp>
      <p:sp>
        <p:nvSpPr>
          <p:cNvPr id="5" name="Marcador de posición de fecha 4"/>
          <p:cNvSpPr>
            <a:spLocks noGrp="1"/>
          </p:cNvSpPr>
          <p:nvPr>
            <p:ph type="dt" sz="half" idx="10"/>
          </p:nvPr>
        </p:nvSpPr>
        <p:spPr/>
        <p:txBody>
          <a:bodyPr rtlCol="0"/>
          <a:lstStyle>
            <a:lvl1pPr>
              <a:defRPr>
                <a:solidFill>
                  <a:schemeClr val="bg1"/>
                </a:solidFill>
              </a:defRPr>
            </a:lvl1pPr>
          </a:lstStyle>
          <a:p>
            <a:pPr rtl="0"/>
            <a:fld id="{3492F1B4-63C4-4019-9F7F-8F2DD95C80A5}" type="datetime1">
              <a:rPr lang="es-ES" noProof="0" smtClean="0"/>
              <a:pPr rtl="0"/>
              <a:t>28/09/2018</a:t>
            </a:fld>
            <a:endParaRPr lang="es-ES" noProof="0" dirty="0"/>
          </a:p>
        </p:txBody>
      </p:sp>
      <p:sp>
        <p:nvSpPr>
          <p:cNvPr id="8" name="Marcador de posición de número de diapositiva 7"/>
          <p:cNvSpPr>
            <a:spLocks noGrp="1"/>
          </p:cNvSpPr>
          <p:nvPr>
            <p:ph type="sldNum" sz="quarter" idx="12"/>
          </p:nvPr>
        </p:nvSpPr>
        <p:spPr/>
        <p:txBody>
          <a:bodyPr rtlCol="0"/>
          <a:lstStyle>
            <a:lvl1pPr>
              <a:defRPr>
                <a:solidFill>
                  <a:schemeClr val="bg1"/>
                </a:solidFill>
              </a:defRPr>
            </a:lvl1pPr>
          </a:lstStyle>
          <a:p>
            <a:pPr rtl="0"/>
            <a:fld id="{E31375A4-56A4-47D6-9801-1991572033F7}" type="slidenum">
              <a:rPr lang="es-ES" noProof="0" smtClean="0"/>
              <a:pPr rtl="0"/>
              <a:t>‹Nº›</a:t>
            </a:fld>
            <a:endParaRPr lang="es-ES" noProof="0"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leyenda">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8" name="Grupo 7"/>
          <p:cNvGrpSpPr/>
          <p:nvPr/>
        </p:nvGrpSpPr>
        <p:grpSpPr bwMode="hidden">
          <a:xfrm>
            <a:off x="-1" y="0"/>
            <a:ext cx="9144002" cy="6858000"/>
            <a:chOff x="-1" y="0"/>
            <a:chExt cx="12192002" cy="6858000"/>
          </a:xfrm>
        </p:grpSpPr>
        <p:cxnSp>
          <p:nvCxnSpPr>
            <p:cNvPr id="9" name="Conector recto 8"/>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cto 9"/>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Conector recto 10"/>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Conector recto 11"/>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Conector recto 12"/>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Conector recto 19"/>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Conector recto 22"/>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5" name="Grupo 24"/>
            <p:cNvGrpSpPr/>
            <p:nvPr/>
          </p:nvGrpSpPr>
          <p:grpSpPr bwMode="hidden">
            <a:xfrm>
              <a:off x="-1" y="0"/>
              <a:ext cx="12192001" cy="6858000"/>
              <a:chOff x="-1" y="0"/>
              <a:chExt cx="12192001" cy="6858000"/>
            </a:xfrm>
          </p:grpSpPr>
          <p:cxnSp>
            <p:nvCxnSpPr>
              <p:cNvPr id="43" name="Conector recto 42"/>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Conector recto 43"/>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Conector recto 44"/>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Conector recto 45"/>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Conector recto 46"/>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8" name="Grupo 47"/>
              <p:cNvGrpSpPr/>
              <p:nvPr/>
            </p:nvGrpSpPr>
            <p:grpSpPr bwMode="hidden">
              <a:xfrm>
                <a:off x="6327885" y="0"/>
                <a:ext cx="5864115" cy="5898673"/>
                <a:chOff x="6327885" y="0"/>
                <a:chExt cx="5864115" cy="5898673"/>
              </a:xfrm>
            </p:grpSpPr>
            <p:cxnSp>
              <p:nvCxnSpPr>
                <p:cNvPr id="54" name="Conector recto 53"/>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Conector recto 54"/>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Conector recto 55"/>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Conector recto 56"/>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Conector recto 57"/>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9" name="Conector recto 48"/>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Conector recto 49"/>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Conector recto 50"/>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Conector recto 51"/>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Conector recto 52"/>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upo 25"/>
            <p:cNvGrpSpPr/>
            <p:nvPr/>
          </p:nvGrpSpPr>
          <p:grpSpPr bwMode="hidden">
            <a:xfrm flipH="1">
              <a:off x="0" y="0"/>
              <a:ext cx="12192001" cy="6858000"/>
              <a:chOff x="-1" y="0"/>
              <a:chExt cx="12192001" cy="6858000"/>
            </a:xfrm>
          </p:grpSpPr>
          <p:cxnSp>
            <p:nvCxnSpPr>
              <p:cNvPr id="27" name="Conector recto 26"/>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Conector recto 27"/>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Conector recto 28"/>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2" name="Grupo 31"/>
              <p:cNvGrpSpPr/>
              <p:nvPr/>
            </p:nvGrpSpPr>
            <p:grpSpPr bwMode="hidden">
              <a:xfrm>
                <a:off x="6327885" y="0"/>
                <a:ext cx="5864115" cy="5898673"/>
                <a:chOff x="6327885" y="0"/>
                <a:chExt cx="5864115" cy="5898673"/>
              </a:xfrm>
            </p:grpSpPr>
            <p:cxnSp>
              <p:nvCxnSpPr>
                <p:cNvPr id="38" name="Conector recto 37"/>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Conector recto 38"/>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Conector recto 39"/>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Conector recto 40"/>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Conector recto 41"/>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3" name="Conector recto 32"/>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Conector recto 33"/>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Conector recto 35"/>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Conector recto 36"/>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60" name="Rectángulo 59"/>
          <p:cNvSpPr/>
          <p:nvPr/>
        </p:nvSpPr>
        <p:spPr>
          <a:xfrm>
            <a:off x="0" y="0"/>
            <a:ext cx="54864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cxnSp>
        <p:nvCxnSpPr>
          <p:cNvPr id="59" name="Conector recto 58"/>
          <p:cNvCxnSpPr/>
          <p:nvPr/>
        </p:nvCxnSpPr>
        <p:spPr>
          <a:xfrm>
            <a:off x="5942317" y="2895600"/>
            <a:ext cx="274448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ítulo 1"/>
          <p:cNvSpPr>
            <a:spLocks noGrp="1"/>
          </p:cNvSpPr>
          <p:nvPr>
            <p:ph type="title"/>
          </p:nvPr>
        </p:nvSpPr>
        <p:spPr>
          <a:xfrm>
            <a:off x="5932170" y="576072"/>
            <a:ext cx="2743200" cy="2194560"/>
          </a:xfrm>
        </p:spPr>
        <p:txBody>
          <a:bodyPr rtlCol="0" anchor="b">
            <a:normAutofit/>
          </a:bodyPr>
          <a:lstStyle>
            <a:lvl1pPr>
              <a:defRPr sz="2600">
                <a:solidFill>
                  <a:schemeClr val="bg1"/>
                </a:solidFill>
              </a:defRPr>
            </a:lvl1pPr>
          </a:lstStyle>
          <a:p>
            <a:pPr rtl="0"/>
            <a:r>
              <a:rPr lang="es-ES" noProof="0" smtClean="0"/>
              <a:t>Haga clic para modificar el estilo de título del patrón</a:t>
            </a:r>
            <a:endParaRPr lang="es-ES" noProof="0" dirty="0"/>
          </a:p>
        </p:txBody>
      </p:sp>
      <p:sp>
        <p:nvSpPr>
          <p:cNvPr id="3" name="Marcador de posición de imagen 2" descr="Marcador de posición vacío para agregar una imagen. Haga clic en el marcador de posición y seleccione la imagen que quiera agregar."/>
          <p:cNvSpPr>
            <a:spLocks noGrp="1"/>
          </p:cNvSpPr>
          <p:nvPr>
            <p:ph type="pic" idx="1"/>
          </p:nvPr>
        </p:nvSpPr>
        <p:spPr>
          <a:xfrm>
            <a:off x="3309" y="-159"/>
            <a:ext cx="5486400" cy="6858000"/>
          </a:xfrm>
        </p:spPr>
        <p:txBody>
          <a:bodyPr tIns="457200" rtlCol="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smtClean="0"/>
              <a:t>Haga clic en el icono para agregar una imagen</a:t>
            </a:r>
            <a:endParaRPr lang="es-ES" noProof="0" dirty="0"/>
          </a:p>
        </p:txBody>
      </p:sp>
      <p:sp>
        <p:nvSpPr>
          <p:cNvPr id="4" name="Marcador de posición de texto 3"/>
          <p:cNvSpPr>
            <a:spLocks noGrp="1"/>
          </p:cNvSpPr>
          <p:nvPr>
            <p:ph type="body" sz="half" idx="2"/>
          </p:nvPr>
        </p:nvSpPr>
        <p:spPr>
          <a:xfrm>
            <a:off x="5932170" y="2999232"/>
            <a:ext cx="2743200" cy="2286000"/>
          </a:xfrm>
        </p:spPr>
        <p:txBody>
          <a:bodyPr rtlCol="0"/>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smtClean="0"/>
              <a:t>Haga clic para modificar el estilo de texto del patrón</a:t>
            </a:r>
          </a:p>
        </p:txBody>
      </p:sp>
    </p:spTree>
    <p:extLst>
      <p:ext uri="{BB962C8B-B14F-4D97-AF65-F5344CB8AC3E}">
        <p14:creationId xmlns:p14="http://schemas.microsoft.com/office/powerpoint/2010/main" val="62031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chemeClr val="bg1"/>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grpSp>
        <p:nvGrpSpPr>
          <p:cNvPr id="96" name="Grupo 95"/>
          <p:cNvGrpSpPr/>
          <p:nvPr/>
        </p:nvGrpSpPr>
        <p:grpSpPr bwMode="hidden">
          <a:xfrm>
            <a:off x="-1" y="-195943"/>
            <a:ext cx="9144002" cy="6858000"/>
            <a:chOff x="-1" y="0"/>
            <a:chExt cx="12192002" cy="6858000"/>
          </a:xfrm>
        </p:grpSpPr>
        <p:cxnSp>
          <p:nvCxnSpPr>
            <p:cNvPr id="97" name="Conector recto 96"/>
            <p:cNvCxnSpPr/>
            <p:nvPr/>
          </p:nvCxnSpPr>
          <p:spPr bwMode="hidden">
            <a:xfrm>
              <a:off x="61019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8" name="Conector recto 97"/>
            <p:cNvCxnSpPr/>
            <p:nvPr/>
          </p:nvCxnSpPr>
          <p:spPr bwMode="hidden">
            <a:xfrm>
              <a:off x="182933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9" name="Conector recto 98"/>
            <p:cNvCxnSpPr/>
            <p:nvPr/>
          </p:nvCxnSpPr>
          <p:spPr bwMode="hidden">
            <a:xfrm>
              <a:off x="304847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0" name="Conector recto 99"/>
            <p:cNvCxnSpPr/>
            <p:nvPr/>
          </p:nvCxnSpPr>
          <p:spPr bwMode="hidden">
            <a:xfrm>
              <a:off x="426760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1" name="Conector recto 100"/>
            <p:cNvCxnSpPr/>
            <p:nvPr/>
          </p:nvCxnSpPr>
          <p:spPr bwMode="hidden">
            <a:xfrm>
              <a:off x="548674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2" name="Conector recto 101"/>
            <p:cNvCxnSpPr/>
            <p:nvPr/>
          </p:nvCxnSpPr>
          <p:spPr bwMode="hidden">
            <a:xfrm>
              <a:off x="670588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3" name="Conector recto 102"/>
            <p:cNvCxnSpPr/>
            <p:nvPr/>
          </p:nvCxnSpPr>
          <p:spPr bwMode="hidden">
            <a:xfrm>
              <a:off x="792502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4" name="Conector recto 103"/>
            <p:cNvCxnSpPr/>
            <p:nvPr/>
          </p:nvCxnSpPr>
          <p:spPr bwMode="hidden">
            <a:xfrm>
              <a:off x="914416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5" name="Conector recto 104"/>
            <p:cNvCxnSpPr/>
            <p:nvPr/>
          </p:nvCxnSpPr>
          <p:spPr bwMode="hidden">
            <a:xfrm>
              <a:off x="1036329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6" name="Conector recto 105"/>
            <p:cNvCxnSpPr/>
            <p:nvPr/>
          </p:nvCxnSpPr>
          <p:spPr bwMode="hidden">
            <a:xfrm>
              <a:off x="1158243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7" name="Conector recto 106"/>
            <p:cNvCxnSpPr/>
            <p:nvPr/>
          </p:nvCxnSpPr>
          <p:spPr bwMode="hidden">
            <a:xfrm>
              <a:off x="2819" y="38648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8" name="Conector recto 107"/>
            <p:cNvCxnSpPr/>
            <p:nvPr/>
          </p:nvCxnSpPr>
          <p:spPr bwMode="hidden">
            <a:xfrm>
              <a:off x="2819" y="1611181"/>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9" name="Conector recto 108"/>
            <p:cNvCxnSpPr/>
            <p:nvPr/>
          </p:nvCxnSpPr>
          <p:spPr bwMode="hidden">
            <a:xfrm>
              <a:off x="2819" y="2835877"/>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0" name="Conector recto 109"/>
            <p:cNvCxnSpPr/>
            <p:nvPr/>
          </p:nvCxnSpPr>
          <p:spPr bwMode="hidden">
            <a:xfrm>
              <a:off x="2819" y="4060573"/>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1" name="Conector recto 110"/>
            <p:cNvCxnSpPr/>
            <p:nvPr/>
          </p:nvCxnSpPr>
          <p:spPr bwMode="hidden">
            <a:xfrm>
              <a:off x="2819" y="5285269"/>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2" name="Conector recto 111"/>
            <p:cNvCxnSpPr/>
            <p:nvPr/>
          </p:nvCxnSpPr>
          <p:spPr bwMode="hidden">
            <a:xfrm>
              <a:off x="2819" y="650996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13" name="Grupo 112"/>
            <p:cNvGrpSpPr/>
            <p:nvPr userDrawn="1"/>
          </p:nvGrpSpPr>
          <p:grpSpPr bwMode="hidden">
            <a:xfrm>
              <a:off x="-1" y="0"/>
              <a:ext cx="12192001" cy="6858000"/>
              <a:chOff x="-1" y="0"/>
              <a:chExt cx="12192001" cy="6858000"/>
            </a:xfrm>
          </p:grpSpPr>
          <p:cxnSp>
            <p:nvCxnSpPr>
              <p:cNvPr id="131" name="Conector recto 130"/>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2" name="Conector recto 131"/>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3" name="Conector recto 132"/>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4" name="Conector recto 133"/>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5" name="Conector recto 134"/>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36" name="Grupo 135"/>
              <p:cNvGrpSpPr/>
              <p:nvPr/>
            </p:nvGrpSpPr>
            <p:grpSpPr bwMode="hidden">
              <a:xfrm>
                <a:off x="6327885" y="0"/>
                <a:ext cx="5864115" cy="5898673"/>
                <a:chOff x="6327885" y="0"/>
                <a:chExt cx="5864115" cy="5898673"/>
              </a:xfrm>
            </p:grpSpPr>
            <p:cxnSp>
              <p:nvCxnSpPr>
                <p:cNvPr id="142" name="Conector recto 141"/>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3" name="Conector recto 142"/>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4" name="Conector recto 143"/>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5" name="Conector recto 144"/>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6" name="Conector recto 145"/>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37" name="Conector recto 136"/>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8" name="Conector recto 137"/>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9" name="Conector recto 138"/>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0" name="Conector recto 139"/>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1" name="Conector recto 140"/>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upo 113"/>
            <p:cNvGrpSpPr/>
            <p:nvPr userDrawn="1"/>
          </p:nvGrpSpPr>
          <p:grpSpPr bwMode="hidden">
            <a:xfrm flipH="1">
              <a:off x="0" y="0"/>
              <a:ext cx="12192001" cy="6858000"/>
              <a:chOff x="-1" y="0"/>
              <a:chExt cx="12192001" cy="6858000"/>
            </a:xfrm>
          </p:grpSpPr>
          <p:cxnSp>
            <p:nvCxnSpPr>
              <p:cNvPr id="115" name="Conector recto 114"/>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6" name="Conector recto 115"/>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7" name="Conector recto 116"/>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8" name="Conector recto 117"/>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9" name="Conector recto 118"/>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20" name="Grupo 119"/>
              <p:cNvGrpSpPr/>
              <p:nvPr/>
            </p:nvGrpSpPr>
            <p:grpSpPr bwMode="hidden">
              <a:xfrm>
                <a:off x="6327885" y="0"/>
                <a:ext cx="5864115" cy="5898673"/>
                <a:chOff x="6327885" y="0"/>
                <a:chExt cx="5864115" cy="5898673"/>
              </a:xfrm>
            </p:grpSpPr>
            <p:cxnSp>
              <p:nvCxnSpPr>
                <p:cNvPr id="126" name="Conector recto 125"/>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7" name="Conector recto 126"/>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8" name="Conector recto 127"/>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9" name="Conector recto 128"/>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0" name="Conector recto 129"/>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21" name="Conector recto 120"/>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2" name="Conector recto 121"/>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3" name="Conector recto 122"/>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4" name="Conector recto 123"/>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5" name="Conector recto 124"/>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Marcador de posición de título 1"/>
          <p:cNvSpPr>
            <a:spLocks noGrp="1"/>
          </p:cNvSpPr>
          <p:nvPr>
            <p:ph type="title"/>
          </p:nvPr>
        </p:nvSpPr>
        <p:spPr>
          <a:xfrm>
            <a:off x="971550" y="503854"/>
            <a:ext cx="7200900" cy="1142385"/>
          </a:xfrm>
          <a:prstGeom prst="rect">
            <a:avLst/>
          </a:prstGeom>
        </p:spPr>
        <p:txBody>
          <a:bodyPr vert="horz" lIns="91440" tIns="45720" rIns="91440" bIns="45720" rtlCol="0" anchor="b">
            <a:normAutofit/>
          </a:bodyPr>
          <a:lstStyle/>
          <a:p>
            <a:pPr rtl="0"/>
            <a:r>
              <a:rPr lang="es-ES" noProof="0" dirty="0" smtClean="0"/>
              <a:t>Haga clic para modificar el estilo de título del patrón</a:t>
            </a:r>
            <a:endParaRPr lang="es-ES" noProof="0" dirty="0"/>
          </a:p>
        </p:txBody>
      </p:sp>
      <p:sp>
        <p:nvSpPr>
          <p:cNvPr id="3" name="Marcador de posición de texto 2"/>
          <p:cNvSpPr>
            <a:spLocks noGrp="1"/>
          </p:cNvSpPr>
          <p:nvPr>
            <p:ph type="body" idx="1"/>
          </p:nvPr>
        </p:nvSpPr>
        <p:spPr>
          <a:xfrm>
            <a:off x="971550" y="1981202"/>
            <a:ext cx="7200900" cy="3809999"/>
          </a:xfrm>
          <a:prstGeom prst="rect">
            <a:avLst/>
          </a:prstGeom>
        </p:spPr>
        <p:txBody>
          <a:bodyPr vert="horz" lIns="91440" tIns="45720" rIns="91440" bIns="45720" rtlCol="0">
            <a:normAutofit/>
          </a:bodyPr>
          <a:lstStyle/>
          <a:p>
            <a:pPr lvl="0" rtl="0"/>
            <a:r>
              <a:rPr lang="es-ES" noProof="0" dirty="0" smtClean="0"/>
              <a:t>Haga clic para modificar los estilos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cxnSp>
        <p:nvCxnSpPr>
          <p:cNvPr id="148" name="Conector recto 147"/>
          <p:cNvCxnSpPr/>
          <p:nvPr/>
        </p:nvCxnSpPr>
        <p:spPr>
          <a:xfrm>
            <a:off x="457200" y="6172200"/>
            <a:ext cx="822960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 name="Marcador de posición de pie de página 4"/>
          <p:cNvSpPr>
            <a:spLocks noGrp="1"/>
          </p:cNvSpPr>
          <p:nvPr>
            <p:ph type="ftr" sz="quarter" idx="3"/>
          </p:nvPr>
        </p:nvSpPr>
        <p:spPr>
          <a:xfrm>
            <a:off x="457201" y="6289679"/>
            <a:ext cx="4596023" cy="222436"/>
          </a:xfrm>
          <a:prstGeom prst="rect">
            <a:avLst/>
          </a:prstGeom>
        </p:spPr>
        <p:txBody>
          <a:bodyPr vert="horz" lIns="91440" tIns="45720" rIns="91440" bIns="45720" rtlCol="0" anchor="ctr"/>
          <a:lstStyle>
            <a:lvl1pPr algn="l">
              <a:defRPr sz="1100">
                <a:solidFill>
                  <a:schemeClr val="tx1">
                    <a:lumMod val="90000"/>
                    <a:lumOff val="10000"/>
                  </a:schemeClr>
                </a:solidFill>
              </a:defRPr>
            </a:lvl1pPr>
          </a:lstStyle>
          <a:p>
            <a:pPr rtl="0"/>
            <a:r>
              <a:rPr lang="es-ES" noProof="0" dirty="0" smtClean="0"/>
              <a:t>Agregar un pie de página</a:t>
            </a:r>
            <a:endParaRPr lang="es-ES" noProof="0" dirty="0"/>
          </a:p>
        </p:txBody>
      </p:sp>
      <p:sp>
        <p:nvSpPr>
          <p:cNvPr id="4" name="Marcador de posición de fecha 3"/>
          <p:cNvSpPr>
            <a:spLocks noGrp="1"/>
          </p:cNvSpPr>
          <p:nvPr>
            <p:ph type="dt" sz="half" idx="2"/>
          </p:nvPr>
        </p:nvSpPr>
        <p:spPr>
          <a:xfrm>
            <a:off x="6970531" y="6289679"/>
            <a:ext cx="724460" cy="222436"/>
          </a:xfrm>
          <a:prstGeom prst="rect">
            <a:avLst/>
          </a:prstGeom>
        </p:spPr>
        <p:txBody>
          <a:bodyPr vert="horz" lIns="91440" tIns="45720" rIns="91440" bIns="45720" rtlCol="0" anchor="ctr"/>
          <a:lstStyle>
            <a:lvl1pPr algn="r">
              <a:defRPr sz="1100">
                <a:solidFill>
                  <a:schemeClr val="tx1">
                    <a:lumMod val="90000"/>
                    <a:lumOff val="10000"/>
                  </a:schemeClr>
                </a:solidFill>
              </a:defRPr>
            </a:lvl1pPr>
          </a:lstStyle>
          <a:p>
            <a:pPr rtl="0"/>
            <a:fld id="{53653A19-589A-4045-A0A7-A0896C41DFBA}" type="datetime1">
              <a:rPr lang="es-ES" noProof="0" smtClean="0"/>
              <a:pPr rtl="0"/>
              <a:t>28/09/2018</a:t>
            </a:fld>
            <a:endParaRPr lang="es-ES" noProof="0" dirty="0"/>
          </a:p>
        </p:txBody>
      </p:sp>
      <p:sp>
        <p:nvSpPr>
          <p:cNvPr id="6" name="Marcador de posición de número de diapositiva 5"/>
          <p:cNvSpPr>
            <a:spLocks noGrp="1"/>
          </p:cNvSpPr>
          <p:nvPr>
            <p:ph type="sldNum" sz="quarter" idx="4"/>
          </p:nvPr>
        </p:nvSpPr>
        <p:spPr>
          <a:xfrm>
            <a:off x="7998983" y="6289679"/>
            <a:ext cx="689162" cy="222436"/>
          </a:xfrm>
          <a:prstGeom prst="rect">
            <a:avLst/>
          </a:prstGeom>
        </p:spPr>
        <p:txBody>
          <a:bodyPr vert="horz" lIns="91440" tIns="45720" rIns="91440" bIns="45720" rtlCol="0" anchor="ctr"/>
          <a:lstStyle>
            <a:lvl1pPr algn="r">
              <a:defRPr sz="1100">
                <a:solidFill>
                  <a:schemeClr val="tx1">
                    <a:lumMod val="90000"/>
                    <a:lumOff val="10000"/>
                  </a:schemeClr>
                </a:solidFill>
              </a:defRPr>
            </a:lvl1pPr>
          </a:lstStyle>
          <a:p>
            <a:pPr rtl="0"/>
            <a:fld id="{E31375A4-56A4-47D6-9801-1991572033F7}" type="slidenum">
              <a:rPr lang="es-ES" noProof="0" smtClean="0"/>
              <a:pPr rtl="0"/>
              <a:t>‹Nº›</a:t>
            </a:fld>
            <a:endParaRPr lang="es-ES" noProof="0"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9"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4.jpeg"/><Relationship Id="rId7"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5.jpeg"/><Relationship Id="rId5" Type="http://schemas.openxmlformats.org/officeDocument/2006/relationships/hyperlink" Target="http://www.google.com.mx/search?q=observaci%C3%B3n+de+la" TargetMode="External"/><Relationship Id="rId10" Type="http://schemas.openxmlformats.org/officeDocument/2006/relationships/image" Target="../media/image9.jpeg"/><Relationship Id="rId4" Type="http://schemas.openxmlformats.org/officeDocument/2006/relationships/hyperlink" Target="https://www.google.com.mx/grafito" TargetMode="External"/><Relationship Id="rId9"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hyperlink" Target="https://www.google.com.mx/=lapices+de+color" TargetMode="External"/><Relationship Id="rId2" Type="http://schemas.openxmlformats.org/officeDocument/2006/relationships/image" Target="../media/image10.jpeg"/><Relationship Id="rId1" Type="http://schemas.openxmlformats.org/officeDocument/2006/relationships/slideLayout" Target="../slideLayouts/slideLayout8.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hyperlink" Target="https://www.google.com.mx/boligrafo+o+plumas&amp;" TargetMode="External"/><Relationship Id="rId7"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8" Type="http://schemas.openxmlformats.org/officeDocument/2006/relationships/hyperlink" Target="https://www.google.com.mx/medios_humedos" TargetMode="External"/><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8.xml"/><Relationship Id="rId6" Type="http://schemas.openxmlformats.org/officeDocument/2006/relationships/image" Target="../media/image24.gif"/><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8.xml"/><Relationship Id="rId6" Type="http://schemas.openxmlformats.org/officeDocument/2006/relationships/hyperlink" Target="https://www.google.com.mx/material_de_papeleria" TargetMode="External"/><Relationship Id="rId5" Type="http://schemas.openxmlformats.org/officeDocument/2006/relationships/image" Target="../media/image29.jpe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hyperlink" Target="https://www.google.com.mx/material_de_papeleria" TargetMode="External"/><Relationship Id="rId1" Type="http://schemas.openxmlformats.org/officeDocument/2006/relationships/slideLayout" Target="../slideLayouts/slideLayout8.xml"/><Relationship Id="rId6" Type="http://schemas.openxmlformats.org/officeDocument/2006/relationships/image" Target="../media/image33.jpeg"/><Relationship Id="rId5" Type="http://schemas.openxmlformats.org/officeDocument/2006/relationships/image" Target="../media/image32.jpeg"/><Relationship Id="rId10" Type="http://schemas.openxmlformats.org/officeDocument/2006/relationships/image" Target="../media/image37.jpeg"/><Relationship Id="rId4" Type="http://schemas.openxmlformats.org/officeDocument/2006/relationships/image" Target="../media/image31.jpeg"/><Relationship Id="rId9" Type="http://schemas.openxmlformats.org/officeDocument/2006/relationships/image" Target="../media/image3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image" Target="../media/image41.jpeg"/><Relationship Id="rId4" Type="http://schemas.openxmlformats.org/officeDocument/2006/relationships/image" Target="../media/image40.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google.com.mx/search?q=observaci%C3%B3n+de+la" TargetMode="External"/><Relationship Id="rId5" Type="http://schemas.openxmlformats.org/officeDocument/2006/relationships/image" Target="../media/image3.jpe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hyperlink" Target="https://www.google.com.mx/perspectivas" TargetMode="External"/><Relationship Id="rId5" Type="http://schemas.openxmlformats.org/officeDocument/2006/relationships/diagramQuickStyle" Target="../diagrams/quickStyle1.xml"/><Relationship Id="rId10" Type="http://schemas.openxmlformats.org/officeDocument/2006/relationships/image" Target="../media/image46.jpeg"/><Relationship Id="rId4" Type="http://schemas.openxmlformats.org/officeDocument/2006/relationships/diagramLayout" Target="../diagrams/layout1.xml"/><Relationship Id="rId9" Type="http://schemas.openxmlformats.org/officeDocument/2006/relationships/image" Target="../media/image45.jpeg"/></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9.xml"/><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8.xml"/><Relationship Id="rId5" Type="http://schemas.openxmlformats.org/officeDocument/2006/relationships/hyperlink" Target="https://www.google.com.mx/perspectivas" TargetMode="External"/><Relationship Id="rId4" Type="http://schemas.openxmlformats.org/officeDocument/2006/relationships/image" Target="../media/image52.jpeg"/></Relationships>
</file>

<file path=ppt/slides/_rels/slide2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8.xml"/><Relationship Id="rId5" Type="http://schemas.openxmlformats.org/officeDocument/2006/relationships/hyperlink" Target="https://www.google.com.mx/perspectivas" TargetMode="External"/><Relationship Id="rId4" Type="http://schemas.openxmlformats.org/officeDocument/2006/relationships/image" Target="../media/image5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8.xml"/><Relationship Id="rId4" Type="http://schemas.openxmlformats.org/officeDocument/2006/relationships/hyperlink" Target="https://www.google.com.mx/perspectivas"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hyperlink" Target="https://www.google.com.mx/perspectivas" TargetMode="External"/><Relationship Id="rId2" Type="http://schemas.openxmlformats.org/officeDocument/2006/relationships/image" Target="../media/image58.jpeg"/><Relationship Id="rId1" Type="http://schemas.openxmlformats.org/officeDocument/2006/relationships/slideLayout" Target="../slideLayouts/slideLayout8.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27.xml.rels><?xml version="1.0" encoding="UTF-8" standalone="yes"?>
<Relationships xmlns="http://schemas.openxmlformats.org/package/2006/relationships"><Relationship Id="rId8" Type="http://schemas.openxmlformats.org/officeDocument/2006/relationships/hyperlink" Target="https://www.google.com.mx/perspectivas" TargetMode="External"/><Relationship Id="rId3" Type="http://schemas.openxmlformats.org/officeDocument/2006/relationships/image" Target="../media/image63.jpeg"/><Relationship Id="rId7" Type="http://schemas.openxmlformats.org/officeDocument/2006/relationships/image" Target="../media/image64.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62.jpeg"/><Relationship Id="rId5" Type="http://schemas.openxmlformats.org/officeDocument/2006/relationships/image" Target="../media/image58.jpeg"/><Relationship Id="rId4" Type="http://schemas.openxmlformats.org/officeDocument/2006/relationships/image" Target="../media/image60.jpeg"/></Relationships>
</file>

<file path=ppt/slides/_rels/slide28.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8.xml"/><Relationship Id="rId5" Type="http://schemas.openxmlformats.org/officeDocument/2006/relationships/hyperlink" Target="https://www.google.com.mx/luminosidad_en_los_productos" TargetMode="External"/><Relationship Id="rId4" Type="http://schemas.openxmlformats.org/officeDocument/2006/relationships/image" Target="../media/image6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9.xml"/><Relationship Id="rId4" Type="http://schemas.openxmlformats.org/officeDocument/2006/relationships/hyperlink" Target="https://www.google.com.mx/dise%C3%B1ador_industrial"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png"/><Relationship Id="rId1" Type="http://schemas.openxmlformats.org/officeDocument/2006/relationships/slideLayout" Target="../slideLayouts/slideLayout8.xml"/><Relationship Id="rId4" Type="http://schemas.openxmlformats.org/officeDocument/2006/relationships/hyperlink" Target="https://www.google.com.mx/dise%C3%B1ador_industrial"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hyperlink" Target="https://www.google.com.mx/dise%C3%B1ador_industrial" TargetMode="External"/><Relationship Id="rId2" Type="http://schemas.openxmlformats.org/officeDocument/2006/relationships/hyperlink" Target="https://www.vix.com/es/btg/curiosidades/2010/09/19/test-de-memoria-visual" TargetMode="External"/><Relationship Id="rId1" Type="http://schemas.openxmlformats.org/officeDocument/2006/relationships/slideLayout" Target="../slideLayouts/slideLayout8.xml"/><Relationship Id="rId6" Type="http://schemas.openxmlformats.org/officeDocument/2006/relationships/image" Target="../media/image75.jpeg"/><Relationship Id="rId5" Type="http://schemas.openxmlformats.org/officeDocument/2006/relationships/image" Target="../media/image74.jpeg"/><Relationship Id="rId4" Type="http://schemas.openxmlformats.org/officeDocument/2006/relationships/image" Target="../media/image73.jpeg"/></Relationships>
</file>

<file path=ppt/slides/_rels/slide3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jpeg"/><Relationship Id="rId1" Type="http://schemas.openxmlformats.org/officeDocument/2006/relationships/slideLayout" Target="../slideLayouts/slideLayout8.xml"/><Relationship Id="rId4" Type="http://schemas.openxmlformats.org/officeDocument/2006/relationships/hyperlink" Target="https://www.google.com.mx/trazos"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gif"/><Relationship Id="rId1" Type="http://schemas.openxmlformats.org/officeDocument/2006/relationships/slideLayout" Target="../slideLayouts/slideLayout8.xml"/><Relationship Id="rId5" Type="http://schemas.openxmlformats.org/officeDocument/2006/relationships/hyperlink" Target="https://www.google.com.mx/comparacion_de_dimensiones" TargetMode="External"/><Relationship Id="rId4" Type="http://schemas.openxmlformats.org/officeDocument/2006/relationships/image" Target="../media/image80.png"/></Relationships>
</file>

<file path=ppt/slides/_rels/slide36.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png"/><Relationship Id="rId1" Type="http://schemas.openxmlformats.org/officeDocument/2006/relationships/slideLayout" Target="../slideLayouts/slideLayout8.xml"/><Relationship Id="rId4" Type="http://schemas.openxmlformats.org/officeDocument/2006/relationships/hyperlink" Target="https://www.google.com.mx/posiciones_en_los_planos"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hyperlink" Target="https://www.google.com.mx/estructuras_de_transportes" TargetMode="External"/><Relationship Id="rId2" Type="http://schemas.openxmlformats.org/officeDocument/2006/relationships/image" Target="../media/image84.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google.com.mx/tecnicas_monocromaticas_para_representar_un_producto" TargetMode="External"/><Relationship Id="rId2" Type="http://schemas.openxmlformats.org/officeDocument/2006/relationships/image" Target="../media/image85.jpe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hyperlink" Target="https://www.google.com.mx/tecnicas_monocromaticas_para_representar_un_producto" TargetMode="External"/><Relationship Id="rId2" Type="http://schemas.openxmlformats.org/officeDocument/2006/relationships/image" Target="../media/image86.jpeg"/><Relationship Id="rId1" Type="http://schemas.openxmlformats.org/officeDocument/2006/relationships/slideLayout" Target="../slideLayouts/slideLayout8.xml"/><Relationship Id="rId4" Type="http://schemas.openxmlformats.org/officeDocument/2006/relationships/hyperlink" Target="http://www.google.com.mx/search?q=observaci%C3%B3n+de+la"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8.xml"/><Relationship Id="rId6" Type="http://schemas.openxmlformats.org/officeDocument/2006/relationships/hyperlink" Target="http://www.google.com.mx/search?q=observaci%C3%B3n+de+la" TargetMode="External"/><Relationship Id="rId5" Type="http://schemas.openxmlformats.org/officeDocument/2006/relationships/hyperlink" Target="https://www.google.com.mx/representacion_de_materiales" TargetMode="External"/><Relationship Id="rId4" Type="http://schemas.openxmlformats.org/officeDocument/2006/relationships/image" Target="../media/image89.jpeg"/></Relationships>
</file>

<file path=ppt/slides/_rels/slide4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6.xml"/><Relationship Id="rId6" Type="http://schemas.openxmlformats.org/officeDocument/2006/relationships/hyperlink" Target="https://www.google.com.mx/representacion_de_materiales" TargetMode="External"/><Relationship Id="rId5" Type="http://schemas.openxmlformats.org/officeDocument/2006/relationships/image" Target="../media/image93.jpeg"/><Relationship Id="rId4" Type="http://schemas.openxmlformats.org/officeDocument/2006/relationships/image" Target="../media/image92.jpeg"/></Relationships>
</file>

<file path=ppt/slides/_rels/slide44.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jpeg"/><Relationship Id="rId1" Type="http://schemas.openxmlformats.org/officeDocument/2006/relationships/slideLayout" Target="../slideLayouts/slideLayout8.xml"/><Relationship Id="rId5" Type="http://schemas.openxmlformats.org/officeDocument/2006/relationships/image" Target="../media/image99.jpeg"/><Relationship Id="rId4" Type="http://schemas.openxmlformats.org/officeDocument/2006/relationships/image" Target="../media/image98.jpeg"/></Relationships>
</file>

<file path=ppt/slides/_rels/slide48.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rotWithShape="1">
          <a:blip r:embed="rId3" cstate="print"/>
          <a:srcRect t="41702" r="54261"/>
          <a:stretch/>
        </p:blipFill>
        <p:spPr>
          <a:xfrm rot="20838337">
            <a:off x="1275298" y="4759054"/>
            <a:ext cx="2615304" cy="1725104"/>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5" name="Rectángulo 4"/>
          <p:cNvSpPr/>
          <p:nvPr/>
        </p:nvSpPr>
        <p:spPr>
          <a:xfrm>
            <a:off x="8626726" y="0"/>
            <a:ext cx="80801" cy="6857999"/>
          </a:xfrm>
          <a:prstGeom prst="rect">
            <a:avLst/>
          </a:prstGeom>
          <a:solidFill>
            <a:schemeClr val="accent1">
              <a:lumMod val="75000"/>
            </a:scheme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 name="CuadroTexto 5"/>
          <p:cNvSpPr txBox="1"/>
          <p:nvPr/>
        </p:nvSpPr>
        <p:spPr>
          <a:xfrm>
            <a:off x="4929945" y="691583"/>
            <a:ext cx="2708373" cy="646331"/>
          </a:xfrm>
          <a:prstGeom prst="rect">
            <a:avLst/>
          </a:prstGeom>
          <a:noFill/>
        </p:spPr>
        <p:txBody>
          <a:bodyPr wrap="square" rtlCol="0">
            <a:spAutoFit/>
          </a:bodyPr>
          <a:lstStyle/>
          <a:p>
            <a:pPr algn="ctr"/>
            <a:r>
              <a:rPr lang="es-ES" b="1" dirty="0" smtClean="0"/>
              <a:t>SOLO VISIÓN PROYECTABLES</a:t>
            </a:r>
            <a:endParaRPr lang="es-ES" b="1" dirty="0"/>
          </a:p>
        </p:txBody>
      </p:sp>
      <p:sp>
        <p:nvSpPr>
          <p:cNvPr id="7" name="Text Box 11"/>
          <p:cNvSpPr txBox="1">
            <a:spLocks noChangeArrowheads="1"/>
          </p:cNvSpPr>
          <p:nvPr/>
        </p:nvSpPr>
        <p:spPr bwMode="auto">
          <a:xfrm>
            <a:off x="890157" y="1845320"/>
            <a:ext cx="3385586" cy="28623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algn="ctr" eaLnBrk="1" hangingPunct="1"/>
            <a:r>
              <a:rPr lang="es-ES_tradnl" altLang="es-MX" sz="1800" b="1" dirty="0" smtClean="0">
                <a:solidFill>
                  <a:srgbClr val="161616"/>
                </a:solidFill>
                <a:latin typeface="Arial" panose="020B0604020202020204" pitchFamily="34" charset="0"/>
                <a:cs typeface="Arial" panose="020B0604020202020204" pitchFamily="34" charset="0"/>
              </a:rPr>
              <a:t>TÍTULO</a:t>
            </a:r>
            <a:r>
              <a:rPr lang="es-ES_tradnl" altLang="es-MX" sz="1800" b="1" dirty="0">
                <a:solidFill>
                  <a:srgbClr val="292934"/>
                </a:solidFill>
                <a:latin typeface="Arial" panose="020B0604020202020204" pitchFamily="34" charset="0"/>
                <a:cs typeface="Arial" panose="020B0604020202020204" pitchFamily="34" charset="0"/>
              </a:rPr>
              <a:t>: </a:t>
            </a:r>
            <a:r>
              <a:rPr lang="es-ES_tradnl" altLang="es-MX" sz="1800" b="1" u="sng" dirty="0" smtClean="0">
                <a:solidFill>
                  <a:schemeClr val="accent1">
                    <a:lumMod val="60000"/>
                    <a:lumOff val="40000"/>
                  </a:schemeClr>
                </a:solidFill>
                <a:latin typeface="Arial" panose="020B0604020202020204" pitchFamily="34" charset="0"/>
                <a:cs typeface="Arial" panose="020B0604020202020204" pitchFamily="34" charset="0"/>
              </a:rPr>
              <a:t>BOCETOS PARA EL DISEÑO </a:t>
            </a:r>
          </a:p>
          <a:p>
            <a:pPr algn="ctr" eaLnBrk="1" hangingPunct="1"/>
            <a:r>
              <a:rPr lang="es-ES_tradnl" altLang="es-MX" sz="1800" b="1" u="sng" dirty="0" smtClean="0">
                <a:solidFill>
                  <a:schemeClr val="accent1">
                    <a:lumMod val="60000"/>
                    <a:lumOff val="40000"/>
                  </a:schemeClr>
                </a:solidFill>
                <a:latin typeface="Arial" panose="020B0604020202020204" pitchFamily="34" charset="0"/>
                <a:cs typeface="Arial" panose="020B0604020202020204" pitchFamily="34" charset="0"/>
              </a:rPr>
              <a:t>DE PRODUCTOS </a:t>
            </a:r>
            <a:endParaRPr lang="es-ES_tradnl" altLang="es-MX" sz="1800" b="1" u="sng" dirty="0" smtClean="0">
              <a:solidFill>
                <a:schemeClr val="accent1">
                  <a:lumMod val="60000"/>
                  <a:lumOff val="40000"/>
                </a:schemeClr>
              </a:solidFill>
              <a:latin typeface="Consolas" panose="020B0609020204030204" pitchFamily="49" charset="0"/>
              <a:cs typeface="Consolas" panose="020B0609020204030204" pitchFamily="49" charset="0"/>
            </a:endParaRPr>
          </a:p>
          <a:p>
            <a:pPr eaLnBrk="1" hangingPunct="1"/>
            <a:endParaRPr lang="es-ES_tradnl" altLang="es-MX" sz="1800" b="1" dirty="0">
              <a:solidFill>
                <a:schemeClr val="accent6">
                  <a:lumMod val="75000"/>
                </a:schemeClr>
              </a:solidFill>
              <a:latin typeface="Consolas" panose="020B0609020204030204" pitchFamily="49" charset="0"/>
              <a:cs typeface="Consolas" panose="020B0609020204030204" pitchFamily="49" charset="0"/>
            </a:endParaRPr>
          </a:p>
          <a:p>
            <a:pPr algn="ctr" eaLnBrk="1" hangingPunct="1"/>
            <a:r>
              <a:rPr lang="es-ES_tradnl" altLang="es-MX" sz="1800" b="1" dirty="0" smtClean="0">
                <a:solidFill>
                  <a:srgbClr val="292934"/>
                </a:solidFill>
                <a:latin typeface="Arial" panose="020B0604020202020204" pitchFamily="34" charset="0"/>
                <a:cs typeface="Arial" panose="020B0604020202020204" pitchFamily="34" charset="0"/>
              </a:rPr>
              <a:t>PROGRAMA EDUCATIVO:</a:t>
            </a:r>
          </a:p>
          <a:p>
            <a:pPr algn="ctr" eaLnBrk="1" hangingPunct="1"/>
            <a:r>
              <a:rPr lang="es-ES_tradnl" altLang="es-MX" sz="1800" b="1" dirty="0" smtClean="0">
                <a:solidFill>
                  <a:schemeClr val="accent1">
                    <a:lumMod val="60000"/>
                    <a:lumOff val="40000"/>
                  </a:schemeClr>
                </a:solidFill>
                <a:latin typeface="Arial" panose="020B0604020202020204" pitchFamily="34" charset="0"/>
                <a:cs typeface="Arial" panose="020B0604020202020204" pitchFamily="34" charset="0"/>
              </a:rPr>
              <a:t> DISEÑO INDUSTRIAL</a:t>
            </a:r>
          </a:p>
          <a:p>
            <a:pPr algn="ctr" eaLnBrk="1" hangingPunct="1"/>
            <a:endParaRPr lang="es-ES_tradnl" altLang="es-MX" sz="1800" b="1" dirty="0" smtClean="0">
              <a:solidFill>
                <a:srgbClr val="0000FF"/>
              </a:solidFill>
              <a:latin typeface="Arial" panose="020B0604020202020204" pitchFamily="34" charset="0"/>
              <a:cs typeface="Arial" panose="020B0604020202020204" pitchFamily="34" charset="0"/>
            </a:endParaRPr>
          </a:p>
          <a:p>
            <a:pPr algn="ctr" eaLnBrk="1" hangingPunct="1"/>
            <a:r>
              <a:rPr lang="es-ES_tradnl" altLang="es-MX" sz="1800" b="1" dirty="0" smtClean="0">
                <a:solidFill>
                  <a:srgbClr val="161616"/>
                </a:solidFill>
                <a:latin typeface="Arial" panose="020B0604020202020204" pitchFamily="34" charset="0"/>
                <a:cs typeface="Arial" panose="020B0604020202020204" pitchFamily="34" charset="0"/>
              </a:rPr>
              <a:t>UNIDAD DE APRENDIZAJE: </a:t>
            </a:r>
          </a:p>
          <a:p>
            <a:pPr algn="ctr" eaLnBrk="1" hangingPunct="1"/>
            <a:r>
              <a:rPr lang="es-ES_tradnl" altLang="es-MX" sz="1800" b="1" dirty="0" smtClean="0">
                <a:solidFill>
                  <a:schemeClr val="accent1">
                    <a:lumMod val="60000"/>
                    <a:lumOff val="40000"/>
                  </a:schemeClr>
                </a:solidFill>
                <a:latin typeface="Arial" panose="020B0604020202020204" pitchFamily="34" charset="0"/>
                <a:cs typeface="Arial" panose="020B0604020202020204" pitchFamily="34" charset="0"/>
              </a:rPr>
              <a:t>DISEÑO DE PRODUCTOS</a:t>
            </a:r>
          </a:p>
          <a:p>
            <a:pPr algn="ctr" eaLnBrk="1" hangingPunct="1"/>
            <a:r>
              <a:rPr lang="es-ES_tradnl" altLang="es-MX" sz="1800" b="1" dirty="0" smtClean="0">
                <a:solidFill>
                  <a:schemeClr val="accent1">
                    <a:lumMod val="60000"/>
                    <a:lumOff val="40000"/>
                  </a:schemeClr>
                </a:solidFill>
                <a:latin typeface="Arial" panose="020B0604020202020204" pitchFamily="34" charset="0"/>
                <a:cs typeface="Arial" panose="020B0604020202020204" pitchFamily="34" charset="0"/>
              </a:rPr>
              <a:t>ESPECIALIZADOS</a:t>
            </a:r>
            <a:endParaRPr lang="es-ES_tradnl" altLang="es-MX" sz="1800" b="1" dirty="0">
              <a:solidFill>
                <a:schemeClr val="accent1">
                  <a:lumMod val="60000"/>
                  <a:lumOff val="40000"/>
                </a:schemeClr>
              </a:solidFill>
              <a:latin typeface="Arial" panose="020B0604020202020204" pitchFamily="34" charset="0"/>
              <a:cs typeface="Arial" panose="020B0604020202020204" pitchFamily="34" charset="0"/>
            </a:endParaRPr>
          </a:p>
        </p:txBody>
      </p:sp>
      <p:sp>
        <p:nvSpPr>
          <p:cNvPr id="8" name="CuadroTexto 2"/>
          <p:cNvSpPr txBox="1">
            <a:spLocks noChangeArrowheads="1"/>
          </p:cNvSpPr>
          <p:nvPr/>
        </p:nvSpPr>
        <p:spPr bwMode="auto">
          <a:xfrm>
            <a:off x="4912285" y="1775469"/>
            <a:ext cx="2779431" cy="38779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ES" altLang="es-MX" sz="1400" b="1" dirty="0">
                <a:latin typeface="Arial" panose="020B0604020202020204" pitchFamily="34" charset="0"/>
                <a:cs typeface="Arial" panose="020B0604020202020204" pitchFamily="34" charset="0"/>
              </a:rPr>
              <a:t>Tipo de Unidad de aprendizaje</a:t>
            </a:r>
            <a:r>
              <a:rPr lang="es-ES" altLang="es-MX" sz="1400" dirty="0">
                <a:latin typeface="Arial" panose="020B0604020202020204" pitchFamily="34" charset="0"/>
                <a:cs typeface="Arial" panose="020B0604020202020204" pitchFamily="34" charset="0"/>
              </a:rPr>
              <a:t>: </a:t>
            </a:r>
            <a:r>
              <a:rPr lang="es-ES" altLang="es-MX" sz="1400" dirty="0" smtClean="0">
                <a:latin typeface="Arial" panose="020B0604020202020204" pitchFamily="34" charset="0"/>
                <a:cs typeface="Arial" panose="020B0604020202020204" pitchFamily="34" charset="0"/>
              </a:rPr>
              <a:t>Curso Taller</a:t>
            </a:r>
            <a:endParaRPr lang="es-ES_tradnl" altLang="es-MX" sz="1400" dirty="0">
              <a:latin typeface="Arial" panose="020B0604020202020204" pitchFamily="34" charset="0"/>
              <a:cs typeface="Arial" panose="020B0604020202020204" pitchFamily="34" charset="0"/>
            </a:endParaRPr>
          </a:p>
          <a:p>
            <a:pPr eaLnBrk="1" hangingPunct="1"/>
            <a:r>
              <a:rPr lang="es-ES" altLang="es-MX" sz="1400" b="1" dirty="0">
                <a:latin typeface="Arial" panose="020B0604020202020204" pitchFamily="34" charset="0"/>
                <a:cs typeface="Arial" panose="020B0604020202020204" pitchFamily="34" charset="0"/>
              </a:rPr>
              <a:t>Carácter de la Unidad de Aprendizaje: </a:t>
            </a:r>
            <a:r>
              <a:rPr lang="es-ES" altLang="es-MX" sz="1400" dirty="0" smtClean="0">
                <a:latin typeface="Arial" panose="020B0604020202020204" pitchFamily="34" charset="0"/>
                <a:cs typeface="Arial" panose="020B0604020202020204" pitchFamily="34" charset="0"/>
              </a:rPr>
              <a:t>Obligatoria</a:t>
            </a:r>
            <a:endParaRPr lang="es-ES_tradnl" altLang="es-MX" sz="1400" dirty="0">
              <a:latin typeface="Arial" panose="020B0604020202020204" pitchFamily="34" charset="0"/>
              <a:cs typeface="Arial" panose="020B0604020202020204" pitchFamily="34" charset="0"/>
            </a:endParaRPr>
          </a:p>
          <a:p>
            <a:pPr eaLnBrk="1" hangingPunct="1"/>
            <a:r>
              <a:rPr lang="es-ES" altLang="es-MX" sz="1400" b="1" dirty="0">
                <a:latin typeface="Arial" panose="020B0604020202020204" pitchFamily="34" charset="0"/>
                <a:cs typeface="Arial" panose="020B0604020202020204" pitchFamily="34" charset="0"/>
              </a:rPr>
              <a:t>Núcleo de Formación: </a:t>
            </a:r>
            <a:r>
              <a:rPr lang="es-ES_tradnl" altLang="es-MX" sz="1400" dirty="0">
                <a:latin typeface="Arial" panose="020B0604020202020204" pitchFamily="34" charset="0"/>
                <a:cs typeface="Arial" panose="020B0604020202020204" pitchFamily="34" charset="0"/>
              </a:rPr>
              <a:t>Sustantivo</a:t>
            </a:r>
          </a:p>
          <a:p>
            <a:pPr eaLnBrk="1" hangingPunct="1"/>
            <a:r>
              <a:rPr lang="es-ES" altLang="es-MX" sz="1400" b="1" dirty="0">
                <a:latin typeface="Arial" panose="020B0604020202020204" pitchFamily="34" charset="0"/>
                <a:cs typeface="Arial" panose="020B0604020202020204" pitchFamily="34" charset="0"/>
              </a:rPr>
              <a:t>Modalidad: </a:t>
            </a:r>
            <a:r>
              <a:rPr lang="es-ES" altLang="es-MX" sz="1400" dirty="0" smtClean="0">
                <a:latin typeface="Arial" panose="020B0604020202020204" pitchFamily="34" charset="0"/>
                <a:cs typeface="Arial" panose="020B0604020202020204" pitchFamily="34" charset="0"/>
              </a:rPr>
              <a:t>Escolarizada sistema flexible</a:t>
            </a:r>
            <a:endParaRPr lang="es-ES_tradnl" altLang="es-MX" sz="1400" dirty="0">
              <a:latin typeface="Arial" panose="020B0604020202020204" pitchFamily="34" charset="0"/>
              <a:cs typeface="Arial" panose="020B0604020202020204" pitchFamily="34" charset="0"/>
            </a:endParaRPr>
          </a:p>
          <a:p>
            <a:pPr eaLnBrk="1" hangingPunct="1"/>
            <a:r>
              <a:rPr lang="es-ES" altLang="es-MX" sz="1400" b="1" dirty="0" smtClean="0">
                <a:latin typeface="Arial" panose="020B0604020202020204" pitchFamily="34" charset="0"/>
                <a:cs typeface="Arial" panose="020B0604020202020204" pitchFamily="34" charset="0"/>
              </a:rPr>
              <a:t>Prerrequisitos: </a:t>
            </a:r>
            <a:r>
              <a:rPr lang="es-ES_tradnl" altLang="es-MX" sz="1400" dirty="0" smtClean="0">
                <a:latin typeface="Arial" panose="020B0604020202020204" pitchFamily="34" charset="0"/>
                <a:cs typeface="Arial" panose="020B0604020202020204" pitchFamily="34" charset="0"/>
              </a:rPr>
              <a:t>Ninguno</a:t>
            </a:r>
            <a:endParaRPr lang="es-ES_tradnl" altLang="es-MX" sz="1400" dirty="0">
              <a:latin typeface="Arial" panose="020B0604020202020204" pitchFamily="34" charset="0"/>
              <a:cs typeface="Arial" panose="020B0604020202020204" pitchFamily="34" charset="0"/>
            </a:endParaRPr>
          </a:p>
          <a:p>
            <a:pPr eaLnBrk="1" hangingPunct="1"/>
            <a:r>
              <a:rPr lang="es-ES" altLang="es-MX" sz="1400" b="1" dirty="0">
                <a:latin typeface="Arial" panose="020B0604020202020204" pitchFamily="34" charset="0"/>
                <a:cs typeface="Arial" panose="020B0604020202020204" pitchFamily="34" charset="0"/>
              </a:rPr>
              <a:t>Programas educativos en donde se imparte:</a:t>
            </a:r>
            <a:endParaRPr lang="es-ES_tradnl" altLang="es-MX" sz="1400" b="1" dirty="0">
              <a:latin typeface="Arial" panose="020B0604020202020204" pitchFamily="34" charset="0"/>
              <a:cs typeface="Arial" panose="020B0604020202020204" pitchFamily="34" charset="0"/>
            </a:endParaRPr>
          </a:p>
          <a:p>
            <a:pPr eaLnBrk="1" hangingPunct="1"/>
            <a:r>
              <a:rPr lang="es-ES" altLang="es-MX" sz="1400" dirty="0">
                <a:latin typeface="Arial" panose="020B0604020202020204" pitchFamily="34" charset="0"/>
                <a:cs typeface="Arial" panose="020B0604020202020204" pitchFamily="34" charset="0"/>
              </a:rPr>
              <a:t>Licenciatura en Diseño Industrial Facultad de Arquitectura y Diseño, Centro Universitario UAEM Valle de Chalco y Zumpango.</a:t>
            </a:r>
            <a:endParaRPr lang="es-ES_tradnl" altLang="es-MX" sz="1400" dirty="0">
              <a:latin typeface="Arial" panose="020B0604020202020204" pitchFamily="34" charset="0"/>
              <a:cs typeface="Arial" panose="020B0604020202020204" pitchFamily="34" charset="0"/>
            </a:endParaRPr>
          </a:p>
          <a:p>
            <a:pPr eaLnBrk="1" hangingPunct="1"/>
            <a:r>
              <a:rPr lang="es-ES" altLang="es-MX" sz="1200" dirty="0">
                <a:latin typeface="Consolas" panose="020B0609020204030204" pitchFamily="49" charset="0"/>
                <a:cs typeface="Consolas" panose="020B0609020204030204" pitchFamily="49" charset="0"/>
              </a:rPr>
              <a:t> </a:t>
            </a:r>
            <a:endParaRPr lang="es-ES_tradnl" altLang="es-MX" sz="1200" dirty="0">
              <a:latin typeface="Consolas" panose="020B0609020204030204" pitchFamily="49" charset="0"/>
              <a:cs typeface="Consolas" panose="020B0609020204030204" pitchFamily="49" charset="0"/>
            </a:endParaRPr>
          </a:p>
          <a:p>
            <a:pPr eaLnBrk="1" hangingPunct="1"/>
            <a:endParaRPr lang="es-ES" altLang="es-MX" sz="1000" dirty="0"/>
          </a:p>
        </p:txBody>
      </p:sp>
      <p:pic>
        <p:nvPicPr>
          <p:cNvPr id="10" name="Imagen 9" descr="Captura de pantalla 2018-09-24 a las 12.36.26.png"/>
          <p:cNvPicPr>
            <a:picLocks noChangeAspect="1"/>
          </p:cNvPicPr>
          <p:nvPr/>
        </p:nvPicPr>
        <p:blipFill>
          <a:blip r:embed="rId4">
            <a:extLst>
              <a:ext uri="{BEBA8EAE-BF5A-486C-A8C5-ECC9F3942E4B}">
                <a14:imgProps xmlns:a14="http://schemas.microsoft.com/office/drawing/2010/main">
                  <a14:imgLayer r:embed="rId5">
                    <a14:imgEffect>
                      <a14:sharpenSoften amount="54000"/>
                    </a14:imgEffect>
                  </a14:imgLayer>
                </a14:imgProps>
              </a:ext>
              <a:ext uri="{28A0092B-C50C-407E-A947-70E740481C1C}">
                <a14:useLocalDpi xmlns:a14="http://schemas.microsoft.com/office/drawing/2010/main" val="0"/>
              </a:ext>
            </a:extLst>
          </a:blip>
          <a:stretch>
            <a:fillRect/>
          </a:stretch>
        </p:blipFill>
        <p:spPr>
          <a:xfrm>
            <a:off x="194078" y="169040"/>
            <a:ext cx="5049832" cy="1122907"/>
          </a:xfrm>
          <a:prstGeom prst="rect">
            <a:avLst/>
          </a:prstGeom>
        </p:spPr>
      </p:pic>
      <p:sp>
        <p:nvSpPr>
          <p:cNvPr id="11" name="Text Box 6"/>
          <p:cNvSpPr txBox="1">
            <a:spLocks noChangeArrowheads="1"/>
          </p:cNvSpPr>
          <p:nvPr/>
        </p:nvSpPr>
        <p:spPr bwMode="auto">
          <a:xfrm>
            <a:off x="1336274" y="81394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12" name="CuadroTexto 11"/>
          <p:cNvSpPr txBox="1"/>
          <p:nvPr/>
        </p:nvSpPr>
        <p:spPr>
          <a:xfrm>
            <a:off x="5377546" y="6345659"/>
            <a:ext cx="3249180" cy="276999"/>
          </a:xfrm>
          <a:prstGeom prst="rect">
            <a:avLst/>
          </a:prstGeom>
          <a:noFill/>
        </p:spPr>
        <p:txBody>
          <a:bodyPr wrap="square" rtlCol="0">
            <a:spAutoFit/>
          </a:bodyPr>
          <a:lstStyle/>
          <a:p>
            <a:r>
              <a:rPr lang="es-ES" sz="1200" b="1" dirty="0" smtClean="0">
                <a:latin typeface="Arial"/>
                <a:cs typeface="Arial"/>
              </a:rPr>
              <a:t>Autor: Dr. Omar Eduardo Sánchez Estrada</a:t>
            </a:r>
            <a:endParaRPr lang="es-ES" sz="1200" b="1" dirty="0">
              <a:latin typeface="Arial"/>
              <a:cs typeface="Arial"/>
            </a:endParaRPr>
          </a:p>
        </p:txBody>
      </p:sp>
    </p:spTree>
    <p:extLst>
      <p:ext uri="{BB962C8B-B14F-4D97-AF65-F5344CB8AC3E}">
        <p14:creationId xmlns:p14="http://schemas.microsoft.com/office/powerpoint/2010/main" val="10690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dirty="0" smtClean="0"/>
              <a:t>Grafito</a:t>
            </a:r>
            <a:endParaRPr lang="es-ES" dirty="0"/>
          </a:p>
        </p:txBody>
      </p:sp>
      <p:pic>
        <p:nvPicPr>
          <p:cNvPr id="8" name="7 Marcador de contenido" descr="grafito_polvo-800x400.jpg"/>
          <p:cNvPicPr>
            <a:picLocks noGrp="1" noChangeAspect="1"/>
          </p:cNvPicPr>
          <p:nvPr>
            <p:ph idx="1"/>
          </p:nvPr>
        </p:nvPicPr>
        <p:blipFill>
          <a:blip r:embed="rId3" cstate="print">
            <a:lum contrast="10000"/>
          </a:blip>
          <a:stretch>
            <a:fillRect/>
          </a:stretch>
        </p:blipFill>
        <p:spPr>
          <a:xfrm>
            <a:off x="184273" y="3917560"/>
            <a:ext cx="3034062" cy="1517031"/>
          </a:xfrm>
          <a:scene3d>
            <a:camera prst="obliqueTopRight"/>
            <a:lightRig rig="threePt" dir="t"/>
          </a:scene3d>
        </p:spPr>
      </p:pic>
      <p:sp>
        <p:nvSpPr>
          <p:cNvPr id="6" name="Marcador de posición de texto 5"/>
          <p:cNvSpPr>
            <a:spLocks noGrp="1"/>
          </p:cNvSpPr>
          <p:nvPr>
            <p:ph type="body" sz="half" idx="2"/>
          </p:nvPr>
        </p:nvSpPr>
        <p:spPr>
          <a:xfrm>
            <a:off x="5934864" y="2995011"/>
            <a:ext cx="2743200" cy="3255063"/>
          </a:xfrm>
        </p:spPr>
        <p:txBody>
          <a:bodyPr rtlCol="0">
            <a:normAutofit/>
          </a:bodyPr>
          <a:lstStyle/>
          <a:p>
            <a:pPr rtl="0"/>
            <a:r>
              <a:rPr lang="es-ES" dirty="0"/>
              <a:t>M</a:t>
            </a:r>
            <a:r>
              <a:rPr lang="es-ES" dirty="0" smtClean="0"/>
              <a:t>aterial de la naturaleza quebradizo de fácil borrado,  trazo limpio y preciso.</a:t>
            </a:r>
          </a:p>
          <a:p>
            <a:r>
              <a:rPr lang="es-ES" dirty="0" smtClean="0"/>
              <a:t>Puede adquirirse en diferentes formatos y  distintas gradaciones.  Y dado que es un material graso puede emplearse sobre diferentes superficies.</a:t>
            </a:r>
            <a:r>
              <a:rPr lang="es-MX" dirty="0"/>
              <a:t> </a:t>
            </a:r>
            <a:endParaRPr lang="es-ES" dirty="0"/>
          </a:p>
        </p:txBody>
      </p:sp>
      <p:sp>
        <p:nvSpPr>
          <p:cNvPr id="4" name="Rectángulo 3"/>
          <p:cNvSpPr/>
          <p:nvPr/>
        </p:nvSpPr>
        <p:spPr>
          <a:xfrm>
            <a:off x="412376" y="5988424"/>
            <a:ext cx="4903695" cy="738664"/>
          </a:xfrm>
          <a:prstGeom prst="rect">
            <a:avLst/>
          </a:prstGeom>
        </p:spPr>
        <p:txBody>
          <a:bodyPr wrap="square">
            <a:spAutoFit/>
          </a:bodyPr>
          <a:lstStyle/>
          <a:p>
            <a:r>
              <a:rPr lang="es-MX" sz="1050" dirty="0" smtClean="0">
                <a:solidFill>
                  <a:srgbClr val="000000"/>
                </a:solidFill>
              </a:rPr>
              <a:t>Imágenes tomadas con fines didácticos de: </a:t>
            </a:r>
            <a:r>
              <a:rPr lang="es-MX" sz="1050" dirty="0" smtClean="0">
                <a:solidFill>
                  <a:srgbClr val="000000"/>
                </a:solidFill>
                <a:hlinkClick r:id="rId4"/>
              </a:rPr>
              <a:t>https://www.google.com.mx/grafito</a:t>
            </a:r>
            <a:r>
              <a:rPr lang="es-MX" sz="1050" dirty="0" smtClean="0">
                <a:solidFill>
                  <a:srgbClr val="000000"/>
                </a:solidFill>
              </a:rPr>
              <a:t> </a:t>
            </a:r>
          </a:p>
          <a:p>
            <a:endParaRPr lang="es-MX" sz="1050" dirty="0" smtClean="0">
              <a:solidFill>
                <a:srgbClr val="000000"/>
              </a:solidFill>
            </a:endParaRPr>
          </a:p>
          <a:p>
            <a:endParaRPr lang="es-MX" sz="1050" dirty="0" smtClean="0">
              <a:solidFill>
                <a:srgbClr val="000000"/>
              </a:solidFill>
              <a:hlinkClick r:id="rId5"/>
            </a:endParaRPr>
          </a:p>
          <a:p>
            <a:endParaRPr lang="es-MX" sz="1050" dirty="0"/>
          </a:p>
        </p:txBody>
      </p:sp>
      <p:pic>
        <p:nvPicPr>
          <p:cNvPr id="11" name="10 Imagen" descr="barra de grafito.jpg"/>
          <p:cNvPicPr>
            <a:picLocks noChangeAspect="1"/>
          </p:cNvPicPr>
          <p:nvPr/>
        </p:nvPicPr>
        <p:blipFill>
          <a:blip r:embed="rId6" cstate="print"/>
          <a:srcRect/>
          <a:stretch>
            <a:fillRect/>
          </a:stretch>
        </p:blipFill>
        <p:spPr>
          <a:xfrm>
            <a:off x="3146611" y="3638097"/>
            <a:ext cx="2163693" cy="909216"/>
          </a:xfrm>
          <a:prstGeom prst="rect">
            <a:avLst/>
          </a:prstGeom>
        </p:spPr>
      </p:pic>
      <p:pic>
        <p:nvPicPr>
          <p:cNvPr id="12" name="11 Imagen" descr="portaminas.jpg"/>
          <p:cNvPicPr>
            <a:picLocks noChangeAspect="1"/>
          </p:cNvPicPr>
          <p:nvPr/>
        </p:nvPicPr>
        <p:blipFill>
          <a:blip r:embed="rId7" cstate="print">
            <a:lum contrast="20000"/>
          </a:blip>
          <a:stretch>
            <a:fillRect/>
          </a:stretch>
        </p:blipFill>
        <p:spPr>
          <a:xfrm>
            <a:off x="0" y="0"/>
            <a:ext cx="2561226" cy="1918447"/>
          </a:xfrm>
          <a:prstGeom prst="rect">
            <a:avLst/>
          </a:prstGeom>
        </p:spPr>
      </p:pic>
      <p:pic>
        <p:nvPicPr>
          <p:cNvPr id="13" name="12 Imagen" descr="portaminas - puntillas-.jpg"/>
          <p:cNvPicPr>
            <a:picLocks noChangeAspect="1"/>
          </p:cNvPicPr>
          <p:nvPr/>
        </p:nvPicPr>
        <p:blipFill>
          <a:blip r:embed="rId8" cstate="print"/>
          <a:srcRect/>
          <a:stretch>
            <a:fillRect/>
          </a:stretch>
        </p:blipFill>
        <p:spPr>
          <a:xfrm rot="1817220" flipH="1">
            <a:off x="177126" y="1834069"/>
            <a:ext cx="1260920" cy="1043672"/>
          </a:xfrm>
          <a:prstGeom prst="rect">
            <a:avLst/>
          </a:prstGeom>
        </p:spPr>
      </p:pic>
      <p:pic>
        <p:nvPicPr>
          <p:cNvPr id="14" name="13 Imagen" descr="lapis_grafite_derwent_sketching_13732716704fad459e716f2.jpg"/>
          <p:cNvPicPr>
            <a:picLocks noChangeAspect="1"/>
          </p:cNvPicPr>
          <p:nvPr/>
        </p:nvPicPr>
        <p:blipFill>
          <a:blip r:embed="rId9" cstate="print"/>
          <a:srcRect l="759" t="22029" r="256" b="16658"/>
          <a:stretch>
            <a:fillRect/>
          </a:stretch>
        </p:blipFill>
        <p:spPr>
          <a:xfrm rot="18964857">
            <a:off x="2246133" y="2255986"/>
            <a:ext cx="2472213" cy="1351130"/>
          </a:xfrm>
          <a:prstGeom prst="snip2DiagRect">
            <a:avLst>
              <a:gd name="adj1" fmla="val 12748"/>
              <a:gd name="adj2" fmla="val 50000"/>
            </a:avLst>
          </a:prstGeom>
        </p:spPr>
      </p:pic>
      <p:pic>
        <p:nvPicPr>
          <p:cNvPr id="10" name="9 Imagen" descr="boceto con grafito.jpg"/>
          <p:cNvPicPr>
            <a:picLocks noChangeAspect="1"/>
          </p:cNvPicPr>
          <p:nvPr/>
        </p:nvPicPr>
        <p:blipFill>
          <a:blip r:embed="rId10" cstate="print"/>
          <a:stretch>
            <a:fillRect/>
          </a:stretch>
        </p:blipFill>
        <p:spPr>
          <a:xfrm>
            <a:off x="2504394" y="298636"/>
            <a:ext cx="2850898" cy="2005293"/>
          </a:xfrm>
          <a:prstGeom prst="rect">
            <a:avLst/>
          </a:prstGeom>
          <a:ln>
            <a:solidFill>
              <a:schemeClr val="tx1"/>
            </a:solidFill>
          </a:ln>
        </p:spPr>
      </p:pic>
    </p:spTree>
    <p:extLst>
      <p:ext uri="{BB962C8B-B14F-4D97-AF65-F5344CB8AC3E}">
        <p14:creationId xmlns:p14="http://schemas.microsoft.com/office/powerpoint/2010/main" val="4101607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Lápices de color</a:t>
            </a:r>
            <a:endParaRPr lang="es-MX" dirty="0"/>
          </a:p>
        </p:txBody>
      </p:sp>
      <p:pic>
        <p:nvPicPr>
          <p:cNvPr id="8" name="7 Marcador de contenido" descr="prismacolor-premier-lapices-de-color.jpg"/>
          <p:cNvPicPr>
            <a:picLocks noGrp="1" noChangeAspect="1"/>
          </p:cNvPicPr>
          <p:nvPr>
            <p:ph idx="1"/>
          </p:nvPr>
        </p:nvPicPr>
        <p:blipFill>
          <a:blip r:embed="rId2" cstate="print"/>
          <a:srcRect l="7644" t="4328" r="5788" b="2178"/>
          <a:stretch>
            <a:fillRect/>
          </a:stretch>
        </p:blipFill>
        <p:spPr>
          <a:xfrm>
            <a:off x="161365" y="3009014"/>
            <a:ext cx="3024658" cy="3266631"/>
          </a:xfrm>
        </p:spPr>
      </p:pic>
      <p:sp>
        <p:nvSpPr>
          <p:cNvPr id="4" name="Marcador de texto 3"/>
          <p:cNvSpPr>
            <a:spLocks noGrp="1"/>
          </p:cNvSpPr>
          <p:nvPr>
            <p:ph type="body" sz="half" idx="2"/>
          </p:nvPr>
        </p:nvSpPr>
        <p:spPr>
          <a:xfrm>
            <a:off x="5934864" y="2995011"/>
            <a:ext cx="2743200" cy="2983757"/>
          </a:xfrm>
        </p:spPr>
        <p:txBody>
          <a:bodyPr>
            <a:normAutofit/>
          </a:bodyPr>
          <a:lstStyle/>
          <a:p>
            <a:r>
              <a:rPr lang="es-MX" dirty="0" smtClean="0"/>
              <a:t>Se compone de una mina de pigmento aglutinado (pigmento, caolín blanco, cera y una cola que actúa como aglutínate) prensado insertado en una funda de madera.</a:t>
            </a:r>
            <a:endParaRPr lang="es-MX" dirty="0"/>
          </a:p>
          <a:p>
            <a:r>
              <a:rPr lang="es-MX" dirty="0" smtClean="0"/>
              <a:t>Existen dos tipos : Convencionales y grasos</a:t>
            </a:r>
            <a:endParaRPr lang="es-MX" dirty="0"/>
          </a:p>
        </p:txBody>
      </p:sp>
      <p:sp>
        <p:nvSpPr>
          <p:cNvPr id="6" name="Rectángulo 5"/>
          <p:cNvSpPr/>
          <p:nvPr/>
        </p:nvSpPr>
        <p:spPr>
          <a:xfrm>
            <a:off x="1554704" y="6255136"/>
            <a:ext cx="3375883" cy="415498"/>
          </a:xfrm>
          <a:prstGeom prst="rect">
            <a:avLst/>
          </a:prstGeom>
        </p:spPr>
        <p:txBody>
          <a:bodyPr wrap="square">
            <a:spAutoFit/>
          </a:bodyPr>
          <a:lstStyle/>
          <a:p>
            <a:r>
              <a:rPr lang="es-MX" sz="1050" dirty="0" smtClean="0"/>
              <a:t>Imágenes tomadas con fines didácticos de: </a:t>
            </a:r>
            <a:r>
              <a:rPr lang="es-MX" sz="1050" dirty="0" smtClean="0">
                <a:hlinkClick r:id="rId3"/>
              </a:rPr>
              <a:t>https://www.google.com.mx/=lapices+de+color</a:t>
            </a:r>
            <a:r>
              <a:rPr lang="es-MX" sz="1050" dirty="0" smtClean="0"/>
              <a:t> </a:t>
            </a:r>
            <a:endParaRPr lang="es-MX" sz="1050" dirty="0"/>
          </a:p>
        </p:txBody>
      </p:sp>
      <p:pic>
        <p:nvPicPr>
          <p:cNvPr id="9" name="8 Imagen" descr="lapices de color en accion.jpg"/>
          <p:cNvPicPr>
            <a:picLocks noChangeAspect="1"/>
          </p:cNvPicPr>
          <p:nvPr/>
        </p:nvPicPr>
        <p:blipFill>
          <a:blip r:embed="rId4" cstate="print"/>
          <a:stretch>
            <a:fillRect/>
          </a:stretch>
        </p:blipFill>
        <p:spPr>
          <a:xfrm>
            <a:off x="557124" y="179293"/>
            <a:ext cx="1800594" cy="2680448"/>
          </a:xfrm>
          <a:prstGeom prst="rect">
            <a:avLst/>
          </a:prstGeom>
          <a:ln w="3175">
            <a:solidFill>
              <a:schemeClr val="tx1"/>
            </a:solidFill>
          </a:ln>
        </p:spPr>
      </p:pic>
      <p:pic>
        <p:nvPicPr>
          <p:cNvPr id="12" name="11 Imagen" descr="colores pelikan.jpg"/>
          <p:cNvPicPr>
            <a:picLocks noChangeAspect="1"/>
          </p:cNvPicPr>
          <p:nvPr/>
        </p:nvPicPr>
        <p:blipFill>
          <a:blip r:embed="rId5" cstate="print"/>
          <a:srcRect/>
          <a:stretch>
            <a:fillRect/>
          </a:stretch>
        </p:blipFill>
        <p:spPr>
          <a:xfrm>
            <a:off x="3684494" y="2941649"/>
            <a:ext cx="1428517" cy="2661293"/>
          </a:xfrm>
          <a:prstGeom prst="rect">
            <a:avLst/>
          </a:prstGeom>
        </p:spPr>
      </p:pic>
      <p:pic>
        <p:nvPicPr>
          <p:cNvPr id="10" name="9 Imagen" descr="boceto con color.jpg"/>
          <p:cNvPicPr>
            <a:picLocks noChangeAspect="1"/>
          </p:cNvPicPr>
          <p:nvPr/>
        </p:nvPicPr>
        <p:blipFill>
          <a:blip r:embed="rId6" cstate="print"/>
          <a:stretch>
            <a:fillRect/>
          </a:stretch>
        </p:blipFill>
        <p:spPr>
          <a:xfrm>
            <a:off x="2554940" y="379598"/>
            <a:ext cx="2880000" cy="1918800"/>
          </a:xfrm>
          <a:prstGeom prst="rect">
            <a:avLst/>
          </a:prstGeom>
          <a:ln>
            <a:solidFill>
              <a:schemeClr val="tx1"/>
            </a:solidFill>
          </a:ln>
        </p:spPr>
      </p:pic>
    </p:spTree>
    <p:extLst>
      <p:ext uri="{BB962C8B-B14F-4D97-AF65-F5344CB8AC3E}">
        <p14:creationId xmlns:p14="http://schemas.microsoft.com/office/powerpoint/2010/main" val="3876097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34864" y="358330"/>
            <a:ext cx="2743200" cy="1168543"/>
          </a:xfrm>
        </p:spPr>
        <p:txBody>
          <a:bodyPr/>
          <a:lstStyle/>
          <a:p>
            <a:r>
              <a:rPr lang="es-MX" dirty="0" smtClean="0"/>
              <a:t>Bolígrafos y rotuladores</a:t>
            </a:r>
            <a:endParaRPr lang="es-MX" dirty="0"/>
          </a:p>
        </p:txBody>
      </p:sp>
      <p:pic>
        <p:nvPicPr>
          <p:cNvPr id="16" name="15 Marcador de contenido" descr="pen-147110_960_720.png"/>
          <p:cNvPicPr>
            <a:picLocks noGrp="1" noChangeAspect="1"/>
          </p:cNvPicPr>
          <p:nvPr>
            <p:ph idx="1"/>
          </p:nvPr>
        </p:nvPicPr>
        <p:blipFill>
          <a:blip r:embed="rId2" cstate="print"/>
          <a:stretch>
            <a:fillRect/>
          </a:stretch>
        </p:blipFill>
        <p:spPr>
          <a:xfrm rot="17659468">
            <a:off x="2510742" y="3346585"/>
            <a:ext cx="2119390" cy="1059695"/>
          </a:xfrm>
        </p:spPr>
      </p:pic>
      <p:sp>
        <p:nvSpPr>
          <p:cNvPr id="4" name="Marcador de texto 3"/>
          <p:cNvSpPr>
            <a:spLocks noGrp="1"/>
          </p:cNvSpPr>
          <p:nvPr>
            <p:ph type="body" sz="half" idx="2"/>
          </p:nvPr>
        </p:nvSpPr>
        <p:spPr>
          <a:xfrm>
            <a:off x="5903986" y="1962260"/>
            <a:ext cx="2743200" cy="3278060"/>
          </a:xfrm>
        </p:spPr>
        <p:txBody>
          <a:bodyPr>
            <a:noAutofit/>
          </a:bodyPr>
          <a:lstStyle/>
          <a:p>
            <a:pPr>
              <a:lnSpc>
                <a:spcPct val="120000"/>
              </a:lnSpc>
            </a:pPr>
            <a:r>
              <a:rPr lang="es-MX" sz="1400" dirty="0" smtClean="0"/>
              <a:t>Se emplea tinta con base de agua o alcohol.</a:t>
            </a:r>
          </a:p>
          <a:p>
            <a:pPr>
              <a:lnSpc>
                <a:spcPct val="120000"/>
              </a:lnSpc>
            </a:pPr>
            <a:r>
              <a:rPr lang="es-MX" sz="1400" dirty="0" smtClean="0"/>
              <a:t>Los rotuladores con base de agua ofrecen un secado más lento y una calidad transparente.</a:t>
            </a:r>
          </a:p>
          <a:p>
            <a:pPr>
              <a:lnSpc>
                <a:spcPct val="120000"/>
              </a:lnSpc>
            </a:pPr>
            <a:r>
              <a:rPr lang="es-MX" sz="1400" dirty="0" smtClean="0"/>
              <a:t>Las plumas ofrecen un trazo más preciso e intenso.</a:t>
            </a:r>
          </a:p>
          <a:p>
            <a:pPr>
              <a:lnSpc>
                <a:spcPct val="120000"/>
              </a:lnSpc>
            </a:pPr>
            <a:r>
              <a:rPr lang="es-MX" sz="1400" dirty="0" smtClean="0"/>
              <a:t>Los bolígrafos dibujan una línea uniforme y grasa. </a:t>
            </a:r>
          </a:p>
          <a:p>
            <a:pPr>
              <a:lnSpc>
                <a:spcPct val="120000"/>
              </a:lnSpc>
            </a:pPr>
            <a:r>
              <a:rPr lang="es-MX" sz="1400" dirty="0" smtClean="0"/>
              <a:t>Su diferencia no radica en la calidad de la tinta sino en el tamaño y la morfología de su punta. </a:t>
            </a:r>
            <a:endParaRPr lang="es-MX" sz="1400" dirty="0"/>
          </a:p>
        </p:txBody>
      </p:sp>
      <p:sp>
        <p:nvSpPr>
          <p:cNvPr id="6" name="Rectángulo 5"/>
          <p:cNvSpPr/>
          <p:nvPr/>
        </p:nvSpPr>
        <p:spPr>
          <a:xfrm>
            <a:off x="290680" y="6273071"/>
            <a:ext cx="4572000" cy="415498"/>
          </a:xfrm>
          <a:prstGeom prst="rect">
            <a:avLst/>
          </a:prstGeom>
        </p:spPr>
        <p:txBody>
          <a:bodyPr>
            <a:spAutoFit/>
          </a:bodyPr>
          <a:lstStyle/>
          <a:p>
            <a:r>
              <a:rPr lang="es-MX" sz="1050" dirty="0" smtClean="0"/>
              <a:t>Imágenes tomadas con fines didácticos de: </a:t>
            </a:r>
            <a:r>
              <a:rPr lang="es-MX" sz="1050" dirty="0" smtClean="0">
                <a:hlinkClick r:id="rId3"/>
              </a:rPr>
              <a:t>https://www.google.com.mx/boligrafo+o+plumas&amp;</a:t>
            </a:r>
            <a:r>
              <a:rPr lang="es-MX" sz="1050" dirty="0" smtClean="0"/>
              <a:t> </a:t>
            </a:r>
            <a:endParaRPr lang="es-MX" sz="1050" dirty="0"/>
          </a:p>
        </p:txBody>
      </p:sp>
      <p:pic>
        <p:nvPicPr>
          <p:cNvPr id="9" name="8 Imagen" descr="1944.png"/>
          <p:cNvPicPr>
            <a:picLocks noChangeAspect="1"/>
          </p:cNvPicPr>
          <p:nvPr/>
        </p:nvPicPr>
        <p:blipFill>
          <a:blip r:embed="rId4" cstate="print"/>
          <a:stretch>
            <a:fillRect/>
          </a:stretch>
        </p:blipFill>
        <p:spPr>
          <a:xfrm>
            <a:off x="182157" y="3159675"/>
            <a:ext cx="2785161" cy="2705586"/>
          </a:xfrm>
          <a:prstGeom prst="rect">
            <a:avLst/>
          </a:prstGeom>
        </p:spPr>
      </p:pic>
      <p:pic>
        <p:nvPicPr>
          <p:cNvPr id="13" name="12 Imagen" descr="rotuladores-tombow.jpg"/>
          <p:cNvPicPr>
            <a:picLocks noChangeAspect="1"/>
          </p:cNvPicPr>
          <p:nvPr/>
        </p:nvPicPr>
        <p:blipFill>
          <a:blip r:embed="rId5" cstate="print"/>
          <a:stretch>
            <a:fillRect/>
          </a:stretch>
        </p:blipFill>
        <p:spPr>
          <a:xfrm>
            <a:off x="0" y="0"/>
            <a:ext cx="2859741" cy="2859741"/>
          </a:xfrm>
          <a:prstGeom prst="rect">
            <a:avLst/>
          </a:prstGeom>
        </p:spPr>
      </p:pic>
      <p:pic>
        <p:nvPicPr>
          <p:cNvPr id="14" name="13 Imagen" descr="sharpie-rotuladores.jpg"/>
          <p:cNvPicPr>
            <a:picLocks noChangeAspect="1"/>
          </p:cNvPicPr>
          <p:nvPr/>
        </p:nvPicPr>
        <p:blipFill>
          <a:blip r:embed="rId6" cstate="print"/>
          <a:srcRect l="2446" r="3393"/>
          <a:stretch>
            <a:fillRect/>
          </a:stretch>
        </p:blipFill>
        <p:spPr>
          <a:xfrm>
            <a:off x="2949388" y="143435"/>
            <a:ext cx="2429443" cy="2766876"/>
          </a:xfrm>
          <a:prstGeom prst="rect">
            <a:avLst/>
          </a:prstGeom>
          <a:ln>
            <a:noFill/>
          </a:ln>
        </p:spPr>
      </p:pic>
      <p:pic>
        <p:nvPicPr>
          <p:cNvPr id="17" name="16 Imagen" descr="rite-97b.png"/>
          <p:cNvPicPr>
            <a:picLocks noChangeAspect="1"/>
          </p:cNvPicPr>
          <p:nvPr/>
        </p:nvPicPr>
        <p:blipFill>
          <a:blip r:embed="rId7" cstate="print"/>
          <a:stretch>
            <a:fillRect/>
          </a:stretch>
        </p:blipFill>
        <p:spPr>
          <a:xfrm rot="1046751">
            <a:off x="2881968" y="3861405"/>
            <a:ext cx="2049722" cy="2049722"/>
          </a:xfrm>
          <a:prstGeom prst="rect">
            <a:avLst/>
          </a:prstGeom>
        </p:spPr>
      </p:pic>
      <p:pic>
        <p:nvPicPr>
          <p:cNvPr id="18" name="17 Imagen" descr="eyeliner-rotulador-superfino-waterproof.jpg"/>
          <p:cNvPicPr>
            <a:picLocks noChangeAspect="1"/>
          </p:cNvPicPr>
          <p:nvPr/>
        </p:nvPicPr>
        <p:blipFill>
          <a:blip r:embed="rId8" cstate="print"/>
          <a:srcRect l="45777" r="45302"/>
          <a:stretch>
            <a:fillRect/>
          </a:stretch>
        </p:blipFill>
        <p:spPr>
          <a:xfrm rot="2701543">
            <a:off x="4034683" y="2809506"/>
            <a:ext cx="224818" cy="2520000"/>
          </a:xfrm>
          <a:prstGeom prst="rect">
            <a:avLst/>
          </a:prstGeom>
        </p:spPr>
      </p:pic>
      <p:sp>
        <p:nvSpPr>
          <p:cNvPr id="20" name="19 Rectángulo redondeado"/>
          <p:cNvSpPr/>
          <p:nvPr/>
        </p:nvSpPr>
        <p:spPr>
          <a:xfrm rot="3711993">
            <a:off x="1824299" y="1424856"/>
            <a:ext cx="257612" cy="202528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183908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Medios Húmedos </a:t>
            </a:r>
            <a:endParaRPr lang="es-MX" dirty="0"/>
          </a:p>
        </p:txBody>
      </p:sp>
      <p:sp>
        <p:nvSpPr>
          <p:cNvPr id="4" name="Marcador de texto 3"/>
          <p:cNvSpPr>
            <a:spLocks noGrp="1"/>
          </p:cNvSpPr>
          <p:nvPr>
            <p:ph type="body" sz="half" idx="2"/>
          </p:nvPr>
        </p:nvSpPr>
        <p:spPr>
          <a:xfrm>
            <a:off x="5934864" y="2995011"/>
            <a:ext cx="2743200" cy="3486175"/>
          </a:xfrm>
        </p:spPr>
        <p:txBody>
          <a:bodyPr>
            <a:normAutofit fontScale="77500" lnSpcReduction="20000"/>
          </a:bodyPr>
          <a:lstStyle/>
          <a:p>
            <a:pPr>
              <a:lnSpc>
                <a:spcPct val="120000"/>
              </a:lnSpc>
            </a:pPr>
            <a:r>
              <a:rPr lang="es-MX" dirty="0" smtClean="0"/>
              <a:t>Las técnicas al agua requieren trabajar con pinceles y la superposición de diferentes aguadas de colores distintos. </a:t>
            </a:r>
          </a:p>
          <a:p>
            <a:pPr>
              <a:lnSpc>
                <a:spcPct val="120000"/>
              </a:lnSpc>
            </a:pPr>
            <a:r>
              <a:rPr lang="es-MX" dirty="0" smtClean="0"/>
              <a:t>La tinta es un pigmento líquido con un alto grado de tinción. Proporciona una mancha rotunda, contrastada y precisa. Se rebaja con agua. </a:t>
            </a:r>
          </a:p>
          <a:p>
            <a:pPr>
              <a:lnSpc>
                <a:spcPct val="120000"/>
              </a:lnSpc>
            </a:pPr>
            <a:r>
              <a:rPr lang="es-MX" dirty="0" smtClean="0"/>
              <a:t>La acuarela se compone de goma arábiga, glicerina y pigmentos de colores, se  comercializa en pastillas o tubos. Su técnica se basa en  los efectos de transparencia que proporciona el pigmento diluido en agua sobre la superficie</a:t>
            </a:r>
            <a:r>
              <a:rPr lang="es-MX" dirty="0"/>
              <a:t>. </a:t>
            </a:r>
            <a:r>
              <a:rPr lang="es-MX" dirty="0" err="1"/>
              <a:t>Jullián</a:t>
            </a:r>
            <a:r>
              <a:rPr lang="es-MX" dirty="0"/>
              <a:t> F. &amp; Albarracín A. (2007). </a:t>
            </a:r>
          </a:p>
        </p:txBody>
      </p:sp>
      <p:pic>
        <p:nvPicPr>
          <p:cNvPr id="8" name="7 Imagen" descr="tintas.jpg"/>
          <p:cNvPicPr>
            <a:picLocks noChangeAspect="1"/>
          </p:cNvPicPr>
          <p:nvPr/>
        </p:nvPicPr>
        <p:blipFill>
          <a:blip r:embed="rId2" cstate="print"/>
          <a:srcRect/>
          <a:stretch>
            <a:fillRect/>
          </a:stretch>
        </p:blipFill>
        <p:spPr>
          <a:xfrm>
            <a:off x="340660" y="4594346"/>
            <a:ext cx="2411506" cy="1519579"/>
          </a:xfrm>
          <a:prstGeom prst="rect">
            <a:avLst/>
          </a:prstGeom>
          <a:scene3d>
            <a:camera prst="obliqueTopLeft"/>
            <a:lightRig rig="threePt" dir="t"/>
          </a:scene3d>
        </p:spPr>
      </p:pic>
      <p:pic>
        <p:nvPicPr>
          <p:cNvPr id="9" name="8 Imagen" descr="set-de-pintura-de-acuarela-acuarelas-field-sketch-set-40-D_NQ_NP_781726-MLA26797823575_022018-F.jpg"/>
          <p:cNvPicPr>
            <a:picLocks noChangeAspect="1"/>
          </p:cNvPicPr>
          <p:nvPr/>
        </p:nvPicPr>
        <p:blipFill>
          <a:blip r:embed="rId3" cstate="print"/>
          <a:srcRect t="5671" b="5294"/>
          <a:stretch>
            <a:fillRect/>
          </a:stretch>
        </p:blipFill>
        <p:spPr>
          <a:xfrm rot="448439" flipH="1">
            <a:off x="2926639" y="2243207"/>
            <a:ext cx="2018393" cy="1797082"/>
          </a:xfrm>
          <a:prstGeom prst="rect">
            <a:avLst/>
          </a:prstGeom>
        </p:spPr>
      </p:pic>
      <p:pic>
        <p:nvPicPr>
          <p:cNvPr id="10" name="9 Imagen" descr="acuarelas-jovi-pastilla-grande-22-colores-g.jpg"/>
          <p:cNvPicPr>
            <a:picLocks noChangeAspect="1"/>
          </p:cNvPicPr>
          <p:nvPr/>
        </p:nvPicPr>
        <p:blipFill>
          <a:blip r:embed="rId4" cstate="print"/>
          <a:srcRect l="-371" r="-658"/>
          <a:stretch>
            <a:fillRect/>
          </a:stretch>
        </p:blipFill>
        <p:spPr>
          <a:xfrm>
            <a:off x="573739" y="2148714"/>
            <a:ext cx="2066559" cy="1741968"/>
          </a:xfrm>
          <a:prstGeom prst="rect">
            <a:avLst/>
          </a:prstGeom>
        </p:spPr>
      </p:pic>
      <p:pic>
        <p:nvPicPr>
          <p:cNvPr id="12" name="11 Imagen" descr="Sakura-Mat-Water-Colors-Acuarelas-de-5ml-Set-de-12-Colores-31.jpg"/>
          <p:cNvPicPr>
            <a:picLocks noChangeAspect="1"/>
          </p:cNvPicPr>
          <p:nvPr/>
        </p:nvPicPr>
        <p:blipFill>
          <a:blip r:embed="rId5" cstate="print"/>
          <a:stretch>
            <a:fillRect/>
          </a:stretch>
        </p:blipFill>
        <p:spPr>
          <a:xfrm rot="4284299">
            <a:off x="3557373" y="335470"/>
            <a:ext cx="1637474" cy="1637474"/>
          </a:xfrm>
          <a:prstGeom prst="rect">
            <a:avLst/>
          </a:prstGeom>
        </p:spPr>
      </p:pic>
      <p:pic>
        <p:nvPicPr>
          <p:cNvPr id="13" name="12 Imagen" descr="acuarela-alive-art-arte-favim-com-2640235.jpg"/>
          <p:cNvPicPr>
            <a:picLocks noChangeAspect="1"/>
          </p:cNvPicPr>
          <p:nvPr/>
        </p:nvPicPr>
        <p:blipFill>
          <a:blip r:embed="rId6" cstate="print"/>
          <a:srcRect b="22073"/>
          <a:stretch>
            <a:fillRect/>
          </a:stretch>
        </p:blipFill>
        <p:spPr>
          <a:xfrm>
            <a:off x="286309" y="412275"/>
            <a:ext cx="2956106" cy="1685467"/>
          </a:xfrm>
          <a:prstGeom prst="rect">
            <a:avLst/>
          </a:prstGeom>
          <a:ln w="9525">
            <a:solidFill>
              <a:schemeClr val="tx1"/>
            </a:solidFill>
          </a:ln>
        </p:spPr>
      </p:pic>
      <p:pic>
        <p:nvPicPr>
          <p:cNvPr id="11" name="10 Imagen" descr="boceto con tinta 2.jpg"/>
          <p:cNvPicPr>
            <a:picLocks noChangeAspect="1"/>
          </p:cNvPicPr>
          <p:nvPr/>
        </p:nvPicPr>
        <p:blipFill>
          <a:blip r:embed="rId7" cstate="print"/>
          <a:stretch>
            <a:fillRect/>
          </a:stretch>
        </p:blipFill>
        <p:spPr>
          <a:xfrm>
            <a:off x="2845349" y="4285130"/>
            <a:ext cx="2543460" cy="1964823"/>
          </a:xfrm>
          <a:prstGeom prst="rect">
            <a:avLst/>
          </a:prstGeom>
          <a:ln>
            <a:solidFill>
              <a:schemeClr val="tx1"/>
            </a:solidFill>
          </a:ln>
        </p:spPr>
      </p:pic>
      <p:sp>
        <p:nvSpPr>
          <p:cNvPr id="14" name="Rectángulo 5"/>
          <p:cNvSpPr/>
          <p:nvPr/>
        </p:nvSpPr>
        <p:spPr>
          <a:xfrm>
            <a:off x="138490" y="6261748"/>
            <a:ext cx="4572000" cy="415498"/>
          </a:xfrm>
          <a:prstGeom prst="rect">
            <a:avLst/>
          </a:prstGeom>
        </p:spPr>
        <p:txBody>
          <a:bodyPr>
            <a:spAutoFit/>
          </a:bodyPr>
          <a:lstStyle/>
          <a:p>
            <a:r>
              <a:rPr lang="es-MX" sz="1050" dirty="0" smtClean="0"/>
              <a:t>Imágenes tomadas con fines didácticos de: </a:t>
            </a:r>
          </a:p>
          <a:p>
            <a:r>
              <a:rPr lang="es-MX" sz="1050" dirty="0" smtClean="0">
                <a:hlinkClick r:id="rId8"/>
              </a:rPr>
              <a:t>https://www.google.com.mx/medios_humedos</a:t>
            </a:r>
            <a:r>
              <a:rPr lang="es-MX" sz="1050" dirty="0" smtClean="0"/>
              <a:t>     </a:t>
            </a:r>
            <a:endParaRPr lang="es-MX" sz="1050" dirty="0"/>
          </a:p>
        </p:txBody>
      </p:sp>
    </p:spTree>
    <p:extLst>
      <p:ext uri="{BB962C8B-B14F-4D97-AF65-F5344CB8AC3E}">
        <p14:creationId xmlns:p14="http://schemas.microsoft.com/office/powerpoint/2010/main" val="1666663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Medios secos</a:t>
            </a:r>
            <a:endParaRPr lang="es-MX" dirty="0"/>
          </a:p>
        </p:txBody>
      </p:sp>
      <p:pic>
        <p:nvPicPr>
          <p:cNvPr id="8" name="7 Marcador de contenido" descr="9238-1.jpg"/>
          <p:cNvPicPr>
            <a:picLocks noGrp="1" noChangeAspect="1"/>
          </p:cNvPicPr>
          <p:nvPr>
            <p:ph idx="1"/>
          </p:nvPr>
        </p:nvPicPr>
        <p:blipFill>
          <a:blip r:embed="rId2" cstate="print"/>
          <a:srcRect l="4132" t="15102" r="6653" b="19525"/>
          <a:stretch>
            <a:fillRect/>
          </a:stretch>
        </p:blipFill>
        <p:spPr>
          <a:xfrm rot="19852894">
            <a:off x="270530" y="4020529"/>
            <a:ext cx="2350512" cy="1722358"/>
          </a:xfrm>
        </p:spPr>
      </p:pic>
      <p:sp>
        <p:nvSpPr>
          <p:cNvPr id="4" name="Marcador de texto 3"/>
          <p:cNvSpPr>
            <a:spLocks noGrp="1"/>
          </p:cNvSpPr>
          <p:nvPr>
            <p:ph type="body" sz="half" idx="2"/>
          </p:nvPr>
        </p:nvSpPr>
        <p:spPr>
          <a:xfrm>
            <a:off x="5934864" y="2995011"/>
            <a:ext cx="2743200" cy="3210935"/>
          </a:xfrm>
        </p:spPr>
        <p:txBody>
          <a:bodyPr>
            <a:normAutofit/>
          </a:bodyPr>
          <a:lstStyle/>
          <a:p>
            <a:r>
              <a:rPr lang="es-MX" dirty="0" smtClean="0"/>
              <a:t>El pastel como medio seco tiene una técnica que requiere cierto cuidado al momento de trazar algún dibujo pues este se puede manchar muy fácil.</a:t>
            </a:r>
          </a:p>
          <a:p>
            <a:r>
              <a:rPr lang="es-MX" dirty="0" smtClean="0"/>
              <a:t>El trabajo con pastel es delicado y laborioso, pero los efectos conseguidos resultan muy efectivos.</a:t>
            </a:r>
            <a:r>
              <a:rPr lang="es-MX" dirty="0"/>
              <a:t> </a:t>
            </a:r>
            <a:r>
              <a:rPr lang="es-MX" sz="1400" dirty="0" err="1"/>
              <a:t>Jullián</a:t>
            </a:r>
            <a:r>
              <a:rPr lang="es-MX" sz="1400" dirty="0"/>
              <a:t> F. &amp; Albarracín A. (2007).</a:t>
            </a:r>
            <a:r>
              <a:rPr lang="es-MX" sz="1400" dirty="0" smtClean="0"/>
              <a:t> </a:t>
            </a:r>
            <a:endParaRPr lang="es-MX" sz="1400" dirty="0"/>
          </a:p>
        </p:txBody>
      </p:sp>
      <p:pic>
        <p:nvPicPr>
          <p:cNvPr id="9" name="8 Imagen" descr="467.jpg"/>
          <p:cNvPicPr>
            <a:picLocks noChangeAspect="1"/>
          </p:cNvPicPr>
          <p:nvPr/>
        </p:nvPicPr>
        <p:blipFill>
          <a:blip r:embed="rId3" cstate="print"/>
          <a:srcRect/>
          <a:stretch>
            <a:fillRect/>
          </a:stretch>
        </p:blipFill>
        <p:spPr>
          <a:xfrm>
            <a:off x="2752165" y="518169"/>
            <a:ext cx="2599764" cy="3085642"/>
          </a:xfrm>
          <a:prstGeom prst="rect">
            <a:avLst/>
          </a:prstGeom>
        </p:spPr>
      </p:pic>
      <p:pic>
        <p:nvPicPr>
          <p:cNvPr id="7" name="6 Imagen" descr="boceto con pasteles.jpg"/>
          <p:cNvPicPr>
            <a:picLocks noChangeAspect="1"/>
          </p:cNvPicPr>
          <p:nvPr/>
        </p:nvPicPr>
        <p:blipFill>
          <a:blip r:embed="rId4" cstate="print"/>
          <a:stretch>
            <a:fillRect/>
          </a:stretch>
        </p:blipFill>
        <p:spPr>
          <a:xfrm>
            <a:off x="365508" y="259976"/>
            <a:ext cx="2059278" cy="2936581"/>
          </a:xfrm>
          <a:prstGeom prst="rect">
            <a:avLst/>
          </a:prstGeom>
        </p:spPr>
      </p:pic>
      <p:pic>
        <p:nvPicPr>
          <p:cNvPr id="10" name="9 Imagen" descr="boceto con pasteles 2.jpg"/>
          <p:cNvPicPr>
            <a:picLocks noChangeAspect="1"/>
          </p:cNvPicPr>
          <p:nvPr/>
        </p:nvPicPr>
        <p:blipFill>
          <a:blip r:embed="rId5" cstate="print"/>
          <a:srcRect/>
          <a:stretch>
            <a:fillRect/>
          </a:stretch>
        </p:blipFill>
        <p:spPr>
          <a:xfrm>
            <a:off x="3030070" y="3550025"/>
            <a:ext cx="2196353" cy="2608729"/>
          </a:xfrm>
          <a:prstGeom prst="rect">
            <a:avLst/>
          </a:prstGeom>
        </p:spPr>
      </p:pic>
      <p:sp>
        <p:nvSpPr>
          <p:cNvPr id="11" name="Rectángulo 5"/>
          <p:cNvSpPr/>
          <p:nvPr/>
        </p:nvSpPr>
        <p:spPr>
          <a:xfrm>
            <a:off x="181020" y="6307889"/>
            <a:ext cx="4572000" cy="415498"/>
          </a:xfrm>
          <a:prstGeom prst="rect">
            <a:avLst/>
          </a:prstGeom>
        </p:spPr>
        <p:txBody>
          <a:bodyPr>
            <a:spAutoFit/>
          </a:bodyPr>
          <a:lstStyle/>
          <a:p>
            <a:r>
              <a:rPr lang="es-MX" sz="1050" dirty="0" smtClean="0"/>
              <a:t>Imágenes tomadas con fines didácticos de: </a:t>
            </a:r>
            <a:r>
              <a:rPr lang="es-MX" sz="1050" dirty="0" smtClean="0">
                <a:hlinkClick r:id="rId6"/>
              </a:rPr>
              <a:t>https://www.google.com.mx/material_de_papeleria</a:t>
            </a:r>
            <a:r>
              <a:rPr lang="es-MX" sz="1050" dirty="0" smtClean="0"/>
              <a:t>    </a:t>
            </a:r>
            <a:endParaRPr lang="es-MX" sz="1050" dirty="0"/>
          </a:p>
        </p:txBody>
      </p:sp>
    </p:spTree>
    <p:extLst>
      <p:ext uri="{BB962C8B-B14F-4D97-AF65-F5344CB8AC3E}">
        <p14:creationId xmlns:p14="http://schemas.microsoft.com/office/powerpoint/2010/main" val="4262874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Herramientas de soporte</a:t>
            </a:r>
            <a:endParaRPr lang="es-MX" dirty="0"/>
          </a:p>
        </p:txBody>
      </p:sp>
      <p:sp>
        <p:nvSpPr>
          <p:cNvPr id="6" name="Marcador de texto 5"/>
          <p:cNvSpPr>
            <a:spLocks noGrp="1"/>
          </p:cNvSpPr>
          <p:nvPr>
            <p:ph type="body" sz="half" idx="2"/>
          </p:nvPr>
        </p:nvSpPr>
        <p:spPr/>
        <p:txBody>
          <a:bodyPr>
            <a:normAutofit/>
          </a:bodyPr>
          <a:lstStyle/>
          <a:p>
            <a:r>
              <a:rPr lang="es-MX" dirty="0" smtClean="0"/>
              <a:t>Estos instrumentos se pueden utilizar como apoyo en el trazo de líneas en los diferentes problemas de corte y de graduación de medidas para matizar texturas y acabados.  </a:t>
            </a:r>
            <a:endParaRPr lang="es-MX" dirty="0"/>
          </a:p>
        </p:txBody>
      </p:sp>
      <p:sp>
        <p:nvSpPr>
          <p:cNvPr id="5" name="Rectángulo 5"/>
          <p:cNvSpPr/>
          <p:nvPr/>
        </p:nvSpPr>
        <p:spPr>
          <a:xfrm>
            <a:off x="308610" y="6371683"/>
            <a:ext cx="4572000" cy="415498"/>
          </a:xfrm>
          <a:prstGeom prst="rect">
            <a:avLst/>
          </a:prstGeom>
        </p:spPr>
        <p:txBody>
          <a:bodyPr>
            <a:spAutoFit/>
          </a:bodyPr>
          <a:lstStyle/>
          <a:p>
            <a:r>
              <a:rPr lang="es-MX" sz="1050" dirty="0" smtClean="0"/>
              <a:t>Imágenes tomadas con fines didácticos de: </a:t>
            </a:r>
            <a:r>
              <a:rPr lang="es-MX" sz="1050" dirty="0" smtClean="0">
                <a:hlinkClick r:id="rId2"/>
              </a:rPr>
              <a:t>https://www.google.com.mx/material_de_papeleria</a:t>
            </a:r>
            <a:r>
              <a:rPr lang="es-MX" sz="1050" dirty="0" smtClean="0"/>
              <a:t>    </a:t>
            </a:r>
            <a:endParaRPr lang="es-MX" sz="1050" dirty="0"/>
          </a:p>
        </p:txBody>
      </p:sp>
      <p:pic>
        <p:nvPicPr>
          <p:cNvPr id="7" name="6 Imagen" descr="cuter-sm.jpg"/>
          <p:cNvPicPr>
            <a:picLocks noChangeAspect="1"/>
          </p:cNvPicPr>
          <p:nvPr/>
        </p:nvPicPr>
        <p:blipFill>
          <a:blip r:embed="rId3" cstate="print"/>
          <a:stretch>
            <a:fillRect/>
          </a:stretch>
        </p:blipFill>
        <p:spPr>
          <a:xfrm>
            <a:off x="2962938" y="170121"/>
            <a:ext cx="2160000" cy="2085750"/>
          </a:xfrm>
          <a:prstGeom prst="rect">
            <a:avLst/>
          </a:prstGeom>
        </p:spPr>
      </p:pic>
      <p:pic>
        <p:nvPicPr>
          <p:cNvPr id="9" name="8 Imagen" descr="HTB1EGYkbPgy_uJjSZSgq6zz0XXa5.jpg"/>
          <p:cNvPicPr>
            <a:picLocks noChangeAspect="1"/>
          </p:cNvPicPr>
          <p:nvPr/>
        </p:nvPicPr>
        <p:blipFill>
          <a:blip r:embed="rId4" cstate="print"/>
          <a:stretch>
            <a:fillRect/>
          </a:stretch>
        </p:blipFill>
        <p:spPr>
          <a:xfrm>
            <a:off x="145518" y="313766"/>
            <a:ext cx="2374397" cy="2374397"/>
          </a:xfrm>
          <a:prstGeom prst="rect">
            <a:avLst/>
          </a:prstGeom>
        </p:spPr>
      </p:pic>
      <p:pic>
        <p:nvPicPr>
          <p:cNvPr id="10" name="9 Imagen" descr="INTERWELL-CB42A-Correction-Tape-Daily-Use-Stationery.jpg"/>
          <p:cNvPicPr>
            <a:picLocks noChangeAspect="1"/>
          </p:cNvPicPr>
          <p:nvPr/>
        </p:nvPicPr>
        <p:blipFill>
          <a:blip r:embed="rId5" cstate="print"/>
          <a:srcRect/>
          <a:stretch>
            <a:fillRect/>
          </a:stretch>
        </p:blipFill>
        <p:spPr>
          <a:xfrm>
            <a:off x="2635556" y="2488018"/>
            <a:ext cx="1756753" cy="1057209"/>
          </a:xfrm>
          <a:prstGeom prst="rect">
            <a:avLst/>
          </a:prstGeom>
        </p:spPr>
      </p:pic>
      <p:pic>
        <p:nvPicPr>
          <p:cNvPr id="11" name="10 Imagen" descr="material de apoyo.jpg"/>
          <p:cNvPicPr>
            <a:picLocks noChangeAspect="1"/>
          </p:cNvPicPr>
          <p:nvPr/>
        </p:nvPicPr>
        <p:blipFill>
          <a:blip r:embed="rId6" cstate="print"/>
          <a:stretch>
            <a:fillRect/>
          </a:stretch>
        </p:blipFill>
        <p:spPr>
          <a:xfrm>
            <a:off x="0" y="2558165"/>
            <a:ext cx="2562447" cy="2562447"/>
          </a:xfrm>
          <a:prstGeom prst="rect">
            <a:avLst/>
          </a:prstGeom>
        </p:spPr>
      </p:pic>
      <p:pic>
        <p:nvPicPr>
          <p:cNvPr id="12" name="11 Imagen" descr="sacapuntas-1.jpg"/>
          <p:cNvPicPr>
            <a:picLocks noChangeAspect="1"/>
          </p:cNvPicPr>
          <p:nvPr/>
        </p:nvPicPr>
        <p:blipFill>
          <a:blip r:embed="rId7" cstate="print"/>
          <a:srcRect l="17120" t="4504" r="12532" b="5155"/>
          <a:stretch>
            <a:fillRect/>
          </a:stretch>
        </p:blipFill>
        <p:spPr>
          <a:xfrm>
            <a:off x="2819724" y="4231757"/>
            <a:ext cx="1284443" cy="1148043"/>
          </a:xfrm>
          <a:prstGeom prst="rect">
            <a:avLst/>
          </a:prstGeom>
        </p:spPr>
      </p:pic>
      <p:pic>
        <p:nvPicPr>
          <p:cNvPr id="13" name="12 Imagen" descr="000689051-1m_large.jpg"/>
          <p:cNvPicPr>
            <a:picLocks noChangeAspect="1"/>
          </p:cNvPicPr>
          <p:nvPr/>
        </p:nvPicPr>
        <p:blipFill>
          <a:blip r:embed="rId8" cstate="print"/>
          <a:srcRect l="6225" t="28170" r="6306" b="29496"/>
          <a:stretch>
            <a:fillRect/>
          </a:stretch>
        </p:blipFill>
        <p:spPr>
          <a:xfrm rot="548821">
            <a:off x="1036016" y="5224430"/>
            <a:ext cx="1740905" cy="842573"/>
          </a:xfrm>
          <a:prstGeom prst="rect">
            <a:avLst/>
          </a:prstGeom>
        </p:spPr>
      </p:pic>
      <p:pic>
        <p:nvPicPr>
          <p:cNvPr id="14" name="13 Imagen" descr="calavera.jpg"/>
          <p:cNvPicPr>
            <a:picLocks noChangeAspect="1"/>
          </p:cNvPicPr>
          <p:nvPr/>
        </p:nvPicPr>
        <p:blipFill>
          <a:blip r:embed="rId9" cstate="print"/>
          <a:stretch>
            <a:fillRect/>
          </a:stretch>
        </p:blipFill>
        <p:spPr>
          <a:xfrm>
            <a:off x="3602767" y="5466230"/>
            <a:ext cx="1880506" cy="1203524"/>
          </a:xfrm>
          <a:prstGeom prst="rect">
            <a:avLst/>
          </a:prstGeom>
        </p:spPr>
      </p:pic>
      <p:pic>
        <p:nvPicPr>
          <p:cNvPr id="15" name="14 Imagen" descr="compas-con-bigotera-factis.jpg"/>
          <p:cNvPicPr>
            <a:picLocks noChangeAspect="1"/>
          </p:cNvPicPr>
          <p:nvPr/>
        </p:nvPicPr>
        <p:blipFill>
          <a:blip r:embed="rId10" cstate="print"/>
          <a:srcRect/>
          <a:stretch>
            <a:fillRect/>
          </a:stretch>
        </p:blipFill>
        <p:spPr>
          <a:xfrm rot="488483">
            <a:off x="4402403" y="2768467"/>
            <a:ext cx="815975" cy="2378981"/>
          </a:xfrm>
          <a:prstGeom prst="rect">
            <a:avLst/>
          </a:prstGeom>
        </p:spPr>
      </p:pic>
    </p:spTree>
    <p:extLst>
      <p:ext uri="{BB962C8B-B14F-4D97-AF65-F5344CB8AC3E}">
        <p14:creationId xmlns:p14="http://schemas.microsoft.com/office/powerpoint/2010/main" val="874273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3. Primeros pasos</a:t>
            </a:r>
            <a:endParaRPr lang="es-MX" dirty="0"/>
          </a:p>
        </p:txBody>
      </p:sp>
      <p:sp>
        <p:nvSpPr>
          <p:cNvPr id="3" name="Marcador de texto 2"/>
          <p:cNvSpPr>
            <a:spLocks noGrp="1"/>
          </p:cNvSpPr>
          <p:nvPr>
            <p:ph type="body" idx="1"/>
          </p:nvPr>
        </p:nvSpPr>
        <p:spPr/>
        <p:txBody>
          <a:bodyPr/>
          <a:lstStyle/>
          <a:p>
            <a:r>
              <a:rPr lang="es-MX" dirty="0" smtClean="0"/>
              <a:t>Prácticas básicas.</a:t>
            </a:r>
            <a:endParaRPr lang="es-MX" dirty="0"/>
          </a:p>
        </p:txBody>
      </p:sp>
    </p:spTree>
    <p:extLst>
      <p:ext uri="{BB962C8B-B14F-4D97-AF65-F5344CB8AC3E}">
        <p14:creationId xmlns:p14="http://schemas.microsoft.com/office/powerpoint/2010/main" val="2737577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lstStyle/>
          <a:p>
            <a:pPr rtl="0"/>
            <a:r>
              <a:rPr lang="es-ES" dirty="0" smtClean="0"/>
              <a:t>Mesa de trabajo </a:t>
            </a:r>
            <a:endParaRPr lang="es-ES" dirty="0"/>
          </a:p>
        </p:txBody>
      </p:sp>
      <p:sp>
        <p:nvSpPr>
          <p:cNvPr id="6" name="Marcador de posición de texto 5"/>
          <p:cNvSpPr>
            <a:spLocks noGrp="1"/>
          </p:cNvSpPr>
          <p:nvPr>
            <p:ph type="body" sz="half" idx="2"/>
          </p:nvPr>
        </p:nvSpPr>
        <p:spPr>
          <a:xfrm>
            <a:off x="5932169" y="2999231"/>
            <a:ext cx="2889101" cy="3272615"/>
          </a:xfrm>
        </p:spPr>
        <p:txBody>
          <a:bodyPr rtlCol="0">
            <a:normAutofit/>
          </a:bodyPr>
          <a:lstStyle/>
          <a:p>
            <a:r>
              <a:rPr lang="es-MX" dirty="0" smtClean="0"/>
              <a:t>Conviene adecuar la zona de trabajo a nuestras necesidades.</a:t>
            </a:r>
          </a:p>
          <a:p>
            <a:r>
              <a:rPr lang="es-MX" dirty="0"/>
              <a:t>T</a:t>
            </a:r>
            <a:r>
              <a:rPr lang="es-MX" dirty="0" smtClean="0"/>
              <a:t>ener a la mano los instrumentos primarios y relegar a segundo lugar lo que se utiliza con menor frecuencia</a:t>
            </a:r>
          </a:p>
          <a:p>
            <a:r>
              <a:rPr lang="es-MX" dirty="0" smtClean="0"/>
              <a:t>Debe estar limpia y despejada de todo elemento inútil.</a:t>
            </a:r>
          </a:p>
          <a:p>
            <a:endParaRPr lang="es-ES" dirty="0"/>
          </a:p>
        </p:txBody>
      </p:sp>
      <p:sp>
        <p:nvSpPr>
          <p:cNvPr id="7" name="Rectángulo 6"/>
          <p:cNvSpPr/>
          <p:nvPr/>
        </p:nvSpPr>
        <p:spPr>
          <a:xfrm>
            <a:off x="317575" y="5698432"/>
            <a:ext cx="4572000" cy="415498"/>
          </a:xfrm>
          <a:prstGeom prst="rect">
            <a:avLst/>
          </a:prstGeom>
        </p:spPr>
        <p:txBody>
          <a:bodyPr>
            <a:spAutoFit/>
          </a:bodyPr>
          <a:lstStyle/>
          <a:p>
            <a:r>
              <a:rPr lang="es-MX" sz="1050" dirty="0" err="1"/>
              <a:t>Jullián</a:t>
            </a:r>
            <a:r>
              <a:rPr lang="es-MX" sz="1050" dirty="0"/>
              <a:t> F. &amp; Albarracín A.. (2007). Dibujo para diseñadores industriales. España: </a:t>
            </a:r>
            <a:r>
              <a:rPr lang="es-MX" sz="1050" dirty="0" err="1"/>
              <a:t>Parramón</a:t>
            </a:r>
            <a:r>
              <a:rPr lang="es-MX" sz="1050" dirty="0"/>
              <a:t>.</a:t>
            </a:r>
          </a:p>
        </p:txBody>
      </p:sp>
      <p:pic>
        <p:nvPicPr>
          <p:cNvPr id="5" name="4 Imagen" descr="WP_20180913_14_34_39_Pro.jpg"/>
          <p:cNvPicPr>
            <a:picLocks noChangeAspect="1"/>
          </p:cNvPicPr>
          <p:nvPr/>
        </p:nvPicPr>
        <p:blipFill>
          <a:blip r:embed="rId3" cstate="print">
            <a:lum bright="-10000" contrast="30000"/>
          </a:blip>
          <a:srcRect/>
          <a:stretch>
            <a:fillRect/>
          </a:stretch>
        </p:blipFill>
        <p:spPr>
          <a:xfrm>
            <a:off x="172599" y="1853082"/>
            <a:ext cx="5122142" cy="3505996"/>
          </a:xfrm>
          <a:prstGeom prst="rect">
            <a:avLst/>
          </a:prstGeom>
        </p:spPr>
      </p:pic>
    </p:spTree>
    <p:extLst>
      <p:ext uri="{BB962C8B-B14F-4D97-AF65-F5344CB8AC3E}">
        <p14:creationId xmlns:p14="http://schemas.microsoft.com/office/powerpoint/2010/main" val="2794409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75892" y="579707"/>
            <a:ext cx="7200900" cy="661558"/>
          </a:xfrm>
        </p:spPr>
        <p:txBody>
          <a:bodyPr rtlCol="0"/>
          <a:lstStyle/>
          <a:p>
            <a:r>
              <a:rPr lang="es-ES" dirty="0" smtClean="0"/>
              <a:t>Mesa de trabajo</a:t>
            </a:r>
            <a:endParaRPr lang="es-ES" dirty="0"/>
          </a:p>
        </p:txBody>
      </p:sp>
      <p:sp>
        <p:nvSpPr>
          <p:cNvPr id="9" name="Marcador de texto 8"/>
          <p:cNvSpPr>
            <a:spLocks noGrp="1"/>
          </p:cNvSpPr>
          <p:nvPr>
            <p:ph type="body" idx="1"/>
          </p:nvPr>
        </p:nvSpPr>
        <p:spPr>
          <a:xfrm>
            <a:off x="953621" y="1405946"/>
            <a:ext cx="3429000" cy="641350"/>
          </a:xfrm>
        </p:spPr>
        <p:txBody>
          <a:bodyPr/>
          <a:lstStyle/>
          <a:p>
            <a:r>
              <a:rPr lang="es-MX" dirty="0" smtClean="0"/>
              <a:t>Iluminación</a:t>
            </a:r>
            <a:endParaRPr lang="es-MX" dirty="0"/>
          </a:p>
        </p:txBody>
      </p:sp>
      <p:sp>
        <p:nvSpPr>
          <p:cNvPr id="10" name="Marcador de contenido 9"/>
          <p:cNvSpPr>
            <a:spLocks noGrp="1"/>
          </p:cNvSpPr>
          <p:nvPr>
            <p:ph sz="half" idx="2"/>
          </p:nvPr>
        </p:nvSpPr>
        <p:spPr>
          <a:xfrm>
            <a:off x="971550" y="2151530"/>
            <a:ext cx="3429000" cy="3639672"/>
          </a:xfrm>
        </p:spPr>
        <p:txBody>
          <a:bodyPr>
            <a:normAutofit/>
          </a:bodyPr>
          <a:lstStyle/>
          <a:p>
            <a:r>
              <a:rPr lang="es-MX" dirty="0"/>
              <a:t>I</a:t>
            </a:r>
            <a:r>
              <a:rPr lang="es-MX" dirty="0" smtClean="0"/>
              <a:t>luminación natural lateral. La posición de la luz deberá ser contraria con respecto  al lado dominante del profesional</a:t>
            </a:r>
          </a:p>
          <a:p>
            <a:r>
              <a:rPr lang="es-MX" dirty="0" smtClean="0"/>
              <a:t>En caso de ser luz artificial, esta deberá ser fluorescente, que genera poco calor y despliega una luz de calidad.   </a:t>
            </a:r>
          </a:p>
        </p:txBody>
      </p:sp>
      <p:sp>
        <p:nvSpPr>
          <p:cNvPr id="11" name="Marcador de texto 10"/>
          <p:cNvSpPr>
            <a:spLocks noGrp="1"/>
          </p:cNvSpPr>
          <p:nvPr>
            <p:ph type="body" sz="quarter" idx="3"/>
          </p:nvPr>
        </p:nvSpPr>
        <p:spPr>
          <a:xfrm>
            <a:off x="4743450" y="1396981"/>
            <a:ext cx="3429000" cy="641350"/>
          </a:xfrm>
        </p:spPr>
        <p:txBody>
          <a:bodyPr/>
          <a:lstStyle/>
          <a:p>
            <a:r>
              <a:rPr lang="es-MX" dirty="0" smtClean="0"/>
              <a:t>Materiales necesarios</a:t>
            </a:r>
            <a:endParaRPr lang="es-MX" dirty="0"/>
          </a:p>
        </p:txBody>
      </p:sp>
      <p:sp>
        <p:nvSpPr>
          <p:cNvPr id="12" name="Marcador de contenido 11"/>
          <p:cNvSpPr>
            <a:spLocks noGrp="1"/>
          </p:cNvSpPr>
          <p:nvPr>
            <p:ph sz="quarter" idx="4"/>
          </p:nvPr>
        </p:nvSpPr>
        <p:spPr>
          <a:xfrm>
            <a:off x="4743450" y="2169460"/>
            <a:ext cx="3429000" cy="3621742"/>
          </a:xfrm>
        </p:spPr>
        <p:txBody>
          <a:bodyPr>
            <a:normAutofit fontScale="85000" lnSpcReduction="10000"/>
          </a:bodyPr>
          <a:lstStyle/>
          <a:p>
            <a:pPr>
              <a:lnSpc>
                <a:spcPct val="120000"/>
              </a:lnSpc>
            </a:pPr>
            <a:r>
              <a:rPr lang="es-MX" dirty="0" smtClean="0"/>
              <a:t>Lápiz , portaminas o bolígrafo </a:t>
            </a:r>
          </a:p>
          <a:p>
            <a:r>
              <a:rPr lang="es-MX" dirty="0" smtClean="0"/>
              <a:t>Borrador</a:t>
            </a:r>
          </a:p>
          <a:p>
            <a:r>
              <a:rPr lang="es-MX" dirty="0" smtClean="0"/>
              <a:t>Sacapuntas</a:t>
            </a:r>
          </a:p>
          <a:p>
            <a:r>
              <a:rPr lang="es-MX" dirty="0" smtClean="0"/>
              <a:t>Lápices de colores </a:t>
            </a:r>
          </a:p>
          <a:p>
            <a:r>
              <a:rPr lang="es-MX" dirty="0" smtClean="0"/>
              <a:t>2 o 3 Rotuladores</a:t>
            </a:r>
          </a:p>
          <a:p>
            <a:r>
              <a:rPr lang="es-MX" dirty="0" smtClean="0"/>
              <a:t>Caja de pasteles</a:t>
            </a:r>
          </a:p>
          <a:p>
            <a:r>
              <a:rPr lang="es-MX" dirty="0" err="1" smtClean="0"/>
              <a:t>Cutter</a:t>
            </a:r>
            <a:endParaRPr lang="es-MX" dirty="0" smtClean="0"/>
          </a:p>
          <a:p>
            <a:r>
              <a:rPr lang="es-MX" dirty="0" smtClean="0"/>
              <a:t>Disolvente</a:t>
            </a:r>
            <a:endParaRPr lang="es-MX" dirty="0"/>
          </a:p>
        </p:txBody>
      </p:sp>
      <p:pic>
        <p:nvPicPr>
          <p:cNvPr id="7" name="Imagen 6" descr="Captura de pantalla 2018-09-24 a las 12.36.26.png"/>
          <p:cNvPicPr>
            <a:picLocks noChangeAspect="1"/>
          </p:cNvPicPr>
          <p:nvPr/>
        </p:nvPicPr>
        <p:blipFill>
          <a:blip r:embed="rId3">
            <a:extLst>
              <a:ext uri="{BEBA8EAE-BF5A-486C-A8C5-ECC9F3942E4B}">
                <a14:imgProps xmlns:a14="http://schemas.microsoft.com/office/drawing/2010/main">
                  <a14:imgLayer r:embed="rId4">
                    <a14:imgEffect>
                      <a14:sharpenSoften amount="54000"/>
                    </a14:imgEffect>
                  </a14:imgLayer>
                </a14:imgProps>
              </a:ext>
              <a:ext uri="{28A0092B-C50C-407E-A947-70E740481C1C}">
                <a14:useLocalDpi xmlns:a14="http://schemas.microsoft.com/office/drawing/2010/main" val="0"/>
              </a:ext>
            </a:extLst>
          </a:blip>
          <a:stretch>
            <a:fillRect/>
          </a:stretch>
        </p:blipFill>
        <p:spPr>
          <a:xfrm>
            <a:off x="0" y="98784"/>
            <a:ext cx="5049832" cy="1122907"/>
          </a:xfrm>
          <a:prstGeom prst="rect">
            <a:avLst/>
          </a:prstGeom>
        </p:spPr>
      </p:pic>
      <p:sp>
        <p:nvSpPr>
          <p:cNvPr id="8" name="Text Box 6"/>
          <p:cNvSpPr txBox="1">
            <a:spLocks noChangeArrowheads="1"/>
          </p:cNvSpPr>
          <p:nvPr/>
        </p:nvSpPr>
        <p:spPr bwMode="auto">
          <a:xfrm>
            <a:off x="1142196" y="743686"/>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13" name="CuadroTexto 12"/>
          <p:cNvSpPr txBox="1"/>
          <p:nvPr/>
        </p:nvSpPr>
        <p:spPr>
          <a:xfrm>
            <a:off x="5377546" y="6345659"/>
            <a:ext cx="3249180" cy="276999"/>
          </a:xfrm>
          <a:prstGeom prst="rect">
            <a:avLst/>
          </a:prstGeom>
          <a:noFill/>
        </p:spPr>
        <p:txBody>
          <a:bodyPr wrap="square" rtlCol="0">
            <a:spAutoFit/>
          </a:bodyPr>
          <a:lstStyle/>
          <a:p>
            <a:r>
              <a:rPr lang="es-ES" sz="1200" b="1" dirty="0" smtClean="0">
                <a:latin typeface="Arial"/>
                <a:cs typeface="Arial"/>
              </a:rPr>
              <a:t>Autor: Dr. Omar Eduardo Sánchez Estrada</a:t>
            </a:r>
            <a:endParaRPr lang="es-ES" sz="1200" b="1" dirty="0">
              <a:latin typeface="Arial"/>
              <a:cs typeface="Arial"/>
            </a:endParaRPr>
          </a:p>
        </p:txBody>
      </p:sp>
    </p:spTree>
    <p:extLst>
      <p:ext uri="{BB962C8B-B14F-4D97-AF65-F5344CB8AC3E}">
        <p14:creationId xmlns:p14="http://schemas.microsoft.com/office/powerpoint/2010/main" val="3229171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lstStyle/>
          <a:p>
            <a:pPr rtl="0"/>
            <a:r>
              <a:rPr lang="es-ES" dirty="0" smtClean="0"/>
              <a:t>Trazado de líneas </a:t>
            </a:r>
            <a:endParaRPr lang="es-ES" dirty="0"/>
          </a:p>
        </p:txBody>
      </p:sp>
      <p:sp>
        <p:nvSpPr>
          <p:cNvPr id="6" name="Marcador de posición de texto 5"/>
          <p:cNvSpPr>
            <a:spLocks noGrp="1"/>
          </p:cNvSpPr>
          <p:nvPr>
            <p:ph type="body" sz="half" idx="2"/>
          </p:nvPr>
        </p:nvSpPr>
        <p:spPr/>
        <p:txBody>
          <a:bodyPr rtlCol="0"/>
          <a:lstStyle/>
          <a:p>
            <a:pPr rtl="0"/>
            <a:r>
              <a:rPr lang="es-ES" dirty="0" smtClean="0"/>
              <a:t>Aunque se necesiten herramientas que ayuden a obtener líneas rectas, en el boceto se debe evitar usarlas.</a:t>
            </a:r>
          </a:p>
          <a:p>
            <a:pPr rtl="0"/>
            <a:r>
              <a:rPr lang="es-ES" dirty="0" smtClean="0"/>
              <a:t>En este caso, se tendrá que desarrollar la capacidad de realizar a mano alzada con rapidez y soltura las líneas. </a:t>
            </a:r>
            <a:endParaRPr lang="es-ES" dirty="0"/>
          </a:p>
        </p:txBody>
      </p:sp>
      <p:sp>
        <p:nvSpPr>
          <p:cNvPr id="60" name="59 CuadroTexto"/>
          <p:cNvSpPr txBox="1"/>
          <p:nvPr/>
        </p:nvSpPr>
        <p:spPr>
          <a:xfrm>
            <a:off x="3523129" y="618565"/>
            <a:ext cx="1927411" cy="646331"/>
          </a:xfrm>
          <a:prstGeom prst="rect">
            <a:avLst/>
          </a:prstGeom>
          <a:noFill/>
        </p:spPr>
        <p:txBody>
          <a:bodyPr wrap="square" rtlCol="0">
            <a:spAutoFit/>
          </a:bodyPr>
          <a:lstStyle/>
          <a:p>
            <a:r>
              <a:rPr lang="es-MX" dirty="0" smtClean="0"/>
              <a:t>Líneas verticales y horizontales.</a:t>
            </a:r>
          </a:p>
        </p:txBody>
      </p:sp>
      <p:sp>
        <p:nvSpPr>
          <p:cNvPr id="61" name="60 CuadroTexto"/>
          <p:cNvSpPr txBox="1"/>
          <p:nvPr/>
        </p:nvSpPr>
        <p:spPr>
          <a:xfrm>
            <a:off x="403412" y="2788023"/>
            <a:ext cx="1882587" cy="369332"/>
          </a:xfrm>
          <a:prstGeom prst="rect">
            <a:avLst/>
          </a:prstGeom>
          <a:noFill/>
        </p:spPr>
        <p:txBody>
          <a:bodyPr wrap="square" rtlCol="0">
            <a:spAutoFit/>
          </a:bodyPr>
          <a:lstStyle/>
          <a:p>
            <a:r>
              <a:rPr lang="es-MX" dirty="0" smtClean="0"/>
              <a:t>Líneas paralelas </a:t>
            </a:r>
            <a:endParaRPr lang="es-MX" dirty="0"/>
          </a:p>
        </p:txBody>
      </p:sp>
      <p:sp>
        <p:nvSpPr>
          <p:cNvPr id="68" name="67 CuadroTexto"/>
          <p:cNvSpPr txBox="1"/>
          <p:nvPr/>
        </p:nvSpPr>
        <p:spPr>
          <a:xfrm>
            <a:off x="3048000" y="4984376"/>
            <a:ext cx="2088776" cy="646331"/>
          </a:xfrm>
          <a:prstGeom prst="rect">
            <a:avLst/>
          </a:prstGeom>
          <a:noFill/>
        </p:spPr>
        <p:txBody>
          <a:bodyPr wrap="square" rtlCol="0">
            <a:spAutoFit/>
          </a:bodyPr>
          <a:lstStyle/>
          <a:p>
            <a:r>
              <a:rPr lang="es-MX" dirty="0" smtClean="0"/>
              <a:t>Líneas perpendiculares</a:t>
            </a:r>
          </a:p>
        </p:txBody>
      </p:sp>
      <p:pic>
        <p:nvPicPr>
          <p:cNvPr id="69" name="68 Imagen" descr="lineas verticales y horizontales.jpg"/>
          <p:cNvPicPr>
            <a:picLocks noChangeAspect="1"/>
          </p:cNvPicPr>
          <p:nvPr/>
        </p:nvPicPr>
        <p:blipFill>
          <a:blip r:embed="rId3" cstate="print"/>
          <a:stretch>
            <a:fillRect/>
          </a:stretch>
        </p:blipFill>
        <p:spPr>
          <a:xfrm>
            <a:off x="240365" y="302560"/>
            <a:ext cx="3240000" cy="1768734"/>
          </a:xfrm>
          <a:prstGeom prst="rect">
            <a:avLst/>
          </a:prstGeom>
          <a:ln w="3175">
            <a:solidFill>
              <a:schemeClr val="tx1"/>
            </a:solidFill>
          </a:ln>
        </p:spPr>
      </p:pic>
      <p:cxnSp>
        <p:nvCxnSpPr>
          <p:cNvPr id="71" name="70 Conector recto"/>
          <p:cNvCxnSpPr/>
          <p:nvPr/>
        </p:nvCxnSpPr>
        <p:spPr>
          <a:xfrm flipV="1">
            <a:off x="2321859" y="484094"/>
            <a:ext cx="26894" cy="1488141"/>
          </a:xfrm>
          <a:prstGeom prst="line">
            <a:avLst/>
          </a:prstGeom>
          <a:ln w="38100">
            <a:solidFill>
              <a:srgbClr val="FA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3" name="72 Conector recto"/>
          <p:cNvCxnSpPr/>
          <p:nvPr/>
        </p:nvCxnSpPr>
        <p:spPr>
          <a:xfrm flipH="1">
            <a:off x="2931462" y="502025"/>
            <a:ext cx="35856" cy="1255059"/>
          </a:xfrm>
          <a:prstGeom prst="line">
            <a:avLst/>
          </a:prstGeom>
          <a:ln w="38100">
            <a:solidFill>
              <a:srgbClr val="FA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8" name="77 Conector recto"/>
          <p:cNvCxnSpPr/>
          <p:nvPr/>
        </p:nvCxnSpPr>
        <p:spPr>
          <a:xfrm flipV="1">
            <a:off x="699247" y="1272988"/>
            <a:ext cx="1093694" cy="340661"/>
          </a:xfrm>
          <a:prstGeom prst="line">
            <a:avLst/>
          </a:prstGeom>
          <a:ln w="38100">
            <a:solidFill>
              <a:srgbClr val="FA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79 Conector recto"/>
          <p:cNvCxnSpPr/>
          <p:nvPr/>
        </p:nvCxnSpPr>
        <p:spPr>
          <a:xfrm flipV="1">
            <a:off x="555811" y="842682"/>
            <a:ext cx="1237130" cy="304802"/>
          </a:xfrm>
          <a:prstGeom prst="line">
            <a:avLst/>
          </a:prstGeom>
          <a:ln w="38100">
            <a:solidFill>
              <a:srgbClr val="FA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87" name="86 Imagen" descr="lineas paralelas.jpg"/>
          <p:cNvPicPr>
            <a:picLocks noChangeAspect="1"/>
          </p:cNvPicPr>
          <p:nvPr/>
        </p:nvPicPr>
        <p:blipFill>
          <a:blip r:embed="rId4" cstate="print"/>
          <a:stretch>
            <a:fillRect/>
          </a:stretch>
        </p:blipFill>
        <p:spPr>
          <a:xfrm>
            <a:off x="2391620" y="2348754"/>
            <a:ext cx="2970078" cy="1586754"/>
          </a:xfrm>
          <a:prstGeom prst="rect">
            <a:avLst/>
          </a:prstGeom>
          <a:ln w="3175">
            <a:solidFill>
              <a:schemeClr val="tx1"/>
            </a:solidFill>
          </a:ln>
        </p:spPr>
      </p:pic>
      <p:cxnSp>
        <p:nvCxnSpPr>
          <p:cNvPr id="89" name="88 Conector recto"/>
          <p:cNvCxnSpPr/>
          <p:nvPr/>
        </p:nvCxnSpPr>
        <p:spPr>
          <a:xfrm flipV="1">
            <a:off x="3128682" y="3209365"/>
            <a:ext cx="1532965" cy="466165"/>
          </a:xfrm>
          <a:prstGeom prst="line">
            <a:avLst/>
          </a:prstGeom>
          <a:ln w="38100">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1" name="90 Conector recto"/>
          <p:cNvCxnSpPr/>
          <p:nvPr/>
        </p:nvCxnSpPr>
        <p:spPr>
          <a:xfrm flipV="1">
            <a:off x="3146612" y="2895600"/>
            <a:ext cx="1586753" cy="457200"/>
          </a:xfrm>
          <a:prstGeom prst="line">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92" name="91 Imagen" descr="lineas.jpg"/>
          <p:cNvPicPr>
            <a:picLocks noChangeAspect="1"/>
          </p:cNvPicPr>
          <p:nvPr/>
        </p:nvPicPr>
        <p:blipFill>
          <a:blip r:embed="rId5" cstate="print"/>
          <a:srcRect/>
          <a:stretch>
            <a:fillRect/>
          </a:stretch>
        </p:blipFill>
        <p:spPr>
          <a:xfrm>
            <a:off x="600634" y="4149766"/>
            <a:ext cx="2070848" cy="2035880"/>
          </a:xfrm>
          <a:prstGeom prst="rect">
            <a:avLst/>
          </a:prstGeom>
          <a:ln w="3175">
            <a:solidFill>
              <a:schemeClr val="tx1"/>
            </a:solidFill>
          </a:ln>
        </p:spPr>
      </p:pic>
      <p:cxnSp>
        <p:nvCxnSpPr>
          <p:cNvPr id="94" name="93 Conector recto"/>
          <p:cNvCxnSpPr/>
          <p:nvPr/>
        </p:nvCxnSpPr>
        <p:spPr>
          <a:xfrm flipV="1">
            <a:off x="1936376" y="5549153"/>
            <a:ext cx="0" cy="457200"/>
          </a:xfrm>
          <a:prstGeom prst="line">
            <a:avLst/>
          </a:prstGeom>
          <a:ln w="28575">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6" name="95 Conector recto"/>
          <p:cNvCxnSpPr/>
          <p:nvPr/>
        </p:nvCxnSpPr>
        <p:spPr>
          <a:xfrm flipH="1" flipV="1">
            <a:off x="833718" y="5719482"/>
            <a:ext cx="1102658" cy="286871"/>
          </a:xfrm>
          <a:prstGeom prst="line">
            <a:avLst/>
          </a:prstGeom>
          <a:ln w="28575">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9" name="98 Arco"/>
          <p:cNvSpPr/>
          <p:nvPr/>
        </p:nvSpPr>
        <p:spPr>
          <a:xfrm rot="16200000">
            <a:off x="1734673" y="5714997"/>
            <a:ext cx="376519" cy="421344"/>
          </a:xfrm>
          <a:prstGeom prst="arc">
            <a:avLst>
              <a:gd name="adj1" fmla="val 16200000"/>
              <a:gd name="adj2" fmla="val 2148733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21" name="20 CuadroTexto"/>
          <p:cNvSpPr txBox="1"/>
          <p:nvPr/>
        </p:nvSpPr>
        <p:spPr>
          <a:xfrm>
            <a:off x="2849108" y="5979041"/>
            <a:ext cx="2330824" cy="577081"/>
          </a:xfrm>
          <a:prstGeom prst="rect">
            <a:avLst/>
          </a:prstGeom>
          <a:noFill/>
        </p:spPr>
        <p:txBody>
          <a:bodyPr wrap="square" rtlCol="0">
            <a:spAutoFit/>
          </a:bodyPr>
          <a:lstStyle/>
          <a:p>
            <a:r>
              <a:rPr lang="es-MX" sz="1050" dirty="0" err="1" smtClean="0"/>
              <a:t>Koos</a:t>
            </a:r>
            <a:r>
              <a:rPr lang="es-MX" sz="1050" dirty="0" smtClean="0"/>
              <a:t> E. &amp; </a:t>
            </a:r>
            <a:r>
              <a:rPr lang="es-MX" sz="1050" dirty="0" err="1" smtClean="0"/>
              <a:t>Steur</a:t>
            </a:r>
            <a:r>
              <a:rPr lang="es-MX" sz="1050" dirty="0" smtClean="0"/>
              <a:t> R. (2007). </a:t>
            </a:r>
            <a:r>
              <a:rPr lang="es-MX" sz="1050" dirty="0" err="1" smtClean="0"/>
              <a:t>Sketching</a:t>
            </a:r>
            <a:r>
              <a:rPr lang="es-MX" sz="1050" dirty="0" smtClean="0"/>
              <a:t>: </a:t>
            </a:r>
            <a:r>
              <a:rPr lang="es-MX" sz="1050" dirty="0" err="1" smtClean="0"/>
              <a:t>Drawing</a:t>
            </a:r>
            <a:r>
              <a:rPr lang="es-MX" sz="1050" dirty="0" smtClean="0"/>
              <a:t> </a:t>
            </a:r>
            <a:r>
              <a:rPr lang="es-MX" sz="1050" dirty="0" err="1" smtClean="0"/>
              <a:t>techniques</a:t>
            </a:r>
            <a:r>
              <a:rPr lang="es-MX" sz="1050" dirty="0" smtClean="0"/>
              <a:t>  for </a:t>
            </a:r>
            <a:r>
              <a:rPr lang="es-MX" sz="1050" dirty="0" err="1" smtClean="0"/>
              <a:t>product</a:t>
            </a:r>
            <a:r>
              <a:rPr lang="es-MX" sz="1050" dirty="0" smtClean="0"/>
              <a:t> </a:t>
            </a:r>
            <a:r>
              <a:rPr lang="es-MX" sz="1050" dirty="0" err="1" smtClean="0"/>
              <a:t>designers</a:t>
            </a:r>
            <a:r>
              <a:rPr lang="es-MX" sz="1050" dirty="0" smtClean="0"/>
              <a:t>. </a:t>
            </a:r>
          </a:p>
        </p:txBody>
      </p:sp>
    </p:spTree>
    <p:extLst>
      <p:ext uri="{BB962C8B-B14F-4D97-AF65-F5344CB8AC3E}">
        <p14:creationId xmlns:p14="http://schemas.microsoft.com/office/powerpoint/2010/main" val="2794409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aptura de pantalla 2018-09-24 a las 12.36.26.png"/>
          <p:cNvPicPr>
            <a:picLocks noChangeAspect="1"/>
          </p:cNvPicPr>
          <p:nvPr/>
        </p:nvPicPr>
        <p:blipFill>
          <a:blip r:embed="rId3">
            <a:extLst>
              <a:ext uri="{BEBA8EAE-BF5A-486C-A8C5-ECC9F3942E4B}">
                <a14:imgProps xmlns:a14="http://schemas.microsoft.com/office/drawing/2010/main">
                  <a14:imgLayer r:embed="rId4">
                    <a14:imgEffect>
                      <a14:sharpenSoften amount="54000"/>
                    </a14:imgEffect>
                  </a14:imgLayer>
                </a14:imgProps>
              </a:ext>
              <a:ext uri="{28A0092B-C50C-407E-A947-70E740481C1C}">
                <a14:useLocalDpi xmlns:a14="http://schemas.microsoft.com/office/drawing/2010/main" val="0"/>
              </a:ext>
            </a:extLst>
          </a:blip>
          <a:stretch>
            <a:fillRect/>
          </a:stretch>
        </p:blipFill>
        <p:spPr>
          <a:xfrm>
            <a:off x="194078" y="169040"/>
            <a:ext cx="5049832" cy="1122907"/>
          </a:xfrm>
          <a:prstGeom prst="rect">
            <a:avLst/>
          </a:prstGeom>
        </p:spPr>
      </p:pic>
      <p:sp>
        <p:nvSpPr>
          <p:cNvPr id="2" name="Título 1"/>
          <p:cNvSpPr>
            <a:spLocks noGrp="1"/>
          </p:cNvSpPr>
          <p:nvPr>
            <p:ph type="title"/>
          </p:nvPr>
        </p:nvSpPr>
        <p:spPr>
          <a:xfrm>
            <a:off x="4419919" y="1168395"/>
            <a:ext cx="7200900" cy="583755"/>
          </a:xfrm>
        </p:spPr>
        <p:txBody>
          <a:bodyPr rtlCol="0">
            <a:normAutofit/>
          </a:bodyPr>
          <a:lstStyle/>
          <a:p>
            <a:pPr rtl="0"/>
            <a:r>
              <a:rPr lang="es-ES" sz="2400" dirty="0" smtClean="0"/>
              <a:t>INFORMACIÓN GENERAL </a:t>
            </a:r>
            <a:endParaRPr lang="es-ES" sz="2400" dirty="0"/>
          </a:p>
        </p:txBody>
      </p:sp>
      <p:sp>
        <p:nvSpPr>
          <p:cNvPr id="3" name="Marcador de posición de contenido 2"/>
          <p:cNvSpPr>
            <a:spLocks noGrp="1"/>
          </p:cNvSpPr>
          <p:nvPr>
            <p:ph idx="1"/>
          </p:nvPr>
        </p:nvSpPr>
        <p:spPr>
          <a:xfrm>
            <a:off x="279460" y="2050588"/>
            <a:ext cx="9778939" cy="3206345"/>
          </a:xfrm>
        </p:spPr>
        <p:txBody>
          <a:bodyPr numCol="2" rtlCol="0">
            <a:normAutofit/>
          </a:bodyPr>
          <a:lstStyle/>
          <a:p>
            <a:pPr lvl="1" algn="just">
              <a:lnSpc>
                <a:spcPct val="150000"/>
              </a:lnSpc>
              <a:buNone/>
            </a:pPr>
            <a:r>
              <a:rPr lang="es-MX" dirty="0"/>
              <a:t> </a:t>
            </a:r>
            <a:r>
              <a:rPr lang="es-MX" dirty="0" smtClean="0"/>
              <a:t>  El presente trabajo tiene como propósito general dar a conocer las bases para el desarrollo de bocetos de diseño, enfocados en los de nuevos productos, pasando desde la exploración y elementos básicos hasta el producto en contexto.</a:t>
            </a:r>
            <a:endParaRPr lang="es-MX" dirty="0"/>
          </a:p>
        </p:txBody>
      </p:sp>
      <p:sp>
        <p:nvSpPr>
          <p:cNvPr id="5" name="Text Box 6"/>
          <p:cNvSpPr txBox="1">
            <a:spLocks noChangeArrowheads="1"/>
          </p:cNvSpPr>
          <p:nvPr/>
        </p:nvSpPr>
        <p:spPr bwMode="auto">
          <a:xfrm>
            <a:off x="1336274" y="81394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6" name="CuadroTexto 5"/>
          <p:cNvSpPr txBox="1"/>
          <p:nvPr/>
        </p:nvSpPr>
        <p:spPr>
          <a:xfrm>
            <a:off x="5377546" y="6345659"/>
            <a:ext cx="3249180" cy="276999"/>
          </a:xfrm>
          <a:prstGeom prst="rect">
            <a:avLst/>
          </a:prstGeom>
          <a:noFill/>
        </p:spPr>
        <p:txBody>
          <a:bodyPr wrap="square" rtlCol="0">
            <a:spAutoFit/>
          </a:bodyPr>
          <a:lstStyle/>
          <a:p>
            <a:r>
              <a:rPr lang="es-ES" sz="1200" b="1" dirty="0" smtClean="0">
                <a:latin typeface="Arial"/>
                <a:cs typeface="Arial"/>
              </a:rPr>
              <a:t>Autor: Dr. Omar Eduardo Sánchez Estrada</a:t>
            </a:r>
            <a:endParaRPr lang="es-ES" sz="1200" b="1" dirty="0">
              <a:latin typeface="Arial"/>
              <a:cs typeface="Arial"/>
            </a:endParaRPr>
          </a:p>
        </p:txBody>
      </p:sp>
      <p:pic>
        <p:nvPicPr>
          <p:cNvPr id="1028" name="Picture 4" descr="Image result for bocetos de diseño industria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06727" y="2483080"/>
            <a:ext cx="2790818" cy="2423793"/>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4831224" y="5256934"/>
            <a:ext cx="4903695" cy="738664"/>
          </a:xfrm>
          <a:prstGeom prst="rect">
            <a:avLst/>
          </a:prstGeom>
        </p:spPr>
        <p:txBody>
          <a:bodyPr wrap="square">
            <a:spAutoFit/>
          </a:bodyPr>
          <a:lstStyle/>
          <a:p>
            <a:r>
              <a:rPr lang="es-MX" sz="1050" dirty="0" smtClean="0">
                <a:solidFill>
                  <a:srgbClr val="000000"/>
                </a:solidFill>
              </a:rPr>
              <a:t>Imagen  tomada con fines didácticos de:</a:t>
            </a:r>
          </a:p>
          <a:p>
            <a:r>
              <a:rPr lang="es-MX" sz="1050" dirty="0">
                <a:solidFill>
                  <a:srgbClr val="000000"/>
                </a:solidFill>
              </a:rPr>
              <a:t>https://ar.pinterest.com/pin/</a:t>
            </a:r>
            <a:endParaRPr lang="es-MX" sz="1050" dirty="0" smtClean="0">
              <a:solidFill>
                <a:srgbClr val="000000"/>
              </a:solidFill>
            </a:endParaRPr>
          </a:p>
          <a:p>
            <a:endParaRPr lang="es-MX" sz="1050" dirty="0" smtClean="0">
              <a:solidFill>
                <a:srgbClr val="000000"/>
              </a:solidFill>
              <a:hlinkClick r:id="rId6"/>
            </a:endParaRPr>
          </a:p>
          <a:p>
            <a:endParaRPr lang="es-MX" sz="1050" dirty="0"/>
          </a:p>
        </p:txBody>
      </p:sp>
    </p:spTree>
    <p:extLst>
      <p:ext uri="{BB962C8B-B14F-4D97-AF65-F5344CB8AC3E}">
        <p14:creationId xmlns:p14="http://schemas.microsoft.com/office/powerpoint/2010/main" val="3201960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06779" y="349308"/>
            <a:ext cx="7200900" cy="583021"/>
          </a:xfrm>
        </p:spPr>
        <p:txBody>
          <a:bodyPr rtlCol="0"/>
          <a:lstStyle/>
          <a:p>
            <a:pPr rtl="0"/>
            <a:r>
              <a:rPr lang="es-ES" dirty="0" smtClean="0"/>
              <a:t>Líneas</a:t>
            </a:r>
            <a:endParaRPr lang="es-ES" dirty="0"/>
          </a:p>
        </p:txBody>
      </p:sp>
      <p:graphicFrame>
        <p:nvGraphicFramePr>
          <p:cNvPr id="4" name="Marcador de posición de contenido 3" descr="Diagrama de flechas de proceso en el que se muestran tres pasos que se organizan de izquierda a derecha e incluyen las descripciones de las tareas de cada grupo"/>
          <p:cNvGraphicFramePr>
            <a:graphicFrameLocks noGrp="1"/>
          </p:cNvGraphicFramePr>
          <p:nvPr>
            <p:ph idx="1"/>
            <p:extLst>
              <p:ext uri="{D42A27DB-BD31-4B8C-83A1-F6EECF244321}">
                <p14:modId xmlns:p14="http://schemas.microsoft.com/office/powerpoint/2010/main" val="3834292490"/>
              </p:ext>
            </p:extLst>
          </p:nvPr>
        </p:nvGraphicFramePr>
        <p:xfrm>
          <a:off x="723883" y="1217572"/>
          <a:ext cx="7702371" cy="46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8 Imagen" descr="lineas 8.jpg"/>
          <p:cNvPicPr>
            <a:picLocks noChangeAspect="1"/>
          </p:cNvPicPr>
          <p:nvPr/>
        </p:nvPicPr>
        <p:blipFill>
          <a:blip r:embed="rId8"/>
          <a:srcRect l="4403" t="3032" r="1194" b="8508"/>
          <a:stretch>
            <a:fillRect/>
          </a:stretch>
        </p:blipFill>
        <p:spPr>
          <a:xfrm>
            <a:off x="928831" y="1562986"/>
            <a:ext cx="2122714" cy="1307805"/>
          </a:xfrm>
          <a:prstGeom prst="rect">
            <a:avLst/>
          </a:prstGeom>
          <a:ln w="3175">
            <a:solidFill>
              <a:schemeClr val="tx1"/>
            </a:solidFill>
          </a:ln>
        </p:spPr>
      </p:pic>
      <p:pic>
        <p:nvPicPr>
          <p:cNvPr id="10" name="9 Imagen" descr="lineas09.jpg"/>
          <p:cNvPicPr>
            <a:picLocks noChangeAspect="1"/>
          </p:cNvPicPr>
          <p:nvPr/>
        </p:nvPicPr>
        <p:blipFill>
          <a:blip r:embed="rId9"/>
          <a:srcRect l="1423" t="2611" r="1589" b="3874"/>
          <a:stretch>
            <a:fillRect/>
          </a:stretch>
        </p:blipFill>
        <p:spPr>
          <a:xfrm>
            <a:off x="3583172" y="1616149"/>
            <a:ext cx="2054430" cy="1222744"/>
          </a:xfrm>
          <a:prstGeom prst="rect">
            <a:avLst/>
          </a:prstGeom>
          <a:ln w="3175">
            <a:solidFill>
              <a:schemeClr val="tx1"/>
            </a:solidFill>
          </a:ln>
        </p:spPr>
      </p:pic>
      <p:pic>
        <p:nvPicPr>
          <p:cNvPr id="11" name="10 Imagen" descr="IM2ART2.jpg"/>
          <p:cNvPicPr>
            <a:picLocks noChangeAspect="1"/>
          </p:cNvPicPr>
          <p:nvPr/>
        </p:nvPicPr>
        <p:blipFill>
          <a:blip r:embed="rId10"/>
          <a:srcRect b="54906"/>
          <a:stretch>
            <a:fillRect/>
          </a:stretch>
        </p:blipFill>
        <p:spPr>
          <a:xfrm>
            <a:off x="6294474" y="1594708"/>
            <a:ext cx="1842042" cy="1212287"/>
          </a:xfrm>
          <a:prstGeom prst="rect">
            <a:avLst/>
          </a:prstGeom>
          <a:ln w="3175">
            <a:solidFill>
              <a:schemeClr val="tx1"/>
            </a:solidFill>
          </a:ln>
        </p:spPr>
      </p:pic>
      <p:sp>
        <p:nvSpPr>
          <p:cNvPr id="8" name="7 CuadroTexto"/>
          <p:cNvSpPr txBox="1"/>
          <p:nvPr/>
        </p:nvSpPr>
        <p:spPr>
          <a:xfrm>
            <a:off x="1208153" y="6251111"/>
            <a:ext cx="4544064" cy="461665"/>
          </a:xfrm>
          <a:prstGeom prst="rect">
            <a:avLst/>
          </a:prstGeom>
          <a:noFill/>
        </p:spPr>
        <p:txBody>
          <a:bodyPr wrap="square" rtlCol="0">
            <a:spAutoFit/>
          </a:bodyPr>
          <a:lstStyle/>
          <a:p>
            <a:r>
              <a:rPr lang="es-MX" sz="1200" dirty="0" smtClean="0">
                <a:solidFill>
                  <a:srgbClr val="000000"/>
                </a:solidFill>
              </a:rPr>
              <a:t>Imágenes tomadas con fines didácticos de:</a:t>
            </a:r>
          </a:p>
          <a:p>
            <a:r>
              <a:rPr lang="es-MX" sz="1200" dirty="0" smtClean="0">
                <a:solidFill>
                  <a:srgbClr val="000000"/>
                </a:solidFill>
                <a:hlinkClick r:id="rId11"/>
              </a:rPr>
              <a:t>https://www.google.com.mx/lineas  </a:t>
            </a:r>
            <a:endParaRPr lang="es-MX" sz="1200" dirty="0"/>
          </a:p>
        </p:txBody>
      </p:sp>
    </p:spTree>
    <p:extLst>
      <p:ext uri="{BB962C8B-B14F-4D97-AF65-F5344CB8AC3E}">
        <p14:creationId xmlns:p14="http://schemas.microsoft.com/office/powerpoint/2010/main" val="2761515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Trazado de elipse</a:t>
            </a:r>
            <a:endParaRPr lang="es-MX" dirty="0"/>
          </a:p>
        </p:txBody>
      </p:sp>
      <p:sp>
        <p:nvSpPr>
          <p:cNvPr id="4" name="Marcador de texto 3"/>
          <p:cNvSpPr>
            <a:spLocks noGrp="1"/>
          </p:cNvSpPr>
          <p:nvPr>
            <p:ph type="body" sz="half" idx="2"/>
          </p:nvPr>
        </p:nvSpPr>
        <p:spPr>
          <a:xfrm>
            <a:off x="5932170" y="2999231"/>
            <a:ext cx="2743200" cy="3805604"/>
          </a:xfrm>
        </p:spPr>
        <p:txBody>
          <a:bodyPr>
            <a:normAutofit/>
          </a:bodyPr>
          <a:lstStyle/>
          <a:p>
            <a:pPr>
              <a:lnSpc>
                <a:spcPct val="100000"/>
              </a:lnSpc>
            </a:pPr>
            <a:r>
              <a:rPr lang="es-MX" dirty="0" smtClean="0"/>
              <a:t>Consiste en una curva cerrada simétrica respecto a dos ejes que pueden variar.</a:t>
            </a:r>
          </a:p>
          <a:p>
            <a:pPr>
              <a:lnSpc>
                <a:spcPct val="100000"/>
              </a:lnSpc>
            </a:pPr>
            <a:r>
              <a:rPr lang="es-MX" dirty="0" smtClean="0"/>
              <a:t>Esta proyección se observa en dos perspectivas fundamentales con las que se trabaja: la axonométrica y la cónica. </a:t>
            </a:r>
            <a:endParaRPr lang="es-MX" dirty="0"/>
          </a:p>
        </p:txBody>
      </p:sp>
      <p:sp>
        <p:nvSpPr>
          <p:cNvPr id="6" name="Rectángulo 5"/>
          <p:cNvSpPr/>
          <p:nvPr/>
        </p:nvSpPr>
        <p:spPr>
          <a:xfrm>
            <a:off x="2790942" y="6227754"/>
            <a:ext cx="2674192" cy="577081"/>
          </a:xfrm>
          <a:prstGeom prst="rect">
            <a:avLst/>
          </a:prstGeom>
        </p:spPr>
        <p:txBody>
          <a:bodyPr wrap="square">
            <a:spAutoFit/>
          </a:bodyPr>
          <a:lstStyle/>
          <a:p>
            <a:r>
              <a:rPr lang="es-MX" sz="1050" dirty="0" err="1"/>
              <a:t>Jullián</a:t>
            </a:r>
            <a:r>
              <a:rPr lang="es-MX" sz="1050" dirty="0"/>
              <a:t> F. &amp; Albarracín A.. (2007). Dibujo para diseñadores industriales. España: </a:t>
            </a:r>
            <a:r>
              <a:rPr lang="es-MX" sz="1050" dirty="0" err="1"/>
              <a:t>Parramón</a:t>
            </a:r>
            <a:r>
              <a:rPr lang="es-MX" sz="1050" dirty="0"/>
              <a:t>.</a:t>
            </a:r>
          </a:p>
        </p:txBody>
      </p:sp>
      <p:pic>
        <p:nvPicPr>
          <p:cNvPr id="10" name="9 Imagen" descr="elipse axonometrico y conico.jpg"/>
          <p:cNvPicPr>
            <a:picLocks noChangeAspect="1"/>
          </p:cNvPicPr>
          <p:nvPr/>
        </p:nvPicPr>
        <p:blipFill>
          <a:blip r:embed="rId2" cstate="print"/>
          <a:srcRect/>
          <a:stretch>
            <a:fillRect/>
          </a:stretch>
        </p:blipFill>
        <p:spPr>
          <a:xfrm>
            <a:off x="2828259" y="3241889"/>
            <a:ext cx="2414843" cy="2940422"/>
          </a:xfrm>
          <a:prstGeom prst="rect">
            <a:avLst/>
          </a:prstGeom>
          <a:ln w="3175">
            <a:solidFill>
              <a:schemeClr val="tx1"/>
            </a:solidFill>
          </a:ln>
        </p:spPr>
      </p:pic>
      <p:sp>
        <p:nvSpPr>
          <p:cNvPr id="11" name="10 CuadroTexto"/>
          <p:cNvSpPr txBox="1"/>
          <p:nvPr/>
        </p:nvSpPr>
        <p:spPr>
          <a:xfrm>
            <a:off x="3439528" y="2494481"/>
            <a:ext cx="1398494" cy="646331"/>
          </a:xfrm>
          <a:prstGeom prst="rect">
            <a:avLst/>
          </a:prstGeom>
          <a:noFill/>
        </p:spPr>
        <p:txBody>
          <a:bodyPr wrap="square" rtlCol="0">
            <a:spAutoFit/>
          </a:bodyPr>
          <a:lstStyle/>
          <a:p>
            <a:pPr algn="ctr"/>
            <a:r>
              <a:rPr lang="es-MX" dirty="0" smtClean="0"/>
              <a:t>Perspectiva cónica  </a:t>
            </a:r>
            <a:endParaRPr lang="es-MX" dirty="0"/>
          </a:p>
        </p:txBody>
      </p:sp>
      <p:pic>
        <p:nvPicPr>
          <p:cNvPr id="12" name="11 Imagen" descr="elipse axonometrico.jpg"/>
          <p:cNvPicPr>
            <a:picLocks noChangeAspect="1"/>
          </p:cNvPicPr>
          <p:nvPr/>
        </p:nvPicPr>
        <p:blipFill>
          <a:blip r:embed="rId3" cstate="print">
            <a:lum contrast="20000"/>
          </a:blip>
          <a:stretch>
            <a:fillRect/>
          </a:stretch>
        </p:blipFill>
        <p:spPr>
          <a:xfrm>
            <a:off x="185436" y="2794278"/>
            <a:ext cx="2310816" cy="3083859"/>
          </a:xfrm>
          <a:prstGeom prst="rect">
            <a:avLst/>
          </a:prstGeom>
        </p:spPr>
      </p:pic>
      <p:sp>
        <p:nvSpPr>
          <p:cNvPr id="13" name="12 CuadroTexto"/>
          <p:cNvSpPr txBox="1"/>
          <p:nvPr/>
        </p:nvSpPr>
        <p:spPr>
          <a:xfrm>
            <a:off x="548932" y="2083147"/>
            <a:ext cx="1652008" cy="646331"/>
          </a:xfrm>
          <a:prstGeom prst="rect">
            <a:avLst/>
          </a:prstGeom>
          <a:noFill/>
        </p:spPr>
        <p:txBody>
          <a:bodyPr wrap="square" rtlCol="0">
            <a:spAutoFit/>
          </a:bodyPr>
          <a:lstStyle/>
          <a:p>
            <a:pPr algn="ctr"/>
            <a:r>
              <a:rPr lang="es-MX" dirty="0" smtClean="0"/>
              <a:t>Perspectiva axonométrica </a:t>
            </a:r>
            <a:endParaRPr lang="es-MX" dirty="0"/>
          </a:p>
        </p:txBody>
      </p:sp>
      <p:sp>
        <p:nvSpPr>
          <p:cNvPr id="16" name="15 CuadroTexto"/>
          <p:cNvSpPr txBox="1"/>
          <p:nvPr/>
        </p:nvSpPr>
        <p:spPr>
          <a:xfrm>
            <a:off x="137807" y="5921293"/>
            <a:ext cx="2330824" cy="577081"/>
          </a:xfrm>
          <a:prstGeom prst="rect">
            <a:avLst/>
          </a:prstGeom>
          <a:noFill/>
        </p:spPr>
        <p:txBody>
          <a:bodyPr wrap="square" rtlCol="0">
            <a:spAutoFit/>
          </a:bodyPr>
          <a:lstStyle/>
          <a:p>
            <a:r>
              <a:rPr lang="es-MX" sz="1050" dirty="0" err="1" smtClean="0"/>
              <a:t>Koos</a:t>
            </a:r>
            <a:r>
              <a:rPr lang="es-MX" sz="1050" dirty="0" smtClean="0"/>
              <a:t> E. &amp; </a:t>
            </a:r>
            <a:r>
              <a:rPr lang="es-MX" sz="1050" dirty="0" err="1" smtClean="0"/>
              <a:t>Steur</a:t>
            </a:r>
            <a:r>
              <a:rPr lang="es-MX" sz="1050" dirty="0" smtClean="0"/>
              <a:t> R. (2007). </a:t>
            </a:r>
            <a:r>
              <a:rPr lang="es-MX" sz="1050" dirty="0" err="1" smtClean="0"/>
              <a:t>Sketching</a:t>
            </a:r>
            <a:r>
              <a:rPr lang="es-MX" sz="1050" dirty="0" smtClean="0"/>
              <a:t>: </a:t>
            </a:r>
            <a:r>
              <a:rPr lang="es-MX" sz="1050" dirty="0" err="1" smtClean="0"/>
              <a:t>Drawing</a:t>
            </a:r>
            <a:r>
              <a:rPr lang="es-MX" sz="1050" dirty="0" smtClean="0"/>
              <a:t> </a:t>
            </a:r>
            <a:r>
              <a:rPr lang="es-MX" sz="1050" dirty="0" err="1" smtClean="0"/>
              <a:t>techniques</a:t>
            </a:r>
            <a:r>
              <a:rPr lang="es-MX" sz="1050" dirty="0" smtClean="0"/>
              <a:t>  for </a:t>
            </a:r>
            <a:r>
              <a:rPr lang="es-MX" sz="1050" dirty="0" err="1" smtClean="0"/>
              <a:t>product</a:t>
            </a:r>
            <a:r>
              <a:rPr lang="es-MX" sz="1050" dirty="0" smtClean="0"/>
              <a:t> </a:t>
            </a:r>
            <a:r>
              <a:rPr lang="es-MX" sz="1050" dirty="0" err="1" smtClean="0"/>
              <a:t>designers</a:t>
            </a:r>
            <a:r>
              <a:rPr lang="es-MX" sz="1050" dirty="0" smtClean="0"/>
              <a:t>. </a:t>
            </a:r>
          </a:p>
        </p:txBody>
      </p:sp>
      <p:pic>
        <p:nvPicPr>
          <p:cNvPr id="14" name="13 Imagen" descr="elipse.png"/>
          <p:cNvPicPr>
            <a:picLocks noChangeAspect="1"/>
          </p:cNvPicPr>
          <p:nvPr/>
        </p:nvPicPr>
        <p:blipFill>
          <a:blip r:embed="rId4"/>
          <a:stretch>
            <a:fillRect/>
          </a:stretch>
        </p:blipFill>
        <p:spPr>
          <a:xfrm>
            <a:off x="885995" y="221511"/>
            <a:ext cx="3729535" cy="1894367"/>
          </a:xfrm>
          <a:prstGeom prst="rect">
            <a:avLst/>
          </a:prstGeom>
        </p:spPr>
      </p:pic>
      <p:sp>
        <p:nvSpPr>
          <p:cNvPr id="3" name="Rectángulo 2"/>
          <p:cNvSpPr/>
          <p:nvPr/>
        </p:nvSpPr>
        <p:spPr>
          <a:xfrm>
            <a:off x="2602523" y="2999232"/>
            <a:ext cx="492369" cy="9514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68936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Sombreado</a:t>
            </a:r>
            <a:endParaRPr lang="es-MX" dirty="0"/>
          </a:p>
        </p:txBody>
      </p:sp>
      <p:sp>
        <p:nvSpPr>
          <p:cNvPr id="4" name="Marcador de texto 3"/>
          <p:cNvSpPr>
            <a:spLocks noGrp="1"/>
          </p:cNvSpPr>
          <p:nvPr>
            <p:ph type="body" sz="half" idx="2"/>
          </p:nvPr>
        </p:nvSpPr>
        <p:spPr>
          <a:xfrm>
            <a:off x="5854295" y="2991804"/>
            <a:ext cx="2904337" cy="3235459"/>
          </a:xfrm>
        </p:spPr>
        <p:txBody>
          <a:bodyPr>
            <a:normAutofit fontScale="85000" lnSpcReduction="10000"/>
          </a:bodyPr>
          <a:lstStyle/>
          <a:p>
            <a:pPr>
              <a:lnSpc>
                <a:spcPct val="110000"/>
              </a:lnSpc>
            </a:pPr>
            <a:r>
              <a:rPr lang="es-MX" dirty="0" smtClean="0"/>
              <a:t>Se usa para enfatizar el volumen de un objeto y colocarlo en su entorno.</a:t>
            </a:r>
          </a:p>
          <a:p>
            <a:pPr>
              <a:lnSpc>
                <a:spcPct val="110000"/>
              </a:lnSpc>
            </a:pPr>
            <a:r>
              <a:rPr lang="es-MX" dirty="0" smtClean="0"/>
              <a:t>El sombreado se refiere a las diferencias en la oscuridad de los lados del objeto y como se relacionan con una fuente de luz.</a:t>
            </a:r>
          </a:p>
          <a:p>
            <a:pPr>
              <a:lnSpc>
                <a:spcPct val="110000"/>
              </a:lnSpc>
            </a:pPr>
            <a:r>
              <a:rPr lang="es-MX" dirty="0" smtClean="0"/>
              <a:t>En la construcción de una sombra de proyección , la perspectiva de la sombra proyectada y la de su original convergen hacia el mismo punto de fuga.</a:t>
            </a:r>
          </a:p>
          <a:p>
            <a:endParaRPr lang="es-MX" dirty="0"/>
          </a:p>
        </p:txBody>
      </p:sp>
      <p:pic>
        <p:nvPicPr>
          <p:cNvPr id="8" name="7 Imagen" descr="sombras.jpg"/>
          <p:cNvPicPr>
            <a:picLocks noChangeAspect="1"/>
          </p:cNvPicPr>
          <p:nvPr/>
        </p:nvPicPr>
        <p:blipFill>
          <a:blip r:embed="rId2" cstate="print">
            <a:lum contrast="10000"/>
          </a:blip>
          <a:srcRect l="1335" t="915"/>
          <a:stretch>
            <a:fillRect/>
          </a:stretch>
        </p:blipFill>
        <p:spPr>
          <a:xfrm>
            <a:off x="134470" y="215154"/>
            <a:ext cx="3981587" cy="3881717"/>
          </a:xfrm>
          <a:prstGeom prst="rect">
            <a:avLst/>
          </a:prstGeom>
        </p:spPr>
      </p:pic>
      <p:sp>
        <p:nvSpPr>
          <p:cNvPr id="9" name="8 Rectángulo"/>
          <p:cNvSpPr/>
          <p:nvPr/>
        </p:nvSpPr>
        <p:spPr>
          <a:xfrm>
            <a:off x="3343835" y="1497106"/>
            <a:ext cx="1102659" cy="133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9 Rectángulo"/>
          <p:cNvSpPr/>
          <p:nvPr/>
        </p:nvSpPr>
        <p:spPr>
          <a:xfrm>
            <a:off x="2357718" y="2931459"/>
            <a:ext cx="1864658" cy="133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CuadroTexto"/>
          <p:cNvSpPr txBox="1"/>
          <p:nvPr/>
        </p:nvSpPr>
        <p:spPr>
          <a:xfrm>
            <a:off x="116541" y="4267200"/>
            <a:ext cx="2158826" cy="577081"/>
          </a:xfrm>
          <a:prstGeom prst="rect">
            <a:avLst/>
          </a:prstGeom>
          <a:noFill/>
        </p:spPr>
        <p:txBody>
          <a:bodyPr wrap="square" rtlCol="0">
            <a:spAutoFit/>
          </a:bodyPr>
          <a:lstStyle/>
          <a:p>
            <a:r>
              <a:rPr lang="es-MX" sz="1050" dirty="0" err="1" smtClean="0"/>
              <a:t>Koos</a:t>
            </a:r>
            <a:r>
              <a:rPr lang="es-MX" sz="1050" dirty="0" smtClean="0"/>
              <a:t> E. &amp; </a:t>
            </a:r>
            <a:r>
              <a:rPr lang="es-MX" sz="1050" dirty="0" err="1" smtClean="0"/>
              <a:t>Steur</a:t>
            </a:r>
            <a:r>
              <a:rPr lang="es-MX" sz="1050" dirty="0" smtClean="0"/>
              <a:t> R. (2007). </a:t>
            </a:r>
            <a:r>
              <a:rPr lang="es-MX" sz="1050" dirty="0" err="1" smtClean="0"/>
              <a:t>Sketching</a:t>
            </a:r>
            <a:r>
              <a:rPr lang="es-MX" sz="1050" dirty="0" smtClean="0"/>
              <a:t>: </a:t>
            </a:r>
            <a:r>
              <a:rPr lang="es-MX" sz="1050" dirty="0" err="1" smtClean="0"/>
              <a:t>Drawing</a:t>
            </a:r>
            <a:r>
              <a:rPr lang="es-MX" sz="1050" dirty="0" smtClean="0"/>
              <a:t> </a:t>
            </a:r>
            <a:r>
              <a:rPr lang="es-MX" sz="1050" dirty="0" err="1" smtClean="0"/>
              <a:t>techniques</a:t>
            </a:r>
            <a:r>
              <a:rPr lang="es-MX" sz="1050" dirty="0" smtClean="0"/>
              <a:t>  for </a:t>
            </a:r>
            <a:r>
              <a:rPr lang="es-MX" sz="1050" dirty="0" err="1" smtClean="0"/>
              <a:t>product</a:t>
            </a:r>
            <a:r>
              <a:rPr lang="es-MX" sz="1050" dirty="0" smtClean="0"/>
              <a:t> </a:t>
            </a:r>
            <a:r>
              <a:rPr lang="es-MX" sz="1050" dirty="0" err="1" smtClean="0"/>
              <a:t>designers</a:t>
            </a:r>
            <a:r>
              <a:rPr lang="es-MX" sz="1050" dirty="0" smtClean="0"/>
              <a:t>. </a:t>
            </a:r>
          </a:p>
        </p:txBody>
      </p:sp>
      <p:pic>
        <p:nvPicPr>
          <p:cNvPr id="11" name="10 Imagen" descr="sombreado.jpg"/>
          <p:cNvPicPr>
            <a:picLocks noChangeAspect="1"/>
          </p:cNvPicPr>
          <p:nvPr/>
        </p:nvPicPr>
        <p:blipFill>
          <a:blip r:embed="rId3" cstate="print"/>
          <a:srcRect/>
          <a:stretch>
            <a:fillRect/>
          </a:stretch>
        </p:blipFill>
        <p:spPr>
          <a:xfrm>
            <a:off x="2636874" y="3794771"/>
            <a:ext cx="2828778" cy="2441122"/>
          </a:xfrm>
          <a:prstGeom prst="rect">
            <a:avLst/>
          </a:prstGeom>
        </p:spPr>
      </p:pic>
      <p:pic>
        <p:nvPicPr>
          <p:cNvPr id="12" name="11 Imagen" descr="Shading-Lessons-Learn-How-to-Draw-Shades-How-to-Shade-Fine-Art-Tips.jpg"/>
          <p:cNvPicPr>
            <a:picLocks noChangeAspect="1"/>
          </p:cNvPicPr>
          <p:nvPr/>
        </p:nvPicPr>
        <p:blipFill>
          <a:blip r:embed="rId4" cstate="print"/>
          <a:srcRect t="-746"/>
          <a:stretch>
            <a:fillRect/>
          </a:stretch>
        </p:blipFill>
        <p:spPr>
          <a:xfrm>
            <a:off x="3381153" y="2096977"/>
            <a:ext cx="1971610" cy="1636201"/>
          </a:xfrm>
          <a:prstGeom prst="rect">
            <a:avLst/>
          </a:prstGeom>
        </p:spPr>
      </p:pic>
      <p:sp>
        <p:nvSpPr>
          <p:cNvPr id="13" name="12 CuadroTexto"/>
          <p:cNvSpPr txBox="1"/>
          <p:nvPr/>
        </p:nvSpPr>
        <p:spPr>
          <a:xfrm>
            <a:off x="2573090" y="6261742"/>
            <a:ext cx="3009014" cy="430887"/>
          </a:xfrm>
          <a:prstGeom prst="rect">
            <a:avLst/>
          </a:prstGeom>
          <a:noFill/>
        </p:spPr>
        <p:txBody>
          <a:bodyPr wrap="square" rtlCol="0">
            <a:spAutoFit/>
          </a:bodyPr>
          <a:lstStyle/>
          <a:p>
            <a:r>
              <a:rPr lang="es-MX" sz="1100" dirty="0" smtClean="0">
                <a:solidFill>
                  <a:srgbClr val="000000"/>
                </a:solidFill>
              </a:rPr>
              <a:t>Imágenes tomadas con fines didácticos de:</a:t>
            </a:r>
          </a:p>
          <a:p>
            <a:r>
              <a:rPr lang="es-MX" sz="1100" dirty="0" smtClean="0">
                <a:solidFill>
                  <a:srgbClr val="000000"/>
                </a:solidFill>
                <a:hlinkClick r:id="rId5"/>
              </a:rPr>
              <a:t>https://www.google.com.mx/sombreados   </a:t>
            </a:r>
            <a:endParaRPr lang="es-MX" sz="1100" dirty="0"/>
          </a:p>
        </p:txBody>
      </p:sp>
    </p:spTree>
    <p:extLst>
      <p:ext uri="{BB962C8B-B14F-4D97-AF65-F5344CB8AC3E}">
        <p14:creationId xmlns:p14="http://schemas.microsoft.com/office/powerpoint/2010/main" val="3774446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Vista frontal</a:t>
            </a:r>
            <a:endParaRPr lang="es-MX" dirty="0"/>
          </a:p>
        </p:txBody>
      </p:sp>
      <p:sp>
        <p:nvSpPr>
          <p:cNvPr id="4" name="Marcador de texto 3"/>
          <p:cNvSpPr>
            <a:spLocks noGrp="1"/>
          </p:cNvSpPr>
          <p:nvPr>
            <p:ph type="body" sz="half" idx="2"/>
          </p:nvPr>
        </p:nvSpPr>
        <p:spPr>
          <a:xfrm>
            <a:off x="5934864" y="2995011"/>
            <a:ext cx="2743200" cy="3235459"/>
          </a:xfrm>
        </p:spPr>
        <p:txBody>
          <a:bodyPr>
            <a:normAutofit/>
          </a:bodyPr>
          <a:lstStyle/>
          <a:p>
            <a:r>
              <a:rPr lang="es-MX" dirty="0" smtClean="0"/>
              <a:t>La representación frontal de un modelo permite al diseñador plasmar el objeto de manera más explicita.</a:t>
            </a:r>
          </a:p>
          <a:p>
            <a:r>
              <a:rPr lang="es-MX" dirty="0" smtClean="0"/>
              <a:t>Para que se distinga la forma y sus dimensiones, materiales y textura superficial</a:t>
            </a:r>
            <a:r>
              <a:rPr lang="es-MX" dirty="0"/>
              <a:t>. </a:t>
            </a:r>
          </a:p>
        </p:txBody>
      </p:sp>
      <p:sp>
        <p:nvSpPr>
          <p:cNvPr id="9" name="8 Rectángulo"/>
          <p:cNvSpPr/>
          <p:nvPr/>
        </p:nvSpPr>
        <p:spPr>
          <a:xfrm>
            <a:off x="3343835" y="1497106"/>
            <a:ext cx="1102659" cy="13357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1" name="10 Imagen" descr="WP_20180925_16_47_43_Pro.jpg"/>
          <p:cNvPicPr>
            <a:picLocks noChangeAspect="1"/>
          </p:cNvPicPr>
          <p:nvPr/>
        </p:nvPicPr>
        <p:blipFill rotWithShape="1">
          <a:blip r:embed="rId2" cstate="print">
            <a:lum bright="10000" contrast="30000"/>
          </a:blip>
          <a:srcRect r="17967"/>
          <a:stretch/>
        </p:blipFill>
        <p:spPr>
          <a:xfrm rot="5400000">
            <a:off x="-131339" y="847863"/>
            <a:ext cx="3038600" cy="2196700"/>
          </a:xfrm>
          <a:prstGeom prst="rect">
            <a:avLst/>
          </a:prstGeom>
        </p:spPr>
      </p:pic>
      <p:pic>
        <p:nvPicPr>
          <p:cNvPr id="6" name="5 Imagen" descr="v f.jpeg"/>
          <p:cNvPicPr>
            <a:picLocks noChangeAspect="1"/>
          </p:cNvPicPr>
          <p:nvPr/>
        </p:nvPicPr>
        <p:blipFill>
          <a:blip r:embed="rId3"/>
          <a:stretch>
            <a:fillRect/>
          </a:stretch>
        </p:blipFill>
        <p:spPr>
          <a:xfrm>
            <a:off x="729548" y="3997838"/>
            <a:ext cx="3622671" cy="2151321"/>
          </a:xfrm>
          <a:prstGeom prst="rect">
            <a:avLst/>
          </a:prstGeom>
          <a:ln w="3175">
            <a:solidFill>
              <a:schemeClr val="tx1"/>
            </a:solidFill>
          </a:ln>
        </p:spPr>
      </p:pic>
      <p:pic>
        <p:nvPicPr>
          <p:cNvPr id="7" name="6 Imagen" descr="img-1-small517.jpg"/>
          <p:cNvPicPr>
            <a:picLocks noChangeAspect="1"/>
          </p:cNvPicPr>
          <p:nvPr/>
        </p:nvPicPr>
        <p:blipFill>
          <a:blip r:embed="rId4"/>
          <a:srcRect l="54035" t="7026" r="3375" b="48840"/>
          <a:stretch>
            <a:fillRect/>
          </a:stretch>
        </p:blipFill>
        <p:spPr>
          <a:xfrm>
            <a:off x="2486311" y="703385"/>
            <a:ext cx="2893761" cy="2752197"/>
          </a:xfrm>
          <a:prstGeom prst="rect">
            <a:avLst/>
          </a:prstGeom>
        </p:spPr>
      </p:pic>
      <p:sp>
        <p:nvSpPr>
          <p:cNvPr id="8" name="7 CuadroTexto"/>
          <p:cNvSpPr txBox="1"/>
          <p:nvPr/>
        </p:nvSpPr>
        <p:spPr>
          <a:xfrm>
            <a:off x="144896" y="6229845"/>
            <a:ext cx="4544064" cy="461665"/>
          </a:xfrm>
          <a:prstGeom prst="rect">
            <a:avLst/>
          </a:prstGeom>
          <a:noFill/>
        </p:spPr>
        <p:txBody>
          <a:bodyPr wrap="square" rtlCol="0">
            <a:spAutoFit/>
          </a:bodyPr>
          <a:lstStyle/>
          <a:p>
            <a:r>
              <a:rPr lang="es-MX" sz="1200" dirty="0" smtClean="0">
                <a:solidFill>
                  <a:srgbClr val="000000"/>
                </a:solidFill>
              </a:rPr>
              <a:t>Imágenes tomadas con fines didácticos de:</a:t>
            </a:r>
          </a:p>
          <a:p>
            <a:r>
              <a:rPr lang="es-MX" sz="1200" dirty="0" smtClean="0">
                <a:solidFill>
                  <a:srgbClr val="000000"/>
                </a:solidFill>
                <a:hlinkClick r:id="rId5"/>
              </a:rPr>
              <a:t>https://www.google.com.mx/proyecciones  </a:t>
            </a:r>
            <a:endParaRPr lang="es-MX" sz="1200" dirty="0"/>
          </a:p>
        </p:txBody>
      </p:sp>
    </p:spTree>
    <p:extLst>
      <p:ext uri="{BB962C8B-B14F-4D97-AF65-F5344CB8AC3E}">
        <p14:creationId xmlns:p14="http://schemas.microsoft.com/office/powerpoint/2010/main" val="3774446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4. Indicadores de profundidad</a:t>
            </a:r>
            <a:endParaRPr lang="es-MX" dirty="0"/>
          </a:p>
        </p:txBody>
      </p:sp>
      <p:sp>
        <p:nvSpPr>
          <p:cNvPr id="3" name="Marcador de texto 2"/>
          <p:cNvSpPr>
            <a:spLocks noGrp="1"/>
          </p:cNvSpPr>
          <p:nvPr>
            <p:ph type="body" idx="1"/>
          </p:nvPr>
        </p:nvSpPr>
        <p:spPr/>
        <p:txBody>
          <a:bodyPr/>
          <a:lstStyle/>
          <a:p>
            <a:r>
              <a:rPr lang="es-MX" dirty="0" smtClean="0"/>
              <a:t>Permite plasmar la idea de manera más explicita.</a:t>
            </a:r>
            <a:endParaRPr lang="es-MX" dirty="0"/>
          </a:p>
        </p:txBody>
      </p:sp>
    </p:spTree>
    <p:extLst>
      <p:ext uri="{BB962C8B-B14F-4D97-AF65-F5344CB8AC3E}">
        <p14:creationId xmlns:p14="http://schemas.microsoft.com/office/powerpoint/2010/main" val="2692645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Proyección ortográfica </a:t>
            </a:r>
            <a:endParaRPr lang="es-MX" dirty="0"/>
          </a:p>
        </p:txBody>
      </p:sp>
      <p:sp>
        <p:nvSpPr>
          <p:cNvPr id="6" name="Marcador de texto 5"/>
          <p:cNvSpPr>
            <a:spLocks noGrp="1"/>
          </p:cNvSpPr>
          <p:nvPr>
            <p:ph type="body" sz="half" idx="2"/>
          </p:nvPr>
        </p:nvSpPr>
        <p:spPr/>
        <p:txBody>
          <a:bodyPr/>
          <a:lstStyle/>
          <a:p>
            <a:r>
              <a:rPr lang="es-MX" dirty="0" smtClean="0"/>
              <a:t>Esta proyección se utiliza a menudo para explicar con precisión la forma externa del diseño, la silueta o un tratamiento cromático determinado. </a:t>
            </a:r>
          </a:p>
          <a:p>
            <a:r>
              <a:rPr lang="es-MX" dirty="0" smtClean="0"/>
              <a:t>Su fin es mostrar el aspecto y acabados exteriores.  </a:t>
            </a:r>
            <a:endParaRPr lang="es-MX" dirty="0"/>
          </a:p>
        </p:txBody>
      </p:sp>
      <p:pic>
        <p:nvPicPr>
          <p:cNvPr id="5" name="4 Imagen" descr="vista ortogo.png"/>
          <p:cNvPicPr>
            <a:picLocks noChangeAspect="1"/>
          </p:cNvPicPr>
          <p:nvPr/>
        </p:nvPicPr>
        <p:blipFill>
          <a:blip r:embed="rId2" cstate="print"/>
          <a:srcRect/>
          <a:stretch>
            <a:fillRect/>
          </a:stretch>
        </p:blipFill>
        <p:spPr>
          <a:xfrm>
            <a:off x="974222" y="2607349"/>
            <a:ext cx="2864808" cy="3137647"/>
          </a:xfrm>
          <a:prstGeom prst="rect">
            <a:avLst/>
          </a:prstGeom>
          <a:ln w="3175">
            <a:solidFill>
              <a:schemeClr val="tx1"/>
            </a:solidFill>
          </a:ln>
        </p:spPr>
      </p:pic>
      <p:pic>
        <p:nvPicPr>
          <p:cNvPr id="7" name="6 Imagen" descr="proyeccion04.png"/>
          <p:cNvPicPr>
            <a:picLocks noChangeAspect="1"/>
          </p:cNvPicPr>
          <p:nvPr/>
        </p:nvPicPr>
        <p:blipFill>
          <a:blip r:embed="rId3" cstate="print"/>
          <a:stretch>
            <a:fillRect/>
          </a:stretch>
        </p:blipFill>
        <p:spPr>
          <a:xfrm>
            <a:off x="561362" y="189255"/>
            <a:ext cx="4192225" cy="2237423"/>
          </a:xfrm>
          <a:prstGeom prst="rect">
            <a:avLst/>
          </a:prstGeom>
          <a:ln w="3175">
            <a:solidFill>
              <a:schemeClr val="tx1"/>
            </a:solidFill>
          </a:ln>
        </p:spPr>
      </p:pic>
      <p:sp>
        <p:nvSpPr>
          <p:cNvPr id="9" name="8 CuadroTexto"/>
          <p:cNvSpPr txBox="1"/>
          <p:nvPr/>
        </p:nvSpPr>
        <p:spPr>
          <a:xfrm>
            <a:off x="155528" y="6134151"/>
            <a:ext cx="4544064" cy="461665"/>
          </a:xfrm>
          <a:prstGeom prst="rect">
            <a:avLst/>
          </a:prstGeom>
          <a:noFill/>
        </p:spPr>
        <p:txBody>
          <a:bodyPr wrap="square" rtlCol="0">
            <a:spAutoFit/>
          </a:bodyPr>
          <a:lstStyle/>
          <a:p>
            <a:r>
              <a:rPr lang="es-MX" sz="1200" dirty="0" smtClean="0">
                <a:solidFill>
                  <a:srgbClr val="000000"/>
                </a:solidFill>
              </a:rPr>
              <a:t>Imágenes tomadas con fines didácticos de:</a:t>
            </a:r>
          </a:p>
          <a:p>
            <a:r>
              <a:rPr lang="es-MX" sz="1200" dirty="0" smtClean="0">
                <a:solidFill>
                  <a:srgbClr val="000000"/>
                </a:solidFill>
                <a:hlinkClick r:id="rId4"/>
              </a:rPr>
              <a:t>https://www.google.com.mx/proyecciones_de_isometricos </a:t>
            </a:r>
            <a:endParaRPr lang="es-MX" sz="1200" dirty="0"/>
          </a:p>
        </p:txBody>
      </p:sp>
    </p:spTree>
    <p:extLst>
      <p:ext uri="{BB962C8B-B14F-4D97-AF65-F5344CB8AC3E}">
        <p14:creationId xmlns:p14="http://schemas.microsoft.com/office/powerpoint/2010/main" val="874273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La perspectiva </a:t>
            </a:r>
            <a:endParaRPr lang="es-MX" dirty="0"/>
          </a:p>
        </p:txBody>
      </p:sp>
      <p:sp>
        <p:nvSpPr>
          <p:cNvPr id="6" name="Marcador de texto 5"/>
          <p:cNvSpPr>
            <a:spLocks noGrp="1"/>
          </p:cNvSpPr>
          <p:nvPr>
            <p:ph type="body" sz="half" idx="2"/>
          </p:nvPr>
        </p:nvSpPr>
        <p:spPr/>
        <p:txBody>
          <a:bodyPr/>
          <a:lstStyle/>
          <a:p>
            <a:r>
              <a:rPr lang="es-MX" dirty="0"/>
              <a:t>P</a:t>
            </a:r>
            <a:r>
              <a:rPr lang="es-MX" dirty="0" smtClean="0"/>
              <a:t>ermite representar el efecto espacial de la tridimensionalidad.</a:t>
            </a:r>
          </a:p>
          <a:p>
            <a:r>
              <a:rPr lang="es-MX" dirty="0" smtClean="0"/>
              <a:t>El formato promueve al espacio y la profundidad. </a:t>
            </a:r>
            <a:endParaRPr lang="es-MX" dirty="0"/>
          </a:p>
        </p:txBody>
      </p:sp>
      <p:pic>
        <p:nvPicPr>
          <p:cNvPr id="9" name="8 Imagen" descr="g.jpg"/>
          <p:cNvPicPr>
            <a:picLocks noChangeAspect="1"/>
          </p:cNvPicPr>
          <p:nvPr/>
        </p:nvPicPr>
        <p:blipFill>
          <a:blip r:embed="rId2" cstate="print"/>
          <a:stretch>
            <a:fillRect/>
          </a:stretch>
        </p:blipFill>
        <p:spPr>
          <a:xfrm>
            <a:off x="3034096" y="233916"/>
            <a:ext cx="2401005" cy="1839433"/>
          </a:xfrm>
          <a:prstGeom prst="rect">
            <a:avLst/>
          </a:prstGeom>
          <a:ln w="3175">
            <a:solidFill>
              <a:schemeClr val="tx1"/>
            </a:solidFill>
          </a:ln>
        </p:spPr>
      </p:pic>
      <p:pic>
        <p:nvPicPr>
          <p:cNvPr id="12" name="11 Imagen" descr="pers.png"/>
          <p:cNvPicPr>
            <a:picLocks noChangeAspect="1"/>
          </p:cNvPicPr>
          <p:nvPr/>
        </p:nvPicPr>
        <p:blipFill>
          <a:blip r:embed="rId3">
            <a:lum bright="-10000" contrast="10000"/>
          </a:blip>
          <a:stretch>
            <a:fillRect/>
          </a:stretch>
        </p:blipFill>
        <p:spPr>
          <a:xfrm>
            <a:off x="637958" y="4340515"/>
            <a:ext cx="4476303" cy="1975224"/>
          </a:xfrm>
          <a:prstGeom prst="rect">
            <a:avLst/>
          </a:prstGeom>
          <a:ln w="3175">
            <a:solidFill>
              <a:schemeClr val="tx1"/>
            </a:solidFill>
          </a:ln>
        </p:spPr>
      </p:pic>
      <p:pic>
        <p:nvPicPr>
          <p:cNvPr id="13" name="12 Imagen" descr="06-Perspectiva-Caballera-vistas-1024x560.jpg"/>
          <p:cNvPicPr>
            <a:picLocks noChangeAspect="1"/>
          </p:cNvPicPr>
          <p:nvPr/>
        </p:nvPicPr>
        <p:blipFill>
          <a:blip r:embed="rId4"/>
          <a:stretch>
            <a:fillRect/>
          </a:stretch>
        </p:blipFill>
        <p:spPr>
          <a:xfrm>
            <a:off x="85059" y="2509285"/>
            <a:ext cx="2649027" cy="1676290"/>
          </a:xfrm>
          <a:prstGeom prst="rect">
            <a:avLst/>
          </a:prstGeom>
          <a:ln w="3175">
            <a:solidFill>
              <a:schemeClr val="tx1"/>
            </a:solidFill>
          </a:ln>
        </p:spPr>
      </p:pic>
      <p:pic>
        <p:nvPicPr>
          <p:cNvPr id="14" name="13 Imagen" descr="vector-perspective-compositions.jpg"/>
          <p:cNvPicPr>
            <a:picLocks noChangeAspect="1"/>
          </p:cNvPicPr>
          <p:nvPr/>
        </p:nvPicPr>
        <p:blipFill>
          <a:blip r:embed="rId5"/>
          <a:srcRect l="5987" t="1818" r="5190" b="1818"/>
          <a:stretch>
            <a:fillRect/>
          </a:stretch>
        </p:blipFill>
        <p:spPr>
          <a:xfrm>
            <a:off x="85058" y="95692"/>
            <a:ext cx="2870162" cy="2286000"/>
          </a:xfrm>
          <a:prstGeom prst="rect">
            <a:avLst/>
          </a:prstGeom>
        </p:spPr>
      </p:pic>
      <p:pic>
        <p:nvPicPr>
          <p:cNvPr id="15" name="14 Imagen" descr="proy_axo.jpg"/>
          <p:cNvPicPr>
            <a:picLocks noChangeAspect="1"/>
          </p:cNvPicPr>
          <p:nvPr/>
        </p:nvPicPr>
        <p:blipFill>
          <a:blip r:embed="rId6"/>
          <a:stretch>
            <a:fillRect/>
          </a:stretch>
        </p:blipFill>
        <p:spPr>
          <a:xfrm>
            <a:off x="2872118" y="2434856"/>
            <a:ext cx="2545612" cy="1796902"/>
          </a:xfrm>
          <a:prstGeom prst="rect">
            <a:avLst/>
          </a:prstGeom>
        </p:spPr>
      </p:pic>
      <p:sp>
        <p:nvSpPr>
          <p:cNvPr id="11" name="10 CuadroTexto"/>
          <p:cNvSpPr txBox="1"/>
          <p:nvPr/>
        </p:nvSpPr>
        <p:spPr>
          <a:xfrm>
            <a:off x="272485" y="6332537"/>
            <a:ext cx="4544064" cy="461665"/>
          </a:xfrm>
          <a:prstGeom prst="rect">
            <a:avLst/>
          </a:prstGeom>
          <a:noFill/>
        </p:spPr>
        <p:txBody>
          <a:bodyPr wrap="square" rtlCol="0">
            <a:spAutoFit/>
          </a:bodyPr>
          <a:lstStyle/>
          <a:p>
            <a:r>
              <a:rPr lang="es-MX" sz="1200" dirty="0" smtClean="0">
                <a:solidFill>
                  <a:srgbClr val="000000"/>
                </a:solidFill>
              </a:rPr>
              <a:t>Imágenes tomadas con fines didácticos de:</a:t>
            </a:r>
          </a:p>
          <a:p>
            <a:r>
              <a:rPr lang="es-MX" sz="1200" dirty="0" smtClean="0">
                <a:solidFill>
                  <a:srgbClr val="000000"/>
                </a:solidFill>
                <a:hlinkClick r:id="rId7"/>
              </a:rPr>
              <a:t>https://www.google.com.mx/perspectivas</a:t>
            </a:r>
            <a:r>
              <a:rPr lang="es-MX" sz="1200" dirty="0" smtClean="0">
                <a:solidFill>
                  <a:srgbClr val="000000"/>
                </a:solidFill>
              </a:rPr>
              <a:t> </a:t>
            </a:r>
            <a:endParaRPr lang="es-MX" sz="1200" dirty="0"/>
          </a:p>
        </p:txBody>
      </p:sp>
    </p:spTree>
    <p:extLst>
      <p:ext uri="{BB962C8B-B14F-4D97-AF65-F5344CB8AC3E}">
        <p14:creationId xmlns:p14="http://schemas.microsoft.com/office/powerpoint/2010/main" val="874273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extLst>
              <p:ext uri="{D42A27DB-BD31-4B8C-83A1-F6EECF244321}">
                <p14:modId xmlns:p14="http://schemas.microsoft.com/office/powerpoint/2010/main" val="3187667919"/>
              </p:ext>
            </p:extLst>
          </p:nvPr>
        </p:nvGraphicFramePr>
        <p:xfrm>
          <a:off x="177001" y="253897"/>
          <a:ext cx="8784000" cy="5760000"/>
        </p:xfrm>
        <a:graphic>
          <a:graphicData uri="http://schemas.openxmlformats.org/drawingml/2006/table">
            <a:tbl>
              <a:tblPr firstRow="1" bandRow="1">
                <a:tableStyleId>{21E4AEA4-8DFA-4A89-87EB-49C32662AFE0}</a:tableStyleId>
              </a:tblPr>
              <a:tblGrid>
                <a:gridCol w="1756800"/>
                <a:gridCol w="1756800"/>
                <a:gridCol w="1756800"/>
                <a:gridCol w="1756800"/>
                <a:gridCol w="1756800"/>
              </a:tblGrid>
              <a:tr h="411948">
                <a:tc gridSpan="5">
                  <a:txBody>
                    <a:bodyPr/>
                    <a:lstStyle/>
                    <a:p>
                      <a:pPr algn="ctr"/>
                      <a:r>
                        <a:rPr lang="es-MX" sz="1400" dirty="0" smtClean="0"/>
                        <a:t>Perspectivas </a:t>
                      </a:r>
                      <a:endParaRPr lang="es-MX" sz="1400" dirty="0"/>
                    </a:p>
                  </a:txBody>
                  <a:tcPr anchor="ctr"/>
                </a:tc>
                <a:tc hMerge="1">
                  <a:txBody>
                    <a:bodyPr/>
                    <a:lstStyle/>
                    <a:p>
                      <a:endParaRPr lang="es-MX" dirty="0"/>
                    </a:p>
                  </a:txBody>
                  <a:tcPr/>
                </a:tc>
                <a:tc hMerge="1">
                  <a:txBody>
                    <a:bodyPr/>
                    <a:lstStyle/>
                    <a:p>
                      <a:endParaRPr lang="es-MX" dirty="0"/>
                    </a:p>
                  </a:txBody>
                  <a:tcPr/>
                </a:tc>
                <a:tc hMerge="1">
                  <a:txBody>
                    <a:bodyPr/>
                    <a:lstStyle/>
                    <a:p>
                      <a:endParaRPr lang="es-MX" dirty="0"/>
                    </a:p>
                  </a:txBody>
                  <a:tcPr/>
                </a:tc>
                <a:tc hMerge="1">
                  <a:txBody>
                    <a:bodyPr/>
                    <a:lstStyle/>
                    <a:p>
                      <a:pPr algn="ctr"/>
                      <a:endParaRPr lang="es-MX" sz="1400" dirty="0"/>
                    </a:p>
                  </a:txBody>
                  <a:tcPr anchor="ctr"/>
                </a:tc>
              </a:tr>
              <a:tr h="1073968">
                <a:tc>
                  <a:txBody>
                    <a:bodyPr/>
                    <a:lstStyle/>
                    <a:p>
                      <a:pPr algn="ctr"/>
                      <a:r>
                        <a:rPr lang="es-MX" sz="1600" dirty="0" smtClean="0"/>
                        <a:t>Cónica </a:t>
                      </a:r>
                      <a:endParaRPr lang="es-MX" sz="1600" dirty="0"/>
                    </a:p>
                  </a:txBody>
                  <a:tcPr anchor="ctr"/>
                </a:tc>
                <a:tc>
                  <a:txBody>
                    <a:bodyPr/>
                    <a:lstStyle/>
                    <a:p>
                      <a:pPr algn="ctr"/>
                      <a:r>
                        <a:rPr lang="es-MX" sz="1600" dirty="0" smtClean="0"/>
                        <a:t>Axonométrica</a:t>
                      </a:r>
                      <a:endParaRPr lang="es-MX" sz="1600" dirty="0"/>
                    </a:p>
                  </a:txBody>
                  <a:tcPr anchor="ctr"/>
                </a:tc>
                <a:tc>
                  <a:txBody>
                    <a:bodyPr/>
                    <a:lstStyle/>
                    <a:p>
                      <a:pPr algn="ctr"/>
                      <a:r>
                        <a:rPr lang="es-MX" sz="1600" dirty="0" smtClean="0"/>
                        <a:t>Caballera </a:t>
                      </a:r>
                      <a:endParaRPr lang="es-MX" sz="1600" dirty="0"/>
                    </a:p>
                  </a:txBody>
                  <a:tcPr anchor="ctr"/>
                </a:tc>
                <a:tc>
                  <a:txBody>
                    <a:bodyPr/>
                    <a:lstStyle/>
                    <a:p>
                      <a:pPr algn="ctr"/>
                      <a:r>
                        <a:rPr lang="es-MX" sz="1600" dirty="0" smtClean="0"/>
                        <a:t>Vista de sapo</a:t>
                      </a:r>
                      <a:endParaRPr lang="es-MX" sz="1600" dirty="0"/>
                    </a:p>
                  </a:txBody>
                  <a:tcPr anchor="ctr"/>
                </a:tc>
                <a:tc>
                  <a:txBody>
                    <a:bodyPr/>
                    <a:lstStyle/>
                    <a:p>
                      <a:pPr algn="ctr"/>
                      <a:r>
                        <a:rPr lang="es-MX" sz="1600" dirty="0" smtClean="0"/>
                        <a:t>Central a nivel horizontal visual </a:t>
                      </a:r>
                      <a:endParaRPr lang="es-MX" sz="1600" dirty="0"/>
                    </a:p>
                  </a:txBody>
                  <a:tcPr anchor="ctr"/>
                </a:tc>
              </a:tr>
              <a:tr h="30553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200" dirty="0" smtClean="0"/>
                        <a:t>La líneas paralelas son convergentes  y se prolongan uniéndose en el punto llamado fuga.</a:t>
                      </a:r>
                    </a:p>
                    <a:p>
                      <a:pPr algn="l"/>
                      <a:r>
                        <a:rPr lang="es-MX" sz="1200" dirty="0" smtClean="0"/>
                        <a:t> </a:t>
                      </a:r>
                      <a:endParaRPr lang="es-MX" sz="1200" dirty="0"/>
                    </a:p>
                  </a:txBody>
                  <a:tcPr anchor="ctr"/>
                </a:tc>
                <a:tc>
                  <a:txBody>
                    <a:bodyPr/>
                    <a:lstStyle/>
                    <a:p>
                      <a:pPr algn="l"/>
                      <a:r>
                        <a:rPr lang="es-MX" sz="1200" dirty="0" smtClean="0"/>
                        <a:t>Emplea las proyecciones cilíndricas y se basa en la proyección simultánea del objeto</a:t>
                      </a:r>
                      <a:r>
                        <a:rPr lang="es-MX" sz="1200" baseline="0" dirty="0" smtClean="0"/>
                        <a:t> sobre tres planos de proyección perpendiculares entre sí.  </a:t>
                      </a:r>
                      <a:endParaRPr lang="es-MX" sz="1200" dirty="0"/>
                    </a:p>
                  </a:txBody>
                  <a:tcPr anchor="ctr"/>
                </a:tc>
                <a:tc>
                  <a:txBody>
                    <a:bodyPr/>
                    <a:lstStyle/>
                    <a:p>
                      <a:pPr fontAlgn="base"/>
                      <a:r>
                        <a:rPr lang="es-MX" sz="1200" b="0" i="0" kern="1200" dirty="0" smtClean="0">
                          <a:solidFill>
                            <a:schemeClr val="dk1"/>
                          </a:solidFill>
                          <a:latin typeface="+mn-lt"/>
                          <a:ea typeface="+mn-ea"/>
                          <a:cs typeface="+mn-cs"/>
                        </a:rPr>
                        <a:t>La Perspectiva Caballera es un sistema de representación que utiliza la proyección paralela oblicua. Es</a:t>
                      </a:r>
                      <a:r>
                        <a:rPr lang="es-MX" sz="1200" b="0" i="0" kern="1200" baseline="0" dirty="0" smtClean="0">
                          <a:solidFill>
                            <a:schemeClr val="dk1"/>
                          </a:solidFill>
                          <a:latin typeface="+mn-lt"/>
                          <a:ea typeface="+mn-ea"/>
                          <a:cs typeface="+mn-cs"/>
                        </a:rPr>
                        <a:t> decir, </a:t>
                      </a:r>
                      <a:r>
                        <a:rPr lang="es-MX" sz="1200" b="0" i="0" kern="1200" dirty="0" smtClean="0">
                          <a:solidFill>
                            <a:schemeClr val="dk1"/>
                          </a:solidFill>
                          <a:latin typeface="+mn-lt"/>
                          <a:ea typeface="+mn-ea"/>
                          <a:cs typeface="+mn-cs"/>
                        </a:rPr>
                        <a:t>que los rayos visuales del observador son paralelos entre sí, y la proyección oblicua nos permite ver el volumen del objeto y tener una percepción inmediata de su aspecto.</a:t>
                      </a:r>
                    </a:p>
                    <a:p>
                      <a:pPr algn="l"/>
                      <a:r>
                        <a:rPr lang="es-MX" sz="1200" b="0" i="0" kern="1200" baseline="0" dirty="0" smtClean="0">
                          <a:solidFill>
                            <a:schemeClr val="dk1"/>
                          </a:solidFill>
                          <a:latin typeface="+mn-lt"/>
                          <a:ea typeface="+mn-ea"/>
                          <a:cs typeface="+mn-cs"/>
                        </a:rPr>
                        <a:t>   </a:t>
                      </a:r>
                      <a:endParaRPr lang="es-MX" sz="1200" dirty="0">
                        <a:latin typeface="+mn-lt"/>
                      </a:endParaRPr>
                    </a:p>
                  </a:txBody>
                  <a:tcPr anchor="ctr"/>
                </a:tc>
                <a:tc>
                  <a:txBody>
                    <a:bodyPr/>
                    <a:lstStyle/>
                    <a:p>
                      <a:pPr algn="l"/>
                      <a:r>
                        <a:rPr lang="es-MX" sz="1200" dirty="0" smtClean="0"/>
                        <a:t>Es una variante especial, en donde el punto de vista esta muy bajo casi en el suelo. Lo que ara</a:t>
                      </a:r>
                      <a:r>
                        <a:rPr lang="es-MX" sz="1200" baseline="0" dirty="0" smtClean="0"/>
                        <a:t> parecer al objeto más grande y en el caso de un vehículo percibirse como “veloz”.  </a:t>
                      </a:r>
                      <a:endParaRPr lang="es-MX" sz="1200" dirty="0"/>
                    </a:p>
                  </a:txBody>
                  <a:tcPr anchor="ctr"/>
                </a:tc>
                <a:tc>
                  <a:txBody>
                    <a:bodyPr/>
                    <a:lstStyle/>
                    <a:p>
                      <a:pPr algn="l"/>
                      <a:r>
                        <a:rPr lang="es-MX" sz="1200" dirty="0" smtClean="0"/>
                        <a:t>Imagen o dibujo</a:t>
                      </a:r>
                      <a:r>
                        <a:rPr lang="es-MX" sz="1200" baseline="0" dirty="0" smtClean="0"/>
                        <a:t> con vista a nivel se puede encontrar el horizonte extendiendo las líneas de perspectivas.</a:t>
                      </a:r>
                    </a:p>
                    <a:p>
                      <a:pPr algn="l"/>
                      <a:r>
                        <a:rPr lang="es-MX" sz="1200" baseline="0" dirty="0" smtClean="0"/>
                        <a:t>Esta perspectiva es utilizada usualmente en el diseño de interiores.  </a:t>
                      </a:r>
                      <a:endParaRPr lang="es-MX" sz="1200" dirty="0"/>
                    </a:p>
                  </a:txBody>
                  <a:tcPr anchor="ctr"/>
                </a:tc>
              </a:tr>
              <a:tr h="1218698">
                <a:tc>
                  <a:txBody>
                    <a:bodyPr/>
                    <a:lstStyle/>
                    <a:p>
                      <a:pPr algn="ctr"/>
                      <a:endParaRPr lang="es-MX" dirty="0"/>
                    </a:p>
                  </a:txBody>
                  <a:tcPr anchor="ctr"/>
                </a:tc>
                <a:tc>
                  <a:txBody>
                    <a:bodyPr/>
                    <a:lstStyle/>
                    <a:p>
                      <a:pPr algn="ctr"/>
                      <a:endParaRPr lang="es-MX" dirty="0"/>
                    </a:p>
                  </a:txBody>
                  <a:tcPr anchor="ctr"/>
                </a:tc>
                <a:tc>
                  <a:txBody>
                    <a:bodyPr/>
                    <a:lstStyle/>
                    <a:p>
                      <a:pPr algn="ctr"/>
                      <a:endParaRPr lang="es-MX" dirty="0"/>
                    </a:p>
                  </a:txBody>
                  <a:tcPr anchor="ctr"/>
                </a:tc>
                <a:tc>
                  <a:txBody>
                    <a:bodyPr/>
                    <a:lstStyle/>
                    <a:p>
                      <a:pPr algn="ctr"/>
                      <a:endParaRPr lang="es-MX" dirty="0"/>
                    </a:p>
                  </a:txBody>
                  <a:tcPr anchor="ctr"/>
                </a:tc>
                <a:tc>
                  <a:txBody>
                    <a:bodyPr/>
                    <a:lstStyle/>
                    <a:p>
                      <a:pPr algn="ctr"/>
                      <a:endParaRPr lang="es-MX" dirty="0"/>
                    </a:p>
                  </a:txBody>
                  <a:tcPr anchor="ctr"/>
                </a:tc>
              </a:tr>
            </a:tbl>
          </a:graphicData>
        </a:graphic>
      </p:graphicFrame>
      <p:pic>
        <p:nvPicPr>
          <p:cNvPr id="6" name="5 Imagen" descr="280px-Perspectiva_cónica_1.jpg"/>
          <p:cNvPicPr>
            <a:picLocks noChangeAspect="1"/>
          </p:cNvPicPr>
          <p:nvPr/>
        </p:nvPicPr>
        <p:blipFill>
          <a:blip r:embed="rId3"/>
          <a:stretch>
            <a:fillRect/>
          </a:stretch>
        </p:blipFill>
        <p:spPr>
          <a:xfrm>
            <a:off x="226568" y="4837812"/>
            <a:ext cx="1648093" cy="1141893"/>
          </a:xfrm>
          <a:prstGeom prst="rect">
            <a:avLst/>
          </a:prstGeom>
        </p:spPr>
      </p:pic>
      <p:pic>
        <p:nvPicPr>
          <p:cNvPr id="7" name="6 Imagen" descr="06-Perspectiva-Caballera-vistas-1024x560.jpg"/>
          <p:cNvPicPr>
            <a:picLocks noChangeAspect="1"/>
          </p:cNvPicPr>
          <p:nvPr/>
        </p:nvPicPr>
        <p:blipFill>
          <a:blip r:embed="rId4"/>
          <a:stretch>
            <a:fillRect/>
          </a:stretch>
        </p:blipFill>
        <p:spPr>
          <a:xfrm>
            <a:off x="3732028" y="4848573"/>
            <a:ext cx="1684501" cy="1116292"/>
          </a:xfrm>
          <a:prstGeom prst="rect">
            <a:avLst/>
          </a:prstGeom>
        </p:spPr>
      </p:pic>
      <p:pic>
        <p:nvPicPr>
          <p:cNvPr id="8" name="7 Imagen" descr="g.jpg"/>
          <p:cNvPicPr>
            <a:picLocks noChangeAspect="1"/>
          </p:cNvPicPr>
          <p:nvPr/>
        </p:nvPicPr>
        <p:blipFill>
          <a:blip r:embed="rId5" cstate="print"/>
          <a:stretch>
            <a:fillRect/>
          </a:stretch>
        </p:blipFill>
        <p:spPr>
          <a:xfrm>
            <a:off x="7304569" y="4852017"/>
            <a:ext cx="1607380" cy="1101098"/>
          </a:xfrm>
          <a:prstGeom prst="rect">
            <a:avLst/>
          </a:prstGeom>
          <a:ln w="3175">
            <a:solidFill>
              <a:schemeClr val="tx1"/>
            </a:solidFill>
          </a:ln>
        </p:spPr>
      </p:pic>
      <p:pic>
        <p:nvPicPr>
          <p:cNvPr id="9" name="8 Imagen" descr="proy_axo.jpg"/>
          <p:cNvPicPr>
            <a:picLocks noChangeAspect="1"/>
          </p:cNvPicPr>
          <p:nvPr/>
        </p:nvPicPr>
        <p:blipFill>
          <a:blip r:embed="rId6"/>
          <a:srcRect l="5560" b="21718"/>
          <a:stretch>
            <a:fillRect/>
          </a:stretch>
        </p:blipFill>
        <p:spPr>
          <a:xfrm>
            <a:off x="1967023" y="4848448"/>
            <a:ext cx="1701592" cy="1095153"/>
          </a:xfrm>
          <a:prstGeom prst="rect">
            <a:avLst/>
          </a:prstGeom>
        </p:spPr>
      </p:pic>
      <p:pic>
        <p:nvPicPr>
          <p:cNvPr id="10" name="9 Imagen" descr="large.jpg"/>
          <p:cNvPicPr>
            <a:picLocks noChangeAspect="1"/>
          </p:cNvPicPr>
          <p:nvPr/>
        </p:nvPicPr>
        <p:blipFill>
          <a:blip r:embed="rId7"/>
          <a:stretch>
            <a:fillRect/>
          </a:stretch>
        </p:blipFill>
        <p:spPr>
          <a:xfrm rot="16200000">
            <a:off x="5786519" y="4537187"/>
            <a:ext cx="1137686" cy="1738933"/>
          </a:xfrm>
          <a:prstGeom prst="rect">
            <a:avLst/>
          </a:prstGeom>
        </p:spPr>
      </p:pic>
      <p:sp>
        <p:nvSpPr>
          <p:cNvPr id="11" name="10 CuadroTexto"/>
          <p:cNvSpPr txBox="1"/>
          <p:nvPr/>
        </p:nvSpPr>
        <p:spPr>
          <a:xfrm>
            <a:off x="240588" y="6229845"/>
            <a:ext cx="4544064" cy="461665"/>
          </a:xfrm>
          <a:prstGeom prst="rect">
            <a:avLst/>
          </a:prstGeom>
          <a:noFill/>
        </p:spPr>
        <p:txBody>
          <a:bodyPr wrap="square" rtlCol="0">
            <a:spAutoFit/>
          </a:bodyPr>
          <a:lstStyle/>
          <a:p>
            <a:r>
              <a:rPr lang="es-MX" sz="1200" dirty="0" smtClean="0">
                <a:solidFill>
                  <a:srgbClr val="000000"/>
                </a:solidFill>
              </a:rPr>
              <a:t>Imágenes tomadas con fines didácticos de:</a:t>
            </a:r>
          </a:p>
          <a:p>
            <a:r>
              <a:rPr lang="es-MX" sz="1200" dirty="0" smtClean="0">
                <a:solidFill>
                  <a:srgbClr val="000000"/>
                </a:solidFill>
                <a:hlinkClick r:id="rId8"/>
              </a:rPr>
              <a:t>https://www.google.com.mx/perspectivas</a:t>
            </a:r>
            <a:r>
              <a:rPr lang="es-MX" sz="1200" dirty="0" smtClean="0">
                <a:solidFill>
                  <a:srgbClr val="000000"/>
                </a:solidFill>
              </a:rPr>
              <a:t> </a:t>
            </a:r>
            <a:endParaRPr lang="es-MX" sz="1200" dirty="0"/>
          </a:p>
        </p:txBody>
      </p:sp>
    </p:spTree>
    <p:extLst>
      <p:ext uri="{BB962C8B-B14F-4D97-AF65-F5344CB8AC3E}">
        <p14:creationId xmlns:p14="http://schemas.microsoft.com/office/powerpoint/2010/main" val="154430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Factor lumínico </a:t>
            </a:r>
            <a:endParaRPr lang="es-MX" dirty="0"/>
          </a:p>
        </p:txBody>
      </p:sp>
      <p:sp>
        <p:nvSpPr>
          <p:cNvPr id="4" name="Marcador de texto 3"/>
          <p:cNvSpPr>
            <a:spLocks noGrp="1"/>
          </p:cNvSpPr>
          <p:nvPr>
            <p:ph type="body" sz="half" idx="2"/>
          </p:nvPr>
        </p:nvSpPr>
        <p:spPr/>
        <p:txBody>
          <a:bodyPr/>
          <a:lstStyle/>
          <a:p>
            <a:r>
              <a:rPr lang="es-MX" dirty="0" smtClean="0"/>
              <a:t>Resaltar de forma clara el efecto volumétrico del objeto y sus partes frontales que presentan relieves o salientes, se debe recurrir al </a:t>
            </a:r>
            <a:r>
              <a:rPr lang="es-MX" b="1" dirty="0" smtClean="0"/>
              <a:t>sombreado.</a:t>
            </a:r>
            <a:endParaRPr lang="es-MX" b="1" dirty="0"/>
          </a:p>
        </p:txBody>
      </p:sp>
      <p:pic>
        <p:nvPicPr>
          <p:cNvPr id="8" name="7 Marcador de contenido" descr="vlakschuur-ghost3.jpg"/>
          <p:cNvPicPr>
            <a:picLocks noGrp="1" noChangeAspect="1"/>
          </p:cNvPicPr>
          <p:nvPr>
            <p:ph idx="1"/>
          </p:nvPr>
        </p:nvPicPr>
        <p:blipFill>
          <a:blip r:embed="rId2" cstate="print"/>
          <a:srcRect l="3702" t="3804" b="3490"/>
          <a:stretch>
            <a:fillRect/>
          </a:stretch>
        </p:blipFill>
        <p:spPr>
          <a:xfrm>
            <a:off x="3092825" y="143435"/>
            <a:ext cx="2389539" cy="3240000"/>
          </a:xfrm>
        </p:spPr>
      </p:pic>
      <p:pic>
        <p:nvPicPr>
          <p:cNvPr id="9" name="8 Imagen" descr="marker rendering.jpg"/>
          <p:cNvPicPr>
            <a:picLocks noChangeAspect="1"/>
          </p:cNvPicPr>
          <p:nvPr/>
        </p:nvPicPr>
        <p:blipFill>
          <a:blip r:embed="rId3" cstate="print">
            <a:lum bright="10000"/>
          </a:blip>
          <a:srcRect/>
          <a:stretch>
            <a:fillRect/>
          </a:stretch>
        </p:blipFill>
        <p:spPr>
          <a:xfrm rot="20865491">
            <a:off x="2796986" y="4329077"/>
            <a:ext cx="2520000" cy="1498379"/>
          </a:xfrm>
          <a:prstGeom prst="rect">
            <a:avLst/>
          </a:prstGeom>
        </p:spPr>
      </p:pic>
      <p:pic>
        <p:nvPicPr>
          <p:cNvPr id="11" name="10 Imagen" descr="7dfdaf9ce525f07af73d7a41cd307aad.jpg"/>
          <p:cNvPicPr>
            <a:picLocks noChangeAspect="1"/>
          </p:cNvPicPr>
          <p:nvPr/>
        </p:nvPicPr>
        <p:blipFill>
          <a:blip r:embed="rId4" cstate="print"/>
          <a:stretch>
            <a:fillRect/>
          </a:stretch>
        </p:blipFill>
        <p:spPr>
          <a:xfrm>
            <a:off x="129846" y="1210234"/>
            <a:ext cx="2832455" cy="3307977"/>
          </a:xfrm>
          <a:prstGeom prst="rect">
            <a:avLst/>
          </a:prstGeom>
        </p:spPr>
      </p:pic>
      <p:sp>
        <p:nvSpPr>
          <p:cNvPr id="12" name="11 CuadroTexto"/>
          <p:cNvSpPr txBox="1"/>
          <p:nvPr/>
        </p:nvSpPr>
        <p:spPr>
          <a:xfrm>
            <a:off x="421341" y="6176682"/>
            <a:ext cx="4544064" cy="646331"/>
          </a:xfrm>
          <a:prstGeom prst="rect">
            <a:avLst/>
          </a:prstGeom>
          <a:noFill/>
        </p:spPr>
        <p:txBody>
          <a:bodyPr wrap="square" rtlCol="0">
            <a:spAutoFit/>
          </a:bodyPr>
          <a:lstStyle/>
          <a:p>
            <a:r>
              <a:rPr lang="es-MX" sz="1200" dirty="0" smtClean="0">
                <a:solidFill>
                  <a:srgbClr val="000000"/>
                </a:solidFill>
              </a:rPr>
              <a:t>Imágenes tomadas con fines didácticos de:</a:t>
            </a:r>
          </a:p>
          <a:p>
            <a:r>
              <a:rPr lang="es-MX" sz="1200" dirty="0" smtClean="0">
                <a:solidFill>
                  <a:srgbClr val="000000"/>
                </a:solidFill>
                <a:hlinkClick r:id="rId5"/>
              </a:rPr>
              <a:t>https://www.google.com.mx/luminosidad_en_los_productos</a:t>
            </a:r>
            <a:endParaRPr lang="es-MX" sz="1200" dirty="0" smtClean="0">
              <a:solidFill>
                <a:srgbClr val="000000"/>
              </a:solidFill>
            </a:endParaRPr>
          </a:p>
          <a:p>
            <a:endParaRPr lang="es-MX" sz="1200" dirty="0"/>
          </a:p>
        </p:txBody>
      </p:sp>
    </p:spTree>
    <p:extLst>
      <p:ext uri="{BB962C8B-B14F-4D97-AF65-F5344CB8AC3E}">
        <p14:creationId xmlns:p14="http://schemas.microsoft.com/office/powerpoint/2010/main" val="1947552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5. Progreso de bocetaje </a:t>
            </a:r>
            <a:endParaRPr lang="es-MX" dirty="0"/>
          </a:p>
        </p:txBody>
      </p:sp>
      <p:sp>
        <p:nvSpPr>
          <p:cNvPr id="3" name="Marcador de texto 2"/>
          <p:cNvSpPr>
            <a:spLocks noGrp="1"/>
          </p:cNvSpPr>
          <p:nvPr>
            <p:ph type="body" idx="1"/>
          </p:nvPr>
        </p:nvSpPr>
        <p:spPr/>
        <p:txBody>
          <a:bodyPr/>
          <a:lstStyle/>
          <a:p>
            <a:r>
              <a:rPr lang="es-MX" dirty="0" smtClean="0"/>
              <a:t>Una postura adecuada</a:t>
            </a:r>
            <a:endParaRPr lang="es-MX" dirty="0"/>
          </a:p>
        </p:txBody>
      </p:sp>
    </p:spTree>
    <p:extLst>
      <p:ext uri="{BB962C8B-B14F-4D97-AF65-F5344CB8AC3E}">
        <p14:creationId xmlns:p14="http://schemas.microsoft.com/office/powerpoint/2010/main" val="3098202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aptura de pantalla 2018-09-24 a las 12.36.26.png"/>
          <p:cNvPicPr>
            <a:picLocks noChangeAspect="1"/>
          </p:cNvPicPr>
          <p:nvPr/>
        </p:nvPicPr>
        <p:blipFill>
          <a:blip r:embed="rId3">
            <a:extLst>
              <a:ext uri="{BEBA8EAE-BF5A-486C-A8C5-ECC9F3942E4B}">
                <a14:imgProps xmlns:a14="http://schemas.microsoft.com/office/drawing/2010/main">
                  <a14:imgLayer r:embed="rId4">
                    <a14:imgEffect>
                      <a14:sharpenSoften amount="54000"/>
                    </a14:imgEffect>
                  </a14:imgLayer>
                </a14:imgProps>
              </a:ext>
              <a:ext uri="{28A0092B-C50C-407E-A947-70E740481C1C}">
                <a14:useLocalDpi xmlns:a14="http://schemas.microsoft.com/office/drawing/2010/main" val="0"/>
              </a:ext>
            </a:extLst>
          </a:blip>
          <a:stretch>
            <a:fillRect/>
          </a:stretch>
        </p:blipFill>
        <p:spPr>
          <a:xfrm>
            <a:off x="194078" y="169040"/>
            <a:ext cx="5049832" cy="1122907"/>
          </a:xfrm>
          <a:prstGeom prst="rect">
            <a:avLst/>
          </a:prstGeom>
        </p:spPr>
      </p:pic>
      <p:sp>
        <p:nvSpPr>
          <p:cNvPr id="2" name="Título 1"/>
          <p:cNvSpPr>
            <a:spLocks noGrp="1"/>
          </p:cNvSpPr>
          <p:nvPr>
            <p:ph type="title"/>
          </p:nvPr>
        </p:nvSpPr>
        <p:spPr>
          <a:xfrm>
            <a:off x="4407562" y="845229"/>
            <a:ext cx="7200900" cy="583755"/>
          </a:xfrm>
        </p:spPr>
        <p:txBody>
          <a:bodyPr rtlCol="0">
            <a:normAutofit/>
          </a:bodyPr>
          <a:lstStyle/>
          <a:p>
            <a:pPr rtl="0"/>
            <a:r>
              <a:rPr lang="es-ES" sz="1800" dirty="0" smtClean="0"/>
              <a:t>CONTENIDO DE LA PRESENTACIÓN </a:t>
            </a:r>
            <a:endParaRPr lang="es-ES" sz="1800" dirty="0"/>
          </a:p>
        </p:txBody>
      </p:sp>
      <p:sp>
        <p:nvSpPr>
          <p:cNvPr id="3" name="Marcador de posición de contenido 2"/>
          <p:cNvSpPr>
            <a:spLocks noGrp="1"/>
          </p:cNvSpPr>
          <p:nvPr>
            <p:ph idx="1"/>
          </p:nvPr>
        </p:nvSpPr>
        <p:spPr>
          <a:xfrm>
            <a:off x="987798" y="1608096"/>
            <a:ext cx="7168403" cy="4558451"/>
          </a:xfrm>
        </p:spPr>
        <p:txBody>
          <a:bodyPr numCol="2" rtlCol="0">
            <a:normAutofit lnSpcReduction="10000"/>
          </a:bodyPr>
          <a:lstStyle/>
          <a:p>
            <a:pPr marL="0" indent="0">
              <a:lnSpc>
                <a:spcPct val="120000"/>
              </a:lnSpc>
              <a:spcBef>
                <a:spcPts val="0"/>
              </a:spcBef>
              <a:buNone/>
            </a:pPr>
            <a:r>
              <a:rPr lang="es-MX" sz="1700" b="1" dirty="0" smtClean="0">
                <a:solidFill>
                  <a:schemeClr val="accent1">
                    <a:lumMod val="75000"/>
                  </a:schemeClr>
                </a:solidFill>
              </a:rPr>
              <a:t>1. TIPOS </a:t>
            </a:r>
          </a:p>
          <a:p>
            <a:pPr marL="228600" lvl="1" indent="0">
              <a:lnSpc>
                <a:spcPct val="120000"/>
              </a:lnSpc>
              <a:spcBef>
                <a:spcPts val="0"/>
              </a:spcBef>
              <a:buNone/>
            </a:pPr>
            <a:r>
              <a:rPr lang="es-MX" sz="1500" b="1" dirty="0" smtClean="0"/>
              <a:t>Bocetos en diseño </a:t>
            </a:r>
          </a:p>
          <a:p>
            <a:pPr lvl="2">
              <a:buNone/>
            </a:pPr>
            <a:r>
              <a:rPr lang="es-MX" dirty="0" smtClean="0"/>
              <a:t>1.1 Explorativo</a:t>
            </a:r>
          </a:p>
          <a:p>
            <a:pPr lvl="2">
              <a:buNone/>
            </a:pPr>
            <a:r>
              <a:rPr lang="es-MX" dirty="0" smtClean="0"/>
              <a:t>1.2 Descriptivo </a:t>
            </a:r>
          </a:p>
          <a:p>
            <a:pPr lvl="2">
              <a:buNone/>
            </a:pPr>
            <a:r>
              <a:rPr lang="es-MX" dirty="0" smtClean="0"/>
              <a:t>1.3 Técnico </a:t>
            </a:r>
          </a:p>
          <a:p>
            <a:pPr lvl="2">
              <a:buNone/>
            </a:pPr>
            <a:endParaRPr lang="es-MX" dirty="0" smtClean="0"/>
          </a:p>
          <a:p>
            <a:pPr marL="0" indent="0">
              <a:spcBef>
                <a:spcPts val="0"/>
              </a:spcBef>
              <a:buNone/>
            </a:pPr>
            <a:r>
              <a:rPr lang="es-MX" sz="1700" b="1" dirty="0" smtClean="0">
                <a:solidFill>
                  <a:schemeClr val="accent1">
                    <a:lumMod val="75000"/>
                  </a:schemeClr>
                </a:solidFill>
              </a:rPr>
              <a:t>2. MATERIALES</a:t>
            </a:r>
            <a:endParaRPr lang="es-MX" sz="1700" dirty="0" smtClean="0">
              <a:solidFill>
                <a:schemeClr val="accent1">
                  <a:lumMod val="75000"/>
                </a:schemeClr>
              </a:solidFill>
            </a:endParaRPr>
          </a:p>
          <a:p>
            <a:pPr marL="228600" lvl="1" indent="0">
              <a:lnSpc>
                <a:spcPct val="120000"/>
              </a:lnSpc>
              <a:spcBef>
                <a:spcPts val="0"/>
              </a:spcBef>
              <a:buNone/>
            </a:pPr>
            <a:r>
              <a:rPr lang="es-MX" sz="1500" b="1" dirty="0" smtClean="0"/>
              <a:t>Las herramientas que lo hacen posible </a:t>
            </a:r>
          </a:p>
          <a:p>
            <a:pPr lvl="2">
              <a:buNone/>
            </a:pPr>
            <a:r>
              <a:rPr lang="es-MX" dirty="0" smtClean="0"/>
              <a:t>2.1 Grafito </a:t>
            </a:r>
          </a:p>
          <a:p>
            <a:pPr lvl="2">
              <a:buNone/>
            </a:pPr>
            <a:r>
              <a:rPr lang="es-MX" dirty="0" smtClean="0"/>
              <a:t>2.2 Lápices de colores</a:t>
            </a:r>
          </a:p>
          <a:p>
            <a:pPr lvl="2">
              <a:buNone/>
            </a:pPr>
            <a:r>
              <a:rPr lang="es-MX" dirty="0" smtClean="0"/>
              <a:t>2.3 Bolígrafos y rotuladores</a:t>
            </a:r>
          </a:p>
          <a:p>
            <a:pPr lvl="2">
              <a:buNone/>
            </a:pPr>
            <a:r>
              <a:rPr lang="es-MX" dirty="0" smtClean="0"/>
              <a:t>2.4 Medios húmedos</a:t>
            </a:r>
          </a:p>
          <a:p>
            <a:pPr lvl="2">
              <a:buNone/>
            </a:pPr>
            <a:r>
              <a:rPr lang="es-MX" dirty="0" smtClean="0"/>
              <a:t>2.5 Medios secos </a:t>
            </a:r>
          </a:p>
          <a:p>
            <a:pPr lvl="2">
              <a:buNone/>
            </a:pPr>
            <a:r>
              <a:rPr lang="es-MX" dirty="0" smtClean="0"/>
              <a:t>2.6 Herramientas de soporte</a:t>
            </a:r>
          </a:p>
          <a:p>
            <a:pPr marL="0" indent="0">
              <a:spcBef>
                <a:spcPts val="0"/>
              </a:spcBef>
              <a:buNone/>
            </a:pPr>
            <a:endParaRPr lang="es-MX" sz="1700" b="1" dirty="0" smtClean="0">
              <a:solidFill>
                <a:schemeClr val="accent1">
                  <a:lumMod val="75000"/>
                </a:schemeClr>
              </a:solidFill>
            </a:endParaRPr>
          </a:p>
          <a:p>
            <a:pPr marL="216000" indent="0">
              <a:spcBef>
                <a:spcPts val="0"/>
              </a:spcBef>
              <a:buNone/>
            </a:pPr>
            <a:r>
              <a:rPr lang="es-MX" sz="1700" b="1" dirty="0" smtClean="0">
                <a:solidFill>
                  <a:schemeClr val="accent1">
                    <a:lumMod val="75000"/>
                  </a:schemeClr>
                </a:solidFill>
              </a:rPr>
              <a:t>3. PRIMEROS PASOS </a:t>
            </a:r>
            <a:endParaRPr lang="es-MX" sz="1700" dirty="0" smtClean="0">
              <a:solidFill>
                <a:schemeClr val="accent1">
                  <a:lumMod val="75000"/>
                </a:schemeClr>
              </a:solidFill>
            </a:endParaRPr>
          </a:p>
          <a:p>
            <a:pPr marL="444600" lvl="1" indent="0">
              <a:spcBef>
                <a:spcPts val="0"/>
              </a:spcBef>
              <a:buNone/>
            </a:pPr>
            <a:r>
              <a:rPr lang="es-MX" sz="1500" b="1" dirty="0" smtClean="0"/>
              <a:t>Prácticas básicas  </a:t>
            </a:r>
          </a:p>
          <a:p>
            <a:pPr lvl="2">
              <a:buNone/>
            </a:pPr>
            <a:r>
              <a:rPr lang="es-MX" dirty="0" smtClean="0"/>
              <a:t>3.1 Mesa de trabajo</a:t>
            </a:r>
          </a:p>
          <a:p>
            <a:pPr lvl="2">
              <a:buNone/>
            </a:pPr>
            <a:r>
              <a:rPr lang="es-MX" dirty="0" smtClean="0"/>
              <a:t>3.2 Trazo de líneas </a:t>
            </a:r>
          </a:p>
          <a:p>
            <a:pPr lvl="2">
              <a:buNone/>
            </a:pPr>
            <a:r>
              <a:rPr lang="es-MX" dirty="0" smtClean="0"/>
              <a:t>3.3 Trazado de elipse</a:t>
            </a:r>
          </a:p>
          <a:p>
            <a:pPr lvl="2">
              <a:buNone/>
            </a:pPr>
            <a:r>
              <a:rPr lang="es-MX" dirty="0" smtClean="0"/>
              <a:t>3.4 Sombreado </a:t>
            </a:r>
          </a:p>
          <a:p>
            <a:pPr lvl="2">
              <a:buNone/>
            </a:pPr>
            <a:r>
              <a:rPr lang="es-MX" dirty="0" smtClean="0"/>
              <a:t>3.5 Vista frontal</a:t>
            </a:r>
          </a:p>
          <a:p>
            <a:pPr lvl="2">
              <a:buNone/>
            </a:pPr>
            <a:endParaRPr lang="es-MX" dirty="0" smtClean="0"/>
          </a:p>
          <a:p>
            <a:pPr marL="228600" lvl="1" indent="0">
              <a:lnSpc>
                <a:spcPct val="120000"/>
              </a:lnSpc>
              <a:spcBef>
                <a:spcPts val="0"/>
              </a:spcBef>
              <a:buNone/>
            </a:pPr>
            <a:r>
              <a:rPr lang="es-MX" sz="1500" b="1" dirty="0" smtClean="0">
                <a:solidFill>
                  <a:schemeClr val="accent1">
                    <a:lumMod val="75000"/>
                  </a:schemeClr>
                </a:solidFill>
              </a:rPr>
              <a:t>4. INDICADORES DE PROFUNDIDAD</a:t>
            </a:r>
            <a:endParaRPr lang="es-MX" sz="1500" dirty="0" smtClean="0">
              <a:solidFill>
                <a:schemeClr val="accent1">
                  <a:lumMod val="75000"/>
                </a:schemeClr>
              </a:solidFill>
            </a:endParaRPr>
          </a:p>
          <a:p>
            <a:pPr marL="228600" lvl="1" indent="0">
              <a:lnSpc>
                <a:spcPct val="120000"/>
              </a:lnSpc>
              <a:spcBef>
                <a:spcPts val="0"/>
              </a:spcBef>
              <a:buNone/>
            </a:pPr>
            <a:r>
              <a:rPr lang="es-MX" sz="1400" b="1" dirty="0" smtClean="0"/>
              <a:t>Permite plasmar la idea de manera más explicita </a:t>
            </a:r>
          </a:p>
          <a:p>
            <a:pPr lvl="2">
              <a:buNone/>
            </a:pPr>
            <a:r>
              <a:rPr lang="es-MX" dirty="0" smtClean="0"/>
              <a:t>4.1 Proyección ortográfica </a:t>
            </a:r>
          </a:p>
          <a:p>
            <a:pPr lvl="2">
              <a:buNone/>
            </a:pPr>
            <a:r>
              <a:rPr lang="es-MX" dirty="0" smtClean="0"/>
              <a:t>4.2 La perspectiva</a:t>
            </a:r>
          </a:p>
          <a:p>
            <a:pPr lvl="2">
              <a:buNone/>
            </a:pPr>
            <a:r>
              <a:rPr lang="es-MX" dirty="0" smtClean="0"/>
              <a:t>4.3 Factor lumínico </a:t>
            </a:r>
            <a:endParaRPr lang="es-MX" dirty="0"/>
          </a:p>
        </p:txBody>
      </p:sp>
      <p:sp>
        <p:nvSpPr>
          <p:cNvPr id="5" name="Text Box 6"/>
          <p:cNvSpPr txBox="1">
            <a:spLocks noChangeArrowheads="1"/>
          </p:cNvSpPr>
          <p:nvPr/>
        </p:nvSpPr>
        <p:spPr bwMode="auto">
          <a:xfrm>
            <a:off x="1336274" y="81394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6" name="CuadroTexto 5"/>
          <p:cNvSpPr txBox="1"/>
          <p:nvPr/>
        </p:nvSpPr>
        <p:spPr>
          <a:xfrm>
            <a:off x="5377546" y="6345659"/>
            <a:ext cx="3249180" cy="276999"/>
          </a:xfrm>
          <a:prstGeom prst="rect">
            <a:avLst/>
          </a:prstGeom>
          <a:noFill/>
        </p:spPr>
        <p:txBody>
          <a:bodyPr wrap="square" rtlCol="0">
            <a:spAutoFit/>
          </a:bodyPr>
          <a:lstStyle/>
          <a:p>
            <a:r>
              <a:rPr lang="es-ES" sz="1200" b="1" dirty="0" smtClean="0">
                <a:latin typeface="Arial"/>
                <a:cs typeface="Arial"/>
              </a:rPr>
              <a:t>Autor: Dr. Omar Eduardo Sánchez Estrada</a:t>
            </a:r>
            <a:endParaRPr lang="es-ES" sz="1200" b="1" dirty="0">
              <a:latin typeface="Arial"/>
              <a:cs typeface="Arial"/>
            </a:endParaRPr>
          </a:p>
        </p:txBody>
      </p:sp>
    </p:spTree>
    <p:extLst>
      <p:ext uri="{BB962C8B-B14F-4D97-AF65-F5344CB8AC3E}">
        <p14:creationId xmlns:p14="http://schemas.microsoft.com/office/powerpoint/2010/main" val="3984617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5932170" y="663580"/>
            <a:ext cx="2743200" cy="1696744"/>
          </a:xfrm>
        </p:spPr>
        <p:txBody>
          <a:bodyPr/>
          <a:lstStyle/>
          <a:p>
            <a:r>
              <a:rPr lang="es-MX" dirty="0" smtClean="0"/>
              <a:t>Aspectos físicos y psicológicos </a:t>
            </a:r>
            <a:endParaRPr lang="es-MX" dirty="0"/>
          </a:p>
        </p:txBody>
      </p:sp>
      <p:sp>
        <p:nvSpPr>
          <p:cNvPr id="6" name="Marcador de texto 5"/>
          <p:cNvSpPr>
            <a:spLocks noGrp="1"/>
          </p:cNvSpPr>
          <p:nvPr>
            <p:ph type="body" sz="half" idx="2"/>
          </p:nvPr>
        </p:nvSpPr>
        <p:spPr>
          <a:xfrm>
            <a:off x="5885571" y="2999231"/>
            <a:ext cx="3047414" cy="4050155"/>
          </a:xfrm>
        </p:spPr>
        <p:txBody>
          <a:bodyPr>
            <a:normAutofit/>
          </a:bodyPr>
          <a:lstStyle/>
          <a:p>
            <a:r>
              <a:rPr lang="es-MX" dirty="0"/>
              <a:t>O</a:t>
            </a:r>
            <a:r>
              <a:rPr lang="es-MX" dirty="0" smtClean="0"/>
              <a:t>bservación profunda. </a:t>
            </a:r>
            <a:r>
              <a:rPr lang="es-MX" dirty="0"/>
              <a:t>I</a:t>
            </a:r>
            <a:r>
              <a:rPr lang="es-MX" dirty="0" smtClean="0"/>
              <a:t>nterpretar y traducir correctamente los problemas derivados de la representación de productos, aplicando diferentes técnicas. </a:t>
            </a:r>
          </a:p>
          <a:p>
            <a:r>
              <a:rPr lang="es-MX" dirty="0" smtClean="0"/>
              <a:t>Entre más descansado y cómodo se encuentre el dibujante, será más simple realizar buenos trazos, además tener una mala postura afectará el rendimiento y dañará principalmente la espalda. </a:t>
            </a:r>
          </a:p>
        </p:txBody>
      </p:sp>
      <p:pic>
        <p:nvPicPr>
          <p:cNvPr id="12" name="11 Imagen" descr="efm.jpg"/>
          <p:cNvPicPr>
            <a:picLocks noChangeAspect="1"/>
          </p:cNvPicPr>
          <p:nvPr/>
        </p:nvPicPr>
        <p:blipFill>
          <a:blip r:embed="rId2" cstate="print"/>
          <a:stretch>
            <a:fillRect/>
          </a:stretch>
        </p:blipFill>
        <p:spPr>
          <a:xfrm>
            <a:off x="574158" y="3495564"/>
            <a:ext cx="4501730" cy="2639422"/>
          </a:xfrm>
          <a:prstGeom prst="rect">
            <a:avLst/>
          </a:prstGeom>
        </p:spPr>
      </p:pic>
      <p:pic>
        <p:nvPicPr>
          <p:cNvPr id="14" name="13 Imagen" descr="carga de trabajo mental.jpg"/>
          <p:cNvPicPr>
            <a:picLocks noChangeAspect="1"/>
          </p:cNvPicPr>
          <p:nvPr/>
        </p:nvPicPr>
        <p:blipFill>
          <a:blip r:embed="rId3"/>
          <a:stretch>
            <a:fillRect/>
          </a:stretch>
        </p:blipFill>
        <p:spPr>
          <a:xfrm>
            <a:off x="563525" y="510362"/>
            <a:ext cx="4486939" cy="2817629"/>
          </a:xfrm>
          <a:prstGeom prst="rect">
            <a:avLst/>
          </a:prstGeom>
        </p:spPr>
      </p:pic>
      <p:sp>
        <p:nvSpPr>
          <p:cNvPr id="7" name="Rectángulo 3"/>
          <p:cNvSpPr/>
          <p:nvPr/>
        </p:nvSpPr>
        <p:spPr>
          <a:xfrm>
            <a:off x="858944" y="6304275"/>
            <a:ext cx="3957606" cy="415498"/>
          </a:xfrm>
          <a:prstGeom prst="rect">
            <a:avLst/>
          </a:prstGeom>
        </p:spPr>
        <p:txBody>
          <a:bodyPr wrap="square">
            <a:spAutoFit/>
          </a:bodyPr>
          <a:lstStyle/>
          <a:p>
            <a:r>
              <a:rPr lang="es-MX" sz="1050" dirty="0" smtClean="0">
                <a:solidFill>
                  <a:srgbClr val="000000"/>
                </a:solidFill>
              </a:rPr>
              <a:t>Imágenes tomadas con fines didácticos de:</a:t>
            </a:r>
          </a:p>
          <a:p>
            <a:r>
              <a:rPr lang="es-MX" sz="1050" dirty="0" smtClean="0">
                <a:solidFill>
                  <a:srgbClr val="000000"/>
                </a:solidFill>
                <a:hlinkClick r:id="rId4"/>
              </a:rPr>
              <a:t>https://www.google.com.mx/diseñador_industrial</a:t>
            </a:r>
            <a:r>
              <a:rPr lang="es-MX" sz="1050" dirty="0" smtClean="0">
                <a:solidFill>
                  <a:srgbClr val="000000"/>
                </a:solidFill>
              </a:rPr>
              <a:t> </a:t>
            </a:r>
            <a:endParaRPr lang="es-MX" sz="1050" dirty="0"/>
          </a:p>
        </p:txBody>
      </p:sp>
    </p:spTree>
    <p:extLst>
      <p:ext uri="{BB962C8B-B14F-4D97-AF65-F5344CB8AC3E}">
        <p14:creationId xmlns:p14="http://schemas.microsoft.com/office/powerpoint/2010/main" val="1411031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5934864" y="-776654"/>
            <a:ext cx="2743200" cy="2197100"/>
          </a:xfrm>
        </p:spPr>
        <p:txBody>
          <a:bodyPr/>
          <a:lstStyle/>
          <a:p>
            <a:r>
              <a:rPr lang="es-MX" dirty="0" smtClean="0"/>
              <a:t>Como practicar </a:t>
            </a:r>
            <a:endParaRPr lang="es-MX" dirty="0"/>
          </a:p>
        </p:txBody>
      </p:sp>
      <p:sp>
        <p:nvSpPr>
          <p:cNvPr id="7" name="Marcador de texto 6"/>
          <p:cNvSpPr>
            <a:spLocks noGrp="1"/>
          </p:cNvSpPr>
          <p:nvPr>
            <p:ph type="body" sz="half" idx="2"/>
          </p:nvPr>
        </p:nvSpPr>
        <p:spPr>
          <a:xfrm>
            <a:off x="5934864" y="1534018"/>
            <a:ext cx="2743200" cy="3862989"/>
          </a:xfrm>
        </p:spPr>
        <p:txBody>
          <a:bodyPr>
            <a:noAutofit/>
          </a:bodyPr>
          <a:lstStyle/>
          <a:p>
            <a:pPr>
              <a:lnSpc>
                <a:spcPct val="120000"/>
              </a:lnSpc>
            </a:pPr>
            <a:r>
              <a:rPr lang="es-MX" sz="1400" dirty="0" smtClean="0">
                <a:latin typeface="+mj-lt"/>
              </a:rPr>
              <a:t>Dibujar la vista lateral ayuda a definir las medidas del objeto, iniciar con la forma más grande y después partir al ajuste de esta. Cuando se definen las medidas adecuadas, se puede ir trabajando en los detalles. </a:t>
            </a:r>
          </a:p>
          <a:p>
            <a:pPr>
              <a:lnSpc>
                <a:spcPct val="120000"/>
              </a:lnSpc>
            </a:pPr>
            <a:r>
              <a:rPr lang="es-MX" sz="1400" dirty="0" smtClean="0">
                <a:latin typeface="+mj-lt"/>
              </a:rPr>
              <a:t>Si se realiza lo contrario puede haber desproporción. </a:t>
            </a:r>
          </a:p>
          <a:p>
            <a:pPr>
              <a:lnSpc>
                <a:spcPct val="120000"/>
              </a:lnSpc>
            </a:pPr>
            <a:r>
              <a:rPr lang="es-MX" sz="1400" dirty="0" smtClean="0">
                <a:latin typeface="+mj-lt"/>
              </a:rPr>
              <a:t>Para la perspectiva se puede emplear las medidas del lado lateral, después dar proporción y dirección en relación con las medidas colocadas. </a:t>
            </a:r>
            <a:endParaRPr lang="es-MX" sz="1400" dirty="0">
              <a:latin typeface="+mj-lt"/>
            </a:endParaRPr>
          </a:p>
        </p:txBody>
      </p:sp>
      <p:pic>
        <p:nvPicPr>
          <p:cNvPr id="10" name="9 Imagen" descr="a.png"/>
          <p:cNvPicPr>
            <a:picLocks noChangeAspect="1"/>
          </p:cNvPicPr>
          <p:nvPr/>
        </p:nvPicPr>
        <p:blipFill>
          <a:blip r:embed="rId2"/>
          <a:srcRect l="4239" t="4687" r="2959" b="3019"/>
          <a:stretch>
            <a:fillRect/>
          </a:stretch>
        </p:blipFill>
        <p:spPr>
          <a:xfrm>
            <a:off x="127592" y="133676"/>
            <a:ext cx="2594342" cy="2290179"/>
          </a:xfrm>
          <a:prstGeom prst="rect">
            <a:avLst/>
          </a:prstGeom>
          <a:ln w="3175">
            <a:solidFill>
              <a:schemeClr val="tx1"/>
            </a:solidFill>
          </a:ln>
        </p:spPr>
      </p:pic>
      <p:pic>
        <p:nvPicPr>
          <p:cNvPr id="12" name="11 Imagen" descr="aa.jpg"/>
          <p:cNvPicPr>
            <a:picLocks noChangeAspect="1"/>
          </p:cNvPicPr>
          <p:nvPr/>
        </p:nvPicPr>
        <p:blipFill>
          <a:blip r:embed="rId3"/>
          <a:srcRect l="1983" r="3715" b="1735"/>
          <a:stretch>
            <a:fillRect/>
          </a:stretch>
        </p:blipFill>
        <p:spPr>
          <a:xfrm>
            <a:off x="2732568" y="2553626"/>
            <a:ext cx="2627580" cy="4219315"/>
          </a:xfrm>
          <a:prstGeom prst="rect">
            <a:avLst/>
          </a:prstGeom>
          <a:ln w="3175">
            <a:solidFill>
              <a:schemeClr val="tx1"/>
            </a:solidFill>
          </a:ln>
        </p:spPr>
      </p:pic>
      <p:sp>
        <p:nvSpPr>
          <p:cNvPr id="13" name="12 Rectángulo"/>
          <p:cNvSpPr/>
          <p:nvPr/>
        </p:nvSpPr>
        <p:spPr>
          <a:xfrm>
            <a:off x="4110512" y="2720232"/>
            <a:ext cx="1237663" cy="115001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3"/>
          <p:cNvSpPr/>
          <p:nvPr/>
        </p:nvSpPr>
        <p:spPr>
          <a:xfrm>
            <a:off x="2794066" y="732815"/>
            <a:ext cx="2575373" cy="577081"/>
          </a:xfrm>
          <a:prstGeom prst="rect">
            <a:avLst/>
          </a:prstGeom>
        </p:spPr>
        <p:txBody>
          <a:bodyPr wrap="square">
            <a:spAutoFit/>
          </a:bodyPr>
          <a:lstStyle/>
          <a:p>
            <a:r>
              <a:rPr lang="es-MX" sz="1050" dirty="0" smtClean="0">
                <a:solidFill>
                  <a:srgbClr val="000000"/>
                </a:solidFill>
              </a:rPr>
              <a:t>Imagen tomada con fines didácticos de:</a:t>
            </a:r>
          </a:p>
          <a:p>
            <a:r>
              <a:rPr lang="es-MX" sz="1050" dirty="0" smtClean="0">
                <a:solidFill>
                  <a:srgbClr val="000000"/>
                </a:solidFill>
                <a:hlinkClick r:id="rId4"/>
              </a:rPr>
              <a:t>https://www.google.com.mx/proyeccion</a:t>
            </a:r>
          </a:p>
          <a:p>
            <a:endParaRPr lang="es-MX" sz="1050" dirty="0"/>
          </a:p>
        </p:txBody>
      </p:sp>
      <p:sp>
        <p:nvSpPr>
          <p:cNvPr id="9" name="8 CuadroTexto"/>
          <p:cNvSpPr txBox="1"/>
          <p:nvPr/>
        </p:nvSpPr>
        <p:spPr>
          <a:xfrm>
            <a:off x="510363" y="5656523"/>
            <a:ext cx="1850066" cy="738664"/>
          </a:xfrm>
          <a:prstGeom prst="rect">
            <a:avLst/>
          </a:prstGeom>
          <a:noFill/>
        </p:spPr>
        <p:txBody>
          <a:bodyPr wrap="square" rtlCol="0">
            <a:spAutoFit/>
          </a:bodyPr>
          <a:lstStyle/>
          <a:p>
            <a:r>
              <a:rPr lang="es-MX" sz="1050" dirty="0" err="1" smtClean="0"/>
              <a:t>Koos</a:t>
            </a:r>
            <a:r>
              <a:rPr lang="es-MX" sz="1050" dirty="0" smtClean="0"/>
              <a:t> E. &amp; </a:t>
            </a:r>
            <a:r>
              <a:rPr lang="es-MX" sz="1050" dirty="0" err="1" smtClean="0"/>
              <a:t>Steur</a:t>
            </a:r>
            <a:r>
              <a:rPr lang="es-MX" sz="1050" dirty="0" smtClean="0"/>
              <a:t> R. (2007). </a:t>
            </a:r>
            <a:r>
              <a:rPr lang="es-MX" sz="1050" dirty="0" err="1" smtClean="0"/>
              <a:t>Sketching</a:t>
            </a:r>
            <a:r>
              <a:rPr lang="es-MX" sz="1050" dirty="0" smtClean="0"/>
              <a:t>: </a:t>
            </a:r>
            <a:r>
              <a:rPr lang="es-MX" sz="1050" dirty="0" err="1" smtClean="0"/>
              <a:t>Drawing</a:t>
            </a:r>
            <a:r>
              <a:rPr lang="es-MX" sz="1050" dirty="0" smtClean="0"/>
              <a:t> </a:t>
            </a:r>
            <a:r>
              <a:rPr lang="es-MX" sz="1050" dirty="0" err="1" smtClean="0"/>
              <a:t>techniques</a:t>
            </a:r>
            <a:r>
              <a:rPr lang="es-MX" sz="1050" dirty="0" smtClean="0"/>
              <a:t>  for </a:t>
            </a:r>
            <a:r>
              <a:rPr lang="es-MX" sz="1050" dirty="0" err="1" smtClean="0"/>
              <a:t>product</a:t>
            </a:r>
            <a:r>
              <a:rPr lang="es-MX" sz="1050" dirty="0" smtClean="0"/>
              <a:t> </a:t>
            </a:r>
            <a:r>
              <a:rPr lang="es-MX" sz="1050" dirty="0" err="1" smtClean="0"/>
              <a:t>designers</a:t>
            </a:r>
            <a:r>
              <a:rPr lang="es-MX" sz="1050" dirty="0" smtClean="0"/>
              <a:t>. </a:t>
            </a:r>
          </a:p>
        </p:txBody>
      </p:sp>
    </p:spTree>
    <p:extLst>
      <p:ext uri="{BB962C8B-B14F-4D97-AF65-F5344CB8AC3E}">
        <p14:creationId xmlns:p14="http://schemas.microsoft.com/office/powerpoint/2010/main" val="1470588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Dominio Mental y la Memoria Visual </a:t>
            </a:r>
            <a:endParaRPr lang="es-MX" dirty="0"/>
          </a:p>
        </p:txBody>
      </p:sp>
      <p:pic>
        <p:nvPicPr>
          <p:cNvPr id="8" name="Marcador de contenido 7">
            <a:hlinkClick r:id="rId2"/>
          </p:cNvPr>
          <p:cNvPicPr>
            <a:picLocks noGrp="1" noChangeAspect="1"/>
          </p:cNvPicPr>
          <p:nvPr>
            <p:ph idx="1"/>
          </p:nvPr>
        </p:nvPicPr>
        <p:blipFill>
          <a:blip r:embed="rId3" cstate="print"/>
          <a:stretch>
            <a:fillRect/>
          </a:stretch>
        </p:blipFill>
        <p:spPr>
          <a:xfrm>
            <a:off x="1120371" y="91748"/>
            <a:ext cx="3409100" cy="2408015"/>
          </a:xfrm>
          <a:prstGeom prst="rect">
            <a:avLst/>
          </a:prstGeom>
        </p:spPr>
      </p:pic>
      <p:sp>
        <p:nvSpPr>
          <p:cNvPr id="7" name="Marcador de texto 6"/>
          <p:cNvSpPr>
            <a:spLocks noGrp="1"/>
          </p:cNvSpPr>
          <p:nvPr>
            <p:ph type="body" sz="half" idx="2"/>
          </p:nvPr>
        </p:nvSpPr>
        <p:spPr/>
        <p:txBody>
          <a:bodyPr/>
          <a:lstStyle/>
          <a:p>
            <a:r>
              <a:rPr lang="es-MX" dirty="0" smtClean="0"/>
              <a:t>Observar, analizar e inferir para sintetizar y proyectar esquemas , métodos de encajado y recursos de la representación de objetos, ejercita el dominio mental.</a:t>
            </a:r>
            <a:endParaRPr lang="es-MX" dirty="0"/>
          </a:p>
        </p:txBody>
      </p:sp>
      <p:pic>
        <p:nvPicPr>
          <p:cNvPr id="9" name="8 Imagen" descr="bb.jpg"/>
          <p:cNvPicPr>
            <a:picLocks noChangeAspect="1"/>
          </p:cNvPicPr>
          <p:nvPr/>
        </p:nvPicPr>
        <p:blipFill>
          <a:blip r:embed="rId4"/>
          <a:stretch>
            <a:fillRect/>
          </a:stretch>
        </p:blipFill>
        <p:spPr>
          <a:xfrm>
            <a:off x="92147" y="2562445"/>
            <a:ext cx="2576623" cy="1932467"/>
          </a:xfrm>
          <a:prstGeom prst="rect">
            <a:avLst/>
          </a:prstGeom>
        </p:spPr>
      </p:pic>
      <p:pic>
        <p:nvPicPr>
          <p:cNvPr id="10" name="9 Imagen" descr="Diseño Industrial.jpg"/>
          <p:cNvPicPr>
            <a:picLocks noChangeAspect="1"/>
          </p:cNvPicPr>
          <p:nvPr/>
        </p:nvPicPr>
        <p:blipFill>
          <a:blip r:embed="rId5"/>
          <a:stretch>
            <a:fillRect/>
          </a:stretch>
        </p:blipFill>
        <p:spPr>
          <a:xfrm>
            <a:off x="395839" y="4561368"/>
            <a:ext cx="4753721" cy="1609392"/>
          </a:xfrm>
          <a:prstGeom prst="rect">
            <a:avLst/>
          </a:prstGeom>
        </p:spPr>
      </p:pic>
      <p:pic>
        <p:nvPicPr>
          <p:cNvPr id="11" name="10 Imagen" descr="b.jpg"/>
          <p:cNvPicPr>
            <a:picLocks noChangeAspect="1"/>
          </p:cNvPicPr>
          <p:nvPr/>
        </p:nvPicPr>
        <p:blipFill>
          <a:blip r:embed="rId6"/>
          <a:stretch>
            <a:fillRect/>
          </a:stretch>
        </p:blipFill>
        <p:spPr>
          <a:xfrm>
            <a:off x="2749961" y="2551815"/>
            <a:ext cx="2704542" cy="1935124"/>
          </a:xfrm>
          <a:prstGeom prst="rect">
            <a:avLst/>
          </a:prstGeom>
        </p:spPr>
      </p:pic>
      <p:sp>
        <p:nvSpPr>
          <p:cNvPr id="12" name="Rectángulo 3"/>
          <p:cNvSpPr/>
          <p:nvPr/>
        </p:nvSpPr>
        <p:spPr>
          <a:xfrm>
            <a:off x="858944" y="6304275"/>
            <a:ext cx="3957606" cy="415498"/>
          </a:xfrm>
          <a:prstGeom prst="rect">
            <a:avLst/>
          </a:prstGeom>
        </p:spPr>
        <p:txBody>
          <a:bodyPr wrap="square">
            <a:spAutoFit/>
          </a:bodyPr>
          <a:lstStyle/>
          <a:p>
            <a:r>
              <a:rPr lang="es-MX" sz="1050" dirty="0" smtClean="0">
                <a:solidFill>
                  <a:srgbClr val="000000"/>
                </a:solidFill>
              </a:rPr>
              <a:t>Imágenes tomadas con fines didácticos de:</a:t>
            </a:r>
          </a:p>
          <a:p>
            <a:r>
              <a:rPr lang="es-MX" sz="1050" dirty="0" smtClean="0">
                <a:solidFill>
                  <a:srgbClr val="000000"/>
                </a:solidFill>
                <a:hlinkClick r:id="rId7"/>
              </a:rPr>
              <a:t>https://www.google.com.mx/diseñador_industrial</a:t>
            </a:r>
            <a:r>
              <a:rPr lang="es-MX" sz="1050" dirty="0" smtClean="0">
                <a:solidFill>
                  <a:srgbClr val="000000"/>
                </a:solidFill>
              </a:rPr>
              <a:t> </a:t>
            </a:r>
            <a:endParaRPr lang="es-MX" sz="1050" dirty="0"/>
          </a:p>
        </p:txBody>
      </p:sp>
    </p:spTree>
    <p:extLst>
      <p:ext uri="{BB962C8B-B14F-4D97-AF65-F5344CB8AC3E}">
        <p14:creationId xmlns:p14="http://schemas.microsoft.com/office/powerpoint/2010/main" val="1470588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Dominio del trazo</a:t>
            </a:r>
            <a:endParaRPr lang="es-MX" dirty="0"/>
          </a:p>
        </p:txBody>
      </p:sp>
      <p:sp>
        <p:nvSpPr>
          <p:cNvPr id="7" name="Marcador de texto 6"/>
          <p:cNvSpPr>
            <a:spLocks noGrp="1"/>
          </p:cNvSpPr>
          <p:nvPr>
            <p:ph type="body" sz="half" idx="2"/>
          </p:nvPr>
        </p:nvSpPr>
        <p:spPr/>
        <p:txBody>
          <a:bodyPr/>
          <a:lstStyle/>
          <a:p>
            <a:r>
              <a:rPr lang="es-MX" dirty="0" smtClean="0"/>
              <a:t>La jerarquía del trazo es importante  para transmitir la información del boceto, si este se trata de un esbozo, una propuesta o un detalle. </a:t>
            </a:r>
          </a:p>
          <a:p>
            <a:r>
              <a:rPr lang="es-MX" dirty="0" smtClean="0"/>
              <a:t>El trazo podrá ser modelado, siendo menos intenso. </a:t>
            </a:r>
            <a:endParaRPr lang="es-MX" dirty="0"/>
          </a:p>
        </p:txBody>
      </p:sp>
      <p:pic>
        <p:nvPicPr>
          <p:cNvPr id="8" name="7 Marcador de contenido" descr="101.JPG"/>
          <p:cNvPicPr>
            <a:picLocks noGrp="1" noChangeAspect="1"/>
          </p:cNvPicPr>
          <p:nvPr>
            <p:ph idx="1"/>
          </p:nvPr>
        </p:nvPicPr>
        <p:blipFill>
          <a:blip r:embed="rId2"/>
          <a:stretch>
            <a:fillRect/>
          </a:stretch>
        </p:blipFill>
        <p:spPr>
          <a:xfrm>
            <a:off x="556844" y="560235"/>
            <a:ext cx="4662487" cy="1718423"/>
          </a:xfrm>
          <a:ln w="28575">
            <a:solidFill>
              <a:schemeClr val="tx1"/>
            </a:solidFill>
          </a:ln>
        </p:spPr>
      </p:pic>
      <p:pic>
        <p:nvPicPr>
          <p:cNvPr id="10" name="9 Imagen" descr="Kantharos-BusinessMontres.png"/>
          <p:cNvPicPr>
            <a:picLocks noChangeAspect="1"/>
          </p:cNvPicPr>
          <p:nvPr/>
        </p:nvPicPr>
        <p:blipFill>
          <a:blip r:embed="rId3"/>
          <a:stretch>
            <a:fillRect/>
          </a:stretch>
        </p:blipFill>
        <p:spPr>
          <a:xfrm>
            <a:off x="446567" y="2711302"/>
            <a:ext cx="4643402" cy="3111558"/>
          </a:xfrm>
          <a:prstGeom prst="rect">
            <a:avLst/>
          </a:prstGeom>
        </p:spPr>
      </p:pic>
      <p:sp>
        <p:nvSpPr>
          <p:cNvPr id="9" name="Rectángulo 3"/>
          <p:cNvSpPr/>
          <p:nvPr/>
        </p:nvSpPr>
        <p:spPr>
          <a:xfrm>
            <a:off x="880209" y="6208582"/>
            <a:ext cx="3957606" cy="415498"/>
          </a:xfrm>
          <a:prstGeom prst="rect">
            <a:avLst/>
          </a:prstGeom>
        </p:spPr>
        <p:txBody>
          <a:bodyPr wrap="square">
            <a:spAutoFit/>
          </a:bodyPr>
          <a:lstStyle/>
          <a:p>
            <a:r>
              <a:rPr lang="es-MX" sz="1050" dirty="0" smtClean="0">
                <a:solidFill>
                  <a:srgbClr val="000000"/>
                </a:solidFill>
              </a:rPr>
              <a:t>Imágenes tomadas con fines didácticos de:</a:t>
            </a:r>
          </a:p>
          <a:p>
            <a:r>
              <a:rPr lang="es-MX" sz="1050" dirty="0" smtClean="0">
                <a:solidFill>
                  <a:srgbClr val="000000"/>
                </a:solidFill>
                <a:hlinkClick r:id="rId4"/>
              </a:rPr>
              <a:t>https://www.google.com.mx/trazos</a:t>
            </a:r>
            <a:r>
              <a:rPr lang="es-MX" sz="1050" dirty="0" smtClean="0">
                <a:solidFill>
                  <a:srgbClr val="000000"/>
                </a:solidFill>
              </a:rPr>
              <a:t> </a:t>
            </a:r>
            <a:endParaRPr lang="es-MX" sz="1050" dirty="0"/>
          </a:p>
        </p:txBody>
      </p:sp>
    </p:spTree>
    <p:extLst>
      <p:ext uri="{BB962C8B-B14F-4D97-AF65-F5344CB8AC3E}">
        <p14:creationId xmlns:p14="http://schemas.microsoft.com/office/powerpoint/2010/main" val="1470588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6. Diferencias de contraste</a:t>
            </a:r>
            <a:endParaRPr lang="es-MX" dirty="0"/>
          </a:p>
        </p:txBody>
      </p:sp>
      <p:sp>
        <p:nvSpPr>
          <p:cNvPr id="3" name="Marcador de texto 2"/>
          <p:cNvSpPr>
            <a:spLocks noGrp="1"/>
          </p:cNvSpPr>
          <p:nvPr>
            <p:ph type="body" idx="1"/>
          </p:nvPr>
        </p:nvSpPr>
        <p:spPr/>
        <p:txBody>
          <a:bodyPr/>
          <a:lstStyle/>
          <a:p>
            <a:r>
              <a:rPr lang="es-MX" dirty="0" smtClean="0"/>
              <a:t>Distintos planos</a:t>
            </a:r>
            <a:endParaRPr lang="es-MX" dirty="0"/>
          </a:p>
        </p:txBody>
      </p:sp>
    </p:spTree>
    <p:extLst>
      <p:ext uri="{BB962C8B-B14F-4D97-AF65-F5344CB8AC3E}">
        <p14:creationId xmlns:p14="http://schemas.microsoft.com/office/powerpoint/2010/main" val="3303309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Comparación de dimensiones </a:t>
            </a:r>
            <a:endParaRPr lang="es-MX" dirty="0"/>
          </a:p>
        </p:txBody>
      </p:sp>
      <p:sp>
        <p:nvSpPr>
          <p:cNvPr id="7" name="Marcador de texto 6"/>
          <p:cNvSpPr>
            <a:spLocks noGrp="1"/>
          </p:cNvSpPr>
          <p:nvPr>
            <p:ph type="body" sz="half" idx="2"/>
          </p:nvPr>
        </p:nvSpPr>
        <p:spPr/>
        <p:txBody>
          <a:bodyPr/>
          <a:lstStyle/>
          <a:p>
            <a:r>
              <a:rPr lang="es-MX" dirty="0"/>
              <a:t>R</a:t>
            </a:r>
            <a:r>
              <a:rPr lang="es-MX" dirty="0" smtClean="0"/>
              <a:t>epresentación de dos objetos iguales, uno ligeramente más pequeño que el otro, si se posiciona a diferentes distancias crea la ilusión óptica decreciente o creciente.</a:t>
            </a:r>
            <a:endParaRPr lang="es-MX" dirty="0"/>
          </a:p>
        </p:txBody>
      </p:sp>
      <p:pic>
        <p:nvPicPr>
          <p:cNvPr id="8" name="7 Marcador de contenido" descr="bbb.gif"/>
          <p:cNvPicPr>
            <a:picLocks noGrp="1" noChangeAspect="1"/>
          </p:cNvPicPr>
          <p:nvPr>
            <p:ph idx="1"/>
          </p:nvPr>
        </p:nvPicPr>
        <p:blipFill>
          <a:blip r:embed="rId2"/>
          <a:srcRect l="13472" t="12911"/>
          <a:stretch>
            <a:fillRect/>
          </a:stretch>
        </p:blipFill>
        <p:spPr>
          <a:xfrm>
            <a:off x="2775098" y="3019646"/>
            <a:ext cx="2462303" cy="2721935"/>
          </a:xfrm>
        </p:spPr>
      </p:pic>
      <p:pic>
        <p:nvPicPr>
          <p:cNvPr id="10" name="9 Imagen" descr="bc.jpg"/>
          <p:cNvPicPr>
            <a:picLocks noChangeAspect="1"/>
          </p:cNvPicPr>
          <p:nvPr/>
        </p:nvPicPr>
        <p:blipFill>
          <a:blip r:embed="rId3"/>
          <a:srcRect l="5814" t="7650" r="6831" b="12150"/>
          <a:stretch>
            <a:fillRect/>
          </a:stretch>
        </p:blipFill>
        <p:spPr>
          <a:xfrm>
            <a:off x="691116" y="95685"/>
            <a:ext cx="3987209" cy="2720059"/>
          </a:xfrm>
          <a:prstGeom prst="rect">
            <a:avLst/>
          </a:prstGeom>
          <a:ln w="6350">
            <a:solidFill>
              <a:schemeClr val="tx1"/>
            </a:solidFill>
          </a:ln>
        </p:spPr>
      </p:pic>
      <p:pic>
        <p:nvPicPr>
          <p:cNvPr id="11" name="10 Imagen" descr="bcc.png"/>
          <p:cNvPicPr>
            <a:picLocks noChangeAspect="1"/>
          </p:cNvPicPr>
          <p:nvPr/>
        </p:nvPicPr>
        <p:blipFill>
          <a:blip r:embed="rId4"/>
          <a:srcRect l="33918" t="18664"/>
          <a:stretch>
            <a:fillRect/>
          </a:stretch>
        </p:blipFill>
        <p:spPr>
          <a:xfrm>
            <a:off x="340242" y="2892056"/>
            <a:ext cx="2184476" cy="3380752"/>
          </a:xfrm>
          <a:prstGeom prst="rect">
            <a:avLst/>
          </a:prstGeom>
          <a:ln w="3175">
            <a:solidFill>
              <a:schemeClr val="tx1"/>
            </a:solidFill>
          </a:ln>
        </p:spPr>
      </p:pic>
      <p:sp>
        <p:nvSpPr>
          <p:cNvPr id="9" name="Rectángulo 3"/>
          <p:cNvSpPr/>
          <p:nvPr/>
        </p:nvSpPr>
        <p:spPr>
          <a:xfrm>
            <a:off x="933371" y="6304273"/>
            <a:ext cx="3957606" cy="415498"/>
          </a:xfrm>
          <a:prstGeom prst="rect">
            <a:avLst/>
          </a:prstGeom>
        </p:spPr>
        <p:txBody>
          <a:bodyPr wrap="square">
            <a:spAutoFit/>
          </a:bodyPr>
          <a:lstStyle/>
          <a:p>
            <a:r>
              <a:rPr lang="es-MX" sz="1050" dirty="0" smtClean="0">
                <a:solidFill>
                  <a:srgbClr val="000000"/>
                </a:solidFill>
              </a:rPr>
              <a:t>Imágenes tomadas con fines didácticos de:</a:t>
            </a:r>
          </a:p>
          <a:p>
            <a:r>
              <a:rPr lang="es-MX" sz="1050" dirty="0" smtClean="0">
                <a:solidFill>
                  <a:srgbClr val="000000"/>
                </a:solidFill>
                <a:hlinkClick r:id="rId5"/>
              </a:rPr>
              <a:t>https://www.google.com.mx/comparacion_de_dimensiones</a:t>
            </a:r>
            <a:r>
              <a:rPr lang="es-MX" sz="1050" dirty="0" smtClean="0">
                <a:solidFill>
                  <a:srgbClr val="000000"/>
                </a:solidFill>
              </a:rPr>
              <a:t> </a:t>
            </a:r>
            <a:endParaRPr lang="es-MX" sz="1050" dirty="0"/>
          </a:p>
        </p:txBody>
      </p:sp>
    </p:spTree>
    <p:extLst>
      <p:ext uri="{BB962C8B-B14F-4D97-AF65-F5344CB8AC3E}">
        <p14:creationId xmlns:p14="http://schemas.microsoft.com/office/powerpoint/2010/main" val="1470588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Posición en el plano</a:t>
            </a:r>
            <a:endParaRPr lang="es-MX" dirty="0"/>
          </a:p>
        </p:txBody>
      </p:sp>
      <p:sp>
        <p:nvSpPr>
          <p:cNvPr id="7" name="Marcador de texto 6"/>
          <p:cNvSpPr>
            <a:spLocks noGrp="1"/>
          </p:cNvSpPr>
          <p:nvPr>
            <p:ph type="body" sz="half" idx="2"/>
          </p:nvPr>
        </p:nvSpPr>
        <p:spPr>
          <a:xfrm>
            <a:off x="5934864" y="2995012"/>
            <a:ext cx="2743200" cy="2959220"/>
          </a:xfrm>
        </p:spPr>
        <p:txBody>
          <a:bodyPr>
            <a:normAutofit/>
          </a:bodyPr>
          <a:lstStyle/>
          <a:p>
            <a:r>
              <a:rPr lang="es-MX" dirty="0" smtClean="0"/>
              <a:t>Cuando dos cuerpos de igual tamaño se encuentran a diferentes alturas favorece la perspectiva de más o menos grande </a:t>
            </a:r>
          </a:p>
          <a:p>
            <a:r>
              <a:rPr lang="es-MX" dirty="0"/>
              <a:t>R</a:t>
            </a:r>
            <a:r>
              <a:rPr lang="es-MX" dirty="0" smtClean="0"/>
              <a:t>elación espacial de carácter abstracto, a través de la cual se percibe la sugerencia de profundidad sin quebrar el planísmo de la imagen. </a:t>
            </a:r>
            <a:r>
              <a:rPr lang="de-DE" dirty="0"/>
              <a:t>Eissen, K., &amp; Steur, R. (2013).</a:t>
            </a:r>
            <a:r>
              <a:rPr lang="es-MX" dirty="0" smtClean="0"/>
              <a:t> </a:t>
            </a:r>
            <a:endParaRPr lang="es-MX" dirty="0"/>
          </a:p>
        </p:txBody>
      </p:sp>
      <p:pic>
        <p:nvPicPr>
          <p:cNvPr id="8" name="7 Marcador de contenido" descr="arbolens.png"/>
          <p:cNvPicPr>
            <a:picLocks noGrp="1" noChangeAspect="1"/>
          </p:cNvPicPr>
          <p:nvPr>
            <p:ph idx="1"/>
          </p:nvPr>
        </p:nvPicPr>
        <p:blipFill>
          <a:blip r:embed="rId2"/>
          <a:srcRect l="6316" t="9142" r="5369" b="3163"/>
          <a:stretch>
            <a:fillRect/>
          </a:stretch>
        </p:blipFill>
        <p:spPr>
          <a:xfrm>
            <a:off x="1212113" y="3423684"/>
            <a:ext cx="3124845" cy="2530548"/>
          </a:xfrm>
          <a:ln w="3175">
            <a:solidFill>
              <a:schemeClr val="tx1"/>
            </a:solidFill>
          </a:ln>
        </p:spPr>
      </p:pic>
      <p:pic>
        <p:nvPicPr>
          <p:cNvPr id="10" name="9 Imagen" descr="original.jpg"/>
          <p:cNvPicPr>
            <a:picLocks noChangeAspect="1"/>
          </p:cNvPicPr>
          <p:nvPr/>
        </p:nvPicPr>
        <p:blipFill>
          <a:blip r:embed="rId3"/>
          <a:stretch>
            <a:fillRect/>
          </a:stretch>
        </p:blipFill>
        <p:spPr>
          <a:xfrm>
            <a:off x="563525" y="127923"/>
            <a:ext cx="4359349" cy="3167340"/>
          </a:xfrm>
          <a:prstGeom prst="rect">
            <a:avLst/>
          </a:prstGeom>
          <a:ln w="3175">
            <a:solidFill>
              <a:schemeClr val="tx1"/>
            </a:solidFill>
          </a:ln>
        </p:spPr>
      </p:pic>
      <p:sp>
        <p:nvSpPr>
          <p:cNvPr id="9" name="Rectángulo 3"/>
          <p:cNvSpPr/>
          <p:nvPr/>
        </p:nvSpPr>
        <p:spPr>
          <a:xfrm>
            <a:off x="1082227" y="6126647"/>
            <a:ext cx="3649261" cy="415498"/>
          </a:xfrm>
          <a:prstGeom prst="rect">
            <a:avLst/>
          </a:prstGeom>
        </p:spPr>
        <p:txBody>
          <a:bodyPr wrap="square">
            <a:spAutoFit/>
          </a:bodyPr>
          <a:lstStyle/>
          <a:p>
            <a:r>
              <a:rPr lang="es-MX" sz="1050" dirty="0" smtClean="0">
                <a:solidFill>
                  <a:srgbClr val="000000"/>
                </a:solidFill>
              </a:rPr>
              <a:t>Imágenes tomadas con fines didácticos de:</a:t>
            </a:r>
          </a:p>
          <a:p>
            <a:r>
              <a:rPr lang="es-MX" sz="1050" dirty="0" smtClean="0">
                <a:solidFill>
                  <a:srgbClr val="000000"/>
                </a:solidFill>
                <a:hlinkClick r:id="rId4"/>
              </a:rPr>
              <a:t>https://www.google.com.mx/posiciones_en_los_planos</a:t>
            </a:r>
            <a:r>
              <a:rPr lang="es-MX" sz="1050" dirty="0" smtClean="0">
                <a:solidFill>
                  <a:srgbClr val="000000"/>
                </a:solidFill>
              </a:rPr>
              <a:t> </a:t>
            </a:r>
            <a:endParaRPr lang="es-MX" sz="1050" dirty="0"/>
          </a:p>
        </p:txBody>
      </p:sp>
    </p:spTree>
    <p:extLst>
      <p:ext uri="{BB962C8B-B14F-4D97-AF65-F5344CB8AC3E}">
        <p14:creationId xmlns:p14="http://schemas.microsoft.com/office/powerpoint/2010/main" val="1470588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Superposición de objetos </a:t>
            </a:r>
            <a:endParaRPr lang="es-MX" dirty="0"/>
          </a:p>
        </p:txBody>
      </p:sp>
      <p:sp>
        <p:nvSpPr>
          <p:cNvPr id="7" name="Marcador de texto 6"/>
          <p:cNvSpPr>
            <a:spLocks noGrp="1"/>
          </p:cNvSpPr>
          <p:nvPr>
            <p:ph type="body" sz="half" idx="2"/>
          </p:nvPr>
        </p:nvSpPr>
        <p:spPr>
          <a:xfrm>
            <a:off x="5934864" y="2995011"/>
            <a:ext cx="2743200" cy="3086814"/>
          </a:xfrm>
        </p:spPr>
        <p:txBody>
          <a:bodyPr/>
          <a:lstStyle/>
          <a:p>
            <a:pPr>
              <a:lnSpc>
                <a:spcPct val="100000"/>
              </a:lnSpc>
            </a:pPr>
            <a:r>
              <a:rPr lang="es-MX" dirty="0" smtClean="0"/>
              <a:t>Utiliza al propio objeto como fondo, se puede destacar los puntos fuertes del objeto realizado además de pequeñas variaciones de un mismo producto. </a:t>
            </a:r>
            <a:endParaRPr lang="es-MX" dirty="0"/>
          </a:p>
        </p:txBody>
      </p:sp>
      <p:pic>
        <p:nvPicPr>
          <p:cNvPr id="8" name="7 Marcador de contenido" descr="sobreespuesto.jpg"/>
          <p:cNvPicPr>
            <a:picLocks noGrp="1" noChangeAspect="1"/>
          </p:cNvPicPr>
          <p:nvPr>
            <p:ph idx="1"/>
          </p:nvPr>
        </p:nvPicPr>
        <p:blipFill>
          <a:blip r:embed="rId2"/>
          <a:srcRect l="2196"/>
          <a:stretch>
            <a:fillRect/>
          </a:stretch>
        </p:blipFill>
        <p:spPr>
          <a:xfrm>
            <a:off x="542260" y="499165"/>
            <a:ext cx="4560112" cy="5242982"/>
          </a:xfrm>
        </p:spPr>
      </p:pic>
      <p:sp>
        <p:nvSpPr>
          <p:cNvPr id="10" name="9 CuadroTexto"/>
          <p:cNvSpPr txBox="1"/>
          <p:nvPr/>
        </p:nvSpPr>
        <p:spPr>
          <a:xfrm>
            <a:off x="435935" y="6081825"/>
            <a:ext cx="4890977" cy="415498"/>
          </a:xfrm>
          <a:prstGeom prst="rect">
            <a:avLst/>
          </a:prstGeom>
          <a:noFill/>
        </p:spPr>
        <p:txBody>
          <a:bodyPr wrap="square" rtlCol="0">
            <a:spAutoFit/>
          </a:bodyPr>
          <a:lstStyle/>
          <a:p>
            <a:r>
              <a:rPr lang="es-MX" sz="1050" dirty="0" err="1" smtClean="0"/>
              <a:t>Koos</a:t>
            </a:r>
            <a:r>
              <a:rPr lang="es-MX" sz="1050" dirty="0" smtClean="0"/>
              <a:t> E. &amp; </a:t>
            </a:r>
            <a:r>
              <a:rPr lang="es-MX" sz="1050" dirty="0" err="1" smtClean="0"/>
              <a:t>Steur</a:t>
            </a:r>
            <a:r>
              <a:rPr lang="es-MX" sz="1050" dirty="0" smtClean="0"/>
              <a:t> R. (2007). </a:t>
            </a:r>
            <a:r>
              <a:rPr lang="es-MX" sz="1050" dirty="0" err="1" smtClean="0"/>
              <a:t>Sketching</a:t>
            </a:r>
            <a:r>
              <a:rPr lang="es-MX" sz="1050" dirty="0" smtClean="0"/>
              <a:t>: </a:t>
            </a:r>
            <a:r>
              <a:rPr lang="es-MX" sz="1050" dirty="0" err="1" smtClean="0"/>
              <a:t>Drawing</a:t>
            </a:r>
            <a:r>
              <a:rPr lang="es-MX" sz="1050" dirty="0" smtClean="0"/>
              <a:t> </a:t>
            </a:r>
            <a:r>
              <a:rPr lang="es-MX" sz="1050" dirty="0" err="1" smtClean="0"/>
              <a:t>techniques</a:t>
            </a:r>
            <a:r>
              <a:rPr lang="es-MX" sz="1050" dirty="0" smtClean="0"/>
              <a:t>  for </a:t>
            </a:r>
            <a:r>
              <a:rPr lang="es-MX" sz="1050" dirty="0" err="1" smtClean="0"/>
              <a:t>product</a:t>
            </a:r>
            <a:r>
              <a:rPr lang="es-MX" sz="1050" dirty="0" smtClean="0"/>
              <a:t> </a:t>
            </a:r>
            <a:r>
              <a:rPr lang="es-MX" sz="1050" dirty="0" err="1" smtClean="0"/>
              <a:t>designers</a:t>
            </a:r>
            <a:r>
              <a:rPr lang="es-MX" sz="1050" dirty="0" smtClean="0"/>
              <a:t>. </a:t>
            </a:r>
          </a:p>
        </p:txBody>
      </p:sp>
    </p:spTree>
    <p:extLst>
      <p:ext uri="{BB962C8B-B14F-4D97-AF65-F5344CB8AC3E}">
        <p14:creationId xmlns:p14="http://schemas.microsoft.com/office/powerpoint/2010/main" val="1470588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smtClean="0"/>
              <a:t>Líneas estructurales de la forma </a:t>
            </a:r>
            <a:endParaRPr lang="es-MX" dirty="0"/>
          </a:p>
        </p:txBody>
      </p:sp>
      <p:sp>
        <p:nvSpPr>
          <p:cNvPr id="7" name="Marcador de texto 6"/>
          <p:cNvSpPr>
            <a:spLocks noGrp="1"/>
          </p:cNvSpPr>
          <p:nvPr>
            <p:ph type="body" sz="half" idx="2"/>
          </p:nvPr>
        </p:nvSpPr>
        <p:spPr>
          <a:xfrm>
            <a:off x="5934864" y="2995012"/>
            <a:ext cx="2743200" cy="3862988"/>
          </a:xfrm>
        </p:spPr>
        <p:txBody>
          <a:bodyPr>
            <a:normAutofit/>
          </a:bodyPr>
          <a:lstStyle/>
          <a:p>
            <a:r>
              <a:rPr lang="es-MX" dirty="0" smtClean="0"/>
              <a:t>La definición o grado de las líneas estructurales en el dibujo depende de la distancia a que se encuentra dicho objeto del observador.</a:t>
            </a:r>
          </a:p>
          <a:p>
            <a:r>
              <a:rPr lang="es-MX" dirty="0" smtClean="0"/>
              <a:t>Por lo tanto, modular el grosor y el tono de la línea del dibujo es fundamental para distinguir la forma y diferenciar las zonas cercanas de las lejanas.</a:t>
            </a:r>
            <a:endParaRPr lang="es-MX" dirty="0"/>
          </a:p>
        </p:txBody>
      </p:sp>
      <p:pic>
        <p:nvPicPr>
          <p:cNvPr id="8" name="Imagen 3"/>
          <p:cNvPicPr>
            <a:picLocks noChangeAspect="1"/>
          </p:cNvPicPr>
          <p:nvPr/>
        </p:nvPicPr>
        <p:blipFill rotWithShape="1">
          <a:blip r:embed="rId2" cstate="print"/>
          <a:srcRect l="1586" t="-1940"/>
          <a:stretch/>
        </p:blipFill>
        <p:spPr>
          <a:xfrm>
            <a:off x="467833" y="1998921"/>
            <a:ext cx="4741598" cy="2647506"/>
          </a:xfrm>
          <a:prstGeom prst="rect">
            <a:avLst/>
          </a:prstGeom>
          <a:ln w="3175">
            <a:solidFill>
              <a:schemeClr val="tx1"/>
            </a:solidFill>
          </a:ln>
        </p:spPr>
      </p:pic>
      <p:sp>
        <p:nvSpPr>
          <p:cNvPr id="10" name="Rectángulo 3"/>
          <p:cNvSpPr/>
          <p:nvPr/>
        </p:nvSpPr>
        <p:spPr>
          <a:xfrm>
            <a:off x="444274" y="5361103"/>
            <a:ext cx="4903695" cy="577081"/>
          </a:xfrm>
          <a:prstGeom prst="rect">
            <a:avLst/>
          </a:prstGeom>
        </p:spPr>
        <p:txBody>
          <a:bodyPr wrap="square">
            <a:spAutoFit/>
          </a:bodyPr>
          <a:lstStyle/>
          <a:p>
            <a:r>
              <a:rPr lang="es-MX" sz="1050" dirty="0" smtClean="0">
                <a:solidFill>
                  <a:srgbClr val="000000"/>
                </a:solidFill>
              </a:rPr>
              <a:t>Imágenes tomadas con fines didácticos de:</a:t>
            </a:r>
          </a:p>
          <a:p>
            <a:r>
              <a:rPr lang="es-MX" sz="1050" dirty="0" smtClean="0">
                <a:solidFill>
                  <a:srgbClr val="000000"/>
                </a:solidFill>
                <a:hlinkClick r:id="rId3"/>
              </a:rPr>
              <a:t>https://www.google.com.mx/estructuras_de_transportes</a:t>
            </a:r>
            <a:endParaRPr lang="es-MX" sz="1050" dirty="0" smtClean="0">
              <a:solidFill>
                <a:srgbClr val="000000"/>
              </a:solidFill>
            </a:endParaRPr>
          </a:p>
          <a:p>
            <a:endParaRPr lang="es-MX" sz="1050" dirty="0"/>
          </a:p>
        </p:txBody>
      </p:sp>
    </p:spTree>
    <p:extLst>
      <p:ext uri="{BB962C8B-B14F-4D97-AF65-F5344CB8AC3E}">
        <p14:creationId xmlns:p14="http://schemas.microsoft.com/office/powerpoint/2010/main" val="1470588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p:txBody>
          <a:bodyPr/>
          <a:lstStyle/>
          <a:p>
            <a:r>
              <a:rPr lang="es-MX" dirty="0" smtClean="0"/>
              <a:t>7. Proceso creativo</a:t>
            </a:r>
            <a:endParaRPr lang="es-MX" dirty="0"/>
          </a:p>
        </p:txBody>
      </p:sp>
      <p:sp>
        <p:nvSpPr>
          <p:cNvPr id="11" name="Marcador de texto 10"/>
          <p:cNvSpPr>
            <a:spLocks noGrp="1"/>
          </p:cNvSpPr>
          <p:nvPr>
            <p:ph type="body" idx="1"/>
          </p:nvPr>
        </p:nvSpPr>
        <p:spPr/>
        <p:txBody>
          <a:bodyPr/>
          <a:lstStyle/>
          <a:p>
            <a:r>
              <a:rPr lang="es-MX" dirty="0" smtClean="0"/>
              <a:t>Diferentes aplicaciones  </a:t>
            </a:r>
            <a:endParaRPr lang="es-MX" dirty="0"/>
          </a:p>
        </p:txBody>
      </p:sp>
    </p:spTree>
    <p:extLst>
      <p:ext uri="{BB962C8B-B14F-4D97-AF65-F5344CB8AC3E}">
        <p14:creationId xmlns:p14="http://schemas.microsoft.com/office/powerpoint/2010/main" val="1247412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50260" y="1102659"/>
            <a:ext cx="7222190" cy="4557600"/>
          </a:xfrm>
          <a:solidFill>
            <a:schemeClr val="bg1"/>
          </a:solidFill>
        </p:spPr>
        <p:txBody>
          <a:bodyPr numCol="2">
            <a:normAutofit/>
          </a:bodyPr>
          <a:lstStyle/>
          <a:p>
            <a:pPr marL="0" indent="0">
              <a:spcBef>
                <a:spcPts val="0"/>
              </a:spcBef>
              <a:buNone/>
            </a:pPr>
            <a:r>
              <a:rPr lang="es-MX" sz="1600" b="1" dirty="0" smtClean="0">
                <a:solidFill>
                  <a:schemeClr val="accent1">
                    <a:lumMod val="75000"/>
                  </a:schemeClr>
                </a:solidFill>
              </a:rPr>
              <a:t>5.  PROGRESO DE BOCETAJE</a:t>
            </a:r>
            <a:endParaRPr lang="es-MX" sz="1600" dirty="0" smtClean="0">
              <a:solidFill>
                <a:schemeClr val="accent1">
                  <a:lumMod val="75000"/>
                </a:schemeClr>
              </a:solidFill>
            </a:endParaRPr>
          </a:p>
          <a:p>
            <a:pPr marL="0" indent="0">
              <a:spcBef>
                <a:spcPts val="0"/>
              </a:spcBef>
              <a:buNone/>
            </a:pPr>
            <a:r>
              <a:rPr lang="es-MX" sz="1600" b="1" dirty="0" smtClean="0"/>
              <a:t>Una postura adecuada</a:t>
            </a:r>
            <a:r>
              <a:rPr lang="es-MX" sz="1600" dirty="0" smtClean="0"/>
              <a:t> </a:t>
            </a:r>
          </a:p>
          <a:p>
            <a:pPr lvl="2">
              <a:buNone/>
            </a:pPr>
            <a:r>
              <a:rPr lang="es-MX" dirty="0" smtClean="0"/>
              <a:t>5.1 Aspectos físicos y psicológicos </a:t>
            </a:r>
          </a:p>
          <a:p>
            <a:pPr lvl="2">
              <a:buNone/>
            </a:pPr>
            <a:r>
              <a:rPr lang="es-MX" dirty="0" smtClean="0"/>
              <a:t>5.2 Como practicar </a:t>
            </a:r>
          </a:p>
          <a:p>
            <a:pPr lvl="2">
              <a:buNone/>
            </a:pPr>
            <a:r>
              <a:rPr lang="es-MX" dirty="0" smtClean="0"/>
              <a:t>5.3 Dominio mental y la memoria visual </a:t>
            </a:r>
          </a:p>
          <a:p>
            <a:pPr lvl="2">
              <a:buNone/>
            </a:pPr>
            <a:r>
              <a:rPr lang="es-MX" dirty="0" smtClean="0"/>
              <a:t>5.4 Dominio del trazo   </a:t>
            </a:r>
          </a:p>
          <a:p>
            <a:pPr lvl="2">
              <a:buNone/>
            </a:pPr>
            <a:endParaRPr lang="es-MX" sz="1400" dirty="0" smtClean="0"/>
          </a:p>
          <a:p>
            <a:pPr marL="0" indent="0">
              <a:spcBef>
                <a:spcPts val="600"/>
              </a:spcBef>
              <a:buNone/>
            </a:pPr>
            <a:r>
              <a:rPr lang="es-MX" sz="1600" b="1" dirty="0" smtClean="0">
                <a:solidFill>
                  <a:schemeClr val="accent1">
                    <a:lumMod val="75000"/>
                  </a:schemeClr>
                </a:solidFill>
              </a:rPr>
              <a:t>6. DIFERENCIAS DEL </a:t>
            </a:r>
          </a:p>
          <a:p>
            <a:pPr marL="0" indent="0">
              <a:spcBef>
                <a:spcPts val="600"/>
              </a:spcBef>
              <a:buNone/>
            </a:pPr>
            <a:r>
              <a:rPr lang="es-MX" sz="1600" b="1" dirty="0" smtClean="0">
                <a:solidFill>
                  <a:schemeClr val="accent1">
                    <a:lumMod val="75000"/>
                  </a:schemeClr>
                </a:solidFill>
              </a:rPr>
              <a:t>CONTRASTE </a:t>
            </a:r>
            <a:endParaRPr lang="es-MX" sz="1600" dirty="0" smtClean="0">
              <a:solidFill>
                <a:schemeClr val="accent1">
                  <a:lumMod val="75000"/>
                </a:schemeClr>
              </a:solidFill>
            </a:endParaRPr>
          </a:p>
          <a:p>
            <a:pPr marL="0" indent="0">
              <a:spcBef>
                <a:spcPts val="600"/>
              </a:spcBef>
              <a:buNone/>
            </a:pPr>
            <a:r>
              <a:rPr lang="es-MX" sz="1600" b="1" dirty="0" smtClean="0"/>
              <a:t>Distintos planos </a:t>
            </a:r>
          </a:p>
          <a:p>
            <a:pPr lvl="2">
              <a:buNone/>
            </a:pPr>
            <a:r>
              <a:rPr lang="es-MX" dirty="0" smtClean="0"/>
              <a:t>6.1 </a:t>
            </a:r>
            <a:r>
              <a:rPr lang="es-MX" sz="1400" dirty="0" smtClean="0"/>
              <a:t>Comparación de dimensiones </a:t>
            </a:r>
          </a:p>
          <a:p>
            <a:pPr lvl="2">
              <a:buNone/>
            </a:pPr>
            <a:r>
              <a:rPr lang="es-MX" dirty="0" smtClean="0"/>
              <a:t>6.2 Posición en el plano </a:t>
            </a:r>
          </a:p>
          <a:p>
            <a:pPr lvl="2">
              <a:buNone/>
            </a:pPr>
            <a:r>
              <a:rPr lang="es-MX" dirty="0" smtClean="0"/>
              <a:t>6.3 Superposición de objetos </a:t>
            </a:r>
          </a:p>
          <a:p>
            <a:pPr lvl="2">
              <a:buNone/>
            </a:pPr>
            <a:r>
              <a:rPr lang="es-MX" sz="1400" dirty="0" smtClean="0"/>
              <a:t>6.4 Líneas estructurales de la forma </a:t>
            </a:r>
          </a:p>
          <a:p>
            <a:pPr marL="0" indent="0">
              <a:spcBef>
                <a:spcPts val="0"/>
              </a:spcBef>
              <a:buNone/>
            </a:pPr>
            <a:endParaRPr lang="es-MX" sz="1800" b="1" dirty="0">
              <a:solidFill>
                <a:schemeClr val="accent1">
                  <a:lumMod val="75000"/>
                </a:schemeClr>
              </a:solidFill>
            </a:endParaRPr>
          </a:p>
          <a:p>
            <a:pPr marL="0" indent="0">
              <a:spcBef>
                <a:spcPts val="0"/>
              </a:spcBef>
              <a:buNone/>
            </a:pPr>
            <a:r>
              <a:rPr lang="es-MX" sz="1600" b="1" dirty="0" smtClean="0">
                <a:solidFill>
                  <a:schemeClr val="accent1">
                    <a:lumMod val="75000"/>
                  </a:schemeClr>
                </a:solidFill>
              </a:rPr>
              <a:t>7.  PROCESO CREATIVO</a:t>
            </a:r>
            <a:endParaRPr lang="es-MX" sz="1600" dirty="0" smtClean="0">
              <a:solidFill>
                <a:schemeClr val="accent1">
                  <a:lumMod val="75000"/>
                </a:schemeClr>
              </a:solidFill>
            </a:endParaRPr>
          </a:p>
          <a:p>
            <a:pPr marL="0" indent="0">
              <a:spcBef>
                <a:spcPts val="0"/>
              </a:spcBef>
              <a:buNone/>
            </a:pPr>
            <a:r>
              <a:rPr lang="es-MX" sz="1600" b="1" dirty="0" smtClean="0"/>
              <a:t>Diferentes aplicaciones </a:t>
            </a:r>
          </a:p>
          <a:p>
            <a:pPr lvl="2">
              <a:buNone/>
            </a:pPr>
            <a:r>
              <a:rPr lang="es-MX" dirty="0" smtClean="0"/>
              <a:t>7.1 Pensamiento gráfico  </a:t>
            </a:r>
          </a:p>
          <a:p>
            <a:pPr lvl="2">
              <a:buNone/>
            </a:pPr>
            <a:r>
              <a:rPr lang="es-MX" dirty="0" smtClean="0"/>
              <a:t>7.2 Técnicas monocromáticas </a:t>
            </a:r>
          </a:p>
          <a:p>
            <a:pPr lvl="2">
              <a:buNone/>
            </a:pPr>
            <a:r>
              <a:rPr lang="es-MX" dirty="0" smtClean="0"/>
              <a:t>7.3 Expresión del material </a:t>
            </a:r>
          </a:p>
          <a:p>
            <a:pPr lvl="2">
              <a:buNone/>
            </a:pPr>
            <a:r>
              <a:rPr lang="es-MX" dirty="0" smtClean="0"/>
              <a:t>7.4 Organización de las imágenes </a:t>
            </a:r>
          </a:p>
          <a:p>
            <a:pPr lvl="2">
              <a:buNone/>
            </a:pPr>
            <a:endParaRPr lang="es-MX" dirty="0" smtClean="0"/>
          </a:p>
          <a:p>
            <a:pPr marL="0" indent="0">
              <a:spcBef>
                <a:spcPts val="0"/>
              </a:spcBef>
              <a:buNone/>
            </a:pPr>
            <a:r>
              <a:rPr lang="es-MX" sz="1600" b="1" dirty="0" smtClean="0">
                <a:solidFill>
                  <a:schemeClr val="accent1">
                    <a:lumMod val="75000"/>
                  </a:schemeClr>
                </a:solidFill>
              </a:rPr>
              <a:t>8.  PRODUCTO EN CONTEXTO</a:t>
            </a:r>
          </a:p>
          <a:p>
            <a:pPr marL="0" indent="0">
              <a:spcBef>
                <a:spcPts val="0"/>
              </a:spcBef>
              <a:buNone/>
            </a:pPr>
            <a:r>
              <a:rPr lang="es-MX" sz="1600" b="1" dirty="0" smtClean="0"/>
              <a:t>Recursos clave  </a:t>
            </a:r>
            <a:endParaRPr lang="es-MX" sz="1600" dirty="0" smtClean="0"/>
          </a:p>
          <a:p>
            <a:pPr lvl="2">
              <a:buNone/>
            </a:pPr>
            <a:r>
              <a:rPr lang="es-MX" dirty="0" smtClean="0"/>
              <a:t>8.1 Detalles del producto</a:t>
            </a:r>
          </a:p>
          <a:p>
            <a:pPr lvl="2">
              <a:buNone/>
            </a:pPr>
            <a:r>
              <a:rPr lang="es-MX" dirty="0" smtClean="0"/>
              <a:t>8.2 La figura humana</a:t>
            </a:r>
          </a:p>
          <a:p>
            <a:pPr lvl="2">
              <a:buNone/>
            </a:pPr>
            <a:r>
              <a:rPr lang="es-MX" dirty="0" smtClean="0"/>
              <a:t>8.3 Elementos del entorno </a:t>
            </a:r>
          </a:p>
          <a:p>
            <a:endParaRPr lang="es-MX" sz="1800" dirty="0"/>
          </a:p>
        </p:txBody>
      </p:sp>
      <p:pic>
        <p:nvPicPr>
          <p:cNvPr id="4" name="Imagen 3" descr="Captura de pantalla 2018-09-24 a las 12.36.26.png"/>
          <p:cNvPicPr>
            <a:picLocks noChangeAspect="1"/>
          </p:cNvPicPr>
          <p:nvPr/>
        </p:nvPicPr>
        <p:blipFill>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tretch>
            <a:fillRect/>
          </a:stretch>
        </p:blipFill>
        <p:spPr>
          <a:xfrm>
            <a:off x="0" y="14200"/>
            <a:ext cx="5049832" cy="1122907"/>
          </a:xfrm>
          <a:prstGeom prst="rect">
            <a:avLst/>
          </a:prstGeom>
        </p:spPr>
      </p:pic>
      <p:sp>
        <p:nvSpPr>
          <p:cNvPr id="5" name="Text Box 6"/>
          <p:cNvSpPr txBox="1">
            <a:spLocks noChangeArrowheads="1"/>
          </p:cNvSpPr>
          <p:nvPr/>
        </p:nvSpPr>
        <p:spPr bwMode="auto">
          <a:xfrm>
            <a:off x="1749342" y="456328"/>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6" name="CuadroTexto 5"/>
          <p:cNvSpPr txBox="1"/>
          <p:nvPr/>
        </p:nvSpPr>
        <p:spPr>
          <a:xfrm>
            <a:off x="5377546" y="6345659"/>
            <a:ext cx="3249180" cy="276999"/>
          </a:xfrm>
          <a:prstGeom prst="rect">
            <a:avLst/>
          </a:prstGeom>
          <a:noFill/>
        </p:spPr>
        <p:txBody>
          <a:bodyPr wrap="square" rtlCol="0">
            <a:spAutoFit/>
          </a:bodyPr>
          <a:lstStyle/>
          <a:p>
            <a:r>
              <a:rPr lang="es-ES" sz="1200" b="1" dirty="0" smtClean="0">
                <a:latin typeface="Arial"/>
                <a:cs typeface="Arial"/>
              </a:rPr>
              <a:t>Autor: Dr. Omar Eduardo Sánchez Estrada</a:t>
            </a:r>
            <a:endParaRPr lang="es-ES" sz="1200" b="1" dirty="0">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Pensamiento gráfico </a:t>
            </a:r>
            <a:endParaRPr lang="es-MX" dirty="0"/>
          </a:p>
        </p:txBody>
      </p:sp>
      <p:sp>
        <p:nvSpPr>
          <p:cNvPr id="6" name="Marcador de texto 5"/>
          <p:cNvSpPr>
            <a:spLocks noGrp="1"/>
          </p:cNvSpPr>
          <p:nvPr>
            <p:ph type="body" sz="half" idx="2"/>
          </p:nvPr>
        </p:nvSpPr>
        <p:spPr/>
        <p:txBody>
          <a:bodyPr>
            <a:noAutofit/>
          </a:bodyPr>
          <a:lstStyle/>
          <a:p>
            <a:pPr>
              <a:lnSpc>
                <a:spcPct val="120000"/>
              </a:lnSpc>
            </a:pPr>
            <a:r>
              <a:rPr lang="es-MX" sz="1400" dirty="0"/>
              <a:t>D</a:t>
            </a:r>
            <a:r>
              <a:rPr lang="es-MX" sz="1400" dirty="0" smtClean="0"/>
              <a:t>esarrollo de un concepto por medio de la representación visual. </a:t>
            </a:r>
          </a:p>
          <a:p>
            <a:pPr>
              <a:lnSpc>
                <a:spcPct val="120000"/>
              </a:lnSpc>
            </a:pPr>
            <a:r>
              <a:rPr lang="es-MX" sz="1400" dirty="0" smtClean="0"/>
              <a:t>Vasta información cíclica que va del papel al ojo, al cerebro, a la mano y otra vez al papel.</a:t>
            </a:r>
          </a:p>
          <a:p>
            <a:pPr>
              <a:lnSpc>
                <a:spcPct val="120000"/>
              </a:lnSpc>
            </a:pPr>
            <a:r>
              <a:rPr lang="es-MX" sz="1400" dirty="0" smtClean="0"/>
              <a:t>Útil cuando en una misma hoja se han bocetado varias ideas.</a:t>
            </a:r>
            <a:r>
              <a:rPr lang="de-DE" sz="1400" dirty="0"/>
              <a:t> Eissen, K., &amp; Steur, R. (2013).</a:t>
            </a:r>
            <a:endParaRPr lang="es-MX" sz="1400" dirty="0"/>
          </a:p>
        </p:txBody>
      </p:sp>
      <p:pic>
        <p:nvPicPr>
          <p:cNvPr id="10" name="9 Imagen" descr="c1.jpg"/>
          <p:cNvPicPr>
            <a:picLocks noChangeAspect="1"/>
          </p:cNvPicPr>
          <p:nvPr/>
        </p:nvPicPr>
        <p:blipFill>
          <a:blip r:embed="rId2"/>
          <a:stretch>
            <a:fillRect/>
          </a:stretch>
        </p:blipFill>
        <p:spPr>
          <a:xfrm>
            <a:off x="416441" y="265813"/>
            <a:ext cx="4506433" cy="5315561"/>
          </a:xfrm>
          <a:prstGeom prst="rect">
            <a:avLst/>
          </a:prstGeom>
          <a:ln w="3175">
            <a:solidFill>
              <a:schemeClr val="tx1"/>
            </a:solidFill>
          </a:ln>
        </p:spPr>
      </p:pic>
      <p:sp>
        <p:nvSpPr>
          <p:cNvPr id="12" name="Rectángulo 3"/>
          <p:cNvSpPr/>
          <p:nvPr/>
        </p:nvSpPr>
        <p:spPr>
          <a:xfrm>
            <a:off x="412376" y="5988424"/>
            <a:ext cx="4903695" cy="415498"/>
          </a:xfrm>
          <a:prstGeom prst="rect">
            <a:avLst/>
          </a:prstGeom>
        </p:spPr>
        <p:txBody>
          <a:bodyPr wrap="square">
            <a:spAutoFit/>
          </a:bodyPr>
          <a:lstStyle/>
          <a:p>
            <a:r>
              <a:rPr lang="es-MX" sz="1050" dirty="0" smtClean="0">
                <a:solidFill>
                  <a:srgbClr val="000000"/>
                </a:solidFill>
              </a:rPr>
              <a:t>Imágenes tomadas con fines didácticos de:</a:t>
            </a:r>
          </a:p>
          <a:p>
            <a:r>
              <a:rPr lang="es-MX" sz="1050" dirty="0" smtClean="0">
                <a:solidFill>
                  <a:srgbClr val="000000"/>
                </a:solidFill>
                <a:hlinkClick r:id="rId3"/>
              </a:rPr>
              <a:t>https://www.google.com.mx/bocetos </a:t>
            </a:r>
            <a:endParaRPr lang="es-MX" sz="1050" dirty="0"/>
          </a:p>
        </p:txBody>
      </p:sp>
    </p:spTree>
    <p:extLst>
      <p:ext uri="{BB962C8B-B14F-4D97-AF65-F5344CB8AC3E}">
        <p14:creationId xmlns:p14="http://schemas.microsoft.com/office/powerpoint/2010/main" val="362038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5934864" y="571500"/>
            <a:ext cx="2868894" cy="2197100"/>
          </a:xfrm>
        </p:spPr>
        <p:txBody>
          <a:bodyPr/>
          <a:lstStyle/>
          <a:p>
            <a:r>
              <a:rPr lang="es-MX" dirty="0" smtClean="0"/>
              <a:t>Técnicas monocromáticas </a:t>
            </a:r>
            <a:endParaRPr lang="es-MX" dirty="0"/>
          </a:p>
        </p:txBody>
      </p:sp>
      <p:pic>
        <p:nvPicPr>
          <p:cNvPr id="7" name="6 Marcador de contenido" descr="c2.jpg"/>
          <p:cNvPicPr>
            <a:picLocks noGrp="1" noChangeAspect="1"/>
          </p:cNvPicPr>
          <p:nvPr>
            <p:ph idx="1"/>
          </p:nvPr>
        </p:nvPicPr>
        <p:blipFill>
          <a:blip r:embed="rId2"/>
          <a:stretch>
            <a:fillRect/>
          </a:stretch>
        </p:blipFill>
        <p:spPr>
          <a:xfrm>
            <a:off x="461151" y="1651351"/>
            <a:ext cx="4662487" cy="3300115"/>
          </a:xfrm>
          <a:ln w="3175">
            <a:solidFill>
              <a:schemeClr val="tx1"/>
            </a:solidFill>
          </a:ln>
        </p:spPr>
      </p:pic>
      <p:sp>
        <p:nvSpPr>
          <p:cNvPr id="6" name="Marcador de texto 5"/>
          <p:cNvSpPr>
            <a:spLocks noGrp="1"/>
          </p:cNvSpPr>
          <p:nvPr>
            <p:ph type="body" sz="half" idx="2"/>
          </p:nvPr>
        </p:nvSpPr>
        <p:spPr>
          <a:xfrm>
            <a:off x="5934864" y="2995011"/>
            <a:ext cx="2743200" cy="3296459"/>
          </a:xfrm>
        </p:spPr>
        <p:txBody>
          <a:bodyPr>
            <a:normAutofit/>
          </a:bodyPr>
          <a:lstStyle/>
          <a:p>
            <a:pPr>
              <a:lnSpc>
                <a:spcPct val="100000"/>
              </a:lnSpc>
            </a:pPr>
            <a:r>
              <a:rPr lang="es-MX" sz="1400" dirty="0" smtClean="0"/>
              <a:t>Uso de un color donde el dominio de los valores, las luces y las sombras son fundamentales para dar volumen y profundidad al objeto. </a:t>
            </a:r>
            <a:r>
              <a:rPr lang="de-DE" sz="1400" dirty="0"/>
              <a:t>Eissen, K., &amp; Steur, R. (2013).</a:t>
            </a:r>
            <a:endParaRPr lang="es-MX" sz="1400" dirty="0"/>
          </a:p>
        </p:txBody>
      </p:sp>
      <p:sp>
        <p:nvSpPr>
          <p:cNvPr id="10" name="Rectángulo 3"/>
          <p:cNvSpPr/>
          <p:nvPr/>
        </p:nvSpPr>
        <p:spPr>
          <a:xfrm>
            <a:off x="412376" y="5988424"/>
            <a:ext cx="4903695" cy="1061829"/>
          </a:xfrm>
          <a:prstGeom prst="rect">
            <a:avLst/>
          </a:prstGeom>
        </p:spPr>
        <p:txBody>
          <a:bodyPr wrap="square">
            <a:spAutoFit/>
          </a:bodyPr>
          <a:lstStyle/>
          <a:p>
            <a:r>
              <a:rPr lang="es-MX" sz="1050" dirty="0" smtClean="0">
                <a:solidFill>
                  <a:srgbClr val="000000"/>
                </a:solidFill>
              </a:rPr>
              <a:t>Imágenes tomadas con fines didácticos de:</a:t>
            </a:r>
          </a:p>
          <a:p>
            <a:r>
              <a:rPr lang="es-MX" sz="1050" dirty="0" smtClean="0">
                <a:solidFill>
                  <a:srgbClr val="000000"/>
                </a:solidFill>
                <a:hlinkClick r:id="rId3"/>
              </a:rPr>
              <a:t>https://www.google.com.mx/tecnicas_monocromaticas_para_representar_un_producto</a:t>
            </a:r>
            <a:r>
              <a:rPr lang="es-MX" sz="1050" dirty="0" smtClean="0">
                <a:solidFill>
                  <a:srgbClr val="000000"/>
                </a:solidFill>
              </a:rPr>
              <a:t> </a:t>
            </a:r>
            <a:endParaRPr lang="es-MX" sz="1050" dirty="0" smtClean="0">
              <a:solidFill>
                <a:schemeClr val="accent5">
                  <a:lumMod val="50000"/>
                </a:schemeClr>
              </a:solidFill>
            </a:endParaRPr>
          </a:p>
          <a:p>
            <a:r>
              <a:rPr lang="es-MX" sz="1050" dirty="0" smtClean="0">
                <a:solidFill>
                  <a:srgbClr val="000000"/>
                </a:solidFill>
              </a:rPr>
              <a:t> </a:t>
            </a:r>
          </a:p>
          <a:p>
            <a:endParaRPr lang="es-MX" sz="1050" dirty="0" smtClean="0">
              <a:solidFill>
                <a:srgbClr val="000000"/>
              </a:solidFill>
              <a:hlinkClick r:id="rId4"/>
            </a:endParaRPr>
          </a:p>
          <a:p>
            <a:endParaRPr lang="es-MX" sz="1050" dirty="0"/>
          </a:p>
        </p:txBody>
      </p:sp>
    </p:spTree>
    <p:extLst>
      <p:ext uri="{BB962C8B-B14F-4D97-AF65-F5344CB8AC3E}">
        <p14:creationId xmlns:p14="http://schemas.microsoft.com/office/powerpoint/2010/main" val="362038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Expresión del material </a:t>
            </a:r>
            <a:endParaRPr lang="es-MX" dirty="0"/>
          </a:p>
        </p:txBody>
      </p:sp>
      <p:pic>
        <p:nvPicPr>
          <p:cNvPr id="9" name="8 Marcador de contenido" descr="p.jpg"/>
          <p:cNvPicPr>
            <a:picLocks noGrp="1" noChangeAspect="1"/>
          </p:cNvPicPr>
          <p:nvPr>
            <p:ph idx="1"/>
          </p:nvPr>
        </p:nvPicPr>
        <p:blipFill>
          <a:blip r:embed="rId2"/>
          <a:stretch>
            <a:fillRect/>
          </a:stretch>
        </p:blipFill>
        <p:spPr>
          <a:xfrm>
            <a:off x="308344" y="404037"/>
            <a:ext cx="2594345" cy="2594345"/>
          </a:xfrm>
        </p:spPr>
      </p:pic>
      <p:sp>
        <p:nvSpPr>
          <p:cNvPr id="6" name="Marcador de texto 5"/>
          <p:cNvSpPr>
            <a:spLocks noGrp="1"/>
          </p:cNvSpPr>
          <p:nvPr>
            <p:ph type="body" sz="half" idx="2"/>
          </p:nvPr>
        </p:nvSpPr>
        <p:spPr/>
        <p:txBody>
          <a:bodyPr/>
          <a:lstStyle/>
          <a:p>
            <a:endParaRPr lang="es-MX" dirty="0"/>
          </a:p>
          <a:p>
            <a:endParaRPr lang="es-MX" dirty="0"/>
          </a:p>
        </p:txBody>
      </p:sp>
      <p:sp>
        <p:nvSpPr>
          <p:cNvPr id="7" name="6 CuadroTexto"/>
          <p:cNvSpPr txBox="1"/>
          <p:nvPr/>
        </p:nvSpPr>
        <p:spPr>
          <a:xfrm>
            <a:off x="6018028" y="2987749"/>
            <a:ext cx="2860158" cy="2246769"/>
          </a:xfrm>
          <a:prstGeom prst="rect">
            <a:avLst/>
          </a:prstGeom>
          <a:noFill/>
        </p:spPr>
        <p:txBody>
          <a:bodyPr wrap="square" rtlCol="0">
            <a:spAutoFit/>
          </a:bodyPr>
          <a:lstStyle/>
          <a:p>
            <a:r>
              <a:rPr lang="es-MX" sz="1400" dirty="0">
                <a:solidFill>
                  <a:schemeClr val="bg1"/>
                </a:solidFill>
              </a:rPr>
              <a:t>C</a:t>
            </a:r>
            <a:r>
              <a:rPr lang="es-MX" sz="1400" dirty="0" smtClean="0">
                <a:solidFill>
                  <a:schemeClr val="bg1"/>
                </a:solidFill>
              </a:rPr>
              <a:t>onocer las características de los materiales en que se va a fabricar. </a:t>
            </a:r>
          </a:p>
          <a:p>
            <a:endParaRPr lang="es-MX" sz="1400" dirty="0">
              <a:solidFill>
                <a:schemeClr val="bg1"/>
              </a:solidFill>
            </a:endParaRPr>
          </a:p>
          <a:p>
            <a:r>
              <a:rPr lang="es-MX" sz="1400" dirty="0">
                <a:solidFill>
                  <a:schemeClr val="bg1"/>
                </a:solidFill>
              </a:rPr>
              <a:t>E</a:t>
            </a:r>
            <a:r>
              <a:rPr lang="es-MX" sz="1400" dirty="0" smtClean="0">
                <a:solidFill>
                  <a:schemeClr val="bg1"/>
                </a:solidFill>
              </a:rPr>
              <a:t>l diseñador ha de conocer la representación gráfica de los materiales, empleando técnicas mixtas de dibujo y coloreado. </a:t>
            </a:r>
            <a:r>
              <a:rPr lang="de-DE" sz="1400" dirty="0">
                <a:solidFill>
                  <a:schemeClr val="bg1"/>
                </a:solidFill>
              </a:rPr>
              <a:t>Eissen, K., &amp; Steur, R. (2013).</a:t>
            </a:r>
            <a:endParaRPr lang="es-MX" sz="1400" dirty="0" smtClean="0">
              <a:solidFill>
                <a:schemeClr val="bg1"/>
              </a:solidFill>
            </a:endParaRPr>
          </a:p>
          <a:p>
            <a:r>
              <a:rPr lang="es-MX" sz="1400" dirty="0" smtClean="0"/>
              <a:t> </a:t>
            </a:r>
            <a:endParaRPr lang="es-MX" sz="1400" dirty="0"/>
          </a:p>
        </p:txBody>
      </p:sp>
      <p:pic>
        <p:nvPicPr>
          <p:cNvPr id="10" name="9 Imagen" descr="m.jpg"/>
          <p:cNvPicPr>
            <a:picLocks noChangeAspect="1"/>
          </p:cNvPicPr>
          <p:nvPr/>
        </p:nvPicPr>
        <p:blipFill>
          <a:blip r:embed="rId3"/>
          <a:srcRect l="9884" t="11237"/>
          <a:stretch>
            <a:fillRect/>
          </a:stretch>
        </p:blipFill>
        <p:spPr>
          <a:xfrm>
            <a:off x="159488" y="3402418"/>
            <a:ext cx="2532604" cy="1679944"/>
          </a:xfrm>
          <a:prstGeom prst="rect">
            <a:avLst/>
          </a:prstGeom>
        </p:spPr>
      </p:pic>
      <p:pic>
        <p:nvPicPr>
          <p:cNvPr id="11" name="10 Imagen" descr="p1.jpg"/>
          <p:cNvPicPr>
            <a:picLocks noChangeAspect="1"/>
          </p:cNvPicPr>
          <p:nvPr/>
        </p:nvPicPr>
        <p:blipFill>
          <a:blip r:embed="rId4"/>
          <a:stretch>
            <a:fillRect/>
          </a:stretch>
        </p:blipFill>
        <p:spPr>
          <a:xfrm>
            <a:off x="2849525" y="1456661"/>
            <a:ext cx="2456121" cy="3540641"/>
          </a:xfrm>
          <a:prstGeom prst="rect">
            <a:avLst/>
          </a:prstGeom>
        </p:spPr>
      </p:pic>
      <p:sp>
        <p:nvSpPr>
          <p:cNvPr id="12" name="Rectángulo 3"/>
          <p:cNvSpPr/>
          <p:nvPr/>
        </p:nvSpPr>
        <p:spPr>
          <a:xfrm>
            <a:off x="412376" y="5988424"/>
            <a:ext cx="4903695" cy="900246"/>
          </a:xfrm>
          <a:prstGeom prst="rect">
            <a:avLst/>
          </a:prstGeom>
        </p:spPr>
        <p:txBody>
          <a:bodyPr wrap="square">
            <a:spAutoFit/>
          </a:bodyPr>
          <a:lstStyle/>
          <a:p>
            <a:r>
              <a:rPr lang="es-MX" sz="1050" dirty="0" smtClean="0">
                <a:solidFill>
                  <a:srgbClr val="000000"/>
                </a:solidFill>
              </a:rPr>
              <a:t>Imágenes tomadas con fines didácticos de: </a:t>
            </a:r>
            <a:r>
              <a:rPr lang="es-MX" sz="1050" dirty="0" smtClean="0">
                <a:solidFill>
                  <a:srgbClr val="000000"/>
                </a:solidFill>
                <a:hlinkClick r:id="rId5"/>
              </a:rPr>
              <a:t>https://www.google.com.mx/</a:t>
            </a:r>
            <a:r>
              <a:rPr lang="es-MX" sz="1050" dirty="0" smtClean="0">
                <a:solidFill>
                  <a:schemeClr val="accent5">
                    <a:lumMod val="50000"/>
                  </a:schemeClr>
                </a:solidFill>
                <a:hlinkClick r:id="rId5"/>
              </a:rPr>
              <a:t>representacion_de_materiales</a:t>
            </a:r>
            <a:r>
              <a:rPr lang="es-MX" sz="1050" dirty="0" smtClean="0">
                <a:solidFill>
                  <a:schemeClr val="accent5">
                    <a:lumMod val="50000"/>
                  </a:schemeClr>
                </a:solidFill>
              </a:rPr>
              <a:t> </a:t>
            </a:r>
          </a:p>
          <a:p>
            <a:r>
              <a:rPr lang="es-MX" sz="1050" dirty="0" smtClean="0">
                <a:solidFill>
                  <a:srgbClr val="000000"/>
                </a:solidFill>
              </a:rPr>
              <a:t> </a:t>
            </a:r>
          </a:p>
          <a:p>
            <a:endParaRPr lang="es-MX" sz="1050" dirty="0" smtClean="0">
              <a:solidFill>
                <a:srgbClr val="000000"/>
              </a:solidFill>
              <a:hlinkClick r:id="rId6"/>
            </a:endParaRPr>
          </a:p>
          <a:p>
            <a:endParaRPr lang="es-MX" sz="1050" dirty="0"/>
          </a:p>
        </p:txBody>
      </p:sp>
    </p:spTree>
    <p:extLst>
      <p:ext uri="{BB962C8B-B14F-4D97-AF65-F5344CB8AC3E}">
        <p14:creationId xmlns:p14="http://schemas.microsoft.com/office/powerpoint/2010/main" val="362038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4251893561"/>
              </p:ext>
            </p:extLst>
          </p:nvPr>
        </p:nvGraphicFramePr>
        <p:xfrm>
          <a:off x="396950" y="142358"/>
          <a:ext cx="8280000" cy="4382486"/>
        </p:xfrm>
        <a:graphic>
          <a:graphicData uri="http://schemas.openxmlformats.org/drawingml/2006/table">
            <a:tbl>
              <a:tblPr firstRow="1" bandRow="1">
                <a:tableStyleId>{BC89EF96-8CEA-46FF-86C4-4CE0E7609802}</a:tableStyleId>
              </a:tblPr>
              <a:tblGrid>
                <a:gridCol w="2070000"/>
                <a:gridCol w="2070000"/>
                <a:gridCol w="2070000"/>
                <a:gridCol w="2070000"/>
              </a:tblGrid>
              <a:tr h="900000">
                <a:tc>
                  <a:txBody>
                    <a:bodyPr/>
                    <a:lstStyle/>
                    <a:p>
                      <a:r>
                        <a:rPr lang="es-MX" sz="1400" dirty="0" smtClean="0"/>
                        <a:t>Representación de plástico</a:t>
                      </a:r>
                      <a:endParaRPr lang="es-MX" sz="1400" dirty="0"/>
                    </a:p>
                  </a:txBody>
                  <a:tcPr/>
                </a:tc>
                <a:tc>
                  <a:txBody>
                    <a:bodyPr/>
                    <a:lstStyle/>
                    <a:p>
                      <a:r>
                        <a:rPr lang="es-MX" sz="1400" dirty="0" smtClean="0"/>
                        <a:t>Representación de metales</a:t>
                      </a:r>
                      <a:endParaRPr lang="es-MX" sz="1400" dirty="0"/>
                    </a:p>
                  </a:txBody>
                  <a:tcPr/>
                </a:tc>
                <a:tc>
                  <a:txBody>
                    <a:bodyPr/>
                    <a:lstStyle/>
                    <a:p>
                      <a:r>
                        <a:rPr lang="es-MX" sz="1400" dirty="0" smtClean="0"/>
                        <a:t>Representación de la madera</a:t>
                      </a:r>
                      <a:endParaRPr lang="es-MX" sz="1400" dirty="0"/>
                    </a:p>
                  </a:txBody>
                  <a:tcPr/>
                </a:tc>
                <a:tc>
                  <a:txBody>
                    <a:bodyPr/>
                    <a:lstStyle/>
                    <a:p>
                      <a:r>
                        <a:rPr lang="es-MX" sz="1400" dirty="0" smtClean="0"/>
                        <a:t>Representación de otros materiales</a:t>
                      </a:r>
                      <a:endParaRPr lang="es-MX" sz="1400" dirty="0"/>
                    </a:p>
                  </a:txBody>
                  <a:tcPr/>
                </a:tc>
              </a:tr>
              <a:tr h="2042486">
                <a:tc>
                  <a:txBody>
                    <a:bodyPr/>
                    <a:lstStyle/>
                    <a:p>
                      <a:r>
                        <a:rPr lang="es-MX" sz="1200" b="1" dirty="0" smtClean="0">
                          <a:latin typeface="+mn-lt"/>
                        </a:rPr>
                        <a:t>Importante observar </a:t>
                      </a:r>
                      <a:r>
                        <a:rPr lang="es-MX" sz="1200" b="1" baseline="0" dirty="0" smtClean="0">
                          <a:latin typeface="+mn-lt"/>
                        </a:rPr>
                        <a:t>las características superficiales del plástico, </a:t>
                      </a:r>
                    </a:p>
                    <a:p>
                      <a:r>
                        <a:rPr lang="es-MX" sz="1200" b="1" baseline="0" dirty="0" smtClean="0">
                          <a:latin typeface="+mn-lt"/>
                        </a:rPr>
                        <a:t>texturas, brillos y composición general para trabajar con lápiz, lápices de colores y rotulador. </a:t>
                      </a:r>
                      <a:endParaRPr lang="es-MX" sz="1200" b="1" dirty="0">
                        <a:latin typeface="+mn-lt"/>
                      </a:endParaRPr>
                    </a:p>
                  </a:txBody>
                  <a:tcPr/>
                </a:tc>
                <a:tc>
                  <a:txBody>
                    <a:bodyPr/>
                    <a:lstStyle/>
                    <a:p>
                      <a:r>
                        <a:rPr lang="es-MX" sz="1200" b="1" dirty="0" smtClean="0">
                          <a:latin typeface="+mn-lt"/>
                        </a:rPr>
                        <a:t>Proceso similar al plástico pero con </a:t>
                      </a:r>
                      <a:r>
                        <a:rPr lang="es-MX" sz="1200" b="1" baseline="0" dirty="0" smtClean="0">
                          <a:latin typeface="+mn-lt"/>
                        </a:rPr>
                        <a:t>un mayor numero de brillo y reflejos. </a:t>
                      </a:r>
                      <a:endParaRPr lang="es-MX" sz="1200" b="1" dirty="0">
                        <a:latin typeface="+mn-lt"/>
                      </a:endParaRPr>
                    </a:p>
                  </a:txBody>
                  <a:tcPr/>
                </a:tc>
                <a:tc>
                  <a:txBody>
                    <a:bodyPr/>
                    <a:lstStyle/>
                    <a:p>
                      <a:r>
                        <a:rPr lang="es-MX" sz="1200" b="1" dirty="0" smtClean="0">
                          <a:latin typeface="+mn-lt"/>
                        </a:rPr>
                        <a:t>Ubicar la tonalidad del material,</a:t>
                      </a:r>
                      <a:r>
                        <a:rPr lang="es-MX" sz="1200" b="1" baseline="0" dirty="0" smtClean="0">
                          <a:latin typeface="+mn-lt"/>
                        </a:rPr>
                        <a:t> empleando</a:t>
                      </a:r>
                    </a:p>
                    <a:p>
                      <a:r>
                        <a:rPr lang="es-MX" sz="1200" b="1" baseline="0" dirty="0" smtClean="0">
                          <a:latin typeface="+mn-lt"/>
                        </a:rPr>
                        <a:t>grafito, lápices de colores o tinta. Para una mejor definición trabajar con pasteles complementados con los lápices de colores y rotulador. </a:t>
                      </a:r>
                      <a:endParaRPr lang="es-MX" sz="1200" b="1" dirty="0">
                        <a:latin typeface="+mn-lt"/>
                      </a:endParaRPr>
                    </a:p>
                  </a:txBody>
                  <a:tcPr/>
                </a:tc>
                <a:tc>
                  <a:txBody>
                    <a:bodyPr/>
                    <a:lstStyle/>
                    <a:p>
                      <a:r>
                        <a:rPr lang="es-MX" sz="1200" b="1" dirty="0" smtClean="0">
                          <a:latin typeface="+mn-lt"/>
                        </a:rPr>
                        <a:t>Observación y comparación</a:t>
                      </a:r>
                      <a:r>
                        <a:rPr lang="es-MX" sz="1200" b="1" baseline="0" dirty="0" smtClean="0">
                          <a:latin typeface="+mn-lt"/>
                        </a:rPr>
                        <a:t> detallada.</a:t>
                      </a:r>
                      <a:endParaRPr lang="es-MX" sz="1200" b="1" dirty="0" smtClean="0">
                        <a:latin typeface="+mn-lt"/>
                      </a:endParaRPr>
                    </a:p>
                    <a:p>
                      <a:r>
                        <a:rPr lang="es-MX" sz="1200" b="1" dirty="0" smtClean="0">
                          <a:latin typeface="+mn-lt"/>
                        </a:rPr>
                        <a:t>Se</a:t>
                      </a:r>
                      <a:r>
                        <a:rPr lang="es-MX" sz="1200" b="1" baseline="0" dirty="0" smtClean="0">
                          <a:latin typeface="+mn-lt"/>
                        </a:rPr>
                        <a:t> requiere </a:t>
                      </a:r>
                      <a:r>
                        <a:rPr lang="es-MX" sz="1200" b="1" dirty="0" smtClean="0">
                          <a:latin typeface="+mn-lt"/>
                        </a:rPr>
                        <a:t>diferenciar sus acabados o potencializar</a:t>
                      </a:r>
                      <a:r>
                        <a:rPr lang="es-MX" sz="1200" b="1" baseline="0" dirty="0" smtClean="0">
                          <a:latin typeface="+mn-lt"/>
                        </a:rPr>
                        <a:t> sus virtudes. </a:t>
                      </a:r>
                      <a:endParaRPr lang="es-MX" sz="1200" b="1" dirty="0">
                        <a:latin typeface="+mn-lt"/>
                      </a:endParaRPr>
                    </a:p>
                  </a:txBody>
                  <a:tcPr/>
                </a:tc>
              </a:tr>
              <a:tr h="1440000">
                <a:tc>
                  <a:txBody>
                    <a:bodyPr/>
                    <a:lstStyle/>
                    <a:p>
                      <a:endParaRPr lang="es-MX" dirty="0"/>
                    </a:p>
                  </a:txBody>
                  <a:tcPr/>
                </a:tc>
                <a:tc>
                  <a:txBody>
                    <a:bodyPr/>
                    <a:lstStyle/>
                    <a:p>
                      <a:endParaRPr lang="es-MX" dirty="0"/>
                    </a:p>
                  </a:txBody>
                  <a:tcPr/>
                </a:tc>
                <a:tc>
                  <a:txBody>
                    <a:bodyPr/>
                    <a:lstStyle/>
                    <a:p>
                      <a:endParaRPr lang="es-MX" dirty="0"/>
                    </a:p>
                  </a:txBody>
                  <a:tcPr/>
                </a:tc>
                <a:tc>
                  <a:txBody>
                    <a:bodyPr/>
                    <a:lstStyle/>
                    <a:p>
                      <a:endParaRPr lang="es-MX" dirty="0"/>
                    </a:p>
                  </a:txBody>
                  <a:tcPr/>
                </a:tc>
              </a:tr>
            </a:tbl>
          </a:graphicData>
        </a:graphic>
      </p:graphicFrame>
      <p:pic>
        <p:nvPicPr>
          <p:cNvPr id="4" name="3 Imagen" descr="r.jpg"/>
          <p:cNvPicPr>
            <a:picLocks noChangeAspect="1"/>
          </p:cNvPicPr>
          <p:nvPr/>
        </p:nvPicPr>
        <p:blipFill>
          <a:blip r:embed="rId2"/>
          <a:srcRect l="8841" t="10065" r="2917" b="2718"/>
          <a:stretch>
            <a:fillRect/>
          </a:stretch>
        </p:blipFill>
        <p:spPr>
          <a:xfrm>
            <a:off x="531626" y="4478597"/>
            <a:ext cx="1811695" cy="1177922"/>
          </a:xfrm>
          <a:prstGeom prst="rect">
            <a:avLst/>
          </a:prstGeom>
        </p:spPr>
      </p:pic>
      <p:pic>
        <p:nvPicPr>
          <p:cNvPr id="5" name="4 Imagen" descr="r2.jpg"/>
          <p:cNvPicPr>
            <a:picLocks noChangeAspect="1"/>
          </p:cNvPicPr>
          <p:nvPr/>
        </p:nvPicPr>
        <p:blipFill>
          <a:blip r:embed="rId3"/>
          <a:srcRect l="52838" t="4757" r="5065" b="5602"/>
          <a:stretch>
            <a:fillRect/>
          </a:stretch>
        </p:blipFill>
        <p:spPr>
          <a:xfrm>
            <a:off x="2934586" y="4391247"/>
            <a:ext cx="1158949" cy="1380320"/>
          </a:xfrm>
          <a:prstGeom prst="rect">
            <a:avLst/>
          </a:prstGeom>
        </p:spPr>
      </p:pic>
      <p:pic>
        <p:nvPicPr>
          <p:cNvPr id="6" name="5 Imagen" descr="r3.jpg"/>
          <p:cNvPicPr>
            <a:picLocks noChangeAspect="1"/>
          </p:cNvPicPr>
          <p:nvPr/>
        </p:nvPicPr>
        <p:blipFill>
          <a:blip r:embed="rId4"/>
          <a:srcRect l="17516" t="6089" r="5679" b="3876"/>
          <a:stretch>
            <a:fillRect/>
          </a:stretch>
        </p:blipFill>
        <p:spPr>
          <a:xfrm>
            <a:off x="5082363" y="4435833"/>
            <a:ext cx="1158950" cy="1305748"/>
          </a:xfrm>
          <a:prstGeom prst="rect">
            <a:avLst/>
          </a:prstGeom>
        </p:spPr>
      </p:pic>
      <p:pic>
        <p:nvPicPr>
          <p:cNvPr id="7" name="6 Imagen" descr="ñ.jpg"/>
          <p:cNvPicPr>
            <a:picLocks noChangeAspect="1"/>
          </p:cNvPicPr>
          <p:nvPr/>
        </p:nvPicPr>
        <p:blipFill>
          <a:blip r:embed="rId5"/>
          <a:stretch>
            <a:fillRect/>
          </a:stretch>
        </p:blipFill>
        <p:spPr>
          <a:xfrm>
            <a:off x="7261535" y="4465675"/>
            <a:ext cx="1116921" cy="1287264"/>
          </a:xfrm>
          <a:prstGeom prst="rect">
            <a:avLst/>
          </a:prstGeom>
        </p:spPr>
      </p:pic>
      <p:sp>
        <p:nvSpPr>
          <p:cNvPr id="8" name="Rectángulo 5"/>
          <p:cNvSpPr/>
          <p:nvPr/>
        </p:nvSpPr>
        <p:spPr>
          <a:xfrm>
            <a:off x="181020" y="6307889"/>
            <a:ext cx="4572000" cy="415498"/>
          </a:xfrm>
          <a:prstGeom prst="rect">
            <a:avLst/>
          </a:prstGeom>
        </p:spPr>
        <p:txBody>
          <a:bodyPr>
            <a:spAutoFit/>
          </a:bodyPr>
          <a:lstStyle/>
          <a:p>
            <a:r>
              <a:rPr lang="es-MX" sz="1050" dirty="0" smtClean="0"/>
              <a:t>Imágenes tomadas con fines didácticos de: </a:t>
            </a:r>
            <a:r>
              <a:rPr lang="es-MX" sz="1050" dirty="0" smtClean="0">
                <a:hlinkClick r:id="rId6"/>
              </a:rPr>
              <a:t>https://www.google.com.mx/representacion_de_materiales</a:t>
            </a:r>
            <a:r>
              <a:rPr lang="es-MX" sz="1050" dirty="0" smtClean="0"/>
              <a:t>     </a:t>
            </a:r>
            <a:endParaRPr lang="es-MX" sz="105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Organización de las imágenes </a:t>
            </a:r>
            <a:endParaRPr lang="es-MX" dirty="0"/>
          </a:p>
        </p:txBody>
      </p:sp>
      <p:sp>
        <p:nvSpPr>
          <p:cNvPr id="4" name="Marcador de texto 3"/>
          <p:cNvSpPr>
            <a:spLocks noGrp="1"/>
          </p:cNvSpPr>
          <p:nvPr>
            <p:ph type="body" sz="half" idx="2"/>
          </p:nvPr>
        </p:nvSpPr>
        <p:spPr>
          <a:xfrm>
            <a:off x="5934864" y="2995011"/>
            <a:ext cx="2743200" cy="3544011"/>
          </a:xfrm>
        </p:spPr>
        <p:txBody>
          <a:bodyPr>
            <a:normAutofit/>
          </a:bodyPr>
          <a:lstStyle/>
          <a:p>
            <a:r>
              <a:rPr lang="es-MX" sz="1400" dirty="0" smtClean="0"/>
              <a:t>Jerarquizar visualmente la composición.</a:t>
            </a:r>
          </a:p>
          <a:p>
            <a:r>
              <a:rPr lang="es-MX" sz="1400" dirty="0" smtClean="0"/>
              <a:t>No debería haber reglas si no claridad al visualizarse</a:t>
            </a:r>
            <a:r>
              <a:rPr lang="es-MX" dirty="0" smtClean="0"/>
              <a:t>. </a:t>
            </a:r>
          </a:p>
          <a:p>
            <a:r>
              <a:rPr lang="es-MX" sz="1400" dirty="0"/>
              <a:t>M</a:t>
            </a:r>
            <a:r>
              <a:rPr lang="es-MX" sz="1400" dirty="0" smtClean="0"/>
              <a:t>uchos dibujos donde se proyecte de la mejor manera el producto.</a:t>
            </a:r>
            <a:endParaRPr lang="es-MX" sz="1400" dirty="0"/>
          </a:p>
        </p:txBody>
      </p:sp>
      <p:pic>
        <p:nvPicPr>
          <p:cNvPr id="7" name="6 Marcador de contenido" descr="c.jpg"/>
          <p:cNvPicPr>
            <a:picLocks noChangeAspect="1"/>
          </p:cNvPicPr>
          <p:nvPr/>
        </p:nvPicPr>
        <p:blipFill>
          <a:blip r:embed="rId2"/>
          <a:stretch>
            <a:fillRect/>
          </a:stretch>
        </p:blipFill>
        <p:spPr>
          <a:xfrm>
            <a:off x="457200" y="893135"/>
            <a:ext cx="4380613" cy="4559978"/>
          </a:xfrm>
          <a:prstGeom prst="rect">
            <a:avLst/>
          </a:prstGeom>
        </p:spPr>
      </p:pic>
      <p:sp>
        <p:nvSpPr>
          <p:cNvPr id="8" name="7 CuadroTexto"/>
          <p:cNvSpPr txBox="1"/>
          <p:nvPr/>
        </p:nvSpPr>
        <p:spPr>
          <a:xfrm>
            <a:off x="1839016" y="5784113"/>
            <a:ext cx="2041867" cy="577081"/>
          </a:xfrm>
          <a:prstGeom prst="rect">
            <a:avLst/>
          </a:prstGeom>
          <a:noFill/>
        </p:spPr>
        <p:txBody>
          <a:bodyPr wrap="square" rtlCol="0">
            <a:spAutoFit/>
          </a:bodyPr>
          <a:lstStyle/>
          <a:p>
            <a:r>
              <a:rPr lang="es-MX" sz="1050" dirty="0" err="1" smtClean="0"/>
              <a:t>Koos</a:t>
            </a:r>
            <a:r>
              <a:rPr lang="es-MX" sz="1050" dirty="0" smtClean="0"/>
              <a:t> E. &amp; </a:t>
            </a:r>
            <a:r>
              <a:rPr lang="es-MX" sz="1050" dirty="0" err="1" smtClean="0"/>
              <a:t>Steur</a:t>
            </a:r>
            <a:r>
              <a:rPr lang="es-MX" sz="1050" dirty="0" smtClean="0"/>
              <a:t> R. (2007). </a:t>
            </a:r>
            <a:r>
              <a:rPr lang="es-MX" sz="1050" dirty="0" err="1" smtClean="0"/>
              <a:t>Sketching</a:t>
            </a:r>
            <a:r>
              <a:rPr lang="es-MX" sz="1050" dirty="0" smtClean="0"/>
              <a:t>: </a:t>
            </a:r>
            <a:r>
              <a:rPr lang="es-MX" sz="1050" dirty="0" err="1" smtClean="0"/>
              <a:t>Drawing</a:t>
            </a:r>
            <a:r>
              <a:rPr lang="es-MX" sz="1050" dirty="0" smtClean="0"/>
              <a:t> </a:t>
            </a:r>
            <a:r>
              <a:rPr lang="es-MX" sz="1050" dirty="0" err="1" smtClean="0"/>
              <a:t>techniques</a:t>
            </a:r>
            <a:r>
              <a:rPr lang="es-MX" sz="1050" dirty="0" smtClean="0"/>
              <a:t>  for </a:t>
            </a:r>
            <a:r>
              <a:rPr lang="es-MX" sz="1050" dirty="0" err="1" smtClean="0"/>
              <a:t>product</a:t>
            </a:r>
            <a:r>
              <a:rPr lang="es-MX" sz="1050" dirty="0" smtClean="0"/>
              <a:t> </a:t>
            </a:r>
            <a:r>
              <a:rPr lang="es-MX" sz="1050" dirty="0" err="1" smtClean="0"/>
              <a:t>designers</a:t>
            </a:r>
            <a:r>
              <a:rPr lang="es-MX" sz="1050" dirty="0" smtClean="0"/>
              <a:t>. </a:t>
            </a:r>
          </a:p>
        </p:txBody>
      </p:sp>
    </p:spTree>
    <p:extLst>
      <p:ext uri="{BB962C8B-B14F-4D97-AF65-F5344CB8AC3E}">
        <p14:creationId xmlns:p14="http://schemas.microsoft.com/office/powerpoint/2010/main" val="3161318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8. Producto en contexto</a:t>
            </a:r>
            <a:endParaRPr lang="es-MX" dirty="0"/>
          </a:p>
        </p:txBody>
      </p:sp>
      <p:sp>
        <p:nvSpPr>
          <p:cNvPr id="3" name="Marcador de texto 2"/>
          <p:cNvSpPr>
            <a:spLocks noGrp="1"/>
          </p:cNvSpPr>
          <p:nvPr>
            <p:ph type="body" idx="1"/>
          </p:nvPr>
        </p:nvSpPr>
        <p:spPr/>
        <p:txBody>
          <a:bodyPr/>
          <a:lstStyle/>
          <a:p>
            <a:r>
              <a:rPr lang="es-MX" dirty="0" smtClean="0"/>
              <a:t>Recursos clave </a:t>
            </a:r>
            <a:endParaRPr lang="es-MX" dirty="0"/>
          </a:p>
        </p:txBody>
      </p:sp>
    </p:spTree>
    <p:extLst>
      <p:ext uri="{BB962C8B-B14F-4D97-AF65-F5344CB8AC3E}">
        <p14:creationId xmlns:p14="http://schemas.microsoft.com/office/powerpoint/2010/main" val="1305229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Detalles del producto</a:t>
            </a:r>
            <a:endParaRPr lang="es-MX" dirty="0"/>
          </a:p>
        </p:txBody>
      </p:sp>
      <p:sp>
        <p:nvSpPr>
          <p:cNvPr id="6" name="Marcador de texto 5"/>
          <p:cNvSpPr>
            <a:spLocks noGrp="1"/>
          </p:cNvSpPr>
          <p:nvPr>
            <p:ph type="body" sz="half" idx="2"/>
          </p:nvPr>
        </p:nvSpPr>
        <p:spPr/>
        <p:txBody>
          <a:bodyPr>
            <a:normAutofit/>
          </a:bodyPr>
          <a:lstStyle/>
          <a:p>
            <a:pPr>
              <a:lnSpc>
                <a:spcPct val="100000"/>
              </a:lnSpc>
            </a:pPr>
            <a:r>
              <a:rPr lang="es-MX" sz="1400" dirty="0" smtClean="0"/>
              <a:t>Los detalles  ofrecen información sobre el producto, lo hace más realista, entendible y es posible identificarlo en diferentes contextos. </a:t>
            </a:r>
          </a:p>
        </p:txBody>
      </p:sp>
      <p:pic>
        <p:nvPicPr>
          <p:cNvPr id="7" name="6 Marcador de contenido" descr="e.jpg"/>
          <p:cNvPicPr>
            <a:picLocks noGrp="1" noChangeAspect="1"/>
          </p:cNvPicPr>
          <p:nvPr>
            <p:ph idx="1"/>
          </p:nvPr>
        </p:nvPicPr>
        <p:blipFill>
          <a:blip r:embed="rId2"/>
          <a:stretch>
            <a:fillRect/>
          </a:stretch>
        </p:blipFill>
        <p:spPr>
          <a:xfrm>
            <a:off x="514314" y="1054368"/>
            <a:ext cx="4662487" cy="4706734"/>
          </a:xfrm>
          <a:ln w="3175">
            <a:solidFill>
              <a:schemeClr val="tx1"/>
            </a:solidFill>
          </a:ln>
        </p:spPr>
      </p:pic>
      <p:sp>
        <p:nvSpPr>
          <p:cNvPr id="8" name="7 CuadroTexto"/>
          <p:cNvSpPr txBox="1"/>
          <p:nvPr/>
        </p:nvSpPr>
        <p:spPr>
          <a:xfrm>
            <a:off x="1020309" y="6188150"/>
            <a:ext cx="3519793" cy="415498"/>
          </a:xfrm>
          <a:prstGeom prst="rect">
            <a:avLst/>
          </a:prstGeom>
          <a:noFill/>
        </p:spPr>
        <p:txBody>
          <a:bodyPr wrap="square" rtlCol="0">
            <a:spAutoFit/>
          </a:bodyPr>
          <a:lstStyle/>
          <a:p>
            <a:r>
              <a:rPr lang="es-MX" sz="1050" dirty="0" err="1" smtClean="0"/>
              <a:t>Koos</a:t>
            </a:r>
            <a:r>
              <a:rPr lang="es-MX" sz="1050" dirty="0" smtClean="0"/>
              <a:t> E. &amp; </a:t>
            </a:r>
            <a:r>
              <a:rPr lang="es-MX" sz="1050" dirty="0" err="1" smtClean="0"/>
              <a:t>Steur</a:t>
            </a:r>
            <a:r>
              <a:rPr lang="es-MX" sz="1050" dirty="0" smtClean="0"/>
              <a:t> R. (2007). </a:t>
            </a:r>
            <a:r>
              <a:rPr lang="es-MX" sz="1050" dirty="0" err="1" smtClean="0"/>
              <a:t>Sketching</a:t>
            </a:r>
            <a:r>
              <a:rPr lang="es-MX" sz="1050" dirty="0" smtClean="0"/>
              <a:t>: </a:t>
            </a:r>
            <a:r>
              <a:rPr lang="es-MX" sz="1050" dirty="0" err="1" smtClean="0"/>
              <a:t>Drawing</a:t>
            </a:r>
            <a:r>
              <a:rPr lang="es-MX" sz="1050" dirty="0" smtClean="0"/>
              <a:t> </a:t>
            </a:r>
            <a:r>
              <a:rPr lang="es-MX" sz="1050" dirty="0" err="1" smtClean="0"/>
              <a:t>techniques</a:t>
            </a:r>
            <a:r>
              <a:rPr lang="es-MX" sz="1050" dirty="0" smtClean="0"/>
              <a:t>  for </a:t>
            </a:r>
            <a:r>
              <a:rPr lang="es-MX" sz="1050" dirty="0" err="1" smtClean="0"/>
              <a:t>product</a:t>
            </a:r>
            <a:r>
              <a:rPr lang="es-MX" sz="1050" dirty="0" smtClean="0"/>
              <a:t> </a:t>
            </a:r>
            <a:r>
              <a:rPr lang="es-MX" sz="1050" dirty="0" err="1" smtClean="0"/>
              <a:t>designers</a:t>
            </a:r>
            <a:r>
              <a:rPr lang="es-MX" sz="1050" dirty="0" smtClean="0"/>
              <a:t>. </a:t>
            </a:r>
          </a:p>
        </p:txBody>
      </p:sp>
    </p:spTree>
    <p:extLst>
      <p:ext uri="{BB962C8B-B14F-4D97-AF65-F5344CB8AC3E}">
        <p14:creationId xmlns:p14="http://schemas.microsoft.com/office/powerpoint/2010/main" val="885821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La figura humana</a:t>
            </a:r>
            <a:endParaRPr lang="es-MX" dirty="0"/>
          </a:p>
        </p:txBody>
      </p:sp>
      <p:sp>
        <p:nvSpPr>
          <p:cNvPr id="4" name="Marcador de texto 3"/>
          <p:cNvSpPr>
            <a:spLocks noGrp="1"/>
          </p:cNvSpPr>
          <p:nvPr>
            <p:ph type="body" sz="half" idx="2"/>
          </p:nvPr>
        </p:nvSpPr>
        <p:spPr/>
        <p:txBody>
          <a:bodyPr>
            <a:normAutofit/>
          </a:bodyPr>
          <a:lstStyle/>
          <a:p>
            <a:pPr>
              <a:lnSpc>
                <a:spcPct val="100000"/>
              </a:lnSpc>
            </a:pPr>
            <a:r>
              <a:rPr lang="es-MX" sz="1400" dirty="0" smtClean="0"/>
              <a:t>Explica el contexto y las interacciones.</a:t>
            </a:r>
          </a:p>
          <a:p>
            <a:pPr>
              <a:lnSpc>
                <a:spcPct val="100000"/>
              </a:lnSpc>
            </a:pPr>
            <a:r>
              <a:rPr lang="es-MX" sz="1400" dirty="0" smtClean="0"/>
              <a:t>La figura humana contribuye a explicar la relación de proporciones, contextos,  adaptación y utilidad o manejo del objeto. </a:t>
            </a:r>
            <a:endParaRPr lang="es-MX" sz="1400" dirty="0"/>
          </a:p>
        </p:txBody>
      </p:sp>
      <p:pic>
        <p:nvPicPr>
          <p:cNvPr id="8" name="7 Marcador de contenido" descr="h.jpg"/>
          <p:cNvPicPr>
            <a:picLocks noGrp="1" noChangeAspect="1"/>
          </p:cNvPicPr>
          <p:nvPr>
            <p:ph idx="1"/>
          </p:nvPr>
        </p:nvPicPr>
        <p:blipFill>
          <a:blip r:embed="rId2"/>
          <a:srcRect l="2349"/>
          <a:stretch>
            <a:fillRect/>
          </a:stretch>
        </p:blipFill>
        <p:spPr>
          <a:xfrm>
            <a:off x="63792" y="3532014"/>
            <a:ext cx="2652168" cy="2985739"/>
          </a:xfrm>
        </p:spPr>
      </p:pic>
      <p:pic>
        <p:nvPicPr>
          <p:cNvPr id="9" name="8 Imagen" descr="h1.jpg"/>
          <p:cNvPicPr>
            <a:picLocks noChangeAspect="1"/>
          </p:cNvPicPr>
          <p:nvPr/>
        </p:nvPicPr>
        <p:blipFill>
          <a:blip r:embed="rId3"/>
          <a:srcRect l="1989"/>
          <a:stretch>
            <a:fillRect/>
          </a:stretch>
        </p:blipFill>
        <p:spPr>
          <a:xfrm>
            <a:off x="2913322" y="136657"/>
            <a:ext cx="2434855" cy="2979820"/>
          </a:xfrm>
          <a:prstGeom prst="rect">
            <a:avLst/>
          </a:prstGeom>
        </p:spPr>
      </p:pic>
      <p:pic>
        <p:nvPicPr>
          <p:cNvPr id="10" name="9 Imagen" descr="h2.jpg"/>
          <p:cNvPicPr>
            <a:picLocks noChangeAspect="1"/>
          </p:cNvPicPr>
          <p:nvPr/>
        </p:nvPicPr>
        <p:blipFill>
          <a:blip r:embed="rId4"/>
          <a:stretch>
            <a:fillRect/>
          </a:stretch>
        </p:blipFill>
        <p:spPr>
          <a:xfrm>
            <a:off x="65033" y="478467"/>
            <a:ext cx="2688794" cy="3007204"/>
          </a:xfrm>
          <a:prstGeom prst="rect">
            <a:avLst/>
          </a:prstGeom>
        </p:spPr>
      </p:pic>
      <p:sp>
        <p:nvSpPr>
          <p:cNvPr id="11" name="10 CuadroTexto"/>
          <p:cNvSpPr txBox="1"/>
          <p:nvPr/>
        </p:nvSpPr>
        <p:spPr>
          <a:xfrm>
            <a:off x="2838893" y="6081825"/>
            <a:ext cx="2488019" cy="577081"/>
          </a:xfrm>
          <a:prstGeom prst="rect">
            <a:avLst/>
          </a:prstGeom>
          <a:noFill/>
        </p:spPr>
        <p:txBody>
          <a:bodyPr wrap="square" rtlCol="0">
            <a:spAutoFit/>
          </a:bodyPr>
          <a:lstStyle/>
          <a:p>
            <a:r>
              <a:rPr lang="es-MX" sz="1050" dirty="0" err="1" smtClean="0"/>
              <a:t>Koos</a:t>
            </a:r>
            <a:r>
              <a:rPr lang="es-MX" sz="1050" dirty="0" smtClean="0"/>
              <a:t> E. &amp; </a:t>
            </a:r>
            <a:r>
              <a:rPr lang="es-MX" sz="1050" dirty="0" err="1" smtClean="0"/>
              <a:t>Steur</a:t>
            </a:r>
            <a:r>
              <a:rPr lang="es-MX" sz="1050" dirty="0" smtClean="0"/>
              <a:t> R. (2007). </a:t>
            </a:r>
            <a:r>
              <a:rPr lang="es-MX" sz="1050" dirty="0" err="1" smtClean="0"/>
              <a:t>Sketching</a:t>
            </a:r>
            <a:r>
              <a:rPr lang="es-MX" sz="1050" dirty="0" smtClean="0"/>
              <a:t>: </a:t>
            </a:r>
            <a:r>
              <a:rPr lang="es-MX" sz="1050" dirty="0" err="1" smtClean="0"/>
              <a:t>Drawing</a:t>
            </a:r>
            <a:r>
              <a:rPr lang="es-MX" sz="1050" dirty="0" smtClean="0"/>
              <a:t> </a:t>
            </a:r>
            <a:r>
              <a:rPr lang="es-MX" sz="1050" dirty="0" err="1" smtClean="0"/>
              <a:t>techniques</a:t>
            </a:r>
            <a:r>
              <a:rPr lang="es-MX" sz="1050" dirty="0" smtClean="0"/>
              <a:t>  for </a:t>
            </a:r>
            <a:r>
              <a:rPr lang="es-MX" sz="1050" dirty="0" err="1" smtClean="0"/>
              <a:t>product</a:t>
            </a:r>
            <a:r>
              <a:rPr lang="es-MX" sz="1050" dirty="0" smtClean="0"/>
              <a:t> </a:t>
            </a:r>
            <a:r>
              <a:rPr lang="es-MX" sz="1050" dirty="0" err="1" smtClean="0"/>
              <a:t>designers</a:t>
            </a:r>
            <a:r>
              <a:rPr lang="es-MX" sz="1050" dirty="0" smtClean="0"/>
              <a:t>. </a:t>
            </a:r>
          </a:p>
        </p:txBody>
      </p:sp>
      <p:pic>
        <p:nvPicPr>
          <p:cNvPr id="12" name="11 Imagen" descr="h3.jpg"/>
          <p:cNvPicPr>
            <a:picLocks noChangeAspect="1"/>
          </p:cNvPicPr>
          <p:nvPr/>
        </p:nvPicPr>
        <p:blipFill>
          <a:blip r:embed="rId5"/>
          <a:stretch>
            <a:fillRect/>
          </a:stretch>
        </p:blipFill>
        <p:spPr>
          <a:xfrm>
            <a:off x="2732567" y="3136603"/>
            <a:ext cx="2658141" cy="2887530"/>
          </a:xfrm>
          <a:prstGeom prst="rect">
            <a:avLst/>
          </a:prstGeom>
        </p:spPr>
      </p:pic>
    </p:spTree>
    <p:extLst>
      <p:ext uri="{BB962C8B-B14F-4D97-AF65-F5344CB8AC3E}">
        <p14:creationId xmlns:p14="http://schemas.microsoft.com/office/powerpoint/2010/main" val="2238743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Elementos del entorno  </a:t>
            </a:r>
            <a:endParaRPr lang="es-MX" dirty="0"/>
          </a:p>
        </p:txBody>
      </p:sp>
      <p:sp>
        <p:nvSpPr>
          <p:cNvPr id="4" name="Marcador de texto 3"/>
          <p:cNvSpPr>
            <a:spLocks noGrp="1"/>
          </p:cNvSpPr>
          <p:nvPr>
            <p:ph type="body" sz="half" idx="2"/>
          </p:nvPr>
        </p:nvSpPr>
        <p:spPr>
          <a:xfrm>
            <a:off x="5934864" y="2995011"/>
            <a:ext cx="2743200" cy="3607807"/>
          </a:xfrm>
        </p:spPr>
        <p:txBody>
          <a:bodyPr>
            <a:normAutofit/>
          </a:bodyPr>
          <a:lstStyle/>
          <a:p>
            <a:pPr>
              <a:lnSpc>
                <a:spcPct val="100000"/>
              </a:lnSpc>
            </a:pPr>
            <a:r>
              <a:rPr lang="es-MX" sz="1400" dirty="0" smtClean="0"/>
              <a:t>Mejor comunicación del concepto. </a:t>
            </a:r>
          </a:p>
          <a:p>
            <a:pPr>
              <a:lnSpc>
                <a:spcPct val="100000"/>
              </a:lnSpc>
            </a:pPr>
            <a:r>
              <a:rPr lang="es-MX" sz="1400" dirty="0" smtClean="0"/>
              <a:t>La ambientación o contextualización de las imágenes es tan importante como las propias imágenes, </a:t>
            </a:r>
            <a:endParaRPr lang="es-MX" sz="1400" dirty="0"/>
          </a:p>
          <a:p>
            <a:pPr>
              <a:lnSpc>
                <a:spcPct val="100000"/>
              </a:lnSpc>
            </a:pPr>
            <a:r>
              <a:rPr lang="es-MX" sz="1400" dirty="0" smtClean="0"/>
              <a:t>Mejor mensaje y mayor comprensión del objeto que se representa favoreciendo su lectura.</a:t>
            </a:r>
            <a:r>
              <a:rPr lang="de-DE" sz="1400" dirty="0"/>
              <a:t> </a:t>
            </a:r>
            <a:endParaRPr lang="es-MX" sz="1400" dirty="0"/>
          </a:p>
        </p:txBody>
      </p:sp>
      <p:pic>
        <p:nvPicPr>
          <p:cNvPr id="8" name="7 Marcador de contenido" descr="contexto.jpg"/>
          <p:cNvPicPr>
            <a:picLocks noGrp="1" noChangeAspect="1"/>
          </p:cNvPicPr>
          <p:nvPr>
            <p:ph idx="1"/>
          </p:nvPr>
        </p:nvPicPr>
        <p:blipFill>
          <a:blip r:embed="rId2"/>
          <a:stretch>
            <a:fillRect/>
          </a:stretch>
        </p:blipFill>
        <p:spPr>
          <a:xfrm>
            <a:off x="493047" y="1434875"/>
            <a:ext cx="4662487" cy="4753273"/>
          </a:xfrm>
        </p:spPr>
      </p:pic>
      <p:sp>
        <p:nvSpPr>
          <p:cNvPr id="9" name="8 CuadroTexto"/>
          <p:cNvSpPr txBox="1"/>
          <p:nvPr/>
        </p:nvSpPr>
        <p:spPr>
          <a:xfrm>
            <a:off x="318977" y="6241313"/>
            <a:ext cx="4805917" cy="415498"/>
          </a:xfrm>
          <a:prstGeom prst="rect">
            <a:avLst/>
          </a:prstGeom>
          <a:noFill/>
        </p:spPr>
        <p:txBody>
          <a:bodyPr wrap="square" rtlCol="0">
            <a:spAutoFit/>
          </a:bodyPr>
          <a:lstStyle/>
          <a:p>
            <a:r>
              <a:rPr lang="es-MX" sz="1050" dirty="0" err="1" smtClean="0"/>
              <a:t>Koos</a:t>
            </a:r>
            <a:r>
              <a:rPr lang="es-MX" sz="1050" dirty="0" smtClean="0"/>
              <a:t> E. &amp; </a:t>
            </a:r>
            <a:r>
              <a:rPr lang="es-MX" sz="1050" dirty="0" err="1" smtClean="0"/>
              <a:t>Steur</a:t>
            </a:r>
            <a:r>
              <a:rPr lang="es-MX" sz="1050" dirty="0" smtClean="0"/>
              <a:t> R. (2007). </a:t>
            </a:r>
            <a:r>
              <a:rPr lang="es-MX" sz="1050" dirty="0" err="1" smtClean="0"/>
              <a:t>Sketching</a:t>
            </a:r>
            <a:r>
              <a:rPr lang="es-MX" sz="1050" dirty="0" smtClean="0"/>
              <a:t>: </a:t>
            </a:r>
            <a:r>
              <a:rPr lang="es-MX" sz="1050" dirty="0" err="1" smtClean="0"/>
              <a:t>Drawing</a:t>
            </a:r>
            <a:r>
              <a:rPr lang="es-MX" sz="1050" dirty="0" smtClean="0"/>
              <a:t> </a:t>
            </a:r>
            <a:r>
              <a:rPr lang="es-MX" sz="1050" dirty="0" err="1" smtClean="0"/>
              <a:t>techniques</a:t>
            </a:r>
            <a:r>
              <a:rPr lang="es-MX" sz="1050" dirty="0" smtClean="0"/>
              <a:t>  for </a:t>
            </a:r>
            <a:r>
              <a:rPr lang="es-MX" sz="1050" dirty="0" err="1" smtClean="0"/>
              <a:t>product</a:t>
            </a:r>
            <a:r>
              <a:rPr lang="es-MX" sz="1050" dirty="0" smtClean="0"/>
              <a:t> </a:t>
            </a:r>
            <a:r>
              <a:rPr lang="es-MX" sz="1050" dirty="0" err="1" smtClean="0"/>
              <a:t>designers</a:t>
            </a:r>
            <a:r>
              <a:rPr lang="es-MX" sz="1050" dirty="0" smtClean="0"/>
              <a:t>. </a:t>
            </a:r>
          </a:p>
        </p:txBody>
      </p:sp>
      <p:pic>
        <p:nvPicPr>
          <p:cNvPr id="10" name="9 Imagen" descr="contexto 2.jpg"/>
          <p:cNvPicPr>
            <a:picLocks noChangeAspect="1"/>
          </p:cNvPicPr>
          <p:nvPr/>
        </p:nvPicPr>
        <p:blipFill>
          <a:blip r:embed="rId3"/>
          <a:srcRect l="5293"/>
          <a:stretch>
            <a:fillRect/>
          </a:stretch>
        </p:blipFill>
        <p:spPr>
          <a:xfrm>
            <a:off x="3104707" y="42532"/>
            <a:ext cx="2282750" cy="2615609"/>
          </a:xfrm>
          <a:prstGeom prst="rect">
            <a:avLst/>
          </a:prstGeom>
        </p:spPr>
      </p:pic>
    </p:spTree>
    <p:extLst>
      <p:ext uri="{BB962C8B-B14F-4D97-AF65-F5344CB8AC3E}">
        <p14:creationId xmlns:p14="http://schemas.microsoft.com/office/powerpoint/2010/main" val="2913273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900113" y="1821602"/>
            <a:ext cx="7258754" cy="3831818"/>
          </a:xfrm>
          <a:prstGeom prst="rect">
            <a:avLst/>
          </a:prstGeom>
          <a:noFill/>
        </p:spPr>
        <p:txBody>
          <a:bodyPr wrap="square" rtlCol="0">
            <a:spAutoFit/>
          </a:bodyPr>
          <a:lstStyle/>
          <a:p>
            <a:r>
              <a:rPr lang="es-MX" b="1" dirty="0" smtClean="0"/>
              <a:t>CONCLUSIONES</a:t>
            </a:r>
          </a:p>
          <a:p>
            <a:endParaRPr lang="es-MX" dirty="0" smtClean="0"/>
          </a:p>
          <a:p>
            <a:pPr algn="just">
              <a:lnSpc>
                <a:spcPct val="150000"/>
              </a:lnSpc>
            </a:pPr>
            <a:r>
              <a:rPr lang="es-MX" dirty="0" smtClean="0"/>
              <a:t>Un boceto puede ser la expresión libre de emociones, ataduras y adicciones actitudinales. El diseñador debe romper con los estigmas y proponer un estilo que identifique todas sus competencias técnicas para demostrarlas en la resolución de problemas integrales de representación en un ámbito determinado. Por lo anterior es necesario ser un agente creador y a su vez profesional de las técnicas de bocetaje. </a:t>
            </a:r>
          </a:p>
          <a:p>
            <a:r>
              <a:rPr lang="es-MX" dirty="0" smtClean="0"/>
              <a:t> </a:t>
            </a:r>
            <a:endParaRPr lang="es-MX" dirty="0"/>
          </a:p>
        </p:txBody>
      </p:sp>
      <p:pic>
        <p:nvPicPr>
          <p:cNvPr id="5" name="Imagen 4" descr="Captura de pantalla 2018-09-24 a las 12.36.26.png"/>
          <p:cNvPicPr>
            <a:picLocks noChangeAspect="1"/>
          </p:cNvPicPr>
          <p:nvPr/>
        </p:nvPicPr>
        <p:blipFill>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tretch>
            <a:fillRect/>
          </a:stretch>
        </p:blipFill>
        <p:spPr>
          <a:xfrm>
            <a:off x="194078" y="169040"/>
            <a:ext cx="5049832" cy="1122907"/>
          </a:xfrm>
          <a:prstGeom prst="rect">
            <a:avLst/>
          </a:prstGeom>
        </p:spPr>
      </p:pic>
      <p:sp>
        <p:nvSpPr>
          <p:cNvPr id="6" name="Text Box 6"/>
          <p:cNvSpPr txBox="1">
            <a:spLocks noChangeArrowheads="1"/>
          </p:cNvSpPr>
          <p:nvPr/>
        </p:nvSpPr>
        <p:spPr bwMode="auto">
          <a:xfrm>
            <a:off x="1336274" y="81394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7" name="CuadroTexto 6"/>
          <p:cNvSpPr txBox="1"/>
          <p:nvPr/>
        </p:nvSpPr>
        <p:spPr>
          <a:xfrm>
            <a:off x="5377546" y="6345659"/>
            <a:ext cx="3249180" cy="276999"/>
          </a:xfrm>
          <a:prstGeom prst="rect">
            <a:avLst/>
          </a:prstGeom>
          <a:noFill/>
        </p:spPr>
        <p:txBody>
          <a:bodyPr wrap="square" rtlCol="0">
            <a:spAutoFit/>
          </a:bodyPr>
          <a:lstStyle/>
          <a:p>
            <a:r>
              <a:rPr lang="es-ES" sz="1200" b="1" dirty="0" smtClean="0">
                <a:latin typeface="Arial"/>
                <a:cs typeface="Arial"/>
              </a:rPr>
              <a:t>Autor: Dr. Omar Eduardo Sánchez Estrada</a:t>
            </a:r>
            <a:endParaRPr lang="es-ES" sz="1200" b="1" dirty="0">
              <a:latin typeface="Arial"/>
              <a:cs typeface="Arial"/>
            </a:endParaRPr>
          </a:p>
        </p:txBody>
      </p:sp>
    </p:spTree>
    <p:extLst>
      <p:ext uri="{BB962C8B-B14F-4D97-AF65-F5344CB8AC3E}">
        <p14:creationId xmlns:p14="http://schemas.microsoft.com/office/powerpoint/2010/main" val="346684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 Tipos </a:t>
            </a:r>
            <a:endParaRPr lang="es-MX" dirty="0"/>
          </a:p>
        </p:txBody>
      </p:sp>
      <p:sp>
        <p:nvSpPr>
          <p:cNvPr id="3" name="Marcador de texto 2"/>
          <p:cNvSpPr>
            <a:spLocks noGrp="1"/>
          </p:cNvSpPr>
          <p:nvPr>
            <p:ph type="body" idx="1"/>
          </p:nvPr>
        </p:nvSpPr>
        <p:spPr/>
        <p:txBody>
          <a:bodyPr/>
          <a:lstStyle/>
          <a:p>
            <a:r>
              <a:rPr lang="es-MX" dirty="0" smtClean="0"/>
              <a:t>Bocetos en diseño</a:t>
            </a:r>
            <a:endParaRPr lang="es-MX" dirty="0"/>
          </a:p>
        </p:txBody>
      </p:sp>
    </p:spTree>
    <p:extLst>
      <p:ext uri="{BB962C8B-B14F-4D97-AF65-F5344CB8AC3E}">
        <p14:creationId xmlns:p14="http://schemas.microsoft.com/office/powerpoint/2010/main" val="3868471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4692" y="1591841"/>
            <a:ext cx="7200900" cy="1142385"/>
          </a:xfrm>
        </p:spPr>
        <p:txBody>
          <a:bodyPr/>
          <a:lstStyle/>
          <a:p>
            <a:r>
              <a:rPr lang="es-MX" dirty="0" smtClean="0"/>
              <a:t>Referencias bibliográficas </a:t>
            </a:r>
            <a:br>
              <a:rPr lang="es-MX" dirty="0" smtClean="0"/>
            </a:br>
            <a:endParaRPr lang="es-MX" dirty="0"/>
          </a:p>
        </p:txBody>
      </p:sp>
      <p:sp>
        <p:nvSpPr>
          <p:cNvPr id="4" name="3 CuadroTexto"/>
          <p:cNvSpPr txBox="1"/>
          <p:nvPr/>
        </p:nvSpPr>
        <p:spPr>
          <a:xfrm>
            <a:off x="900113" y="2783810"/>
            <a:ext cx="7969625" cy="2369880"/>
          </a:xfrm>
          <a:prstGeom prst="rect">
            <a:avLst/>
          </a:prstGeom>
          <a:noFill/>
        </p:spPr>
        <p:txBody>
          <a:bodyPr wrap="square" rtlCol="0">
            <a:spAutoFit/>
          </a:bodyPr>
          <a:lstStyle/>
          <a:p>
            <a:r>
              <a:rPr lang="es-MX" sz="1400" dirty="0" err="1" smtClean="0"/>
              <a:t>Jullián</a:t>
            </a:r>
            <a:r>
              <a:rPr lang="es-MX" sz="1400" dirty="0" smtClean="0"/>
              <a:t> F. &amp; Albarracín A</a:t>
            </a:r>
            <a:r>
              <a:rPr lang="es-MX" sz="1400" dirty="0"/>
              <a:t>.</a:t>
            </a:r>
            <a:r>
              <a:rPr lang="es-MX" sz="1400" dirty="0" smtClean="0"/>
              <a:t> (2007). Dibujo para diseñadores industriales. España: </a:t>
            </a:r>
            <a:r>
              <a:rPr lang="es-MX" sz="1400" dirty="0" err="1" smtClean="0"/>
              <a:t>Parramón</a:t>
            </a:r>
            <a:r>
              <a:rPr lang="es-MX" sz="1400" dirty="0" smtClean="0"/>
              <a:t>.</a:t>
            </a:r>
          </a:p>
          <a:p>
            <a:endParaRPr lang="es-MX" sz="1400" dirty="0" smtClean="0"/>
          </a:p>
          <a:p>
            <a:r>
              <a:rPr lang="en-US" sz="1400" dirty="0" err="1" smtClean="0"/>
              <a:t>Eissen</a:t>
            </a:r>
            <a:r>
              <a:rPr lang="en-US" sz="1400" dirty="0" smtClean="0"/>
              <a:t>, K., &amp; </a:t>
            </a:r>
            <a:r>
              <a:rPr lang="en-US" sz="1400" dirty="0" err="1" smtClean="0"/>
              <a:t>Steur</a:t>
            </a:r>
            <a:r>
              <a:rPr lang="en-US" sz="1400" dirty="0" smtClean="0"/>
              <a:t>, R. (2007). </a:t>
            </a:r>
            <a:r>
              <a:rPr lang="en-US" sz="1400" i="1" dirty="0" smtClean="0"/>
              <a:t>Sketching: drawing techniques for product designers</a:t>
            </a:r>
            <a:r>
              <a:rPr lang="en-US" sz="1400" dirty="0" smtClean="0"/>
              <a:t>. </a:t>
            </a:r>
            <a:r>
              <a:rPr lang="en-US" sz="1400" dirty="0" err="1" smtClean="0"/>
              <a:t>Bis</a:t>
            </a:r>
            <a:r>
              <a:rPr lang="en-US" sz="1400" dirty="0" smtClean="0"/>
              <a:t>. </a:t>
            </a:r>
            <a:endParaRPr lang="de-DE" sz="1400" dirty="0" smtClean="0"/>
          </a:p>
          <a:p>
            <a:endParaRPr lang="de-DE" sz="1400" dirty="0" smtClean="0"/>
          </a:p>
          <a:p>
            <a:r>
              <a:rPr lang="de-DE" sz="1400" dirty="0" smtClean="0"/>
              <a:t>Eissen, K., &amp; Steur, R. (2013). </a:t>
            </a:r>
            <a:r>
              <a:rPr lang="de-DE" sz="1400" i="1" dirty="0" smtClean="0"/>
              <a:t>Bocetaje: las bases</a:t>
            </a:r>
            <a:r>
              <a:rPr lang="de-DE" sz="1400" dirty="0" smtClean="0"/>
              <a:t>. BIS Publishers.</a:t>
            </a:r>
            <a:endParaRPr lang="es-MX" sz="1400" dirty="0" smtClean="0"/>
          </a:p>
          <a:p>
            <a:endParaRPr lang="es-MX" dirty="0" smtClean="0"/>
          </a:p>
          <a:p>
            <a:r>
              <a:rPr lang="es-MX" sz="1400" dirty="0" err="1" smtClean="0"/>
              <a:t>Austen</a:t>
            </a:r>
            <a:r>
              <a:rPr lang="es-MX" sz="1400" dirty="0" smtClean="0"/>
              <a:t>, </a:t>
            </a:r>
            <a:r>
              <a:rPr lang="es-MX" sz="1400" dirty="0" err="1" smtClean="0"/>
              <a:t>Benedict</a:t>
            </a:r>
            <a:r>
              <a:rPr lang="es-MX" sz="1400" dirty="0" smtClean="0"/>
              <a:t>. (1986). </a:t>
            </a:r>
            <a:r>
              <a:rPr lang="es-MX" sz="1400" dirty="0" err="1" smtClean="0"/>
              <a:t>Techniques</a:t>
            </a:r>
            <a:r>
              <a:rPr lang="es-MX" sz="1400" dirty="0" smtClean="0"/>
              <a:t> of </a:t>
            </a:r>
            <a:r>
              <a:rPr lang="es-MX" sz="1400" dirty="0" err="1" smtClean="0"/>
              <a:t>Sketching</a:t>
            </a:r>
            <a:r>
              <a:rPr lang="es-MX" sz="1400" dirty="0" smtClean="0"/>
              <a:t> </a:t>
            </a:r>
            <a:r>
              <a:rPr lang="es-MX" sz="1400" dirty="0" err="1" smtClean="0"/>
              <a:t>the</a:t>
            </a:r>
            <a:r>
              <a:rPr lang="es-MX" sz="1400" dirty="0" smtClean="0"/>
              <a:t> </a:t>
            </a:r>
            <a:r>
              <a:rPr lang="es-MX" sz="1400" dirty="0" err="1" smtClean="0"/>
              <a:t>design</a:t>
            </a:r>
            <a:r>
              <a:rPr lang="es-MX" sz="1400" dirty="0" smtClean="0"/>
              <a:t> </a:t>
            </a:r>
            <a:r>
              <a:rPr lang="es-MX" sz="1400" dirty="0" err="1" smtClean="0"/>
              <a:t>Consul</a:t>
            </a:r>
            <a:r>
              <a:rPr lang="es-MX" sz="1400" dirty="0" smtClean="0"/>
              <a:t>. Londres.</a:t>
            </a:r>
          </a:p>
          <a:p>
            <a:endParaRPr lang="es-MX" sz="1400" dirty="0"/>
          </a:p>
          <a:p>
            <a:r>
              <a:rPr lang="es-MX" sz="1400" dirty="0" err="1" smtClean="0"/>
              <a:t>Dalley</a:t>
            </a:r>
            <a:r>
              <a:rPr lang="es-MX" sz="1400" dirty="0" smtClean="0"/>
              <a:t>, </a:t>
            </a:r>
            <a:r>
              <a:rPr lang="es-MX" sz="1400" dirty="0" err="1" smtClean="0"/>
              <a:t>Terence</a:t>
            </a:r>
            <a:r>
              <a:rPr lang="es-MX" sz="1400" dirty="0" smtClean="0"/>
              <a:t>. (1992) Ilustración y diseño. </a:t>
            </a:r>
            <a:r>
              <a:rPr lang="es-MX" sz="1400" dirty="0" err="1" smtClean="0"/>
              <a:t>Blume</a:t>
            </a:r>
            <a:r>
              <a:rPr lang="es-MX" sz="1400" dirty="0" smtClean="0"/>
              <a:t>, Madrid.</a:t>
            </a:r>
          </a:p>
          <a:p>
            <a:r>
              <a:rPr lang="es-MX" dirty="0" smtClean="0"/>
              <a:t> </a:t>
            </a:r>
            <a:endParaRPr lang="es-MX" dirty="0"/>
          </a:p>
        </p:txBody>
      </p:sp>
      <p:pic>
        <p:nvPicPr>
          <p:cNvPr id="5" name="Imagen 4" descr="Captura de pantalla 2018-09-24 a las 12.36.26.png"/>
          <p:cNvPicPr>
            <a:picLocks noChangeAspect="1"/>
          </p:cNvPicPr>
          <p:nvPr/>
        </p:nvPicPr>
        <p:blipFill>
          <a:blip r:embed="rId2">
            <a:extLst>
              <a:ext uri="{BEBA8EAE-BF5A-486C-A8C5-ECC9F3942E4B}">
                <a14:imgProps xmlns:a14="http://schemas.microsoft.com/office/drawing/2010/main">
                  <a14:imgLayer r:embed="rId3">
                    <a14:imgEffect>
                      <a14:sharpenSoften amount="54000"/>
                    </a14:imgEffect>
                  </a14:imgLayer>
                </a14:imgProps>
              </a:ext>
              <a:ext uri="{28A0092B-C50C-407E-A947-70E740481C1C}">
                <a14:useLocalDpi xmlns:a14="http://schemas.microsoft.com/office/drawing/2010/main" val="0"/>
              </a:ext>
            </a:extLst>
          </a:blip>
          <a:stretch>
            <a:fillRect/>
          </a:stretch>
        </p:blipFill>
        <p:spPr>
          <a:xfrm>
            <a:off x="194078" y="169040"/>
            <a:ext cx="5049832" cy="1122907"/>
          </a:xfrm>
          <a:prstGeom prst="rect">
            <a:avLst/>
          </a:prstGeom>
        </p:spPr>
      </p:pic>
      <p:sp>
        <p:nvSpPr>
          <p:cNvPr id="6" name="Text Box 6"/>
          <p:cNvSpPr txBox="1">
            <a:spLocks noChangeArrowheads="1"/>
          </p:cNvSpPr>
          <p:nvPr/>
        </p:nvSpPr>
        <p:spPr bwMode="auto">
          <a:xfrm>
            <a:off x="1336274" y="813942"/>
            <a:ext cx="2812013"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ahoma" panose="020B0604030504040204" pitchFamily="34" charset="0"/>
                <a:ea typeface="MS PGothic" panose="020B0600070205080204" pitchFamily="34" charset="-128"/>
              </a:defRPr>
            </a:lvl1pPr>
            <a:lvl2pPr marL="742950" indent="-285750" eaLnBrk="0" hangingPunct="0">
              <a:defRPr sz="2400">
                <a:solidFill>
                  <a:schemeClr val="tx1"/>
                </a:solidFill>
                <a:latin typeface="Tahoma" panose="020B0604030504040204" pitchFamily="34" charset="0"/>
                <a:ea typeface="MS PGothic" panose="020B0600070205080204" pitchFamily="34" charset="-128"/>
              </a:defRPr>
            </a:lvl2pPr>
            <a:lvl3pPr marL="1143000" indent="-228600" eaLnBrk="0" hangingPunct="0">
              <a:defRPr sz="2400">
                <a:solidFill>
                  <a:schemeClr val="tx1"/>
                </a:solidFill>
                <a:latin typeface="Tahoma" panose="020B0604030504040204" pitchFamily="34" charset="0"/>
                <a:ea typeface="MS PGothic" panose="020B0600070205080204" pitchFamily="34" charset="-128"/>
              </a:defRPr>
            </a:lvl3pPr>
            <a:lvl4pPr marL="1600200" indent="-228600" eaLnBrk="0" hangingPunct="0">
              <a:defRPr sz="2400">
                <a:solidFill>
                  <a:schemeClr val="tx1"/>
                </a:solidFill>
                <a:latin typeface="Tahoma" panose="020B0604030504040204" pitchFamily="34" charset="0"/>
                <a:ea typeface="MS PGothic" panose="020B0600070205080204" pitchFamily="34" charset="-128"/>
              </a:defRPr>
            </a:lvl4pPr>
            <a:lvl5pPr marL="2057400" indent="-228600" eaLnBrk="0" hangingPunct="0">
              <a:defRPr sz="2400">
                <a:solidFill>
                  <a:schemeClr val="tx1"/>
                </a:solidFill>
                <a:latin typeface="Tahom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ahoma" panose="020B0604030504040204" pitchFamily="34" charset="0"/>
                <a:ea typeface="MS PGothic" panose="020B0600070205080204" pitchFamily="34" charset="-128"/>
              </a:defRPr>
            </a:lvl9pPr>
          </a:lstStyle>
          <a:p>
            <a:pPr eaLnBrk="1" hangingPunct="1"/>
            <a:r>
              <a:rPr lang="es-MX" altLang="es-MX" sz="1200" b="1" dirty="0" smtClean="0">
                <a:solidFill>
                  <a:srgbClr val="08090B"/>
                </a:solidFill>
                <a:latin typeface="Arial Narrow" panose="020B0606020202030204" pitchFamily="34" charset="0"/>
                <a:cs typeface="Arial" panose="020B0604020202020204" pitchFamily="34" charset="0"/>
              </a:rPr>
              <a:t>Centro </a:t>
            </a:r>
            <a:r>
              <a:rPr lang="es-MX" altLang="es-MX" sz="1200" b="1" dirty="0">
                <a:solidFill>
                  <a:srgbClr val="08090B"/>
                </a:solidFill>
                <a:latin typeface="Arial Narrow" panose="020B0606020202030204" pitchFamily="34" charset="0"/>
                <a:cs typeface="Arial" panose="020B0604020202020204" pitchFamily="34" charset="0"/>
              </a:rPr>
              <a:t>Universitario UAEM Valle de Chalco</a:t>
            </a:r>
            <a:r>
              <a:rPr lang="es-MX" altLang="es-MX" sz="1600" b="1" dirty="0">
                <a:solidFill>
                  <a:srgbClr val="08090B"/>
                </a:solidFill>
                <a:latin typeface="Arial Narrow" panose="020B0606020202030204" pitchFamily="34" charset="0"/>
                <a:cs typeface="Arial" panose="020B0604020202020204" pitchFamily="34" charset="0"/>
              </a:rPr>
              <a:t>. </a:t>
            </a:r>
          </a:p>
          <a:p>
            <a:pPr eaLnBrk="1" hangingPunct="1"/>
            <a:endParaRPr lang="es-ES" altLang="es-MX" sz="2000" b="1" i="1" dirty="0">
              <a:latin typeface="Arial" panose="020B0604020202020204" pitchFamily="34" charset="0"/>
              <a:cs typeface="Arial" panose="020B0604020202020204" pitchFamily="34" charset="0"/>
            </a:endParaRPr>
          </a:p>
        </p:txBody>
      </p:sp>
      <p:sp>
        <p:nvSpPr>
          <p:cNvPr id="7" name="CuadroTexto 6"/>
          <p:cNvSpPr txBox="1"/>
          <p:nvPr/>
        </p:nvSpPr>
        <p:spPr>
          <a:xfrm>
            <a:off x="5377546" y="6345659"/>
            <a:ext cx="3249180" cy="276999"/>
          </a:xfrm>
          <a:prstGeom prst="rect">
            <a:avLst/>
          </a:prstGeom>
          <a:noFill/>
        </p:spPr>
        <p:txBody>
          <a:bodyPr wrap="square" rtlCol="0">
            <a:spAutoFit/>
          </a:bodyPr>
          <a:lstStyle/>
          <a:p>
            <a:r>
              <a:rPr lang="es-ES" sz="1200" b="1" dirty="0" smtClean="0">
                <a:latin typeface="Arial"/>
                <a:cs typeface="Arial"/>
              </a:rPr>
              <a:t>Autor: Dr. Omar Eduardo Sánchez Estrada</a:t>
            </a:r>
            <a:endParaRPr lang="es-ES" sz="1200" b="1" dirty="0">
              <a:latin typeface="Arial"/>
              <a:cs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Explorativo</a:t>
            </a:r>
            <a:endParaRPr lang="es-MX" dirty="0"/>
          </a:p>
        </p:txBody>
      </p:sp>
      <p:sp>
        <p:nvSpPr>
          <p:cNvPr id="5" name="Marcador de contenido 4"/>
          <p:cNvSpPr>
            <a:spLocks noGrp="1"/>
          </p:cNvSpPr>
          <p:nvPr>
            <p:ph idx="1"/>
          </p:nvPr>
        </p:nvSpPr>
        <p:spPr>
          <a:xfrm>
            <a:off x="594967" y="1943100"/>
            <a:ext cx="4663440" cy="5715000"/>
          </a:xfrm>
        </p:spPr>
        <p:txBody>
          <a:bodyPr/>
          <a:lstStyle/>
          <a:p>
            <a:pPr marL="457200" indent="-457200">
              <a:lnSpc>
                <a:spcPct val="100000"/>
              </a:lnSpc>
              <a:buAutoNum type="arabicPeriod"/>
            </a:pPr>
            <a:r>
              <a:rPr lang="es-MX" b="1" dirty="0" smtClean="0"/>
              <a:t>Boceto de Idea:</a:t>
            </a:r>
          </a:p>
          <a:p>
            <a:pPr marL="228600" lvl="1" indent="0">
              <a:lnSpc>
                <a:spcPct val="100000"/>
              </a:lnSpc>
              <a:buNone/>
            </a:pPr>
            <a:r>
              <a:rPr lang="es-MX" sz="1600" dirty="0" smtClean="0"/>
              <a:t>Este básicamente se basa en las ideas subjetivas que van surgiendo del entorno mental.</a:t>
            </a:r>
            <a:endParaRPr lang="es-MX" sz="1800" dirty="0"/>
          </a:p>
          <a:p>
            <a:pPr marL="0" indent="0">
              <a:buNone/>
            </a:pPr>
            <a:r>
              <a:rPr lang="es-MX" sz="1800" dirty="0" smtClean="0">
                <a:solidFill>
                  <a:schemeClr val="accent1">
                    <a:lumMod val="75000"/>
                  </a:schemeClr>
                </a:solidFill>
              </a:rPr>
              <a:t>2.   </a:t>
            </a:r>
            <a:r>
              <a:rPr lang="es-MX" b="1" dirty="0" smtClean="0"/>
              <a:t>Boceto de Estudio:</a:t>
            </a:r>
          </a:p>
          <a:p>
            <a:pPr marL="228600" lvl="1" indent="0">
              <a:buNone/>
            </a:pPr>
            <a:r>
              <a:rPr lang="es-MX" sz="1600" dirty="0" smtClean="0"/>
              <a:t>Se caracteriza por demostrar un estudio del boceto. </a:t>
            </a:r>
            <a:endParaRPr lang="es-MX" dirty="0" smtClean="0"/>
          </a:p>
          <a:p>
            <a:pPr marL="0" indent="0">
              <a:buNone/>
            </a:pPr>
            <a:r>
              <a:rPr lang="es-MX" dirty="0" smtClean="0">
                <a:solidFill>
                  <a:schemeClr val="accent1">
                    <a:lumMod val="75000"/>
                  </a:schemeClr>
                </a:solidFill>
              </a:rPr>
              <a:t>3.   </a:t>
            </a:r>
            <a:r>
              <a:rPr lang="es-MX" b="1" dirty="0" smtClean="0"/>
              <a:t>Boceto de Usabilidad:</a:t>
            </a:r>
          </a:p>
          <a:p>
            <a:pPr marL="228600" lvl="1" indent="0">
              <a:buNone/>
            </a:pPr>
            <a:r>
              <a:rPr lang="es-MX" sz="1600" dirty="0"/>
              <a:t>D</a:t>
            </a:r>
            <a:r>
              <a:rPr lang="es-MX" sz="1600" dirty="0" smtClean="0"/>
              <a:t>emostración de la forma en como se le dará uso al objeto. </a:t>
            </a:r>
          </a:p>
        </p:txBody>
      </p:sp>
      <p:sp>
        <p:nvSpPr>
          <p:cNvPr id="6" name="Marcador de texto 5"/>
          <p:cNvSpPr>
            <a:spLocks noGrp="1"/>
          </p:cNvSpPr>
          <p:nvPr>
            <p:ph type="body" sz="half" idx="2"/>
          </p:nvPr>
        </p:nvSpPr>
        <p:spPr/>
        <p:txBody>
          <a:bodyPr/>
          <a:lstStyle/>
          <a:p>
            <a:r>
              <a:rPr lang="es-MX" dirty="0"/>
              <a:t>C</a:t>
            </a:r>
            <a:r>
              <a:rPr lang="es-MX" dirty="0" smtClean="0"/>
              <a:t>onsiste en plasmar ideas concretamente persuasivas</a:t>
            </a:r>
            <a:endParaRPr lang="es-MX" dirty="0"/>
          </a:p>
        </p:txBody>
      </p:sp>
    </p:spTree>
    <p:extLst>
      <p:ext uri="{BB962C8B-B14F-4D97-AF65-F5344CB8AC3E}">
        <p14:creationId xmlns:p14="http://schemas.microsoft.com/office/powerpoint/2010/main" val="12253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Descriptivo</a:t>
            </a:r>
            <a:endParaRPr lang="es-MX" dirty="0"/>
          </a:p>
        </p:txBody>
      </p:sp>
      <p:sp>
        <p:nvSpPr>
          <p:cNvPr id="3" name="Marcador de contenido 2"/>
          <p:cNvSpPr>
            <a:spLocks noGrp="1"/>
          </p:cNvSpPr>
          <p:nvPr>
            <p:ph idx="1"/>
          </p:nvPr>
        </p:nvSpPr>
        <p:spPr>
          <a:xfrm>
            <a:off x="536351" y="1866412"/>
            <a:ext cx="4720414" cy="5715000"/>
          </a:xfrm>
        </p:spPr>
        <p:txBody>
          <a:bodyPr/>
          <a:lstStyle/>
          <a:p>
            <a:pPr>
              <a:buNone/>
            </a:pPr>
            <a:r>
              <a:rPr lang="es-MX" dirty="0" smtClean="0">
                <a:solidFill>
                  <a:schemeClr val="accent1">
                    <a:lumMod val="75000"/>
                  </a:schemeClr>
                </a:solidFill>
              </a:rPr>
              <a:t>1.</a:t>
            </a:r>
            <a:r>
              <a:rPr lang="es-MX" dirty="0" smtClean="0"/>
              <a:t>   </a:t>
            </a:r>
            <a:r>
              <a:rPr lang="es-MX" b="1" dirty="0" err="1" smtClean="0"/>
              <a:t>Storyboard</a:t>
            </a:r>
            <a:r>
              <a:rPr lang="es-MX" b="1" dirty="0" smtClean="0"/>
              <a:t>: </a:t>
            </a:r>
          </a:p>
          <a:p>
            <a:pPr marL="685800" lvl="3" indent="0">
              <a:buNone/>
            </a:pPr>
            <a:r>
              <a:rPr lang="es-MX" sz="1600" dirty="0"/>
              <a:t>A</a:t>
            </a:r>
            <a:r>
              <a:rPr lang="es-MX" sz="1600" dirty="0" smtClean="0"/>
              <a:t>coplamiento animado de acciones entre objetos y personajes. </a:t>
            </a:r>
            <a:r>
              <a:rPr lang="es-MX" sz="1600" dirty="0"/>
              <a:t>C</a:t>
            </a:r>
            <a:r>
              <a:rPr lang="es-MX" sz="1600" dirty="0" smtClean="0"/>
              <a:t>omúnmente usado en animaciones.</a:t>
            </a:r>
          </a:p>
          <a:p>
            <a:pPr>
              <a:buNone/>
            </a:pPr>
            <a:r>
              <a:rPr lang="es-MX" dirty="0" smtClean="0">
                <a:solidFill>
                  <a:schemeClr val="accent1">
                    <a:lumMod val="75000"/>
                  </a:schemeClr>
                </a:solidFill>
              </a:rPr>
              <a:t>2.   </a:t>
            </a:r>
            <a:r>
              <a:rPr lang="es-MX" b="1" dirty="0" smtClean="0"/>
              <a:t>Boceto Informativo :</a:t>
            </a:r>
          </a:p>
          <a:p>
            <a:pPr marL="685800" lvl="3" indent="0">
              <a:buNone/>
            </a:pPr>
            <a:r>
              <a:rPr lang="es-MX" sz="1600" dirty="0"/>
              <a:t>I</a:t>
            </a:r>
            <a:r>
              <a:rPr lang="es-MX" sz="1600" dirty="0" smtClean="0"/>
              <a:t>nforma la estructura formal del objeto.</a:t>
            </a:r>
          </a:p>
          <a:p>
            <a:pPr marL="685800" lvl="3" indent="0">
              <a:buNone/>
            </a:pPr>
            <a:endParaRPr lang="es-MX" sz="1600" dirty="0" smtClean="0"/>
          </a:p>
          <a:p>
            <a:pPr>
              <a:buNone/>
            </a:pPr>
            <a:r>
              <a:rPr lang="es-MX" dirty="0" smtClean="0">
                <a:solidFill>
                  <a:schemeClr val="accent1">
                    <a:lumMod val="75000"/>
                  </a:schemeClr>
                </a:solidFill>
              </a:rPr>
              <a:t>3.   </a:t>
            </a:r>
            <a:r>
              <a:rPr lang="es-MX" b="1" dirty="0" smtClean="0"/>
              <a:t>Boceto de explicación :</a:t>
            </a:r>
          </a:p>
          <a:p>
            <a:pPr marL="685800" lvl="3" indent="0">
              <a:buNone/>
            </a:pPr>
            <a:r>
              <a:rPr lang="es-MX" sz="1600" dirty="0" smtClean="0"/>
              <a:t>Explicación de la base neutra del diseño como la parte externa.</a:t>
            </a:r>
            <a:endParaRPr lang="es-MX" sz="1600" dirty="0"/>
          </a:p>
        </p:txBody>
      </p:sp>
      <p:sp>
        <p:nvSpPr>
          <p:cNvPr id="4" name="Marcador de texto 3"/>
          <p:cNvSpPr>
            <a:spLocks noGrp="1"/>
          </p:cNvSpPr>
          <p:nvPr>
            <p:ph type="body" sz="half" idx="2"/>
          </p:nvPr>
        </p:nvSpPr>
        <p:spPr/>
        <p:txBody>
          <a:bodyPr/>
          <a:lstStyle/>
          <a:p>
            <a:r>
              <a:rPr lang="es-MX" dirty="0"/>
              <a:t>S</a:t>
            </a:r>
            <a:r>
              <a:rPr lang="es-MX" dirty="0" smtClean="0"/>
              <a:t>e realiza con el fin de informar detalles acerca del dibujo  con base en un diseño interno y externo</a:t>
            </a:r>
            <a:endParaRPr lang="es-MX" dirty="0"/>
          </a:p>
        </p:txBody>
      </p:sp>
    </p:spTree>
    <p:extLst>
      <p:ext uri="{BB962C8B-B14F-4D97-AF65-F5344CB8AC3E}">
        <p14:creationId xmlns:p14="http://schemas.microsoft.com/office/powerpoint/2010/main" val="1902143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Técnico</a:t>
            </a:r>
            <a:endParaRPr lang="es-MX" dirty="0"/>
          </a:p>
        </p:txBody>
      </p:sp>
      <p:sp>
        <p:nvSpPr>
          <p:cNvPr id="3" name="Marcador de contenido 2"/>
          <p:cNvSpPr>
            <a:spLocks noGrp="1"/>
          </p:cNvSpPr>
          <p:nvPr>
            <p:ph idx="1"/>
          </p:nvPr>
        </p:nvSpPr>
        <p:spPr>
          <a:xfrm>
            <a:off x="477736" y="1532792"/>
            <a:ext cx="4663440" cy="5715000"/>
          </a:xfrm>
        </p:spPr>
        <p:txBody>
          <a:bodyPr/>
          <a:lstStyle/>
          <a:p>
            <a:pPr>
              <a:buNone/>
            </a:pPr>
            <a:r>
              <a:rPr lang="es-MX" dirty="0" smtClean="0">
                <a:solidFill>
                  <a:schemeClr val="accent1">
                    <a:lumMod val="75000"/>
                  </a:schemeClr>
                </a:solidFill>
              </a:rPr>
              <a:t>1. </a:t>
            </a:r>
            <a:r>
              <a:rPr lang="es-MX" b="1" dirty="0" smtClean="0"/>
              <a:t>Información técnica:</a:t>
            </a:r>
          </a:p>
          <a:p>
            <a:pPr marL="457200" lvl="2" indent="0">
              <a:buNone/>
            </a:pPr>
            <a:r>
              <a:rPr lang="es-MX" dirty="0"/>
              <a:t>R</a:t>
            </a:r>
            <a:r>
              <a:rPr lang="es-MX" dirty="0" smtClean="0"/>
              <a:t>esalta la técnica que se implemento en su elaboración.</a:t>
            </a:r>
            <a:endParaRPr lang="es-MX" dirty="0"/>
          </a:p>
          <a:p>
            <a:pPr marL="457200" lvl="2" indent="0">
              <a:buNone/>
            </a:pPr>
            <a:endParaRPr lang="es-MX" dirty="0" smtClean="0"/>
          </a:p>
          <a:p>
            <a:pPr>
              <a:buNone/>
            </a:pPr>
            <a:r>
              <a:rPr lang="es-MX" b="1" dirty="0" smtClean="0">
                <a:solidFill>
                  <a:schemeClr val="accent1">
                    <a:lumMod val="75000"/>
                  </a:schemeClr>
                </a:solidFill>
              </a:rPr>
              <a:t>2. </a:t>
            </a:r>
            <a:r>
              <a:rPr lang="es-MX" b="1" dirty="0" smtClean="0"/>
              <a:t>Dibujo de detalle: </a:t>
            </a:r>
          </a:p>
          <a:p>
            <a:pPr marL="457200" lvl="2" indent="0">
              <a:buNone/>
            </a:pPr>
            <a:r>
              <a:rPr lang="es-MX" dirty="0" smtClean="0"/>
              <a:t>Integra el más mínimo detalle de la figura, texturas, calidades de línea etc.</a:t>
            </a:r>
          </a:p>
          <a:p>
            <a:pPr marL="0" indent="0">
              <a:buNone/>
            </a:pPr>
            <a:endParaRPr lang="es-MX" dirty="0" smtClean="0"/>
          </a:p>
          <a:p>
            <a:pPr>
              <a:buNone/>
            </a:pPr>
            <a:r>
              <a:rPr lang="es-MX" dirty="0" smtClean="0">
                <a:solidFill>
                  <a:schemeClr val="accent1">
                    <a:lumMod val="75000"/>
                  </a:schemeClr>
                </a:solidFill>
              </a:rPr>
              <a:t>3. </a:t>
            </a:r>
            <a:r>
              <a:rPr lang="es-MX" b="1" dirty="0" smtClean="0"/>
              <a:t>Ilustración Técnica :</a:t>
            </a:r>
          </a:p>
          <a:p>
            <a:pPr marL="457200" lvl="2" indent="0">
              <a:buNone/>
            </a:pPr>
            <a:r>
              <a:rPr lang="es-MX" dirty="0"/>
              <a:t>R</a:t>
            </a:r>
            <a:r>
              <a:rPr lang="es-MX" dirty="0" smtClean="0"/>
              <a:t>epresenta de manera potencial la forma, desde una vista ilustrativa hasta una especie de pintura.</a:t>
            </a:r>
            <a:endParaRPr lang="es-MX" dirty="0"/>
          </a:p>
        </p:txBody>
      </p:sp>
      <p:sp>
        <p:nvSpPr>
          <p:cNvPr id="4" name="Marcador de texto 3"/>
          <p:cNvSpPr>
            <a:spLocks noGrp="1"/>
          </p:cNvSpPr>
          <p:nvPr>
            <p:ph type="body" sz="half" idx="2"/>
          </p:nvPr>
        </p:nvSpPr>
        <p:spPr/>
        <p:txBody>
          <a:bodyPr/>
          <a:lstStyle/>
          <a:p>
            <a:r>
              <a:rPr lang="es-MX" dirty="0" smtClean="0"/>
              <a:t>Representa detalle e información relevante  técnica</a:t>
            </a:r>
            <a:endParaRPr lang="es-MX" dirty="0"/>
          </a:p>
        </p:txBody>
      </p:sp>
    </p:spTree>
    <p:extLst>
      <p:ext uri="{BB962C8B-B14F-4D97-AF65-F5344CB8AC3E}">
        <p14:creationId xmlns:p14="http://schemas.microsoft.com/office/powerpoint/2010/main" val="2368737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dirty="0" smtClean="0"/>
              <a:t>2. Materiales</a:t>
            </a:r>
            <a:endParaRPr lang="es-ES" dirty="0"/>
          </a:p>
        </p:txBody>
      </p:sp>
      <p:sp>
        <p:nvSpPr>
          <p:cNvPr id="3" name="Marcador de posición de texto 2"/>
          <p:cNvSpPr>
            <a:spLocks noGrp="1"/>
          </p:cNvSpPr>
          <p:nvPr>
            <p:ph type="body" idx="1"/>
          </p:nvPr>
        </p:nvSpPr>
        <p:spPr/>
        <p:txBody>
          <a:bodyPr rtlCol="0"/>
          <a:lstStyle/>
          <a:p>
            <a:pPr rtl="0"/>
            <a:r>
              <a:rPr lang="es-ES" dirty="0" smtClean="0"/>
              <a:t>Las herramientas que lo hacen posible</a:t>
            </a:r>
            <a:endParaRPr lang="es-ES" dirty="0"/>
          </a:p>
        </p:txBody>
      </p:sp>
    </p:spTree>
    <p:extLst>
      <p:ext uri="{BB962C8B-B14F-4D97-AF65-F5344CB8AC3E}">
        <p14:creationId xmlns:p14="http://schemas.microsoft.com/office/powerpoint/2010/main" val="2362296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uadrícula de rombos 16 X 9">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6308546_TF03031015.potx" id="{212262FC-4018-4941-B652-2FDBD6CE81A8}" vid="{95DD5C8F-0A9C-4760-BF04-953D3CAD3F91}"/>
    </a:ext>
  </a:extLst>
</a:theme>
</file>

<file path=ppt/theme/theme2.xml><?xml version="1.0" encoding="utf-8"?>
<a:theme xmlns:a="http://schemas.openxmlformats.org/drawingml/2006/main" name="Tema de Offic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2243</TotalTime>
  <Words>2958</Words>
  <Application>Microsoft Office PowerPoint</Application>
  <PresentationFormat>Presentación en pantalla (4:3)</PresentationFormat>
  <Paragraphs>354</Paragraphs>
  <Slides>50</Slides>
  <Notes>10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50</vt:i4>
      </vt:variant>
    </vt:vector>
  </HeadingPairs>
  <TitlesOfParts>
    <vt:vector size="56" baseType="lpstr">
      <vt:lpstr>MS PGothic</vt:lpstr>
      <vt:lpstr>Arial</vt:lpstr>
      <vt:lpstr>Arial Narrow</vt:lpstr>
      <vt:lpstr>Consolas</vt:lpstr>
      <vt:lpstr>Tahoma</vt:lpstr>
      <vt:lpstr>Cuadrícula de rombos 16 X 9</vt:lpstr>
      <vt:lpstr>Presentación de PowerPoint</vt:lpstr>
      <vt:lpstr>INFORMACIÓN GENERAL </vt:lpstr>
      <vt:lpstr>CONTENIDO DE LA PRESENTACIÓN </vt:lpstr>
      <vt:lpstr>Presentación de PowerPoint</vt:lpstr>
      <vt:lpstr>1. Tipos </vt:lpstr>
      <vt:lpstr>Explorativo</vt:lpstr>
      <vt:lpstr>Descriptivo</vt:lpstr>
      <vt:lpstr>Técnico</vt:lpstr>
      <vt:lpstr>2. Materiales</vt:lpstr>
      <vt:lpstr>Grafito</vt:lpstr>
      <vt:lpstr>Lápices de color</vt:lpstr>
      <vt:lpstr>Bolígrafos y rotuladores</vt:lpstr>
      <vt:lpstr>Medios Húmedos </vt:lpstr>
      <vt:lpstr>Medios secos</vt:lpstr>
      <vt:lpstr>Herramientas de soporte</vt:lpstr>
      <vt:lpstr>3. Primeros pasos</vt:lpstr>
      <vt:lpstr>Mesa de trabajo </vt:lpstr>
      <vt:lpstr>Mesa de trabajo</vt:lpstr>
      <vt:lpstr>Trazado de líneas </vt:lpstr>
      <vt:lpstr>Líneas</vt:lpstr>
      <vt:lpstr>Trazado de elipse</vt:lpstr>
      <vt:lpstr>Sombreado</vt:lpstr>
      <vt:lpstr>Vista frontal</vt:lpstr>
      <vt:lpstr>4. Indicadores de profundidad</vt:lpstr>
      <vt:lpstr>Proyección ortográfica </vt:lpstr>
      <vt:lpstr>La perspectiva </vt:lpstr>
      <vt:lpstr>Presentación de PowerPoint</vt:lpstr>
      <vt:lpstr>Factor lumínico </vt:lpstr>
      <vt:lpstr>5. Progreso de bocetaje </vt:lpstr>
      <vt:lpstr>Aspectos físicos y psicológicos </vt:lpstr>
      <vt:lpstr>Como practicar </vt:lpstr>
      <vt:lpstr>Dominio Mental y la Memoria Visual </vt:lpstr>
      <vt:lpstr>Dominio del trazo</vt:lpstr>
      <vt:lpstr>6. Diferencias de contraste</vt:lpstr>
      <vt:lpstr>Comparación de dimensiones </vt:lpstr>
      <vt:lpstr>Posición en el plano</vt:lpstr>
      <vt:lpstr>Superposición de objetos </vt:lpstr>
      <vt:lpstr>Líneas estructurales de la forma </vt:lpstr>
      <vt:lpstr>7. Proceso creativo</vt:lpstr>
      <vt:lpstr>Pensamiento gráfico </vt:lpstr>
      <vt:lpstr>Técnicas monocromáticas </vt:lpstr>
      <vt:lpstr>Expresión del material </vt:lpstr>
      <vt:lpstr>Presentación de PowerPoint</vt:lpstr>
      <vt:lpstr>Organización de las imágenes </vt:lpstr>
      <vt:lpstr>8. Producto en contexto</vt:lpstr>
      <vt:lpstr>Detalles del producto</vt:lpstr>
      <vt:lpstr>La figura humana</vt:lpstr>
      <vt:lpstr>Elementos del entorno  </vt:lpstr>
      <vt:lpstr>Presentación de PowerPoint</vt:lpstr>
      <vt:lpstr>Referencias bibliográficas  </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dc:title>
  <dc:creator>HpPRO</dc:creator>
  <cp:lastModifiedBy>EDUARDO SÁNCHEZ</cp:lastModifiedBy>
  <cp:revision>240</cp:revision>
  <cp:lastPrinted>2018-06-21T12:48:58Z</cp:lastPrinted>
  <dcterms:created xsi:type="dcterms:W3CDTF">2018-04-24T17:34:38Z</dcterms:created>
  <dcterms:modified xsi:type="dcterms:W3CDTF">2018-09-28T16:42:29Z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