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26" r:id="rId1"/>
  </p:sldMasterIdLst>
  <p:sldIdLst>
    <p:sldId id="293" r:id="rId2"/>
    <p:sldId id="296" r:id="rId3"/>
    <p:sldId id="300" r:id="rId4"/>
    <p:sldId id="303" r:id="rId5"/>
    <p:sldId id="302" r:id="rId6"/>
    <p:sldId id="301" r:id="rId7"/>
    <p:sldId id="334" r:id="rId8"/>
    <p:sldId id="305" r:id="rId9"/>
    <p:sldId id="304" r:id="rId10"/>
    <p:sldId id="306" r:id="rId11"/>
    <p:sldId id="335" r:id="rId12"/>
    <p:sldId id="308" r:id="rId13"/>
    <p:sldId id="309" r:id="rId14"/>
    <p:sldId id="310" r:id="rId15"/>
    <p:sldId id="311" r:id="rId16"/>
    <p:sldId id="312" r:id="rId17"/>
    <p:sldId id="313" r:id="rId18"/>
    <p:sldId id="314" r:id="rId19"/>
    <p:sldId id="315" r:id="rId20"/>
    <p:sldId id="316" r:id="rId21"/>
    <p:sldId id="317" r:id="rId22"/>
    <p:sldId id="320" r:id="rId23"/>
    <p:sldId id="324" r:id="rId24"/>
    <p:sldId id="321" r:id="rId25"/>
    <p:sldId id="322" r:id="rId26"/>
    <p:sldId id="323" r:id="rId27"/>
    <p:sldId id="325" r:id="rId28"/>
    <p:sldId id="326" r:id="rId29"/>
    <p:sldId id="327" r:id="rId30"/>
    <p:sldId id="328" r:id="rId31"/>
    <p:sldId id="330" r:id="rId32"/>
    <p:sldId id="331" r:id="rId33"/>
    <p:sldId id="339" r:id="rId34"/>
    <p:sldId id="340" r:id="rId35"/>
    <p:sldId id="337" r:id="rId36"/>
    <p:sldId id="329" r:id="rId37"/>
    <p:sldId id="338" r:id="rId38"/>
    <p:sldId id="341" r:id="rId39"/>
    <p:sldId id="332" r:id="rId40"/>
    <p:sldId id="333" r:id="rId41"/>
  </p:sldIdLst>
  <p:sldSz cx="9144000" cy="6858000" type="screen4x3"/>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BEDDA"/>
    <a:srgbClr val="010A0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8" autoAdjust="0"/>
    <p:restoredTop sz="94660" autoAdjust="0"/>
  </p:normalViewPr>
  <p:slideViewPr>
    <p:cSldViewPr snapToGrid="0">
      <p:cViewPr>
        <p:scale>
          <a:sx n="89" d="100"/>
          <a:sy n="89" d="100"/>
        </p:scale>
        <p:origin x="66" y="-51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s-ES_tradnl" smtClean="0"/>
              <a:t>Clic para editar título</a:t>
            </a:r>
            <a:endParaRPr/>
          </a:p>
        </p:txBody>
      </p:sp>
      <p:sp>
        <p:nvSpPr>
          <p:cNvPr id="3" name="Subtitle 2"/>
          <p:cNvSpPr>
            <a:spLocks noGrp="1"/>
          </p:cNvSpPr>
          <p:nvPr>
            <p:ph type="subTitle" idx="1"/>
          </p:nvPr>
        </p:nvSpPr>
        <p:spPr>
          <a:xfrm>
            <a:off x="914400" y="3034555"/>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904773EC-4716-4C2F-8981-0636255DEEF6}" type="datetimeFigureOut">
              <a:rPr lang="x-none" smtClean="0"/>
              <a:t>28/09/2018</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5487988"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s-ES_tradnl" smtClean="0"/>
              <a:t>Haga clic para modificar el estilo de texto del patrón</a:t>
            </a:r>
          </a:p>
        </p:txBody>
      </p:sp>
      <p:sp>
        <p:nvSpPr>
          <p:cNvPr id="5" name="Date Placeholder 4"/>
          <p:cNvSpPr>
            <a:spLocks noGrp="1"/>
          </p:cNvSpPr>
          <p:nvPr>
            <p:ph type="dt" sz="half" idx="10"/>
          </p:nvPr>
        </p:nvSpPr>
        <p:spPr>
          <a:xfrm>
            <a:off x="6580094" y="188261"/>
            <a:ext cx="2133600" cy="365125"/>
          </a:xfrm>
        </p:spPr>
        <p:txBody>
          <a:bodyPr/>
          <a:lstStyle/>
          <a:p>
            <a:fld id="{904773EC-4716-4C2F-8981-0636255DEEF6}" type="datetimeFigureOut">
              <a:rPr lang="x-none" smtClean="0"/>
              <a:t>28/09/2018</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magen encima del título">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s-ES_tradnl" smtClean="0"/>
              <a:t>Clic para editar título</a:t>
            </a:r>
            <a:endParaRPr/>
          </a:p>
        </p:txBody>
      </p:sp>
      <p:sp>
        <p:nvSpPr>
          <p:cNvPr id="3" name="Subtitle 2"/>
          <p:cNvSpPr>
            <a:spLocks noGrp="1"/>
          </p:cNvSpPr>
          <p:nvPr>
            <p:ph type="subTitle" idx="1"/>
          </p:nvPr>
        </p:nvSpPr>
        <p:spPr>
          <a:xfrm>
            <a:off x="914400" y="5002307"/>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904773EC-4716-4C2F-8981-0636255DEEF6}" type="datetimeFigureOut">
              <a:rPr lang="x-none" smtClean="0"/>
              <a:t>28/09/2018</a:t>
            </a:fld>
            <a:endParaRPr lang="x-none"/>
          </a:p>
        </p:txBody>
      </p:sp>
      <p:sp>
        <p:nvSpPr>
          <p:cNvPr id="5" name="Footer Placeholder 4"/>
          <p:cNvSpPr>
            <a:spLocks noGrp="1"/>
          </p:cNvSpPr>
          <p:nvPr>
            <p:ph type="ftr" sz="quarter" idx="11"/>
          </p:nvPr>
        </p:nvSpPr>
        <p:spPr/>
        <p:txBody>
          <a:bodyPr/>
          <a:lstStyle/>
          <a:p>
            <a:endParaRPr lang="x-none"/>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s-ES_tradnl" smtClean="0"/>
              <a:t>Arrastre la imagen al marcador de posición o haga clic en el icono para agregar</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s-ES_tradnl" smtClean="0"/>
              <a:t>Clic para editar título</a:t>
            </a:r>
            <a:endParaRPr/>
          </a:p>
        </p:txBody>
      </p:sp>
      <p:sp>
        <p:nvSpPr>
          <p:cNvPr id="3" name="Subtitle 2"/>
          <p:cNvSpPr>
            <a:spLocks noGrp="1"/>
          </p:cNvSpPr>
          <p:nvPr>
            <p:ph type="subTitle" idx="1"/>
          </p:nvPr>
        </p:nvSpPr>
        <p:spPr>
          <a:xfrm>
            <a:off x="914400" y="5002307"/>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6580094" y="188261"/>
            <a:ext cx="2133600" cy="365125"/>
          </a:xfrm>
        </p:spPr>
        <p:txBody>
          <a:bodyPr/>
          <a:lstStyle/>
          <a:p>
            <a:fld id="{904773EC-4716-4C2F-8981-0636255DEEF6}" type="datetimeFigureOut">
              <a:rPr lang="x-none" smtClean="0"/>
              <a:t>28/09/2018</a:t>
            </a:fld>
            <a:endParaRPr lang="x-none"/>
          </a:p>
        </p:txBody>
      </p:sp>
      <p:sp>
        <p:nvSpPr>
          <p:cNvPr id="5" name="Footer Placeholder 4"/>
          <p:cNvSpPr>
            <a:spLocks noGrp="1"/>
          </p:cNvSpPr>
          <p:nvPr>
            <p:ph type="ftr" sz="quarter" idx="11"/>
          </p:nvPr>
        </p:nvSpPr>
        <p:spPr/>
        <p:txBody>
          <a:bodyPr/>
          <a:lstStyle/>
          <a:p>
            <a:endParaRPr lang="x-none"/>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s-ES_tradnl" smtClean="0"/>
              <a:t>Arrastre la imagen al marcador de posición o haga clic en el icono para agregar</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s-ES_tradnl" smtClean="0"/>
              <a:t>Arrastre la imagen al marcador de posición o haga clic en el icono para agregar</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s-ES_tradnl" smtClean="0"/>
              <a:t>Clic para editar título</a:t>
            </a:r>
            <a:endParaRPr/>
          </a:p>
        </p:txBody>
      </p:sp>
      <p:sp>
        <p:nvSpPr>
          <p:cNvPr id="3" name="Subtitle 2"/>
          <p:cNvSpPr>
            <a:spLocks noGrp="1"/>
          </p:cNvSpPr>
          <p:nvPr>
            <p:ph type="subTitle" idx="1"/>
          </p:nvPr>
        </p:nvSpPr>
        <p:spPr>
          <a:xfrm>
            <a:off x="914400" y="5002307"/>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a:xfrm>
            <a:off x="6580094" y="188261"/>
            <a:ext cx="2133600" cy="365125"/>
          </a:xfrm>
        </p:spPr>
        <p:txBody>
          <a:bodyPr/>
          <a:lstStyle/>
          <a:p>
            <a:fld id="{904773EC-4716-4C2F-8981-0636255DEEF6}" type="datetimeFigureOut">
              <a:rPr lang="x-none" smtClean="0"/>
              <a:t>28/09/2018</a:t>
            </a:fld>
            <a:endParaRPr lang="x-none"/>
          </a:p>
        </p:txBody>
      </p:sp>
      <p:sp>
        <p:nvSpPr>
          <p:cNvPr id="5" name="Footer Placeholder 4"/>
          <p:cNvSpPr>
            <a:spLocks noGrp="1"/>
          </p:cNvSpPr>
          <p:nvPr>
            <p:ph type="ftr" sz="quarter" idx="11"/>
          </p:nvPr>
        </p:nvSpPr>
        <p:spPr/>
        <p:txBody>
          <a:bodyPr/>
          <a:lstStyle/>
          <a:p>
            <a:endParaRPr lang="x-none"/>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s-ES_tradnl" smtClean="0"/>
              <a:t>Arrastre la imagen al marcador de posición o haga clic en el icono para agregar</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s-ES_tradnl" smtClean="0"/>
              <a:t>Arrastre la imagen al marcador de posición o haga clic en el icono para agregar</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s-ES_tradnl" smtClean="0"/>
              <a:t>Arrastre la imagen al marcador de posición o haga clic en el icono para agregar</a:t>
            </a:r>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904773EC-4716-4C2F-8981-0636255DEEF6}" type="datetimeFigureOut">
              <a:rPr lang="x-none" smtClean="0"/>
              <a:t>28/09/2018</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s-ES_tradnl" smtClean="0"/>
              <a:t>Clic para editar título</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904773EC-4716-4C2F-8981-0636255DEEF6}" type="datetimeFigureOut">
              <a:rPr lang="x-none" smtClean="0"/>
              <a:t>28/09/2018</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904773EC-4716-4C2F-8981-0636255DEEF6}" type="datetimeFigureOut">
              <a:rPr lang="x-none" smtClean="0"/>
              <a:t>28/09/2018</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s-ES_tradnl" smtClean="0"/>
              <a:t>Clic para editar título</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904773EC-4716-4C2F-8981-0636255DEEF6}" type="datetimeFigureOut">
              <a:rPr lang="x-none" smtClean="0"/>
              <a:t>28/09/2018</a:t>
            </a:fld>
            <a:endParaRPr lang="x-none"/>
          </a:p>
        </p:txBody>
      </p:sp>
      <p:sp>
        <p:nvSpPr>
          <p:cNvPr id="5" name="Footer Placeholder 4"/>
          <p:cNvSpPr>
            <a:spLocks noGrp="1"/>
          </p:cNvSpPr>
          <p:nvPr>
            <p:ph type="ftr" sz="quarter" idx="11"/>
          </p:nvPr>
        </p:nvSpPr>
        <p:spPr/>
        <p:txBody>
          <a:bodyPr/>
          <a:lstStyle/>
          <a:p>
            <a:endParaRPr lang="x-none"/>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s-ES_tradnl" smtClean="0"/>
              <a:t>Arrastre la imagen al marcador de posición o haga clic en el icono para agregar</a:t>
            </a:r>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s-ES_tradnl" smtClean="0"/>
              <a:t>Clic para editar título</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904773EC-4716-4C2F-8981-0636255DEEF6}" type="datetimeFigureOut">
              <a:rPr lang="x-none" smtClean="0"/>
              <a:t>28/09/2018</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a:xfrm>
            <a:off x="6580094" y="188261"/>
            <a:ext cx="2133600" cy="365125"/>
          </a:xfrm>
        </p:spPr>
        <p:txBody>
          <a:bodyPr/>
          <a:lstStyle/>
          <a:p>
            <a:fld id="{904773EC-4716-4C2F-8981-0636255DEEF6}" type="datetimeFigureOut">
              <a:rPr lang="x-none" smtClean="0"/>
              <a:t>28/09/2018</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1120588" y="2017715"/>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5147534" y="2017715"/>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a:xfrm>
            <a:off x="6580094" y="188261"/>
            <a:ext cx="2133600" cy="365125"/>
          </a:xfrm>
        </p:spPr>
        <p:txBody>
          <a:bodyPr/>
          <a:lstStyle/>
          <a:p>
            <a:fld id="{904773EC-4716-4C2F-8981-0636255DEEF6}" type="datetimeFigureOut">
              <a:rPr lang="x-none" smtClean="0"/>
              <a:t>28/09/2018</a:t>
            </a:fld>
            <a:endParaRPr lang="x-none"/>
          </a:p>
        </p:txBody>
      </p:sp>
      <p:sp>
        <p:nvSpPr>
          <p:cNvPr id="8" name="Footer Placeholder 7"/>
          <p:cNvSpPr>
            <a:spLocks noGrp="1"/>
          </p:cNvSpPr>
          <p:nvPr>
            <p:ph type="ftr" sz="quarter" idx="11"/>
          </p:nvPr>
        </p:nvSpPr>
        <p:spPr>
          <a:xfrm>
            <a:off x="1120588" y="188261"/>
            <a:ext cx="2895600" cy="365125"/>
          </a:xfrm>
        </p:spPr>
        <p:txBody>
          <a:bodyPr/>
          <a:lstStyle/>
          <a:p>
            <a:endParaRPr lang="x-none"/>
          </a:p>
        </p:txBody>
      </p:sp>
      <p:sp>
        <p:nvSpPr>
          <p:cNvPr id="9" name="Slide Number Placeholder 8"/>
          <p:cNvSpPr>
            <a:spLocks noGrp="1"/>
          </p:cNvSpPr>
          <p:nvPr>
            <p:ph type="sldNum" sz="quarter" idx="12"/>
          </p:nvPr>
        </p:nvSpPr>
        <p:spPr/>
        <p:txBody>
          <a:bodyPr/>
          <a:lstStyle/>
          <a:p>
            <a:fld id="{8D74CE9F-5CE2-4682-B8F3-57B53B72073D}" type="slidenum">
              <a:rPr lang="x-none" smtClean="0"/>
              <a:t>‹Nº›</a:t>
            </a:fld>
            <a:endParaRPr lang="x-none"/>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904773EC-4716-4C2F-8981-0636255DEEF6}" type="datetimeFigureOut">
              <a:rPr lang="x-none" smtClean="0"/>
              <a:t>28/09/2018</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4773EC-4716-4C2F-8981-0636255DEEF6}" type="datetimeFigureOut">
              <a:rPr lang="x-none" smtClean="0"/>
              <a:t>28/09/2018</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s-ES_tradnl" smtClean="0"/>
              <a:t>Clic para editar título</a:t>
            </a:r>
            <a:endParaRPr/>
          </a:p>
        </p:txBody>
      </p:sp>
      <p:sp>
        <p:nvSpPr>
          <p:cNvPr id="3" name="Content Placeholder 2"/>
          <p:cNvSpPr>
            <a:spLocks noGrp="1"/>
          </p:cNvSpPr>
          <p:nvPr>
            <p:ph idx="1"/>
          </p:nvPr>
        </p:nvSpPr>
        <p:spPr>
          <a:xfrm>
            <a:off x="5147534" y="2590802"/>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6580094" y="188261"/>
            <a:ext cx="2133600" cy="365125"/>
          </a:xfrm>
        </p:spPr>
        <p:txBody>
          <a:bodyPr/>
          <a:lstStyle/>
          <a:p>
            <a:fld id="{904773EC-4716-4C2F-8981-0636255DEEF6}" type="datetimeFigureOut">
              <a:rPr lang="x-none" smtClean="0"/>
              <a:t>28/09/2018</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D74CE9F-5CE2-4682-B8F3-57B53B72073D}" type="slidenum">
              <a:rPr lang="x-none" smtClean="0"/>
              <a:t>‹Nº›</a:t>
            </a:fld>
            <a:endParaRPr lang="x-non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 y="1123856"/>
            <a:ext cx="8913813" cy="914400"/>
          </a:xfrm>
          <a:prstGeom prst="rect">
            <a:avLst/>
          </a:prstGeom>
          <a:solidFill>
            <a:schemeClr val="tx2"/>
          </a:solidFill>
        </p:spPr>
        <p:txBody>
          <a:bodyPr vert="horz" lIns="1188720" tIns="45720" rIns="274320" bIns="45720" rtlCol="0" anchor="ctr">
            <a:normAutofit/>
          </a:bodyPr>
          <a:lstStyle/>
          <a:p>
            <a:r>
              <a:rPr lang="es-ES_tradnl" smtClean="0"/>
              <a:t>Clic para editar título</a:t>
            </a:r>
            <a:endParaRPr/>
          </a:p>
        </p:txBody>
      </p:sp>
      <p:sp>
        <p:nvSpPr>
          <p:cNvPr id="3" name="Text Placeholder 2"/>
          <p:cNvSpPr>
            <a:spLocks noGrp="1"/>
          </p:cNvSpPr>
          <p:nvPr>
            <p:ph type="body" idx="1"/>
          </p:nvPr>
        </p:nvSpPr>
        <p:spPr>
          <a:xfrm>
            <a:off x="1114424" y="2595564"/>
            <a:ext cx="7610476" cy="3670767"/>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580094" y="188261"/>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904773EC-4716-4C2F-8981-0636255DEEF6}" type="datetimeFigureOut">
              <a:rPr lang="x-none" smtClean="0"/>
              <a:t>28/09/2018</a:t>
            </a:fld>
            <a:endParaRPr lang="x-none"/>
          </a:p>
        </p:txBody>
      </p:sp>
      <p:sp>
        <p:nvSpPr>
          <p:cNvPr id="5" name="Footer Placeholder 4"/>
          <p:cNvSpPr>
            <a:spLocks noGrp="1"/>
          </p:cNvSpPr>
          <p:nvPr>
            <p:ph type="ftr" sz="quarter" idx="3"/>
          </p:nvPr>
        </p:nvSpPr>
        <p:spPr>
          <a:xfrm>
            <a:off x="1120588" y="188261"/>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x-none"/>
          </a:p>
        </p:txBody>
      </p:sp>
      <p:sp>
        <p:nvSpPr>
          <p:cNvPr id="6" name="Slide Number Placeholder 5"/>
          <p:cNvSpPr>
            <a:spLocks noGrp="1"/>
          </p:cNvSpPr>
          <p:nvPr>
            <p:ph type="sldNum" sz="quarter" idx="4"/>
          </p:nvPr>
        </p:nvSpPr>
        <p:spPr>
          <a:xfrm>
            <a:off x="8789894" y="6569077"/>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8D74CE9F-5CE2-4682-B8F3-57B53B72073D}" type="slidenum">
              <a:rPr lang="x-none" smtClean="0"/>
              <a:t>‹Nº›</a:t>
            </a:fld>
            <a:endParaRPr lang="x-none"/>
          </a:p>
        </p:txBody>
      </p:sp>
      <p:sp>
        <p:nvSpPr>
          <p:cNvPr id="7" name="Rectangle 6"/>
          <p:cNvSpPr/>
          <p:nvPr/>
        </p:nvSpPr>
        <p:spPr>
          <a:xfrm>
            <a:off x="914401"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1"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2.wdp"/><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png"/><Relationship Id="rId1" Type="http://schemas.openxmlformats.org/officeDocument/2006/relationships/slideLayout" Target="../slideLayouts/slideLayout2.xml"/><Relationship Id="rId4" Type="http://schemas.microsoft.com/office/2007/relationships/hdphoto" Target="../media/hdphoto4.wdp"/></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www.google.com.mx/search?q=observaci%C3%B3n+de+la" TargetMode="Externa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07/relationships/hdphoto" Target="../media/hdphoto4.wdp"/><Relationship Id="rId7" Type="http://schemas.openxmlformats.org/officeDocument/2006/relationships/image" Target="../media/image2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hyperlink" Target="http://www.google.com.mx/search?q=observaci%C3%B3n+de+la" TargetMode="External"/><Relationship Id="rId4" Type="http://schemas.openxmlformats.org/officeDocument/2006/relationships/hyperlink" Target="https://www.google.com.mx/search?q" TargetMode="External"/></Relationships>
</file>

<file path=ppt/slides/_rels/slide15.xml.rels><?xml version="1.0" encoding="UTF-8" standalone="yes"?>
<Relationships xmlns="http://schemas.openxmlformats.org/package/2006/relationships"><Relationship Id="rId3" Type="http://schemas.microsoft.com/office/2007/relationships/hdphoto" Target="../media/hdphoto4.wdp"/><Relationship Id="rId7" Type="http://schemas.openxmlformats.org/officeDocument/2006/relationships/image" Target="../media/image2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www.google.com.mx/search?q=observaci%C3%B3n+de+la"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3" Type="http://schemas.microsoft.com/office/2007/relationships/hdphoto" Target="../media/hdphoto4.wdp"/><Relationship Id="rId7" Type="http://schemas.openxmlformats.org/officeDocument/2006/relationships/image" Target="../media/image30.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http://www.google.com.mx/search?q=observaci%C3%B3n+de+la" TargetMode="External"/></Relationships>
</file>

<file path=ppt/slides/_rels/slide17.xml.rels><?xml version="1.0" encoding="UTF-8" standalone="yes"?>
<Relationships xmlns="http://schemas.openxmlformats.org/package/2006/relationships"><Relationship Id="rId3" Type="http://schemas.microsoft.com/office/2007/relationships/hdphoto" Target="../media/hdphoto4.wdp"/><Relationship Id="rId7" Type="http://schemas.openxmlformats.org/officeDocument/2006/relationships/image" Target="../media/image34.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hyperlink" Target="http://www.google.com.mx/search?q=observaci%C3%B3n+de+la" TargetMode="External"/></Relationships>
</file>

<file path=ppt/slides/_rels/slide1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google.com.mx/search?q=observaci%C3%B3n+de+la" TargetMode="External"/><Relationship Id="rId2" Type="http://schemas.openxmlformats.org/officeDocument/2006/relationships/image" Target="../media/image4.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www.google.com.mx/search?q=observaci%C3%B3n+de+la" TargetMode="External"/><Relationship Id="rId5" Type="http://schemas.openxmlformats.org/officeDocument/2006/relationships/image" Target="../media/image36.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8" Type="http://schemas.openxmlformats.org/officeDocument/2006/relationships/hyperlink" Target="http://www.google.com.mx/search?q=observaci%C3%B3n+de+la" TargetMode="External"/><Relationship Id="rId3" Type="http://schemas.microsoft.com/office/2007/relationships/hdphoto" Target="../media/hdphoto4.wdp"/><Relationship Id="rId7" Type="http://schemas.openxmlformats.org/officeDocument/2006/relationships/image" Target="../media/image40.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8" Type="http://schemas.openxmlformats.org/officeDocument/2006/relationships/hyperlink" Target="http://www.google.com.mx/search?q=observaci%C3%B3n+de+la" TargetMode="External"/><Relationship Id="rId3" Type="http://schemas.microsoft.com/office/2007/relationships/hdphoto" Target="../media/hdphoto4.wdp"/><Relationship Id="rId7" Type="http://schemas.openxmlformats.org/officeDocument/2006/relationships/image" Target="../media/image44.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2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hyperlink" Target="http://www.google.com.mx/search?q=observaci%C3%B3n+de+la" TargetMode="External"/><Relationship Id="rId4" Type="http://schemas.openxmlformats.org/officeDocument/2006/relationships/image" Target="../media/image45.jpeg"/></Relationships>
</file>

<file path=ppt/slides/_rels/slide25.xml.rels><?xml version="1.0" encoding="UTF-8" standalone="yes"?>
<Relationships xmlns="http://schemas.openxmlformats.org/package/2006/relationships"><Relationship Id="rId3" Type="http://schemas.microsoft.com/office/2007/relationships/hdphoto" Target="../media/hdphoto4.wdp"/><Relationship Id="rId7" Type="http://schemas.openxmlformats.org/officeDocument/2006/relationships/hyperlink" Target="http://www.google.com.mx/search?q=observaci%C3%B3n+de+la"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2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2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1.jpeg"/><Relationship Id="rId1" Type="http://schemas.openxmlformats.org/officeDocument/2006/relationships/slideLayout" Target="../slideLayouts/slideLayout2.xml"/><Relationship Id="rId4" Type="http://schemas.microsoft.com/office/2007/relationships/hdphoto" Target="../media/hdphoto4.wdp"/></Relationships>
</file>

<file path=ppt/slides/_rels/slide2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m.mx/search?q=observaci%C3%B3n+de+la"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3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0.png"/><Relationship Id="rId1" Type="http://schemas.openxmlformats.org/officeDocument/2006/relationships/slideLayout" Target="../slideLayouts/slideLayout2.xml"/><Relationship Id="rId4" Type="http://schemas.microsoft.com/office/2007/relationships/hdphoto" Target="../media/hdphoto4.wdp"/></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1.png"/><Relationship Id="rId1" Type="http://schemas.openxmlformats.org/officeDocument/2006/relationships/slideLayout" Target="../slideLayouts/slideLayout2.xml"/><Relationship Id="rId4" Type="http://schemas.microsoft.com/office/2007/relationships/hdphoto" Target="../media/hdphoto4.wdp"/></Relationships>
</file>

<file path=ppt/slides/_rels/slide3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3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65.jpeg"/><Relationship Id="rId4" Type="http://schemas.openxmlformats.org/officeDocument/2006/relationships/image" Target="../media/image64.jpeg"/></Relationships>
</file>

<file path=ppt/slides/_rels/slide3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google.com.mx/search?q=observaci%C3%B3n+de+la"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11" Type="http://schemas.microsoft.com/office/2007/relationships/hdphoto" Target="../media/hdphoto4.wdp"/><Relationship Id="rId5" Type="http://schemas.openxmlformats.org/officeDocument/2006/relationships/image" Target="../media/image10.png"/><Relationship Id="rId10" Type="http://schemas.openxmlformats.org/officeDocument/2006/relationships/image" Target="../media/image2.jpeg"/><Relationship Id="rId4" Type="http://schemas.openxmlformats.org/officeDocument/2006/relationships/image" Target="../media/image9.png"/><Relationship Id="rId9" Type="http://schemas.openxmlformats.org/officeDocument/2006/relationships/hyperlink" Target="http://www.google.com.mx/search?q=observaci%C3%B3n+de+la" TargetMode="External"/></Relationships>
</file>

<file path=ppt/slides/_rels/slide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jpeg"/><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hyperlink" Target="http://www.google.com.mx/search?q=observaci%C3%B3n+de+la" TargetMode="External"/><Relationship Id="rId2" Type="http://schemas.openxmlformats.org/officeDocument/2006/relationships/hyperlink" Target="https://www.google.com.mx/search?q" TargetMode="Externa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2.jpe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6.jpe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descr="Captura de pantalla 2018-09-24 a las 13.42.40.png"/>
          <p:cNvPicPr>
            <a:picLocks noChangeAspect="1"/>
          </p:cNvPicPr>
          <p:nvPr/>
        </p:nvPicPr>
        <p:blipFill rotWithShape="1">
          <a:blip r:embed="rId2">
            <a:extLst>
              <a:ext uri="{BEBA8EAE-BF5A-486C-A8C5-ECC9F3942E4B}">
                <a14:imgProps xmlns:a14="http://schemas.microsoft.com/office/drawing/2010/main">
                  <a14:imgLayer r:embed="rId3">
                    <a14:imgEffect>
                      <a14:sharpenSoften amount="28000"/>
                    </a14:imgEffect>
                    <a14:imgEffect>
                      <a14:brightnessContrast bright="20000" contrast="20000"/>
                    </a14:imgEffect>
                  </a14:imgLayer>
                </a14:imgProps>
              </a:ext>
              <a:ext uri="{28A0092B-C50C-407E-A947-70E740481C1C}">
                <a14:useLocalDpi xmlns:a14="http://schemas.microsoft.com/office/drawing/2010/main" val="0"/>
              </a:ext>
            </a:extLst>
          </a:blip>
          <a:srcRect b="6819"/>
          <a:stretch/>
        </p:blipFill>
        <p:spPr>
          <a:xfrm>
            <a:off x="4181743" y="3735351"/>
            <a:ext cx="1625600" cy="2536496"/>
          </a:xfrm>
          <a:prstGeom prst="rect">
            <a:avLst/>
          </a:prstGeom>
        </p:spPr>
      </p:pic>
      <p:pic>
        <p:nvPicPr>
          <p:cNvPr id="2" name="Imagen 1" descr="Captura de pantalla 2018-09-24 a las 12.36.26.png"/>
          <p:cNvPicPr>
            <a:picLocks noChangeAspect="1"/>
          </p:cNvPicPr>
          <p:nvPr/>
        </p:nvPicPr>
        <p:blipFill>
          <a:blip r:embed="rId4">
            <a:extLst>
              <a:ext uri="{BEBA8EAE-BF5A-486C-A8C5-ECC9F3942E4B}">
                <a14:imgProps xmlns:a14="http://schemas.microsoft.com/office/drawing/2010/main">
                  <a14:imgLayer r:embed="rId5">
                    <a14:imgEffect>
                      <a14:sharpenSoften amount="54000"/>
                    </a14:imgEffect>
                  </a14:imgLayer>
                </a14:imgProps>
              </a:ext>
              <a:ext uri="{28A0092B-C50C-407E-A947-70E740481C1C}">
                <a14:useLocalDpi xmlns:a14="http://schemas.microsoft.com/office/drawing/2010/main" val="0"/>
              </a:ext>
            </a:extLst>
          </a:blip>
          <a:stretch>
            <a:fillRect/>
          </a:stretch>
        </p:blipFill>
        <p:spPr>
          <a:xfrm>
            <a:off x="194078" y="169040"/>
            <a:ext cx="5049832" cy="1122907"/>
          </a:xfrm>
          <a:prstGeom prst="rect">
            <a:avLst/>
          </a:prstGeom>
        </p:spPr>
      </p:pic>
      <p:sp>
        <p:nvSpPr>
          <p:cNvPr id="4" name="CuadroTexto 1"/>
          <p:cNvSpPr txBox="1">
            <a:spLocks noChangeArrowheads="1"/>
          </p:cNvSpPr>
          <p:nvPr/>
        </p:nvSpPr>
        <p:spPr bwMode="auto">
          <a:xfrm>
            <a:off x="281807" y="1412481"/>
            <a:ext cx="370620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800" b="1" i="1" dirty="0">
                <a:latin typeface="Arial"/>
                <a:cs typeface="Arial"/>
              </a:rPr>
              <a:t>SOLO </a:t>
            </a:r>
            <a:r>
              <a:rPr lang="es-ES" altLang="es-MX" sz="1800" b="1" i="1" dirty="0" smtClean="0">
                <a:latin typeface="Arial"/>
                <a:cs typeface="Arial"/>
              </a:rPr>
              <a:t>VISIÓN PROYECTABLES</a:t>
            </a:r>
            <a:r>
              <a:rPr lang="es-ES" altLang="es-MX" sz="1800" b="1" i="1" dirty="0">
                <a:latin typeface="Arial"/>
                <a:cs typeface="Arial"/>
              </a:rPr>
              <a:t>. </a:t>
            </a:r>
          </a:p>
        </p:txBody>
      </p:sp>
      <p:sp>
        <p:nvSpPr>
          <p:cNvPr id="5" name="Text Box 11"/>
          <p:cNvSpPr txBox="1">
            <a:spLocks noChangeArrowheads="1"/>
          </p:cNvSpPr>
          <p:nvPr/>
        </p:nvSpPr>
        <p:spPr bwMode="auto">
          <a:xfrm>
            <a:off x="3363372" y="1993230"/>
            <a:ext cx="5628228" cy="25853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800" b="1" i="1" u="sng" dirty="0" smtClean="0">
                <a:solidFill>
                  <a:srgbClr val="161616"/>
                </a:solidFill>
                <a:latin typeface="Arial" panose="020B0604020202020204" pitchFamily="34" charset="0"/>
                <a:cs typeface="Arial" panose="020B0604020202020204" pitchFamily="34" charset="0"/>
              </a:rPr>
              <a:t>TÍTULO</a:t>
            </a:r>
            <a:r>
              <a:rPr lang="es-ES_tradnl" altLang="es-MX" sz="1800" b="1" i="1" u="sng" dirty="0">
                <a:solidFill>
                  <a:srgbClr val="292934"/>
                </a:solidFill>
                <a:latin typeface="Arial" panose="020B0604020202020204" pitchFamily="34" charset="0"/>
                <a:cs typeface="Arial" panose="020B0604020202020204" pitchFamily="34" charset="0"/>
              </a:rPr>
              <a:t>: </a:t>
            </a:r>
            <a:endParaRPr lang="es-ES_tradnl" altLang="es-MX" sz="1800" b="1" i="1" u="sng" dirty="0" smtClean="0">
              <a:solidFill>
                <a:srgbClr val="292934"/>
              </a:solidFill>
              <a:latin typeface="Arial" panose="020B0604020202020204" pitchFamily="34" charset="0"/>
              <a:cs typeface="Arial" panose="020B0604020202020204" pitchFamily="34" charset="0"/>
            </a:endParaRPr>
          </a:p>
          <a:p>
            <a:pPr algn="ctr" eaLnBrk="1" hangingPunct="1"/>
            <a:r>
              <a:rPr lang="es-ES_tradnl" altLang="es-MX" sz="1800" b="1" dirty="0" smtClean="0">
                <a:solidFill>
                  <a:srgbClr val="008000"/>
                </a:solidFill>
                <a:latin typeface="Arial" panose="020B0604020202020204" pitchFamily="34" charset="0"/>
                <a:cs typeface="Arial" panose="020B0604020202020204" pitchFamily="34" charset="0"/>
              </a:rPr>
              <a:t>ANÁLISIS DE FACTORES </a:t>
            </a:r>
          </a:p>
          <a:p>
            <a:pPr algn="ctr" eaLnBrk="1" hangingPunct="1"/>
            <a:r>
              <a:rPr lang="es-ES_tradnl" altLang="es-MX" sz="1800" b="1" dirty="0" smtClean="0">
                <a:solidFill>
                  <a:srgbClr val="008000"/>
                </a:solidFill>
                <a:latin typeface="Arial" panose="020B0604020202020204" pitchFamily="34" charset="0"/>
                <a:cs typeface="Arial" panose="020B0604020202020204" pitchFamily="34" charset="0"/>
              </a:rPr>
              <a:t>AMBIENTALES </a:t>
            </a:r>
            <a:r>
              <a:rPr lang="es-ES_tradnl" altLang="es-MX" sz="1800" b="1" dirty="0" smtClean="0">
                <a:solidFill>
                  <a:srgbClr val="008000"/>
                </a:solidFill>
                <a:latin typeface="Arial" panose="020B0604020202020204" pitchFamily="34" charset="0"/>
                <a:cs typeface="Arial" panose="020B0604020202020204" pitchFamily="34" charset="0"/>
              </a:rPr>
              <a:t>PARA LA</a:t>
            </a:r>
            <a:r>
              <a:rPr lang="es-ES_tradnl" altLang="es-MX" sz="1800" b="1" dirty="0" smtClean="0">
                <a:solidFill>
                  <a:srgbClr val="008000"/>
                </a:solidFill>
                <a:latin typeface="Arial" panose="020B0604020202020204" pitchFamily="34" charset="0"/>
                <a:cs typeface="Arial" panose="020B0604020202020204" pitchFamily="34" charset="0"/>
              </a:rPr>
              <a:t> ERGONOMÍA</a:t>
            </a:r>
            <a:endParaRPr lang="es-ES_tradnl" altLang="es-MX" sz="1800" b="1" i="1" dirty="0">
              <a:solidFill>
                <a:schemeClr val="accent6">
                  <a:lumMod val="75000"/>
                </a:schemeClr>
              </a:solidFill>
              <a:latin typeface="Consolas" panose="020B0609020204030204" pitchFamily="49" charset="0"/>
              <a:cs typeface="Consolas" panose="020B0609020204030204" pitchFamily="49" charset="0"/>
            </a:endParaRPr>
          </a:p>
          <a:p>
            <a:pPr algn="ctr" eaLnBrk="1" hangingPunct="1"/>
            <a:endParaRPr lang="es-ES_tradnl" altLang="es-MX" sz="1800" b="1" i="1" dirty="0" smtClean="0">
              <a:solidFill>
                <a:srgbClr val="292934"/>
              </a:solidFill>
              <a:latin typeface="Arial" panose="020B0604020202020204" pitchFamily="34" charset="0"/>
              <a:cs typeface="Arial" panose="020B0604020202020204" pitchFamily="34" charset="0"/>
            </a:endParaRPr>
          </a:p>
          <a:p>
            <a:pPr algn="ctr" eaLnBrk="1" hangingPunct="1"/>
            <a:r>
              <a:rPr lang="es-ES_tradnl" altLang="es-MX" sz="1800" b="1" i="1" dirty="0" smtClean="0">
                <a:solidFill>
                  <a:srgbClr val="292934"/>
                </a:solidFill>
                <a:latin typeface="Arial" panose="020B0604020202020204" pitchFamily="34" charset="0"/>
                <a:cs typeface="Arial" panose="020B0604020202020204" pitchFamily="34" charset="0"/>
              </a:rPr>
              <a:t>PROGRAMA </a:t>
            </a:r>
            <a:r>
              <a:rPr lang="es-ES_tradnl" altLang="es-MX" sz="1800" b="1" i="1" dirty="0" smtClean="0">
                <a:solidFill>
                  <a:srgbClr val="292934"/>
                </a:solidFill>
                <a:latin typeface="Arial" panose="020B0604020202020204" pitchFamily="34" charset="0"/>
                <a:cs typeface="Arial" panose="020B0604020202020204" pitchFamily="34" charset="0"/>
              </a:rPr>
              <a:t>EDUCATIVO:</a:t>
            </a:r>
          </a:p>
          <a:p>
            <a:pPr algn="ctr" eaLnBrk="1" hangingPunct="1"/>
            <a:r>
              <a:rPr lang="es-ES_tradnl" altLang="es-MX" sz="1800" b="1" i="1" dirty="0" smtClean="0">
                <a:solidFill>
                  <a:srgbClr val="008000"/>
                </a:solidFill>
                <a:latin typeface="Arial" panose="020B0604020202020204" pitchFamily="34" charset="0"/>
                <a:cs typeface="Arial" panose="020B0604020202020204" pitchFamily="34" charset="0"/>
              </a:rPr>
              <a:t> </a:t>
            </a:r>
            <a:r>
              <a:rPr lang="es-ES_tradnl" altLang="es-MX" sz="1800" b="1" i="1" u="sng" dirty="0" smtClean="0">
                <a:solidFill>
                  <a:srgbClr val="008000"/>
                </a:solidFill>
                <a:latin typeface="Arial" panose="020B0604020202020204" pitchFamily="34" charset="0"/>
                <a:cs typeface="Arial" panose="020B0604020202020204" pitchFamily="34" charset="0"/>
              </a:rPr>
              <a:t>DISEÑO INDUSTRIAL</a:t>
            </a:r>
            <a:endParaRPr lang="es-ES_tradnl" altLang="es-MX" sz="1800" b="1" i="1" dirty="0" smtClean="0">
              <a:solidFill>
                <a:srgbClr val="008000"/>
              </a:solidFill>
              <a:latin typeface="Arial" panose="020B0604020202020204" pitchFamily="34" charset="0"/>
              <a:cs typeface="Arial" panose="020B0604020202020204" pitchFamily="34" charset="0"/>
            </a:endParaRPr>
          </a:p>
          <a:p>
            <a:pPr algn="ctr" eaLnBrk="1" hangingPunct="1"/>
            <a:endParaRPr lang="es-ES_tradnl" altLang="es-MX" sz="1800" b="1" i="1" dirty="0" smtClean="0">
              <a:solidFill>
                <a:srgbClr val="0000FF"/>
              </a:solidFill>
              <a:latin typeface="Arial" panose="020B0604020202020204" pitchFamily="34" charset="0"/>
              <a:cs typeface="Arial" panose="020B0604020202020204" pitchFamily="34" charset="0"/>
            </a:endParaRPr>
          </a:p>
          <a:p>
            <a:pPr algn="ctr" eaLnBrk="1" hangingPunct="1"/>
            <a:r>
              <a:rPr lang="es-ES_tradnl" altLang="es-MX" sz="1800" b="1" i="1" dirty="0" smtClean="0">
                <a:solidFill>
                  <a:srgbClr val="161616"/>
                </a:solidFill>
                <a:latin typeface="Arial" panose="020B0604020202020204" pitchFamily="34" charset="0"/>
                <a:cs typeface="Arial" panose="020B0604020202020204" pitchFamily="34" charset="0"/>
              </a:rPr>
              <a:t>UNIDAD DE APRENDIZAJE: </a:t>
            </a:r>
          </a:p>
          <a:p>
            <a:pPr algn="ctr" eaLnBrk="1" hangingPunct="1"/>
            <a:r>
              <a:rPr lang="es-ES_tradnl" altLang="es-MX" sz="1800" b="1" i="1" dirty="0" smtClean="0">
                <a:solidFill>
                  <a:srgbClr val="008000"/>
                </a:solidFill>
                <a:latin typeface="Arial" panose="020B0604020202020204" pitchFamily="34" charset="0"/>
                <a:cs typeface="Arial" panose="020B0604020202020204" pitchFamily="34" charset="0"/>
              </a:rPr>
              <a:t>ERGONOMÍA 1</a:t>
            </a:r>
            <a:endParaRPr lang="es-ES_tradnl" altLang="es-MX" sz="1800" b="1" i="1" dirty="0">
              <a:solidFill>
                <a:srgbClr val="008000"/>
              </a:solidFill>
              <a:latin typeface="Arial" panose="020B0604020202020204" pitchFamily="34" charset="0"/>
              <a:cs typeface="Arial" panose="020B0604020202020204" pitchFamily="34" charset="0"/>
            </a:endParaRPr>
          </a:p>
        </p:txBody>
      </p:sp>
      <p:sp>
        <p:nvSpPr>
          <p:cNvPr id="6" name="CuadroTexto 2"/>
          <p:cNvSpPr txBox="1">
            <a:spLocks noChangeArrowheads="1"/>
          </p:cNvSpPr>
          <p:nvPr/>
        </p:nvSpPr>
        <p:spPr bwMode="auto">
          <a:xfrm>
            <a:off x="438831" y="2001884"/>
            <a:ext cx="2509966" cy="37856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200" b="1" dirty="0">
                <a:latin typeface="Arial" panose="020B0604020202020204" pitchFamily="34" charset="0"/>
                <a:cs typeface="Arial" panose="020B0604020202020204" pitchFamily="34" charset="0"/>
              </a:rPr>
              <a:t>Tipo de Unidad de aprendizaje</a:t>
            </a:r>
            <a:r>
              <a:rPr lang="es-ES" altLang="es-MX" sz="1200" dirty="0">
                <a:latin typeface="Arial" panose="020B0604020202020204" pitchFamily="34" charset="0"/>
                <a:cs typeface="Arial" panose="020B0604020202020204" pitchFamily="34" charset="0"/>
              </a:rPr>
              <a:t>: </a:t>
            </a:r>
            <a:r>
              <a:rPr lang="es-ES" altLang="es-MX" sz="1200" dirty="0" smtClean="0">
                <a:latin typeface="Arial" panose="020B0604020202020204" pitchFamily="34" charset="0"/>
                <a:cs typeface="Arial" panose="020B0604020202020204" pitchFamily="34" charset="0"/>
              </a:rPr>
              <a:t>Curso </a:t>
            </a:r>
            <a:r>
              <a:rPr lang="es-ES" altLang="es-MX" sz="1200" dirty="0">
                <a:latin typeface="Arial" panose="020B0604020202020204" pitchFamily="34" charset="0"/>
                <a:cs typeface="Arial" panose="020B0604020202020204" pitchFamily="34" charset="0"/>
              </a:rPr>
              <a:t>t</a:t>
            </a:r>
            <a:r>
              <a:rPr lang="es-ES" altLang="es-MX" sz="1200" dirty="0" smtClean="0">
                <a:latin typeface="Arial" panose="020B0604020202020204" pitchFamily="34" charset="0"/>
                <a:cs typeface="Arial" panose="020B0604020202020204" pitchFamily="34" charset="0"/>
              </a:rPr>
              <a:t>aller</a:t>
            </a:r>
            <a:endParaRPr lang="es-ES_tradnl" altLang="es-MX" sz="1200" dirty="0">
              <a:latin typeface="Arial" panose="020B0604020202020204" pitchFamily="34" charset="0"/>
              <a:cs typeface="Arial" panose="020B0604020202020204" pitchFamily="34" charset="0"/>
            </a:endParaRPr>
          </a:p>
          <a:p>
            <a:pPr eaLnBrk="1" hangingPunct="1"/>
            <a:r>
              <a:rPr lang="es-ES" altLang="es-MX" sz="1200" b="1" dirty="0">
                <a:latin typeface="Arial" panose="020B0604020202020204" pitchFamily="34" charset="0"/>
                <a:cs typeface="Arial" panose="020B0604020202020204" pitchFamily="34" charset="0"/>
              </a:rPr>
              <a:t>Carácter de la Unidad de Aprendizaje: </a:t>
            </a:r>
            <a:r>
              <a:rPr lang="es-ES" altLang="es-MX" sz="1200" dirty="0">
                <a:latin typeface="Arial" panose="020B0604020202020204" pitchFamily="34" charset="0"/>
                <a:cs typeface="Arial" panose="020B0604020202020204" pitchFamily="34" charset="0"/>
              </a:rPr>
              <a:t>O</a:t>
            </a:r>
            <a:r>
              <a:rPr lang="es-ES" altLang="es-MX" sz="1200" dirty="0" smtClean="0">
                <a:latin typeface="Arial" panose="020B0604020202020204" pitchFamily="34" charset="0"/>
                <a:cs typeface="Arial" panose="020B0604020202020204" pitchFamily="34" charset="0"/>
              </a:rPr>
              <a:t>bligatoria</a:t>
            </a:r>
            <a:endParaRPr lang="es-ES_tradnl" altLang="es-MX" sz="1200" dirty="0">
              <a:latin typeface="Arial" panose="020B0604020202020204" pitchFamily="34" charset="0"/>
              <a:cs typeface="Arial" panose="020B0604020202020204" pitchFamily="34" charset="0"/>
            </a:endParaRPr>
          </a:p>
          <a:p>
            <a:pPr eaLnBrk="1" hangingPunct="1"/>
            <a:r>
              <a:rPr lang="es-ES" altLang="es-MX" sz="1200" b="1" dirty="0">
                <a:latin typeface="Arial" panose="020B0604020202020204" pitchFamily="34" charset="0"/>
                <a:cs typeface="Arial" panose="020B0604020202020204" pitchFamily="34" charset="0"/>
              </a:rPr>
              <a:t>Núcleo de Formación: </a:t>
            </a:r>
            <a:r>
              <a:rPr lang="es-ES_tradnl" altLang="es-MX" sz="1200" dirty="0" smtClean="0">
                <a:latin typeface="Arial" panose="020B0604020202020204" pitchFamily="34" charset="0"/>
                <a:cs typeface="Arial" panose="020B0604020202020204" pitchFamily="34" charset="0"/>
              </a:rPr>
              <a:t>Sustantivo</a:t>
            </a:r>
          </a:p>
          <a:p>
            <a:pPr eaLnBrk="1" hangingPunct="1"/>
            <a:r>
              <a:rPr lang="es-ES_tradnl" altLang="es-MX" sz="1200" b="1" dirty="0" smtClean="0">
                <a:latin typeface="Arial" panose="020B0604020202020204" pitchFamily="34" charset="0"/>
                <a:cs typeface="Arial" panose="020B0604020202020204" pitchFamily="34" charset="0"/>
              </a:rPr>
              <a:t>Área curricular: </a:t>
            </a:r>
            <a:r>
              <a:rPr lang="es-ES_tradnl" altLang="es-MX" sz="1200" dirty="0" smtClean="0">
                <a:latin typeface="Arial" panose="020B0604020202020204" pitchFamily="34" charset="0"/>
                <a:cs typeface="Arial" panose="020B0604020202020204" pitchFamily="34" charset="0"/>
              </a:rPr>
              <a:t>Pensamiento lógico matemático</a:t>
            </a:r>
            <a:endParaRPr lang="es-ES_tradnl" altLang="es-MX" sz="1200" dirty="0">
              <a:latin typeface="Arial" panose="020B0604020202020204" pitchFamily="34" charset="0"/>
              <a:cs typeface="Arial" panose="020B0604020202020204" pitchFamily="34" charset="0"/>
            </a:endParaRPr>
          </a:p>
          <a:p>
            <a:pPr eaLnBrk="1" hangingPunct="1"/>
            <a:r>
              <a:rPr lang="es-ES" altLang="es-MX" sz="1200" b="1" dirty="0">
                <a:latin typeface="Arial" panose="020B0604020202020204" pitchFamily="34" charset="0"/>
                <a:cs typeface="Arial" panose="020B0604020202020204" pitchFamily="34" charset="0"/>
              </a:rPr>
              <a:t>Modalidad: </a:t>
            </a:r>
            <a:r>
              <a:rPr lang="es-ES" altLang="es-MX" sz="1200" dirty="0" smtClean="0">
                <a:latin typeface="Arial" panose="020B0604020202020204" pitchFamily="34" charset="0"/>
                <a:cs typeface="Arial" panose="020B0604020202020204" pitchFamily="34" charset="0"/>
              </a:rPr>
              <a:t>Escolarizada. Sistema flexible</a:t>
            </a:r>
            <a:endParaRPr lang="es-ES_tradnl" altLang="es-MX" sz="1200" dirty="0">
              <a:latin typeface="Arial" panose="020B0604020202020204" pitchFamily="34" charset="0"/>
              <a:cs typeface="Arial" panose="020B0604020202020204" pitchFamily="34" charset="0"/>
            </a:endParaRPr>
          </a:p>
          <a:p>
            <a:pPr eaLnBrk="1" hangingPunct="1"/>
            <a:r>
              <a:rPr lang="es-ES" altLang="es-MX" sz="1200" b="1" dirty="0" smtClean="0">
                <a:latin typeface="Arial" panose="020B0604020202020204" pitchFamily="34" charset="0"/>
                <a:cs typeface="Arial" panose="020B0604020202020204" pitchFamily="34" charset="0"/>
              </a:rPr>
              <a:t>Formación: </a:t>
            </a:r>
            <a:r>
              <a:rPr lang="es-ES_tradnl" altLang="es-MX" sz="1200" dirty="0" smtClean="0">
                <a:latin typeface="Arial" panose="020B0604020202020204" pitchFamily="34" charset="0"/>
                <a:cs typeface="Arial" panose="020B0604020202020204" pitchFamily="34" charset="0"/>
              </a:rPr>
              <a:t>Ninguna</a:t>
            </a:r>
          </a:p>
          <a:p>
            <a:pPr eaLnBrk="1" hangingPunct="1"/>
            <a:r>
              <a:rPr lang="es-ES_tradnl" altLang="es-MX" sz="1200" b="1" dirty="0" smtClean="0">
                <a:latin typeface="Arial" panose="020B0604020202020204" pitchFamily="34" charset="0"/>
                <a:cs typeface="Arial" panose="020B0604020202020204" pitchFamily="34" charset="0"/>
              </a:rPr>
              <a:t>Formación equivalente: </a:t>
            </a:r>
            <a:r>
              <a:rPr lang="es-ES_tradnl" altLang="es-MX" sz="1200" dirty="0" smtClean="0">
                <a:latin typeface="Arial" panose="020B0604020202020204" pitchFamily="34" charset="0"/>
                <a:cs typeface="Arial" panose="020B0604020202020204" pitchFamily="34" charset="0"/>
              </a:rPr>
              <a:t>Ninguna</a:t>
            </a:r>
            <a:endParaRPr lang="es-ES_tradnl" altLang="es-MX" sz="1200" dirty="0">
              <a:latin typeface="Arial" panose="020B0604020202020204" pitchFamily="34" charset="0"/>
              <a:cs typeface="Arial" panose="020B0604020202020204" pitchFamily="34" charset="0"/>
            </a:endParaRPr>
          </a:p>
          <a:p>
            <a:pPr eaLnBrk="1" hangingPunct="1"/>
            <a:r>
              <a:rPr lang="es-ES" altLang="es-MX" sz="1200" b="1" dirty="0">
                <a:latin typeface="Arial" panose="020B0604020202020204" pitchFamily="34" charset="0"/>
                <a:cs typeface="Arial" panose="020B0604020202020204" pitchFamily="34" charset="0"/>
              </a:rPr>
              <a:t>Programas educativos en donde se imparte:</a:t>
            </a:r>
            <a:endParaRPr lang="es-ES_tradnl" altLang="es-MX" sz="1200" b="1" dirty="0">
              <a:latin typeface="Arial" panose="020B0604020202020204" pitchFamily="34" charset="0"/>
              <a:cs typeface="Arial" panose="020B0604020202020204" pitchFamily="34" charset="0"/>
            </a:endParaRPr>
          </a:p>
          <a:p>
            <a:pPr eaLnBrk="1" hangingPunct="1"/>
            <a:r>
              <a:rPr lang="es-ES" altLang="es-MX" sz="1200" dirty="0">
                <a:latin typeface="Arial" panose="020B0604020202020204" pitchFamily="34" charset="0"/>
                <a:cs typeface="Arial" panose="020B0604020202020204" pitchFamily="34" charset="0"/>
              </a:rPr>
              <a:t>Licenciatura en Diseño </a:t>
            </a:r>
            <a:r>
              <a:rPr lang="es-ES" altLang="es-MX" sz="1200" dirty="0" smtClean="0">
                <a:latin typeface="Arial" panose="020B0604020202020204" pitchFamily="34" charset="0"/>
                <a:cs typeface="Arial" panose="020B0604020202020204" pitchFamily="34" charset="0"/>
              </a:rPr>
              <a:t>Industrial, </a:t>
            </a:r>
            <a:r>
              <a:rPr lang="es-ES" altLang="es-MX" sz="1200" dirty="0">
                <a:latin typeface="Arial" panose="020B0604020202020204" pitchFamily="34" charset="0"/>
                <a:cs typeface="Arial" panose="020B0604020202020204" pitchFamily="34" charset="0"/>
              </a:rPr>
              <a:t>Facultad de Arquitectura y Diseño, Centro Universitario UAEM Valle de Chalco y Zumpango</a:t>
            </a:r>
            <a:r>
              <a:rPr lang="es-ES" altLang="es-MX" sz="1400" dirty="0">
                <a:latin typeface="Arial" panose="020B0604020202020204" pitchFamily="34" charset="0"/>
                <a:cs typeface="Arial" panose="020B0604020202020204" pitchFamily="34" charset="0"/>
              </a:rPr>
              <a:t>.</a:t>
            </a:r>
            <a:endParaRPr lang="es-ES_tradnl" altLang="es-MX" sz="1400" dirty="0">
              <a:latin typeface="Arial" panose="020B0604020202020204" pitchFamily="34" charset="0"/>
              <a:cs typeface="Arial" panose="020B0604020202020204" pitchFamily="34" charset="0"/>
            </a:endParaRPr>
          </a:p>
          <a:p>
            <a:pPr eaLnBrk="1" hangingPunct="1"/>
            <a:r>
              <a:rPr lang="es-ES" altLang="es-MX" sz="1200" dirty="0">
                <a:latin typeface="Consolas" panose="020B0609020204030204" pitchFamily="49" charset="0"/>
                <a:cs typeface="Consolas" panose="020B0609020204030204" pitchFamily="49" charset="0"/>
              </a:rPr>
              <a:t> </a:t>
            </a:r>
            <a:endParaRPr lang="es-ES_tradnl" altLang="es-MX" sz="1200" dirty="0">
              <a:latin typeface="Consolas" panose="020B0609020204030204" pitchFamily="49" charset="0"/>
              <a:cs typeface="Consolas" panose="020B0609020204030204" pitchFamily="49" charset="0"/>
            </a:endParaRPr>
          </a:p>
          <a:p>
            <a:pPr eaLnBrk="1" hangingPunct="1"/>
            <a:endParaRPr lang="es-ES" altLang="es-MX" sz="1000" dirty="0"/>
          </a:p>
        </p:txBody>
      </p:sp>
      <p:sp>
        <p:nvSpPr>
          <p:cNvPr id="8" name="CuadroTexto 7"/>
          <p:cNvSpPr txBox="1"/>
          <p:nvPr/>
        </p:nvSpPr>
        <p:spPr>
          <a:xfrm>
            <a:off x="5377546" y="6345659"/>
            <a:ext cx="3249180" cy="276999"/>
          </a:xfrm>
          <a:prstGeom prst="rect">
            <a:avLst/>
          </a:prstGeom>
          <a:noFill/>
        </p:spPr>
        <p:txBody>
          <a:bodyPr wrap="square" rtlCol="0">
            <a:spAutoFit/>
          </a:bodyPr>
          <a:lstStyle/>
          <a:p>
            <a:r>
              <a:rPr lang="es-ES" sz="1200" b="1" dirty="0" smtClean="0">
                <a:latin typeface="Arial"/>
                <a:cs typeface="Arial"/>
              </a:rPr>
              <a:t>Autor: Dr. Omar Eduardo Sánchez Estrada</a:t>
            </a:r>
            <a:endParaRPr lang="es-ES" sz="1200" b="1" dirty="0">
              <a:latin typeface="Arial"/>
              <a:cs typeface="Arial"/>
            </a:endParaRPr>
          </a:p>
        </p:txBody>
      </p:sp>
      <p:sp>
        <p:nvSpPr>
          <p:cNvPr id="10" name="Text Box 6"/>
          <p:cNvSpPr txBox="1">
            <a:spLocks noChangeArrowheads="1"/>
          </p:cNvSpPr>
          <p:nvPr/>
        </p:nvSpPr>
        <p:spPr bwMode="auto">
          <a:xfrm>
            <a:off x="1336274" y="81394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4" name="Imagen 13" descr="Captura de pantalla 2018-09-24 a las 13.52.10.png"/>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46000"/>
                    </a14:imgEffect>
                  </a14:imgLayer>
                </a14:imgProps>
              </a:ext>
              <a:ext uri="{28A0092B-C50C-407E-A947-70E740481C1C}">
                <a14:useLocalDpi xmlns:a14="http://schemas.microsoft.com/office/drawing/2010/main" val="0"/>
              </a:ext>
            </a:extLst>
          </a:blip>
          <a:srcRect r="10444"/>
          <a:stretch/>
        </p:blipFill>
        <p:spPr>
          <a:xfrm>
            <a:off x="3187012" y="3946768"/>
            <a:ext cx="1092514" cy="2325077"/>
          </a:xfrm>
          <a:prstGeom prst="rect">
            <a:avLst/>
          </a:prstGeom>
        </p:spPr>
      </p:pic>
    </p:spTree>
    <p:extLst>
      <p:ext uri="{BB962C8B-B14F-4D97-AF65-F5344CB8AC3E}">
        <p14:creationId xmlns:p14="http://schemas.microsoft.com/office/powerpoint/2010/main" val="2272843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stretch>
            <a:fillRect/>
          </a:stretch>
        </p:blipFill>
        <p:spPr>
          <a:xfrm>
            <a:off x="5314463" y="1545250"/>
            <a:ext cx="2481384" cy="3495673"/>
          </a:xfrm>
          <a:prstGeom prst="rect">
            <a:avLst/>
          </a:prstGeom>
        </p:spPr>
      </p:pic>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6" name="Rectángulo 5"/>
          <p:cNvSpPr/>
          <p:nvPr/>
        </p:nvSpPr>
        <p:spPr>
          <a:xfrm>
            <a:off x="5216501" y="616411"/>
            <a:ext cx="1159730" cy="369332"/>
          </a:xfrm>
          <a:prstGeom prst="rect">
            <a:avLst/>
          </a:prstGeom>
        </p:spPr>
        <p:txBody>
          <a:bodyPr wrap="none">
            <a:spAutoFit/>
          </a:bodyPr>
          <a:lstStyle/>
          <a:p>
            <a:r>
              <a:rPr lang="es-ES_tradnl" altLang="es-MX" b="1" dirty="0" smtClean="0">
                <a:latin typeface="Arial" panose="020B0604020202020204" pitchFamily="34" charset="0"/>
              </a:rPr>
              <a:t>2.2 Calor</a:t>
            </a:r>
            <a:endParaRPr lang="es-ES_tradnl" altLang="es-MX" b="1" dirty="0">
              <a:latin typeface="Arial" panose="020B0604020202020204" pitchFamily="34" charset="0"/>
            </a:endParaRPr>
          </a:p>
        </p:txBody>
      </p:sp>
      <p:sp>
        <p:nvSpPr>
          <p:cNvPr id="8" name="CuadroTexto 7"/>
          <p:cNvSpPr txBox="1"/>
          <p:nvPr/>
        </p:nvSpPr>
        <p:spPr>
          <a:xfrm>
            <a:off x="1191847" y="1641232"/>
            <a:ext cx="2217615" cy="2062103"/>
          </a:xfrm>
          <a:prstGeom prst="rect">
            <a:avLst/>
          </a:prstGeom>
          <a:noFill/>
        </p:spPr>
        <p:txBody>
          <a:bodyPr wrap="square" rtlCol="0">
            <a:spAutoFit/>
          </a:bodyPr>
          <a:lstStyle/>
          <a:p>
            <a:r>
              <a:rPr lang="es-ES" sz="1600" dirty="0" smtClean="0">
                <a:latin typeface="Arial"/>
                <a:cs typeface="Arial"/>
              </a:rPr>
              <a:t>Factor ambiental </a:t>
            </a:r>
            <a:r>
              <a:rPr lang="es-ES" sz="1600" b="1" dirty="0" smtClean="0">
                <a:latin typeface="Arial"/>
                <a:cs typeface="Arial"/>
              </a:rPr>
              <a:t>“calor” </a:t>
            </a:r>
            <a:r>
              <a:rPr lang="es-ES" sz="1600" dirty="0" smtClean="0">
                <a:latin typeface="Arial"/>
                <a:cs typeface="Arial"/>
              </a:rPr>
              <a:t>derivado de las altas temperaturas, como por el calor que genera el cuerpo en actividades físicas intensas.</a:t>
            </a:r>
            <a:endParaRPr lang="es-ES" sz="1600" dirty="0">
              <a:latin typeface="Arial"/>
              <a:cs typeface="Arial"/>
            </a:endParaRPr>
          </a:p>
        </p:txBody>
      </p:sp>
      <p:sp>
        <p:nvSpPr>
          <p:cNvPr id="10" name="Flecha derecha 9"/>
          <p:cNvSpPr/>
          <p:nvPr/>
        </p:nvSpPr>
        <p:spPr>
          <a:xfrm>
            <a:off x="3712308" y="2481384"/>
            <a:ext cx="2334846" cy="244230"/>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6017845" y="2383693"/>
            <a:ext cx="3487615" cy="646331"/>
          </a:xfrm>
          <a:prstGeom prst="rect">
            <a:avLst/>
          </a:prstGeom>
          <a:noFill/>
        </p:spPr>
        <p:txBody>
          <a:bodyPr wrap="square" rtlCol="0">
            <a:spAutoFit/>
          </a:bodyPr>
          <a:lstStyle/>
          <a:p>
            <a:r>
              <a:rPr lang="es-ES" b="1" dirty="0" smtClean="0">
                <a:solidFill>
                  <a:srgbClr val="000000"/>
                </a:solidFill>
                <a:latin typeface="Arial"/>
                <a:cs typeface="Arial"/>
              </a:rPr>
              <a:t>Estrés térmico </a:t>
            </a:r>
          </a:p>
          <a:p>
            <a:endParaRPr lang="es-ES" dirty="0">
              <a:solidFill>
                <a:srgbClr val="000000"/>
              </a:solidFill>
              <a:latin typeface="Arial"/>
              <a:cs typeface="Arial"/>
            </a:endParaRPr>
          </a:p>
        </p:txBody>
      </p:sp>
      <p:sp>
        <p:nvSpPr>
          <p:cNvPr id="13" name="CuadroTexto 12"/>
          <p:cNvSpPr txBox="1"/>
          <p:nvPr/>
        </p:nvSpPr>
        <p:spPr>
          <a:xfrm>
            <a:off x="5988539" y="3507154"/>
            <a:ext cx="1953846" cy="1200329"/>
          </a:xfrm>
          <a:prstGeom prst="rect">
            <a:avLst/>
          </a:prstGeom>
          <a:noFill/>
        </p:spPr>
        <p:txBody>
          <a:bodyPr wrap="square" rtlCol="0">
            <a:spAutoFit/>
          </a:bodyPr>
          <a:lstStyle/>
          <a:p>
            <a:r>
              <a:rPr lang="es-ES" dirty="0" smtClean="0">
                <a:latin typeface="Arial"/>
                <a:cs typeface="Arial"/>
              </a:rPr>
              <a:t>Especialmente peligroso en </a:t>
            </a:r>
            <a:r>
              <a:rPr lang="es-ES" b="1" dirty="0" smtClean="0">
                <a:latin typeface="Arial"/>
                <a:cs typeface="Arial"/>
              </a:rPr>
              <a:t>trabajos al aire </a:t>
            </a:r>
            <a:r>
              <a:rPr lang="es-ES" dirty="0" smtClean="0">
                <a:latin typeface="Arial"/>
                <a:cs typeface="Arial"/>
              </a:rPr>
              <a:t>libre.</a:t>
            </a:r>
            <a:endParaRPr lang="es-ES" dirty="0">
              <a:latin typeface="Arial"/>
              <a:cs typeface="Arial"/>
            </a:endParaRPr>
          </a:p>
        </p:txBody>
      </p:sp>
      <p:sp>
        <p:nvSpPr>
          <p:cNvPr id="14" name="Rectángulo 13"/>
          <p:cNvSpPr/>
          <p:nvPr/>
        </p:nvSpPr>
        <p:spPr>
          <a:xfrm>
            <a:off x="3785930" y="4164955"/>
            <a:ext cx="184666" cy="461665"/>
          </a:xfrm>
          <a:prstGeom prst="rect">
            <a:avLst/>
          </a:prstGeom>
        </p:spPr>
        <p:txBody>
          <a:bodyPr wrap="none">
            <a:spAutoFit/>
          </a:bodyPr>
          <a:lstStyle/>
          <a:p>
            <a:r>
              <a:rPr lang="es-ES" sz="3600" b="1" baseline="30000" dirty="0">
                <a:solidFill>
                  <a:srgbClr val="B9161D"/>
                </a:solidFill>
                <a:latin typeface="Helvetica"/>
              </a:rPr>
              <a:t> </a:t>
            </a:r>
            <a:endParaRPr lang="es-ES" dirty="0"/>
          </a:p>
        </p:txBody>
      </p:sp>
      <p:sp>
        <p:nvSpPr>
          <p:cNvPr id="17" name="Rectángulo 16"/>
          <p:cNvSpPr/>
          <p:nvPr/>
        </p:nvSpPr>
        <p:spPr>
          <a:xfrm>
            <a:off x="1494693" y="4112067"/>
            <a:ext cx="2588846" cy="1528623"/>
          </a:xfrm>
          <a:prstGeom prst="rect">
            <a:avLst/>
          </a:prstGeom>
        </p:spPr>
        <p:txBody>
          <a:bodyPr wrap="square">
            <a:spAutoFit/>
          </a:bodyPr>
          <a:lstStyle/>
          <a:p>
            <a:pPr marL="342900" indent="-342900">
              <a:buFont typeface="Arial"/>
              <a:buChar char="•"/>
            </a:pPr>
            <a:r>
              <a:rPr lang="es-ES_tradnl" sz="2000" baseline="30000" dirty="0">
                <a:latin typeface="Arial"/>
                <a:cs typeface="Arial"/>
              </a:rPr>
              <a:t>E</a:t>
            </a:r>
            <a:r>
              <a:rPr lang="es-ES_tradnl" sz="2000" baseline="30000" dirty="0" smtClean="0">
                <a:latin typeface="Arial"/>
                <a:cs typeface="Arial"/>
              </a:rPr>
              <a:t>rupción </a:t>
            </a:r>
            <a:r>
              <a:rPr lang="es-ES_tradnl" sz="2000" baseline="30000" dirty="0">
                <a:latin typeface="Arial"/>
                <a:cs typeface="Arial"/>
              </a:rPr>
              <a:t>en la piel, </a:t>
            </a:r>
            <a:endParaRPr lang="es-ES_tradnl" sz="2000" baseline="30000" dirty="0" smtClean="0">
              <a:latin typeface="Arial"/>
              <a:cs typeface="Arial"/>
            </a:endParaRPr>
          </a:p>
          <a:p>
            <a:pPr marL="342900" indent="-342900">
              <a:buFont typeface="Arial"/>
              <a:buChar char="•"/>
            </a:pPr>
            <a:r>
              <a:rPr lang="es-ES_tradnl" sz="2000" baseline="30000" dirty="0">
                <a:latin typeface="Arial"/>
                <a:cs typeface="Arial"/>
              </a:rPr>
              <a:t>E</a:t>
            </a:r>
            <a:r>
              <a:rPr lang="es-ES_tradnl" sz="2000" baseline="30000" dirty="0" smtClean="0">
                <a:latin typeface="Arial"/>
                <a:cs typeface="Arial"/>
              </a:rPr>
              <a:t>dema </a:t>
            </a:r>
            <a:r>
              <a:rPr lang="es-ES_tradnl" sz="2000" baseline="30000" dirty="0">
                <a:latin typeface="Arial"/>
                <a:cs typeface="Arial"/>
              </a:rPr>
              <a:t>en las </a:t>
            </a:r>
            <a:r>
              <a:rPr lang="es-ES_tradnl" sz="2000" baseline="30000" dirty="0" smtClean="0">
                <a:latin typeface="Arial"/>
                <a:cs typeface="Arial"/>
              </a:rPr>
              <a:t>extremidades </a:t>
            </a:r>
          </a:p>
          <a:p>
            <a:pPr marL="342900" indent="-342900">
              <a:buFont typeface="Arial"/>
              <a:buChar char="•"/>
            </a:pPr>
            <a:r>
              <a:rPr lang="es-ES_tradnl" sz="2000" baseline="30000" dirty="0" smtClean="0">
                <a:latin typeface="Arial"/>
                <a:cs typeface="Arial"/>
              </a:rPr>
              <a:t>Quemaduras </a:t>
            </a:r>
          </a:p>
          <a:p>
            <a:pPr marL="342900" indent="-342900">
              <a:buFont typeface="Arial"/>
              <a:buChar char="•"/>
            </a:pPr>
            <a:r>
              <a:rPr lang="es-ES_tradnl" sz="2000" baseline="30000" dirty="0" smtClean="0">
                <a:latin typeface="Arial"/>
                <a:cs typeface="Arial"/>
              </a:rPr>
              <a:t>Calambres musculares</a:t>
            </a:r>
          </a:p>
          <a:p>
            <a:pPr marL="342900" indent="-342900">
              <a:buFont typeface="Arial"/>
              <a:buChar char="•"/>
            </a:pPr>
            <a:r>
              <a:rPr lang="es-ES_tradnl" sz="2000" baseline="30000" dirty="0" smtClean="0">
                <a:latin typeface="Arial"/>
                <a:cs typeface="Arial"/>
              </a:rPr>
              <a:t>Deshidratación</a:t>
            </a:r>
          </a:p>
          <a:p>
            <a:pPr marL="342900" indent="-342900">
              <a:buFont typeface="Arial"/>
              <a:buChar char="•"/>
            </a:pPr>
            <a:r>
              <a:rPr lang="es-ES_tradnl" sz="2000" baseline="30000" dirty="0">
                <a:latin typeface="Arial"/>
                <a:cs typeface="Arial"/>
              </a:rPr>
              <a:t>A</a:t>
            </a:r>
            <a:r>
              <a:rPr lang="es-ES_tradnl" sz="2000" baseline="30000" dirty="0" smtClean="0">
                <a:latin typeface="Arial"/>
                <a:cs typeface="Arial"/>
              </a:rPr>
              <a:t>gotamiento</a:t>
            </a:r>
            <a:r>
              <a:rPr lang="es-ES_tradnl" sz="2000" baseline="30000" dirty="0">
                <a:latin typeface="Arial"/>
                <a:cs typeface="Arial"/>
              </a:rPr>
              <a:t>, etc.</a:t>
            </a:r>
            <a:endParaRPr lang="es-ES" sz="2000" dirty="0">
              <a:latin typeface="Arial"/>
              <a:cs typeface="Arial"/>
            </a:endParaRPr>
          </a:p>
        </p:txBody>
      </p:sp>
      <p:sp>
        <p:nvSpPr>
          <p:cNvPr id="18" name="Flecha izquierda 17"/>
          <p:cNvSpPr/>
          <p:nvPr/>
        </p:nvSpPr>
        <p:spPr>
          <a:xfrm>
            <a:off x="3604846" y="4581769"/>
            <a:ext cx="2159000" cy="224693"/>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9" name="Imagen 18" descr="Captura de pantalla 2018-09-24 a las 12.36.26.png"/>
          <p:cNvPicPr>
            <a:picLocks noChangeAspect="1"/>
          </p:cNvPicPr>
          <p:nvPr/>
        </p:nvPicPr>
        <p:blipFill rotWithShape="1">
          <a:blip r:embed="rId3">
            <a:extLst>
              <a:ext uri="{BEBA8EAE-BF5A-486C-A8C5-ECC9F3942E4B}">
                <a14:imgProps xmlns:a14="http://schemas.microsoft.com/office/drawing/2010/main">
                  <a14:imgLayer r:embed="rId4">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20"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CuadroTexto 1"/>
          <p:cNvSpPr txBox="1"/>
          <p:nvPr/>
        </p:nvSpPr>
        <p:spPr>
          <a:xfrm>
            <a:off x="3653692" y="2110155"/>
            <a:ext cx="1563077" cy="369332"/>
          </a:xfrm>
          <a:prstGeom prst="rect">
            <a:avLst/>
          </a:prstGeom>
          <a:noFill/>
        </p:spPr>
        <p:txBody>
          <a:bodyPr wrap="square" rtlCol="0">
            <a:spAutoFit/>
          </a:bodyPr>
          <a:lstStyle/>
          <a:p>
            <a:r>
              <a:rPr lang="es-ES" dirty="0" smtClean="0">
                <a:latin typeface="Arial"/>
                <a:cs typeface="Arial"/>
              </a:rPr>
              <a:t>Se estimula</a:t>
            </a:r>
            <a:endParaRPr lang="es-ES" dirty="0">
              <a:latin typeface="Arial"/>
              <a:cs typeface="Arial"/>
            </a:endParaRPr>
          </a:p>
        </p:txBody>
      </p:sp>
      <p:sp>
        <p:nvSpPr>
          <p:cNvPr id="4" name="CuadroTexto 3"/>
          <p:cNvSpPr txBox="1"/>
          <p:nvPr/>
        </p:nvSpPr>
        <p:spPr>
          <a:xfrm>
            <a:off x="3878386" y="4357077"/>
            <a:ext cx="1738922" cy="307777"/>
          </a:xfrm>
          <a:prstGeom prst="rect">
            <a:avLst/>
          </a:prstGeom>
          <a:noFill/>
        </p:spPr>
        <p:txBody>
          <a:bodyPr wrap="square" rtlCol="0">
            <a:spAutoFit/>
          </a:bodyPr>
          <a:lstStyle/>
          <a:p>
            <a:r>
              <a:rPr lang="es-ES" sz="1400" dirty="0" smtClean="0">
                <a:latin typeface="Arial"/>
                <a:cs typeface="Arial"/>
              </a:rPr>
              <a:t>Afectaciones</a:t>
            </a:r>
            <a:endParaRPr lang="es-ES" sz="1400" dirty="0">
              <a:latin typeface="Arial"/>
              <a:cs typeface="Arial"/>
            </a:endParaRPr>
          </a:p>
        </p:txBody>
      </p:sp>
      <p:sp>
        <p:nvSpPr>
          <p:cNvPr id="16" name="CuadroTexto 15"/>
          <p:cNvSpPr txBox="1"/>
          <p:nvPr/>
        </p:nvSpPr>
        <p:spPr>
          <a:xfrm>
            <a:off x="1555454" y="5629553"/>
            <a:ext cx="1923925" cy="307777"/>
          </a:xfrm>
          <a:prstGeom prst="rect">
            <a:avLst/>
          </a:prstGeom>
          <a:noFill/>
        </p:spPr>
        <p:txBody>
          <a:bodyPr wrap="none" rtlCol="0">
            <a:spAutoFit/>
          </a:bodyPr>
          <a:lstStyle/>
          <a:p>
            <a:r>
              <a:rPr lang="es-MX" sz="1400" dirty="0" smtClean="0">
                <a:latin typeface="Arial" panose="020B0604020202020204" pitchFamily="34" charset="0"/>
                <a:cs typeface="Arial" panose="020B0604020202020204" pitchFamily="34" charset="0"/>
              </a:rPr>
              <a:t>(</a:t>
            </a:r>
            <a:r>
              <a:rPr lang="es-MX" sz="1400" dirty="0" err="1" smtClean="0">
                <a:latin typeface="Arial" panose="020B0604020202020204" pitchFamily="34" charset="0"/>
                <a:cs typeface="Arial" panose="020B0604020202020204" pitchFamily="34" charset="0"/>
              </a:rPr>
              <a:t>Mondelo</a:t>
            </a:r>
            <a:r>
              <a:rPr lang="es-MX" sz="1400" dirty="0" smtClean="0">
                <a:latin typeface="Arial" panose="020B0604020202020204" pitchFamily="34" charset="0"/>
                <a:cs typeface="Arial" panose="020B0604020202020204" pitchFamily="34" charset="0"/>
              </a:rPr>
              <a:t>, et. al 2004)</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3383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Imagen 4" descr="Captura de pantalla 2014-04-30 a las 08.55.42.png"/>
          <p:cNvPicPr>
            <a:picLocks noChangeAspect="1"/>
          </p:cNvPicPr>
          <p:nvPr/>
        </p:nvPicPr>
        <p:blipFill rotWithShape="1">
          <a:blip r:embed="rId4">
            <a:extLst>
              <a:ext uri="{28A0092B-C50C-407E-A947-70E740481C1C}">
                <a14:useLocalDpi xmlns:a14="http://schemas.microsoft.com/office/drawing/2010/main" val="0"/>
              </a:ext>
            </a:extLst>
          </a:blip>
          <a:srcRect l="27715" r="61861"/>
          <a:stretch/>
        </p:blipFill>
        <p:spPr>
          <a:xfrm>
            <a:off x="5021385" y="1653178"/>
            <a:ext cx="830384" cy="3679808"/>
          </a:xfrm>
          <a:prstGeom prst="rect">
            <a:avLst/>
          </a:prstGeom>
        </p:spPr>
      </p:pic>
      <p:sp>
        <p:nvSpPr>
          <p:cNvPr id="2" name="CuadroTexto 1"/>
          <p:cNvSpPr txBox="1"/>
          <p:nvPr/>
        </p:nvSpPr>
        <p:spPr>
          <a:xfrm>
            <a:off x="1342699" y="1710009"/>
            <a:ext cx="4767384" cy="523220"/>
          </a:xfrm>
          <a:prstGeom prst="rect">
            <a:avLst/>
          </a:prstGeom>
          <a:noFill/>
        </p:spPr>
        <p:txBody>
          <a:bodyPr wrap="square" rtlCol="0">
            <a:spAutoFit/>
          </a:bodyPr>
          <a:lstStyle/>
          <a:p>
            <a:r>
              <a:rPr lang="es-ES" sz="1400" dirty="0" smtClean="0">
                <a:latin typeface="Arial"/>
                <a:cs typeface="Arial"/>
              </a:rPr>
              <a:t>Golpe de calor. Piel caliente y seca; t&gt;40 ºC</a:t>
            </a:r>
          </a:p>
          <a:p>
            <a:r>
              <a:rPr lang="es-ES" sz="1400" dirty="0" smtClean="0">
                <a:latin typeface="Arial"/>
                <a:cs typeface="Arial"/>
              </a:rPr>
              <a:t>Convulsiones, </a:t>
            </a:r>
            <a:r>
              <a:rPr lang="es-ES" sz="1400" dirty="0" smtClean="0">
                <a:latin typeface="Arial"/>
                <a:cs typeface="Arial"/>
              </a:rPr>
              <a:t>coma.</a:t>
            </a:r>
            <a:endParaRPr lang="es-ES" sz="1400" dirty="0">
              <a:latin typeface="Arial"/>
              <a:cs typeface="Arial"/>
            </a:endParaRPr>
          </a:p>
        </p:txBody>
      </p:sp>
      <p:sp>
        <p:nvSpPr>
          <p:cNvPr id="7" name="CuadroTexto 6"/>
          <p:cNvSpPr txBox="1"/>
          <p:nvPr/>
        </p:nvSpPr>
        <p:spPr>
          <a:xfrm>
            <a:off x="1354731" y="2528102"/>
            <a:ext cx="4767384" cy="307777"/>
          </a:xfrm>
          <a:prstGeom prst="rect">
            <a:avLst/>
          </a:prstGeom>
          <a:noFill/>
        </p:spPr>
        <p:txBody>
          <a:bodyPr wrap="square" rtlCol="0">
            <a:spAutoFit/>
          </a:bodyPr>
          <a:lstStyle/>
          <a:p>
            <a:r>
              <a:rPr lang="es-ES" sz="1400" dirty="0" smtClean="0">
                <a:latin typeface="Arial"/>
                <a:cs typeface="Arial"/>
              </a:rPr>
              <a:t>Lesiones </a:t>
            </a:r>
            <a:r>
              <a:rPr lang="es-ES" sz="1400" dirty="0" smtClean="0">
                <a:latin typeface="Arial"/>
                <a:cs typeface="Arial"/>
              </a:rPr>
              <a:t>cerebrales.</a:t>
            </a:r>
            <a:endParaRPr lang="es-ES" sz="1400" dirty="0">
              <a:latin typeface="Arial"/>
              <a:cs typeface="Arial"/>
            </a:endParaRPr>
          </a:p>
        </p:txBody>
      </p:sp>
      <p:sp>
        <p:nvSpPr>
          <p:cNvPr id="8" name="CuadroTexto 7"/>
          <p:cNvSpPr txBox="1"/>
          <p:nvPr/>
        </p:nvSpPr>
        <p:spPr>
          <a:xfrm>
            <a:off x="1731108" y="2981570"/>
            <a:ext cx="4767384" cy="400110"/>
          </a:xfrm>
          <a:prstGeom prst="rect">
            <a:avLst/>
          </a:prstGeom>
          <a:noFill/>
        </p:spPr>
        <p:txBody>
          <a:bodyPr wrap="square" rtlCol="0">
            <a:spAutoFit/>
          </a:bodyPr>
          <a:lstStyle/>
          <a:p>
            <a:r>
              <a:rPr lang="es-ES" sz="2000" b="1" dirty="0" smtClean="0">
                <a:latin typeface="Arial"/>
                <a:cs typeface="Arial"/>
              </a:rPr>
              <a:t>Normal</a:t>
            </a:r>
            <a:endParaRPr lang="es-ES" sz="2000" b="1" dirty="0">
              <a:latin typeface="Arial"/>
              <a:cs typeface="Arial"/>
            </a:endParaRPr>
          </a:p>
        </p:txBody>
      </p:sp>
      <p:sp>
        <p:nvSpPr>
          <p:cNvPr id="9" name="CuadroTexto 8"/>
          <p:cNvSpPr txBox="1"/>
          <p:nvPr/>
        </p:nvSpPr>
        <p:spPr>
          <a:xfrm>
            <a:off x="1378795" y="3498542"/>
            <a:ext cx="4767384" cy="307777"/>
          </a:xfrm>
          <a:prstGeom prst="rect">
            <a:avLst/>
          </a:prstGeom>
          <a:noFill/>
        </p:spPr>
        <p:txBody>
          <a:bodyPr wrap="square" rtlCol="0">
            <a:spAutoFit/>
          </a:bodyPr>
          <a:lstStyle/>
          <a:p>
            <a:r>
              <a:rPr lang="es-ES" sz="1400" dirty="0" smtClean="0">
                <a:latin typeface="Arial"/>
                <a:cs typeface="Arial"/>
              </a:rPr>
              <a:t>Sensación frío, </a:t>
            </a:r>
            <a:r>
              <a:rPr lang="es-ES" sz="1400" dirty="0" smtClean="0">
                <a:latin typeface="Arial"/>
                <a:cs typeface="Arial"/>
              </a:rPr>
              <a:t>tirita.</a:t>
            </a:r>
            <a:endParaRPr lang="es-ES" sz="1400" dirty="0">
              <a:latin typeface="Arial"/>
              <a:cs typeface="Arial"/>
            </a:endParaRPr>
          </a:p>
        </p:txBody>
      </p:sp>
      <p:sp>
        <p:nvSpPr>
          <p:cNvPr id="10" name="CuadroTexto 9"/>
          <p:cNvSpPr txBox="1"/>
          <p:nvPr/>
        </p:nvSpPr>
        <p:spPr>
          <a:xfrm>
            <a:off x="1355812" y="4053686"/>
            <a:ext cx="4767384" cy="523220"/>
          </a:xfrm>
          <a:prstGeom prst="rect">
            <a:avLst/>
          </a:prstGeom>
          <a:noFill/>
        </p:spPr>
        <p:txBody>
          <a:bodyPr wrap="square" rtlCol="0">
            <a:spAutoFit/>
          </a:bodyPr>
          <a:lstStyle/>
          <a:p>
            <a:r>
              <a:rPr lang="es-ES" sz="1400" dirty="0" smtClean="0">
                <a:latin typeface="Arial"/>
                <a:cs typeface="Arial"/>
              </a:rPr>
              <a:t>Hipotermia: </a:t>
            </a:r>
            <a:r>
              <a:rPr lang="es-ES" sz="1400" dirty="0">
                <a:latin typeface="Arial"/>
                <a:cs typeface="Arial"/>
              </a:rPr>
              <a:t>b</a:t>
            </a:r>
            <a:r>
              <a:rPr lang="es-ES" sz="1400" dirty="0" smtClean="0">
                <a:latin typeface="Arial"/>
                <a:cs typeface="Arial"/>
              </a:rPr>
              <a:t>radicardia, hipotensión</a:t>
            </a:r>
          </a:p>
          <a:p>
            <a:r>
              <a:rPr lang="es-ES" sz="1400" dirty="0" smtClean="0">
                <a:latin typeface="Arial"/>
                <a:cs typeface="Arial"/>
              </a:rPr>
              <a:t>somnolencia, apatía, musculatura </a:t>
            </a:r>
            <a:r>
              <a:rPr lang="es-ES" sz="1400" dirty="0" smtClean="0">
                <a:latin typeface="Arial"/>
                <a:cs typeface="Arial"/>
              </a:rPr>
              <a:t>rígida.  </a:t>
            </a:r>
            <a:endParaRPr lang="es-ES" sz="1400" dirty="0">
              <a:latin typeface="Arial"/>
              <a:cs typeface="Arial"/>
            </a:endParaRPr>
          </a:p>
        </p:txBody>
      </p:sp>
      <p:sp>
        <p:nvSpPr>
          <p:cNvPr id="11" name="CuadroTexto 10"/>
          <p:cNvSpPr txBox="1"/>
          <p:nvPr/>
        </p:nvSpPr>
        <p:spPr>
          <a:xfrm>
            <a:off x="1390827" y="4798420"/>
            <a:ext cx="4767384" cy="307777"/>
          </a:xfrm>
          <a:prstGeom prst="rect">
            <a:avLst/>
          </a:prstGeom>
          <a:noFill/>
        </p:spPr>
        <p:txBody>
          <a:bodyPr wrap="square" rtlCol="0">
            <a:spAutoFit/>
          </a:bodyPr>
          <a:lstStyle/>
          <a:p>
            <a:r>
              <a:rPr lang="es-ES" sz="1400" dirty="0" smtClean="0">
                <a:latin typeface="Arial"/>
                <a:cs typeface="Arial"/>
              </a:rPr>
              <a:t>Musculatura relajada, falla función </a:t>
            </a:r>
            <a:r>
              <a:rPr lang="es-ES" sz="1400" dirty="0" smtClean="0">
                <a:latin typeface="Arial"/>
                <a:cs typeface="Arial"/>
              </a:rPr>
              <a:t>respiratoria.</a:t>
            </a:r>
            <a:endParaRPr lang="es-ES" sz="1400" dirty="0">
              <a:latin typeface="Arial"/>
              <a:cs typeface="Arial"/>
            </a:endParaRPr>
          </a:p>
        </p:txBody>
      </p:sp>
      <p:sp>
        <p:nvSpPr>
          <p:cNvPr id="4" name="Abrir llave 3"/>
          <p:cNvSpPr/>
          <p:nvPr/>
        </p:nvSpPr>
        <p:spPr>
          <a:xfrm>
            <a:off x="5050691" y="3858847"/>
            <a:ext cx="166077" cy="84992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pic>
        <p:nvPicPr>
          <p:cNvPr id="12" name="Imagen 11"/>
          <p:cNvPicPr>
            <a:picLocks noChangeAspect="1"/>
          </p:cNvPicPr>
          <p:nvPr/>
        </p:nvPicPr>
        <p:blipFill rotWithShape="1">
          <a:blip r:embed="rId5"/>
          <a:srcRect l="28717" r="24103"/>
          <a:stretch/>
        </p:blipFill>
        <p:spPr>
          <a:xfrm>
            <a:off x="5939692" y="2078891"/>
            <a:ext cx="2090616" cy="2481471"/>
          </a:xfrm>
          <a:prstGeom prst="rect">
            <a:avLst/>
          </a:prstGeom>
        </p:spPr>
      </p:pic>
      <p:sp>
        <p:nvSpPr>
          <p:cNvPr id="16" name="CuadroTexto 15"/>
          <p:cNvSpPr txBox="1"/>
          <p:nvPr/>
        </p:nvSpPr>
        <p:spPr>
          <a:xfrm>
            <a:off x="5954714" y="4582989"/>
            <a:ext cx="2218482" cy="5078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a:t>
            </a:r>
          </a:p>
          <a:p>
            <a:r>
              <a:rPr lang="es-MX" sz="900" dirty="0" smtClean="0">
                <a:solidFill>
                  <a:srgbClr val="000000"/>
                </a:solidFill>
                <a:latin typeface="Arial"/>
                <a:cs typeface="Arial"/>
              </a:rPr>
              <a:t> </a:t>
            </a:r>
            <a:r>
              <a:rPr lang="es-ES_tradnl" sz="900" dirty="0" err="1">
                <a:solidFill>
                  <a:srgbClr val="000000"/>
                </a:solidFill>
                <a:latin typeface="Arial"/>
                <a:cs typeface="Arial"/>
              </a:rPr>
              <a:t>https</a:t>
            </a:r>
            <a:r>
              <a:rPr lang="es-ES_tradnl" sz="900" dirty="0">
                <a:solidFill>
                  <a:srgbClr val="000000"/>
                </a:solidFill>
                <a:latin typeface="Arial"/>
                <a:cs typeface="Arial"/>
              </a:rPr>
              <a:t>://</a:t>
            </a:r>
            <a:r>
              <a:rPr lang="es-ES_tradnl" sz="900" dirty="0" err="1">
                <a:solidFill>
                  <a:srgbClr val="000000"/>
                </a:solidFill>
                <a:latin typeface="Arial"/>
                <a:cs typeface="Arial"/>
              </a:rPr>
              <a:t>tn.com.ar</a:t>
            </a:r>
            <a:r>
              <a:rPr lang="es-ES_tradnl" sz="900" dirty="0">
                <a:solidFill>
                  <a:srgbClr val="000000"/>
                </a:solidFill>
                <a:latin typeface="Arial"/>
                <a:cs typeface="Arial"/>
              </a:rPr>
              <a:t>/</a:t>
            </a:r>
            <a:r>
              <a:rPr lang="es-ES_tradnl" sz="900" dirty="0" err="1">
                <a:solidFill>
                  <a:srgbClr val="000000"/>
                </a:solidFill>
                <a:latin typeface="Arial"/>
                <a:cs typeface="Arial"/>
              </a:rPr>
              <a:t>economia</a:t>
            </a:r>
            <a:r>
              <a:rPr lang="es-ES_tradnl" sz="900" dirty="0">
                <a:solidFill>
                  <a:srgbClr val="000000"/>
                </a:solidFill>
                <a:latin typeface="Arial"/>
                <a:cs typeface="Arial"/>
              </a:rPr>
              <a:t>/</a:t>
            </a:r>
            <a:r>
              <a:rPr lang="es-ES_tradnl" sz="900" dirty="0" err="1">
                <a:solidFill>
                  <a:srgbClr val="000000"/>
                </a:solidFill>
                <a:latin typeface="Arial"/>
                <a:cs typeface="Arial"/>
              </a:rPr>
              <a:t>indec</a:t>
            </a:r>
            <a:r>
              <a:rPr lang="es-ES_tradnl" sz="900" dirty="0">
                <a:solidFill>
                  <a:srgbClr val="000000"/>
                </a:solidFill>
                <a:latin typeface="Arial"/>
                <a:cs typeface="Arial"/>
              </a:rPr>
              <a:t>-</a:t>
            </a:r>
            <a:r>
              <a:rPr lang="es-ES_tradnl" sz="900" dirty="0" smtClean="0">
                <a:solidFill>
                  <a:srgbClr val="000000"/>
                </a:solidFill>
                <a:latin typeface="Arial"/>
                <a:cs typeface="Arial"/>
              </a:rPr>
              <a:t>se</a:t>
            </a:r>
          </a:p>
          <a:p>
            <a:r>
              <a:rPr lang="es-ES_tradnl" sz="900" dirty="0" smtClean="0">
                <a:solidFill>
                  <a:srgbClr val="000000"/>
                </a:solidFill>
                <a:latin typeface="Arial"/>
                <a:cs typeface="Arial"/>
              </a:rPr>
              <a:t>-</a:t>
            </a:r>
            <a:r>
              <a:rPr lang="es-ES_tradnl" sz="900" dirty="0">
                <a:solidFill>
                  <a:srgbClr val="000000"/>
                </a:solidFill>
                <a:latin typeface="Arial"/>
                <a:cs typeface="Arial"/>
              </a:rPr>
              <a:t>crearon-700-mil-puestos-de-trabaj</a:t>
            </a:r>
            <a:endParaRPr lang="es-MX" sz="900" dirty="0" smtClean="0">
              <a:solidFill>
                <a:srgbClr val="000000"/>
              </a:solidFill>
              <a:latin typeface="Arial"/>
              <a:cs typeface="Arial"/>
            </a:endParaRPr>
          </a:p>
        </p:txBody>
      </p:sp>
      <p:sp>
        <p:nvSpPr>
          <p:cNvPr id="18" name="CuadroTexto 17"/>
          <p:cNvSpPr txBox="1"/>
          <p:nvPr/>
        </p:nvSpPr>
        <p:spPr>
          <a:xfrm>
            <a:off x="1354731" y="4990434"/>
            <a:ext cx="1923925" cy="307777"/>
          </a:xfrm>
          <a:prstGeom prst="rect">
            <a:avLst/>
          </a:prstGeom>
          <a:noFill/>
        </p:spPr>
        <p:txBody>
          <a:bodyPr wrap="none" rtlCol="0">
            <a:spAutoFit/>
          </a:bodyPr>
          <a:lstStyle/>
          <a:p>
            <a:r>
              <a:rPr lang="es-MX" sz="1400" dirty="0" smtClean="0">
                <a:latin typeface="Arial" panose="020B0604020202020204" pitchFamily="34" charset="0"/>
                <a:cs typeface="Arial" panose="020B0604020202020204" pitchFamily="34" charset="0"/>
              </a:rPr>
              <a:t>(</a:t>
            </a:r>
            <a:r>
              <a:rPr lang="es-MX" sz="1400" dirty="0" err="1" smtClean="0">
                <a:latin typeface="Arial" panose="020B0604020202020204" pitchFamily="34" charset="0"/>
                <a:cs typeface="Arial" panose="020B0604020202020204" pitchFamily="34" charset="0"/>
              </a:rPr>
              <a:t>Mondelo</a:t>
            </a:r>
            <a:r>
              <a:rPr lang="es-MX" sz="1400" dirty="0" smtClean="0">
                <a:latin typeface="Arial" panose="020B0604020202020204" pitchFamily="34" charset="0"/>
                <a:cs typeface="Arial" panose="020B0604020202020204" pitchFamily="34" charset="0"/>
              </a:rPr>
              <a:t>, et. al 2004)</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1569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16" name="CuadroTexto 15"/>
          <p:cNvSpPr txBox="1"/>
          <p:nvPr/>
        </p:nvSpPr>
        <p:spPr>
          <a:xfrm>
            <a:off x="1519476" y="4817451"/>
            <a:ext cx="2282671" cy="369332"/>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 </a:t>
            </a:r>
          </a:p>
          <a:p>
            <a:r>
              <a:rPr lang="es-ES_tradnl" sz="900" dirty="0">
                <a:solidFill>
                  <a:srgbClr val="000000"/>
                </a:solidFill>
                <a:latin typeface="Arial"/>
                <a:cs typeface="Arial"/>
              </a:rPr>
              <a:t>http://</a:t>
            </a:r>
            <a:r>
              <a:rPr lang="es-ES_tradnl" sz="900" dirty="0" err="1">
                <a:solidFill>
                  <a:srgbClr val="000000"/>
                </a:solidFill>
                <a:latin typeface="Arial"/>
                <a:cs typeface="Arial"/>
              </a:rPr>
              <a:t>www.alimentacion-sana.org</a:t>
            </a:r>
            <a:r>
              <a:rPr lang="es-ES_tradnl" sz="900" dirty="0">
                <a:solidFill>
                  <a:srgbClr val="000000"/>
                </a:solidFill>
                <a:latin typeface="Arial"/>
                <a:cs typeface="Arial"/>
              </a:rPr>
              <a:t>/</a:t>
            </a:r>
            <a:endParaRPr lang="es-MX" sz="900" dirty="0">
              <a:solidFill>
                <a:srgbClr val="000000"/>
              </a:solidFill>
              <a:hlinkClick r:id="rId2"/>
            </a:endParaRPr>
          </a:p>
        </p:txBody>
      </p:sp>
      <p:sp>
        <p:nvSpPr>
          <p:cNvPr id="5" name="CuadroTexto 4"/>
          <p:cNvSpPr txBox="1"/>
          <p:nvPr/>
        </p:nvSpPr>
        <p:spPr>
          <a:xfrm>
            <a:off x="1777994" y="1904992"/>
            <a:ext cx="2378588" cy="923330"/>
          </a:xfrm>
          <a:prstGeom prst="rect">
            <a:avLst/>
          </a:prstGeom>
          <a:solidFill>
            <a:srgbClr val="FF0000"/>
          </a:solidFill>
        </p:spPr>
        <p:txBody>
          <a:bodyPr wrap="none" rtlCol="0">
            <a:spAutoFit/>
          </a:bodyPr>
          <a:lstStyle/>
          <a:p>
            <a:r>
              <a:rPr lang="es-ES" dirty="0" smtClean="0">
                <a:latin typeface="Arial"/>
                <a:cs typeface="Arial"/>
              </a:rPr>
              <a:t>Temperatura corporal </a:t>
            </a:r>
          </a:p>
          <a:p>
            <a:r>
              <a:rPr lang="es-ES" dirty="0" smtClean="0">
                <a:latin typeface="Arial"/>
                <a:cs typeface="Arial"/>
              </a:rPr>
              <a:t>supera </a:t>
            </a:r>
            <a:r>
              <a:rPr lang="it-IT" dirty="0" smtClean="0">
                <a:latin typeface="Arial"/>
                <a:cs typeface="Arial"/>
              </a:rPr>
              <a:t>40,6 </a:t>
            </a:r>
            <a:r>
              <a:rPr lang="it-IT" baseline="30000" dirty="0" smtClean="0">
                <a:latin typeface="Arial"/>
                <a:cs typeface="Arial"/>
              </a:rPr>
              <a:t>º</a:t>
            </a:r>
            <a:r>
              <a:rPr lang="it-IT" dirty="0" smtClean="0">
                <a:latin typeface="Arial"/>
                <a:cs typeface="Arial"/>
              </a:rPr>
              <a:t>c </a:t>
            </a:r>
            <a:endParaRPr lang="it-IT" dirty="0"/>
          </a:p>
          <a:p>
            <a:endParaRPr lang="es-ES" dirty="0"/>
          </a:p>
        </p:txBody>
      </p:sp>
      <p:sp>
        <p:nvSpPr>
          <p:cNvPr id="6" name="CuadroTexto 5"/>
          <p:cNvSpPr txBox="1"/>
          <p:nvPr/>
        </p:nvSpPr>
        <p:spPr>
          <a:xfrm>
            <a:off x="4982307" y="2461846"/>
            <a:ext cx="3048000" cy="1200329"/>
          </a:xfrm>
          <a:prstGeom prst="rect">
            <a:avLst/>
          </a:prstGeom>
          <a:noFill/>
        </p:spPr>
        <p:txBody>
          <a:bodyPr wrap="square" rtlCol="0">
            <a:spAutoFit/>
          </a:bodyPr>
          <a:lstStyle/>
          <a:p>
            <a:r>
              <a:rPr lang="es-ES_tradnl" dirty="0">
                <a:latin typeface="Arial"/>
                <a:cs typeface="Arial"/>
              </a:rPr>
              <a:t>Mortal entre el 15 % y 25 % de los casos. </a:t>
            </a:r>
          </a:p>
          <a:p>
            <a:endParaRPr lang="it-IT" dirty="0"/>
          </a:p>
          <a:p>
            <a:endParaRPr lang="es-ES" dirty="0"/>
          </a:p>
        </p:txBody>
      </p:sp>
      <p:pic>
        <p:nvPicPr>
          <p:cNvPr id="7" name="Imagen 6"/>
          <p:cNvPicPr>
            <a:picLocks noChangeAspect="1"/>
          </p:cNvPicPr>
          <p:nvPr/>
        </p:nvPicPr>
        <p:blipFill>
          <a:blip r:embed="rId3"/>
          <a:stretch>
            <a:fillRect/>
          </a:stretch>
        </p:blipFill>
        <p:spPr>
          <a:xfrm>
            <a:off x="427886" y="2711936"/>
            <a:ext cx="3323492" cy="2038100"/>
          </a:xfrm>
          <a:prstGeom prst="rect">
            <a:avLst/>
          </a:prstGeom>
        </p:spPr>
      </p:pic>
      <p:pic>
        <p:nvPicPr>
          <p:cNvPr id="8" name="Imagen 7"/>
          <p:cNvPicPr>
            <a:picLocks noChangeAspect="1"/>
          </p:cNvPicPr>
          <p:nvPr/>
        </p:nvPicPr>
        <p:blipFill rotWithShape="1">
          <a:blip r:embed="rId4"/>
          <a:srcRect l="4074" t="4469" r="2567" b="6383"/>
          <a:stretch/>
        </p:blipFill>
        <p:spPr>
          <a:xfrm>
            <a:off x="4855307" y="3301999"/>
            <a:ext cx="2842847" cy="2159000"/>
          </a:xfrm>
          <a:prstGeom prst="rect">
            <a:avLst/>
          </a:prstGeom>
        </p:spPr>
      </p:pic>
      <p:sp>
        <p:nvSpPr>
          <p:cNvPr id="11" name="CuadroTexto 10"/>
          <p:cNvSpPr txBox="1"/>
          <p:nvPr/>
        </p:nvSpPr>
        <p:spPr>
          <a:xfrm>
            <a:off x="4876190" y="5458312"/>
            <a:ext cx="2282671" cy="5078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 </a:t>
            </a:r>
          </a:p>
          <a:p>
            <a:r>
              <a:rPr lang="es-ES_tradnl" sz="900" dirty="0" err="1">
                <a:solidFill>
                  <a:srgbClr val="000000"/>
                </a:solidFill>
                <a:latin typeface="Arial"/>
                <a:cs typeface="Arial"/>
              </a:rPr>
              <a:t>https</a:t>
            </a:r>
            <a:r>
              <a:rPr lang="es-ES_tradnl" sz="900" dirty="0">
                <a:solidFill>
                  <a:srgbClr val="000000"/>
                </a:solidFill>
                <a:latin typeface="Arial"/>
                <a:cs typeface="Arial"/>
              </a:rPr>
              <a:t>://</a:t>
            </a:r>
            <a:r>
              <a:rPr lang="es-ES_tradnl" sz="900" dirty="0" err="1">
                <a:solidFill>
                  <a:srgbClr val="000000"/>
                </a:solidFill>
                <a:latin typeface="Arial"/>
                <a:cs typeface="Arial"/>
              </a:rPr>
              <a:t>www.google.com.mx</a:t>
            </a:r>
            <a:r>
              <a:rPr lang="es-ES_tradnl" sz="900" dirty="0">
                <a:solidFill>
                  <a:srgbClr val="000000"/>
                </a:solidFill>
                <a:latin typeface="Arial"/>
                <a:cs typeface="Arial"/>
              </a:rPr>
              <a:t>/</a:t>
            </a:r>
            <a:r>
              <a:rPr lang="es-ES_tradnl" sz="900" dirty="0" err="1">
                <a:solidFill>
                  <a:srgbClr val="000000"/>
                </a:solidFill>
                <a:latin typeface="Arial"/>
                <a:cs typeface="Arial"/>
              </a:rPr>
              <a:t>search?q</a:t>
            </a:r>
            <a:r>
              <a:rPr lang="es-ES_tradnl" sz="900" dirty="0" smtClean="0">
                <a:solidFill>
                  <a:srgbClr val="000000"/>
                </a:solidFill>
                <a:latin typeface="Arial"/>
                <a:cs typeface="Arial"/>
              </a:rPr>
              <a:t>=</a:t>
            </a:r>
          </a:p>
          <a:p>
            <a:r>
              <a:rPr lang="es-ES_tradnl" sz="900" dirty="0" err="1" smtClean="0">
                <a:solidFill>
                  <a:srgbClr val="000000"/>
                </a:solidFill>
                <a:latin typeface="Arial"/>
                <a:cs typeface="Arial"/>
              </a:rPr>
              <a:t>personas</a:t>
            </a:r>
            <a:r>
              <a:rPr lang="es-ES_tradnl" sz="900" dirty="0" err="1">
                <a:solidFill>
                  <a:srgbClr val="000000"/>
                </a:solidFill>
                <a:latin typeface="Arial"/>
                <a:cs typeface="Arial"/>
              </a:rPr>
              <a:t>+con+golpes+de+calor</a:t>
            </a:r>
            <a:endParaRPr lang="es-MX" sz="900" dirty="0">
              <a:solidFill>
                <a:srgbClr val="000000"/>
              </a:solidFill>
              <a:hlinkClick r:id="rId2"/>
            </a:endParaRPr>
          </a:p>
        </p:txBody>
      </p:sp>
      <p:sp>
        <p:nvSpPr>
          <p:cNvPr id="2" name="CuadroTexto 1"/>
          <p:cNvSpPr txBox="1"/>
          <p:nvPr/>
        </p:nvSpPr>
        <p:spPr>
          <a:xfrm>
            <a:off x="3966308" y="869462"/>
            <a:ext cx="3008923" cy="369332"/>
          </a:xfrm>
          <a:prstGeom prst="rect">
            <a:avLst/>
          </a:prstGeom>
          <a:noFill/>
        </p:spPr>
        <p:txBody>
          <a:bodyPr wrap="square" rtlCol="0">
            <a:spAutoFit/>
          </a:bodyPr>
          <a:lstStyle/>
          <a:p>
            <a:r>
              <a:rPr lang="es-ES" dirty="0" smtClean="0">
                <a:latin typeface="Arial"/>
                <a:cs typeface="Arial"/>
              </a:rPr>
              <a:t>“El golpe de calor”</a:t>
            </a:r>
            <a:endParaRPr lang="es-ES" dirty="0">
              <a:latin typeface="Arial"/>
              <a:cs typeface="Arial"/>
            </a:endParaRPr>
          </a:p>
        </p:txBody>
      </p:sp>
      <p:cxnSp>
        <p:nvCxnSpPr>
          <p:cNvPr id="9" name="Conector recto de flecha 8"/>
          <p:cNvCxnSpPr/>
          <p:nvPr/>
        </p:nvCxnSpPr>
        <p:spPr>
          <a:xfrm flipH="1">
            <a:off x="2764692" y="1328615"/>
            <a:ext cx="1397000" cy="6056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a:off x="4161692" y="1318846"/>
            <a:ext cx="889000" cy="10941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47380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graphicFrame>
        <p:nvGraphicFramePr>
          <p:cNvPr id="13" name="Tabla 12"/>
          <p:cNvGraphicFramePr>
            <a:graphicFrameLocks noGrp="1"/>
          </p:cNvGraphicFramePr>
          <p:nvPr>
            <p:extLst>
              <p:ext uri="{D42A27DB-BD31-4B8C-83A1-F6EECF244321}">
                <p14:modId xmlns:p14="http://schemas.microsoft.com/office/powerpoint/2010/main" val="919012481"/>
              </p:ext>
            </p:extLst>
          </p:nvPr>
        </p:nvGraphicFramePr>
        <p:xfrm>
          <a:off x="1514231" y="1406769"/>
          <a:ext cx="6096000" cy="4699000"/>
        </p:xfrm>
        <a:graphic>
          <a:graphicData uri="http://schemas.openxmlformats.org/drawingml/2006/table">
            <a:tbl>
              <a:tblPr firstRow="1" bandRow="1">
                <a:tableStyleId>{21E4AEA4-8DFA-4A89-87EB-49C32662AFE0}</a:tableStyleId>
              </a:tblPr>
              <a:tblGrid>
                <a:gridCol w="3048000"/>
                <a:gridCol w="3048000"/>
              </a:tblGrid>
              <a:tr h="370840">
                <a:tc gridSpan="2">
                  <a:txBody>
                    <a:bodyPr/>
                    <a:lstStyle/>
                    <a:p>
                      <a:pPr algn="ctr"/>
                      <a:r>
                        <a:rPr lang="es-ES" dirty="0" smtClean="0">
                          <a:solidFill>
                            <a:schemeClr val="tx1"/>
                          </a:solidFill>
                        </a:rPr>
                        <a:t>Golpe de calor </a:t>
                      </a:r>
                      <a:endParaRPr lang="es-ES" dirty="0">
                        <a:solidFill>
                          <a:schemeClr val="tx1"/>
                        </a:solidFill>
                        <a:latin typeface="Arial"/>
                        <a:cs typeface="Arial"/>
                      </a:endParaRPr>
                    </a:p>
                  </a:txBody>
                  <a:tcPr/>
                </a:tc>
                <a:tc hMerge="1">
                  <a:txBody>
                    <a:bodyPr/>
                    <a:lstStyle/>
                    <a:p>
                      <a:endParaRPr lang="es-ES" dirty="0"/>
                    </a:p>
                  </a:txBody>
                  <a:tcPr/>
                </a:tc>
              </a:tr>
              <a:tr h="370840">
                <a:tc>
                  <a:txBody>
                    <a:bodyPr/>
                    <a:lstStyle/>
                    <a:p>
                      <a:r>
                        <a:rPr lang="es-ES" sz="1400" dirty="0" smtClean="0">
                          <a:solidFill>
                            <a:srgbClr val="FF0000"/>
                          </a:solidFill>
                          <a:latin typeface="Arial"/>
                          <a:cs typeface="Arial"/>
                        </a:rPr>
                        <a:t>Síntomas</a:t>
                      </a:r>
                      <a:r>
                        <a:rPr lang="es-ES" sz="1400" baseline="0" dirty="0" smtClean="0">
                          <a:solidFill>
                            <a:srgbClr val="FF0000"/>
                          </a:solidFill>
                          <a:latin typeface="Arial"/>
                          <a:cs typeface="Arial"/>
                        </a:rPr>
                        <a:t> generales </a:t>
                      </a:r>
                      <a:endParaRPr lang="es-ES" sz="1400" dirty="0">
                        <a:solidFill>
                          <a:srgbClr val="FF0000"/>
                        </a:solidFill>
                        <a:latin typeface="Arial"/>
                        <a:cs typeface="Arial"/>
                      </a:endParaRPr>
                    </a:p>
                  </a:txBody>
                  <a:tcPr/>
                </a:tc>
                <a:tc>
                  <a:txBody>
                    <a:bodyPr/>
                    <a:lstStyle/>
                    <a:p>
                      <a:r>
                        <a:rPr lang="es-ES" sz="1400" dirty="0" smtClean="0">
                          <a:latin typeface="Arial"/>
                          <a:cs typeface="Arial"/>
                        </a:rPr>
                        <a:t>Temperatura interna superior a los 40,6 </a:t>
                      </a:r>
                      <a:r>
                        <a:rPr lang="es-ES" sz="1400" dirty="0" err="1" smtClean="0">
                          <a:latin typeface="Arial"/>
                          <a:cs typeface="Arial"/>
                        </a:rPr>
                        <a:t>ºC</a:t>
                      </a:r>
                      <a:endParaRPr lang="es-ES" sz="1400" dirty="0" smtClean="0">
                        <a:latin typeface="Arial"/>
                        <a:cs typeface="Arial"/>
                      </a:endParaRPr>
                    </a:p>
                    <a:p>
                      <a:endParaRPr lang="es-ES" sz="1400" dirty="0" smtClean="0">
                        <a:latin typeface="Arial"/>
                        <a:cs typeface="Arial"/>
                      </a:endParaRPr>
                    </a:p>
                    <a:p>
                      <a:r>
                        <a:rPr lang="es-ES" sz="1400" dirty="0" smtClean="0">
                          <a:latin typeface="Arial"/>
                          <a:cs typeface="Arial"/>
                        </a:rPr>
                        <a:t>Taquicardia</a:t>
                      </a:r>
                    </a:p>
                    <a:p>
                      <a:endParaRPr lang="es-ES" sz="1400" dirty="0" smtClean="0">
                        <a:latin typeface="Arial"/>
                        <a:cs typeface="Arial"/>
                      </a:endParaRPr>
                    </a:p>
                    <a:p>
                      <a:r>
                        <a:rPr lang="es-ES" sz="1400" dirty="0" smtClean="0">
                          <a:latin typeface="Arial"/>
                          <a:cs typeface="Arial"/>
                        </a:rPr>
                        <a:t>Respiración agitada</a:t>
                      </a:r>
                    </a:p>
                    <a:p>
                      <a:endParaRPr lang="es-ES" sz="1400" dirty="0" smtClean="0">
                        <a:latin typeface="Arial"/>
                        <a:cs typeface="Arial"/>
                      </a:endParaRPr>
                    </a:p>
                    <a:p>
                      <a:r>
                        <a:rPr lang="es-ES" sz="1400" dirty="0" smtClean="0">
                          <a:latin typeface="Arial"/>
                          <a:cs typeface="Arial"/>
                        </a:rPr>
                        <a:t>Cefalea</a:t>
                      </a:r>
                    </a:p>
                    <a:p>
                      <a:endParaRPr lang="es-ES" sz="1400" dirty="0" smtClean="0">
                        <a:latin typeface="Arial"/>
                        <a:cs typeface="Arial"/>
                      </a:endParaRPr>
                    </a:p>
                    <a:p>
                      <a:r>
                        <a:rPr lang="es-ES" sz="1400" dirty="0" smtClean="0">
                          <a:latin typeface="Arial"/>
                          <a:cs typeface="Arial"/>
                        </a:rPr>
                        <a:t>Náuseas y vómitos</a:t>
                      </a:r>
                      <a:endParaRPr lang="es-ES" sz="1400" dirty="0">
                        <a:latin typeface="Arial"/>
                        <a:cs typeface="Arial"/>
                      </a:endParaRPr>
                    </a:p>
                  </a:txBody>
                  <a:tcPr/>
                </a:tc>
              </a:tr>
              <a:tr h="370840">
                <a:tc>
                  <a:txBody>
                    <a:bodyPr/>
                    <a:lstStyle/>
                    <a:p>
                      <a:r>
                        <a:rPr lang="es-ES" sz="1400" dirty="0" smtClean="0">
                          <a:solidFill>
                            <a:srgbClr val="FF0000"/>
                          </a:solidFill>
                          <a:latin typeface="Arial"/>
                          <a:cs typeface="Arial"/>
                        </a:rPr>
                        <a:t>Síntomas cutáneos</a:t>
                      </a:r>
                      <a:endParaRPr lang="es-ES" sz="1400" dirty="0">
                        <a:solidFill>
                          <a:srgbClr val="FF0000"/>
                        </a:solidFill>
                        <a:latin typeface="Arial"/>
                        <a:cs typeface="Arial"/>
                      </a:endParaRPr>
                    </a:p>
                  </a:txBody>
                  <a:tcPr/>
                </a:tc>
                <a:tc>
                  <a:txBody>
                    <a:bodyPr/>
                    <a:lstStyle/>
                    <a:p>
                      <a:r>
                        <a:rPr lang="es-ES" sz="1400" dirty="0" smtClean="0">
                          <a:latin typeface="Arial"/>
                          <a:cs typeface="Arial"/>
                        </a:rPr>
                        <a:t>Piel </a:t>
                      </a:r>
                      <a:r>
                        <a:rPr lang="es-ES" sz="1400" baseline="0" dirty="0" smtClean="0">
                          <a:latin typeface="Arial"/>
                          <a:cs typeface="Arial"/>
                        </a:rPr>
                        <a:t> seca y caliente</a:t>
                      </a:r>
                    </a:p>
                    <a:p>
                      <a:endParaRPr lang="es-ES" sz="1400" baseline="0" dirty="0" smtClean="0">
                        <a:latin typeface="Arial"/>
                        <a:cs typeface="Arial"/>
                      </a:endParaRPr>
                    </a:p>
                    <a:p>
                      <a:r>
                        <a:rPr lang="es-ES" sz="1400" baseline="0" dirty="0" smtClean="0">
                          <a:latin typeface="Arial"/>
                          <a:cs typeface="Arial"/>
                        </a:rPr>
                        <a:t>Ausencia de sudoración</a:t>
                      </a:r>
                      <a:endParaRPr lang="es-ES" sz="1400" dirty="0">
                        <a:latin typeface="Arial"/>
                        <a:cs typeface="Arial"/>
                      </a:endParaRPr>
                    </a:p>
                  </a:txBody>
                  <a:tcPr/>
                </a:tc>
              </a:tr>
              <a:tr h="370840">
                <a:tc>
                  <a:txBody>
                    <a:bodyPr/>
                    <a:lstStyle/>
                    <a:p>
                      <a:r>
                        <a:rPr lang="es-ES" sz="1400" dirty="0" smtClean="0">
                          <a:solidFill>
                            <a:srgbClr val="FF0000"/>
                          </a:solidFill>
                          <a:latin typeface="Arial"/>
                          <a:cs typeface="Arial"/>
                        </a:rPr>
                        <a:t>Síntomas neurosensoriales</a:t>
                      </a:r>
                      <a:endParaRPr lang="es-ES" sz="1400" dirty="0">
                        <a:solidFill>
                          <a:srgbClr val="FF0000"/>
                        </a:solidFill>
                        <a:latin typeface="Arial"/>
                        <a:cs typeface="Arial"/>
                      </a:endParaRPr>
                    </a:p>
                  </a:txBody>
                  <a:tcPr/>
                </a:tc>
                <a:tc>
                  <a:txBody>
                    <a:bodyPr/>
                    <a:lstStyle/>
                    <a:p>
                      <a:r>
                        <a:rPr lang="es-ES" sz="1400" dirty="0" smtClean="0">
                          <a:latin typeface="Arial"/>
                          <a:cs typeface="Arial"/>
                        </a:rPr>
                        <a:t>Confusión y convulsiones</a:t>
                      </a:r>
                    </a:p>
                    <a:p>
                      <a:endParaRPr lang="es-ES" sz="1400" dirty="0" smtClean="0">
                        <a:latin typeface="Arial"/>
                        <a:cs typeface="Arial"/>
                      </a:endParaRPr>
                    </a:p>
                    <a:p>
                      <a:r>
                        <a:rPr lang="es-ES" sz="1400" dirty="0" smtClean="0">
                          <a:latin typeface="Arial"/>
                          <a:cs typeface="Arial"/>
                        </a:rPr>
                        <a:t>Pérdida de consciencia</a:t>
                      </a:r>
                    </a:p>
                    <a:p>
                      <a:endParaRPr lang="es-ES" sz="1400" dirty="0" smtClean="0">
                        <a:latin typeface="Arial"/>
                        <a:cs typeface="Arial"/>
                      </a:endParaRPr>
                    </a:p>
                    <a:p>
                      <a:r>
                        <a:rPr lang="es-ES" sz="1400" dirty="0" smtClean="0">
                          <a:latin typeface="Arial"/>
                          <a:cs typeface="Arial"/>
                        </a:rPr>
                        <a:t>Pupilas dilatadas</a:t>
                      </a:r>
                    </a:p>
                    <a:p>
                      <a:endParaRPr lang="es-ES" sz="1400" dirty="0">
                        <a:latin typeface="Arial"/>
                        <a:cs typeface="Arial"/>
                      </a:endParaRPr>
                    </a:p>
                  </a:txBody>
                  <a:tcPr/>
                </a:tc>
              </a:tr>
            </a:tbl>
          </a:graphicData>
        </a:graphic>
      </p:graphicFrame>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CuadroTexto 1"/>
          <p:cNvSpPr txBox="1"/>
          <p:nvPr/>
        </p:nvSpPr>
        <p:spPr>
          <a:xfrm>
            <a:off x="1524000" y="830385"/>
            <a:ext cx="3135923" cy="369332"/>
          </a:xfrm>
          <a:prstGeom prst="rect">
            <a:avLst/>
          </a:prstGeom>
          <a:noFill/>
        </p:spPr>
        <p:txBody>
          <a:bodyPr wrap="square" rtlCol="0">
            <a:spAutoFit/>
          </a:bodyPr>
          <a:lstStyle/>
          <a:p>
            <a:r>
              <a:rPr lang="es-ES" b="1" dirty="0" smtClean="0">
                <a:latin typeface="Arial"/>
                <a:cs typeface="Arial"/>
              </a:rPr>
              <a:t>Síntomas</a:t>
            </a:r>
            <a:endParaRPr lang="es-ES" b="1" dirty="0">
              <a:latin typeface="Arial"/>
              <a:cs typeface="Arial"/>
            </a:endParaRPr>
          </a:p>
        </p:txBody>
      </p:sp>
      <p:sp>
        <p:nvSpPr>
          <p:cNvPr id="7" name="CuadroTexto 6"/>
          <p:cNvSpPr txBox="1"/>
          <p:nvPr/>
        </p:nvSpPr>
        <p:spPr>
          <a:xfrm>
            <a:off x="1486971" y="6105769"/>
            <a:ext cx="4006225" cy="253916"/>
          </a:xfrm>
          <a:prstGeom prst="rect">
            <a:avLst/>
          </a:prstGeom>
          <a:noFill/>
        </p:spPr>
        <p:txBody>
          <a:bodyPr wrap="none" rtlCol="0">
            <a:spAutoFit/>
          </a:bodyPr>
          <a:lstStyle/>
          <a:p>
            <a:r>
              <a:rPr lang="es-MX" sz="1050" dirty="0" smtClean="0">
                <a:latin typeface="Arial" panose="020B0604020202020204" pitchFamily="34" charset="0"/>
                <a:cs typeface="Arial" panose="020B0604020202020204" pitchFamily="34" charset="0"/>
              </a:rPr>
              <a:t>(Instituto Nacional de Seguridad e Higiene en el Trabajo (2015) </a:t>
            </a:r>
            <a:endParaRPr lang="es-MX"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163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3" name="Text Box 7"/>
          <p:cNvSpPr txBox="1">
            <a:spLocks noChangeArrowheads="1"/>
          </p:cNvSpPr>
          <p:nvPr/>
        </p:nvSpPr>
        <p:spPr bwMode="auto">
          <a:xfrm>
            <a:off x="1004437" y="6259565"/>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9"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11" name="CuadroTexto 10"/>
          <p:cNvSpPr txBox="1"/>
          <p:nvPr/>
        </p:nvSpPr>
        <p:spPr>
          <a:xfrm>
            <a:off x="5794263" y="6103258"/>
            <a:ext cx="2282671" cy="5078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 </a:t>
            </a:r>
          </a:p>
          <a:p>
            <a:r>
              <a:rPr lang="es-ES_tradnl" sz="900" dirty="0" err="1">
                <a:solidFill>
                  <a:srgbClr val="000000"/>
                </a:solidFill>
                <a:latin typeface="Arial"/>
                <a:cs typeface="Arial"/>
                <a:hlinkClick r:id="rId4"/>
              </a:rPr>
              <a:t>https</a:t>
            </a:r>
            <a:r>
              <a:rPr lang="es-ES_tradnl" sz="900" dirty="0">
                <a:solidFill>
                  <a:srgbClr val="000000"/>
                </a:solidFill>
                <a:latin typeface="Arial"/>
                <a:cs typeface="Arial"/>
                <a:hlinkClick r:id="rId4"/>
              </a:rPr>
              <a:t>://</a:t>
            </a:r>
            <a:r>
              <a:rPr lang="es-ES_tradnl" sz="900" dirty="0" err="1">
                <a:solidFill>
                  <a:srgbClr val="000000"/>
                </a:solidFill>
                <a:latin typeface="Arial"/>
                <a:cs typeface="Arial"/>
                <a:hlinkClick r:id="rId4"/>
              </a:rPr>
              <a:t>www.google.com.mx</a:t>
            </a:r>
            <a:r>
              <a:rPr lang="es-ES_tradnl" sz="900" dirty="0">
                <a:solidFill>
                  <a:srgbClr val="000000"/>
                </a:solidFill>
                <a:latin typeface="Arial"/>
                <a:cs typeface="Arial"/>
                <a:hlinkClick r:id="rId4"/>
              </a:rPr>
              <a:t>/</a:t>
            </a:r>
            <a:r>
              <a:rPr lang="es-ES_tradnl" sz="900" dirty="0" err="1">
                <a:solidFill>
                  <a:srgbClr val="000000"/>
                </a:solidFill>
                <a:latin typeface="Arial"/>
                <a:cs typeface="Arial"/>
                <a:hlinkClick r:id="rId4"/>
              </a:rPr>
              <a:t>search?q</a:t>
            </a:r>
            <a:r>
              <a:rPr lang="es-ES_tradnl" sz="900" dirty="0" smtClean="0">
                <a:solidFill>
                  <a:srgbClr val="000000"/>
                </a:solidFill>
                <a:latin typeface="Arial"/>
                <a:cs typeface="Arial"/>
              </a:rPr>
              <a:t>=</a:t>
            </a:r>
          </a:p>
          <a:p>
            <a:r>
              <a:rPr lang="es-ES" sz="900" dirty="0" smtClean="0">
                <a:solidFill>
                  <a:srgbClr val="000000"/>
                </a:solidFill>
                <a:latin typeface="Arial"/>
                <a:cs typeface="Arial"/>
                <a:hlinkClick r:id="rId5"/>
              </a:rPr>
              <a:t>A</a:t>
            </a:r>
            <a:r>
              <a:rPr lang="es-ES_tradnl" sz="900" dirty="0" smtClean="0">
                <a:solidFill>
                  <a:srgbClr val="000000"/>
                </a:solidFill>
                <a:latin typeface="Arial"/>
                <a:cs typeface="Arial"/>
                <a:hlinkClick r:id="rId5"/>
              </a:rPr>
              <a:t>mbientes+térmicos</a:t>
            </a:r>
            <a:endParaRPr lang="es-MX" sz="900" dirty="0">
              <a:solidFill>
                <a:srgbClr val="000000"/>
              </a:solidFill>
              <a:hlinkClick r:id="rId5"/>
            </a:endParaRPr>
          </a:p>
        </p:txBody>
      </p:sp>
      <p:sp>
        <p:nvSpPr>
          <p:cNvPr id="4" name="Rectángulo 3"/>
          <p:cNvSpPr/>
          <p:nvPr/>
        </p:nvSpPr>
        <p:spPr>
          <a:xfrm>
            <a:off x="257287" y="1139195"/>
            <a:ext cx="4854740" cy="369332"/>
          </a:xfrm>
          <a:prstGeom prst="rect">
            <a:avLst/>
          </a:prstGeom>
        </p:spPr>
        <p:txBody>
          <a:bodyPr wrap="none">
            <a:spAutoFit/>
          </a:bodyPr>
          <a:lstStyle/>
          <a:p>
            <a:pPr lvl="1"/>
            <a:r>
              <a:rPr lang="es-ES_tradnl" b="1" dirty="0">
                <a:latin typeface="Arial"/>
                <a:cs typeface="Arial"/>
              </a:rPr>
              <a:t>2.3 Factores de riesgo en el estrés térmico</a:t>
            </a:r>
          </a:p>
        </p:txBody>
      </p:sp>
      <p:sp>
        <p:nvSpPr>
          <p:cNvPr id="5" name="Rectángulo 4"/>
          <p:cNvSpPr/>
          <p:nvPr/>
        </p:nvSpPr>
        <p:spPr>
          <a:xfrm>
            <a:off x="1874441" y="1841142"/>
            <a:ext cx="3863894" cy="3908762"/>
          </a:xfrm>
          <a:prstGeom prst="rect">
            <a:avLst/>
          </a:prstGeom>
        </p:spPr>
        <p:txBody>
          <a:bodyPr wrap="square">
            <a:spAutoFit/>
          </a:bodyPr>
          <a:lstStyle/>
          <a:p>
            <a:r>
              <a:rPr lang="pt-BR" sz="2400" b="1" baseline="30000" dirty="0">
                <a:solidFill>
                  <a:srgbClr val="FF0000"/>
                </a:solidFill>
                <a:latin typeface="Arial"/>
                <a:cs typeface="Arial"/>
              </a:rPr>
              <a:t>Factores </a:t>
            </a:r>
            <a:r>
              <a:rPr lang="pt-BR" sz="2400" b="1" baseline="30000" dirty="0" smtClean="0">
                <a:solidFill>
                  <a:srgbClr val="FF0000"/>
                </a:solidFill>
                <a:latin typeface="Arial"/>
                <a:cs typeface="Arial"/>
              </a:rPr>
              <a:t>climáticos</a:t>
            </a:r>
          </a:p>
          <a:p>
            <a:pPr marL="342900" indent="-342900">
              <a:buFont typeface="Arial" panose="020B0604020202020204" pitchFamily="34" charset="0"/>
              <a:buChar char="•"/>
            </a:pPr>
            <a:endParaRPr lang="pt-BR" sz="2400" b="1" baseline="30000" dirty="0">
              <a:latin typeface="Arial"/>
              <a:cs typeface="Arial"/>
            </a:endParaRPr>
          </a:p>
          <a:p>
            <a:pPr marL="342900" indent="-342900">
              <a:buFont typeface="Arial" panose="020B0604020202020204" pitchFamily="34" charset="0"/>
              <a:buChar char="•"/>
            </a:pPr>
            <a:r>
              <a:rPr lang="es-ES_tradnl" sz="2400" b="1" baseline="30000" dirty="0" smtClean="0">
                <a:latin typeface="Arial"/>
                <a:cs typeface="Arial"/>
              </a:rPr>
              <a:t>Exposición </a:t>
            </a:r>
            <a:r>
              <a:rPr lang="es-ES_tradnl" sz="2400" baseline="30000" dirty="0">
                <a:latin typeface="Arial"/>
                <a:cs typeface="Arial"/>
              </a:rPr>
              <a:t>a temperaturas y humedades relativas altas</a:t>
            </a:r>
            <a:r>
              <a:rPr lang="es-ES_tradnl" sz="2400" baseline="30000" dirty="0" smtClean="0">
                <a:latin typeface="Arial"/>
                <a:cs typeface="Arial"/>
              </a:rPr>
              <a:t>.</a:t>
            </a:r>
          </a:p>
          <a:p>
            <a:endParaRPr lang="es-ES_tradnl" sz="2400" baseline="30000" dirty="0" smtClean="0">
              <a:latin typeface="Arial"/>
              <a:cs typeface="Arial"/>
            </a:endParaRPr>
          </a:p>
          <a:p>
            <a:pPr marL="342900" indent="-342900">
              <a:buFont typeface="Arial" panose="020B0604020202020204" pitchFamily="34" charset="0"/>
              <a:buChar char="•"/>
            </a:pPr>
            <a:endParaRPr lang="es-ES_tradnl" sz="2400" baseline="30000" dirty="0">
              <a:latin typeface="Arial"/>
              <a:cs typeface="Arial"/>
            </a:endParaRPr>
          </a:p>
          <a:p>
            <a:pPr marL="342900" indent="-342900">
              <a:buFont typeface="Arial" panose="020B0604020202020204" pitchFamily="34" charset="0"/>
              <a:buChar char="•"/>
            </a:pPr>
            <a:r>
              <a:rPr lang="es-ES_tradnl" sz="2400" b="1" baseline="30000" dirty="0" smtClean="0">
                <a:latin typeface="Arial"/>
                <a:cs typeface="Arial"/>
              </a:rPr>
              <a:t>Ventilación </a:t>
            </a:r>
            <a:r>
              <a:rPr lang="es-ES_tradnl" sz="2400" b="1" baseline="30000" dirty="0">
                <a:latin typeface="Arial"/>
                <a:cs typeface="Arial"/>
              </a:rPr>
              <a:t>escasa. </a:t>
            </a:r>
            <a:r>
              <a:rPr lang="es-ES_tradnl" sz="2400" baseline="30000" dirty="0">
                <a:latin typeface="Arial"/>
                <a:cs typeface="Arial"/>
              </a:rPr>
              <a:t>Al aumentar la velocidad del aire, disminuye la sensación de calor porque se facilita </a:t>
            </a:r>
            <a:r>
              <a:rPr lang="es-ES_tradnl" sz="2400" baseline="30000" dirty="0" smtClean="0">
                <a:latin typeface="Arial"/>
                <a:cs typeface="Arial"/>
              </a:rPr>
              <a:t>la pérdida </a:t>
            </a:r>
            <a:r>
              <a:rPr lang="es-ES_tradnl" sz="2400" baseline="30000" dirty="0">
                <a:latin typeface="Arial"/>
                <a:cs typeface="Arial"/>
              </a:rPr>
              <a:t>de calor por convección y por evaporación</a:t>
            </a:r>
            <a:r>
              <a:rPr lang="es-ES_tradnl" sz="2400" baseline="30000" dirty="0" smtClean="0">
                <a:latin typeface="Arial"/>
                <a:cs typeface="Arial"/>
              </a:rPr>
              <a:t>.</a:t>
            </a:r>
          </a:p>
          <a:p>
            <a:endParaRPr lang="es-ES_tradnl" sz="2400" baseline="30000" dirty="0">
              <a:latin typeface="Arial"/>
              <a:cs typeface="Arial"/>
            </a:endParaRPr>
          </a:p>
          <a:p>
            <a:endParaRPr lang="es-ES_tradnl" sz="2400" b="1" baseline="30000" dirty="0">
              <a:latin typeface="Arial"/>
              <a:cs typeface="Arial"/>
            </a:endParaRPr>
          </a:p>
          <a:p>
            <a:pPr marL="342900" indent="-342900">
              <a:buFont typeface="Arial" panose="020B0604020202020204" pitchFamily="34" charset="0"/>
              <a:buChar char="•"/>
            </a:pPr>
            <a:r>
              <a:rPr lang="es-ES_tradnl" sz="2400" b="1" baseline="30000" dirty="0" smtClean="0">
                <a:latin typeface="Arial"/>
                <a:cs typeface="Arial"/>
              </a:rPr>
              <a:t>Exposición </a:t>
            </a:r>
            <a:r>
              <a:rPr lang="es-ES_tradnl" sz="2400" baseline="30000" dirty="0">
                <a:latin typeface="Arial"/>
                <a:cs typeface="Arial"/>
              </a:rPr>
              <a:t>directa a los rayos del sol.</a:t>
            </a:r>
            <a:endParaRPr lang="es-ES" sz="2400" dirty="0">
              <a:latin typeface="Arial"/>
              <a:cs typeface="Arial"/>
            </a:endParaRPr>
          </a:p>
        </p:txBody>
      </p:sp>
      <p:pic>
        <p:nvPicPr>
          <p:cNvPr id="6" name="Imagen 5"/>
          <p:cNvPicPr>
            <a:picLocks noChangeAspect="1"/>
          </p:cNvPicPr>
          <p:nvPr/>
        </p:nvPicPr>
        <p:blipFill>
          <a:blip r:embed="rId6"/>
          <a:stretch>
            <a:fillRect/>
          </a:stretch>
        </p:blipFill>
        <p:spPr>
          <a:xfrm>
            <a:off x="5809955" y="4713428"/>
            <a:ext cx="1938877" cy="1306789"/>
          </a:xfrm>
          <a:prstGeom prst="rect">
            <a:avLst/>
          </a:prstGeom>
        </p:spPr>
      </p:pic>
      <p:pic>
        <p:nvPicPr>
          <p:cNvPr id="7" name="Imagen 6"/>
          <p:cNvPicPr>
            <a:picLocks noChangeAspect="1"/>
          </p:cNvPicPr>
          <p:nvPr/>
        </p:nvPicPr>
        <p:blipFill>
          <a:blip r:embed="rId7"/>
          <a:stretch>
            <a:fillRect/>
          </a:stretch>
        </p:blipFill>
        <p:spPr>
          <a:xfrm>
            <a:off x="5770879" y="3151208"/>
            <a:ext cx="1966465" cy="1303852"/>
          </a:xfrm>
          <a:prstGeom prst="rect">
            <a:avLst/>
          </a:prstGeom>
        </p:spPr>
      </p:pic>
      <p:pic>
        <p:nvPicPr>
          <p:cNvPr id="8" name="Imagen 7"/>
          <p:cNvPicPr>
            <a:picLocks noChangeAspect="1"/>
          </p:cNvPicPr>
          <p:nvPr/>
        </p:nvPicPr>
        <p:blipFill>
          <a:blip r:embed="rId8"/>
          <a:stretch>
            <a:fillRect/>
          </a:stretch>
        </p:blipFill>
        <p:spPr>
          <a:xfrm>
            <a:off x="5782173" y="1410989"/>
            <a:ext cx="1966930" cy="1575111"/>
          </a:xfrm>
          <a:prstGeom prst="rect">
            <a:avLst/>
          </a:prstGeom>
        </p:spPr>
      </p:pic>
    </p:spTree>
    <p:extLst>
      <p:ext uri="{BB962C8B-B14F-4D97-AF65-F5344CB8AC3E}">
        <p14:creationId xmlns:p14="http://schemas.microsoft.com/office/powerpoint/2010/main" val="2075583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3" name="Text Box 7"/>
          <p:cNvSpPr txBox="1">
            <a:spLocks noChangeArrowheads="1"/>
          </p:cNvSpPr>
          <p:nvPr/>
        </p:nvSpPr>
        <p:spPr bwMode="auto">
          <a:xfrm>
            <a:off x="952711" y="6396335"/>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9"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11" name="CuadroTexto 10"/>
          <p:cNvSpPr txBox="1"/>
          <p:nvPr/>
        </p:nvSpPr>
        <p:spPr>
          <a:xfrm>
            <a:off x="5112060" y="5842057"/>
            <a:ext cx="2670229" cy="369332"/>
          </a:xfrm>
          <a:prstGeom prst="rect">
            <a:avLst/>
          </a:prstGeom>
          <a:noFill/>
        </p:spPr>
        <p:txBody>
          <a:bodyPr wrap="none" rtlCol="0">
            <a:spAutoFit/>
          </a:bodyPr>
          <a:lstStyle/>
          <a:p>
            <a:r>
              <a:rPr lang="es-MX" sz="900" dirty="0" smtClean="0">
                <a:solidFill>
                  <a:srgbClr val="000000"/>
                </a:solidFill>
                <a:latin typeface="Arial"/>
                <a:cs typeface="Arial"/>
              </a:rPr>
              <a:t>Imagenes tomadas con fines didácticos de: </a:t>
            </a:r>
          </a:p>
          <a:p>
            <a:r>
              <a:rPr lang="en-US" sz="900" dirty="0">
                <a:solidFill>
                  <a:srgbClr val="000000"/>
                </a:solidFill>
                <a:latin typeface="Arial"/>
                <a:cs typeface="Arial"/>
              </a:rPr>
              <a:t>https://</a:t>
            </a:r>
            <a:r>
              <a:rPr lang="en-US" sz="900" dirty="0" err="1">
                <a:solidFill>
                  <a:srgbClr val="000000"/>
                </a:solidFill>
                <a:latin typeface="Arial"/>
                <a:cs typeface="Arial"/>
              </a:rPr>
              <a:t>www.google.com.mx</a:t>
            </a:r>
            <a:r>
              <a:rPr lang="en-US" sz="900" dirty="0">
                <a:solidFill>
                  <a:srgbClr val="000000"/>
                </a:solidFill>
                <a:latin typeface="Arial"/>
                <a:cs typeface="Arial"/>
              </a:rPr>
              <a:t>/</a:t>
            </a:r>
            <a:r>
              <a:rPr lang="en-US" sz="900" dirty="0" err="1">
                <a:solidFill>
                  <a:srgbClr val="000000"/>
                </a:solidFill>
                <a:latin typeface="Arial"/>
                <a:cs typeface="Arial"/>
              </a:rPr>
              <a:t>search?rlz</a:t>
            </a:r>
            <a:r>
              <a:rPr lang="en-US" sz="900" dirty="0">
                <a:solidFill>
                  <a:srgbClr val="000000"/>
                </a:solidFill>
                <a:latin typeface="Arial"/>
                <a:cs typeface="Arial"/>
              </a:rPr>
              <a:t>=1C5CHF</a:t>
            </a:r>
            <a:endParaRPr lang="es-MX" sz="900" dirty="0">
              <a:solidFill>
                <a:srgbClr val="000000"/>
              </a:solidFill>
              <a:hlinkClick r:id="rId4"/>
            </a:endParaRPr>
          </a:p>
        </p:txBody>
      </p:sp>
      <p:sp>
        <p:nvSpPr>
          <p:cNvPr id="5" name="Rectángulo 4"/>
          <p:cNvSpPr/>
          <p:nvPr/>
        </p:nvSpPr>
        <p:spPr>
          <a:xfrm>
            <a:off x="910571" y="1909184"/>
            <a:ext cx="3863894" cy="3145476"/>
          </a:xfrm>
          <a:prstGeom prst="rect">
            <a:avLst/>
          </a:prstGeom>
        </p:spPr>
        <p:txBody>
          <a:bodyPr wrap="square">
            <a:spAutoFit/>
          </a:bodyPr>
          <a:lstStyle/>
          <a:p>
            <a:r>
              <a:rPr lang="pt-BR" sz="2400" b="1" baseline="30000" dirty="0" smtClean="0">
                <a:solidFill>
                  <a:srgbClr val="FF0000"/>
                </a:solidFill>
                <a:latin typeface="Arial"/>
                <a:cs typeface="Arial"/>
              </a:rPr>
              <a:t>Factores que afectan al trabajador relacionados con </a:t>
            </a:r>
            <a:r>
              <a:rPr lang="pt-BR" sz="2400" b="1" baseline="30000" dirty="0" err="1" smtClean="0">
                <a:solidFill>
                  <a:srgbClr val="FF0000"/>
                </a:solidFill>
                <a:latin typeface="Arial"/>
                <a:cs typeface="Arial"/>
              </a:rPr>
              <a:t>la</a:t>
            </a:r>
            <a:r>
              <a:rPr lang="pt-BR" sz="2400" b="1" baseline="30000" dirty="0" smtClean="0">
                <a:solidFill>
                  <a:srgbClr val="FF0000"/>
                </a:solidFill>
                <a:latin typeface="Arial"/>
                <a:cs typeface="Arial"/>
              </a:rPr>
              <a:t> tarea</a:t>
            </a:r>
          </a:p>
          <a:p>
            <a:pPr>
              <a:lnSpc>
                <a:spcPct val="120000"/>
              </a:lnSpc>
            </a:pPr>
            <a:endParaRPr lang="pt-BR" sz="2400" baseline="30000" dirty="0">
              <a:latin typeface="Arial"/>
              <a:cs typeface="Arial"/>
            </a:endParaRPr>
          </a:p>
          <a:p>
            <a:pPr marL="342900" indent="-342900">
              <a:lnSpc>
                <a:spcPct val="120000"/>
              </a:lnSpc>
              <a:buFont typeface="Arial"/>
              <a:buChar char="•"/>
            </a:pPr>
            <a:r>
              <a:rPr lang="es-ES_tradnl" sz="2400" baseline="30000" dirty="0" smtClean="0">
                <a:latin typeface="Arial"/>
                <a:cs typeface="Arial"/>
              </a:rPr>
              <a:t>Falta de suministro de agua</a:t>
            </a:r>
          </a:p>
          <a:p>
            <a:pPr marL="342900" indent="-342900">
              <a:lnSpc>
                <a:spcPct val="120000"/>
              </a:lnSpc>
              <a:buFont typeface="Arial"/>
              <a:buChar char="•"/>
            </a:pPr>
            <a:r>
              <a:rPr lang="es-ES_tradnl" sz="2400" baseline="30000" dirty="0" smtClean="0">
                <a:latin typeface="Arial"/>
                <a:cs typeface="Arial"/>
              </a:rPr>
              <a:t>Trabajo físico intenso </a:t>
            </a:r>
          </a:p>
          <a:p>
            <a:pPr marL="342900" indent="-342900">
              <a:lnSpc>
                <a:spcPct val="120000"/>
              </a:lnSpc>
              <a:buFont typeface="Arial"/>
              <a:buChar char="•"/>
            </a:pPr>
            <a:r>
              <a:rPr lang="es-ES_tradnl" sz="2400" baseline="30000" dirty="0" smtClean="0">
                <a:latin typeface="Arial"/>
                <a:cs typeface="Arial"/>
              </a:rPr>
              <a:t>Pausas de recuperación insuficientes</a:t>
            </a:r>
          </a:p>
          <a:p>
            <a:pPr marL="342900" indent="-342900">
              <a:lnSpc>
                <a:spcPct val="120000"/>
              </a:lnSpc>
              <a:buFont typeface="Arial"/>
              <a:buChar char="•"/>
            </a:pPr>
            <a:r>
              <a:rPr lang="es-ES_tradnl" sz="2400" baseline="30000" dirty="0" smtClean="0">
                <a:latin typeface="Arial"/>
                <a:cs typeface="Arial"/>
              </a:rPr>
              <a:t>Equipos de protección que impiden la evaporación </a:t>
            </a:r>
          </a:p>
          <a:p>
            <a:endParaRPr lang="es-ES_tradnl" sz="2400" baseline="30000" dirty="0" smtClean="0">
              <a:latin typeface="Arial"/>
              <a:cs typeface="Arial"/>
            </a:endParaRPr>
          </a:p>
          <a:p>
            <a:endParaRPr lang="es-ES_tradnl" sz="2400" baseline="30000" dirty="0">
              <a:latin typeface="Arial"/>
              <a:cs typeface="Arial"/>
            </a:endParaRPr>
          </a:p>
        </p:txBody>
      </p:sp>
      <p:pic>
        <p:nvPicPr>
          <p:cNvPr id="10" name="Imagen 9"/>
          <p:cNvPicPr>
            <a:picLocks noChangeAspect="1"/>
          </p:cNvPicPr>
          <p:nvPr/>
        </p:nvPicPr>
        <p:blipFill rotWithShape="1">
          <a:blip r:embed="rId5"/>
          <a:srcRect t="19079"/>
          <a:stretch/>
        </p:blipFill>
        <p:spPr>
          <a:xfrm>
            <a:off x="5382159" y="1315466"/>
            <a:ext cx="1897888" cy="1394848"/>
          </a:xfrm>
          <a:prstGeom prst="rect">
            <a:avLst/>
          </a:prstGeom>
        </p:spPr>
      </p:pic>
      <p:pic>
        <p:nvPicPr>
          <p:cNvPr id="12" name="Imagen 11"/>
          <p:cNvPicPr>
            <a:picLocks noChangeAspect="1"/>
          </p:cNvPicPr>
          <p:nvPr/>
        </p:nvPicPr>
        <p:blipFill rotWithShape="1">
          <a:blip r:embed="rId6"/>
          <a:srcRect b="12875"/>
          <a:stretch/>
        </p:blipFill>
        <p:spPr>
          <a:xfrm>
            <a:off x="5393041" y="2740551"/>
            <a:ext cx="1909685" cy="1534714"/>
          </a:xfrm>
          <a:prstGeom prst="rect">
            <a:avLst/>
          </a:prstGeom>
        </p:spPr>
      </p:pic>
      <p:pic>
        <p:nvPicPr>
          <p:cNvPr id="13" name="Imagen 12"/>
          <p:cNvPicPr>
            <a:picLocks noChangeAspect="1"/>
          </p:cNvPicPr>
          <p:nvPr/>
        </p:nvPicPr>
        <p:blipFill rotWithShape="1">
          <a:blip r:embed="rId7"/>
          <a:srcRect t="8287" r="48358"/>
          <a:stretch/>
        </p:blipFill>
        <p:spPr>
          <a:xfrm>
            <a:off x="5400310" y="4309284"/>
            <a:ext cx="1891077" cy="1496541"/>
          </a:xfrm>
          <a:prstGeom prst="rect">
            <a:avLst/>
          </a:prstGeom>
        </p:spPr>
      </p:pic>
    </p:spTree>
    <p:extLst>
      <p:ext uri="{BB962C8B-B14F-4D97-AF65-F5344CB8AC3E}">
        <p14:creationId xmlns:p14="http://schemas.microsoft.com/office/powerpoint/2010/main" val="2529262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3" name="Text Box 7"/>
          <p:cNvSpPr txBox="1">
            <a:spLocks noChangeArrowheads="1"/>
          </p:cNvSpPr>
          <p:nvPr/>
        </p:nvSpPr>
        <p:spPr bwMode="auto">
          <a:xfrm>
            <a:off x="952711" y="6396335"/>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9"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11" name="CuadroTexto 10"/>
          <p:cNvSpPr txBox="1"/>
          <p:nvPr/>
        </p:nvSpPr>
        <p:spPr>
          <a:xfrm>
            <a:off x="5459060" y="5893014"/>
            <a:ext cx="2805031" cy="369332"/>
          </a:xfrm>
          <a:prstGeom prst="rect">
            <a:avLst/>
          </a:prstGeom>
          <a:noFill/>
        </p:spPr>
        <p:txBody>
          <a:bodyPr wrap="none" rtlCol="0">
            <a:spAutoFit/>
          </a:bodyPr>
          <a:lstStyle/>
          <a:p>
            <a:r>
              <a:rPr lang="es-MX" sz="900" dirty="0" smtClean="0">
                <a:solidFill>
                  <a:srgbClr val="000000"/>
                </a:solidFill>
                <a:latin typeface="Arial"/>
                <a:cs typeface="Arial"/>
              </a:rPr>
              <a:t>Imagenes tomadas con fines didácticos de: </a:t>
            </a:r>
          </a:p>
          <a:p>
            <a:r>
              <a:rPr lang="en-US" sz="900" dirty="0">
                <a:solidFill>
                  <a:srgbClr val="000000"/>
                </a:solidFill>
                <a:latin typeface="Arial"/>
                <a:cs typeface="Arial"/>
              </a:rPr>
              <a:t>https://</a:t>
            </a:r>
            <a:r>
              <a:rPr lang="en-US" sz="900" dirty="0" err="1">
                <a:solidFill>
                  <a:srgbClr val="000000"/>
                </a:solidFill>
                <a:latin typeface="Arial"/>
                <a:cs typeface="Arial"/>
              </a:rPr>
              <a:t>www.google.com.mx</a:t>
            </a:r>
            <a:r>
              <a:rPr lang="en-US" sz="900" dirty="0">
                <a:solidFill>
                  <a:srgbClr val="000000"/>
                </a:solidFill>
                <a:latin typeface="Arial"/>
                <a:cs typeface="Arial"/>
              </a:rPr>
              <a:t>/</a:t>
            </a:r>
            <a:r>
              <a:rPr lang="en-US" sz="900" dirty="0" err="1">
                <a:solidFill>
                  <a:srgbClr val="000000"/>
                </a:solidFill>
                <a:latin typeface="Arial"/>
                <a:cs typeface="Arial"/>
              </a:rPr>
              <a:t>search?rlz</a:t>
            </a:r>
            <a:r>
              <a:rPr lang="en-US" sz="900" dirty="0">
                <a:solidFill>
                  <a:srgbClr val="000000"/>
                </a:solidFill>
                <a:latin typeface="Arial"/>
                <a:cs typeface="Arial"/>
              </a:rPr>
              <a:t>=1C5CHFA_</a:t>
            </a:r>
            <a:endParaRPr lang="es-MX" sz="900" dirty="0">
              <a:solidFill>
                <a:srgbClr val="000000"/>
              </a:solidFill>
              <a:hlinkClick r:id="rId4"/>
            </a:endParaRPr>
          </a:p>
        </p:txBody>
      </p:sp>
      <p:sp>
        <p:nvSpPr>
          <p:cNvPr id="5" name="Rectángulo 4"/>
          <p:cNvSpPr/>
          <p:nvPr/>
        </p:nvSpPr>
        <p:spPr>
          <a:xfrm>
            <a:off x="1006548" y="1916446"/>
            <a:ext cx="3863894" cy="3654334"/>
          </a:xfrm>
          <a:prstGeom prst="rect">
            <a:avLst/>
          </a:prstGeom>
        </p:spPr>
        <p:txBody>
          <a:bodyPr wrap="square">
            <a:spAutoFit/>
          </a:bodyPr>
          <a:lstStyle/>
          <a:p>
            <a:r>
              <a:rPr lang="pt-BR" sz="2400" b="1" baseline="30000" dirty="0">
                <a:solidFill>
                  <a:srgbClr val="FF0000"/>
                </a:solidFill>
                <a:latin typeface="Arial"/>
                <a:cs typeface="Arial"/>
              </a:rPr>
              <a:t>Factores </a:t>
            </a:r>
            <a:r>
              <a:rPr lang="pt-BR" sz="2400" b="1" baseline="30000" dirty="0" smtClean="0">
                <a:solidFill>
                  <a:srgbClr val="FF0000"/>
                </a:solidFill>
                <a:latin typeface="Arial"/>
                <a:cs typeface="Arial"/>
              </a:rPr>
              <a:t>individuales</a:t>
            </a:r>
            <a:endParaRPr lang="pt-BR" sz="2400" b="1" baseline="30000" dirty="0">
              <a:solidFill>
                <a:srgbClr val="FF0000"/>
              </a:solidFill>
              <a:latin typeface="Arial"/>
              <a:cs typeface="Arial"/>
            </a:endParaRPr>
          </a:p>
          <a:p>
            <a:endParaRPr lang="es-ES_tradnl" sz="1200" dirty="0" smtClean="0">
              <a:latin typeface="Arial"/>
              <a:cs typeface="Arial"/>
            </a:endParaRPr>
          </a:p>
          <a:p>
            <a:pPr marL="285750" indent="-285750">
              <a:lnSpc>
                <a:spcPct val="120000"/>
              </a:lnSpc>
              <a:buFont typeface="Arial" panose="020B0604020202020204" pitchFamily="34" charset="0"/>
              <a:buChar char="•"/>
            </a:pPr>
            <a:r>
              <a:rPr lang="es-ES_tradnl" sz="1400" dirty="0" smtClean="0">
                <a:latin typeface="Arial"/>
                <a:cs typeface="Arial"/>
              </a:rPr>
              <a:t>Condición física</a:t>
            </a:r>
          </a:p>
          <a:p>
            <a:pPr marL="285750" indent="-285750">
              <a:lnSpc>
                <a:spcPct val="120000"/>
              </a:lnSpc>
              <a:buFont typeface="Arial" panose="020B0604020202020204" pitchFamily="34" charset="0"/>
              <a:buChar char="•"/>
            </a:pPr>
            <a:r>
              <a:rPr lang="es-ES_tradnl" sz="1400" dirty="0" smtClean="0">
                <a:latin typeface="Arial"/>
                <a:cs typeface="Arial"/>
              </a:rPr>
              <a:t>Existencia </a:t>
            </a:r>
            <a:r>
              <a:rPr lang="es-ES_tradnl" sz="1400" dirty="0">
                <a:latin typeface="Arial"/>
                <a:cs typeface="Arial"/>
              </a:rPr>
              <a:t>de antecedentes </a:t>
            </a:r>
            <a:r>
              <a:rPr lang="es-ES_tradnl" sz="1400" dirty="0" smtClean="0">
                <a:latin typeface="Arial"/>
                <a:cs typeface="Arial"/>
              </a:rPr>
              <a:t>médicos, </a:t>
            </a:r>
          </a:p>
          <a:p>
            <a:pPr marL="285750" indent="-285750">
              <a:lnSpc>
                <a:spcPct val="120000"/>
              </a:lnSpc>
              <a:buFont typeface="Arial" panose="020B0604020202020204" pitchFamily="34" charset="0"/>
              <a:buChar char="•"/>
            </a:pPr>
            <a:r>
              <a:rPr lang="es-ES_tradnl" sz="1400" dirty="0" smtClean="0">
                <a:latin typeface="Arial"/>
                <a:cs typeface="Arial"/>
              </a:rPr>
              <a:t>Ingesta </a:t>
            </a:r>
            <a:r>
              <a:rPr lang="es-ES_tradnl" sz="1400" dirty="0">
                <a:latin typeface="Arial"/>
                <a:cs typeface="Arial"/>
              </a:rPr>
              <a:t>de determinados </a:t>
            </a:r>
            <a:r>
              <a:rPr lang="es-ES_tradnl" sz="1400" dirty="0" smtClean="0">
                <a:latin typeface="Arial"/>
                <a:cs typeface="Arial"/>
              </a:rPr>
              <a:t>medicamentos</a:t>
            </a:r>
            <a:endParaRPr lang="es-ES_tradnl" sz="1400" dirty="0">
              <a:latin typeface="Arial"/>
              <a:cs typeface="Arial"/>
            </a:endParaRPr>
          </a:p>
          <a:p>
            <a:pPr marL="285750" indent="-285750">
              <a:lnSpc>
                <a:spcPct val="120000"/>
              </a:lnSpc>
              <a:buFont typeface="Arial" panose="020B0604020202020204" pitchFamily="34" charset="0"/>
              <a:buChar char="•"/>
            </a:pPr>
            <a:r>
              <a:rPr lang="es-ES_tradnl" sz="1400" dirty="0" smtClean="0">
                <a:latin typeface="Arial"/>
                <a:cs typeface="Arial"/>
              </a:rPr>
              <a:t>Consumo </a:t>
            </a:r>
            <a:r>
              <a:rPr lang="es-ES_tradnl" sz="1400" dirty="0">
                <a:latin typeface="Arial"/>
                <a:cs typeface="Arial"/>
              </a:rPr>
              <a:t>de sustancias </a:t>
            </a:r>
            <a:r>
              <a:rPr lang="es-ES_tradnl" sz="1400" dirty="0" smtClean="0">
                <a:latin typeface="Arial"/>
                <a:cs typeface="Arial"/>
              </a:rPr>
              <a:t>tóxicas</a:t>
            </a:r>
          </a:p>
          <a:p>
            <a:pPr marL="285750" indent="-285750">
              <a:lnSpc>
                <a:spcPct val="120000"/>
              </a:lnSpc>
              <a:buFont typeface="Arial" panose="020B0604020202020204" pitchFamily="34" charset="0"/>
              <a:buChar char="•"/>
            </a:pPr>
            <a:r>
              <a:rPr lang="es-ES_tradnl" sz="1400" dirty="0" smtClean="0">
                <a:latin typeface="Arial"/>
                <a:cs typeface="Arial"/>
              </a:rPr>
              <a:t>Sobrepeso </a:t>
            </a:r>
          </a:p>
          <a:p>
            <a:pPr marL="285750" indent="-285750">
              <a:lnSpc>
                <a:spcPct val="120000"/>
              </a:lnSpc>
              <a:buFont typeface="Arial" panose="020B0604020202020204" pitchFamily="34" charset="0"/>
              <a:buChar char="•"/>
            </a:pPr>
            <a:r>
              <a:rPr lang="es-ES_tradnl" sz="1400" dirty="0" smtClean="0">
                <a:latin typeface="Arial"/>
                <a:cs typeface="Arial"/>
              </a:rPr>
              <a:t>Edad avanzada</a:t>
            </a:r>
          </a:p>
          <a:p>
            <a:pPr marL="285750" indent="-285750">
              <a:lnSpc>
                <a:spcPct val="120000"/>
              </a:lnSpc>
              <a:buFont typeface="Arial" panose="020B0604020202020204" pitchFamily="34" charset="0"/>
              <a:buChar char="•"/>
            </a:pPr>
            <a:r>
              <a:rPr lang="es-ES_tradnl" sz="1400" dirty="0" smtClean="0">
                <a:latin typeface="Arial"/>
                <a:cs typeface="Arial"/>
              </a:rPr>
              <a:t>Pérdida </a:t>
            </a:r>
            <a:r>
              <a:rPr lang="es-ES_tradnl" sz="1400" dirty="0">
                <a:latin typeface="Arial"/>
                <a:cs typeface="Arial"/>
              </a:rPr>
              <a:t>de aclimatación. La aclimatación se consigue en 7-15 días pero desaparece en tan sólo una semana. </a:t>
            </a:r>
          </a:p>
          <a:p>
            <a:pPr>
              <a:lnSpc>
                <a:spcPct val="120000"/>
              </a:lnSpc>
            </a:pPr>
            <a:endParaRPr lang="es-ES_tradnl" sz="1200" dirty="0" smtClean="0">
              <a:latin typeface="Arial"/>
              <a:cs typeface="Arial"/>
            </a:endParaRPr>
          </a:p>
          <a:p>
            <a:pPr>
              <a:lnSpc>
                <a:spcPct val="120000"/>
              </a:lnSpc>
            </a:pPr>
            <a:endParaRPr lang="es-ES_tradnl" sz="2400" baseline="30000" dirty="0" smtClean="0">
              <a:latin typeface="Arial"/>
              <a:cs typeface="Arial"/>
            </a:endParaRPr>
          </a:p>
          <a:p>
            <a:endParaRPr lang="es-ES_tradnl" sz="2400" baseline="30000" dirty="0">
              <a:latin typeface="Arial"/>
              <a:cs typeface="Arial"/>
            </a:endParaRPr>
          </a:p>
        </p:txBody>
      </p:sp>
      <p:pic>
        <p:nvPicPr>
          <p:cNvPr id="4" name="Imagen 3"/>
          <p:cNvPicPr>
            <a:picLocks noChangeAspect="1"/>
          </p:cNvPicPr>
          <p:nvPr/>
        </p:nvPicPr>
        <p:blipFill>
          <a:blip r:embed="rId5"/>
          <a:stretch>
            <a:fillRect/>
          </a:stretch>
        </p:blipFill>
        <p:spPr>
          <a:xfrm>
            <a:off x="5529384" y="967155"/>
            <a:ext cx="1983155" cy="1164173"/>
          </a:xfrm>
          <a:prstGeom prst="rect">
            <a:avLst/>
          </a:prstGeom>
        </p:spPr>
      </p:pic>
      <p:pic>
        <p:nvPicPr>
          <p:cNvPr id="6" name="Imagen 5"/>
          <p:cNvPicPr>
            <a:picLocks noChangeAspect="1"/>
          </p:cNvPicPr>
          <p:nvPr/>
        </p:nvPicPr>
        <p:blipFill rotWithShape="1">
          <a:blip r:embed="rId6"/>
          <a:srcRect r="7184"/>
          <a:stretch/>
        </p:blipFill>
        <p:spPr>
          <a:xfrm>
            <a:off x="5503985" y="2207848"/>
            <a:ext cx="2018323" cy="1152932"/>
          </a:xfrm>
          <a:prstGeom prst="rect">
            <a:avLst/>
          </a:prstGeom>
        </p:spPr>
      </p:pic>
      <p:pic>
        <p:nvPicPr>
          <p:cNvPr id="7" name="Imagen 6"/>
          <p:cNvPicPr>
            <a:picLocks noChangeAspect="1"/>
          </p:cNvPicPr>
          <p:nvPr/>
        </p:nvPicPr>
        <p:blipFill rotWithShape="1">
          <a:blip r:embed="rId7"/>
          <a:srcRect l="26351" r="11018"/>
          <a:stretch/>
        </p:blipFill>
        <p:spPr>
          <a:xfrm>
            <a:off x="5509847" y="4685426"/>
            <a:ext cx="1983154" cy="1166633"/>
          </a:xfrm>
          <a:prstGeom prst="rect">
            <a:avLst/>
          </a:prstGeom>
        </p:spPr>
      </p:pic>
      <p:pic>
        <p:nvPicPr>
          <p:cNvPr id="8" name="Imagen 7"/>
          <p:cNvPicPr>
            <a:picLocks noChangeAspect="1"/>
          </p:cNvPicPr>
          <p:nvPr/>
        </p:nvPicPr>
        <p:blipFill>
          <a:blip r:embed="rId8"/>
          <a:stretch>
            <a:fillRect/>
          </a:stretch>
        </p:blipFill>
        <p:spPr>
          <a:xfrm>
            <a:off x="5550875" y="3376391"/>
            <a:ext cx="1922586" cy="1274095"/>
          </a:xfrm>
          <a:prstGeom prst="rect">
            <a:avLst/>
          </a:prstGeom>
        </p:spPr>
      </p:pic>
    </p:spTree>
    <p:extLst>
      <p:ext uri="{BB962C8B-B14F-4D97-AF65-F5344CB8AC3E}">
        <p14:creationId xmlns:p14="http://schemas.microsoft.com/office/powerpoint/2010/main" val="2400692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3" name="Text Box 7"/>
          <p:cNvSpPr txBox="1">
            <a:spLocks noChangeArrowheads="1"/>
          </p:cNvSpPr>
          <p:nvPr/>
        </p:nvSpPr>
        <p:spPr bwMode="auto">
          <a:xfrm>
            <a:off x="952711" y="6396335"/>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9"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11" name="CuadroTexto 10"/>
          <p:cNvSpPr txBox="1"/>
          <p:nvPr/>
        </p:nvSpPr>
        <p:spPr>
          <a:xfrm>
            <a:off x="5810752" y="5932091"/>
            <a:ext cx="2805031" cy="369332"/>
          </a:xfrm>
          <a:prstGeom prst="rect">
            <a:avLst/>
          </a:prstGeom>
          <a:noFill/>
        </p:spPr>
        <p:txBody>
          <a:bodyPr wrap="none" rtlCol="0">
            <a:spAutoFit/>
          </a:bodyPr>
          <a:lstStyle/>
          <a:p>
            <a:r>
              <a:rPr lang="es-MX" sz="900" dirty="0" smtClean="0">
                <a:solidFill>
                  <a:srgbClr val="000000"/>
                </a:solidFill>
                <a:latin typeface="Arial"/>
                <a:cs typeface="Arial"/>
              </a:rPr>
              <a:t>Imagenes tomadas con fines didácticos de: </a:t>
            </a:r>
          </a:p>
          <a:p>
            <a:r>
              <a:rPr lang="en-US" sz="900" dirty="0">
                <a:solidFill>
                  <a:srgbClr val="000000"/>
                </a:solidFill>
                <a:latin typeface="Arial"/>
                <a:cs typeface="Arial"/>
              </a:rPr>
              <a:t>https://</a:t>
            </a:r>
            <a:r>
              <a:rPr lang="en-US" sz="900" dirty="0" err="1">
                <a:solidFill>
                  <a:srgbClr val="000000"/>
                </a:solidFill>
                <a:latin typeface="Arial"/>
                <a:cs typeface="Arial"/>
              </a:rPr>
              <a:t>www.google.com.mx</a:t>
            </a:r>
            <a:r>
              <a:rPr lang="en-US" sz="900" dirty="0">
                <a:solidFill>
                  <a:srgbClr val="000000"/>
                </a:solidFill>
                <a:latin typeface="Arial"/>
                <a:cs typeface="Arial"/>
              </a:rPr>
              <a:t>/</a:t>
            </a:r>
            <a:r>
              <a:rPr lang="en-US" sz="900" dirty="0" err="1">
                <a:solidFill>
                  <a:srgbClr val="000000"/>
                </a:solidFill>
                <a:latin typeface="Arial"/>
                <a:cs typeface="Arial"/>
              </a:rPr>
              <a:t>search?rlz</a:t>
            </a:r>
            <a:r>
              <a:rPr lang="en-US" sz="900" dirty="0">
                <a:solidFill>
                  <a:srgbClr val="000000"/>
                </a:solidFill>
                <a:latin typeface="Arial"/>
                <a:cs typeface="Arial"/>
              </a:rPr>
              <a:t>=1C5CHFA_</a:t>
            </a:r>
            <a:endParaRPr lang="es-MX" sz="900" dirty="0">
              <a:solidFill>
                <a:srgbClr val="000000"/>
              </a:solidFill>
              <a:hlinkClick r:id="rId4"/>
            </a:endParaRPr>
          </a:p>
        </p:txBody>
      </p:sp>
      <p:sp>
        <p:nvSpPr>
          <p:cNvPr id="10" name="Rectángulo 9"/>
          <p:cNvSpPr/>
          <p:nvPr/>
        </p:nvSpPr>
        <p:spPr>
          <a:xfrm>
            <a:off x="410406" y="1151040"/>
            <a:ext cx="4666161" cy="338554"/>
          </a:xfrm>
          <a:prstGeom prst="rect">
            <a:avLst/>
          </a:prstGeom>
        </p:spPr>
        <p:txBody>
          <a:bodyPr wrap="none">
            <a:spAutoFit/>
          </a:bodyPr>
          <a:lstStyle/>
          <a:p>
            <a:r>
              <a:rPr lang="pt-BR" sz="2400" b="1" baseline="30000" dirty="0" smtClean="0">
                <a:latin typeface="Arial"/>
                <a:cs typeface="Arial"/>
              </a:rPr>
              <a:t>2.4 Valoración del </a:t>
            </a:r>
            <a:r>
              <a:rPr lang="pt-BR" sz="2400" b="1" baseline="30000" dirty="0">
                <a:latin typeface="Arial"/>
                <a:cs typeface="Arial"/>
              </a:rPr>
              <a:t>c</a:t>
            </a:r>
            <a:r>
              <a:rPr lang="pt-BR" sz="2400" b="1" baseline="30000" dirty="0" smtClean="0">
                <a:latin typeface="Arial"/>
                <a:cs typeface="Arial"/>
              </a:rPr>
              <a:t>onfort y del </a:t>
            </a:r>
            <a:r>
              <a:rPr lang="pt-BR" sz="2400" b="1" baseline="30000" dirty="0">
                <a:latin typeface="Arial"/>
                <a:cs typeface="Arial"/>
              </a:rPr>
              <a:t>e</a:t>
            </a:r>
            <a:r>
              <a:rPr lang="pt-BR" sz="2400" b="1" baseline="30000" dirty="0" smtClean="0">
                <a:latin typeface="Arial"/>
                <a:cs typeface="Arial"/>
              </a:rPr>
              <a:t>strés térmico</a:t>
            </a:r>
            <a:endParaRPr lang="pt-BR" sz="2400" b="1" baseline="30000" dirty="0">
              <a:latin typeface="Arial"/>
              <a:cs typeface="Arial"/>
            </a:endParaRPr>
          </a:p>
        </p:txBody>
      </p:sp>
      <p:sp>
        <p:nvSpPr>
          <p:cNvPr id="13" name="CuadroTexto 12"/>
          <p:cNvSpPr txBox="1"/>
          <p:nvPr/>
        </p:nvSpPr>
        <p:spPr>
          <a:xfrm>
            <a:off x="410309" y="1729154"/>
            <a:ext cx="3389921" cy="1631216"/>
          </a:xfrm>
          <a:prstGeom prst="rect">
            <a:avLst/>
          </a:prstGeom>
          <a:noFill/>
        </p:spPr>
        <p:txBody>
          <a:bodyPr wrap="square" rtlCol="0">
            <a:spAutoFit/>
          </a:bodyPr>
          <a:lstStyle/>
          <a:p>
            <a:r>
              <a:rPr lang="es-ES" sz="1600" dirty="0" smtClean="0">
                <a:latin typeface="Arial"/>
                <a:cs typeface="Arial"/>
              </a:rPr>
              <a:t>Un ambiente térmico inadecuado en el puesto de trabajo causa reducciones en el rendimiento físico y mental</a:t>
            </a:r>
          </a:p>
          <a:p>
            <a:endParaRPr lang="es-ES" dirty="0" smtClean="0"/>
          </a:p>
          <a:p>
            <a:endParaRPr lang="es-ES" dirty="0"/>
          </a:p>
        </p:txBody>
      </p:sp>
      <p:sp>
        <p:nvSpPr>
          <p:cNvPr id="15" name="Flecha abajo 14"/>
          <p:cNvSpPr/>
          <p:nvPr/>
        </p:nvSpPr>
        <p:spPr>
          <a:xfrm>
            <a:off x="937846" y="2842846"/>
            <a:ext cx="156308" cy="830385"/>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4454771" y="1963615"/>
            <a:ext cx="2110154" cy="338554"/>
          </a:xfrm>
          <a:prstGeom prst="rect">
            <a:avLst/>
          </a:prstGeom>
          <a:noFill/>
        </p:spPr>
        <p:txBody>
          <a:bodyPr wrap="square" rtlCol="0">
            <a:spAutoFit/>
          </a:bodyPr>
          <a:lstStyle/>
          <a:p>
            <a:r>
              <a:rPr lang="es-ES" sz="1600" dirty="0" smtClean="0">
                <a:latin typeface="Arial"/>
                <a:cs typeface="Arial"/>
              </a:rPr>
              <a:t>Irritabilidad</a:t>
            </a:r>
            <a:endParaRPr lang="es-ES" sz="1600" dirty="0">
              <a:latin typeface="Arial"/>
              <a:cs typeface="Arial"/>
            </a:endParaRPr>
          </a:p>
        </p:txBody>
      </p:sp>
      <p:sp>
        <p:nvSpPr>
          <p:cNvPr id="17" name="Flecha derecha 16"/>
          <p:cNvSpPr/>
          <p:nvPr/>
        </p:nvSpPr>
        <p:spPr>
          <a:xfrm>
            <a:off x="3429000" y="2207846"/>
            <a:ext cx="840154" cy="156308"/>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457198" y="3673231"/>
            <a:ext cx="2110154" cy="338554"/>
          </a:xfrm>
          <a:prstGeom prst="rect">
            <a:avLst/>
          </a:prstGeom>
          <a:noFill/>
        </p:spPr>
        <p:txBody>
          <a:bodyPr wrap="square" rtlCol="0">
            <a:spAutoFit/>
          </a:bodyPr>
          <a:lstStyle/>
          <a:p>
            <a:r>
              <a:rPr lang="es-ES" sz="1600" dirty="0" smtClean="0">
                <a:latin typeface="Arial"/>
                <a:cs typeface="Arial"/>
              </a:rPr>
              <a:t>Baja productividad</a:t>
            </a:r>
            <a:endParaRPr lang="es-ES" sz="1600" dirty="0">
              <a:latin typeface="Arial"/>
              <a:cs typeface="Arial"/>
            </a:endParaRPr>
          </a:p>
        </p:txBody>
      </p:sp>
      <p:sp>
        <p:nvSpPr>
          <p:cNvPr id="19" name="CuadroTexto 18"/>
          <p:cNvSpPr txBox="1"/>
          <p:nvPr/>
        </p:nvSpPr>
        <p:spPr>
          <a:xfrm>
            <a:off x="4450863" y="2311401"/>
            <a:ext cx="2110154" cy="338554"/>
          </a:xfrm>
          <a:prstGeom prst="rect">
            <a:avLst/>
          </a:prstGeom>
          <a:noFill/>
        </p:spPr>
        <p:txBody>
          <a:bodyPr wrap="square" rtlCol="0">
            <a:spAutoFit/>
          </a:bodyPr>
          <a:lstStyle/>
          <a:p>
            <a:r>
              <a:rPr lang="es-ES" sz="1600" dirty="0" smtClean="0">
                <a:latin typeface="Arial"/>
                <a:cs typeface="Arial"/>
              </a:rPr>
              <a:t>Agresividad</a:t>
            </a:r>
            <a:endParaRPr lang="es-ES" sz="1600" dirty="0">
              <a:latin typeface="Arial"/>
              <a:cs typeface="Arial"/>
            </a:endParaRPr>
          </a:p>
        </p:txBody>
      </p:sp>
      <p:sp>
        <p:nvSpPr>
          <p:cNvPr id="20" name="CuadroTexto 19"/>
          <p:cNvSpPr txBox="1"/>
          <p:nvPr/>
        </p:nvSpPr>
        <p:spPr>
          <a:xfrm>
            <a:off x="4431324" y="2672862"/>
            <a:ext cx="2110154" cy="338554"/>
          </a:xfrm>
          <a:prstGeom prst="rect">
            <a:avLst/>
          </a:prstGeom>
          <a:noFill/>
        </p:spPr>
        <p:txBody>
          <a:bodyPr wrap="square" rtlCol="0">
            <a:spAutoFit/>
          </a:bodyPr>
          <a:lstStyle/>
          <a:p>
            <a:r>
              <a:rPr lang="es-ES" sz="1600" dirty="0" smtClean="0">
                <a:latin typeface="Arial"/>
                <a:cs typeface="Arial"/>
              </a:rPr>
              <a:t>Distracción</a:t>
            </a:r>
            <a:endParaRPr lang="es-ES" sz="1600" dirty="0">
              <a:latin typeface="Arial"/>
              <a:cs typeface="Arial"/>
            </a:endParaRPr>
          </a:p>
        </p:txBody>
      </p:sp>
      <p:sp>
        <p:nvSpPr>
          <p:cNvPr id="21" name="CuadroTexto 20"/>
          <p:cNvSpPr txBox="1"/>
          <p:nvPr/>
        </p:nvSpPr>
        <p:spPr>
          <a:xfrm>
            <a:off x="4421555" y="3005017"/>
            <a:ext cx="2110154" cy="338554"/>
          </a:xfrm>
          <a:prstGeom prst="rect">
            <a:avLst/>
          </a:prstGeom>
          <a:noFill/>
        </p:spPr>
        <p:txBody>
          <a:bodyPr wrap="square" rtlCol="0">
            <a:spAutoFit/>
          </a:bodyPr>
          <a:lstStyle/>
          <a:p>
            <a:r>
              <a:rPr lang="es-ES" sz="1600" dirty="0" smtClean="0">
                <a:latin typeface="Arial"/>
                <a:cs typeface="Arial"/>
              </a:rPr>
              <a:t>Errores</a:t>
            </a:r>
            <a:endParaRPr lang="es-ES" sz="1600" dirty="0">
              <a:latin typeface="Arial"/>
              <a:cs typeface="Arial"/>
            </a:endParaRPr>
          </a:p>
        </p:txBody>
      </p:sp>
      <p:sp>
        <p:nvSpPr>
          <p:cNvPr id="24" name="Flecha abajo 23"/>
          <p:cNvSpPr/>
          <p:nvPr/>
        </p:nvSpPr>
        <p:spPr>
          <a:xfrm>
            <a:off x="4532920" y="3409462"/>
            <a:ext cx="175845" cy="88900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3640016" y="4294555"/>
            <a:ext cx="2110154" cy="1600438"/>
          </a:xfrm>
          <a:prstGeom prst="rect">
            <a:avLst/>
          </a:prstGeom>
          <a:noFill/>
        </p:spPr>
        <p:txBody>
          <a:bodyPr wrap="square" rtlCol="0">
            <a:spAutoFit/>
          </a:bodyPr>
          <a:lstStyle/>
          <a:p>
            <a:r>
              <a:rPr lang="es-ES" sz="1400" dirty="0" smtClean="0">
                <a:latin typeface="Arial"/>
                <a:cs typeface="Arial"/>
              </a:rPr>
              <a:t>Estados críticos representativos de estrés térmico en los </a:t>
            </a:r>
          </a:p>
          <a:p>
            <a:r>
              <a:rPr lang="es-ES" sz="1400" dirty="0">
                <a:latin typeface="Arial"/>
                <a:cs typeface="Arial"/>
              </a:rPr>
              <a:t>s</a:t>
            </a:r>
            <a:r>
              <a:rPr lang="es-ES" sz="1400" dirty="0" smtClean="0">
                <a:latin typeface="Arial"/>
                <a:cs typeface="Arial"/>
              </a:rPr>
              <a:t>ectores </a:t>
            </a:r>
            <a:r>
              <a:rPr lang="es-ES" sz="1400" dirty="0" smtClean="0">
                <a:latin typeface="Arial"/>
                <a:cs typeface="Arial"/>
              </a:rPr>
              <a:t>productivos:</a:t>
            </a:r>
          </a:p>
          <a:p>
            <a:r>
              <a:rPr lang="pt-BR" sz="1400" dirty="0" smtClean="0">
                <a:latin typeface="Arial"/>
                <a:cs typeface="Arial"/>
              </a:rPr>
              <a:t>siderometalúrgica, pesca y construcción entre otros.</a:t>
            </a:r>
            <a:endParaRPr lang="es-ES" sz="1600" dirty="0">
              <a:latin typeface="Arial"/>
              <a:cs typeface="Arial"/>
            </a:endParaRPr>
          </a:p>
        </p:txBody>
      </p:sp>
      <p:pic>
        <p:nvPicPr>
          <p:cNvPr id="26" name="Imagen 25"/>
          <p:cNvPicPr>
            <a:picLocks noChangeAspect="1"/>
          </p:cNvPicPr>
          <p:nvPr/>
        </p:nvPicPr>
        <p:blipFill>
          <a:blip r:embed="rId5"/>
          <a:stretch>
            <a:fillRect/>
          </a:stretch>
        </p:blipFill>
        <p:spPr>
          <a:xfrm>
            <a:off x="6276731" y="898768"/>
            <a:ext cx="2456961" cy="1653931"/>
          </a:xfrm>
          <a:prstGeom prst="rect">
            <a:avLst/>
          </a:prstGeom>
        </p:spPr>
      </p:pic>
      <p:pic>
        <p:nvPicPr>
          <p:cNvPr id="27" name="Imagen 26"/>
          <p:cNvPicPr>
            <a:picLocks noChangeAspect="1"/>
          </p:cNvPicPr>
          <p:nvPr/>
        </p:nvPicPr>
        <p:blipFill>
          <a:blip r:embed="rId6"/>
          <a:stretch>
            <a:fillRect/>
          </a:stretch>
        </p:blipFill>
        <p:spPr>
          <a:xfrm>
            <a:off x="6271846" y="2647460"/>
            <a:ext cx="2452077" cy="1531815"/>
          </a:xfrm>
          <a:prstGeom prst="rect">
            <a:avLst/>
          </a:prstGeom>
        </p:spPr>
      </p:pic>
      <p:pic>
        <p:nvPicPr>
          <p:cNvPr id="28" name="Imagen 27"/>
          <p:cNvPicPr>
            <a:picLocks noChangeAspect="1"/>
          </p:cNvPicPr>
          <p:nvPr/>
        </p:nvPicPr>
        <p:blipFill>
          <a:blip r:embed="rId7"/>
          <a:stretch>
            <a:fillRect/>
          </a:stretch>
        </p:blipFill>
        <p:spPr>
          <a:xfrm>
            <a:off x="6281615" y="4308229"/>
            <a:ext cx="2452077" cy="1599474"/>
          </a:xfrm>
          <a:prstGeom prst="rect">
            <a:avLst/>
          </a:prstGeom>
        </p:spPr>
      </p:pic>
      <p:sp>
        <p:nvSpPr>
          <p:cNvPr id="4" name="CuadroTexto 3"/>
          <p:cNvSpPr txBox="1"/>
          <p:nvPr/>
        </p:nvSpPr>
        <p:spPr>
          <a:xfrm>
            <a:off x="3356708" y="2325076"/>
            <a:ext cx="1250462" cy="307777"/>
          </a:xfrm>
          <a:prstGeom prst="rect">
            <a:avLst/>
          </a:prstGeom>
          <a:noFill/>
        </p:spPr>
        <p:txBody>
          <a:bodyPr wrap="square" rtlCol="0">
            <a:spAutoFit/>
          </a:bodyPr>
          <a:lstStyle/>
          <a:p>
            <a:r>
              <a:rPr lang="es-ES" sz="1400" dirty="0">
                <a:latin typeface="Arial"/>
                <a:cs typeface="Arial"/>
              </a:rPr>
              <a:t>P</a:t>
            </a:r>
            <a:r>
              <a:rPr lang="es-ES" sz="1400" dirty="0" smtClean="0">
                <a:latin typeface="Arial"/>
                <a:cs typeface="Arial"/>
              </a:rPr>
              <a:t>romueve</a:t>
            </a:r>
            <a:endParaRPr lang="es-ES" sz="1400" dirty="0">
              <a:latin typeface="Arial"/>
              <a:cs typeface="Arial"/>
            </a:endParaRPr>
          </a:p>
        </p:txBody>
      </p:sp>
      <p:sp>
        <p:nvSpPr>
          <p:cNvPr id="23" name="CuadroTexto 22"/>
          <p:cNvSpPr txBox="1"/>
          <p:nvPr/>
        </p:nvSpPr>
        <p:spPr>
          <a:xfrm>
            <a:off x="5076567" y="6269377"/>
            <a:ext cx="4006225" cy="253916"/>
          </a:xfrm>
          <a:prstGeom prst="rect">
            <a:avLst/>
          </a:prstGeom>
          <a:noFill/>
        </p:spPr>
        <p:txBody>
          <a:bodyPr wrap="none" rtlCol="0">
            <a:spAutoFit/>
          </a:bodyPr>
          <a:lstStyle/>
          <a:p>
            <a:r>
              <a:rPr lang="es-MX" sz="1050" dirty="0" smtClean="0">
                <a:latin typeface="Arial" panose="020B0604020202020204" pitchFamily="34" charset="0"/>
                <a:cs typeface="Arial" panose="020B0604020202020204" pitchFamily="34" charset="0"/>
              </a:rPr>
              <a:t>(Instituto Nacional de Seguridad e Higiene en el Trabajo (2015) </a:t>
            </a:r>
            <a:endParaRPr lang="es-MX"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0041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3862197120"/>
              </p:ext>
            </p:extLst>
          </p:nvPr>
        </p:nvGraphicFramePr>
        <p:xfrm>
          <a:off x="1465384" y="2862384"/>
          <a:ext cx="6096000" cy="3053080"/>
        </p:xfrm>
        <a:graphic>
          <a:graphicData uri="http://schemas.openxmlformats.org/drawingml/2006/table">
            <a:tbl>
              <a:tblPr firstRow="1" bandRow="1">
                <a:tableStyleId>{5C22544A-7EE6-4342-B048-85BDC9FD1C3A}</a:tableStyleId>
              </a:tblPr>
              <a:tblGrid>
                <a:gridCol w="1103923"/>
                <a:gridCol w="2960077"/>
                <a:gridCol w="2032000"/>
              </a:tblGrid>
              <a:tr h="370840">
                <a:tc>
                  <a:txBody>
                    <a:bodyPr/>
                    <a:lstStyle/>
                    <a:p>
                      <a:pPr>
                        <a:lnSpc>
                          <a:spcPct val="100000"/>
                        </a:lnSpc>
                      </a:pPr>
                      <a:r>
                        <a:rPr lang="es-ES" sz="1400" b="0" dirty="0" smtClean="0">
                          <a:solidFill>
                            <a:srgbClr val="000000"/>
                          </a:solidFill>
                          <a:latin typeface="Arial"/>
                          <a:cs typeface="Arial"/>
                        </a:rPr>
                        <a:t>Año</a:t>
                      </a:r>
                      <a:endParaRPr lang="es-ES" sz="1400" b="0" dirty="0">
                        <a:solidFill>
                          <a:srgbClr val="000000"/>
                        </a:solidFill>
                        <a:latin typeface="Arial"/>
                        <a:cs typeface="Arial"/>
                      </a:endParaRPr>
                    </a:p>
                  </a:txBody>
                  <a:tcPr/>
                </a:tc>
                <a:tc>
                  <a:txBody>
                    <a:bodyPr/>
                    <a:lstStyle/>
                    <a:p>
                      <a:pPr>
                        <a:lnSpc>
                          <a:spcPct val="100000"/>
                        </a:lnSpc>
                      </a:pPr>
                      <a:r>
                        <a:rPr lang="es-ES" sz="1400" b="0" dirty="0" smtClean="0">
                          <a:solidFill>
                            <a:srgbClr val="000000"/>
                          </a:solidFill>
                          <a:latin typeface="Arial"/>
                          <a:cs typeface="Arial"/>
                        </a:rPr>
                        <a:t>Método</a:t>
                      </a:r>
                      <a:endParaRPr lang="es-ES" sz="1400" b="0" dirty="0">
                        <a:solidFill>
                          <a:srgbClr val="000000"/>
                        </a:solidFill>
                        <a:latin typeface="Arial"/>
                        <a:cs typeface="Arial"/>
                      </a:endParaRPr>
                    </a:p>
                  </a:txBody>
                  <a:tcPr/>
                </a:tc>
                <a:tc>
                  <a:txBody>
                    <a:bodyPr/>
                    <a:lstStyle/>
                    <a:p>
                      <a:pPr>
                        <a:lnSpc>
                          <a:spcPct val="100000"/>
                        </a:lnSpc>
                      </a:pPr>
                      <a:r>
                        <a:rPr lang="es-ES" sz="1400" b="0" dirty="0" smtClean="0">
                          <a:solidFill>
                            <a:srgbClr val="000000"/>
                          </a:solidFill>
                          <a:latin typeface="Arial"/>
                          <a:cs typeface="Arial"/>
                        </a:rPr>
                        <a:t>Autor</a:t>
                      </a:r>
                      <a:endParaRPr lang="es-ES" sz="1400" b="0" dirty="0">
                        <a:solidFill>
                          <a:srgbClr val="000000"/>
                        </a:solidFill>
                        <a:latin typeface="Arial"/>
                        <a:cs typeface="Arial"/>
                      </a:endParaRPr>
                    </a:p>
                  </a:txBody>
                  <a:tcPr/>
                </a:tc>
              </a:tr>
              <a:tr h="370840">
                <a:tc>
                  <a:txBody>
                    <a:bodyPr/>
                    <a:lstStyle/>
                    <a:p>
                      <a:pPr>
                        <a:lnSpc>
                          <a:spcPct val="100000"/>
                        </a:lnSpc>
                      </a:pPr>
                      <a:r>
                        <a:rPr lang="es-ES" sz="1200" dirty="0" smtClean="0">
                          <a:latin typeface="Arial"/>
                          <a:cs typeface="Arial"/>
                        </a:rPr>
                        <a:t>1923</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dk1"/>
                          </a:solidFill>
                          <a:effectLst/>
                          <a:latin typeface="Arial"/>
                          <a:ea typeface="+mn-ea"/>
                          <a:cs typeface="Arial"/>
                        </a:rPr>
                        <a:t>Temperatura efectiva, TE </a:t>
                      </a:r>
                      <a:endParaRPr lang="es-ES_tradnl" sz="120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effectLst/>
                          <a:latin typeface="Arial"/>
                          <a:ea typeface="+mn-ea"/>
                          <a:cs typeface="Arial"/>
                        </a:rPr>
                        <a:t>Houghton &amp; Yaglogou </a:t>
                      </a:r>
                      <a:endParaRPr lang="en-US" sz="1200" dirty="0" smtClean="0">
                        <a:latin typeface="Arial"/>
                        <a:cs typeface="Arial"/>
                      </a:endParaRPr>
                    </a:p>
                    <a:p>
                      <a:pPr>
                        <a:lnSpc>
                          <a:spcPct val="100000"/>
                        </a:lnSpc>
                      </a:pPr>
                      <a:endParaRPr lang="es-ES" sz="1200" dirty="0">
                        <a:latin typeface="Arial"/>
                        <a:cs typeface="Arial"/>
                      </a:endParaRPr>
                    </a:p>
                  </a:txBody>
                  <a:tcPr/>
                </a:tc>
              </a:tr>
              <a:tr h="370840">
                <a:tc>
                  <a:txBody>
                    <a:bodyPr/>
                    <a:lstStyle/>
                    <a:p>
                      <a:pPr>
                        <a:lnSpc>
                          <a:spcPct val="100000"/>
                        </a:lnSpc>
                      </a:pPr>
                      <a:r>
                        <a:rPr lang="es-ES" sz="1200" dirty="0" smtClean="0">
                          <a:latin typeface="Arial"/>
                          <a:cs typeface="Arial"/>
                        </a:rPr>
                        <a:t>1929/36</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sz="1200" kern="1200" dirty="0" smtClean="0">
                          <a:solidFill>
                            <a:schemeClr val="dk1"/>
                          </a:solidFill>
                          <a:effectLst/>
                          <a:latin typeface="Arial"/>
                          <a:ea typeface="+mn-ea"/>
                          <a:cs typeface="Arial"/>
                        </a:rPr>
                        <a:t>Temperatura equivalente </a:t>
                      </a:r>
                      <a:endParaRPr lang="pt-BR" sz="120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dk1"/>
                          </a:solidFill>
                          <a:effectLst/>
                          <a:latin typeface="Arial"/>
                          <a:ea typeface="+mn-ea"/>
                          <a:cs typeface="Arial"/>
                        </a:rPr>
                        <a:t>Dufton</a:t>
                      </a:r>
                      <a:endParaRPr lang="de-DE" sz="1200" dirty="0" smtClean="0">
                        <a:latin typeface="Arial"/>
                        <a:cs typeface="Arial"/>
                      </a:endParaRPr>
                    </a:p>
                  </a:txBody>
                  <a:tcPr/>
                </a:tc>
              </a:tr>
              <a:tr h="370840">
                <a:tc>
                  <a:txBody>
                    <a:bodyPr/>
                    <a:lstStyle/>
                    <a:p>
                      <a:pPr>
                        <a:lnSpc>
                          <a:spcPct val="100000"/>
                        </a:lnSpc>
                      </a:pPr>
                      <a:r>
                        <a:rPr lang="es-ES" sz="1200" dirty="0" smtClean="0">
                          <a:latin typeface="Arial"/>
                          <a:cs typeface="Arial"/>
                        </a:rPr>
                        <a:t>1931/48</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sz="1200" kern="1200" dirty="0" smtClean="0">
                          <a:solidFill>
                            <a:schemeClr val="dk1"/>
                          </a:solidFill>
                          <a:effectLst/>
                          <a:latin typeface="Arial"/>
                          <a:ea typeface="+mn-ea"/>
                          <a:cs typeface="Arial"/>
                        </a:rPr>
                        <a:t>Temperatura resultante </a:t>
                      </a:r>
                      <a:endParaRPr lang="pt-BR" sz="120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dirty="0" smtClean="0">
                          <a:solidFill>
                            <a:schemeClr val="dk1"/>
                          </a:solidFill>
                          <a:effectLst/>
                          <a:latin typeface="Arial"/>
                          <a:ea typeface="+mn-ea"/>
                          <a:cs typeface="Arial"/>
                        </a:rPr>
                        <a:t>Missenard</a:t>
                      </a:r>
                      <a:endParaRPr lang="sv-SE" sz="1200" dirty="0" smtClean="0">
                        <a:latin typeface="Arial"/>
                        <a:cs typeface="Arial"/>
                      </a:endParaRPr>
                    </a:p>
                  </a:txBody>
                  <a:tcPr/>
                </a:tc>
              </a:tr>
              <a:tr h="370840">
                <a:tc>
                  <a:txBody>
                    <a:bodyPr/>
                    <a:lstStyle/>
                    <a:p>
                      <a:pPr>
                        <a:lnSpc>
                          <a:spcPct val="100000"/>
                        </a:lnSpc>
                      </a:pPr>
                      <a:r>
                        <a:rPr lang="es-ES" sz="1200" dirty="0" smtClean="0">
                          <a:latin typeface="Arial"/>
                          <a:cs typeface="Arial"/>
                        </a:rPr>
                        <a:t>1967</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dk1"/>
                          </a:solidFill>
                          <a:effectLst/>
                          <a:latin typeface="Arial"/>
                          <a:ea typeface="+mn-ea"/>
                          <a:cs typeface="Arial"/>
                        </a:rPr>
                        <a:t>Temperatura media de la piel </a:t>
                      </a:r>
                      <a:endParaRPr lang="es-ES_tradnl" sz="120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dk1"/>
                          </a:solidFill>
                          <a:effectLst/>
                          <a:latin typeface="Arial"/>
                          <a:ea typeface="+mn-ea"/>
                          <a:cs typeface="Arial"/>
                        </a:rPr>
                        <a:t>Gagge</a:t>
                      </a:r>
                      <a:endParaRPr lang="it-IT" sz="1200" dirty="0" smtClean="0">
                        <a:latin typeface="Arial"/>
                        <a:cs typeface="Arial"/>
                      </a:endParaRPr>
                    </a:p>
                  </a:txBody>
                  <a:tcPr/>
                </a:tc>
              </a:tr>
              <a:tr h="370840">
                <a:tc>
                  <a:txBody>
                    <a:bodyPr/>
                    <a:lstStyle/>
                    <a:p>
                      <a:pPr>
                        <a:lnSpc>
                          <a:spcPct val="100000"/>
                        </a:lnSpc>
                      </a:pPr>
                      <a:r>
                        <a:rPr lang="es-ES" sz="1200" dirty="0" smtClean="0">
                          <a:latin typeface="Arial"/>
                          <a:cs typeface="Arial"/>
                        </a:rPr>
                        <a:t>1970</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dk1"/>
                          </a:solidFill>
                          <a:effectLst/>
                          <a:latin typeface="Arial"/>
                          <a:ea typeface="+mn-ea"/>
                          <a:cs typeface="Arial"/>
                        </a:rPr>
                        <a:t>Índice valoración media, IVM </a:t>
                      </a:r>
                      <a:endParaRPr lang="es-ES_tradnl" sz="120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b-NO" sz="1200" kern="1200" dirty="0" smtClean="0">
                          <a:solidFill>
                            <a:schemeClr val="dk1"/>
                          </a:solidFill>
                          <a:effectLst/>
                          <a:latin typeface="Arial"/>
                          <a:ea typeface="+mn-ea"/>
                          <a:cs typeface="Arial"/>
                        </a:rPr>
                        <a:t>Fanger</a:t>
                      </a:r>
                      <a:endParaRPr lang="nb-NO" sz="1200" dirty="0" smtClean="0">
                        <a:latin typeface="Arial"/>
                        <a:cs typeface="Arial"/>
                      </a:endParaRPr>
                    </a:p>
                  </a:txBody>
                  <a:tcPr/>
                </a:tc>
              </a:tr>
              <a:tr h="370840">
                <a:tc>
                  <a:txBody>
                    <a:bodyPr/>
                    <a:lstStyle/>
                    <a:p>
                      <a:pPr>
                        <a:lnSpc>
                          <a:spcPct val="100000"/>
                        </a:lnSpc>
                      </a:pPr>
                      <a:r>
                        <a:rPr lang="es-ES" sz="1200" dirty="0" smtClean="0">
                          <a:latin typeface="Arial"/>
                          <a:cs typeface="Arial"/>
                        </a:rPr>
                        <a:t>1972</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dk1"/>
                          </a:solidFill>
                          <a:effectLst/>
                          <a:latin typeface="Arial"/>
                          <a:ea typeface="+mn-ea"/>
                          <a:cs typeface="Arial"/>
                        </a:rPr>
                        <a:t>Temperatura efectiva estándar, SET </a:t>
                      </a:r>
                      <a:endParaRPr lang="es-ES_tradnl" sz="120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dk1"/>
                          </a:solidFill>
                          <a:effectLst/>
                          <a:latin typeface="Arial"/>
                          <a:ea typeface="+mn-ea"/>
                          <a:cs typeface="Arial"/>
                        </a:rPr>
                        <a:t>Gagge</a:t>
                      </a:r>
                      <a:endParaRPr lang="it-IT" sz="1200" dirty="0" smtClean="0">
                        <a:latin typeface="Arial"/>
                        <a:cs typeface="Arial"/>
                      </a:endParaRPr>
                    </a:p>
                  </a:txBody>
                  <a:tcPr/>
                </a:tc>
              </a:tr>
              <a:tr h="370840">
                <a:tc>
                  <a:txBody>
                    <a:bodyPr/>
                    <a:lstStyle/>
                    <a:p>
                      <a:pPr>
                        <a:lnSpc>
                          <a:spcPct val="100000"/>
                        </a:lnSpc>
                      </a:pPr>
                      <a:r>
                        <a:rPr lang="es-ES" sz="1200" dirty="0" smtClean="0">
                          <a:latin typeface="Arial"/>
                          <a:cs typeface="Arial"/>
                        </a:rPr>
                        <a:t>1973</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dk1"/>
                          </a:solidFill>
                          <a:effectLst/>
                          <a:latin typeface="Arial"/>
                          <a:ea typeface="+mn-ea"/>
                          <a:cs typeface="Arial"/>
                        </a:rPr>
                        <a:t>Humedad de la piel </a:t>
                      </a:r>
                      <a:endParaRPr lang="es-ES_tradnl" sz="120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dk1"/>
                          </a:solidFill>
                          <a:effectLst/>
                          <a:latin typeface="Arial"/>
                          <a:ea typeface="+mn-ea"/>
                          <a:cs typeface="Arial"/>
                        </a:rPr>
                        <a:t>González &amp; Gagge </a:t>
                      </a:r>
                      <a:endParaRPr lang="it-IT" sz="1200" dirty="0" smtClean="0">
                        <a:latin typeface="Arial"/>
                        <a:cs typeface="Arial"/>
                      </a:endParaRPr>
                    </a:p>
                  </a:txBody>
                  <a:tcPr/>
                </a:tc>
              </a:tr>
            </a:tbl>
          </a:graphicData>
        </a:graphic>
      </p:graphicFrame>
      <p:sp>
        <p:nvSpPr>
          <p:cNvPr id="5" name="CuadroTexto 4"/>
          <p:cNvSpPr txBox="1"/>
          <p:nvPr/>
        </p:nvSpPr>
        <p:spPr>
          <a:xfrm>
            <a:off x="1699845" y="2364156"/>
            <a:ext cx="5265615" cy="523220"/>
          </a:xfrm>
          <a:prstGeom prst="rect">
            <a:avLst/>
          </a:prstGeom>
          <a:noFill/>
        </p:spPr>
        <p:txBody>
          <a:bodyPr wrap="square" rtlCol="0">
            <a:spAutoFit/>
          </a:bodyPr>
          <a:lstStyle/>
          <a:p>
            <a:r>
              <a:rPr lang="es-ES" sz="1400" b="1" dirty="0" smtClean="0">
                <a:latin typeface="Arial"/>
                <a:cs typeface="Arial"/>
              </a:rPr>
              <a:t>Índices de confort térmico </a:t>
            </a:r>
            <a:r>
              <a:rPr lang="es-ES" sz="1400" dirty="0" smtClean="0">
                <a:latin typeface="Arial"/>
                <a:cs typeface="Arial"/>
              </a:rPr>
              <a:t>para el sector productivo surgidos a través de la historia.</a:t>
            </a:r>
            <a:endParaRPr lang="es-ES" sz="1400" dirty="0">
              <a:latin typeface="Arial"/>
              <a:cs typeface="Arial"/>
            </a:endParaRPr>
          </a:p>
        </p:txBody>
      </p:sp>
      <p:sp>
        <p:nvSpPr>
          <p:cNvPr id="6" name="CuadroTexto 5"/>
          <p:cNvSpPr txBox="1"/>
          <p:nvPr/>
        </p:nvSpPr>
        <p:spPr>
          <a:xfrm>
            <a:off x="1357923" y="1015999"/>
            <a:ext cx="6193692" cy="1377813"/>
          </a:xfrm>
          <a:prstGeom prst="rect">
            <a:avLst/>
          </a:prstGeom>
          <a:noFill/>
        </p:spPr>
        <p:txBody>
          <a:bodyPr wrap="square" rtlCol="0">
            <a:spAutoFit/>
          </a:bodyPr>
          <a:lstStyle/>
          <a:p>
            <a:pPr>
              <a:lnSpc>
                <a:spcPct val="120000"/>
              </a:lnSpc>
            </a:pPr>
            <a:r>
              <a:rPr lang="es-ES" sz="1400" dirty="0" smtClean="0">
                <a:latin typeface="Arial"/>
                <a:cs typeface="Arial"/>
              </a:rPr>
              <a:t>Los estudiosos de los factores ambientales que afectan al trabajador en sus puestos de trabajo se han enfocado en valorar el </a:t>
            </a:r>
            <a:r>
              <a:rPr lang="es-ES" sz="1400" b="1" dirty="0" smtClean="0">
                <a:latin typeface="Arial"/>
                <a:cs typeface="Arial"/>
              </a:rPr>
              <a:t>microclima laboral</a:t>
            </a:r>
            <a:r>
              <a:rPr lang="es-ES" sz="1400" dirty="0" smtClean="0">
                <a:latin typeface="Arial"/>
                <a:cs typeface="Arial"/>
              </a:rPr>
              <a:t>, el cual data a principios de siglo. Se ha buscado un índice que resuma en un sólo valor una situación microclimática.</a:t>
            </a:r>
            <a:r>
              <a:rPr lang="es-ES_tradnl" sz="1400" dirty="0">
                <a:latin typeface="Arial"/>
                <a:cs typeface="Arial"/>
              </a:rPr>
              <a:t> (</a:t>
            </a:r>
            <a:r>
              <a:rPr lang="es-ES_tradnl" sz="1400" dirty="0" smtClean="0">
                <a:latin typeface="Arial"/>
                <a:cs typeface="Arial"/>
              </a:rPr>
              <a:t>Mondelo</a:t>
            </a:r>
            <a:r>
              <a:rPr lang="es-ES_tradnl" sz="1400" dirty="0">
                <a:latin typeface="Arial"/>
                <a:cs typeface="Arial"/>
              </a:rPr>
              <a:t>, </a:t>
            </a:r>
            <a:r>
              <a:rPr lang="es-ES" sz="1400" dirty="0" smtClean="0">
                <a:latin typeface="Arial"/>
                <a:cs typeface="Arial"/>
              </a:rPr>
              <a:t>e</a:t>
            </a:r>
            <a:r>
              <a:rPr lang="es-ES_tradnl" sz="1400" dirty="0" smtClean="0">
                <a:latin typeface="Arial"/>
                <a:cs typeface="Arial"/>
              </a:rPr>
              <a:t>t al 2004</a:t>
            </a:r>
            <a:r>
              <a:rPr lang="es-ES_tradnl" sz="1400" dirty="0">
                <a:latin typeface="Arial"/>
                <a:cs typeface="Arial"/>
              </a:rPr>
              <a:t>). </a:t>
            </a:r>
            <a:endParaRPr lang="es-ES" sz="1400" dirty="0">
              <a:latin typeface="Arial"/>
              <a:cs typeface="Arial"/>
            </a:endParaRPr>
          </a:p>
          <a:p>
            <a:pPr>
              <a:lnSpc>
                <a:spcPct val="120000"/>
              </a:lnSpc>
            </a:pPr>
            <a:endParaRPr lang="es-ES" sz="1400" dirty="0">
              <a:latin typeface="Arial"/>
              <a:cs typeface="Arial"/>
            </a:endParaRPr>
          </a:p>
        </p:txBody>
      </p:sp>
    </p:spTree>
    <p:extLst>
      <p:ext uri="{BB962C8B-B14F-4D97-AF65-F5344CB8AC3E}">
        <p14:creationId xmlns:p14="http://schemas.microsoft.com/office/powerpoint/2010/main" val="745868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3662894479"/>
              </p:ext>
            </p:extLst>
          </p:nvPr>
        </p:nvGraphicFramePr>
        <p:xfrm>
          <a:off x="1494691" y="1200834"/>
          <a:ext cx="6096000" cy="5003800"/>
        </p:xfrm>
        <a:graphic>
          <a:graphicData uri="http://schemas.openxmlformats.org/drawingml/2006/table">
            <a:tbl>
              <a:tblPr firstRow="1" bandRow="1">
                <a:tableStyleId>{5C22544A-7EE6-4342-B048-85BDC9FD1C3A}</a:tableStyleId>
              </a:tblPr>
              <a:tblGrid>
                <a:gridCol w="1103923"/>
                <a:gridCol w="2960077"/>
                <a:gridCol w="2032000"/>
              </a:tblGrid>
              <a:tr h="370840">
                <a:tc>
                  <a:txBody>
                    <a:bodyPr/>
                    <a:lstStyle/>
                    <a:p>
                      <a:pPr>
                        <a:lnSpc>
                          <a:spcPct val="100000"/>
                        </a:lnSpc>
                      </a:pPr>
                      <a:r>
                        <a:rPr lang="es-ES" sz="1400" b="0" dirty="0" smtClean="0">
                          <a:solidFill>
                            <a:srgbClr val="000000"/>
                          </a:solidFill>
                          <a:latin typeface="Arial"/>
                          <a:cs typeface="Arial"/>
                        </a:rPr>
                        <a:t>Año</a:t>
                      </a:r>
                      <a:endParaRPr lang="es-ES" sz="1400" b="0" dirty="0">
                        <a:solidFill>
                          <a:srgbClr val="000000"/>
                        </a:solidFill>
                        <a:latin typeface="Arial"/>
                        <a:cs typeface="Arial"/>
                      </a:endParaRPr>
                    </a:p>
                  </a:txBody>
                  <a:tcPr/>
                </a:tc>
                <a:tc>
                  <a:txBody>
                    <a:bodyPr/>
                    <a:lstStyle/>
                    <a:p>
                      <a:pPr>
                        <a:lnSpc>
                          <a:spcPct val="100000"/>
                        </a:lnSpc>
                      </a:pPr>
                      <a:r>
                        <a:rPr lang="es-ES" sz="1400" b="0" dirty="0" smtClean="0">
                          <a:solidFill>
                            <a:srgbClr val="000000"/>
                          </a:solidFill>
                          <a:latin typeface="Arial"/>
                          <a:cs typeface="Arial"/>
                        </a:rPr>
                        <a:t>Método</a:t>
                      </a:r>
                      <a:endParaRPr lang="es-ES" sz="1400" b="0" dirty="0">
                        <a:solidFill>
                          <a:srgbClr val="000000"/>
                        </a:solidFill>
                        <a:latin typeface="Arial"/>
                        <a:cs typeface="Arial"/>
                      </a:endParaRPr>
                    </a:p>
                  </a:txBody>
                  <a:tcPr/>
                </a:tc>
                <a:tc>
                  <a:txBody>
                    <a:bodyPr/>
                    <a:lstStyle/>
                    <a:p>
                      <a:pPr>
                        <a:lnSpc>
                          <a:spcPct val="100000"/>
                        </a:lnSpc>
                      </a:pPr>
                      <a:r>
                        <a:rPr lang="es-ES" sz="1400" b="0" dirty="0" smtClean="0">
                          <a:solidFill>
                            <a:srgbClr val="000000"/>
                          </a:solidFill>
                          <a:latin typeface="Arial"/>
                          <a:cs typeface="Arial"/>
                        </a:rPr>
                        <a:t>Autor</a:t>
                      </a:r>
                      <a:endParaRPr lang="es-ES" sz="1400" b="0" dirty="0">
                        <a:solidFill>
                          <a:srgbClr val="000000"/>
                        </a:solidFill>
                        <a:latin typeface="Arial"/>
                        <a:cs typeface="Arial"/>
                      </a:endParaRPr>
                    </a:p>
                  </a:txBody>
                  <a:tcPr/>
                </a:tc>
              </a:tr>
              <a:tr h="216094">
                <a:tc>
                  <a:txBody>
                    <a:bodyPr/>
                    <a:lstStyle/>
                    <a:p>
                      <a:pPr>
                        <a:lnSpc>
                          <a:spcPct val="100000"/>
                        </a:lnSpc>
                      </a:pPr>
                      <a:r>
                        <a:rPr lang="es-ES" sz="1200" dirty="0" smtClean="0">
                          <a:latin typeface="Arial"/>
                          <a:cs typeface="Arial"/>
                        </a:rPr>
                        <a:t>1945</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dk1"/>
                          </a:solidFill>
                          <a:effectLst/>
                          <a:latin typeface="Arial"/>
                          <a:ea typeface="+mn-ea"/>
                          <a:cs typeface="Arial"/>
                        </a:rPr>
                        <a:t>Índice de viento frío</a:t>
                      </a:r>
                      <a:endParaRPr lang="es-ES_tradnl"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err="1" smtClean="0">
                          <a:solidFill>
                            <a:schemeClr val="dk1"/>
                          </a:solidFill>
                          <a:effectLst/>
                          <a:latin typeface="Arial"/>
                          <a:ea typeface="+mn-ea"/>
                          <a:cs typeface="Arial"/>
                        </a:rPr>
                        <a:t>Siple</a:t>
                      </a:r>
                      <a:r>
                        <a:rPr lang="en-US" sz="1400" kern="1200" dirty="0" smtClean="0">
                          <a:solidFill>
                            <a:schemeClr val="dk1"/>
                          </a:solidFill>
                          <a:effectLst/>
                          <a:latin typeface="Arial"/>
                          <a:ea typeface="+mn-ea"/>
                          <a:cs typeface="Arial"/>
                        </a:rPr>
                        <a:t> &amp; Passel</a:t>
                      </a:r>
                      <a:br>
                        <a:rPr lang="en-US" sz="1400" kern="1200" dirty="0" smtClean="0">
                          <a:solidFill>
                            <a:schemeClr val="dk1"/>
                          </a:solidFill>
                          <a:effectLst/>
                          <a:latin typeface="Arial"/>
                          <a:ea typeface="+mn-ea"/>
                          <a:cs typeface="Arial"/>
                        </a:rPr>
                      </a:br>
                      <a:endParaRPr lang="en-US" sz="1400" dirty="0" smtClean="0">
                        <a:latin typeface="Arial"/>
                        <a:cs typeface="Arial"/>
                      </a:endParaRPr>
                    </a:p>
                  </a:txBody>
                  <a:tcPr/>
                </a:tc>
              </a:tr>
              <a:tr h="273539">
                <a:tc>
                  <a:txBody>
                    <a:bodyPr/>
                    <a:lstStyle/>
                    <a:p>
                      <a:pPr>
                        <a:lnSpc>
                          <a:spcPct val="100000"/>
                        </a:lnSpc>
                      </a:pPr>
                      <a:r>
                        <a:rPr lang="es-ES" sz="1200" dirty="0" smtClean="0">
                          <a:latin typeface="Arial"/>
                          <a:cs typeface="Arial"/>
                        </a:rPr>
                        <a:t>1946</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dk1"/>
                          </a:solidFill>
                          <a:effectLst/>
                          <a:latin typeface="Arial"/>
                          <a:ea typeface="+mn-ea"/>
                          <a:cs typeface="Arial"/>
                        </a:rPr>
                        <a:t>Temperatura efectiva corregida, TEC</a:t>
                      </a:r>
                      <a:endParaRPr lang="es-ES_tradnl"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a-DK" sz="1400" kern="1200" dirty="0" err="1" smtClean="0">
                          <a:solidFill>
                            <a:schemeClr val="dk1"/>
                          </a:solidFill>
                          <a:effectLst/>
                          <a:latin typeface="Arial"/>
                          <a:ea typeface="+mn-ea"/>
                          <a:cs typeface="Arial"/>
                        </a:rPr>
                        <a:t>Bedford</a:t>
                      </a:r>
                      <a:endParaRPr lang="da-DK" sz="1400" dirty="0" smtClean="0">
                        <a:latin typeface="Arial"/>
                        <a:cs typeface="Arial"/>
                      </a:endParaRPr>
                    </a:p>
                  </a:txBody>
                  <a:tcPr/>
                </a:tc>
              </a:tr>
              <a:tr h="205154">
                <a:tc>
                  <a:txBody>
                    <a:bodyPr/>
                    <a:lstStyle/>
                    <a:p>
                      <a:pPr>
                        <a:lnSpc>
                          <a:spcPct val="100000"/>
                        </a:lnSpc>
                      </a:pPr>
                      <a:r>
                        <a:rPr lang="es-ES" sz="1200" dirty="0" smtClean="0">
                          <a:latin typeface="Arial"/>
                          <a:cs typeface="Arial"/>
                        </a:rPr>
                        <a:t>1947/60</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dk1"/>
                          </a:solidFill>
                          <a:effectLst/>
                          <a:latin typeface="Arial"/>
                          <a:ea typeface="+mn-ea"/>
                          <a:cs typeface="Arial"/>
                        </a:rPr>
                        <a:t>Predicción de la sudoración para 4 horas, P4SR </a:t>
                      </a:r>
                      <a:endParaRPr lang="es-ES_tradnl"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err="1" smtClean="0">
                          <a:solidFill>
                            <a:schemeClr val="dk1"/>
                          </a:solidFill>
                          <a:effectLst/>
                          <a:latin typeface="Arial"/>
                          <a:ea typeface="+mn-ea"/>
                          <a:cs typeface="Arial"/>
                        </a:rPr>
                        <a:t>McArdle</a:t>
                      </a:r>
                      <a:r>
                        <a:rPr lang="en-US" sz="1400" kern="1200" dirty="0" smtClean="0">
                          <a:solidFill>
                            <a:schemeClr val="dk1"/>
                          </a:solidFill>
                          <a:effectLst/>
                          <a:latin typeface="Arial"/>
                          <a:ea typeface="+mn-ea"/>
                          <a:cs typeface="Arial"/>
                        </a:rPr>
                        <a:t> &amp; </a:t>
                      </a:r>
                      <a:r>
                        <a:rPr lang="en-US" sz="1400" kern="1200" dirty="0" err="1" smtClean="0">
                          <a:solidFill>
                            <a:schemeClr val="dk1"/>
                          </a:solidFill>
                          <a:effectLst/>
                          <a:latin typeface="Arial"/>
                          <a:ea typeface="+mn-ea"/>
                          <a:cs typeface="Arial"/>
                        </a:rPr>
                        <a:t>McPhurson</a:t>
                      </a:r>
                      <a:r>
                        <a:rPr lang="en-US" sz="1400" kern="1200" dirty="0" smtClean="0">
                          <a:solidFill>
                            <a:schemeClr val="dk1"/>
                          </a:solidFill>
                          <a:effectLst/>
                          <a:latin typeface="Arial"/>
                          <a:ea typeface="+mn-ea"/>
                          <a:cs typeface="Arial"/>
                        </a:rPr>
                        <a:t> </a:t>
                      </a:r>
                      <a:endParaRPr lang="en-US" sz="1400" dirty="0" smtClean="0">
                        <a:latin typeface="Arial"/>
                        <a:cs typeface="Arial"/>
                      </a:endParaRPr>
                    </a:p>
                  </a:txBody>
                  <a:tcPr/>
                </a:tc>
              </a:tr>
              <a:tr h="177409">
                <a:tc>
                  <a:txBody>
                    <a:bodyPr/>
                    <a:lstStyle/>
                    <a:p>
                      <a:pPr>
                        <a:lnSpc>
                          <a:spcPct val="100000"/>
                        </a:lnSpc>
                      </a:pPr>
                      <a:r>
                        <a:rPr lang="es-ES" sz="1200" dirty="0" smtClean="0">
                          <a:latin typeface="Arial"/>
                          <a:cs typeface="Arial"/>
                        </a:rPr>
                        <a:t>1955</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sz="1200" b="0" kern="1200" dirty="0" smtClean="0">
                          <a:solidFill>
                            <a:schemeClr val="dk1"/>
                          </a:solidFill>
                          <a:effectLst/>
                          <a:latin typeface="Arial"/>
                          <a:ea typeface="+mn-ea"/>
                          <a:cs typeface="Arial"/>
                        </a:rPr>
                        <a:t>Índice de sobrecarga calórica, ISC (HSI) </a:t>
                      </a:r>
                      <a:endParaRPr lang="pt-BR"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effectLst/>
                          <a:latin typeface="Arial"/>
                          <a:ea typeface="+mn-ea"/>
                          <a:cs typeface="Arial"/>
                        </a:rPr>
                        <a:t>Belding &amp; Hatch </a:t>
                      </a:r>
                      <a:endParaRPr lang="en-US" sz="1400" dirty="0" smtClean="0">
                        <a:latin typeface="Arial"/>
                        <a:cs typeface="Arial"/>
                      </a:endParaRPr>
                    </a:p>
                  </a:txBody>
                  <a:tcPr/>
                </a:tc>
              </a:tr>
              <a:tr h="188741">
                <a:tc>
                  <a:txBody>
                    <a:bodyPr/>
                    <a:lstStyle/>
                    <a:p>
                      <a:pPr>
                        <a:lnSpc>
                          <a:spcPct val="100000"/>
                        </a:lnSpc>
                      </a:pPr>
                      <a:r>
                        <a:rPr lang="es-ES" sz="1200" dirty="0" smtClean="0">
                          <a:latin typeface="Arial"/>
                          <a:cs typeface="Arial"/>
                        </a:rPr>
                        <a:t>1957</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dk1"/>
                          </a:solidFill>
                          <a:effectLst/>
                          <a:latin typeface="Arial"/>
                          <a:ea typeface="+mn-ea"/>
                          <a:cs typeface="Arial"/>
                        </a:rPr>
                        <a:t>Temperatura de globo y de bulbo húmedo, WBGT </a:t>
                      </a:r>
                      <a:endParaRPr lang="es-ES_tradnl"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dirty="0" err="1" smtClean="0">
                          <a:solidFill>
                            <a:schemeClr val="dk1"/>
                          </a:solidFill>
                          <a:effectLst/>
                          <a:latin typeface="Arial"/>
                          <a:ea typeface="+mn-ea"/>
                          <a:cs typeface="Arial"/>
                        </a:rPr>
                        <a:t>Yaglou</a:t>
                      </a:r>
                      <a:r>
                        <a:rPr lang="it-IT" sz="1400" kern="1200" dirty="0" smtClean="0">
                          <a:solidFill>
                            <a:schemeClr val="dk1"/>
                          </a:solidFill>
                          <a:effectLst/>
                          <a:latin typeface="Arial"/>
                          <a:ea typeface="+mn-ea"/>
                          <a:cs typeface="Arial"/>
                        </a:rPr>
                        <a:t> &amp; </a:t>
                      </a:r>
                      <a:r>
                        <a:rPr lang="it-IT" sz="1400" kern="1200" dirty="0" err="1" smtClean="0">
                          <a:solidFill>
                            <a:schemeClr val="dk1"/>
                          </a:solidFill>
                          <a:effectLst/>
                          <a:latin typeface="Arial"/>
                          <a:ea typeface="+mn-ea"/>
                          <a:cs typeface="Arial"/>
                        </a:rPr>
                        <a:t>Minard</a:t>
                      </a:r>
                      <a:r>
                        <a:rPr lang="it-IT" sz="1400" kern="1200" dirty="0" smtClean="0">
                          <a:solidFill>
                            <a:schemeClr val="dk1"/>
                          </a:solidFill>
                          <a:effectLst/>
                          <a:latin typeface="Arial"/>
                          <a:ea typeface="+mn-ea"/>
                          <a:cs typeface="Arial"/>
                        </a:rPr>
                        <a:t> </a:t>
                      </a:r>
                      <a:endParaRPr lang="it-IT" sz="1400" dirty="0" smtClean="0">
                        <a:latin typeface="Arial"/>
                        <a:cs typeface="Arial"/>
                      </a:endParaRPr>
                    </a:p>
                  </a:txBody>
                  <a:tcPr/>
                </a:tc>
              </a:tr>
              <a:tr h="151228">
                <a:tc>
                  <a:txBody>
                    <a:bodyPr/>
                    <a:lstStyle/>
                    <a:p>
                      <a:pPr>
                        <a:lnSpc>
                          <a:spcPct val="100000"/>
                        </a:lnSpc>
                      </a:pPr>
                      <a:r>
                        <a:rPr lang="es-ES" sz="1200" dirty="0" smtClean="0">
                          <a:latin typeface="Arial"/>
                          <a:cs typeface="Arial"/>
                        </a:rPr>
                        <a:t>1957</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dk1"/>
                          </a:solidFill>
                          <a:effectLst/>
                          <a:latin typeface="Arial"/>
                          <a:ea typeface="+mn-ea"/>
                          <a:cs typeface="Arial"/>
                        </a:rPr>
                        <a:t>Índice de Oxford, WD</a:t>
                      </a:r>
                      <a:endParaRPr lang="es-ES_tradnl"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kern="1200" dirty="0" err="1" smtClean="0">
                          <a:solidFill>
                            <a:schemeClr val="dk1"/>
                          </a:solidFill>
                          <a:effectLst/>
                          <a:latin typeface="Arial"/>
                          <a:ea typeface="+mn-ea"/>
                          <a:cs typeface="Arial"/>
                        </a:rPr>
                        <a:t>Lind</a:t>
                      </a:r>
                      <a:endParaRPr lang="es-ES" sz="1400" dirty="0" smtClean="0">
                        <a:latin typeface="Arial"/>
                        <a:cs typeface="Arial"/>
                      </a:endParaRPr>
                    </a:p>
                  </a:txBody>
                  <a:tcPr/>
                </a:tc>
              </a:tr>
              <a:tr h="196947">
                <a:tc>
                  <a:txBody>
                    <a:bodyPr/>
                    <a:lstStyle/>
                    <a:p>
                      <a:pPr>
                        <a:lnSpc>
                          <a:spcPct val="100000"/>
                        </a:lnSpc>
                      </a:pPr>
                      <a:r>
                        <a:rPr lang="es-ES" sz="1200" dirty="0" smtClean="0">
                          <a:latin typeface="Arial"/>
                          <a:cs typeface="Arial"/>
                        </a:rPr>
                        <a:t>1960</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dk1"/>
                          </a:solidFill>
                          <a:effectLst/>
                          <a:latin typeface="Arial"/>
                          <a:ea typeface="+mn-ea"/>
                          <a:cs typeface="Arial"/>
                        </a:rPr>
                        <a:t>Predicción de los latidos del corazón</a:t>
                      </a:r>
                      <a:endParaRPr lang="es-ES_tradnl"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400" kern="1200" dirty="0" err="1" smtClean="0">
                          <a:solidFill>
                            <a:schemeClr val="dk1"/>
                          </a:solidFill>
                          <a:effectLst/>
                          <a:latin typeface="Arial"/>
                          <a:ea typeface="+mn-ea"/>
                          <a:cs typeface="Arial"/>
                        </a:rPr>
                        <a:t>Fuller</a:t>
                      </a:r>
                      <a:r>
                        <a:rPr lang="cs-CZ" sz="1400" kern="1200" dirty="0" smtClean="0">
                          <a:solidFill>
                            <a:schemeClr val="dk1"/>
                          </a:solidFill>
                          <a:effectLst/>
                          <a:latin typeface="Arial"/>
                          <a:ea typeface="+mn-ea"/>
                          <a:cs typeface="Arial"/>
                        </a:rPr>
                        <a:t> &amp; </a:t>
                      </a:r>
                      <a:r>
                        <a:rPr lang="cs-CZ" sz="1400" kern="1200" dirty="0" err="1" smtClean="0">
                          <a:solidFill>
                            <a:schemeClr val="dk1"/>
                          </a:solidFill>
                          <a:effectLst/>
                          <a:latin typeface="Arial"/>
                          <a:ea typeface="+mn-ea"/>
                          <a:cs typeface="Arial"/>
                        </a:rPr>
                        <a:t>Brouha</a:t>
                      </a:r>
                      <a:r>
                        <a:rPr lang="cs-CZ" sz="1400" kern="1200" dirty="0" smtClean="0">
                          <a:solidFill>
                            <a:schemeClr val="dk1"/>
                          </a:solidFill>
                          <a:effectLst/>
                          <a:latin typeface="Arial"/>
                          <a:ea typeface="+mn-ea"/>
                          <a:cs typeface="Arial"/>
                        </a:rPr>
                        <a:t> </a:t>
                      </a:r>
                      <a:endParaRPr lang="cs-CZ" sz="1400" dirty="0" smtClean="0">
                        <a:latin typeface="Arial"/>
                        <a:cs typeface="Arial"/>
                      </a:endParaRPr>
                    </a:p>
                  </a:txBody>
                  <a:tcPr/>
                </a:tc>
              </a:tr>
              <a:tr h="252046">
                <a:tc>
                  <a:txBody>
                    <a:bodyPr/>
                    <a:lstStyle/>
                    <a:p>
                      <a:pPr>
                        <a:lnSpc>
                          <a:spcPct val="100000"/>
                        </a:lnSpc>
                      </a:pPr>
                      <a:r>
                        <a:rPr lang="es-ES" sz="1200" dirty="0" smtClean="0">
                          <a:latin typeface="Arial"/>
                          <a:cs typeface="Arial"/>
                        </a:rPr>
                        <a:t>1963/76</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dk1"/>
                          </a:solidFill>
                          <a:effectLst/>
                          <a:latin typeface="Arial"/>
                          <a:ea typeface="+mn-ea"/>
                          <a:cs typeface="Arial"/>
                        </a:rPr>
                        <a:t>Índice de estrés térmico, ITS</a:t>
                      </a:r>
                      <a:endParaRPr lang="es-ES_tradnl"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dirty="0" err="1" smtClean="0">
                          <a:solidFill>
                            <a:schemeClr val="dk1"/>
                          </a:solidFill>
                          <a:effectLst/>
                          <a:latin typeface="Arial"/>
                          <a:ea typeface="+mn-ea"/>
                          <a:cs typeface="Arial"/>
                        </a:rPr>
                        <a:t>Givoni</a:t>
                      </a:r>
                      <a:endParaRPr lang="it-IT" sz="1400" dirty="0" smtClean="0">
                        <a:latin typeface="Arial"/>
                        <a:cs typeface="Arial"/>
                      </a:endParaRPr>
                    </a:p>
                  </a:txBody>
                  <a:tcPr/>
                </a:tc>
              </a:tr>
              <a:tr h="283308">
                <a:tc>
                  <a:txBody>
                    <a:bodyPr/>
                    <a:lstStyle/>
                    <a:p>
                      <a:pPr>
                        <a:lnSpc>
                          <a:spcPct val="100000"/>
                        </a:lnSpc>
                      </a:pPr>
                      <a:r>
                        <a:rPr lang="es-ES" sz="1200" dirty="0" smtClean="0">
                          <a:latin typeface="Arial"/>
                          <a:cs typeface="Arial"/>
                        </a:rPr>
                        <a:t>1971</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dk1"/>
                          </a:solidFill>
                          <a:effectLst/>
                          <a:latin typeface="Arial"/>
                          <a:ea typeface="+mn-ea"/>
                          <a:cs typeface="Arial"/>
                        </a:rPr>
                        <a:t>Índice de temperatura de globo húmedo, WGT </a:t>
                      </a:r>
                      <a:endParaRPr lang="es-ES_tradnl"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b-NO" sz="1400" kern="1200" dirty="0" err="1" smtClean="0">
                          <a:solidFill>
                            <a:schemeClr val="dk1"/>
                          </a:solidFill>
                          <a:effectLst/>
                          <a:latin typeface="Arial"/>
                          <a:ea typeface="+mn-ea"/>
                          <a:cs typeface="Arial"/>
                        </a:rPr>
                        <a:t>Bostford</a:t>
                      </a:r>
                      <a:endParaRPr lang="nb-NO" sz="1400" dirty="0" smtClean="0">
                        <a:latin typeface="Arial"/>
                        <a:cs typeface="Arial"/>
                      </a:endParaRPr>
                    </a:p>
                  </a:txBody>
                  <a:tcPr/>
                </a:tc>
              </a:tr>
              <a:tr h="205153">
                <a:tc>
                  <a:txBody>
                    <a:bodyPr/>
                    <a:lstStyle/>
                    <a:p>
                      <a:pPr>
                        <a:lnSpc>
                          <a:spcPct val="100000"/>
                        </a:lnSpc>
                      </a:pPr>
                      <a:r>
                        <a:rPr lang="es-ES" sz="1200" dirty="0" smtClean="0">
                          <a:latin typeface="Arial"/>
                          <a:cs typeface="Arial"/>
                        </a:rPr>
                        <a:t>1974/77</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kern="1200" dirty="0" smtClean="0">
                          <a:solidFill>
                            <a:schemeClr val="dk1"/>
                          </a:solidFill>
                          <a:effectLst/>
                          <a:latin typeface="Arial"/>
                          <a:ea typeface="+mn-ea"/>
                          <a:cs typeface="Arial"/>
                        </a:rPr>
                        <a:t>Límite de exposición termicofisiológica, PHEL </a:t>
                      </a:r>
                      <a:endParaRPr lang="es-ES_tradnl" sz="1200" b="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dirty="0" err="1" smtClean="0">
                          <a:solidFill>
                            <a:schemeClr val="dk1"/>
                          </a:solidFill>
                          <a:effectLst/>
                          <a:latin typeface="Arial"/>
                          <a:ea typeface="+mn-ea"/>
                          <a:cs typeface="Arial"/>
                        </a:rPr>
                        <a:t>Dasler</a:t>
                      </a:r>
                      <a:endParaRPr lang="de-DE" sz="1400" dirty="0" smtClean="0">
                        <a:latin typeface="Arial"/>
                        <a:cs typeface="Arial"/>
                      </a:endParaRPr>
                    </a:p>
                  </a:txBody>
                  <a:tcPr/>
                </a:tc>
              </a:tr>
              <a:tr h="216486">
                <a:tc>
                  <a:txBody>
                    <a:bodyPr/>
                    <a:lstStyle/>
                    <a:p>
                      <a:pPr>
                        <a:lnSpc>
                          <a:spcPct val="100000"/>
                        </a:lnSpc>
                      </a:pPr>
                      <a:r>
                        <a:rPr lang="es-ES" sz="1200" dirty="0" smtClean="0">
                          <a:latin typeface="Arial"/>
                          <a:cs typeface="Arial"/>
                        </a:rPr>
                        <a:t>1981</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dk1"/>
                          </a:solidFill>
                          <a:effectLst/>
                          <a:latin typeface="Arial"/>
                          <a:ea typeface="+mn-ea"/>
                          <a:cs typeface="Arial"/>
                        </a:rPr>
                        <a:t>Tasa de sudoración requerida, SWreq</a:t>
                      </a:r>
                      <a:endParaRPr lang="es-ES_tradnl" sz="120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b-NO" sz="1400" kern="1200" dirty="0" smtClean="0">
                          <a:solidFill>
                            <a:schemeClr val="dk1"/>
                          </a:solidFill>
                          <a:effectLst/>
                          <a:latin typeface="Arial"/>
                          <a:ea typeface="+mn-ea"/>
                          <a:cs typeface="Arial"/>
                        </a:rPr>
                        <a:t>Vogt, et al. </a:t>
                      </a:r>
                      <a:endParaRPr lang="nb-NO" sz="1400" dirty="0" smtClean="0">
                        <a:latin typeface="Arial"/>
                        <a:cs typeface="Arial"/>
                      </a:endParaRPr>
                    </a:p>
                  </a:txBody>
                  <a:tcPr/>
                </a:tc>
              </a:tr>
              <a:tr h="214923">
                <a:tc>
                  <a:txBody>
                    <a:bodyPr/>
                    <a:lstStyle/>
                    <a:p>
                      <a:pPr>
                        <a:lnSpc>
                          <a:spcPct val="100000"/>
                        </a:lnSpc>
                      </a:pPr>
                      <a:r>
                        <a:rPr lang="es-ES" sz="1200" dirty="0" smtClean="0">
                          <a:latin typeface="Arial"/>
                          <a:cs typeface="Arial"/>
                        </a:rPr>
                        <a:t>1984</a:t>
                      </a:r>
                      <a:endParaRPr lang="es-ES" sz="1200" dirty="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dk1"/>
                          </a:solidFill>
                          <a:effectLst/>
                          <a:latin typeface="Arial"/>
                          <a:ea typeface="+mn-ea"/>
                          <a:cs typeface="Arial"/>
                        </a:rPr>
                        <a:t>Índice del aislamiento del vestido requerido </a:t>
                      </a:r>
                      <a:endParaRPr lang="es-ES_tradnl" sz="1200" dirty="0" smtClean="0">
                        <a:latin typeface="Arial"/>
                        <a:cs typeface="Aria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i-FI" sz="1400" kern="1200" dirty="0" err="1" smtClean="0">
                          <a:solidFill>
                            <a:schemeClr val="dk1"/>
                          </a:solidFill>
                          <a:effectLst/>
                          <a:latin typeface="Arial"/>
                          <a:ea typeface="+mn-ea"/>
                          <a:cs typeface="Arial"/>
                        </a:rPr>
                        <a:t>Holmér</a:t>
                      </a:r>
                      <a:r>
                        <a:rPr lang="fi-FI" sz="1400" kern="1200" dirty="0" smtClean="0">
                          <a:solidFill>
                            <a:schemeClr val="dk1"/>
                          </a:solidFill>
                          <a:effectLst/>
                          <a:latin typeface="Arial"/>
                          <a:ea typeface="+mn-ea"/>
                          <a:cs typeface="Arial"/>
                        </a:rPr>
                        <a:t> </a:t>
                      </a:r>
                      <a:endParaRPr lang="fi-FI" sz="1400" dirty="0" smtClean="0">
                        <a:latin typeface="Arial"/>
                        <a:cs typeface="Arial"/>
                      </a:endParaRPr>
                    </a:p>
                  </a:txBody>
                  <a:tcPr/>
                </a:tc>
              </a:tr>
            </a:tbl>
          </a:graphicData>
        </a:graphic>
      </p:graphicFrame>
      <p:sp>
        <p:nvSpPr>
          <p:cNvPr id="6" name="CuadroTexto 5"/>
          <p:cNvSpPr txBox="1"/>
          <p:nvPr/>
        </p:nvSpPr>
        <p:spPr>
          <a:xfrm>
            <a:off x="1475153" y="722926"/>
            <a:ext cx="5265615" cy="523220"/>
          </a:xfrm>
          <a:prstGeom prst="rect">
            <a:avLst/>
          </a:prstGeom>
          <a:noFill/>
        </p:spPr>
        <p:txBody>
          <a:bodyPr wrap="square" rtlCol="0">
            <a:spAutoFit/>
          </a:bodyPr>
          <a:lstStyle/>
          <a:p>
            <a:r>
              <a:rPr lang="es-ES" sz="1400" b="1" dirty="0" smtClean="0">
                <a:latin typeface="Arial"/>
                <a:cs typeface="Arial"/>
              </a:rPr>
              <a:t>Índices de estrés térmico </a:t>
            </a:r>
            <a:r>
              <a:rPr lang="es-ES" sz="1400" dirty="0" smtClean="0">
                <a:latin typeface="Arial"/>
                <a:cs typeface="Arial"/>
              </a:rPr>
              <a:t>para el sector productivo surgidos a través de la historia.</a:t>
            </a:r>
            <a:endParaRPr lang="es-ES" sz="1400" dirty="0">
              <a:latin typeface="Arial"/>
              <a:cs typeface="Arial"/>
            </a:endParaRPr>
          </a:p>
        </p:txBody>
      </p:sp>
    </p:spTree>
    <p:extLst>
      <p:ext uri="{BB962C8B-B14F-4D97-AF65-F5344CB8AC3E}">
        <p14:creationId xmlns:p14="http://schemas.microsoft.com/office/powerpoint/2010/main" val="1911419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
          <p:cNvSpPr>
            <a:spLocks noChangeArrowheads="1"/>
          </p:cNvSpPr>
          <p:nvPr/>
        </p:nvSpPr>
        <p:spPr bwMode="auto">
          <a:xfrm>
            <a:off x="1087929" y="1240408"/>
            <a:ext cx="5846276" cy="21236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endParaRPr lang="es-ES_tradnl" altLang="es-MX" sz="1400" b="1" i="1" dirty="0" smtClean="0">
              <a:latin typeface="Arial" panose="020B0604020202020204" pitchFamily="34" charset="0"/>
            </a:endParaRPr>
          </a:p>
          <a:p>
            <a:pPr eaLnBrk="1" hangingPunct="1"/>
            <a:endParaRPr lang="es-ES_tradnl" altLang="es-MX" sz="1400" b="1" i="1" dirty="0" smtClean="0">
              <a:latin typeface="Arial" panose="020B0604020202020204" pitchFamily="34" charset="0"/>
              <a:cs typeface="Tahoma" panose="020B0604030504040204" pitchFamily="34" charset="0"/>
            </a:endParaRPr>
          </a:p>
          <a:p>
            <a:pPr eaLnBrk="1" hangingPunct="1"/>
            <a:endParaRPr lang="es-ES_tradnl" altLang="es-MX" sz="2000" b="1" i="1" dirty="0" smtClean="0">
              <a:latin typeface="Arial" panose="020B0604020202020204" pitchFamily="34" charset="0"/>
              <a:cs typeface="Tahoma" panose="020B0604030504040204" pitchFamily="34" charset="0"/>
            </a:endParaRPr>
          </a:p>
          <a:p>
            <a:pPr eaLnBrk="1" hangingPunct="1"/>
            <a:endParaRPr lang="es-ES_tradnl" altLang="es-MX" sz="2000" b="1" i="1" dirty="0" smtClean="0">
              <a:latin typeface="Arial" panose="020B0604020202020204" pitchFamily="34" charset="0"/>
              <a:cs typeface="Tahoma" panose="020B0604030504040204" pitchFamily="34" charset="0"/>
            </a:endParaRPr>
          </a:p>
          <a:p>
            <a:pPr eaLnBrk="1" hangingPunct="1"/>
            <a:endParaRPr lang="es-ES_tradnl" altLang="es-MX" sz="1600" b="1" i="1" dirty="0">
              <a:latin typeface="Arial" panose="020B0604020202020204" pitchFamily="34" charset="0"/>
              <a:cs typeface="Tahoma" panose="020B0604030504040204" pitchFamily="34" charset="0"/>
            </a:endParaRPr>
          </a:p>
          <a:p>
            <a:pPr eaLnBrk="1" hangingPunct="1">
              <a:buFontTx/>
              <a:buAutoNum type="arabicPeriod"/>
            </a:pPr>
            <a:endParaRPr lang="es-ES_tradnl" altLang="es-MX" sz="1600" b="1" i="1" dirty="0">
              <a:solidFill>
                <a:srgbClr val="F79646"/>
              </a:solidFill>
              <a:cs typeface="Tahoma" panose="020B0604030504040204" pitchFamily="34" charset="0"/>
            </a:endParaRPr>
          </a:p>
          <a:p>
            <a:pPr eaLnBrk="1" hangingPunct="1">
              <a:buFontTx/>
              <a:buAutoNum type="arabicPeriod"/>
            </a:pPr>
            <a:endParaRPr lang="es-ES_tradnl" altLang="es-MX" sz="1600" b="1" i="1" dirty="0">
              <a:solidFill>
                <a:srgbClr val="F79646"/>
              </a:solidFill>
              <a:cs typeface="Tahoma" panose="020B0604030504040204" pitchFamily="34" charset="0"/>
            </a:endParaRPr>
          </a:p>
          <a:p>
            <a:pPr eaLnBrk="1" hangingPunct="1">
              <a:buFontTx/>
              <a:buAutoNum type="arabicPeriod"/>
            </a:pPr>
            <a:endParaRPr lang="es-ES_tradnl" altLang="es-MX" sz="1600" b="1" i="1" dirty="0">
              <a:solidFill>
                <a:srgbClr val="F79646"/>
              </a:solidFill>
              <a:latin typeface="Arial" panose="020B0604020202020204" pitchFamily="34" charset="0"/>
            </a:endParaRPr>
          </a:p>
        </p:txBody>
      </p:sp>
      <p:sp>
        <p:nvSpPr>
          <p:cNvPr id="8"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9" name="CuadroTexto 2"/>
          <p:cNvSpPr txBox="1">
            <a:spLocks noChangeArrowheads="1"/>
          </p:cNvSpPr>
          <p:nvPr/>
        </p:nvSpPr>
        <p:spPr bwMode="auto">
          <a:xfrm>
            <a:off x="870426" y="2106495"/>
            <a:ext cx="3420016" cy="29054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eaLnBrk="1" hangingPunct="1">
              <a:lnSpc>
                <a:spcPct val="120000"/>
              </a:lnSpc>
            </a:pPr>
            <a:r>
              <a:rPr lang="es-ES" altLang="es-MX" sz="1600" dirty="0" smtClean="0">
                <a:latin typeface="Arial" panose="020B0604020202020204" pitchFamily="34" charset="0"/>
                <a:cs typeface="Arial" panose="020B0604020202020204" pitchFamily="34" charset="0"/>
              </a:rPr>
              <a:t>Actualmente las empresas que en términos de resultados son líderes, son aquellas que fusionan las competencias  de los empleados con buenos </a:t>
            </a:r>
            <a:r>
              <a:rPr lang="es-ES" altLang="es-MX" sz="1600" dirty="0" smtClean="0">
                <a:latin typeface="Arial"/>
                <a:cs typeface="Arial"/>
              </a:rPr>
              <a:t>ambientes de trabajo, los beneficios se traducen en:</a:t>
            </a:r>
          </a:p>
          <a:p>
            <a:pPr algn="ctr" eaLnBrk="1" hangingPunct="1">
              <a:lnSpc>
                <a:spcPct val="120000"/>
              </a:lnSpc>
            </a:pPr>
            <a:endParaRPr lang="es-ES" altLang="es-MX" sz="1600" dirty="0">
              <a:latin typeface="Arial"/>
              <a:cs typeface="Arial"/>
            </a:endParaRPr>
          </a:p>
          <a:p>
            <a:pPr algn="ctr" eaLnBrk="1" hangingPunct="1">
              <a:lnSpc>
                <a:spcPct val="120000"/>
              </a:lnSpc>
            </a:pPr>
            <a:r>
              <a:rPr lang="es-ES_tradnl" altLang="es-MX" sz="1600" b="1" dirty="0">
                <a:latin typeface="Arial"/>
                <a:cs typeface="Arial"/>
              </a:rPr>
              <a:t>U</a:t>
            </a:r>
            <a:r>
              <a:rPr lang="es-ES_tradnl" altLang="es-MX" sz="1600" b="1" dirty="0" smtClean="0">
                <a:latin typeface="Arial"/>
                <a:cs typeface="Arial"/>
              </a:rPr>
              <a:t>tilidades, eficiencia y compromiso</a:t>
            </a:r>
            <a:endParaRPr lang="es-ES_tradnl" altLang="es-MX" sz="1600" b="1" dirty="0">
              <a:latin typeface="Arial"/>
              <a:cs typeface="Arial"/>
            </a:endParaRPr>
          </a:p>
          <a:p>
            <a:pPr eaLnBrk="1" hangingPunct="1"/>
            <a:endParaRPr lang="es-ES" altLang="es-MX" sz="1000" dirty="0"/>
          </a:p>
        </p:txBody>
      </p:sp>
      <p:pic>
        <p:nvPicPr>
          <p:cNvPr id="2" name="Imagen 1"/>
          <p:cNvPicPr>
            <a:picLocks noChangeAspect="1"/>
          </p:cNvPicPr>
          <p:nvPr/>
        </p:nvPicPr>
        <p:blipFill>
          <a:blip r:embed="rId2"/>
          <a:stretch>
            <a:fillRect/>
          </a:stretch>
        </p:blipFill>
        <p:spPr>
          <a:xfrm>
            <a:off x="4747846" y="1387230"/>
            <a:ext cx="3810000" cy="3810000"/>
          </a:xfrm>
          <a:prstGeom prst="rect">
            <a:avLst/>
          </a:prstGeom>
        </p:spPr>
      </p:pic>
      <p:sp>
        <p:nvSpPr>
          <p:cNvPr id="10" name="CuadroTexto 9"/>
          <p:cNvSpPr txBox="1"/>
          <p:nvPr/>
        </p:nvSpPr>
        <p:spPr>
          <a:xfrm>
            <a:off x="4655405" y="5178912"/>
            <a:ext cx="2798945" cy="6463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a:t>
            </a:r>
          </a:p>
          <a:p>
            <a:r>
              <a:rPr lang="es-ES" sz="900" dirty="0" smtClean="0">
                <a:solidFill>
                  <a:srgbClr val="000000"/>
                </a:solidFill>
                <a:latin typeface="Arial"/>
                <a:cs typeface="Arial"/>
              </a:rPr>
              <a:t>d</a:t>
            </a:r>
            <a:r>
              <a:rPr lang="es-MX" sz="900" dirty="0" smtClean="0">
                <a:solidFill>
                  <a:srgbClr val="000000"/>
                </a:solidFill>
                <a:latin typeface="Arial"/>
                <a:cs typeface="Arial"/>
              </a:rPr>
              <a:t>e:</a:t>
            </a:r>
            <a:r>
              <a:rPr lang="en-US" sz="900" dirty="0">
                <a:solidFill>
                  <a:srgbClr val="000000"/>
                </a:solidFill>
                <a:latin typeface="Arial"/>
                <a:cs typeface="Arial"/>
              </a:rPr>
              <a:t>https://</a:t>
            </a:r>
            <a:r>
              <a:rPr lang="en-US" sz="900" dirty="0" err="1">
                <a:solidFill>
                  <a:srgbClr val="000000"/>
                </a:solidFill>
                <a:latin typeface="Arial"/>
                <a:cs typeface="Arial"/>
              </a:rPr>
              <a:t>www.google.com.mx</a:t>
            </a:r>
            <a:r>
              <a:rPr lang="en-US" sz="900" dirty="0">
                <a:solidFill>
                  <a:srgbClr val="000000"/>
                </a:solidFill>
                <a:latin typeface="Arial"/>
                <a:cs typeface="Arial"/>
              </a:rPr>
              <a:t>/</a:t>
            </a:r>
            <a:r>
              <a:rPr lang="en-US" sz="900" dirty="0" err="1">
                <a:solidFill>
                  <a:srgbClr val="000000"/>
                </a:solidFill>
                <a:latin typeface="Arial"/>
                <a:cs typeface="Arial"/>
              </a:rPr>
              <a:t>search?q</a:t>
            </a:r>
            <a:r>
              <a:rPr lang="en-US" sz="900" dirty="0">
                <a:solidFill>
                  <a:srgbClr val="000000"/>
                </a:solidFill>
                <a:latin typeface="Arial"/>
                <a:cs typeface="Arial"/>
              </a:rPr>
              <a:t>=</a:t>
            </a:r>
            <a:r>
              <a:rPr lang="en-US" sz="900" dirty="0" err="1">
                <a:solidFill>
                  <a:srgbClr val="000000"/>
                </a:solidFill>
                <a:latin typeface="Arial"/>
                <a:cs typeface="Arial"/>
              </a:rPr>
              <a:t>ambiente</a:t>
            </a:r>
            <a:endParaRPr lang="es-MX" sz="900" dirty="0" smtClean="0"/>
          </a:p>
          <a:p>
            <a:endParaRPr lang="es-MX" sz="900" dirty="0" smtClean="0">
              <a:solidFill>
                <a:srgbClr val="000000"/>
              </a:solidFill>
            </a:endParaRPr>
          </a:p>
          <a:p>
            <a:endParaRPr lang="es-MX" sz="900" dirty="0">
              <a:solidFill>
                <a:srgbClr val="000000"/>
              </a:solidFill>
              <a:hlinkClick r:id="rId3"/>
            </a:endParaRPr>
          </a:p>
        </p:txBody>
      </p:sp>
      <p:pic>
        <p:nvPicPr>
          <p:cNvPr id="11" name="Imagen 10" descr="Captura de pantalla 2018-09-24 a las 12.36.26.png"/>
          <p:cNvPicPr>
            <a:picLocks noChangeAspect="1"/>
          </p:cNvPicPr>
          <p:nvPr/>
        </p:nvPicPr>
        <p:blipFill rotWithShape="1">
          <a:blip r:embed="rId4">
            <a:extLst>
              <a:ext uri="{BEBA8EAE-BF5A-486C-A8C5-ECC9F3942E4B}">
                <a14:imgProps xmlns:a14="http://schemas.microsoft.com/office/drawing/2010/main">
                  <a14:imgLayer r:embed="rId5">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2"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007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6" name="CuadroTexto 5"/>
          <p:cNvSpPr txBox="1"/>
          <p:nvPr/>
        </p:nvSpPr>
        <p:spPr>
          <a:xfrm>
            <a:off x="605691" y="1973387"/>
            <a:ext cx="3604848" cy="1384995"/>
          </a:xfrm>
          <a:prstGeom prst="rect">
            <a:avLst/>
          </a:prstGeom>
          <a:noFill/>
        </p:spPr>
        <p:txBody>
          <a:bodyPr wrap="square" rtlCol="0">
            <a:spAutoFit/>
          </a:bodyPr>
          <a:lstStyle/>
          <a:p>
            <a:endParaRPr lang="es-ES_tradnl" sz="1400" dirty="0" smtClean="0">
              <a:latin typeface="Arial"/>
              <a:cs typeface="Arial"/>
            </a:endParaRPr>
          </a:p>
          <a:p>
            <a:endParaRPr lang="es-ES_tradnl" sz="1400" dirty="0" smtClean="0">
              <a:latin typeface="Arial"/>
              <a:cs typeface="Arial"/>
            </a:endParaRPr>
          </a:p>
          <a:p>
            <a:endParaRPr lang="es-ES_tradnl" sz="1400" dirty="0">
              <a:latin typeface="Arial"/>
              <a:cs typeface="Arial"/>
            </a:endParaRPr>
          </a:p>
          <a:p>
            <a:pPr algn="ctr"/>
            <a:r>
              <a:rPr lang="es-ES_tradnl" sz="1400" dirty="0" smtClean="0">
                <a:latin typeface="Arial"/>
                <a:cs typeface="Arial"/>
              </a:rPr>
              <a:t>                </a:t>
            </a:r>
            <a:endParaRPr lang="es-ES_tradnl" sz="1400" dirty="0">
              <a:latin typeface="Arial"/>
              <a:cs typeface="Arial"/>
            </a:endParaRPr>
          </a:p>
          <a:p>
            <a:endParaRPr lang="es-ES_tradnl" sz="1400" dirty="0" smtClean="0">
              <a:latin typeface="Arial"/>
              <a:cs typeface="Arial"/>
            </a:endParaRPr>
          </a:p>
          <a:p>
            <a:endParaRPr lang="es-ES_tradnl" sz="1400" dirty="0" smtClean="0">
              <a:latin typeface="Arial"/>
              <a:cs typeface="Arial"/>
            </a:endParaRPr>
          </a:p>
        </p:txBody>
      </p:sp>
      <p:sp>
        <p:nvSpPr>
          <p:cNvPr id="4" name="CuadroTexto 3"/>
          <p:cNvSpPr txBox="1"/>
          <p:nvPr/>
        </p:nvSpPr>
        <p:spPr>
          <a:xfrm>
            <a:off x="654537" y="1113692"/>
            <a:ext cx="5207000" cy="369332"/>
          </a:xfrm>
          <a:prstGeom prst="rect">
            <a:avLst/>
          </a:prstGeom>
          <a:noFill/>
        </p:spPr>
        <p:txBody>
          <a:bodyPr wrap="square" rtlCol="0">
            <a:spAutoFit/>
          </a:bodyPr>
          <a:lstStyle/>
          <a:p>
            <a:r>
              <a:rPr lang="es-ES" b="1" dirty="0" smtClean="0">
                <a:latin typeface="Arial"/>
                <a:cs typeface="Arial"/>
              </a:rPr>
              <a:t>2.5 Termorregulación del cuerpo humano</a:t>
            </a:r>
            <a:endParaRPr lang="es-ES" b="1" dirty="0">
              <a:latin typeface="Arial"/>
              <a:cs typeface="Arial"/>
            </a:endParaRPr>
          </a:p>
        </p:txBody>
      </p:sp>
      <p:sp>
        <p:nvSpPr>
          <p:cNvPr id="7" name="Flecha abajo 6"/>
          <p:cNvSpPr/>
          <p:nvPr/>
        </p:nvSpPr>
        <p:spPr>
          <a:xfrm>
            <a:off x="1348154" y="2256692"/>
            <a:ext cx="195384" cy="683847"/>
          </a:xfrm>
          <a:prstGeom prst="down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Flecha abajo 7"/>
          <p:cNvSpPr/>
          <p:nvPr/>
        </p:nvSpPr>
        <p:spPr>
          <a:xfrm>
            <a:off x="2960076" y="3663462"/>
            <a:ext cx="156309" cy="889001"/>
          </a:xfrm>
          <a:prstGeom prst="down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CuadroTexto 9"/>
          <p:cNvSpPr txBox="1"/>
          <p:nvPr/>
        </p:nvSpPr>
        <p:spPr>
          <a:xfrm>
            <a:off x="5871309" y="801079"/>
            <a:ext cx="2921000" cy="913070"/>
          </a:xfrm>
          <a:prstGeom prst="rect">
            <a:avLst/>
          </a:prstGeom>
          <a:noFill/>
        </p:spPr>
        <p:txBody>
          <a:bodyPr wrap="square" rtlCol="0">
            <a:spAutoFit/>
          </a:bodyPr>
          <a:lstStyle/>
          <a:p>
            <a:r>
              <a:rPr lang="es-ES_tradnl" sz="2000" baseline="30000" dirty="0">
                <a:latin typeface="Arial"/>
                <a:cs typeface="Arial"/>
              </a:rPr>
              <a:t>C</a:t>
            </a:r>
            <a:r>
              <a:rPr lang="es-ES_tradnl" sz="2000" baseline="30000" dirty="0" smtClean="0">
                <a:latin typeface="Arial"/>
                <a:cs typeface="Arial"/>
              </a:rPr>
              <a:t>ondición indispensable para la salud del trabajador </a:t>
            </a:r>
            <a:r>
              <a:rPr lang="es-ES_tradnl" sz="2000" baseline="30000" dirty="0">
                <a:latin typeface="Arial"/>
                <a:cs typeface="Arial"/>
              </a:rPr>
              <a:t>mantener</a:t>
            </a:r>
            <a:r>
              <a:rPr lang="es-ES_tradnl" sz="2000" baseline="30000" dirty="0" smtClean="0">
                <a:latin typeface="Arial"/>
                <a:cs typeface="Arial"/>
              </a:rPr>
              <a:t> </a:t>
            </a:r>
            <a:r>
              <a:rPr lang="es-ES_tradnl" sz="2000" baseline="30000" dirty="0">
                <a:latin typeface="Arial"/>
                <a:cs typeface="Arial"/>
              </a:rPr>
              <a:t>la </a:t>
            </a:r>
            <a:r>
              <a:rPr lang="es-ES_tradnl" sz="2000" baseline="30000" dirty="0" smtClean="0">
                <a:latin typeface="Arial"/>
                <a:cs typeface="Arial"/>
              </a:rPr>
              <a:t>temperatura en los límites </a:t>
            </a:r>
            <a:r>
              <a:rPr lang="es-ES_tradnl" sz="2000" baseline="30000" dirty="0">
                <a:latin typeface="Arial"/>
                <a:cs typeface="Arial"/>
              </a:rPr>
              <a:t>vitales de la sutil diferencia de 4 ó 5 °C.</a:t>
            </a:r>
            <a:endParaRPr lang="es-ES" sz="2000" dirty="0">
              <a:latin typeface="Arial"/>
              <a:cs typeface="Arial"/>
            </a:endParaRPr>
          </a:p>
        </p:txBody>
      </p:sp>
      <p:sp>
        <p:nvSpPr>
          <p:cNvPr id="11" name="CuadroTexto 10"/>
          <p:cNvSpPr txBox="1"/>
          <p:nvPr/>
        </p:nvSpPr>
        <p:spPr>
          <a:xfrm>
            <a:off x="1484924" y="2549768"/>
            <a:ext cx="3937000" cy="1077218"/>
          </a:xfrm>
          <a:prstGeom prst="rect">
            <a:avLst/>
          </a:prstGeom>
          <a:noFill/>
        </p:spPr>
        <p:txBody>
          <a:bodyPr wrap="square" rtlCol="0">
            <a:spAutoFit/>
          </a:bodyPr>
          <a:lstStyle/>
          <a:p>
            <a:r>
              <a:rPr lang="es-ES_tradnl" sz="1600" dirty="0" smtClean="0">
                <a:latin typeface="Arial"/>
                <a:cs typeface="Arial"/>
              </a:rPr>
              <a:t>Una </a:t>
            </a:r>
            <a:r>
              <a:rPr lang="es-ES_tradnl" sz="1600" dirty="0">
                <a:latin typeface="Arial"/>
                <a:cs typeface="Arial"/>
              </a:rPr>
              <a:t>persona sólo para mantener su organismo vivo (metabolismo basal), genera    entre 65 y 80 watios de calor, según su sexo, edad y superficie </a:t>
            </a:r>
            <a:r>
              <a:rPr lang="es-ES_tradnl" sz="1600" dirty="0" smtClean="0">
                <a:latin typeface="Arial"/>
                <a:cs typeface="Arial"/>
              </a:rPr>
              <a:t>corporal </a:t>
            </a:r>
            <a:endParaRPr lang="es-ES" sz="1600" dirty="0"/>
          </a:p>
        </p:txBody>
      </p:sp>
      <p:sp>
        <p:nvSpPr>
          <p:cNvPr id="12" name="CuadroTexto 11"/>
          <p:cNvSpPr txBox="1"/>
          <p:nvPr/>
        </p:nvSpPr>
        <p:spPr>
          <a:xfrm>
            <a:off x="664308" y="1660769"/>
            <a:ext cx="4894384" cy="861774"/>
          </a:xfrm>
          <a:prstGeom prst="rect">
            <a:avLst/>
          </a:prstGeom>
          <a:noFill/>
        </p:spPr>
        <p:txBody>
          <a:bodyPr wrap="square" rtlCol="0">
            <a:spAutoFit/>
          </a:bodyPr>
          <a:lstStyle/>
          <a:p>
            <a:r>
              <a:rPr lang="es-ES_tradnl" sz="1600" dirty="0">
                <a:latin typeface="Arial"/>
                <a:cs typeface="Arial"/>
              </a:rPr>
              <a:t>El cuerpo humano es un </a:t>
            </a:r>
            <a:endParaRPr lang="es-ES_tradnl" sz="1600" dirty="0" smtClean="0">
              <a:latin typeface="Arial"/>
              <a:cs typeface="Arial"/>
            </a:endParaRPr>
          </a:p>
          <a:p>
            <a:r>
              <a:rPr lang="es-ES_tradnl" sz="1600" dirty="0" smtClean="0">
                <a:latin typeface="Arial"/>
                <a:cs typeface="Arial"/>
              </a:rPr>
              <a:t>generador </a:t>
            </a:r>
            <a:r>
              <a:rPr lang="es-ES_tradnl" sz="1600" dirty="0">
                <a:latin typeface="Arial"/>
                <a:cs typeface="Arial"/>
              </a:rPr>
              <a:t>constante de calor. </a:t>
            </a:r>
          </a:p>
          <a:p>
            <a:endParaRPr lang="es-ES" dirty="0"/>
          </a:p>
        </p:txBody>
      </p:sp>
      <p:sp>
        <p:nvSpPr>
          <p:cNvPr id="13" name="CuadroTexto 12"/>
          <p:cNvSpPr txBox="1"/>
          <p:nvPr/>
        </p:nvSpPr>
        <p:spPr>
          <a:xfrm>
            <a:off x="3077307" y="4132384"/>
            <a:ext cx="1738923" cy="1846659"/>
          </a:xfrm>
          <a:prstGeom prst="rect">
            <a:avLst/>
          </a:prstGeom>
          <a:noFill/>
        </p:spPr>
        <p:txBody>
          <a:bodyPr wrap="square" rtlCol="0">
            <a:spAutoFit/>
          </a:bodyPr>
          <a:lstStyle/>
          <a:p>
            <a:r>
              <a:rPr lang="es-ES_tradnl" sz="1600" dirty="0">
                <a:latin typeface="Arial"/>
                <a:cs typeface="Arial"/>
              </a:rPr>
              <a:t>Una bombilla eléctrica incandescente de 60 W emite, aproximadamente, 55 W de calor. </a:t>
            </a:r>
          </a:p>
          <a:p>
            <a:endParaRPr lang="es-ES" dirty="0"/>
          </a:p>
        </p:txBody>
      </p:sp>
      <p:sp>
        <p:nvSpPr>
          <p:cNvPr id="14" name="Flecha derecha 13"/>
          <p:cNvSpPr/>
          <p:nvPr/>
        </p:nvSpPr>
        <p:spPr>
          <a:xfrm>
            <a:off x="4669692" y="4992077"/>
            <a:ext cx="1162539" cy="21492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p:nvSpPr>
        <p:spPr>
          <a:xfrm>
            <a:off x="5968999" y="3057769"/>
            <a:ext cx="2481384" cy="2677656"/>
          </a:xfrm>
          <a:prstGeom prst="rect">
            <a:avLst/>
          </a:prstGeom>
          <a:noFill/>
        </p:spPr>
        <p:txBody>
          <a:bodyPr wrap="square" rtlCol="0">
            <a:spAutoFit/>
          </a:bodyPr>
          <a:lstStyle/>
          <a:p>
            <a:r>
              <a:rPr lang="es-ES_tradnl" sz="1400" dirty="0">
                <a:latin typeface="Arial"/>
                <a:cs typeface="Arial"/>
              </a:rPr>
              <a:t>L</a:t>
            </a:r>
            <a:r>
              <a:rPr lang="es-ES_tradnl" sz="1400" dirty="0" smtClean="0">
                <a:latin typeface="Arial"/>
                <a:cs typeface="Arial"/>
              </a:rPr>
              <a:t>a </a:t>
            </a:r>
            <a:r>
              <a:rPr lang="es-ES_tradnl" sz="1400" dirty="0">
                <a:latin typeface="Arial"/>
                <a:cs typeface="Arial"/>
              </a:rPr>
              <a:t>temperatura interna </a:t>
            </a:r>
            <a:r>
              <a:rPr lang="es-ES_tradnl" sz="1400" b="1" dirty="0">
                <a:latin typeface="Arial"/>
                <a:cs typeface="Arial"/>
              </a:rPr>
              <a:t>considerada </a:t>
            </a:r>
            <a:r>
              <a:rPr lang="es-ES_tradnl" sz="1400" b="1" dirty="0" smtClean="0">
                <a:latin typeface="Arial"/>
                <a:cs typeface="Arial"/>
              </a:rPr>
              <a:t>normal</a:t>
            </a:r>
            <a:endParaRPr lang="es-ES_tradnl" sz="1400" dirty="0" smtClean="0">
              <a:latin typeface="Arial"/>
              <a:cs typeface="Arial"/>
            </a:endParaRPr>
          </a:p>
          <a:p>
            <a:r>
              <a:rPr lang="es-ES_tradnl" sz="1400" dirty="0" smtClean="0">
                <a:latin typeface="Arial"/>
                <a:cs typeface="Arial"/>
              </a:rPr>
              <a:t>de </a:t>
            </a:r>
            <a:r>
              <a:rPr lang="es-ES_tradnl" sz="1400" dirty="0">
                <a:latin typeface="Arial"/>
                <a:cs typeface="Arial"/>
              </a:rPr>
              <a:t>los </a:t>
            </a:r>
            <a:r>
              <a:rPr lang="es-ES_tradnl" sz="1400" b="1" dirty="0">
                <a:solidFill>
                  <a:srgbClr val="008000"/>
                </a:solidFill>
                <a:latin typeface="Arial"/>
                <a:cs typeface="Arial"/>
              </a:rPr>
              <a:t>37,6 °C</a:t>
            </a:r>
            <a:r>
              <a:rPr lang="es-ES_tradnl" sz="1400" dirty="0">
                <a:latin typeface="Arial"/>
                <a:cs typeface="Arial"/>
              </a:rPr>
              <a:t>, dentro de un intervalo de </a:t>
            </a:r>
            <a:r>
              <a:rPr lang="es-ES_tradnl" sz="1400" b="1" dirty="0">
                <a:solidFill>
                  <a:srgbClr val="008000"/>
                </a:solidFill>
                <a:latin typeface="Arial"/>
                <a:cs typeface="Arial"/>
              </a:rPr>
              <a:t>36 °C a 38 °C; </a:t>
            </a:r>
            <a:endParaRPr lang="es-ES_tradnl" sz="1400" b="1" dirty="0" smtClean="0">
              <a:solidFill>
                <a:srgbClr val="008000"/>
              </a:solidFill>
              <a:latin typeface="Arial"/>
              <a:cs typeface="Arial"/>
            </a:endParaRPr>
          </a:p>
          <a:p>
            <a:endParaRPr lang="es-ES_tradnl" sz="1400" b="1" dirty="0">
              <a:solidFill>
                <a:srgbClr val="008000"/>
              </a:solidFill>
              <a:latin typeface="Arial"/>
              <a:cs typeface="Arial"/>
            </a:endParaRPr>
          </a:p>
          <a:p>
            <a:r>
              <a:rPr lang="es-ES_tradnl" sz="1400" dirty="0" smtClean="0">
                <a:latin typeface="Arial"/>
                <a:cs typeface="Arial"/>
              </a:rPr>
              <a:t>Actividades</a:t>
            </a:r>
            <a:r>
              <a:rPr lang="es-ES_tradnl" sz="1400" b="1" dirty="0" smtClean="0">
                <a:solidFill>
                  <a:srgbClr val="008000"/>
                </a:solidFill>
                <a:latin typeface="Arial"/>
                <a:cs typeface="Arial"/>
              </a:rPr>
              <a:t> </a:t>
            </a:r>
            <a:r>
              <a:rPr lang="es-ES_tradnl" sz="1400" dirty="0" smtClean="0">
                <a:latin typeface="Arial"/>
                <a:cs typeface="Arial"/>
              </a:rPr>
              <a:t>físicas </a:t>
            </a:r>
            <a:r>
              <a:rPr lang="es-ES_tradnl" sz="1400" dirty="0">
                <a:latin typeface="Arial"/>
                <a:cs typeface="Arial"/>
              </a:rPr>
              <a:t>intensas puede llegar a alcanzar los 40 °C, lo cual, en circunstancias </a:t>
            </a:r>
            <a:r>
              <a:rPr lang="es-ES_tradnl" sz="1400" dirty="0" smtClean="0">
                <a:latin typeface="Arial"/>
                <a:cs typeface="Arial"/>
              </a:rPr>
              <a:t>especificas, </a:t>
            </a:r>
            <a:r>
              <a:rPr lang="es-ES_tradnl" sz="1400" dirty="0">
                <a:latin typeface="Arial"/>
                <a:cs typeface="Arial"/>
              </a:rPr>
              <a:t>es necesario para lograr el rendimiento adecuado. </a:t>
            </a:r>
          </a:p>
          <a:p>
            <a:endParaRPr lang="es-ES" sz="1400" dirty="0"/>
          </a:p>
        </p:txBody>
      </p:sp>
      <p:sp>
        <p:nvSpPr>
          <p:cNvPr id="18" name="Flecha arriba 17"/>
          <p:cNvSpPr/>
          <p:nvPr/>
        </p:nvSpPr>
        <p:spPr>
          <a:xfrm>
            <a:off x="6858000" y="2559537"/>
            <a:ext cx="195385" cy="527539"/>
          </a:xfrm>
          <a:prstGeom prst="up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CuadroTexto 18"/>
          <p:cNvSpPr txBox="1"/>
          <p:nvPr/>
        </p:nvSpPr>
        <p:spPr>
          <a:xfrm>
            <a:off x="5969000" y="2139462"/>
            <a:ext cx="2598616" cy="307777"/>
          </a:xfrm>
          <a:prstGeom prst="rect">
            <a:avLst/>
          </a:prstGeom>
          <a:noFill/>
        </p:spPr>
        <p:txBody>
          <a:bodyPr wrap="square" rtlCol="0">
            <a:spAutoFit/>
          </a:bodyPr>
          <a:lstStyle/>
          <a:p>
            <a:r>
              <a:rPr lang="es-ES" sz="1400" dirty="0" smtClean="0">
                <a:latin typeface="Arial"/>
                <a:cs typeface="Arial"/>
              </a:rPr>
              <a:t>Supervivencia de 28 a 44 </a:t>
            </a:r>
            <a:r>
              <a:rPr lang="es-ES" sz="1400" dirty="0" err="1" smtClean="0">
                <a:latin typeface="Arial"/>
                <a:cs typeface="Arial"/>
              </a:rPr>
              <a:t>ºC</a:t>
            </a:r>
            <a:endParaRPr lang="es-ES" sz="1400" dirty="0">
              <a:latin typeface="Arial"/>
              <a:cs typeface="Arial"/>
            </a:endParaRPr>
          </a:p>
        </p:txBody>
      </p:sp>
      <p:sp>
        <p:nvSpPr>
          <p:cNvPr id="20" name="Flecha arriba 19"/>
          <p:cNvSpPr/>
          <p:nvPr/>
        </p:nvSpPr>
        <p:spPr>
          <a:xfrm>
            <a:off x="6834554" y="1666629"/>
            <a:ext cx="195385" cy="527539"/>
          </a:xfrm>
          <a:prstGeom prst="up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Rectángulo 1"/>
          <p:cNvSpPr/>
          <p:nvPr/>
        </p:nvSpPr>
        <p:spPr>
          <a:xfrm>
            <a:off x="5968999" y="5433728"/>
            <a:ext cx="1720343" cy="276999"/>
          </a:xfrm>
          <a:prstGeom prst="rect">
            <a:avLst/>
          </a:prstGeom>
        </p:spPr>
        <p:txBody>
          <a:bodyPr wrap="none">
            <a:spAutoFit/>
          </a:bodyPr>
          <a:lstStyle/>
          <a:p>
            <a:r>
              <a:rPr lang="es-ES_tradnl" sz="1200" dirty="0">
                <a:latin typeface="Arial"/>
                <a:cs typeface="Arial"/>
              </a:rPr>
              <a:t>(</a:t>
            </a:r>
            <a:r>
              <a:rPr lang="es-ES_tradnl" sz="1200" dirty="0" err="1">
                <a:latin typeface="Arial"/>
                <a:cs typeface="Arial"/>
              </a:rPr>
              <a:t>Mondelo</a:t>
            </a:r>
            <a:r>
              <a:rPr lang="es-ES_tradnl" sz="1200" dirty="0">
                <a:latin typeface="Arial"/>
                <a:cs typeface="Arial"/>
              </a:rPr>
              <a:t>, </a:t>
            </a:r>
            <a:r>
              <a:rPr lang="es-ES" sz="1200" dirty="0">
                <a:latin typeface="Arial"/>
                <a:cs typeface="Arial"/>
              </a:rPr>
              <a:t>e</a:t>
            </a:r>
            <a:r>
              <a:rPr lang="es-ES_tradnl" sz="1200" dirty="0">
                <a:latin typeface="Arial"/>
                <a:cs typeface="Arial"/>
              </a:rPr>
              <a:t>t al 2004). </a:t>
            </a:r>
            <a:endParaRPr lang="es-MX" sz="1200" dirty="0"/>
          </a:p>
        </p:txBody>
      </p:sp>
    </p:spTree>
    <p:extLst>
      <p:ext uri="{BB962C8B-B14F-4D97-AF65-F5344CB8AC3E}">
        <p14:creationId xmlns:p14="http://schemas.microsoft.com/office/powerpoint/2010/main" val="1016095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848130" y="6396335"/>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2" name="Imagen 1" descr="Captura de pantalla 2018-09-26 a las 16.39.48.png"/>
          <p:cNvPicPr>
            <a:picLocks noChangeAspect="1"/>
          </p:cNvPicPr>
          <p:nvPr/>
        </p:nvPicPr>
        <p:blipFill rotWithShape="1">
          <a:blip r:embed="rId4">
            <a:extLst>
              <a:ext uri="{28A0092B-C50C-407E-A947-70E740481C1C}">
                <a14:useLocalDpi xmlns:a14="http://schemas.microsoft.com/office/drawing/2010/main" val="0"/>
              </a:ext>
            </a:extLst>
          </a:blip>
          <a:srcRect l="43127" r="43019"/>
          <a:stretch/>
        </p:blipFill>
        <p:spPr>
          <a:xfrm>
            <a:off x="6447691" y="2100385"/>
            <a:ext cx="478693" cy="4083539"/>
          </a:xfrm>
          <a:prstGeom prst="rect">
            <a:avLst/>
          </a:prstGeom>
        </p:spPr>
      </p:pic>
      <p:sp>
        <p:nvSpPr>
          <p:cNvPr id="4" name="CuadroTexto 3"/>
          <p:cNvSpPr txBox="1"/>
          <p:nvPr/>
        </p:nvSpPr>
        <p:spPr>
          <a:xfrm>
            <a:off x="547076" y="1157256"/>
            <a:ext cx="7297616" cy="523220"/>
          </a:xfrm>
          <a:prstGeom prst="rect">
            <a:avLst/>
          </a:prstGeom>
          <a:noFill/>
        </p:spPr>
        <p:txBody>
          <a:bodyPr wrap="square" rtlCol="0">
            <a:spAutoFit/>
          </a:bodyPr>
          <a:lstStyle/>
          <a:p>
            <a:r>
              <a:rPr lang="es-ES_tradnl" sz="1400" dirty="0">
                <a:latin typeface="Arial"/>
                <a:cs typeface="Arial"/>
              </a:rPr>
              <a:t>El calor generado por el cuerpo (K), puede ser estimado partiendo de las temperaturas rectal y </a:t>
            </a:r>
            <a:r>
              <a:rPr lang="es-ES_tradnl" sz="1400" dirty="0" smtClean="0">
                <a:latin typeface="Arial"/>
                <a:cs typeface="Arial"/>
              </a:rPr>
              <a:t>cutánea </a:t>
            </a:r>
            <a:r>
              <a:rPr lang="es-ES_tradnl" sz="1400" dirty="0">
                <a:latin typeface="Arial"/>
                <a:cs typeface="Arial"/>
              </a:rPr>
              <a:t>mediante la siguiente </a:t>
            </a:r>
            <a:r>
              <a:rPr lang="es-ES_tradnl" sz="1400" dirty="0" smtClean="0">
                <a:latin typeface="Arial"/>
                <a:cs typeface="Arial"/>
              </a:rPr>
              <a:t>expresión: </a:t>
            </a:r>
            <a:endParaRPr lang="es-ES_tradnl" sz="1400" dirty="0">
              <a:latin typeface="Arial"/>
              <a:cs typeface="Arial"/>
            </a:endParaRPr>
          </a:p>
        </p:txBody>
      </p:sp>
      <p:sp>
        <p:nvSpPr>
          <p:cNvPr id="5" name="Rectángulo 4"/>
          <p:cNvSpPr/>
          <p:nvPr/>
        </p:nvSpPr>
        <p:spPr>
          <a:xfrm>
            <a:off x="830384" y="1918399"/>
            <a:ext cx="4572000" cy="461665"/>
          </a:xfrm>
          <a:prstGeom prst="rect">
            <a:avLst/>
          </a:prstGeom>
        </p:spPr>
        <p:txBody>
          <a:bodyPr>
            <a:spAutoFit/>
          </a:bodyPr>
          <a:lstStyle/>
          <a:p>
            <a:r>
              <a:rPr lang="en-US" baseline="30000" dirty="0">
                <a:latin typeface="Arial"/>
                <a:cs typeface="Arial"/>
              </a:rPr>
              <a:t>K = 3,48 Pc (0,65t</a:t>
            </a:r>
            <a:r>
              <a:rPr lang="en-US" baseline="-25000" dirty="0">
                <a:latin typeface="Arial"/>
                <a:cs typeface="Arial"/>
              </a:rPr>
              <a:t>r </a:t>
            </a:r>
            <a:r>
              <a:rPr lang="en-US" baseline="30000" dirty="0">
                <a:latin typeface="Arial"/>
                <a:cs typeface="Arial"/>
              </a:rPr>
              <a:t>+ 0,35t</a:t>
            </a:r>
            <a:r>
              <a:rPr lang="en-US" baseline="-25000" dirty="0">
                <a:latin typeface="Arial"/>
                <a:cs typeface="Arial"/>
              </a:rPr>
              <a:t>p</a:t>
            </a:r>
            <a:r>
              <a:rPr lang="en-US" baseline="30000" dirty="0">
                <a:latin typeface="Arial"/>
                <a:cs typeface="Arial"/>
              </a:rPr>
              <a:t>)</a:t>
            </a:r>
          </a:p>
          <a:p>
            <a:r>
              <a:rPr lang="es-ES_tradnl" baseline="30000" dirty="0">
                <a:latin typeface="Arial"/>
                <a:cs typeface="Arial"/>
              </a:rPr>
              <a:t>(kilojulios)</a:t>
            </a:r>
            <a:endParaRPr lang="es-ES" dirty="0">
              <a:latin typeface="Arial"/>
              <a:cs typeface="Arial"/>
            </a:endParaRPr>
          </a:p>
        </p:txBody>
      </p:sp>
      <p:sp>
        <p:nvSpPr>
          <p:cNvPr id="7" name="Rectángulo 6"/>
          <p:cNvSpPr/>
          <p:nvPr/>
        </p:nvSpPr>
        <p:spPr>
          <a:xfrm>
            <a:off x="752231" y="2784400"/>
            <a:ext cx="4572000" cy="1200329"/>
          </a:xfrm>
          <a:prstGeom prst="rect">
            <a:avLst/>
          </a:prstGeom>
        </p:spPr>
        <p:txBody>
          <a:bodyPr>
            <a:spAutoFit/>
          </a:bodyPr>
          <a:lstStyle/>
          <a:p>
            <a:r>
              <a:rPr lang="es-ES_tradnl" baseline="30000" dirty="0">
                <a:latin typeface="Arial"/>
                <a:cs typeface="Arial"/>
              </a:rPr>
              <a:t>donde</a:t>
            </a:r>
            <a:r>
              <a:rPr lang="es-ES_tradnl" baseline="30000" dirty="0" smtClean="0">
                <a:latin typeface="Arial"/>
                <a:cs typeface="Arial"/>
              </a:rPr>
              <a:t>:</a:t>
            </a:r>
          </a:p>
          <a:p>
            <a:endParaRPr lang="es-ES_tradnl" baseline="30000" dirty="0">
              <a:latin typeface="Arial"/>
              <a:cs typeface="Arial"/>
            </a:endParaRPr>
          </a:p>
          <a:p>
            <a:r>
              <a:rPr lang="es-ES_tradnl" baseline="30000" dirty="0">
                <a:latin typeface="Arial"/>
                <a:cs typeface="Arial"/>
              </a:rPr>
              <a:t>3,48: calor específico del cuerpo, kJ/(kg °C) </a:t>
            </a:r>
            <a:endParaRPr lang="es-ES_tradnl" baseline="30000" dirty="0" smtClean="0">
              <a:latin typeface="Arial"/>
              <a:cs typeface="Arial"/>
            </a:endParaRPr>
          </a:p>
          <a:p>
            <a:r>
              <a:rPr lang="es-ES_tradnl" baseline="30000" dirty="0" smtClean="0">
                <a:latin typeface="Arial"/>
                <a:cs typeface="Arial"/>
              </a:rPr>
              <a:t>Pc</a:t>
            </a:r>
            <a:r>
              <a:rPr lang="es-ES_tradnl" baseline="30000" dirty="0">
                <a:latin typeface="Arial"/>
                <a:cs typeface="Arial"/>
              </a:rPr>
              <a:t>: peso corporal, (kg)</a:t>
            </a:r>
          </a:p>
          <a:p>
            <a:r>
              <a:rPr lang="pt-BR" baseline="30000" dirty="0">
                <a:latin typeface="Arial"/>
                <a:cs typeface="Arial"/>
              </a:rPr>
              <a:t>t</a:t>
            </a:r>
            <a:r>
              <a:rPr lang="pt-BR" baseline="-25000" dirty="0">
                <a:latin typeface="Arial"/>
                <a:cs typeface="Arial"/>
              </a:rPr>
              <a:t>r</a:t>
            </a:r>
            <a:r>
              <a:rPr lang="pt-BR" baseline="30000" dirty="0">
                <a:latin typeface="Arial"/>
                <a:cs typeface="Arial"/>
              </a:rPr>
              <a:t>: temperatura rectal, (°C)</a:t>
            </a:r>
          </a:p>
          <a:p>
            <a:r>
              <a:rPr lang="es-ES_tradnl" baseline="30000" dirty="0">
                <a:latin typeface="Arial"/>
                <a:cs typeface="Arial"/>
              </a:rPr>
              <a:t>t</a:t>
            </a:r>
            <a:r>
              <a:rPr lang="es-ES_tradnl" baseline="-25000" dirty="0">
                <a:latin typeface="Arial"/>
                <a:cs typeface="Arial"/>
              </a:rPr>
              <a:t>p</a:t>
            </a:r>
            <a:r>
              <a:rPr lang="es-ES_tradnl" baseline="30000" dirty="0">
                <a:latin typeface="Arial"/>
                <a:cs typeface="Arial"/>
              </a:rPr>
              <a:t>: temperatura de la piel, (°C)</a:t>
            </a:r>
            <a:endParaRPr lang="es-ES" dirty="0">
              <a:latin typeface="Arial"/>
              <a:cs typeface="Arial"/>
            </a:endParaRPr>
          </a:p>
        </p:txBody>
      </p:sp>
      <p:sp>
        <p:nvSpPr>
          <p:cNvPr id="8" name="CuadroTexto 7"/>
          <p:cNvSpPr txBox="1"/>
          <p:nvPr/>
        </p:nvSpPr>
        <p:spPr>
          <a:xfrm>
            <a:off x="5500077" y="1826846"/>
            <a:ext cx="595923" cy="523220"/>
          </a:xfrm>
          <a:prstGeom prst="rect">
            <a:avLst/>
          </a:prstGeom>
          <a:noFill/>
        </p:spPr>
        <p:txBody>
          <a:bodyPr wrap="square" rtlCol="0">
            <a:spAutoFit/>
          </a:bodyPr>
          <a:lstStyle/>
          <a:p>
            <a:r>
              <a:rPr lang="es-ES" sz="1400" dirty="0" smtClean="0">
                <a:latin typeface="Arial"/>
                <a:cs typeface="Arial"/>
              </a:rPr>
              <a:t>(a)</a:t>
            </a:r>
          </a:p>
          <a:p>
            <a:r>
              <a:rPr lang="es-ES" sz="1400" dirty="0" smtClean="0">
                <a:latin typeface="Arial"/>
                <a:cs typeface="Arial"/>
              </a:rPr>
              <a:t>Frío</a:t>
            </a:r>
            <a:endParaRPr lang="es-ES" sz="1400" dirty="0">
              <a:latin typeface="Arial"/>
              <a:cs typeface="Arial"/>
            </a:endParaRPr>
          </a:p>
        </p:txBody>
      </p:sp>
      <p:sp>
        <p:nvSpPr>
          <p:cNvPr id="11" name="CuadroTexto 10"/>
          <p:cNvSpPr txBox="1"/>
          <p:nvPr/>
        </p:nvSpPr>
        <p:spPr>
          <a:xfrm>
            <a:off x="7557477" y="1803401"/>
            <a:ext cx="1000369" cy="523220"/>
          </a:xfrm>
          <a:prstGeom prst="rect">
            <a:avLst/>
          </a:prstGeom>
          <a:noFill/>
        </p:spPr>
        <p:txBody>
          <a:bodyPr wrap="square" rtlCol="0">
            <a:spAutoFit/>
          </a:bodyPr>
          <a:lstStyle/>
          <a:p>
            <a:r>
              <a:rPr lang="es-ES" sz="1400" dirty="0" smtClean="0">
                <a:latin typeface="Arial"/>
                <a:cs typeface="Arial"/>
              </a:rPr>
              <a:t>(b)</a:t>
            </a:r>
          </a:p>
          <a:p>
            <a:r>
              <a:rPr lang="es-ES" sz="1400" dirty="0" smtClean="0">
                <a:latin typeface="Arial"/>
                <a:cs typeface="Arial"/>
              </a:rPr>
              <a:t>Calor</a:t>
            </a:r>
            <a:endParaRPr lang="es-ES" sz="1400" dirty="0">
              <a:latin typeface="Arial"/>
              <a:cs typeface="Arial"/>
            </a:endParaRPr>
          </a:p>
        </p:txBody>
      </p:sp>
      <p:sp>
        <p:nvSpPr>
          <p:cNvPr id="9" name="CuadroTexto 8"/>
          <p:cNvSpPr txBox="1"/>
          <p:nvPr/>
        </p:nvSpPr>
        <p:spPr>
          <a:xfrm>
            <a:off x="547077" y="4450681"/>
            <a:ext cx="4982308" cy="738664"/>
          </a:xfrm>
          <a:prstGeom prst="rect">
            <a:avLst/>
          </a:prstGeom>
          <a:noFill/>
        </p:spPr>
        <p:txBody>
          <a:bodyPr wrap="square" rtlCol="0">
            <a:spAutoFit/>
          </a:bodyPr>
          <a:lstStyle/>
          <a:p>
            <a:r>
              <a:rPr lang="es-ES_tradnl" sz="1400" dirty="0" smtClean="0">
                <a:latin typeface="Arial"/>
                <a:cs typeface="Arial"/>
              </a:rPr>
              <a:t>Temperaturas </a:t>
            </a:r>
            <a:r>
              <a:rPr lang="es-ES_tradnl" sz="1400" dirty="0">
                <a:latin typeface="Arial"/>
                <a:cs typeface="Arial"/>
              </a:rPr>
              <a:t>aproximadas del cuerpo humano: </a:t>
            </a:r>
            <a:endParaRPr lang="es-ES_tradnl" sz="1400" dirty="0" smtClean="0">
              <a:latin typeface="Arial"/>
              <a:cs typeface="Arial"/>
            </a:endParaRPr>
          </a:p>
          <a:p>
            <a:pPr marL="342900" indent="-342900">
              <a:buAutoNum type="alphaLcParenR"/>
            </a:pPr>
            <a:r>
              <a:rPr lang="es-ES_tradnl" sz="1400" dirty="0" smtClean="0">
                <a:latin typeface="Arial"/>
                <a:cs typeface="Arial"/>
              </a:rPr>
              <a:t>bajo </a:t>
            </a:r>
            <a:r>
              <a:rPr lang="es-ES_tradnl" sz="1400" dirty="0">
                <a:latin typeface="Arial"/>
                <a:cs typeface="Arial"/>
              </a:rPr>
              <a:t>condiciones de frío (20 - 24 °C) </a:t>
            </a:r>
            <a:endParaRPr lang="es-ES_tradnl" sz="1400" dirty="0" smtClean="0">
              <a:latin typeface="Arial"/>
              <a:cs typeface="Arial"/>
            </a:endParaRPr>
          </a:p>
          <a:p>
            <a:pPr marL="342900" indent="-342900">
              <a:buAutoNum type="alphaLcParenR"/>
            </a:pPr>
            <a:r>
              <a:rPr lang="es-ES_tradnl" sz="1400" dirty="0" smtClean="0">
                <a:latin typeface="Arial"/>
                <a:cs typeface="Arial"/>
              </a:rPr>
              <a:t>bajo </a:t>
            </a:r>
            <a:r>
              <a:rPr lang="es-ES_tradnl" sz="1400" dirty="0">
                <a:latin typeface="Arial"/>
                <a:cs typeface="Arial"/>
              </a:rPr>
              <a:t>condiciones de calor (≥ 35 °C) </a:t>
            </a:r>
          </a:p>
        </p:txBody>
      </p:sp>
      <p:pic>
        <p:nvPicPr>
          <p:cNvPr id="6" name="Imagen 5"/>
          <p:cNvPicPr>
            <a:picLocks noChangeAspect="1"/>
          </p:cNvPicPr>
          <p:nvPr/>
        </p:nvPicPr>
        <p:blipFill rotWithShape="1">
          <a:blip r:embed="rId5"/>
          <a:srcRect r="61447" b="8420"/>
          <a:stretch/>
        </p:blipFill>
        <p:spPr>
          <a:xfrm>
            <a:off x="4894385" y="2370990"/>
            <a:ext cx="1563077" cy="3646855"/>
          </a:xfrm>
          <a:prstGeom prst="rect">
            <a:avLst/>
          </a:prstGeom>
        </p:spPr>
      </p:pic>
      <p:sp>
        <p:nvSpPr>
          <p:cNvPr id="13" name="CuadroTexto 12"/>
          <p:cNvSpPr txBox="1"/>
          <p:nvPr/>
        </p:nvSpPr>
        <p:spPr>
          <a:xfrm>
            <a:off x="5781444" y="6127476"/>
            <a:ext cx="2441694" cy="369332"/>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 </a:t>
            </a:r>
          </a:p>
          <a:p>
            <a:r>
              <a:rPr lang="en-US" sz="900" dirty="0">
                <a:solidFill>
                  <a:srgbClr val="000000"/>
                </a:solidFill>
                <a:latin typeface="Arial"/>
                <a:cs typeface="Arial"/>
              </a:rPr>
              <a:t>http://</a:t>
            </a:r>
            <a:r>
              <a:rPr lang="en-US" sz="900" dirty="0" err="1">
                <a:solidFill>
                  <a:srgbClr val="000000"/>
                </a:solidFill>
                <a:latin typeface="Arial"/>
                <a:cs typeface="Arial"/>
              </a:rPr>
              <a:t>planetofhealth.es</a:t>
            </a:r>
            <a:r>
              <a:rPr lang="en-US" sz="900" dirty="0">
                <a:solidFill>
                  <a:srgbClr val="000000"/>
                </a:solidFill>
                <a:latin typeface="Arial"/>
                <a:cs typeface="Arial"/>
              </a:rPr>
              <a:t>/</a:t>
            </a:r>
            <a:r>
              <a:rPr lang="en-US" sz="900" dirty="0" err="1">
                <a:solidFill>
                  <a:srgbClr val="000000"/>
                </a:solidFill>
                <a:latin typeface="Arial"/>
                <a:cs typeface="Arial"/>
              </a:rPr>
              <a:t>es</a:t>
            </a:r>
            <a:r>
              <a:rPr lang="en-US" sz="900" dirty="0">
                <a:solidFill>
                  <a:srgbClr val="000000"/>
                </a:solidFill>
                <a:latin typeface="Arial"/>
                <a:cs typeface="Arial"/>
              </a:rPr>
              <a:t>/</a:t>
            </a:r>
            <a:r>
              <a:rPr lang="en-US" sz="900" dirty="0" err="1">
                <a:solidFill>
                  <a:srgbClr val="000000"/>
                </a:solidFill>
                <a:latin typeface="Arial"/>
                <a:cs typeface="Arial"/>
              </a:rPr>
              <a:t>termorregulacion</a:t>
            </a:r>
            <a:r>
              <a:rPr lang="en-US" sz="900" dirty="0">
                <a:solidFill>
                  <a:srgbClr val="000000"/>
                </a:solidFill>
                <a:latin typeface="Arial"/>
                <a:cs typeface="Arial"/>
              </a:rPr>
              <a:t>/</a:t>
            </a:r>
            <a:endParaRPr lang="es-MX" sz="900" dirty="0">
              <a:solidFill>
                <a:srgbClr val="000000"/>
              </a:solidFill>
              <a:hlinkClick r:id="rId6"/>
            </a:endParaRPr>
          </a:p>
        </p:txBody>
      </p:sp>
      <p:pic>
        <p:nvPicPr>
          <p:cNvPr id="14" name="Imagen 13"/>
          <p:cNvPicPr>
            <a:picLocks noChangeAspect="1"/>
          </p:cNvPicPr>
          <p:nvPr/>
        </p:nvPicPr>
        <p:blipFill rotWithShape="1">
          <a:blip r:embed="rId5"/>
          <a:srcRect l="41741" r="20257" b="8649"/>
          <a:stretch/>
        </p:blipFill>
        <p:spPr>
          <a:xfrm>
            <a:off x="6916615" y="2373923"/>
            <a:ext cx="1641231" cy="3614615"/>
          </a:xfrm>
          <a:prstGeom prst="rect">
            <a:avLst/>
          </a:prstGeom>
        </p:spPr>
      </p:pic>
      <p:cxnSp>
        <p:nvCxnSpPr>
          <p:cNvPr id="12" name="Conector recto 11"/>
          <p:cNvCxnSpPr/>
          <p:nvPr/>
        </p:nvCxnSpPr>
        <p:spPr>
          <a:xfrm>
            <a:off x="6906846" y="2491154"/>
            <a:ext cx="635000" cy="586154"/>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Conector recto 18"/>
          <p:cNvCxnSpPr/>
          <p:nvPr/>
        </p:nvCxnSpPr>
        <p:spPr>
          <a:xfrm>
            <a:off x="6926385" y="2872154"/>
            <a:ext cx="478692" cy="40053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Conector recto 22"/>
          <p:cNvCxnSpPr/>
          <p:nvPr/>
        </p:nvCxnSpPr>
        <p:spPr>
          <a:xfrm flipH="1">
            <a:off x="5724769" y="2520462"/>
            <a:ext cx="752231" cy="791307"/>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Conector recto 27"/>
          <p:cNvCxnSpPr/>
          <p:nvPr/>
        </p:nvCxnSpPr>
        <p:spPr>
          <a:xfrm flipH="1">
            <a:off x="5969000" y="2872154"/>
            <a:ext cx="547077"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Conector recto 29"/>
          <p:cNvCxnSpPr/>
          <p:nvPr/>
        </p:nvCxnSpPr>
        <p:spPr>
          <a:xfrm flipH="1">
            <a:off x="6037385" y="3487615"/>
            <a:ext cx="371230" cy="58616"/>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Conector recto 31"/>
          <p:cNvCxnSpPr/>
          <p:nvPr/>
        </p:nvCxnSpPr>
        <p:spPr>
          <a:xfrm flipH="1">
            <a:off x="6125308" y="3927231"/>
            <a:ext cx="341923" cy="9769"/>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Conector recto 33"/>
          <p:cNvCxnSpPr/>
          <p:nvPr/>
        </p:nvCxnSpPr>
        <p:spPr>
          <a:xfrm flipH="1" flipV="1">
            <a:off x="5832232" y="4650155"/>
            <a:ext cx="547076" cy="166076"/>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Conector recto 36"/>
          <p:cNvCxnSpPr/>
          <p:nvPr/>
        </p:nvCxnSpPr>
        <p:spPr>
          <a:xfrm flipH="1" flipV="1">
            <a:off x="5832231" y="5353538"/>
            <a:ext cx="556846" cy="107462"/>
          </a:xfrm>
          <a:prstGeom prst="line">
            <a:avLst/>
          </a:prstGeom>
        </p:spPr>
        <p:style>
          <a:lnRef idx="2">
            <a:schemeClr val="accent1"/>
          </a:lnRef>
          <a:fillRef idx="0">
            <a:schemeClr val="accent1"/>
          </a:fillRef>
          <a:effectRef idx="1">
            <a:schemeClr val="accent1"/>
          </a:effectRef>
          <a:fontRef idx="minor">
            <a:schemeClr val="tx1"/>
          </a:fontRef>
        </p:style>
      </p:cxnSp>
      <p:sp>
        <p:nvSpPr>
          <p:cNvPr id="24" name="Rectángulo 23"/>
          <p:cNvSpPr/>
          <p:nvPr/>
        </p:nvSpPr>
        <p:spPr>
          <a:xfrm>
            <a:off x="547076" y="5130270"/>
            <a:ext cx="1720343" cy="276999"/>
          </a:xfrm>
          <a:prstGeom prst="rect">
            <a:avLst/>
          </a:prstGeom>
        </p:spPr>
        <p:txBody>
          <a:bodyPr wrap="none">
            <a:spAutoFit/>
          </a:bodyPr>
          <a:lstStyle/>
          <a:p>
            <a:r>
              <a:rPr lang="es-ES_tradnl" sz="1200" dirty="0">
                <a:latin typeface="Arial"/>
                <a:cs typeface="Arial"/>
              </a:rPr>
              <a:t>(</a:t>
            </a:r>
            <a:r>
              <a:rPr lang="es-ES_tradnl" sz="1200" dirty="0" err="1">
                <a:latin typeface="Arial"/>
                <a:cs typeface="Arial"/>
              </a:rPr>
              <a:t>Mondelo</a:t>
            </a:r>
            <a:r>
              <a:rPr lang="es-ES_tradnl" sz="1200" dirty="0">
                <a:latin typeface="Arial"/>
                <a:cs typeface="Arial"/>
              </a:rPr>
              <a:t>, </a:t>
            </a:r>
            <a:r>
              <a:rPr lang="es-ES" sz="1200" dirty="0">
                <a:latin typeface="Arial"/>
                <a:cs typeface="Arial"/>
              </a:rPr>
              <a:t>e</a:t>
            </a:r>
            <a:r>
              <a:rPr lang="es-ES_tradnl" sz="1200" dirty="0">
                <a:latin typeface="Arial"/>
                <a:cs typeface="Arial"/>
              </a:rPr>
              <a:t>t al 2004). </a:t>
            </a:r>
            <a:endParaRPr lang="es-MX" sz="1200" dirty="0"/>
          </a:p>
        </p:txBody>
      </p:sp>
    </p:spTree>
    <p:extLst>
      <p:ext uri="{BB962C8B-B14F-4D97-AF65-F5344CB8AC3E}">
        <p14:creationId xmlns:p14="http://schemas.microsoft.com/office/powerpoint/2010/main" val="584030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5" name="Rectángulo 4"/>
          <p:cNvSpPr/>
          <p:nvPr/>
        </p:nvSpPr>
        <p:spPr>
          <a:xfrm>
            <a:off x="4816783" y="753179"/>
            <a:ext cx="2647007" cy="369332"/>
          </a:xfrm>
          <a:prstGeom prst="rect">
            <a:avLst/>
          </a:prstGeom>
        </p:spPr>
        <p:txBody>
          <a:bodyPr wrap="none">
            <a:spAutoFit/>
          </a:bodyPr>
          <a:lstStyle/>
          <a:p>
            <a:r>
              <a:rPr lang="es-ES_tradnl" altLang="es-MX" b="1" dirty="0">
                <a:latin typeface="Arial" panose="020B0604020202020204" pitchFamily="34" charset="0"/>
              </a:rPr>
              <a:t>3</a:t>
            </a:r>
            <a:r>
              <a:rPr lang="es-ES_tradnl" altLang="es-MX" b="1" dirty="0" smtClean="0">
                <a:latin typeface="Arial" panose="020B0604020202020204" pitchFamily="34" charset="0"/>
              </a:rPr>
              <a:t>. </a:t>
            </a:r>
            <a:r>
              <a:rPr lang="es-ES_tradnl" altLang="es-MX" b="1" dirty="0" smtClean="0">
                <a:latin typeface="Arial" panose="020B0604020202020204" pitchFamily="34" charset="0"/>
              </a:rPr>
              <a:t>FACTOR ACÚSTICO</a:t>
            </a:r>
            <a:endParaRPr lang="es-ES_tradnl" altLang="es-MX" b="1" dirty="0">
              <a:latin typeface="Arial" panose="020B0604020202020204" pitchFamily="34" charset="0"/>
            </a:endParaRPr>
          </a:p>
        </p:txBody>
      </p:sp>
      <p:sp>
        <p:nvSpPr>
          <p:cNvPr id="6" name="CuadroTexto 5"/>
          <p:cNvSpPr txBox="1"/>
          <p:nvPr/>
        </p:nvSpPr>
        <p:spPr>
          <a:xfrm>
            <a:off x="562177" y="1336159"/>
            <a:ext cx="5207000" cy="369332"/>
          </a:xfrm>
          <a:prstGeom prst="rect">
            <a:avLst/>
          </a:prstGeom>
          <a:noFill/>
        </p:spPr>
        <p:txBody>
          <a:bodyPr wrap="square" rtlCol="0">
            <a:spAutoFit/>
          </a:bodyPr>
          <a:lstStyle/>
          <a:p>
            <a:r>
              <a:rPr lang="es-ES" b="1" dirty="0">
                <a:latin typeface="Arial"/>
                <a:cs typeface="Arial"/>
              </a:rPr>
              <a:t>3</a:t>
            </a:r>
            <a:r>
              <a:rPr lang="es-ES" b="1" dirty="0" smtClean="0">
                <a:latin typeface="Arial"/>
                <a:cs typeface="Arial"/>
              </a:rPr>
              <a:t>.1 S</a:t>
            </a:r>
            <a:r>
              <a:rPr lang="es-ES" b="1" dirty="0" smtClean="0">
                <a:latin typeface="Arial"/>
                <a:cs typeface="Arial"/>
              </a:rPr>
              <a:t>onido y ruido</a:t>
            </a:r>
            <a:r>
              <a:rPr lang="es-ES" b="1" dirty="0" smtClean="0">
                <a:latin typeface="Arial"/>
                <a:cs typeface="Arial"/>
              </a:rPr>
              <a:t> </a:t>
            </a:r>
            <a:endParaRPr lang="es-ES" b="1" dirty="0">
              <a:latin typeface="Arial"/>
              <a:cs typeface="Arial"/>
            </a:endParaRPr>
          </a:p>
        </p:txBody>
      </p:sp>
      <p:sp>
        <p:nvSpPr>
          <p:cNvPr id="2" name="CuadroTexto 1"/>
          <p:cNvSpPr txBox="1"/>
          <p:nvPr/>
        </p:nvSpPr>
        <p:spPr>
          <a:xfrm>
            <a:off x="510598" y="1857998"/>
            <a:ext cx="3731171" cy="1384995"/>
          </a:xfrm>
          <a:prstGeom prst="rect">
            <a:avLst/>
          </a:prstGeom>
          <a:noFill/>
        </p:spPr>
        <p:txBody>
          <a:bodyPr wrap="square" rtlCol="0">
            <a:spAutoFit/>
          </a:bodyPr>
          <a:lstStyle/>
          <a:p>
            <a:pPr algn="just"/>
            <a:r>
              <a:rPr lang="es-MX" sz="1400" dirty="0">
                <a:latin typeface="Arial" panose="020B0604020202020204" pitchFamily="34" charset="0"/>
                <a:cs typeface="Arial" panose="020B0604020202020204" pitchFamily="34" charset="0"/>
              </a:rPr>
              <a:t>El sonido es </a:t>
            </a:r>
            <a:r>
              <a:rPr lang="es-MX" sz="1400" dirty="0" smtClean="0">
                <a:latin typeface="Arial" panose="020B0604020202020204" pitchFamily="34" charset="0"/>
                <a:cs typeface="Arial" panose="020B0604020202020204" pitchFamily="34" charset="0"/>
              </a:rPr>
              <a:t>una sensación o impresión vibratoria que recibe el oído.</a:t>
            </a:r>
          </a:p>
          <a:p>
            <a:pPr algn="just"/>
            <a:endParaRPr lang="es-MX" sz="1400" dirty="0">
              <a:latin typeface="Arial" panose="020B0604020202020204" pitchFamily="34" charset="0"/>
              <a:cs typeface="Arial" panose="020B0604020202020204" pitchFamily="34" charset="0"/>
            </a:endParaRPr>
          </a:p>
          <a:p>
            <a:pPr algn="just"/>
            <a:r>
              <a:rPr lang="es-MX" sz="1400" dirty="0" smtClean="0">
                <a:latin typeface="Arial" panose="020B0604020202020204" pitchFamily="34" charset="0"/>
                <a:cs typeface="Arial" panose="020B0604020202020204" pitchFamily="34" charset="0"/>
              </a:rPr>
              <a:t>Se produce en un medio elástico y se propaga bajo una variación periódica </a:t>
            </a:r>
            <a:r>
              <a:rPr lang="es-MX" sz="1400" dirty="0">
                <a:latin typeface="Arial" panose="020B0604020202020204" pitchFamily="34" charset="0"/>
                <a:cs typeface="Arial" panose="020B0604020202020204" pitchFamily="34" charset="0"/>
              </a:rPr>
              <a:t>de presión sobre la presión </a:t>
            </a:r>
            <a:r>
              <a:rPr lang="es-MX" sz="1400" dirty="0" smtClean="0">
                <a:latin typeface="Arial" panose="020B0604020202020204" pitchFamily="34" charset="0"/>
                <a:cs typeface="Arial" panose="020B0604020202020204" pitchFamily="34" charset="0"/>
              </a:rPr>
              <a:t>atmosférica. </a:t>
            </a:r>
            <a:endParaRPr lang="es-MX" sz="1400" dirty="0">
              <a:latin typeface="Arial" panose="020B0604020202020204" pitchFamily="34" charset="0"/>
              <a:cs typeface="Arial" panose="020B0604020202020204" pitchFamily="34" charset="0"/>
            </a:endParaRPr>
          </a:p>
        </p:txBody>
      </p:sp>
      <p:pic>
        <p:nvPicPr>
          <p:cNvPr id="1026" name="Picture 2" descr="Image result for que es el soni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6783" y="1552275"/>
            <a:ext cx="2861926" cy="2128994"/>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824757" y="4423846"/>
            <a:ext cx="1944414" cy="369332"/>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Entorno laboral </a:t>
            </a:r>
            <a:endParaRPr lang="es-MX" dirty="0">
              <a:latin typeface="Arial" panose="020B0604020202020204" pitchFamily="34" charset="0"/>
              <a:cs typeface="Arial" panose="020B0604020202020204" pitchFamily="34" charset="0"/>
            </a:endParaRPr>
          </a:p>
        </p:txBody>
      </p:sp>
      <p:sp>
        <p:nvSpPr>
          <p:cNvPr id="7" name="AutoShape 4" descr="Image result for ruido en las empresas"/>
          <p:cNvSpPr>
            <a:spLocks noChangeAspect="1" noChangeArrowheads="1"/>
          </p:cNvSpPr>
          <p:nvPr/>
        </p:nvSpPr>
        <p:spPr bwMode="auto">
          <a:xfrm>
            <a:off x="3553106" y="2916144"/>
            <a:ext cx="113650" cy="113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0" name="Picture 6" descr="Image result for ruido en las empresa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86901" y="4608512"/>
            <a:ext cx="1704756" cy="13105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lated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30776" y="3824309"/>
            <a:ext cx="2257538" cy="141993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ruid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07384" y="5163613"/>
            <a:ext cx="2522287" cy="1320260"/>
          </a:xfrm>
          <a:prstGeom prst="rect">
            <a:avLst/>
          </a:prstGeom>
          <a:noFill/>
          <a:extLst>
            <a:ext uri="{909E8E84-426E-40DD-AFC4-6F175D3DCCD1}">
              <a14:hiddenFill xmlns:a14="http://schemas.microsoft.com/office/drawing/2010/main">
                <a:solidFill>
                  <a:srgbClr val="FFFFFF"/>
                </a:solidFill>
              </a14:hiddenFill>
            </a:ext>
          </a:extLst>
        </p:spPr>
      </p:pic>
      <p:sp>
        <p:nvSpPr>
          <p:cNvPr id="8" name="Flecha izquierda 7"/>
          <p:cNvSpPr/>
          <p:nvPr/>
        </p:nvSpPr>
        <p:spPr>
          <a:xfrm flipV="1">
            <a:off x="2297430" y="4836967"/>
            <a:ext cx="2327903" cy="58158"/>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cxnSp>
        <p:nvCxnSpPr>
          <p:cNvPr id="10" name="Conector recto de flecha 9"/>
          <p:cNvCxnSpPr/>
          <p:nvPr/>
        </p:nvCxnSpPr>
        <p:spPr>
          <a:xfrm flipH="1">
            <a:off x="2297430" y="4015813"/>
            <a:ext cx="4333347" cy="7932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a:stCxn id="1034" idx="0"/>
            <a:endCxn id="4" idx="2"/>
          </p:cNvCxnSpPr>
          <p:nvPr/>
        </p:nvCxnSpPr>
        <p:spPr>
          <a:xfrm flipH="1" flipV="1">
            <a:off x="1796964" y="4793178"/>
            <a:ext cx="1571564" cy="3704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CuadroTexto 15"/>
          <p:cNvSpPr txBox="1"/>
          <p:nvPr/>
        </p:nvSpPr>
        <p:spPr>
          <a:xfrm>
            <a:off x="2908290" y="3532984"/>
            <a:ext cx="1745507" cy="954107"/>
          </a:xfrm>
          <a:prstGeom prst="rect">
            <a:avLst/>
          </a:prstGeom>
          <a:noFill/>
        </p:spPr>
        <p:txBody>
          <a:bodyPr wrap="square" rtlCol="0">
            <a:spAutoFit/>
          </a:bodyPr>
          <a:lstStyle/>
          <a:p>
            <a:r>
              <a:rPr lang="es-MX" sz="1400" b="1" dirty="0" smtClean="0"/>
              <a:t>Diferentes Fuentes emiten sonidos impuros-se traducen en ruido </a:t>
            </a:r>
            <a:endParaRPr lang="es-MX" sz="1400" b="1" dirty="0"/>
          </a:p>
        </p:txBody>
      </p:sp>
      <p:sp>
        <p:nvSpPr>
          <p:cNvPr id="22" name="CuadroTexto 21"/>
          <p:cNvSpPr txBox="1"/>
          <p:nvPr/>
        </p:nvSpPr>
        <p:spPr>
          <a:xfrm>
            <a:off x="4743608" y="5919044"/>
            <a:ext cx="2634054" cy="369332"/>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 </a:t>
            </a:r>
          </a:p>
          <a:p>
            <a:r>
              <a:rPr lang="en-US" sz="900" dirty="0">
                <a:solidFill>
                  <a:srgbClr val="000000"/>
                </a:solidFill>
                <a:latin typeface="Arial"/>
                <a:cs typeface="Arial"/>
              </a:rPr>
              <a:t>https://www.google.com.mx/search?newwindow</a:t>
            </a:r>
            <a:endParaRPr lang="es-MX" sz="900" dirty="0">
              <a:solidFill>
                <a:srgbClr val="000000"/>
              </a:solidFill>
              <a:hlinkClick r:id="rId8"/>
            </a:endParaRPr>
          </a:p>
        </p:txBody>
      </p:sp>
      <p:sp>
        <p:nvSpPr>
          <p:cNvPr id="23" name="CuadroTexto 22"/>
          <p:cNvSpPr txBox="1"/>
          <p:nvPr/>
        </p:nvSpPr>
        <p:spPr>
          <a:xfrm>
            <a:off x="1365415" y="6466885"/>
            <a:ext cx="4006225" cy="253916"/>
          </a:xfrm>
          <a:prstGeom prst="rect">
            <a:avLst/>
          </a:prstGeom>
          <a:noFill/>
        </p:spPr>
        <p:txBody>
          <a:bodyPr wrap="none" rtlCol="0">
            <a:spAutoFit/>
          </a:bodyPr>
          <a:lstStyle/>
          <a:p>
            <a:r>
              <a:rPr lang="es-MX" sz="1050" dirty="0" smtClean="0">
                <a:latin typeface="Arial" panose="020B0604020202020204" pitchFamily="34" charset="0"/>
                <a:cs typeface="Arial" panose="020B0604020202020204" pitchFamily="34" charset="0"/>
              </a:rPr>
              <a:t>(Instituto Nacional de Seguridad e Higiene en el Trabajo (2015) </a:t>
            </a:r>
            <a:endParaRPr lang="es-MX"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1521590" y="6306553"/>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0" y="160338"/>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Rectángulo 1"/>
          <p:cNvSpPr/>
          <p:nvPr/>
        </p:nvSpPr>
        <p:spPr>
          <a:xfrm>
            <a:off x="914400" y="932671"/>
            <a:ext cx="4018547" cy="4955203"/>
          </a:xfrm>
          <a:prstGeom prst="rect">
            <a:avLst/>
          </a:prstGeom>
        </p:spPr>
        <p:txBody>
          <a:bodyPr wrap="square">
            <a:spAutoFit/>
          </a:bodyPr>
          <a:lstStyle/>
          <a:p>
            <a:r>
              <a:rPr lang="es-MX" b="1" dirty="0" smtClean="0">
                <a:latin typeface="Arial" panose="020B0604020202020204" pitchFamily="34" charset="0"/>
                <a:cs typeface="Arial" panose="020B0604020202020204" pitchFamily="34" charset="0"/>
              </a:rPr>
              <a:t>3.2  </a:t>
            </a:r>
            <a:r>
              <a:rPr lang="es-MX" b="1" dirty="0">
                <a:latin typeface="Arial" panose="020B0604020202020204" pitchFamily="34" charset="0"/>
                <a:cs typeface="Arial" panose="020B0604020202020204" pitchFamily="34" charset="0"/>
              </a:rPr>
              <a:t>Tipos de ruido</a:t>
            </a:r>
          </a:p>
          <a:p>
            <a:endParaRPr lang="es-MX" dirty="0" smtClean="0">
              <a:solidFill>
                <a:srgbClr val="000000"/>
              </a:solidFill>
              <a:latin typeface="Verdana" panose="020B0604030504040204" pitchFamily="34" charset="0"/>
            </a:endParaRPr>
          </a:p>
          <a:p>
            <a:pPr algn="just"/>
            <a:r>
              <a:rPr lang="es-MX" sz="1400" b="1" dirty="0" smtClean="0">
                <a:solidFill>
                  <a:srgbClr val="000000"/>
                </a:solidFill>
                <a:latin typeface="Arial" panose="020B0604020202020204" pitchFamily="34" charset="0"/>
                <a:cs typeface="Arial" panose="020B0604020202020204" pitchFamily="34" charset="0"/>
              </a:rPr>
              <a:t>El </a:t>
            </a:r>
            <a:r>
              <a:rPr lang="es-MX" sz="1400" b="1" dirty="0">
                <a:solidFill>
                  <a:srgbClr val="000000"/>
                </a:solidFill>
                <a:latin typeface="Arial" panose="020B0604020202020204" pitchFamily="34" charset="0"/>
                <a:cs typeface="Arial" panose="020B0604020202020204" pitchFamily="34" charset="0"/>
              </a:rPr>
              <a:t>ruido se clasifican en:</a:t>
            </a:r>
          </a:p>
          <a:p>
            <a:pPr algn="just"/>
            <a:r>
              <a:rPr lang="es-MX" sz="1400" b="1" dirty="0">
                <a:solidFill>
                  <a:srgbClr val="000000"/>
                </a:solidFill>
                <a:latin typeface="Verdana" panose="020B0604030504040204" pitchFamily="34" charset="0"/>
              </a:rPr>
              <a:t>Continuo: </a:t>
            </a:r>
            <a:r>
              <a:rPr lang="es-MX" sz="1400" dirty="0">
                <a:solidFill>
                  <a:srgbClr val="000000"/>
                </a:solidFill>
                <a:latin typeface="Verdana" panose="020B0604030504040204" pitchFamily="34" charset="0"/>
              </a:rPr>
              <a:t>Si su nivel es prácticamente constante a lo largo del tiempo. </a:t>
            </a:r>
            <a:endParaRPr lang="es-MX" sz="1400" dirty="0" smtClean="0">
              <a:solidFill>
                <a:srgbClr val="000000"/>
              </a:solidFill>
              <a:latin typeface="Verdana" panose="020B0604030504040204" pitchFamily="34" charset="0"/>
            </a:endParaRPr>
          </a:p>
          <a:p>
            <a:pPr algn="just"/>
            <a:endParaRPr lang="es-MX" sz="1400" dirty="0" smtClean="0">
              <a:solidFill>
                <a:srgbClr val="000000"/>
              </a:solidFill>
              <a:latin typeface="Verdana" panose="020B0604030504040204" pitchFamily="34" charset="0"/>
            </a:endParaRPr>
          </a:p>
          <a:p>
            <a:pPr algn="just"/>
            <a:endParaRPr lang="es-MX" sz="1400" b="1" dirty="0" smtClean="0">
              <a:solidFill>
                <a:srgbClr val="000000"/>
              </a:solidFill>
              <a:latin typeface="Verdana" panose="020B0604030504040204" pitchFamily="34" charset="0"/>
            </a:endParaRPr>
          </a:p>
          <a:p>
            <a:pPr algn="just"/>
            <a:endParaRPr lang="es-MX" sz="1400" b="1" dirty="0">
              <a:solidFill>
                <a:srgbClr val="000000"/>
              </a:solidFill>
              <a:latin typeface="Verdana" panose="020B0604030504040204" pitchFamily="34" charset="0"/>
            </a:endParaRPr>
          </a:p>
          <a:p>
            <a:pPr algn="just"/>
            <a:r>
              <a:rPr lang="es-MX" sz="1400" b="1" dirty="0" smtClean="0">
                <a:solidFill>
                  <a:srgbClr val="000000"/>
                </a:solidFill>
                <a:latin typeface="Verdana" panose="020B0604030504040204" pitchFamily="34" charset="0"/>
              </a:rPr>
              <a:t>Intermitente</a:t>
            </a:r>
            <a:r>
              <a:rPr lang="es-MX" sz="1400" b="1" dirty="0">
                <a:solidFill>
                  <a:srgbClr val="000000"/>
                </a:solidFill>
                <a:latin typeface="Verdana" panose="020B0604030504040204" pitchFamily="34" charset="0"/>
              </a:rPr>
              <a:t>: </a:t>
            </a:r>
            <a:r>
              <a:rPr lang="es-MX" sz="1400" dirty="0">
                <a:solidFill>
                  <a:srgbClr val="000000"/>
                </a:solidFill>
                <a:latin typeface="Verdana" panose="020B0604030504040204" pitchFamily="34" charset="0"/>
              </a:rPr>
              <a:t>Si el nivel sonoro varía de forma escalonada y bien </a:t>
            </a:r>
            <a:r>
              <a:rPr lang="es-MX" sz="1400" dirty="0" smtClean="0">
                <a:solidFill>
                  <a:srgbClr val="000000"/>
                </a:solidFill>
                <a:latin typeface="Verdana" panose="020B0604030504040204" pitchFamily="34" charset="0"/>
              </a:rPr>
              <a:t>definido.</a:t>
            </a:r>
          </a:p>
          <a:p>
            <a:pPr algn="just"/>
            <a:endParaRPr lang="es-MX" sz="1400" dirty="0">
              <a:solidFill>
                <a:srgbClr val="000000"/>
              </a:solidFill>
              <a:latin typeface="Verdana" panose="020B0604030504040204" pitchFamily="34" charset="0"/>
            </a:endParaRPr>
          </a:p>
          <a:p>
            <a:pPr algn="just"/>
            <a:endParaRPr lang="es-MX" sz="1400" b="1" dirty="0" smtClean="0">
              <a:solidFill>
                <a:srgbClr val="000000"/>
              </a:solidFill>
              <a:latin typeface="Verdana" panose="020B0604030504040204" pitchFamily="34" charset="0"/>
            </a:endParaRPr>
          </a:p>
          <a:p>
            <a:pPr algn="just"/>
            <a:endParaRPr lang="es-MX" sz="1400" b="1" dirty="0">
              <a:solidFill>
                <a:srgbClr val="000000"/>
              </a:solidFill>
              <a:latin typeface="Verdana" panose="020B0604030504040204" pitchFamily="34" charset="0"/>
            </a:endParaRPr>
          </a:p>
          <a:p>
            <a:pPr algn="just"/>
            <a:r>
              <a:rPr lang="es-MX" sz="1400" b="1" dirty="0" smtClean="0">
                <a:solidFill>
                  <a:srgbClr val="000000"/>
                </a:solidFill>
                <a:latin typeface="Verdana" panose="020B0604030504040204" pitchFamily="34" charset="0"/>
              </a:rPr>
              <a:t>Variable</a:t>
            </a:r>
            <a:r>
              <a:rPr lang="es-MX" sz="1400" dirty="0">
                <a:solidFill>
                  <a:srgbClr val="000000"/>
                </a:solidFill>
                <a:latin typeface="Verdana" panose="020B0604030504040204" pitchFamily="34" charset="0"/>
              </a:rPr>
              <a:t>: Si su nivel sonoro varía de forma continua en el tiempo pero sin</a:t>
            </a:r>
          </a:p>
          <a:p>
            <a:pPr algn="just"/>
            <a:r>
              <a:rPr lang="es-MX" sz="1400" dirty="0">
                <a:solidFill>
                  <a:srgbClr val="000000"/>
                </a:solidFill>
                <a:latin typeface="Verdana" panose="020B0604030504040204" pitchFamily="34" charset="0"/>
              </a:rPr>
              <a:t>ningún patrón definido. </a:t>
            </a:r>
            <a:endParaRPr lang="es-MX" sz="1400" dirty="0" smtClean="0">
              <a:solidFill>
                <a:srgbClr val="000000"/>
              </a:solidFill>
              <a:latin typeface="Verdana" panose="020B0604030504040204" pitchFamily="34" charset="0"/>
            </a:endParaRPr>
          </a:p>
          <a:p>
            <a:pPr algn="just"/>
            <a:endParaRPr lang="es-MX" sz="1400" dirty="0">
              <a:solidFill>
                <a:srgbClr val="000000"/>
              </a:solidFill>
              <a:latin typeface="Verdana" panose="020B0604030504040204" pitchFamily="34" charset="0"/>
            </a:endParaRPr>
          </a:p>
          <a:p>
            <a:pPr algn="just"/>
            <a:endParaRPr lang="es-MX" sz="1400" b="1" dirty="0" smtClean="0">
              <a:solidFill>
                <a:srgbClr val="000000"/>
              </a:solidFill>
              <a:latin typeface="Verdana" panose="020B0604030504040204" pitchFamily="34" charset="0"/>
            </a:endParaRPr>
          </a:p>
          <a:p>
            <a:pPr algn="just"/>
            <a:endParaRPr lang="es-MX" sz="1400" b="1" dirty="0">
              <a:solidFill>
                <a:srgbClr val="000000"/>
              </a:solidFill>
              <a:latin typeface="Verdana" panose="020B0604030504040204" pitchFamily="34" charset="0"/>
            </a:endParaRPr>
          </a:p>
          <a:p>
            <a:pPr algn="just"/>
            <a:r>
              <a:rPr lang="es-MX" sz="1400" b="1" dirty="0" smtClean="0">
                <a:solidFill>
                  <a:srgbClr val="000000"/>
                </a:solidFill>
                <a:latin typeface="Verdana" panose="020B0604030504040204" pitchFamily="34" charset="0"/>
              </a:rPr>
              <a:t>De </a:t>
            </a:r>
            <a:r>
              <a:rPr lang="es-MX" sz="1400" b="1" dirty="0">
                <a:solidFill>
                  <a:srgbClr val="000000"/>
                </a:solidFill>
                <a:latin typeface="Verdana" panose="020B0604030504040204" pitchFamily="34" charset="0"/>
              </a:rPr>
              <a:t>impacto o de impulso: </a:t>
            </a:r>
            <a:r>
              <a:rPr lang="es-MX" sz="1400" dirty="0">
                <a:solidFill>
                  <a:srgbClr val="000000"/>
                </a:solidFill>
                <a:latin typeface="Verdana" panose="020B0604030504040204" pitchFamily="34" charset="0"/>
              </a:rPr>
              <a:t>El nivel sonoro presenta picos de alta intensidad </a:t>
            </a:r>
            <a:r>
              <a:rPr lang="es-MX" sz="1400" dirty="0" smtClean="0">
                <a:solidFill>
                  <a:srgbClr val="000000"/>
                </a:solidFill>
                <a:latin typeface="Verdana" panose="020B0604030504040204" pitchFamily="34" charset="0"/>
              </a:rPr>
              <a:t>y muy </a:t>
            </a:r>
            <a:r>
              <a:rPr lang="es-MX" sz="1400" dirty="0">
                <a:solidFill>
                  <a:srgbClr val="000000"/>
                </a:solidFill>
                <a:latin typeface="Verdana" panose="020B0604030504040204" pitchFamily="34" charset="0"/>
              </a:rPr>
              <a:t>corta duración. </a:t>
            </a:r>
            <a:endParaRPr lang="es-MX" sz="1400" dirty="0"/>
          </a:p>
        </p:txBody>
      </p:sp>
      <p:pic>
        <p:nvPicPr>
          <p:cNvPr id="7170" name="Picture 2" descr="Image result for ventiladores industria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3853" y="1022703"/>
            <a:ext cx="1394349" cy="123815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sierra cint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15837" y="2576874"/>
            <a:ext cx="1292365" cy="852126"/>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dobladora de lamina magnetica strong usa eb-125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6" name="Picture 8" descr="Image result for dobladora de lamin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00688" y="3738554"/>
            <a:ext cx="1207514" cy="905635"/>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Image result for prensa hidraulic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0688" y="4755463"/>
            <a:ext cx="1207514" cy="1366424"/>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p:cNvSpPr txBox="1"/>
          <p:nvPr/>
        </p:nvSpPr>
        <p:spPr>
          <a:xfrm>
            <a:off x="4487418" y="6121887"/>
            <a:ext cx="2634054" cy="369332"/>
          </a:xfrm>
          <a:prstGeom prst="rect">
            <a:avLst/>
          </a:prstGeom>
          <a:noFill/>
        </p:spPr>
        <p:txBody>
          <a:bodyPr wrap="none" rtlCol="0">
            <a:spAutoFit/>
          </a:bodyPr>
          <a:lstStyle/>
          <a:p>
            <a:r>
              <a:rPr lang="es-MX" sz="900" dirty="0" smtClean="0">
                <a:solidFill>
                  <a:srgbClr val="000000"/>
                </a:solidFill>
                <a:latin typeface="Arial"/>
                <a:cs typeface="Arial"/>
              </a:rPr>
              <a:t>Imágenes tomadas </a:t>
            </a:r>
            <a:r>
              <a:rPr lang="es-MX" sz="900" dirty="0" smtClean="0">
                <a:solidFill>
                  <a:srgbClr val="000000"/>
                </a:solidFill>
                <a:latin typeface="Arial"/>
                <a:cs typeface="Arial"/>
              </a:rPr>
              <a:t>con fines didácticos de: </a:t>
            </a:r>
          </a:p>
          <a:p>
            <a:r>
              <a:rPr lang="en-US" sz="900" dirty="0">
                <a:solidFill>
                  <a:srgbClr val="000000"/>
                </a:solidFill>
                <a:latin typeface="Arial"/>
                <a:cs typeface="Arial"/>
              </a:rPr>
              <a:t>https://www.google.com.mx/search?newwindow</a:t>
            </a:r>
            <a:endParaRPr lang="es-MX" sz="900" dirty="0">
              <a:solidFill>
                <a:srgbClr val="000000"/>
              </a:solidFill>
              <a:hlinkClick r:id="rId8"/>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Rectángulo 1"/>
          <p:cNvSpPr/>
          <p:nvPr/>
        </p:nvSpPr>
        <p:spPr>
          <a:xfrm>
            <a:off x="734290" y="1227299"/>
            <a:ext cx="5195454" cy="830997"/>
          </a:xfrm>
          <a:prstGeom prst="rect">
            <a:avLst/>
          </a:prstGeom>
        </p:spPr>
        <p:txBody>
          <a:bodyPr wrap="square">
            <a:spAutoFit/>
          </a:bodyPr>
          <a:lstStyle/>
          <a:p>
            <a:pPr algn="just"/>
            <a:r>
              <a:rPr lang="es-MX" sz="1600" dirty="0" smtClean="0">
                <a:latin typeface="Arial" panose="020B0604020202020204" pitchFamily="34" charset="0"/>
                <a:cs typeface="Arial" panose="020B0604020202020204" pitchFamily="34" charset="0"/>
              </a:rPr>
              <a:t>El </a:t>
            </a:r>
            <a:r>
              <a:rPr lang="es-MX" sz="1600" b="1" dirty="0" smtClean="0">
                <a:latin typeface="Arial" panose="020B0604020202020204" pitchFamily="34" charset="0"/>
                <a:cs typeface="Arial" panose="020B0604020202020204" pitchFamily="34" charset="0"/>
              </a:rPr>
              <a:t>ruido</a:t>
            </a:r>
            <a:r>
              <a:rPr lang="es-MX" sz="1600" dirty="0" smtClean="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es un sonido molesto e </a:t>
            </a:r>
            <a:r>
              <a:rPr lang="es-MX" sz="1600" dirty="0" smtClean="0">
                <a:latin typeface="Arial" panose="020B0604020202020204" pitchFamily="34" charset="0"/>
                <a:cs typeface="Arial" panose="020B0604020202020204" pitchFamily="34" charset="0"/>
              </a:rPr>
              <a:t>indeseado su percepción es subjetiva con respecto a un fenómeno físicamente cuantificable</a:t>
            </a:r>
            <a:endParaRPr lang="es-MX" sz="1600" dirty="0">
              <a:latin typeface="Arial" panose="020B0604020202020204" pitchFamily="34" charset="0"/>
              <a:cs typeface="Arial" panose="020B0604020202020204" pitchFamily="34" charset="0"/>
            </a:endParaRPr>
          </a:p>
        </p:txBody>
      </p:sp>
      <p:sp>
        <p:nvSpPr>
          <p:cNvPr id="4" name="Rectángulo 3"/>
          <p:cNvSpPr/>
          <p:nvPr/>
        </p:nvSpPr>
        <p:spPr>
          <a:xfrm>
            <a:off x="3235291" y="2464623"/>
            <a:ext cx="5388905" cy="1661993"/>
          </a:xfrm>
          <a:prstGeom prst="rect">
            <a:avLst/>
          </a:prstGeom>
        </p:spPr>
        <p:txBody>
          <a:bodyPr wrap="square">
            <a:spAutoFit/>
          </a:bodyPr>
          <a:lstStyle/>
          <a:p>
            <a:pPr algn="just"/>
            <a:r>
              <a:rPr lang="es-MX" sz="1400" dirty="0">
                <a:latin typeface="Verdana" panose="020B0604030504040204" pitchFamily="34" charset="0"/>
              </a:rPr>
              <a:t>Un mismo sonido puede ser considerado como </a:t>
            </a:r>
            <a:r>
              <a:rPr lang="es-MX" sz="1400" b="1" dirty="0">
                <a:latin typeface="Verdana" panose="020B0604030504040204" pitchFamily="34" charset="0"/>
              </a:rPr>
              <a:t>agradable</a:t>
            </a:r>
            <a:r>
              <a:rPr lang="es-MX" sz="1400" dirty="0">
                <a:latin typeface="Verdana" panose="020B0604030504040204" pitchFamily="34" charset="0"/>
              </a:rPr>
              <a:t> o </a:t>
            </a:r>
            <a:r>
              <a:rPr lang="es-MX" sz="1400" b="1" dirty="0">
                <a:latin typeface="Verdana" panose="020B0604030504040204" pitchFamily="34" charset="0"/>
              </a:rPr>
              <a:t>desagradable</a:t>
            </a:r>
            <a:r>
              <a:rPr lang="es-MX" sz="1400" dirty="0">
                <a:latin typeface="Verdana" panose="020B0604030504040204" pitchFamily="34" charset="0"/>
              </a:rPr>
              <a:t> por </a:t>
            </a:r>
            <a:r>
              <a:rPr lang="es-MX" sz="1400" dirty="0" smtClean="0">
                <a:latin typeface="Verdana" panose="020B0604030504040204" pitchFamily="34" charset="0"/>
              </a:rPr>
              <a:t>diferentes personas </a:t>
            </a:r>
            <a:r>
              <a:rPr lang="es-MX" sz="1400" dirty="0">
                <a:latin typeface="Verdana" panose="020B0604030504040204" pitchFamily="34" charset="0"/>
              </a:rPr>
              <a:t>o incluso por una misma persona en diferentes momentos o situaciones, </a:t>
            </a:r>
            <a:r>
              <a:rPr lang="es-MX" sz="1400" dirty="0" smtClean="0">
                <a:latin typeface="Verdana" panose="020B0604030504040204" pitchFamily="34" charset="0"/>
              </a:rPr>
              <a:t>en función </a:t>
            </a:r>
            <a:r>
              <a:rPr lang="es-MX" sz="1400" dirty="0">
                <a:latin typeface="Verdana" panose="020B0604030504040204" pitchFamily="34" charset="0"/>
              </a:rPr>
              <a:t>de diversos </a:t>
            </a:r>
            <a:r>
              <a:rPr lang="es-MX" sz="1400" dirty="0" smtClean="0">
                <a:latin typeface="Verdana" panose="020B0604030504040204" pitchFamily="34" charset="0"/>
              </a:rPr>
              <a:t>factores que lo modifiquen.</a:t>
            </a:r>
            <a:r>
              <a:rPr lang="es-MX" sz="1400" dirty="0">
                <a:latin typeface="Arial" panose="020B0604020202020204" pitchFamily="34" charset="0"/>
                <a:cs typeface="Arial" panose="020B0604020202020204" pitchFamily="34" charset="0"/>
              </a:rPr>
              <a:t> (Instituto Nacional de Seguridad e Higiene en el Trabajo (2015</a:t>
            </a:r>
            <a:r>
              <a:rPr lang="es-MX" sz="1400" dirty="0" smtClean="0">
                <a:latin typeface="Arial" panose="020B0604020202020204" pitchFamily="34" charset="0"/>
                <a:cs typeface="Arial" panose="020B0604020202020204" pitchFamily="34" charset="0"/>
              </a:rPr>
              <a:t>).</a:t>
            </a:r>
            <a:endParaRPr lang="es-MX" sz="1400" dirty="0">
              <a:latin typeface="Arial" panose="020B0604020202020204" pitchFamily="34" charset="0"/>
              <a:cs typeface="Arial" panose="020B0604020202020204" pitchFamily="34" charset="0"/>
            </a:endParaRPr>
          </a:p>
          <a:p>
            <a:pPr algn="just"/>
            <a:endParaRPr lang="es-MX" dirty="0"/>
          </a:p>
        </p:txBody>
      </p:sp>
      <p:pic>
        <p:nvPicPr>
          <p:cNvPr id="2050" name="Picture 2" descr="Image result for rui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316" y="3946358"/>
            <a:ext cx="5793591" cy="2353089"/>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2803972" y="6299447"/>
            <a:ext cx="2634054" cy="369332"/>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 </a:t>
            </a:r>
          </a:p>
          <a:p>
            <a:r>
              <a:rPr lang="en-US" sz="900" dirty="0">
                <a:solidFill>
                  <a:srgbClr val="000000"/>
                </a:solidFill>
                <a:latin typeface="Arial"/>
                <a:cs typeface="Arial"/>
              </a:rPr>
              <a:t>https://www.google.com.mx/search?newwindow</a:t>
            </a:r>
            <a:endParaRPr lang="es-MX" sz="900" dirty="0">
              <a:solidFill>
                <a:srgbClr val="000000"/>
              </a:solidFill>
              <a:hlinkClick r:id="rId5"/>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1007468" y="6308192"/>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Rectángulo 1"/>
          <p:cNvSpPr/>
          <p:nvPr/>
        </p:nvSpPr>
        <p:spPr>
          <a:xfrm>
            <a:off x="1007468" y="1110079"/>
            <a:ext cx="4572000" cy="646331"/>
          </a:xfrm>
          <a:prstGeom prst="rect">
            <a:avLst/>
          </a:prstGeom>
        </p:spPr>
        <p:txBody>
          <a:bodyPr>
            <a:spAutoFit/>
          </a:bodyPr>
          <a:lstStyle/>
          <a:p>
            <a:r>
              <a:rPr lang="es-MX" b="1" dirty="0" smtClean="0">
                <a:latin typeface="Verdana-Bold"/>
              </a:rPr>
              <a:t>3.3 Diferencias </a:t>
            </a:r>
            <a:r>
              <a:rPr lang="es-MX" b="1" dirty="0">
                <a:latin typeface="Verdana-Bold"/>
              </a:rPr>
              <a:t>del ruido con respecto a otros </a:t>
            </a:r>
            <a:r>
              <a:rPr lang="es-MX" b="1" dirty="0" smtClean="0">
                <a:latin typeface="Verdana-Bold"/>
              </a:rPr>
              <a:t>factores</a:t>
            </a:r>
            <a:endParaRPr lang="es-MX" dirty="0"/>
          </a:p>
        </p:txBody>
      </p:sp>
      <p:sp>
        <p:nvSpPr>
          <p:cNvPr id="4" name="Rectángulo 3"/>
          <p:cNvSpPr/>
          <p:nvPr/>
        </p:nvSpPr>
        <p:spPr>
          <a:xfrm>
            <a:off x="1667850" y="1897932"/>
            <a:ext cx="3257550" cy="4031873"/>
          </a:xfrm>
          <a:prstGeom prst="rect">
            <a:avLst/>
          </a:prstGeom>
        </p:spPr>
        <p:txBody>
          <a:bodyPr wrap="square">
            <a:spAutoFit/>
          </a:bodyPr>
          <a:lstStyle/>
          <a:p>
            <a:pPr marL="285750" indent="-285750">
              <a:buFont typeface="Arial" panose="020B0604020202020204" pitchFamily="34" charset="0"/>
              <a:buChar char="•"/>
            </a:pPr>
            <a:r>
              <a:rPr lang="es-MX" sz="1600" dirty="0">
                <a:latin typeface="Arial" panose="020B0604020202020204" pitchFamily="34" charset="0"/>
                <a:cs typeface="Arial" panose="020B0604020202020204" pitchFamily="34" charset="0"/>
              </a:rPr>
              <a:t>Es un contaminante que se produce con facilidad. </a:t>
            </a:r>
            <a:endParaRPr lang="es-MX" sz="16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1600" dirty="0" smtClean="0">
                <a:latin typeface="Arial" panose="020B0604020202020204" pitchFamily="34" charset="0"/>
                <a:cs typeface="Arial" panose="020B0604020202020204" pitchFamily="34" charset="0"/>
              </a:rPr>
              <a:t>Necesita </a:t>
            </a:r>
            <a:r>
              <a:rPr lang="es-MX" sz="1600" dirty="0">
                <a:latin typeface="Arial" panose="020B0604020202020204" pitchFamily="34" charset="0"/>
                <a:cs typeface="Arial" panose="020B0604020202020204" pitchFamily="34" charset="0"/>
              </a:rPr>
              <a:t>muy poca </a:t>
            </a:r>
            <a:r>
              <a:rPr lang="es-MX" sz="1600" dirty="0" smtClean="0">
                <a:latin typeface="Arial" panose="020B0604020202020204" pitchFamily="34" charset="0"/>
                <a:cs typeface="Arial" panose="020B0604020202020204" pitchFamily="34" charset="0"/>
              </a:rPr>
              <a:t>energía para </a:t>
            </a:r>
            <a:r>
              <a:rPr lang="es-MX" sz="1600" dirty="0">
                <a:latin typeface="Arial" panose="020B0604020202020204" pitchFamily="34" charset="0"/>
                <a:cs typeface="Arial" panose="020B0604020202020204" pitchFamily="34" charset="0"/>
              </a:rPr>
              <a:t>ser emitido.</a:t>
            </a:r>
          </a:p>
          <a:p>
            <a:pPr marL="285750" indent="-285750">
              <a:buFont typeface="Arial" panose="020B0604020202020204" pitchFamily="34" charset="0"/>
              <a:buChar char="•"/>
            </a:pPr>
            <a:r>
              <a:rPr lang="es-MX" sz="1600" dirty="0">
                <a:latin typeface="Arial" panose="020B0604020202020204" pitchFamily="34" charset="0"/>
                <a:cs typeface="Arial" panose="020B0604020202020204" pitchFamily="34" charset="0"/>
              </a:rPr>
              <a:t>Es complejo de medir y cuantificar.</a:t>
            </a:r>
          </a:p>
          <a:p>
            <a:pPr marL="285750" indent="-285750">
              <a:buFont typeface="Arial" panose="020B0604020202020204" pitchFamily="34" charset="0"/>
              <a:buChar char="•"/>
            </a:pPr>
            <a:r>
              <a:rPr lang="es-MX" sz="1600" dirty="0">
                <a:latin typeface="Arial" panose="020B0604020202020204" pitchFamily="34" charset="0"/>
                <a:cs typeface="Arial" panose="020B0604020202020204" pitchFamily="34" charset="0"/>
              </a:rPr>
              <a:t>No deja residuos, no tiene efecto acumulativo en el medio, pero sí en </a:t>
            </a:r>
            <a:r>
              <a:rPr lang="es-MX" sz="1600" dirty="0" smtClean="0">
                <a:latin typeface="Arial" panose="020B0604020202020204" pitchFamily="34" charset="0"/>
                <a:cs typeface="Arial" panose="020B0604020202020204" pitchFamily="34" charset="0"/>
              </a:rPr>
              <a:t>el hombre.</a:t>
            </a:r>
          </a:p>
          <a:p>
            <a:pPr marL="285750" indent="-285750">
              <a:buFont typeface="Arial" panose="020B0604020202020204" pitchFamily="34" charset="0"/>
              <a:buChar char="•"/>
            </a:pPr>
            <a:r>
              <a:rPr lang="es-MX" sz="1600" dirty="0">
                <a:latin typeface="Arial" panose="020B0604020202020204" pitchFamily="34" charset="0"/>
                <a:cs typeface="Arial" panose="020B0604020202020204" pitchFamily="34" charset="0"/>
              </a:rPr>
              <a:t>Su radio de acción es mucho menor que otros contaminantes: </a:t>
            </a:r>
            <a:r>
              <a:rPr lang="es-MX" sz="1600" dirty="0" smtClean="0">
                <a:latin typeface="Arial" panose="020B0604020202020204" pitchFamily="34" charset="0"/>
                <a:cs typeface="Arial" panose="020B0604020202020204" pitchFamily="34" charset="0"/>
              </a:rPr>
              <a:t>si se encuentra</a:t>
            </a:r>
            <a:r>
              <a:rPr lang="es-MX" sz="1600" dirty="0">
                <a:latin typeface="Arial" panose="020B0604020202020204" pitchFamily="34" charset="0"/>
                <a:cs typeface="Arial" panose="020B0604020202020204" pitchFamily="34" charset="0"/>
              </a:rPr>
              <a:t> </a:t>
            </a:r>
            <a:r>
              <a:rPr lang="es-MX" sz="1600" dirty="0" smtClean="0">
                <a:latin typeface="Arial" panose="020B0604020202020204" pitchFamily="34" charset="0"/>
                <a:cs typeface="Arial" panose="020B0604020202020204" pitchFamily="34" charset="0"/>
              </a:rPr>
              <a:t>localizado</a:t>
            </a:r>
            <a:r>
              <a:rPr lang="es-MX" sz="16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s-MX" sz="1600" dirty="0">
                <a:latin typeface="Arial" panose="020B0604020202020204" pitchFamily="34" charset="0"/>
                <a:cs typeface="Arial" panose="020B0604020202020204" pitchFamily="34" charset="0"/>
              </a:rPr>
              <a:t>Solo se percibe por un solo sentido: el oído, lo cual hace subestimar su efecto.</a:t>
            </a:r>
            <a:endParaRPr lang="es-MX" sz="1600" dirty="0">
              <a:latin typeface="Arial" panose="020B0604020202020204" pitchFamily="34" charset="0"/>
              <a:cs typeface="Arial" panose="020B0604020202020204" pitchFamily="34" charset="0"/>
            </a:endParaRPr>
          </a:p>
        </p:txBody>
      </p:sp>
      <p:pic>
        <p:nvPicPr>
          <p:cNvPr id="4098" name="Picture 2" descr="Image result for RUID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0125" y="3712364"/>
            <a:ext cx="1941286" cy="119107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RUIDO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0125" y="1749337"/>
            <a:ext cx="1941286" cy="181750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RUIDO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40125" y="5028171"/>
            <a:ext cx="1941286" cy="1087120"/>
          </a:xfrm>
          <a:prstGeom prst="rect">
            <a:avLst/>
          </a:prstGeom>
          <a:noFill/>
          <a:extLst>
            <a:ext uri="{909E8E84-426E-40DD-AFC4-6F175D3DCCD1}">
              <a14:hiddenFill xmlns:a14="http://schemas.microsoft.com/office/drawing/2010/main">
                <a:solidFill>
                  <a:srgbClr val="FFFFFF"/>
                </a:solidFill>
              </a14:hiddenFill>
            </a:ext>
          </a:extLst>
        </p:spPr>
      </p:pic>
      <p:sp>
        <p:nvSpPr>
          <p:cNvPr id="10" name="CuadroTexto 9"/>
          <p:cNvSpPr txBox="1"/>
          <p:nvPr/>
        </p:nvSpPr>
        <p:spPr>
          <a:xfrm>
            <a:off x="5357172" y="6115291"/>
            <a:ext cx="2634054" cy="369332"/>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 </a:t>
            </a:r>
          </a:p>
          <a:p>
            <a:r>
              <a:rPr lang="en-US" sz="900" dirty="0">
                <a:solidFill>
                  <a:srgbClr val="000000"/>
                </a:solidFill>
                <a:latin typeface="Arial"/>
                <a:cs typeface="Arial"/>
              </a:rPr>
              <a:t>https://www.google.com.mx/search?newwindow</a:t>
            </a:r>
            <a:endParaRPr lang="es-MX" sz="900" dirty="0">
              <a:solidFill>
                <a:srgbClr val="000000"/>
              </a:solidFill>
              <a:hlinkClick r:id="rId7"/>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3074" name="Picture 2" descr="Image result for longitud de onda del ruido"/>
          <p:cNvPicPr>
            <a:picLocks noChangeAspect="1" noChangeArrowheads="1"/>
          </p:cNvPicPr>
          <p:nvPr/>
        </p:nvPicPr>
        <p:blipFill rotWithShape="1">
          <a:blip r:embed="rId4">
            <a:extLst>
              <a:ext uri="{28A0092B-C50C-407E-A947-70E740481C1C}">
                <a14:useLocalDpi xmlns:a14="http://schemas.microsoft.com/office/drawing/2010/main" val="0"/>
              </a:ext>
            </a:extLst>
          </a:blip>
          <a:srcRect l="3302" t="7587" b="5854"/>
          <a:stretch/>
        </p:blipFill>
        <p:spPr bwMode="auto">
          <a:xfrm>
            <a:off x="4183380" y="3243249"/>
            <a:ext cx="4572000" cy="2614463"/>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570610" y="1229980"/>
            <a:ext cx="5749290" cy="492443"/>
          </a:xfrm>
          <a:prstGeom prst="rect">
            <a:avLst/>
          </a:prstGeom>
          <a:noFill/>
        </p:spPr>
        <p:txBody>
          <a:bodyPr wrap="square" rtlCol="0">
            <a:spAutoFit/>
          </a:bodyPr>
          <a:lstStyle/>
          <a:p>
            <a:pPr algn="just"/>
            <a:r>
              <a:rPr lang="es-MX" sz="1200" b="1" u="sng" dirty="0" smtClean="0">
                <a:latin typeface="Arial" panose="020B0604020202020204" pitchFamily="34" charset="0"/>
                <a:cs typeface="Arial" panose="020B0604020202020204" pitchFamily="34" charset="0"/>
              </a:rPr>
              <a:t>Periodo (t)</a:t>
            </a:r>
            <a:r>
              <a:rPr lang="es-MX" sz="1200" u="sng" dirty="0" smtClean="0">
                <a:latin typeface="Arial" panose="020B0604020202020204" pitchFamily="34" charset="0"/>
                <a:cs typeface="Arial" panose="020B0604020202020204" pitchFamily="34" charset="0"/>
              </a:rPr>
              <a:t>: </a:t>
            </a:r>
            <a:r>
              <a:rPr lang="es-MX" sz="1200" dirty="0" smtClean="0">
                <a:latin typeface="Arial" panose="020B0604020202020204" pitchFamily="34" charset="0"/>
                <a:cs typeface="Arial" panose="020B0604020202020204" pitchFamily="34" charset="0"/>
              </a:rPr>
              <a:t>El tiempo que tarda en producirse un ciclo completo de la onda sonora. Su unidad es el segundo</a:t>
            </a:r>
            <a:r>
              <a:rPr lang="es-MX" sz="1400" dirty="0" smtClean="0">
                <a:latin typeface="Arial" panose="020B0604020202020204" pitchFamily="34" charset="0"/>
                <a:cs typeface="Arial" panose="020B0604020202020204" pitchFamily="34" charset="0"/>
              </a:rPr>
              <a:t>.</a:t>
            </a:r>
            <a:endParaRPr lang="es-MX" sz="1400" dirty="0">
              <a:latin typeface="Arial" panose="020B0604020202020204" pitchFamily="34" charset="0"/>
              <a:cs typeface="Arial" panose="020B0604020202020204" pitchFamily="34" charset="0"/>
            </a:endParaRPr>
          </a:p>
        </p:txBody>
      </p:sp>
      <p:sp>
        <p:nvSpPr>
          <p:cNvPr id="8" name="Rectángulo 7"/>
          <p:cNvSpPr/>
          <p:nvPr/>
        </p:nvSpPr>
        <p:spPr>
          <a:xfrm>
            <a:off x="4237479" y="744717"/>
            <a:ext cx="4572000" cy="369332"/>
          </a:xfrm>
          <a:prstGeom prst="rect">
            <a:avLst/>
          </a:prstGeom>
        </p:spPr>
        <p:txBody>
          <a:bodyPr>
            <a:spAutoFit/>
          </a:bodyPr>
          <a:lstStyle/>
          <a:p>
            <a:r>
              <a:rPr lang="es-MX" b="1" dirty="0" smtClean="0">
                <a:latin typeface="Verdana-Bold"/>
              </a:rPr>
              <a:t>3.4 Parámetros que definen el ruido</a:t>
            </a:r>
            <a:endParaRPr lang="es-MX" dirty="0"/>
          </a:p>
        </p:txBody>
      </p:sp>
      <p:sp>
        <p:nvSpPr>
          <p:cNvPr id="5" name="Rectángulo 4"/>
          <p:cNvSpPr/>
          <p:nvPr/>
        </p:nvSpPr>
        <p:spPr>
          <a:xfrm>
            <a:off x="570610" y="2501671"/>
            <a:ext cx="5898770" cy="461665"/>
          </a:xfrm>
          <a:prstGeom prst="rect">
            <a:avLst/>
          </a:prstGeom>
        </p:spPr>
        <p:txBody>
          <a:bodyPr wrap="square">
            <a:spAutoFit/>
          </a:bodyPr>
          <a:lstStyle/>
          <a:p>
            <a:r>
              <a:rPr lang="es-MX" sz="1200" b="1" u="sng" dirty="0" smtClean="0">
                <a:latin typeface="Arial" panose="020B0604020202020204" pitchFamily="34" charset="0"/>
                <a:cs typeface="Arial" panose="020B0604020202020204" pitchFamily="34" charset="0"/>
              </a:rPr>
              <a:t>Frecuencia (f): </a:t>
            </a:r>
            <a:r>
              <a:rPr lang="es-MX" sz="1200" dirty="0">
                <a:solidFill>
                  <a:srgbClr val="000000"/>
                </a:solidFill>
                <a:latin typeface="Arial" panose="020B0604020202020204" pitchFamily="34" charset="0"/>
                <a:cs typeface="Arial" panose="020B0604020202020204" pitchFamily="34" charset="0"/>
              </a:rPr>
              <a:t>es el número de ciclos que se realizan por segundo. Por tanto es la inversa del periodo. Se mide en </a:t>
            </a:r>
            <a:r>
              <a:rPr lang="es-MX" sz="1200" i="1" dirty="0">
                <a:solidFill>
                  <a:srgbClr val="000000"/>
                </a:solidFill>
                <a:latin typeface="Arial" panose="020B0604020202020204" pitchFamily="34" charset="0"/>
                <a:cs typeface="Arial" panose="020B0604020202020204" pitchFamily="34" charset="0"/>
              </a:rPr>
              <a:t>Hz</a:t>
            </a:r>
            <a:endParaRPr lang="es-MX" sz="1200" dirty="0">
              <a:latin typeface="Arial" panose="020B0604020202020204" pitchFamily="34" charset="0"/>
              <a:cs typeface="Arial" panose="020B0604020202020204" pitchFamily="34" charset="0"/>
            </a:endParaRPr>
          </a:p>
        </p:txBody>
      </p:sp>
      <p:sp>
        <p:nvSpPr>
          <p:cNvPr id="7" name="Rectangle 4"/>
          <p:cNvSpPr>
            <a:spLocks noChangeArrowheads="1"/>
          </p:cNvSpPr>
          <p:nvPr/>
        </p:nvSpPr>
        <p:spPr bwMode="auto">
          <a:xfrm>
            <a:off x="570610" y="1690600"/>
            <a:ext cx="585564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800" b="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1" i="0" u="sng" strike="noStrike" cap="none" normalizeH="0" baseline="0" dirty="0" smtClean="0">
                <a:ln>
                  <a:noFill/>
                </a:ln>
                <a:effectLst/>
                <a:cs typeface="Arial" panose="020B0604020202020204" pitchFamily="34" charset="0"/>
              </a:rPr>
              <a:t>V</a:t>
            </a:r>
            <a:r>
              <a:rPr kumimoji="0" lang="es-MX" altLang="es-MX" sz="1200" b="1" i="0" u="sng" strike="noStrike" cap="none" normalizeH="0" baseline="0" dirty="0" smtClean="0" bmk="">
                <a:ln>
                  <a:noFill/>
                </a:ln>
                <a:effectLst/>
                <a:cs typeface="Arial" panose="020B0604020202020204" pitchFamily="34" charset="0"/>
              </a:rPr>
              <a:t>elocidad del sonido</a:t>
            </a:r>
            <a:r>
              <a:rPr kumimoji="0" lang="es-MX" altLang="es-MX" sz="1200" b="1" i="0" u="sng" strike="noStrike" cap="none" normalizeH="0" baseline="0" dirty="0" smtClean="0">
                <a:ln>
                  <a:noFill/>
                </a:ln>
                <a:effectLst/>
                <a:cs typeface="Arial" panose="020B0604020202020204" pitchFamily="34" charset="0"/>
              </a:rPr>
              <a:t> (c)</a:t>
            </a:r>
            <a:r>
              <a:rPr kumimoji="0" lang="es-MX" altLang="es-MX" sz="1200" b="0" i="0" u="none" strike="noStrike" cap="none" normalizeH="0" baseline="0" dirty="0" smtClean="0">
                <a:ln>
                  <a:noFill/>
                </a:ln>
                <a:effectLst/>
                <a:cs typeface="Arial" panose="020B0604020202020204" pitchFamily="34" charset="0"/>
              </a:rPr>
              <a:t>: es la velocidad a la que se propaga la onda acústica en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effectLst/>
                <a:cs typeface="Arial" panose="020B0604020202020204" pitchFamily="34" charset="0"/>
              </a:rPr>
              <a:t>un medio elástico, y sólo dependerá de las características de éste.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effectLst/>
                <a:cs typeface="Arial" panose="020B0604020202020204" pitchFamily="34" charset="0"/>
              </a:rPr>
              <a:t>Se representa por </a:t>
            </a:r>
            <a:r>
              <a:rPr kumimoji="0" lang="es-MX" altLang="es-MX" sz="1200" b="1" i="0" u="none" strike="noStrike" cap="none" normalizeH="0" baseline="0" dirty="0" smtClean="0">
                <a:ln>
                  <a:noFill/>
                </a:ln>
                <a:effectLst/>
                <a:cs typeface="Arial" panose="020B0604020202020204" pitchFamily="34" charset="0"/>
              </a:rPr>
              <a:t>c</a:t>
            </a:r>
            <a:r>
              <a:rPr kumimoji="0" lang="es-MX" altLang="es-MX" sz="1200" b="0" i="0" u="none" strike="noStrike" cap="none" normalizeH="0" baseline="0" dirty="0" smtClean="0">
                <a:ln>
                  <a:noFill/>
                </a:ln>
                <a:effectLst/>
                <a:cs typeface="Arial" panose="020B0604020202020204" pitchFamily="34" charset="0"/>
              </a:rPr>
              <a:t> y se mide en </a:t>
            </a:r>
            <a:r>
              <a:rPr kumimoji="0" lang="es-MX" altLang="es-MX" sz="1200" b="0" i="1" u="none" strike="noStrike" cap="none" normalizeH="0" baseline="0" dirty="0" smtClean="0">
                <a:ln>
                  <a:noFill/>
                </a:ln>
                <a:effectLst/>
                <a:cs typeface="Arial" panose="020B0604020202020204" pitchFamily="34" charset="0"/>
              </a:rPr>
              <a:t>m/s</a:t>
            </a:r>
            <a:r>
              <a:rPr kumimoji="0" lang="es-MX" altLang="es-MX" sz="1200" b="0" i="0" u="none" strike="noStrike" cap="none" normalizeH="0" baseline="0" dirty="0" smtClean="0">
                <a:ln>
                  <a:noFill/>
                </a:ln>
                <a:effectLst/>
                <a:cs typeface="Arial" panose="020B0604020202020204" pitchFamily="34" charset="0"/>
              </a:rPr>
              <a:t>.</a:t>
            </a:r>
          </a:p>
        </p:txBody>
      </p:sp>
      <p:sp>
        <p:nvSpPr>
          <p:cNvPr id="9" name="Rectangle 5"/>
          <p:cNvSpPr>
            <a:spLocks noChangeArrowheads="1"/>
          </p:cNvSpPr>
          <p:nvPr/>
        </p:nvSpPr>
        <p:spPr bwMode="auto">
          <a:xfrm>
            <a:off x="248261" y="4160255"/>
            <a:ext cx="369806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1" i="0" u="sng" strike="noStrike" cap="none" normalizeH="0" baseline="0" dirty="0" smtClean="0">
                <a:ln>
                  <a:noFill/>
                </a:ln>
                <a:effectLst/>
                <a:cs typeface="Arial" panose="020B0604020202020204" pitchFamily="34" charset="0"/>
              </a:rPr>
              <a:t>L</a:t>
            </a:r>
            <a:r>
              <a:rPr kumimoji="0" lang="es-MX" altLang="es-MX" sz="1200" b="1" i="0" u="sng" strike="noStrike" cap="none" normalizeH="0" baseline="0" dirty="0" smtClean="0" bmk="">
                <a:ln>
                  <a:noFill/>
                </a:ln>
                <a:effectLst/>
                <a:cs typeface="Arial" panose="020B0604020202020204" pitchFamily="34" charset="0"/>
              </a:rPr>
              <a:t>ongitud de onda</a:t>
            </a:r>
            <a:r>
              <a:rPr kumimoji="0" lang="es-MX" altLang="es-MX" sz="1200" b="1" i="0" u="sng" strike="noStrike" cap="none" normalizeH="0" baseline="0" dirty="0" smtClean="0">
                <a:ln>
                  <a:noFill/>
                </a:ln>
                <a:effectLst/>
                <a:cs typeface="Arial" panose="020B0604020202020204" pitchFamily="34" charset="0"/>
              </a:rPr>
              <a:t> (l)</a:t>
            </a:r>
            <a:r>
              <a:rPr kumimoji="0" lang="es-MX" altLang="es-MX" sz="1200" b="0" i="0" u="none" strike="noStrike" cap="none" normalizeH="0" baseline="0" dirty="0" smtClean="0">
                <a:ln>
                  <a:noFill/>
                </a:ln>
                <a:effectLst/>
                <a:cs typeface="Arial" panose="020B0604020202020204" pitchFamily="34" charset="0"/>
              </a:rPr>
              <a:t>: es la distancia entre puntos análogos en dos ondas sucesivas. Se mide en </a:t>
            </a:r>
            <a:r>
              <a:rPr kumimoji="0" lang="es-MX" altLang="es-MX" sz="1200" b="0" i="1" u="none" strike="noStrike" cap="none" normalizeH="0" baseline="0" dirty="0" smtClean="0">
                <a:ln>
                  <a:noFill/>
                </a:ln>
                <a:effectLst/>
                <a:cs typeface="Arial" panose="020B0604020202020204" pitchFamily="34" charset="0"/>
              </a:rPr>
              <a:t>metros</a:t>
            </a:r>
            <a:r>
              <a:rPr kumimoji="0" lang="es-MX" altLang="es-MX" sz="1200" b="0" i="0" u="none" strike="noStrike" cap="none" normalizeH="0" baseline="0" dirty="0" smtClean="0">
                <a:ln>
                  <a:noFill/>
                </a:ln>
                <a:effectLst/>
                <a:cs typeface="Arial" panose="020B0604020202020204" pitchFamily="34" charset="0"/>
              </a:rPr>
              <a:t>.</a:t>
            </a:r>
            <a:r>
              <a:rPr lang="es-MX" altLang="es-MX" sz="1200" dirty="0">
                <a:cs typeface="Arial" panose="020B0604020202020204" pitchFamily="34" charset="0"/>
              </a:rPr>
              <a:t> </a:t>
            </a:r>
            <a:r>
              <a:rPr kumimoji="0" lang="es-MX" altLang="es-MX" sz="1200" b="0" i="0" u="none" strike="noStrike" cap="none" normalizeH="0" baseline="0" dirty="0" smtClean="0">
                <a:ln>
                  <a:noFill/>
                </a:ln>
                <a:effectLst/>
                <a:cs typeface="Arial" panose="020B0604020202020204" pitchFamily="34" charset="0"/>
              </a:rPr>
              <a:t>La longitud de onda está relacionada con la velocidad del sonido, frecuencia y periodo, por la expresión:</a:t>
            </a:r>
          </a:p>
        </p:txBody>
      </p:sp>
      <p:sp>
        <p:nvSpPr>
          <p:cNvPr id="14" name="CuadroTexto 13"/>
          <p:cNvSpPr txBox="1"/>
          <p:nvPr/>
        </p:nvSpPr>
        <p:spPr>
          <a:xfrm>
            <a:off x="4397999" y="5870695"/>
            <a:ext cx="2473754" cy="5078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 </a:t>
            </a:r>
            <a:endParaRPr lang="es-MX" sz="900" dirty="0" smtClean="0">
              <a:solidFill>
                <a:srgbClr val="000000"/>
              </a:solidFill>
              <a:latin typeface="Arial"/>
              <a:cs typeface="Arial"/>
            </a:endParaRPr>
          </a:p>
          <a:p>
            <a:r>
              <a:rPr lang="es-MX" sz="900" dirty="0">
                <a:solidFill>
                  <a:srgbClr val="000000"/>
                </a:solidFill>
                <a:latin typeface="Arial"/>
                <a:cs typeface="Arial"/>
              </a:rPr>
              <a:t>http://rabfis15.uco.es/lvct/tutorial/1/paginas</a:t>
            </a:r>
            <a:r>
              <a:rPr lang="es-MX" sz="900" dirty="0" smtClean="0">
                <a:solidFill>
                  <a:srgbClr val="000000"/>
                </a:solidFill>
                <a:latin typeface="Arial"/>
                <a:cs typeface="Arial"/>
              </a:rPr>
              <a:t>%</a:t>
            </a:r>
          </a:p>
          <a:p>
            <a:r>
              <a:rPr lang="es-MX" sz="900" dirty="0" smtClean="0">
                <a:solidFill>
                  <a:srgbClr val="000000"/>
                </a:solidFill>
                <a:latin typeface="Arial"/>
                <a:cs typeface="Arial"/>
              </a:rPr>
              <a:t>20proyecto%20def</a:t>
            </a:r>
            <a:r>
              <a:rPr lang="es-MX" sz="900" dirty="0">
                <a:solidFill>
                  <a:srgbClr val="000000"/>
                </a:solidFill>
                <a:latin typeface="Arial"/>
                <a:cs typeface="Arial"/>
              </a:rPr>
              <a:t>/</a:t>
            </a:r>
            <a:endParaRPr lang="es-MX" sz="900" dirty="0" smtClean="0">
              <a:solidFill>
                <a:srgbClr val="000000"/>
              </a:solidFill>
              <a:latin typeface="Arial"/>
              <a:cs typeface="Arial"/>
            </a:endParaRPr>
          </a:p>
        </p:txBody>
      </p:sp>
      <p:sp>
        <p:nvSpPr>
          <p:cNvPr id="12" name="CuadroTexto 11"/>
          <p:cNvSpPr txBox="1"/>
          <p:nvPr/>
        </p:nvSpPr>
        <p:spPr>
          <a:xfrm>
            <a:off x="248261" y="5102850"/>
            <a:ext cx="3111500" cy="584775"/>
          </a:xfrm>
          <a:prstGeom prst="rect">
            <a:avLst/>
          </a:prstGeom>
          <a:noFill/>
        </p:spPr>
        <p:txBody>
          <a:bodyPr wrap="square" rtlCol="0">
            <a:spAutoFit/>
          </a:bodyPr>
          <a:lstStyle/>
          <a:p>
            <a:r>
              <a:rPr lang="es-MX" altLang="es-MX" sz="1400" dirty="0" smtClean="0">
                <a:latin typeface="Arial" panose="020B0604020202020204" pitchFamily="34" charset="0"/>
                <a:cs typeface="Arial" panose="020B0604020202020204" pitchFamily="34" charset="0"/>
              </a:rPr>
              <a:t>www.portaldeergonomía2</a:t>
            </a:r>
            <a:endParaRPr lang="es-MX" altLang="es-MX" sz="1400"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5" name="CuadroTexto 4"/>
          <p:cNvSpPr txBox="1"/>
          <p:nvPr/>
        </p:nvSpPr>
        <p:spPr>
          <a:xfrm>
            <a:off x="646840" y="5163165"/>
            <a:ext cx="3448380" cy="5078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a:t>
            </a:r>
            <a:r>
              <a:rPr lang="es-MX" sz="900" dirty="0" smtClean="0">
                <a:solidFill>
                  <a:srgbClr val="000000"/>
                </a:solidFill>
                <a:latin typeface="Arial"/>
                <a:cs typeface="Arial"/>
              </a:rPr>
              <a:t>de</a:t>
            </a:r>
          </a:p>
          <a:p>
            <a:r>
              <a:rPr lang="es-MX" sz="900" dirty="0">
                <a:latin typeface="Arial" panose="020B0604020202020204" pitchFamily="34" charset="0"/>
                <a:cs typeface="Arial" panose="020B0604020202020204" pitchFamily="34" charset="0"/>
              </a:rPr>
              <a:t>(Instituto Nacional de Seguridad e Higiene en el Trabajo (2015).</a:t>
            </a: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
        <p:nvSpPr>
          <p:cNvPr id="6" name="Rectángulo 5"/>
          <p:cNvSpPr/>
          <p:nvPr/>
        </p:nvSpPr>
        <p:spPr>
          <a:xfrm>
            <a:off x="646840" y="1110079"/>
            <a:ext cx="4572000" cy="369332"/>
          </a:xfrm>
          <a:prstGeom prst="rect">
            <a:avLst/>
          </a:prstGeom>
        </p:spPr>
        <p:txBody>
          <a:bodyPr>
            <a:spAutoFit/>
          </a:bodyPr>
          <a:lstStyle/>
          <a:p>
            <a:r>
              <a:rPr lang="es-MX" b="1" dirty="0" smtClean="0">
                <a:latin typeface="Verdana-Bold"/>
              </a:rPr>
              <a:t>3.5 Afectaciones del ruido</a:t>
            </a:r>
            <a:endParaRPr lang="es-MX" dirty="0"/>
          </a:p>
        </p:txBody>
      </p:sp>
      <p:pic>
        <p:nvPicPr>
          <p:cNvPr id="2" name="Imagen 1"/>
          <p:cNvPicPr>
            <a:picLocks noChangeAspect="1"/>
          </p:cNvPicPr>
          <p:nvPr/>
        </p:nvPicPr>
        <p:blipFill rotWithShape="1">
          <a:blip r:embed="rId4">
            <a:extLst>
              <a:ext uri="{28A0092B-C50C-407E-A947-70E740481C1C}">
                <a14:useLocalDpi xmlns:a14="http://schemas.microsoft.com/office/drawing/2010/main" val="0"/>
              </a:ext>
            </a:extLst>
          </a:blip>
          <a:srcRect l="16806" t="52224" r="18889" b="19120"/>
          <a:stretch/>
        </p:blipFill>
        <p:spPr>
          <a:xfrm>
            <a:off x="646840" y="2706780"/>
            <a:ext cx="7850319" cy="2487520"/>
          </a:xfrm>
          <a:prstGeom prst="rect">
            <a:avLst/>
          </a:prstGeom>
        </p:spPr>
      </p:pic>
      <p:sp>
        <p:nvSpPr>
          <p:cNvPr id="4" name="CuadroTexto 3"/>
          <p:cNvSpPr txBox="1"/>
          <p:nvPr/>
        </p:nvSpPr>
        <p:spPr>
          <a:xfrm>
            <a:off x="1104040" y="1790708"/>
            <a:ext cx="2544286" cy="369332"/>
          </a:xfrm>
          <a:prstGeom prst="rect">
            <a:avLst/>
          </a:prstGeom>
          <a:noFill/>
        </p:spPr>
        <p:txBody>
          <a:bodyPr wrap="none" rtlCol="0">
            <a:spAutoFit/>
          </a:bodyPr>
          <a:lstStyle/>
          <a:p>
            <a:r>
              <a:rPr lang="es-MX" dirty="0" smtClean="0">
                <a:latin typeface="Arial" panose="020B0604020202020204" pitchFamily="34" charset="0"/>
                <a:cs typeface="Arial" panose="020B0604020202020204" pitchFamily="34" charset="0"/>
              </a:rPr>
              <a:t>Proceso de percepción</a:t>
            </a:r>
            <a:endParaRPr lang="es-MX" dirty="0">
              <a:latin typeface="Arial" panose="020B0604020202020204" pitchFamily="34" charset="0"/>
              <a:cs typeface="Arial" panose="020B0604020202020204" pitchFamily="34" charset="0"/>
            </a:endParaRPr>
          </a:p>
        </p:txBody>
      </p:sp>
      <p:sp>
        <p:nvSpPr>
          <p:cNvPr id="7" name="Rectángulo 6"/>
          <p:cNvSpPr/>
          <p:nvPr/>
        </p:nvSpPr>
        <p:spPr>
          <a:xfrm>
            <a:off x="4219055" y="1320074"/>
            <a:ext cx="4278104" cy="1384995"/>
          </a:xfrm>
          <a:prstGeom prst="rect">
            <a:avLst/>
          </a:prstGeom>
        </p:spPr>
        <p:txBody>
          <a:bodyPr wrap="square">
            <a:spAutoFit/>
          </a:bodyPr>
          <a:lstStyle/>
          <a:p>
            <a:pPr algn="just"/>
            <a:r>
              <a:rPr lang="es-MX" sz="1400" dirty="0">
                <a:latin typeface="Verdana" panose="020B0604030504040204" pitchFamily="34" charset="0"/>
              </a:rPr>
              <a:t>El </a:t>
            </a:r>
            <a:r>
              <a:rPr lang="es-MX" sz="1400" b="1" dirty="0">
                <a:latin typeface="Arial" panose="020B0604020202020204" pitchFamily="34" charset="0"/>
                <a:cs typeface="Arial" panose="020B0604020202020204" pitchFamily="34" charset="0"/>
              </a:rPr>
              <a:t>proceso de percepción </a:t>
            </a:r>
            <a:r>
              <a:rPr lang="es-MX" sz="1400" dirty="0">
                <a:latin typeface="Verdana" panose="020B0604030504040204" pitchFamily="34" charset="0"/>
              </a:rPr>
              <a:t>de un estímulo sonoro se produce de manera que el oído</a:t>
            </a:r>
          </a:p>
          <a:p>
            <a:pPr algn="just"/>
            <a:r>
              <a:rPr lang="es-MX" sz="1400" dirty="0">
                <a:latin typeface="Verdana" panose="020B0604030504040204" pitchFamily="34" charset="0"/>
              </a:rPr>
              <a:t>interno </a:t>
            </a:r>
            <a:r>
              <a:rPr lang="es-MX" sz="1400" b="1" dirty="0">
                <a:latin typeface="Verdana" panose="020B0604030504040204" pitchFamily="34" charset="0"/>
              </a:rPr>
              <a:t>transforma la señal física (mecánica) </a:t>
            </a:r>
            <a:r>
              <a:rPr lang="es-MX" sz="1400" dirty="0">
                <a:latin typeface="Verdana" panose="020B0604030504040204" pitchFamily="34" charset="0"/>
              </a:rPr>
              <a:t>en una señal nerviosa. Esa señal </a:t>
            </a:r>
            <a:r>
              <a:rPr lang="es-MX" sz="1400" dirty="0" smtClean="0">
                <a:latin typeface="Verdana" panose="020B0604030504040204" pitchFamily="34" charset="0"/>
              </a:rPr>
              <a:t>se transmite </a:t>
            </a:r>
            <a:r>
              <a:rPr lang="es-MX" sz="1400" dirty="0">
                <a:latin typeface="Verdana" panose="020B0604030504040204" pitchFamily="34" charset="0"/>
              </a:rPr>
              <a:t>por el nervio auditivo al cerebro donde se integra y se interpreta</a:t>
            </a:r>
            <a:endParaRPr lang="es-MX" sz="1400" dirty="0"/>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l="11644"/>
          <a:stretch/>
        </p:blipFill>
        <p:spPr bwMode="auto">
          <a:xfrm flipH="1">
            <a:off x="114300" y="2844948"/>
            <a:ext cx="3655949" cy="3016597"/>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3">
            <a:extLst>
              <a:ext uri="{BEBA8EAE-BF5A-486C-A8C5-ECC9F3942E4B}">
                <a14:imgProps xmlns:a14="http://schemas.microsoft.com/office/drawing/2010/main">
                  <a14:imgLayer r:embed="rId4">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Rectángulo 1"/>
          <p:cNvSpPr/>
          <p:nvPr/>
        </p:nvSpPr>
        <p:spPr>
          <a:xfrm>
            <a:off x="584200" y="1054438"/>
            <a:ext cx="7658100" cy="646331"/>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P</a:t>
            </a:r>
            <a:r>
              <a:rPr lang="es-MX" b="1" dirty="0" smtClean="0">
                <a:latin typeface="Arial" panose="020B0604020202020204" pitchFamily="34" charset="0"/>
                <a:cs typeface="Arial" panose="020B0604020202020204" pitchFamily="34" charset="0"/>
              </a:rPr>
              <a:t>érdida </a:t>
            </a:r>
            <a:r>
              <a:rPr lang="es-MX" b="1" dirty="0">
                <a:latin typeface="Arial" panose="020B0604020202020204" pitchFamily="34" charset="0"/>
                <a:cs typeface="Arial" panose="020B0604020202020204" pitchFamily="34" charset="0"/>
              </a:rPr>
              <a:t>de </a:t>
            </a:r>
            <a:r>
              <a:rPr lang="es-MX" b="1" dirty="0" smtClean="0">
                <a:latin typeface="Arial" panose="020B0604020202020204" pitchFamily="34" charset="0"/>
                <a:cs typeface="Arial" panose="020B0604020202020204" pitchFamily="34" charset="0"/>
              </a:rPr>
              <a:t>la capacidad </a:t>
            </a:r>
            <a:r>
              <a:rPr lang="es-MX" b="1" dirty="0">
                <a:latin typeface="Arial" panose="020B0604020202020204" pitchFamily="34" charset="0"/>
                <a:cs typeface="Arial" panose="020B0604020202020204" pitchFamily="34" charset="0"/>
              </a:rPr>
              <a:t>auditiva.</a:t>
            </a:r>
            <a:r>
              <a:rPr lang="es-MX" dirty="0">
                <a:latin typeface="Arial" panose="020B0604020202020204" pitchFamily="34" charset="0"/>
                <a:cs typeface="Arial" panose="020B0604020202020204" pitchFamily="34" charset="0"/>
              </a:rPr>
              <a:t> E</a:t>
            </a:r>
            <a:r>
              <a:rPr lang="es-MX" dirty="0" smtClean="0">
                <a:latin typeface="Arial" panose="020B0604020202020204" pitchFamily="34" charset="0"/>
                <a:cs typeface="Arial" panose="020B0604020202020204" pitchFamily="34" charset="0"/>
              </a:rPr>
              <a:t>fecto de nivel </a:t>
            </a:r>
            <a:r>
              <a:rPr lang="es-MX" dirty="0">
                <a:latin typeface="Arial" panose="020B0604020202020204" pitchFamily="34" charset="0"/>
                <a:cs typeface="Arial" panose="020B0604020202020204" pitchFamily="34" charset="0"/>
              </a:rPr>
              <a:t>de </a:t>
            </a:r>
            <a:r>
              <a:rPr lang="es-MX" dirty="0" smtClean="0">
                <a:latin typeface="Arial" panose="020B0604020202020204" pitchFamily="34" charset="0"/>
                <a:cs typeface="Arial" panose="020B0604020202020204" pitchFamily="34" charset="0"/>
              </a:rPr>
              <a:t>presión acústica </a:t>
            </a:r>
            <a:r>
              <a:rPr lang="es-MX" dirty="0">
                <a:latin typeface="Arial" panose="020B0604020202020204" pitchFamily="34" charset="0"/>
                <a:cs typeface="Arial" panose="020B0604020202020204" pitchFamily="34" charset="0"/>
              </a:rPr>
              <a:t>y del tiempo de exposición.</a:t>
            </a:r>
          </a:p>
        </p:txBody>
      </p:sp>
      <p:sp>
        <p:nvSpPr>
          <p:cNvPr id="4" name="Rectángulo 3"/>
          <p:cNvSpPr/>
          <p:nvPr/>
        </p:nvSpPr>
        <p:spPr>
          <a:xfrm>
            <a:off x="584200" y="1820135"/>
            <a:ext cx="7658100" cy="646331"/>
          </a:xfrm>
          <a:prstGeom prst="rect">
            <a:avLst/>
          </a:prstGeom>
        </p:spPr>
        <p:txBody>
          <a:bodyPr wrap="square">
            <a:spAutoFit/>
          </a:bodyPr>
          <a:lstStyle/>
          <a:p>
            <a:pPr algn="just"/>
            <a:r>
              <a:rPr lang="es-MX" b="1" dirty="0" smtClean="0">
                <a:latin typeface="Arial" panose="020B0604020202020204" pitchFamily="34" charset="0"/>
                <a:cs typeface="Arial" panose="020B0604020202020204" pitchFamily="34" charset="0"/>
              </a:rPr>
              <a:t>Hipoacusia</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producida por exposición al </a:t>
            </a:r>
            <a:r>
              <a:rPr lang="es-MX" dirty="0" smtClean="0">
                <a:latin typeface="Arial" panose="020B0604020202020204" pitchFamily="34" charset="0"/>
                <a:cs typeface="Arial" panose="020B0604020202020204" pitchFamily="34" charset="0"/>
              </a:rPr>
              <a:t>ruido, puede </a:t>
            </a:r>
            <a:r>
              <a:rPr lang="es-MX" dirty="0">
                <a:latin typeface="Arial" panose="020B0604020202020204" pitchFamily="34" charset="0"/>
                <a:cs typeface="Arial" panose="020B0604020202020204" pitchFamily="34" charset="0"/>
              </a:rPr>
              <a:t>ser de dos tipos: de </a:t>
            </a:r>
            <a:r>
              <a:rPr lang="es-MX" b="1" dirty="0">
                <a:latin typeface="Arial" panose="020B0604020202020204" pitchFamily="34" charset="0"/>
                <a:cs typeface="Arial" panose="020B0604020202020204" pitchFamily="34" charset="0"/>
              </a:rPr>
              <a:t>conducción</a:t>
            </a:r>
            <a:r>
              <a:rPr lang="es-MX" dirty="0">
                <a:latin typeface="Arial" panose="020B0604020202020204" pitchFamily="34" charset="0"/>
                <a:cs typeface="Arial" panose="020B0604020202020204" pitchFamily="34" charset="0"/>
              </a:rPr>
              <a:t> y de </a:t>
            </a:r>
            <a:r>
              <a:rPr lang="es-MX" b="1" dirty="0">
                <a:latin typeface="Arial" panose="020B0604020202020204" pitchFamily="34" charset="0"/>
                <a:cs typeface="Arial" panose="020B0604020202020204" pitchFamily="34" charset="0"/>
              </a:rPr>
              <a:t>percepción o neurológica</a:t>
            </a:r>
            <a:r>
              <a:rPr lang="es-MX" dirty="0">
                <a:latin typeface="Arial" panose="020B0604020202020204" pitchFamily="34" charset="0"/>
                <a:cs typeface="Arial" panose="020B0604020202020204" pitchFamily="34" charset="0"/>
              </a:rPr>
              <a:t>.</a:t>
            </a:r>
          </a:p>
        </p:txBody>
      </p:sp>
      <p:sp>
        <p:nvSpPr>
          <p:cNvPr id="5" name="Rectángulo 4"/>
          <p:cNvSpPr/>
          <p:nvPr/>
        </p:nvSpPr>
        <p:spPr>
          <a:xfrm>
            <a:off x="2720340" y="3605395"/>
            <a:ext cx="6032500" cy="2123658"/>
          </a:xfrm>
          <a:prstGeom prst="rect">
            <a:avLst/>
          </a:prstGeom>
        </p:spPr>
        <p:txBody>
          <a:bodyPr wrap="square">
            <a:spAutoFit/>
          </a:bodyPr>
          <a:lstStyle/>
          <a:p>
            <a:r>
              <a:rPr lang="es-MX" sz="1600" b="1" dirty="0" smtClean="0">
                <a:latin typeface="Arial" panose="020B0604020202020204" pitchFamily="34" charset="0"/>
                <a:cs typeface="Arial" panose="020B0604020202020204" pitchFamily="34" charset="0"/>
              </a:rPr>
              <a:t>Efectos psicofisiológicos</a:t>
            </a:r>
          </a:p>
          <a:p>
            <a:pPr algn="just"/>
            <a:endParaRPr lang="es-MX" sz="1400" dirty="0" smtClean="0">
              <a:latin typeface="Verdana" panose="020B0604030504040204" pitchFamily="34" charset="0"/>
            </a:endParaRPr>
          </a:p>
          <a:p>
            <a:pPr algn="just"/>
            <a:r>
              <a:rPr lang="es-MX" sz="1400" b="1" dirty="0">
                <a:latin typeface="Verdana" panose="020B0604030504040204" pitchFamily="34" charset="0"/>
              </a:rPr>
              <a:t>E</a:t>
            </a:r>
            <a:r>
              <a:rPr lang="es-MX" sz="1400" b="1" dirty="0" smtClean="0">
                <a:latin typeface="Verdana" panose="020B0604030504040204" pitchFamily="34" charset="0"/>
              </a:rPr>
              <a:t>fectos </a:t>
            </a:r>
            <a:r>
              <a:rPr lang="es-MX" sz="1400" b="1" dirty="0">
                <a:latin typeface="Verdana" panose="020B0604030504040204" pitchFamily="34" charset="0"/>
              </a:rPr>
              <a:t>fisiológicos </a:t>
            </a:r>
            <a:r>
              <a:rPr lang="es-MX" sz="1400" dirty="0">
                <a:latin typeface="Verdana" panose="020B0604030504040204" pitchFamily="34" charset="0"/>
              </a:rPr>
              <a:t>tanto </a:t>
            </a:r>
            <a:r>
              <a:rPr lang="es-MX" sz="1400" i="1" dirty="0">
                <a:latin typeface="Verdana-Italic"/>
              </a:rPr>
              <a:t>motores </a:t>
            </a:r>
            <a:r>
              <a:rPr lang="es-MX" sz="1400" dirty="0">
                <a:latin typeface="Verdana" panose="020B0604030504040204" pitchFamily="34" charset="0"/>
              </a:rPr>
              <a:t>(contracciones musculares</a:t>
            </a:r>
            <a:r>
              <a:rPr lang="es-MX" sz="1400" dirty="0" smtClean="0">
                <a:latin typeface="Verdana" panose="020B0604030504040204" pitchFamily="34" charset="0"/>
              </a:rPr>
              <a:t>), </a:t>
            </a:r>
            <a:r>
              <a:rPr lang="es-MX" sz="1400" i="1" dirty="0" smtClean="0">
                <a:latin typeface="Verdana-Italic"/>
              </a:rPr>
              <a:t>vegetativos </a:t>
            </a:r>
            <a:r>
              <a:rPr lang="es-MX" sz="1400" dirty="0">
                <a:latin typeface="Verdana" panose="020B0604030504040204" pitchFamily="34" charset="0"/>
              </a:rPr>
              <a:t>(variaciones en la frecuencia cardiaca, vasoconstricción </a:t>
            </a:r>
            <a:r>
              <a:rPr lang="es-MX" sz="1400" dirty="0" smtClean="0">
                <a:latin typeface="Verdana" panose="020B0604030504040204" pitchFamily="34" charset="0"/>
              </a:rPr>
              <a:t>periférica, aumento </a:t>
            </a:r>
            <a:r>
              <a:rPr lang="es-MX" sz="1400" dirty="0">
                <a:latin typeface="Verdana" panose="020B0604030504040204" pitchFamily="34" charset="0"/>
              </a:rPr>
              <a:t>de la presión sanguínea, ralentización de los movimientos respiratorios, etc.)</a:t>
            </a:r>
          </a:p>
          <a:p>
            <a:pPr algn="just"/>
            <a:r>
              <a:rPr lang="es-MX" sz="1400" dirty="0">
                <a:latin typeface="Verdana" panose="020B0604030504040204" pitchFamily="34" charset="0"/>
              </a:rPr>
              <a:t>y </a:t>
            </a:r>
            <a:r>
              <a:rPr lang="es-MX" sz="1400" i="1" dirty="0" smtClean="0">
                <a:latin typeface="Verdana-Italic"/>
              </a:rPr>
              <a:t>electroencefalográficos</a:t>
            </a:r>
            <a:r>
              <a:rPr lang="es-MX" sz="1400" dirty="0" smtClean="0">
                <a:latin typeface="Verdana" panose="020B0604030504040204" pitchFamily="34" charset="0"/>
              </a:rPr>
              <a:t>.</a:t>
            </a:r>
            <a:r>
              <a:rPr lang="es-MX" sz="1400" dirty="0">
                <a:latin typeface="Arial" panose="020B0604020202020204" pitchFamily="34" charset="0"/>
                <a:cs typeface="Arial" panose="020B0604020202020204" pitchFamily="34" charset="0"/>
              </a:rPr>
              <a:t> (Instituto Nacional de Seguridad e Higiene en el Trabajo (2015).</a:t>
            </a:r>
          </a:p>
          <a:p>
            <a:pPr algn="just"/>
            <a:endParaRPr lang="es-MX" dirty="0"/>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1050353" y="6276474"/>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5" name="Rectángulo 4"/>
          <p:cNvSpPr/>
          <p:nvPr/>
        </p:nvSpPr>
        <p:spPr>
          <a:xfrm>
            <a:off x="259764" y="1616014"/>
            <a:ext cx="5055460" cy="3508653"/>
          </a:xfrm>
          <a:prstGeom prst="rect">
            <a:avLst/>
          </a:prstGeom>
        </p:spPr>
        <p:txBody>
          <a:bodyPr wrap="square">
            <a:spAutoFit/>
          </a:bodyPr>
          <a:lstStyle/>
          <a:p>
            <a:r>
              <a:rPr lang="es-MX" b="1" dirty="0" smtClean="0">
                <a:latin typeface="Verdana-Bold"/>
              </a:rPr>
              <a:t>3.5 Control de ruido</a:t>
            </a:r>
          </a:p>
          <a:p>
            <a:endParaRPr lang="es-MX" b="1" dirty="0">
              <a:latin typeface="Verdana-Bold"/>
            </a:endParaRPr>
          </a:p>
          <a:p>
            <a:pPr marL="742950" lvl="1" indent="-285750">
              <a:buFont typeface="Arial" panose="020B0604020202020204" pitchFamily="34" charset="0"/>
              <a:buChar char="•"/>
            </a:pPr>
            <a:r>
              <a:rPr lang="es-MX" sz="1400" dirty="0" smtClean="0">
                <a:latin typeface="Arial" panose="020B0604020202020204" pitchFamily="34" charset="0"/>
                <a:cs typeface="Arial" panose="020B0604020202020204" pitchFamily="34" charset="0"/>
              </a:rPr>
              <a:t>Identificar los factores de riesgo. </a:t>
            </a:r>
          </a:p>
          <a:p>
            <a:pPr marL="742950" lvl="1" indent="-285750">
              <a:buFont typeface="Arial" panose="020B0604020202020204" pitchFamily="34" charset="0"/>
              <a:buChar char="•"/>
            </a:pPr>
            <a:endParaRPr lang="es-MX" sz="1400" dirty="0" smtClean="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s-MX" sz="1400" dirty="0" smtClean="0">
                <a:latin typeface="Arial" panose="020B0604020202020204" pitchFamily="34" charset="0"/>
                <a:cs typeface="Arial" panose="020B0604020202020204" pitchFamily="34" charset="0"/>
              </a:rPr>
              <a:t>Definir el impacto del ruido y las áreas</a:t>
            </a:r>
          </a:p>
          <a:p>
            <a:pPr marL="742950" lvl="1" indent="-285750">
              <a:buFont typeface="Arial" panose="020B0604020202020204" pitchFamily="34" charset="0"/>
              <a:buChar char="•"/>
            </a:pPr>
            <a:r>
              <a:rPr lang="es-MX" sz="1400" dirty="0" smtClean="0">
                <a:latin typeface="Arial" panose="020B0604020202020204" pitchFamily="34" charset="0"/>
                <a:cs typeface="Arial" panose="020B0604020202020204" pitchFamily="34" charset="0"/>
              </a:rPr>
              <a:t>de afectación. </a:t>
            </a:r>
          </a:p>
          <a:p>
            <a:pPr lvl="1"/>
            <a:endParaRPr lang="es-MX" sz="1400" dirty="0" smtClean="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s-MX" sz="1400" dirty="0" smtClean="0">
                <a:latin typeface="Arial" panose="020B0604020202020204" pitchFamily="34" charset="0"/>
                <a:cs typeface="Arial" panose="020B0604020202020204" pitchFamily="34" charset="0"/>
              </a:rPr>
              <a:t>Implementar un plan de acción.</a:t>
            </a:r>
          </a:p>
          <a:p>
            <a:pPr marL="742950" lvl="1" indent="-285750">
              <a:buFont typeface="Arial" panose="020B0604020202020204" pitchFamily="34" charset="0"/>
              <a:buChar char="•"/>
            </a:pPr>
            <a:endParaRPr lang="es-MX" sz="1400" dirty="0" smtClean="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s-MX" sz="1400" dirty="0" smtClean="0">
                <a:latin typeface="Arial" panose="020B0604020202020204" pitchFamily="34" charset="0"/>
                <a:cs typeface="Arial" panose="020B0604020202020204" pitchFamily="34" charset="0"/>
              </a:rPr>
              <a:t>Suprimir el ruido con estrategias de diseño ergonómico. </a:t>
            </a:r>
          </a:p>
          <a:p>
            <a:pPr marL="742950" lvl="1" indent="-285750">
              <a:buFont typeface="Arial" panose="020B0604020202020204" pitchFamily="34" charset="0"/>
              <a:buChar char="•"/>
            </a:pPr>
            <a:endParaRPr lang="es-MX" sz="1400" dirty="0" smtClean="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s-MX" sz="1400" dirty="0" smtClean="0">
                <a:latin typeface="Arial" panose="020B0604020202020204" pitchFamily="34" charset="0"/>
                <a:cs typeface="Arial" panose="020B0604020202020204" pitchFamily="34" charset="0"/>
              </a:rPr>
              <a:t>Dar seguimiento a los factores contaminantes </a:t>
            </a:r>
          </a:p>
          <a:p>
            <a:pPr lvl="1"/>
            <a:r>
              <a:rPr lang="es-MX" sz="1400" dirty="0">
                <a:latin typeface="Arial" panose="020B0604020202020204" pitchFamily="34" charset="0"/>
                <a:cs typeface="Arial" panose="020B0604020202020204" pitchFamily="34" charset="0"/>
              </a:rPr>
              <a:t> </a:t>
            </a:r>
            <a:r>
              <a:rPr lang="es-MX" sz="1400" dirty="0" smtClean="0">
                <a:latin typeface="Arial" panose="020B0604020202020204" pitchFamily="34" charset="0"/>
                <a:cs typeface="Arial" panose="020B0604020202020204" pitchFamily="34" charset="0"/>
              </a:rPr>
              <a:t>     que estimulan el ruido.</a:t>
            </a:r>
          </a:p>
          <a:p>
            <a:pPr marL="742950" lvl="1" indent="-285750">
              <a:buFont typeface="Arial" panose="020B0604020202020204" pitchFamily="34" charset="0"/>
              <a:buChar char="•"/>
            </a:pPr>
            <a:endParaRPr lang="es-MX" dirty="0"/>
          </a:p>
        </p:txBody>
      </p:sp>
      <p:pic>
        <p:nvPicPr>
          <p:cNvPr id="2" name="Imagen 1"/>
          <p:cNvPicPr>
            <a:picLocks noChangeAspect="1"/>
          </p:cNvPicPr>
          <p:nvPr/>
        </p:nvPicPr>
        <p:blipFill rotWithShape="1">
          <a:blip r:embed="rId4">
            <a:extLst>
              <a:ext uri="{28A0092B-C50C-407E-A947-70E740481C1C}">
                <a14:useLocalDpi xmlns:a14="http://schemas.microsoft.com/office/drawing/2010/main" val="0"/>
              </a:ext>
            </a:extLst>
          </a:blip>
          <a:srcRect l="54722" t="34932" r="19862" b="30483"/>
          <a:stretch/>
        </p:blipFill>
        <p:spPr>
          <a:xfrm>
            <a:off x="5261808" y="759241"/>
            <a:ext cx="2212317" cy="1778000"/>
          </a:xfrm>
          <a:prstGeom prst="rect">
            <a:avLst/>
          </a:prstGeom>
        </p:spPr>
      </p:pic>
      <p:pic>
        <p:nvPicPr>
          <p:cNvPr id="4" name="Imagen 3"/>
          <p:cNvPicPr>
            <a:picLocks noChangeAspect="1"/>
          </p:cNvPicPr>
          <p:nvPr/>
        </p:nvPicPr>
        <p:blipFill rotWithShape="1">
          <a:blip r:embed="rId5">
            <a:extLst>
              <a:ext uri="{28A0092B-C50C-407E-A947-70E740481C1C}">
                <a14:useLocalDpi xmlns:a14="http://schemas.microsoft.com/office/drawing/2010/main" val="0"/>
              </a:ext>
            </a:extLst>
          </a:blip>
          <a:srcRect l="55417" t="41107" r="20555" b="26037"/>
          <a:stretch/>
        </p:blipFill>
        <p:spPr>
          <a:xfrm>
            <a:off x="5269417" y="2584449"/>
            <a:ext cx="2197100" cy="1689101"/>
          </a:xfrm>
          <a:prstGeom prst="rect">
            <a:avLst/>
          </a:prstGeom>
        </p:spPr>
      </p:pic>
      <p:pic>
        <p:nvPicPr>
          <p:cNvPr id="6" name="Imagen 5"/>
          <p:cNvPicPr>
            <a:picLocks noChangeAspect="1"/>
          </p:cNvPicPr>
          <p:nvPr/>
        </p:nvPicPr>
        <p:blipFill rotWithShape="1">
          <a:blip r:embed="rId6">
            <a:extLst>
              <a:ext uri="{28A0092B-C50C-407E-A947-70E740481C1C}">
                <a14:useLocalDpi xmlns:a14="http://schemas.microsoft.com/office/drawing/2010/main" val="0"/>
              </a:ext>
            </a:extLst>
          </a:blip>
          <a:srcRect l="55139" t="39378" r="20000" b="27520"/>
          <a:stretch/>
        </p:blipFill>
        <p:spPr>
          <a:xfrm>
            <a:off x="5317686" y="4320758"/>
            <a:ext cx="2156439" cy="1701801"/>
          </a:xfrm>
          <a:prstGeom prst="rect">
            <a:avLst/>
          </a:prstGeom>
        </p:spPr>
      </p:pic>
      <p:sp>
        <p:nvSpPr>
          <p:cNvPr id="9" name="CuadroTexto 8"/>
          <p:cNvSpPr txBox="1"/>
          <p:nvPr/>
        </p:nvSpPr>
        <p:spPr>
          <a:xfrm>
            <a:off x="5476626" y="6022559"/>
            <a:ext cx="2364750" cy="507831"/>
          </a:xfrm>
          <a:prstGeom prst="rect">
            <a:avLst/>
          </a:prstGeom>
          <a:noFill/>
        </p:spPr>
        <p:txBody>
          <a:bodyPr wrap="none" rtlCol="0">
            <a:spAutoFit/>
          </a:bodyPr>
          <a:lstStyle/>
          <a:p>
            <a:r>
              <a:rPr lang="es-MX" sz="900" dirty="0" err="1" smtClean="0">
                <a:solidFill>
                  <a:srgbClr val="000000"/>
                </a:solidFill>
                <a:latin typeface="Arial"/>
                <a:cs typeface="Arial"/>
              </a:rPr>
              <a:t>Imagenes</a:t>
            </a:r>
            <a:r>
              <a:rPr lang="es-MX" sz="900" dirty="0" smtClean="0">
                <a:solidFill>
                  <a:srgbClr val="000000"/>
                </a:solidFill>
                <a:latin typeface="Arial"/>
                <a:cs typeface="Arial"/>
              </a:rPr>
              <a:t> tomadas </a:t>
            </a:r>
            <a:r>
              <a:rPr lang="es-MX" sz="900" dirty="0" smtClean="0">
                <a:solidFill>
                  <a:srgbClr val="000000"/>
                </a:solidFill>
                <a:latin typeface="Arial"/>
                <a:cs typeface="Arial"/>
              </a:rPr>
              <a:t>con fines didácticos </a:t>
            </a:r>
            <a:r>
              <a:rPr lang="es-MX" sz="900" dirty="0" smtClean="0">
                <a:solidFill>
                  <a:srgbClr val="000000"/>
                </a:solidFill>
                <a:latin typeface="Arial"/>
                <a:cs typeface="Arial"/>
              </a:rPr>
              <a:t>de</a:t>
            </a:r>
          </a:p>
          <a:p>
            <a:r>
              <a:rPr lang="es-MX" sz="900" dirty="0" smtClean="0">
                <a:latin typeface="Arial" panose="020B0604020202020204" pitchFamily="34" charset="0"/>
                <a:cs typeface="Arial" panose="020B0604020202020204" pitchFamily="34" charset="0"/>
              </a:rPr>
              <a:t>www.gentcat.cat.</a:t>
            </a:r>
            <a:endParaRPr lang="es-MX" sz="900" dirty="0">
              <a:latin typeface="Arial" panose="020B0604020202020204" pitchFamily="34" charset="0"/>
              <a:cs typeface="Arial" panose="020B0604020202020204" pitchFamily="34" charset="0"/>
            </a:endParaRP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
        <p:nvSpPr>
          <p:cNvPr id="7" name="CuadroTexto 6"/>
          <p:cNvSpPr txBox="1"/>
          <p:nvPr/>
        </p:nvSpPr>
        <p:spPr>
          <a:xfrm>
            <a:off x="7590986" y="3001008"/>
            <a:ext cx="2803491" cy="738664"/>
          </a:xfrm>
          <a:prstGeom prst="rect">
            <a:avLst/>
          </a:prstGeom>
          <a:noFill/>
        </p:spPr>
        <p:txBody>
          <a:bodyPr wrap="square" rtlCol="0">
            <a:spAutoFit/>
          </a:bodyPr>
          <a:lstStyle/>
          <a:p>
            <a:r>
              <a:rPr lang="es-MX" sz="1400" dirty="0" smtClean="0">
                <a:latin typeface="Arial" panose="020B0604020202020204" pitchFamily="34" charset="0"/>
                <a:cs typeface="Arial" panose="020B0604020202020204" pitchFamily="34" charset="0"/>
              </a:rPr>
              <a:t>Aplicar el diseño </a:t>
            </a:r>
          </a:p>
          <a:p>
            <a:r>
              <a:rPr lang="es-MX" sz="1400" dirty="0" smtClean="0">
                <a:latin typeface="Arial" panose="020B0604020202020204" pitchFamily="34" charset="0"/>
                <a:cs typeface="Arial" panose="020B0604020202020204" pitchFamily="34" charset="0"/>
              </a:rPr>
              <a:t>ergonómico para </a:t>
            </a:r>
          </a:p>
          <a:p>
            <a:r>
              <a:rPr lang="es-MX" sz="1400" dirty="0" smtClean="0">
                <a:latin typeface="Arial" panose="020B0604020202020204" pitchFamily="34" charset="0"/>
                <a:cs typeface="Arial" panose="020B0604020202020204" pitchFamily="34" charset="0"/>
              </a:rPr>
              <a:t>suprimir el ruido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4" name="Rectángulo 1"/>
          <p:cNvSpPr>
            <a:spLocks noChangeArrowheads="1"/>
          </p:cNvSpPr>
          <p:nvPr/>
        </p:nvSpPr>
        <p:spPr bwMode="auto">
          <a:xfrm>
            <a:off x="597375" y="1386947"/>
            <a:ext cx="3845532" cy="64879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marL="0" indent="0" eaLnBrk="1" hangingPunct="1"/>
            <a:endParaRPr lang="es-ES_tradnl" altLang="es-MX" sz="1400" b="1" i="1" dirty="0" smtClean="0">
              <a:latin typeface="Arial" panose="020B0604020202020204" pitchFamily="34" charset="0"/>
            </a:endParaRPr>
          </a:p>
          <a:p>
            <a:pPr marL="0" indent="0" eaLnBrk="1" hangingPunct="1"/>
            <a:endParaRPr lang="es-ES_tradnl" altLang="es-MX" sz="1600" b="1" dirty="0">
              <a:solidFill>
                <a:srgbClr val="008000"/>
              </a:solidFill>
              <a:latin typeface="Arial" panose="020B0604020202020204" pitchFamily="34" charset="0"/>
            </a:endParaRPr>
          </a:p>
          <a:p>
            <a:pPr marL="0" indent="0" eaLnBrk="1" hangingPunct="1"/>
            <a:r>
              <a:rPr lang="es-ES_tradnl" altLang="es-MX" sz="1600" b="1" dirty="0" smtClean="0">
                <a:latin typeface="Arial" panose="020B0604020202020204" pitchFamily="34" charset="0"/>
              </a:rPr>
              <a:t>INFORMACIÓN GENERAL </a:t>
            </a:r>
          </a:p>
          <a:p>
            <a:pPr marL="0" indent="0" eaLnBrk="1" hangingPunct="1"/>
            <a:endParaRPr lang="es-ES_tradnl" altLang="es-MX" sz="1400" b="1" i="1" dirty="0">
              <a:latin typeface="Arial" panose="020B0604020202020204" pitchFamily="34" charset="0"/>
            </a:endParaRPr>
          </a:p>
          <a:p>
            <a:pPr marL="0" indent="0" algn="just" eaLnBrk="1" hangingPunct="1">
              <a:lnSpc>
                <a:spcPct val="120000"/>
              </a:lnSpc>
            </a:pPr>
            <a:r>
              <a:rPr lang="es-ES_tradnl" altLang="es-MX" sz="1600" dirty="0" smtClean="0">
                <a:solidFill>
                  <a:srgbClr val="000000"/>
                </a:solidFill>
                <a:latin typeface="Arial" panose="020B0604020202020204" pitchFamily="34" charset="0"/>
              </a:rPr>
              <a:t>El presente trabajo tiene como propósito dar a conocer la importancia de los factores ambientales que se presentan en las interacciones entre el usuario con el objeto de diseño y su ambiente de trabajo para desarrollar los niveles de seguridad, confort y carga mental adecuados para el trabajador en </a:t>
            </a:r>
            <a:r>
              <a:rPr lang="es-ES_tradnl" altLang="es-MX" sz="1600" dirty="0" smtClean="0">
                <a:solidFill>
                  <a:srgbClr val="000000"/>
                </a:solidFill>
                <a:latin typeface="Arial" panose="020B0604020202020204" pitchFamily="34" charset="0"/>
              </a:rPr>
              <a:t>contextos laborales.</a:t>
            </a:r>
            <a:endParaRPr lang="es-ES_tradnl" altLang="es-MX" sz="1600" dirty="0" smtClean="0">
              <a:solidFill>
                <a:srgbClr val="000000"/>
              </a:solidFill>
              <a:latin typeface="Arial" panose="020B0604020202020204" pitchFamily="34" charset="0"/>
            </a:endParaRPr>
          </a:p>
          <a:p>
            <a:pPr marL="0" indent="0" eaLnBrk="1" hangingPunct="1">
              <a:lnSpc>
                <a:spcPct val="130000"/>
              </a:lnSpc>
            </a:pPr>
            <a:endParaRPr lang="es-ES_tradnl" altLang="es-MX" sz="1400" b="1" i="1" dirty="0">
              <a:solidFill>
                <a:srgbClr val="000000"/>
              </a:solidFill>
              <a:latin typeface="Arial" panose="020B0604020202020204" pitchFamily="34" charset="0"/>
            </a:endParaRPr>
          </a:p>
          <a:p>
            <a:pPr eaLnBrk="1" hangingPunct="1">
              <a:lnSpc>
                <a:spcPct val="130000"/>
              </a:lnSpc>
            </a:pPr>
            <a:endParaRPr lang="es-ES_tradnl" altLang="es-MX" sz="1400" b="1" i="1" dirty="0">
              <a:latin typeface="Arial" panose="020B0604020202020204" pitchFamily="34" charset="0"/>
            </a:endParaRPr>
          </a:p>
          <a:p>
            <a:pPr eaLnBrk="1" hangingPunct="1">
              <a:lnSpc>
                <a:spcPct val="130000"/>
              </a:lnSpc>
            </a:pPr>
            <a:endParaRPr lang="es-ES_tradnl" altLang="es-MX" sz="1400" b="1" i="1" dirty="0" smtClean="0">
              <a:latin typeface="Arial" panose="020B0604020202020204" pitchFamily="34" charset="0"/>
            </a:endParaRPr>
          </a:p>
          <a:p>
            <a:pPr eaLnBrk="1" hangingPunct="1">
              <a:lnSpc>
                <a:spcPct val="130000"/>
              </a:lnSpc>
            </a:pPr>
            <a:r>
              <a:rPr lang="es-ES_tradnl" altLang="es-MX" sz="1400" b="1" i="1" dirty="0">
                <a:latin typeface="Arial" panose="020B0604020202020204" pitchFamily="34" charset="0"/>
                <a:cs typeface="Tahoma" panose="020B0604030504040204" pitchFamily="34" charset="0"/>
              </a:rPr>
              <a:t> </a:t>
            </a:r>
            <a:endParaRPr lang="es-ES_tradnl" altLang="es-MX" sz="1400" b="1" i="1" dirty="0" smtClean="0">
              <a:latin typeface="Arial" panose="020B0604020202020204" pitchFamily="34" charset="0"/>
              <a:cs typeface="Tahoma" panose="020B0604030504040204" pitchFamily="34" charset="0"/>
            </a:endParaRPr>
          </a:p>
          <a:p>
            <a:pPr eaLnBrk="1" hangingPunct="1">
              <a:lnSpc>
                <a:spcPct val="130000"/>
              </a:lnSpc>
            </a:pPr>
            <a:endParaRPr lang="es-ES_tradnl" altLang="es-MX" sz="2000" b="1" i="1" dirty="0" smtClean="0">
              <a:latin typeface="Arial" panose="020B0604020202020204" pitchFamily="34" charset="0"/>
              <a:cs typeface="Tahoma" panose="020B0604030504040204" pitchFamily="34" charset="0"/>
            </a:endParaRPr>
          </a:p>
          <a:p>
            <a:pPr eaLnBrk="1" hangingPunct="1"/>
            <a:endParaRPr lang="es-ES_tradnl" altLang="es-MX" sz="2000" b="1" i="1" dirty="0" smtClean="0">
              <a:latin typeface="Arial" panose="020B0604020202020204" pitchFamily="34" charset="0"/>
              <a:cs typeface="Tahoma" panose="020B0604030504040204" pitchFamily="34" charset="0"/>
            </a:endParaRPr>
          </a:p>
          <a:p>
            <a:pPr eaLnBrk="1" hangingPunct="1"/>
            <a:endParaRPr lang="es-ES_tradnl" altLang="es-MX" sz="1600" b="1" i="1" dirty="0">
              <a:latin typeface="Arial" panose="020B0604020202020204" pitchFamily="34" charset="0"/>
              <a:cs typeface="Tahoma" panose="020B0604030504040204" pitchFamily="34" charset="0"/>
            </a:endParaRPr>
          </a:p>
          <a:p>
            <a:pPr eaLnBrk="1" hangingPunct="1">
              <a:buFontTx/>
              <a:buAutoNum type="arabicPeriod"/>
            </a:pPr>
            <a:endParaRPr lang="es-ES_tradnl" altLang="es-MX" sz="1600" b="1" i="1" dirty="0">
              <a:solidFill>
                <a:srgbClr val="F79646"/>
              </a:solidFill>
              <a:cs typeface="Tahoma" panose="020B0604030504040204" pitchFamily="34" charset="0"/>
            </a:endParaRPr>
          </a:p>
          <a:p>
            <a:pPr eaLnBrk="1" hangingPunct="1">
              <a:buFontTx/>
              <a:buAutoNum type="arabicPeriod"/>
            </a:pPr>
            <a:endParaRPr lang="es-ES_tradnl" altLang="es-MX" sz="1600" b="1" i="1" dirty="0">
              <a:solidFill>
                <a:srgbClr val="F79646"/>
              </a:solidFill>
              <a:cs typeface="Tahoma" panose="020B0604030504040204" pitchFamily="34" charset="0"/>
            </a:endParaRPr>
          </a:p>
          <a:p>
            <a:pPr eaLnBrk="1" hangingPunct="1">
              <a:buFontTx/>
              <a:buAutoNum type="arabicPeriod"/>
            </a:pPr>
            <a:endParaRPr lang="es-ES_tradnl" altLang="es-MX" sz="1600" b="1" i="1" dirty="0">
              <a:solidFill>
                <a:srgbClr val="F79646"/>
              </a:solidFill>
              <a:latin typeface="Arial" panose="020B0604020202020204" pitchFamily="34" charset="0"/>
            </a:endParaRPr>
          </a:p>
        </p:txBody>
      </p:sp>
      <p:pic>
        <p:nvPicPr>
          <p:cNvPr id="6" name="Imagen 5"/>
          <p:cNvPicPr>
            <a:picLocks noChangeAspect="1"/>
          </p:cNvPicPr>
          <p:nvPr/>
        </p:nvPicPr>
        <p:blipFill>
          <a:blip r:embed="rId2"/>
          <a:stretch>
            <a:fillRect/>
          </a:stretch>
        </p:blipFill>
        <p:spPr>
          <a:xfrm>
            <a:off x="4699000" y="2246923"/>
            <a:ext cx="3944488" cy="2618154"/>
          </a:xfrm>
          <a:prstGeom prst="rect">
            <a:avLst/>
          </a:prstGeom>
        </p:spPr>
      </p:pic>
      <p:sp>
        <p:nvSpPr>
          <p:cNvPr id="7" name="CuadroTexto 6"/>
          <p:cNvSpPr txBox="1"/>
          <p:nvPr/>
        </p:nvSpPr>
        <p:spPr>
          <a:xfrm>
            <a:off x="4714021" y="4973759"/>
            <a:ext cx="3344466" cy="5078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a:t>
            </a:r>
          </a:p>
          <a:p>
            <a:r>
              <a:rPr lang="es-ES" sz="900" dirty="0" smtClean="0">
                <a:solidFill>
                  <a:srgbClr val="000000"/>
                </a:solidFill>
                <a:latin typeface="Arial"/>
                <a:cs typeface="Arial"/>
              </a:rPr>
              <a:t>d</a:t>
            </a:r>
            <a:r>
              <a:rPr lang="es-MX" sz="900" dirty="0" smtClean="0">
                <a:solidFill>
                  <a:srgbClr val="000000"/>
                </a:solidFill>
                <a:latin typeface="Arial"/>
                <a:cs typeface="Arial"/>
              </a:rPr>
              <a:t>e:</a:t>
            </a:r>
            <a:r>
              <a:rPr lang="es-ES_tradnl" sz="900" dirty="0" err="1">
                <a:solidFill>
                  <a:srgbClr val="000000"/>
                </a:solidFill>
                <a:latin typeface="Arial"/>
                <a:cs typeface="Arial"/>
              </a:rPr>
              <a:t>https</a:t>
            </a:r>
            <a:r>
              <a:rPr lang="es-ES_tradnl" sz="900" dirty="0">
                <a:solidFill>
                  <a:srgbClr val="000000"/>
                </a:solidFill>
                <a:latin typeface="Arial"/>
                <a:cs typeface="Arial"/>
              </a:rPr>
              <a:t>://</a:t>
            </a:r>
            <a:r>
              <a:rPr lang="es-ES_tradnl" sz="900" dirty="0" err="1">
                <a:solidFill>
                  <a:srgbClr val="000000"/>
                </a:solidFill>
                <a:latin typeface="Arial"/>
                <a:cs typeface="Arial"/>
              </a:rPr>
              <a:t>www.google.com.mx</a:t>
            </a:r>
            <a:r>
              <a:rPr lang="es-ES_tradnl" sz="900" dirty="0">
                <a:solidFill>
                  <a:srgbClr val="000000"/>
                </a:solidFill>
                <a:latin typeface="Arial"/>
                <a:cs typeface="Arial"/>
              </a:rPr>
              <a:t>/</a:t>
            </a:r>
            <a:r>
              <a:rPr lang="es-ES_tradnl" sz="900" dirty="0" err="1">
                <a:solidFill>
                  <a:srgbClr val="000000"/>
                </a:solidFill>
                <a:latin typeface="Arial"/>
                <a:cs typeface="Arial"/>
              </a:rPr>
              <a:t>search?q</a:t>
            </a:r>
            <a:r>
              <a:rPr lang="es-ES_tradnl" sz="900" dirty="0">
                <a:solidFill>
                  <a:srgbClr val="000000"/>
                </a:solidFill>
                <a:latin typeface="Arial"/>
                <a:cs typeface="Arial"/>
              </a:rPr>
              <a:t>=</a:t>
            </a:r>
            <a:r>
              <a:rPr lang="es-ES_tradnl" sz="900" dirty="0" err="1">
                <a:solidFill>
                  <a:srgbClr val="000000"/>
                </a:solidFill>
                <a:latin typeface="Arial"/>
                <a:cs typeface="Arial"/>
              </a:rPr>
              <a:t>puestos+de+trabajo</a:t>
            </a:r>
            <a:endParaRPr lang="es-MX" sz="900" dirty="0" smtClean="0">
              <a:solidFill>
                <a:srgbClr val="000000"/>
              </a:solidFill>
              <a:latin typeface="Arial"/>
              <a:cs typeface="Arial"/>
            </a:endParaRPr>
          </a:p>
          <a:p>
            <a:endParaRPr lang="es-MX" sz="900" dirty="0">
              <a:solidFill>
                <a:srgbClr val="000000"/>
              </a:solidFill>
              <a:hlinkClick r:id="rId3"/>
            </a:endParaRPr>
          </a:p>
        </p:txBody>
      </p:sp>
      <p:pic>
        <p:nvPicPr>
          <p:cNvPr id="8" name="Imagen 7" descr="Captura de pantalla 2018-09-24 a las 12.36.26.png"/>
          <p:cNvPicPr>
            <a:picLocks noChangeAspect="1"/>
          </p:cNvPicPr>
          <p:nvPr/>
        </p:nvPicPr>
        <p:blipFill rotWithShape="1">
          <a:blip r:embed="rId4">
            <a:extLst>
              <a:ext uri="{BEBA8EAE-BF5A-486C-A8C5-ECC9F3942E4B}">
                <a14:imgProps xmlns:a14="http://schemas.microsoft.com/office/drawing/2010/main">
                  <a14:imgLayer r:embed="rId5">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9"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861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1094255" y="6240026"/>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Rectángulo 1"/>
          <p:cNvSpPr/>
          <p:nvPr/>
        </p:nvSpPr>
        <p:spPr>
          <a:xfrm>
            <a:off x="1831006" y="821831"/>
            <a:ext cx="1980029" cy="369332"/>
          </a:xfrm>
          <a:prstGeom prst="rect">
            <a:avLst/>
          </a:prstGeom>
        </p:spPr>
        <p:txBody>
          <a:bodyPr wrap="none">
            <a:spAutoFit/>
          </a:bodyPr>
          <a:lstStyle/>
          <a:p>
            <a:r>
              <a:rPr lang="es-ES_tradnl" b="1" dirty="0" smtClean="0">
                <a:latin typeface="Arial" panose="020B0604020202020204" pitchFamily="34" charset="0"/>
                <a:cs typeface="Arial" panose="020B0604020202020204" pitchFamily="34" charset="0"/>
              </a:rPr>
              <a:t>4. ILUMINACIÓN</a:t>
            </a:r>
            <a:endParaRPr lang="es-MX" dirty="0"/>
          </a:p>
        </p:txBody>
      </p:sp>
      <p:sp>
        <p:nvSpPr>
          <p:cNvPr id="4" name="Rectángulo 3"/>
          <p:cNvSpPr/>
          <p:nvPr/>
        </p:nvSpPr>
        <p:spPr>
          <a:xfrm>
            <a:off x="873902" y="1422659"/>
            <a:ext cx="4147156" cy="4585871"/>
          </a:xfrm>
          <a:prstGeom prst="rect">
            <a:avLst/>
          </a:prstGeom>
        </p:spPr>
        <p:txBody>
          <a:bodyPr wrap="square">
            <a:spAutoFit/>
          </a:bodyPr>
          <a:lstStyle/>
          <a:p>
            <a:r>
              <a:rPr lang="es-MX" b="1" dirty="0" smtClean="0">
                <a:latin typeface="Times-Bold"/>
              </a:rPr>
              <a:t>4.1 Entorno visual</a:t>
            </a:r>
          </a:p>
          <a:p>
            <a:endParaRPr lang="es-MX" b="1" dirty="0">
              <a:latin typeface="Times-Bold"/>
            </a:endParaRPr>
          </a:p>
          <a:p>
            <a:pPr marL="285750" indent="-285750">
              <a:buFont typeface="Arial" panose="020B0604020202020204" pitchFamily="34" charset="0"/>
              <a:buChar char="•"/>
            </a:pPr>
            <a:r>
              <a:rPr lang="es-MX" sz="1400" dirty="0">
                <a:latin typeface="Arial" panose="020B0604020202020204" pitchFamily="34" charset="0"/>
                <a:cs typeface="Arial" panose="020B0604020202020204" pitchFamily="34" charset="0"/>
              </a:rPr>
              <a:t>La iluminación es la cantidad y calidad de luz que incide sobre una superficie</a:t>
            </a:r>
            <a:r>
              <a:rPr lang="es-MX" sz="1400" dirty="0" smtClean="0">
                <a:latin typeface="Arial" panose="020B0604020202020204" pitchFamily="34" charset="0"/>
                <a:cs typeface="Arial" panose="020B0604020202020204" pitchFamily="34" charset="0"/>
              </a:rPr>
              <a:t>.</a:t>
            </a:r>
          </a:p>
          <a:p>
            <a:endParaRPr lang="es-MX" sz="14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1400" dirty="0">
                <a:latin typeface="Times-Roman"/>
              </a:rPr>
              <a:t>El objetivo de diseñar ambientes adecuados </a:t>
            </a:r>
            <a:endParaRPr lang="es-MX" sz="1400" dirty="0" smtClean="0">
              <a:latin typeface="Times-Roman"/>
            </a:endParaRPr>
          </a:p>
          <a:p>
            <a:endParaRPr lang="es-MX" sz="1400" dirty="0" smtClean="0">
              <a:latin typeface="Times-Roman"/>
            </a:endParaRPr>
          </a:p>
          <a:p>
            <a:pPr marL="285750" indent="-285750">
              <a:buFont typeface="Arial" panose="020B0604020202020204" pitchFamily="34" charset="0"/>
              <a:buChar char="•"/>
            </a:pPr>
            <a:r>
              <a:rPr lang="es-MX" sz="1400" dirty="0" smtClean="0">
                <a:latin typeface="Times-Roman"/>
              </a:rPr>
              <a:t>Reconocer </a:t>
            </a:r>
            <a:r>
              <a:rPr lang="es-MX" sz="1400" dirty="0">
                <a:latin typeface="Times-Roman"/>
              </a:rPr>
              <a:t>sin errores lo </a:t>
            </a:r>
            <a:r>
              <a:rPr lang="es-MX" sz="1400" dirty="0" smtClean="0">
                <a:latin typeface="Times-Roman"/>
              </a:rPr>
              <a:t>que se ve, </a:t>
            </a:r>
            <a:r>
              <a:rPr lang="es-MX" sz="1400" dirty="0">
                <a:latin typeface="Times-Roman"/>
              </a:rPr>
              <a:t>en un tiempo adecuado y sin fatigarse</a:t>
            </a:r>
            <a:r>
              <a:rPr lang="es-MX" sz="1400" dirty="0" smtClean="0">
                <a:latin typeface="Times-Roman"/>
              </a:rPr>
              <a:t>.</a:t>
            </a:r>
          </a:p>
          <a:p>
            <a:endParaRPr lang="es-MX" sz="1400" dirty="0">
              <a:latin typeface="Times-Roman"/>
            </a:endParaRPr>
          </a:p>
          <a:p>
            <a:pPr marL="285750" indent="-285750">
              <a:buFont typeface="Arial" panose="020B0604020202020204" pitchFamily="34" charset="0"/>
              <a:buChar char="•"/>
            </a:pPr>
            <a:r>
              <a:rPr lang="es-MX" sz="1400" dirty="0">
                <a:latin typeface="Times-Roman"/>
              </a:rPr>
              <a:t>El diseño negligente del entorno visual </a:t>
            </a:r>
            <a:endParaRPr lang="es-MX" sz="1400" dirty="0" smtClean="0">
              <a:latin typeface="Times-Roman"/>
            </a:endParaRPr>
          </a:p>
          <a:p>
            <a:endParaRPr lang="es-MX" sz="1400" dirty="0">
              <a:latin typeface="Times-Roman"/>
            </a:endParaRPr>
          </a:p>
          <a:p>
            <a:endParaRPr lang="es-MX" sz="1400" dirty="0" smtClean="0">
              <a:latin typeface="Times-Roman"/>
            </a:endParaRPr>
          </a:p>
          <a:p>
            <a:endParaRPr lang="es-MX" sz="1400" dirty="0" smtClean="0">
              <a:latin typeface="Times-Roman"/>
            </a:endParaRPr>
          </a:p>
          <a:p>
            <a:r>
              <a:rPr lang="es-MX" sz="1400" dirty="0">
                <a:latin typeface="Times-Roman"/>
              </a:rPr>
              <a:t>P</a:t>
            </a:r>
            <a:r>
              <a:rPr lang="es-MX" sz="1400" dirty="0" smtClean="0">
                <a:latin typeface="Times-Roman"/>
              </a:rPr>
              <a:t>uede </a:t>
            </a:r>
            <a:r>
              <a:rPr lang="es-MX" sz="1400" dirty="0">
                <a:latin typeface="Times-Roman"/>
              </a:rPr>
              <a:t>conducir a situaciones tales como: incomodidad </a:t>
            </a:r>
            <a:r>
              <a:rPr lang="es-MX" sz="1400" dirty="0" smtClean="0">
                <a:latin typeface="Times-Roman"/>
              </a:rPr>
              <a:t>visual, dolores </a:t>
            </a:r>
            <a:r>
              <a:rPr lang="es-MX" sz="1400" dirty="0">
                <a:latin typeface="Times-Roman"/>
              </a:rPr>
              <a:t>de cabeza, defectos visuales, errores, accidentes, imposibilidad para ver los </a:t>
            </a:r>
            <a:r>
              <a:rPr lang="es-MX" sz="1400" dirty="0" smtClean="0">
                <a:latin typeface="Times-Roman"/>
              </a:rPr>
              <a:t>detalles, confusión</a:t>
            </a:r>
            <a:r>
              <a:rPr lang="es-MX" sz="1400" dirty="0">
                <a:latin typeface="Times-Roman"/>
              </a:rPr>
              <a:t>, </a:t>
            </a:r>
            <a:r>
              <a:rPr lang="es-MX" sz="1400" dirty="0" smtClean="0">
                <a:latin typeface="Times-Roman"/>
              </a:rPr>
              <a:t>ilusiones y desorientación.</a:t>
            </a:r>
          </a:p>
          <a:p>
            <a:endParaRPr lang="es-MX" dirty="0">
              <a:latin typeface="Times-Roman"/>
            </a:endParaRPr>
          </a:p>
        </p:txBody>
      </p:sp>
      <p:sp>
        <p:nvSpPr>
          <p:cNvPr id="5" name="Flecha abajo 4"/>
          <p:cNvSpPr/>
          <p:nvPr/>
        </p:nvSpPr>
        <p:spPr>
          <a:xfrm>
            <a:off x="2459686" y="4037919"/>
            <a:ext cx="252919" cy="58365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pic>
        <p:nvPicPr>
          <p:cNvPr id="9218" name="Picture 2" descr="Image result for iluminació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35039" y="1512235"/>
            <a:ext cx="2597284" cy="173238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6111" y="3366204"/>
            <a:ext cx="2556212" cy="1045723"/>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Image result for iluminació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76111" y="4533507"/>
            <a:ext cx="2563308" cy="1330949"/>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p:cNvSpPr txBox="1"/>
          <p:nvPr/>
        </p:nvSpPr>
        <p:spPr>
          <a:xfrm>
            <a:off x="5576111" y="5963028"/>
            <a:ext cx="2842445" cy="507831"/>
          </a:xfrm>
          <a:prstGeom prst="rect">
            <a:avLst/>
          </a:prstGeom>
          <a:noFill/>
        </p:spPr>
        <p:txBody>
          <a:bodyPr wrap="none" rtlCol="0">
            <a:spAutoFit/>
          </a:bodyPr>
          <a:lstStyle/>
          <a:p>
            <a:r>
              <a:rPr lang="es-MX" sz="900" dirty="0" err="1" smtClean="0">
                <a:solidFill>
                  <a:srgbClr val="000000"/>
                </a:solidFill>
                <a:latin typeface="Arial"/>
                <a:cs typeface="Arial"/>
              </a:rPr>
              <a:t>Imagenes</a:t>
            </a:r>
            <a:r>
              <a:rPr lang="es-MX" sz="900" dirty="0" smtClean="0">
                <a:solidFill>
                  <a:srgbClr val="000000"/>
                </a:solidFill>
                <a:latin typeface="Arial"/>
                <a:cs typeface="Arial"/>
              </a:rPr>
              <a:t> tomadas </a:t>
            </a:r>
            <a:r>
              <a:rPr lang="es-MX" sz="900" dirty="0" smtClean="0">
                <a:solidFill>
                  <a:srgbClr val="000000"/>
                </a:solidFill>
                <a:latin typeface="Arial"/>
                <a:cs typeface="Arial"/>
              </a:rPr>
              <a:t>con fines didácticos </a:t>
            </a:r>
            <a:r>
              <a:rPr lang="es-MX" sz="900" dirty="0" smtClean="0">
                <a:solidFill>
                  <a:srgbClr val="000000"/>
                </a:solidFill>
                <a:latin typeface="Arial"/>
                <a:cs typeface="Arial"/>
              </a:rPr>
              <a:t>de</a:t>
            </a:r>
          </a:p>
          <a:p>
            <a:r>
              <a:rPr lang="es-MX" sz="900" dirty="0">
                <a:latin typeface="Arial" panose="020B0604020202020204" pitchFamily="34" charset="0"/>
                <a:cs typeface="Arial" panose="020B0604020202020204" pitchFamily="34" charset="0"/>
              </a:rPr>
              <a:t>t. https://www.google.com.mx/</a:t>
            </a:r>
            <a:r>
              <a:rPr lang="es-MX" sz="900" dirty="0" err="1">
                <a:latin typeface="Arial" panose="020B0604020202020204" pitchFamily="34" charset="0"/>
                <a:cs typeface="Arial" panose="020B0604020202020204" pitchFamily="34" charset="0"/>
              </a:rPr>
              <a:t>search?q</a:t>
            </a:r>
            <a:r>
              <a:rPr lang="es-MX" sz="900" dirty="0">
                <a:latin typeface="Arial" panose="020B0604020202020204" pitchFamily="34" charset="0"/>
                <a:cs typeface="Arial" panose="020B0604020202020204" pitchFamily="34" charset="0"/>
              </a:rPr>
              <a:t>=iluminación</a:t>
            </a: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Rectángulo 1"/>
          <p:cNvSpPr/>
          <p:nvPr/>
        </p:nvSpPr>
        <p:spPr>
          <a:xfrm>
            <a:off x="445168" y="1450539"/>
            <a:ext cx="4572000" cy="3416320"/>
          </a:xfrm>
          <a:prstGeom prst="rect">
            <a:avLst/>
          </a:prstGeom>
        </p:spPr>
        <p:txBody>
          <a:bodyPr>
            <a:spAutoFit/>
          </a:bodyPr>
          <a:lstStyle/>
          <a:p>
            <a:r>
              <a:rPr lang="es-MX" dirty="0">
                <a:latin typeface="Times-Roman"/>
              </a:rPr>
              <a:t>C</a:t>
            </a:r>
            <a:r>
              <a:rPr lang="es-MX" dirty="0" smtClean="0">
                <a:latin typeface="Times-Roman"/>
              </a:rPr>
              <a:t>omplejidad </a:t>
            </a:r>
            <a:r>
              <a:rPr lang="es-MX" dirty="0">
                <a:latin typeface="Times-Roman"/>
              </a:rPr>
              <a:t>de los procesos visuales exige el análisis de otros </a:t>
            </a:r>
            <a:r>
              <a:rPr lang="es-MX" dirty="0" smtClean="0">
                <a:latin typeface="Times-Roman"/>
              </a:rPr>
              <a:t>aspectos.</a:t>
            </a:r>
          </a:p>
          <a:p>
            <a:endParaRPr lang="es-MX" dirty="0">
              <a:latin typeface="Times-Roman"/>
            </a:endParaRPr>
          </a:p>
          <a:p>
            <a:endParaRPr lang="es-MX" dirty="0">
              <a:latin typeface="Times-Roman"/>
            </a:endParaRPr>
          </a:p>
          <a:p>
            <a:pPr marL="285750" indent="-285750">
              <a:buFont typeface="Arial" panose="020B0604020202020204" pitchFamily="34" charset="0"/>
              <a:buChar char="•"/>
            </a:pPr>
            <a:r>
              <a:rPr lang="es-MX" dirty="0">
                <a:latin typeface="Times-Roman"/>
              </a:rPr>
              <a:t>Á</a:t>
            </a:r>
            <a:r>
              <a:rPr lang="es-MX" dirty="0" smtClean="0">
                <a:latin typeface="Times-Roman"/>
              </a:rPr>
              <a:t>ngulo visual</a:t>
            </a:r>
          </a:p>
          <a:p>
            <a:pPr marL="285750" indent="-285750">
              <a:buFont typeface="Arial" panose="020B0604020202020204" pitchFamily="34" charset="0"/>
              <a:buChar char="•"/>
            </a:pPr>
            <a:r>
              <a:rPr lang="es-MX" dirty="0" smtClean="0">
                <a:latin typeface="Times-Roman"/>
              </a:rPr>
              <a:t>agudeza visual </a:t>
            </a:r>
          </a:p>
          <a:p>
            <a:pPr marL="285750" indent="-285750">
              <a:buFont typeface="Arial" panose="020B0604020202020204" pitchFamily="34" charset="0"/>
              <a:buChar char="•"/>
            </a:pPr>
            <a:r>
              <a:rPr lang="es-MX" dirty="0" smtClean="0">
                <a:latin typeface="Times-Roman"/>
              </a:rPr>
              <a:t>contraste</a:t>
            </a:r>
            <a:endParaRPr lang="es-MX" dirty="0">
              <a:latin typeface="Times-Roman"/>
            </a:endParaRPr>
          </a:p>
          <a:p>
            <a:pPr marL="285750" indent="-285750">
              <a:buFont typeface="Arial" panose="020B0604020202020204" pitchFamily="34" charset="0"/>
              <a:buChar char="•"/>
            </a:pPr>
            <a:r>
              <a:rPr lang="es-MX" dirty="0" smtClean="0">
                <a:latin typeface="Times-Roman"/>
              </a:rPr>
              <a:t>Tiempo</a:t>
            </a:r>
          </a:p>
          <a:p>
            <a:pPr marL="285750" indent="-285750">
              <a:buFont typeface="Arial" panose="020B0604020202020204" pitchFamily="34" charset="0"/>
              <a:buChar char="•"/>
            </a:pPr>
            <a:r>
              <a:rPr lang="es-MX" dirty="0" smtClean="0">
                <a:latin typeface="Times-Roman"/>
              </a:rPr>
              <a:t>distribución </a:t>
            </a:r>
            <a:r>
              <a:rPr lang="es-MX" dirty="0">
                <a:latin typeface="Times-Roman"/>
              </a:rPr>
              <a:t>del brillo en </a:t>
            </a:r>
            <a:endParaRPr lang="es-MX" dirty="0" smtClean="0">
              <a:latin typeface="Times-Roman"/>
            </a:endParaRPr>
          </a:p>
          <a:p>
            <a:r>
              <a:rPr lang="es-MX" dirty="0">
                <a:latin typeface="Times-Roman"/>
              </a:rPr>
              <a:t> </a:t>
            </a:r>
            <a:r>
              <a:rPr lang="es-MX" dirty="0" smtClean="0">
                <a:latin typeface="Times-Roman"/>
              </a:rPr>
              <a:t>    el </a:t>
            </a:r>
            <a:r>
              <a:rPr lang="es-MX" dirty="0">
                <a:latin typeface="Times-Roman"/>
              </a:rPr>
              <a:t>campo </a:t>
            </a:r>
            <a:r>
              <a:rPr lang="es-MX" dirty="0" smtClean="0">
                <a:latin typeface="Times-Roman"/>
              </a:rPr>
              <a:t>visual </a:t>
            </a:r>
          </a:p>
          <a:p>
            <a:pPr marL="285750" indent="-285750">
              <a:buFont typeface="Arial" panose="020B0604020202020204" pitchFamily="34" charset="0"/>
              <a:buChar char="•"/>
            </a:pPr>
            <a:r>
              <a:rPr lang="es-MX" dirty="0" smtClean="0">
                <a:latin typeface="Times-Roman"/>
              </a:rPr>
              <a:t>Deslumbramiento</a:t>
            </a:r>
          </a:p>
          <a:p>
            <a:pPr marL="285750" indent="-285750">
              <a:buFont typeface="Arial" panose="020B0604020202020204" pitchFamily="34" charset="0"/>
              <a:buChar char="•"/>
            </a:pPr>
            <a:r>
              <a:rPr lang="es-MX" dirty="0" smtClean="0">
                <a:latin typeface="Times-Roman"/>
              </a:rPr>
              <a:t>Difusión </a:t>
            </a:r>
            <a:r>
              <a:rPr lang="es-MX" dirty="0">
                <a:latin typeface="Times-Roman"/>
              </a:rPr>
              <a:t>de la luz y </a:t>
            </a:r>
            <a:r>
              <a:rPr lang="es-MX" dirty="0" smtClean="0">
                <a:latin typeface="Times-Roman"/>
              </a:rPr>
              <a:t>color</a:t>
            </a:r>
            <a:endParaRPr lang="es-MX" dirty="0"/>
          </a:p>
        </p:txBody>
      </p:sp>
      <p:pic>
        <p:nvPicPr>
          <p:cNvPr id="4" name="Imagen 3"/>
          <p:cNvPicPr>
            <a:picLocks noChangeAspect="1"/>
          </p:cNvPicPr>
          <p:nvPr/>
        </p:nvPicPr>
        <p:blipFill rotWithShape="1">
          <a:blip r:embed="rId4">
            <a:extLst>
              <a:ext uri="{28A0092B-C50C-407E-A947-70E740481C1C}">
                <a14:useLocalDpi xmlns:a14="http://schemas.microsoft.com/office/drawing/2010/main" val="0"/>
              </a:ext>
            </a:extLst>
          </a:blip>
          <a:srcRect l="23290" t="28703" r="18026" b="28937"/>
          <a:stretch/>
        </p:blipFill>
        <p:spPr>
          <a:xfrm>
            <a:off x="3260119" y="2052564"/>
            <a:ext cx="5726154" cy="2323844"/>
          </a:xfrm>
          <a:prstGeom prst="rect">
            <a:avLst/>
          </a:prstGeom>
        </p:spPr>
      </p:pic>
      <p:sp>
        <p:nvSpPr>
          <p:cNvPr id="5" name="Rectángulo 4"/>
          <p:cNvSpPr/>
          <p:nvPr/>
        </p:nvSpPr>
        <p:spPr>
          <a:xfrm>
            <a:off x="4058409" y="4564962"/>
            <a:ext cx="2390016" cy="1169551"/>
          </a:xfrm>
          <a:prstGeom prst="rect">
            <a:avLst/>
          </a:prstGeom>
        </p:spPr>
        <p:txBody>
          <a:bodyPr wrap="square">
            <a:spAutoFit/>
          </a:bodyPr>
          <a:lstStyle/>
          <a:p>
            <a:pPr algn="just"/>
            <a:r>
              <a:rPr lang="es-MX" sz="1400" dirty="0">
                <a:latin typeface="Times-Roman"/>
              </a:rPr>
              <a:t>La agudeza visual es la medida que califica a la visión por el detalle más pequeño que es capaz de</a:t>
            </a:r>
          </a:p>
          <a:p>
            <a:pPr algn="just"/>
            <a:r>
              <a:rPr lang="es-MX" sz="1400" dirty="0">
                <a:latin typeface="Times-Roman"/>
              </a:rPr>
              <a:t>percibir el ojo</a:t>
            </a:r>
            <a:r>
              <a:rPr lang="es-MX" sz="1400" dirty="0" smtClean="0">
                <a:latin typeface="Times-Roman"/>
              </a:rPr>
              <a:t>.</a:t>
            </a:r>
            <a:endParaRPr lang="es-MX" dirty="0"/>
          </a:p>
        </p:txBody>
      </p:sp>
      <p:sp>
        <p:nvSpPr>
          <p:cNvPr id="8" name="CuadroTexto 7"/>
          <p:cNvSpPr txBox="1"/>
          <p:nvPr/>
        </p:nvSpPr>
        <p:spPr>
          <a:xfrm>
            <a:off x="5580498" y="4179117"/>
            <a:ext cx="2871299" cy="507831"/>
          </a:xfrm>
          <a:prstGeom prst="rect">
            <a:avLst/>
          </a:prstGeom>
          <a:noFill/>
        </p:spPr>
        <p:txBody>
          <a:bodyPr wrap="none" rtlCol="0">
            <a:spAutoFit/>
          </a:bodyPr>
          <a:lstStyle/>
          <a:p>
            <a:r>
              <a:rPr lang="es-MX" sz="900" dirty="0" err="1" smtClean="0">
                <a:solidFill>
                  <a:srgbClr val="000000"/>
                </a:solidFill>
                <a:latin typeface="Arial"/>
                <a:cs typeface="Arial"/>
              </a:rPr>
              <a:t>Imagenes</a:t>
            </a:r>
            <a:r>
              <a:rPr lang="es-MX" sz="900" dirty="0" smtClean="0">
                <a:solidFill>
                  <a:srgbClr val="000000"/>
                </a:solidFill>
                <a:latin typeface="Arial"/>
                <a:cs typeface="Arial"/>
              </a:rPr>
              <a:t> tomadas </a:t>
            </a:r>
            <a:r>
              <a:rPr lang="es-MX" sz="900" dirty="0" smtClean="0">
                <a:solidFill>
                  <a:srgbClr val="000000"/>
                </a:solidFill>
                <a:latin typeface="Arial"/>
                <a:cs typeface="Arial"/>
              </a:rPr>
              <a:t>con fines didácticos </a:t>
            </a:r>
            <a:r>
              <a:rPr lang="es-MX" sz="900" dirty="0" smtClean="0">
                <a:solidFill>
                  <a:srgbClr val="000000"/>
                </a:solidFill>
                <a:latin typeface="Arial"/>
                <a:cs typeface="Arial"/>
              </a:rPr>
              <a:t>de:</a:t>
            </a:r>
          </a:p>
          <a:p>
            <a:r>
              <a:rPr lang="es-MX" sz="900" dirty="0" smtClean="0">
                <a:latin typeface="Arial" panose="020B0604020202020204" pitchFamily="34" charset="0"/>
                <a:cs typeface="Arial" panose="020B0604020202020204" pitchFamily="34" charset="0"/>
              </a:rPr>
              <a:t>Fundamentos de </a:t>
            </a:r>
            <a:r>
              <a:rPr lang="es-MX" sz="900" dirty="0" err="1" smtClean="0">
                <a:latin typeface="Arial" panose="020B0604020202020204" pitchFamily="34" charset="0"/>
                <a:cs typeface="Arial" panose="020B0604020202020204" pitchFamily="34" charset="0"/>
              </a:rPr>
              <a:t>eergonomía</a:t>
            </a:r>
            <a:r>
              <a:rPr lang="es-MX" sz="900" dirty="0">
                <a:latin typeface="Arial" panose="020B0604020202020204" pitchFamily="34" charset="0"/>
                <a:cs typeface="Arial" panose="020B0604020202020204" pitchFamily="34" charset="0"/>
              </a:rPr>
              <a:t> </a:t>
            </a:r>
            <a:r>
              <a:rPr lang="es-MX" sz="900" dirty="0" smtClean="0">
                <a:latin typeface="Arial" panose="020B0604020202020204" pitchFamily="34" charset="0"/>
                <a:cs typeface="Arial" panose="020B0604020202020204" pitchFamily="34" charset="0"/>
              </a:rPr>
              <a:t>1 </a:t>
            </a:r>
            <a:r>
              <a:rPr lang="es-MX" sz="900" dirty="0" err="1" smtClean="0">
                <a:latin typeface="Arial" panose="020B0604020202020204" pitchFamily="34" charset="0"/>
                <a:cs typeface="Arial" panose="020B0604020202020204" pitchFamily="34" charset="0"/>
              </a:rPr>
              <a:t>Mondelo</a:t>
            </a:r>
            <a:r>
              <a:rPr lang="es-MX" sz="900" dirty="0" smtClean="0">
                <a:latin typeface="Arial" panose="020B0604020202020204" pitchFamily="34" charset="0"/>
                <a:cs typeface="Arial" panose="020B0604020202020204" pitchFamily="34" charset="0"/>
              </a:rPr>
              <a:t>, et al, 2004</a:t>
            </a:r>
            <a:endParaRPr lang="es-MX" sz="900" dirty="0">
              <a:latin typeface="Arial" panose="020B0604020202020204" pitchFamily="34" charset="0"/>
              <a:cs typeface="Arial" panose="020B0604020202020204" pitchFamily="34" charset="0"/>
            </a:endParaRP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4"/>
          <a:srcRect l="28750" t="12389" r="50833" b="60303"/>
          <a:stretch/>
        </p:blipFill>
        <p:spPr>
          <a:xfrm>
            <a:off x="1956398" y="1219749"/>
            <a:ext cx="5231204" cy="3933826"/>
          </a:xfrm>
          <a:prstGeom prst="rect">
            <a:avLst/>
          </a:prstGeom>
        </p:spPr>
      </p:pic>
      <p:sp>
        <p:nvSpPr>
          <p:cNvPr id="4" name="CuadroTexto 3"/>
          <p:cNvSpPr txBox="1"/>
          <p:nvPr/>
        </p:nvSpPr>
        <p:spPr>
          <a:xfrm>
            <a:off x="5416062" y="5521711"/>
            <a:ext cx="1957753" cy="369332"/>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Adecuado</a:t>
            </a:r>
            <a:endParaRPr lang="es-MX" dirty="0">
              <a:latin typeface="Arial" panose="020B0604020202020204" pitchFamily="34" charset="0"/>
              <a:cs typeface="Arial" panose="020B0604020202020204" pitchFamily="34" charset="0"/>
            </a:endParaRPr>
          </a:p>
        </p:txBody>
      </p:sp>
      <p:sp>
        <p:nvSpPr>
          <p:cNvPr id="7" name="CuadroTexto 6"/>
          <p:cNvSpPr txBox="1"/>
          <p:nvPr/>
        </p:nvSpPr>
        <p:spPr>
          <a:xfrm>
            <a:off x="352755" y="1899138"/>
            <a:ext cx="2191153" cy="923330"/>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Deslumbramiento por luz reflejada directa a la visión</a:t>
            </a:r>
            <a:endParaRPr lang="es-MX" b="1" dirty="0">
              <a:latin typeface="Arial" panose="020B0604020202020204" pitchFamily="34" charset="0"/>
              <a:cs typeface="Arial" panose="020B0604020202020204" pitchFamily="34" charset="0"/>
            </a:endParaRPr>
          </a:p>
        </p:txBody>
      </p:sp>
      <p:sp>
        <p:nvSpPr>
          <p:cNvPr id="8" name="CuadroTexto 7"/>
          <p:cNvSpPr txBox="1"/>
          <p:nvPr/>
        </p:nvSpPr>
        <p:spPr>
          <a:xfrm>
            <a:off x="2255446" y="5545015"/>
            <a:ext cx="1957753" cy="369332"/>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Inadecuado</a:t>
            </a:r>
            <a:endParaRPr lang="es-MX" b="1" dirty="0">
              <a:latin typeface="Arial" panose="020B0604020202020204" pitchFamily="34" charset="0"/>
              <a:cs typeface="Arial" panose="020B0604020202020204" pitchFamily="34" charset="0"/>
            </a:endParaRPr>
          </a:p>
        </p:txBody>
      </p:sp>
      <p:cxnSp>
        <p:nvCxnSpPr>
          <p:cNvPr id="6" name="Conector recto de flecha 5"/>
          <p:cNvCxnSpPr/>
          <p:nvPr/>
        </p:nvCxnSpPr>
        <p:spPr>
          <a:xfrm flipV="1">
            <a:off x="2672862" y="2360803"/>
            <a:ext cx="996461" cy="640305"/>
          </a:xfrm>
          <a:prstGeom prst="straightConnector1">
            <a:avLst/>
          </a:prstGeom>
          <a:ln w="5715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flipH="1">
            <a:off x="2714572" y="1785534"/>
            <a:ext cx="825797" cy="1160681"/>
          </a:xfrm>
          <a:prstGeom prst="straightConnector1">
            <a:avLst/>
          </a:prstGeom>
          <a:ln w="5715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p:nvPr/>
        </p:nvCxnSpPr>
        <p:spPr>
          <a:xfrm>
            <a:off x="5709138" y="1785534"/>
            <a:ext cx="844062" cy="1160681"/>
          </a:xfrm>
          <a:prstGeom prst="straightConnector1">
            <a:avLst/>
          </a:prstGeom>
          <a:ln w="57150">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flipH="1">
            <a:off x="5990492" y="2946215"/>
            <a:ext cx="515816" cy="2404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CuadroTexto 18"/>
          <p:cNvSpPr txBox="1"/>
          <p:nvPr/>
        </p:nvSpPr>
        <p:spPr>
          <a:xfrm>
            <a:off x="2233673" y="6065213"/>
            <a:ext cx="2871299" cy="507831"/>
          </a:xfrm>
          <a:prstGeom prst="rect">
            <a:avLst/>
          </a:prstGeom>
          <a:noFill/>
        </p:spPr>
        <p:txBody>
          <a:bodyPr wrap="none" rtlCol="0">
            <a:spAutoFit/>
          </a:bodyPr>
          <a:lstStyle/>
          <a:p>
            <a:r>
              <a:rPr lang="es-MX" sz="900" dirty="0" err="1" smtClean="0">
                <a:solidFill>
                  <a:srgbClr val="000000"/>
                </a:solidFill>
                <a:latin typeface="Arial"/>
                <a:cs typeface="Arial"/>
              </a:rPr>
              <a:t>Imagenes</a:t>
            </a:r>
            <a:r>
              <a:rPr lang="es-MX" sz="900" dirty="0" smtClean="0">
                <a:solidFill>
                  <a:srgbClr val="000000"/>
                </a:solidFill>
                <a:latin typeface="Arial"/>
                <a:cs typeface="Arial"/>
              </a:rPr>
              <a:t> tomadas </a:t>
            </a:r>
            <a:r>
              <a:rPr lang="es-MX" sz="900" dirty="0" smtClean="0">
                <a:solidFill>
                  <a:srgbClr val="000000"/>
                </a:solidFill>
                <a:latin typeface="Arial"/>
                <a:cs typeface="Arial"/>
              </a:rPr>
              <a:t>con fines didácticos </a:t>
            </a:r>
            <a:r>
              <a:rPr lang="es-MX" sz="900" dirty="0" smtClean="0">
                <a:solidFill>
                  <a:srgbClr val="000000"/>
                </a:solidFill>
                <a:latin typeface="Arial"/>
                <a:cs typeface="Arial"/>
              </a:rPr>
              <a:t>de:</a:t>
            </a:r>
          </a:p>
          <a:p>
            <a:r>
              <a:rPr lang="es-MX" sz="900" dirty="0" smtClean="0">
                <a:latin typeface="Arial" panose="020B0604020202020204" pitchFamily="34" charset="0"/>
                <a:cs typeface="Arial" panose="020B0604020202020204" pitchFamily="34" charset="0"/>
              </a:rPr>
              <a:t>Fundamentos de </a:t>
            </a:r>
            <a:r>
              <a:rPr lang="es-MX" sz="900" dirty="0" err="1" smtClean="0">
                <a:latin typeface="Arial" panose="020B0604020202020204" pitchFamily="34" charset="0"/>
                <a:cs typeface="Arial" panose="020B0604020202020204" pitchFamily="34" charset="0"/>
              </a:rPr>
              <a:t>eergonomía</a:t>
            </a:r>
            <a:r>
              <a:rPr lang="es-MX" sz="900" dirty="0">
                <a:latin typeface="Arial" panose="020B0604020202020204" pitchFamily="34" charset="0"/>
                <a:cs typeface="Arial" panose="020B0604020202020204" pitchFamily="34" charset="0"/>
              </a:rPr>
              <a:t> </a:t>
            </a:r>
            <a:r>
              <a:rPr lang="es-MX" sz="900" dirty="0" smtClean="0">
                <a:latin typeface="Arial" panose="020B0604020202020204" pitchFamily="34" charset="0"/>
                <a:cs typeface="Arial" panose="020B0604020202020204" pitchFamily="34" charset="0"/>
              </a:rPr>
              <a:t>1 </a:t>
            </a:r>
            <a:r>
              <a:rPr lang="es-MX" sz="900" dirty="0" err="1" smtClean="0">
                <a:latin typeface="Arial" panose="020B0604020202020204" pitchFamily="34" charset="0"/>
                <a:cs typeface="Arial" panose="020B0604020202020204" pitchFamily="34" charset="0"/>
              </a:rPr>
              <a:t>Mondelo</a:t>
            </a:r>
            <a:r>
              <a:rPr lang="es-MX" sz="900" dirty="0" smtClean="0">
                <a:latin typeface="Arial" panose="020B0604020202020204" pitchFamily="34" charset="0"/>
                <a:cs typeface="Arial" panose="020B0604020202020204" pitchFamily="34" charset="0"/>
              </a:rPr>
              <a:t>, et al, 2004</a:t>
            </a:r>
            <a:endParaRPr lang="es-MX" sz="900" dirty="0">
              <a:latin typeface="Arial" panose="020B0604020202020204" pitchFamily="34" charset="0"/>
              <a:cs typeface="Arial" panose="020B0604020202020204" pitchFamily="34" charset="0"/>
            </a:endParaRP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29358" t="48290" r="50898" b="24802"/>
          <a:stretch/>
        </p:blipFill>
        <p:spPr>
          <a:xfrm>
            <a:off x="2103046" y="1521087"/>
            <a:ext cx="5103578" cy="3910536"/>
          </a:xfrm>
          <a:prstGeom prst="rect">
            <a:avLst/>
          </a:prstGeom>
        </p:spPr>
      </p:pic>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3">
            <a:extLst>
              <a:ext uri="{BEBA8EAE-BF5A-486C-A8C5-ECC9F3942E4B}">
                <a14:imgProps xmlns:a14="http://schemas.microsoft.com/office/drawing/2010/main">
                  <a14:imgLayer r:embed="rId4">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4" name="CuadroTexto 3"/>
          <p:cNvSpPr txBox="1"/>
          <p:nvPr/>
        </p:nvSpPr>
        <p:spPr>
          <a:xfrm>
            <a:off x="5527431" y="5466493"/>
            <a:ext cx="1957753" cy="369332"/>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Adecuado</a:t>
            </a:r>
            <a:endParaRPr lang="es-MX" dirty="0">
              <a:latin typeface="Arial" panose="020B0604020202020204" pitchFamily="34" charset="0"/>
              <a:cs typeface="Arial" panose="020B0604020202020204" pitchFamily="34" charset="0"/>
            </a:endParaRPr>
          </a:p>
        </p:txBody>
      </p:sp>
      <p:sp>
        <p:nvSpPr>
          <p:cNvPr id="7" name="CuadroTexto 6"/>
          <p:cNvSpPr txBox="1"/>
          <p:nvPr/>
        </p:nvSpPr>
        <p:spPr>
          <a:xfrm>
            <a:off x="416701" y="2354233"/>
            <a:ext cx="2191153" cy="646331"/>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Sombra sobre el plano de trabajo</a:t>
            </a:r>
            <a:endParaRPr lang="es-MX" b="1" dirty="0">
              <a:latin typeface="Arial" panose="020B0604020202020204" pitchFamily="34" charset="0"/>
              <a:cs typeface="Arial" panose="020B0604020202020204" pitchFamily="34" charset="0"/>
            </a:endParaRPr>
          </a:p>
        </p:txBody>
      </p:sp>
      <p:sp>
        <p:nvSpPr>
          <p:cNvPr id="8" name="CuadroTexto 7"/>
          <p:cNvSpPr txBox="1"/>
          <p:nvPr/>
        </p:nvSpPr>
        <p:spPr>
          <a:xfrm>
            <a:off x="2255446" y="5545015"/>
            <a:ext cx="1957753" cy="369332"/>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Inadecuado</a:t>
            </a:r>
            <a:endParaRPr lang="es-MX" b="1" dirty="0">
              <a:latin typeface="Arial" panose="020B0604020202020204" pitchFamily="34" charset="0"/>
              <a:cs typeface="Arial" panose="020B0604020202020204" pitchFamily="34" charset="0"/>
            </a:endParaRPr>
          </a:p>
        </p:txBody>
      </p:sp>
      <p:cxnSp>
        <p:nvCxnSpPr>
          <p:cNvPr id="6" name="Conector recto de flecha 5"/>
          <p:cNvCxnSpPr/>
          <p:nvPr/>
        </p:nvCxnSpPr>
        <p:spPr>
          <a:xfrm flipH="1">
            <a:off x="4124301" y="2268600"/>
            <a:ext cx="29666" cy="1160400"/>
          </a:xfrm>
          <a:prstGeom prst="straightConnector1">
            <a:avLst/>
          </a:prstGeom>
          <a:ln w="57150">
            <a:solidFill>
              <a:srgbClr val="00206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p:nvPr/>
        </p:nvCxnSpPr>
        <p:spPr>
          <a:xfrm flipH="1">
            <a:off x="6213946" y="2268600"/>
            <a:ext cx="46177" cy="1353831"/>
          </a:xfrm>
          <a:prstGeom prst="straightConnector1">
            <a:avLst/>
          </a:prstGeom>
          <a:ln w="57150">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9" name="CuadroTexto 18"/>
          <p:cNvSpPr txBox="1"/>
          <p:nvPr/>
        </p:nvSpPr>
        <p:spPr>
          <a:xfrm>
            <a:off x="2255446" y="6264769"/>
            <a:ext cx="2871299" cy="507831"/>
          </a:xfrm>
          <a:prstGeom prst="rect">
            <a:avLst/>
          </a:prstGeom>
          <a:noFill/>
        </p:spPr>
        <p:txBody>
          <a:bodyPr wrap="none" rtlCol="0">
            <a:spAutoFit/>
          </a:bodyPr>
          <a:lstStyle/>
          <a:p>
            <a:r>
              <a:rPr lang="es-MX" sz="900" dirty="0" err="1" smtClean="0">
                <a:solidFill>
                  <a:srgbClr val="000000"/>
                </a:solidFill>
                <a:latin typeface="Arial"/>
                <a:cs typeface="Arial"/>
              </a:rPr>
              <a:t>Imagenes</a:t>
            </a:r>
            <a:r>
              <a:rPr lang="es-MX" sz="900" dirty="0" smtClean="0">
                <a:solidFill>
                  <a:srgbClr val="000000"/>
                </a:solidFill>
                <a:latin typeface="Arial"/>
                <a:cs typeface="Arial"/>
              </a:rPr>
              <a:t> tomadas </a:t>
            </a:r>
            <a:r>
              <a:rPr lang="es-MX" sz="900" dirty="0" smtClean="0">
                <a:solidFill>
                  <a:srgbClr val="000000"/>
                </a:solidFill>
                <a:latin typeface="Arial"/>
                <a:cs typeface="Arial"/>
              </a:rPr>
              <a:t>con fines didácticos </a:t>
            </a:r>
            <a:r>
              <a:rPr lang="es-MX" sz="900" dirty="0" smtClean="0">
                <a:solidFill>
                  <a:srgbClr val="000000"/>
                </a:solidFill>
                <a:latin typeface="Arial"/>
                <a:cs typeface="Arial"/>
              </a:rPr>
              <a:t>de:</a:t>
            </a:r>
          </a:p>
          <a:p>
            <a:r>
              <a:rPr lang="es-MX" sz="900" dirty="0" smtClean="0">
                <a:latin typeface="Arial" panose="020B0604020202020204" pitchFamily="34" charset="0"/>
                <a:cs typeface="Arial" panose="020B0604020202020204" pitchFamily="34" charset="0"/>
              </a:rPr>
              <a:t>Fundamentos de </a:t>
            </a:r>
            <a:r>
              <a:rPr lang="es-MX" sz="900" dirty="0" err="1" smtClean="0">
                <a:latin typeface="Arial" panose="020B0604020202020204" pitchFamily="34" charset="0"/>
                <a:cs typeface="Arial" panose="020B0604020202020204" pitchFamily="34" charset="0"/>
              </a:rPr>
              <a:t>eergonomía</a:t>
            </a:r>
            <a:r>
              <a:rPr lang="es-MX" sz="900" dirty="0">
                <a:latin typeface="Arial" panose="020B0604020202020204" pitchFamily="34" charset="0"/>
                <a:cs typeface="Arial" panose="020B0604020202020204" pitchFamily="34" charset="0"/>
              </a:rPr>
              <a:t> </a:t>
            </a:r>
            <a:r>
              <a:rPr lang="es-MX" sz="900" dirty="0" smtClean="0">
                <a:latin typeface="Arial" panose="020B0604020202020204" pitchFamily="34" charset="0"/>
                <a:cs typeface="Arial" panose="020B0604020202020204" pitchFamily="34" charset="0"/>
              </a:rPr>
              <a:t>1 </a:t>
            </a:r>
            <a:r>
              <a:rPr lang="es-MX" sz="900" dirty="0" err="1" smtClean="0">
                <a:latin typeface="Arial" panose="020B0604020202020204" pitchFamily="34" charset="0"/>
                <a:cs typeface="Arial" panose="020B0604020202020204" pitchFamily="34" charset="0"/>
              </a:rPr>
              <a:t>Mondelo</a:t>
            </a:r>
            <a:r>
              <a:rPr lang="es-MX" sz="900" dirty="0" smtClean="0">
                <a:latin typeface="Arial" panose="020B0604020202020204" pitchFamily="34" charset="0"/>
                <a:cs typeface="Arial" panose="020B0604020202020204" pitchFamily="34" charset="0"/>
              </a:rPr>
              <a:t>, et al, 2004</a:t>
            </a:r>
            <a:endParaRPr lang="es-MX" sz="900" dirty="0">
              <a:latin typeface="Arial" panose="020B0604020202020204" pitchFamily="34" charset="0"/>
              <a:cs typeface="Arial" panose="020B0604020202020204" pitchFamily="34" charset="0"/>
            </a:endParaRP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Tree>
    <p:extLst>
      <p:ext uri="{BB962C8B-B14F-4D97-AF65-F5344CB8AC3E}">
        <p14:creationId xmlns:p14="http://schemas.microsoft.com/office/powerpoint/2010/main" val="4162324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rotWithShape="1">
          <a:blip r:embed="rId2">
            <a:extLst>
              <a:ext uri="{28A0092B-C50C-407E-A947-70E740481C1C}">
                <a14:useLocalDpi xmlns:a14="http://schemas.microsoft.com/office/drawing/2010/main" val="0"/>
              </a:ext>
            </a:extLst>
          </a:blip>
          <a:srcRect l="29102" t="46693" r="51154" b="24897"/>
          <a:stretch/>
        </p:blipFill>
        <p:spPr>
          <a:xfrm>
            <a:off x="2290616" y="893663"/>
            <a:ext cx="5053798" cy="4088645"/>
          </a:xfrm>
          <a:prstGeom prst="rect">
            <a:avLst/>
          </a:prstGeom>
        </p:spPr>
      </p:pic>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3">
            <a:extLst>
              <a:ext uri="{BEBA8EAE-BF5A-486C-A8C5-ECC9F3942E4B}">
                <a14:imgProps xmlns:a14="http://schemas.microsoft.com/office/drawing/2010/main">
                  <a14:imgLayer r:embed="rId4">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4" name="CuadroTexto 3"/>
          <p:cNvSpPr txBox="1"/>
          <p:nvPr/>
        </p:nvSpPr>
        <p:spPr>
          <a:xfrm>
            <a:off x="5416062" y="5392615"/>
            <a:ext cx="1957753" cy="369332"/>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Adecuado</a:t>
            </a:r>
            <a:endParaRPr lang="es-MX" dirty="0">
              <a:latin typeface="Arial" panose="020B0604020202020204" pitchFamily="34" charset="0"/>
              <a:cs typeface="Arial" panose="020B0604020202020204" pitchFamily="34" charset="0"/>
            </a:endParaRPr>
          </a:p>
        </p:txBody>
      </p:sp>
      <p:sp>
        <p:nvSpPr>
          <p:cNvPr id="7" name="CuadroTexto 6"/>
          <p:cNvSpPr txBox="1"/>
          <p:nvPr/>
        </p:nvSpPr>
        <p:spPr>
          <a:xfrm>
            <a:off x="352755" y="1899138"/>
            <a:ext cx="2191153" cy="646331"/>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Deslumbramiento directo</a:t>
            </a:r>
            <a:endParaRPr lang="es-MX" b="1" dirty="0">
              <a:latin typeface="Arial" panose="020B0604020202020204" pitchFamily="34" charset="0"/>
              <a:cs typeface="Arial" panose="020B0604020202020204" pitchFamily="34" charset="0"/>
            </a:endParaRPr>
          </a:p>
        </p:txBody>
      </p:sp>
      <p:sp>
        <p:nvSpPr>
          <p:cNvPr id="8" name="CuadroTexto 7"/>
          <p:cNvSpPr txBox="1"/>
          <p:nvPr/>
        </p:nvSpPr>
        <p:spPr>
          <a:xfrm>
            <a:off x="2407846" y="5301485"/>
            <a:ext cx="1957753" cy="369332"/>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Inadecuado</a:t>
            </a:r>
            <a:endParaRPr lang="es-MX" b="1" dirty="0">
              <a:latin typeface="Arial" panose="020B0604020202020204" pitchFamily="34" charset="0"/>
              <a:cs typeface="Arial" panose="020B0604020202020204" pitchFamily="34" charset="0"/>
            </a:endParaRPr>
          </a:p>
        </p:txBody>
      </p:sp>
      <p:cxnSp>
        <p:nvCxnSpPr>
          <p:cNvPr id="6" name="Conector recto de flecha 5"/>
          <p:cNvCxnSpPr/>
          <p:nvPr/>
        </p:nvCxnSpPr>
        <p:spPr>
          <a:xfrm flipV="1">
            <a:off x="3278113" y="2114620"/>
            <a:ext cx="668215" cy="507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p:nvPr/>
        </p:nvCxnSpPr>
        <p:spPr>
          <a:xfrm>
            <a:off x="5977180" y="1664677"/>
            <a:ext cx="576020" cy="1281538"/>
          </a:xfrm>
          <a:prstGeom prst="straightConnector1">
            <a:avLst/>
          </a:prstGeom>
          <a:ln w="57150">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flipH="1">
            <a:off x="5801130" y="1530282"/>
            <a:ext cx="1793" cy="3688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CuadroTexto 18"/>
          <p:cNvSpPr txBox="1"/>
          <p:nvPr/>
        </p:nvSpPr>
        <p:spPr>
          <a:xfrm>
            <a:off x="2544763" y="6240027"/>
            <a:ext cx="2871299" cy="507831"/>
          </a:xfrm>
          <a:prstGeom prst="rect">
            <a:avLst/>
          </a:prstGeom>
          <a:noFill/>
        </p:spPr>
        <p:txBody>
          <a:bodyPr wrap="none" rtlCol="0">
            <a:spAutoFit/>
          </a:bodyPr>
          <a:lstStyle/>
          <a:p>
            <a:r>
              <a:rPr lang="es-MX" sz="900" dirty="0" err="1" smtClean="0">
                <a:solidFill>
                  <a:srgbClr val="000000"/>
                </a:solidFill>
                <a:latin typeface="Arial"/>
                <a:cs typeface="Arial"/>
              </a:rPr>
              <a:t>Imagenes</a:t>
            </a:r>
            <a:r>
              <a:rPr lang="es-MX" sz="900" dirty="0" smtClean="0">
                <a:solidFill>
                  <a:srgbClr val="000000"/>
                </a:solidFill>
                <a:latin typeface="Arial"/>
                <a:cs typeface="Arial"/>
              </a:rPr>
              <a:t> tomadas </a:t>
            </a:r>
            <a:r>
              <a:rPr lang="es-MX" sz="900" dirty="0" smtClean="0">
                <a:solidFill>
                  <a:srgbClr val="000000"/>
                </a:solidFill>
                <a:latin typeface="Arial"/>
                <a:cs typeface="Arial"/>
              </a:rPr>
              <a:t>con fines didácticos </a:t>
            </a:r>
            <a:r>
              <a:rPr lang="es-MX" sz="900" dirty="0" smtClean="0">
                <a:solidFill>
                  <a:srgbClr val="000000"/>
                </a:solidFill>
                <a:latin typeface="Arial"/>
                <a:cs typeface="Arial"/>
              </a:rPr>
              <a:t>de:</a:t>
            </a:r>
          </a:p>
          <a:p>
            <a:r>
              <a:rPr lang="es-MX" sz="900" dirty="0" smtClean="0">
                <a:latin typeface="Arial" panose="020B0604020202020204" pitchFamily="34" charset="0"/>
                <a:cs typeface="Arial" panose="020B0604020202020204" pitchFamily="34" charset="0"/>
              </a:rPr>
              <a:t>Fundamentos de </a:t>
            </a:r>
            <a:r>
              <a:rPr lang="es-MX" sz="900" dirty="0" err="1" smtClean="0">
                <a:latin typeface="Arial" panose="020B0604020202020204" pitchFamily="34" charset="0"/>
                <a:cs typeface="Arial" panose="020B0604020202020204" pitchFamily="34" charset="0"/>
              </a:rPr>
              <a:t>eergonomía</a:t>
            </a:r>
            <a:r>
              <a:rPr lang="es-MX" sz="900" dirty="0">
                <a:latin typeface="Arial" panose="020B0604020202020204" pitchFamily="34" charset="0"/>
                <a:cs typeface="Arial" panose="020B0604020202020204" pitchFamily="34" charset="0"/>
              </a:rPr>
              <a:t> </a:t>
            </a:r>
            <a:r>
              <a:rPr lang="es-MX" sz="900" dirty="0" smtClean="0">
                <a:latin typeface="Arial" panose="020B0604020202020204" pitchFamily="34" charset="0"/>
                <a:cs typeface="Arial" panose="020B0604020202020204" pitchFamily="34" charset="0"/>
              </a:rPr>
              <a:t>1 </a:t>
            </a:r>
            <a:r>
              <a:rPr lang="es-MX" sz="900" dirty="0" err="1" smtClean="0">
                <a:latin typeface="Arial" panose="020B0604020202020204" pitchFamily="34" charset="0"/>
                <a:cs typeface="Arial" panose="020B0604020202020204" pitchFamily="34" charset="0"/>
              </a:rPr>
              <a:t>Mondelo</a:t>
            </a:r>
            <a:r>
              <a:rPr lang="es-MX" sz="900" dirty="0" smtClean="0">
                <a:latin typeface="Arial" panose="020B0604020202020204" pitchFamily="34" charset="0"/>
                <a:cs typeface="Arial" panose="020B0604020202020204" pitchFamily="34" charset="0"/>
              </a:rPr>
              <a:t>, et al, 2004</a:t>
            </a:r>
            <a:endParaRPr lang="es-MX" sz="900" dirty="0">
              <a:latin typeface="Arial" panose="020B0604020202020204" pitchFamily="34" charset="0"/>
              <a:cs typeface="Arial" panose="020B0604020202020204" pitchFamily="34" charset="0"/>
            </a:endParaRP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Tree>
    <p:extLst>
      <p:ext uri="{BB962C8B-B14F-4D97-AF65-F5344CB8AC3E}">
        <p14:creationId xmlns:p14="http://schemas.microsoft.com/office/powerpoint/2010/main" val="2541890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4"/>
          <a:srcRect l="63333" t="36962" r="14359" b="29819"/>
          <a:stretch/>
        </p:blipFill>
        <p:spPr>
          <a:xfrm>
            <a:off x="1564369" y="1434805"/>
            <a:ext cx="4763918" cy="3988390"/>
          </a:xfrm>
          <a:prstGeom prst="rect">
            <a:avLst/>
          </a:prstGeom>
        </p:spPr>
      </p:pic>
      <p:sp>
        <p:nvSpPr>
          <p:cNvPr id="6" name="CuadroTexto 5"/>
          <p:cNvSpPr txBox="1"/>
          <p:nvPr/>
        </p:nvSpPr>
        <p:spPr>
          <a:xfrm>
            <a:off x="6457622" y="1881751"/>
            <a:ext cx="2636630" cy="923330"/>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Alto contraste </a:t>
            </a:r>
          </a:p>
          <a:p>
            <a:r>
              <a:rPr lang="es-MX" b="1" dirty="0" smtClean="0">
                <a:latin typeface="Arial" panose="020B0604020202020204" pitchFamily="34" charset="0"/>
                <a:cs typeface="Arial" panose="020B0604020202020204" pitchFamily="34" charset="0"/>
              </a:rPr>
              <a:t>de luminancia -Inadecuado</a:t>
            </a:r>
            <a:endParaRPr lang="es-MX" b="1" dirty="0">
              <a:latin typeface="Arial" panose="020B0604020202020204" pitchFamily="34" charset="0"/>
              <a:cs typeface="Arial" panose="020B0604020202020204" pitchFamily="34" charset="0"/>
            </a:endParaRPr>
          </a:p>
        </p:txBody>
      </p:sp>
      <p:sp>
        <p:nvSpPr>
          <p:cNvPr id="7" name="CuadroTexto 6"/>
          <p:cNvSpPr txBox="1"/>
          <p:nvPr/>
        </p:nvSpPr>
        <p:spPr>
          <a:xfrm>
            <a:off x="1564369" y="5456506"/>
            <a:ext cx="2871299" cy="507831"/>
          </a:xfrm>
          <a:prstGeom prst="rect">
            <a:avLst/>
          </a:prstGeom>
          <a:noFill/>
        </p:spPr>
        <p:txBody>
          <a:bodyPr wrap="none" rtlCol="0">
            <a:spAutoFit/>
          </a:bodyPr>
          <a:lstStyle/>
          <a:p>
            <a:r>
              <a:rPr lang="es-MX" sz="900" dirty="0" err="1" smtClean="0">
                <a:solidFill>
                  <a:srgbClr val="000000"/>
                </a:solidFill>
                <a:latin typeface="Arial"/>
                <a:cs typeface="Arial"/>
              </a:rPr>
              <a:t>Imagenes</a:t>
            </a:r>
            <a:r>
              <a:rPr lang="es-MX" sz="900" dirty="0" smtClean="0">
                <a:solidFill>
                  <a:srgbClr val="000000"/>
                </a:solidFill>
                <a:latin typeface="Arial"/>
                <a:cs typeface="Arial"/>
              </a:rPr>
              <a:t> tomadas </a:t>
            </a:r>
            <a:r>
              <a:rPr lang="es-MX" sz="900" dirty="0" smtClean="0">
                <a:solidFill>
                  <a:srgbClr val="000000"/>
                </a:solidFill>
                <a:latin typeface="Arial"/>
                <a:cs typeface="Arial"/>
              </a:rPr>
              <a:t>con fines didácticos </a:t>
            </a:r>
            <a:r>
              <a:rPr lang="es-MX" sz="900" dirty="0" smtClean="0">
                <a:solidFill>
                  <a:srgbClr val="000000"/>
                </a:solidFill>
                <a:latin typeface="Arial"/>
                <a:cs typeface="Arial"/>
              </a:rPr>
              <a:t>de:</a:t>
            </a:r>
          </a:p>
          <a:p>
            <a:r>
              <a:rPr lang="es-MX" sz="900" dirty="0" smtClean="0">
                <a:latin typeface="Arial" panose="020B0604020202020204" pitchFamily="34" charset="0"/>
                <a:cs typeface="Arial" panose="020B0604020202020204" pitchFamily="34" charset="0"/>
              </a:rPr>
              <a:t>Fundamentos de </a:t>
            </a:r>
            <a:r>
              <a:rPr lang="es-MX" sz="900" dirty="0" err="1" smtClean="0">
                <a:latin typeface="Arial" panose="020B0604020202020204" pitchFamily="34" charset="0"/>
                <a:cs typeface="Arial" panose="020B0604020202020204" pitchFamily="34" charset="0"/>
              </a:rPr>
              <a:t>eergonomía</a:t>
            </a:r>
            <a:r>
              <a:rPr lang="es-MX" sz="900" dirty="0">
                <a:latin typeface="Arial" panose="020B0604020202020204" pitchFamily="34" charset="0"/>
                <a:cs typeface="Arial" panose="020B0604020202020204" pitchFamily="34" charset="0"/>
              </a:rPr>
              <a:t> </a:t>
            </a:r>
            <a:r>
              <a:rPr lang="es-MX" sz="900" dirty="0" smtClean="0">
                <a:latin typeface="Arial" panose="020B0604020202020204" pitchFamily="34" charset="0"/>
                <a:cs typeface="Arial" panose="020B0604020202020204" pitchFamily="34" charset="0"/>
              </a:rPr>
              <a:t>1 </a:t>
            </a:r>
            <a:r>
              <a:rPr lang="es-MX" sz="900" dirty="0" err="1" smtClean="0">
                <a:latin typeface="Arial" panose="020B0604020202020204" pitchFamily="34" charset="0"/>
                <a:cs typeface="Arial" panose="020B0604020202020204" pitchFamily="34" charset="0"/>
              </a:rPr>
              <a:t>Mondelo</a:t>
            </a:r>
            <a:r>
              <a:rPr lang="es-MX" sz="900" dirty="0" smtClean="0">
                <a:latin typeface="Arial" panose="020B0604020202020204" pitchFamily="34" charset="0"/>
                <a:cs typeface="Arial" panose="020B0604020202020204" pitchFamily="34" charset="0"/>
              </a:rPr>
              <a:t>, et al, 2004</a:t>
            </a:r>
            <a:endParaRPr lang="es-MX" sz="900" dirty="0">
              <a:latin typeface="Arial" panose="020B0604020202020204" pitchFamily="34" charset="0"/>
              <a:cs typeface="Arial" panose="020B0604020202020204" pitchFamily="34" charset="0"/>
            </a:endParaRP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Tree>
    <p:extLst>
      <p:ext uri="{BB962C8B-B14F-4D97-AF65-F5344CB8AC3E}">
        <p14:creationId xmlns:p14="http://schemas.microsoft.com/office/powerpoint/2010/main" val="2109742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4">
            <a:extLst>
              <a:ext uri="{28A0092B-C50C-407E-A947-70E740481C1C}">
                <a14:useLocalDpi xmlns:a14="http://schemas.microsoft.com/office/drawing/2010/main" val="0"/>
              </a:ext>
            </a:extLst>
          </a:blip>
          <a:srcRect l="28055" t="16157" r="31528" b="20882"/>
          <a:stretch/>
        </p:blipFill>
        <p:spPr>
          <a:xfrm>
            <a:off x="1794452" y="1090751"/>
            <a:ext cx="5237601" cy="4587329"/>
          </a:xfrm>
          <a:prstGeom prst="rect">
            <a:avLst/>
          </a:prstGeom>
        </p:spPr>
      </p:pic>
      <p:sp>
        <p:nvSpPr>
          <p:cNvPr id="4" name="CuadroTexto 3"/>
          <p:cNvSpPr txBox="1"/>
          <p:nvPr/>
        </p:nvSpPr>
        <p:spPr>
          <a:xfrm>
            <a:off x="6123196" y="1583367"/>
            <a:ext cx="2351926" cy="523220"/>
          </a:xfrm>
          <a:prstGeom prst="rect">
            <a:avLst/>
          </a:prstGeom>
          <a:noFill/>
        </p:spPr>
        <p:txBody>
          <a:bodyPr wrap="none" rtlCol="0">
            <a:spAutoFit/>
          </a:bodyPr>
          <a:lstStyle/>
          <a:p>
            <a:r>
              <a:rPr lang="es-MX" sz="1400" b="1" dirty="0" smtClean="0">
                <a:latin typeface="Arial" panose="020B0604020202020204" pitchFamily="34" charset="0"/>
                <a:cs typeface="Arial" panose="020B0604020202020204" pitchFamily="34" charset="0"/>
              </a:rPr>
              <a:t>Visión, iluminación y</a:t>
            </a:r>
          </a:p>
          <a:p>
            <a:r>
              <a:rPr lang="es-MX" sz="1400" b="1" dirty="0" smtClean="0">
                <a:latin typeface="Arial" panose="020B0604020202020204" pitchFamily="34" charset="0"/>
                <a:cs typeface="Arial" panose="020B0604020202020204" pitchFamily="34" charset="0"/>
              </a:rPr>
              <a:t>tareas en la computadora</a:t>
            </a:r>
            <a:endParaRPr lang="es-MX" sz="1400" b="1" dirty="0">
              <a:latin typeface="Arial" panose="020B0604020202020204" pitchFamily="34" charset="0"/>
              <a:cs typeface="Arial" panose="020B0604020202020204" pitchFamily="34" charset="0"/>
            </a:endParaRPr>
          </a:p>
        </p:txBody>
      </p:sp>
      <p:cxnSp>
        <p:nvCxnSpPr>
          <p:cNvPr id="6" name="Conector recto de flecha 5"/>
          <p:cNvCxnSpPr/>
          <p:nvPr/>
        </p:nvCxnSpPr>
        <p:spPr>
          <a:xfrm flipH="1" flipV="1">
            <a:off x="3048000" y="3153508"/>
            <a:ext cx="35170" cy="203981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9" name="Conector recto de flecha 8"/>
          <p:cNvCxnSpPr/>
          <p:nvPr/>
        </p:nvCxnSpPr>
        <p:spPr>
          <a:xfrm flipH="1">
            <a:off x="2790093" y="3645877"/>
            <a:ext cx="11722" cy="1547445"/>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flipV="1">
            <a:off x="3946328" y="3384415"/>
            <a:ext cx="1258718" cy="167677"/>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cxnSp>
        <p:nvCxnSpPr>
          <p:cNvPr id="16" name="Conector recto 15"/>
          <p:cNvCxnSpPr/>
          <p:nvPr/>
        </p:nvCxnSpPr>
        <p:spPr>
          <a:xfrm flipH="1">
            <a:off x="1441938" y="3645877"/>
            <a:ext cx="3845170" cy="0"/>
          </a:xfrm>
          <a:prstGeom prst="line">
            <a:avLst/>
          </a:prstGeom>
          <a:ln w="57150"/>
        </p:spPr>
        <p:style>
          <a:lnRef idx="2">
            <a:schemeClr val="accent1"/>
          </a:lnRef>
          <a:fillRef idx="0">
            <a:schemeClr val="accent1"/>
          </a:fillRef>
          <a:effectRef idx="1">
            <a:schemeClr val="accent1"/>
          </a:effectRef>
          <a:fontRef idx="minor">
            <a:schemeClr val="tx1"/>
          </a:fontRef>
        </p:style>
      </p:cxnSp>
      <p:sp>
        <p:nvSpPr>
          <p:cNvPr id="18" name="CuadroTexto 17"/>
          <p:cNvSpPr txBox="1"/>
          <p:nvPr/>
        </p:nvSpPr>
        <p:spPr>
          <a:xfrm>
            <a:off x="335902" y="3640015"/>
            <a:ext cx="2004646" cy="1477328"/>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El asiento deberá ser ajustable para </a:t>
            </a:r>
          </a:p>
          <a:p>
            <a:r>
              <a:rPr lang="es-MX" dirty="0" smtClean="0">
                <a:latin typeface="Arial" panose="020B0604020202020204" pitchFamily="34" charset="0"/>
                <a:cs typeface="Arial" panose="020B0604020202020204" pitchFamily="34" charset="0"/>
              </a:rPr>
              <a:t>Tener una visón más directa al monitor. </a:t>
            </a:r>
            <a:endParaRPr lang="es-MX" dirty="0">
              <a:latin typeface="Arial" panose="020B0604020202020204" pitchFamily="34" charset="0"/>
              <a:cs typeface="Arial" panose="020B0604020202020204" pitchFamily="34" charset="0"/>
            </a:endParaRPr>
          </a:p>
        </p:txBody>
      </p:sp>
      <p:sp>
        <p:nvSpPr>
          <p:cNvPr id="20" name="CuadroTexto 19"/>
          <p:cNvSpPr txBox="1"/>
          <p:nvPr/>
        </p:nvSpPr>
        <p:spPr>
          <a:xfrm>
            <a:off x="2790093" y="5690055"/>
            <a:ext cx="2871299" cy="507831"/>
          </a:xfrm>
          <a:prstGeom prst="rect">
            <a:avLst/>
          </a:prstGeom>
          <a:noFill/>
        </p:spPr>
        <p:txBody>
          <a:bodyPr wrap="none" rtlCol="0">
            <a:spAutoFit/>
          </a:bodyPr>
          <a:lstStyle/>
          <a:p>
            <a:r>
              <a:rPr lang="es-MX" sz="900" dirty="0" err="1" smtClean="0">
                <a:solidFill>
                  <a:srgbClr val="000000"/>
                </a:solidFill>
                <a:latin typeface="Arial"/>
                <a:cs typeface="Arial"/>
              </a:rPr>
              <a:t>Imagenes</a:t>
            </a:r>
            <a:r>
              <a:rPr lang="es-MX" sz="900" dirty="0" smtClean="0">
                <a:solidFill>
                  <a:srgbClr val="000000"/>
                </a:solidFill>
                <a:latin typeface="Arial"/>
                <a:cs typeface="Arial"/>
              </a:rPr>
              <a:t> tomadas </a:t>
            </a:r>
            <a:r>
              <a:rPr lang="es-MX" sz="900" dirty="0" smtClean="0">
                <a:solidFill>
                  <a:srgbClr val="000000"/>
                </a:solidFill>
                <a:latin typeface="Arial"/>
                <a:cs typeface="Arial"/>
              </a:rPr>
              <a:t>con fines didácticos </a:t>
            </a:r>
            <a:r>
              <a:rPr lang="es-MX" sz="900" dirty="0" smtClean="0">
                <a:solidFill>
                  <a:srgbClr val="000000"/>
                </a:solidFill>
                <a:latin typeface="Arial"/>
                <a:cs typeface="Arial"/>
              </a:rPr>
              <a:t>de:</a:t>
            </a:r>
          </a:p>
          <a:p>
            <a:r>
              <a:rPr lang="es-MX" sz="900" dirty="0" smtClean="0">
                <a:latin typeface="Arial" panose="020B0604020202020204" pitchFamily="34" charset="0"/>
                <a:cs typeface="Arial" panose="020B0604020202020204" pitchFamily="34" charset="0"/>
              </a:rPr>
              <a:t>Fundamentos de </a:t>
            </a:r>
            <a:r>
              <a:rPr lang="es-MX" sz="900" dirty="0" err="1" smtClean="0">
                <a:latin typeface="Arial" panose="020B0604020202020204" pitchFamily="34" charset="0"/>
                <a:cs typeface="Arial" panose="020B0604020202020204" pitchFamily="34" charset="0"/>
              </a:rPr>
              <a:t>eergonomía</a:t>
            </a:r>
            <a:r>
              <a:rPr lang="es-MX" sz="900" dirty="0">
                <a:latin typeface="Arial" panose="020B0604020202020204" pitchFamily="34" charset="0"/>
                <a:cs typeface="Arial" panose="020B0604020202020204" pitchFamily="34" charset="0"/>
              </a:rPr>
              <a:t> </a:t>
            </a:r>
            <a:r>
              <a:rPr lang="es-MX" sz="900" dirty="0" smtClean="0">
                <a:latin typeface="Arial" panose="020B0604020202020204" pitchFamily="34" charset="0"/>
                <a:cs typeface="Arial" panose="020B0604020202020204" pitchFamily="34" charset="0"/>
              </a:rPr>
              <a:t>1 </a:t>
            </a:r>
            <a:r>
              <a:rPr lang="es-MX" sz="900" dirty="0" err="1" smtClean="0">
                <a:latin typeface="Arial" panose="020B0604020202020204" pitchFamily="34" charset="0"/>
                <a:cs typeface="Arial" panose="020B0604020202020204" pitchFamily="34" charset="0"/>
              </a:rPr>
              <a:t>Mondelo</a:t>
            </a:r>
            <a:r>
              <a:rPr lang="es-MX" sz="900" dirty="0" smtClean="0">
                <a:latin typeface="Arial" panose="020B0604020202020204" pitchFamily="34" charset="0"/>
                <a:cs typeface="Arial" panose="020B0604020202020204" pitchFamily="34" charset="0"/>
              </a:rPr>
              <a:t>, et al, 2004</a:t>
            </a:r>
            <a:endParaRPr lang="es-MX" sz="900" dirty="0">
              <a:latin typeface="Arial" panose="020B0604020202020204" pitchFamily="34" charset="0"/>
              <a:cs typeface="Arial" panose="020B0604020202020204" pitchFamily="34" charset="0"/>
            </a:endParaRP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Rectángulo 1"/>
          <p:cNvSpPr/>
          <p:nvPr/>
        </p:nvSpPr>
        <p:spPr>
          <a:xfrm>
            <a:off x="719159" y="1181073"/>
            <a:ext cx="3262432" cy="369332"/>
          </a:xfrm>
          <a:prstGeom prst="rect">
            <a:avLst/>
          </a:prstGeom>
        </p:spPr>
        <p:txBody>
          <a:bodyPr wrap="none">
            <a:spAutoFit/>
          </a:bodyPr>
          <a:lstStyle/>
          <a:p>
            <a:r>
              <a:rPr lang="es-MX" b="1" dirty="0" smtClean="0">
                <a:latin typeface="Times-Bold"/>
              </a:rPr>
              <a:t>4.2 Sistemas de iluminación</a:t>
            </a:r>
            <a:endParaRPr lang="es-MX" b="1" dirty="0">
              <a:latin typeface="Times-Bold"/>
            </a:endParaRPr>
          </a:p>
        </p:txBody>
      </p:sp>
      <p:sp>
        <p:nvSpPr>
          <p:cNvPr id="4" name="Rectángulo 3"/>
          <p:cNvSpPr/>
          <p:nvPr/>
        </p:nvSpPr>
        <p:spPr>
          <a:xfrm>
            <a:off x="1656372" y="1675974"/>
            <a:ext cx="6172200" cy="4708981"/>
          </a:xfrm>
          <a:prstGeom prst="rect">
            <a:avLst/>
          </a:prstGeom>
        </p:spPr>
        <p:txBody>
          <a:bodyPr wrap="square">
            <a:spAutoFit/>
          </a:bodyPr>
          <a:lstStyle/>
          <a:p>
            <a:r>
              <a:rPr lang="es-MX" dirty="0">
                <a:latin typeface="Times-Roman"/>
              </a:rPr>
              <a:t>Los sistemas de iluminación básicos </a:t>
            </a:r>
            <a:endParaRPr lang="es-MX" dirty="0" smtClean="0">
              <a:latin typeface="Times-Roman"/>
            </a:endParaRPr>
          </a:p>
          <a:p>
            <a:pPr marL="285750" indent="-285750">
              <a:buFont typeface="Arial" panose="020B0604020202020204" pitchFamily="34" charset="0"/>
              <a:buChar char="•"/>
            </a:pPr>
            <a:r>
              <a:rPr lang="es-MX" dirty="0">
                <a:latin typeface="Times-Roman"/>
              </a:rPr>
              <a:t>I</a:t>
            </a:r>
            <a:r>
              <a:rPr lang="es-MX" dirty="0" smtClean="0">
                <a:latin typeface="Times-Roman"/>
              </a:rPr>
              <a:t>luminación general</a:t>
            </a:r>
            <a:endParaRPr lang="es-MX" dirty="0">
              <a:latin typeface="Times-Roman"/>
            </a:endParaRPr>
          </a:p>
          <a:p>
            <a:pPr lvl="2"/>
            <a:r>
              <a:rPr lang="es-MX" sz="1200" dirty="0" smtClean="0">
                <a:latin typeface="Times-Roman"/>
              </a:rPr>
              <a:t>Garantizar un determinado </a:t>
            </a:r>
            <a:r>
              <a:rPr lang="es-MX" sz="1200" dirty="0">
                <a:latin typeface="Times-Roman"/>
              </a:rPr>
              <a:t>nivel de iluminación </a:t>
            </a:r>
            <a:endParaRPr lang="es-MX" sz="1200" dirty="0" smtClean="0">
              <a:latin typeface="Times-Roman"/>
            </a:endParaRPr>
          </a:p>
          <a:p>
            <a:pPr lvl="2"/>
            <a:r>
              <a:rPr lang="es-MX" sz="1200" dirty="0" smtClean="0">
                <a:latin typeface="Times-Roman"/>
              </a:rPr>
              <a:t>homogéneo </a:t>
            </a:r>
            <a:r>
              <a:rPr lang="es-MX" sz="1200" dirty="0">
                <a:latin typeface="Times-Roman"/>
              </a:rPr>
              <a:t>a todos los puestos situados en un mismo plano en </a:t>
            </a:r>
            <a:r>
              <a:rPr lang="es-MX" sz="1200" dirty="0" smtClean="0">
                <a:latin typeface="Times-Roman"/>
              </a:rPr>
              <a:t>el local.</a:t>
            </a:r>
          </a:p>
          <a:p>
            <a:pPr lvl="2"/>
            <a:endParaRPr lang="es-MX" sz="1200" dirty="0" smtClean="0">
              <a:latin typeface="Times-Roman"/>
            </a:endParaRPr>
          </a:p>
          <a:p>
            <a:pPr lvl="2"/>
            <a:r>
              <a:rPr lang="es-MX" sz="1200" dirty="0" smtClean="0">
                <a:latin typeface="Times-Roman"/>
              </a:rPr>
              <a:t>Luminarias </a:t>
            </a:r>
            <a:r>
              <a:rPr lang="es-MX" sz="1200" dirty="0">
                <a:latin typeface="Times-Roman"/>
              </a:rPr>
              <a:t>deben estar </a:t>
            </a:r>
            <a:r>
              <a:rPr lang="es-MX" sz="1200" dirty="0" smtClean="0">
                <a:latin typeface="Times-Roman"/>
              </a:rPr>
              <a:t>distribuidas homogéneamente </a:t>
            </a:r>
            <a:r>
              <a:rPr lang="es-MX" sz="1200" dirty="0">
                <a:latin typeface="Times-Roman"/>
              </a:rPr>
              <a:t>en el techo: empotradas en él, adosadas, o colgadas a determinada altura</a:t>
            </a:r>
            <a:r>
              <a:rPr lang="es-MX" sz="1200" dirty="0" smtClean="0">
                <a:latin typeface="Times-Roman"/>
              </a:rPr>
              <a:t>.</a:t>
            </a:r>
            <a:endParaRPr lang="es-MX" sz="1200" dirty="0" smtClean="0"/>
          </a:p>
          <a:p>
            <a:pPr lvl="2"/>
            <a:endParaRPr lang="es-MX" dirty="0" smtClean="0">
              <a:latin typeface="Times-Roman"/>
            </a:endParaRPr>
          </a:p>
          <a:p>
            <a:pPr marL="285750" indent="-285750">
              <a:buFont typeface="Arial" panose="020B0604020202020204" pitchFamily="34" charset="0"/>
              <a:buChar char="•"/>
            </a:pPr>
            <a:r>
              <a:rPr lang="es-MX" dirty="0">
                <a:latin typeface="Times-Roman"/>
              </a:rPr>
              <a:t>I</a:t>
            </a:r>
            <a:r>
              <a:rPr lang="es-MX" dirty="0" smtClean="0">
                <a:latin typeface="Times-Roman"/>
              </a:rPr>
              <a:t>luminación </a:t>
            </a:r>
            <a:r>
              <a:rPr lang="es-MX" dirty="0">
                <a:latin typeface="Times-Roman"/>
              </a:rPr>
              <a:t>general localizada </a:t>
            </a:r>
            <a:endParaRPr lang="es-MX" dirty="0" smtClean="0">
              <a:latin typeface="Times-Roman"/>
            </a:endParaRPr>
          </a:p>
          <a:p>
            <a:pPr lvl="2"/>
            <a:r>
              <a:rPr lang="es-MX" sz="1200" dirty="0">
                <a:latin typeface="Arial" panose="020B0604020202020204" pitchFamily="34" charset="0"/>
                <a:cs typeface="Arial" panose="020B0604020202020204" pitchFamily="34" charset="0"/>
              </a:rPr>
              <a:t>N</a:t>
            </a:r>
            <a:r>
              <a:rPr lang="es-MX" sz="1200" dirty="0" smtClean="0">
                <a:latin typeface="Arial" panose="020B0604020202020204" pitchFamily="34" charset="0"/>
                <a:cs typeface="Arial" panose="020B0604020202020204" pitchFamily="34" charset="0"/>
              </a:rPr>
              <a:t>o </a:t>
            </a:r>
            <a:r>
              <a:rPr lang="es-MX" sz="1200" dirty="0">
                <a:latin typeface="Arial" panose="020B0604020202020204" pitchFamily="34" charset="0"/>
                <a:cs typeface="Arial" panose="020B0604020202020204" pitchFamily="34" charset="0"/>
              </a:rPr>
              <a:t>tienen el objetivo de garantizar un nivel </a:t>
            </a:r>
            <a:r>
              <a:rPr lang="es-MX" sz="1200" dirty="0" smtClean="0">
                <a:latin typeface="Arial" panose="020B0604020202020204" pitchFamily="34" charset="0"/>
                <a:cs typeface="Arial" panose="020B0604020202020204" pitchFamily="34" charset="0"/>
              </a:rPr>
              <a:t>de iluminación </a:t>
            </a:r>
            <a:r>
              <a:rPr lang="es-MX" sz="1200" dirty="0">
                <a:latin typeface="Arial" panose="020B0604020202020204" pitchFamily="34" charset="0"/>
                <a:cs typeface="Arial" panose="020B0604020202020204" pitchFamily="34" charset="0"/>
              </a:rPr>
              <a:t>uniforme para todo el local, sino de iluminar, con el mismo o con diferentes niveles de</a:t>
            </a:r>
          </a:p>
          <a:p>
            <a:pPr lvl="2"/>
            <a:r>
              <a:rPr lang="es-MX" sz="1200" dirty="0">
                <a:latin typeface="Arial" panose="020B0604020202020204" pitchFamily="34" charset="0"/>
                <a:cs typeface="Arial" panose="020B0604020202020204" pitchFamily="34" charset="0"/>
              </a:rPr>
              <a:t>iluminación, el local por </a:t>
            </a:r>
            <a:r>
              <a:rPr lang="es-MX" sz="1200" dirty="0" smtClean="0">
                <a:latin typeface="Arial" panose="020B0604020202020204" pitchFamily="34" charset="0"/>
                <a:cs typeface="Arial" panose="020B0604020202020204" pitchFamily="34" charset="0"/>
              </a:rPr>
              <a:t>zonas.</a:t>
            </a:r>
          </a:p>
          <a:p>
            <a:endParaRPr lang="es-MX" dirty="0">
              <a:latin typeface="Times-Roman"/>
            </a:endParaRPr>
          </a:p>
          <a:p>
            <a:pPr marL="285750" indent="-285750">
              <a:buFont typeface="Arial" panose="020B0604020202020204" pitchFamily="34" charset="0"/>
              <a:buChar char="•"/>
            </a:pPr>
            <a:r>
              <a:rPr lang="es-MX" dirty="0" smtClean="0">
                <a:latin typeface="Times-Roman"/>
              </a:rPr>
              <a:t>Iluminación suplementaria</a:t>
            </a:r>
          </a:p>
          <a:p>
            <a:pPr lvl="2"/>
            <a:r>
              <a:rPr lang="es-MX" sz="1200" dirty="0">
                <a:latin typeface="Arial" panose="020B0604020202020204" pitchFamily="34" charset="0"/>
                <a:cs typeface="Arial" panose="020B0604020202020204" pitchFamily="34" charset="0"/>
              </a:rPr>
              <a:t>A</a:t>
            </a:r>
            <a:r>
              <a:rPr lang="es-MX" sz="1200" dirty="0" smtClean="0">
                <a:latin typeface="Arial" panose="020B0604020202020204" pitchFamily="34" charset="0"/>
                <a:cs typeface="Arial" panose="020B0604020202020204" pitchFamily="34" charset="0"/>
              </a:rPr>
              <a:t>sociados </a:t>
            </a:r>
            <a:r>
              <a:rPr lang="es-MX" sz="1200" dirty="0">
                <a:latin typeface="Arial" panose="020B0604020202020204" pitchFamily="34" charset="0"/>
                <a:cs typeface="Arial" panose="020B0604020202020204" pitchFamily="34" charset="0"/>
              </a:rPr>
              <a:t>a uno de los dos </a:t>
            </a:r>
            <a:r>
              <a:rPr lang="es-MX" sz="1200" dirty="0" smtClean="0">
                <a:latin typeface="Arial" panose="020B0604020202020204" pitchFamily="34" charset="0"/>
                <a:cs typeface="Arial" panose="020B0604020202020204" pitchFamily="34" charset="0"/>
              </a:rPr>
              <a:t>sistemas anteriores</a:t>
            </a:r>
            <a:r>
              <a:rPr lang="es-MX" sz="1200" dirty="0">
                <a:latin typeface="Arial" panose="020B0604020202020204" pitchFamily="34" charset="0"/>
                <a:cs typeface="Arial" panose="020B0604020202020204" pitchFamily="34" charset="0"/>
              </a:rPr>
              <a:t>. Su objetivo es suministrar, mediante una luminaria situada en el propio puesto de trabajo,</a:t>
            </a:r>
          </a:p>
          <a:p>
            <a:pPr lvl="2"/>
            <a:r>
              <a:rPr lang="es-MX" sz="1200" dirty="0">
                <a:latin typeface="Arial" panose="020B0604020202020204" pitchFamily="34" charset="0"/>
                <a:cs typeface="Arial" panose="020B0604020202020204" pitchFamily="34" charset="0"/>
              </a:rPr>
              <a:t>la cantidad de luz necesaria para que, agregada a la aportada por un sistema general o </a:t>
            </a:r>
            <a:r>
              <a:rPr lang="es-MX" sz="1200" dirty="0" smtClean="0">
                <a:latin typeface="Arial" panose="020B0604020202020204" pitchFamily="34" charset="0"/>
                <a:cs typeface="Arial" panose="020B0604020202020204" pitchFamily="34" charset="0"/>
              </a:rPr>
              <a:t>general localizado</a:t>
            </a:r>
            <a:r>
              <a:rPr lang="es-MX" sz="1200" dirty="0">
                <a:latin typeface="Arial" panose="020B0604020202020204" pitchFamily="34" charset="0"/>
                <a:cs typeface="Arial" panose="020B0604020202020204" pitchFamily="34" charset="0"/>
              </a:rPr>
              <a:t>, complete el nivel de iluminación requerido por la tarea que se realiza en ese puesto.</a:t>
            </a:r>
            <a:endParaRPr lang="es-MX" sz="1200" dirty="0" smtClean="0">
              <a:latin typeface="Arial" panose="020B0604020202020204" pitchFamily="34" charset="0"/>
              <a:cs typeface="Arial" panose="020B0604020202020204" pitchFamily="34" charset="0"/>
            </a:endParaRPr>
          </a:p>
          <a:p>
            <a:endParaRPr lang="es-MX" dirty="0">
              <a:latin typeface="Times-Roman"/>
            </a:endParaRPr>
          </a:p>
          <a:p>
            <a:endParaRPr lang="es-MX" dirty="0">
              <a:latin typeface="Times-Roman"/>
            </a:endParaRPr>
          </a:p>
        </p:txBody>
      </p:sp>
    </p:spTree>
    <p:extLst>
      <p:ext uri="{BB962C8B-B14F-4D97-AF65-F5344CB8AC3E}">
        <p14:creationId xmlns:p14="http://schemas.microsoft.com/office/powerpoint/2010/main" val="2346199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Rectángulo 1"/>
          <p:cNvSpPr/>
          <p:nvPr/>
        </p:nvSpPr>
        <p:spPr>
          <a:xfrm>
            <a:off x="719159" y="1181073"/>
            <a:ext cx="4369530" cy="369332"/>
          </a:xfrm>
          <a:prstGeom prst="rect">
            <a:avLst/>
          </a:prstGeom>
        </p:spPr>
        <p:txBody>
          <a:bodyPr wrap="none">
            <a:spAutoFit/>
          </a:bodyPr>
          <a:lstStyle/>
          <a:p>
            <a:r>
              <a:rPr lang="es-MX" b="1" dirty="0" smtClean="0">
                <a:latin typeface="Times-Bold"/>
              </a:rPr>
              <a:t>4.3 Afectaciones por mala iluminación</a:t>
            </a:r>
            <a:endParaRPr lang="es-MX" b="1" dirty="0">
              <a:latin typeface="Times-Bold"/>
            </a:endParaRPr>
          </a:p>
        </p:txBody>
      </p:sp>
      <p:sp>
        <p:nvSpPr>
          <p:cNvPr id="5" name="Rectángulo 4"/>
          <p:cNvSpPr/>
          <p:nvPr/>
        </p:nvSpPr>
        <p:spPr>
          <a:xfrm>
            <a:off x="617924" y="1733901"/>
            <a:ext cx="4572000" cy="4001095"/>
          </a:xfrm>
          <a:prstGeom prst="rect">
            <a:avLst/>
          </a:prstGeom>
        </p:spPr>
        <p:txBody>
          <a:bodyPr>
            <a:spAutoFit/>
          </a:bodyPr>
          <a:lstStyle/>
          <a:p>
            <a:r>
              <a:rPr lang="es-MX" sz="1600" dirty="0" smtClean="0">
                <a:latin typeface="Arial" panose="020B0604020202020204" pitchFamily="34" charset="0"/>
                <a:cs typeface="Arial" panose="020B0604020202020204" pitchFamily="34" charset="0"/>
              </a:rPr>
              <a:t>Los efectos de una mala iluminación sobre la salud se pueden resumir en tres tipos.</a:t>
            </a:r>
          </a:p>
          <a:p>
            <a:r>
              <a:rPr lang="es-MX" sz="1600" dirty="0" smtClean="0">
                <a:latin typeface="Arial" panose="020B0604020202020204" pitchFamily="34" charset="0"/>
                <a:cs typeface="Arial" panose="020B0604020202020204" pitchFamily="34" charset="0"/>
              </a:rPr>
              <a:t> </a:t>
            </a:r>
          </a:p>
          <a:p>
            <a:r>
              <a:rPr lang="es-MX" sz="1600" dirty="0" smtClean="0">
                <a:latin typeface="Arial" panose="020B0604020202020204" pitchFamily="34" charset="0"/>
                <a:cs typeface="Arial" panose="020B0604020202020204" pitchFamily="34" charset="0"/>
              </a:rPr>
              <a:t>1. Trastornos visuales </a:t>
            </a:r>
          </a:p>
          <a:p>
            <a:pPr lvl="2" algn="just"/>
            <a:r>
              <a:rPr lang="es-MX" sz="1400" dirty="0" smtClean="0">
                <a:latin typeface="Arial" panose="020B0604020202020204" pitchFamily="34" charset="0"/>
                <a:cs typeface="Arial" panose="020B0604020202020204" pitchFamily="34" charset="0"/>
              </a:rPr>
              <a:t>Astenópicos- dolor e inflamación de los párpados. </a:t>
            </a:r>
          </a:p>
          <a:p>
            <a:pPr lvl="2" algn="just"/>
            <a:r>
              <a:rPr lang="es-MX" sz="1400" dirty="0" smtClean="0">
                <a:latin typeface="Arial" panose="020B0604020202020204" pitchFamily="34" charset="0"/>
                <a:cs typeface="Arial" panose="020B0604020202020204" pitchFamily="34" charset="0"/>
              </a:rPr>
              <a:t>Fotofobia. </a:t>
            </a:r>
          </a:p>
          <a:p>
            <a:pPr lvl="2" algn="just"/>
            <a:r>
              <a:rPr lang="es-MX" sz="1400" dirty="0" smtClean="0">
                <a:latin typeface="Arial" panose="020B0604020202020204" pitchFamily="34" charset="0"/>
                <a:cs typeface="Arial" panose="020B0604020202020204" pitchFamily="34" charset="0"/>
              </a:rPr>
              <a:t>Pesadez ocular</a:t>
            </a:r>
            <a:endParaRPr lang="es-MX" sz="1600" dirty="0" smtClean="0">
              <a:latin typeface="Arial" panose="020B0604020202020204" pitchFamily="34" charset="0"/>
              <a:cs typeface="Arial" panose="020B0604020202020204" pitchFamily="34" charset="0"/>
            </a:endParaRPr>
          </a:p>
          <a:p>
            <a:r>
              <a:rPr lang="es-MX" sz="1600" dirty="0" smtClean="0">
                <a:latin typeface="Arial" panose="020B0604020202020204" pitchFamily="34" charset="0"/>
                <a:cs typeface="Arial" panose="020B0604020202020204" pitchFamily="34" charset="0"/>
              </a:rPr>
              <a:t>2. Cefalalgias </a:t>
            </a:r>
          </a:p>
          <a:p>
            <a:pPr lvl="2" algn="just"/>
            <a:r>
              <a:rPr lang="es-MX" sz="1400" dirty="0" smtClean="0">
                <a:latin typeface="Arial" panose="020B0604020202020204" pitchFamily="34" charset="0"/>
                <a:cs typeface="Arial" panose="020B0604020202020204" pitchFamily="34" charset="0"/>
              </a:rPr>
              <a:t>El dolor de cabeza aparece alrededor de los ojos normalmente detrás de ellos, la fatiga visual, que es la sobrecarga de los músculos que intervienen en el enfoque, puede causar dolor de cabeza.</a:t>
            </a:r>
            <a:endParaRPr lang="es-MX" sz="1600" dirty="0" smtClean="0">
              <a:latin typeface="Arial" panose="020B0604020202020204" pitchFamily="34" charset="0"/>
              <a:cs typeface="Arial" panose="020B0604020202020204" pitchFamily="34" charset="0"/>
            </a:endParaRPr>
          </a:p>
          <a:p>
            <a:r>
              <a:rPr lang="es-MX" sz="1600" dirty="0" smtClean="0">
                <a:latin typeface="Arial" panose="020B0604020202020204" pitchFamily="34" charset="0"/>
                <a:cs typeface="Arial" panose="020B0604020202020204" pitchFamily="34" charset="0"/>
              </a:rPr>
              <a:t>3. Fatiga general </a:t>
            </a:r>
          </a:p>
          <a:p>
            <a:pPr lvl="2"/>
            <a:r>
              <a:rPr lang="es-MX" sz="1400" dirty="0" smtClean="0">
                <a:latin typeface="Arial" panose="020B0604020202020204" pitchFamily="34" charset="0"/>
                <a:cs typeface="Arial" panose="020B0604020202020204" pitchFamily="34" charset="0"/>
              </a:rPr>
              <a:t>Es una sensación de falta de energía, de agotamiento o de cansancio. </a:t>
            </a:r>
            <a:endParaRPr lang="es-MX" sz="1400" dirty="0">
              <a:latin typeface="Arial" panose="020B0604020202020204" pitchFamily="34" charset="0"/>
              <a:cs typeface="Arial" panose="020B0604020202020204" pitchFamily="34" charset="0"/>
            </a:endParaRPr>
          </a:p>
        </p:txBody>
      </p:sp>
      <p:pic>
        <p:nvPicPr>
          <p:cNvPr id="10242" name="Picture 2" descr="Image result for AFECTACIONES POR MALA ILUMINACIÓN EN EL TRABAJ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79914" y="2464519"/>
            <a:ext cx="1928962" cy="964481"/>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ojos irritado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14100" y="3565246"/>
            <a:ext cx="1894775" cy="1260520"/>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p:cNvSpPr txBox="1"/>
          <p:nvPr/>
        </p:nvSpPr>
        <p:spPr>
          <a:xfrm>
            <a:off x="5189924" y="4962012"/>
            <a:ext cx="3018775" cy="507831"/>
          </a:xfrm>
          <a:prstGeom prst="rect">
            <a:avLst/>
          </a:prstGeom>
          <a:noFill/>
        </p:spPr>
        <p:txBody>
          <a:bodyPr wrap="none" rtlCol="0">
            <a:spAutoFit/>
          </a:bodyPr>
          <a:lstStyle/>
          <a:p>
            <a:r>
              <a:rPr lang="es-MX" sz="900" dirty="0" err="1" smtClean="0">
                <a:solidFill>
                  <a:srgbClr val="000000"/>
                </a:solidFill>
                <a:latin typeface="Arial" panose="020B0604020202020204" pitchFamily="34" charset="0"/>
                <a:cs typeface="Arial" panose="020B0604020202020204" pitchFamily="34" charset="0"/>
              </a:rPr>
              <a:t>Imagenes</a:t>
            </a:r>
            <a:r>
              <a:rPr lang="es-MX" sz="900" dirty="0" smtClean="0">
                <a:solidFill>
                  <a:srgbClr val="000000"/>
                </a:solidFill>
                <a:latin typeface="Arial" panose="020B0604020202020204" pitchFamily="34" charset="0"/>
                <a:cs typeface="Arial" panose="020B0604020202020204" pitchFamily="34" charset="0"/>
              </a:rPr>
              <a:t> tomadas </a:t>
            </a:r>
            <a:r>
              <a:rPr lang="es-MX" sz="900" dirty="0" smtClean="0">
                <a:solidFill>
                  <a:srgbClr val="000000"/>
                </a:solidFill>
                <a:latin typeface="Arial" panose="020B0604020202020204" pitchFamily="34" charset="0"/>
                <a:cs typeface="Arial" panose="020B0604020202020204" pitchFamily="34" charset="0"/>
              </a:rPr>
              <a:t>con fines didácticos </a:t>
            </a:r>
            <a:r>
              <a:rPr lang="es-MX" sz="900" dirty="0" smtClean="0">
                <a:solidFill>
                  <a:srgbClr val="000000"/>
                </a:solidFill>
                <a:latin typeface="Arial" panose="020B0604020202020204" pitchFamily="34" charset="0"/>
                <a:cs typeface="Arial" panose="020B0604020202020204" pitchFamily="34" charset="0"/>
              </a:rPr>
              <a:t>de:</a:t>
            </a:r>
          </a:p>
          <a:p>
            <a:r>
              <a:rPr lang="es-MX" sz="900" dirty="0">
                <a:latin typeface="Arial" panose="020B0604020202020204" pitchFamily="34" charset="0"/>
                <a:cs typeface="Arial" panose="020B0604020202020204" pitchFamily="34" charset="0"/>
              </a:rPr>
              <a:t>http://solutions.productos3m.es/3MContentRetrievalAPI</a:t>
            </a:r>
          </a:p>
          <a:p>
            <a:r>
              <a:rPr lang="es-MX" sz="900" dirty="0" smtClean="0">
                <a:solidFill>
                  <a:srgbClr val="000000"/>
                </a:solidFill>
                <a:latin typeface="Arial"/>
                <a:cs typeface="Arial"/>
              </a:rPr>
              <a:t>: </a:t>
            </a:r>
            <a:endParaRPr lang="es-MX" sz="900" dirty="0" smtClean="0">
              <a:solidFill>
                <a:srgbClr val="000000"/>
              </a:solidFill>
              <a:latin typeface="Arial"/>
              <a:cs typeface="Arial"/>
            </a:endParaRPr>
          </a:p>
        </p:txBody>
      </p:sp>
    </p:spTree>
    <p:extLst>
      <p:ext uri="{BB962C8B-B14F-4D97-AF65-F5344CB8AC3E}">
        <p14:creationId xmlns:p14="http://schemas.microsoft.com/office/powerpoint/2010/main" val="2840267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CuadroTexto 1"/>
          <p:cNvSpPr txBox="1"/>
          <p:nvPr/>
        </p:nvSpPr>
        <p:spPr>
          <a:xfrm>
            <a:off x="1657877" y="2479580"/>
            <a:ext cx="6174680" cy="2585323"/>
          </a:xfrm>
          <a:prstGeom prst="rect">
            <a:avLst/>
          </a:prstGeom>
          <a:noFill/>
        </p:spPr>
        <p:txBody>
          <a:bodyPr wrap="square" rtlCol="0">
            <a:spAutoFit/>
          </a:bodyPr>
          <a:lstStyle/>
          <a:p>
            <a:pPr algn="just"/>
            <a:r>
              <a:rPr lang="es-MX" dirty="0" smtClean="0">
                <a:latin typeface="Arial" panose="020B0604020202020204" pitchFamily="34" charset="0"/>
                <a:cs typeface="Arial" panose="020B0604020202020204" pitchFamily="34" charset="0"/>
              </a:rPr>
              <a:t>Todo diseñador debe analizar los diferentes aspectos contextuales, ambientales y de interacción que se presentan en el sector productivo. Cada uno de los subsistemas que rodean el área de interés tiene un impacto significativo en las decisiones que deberán tomarse para el diseño de puestos de trabajo, dependerá de las características del problema a resolver. Por lo anterior el estudio y comprensión de los factores ambientales es primordial para el diseño ergonómico.</a:t>
            </a:r>
          </a:p>
        </p:txBody>
      </p:sp>
      <p:sp>
        <p:nvSpPr>
          <p:cNvPr id="6" name="Rectángulo 5"/>
          <p:cNvSpPr/>
          <p:nvPr/>
        </p:nvSpPr>
        <p:spPr>
          <a:xfrm>
            <a:off x="4885168" y="1071004"/>
            <a:ext cx="2537874" cy="400110"/>
          </a:xfrm>
          <a:prstGeom prst="rect">
            <a:avLst/>
          </a:prstGeom>
        </p:spPr>
        <p:txBody>
          <a:bodyPr wrap="none">
            <a:spAutoFit/>
          </a:bodyPr>
          <a:lstStyle/>
          <a:p>
            <a:r>
              <a:rPr lang="es-ES_tradnl" altLang="es-MX" sz="2000" b="1" dirty="0" smtClean="0">
                <a:latin typeface="Arial" panose="020B0604020202020204" pitchFamily="34" charset="0"/>
              </a:rPr>
              <a:t>5. CONCLUSIONES</a:t>
            </a:r>
            <a:endParaRPr lang="es-ES_tradnl" altLang="es-MX" sz="2000" b="1" dirty="0">
              <a:latin typeface="Arial" panose="020B0604020202020204" pitchFamily="34" charset="0"/>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
          <p:cNvSpPr>
            <a:spLocks noChangeArrowheads="1"/>
          </p:cNvSpPr>
          <p:nvPr/>
        </p:nvSpPr>
        <p:spPr bwMode="auto">
          <a:xfrm>
            <a:off x="2338806" y="1210627"/>
            <a:ext cx="5846276" cy="60324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sz="1400" b="1" dirty="0" smtClean="0">
                <a:latin typeface="Arial"/>
                <a:cs typeface="Arial"/>
              </a:rPr>
              <a:t>INFORMACIÓN GENERAL.</a:t>
            </a:r>
            <a:endParaRPr lang="es-ES_tradnl" sz="1400" dirty="0" smtClean="0">
              <a:latin typeface="Arial"/>
              <a:cs typeface="Arial"/>
            </a:endParaRPr>
          </a:p>
          <a:p>
            <a:pPr eaLnBrk="1" hangingPunct="1">
              <a:buAutoNum type="arabicPeriod"/>
            </a:pPr>
            <a:r>
              <a:rPr lang="es-ES_tradnl" sz="1400" b="1" dirty="0" smtClean="0">
                <a:latin typeface="Arial"/>
                <a:cs typeface="Arial"/>
              </a:rPr>
              <a:t>FACTORES AMBIENTALES</a:t>
            </a:r>
          </a:p>
          <a:p>
            <a:pPr marL="457200" lvl="1" indent="0" eaLnBrk="1" hangingPunct="1"/>
            <a:r>
              <a:rPr lang="es-ES_tradnl" sz="1400" dirty="0" smtClean="0">
                <a:latin typeface="Arial"/>
                <a:cs typeface="Arial"/>
              </a:rPr>
              <a:t>1.1 Organización Internacional del Trabajo</a:t>
            </a:r>
          </a:p>
          <a:p>
            <a:pPr lvl="1" eaLnBrk="1" hangingPunct="1"/>
            <a:r>
              <a:rPr lang="es-ES_tradnl" sz="1400" dirty="0" smtClean="0">
                <a:latin typeface="Arial"/>
                <a:cs typeface="Arial"/>
              </a:rPr>
              <a:t>1.2 Factores ambientales en los puestos de trabajo</a:t>
            </a:r>
          </a:p>
          <a:p>
            <a:pPr eaLnBrk="1" hangingPunct="1"/>
            <a:r>
              <a:rPr lang="es-ES_tradnl" sz="1400" b="1" dirty="0">
                <a:latin typeface="Arial"/>
                <a:cs typeface="Arial"/>
              </a:rPr>
              <a:t>2</a:t>
            </a:r>
            <a:r>
              <a:rPr lang="es-ES_tradnl" sz="1400" b="1" dirty="0" smtClean="0">
                <a:latin typeface="Arial"/>
                <a:cs typeface="Arial"/>
              </a:rPr>
              <a:t>. AMBIENTE TÉRMICO</a:t>
            </a:r>
          </a:p>
          <a:p>
            <a:pPr lvl="1" eaLnBrk="1" hangingPunct="1"/>
            <a:r>
              <a:rPr lang="es-ES_tradnl" sz="1400" dirty="0">
                <a:latin typeface="Arial" panose="020B0604020202020204" pitchFamily="34" charset="0"/>
                <a:cs typeface="Arial" panose="020B0604020202020204" pitchFamily="34" charset="0"/>
              </a:rPr>
              <a:t>2</a:t>
            </a:r>
            <a:r>
              <a:rPr lang="es-ES_tradnl" sz="1400" dirty="0" smtClean="0">
                <a:latin typeface="Arial" panose="020B0604020202020204" pitchFamily="34" charset="0"/>
                <a:cs typeface="Arial" panose="020B0604020202020204" pitchFamily="34" charset="0"/>
              </a:rPr>
              <a:t>.1 Temperatura</a:t>
            </a:r>
          </a:p>
          <a:p>
            <a:pPr lvl="1" eaLnBrk="1" hangingPunct="1"/>
            <a:r>
              <a:rPr lang="es-ES_tradnl" sz="1400" dirty="0" smtClean="0">
                <a:latin typeface="Arial" panose="020B0604020202020204" pitchFamily="34" charset="0"/>
                <a:cs typeface="Arial" panose="020B0604020202020204" pitchFamily="34" charset="0"/>
              </a:rPr>
              <a:t>2.2 Calor</a:t>
            </a:r>
          </a:p>
          <a:p>
            <a:pPr lvl="1" eaLnBrk="1" hangingPunct="1"/>
            <a:r>
              <a:rPr lang="es-ES_tradnl" sz="1400" dirty="0" smtClean="0">
                <a:latin typeface="Arial" panose="020B0604020202020204" pitchFamily="34" charset="0"/>
                <a:cs typeface="Arial" panose="020B0604020202020204" pitchFamily="34" charset="0"/>
              </a:rPr>
              <a:t>2.3 Factores de riesgo en el estrés térmico</a:t>
            </a:r>
          </a:p>
          <a:p>
            <a:pPr lvl="1" eaLnBrk="1" hangingPunct="1"/>
            <a:r>
              <a:rPr lang="es-ES_tradnl" sz="1400" dirty="0" smtClean="0">
                <a:latin typeface="Arial" panose="020B0604020202020204" pitchFamily="34" charset="0"/>
                <a:cs typeface="Arial" panose="020B0604020202020204" pitchFamily="34" charset="0"/>
              </a:rPr>
              <a:t>2.4 Valoración del confort y el estrés térmico</a:t>
            </a:r>
            <a:endParaRPr lang="es-ES_tradnl" sz="1400" dirty="0">
              <a:latin typeface="Arial" panose="020B0604020202020204" pitchFamily="34" charset="0"/>
              <a:cs typeface="Arial" panose="020B0604020202020204" pitchFamily="34" charset="0"/>
            </a:endParaRPr>
          </a:p>
          <a:p>
            <a:pPr lvl="1" eaLnBrk="1" hangingPunct="1"/>
            <a:r>
              <a:rPr lang="es-ES_tradnl" sz="1400" dirty="0" smtClean="0">
                <a:latin typeface="Arial" panose="020B0604020202020204" pitchFamily="34" charset="0"/>
                <a:cs typeface="Arial" panose="020B0604020202020204" pitchFamily="34" charset="0"/>
              </a:rPr>
              <a:t>2.5 Termorregulación del cuerpo </a:t>
            </a:r>
            <a:r>
              <a:rPr lang="es-ES_tradnl" sz="1400" dirty="0" smtClean="0">
                <a:latin typeface="Arial" panose="020B0604020202020204" pitchFamily="34" charset="0"/>
                <a:cs typeface="Arial" panose="020B0604020202020204" pitchFamily="34" charset="0"/>
              </a:rPr>
              <a:t>humano</a:t>
            </a:r>
            <a:endParaRPr lang="es-ES_tradnl" sz="1400" dirty="0" smtClean="0">
              <a:latin typeface="Arial" panose="020B0604020202020204" pitchFamily="34" charset="0"/>
              <a:cs typeface="Arial" panose="020B0604020202020204" pitchFamily="34" charset="0"/>
            </a:endParaRPr>
          </a:p>
          <a:p>
            <a:pPr eaLnBrk="1" hangingPunct="1"/>
            <a:r>
              <a:rPr lang="es-ES_tradnl" sz="1400" b="1" dirty="0"/>
              <a:t>3</a:t>
            </a:r>
            <a:r>
              <a:rPr lang="es-ES_tradnl" sz="1400" b="1" dirty="0" smtClean="0"/>
              <a:t>. FACTOR </a:t>
            </a:r>
            <a:r>
              <a:rPr lang="es-ES_tradnl" sz="1400" b="1" dirty="0" smtClean="0"/>
              <a:t>ACÚSTICO</a:t>
            </a:r>
            <a:endParaRPr lang="es-ES_tradnl" sz="1400" b="1" dirty="0"/>
          </a:p>
          <a:p>
            <a:pPr lvl="1" eaLnBrk="1" hangingPunct="1"/>
            <a:r>
              <a:rPr lang="es-ES_tradnl" sz="1400" dirty="0" smtClean="0">
                <a:latin typeface="Arial" panose="020B0604020202020204" pitchFamily="34" charset="0"/>
                <a:cs typeface="Arial" panose="020B0604020202020204" pitchFamily="34" charset="0"/>
              </a:rPr>
              <a:t>3.1 Sonido y ruido</a:t>
            </a:r>
          </a:p>
          <a:p>
            <a:pPr lvl="1" eaLnBrk="1" hangingPunct="1"/>
            <a:r>
              <a:rPr lang="es-ES_tradnl" sz="1400" dirty="0" smtClean="0">
                <a:latin typeface="Arial" panose="020B0604020202020204" pitchFamily="34" charset="0"/>
                <a:cs typeface="Arial" panose="020B0604020202020204" pitchFamily="34" charset="0"/>
              </a:rPr>
              <a:t>3.2 Tipos de ruido</a:t>
            </a:r>
            <a:endParaRPr lang="es-ES_tradnl" sz="1400" dirty="0" smtClean="0">
              <a:latin typeface="Arial" panose="020B0604020202020204" pitchFamily="34" charset="0"/>
              <a:cs typeface="Arial" panose="020B0604020202020204" pitchFamily="34" charset="0"/>
            </a:endParaRPr>
          </a:p>
          <a:p>
            <a:pPr lvl="1" eaLnBrk="1" hangingPunct="1"/>
            <a:r>
              <a:rPr lang="es-ES_tradnl" sz="1400" dirty="0" smtClean="0">
                <a:latin typeface="Arial" panose="020B0604020202020204" pitchFamily="34" charset="0"/>
                <a:cs typeface="Arial" panose="020B0604020202020204" pitchFamily="34" charset="0"/>
              </a:rPr>
              <a:t>3.3 Diferencias del ruido con respecto a otros factores</a:t>
            </a:r>
          </a:p>
          <a:p>
            <a:pPr lvl="1" eaLnBrk="1" hangingPunct="1"/>
            <a:r>
              <a:rPr lang="es-ES_tradnl" sz="1400" dirty="0" smtClean="0">
                <a:latin typeface="Arial" panose="020B0604020202020204" pitchFamily="34" charset="0"/>
                <a:cs typeface="Arial" panose="020B0604020202020204" pitchFamily="34" charset="0"/>
              </a:rPr>
              <a:t>3.4 Parámetros que definen el  ruido</a:t>
            </a:r>
          </a:p>
          <a:p>
            <a:pPr lvl="1" eaLnBrk="1" hangingPunct="1"/>
            <a:r>
              <a:rPr lang="es-ES_tradnl" sz="1400" dirty="0" smtClean="0">
                <a:latin typeface="Arial" panose="020B0604020202020204" pitchFamily="34" charset="0"/>
                <a:cs typeface="Arial" panose="020B0604020202020204" pitchFamily="34" charset="0"/>
              </a:rPr>
              <a:t>3.5 Afectaciones del ruido</a:t>
            </a:r>
          </a:p>
          <a:p>
            <a:pPr lvl="1" eaLnBrk="1" hangingPunct="1"/>
            <a:r>
              <a:rPr lang="es-ES_tradnl" sz="1400" dirty="0" smtClean="0">
                <a:latin typeface="Arial" panose="020B0604020202020204" pitchFamily="34" charset="0"/>
                <a:cs typeface="Arial" panose="020B0604020202020204" pitchFamily="34" charset="0"/>
              </a:rPr>
              <a:t>3.6 Control de ruido</a:t>
            </a:r>
            <a:r>
              <a:rPr lang="es-ES_tradnl" sz="1400" dirty="0" smtClean="0"/>
              <a:t> </a:t>
            </a:r>
          </a:p>
          <a:p>
            <a:pPr eaLnBrk="1" hangingPunct="1"/>
            <a:r>
              <a:rPr lang="es-ES_tradnl" sz="1400" b="1" dirty="0" smtClean="0">
                <a:latin typeface="Arial" panose="020B0604020202020204" pitchFamily="34" charset="0"/>
                <a:cs typeface="Arial" panose="020B0604020202020204" pitchFamily="34" charset="0"/>
              </a:rPr>
              <a:t>4</a:t>
            </a:r>
            <a:r>
              <a:rPr lang="es-ES_tradnl" sz="1400" b="1" dirty="0" smtClean="0">
                <a:latin typeface="Arial" panose="020B0604020202020204" pitchFamily="34" charset="0"/>
                <a:cs typeface="Arial" panose="020B0604020202020204" pitchFamily="34" charset="0"/>
              </a:rPr>
              <a:t>. ILUMINACIÓN </a:t>
            </a:r>
          </a:p>
          <a:p>
            <a:pPr eaLnBrk="1" hangingPunct="1"/>
            <a:r>
              <a:rPr lang="es-ES_tradnl" sz="1400" dirty="0" smtClean="0">
                <a:latin typeface="Arial" panose="020B0604020202020204" pitchFamily="34" charset="0"/>
                <a:cs typeface="Arial" panose="020B0604020202020204" pitchFamily="34" charset="0"/>
              </a:rPr>
              <a:t>         4.1 Entorno visual</a:t>
            </a:r>
            <a:r>
              <a:rPr lang="es-ES_tradnl" sz="1400" dirty="0" smtClean="0"/>
              <a:t> </a:t>
            </a:r>
          </a:p>
          <a:p>
            <a:pPr eaLnBrk="1" hangingPunct="1"/>
            <a:r>
              <a:rPr lang="es-ES_tradnl" sz="1400" dirty="0"/>
              <a:t> </a:t>
            </a:r>
            <a:r>
              <a:rPr lang="es-ES_tradnl" sz="1400" dirty="0" smtClean="0"/>
              <a:t>       4.2 </a:t>
            </a:r>
            <a:r>
              <a:rPr lang="es-ES_tradnl" sz="1400" dirty="0"/>
              <a:t>Sistemas de iluminación</a:t>
            </a:r>
          </a:p>
          <a:p>
            <a:pPr eaLnBrk="1" hangingPunct="1"/>
            <a:r>
              <a:rPr lang="es-ES_tradnl" sz="1400" dirty="0" smtClean="0"/>
              <a:t>        4.3 Afectaciones por mala iluminación      </a:t>
            </a:r>
            <a:endParaRPr lang="es-ES_tradnl" altLang="es-MX" sz="1400" b="1" i="1" dirty="0">
              <a:latin typeface="Arial" panose="020B0604020202020204" pitchFamily="34" charset="0"/>
            </a:endParaRPr>
          </a:p>
          <a:p>
            <a:pPr eaLnBrk="1" hangingPunct="1"/>
            <a:r>
              <a:rPr lang="es-ES_tradnl" altLang="es-MX" sz="1400" b="1" dirty="0" smtClean="0">
                <a:latin typeface="Arial" panose="020B0604020202020204" pitchFamily="34" charset="0"/>
                <a:cs typeface="Arial" panose="020B0604020202020204" pitchFamily="34" charset="0"/>
              </a:rPr>
              <a:t>5. </a:t>
            </a:r>
            <a:r>
              <a:rPr lang="es-ES_tradnl" altLang="es-MX" sz="1400" b="1" dirty="0" smtClean="0">
                <a:latin typeface="Arial" panose="020B0604020202020204" pitchFamily="34" charset="0"/>
                <a:cs typeface="Arial" panose="020B0604020202020204" pitchFamily="34" charset="0"/>
              </a:rPr>
              <a:t>CONCLUSIONES</a:t>
            </a:r>
            <a:endParaRPr lang="es-ES_tradnl" altLang="es-MX" sz="1400" b="1" dirty="0" smtClean="0">
              <a:latin typeface="Arial" panose="020B0604020202020204" pitchFamily="34" charset="0"/>
            </a:endParaRPr>
          </a:p>
          <a:p>
            <a:pPr eaLnBrk="1" hangingPunct="1"/>
            <a:r>
              <a:rPr lang="es-ES_tradnl" altLang="es-MX" sz="1400" b="1" dirty="0" smtClean="0">
                <a:latin typeface="Arial" panose="020B0604020202020204" pitchFamily="34" charset="0"/>
              </a:rPr>
              <a:t>6. REFERENCIAS</a:t>
            </a:r>
          </a:p>
          <a:p>
            <a:pPr eaLnBrk="1" hangingPunct="1"/>
            <a:endParaRPr lang="es-ES_tradnl" altLang="es-MX" sz="800" b="1" i="1" dirty="0" smtClean="0">
              <a:latin typeface="Arial" panose="020B0604020202020204" pitchFamily="34" charset="0"/>
            </a:endParaRPr>
          </a:p>
          <a:p>
            <a:pPr eaLnBrk="1" hangingPunct="1"/>
            <a:endParaRPr lang="es-ES_tradnl" altLang="es-MX" sz="800" b="1" i="1" dirty="0" smtClean="0">
              <a:latin typeface="Arial" panose="020B0604020202020204" pitchFamily="34" charset="0"/>
              <a:cs typeface="Tahoma" panose="020B0604030504040204" pitchFamily="34" charset="0"/>
            </a:endParaRPr>
          </a:p>
          <a:p>
            <a:pPr eaLnBrk="1" hangingPunct="1"/>
            <a:endParaRPr lang="es-ES_tradnl" altLang="es-MX" sz="800" b="1" i="1" dirty="0" smtClean="0">
              <a:latin typeface="Arial" panose="020B0604020202020204" pitchFamily="34" charset="0"/>
              <a:cs typeface="Tahoma" panose="020B0604030504040204" pitchFamily="34" charset="0"/>
            </a:endParaRPr>
          </a:p>
          <a:p>
            <a:pPr eaLnBrk="1" hangingPunct="1"/>
            <a:endParaRPr lang="es-ES_tradnl" altLang="es-MX" sz="800" b="1" i="1" dirty="0" smtClean="0">
              <a:latin typeface="Arial" panose="020B0604020202020204" pitchFamily="34" charset="0"/>
              <a:cs typeface="Tahoma" panose="020B0604030504040204" pitchFamily="34" charset="0"/>
            </a:endParaRPr>
          </a:p>
          <a:p>
            <a:pPr eaLnBrk="1" hangingPunct="1"/>
            <a:endParaRPr lang="es-ES_tradnl" altLang="es-MX" sz="800" b="1" i="1" dirty="0">
              <a:latin typeface="Arial" panose="020B0604020202020204" pitchFamily="34" charset="0"/>
              <a:cs typeface="Tahoma" panose="020B0604030504040204" pitchFamily="34" charset="0"/>
            </a:endParaRPr>
          </a:p>
          <a:p>
            <a:pPr eaLnBrk="1" hangingPunct="1">
              <a:buFontTx/>
              <a:buAutoNum type="arabicPeriod"/>
            </a:pPr>
            <a:endParaRPr lang="es-ES_tradnl" altLang="es-MX" sz="800" b="1" i="1" dirty="0">
              <a:solidFill>
                <a:srgbClr val="F79646"/>
              </a:solidFill>
              <a:cs typeface="Tahoma" panose="020B0604030504040204" pitchFamily="34" charset="0"/>
            </a:endParaRPr>
          </a:p>
          <a:p>
            <a:pPr eaLnBrk="1" hangingPunct="1">
              <a:buFontTx/>
              <a:buAutoNum type="arabicPeriod"/>
            </a:pPr>
            <a:endParaRPr lang="es-ES_tradnl" altLang="es-MX" sz="800" b="1" i="1" dirty="0">
              <a:solidFill>
                <a:srgbClr val="F79646"/>
              </a:solidFill>
              <a:cs typeface="Tahoma" panose="020B0604030504040204" pitchFamily="34" charset="0"/>
            </a:endParaRPr>
          </a:p>
          <a:p>
            <a:pPr eaLnBrk="1" hangingPunct="1">
              <a:buFontTx/>
              <a:buAutoNum type="arabicPeriod"/>
            </a:pPr>
            <a:endParaRPr lang="es-ES_tradnl" altLang="es-MX" sz="800" b="1" i="1" dirty="0">
              <a:solidFill>
                <a:srgbClr val="F79646"/>
              </a:solidFill>
              <a:latin typeface="Arial" panose="020B0604020202020204" pitchFamily="34" charset="0"/>
            </a:endParaRPr>
          </a:p>
        </p:txBody>
      </p:sp>
      <p:sp>
        <p:nvSpPr>
          <p:cNvPr id="5" name="CuadroTexto 4"/>
          <p:cNvSpPr txBox="1"/>
          <p:nvPr/>
        </p:nvSpPr>
        <p:spPr>
          <a:xfrm>
            <a:off x="5035904" y="777359"/>
            <a:ext cx="3317129" cy="338554"/>
          </a:xfrm>
          <a:prstGeom prst="rect">
            <a:avLst/>
          </a:prstGeom>
          <a:noFill/>
        </p:spPr>
        <p:txBody>
          <a:bodyPr wrap="square" rtlCol="0">
            <a:spAutoFit/>
          </a:bodyPr>
          <a:lstStyle/>
          <a:p>
            <a:r>
              <a:rPr lang="es-ES" sz="1600" b="1" dirty="0" smtClean="0">
                <a:latin typeface="Arial"/>
                <a:cs typeface="Arial"/>
              </a:rPr>
              <a:t>CONTENIDO DEL MATERIAL </a:t>
            </a:r>
            <a:endParaRPr lang="es-ES" sz="1600" b="1" dirty="0">
              <a:latin typeface="Arial"/>
              <a:cs typeface="Arial"/>
            </a:endParaRPr>
          </a:p>
        </p:txBody>
      </p:sp>
      <p:sp>
        <p:nvSpPr>
          <p:cNvPr id="8"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7" name="Imagen 6"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9" name="Text Box 6"/>
          <p:cNvSpPr txBox="1">
            <a:spLocks noChangeArrowheads="1"/>
          </p:cNvSpPr>
          <p:nvPr/>
        </p:nvSpPr>
        <p:spPr bwMode="auto">
          <a:xfrm>
            <a:off x="6025919" y="173204"/>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1800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4" name="Rectángulo 3"/>
          <p:cNvSpPr/>
          <p:nvPr/>
        </p:nvSpPr>
        <p:spPr>
          <a:xfrm>
            <a:off x="556708" y="1191624"/>
            <a:ext cx="8030584" cy="4650825"/>
          </a:xfrm>
          <a:prstGeom prst="rect">
            <a:avLst/>
          </a:prstGeom>
        </p:spPr>
        <p:txBody>
          <a:bodyPr wrap="square">
            <a:spAutoFit/>
          </a:bodyPr>
          <a:lstStyle/>
          <a:p>
            <a:pPr algn="just"/>
            <a:r>
              <a:rPr lang="es-ES_tradnl" sz="1200" b="1" dirty="0" err="1">
                <a:latin typeface="Arial" panose="020B0604020202020204" pitchFamily="34" charset="0"/>
                <a:cs typeface="Arial" panose="020B0604020202020204" pitchFamily="34" charset="0"/>
              </a:rPr>
              <a:t>Mondelo</a:t>
            </a:r>
            <a:r>
              <a:rPr lang="es-ES_tradnl" sz="1200" b="1" dirty="0">
                <a:latin typeface="Arial" panose="020B0604020202020204" pitchFamily="34" charset="0"/>
                <a:cs typeface="Arial" panose="020B0604020202020204" pitchFamily="34" charset="0"/>
              </a:rPr>
              <a:t>, P. </a:t>
            </a:r>
            <a:r>
              <a:rPr lang="es-ES_tradnl" sz="1200" b="1" dirty="0" smtClean="0">
                <a:latin typeface="Arial" panose="020B0604020202020204" pitchFamily="34" charset="0"/>
                <a:cs typeface="Arial" panose="020B0604020202020204" pitchFamily="34" charset="0"/>
              </a:rPr>
              <a:t>R</a:t>
            </a:r>
            <a:r>
              <a:rPr lang="es-ES_tradnl" sz="1200" b="1" dirty="0">
                <a:latin typeface="Arial" panose="020B0604020202020204" pitchFamily="34" charset="0"/>
                <a:cs typeface="Arial" panose="020B0604020202020204" pitchFamily="34" charset="0"/>
              </a:rPr>
              <a:t> </a:t>
            </a:r>
            <a:r>
              <a:rPr lang="es-ES_tradnl" sz="1200" b="1" dirty="0" err="1" smtClean="0">
                <a:latin typeface="Arial" panose="020B0604020202020204" pitchFamily="34" charset="0"/>
                <a:cs typeface="Arial" panose="020B0604020202020204" pitchFamily="34" charset="0"/>
              </a:rPr>
              <a:t>Barrau</a:t>
            </a:r>
            <a:r>
              <a:rPr lang="es-ES_tradnl" sz="1200" b="1" dirty="0" smtClean="0">
                <a:latin typeface="Arial" panose="020B0604020202020204" pitchFamily="34" charset="0"/>
                <a:cs typeface="Arial" panose="020B0604020202020204" pitchFamily="34" charset="0"/>
              </a:rPr>
              <a:t>, P.(1994) </a:t>
            </a:r>
            <a:r>
              <a:rPr lang="es-ES_tradnl" sz="1200" dirty="0" smtClean="0">
                <a:latin typeface="Arial" panose="020B0604020202020204" pitchFamily="34" charset="0"/>
                <a:cs typeface="Arial" panose="020B0604020202020204" pitchFamily="34" charset="0"/>
              </a:rPr>
              <a:t>Ergonomía 1 Fundamentos </a:t>
            </a:r>
            <a:r>
              <a:rPr lang="es-ES_tradnl" sz="1200" dirty="0">
                <a:latin typeface="Arial" panose="020B0604020202020204" pitchFamily="34" charset="0"/>
                <a:cs typeface="Arial" panose="020B0604020202020204" pitchFamily="34" charset="0"/>
              </a:rPr>
              <a:t>). </a:t>
            </a:r>
            <a:r>
              <a:rPr lang="es-ES_tradnl" sz="1200" dirty="0" err="1">
                <a:latin typeface="Arial" panose="020B0604020202020204" pitchFamily="34" charset="0"/>
                <a:cs typeface="Arial" panose="020B0604020202020204" pitchFamily="34" charset="0"/>
              </a:rPr>
              <a:t>Universitat</a:t>
            </a:r>
            <a:r>
              <a:rPr lang="es-ES_tradnl" sz="1200" dirty="0">
                <a:latin typeface="Arial" panose="020B0604020202020204" pitchFamily="34" charset="0"/>
                <a:cs typeface="Arial" panose="020B0604020202020204" pitchFamily="34" charset="0"/>
              </a:rPr>
              <a:t> </a:t>
            </a:r>
            <a:r>
              <a:rPr lang="es-ES_tradnl" sz="1200" dirty="0" err="1">
                <a:latin typeface="Arial" panose="020B0604020202020204" pitchFamily="34" charset="0"/>
                <a:cs typeface="Arial" panose="020B0604020202020204" pitchFamily="34" charset="0"/>
              </a:rPr>
              <a:t>Politecnica</a:t>
            </a:r>
            <a:r>
              <a:rPr lang="es-ES_tradnl" sz="1200" dirty="0">
                <a:latin typeface="Arial" panose="020B0604020202020204" pitchFamily="34" charset="0"/>
                <a:cs typeface="Arial" panose="020B0604020202020204" pitchFamily="34" charset="0"/>
              </a:rPr>
              <a:t> de Catalunya. Iniciativa Digital </a:t>
            </a:r>
            <a:r>
              <a:rPr lang="es-ES_tradnl" sz="1200" dirty="0" err="1">
                <a:latin typeface="Arial" panose="020B0604020202020204" pitchFamily="34" charset="0"/>
                <a:cs typeface="Arial" panose="020B0604020202020204" pitchFamily="34" charset="0"/>
              </a:rPr>
              <a:t>Politecnica</a:t>
            </a:r>
            <a:endParaRPr lang="es-ES_tradnl" sz="1200" b="1" dirty="0" smtClean="0">
              <a:latin typeface="Arial" panose="020B0604020202020204" pitchFamily="34" charset="0"/>
              <a:cs typeface="Arial" panose="020B0604020202020204" pitchFamily="34" charset="0"/>
            </a:endParaRPr>
          </a:p>
          <a:p>
            <a:pPr algn="just"/>
            <a:endParaRPr lang="es-ES_tradnl" sz="1200" b="1" dirty="0">
              <a:latin typeface="Arial" panose="020B0604020202020204" pitchFamily="34" charset="0"/>
              <a:cs typeface="Arial" panose="020B0604020202020204" pitchFamily="34" charset="0"/>
            </a:endParaRPr>
          </a:p>
          <a:p>
            <a:pPr algn="just"/>
            <a:r>
              <a:rPr lang="es-ES_tradnl" sz="1200" b="1" dirty="0" err="1" smtClean="0">
                <a:latin typeface="Arial" panose="020B0604020202020204" pitchFamily="34" charset="0"/>
                <a:cs typeface="Arial" panose="020B0604020202020204" pitchFamily="34" charset="0"/>
              </a:rPr>
              <a:t>Mondelo</a:t>
            </a:r>
            <a:r>
              <a:rPr lang="es-ES_tradnl" sz="1200" b="1" dirty="0">
                <a:latin typeface="Arial" panose="020B0604020202020204" pitchFamily="34" charset="0"/>
                <a:cs typeface="Arial" panose="020B0604020202020204" pitchFamily="34" charset="0"/>
              </a:rPr>
              <a:t>, P. R., Torada, E. G., </a:t>
            </a:r>
            <a:r>
              <a:rPr lang="es-ES_tradnl" sz="1200" b="1" dirty="0" err="1">
                <a:latin typeface="Arial" panose="020B0604020202020204" pitchFamily="34" charset="0"/>
                <a:cs typeface="Arial" panose="020B0604020202020204" pitchFamily="34" charset="0"/>
              </a:rPr>
              <a:t>Vilella</a:t>
            </a:r>
            <a:r>
              <a:rPr lang="es-ES_tradnl" sz="1200" b="1" dirty="0">
                <a:latin typeface="Arial" panose="020B0604020202020204" pitchFamily="34" charset="0"/>
                <a:cs typeface="Arial" panose="020B0604020202020204" pitchFamily="34" charset="0"/>
              </a:rPr>
              <a:t>, E. C., </a:t>
            </a:r>
            <a:r>
              <a:rPr lang="es-ES_tradnl" sz="1200" b="1" dirty="0" err="1">
                <a:latin typeface="Arial" panose="020B0604020202020204" pitchFamily="34" charset="0"/>
                <a:cs typeface="Arial" panose="020B0604020202020204" pitchFamily="34" charset="0"/>
              </a:rPr>
              <a:t>Úriz</a:t>
            </a:r>
            <a:r>
              <a:rPr lang="es-ES_tradnl" sz="1200" b="1" dirty="0">
                <a:latin typeface="Arial" panose="020B0604020202020204" pitchFamily="34" charset="0"/>
                <a:cs typeface="Arial" panose="020B0604020202020204" pitchFamily="34" charset="0"/>
              </a:rPr>
              <a:t>, S. C., &amp; </a:t>
            </a:r>
            <a:r>
              <a:rPr lang="es-ES_tradnl" sz="1200" b="1" dirty="0" err="1">
                <a:latin typeface="Arial" panose="020B0604020202020204" pitchFamily="34" charset="0"/>
                <a:cs typeface="Arial" panose="020B0604020202020204" pitchFamily="34" charset="0"/>
              </a:rPr>
              <a:t>Lacambra</a:t>
            </a:r>
            <a:r>
              <a:rPr lang="es-ES_tradnl" sz="1200" b="1" dirty="0">
                <a:latin typeface="Arial" panose="020B0604020202020204" pitchFamily="34" charset="0"/>
                <a:cs typeface="Arial" panose="020B0604020202020204" pitchFamily="34" charset="0"/>
              </a:rPr>
              <a:t>, E. B. </a:t>
            </a:r>
            <a:r>
              <a:rPr lang="es-ES_tradnl" sz="1200" dirty="0">
                <a:latin typeface="Arial" panose="020B0604020202020204" pitchFamily="34" charset="0"/>
                <a:cs typeface="Arial" panose="020B0604020202020204" pitchFamily="34" charset="0"/>
              </a:rPr>
              <a:t>(2004). Ergonomía 2: confort y estrés térmico (Vol. 2). </a:t>
            </a:r>
            <a:r>
              <a:rPr lang="es-ES_tradnl" sz="1200" dirty="0" err="1">
                <a:latin typeface="Arial" panose="020B0604020202020204" pitchFamily="34" charset="0"/>
                <a:cs typeface="Arial" panose="020B0604020202020204" pitchFamily="34" charset="0"/>
              </a:rPr>
              <a:t>Universitat</a:t>
            </a:r>
            <a:r>
              <a:rPr lang="es-ES_tradnl" sz="1200" dirty="0">
                <a:latin typeface="Arial" panose="020B0604020202020204" pitchFamily="34" charset="0"/>
                <a:cs typeface="Arial" panose="020B0604020202020204" pitchFamily="34" charset="0"/>
              </a:rPr>
              <a:t> </a:t>
            </a:r>
            <a:r>
              <a:rPr lang="es-ES_tradnl" sz="1200" dirty="0" err="1">
                <a:latin typeface="Arial" panose="020B0604020202020204" pitchFamily="34" charset="0"/>
                <a:cs typeface="Arial" panose="020B0604020202020204" pitchFamily="34" charset="0"/>
              </a:rPr>
              <a:t>Politecnica</a:t>
            </a:r>
            <a:r>
              <a:rPr lang="es-ES_tradnl" sz="1200" dirty="0">
                <a:latin typeface="Arial" panose="020B0604020202020204" pitchFamily="34" charset="0"/>
                <a:cs typeface="Arial" panose="020B0604020202020204" pitchFamily="34" charset="0"/>
              </a:rPr>
              <a:t> de Catalunya. Iniciativa Digital </a:t>
            </a:r>
            <a:r>
              <a:rPr lang="es-ES_tradnl" sz="1200" dirty="0" err="1">
                <a:latin typeface="Arial" panose="020B0604020202020204" pitchFamily="34" charset="0"/>
                <a:cs typeface="Arial" panose="020B0604020202020204" pitchFamily="34" charset="0"/>
              </a:rPr>
              <a:t>Politecnica</a:t>
            </a:r>
            <a:r>
              <a:rPr lang="es-ES_tradnl" sz="1200" dirty="0">
                <a:latin typeface="Arial" panose="020B0604020202020204" pitchFamily="34" charset="0"/>
                <a:cs typeface="Arial" panose="020B0604020202020204" pitchFamily="34" charset="0"/>
              </a:rPr>
              <a:t>.</a:t>
            </a:r>
            <a:endParaRPr lang="es-ES" sz="1200" dirty="0">
              <a:latin typeface="Arial" panose="020B0604020202020204" pitchFamily="34" charset="0"/>
              <a:cs typeface="Arial" panose="020B0604020202020204" pitchFamily="34" charset="0"/>
            </a:endParaRPr>
          </a:p>
          <a:p>
            <a:pPr algn="just"/>
            <a:endParaRPr lang="es-MX" sz="1200" b="1" dirty="0" smtClean="0">
              <a:latin typeface="Arial" panose="020B0604020202020204" pitchFamily="34" charset="0"/>
              <a:cs typeface="Arial" panose="020B0604020202020204" pitchFamily="34" charset="0"/>
            </a:endParaRPr>
          </a:p>
          <a:p>
            <a:pPr algn="just"/>
            <a:r>
              <a:rPr lang="es-MX" sz="1200" b="1" dirty="0" err="1" smtClean="0">
                <a:latin typeface="Arial" panose="020B0604020202020204" pitchFamily="34" charset="0"/>
                <a:cs typeface="Arial" panose="020B0604020202020204" pitchFamily="34" charset="0"/>
              </a:rPr>
              <a:t>Mondelo</a:t>
            </a:r>
            <a:r>
              <a:rPr lang="es-MX" sz="1200" b="1" dirty="0">
                <a:latin typeface="Arial" panose="020B0604020202020204" pitchFamily="34" charset="0"/>
                <a:cs typeface="Arial" panose="020B0604020202020204" pitchFamily="34" charset="0"/>
              </a:rPr>
              <a:t>, P.R. Torada, E.G</a:t>
            </a:r>
            <a:r>
              <a:rPr lang="es-MX" sz="1200" dirty="0">
                <a:latin typeface="Arial" panose="020B0604020202020204" pitchFamily="34" charset="0"/>
                <a:cs typeface="Arial" panose="020B0604020202020204" pitchFamily="34" charset="0"/>
              </a:rPr>
              <a:t>. (2000). Ergonomía 3. Barcelona España: </a:t>
            </a:r>
            <a:r>
              <a:rPr lang="es-MX" sz="1200" dirty="0" err="1" smtClean="0">
                <a:latin typeface="Arial" panose="020B0604020202020204" pitchFamily="34" charset="0"/>
                <a:cs typeface="Arial" panose="020B0604020202020204" pitchFamily="34" charset="0"/>
              </a:rPr>
              <a:t>Alfaomega</a:t>
            </a:r>
            <a:r>
              <a:rPr lang="es-MX" sz="1200" dirty="0" smtClean="0">
                <a:latin typeface="Arial" panose="020B0604020202020204" pitchFamily="34" charset="0"/>
                <a:cs typeface="Arial" panose="020B0604020202020204" pitchFamily="34" charset="0"/>
              </a:rPr>
              <a:t>. 3</a:t>
            </a:r>
            <a:r>
              <a:rPr lang="es-MX" sz="1200" dirty="0">
                <a:latin typeface="Arial" panose="020B0604020202020204" pitchFamily="34" charset="0"/>
                <a:cs typeface="Arial" panose="020B0604020202020204" pitchFamily="34" charset="0"/>
              </a:rPr>
              <a:t>. Introducción al estudio del trabajo. (1998) Ginebra Suiza: Oficina Internacional del </a:t>
            </a:r>
            <a:r>
              <a:rPr lang="es-MX" sz="1200" dirty="0" smtClean="0">
                <a:latin typeface="Arial" panose="020B0604020202020204" pitchFamily="34" charset="0"/>
                <a:cs typeface="Arial" panose="020B0604020202020204" pitchFamily="34" charset="0"/>
              </a:rPr>
              <a:t>Trabajo.</a:t>
            </a:r>
          </a:p>
          <a:p>
            <a:pPr algn="just"/>
            <a:endParaRPr lang="es-ES_tradnl" sz="1200" dirty="0" smtClean="0">
              <a:latin typeface="Arial" panose="020B0604020202020204" pitchFamily="34" charset="0"/>
              <a:cs typeface="Arial" panose="020B0604020202020204" pitchFamily="34" charset="0"/>
            </a:endParaRPr>
          </a:p>
          <a:p>
            <a:pPr algn="just">
              <a:lnSpc>
                <a:spcPct val="120000"/>
              </a:lnSpc>
            </a:pPr>
            <a:r>
              <a:rPr lang="es-MX" sz="1200" b="1" dirty="0" smtClean="0">
                <a:latin typeface="Arial" panose="020B0604020202020204" pitchFamily="34" charset="0"/>
                <a:cs typeface="Arial" panose="020B0604020202020204" pitchFamily="34" charset="0"/>
              </a:rPr>
              <a:t>Asistencia </a:t>
            </a:r>
            <a:r>
              <a:rPr lang="es-MX" sz="1200" b="1" dirty="0">
                <a:latin typeface="Arial" panose="020B0604020202020204" pitchFamily="34" charset="0"/>
                <a:cs typeface="Arial" panose="020B0604020202020204" pitchFamily="34" charset="0"/>
              </a:rPr>
              <a:t>Sanitaria Económica para Empleados y Obreros </a:t>
            </a:r>
            <a:r>
              <a:rPr lang="es-ES_tradnl" sz="1200" b="1" dirty="0" smtClean="0">
                <a:latin typeface="Arial" panose="020B0604020202020204" pitchFamily="34" charset="0"/>
                <a:cs typeface="Arial" panose="020B0604020202020204" pitchFamily="34" charset="0"/>
              </a:rPr>
              <a:t>ASEPEYO </a:t>
            </a:r>
            <a:r>
              <a:rPr lang="es-ES_tradnl" sz="1200" dirty="0" smtClean="0">
                <a:latin typeface="Arial" panose="020B0604020202020204" pitchFamily="34" charset="0"/>
                <a:cs typeface="Arial" panose="020B0604020202020204" pitchFamily="34" charset="0"/>
              </a:rPr>
              <a:t>(</a:t>
            </a:r>
            <a:r>
              <a:rPr lang="es-ES_tradnl" sz="1200" dirty="0">
                <a:latin typeface="Arial" panose="020B0604020202020204" pitchFamily="34" charset="0"/>
                <a:cs typeface="Arial" panose="020B0604020202020204" pitchFamily="34" charset="0"/>
              </a:rPr>
              <a:t>2005), Confort Térmico. Ficha Técnica FT- 4. Confort </a:t>
            </a:r>
            <a:endParaRPr lang="es-MX" sz="1200" b="1" dirty="0">
              <a:latin typeface="Arial" panose="020B0604020202020204" pitchFamily="34" charset="0"/>
              <a:cs typeface="Arial" panose="020B0604020202020204" pitchFamily="34" charset="0"/>
            </a:endParaRPr>
          </a:p>
          <a:p>
            <a:pPr algn="just">
              <a:lnSpc>
                <a:spcPct val="120000"/>
              </a:lnSpc>
            </a:pPr>
            <a:endParaRPr lang="es-ES_tradnl" sz="1200" b="1" dirty="0">
              <a:latin typeface="Arial" panose="020B0604020202020204" pitchFamily="34" charset="0"/>
              <a:cs typeface="Arial" panose="020B0604020202020204" pitchFamily="34" charset="0"/>
            </a:endParaRPr>
          </a:p>
          <a:p>
            <a:pPr algn="just">
              <a:lnSpc>
                <a:spcPct val="120000"/>
              </a:lnSpc>
            </a:pPr>
            <a:r>
              <a:rPr lang="es-MX" sz="1200" b="1" dirty="0">
                <a:latin typeface="Arial" panose="020B0604020202020204" pitchFamily="34" charset="0"/>
                <a:cs typeface="Arial" panose="020B0604020202020204" pitchFamily="34" charset="0"/>
              </a:rPr>
              <a:t>López Grau, J. E., Sarmiento Oliveros, F. A., &amp; </a:t>
            </a:r>
            <a:r>
              <a:rPr lang="es-MX" sz="1200" b="1" dirty="0" err="1">
                <a:latin typeface="Arial" panose="020B0604020202020204" pitchFamily="34" charset="0"/>
                <a:cs typeface="Arial" panose="020B0604020202020204" pitchFamily="34" charset="0"/>
              </a:rPr>
              <a:t>Mouthon</a:t>
            </a:r>
            <a:r>
              <a:rPr lang="es-MX" sz="1200" b="1" dirty="0">
                <a:latin typeface="Arial" panose="020B0604020202020204" pitchFamily="34" charset="0"/>
                <a:cs typeface="Arial" panose="020B0604020202020204" pitchFamily="34" charset="0"/>
              </a:rPr>
              <a:t> Bello, J. D. </a:t>
            </a:r>
            <a:r>
              <a:rPr lang="es-MX" sz="1200" dirty="0">
                <a:latin typeface="Arial" panose="020B0604020202020204" pitchFamily="34" charset="0"/>
                <a:cs typeface="Arial" panose="020B0604020202020204" pitchFamily="34" charset="0"/>
              </a:rPr>
              <a:t>(2016). </a:t>
            </a:r>
            <a:r>
              <a:rPr lang="es-MX" sz="1200" i="1" dirty="0">
                <a:latin typeface="Arial" panose="020B0604020202020204" pitchFamily="34" charset="0"/>
                <a:cs typeface="Arial" panose="020B0604020202020204" pitchFamily="34" charset="0"/>
              </a:rPr>
              <a:t>Evaluación del comportamiento térmico de una vis, como herramienta para la optimización del diseño teniendo en cuenta los factores bioclimáticos y el confort de los ocupantes</a:t>
            </a:r>
            <a:r>
              <a:rPr lang="es-MX" sz="1200" dirty="0">
                <a:latin typeface="Arial" panose="020B0604020202020204" pitchFamily="34" charset="0"/>
                <a:cs typeface="Arial" panose="020B0604020202020204" pitchFamily="34" charset="0"/>
              </a:rPr>
              <a:t> (Doctoral </a:t>
            </a:r>
            <a:r>
              <a:rPr lang="es-MX" sz="1200" dirty="0" err="1">
                <a:latin typeface="Arial" panose="020B0604020202020204" pitchFamily="34" charset="0"/>
                <a:cs typeface="Arial" panose="020B0604020202020204" pitchFamily="34" charset="0"/>
              </a:rPr>
              <a:t>dissertation</a:t>
            </a:r>
            <a:r>
              <a:rPr lang="es-MX" sz="1200" dirty="0">
                <a:latin typeface="Arial" panose="020B0604020202020204" pitchFamily="34" charset="0"/>
                <a:cs typeface="Arial" panose="020B0604020202020204" pitchFamily="34" charset="0"/>
              </a:rPr>
              <a:t>, Universidad de Cartagena</a:t>
            </a:r>
            <a:r>
              <a:rPr lang="es-MX" sz="1200" dirty="0" smtClean="0">
                <a:latin typeface="Arial" panose="020B0604020202020204" pitchFamily="34" charset="0"/>
                <a:cs typeface="Arial" panose="020B0604020202020204" pitchFamily="34" charset="0"/>
              </a:rPr>
              <a:t>).</a:t>
            </a:r>
          </a:p>
          <a:p>
            <a:pPr algn="just">
              <a:lnSpc>
                <a:spcPct val="120000"/>
              </a:lnSpc>
            </a:pPr>
            <a:endParaRPr lang="es-ES_tradnl" sz="1200" b="1" dirty="0" smtClean="0">
              <a:latin typeface="Arial" panose="020B0604020202020204" pitchFamily="34" charset="0"/>
              <a:cs typeface="Arial" panose="020B0604020202020204" pitchFamily="34" charset="0"/>
            </a:endParaRPr>
          </a:p>
          <a:p>
            <a:pPr algn="just">
              <a:lnSpc>
                <a:spcPct val="120000"/>
              </a:lnSpc>
            </a:pPr>
            <a:r>
              <a:rPr lang="es-ES_tradnl" sz="1200" b="1" dirty="0" smtClean="0">
                <a:latin typeface="Arial" panose="020B0604020202020204" pitchFamily="34" charset="0"/>
                <a:cs typeface="Arial" panose="020B0604020202020204" pitchFamily="34" charset="0"/>
              </a:rPr>
              <a:t>Organización </a:t>
            </a:r>
            <a:r>
              <a:rPr lang="es-ES_tradnl" sz="1200" b="1" dirty="0">
                <a:latin typeface="Arial" panose="020B0604020202020204" pitchFamily="34" charset="0"/>
                <a:cs typeface="Arial" panose="020B0604020202020204" pitchFamily="34" charset="0"/>
              </a:rPr>
              <a:t>Internacional del Trabajo OIT </a:t>
            </a:r>
            <a:r>
              <a:rPr lang="es-ES_tradnl" sz="1200" dirty="0">
                <a:latin typeface="Arial" panose="020B0604020202020204" pitchFamily="34" charset="0"/>
                <a:cs typeface="Arial" panose="020B0604020202020204" pitchFamily="34" charset="0"/>
              </a:rPr>
              <a:t>(</a:t>
            </a:r>
            <a:r>
              <a:rPr lang="es-ES_tradnl" sz="1200" dirty="0" smtClean="0">
                <a:latin typeface="Arial" panose="020B0604020202020204" pitchFamily="34" charset="0"/>
                <a:cs typeface="Arial" panose="020B0604020202020204" pitchFamily="34" charset="0"/>
              </a:rPr>
              <a:t>2001)doc.pdf.. </a:t>
            </a:r>
            <a:endParaRPr lang="es-MX" sz="1200" dirty="0">
              <a:latin typeface="Arial" panose="020B0604020202020204" pitchFamily="34" charset="0"/>
              <a:cs typeface="Arial" panose="020B0604020202020204" pitchFamily="34" charset="0"/>
            </a:endParaRPr>
          </a:p>
          <a:p>
            <a:pPr algn="just"/>
            <a:endParaRPr lang="en-US" sz="1200" dirty="0" smtClean="0">
              <a:latin typeface="Arial" panose="020B0604020202020204" pitchFamily="34" charset="0"/>
              <a:cs typeface="Arial" panose="020B0604020202020204" pitchFamily="34" charset="0"/>
            </a:endParaRPr>
          </a:p>
          <a:p>
            <a:pPr algn="just"/>
            <a:r>
              <a:rPr lang="en-US" sz="1200" b="1" dirty="0" smtClean="0">
                <a:latin typeface="Arial" panose="020B0604020202020204" pitchFamily="34" charset="0"/>
                <a:cs typeface="Arial" panose="020B0604020202020204" pitchFamily="34" charset="0"/>
              </a:rPr>
              <a:t>ASHRAE</a:t>
            </a:r>
            <a:r>
              <a:rPr lang="en-US" sz="1200" b="1" dirty="0">
                <a:latin typeface="Arial" panose="020B0604020202020204" pitchFamily="34" charset="0"/>
                <a:cs typeface="Arial" panose="020B0604020202020204" pitchFamily="34" charset="0"/>
              </a:rPr>
              <a:t>. (2005). </a:t>
            </a:r>
            <a:r>
              <a:rPr lang="en-US" sz="1200" dirty="0">
                <a:latin typeface="Arial" panose="020B0604020202020204" pitchFamily="34" charset="0"/>
                <a:cs typeface="Arial" panose="020B0604020202020204" pitchFamily="34" charset="0"/>
              </a:rPr>
              <a:t>Fundamentals Handbook Chapter 7: Sound and vibration</a:t>
            </a:r>
            <a:r>
              <a:rPr lang="en-US" sz="1200" dirty="0" smtClean="0">
                <a:latin typeface="Arial" panose="020B0604020202020204" pitchFamily="34" charset="0"/>
                <a:cs typeface="Arial" panose="020B0604020202020204" pitchFamily="34" charset="0"/>
              </a:rPr>
              <a:t>.</a:t>
            </a:r>
          </a:p>
          <a:p>
            <a:pPr algn="just"/>
            <a:endParaRPr lang="en-US" sz="1200" dirty="0" smtClean="0">
              <a:latin typeface="Arial" panose="020B0604020202020204" pitchFamily="34" charset="0"/>
              <a:cs typeface="Arial" panose="020B0604020202020204" pitchFamily="34" charset="0"/>
            </a:endParaRPr>
          </a:p>
          <a:p>
            <a:pPr algn="just"/>
            <a:r>
              <a:rPr lang="pt-BR" sz="1200" b="1" dirty="0" err="1">
                <a:latin typeface="Arial" panose="020B0604020202020204" pitchFamily="34" charset="0"/>
                <a:cs typeface="Arial" panose="020B0604020202020204" pitchFamily="34" charset="0"/>
              </a:rPr>
              <a:t>Hoelzel</a:t>
            </a:r>
            <a:r>
              <a:rPr lang="pt-BR" sz="1200" b="1" dirty="0">
                <a:latin typeface="Arial" panose="020B0604020202020204" pitchFamily="34" charset="0"/>
                <a:cs typeface="Arial" panose="020B0604020202020204" pitchFamily="34" charset="0"/>
              </a:rPr>
              <a:t>, C. G. M</a:t>
            </a:r>
            <a:r>
              <a:rPr lang="pt-BR" sz="1200" dirty="0">
                <a:latin typeface="Arial" panose="020B0604020202020204" pitchFamily="34" charset="0"/>
                <a:cs typeface="Arial" panose="020B0604020202020204" pitchFamily="34" charset="0"/>
              </a:rPr>
              <a:t>. (2004). Design ergonômico de interfaces gráficas humano-computador: um modelo de processo.</a:t>
            </a:r>
            <a:endParaRPr lang="en-US" sz="1200" dirty="0">
              <a:latin typeface="Arial" panose="020B0604020202020204" pitchFamily="34" charset="0"/>
              <a:cs typeface="Arial" panose="020B0604020202020204" pitchFamily="34" charset="0"/>
            </a:endParaRPr>
          </a:p>
          <a:p>
            <a:pPr algn="just"/>
            <a:endParaRPr lang="es-MX" sz="1200" dirty="0">
              <a:latin typeface="Arial" panose="020B0604020202020204" pitchFamily="34" charset="0"/>
              <a:cs typeface="Arial" panose="020B0604020202020204" pitchFamily="34" charset="0"/>
            </a:endParaRPr>
          </a:p>
          <a:p>
            <a:pPr algn="just">
              <a:lnSpc>
                <a:spcPct val="120000"/>
              </a:lnSpc>
            </a:pPr>
            <a:endParaRPr lang="es-MX" sz="1200" dirty="0"/>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4669693" y="2139461"/>
            <a:ext cx="4038738" cy="2569308"/>
          </a:xfrm>
          <a:prstGeom prst="rect">
            <a:avLst/>
          </a:prstGeom>
        </p:spPr>
      </p:pic>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4" name="Rectángulo 1"/>
          <p:cNvSpPr>
            <a:spLocks noChangeArrowheads="1"/>
          </p:cNvSpPr>
          <p:nvPr/>
        </p:nvSpPr>
        <p:spPr bwMode="auto">
          <a:xfrm>
            <a:off x="775313" y="1007424"/>
            <a:ext cx="3845532" cy="41365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marL="0" indent="0" eaLnBrk="1" hangingPunct="1"/>
            <a:endParaRPr lang="es-ES_tradnl" altLang="es-MX" sz="1400" b="1" i="1" dirty="0" smtClean="0">
              <a:latin typeface="Arial" panose="020B0604020202020204" pitchFamily="34" charset="0"/>
            </a:endParaRPr>
          </a:p>
          <a:p>
            <a:pPr marL="0" indent="0" eaLnBrk="1" hangingPunct="1"/>
            <a:endParaRPr lang="es-ES_tradnl" altLang="es-MX" sz="1600" b="1" dirty="0">
              <a:latin typeface="Arial" panose="020B0604020202020204" pitchFamily="34" charset="0"/>
            </a:endParaRPr>
          </a:p>
          <a:p>
            <a:pPr marL="0" indent="0" eaLnBrk="1" hangingPunct="1"/>
            <a:r>
              <a:rPr lang="es-ES_tradnl" altLang="es-MX" sz="1800" b="1" dirty="0" smtClean="0">
                <a:latin typeface="Arial" panose="020B0604020202020204" pitchFamily="34" charset="0"/>
              </a:rPr>
              <a:t>1.1 Organización Internacional del Trabajo </a:t>
            </a:r>
          </a:p>
          <a:p>
            <a:pPr marL="0" indent="0" eaLnBrk="1" hangingPunct="1"/>
            <a:endParaRPr lang="es-ES_tradnl" altLang="es-MX" sz="1400" b="1" i="1" dirty="0">
              <a:latin typeface="Arial" panose="020B0604020202020204" pitchFamily="34" charset="0"/>
            </a:endParaRPr>
          </a:p>
          <a:p>
            <a:pPr marL="0" indent="0" eaLnBrk="1" hangingPunct="1">
              <a:lnSpc>
                <a:spcPct val="130000"/>
              </a:lnSpc>
            </a:pPr>
            <a:endParaRPr lang="es-ES_tradnl" altLang="es-MX" sz="1400" b="1" i="1" dirty="0">
              <a:latin typeface="Arial" panose="020B0604020202020204" pitchFamily="34" charset="0"/>
            </a:endParaRPr>
          </a:p>
          <a:p>
            <a:pPr eaLnBrk="1" hangingPunct="1">
              <a:lnSpc>
                <a:spcPct val="130000"/>
              </a:lnSpc>
            </a:pPr>
            <a:endParaRPr lang="es-ES_tradnl" altLang="es-MX" sz="1400" b="1" i="1" dirty="0">
              <a:latin typeface="Arial" panose="020B0604020202020204" pitchFamily="34" charset="0"/>
            </a:endParaRPr>
          </a:p>
          <a:p>
            <a:pPr eaLnBrk="1" hangingPunct="1">
              <a:lnSpc>
                <a:spcPct val="130000"/>
              </a:lnSpc>
            </a:pPr>
            <a:endParaRPr lang="es-ES_tradnl" altLang="es-MX" sz="1400" b="1" i="1" dirty="0" smtClean="0">
              <a:latin typeface="Arial" panose="020B0604020202020204" pitchFamily="34" charset="0"/>
            </a:endParaRPr>
          </a:p>
          <a:p>
            <a:pPr eaLnBrk="1" hangingPunct="1">
              <a:lnSpc>
                <a:spcPct val="130000"/>
              </a:lnSpc>
            </a:pPr>
            <a:r>
              <a:rPr lang="es-ES_tradnl" altLang="es-MX" sz="1400" b="1" i="1" dirty="0">
                <a:latin typeface="Arial" panose="020B0604020202020204" pitchFamily="34" charset="0"/>
                <a:cs typeface="Tahoma" panose="020B0604030504040204" pitchFamily="34" charset="0"/>
              </a:rPr>
              <a:t> </a:t>
            </a:r>
            <a:endParaRPr lang="es-ES_tradnl" altLang="es-MX" sz="1400" b="1" i="1" dirty="0" smtClean="0">
              <a:latin typeface="Arial" panose="020B0604020202020204" pitchFamily="34" charset="0"/>
              <a:cs typeface="Tahoma" panose="020B0604030504040204" pitchFamily="34" charset="0"/>
            </a:endParaRPr>
          </a:p>
          <a:p>
            <a:pPr eaLnBrk="1" hangingPunct="1">
              <a:lnSpc>
                <a:spcPct val="130000"/>
              </a:lnSpc>
            </a:pPr>
            <a:endParaRPr lang="es-ES_tradnl" altLang="es-MX" sz="2000" b="1" i="1" dirty="0" smtClean="0">
              <a:latin typeface="Arial" panose="020B0604020202020204" pitchFamily="34" charset="0"/>
              <a:cs typeface="Tahoma" panose="020B0604030504040204" pitchFamily="34" charset="0"/>
            </a:endParaRPr>
          </a:p>
          <a:p>
            <a:pPr eaLnBrk="1" hangingPunct="1"/>
            <a:endParaRPr lang="es-ES_tradnl" altLang="es-MX" sz="2000" b="1" i="1" dirty="0" smtClean="0">
              <a:latin typeface="Arial" panose="020B0604020202020204" pitchFamily="34" charset="0"/>
              <a:cs typeface="Tahoma" panose="020B0604030504040204" pitchFamily="34" charset="0"/>
            </a:endParaRPr>
          </a:p>
          <a:p>
            <a:pPr eaLnBrk="1" hangingPunct="1"/>
            <a:endParaRPr lang="es-ES_tradnl" altLang="es-MX" sz="1600" b="1" i="1" dirty="0">
              <a:latin typeface="Arial" panose="020B0604020202020204" pitchFamily="34" charset="0"/>
              <a:cs typeface="Tahoma" panose="020B0604030504040204" pitchFamily="34" charset="0"/>
            </a:endParaRPr>
          </a:p>
          <a:p>
            <a:pPr eaLnBrk="1" hangingPunct="1">
              <a:buFontTx/>
              <a:buAutoNum type="arabicPeriod"/>
            </a:pPr>
            <a:endParaRPr lang="es-ES_tradnl" altLang="es-MX" sz="1600" b="1" i="1" dirty="0">
              <a:solidFill>
                <a:srgbClr val="F79646"/>
              </a:solidFill>
              <a:cs typeface="Tahoma" panose="020B0604030504040204" pitchFamily="34" charset="0"/>
            </a:endParaRPr>
          </a:p>
          <a:p>
            <a:pPr eaLnBrk="1" hangingPunct="1">
              <a:buFontTx/>
              <a:buAutoNum type="arabicPeriod"/>
            </a:pPr>
            <a:endParaRPr lang="es-ES_tradnl" altLang="es-MX" sz="1600" b="1" i="1" dirty="0">
              <a:solidFill>
                <a:srgbClr val="F79646"/>
              </a:solidFill>
              <a:cs typeface="Tahoma" panose="020B0604030504040204" pitchFamily="34" charset="0"/>
            </a:endParaRPr>
          </a:p>
          <a:p>
            <a:pPr eaLnBrk="1" hangingPunct="1">
              <a:buFontTx/>
              <a:buAutoNum type="arabicPeriod"/>
            </a:pPr>
            <a:endParaRPr lang="es-ES_tradnl" altLang="es-MX" sz="1600" b="1" i="1" dirty="0">
              <a:solidFill>
                <a:srgbClr val="F79646"/>
              </a:solidFill>
              <a:latin typeface="Arial" panose="020B0604020202020204" pitchFamily="34" charset="0"/>
            </a:endParaRPr>
          </a:p>
        </p:txBody>
      </p:sp>
      <p:sp>
        <p:nvSpPr>
          <p:cNvPr id="5" name="CuadroTexto 4"/>
          <p:cNvSpPr txBox="1"/>
          <p:nvPr/>
        </p:nvSpPr>
        <p:spPr>
          <a:xfrm>
            <a:off x="775313" y="2438062"/>
            <a:ext cx="3604845" cy="3170099"/>
          </a:xfrm>
          <a:prstGeom prst="rect">
            <a:avLst/>
          </a:prstGeom>
          <a:noFill/>
        </p:spPr>
        <p:txBody>
          <a:bodyPr wrap="square" rtlCol="0">
            <a:spAutoFit/>
          </a:bodyPr>
          <a:lstStyle/>
          <a:p>
            <a:pPr algn="just">
              <a:lnSpc>
                <a:spcPct val="120000"/>
              </a:lnSpc>
            </a:pPr>
            <a:r>
              <a:rPr lang="es-ES_tradnl" sz="1400" dirty="0">
                <a:latin typeface="Arial"/>
                <a:cs typeface="Arial"/>
              </a:rPr>
              <a:t>La </a:t>
            </a:r>
            <a:r>
              <a:rPr lang="es-ES_tradnl" sz="1400" i="1" dirty="0" smtClean="0">
                <a:latin typeface="Arial"/>
                <a:cs typeface="Arial"/>
              </a:rPr>
              <a:t>Organización </a:t>
            </a:r>
            <a:r>
              <a:rPr lang="es-ES_tradnl" sz="1400" i="1" dirty="0">
                <a:latin typeface="Arial"/>
                <a:cs typeface="Arial"/>
              </a:rPr>
              <a:t>Internacional del </a:t>
            </a:r>
            <a:r>
              <a:rPr lang="es-ES_tradnl" sz="1400" i="1" dirty="0" smtClean="0">
                <a:latin typeface="Arial"/>
                <a:cs typeface="Arial"/>
              </a:rPr>
              <a:t>Trabajo (OIT) </a:t>
            </a:r>
            <a:r>
              <a:rPr lang="es-ES_tradnl" sz="1400" dirty="0">
                <a:latin typeface="Arial"/>
                <a:cs typeface="Arial"/>
              </a:rPr>
              <a:t>fue fundada en 1919 para promover la justicia social y contribuir </a:t>
            </a:r>
            <a:r>
              <a:rPr lang="es-ES_tradnl" sz="1400" dirty="0" smtClean="0">
                <a:latin typeface="Arial"/>
                <a:cs typeface="Arial"/>
              </a:rPr>
              <a:t>hacia </a:t>
            </a:r>
            <a:r>
              <a:rPr lang="es-ES_tradnl" sz="1400" dirty="0">
                <a:latin typeface="Arial"/>
                <a:cs typeface="Arial"/>
              </a:rPr>
              <a:t>una paz universal y duradera. </a:t>
            </a:r>
            <a:endParaRPr lang="es-ES_tradnl" sz="1400" dirty="0" smtClean="0">
              <a:latin typeface="Arial"/>
              <a:cs typeface="Arial"/>
            </a:endParaRPr>
          </a:p>
          <a:p>
            <a:pPr algn="just"/>
            <a:endParaRPr lang="es-ES_tradnl" sz="1400" dirty="0">
              <a:latin typeface="Arial"/>
              <a:cs typeface="Arial"/>
            </a:endParaRPr>
          </a:p>
          <a:p>
            <a:pPr algn="just">
              <a:lnSpc>
                <a:spcPct val="120000"/>
              </a:lnSpc>
            </a:pPr>
            <a:r>
              <a:rPr lang="es-ES_tradnl" sz="1400" dirty="0">
                <a:latin typeface="Arial"/>
                <a:cs typeface="Arial"/>
              </a:rPr>
              <a:t>L</a:t>
            </a:r>
            <a:r>
              <a:rPr lang="es-ES_tradnl" sz="1400" dirty="0" smtClean="0">
                <a:latin typeface="Arial"/>
                <a:cs typeface="Arial"/>
              </a:rPr>
              <a:t>a </a:t>
            </a:r>
            <a:r>
              <a:rPr lang="es-ES_tradnl" sz="1400" dirty="0">
                <a:latin typeface="Arial"/>
                <a:cs typeface="Arial"/>
              </a:rPr>
              <a:t>Conferencia Internacional del </a:t>
            </a:r>
            <a:r>
              <a:rPr lang="es-ES_tradnl" sz="1400" dirty="0" smtClean="0">
                <a:latin typeface="Arial"/>
                <a:cs typeface="Arial"/>
              </a:rPr>
              <a:t>Trabajo se </a:t>
            </a:r>
            <a:r>
              <a:rPr lang="es-ES_tradnl" sz="1400" dirty="0">
                <a:latin typeface="Arial"/>
                <a:cs typeface="Arial"/>
              </a:rPr>
              <a:t>celebra cada </a:t>
            </a:r>
            <a:r>
              <a:rPr lang="es-ES_tradnl" sz="1400" dirty="0" smtClean="0">
                <a:latin typeface="Arial"/>
                <a:cs typeface="Arial"/>
              </a:rPr>
              <a:t>año al interior de la Naciones Unidas </a:t>
            </a:r>
            <a:r>
              <a:rPr lang="es-ES_tradnl" sz="1400" dirty="0">
                <a:latin typeface="Arial"/>
                <a:cs typeface="Arial"/>
              </a:rPr>
              <a:t>para debatir cuestiones sociales y del mundo del </a:t>
            </a:r>
            <a:r>
              <a:rPr lang="es-ES_tradnl" sz="1400" dirty="0" smtClean="0">
                <a:latin typeface="Arial"/>
                <a:cs typeface="Arial"/>
              </a:rPr>
              <a:t>trabajo (Organización Internacional del Trabajo, 2001).</a:t>
            </a:r>
            <a:endParaRPr lang="es-ES_tradnl" sz="1400" dirty="0">
              <a:latin typeface="Arial"/>
              <a:cs typeface="Arial"/>
            </a:endParaRPr>
          </a:p>
          <a:p>
            <a:endParaRPr lang="es-ES" dirty="0"/>
          </a:p>
        </p:txBody>
      </p:sp>
      <p:sp>
        <p:nvSpPr>
          <p:cNvPr id="10" name="CuadroTexto 9"/>
          <p:cNvSpPr txBox="1"/>
          <p:nvPr/>
        </p:nvSpPr>
        <p:spPr>
          <a:xfrm>
            <a:off x="4714021" y="4817451"/>
            <a:ext cx="3046007" cy="6463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a:t>
            </a:r>
          </a:p>
          <a:p>
            <a:r>
              <a:rPr lang="es-ES" sz="900" dirty="0" smtClean="0">
                <a:solidFill>
                  <a:srgbClr val="000000"/>
                </a:solidFill>
                <a:latin typeface="Arial"/>
                <a:cs typeface="Arial"/>
              </a:rPr>
              <a:t>d</a:t>
            </a:r>
            <a:r>
              <a:rPr lang="es-MX" sz="900" dirty="0" smtClean="0">
                <a:solidFill>
                  <a:srgbClr val="000000"/>
                </a:solidFill>
                <a:latin typeface="Arial"/>
                <a:cs typeface="Arial"/>
              </a:rPr>
              <a:t>e:</a:t>
            </a:r>
            <a:r>
              <a:rPr lang="es-ES_tradnl" sz="900" dirty="0" err="1">
                <a:latin typeface="Arial"/>
                <a:cs typeface="Arial"/>
              </a:rPr>
              <a:t>https</a:t>
            </a:r>
            <a:r>
              <a:rPr lang="es-ES_tradnl" sz="900" dirty="0">
                <a:latin typeface="Arial"/>
                <a:cs typeface="Arial"/>
              </a:rPr>
              <a:t>://</a:t>
            </a:r>
            <a:r>
              <a:rPr lang="es-ES_tradnl" sz="900" dirty="0" err="1">
                <a:latin typeface="Arial"/>
                <a:cs typeface="Arial"/>
              </a:rPr>
              <a:t>www.google.com.mx</a:t>
            </a:r>
            <a:r>
              <a:rPr lang="es-ES_tradnl" sz="900" dirty="0">
                <a:latin typeface="Arial"/>
                <a:cs typeface="Arial"/>
              </a:rPr>
              <a:t>/</a:t>
            </a:r>
            <a:r>
              <a:rPr lang="es-ES_tradnl" sz="900" dirty="0" err="1">
                <a:latin typeface="Arial"/>
                <a:cs typeface="Arial"/>
              </a:rPr>
              <a:t>search?q</a:t>
            </a:r>
            <a:r>
              <a:rPr lang="es-ES_tradnl" sz="900" dirty="0">
                <a:latin typeface="Arial"/>
                <a:cs typeface="Arial"/>
              </a:rPr>
              <a:t>=organización</a:t>
            </a:r>
            <a:r>
              <a:rPr lang="es-ES_tradnl" sz="900" dirty="0" smtClean="0">
                <a:latin typeface="Arial"/>
                <a:cs typeface="Arial"/>
              </a:rPr>
              <a:t>+</a:t>
            </a:r>
          </a:p>
          <a:p>
            <a:r>
              <a:rPr lang="es-ES_tradnl" sz="900" dirty="0" err="1" smtClean="0">
                <a:latin typeface="Arial"/>
                <a:cs typeface="Arial"/>
              </a:rPr>
              <a:t>nternacional</a:t>
            </a:r>
            <a:r>
              <a:rPr lang="es-ES_tradnl" sz="900" dirty="0" err="1">
                <a:latin typeface="Arial"/>
                <a:cs typeface="Arial"/>
              </a:rPr>
              <a:t>+del+trabajo</a:t>
            </a:r>
            <a:endParaRPr lang="es-ES" sz="900" dirty="0">
              <a:latin typeface="Arial"/>
              <a:cs typeface="Arial"/>
            </a:endParaRPr>
          </a:p>
          <a:p>
            <a:endParaRPr lang="es-MX" sz="900" dirty="0">
              <a:solidFill>
                <a:srgbClr val="000000"/>
              </a:solidFill>
              <a:hlinkClick r:id="rId3"/>
            </a:endParaRPr>
          </a:p>
        </p:txBody>
      </p:sp>
      <p:sp>
        <p:nvSpPr>
          <p:cNvPr id="6" name="Rectángulo 5"/>
          <p:cNvSpPr/>
          <p:nvPr/>
        </p:nvSpPr>
        <p:spPr>
          <a:xfrm>
            <a:off x="4885168" y="1071004"/>
            <a:ext cx="3399526" cy="369332"/>
          </a:xfrm>
          <a:prstGeom prst="rect">
            <a:avLst/>
          </a:prstGeom>
        </p:spPr>
        <p:txBody>
          <a:bodyPr wrap="none">
            <a:spAutoFit/>
          </a:bodyPr>
          <a:lstStyle/>
          <a:p>
            <a:r>
              <a:rPr lang="es-ES_tradnl" altLang="es-MX" b="1" dirty="0" smtClean="0">
                <a:latin typeface="Arial" panose="020B0604020202020204" pitchFamily="34" charset="0"/>
              </a:rPr>
              <a:t>1. FACTORES AMBIENTALES</a:t>
            </a:r>
            <a:endParaRPr lang="es-ES_tradnl" altLang="es-MX" b="1" dirty="0">
              <a:latin typeface="Arial" panose="020B0604020202020204" pitchFamily="34" charset="0"/>
            </a:endParaRPr>
          </a:p>
        </p:txBody>
      </p:sp>
      <p:pic>
        <p:nvPicPr>
          <p:cNvPr id="12" name="Imagen 11" descr="Captura de pantalla 2018-09-24 a las 12.36.26.png"/>
          <p:cNvPicPr>
            <a:picLocks noChangeAspect="1"/>
          </p:cNvPicPr>
          <p:nvPr/>
        </p:nvPicPr>
        <p:blipFill rotWithShape="1">
          <a:blip r:embed="rId4">
            <a:extLst>
              <a:ext uri="{BEBA8EAE-BF5A-486C-A8C5-ECC9F3942E4B}">
                <a14:imgProps xmlns:a14="http://schemas.microsoft.com/office/drawing/2010/main">
                  <a14:imgLayer r:embed="rId5">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3"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38594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4" name="Rectángulo 1"/>
          <p:cNvSpPr>
            <a:spLocks noChangeArrowheads="1"/>
          </p:cNvSpPr>
          <p:nvPr/>
        </p:nvSpPr>
        <p:spPr bwMode="auto">
          <a:xfrm>
            <a:off x="3622431" y="434660"/>
            <a:ext cx="3845532" cy="41057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marL="0" indent="0" eaLnBrk="1" hangingPunct="1"/>
            <a:endParaRPr lang="es-ES_tradnl" altLang="es-MX" sz="1400" b="1" i="1" dirty="0" smtClean="0">
              <a:latin typeface="Arial" panose="020B0604020202020204" pitchFamily="34" charset="0"/>
            </a:endParaRPr>
          </a:p>
          <a:p>
            <a:pPr marL="0" indent="0" eaLnBrk="1" hangingPunct="1"/>
            <a:endParaRPr lang="es-ES_tradnl" altLang="es-MX" sz="1400" b="1" dirty="0">
              <a:latin typeface="Arial" panose="020B0604020202020204" pitchFamily="34" charset="0"/>
            </a:endParaRPr>
          </a:p>
          <a:p>
            <a:pPr marL="0" indent="0" eaLnBrk="1" hangingPunct="1"/>
            <a:r>
              <a:rPr lang="es-ES_tradnl" altLang="es-MX" sz="1800" b="1" dirty="0">
                <a:latin typeface="Arial" panose="020B0604020202020204" pitchFamily="34" charset="0"/>
              </a:rPr>
              <a:t>1</a:t>
            </a:r>
            <a:r>
              <a:rPr lang="es-ES_tradnl" altLang="es-MX" sz="1800" b="1" dirty="0" smtClean="0">
                <a:latin typeface="Arial" panose="020B0604020202020204" pitchFamily="34" charset="0"/>
              </a:rPr>
              <a:t>.2 Factores ambientales en los      puestos trabajo </a:t>
            </a:r>
          </a:p>
          <a:p>
            <a:pPr marL="0" indent="0" eaLnBrk="1" hangingPunct="1"/>
            <a:endParaRPr lang="es-ES_tradnl" altLang="es-MX" sz="1400" b="1" i="1" dirty="0">
              <a:latin typeface="Arial" panose="020B0604020202020204" pitchFamily="34" charset="0"/>
            </a:endParaRPr>
          </a:p>
          <a:p>
            <a:pPr marL="0" indent="0" eaLnBrk="1" hangingPunct="1">
              <a:lnSpc>
                <a:spcPct val="130000"/>
              </a:lnSpc>
            </a:pPr>
            <a:endParaRPr lang="es-ES_tradnl" altLang="es-MX" sz="1400" b="1" i="1" dirty="0">
              <a:latin typeface="Arial" panose="020B0604020202020204" pitchFamily="34" charset="0"/>
            </a:endParaRPr>
          </a:p>
          <a:p>
            <a:pPr eaLnBrk="1" hangingPunct="1">
              <a:lnSpc>
                <a:spcPct val="130000"/>
              </a:lnSpc>
            </a:pPr>
            <a:endParaRPr lang="es-ES_tradnl" altLang="es-MX" sz="1400" b="1" i="1" dirty="0">
              <a:latin typeface="Arial" panose="020B0604020202020204" pitchFamily="34" charset="0"/>
            </a:endParaRPr>
          </a:p>
          <a:p>
            <a:pPr eaLnBrk="1" hangingPunct="1">
              <a:lnSpc>
                <a:spcPct val="130000"/>
              </a:lnSpc>
            </a:pPr>
            <a:endParaRPr lang="es-ES_tradnl" altLang="es-MX" sz="1400" b="1" i="1" dirty="0" smtClean="0">
              <a:latin typeface="Arial" panose="020B0604020202020204" pitchFamily="34" charset="0"/>
            </a:endParaRPr>
          </a:p>
          <a:p>
            <a:pPr eaLnBrk="1" hangingPunct="1">
              <a:lnSpc>
                <a:spcPct val="130000"/>
              </a:lnSpc>
            </a:pPr>
            <a:r>
              <a:rPr lang="es-ES_tradnl" altLang="es-MX" sz="1400" b="1" i="1" dirty="0">
                <a:latin typeface="Arial" panose="020B0604020202020204" pitchFamily="34" charset="0"/>
                <a:cs typeface="Tahoma" panose="020B0604030504040204" pitchFamily="34" charset="0"/>
              </a:rPr>
              <a:t> </a:t>
            </a:r>
            <a:endParaRPr lang="es-ES_tradnl" altLang="es-MX" sz="1400" b="1" i="1" dirty="0" smtClean="0">
              <a:latin typeface="Arial" panose="020B0604020202020204" pitchFamily="34" charset="0"/>
              <a:cs typeface="Tahoma" panose="020B0604030504040204" pitchFamily="34" charset="0"/>
            </a:endParaRPr>
          </a:p>
          <a:p>
            <a:pPr eaLnBrk="1" hangingPunct="1">
              <a:lnSpc>
                <a:spcPct val="130000"/>
              </a:lnSpc>
            </a:pPr>
            <a:endParaRPr lang="es-ES_tradnl" altLang="es-MX" sz="2000" b="1" i="1" dirty="0" smtClean="0">
              <a:latin typeface="Arial" panose="020B0604020202020204" pitchFamily="34" charset="0"/>
              <a:cs typeface="Tahoma" panose="020B0604030504040204" pitchFamily="34" charset="0"/>
            </a:endParaRPr>
          </a:p>
          <a:p>
            <a:pPr eaLnBrk="1" hangingPunct="1"/>
            <a:endParaRPr lang="es-ES_tradnl" altLang="es-MX" sz="2000" b="1" i="1" dirty="0" smtClean="0">
              <a:latin typeface="Arial" panose="020B0604020202020204" pitchFamily="34" charset="0"/>
              <a:cs typeface="Tahoma" panose="020B0604030504040204" pitchFamily="34" charset="0"/>
            </a:endParaRPr>
          </a:p>
          <a:p>
            <a:pPr eaLnBrk="1" hangingPunct="1"/>
            <a:endParaRPr lang="es-ES_tradnl" altLang="es-MX" sz="1600" b="1" i="1" dirty="0">
              <a:latin typeface="Arial" panose="020B0604020202020204" pitchFamily="34" charset="0"/>
              <a:cs typeface="Tahoma" panose="020B0604030504040204" pitchFamily="34" charset="0"/>
            </a:endParaRPr>
          </a:p>
          <a:p>
            <a:pPr eaLnBrk="1" hangingPunct="1">
              <a:buFontTx/>
              <a:buAutoNum type="arabicPeriod"/>
            </a:pPr>
            <a:endParaRPr lang="es-ES_tradnl" altLang="es-MX" sz="1600" b="1" i="1" dirty="0">
              <a:solidFill>
                <a:srgbClr val="F79646"/>
              </a:solidFill>
              <a:cs typeface="Tahoma" panose="020B0604030504040204" pitchFamily="34" charset="0"/>
            </a:endParaRPr>
          </a:p>
          <a:p>
            <a:pPr eaLnBrk="1" hangingPunct="1">
              <a:buFontTx/>
              <a:buAutoNum type="arabicPeriod"/>
            </a:pPr>
            <a:endParaRPr lang="es-ES_tradnl" altLang="es-MX" sz="1600" b="1" i="1" dirty="0">
              <a:solidFill>
                <a:srgbClr val="F79646"/>
              </a:solidFill>
              <a:cs typeface="Tahoma" panose="020B0604030504040204" pitchFamily="34" charset="0"/>
            </a:endParaRPr>
          </a:p>
          <a:p>
            <a:pPr eaLnBrk="1" hangingPunct="1">
              <a:buFontTx/>
              <a:buAutoNum type="arabicPeriod"/>
            </a:pPr>
            <a:endParaRPr lang="es-ES_tradnl" altLang="es-MX" sz="1600" b="1" i="1" dirty="0">
              <a:solidFill>
                <a:srgbClr val="F79646"/>
              </a:solidFill>
              <a:latin typeface="Arial" panose="020B0604020202020204" pitchFamily="34" charset="0"/>
            </a:endParaRPr>
          </a:p>
        </p:txBody>
      </p:sp>
      <p:sp>
        <p:nvSpPr>
          <p:cNvPr id="5" name="CuadroTexto 4"/>
          <p:cNvSpPr txBox="1"/>
          <p:nvPr/>
        </p:nvSpPr>
        <p:spPr>
          <a:xfrm>
            <a:off x="742461" y="1103924"/>
            <a:ext cx="2862385" cy="3539431"/>
          </a:xfrm>
          <a:prstGeom prst="rect">
            <a:avLst/>
          </a:prstGeom>
          <a:noFill/>
        </p:spPr>
        <p:txBody>
          <a:bodyPr wrap="square" rtlCol="0">
            <a:spAutoFit/>
          </a:bodyPr>
          <a:lstStyle/>
          <a:p>
            <a:pPr algn="just"/>
            <a:endParaRPr lang="es-ES_tradnl" sz="1400" dirty="0">
              <a:latin typeface="Arial"/>
              <a:cs typeface="Arial"/>
            </a:endParaRPr>
          </a:p>
          <a:p>
            <a:r>
              <a:rPr lang="es-ES" sz="1400" b="1" dirty="0" smtClean="0">
                <a:latin typeface="Arial"/>
                <a:cs typeface="Arial"/>
              </a:rPr>
              <a:t>Factores de tipo </a:t>
            </a:r>
          </a:p>
          <a:p>
            <a:r>
              <a:rPr lang="es-ES" sz="1400" b="1" dirty="0" smtClean="0">
                <a:latin typeface="Arial"/>
                <a:cs typeface="Arial"/>
              </a:rPr>
              <a:t>físico</a:t>
            </a:r>
            <a:endParaRPr lang="es-ES" sz="1400" dirty="0" smtClean="0">
              <a:latin typeface="Arial"/>
              <a:cs typeface="Arial"/>
            </a:endParaRPr>
          </a:p>
          <a:p>
            <a:pPr marL="742950" lvl="1" indent="-285750">
              <a:buFont typeface="Wingdings" charset="2"/>
              <a:buChar char="§"/>
            </a:pPr>
            <a:r>
              <a:rPr lang="es-ES" sz="1400" dirty="0" smtClean="0">
                <a:latin typeface="Arial"/>
                <a:cs typeface="Arial"/>
              </a:rPr>
              <a:t>Temperatura</a:t>
            </a:r>
          </a:p>
          <a:p>
            <a:pPr marL="742950" lvl="1" indent="-285750">
              <a:buFont typeface="Wingdings" charset="2"/>
              <a:buChar char="§"/>
            </a:pPr>
            <a:r>
              <a:rPr lang="es-ES" sz="1400" dirty="0" smtClean="0">
                <a:latin typeface="Arial"/>
                <a:cs typeface="Arial"/>
              </a:rPr>
              <a:t>Iluminación</a:t>
            </a:r>
          </a:p>
          <a:p>
            <a:pPr marL="742950" lvl="1" indent="-285750">
              <a:buFont typeface="Wingdings" charset="2"/>
              <a:buChar char="§"/>
            </a:pPr>
            <a:r>
              <a:rPr lang="es-ES" sz="1400" dirty="0" smtClean="0">
                <a:latin typeface="Arial"/>
                <a:cs typeface="Arial"/>
              </a:rPr>
              <a:t>Ruido</a:t>
            </a:r>
          </a:p>
          <a:p>
            <a:pPr marL="742950" lvl="1" indent="-285750">
              <a:buFont typeface="Wingdings" charset="2"/>
              <a:buChar char="§"/>
            </a:pPr>
            <a:r>
              <a:rPr lang="es-ES" sz="1400" dirty="0" smtClean="0">
                <a:latin typeface="Arial"/>
                <a:cs typeface="Arial"/>
              </a:rPr>
              <a:t>Vibraciones </a:t>
            </a:r>
            <a:endParaRPr lang="es-ES" sz="1400" dirty="0">
              <a:latin typeface="Arial"/>
              <a:cs typeface="Arial"/>
            </a:endParaRPr>
          </a:p>
          <a:p>
            <a:r>
              <a:rPr lang="es-ES" sz="1400" b="1" dirty="0" smtClean="0">
                <a:solidFill>
                  <a:srgbClr val="000000"/>
                </a:solidFill>
                <a:latin typeface="Arial"/>
                <a:cs typeface="Arial"/>
              </a:rPr>
              <a:t>Factores de tipo </a:t>
            </a:r>
          </a:p>
          <a:p>
            <a:r>
              <a:rPr lang="es-ES" sz="1400" b="1" dirty="0" smtClean="0">
                <a:solidFill>
                  <a:srgbClr val="000000"/>
                </a:solidFill>
                <a:latin typeface="Arial"/>
                <a:cs typeface="Arial"/>
              </a:rPr>
              <a:t>químico</a:t>
            </a:r>
          </a:p>
          <a:p>
            <a:endParaRPr lang="es-ES" sz="1400" dirty="0" smtClean="0">
              <a:latin typeface="Arial"/>
              <a:cs typeface="Arial"/>
            </a:endParaRPr>
          </a:p>
          <a:p>
            <a:pPr marL="742950" lvl="1" indent="-285750">
              <a:buFont typeface="Wingdings" charset="2"/>
              <a:buChar char="§"/>
            </a:pPr>
            <a:r>
              <a:rPr lang="es-ES" sz="1400" dirty="0" smtClean="0">
                <a:latin typeface="Arial"/>
                <a:cs typeface="Arial"/>
              </a:rPr>
              <a:t>Polvos</a:t>
            </a:r>
          </a:p>
          <a:p>
            <a:pPr marL="742950" lvl="1" indent="-285750">
              <a:buFont typeface="Wingdings" charset="2"/>
              <a:buChar char="§"/>
            </a:pPr>
            <a:r>
              <a:rPr lang="es-ES" sz="1400" dirty="0" smtClean="0">
                <a:latin typeface="Arial"/>
                <a:cs typeface="Arial"/>
              </a:rPr>
              <a:t>Aerosoles</a:t>
            </a:r>
          </a:p>
          <a:p>
            <a:pPr marL="742950" lvl="1" indent="-285750">
              <a:buFont typeface="Wingdings" charset="2"/>
              <a:buChar char="§"/>
            </a:pPr>
            <a:r>
              <a:rPr lang="es-ES" sz="1400" dirty="0" smtClean="0">
                <a:latin typeface="Arial"/>
                <a:cs typeface="Arial"/>
              </a:rPr>
              <a:t>Gases</a:t>
            </a:r>
          </a:p>
          <a:p>
            <a:pPr marL="742950" lvl="1" indent="-285750">
              <a:buFont typeface="Wingdings" charset="2"/>
              <a:buChar char="§"/>
            </a:pPr>
            <a:r>
              <a:rPr lang="es-ES" sz="1400" dirty="0" smtClean="0">
                <a:latin typeface="Arial"/>
                <a:cs typeface="Arial"/>
              </a:rPr>
              <a:t>Otros </a:t>
            </a:r>
          </a:p>
          <a:p>
            <a:endParaRPr lang="es-ES" sz="1400" dirty="0" smtClean="0">
              <a:latin typeface="Arial"/>
              <a:cs typeface="Arial"/>
            </a:endParaRPr>
          </a:p>
          <a:p>
            <a:r>
              <a:rPr lang="es-ES" sz="1400" dirty="0" smtClean="0"/>
              <a:t> </a:t>
            </a:r>
            <a:endParaRPr lang="es-ES" sz="1400" dirty="0"/>
          </a:p>
        </p:txBody>
      </p:sp>
      <p:pic>
        <p:nvPicPr>
          <p:cNvPr id="6" name="Imagen 5"/>
          <p:cNvPicPr>
            <a:picLocks noChangeAspect="1"/>
          </p:cNvPicPr>
          <p:nvPr/>
        </p:nvPicPr>
        <p:blipFill>
          <a:blip r:embed="rId2"/>
          <a:stretch>
            <a:fillRect/>
          </a:stretch>
        </p:blipFill>
        <p:spPr>
          <a:xfrm>
            <a:off x="5861541" y="3051663"/>
            <a:ext cx="2217614" cy="1337449"/>
          </a:xfrm>
          <a:prstGeom prst="rect">
            <a:avLst/>
          </a:prstGeom>
        </p:spPr>
      </p:pic>
      <p:pic>
        <p:nvPicPr>
          <p:cNvPr id="7" name="Imagen 6"/>
          <p:cNvPicPr>
            <a:picLocks noChangeAspect="1"/>
          </p:cNvPicPr>
          <p:nvPr/>
        </p:nvPicPr>
        <p:blipFill>
          <a:blip r:embed="rId3"/>
          <a:stretch>
            <a:fillRect/>
          </a:stretch>
        </p:blipFill>
        <p:spPr>
          <a:xfrm>
            <a:off x="3669323" y="1504463"/>
            <a:ext cx="2153139" cy="1536832"/>
          </a:xfrm>
          <a:prstGeom prst="rect">
            <a:avLst/>
          </a:prstGeom>
        </p:spPr>
      </p:pic>
      <p:pic>
        <p:nvPicPr>
          <p:cNvPr id="11" name="Imagen 10"/>
          <p:cNvPicPr>
            <a:picLocks noChangeAspect="1"/>
          </p:cNvPicPr>
          <p:nvPr/>
        </p:nvPicPr>
        <p:blipFill>
          <a:blip r:embed="rId4"/>
          <a:stretch>
            <a:fillRect/>
          </a:stretch>
        </p:blipFill>
        <p:spPr>
          <a:xfrm>
            <a:off x="3680069" y="3085581"/>
            <a:ext cx="2181469" cy="1291035"/>
          </a:xfrm>
          <a:prstGeom prst="rect">
            <a:avLst/>
          </a:prstGeom>
        </p:spPr>
      </p:pic>
      <p:pic>
        <p:nvPicPr>
          <p:cNvPr id="12" name="Imagen 11"/>
          <p:cNvPicPr>
            <a:picLocks noChangeAspect="1"/>
          </p:cNvPicPr>
          <p:nvPr/>
        </p:nvPicPr>
        <p:blipFill>
          <a:blip r:embed="rId5"/>
          <a:stretch>
            <a:fillRect/>
          </a:stretch>
        </p:blipFill>
        <p:spPr>
          <a:xfrm>
            <a:off x="5851769" y="1494693"/>
            <a:ext cx="2203682" cy="1533770"/>
          </a:xfrm>
          <a:prstGeom prst="rect">
            <a:avLst/>
          </a:prstGeom>
        </p:spPr>
      </p:pic>
      <p:pic>
        <p:nvPicPr>
          <p:cNvPr id="13" name="Imagen 12"/>
          <p:cNvPicPr>
            <a:picLocks noChangeAspect="1"/>
          </p:cNvPicPr>
          <p:nvPr/>
        </p:nvPicPr>
        <p:blipFill>
          <a:blip r:embed="rId6"/>
          <a:stretch>
            <a:fillRect/>
          </a:stretch>
        </p:blipFill>
        <p:spPr>
          <a:xfrm>
            <a:off x="1582616" y="4591025"/>
            <a:ext cx="1572845" cy="1629764"/>
          </a:xfrm>
          <a:prstGeom prst="rect">
            <a:avLst/>
          </a:prstGeom>
        </p:spPr>
      </p:pic>
      <p:pic>
        <p:nvPicPr>
          <p:cNvPr id="14" name="Imagen 13"/>
          <p:cNvPicPr>
            <a:picLocks noChangeAspect="1"/>
          </p:cNvPicPr>
          <p:nvPr/>
        </p:nvPicPr>
        <p:blipFill>
          <a:blip r:embed="rId7"/>
          <a:stretch>
            <a:fillRect/>
          </a:stretch>
        </p:blipFill>
        <p:spPr>
          <a:xfrm>
            <a:off x="3157416" y="4596154"/>
            <a:ext cx="1707662" cy="1617075"/>
          </a:xfrm>
          <a:prstGeom prst="rect">
            <a:avLst/>
          </a:prstGeom>
        </p:spPr>
      </p:pic>
      <p:pic>
        <p:nvPicPr>
          <p:cNvPr id="15" name="Imagen 14"/>
          <p:cNvPicPr>
            <a:picLocks noChangeAspect="1"/>
          </p:cNvPicPr>
          <p:nvPr/>
        </p:nvPicPr>
        <p:blipFill>
          <a:blip r:embed="rId8"/>
          <a:stretch>
            <a:fillRect/>
          </a:stretch>
        </p:blipFill>
        <p:spPr>
          <a:xfrm>
            <a:off x="4829909" y="4591536"/>
            <a:ext cx="1783862" cy="1602155"/>
          </a:xfrm>
          <a:prstGeom prst="rect">
            <a:avLst/>
          </a:prstGeom>
        </p:spPr>
      </p:pic>
      <p:sp>
        <p:nvSpPr>
          <p:cNvPr id="16" name="CuadroTexto 15"/>
          <p:cNvSpPr txBox="1"/>
          <p:nvPr/>
        </p:nvSpPr>
        <p:spPr>
          <a:xfrm>
            <a:off x="1529252" y="6175374"/>
            <a:ext cx="3424435" cy="369332"/>
          </a:xfrm>
          <a:prstGeom prst="rect">
            <a:avLst/>
          </a:prstGeom>
          <a:noFill/>
        </p:spPr>
        <p:txBody>
          <a:bodyPr wrap="none" rtlCol="0">
            <a:spAutoFit/>
          </a:bodyPr>
          <a:lstStyle/>
          <a:p>
            <a:r>
              <a:rPr lang="es-MX" sz="900" dirty="0" smtClean="0">
                <a:solidFill>
                  <a:srgbClr val="000000"/>
                </a:solidFill>
                <a:latin typeface="Arial"/>
                <a:cs typeface="Arial"/>
              </a:rPr>
              <a:t>Imagenes tomadas con fines didácticos </a:t>
            </a:r>
          </a:p>
          <a:p>
            <a:r>
              <a:rPr lang="es-ES" sz="900" dirty="0" smtClean="0">
                <a:solidFill>
                  <a:srgbClr val="000000"/>
                </a:solidFill>
                <a:latin typeface="Arial"/>
                <a:cs typeface="Arial"/>
              </a:rPr>
              <a:t>d</a:t>
            </a:r>
            <a:r>
              <a:rPr lang="es-MX" sz="900" dirty="0" smtClean="0">
                <a:solidFill>
                  <a:srgbClr val="000000"/>
                </a:solidFill>
                <a:latin typeface="Arial"/>
                <a:cs typeface="Arial"/>
              </a:rPr>
              <a:t>e:</a:t>
            </a:r>
            <a:r>
              <a:rPr lang="es-ES_tradnl" sz="900" dirty="0" err="1">
                <a:latin typeface="Arial"/>
                <a:cs typeface="Arial"/>
              </a:rPr>
              <a:t>https</a:t>
            </a:r>
            <a:r>
              <a:rPr lang="es-ES_tradnl" sz="900" dirty="0">
                <a:latin typeface="Arial"/>
                <a:cs typeface="Arial"/>
              </a:rPr>
              <a:t>://</a:t>
            </a:r>
            <a:r>
              <a:rPr lang="es-ES_tradnl" sz="900" dirty="0" err="1">
                <a:latin typeface="Arial"/>
                <a:cs typeface="Arial"/>
              </a:rPr>
              <a:t>www.google.com.mx</a:t>
            </a:r>
            <a:r>
              <a:rPr lang="es-ES_tradnl" sz="900" dirty="0">
                <a:latin typeface="Arial"/>
                <a:cs typeface="Arial"/>
              </a:rPr>
              <a:t>/</a:t>
            </a:r>
            <a:r>
              <a:rPr lang="es-ES_tradnl" sz="900" dirty="0" err="1">
                <a:latin typeface="Arial"/>
                <a:cs typeface="Arial"/>
              </a:rPr>
              <a:t>search?q</a:t>
            </a:r>
            <a:r>
              <a:rPr lang="es-ES_tradnl" sz="900" dirty="0">
                <a:latin typeface="Arial"/>
                <a:cs typeface="Arial"/>
              </a:rPr>
              <a:t>=</a:t>
            </a:r>
            <a:r>
              <a:rPr lang="es-ES_tradnl" sz="900" dirty="0" err="1">
                <a:latin typeface="Arial"/>
                <a:cs typeface="Arial"/>
              </a:rPr>
              <a:t>factores+ambientales</a:t>
            </a:r>
            <a:endParaRPr lang="es-MX" sz="900" dirty="0">
              <a:solidFill>
                <a:srgbClr val="000000"/>
              </a:solidFill>
              <a:hlinkClick r:id="rId9"/>
            </a:endParaRPr>
          </a:p>
        </p:txBody>
      </p:sp>
      <p:pic>
        <p:nvPicPr>
          <p:cNvPr id="17" name="Imagen 16" descr="Captura de pantalla 2018-09-24 a las 12.36.26.png"/>
          <p:cNvPicPr>
            <a:picLocks noChangeAspect="1"/>
          </p:cNvPicPr>
          <p:nvPr/>
        </p:nvPicPr>
        <p:blipFill rotWithShape="1">
          <a:blip r:embed="rId10">
            <a:extLst>
              <a:ext uri="{BEBA8EAE-BF5A-486C-A8C5-ECC9F3942E4B}">
                <a14:imgProps xmlns:a14="http://schemas.microsoft.com/office/drawing/2010/main">
                  <a14:imgLayer r:embed="rId11">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8"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9171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5" name="Imagen 14" descr="Captura de pantalla 2018-09-24 a las 12.36.26.png"/>
          <p:cNvPicPr>
            <a:picLocks noChangeAspect="1"/>
          </p:cNvPicPr>
          <p:nvPr/>
        </p:nvPicPr>
        <p:blipFill rotWithShape="1">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17"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Imagen 4" descr="LDI:Users:COORDINACIONLDI:Desktop:Captura de pantalla 2014-03-26 a las 14.00.27.png"/>
          <p:cNvPicPr/>
          <p:nvPr/>
        </p:nvPicPr>
        <p:blipFill rotWithShape="1">
          <a:blip r:embed="rId4">
            <a:extLst>
              <a:ext uri="{BEBA8EAE-BF5A-486C-A8C5-ECC9F3942E4B}">
                <a14:imgProps xmlns:a14="http://schemas.microsoft.com/office/drawing/2010/main">
                  <a14:imgLayer r:embed="rId5">
                    <a14:imgEffect>
                      <a14:sharpenSoften amount="93000"/>
                    </a14:imgEffect>
                  </a14:imgLayer>
                </a14:imgProps>
              </a:ext>
              <a:ext uri="{28A0092B-C50C-407E-A947-70E740481C1C}">
                <a14:useLocalDpi xmlns:a14="http://schemas.microsoft.com/office/drawing/2010/main" val="0"/>
              </a:ext>
            </a:extLst>
          </a:blip>
          <a:srcRect l="4767" b="6171"/>
          <a:stretch/>
        </p:blipFill>
        <p:spPr bwMode="auto">
          <a:xfrm>
            <a:off x="1504462" y="1611924"/>
            <a:ext cx="6564922" cy="3292230"/>
          </a:xfrm>
          <a:prstGeom prst="rect">
            <a:avLst/>
          </a:prstGeom>
          <a:noFill/>
          <a:ln>
            <a:noFill/>
          </a:ln>
          <a:extLst>
            <a:ext uri="{FAA26D3D-D897-4be2-8F04-BA451C77F1D7}">
              <ma14:placeholderFlag xmlns="" xmlns:ma14="http://schemas.microsoft.com/office/mac/drawingml/2011/main"/>
            </a:ext>
          </a:extLst>
        </p:spPr>
      </p:pic>
      <p:sp>
        <p:nvSpPr>
          <p:cNvPr id="6" name="CuadroTexto 5"/>
          <p:cNvSpPr txBox="1"/>
          <p:nvPr/>
        </p:nvSpPr>
        <p:spPr>
          <a:xfrm>
            <a:off x="1729154" y="5277748"/>
            <a:ext cx="6077626" cy="523220"/>
          </a:xfrm>
          <a:prstGeom prst="rect">
            <a:avLst/>
          </a:prstGeom>
          <a:noFill/>
        </p:spPr>
        <p:txBody>
          <a:bodyPr wrap="none" rtlCol="0">
            <a:spAutoFit/>
          </a:bodyPr>
          <a:lstStyle/>
          <a:p>
            <a:r>
              <a:rPr lang="es-MX" sz="1400" dirty="0">
                <a:latin typeface="Arial"/>
                <a:cs typeface="Arial"/>
              </a:rPr>
              <a:t>Respuesta frío dolor. </a:t>
            </a:r>
            <a:endParaRPr lang="es-MX" sz="1400" dirty="0" smtClean="0">
              <a:latin typeface="Arial"/>
              <a:cs typeface="Arial"/>
            </a:endParaRPr>
          </a:p>
          <a:p>
            <a:r>
              <a:rPr lang="es-MX" sz="1400" dirty="0" smtClean="0">
                <a:latin typeface="Arial"/>
                <a:cs typeface="Arial"/>
              </a:rPr>
              <a:t>Frío</a:t>
            </a:r>
            <a:r>
              <a:rPr lang="es-MX" sz="1400" dirty="0">
                <a:latin typeface="Arial"/>
                <a:cs typeface="Arial"/>
              </a:rPr>
              <a:t>. Calor y calor dolor. Estudios de </a:t>
            </a:r>
            <a:r>
              <a:rPr lang="es-ES" sz="1400" dirty="0">
                <a:latin typeface="Arial"/>
                <a:cs typeface="Arial"/>
              </a:rPr>
              <a:t>Adrián, E. D., &amp; </a:t>
            </a:r>
            <a:r>
              <a:rPr lang="es-ES" sz="1400" dirty="0" err="1">
                <a:latin typeface="Arial"/>
                <a:cs typeface="Arial"/>
              </a:rPr>
              <a:t>Zotterman</a:t>
            </a:r>
            <a:r>
              <a:rPr lang="es-ES" sz="1400" dirty="0">
                <a:latin typeface="Arial"/>
                <a:cs typeface="Arial"/>
              </a:rPr>
              <a:t>, Y. (1926).</a:t>
            </a:r>
            <a:endParaRPr lang="es-MX" sz="1400" dirty="0">
              <a:latin typeface="Arial"/>
              <a:cs typeface="Arial"/>
            </a:endParaRPr>
          </a:p>
        </p:txBody>
      </p:sp>
      <p:sp>
        <p:nvSpPr>
          <p:cNvPr id="2" name="CuadroTexto 1"/>
          <p:cNvSpPr txBox="1"/>
          <p:nvPr/>
        </p:nvSpPr>
        <p:spPr>
          <a:xfrm>
            <a:off x="273538" y="3038232"/>
            <a:ext cx="3077308" cy="523220"/>
          </a:xfrm>
          <a:prstGeom prst="rect">
            <a:avLst/>
          </a:prstGeom>
          <a:noFill/>
        </p:spPr>
        <p:txBody>
          <a:bodyPr wrap="square" rtlCol="0">
            <a:spAutoFit/>
          </a:bodyPr>
          <a:lstStyle/>
          <a:p>
            <a:r>
              <a:rPr lang="es-ES" sz="1400" b="1" dirty="0" smtClean="0"/>
              <a:t>Impulsos </a:t>
            </a:r>
          </a:p>
          <a:p>
            <a:r>
              <a:rPr lang="es-ES" sz="1400" b="1" dirty="0" smtClean="0"/>
              <a:t>por segundo</a:t>
            </a:r>
            <a:endParaRPr lang="es-ES" sz="1400" b="1" dirty="0"/>
          </a:p>
        </p:txBody>
      </p:sp>
      <p:sp>
        <p:nvSpPr>
          <p:cNvPr id="8" name="CuadroTexto 7"/>
          <p:cNvSpPr txBox="1"/>
          <p:nvPr/>
        </p:nvSpPr>
        <p:spPr>
          <a:xfrm>
            <a:off x="3302773" y="4831860"/>
            <a:ext cx="4625145" cy="307777"/>
          </a:xfrm>
          <a:prstGeom prst="rect">
            <a:avLst/>
          </a:prstGeom>
          <a:noFill/>
        </p:spPr>
        <p:txBody>
          <a:bodyPr wrap="square" rtlCol="0">
            <a:spAutoFit/>
          </a:bodyPr>
          <a:lstStyle/>
          <a:p>
            <a:r>
              <a:rPr lang="es-ES" sz="1400" b="1" dirty="0" smtClean="0"/>
              <a:t>Temperatura en (</a:t>
            </a:r>
            <a:r>
              <a:rPr lang="es-ES" sz="1400" b="1" dirty="0" err="1" smtClean="0"/>
              <a:t>ºC</a:t>
            </a:r>
            <a:r>
              <a:rPr lang="es-ES" sz="1400" b="1" dirty="0" smtClean="0"/>
              <a:t>)</a:t>
            </a:r>
            <a:endParaRPr lang="es-ES" sz="1400" b="1" dirty="0"/>
          </a:p>
        </p:txBody>
      </p:sp>
      <p:sp>
        <p:nvSpPr>
          <p:cNvPr id="4" name="CuadroTexto 3"/>
          <p:cNvSpPr txBox="1"/>
          <p:nvPr/>
        </p:nvSpPr>
        <p:spPr>
          <a:xfrm>
            <a:off x="1729154" y="1348154"/>
            <a:ext cx="3341077" cy="307777"/>
          </a:xfrm>
          <a:prstGeom prst="rect">
            <a:avLst/>
          </a:prstGeom>
          <a:noFill/>
        </p:spPr>
        <p:txBody>
          <a:bodyPr wrap="square" rtlCol="0">
            <a:spAutoFit/>
          </a:bodyPr>
          <a:lstStyle/>
          <a:p>
            <a:r>
              <a:rPr lang="es-ES" sz="1400" b="1" dirty="0" smtClean="0">
                <a:latin typeface="Arial"/>
                <a:cs typeface="Arial"/>
              </a:rPr>
              <a:t>Valoración </a:t>
            </a:r>
            <a:r>
              <a:rPr lang="es-ES" sz="1400" b="1" dirty="0" smtClean="0">
                <a:latin typeface="Arial"/>
                <a:cs typeface="Arial"/>
              </a:rPr>
              <a:t>gráfica del </a:t>
            </a:r>
            <a:r>
              <a:rPr lang="es-ES" sz="1400" b="1" dirty="0" smtClean="0">
                <a:latin typeface="Arial"/>
                <a:cs typeface="Arial"/>
              </a:rPr>
              <a:t>ambiente</a:t>
            </a:r>
            <a:endParaRPr lang="es-ES" sz="1400" b="1" dirty="0">
              <a:latin typeface="Arial"/>
              <a:cs typeface="Arial"/>
            </a:endParaRPr>
          </a:p>
        </p:txBody>
      </p:sp>
    </p:spTree>
    <p:extLst>
      <p:ext uri="{BB962C8B-B14F-4D97-AF65-F5344CB8AC3E}">
        <p14:creationId xmlns:p14="http://schemas.microsoft.com/office/powerpoint/2010/main" val="38566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16" name="CuadroTexto 15"/>
          <p:cNvSpPr txBox="1"/>
          <p:nvPr/>
        </p:nvSpPr>
        <p:spPr>
          <a:xfrm>
            <a:off x="5377854" y="5586102"/>
            <a:ext cx="2282671" cy="5078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a:t>
            </a:r>
          </a:p>
          <a:p>
            <a:r>
              <a:rPr lang="en-US" sz="900" dirty="0" smtClean="0">
                <a:solidFill>
                  <a:srgbClr val="000000"/>
                </a:solidFill>
                <a:latin typeface="Arial"/>
                <a:cs typeface="Arial"/>
                <a:hlinkClick r:id="rId2"/>
              </a:rPr>
              <a:t>https://www.google.com. mx/search?q</a:t>
            </a:r>
            <a:r>
              <a:rPr lang="en-US" sz="900" dirty="0" smtClean="0">
                <a:solidFill>
                  <a:srgbClr val="000000"/>
                </a:solidFill>
                <a:latin typeface="Arial"/>
                <a:cs typeface="Arial"/>
              </a:rPr>
              <a:t>=</a:t>
            </a:r>
          </a:p>
          <a:p>
            <a:r>
              <a:rPr lang="en-US" sz="900" dirty="0" err="1" smtClean="0">
                <a:solidFill>
                  <a:srgbClr val="000000"/>
                </a:solidFill>
                <a:latin typeface="Arial"/>
                <a:cs typeface="Arial"/>
              </a:rPr>
              <a:t>exposición+a+altos+ruidos</a:t>
            </a:r>
            <a:endParaRPr lang="es-MX" sz="900" dirty="0">
              <a:solidFill>
                <a:srgbClr val="000000"/>
              </a:solidFill>
              <a:hlinkClick r:id="rId3"/>
            </a:endParaRPr>
          </a:p>
        </p:txBody>
      </p:sp>
      <p:sp>
        <p:nvSpPr>
          <p:cNvPr id="6" name="CuadroTexto 5"/>
          <p:cNvSpPr txBox="1"/>
          <p:nvPr/>
        </p:nvSpPr>
        <p:spPr>
          <a:xfrm>
            <a:off x="644769" y="1230923"/>
            <a:ext cx="3067539" cy="3498393"/>
          </a:xfrm>
          <a:prstGeom prst="rect">
            <a:avLst/>
          </a:prstGeom>
          <a:solidFill>
            <a:srgbClr val="FF0000"/>
          </a:solidFill>
        </p:spPr>
        <p:txBody>
          <a:bodyPr wrap="square" rtlCol="0">
            <a:spAutoFit/>
          </a:bodyPr>
          <a:lstStyle/>
          <a:p>
            <a:pPr marL="285750" indent="-285750">
              <a:buFont typeface="Wingdings" charset="2"/>
              <a:buChar char="§"/>
            </a:pPr>
            <a:r>
              <a:rPr lang="es-ES" sz="1600" dirty="0" smtClean="0">
                <a:solidFill>
                  <a:schemeClr val="bg1"/>
                </a:solidFill>
                <a:latin typeface="Arial"/>
                <a:cs typeface="Arial"/>
              </a:rPr>
              <a:t>Iluminación incorrecta</a:t>
            </a:r>
          </a:p>
          <a:p>
            <a:pPr marL="285750" indent="-285750">
              <a:buFont typeface="Wingdings" charset="2"/>
              <a:buChar char="§"/>
            </a:pPr>
            <a:endParaRPr lang="es-ES" sz="1600" dirty="0" smtClean="0">
              <a:solidFill>
                <a:schemeClr val="bg1"/>
              </a:solidFill>
              <a:latin typeface="Arial"/>
              <a:cs typeface="Arial"/>
            </a:endParaRPr>
          </a:p>
          <a:p>
            <a:pPr marL="285750" indent="-285750">
              <a:buFont typeface="Wingdings" charset="2"/>
              <a:buChar char="§"/>
            </a:pPr>
            <a:r>
              <a:rPr lang="es-ES" sz="1600" dirty="0" smtClean="0">
                <a:solidFill>
                  <a:schemeClr val="bg1"/>
                </a:solidFill>
                <a:latin typeface="Arial"/>
                <a:cs typeface="Arial"/>
              </a:rPr>
              <a:t>Altos niveles de temperatura o vibración</a:t>
            </a:r>
          </a:p>
          <a:p>
            <a:pPr marL="285750" indent="-285750">
              <a:buFont typeface="Wingdings" charset="2"/>
              <a:buChar char="§"/>
            </a:pPr>
            <a:endParaRPr lang="es-ES" sz="1600" dirty="0" smtClean="0">
              <a:solidFill>
                <a:schemeClr val="bg1"/>
              </a:solidFill>
              <a:latin typeface="Arial"/>
              <a:cs typeface="Arial"/>
            </a:endParaRPr>
          </a:p>
          <a:p>
            <a:pPr marL="285750" indent="-285750">
              <a:buFont typeface="Wingdings" charset="2"/>
              <a:buChar char="§"/>
            </a:pPr>
            <a:r>
              <a:rPr lang="es-ES_tradnl" sz="2400" baseline="30000" dirty="0">
                <a:solidFill>
                  <a:srgbClr val="FFFFFF"/>
                </a:solidFill>
                <a:latin typeface="Arial"/>
                <a:cs typeface="Arial"/>
              </a:rPr>
              <a:t>La presencia de </a:t>
            </a:r>
            <a:r>
              <a:rPr lang="es-ES_tradnl" sz="2400" baseline="30000" dirty="0" smtClean="0">
                <a:solidFill>
                  <a:srgbClr val="FFFFFF"/>
                </a:solidFill>
                <a:latin typeface="Arial"/>
                <a:cs typeface="Arial"/>
              </a:rPr>
              <a:t>agentes químicos en lugares </a:t>
            </a:r>
            <a:r>
              <a:rPr lang="es-ES_tradnl" sz="2400" baseline="30000" dirty="0">
                <a:solidFill>
                  <a:srgbClr val="FFFFFF"/>
                </a:solidFill>
                <a:latin typeface="Arial"/>
                <a:cs typeface="Arial"/>
              </a:rPr>
              <a:t>de </a:t>
            </a:r>
            <a:r>
              <a:rPr lang="es-ES_tradnl" sz="2400" baseline="30000" dirty="0" smtClean="0">
                <a:solidFill>
                  <a:srgbClr val="FFFFFF"/>
                </a:solidFill>
                <a:latin typeface="Arial"/>
                <a:cs typeface="Arial"/>
              </a:rPr>
              <a:t>trabajo</a:t>
            </a:r>
            <a:endParaRPr lang="es-ES_tradnl" sz="2400" baseline="30000" dirty="0">
              <a:solidFill>
                <a:srgbClr val="FFFFFF"/>
              </a:solidFill>
              <a:latin typeface="Arial"/>
              <a:cs typeface="Arial"/>
            </a:endParaRPr>
          </a:p>
          <a:p>
            <a:pPr marL="285750" indent="-285750">
              <a:buFont typeface="Wingdings" charset="2"/>
              <a:buChar char="§"/>
            </a:pPr>
            <a:endParaRPr lang="es-ES_tradnl" sz="2400" baseline="30000" dirty="0" smtClean="0">
              <a:solidFill>
                <a:srgbClr val="FFFFFF"/>
              </a:solidFill>
              <a:latin typeface="Arial"/>
              <a:cs typeface="Arial"/>
            </a:endParaRPr>
          </a:p>
          <a:p>
            <a:pPr marL="285750" indent="-285750">
              <a:buFont typeface="Wingdings" charset="2"/>
              <a:buChar char="§"/>
            </a:pPr>
            <a:endParaRPr lang="es-ES_tradnl" sz="2400" baseline="30000" dirty="0" smtClean="0">
              <a:solidFill>
                <a:srgbClr val="FFFFFF"/>
              </a:solidFill>
              <a:latin typeface="Arial"/>
              <a:cs typeface="Arial"/>
            </a:endParaRPr>
          </a:p>
          <a:p>
            <a:pPr marL="285750" indent="-285750">
              <a:buFont typeface="Wingdings" charset="2"/>
              <a:buChar char="§"/>
            </a:pPr>
            <a:endParaRPr lang="es-ES_tradnl" sz="2400" baseline="30000" dirty="0">
              <a:solidFill>
                <a:srgbClr val="FFFFFF"/>
              </a:solidFill>
              <a:latin typeface="Arial"/>
              <a:cs typeface="Arial"/>
            </a:endParaRPr>
          </a:p>
          <a:p>
            <a:r>
              <a:rPr lang="es-ES_tradnl" sz="2400" baseline="30000" dirty="0">
                <a:solidFill>
                  <a:srgbClr val="FFFFFF"/>
                </a:solidFill>
                <a:latin typeface="Arial"/>
                <a:cs typeface="Arial"/>
              </a:rPr>
              <a:t>P</a:t>
            </a:r>
            <a:r>
              <a:rPr lang="es-ES_tradnl" sz="2400" baseline="30000" dirty="0" smtClean="0">
                <a:solidFill>
                  <a:srgbClr val="FFFFFF"/>
                </a:solidFill>
                <a:latin typeface="Arial"/>
                <a:cs typeface="Arial"/>
              </a:rPr>
              <a:t>ueden </a:t>
            </a:r>
            <a:r>
              <a:rPr lang="es-ES_tradnl" sz="2400" baseline="30000" dirty="0">
                <a:solidFill>
                  <a:srgbClr val="FFFFFF"/>
                </a:solidFill>
                <a:latin typeface="Arial"/>
                <a:cs typeface="Arial"/>
              </a:rPr>
              <a:t>provocar algún tipo de enfermedad </a:t>
            </a:r>
            <a:r>
              <a:rPr lang="es-ES_tradnl" sz="2400" baseline="30000" dirty="0" smtClean="0">
                <a:solidFill>
                  <a:srgbClr val="FFFFFF"/>
                </a:solidFill>
                <a:latin typeface="Arial"/>
                <a:cs typeface="Arial"/>
              </a:rPr>
              <a:t>ocupacional.</a:t>
            </a:r>
          </a:p>
          <a:p>
            <a:pPr marL="285750" indent="-285750">
              <a:buFont typeface="Wingdings" charset="2"/>
              <a:buChar char="§"/>
            </a:pPr>
            <a:endParaRPr lang="es-ES_tradnl" sz="2000" baseline="30000" dirty="0">
              <a:latin typeface="Arial"/>
              <a:cs typeface="Arial"/>
            </a:endParaRPr>
          </a:p>
        </p:txBody>
      </p:sp>
      <p:sp>
        <p:nvSpPr>
          <p:cNvPr id="12" name="Flecha abajo 11"/>
          <p:cNvSpPr/>
          <p:nvPr/>
        </p:nvSpPr>
        <p:spPr>
          <a:xfrm>
            <a:off x="1797538" y="3028462"/>
            <a:ext cx="361462" cy="849923"/>
          </a:xfrm>
          <a:prstGeom prst="down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Flecha derecha 12"/>
          <p:cNvSpPr/>
          <p:nvPr/>
        </p:nvSpPr>
        <p:spPr>
          <a:xfrm>
            <a:off x="3770923" y="3858846"/>
            <a:ext cx="937846" cy="254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377854" y="2266187"/>
            <a:ext cx="3747409" cy="1846659"/>
          </a:xfrm>
          <a:prstGeom prst="rect">
            <a:avLst/>
          </a:prstGeom>
          <a:noFill/>
        </p:spPr>
        <p:txBody>
          <a:bodyPr wrap="square" rtlCol="0">
            <a:spAutoFit/>
          </a:bodyPr>
          <a:lstStyle/>
          <a:p>
            <a:r>
              <a:rPr lang="es-ES_tradnl" sz="2400" baseline="30000" dirty="0">
                <a:latin typeface="Arial"/>
                <a:cs typeface="Arial"/>
              </a:rPr>
              <a:t>L</a:t>
            </a:r>
            <a:r>
              <a:rPr lang="es-ES_tradnl" sz="2400" baseline="30000" dirty="0" smtClean="0">
                <a:latin typeface="Arial"/>
                <a:cs typeface="Arial"/>
              </a:rPr>
              <a:t>a </a:t>
            </a:r>
            <a:r>
              <a:rPr lang="es-ES_tradnl" sz="2400" baseline="30000" dirty="0">
                <a:latin typeface="Arial"/>
                <a:cs typeface="Arial"/>
              </a:rPr>
              <a:t>exposición </a:t>
            </a:r>
            <a:r>
              <a:rPr lang="es-ES_tradnl" sz="2400" baseline="30000" dirty="0" smtClean="0">
                <a:latin typeface="Arial"/>
                <a:cs typeface="Arial"/>
              </a:rPr>
              <a:t>al ruido </a:t>
            </a:r>
            <a:r>
              <a:rPr lang="es-ES_tradnl" sz="2400" baseline="30000" dirty="0">
                <a:latin typeface="Arial"/>
                <a:cs typeface="Arial"/>
              </a:rPr>
              <a:t>puede provocar la enfermedad </a:t>
            </a:r>
            <a:r>
              <a:rPr lang="es-ES_tradnl" sz="2400" baseline="30000" dirty="0" smtClean="0">
                <a:latin typeface="Arial"/>
                <a:cs typeface="Arial"/>
              </a:rPr>
              <a:t>llamada “</a:t>
            </a:r>
            <a:r>
              <a:rPr lang="es-ES_tradnl" sz="2400" baseline="30000" dirty="0">
                <a:latin typeface="Arial"/>
                <a:cs typeface="Arial"/>
              </a:rPr>
              <a:t>Hipoacusia” </a:t>
            </a:r>
            <a:r>
              <a:rPr lang="es-ES_tradnl" sz="2400" baseline="30000" dirty="0" smtClean="0">
                <a:latin typeface="Arial"/>
                <a:cs typeface="Arial"/>
              </a:rPr>
              <a:t>(disminución de la capacidad </a:t>
            </a:r>
            <a:r>
              <a:rPr lang="es-ES_tradnl" sz="2400" baseline="30000" dirty="0" smtClean="0">
                <a:latin typeface="Arial"/>
                <a:cs typeface="Arial"/>
              </a:rPr>
              <a:t>auditiva)</a:t>
            </a:r>
            <a:r>
              <a:rPr lang="es-ES_tradnl" sz="2400" dirty="0">
                <a:latin typeface="Arial"/>
                <a:cs typeface="Arial"/>
              </a:rPr>
              <a:t> </a:t>
            </a:r>
            <a:r>
              <a:rPr lang="es-ES_tradnl" sz="2400" baseline="30000" dirty="0" smtClean="0">
                <a:latin typeface="Arial"/>
                <a:cs typeface="Arial"/>
              </a:rPr>
              <a:t>a </a:t>
            </a:r>
            <a:r>
              <a:rPr lang="es-ES_tradnl" sz="2400" baseline="30000" dirty="0">
                <a:latin typeface="Arial"/>
                <a:cs typeface="Arial"/>
              </a:rPr>
              <a:t>los trabajadores que </a:t>
            </a:r>
            <a:r>
              <a:rPr lang="es-ES_tradnl" sz="2400" baseline="30000" dirty="0" smtClean="0">
                <a:latin typeface="Arial"/>
                <a:cs typeface="Arial"/>
              </a:rPr>
              <a:t>tengan contacto </a:t>
            </a:r>
            <a:r>
              <a:rPr lang="es-ES_tradnl" sz="2400" baseline="30000" dirty="0">
                <a:latin typeface="Arial"/>
                <a:cs typeface="Arial"/>
              </a:rPr>
              <a:t>con dicho agente.</a:t>
            </a:r>
            <a:endParaRPr lang="es-ES" sz="2400" dirty="0">
              <a:latin typeface="Arial"/>
              <a:cs typeface="Arial"/>
            </a:endParaRPr>
          </a:p>
          <a:p>
            <a:endParaRPr lang="es-ES" dirty="0"/>
          </a:p>
        </p:txBody>
      </p:sp>
      <p:sp>
        <p:nvSpPr>
          <p:cNvPr id="15" name="CuadroTexto 14"/>
          <p:cNvSpPr txBox="1"/>
          <p:nvPr/>
        </p:nvSpPr>
        <p:spPr>
          <a:xfrm>
            <a:off x="3692770" y="3497385"/>
            <a:ext cx="2178538" cy="369332"/>
          </a:xfrm>
          <a:prstGeom prst="rect">
            <a:avLst/>
          </a:prstGeom>
          <a:noFill/>
        </p:spPr>
        <p:txBody>
          <a:bodyPr wrap="square" rtlCol="0">
            <a:spAutoFit/>
          </a:bodyPr>
          <a:lstStyle/>
          <a:p>
            <a:r>
              <a:rPr lang="es-ES" dirty="0" smtClean="0"/>
              <a:t>POR EJEMPLO</a:t>
            </a:r>
            <a:endParaRPr lang="es-ES" dirty="0"/>
          </a:p>
        </p:txBody>
      </p:sp>
      <p:pic>
        <p:nvPicPr>
          <p:cNvPr id="18" name="Imagen 17"/>
          <p:cNvPicPr>
            <a:picLocks noChangeAspect="1"/>
          </p:cNvPicPr>
          <p:nvPr/>
        </p:nvPicPr>
        <p:blipFill>
          <a:blip r:embed="rId4"/>
          <a:stretch>
            <a:fillRect/>
          </a:stretch>
        </p:blipFill>
        <p:spPr>
          <a:xfrm>
            <a:off x="5475233" y="3682051"/>
            <a:ext cx="3349452" cy="1875693"/>
          </a:xfrm>
          <a:prstGeom prst="rect">
            <a:avLst/>
          </a:prstGeom>
        </p:spPr>
      </p:pic>
      <p:pic>
        <p:nvPicPr>
          <p:cNvPr id="19" name="Imagen 18" descr="Captura de pantalla 2018-09-24 a las 12.36.26.png"/>
          <p:cNvPicPr>
            <a:picLocks noChangeAspect="1"/>
          </p:cNvPicPr>
          <p:nvPr/>
        </p:nvPicPr>
        <p:blipFill rotWithShape="1">
          <a:blip r:embed="rId5">
            <a:extLst>
              <a:ext uri="{BEBA8EAE-BF5A-486C-A8C5-ECC9F3942E4B}">
                <a14:imgProps xmlns:a14="http://schemas.microsoft.com/office/drawing/2010/main">
                  <a14:imgLayer r:embed="rId6">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20"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CuadroTexto 1"/>
          <p:cNvSpPr txBox="1"/>
          <p:nvPr/>
        </p:nvSpPr>
        <p:spPr>
          <a:xfrm>
            <a:off x="4396152" y="703383"/>
            <a:ext cx="3419231" cy="830997"/>
          </a:xfrm>
          <a:prstGeom prst="rect">
            <a:avLst/>
          </a:prstGeom>
          <a:noFill/>
        </p:spPr>
        <p:txBody>
          <a:bodyPr wrap="square" rtlCol="0">
            <a:spAutoFit/>
          </a:bodyPr>
          <a:lstStyle/>
          <a:p>
            <a:r>
              <a:rPr lang="es-ES" sz="1600" b="1" dirty="0" smtClean="0">
                <a:latin typeface="Arial"/>
                <a:cs typeface="Arial"/>
              </a:rPr>
              <a:t>Factores ambientales que afectan al trabajador en el puesto de trabajo</a:t>
            </a:r>
            <a:endParaRPr lang="es-ES" sz="1600" b="1" dirty="0">
              <a:latin typeface="Arial"/>
              <a:cs typeface="Arial"/>
            </a:endParaRPr>
          </a:p>
        </p:txBody>
      </p:sp>
      <p:cxnSp>
        <p:nvCxnSpPr>
          <p:cNvPr id="5" name="Conector recto de flecha 4"/>
          <p:cNvCxnSpPr>
            <a:stCxn id="2" idx="1"/>
          </p:cNvCxnSpPr>
          <p:nvPr/>
        </p:nvCxnSpPr>
        <p:spPr>
          <a:xfrm flipH="1">
            <a:off x="3155462" y="1118882"/>
            <a:ext cx="1240690" cy="2585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Conector recto de flecha 7"/>
          <p:cNvCxnSpPr>
            <a:stCxn id="2" idx="1"/>
          </p:cNvCxnSpPr>
          <p:nvPr/>
        </p:nvCxnSpPr>
        <p:spPr>
          <a:xfrm flipH="1">
            <a:off x="3311770" y="1118882"/>
            <a:ext cx="1084382" cy="6591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a:stCxn id="2" idx="1"/>
          </p:cNvCxnSpPr>
          <p:nvPr/>
        </p:nvCxnSpPr>
        <p:spPr>
          <a:xfrm flipH="1">
            <a:off x="3380154" y="1118882"/>
            <a:ext cx="1015998" cy="14015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928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7032053" y="6240027"/>
            <a:ext cx="19183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200" i="1" dirty="0" smtClean="0">
                <a:solidFill>
                  <a:schemeClr val="accent6">
                    <a:lumMod val="75000"/>
                  </a:schemeClr>
                </a:solidFill>
                <a:latin typeface="Arial Narrow" panose="020B0606020202030204" pitchFamily="34" charset="0"/>
              </a:rPr>
              <a:t>Factores ambientales</a:t>
            </a:r>
          </a:p>
          <a:p>
            <a:pPr algn="ctr" eaLnBrk="1" hangingPunct="1"/>
            <a:r>
              <a:rPr lang="es-ES_tradnl" altLang="es-MX" sz="1200" i="1" dirty="0" smtClean="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16" name="CuadroTexto 15"/>
          <p:cNvSpPr txBox="1"/>
          <p:nvPr/>
        </p:nvSpPr>
        <p:spPr>
          <a:xfrm>
            <a:off x="4855308" y="3723298"/>
            <a:ext cx="2218482" cy="507831"/>
          </a:xfrm>
          <a:prstGeom prst="rect">
            <a:avLst/>
          </a:prstGeom>
          <a:noFill/>
        </p:spPr>
        <p:txBody>
          <a:bodyPr wrap="none" rtlCol="0">
            <a:spAutoFit/>
          </a:bodyPr>
          <a:lstStyle/>
          <a:p>
            <a:r>
              <a:rPr lang="es-MX" sz="900" dirty="0" smtClean="0">
                <a:solidFill>
                  <a:srgbClr val="000000"/>
                </a:solidFill>
                <a:latin typeface="Arial"/>
                <a:cs typeface="Arial"/>
              </a:rPr>
              <a:t>Imagen tomada con fines didácticos de:</a:t>
            </a:r>
          </a:p>
          <a:p>
            <a:r>
              <a:rPr lang="en-US" sz="900" dirty="0">
                <a:solidFill>
                  <a:srgbClr val="000000"/>
                </a:solidFill>
                <a:latin typeface="Arial"/>
                <a:cs typeface="Arial"/>
              </a:rPr>
              <a:t>https://</a:t>
            </a:r>
            <a:r>
              <a:rPr lang="en-US" sz="900" dirty="0" err="1">
                <a:solidFill>
                  <a:srgbClr val="000000"/>
                </a:solidFill>
                <a:latin typeface="Arial"/>
                <a:cs typeface="Arial"/>
              </a:rPr>
              <a:t>www.google.com.mx</a:t>
            </a:r>
            <a:r>
              <a:rPr lang="en-US" sz="900" dirty="0">
                <a:solidFill>
                  <a:srgbClr val="000000"/>
                </a:solidFill>
                <a:latin typeface="Arial"/>
                <a:cs typeface="Arial"/>
              </a:rPr>
              <a:t>/</a:t>
            </a:r>
            <a:r>
              <a:rPr lang="en-US" sz="900" dirty="0" err="1">
                <a:solidFill>
                  <a:srgbClr val="000000"/>
                </a:solidFill>
                <a:latin typeface="Arial"/>
                <a:cs typeface="Arial"/>
              </a:rPr>
              <a:t>search?q</a:t>
            </a:r>
            <a:r>
              <a:rPr lang="en-US" sz="900" dirty="0" smtClean="0">
                <a:solidFill>
                  <a:srgbClr val="000000"/>
                </a:solidFill>
                <a:latin typeface="Arial"/>
                <a:cs typeface="Arial"/>
              </a:rPr>
              <a:t>=</a:t>
            </a:r>
          </a:p>
          <a:p>
            <a:r>
              <a:rPr lang="en-US" sz="900" dirty="0" err="1" smtClean="0">
                <a:solidFill>
                  <a:srgbClr val="000000"/>
                </a:solidFill>
                <a:latin typeface="Arial"/>
                <a:cs typeface="Arial"/>
              </a:rPr>
              <a:t>que</a:t>
            </a:r>
            <a:r>
              <a:rPr lang="en-US" sz="900" dirty="0" err="1">
                <a:solidFill>
                  <a:srgbClr val="000000"/>
                </a:solidFill>
                <a:latin typeface="Arial"/>
                <a:cs typeface="Arial"/>
              </a:rPr>
              <a:t>+es+la+temperatura</a:t>
            </a:r>
            <a:endParaRPr lang="es-MX" sz="900" dirty="0" smtClean="0">
              <a:solidFill>
                <a:srgbClr val="000000"/>
              </a:solidFill>
              <a:latin typeface="Arial"/>
              <a:cs typeface="Arial"/>
            </a:endParaRPr>
          </a:p>
        </p:txBody>
      </p:sp>
      <p:sp>
        <p:nvSpPr>
          <p:cNvPr id="17" name="Rectángulo 16"/>
          <p:cNvSpPr/>
          <p:nvPr/>
        </p:nvSpPr>
        <p:spPr>
          <a:xfrm>
            <a:off x="4816783" y="753179"/>
            <a:ext cx="2766653" cy="369332"/>
          </a:xfrm>
          <a:prstGeom prst="rect">
            <a:avLst/>
          </a:prstGeom>
        </p:spPr>
        <p:txBody>
          <a:bodyPr wrap="none">
            <a:spAutoFit/>
          </a:bodyPr>
          <a:lstStyle/>
          <a:p>
            <a:r>
              <a:rPr lang="es-ES_tradnl" altLang="es-MX" b="1" dirty="0">
                <a:latin typeface="Arial" panose="020B0604020202020204" pitchFamily="34" charset="0"/>
              </a:rPr>
              <a:t>2</a:t>
            </a:r>
            <a:r>
              <a:rPr lang="es-ES_tradnl" altLang="es-MX" b="1" dirty="0" smtClean="0">
                <a:latin typeface="Arial" panose="020B0604020202020204" pitchFamily="34" charset="0"/>
              </a:rPr>
              <a:t>. AMBIENTE TÉRMICO</a:t>
            </a:r>
            <a:endParaRPr lang="es-ES_tradnl" altLang="es-MX" b="1" dirty="0">
              <a:latin typeface="Arial" panose="020B0604020202020204" pitchFamily="34" charset="0"/>
            </a:endParaRPr>
          </a:p>
        </p:txBody>
      </p:sp>
      <p:sp>
        <p:nvSpPr>
          <p:cNvPr id="8" name="Rectángulo 7"/>
          <p:cNvSpPr/>
          <p:nvPr/>
        </p:nvSpPr>
        <p:spPr>
          <a:xfrm>
            <a:off x="547077" y="1708835"/>
            <a:ext cx="3770923" cy="3847207"/>
          </a:xfrm>
          <a:prstGeom prst="rect">
            <a:avLst/>
          </a:prstGeom>
        </p:spPr>
        <p:txBody>
          <a:bodyPr wrap="square">
            <a:spAutoFit/>
          </a:bodyPr>
          <a:lstStyle/>
          <a:p>
            <a:r>
              <a:rPr lang="es-ES_tradnl" altLang="es-MX" b="1" dirty="0" smtClean="0">
                <a:latin typeface="Arial" panose="020B0604020202020204" pitchFamily="34" charset="0"/>
              </a:rPr>
              <a:t>2.1 Temperatura</a:t>
            </a:r>
          </a:p>
          <a:p>
            <a:endParaRPr lang="es-ES_tradnl" altLang="es-MX" b="1" dirty="0">
              <a:latin typeface="Arial" panose="020B0604020202020204" pitchFamily="34" charset="0"/>
            </a:endParaRPr>
          </a:p>
          <a:p>
            <a:pPr marL="742950" lvl="1" indent="-285750">
              <a:buFont typeface="Wingdings" charset="2"/>
              <a:buChar char="§"/>
            </a:pPr>
            <a:endParaRPr lang="es-ES_tradnl" altLang="es-MX" sz="1600" dirty="0" smtClean="0">
              <a:latin typeface="Arial" panose="020B0604020202020204" pitchFamily="34" charset="0"/>
            </a:endParaRPr>
          </a:p>
          <a:p>
            <a:pPr marL="742950" lvl="1" indent="-285750">
              <a:buFont typeface="Wingdings" charset="2"/>
              <a:buChar char="§"/>
            </a:pPr>
            <a:r>
              <a:rPr lang="es-ES_tradnl" altLang="es-MX" sz="1600" dirty="0" smtClean="0">
                <a:latin typeface="Arial" panose="020B0604020202020204" pitchFamily="34" charset="0"/>
              </a:rPr>
              <a:t>Uno de los factores que más impactan en el rendimiento del </a:t>
            </a:r>
            <a:r>
              <a:rPr lang="es-ES_tradnl" altLang="es-MX" sz="1600" dirty="0" smtClean="0">
                <a:latin typeface="Arial" panose="020B0604020202020204" pitchFamily="34" charset="0"/>
              </a:rPr>
              <a:t>trabajador.</a:t>
            </a:r>
            <a:endParaRPr lang="es-ES_tradnl" altLang="es-MX" sz="1600" dirty="0" smtClean="0">
              <a:latin typeface="Arial" panose="020B0604020202020204" pitchFamily="34" charset="0"/>
            </a:endParaRPr>
          </a:p>
          <a:p>
            <a:pPr marL="742950" lvl="1" indent="-285750">
              <a:buFont typeface="Wingdings" charset="2"/>
              <a:buChar char="§"/>
            </a:pPr>
            <a:endParaRPr lang="es-ES_tradnl" altLang="es-MX" sz="1600" dirty="0">
              <a:latin typeface="Arial" panose="020B0604020202020204" pitchFamily="34" charset="0"/>
            </a:endParaRPr>
          </a:p>
          <a:p>
            <a:pPr marL="742950" lvl="1" indent="-285750">
              <a:buFont typeface="Wingdings" charset="2"/>
              <a:buChar char="§"/>
            </a:pPr>
            <a:r>
              <a:rPr lang="es-ES_tradnl" altLang="es-MX" sz="1600" dirty="0" smtClean="0">
                <a:latin typeface="Arial" panose="020B0604020202020204" pitchFamily="34" charset="0"/>
              </a:rPr>
              <a:t>Magnitud que mide el grado o nivel térmico de un objeto, cuerpo o de la atmosfera.</a:t>
            </a:r>
          </a:p>
          <a:p>
            <a:pPr lvl="1"/>
            <a:endParaRPr lang="es-ES_tradnl" altLang="es-MX" sz="1600" dirty="0">
              <a:latin typeface="Arial" panose="020B0604020202020204" pitchFamily="34" charset="0"/>
            </a:endParaRPr>
          </a:p>
          <a:p>
            <a:pPr marL="742950" lvl="1" indent="-285750">
              <a:buFont typeface="Wingdings" charset="2"/>
              <a:buChar char="§"/>
            </a:pPr>
            <a:r>
              <a:rPr lang="es-ES_tradnl" altLang="es-MX" sz="1600" dirty="0">
                <a:latin typeface="Arial" panose="020B0604020202020204" pitchFamily="34" charset="0"/>
              </a:rPr>
              <a:t>V</a:t>
            </a:r>
            <a:r>
              <a:rPr lang="es-ES_tradnl" altLang="es-MX" sz="1600" dirty="0" smtClean="0">
                <a:latin typeface="Arial" panose="020B0604020202020204" pitchFamily="34" charset="0"/>
              </a:rPr>
              <a:t>inculada a la noción de frío (menor temperatura) tibio (temperatura media) y caliente (mayor temperatura).</a:t>
            </a:r>
            <a:endParaRPr lang="es-ES_tradnl" altLang="es-MX" sz="1600" dirty="0">
              <a:latin typeface="Arial" panose="020B0604020202020204" pitchFamily="34" charset="0"/>
            </a:endParaRPr>
          </a:p>
        </p:txBody>
      </p:sp>
      <p:pic>
        <p:nvPicPr>
          <p:cNvPr id="10" name="Imagen 9"/>
          <p:cNvPicPr>
            <a:picLocks noChangeAspect="1"/>
          </p:cNvPicPr>
          <p:nvPr/>
        </p:nvPicPr>
        <p:blipFill>
          <a:blip r:embed="rId2">
            <a:extLst>
              <a:ext uri="{BEBA8EAE-BF5A-486C-A8C5-ECC9F3942E4B}">
                <a14:imgProps xmlns:a14="http://schemas.microsoft.com/office/drawing/2010/main">
                  <a14:imgLayer r:embed="rId3">
                    <a14:imgEffect>
                      <a14:sharpenSoften amount="70000"/>
                    </a14:imgEffect>
                  </a14:imgLayer>
                </a14:imgProps>
              </a:ext>
            </a:extLst>
          </a:blip>
          <a:stretch>
            <a:fillRect/>
          </a:stretch>
        </p:blipFill>
        <p:spPr>
          <a:xfrm>
            <a:off x="4845538" y="1334538"/>
            <a:ext cx="2696309" cy="2267101"/>
          </a:xfrm>
          <a:prstGeom prst="rect">
            <a:avLst/>
          </a:prstGeom>
        </p:spPr>
      </p:pic>
      <p:sp>
        <p:nvSpPr>
          <p:cNvPr id="18" name="Rectángulo 17"/>
          <p:cNvSpPr/>
          <p:nvPr/>
        </p:nvSpPr>
        <p:spPr>
          <a:xfrm>
            <a:off x="4601305" y="4279261"/>
            <a:ext cx="4015155" cy="1569660"/>
          </a:xfrm>
          <a:prstGeom prst="rect">
            <a:avLst/>
          </a:prstGeom>
        </p:spPr>
        <p:txBody>
          <a:bodyPr wrap="square">
            <a:spAutoFit/>
          </a:bodyPr>
          <a:lstStyle/>
          <a:p>
            <a:r>
              <a:rPr lang="es-ES_tradnl" sz="1600" b="1" dirty="0" smtClean="0">
                <a:latin typeface="Arial"/>
                <a:cs typeface="Arial"/>
              </a:rPr>
              <a:t>Temperatura </a:t>
            </a:r>
            <a:r>
              <a:rPr lang="es-ES_tradnl" sz="1600" b="1" dirty="0">
                <a:latin typeface="Arial"/>
                <a:cs typeface="Arial"/>
              </a:rPr>
              <a:t>radiante: </a:t>
            </a:r>
            <a:r>
              <a:rPr lang="es-ES_tradnl" sz="1600" dirty="0" smtClean="0">
                <a:latin typeface="Arial"/>
                <a:cs typeface="Arial"/>
              </a:rPr>
              <a:t>La </a:t>
            </a:r>
            <a:r>
              <a:rPr lang="es-ES_tradnl" sz="1600" dirty="0">
                <a:latin typeface="Arial"/>
                <a:cs typeface="Arial"/>
              </a:rPr>
              <a:t>radiación térmica es el calor que irradia de un objeto caliente. El </a:t>
            </a:r>
            <a:r>
              <a:rPr lang="es-ES_tradnl" sz="1600" dirty="0" smtClean="0">
                <a:latin typeface="Arial"/>
                <a:cs typeface="Arial"/>
              </a:rPr>
              <a:t>calor radiante </a:t>
            </a:r>
            <a:r>
              <a:rPr lang="es-ES_tradnl" sz="1600" dirty="0">
                <a:latin typeface="Arial"/>
                <a:cs typeface="Arial"/>
              </a:rPr>
              <a:t>puede estar presente si hay fuentes de calor en un entorno. Esta temperatura se trabaja</a:t>
            </a:r>
          </a:p>
          <a:p>
            <a:r>
              <a:rPr lang="es-ES_tradnl" sz="1600" dirty="0">
                <a:latin typeface="Arial"/>
                <a:cs typeface="Arial"/>
              </a:rPr>
              <a:t>en (°C</a:t>
            </a:r>
            <a:r>
              <a:rPr lang="es-ES_tradnl" sz="1600" dirty="0">
                <a:latin typeface="Arial"/>
                <a:cs typeface="Arial"/>
              </a:rPr>
              <a:t>). (ASEPEYO,2005)  </a:t>
            </a:r>
            <a:endParaRPr lang="es-ES" sz="1600" dirty="0">
              <a:latin typeface="Arial"/>
              <a:cs typeface="Arial"/>
            </a:endParaRPr>
          </a:p>
        </p:txBody>
      </p:sp>
      <p:pic>
        <p:nvPicPr>
          <p:cNvPr id="19" name="Imagen 18" descr="Captura de pantalla 2018-09-24 a las 12.36.26.png"/>
          <p:cNvPicPr>
            <a:picLocks noChangeAspect="1"/>
          </p:cNvPicPr>
          <p:nvPr/>
        </p:nvPicPr>
        <p:blipFill rotWithShape="1">
          <a:blip r:embed="rId4">
            <a:extLst>
              <a:ext uri="{BEBA8EAE-BF5A-486C-A8C5-ECC9F3942E4B}">
                <a14:imgProps xmlns:a14="http://schemas.microsoft.com/office/drawing/2010/main">
                  <a14:imgLayer r:embed="rId5">
                    <a14:imgEffect>
                      <a14:sharpenSoften amount="54000"/>
                    </a14:imgEffect>
                  </a14:imgLayer>
                </a14:imgProps>
              </a:ext>
              <a:ext uri="{28A0092B-C50C-407E-A947-70E740481C1C}">
                <a14:useLocalDpi xmlns:a14="http://schemas.microsoft.com/office/drawing/2010/main" val="0"/>
              </a:ext>
            </a:extLst>
          </a:blip>
          <a:srcRect t="11253"/>
          <a:stretch/>
        </p:blipFill>
        <p:spPr>
          <a:xfrm>
            <a:off x="259764" y="205154"/>
            <a:ext cx="3686564" cy="727517"/>
          </a:xfrm>
          <a:prstGeom prst="rect">
            <a:avLst/>
          </a:prstGeom>
        </p:spPr>
      </p:pic>
      <p:sp>
        <p:nvSpPr>
          <p:cNvPr id="20" name="Text Box 6"/>
          <p:cNvSpPr txBox="1">
            <a:spLocks noChangeArrowheads="1"/>
          </p:cNvSpPr>
          <p:nvPr/>
        </p:nvSpPr>
        <p:spPr bwMode="auto">
          <a:xfrm>
            <a:off x="6123196" y="24733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3005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majorFont>
      <a:minorFont>
        <a:latin typeface="Century Gothic"/>
        <a:ea typeface=""/>
        <a:cs typeface=""/>
        <a:font script="Jpan" typeface="メイリオ"/>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2699</TotalTime>
  <Words>3703</Words>
  <Application>Microsoft Office PowerPoint</Application>
  <PresentationFormat>Presentación en pantalla (4:3)</PresentationFormat>
  <Paragraphs>679</Paragraphs>
  <Slides>40</Slides>
  <Notes>0</Notes>
  <HiddenSlides>0</HiddenSlides>
  <MMClips>0</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40</vt:i4>
      </vt:variant>
    </vt:vector>
  </HeadingPairs>
  <TitlesOfParts>
    <vt:vector size="55" baseType="lpstr">
      <vt:lpstr>MS PGothic</vt:lpstr>
      <vt:lpstr>Arial</vt:lpstr>
      <vt:lpstr>Arial Narrow</vt:lpstr>
      <vt:lpstr>Century Gothic</vt:lpstr>
      <vt:lpstr>Consolas</vt:lpstr>
      <vt:lpstr>Helvetica</vt:lpstr>
      <vt:lpstr>Tahoma</vt:lpstr>
      <vt:lpstr>Times-Bold</vt:lpstr>
      <vt:lpstr>Times-Roman</vt:lpstr>
      <vt:lpstr>Verdana</vt:lpstr>
      <vt:lpstr>Verdana-Bold</vt:lpstr>
      <vt:lpstr>Verdana-Italic</vt:lpstr>
      <vt:lpstr>Wingdings</vt:lpstr>
      <vt:lpstr>Wingdings 2</vt:lpstr>
      <vt:lpstr>Perception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Métodos de valoración de esfuerzo</dc:title>
  <dc:creator>Leonardo Santos</dc:creator>
  <cp:lastModifiedBy>EDUARDO SÁNCHEZ</cp:lastModifiedBy>
  <cp:revision>484</cp:revision>
  <cp:lastPrinted>2018-06-20T19:33:37Z</cp:lastPrinted>
  <dcterms:created xsi:type="dcterms:W3CDTF">2018-03-27T17:25:40Z</dcterms:created>
  <dcterms:modified xsi:type="dcterms:W3CDTF">2018-09-29T00:51:55Z</dcterms:modified>
</cp:coreProperties>
</file>