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302" r:id="rId2"/>
    <p:sldId id="30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69" r:id="rId17"/>
    <p:sldId id="270" r:id="rId18"/>
    <p:sldId id="274" r:id="rId19"/>
    <p:sldId id="275" r:id="rId20"/>
    <p:sldId id="276" r:id="rId21"/>
    <p:sldId id="277" r:id="rId22"/>
    <p:sldId id="280" r:id="rId23"/>
    <p:sldId id="279" r:id="rId24"/>
    <p:sldId id="284" r:id="rId25"/>
    <p:sldId id="281" r:id="rId26"/>
    <p:sldId id="282" r:id="rId27"/>
    <p:sldId id="283" r:id="rId28"/>
    <p:sldId id="285" r:id="rId29"/>
    <p:sldId id="288" r:id="rId30"/>
    <p:sldId id="289" r:id="rId31"/>
    <p:sldId id="304" r:id="rId32"/>
    <p:sldId id="291" r:id="rId33"/>
    <p:sldId id="296" r:id="rId34"/>
    <p:sldId id="294" r:id="rId35"/>
    <p:sldId id="305" r:id="rId36"/>
    <p:sldId id="306" r:id="rId37"/>
    <p:sldId id="307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D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21" autoAdjust="0"/>
    <p:restoredTop sz="94660"/>
  </p:normalViewPr>
  <p:slideViewPr>
    <p:cSldViewPr snapToGrid="0" showGuides="1">
      <p:cViewPr>
        <p:scale>
          <a:sx n="87" d="100"/>
          <a:sy n="87" d="100"/>
        </p:scale>
        <p:origin x="816" y="-228"/>
      </p:cViewPr>
      <p:guideLst>
        <p:guide orient="horz" pos="21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8025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354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5129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3201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8547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1279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8226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1962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8616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079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769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077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6447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9203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044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1076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89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B7FB5-360C-4D3B-AAC8-D6B53371568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E5A90-9343-46B0-87AE-839AE671C0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79144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google.com.mx/search?q=observaci%C3%B3n+de+la" TargetMode="Externa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mx/search?q=observaci%C3%B3n+de+la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google.com.mx/search?q=observaci%C3%B3n+de+la" TargetMode="External"/><Relationship Id="rId4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ogle.com.mx/search?q=observaci%C3%B3n+de+la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ogle.com.mx/search?q=observaci%C3%B3n+de+la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ogle.com.mx/search?q=observaci%C3%B3n+de+la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q=observaci%C3%B3n+de+la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ogle.com.mx/search?q=observaci%C3%B3n+de+la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ogle.com.mx/search?q=observaci%C3%B3n+de+l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google.com.mx/search?q=observaci%C3%B3n+de+la" TargetMode="Externa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ogle.com.mx/search?q=observaci%C3%B3n+de+l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724399" y="2661934"/>
            <a:ext cx="358253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ES_tradnl" alt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TÍTULO:</a:t>
            </a:r>
          </a:p>
          <a:p>
            <a:pPr algn="ctr" eaLnBrk="1" hangingPunct="1"/>
            <a:r>
              <a:rPr lang="es-ES_tradnl" altLang="es-MX" sz="1800" b="1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_tradnl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BAJO IMPACTO AMBIENTAL PARA EL ENVASE Y EMBALAJE</a:t>
            </a:r>
          </a:p>
          <a:p>
            <a:pPr algn="ctr" eaLnBrk="1" hangingPunct="1"/>
            <a:endParaRPr lang="es-ES_tradnl" altLang="es-MX" sz="1800" b="1" dirty="0">
              <a:solidFill>
                <a:srgbClr val="FFFF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ctr" eaLnBrk="1" hangingPunct="1"/>
            <a:r>
              <a:rPr lang="es-ES_tradnl" altLang="es-MX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 EDUCATIVO</a:t>
            </a:r>
            <a:r>
              <a:rPr lang="es-ES_tradnl" alt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ES_tradnl" altLang="es-MX" sz="1800" b="1" dirty="0">
              <a:solidFill>
                <a:srgbClr val="2929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s-ES_tradnl" alt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DISEÑO INDUSTRIAL</a:t>
            </a:r>
          </a:p>
          <a:p>
            <a:pPr algn="ctr" eaLnBrk="1" hangingPunct="1"/>
            <a:endParaRPr lang="es-ES_tradnl" altLang="es-MX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s-ES_tradnl" altLang="es-MX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APRENDIZAJE</a:t>
            </a:r>
            <a:r>
              <a:rPr lang="es-ES_tradnl" altLang="es-MX" sz="1800" b="1" dirty="0">
                <a:solidFill>
                  <a:srgbClr val="1616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ctr" eaLnBrk="1" hangingPunct="1"/>
            <a:r>
              <a:rPr lang="es-ES_tradnl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EMVASE Y EMBALAJE</a:t>
            </a:r>
            <a:endParaRPr lang="es-ES_tradnl" altLang="es-MX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2"/>
          <p:cNvSpPr txBox="1">
            <a:spLocks noChangeArrowheads="1"/>
          </p:cNvSpPr>
          <p:nvPr/>
        </p:nvSpPr>
        <p:spPr bwMode="auto">
          <a:xfrm>
            <a:off x="938026" y="2149507"/>
            <a:ext cx="3809819" cy="4331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de Unidad de aprendizaje</a:t>
            </a:r>
            <a:r>
              <a:rPr lang="es-ES" altLang="es-MX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/>
            <a:r>
              <a:rPr lang="es-ES" alt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endParaRPr lang="es-ES_tradnl" alt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ES" alt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Optativa</a:t>
            </a:r>
            <a:endParaRPr lang="es-ES_tradnl" alt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endParaRPr lang="es-ES" altLang="es-MX" sz="16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_tradnl" alt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Sustantivo Integral</a:t>
            </a:r>
            <a:endParaRPr lang="es-ES_tradnl" alt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Modalidad: </a:t>
            </a:r>
            <a:endParaRPr lang="es-ES" altLang="es-MX" sz="16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MX" alt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Presencial</a:t>
            </a:r>
            <a:endParaRPr lang="es-ES" alt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Prerrequisitos: </a:t>
            </a:r>
            <a:endParaRPr lang="es-ES" altLang="es-MX" sz="16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_tradnl" alt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Ninguno</a:t>
            </a:r>
            <a:endParaRPr lang="es-ES_tradnl" alt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Programas educativos en donde se imparte:</a:t>
            </a:r>
            <a:endParaRPr lang="es-ES_tradnl" altLang="es-MX" sz="1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Licenciatura en Diseño Industrial Facultad de Arquitectura y Diseño, Centro Universitario UAEM Valle de Chalco y Zumpango.</a:t>
            </a:r>
            <a:endParaRPr lang="es-ES_tradnl" alt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2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endParaRPr lang="es-ES_tradnl" altLang="es-MX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eaLnBrk="1" hangingPunct="1"/>
            <a:endParaRPr lang="es-ES" altLang="es-MX" sz="750" dirty="0"/>
          </a:p>
        </p:txBody>
      </p:sp>
      <p:sp>
        <p:nvSpPr>
          <p:cNvPr id="7" name="CuadroTexto 6"/>
          <p:cNvSpPr txBox="1"/>
          <p:nvPr/>
        </p:nvSpPr>
        <p:spPr>
          <a:xfrm>
            <a:off x="5621989" y="6481462"/>
            <a:ext cx="3249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FF00"/>
                </a:solidFill>
                <a:latin typeface="Arial"/>
                <a:cs typeface="Arial"/>
              </a:rPr>
              <a:t>Autor: </a:t>
            </a:r>
            <a:r>
              <a:rPr lang="es-ES" sz="1200" b="1" dirty="0" smtClean="0">
                <a:latin typeface="Arial"/>
                <a:cs typeface="Arial"/>
              </a:rPr>
              <a:t>Dr. Omar Eduardo Sánchez Estrada</a:t>
            </a:r>
            <a:endParaRPr lang="es-ES" sz="1200" b="1" dirty="0">
              <a:latin typeface="Arial"/>
              <a:cs typeface="Arial"/>
            </a:endParaRPr>
          </a:p>
        </p:txBody>
      </p:sp>
      <p:pic>
        <p:nvPicPr>
          <p:cNvPr id="8" name="Imagen 7" descr="Captura de pantalla 2018-09-24 a las 12.36.26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99" y="735537"/>
            <a:ext cx="4992931" cy="1110254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488675" y="1388021"/>
            <a:ext cx="28120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200" b="1" dirty="0" smtClean="0">
                <a:solidFill>
                  <a:srgbClr val="08090B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Centro </a:t>
            </a:r>
            <a:r>
              <a:rPr lang="es-MX" altLang="es-MX" sz="1200" b="1" dirty="0">
                <a:solidFill>
                  <a:srgbClr val="08090B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Universitario UAEM Valle de Chalco</a:t>
            </a:r>
            <a:r>
              <a:rPr lang="es-MX" altLang="es-MX" sz="1600" b="1" dirty="0">
                <a:solidFill>
                  <a:srgbClr val="08090B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62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46" y="517439"/>
            <a:ext cx="6620377" cy="465081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15815" y="5838092"/>
            <a:ext cx="811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Contaminación de aire en fabricación de papel en pasteado </a:t>
            </a:r>
            <a:r>
              <a:rPr lang="es-MX" dirty="0" err="1" smtClean="0"/>
              <a:t>termomecánico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078446" y="5168254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803413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782552" y="2409745"/>
            <a:ext cx="3961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40% de la madera talada es utilizada para papel aún.</a:t>
            </a: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695673" y="2328384"/>
            <a:ext cx="31763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700" dirty="0">
                <a:solidFill>
                  <a:srgbClr val="FFFF00"/>
                </a:solidFill>
              </a:rPr>
              <a:t>Es reciclable</a:t>
            </a:r>
            <a:endParaRPr lang="es-MX" sz="2700" dirty="0">
              <a:solidFill>
                <a:srgbClr val="FFFF0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95673" y="3484441"/>
            <a:ext cx="32395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FFFF00"/>
                </a:solidFill>
              </a:rPr>
              <a:t>Los árboles son </a:t>
            </a:r>
            <a:r>
              <a:rPr lang="es-MX" sz="2400" dirty="0" smtClean="0">
                <a:solidFill>
                  <a:srgbClr val="FFFF00"/>
                </a:solidFill>
              </a:rPr>
              <a:t>renovables</a:t>
            </a:r>
            <a:r>
              <a:rPr lang="es-MX" sz="2100" dirty="0" smtClean="0">
                <a:solidFill>
                  <a:srgbClr val="FFFF00"/>
                </a:solidFill>
              </a:rPr>
              <a:t>.</a:t>
            </a:r>
            <a:endParaRPr lang="es-MX" sz="2100" dirty="0">
              <a:solidFill>
                <a:srgbClr val="FFFF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782552" y="3610488"/>
            <a:ext cx="3844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No crecen con rapidez.</a:t>
            </a:r>
          </a:p>
          <a:p>
            <a:endParaRPr lang="es-MX" sz="2400" dirty="0"/>
          </a:p>
          <a:p>
            <a:r>
              <a:rPr lang="es-MX" sz="2400" dirty="0"/>
              <a:t>Pesticidas e insecticidas.</a:t>
            </a:r>
          </a:p>
          <a:p>
            <a:endParaRPr lang="es-MX" sz="2400" dirty="0"/>
          </a:p>
          <a:p>
            <a:r>
              <a:rPr lang="es-MX" sz="2400" dirty="0"/>
              <a:t>Variaciones genéticas.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406769" y="1010673"/>
            <a:ext cx="5673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2.1.1. </a:t>
            </a:r>
            <a:r>
              <a:rPr lang="es-MX" sz="3200" dirty="0" smtClean="0">
                <a:solidFill>
                  <a:srgbClr val="FFFF00"/>
                </a:solidFill>
              </a:rPr>
              <a:t>Ventajas</a:t>
            </a:r>
            <a:r>
              <a:rPr lang="es-MX" sz="3200" dirty="0" smtClean="0"/>
              <a:t> y desventajas</a:t>
            </a:r>
            <a:endParaRPr lang="es-MX" sz="3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695673" y="5087815"/>
            <a:ext cx="2762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FFFF00"/>
                </a:solidFill>
              </a:rPr>
              <a:t>Fácil degradación</a:t>
            </a:r>
            <a:r>
              <a:rPr lang="es-MX" dirty="0" smtClean="0">
                <a:solidFill>
                  <a:srgbClr val="FFFF00"/>
                </a:solidFill>
              </a:rPr>
              <a:t>.</a:t>
            </a: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312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90607" y="614464"/>
            <a:ext cx="79119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2.2 PLÁSTICOS </a:t>
            </a:r>
            <a:r>
              <a:rPr lang="es-MX" sz="2400" b="1" dirty="0"/>
              <a:t>Y POLÍMEROS SINTÉTICOS</a:t>
            </a:r>
            <a:r>
              <a:rPr lang="es-MX" sz="2400" b="1" dirty="0" smtClean="0"/>
              <a:t>.</a:t>
            </a:r>
          </a:p>
          <a:p>
            <a:r>
              <a:rPr lang="es-MX" sz="2000" dirty="0" smtClean="0"/>
              <a:t>Materiales compuestos por resinas que son fáciles de moldear y pueden modificar su forma permanente a partir de una compresión y/o temperatura.</a:t>
            </a:r>
            <a:endParaRPr lang="es-MX" sz="2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3149266" y="6186649"/>
            <a:ext cx="5053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dirty="0" smtClean="0"/>
              <a:t>  </a:t>
            </a:r>
            <a:r>
              <a:rPr lang="es-MX" sz="2400" dirty="0" smtClean="0"/>
              <a:t>POLIPROPILENO</a:t>
            </a:r>
            <a:r>
              <a:rPr lang="es-MX" sz="2100" dirty="0"/>
              <a:t>.</a:t>
            </a:r>
            <a:endParaRPr lang="es-MX" sz="21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266" y="2354928"/>
            <a:ext cx="3571875" cy="199310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49" y="3582896"/>
            <a:ext cx="3396101" cy="214092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936" y="3429000"/>
            <a:ext cx="2402180" cy="240218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04349" y="5697291"/>
            <a:ext cx="4903695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err="1" smtClean="0"/>
              <a:t>Imagenes</a:t>
            </a:r>
            <a:r>
              <a:rPr lang="es-MX" sz="900" dirty="0" smtClean="0"/>
              <a:t>  tomadas con fines didácticos de:</a:t>
            </a:r>
          </a:p>
          <a:p>
            <a:r>
              <a:rPr lang="es-MX" sz="900" dirty="0"/>
              <a:t>https://www.google.com.mx/search?newwindow</a:t>
            </a:r>
            <a:endParaRPr lang="es-MX" sz="900" dirty="0" smtClean="0">
              <a:solidFill>
                <a:srgbClr val="000000"/>
              </a:solidFill>
              <a:hlinkClick r:id="rId5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773551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15759" y="505705"/>
            <a:ext cx="3275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/>
              <a:t>POLIETILENO</a:t>
            </a:r>
            <a:r>
              <a:rPr lang="es-MX" sz="3200" dirty="0"/>
              <a:t>.</a:t>
            </a:r>
            <a:endParaRPr lang="es-MX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59" y="2097204"/>
            <a:ext cx="2684547" cy="193287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881" y="1288783"/>
            <a:ext cx="2429683" cy="161684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837" y="1464845"/>
            <a:ext cx="2881563" cy="288156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195" y="3726029"/>
            <a:ext cx="3335755" cy="208484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867133" y="6207482"/>
            <a:ext cx="3704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Alta Densidad y Baja Densidad</a:t>
            </a:r>
            <a:endParaRPr lang="es-MX" sz="2000" dirty="0"/>
          </a:p>
        </p:txBody>
      </p:sp>
      <p:sp>
        <p:nvSpPr>
          <p:cNvPr id="8" name="Rectángulo 7"/>
          <p:cNvSpPr/>
          <p:nvPr/>
        </p:nvSpPr>
        <p:spPr>
          <a:xfrm>
            <a:off x="415285" y="4080950"/>
            <a:ext cx="4903695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err="1" smtClean="0"/>
              <a:t>Imagenes</a:t>
            </a:r>
            <a:r>
              <a:rPr lang="es-MX" sz="900" dirty="0" smtClean="0"/>
              <a:t>  tomadas con fines didácticos de:</a:t>
            </a:r>
          </a:p>
          <a:p>
            <a:r>
              <a:rPr lang="es-MX" sz="900" dirty="0"/>
              <a:t>https://www.google.com.mx/search?newwindow</a:t>
            </a:r>
            <a:endParaRPr lang="es-MX" sz="900" dirty="0" smtClean="0">
              <a:solidFill>
                <a:srgbClr val="000000"/>
              </a:solidFill>
              <a:hlinkClick r:id="rId6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900166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54895" y="741177"/>
            <a:ext cx="38621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/>
              <a:t>POLIESTIRENO.</a:t>
            </a:r>
            <a:endParaRPr lang="es-MX" sz="40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05" y="2049959"/>
            <a:ext cx="3079977" cy="230874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840" y="1510727"/>
            <a:ext cx="3025566" cy="244465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906" y="3799544"/>
            <a:ext cx="3667020" cy="210605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101906" y="5905603"/>
            <a:ext cx="4903695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err="1" smtClean="0"/>
              <a:t>Imagenes</a:t>
            </a:r>
            <a:r>
              <a:rPr lang="es-MX" sz="900" dirty="0" smtClean="0"/>
              <a:t>  tomadas con fines didácticos de:</a:t>
            </a:r>
          </a:p>
          <a:p>
            <a:r>
              <a:rPr lang="es-MX" sz="900" dirty="0"/>
              <a:t>https://www.google.com.mx/search?newwindow</a:t>
            </a:r>
            <a:endParaRPr lang="es-MX" sz="900" dirty="0" smtClean="0">
              <a:solidFill>
                <a:srgbClr val="000000"/>
              </a:solidFill>
              <a:hlinkClick r:id="rId5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989848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14351" y="898126"/>
            <a:ext cx="6167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/>
              <a:t>POLIETILENO TEREFTALATO</a:t>
            </a:r>
          </a:p>
          <a:p>
            <a:r>
              <a:rPr lang="es-MX" sz="3600" b="1" dirty="0"/>
              <a:t>(PET)</a:t>
            </a:r>
            <a:endParaRPr lang="es-MX" sz="36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43" y="2770888"/>
            <a:ext cx="7367651" cy="306105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485031" y="5831946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Imagen 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2426330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46453" y="1204779"/>
            <a:ext cx="4042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2.2.1 SIMBOLOGÍA</a:t>
            </a:r>
            <a:r>
              <a:rPr lang="es-MX" sz="2800" b="1" dirty="0"/>
              <a:t>.</a:t>
            </a:r>
            <a:endParaRPr lang="es-MX" sz="28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13" y="2625893"/>
            <a:ext cx="7626375" cy="294886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46453" y="5574758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066383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33" y="806420"/>
            <a:ext cx="6697298" cy="550112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35133" y="6307544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Imagen 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909707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68272" y="2254079"/>
            <a:ext cx="73785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sz="2000" dirty="0"/>
              <a:t>HASTA 1000 AÑOS PARA DESCOMPONERSE EN EL AMBIENTE.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sz="2000" dirty="0"/>
              <a:t>LOS RESIDUOS SON INGERIDOS POR ANIMALES.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sz="2000" dirty="0"/>
              <a:t>FRAGMENTOS NO DEGRADADOS INVADEN MARES, COSTAS Y OTROS ECOSISTEMAS.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sz="2000" dirty="0"/>
              <a:t>NO SE GARANTIZA SU RECICLAJE.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sz="2000" dirty="0"/>
              <a:t>“DOWNCYCLING”,  MENOR CALIDAD EN PRODUCTOS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sz="2000" dirty="0"/>
              <a:t>UTILIZA RECURSOS NO RENOVABLES COMO MATERIA PRIMA</a:t>
            </a:r>
            <a:r>
              <a:rPr lang="es-MX" sz="1400" dirty="0"/>
              <a:t>.</a:t>
            </a:r>
            <a:endParaRPr lang="es-MX" sz="1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679938" y="949569"/>
            <a:ext cx="4982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2.2.2 Desventajas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228535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41422" y="1105287"/>
            <a:ext cx="5620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3.1 ACTITUDES Y HÁBITOS QUE FAVORECEN LA REDUCCIÓN DEL IMPACTO AMBIENTAL</a:t>
            </a:r>
          </a:p>
          <a:p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541422" y="2088602"/>
            <a:ext cx="65060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CANADA  Y PARTE DE EUROPA:  </a:t>
            </a:r>
            <a:r>
              <a:rPr lang="es-MX" sz="1400" dirty="0" err="1"/>
              <a:t>Refund</a:t>
            </a:r>
            <a:r>
              <a:rPr lang="es-MX" sz="1400" dirty="0"/>
              <a:t>, se paga por botella y después se te devuelve en </a:t>
            </a:r>
            <a:r>
              <a:rPr lang="es-MX" sz="1400" dirty="0" err="1"/>
              <a:t>bottles</a:t>
            </a:r>
            <a:r>
              <a:rPr lang="es-MX" sz="1400" dirty="0"/>
              <a:t> </a:t>
            </a:r>
            <a:r>
              <a:rPr lang="es-MX" sz="1400" dirty="0" err="1"/>
              <a:t>depots</a:t>
            </a:r>
            <a:r>
              <a:rPr lang="es-MX" sz="1400" dirty="0"/>
              <a:t>. Se puede recaudar una cantidad considerable de dinero. </a:t>
            </a:r>
            <a:endParaRPr lang="es-MX" sz="1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460207" y="3131424"/>
            <a:ext cx="7146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PARTE DE EUROPA Y JAPÓN: Máquinas expendedoras de agua “</a:t>
            </a:r>
            <a:r>
              <a:rPr lang="es-MX" sz="1600" dirty="0" err="1"/>
              <a:t>refill</a:t>
            </a:r>
            <a:r>
              <a:rPr lang="es-MX" sz="1600" dirty="0"/>
              <a:t>”.</a:t>
            </a:r>
            <a:endParaRPr lang="es-MX" sz="1600" dirty="0"/>
          </a:p>
        </p:txBody>
      </p:sp>
      <p:sp>
        <p:nvSpPr>
          <p:cNvPr id="5" name="CuadroTexto 4"/>
          <p:cNvSpPr txBox="1"/>
          <p:nvPr/>
        </p:nvSpPr>
        <p:spPr>
          <a:xfrm>
            <a:off x="523374" y="3743359"/>
            <a:ext cx="7417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ALEMANIA: leche en bolsas</a:t>
            </a:r>
            <a:r>
              <a:rPr lang="es-MX" sz="1350" dirty="0"/>
              <a:t>.</a:t>
            </a:r>
            <a:endParaRPr lang="es-MX" sz="1350" dirty="0"/>
          </a:p>
        </p:txBody>
      </p:sp>
      <p:sp>
        <p:nvSpPr>
          <p:cNvPr id="6" name="CuadroTexto 5"/>
          <p:cNvSpPr txBox="1"/>
          <p:nvPr/>
        </p:nvSpPr>
        <p:spPr>
          <a:xfrm>
            <a:off x="523374" y="4382922"/>
            <a:ext cx="80813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ESTADOS UNIDOS Y EUROPA: bolsas de polietileno en los supermercados se cobran</a:t>
            </a:r>
            <a:r>
              <a:rPr lang="es-MX" sz="1400" dirty="0"/>
              <a:t>.</a:t>
            </a:r>
            <a:endParaRPr lang="es-MX" sz="1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41422" y="5117753"/>
            <a:ext cx="7679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HOLANDA Y AUSTRIA: </a:t>
            </a:r>
            <a:r>
              <a:rPr lang="es-MX" sz="1600" dirty="0" err="1"/>
              <a:t>poliestireno</a:t>
            </a:r>
            <a:r>
              <a:rPr lang="es-MX" sz="1600" dirty="0"/>
              <a:t> restringido.</a:t>
            </a:r>
            <a:endParaRPr lang="es-MX" sz="1600" dirty="0"/>
          </a:p>
        </p:txBody>
      </p:sp>
      <p:sp>
        <p:nvSpPr>
          <p:cNvPr id="8" name="Rectángulo 7"/>
          <p:cNvSpPr/>
          <p:nvPr/>
        </p:nvSpPr>
        <p:spPr>
          <a:xfrm>
            <a:off x="541422" y="23150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b="1" dirty="0">
                <a:solidFill>
                  <a:srgbClr val="FFFF00"/>
                </a:solidFill>
              </a:rPr>
              <a:t>3. INNOVACIÓN EN MATERIALES Y ACTITUDES.</a:t>
            </a:r>
          </a:p>
        </p:txBody>
      </p:sp>
    </p:spTree>
    <p:extLst>
      <p:ext uri="{BB962C8B-B14F-4D97-AF65-F5344CB8AC3E}">
        <p14:creationId xmlns:p14="http://schemas.microsoft.com/office/powerpoint/2010/main" val="356207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839609" y="621493"/>
            <a:ext cx="7200900" cy="583755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smtClean="0">
                <a:solidFill>
                  <a:srgbClr val="FFFF00"/>
                </a:solidFill>
              </a:rPr>
              <a:t>CONTENIDO DE LA PRESENTACIÓN </a:t>
            </a:r>
            <a:endParaRPr lang="es-ES" sz="1800" dirty="0">
              <a:solidFill>
                <a:srgbClr val="FFFF00"/>
              </a:solidFill>
            </a:endParaRPr>
          </a:p>
        </p:txBody>
      </p:sp>
      <p:sp>
        <p:nvSpPr>
          <p:cNvPr id="7" name="Marcador de posición de contenido 2"/>
          <p:cNvSpPr txBox="1">
            <a:spLocks/>
          </p:cNvSpPr>
          <p:nvPr/>
        </p:nvSpPr>
        <p:spPr>
          <a:xfrm>
            <a:off x="839609" y="1283069"/>
            <a:ext cx="7168403" cy="4558451"/>
          </a:xfrm>
          <a:prstGeom prst="rect">
            <a:avLst/>
          </a:prstGeom>
        </p:spPr>
        <p:txBody>
          <a:bodyPr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MX" sz="1700" b="1" dirty="0" smtClean="0">
                <a:solidFill>
                  <a:srgbClr val="FFFF00"/>
                </a:solidFill>
              </a:rPr>
              <a:t>1. CONCEPTOS GENERALES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500" dirty="0"/>
              <a:t>1.1.- </a:t>
            </a:r>
            <a:r>
              <a:rPr lang="es-MX" sz="1500" dirty="0" smtClean="0"/>
              <a:t>EMPAQUE</a:t>
            </a:r>
            <a:endParaRPr lang="es-MX" sz="15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500" dirty="0"/>
              <a:t>1.2. </a:t>
            </a:r>
            <a:r>
              <a:rPr lang="es-MX" sz="1500" dirty="0" smtClean="0"/>
              <a:t>ENVASE</a:t>
            </a:r>
            <a:endParaRPr lang="es-MX" sz="15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500" dirty="0"/>
              <a:t>1.3.- </a:t>
            </a:r>
            <a:r>
              <a:rPr lang="es-MX" sz="1500" dirty="0" smtClean="0"/>
              <a:t>EMBALAJE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600" dirty="0"/>
              <a:t>1.4</a:t>
            </a:r>
            <a:r>
              <a:rPr lang="es-MX" sz="1600" dirty="0">
                <a:solidFill>
                  <a:srgbClr val="92D050"/>
                </a:solidFill>
              </a:rPr>
              <a:t> </a:t>
            </a:r>
            <a:r>
              <a:rPr lang="es-MX" sz="1600" dirty="0"/>
              <a:t>DISEÑO </a:t>
            </a:r>
            <a:r>
              <a:rPr lang="es-MX" sz="1600" dirty="0" smtClean="0"/>
              <a:t>VERDE</a:t>
            </a:r>
            <a:endParaRPr lang="es-MX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600" dirty="0"/>
              <a:t>1.5 DISEÑO ECOLÓGICO O </a:t>
            </a:r>
            <a:r>
              <a:rPr lang="es-MX" sz="1600" dirty="0" smtClean="0"/>
              <a:t>ECODISEÑO</a:t>
            </a:r>
            <a:endParaRPr lang="es-MX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600" dirty="0"/>
              <a:t>1.6</a:t>
            </a:r>
            <a:r>
              <a:rPr lang="es-MX" sz="1600" dirty="0">
                <a:solidFill>
                  <a:srgbClr val="92D050"/>
                </a:solidFill>
              </a:rPr>
              <a:t>  </a:t>
            </a:r>
            <a:r>
              <a:rPr lang="es-MX" sz="1600" dirty="0"/>
              <a:t>DISEÑO </a:t>
            </a:r>
            <a:r>
              <a:rPr lang="es-MX" sz="1600" dirty="0" smtClean="0"/>
              <a:t>SUSTENTABLE</a:t>
            </a:r>
            <a:endParaRPr lang="es-MX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600" dirty="0"/>
              <a:t>1.7 IMPACTO AMBIENTAL</a:t>
            </a:r>
          </a:p>
          <a:p>
            <a:pPr lvl="2">
              <a:buFont typeface="Arial" panose="020B0604020202020204" pitchFamily="34" charset="0"/>
              <a:buNone/>
            </a:pP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MX" sz="1700" b="1" dirty="0" smtClean="0">
                <a:solidFill>
                  <a:srgbClr val="FFFF00"/>
                </a:solidFill>
              </a:rPr>
              <a:t>2. </a:t>
            </a:r>
            <a:r>
              <a:rPr lang="es-MX" sz="1500" b="1" dirty="0">
                <a:solidFill>
                  <a:srgbClr val="FFFF00"/>
                </a:solidFill>
              </a:rPr>
              <a:t>MATERIALES CONVENCIONALES EN EL ENVASE Y EMBALAJE </a:t>
            </a:r>
          </a:p>
          <a:p>
            <a:pPr>
              <a:spcBef>
                <a:spcPts val="0"/>
              </a:spcBef>
            </a:pPr>
            <a:r>
              <a:rPr lang="es-MX" sz="1600" dirty="0" smtClean="0"/>
              <a:t>2.1 PAPEL.</a:t>
            </a:r>
          </a:p>
          <a:p>
            <a:pPr>
              <a:spcBef>
                <a:spcPts val="0"/>
              </a:spcBef>
            </a:pPr>
            <a:r>
              <a:rPr lang="es-MX" sz="1600" dirty="0"/>
              <a:t>2.1.1 VENTAJAS Y DESVENTAJAS.</a:t>
            </a:r>
          </a:p>
          <a:p>
            <a:pPr>
              <a:spcBef>
                <a:spcPts val="0"/>
              </a:spcBef>
            </a:pPr>
            <a:r>
              <a:rPr lang="es-MX" sz="1600" dirty="0" smtClean="0"/>
              <a:t>2.2. PLÁSTICOS.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600" dirty="0" smtClean="0"/>
              <a:t>2.2.1 SIMBOLOGÍA.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600" dirty="0" smtClean="0"/>
              <a:t>2.2.2.DESVENTAJAS</a:t>
            </a:r>
          </a:p>
          <a:p>
            <a:pPr lvl="2">
              <a:buFont typeface="Arial" panose="020B0604020202020204" pitchFamily="34" charset="0"/>
              <a:buNone/>
            </a:pPr>
            <a:endParaRPr lang="es-MX" dirty="0" smtClean="0"/>
          </a:p>
          <a:p>
            <a:r>
              <a:rPr lang="es-MX" sz="1500" b="1" dirty="0">
                <a:solidFill>
                  <a:srgbClr val="FFFF00"/>
                </a:solidFill>
              </a:rPr>
              <a:t>3</a:t>
            </a:r>
            <a:r>
              <a:rPr lang="es-MX" sz="1500" b="1" dirty="0" smtClean="0">
                <a:solidFill>
                  <a:srgbClr val="FFFF00"/>
                </a:solidFill>
              </a:rPr>
              <a:t>. </a:t>
            </a:r>
            <a:r>
              <a:rPr lang="es-MX" sz="1500" b="1" dirty="0">
                <a:solidFill>
                  <a:srgbClr val="FFFF00"/>
                </a:solidFill>
              </a:rPr>
              <a:t>INNOVACIÓN EN MATERIALES Y ACTITUDES</a:t>
            </a:r>
            <a:r>
              <a:rPr lang="es-MX" sz="1500" b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es-MX" sz="1600" dirty="0" smtClean="0"/>
              <a:t>3.1 ACTITUDES Y HÁBITOS QUE FAVORECEN LA REDUCCIÓN DEL IMPACTO AMBIENTAL</a:t>
            </a:r>
          </a:p>
          <a:p>
            <a:r>
              <a:rPr lang="es-MX" sz="1600" dirty="0" smtClean="0"/>
              <a:t>3.2. ALTERNATIVAS DE MATERIALES DE BAJO IMPACTO AMBIENTAL.</a:t>
            </a:r>
            <a:endParaRPr lang="es-MX" sz="1600" dirty="0"/>
          </a:p>
          <a:p>
            <a:r>
              <a:rPr lang="es-MX" sz="1500" b="1" dirty="0" smtClean="0">
                <a:solidFill>
                  <a:srgbClr val="FFFF00"/>
                </a:solidFill>
              </a:rPr>
              <a:t>3. CONCLUSIONES</a:t>
            </a:r>
          </a:p>
          <a:p>
            <a:r>
              <a:rPr lang="es-MX" sz="1500" b="1" dirty="0">
                <a:solidFill>
                  <a:srgbClr val="FFFF00"/>
                </a:solidFill>
              </a:rPr>
              <a:t>3. </a:t>
            </a:r>
            <a:r>
              <a:rPr lang="es-MX" sz="1500" b="1" dirty="0" smtClean="0">
                <a:solidFill>
                  <a:srgbClr val="FFFF00"/>
                </a:solidFill>
              </a:rPr>
              <a:t>REFERENCIAS</a:t>
            </a:r>
            <a:endParaRPr lang="es-MX" sz="1500" b="1" dirty="0">
              <a:solidFill>
                <a:srgbClr val="FFFF00"/>
              </a:solidFill>
            </a:endParaRPr>
          </a:p>
          <a:p>
            <a:endParaRPr lang="es-MX" sz="15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8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57" y="777364"/>
            <a:ext cx="7164806" cy="404299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383448" y="5132577"/>
            <a:ext cx="4536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“Retornable”</a:t>
            </a:r>
            <a:endParaRPr lang="es-MX" sz="2400" dirty="0"/>
          </a:p>
        </p:txBody>
      </p:sp>
      <p:sp>
        <p:nvSpPr>
          <p:cNvPr id="4" name="Rectángulo 3"/>
          <p:cNvSpPr/>
          <p:nvPr/>
        </p:nvSpPr>
        <p:spPr>
          <a:xfrm>
            <a:off x="487057" y="4820361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</a:t>
            </a:r>
            <a:r>
              <a:rPr lang="es-MX" sz="1200" dirty="0" smtClean="0"/>
              <a:t> 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0798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73" y="1150645"/>
            <a:ext cx="6707606" cy="461147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287879" y="6084277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No bolsas desechables</a:t>
            </a: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637673" y="5765090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</a:t>
            </a:r>
            <a:r>
              <a:rPr lang="es-MX" sz="1200" dirty="0" smtClean="0"/>
              <a:t> 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1502540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79" y="1146310"/>
            <a:ext cx="5212682" cy="347164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743" y="3564928"/>
            <a:ext cx="3667020" cy="2106059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726830" y="5670987"/>
            <a:ext cx="3845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Reutilización de desechables</a:t>
            </a:r>
            <a:endParaRPr lang="es-MX" sz="2000" dirty="0"/>
          </a:p>
        </p:txBody>
      </p:sp>
      <p:sp>
        <p:nvSpPr>
          <p:cNvPr id="5" name="Rectángulo 4"/>
          <p:cNvSpPr/>
          <p:nvPr/>
        </p:nvSpPr>
        <p:spPr>
          <a:xfrm>
            <a:off x="534479" y="4617957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4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42574439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79938" y="6173995"/>
            <a:ext cx="4751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Evitar envases innecesarios.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38" y="652643"/>
            <a:ext cx="5386937" cy="359129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7" y="2217425"/>
            <a:ext cx="5525387" cy="358223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313831" y="5781580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4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3754037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77" y="893763"/>
            <a:ext cx="4598276" cy="51435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638800" y="2262553"/>
            <a:ext cx="3376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Fomentar nuevas costumbres</a:t>
            </a:r>
            <a:r>
              <a:rPr lang="es-MX" sz="2000" dirty="0" smtClean="0"/>
              <a:t>.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5638800" y="4923692"/>
            <a:ext cx="3223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i="1" dirty="0" smtClean="0"/>
              <a:t>Empaque para entregas de e-</a:t>
            </a:r>
            <a:r>
              <a:rPr lang="es-MX" sz="1400" i="1" dirty="0" err="1" smtClean="0"/>
              <a:t>Bay</a:t>
            </a:r>
            <a:r>
              <a:rPr lang="es-MX" sz="1400" i="1" dirty="0" smtClean="0"/>
              <a:t>, se entrega se firma en los apartados de la caja y se devuelve al repartidor para usar de nuevo.</a:t>
            </a:r>
            <a:endParaRPr lang="es-MX" sz="1400" i="1" dirty="0"/>
          </a:p>
        </p:txBody>
      </p:sp>
      <p:sp>
        <p:nvSpPr>
          <p:cNvPr id="5" name="Rectángulo 4"/>
          <p:cNvSpPr/>
          <p:nvPr/>
        </p:nvSpPr>
        <p:spPr>
          <a:xfrm>
            <a:off x="502367" y="6037263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0707027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48409" y="2680189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3.2  </a:t>
            </a:r>
            <a:r>
              <a:rPr lang="es-MX" sz="3600" dirty="0" smtClean="0"/>
              <a:t>Alternativas </a:t>
            </a:r>
            <a:r>
              <a:rPr lang="es-MX" sz="3600" dirty="0"/>
              <a:t>de materiales de bajo impacto ambiental.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7668994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36" y="692669"/>
            <a:ext cx="6158395" cy="4041447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184030" y="5439508"/>
            <a:ext cx="67759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FFFF00"/>
                </a:solidFill>
              </a:rPr>
              <a:t>Pasta de bambú: </a:t>
            </a:r>
            <a:r>
              <a:rPr lang="es-MX" dirty="0" smtClean="0"/>
              <a:t>el bambú al ser una planta y no un árbol permite un crecimiento en menor tiempo y sin erosión del suelo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664436" y="4734116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597556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36" y="662408"/>
            <a:ext cx="5699960" cy="427497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68923" y="5650523"/>
            <a:ext cx="8206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FFFF00"/>
                </a:solidFill>
              </a:rPr>
              <a:t>Vidrio</a:t>
            </a:r>
            <a:r>
              <a:rPr lang="es-MX" dirty="0" smtClean="0"/>
              <a:t>: el vidrio es 100% reciclable y no pierde propiedades características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652636" y="4937378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1889268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645" y="425245"/>
            <a:ext cx="6536156" cy="469105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934645" y="5509846"/>
            <a:ext cx="69048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FFFF00"/>
                </a:solidFill>
              </a:rPr>
              <a:t>Fibras naturales: </a:t>
            </a:r>
            <a:r>
              <a:rPr lang="es-MX" sz="2000" dirty="0" smtClean="0"/>
              <a:t>prácticamente son desecho y permiten múltiples procesos, su degradación es en corto tiempo y no deteriora la calidad del suelo.</a:t>
            </a: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4387091" y="5116299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Imagen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16735608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57" y="1153747"/>
            <a:ext cx="7805475" cy="36908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01253" y="5568461"/>
            <a:ext cx="7541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FFFF00"/>
                </a:solidFill>
              </a:rPr>
              <a:t>Envases de cartón reciclado: </a:t>
            </a:r>
            <a:r>
              <a:rPr lang="es-MX" sz="2000" dirty="0" smtClean="0"/>
              <a:t>su proceso permite durabilidad y resistencia.</a:t>
            </a: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801253" y="4844622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</a:t>
            </a:r>
            <a:r>
              <a:rPr lang="es-MX" sz="1200" dirty="0" smtClean="0"/>
              <a:t>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990501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45185" y="895579"/>
            <a:ext cx="6253414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1.1 ENVASE</a:t>
            </a:r>
            <a:r>
              <a:rPr lang="es-MX" sz="2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: CONTACTO DIRECTO CON EL PRODUCTO</a:t>
            </a:r>
            <a:r>
              <a:rPr lang="es-MX" sz="2000" dirty="0" smtClean="0"/>
              <a:t>.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Envase primario.</a:t>
            </a:r>
            <a:endParaRPr lang="es-MX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Conservación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Transporte.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Identificación. </a:t>
            </a:r>
            <a:endParaRPr lang="es-MX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031" y="3059051"/>
            <a:ext cx="4762500" cy="2905125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671879" y="308063"/>
            <a:ext cx="4007123" cy="4953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s-MX" sz="2400" b="1" dirty="0">
                <a:solidFill>
                  <a:srgbClr val="FFFF00"/>
                </a:solidFill>
              </a:rPr>
              <a:t>1. CONCEPTOS GENERALES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485031" y="6073170"/>
            <a:ext cx="4903695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con fines didácticos de:</a:t>
            </a:r>
          </a:p>
          <a:p>
            <a:r>
              <a:rPr lang="es-MX" sz="1200" dirty="0"/>
              <a:t>https://www.google.com.mx/search?newwindow</a:t>
            </a:r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9178206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39" y="643751"/>
            <a:ext cx="6374481" cy="450766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57005" y="5697415"/>
            <a:ext cx="6693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FFFF00"/>
                </a:solidFill>
              </a:rPr>
              <a:t>Tela reutilizable: </a:t>
            </a:r>
            <a:r>
              <a:rPr lang="es-MX" sz="2000" dirty="0" smtClean="0"/>
              <a:t>permite dos usos, portabilidad y almacenaje por más tiempo.</a:t>
            </a: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684739" y="5151420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Imagen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11556797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06770" y="2790092"/>
            <a:ext cx="5884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3.3  Otras alternativas de diseño.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4148556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35" y="686186"/>
            <a:ext cx="6683167" cy="450342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79939" y="5732585"/>
            <a:ext cx="694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Envoltorio que se disuelve con el agua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422342" y="5178587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Imagen 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27739088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29" y="554498"/>
            <a:ext cx="4783305" cy="349181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85" y="2914029"/>
            <a:ext cx="2854492" cy="226456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25276" y="5727245"/>
            <a:ext cx="6924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Productos realizados con almidón de maíz.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449429" y="4046311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Imagen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4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25867058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87" y="852546"/>
            <a:ext cx="5000625" cy="43434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16467" y="6280918"/>
            <a:ext cx="6658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Envase de galleta y goma arábiga.</a:t>
            </a:r>
            <a:endParaRPr lang="es-MX" sz="2400" dirty="0"/>
          </a:p>
        </p:txBody>
      </p:sp>
      <p:sp>
        <p:nvSpPr>
          <p:cNvPr id="4" name="Rectángulo 3"/>
          <p:cNvSpPr/>
          <p:nvPr/>
        </p:nvSpPr>
        <p:spPr>
          <a:xfrm>
            <a:off x="1975720" y="5195946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Imagen  tomada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3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26599727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85" y="382026"/>
            <a:ext cx="6289100" cy="349831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490" y="3465513"/>
            <a:ext cx="3261404" cy="2077549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56492" y="4665784"/>
            <a:ext cx="37748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solidFill>
                  <a:srgbClr val="FFFF00"/>
                </a:solidFill>
              </a:rPr>
              <a:t>Fungicel</a:t>
            </a:r>
            <a:r>
              <a:rPr lang="es-MX" sz="2000" dirty="0" smtClean="0">
                <a:solidFill>
                  <a:srgbClr val="FFFF00"/>
                </a:solidFill>
              </a:rPr>
              <a:t>: </a:t>
            </a:r>
            <a:r>
              <a:rPr lang="es-MX" sz="2000" dirty="0" smtClean="0"/>
              <a:t>Material similar al unicel fabricado a base de desechos y hongos, degradable en 30 días.</a:t>
            </a:r>
            <a:endParaRPr lang="es-MX" sz="2000" dirty="0"/>
          </a:p>
        </p:txBody>
      </p:sp>
      <p:sp>
        <p:nvSpPr>
          <p:cNvPr id="5" name="Rectángulo 4"/>
          <p:cNvSpPr/>
          <p:nvPr/>
        </p:nvSpPr>
        <p:spPr>
          <a:xfrm>
            <a:off x="418332" y="3880338"/>
            <a:ext cx="49036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</a:t>
            </a:r>
            <a:r>
              <a:rPr lang="es-MX" sz="1200" dirty="0" smtClean="0"/>
              <a:t>con fines didácticos de:</a:t>
            </a:r>
          </a:p>
          <a:p>
            <a:r>
              <a:rPr lang="es-MX" sz="1200" dirty="0"/>
              <a:t>https://ar.pinterest.com/pin/</a:t>
            </a:r>
            <a:endParaRPr lang="es-MX" sz="1200" dirty="0" smtClean="0"/>
          </a:p>
          <a:p>
            <a:endParaRPr lang="es-MX" sz="1050" dirty="0" smtClean="0">
              <a:solidFill>
                <a:srgbClr val="000000"/>
              </a:solidFill>
              <a:hlinkClick r:id="rId4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2884914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09880" y="765813"/>
            <a:ext cx="5997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FFFF00"/>
                </a:solidFill>
              </a:rPr>
              <a:t>4. CONCLUSIONES</a:t>
            </a:r>
            <a:endParaRPr lang="es-MX" sz="2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229370" y="1671491"/>
            <a:ext cx="63832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LAS INTENCIONES DEL CUIDADO AL MEDIO AMBIENTE EMPIEZAN CON EL CAMBIO DE MENTALIDAD INDIVIDUAL HASTA LLEGAR AL EJERCICIO PROFESIONAL COTIDIANO. ES NECESARIO AYUDAR A LOS USUARIOS A ENCONTRAR UNA NUEVA DEFINICIÓN DE CALIDAD QUE COMPRENDA LA CALIDAD DE VIDA DE TODOS Y QUE ABARQUE A TODOS LOS SERES VIVOS DEL PLANETA, ESTO LES HARÁ REFLEXIONAR SOBRE LOS SUMINISTROS, PROCESOS, RESIDUOS ETC.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0910238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98015" y="898015"/>
            <a:ext cx="5997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FFFF00"/>
                </a:solidFill>
              </a:rPr>
              <a:t>4. REFERENCIAS</a:t>
            </a:r>
            <a:endParaRPr lang="es-MX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998015" y="1663546"/>
            <a:ext cx="62465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AARIS S. (2008). Sostenible un manual de materiales y aplicaciones prácticas y sus clientes. Barcelona: Gustavo </a:t>
            </a:r>
            <a:r>
              <a:rPr lang="es-MX" dirty="0" err="1" smtClean="0"/>
              <a:t>Gilli</a:t>
            </a:r>
            <a:endParaRPr lang="es-MX" dirty="0" smtClean="0"/>
          </a:p>
          <a:p>
            <a:endParaRPr lang="es-MX" dirty="0"/>
          </a:p>
          <a:p>
            <a:r>
              <a:rPr lang="es-MX" dirty="0" err="1" smtClean="0"/>
              <a:t>Brower</a:t>
            </a:r>
            <a:r>
              <a:rPr lang="es-MX" dirty="0" smtClean="0"/>
              <a:t> M. </a:t>
            </a:r>
            <a:r>
              <a:rPr lang="es-MX" dirty="0"/>
              <a:t>&amp; </a:t>
            </a:r>
            <a:r>
              <a:rPr lang="es-MX" dirty="0" err="1" smtClean="0"/>
              <a:t>Ohlm</a:t>
            </a:r>
            <a:r>
              <a:rPr lang="es-MX" dirty="0" smtClean="0"/>
              <a:t> M. (2005). Diseño eco-experimental </a:t>
            </a:r>
            <a:r>
              <a:rPr lang="es-MX" dirty="0"/>
              <a:t>industriales. Barcelona: Gustavo </a:t>
            </a:r>
            <a:r>
              <a:rPr lang="es-MX" dirty="0" err="1"/>
              <a:t>Gilli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998014" y="3417872"/>
            <a:ext cx="64934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r>
              <a:rPr lang="es-MX" dirty="0" smtClean="0"/>
              <a:t>Jones L. (2008). </a:t>
            </a:r>
            <a:r>
              <a:rPr lang="es-MX" dirty="0" err="1" smtClean="0"/>
              <a:t>Environmentally</a:t>
            </a:r>
            <a:r>
              <a:rPr lang="es-MX" dirty="0" smtClean="0"/>
              <a:t> </a:t>
            </a:r>
            <a:r>
              <a:rPr lang="es-MX" dirty="0" err="1" smtClean="0"/>
              <a:t>Resposible</a:t>
            </a:r>
            <a:r>
              <a:rPr lang="es-MX" dirty="0" smtClean="0"/>
              <a:t> </a:t>
            </a:r>
            <a:r>
              <a:rPr lang="es-MX" dirty="0" err="1" smtClean="0"/>
              <a:t>Design</a:t>
            </a:r>
            <a:r>
              <a:rPr lang="es-MX" dirty="0" smtClean="0"/>
              <a:t> </a:t>
            </a:r>
            <a:r>
              <a:rPr lang="es-MX" dirty="0" err="1"/>
              <a:t>W</a:t>
            </a:r>
            <a:r>
              <a:rPr lang="es-MX" dirty="0" err="1" smtClean="0"/>
              <a:t>iley</a:t>
            </a:r>
            <a:r>
              <a:rPr lang="es-MX" dirty="0" smtClean="0"/>
              <a:t>. :E </a:t>
            </a:r>
            <a:r>
              <a:rPr lang="es-MX" dirty="0" err="1" smtClean="0"/>
              <a:t>E</a:t>
            </a:r>
            <a:r>
              <a:rPr lang="es-MX" dirty="0" smtClean="0"/>
              <a:t>. UU.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42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28804" y="805421"/>
            <a:ext cx="6298532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1.2  EMPAQUE</a:t>
            </a:r>
            <a:r>
              <a:rPr lang="es-MX" sz="2400" dirty="0"/>
              <a:t>: ENVOLTORIO SECUNDARIO, CONTIENE AL ENVASE.</a:t>
            </a:r>
          </a:p>
          <a:p>
            <a:endParaRPr lang="es-MX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/>
              <a:t>Transporta envases individualmente o en grupo.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/>
              <a:t>Identifica a la marca.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450" y="2752283"/>
            <a:ext cx="3648764" cy="25085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287" y="3528260"/>
            <a:ext cx="3105713" cy="219842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326222" y="5726686"/>
            <a:ext cx="4903695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con fines didácticos de:</a:t>
            </a:r>
          </a:p>
          <a:p>
            <a:r>
              <a:rPr lang="es-MX" sz="1200" dirty="0"/>
              <a:t>https://www.google.com.mx/search?newwindow</a:t>
            </a:r>
            <a:endParaRPr lang="es-MX" sz="1050" dirty="0" smtClean="0">
              <a:solidFill>
                <a:srgbClr val="000000"/>
              </a:solidFill>
              <a:hlinkClick r:id="rId4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224869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15089" y="576283"/>
            <a:ext cx="592856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1.3. EMBALAJE</a:t>
            </a:r>
            <a:r>
              <a:rPr lang="es-MX" sz="2400" b="1" dirty="0"/>
              <a:t>: </a:t>
            </a:r>
            <a:r>
              <a:rPr lang="es-MX" sz="2400" dirty="0"/>
              <a:t>CONTIENE A LOS DOS ANTERIORES GENERALMENTE EN GRUPO</a:t>
            </a:r>
            <a:r>
              <a:rPr lang="es-MX" sz="1600" dirty="0" smtClean="0"/>
              <a:t>.</a:t>
            </a:r>
          </a:p>
          <a:p>
            <a:endParaRPr lang="es-MX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Envoltorio terciario </a:t>
            </a: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Agrupa.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Transportar en conjunto.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Instruye acerca del manejo en movilidad.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77" y="3861704"/>
            <a:ext cx="2793206" cy="178593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369" y="3262165"/>
            <a:ext cx="2338678" cy="185609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333" y="3083036"/>
            <a:ext cx="2928938" cy="256460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24038" y="5647642"/>
            <a:ext cx="4903695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 smtClean="0"/>
              <a:t>Imagenes</a:t>
            </a:r>
            <a:r>
              <a:rPr lang="es-MX" sz="1200" dirty="0" smtClean="0"/>
              <a:t>  tomadas con fines didácticos de:</a:t>
            </a:r>
          </a:p>
          <a:p>
            <a:r>
              <a:rPr lang="es-MX" sz="1200" dirty="0"/>
              <a:t>https://www.google.com.mx/search?newwindow</a:t>
            </a:r>
            <a:endParaRPr lang="es-MX" sz="1050" dirty="0" smtClean="0">
              <a:solidFill>
                <a:srgbClr val="000000"/>
              </a:solidFill>
              <a:hlinkClick r:id="rId5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1318618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95627" y="876150"/>
            <a:ext cx="77242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1.4</a:t>
            </a:r>
            <a:r>
              <a:rPr lang="es-MX" sz="2400" b="1" dirty="0" smtClean="0">
                <a:solidFill>
                  <a:srgbClr val="92D050"/>
                </a:solidFill>
              </a:rPr>
              <a:t> Diseño </a:t>
            </a:r>
            <a:r>
              <a:rPr lang="es-MX" sz="2400" b="1" dirty="0">
                <a:solidFill>
                  <a:srgbClr val="92D050"/>
                </a:solidFill>
              </a:rPr>
              <a:t>verde:  </a:t>
            </a:r>
            <a:r>
              <a:rPr lang="es-MX" sz="2000" dirty="0"/>
              <a:t>imagen superficial que aparenta preocupación por el ambiente.</a:t>
            </a:r>
            <a:endParaRPr lang="es-MX" sz="2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2249290" y="2655784"/>
            <a:ext cx="63526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1.5</a:t>
            </a:r>
            <a:r>
              <a:rPr lang="es-MX" sz="2400" b="1" dirty="0" smtClean="0">
                <a:solidFill>
                  <a:srgbClr val="92D050"/>
                </a:solidFill>
              </a:rPr>
              <a:t> Diseño </a:t>
            </a:r>
            <a:r>
              <a:rPr lang="es-MX" sz="2400" b="1" dirty="0">
                <a:solidFill>
                  <a:srgbClr val="92D050"/>
                </a:solidFill>
              </a:rPr>
              <a:t>ecológico o </a:t>
            </a:r>
            <a:r>
              <a:rPr lang="es-MX" sz="2400" b="1" dirty="0" err="1">
                <a:solidFill>
                  <a:srgbClr val="92D050"/>
                </a:solidFill>
              </a:rPr>
              <a:t>ecodiseño</a:t>
            </a:r>
            <a:r>
              <a:rPr lang="es-MX" sz="2400" b="1" dirty="0">
                <a:solidFill>
                  <a:srgbClr val="92D050"/>
                </a:solidFill>
              </a:rPr>
              <a:t>: </a:t>
            </a:r>
            <a:r>
              <a:rPr lang="es-MX" sz="2000" dirty="0"/>
              <a:t>trabaja con la extracción de la materia, los procesos productivos y el análisis del ciclo de vida del producto.</a:t>
            </a:r>
            <a:endParaRPr lang="es-MX" sz="2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628033" y="4725556"/>
            <a:ext cx="7516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1.6</a:t>
            </a:r>
            <a:r>
              <a:rPr lang="es-MX" sz="2400" b="1" dirty="0" smtClean="0">
                <a:solidFill>
                  <a:srgbClr val="92D050"/>
                </a:solidFill>
              </a:rPr>
              <a:t>  Diseño </a:t>
            </a:r>
            <a:r>
              <a:rPr lang="es-MX" sz="2400" b="1" dirty="0">
                <a:solidFill>
                  <a:srgbClr val="92D050"/>
                </a:solidFill>
              </a:rPr>
              <a:t>sustentable: </a:t>
            </a:r>
            <a:r>
              <a:rPr lang="es-MX" b="1" dirty="0"/>
              <a:t>trabaja con los mismos aspectos del </a:t>
            </a:r>
            <a:r>
              <a:rPr lang="es-MX" b="1" dirty="0" err="1"/>
              <a:t>ecodiseño</a:t>
            </a:r>
            <a:r>
              <a:rPr lang="es-MX" b="1" dirty="0"/>
              <a:t> y además considera la parte social (</a:t>
            </a:r>
            <a:r>
              <a:rPr lang="es-MX" b="1" dirty="0" err="1"/>
              <a:t>comunidad,equidad</a:t>
            </a:r>
            <a:r>
              <a:rPr lang="es-MX" b="1" dirty="0"/>
              <a:t> de género, cultural) económica política y ambiental. Procura minimizar el impacto en generaciones venideras.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26784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30911" y="1529984"/>
            <a:ext cx="7083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+mj-lt"/>
                <a:cs typeface="Aharoni" panose="02010803020104030203" pitchFamily="2" charset="-79"/>
              </a:rPr>
              <a:t>1.7</a:t>
            </a:r>
            <a:r>
              <a:rPr lang="es-MX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I</a:t>
            </a:r>
            <a:r>
              <a:rPr lang="es-MX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MPACTO AMBIENTAL:</a:t>
            </a:r>
            <a:endParaRPr lang="es-MX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12265" y="3247292"/>
            <a:ext cx="72228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Afectación procedente de las actividades humanas al medio ambiente.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002119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74430" y="1423907"/>
            <a:ext cx="4331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2.1 PAPEL</a:t>
            </a:r>
            <a:endParaRPr lang="es-MX" sz="24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5075821" y="1646239"/>
            <a:ext cx="3302669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400" dirty="0"/>
          </a:p>
          <a:p>
            <a:r>
              <a:rPr lang="es-MX" sz="1600" dirty="0"/>
              <a:t>Analistas de industria forestal consideran que aumentar el consumo del papel es señal de crecimiento económico y calidad de vida. </a:t>
            </a:r>
            <a:endParaRPr lang="es-MX" sz="1600" dirty="0"/>
          </a:p>
        </p:txBody>
      </p:sp>
      <p:sp>
        <p:nvSpPr>
          <p:cNvPr id="5" name="CuadroTexto 4"/>
          <p:cNvSpPr txBox="1"/>
          <p:nvPr/>
        </p:nvSpPr>
        <p:spPr>
          <a:xfrm>
            <a:off x="574430" y="3623588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Se consume 87% de papel para escribir o imprimir.</a:t>
            </a:r>
            <a:endParaRPr lang="es-MX" sz="1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089358" y="3623588"/>
            <a:ext cx="3401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El 40% de residuos sólidos en depósitos de basura es el papel consumido.</a:t>
            </a:r>
            <a:endParaRPr lang="es-MX" sz="1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74430" y="4929958"/>
            <a:ext cx="3636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Por su materia prima deberá ser de fácil degradación.</a:t>
            </a:r>
            <a:endParaRPr lang="es-MX" sz="1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026191" y="4649292"/>
            <a:ext cx="35282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Su elaboración contamina aire, agua y suelos, requiere más agua que cualquier otra industria por tonelada, y ocupa el quinto lugar en el consumo mundial de energía. </a:t>
            </a:r>
            <a:endParaRPr lang="es-MX" sz="1600" dirty="0"/>
          </a:p>
        </p:txBody>
      </p:sp>
      <p:sp>
        <p:nvSpPr>
          <p:cNvPr id="9" name="CuadroTexto 8"/>
          <p:cNvSpPr txBox="1"/>
          <p:nvPr/>
        </p:nvSpPr>
        <p:spPr>
          <a:xfrm>
            <a:off x="574430" y="2133600"/>
            <a:ext cx="379827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</a:t>
            </a:r>
            <a:r>
              <a:rPr lang="es-MX" sz="1600" dirty="0" smtClean="0"/>
              <a:t>xisten dos métodos para descomponer la madera, el pasteado químico o </a:t>
            </a:r>
            <a:r>
              <a:rPr lang="es-MX" sz="1600" dirty="0" err="1" smtClean="0"/>
              <a:t>Kraft</a:t>
            </a:r>
            <a:r>
              <a:rPr lang="es-MX" sz="1600" dirty="0" smtClean="0"/>
              <a:t> y el pasteado </a:t>
            </a:r>
            <a:r>
              <a:rPr lang="es-MX" sz="1600" dirty="0" err="1" smtClean="0"/>
              <a:t>termomecánico</a:t>
            </a:r>
            <a:r>
              <a:rPr lang="es-MX" sz="1600" dirty="0" smtClean="0"/>
              <a:t>.</a:t>
            </a:r>
            <a:endParaRPr lang="es-MX" sz="1600" dirty="0"/>
          </a:p>
        </p:txBody>
      </p:sp>
      <p:sp>
        <p:nvSpPr>
          <p:cNvPr id="10" name="Rectángulo 9"/>
          <p:cNvSpPr/>
          <p:nvPr/>
        </p:nvSpPr>
        <p:spPr>
          <a:xfrm>
            <a:off x="574430" y="204829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</a:rPr>
              <a:t>2. </a:t>
            </a:r>
            <a:r>
              <a:rPr lang="es-MX" sz="2000" b="1" dirty="0">
                <a:solidFill>
                  <a:srgbClr val="FFFF00"/>
                </a:solidFill>
              </a:rPr>
              <a:t>MATERIALES CONVENCIONALES EN EL ENVASE Y EMBALAJE </a:t>
            </a:r>
            <a:endParaRPr lang="es-MX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609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010" y="2028073"/>
            <a:ext cx="5146508" cy="385988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9" y="992257"/>
            <a:ext cx="4250531" cy="257889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21469" y="5029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Contaminación de agua por separación de celulosa.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321469" y="3576420"/>
            <a:ext cx="4903695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err="1" smtClean="0"/>
              <a:t>Imagenes</a:t>
            </a:r>
            <a:r>
              <a:rPr lang="es-MX" sz="900" dirty="0" smtClean="0"/>
              <a:t>  tomadas con fines didácticos de:</a:t>
            </a:r>
          </a:p>
          <a:p>
            <a:r>
              <a:rPr lang="es-MX" sz="900" dirty="0"/>
              <a:t>https://www.google.com.mx/search?newwindow</a:t>
            </a:r>
            <a:endParaRPr lang="es-MX" sz="900" dirty="0" smtClean="0">
              <a:solidFill>
                <a:srgbClr val="000000"/>
              </a:solidFill>
              <a:hlinkClick r:id="rId4"/>
            </a:endParaRPr>
          </a:p>
          <a:p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1166222375"/>
      </p:ext>
    </p:extLst>
  </p:cSld>
  <p:clrMapOvr>
    <a:masterClrMapping/>
  </p:clrMapOvr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Berlín</Template>
  <TotalTime>416</TotalTime>
  <Words>1295</Words>
  <Application>Microsoft Office PowerPoint</Application>
  <PresentationFormat>Presentación en pantalla (4:3)</PresentationFormat>
  <Paragraphs>190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5" baseType="lpstr">
      <vt:lpstr>MS PGothic</vt:lpstr>
      <vt:lpstr>Aharoni</vt:lpstr>
      <vt:lpstr>Arial</vt:lpstr>
      <vt:lpstr>Arial Narrow</vt:lpstr>
      <vt:lpstr>Consolas</vt:lpstr>
      <vt:lpstr>Tahoma</vt:lpstr>
      <vt:lpstr>Trebuchet MS</vt:lpstr>
      <vt:lpstr>Berlín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NUEVOS MATERIALES SUSTENTABLES</dc:title>
  <dc:creator>EDUARDO SÁNCHEZ</dc:creator>
  <cp:lastModifiedBy>EDUARDO SÁNCHEZ</cp:lastModifiedBy>
  <cp:revision>41</cp:revision>
  <dcterms:created xsi:type="dcterms:W3CDTF">2018-03-01T04:18:58Z</dcterms:created>
  <dcterms:modified xsi:type="dcterms:W3CDTF">2018-09-29T04:56:02Z</dcterms:modified>
</cp:coreProperties>
</file>