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3"/>
  </p:notesMasterIdLst>
  <p:sldIdLst>
    <p:sldId id="296" r:id="rId2"/>
    <p:sldId id="297" r:id="rId3"/>
    <p:sldId id="295" r:id="rId4"/>
    <p:sldId id="258" r:id="rId5"/>
    <p:sldId id="259" r:id="rId6"/>
    <p:sldId id="260" r:id="rId7"/>
    <p:sldId id="261" r:id="rId8"/>
    <p:sldId id="262" r:id="rId9"/>
    <p:sldId id="263" r:id="rId10"/>
    <p:sldId id="276" r:id="rId11"/>
    <p:sldId id="264" r:id="rId12"/>
    <p:sldId id="275" r:id="rId13"/>
    <p:sldId id="265" r:id="rId14"/>
    <p:sldId id="278" r:id="rId15"/>
    <p:sldId id="279" r:id="rId16"/>
    <p:sldId id="282" r:id="rId17"/>
    <p:sldId id="283" r:id="rId18"/>
    <p:sldId id="285" r:id="rId19"/>
    <p:sldId id="269" r:id="rId20"/>
    <p:sldId id="280" r:id="rId21"/>
    <p:sldId id="286" r:id="rId22"/>
    <p:sldId id="287" r:id="rId23"/>
    <p:sldId id="291" r:id="rId24"/>
    <p:sldId id="288" r:id="rId25"/>
    <p:sldId id="289" r:id="rId26"/>
    <p:sldId id="290" r:id="rId27"/>
    <p:sldId id="292" r:id="rId28"/>
    <p:sldId id="293" r:id="rId29"/>
    <p:sldId id="294" r:id="rId30"/>
    <p:sldId id="298" r:id="rId31"/>
    <p:sldId id="299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60"/>
  </p:normalViewPr>
  <p:slideViewPr>
    <p:cSldViewPr snapToGrid="0">
      <p:cViewPr varScale="1">
        <p:scale>
          <a:sx n="85" d="100"/>
          <a:sy n="85" d="100"/>
        </p:scale>
        <p:origin x="7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90684C-54A7-41C6-AB96-F54976A0EA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57A5DF8-8134-42AD-8998-3786DC63A677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bg1"/>
              </a:solidFill>
            </a:rPr>
            <a:t>Discretos </a:t>
          </a:r>
          <a:r>
            <a:rPr lang="es-MX" sz="1800" dirty="0" smtClean="0">
              <a:solidFill>
                <a:schemeClr val="bg1"/>
              </a:solidFill>
            </a:rPr>
            <a:t>se usan para alterar discretamente la máquina</a:t>
          </a:r>
          <a:endParaRPr lang="es-MX" sz="3200" dirty="0">
            <a:solidFill>
              <a:schemeClr val="bg1"/>
            </a:solidFill>
          </a:endParaRPr>
        </a:p>
      </dgm:t>
    </dgm:pt>
    <dgm:pt modelId="{B3DD57FA-57B4-4781-B10A-BDDD388C553B}" type="parTrans" cxnId="{5716C939-F28D-43FB-AB94-5608B3FBB84B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F1CDA3B1-E7B0-4441-90EA-66569548F08C}" type="sibTrans" cxnId="{5716C939-F28D-43FB-AB94-5608B3FBB84B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8D03D935-1186-4C6F-B269-F381BAE41F2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Activación</a:t>
          </a:r>
          <a:endParaRPr lang="es-MX" dirty="0">
            <a:solidFill>
              <a:schemeClr val="tx1"/>
            </a:solidFill>
          </a:endParaRPr>
        </a:p>
      </dgm:t>
    </dgm:pt>
    <dgm:pt modelId="{083B1040-DA8B-4B99-97AC-CC04D14B6307}" type="parTrans" cxnId="{545C2D9A-4997-460E-9A48-7EEF01E03ECB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C95B3212-EFB4-4478-8501-DE6F3B3152DD}" type="sibTrans" cxnId="{545C2D9A-4997-460E-9A48-7EEF01E03ECB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7AF56CE0-5EE7-48DB-B332-FD4C85463130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bg1"/>
              </a:solidFill>
            </a:rPr>
            <a:t>Continuos </a:t>
          </a:r>
          <a:r>
            <a:rPr lang="es-MX" sz="1800" dirty="0" smtClean="0">
              <a:solidFill>
                <a:schemeClr val="bg1"/>
              </a:solidFill>
            </a:rPr>
            <a:t>se usan para hacer ajustes continuos</a:t>
          </a:r>
          <a:endParaRPr lang="es-MX" sz="2300" dirty="0">
            <a:solidFill>
              <a:schemeClr val="bg1"/>
            </a:solidFill>
          </a:endParaRPr>
        </a:p>
      </dgm:t>
    </dgm:pt>
    <dgm:pt modelId="{E4C7CE15-AF17-42FF-89CA-8DA33447B07F}" type="parTrans" cxnId="{C0D475FE-E916-4EE8-B029-28941DBE316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6F368FC2-5BA3-40AD-A780-C857CC7C0C07}" type="sibTrans" cxnId="{C0D475FE-E916-4EE8-B029-28941DBE316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B6E495D-21E1-4E10-A34B-5792E571B8D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Ajuste cuantitativo</a:t>
          </a:r>
          <a:endParaRPr lang="es-MX" dirty="0">
            <a:solidFill>
              <a:schemeClr val="tx1"/>
            </a:solidFill>
          </a:endParaRPr>
        </a:p>
      </dgm:t>
    </dgm:pt>
    <dgm:pt modelId="{0F9C3378-60F7-4925-8616-C8536F44AC9B}" type="parTrans" cxnId="{588C8462-DEEB-45AA-B144-B790CF854E89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7A16432A-F49A-4FA9-B140-88ECC0559C4D}" type="sibTrans" cxnId="{588C8462-DEEB-45AA-B144-B790CF854E89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78774199-AA90-41C5-AFB9-BD19C577240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Ajuste</a:t>
          </a:r>
          <a:endParaRPr lang="es-MX" dirty="0">
            <a:solidFill>
              <a:schemeClr val="tx1"/>
            </a:solidFill>
          </a:endParaRPr>
        </a:p>
      </dgm:t>
    </dgm:pt>
    <dgm:pt modelId="{1FAE700A-DEDF-4969-B751-3DF83FE18EFD}" type="parTrans" cxnId="{ACBF9E09-1925-4DEC-BC87-FBE2A993A87A}">
      <dgm:prSet/>
      <dgm:spPr/>
      <dgm:t>
        <a:bodyPr/>
        <a:lstStyle/>
        <a:p>
          <a:endParaRPr lang="es-MX"/>
        </a:p>
      </dgm:t>
    </dgm:pt>
    <dgm:pt modelId="{427FFCDA-8C9E-4674-AD6D-C54E023DF533}" type="sibTrans" cxnId="{ACBF9E09-1925-4DEC-BC87-FBE2A993A87A}">
      <dgm:prSet/>
      <dgm:spPr/>
      <dgm:t>
        <a:bodyPr/>
        <a:lstStyle/>
        <a:p>
          <a:endParaRPr lang="es-MX"/>
        </a:p>
      </dgm:t>
    </dgm:pt>
    <dgm:pt modelId="{ECB2F638-36BC-4B7B-A837-EBCEDDC1A7B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Entrada de datos</a:t>
          </a:r>
          <a:endParaRPr lang="es-MX" dirty="0">
            <a:solidFill>
              <a:schemeClr val="tx1"/>
            </a:solidFill>
          </a:endParaRPr>
        </a:p>
      </dgm:t>
    </dgm:pt>
    <dgm:pt modelId="{500CD182-23D6-4DB8-A6C5-8CCFB152FF3A}" type="parTrans" cxnId="{727CE21F-FE6B-497A-8D03-FCBA0E422599}">
      <dgm:prSet/>
      <dgm:spPr/>
      <dgm:t>
        <a:bodyPr/>
        <a:lstStyle/>
        <a:p>
          <a:endParaRPr lang="es-MX"/>
        </a:p>
      </dgm:t>
    </dgm:pt>
    <dgm:pt modelId="{6C54EBDC-9BAA-47D0-94D3-F7A0F1B84C2D}" type="sibTrans" cxnId="{727CE21F-FE6B-497A-8D03-FCBA0E422599}">
      <dgm:prSet/>
      <dgm:spPr/>
      <dgm:t>
        <a:bodyPr/>
        <a:lstStyle/>
        <a:p>
          <a:endParaRPr lang="es-MX"/>
        </a:p>
      </dgm:t>
    </dgm:pt>
    <dgm:pt modelId="{7ED5D34D-53BB-4AFF-A4CF-9514536180B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control continuo</a:t>
          </a:r>
          <a:endParaRPr lang="es-MX" dirty="0">
            <a:solidFill>
              <a:schemeClr val="tx1"/>
            </a:solidFill>
          </a:endParaRPr>
        </a:p>
      </dgm:t>
    </dgm:pt>
    <dgm:pt modelId="{834F6688-23D3-460E-BE2E-D63367364C1D}" type="parTrans" cxnId="{1912F23B-9433-404B-817B-4132A3E8D0F5}">
      <dgm:prSet/>
      <dgm:spPr/>
      <dgm:t>
        <a:bodyPr/>
        <a:lstStyle/>
        <a:p>
          <a:endParaRPr lang="es-MX"/>
        </a:p>
      </dgm:t>
    </dgm:pt>
    <dgm:pt modelId="{59E9EF16-0966-4377-A7EB-80075B6679BE}" type="sibTrans" cxnId="{1912F23B-9433-404B-817B-4132A3E8D0F5}">
      <dgm:prSet/>
      <dgm:spPr/>
      <dgm:t>
        <a:bodyPr/>
        <a:lstStyle/>
        <a:p>
          <a:endParaRPr lang="es-MX"/>
        </a:p>
      </dgm:t>
    </dgm:pt>
    <dgm:pt modelId="{88411FA1-B392-4D35-AB67-FB52A834A4A3}" type="pres">
      <dgm:prSet presAssocID="{C190684C-54A7-41C6-AB96-F54976A0EA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4DC3E6D-7126-4980-B13C-A885E6125A38}" type="pres">
      <dgm:prSet presAssocID="{157A5DF8-8134-42AD-8998-3786DC63A67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E32777-333F-40E3-8104-7D5F6A08AAD7}" type="pres">
      <dgm:prSet presAssocID="{157A5DF8-8134-42AD-8998-3786DC63A67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1453E1-93AE-4A33-A4FF-77D6A6424112}" type="pres">
      <dgm:prSet presAssocID="{7AF56CE0-5EE7-48DB-B332-FD4C85463130}" presName="parentText" presStyleLbl="node1" presStyleIdx="1" presStyleCnt="2" custLinFactNeighborX="-1064" custLinFactNeighborY="-604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1AE297-0534-4920-84C5-26712AB6F5FE}" type="pres">
      <dgm:prSet presAssocID="{7AF56CE0-5EE7-48DB-B332-FD4C8546313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9EC4246-A8E4-430F-8233-B27A9B1777A1}" type="presOf" srcId="{8D03D935-1186-4C6F-B269-F381BAE41F25}" destId="{26E32777-333F-40E3-8104-7D5F6A08AAD7}" srcOrd="0" destOrd="0" presId="urn:microsoft.com/office/officeart/2005/8/layout/vList2"/>
    <dgm:cxn modelId="{1912F23B-9433-404B-817B-4132A3E8D0F5}" srcId="{7AF56CE0-5EE7-48DB-B332-FD4C85463130}" destId="{7ED5D34D-53BB-4AFF-A4CF-9514536180BB}" srcOrd="1" destOrd="0" parTransId="{834F6688-23D3-460E-BE2E-D63367364C1D}" sibTransId="{59E9EF16-0966-4377-A7EB-80075B6679BE}"/>
    <dgm:cxn modelId="{E5DA8F32-F839-4969-946B-0B974954E5EF}" type="presOf" srcId="{7ED5D34D-53BB-4AFF-A4CF-9514536180BB}" destId="{DE1AE297-0534-4920-84C5-26712AB6F5FE}" srcOrd="0" destOrd="1" presId="urn:microsoft.com/office/officeart/2005/8/layout/vList2"/>
    <dgm:cxn modelId="{0C55EA3D-C71C-433A-B39C-2A1C6CF9F860}" type="presOf" srcId="{ECB2F638-36BC-4B7B-A837-EBCEDDC1A7B9}" destId="{26E32777-333F-40E3-8104-7D5F6A08AAD7}" srcOrd="0" destOrd="2" presId="urn:microsoft.com/office/officeart/2005/8/layout/vList2"/>
    <dgm:cxn modelId="{11FDEEAB-8B05-4DAF-8EB0-3F6D9B34F3BE}" type="presOf" srcId="{7AF56CE0-5EE7-48DB-B332-FD4C85463130}" destId="{2F1453E1-93AE-4A33-A4FF-77D6A6424112}" srcOrd="0" destOrd="0" presId="urn:microsoft.com/office/officeart/2005/8/layout/vList2"/>
    <dgm:cxn modelId="{FAC10152-AD38-4CEC-8B6F-991674A1D9F4}" type="presOf" srcId="{157A5DF8-8134-42AD-8998-3786DC63A677}" destId="{B4DC3E6D-7126-4980-B13C-A885E6125A38}" srcOrd="0" destOrd="0" presId="urn:microsoft.com/office/officeart/2005/8/layout/vList2"/>
    <dgm:cxn modelId="{545C2D9A-4997-460E-9A48-7EEF01E03ECB}" srcId="{157A5DF8-8134-42AD-8998-3786DC63A677}" destId="{8D03D935-1186-4C6F-B269-F381BAE41F25}" srcOrd="0" destOrd="0" parTransId="{083B1040-DA8B-4B99-97AC-CC04D14B6307}" sibTransId="{C95B3212-EFB4-4478-8501-DE6F3B3152DD}"/>
    <dgm:cxn modelId="{C0D475FE-E916-4EE8-B029-28941DBE3167}" srcId="{C190684C-54A7-41C6-AB96-F54976A0EA92}" destId="{7AF56CE0-5EE7-48DB-B332-FD4C85463130}" srcOrd="1" destOrd="0" parTransId="{E4C7CE15-AF17-42FF-89CA-8DA33447B07F}" sibTransId="{6F368FC2-5BA3-40AD-A780-C857CC7C0C07}"/>
    <dgm:cxn modelId="{727CE21F-FE6B-497A-8D03-FCBA0E422599}" srcId="{157A5DF8-8134-42AD-8998-3786DC63A677}" destId="{ECB2F638-36BC-4B7B-A837-EBCEDDC1A7B9}" srcOrd="2" destOrd="0" parTransId="{500CD182-23D6-4DB8-A6C5-8CCFB152FF3A}" sibTransId="{6C54EBDC-9BAA-47D0-94D3-F7A0F1B84C2D}"/>
    <dgm:cxn modelId="{ACBF9E09-1925-4DEC-BC87-FBE2A993A87A}" srcId="{157A5DF8-8134-42AD-8998-3786DC63A677}" destId="{78774199-AA90-41C5-AFB9-BD19C577240F}" srcOrd="1" destOrd="0" parTransId="{1FAE700A-DEDF-4969-B751-3DF83FE18EFD}" sibTransId="{427FFCDA-8C9E-4674-AD6D-C54E023DF533}"/>
    <dgm:cxn modelId="{588C8462-DEEB-45AA-B144-B790CF854E89}" srcId="{7AF56CE0-5EE7-48DB-B332-FD4C85463130}" destId="{BB6E495D-21E1-4E10-A34B-5792E571B8DD}" srcOrd="0" destOrd="0" parTransId="{0F9C3378-60F7-4925-8616-C8536F44AC9B}" sibTransId="{7A16432A-F49A-4FA9-B140-88ECC0559C4D}"/>
    <dgm:cxn modelId="{F8369422-9F6C-4142-96E9-357B355D1E7D}" type="presOf" srcId="{C190684C-54A7-41C6-AB96-F54976A0EA92}" destId="{88411FA1-B392-4D35-AB67-FB52A834A4A3}" srcOrd="0" destOrd="0" presId="urn:microsoft.com/office/officeart/2005/8/layout/vList2"/>
    <dgm:cxn modelId="{5716C939-F28D-43FB-AB94-5608B3FBB84B}" srcId="{C190684C-54A7-41C6-AB96-F54976A0EA92}" destId="{157A5DF8-8134-42AD-8998-3786DC63A677}" srcOrd="0" destOrd="0" parTransId="{B3DD57FA-57B4-4781-B10A-BDDD388C553B}" sibTransId="{F1CDA3B1-E7B0-4441-90EA-66569548F08C}"/>
    <dgm:cxn modelId="{BC7583D8-6EB2-4AAA-8E99-2D1C99E270D4}" type="presOf" srcId="{BB6E495D-21E1-4E10-A34B-5792E571B8DD}" destId="{DE1AE297-0534-4920-84C5-26712AB6F5FE}" srcOrd="0" destOrd="0" presId="urn:microsoft.com/office/officeart/2005/8/layout/vList2"/>
    <dgm:cxn modelId="{B25AF705-CEF8-480D-9BC3-A92B4E2A1052}" type="presOf" srcId="{78774199-AA90-41C5-AFB9-BD19C577240F}" destId="{26E32777-333F-40E3-8104-7D5F6A08AAD7}" srcOrd="0" destOrd="1" presId="urn:microsoft.com/office/officeart/2005/8/layout/vList2"/>
    <dgm:cxn modelId="{CA3B4E9D-26FE-47F2-8CDD-B302E8D3430F}" type="presParOf" srcId="{88411FA1-B392-4D35-AB67-FB52A834A4A3}" destId="{B4DC3E6D-7126-4980-B13C-A885E6125A38}" srcOrd="0" destOrd="0" presId="urn:microsoft.com/office/officeart/2005/8/layout/vList2"/>
    <dgm:cxn modelId="{B901546E-4585-4351-8FD0-A5D07DAD18F5}" type="presParOf" srcId="{88411FA1-B392-4D35-AB67-FB52A834A4A3}" destId="{26E32777-333F-40E3-8104-7D5F6A08AAD7}" srcOrd="1" destOrd="0" presId="urn:microsoft.com/office/officeart/2005/8/layout/vList2"/>
    <dgm:cxn modelId="{E369B48A-A060-4D35-BB3B-239D10F814AB}" type="presParOf" srcId="{88411FA1-B392-4D35-AB67-FB52A834A4A3}" destId="{2F1453E1-93AE-4A33-A4FF-77D6A6424112}" srcOrd="2" destOrd="0" presId="urn:microsoft.com/office/officeart/2005/8/layout/vList2"/>
    <dgm:cxn modelId="{FD6BAD4A-EF67-405E-A36C-A77DBA8E2E53}" type="presParOf" srcId="{88411FA1-B392-4D35-AB67-FB52A834A4A3}" destId="{DE1AE297-0534-4920-84C5-26712AB6F5F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C3E6D-7126-4980-B13C-A885E6125A38}">
      <dsp:nvSpPr>
        <dsp:cNvPr id="0" name=""/>
        <dsp:cNvSpPr/>
      </dsp:nvSpPr>
      <dsp:spPr>
        <a:xfrm>
          <a:off x="0" y="43747"/>
          <a:ext cx="5305778" cy="1049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bg1"/>
              </a:solidFill>
            </a:rPr>
            <a:t>Discretos </a:t>
          </a:r>
          <a:r>
            <a:rPr lang="es-MX" sz="1800" kern="1200" dirty="0" smtClean="0">
              <a:solidFill>
                <a:schemeClr val="bg1"/>
              </a:solidFill>
            </a:rPr>
            <a:t>se usan para alterar discretamente la máquina</a:t>
          </a:r>
          <a:endParaRPr lang="es-MX" sz="3200" kern="1200" dirty="0">
            <a:solidFill>
              <a:schemeClr val="bg1"/>
            </a:solidFill>
          </a:endParaRPr>
        </a:p>
      </dsp:txBody>
      <dsp:txXfrm>
        <a:off x="51232" y="94979"/>
        <a:ext cx="5203314" cy="947026"/>
      </dsp:txXfrm>
    </dsp:sp>
    <dsp:sp modelId="{26E32777-333F-40E3-8104-7D5F6A08AAD7}">
      <dsp:nvSpPr>
        <dsp:cNvPr id="0" name=""/>
        <dsp:cNvSpPr/>
      </dsp:nvSpPr>
      <dsp:spPr>
        <a:xfrm>
          <a:off x="0" y="1093237"/>
          <a:ext cx="5305778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Activación</a:t>
          </a:r>
          <a:endParaRPr lang="es-MX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Ajuste</a:t>
          </a:r>
          <a:endParaRPr lang="es-MX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Entrada de datos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0" y="1093237"/>
        <a:ext cx="5305778" cy="928395"/>
      </dsp:txXfrm>
    </dsp:sp>
    <dsp:sp modelId="{2F1453E1-93AE-4A33-A4FF-77D6A6424112}">
      <dsp:nvSpPr>
        <dsp:cNvPr id="0" name=""/>
        <dsp:cNvSpPr/>
      </dsp:nvSpPr>
      <dsp:spPr>
        <a:xfrm>
          <a:off x="0" y="1984224"/>
          <a:ext cx="5305778" cy="1049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bg1"/>
              </a:solidFill>
            </a:rPr>
            <a:t>Continuos </a:t>
          </a:r>
          <a:r>
            <a:rPr lang="es-MX" sz="1800" kern="1200" dirty="0" smtClean="0">
              <a:solidFill>
                <a:schemeClr val="bg1"/>
              </a:solidFill>
            </a:rPr>
            <a:t>se usan para hacer ajustes continuos</a:t>
          </a:r>
          <a:endParaRPr lang="es-MX" sz="2300" kern="1200" dirty="0">
            <a:solidFill>
              <a:schemeClr val="bg1"/>
            </a:solidFill>
          </a:endParaRPr>
        </a:p>
      </dsp:txBody>
      <dsp:txXfrm>
        <a:off x="51232" y="2035456"/>
        <a:ext cx="5203314" cy="947026"/>
      </dsp:txXfrm>
    </dsp:sp>
    <dsp:sp modelId="{DE1AE297-0534-4920-84C5-26712AB6F5FE}">
      <dsp:nvSpPr>
        <dsp:cNvPr id="0" name=""/>
        <dsp:cNvSpPr/>
      </dsp:nvSpPr>
      <dsp:spPr>
        <a:xfrm>
          <a:off x="0" y="3071122"/>
          <a:ext cx="5305778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Ajuste cuantitativo</a:t>
          </a:r>
          <a:endParaRPr lang="es-MX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control continuo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0" y="3071122"/>
        <a:ext cx="5305778" cy="618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8A6D3-BA37-4861-9179-04441F3A912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C7E66-8CA6-47FE-BB73-A4FF4FBF44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9428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99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83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0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32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02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54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92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52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91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B6BE6-1ED5-4298-A985-4A48BF2D3F0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166364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6200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67128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3212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uadroTexto 2"/>
          <p:cNvSpPr txBox="1">
            <a:spLocks noChangeArrowheads="1"/>
          </p:cNvSpPr>
          <p:nvPr/>
        </p:nvSpPr>
        <p:spPr bwMode="auto">
          <a:xfrm>
            <a:off x="3071814" y="836613"/>
            <a:ext cx="64468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9pPr>
          </a:lstStyle>
          <a:p>
            <a:pPr algn="ctr"/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/>
            <a:endParaRPr lang="es-MX" alt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FACULTAD DE ARQUITECTURA Y DISEÑO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424113" y="2205038"/>
            <a:ext cx="6858000" cy="1655762"/>
          </a:xfrm>
        </p:spPr>
        <p:txBody>
          <a:bodyPr rtlCol="0">
            <a:normAutofit/>
          </a:bodyPr>
          <a:lstStyle/>
          <a:p>
            <a:pPr fontAlgn="auto">
              <a:defRPr/>
            </a:pPr>
            <a:r>
              <a:rPr lang="es-MX" dirty="0" smtClean="0">
                <a:solidFill>
                  <a:schemeClr val="bg1"/>
                </a:solidFill>
              </a:rPr>
              <a:t>LICENCIATURA EN DISEÑO INDUSTRIAL</a:t>
            </a:r>
          </a:p>
          <a:p>
            <a:pPr fontAlgn="auto">
              <a:defRPr/>
            </a:pPr>
            <a:r>
              <a:rPr lang="es-MX" dirty="0" smtClean="0">
                <a:solidFill>
                  <a:schemeClr val="bg1"/>
                </a:solidFill>
              </a:rPr>
              <a:t>U.A. </a:t>
            </a:r>
            <a:r>
              <a:rPr lang="es-MX" dirty="0" smtClean="0">
                <a:solidFill>
                  <a:schemeClr val="bg1"/>
                </a:solidFill>
              </a:rPr>
              <a:t>ERGONOMÍA  </a:t>
            </a:r>
            <a:r>
              <a:rPr lang="es-MX" dirty="0" smtClean="0">
                <a:solidFill>
                  <a:schemeClr val="bg1"/>
                </a:solidFill>
              </a:rPr>
              <a:t>I</a:t>
            </a:r>
          </a:p>
          <a:p>
            <a:pPr fontAlgn="auto">
              <a:defRPr/>
            </a:pPr>
            <a:endParaRPr lang="es-MX" dirty="0" smtClean="0">
              <a:solidFill>
                <a:schemeClr val="bg1"/>
              </a:solidFill>
            </a:endParaRPr>
          </a:p>
          <a:p>
            <a:pPr fontAlgn="auto">
              <a:defRPr/>
            </a:pPr>
            <a:r>
              <a:rPr lang="es-MX" dirty="0" smtClean="0">
                <a:solidFill>
                  <a:schemeClr val="bg1"/>
                </a:solidFill>
              </a:rPr>
              <a:t>UNIDAD 1 </a:t>
            </a:r>
          </a:p>
          <a:p>
            <a:pPr fontAlgn="auto">
              <a:defRPr/>
            </a:pPr>
            <a:r>
              <a:rPr lang="es-MX" dirty="0" smtClean="0">
                <a:solidFill>
                  <a:schemeClr val="bg1"/>
                </a:solidFill>
              </a:rPr>
              <a:t>TEMA 3: SOPORTES DE INFORMACION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9220" name="CuadroTexto 5"/>
          <p:cNvSpPr txBox="1">
            <a:spLocks noChangeArrowheads="1"/>
          </p:cNvSpPr>
          <p:nvPr/>
        </p:nvSpPr>
        <p:spPr bwMode="auto">
          <a:xfrm>
            <a:off x="2873375" y="4551011"/>
            <a:ext cx="6408738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9pPr>
          </a:lstStyle>
          <a:p>
            <a:pPr algn="ctr"/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Material didáctico visión </a:t>
            </a:r>
            <a:r>
              <a:rPr lang="es-MX" altLang="es-MX" sz="1800" dirty="0" err="1">
                <a:latin typeface="Arial" panose="020B0604020202020204" pitchFamily="34" charset="0"/>
                <a:cs typeface="Arial" panose="020B0604020202020204" pitchFamily="34" charset="0"/>
              </a:rPr>
              <a:t>proyectable</a:t>
            </a:r>
            <a:endParaRPr lang="es-MX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Elaboró: M. en D.E. Adriana Gama Márquez</a:t>
            </a:r>
          </a:p>
          <a:p>
            <a:pPr algn="ctr"/>
            <a:endParaRPr lang="es-MX" alt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alt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es-MX" altLang="es-MX" sz="1400" dirty="0">
                <a:latin typeface="Arial" panose="020B0604020202020204" pitchFamily="34" charset="0"/>
                <a:cs typeface="Arial" panose="020B0604020202020204" pitchFamily="34" charset="0"/>
              </a:rPr>
              <a:t>de agosto 2018</a:t>
            </a:r>
          </a:p>
        </p:txBody>
      </p:sp>
      <p:pic>
        <p:nvPicPr>
          <p:cNvPr id="9221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288926"/>
            <a:ext cx="171132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188" y="644526"/>
            <a:ext cx="14287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702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06013" y="1919111"/>
            <a:ext cx="3659680" cy="41294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s-MX" sz="2000" dirty="0"/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 smtClean="0"/>
              <a:t>Alarmas: transmiten información urgente, clara y rápida, se maneja con un bit de información (si - no), su significado debe ser conocido por todos los involucrados.</a:t>
            </a:r>
            <a:endParaRPr lang="es-MX" sz="2000" dirty="0"/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 smtClean="0"/>
              <a:t>Indicadores: No llevan el añadido el componente urgencia, se pueden utilizar para indicar funcionamiento, paro, dirección, etc..</a:t>
            </a:r>
            <a:endParaRPr lang="es-MX" sz="2000" dirty="0"/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 smtClean="0"/>
              <a:t>Contadores: informan sobre valores numéricos con un bajo nivel de error</a:t>
            </a:r>
            <a:endParaRPr lang="es-MX" sz="2000" dirty="0"/>
          </a:p>
          <a:p>
            <a:pPr marL="457200" indent="-457200">
              <a:buNone/>
            </a:pP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918" y="2149928"/>
            <a:ext cx="1737784" cy="173778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04715" y="1014214"/>
            <a:ext cx="9152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3200" dirty="0">
                <a:solidFill>
                  <a:schemeClr val="bg1"/>
                </a:solidFill>
              </a:rPr>
              <a:t>DISPOSITIVOS INFORMATIVOS VISUALES BÁSICOS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192" y="4438651"/>
            <a:ext cx="2181225" cy="20955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5546" y="2537707"/>
            <a:ext cx="2993781" cy="294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6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52905" y="2123596"/>
            <a:ext cx="3659680" cy="420624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s-MX" sz="2000" dirty="0" smtClean="0"/>
              <a:t>Diales y cuadrantes: son los mas complejos, pueden ser circulares, semicirculares, sectoriales, cuadrados, rectangulares (horizontales o verticales).</a:t>
            </a:r>
          </a:p>
          <a:p>
            <a:pPr marL="0" indent="0">
              <a:buNone/>
            </a:pPr>
            <a:r>
              <a:rPr lang="es-MX" sz="2000" dirty="0" smtClean="0"/>
              <a:t>Por su funcionamiento se pueden clasificar como indicador móvil con escala fija o indicador fijo con escala móvil.</a:t>
            </a:r>
            <a:endParaRPr lang="es-MX" sz="2000" dirty="0"/>
          </a:p>
          <a:p>
            <a:pPr marL="457200" indent="-457200">
              <a:buClrTx/>
              <a:buFont typeface="+mj-lt"/>
              <a:buAutoNum type="arabicPeriod" startAt="5"/>
            </a:pPr>
            <a:r>
              <a:rPr lang="es-MX" sz="2000" dirty="0" smtClean="0"/>
              <a:t>Símbolos: son elementos sencillos y útiles, el peligro consiste en una mala utilización, ya sea por ambigüedad, por deficiencias en la normalización o incompatibilidad cultural.</a:t>
            </a:r>
            <a:endParaRPr lang="es-MX" sz="2000" dirty="0"/>
          </a:p>
          <a:p>
            <a:pPr marL="457200" indent="-457200">
              <a:buNone/>
            </a:pPr>
            <a:endParaRPr lang="en-US" sz="2000" dirty="0"/>
          </a:p>
        </p:txBody>
      </p:sp>
      <p:sp>
        <p:nvSpPr>
          <p:cNvPr id="5" name="Rectángulo 4"/>
          <p:cNvSpPr/>
          <p:nvPr/>
        </p:nvSpPr>
        <p:spPr>
          <a:xfrm>
            <a:off x="1104715" y="1014214"/>
            <a:ext cx="9152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3200" dirty="0">
                <a:solidFill>
                  <a:schemeClr val="bg1"/>
                </a:solidFill>
              </a:rPr>
              <a:t>DISPOSITIVOS INFORMATIVOS VISUALES BÁSICOS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447" y="1598989"/>
            <a:ext cx="2857500" cy="2857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7097" y="2123596"/>
            <a:ext cx="3261146" cy="207394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370" y="4226716"/>
            <a:ext cx="5467825" cy="21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8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06013" y="1598989"/>
            <a:ext cx="11285987" cy="5015653"/>
          </a:xfrm>
        </p:spPr>
        <p:txBody>
          <a:bodyPr>
            <a:noAutofit/>
          </a:bodyPr>
          <a:lstStyle/>
          <a:p>
            <a:pPr>
              <a:buNone/>
            </a:pPr>
            <a:endParaRPr lang="es-MX" sz="1500" dirty="0"/>
          </a:p>
          <a:p>
            <a:pPr marL="457200" indent="-457200">
              <a:buClrTx/>
              <a:buFont typeface="+mj-lt"/>
              <a:buAutoNum type="arabicPeriod" startAt="6"/>
            </a:pPr>
            <a:r>
              <a:rPr lang="es-MX" sz="1500" dirty="0" smtClean="0"/>
              <a:t>Lenguaje escrito: se debe de considerar los siguientes puntos para disminuir posibles errores.</a:t>
            </a:r>
          </a:p>
          <a:p>
            <a:pPr marL="685800" lvl="1" indent="-457200">
              <a:buClrTx/>
              <a:buFont typeface="+mj-lt"/>
              <a:buAutoNum type="alphaUcPeriod"/>
            </a:pPr>
            <a:r>
              <a:rPr lang="es-MX" sz="1500" dirty="0" smtClean="0"/>
              <a:t>Tener claros los objetivos perseguidos.</a:t>
            </a:r>
          </a:p>
          <a:p>
            <a:pPr marL="685800" lvl="1" indent="-457200">
              <a:buClrTx/>
              <a:buFont typeface="+mj-lt"/>
              <a:buAutoNum type="alphaUcPeriod"/>
            </a:pPr>
            <a:r>
              <a:rPr lang="es-MX" sz="1500" dirty="0" smtClean="0"/>
              <a:t>Determinar y concretar características se los transmisores del mensaje.</a:t>
            </a:r>
          </a:p>
          <a:p>
            <a:pPr marL="685800" lvl="1" indent="-457200">
              <a:buClrTx/>
              <a:buFont typeface="+mj-lt"/>
              <a:buAutoNum type="alphaUcPeriod"/>
            </a:pPr>
            <a:r>
              <a:rPr lang="es-MX" sz="1500" dirty="0" smtClean="0"/>
              <a:t>Efectividad del mensaje.</a:t>
            </a:r>
          </a:p>
          <a:p>
            <a:pPr marL="685800" lvl="1" indent="-457200">
              <a:buClrTx/>
              <a:buFont typeface="+mj-lt"/>
              <a:buAutoNum type="alphaUcPeriod"/>
            </a:pPr>
            <a:r>
              <a:rPr lang="es-MX" sz="1500" dirty="0" smtClean="0"/>
              <a:t>Redundancia</a:t>
            </a:r>
          </a:p>
          <a:p>
            <a:pPr marL="685800" lvl="1" indent="-457200">
              <a:buClrTx/>
              <a:buFont typeface="+mj-lt"/>
              <a:buAutoNum type="alphaUcPeriod"/>
            </a:pPr>
            <a:r>
              <a:rPr lang="es-MX" sz="1500" dirty="0" smtClean="0"/>
              <a:t>Capacidad del canal de transmisión</a:t>
            </a:r>
          </a:p>
          <a:p>
            <a:pPr marL="685800" lvl="1" indent="-457200">
              <a:buClrTx/>
              <a:buFont typeface="+mj-lt"/>
              <a:buAutoNum type="alphaUcPeriod"/>
            </a:pPr>
            <a:endParaRPr lang="es-MX" sz="1500" dirty="0" smtClean="0"/>
          </a:p>
          <a:p>
            <a:pPr marL="228600" lvl="1" indent="0">
              <a:buClrTx/>
              <a:buNone/>
            </a:pPr>
            <a:r>
              <a:rPr lang="es-MX" sz="1500" dirty="0" smtClean="0"/>
              <a:t>CARACTERISTICAS: 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Uso de oraciones cortas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Títulos expresivos y breves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Describir el todo antes que las partes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Uso de oraciones activas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Uso de oraciones afirmativas (excepto para evitar conductas arraigadas)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Organización de secuencia temporal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Evitar ambigüedad</a:t>
            </a:r>
          </a:p>
          <a:p>
            <a:pPr marL="228600" lvl="1" indent="0">
              <a:buClrTx/>
              <a:buNone/>
            </a:pPr>
            <a:r>
              <a:rPr lang="es-MX" sz="1500" dirty="0" smtClean="0"/>
              <a:t>Legibilidad</a:t>
            </a:r>
          </a:p>
          <a:p>
            <a:pPr marL="228600" lvl="1" indent="0">
              <a:buClrTx/>
              <a:buNone/>
            </a:pPr>
            <a:endParaRPr lang="es-MX" sz="1500" dirty="0"/>
          </a:p>
        </p:txBody>
      </p:sp>
      <p:sp>
        <p:nvSpPr>
          <p:cNvPr id="5" name="Rectángulo 4"/>
          <p:cNvSpPr/>
          <p:nvPr/>
        </p:nvSpPr>
        <p:spPr>
          <a:xfrm>
            <a:off x="1104715" y="1014214"/>
            <a:ext cx="9152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3200" dirty="0">
                <a:solidFill>
                  <a:schemeClr val="bg1"/>
                </a:solidFill>
              </a:rPr>
              <a:t>DISPOSITIVOS INFORMATIVOS VISUALES BÁSICOS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t="2492"/>
          <a:stretch/>
        </p:blipFill>
        <p:spPr>
          <a:xfrm>
            <a:off x="6549006" y="2813539"/>
            <a:ext cx="4762500" cy="232190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354" y="5135441"/>
            <a:ext cx="42672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0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 Sonoros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000" dirty="0"/>
              <a:t>Las características de la información audible son las siguientes: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 smtClean="0"/>
              <a:t>No </a:t>
            </a:r>
            <a:r>
              <a:rPr lang="es-MX" sz="2000" dirty="0"/>
              <a:t>requieren de una posición fija del operador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Resisten más la fatiga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Llaman más la atención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Solo de utilizan para alarmas o indicativos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Se pueden combinar con DIV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Se utilizan para mensajes cortos y simples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Implican una acción inmediata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Si esta sobrecargado el lugar visualmente</a:t>
            </a:r>
          </a:p>
          <a:p>
            <a:pPr marL="457200" indent="-457200">
              <a:buNone/>
            </a:pPr>
            <a:endParaRPr lang="en-US" sz="2000" dirty="0"/>
          </a:p>
        </p:txBody>
      </p:sp>
      <p:sp>
        <p:nvSpPr>
          <p:cNvPr id="4" name="Rectángulo 3"/>
          <p:cNvSpPr/>
          <p:nvPr/>
        </p:nvSpPr>
        <p:spPr>
          <a:xfrm>
            <a:off x="5033804" y="71684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Trebuchet MS" panose="020B0603020202020204" pitchFamily="34" charset="0"/>
              </a:rPr>
              <a:t>Dentro de esta división se incluyen dispositivos que presentan la información de salida de forma audible, mediante palabras o sonidos.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213" y="2878666"/>
            <a:ext cx="4949048" cy="309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6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4963" y="645421"/>
            <a:ext cx="5039837" cy="1149512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Tipos de controles</a:t>
            </a:r>
            <a:endParaRPr lang="es-MX" sz="32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979994417"/>
              </p:ext>
            </p:extLst>
          </p:nvPr>
        </p:nvGraphicFramePr>
        <p:xfrm>
          <a:off x="666044" y="2381955"/>
          <a:ext cx="5305778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/>
          <a:srcRect l="7216" t="-11126" r="3067" b="11126"/>
          <a:stretch/>
        </p:blipFill>
        <p:spPr>
          <a:xfrm>
            <a:off x="6443134" y="4248855"/>
            <a:ext cx="4272843" cy="23336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8579" y="2241373"/>
            <a:ext cx="3273956" cy="217866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659922" y="645421"/>
            <a:ext cx="5839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Generalmente se utilizan para identificar controles en lugares con baja iluminación, o para personas con dificultades visuales. Debido a la redundancia del estímulo, son útiles para evitar errores de manipulación.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52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7196014" cy="150876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Controles discretos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48267" y="2223910"/>
            <a:ext cx="3578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ACTIVACIÓN</a:t>
            </a:r>
          </a:p>
          <a:p>
            <a:r>
              <a:rPr lang="es-MX" dirty="0" smtClean="0"/>
              <a:t>Encendido y apagado de una máquina.</a:t>
            </a:r>
          </a:p>
          <a:p>
            <a:r>
              <a:rPr lang="es-MX" dirty="0" smtClean="0"/>
              <a:t>Interruptor manual que requiere una cierta presión para ser activado, simple y rápido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673600" y="2235198"/>
            <a:ext cx="3578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AJUSTE</a:t>
            </a:r>
          </a:p>
          <a:p>
            <a:r>
              <a:rPr lang="es-MX" dirty="0" smtClean="0"/>
              <a:t>Cambian de acuerdo a las necesidades del operador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919" y="4302729"/>
            <a:ext cx="2152075" cy="165215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25172" t="43905" r="18967" b="4745"/>
          <a:stretch/>
        </p:blipFill>
        <p:spPr>
          <a:xfrm>
            <a:off x="4800926" y="4204013"/>
            <a:ext cx="2327564" cy="14224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778044" y="2189031"/>
            <a:ext cx="3578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ENTRADA DE DATOS</a:t>
            </a:r>
          </a:p>
          <a:p>
            <a:r>
              <a:rPr lang="es-MX" dirty="0" smtClean="0"/>
              <a:t>Es la orden a través de la entrada de números y letras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771" y="3588219"/>
            <a:ext cx="2653987" cy="26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02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7196014" cy="150876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Controles continuos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22348" y="1911019"/>
            <a:ext cx="3578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AJUSTE CUANTITATIVO</a:t>
            </a:r>
          </a:p>
          <a:p>
            <a:endParaRPr lang="es-MX" b="1" dirty="0" smtClean="0"/>
          </a:p>
          <a:p>
            <a:r>
              <a:rPr lang="es-MX" dirty="0" smtClean="0"/>
              <a:t>Ajustar la máquina a un valor particular a lo largo de un continuo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440310" y="1911018"/>
            <a:ext cx="3578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CONTROLES CONTINUOS</a:t>
            </a:r>
          </a:p>
          <a:p>
            <a:endParaRPr lang="es-MX" b="1" dirty="0" smtClean="0"/>
          </a:p>
          <a:p>
            <a:r>
              <a:rPr lang="es-MX" dirty="0" smtClean="0"/>
              <a:t>Alterar  continuamente el estado de la máquina.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" y="3397956"/>
            <a:ext cx="3122079" cy="276902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20092" t="47165" r="40370" b="20000"/>
          <a:stretch/>
        </p:blipFill>
        <p:spPr>
          <a:xfrm>
            <a:off x="7066844" y="3722480"/>
            <a:ext cx="4679244" cy="21859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510" y="3229429"/>
            <a:ext cx="2828789" cy="318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25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Tipos de controles</a:t>
            </a:r>
            <a:endParaRPr lang="es-MX" sz="2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-1" t="27222" r="60422"/>
          <a:stretch/>
        </p:blipFill>
        <p:spPr>
          <a:xfrm>
            <a:off x="4079716" y="2728435"/>
            <a:ext cx="1841307" cy="24314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202919" y="2111022"/>
            <a:ext cx="228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CONTROL MANUAL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911601" y="2111022"/>
            <a:ext cx="2009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CONTROL DE PIE</a:t>
            </a:r>
            <a:endParaRPr lang="es-MX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46863" t="5483" r="2198" b="30992"/>
          <a:stretch/>
        </p:blipFill>
        <p:spPr>
          <a:xfrm>
            <a:off x="1202919" y="2883005"/>
            <a:ext cx="2381955" cy="212231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232119" y="2082698"/>
            <a:ext cx="228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BOTON PULSADOR MANUAL</a:t>
            </a:r>
            <a:endParaRPr lang="es-MX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t="12963" r="70741"/>
          <a:stretch/>
        </p:blipFill>
        <p:spPr>
          <a:xfrm>
            <a:off x="6333719" y="2728435"/>
            <a:ext cx="1859163" cy="369432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798141" y="2082104"/>
            <a:ext cx="22803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INTERRUPTOR DE PALANCA</a:t>
            </a:r>
          </a:p>
          <a:p>
            <a:r>
              <a:rPr lang="es-MX" sz="1200" dirty="0" smtClean="0"/>
              <a:t>se utiliza para operaciones que requieren altas velocidades  pueden ser de dos o tres posiciones</a:t>
            </a:r>
            <a:endParaRPr lang="es-MX" sz="12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2474" y="3467099"/>
            <a:ext cx="3162694" cy="215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37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Tipos de controles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34717" y="2111022"/>
            <a:ext cx="2448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SELECTOR ROTATIVO</a:t>
            </a:r>
          </a:p>
          <a:p>
            <a:r>
              <a:rPr lang="es-MX" sz="1200" dirty="0" smtClean="0"/>
              <a:t>Pueden ser  de escala móvil o escala fija, y con valores discretos o continuos</a:t>
            </a:r>
            <a:endParaRPr lang="es-MX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621196" y="2055466"/>
            <a:ext cx="152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PERILLA</a:t>
            </a:r>
            <a:endParaRPr lang="es-MX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6700608" y="2045183"/>
            <a:ext cx="228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VOLANTE Y MANIVELA</a:t>
            </a:r>
            <a:endParaRPr lang="es-MX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367608" y="2086754"/>
            <a:ext cx="228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PEDALES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996" y="3711387"/>
            <a:ext cx="1950263" cy="160424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373" y="3711387"/>
            <a:ext cx="1329623" cy="16243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483" y="2762983"/>
            <a:ext cx="1867646" cy="141941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/>
          <a:srcRect l="29890" t="52157" r="47059" b="17451"/>
          <a:stretch/>
        </p:blipFill>
        <p:spPr>
          <a:xfrm>
            <a:off x="6404772" y="3597107"/>
            <a:ext cx="2456839" cy="182205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2254" y="331085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6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287630" y="2271325"/>
            <a:ext cx="2448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PALANCAS, </a:t>
            </a:r>
            <a:r>
              <a:rPr lang="es-MX" sz="1400" dirty="0" smtClean="0"/>
              <a:t>la longitud estará en función de la fuerza a desarrollar.</a:t>
            </a:r>
            <a:endParaRPr lang="es-MX" b="1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5205" r="6151"/>
          <a:stretch/>
        </p:blipFill>
        <p:spPr>
          <a:xfrm>
            <a:off x="4656176" y="3536009"/>
            <a:ext cx="3420533" cy="280293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107880" y="2486768"/>
            <a:ext cx="152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TECLADO</a:t>
            </a:r>
            <a:endParaRPr lang="es-MX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485" y="3071544"/>
            <a:ext cx="2403779" cy="186593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4625" y="3071544"/>
            <a:ext cx="2143125" cy="21431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6621" y="4824470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27350" y="981075"/>
            <a:ext cx="769549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Guión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explicativo</a:t>
            </a:r>
          </a:p>
          <a:p>
            <a:pPr>
              <a:defRPr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Objetivos de la unidad de aprendizaje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: Analizar la relación del sistema humano-objeto-entorno, a través de la comprensión de la anatomía, psicología y antropometría</a:t>
            </a:r>
          </a:p>
          <a:p>
            <a:pPr>
              <a:defRPr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1400" dirty="0" smtClean="0"/>
              <a:t>La presentación aborda los aspectos relacionados con el </a:t>
            </a:r>
            <a:r>
              <a:rPr lang="es-MX" sz="1400" dirty="0"/>
              <a:t>estudio de todas las actividades humanas (capacidades y limitaciones) relacionadas con el conocimiento y el procesamiento de la información que influyen o están influidas por el diseño de máquinas y objetos que usan las personas, relacionados con procesos de trabajo y entornos con los que </a:t>
            </a:r>
            <a:r>
              <a:rPr lang="es-MX" sz="1400" dirty="0" smtClean="0"/>
              <a:t>interactúan.</a:t>
            </a:r>
          </a:p>
          <a:p>
            <a:pPr>
              <a:defRPr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Da inicio con la interfaz hombre – maquina necesaria para que el alumno comprenda la importancia de los dispositivos informativos en el medio ambiente de trabajo.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 ilustra con ejemplos fotográficos y gráficos representativos sencillos a cada concepto a tratar de la diapositiva en cuestión.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 proporciona en algunas diapositivas, ejemplos de aplicación en el ámbito laboral, para que el docente y alumno comenten en el ámbito de diseño industrial la aplicación del concepto o termino a tratar.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 secuencia es sencilla, ya que como se va avanzando en el tema, los ejemplos y los temas tratados tienen que analizarse en un sentido mas conveniente </a:t>
            </a: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haciael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diseño industrial.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610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692" y="1315860"/>
            <a:ext cx="7897108" cy="498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68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722208" y="679287"/>
            <a:ext cx="9784080" cy="1508760"/>
          </a:xfrm>
        </p:spPr>
        <p:txBody>
          <a:bodyPr/>
          <a:lstStyle/>
          <a:p>
            <a:r>
              <a:rPr lang="es-MX" dirty="0" smtClean="0"/>
              <a:t>Comunicación hombre- maquina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34624" y="1882217"/>
            <a:ext cx="695540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/>
              <a:t>COMPATIBILIDAD</a:t>
            </a:r>
            <a:r>
              <a:rPr lang="es-MX" sz="2200" dirty="0" smtClean="0"/>
              <a:t>: Es la armonía que se debe establecer entre los elementos de un sistema con el fin de obtener una respuesta certera.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 smtClean="0"/>
              <a:t>TIPOS DE COMPATIBILIDAD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MX" sz="2200" dirty="0" smtClean="0"/>
              <a:t>COMPATIBILIDAD ESPACIAL: se da cuando existe una correspondencia entre indicadores y controles, disminuye el numero de errores y el tiempo de respuesta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MX" sz="2200" dirty="0" smtClean="0"/>
              <a:t>COMPATIBILIDAD CULTURAL: se basa en referencias culturales que ponen en funcionamiento ante determinados estímulos </a:t>
            </a:r>
            <a:r>
              <a:rPr lang="es-MX" sz="2000" dirty="0" smtClean="0"/>
              <a:t>(colores, movimiento en </a:t>
            </a:r>
            <a:r>
              <a:rPr lang="es-MX" sz="2000" dirty="0" err="1" smtClean="0"/>
              <a:t>rentido</a:t>
            </a:r>
            <a:r>
              <a:rPr lang="es-MX" sz="2000" dirty="0" smtClean="0"/>
              <a:t> horario o de lectura </a:t>
            </a:r>
            <a:r>
              <a:rPr lang="es-MX" sz="2000" dirty="0" err="1" smtClean="0"/>
              <a:t>izquieda</a:t>
            </a:r>
            <a:r>
              <a:rPr lang="es-MX" sz="2000" dirty="0" smtClean="0"/>
              <a:t>-derecha  abajo- arriba)</a:t>
            </a:r>
            <a:endParaRPr lang="es-MX" sz="20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12353" t="3858" r="11559" b="5691"/>
          <a:stretch/>
        </p:blipFill>
        <p:spPr>
          <a:xfrm>
            <a:off x="8223630" y="2188047"/>
            <a:ext cx="3188874" cy="170585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6866" y="4328580"/>
            <a:ext cx="2735638" cy="2049088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7736340" y="2771998"/>
            <a:ext cx="470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A</a:t>
            </a:r>
            <a:endParaRPr lang="es-MX" sz="32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753367" y="5110275"/>
            <a:ext cx="470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B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152547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1840775"/>
            <a:ext cx="695540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200" dirty="0" smtClean="0"/>
          </a:p>
          <a:p>
            <a:pPr marL="914400" lvl="1" indent="-457200">
              <a:buFont typeface="+mj-lt"/>
              <a:buAutoNum type="alphaUcPeriod" startAt="3"/>
            </a:pPr>
            <a:r>
              <a:rPr lang="es-MX" sz="2200" b="1" dirty="0" smtClean="0"/>
              <a:t>COMPATIBILIDAD TEMPORAL: </a:t>
            </a:r>
            <a:r>
              <a:rPr lang="es-MX" sz="2200" dirty="0" smtClean="0"/>
              <a:t>referida a la velocidad que  establece entre el indicador y el control, es la relación entre la información del indicador y la necesidad de respuesta del usuario.</a:t>
            </a:r>
          </a:p>
          <a:p>
            <a:pPr marL="914400" lvl="1" indent="-457200">
              <a:buFont typeface="+mj-lt"/>
              <a:buAutoNum type="alphaUcPeriod" startAt="3"/>
            </a:pPr>
            <a:endParaRPr lang="es-MX" sz="2200" dirty="0" smtClean="0"/>
          </a:p>
          <a:p>
            <a:pPr marL="914400" lvl="1" indent="-457200">
              <a:buFont typeface="+mj-lt"/>
              <a:buAutoNum type="alphaUcPeriod" startAt="3"/>
            </a:pPr>
            <a:r>
              <a:rPr lang="es-MX" sz="2200" dirty="0" smtClean="0"/>
              <a:t>COMPATIBILIDAD DE MOVIMIENTO: los movimientos de los indicadores y controles debe ser compatible con el </a:t>
            </a:r>
            <a:r>
              <a:rPr lang="es-MX" sz="2200" dirty="0" err="1" smtClean="0"/>
              <a:t>display</a:t>
            </a:r>
            <a:r>
              <a:rPr lang="es-MX" sz="22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El indicador debe girar en el mismo sentido que el mando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Los valores de la escala debe aumentar de izquierda a derecha, de abajo hacia arriba, o en sentido de manecillas de reloj</a:t>
            </a:r>
          </a:p>
          <a:p>
            <a:pPr lvl="1"/>
            <a:endParaRPr lang="es-MX" sz="2200" dirty="0" smtClean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999" y="2901244"/>
            <a:ext cx="4891686" cy="248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43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555574" y="1916947"/>
            <a:ext cx="920931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u="sng" dirty="0" smtClean="0"/>
              <a:t>Estos tipos de compatibilidad permiten:</a:t>
            </a:r>
          </a:p>
          <a:p>
            <a:endParaRPr lang="es-MX" sz="2200" u="sng" dirty="0" smtClean="0"/>
          </a:p>
          <a:p>
            <a:pPr marL="342900" indent="-342900">
              <a:buFont typeface="Wingdings 3" panose="05040102010807070707" pitchFamily="18" charset="2"/>
              <a:buChar char="º"/>
            </a:pPr>
            <a:r>
              <a:rPr lang="es-MX" sz="2200" dirty="0" smtClean="0"/>
              <a:t>Un aprendizaje y entrenamiento rápido</a:t>
            </a:r>
          </a:p>
          <a:p>
            <a:pPr marL="342900" indent="-342900">
              <a:buFont typeface="Wingdings 3" panose="05040102010807070707" pitchFamily="18" charset="2"/>
              <a:buChar char="º"/>
            </a:pPr>
            <a:r>
              <a:rPr lang="es-MX" sz="2200" dirty="0" smtClean="0"/>
              <a:t>Menor riego de accidentes</a:t>
            </a:r>
            <a:endParaRPr lang="es-MX" sz="2200" dirty="0"/>
          </a:p>
          <a:p>
            <a:pPr marL="342900" indent="-342900">
              <a:buFont typeface="Wingdings 3" panose="05040102010807070707" pitchFamily="18" charset="2"/>
              <a:buChar char="º"/>
            </a:pPr>
            <a:r>
              <a:rPr lang="es-MX" sz="2200" dirty="0" smtClean="0"/>
              <a:t>Mejor respuesta ante situaciones de fatiga </a:t>
            </a:r>
          </a:p>
          <a:p>
            <a:pPr marL="361950"/>
            <a:r>
              <a:rPr lang="es-MX" sz="2200" dirty="0" smtClean="0"/>
              <a:t>y sobrecarga</a:t>
            </a:r>
          </a:p>
          <a:p>
            <a:pPr marL="342900" indent="-342900">
              <a:buFont typeface="Wingdings 3" panose="05040102010807070707" pitchFamily="18" charset="2"/>
              <a:buChar char="º"/>
            </a:pPr>
            <a:r>
              <a:rPr lang="es-MX" sz="2200" dirty="0" smtClean="0"/>
              <a:t>Mas rapidez y precisión del control</a:t>
            </a:r>
            <a:endParaRPr lang="es-MX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182" y="2597720"/>
            <a:ext cx="5347661" cy="35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55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de diseño en controles</a:t>
            </a:r>
            <a:endParaRPr lang="es-MX" dirty="0"/>
          </a:p>
        </p:txBody>
      </p:sp>
      <p:pic>
        <p:nvPicPr>
          <p:cNvPr id="1026" name="Picture 2" descr="Resultado de imagen para tablero de controles de maqu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8"/>
          <a:stretch/>
        </p:blipFill>
        <p:spPr bwMode="auto">
          <a:xfrm>
            <a:off x="7014755" y="2916921"/>
            <a:ext cx="4553807" cy="306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918755" y="2421209"/>
            <a:ext cx="6096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RETROALIMENTACIÓN: </a:t>
            </a:r>
          </a:p>
          <a:p>
            <a:endParaRPr lang="es-MX" sz="2200" dirty="0" smtClean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Es </a:t>
            </a:r>
            <a:r>
              <a:rPr lang="es-MX" sz="2200" dirty="0">
                <a:solidFill>
                  <a:srgbClr val="FFFFFF"/>
                </a:solidFill>
                <a:latin typeface="Verdana" panose="020B0604030504040204" pitchFamily="34" charset="0"/>
              </a:rPr>
              <a:t>un sistema de comunicación de retorno proporcionado por la salida del sistema a su entrada, para alterarla de alguna </a:t>
            </a:r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manera; sirve </a:t>
            </a:r>
            <a:r>
              <a:rPr lang="es-MX" sz="2200" dirty="0">
                <a:solidFill>
                  <a:srgbClr val="FFFFFF"/>
                </a:solidFill>
                <a:latin typeface="Verdana" panose="020B0604030504040204" pitchFamily="34" charset="0"/>
              </a:rPr>
              <a:t>para comparar la manera como funciona un sistema en relación con el estándar establecido para su funcionamiento</a:t>
            </a:r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. Es la información que recibe el operario tanto del ambiente como de la máquina.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545958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67199" y="2130576"/>
            <a:ext cx="54368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TAMAÑO Y PESO: </a:t>
            </a:r>
          </a:p>
          <a:p>
            <a:endParaRPr lang="es-MX" sz="2200" dirty="0" smtClean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Son dos factores primordiales pues están en función del tipo de elementos humanos, las cuales son manos, pies, alcances…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66" y="3824111"/>
            <a:ext cx="2518700" cy="303388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66200"/>
            <a:ext cx="3663244" cy="2434531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6233587" y="1700453"/>
            <a:ext cx="56289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200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TEXTURA:</a:t>
            </a:r>
          </a:p>
          <a:p>
            <a:r>
              <a:rPr lang="es-MX" sz="2200" dirty="0" smtClean="0">
                <a:solidFill>
                  <a:srgbClr val="FFFFFF"/>
                </a:solidFill>
                <a:latin typeface="Verdana" panose="020B0604030504040204" pitchFamily="34" charset="0"/>
              </a:rPr>
              <a:t>Ayuda a que la extremidad con la cual tenga contacto se mantenga, sin generar daños como cortaduras, infecciones, </a:t>
            </a:r>
            <a:r>
              <a:rPr lang="es-MX" sz="2200" dirty="0" err="1" smtClean="0">
                <a:solidFill>
                  <a:srgbClr val="FFFFFF"/>
                </a:solidFill>
                <a:latin typeface="Verdana" panose="020B0604030504040204" pitchFamily="34" charset="0"/>
              </a:rPr>
              <a:t>etc</a:t>
            </a:r>
            <a:endParaRPr lang="es-MX" sz="22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4"/>
          <a:srcRect l="66990" t="20109" b="10107"/>
          <a:stretch/>
        </p:blipFill>
        <p:spPr>
          <a:xfrm>
            <a:off x="10117115" y="3943472"/>
            <a:ext cx="1739768" cy="275725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5"/>
          <a:srcRect l="17407" t="32099" r="50556" b="52263"/>
          <a:stretch/>
        </p:blipFill>
        <p:spPr>
          <a:xfrm>
            <a:off x="6466243" y="4838427"/>
            <a:ext cx="3523175" cy="96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90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48237" y="1802265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Codificación del color.- </a:t>
            </a: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sirve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para que el operario en pequeños lapsos de tiempo discrimine e identifique funciones de algún control.</a:t>
            </a:r>
            <a:b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endParaRPr lang="es-MX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Codificación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por textura.- Dependiendo del material de la </a:t>
            </a: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superficie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de elaboración ayuda en la identificación de funciones y su grado de importancia.</a:t>
            </a:r>
            <a:b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endParaRPr lang="es-MX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Codificación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por Forma.- </a:t>
            </a: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resulta fácil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discriminar y ejecutar </a:t>
            </a: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tareas, por la forma del control.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/>
            </a:r>
            <a:b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endParaRPr lang="es-MX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MX" i="1" dirty="0" smtClean="0">
                <a:solidFill>
                  <a:srgbClr val="FFFFFF"/>
                </a:solidFill>
                <a:latin typeface="Verdana" panose="020B0604030504040204" pitchFamily="34" charset="0"/>
              </a:rPr>
              <a:t>Codificación </a:t>
            </a:r>
            <a:r>
              <a:rPr lang="es-MX" i="1" dirty="0">
                <a:solidFill>
                  <a:srgbClr val="FFFFFF"/>
                </a:solidFill>
                <a:latin typeface="Verdana" panose="020B0604030504040204" pitchFamily="34" charset="0"/>
              </a:rPr>
              <a:t>por Tamaño.- Cuando existen una cantidad considerable de botones o pedales iguales, se considera un factor diferenciador del 20% de tamaño.</a:t>
            </a:r>
            <a:endParaRPr lang="es-MX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41867" y="1371378"/>
            <a:ext cx="34431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s-MX" sz="2200" dirty="0" smtClean="0">
                <a:solidFill>
                  <a:schemeClr val="bg1"/>
                </a:solidFill>
              </a:rPr>
              <a:t>CODIFICACIÓN</a:t>
            </a:r>
            <a:endParaRPr lang="es-MX" sz="22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842" y="2533136"/>
            <a:ext cx="5228291" cy="333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85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48267" y="1998134"/>
            <a:ext cx="55541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u="sng" dirty="0" smtClean="0"/>
              <a:t>El D.I.T. se determina por:</a:t>
            </a:r>
          </a:p>
          <a:p>
            <a:endParaRPr lang="es-MX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La exigencia laboral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Importancia de codificación dentro de la actividad, en determinado momento.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La iluminación del lugar de trabajo.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Velocidad y precisión necesaria para la identificación del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Espacio disponible en el campo visual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/>
              <a:t>Tipo de protección personal</a:t>
            </a:r>
          </a:p>
          <a:p>
            <a:endParaRPr lang="es-MX" sz="2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533" y="2326017"/>
            <a:ext cx="5249111" cy="394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007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7452" y="459093"/>
            <a:ext cx="9784080" cy="150876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ASPECTOS A CONSIDERAR PARA COLOCAR CONTROLES 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639230" y="2095737"/>
            <a:ext cx="5170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º"/>
            </a:pPr>
            <a:r>
              <a:rPr lang="es-MX" dirty="0" smtClean="0"/>
              <a:t>Su emplazamiento</a:t>
            </a:r>
          </a:p>
          <a:p>
            <a:pPr marL="285750" indent="-285750">
              <a:buFont typeface="Wingdings 3" panose="05040102010807070707" pitchFamily="18" charset="2"/>
              <a:buChar char="º"/>
            </a:pPr>
            <a:r>
              <a:rPr lang="es-MX" dirty="0" smtClean="0"/>
              <a:t>Su sentido de movilidad</a:t>
            </a:r>
          </a:p>
          <a:p>
            <a:pPr marL="285750" indent="-285750">
              <a:buFont typeface="Wingdings 3" panose="05040102010807070707" pitchFamily="18" charset="2"/>
              <a:buChar char="º"/>
            </a:pPr>
            <a:r>
              <a:rPr lang="es-MX" dirty="0" smtClean="0"/>
              <a:t>Su forma</a:t>
            </a:r>
          </a:p>
          <a:p>
            <a:pPr marL="285750" indent="-285750">
              <a:buFont typeface="Wingdings 3" panose="05040102010807070707" pitchFamily="18" charset="2"/>
              <a:buChar char="º"/>
            </a:pPr>
            <a:r>
              <a:rPr lang="es-MX" dirty="0" smtClean="0"/>
              <a:t>Su frecuencia de accionamiento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948" y="3423950"/>
            <a:ext cx="6415593" cy="297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96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98311" y="2200434"/>
            <a:ext cx="58250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/>
              <a:t>SUPERFICIES FUNCIONALES DE UNA MESA DE TRABAJO</a:t>
            </a:r>
          </a:p>
          <a:p>
            <a:endParaRPr lang="es-MX" sz="2200" dirty="0"/>
          </a:p>
          <a:p>
            <a:pPr marL="457200" indent="-457200">
              <a:buFont typeface="+mj-lt"/>
              <a:buAutoNum type="arabicPeriod"/>
            </a:pPr>
            <a:r>
              <a:rPr lang="es-MX" sz="2200" dirty="0" smtClean="0"/>
              <a:t>Corresponde a las actividades mas frecuentes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200" dirty="0" smtClean="0"/>
              <a:t>Su funcionamiento es la utilización de controles para operaciones de mantenimiento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200" dirty="0" smtClean="0"/>
              <a:t>Se reserva para controles menos utilizados</a:t>
            </a:r>
            <a:endParaRPr lang="es-MX" sz="2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1389" t="42963" r="66667" b="40247"/>
          <a:stretch/>
        </p:blipFill>
        <p:spPr>
          <a:xfrm>
            <a:off x="6995954" y="2900848"/>
            <a:ext cx="3638179" cy="28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70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400" b="1" dirty="0" smtClean="0">
                <a:solidFill>
                  <a:schemeClr val="tx1"/>
                </a:solidFill>
              </a:rPr>
              <a:t>Soportes de información en productos y entornos</a:t>
            </a:r>
            <a:endParaRPr lang="es-MX" sz="4400" b="1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060267" y="5429957"/>
            <a:ext cx="352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MX" dirty="0" smtClean="0"/>
              <a:t>Dispositivos </a:t>
            </a:r>
            <a:r>
              <a:rPr lang="es-MX" dirty="0"/>
              <a:t>informativos visuales, táctiles y </a:t>
            </a:r>
            <a:r>
              <a:rPr lang="es-MX" dirty="0" smtClean="0"/>
              <a:t>sonoros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512594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uadroTexto 5"/>
          <p:cNvSpPr txBox="1">
            <a:spLocks noChangeArrowheads="1"/>
          </p:cNvSpPr>
          <p:nvPr/>
        </p:nvSpPr>
        <p:spPr bwMode="auto">
          <a:xfrm>
            <a:off x="2017713" y="1289189"/>
            <a:ext cx="4248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9pPr>
          </a:lstStyle>
          <a:p>
            <a:r>
              <a:rPr lang="es-MX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CONCLUSIONES: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907822" y="1657489"/>
            <a:ext cx="83763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La presentación se </a:t>
            </a:r>
            <a:r>
              <a:rPr lang="es-MX" dirty="0"/>
              <a:t>centra en especificar y dar recomendaciones de adaptación del diseño de soportes de información a ciertas características del usuario tales como: - procesos de input perceptivo (detección, clasificación, reconocimiento de patrones, etc.) - procesamiento cognitivo central (memoria, razonamiento, resolución de problemas, etc.) - procesos perceptivo-motores (más relacionados con los sistemas de respuesta y ejecución) . Surge en ámbitos laborales que incluyen tecnologías de la información y la </a:t>
            </a:r>
            <a:r>
              <a:rPr lang="es-MX" dirty="0" smtClean="0"/>
              <a:t>comunicación, </a:t>
            </a:r>
            <a:r>
              <a:rPr lang="es-MX" dirty="0"/>
              <a:t>aunque se </a:t>
            </a:r>
            <a:r>
              <a:rPr lang="es-MX" dirty="0" smtClean="0"/>
              <a:t>puede extender </a:t>
            </a:r>
            <a:r>
              <a:rPr lang="es-MX" dirty="0"/>
              <a:t>a otros entornos (de consumo, domésticos, de ocio, etc.) . </a:t>
            </a:r>
            <a:endParaRPr lang="es-MX" dirty="0" smtClean="0"/>
          </a:p>
          <a:p>
            <a:r>
              <a:rPr lang="es-MX" dirty="0" smtClean="0"/>
              <a:t>Se </a:t>
            </a:r>
            <a:r>
              <a:rPr lang="es-MX" dirty="0"/>
              <a:t>centra en el diseño o rediseño de productos relacionados con esas tecnologías, aunque se extiende a la interacción de las personas con cualquier entorno que presente alta concentración de información: - consolas y paneles de control - pantallas de ordenador, - señalizaciones . Profundiza en la adaptación de productos y entornos a las características y limitaciones </a:t>
            </a:r>
            <a:r>
              <a:rPr lang="es-MX" dirty="0" smtClean="0"/>
              <a:t>de </a:t>
            </a:r>
            <a:r>
              <a:rPr lang="es-MX" dirty="0"/>
              <a:t>las personas, en concreto a las capacidades de procesamiento de información del cerebro</a:t>
            </a:r>
          </a:p>
        </p:txBody>
      </p:sp>
    </p:spTree>
    <p:extLst>
      <p:ext uri="{BB962C8B-B14F-4D97-AF65-F5344CB8AC3E}">
        <p14:creationId xmlns:p14="http://schemas.microsoft.com/office/powerpoint/2010/main" val="20127976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uadroTexto 5"/>
          <p:cNvSpPr txBox="1">
            <a:spLocks noChangeArrowheads="1"/>
          </p:cNvSpPr>
          <p:nvPr/>
        </p:nvSpPr>
        <p:spPr bwMode="auto">
          <a:xfrm>
            <a:off x="1543580" y="1114249"/>
            <a:ext cx="77755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Copperplate Gothic Light" panose="020E0507020206020404" pitchFamily="34" charset="0"/>
              </a:defRPr>
            </a:lvl9pPr>
          </a:lstStyle>
          <a:p>
            <a:r>
              <a:rPr lang="es-MX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Bibliografía: </a:t>
            </a:r>
          </a:p>
          <a:p>
            <a:endParaRPr lang="es-MX" altLang="es-MX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altLang="es-MX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Mondelo</a:t>
            </a:r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, P.R. Torada, E.G. (2000). Ergonomía 1. Barcelona España: </a:t>
            </a:r>
            <a:r>
              <a:rPr lang="es-MX" altLang="es-MX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altLang="es-MX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Mondelo</a:t>
            </a:r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, P.R. Torada, E.G. (2000). Ergonomía 2.  Barcelona España: </a:t>
            </a:r>
            <a:r>
              <a:rPr lang="es-MX" altLang="es-MX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altLang="es-MX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O’Borne</a:t>
            </a:r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, David. (1990). Ergonomía en Acción. México: Trillas.</a:t>
            </a:r>
          </a:p>
          <a:p>
            <a:endParaRPr lang="es-MX" altLang="es-MX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www.training.itcilo.it/actrav_cdrom2/es/osh/ergo/ergoa.htm</a:t>
            </a:r>
          </a:p>
          <a:p>
            <a:r>
              <a:rPr lang="es-MX" altLang="es-MX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www.ergoibv.com/blog/ergonomia-en-el-trabajo-inculcar-buenas-practicas</a:t>
            </a:r>
          </a:p>
          <a:p>
            <a:r>
              <a:rPr lang="es-MX" altLang="es-MX" sz="1200" b="0" dirty="0">
                <a:latin typeface="Arial" panose="020B0604020202020204" pitchFamily="34" charset="0"/>
                <a:cs typeface="Arial" panose="020B0604020202020204" pitchFamily="34" charset="0"/>
              </a:rPr>
              <a:t>www.um.es/docencia/agustinr/Tema6-0607a.pdf</a:t>
            </a:r>
          </a:p>
        </p:txBody>
      </p:sp>
    </p:spTree>
    <p:extLst>
      <p:ext uri="{BB962C8B-B14F-4D97-AF65-F5344CB8AC3E}">
        <p14:creationId xmlns:p14="http://schemas.microsoft.com/office/powerpoint/2010/main" val="254586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DISPOSITIVOS INFORMATIVOS </a:t>
            </a:r>
            <a:endParaRPr lang="en-U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02919" y="2011679"/>
            <a:ext cx="9784080" cy="36666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/>
              <a:t>Interfaz persona-maquina.</a:t>
            </a:r>
          </a:p>
          <a:p>
            <a:pPr marL="0" indent="0">
              <a:buNone/>
            </a:pPr>
            <a:r>
              <a:rPr lang="es-MX" sz="1800" dirty="0" smtClean="0"/>
              <a:t>La ergonomía geométrica posibilita la actuación en el diseño de los espacios, máquinas y herramientas que configuran el entorno de la persona, que son los medios que éste utiliza para comunicarse o satisfacer necesidades en el trabajo.; formando el sistema </a:t>
            </a:r>
            <a:r>
              <a:rPr lang="es-MX" sz="2400" dirty="0" smtClean="0">
                <a:latin typeface="Copperplate Gothic Bold" panose="020E0705020206020404" pitchFamily="34" charset="0"/>
              </a:rPr>
              <a:t>P - M</a:t>
            </a:r>
          </a:p>
          <a:p>
            <a:pPr marL="0" indent="0">
              <a:buNone/>
            </a:pPr>
            <a:r>
              <a:rPr lang="es-MX" sz="1800" dirty="0" smtClean="0"/>
              <a:t>Se </a:t>
            </a:r>
            <a:r>
              <a:rPr lang="es-MX" sz="1800" dirty="0"/>
              <a:t>pueden clasificar estos sistemas en función del grado y la calidad de interacción entre el usuario y los elementos del entorno.</a:t>
            </a:r>
          </a:p>
          <a:p>
            <a:pPr marL="0" indent="0">
              <a:buNone/>
            </a:pPr>
            <a:endParaRPr lang="es-MX" sz="1800" dirty="0"/>
          </a:p>
          <a:p>
            <a:pPr marL="457200" indent="-457200">
              <a:buClrTx/>
              <a:buAutoNum type="alphaLcParenR"/>
            </a:pPr>
            <a:r>
              <a:rPr lang="es-MX" sz="1800" dirty="0"/>
              <a:t>MANUALES</a:t>
            </a:r>
          </a:p>
          <a:p>
            <a:pPr marL="457200" indent="-457200">
              <a:buClrTx/>
              <a:buAutoNum type="alphaLcParenR"/>
            </a:pPr>
            <a:r>
              <a:rPr lang="es-MX" sz="1800" dirty="0"/>
              <a:t>MECÁNICOS</a:t>
            </a:r>
          </a:p>
          <a:p>
            <a:pPr marL="457200" indent="-457200">
              <a:buClrTx/>
              <a:buAutoNum type="alphaLcParenR"/>
            </a:pPr>
            <a:r>
              <a:rPr lang="es-MX" sz="1800" dirty="0"/>
              <a:t>AUTOMÁTICOS</a:t>
            </a:r>
          </a:p>
          <a:p>
            <a:pPr lvl="1"/>
            <a:endParaRPr lang="es-MX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7036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24088" y="804558"/>
            <a:ext cx="10024533" cy="9565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s-MX" sz="2000" b="1" dirty="0">
                <a:solidFill>
                  <a:schemeClr val="bg1"/>
                </a:solidFill>
              </a:rPr>
              <a:t>Sistemas manuales:</a:t>
            </a:r>
            <a:r>
              <a:rPr lang="es-MX" sz="2000" dirty="0">
                <a:solidFill>
                  <a:schemeClr val="bg1"/>
                </a:solidFill>
              </a:rPr>
              <a:t> la principal característica estriba en que es el propio usuario el que aporta su energía para el funcionamiento y que el control que ejerce sobre los resultados es directo.</a:t>
            </a:r>
          </a:p>
          <a:p>
            <a:pPr marL="514350" indent="-514350">
              <a:buNone/>
            </a:pP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481" y="2336095"/>
            <a:ext cx="3025067" cy="16940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308" y="3815806"/>
            <a:ext cx="3449975" cy="195281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8874" t="7907" r="14923" b="7907"/>
          <a:stretch/>
        </p:blipFill>
        <p:spPr>
          <a:xfrm>
            <a:off x="4821103" y="2847611"/>
            <a:ext cx="3799473" cy="301545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/>
          <a:srcRect l="25428"/>
          <a:stretch/>
        </p:blipFill>
        <p:spPr>
          <a:xfrm>
            <a:off x="8365067" y="3628775"/>
            <a:ext cx="2313595" cy="232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2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90375" y="544915"/>
            <a:ext cx="10433980" cy="20459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 startAt="2"/>
            </a:pPr>
            <a:r>
              <a:rPr lang="es-MX" sz="2000" b="1" dirty="0">
                <a:solidFill>
                  <a:schemeClr val="bg1"/>
                </a:solidFill>
              </a:rPr>
              <a:t>Sistemas mecánicos: </a:t>
            </a:r>
            <a:r>
              <a:rPr lang="es-MX" sz="2000" dirty="0">
                <a:solidFill>
                  <a:schemeClr val="bg1"/>
                </a:solidFill>
              </a:rPr>
              <a:t>El usuario aporta una cantidad limitada de energía, ya que la mayor cantidad de ésta es producida por las máquinas o alguna fuente exterior, son sistemas en los que el hombre recibe la información del funcionamiento directamente o a través de dispositivos informativos y su actuación sobre estos.</a:t>
            </a:r>
          </a:p>
          <a:p>
            <a:pPr marL="514350" indent="-514350">
              <a:buNone/>
            </a:pP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724" y="3432243"/>
            <a:ext cx="3721596" cy="24810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899" y="2361044"/>
            <a:ext cx="3312348" cy="248106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b="19727"/>
          <a:stretch/>
        </p:blipFill>
        <p:spPr>
          <a:xfrm>
            <a:off x="7540978" y="2423926"/>
            <a:ext cx="3724911" cy="271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8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117600" y="838426"/>
            <a:ext cx="9076605" cy="89384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LcParenR" startAt="3"/>
            </a:pPr>
            <a:r>
              <a:rPr lang="es-MX" sz="2000" b="1" dirty="0">
                <a:solidFill>
                  <a:schemeClr val="bg1"/>
                </a:solidFill>
              </a:rPr>
              <a:t>Sistemas </a:t>
            </a:r>
            <a:r>
              <a:rPr lang="es-MX" sz="2000" b="1" dirty="0" smtClean="0">
                <a:solidFill>
                  <a:schemeClr val="bg1"/>
                </a:solidFill>
              </a:rPr>
              <a:t>automáticos</a:t>
            </a:r>
            <a:r>
              <a:rPr lang="es-MX" sz="2000" dirty="0" smtClean="0">
                <a:solidFill>
                  <a:schemeClr val="bg1"/>
                </a:solidFill>
              </a:rPr>
              <a:t> </a:t>
            </a:r>
            <a:r>
              <a:rPr lang="es-MX" sz="2000" dirty="0">
                <a:solidFill>
                  <a:schemeClr val="bg1"/>
                </a:solidFill>
              </a:rPr>
              <a:t>o de </a:t>
            </a:r>
            <a:r>
              <a:rPr lang="es-MX" sz="2000" dirty="0" smtClean="0">
                <a:solidFill>
                  <a:schemeClr val="bg1"/>
                </a:solidFill>
              </a:rPr>
              <a:t>autocontrol: Son más teóricos que reales, ya que una vez programados deberían tener la capacidad de autorregularse. En la practica sigue </a:t>
            </a:r>
            <a:r>
              <a:rPr lang="es-MX" sz="2000" dirty="0">
                <a:solidFill>
                  <a:schemeClr val="bg1"/>
                </a:solidFill>
              </a:rPr>
              <a:t>siendo imprescindible la intervención de la persona como parte del sistema.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45" y="2440077"/>
            <a:ext cx="5498976" cy="274948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461" y="4548570"/>
            <a:ext cx="2600319" cy="173354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089" y="2332065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Dispositivos  Informativos (DI)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202919" y="2900404"/>
            <a:ext cx="7037970" cy="2766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La necesidad de recibir información es indispensable para que el usuario controle el </a:t>
            </a:r>
            <a:r>
              <a:rPr lang="es-MX" sz="2000" dirty="0" smtClean="0"/>
              <a:t>sistema.</a:t>
            </a:r>
          </a:p>
          <a:p>
            <a:pPr marL="0" indent="0">
              <a:buNone/>
            </a:pPr>
            <a:r>
              <a:rPr lang="es-MX" sz="2000" dirty="0" smtClean="0"/>
              <a:t>La </a:t>
            </a:r>
            <a:r>
              <a:rPr lang="es-MX" sz="2000" dirty="0"/>
              <a:t>retroalimentación, la cantidad y calidad de información, determinarán la calidad de respuesta que éste podrá realizar</a:t>
            </a:r>
            <a:r>
              <a:rPr lang="es-MX" sz="2000" dirty="0" smtClean="0"/>
              <a:t>.</a:t>
            </a:r>
            <a:endParaRPr lang="es-MX" sz="2000" dirty="0"/>
          </a:p>
          <a:p>
            <a:pPr marL="0" indent="0">
              <a:buNone/>
            </a:pPr>
            <a:r>
              <a:rPr lang="es-MX" sz="2000" b="1" dirty="0"/>
              <a:t>Los DI se categorizan en visuales, táctiles y auditivos, </a:t>
            </a:r>
            <a:r>
              <a:rPr lang="es-MX" sz="2000" dirty="0"/>
              <a:t>según los canales sensoriales por los que se pueda recibir la información.</a:t>
            </a:r>
            <a:endParaRPr lang="en-US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44" y="2246489"/>
            <a:ext cx="4073878" cy="407387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358489" y="4396317"/>
            <a:ext cx="1106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D.I.</a:t>
            </a:r>
            <a:endParaRPr lang="es-MX" sz="2400" dirty="0">
              <a:solidFill>
                <a:schemeClr val="bg1"/>
              </a:solidFill>
              <a:latin typeface="Goudy Stout" panose="0202090407030B0204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64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0030" y="690576"/>
            <a:ext cx="4317348" cy="1194668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D.I. Visuales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/>
              <a:t>Los </a:t>
            </a:r>
            <a:r>
              <a:rPr lang="es-MX" sz="2000" dirty="0"/>
              <a:t>DIV se usan principalmente cuando: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Los mensajes son largos y complejos.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Se relacionan con una situación en el espacio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No implican acción inmediata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El oído esta sobrecargado 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El lugar es muy ruidoso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2000" dirty="0"/>
              <a:t>La persona permanece en posición fija</a:t>
            </a:r>
          </a:p>
          <a:p>
            <a:pPr marL="0" indent="0">
              <a:buNone/>
            </a:pPr>
            <a:r>
              <a:rPr lang="es-MX" sz="2000" dirty="0" smtClean="0"/>
              <a:t>Los </a:t>
            </a:r>
            <a:r>
              <a:rPr lang="es-MX" sz="2000" dirty="0"/>
              <a:t>parámetros que intervienen en las respuestas de las personas son la visibilidad, la legibilidad, el grado de fatiga y la </a:t>
            </a:r>
            <a:r>
              <a:rPr lang="es-MX" sz="2000" dirty="0" smtClean="0"/>
              <a:t>compatibilidad. El D.I.V. se debe elegir el mas sencillo para su comprensión.</a:t>
            </a:r>
            <a:endParaRPr lang="es-MX" sz="2000" dirty="0"/>
          </a:p>
          <a:p>
            <a:pPr marL="731520" lvl="1" indent="-457200">
              <a:buNone/>
            </a:pPr>
            <a:endParaRPr lang="en-US" sz="1500" dirty="0"/>
          </a:p>
        </p:txBody>
      </p:sp>
      <p:sp>
        <p:nvSpPr>
          <p:cNvPr id="4" name="Rectángulo 3"/>
          <p:cNvSpPr/>
          <p:nvPr/>
        </p:nvSpPr>
        <p:spPr>
          <a:xfrm>
            <a:off x="4560711" y="56414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No solo dependen de la percepción visual, sino además se debe considerar las condiciones externas que configuran el espacio y que interfieren en el proceso de captación de la información visual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01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 bandas">
  <a:themeElements>
    <a:clrScheme name="Banded">
      <a:dk1>
        <a:srgbClr val="2C2C2C"/>
      </a:dk1>
      <a:lt1>
        <a:srgbClr val="FFFFFF"/>
      </a:lt1>
      <a:dk2>
        <a:srgbClr val="F56617"/>
      </a:dk2>
      <a:lt2>
        <a:srgbClr val="DDDDDD"/>
      </a:lt2>
      <a:accent1>
        <a:srgbClr val="FFC000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0"/>
      </a:accent6>
      <a:hlink>
        <a:srgbClr val="FF9933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 bandas</Template>
  <TotalTime>1151</TotalTime>
  <Words>1844</Words>
  <Application>Microsoft Office PowerPoint</Application>
  <PresentationFormat>Panorámica</PresentationFormat>
  <Paragraphs>205</Paragraphs>
  <Slides>31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Calibri</vt:lpstr>
      <vt:lpstr>Copperplate Gothic Bold</vt:lpstr>
      <vt:lpstr>Corbel</vt:lpstr>
      <vt:lpstr>Goudy Stout</vt:lpstr>
      <vt:lpstr>Trebuchet MS</vt:lpstr>
      <vt:lpstr>Verdana</vt:lpstr>
      <vt:lpstr>Wingdings</vt:lpstr>
      <vt:lpstr>Wingdings 3</vt:lpstr>
      <vt:lpstr>Con bandas</vt:lpstr>
      <vt:lpstr>Presentación de PowerPoint</vt:lpstr>
      <vt:lpstr>Presentación de PowerPoint</vt:lpstr>
      <vt:lpstr>Soportes de información en productos y entornos</vt:lpstr>
      <vt:lpstr>DISPOSITIVOS INFORMATIVOS </vt:lpstr>
      <vt:lpstr>Presentación de PowerPoint</vt:lpstr>
      <vt:lpstr>Presentación de PowerPoint</vt:lpstr>
      <vt:lpstr>Presentación de PowerPoint</vt:lpstr>
      <vt:lpstr>Dispositivos  Informativos (DI)</vt:lpstr>
      <vt:lpstr>D.I. Visuales</vt:lpstr>
      <vt:lpstr>Presentación de PowerPoint</vt:lpstr>
      <vt:lpstr>Presentación de PowerPoint</vt:lpstr>
      <vt:lpstr>Presentación de PowerPoint</vt:lpstr>
      <vt:lpstr>DI Sonoros</vt:lpstr>
      <vt:lpstr>Tipos de controles</vt:lpstr>
      <vt:lpstr>Controles discretos</vt:lpstr>
      <vt:lpstr>Controles continuos</vt:lpstr>
      <vt:lpstr>Tipos de controles</vt:lpstr>
      <vt:lpstr>Tipos de controles</vt:lpstr>
      <vt:lpstr>Presentación de PowerPoint</vt:lpstr>
      <vt:lpstr>Presentación de PowerPoint</vt:lpstr>
      <vt:lpstr>Comunicación hombre- maquina</vt:lpstr>
      <vt:lpstr>Presentación de PowerPoint</vt:lpstr>
      <vt:lpstr>Presentación de PowerPoint</vt:lpstr>
      <vt:lpstr>Factores de diseño en controles</vt:lpstr>
      <vt:lpstr>Presentación de PowerPoint</vt:lpstr>
      <vt:lpstr>Presentación de PowerPoint</vt:lpstr>
      <vt:lpstr>Presentación de PowerPoint</vt:lpstr>
      <vt:lpstr>ASPECTOS A CONSIDERAR PARA COLOCAR CONTROLES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Soportes de información en productos y entornos</dc:title>
  <dc:creator>USUARIO</dc:creator>
  <cp:lastModifiedBy>USUARIO</cp:lastModifiedBy>
  <cp:revision>52</cp:revision>
  <dcterms:created xsi:type="dcterms:W3CDTF">2018-08-13T20:43:58Z</dcterms:created>
  <dcterms:modified xsi:type="dcterms:W3CDTF">2018-09-26T22:11:36Z</dcterms:modified>
</cp:coreProperties>
</file>