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35"/>
  </p:notesMasterIdLst>
  <p:handoutMasterIdLst>
    <p:handoutMasterId r:id="rId36"/>
  </p:handoutMasterIdLst>
  <p:sldIdLst>
    <p:sldId id="310" r:id="rId2"/>
    <p:sldId id="312" r:id="rId3"/>
    <p:sldId id="338" r:id="rId4"/>
    <p:sldId id="346" r:id="rId5"/>
    <p:sldId id="313" r:id="rId6"/>
    <p:sldId id="314" r:id="rId7"/>
    <p:sldId id="315" r:id="rId8"/>
    <p:sldId id="316" r:id="rId9"/>
    <p:sldId id="339" r:id="rId10"/>
    <p:sldId id="317" r:id="rId11"/>
    <p:sldId id="318" r:id="rId12"/>
    <p:sldId id="319" r:id="rId13"/>
    <p:sldId id="322" r:id="rId14"/>
    <p:sldId id="340" r:id="rId15"/>
    <p:sldId id="341" r:id="rId16"/>
    <p:sldId id="342" r:id="rId17"/>
    <p:sldId id="343" r:id="rId18"/>
    <p:sldId id="335" r:id="rId19"/>
    <p:sldId id="328" r:id="rId20"/>
    <p:sldId id="326" r:id="rId21"/>
    <p:sldId id="327" r:id="rId22"/>
    <p:sldId id="330" r:id="rId23"/>
    <p:sldId id="331" r:id="rId24"/>
    <p:sldId id="345" r:id="rId25"/>
    <p:sldId id="333" r:id="rId26"/>
    <p:sldId id="329" r:id="rId27"/>
    <p:sldId id="332" r:id="rId28"/>
    <p:sldId id="334" r:id="rId29"/>
    <p:sldId id="344" r:id="rId30"/>
    <p:sldId id="320" r:id="rId31"/>
    <p:sldId id="323" r:id="rId32"/>
    <p:sldId id="336" r:id="rId33"/>
    <p:sldId id="347" r:id="rId34"/>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33"/>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36" autoAdjust="0"/>
    <p:restoredTop sz="94660"/>
  </p:normalViewPr>
  <p:slideViewPr>
    <p:cSldViewPr snapToGrid="0" showGuides="1">
      <p:cViewPr varScale="1">
        <p:scale>
          <a:sx n="143" d="100"/>
          <a:sy n="143" d="100"/>
        </p:scale>
        <p:origin x="240" y="616"/>
      </p:cViewPr>
      <p:guideLst>
        <p:guide orient="horz" pos="2136"/>
        <p:guide pos="381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s-MX"/>
              <a:t>Hola</a:t>
            </a:r>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6DA9C76-91C0-453E-895B-DEFA4AFDB428}" type="datetimeFigureOut">
              <a:rPr lang="es-MX" smtClean="0"/>
              <a:t>25/09/18</a:t>
            </a:fld>
            <a:endParaRPr lang="es-MX"/>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075DF7-ADB8-4E7F-ADA9-0D066DFA4E6A}" type="slidenum">
              <a:rPr lang="es-MX" smtClean="0"/>
              <a:t>‹Nº›</a:t>
            </a:fld>
            <a:endParaRPr lang="es-MX"/>
          </a:p>
        </p:txBody>
      </p:sp>
    </p:spTree>
    <p:extLst>
      <p:ext uri="{BB962C8B-B14F-4D97-AF65-F5344CB8AC3E}">
        <p14:creationId xmlns:p14="http://schemas.microsoft.com/office/powerpoint/2010/main" val="293855774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s-MX"/>
              <a:t>Hola</a:t>
            </a: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A09655-1686-4E06-9C4A-F423EA837606}" type="datetimeFigureOut">
              <a:rPr lang="es-MX" smtClean="0"/>
              <a:t>25/09/18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D91533-0D8C-4B6D-BA69-00A3099E23B0}" type="slidenum">
              <a:rPr lang="es-MX" smtClean="0"/>
              <a:t>‹Nº›</a:t>
            </a:fld>
            <a:endParaRPr lang="es-MX"/>
          </a:p>
        </p:txBody>
      </p:sp>
    </p:spTree>
    <p:extLst>
      <p:ext uri="{BB962C8B-B14F-4D97-AF65-F5344CB8AC3E}">
        <p14:creationId xmlns:p14="http://schemas.microsoft.com/office/powerpoint/2010/main" val="126450682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2836910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Tree>
    <p:extLst>
      <p:ext uri="{BB962C8B-B14F-4D97-AF65-F5344CB8AC3E}">
        <p14:creationId xmlns:p14="http://schemas.microsoft.com/office/powerpoint/2010/main" val="3188224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s-ES" sz="1200" kern="1200" dirty="0">
                <a:solidFill>
                  <a:schemeClr val="tx1"/>
                </a:solidFill>
                <a:latin typeface="Arial" charset="0"/>
              </a:rPr>
              <a:t>1.1 – Conectados globalmente</a:t>
            </a:r>
          </a:p>
          <a:p>
            <a:pPr>
              <a:lnSpc>
                <a:spcPct val="80000"/>
              </a:lnSpc>
              <a:buFontTx/>
              <a:buNone/>
            </a:pPr>
            <a:r>
              <a:rPr lang="es-ES" dirty="0">
                <a:latin typeface="Arial" charset="0"/>
              </a:rPr>
              <a:t>1.1.2 – Aprovisionamiento de recursos en una red</a:t>
            </a:r>
            <a:endParaRPr lang="es-ES" dirty="0"/>
          </a:p>
          <a:p>
            <a:pPr>
              <a:lnSpc>
                <a:spcPct val="80000"/>
              </a:lnSpc>
              <a:buFontTx/>
              <a:buNone/>
            </a:pPr>
            <a:endParaRPr lang="es-ES" dirty="0"/>
          </a:p>
        </p:txBody>
      </p:sp>
    </p:spTree>
    <p:extLst>
      <p:ext uri="{BB962C8B-B14F-4D97-AF65-F5344CB8AC3E}">
        <p14:creationId xmlns:p14="http://schemas.microsoft.com/office/powerpoint/2010/main" val="1264877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s-ES" sz="1200" kern="1200" dirty="0">
                <a:solidFill>
                  <a:schemeClr val="tx1"/>
                </a:solidFill>
                <a:latin typeface="Arial" charset="0"/>
              </a:rPr>
              <a:t>1.3 – La red como plataforma</a:t>
            </a:r>
            <a:endParaRPr lang="es-ES" sz="1200" kern="1200" dirty="0">
              <a:solidFill>
                <a:schemeClr val="tx1"/>
              </a:solidFill>
              <a:latin typeface="Arial" charset="0"/>
              <a:ea typeface="ＭＳ Ｐゴシック" charset="0"/>
              <a:cs typeface="ＭＳ Ｐゴシック" charset="0"/>
            </a:endParaRPr>
          </a:p>
          <a:p>
            <a:pPr>
              <a:lnSpc>
                <a:spcPct val="80000"/>
              </a:lnSpc>
              <a:buFontTx/>
              <a:buNone/>
            </a:pPr>
            <a:r>
              <a:rPr lang="es-ES" dirty="0">
                <a:latin typeface="Arial" charset="0"/>
              </a:rPr>
              <a:t>1.3.1 – Redes convergentes</a:t>
            </a:r>
            <a:endParaRPr lang="es-ES" dirty="0"/>
          </a:p>
        </p:txBody>
      </p:sp>
    </p:spTree>
    <p:extLst>
      <p:ext uri="{BB962C8B-B14F-4D97-AF65-F5344CB8AC3E}">
        <p14:creationId xmlns:p14="http://schemas.microsoft.com/office/powerpoint/2010/main" val="23604842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s-ES" sz="1200" kern="1200" dirty="0">
                <a:solidFill>
                  <a:schemeClr val="tx1"/>
                </a:solidFill>
                <a:latin typeface="Arial" charset="0"/>
              </a:rPr>
              <a:t>1.3 – La red como plataforma</a:t>
            </a:r>
            <a:endParaRPr lang="es-ES" sz="1200" kern="1200" dirty="0">
              <a:solidFill>
                <a:schemeClr val="tx1"/>
              </a:solidFill>
              <a:latin typeface="Arial" charset="0"/>
              <a:ea typeface="ＭＳ Ｐゴシック" charset="0"/>
              <a:cs typeface="ＭＳ Ｐゴシック" charset="0"/>
            </a:endParaRPr>
          </a:p>
          <a:p>
            <a:pPr>
              <a:lnSpc>
                <a:spcPct val="80000"/>
              </a:lnSpc>
              <a:buFontTx/>
              <a:buNone/>
            </a:pPr>
            <a:r>
              <a:rPr lang="es-ES" dirty="0">
                <a:latin typeface="Arial" charset="0"/>
              </a:rPr>
              <a:t>1.3.1 – Redes convergentes</a:t>
            </a:r>
            <a:endParaRPr lang="es-ES" dirty="0"/>
          </a:p>
        </p:txBody>
      </p:sp>
    </p:spTree>
    <p:extLst>
      <p:ext uri="{BB962C8B-B14F-4D97-AF65-F5344CB8AC3E}">
        <p14:creationId xmlns:p14="http://schemas.microsoft.com/office/powerpoint/2010/main" val="4802850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s-ES" sz="1200" kern="1200" dirty="0">
                <a:solidFill>
                  <a:schemeClr val="tx1"/>
                </a:solidFill>
                <a:latin typeface="Arial" charset="0"/>
              </a:rPr>
              <a:t>1.2 – LAN, WAN e Internet</a:t>
            </a:r>
            <a:endParaRPr lang="es-ES" sz="1200" kern="1200" dirty="0">
              <a:solidFill>
                <a:schemeClr val="tx1"/>
              </a:solidFill>
              <a:latin typeface="Arial" charset="0"/>
              <a:ea typeface="ＭＳ Ｐゴシック" charset="0"/>
              <a:cs typeface="ＭＳ Ｐゴシック" charset="0"/>
            </a:endParaRPr>
          </a:p>
          <a:p>
            <a:pPr>
              <a:lnSpc>
                <a:spcPct val="80000"/>
              </a:lnSpc>
              <a:buFontTx/>
              <a:buNone/>
            </a:pPr>
            <a:r>
              <a:rPr lang="es-ES" dirty="0">
                <a:latin typeface="Arial" charset="0"/>
              </a:rPr>
              <a:t>1.2.1 – Componentes de red</a:t>
            </a:r>
            <a:endParaRPr lang="es-ES" dirty="0"/>
          </a:p>
          <a:p>
            <a:pPr>
              <a:lnSpc>
                <a:spcPct val="80000"/>
              </a:lnSpc>
              <a:buFontTx/>
              <a:buNone/>
            </a:pPr>
            <a:endParaRPr lang="es-ES" dirty="0"/>
          </a:p>
        </p:txBody>
      </p:sp>
    </p:spTree>
    <p:extLst>
      <p:ext uri="{BB962C8B-B14F-4D97-AF65-F5344CB8AC3E}">
        <p14:creationId xmlns:p14="http://schemas.microsoft.com/office/powerpoint/2010/main" val="36192131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s-ES" sz="1200" kern="1200" dirty="0">
                <a:solidFill>
                  <a:schemeClr val="tx1"/>
                </a:solidFill>
                <a:latin typeface="Arial" charset="0"/>
              </a:rPr>
              <a:t>1.2 – LAN, WAN e Internet</a:t>
            </a:r>
            <a:endParaRPr lang="es-ES" sz="1200" kern="1200" dirty="0">
              <a:solidFill>
                <a:schemeClr val="tx1"/>
              </a:solidFill>
              <a:latin typeface="Arial" charset="0"/>
              <a:ea typeface="ＭＳ Ｐゴシック" charset="0"/>
              <a:cs typeface="ＭＳ Ｐゴシック" charset="0"/>
            </a:endParaRPr>
          </a:p>
          <a:p>
            <a:pPr>
              <a:lnSpc>
                <a:spcPct val="80000"/>
              </a:lnSpc>
              <a:buFontTx/>
              <a:buNone/>
            </a:pPr>
            <a:r>
              <a:rPr lang="es-ES" dirty="0">
                <a:latin typeface="Arial" charset="0"/>
              </a:rPr>
              <a:t>1.2.1 – Componentes de red</a:t>
            </a:r>
            <a:endParaRPr lang="es-ES" dirty="0"/>
          </a:p>
          <a:p>
            <a:pPr>
              <a:lnSpc>
                <a:spcPct val="80000"/>
              </a:lnSpc>
              <a:buFontTx/>
              <a:buNone/>
            </a:pPr>
            <a:endParaRPr lang="es-ES" dirty="0"/>
          </a:p>
        </p:txBody>
      </p:sp>
    </p:spTree>
    <p:extLst>
      <p:ext uri="{BB962C8B-B14F-4D97-AF65-F5344CB8AC3E}">
        <p14:creationId xmlns:p14="http://schemas.microsoft.com/office/powerpoint/2010/main" val="13356152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6760B2-D024-4393-B3D4-E1C14C14182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DBF2286F-7044-46FE-B85F-8855F2A048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7CB9A79A-1C27-4A1B-AA37-496B4408024D}"/>
              </a:ext>
            </a:extLst>
          </p:cNvPr>
          <p:cNvSpPr>
            <a:spLocks noGrp="1"/>
          </p:cNvSpPr>
          <p:nvPr>
            <p:ph type="dt" sz="half" idx="10"/>
          </p:nvPr>
        </p:nvSpPr>
        <p:spPr/>
        <p:txBody>
          <a:bodyPr/>
          <a:lstStyle/>
          <a:p>
            <a:fld id="{66541AE3-5878-1542-9986-5CF3BBCF7BD5}" type="datetime1">
              <a:rPr lang="es-MX" smtClean="0"/>
              <a:t>25/09/18</a:t>
            </a:fld>
            <a:endParaRPr lang="es-MX"/>
          </a:p>
        </p:txBody>
      </p:sp>
      <p:sp>
        <p:nvSpPr>
          <p:cNvPr id="5" name="Marcador de pie de página 4">
            <a:extLst>
              <a:ext uri="{FF2B5EF4-FFF2-40B4-BE49-F238E27FC236}">
                <a16:creationId xmlns:a16="http://schemas.microsoft.com/office/drawing/2014/main" id="{5BD568F6-374E-482C-AB7B-93B30255BA9C}"/>
              </a:ext>
            </a:extLst>
          </p:cNvPr>
          <p:cNvSpPr>
            <a:spLocks noGrp="1"/>
          </p:cNvSpPr>
          <p:nvPr>
            <p:ph type="ftr" sz="quarter" idx="11"/>
          </p:nvPr>
        </p:nvSpPr>
        <p:spPr/>
        <p:txBody>
          <a:bodyPr/>
          <a:lstStyle/>
          <a:p>
            <a:r>
              <a:rPr lang="es-MX"/>
              <a:t>Dr. en A. Juan Carlos Montes de Oca López</a:t>
            </a:r>
          </a:p>
        </p:txBody>
      </p:sp>
      <p:sp>
        <p:nvSpPr>
          <p:cNvPr id="6" name="Marcador de número de diapositiva 5">
            <a:extLst>
              <a:ext uri="{FF2B5EF4-FFF2-40B4-BE49-F238E27FC236}">
                <a16:creationId xmlns:a16="http://schemas.microsoft.com/office/drawing/2014/main" id="{35EE6EC4-0258-463B-8D66-02C9354FBBAF}"/>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2560526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494904-01CF-4AEC-BCB3-3450A92AB285}"/>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41EBAA70-1465-4EFE-BA06-DF204C60038F}"/>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6F51D858-AF5E-4610-8917-361BB2CEF76F}"/>
              </a:ext>
            </a:extLst>
          </p:cNvPr>
          <p:cNvSpPr>
            <a:spLocks noGrp="1"/>
          </p:cNvSpPr>
          <p:nvPr>
            <p:ph type="dt" sz="half" idx="10"/>
          </p:nvPr>
        </p:nvSpPr>
        <p:spPr/>
        <p:txBody>
          <a:bodyPr/>
          <a:lstStyle/>
          <a:p>
            <a:fld id="{2B1E4B08-EA11-A44B-B372-A09333EB90EC}" type="datetime1">
              <a:rPr lang="es-MX" smtClean="0"/>
              <a:t>25/09/18</a:t>
            </a:fld>
            <a:endParaRPr lang="es-MX"/>
          </a:p>
        </p:txBody>
      </p:sp>
      <p:sp>
        <p:nvSpPr>
          <p:cNvPr id="5" name="Marcador de pie de página 4">
            <a:extLst>
              <a:ext uri="{FF2B5EF4-FFF2-40B4-BE49-F238E27FC236}">
                <a16:creationId xmlns:a16="http://schemas.microsoft.com/office/drawing/2014/main" id="{79AB45A1-E0CA-4831-B190-441C7BB5FB17}"/>
              </a:ext>
            </a:extLst>
          </p:cNvPr>
          <p:cNvSpPr>
            <a:spLocks noGrp="1"/>
          </p:cNvSpPr>
          <p:nvPr>
            <p:ph type="ftr" sz="quarter" idx="11"/>
          </p:nvPr>
        </p:nvSpPr>
        <p:spPr/>
        <p:txBody>
          <a:bodyPr/>
          <a:lstStyle/>
          <a:p>
            <a:r>
              <a:rPr lang="es-MX"/>
              <a:t>Dr. en A. Juan Carlos Montes de Oca López</a:t>
            </a:r>
          </a:p>
        </p:txBody>
      </p:sp>
      <p:sp>
        <p:nvSpPr>
          <p:cNvPr id="6" name="Marcador de número de diapositiva 5">
            <a:extLst>
              <a:ext uri="{FF2B5EF4-FFF2-40B4-BE49-F238E27FC236}">
                <a16:creationId xmlns:a16="http://schemas.microsoft.com/office/drawing/2014/main" id="{A7458099-2DDA-43E4-A416-0EA73A2BFC52}"/>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3551871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30E839EE-F15C-4E76-ABA8-54747E0EED00}"/>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CCDC506-428A-4BB2-864B-DFF96A6CFE08}"/>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ECCC4D5-E344-4DC2-9A3B-95177333B223}"/>
              </a:ext>
            </a:extLst>
          </p:cNvPr>
          <p:cNvSpPr>
            <a:spLocks noGrp="1"/>
          </p:cNvSpPr>
          <p:nvPr>
            <p:ph type="dt" sz="half" idx="10"/>
          </p:nvPr>
        </p:nvSpPr>
        <p:spPr/>
        <p:txBody>
          <a:bodyPr/>
          <a:lstStyle/>
          <a:p>
            <a:fld id="{CDCB97DC-DB24-8346-B11D-641F5C8EE5DE}" type="datetime1">
              <a:rPr lang="es-MX" smtClean="0"/>
              <a:t>25/09/18</a:t>
            </a:fld>
            <a:endParaRPr lang="es-MX"/>
          </a:p>
        </p:txBody>
      </p:sp>
      <p:sp>
        <p:nvSpPr>
          <p:cNvPr id="5" name="Marcador de pie de página 4">
            <a:extLst>
              <a:ext uri="{FF2B5EF4-FFF2-40B4-BE49-F238E27FC236}">
                <a16:creationId xmlns:a16="http://schemas.microsoft.com/office/drawing/2014/main" id="{4441B584-5BF2-4CFB-A945-A8F1931E1383}"/>
              </a:ext>
            </a:extLst>
          </p:cNvPr>
          <p:cNvSpPr>
            <a:spLocks noGrp="1"/>
          </p:cNvSpPr>
          <p:nvPr>
            <p:ph type="ftr" sz="quarter" idx="11"/>
          </p:nvPr>
        </p:nvSpPr>
        <p:spPr/>
        <p:txBody>
          <a:bodyPr/>
          <a:lstStyle/>
          <a:p>
            <a:r>
              <a:rPr lang="es-MX"/>
              <a:t>Dr. en A. Juan Carlos Montes de Oca López</a:t>
            </a:r>
          </a:p>
        </p:txBody>
      </p:sp>
      <p:sp>
        <p:nvSpPr>
          <p:cNvPr id="6" name="Marcador de número de diapositiva 5">
            <a:extLst>
              <a:ext uri="{FF2B5EF4-FFF2-40B4-BE49-F238E27FC236}">
                <a16:creationId xmlns:a16="http://schemas.microsoft.com/office/drawing/2014/main" id="{E03594E0-8A62-49E3-88B0-D4D7214CBC22}"/>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2791530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8E49BA3-4A53-4277-BF92-8CCB92BA9D45}"/>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9A723ABC-AC53-4C98-89C6-D6B028F5A88B}"/>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75CAB7C-A1E4-4CBF-A8A4-12B5179AFB15}"/>
              </a:ext>
            </a:extLst>
          </p:cNvPr>
          <p:cNvSpPr>
            <a:spLocks noGrp="1"/>
          </p:cNvSpPr>
          <p:nvPr>
            <p:ph type="dt" sz="half" idx="10"/>
          </p:nvPr>
        </p:nvSpPr>
        <p:spPr/>
        <p:txBody>
          <a:bodyPr/>
          <a:lstStyle/>
          <a:p>
            <a:fld id="{7048CC41-584A-5F43-BF63-0560647174BC}" type="datetime1">
              <a:rPr lang="es-MX" smtClean="0"/>
              <a:t>25/09/18</a:t>
            </a:fld>
            <a:endParaRPr lang="es-MX"/>
          </a:p>
        </p:txBody>
      </p:sp>
      <p:sp>
        <p:nvSpPr>
          <p:cNvPr id="5" name="Marcador de pie de página 4">
            <a:extLst>
              <a:ext uri="{FF2B5EF4-FFF2-40B4-BE49-F238E27FC236}">
                <a16:creationId xmlns:a16="http://schemas.microsoft.com/office/drawing/2014/main" id="{ED5E98C5-0015-4F77-963E-6B83A5B6607E}"/>
              </a:ext>
            </a:extLst>
          </p:cNvPr>
          <p:cNvSpPr>
            <a:spLocks noGrp="1"/>
          </p:cNvSpPr>
          <p:nvPr>
            <p:ph type="ftr" sz="quarter" idx="11"/>
          </p:nvPr>
        </p:nvSpPr>
        <p:spPr/>
        <p:txBody>
          <a:bodyPr/>
          <a:lstStyle/>
          <a:p>
            <a:r>
              <a:rPr lang="es-MX"/>
              <a:t>Dr. en A. Juan Carlos Montes de Oca López</a:t>
            </a:r>
          </a:p>
        </p:txBody>
      </p:sp>
      <p:sp>
        <p:nvSpPr>
          <p:cNvPr id="6" name="Marcador de número de diapositiva 5">
            <a:extLst>
              <a:ext uri="{FF2B5EF4-FFF2-40B4-BE49-F238E27FC236}">
                <a16:creationId xmlns:a16="http://schemas.microsoft.com/office/drawing/2014/main" id="{6CF9BA38-E29D-445D-9B6E-E05CB35010F3}"/>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681450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234EDB-9B37-43B9-B861-9BC5BDD72184}"/>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EFC36971-6DBB-44CD-B5A2-7B006336544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3EFE6468-D000-4D03-9632-51CF5D70A8C5}"/>
              </a:ext>
            </a:extLst>
          </p:cNvPr>
          <p:cNvSpPr>
            <a:spLocks noGrp="1"/>
          </p:cNvSpPr>
          <p:nvPr>
            <p:ph type="dt" sz="half" idx="10"/>
          </p:nvPr>
        </p:nvSpPr>
        <p:spPr/>
        <p:txBody>
          <a:bodyPr/>
          <a:lstStyle/>
          <a:p>
            <a:fld id="{7150EA61-F243-FF40-BFE2-4FFBFC0599C1}" type="datetime1">
              <a:rPr lang="es-MX" smtClean="0"/>
              <a:t>25/09/18</a:t>
            </a:fld>
            <a:endParaRPr lang="es-MX"/>
          </a:p>
        </p:txBody>
      </p:sp>
      <p:sp>
        <p:nvSpPr>
          <p:cNvPr id="5" name="Marcador de pie de página 4">
            <a:extLst>
              <a:ext uri="{FF2B5EF4-FFF2-40B4-BE49-F238E27FC236}">
                <a16:creationId xmlns:a16="http://schemas.microsoft.com/office/drawing/2014/main" id="{9B7F6540-5501-4299-91D3-1A48C4C711E5}"/>
              </a:ext>
            </a:extLst>
          </p:cNvPr>
          <p:cNvSpPr>
            <a:spLocks noGrp="1"/>
          </p:cNvSpPr>
          <p:nvPr>
            <p:ph type="ftr" sz="quarter" idx="11"/>
          </p:nvPr>
        </p:nvSpPr>
        <p:spPr/>
        <p:txBody>
          <a:bodyPr/>
          <a:lstStyle/>
          <a:p>
            <a:r>
              <a:rPr lang="es-MX"/>
              <a:t>Dr. en A. Juan Carlos Montes de Oca López</a:t>
            </a:r>
          </a:p>
        </p:txBody>
      </p:sp>
      <p:sp>
        <p:nvSpPr>
          <p:cNvPr id="6" name="Marcador de número de diapositiva 5">
            <a:extLst>
              <a:ext uri="{FF2B5EF4-FFF2-40B4-BE49-F238E27FC236}">
                <a16:creationId xmlns:a16="http://schemas.microsoft.com/office/drawing/2014/main" id="{FF6F3816-3B3F-456A-AC23-088230A0D335}"/>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28618816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C06A1E7-E207-4E6F-AA86-718F866F8094}"/>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6B8E4EC2-FDCA-40C0-A715-D65F33D82114}"/>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B0724192-87CF-4959-AAF8-6A112E631202}"/>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F408E2E5-51BE-4B7A-BFC3-AF2BC5A2E685}"/>
              </a:ext>
            </a:extLst>
          </p:cNvPr>
          <p:cNvSpPr>
            <a:spLocks noGrp="1"/>
          </p:cNvSpPr>
          <p:nvPr>
            <p:ph type="dt" sz="half" idx="10"/>
          </p:nvPr>
        </p:nvSpPr>
        <p:spPr/>
        <p:txBody>
          <a:bodyPr/>
          <a:lstStyle/>
          <a:p>
            <a:fld id="{E7217F7A-79C1-B449-A199-DBDB7E6F82F9}" type="datetime1">
              <a:rPr lang="es-MX" smtClean="0"/>
              <a:t>25/09/18</a:t>
            </a:fld>
            <a:endParaRPr lang="es-MX"/>
          </a:p>
        </p:txBody>
      </p:sp>
      <p:sp>
        <p:nvSpPr>
          <p:cNvPr id="6" name="Marcador de pie de página 5">
            <a:extLst>
              <a:ext uri="{FF2B5EF4-FFF2-40B4-BE49-F238E27FC236}">
                <a16:creationId xmlns:a16="http://schemas.microsoft.com/office/drawing/2014/main" id="{90239CA1-4964-4532-A53F-D5218F612384}"/>
              </a:ext>
            </a:extLst>
          </p:cNvPr>
          <p:cNvSpPr>
            <a:spLocks noGrp="1"/>
          </p:cNvSpPr>
          <p:nvPr>
            <p:ph type="ftr" sz="quarter" idx="11"/>
          </p:nvPr>
        </p:nvSpPr>
        <p:spPr/>
        <p:txBody>
          <a:bodyPr/>
          <a:lstStyle/>
          <a:p>
            <a:r>
              <a:rPr lang="es-MX"/>
              <a:t>Dr. en A. Juan Carlos Montes de Oca López</a:t>
            </a:r>
          </a:p>
        </p:txBody>
      </p:sp>
      <p:sp>
        <p:nvSpPr>
          <p:cNvPr id="7" name="Marcador de número de diapositiva 6">
            <a:extLst>
              <a:ext uri="{FF2B5EF4-FFF2-40B4-BE49-F238E27FC236}">
                <a16:creationId xmlns:a16="http://schemas.microsoft.com/office/drawing/2014/main" id="{824ED6FD-DE9A-4006-8F71-DC949DDBDF71}"/>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3605661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2B0EA3F-D844-4C6D-8C40-29DD84A6288C}"/>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C727531C-5016-4213-A67A-76F226B276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17D2FE6E-4DDA-464E-A692-FA02086D8791}"/>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060FA246-485E-4774-A426-7EF7FB2B483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57238380-ADDB-46CA-BA91-3091F932875B}"/>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AFD8B191-B183-4125-9C5F-A3CF99810726}"/>
              </a:ext>
            </a:extLst>
          </p:cNvPr>
          <p:cNvSpPr>
            <a:spLocks noGrp="1"/>
          </p:cNvSpPr>
          <p:nvPr>
            <p:ph type="dt" sz="half" idx="10"/>
          </p:nvPr>
        </p:nvSpPr>
        <p:spPr/>
        <p:txBody>
          <a:bodyPr/>
          <a:lstStyle/>
          <a:p>
            <a:fld id="{2FDE4807-B83D-7A4E-A791-2B6267DA2759}" type="datetime1">
              <a:rPr lang="es-MX" smtClean="0"/>
              <a:t>25/09/18</a:t>
            </a:fld>
            <a:endParaRPr lang="es-MX"/>
          </a:p>
        </p:txBody>
      </p:sp>
      <p:sp>
        <p:nvSpPr>
          <p:cNvPr id="8" name="Marcador de pie de página 7">
            <a:extLst>
              <a:ext uri="{FF2B5EF4-FFF2-40B4-BE49-F238E27FC236}">
                <a16:creationId xmlns:a16="http://schemas.microsoft.com/office/drawing/2014/main" id="{37E79BB3-8B6E-45FE-879A-4FAA960B5CE1}"/>
              </a:ext>
            </a:extLst>
          </p:cNvPr>
          <p:cNvSpPr>
            <a:spLocks noGrp="1"/>
          </p:cNvSpPr>
          <p:nvPr>
            <p:ph type="ftr" sz="quarter" idx="11"/>
          </p:nvPr>
        </p:nvSpPr>
        <p:spPr/>
        <p:txBody>
          <a:bodyPr/>
          <a:lstStyle/>
          <a:p>
            <a:r>
              <a:rPr lang="es-MX"/>
              <a:t>Dr. en A. Juan Carlos Montes de Oca López</a:t>
            </a:r>
          </a:p>
        </p:txBody>
      </p:sp>
      <p:sp>
        <p:nvSpPr>
          <p:cNvPr id="9" name="Marcador de número de diapositiva 8">
            <a:extLst>
              <a:ext uri="{FF2B5EF4-FFF2-40B4-BE49-F238E27FC236}">
                <a16:creationId xmlns:a16="http://schemas.microsoft.com/office/drawing/2014/main" id="{941D2301-D79D-4FF6-BA1A-E3B508E4999B}"/>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1838589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6EA249-9780-4357-9EA3-4372B6CB69F2}"/>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DDCC2E3A-7471-4E3D-A96D-1FA44980218B}"/>
              </a:ext>
            </a:extLst>
          </p:cNvPr>
          <p:cNvSpPr>
            <a:spLocks noGrp="1"/>
          </p:cNvSpPr>
          <p:nvPr>
            <p:ph type="dt" sz="half" idx="10"/>
          </p:nvPr>
        </p:nvSpPr>
        <p:spPr/>
        <p:txBody>
          <a:bodyPr/>
          <a:lstStyle/>
          <a:p>
            <a:fld id="{B1C3A2A1-F3A0-D642-9384-E1E10DA70C7B}" type="datetime1">
              <a:rPr lang="es-MX" smtClean="0"/>
              <a:t>25/09/18</a:t>
            </a:fld>
            <a:endParaRPr lang="es-MX"/>
          </a:p>
        </p:txBody>
      </p:sp>
      <p:sp>
        <p:nvSpPr>
          <p:cNvPr id="4" name="Marcador de pie de página 3">
            <a:extLst>
              <a:ext uri="{FF2B5EF4-FFF2-40B4-BE49-F238E27FC236}">
                <a16:creationId xmlns:a16="http://schemas.microsoft.com/office/drawing/2014/main" id="{DBA2E17C-FA66-4840-B2E5-513F4CDA971C}"/>
              </a:ext>
            </a:extLst>
          </p:cNvPr>
          <p:cNvSpPr>
            <a:spLocks noGrp="1"/>
          </p:cNvSpPr>
          <p:nvPr>
            <p:ph type="ftr" sz="quarter" idx="11"/>
          </p:nvPr>
        </p:nvSpPr>
        <p:spPr/>
        <p:txBody>
          <a:bodyPr/>
          <a:lstStyle/>
          <a:p>
            <a:r>
              <a:rPr lang="es-MX"/>
              <a:t>Dr. en A. Juan Carlos Montes de Oca López</a:t>
            </a:r>
          </a:p>
        </p:txBody>
      </p:sp>
      <p:sp>
        <p:nvSpPr>
          <p:cNvPr id="5" name="Marcador de número de diapositiva 4">
            <a:extLst>
              <a:ext uri="{FF2B5EF4-FFF2-40B4-BE49-F238E27FC236}">
                <a16:creationId xmlns:a16="http://schemas.microsoft.com/office/drawing/2014/main" id="{51588E0C-5462-42D1-A325-7AE2801070A6}"/>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18434198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8C97167B-8E61-4F10-8D53-FA34DFA90BC7}"/>
              </a:ext>
            </a:extLst>
          </p:cNvPr>
          <p:cNvSpPr>
            <a:spLocks noGrp="1"/>
          </p:cNvSpPr>
          <p:nvPr>
            <p:ph type="dt" sz="half" idx="10"/>
          </p:nvPr>
        </p:nvSpPr>
        <p:spPr/>
        <p:txBody>
          <a:bodyPr/>
          <a:lstStyle/>
          <a:p>
            <a:fld id="{2E5D5215-DCDB-9548-B928-4C92F8A850E2}" type="datetime1">
              <a:rPr lang="es-MX" smtClean="0"/>
              <a:t>25/09/18</a:t>
            </a:fld>
            <a:endParaRPr lang="es-MX"/>
          </a:p>
        </p:txBody>
      </p:sp>
      <p:sp>
        <p:nvSpPr>
          <p:cNvPr id="3" name="Marcador de pie de página 2">
            <a:extLst>
              <a:ext uri="{FF2B5EF4-FFF2-40B4-BE49-F238E27FC236}">
                <a16:creationId xmlns:a16="http://schemas.microsoft.com/office/drawing/2014/main" id="{0F0921B6-5EA3-4966-8FA4-1D3E7E2F27E5}"/>
              </a:ext>
            </a:extLst>
          </p:cNvPr>
          <p:cNvSpPr>
            <a:spLocks noGrp="1"/>
          </p:cNvSpPr>
          <p:nvPr>
            <p:ph type="ftr" sz="quarter" idx="11"/>
          </p:nvPr>
        </p:nvSpPr>
        <p:spPr/>
        <p:txBody>
          <a:bodyPr/>
          <a:lstStyle/>
          <a:p>
            <a:r>
              <a:rPr lang="es-MX"/>
              <a:t>Dr. en A. Juan Carlos Montes de Oca López</a:t>
            </a:r>
          </a:p>
        </p:txBody>
      </p:sp>
      <p:sp>
        <p:nvSpPr>
          <p:cNvPr id="4" name="Marcador de número de diapositiva 3">
            <a:extLst>
              <a:ext uri="{FF2B5EF4-FFF2-40B4-BE49-F238E27FC236}">
                <a16:creationId xmlns:a16="http://schemas.microsoft.com/office/drawing/2014/main" id="{B8EE97C3-AF35-4559-B999-DB7B6E8F3C00}"/>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4261396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65A218-3A44-4BE0-A567-E1FF50CF3F0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7A00DBF7-D193-47BA-9924-DC792A7C7AA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9E421ABC-40E4-4FD0-869F-A780E63B97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32AD8598-2489-4031-90F0-34E4C0444ED8}"/>
              </a:ext>
            </a:extLst>
          </p:cNvPr>
          <p:cNvSpPr>
            <a:spLocks noGrp="1"/>
          </p:cNvSpPr>
          <p:nvPr>
            <p:ph type="dt" sz="half" idx="10"/>
          </p:nvPr>
        </p:nvSpPr>
        <p:spPr/>
        <p:txBody>
          <a:bodyPr/>
          <a:lstStyle/>
          <a:p>
            <a:fld id="{BAB25DF6-A6C8-124F-9300-33A6907A5612}" type="datetime1">
              <a:rPr lang="es-MX" smtClean="0"/>
              <a:t>25/09/18</a:t>
            </a:fld>
            <a:endParaRPr lang="es-MX"/>
          </a:p>
        </p:txBody>
      </p:sp>
      <p:sp>
        <p:nvSpPr>
          <p:cNvPr id="6" name="Marcador de pie de página 5">
            <a:extLst>
              <a:ext uri="{FF2B5EF4-FFF2-40B4-BE49-F238E27FC236}">
                <a16:creationId xmlns:a16="http://schemas.microsoft.com/office/drawing/2014/main" id="{16A0591E-70AA-4F5F-96D6-C5731E9206AC}"/>
              </a:ext>
            </a:extLst>
          </p:cNvPr>
          <p:cNvSpPr>
            <a:spLocks noGrp="1"/>
          </p:cNvSpPr>
          <p:nvPr>
            <p:ph type="ftr" sz="quarter" idx="11"/>
          </p:nvPr>
        </p:nvSpPr>
        <p:spPr/>
        <p:txBody>
          <a:bodyPr/>
          <a:lstStyle/>
          <a:p>
            <a:r>
              <a:rPr lang="es-MX"/>
              <a:t>Dr. en A. Juan Carlos Montes de Oca López</a:t>
            </a:r>
          </a:p>
        </p:txBody>
      </p:sp>
      <p:sp>
        <p:nvSpPr>
          <p:cNvPr id="7" name="Marcador de número de diapositiva 6">
            <a:extLst>
              <a:ext uri="{FF2B5EF4-FFF2-40B4-BE49-F238E27FC236}">
                <a16:creationId xmlns:a16="http://schemas.microsoft.com/office/drawing/2014/main" id="{16FDB4C1-A641-459F-A9CF-2906AB320480}"/>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2628538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2CEE9B-78E3-4A8F-A528-1BB3907E2557}"/>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A7D4F84B-C8AE-47ED-B5DA-21A34508C69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B912D2BE-B2BF-4B94-92AE-16505026D1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DCD9DF12-747A-4629-A585-C48DF002830A}"/>
              </a:ext>
            </a:extLst>
          </p:cNvPr>
          <p:cNvSpPr>
            <a:spLocks noGrp="1"/>
          </p:cNvSpPr>
          <p:nvPr>
            <p:ph type="dt" sz="half" idx="10"/>
          </p:nvPr>
        </p:nvSpPr>
        <p:spPr/>
        <p:txBody>
          <a:bodyPr/>
          <a:lstStyle/>
          <a:p>
            <a:fld id="{169D169E-8C84-6747-A6C3-87071C657348}" type="datetime1">
              <a:rPr lang="es-MX" smtClean="0"/>
              <a:t>25/09/18</a:t>
            </a:fld>
            <a:endParaRPr lang="es-MX"/>
          </a:p>
        </p:txBody>
      </p:sp>
      <p:sp>
        <p:nvSpPr>
          <p:cNvPr id="6" name="Marcador de pie de página 5">
            <a:extLst>
              <a:ext uri="{FF2B5EF4-FFF2-40B4-BE49-F238E27FC236}">
                <a16:creationId xmlns:a16="http://schemas.microsoft.com/office/drawing/2014/main" id="{3F2A9D66-473F-4E0D-A239-4A3818060BA0}"/>
              </a:ext>
            </a:extLst>
          </p:cNvPr>
          <p:cNvSpPr>
            <a:spLocks noGrp="1"/>
          </p:cNvSpPr>
          <p:nvPr>
            <p:ph type="ftr" sz="quarter" idx="11"/>
          </p:nvPr>
        </p:nvSpPr>
        <p:spPr/>
        <p:txBody>
          <a:bodyPr/>
          <a:lstStyle/>
          <a:p>
            <a:r>
              <a:rPr lang="es-MX"/>
              <a:t>Dr. en A. Juan Carlos Montes de Oca López</a:t>
            </a:r>
          </a:p>
        </p:txBody>
      </p:sp>
      <p:sp>
        <p:nvSpPr>
          <p:cNvPr id="7" name="Marcador de número de diapositiva 6">
            <a:extLst>
              <a:ext uri="{FF2B5EF4-FFF2-40B4-BE49-F238E27FC236}">
                <a16:creationId xmlns:a16="http://schemas.microsoft.com/office/drawing/2014/main" id="{8E472BCD-57BD-4547-9543-58ABE503E4DB}"/>
              </a:ext>
            </a:extLst>
          </p:cNvPr>
          <p:cNvSpPr>
            <a:spLocks noGrp="1"/>
          </p:cNvSpPr>
          <p:nvPr>
            <p:ph type="sldNum" sz="quarter" idx="12"/>
          </p:nvPr>
        </p:nvSpPr>
        <p:spPr/>
        <p:txBody>
          <a:bodyPr/>
          <a:lstStyle/>
          <a:p>
            <a:fld id="{49042BF9-C8AA-4BF5-90A6-F745506A1DB5}" type="slidenum">
              <a:rPr lang="es-MX" smtClean="0"/>
              <a:t>‹Nº›</a:t>
            </a:fld>
            <a:endParaRPr lang="es-MX"/>
          </a:p>
        </p:txBody>
      </p:sp>
    </p:spTree>
    <p:extLst>
      <p:ext uri="{BB962C8B-B14F-4D97-AF65-F5344CB8AC3E}">
        <p14:creationId xmlns:p14="http://schemas.microsoft.com/office/powerpoint/2010/main" val="2156437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2A43A06-9B85-42B1-8636-7905FCABF29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C9C55E5-CD8D-42E9-AC11-578916FAC6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0B0FB54-6D1E-4E99-9148-DD52E1DBEE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14E5E1-1E12-0147-AE23-C2CF3065EF46}" type="datetime1">
              <a:rPr lang="es-MX" smtClean="0"/>
              <a:t>25/09/18</a:t>
            </a:fld>
            <a:endParaRPr lang="es-MX"/>
          </a:p>
        </p:txBody>
      </p:sp>
      <p:sp>
        <p:nvSpPr>
          <p:cNvPr id="5" name="Marcador de pie de página 4">
            <a:extLst>
              <a:ext uri="{FF2B5EF4-FFF2-40B4-BE49-F238E27FC236}">
                <a16:creationId xmlns:a16="http://schemas.microsoft.com/office/drawing/2014/main" id="{9792F8EA-A1F8-4B53-B8B7-C33547ABF3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MX"/>
              <a:t>Dr. en A. Juan Carlos Montes de Oca López</a:t>
            </a:r>
          </a:p>
        </p:txBody>
      </p:sp>
      <p:sp>
        <p:nvSpPr>
          <p:cNvPr id="6" name="Marcador de número de diapositiva 5">
            <a:extLst>
              <a:ext uri="{FF2B5EF4-FFF2-40B4-BE49-F238E27FC236}">
                <a16:creationId xmlns:a16="http://schemas.microsoft.com/office/drawing/2014/main" id="{9664166C-CC68-44A0-BC3F-318939290F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042BF9-C8AA-4BF5-90A6-F745506A1DB5}" type="slidenum">
              <a:rPr lang="es-MX" smtClean="0"/>
              <a:t>‹Nº›</a:t>
            </a:fld>
            <a:endParaRPr lang="es-MX"/>
          </a:p>
        </p:txBody>
      </p:sp>
    </p:spTree>
    <p:extLst>
      <p:ext uri="{BB962C8B-B14F-4D97-AF65-F5344CB8AC3E}">
        <p14:creationId xmlns:p14="http://schemas.microsoft.com/office/powerpoint/2010/main" val="65153370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s://es.wikipedia.org/wiki/Red_de_computadoras" TargetMode="External"/><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23.png"/><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gi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4.jpe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hyperlink" Target="https://www.netacad.com/group/resources/course-resources"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publicacionesdidacticas.com/hemeroteca/articulo/081136/articulo-pdf" TargetMode="External"/><Relationship Id="rId5" Type="http://schemas.openxmlformats.org/officeDocument/2006/relationships/hyperlink" Target="http://publicacionesdidacticas.com/hemeroteca/articulo/081136/articulo-pdf" TargetMode="External"/><Relationship Id="rId4" Type="http://schemas.openxmlformats.org/officeDocument/2006/relationships/hyperlink" Target="http://revistas.uigv.edu.pe/index.php/perspectiva/article/view/187"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www.redusers.com/noticias/que-es-una-red-informatica/" TargetMode="External"/><Relationship Id="rId7" Type="http://schemas.openxmlformats.org/officeDocument/2006/relationships/hyperlink" Target="https://www.netacad.com/group/resources/course-resources"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ticsredesinformaticas.blogspot.com/2009/05/introduccion.html" TargetMode="External"/><Relationship Id="rId5" Type="http://schemas.openxmlformats.org/officeDocument/2006/relationships/hyperlink" Target="https://www.ecured.cu/Software_de_Red" TargetMode="External"/><Relationship Id="rId4" Type="http://schemas.openxmlformats.org/officeDocument/2006/relationships/hyperlink" Target="http://www.tecnotopia.com.mx/redes/redes.ht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tif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es.wikipedia.org/wiki/Red_de_computadoras" TargetMode="External"/><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13" name="Título 1">
            <a:extLst>
              <a:ext uri="{FF2B5EF4-FFF2-40B4-BE49-F238E27FC236}">
                <a16:creationId xmlns:a16="http://schemas.microsoft.com/office/drawing/2014/main" id="{A497FFDD-4B11-49B7-981C-8EF2BA057344}"/>
              </a:ext>
            </a:extLst>
          </p:cNvPr>
          <p:cNvSpPr txBox="1">
            <a:spLocks/>
          </p:cNvSpPr>
          <p:nvPr/>
        </p:nvSpPr>
        <p:spPr>
          <a:xfrm>
            <a:off x="1911969" y="1881398"/>
            <a:ext cx="8308427" cy="3376402"/>
          </a:xfrm>
          <a:prstGeom prst="rect">
            <a:avLst/>
          </a:prstGeom>
        </p:spPr>
        <p:txBody>
          <a:bodyP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sz="2800" b="1" dirty="0"/>
              <a:t>Universidad Autónoma del Estado de México</a:t>
            </a:r>
          </a:p>
          <a:p>
            <a:pPr algn="ctr"/>
            <a:r>
              <a:rPr lang="es-ES" sz="2800" b="1" dirty="0"/>
              <a:t>Facultad de Contaduría y Administración</a:t>
            </a:r>
          </a:p>
          <a:p>
            <a:pPr algn="ctr"/>
            <a:endParaRPr lang="es-ES" sz="2800" b="1" dirty="0"/>
          </a:p>
          <a:p>
            <a:pPr algn="ctr"/>
            <a:r>
              <a:rPr lang="es-ES" sz="2800" b="1" dirty="0"/>
              <a:t>PE: </a:t>
            </a:r>
            <a:r>
              <a:rPr lang="es-ES" sz="2800" dirty="0"/>
              <a:t>Licenciatura en Informática Administrativa</a:t>
            </a:r>
          </a:p>
          <a:p>
            <a:pPr algn="ctr"/>
            <a:r>
              <a:rPr lang="es-ES" sz="2800" b="1" dirty="0"/>
              <a:t>UA: </a:t>
            </a:r>
            <a:r>
              <a:rPr lang="es-ES" sz="2800" dirty="0"/>
              <a:t>Comunicación entre computadoras 1</a:t>
            </a:r>
          </a:p>
          <a:p>
            <a:pPr algn="ctr"/>
            <a:r>
              <a:rPr lang="es-ES" sz="2800" b="1" dirty="0"/>
              <a:t>Semestre: </a:t>
            </a:r>
            <a:r>
              <a:rPr lang="es-ES" sz="2800" dirty="0"/>
              <a:t>Séptimo</a:t>
            </a:r>
          </a:p>
          <a:p>
            <a:pPr algn="ctr"/>
            <a:r>
              <a:rPr lang="es-ES" sz="2800" b="1" dirty="0"/>
              <a:t>Periodo:</a:t>
            </a:r>
            <a:r>
              <a:rPr lang="es-ES" sz="2800" dirty="0"/>
              <a:t> 2018ª</a:t>
            </a:r>
          </a:p>
          <a:p>
            <a:pPr algn="ctr"/>
            <a:endParaRPr lang="es-ES" sz="2800" b="1" dirty="0"/>
          </a:p>
          <a:p>
            <a:pPr algn="ctr"/>
            <a:r>
              <a:rPr lang="es-ES" sz="2800" b="1" dirty="0"/>
              <a:t>Autor: </a:t>
            </a:r>
            <a:r>
              <a:rPr lang="es-ES" sz="2800" i="1" dirty="0"/>
              <a:t>Dr. en A. Juan Carlos Montes de Oca López jcmontesdeocal@uaemex.mx</a:t>
            </a:r>
            <a:endParaRPr lang="en-US" sz="2800" dirty="0"/>
          </a:p>
        </p:txBody>
      </p:sp>
      <p:sp>
        <p:nvSpPr>
          <p:cNvPr id="14" name="Marcador de número de diapositiva 13">
            <a:extLst>
              <a:ext uri="{FF2B5EF4-FFF2-40B4-BE49-F238E27FC236}">
                <a16:creationId xmlns:a16="http://schemas.microsoft.com/office/drawing/2014/main" id="{279B6BCA-66F9-4EA8-87DF-006E4426CD8E}"/>
              </a:ext>
            </a:extLst>
          </p:cNvPr>
          <p:cNvSpPr>
            <a:spLocks noGrp="1"/>
          </p:cNvSpPr>
          <p:nvPr>
            <p:ph type="sldNum" sz="quarter" idx="12"/>
          </p:nvPr>
        </p:nvSpPr>
        <p:spPr/>
        <p:txBody>
          <a:bodyPr/>
          <a:lstStyle/>
          <a:p>
            <a:fld id="{49042BF9-C8AA-4BF5-90A6-F745506A1DB5}" type="slidenum">
              <a:rPr lang="es-MX" smtClean="0"/>
              <a:t>1</a:t>
            </a:fld>
            <a:endParaRPr lang="es-MX"/>
          </a:p>
        </p:txBody>
      </p:sp>
    </p:spTree>
    <p:extLst>
      <p:ext uri="{BB962C8B-B14F-4D97-AF65-F5344CB8AC3E}">
        <p14:creationId xmlns:p14="http://schemas.microsoft.com/office/powerpoint/2010/main" val="38504358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AD1C7975-B21C-459E-8C61-19634144E807}"/>
              </a:ext>
            </a:extLst>
          </p:cNvPr>
          <p:cNvSpPr/>
          <p:nvPr/>
        </p:nvSpPr>
        <p:spPr>
          <a:xfrm>
            <a:off x="4984125" y="1768375"/>
            <a:ext cx="7042738" cy="4770537"/>
          </a:xfrm>
          <a:prstGeom prst="rect">
            <a:avLst/>
          </a:prstGeom>
        </p:spPr>
        <p:txBody>
          <a:bodyPr wrap="square">
            <a:spAutoFit/>
          </a:bodyPr>
          <a:lstStyle/>
          <a:p>
            <a:pPr algn="just"/>
            <a:endParaRPr lang="es-MX" sz="2400" b="1" i="1" dirty="0">
              <a:effectLst>
                <a:glow rad="228600">
                  <a:schemeClr val="accent4">
                    <a:satMod val="175000"/>
                    <a:alpha val="40000"/>
                  </a:schemeClr>
                </a:glow>
              </a:effectLst>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MX" sz="2000" b="1" i="1" dirty="0">
                <a:effectLst>
                  <a:glow rad="228600">
                    <a:schemeClr val="accent4">
                      <a:satMod val="175000"/>
                      <a:alpha val="40000"/>
                    </a:schemeClr>
                  </a:glow>
                </a:effectLst>
                <a:latin typeface="Arial" panose="020B0604020202020204" pitchFamily="34" charset="0"/>
                <a:cs typeface="Arial" panose="020B0604020202020204" pitchFamily="34" charset="0"/>
              </a:rPr>
              <a:t>BUS</a:t>
            </a:r>
            <a:r>
              <a:rPr lang="es-MX" sz="2000" dirty="0">
                <a:latin typeface="Arial" panose="020B0604020202020204" pitchFamily="34" charset="0"/>
                <a:cs typeface="Arial" panose="020B0604020202020204" pitchFamily="34" charset="0"/>
              </a:rPr>
              <a:t>: Los dispositivos se conectan por un solo segmento de medio de transmisión.</a:t>
            </a:r>
          </a:p>
          <a:p>
            <a:pPr marL="342900" indent="-342900" algn="just">
              <a:buFont typeface="Arial" panose="020B0604020202020204" pitchFamily="34" charset="0"/>
              <a:buChar char="•"/>
            </a:pPr>
            <a:endParaRPr lang="es-MX" sz="2000" b="1" i="1" dirty="0">
              <a:effectLst>
                <a:glow rad="228600">
                  <a:schemeClr val="accent4">
                    <a:satMod val="175000"/>
                    <a:alpha val="40000"/>
                  </a:schemeClr>
                </a:glow>
              </a:effectLst>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MX" sz="2000" b="1" i="1" dirty="0">
                <a:effectLst>
                  <a:glow rad="228600">
                    <a:schemeClr val="accent4">
                      <a:satMod val="175000"/>
                      <a:alpha val="40000"/>
                    </a:schemeClr>
                  </a:glow>
                </a:effectLst>
                <a:latin typeface="Arial" panose="020B0604020202020204" pitchFamily="34" charset="0"/>
                <a:cs typeface="Arial" panose="020B0604020202020204" pitchFamily="34" charset="0"/>
              </a:rPr>
              <a:t>ARBOL</a:t>
            </a:r>
            <a:r>
              <a:rPr lang="es-MX" sz="2000" dirty="0">
                <a:latin typeface="Arial" panose="020B0604020202020204" pitchFamily="34" charset="0"/>
                <a:cs typeface="Arial" panose="020B0604020202020204" pitchFamily="34" charset="0"/>
              </a:rPr>
              <a:t>: Este tipo de red tiene la forma de un árbol en como conecta los dispositivos, un ejemplo muy claro puede ser como una compañía de tv por cable arma sus redes.</a:t>
            </a:r>
          </a:p>
          <a:p>
            <a:pPr marL="342900" indent="-342900" algn="just">
              <a:buFont typeface="Arial" panose="020B0604020202020204" pitchFamily="34" charset="0"/>
              <a:buChar char="•"/>
            </a:pPr>
            <a:endParaRPr lang="es-MX" sz="2000" b="1" i="1" dirty="0">
              <a:effectLst>
                <a:glow rad="228600">
                  <a:schemeClr val="accent4">
                    <a:satMod val="175000"/>
                    <a:alpha val="40000"/>
                  </a:schemeClr>
                </a:glow>
              </a:effectLst>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MX" sz="2000" b="1" i="1" dirty="0">
                <a:effectLst>
                  <a:glow rad="228600">
                    <a:schemeClr val="accent4">
                      <a:satMod val="175000"/>
                      <a:alpha val="40000"/>
                    </a:schemeClr>
                  </a:glow>
                </a:effectLst>
                <a:latin typeface="Arial" panose="020B0604020202020204" pitchFamily="34" charset="0"/>
                <a:cs typeface="Arial" panose="020B0604020202020204" pitchFamily="34" charset="0"/>
              </a:rPr>
              <a:t>TOTALMENTE CONEXA</a:t>
            </a:r>
            <a:r>
              <a:rPr lang="es-MX" sz="2000" dirty="0">
                <a:latin typeface="Arial" panose="020B0604020202020204" pitchFamily="34" charset="0"/>
                <a:cs typeface="Arial" panose="020B0604020202020204" pitchFamily="34" charset="0"/>
              </a:rPr>
              <a:t>: Como su nombre lo indica, cada uno de los dispositivos esta conectado con todos los demás.</a:t>
            </a:r>
          </a:p>
          <a:p>
            <a:pPr marL="342900" indent="-342900" algn="just">
              <a:buFont typeface="Arial" panose="020B0604020202020204" pitchFamily="34" charset="0"/>
              <a:buChar char="•"/>
            </a:pPr>
            <a:endParaRPr lang="es-MX" sz="2000" b="1" i="1" dirty="0">
              <a:effectLst>
                <a:glow rad="228600">
                  <a:schemeClr val="accent4">
                    <a:satMod val="175000"/>
                    <a:alpha val="40000"/>
                  </a:schemeClr>
                </a:glow>
              </a:effectLst>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MX" sz="2000" b="1" i="1" dirty="0">
                <a:effectLst>
                  <a:glow rad="228600">
                    <a:schemeClr val="accent4">
                      <a:satMod val="175000"/>
                      <a:alpha val="40000"/>
                    </a:schemeClr>
                  </a:glow>
                </a:effectLst>
                <a:latin typeface="Arial" panose="020B0604020202020204" pitchFamily="34" charset="0"/>
                <a:cs typeface="Arial" panose="020B0604020202020204" pitchFamily="34" charset="0"/>
              </a:rPr>
              <a:t>MIXTA</a:t>
            </a:r>
            <a:r>
              <a:rPr lang="es-MX" sz="2000" dirty="0">
                <a:latin typeface="Arial" panose="020B0604020202020204" pitchFamily="34" charset="0"/>
                <a:cs typeface="Arial" panose="020B0604020202020204" pitchFamily="34" charset="0"/>
              </a:rPr>
              <a:t>: Esta red puede tener combinaciones de diversas topologías, estrella y anillo, bus y estrella, etc.</a:t>
            </a:r>
          </a:p>
        </p:txBody>
      </p:sp>
      <p:pic>
        <p:nvPicPr>
          <p:cNvPr id="7" name="Imagen 6">
            <a:extLst>
              <a:ext uri="{FF2B5EF4-FFF2-40B4-BE49-F238E27FC236}">
                <a16:creationId xmlns:a16="http://schemas.microsoft.com/office/drawing/2014/main" id="{8479F2DD-717E-499C-A5D7-1F63C76D0A4C}"/>
              </a:ext>
            </a:extLst>
          </p:cNvPr>
          <p:cNvPicPr>
            <a:picLocks noChangeAspect="1"/>
          </p:cNvPicPr>
          <p:nvPr/>
        </p:nvPicPr>
        <p:blipFill>
          <a:blip r:embed="rId2" cstate="email">
            <a:extLst>
              <a:ext uri="{28A0092B-C50C-407E-A947-70E740481C1C}">
                <a14:useLocalDpi xmlns:a14="http://schemas.microsoft.com/office/drawing/2010/main"/>
              </a:ext>
              <a:ext uri="{837473B0-CC2E-450A-ABE3-18F120FF3D39}">
                <a1611:picAttrSrcUrl xmlns:a1611="http://schemas.microsoft.com/office/drawing/2016/11/main" r:id="rId3"/>
              </a:ext>
            </a:extLst>
          </a:blip>
          <a:stretch>
            <a:fillRect/>
          </a:stretch>
        </p:blipFill>
        <p:spPr>
          <a:xfrm>
            <a:off x="727226" y="2251114"/>
            <a:ext cx="3794049" cy="4099916"/>
          </a:xfrm>
          <a:prstGeom prst="rect">
            <a:avLst/>
          </a:prstGeom>
          <a:ln w="63500" cmpd="tri">
            <a:solidFill>
              <a:schemeClr val="accent6"/>
            </a:solidFill>
          </a:ln>
        </p:spPr>
      </p:pic>
      <p:sp>
        <p:nvSpPr>
          <p:cNvPr id="8" name="CuadroTexto 7">
            <a:extLst>
              <a:ext uri="{FF2B5EF4-FFF2-40B4-BE49-F238E27FC236}">
                <a16:creationId xmlns:a16="http://schemas.microsoft.com/office/drawing/2014/main" id="{6EBAD3B3-4901-43BF-9722-72D24C55AF23}"/>
              </a:ext>
            </a:extLst>
          </p:cNvPr>
          <p:cNvSpPr txBox="1"/>
          <p:nvPr/>
        </p:nvSpPr>
        <p:spPr>
          <a:xfrm>
            <a:off x="231006" y="1619467"/>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Clasificaciones de las redes: Topología.</a:t>
            </a:r>
          </a:p>
        </p:txBody>
      </p:sp>
      <p:cxnSp>
        <p:nvCxnSpPr>
          <p:cNvPr id="9" name="Conector recto 8">
            <a:extLst>
              <a:ext uri="{FF2B5EF4-FFF2-40B4-BE49-F238E27FC236}">
                <a16:creationId xmlns:a16="http://schemas.microsoft.com/office/drawing/2014/main" id="{0A9BE5B6-CD9B-4F23-82F5-F694689CE5B5}"/>
              </a:ext>
            </a:extLst>
          </p:cNvPr>
          <p:cNvCxnSpPr/>
          <p:nvPr/>
        </p:nvCxnSpPr>
        <p:spPr>
          <a:xfrm>
            <a:off x="0" y="2068253"/>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Marcador de número de diapositiva 1">
            <a:extLst>
              <a:ext uri="{FF2B5EF4-FFF2-40B4-BE49-F238E27FC236}">
                <a16:creationId xmlns:a16="http://schemas.microsoft.com/office/drawing/2014/main" id="{43682108-7049-47DB-9578-D01C88B4A86C}"/>
              </a:ext>
            </a:extLst>
          </p:cNvPr>
          <p:cNvSpPr>
            <a:spLocks noGrp="1"/>
          </p:cNvSpPr>
          <p:nvPr>
            <p:ph type="sldNum" sz="quarter" idx="12"/>
          </p:nvPr>
        </p:nvSpPr>
        <p:spPr/>
        <p:txBody>
          <a:bodyPr/>
          <a:lstStyle/>
          <a:p>
            <a:fld id="{49042BF9-C8AA-4BF5-90A6-F745506A1DB5}" type="slidenum">
              <a:rPr lang="es-MX" smtClean="0"/>
              <a:t>10</a:t>
            </a:fld>
            <a:endParaRPr lang="es-MX"/>
          </a:p>
        </p:txBody>
      </p:sp>
      <p:sp>
        <p:nvSpPr>
          <p:cNvPr id="3" name="Marcador de pie de página 2"/>
          <p:cNvSpPr>
            <a:spLocks noGrp="1"/>
          </p:cNvSpPr>
          <p:nvPr>
            <p:ph type="ftr" sz="quarter" idx="11"/>
          </p:nvPr>
        </p:nvSpPr>
        <p:spPr/>
        <p:txBody>
          <a:bodyPr/>
          <a:lstStyle/>
          <a:p>
            <a:r>
              <a:rPr lang="es-MX"/>
              <a:t>Dr. en A. Juan Carlos Montes de Oca López</a:t>
            </a:r>
          </a:p>
        </p:txBody>
      </p:sp>
      <p:grpSp>
        <p:nvGrpSpPr>
          <p:cNvPr id="10" name="Grupo 9">
            <a:extLst>
              <a:ext uri="{FF2B5EF4-FFF2-40B4-BE49-F238E27FC236}">
                <a16:creationId xmlns:a16="http://schemas.microsoft.com/office/drawing/2014/main" id="{6958FB42-25F6-AD4C-B0F6-0AC47CC12C29}"/>
              </a:ext>
            </a:extLst>
          </p:cNvPr>
          <p:cNvGrpSpPr/>
          <p:nvPr/>
        </p:nvGrpSpPr>
        <p:grpSpPr>
          <a:xfrm>
            <a:off x="7941346" y="84873"/>
            <a:ext cx="4081707" cy="787400"/>
            <a:chOff x="6719938" y="-12262"/>
            <a:chExt cx="4081707" cy="787400"/>
          </a:xfrm>
        </p:grpSpPr>
        <p:pic>
          <p:nvPicPr>
            <p:cNvPr id="11" name="Imagen 10" descr="Sin título-2.png">
              <a:extLst>
                <a:ext uri="{FF2B5EF4-FFF2-40B4-BE49-F238E27FC236}">
                  <a16:creationId xmlns:a16="http://schemas.microsoft.com/office/drawing/2014/main" id="{31191545-A541-1841-8AEF-5A70181EC7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2" name="Rectángulo 11">
              <a:extLst>
                <a:ext uri="{FF2B5EF4-FFF2-40B4-BE49-F238E27FC236}">
                  <a16:creationId xmlns:a16="http://schemas.microsoft.com/office/drawing/2014/main" id="{7D908F4B-1371-AD4C-B2F4-5C0ECC9AB8FA}"/>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10062185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94A8A392-E64C-47DF-826C-8F6E1F263906}"/>
              </a:ext>
            </a:extLst>
          </p:cNvPr>
          <p:cNvSpPr txBox="1"/>
          <p:nvPr/>
        </p:nvSpPr>
        <p:spPr>
          <a:xfrm>
            <a:off x="231004" y="1219315"/>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Clasificaciones de las redes: Relación funcional.</a:t>
            </a:r>
          </a:p>
        </p:txBody>
      </p:sp>
      <p:cxnSp>
        <p:nvCxnSpPr>
          <p:cNvPr id="4" name="Conector recto 3">
            <a:extLst>
              <a:ext uri="{FF2B5EF4-FFF2-40B4-BE49-F238E27FC236}">
                <a16:creationId xmlns:a16="http://schemas.microsoft.com/office/drawing/2014/main" id="{57ADBE57-BA60-40A2-919E-A49CB474D257}"/>
              </a:ext>
            </a:extLst>
          </p:cNvPr>
          <p:cNvCxnSpPr/>
          <p:nvPr/>
        </p:nvCxnSpPr>
        <p:spPr>
          <a:xfrm>
            <a:off x="-2" y="1668101"/>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Rectángulo 5">
            <a:extLst>
              <a:ext uri="{FF2B5EF4-FFF2-40B4-BE49-F238E27FC236}">
                <a16:creationId xmlns:a16="http://schemas.microsoft.com/office/drawing/2014/main" id="{253C0BBE-8FD9-4A33-870E-043CFEF4C440}"/>
              </a:ext>
            </a:extLst>
          </p:cNvPr>
          <p:cNvSpPr/>
          <p:nvPr/>
        </p:nvSpPr>
        <p:spPr>
          <a:xfrm>
            <a:off x="191834" y="2012633"/>
            <a:ext cx="6096000" cy="4093428"/>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Las redes se pueden clasificar de acuerdo a su relación funcional, de la siguiente manera:</a:t>
            </a:r>
          </a:p>
          <a:p>
            <a:pPr algn="just"/>
            <a:endParaRPr lang="en-US" sz="2000"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MX" sz="2000" b="1" i="1" dirty="0">
                <a:effectLst>
                  <a:glow rad="228600">
                    <a:schemeClr val="accent4">
                      <a:satMod val="175000"/>
                      <a:alpha val="40000"/>
                    </a:schemeClr>
                  </a:glow>
                </a:effectLst>
                <a:latin typeface="Arial" panose="020B0604020202020204" pitchFamily="34" charset="0"/>
                <a:cs typeface="Arial" panose="020B0604020202020204" pitchFamily="34" charset="0"/>
              </a:rPr>
              <a:t>CLIENTE / SERVIDOR</a:t>
            </a:r>
            <a:r>
              <a:rPr lang="es-MX" sz="2000" dirty="0">
                <a:latin typeface="Arial" panose="020B0604020202020204" pitchFamily="34" charset="0"/>
                <a:cs typeface="Arial" panose="020B0604020202020204" pitchFamily="34" charset="0"/>
              </a:rPr>
              <a:t>: En este caso, todos los dispositivos llamados “clientes” toman/utilizan la información y/o aplicaciones contenidas en el servidor, cabe mencionar, que los “clientes” no pueden fungir como servidores. </a:t>
            </a:r>
          </a:p>
          <a:p>
            <a:pPr marL="342900" indent="-342900" algn="just">
              <a:buFont typeface="Arial" panose="020B0604020202020204" pitchFamily="34" charset="0"/>
              <a:buChar char="•"/>
            </a:pPr>
            <a:endParaRPr lang="en-US" sz="2000" b="1" i="1" dirty="0">
              <a:effectLst>
                <a:glow rad="228600">
                  <a:schemeClr val="accent4">
                    <a:satMod val="175000"/>
                    <a:alpha val="40000"/>
                  </a:schemeClr>
                </a:glow>
              </a:effectLst>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n-US" sz="2000" b="1" i="1" dirty="0">
                <a:effectLst>
                  <a:glow rad="228600">
                    <a:schemeClr val="accent4">
                      <a:satMod val="175000"/>
                      <a:alpha val="40000"/>
                    </a:schemeClr>
                  </a:glow>
                </a:effectLst>
                <a:latin typeface="Arial" panose="020B0604020202020204" pitchFamily="34" charset="0"/>
                <a:cs typeface="Arial" panose="020B0604020202020204" pitchFamily="34" charset="0"/>
              </a:rPr>
              <a:t>P2P (Peer to Peer)</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Aqui</a:t>
            </a:r>
            <a:r>
              <a:rPr lang="en-US" sz="2000" dirty="0">
                <a:latin typeface="Arial" panose="020B0604020202020204" pitchFamily="34" charset="0"/>
                <a:cs typeface="Arial" panose="020B0604020202020204" pitchFamily="34" charset="0"/>
              </a:rPr>
              <a:t> se </a:t>
            </a:r>
            <a:r>
              <a:rPr lang="en-US" sz="2000" dirty="0" err="1">
                <a:latin typeface="Arial" panose="020B0604020202020204" pitchFamily="34" charset="0"/>
                <a:cs typeface="Arial" panose="020B0604020202020204" pitchFamily="34" charset="0"/>
              </a:rPr>
              <a:t>comparte</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información</a:t>
            </a:r>
            <a:r>
              <a:rPr lang="en-US" sz="2000" dirty="0">
                <a:latin typeface="Arial" panose="020B0604020202020204" pitchFamily="34" charset="0"/>
                <a:cs typeface="Arial" panose="020B0604020202020204" pitchFamily="34" charset="0"/>
              </a:rPr>
              <a:t> entre </a:t>
            </a:r>
            <a:r>
              <a:rPr lang="en-US" sz="2000" dirty="0" err="1">
                <a:latin typeface="Arial" panose="020B0604020202020204" pitchFamily="34" charset="0"/>
                <a:cs typeface="Arial" panose="020B0604020202020204" pitchFamily="34" charset="0"/>
              </a:rPr>
              <a:t>varios</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dispositivos</a:t>
            </a:r>
            <a:r>
              <a:rPr lang="en-US" sz="2000" dirty="0">
                <a:latin typeface="Arial" panose="020B0604020202020204" pitchFamily="34" charset="0"/>
                <a:cs typeface="Arial" panose="020B0604020202020204" pitchFamily="34" charset="0"/>
              </a:rPr>
              <a:t> sin </a:t>
            </a:r>
            <a:r>
              <a:rPr lang="en-US" sz="2000" dirty="0" err="1">
                <a:latin typeface="Arial" panose="020B0604020202020204" pitchFamily="34" charset="0"/>
                <a:cs typeface="Arial" panose="020B0604020202020204" pitchFamily="34" charset="0"/>
              </a:rPr>
              <a:t>necesidad</a:t>
            </a:r>
            <a:r>
              <a:rPr lang="en-US" sz="2000" dirty="0">
                <a:latin typeface="Arial" panose="020B0604020202020204" pitchFamily="34" charset="0"/>
                <a:cs typeface="Arial" panose="020B0604020202020204" pitchFamily="34" charset="0"/>
              </a:rPr>
              <a:t> de un </a:t>
            </a:r>
            <a:r>
              <a:rPr lang="en-US" sz="2000" dirty="0" err="1">
                <a:latin typeface="Arial" panose="020B0604020202020204" pitchFamily="34" charset="0"/>
                <a:cs typeface="Arial" panose="020B0604020202020204" pitchFamily="34" charset="0"/>
              </a:rPr>
              <a:t>servidor</a:t>
            </a:r>
            <a:r>
              <a:rPr lang="en-US" sz="2000" dirty="0">
                <a:latin typeface="Arial" panose="020B0604020202020204" pitchFamily="34" charset="0"/>
                <a:cs typeface="Arial" panose="020B0604020202020204" pitchFamily="34" charset="0"/>
              </a:rPr>
              <a:t>, y entre </a:t>
            </a:r>
            <a:r>
              <a:rPr lang="en-US" sz="2000" dirty="0" err="1">
                <a:latin typeface="Arial" panose="020B0604020202020204" pitchFamily="34" charset="0"/>
                <a:cs typeface="Arial" panose="020B0604020202020204" pitchFamily="34" charset="0"/>
              </a:rPr>
              <a:t>todos</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pueden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transferir</a:t>
            </a:r>
            <a:r>
              <a:rPr lang="en-US" sz="2000" dirty="0">
                <a:latin typeface="Arial" panose="020B0604020202020204" pitchFamily="34" charset="0"/>
                <a:cs typeface="Arial" panose="020B0604020202020204" pitchFamily="34" charset="0"/>
              </a:rPr>
              <a:t> la </a:t>
            </a:r>
            <a:r>
              <a:rPr lang="en-US" sz="2000" dirty="0" err="1">
                <a:latin typeface="Arial" panose="020B0604020202020204" pitchFamily="34" charset="0"/>
                <a:cs typeface="Arial" panose="020B0604020202020204" pitchFamily="34" charset="0"/>
              </a:rPr>
              <a:t>información</a:t>
            </a:r>
            <a:r>
              <a:rPr lang="en-US" sz="2000" dirty="0">
                <a:latin typeface="Arial" panose="020B0604020202020204" pitchFamily="34" charset="0"/>
                <a:cs typeface="Arial" panose="020B0604020202020204" pitchFamily="34" charset="0"/>
              </a:rPr>
              <a:t> de un </a:t>
            </a:r>
            <a:r>
              <a:rPr lang="en-US" sz="2000" dirty="0" err="1">
                <a:latin typeface="Arial" panose="020B0604020202020204" pitchFamily="34" charset="0"/>
                <a:cs typeface="Arial" panose="020B0604020202020204" pitchFamily="34" charset="0"/>
              </a:rPr>
              <a:t>dispositivo</a:t>
            </a:r>
            <a:r>
              <a:rPr lang="en-US" sz="2000" dirty="0">
                <a:latin typeface="Arial" panose="020B0604020202020204" pitchFamily="34" charset="0"/>
                <a:cs typeface="Arial" panose="020B0604020202020204" pitchFamily="34" charset="0"/>
              </a:rPr>
              <a:t> a </a:t>
            </a:r>
            <a:r>
              <a:rPr lang="en-US" sz="2000" dirty="0" err="1">
                <a:latin typeface="Arial" panose="020B0604020202020204" pitchFamily="34" charset="0"/>
                <a:cs typeface="Arial" panose="020B0604020202020204" pitchFamily="34" charset="0"/>
              </a:rPr>
              <a:t>otro</a:t>
            </a:r>
            <a:r>
              <a:rPr lang="en-US" sz="2000" dirty="0">
                <a:latin typeface="Arial" panose="020B0604020202020204" pitchFamily="34" charset="0"/>
                <a:cs typeface="Arial" panose="020B0604020202020204" pitchFamily="34" charset="0"/>
              </a:rPr>
              <a:t>.</a:t>
            </a:r>
            <a:endParaRPr lang="es-MX" sz="2000" dirty="0">
              <a:latin typeface="Arial" panose="020B0604020202020204" pitchFamily="34" charset="0"/>
              <a:cs typeface="Arial" panose="020B0604020202020204" pitchFamily="34" charset="0"/>
            </a:endParaRPr>
          </a:p>
        </p:txBody>
      </p:sp>
      <p:pic>
        <p:nvPicPr>
          <p:cNvPr id="7" name="Imagen 6">
            <a:extLst>
              <a:ext uri="{FF2B5EF4-FFF2-40B4-BE49-F238E27FC236}">
                <a16:creationId xmlns:a16="http://schemas.microsoft.com/office/drawing/2014/main" id="{2297174D-BEE4-417B-9406-3ADD6ADE7F4C}"/>
              </a:ext>
            </a:extLst>
          </p:cNvPr>
          <p:cNvPicPr>
            <a:picLocks noChangeAspect="1"/>
          </p:cNvPicPr>
          <p:nvPr/>
        </p:nvPicPr>
        <p:blipFill>
          <a:blip r:embed="rId2"/>
          <a:stretch>
            <a:fillRect/>
          </a:stretch>
        </p:blipFill>
        <p:spPr>
          <a:xfrm>
            <a:off x="9427286" y="3925272"/>
            <a:ext cx="2413490" cy="2085831"/>
          </a:xfrm>
          <a:prstGeom prst="rect">
            <a:avLst/>
          </a:prstGeom>
          <a:ln w="63500" cmpd="tri">
            <a:solidFill>
              <a:schemeClr val="accent4"/>
            </a:solidFill>
          </a:ln>
        </p:spPr>
      </p:pic>
      <p:pic>
        <p:nvPicPr>
          <p:cNvPr id="8" name="Imagen 7">
            <a:extLst>
              <a:ext uri="{FF2B5EF4-FFF2-40B4-BE49-F238E27FC236}">
                <a16:creationId xmlns:a16="http://schemas.microsoft.com/office/drawing/2014/main" id="{8E108AC0-EBC5-429B-B1C8-FDAE7FB1DEF4}"/>
              </a:ext>
            </a:extLst>
          </p:cNvPr>
          <p:cNvPicPr>
            <a:picLocks noChangeAspect="1"/>
          </p:cNvPicPr>
          <p:nvPr/>
        </p:nvPicPr>
        <p:blipFill>
          <a:blip r:embed="rId3"/>
          <a:stretch>
            <a:fillRect/>
          </a:stretch>
        </p:blipFill>
        <p:spPr>
          <a:xfrm>
            <a:off x="6875715" y="2307542"/>
            <a:ext cx="2413490" cy="2085831"/>
          </a:xfrm>
          <a:prstGeom prst="rect">
            <a:avLst/>
          </a:prstGeom>
          <a:ln w="63500" cmpd="tri">
            <a:solidFill>
              <a:schemeClr val="accent4"/>
            </a:solidFill>
          </a:ln>
        </p:spPr>
      </p:pic>
      <p:sp>
        <p:nvSpPr>
          <p:cNvPr id="2" name="Marcador de número de diapositiva 1">
            <a:extLst>
              <a:ext uri="{FF2B5EF4-FFF2-40B4-BE49-F238E27FC236}">
                <a16:creationId xmlns:a16="http://schemas.microsoft.com/office/drawing/2014/main" id="{9E266026-F89B-474D-A7D0-87188437AB86}"/>
              </a:ext>
            </a:extLst>
          </p:cNvPr>
          <p:cNvSpPr>
            <a:spLocks noGrp="1"/>
          </p:cNvSpPr>
          <p:nvPr>
            <p:ph type="sldNum" sz="quarter" idx="12"/>
          </p:nvPr>
        </p:nvSpPr>
        <p:spPr/>
        <p:txBody>
          <a:bodyPr/>
          <a:lstStyle/>
          <a:p>
            <a:fld id="{49042BF9-C8AA-4BF5-90A6-F745506A1DB5}" type="slidenum">
              <a:rPr lang="es-MX" smtClean="0"/>
              <a:t>11</a:t>
            </a:fld>
            <a:endParaRPr lang="es-MX"/>
          </a:p>
        </p:txBody>
      </p:sp>
      <p:sp>
        <p:nvSpPr>
          <p:cNvPr id="9" name="Marcador de pie de página 8"/>
          <p:cNvSpPr>
            <a:spLocks noGrp="1"/>
          </p:cNvSpPr>
          <p:nvPr>
            <p:ph type="ftr" sz="quarter" idx="11"/>
          </p:nvPr>
        </p:nvSpPr>
        <p:spPr/>
        <p:txBody>
          <a:bodyPr/>
          <a:lstStyle/>
          <a:p>
            <a:r>
              <a:rPr lang="es-MX"/>
              <a:t>Dr. en A. Juan Carlos Montes de Oca López</a:t>
            </a:r>
          </a:p>
        </p:txBody>
      </p:sp>
      <p:grpSp>
        <p:nvGrpSpPr>
          <p:cNvPr id="10" name="Grupo 9">
            <a:extLst>
              <a:ext uri="{FF2B5EF4-FFF2-40B4-BE49-F238E27FC236}">
                <a16:creationId xmlns:a16="http://schemas.microsoft.com/office/drawing/2014/main" id="{A2DAA001-9915-0A4A-BDA1-6E5AF97631BB}"/>
              </a:ext>
            </a:extLst>
          </p:cNvPr>
          <p:cNvGrpSpPr/>
          <p:nvPr/>
        </p:nvGrpSpPr>
        <p:grpSpPr>
          <a:xfrm>
            <a:off x="7941346" y="84873"/>
            <a:ext cx="4081707" cy="787400"/>
            <a:chOff x="6719938" y="-12262"/>
            <a:chExt cx="4081707" cy="787400"/>
          </a:xfrm>
        </p:grpSpPr>
        <p:pic>
          <p:nvPicPr>
            <p:cNvPr id="11" name="Imagen 10" descr="Sin título-2.png">
              <a:extLst>
                <a:ext uri="{FF2B5EF4-FFF2-40B4-BE49-F238E27FC236}">
                  <a16:creationId xmlns:a16="http://schemas.microsoft.com/office/drawing/2014/main" id="{C1E4C370-A48D-E444-B07A-38A5C472B3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2" name="Rectángulo 11">
              <a:extLst>
                <a:ext uri="{FF2B5EF4-FFF2-40B4-BE49-F238E27FC236}">
                  <a16:creationId xmlns:a16="http://schemas.microsoft.com/office/drawing/2014/main" id="{5634BD61-BE42-2B43-B2D0-C8B27EDEC740}"/>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18246662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4DFF2C2E-EA56-42A3-8021-9FB84CDCD3F7}"/>
              </a:ext>
            </a:extLst>
          </p:cNvPr>
          <p:cNvSpPr txBox="1"/>
          <p:nvPr/>
        </p:nvSpPr>
        <p:spPr>
          <a:xfrm>
            <a:off x="231005" y="986120"/>
            <a:ext cx="9157693"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Clasificaciones de las redes: Medio de transmisión que utilizan.</a:t>
            </a:r>
          </a:p>
        </p:txBody>
      </p:sp>
      <p:cxnSp>
        <p:nvCxnSpPr>
          <p:cNvPr id="4" name="Conector recto 3">
            <a:extLst>
              <a:ext uri="{FF2B5EF4-FFF2-40B4-BE49-F238E27FC236}">
                <a16:creationId xmlns:a16="http://schemas.microsoft.com/office/drawing/2014/main" id="{E613ED93-F49E-46A5-8E7C-A6B6EEB085B9}"/>
              </a:ext>
            </a:extLst>
          </p:cNvPr>
          <p:cNvCxnSpPr/>
          <p:nvPr/>
        </p:nvCxnSpPr>
        <p:spPr>
          <a:xfrm>
            <a:off x="0" y="1434906"/>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Rectángulo 5">
            <a:extLst>
              <a:ext uri="{FF2B5EF4-FFF2-40B4-BE49-F238E27FC236}">
                <a16:creationId xmlns:a16="http://schemas.microsoft.com/office/drawing/2014/main" id="{B947A878-783F-48F6-A25B-CCEC95ECD267}"/>
              </a:ext>
            </a:extLst>
          </p:cNvPr>
          <p:cNvSpPr/>
          <p:nvPr/>
        </p:nvSpPr>
        <p:spPr>
          <a:xfrm>
            <a:off x="138726" y="1583215"/>
            <a:ext cx="5653979" cy="4708981"/>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Las redes se pueden clasificar de acuerdo a su medio de transmisión, de la siguiente manera:</a:t>
            </a:r>
          </a:p>
          <a:p>
            <a:pPr algn="just"/>
            <a:endParaRPr lang="en-US" sz="2000"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MX" sz="2000" b="1" i="1" dirty="0">
                <a:effectLst>
                  <a:glow rad="228600">
                    <a:schemeClr val="accent4">
                      <a:satMod val="175000"/>
                      <a:alpha val="40000"/>
                    </a:schemeClr>
                  </a:glow>
                </a:effectLst>
                <a:latin typeface="Arial" panose="020B0604020202020204" pitchFamily="34" charset="0"/>
                <a:cs typeface="Arial" panose="020B0604020202020204" pitchFamily="34" charset="0"/>
              </a:rPr>
              <a:t>REDES ALAMBRICAS</a:t>
            </a:r>
            <a:r>
              <a:rPr lang="es-MX" sz="2000" dirty="0">
                <a:latin typeface="Arial" panose="020B0604020202020204" pitchFamily="34" charset="0"/>
                <a:cs typeface="Arial" panose="020B0604020202020204" pitchFamily="34" charset="0"/>
              </a:rPr>
              <a:t>: Su conexión se realiza por medio de cables, ya sea par trenzado, coaxial, fibra óptica, etc. </a:t>
            </a:r>
          </a:p>
          <a:p>
            <a:pPr marL="342900" indent="-342900" algn="just">
              <a:buFont typeface="Arial" panose="020B0604020202020204" pitchFamily="34" charset="0"/>
              <a:buChar char="•"/>
            </a:pPr>
            <a:endParaRPr lang="en-US" sz="2000" b="1" i="1" dirty="0">
              <a:effectLst>
                <a:glow rad="228600">
                  <a:schemeClr val="accent4">
                    <a:satMod val="175000"/>
                    <a:alpha val="40000"/>
                  </a:schemeClr>
                </a:glow>
              </a:effectLst>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endParaRPr lang="en-US" sz="2000" b="1" i="1" dirty="0">
              <a:effectLst>
                <a:glow rad="228600">
                  <a:schemeClr val="accent4">
                    <a:satMod val="175000"/>
                    <a:alpha val="40000"/>
                  </a:schemeClr>
                </a:glow>
              </a:effectLst>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endParaRPr lang="en-US" sz="2000" b="1" i="1" dirty="0">
              <a:effectLst>
                <a:glow rad="228600">
                  <a:schemeClr val="accent4">
                    <a:satMod val="175000"/>
                    <a:alpha val="40000"/>
                  </a:schemeClr>
                </a:glow>
              </a:effectLst>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endParaRPr lang="en-US" sz="2000" b="1" i="1" dirty="0">
              <a:effectLst>
                <a:glow rad="228600">
                  <a:schemeClr val="accent4">
                    <a:satMod val="175000"/>
                    <a:alpha val="40000"/>
                  </a:schemeClr>
                </a:glow>
              </a:effectLst>
              <a:latin typeface="Arial" panose="020B0604020202020204" pitchFamily="34" charset="0"/>
              <a:cs typeface="Arial" panose="020B0604020202020204" pitchFamily="34" charset="0"/>
            </a:endParaRPr>
          </a:p>
          <a:p>
            <a:pPr algn="just"/>
            <a:endParaRPr lang="en-US" sz="2000" dirty="0">
              <a:latin typeface="Arial" panose="020B0604020202020204" pitchFamily="34" charset="0"/>
              <a:cs typeface="Arial" panose="020B0604020202020204" pitchFamily="34" charset="0"/>
            </a:endParaRPr>
          </a:p>
          <a:p>
            <a:pPr algn="just"/>
            <a:endParaRPr lang="en-US" sz="2000" dirty="0">
              <a:latin typeface="Arial" panose="020B0604020202020204" pitchFamily="34" charset="0"/>
              <a:cs typeface="Arial" panose="020B0604020202020204" pitchFamily="34" charset="0"/>
            </a:endParaRPr>
          </a:p>
          <a:p>
            <a:pPr algn="just"/>
            <a:endParaRPr lang="en-US" sz="2000"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n-US" sz="2000" b="1" i="1" dirty="0">
                <a:effectLst>
                  <a:glow rad="228600">
                    <a:schemeClr val="accent4">
                      <a:satMod val="175000"/>
                      <a:alpha val="40000"/>
                    </a:schemeClr>
                  </a:glow>
                </a:effectLst>
                <a:latin typeface="Arial" panose="020B0604020202020204" pitchFamily="34" charset="0"/>
                <a:cs typeface="Arial" panose="020B0604020202020204" pitchFamily="34" charset="0"/>
              </a:rPr>
              <a:t>REDES MIXTAS: </a:t>
            </a:r>
            <a:r>
              <a:rPr lang="en-US" sz="2000" dirty="0" err="1">
                <a:latin typeface="Arial" panose="020B0604020202020204" pitchFamily="34" charset="0"/>
                <a:cs typeface="Arial" panose="020B0604020202020204" pitchFamily="34" charset="0"/>
              </a:rPr>
              <a:t>Conectadas</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por</a:t>
            </a:r>
            <a:r>
              <a:rPr lang="en-US" sz="2000" dirty="0">
                <a:latin typeface="Arial" panose="020B0604020202020204" pitchFamily="34" charset="0"/>
                <a:cs typeface="Arial" panose="020B0604020202020204" pitchFamily="34" charset="0"/>
              </a:rPr>
              <a:t> cables y </a:t>
            </a:r>
            <a:r>
              <a:rPr lang="en-US" sz="2000" dirty="0" err="1">
                <a:latin typeface="Arial" panose="020B0604020202020204" pitchFamily="34" charset="0"/>
                <a:cs typeface="Arial" panose="020B0604020202020204" pitchFamily="34" charset="0"/>
              </a:rPr>
              <a:t>también</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inalambricamente</a:t>
            </a:r>
            <a:r>
              <a:rPr lang="en-US" sz="2000" dirty="0">
                <a:latin typeface="Arial" panose="020B0604020202020204" pitchFamily="34" charset="0"/>
                <a:cs typeface="Arial" panose="020B0604020202020204" pitchFamily="34" charset="0"/>
              </a:rPr>
              <a:t>.</a:t>
            </a:r>
            <a:endParaRPr lang="es-MX" sz="2000" dirty="0">
              <a:latin typeface="Arial" panose="020B0604020202020204" pitchFamily="34" charset="0"/>
              <a:cs typeface="Arial" panose="020B0604020202020204" pitchFamily="34" charset="0"/>
            </a:endParaRPr>
          </a:p>
        </p:txBody>
      </p:sp>
      <p:pic>
        <p:nvPicPr>
          <p:cNvPr id="7" name="Imagen 6">
            <a:extLst>
              <a:ext uri="{FF2B5EF4-FFF2-40B4-BE49-F238E27FC236}">
                <a16:creationId xmlns:a16="http://schemas.microsoft.com/office/drawing/2014/main" id="{C0F1B782-8B32-4333-AAA2-4A316A68CB1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26432" y="3609470"/>
            <a:ext cx="2470500" cy="1870082"/>
          </a:xfrm>
          <a:prstGeom prst="rect">
            <a:avLst/>
          </a:prstGeom>
          <a:ln w="63500" cmpd="tri">
            <a:solidFill>
              <a:schemeClr val="accent4"/>
            </a:solidFill>
          </a:ln>
        </p:spPr>
      </p:pic>
      <p:pic>
        <p:nvPicPr>
          <p:cNvPr id="8" name="Imagen 7">
            <a:extLst>
              <a:ext uri="{FF2B5EF4-FFF2-40B4-BE49-F238E27FC236}">
                <a16:creationId xmlns:a16="http://schemas.microsoft.com/office/drawing/2014/main" id="{69ABD424-8EFB-45CF-810C-675E2E5C918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35879" y="1639491"/>
            <a:ext cx="2470500" cy="1870083"/>
          </a:xfrm>
          <a:prstGeom prst="rect">
            <a:avLst/>
          </a:prstGeom>
          <a:ln w="63500" cmpd="tri">
            <a:solidFill>
              <a:schemeClr val="accent4"/>
            </a:solidFill>
          </a:ln>
        </p:spPr>
      </p:pic>
      <p:pic>
        <p:nvPicPr>
          <p:cNvPr id="9" name="Imagen 8">
            <a:extLst>
              <a:ext uri="{FF2B5EF4-FFF2-40B4-BE49-F238E27FC236}">
                <a16:creationId xmlns:a16="http://schemas.microsoft.com/office/drawing/2014/main" id="{2595913D-1862-424C-9E20-C83206D3B5E2}"/>
              </a:ext>
            </a:extLst>
          </p:cNvPr>
          <p:cNvPicPr>
            <a:picLocks noChangeAspect="1"/>
          </p:cNvPicPr>
          <p:nvPr/>
        </p:nvPicPr>
        <p:blipFill>
          <a:blip r:embed="rId4"/>
          <a:stretch>
            <a:fillRect/>
          </a:stretch>
        </p:blipFill>
        <p:spPr>
          <a:xfrm>
            <a:off x="7739281" y="4534295"/>
            <a:ext cx="2470500" cy="1872265"/>
          </a:xfrm>
          <a:prstGeom prst="rect">
            <a:avLst/>
          </a:prstGeom>
          <a:ln w="63500" cmpd="tri">
            <a:solidFill>
              <a:schemeClr val="accent4"/>
            </a:solidFill>
          </a:ln>
        </p:spPr>
      </p:pic>
      <p:sp>
        <p:nvSpPr>
          <p:cNvPr id="2" name="Marcador de número de diapositiva 1">
            <a:extLst>
              <a:ext uri="{FF2B5EF4-FFF2-40B4-BE49-F238E27FC236}">
                <a16:creationId xmlns:a16="http://schemas.microsoft.com/office/drawing/2014/main" id="{E77CD300-72CF-482D-BDFD-6046EEE0417F}"/>
              </a:ext>
            </a:extLst>
          </p:cNvPr>
          <p:cNvSpPr>
            <a:spLocks noGrp="1"/>
          </p:cNvSpPr>
          <p:nvPr>
            <p:ph type="sldNum" sz="quarter" idx="12"/>
          </p:nvPr>
        </p:nvSpPr>
        <p:spPr/>
        <p:txBody>
          <a:bodyPr/>
          <a:lstStyle/>
          <a:p>
            <a:fld id="{49042BF9-C8AA-4BF5-90A6-F745506A1DB5}" type="slidenum">
              <a:rPr lang="es-MX" smtClean="0"/>
              <a:t>12</a:t>
            </a:fld>
            <a:endParaRPr lang="es-MX"/>
          </a:p>
        </p:txBody>
      </p:sp>
      <p:sp>
        <p:nvSpPr>
          <p:cNvPr id="10" name="Marcador de pie de página 9"/>
          <p:cNvSpPr>
            <a:spLocks noGrp="1"/>
          </p:cNvSpPr>
          <p:nvPr>
            <p:ph type="ftr" sz="quarter" idx="11"/>
          </p:nvPr>
        </p:nvSpPr>
        <p:spPr/>
        <p:txBody>
          <a:bodyPr/>
          <a:lstStyle/>
          <a:p>
            <a:r>
              <a:rPr lang="es-MX"/>
              <a:t>Dr. en A. Juan Carlos Montes de Oca López</a:t>
            </a:r>
          </a:p>
        </p:txBody>
      </p:sp>
      <p:sp>
        <p:nvSpPr>
          <p:cNvPr id="11" name="Rectángulo 10">
            <a:extLst>
              <a:ext uri="{FF2B5EF4-FFF2-40B4-BE49-F238E27FC236}">
                <a16:creationId xmlns:a16="http://schemas.microsoft.com/office/drawing/2014/main" id="{B947A878-783F-48F6-A25B-CCEC95ECD267}"/>
              </a:ext>
            </a:extLst>
          </p:cNvPr>
          <p:cNvSpPr/>
          <p:nvPr/>
        </p:nvSpPr>
        <p:spPr>
          <a:xfrm>
            <a:off x="5507684" y="3379833"/>
            <a:ext cx="5653979" cy="1015663"/>
          </a:xfrm>
          <a:prstGeom prst="rect">
            <a:avLst/>
          </a:prstGeom>
        </p:spPr>
        <p:txBody>
          <a:bodyPr wrap="square">
            <a:spAutoFit/>
          </a:bodyPr>
          <a:lstStyle/>
          <a:p>
            <a:pPr algn="just"/>
            <a:endParaRPr lang="en-US" sz="2000" b="1" i="1" dirty="0">
              <a:effectLst>
                <a:glow rad="228600">
                  <a:schemeClr val="accent4">
                    <a:satMod val="175000"/>
                    <a:alpha val="40000"/>
                  </a:schemeClr>
                </a:glow>
              </a:effectLst>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n-US" sz="2000" b="1" i="1" dirty="0">
                <a:effectLst>
                  <a:glow rad="228600">
                    <a:schemeClr val="accent4">
                      <a:satMod val="175000"/>
                      <a:alpha val="40000"/>
                    </a:schemeClr>
                  </a:glow>
                </a:effectLst>
                <a:latin typeface="Arial" panose="020B0604020202020204" pitchFamily="34" charset="0"/>
                <a:cs typeface="Arial" panose="020B0604020202020204" pitchFamily="34" charset="0"/>
              </a:rPr>
              <a:t>REDES INALAMBRICAS</a:t>
            </a:r>
            <a:r>
              <a:rPr lang="en-US" sz="2000" dirty="0">
                <a:latin typeface="Arial" panose="020B0604020202020204" pitchFamily="34" charset="0"/>
                <a:cs typeface="Arial" panose="020B0604020202020204" pitchFamily="34" charset="0"/>
              </a:rPr>
              <a:t>: Se </a:t>
            </a:r>
            <a:r>
              <a:rPr lang="en-US" sz="2000" dirty="0" err="1">
                <a:latin typeface="Arial" panose="020B0604020202020204" pitchFamily="34" charset="0"/>
                <a:cs typeface="Arial" panose="020B0604020202020204" pitchFamily="34" charset="0"/>
              </a:rPr>
              <a:t>comunican</a:t>
            </a:r>
            <a:r>
              <a:rPr lang="en-US" sz="2000" dirty="0">
                <a:latin typeface="Arial" panose="020B0604020202020204" pitchFamily="34" charset="0"/>
                <a:cs typeface="Arial" panose="020B0604020202020204" pitchFamily="34" charset="0"/>
              </a:rPr>
              <a:t> de </a:t>
            </a:r>
            <a:r>
              <a:rPr lang="en-US" sz="2000" dirty="0" err="1">
                <a:latin typeface="Arial" panose="020B0604020202020204" pitchFamily="34" charset="0"/>
                <a:cs typeface="Arial" panose="020B0604020202020204" pitchFamily="34" charset="0"/>
              </a:rPr>
              <a:t>por</a:t>
            </a:r>
            <a:r>
              <a:rPr lang="en-US" sz="2000" dirty="0">
                <a:latin typeface="Arial" panose="020B0604020202020204" pitchFamily="34" charset="0"/>
                <a:cs typeface="Arial" panose="020B0604020202020204" pitchFamily="34" charset="0"/>
              </a:rPr>
              <a:t> medio de </a:t>
            </a:r>
            <a:r>
              <a:rPr lang="en-US" sz="2000" dirty="0" err="1">
                <a:latin typeface="Arial" panose="020B0604020202020204" pitchFamily="34" charset="0"/>
                <a:cs typeface="Arial" panose="020B0604020202020204" pitchFamily="34" charset="0"/>
              </a:rPr>
              <a:t>ondas</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electromagneticas</a:t>
            </a:r>
            <a:r>
              <a:rPr lang="en-US" sz="2000" dirty="0">
                <a:latin typeface="Arial" panose="020B0604020202020204" pitchFamily="34" charset="0"/>
                <a:cs typeface="Arial" panose="020B0604020202020204" pitchFamily="34" charset="0"/>
              </a:rPr>
              <a:t>.</a:t>
            </a:r>
          </a:p>
        </p:txBody>
      </p:sp>
      <p:sp>
        <p:nvSpPr>
          <p:cNvPr id="12" name="Flecha derecha 11"/>
          <p:cNvSpPr/>
          <p:nvPr/>
        </p:nvSpPr>
        <p:spPr>
          <a:xfrm>
            <a:off x="6096000" y="2443536"/>
            <a:ext cx="1257837" cy="5912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Flecha derecha 12"/>
          <p:cNvSpPr/>
          <p:nvPr/>
        </p:nvSpPr>
        <p:spPr>
          <a:xfrm rot="10800000">
            <a:off x="4333414" y="4091594"/>
            <a:ext cx="1257837" cy="5912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Flecha derecha 13"/>
          <p:cNvSpPr/>
          <p:nvPr/>
        </p:nvSpPr>
        <p:spPr>
          <a:xfrm>
            <a:off x="6095999" y="5432793"/>
            <a:ext cx="1257837" cy="5912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15" name="Grupo 14">
            <a:extLst>
              <a:ext uri="{FF2B5EF4-FFF2-40B4-BE49-F238E27FC236}">
                <a16:creationId xmlns:a16="http://schemas.microsoft.com/office/drawing/2014/main" id="{E656DB63-1BEE-BF41-80EA-A92D2388F426}"/>
              </a:ext>
            </a:extLst>
          </p:cNvPr>
          <p:cNvGrpSpPr/>
          <p:nvPr/>
        </p:nvGrpSpPr>
        <p:grpSpPr>
          <a:xfrm>
            <a:off x="7941346" y="84873"/>
            <a:ext cx="4081707" cy="787400"/>
            <a:chOff x="6719938" y="-12262"/>
            <a:chExt cx="4081707" cy="787400"/>
          </a:xfrm>
        </p:grpSpPr>
        <p:pic>
          <p:nvPicPr>
            <p:cNvPr id="16" name="Imagen 15" descr="Sin título-2.png">
              <a:extLst>
                <a:ext uri="{FF2B5EF4-FFF2-40B4-BE49-F238E27FC236}">
                  <a16:creationId xmlns:a16="http://schemas.microsoft.com/office/drawing/2014/main" id="{85B03447-F2C7-504A-BA3F-EA2A59E5B5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7" name="Rectángulo 16">
              <a:extLst>
                <a:ext uri="{FF2B5EF4-FFF2-40B4-BE49-F238E27FC236}">
                  <a16:creationId xmlns:a16="http://schemas.microsoft.com/office/drawing/2014/main" id="{7BD14CBF-72E6-3341-83BD-366FB7B554FE}"/>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1295207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upo 9"/>
          <p:cNvGrpSpPr/>
          <p:nvPr/>
        </p:nvGrpSpPr>
        <p:grpSpPr>
          <a:xfrm>
            <a:off x="8389" y="1140085"/>
            <a:ext cx="12192000" cy="448786"/>
            <a:chOff x="8389" y="1140085"/>
            <a:chExt cx="12192000" cy="448786"/>
          </a:xfrm>
        </p:grpSpPr>
        <p:sp>
          <p:nvSpPr>
            <p:cNvPr id="3" name="CuadroTexto 2">
              <a:extLst>
                <a:ext uri="{FF2B5EF4-FFF2-40B4-BE49-F238E27FC236}">
                  <a16:creationId xmlns:a16="http://schemas.microsoft.com/office/drawing/2014/main" id="{BFF5B469-CF4F-4C51-8441-493DC3770DFC}"/>
                </a:ext>
              </a:extLst>
            </p:cNvPr>
            <p:cNvSpPr txBox="1"/>
            <p:nvPr/>
          </p:nvSpPr>
          <p:spPr>
            <a:xfrm>
              <a:off x="239395" y="1140085"/>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Clasificaciones de las redes: Alcance de los servicios.</a:t>
              </a:r>
            </a:p>
          </p:txBody>
        </p:sp>
        <p:cxnSp>
          <p:nvCxnSpPr>
            <p:cNvPr id="4" name="Conector recto 3">
              <a:extLst>
                <a:ext uri="{FF2B5EF4-FFF2-40B4-BE49-F238E27FC236}">
                  <a16:creationId xmlns:a16="http://schemas.microsoft.com/office/drawing/2014/main" id="{D4B31366-FFBF-4085-8643-EA76EFD17015}"/>
                </a:ext>
              </a:extLst>
            </p:cNvPr>
            <p:cNvCxnSpPr/>
            <p:nvPr/>
          </p:nvCxnSpPr>
          <p:spPr>
            <a:xfrm>
              <a:off x="8389" y="1588871"/>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sp>
        <p:nvSpPr>
          <p:cNvPr id="6" name="Rectángulo 5">
            <a:extLst>
              <a:ext uri="{FF2B5EF4-FFF2-40B4-BE49-F238E27FC236}">
                <a16:creationId xmlns:a16="http://schemas.microsoft.com/office/drawing/2014/main" id="{59B639C0-C041-4060-ACC2-50FCC187C007}"/>
              </a:ext>
            </a:extLst>
          </p:cNvPr>
          <p:cNvSpPr/>
          <p:nvPr/>
        </p:nvSpPr>
        <p:spPr>
          <a:xfrm>
            <a:off x="239395" y="1715865"/>
            <a:ext cx="5653979" cy="4524315"/>
          </a:xfrm>
          <a:prstGeom prst="rect">
            <a:avLst/>
          </a:prstGeom>
        </p:spPr>
        <p:txBody>
          <a:bodyPr wrap="square">
            <a:spAutoFit/>
          </a:bodyPr>
          <a:lstStyle/>
          <a:p>
            <a:pPr algn="just"/>
            <a:r>
              <a:rPr lang="es-MX" sz="2400" dirty="0">
                <a:latin typeface="Arial" panose="020B0604020202020204" pitchFamily="34" charset="0"/>
                <a:cs typeface="Arial" panose="020B0604020202020204" pitchFamily="34" charset="0"/>
              </a:rPr>
              <a:t>Los servicios de red tienen diferente alcances:</a:t>
            </a:r>
          </a:p>
          <a:p>
            <a:pPr algn="just"/>
            <a:endParaRPr lang="en-US" sz="2400"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MX" sz="2400" b="1" i="1" dirty="0">
                <a:effectLst>
                  <a:glow rad="228600">
                    <a:schemeClr val="accent4">
                      <a:satMod val="175000"/>
                      <a:alpha val="40000"/>
                    </a:schemeClr>
                  </a:glow>
                </a:effectLst>
                <a:latin typeface="Arial" panose="020B0604020202020204" pitchFamily="34" charset="0"/>
                <a:cs typeface="Arial" panose="020B0604020202020204" pitchFamily="34" charset="0"/>
              </a:rPr>
              <a:t>Intranet</a:t>
            </a:r>
            <a:r>
              <a:rPr lang="es-MX" sz="2400" dirty="0">
                <a:latin typeface="Arial" panose="020B0604020202020204" pitchFamily="34" charset="0"/>
                <a:cs typeface="Arial" panose="020B0604020202020204" pitchFamily="34" charset="0"/>
              </a:rPr>
              <a:t>: Servicios limitados a los dispositivos internos de la Organización, no es posible acceder a los servicios desde fuera.</a:t>
            </a:r>
          </a:p>
          <a:p>
            <a:pPr marL="342900" indent="-342900" algn="just">
              <a:buFont typeface="Arial" panose="020B0604020202020204" pitchFamily="34" charset="0"/>
              <a:buChar char="•"/>
            </a:pPr>
            <a:endParaRPr lang="en-US" sz="2400" b="1" i="1" dirty="0">
              <a:effectLst>
                <a:glow rad="228600">
                  <a:schemeClr val="accent4">
                    <a:satMod val="175000"/>
                    <a:alpha val="40000"/>
                  </a:schemeClr>
                </a:glow>
              </a:effectLst>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n-US" sz="2400" b="1" i="1" dirty="0">
                <a:effectLst>
                  <a:glow rad="228600">
                    <a:schemeClr val="accent4">
                      <a:satMod val="175000"/>
                      <a:alpha val="40000"/>
                    </a:schemeClr>
                  </a:glow>
                </a:effectLst>
                <a:latin typeface="Arial" panose="020B0604020202020204" pitchFamily="34" charset="0"/>
                <a:cs typeface="Arial" panose="020B0604020202020204" pitchFamily="34" charset="0"/>
              </a:rPr>
              <a:t>Extranet</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Servicios</a:t>
            </a:r>
            <a:r>
              <a:rPr lang="en-US" sz="2400" dirty="0">
                <a:latin typeface="Arial" panose="020B0604020202020204" pitchFamily="34" charset="0"/>
                <a:cs typeface="Arial" panose="020B0604020202020204" pitchFamily="34" charset="0"/>
              </a:rPr>
              <a:t> que se </a:t>
            </a:r>
            <a:r>
              <a:rPr lang="en-US" sz="2400" dirty="0" err="1">
                <a:latin typeface="Arial" panose="020B0604020202020204" pitchFamily="34" charset="0"/>
                <a:cs typeface="Arial" panose="020B0604020202020204" pitchFamily="34" charset="0"/>
              </a:rPr>
              <a:t>comparten</a:t>
            </a:r>
            <a:r>
              <a:rPr lang="en-US" sz="2400" dirty="0">
                <a:latin typeface="Arial" panose="020B0604020202020204" pitchFamily="34" charset="0"/>
                <a:cs typeface="Arial" panose="020B0604020202020204" pitchFamily="34" charset="0"/>
              </a:rPr>
              <a:t> con </a:t>
            </a:r>
            <a:r>
              <a:rPr lang="en-US" sz="2400" dirty="0" err="1">
                <a:latin typeface="Arial" panose="020B0604020202020204" pitchFamily="34" charset="0"/>
                <a:cs typeface="Arial" panose="020B0604020202020204" pitchFamily="34" charset="0"/>
              </a:rPr>
              <a:t>dispositivos</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externos</a:t>
            </a:r>
            <a:r>
              <a:rPr lang="en-US" sz="2400" dirty="0">
                <a:latin typeface="Arial" panose="020B0604020202020204" pitchFamily="34" charset="0"/>
                <a:cs typeface="Arial" panose="020B0604020202020204" pitchFamily="34" charset="0"/>
              </a:rPr>
              <a:t> a la </a:t>
            </a:r>
            <a:r>
              <a:rPr lang="en-US" sz="2400" dirty="0" err="1">
                <a:latin typeface="Arial" panose="020B0604020202020204" pitchFamily="34" charset="0"/>
                <a:cs typeface="Arial" panose="020B0604020202020204" pitchFamily="34" charset="0"/>
              </a:rPr>
              <a:t>Organización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como</a:t>
            </a:r>
            <a:r>
              <a:rPr lang="en-US" sz="2400" dirty="0">
                <a:latin typeface="Arial" panose="020B0604020202020204" pitchFamily="34" charset="0"/>
                <a:cs typeface="Arial" panose="020B0604020202020204" pitchFamily="34" charset="0"/>
              </a:rPr>
              <a:t> los de clients y </a:t>
            </a:r>
            <a:r>
              <a:rPr lang="en-US" sz="2400" dirty="0" err="1">
                <a:latin typeface="Arial" panose="020B0604020202020204" pitchFamily="34" charset="0"/>
                <a:cs typeface="Arial" panose="020B0604020202020204" pitchFamily="34" charset="0"/>
              </a:rPr>
              <a:t>proveedores</a:t>
            </a:r>
            <a:r>
              <a:rPr lang="en-US" sz="2400" dirty="0">
                <a:latin typeface="Arial" panose="020B0604020202020204" pitchFamily="34" charset="0"/>
                <a:cs typeface="Arial" panose="020B0604020202020204" pitchFamily="34" charset="0"/>
              </a:rPr>
              <a:t>.</a:t>
            </a:r>
            <a:endParaRPr lang="es-MX" sz="2400" dirty="0">
              <a:latin typeface="Arial" panose="020B0604020202020204" pitchFamily="34" charset="0"/>
              <a:cs typeface="Arial" panose="020B0604020202020204" pitchFamily="34" charset="0"/>
            </a:endParaRPr>
          </a:p>
        </p:txBody>
      </p:sp>
      <p:sp>
        <p:nvSpPr>
          <p:cNvPr id="2" name="Marcador de número de diapositiva 1">
            <a:extLst>
              <a:ext uri="{FF2B5EF4-FFF2-40B4-BE49-F238E27FC236}">
                <a16:creationId xmlns:a16="http://schemas.microsoft.com/office/drawing/2014/main" id="{CB31B1C6-2174-462F-9FF6-4E1AEE218C18}"/>
              </a:ext>
            </a:extLst>
          </p:cNvPr>
          <p:cNvSpPr>
            <a:spLocks noGrp="1"/>
          </p:cNvSpPr>
          <p:nvPr>
            <p:ph type="sldNum" sz="quarter" idx="12"/>
          </p:nvPr>
        </p:nvSpPr>
        <p:spPr/>
        <p:txBody>
          <a:bodyPr/>
          <a:lstStyle/>
          <a:p>
            <a:fld id="{49042BF9-C8AA-4BF5-90A6-F745506A1DB5}" type="slidenum">
              <a:rPr lang="es-MX" smtClean="0"/>
              <a:t>13</a:t>
            </a:fld>
            <a:endParaRPr lang="es-MX"/>
          </a:p>
        </p:txBody>
      </p:sp>
      <p:sp>
        <p:nvSpPr>
          <p:cNvPr id="9" name="Marcador de pie de página 8"/>
          <p:cNvSpPr>
            <a:spLocks noGrp="1"/>
          </p:cNvSpPr>
          <p:nvPr>
            <p:ph type="ftr" sz="quarter" idx="11"/>
          </p:nvPr>
        </p:nvSpPr>
        <p:spPr/>
        <p:txBody>
          <a:bodyPr/>
          <a:lstStyle/>
          <a:p>
            <a:r>
              <a:rPr lang="es-MX"/>
              <a:t>Dr. en A. Juan Carlos Montes de Oca López</a:t>
            </a:r>
          </a:p>
        </p:txBody>
      </p:sp>
      <p:pic>
        <p:nvPicPr>
          <p:cNvPr id="2050" name="Picture 2" descr="Resultado de imagen para intranet y extrane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9102" y="1979529"/>
            <a:ext cx="5106518" cy="3746709"/>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upo 10">
            <a:extLst>
              <a:ext uri="{FF2B5EF4-FFF2-40B4-BE49-F238E27FC236}">
                <a16:creationId xmlns:a16="http://schemas.microsoft.com/office/drawing/2014/main" id="{B11A97A0-FAC0-304E-A72F-57C36FE82E0E}"/>
              </a:ext>
            </a:extLst>
          </p:cNvPr>
          <p:cNvGrpSpPr/>
          <p:nvPr/>
        </p:nvGrpSpPr>
        <p:grpSpPr>
          <a:xfrm>
            <a:off x="7941346" y="84873"/>
            <a:ext cx="4081707" cy="787400"/>
            <a:chOff x="6719938" y="-12262"/>
            <a:chExt cx="4081707" cy="787400"/>
          </a:xfrm>
        </p:grpSpPr>
        <p:pic>
          <p:nvPicPr>
            <p:cNvPr id="12" name="Imagen 11" descr="Sin título-2.png">
              <a:extLst>
                <a:ext uri="{FF2B5EF4-FFF2-40B4-BE49-F238E27FC236}">
                  <a16:creationId xmlns:a16="http://schemas.microsoft.com/office/drawing/2014/main" id="{F45EFA52-6EF9-C044-A5AD-6A6227F7FD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3" name="Rectángulo 12">
              <a:extLst>
                <a:ext uri="{FF2B5EF4-FFF2-40B4-BE49-F238E27FC236}">
                  <a16:creationId xmlns:a16="http://schemas.microsoft.com/office/drawing/2014/main" id="{CF887B9B-6E45-204B-BA0C-A3F59D37C163}"/>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190714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3734" y="1764220"/>
            <a:ext cx="6132432" cy="5093780"/>
          </a:xfrm>
        </p:spPr>
        <p:txBody>
          <a:bodyPr>
            <a:noAutofit/>
          </a:bodyPr>
          <a:lstStyle/>
          <a:p>
            <a:r>
              <a:rPr lang="es-ES" sz="2000" b="1" dirty="0">
                <a:latin typeface="Arial" panose="020B0604020202020204" pitchFamily="34" charset="0"/>
                <a:cs typeface="Arial" panose="020B0604020202020204" pitchFamily="34" charset="0"/>
              </a:rPr>
              <a:t>Redes de muchos tamaños y formas</a:t>
            </a:r>
          </a:p>
          <a:p>
            <a:pPr marL="742950" lvl="1" indent="-285750"/>
            <a:r>
              <a:rPr lang="es-ES" sz="2000" dirty="0">
                <a:latin typeface="Arial" panose="020B0604020202020204" pitchFamily="34" charset="0"/>
                <a:cs typeface="Arial" panose="020B0604020202020204" pitchFamily="34" charset="0"/>
              </a:rPr>
              <a:t>Redes domésticas/de oficinas pequeñas</a:t>
            </a:r>
          </a:p>
          <a:p>
            <a:pPr marL="742950" lvl="1" indent="-285750"/>
            <a:r>
              <a:rPr lang="es-ES" sz="2000" dirty="0">
                <a:latin typeface="Arial" panose="020B0604020202020204" pitchFamily="34" charset="0"/>
                <a:cs typeface="Arial" panose="020B0604020202020204" pitchFamily="34" charset="0"/>
              </a:rPr>
              <a:t>Redes medianas a grandes</a:t>
            </a:r>
          </a:p>
          <a:p>
            <a:pPr marL="742950" lvl="1" indent="-285750"/>
            <a:r>
              <a:rPr lang="es-ES" sz="2000" dirty="0">
                <a:latin typeface="Arial" panose="020B0604020202020204" pitchFamily="34" charset="0"/>
                <a:cs typeface="Arial" panose="020B0604020202020204" pitchFamily="34" charset="0"/>
              </a:rPr>
              <a:t>La red mundial</a:t>
            </a:r>
          </a:p>
          <a:p>
            <a:r>
              <a:rPr lang="es-ES" sz="2000" b="1" dirty="0">
                <a:latin typeface="Arial" panose="020B0604020202020204" pitchFamily="34" charset="0"/>
                <a:cs typeface="Arial" panose="020B0604020202020204" pitchFamily="34" charset="0"/>
              </a:rPr>
              <a:t>Servidores y clientes en la red</a:t>
            </a:r>
          </a:p>
          <a:p>
            <a:pPr marL="742950" lvl="1" indent="-285750"/>
            <a:r>
              <a:rPr lang="es-ES" sz="2000" dirty="0">
                <a:latin typeface="Arial" panose="020B0604020202020204" pitchFamily="34" charset="0"/>
                <a:cs typeface="Arial" panose="020B0604020202020204" pitchFamily="34" charset="0"/>
              </a:rPr>
              <a:t>Los clientes solicitan y muestran información</a:t>
            </a:r>
          </a:p>
          <a:p>
            <a:pPr marL="742950" lvl="1" indent="-285750"/>
            <a:r>
              <a:rPr lang="es-ES" sz="2000" dirty="0">
                <a:latin typeface="Arial" panose="020B0604020202020204" pitchFamily="34" charset="0"/>
                <a:cs typeface="Arial" panose="020B0604020202020204" pitchFamily="34" charset="0"/>
              </a:rPr>
              <a:t>Los servidores proporcionan información a otros dispositivos en la red</a:t>
            </a:r>
          </a:p>
          <a:p>
            <a:r>
              <a:rPr lang="es-ES" sz="2000" b="1" dirty="0">
                <a:latin typeface="Arial" panose="020B0604020202020204" pitchFamily="34" charset="0"/>
                <a:cs typeface="Arial" panose="020B0604020202020204" pitchFamily="34" charset="0"/>
              </a:rPr>
              <a:t>Comunicación de igual entre pares</a:t>
            </a:r>
          </a:p>
          <a:p>
            <a:pPr marL="742950" lvl="1" indent="-285750"/>
            <a:r>
              <a:rPr lang="es-ES" sz="2000" dirty="0">
                <a:latin typeface="Arial" panose="020B0604020202020204" pitchFamily="34" charset="0"/>
                <a:cs typeface="Arial" panose="020B0604020202020204" pitchFamily="34" charset="0"/>
              </a:rPr>
              <a:t>Las computadoras pueden ser servidor </a:t>
            </a:r>
            <a:br>
              <a:rPr lang="es-ES" sz="2000" dirty="0">
                <a:latin typeface="Arial" panose="020B0604020202020204" pitchFamily="34" charset="0"/>
                <a:cs typeface="Arial" panose="020B0604020202020204" pitchFamily="34" charset="0"/>
              </a:rPr>
            </a:br>
            <a:r>
              <a:rPr lang="es-ES" sz="2000" dirty="0">
                <a:latin typeface="Arial" panose="020B0604020202020204" pitchFamily="34" charset="0"/>
                <a:cs typeface="Arial" panose="020B0604020202020204" pitchFamily="34" charset="0"/>
              </a:rPr>
              <a:t>y cliente al mismo tiempo.</a:t>
            </a:r>
          </a:p>
          <a:p>
            <a:pPr marL="742950" lvl="1" indent="-285750"/>
            <a:r>
              <a:rPr lang="es-ES" sz="2000" dirty="0">
                <a:latin typeface="Arial" panose="020B0604020202020204" pitchFamily="34" charset="0"/>
                <a:cs typeface="Arial" panose="020B0604020202020204" pitchFamily="34" charset="0"/>
              </a:rPr>
              <a:t>¿Cuáles son las ventajas?</a:t>
            </a:r>
          </a:p>
          <a:p>
            <a:pPr marL="742950" lvl="1" indent="-285750"/>
            <a:r>
              <a:rPr lang="es-ES" sz="2000" dirty="0">
                <a:latin typeface="Arial" panose="020B0604020202020204" pitchFamily="34" charset="0"/>
                <a:cs typeface="Arial" panose="020B0604020202020204" pitchFamily="34" charset="0"/>
              </a:rPr>
              <a:t>¿Cuáles son las desventajas?</a:t>
            </a:r>
          </a:p>
        </p:txBody>
      </p:sp>
      <p:pic>
        <p:nvPicPr>
          <p:cNvPr id="5" name="Picture 2"/>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7945569" y="1745110"/>
            <a:ext cx="3883833" cy="256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637142" y="4726858"/>
            <a:ext cx="4877755" cy="1619828"/>
          </a:xfrm>
          <a:prstGeom prst="rect">
            <a:avLst/>
          </a:prstGeom>
        </p:spPr>
      </p:pic>
      <p:grpSp>
        <p:nvGrpSpPr>
          <p:cNvPr id="7" name="Grupo 6"/>
          <p:cNvGrpSpPr/>
          <p:nvPr/>
        </p:nvGrpSpPr>
        <p:grpSpPr>
          <a:xfrm>
            <a:off x="8389" y="1140085"/>
            <a:ext cx="12192000" cy="448786"/>
            <a:chOff x="8389" y="1140085"/>
            <a:chExt cx="12192000" cy="448786"/>
          </a:xfrm>
        </p:grpSpPr>
        <p:sp>
          <p:nvSpPr>
            <p:cNvPr id="8" name="CuadroTexto 7">
              <a:extLst>
                <a:ext uri="{FF2B5EF4-FFF2-40B4-BE49-F238E27FC236}">
                  <a16:creationId xmlns:a16="http://schemas.microsoft.com/office/drawing/2014/main" id="{BFF5B469-CF4F-4C51-8441-493DC3770DFC}"/>
                </a:ext>
              </a:extLst>
            </p:cNvPr>
            <p:cNvSpPr txBox="1"/>
            <p:nvPr/>
          </p:nvSpPr>
          <p:spPr>
            <a:xfrm>
              <a:off x="239395" y="1140085"/>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Redes actuales</a:t>
              </a:r>
            </a:p>
          </p:txBody>
        </p:sp>
        <p:cxnSp>
          <p:nvCxnSpPr>
            <p:cNvPr id="9" name="Conector recto 8">
              <a:extLst>
                <a:ext uri="{FF2B5EF4-FFF2-40B4-BE49-F238E27FC236}">
                  <a16:creationId xmlns:a16="http://schemas.microsoft.com/office/drawing/2014/main" id="{D4B31366-FFBF-4085-8643-EA76EFD17015}"/>
                </a:ext>
              </a:extLst>
            </p:cNvPr>
            <p:cNvCxnSpPr/>
            <p:nvPr/>
          </p:nvCxnSpPr>
          <p:spPr>
            <a:xfrm>
              <a:off x="8389" y="1588871"/>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sp>
        <p:nvSpPr>
          <p:cNvPr id="6" name="Marcador de pie de página 5"/>
          <p:cNvSpPr>
            <a:spLocks noGrp="1"/>
          </p:cNvSpPr>
          <p:nvPr>
            <p:ph type="ftr" sz="quarter" idx="11"/>
          </p:nvPr>
        </p:nvSpPr>
        <p:spPr/>
        <p:txBody>
          <a:bodyPr/>
          <a:lstStyle/>
          <a:p>
            <a:r>
              <a:rPr lang="es-MX"/>
              <a:t>Dr. en A. Juan Carlos Montes de Oca López</a:t>
            </a:r>
          </a:p>
        </p:txBody>
      </p:sp>
      <p:sp>
        <p:nvSpPr>
          <p:cNvPr id="10" name="Marcador de número de diapositiva 9"/>
          <p:cNvSpPr>
            <a:spLocks noGrp="1"/>
          </p:cNvSpPr>
          <p:nvPr>
            <p:ph type="sldNum" sz="quarter" idx="12"/>
          </p:nvPr>
        </p:nvSpPr>
        <p:spPr/>
        <p:txBody>
          <a:bodyPr/>
          <a:lstStyle/>
          <a:p>
            <a:fld id="{49042BF9-C8AA-4BF5-90A6-F745506A1DB5}" type="slidenum">
              <a:rPr lang="es-MX" smtClean="0"/>
              <a:t>14</a:t>
            </a:fld>
            <a:endParaRPr lang="es-MX"/>
          </a:p>
        </p:txBody>
      </p:sp>
      <p:grpSp>
        <p:nvGrpSpPr>
          <p:cNvPr id="11" name="Grupo 10">
            <a:extLst>
              <a:ext uri="{FF2B5EF4-FFF2-40B4-BE49-F238E27FC236}">
                <a16:creationId xmlns:a16="http://schemas.microsoft.com/office/drawing/2014/main" id="{D035DC8B-ACCF-684B-B6D9-46A48F62C7F7}"/>
              </a:ext>
            </a:extLst>
          </p:cNvPr>
          <p:cNvGrpSpPr/>
          <p:nvPr/>
        </p:nvGrpSpPr>
        <p:grpSpPr>
          <a:xfrm>
            <a:off x="7941346" y="84873"/>
            <a:ext cx="4081707" cy="787400"/>
            <a:chOff x="6719938" y="-12262"/>
            <a:chExt cx="4081707" cy="787400"/>
          </a:xfrm>
        </p:grpSpPr>
        <p:pic>
          <p:nvPicPr>
            <p:cNvPr id="12" name="Imagen 11" descr="Sin título-2.png">
              <a:extLst>
                <a:ext uri="{FF2B5EF4-FFF2-40B4-BE49-F238E27FC236}">
                  <a16:creationId xmlns:a16="http://schemas.microsoft.com/office/drawing/2014/main" id="{872BC6DC-914E-4941-8694-0AF053C7964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3" name="Rectángulo 12">
              <a:extLst>
                <a:ext uri="{FF2B5EF4-FFF2-40B4-BE49-F238E27FC236}">
                  <a16:creationId xmlns:a16="http://schemas.microsoft.com/office/drawing/2014/main" id="{A9D7E05A-238A-9E41-8CE1-969E06ACB39B}"/>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1201069399"/>
      </p:ext>
    </p:extLst>
  </p:cSld>
  <p:clrMapOvr>
    <a:masterClrMapping/>
  </p:clrMapOvr>
  <p:transition spd="med">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339107" y="5465541"/>
            <a:ext cx="9118439" cy="1017431"/>
          </a:xfrm>
        </p:spPr>
        <p:txBody>
          <a:bodyPr>
            <a:normAutofit/>
          </a:bodyPr>
          <a:lstStyle/>
          <a:p>
            <a:pPr marL="457200" lvl="1" indent="0" algn="ctr">
              <a:buNone/>
            </a:pPr>
            <a:r>
              <a:rPr lang="es-ES" dirty="0">
                <a:latin typeface="Arial" panose="020B0604020202020204" pitchFamily="34" charset="0"/>
                <a:cs typeface="Arial" panose="020B0604020202020204" pitchFamily="34" charset="0"/>
              </a:rPr>
              <a:t>Capacidad de transmitir datos, voz y video por la misma infraestructura de red</a:t>
            </a:r>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792630" y="1772132"/>
            <a:ext cx="4817970" cy="3693409"/>
          </a:xfrm>
          <a:prstGeom prst="rect">
            <a:avLst/>
          </a:prstGeom>
        </p:spPr>
      </p:pic>
      <p:grpSp>
        <p:nvGrpSpPr>
          <p:cNvPr id="5" name="Grupo 4"/>
          <p:cNvGrpSpPr/>
          <p:nvPr/>
        </p:nvGrpSpPr>
        <p:grpSpPr>
          <a:xfrm>
            <a:off x="8389" y="1140085"/>
            <a:ext cx="12192000" cy="448786"/>
            <a:chOff x="8389" y="1140085"/>
            <a:chExt cx="12192000" cy="448786"/>
          </a:xfrm>
        </p:grpSpPr>
        <p:sp>
          <p:nvSpPr>
            <p:cNvPr id="6" name="CuadroTexto 5">
              <a:extLst>
                <a:ext uri="{FF2B5EF4-FFF2-40B4-BE49-F238E27FC236}">
                  <a16:creationId xmlns:a16="http://schemas.microsoft.com/office/drawing/2014/main" id="{BFF5B469-CF4F-4C51-8441-493DC3770DFC}"/>
                </a:ext>
              </a:extLst>
            </p:cNvPr>
            <p:cNvSpPr txBox="1"/>
            <p:nvPr/>
          </p:nvSpPr>
          <p:spPr>
            <a:xfrm>
              <a:off x="239395" y="1140085"/>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Redes actuales – redes convergentes</a:t>
              </a:r>
            </a:p>
          </p:txBody>
        </p:sp>
        <p:cxnSp>
          <p:nvCxnSpPr>
            <p:cNvPr id="7" name="Conector recto 6">
              <a:extLst>
                <a:ext uri="{FF2B5EF4-FFF2-40B4-BE49-F238E27FC236}">
                  <a16:creationId xmlns:a16="http://schemas.microsoft.com/office/drawing/2014/main" id="{D4B31366-FFBF-4085-8643-EA76EFD17015}"/>
                </a:ext>
              </a:extLst>
            </p:cNvPr>
            <p:cNvCxnSpPr/>
            <p:nvPr/>
          </p:nvCxnSpPr>
          <p:spPr>
            <a:xfrm>
              <a:off x="8389" y="1588871"/>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sp>
        <p:nvSpPr>
          <p:cNvPr id="4" name="Marcador de pie de página 3"/>
          <p:cNvSpPr>
            <a:spLocks noGrp="1"/>
          </p:cNvSpPr>
          <p:nvPr>
            <p:ph type="ftr" sz="quarter" idx="11"/>
          </p:nvPr>
        </p:nvSpPr>
        <p:spPr/>
        <p:txBody>
          <a:bodyPr/>
          <a:lstStyle/>
          <a:p>
            <a:r>
              <a:rPr lang="es-MX"/>
              <a:t>Dr. en A. Juan Carlos Montes de Oca López</a:t>
            </a:r>
          </a:p>
        </p:txBody>
      </p:sp>
      <p:sp>
        <p:nvSpPr>
          <p:cNvPr id="9" name="Marcador de número de diapositiva 8"/>
          <p:cNvSpPr>
            <a:spLocks noGrp="1"/>
          </p:cNvSpPr>
          <p:nvPr>
            <p:ph type="sldNum" sz="quarter" idx="12"/>
          </p:nvPr>
        </p:nvSpPr>
        <p:spPr/>
        <p:txBody>
          <a:bodyPr/>
          <a:lstStyle/>
          <a:p>
            <a:fld id="{49042BF9-C8AA-4BF5-90A6-F745506A1DB5}" type="slidenum">
              <a:rPr lang="es-MX" smtClean="0"/>
              <a:t>15</a:t>
            </a:fld>
            <a:endParaRPr lang="es-MX"/>
          </a:p>
        </p:txBody>
      </p:sp>
      <p:grpSp>
        <p:nvGrpSpPr>
          <p:cNvPr id="10" name="Grupo 9">
            <a:extLst>
              <a:ext uri="{FF2B5EF4-FFF2-40B4-BE49-F238E27FC236}">
                <a16:creationId xmlns:a16="http://schemas.microsoft.com/office/drawing/2014/main" id="{9E73636C-6709-984B-950B-03140D838C46}"/>
              </a:ext>
            </a:extLst>
          </p:cNvPr>
          <p:cNvGrpSpPr/>
          <p:nvPr/>
        </p:nvGrpSpPr>
        <p:grpSpPr>
          <a:xfrm>
            <a:off x="7941346" y="84873"/>
            <a:ext cx="4081707" cy="787400"/>
            <a:chOff x="6719938" y="-12262"/>
            <a:chExt cx="4081707" cy="787400"/>
          </a:xfrm>
        </p:grpSpPr>
        <p:pic>
          <p:nvPicPr>
            <p:cNvPr id="11" name="Imagen 10" descr="Sin título-2.png">
              <a:extLst>
                <a:ext uri="{FF2B5EF4-FFF2-40B4-BE49-F238E27FC236}">
                  <a16:creationId xmlns:a16="http://schemas.microsoft.com/office/drawing/2014/main" id="{5A54E5DE-2F14-644E-BBF1-31477AAA91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2" name="Rectángulo 11">
              <a:extLst>
                <a:ext uri="{FF2B5EF4-FFF2-40B4-BE49-F238E27FC236}">
                  <a16:creationId xmlns:a16="http://schemas.microsoft.com/office/drawing/2014/main" id="{006234DF-504A-D247-BFCC-B684CC992BD5}"/>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2541534387"/>
      </p:ext>
    </p:extLst>
  </p:cSld>
  <p:clrMapOvr>
    <a:masterClrMapping/>
  </p:clrMapOvr>
  <p:transition spd="med">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615189" y="2060618"/>
            <a:ext cx="6336405" cy="2962143"/>
          </a:xfrm>
        </p:spPr>
        <p:txBody>
          <a:bodyPr>
            <a:noAutofit/>
          </a:bodyPr>
          <a:lstStyle/>
          <a:p>
            <a:pPr marL="457200" lvl="1" indent="0" algn="just">
              <a:buNone/>
            </a:pPr>
            <a:r>
              <a:rPr lang="es-MX" dirty="0">
                <a:latin typeface="Arial" panose="020B0604020202020204" pitchFamily="34" charset="0"/>
                <a:cs typeface="Arial" panose="020B0604020202020204" pitchFamily="34" charset="0"/>
              </a:rPr>
              <a:t>Características básicas de la </a:t>
            </a:r>
            <a:r>
              <a:rPr lang="es-MX" b="1" dirty="0">
                <a:latin typeface="Arial" panose="020B0604020202020204" pitchFamily="34" charset="0"/>
                <a:cs typeface="Arial" panose="020B0604020202020204" pitchFamily="34" charset="0"/>
              </a:rPr>
              <a:t>arquitectura de red:</a:t>
            </a:r>
          </a:p>
          <a:p>
            <a:pPr marL="457200" lvl="1" indent="0" algn="just">
              <a:buNone/>
            </a:pPr>
            <a:endParaRPr lang="es-MX" b="1" dirty="0">
              <a:latin typeface="Arial" panose="020B0604020202020204" pitchFamily="34" charset="0"/>
              <a:cs typeface="Arial" panose="020B0604020202020204" pitchFamily="34" charset="0"/>
            </a:endParaRPr>
          </a:p>
          <a:p>
            <a:pPr lvl="1" algn="just"/>
            <a:r>
              <a:rPr lang="es-MX" dirty="0">
                <a:latin typeface="Arial" panose="020B0604020202020204" pitchFamily="34" charset="0"/>
                <a:cs typeface="Arial" panose="020B0604020202020204" pitchFamily="34" charset="0"/>
              </a:rPr>
              <a:t>Tolerancia a fallas</a:t>
            </a:r>
          </a:p>
          <a:p>
            <a:pPr lvl="1" algn="just"/>
            <a:r>
              <a:rPr lang="es-MX" dirty="0">
                <a:latin typeface="Arial" panose="020B0604020202020204" pitchFamily="34" charset="0"/>
                <a:cs typeface="Arial" panose="020B0604020202020204" pitchFamily="34" charset="0"/>
              </a:rPr>
              <a:t>Escalabilidad</a:t>
            </a:r>
          </a:p>
          <a:p>
            <a:pPr lvl="1" algn="just"/>
            <a:r>
              <a:rPr lang="es-MX" dirty="0">
                <a:latin typeface="Arial" panose="020B0604020202020204" pitchFamily="34" charset="0"/>
                <a:cs typeface="Arial" panose="020B0604020202020204" pitchFamily="34" charset="0"/>
              </a:rPr>
              <a:t>Calidad de servicio (QoS)</a:t>
            </a:r>
          </a:p>
          <a:p>
            <a:pPr lvl="1" algn="just"/>
            <a:r>
              <a:rPr lang="es-MX" dirty="0">
                <a:latin typeface="Arial" panose="020B0604020202020204" pitchFamily="34" charset="0"/>
                <a:cs typeface="Arial" panose="020B0604020202020204" pitchFamily="34" charset="0"/>
              </a:rPr>
              <a:t>Seguridad</a:t>
            </a:r>
          </a:p>
        </p:txBody>
      </p:sp>
      <p:grpSp>
        <p:nvGrpSpPr>
          <p:cNvPr id="5" name="Grupo 4"/>
          <p:cNvGrpSpPr/>
          <p:nvPr/>
        </p:nvGrpSpPr>
        <p:grpSpPr>
          <a:xfrm>
            <a:off x="8389" y="1140085"/>
            <a:ext cx="12192000" cy="448786"/>
            <a:chOff x="8389" y="1140085"/>
            <a:chExt cx="12192000" cy="448786"/>
          </a:xfrm>
        </p:grpSpPr>
        <p:sp>
          <p:nvSpPr>
            <p:cNvPr id="6" name="CuadroTexto 5">
              <a:extLst>
                <a:ext uri="{FF2B5EF4-FFF2-40B4-BE49-F238E27FC236}">
                  <a16:creationId xmlns:a16="http://schemas.microsoft.com/office/drawing/2014/main" id="{BFF5B469-CF4F-4C51-8441-493DC3770DFC}"/>
                </a:ext>
              </a:extLst>
            </p:cNvPr>
            <p:cNvSpPr txBox="1"/>
            <p:nvPr/>
          </p:nvSpPr>
          <p:spPr>
            <a:xfrm>
              <a:off x="239395" y="1140085"/>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Redes confiables – Arquitectura de red</a:t>
              </a:r>
            </a:p>
          </p:txBody>
        </p:sp>
        <p:cxnSp>
          <p:nvCxnSpPr>
            <p:cNvPr id="7" name="Conector recto 6">
              <a:extLst>
                <a:ext uri="{FF2B5EF4-FFF2-40B4-BE49-F238E27FC236}">
                  <a16:creationId xmlns:a16="http://schemas.microsoft.com/office/drawing/2014/main" id="{D4B31366-FFBF-4085-8643-EA76EFD17015}"/>
                </a:ext>
              </a:extLst>
            </p:cNvPr>
            <p:cNvCxnSpPr/>
            <p:nvPr/>
          </p:nvCxnSpPr>
          <p:spPr>
            <a:xfrm>
              <a:off x="8389" y="1588871"/>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sp>
        <p:nvSpPr>
          <p:cNvPr id="4" name="Marcador de pie de página 3"/>
          <p:cNvSpPr>
            <a:spLocks noGrp="1"/>
          </p:cNvSpPr>
          <p:nvPr>
            <p:ph type="ftr" sz="quarter" idx="11"/>
          </p:nvPr>
        </p:nvSpPr>
        <p:spPr/>
        <p:txBody>
          <a:bodyPr/>
          <a:lstStyle/>
          <a:p>
            <a:r>
              <a:rPr lang="es-MX"/>
              <a:t>Dr. en A. Juan Carlos Montes de Oca López</a:t>
            </a:r>
          </a:p>
        </p:txBody>
      </p:sp>
      <p:sp>
        <p:nvSpPr>
          <p:cNvPr id="9" name="Marcador de número de diapositiva 8"/>
          <p:cNvSpPr>
            <a:spLocks noGrp="1"/>
          </p:cNvSpPr>
          <p:nvPr>
            <p:ph type="sldNum" sz="quarter" idx="12"/>
          </p:nvPr>
        </p:nvSpPr>
        <p:spPr/>
        <p:txBody>
          <a:bodyPr/>
          <a:lstStyle/>
          <a:p>
            <a:fld id="{49042BF9-C8AA-4BF5-90A6-F745506A1DB5}" type="slidenum">
              <a:rPr lang="es-MX" smtClean="0"/>
              <a:t>16</a:t>
            </a:fld>
            <a:endParaRPr lang="es-MX"/>
          </a:p>
        </p:txBody>
      </p:sp>
      <p:pic>
        <p:nvPicPr>
          <p:cNvPr id="10"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900" y="1816748"/>
            <a:ext cx="5234943" cy="3759803"/>
          </a:xfrm>
          <a:prstGeom prst="rect">
            <a:avLst/>
          </a:prstGeom>
        </p:spPr>
      </p:pic>
      <p:grpSp>
        <p:nvGrpSpPr>
          <p:cNvPr id="11" name="Grupo 10">
            <a:extLst>
              <a:ext uri="{FF2B5EF4-FFF2-40B4-BE49-F238E27FC236}">
                <a16:creationId xmlns:a16="http://schemas.microsoft.com/office/drawing/2014/main" id="{97A8C5F3-BF55-FD4B-8C0C-7E976A8FA786}"/>
              </a:ext>
            </a:extLst>
          </p:cNvPr>
          <p:cNvGrpSpPr/>
          <p:nvPr/>
        </p:nvGrpSpPr>
        <p:grpSpPr>
          <a:xfrm>
            <a:off x="7941346" y="84873"/>
            <a:ext cx="4081707" cy="787400"/>
            <a:chOff x="6719938" y="-12262"/>
            <a:chExt cx="4081707" cy="787400"/>
          </a:xfrm>
        </p:grpSpPr>
        <p:pic>
          <p:nvPicPr>
            <p:cNvPr id="12" name="Imagen 11" descr="Sin título-2.png">
              <a:extLst>
                <a:ext uri="{FF2B5EF4-FFF2-40B4-BE49-F238E27FC236}">
                  <a16:creationId xmlns:a16="http://schemas.microsoft.com/office/drawing/2014/main" id="{A661E74F-130F-E649-A66C-6A9AF12EDB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3" name="Rectángulo 12">
              <a:extLst>
                <a:ext uri="{FF2B5EF4-FFF2-40B4-BE49-F238E27FC236}">
                  <a16:creationId xmlns:a16="http://schemas.microsoft.com/office/drawing/2014/main" id="{AE9943A0-5F8C-9242-BF0C-15311C498750}"/>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2477893684"/>
      </p:ext>
    </p:extLst>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81497" y="1764220"/>
            <a:ext cx="7387495" cy="4121425"/>
          </a:xfrm>
        </p:spPr>
        <p:txBody>
          <a:bodyPr>
            <a:noAutofit/>
          </a:bodyPr>
          <a:lstStyle/>
          <a:p>
            <a:r>
              <a:rPr lang="es-ES" sz="2000" b="1" dirty="0">
                <a:latin typeface="Arial" panose="020B0604020202020204" pitchFamily="34" charset="0"/>
                <a:cs typeface="Arial" panose="020B0604020202020204" pitchFamily="34" charset="0"/>
              </a:rPr>
              <a:t>Dispositivos finales</a:t>
            </a:r>
          </a:p>
          <a:p>
            <a:pPr marL="461963" lvl="1" indent="-230188"/>
            <a:r>
              <a:rPr lang="es-ES" sz="2000" dirty="0">
                <a:latin typeface="Arial" panose="020B0604020202020204" pitchFamily="34" charset="0"/>
                <a:cs typeface="Arial" panose="020B0604020202020204" pitchFamily="34" charset="0"/>
              </a:rPr>
              <a:t>El origen o el destino de un mensaje</a:t>
            </a:r>
          </a:p>
          <a:p>
            <a:pPr marL="461963" lvl="1" indent="-230188" algn="just"/>
            <a:r>
              <a:rPr lang="es-ES" sz="2000" dirty="0">
                <a:latin typeface="Arial" panose="020B0604020202020204" pitchFamily="34" charset="0"/>
                <a:cs typeface="Arial" panose="020B0604020202020204" pitchFamily="34" charset="0"/>
              </a:rPr>
              <a:t>Computadora, </a:t>
            </a:r>
            <a:r>
              <a:rPr lang="es-ES" sz="2000" dirty="0" err="1">
                <a:latin typeface="Arial" panose="020B0604020202020204" pitchFamily="34" charset="0"/>
                <a:cs typeface="Arial" panose="020B0604020202020204" pitchFamily="34" charset="0"/>
              </a:rPr>
              <a:t>tablet</a:t>
            </a:r>
            <a:r>
              <a:rPr lang="es-ES" sz="2000" dirty="0">
                <a:latin typeface="Arial" panose="020B0604020202020204" pitchFamily="34" charset="0"/>
                <a:cs typeface="Arial" panose="020B0604020202020204" pitchFamily="34" charset="0"/>
              </a:rPr>
              <a:t>, </a:t>
            </a:r>
            <a:r>
              <a:rPr lang="es-ES" sz="2000" dirty="0" err="1">
                <a:latin typeface="Arial" panose="020B0604020202020204" pitchFamily="34" charset="0"/>
                <a:cs typeface="Arial" panose="020B0604020202020204" pitchFamily="34" charset="0"/>
              </a:rPr>
              <a:t>smartphone</a:t>
            </a:r>
            <a:r>
              <a:rPr lang="es-ES" sz="2000" dirty="0">
                <a:latin typeface="Arial" panose="020B0604020202020204" pitchFamily="34" charset="0"/>
                <a:cs typeface="Arial" panose="020B0604020202020204" pitchFamily="34" charset="0"/>
              </a:rPr>
              <a:t>, cámara IP, impresora, </a:t>
            </a:r>
            <a:r>
              <a:rPr lang="es-ES" sz="2000" dirty="0" err="1">
                <a:latin typeface="Arial" panose="020B0604020202020204" pitchFamily="34" charset="0"/>
                <a:cs typeface="Arial" panose="020B0604020202020204" pitchFamily="34" charset="0"/>
              </a:rPr>
              <a:t>smartwatch</a:t>
            </a:r>
            <a:r>
              <a:rPr lang="es-ES" sz="2000" dirty="0">
                <a:latin typeface="Arial" panose="020B0604020202020204" pitchFamily="34" charset="0"/>
                <a:cs typeface="Arial" panose="020B0604020202020204" pitchFamily="34" charset="0"/>
              </a:rPr>
              <a:t>, </a:t>
            </a:r>
            <a:r>
              <a:rPr lang="es-ES" sz="2000" dirty="0" err="1">
                <a:latin typeface="Arial" panose="020B0604020202020204" pitchFamily="34" charset="0"/>
                <a:cs typeface="Arial" panose="020B0604020202020204" pitchFamily="34" charset="0"/>
              </a:rPr>
              <a:t>smartTV</a:t>
            </a:r>
            <a:r>
              <a:rPr lang="es-ES" sz="2000" dirty="0">
                <a:latin typeface="Arial" panose="020B0604020202020204" pitchFamily="34" charset="0"/>
                <a:cs typeface="Arial" panose="020B0604020202020204" pitchFamily="34" charset="0"/>
              </a:rPr>
              <a:t>, consola de videojuegos, cajero automático y cualquier dispositivo inteligente como lavadoras o refrigeradores.</a:t>
            </a:r>
          </a:p>
          <a:p>
            <a:pPr marL="231775" lvl="1" indent="0" algn="just">
              <a:buNone/>
            </a:pPr>
            <a:endParaRPr lang="es-ES" sz="2000" dirty="0">
              <a:latin typeface="Arial" panose="020B0604020202020204" pitchFamily="34" charset="0"/>
              <a:cs typeface="Arial" panose="020B0604020202020204" pitchFamily="34" charset="0"/>
            </a:endParaRPr>
          </a:p>
          <a:p>
            <a:r>
              <a:rPr lang="es-ES" sz="2000" b="1" dirty="0">
                <a:latin typeface="Arial" panose="020B0604020202020204" pitchFamily="34" charset="0"/>
                <a:cs typeface="Arial" panose="020B0604020202020204" pitchFamily="34" charset="0"/>
              </a:rPr>
              <a:t>Dispositivos de red intermedios</a:t>
            </a:r>
          </a:p>
          <a:p>
            <a:pPr marL="461963" lvl="1" indent="-230188"/>
            <a:r>
              <a:rPr lang="es-ES" sz="2000" dirty="0">
                <a:latin typeface="Arial" panose="020B0604020202020204" pitchFamily="34" charset="0"/>
                <a:cs typeface="Arial" panose="020B0604020202020204" pitchFamily="34" charset="0"/>
              </a:rPr>
              <a:t>Conectan los dispositivos finales a la red</a:t>
            </a:r>
          </a:p>
          <a:p>
            <a:pPr marL="461963" lvl="1" indent="-230188"/>
            <a:r>
              <a:rPr lang="es-ES" sz="2000" dirty="0">
                <a:latin typeface="Arial" panose="020B0604020202020204" pitchFamily="34" charset="0"/>
                <a:cs typeface="Arial" panose="020B0604020202020204" pitchFamily="34" charset="0"/>
              </a:rPr>
              <a:t>Aseguran flujos de datos a través de la red</a:t>
            </a:r>
          </a:p>
          <a:p>
            <a:pPr marL="461963" lvl="1" indent="-230188"/>
            <a:r>
              <a:rPr lang="es-ES" sz="2000" dirty="0">
                <a:latin typeface="Arial" panose="020B0604020202020204" pitchFamily="34" charset="0"/>
                <a:cs typeface="Arial" panose="020B0604020202020204" pitchFamily="34" charset="0"/>
              </a:rPr>
              <a:t>Proporcionan conectividad</a:t>
            </a:r>
          </a:p>
          <a:p>
            <a:pPr marL="461963" lvl="1" indent="-230188"/>
            <a:r>
              <a:rPr lang="es-ES" sz="2000" dirty="0">
                <a:latin typeface="Arial" panose="020B0604020202020204" pitchFamily="34" charset="0"/>
                <a:cs typeface="Arial" panose="020B0604020202020204" pitchFamily="34" charset="0"/>
              </a:rPr>
              <a:t>Conectan varias redes LAN para formar una interconexión de redes.</a:t>
            </a:r>
          </a:p>
        </p:txBody>
      </p:sp>
      <p:grpSp>
        <p:nvGrpSpPr>
          <p:cNvPr id="6" name="Grupo 5"/>
          <p:cNvGrpSpPr/>
          <p:nvPr/>
        </p:nvGrpSpPr>
        <p:grpSpPr>
          <a:xfrm>
            <a:off x="8389" y="1140085"/>
            <a:ext cx="12192000" cy="448786"/>
            <a:chOff x="8389" y="1140085"/>
            <a:chExt cx="12192000" cy="448786"/>
          </a:xfrm>
        </p:grpSpPr>
        <p:sp>
          <p:nvSpPr>
            <p:cNvPr id="7" name="CuadroTexto 6">
              <a:extLst>
                <a:ext uri="{FF2B5EF4-FFF2-40B4-BE49-F238E27FC236}">
                  <a16:creationId xmlns:a16="http://schemas.microsoft.com/office/drawing/2014/main" id="{BFF5B469-CF4F-4C51-8441-493DC3770DFC}"/>
                </a:ext>
              </a:extLst>
            </p:cNvPr>
            <p:cNvSpPr txBox="1"/>
            <p:nvPr/>
          </p:nvSpPr>
          <p:spPr>
            <a:xfrm>
              <a:off x="239395" y="1140085"/>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Componentes básicos de la red</a:t>
              </a:r>
            </a:p>
          </p:txBody>
        </p:sp>
        <p:cxnSp>
          <p:nvCxnSpPr>
            <p:cNvPr id="9" name="Conector recto 8">
              <a:extLst>
                <a:ext uri="{FF2B5EF4-FFF2-40B4-BE49-F238E27FC236}">
                  <a16:creationId xmlns:a16="http://schemas.microsoft.com/office/drawing/2014/main" id="{D4B31366-FFBF-4085-8643-EA76EFD17015}"/>
                </a:ext>
              </a:extLst>
            </p:cNvPr>
            <p:cNvCxnSpPr/>
            <p:nvPr/>
          </p:nvCxnSpPr>
          <p:spPr>
            <a:xfrm>
              <a:off x="8389" y="1588871"/>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pic>
        <p:nvPicPr>
          <p:cNvPr id="4098" name="Picture 2" descr="Resultado de imagen para dispositivos de r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68992" y="2050000"/>
            <a:ext cx="4082310" cy="4299284"/>
          </a:xfrm>
          <a:prstGeom prst="rect">
            <a:avLst/>
          </a:prstGeom>
          <a:noFill/>
          <a:extLst>
            <a:ext uri="{909E8E84-426E-40DD-AFC4-6F175D3DCCD1}">
              <a14:hiddenFill xmlns:a14="http://schemas.microsoft.com/office/drawing/2010/main">
                <a:solidFill>
                  <a:srgbClr val="FFFFFF"/>
                </a:solidFill>
              </a14:hiddenFill>
            </a:ext>
          </a:extLst>
        </p:spPr>
      </p:pic>
      <p:sp>
        <p:nvSpPr>
          <p:cNvPr id="4" name="Marcador de pie de página 3"/>
          <p:cNvSpPr>
            <a:spLocks noGrp="1"/>
          </p:cNvSpPr>
          <p:nvPr>
            <p:ph type="ftr" sz="quarter" idx="11"/>
          </p:nvPr>
        </p:nvSpPr>
        <p:spPr/>
        <p:txBody>
          <a:bodyPr/>
          <a:lstStyle/>
          <a:p>
            <a:r>
              <a:rPr lang="es-MX"/>
              <a:t>Dr. en A. Juan Carlos Montes de Oca López</a:t>
            </a:r>
          </a:p>
        </p:txBody>
      </p:sp>
      <p:sp>
        <p:nvSpPr>
          <p:cNvPr id="5" name="Marcador de número de diapositiva 4"/>
          <p:cNvSpPr>
            <a:spLocks noGrp="1"/>
          </p:cNvSpPr>
          <p:nvPr>
            <p:ph type="sldNum" sz="quarter" idx="12"/>
          </p:nvPr>
        </p:nvSpPr>
        <p:spPr/>
        <p:txBody>
          <a:bodyPr/>
          <a:lstStyle/>
          <a:p>
            <a:fld id="{49042BF9-C8AA-4BF5-90A6-F745506A1DB5}" type="slidenum">
              <a:rPr lang="es-MX" smtClean="0"/>
              <a:t>17</a:t>
            </a:fld>
            <a:endParaRPr lang="es-MX"/>
          </a:p>
        </p:txBody>
      </p:sp>
      <p:grpSp>
        <p:nvGrpSpPr>
          <p:cNvPr id="10" name="Grupo 9">
            <a:extLst>
              <a:ext uri="{FF2B5EF4-FFF2-40B4-BE49-F238E27FC236}">
                <a16:creationId xmlns:a16="http://schemas.microsoft.com/office/drawing/2014/main" id="{1F7B1D64-489C-604F-8A34-F78A50D998C6}"/>
              </a:ext>
            </a:extLst>
          </p:cNvPr>
          <p:cNvGrpSpPr/>
          <p:nvPr/>
        </p:nvGrpSpPr>
        <p:grpSpPr>
          <a:xfrm>
            <a:off x="7941346" y="84873"/>
            <a:ext cx="4081707" cy="787400"/>
            <a:chOff x="6719938" y="-12262"/>
            <a:chExt cx="4081707" cy="787400"/>
          </a:xfrm>
        </p:grpSpPr>
        <p:pic>
          <p:nvPicPr>
            <p:cNvPr id="11" name="Imagen 10" descr="Sin título-2.png">
              <a:extLst>
                <a:ext uri="{FF2B5EF4-FFF2-40B4-BE49-F238E27FC236}">
                  <a16:creationId xmlns:a16="http://schemas.microsoft.com/office/drawing/2014/main" id="{CE0EB8F8-0530-D34C-AB53-3FC04BF41E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2" name="Rectángulo 11">
              <a:extLst>
                <a:ext uri="{FF2B5EF4-FFF2-40B4-BE49-F238E27FC236}">
                  <a16:creationId xmlns:a16="http://schemas.microsoft.com/office/drawing/2014/main" id="{D05A2571-8639-6A40-BDD7-BAB0E44F8EE6}"/>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3189175712"/>
      </p:ext>
    </p:extLst>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B6C345CF-6F38-4F43-A7A2-F6F005854679}"/>
              </a:ext>
            </a:extLst>
          </p:cNvPr>
          <p:cNvSpPr txBox="1"/>
          <p:nvPr/>
        </p:nvSpPr>
        <p:spPr>
          <a:xfrm>
            <a:off x="239395" y="1033383"/>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Dispositivos finales de red</a:t>
            </a:r>
          </a:p>
        </p:txBody>
      </p:sp>
      <p:cxnSp>
        <p:nvCxnSpPr>
          <p:cNvPr id="4" name="Conector recto 3">
            <a:extLst>
              <a:ext uri="{FF2B5EF4-FFF2-40B4-BE49-F238E27FC236}">
                <a16:creationId xmlns:a16="http://schemas.microsoft.com/office/drawing/2014/main" id="{26B88897-DB25-49C6-9E9F-C6DD457AB885}"/>
              </a:ext>
            </a:extLst>
          </p:cNvPr>
          <p:cNvCxnSpPr/>
          <p:nvPr/>
        </p:nvCxnSpPr>
        <p:spPr>
          <a:xfrm>
            <a:off x="8389" y="1482169"/>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CuadroTexto 5">
            <a:extLst>
              <a:ext uri="{FF2B5EF4-FFF2-40B4-BE49-F238E27FC236}">
                <a16:creationId xmlns:a16="http://schemas.microsoft.com/office/drawing/2014/main" id="{C5046D5A-6F29-4B03-93D4-95BF24859A2B}"/>
              </a:ext>
            </a:extLst>
          </p:cNvPr>
          <p:cNvSpPr txBox="1"/>
          <p:nvPr/>
        </p:nvSpPr>
        <p:spPr>
          <a:xfrm>
            <a:off x="239395" y="1757180"/>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Teléfono </a:t>
            </a:r>
            <a:r>
              <a:rPr lang="es-MX" sz="2300" b="1" i="1" dirty="0" err="1">
                <a:solidFill>
                  <a:schemeClr val="accent6">
                    <a:lumMod val="75000"/>
                  </a:schemeClr>
                </a:solidFill>
                <a:latin typeface="Arial" panose="020B0604020202020204" pitchFamily="34" charset="0"/>
                <a:cs typeface="Arial" panose="020B0604020202020204" pitchFamily="34" charset="0"/>
              </a:rPr>
              <a:t>VoIP</a:t>
            </a:r>
            <a:endParaRPr lang="es-MX" sz="2300" b="1" i="1" dirty="0">
              <a:solidFill>
                <a:schemeClr val="accent6">
                  <a:lumMod val="75000"/>
                </a:schemeClr>
              </a:solidFill>
              <a:latin typeface="Arial" panose="020B0604020202020204" pitchFamily="34" charset="0"/>
              <a:cs typeface="Arial" panose="020B0604020202020204" pitchFamily="34" charset="0"/>
            </a:endParaRPr>
          </a:p>
        </p:txBody>
      </p:sp>
      <p:cxnSp>
        <p:nvCxnSpPr>
          <p:cNvPr id="7" name="Conector recto 6">
            <a:extLst>
              <a:ext uri="{FF2B5EF4-FFF2-40B4-BE49-F238E27FC236}">
                <a16:creationId xmlns:a16="http://schemas.microsoft.com/office/drawing/2014/main" id="{ED241730-D146-4B8C-9B6F-88831973EDB9}"/>
              </a:ext>
            </a:extLst>
          </p:cNvPr>
          <p:cNvCxnSpPr/>
          <p:nvPr/>
        </p:nvCxnSpPr>
        <p:spPr>
          <a:xfrm>
            <a:off x="8389" y="2205966"/>
            <a:ext cx="246888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C39500C3-7787-46E8-B6B9-77760BABEEE1}"/>
              </a:ext>
            </a:extLst>
          </p:cNvPr>
          <p:cNvSpPr/>
          <p:nvPr/>
        </p:nvSpPr>
        <p:spPr>
          <a:xfrm>
            <a:off x="239394" y="2478466"/>
            <a:ext cx="6473835" cy="4093428"/>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Un ejemplo de dispositivo de red no tan convencional es el teléfono que se conecta a la red de datos.</a:t>
            </a:r>
          </a:p>
          <a:p>
            <a:pPr algn="just"/>
            <a:endParaRPr lang="es-MX" sz="2000"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La telefonía IP reúne la transmisión de voz y de datos, esto posibilita utilizar redes informáticas para realizar llamadas telefónicas.</a:t>
            </a:r>
          </a:p>
          <a:p>
            <a:pPr marL="171450" indent="-171450" algn="just">
              <a:buFont typeface="Wingdings" panose="05000000000000000000" pitchFamily="2" charset="2"/>
              <a:buChar char="Ü"/>
            </a:pPr>
            <a:endParaRPr lang="es-MX" sz="2000"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Red convergente o red multiservicios, ya que desarrolla una única red encargada de cursar todo tipo de comunicación, ya sea de voz, datos o video.</a:t>
            </a:r>
          </a:p>
          <a:p>
            <a:pPr marL="171450" indent="-171450" algn="just">
              <a:buFont typeface="Wingdings" panose="05000000000000000000" pitchFamily="2" charset="2"/>
              <a:buChar char="Ü"/>
            </a:pPr>
            <a:endParaRPr lang="es-MX" sz="2000"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Cuenta con interoperatividad con las redes telefónicas tradicionales.</a:t>
            </a:r>
          </a:p>
        </p:txBody>
      </p:sp>
      <p:pic>
        <p:nvPicPr>
          <p:cNvPr id="9" name="Imagen 8">
            <a:extLst>
              <a:ext uri="{FF2B5EF4-FFF2-40B4-BE49-F238E27FC236}">
                <a16:creationId xmlns:a16="http://schemas.microsoft.com/office/drawing/2014/main" id="{DF32AB2C-3B5C-4C22-8220-3CC8E30593C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930284" y="2635376"/>
            <a:ext cx="3791986" cy="3098559"/>
          </a:xfrm>
          <a:prstGeom prst="rect">
            <a:avLst/>
          </a:prstGeom>
          <a:ln w="63500" cmpd="tri">
            <a:solidFill>
              <a:schemeClr val="accent4"/>
            </a:solidFill>
          </a:ln>
          <a:effectLst/>
        </p:spPr>
      </p:pic>
      <p:sp>
        <p:nvSpPr>
          <p:cNvPr id="2" name="Marcador de número de diapositiva 1">
            <a:extLst>
              <a:ext uri="{FF2B5EF4-FFF2-40B4-BE49-F238E27FC236}">
                <a16:creationId xmlns:a16="http://schemas.microsoft.com/office/drawing/2014/main" id="{8E057770-9E5C-4178-96DB-A99A302139CC}"/>
              </a:ext>
            </a:extLst>
          </p:cNvPr>
          <p:cNvSpPr>
            <a:spLocks noGrp="1"/>
          </p:cNvSpPr>
          <p:nvPr>
            <p:ph type="sldNum" sz="quarter" idx="12"/>
          </p:nvPr>
        </p:nvSpPr>
        <p:spPr/>
        <p:txBody>
          <a:bodyPr/>
          <a:lstStyle/>
          <a:p>
            <a:fld id="{49042BF9-C8AA-4BF5-90A6-F745506A1DB5}" type="slidenum">
              <a:rPr lang="es-MX" smtClean="0"/>
              <a:t>18</a:t>
            </a:fld>
            <a:endParaRPr lang="es-MX"/>
          </a:p>
        </p:txBody>
      </p:sp>
      <p:sp>
        <p:nvSpPr>
          <p:cNvPr id="10" name="Marcador de pie de página 9"/>
          <p:cNvSpPr>
            <a:spLocks noGrp="1"/>
          </p:cNvSpPr>
          <p:nvPr>
            <p:ph type="ftr" sz="quarter" idx="11"/>
          </p:nvPr>
        </p:nvSpPr>
        <p:spPr/>
        <p:txBody>
          <a:bodyPr/>
          <a:lstStyle/>
          <a:p>
            <a:r>
              <a:rPr lang="es-MX"/>
              <a:t>Dr. en A. Juan Carlos Montes de Oca López</a:t>
            </a:r>
          </a:p>
        </p:txBody>
      </p:sp>
      <p:grpSp>
        <p:nvGrpSpPr>
          <p:cNvPr id="11" name="Grupo 10">
            <a:extLst>
              <a:ext uri="{FF2B5EF4-FFF2-40B4-BE49-F238E27FC236}">
                <a16:creationId xmlns:a16="http://schemas.microsoft.com/office/drawing/2014/main" id="{F8AC7D83-DEEA-044B-AD7E-452CB55AD3C4}"/>
              </a:ext>
            </a:extLst>
          </p:cNvPr>
          <p:cNvGrpSpPr/>
          <p:nvPr/>
        </p:nvGrpSpPr>
        <p:grpSpPr>
          <a:xfrm>
            <a:off x="7941346" y="84873"/>
            <a:ext cx="4081707" cy="787400"/>
            <a:chOff x="6719938" y="-12262"/>
            <a:chExt cx="4081707" cy="787400"/>
          </a:xfrm>
        </p:grpSpPr>
        <p:pic>
          <p:nvPicPr>
            <p:cNvPr id="12" name="Imagen 11" descr="Sin título-2.png">
              <a:extLst>
                <a:ext uri="{FF2B5EF4-FFF2-40B4-BE49-F238E27FC236}">
                  <a16:creationId xmlns:a16="http://schemas.microsoft.com/office/drawing/2014/main" id="{298BC794-C21B-9D48-BD76-B4443364A2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3" name="Rectángulo 12">
              <a:extLst>
                <a:ext uri="{FF2B5EF4-FFF2-40B4-BE49-F238E27FC236}">
                  <a16:creationId xmlns:a16="http://schemas.microsoft.com/office/drawing/2014/main" id="{78B9F75E-B9CE-7F4D-B7E1-832F8BFBB610}"/>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27255886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85AEB4B-1C68-47F1-B39F-81A00A2F8F77}"/>
              </a:ext>
            </a:extLst>
          </p:cNvPr>
          <p:cNvSpPr txBox="1"/>
          <p:nvPr/>
        </p:nvSpPr>
        <p:spPr>
          <a:xfrm>
            <a:off x="239395" y="865962"/>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Dispositivos finales</a:t>
            </a:r>
          </a:p>
        </p:txBody>
      </p:sp>
      <p:cxnSp>
        <p:nvCxnSpPr>
          <p:cNvPr id="4" name="Conector recto 3">
            <a:extLst>
              <a:ext uri="{FF2B5EF4-FFF2-40B4-BE49-F238E27FC236}">
                <a16:creationId xmlns:a16="http://schemas.microsoft.com/office/drawing/2014/main" id="{4E192BE7-3078-4535-B3B0-828CCD20EE26}"/>
              </a:ext>
            </a:extLst>
          </p:cNvPr>
          <p:cNvCxnSpPr/>
          <p:nvPr/>
        </p:nvCxnSpPr>
        <p:spPr>
          <a:xfrm>
            <a:off x="8389" y="1314748"/>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CuadroTexto 5">
            <a:extLst>
              <a:ext uri="{FF2B5EF4-FFF2-40B4-BE49-F238E27FC236}">
                <a16:creationId xmlns:a16="http://schemas.microsoft.com/office/drawing/2014/main" id="{C3629EC2-8D30-4202-8092-45659C929BA8}"/>
              </a:ext>
            </a:extLst>
          </p:cNvPr>
          <p:cNvSpPr txBox="1"/>
          <p:nvPr/>
        </p:nvSpPr>
        <p:spPr>
          <a:xfrm>
            <a:off x="356841" y="1615888"/>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Tarjeta de Red</a:t>
            </a:r>
          </a:p>
        </p:txBody>
      </p:sp>
      <p:cxnSp>
        <p:nvCxnSpPr>
          <p:cNvPr id="7" name="Conector recto 6">
            <a:extLst>
              <a:ext uri="{FF2B5EF4-FFF2-40B4-BE49-F238E27FC236}">
                <a16:creationId xmlns:a16="http://schemas.microsoft.com/office/drawing/2014/main" id="{2F380998-20DD-4649-89DC-BE31024623E5}"/>
              </a:ext>
            </a:extLst>
          </p:cNvPr>
          <p:cNvCxnSpPr/>
          <p:nvPr/>
        </p:nvCxnSpPr>
        <p:spPr>
          <a:xfrm>
            <a:off x="125835" y="2064674"/>
            <a:ext cx="246888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7FBDB803-B677-4C7C-8711-7058858675A4}"/>
              </a:ext>
            </a:extLst>
          </p:cNvPr>
          <p:cNvSpPr/>
          <p:nvPr/>
        </p:nvSpPr>
        <p:spPr>
          <a:xfrm>
            <a:off x="311302" y="2274297"/>
            <a:ext cx="6626882" cy="4093428"/>
          </a:xfrm>
          <a:prstGeom prst="rect">
            <a:avLst/>
          </a:prstGeom>
        </p:spPr>
        <p:txBody>
          <a:bodyPr wrap="square">
            <a:spAutoFit/>
          </a:bodyPr>
          <a:lstStyle/>
          <a:p>
            <a:pPr marL="171450" indent="-171450"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La tarjeta de red (NIC) conecta físicamente el dispositivo final a la red. Utilizan un identificador único: MAC, que es una dirección física de red.</a:t>
            </a:r>
          </a:p>
          <a:p>
            <a:pPr marL="171450" indent="-171450" algn="just">
              <a:buFont typeface="Wingdings" panose="05000000000000000000" pitchFamily="2" charset="2"/>
              <a:buChar char="Ü"/>
            </a:pPr>
            <a:endParaRPr lang="es-MX" sz="2000"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Debido a que todos los accesos a red se realizan a través de ella, se debe utilizar una tarjeta rápida para tener comunicaciones fluidas.</a:t>
            </a:r>
          </a:p>
          <a:p>
            <a:pPr marL="171450" indent="-171450" algn="just">
              <a:buFont typeface="Wingdings" panose="05000000000000000000" pitchFamily="2" charset="2"/>
              <a:buChar char="Ü"/>
            </a:pPr>
            <a:endParaRPr lang="es-MX" sz="2000"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Actualmente ya existen tarjetas USB, las cuales podemos conectar como cualquier dispositivo USB.</a:t>
            </a:r>
          </a:p>
          <a:p>
            <a:pPr marL="171450" indent="-171450" algn="just">
              <a:buFont typeface="Wingdings" panose="05000000000000000000" pitchFamily="2" charset="2"/>
              <a:buChar char="Ü"/>
            </a:pPr>
            <a:endParaRPr lang="es-MX" sz="2000"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Existen tarjetas de red Ethernet, WiFi o coaxiales, aunque estas ultimas ya son obsoletas.</a:t>
            </a:r>
          </a:p>
        </p:txBody>
      </p:sp>
      <p:grpSp>
        <p:nvGrpSpPr>
          <p:cNvPr id="9" name="Grupo 8">
            <a:extLst>
              <a:ext uri="{FF2B5EF4-FFF2-40B4-BE49-F238E27FC236}">
                <a16:creationId xmlns:a16="http://schemas.microsoft.com/office/drawing/2014/main" id="{59489597-C454-48A2-BA39-C475FC364829}"/>
              </a:ext>
            </a:extLst>
          </p:cNvPr>
          <p:cNvGrpSpPr/>
          <p:nvPr/>
        </p:nvGrpSpPr>
        <p:grpSpPr>
          <a:xfrm>
            <a:off x="7356638" y="2710360"/>
            <a:ext cx="4386864" cy="2727062"/>
            <a:chOff x="6752657" y="378297"/>
            <a:chExt cx="3958412" cy="2460718"/>
          </a:xfrm>
        </p:grpSpPr>
        <p:pic>
          <p:nvPicPr>
            <p:cNvPr id="10" name="Imagen 9">
              <a:extLst>
                <a:ext uri="{FF2B5EF4-FFF2-40B4-BE49-F238E27FC236}">
                  <a16:creationId xmlns:a16="http://schemas.microsoft.com/office/drawing/2014/main" id="{6198065E-BC13-4169-8007-FEBF8E9A6B9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52657" y="378297"/>
              <a:ext cx="1975235" cy="1229104"/>
            </a:xfrm>
            <a:prstGeom prst="rect">
              <a:avLst/>
            </a:prstGeom>
            <a:ln w="63500" cmpd="tri">
              <a:solidFill>
                <a:schemeClr val="accent4"/>
              </a:solidFill>
            </a:ln>
          </p:spPr>
        </p:pic>
        <p:pic>
          <p:nvPicPr>
            <p:cNvPr id="11" name="Imagen 10">
              <a:extLst>
                <a:ext uri="{FF2B5EF4-FFF2-40B4-BE49-F238E27FC236}">
                  <a16:creationId xmlns:a16="http://schemas.microsoft.com/office/drawing/2014/main" id="{62C314F1-6243-4714-8972-62E04920092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735834" y="378297"/>
              <a:ext cx="1975235" cy="1229104"/>
            </a:xfrm>
            <a:prstGeom prst="rect">
              <a:avLst/>
            </a:prstGeom>
            <a:ln w="63500" cmpd="tri">
              <a:solidFill>
                <a:schemeClr val="accent4"/>
              </a:solidFill>
            </a:ln>
          </p:spPr>
        </p:pic>
        <p:pic>
          <p:nvPicPr>
            <p:cNvPr id="12" name="Imagen 11">
              <a:extLst>
                <a:ext uri="{FF2B5EF4-FFF2-40B4-BE49-F238E27FC236}">
                  <a16:creationId xmlns:a16="http://schemas.microsoft.com/office/drawing/2014/main" id="{29758340-2AFA-4B13-A077-36CD5FCE364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760599" y="1607401"/>
              <a:ext cx="1975235" cy="1231614"/>
            </a:xfrm>
            <a:prstGeom prst="rect">
              <a:avLst/>
            </a:prstGeom>
            <a:ln w="63500" cmpd="tri">
              <a:solidFill>
                <a:schemeClr val="accent4"/>
              </a:solidFill>
            </a:ln>
          </p:spPr>
        </p:pic>
        <p:pic>
          <p:nvPicPr>
            <p:cNvPr id="13" name="Imagen 12">
              <a:extLst>
                <a:ext uri="{FF2B5EF4-FFF2-40B4-BE49-F238E27FC236}">
                  <a16:creationId xmlns:a16="http://schemas.microsoft.com/office/drawing/2014/main" id="{A04B0761-0375-43A1-96AB-506E728E754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727892" y="1608656"/>
              <a:ext cx="1975235" cy="1229104"/>
            </a:xfrm>
            <a:prstGeom prst="rect">
              <a:avLst/>
            </a:prstGeom>
            <a:ln w="63500" cmpd="tri">
              <a:solidFill>
                <a:schemeClr val="accent4"/>
              </a:solidFill>
            </a:ln>
          </p:spPr>
        </p:pic>
      </p:grpSp>
      <p:sp>
        <p:nvSpPr>
          <p:cNvPr id="2" name="Marcador de número de diapositiva 1">
            <a:extLst>
              <a:ext uri="{FF2B5EF4-FFF2-40B4-BE49-F238E27FC236}">
                <a16:creationId xmlns:a16="http://schemas.microsoft.com/office/drawing/2014/main" id="{E0F3F36D-A40F-45FF-AC19-5BD6D590CE45}"/>
              </a:ext>
            </a:extLst>
          </p:cNvPr>
          <p:cNvSpPr>
            <a:spLocks noGrp="1"/>
          </p:cNvSpPr>
          <p:nvPr>
            <p:ph type="sldNum" sz="quarter" idx="12"/>
          </p:nvPr>
        </p:nvSpPr>
        <p:spPr/>
        <p:txBody>
          <a:bodyPr/>
          <a:lstStyle/>
          <a:p>
            <a:fld id="{49042BF9-C8AA-4BF5-90A6-F745506A1DB5}" type="slidenum">
              <a:rPr lang="es-MX" smtClean="0"/>
              <a:t>19</a:t>
            </a:fld>
            <a:endParaRPr lang="es-MX"/>
          </a:p>
        </p:txBody>
      </p:sp>
      <p:sp>
        <p:nvSpPr>
          <p:cNvPr id="14" name="Marcador de pie de página 13"/>
          <p:cNvSpPr>
            <a:spLocks noGrp="1"/>
          </p:cNvSpPr>
          <p:nvPr>
            <p:ph type="ftr" sz="quarter" idx="11"/>
          </p:nvPr>
        </p:nvSpPr>
        <p:spPr/>
        <p:txBody>
          <a:bodyPr/>
          <a:lstStyle/>
          <a:p>
            <a:r>
              <a:rPr lang="es-MX"/>
              <a:t>Dr. en A. Juan Carlos Montes de Oca López</a:t>
            </a:r>
          </a:p>
        </p:txBody>
      </p:sp>
      <p:grpSp>
        <p:nvGrpSpPr>
          <p:cNvPr id="15" name="Grupo 14">
            <a:extLst>
              <a:ext uri="{FF2B5EF4-FFF2-40B4-BE49-F238E27FC236}">
                <a16:creationId xmlns:a16="http://schemas.microsoft.com/office/drawing/2014/main" id="{8B7D13B5-2DE9-B245-8FAD-213CD3D5AA28}"/>
              </a:ext>
            </a:extLst>
          </p:cNvPr>
          <p:cNvGrpSpPr/>
          <p:nvPr/>
        </p:nvGrpSpPr>
        <p:grpSpPr>
          <a:xfrm>
            <a:off x="7941346" y="84873"/>
            <a:ext cx="4081707" cy="787400"/>
            <a:chOff x="6719938" y="-12262"/>
            <a:chExt cx="4081707" cy="787400"/>
          </a:xfrm>
        </p:grpSpPr>
        <p:pic>
          <p:nvPicPr>
            <p:cNvPr id="16" name="Imagen 15" descr="Sin título-2.png">
              <a:extLst>
                <a:ext uri="{FF2B5EF4-FFF2-40B4-BE49-F238E27FC236}">
                  <a16:creationId xmlns:a16="http://schemas.microsoft.com/office/drawing/2014/main" id="{C2F3F5D6-21D2-254D-8DDC-31BC260734C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7" name="Rectángulo 16">
              <a:extLst>
                <a:ext uri="{FF2B5EF4-FFF2-40B4-BE49-F238E27FC236}">
                  <a16:creationId xmlns:a16="http://schemas.microsoft.com/office/drawing/2014/main" id="{A8426719-D459-F148-8A1E-B3F644B95D8B}"/>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1506114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43203B4-2663-44AB-A0E5-0BE2B78BCE26}"/>
              </a:ext>
            </a:extLst>
          </p:cNvPr>
          <p:cNvSpPr txBox="1"/>
          <p:nvPr/>
        </p:nvSpPr>
        <p:spPr>
          <a:xfrm>
            <a:off x="344720" y="1042835"/>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Guión explicativo</a:t>
            </a:r>
          </a:p>
        </p:txBody>
      </p:sp>
      <p:cxnSp>
        <p:nvCxnSpPr>
          <p:cNvPr id="4" name="Conector recto 3">
            <a:extLst>
              <a:ext uri="{FF2B5EF4-FFF2-40B4-BE49-F238E27FC236}">
                <a16:creationId xmlns:a16="http://schemas.microsoft.com/office/drawing/2014/main" id="{3F485B89-DD9F-495B-8921-A00D0F6AA4D0}"/>
              </a:ext>
            </a:extLst>
          </p:cNvPr>
          <p:cNvCxnSpPr/>
          <p:nvPr/>
        </p:nvCxnSpPr>
        <p:spPr>
          <a:xfrm>
            <a:off x="0" y="1489111"/>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Rectángulo 5">
            <a:extLst>
              <a:ext uri="{FF2B5EF4-FFF2-40B4-BE49-F238E27FC236}">
                <a16:creationId xmlns:a16="http://schemas.microsoft.com/office/drawing/2014/main" id="{BFAB2184-C66D-47DC-A710-ADAEAF75FBBD}"/>
              </a:ext>
            </a:extLst>
          </p:cNvPr>
          <p:cNvSpPr/>
          <p:nvPr/>
        </p:nvSpPr>
        <p:spPr>
          <a:xfrm>
            <a:off x="319828" y="1706820"/>
            <a:ext cx="11190854" cy="4708981"/>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El presente material tiene como finalidad introducir al lector en el ámbito de las comunicaciones y redes computacionales, constituyendo el fundamento para la implementación y administración de los sistemas de comunicación en una organización.</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Se abordan los conceptos fundamentales de las redes, desde el concepto, los principales elementos, dispositivos, medios de transmisión y protocolos que utilizamos en las redes. Además, se describen las características, diferencias y usos que tienen las redes LAN y WAN. Dichas redes surgen de la clasificación general cuyo criterio es el alcance o extensión geográfica que ocupan. La Red de Area Local (LAN) es la más utilizada ya que se tiene en hogares, café internet, edificios y pequeñas empresas situadas físicamente en espacios no tan extensos; por su parte, las redes de Área Amplia (WAN) hacen referencia a extensiones geográficas que incluso pueden llegar a ser mundiales.</a:t>
            </a:r>
          </a:p>
          <a:p>
            <a:pPr algn="just"/>
            <a:endParaRPr lang="es-MX" sz="2000" dirty="0">
              <a:latin typeface="Arial" panose="020B0604020202020204" pitchFamily="34" charset="0"/>
              <a:cs typeface="Arial" panose="020B0604020202020204" pitchFamily="34" charset="0"/>
            </a:endParaRPr>
          </a:p>
          <a:p>
            <a:pPr algn="just"/>
            <a:r>
              <a:rPr lang="es-MX" sz="2000" dirty="0">
                <a:latin typeface="Arial" panose="020B0604020202020204" pitchFamily="34" charset="0"/>
                <a:cs typeface="Arial" panose="020B0604020202020204" pitchFamily="34" charset="0"/>
              </a:rPr>
              <a:t>Este material presenta las diferentes clasificaciones de las redes. Se recomienda que junto con el docente, los estudiantes consulten las fuentes de información.</a:t>
            </a:r>
          </a:p>
        </p:txBody>
      </p:sp>
      <p:sp>
        <p:nvSpPr>
          <p:cNvPr id="2" name="Marcador de número de diapositiva 1">
            <a:extLst>
              <a:ext uri="{FF2B5EF4-FFF2-40B4-BE49-F238E27FC236}">
                <a16:creationId xmlns:a16="http://schemas.microsoft.com/office/drawing/2014/main" id="{C747DF99-CDB1-4E6D-A3AE-7C5015450F65}"/>
              </a:ext>
            </a:extLst>
          </p:cNvPr>
          <p:cNvSpPr>
            <a:spLocks noGrp="1"/>
          </p:cNvSpPr>
          <p:nvPr>
            <p:ph type="sldNum" sz="quarter" idx="12"/>
          </p:nvPr>
        </p:nvSpPr>
        <p:spPr/>
        <p:txBody>
          <a:bodyPr/>
          <a:lstStyle/>
          <a:p>
            <a:fld id="{49042BF9-C8AA-4BF5-90A6-F745506A1DB5}" type="slidenum">
              <a:rPr lang="es-MX" smtClean="0"/>
              <a:t>2</a:t>
            </a:fld>
            <a:endParaRPr lang="es-MX" dirty="0"/>
          </a:p>
        </p:txBody>
      </p:sp>
      <p:sp>
        <p:nvSpPr>
          <p:cNvPr id="8" name="Marcador de pie de página 7"/>
          <p:cNvSpPr>
            <a:spLocks noGrp="1"/>
          </p:cNvSpPr>
          <p:nvPr>
            <p:ph type="ftr" sz="quarter" idx="11"/>
          </p:nvPr>
        </p:nvSpPr>
        <p:spPr/>
        <p:txBody>
          <a:bodyPr/>
          <a:lstStyle/>
          <a:p>
            <a:r>
              <a:rPr lang="es-MX" dirty="0"/>
              <a:t>Dr. en A. Juan Carlos Montes de Oca López</a:t>
            </a:r>
          </a:p>
        </p:txBody>
      </p:sp>
      <p:grpSp>
        <p:nvGrpSpPr>
          <p:cNvPr id="13" name="Grupo 12">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14" name="Imagen 13" descr="Sin título-2.png">
              <a:extLst>
                <a:ext uri="{FF2B5EF4-FFF2-40B4-BE49-F238E27FC236}">
                  <a16:creationId xmlns:a16="http://schemas.microsoft.com/office/drawing/2014/main" id="{7EFA5F83-A898-6644-92B9-48BF300009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5" name="Rectángulo 14">
              <a:extLst>
                <a:ext uri="{FF2B5EF4-FFF2-40B4-BE49-F238E27FC236}">
                  <a16:creationId xmlns:a16="http://schemas.microsoft.com/office/drawing/2014/main" id="{2942EB2D-7A0F-2B46-A93B-BF478E173B15}"/>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27850535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91427E7-9314-43EA-BB08-868E6EC5ADF2}"/>
              </a:ext>
            </a:extLst>
          </p:cNvPr>
          <p:cNvSpPr txBox="1"/>
          <p:nvPr/>
        </p:nvSpPr>
        <p:spPr>
          <a:xfrm>
            <a:off x="239395" y="1265202"/>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Dispositivos intermedios de red</a:t>
            </a:r>
          </a:p>
        </p:txBody>
      </p:sp>
      <p:cxnSp>
        <p:nvCxnSpPr>
          <p:cNvPr id="4" name="Conector recto 3">
            <a:extLst>
              <a:ext uri="{FF2B5EF4-FFF2-40B4-BE49-F238E27FC236}">
                <a16:creationId xmlns:a16="http://schemas.microsoft.com/office/drawing/2014/main" id="{BFF81DB1-B346-419E-B4BA-873A630C7B27}"/>
              </a:ext>
            </a:extLst>
          </p:cNvPr>
          <p:cNvCxnSpPr/>
          <p:nvPr/>
        </p:nvCxnSpPr>
        <p:spPr>
          <a:xfrm>
            <a:off x="8389" y="1713988"/>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Rectángulo 5">
            <a:extLst>
              <a:ext uri="{FF2B5EF4-FFF2-40B4-BE49-F238E27FC236}">
                <a16:creationId xmlns:a16="http://schemas.microsoft.com/office/drawing/2014/main" id="{46D58ED7-00FD-4E63-A0A4-4A9D627D8359}"/>
              </a:ext>
            </a:extLst>
          </p:cNvPr>
          <p:cNvSpPr/>
          <p:nvPr/>
        </p:nvSpPr>
        <p:spPr>
          <a:xfrm>
            <a:off x="876689" y="1950938"/>
            <a:ext cx="9588616" cy="4154984"/>
          </a:xfrm>
          <a:prstGeom prst="rect">
            <a:avLst/>
          </a:prstGeom>
        </p:spPr>
        <p:txBody>
          <a:bodyPr wrap="square">
            <a:spAutoFit/>
          </a:bodyPr>
          <a:lstStyle/>
          <a:p>
            <a:pPr marL="342900" indent="-342900" algn="just">
              <a:buFont typeface="Arial" panose="020B0604020202020204" pitchFamily="34" charset="0"/>
              <a:buChar char="•"/>
            </a:pPr>
            <a:r>
              <a:rPr lang="es-MX" sz="2400" dirty="0">
                <a:latin typeface="Arial" panose="020B0604020202020204" pitchFamily="34" charset="0"/>
                <a:cs typeface="Arial" panose="020B0604020202020204" pitchFamily="34" charset="0"/>
              </a:rPr>
              <a:t>Es un aparato que permite </a:t>
            </a:r>
            <a:r>
              <a:rPr lang="es-MX" sz="2400" b="1" dirty="0">
                <a:latin typeface="Arial" panose="020B0604020202020204" pitchFamily="34" charset="0"/>
                <a:cs typeface="Arial" panose="020B0604020202020204" pitchFamily="34" charset="0"/>
              </a:rPr>
              <a:t>conectar dispositivos finales </a:t>
            </a:r>
            <a:r>
              <a:rPr lang="es-MX" sz="2400" dirty="0">
                <a:latin typeface="Arial" panose="020B0604020202020204" pitchFamily="34" charset="0"/>
                <a:cs typeface="Arial" panose="020B0604020202020204" pitchFamily="34" charset="0"/>
              </a:rPr>
              <a:t>a una red y/o conectar redes entre ellas.</a:t>
            </a:r>
          </a:p>
          <a:p>
            <a:pPr marL="342900" indent="-342900" algn="just">
              <a:buFont typeface="Arial" panose="020B0604020202020204" pitchFamily="34" charset="0"/>
              <a:buChar char="•"/>
            </a:pPr>
            <a:endParaRPr lang="es-MX" sz="2400"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MX" sz="2400" dirty="0">
                <a:latin typeface="Arial" panose="020B0604020202020204" pitchFamily="34" charset="0"/>
                <a:cs typeface="Arial" panose="020B0604020202020204" pitchFamily="34" charset="0"/>
              </a:rPr>
              <a:t>Realizan </a:t>
            </a:r>
            <a:r>
              <a:rPr lang="es-MX" sz="2400" b="1" dirty="0">
                <a:latin typeface="Arial" panose="020B0604020202020204" pitchFamily="34" charset="0"/>
                <a:cs typeface="Arial" panose="020B0604020202020204" pitchFamily="34" charset="0"/>
              </a:rPr>
              <a:t>funciones específicas </a:t>
            </a:r>
            <a:r>
              <a:rPr lang="es-MX" sz="2400" dirty="0">
                <a:latin typeface="Arial" panose="020B0604020202020204" pitchFamily="34" charset="0"/>
                <a:cs typeface="Arial" panose="020B0604020202020204" pitchFamily="34" charset="0"/>
              </a:rPr>
              <a:t>sobre la red, por ejemplo: enrutamiento lógico y/o físico, multiplexación y demultiplexación de la red, permitir la escalabilidad de la red, mejorar el rendimiento, segmentar la red e incluso se encargan de la seguridad.</a:t>
            </a:r>
          </a:p>
          <a:p>
            <a:pPr marL="342900" indent="-342900" algn="just">
              <a:buFont typeface="Arial" panose="020B0604020202020204" pitchFamily="34" charset="0"/>
              <a:buChar char="•"/>
            </a:pPr>
            <a:endParaRPr lang="es-MX" sz="2400"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MX" sz="2400" dirty="0">
                <a:latin typeface="Arial" panose="020B0604020202020204" pitchFamily="34" charset="0"/>
                <a:cs typeface="Arial" panose="020B0604020202020204" pitchFamily="34" charset="0"/>
              </a:rPr>
              <a:t>Nos permiten </a:t>
            </a:r>
            <a:r>
              <a:rPr lang="es-MX" sz="2400" b="1" dirty="0">
                <a:latin typeface="Arial" panose="020B0604020202020204" pitchFamily="34" charset="0"/>
                <a:cs typeface="Arial" panose="020B0604020202020204" pitchFamily="34" charset="0"/>
              </a:rPr>
              <a:t>detectar problemas </a:t>
            </a:r>
            <a:r>
              <a:rPr lang="es-MX" sz="2400" dirty="0">
                <a:latin typeface="Arial" panose="020B0604020202020204" pitchFamily="34" charset="0"/>
                <a:cs typeface="Arial" panose="020B0604020202020204" pitchFamily="34" charset="0"/>
              </a:rPr>
              <a:t>en la red fácilmente, permitiendo su administración y configuración.</a:t>
            </a:r>
            <a:endParaRPr lang="es-MX" sz="2000" dirty="0">
              <a:latin typeface="Arial" panose="020B0604020202020204" pitchFamily="34" charset="0"/>
              <a:cs typeface="Arial" panose="020B0604020202020204" pitchFamily="34" charset="0"/>
            </a:endParaRPr>
          </a:p>
        </p:txBody>
      </p:sp>
      <p:sp>
        <p:nvSpPr>
          <p:cNvPr id="2" name="Marcador de número de diapositiva 1">
            <a:extLst>
              <a:ext uri="{FF2B5EF4-FFF2-40B4-BE49-F238E27FC236}">
                <a16:creationId xmlns:a16="http://schemas.microsoft.com/office/drawing/2014/main" id="{574D9ADE-F289-4EEF-B982-B6C962A52272}"/>
              </a:ext>
            </a:extLst>
          </p:cNvPr>
          <p:cNvSpPr>
            <a:spLocks noGrp="1"/>
          </p:cNvSpPr>
          <p:nvPr>
            <p:ph type="sldNum" sz="quarter" idx="12"/>
          </p:nvPr>
        </p:nvSpPr>
        <p:spPr/>
        <p:txBody>
          <a:bodyPr/>
          <a:lstStyle/>
          <a:p>
            <a:fld id="{49042BF9-C8AA-4BF5-90A6-F745506A1DB5}" type="slidenum">
              <a:rPr lang="es-MX" smtClean="0"/>
              <a:t>20</a:t>
            </a:fld>
            <a:endParaRPr lang="es-MX"/>
          </a:p>
        </p:txBody>
      </p:sp>
      <p:sp>
        <p:nvSpPr>
          <p:cNvPr id="7" name="Marcador de pie de página 6"/>
          <p:cNvSpPr>
            <a:spLocks noGrp="1"/>
          </p:cNvSpPr>
          <p:nvPr>
            <p:ph type="ftr" sz="quarter" idx="11"/>
          </p:nvPr>
        </p:nvSpPr>
        <p:spPr/>
        <p:txBody>
          <a:bodyPr/>
          <a:lstStyle/>
          <a:p>
            <a:r>
              <a:rPr lang="es-MX"/>
              <a:t>Dr. en A. Juan Carlos Montes de Oca López</a:t>
            </a:r>
          </a:p>
        </p:txBody>
      </p:sp>
      <p:grpSp>
        <p:nvGrpSpPr>
          <p:cNvPr id="8" name="Grupo 7">
            <a:extLst>
              <a:ext uri="{FF2B5EF4-FFF2-40B4-BE49-F238E27FC236}">
                <a16:creationId xmlns:a16="http://schemas.microsoft.com/office/drawing/2014/main" id="{E2D89953-239F-F440-B5BD-0CB6217344F4}"/>
              </a:ext>
            </a:extLst>
          </p:cNvPr>
          <p:cNvGrpSpPr/>
          <p:nvPr/>
        </p:nvGrpSpPr>
        <p:grpSpPr>
          <a:xfrm>
            <a:off x="7941346" y="84873"/>
            <a:ext cx="4081707" cy="787400"/>
            <a:chOff x="6719938" y="-12262"/>
            <a:chExt cx="4081707" cy="787400"/>
          </a:xfrm>
        </p:grpSpPr>
        <p:pic>
          <p:nvPicPr>
            <p:cNvPr id="9" name="Imagen 8" descr="Sin título-2.png">
              <a:extLst>
                <a:ext uri="{FF2B5EF4-FFF2-40B4-BE49-F238E27FC236}">
                  <a16:creationId xmlns:a16="http://schemas.microsoft.com/office/drawing/2014/main" id="{44E68AD3-CE85-6B49-8DA8-6C8F44E2D8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5B6C9099-BDB2-0C49-B8FA-7178ADDC30CE}"/>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21768608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7EAAEF0-30A3-4E4A-9B93-B17ECEED5D96}"/>
              </a:ext>
            </a:extLst>
          </p:cNvPr>
          <p:cNvSpPr txBox="1"/>
          <p:nvPr/>
        </p:nvSpPr>
        <p:spPr>
          <a:xfrm>
            <a:off x="239395" y="1020505"/>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Dispositivos intermedios de red</a:t>
            </a:r>
          </a:p>
        </p:txBody>
      </p:sp>
      <p:cxnSp>
        <p:nvCxnSpPr>
          <p:cNvPr id="4" name="Conector recto 3">
            <a:extLst>
              <a:ext uri="{FF2B5EF4-FFF2-40B4-BE49-F238E27FC236}">
                <a16:creationId xmlns:a16="http://schemas.microsoft.com/office/drawing/2014/main" id="{3118B77D-DF85-4CC7-9C37-A0EC8C1F2521}"/>
              </a:ext>
            </a:extLst>
          </p:cNvPr>
          <p:cNvCxnSpPr/>
          <p:nvPr/>
        </p:nvCxnSpPr>
        <p:spPr>
          <a:xfrm>
            <a:off x="8389" y="1469291"/>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CuadroTexto 5">
            <a:extLst>
              <a:ext uri="{FF2B5EF4-FFF2-40B4-BE49-F238E27FC236}">
                <a16:creationId xmlns:a16="http://schemas.microsoft.com/office/drawing/2014/main" id="{D68A0320-C0B3-4D2E-A879-E67A85C49AF4}"/>
              </a:ext>
            </a:extLst>
          </p:cNvPr>
          <p:cNvSpPr txBox="1"/>
          <p:nvPr/>
        </p:nvSpPr>
        <p:spPr>
          <a:xfrm>
            <a:off x="239395" y="1781126"/>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Repetidor</a:t>
            </a:r>
          </a:p>
        </p:txBody>
      </p:sp>
      <p:cxnSp>
        <p:nvCxnSpPr>
          <p:cNvPr id="7" name="Conector recto 6">
            <a:extLst>
              <a:ext uri="{FF2B5EF4-FFF2-40B4-BE49-F238E27FC236}">
                <a16:creationId xmlns:a16="http://schemas.microsoft.com/office/drawing/2014/main" id="{3EFCA9B7-DFFA-4962-A793-2C94B2DC901B}"/>
              </a:ext>
            </a:extLst>
          </p:cNvPr>
          <p:cNvCxnSpPr/>
          <p:nvPr/>
        </p:nvCxnSpPr>
        <p:spPr>
          <a:xfrm>
            <a:off x="8389" y="2229912"/>
            <a:ext cx="192024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6D2F6B89-7660-43D3-B1CF-533409F8FCCE}"/>
              </a:ext>
            </a:extLst>
          </p:cNvPr>
          <p:cNvSpPr/>
          <p:nvPr/>
        </p:nvSpPr>
        <p:spPr>
          <a:xfrm>
            <a:off x="239395" y="3386578"/>
            <a:ext cx="10604617" cy="3170099"/>
          </a:xfrm>
          <a:prstGeom prst="rect">
            <a:avLst/>
          </a:prstGeom>
        </p:spPr>
        <p:txBody>
          <a:bodyPr wrap="square">
            <a:spAutoFit/>
          </a:bodyPr>
          <a:lstStyle/>
          <a:p>
            <a:pPr marL="171450" indent="-171450"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Trabaja en la Capa Física el Modelo OSI.</a:t>
            </a:r>
          </a:p>
          <a:p>
            <a:pPr marL="171450" indent="-171450" algn="just">
              <a:buFont typeface="Wingdings" panose="05000000000000000000" pitchFamily="2" charset="2"/>
              <a:buChar char="Ü"/>
            </a:pPr>
            <a:endParaRPr lang="es-MX" sz="2000"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Su función principal es aumentar el alcance de la red ampliando y limpiando la señal.</a:t>
            </a:r>
          </a:p>
          <a:p>
            <a:pPr marL="171450" indent="-171450" algn="just">
              <a:buFont typeface="Wingdings" panose="05000000000000000000" pitchFamily="2" charset="2"/>
              <a:buChar char="Ü"/>
            </a:pPr>
            <a:endParaRPr lang="es-MX" sz="2000"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Agregar un nodo más a la red implica que la señal que viaja por esta se atenúa (</a:t>
            </a:r>
            <a:r>
              <a:rPr lang="es-MX" sz="2000" i="1" dirty="0">
                <a:latin typeface="Arial" panose="020B0604020202020204" pitchFamily="34" charset="0"/>
                <a:cs typeface="Arial" panose="020B0604020202020204" pitchFamily="34" charset="0"/>
              </a:rPr>
              <a:t>pierde potencia</a:t>
            </a:r>
            <a:r>
              <a:rPr lang="es-MX" sz="2000" dirty="0">
                <a:latin typeface="Arial" panose="020B0604020202020204" pitchFamily="34" charset="0"/>
                <a:cs typeface="Arial" panose="020B0604020202020204" pitchFamily="34" charset="0"/>
              </a:rPr>
              <a:t>), entonces el repetidor amplía la señal y permite más nodos por red.</a:t>
            </a:r>
          </a:p>
          <a:p>
            <a:pPr marL="171450" indent="-171450" algn="just">
              <a:buFont typeface="Wingdings" panose="05000000000000000000" pitchFamily="2" charset="2"/>
              <a:buChar char="Ü"/>
            </a:pPr>
            <a:endParaRPr lang="es-MX" sz="2000"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No realizan filtrado de paquetes ni direccionamiento.</a:t>
            </a:r>
          </a:p>
          <a:p>
            <a:pPr marL="171450" indent="-171450" algn="just">
              <a:buFont typeface="Wingdings" panose="05000000000000000000" pitchFamily="2" charset="2"/>
              <a:buChar char="Ü"/>
            </a:pPr>
            <a:endParaRPr lang="es-MX" sz="2000"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Solo trabajan con señales eléctricas.</a:t>
            </a:r>
          </a:p>
        </p:txBody>
      </p:sp>
      <p:sp>
        <p:nvSpPr>
          <p:cNvPr id="2" name="Marcador de número de diapositiva 1">
            <a:extLst>
              <a:ext uri="{FF2B5EF4-FFF2-40B4-BE49-F238E27FC236}">
                <a16:creationId xmlns:a16="http://schemas.microsoft.com/office/drawing/2014/main" id="{04D8408E-AEA4-4D89-A4CE-A7306E68A0E9}"/>
              </a:ext>
            </a:extLst>
          </p:cNvPr>
          <p:cNvSpPr>
            <a:spLocks noGrp="1"/>
          </p:cNvSpPr>
          <p:nvPr>
            <p:ph type="sldNum" sz="quarter" idx="12"/>
          </p:nvPr>
        </p:nvSpPr>
        <p:spPr/>
        <p:txBody>
          <a:bodyPr/>
          <a:lstStyle/>
          <a:p>
            <a:fld id="{49042BF9-C8AA-4BF5-90A6-F745506A1DB5}" type="slidenum">
              <a:rPr lang="es-MX" smtClean="0"/>
              <a:t>21</a:t>
            </a:fld>
            <a:endParaRPr lang="es-MX"/>
          </a:p>
        </p:txBody>
      </p:sp>
      <p:sp>
        <p:nvSpPr>
          <p:cNvPr id="10" name="Marcador de pie de página 9"/>
          <p:cNvSpPr>
            <a:spLocks noGrp="1"/>
          </p:cNvSpPr>
          <p:nvPr>
            <p:ph type="ftr" sz="quarter" idx="11"/>
          </p:nvPr>
        </p:nvSpPr>
        <p:spPr/>
        <p:txBody>
          <a:bodyPr/>
          <a:lstStyle/>
          <a:p>
            <a:r>
              <a:rPr lang="es-MX"/>
              <a:t>Dr. en A. Juan Carlos Montes de Oca López</a:t>
            </a:r>
          </a:p>
        </p:txBody>
      </p:sp>
      <p:pic>
        <p:nvPicPr>
          <p:cNvPr id="9218" name="Picture 2" descr="Resultado de imagen para repetidor etherne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5141" y="1623570"/>
            <a:ext cx="6524625" cy="1714500"/>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upo 10">
            <a:extLst>
              <a:ext uri="{FF2B5EF4-FFF2-40B4-BE49-F238E27FC236}">
                <a16:creationId xmlns:a16="http://schemas.microsoft.com/office/drawing/2014/main" id="{935BC7D5-D1F2-6D4E-A8AE-F6C2EEF29BA1}"/>
              </a:ext>
            </a:extLst>
          </p:cNvPr>
          <p:cNvGrpSpPr/>
          <p:nvPr/>
        </p:nvGrpSpPr>
        <p:grpSpPr>
          <a:xfrm>
            <a:off x="7941346" y="84873"/>
            <a:ext cx="4081707" cy="787400"/>
            <a:chOff x="6719938" y="-12262"/>
            <a:chExt cx="4081707" cy="787400"/>
          </a:xfrm>
        </p:grpSpPr>
        <p:pic>
          <p:nvPicPr>
            <p:cNvPr id="12" name="Imagen 11" descr="Sin título-2.png">
              <a:extLst>
                <a:ext uri="{FF2B5EF4-FFF2-40B4-BE49-F238E27FC236}">
                  <a16:creationId xmlns:a16="http://schemas.microsoft.com/office/drawing/2014/main" id="{86AC81CD-D5CE-2344-9527-B928B560CC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3" name="Rectángulo 12">
              <a:extLst>
                <a:ext uri="{FF2B5EF4-FFF2-40B4-BE49-F238E27FC236}">
                  <a16:creationId xmlns:a16="http://schemas.microsoft.com/office/drawing/2014/main" id="{E8D6ED4E-9FDA-744D-BFCE-90AA8F690988}"/>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23345919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32B1A271-FF78-4CEA-BC0B-24DA07400E1B}"/>
              </a:ext>
            </a:extLst>
          </p:cNvPr>
          <p:cNvSpPr txBox="1"/>
          <p:nvPr/>
        </p:nvSpPr>
        <p:spPr>
          <a:xfrm>
            <a:off x="239395" y="1482957"/>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Hubs</a:t>
            </a:r>
          </a:p>
        </p:txBody>
      </p:sp>
      <p:cxnSp>
        <p:nvCxnSpPr>
          <p:cNvPr id="4" name="Conector recto 3">
            <a:extLst>
              <a:ext uri="{FF2B5EF4-FFF2-40B4-BE49-F238E27FC236}">
                <a16:creationId xmlns:a16="http://schemas.microsoft.com/office/drawing/2014/main" id="{75B77A66-247D-4AE1-9368-40848D033463}"/>
              </a:ext>
            </a:extLst>
          </p:cNvPr>
          <p:cNvCxnSpPr/>
          <p:nvPr/>
        </p:nvCxnSpPr>
        <p:spPr>
          <a:xfrm>
            <a:off x="8389" y="1931743"/>
            <a:ext cx="128016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Rectángulo 5">
            <a:extLst>
              <a:ext uri="{FF2B5EF4-FFF2-40B4-BE49-F238E27FC236}">
                <a16:creationId xmlns:a16="http://schemas.microsoft.com/office/drawing/2014/main" id="{140B71BA-275C-4F4E-A382-A87BF6C0FD48}"/>
              </a:ext>
            </a:extLst>
          </p:cNvPr>
          <p:cNvSpPr/>
          <p:nvPr/>
        </p:nvSpPr>
        <p:spPr>
          <a:xfrm>
            <a:off x="239396" y="1929233"/>
            <a:ext cx="8265880" cy="4524315"/>
          </a:xfrm>
          <a:prstGeom prst="rect">
            <a:avLst/>
          </a:prstGeom>
        </p:spPr>
        <p:txBody>
          <a:bodyPr wrap="square">
            <a:spAutoFit/>
          </a:bodyPr>
          <a:lstStyle/>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Trabaja en la Capa Física el Modelo OSI.</a:t>
            </a:r>
          </a:p>
          <a:p>
            <a:pPr marL="171450" indent="-171450" algn="just">
              <a:buFont typeface="Wingdings" panose="05000000000000000000" pitchFamily="2" charset="2"/>
              <a:buChar char="Ü"/>
            </a:pPr>
            <a:endParaRPr lang="es-MX"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Es un tipo de repetidor que constituye el elemento central de la red, ya que es un repetidor multipuerta, lo que le permite multiplexar la red, esto significa, combinar dos o más canales de información en un solo medio de transmisión.</a:t>
            </a:r>
          </a:p>
          <a:p>
            <a:pPr marL="171450" indent="-171450" algn="just">
              <a:buFont typeface="Wingdings" panose="05000000000000000000" pitchFamily="2" charset="2"/>
              <a:buChar char="Ü"/>
            </a:pPr>
            <a:endParaRPr lang="es-MX"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Al ser un repetidor, el hub también amplifica la señal, no realiza filtrado alguno, propaga la señal por la red y no utiliza definición de circuitos.</a:t>
            </a:r>
          </a:p>
          <a:p>
            <a:pPr marL="171450" indent="-171450" algn="just">
              <a:buFont typeface="Wingdings" panose="05000000000000000000" pitchFamily="2" charset="2"/>
              <a:buChar char="Ü"/>
            </a:pPr>
            <a:endParaRPr lang="es-MX"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Son utilizados como punto de concentración.</a:t>
            </a:r>
          </a:p>
          <a:p>
            <a:pPr marL="171450" indent="-171450" algn="just">
              <a:buFont typeface="Wingdings" panose="05000000000000000000" pitchFamily="2" charset="2"/>
              <a:buChar char="Ü"/>
            </a:pPr>
            <a:endParaRPr lang="es-MX"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Al no realizar filtrado, los frames que llegan al hub por alguna puerta son enviados por broadcast a las demás puertas.</a:t>
            </a:r>
          </a:p>
          <a:p>
            <a:pPr marL="171450" indent="-171450" algn="just">
              <a:buFont typeface="Wingdings" panose="05000000000000000000" pitchFamily="2" charset="2"/>
              <a:buChar char="Ü"/>
            </a:pPr>
            <a:endParaRPr lang="es-MX"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Si la red tiene solamente hubs, se producirán colisiones cuando más de un usuario intente transmitir al mismo tiempo (</a:t>
            </a:r>
            <a:r>
              <a:rPr lang="es-MX" i="1" dirty="0">
                <a:latin typeface="Arial" panose="020B0604020202020204" pitchFamily="34" charset="0"/>
                <a:cs typeface="Arial" panose="020B0604020202020204" pitchFamily="34" charset="0"/>
              </a:rPr>
              <a:t>dominio de colisión</a:t>
            </a:r>
            <a:r>
              <a:rPr lang="es-MX" dirty="0">
                <a:latin typeface="Arial" panose="020B0604020202020204" pitchFamily="34" charset="0"/>
                <a:cs typeface="Arial" panose="020B0604020202020204" pitchFamily="34" charset="0"/>
              </a:rPr>
              <a:t>).</a:t>
            </a:r>
          </a:p>
        </p:txBody>
      </p:sp>
      <p:sp>
        <p:nvSpPr>
          <p:cNvPr id="8" name="CuadroTexto 7">
            <a:extLst>
              <a:ext uri="{FF2B5EF4-FFF2-40B4-BE49-F238E27FC236}">
                <a16:creationId xmlns:a16="http://schemas.microsoft.com/office/drawing/2014/main" id="{6481094D-B517-4175-BCE3-360C2A1E42F1}"/>
              </a:ext>
            </a:extLst>
          </p:cNvPr>
          <p:cNvSpPr txBox="1"/>
          <p:nvPr/>
        </p:nvSpPr>
        <p:spPr>
          <a:xfrm>
            <a:off x="239395" y="853077"/>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Dispositivos intermedios de red</a:t>
            </a:r>
          </a:p>
        </p:txBody>
      </p:sp>
      <p:cxnSp>
        <p:nvCxnSpPr>
          <p:cNvPr id="9" name="Conector recto 8">
            <a:extLst>
              <a:ext uri="{FF2B5EF4-FFF2-40B4-BE49-F238E27FC236}">
                <a16:creationId xmlns:a16="http://schemas.microsoft.com/office/drawing/2014/main" id="{E471D8B4-A980-4B10-A423-09989872437F}"/>
              </a:ext>
            </a:extLst>
          </p:cNvPr>
          <p:cNvCxnSpPr/>
          <p:nvPr/>
        </p:nvCxnSpPr>
        <p:spPr>
          <a:xfrm>
            <a:off x="8389" y="1301863"/>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Marcador de número de diapositiva 1">
            <a:extLst>
              <a:ext uri="{FF2B5EF4-FFF2-40B4-BE49-F238E27FC236}">
                <a16:creationId xmlns:a16="http://schemas.microsoft.com/office/drawing/2014/main" id="{3C48DBA9-AEEA-40E0-98DE-EFA6861F668B}"/>
              </a:ext>
            </a:extLst>
          </p:cNvPr>
          <p:cNvSpPr>
            <a:spLocks noGrp="1"/>
          </p:cNvSpPr>
          <p:nvPr>
            <p:ph type="sldNum" sz="quarter" idx="12"/>
          </p:nvPr>
        </p:nvSpPr>
        <p:spPr/>
        <p:txBody>
          <a:bodyPr/>
          <a:lstStyle/>
          <a:p>
            <a:fld id="{49042BF9-C8AA-4BF5-90A6-F745506A1DB5}" type="slidenum">
              <a:rPr lang="es-MX" smtClean="0"/>
              <a:t>22</a:t>
            </a:fld>
            <a:endParaRPr lang="es-MX"/>
          </a:p>
        </p:txBody>
      </p:sp>
      <p:sp>
        <p:nvSpPr>
          <p:cNvPr id="10" name="Marcador de pie de página 9"/>
          <p:cNvSpPr>
            <a:spLocks noGrp="1"/>
          </p:cNvSpPr>
          <p:nvPr>
            <p:ph type="ftr" sz="quarter" idx="11"/>
          </p:nvPr>
        </p:nvSpPr>
        <p:spPr/>
        <p:txBody>
          <a:bodyPr/>
          <a:lstStyle/>
          <a:p>
            <a:r>
              <a:rPr lang="es-MX"/>
              <a:t>Dr. en A. Juan Carlos Montes de Oca López</a:t>
            </a:r>
          </a:p>
        </p:txBody>
      </p:sp>
      <p:pic>
        <p:nvPicPr>
          <p:cNvPr id="11266" name="Picture 2" descr="Resultado de imagen para hu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56055" y="2556602"/>
            <a:ext cx="3589789" cy="3064454"/>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upo 10">
            <a:extLst>
              <a:ext uri="{FF2B5EF4-FFF2-40B4-BE49-F238E27FC236}">
                <a16:creationId xmlns:a16="http://schemas.microsoft.com/office/drawing/2014/main" id="{B8DF6B50-5FEE-A34A-913A-606A0739027C}"/>
              </a:ext>
            </a:extLst>
          </p:cNvPr>
          <p:cNvGrpSpPr/>
          <p:nvPr/>
        </p:nvGrpSpPr>
        <p:grpSpPr>
          <a:xfrm>
            <a:off x="7941346" y="84873"/>
            <a:ext cx="4081707" cy="787400"/>
            <a:chOff x="6719938" y="-12262"/>
            <a:chExt cx="4081707" cy="787400"/>
          </a:xfrm>
        </p:grpSpPr>
        <p:pic>
          <p:nvPicPr>
            <p:cNvPr id="12" name="Imagen 11" descr="Sin título-2.png">
              <a:extLst>
                <a:ext uri="{FF2B5EF4-FFF2-40B4-BE49-F238E27FC236}">
                  <a16:creationId xmlns:a16="http://schemas.microsoft.com/office/drawing/2014/main" id="{736B0C92-E4A2-C243-A43C-4457B8BAF6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3" name="Rectángulo 12">
              <a:extLst>
                <a:ext uri="{FF2B5EF4-FFF2-40B4-BE49-F238E27FC236}">
                  <a16:creationId xmlns:a16="http://schemas.microsoft.com/office/drawing/2014/main" id="{C7BCD726-4612-0241-AFB0-8F1CF62BCB06}"/>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38364007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28CFFBD6-A4B1-4010-8D07-3960B09682D3}"/>
              </a:ext>
            </a:extLst>
          </p:cNvPr>
          <p:cNvSpPr txBox="1"/>
          <p:nvPr/>
        </p:nvSpPr>
        <p:spPr>
          <a:xfrm>
            <a:off x="239395" y="698538"/>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Dispositivos intermedios de red</a:t>
            </a:r>
          </a:p>
        </p:txBody>
      </p:sp>
      <p:cxnSp>
        <p:nvCxnSpPr>
          <p:cNvPr id="4" name="Conector recto 3">
            <a:extLst>
              <a:ext uri="{FF2B5EF4-FFF2-40B4-BE49-F238E27FC236}">
                <a16:creationId xmlns:a16="http://schemas.microsoft.com/office/drawing/2014/main" id="{395A2B40-3519-46B2-9E2D-81CA0A95E94D}"/>
              </a:ext>
            </a:extLst>
          </p:cNvPr>
          <p:cNvCxnSpPr/>
          <p:nvPr/>
        </p:nvCxnSpPr>
        <p:spPr>
          <a:xfrm>
            <a:off x="8389" y="1147324"/>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CuadroTexto 5">
            <a:extLst>
              <a:ext uri="{FF2B5EF4-FFF2-40B4-BE49-F238E27FC236}">
                <a16:creationId xmlns:a16="http://schemas.microsoft.com/office/drawing/2014/main" id="{47F7D808-4E9D-4BDF-860F-6F6607E9DD6A}"/>
              </a:ext>
            </a:extLst>
          </p:cNvPr>
          <p:cNvSpPr txBox="1"/>
          <p:nvPr/>
        </p:nvSpPr>
        <p:spPr>
          <a:xfrm>
            <a:off x="231006" y="1404441"/>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Bridges</a:t>
            </a:r>
          </a:p>
        </p:txBody>
      </p:sp>
      <p:cxnSp>
        <p:nvCxnSpPr>
          <p:cNvPr id="7" name="Conector recto 6">
            <a:extLst>
              <a:ext uri="{FF2B5EF4-FFF2-40B4-BE49-F238E27FC236}">
                <a16:creationId xmlns:a16="http://schemas.microsoft.com/office/drawing/2014/main" id="{9C737AF1-F2D8-4F4F-9A26-2EC147CB74BF}"/>
              </a:ext>
            </a:extLst>
          </p:cNvPr>
          <p:cNvCxnSpPr/>
          <p:nvPr/>
        </p:nvCxnSpPr>
        <p:spPr>
          <a:xfrm>
            <a:off x="0" y="1853227"/>
            <a:ext cx="173736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93D70F07-3B1F-4551-B93D-3C1CC377F208}"/>
              </a:ext>
            </a:extLst>
          </p:cNvPr>
          <p:cNvSpPr/>
          <p:nvPr/>
        </p:nvSpPr>
        <p:spPr>
          <a:xfrm>
            <a:off x="231006" y="2007429"/>
            <a:ext cx="6421464" cy="3970318"/>
          </a:xfrm>
          <a:prstGeom prst="rect">
            <a:avLst/>
          </a:prstGeom>
        </p:spPr>
        <p:txBody>
          <a:bodyPr wrap="square">
            <a:spAutoFit/>
          </a:bodyPr>
          <a:lstStyle/>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Trabaja en la Capa de Enlace, ya que realizan filtrado con respecto a las direcciones físicas el Modelo OSI.</a:t>
            </a:r>
          </a:p>
          <a:p>
            <a:pPr marL="171450" indent="-171450" algn="just">
              <a:buFont typeface="Wingdings" panose="05000000000000000000" pitchFamily="2" charset="2"/>
              <a:buChar char="Ü"/>
            </a:pPr>
            <a:endParaRPr lang="es-MX"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Eliminan el tráfico innecesario y dividen la red en segmentos, esto lo hacen filtrando mediante la dirección física MAC (</a:t>
            </a:r>
            <a:r>
              <a:rPr lang="es-MX" i="1" dirty="0">
                <a:latin typeface="Arial" panose="020B0604020202020204" pitchFamily="34" charset="0"/>
                <a:cs typeface="Arial" panose="020B0604020202020204" pitchFamily="34" charset="0"/>
              </a:rPr>
              <a:t>Media Access Control</a:t>
            </a:r>
            <a:r>
              <a:rPr lang="es-MX" dirty="0">
                <a:latin typeface="Arial" panose="020B0604020202020204" pitchFamily="34" charset="0"/>
                <a:cs typeface="Arial" panose="020B0604020202020204" pitchFamily="34" charset="0"/>
              </a:rPr>
              <a:t>).</a:t>
            </a:r>
          </a:p>
          <a:p>
            <a:pPr marL="171450" indent="-171450" algn="just">
              <a:buFont typeface="Wingdings" panose="05000000000000000000" pitchFamily="2" charset="2"/>
              <a:buChar char="Ü"/>
            </a:pPr>
            <a:endParaRPr lang="es-MX"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Analizan los paquetes que llegan, y los despachan o eliminan según su dirección física.</a:t>
            </a:r>
          </a:p>
          <a:p>
            <a:pPr marL="171450" indent="-171450" algn="just">
              <a:buFont typeface="Wingdings" panose="05000000000000000000" pitchFamily="2" charset="2"/>
              <a:buChar char="Ü"/>
            </a:pPr>
            <a:endParaRPr lang="es-MX"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Manejan el tráfico de paquetes entre segmentos de red, controlan los mensajes broadcast y mantienen las tablas de direcciones MAC, para administrar el tráfico por sus puertas.</a:t>
            </a:r>
          </a:p>
        </p:txBody>
      </p:sp>
      <p:pic>
        <p:nvPicPr>
          <p:cNvPr id="9" name="Imagen 8">
            <a:extLst>
              <a:ext uri="{FF2B5EF4-FFF2-40B4-BE49-F238E27FC236}">
                <a16:creationId xmlns:a16="http://schemas.microsoft.com/office/drawing/2014/main" id="{6CEBEB62-8300-484D-B53A-424DB45182C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87356" y="2186954"/>
            <a:ext cx="3628724" cy="3124744"/>
          </a:xfrm>
          <a:prstGeom prst="rect">
            <a:avLst/>
          </a:prstGeom>
          <a:ln w="63500" cmpd="tri">
            <a:solidFill>
              <a:schemeClr val="accent4"/>
            </a:solidFill>
          </a:ln>
        </p:spPr>
      </p:pic>
      <p:sp>
        <p:nvSpPr>
          <p:cNvPr id="2" name="Marcador de número de diapositiva 1">
            <a:extLst>
              <a:ext uri="{FF2B5EF4-FFF2-40B4-BE49-F238E27FC236}">
                <a16:creationId xmlns:a16="http://schemas.microsoft.com/office/drawing/2014/main" id="{BD867786-C8B9-42E0-9F6E-2ADBAA0E598D}"/>
              </a:ext>
            </a:extLst>
          </p:cNvPr>
          <p:cNvSpPr>
            <a:spLocks noGrp="1"/>
          </p:cNvSpPr>
          <p:nvPr>
            <p:ph type="sldNum" sz="quarter" idx="12"/>
          </p:nvPr>
        </p:nvSpPr>
        <p:spPr/>
        <p:txBody>
          <a:bodyPr/>
          <a:lstStyle/>
          <a:p>
            <a:fld id="{49042BF9-C8AA-4BF5-90A6-F745506A1DB5}" type="slidenum">
              <a:rPr lang="es-MX" smtClean="0"/>
              <a:t>23</a:t>
            </a:fld>
            <a:endParaRPr lang="es-MX"/>
          </a:p>
        </p:txBody>
      </p:sp>
      <p:sp>
        <p:nvSpPr>
          <p:cNvPr id="10" name="Marcador de pie de página 9"/>
          <p:cNvSpPr>
            <a:spLocks noGrp="1"/>
          </p:cNvSpPr>
          <p:nvPr>
            <p:ph type="ftr" sz="quarter" idx="11"/>
          </p:nvPr>
        </p:nvSpPr>
        <p:spPr/>
        <p:txBody>
          <a:bodyPr/>
          <a:lstStyle/>
          <a:p>
            <a:r>
              <a:rPr lang="es-MX"/>
              <a:t>Dr. en A. Juan Carlos Montes de Oca López</a:t>
            </a:r>
          </a:p>
        </p:txBody>
      </p:sp>
      <p:grpSp>
        <p:nvGrpSpPr>
          <p:cNvPr id="11" name="Grupo 10">
            <a:extLst>
              <a:ext uri="{FF2B5EF4-FFF2-40B4-BE49-F238E27FC236}">
                <a16:creationId xmlns:a16="http://schemas.microsoft.com/office/drawing/2014/main" id="{9179BEBF-045F-9F46-8DFD-E095CD7E8B22}"/>
              </a:ext>
            </a:extLst>
          </p:cNvPr>
          <p:cNvGrpSpPr/>
          <p:nvPr/>
        </p:nvGrpSpPr>
        <p:grpSpPr>
          <a:xfrm>
            <a:off x="7941346" y="84873"/>
            <a:ext cx="4081707" cy="787400"/>
            <a:chOff x="6719938" y="-12262"/>
            <a:chExt cx="4081707" cy="787400"/>
          </a:xfrm>
        </p:grpSpPr>
        <p:pic>
          <p:nvPicPr>
            <p:cNvPr id="12" name="Imagen 11" descr="Sin título-2.png">
              <a:extLst>
                <a:ext uri="{FF2B5EF4-FFF2-40B4-BE49-F238E27FC236}">
                  <a16:creationId xmlns:a16="http://schemas.microsoft.com/office/drawing/2014/main" id="{2D49AC4D-10C4-E645-9FD1-C94A5E963B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3" name="Rectángulo 12">
              <a:extLst>
                <a:ext uri="{FF2B5EF4-FFF2-40B4-BE49-F238E27FC236}">
                  <a16:creationId xmlns:a16="http://schemas.microsoft.com/office/drawing/2014/main" id="{A0FA7E08-77A7-0F49-A512-CB9A1DD4BC43}"/>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19763499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28CFFBD6-A4B1-4010-8D07-3960B09682D3}"/>
              </a:ext>
            </a:extLst>
          </p:cNvPr>
          <p:cNvSpPr txBox="1"/>
          <p:nvPr/>
        </p:nvSpPr>
        <p:spPr>
          <a:xfrm>
            <a:off x="239395" y="698538"/>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Dispositivos intermedios de red</a:t>
            </a:r>
          </a:p>
        </p:txBody>
      </p:sp>
      <p:cxnSp>
        <p:nvCxnSpPr>
          <p:cNvPr id="4" name="Conector recto 3">
            <a:extLst>
              <a:ext uri="{FF2B5EF4-FFF2-40B4-BE49-F238E27FC236}">
                <a16:creationId xmlns:a16="http://schemas.microsoft.com/office/drawing/2014/main" id="{395A2B40-3519-46B2-9E2D-81CA0A95E94D}"/>
              </a:ext>
            </a:extLst>
          </p:cNvPr>
          <p:cNvCxnSpPr/>
          <p:nvPr/>
        </p:nvCxnSpPr>
        <p:spPr>
          <a:xfrm>
            <a:off x="8389" y="1147324"/>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CuadroTexto 5">
            <a:extLst>
              <a:ext uri="{FF2B5EF4-FFF2-40B4-BE49-F238E27FC236}">
                <a16:creationId xmlns:a16="http://schemas.microsoft.com/office/drawing/2014/main" id="{47F7D808-4E9D-4BDF-860F-6F6607E9DD6A}"/>
              </a:ext>
            </a:extLst>
          </p:cNvPr>
          <p:cNvSpPr txBox="1"/>
          <p:nvPr/>
        </p:nvSpPr>
        <p:spPr>
          <a:xfrm>
            <a:off x="231006" y="1404441"/>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Access Point (Puntos de acceso inalámbricos)</a:t>
            </a:r>
          </a:p>
        </p:txBody>
      </p:sp>
      <p:cxnSp>
        <p:nvCxnSpPr>
          <p:cNvPr id="7" name="Conector recto 6">
            <a:extLst>
              <a:ext uri="{FF2B5EF4-FFF2-40B4-BE49-F238E27FC236}">
                <a16:creationId xmlns:a16="http://schemas.microsoft.com/office/drawing/2014/main" id="{9C737AF1-F2D8-4F4F-9A26-2EC147CB74BF}"/>
              </a:ext>
            </a:extLst>
          </p:cNvPr>
          <p:cNvCxnSpPr/>
          <p:nvPr/>
        </p:nvCxnSpPr>
        <p:spPr>
          <a:xfrm>
            <a:off x="0" y="1853227"/>
            <a:ext cx="173736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93D70F07-3B1F-4551-B93D-3C1CC377F208}"/>
              </a:ext>
            </a:extLst>
          </p:cNvPr>
          <p:cNvSpPr/>
          <p:nvPr/>
        </p:nvSpPr>
        <p:spPr>
          <a:xfrm>
            <a:off x="231006" y="2007429"/>
            <a:ext cx="6421464" cy="2862322"/>
          </a:xfrm>
          <a:prstGeom prst="rect">
            <a:avLst/>
          </a:prstGeom>
        </p:spPr>
        <p:txBody>
          <a:bodyPr wrap="square">
            <a:spAutoFit/>
          </a:bodyPr>
          <a:lstStyle/>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Proporcionan conectividad inalámbrica a través de la tecnología </a:t>
            </a:r>
            <a:r>
              <a:rPr lang="es-MX" dirty="0" err="1">
                <a:latin typeface="Arial" panose="020B0604020202020204" pitchFamily="34" charset="0"/>
                <a:cs typeface="Arial" panose="020B0604020202020204" pitchFamily="34" charset="0"/>
              </a:rPr>
              <a:t>WiFi</a:t>
            </a:r>
            <a:r>
              <a:rPr lang="es-MX" dirty="0">
                <a:latin typeface="Arial" panose="020B0604020202020204" pitchFamily="34" charset="0"/>
                <a:cs typeface="Arial" panose="020B0604020202020204" pitchFamily="34" charset="0"/>
              </a:rPr>
              <a:t> (IEEE 802.11).</a:t>
            </a:r>
          </a:p>
          <a:p>
            <a:pPr marL="171450" indent="-171450" algn="just">
              <a:buFont typeface="Wingdings" panose="05000000000000000000" pitchFamily="2" charset="2"/>
              <a:buChar char="Ü"/>
            </a:pPr>
            <a:endParaRPr lang="es-MX"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Facilitan la conexión de varios dispositivos cliente sin la necesidad de un cable (mayor portabilidad del equipo).</a:t>
            </a:r>
          </a:p>
          <a:p>
            <a:pPr marL="171450" indent="-171450" algn="just">
              <a:buFont typeface="Wingdings" panose="05000000000000000000" pitchFamily="2" charset="2"/>
              <a:buChar char="Ü"/>
            </a:pPr>
            <a:endParaRPr lang="es-MX"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Los AP también puede conectarse a una red cableada, y puede transmitir datos entre los dispositivos conectados a la red cableada y los dispositivos inalámbricos.</a:t>
            </a:r>
          </a:p>
          <a:p>
            <a:pPr marL="171450" indent="-171450" algn="just">
              <a:buFont typeface="Wingdings" panose="05000000000000000000" pitchFamily="2" charset="2"/>
              <a:buChar char="Ü"/>
            </a:pPr>
            <a:endParaRPr lang="es-MX" dirty="0">
              <a:latin typeface="Arial" panose="020B0604020202020204" pitchFamily="34" charset="0"/>
              <a:cs typeface="Arial" panose="020B0604020202020204" pitchFamily="34" charset="0"/>
            </a:endParaRPr>
          </a:p>
        </p:txBody>
      </p:sp>
      <p:sp>
        <p:nvSpPr>
          <p:cNvPr id="2" name="Marcador de número de diapositiva 1">
            <a:extLst>
              <a:ext uri="{FF2B5EF4-FFF2-40B4-BE49-F238E27FC236}">
                <a16:creationId xmlns:a16="http://schemas.microsoft.com/office/drawing/2014/main" id="{BD867786-C8B9-42E0-9F6E-2ADBAA0E598D}"/>
              </a:ext>
            </a:extLst>
          </p:cNvPr>
          <p:cNvSpPr>
            <a:spLocks noGrp="1"/>
          </p:cNvSpPr>
          <p:nvPr>
            <p:ph type="sldNum" sz="quarter" idx="12"/>
          </p:nvPr>
        </p:nvSpPr>
        <p:spPr/>
        <p:txBody>
          <a:bodyPr/>
          <a:lstStyle/>
          <a:p>
            <a:fld id="{49042BF9-C8AA-4BF5-90A6-F745506A1DB5}" type="slidenum">
              <a:rPr lang="es-MX" smtClean="0"/>
              <a:t>24</a:t>
            </a:fld>
            <a:endParaRPr lang="es-MX"/>
          </a:p>
        </p:txBody>
      </p:sp>
      <p:sp>
        <p:nvSpPr>
          <p:cNvPr id="10" name="Marcador de pie de página 9"/>
          <p:cNvSpPr>
            <a:spLocks noGrp="1"/>
          </p:cNvSpPr>
          <p:nvPr>
            <p:ph type="ftr" sz="quarter" idx="11"/>
          </p:nvPr>
        </p:nvSpPr>
        <p:spPr/>
        <p:txBody>
          <a:bodyPr/>
          <a:lstStyle/>
          <a:p>
            <a:r>
              <a:rPr lang="es-MX"/>
              <a:t>Dr. en A. Juan Carlos Montes de Oca López</a:t>
            </a:r>
          </a:p>
        </p:txBody>
      </p:sp>
      <p:pic>
        <p:nvPicPr>
          <p:cNvPr id="13314" name="Picture 2" descr="Resultado de imagen para access poi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6303" y="1668291"/>
            <a:ext cx="4340225" cy="3982156"/>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upo 10">
            <a:extLst>
              <a:ext uri="{FF2B5EF4-FFF2-40B4-BE49-F238E27FC236}">
                <a16:creationId xmlns:a16="http://schemas.microsoft.com/office/drawing/2014/main" id="{920578BD-3497-B64E-8FFF-EBC2A3718BFF}"/>
              </a:ext>
            </a:extLst>
          </p:cNvPr>
          <p:cNvGrpSpPr/>
          <p:nvPr/>
        </p:nvGrpSpPr>
        <p:grpSpPr>
          <a:xfrm>
            <a:off x="7941346" y="84873"/>
            <a:ext cx="4081707" cy="787400"/>
            <a:chOff x="6719938" y="-12262"/>
            <a:chExt cx="4081707" cy="787400"/>
          </a:xfrm>
        </p:grpSpPr>
        <p:pic>
          <p:nvPicPr>
            <p:cNvPr id="12" name="Imagen 11" descr="Sin título-2.png">
              <a:extLst>
                <a:ext uri="{FF2B5EF4-FFF2-40B4-BE49-F238E27FC236}">
                  <a16:creationId xmlns:a16="http://schemas.microsoft.com/office/drawing/2014/main" id="{179075B1-47C9-2148-A360-07400B3CB8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3" name="Rectángulo 12">
              <a:extLst>
                <a:ext uri="{FF2B5EF4-FFF2-40B4-BE49-F238E27FC236}">
                  <a16:creationId xmlns:a16="http://schemas.microsoft.com/office/drawing/2014/main" id="{6C9042A9-8F5A-D041-B827-2F8659DA852A}"/>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15872249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663D5DC3-007D-427F-909D-312EE735217E}"/>
              </a:ext>
            </a:extLst>
          </p:cNvPr>
          <p:cNvSpPr txBox="1"/>
          <p:nvPr/>
        </p:nvSpPr>
        <p:spPr>
          <a:xfrm>
            <a:off x="239395" y="737174"/>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Dispositivos intermedios de red</a:t>
            </a:r>
          </a:p>
        </p:txBody>
      </p:sp>
      <p:cxnSp>
        <p:nvCxnSpPr>
          <p:cNvPr id="4" name="Conector recto 3">
            <a:extLst>
              <a:ext uri="{FF2B5EF4-FFF2-40B4-BE49-F238E27FC236}">
                <a16:creationId xmlns:a16="http://schemas.microsoft.com/office/drawing/2014/main" id="{B5953294-F623-4F31-9622-E7612EC54C78}"/>
              </a:ext>
            </a:extLst>
          </p:cNvPr>
          <p:cNvCxnSpPr/>
          <p:nvPr/>
        </p:nvCxnSpPr>
        <p:spPr>
          <a:xfrm>
            <a:off x="8389" y="1185960"/>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CuadroTexto 5">
            <a:extLst>
              <a:ext uri="{FF2B5EF4-FFF2-40B4-BE49-F238E27FC236}">
                <a16:creationId xmlns:a16="http://schemas.microsoft.com/office/drawing/2014/main" id="{D7F52B4E-92EE-4434-A4C7-8ED36B5136BF}"/>
              </a:ext>
            </a:extLst>
          </p:cNvPr>
          <p:cNvSpPr txBox="1"/>
          <p:nvPr/>
        </p:nvSpPr>
        <p:spPr>
          <a:xfrm>
            <a:off x="239395" y="1349000"/>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Switches</a:t>
            </a:r>
          </a:p>
        </p:txBody>
      </p:sp>
      <p:cxnSp>
        <p:nvCxnSpPr>
          <p:cNvPr id="7" name="Conector recto 6">
            <a:extLst>
              <a:ext uri="{FF2B5EF4-FFF2-40B4-BE49-F238E27FC236}">
                <a16:creationId xmlns:a16="http://schemas.microsoft.com/office/drawing/2014/main" id="{879239CD-5991-4F09-AB8A-2BF7127B5F36}"/>
              </a:ext>
            </a:extLst>
          </p:cNvPr>
          <p:cNvCxnSpPr/>
          <p:nvPr/>
        </p:nvCxnSpPr>
        <p:spPr>
          <a:xfrm>
            <a:off x="8389" y="1797786"/>
            <a:ext cx="173736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8EAC2C9D-5F9C-446C-A331-67ECFBABD6DB}"/>
              </a:ext>
            </a:extLst>
          </p:cNvPr>
          <p:cNvSpPr/>
          <p:nvPr/>
        </p:nvSpPr>
        <p:spPr>
          <a:xfrm>
            <a:off x="239395" y="1958315"/>
            <a:ext cx="3250780" cy="3970318"/>
          </a:xfrm>
          <a:prstGeom prst="rect">
            <a:avLst/>
          </a:prstGeom>
        </p:spPr>
        <p:txBody>
          <a:bodyPr wrap="square">
            <a:spAutoFit/>
          </a:bodyPr>
          <a:lstStyle/>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Es un bridge mutipuerto de mayor velocidad, por lo que también opera en la Capa de Enlace ya que hace filtrado MAC.</a:t>
            </a:r>
          </a:p>
          <a:p>
            <a:pPr marL="171450" indent="-171450" algn="just">
              <a:buFont typeface="Wingdings" panose="05000000000000000000" pitchFamily="2" charset="2"/>
              <a:buChar char="Ü"/>
            </a:pPr>
            <a:endParaRPr lang="es-MX"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Debido a que es una evolución tecnológica de los bridges, los swtiches cumplen las mismas funciones, pero a una tasa mucho más alta y con menos errores.</a:t>
            </a:r>
          </a:p>
          <a:p>
            <a:pPr marL="171450" indent="-171450" algn="just">
              <a:buFont typeface="Wingdings" panose="05000000000000000000" pitchFamily="2" charset="2"/>
              <a:buChar char="Ü"/>
            </a:pPr>
            <a:endParaRPr lang="es-MX" dirty="0">
              <a:latin typeface="Arial" panose="020B0604020202020204" pitchFamily="34" charset="0"/>
              <a:cs typeface="Arial" panose="020B0604020202020204" pitchFamily="34" charset="0"/>
            </a:endParaRPr>
          </a:p>
        </p:txBody>
      </p:sp>
      <p:pic>
        <p:nvPicPr>
          <p:cNvPr id="9" name="Imagen 8">
            <a:extLst>
              <a:ext uri="{FF2B5EF4-FFF2-40B4-BE49-F238E27FC236}">
                <a16:creationId xmlns:a16="http://schemas.microsoft.com/office/drawing/2014/main" id="{627CA3D3-77A2-4C35-9791-2F7B6C41A2E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53022" y="2729857"/>
            <a:ext cx="4852253" cy="2691911"/>
          </a:xfrm>
          <a:prstGeom prst="rect">
            <a:avLst/>
          </a:prstGeom>
          <a:ln w="63500" cmpd="tri">
            <a:solidFill>
              <a:schemeClr val="accent4"/>
            </a:solidFill>
          </a:ln>
        </p:spPr>
      </p:pic>
      <p:sp>
        <p:nvSpPr>
          <p:cNvPr id="2" name="Marcador de número de diapositiva 1">
            <a:extLst>
              <a:ext uri="{FF2B5EF4-FFF2-40B4-BE49-F238E27FC236}">
                <a16:creationId xmlns:a16="http://schemas.microsoft.com/office/drawing/2014/main" id="{3526768E-59EA-4361-B613-FDC672C56707}"/>
              </a:ext>
            </a:extLst>
          </p:cNvPr>
          <p:cNvSpPr>
            <a:spLocks noGrp="1"/>
          </p:cNvSpPr>
          <p:nvPr>
            <p:ph type="sldNum" sz="quarter" idx="12"/>
          </p:nvPr>
        </p:nvSpPr>
        <p:spPr/>
        <p:txBody>
          <a:bodyPr/>
          <a:lstStyle/>
          <a:p>
            <a:fld id="{49042BF9-C8AA-4BF5-90A6-F745506A1DB5}" type="slidenum">
              <a:rPr lang="es-MX" smtClean="0"/>
              <a:t>25</a:t>
            </a:fld>
            <a:endParaRPr lang="es-MX"/>
          </a:p>
        </p:txBody>
      </p:sp>
      <p:sp>
        <p:nvSpPr>
          <p:cNvPr id="10" name="Marcador de pie de página 9"/>
          <p:cNvSpPr>
            <a:spLocks noGrp="1"/>
          </p:cNvSpPr>
          <p:nvPr>
            <p:ph type="ftr" sz="quarter" idx="11"/>
          </p:nvPr>
        </p:nvSpPr>
        <p:spPr/>
        <p:txBody>
          <a:bodyPr/>
          <a:lstStyle/>
          <a:p>
            <a:r>
              <a:rPr lang="es-MX"/>
              <a:t>Dr. en A. Juan Carlos Montes de Oca López</a:t>
            </a:r>
          </a:p>
        </p:txBody>
      </p:sp>
      <p:sp>
        <p:nvSpPr>
          <p:cNvPr id="11" name="Rectángulo 10">
            <a:extLst>
              <a:ext uri="{FF2B5EF4-FFF2-40B4-BE49-F238E27FC236}">
                <a16:creationId xmlns:a16="http://schemas.microsoft.com/office/drawing/2014/main" id="{8EAC2C9D-5F9C-446C-A331-67ECFBABD6DB}"/>
              </a:ext>
            </a:extLst>
          </p:cNvPr>
          <p:cNvSpPr/>
          <p:nvPr/>
        </p:nvSpPr>
        <p:spPr>
          <a:xfrm>
            <a:off x="8668122" y="1958315"/>
            <a:ext cx="3367235" cy="4247317"/>
          </a:xfrm>
          <a:prstGeom prst="rect">
            <a:avLst/>
          </a:prstGeom>
        </p:spPr>
        <p:txBody>
          <a:bodyPr wrap="square">
            <a:spAutoFit/>
          </a:bodyPr>
          <a:lstStyle/>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Permiten mejorar la seguridad y rendimiento de la red.</a:t>
            </a:r>
          </a:p>
          <a:p>
            <a:pPr marL="171450" indent="-171450" algn="just">
              <a:buFont typeface="Wingdings" panose="05000000000000000000" pitchFamily="2" charset="2"/>
              <a:buChar char="Ü"/>
            </a:pPr>
            <a:endParaRPr lang="es-MX"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Sirven para interconectar redes entre si.</a:t>
            </a:r>
          </a:p>
          <a:p>
            <a:pPr marL="171450" indent="-171450" algn="just">
              <a:buFont typeface="Wingdings" panose="05000000000000000000" pitchFamily="2" charset="2"/>
              <a:buChar char="Ü"/>
            </a:pPr>
            <a:endParaRPr lang="es-MX"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Realizan filtrado según la dirección MAC, esto permite dividir la red en segmentos en los que se pueden realizar distintas funciones, estos segmentos son llamados </a:t>
            </a:r>
            <a:r>
              <a:rPr lang="es-MX" dirty="0" err="1">
                <a:latin typeface="Arial" panose="020B0604020202020204" pitchFamily="34" charset="0"/>
                <a:cs typeface="Arial" panose="020B0604020202020204" pitchFamily="34" charset="0"/>
              </a:rPr>
              <a:t>VLAN's</a:t>
            </a:r>
            <a:r>
              <a:rPr lang="es-MX" dirty="0">
                <a:latin typeface="Arial" panose="020B0604020202020204" pitchFamily="34" charset="0"/>
                <a:cs typeface="Arial" panose="020B0604020202020204" pitchFamily="34" charset="0"/>
              </a:rPr>
              <a:t> (</a:t>
            </a:r>
            <a:r>
              <a:rPr lang="es-MX" i="1" dirty="0">
                <a:latin typeface="Arial" panose="020B0604020202020204" pitchFamily="34" charset="0"/>
                <a:cs typeface="Arial" panose="020B0604020202020204" pitchFamily="34" charset="0"/>
              </a:rPr>
              <a:t>Virtual Local Area Network</a:t>
            </a:r>
            <a:r>
              <a:rPr lang="es-MX" dirty="0">
                <a:latin typeface="Arial" panose="020B0604020202020204" pitchFamily="34" charset="0"/>
                <a:cs typeface="Arial" panose="020B0604020202020204" pitchFamily="34" charset="0"/>
              </a:rPr>
              <a:t>).</a:t>
            </a:r>
          </a:p>
        </p:txBody>
      </p:sp>
      <p:grpSp>
        <p:nvGrpSpPr>
          <p:cNvPr id="12" name="Grupo 11">
            <a:extLst>
              <a:ext uri="{FF2B5EF4-FFF2-40B4-BE49-F238E27FC236}">
                <a16:creationId xmlns:a16="http://schemas.microsoft.com/office/drawing/2014/main" id="{947F610D-E399-1E41-8E6E-AB397F62EF51}"/>
              </a:ext>
            </a:extLst>
          </p:cNvPr>
          <p:cNvGrpSpPr/>
          <p:nvPr/>
        </p:nvGrpSpPr>
        <p:grpSpPr>
          <a:xfrm>
            <a:off x="7941346" y="84873"/>
            <a:ext cx="4081707" cy="787400"/>
            <a:chOff x="6719938" y="-12262"/>
            <a:chExt cx="4081707" cy="787400"/>
          </a:xfrm>
        </p:grpSpPr>
        <p:pic>
          <p:nvPicPr>
            <p:cNvPr id="13" name="Imagen 12" descr="Sin título-2.png">
              <a:extLst>
                <a:ext uri="{FF2B5EF4-FFF2-40B4-BE49-F238E27FC236}">
                  <a16:creationId xmlns:a16="http://schemas.microsoft.com/office/drawing/2014/main" id="{85B60509-71D7-2B4B-9620-25725A9849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4" name="Rectángulo 13">
              <a:extLst>
                <a:ext uri="{FF2B5EF4-FFF2-40B4-BE49-F238E27FC236}">
                  <a16:creationId xmlns:a16="http://schemas.microsoft.com/office/drawing/2014/main" id="{B4D84938-A321-1545-9ED4-2DCD0B02EB88}"/>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10173662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5150E01F-1B19-4A79-B989-0AAD9D33F7D4}"/>
              </a:ext>
            </a:extLst>
          </p:cNvPr>
          <p:cNvSpPr txBox="1"/>
          <p:nvPr/>
        </p:nvSpPr>
        <p:spPr>
          <a:xfrm>
            <a:off x="239395" y="814444"/>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Dispositivos intermedios de red</a:t>
            </a:r>
          </a:p>
        </p:txBody>
      </p:sp>
      <p:cxnSp>
        <p:nvCxnSpPr>
          <p:cNvPr id="4" name="Conector recto 3">
            <a:extLst>
              <a:ext uri="{FF2B5EF4-FFF2-40B4-BE49-F238E27FC236}">
                <a16:creationId xmlns:a16="http://schemas.microsoft.com/office/drawing/2014/main" id="{1D51B61D-8FAD-4F8A-9B29-BF784B1AD15A}"/>
              </a:ext>
            </a:extLst>
          </p:cNvPr>
          <p:cNvCxnSpPr/>
          <p:nvPr/>
        </p:nvCxnSpPr>
        <p:spPr>
          <a:xfrm>
            <a:off x="8389" y="1263230"/>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CuadroTexto 5">
            <a:extLst>
              <a:ext uri="{FF2B5EF4-FFF2-40B4-BE49-F238E27FC236}">
                <a16:creationId xmlns:a16="http://schemas.microsoft.com/office/drawing/2014/main" id="{5D8C8141-C9F4-40B7-91F2-2F94E192BCED}"/>
              </a:ext>
            </a:extLst>
          </p:cNvPr>
          <p:cNvSpPr txBox="1"/>
          <p:nvPr/>
        </p:nvSpPr>
        <p:spPr>
          <a:xfrm>
            <a:off x="239395" y="1497915"/>
            <a:ext cx="2035116"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Modem</a:t>
            </a:r>
          </a:p>
        </p:txBody>
      </p:sp>
      <p:cxnSp>
        <p:nvCxnSpPr>
          <p:cNvPr id="7" name="Conector recto 6">
            <a:extLst>
              <a:ext uri="{FF2B5EF4-FFF2-40B4-BE49-F238E27FC236}">
                <a16:creationId xmlns:a16="http://schemas.microsoft.com/office/drawing/2014/main" id="{51E2522C-EF25-412B-BA2B-761CBCB4D986}"/>
              </a:ext>
            </a:extLst>
          </p:cNvPr>
          <p:cNvCxnSpPr/>
          <p:nvPr/>
        </p:nvCxnSpPr>
        <p:spPr>
          <a:xfrm>
            <a:off x="8389" y="1895185"/>
            <a:ext cx="192024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E4244DC2-55AB-4C4C-BE76-0B9B77F9AA15}"/>
              </a:ext>
            </a:extLst>
          </p:cNvPr>
          <p:cNvSpPr/>
          <p:nvPr/>
        </p:nvSpPr>
        <p:spPr>
          <a:xfrm>
            <a:off x="239395" y="2178875"/>
            <a:ext cx="7159696" cy="3170099"/>
          </a:xfrm>
          <a:prstGeom prst="rect">
            <a:avLst/>
          </a:prstGeom>
        </p:spPr>
        <p:txBody>
          <a:bodyPr wrap="square">
            <a:spAutoFit/>
          </a:bodyPr>
          <a:lstStyle/>
          <a:p>
            <a:pPr marL="171450" indent="-171450"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Modula o demodula la señal que recibe.</a:t>
            </a:r>
          </a:p>
          <a:p>
            <a:pPr marL="171450" indent="-171450" algn="just">
              <a:buFont typeface="Wingdings" panose="05000000000000000000" pitchFamily="2" charset="2"/>
              <a:buChar char="Ü"/>
            </a:pPr>
            <a:endParaRPr lang="es-MX" sz="2000"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Convierte la señal digital en analógica (</a:t>
            </a:r>
            <a:r>
              <a:rPr lang="es-MX" sz="2000" i="1" dirty="0">
                <a:latin typeface="Arial" panose="020B0604020202020204" pitchFamily="34" charset="0"/>
                <a:cs typeface="Arial" panose="020B0604020202020204" pitchFamily="34" charset="0"/>
              </a:rPr>
              <a:t>para que puede viajar dentro de la red telefónica</a:t>
            </a:r>
            <a:r>
              <a:rPr lang="es-MX" sz="2000" dirty="0">
                <a:latin typeface="Arial" panose="020B0604020202020204" pitchFamily="34" charset="0"/>
                <a:cs typeface="Arial" panose="020B0604020202020204" pitchFamily="34" charset="0"/>
              </a:rPr>
              <a:t>), y viceversa, de analógica a digital (</a:t>
            </a:r>
            <a:r>
              <a:rPr lang="es-MX" sz="2000" i="1" dirty="0">
                <a:latin typeface="Arial" panose="020B0604020202020204" pitchFamily="34" charset="0"/>
                <a:cs typeface="Arial" panose="020B0604020202020204" pitchFamily="34" charset="0"/>
              </a:rPr>
              <a:t>convierte la señal que le llega desde la red telefónica y así nuestro equipo puede procesarla</a:t>
            </a:r>
            <a:r>
              <a:rPr lang="es-MX" sz="2000" dirty="0">
                <a:latin typeface="Arial" panose="020B0604020202020204" pitchFamily="34" charset="0"/>
                <a:cs typeface="Arial" panose="020B0604020202020204" pitchFamily="34" charset="0"/>
              </a:rPr>
              <a:t>).</a:t>
            </a:r>
          </a:p>
          <a:p>
            <a:pPr marL="171450" indent="-171450" algn="just">
              <a:buFont typeface="Wingdings" panose="05000000000000000000" pitchFamily="2" charset="2"/>
              <a:buChar char="Ü"/>
            </a:pPr>
            <a:endParaRPr lang="es-MX" sz="2000"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sz="2000" dirty="0">
                <a:latin typeface="Arial" panose="020B0604020202020204" pitchFamily="34" charset="0"/>
                <a:cs typeface="Arial" panose="020B0604020202020204" pitchFamily="34" charset="0"/>
              </a:rPr>
              <a:t>Actúan de puente entre nuestro equipo y la red de telefonía.</a:t>
            </a:r>
          </a:p>
          <a:p>
            <a:pPr marL="171450" indent="-171450" algn="just">
              <a:buFont typeface="Wingdings" panose="05000000000000000000" pitchFamily="2" charset="2"/>
              <a:buChar char="Ü"/>
            </a:pPr>
            <a:endParaRPr lang="es-MX" sz="2000" dirty="0">
              <a:latin typeface="Arial" panose="020B0604020202020204" pitchFamily="34" charset="0"/>
              <a:cs typeface="Arial" panose="020B0604020202020204" pitchFamily="34" charset="0"/>
            </a:endParaRPr>
          </a:p>
        </p:txBody>
      </p:sp>
      <p:sp>
        <p:nvSpPr>
          <p:cNvPr id="2" name="Marcador de número de diapositiva 1">
            <a:extLst>
              <a:ext uri="{FF2B5EF4-FFF2-40B4-BE49-F238E27FC236}">
                <a16:creationId xmlns:a16="http://schemas.microsoft.com/office/drawing/2014/main" id="{78EA47BA-4526-4E01-8FB9-4A1D6228B973}"/>
              </a:ext>
            </a:extLst>
          </p:cNvPr>
          <p:cNvSpPr>
            <a:spLocks noGrp="1"/>
          </p:cNvSpPr>
          <p:nvPr>
            <p:ph type="sldNum" sz="quarter" idx="12"/>
          </p:nvPr>
        </p:nvSpPr>
        <p:spPr/>
        <p:txBody>
          <a:bodyPr/>
          <a:lstStyle/>
          <a:p>
            <a:fld id="{49042BF9-C8AA-4BF5-90A6-F745506A1DB5}" type="slidenum">
              <a:rPr lang="es-MX" smtClean="0"/>
              <a:t>26</a:t>
            </a:fld>
            <a:endParaRPr lang="es-MX"/>
          </a:p>
        </p:txBody>
      </p:sp>
      <p:sp>
        <p:nvSpPr>
          <p:cNvPr id="11" name="Marcador de pie de página 10"/>
          <p:cNvSpPr>
            <a:spLocks noGrp="1"/>
          </p:cNvSpPr>
          <p:nvPr>
            <p:ph type="ftr" sz="quarter" idx="11"/>
          </p:nvPr>
        </p:nvSpPr>
        <p:spPr/>
        <p:txBody>
          <a:bodyPr/>
          <a:lstStyle/>
          <a:p>
            <a:r>
              <a:rPr lang="es-MX"/>
              <a:t>Dr. en A. Juan Carlos Montes de Oca López</a:t>
            </a:r>
          </a:p>
        </p:txBody>
      </p:sp>
      <p:pic>
        <p:nvPicPr>
          <p:cNvPr id="10242" name="Picture 2" descr="Resultado de imagen para mode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8588" y="1721053"/>
            <a:ext cx="4286250" cy="428625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upo 9">
            <a:extLst>
              <a:ext uri="{FF2B5EF4-FFF2-40B4-BE49-F238E27FC236}">
                <a16:creationId xmlns:a16="http://schemas.microsoft.com/office/drawing/2014/main" id="{9379BB31-8753-7840-B1EF-D6D749E312F3}"/>
              </a:ext>
            </a:extLst>
          </p:cNvPr>
          <p:cNvGrpSpPr/>
          <p:nvPr/>
        </p:nvGrpSpPr>
        <p:grpSpPr>
          <a:xfrm>
            <a:off x="7941346" y="84873"/>
            <a:ext cx="4081707" cy="787400"/>
            <a:chOff x="6719938" y="-12262"/>
            <a:chExt cx="4081707" cy="787400"/>
          </a:xfrm>
        </p:grpSpPr>
        <p:pic>
          <p:nvPicPr>
            <p:cNvPr id="12" name="Imagen 11" descr="Sin título-2.png">
              <a:extLst>
                <a:ext uri="{FF2B5EF4-FFF2-40B4-BE49-F238E27FC236}">
                  <a16:creationId xmlns:a16="http://schemas.microsoft.com/office/drawing/2014/main" id="{B3D30238-A5A1-634A-8719-7773EE9AF9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3" name="Rectángulo 12">
              <a:extLst>
                <a:ext uri="{FF2B5EF4-FFF2-40B4-BE49-F238E27FC236}">
                  <a16:creationId xmlns:a16="http://schemas.microsoft.com/office/drawing/2014/main" id="{7F64A140-0974-2A4D-B660-B68C5AF92751}"/>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26574380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5150E01F-1B19-4A79-B989-0AAD9D33F7D4}"/>
              </a:ext>
            </a:extLst>
          </p:cNvPr>
          <p:cNvSpPr txBox="1"/>
          <p:nvPr/>
        </p:nvSpPr>
        <p:spPr>
          <a:xfrm>
            <a:off x="239395" y="737171"/>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Dispositivos intermedios de red</a:t>
            </a:r>
          </a:p>
        </p:txBody>
      </p:sp>
      <p:cxnSp>
        <p:nvCxnSpPr>
          <p:cNvPr id="4" name="Conector recto 3">
            <a:extLst>
              <a:ext uri="{FF2B5EF4-FFF2-40B4-BE49-F238E27FC236}">
                <a16:creationId xmlns:a16="http://schemas.microsoft.com/office/drawing/2014/main" id="{1D51B61D-8FAD-4F8A-9B29-BF784B1AD15A}"/>
              </a:ext>
            </a:extLst>
          </p:cNvPr>
          <p:cNvCxnSpPr/>
          <p:nvPr/>
        </p:nvCxnSpPr>
        <p:spPr>
          <a:xfrm>
            <a:off x="8389" y="1185957"/>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CuadroTexto 5">
            <a:extLst>
              <a:ext uri="{FF2B5EF4-FFF2-40B4-BE49-F238E27FC236}">
                <a16:creationId xmlns:a16="http://schemas.microsoft.com/office/drawing/2014/main" id="{5D8C8141-C9F4-40B7-91F2-2F94E192BCED}"/>
              </a:ext>
            </a:extLst>
          </p:cNvPr>
          <p:cNvSpPr txBox="1"/>
          <p:nvPr/>
        </p:nvSpPr>
        <p:spPr>
          <a:xfrm>
            <a:off x="239395" y="1369126"/>
            <a:ext cx="2035116"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Modem</a:t>
            </a:r>
          </a:p>
        </p:txBody>
      </p:sp>
      <p:cxnSp>
        <p:nvCxnSpPr>
          <p:cNvPr id="7" name="Conector recto 6">
            <a:extLst>
              <a:ext uri="{FF2B5EF4-FFF2-40B4-BE49-F238E27FC236}">
                <a16:creationId xmlns:a16="http://schemas.microsoft.com/office/drawing/2014/main" id="{51E2522C-EF25-412B-BA2B-761CBCB4D986}"/>
              </a:ext>
            </a:extLst>
          </p:cNvPr>
          <p:cNvCxnSpPr/>
          <p:nvPr/>
        </p:nvCxnSpPr>
        <p:spPr>
          <a:xfrm>
            <a:off x="8389" y="1817912"/>
            <a:ext cx="192024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E4244DC2-55AB-4C4C-BE76-0B9B77F9AA15}"/>
              </a:ext>
            </a:extLst>
          </p:cNvPr>
          <p:cNvSpPr/>
          <p:nvPr/>
        </p:nvSpPr>
        <p:spPr>
          <a:xfrm>
            <a:off x="-238975" y="1998570"/>
            <a:ext cx="8191541" cy="4401205"/>
          </a:xfrm>
          <a:prstGeom prst="rect">
            <a:avLst/>
          </a:prstGeom>
        </p:spPr>
        <p:txBody>
          <a:bodyPr wrap="square">
            <a:spAutoFit/>
          </a:bodyPr>
          <a:lstStyle/>
          <a:p>
            <a:pPr lvl="1" algn="just"/>
            <a:r>
              <a:rPr lang="es-MX" sz="2000" dirty="0">
                <a:latin typeface="Arial" panose="020B0604020202020204" pitchFamily="34" charset="0"/>
                <a:cs typeface="Arial" panose="020B0604020202020204" pitchFamily="34" charset="0"/>
              </a:rPr>
              <a:t>Existen 2 tipos de módem:</a:t>
            </a:r>
          </a:p>
          <a:p>
            <a:pPr lvl="1" algn="just"/>
            <a:endParaRPr lang="es-MX" sz="2000" dirty="0">
              <a:latin typeface="Arial" panose="020B0604020202020204" pitchFamily="34" charset="0"/>
              <a:cs typeface="Arial" panose="020B0604020202020204" pitchFamily="34" charset="0"/>
            </a:endParaRPr>
          </a:p>
          <a:p>
            <a:pPr marL="628650" lvl="1" indent="-171450" algn="just">
              <a:buFont typeface="Wingdings" panose="05000000000000000000" pitchFamily="2" charset="2"/>
              <a:buChar char="§"/>
            </a:pPr>
            <a:r>
              <a:rPr lang="es-MX" sz="2000" b="1" dirty="0">
                <a:latin typeface="Arial" panose="020B0604020202020204" pitchFamily="34" charset="0"/>
                <a:cs typeface="Arial" panose="020B0604020202020204" pitchFamily="34" charset="0"/>
              </a:rPr>
              <a:t>ADLS:</a:t>
            </a:r>
            <a:r>
              <a:rPr lang="es-MX" sz="2000" dirty="0">
                <a:latin typeface="Arial" panose="020B0604020202020204" pitchFamily="34" charset="0"/>
                <a:cs typeface="Arial" panose="020B0604020202020204" pitchFamily="34" charset="0"/>
              </a:rPr>
              <a:t> La entrada de la señal de internet se realiza por medio de un cable telefónico con conectores RJ11. En México, empresas como Telmex proveen su servicio de Internet a través de esta tecnología.</a:t>
            </a:r>
          </a:p>
          <a:p>
            <a:pPr marL="628650" lvl="1" indent="-171450" algn="just">
              <a:buFont typeface="Wingdings" panose="05000000000000000000" pitchFamily="2" charset="2"/>
              <a:buChar char="§"/>
            </a:pPr>
            <a:endParaRPr lang="es-MX" sz="2000" dirty="0">
              <a:latin typeface="Arial" panose="020B0604020202020204" pitchFamily="34" charset="0"/>
              <a:cs typeface="Arial" panose="020B0604020202020204" pitchFamily="34" charset="0"/>
            </a:endParaRPr>
          </a:p>
          <a:p>
            <a:pPr marL="628650" lvl="1" indent="-171450" algn="just">
              <a:buFont typeface="Wingdings" panose="05000000000000000000" pitchFamily="2" charset="2"/>
              <a:buChar char="§"/>
            </a:pPr>
            <a:r>
              <a:rPr lang="es-MX" sz="2000" b="1" dirty="0">
                <a:latin typeface="Arial" panose="020B0604020202020204" pitchFamily="34" charset="0"/>
                <a:cs typeface="Arial" panose="020B0604020202020204" pitchFamily="34" charset="0"/>
              </a:rPr>
              <a:t>Cable-módem:</a:t>
            </a:r>
            <a:r>
              <a:rPr lang="es-MX" sz="2000" dirty="0">
                <a:latin typeface="Arial" panose="020B0604020202020204" pitchFamily="34" charset="0"/>
                <a:cs typeface="Arial" panose="020B0604020202020204" pitchFamily="34" charset="0"/>
              </a:rPr>
              <a:t> Se utiliza para la señal de TV por cable (</a:t>
            </a:r>
            <a:r>
              <a:rPr lang="es-MX" sz="2000" i="1" dirty="0">
                <a:latin typeface="Arial" panose="020B0604020202020204" pitchFamily="34" charset="0"/>
                <a:cs typeface="Arial" panose="020B0604020202020204" pitchFamily="34" charset="0"/>
              </a:rPr>
              <a:t>Cable coaxial</a:t>
            </a:r>
            <a:r>
              <a:rPr lang="es-MX" sz="2000" dirty="0">
                <a:latin typeface="Arial" panose="020B0604020202020204" pitchFamily="34" charset="0"/>
                <a:cs typeface="Arial" panose="020B0604020202020204" pitchFamily="34" charset="0"/>
              </a:rPr>
              <a:t>). La entrada de la señal de internet se realiza por medio de una conexión de cable coaxial. De igual manera puede funcionar puente para señal de cable coaxial. En México, empresas como </a:t>
            </a:r>
            <a:r>
              <a:rPr lang="es-MX" sz="2000" dirty="0" err="1">
                <a:latin typeface="Arial" panose="020B0604020202020204" pitchFamily="34" charset="0"/>
                <a:cs typeface="Arial" panose="020B0604020202020204" pitchFamily="34" charset="0"/>
              </a:rPr>
              <a:t>Megacable</a:t>
            </a:r>
            <a:r>
              <a:rPr lang="es-MX" sz="2000" dirty="0">
                <a:latin typeface="Arial" panose="020B0604020202020204" pitchFamily="34" charset="0"/>
                <a:cs typeface="Arial" panose="020B0604020202020204" pitchFamily="34" charset="0"/>
              </a:rPr>
              <a:t> proveen su servicio de Internet a través de esta tecnología.</a:t>
            </a:r>
          </a:p>
          <a:p>
            <a:pPr marL="628650" lvl="1" indent="-171450" algn="just">
              <a:buFont typeface="Wingdings" panose="05000000000000000000" pitchFamily="2" charset="2"/>
              <a:buChar char="§"/>
            </a:pPr>
            <a:endParaRPr lang="es-MX" sz="2000" dirty="0">
              <a:latin typeface="Arial" panose="020B0604020202020204" pitchFamily="34" charset="0"/>
              <a:cs typeface="Arial" panose="020B0604020202020204" pitchFamily="34" charset="0"/>
            </a:endParaRPr>
          </a:p>
        </p:txBody>
      </p:sp>
      <p:pic>
        <p:nvPicPr>
          <p:cNvPr id="9" name="Imagen 8">
            <a:extLst>
              <a:ext uri="{FF2B5EF4-FFF2-40B4-BE49-F238E27FC236}">
                <a16:creationId xmlns:a16="http://schemas.microsoft.com/office/drawing/2014/main" id="{751329E2-15D1-4D6D-9576-B0A1AFB5929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54859" y="3359472"/>
            <a:ext cx="1853199" cy="1327054"/>
          </a:xfrm>
          <a:prstGeom prst="rect">
            <a:avLst/>
          </a:prstGeom>
          <a:ln w="63500" cmpd="tri">
            <a:solidFill>
              <a:schemeClr val="accent4"/>
            </a:solidFill>
          </a:ln>
        </p:spPr>
      </p:pic>
      <p:pic>
        <p:nvPicPr>
          <p:cNvPr id="10" name="Imagen 9">
            <a:extLst>
              <a:ext uri="{FF2B5EF4-FFF2-40B4-BE49-F238E27FC236}">
                <a16:creationId xmlns:a16="http://schemas.microsoft.com/office/drawing/2014/main" id="{D90F8A1C-0FBF-4AE9-BD67-7546F807029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351192" y="2872910"/>
            <a:ext cx="1731665" cy="3391920"/>
          </a:xfrm>
          <a:prstGeom prst="rect">
            <a:avLst/>
          </a:prstGeom>
          <a:ln w="63500" cmpd="tri">
            <a:solidFill>
              <a:schemeClr val="accent4"/>
            </a:solidFill>
          </a:ln>
        </p:spPr>
      </p:pic>
      <p:sp>
        <p:nvSpPr>
          <p:cNvPr id="11" name="CuadroTexto 10">
            <a:extLst>
              <a:ext uri="{FF2B5EF4-FFF2-40B4-BE49-F238E27FC236}">
                <a16:creationId xmlns:a16="http://schemas.microsoft.com/office/drawing/2014/main" id="{9CE057D1-E64F-4FBE-9315-0CF3A03CD161}"/>
              </a:ext>
            </a:extLst>
          </p:cNvPr>
          <p:cNvSpPr txBox="1"/>
          <p:nvPr/>
        </p:nvSpPr>
        <p:spPr>
          <a:xfrm>
            <a:off x="8505275" y="2962346"/>
            <a:ext cx="740499" cy="306799"/>
          </a:xfrm>
          <a:prstGeom prst="rect">
            <a:avLst/>
          </a:prstGeom>
          <a:noFill/>
          <a:ln>
            <a:solidFill>
              <a:schemeClr val="accent4"/>
            </a:solidFill>
          </a:ln>
        </p:spPr>
        <p:txBody>
          <a:bodyPr wrap="square" rtlCol="0">
            <a:spAutoFit/>
          </a:bodyPr>
          <a:lstStyle/>
          <a:p>
            <a:r>
              <a:rPr lang="es-MX" sz="1400" b="1" i="1" dirty="0">
                <a:solidFill>
                  <a:schemeClr val="accent6">
                    <a:lumMod val="75000"/>
                  </a:schemeClr>
                </a:solidFill>
                <a:latin typeface="Arial" panose="020B0604020202020204" pitchFamily="34" charset="0"/>
                <a:cs typeface="Arial" panose="020B0604020202020204" pitchFamily="34" charset="0"/>
              </a:rPr>
              <a:t>ADSL</a:t>
            </a:r>
          </a:p>
        </p:txBody>
      </p:sp>
      <p:sp>
        <p:nvSpPr>
          <p:cNvPr id="12" name="CuadroTexto 11">
            <a:extLst>
              <a:ext uri="{FF2B5EF4-FFF2-40B4-BE49-F238E27FC236}">
                <a16:creationId xmlns:a16="http://schemas.microsoft.com/office/drawing/2014/main" id="{9499F84A-2C1A-4FC6-A11B-659AFEC48BB5}"/>
              </a:ext>
            </a:extLst>
          </p:cNvPr>
          <p:cNvSpPr txBox="1"/>
          <p:nvPr/>
        </p:nvSpPr>
        <p:spPr>
          <a:xfrm>
            <a:off x="10498707" y="2400887"/>
            <a:ext cx="1436634" cy="307777"/>
          </a:xfrm>
          <a:prstGeom prst="rect">
            <a:avLst/>
          </a:prstGeom>
          <a:noFill/>
          <a:ln>
            <a:solidFill>
              <a:schemeClr val="accent4"/>
            </a:solidFill>
          </a:ln>
        </p:spPr>
        <p:txBody>
          <a:bodyPr wrap="square" rtlCol="0">
            <a:spAutoFit/>
          </a:bodyPr>
          <a:lstStyle/>
          <a:p>
            <a:r>
              <a:rPr lang="es-MX" sz="1400" b="1" i="1" dirty="0">
                <a:solidFill>
                  <a:schemeClr val="accent6">
                    <a:lumMod val="75000"/>
                  </a:schemeClr>
                </a:solidFill>
                <a:latin typeface="Arial" panose="020B0604020202020204" pitchFamily="34" charset="0"/>
                <a:cs typeface="Arial" panose="020B0604020202020204" pitchFamily="34" charset="0"/>
              </a:rPr>
              <a:t>Cable-módem</a:t>
            </a:r>
          </a:p>
        </p:txBody>
      </p:sp>
      <p:sp>
        <p:nvSpPr>
          <p:cNvPr id="2" name="Marcador de número de diapositiva 1">
            <a:extLst>
              <a:ext uri="{FF2B5EF4-FFF2-40B4-BE49-F238E27FC236}">
                <a16:creationId xmlns:a16="http://schemas.microsoft.com/office/drawing/2014/main" id="{7E80C181-4997-4787-8382-392E3A0C73E2}"/>
              </a:ext>
            </a:extLst>
          </p:cNvPr>
          <p:cNvSpPr>
            <a:spLocks noGrp="1"/>
          </p:cNvSpPr>
          <p:nvPr>
            <p:ph type="sldNum" sz="quarter" idx="12"/>
          </p:nvPr>
        </p:nvSpPr>
        <p:spPr/>
        <p:txBody>
          <a:bodyPr/>
          <a:lstStyle/>
          <a:p>
            <a:fld id="{49042BF9-C8AA-4BF5-90A6-F745506A1DB5}" type="slidenum">
              <a:rPr lang="es-MX" smtClean="0"/>
              <a:t>27</a:t>
            </a:fld>
            <a:endParaRPr lang="es-MX"/>
          </a:p>
        </p:txBody>
      </p:sp>
      <p:sp>
        <p:nvSpPr>
          <p:cNvPr id="13" name="Marcador de pie de página 12"/>
          <p:cNvSpPr>
            <a:spLocks noGrp="1"/>
          </p:cNvSpPr>
          <p:nvPr>
            <p:ph type="ftr" sz="quarter" idx="11"/>
          </p:nvPr>
        </p:nvSpPr>
        <p:spPr/>
        <p:txBody>
          <a:bodyPr/>
          <a:lstStyle/>
          <a:p>
            <a:r>
              <a:rPr lang="es-MX"/>
              <a:t>Dr. en A. Juan Carlos Montes de Oca López</a:t>
            </a:r>
          </a:p>
        </p:txBody>
      </p:sp>
      <p:grpSp>
        <p:nvGrpSpPr>
          <p:cNvPr id="14" name="Grupo 13">
            <a:extLst>
              <a:ext uri="{FF2B5EF4-FFF2-40B4-BE49-F238E27FC236}">
                <a16:creationId xmlns:a16="http://schemas.microsoft.com/office/drawing/2014/main" id="{33588453-5676-AB49-8472-AE0779CFA723}"/>
              </a:ext>
            </a:extLst>
          </p:cNvPr>
          <p:cNvGrpSpPr/>
          <p:nvPr/>
        </p:nvGrpSpPr>
        <p:grpSpPr>
          <a:xfrm>
            <a:off x="7941346" y="84873"/>
            <a:ext cx="4081707" cy="787400"/>
            <a:chOff x="6719938" y="-12262"/>
            <a:chExt cx="4081707" cy="787400"/>
          </a:xfrm>
        </p:grpSpPr>
        <p:pic>
          <p:nvPicPr>
            <p:cNvPr id="15" name="Imagen 14" descr="Sin título-2.png">
              <a:extLst>
                <a:ext uri="{FF2B5EF4-FFF2-40B4-BE49-F238E27FC236}">
                  <a16:creationId xmlns:a16="http://schemas.microsoft.com/office/drawing/2014/main" id="{5A427881-7D33-0E43-832D-E0E67AF62B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6" name="Rectángulo 15">
              <a:extLst>
                <a:ext uri="{FF2B5EF4-FFF2-40B4-BE49-F238E27FC236}">
                  <a16:creationId xmlns:a16="http://schemas.microsoft.com/office/drawing/2014/main" id="{B9EA7541-9078-B344-93FD-D567F185B340}"/>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19905113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CA750325-788B-4246-8EF5-2B2DC1513722}"/>
              </a:ext>
            </a:extLst>
          </p:cNvPr>
          <p:cNvSpPr txBox="1"/>
          <p:nvPr/>
        </p:nvSpPr>
        <p:spPr>
          <a:xfrm>
            <a:off x="239395" y="771454"/>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Dispositivos intermedios de red</a:t>
            </a:r>
          </a:p>
        </p:txBody>
      </p:sp>
      <p:cxnSp>
        <p:nvCxnSpPr>
          <p:cNvPr id="4" name="Conector recto 3">
            <a:extLst>
              <a:ext uri="{FF2B5EF4-FFF2-40B4-BE49-F238E27FC236}">
                <a16:creationId xmlns:a16="http://schemas.microsoft.com/office/drawing/2014/main" id="{011A0420-3EE1-4D04-8938-FAF2AB79B6D1}"/>
              </a:ext>
            </a:extLst>
          </p:cNvPr>
          <p:cNvCxnSpPr/>
          <p:nvPr/>
        </p:nvCxnSpPr>
        <p:spPr>
          <a:xfrm>
            <a:off x="8389" y="1220240"/>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CuadroTexto 5">
            <a:extLst>
              <a:ext uri="{FF2B5EF4-FFF2-40B4-BE49-F238E27FC236}">
                <a16:creationId xmlns:a16="http://schemas.microsoft.com/office/drawing/2014/main" id="{9DD440FF-6B15-4769-9C78-98AF1B21C4F9}"/>
              </a:ext>
            </a:extLst>
          </p:cNvPr>
          <p:cNvSpPr txBox="1"/>
          <p:nvPr/>
        </p:nvSpPr>
        <p:spPr>
          <a:xfrm>
            <a:off x="239395" y="1432016"/>
            <a:ext cx="8265880" cy="446276"/>
          </a:xfrm>
          <a:prstGeom prst="rect">
            <a:avLst/>
          </a:prstGeom>
          <a:noFill/>
        </p:spPr>
        <p:txBody>
          <a:bodyPr wrap="square" rtlCol="0">
            <a:spAutoFit/>
          </a:bodyPr>
          <a:lstStyle/>
          <a:p>
            <a:r>
              <a:rPr lang="es-MX" sz="2300" b="1" i="1" dirty="0" err="1">
                <a:solidFill>
                  <a:schemeClr val="accent6">
                    <a:lumMod val="75000"/>
                  </a:schemeClr>
                </a:solidFill>
                <a:latin typeface="Arial" panose="020B0604020202020204" pitchFamily="34" charset="0"/>
                <a:cs typeface="Arial" panose="020B0604020202020204" pitchFamily="34" charset="0"/>
              </a:rPr>
              <a:t>Ruteadores</a:t>
            </a:r>
            <a:r>
              <a:rPr lang="es-MX" sz="2300" b="1" i="1" dirty="0">
                <a:solidFill>
                  <a:schemeClr val="accent6">
                    <a:lumMod val="75000"/>
                  </a:schemeClr>
                </a:solidFill>
                <a:latin typeface="Arial" panose="020B0604020202020204" pitchFamily="34" charset="0"/>
                <a:cs typeface="Arial" panose="020B0604020202020204" pitchFamily="34" charset="0"/>
              </a:rPr>
              <a:t> o encaminadores</a:t>
            </a:r>
          </a:p>
        </p:txBody>
      </p:sp>
      <p:cxnSp>
        <p:nvCxnSpPr>
          <p:cNvPr id="7" name="Conector recto 6">
            <a:extLst>
              <a:ext uri="{FF2B5EF4-FFF2-40B4-BE49-F238E27FC236}">
                <a16:creationId xmlns:a16="http://schemas.microsoft.com/office/drawing/2014/main" id="{256D4266-76CD-4F28-823D-A407DBA5E2C2}"/>
              </a:ext>
            </a:extLst>
          </p:cNvPr>
          <p:cNvCxnSpPr/>
          <p:nvPr/>
        </p:nvCxnSpPr>
        <p:spPr>
          <a:xfrm>
            <a:off x="8389" y="1880802"/>
            <a:ext cx="173736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E2A8961D-AB7E-4D0E-A3A0-8FAF01B4B26B}"/>
              </a:ext>
            </a:extLst>
          </p:cNvPr>
          <p:cNvSpPr/>
          <p:nvPr/>
        </p:nvSpPr>
        <p:spPr>
          <a:xfrm>
            <a:off x="277495" y="2090067"/>
            <a:ext cx="5826894" cy="4247317"/>
          </a:xfrm>
          <a:prstGeom prst="rect">
            <a:avLst/>
          </a:prstGeom>
        </p:spPr>
        <p:txBody>
          <a:bodyPr wrap="square">
            <a:spAutoFit/>
          </a:bodyPr>
          <a:lstStyle/>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Trabajan en la Capa de Red del Modelo OSI.</a:t>
            </a:r>
          </a:p>
          <a:p>
            <a:pPr marL="171450" indent="-171450" algn="just">
              <a:buFont typeface="Wingdings" panose="05000000000000000000" pitchFamily="2" charset="2"/>
              <a:buChar char="Ü"/>
            </a:pPr>
            <a:endParaRPr lang="es-MX"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Interconectan redes enteras.</a:t>
            </a:r>
          </a:p>
          <a:p>
            <a:pPr marL="171450" indent="-171450" algn="just">
              <a:buFont typeface="Wingdings" panose="05000000000000000000" pitchFamily="2" charset="2"/>
              <a:buChar char="Ü"/>
            </a:pPr>
            <a:endParaRPr lang="es-MX"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Realizan direccionamiento IP, es por ello que pueden decidir cuál es el camino más corto al destino.</a:t>
            </a:r>
          </a:p>
          <a:p>
            <a:pPr marL="171450" indent="-171450" algn="just">
              <a:buFont typeface="Wingdings" panose="05000000000000000000" pitchFamily="2" charset="2"/>
              <a:buChar char="Ü"/>
            </a:pPr>
            <a:endParaRPr lang="es-MX"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No propagan mensajes </a:t>
            </a:r>
            <a:r>
              <a:rPr lang="es-MX" dirty="0" err="1">
                <a:latin typeface="Arial" panose="020B0604020202020204" pitchFamily="34" charset="0"/>
                <a:cs typeface="Arial" panose="020B0604020202020204" pitchFamily="34" charset="0"/>
              </a:rPr>
              <a:t>broadcast</a:t>
            </a:r>
            <a:r>
              <a:rPr lang="es-MX" dirty="0">
                <a:latin typeface="Arial" panose="020B0604020202020204" pitchFamily="34" charset="0"/>
                <a:cs typeface="Arial" panose="020B0604020202020204" pitchFamily="34" charset="0"/>
              </a:rPr>
              <a:t>.</a:t>
            </a:r>
          </a:p>
          <a:p>
            <a:pPr marL="171450" indent="-171450" algn="just">
              <a:buFont typeface="Wingdings" panose="05000000000000000000" pitchFamily="2" charset="2"/>
              <a:buChar char="Ü"/>
            </a:pPr>
            <a:endParaRPr lang="es-MX"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Ü"/>
            </a:pPr>
            <a:r>
              <a:rPr lang="es-MX" dirty="0">
                <a:latin typeface="Arial" panose="020B0604020202020204" pitchFamily="34" charset="0"/>
                <a:cs typeface="Arial" panose="020B0604020202020204" pitchFamily="34" charset="0"/>
              </a:rPr>
              <a:t>Reciben los paquetes y analizan la información de la capa de red de destino, se busca la dirección en la tabla de ruteo, se encuentra la dirección y se entrega la puerta de salida asignada a dicha red, finalmente la información es puesta en un frame y se manda por la puerta de salida al siguiente salto.</a:t>
            </a:r>
          </a:p>
        </p:txBody>
      </p:sp>
      <p:sp>
        <p:nvSpPr>
          <p:cNvPr id="2" name="Marcador de número de diapositiva 1">
            <a:extLst>
              <a:ext uri="{FF2B5EF4-FFF2-40B4-BE49-F238E27FC236}">
                <a16:creationId xmlns:a16="http://schemas.microsoft.com/office/drawing/2014/main" id="{2465A3A3-08A4-4B0A-AE20-57B4E7110A7A}"/>
              </a:ext>
            </a:extLst>
          </p:cNvPr>
          <p:cNvSpPr>
            <a:spLocks noGrp="1"/>
          </p:cNvSpPr>
          <p:nvPr>
            <p:ph type="sldNum" sz="quarter" idx="12"/>
          </p:nvPr>
        </p:nvSpPr>
        <p:spPr/>
        <p:txBody>
          <a:bodyPr/>
          <a:lstStyle/>
          <a:p>
            <a:fld id="{49042BF9-C8AA-4BF5-90A6-F745506A1DB5}" type="slidenum">
              <a:rPr lang="es-MX" smtClean="0"/>
              <a:t>28</a:t>
            </a:fld>
            <a:endParaRPr lang="es-MX"/>
          </a:p>
        </p:txBody>
      </p:sp>
      <p:sp>
        <p:nvSpPr>
          <p:cNvPr id="10" name="Marcador de pie de página 9"/>
          <p:cNvSpPr>
            <a:spLocks noGrp="1"/>
          </p:cNvSpPr>
          <p:nvPr>
            <p:ph type="ftr" sz="quarter" idx="11"/>
          </p:nvPr>
        </p:nvSpPr>
        <p:spPr/>
        <p:txBody>
          <a:bodyPr/>
          <a:lstStyle/>
          <a:p>
            <a:r>
              <a:rPr lang="es-MX"/>
              <a:t>Dr. en A. Juan Carlos Montes de Oca López</a:t>
            </a:r>
          </a:p>
        </p:txBody>
      </p:sp>
      <p:pic>
        <p:nvPicPr>
          <p:cNvPr id="12290" name="Picture 2" descr="Resultado de imagen para interconexiones rou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2750" y="2495642"/>
            <a:ext cx="4591050" cy="2371726"/>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upo 10">
            <a:extLst>
              <a:ext uri="{FF2B5EF4-FFF2-40B4-BE49-F238E27FC236}">
                <a16:creationId xmlns:a16="http://schemas.microsoft.com/office/drawing/2014/main" id="{21FA7AD2-19ED-4749-B462-D70E1AFEBD3E}"/>
              </a:ext>
            </a:extLst>
          </p:cNvPr>
          <p:cNvGrpSpPr/>
          <p:nvPr/>
        </p:nvGrpSpPr>
        <p:grpSpPr>
          <a:xfrm>
            <a:off x="7941346" y="84873"/>
            <a:ext cx="4081707" cy="787400"/>
            <a:chOff x="6719938" y="-12262"/>
            <a:chExt cx="4081707" cy="787400"/>
          </a:xfrm>
        </p:grpSpPr>
        <p:pic>
          <p:nvPicPr>
            <p:cNvPr id="12" name="Imagen 11" descr="Sin título-2.png">
              <a:extLst>
                <a:ext uri="{FF2B5EF4-FFF2-40B4-BE49-F238E27FC236}">
                  <a16:creationId xmlns:a16="http://schemas.microsoft.com/office/drawing/2014/main" id="{586225D0-1C21-9944-9572-D414A98C4B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3" name="Rectángulo 12">
              <a:extLst>
                <a:ext uri="{FF2B5EF4-FFF2-40B4-BE49-F238E27FC236}">
                  <a16:creationId xmlns:a16="http://schemas.microsoft.com/office/drawing/2014/main" id="{3A207B60-B87B-9D41-A540-8BF30B1EA2C5}"/>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14727821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81497" y="1764220"/>
            <a:ext cx="7387495" cy="5093780"/>
          </a:xfrm>
        </p:spPr>
        <p:txBody>
          <a:bodyPr>
            <a:noAutofit/>
          </a:bodyPr>
          <a:lstStyle/>
          <a:p>
            <a:pPr marL="241301" indent="-230188"/>
            <a:r>
              <a:rPr lang="es-ES" sz="2000" b="1" dirty="0">
                <a:latin typeface="Arial" panose="020B0604020202020204" pitchFamily="34" charset="0"/>
                <a:cs typeface="Arial" panose="020B0604020202020204" pitchFamily="34" charset="0"/>
              </a:rPr>
              <a:t>Medios de transmisión</a:t>
            </a:r>
          </a:p>
          <a:p>
            <a:pPr lvl="1"/>
            <a:r>
              <a:rPr lang="es-ES" sz="2000" dirty="0">
                <a:latin typeface="Arial" panose="020B0604020202020204" pitchFamily="34" charset="0"/>
                <a:cs typeface="Arial" panose="020B0604020202020204" pitchFamily="34" charset="0"/>
              </a:rPr>
              <a:t>Proporcionar la ruta para la transmisión de datos</a:t>
            </a:r>
          </a:p>
          <a:p>
            <a:pPr lvl="1"/>
            <a:r>
              <a:rPr lang="es-ES" sz="2000" dirty="0">
                <a:latin typeface="Arial" panose="020B0604020202020204" pitchFamily="34" charset="0"/>
                <a:cs typeface="Arial" panose="020B0604020202020204" pitchFamily="34" charset="0"/>
              </a:rPr>
              <a:t>Interconectar dispositivos</a:t>
            </a:r>
          </a:p>
          <a:p>
            <a:pPr lvl="1"/>
            <a:r>
              <a:rPr lang="es-ES" sz="2000" dirty="0">
                <a:latin typeface="Arial" panose="020B0604020202020204" pitchFamily="34" charset="0"/>
                <a:cs typeface="Arial" panose="020B0604020202020204" pitchFamily="34" charset="0"/>
              </a:rPr>
              <a:t>Cobre, fibra óptica, tecnología inalámbrica</a:t>
            </a: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309790" y="2202880"/>
            <a:ext cx="4182261" cy="3534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upo 5"/>
          <p:cNvGrpSpPr/>
          <p:nvPr/>
        </p:nvGrpSpPr>
        <p:grpSpPr>
          <a:xfrm>
            <a:off x="8389" y="1140085"/>
            <a:ext cx="12192000" cy="448786"/>
            <a:chOff x="8389" y="1140085"/>
            <a:chExt cx="12192000" cy="448786"/>
          </a:xfrm>
        </p:grpSpPr>
        <p:sp>
          <p:nvSpPr>
            <p:cNvPr id="7" name="CuadroTexto 6">
              <a:extLst>
                <a:ext uri="{FF2B5EF4-FFF2-40B4-BE49-F238E27FC236}">
                  <a16:creationId xmlns:a16="http://schemas.microsoft.com/office/drawing/2014/main" id="{BFF5B469-CF4F-4C51-8441-493DC3770DFC}"/>
                </a:ext>
              </a:extLst>
            </p:cNvPr>
            <p:cNvSpPr txBox="1"/>
            <p:nvPr/>
          </p:nvSpPr>
          <p:spPr>
            <a:xfrm>
              <a:off x="239395" y="1140085"/>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Componentes básicos de la red</a:t>
              </a:r>
            </a:p>
          </p:txBody>
        </p:sp>
        <p:cxnSp>
          <p:nvCxnSpPr>
            <p:cNvPr id="9" name="Conector recto 8">
              <a:extLst>
                <a:ext uri="{FF2B5EF4-FFF2-40B4-BE49-F238E27FC236}">
                  <a16:creationId xmlns:a16="http://schemas.microsoft.com/office/drawing/2014/main" id="{D4B31366-FFBF-4085-8643-EA76EFD17015}"/>
                </a:ext>
              </a:extLst>
            </p:cNvPr>
            <p:cNvCxnSpPr/>
            <p:nvPr/>
          </p:nvCxnSpPr>
          <p:spPr>
            <a:xfrm>
              <a:off x="8389" y="1588871"/>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sp>
        <p:nvSpPr>
          <p:cNvPr id="3" name="Marcador de pie de página 2"/>
          <p:cNvSpPr>
            <a:spLocks noGrp="1"/>
          </p:cNvSpPr>
          <p:nvPr>
            <p:ph type="ftr" sz="quarter" idx="11"/>
          </p:nvPr>
        </p:nvSpPr>
        <p:spPr/>
        <p:txBody>
          <a:bodyPr/>
          <a:lstStyle/>
          <a:p>
            <a:r>
              <a:rPr lang="es-MX"/>
              <a:t>Dr. en A. Juan Carlos Montes de Oca López</a:t>
            </a:r>
          </a:p>
        </p:txBody>
      </p:sp>
      <p:sp>
        <p:nvSpPr>
          <p:cNvPr id="4" name="Marcador de número de diapositiva 3"/>
          <p:cNvSpPr>
            <a:spLocks noGrp="1"/>
          </p:cNvSpPr>
          <p:nvPr>
            <p:ph type="sldNum" sz="quarter" idx="12"/>
          </p:nvPr>
        </p:nvSpPr>
        <p:spPr/>
        <p:txBody>
          <a:bodyPr/>
          <a:lstStyle/>
          <a:p>
            <a:fld id="{49042BF9-C8AA-4BF5-90A6-F745506A1DB5}" type="slidenum">
              <a:rPr lang="es-MX" smtClean="0"/>
              <a:t>29</a:t>
            </a:fld>
            <a:endParaRPr lang="es-MX"/>
          </a:p>
        </p:txBody>
      </p:sp>
      <p:pic>
        <p:nvPicPr>
          <p:cNvPr id="8194" name="Picture 2" descr="Resultado de imagen para medios transmis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5951" y="3186121"/>
            <a:ext cx="5408098" cy="3167718"/>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upo 9">
            <a:extLst>
              <a:ext uri="{FF2B5EF4-FFF2-40B4-BE49-F238E27FC236}">
                <a16:creationId xmlns:a16="http://schemas.microsoft.com/office/drawing/2014/main" id="{8BF64635-EDB4-064E-9A98-3B5D2C70DB30}"/>
              </a:ext>
            </a:extLst>
          </p:cNvPr>
          <p:cNvGrpSpPr/>
          <p:nvPr/>
        </p:nvGrpSpPr>
        <p:grpSpPr>
          <a:xfrm>
            <a:off x="7941346" y="84873"/>
            <a:ext cx="4081707" cy="787400"/>
            <a:chOff x="6719938" y="-12262"/>
            <a:chExt cx="4081707" cy="787400"/>
          </a:xfrm>
        </p:grpSpPr>
        <p:pic>
          <p:nvPicPr>
            <p:cNvPr id="11" name="Imagen 10" descr="Sin título-2.png">
              <a:extLst>
                <a:ext uri="{FF2B5EF4-FFF2-40B4-BE49-F238E27FC236}">
                  <a16:creationId xmlns:a16="http://schemas.microsoft.com/office/drawing/2014/main" id="{A2AD4E3A-D073-5247-8242-F27673806FF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2" name="Rectángulo 11">
              <a:extLst>
                <a:ext uri="{FF2B5EF4-FFF2-40B4-BE49-F238E27FC236}">
                  <a16:creationId xmlns:a16="http://schemas.microsoft.com/office/drawing/2014/main" id="{B01F8DB5-24FA-4940-B2F9-90FFDE61D4B0}"/>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2553806122"/>
      </p:ext>
    </p:extLst>
  </p:cSld>
  <p:clrMapOvr>
    <a:masterClrMapping/>
  </p:clrMapOvr>
  <p:transition spd="med">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11" name="Título 1">
            <a:extLst>
              <a:ext uri="{FF2B5EF4-FFF2-40B4-BE49-F238E27FC236}">
                <a16:creationId xmlns:a16="http://schemas.microsoft.com/office/drawing/2014/main" id="{7C330473-6249-4871-B5E8-48BD65B54989}"/>
              </a:ext>
            </a:extLst>
          </p:cNvPr>
          <p:cNvSpPr txBox="1">
            <a:spLocks/>
          </p:cNvSpPr>
          <p:nvPr/>
        </p:nvSpPr>
        <p:spPr>
          <a:xfrm>
            <a:off x="0" y="6075007"/>
            <a:ext cx="8308427" cy="64646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sz="2800" b="1" dirty="0"/>
          </a:p>
        </p:txBody>
      </p:sp>
      <p:sp>
        <p:nvSpPr>
          <p:cNvPr id="13" name="Título 1">
            <a:extLst>
              <a:ext uri="{FF2B5EF4-FFF2-40B4-BE49-F238E27FC236}">
                <a16:creationId xmlns:a16="http://schemas.microsoft.com/office/drawing/2014/main" id="{A497FFDD-4B11-49B7-981C-8EF2BA057344}"/>
              </a:ext>
            </a:extLst>
          </p:cNvPr>
          <p:cNvSpPr txBox="1">
            <a:spLocks/>
          </p:cNvSpPr>
          <p:nvPr/>
        </p:nvSpPr>
        <p:spPr>
          <a:xfrm>
            <a:off x="1941787" y="2401528"/>
            <a:ext cx="8308427" cy="113196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b="1" dirty="0"/>
              <a:t>Unidad de competencia I</a:t>
            </a:r>
          </a:p>
          <a:p>
            <a:pPr algn="ctr"/>
            <a:endParaRPr lang="es-ES" b="1" dirty="0"/>
          </a:p>
          <a:p>
            <a:pPr algn="ctr"/>
            <a:r>
              <a:rPr lang="es-ES" dirty="0"/>
              <a:t>Conceptos fundamentales y </a:t>
            </a:r>
          </a:p>
          <a:p>
            <a:pPr algn="ctr"/>
            <a:r>
              <a:rPr lang="es-ES" dirty="0"/>
              <a:t>clasificaciones de redes</a:t>
            </a:r>
            <a:endParaRPr lang="en-US" dirty="0"/>
          </a:p>
        </p:txBody>
      </p:sp>
      <p:sp>
        <p:nvSpPr>
          <p:cNvPr id="14" name="Marcador de número de diapositiva 13">
            <a:extLst>
              <a:ext uri="{FF2B5EF4-FFF2-40B4-BE49-F238E27FC236}">
                <a16:creationId xmlns:a16="http://schemas.microsoft.com/office/drawing/2014/main" id="{279B6BCA-66F9-4EA8-87DF-006E4426CD8E}"/>
              </a:ext>
            </a:extLst>
          </p:cNvPr>
          <p:cNvSpPr>
            <a:spLocks noGrp="1"/>
          </p:cNvSpPr>
          <p:nvPr>
            <p:ph type="sldNum" sz="quarter" idx="12"/>
          </p:nvPr>
        </p:nvSpPr>
        <p:spPr/>
        <p:txBody>
          <a:bodyPr/>
          <a:lstStyle/>
          <a:p>
            <a:fld id="{49042BF9-C8AA-4BF5-90A6-F745506A1DB5}" type="slidenum">
              <a:rPr lang="es-MX" smtClean="0"/>
              <a:t>3</a:t>
            </a:fld>
            <a:endParaRPr lang="es-MX"/>
          </a:p>
        </p:txBody>
      </p:sp>
      <p:sp>
        <p:nvSpPr>
          <p:cNvPr id="2" name="Marcador de pie de página 1"/>
          <p:cNvSpPr>
            <a:spLocks noGrp="1"/>
          </p:cNvSpPr>
          <p:nvPr>
            <p:ph type="ftr" sz="quarter" idx="11"/>
          </p:nvPr>
        </p:nvSpPr>
        <p:spPr/>
        <p:txBody>
          <a:bodyPr/>
          <a:lstStyle/>
          <a:p>
            <a:r>
              <a:rPr lang="es-MX"/>
              <a:t>Dr. en A. Juan Carlos Montes de Oca López</a:t>
            </a:r>
          </a:p>
        </p:txBody>
      </p:sp>
    </p:spTree>
    <p:extLst>
      <p:ext uri="{BB962C8B-B14F-4D97-AF65-F5344CB8AC3E}">
        <p14:creationId xmlns:p14="http://schemas.microsoft.com/office/powerpoint/2010/main" val="24077898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04DA3138-7694-4DD3-BE4B-D2FC0FC26967}"/>
              </a:ext>
            </a:extLst>
          </p:cNvPr>
          <p:cNvSpPr txBox="1"/>
          <p:nvPr/>
        </p:nvSpPr>
        <p:spPr>
          <a:xfrm>
            <a:off x="231006" y="971711"/>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Protocolos de red</a:t>
            </a:r>
          </a:p>
        </p:txBody>
      </p:sp>
      <p:cxnSp>
        <p:nvCxnSpPr>
          <p:cNvPr id="7" name="Conector recto 6">
            <a:extLst>
              <a:ext uri="{FF2B5EF4-FFF2-40B4-BE49-F238E27FC236}">
                <a16:creationId xmlns:a16="http://schemas.microsoft.com/office/drawing/2014/main" id="{580073C6-330D-4B73-BFF8-0A220FE71E7F}"/>
              </a:ext>
            </a:extLst>
          </p:cNvPr>
          <p:cNvCxnSpPr/>
          <p:nvPr/>
        </p:nvCxnSpPr>
        <p:spPr>
          <a:xfrm>
            <a:off x="0" y="1420497"/>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85898CDF-4592-4CE4-BAE3-D8CDE4796208}"/>
              </a:ext>
            </a:extLst>
          </p:cNvPr>
          <p:cNvSpPr/>
          <p:nvPr/>
        </p:nvSpPr>
        <p:spPr>
          <a:xfrm>
            <a:off x="231006" y="1775469"/>
            <a:ext cx="5864994" cy="4154984"/>
          </a:xfrm>
          <a:prstGeom prst="rect">
            <a:avLst/>
          </a:prstGeom>
        </p:spPr>
        <p:txBody>
          <a:bodyPr wrap="square">
            <a:spAutoFit/>
          </a:bodyPr>
          <a:lstStyle/>
          <a:p>
            <a:pPr algn="just"/>
            <a:r>
              <a:rPr lang="es-MX" sz="2400" dirty="0">
                <a:latin typeface="Arial" panose="020B0604020202020204" pitchFamily="34" charset="0"/>
                <a:cs typeface="Arial" panose="020B0604020202020204" pitchFamily="34" charset="0"/>
              </a:rPr>
              <a:t>Los protocolos de red son las normas que indican el método que se utiliza para enviar y/o recibir datos en una red de computadoras/dispositivos.</a:t>
            </a:r>
          </a:p>
          <a:p>
            <a:pPr algn="just"/>
            <a:r>
              <a:rPr lang="en-US" sz="2400" dirty="0">
                <a:latin typeface="Arial" panose="020B0604020202020204" pitchFamily="34" charset="0"/>
                <a:cs typeface="Arial" panose="020B0604020202020204" pitchFamily="34" charset="0"/>
              </a:rPr>
              <a:t>D</a:t>
            </a:r>
            <a:r>
              <a:rPr lang="es-MX" sz="2400" dirty="0">
                <a:latin typeface="Arial" panose="020B0604020202020204" pitchFamily="34" charset="0"/>
                <a:cs typeface="Arial" panose="020B0604020202020204" pitchFamily="34" charset="0"/>
              </a:rPr>
              <a:t>e los tipos de protocolos encontramos los siguientes:</a:t>
            </a:r>
          </a:p>
          <a:p>
            <a:pPr algn="just"/>
            <a:endParaRPr lang="en-US" sz="24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2400" i="1" dirty="0" err="1">
                <a:effectLst>
                  <a:glow rad="228600">
                    <a:schemeClr val="accent4">
                      <a:satMod val="175000"/>
                      <a:alpha val="40000"/>
                    </a:schemeClr>
                  </a:glow>
                </a:effectLst>
                <a:latin typeface="Arial" panose="020B0604020202020204" pitchFamily="34" charset="0"/>
                <a:cs typeface="Arial" panose="020B0604020202020204" pitchFamily="34" charset="0"/>
              </a:rPr>
              <a:t>Protocolos</a:t>
            </a:r>
            <a:r>
              <a:rPr lang="en-US" sz="2400" i="1" dirty="0">
                <a:effectLst>
                  <a:glow rad="228600">
                    <a:schemeClr val="accent4">
                      <a:satMod val="175000"/>
                      <a:alpha val="40000"/>
                    </a:schemeClr>
                  </a:glow>
                </a:effectLst>
                <a:latin typeface="Arial" panose="020B0604020202020204" pitchFamily="34" charset="0"/>
                <a:cs typeface="Arial" panose="020B0604020202020204" pitchFamily="34" charset="0"/>
              </a:rPr>
              <a:t> de </a:t>
            </a:r>
            <a:r>
              <a:rPr lang="en-US" sz="2400" i="1" dirty="0" err="1">
                <a:effectLst>
                  <a:glow rad="228600">
                    <a:schemeClr val="accent4">
                      <a:satMod val="175000"/>
                      <a:alpha val="40000"/>
                    </a:schemeClr>
                  </a:glow>
                </a:effectLst>
                <a:latin typeface="Arial" panose="020B0604020202020204" pitchFamily="34" charset="0"/>
                <a:cs typeface="Arial" panose="020B0604020202020204" pitchFamily="34" charset="0"/>
              </a:rPr>
              <a:t>transporte</a:t>
            </a:r>
            <a:r>
              <a:rPr lang="en-US" sz="2400" i="1" dirty="0">
                <a:effectLst>
                  <a:glow rad="228600">
                    <a:schemeClr val="accent4">
                      <a:satMod val="175000"/>
                      <a:alpha val="40000"/>
                    </a:schemeClr>
                  </a:glow>
                </a:effectLst>
                <a:latin typeface="Arial" panose="020B0604020202020204" pitchFamily="34" charset="0"/>
                <a:cs typeface="Arial" panose="020B0604020202020204" pitchFamily="34" charset="0"/>
              </a:rPr>
              <a:t>:</a:t>
            </a:r>
          </a:p>
          <a:p>
            <a:pPr marL="742950" lvl="1" indent="-285750" algn="just">
              <a:buFont typeface="Wingdings" panose="05000000000000000000" pitchFamily="2" charset="2"/>
              <a:buChar char="ü"/>
            </a:pPr>
            <a:r>
              <a:rPr lang="en-US" sz="2400" dirty="0">
                <a:latin typeface="Arial" panose="020B0604020202020204" pitchFamily="34" charset="0"/>
                <a:cs typeface="Arial" panose="020B0604020202020204" pitchFamily="34" charset="0"/>
              </a:rPr>
              <a:t>TCP (Transmission Control Protocol)</a:t>
            </a:r>
          </a:p>
          <a:p>
            <a:pPr marL="742950" lvl="1" indent="-285750" algn="just">
              <a:buFont typeface="Wingdings" panose="05000000000000000000" pitchFamily="2" charset="2"/>
              <a:buChar char="ü"/>
            </a:pPr>
            <a:r>
              <a:rPr lang="en-US" sz="2400" dirty="0">
                <a:latin typeface="Arial" panose="020B0604020202020204" pitchFamily="34" charset="0"/>
                <a:cs typeface="Arial" panose="020B0604020202020204" pitchFamily="34" charset="0"/>
              </a:rPr>
              <a:t>UDP (</a:t>
            </a:r>
            <a:r>
              <a:rPr lang="es-MX" sz="2400" dirty="0" err="1">
                <a:latin typeface="Arial" panose="020B0604020202020204" pitchFamily="34" charset="0"/>
                <a:cs typeface="Arial" panose="020B0604020202020204" pitchFamily="34" charset="0"/>
              </a:rPr>
              <a:t>User</a:t>
            </a:r>
            <a:r>
              <a:rPr lang="es-MX" sz="2400" dirty="0">
                <a:latin typeface="Arial" panose="020B0604020202020204" pitchFamily="34" charset="0"/>
                <a:cs typeface="Arial" panose="020B0604020202020204" pitchFamily="34" charset="0"/>
              </a:rPr>
              <a:t> </a:t>
            </a:r>
            <a:r>
              <a:rPr lang="es-MX" sz="2400" dirty="0" err="1">
                <a:latin typeface="Arial" panose="020B0604020202020204" pitchFamily="34" charset="0"/>
                <a:cs typeface="Arial" panose="020B0604020202020204" pitchFamily="34" charset="0"/>
              </a:rPr>
              <a:t>Datagram</a:t>
            </a:r>
            <a:r>
              <a:rPr lang="es-MX" sz="2400" dirty="0">
                <a:latin typeface="Arial" panose="020B0604020202020204" pitchFamily="34" charset="0"/>
                <a:cs typeface="Arial" panose="020B0604020202020204" pitchFamily="34" charset="0"/>
              </a:rPr>
              <a:t> </a:t>
            </a:r>
            <a:r>
              <a:rPr lang="es-MX" sz="2400" dirty="0" err="1">
                <a:latin typeface="Arial" panose="020B0604020202020204" pitchFamily="34" charset="0"/>
                <a:cs typeface="Arial" panose="020B0604020202020204" pitchFamily="34" charset="0"/>
              </a:rPr>
              <a:t>Protocol</a:t>
            </a:r>
            <a:r>
              <a:rPr lang="es-MX" sz="2400" dirty="0">
                <a:latin typeface="Arial" panose="020B0604020202020204" pitchFamily="34" charset="0"/>
                <a:cs typeface="Arial" panose="020B0604020202020204" pitchFamily="34" charset="0"/>
              </a:rPr>
              <a:t>)</a:t>
            </a:r>
            <a:endParaRPr lang="en-US" sz="2400" dirty="0">
              <a:latin typeface="Arial" panose="020B0604020202020204" pitchFamily="34" charset="0"/>
              <a:cs typeface="Arial" panose="020B0604020202020204" pitchFamily="34" charset="0"/>
            </a:endParaRPr>
          </a:p>
        </p:txBody>
      </p:sp>
      <p:pic>
        <p:nvPicPr>
          <p:cNvPr id="9" name="Picture 2" descr="Resultado de imagen para protocolo de red">
            <a:extLst>
              <a:ext uri="{FF2B5EF4-FFF2-40B4-BE49-F238E27FC236}">
                <a16:creationId xmlns:a16="http://schemas.microsoft.com/office/drawing/2014/main" id="{E266FAD9-1A5E-4839-933F-075D33EB3CE8}"/>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77705" y="2763542"/>
            <a:ext cx="4693692" cy="2994738"/>
          </a:xfrm>
          <a:prstGeom prst="rect">
            <a:avLst/>
          </a:prstGeom>
          <a:noFill/>
          <a:ln w="63500" cmpd="tri">
            <a:solidFill>
              <a:schemeClr val="accent4"/>
            </a:solidFill>
          </a:ln>
          <a:extLst>
            <a:ext uri="{909E8E84-426E-40DD-AFC4-6F175D3DCCD1}">
              <a14:hiddenFill xmlns:a14="http://schemas.microsoft.com/office/drawing/2010/main">
                <a:solidFill>
                  <a:srgbClr val="FFFFFF"/>
                </a:solidFill>
              </a14:hiddenFill>
            </a:ext>
          </a:extLst>
        </p:spPr>
      </p:pic>
      <p:sp>
        <p:nvSpPr>
          <p:cNvPr id="2" name="Marcador de número de diapositiva 1">
            <a:extLst>
              <a:ext uri="{FF2B5EF4-FFF2-40B4-BE49-F238E27FC236}">
                <a16:creationId xmlns:a16="http://schemas.microsoft.com/office/drawing/2014/main" id="{FFB34B7B-7213-4473-9853-E065D9BA2A29}"/>
              </a:ext>
            </a:extLst>
          </p:cNvPr>
          <p:cNvSpPr>
            <a:spLocks noGrp="1"/>
          </p:cNvSpPr>
          <p:nvPr>
            <p:ph type="sldNum" sz="quarter" idx="12"/>
          </p:nvPr>
        </p:nvSpPr>
        <p:spPr/>
        <p:txBody>
          <a:bodyPr/>
          <a:lstStyle/>
          <a:p>
            <a:fld id="{49042BF9-C8AA-4BF5-90A6-F745506A1DB5}" type="slidenum">
              <a:rPr lang="es-MX" smtClean="0"/>
              <a:t>30</a:t>
            </a:fld>
            <a:endParaRPr lang="es-MX"/>
          </a:p>
        </p:txBody>
      </p:sp>
      <p:sp>
        <p:nvSpPr>
          <p:cNvPr id="3" name="Marcador de pie de página 2"/>
          <p:cNvSpPr>
            <a:spLocks noGrp="1"/>
          </p:cNvSpPr>
          <p:nvPr>
            <p:ph type="ftr" sz="quarter" idx="11"/>
          </p:nvPr>
        </p:nvSpPr>
        <p:spPr/>
        <p:txBody>
          <a:bodyPr/>
          <a:lstStyle/>
          <a:p>
            <a:r>
              <a:rPr lang="es-MX"/>
              <a:t>Dr. en A. Juan Carlos Montes de Oca López</a:t>
            </a:r>
          </a:p>
        </p:txBody>
      </p:sp>
      <p:grpSp>
        <p:nvGrpSpPr>
          <p:cNvPr id="10" name="Grupo 9">
            <a:extLst>
              <a:ext uri="{FF2B5EF4-FFF2-40B4-BE49-F238E27FC236}">
                <a16:creationId xmlns:a16="http://schemas.microsoft.com/office/drawing/2014/main" id="{E4CBD77E-170A-2843-9735-60580D9C8B6A}"/>
              </a:ext>
            </a:extLst>
          </p:cNvPr>
          <p:cNvGrpSpPr/>
          <p:nvPr/>
        </p:nvGrpSpPr>
        <p:grpSpPr>
          <a:xfrm>
            <a:off x="7941346" y="84873"/>
            <a:ext cx="4081707" cy="787400"/>
            <a:chOff x="6719938" y="-12262"/>
            <a:chExt cx="4081707" cy="787400"/>
          </a:xfrm>
        </p:grpSpPr>
        <p:pic>
          <p:nvPicPr>
            <p:cNvPr id="11" name="Imagen 10" descr="Sin título-2.png">
              <a:extLst>
                <a:ext uri="{FF2B5EF4-FFF2-40B4-BE49-F238E27FC236}">
                  <a16:creationId xmlns:a16="http://schemas.microsoft.com/office/drawing/2014/main" id="{A44B0359-0041-0345-93E9-C937C30001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2" name="Rectángulo 11">
              <a:extLst>
                <a:ext uri="{FF2B5EF4-FFF2-40B4-BE49-F238E27FC236}">
                  <a16:creationId xmlns:a16="http://schemas.microsoft.com/office/drawing/2014/main" id="{8B5FDC72-C6CB-4A41-9C05-76C594C58BEA}"/>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463509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1691B4B3-FFE0-46F0-BA07-42908C508B82}"/>
              </a:ext>
            </a:extLst>
          </p:cNvPr>
          <p:cNvSpPr txBox="1"/>
          <p:nvPr/>
        </p:nvSpPr>
        <p:spPr>
          <a:xfrm>
            <a:off x="231006" y="1126253"/>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Protocolos de red</a:t>
            </a:r>
          </a:p>
        </p:txBody>
      </p:sp>
      <p:cxnSp>
        <p:nvCxnSpPr>
          <p:cNvPr id="4" name="Conector recto 3">
            <a:extLst>
              <a:ext uri="{FF2B5EF4-FFF2-40B4-BE49-F238E27FC236}">
                <a16:creationId xmlns:a16="http://schemas.microsoft.com/office/drawing/2014/main" id="{3126F982-4B1C-4893-8033-4B4849E0C948}"/>
              </a:ext>
            </a:extLst>
          </p:cNvPr>
          <p:cNvCxnSpPr/>
          <p:nvPr/>
        </p:nvCxnSpPr>
        <p:spPr>
          <a:xfrm>
            <a:off x="0" y="1575039"/>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Rectángulo 5">
            <a:extLst>
              <a:ext uri="{FF2B5EF4-FFF2-40B4-BE49-F238E27FC236}">
                <a16:creationId xmlns:a16="http://schemas.microsoft.com/office/drawing/2014/main" id="{827253ED-A521-4143-B792-27979988970B}"/>
              </a:ext>
            </a:extLst>
          </p:cNvPr>
          <p:cNvSpPr/>
          <p:nvPr/>
        </p:nvSpPr>
        <p:spPr>
          <a:xfrm>
            <a:off x="340180" y="2103487"/>
            <a:ext cx="11328079" cy="3416320"/>
          </a:xfrm>
          <a:prstGeom prst="rect">
            <a:avLst/>
          </a:prstGeom>
        </p:spPr>
        <p:txBody>
          <a:bodyPr wrap="square">
            <a:spAutoFit/>
          </a:bodyPr>
          <a:lstStyle/>
          <a:p>
            <a:pPr marL="285750" indent="-285750" algn="just">
              <a:buFont typeface="Arial" panose="020B0604020202020204" pitchFamily="34" charset="0"/>
              <a:buChar char="•"/>
            </a:pPr>
            <a:r>
              <a:rPr lang="en-US" sz="2400" i="1" dirty="0" err="1">
                <a:effectLst>
                  <a:glow rad="228600">
                    <a:schemeClr val="accent4">
                      <a:satMod val="175000"/>
                      <a:alpha val="40000"/>
                    </a:schemeClr>
                  </a:glow>
                </a:effectLst>
                <a:latin typeface="Arial" panose="020B0604020202020204" pitchFamily="34" charset="0"/>
                <a:cs typeface="Arial" panose="020B0604020202020204" pitchFamily="34" charset="0"/>
              </a:rPr>
              <a:t>Protocolo</a:t>
            </a:r>
            <a:r>
              <a:rPr lang="en-US" sz="2400" i="1" dirty="0">
                <a:effectLst>
                  <a:glow rad="228600">
                    <a:schemeClr val="accent4">
                      <a:satMod val="175000"/>
                      <a:alpha val="40000"/>
                    </a:schemeClr>
                  </a:glow>
                </a:effectLst>
                <a:latin typeface="Arial" panose="020B0604020202020204" pitchFamily="34" charset="0"/>
                <a:cs typeface="Arial" panose="020B0604020202020204" pitchFamily="34" charset="0"/>
              </a:rPr>
              <a:t> de red:</a:t>
            </a:r>
          </a:p>
          <a:p>
            <a:pPr marL="742950" lvl="1" indent="-285750" algn="just">
              <a:buFont typeface="Wingdings" panose="05000000000000000000" pitchFamily="2" charset="2"/>
              <a:buChar char="ü"/>
            </a:pPr>
            <a:r>
              <a:rPr lang="en-US" sz="2400" dirty="0">
                <a:latin typeface="Arial" panose="020B0604020202020204" pitchFamily="34" charset="0"/>
                <a:cs typeface="Arial" panose="020B0604020202020204" pitchFamily="34" charset="0"/>
              </a:rPr>
              <a:t>IP (Internet Protocol)</a:t>
            </a:r>
          </a:p>
          <a:p>
            <a:pPr marL="742950" lvl="1" indent="-285750" algn="just">
              <a:buFont typeface="Wingdings" panose="05000000000000000000" pitchFamily="2" charset="2"/>
              <a:buChar char="ü"/>
            </a:pPr>
            <a:endParaRPr lang="en-US" sz="24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2400" i="1" dirty="0" err="1">
                <a:effectLst>
                  <a:glow rad="228600">
                    <a:schemeClr val="accent4">
                      <a:satMod val="175000"/>
                      <a:alpha val="40000"/>
                    </a:schemeClr>
                  </a:glow>
                </a:effectLst>
                <a:latin typeface="Arial" panose="020B0604020202020204" pitchFamily="34" charset="0"/>
                <a:cs typeface="Arial" panose="020B0604020202020204" pitchFamily="34" charset="0"/>
              </a:rPr>
              <a:t>Protocolos</a:t>
            </a:r>
            <a:r>
              <a:rPr lang="en-US" sz="2400" i="1" dirty="0">
                <a:effectLst>
                  <a:glow rad="228600">
                    <a:schemeClr val="accent4">
                      <a:satMod val="175000"/>
                      <a:alpha val="40000"/>
                    </a:schemeClr>
                  </a:glow>
                </a:effectLst>
                <a:latin typeface="Arial" panose="020B0604020202020204" pitchFamily="34" charset="0"/>
                <a:cs typeface="Arial" panose="020B0604020202020204" pitchFamily="34" charset="0"/>
              </a:rPr>
              <a:t> de </a:t>
            </a:r>
            <a:r>
              <a:rPr lang="en-US" sz="2400" i="1" dirty="0" err="1">
                <a:effectLst>
                  <a:glow rad="228600">
                    <a:schemeClr val="accent4">
                      <a:satMod val="175000"/>
                      <a:alpha val="40000"/>
                    </a:schemeClr>
                  </a:glow>
                </a:effectLst>
                <a:latin typeface="Arial" panose="020B0604020202020204" pitchFamily="34" charset="0"/>
                <a:cs typeface="Arial" panose="020B0604020202020204" pitchFamily="34" charset="0"/>
              </a:rPr>
              <a:t>aplicación</a:t>
            </a:r>
            <a:r>
              <a:rPr lang="en-US" sz="2400" i="1" dirty="0">
                <a:effectLst>
                  <a:glow rad="228600">
                    <a:schemeClr val="accent4">
                      <a:satMod val="175000"/>
                      <a:alpha val="40000"/>
                    </a:schemeClr>
                  </a:glow>
                </a:effectLst>
                <a:latin typeface="Arial" panose="020B0604020202020204" pitchFamily="34" charset="0"/>
                <a:cs typeface="Arial" panose="020B0604020202020204" pitchFamily="34" charset="0"/>
              </a:rPr>
              <a:t>:</a:t>
            </a:r>
          </a:p>
          <a:p>
            <a:pPr marL="742950" lvl="1" indent="-285750" algn="just">
              <a:buFont typeface="Wingdings" panose="05000000000000000000" pitchFamily="2" charset="2"/>
              <a:buChar char="ü"/>
            </a:pPr>
            <a:r>
              <a:rPr lang="en-US" sz="2400" dirty="0">
                <a:latin typeface="Arial" panose="020B0604020202020204" pitchFamily="34" charset="0"/>
                <a:cs typeface="Arial" panose="020B0604020202020204" pitchFamily="34" charset="0"/>
              </a:rPr>
              <a:t>FTP (File Transfer Protocol)</a:t>
            </a:r>
          </a:p>
          <a:p>
            <a:pPr marL="742950" lvl="1" indent="-285750" algn="just">
              <a:buFont typeface="Wingdings" panose="05000000000000000000" pitchFamily="2" charset="2"/>
              <a:buChar char="ü"/>
            </a:pPr>
            <a:r>
              <a:rPr lang="en-US" sz="2400" dirty="0">
                <a:latin typeface="Arial" panose="020B0604020202020204" pitchFamily="34" charset="0"/>
                <a:cs typeface="Arial" panose="020B0604020202020204" pitchFamily="34" charset="0"/>
              </a:rPr>
              <a:t>HTTP (Hyper Text Transfer Protocol)</a:t>
            </a:r>
          </a:p>
          <a:p>
            <a:pPr marL="742950" lvl="1" indent="-285750" algn="just">
              <a:buFont typeface="Wingdings" panose="05000000000000000000" pitchFamily="2" charset="2"/>
              <a:buChar char="ü"/>
            </a:pPr>
            <a:r>
              <a:rPr lang="en-US" sz="2400" dirty="0">
                <a:latin typeface="Arial" panose="020B0604020202020204" pitchFamily="34" charset="0"/>
                <a:cs typeface="Arial" panose="020B0604020202020204" pitchFamily="34" charset="0"/>
              </a:rPr>
              <a:t>SMTP (Simple Mail Transport Protocol)</a:t>
            </a:r>
          </a:p>
          <a:p>
            <a:pPr marL="742950" lvl="1" indent="-285750" algn="just">
              <a:buFont typeface="Wingdings" panose="05000000000000000000" pitchFamily="2" charset="2"/>
              <a:buChar char="ü"/>
            </a:pPr>
            <a:r>
              <a:rPr lang="en-US" sz="2400" dirty="0">
                <a:latin typeface="Arial" panose="020B0604020202020204" pitchFamily="34" charset="0"/>
                <a:cs typeface="Arial" panose="020B0604020202020204" pitchFamily="34" charset="0"/>
              </a:rPr>
              <a:t>DHCP (Dynamic Host Configuration Protocol)</a:t>
            </a:r>
          </a:p>
          <a:p>
            <a:pPr marL="742950" lvl="1" indent="-285750" algn="just">
              <a:buFont typeface="Wingdings" panose="05000000000000000000" pitchFamily="2" charset="2"/>
              <a:buChar char="ü"/>
            </a:pPr>
            <a:r>
              <a:rPr lang="en-US" sz="2400" dirty="0">
                <a:latin typeface="Arial" panose="020B0604020202020204" pitchFamily="34" charset="0"/>
                <a:cs typeface="Arial" panose="020B0604020202020204" pitchFamily="34" charset="0"/>
              </a:rPr>
              <a:t>DNS (Domain Name Service)</a:t>
            </a:r>
          </a:p>
        </p:txBody>
      </p:sp>
      <p:sp>
        <p:nvSpPr>
          <p:cNvPr id="2" name="Marcador de número de diapositiva 1">
            <a:extLst>
              <a:ext uri="{FF2B5EF4-FFF2-40B4-BE49-F238E27FC236}">
                <a16:creationId xmlns:a16="http://schemas.microsoft.com/office/drawing/2014/main" id="{16B0B586-6593-4DAD-9B44-F0A9D8B511E3}"/>
              </a:ext>
            </a:extLst>
          </p:cNvPr>
          <p:cNvSpPr>
            <a:spLocks noGrp="1"/>
          </p:cNvSpPr>
          <p:nvPr>
            <p:ph type="sldNum" sz="quarter" idx="12"/>
          </p:nvPr>
        </p:nvSpPr>
        <p:spPr/>
        <p:txBody>
          <a:bodyPr/>
          <a:lstStyle/>
          <a:p>
            <a:fld id="{49042BF9-C8AA-4BF5-90A6-F745506A1DB5}" type="slidenum">
              <a:rPr lang="es-MX" smtClean="0"/>
              <a:t>31</a:t>
            </a:fld>
            <a:endParaRPr lang="es-MX"/>
          </a:p>
        </p:txBody>
      </p:sp>
      <p:sp>
        <p:nvSpPr>
          <p:cNvPr id="8" name="Marcador de pie de página 7"/>
          <p:cNvSpPr>
            <a:spLocks noGrp="1"/>
          </p:cNvSpPr>
          <p:nvPr>
            <p:ph type="ftr" sz="quarter" idx="11"/>
          </p:nvPr>
        </p:nvSpPr>
        <p:spPr/>
        <p:txBody>
          <a:bodyPr/>
          <a:lstStyle/>
          <a:p>
            <a:r>
              <a:rPr lang="es-MX"/>
              <a:t>Dr. en A. Juan Carlos Montes de Oca López</a:t>
            </a:r>
          </a:p>
        </p:txBody>
      </p:sp>
      <p:pic>
        <p:nvPicPr>
          <p:cNvPr id="3076" name="Picture 4" descr="Resultado de imagen para protocolos de aplicaciÃ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2026210"/>
            <a:ext cx="5916699" cy="1785437"/>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upo 8">
            <a:extLst>
              <a:ext uri="{FF2B5EF4-FFF2-40B4-BE49-F238E27FC236}">
                <a16:creationId xmlns:a16="http://schemas.microsoft.com/office/drawing/2014/main" id="{071878E2-6681-FC42-992C-F5976E3E8ECE}"/>
              </a:ext>
            </a:extLst>
          </p:cNvPr>
          <p:cNvGrpSpPr/>
          <p:nvPr/>
        </p:nvGrpSpPr>
        <p:grpSpPr>
          <a:xfrm>
            <a:off x="7941346" y="84873"/>
            <a:ext cx="4081707" cy="787400"/>
            <a:chOff x="6719938" y="-12262"/>
            <a:chExt cx="4081707" cy="787400"/>
          </a:xfrm>
        </p:grpSpPr>
        <p:pic>
          <p:nvPicPr>
            <p:cNvPr id="10" name="Imagen 9" descr="Sin título-2.png">
              <a:extLst>
                <a:ext uri="{FF2B5EF4-FFF2-40B4-BE49-F238E27FC236}">
                  <a16:creationId xmlns:a16="http://schemas.microsoft.com/office/drawing/2014/main" id="{A26D6E16-0302-084C-845D-298B12ECFB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1" name="Rectángulo 10">
              <a:extLst>
                <a:ext uri="{FF2B5EF4-FFF2-40B4-BE49-F238E27FC236}">
                  <a16:creationId xmlns:a16="http://schemas.microsoft.com/office/drawing/2014/main" id="{EA03F412-1A49-3B4B-8F65-078F01DFE625}"/>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36153391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31C7E0C2-6F65-4742-A443-2461E2D468EE}"/>
              </a:ext>
            </a:extLst>
          </p:cNvPr>
          <p:cNvSpPr txBox="1"/>
          <p:nvPr/>
        </p:nvSpPr>
        <p:spPr>
          <a:xfrm>
            <a:off x="231004" y="1509312"/>
            <a:ext cx="4214385"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Referencias</a:t>
            </a:r>
          </a:p>
        </p:txBody>
      </p:sp>
      <p:cxnSp>
        <p:nvCxnSpPr>
          <p:cNvPr id="4" name="Conector recto 3">
            <a:extLst>
              <a:ext uri="{FF2B5EF4-FFF2-40B4-BE49-F238E27FC236}">
                <a16:creationId xmlns:a16="http://schemas.microsoft.com/office/drawing/2014/main" id="{D7BDA9AC-66F0-43EB-8AB0-90509028DDF9}"/>
              </a:ext>
            </a:extLst>
          </p:cNvPr>
          <p:cNvCxnSpPr/>
          <p:nvPr/>
        </p:nvCxnSpPr>
        <p:spPr>
          <a:xfrm>
            <a:off x="-2" y="1958098"/>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59A11CAA-61A4-480A-81F1-15FBB2E46782}"/>
              </a:ext>
            </a:extLst>
          </p:cNvPr>
          <p:cNvSpPr/>
          <p:nvPr/>
        </p:nvSpPr>
        <p:spPr>
          <a:xfrm>
            <a:off x="461402" y="1955588"/>
            <a:ext cx="11560269" cy="3785652"/>
          </a:xfrm>
          <a:prstGeom prst="rect">
            <a:avLst/>
          </a:prstGeom>
        </p:spPr>
        <p:txBody>
          <a:bodyPr wrap="square">
            <a:spAutoFit/>
          </a:bodyPr>
          <a:lstStyle/>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Abad Domingo, Alfredo. (2013). </a:t>
            </a:r>
            <a:r>
              <a:rPr lang="en-US" sz="1600" dirty="0" err="1">
                <a:latin typeface="Arial" panose="020B0604020202020204" pitchFamily="34" charset="0"/>
                <a:cs typeface="Arial" panose="020B0604020202020204" pitchFamily="34" charset="0"/>
              </a:rPr>
              <a:t>Redes</a:t>
            </a:r>
            <a:r>
              <a:rPr lang="en-US" sz="1600" dirty="0">
                <a:latin typeface="Arial" panose="020B0604020202020204" pitchFamily="34" charset="0"/>
                <a:cs typeface="Arial" panose="020B0604020202020204" pitchFamily="34" charset="0"/>
              </a:rPr>
              <a:t> locales. McGraw-Hill </a:t>
            </a:r>
            <a:r>
              <a:rPr lang="en-US" sz="1600" dirty="0" err="1">
                <a:latin typeface="Arial" panose="020B0604020202020204" pitchFamily="34" charset="0"/>
                <a:cs typeface="Arial" panose="020B0604020202020204" pitchFamily="34" charset="0"/>
              </a:rPr>
              <a:t>España</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Consultado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desde</a:t>
            </a:r>
            <a:r>
              <a:rPr lang="en-US" sz="1600" dirty="0">
                <a:latin typeface="Arial" panose="020B0604020202020204" pitchFamily="34" charset="0"/>
                <a:cs typeface="Arial" panose="020B0604020202020204" pitchFamily="34" charset="0"/>
              </a:rPr>
              <a:t> la </a:t>
            </a:r>
            <a:r>
              <a:rPr lang="en-US" sz="1600" dirty="0" err="1">
                <a:latin typeface="Arial" panose="020B0604020202020204" pitchFamily="34" charset="0"/>
                <a:cs typeface="Arial" panose="020B0604020202020204" pitchFamily="34" charset="0"/>
              </a:rPr>
              <a:t>Biblioteca</a:t>
            </a:r>
            <a:r>
              <a:rPr lang="en-US" sz="1600" dirty="0">
                <a:latin typeface="Arial" panose="020B0604020202020204" pitchFamily="34" charset="0"/>
                <a:cs typeface="Arial" panose="020B0604020202020204" pitchFamily="34" charset="0"/>
              </a:rPr>
              <a:t> Digital</a:t>
            </a:r>
          </a:p>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CISCO (2017). CCNA Routing &amp; Switching: Intro to Networks 6.0. </a:t>
            </a:r>
            <a:r>
              <a:rPr lang="en-US" sz="1600" dirty="0" err="1">
                <a:latin typeface="Arial" panose="020B0604020202020204" pitchFamily="34" charset="0"/>
                <a:cs typeface="Arial" panose="020B0604020202020204" pitchFamily="34" charset="0"/>
              </a:rPr>
              <a:t>Recuperado</a:t>
            </a:r>
            <a:r>
              <a:rPr lang="en-US" sz="1600" dirty="0">
                <a:latin typeface="Arial" panose="020B0604020202020204" pitchFamily="34" charset="0"/>
                <a:cs typeface="Arial" panose="020B0604020202020204" pitchFamily="34" charset="0"/>
              </a:rPr>
              <a:t> del </a:t>
            </a:r>
            <a:r>
              <a:rPr lang="en-US" sz="1600" dirty="0" err="1">
                <a:latin typeface="Arial" panose="020B0604020202020204" pitchFamily="34" charset="0"/>
                <a:cs typeface="Arial" panose="020B0604020202020204" pitchFamily="34" charset="0"/>
              </a:rPr>
              <a:t>curso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oficial</a:t>
            </a:r>
            <a:r>
              <a:rPr lang="en-US" sz="1600" dirty="0">
                <a:latin typeface="Arial" panose="020B0604020202020204" pitchFamily="34" charset="0"/>
                <a:cs typeface="Arial" panose="020B0604020202020204" pitchFamily="34" charset="0"/>
              </a:rPr>
              <a:t> de la Academia Cisco: </a:t>
            </a:r>
            <a:r>
              <a:rPr lang="en-US" sz="1600" dirty="0">
                <a:latin typeface="Arial" panose="020B0604020202020204" pitchFamily="34" charset="0"/>
                <a:cs typeface="Arial" panose="020B0604020202020204" pitchFamily="34" charset="0"/>
                <a:hlinkClick r:id="rId3"/>
              </a:rPr>
              <a:t>https://www.netacad.com/group/resources/course-resources</a:t>
            </a:r>
            <a:endParaRPr lang="en-US" sz="16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Fermín Pérez, F., &amp; Guerra Guerra, J. (2017). Internet de las </a:t>
            </a:r>
            <a:r>
              <a:rPr lang="en-US" sz="1600" dirty="0" err="1">
                <a:latin typeface="Arial" panose="020B0604020202020204" pitchFamily="34" charset="0"/>
                <a:cs typeface="Arial" panose="020B0604020202020204" pitchFamily="34" charset="0"/>
              </a:rPr>
              <a:t>Cosas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Perspectiv@S</a:t>
            </a:r>
            <a:r>
              <a:rPr lang="en-US" sz="1600" dirty="0">
                <a:latin typeface="Arial" panose="020B0604020202020204" pitchFamily="34" charset="0"/>
                <a:cs typeface="Arial" panose="020B0604020202020204" pitchFamily="34" charset="0"/>
              </a:rPr>
              <a:t>, 10(11), 45-49. </a:t>
            </a:r>
            <a:r>
              <a:rPr lang="en-US" sz="1600" dirty="0" err="1">
                <a:latin typeface="Arial" panose="020B0604020202020204" pitchFamily="34" charset="0"/>
                <a:cs typeface="Arial" panose="020B0604020202020204" pitchFamily="34" charset="0"/>
              </a:rPr>
              <a:t>Consultado</a:t>
            </a:r>
            <a:r>
              <a:rPr lang="en-US" sz="1600" dirty="0">
                <a:latin typeface="Arial" panose="020B0604020202020204" pitchFamily="34" charset="0"/>
                <a:cs typeface="Arial" panose="020B0604020202020204" pitchFamily="34" charset="0"/>
              </a:rPr>
              <a:t> de </a:t>
            </a:r>
            <a:r>
              <a:rPr lang="en-US" sz="1600" dirty="0">
                <a:latin typeface="Arial" panose="020B0604020202020204" pitchFamily="34" charset="0"/>
                <a:cs typeface="Arial" panose="020B0604020202020204" pitchFamily="34" charset="0"/>
                <a:hlinkClick r:id="rId4"/>
              </a:rPr>
              <a:t>http://revistas.uigv.edu.pe/index.php/perspectiva/article/view/187</a:t>
            </a:r>
            <a:endParaRPr lang="en-US" sz="16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García Aparicio, J.L. (2017). </a:t>
            </a:r>
            <a:r>
              <a:rPr lang="en-US" sz="1600" dirty="0" err="1">
                <a:latin typeface="Arial" panose="020B0604020202020204" pitchFamily="34" charset="0"/>
                <a:cs typeface="Arial" panose="020B0604020202020204" pitchFamily="34" charset="0"/>
              </a:rPr>
              <a:t>Tendencias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actuales</a:t>
            </a:r>
            <a:r>
              <a:rPr lang="en-US" sz="1600" dirty="0">
                <a:latin typeface="Arial" panose="020B0604020202020204" pitchFamily="34" charset="0"/>
                <a:cs typeface="Arial" panose="020B0604020202020204" pitchFamily="34" charset="0"/>
              </a:rPr>
              <a:t> de la </a:t>
            </a:r>
            <a:r>
              <a:rPr lang="en-US" sz="1600" dirty="0" err="1">
                <a:latin typeface="Arial" panose="020B0604020202020204" pitchFamily="34" charset="0"/>
                <a:cs typeface="Arial" panose="020B0604020202020204" pitchFamily="34" charset="0"/>
              </a:rPr>
              <a:t>convergencia</a:t>
            </a:r>
            <a:r>
              <a:rPr lang="en-US" sz="1600" dirty="0">
                <a:latin typeface="Arial" panose="020B0604020202020204" pitchFamily="34" charset="0"/>
                <a:cs typeface="Arial" panose="020B0604020202020204" pitchFamily="34" charset="0"/>
              </a:rPr>
              <a:t> de </a:t>
            </a:r>
            <a:r>
              <a:rPr lang="en-US" sz="1600" dirty="0" err="1">
                <a:latin typeface="Arial" panose="020B0604020202020204" pitchFamily="34" charset="0"/>
                <a:cs typeface="Arial" panose="020B0604020202020204" pitchFamily="34" charset="0"/>
              </a:rPr>
              <a:t>medios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en</a:t>
            </a:r>
            <a:r>
              <a:rPr lang="en-US" sz="1600" dirty="0">
                <a:latin typeface="Arial" panose="020B0604020202020204" pitchFamily="34" charset="0"/>
                <a:cs typeface="Arial" panose="020B0604020202020204" pitchFamily="34" charset="0"/>
              </a:rPr>
              <a:t> Internet. </a:t>
            </a:r>
            <a:r>
              <a:rPr lang="en-US" sz="1600" dirty="0" err="1">
                <a:latin typeface="Arial" panose="020B0604020202020204" pitchFamily="34" charset="0"/>
                <a:cs typeface="Arial" panose="020B0604020202020204" pitchFamily="34" charset="0"/>
              </a:rPr>
              <a:t>Consultado</a:t>
            </a:r>
            <a:r>
              <a:rPr lang="en-US" sz="1600" dirty="0">
                <a:latin typeface="Arial" panose="020B0604020202020204" pitchFamily="34" charset="0"/>
                <a:cs typeface="Arial" panose="020B0604020202020204" pitchFamily="34" charset="0"/>
              </a:rPr>
              <a:t> de </a:t>
            </a:r>
            <a:r>
              <a:rPr lang="en-US" sz="1600" dirty="0">
                <a:latin typeface="Arial" panose="020B0604020202020204" pitchFamily="34" charset="0"/>
                <a:cs typeface="Arial" panose="020B0604020202020204" pitchFamily="34" charset="0"/>
                <a:hlinkClick r:id="rId5"/>
              </a:rPr>
              <a:t>http://publicacionesdidacticas.com/hemeroteca/articulo/081136/articulo-pdf</a:t>
            </a:r>
            <a:endParaRPr lang="en-US" sz="1600" dirty="0">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García-</a:t>
            </a:r>
            <a:r>
              <a:rPr lang="en-US" sz="1600" dirty="0" err="1">
                <a:latin typeface="Arial" panose="020B0604020202020204" pitchFamily="34" charset="0"/>
                <a:cs typeface="Arial" panose="020B0604020202020204" pitchFamily="34" charset="0"/>
              </a:rPr>
              <a:t>Peñalvo</a:t>
            </a:r>
            <a:r>
              <a:rPr lang="en-US" sz="1600" dirty="0">
                <a:latin typeface="Arial" panose="020B0604020202020204" pitchFamily="34" charset="0"/>
                <a:cs typeface="Arial" panose="020B0604020202020204" pitchFamily="34" charset="0"/>
              </a:rPr>
              <a:t>, F. J. (2018) Los </a:t>
            </a:r>
            <a:r>
              <a:rPr lang="en-US" sz="1600" dirty="0" err="1">
                <a:latin typeface="Arial" panose="020B0604020202020204" pitchFamily="34" charset="0"/>
                <a:cs typeface="Arial" panose="020B0604020202020204" pitchFamily="34" charset="0"/>
              </a:rPr>
              <a:t>orígenes</a:t>
            </a:r>
            <a:r>
              <a:rPr lang="en-US" sz="1600" dirty="0">
                <a:latin typeface="Arial" panose="020B0604020202020204" pitchFamily="34" charset="0"/>
                <a:cs typeface="Arial" panose="020B0604020202020204" pitchFamily="34" charset="0"/>
              </a:rPr>
              <a:t> de Internet </a:t>
            </a:r>
            <a:r>
              <a:rPr lang="en-US" sz="1600" dirty="0" err="1">
                <a:latin typeface="Arial" panose="020B0604020202020204" pitchFamily="34" charset="0"/>
                <a:cs typeface="Arial" panose="020B0604020202020204" pitchFamily="34" charset="0"/>
              </a:rPr>
              <a:t>presentado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en</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Módulo</a:t>
            </a:r>
            <a:r>
              <a:rPr lang="en-US" sz="1600" dirty="0">
                <a:latin typeface="Arial" panose="020B0604020202020204" pitchFamily="34" charset="0"/>
                <a:cs typeface="Arial" panose="020B0604020202020204" pitchFamily="34" charset="0"/>
              </a:rPr>
              <a:t> de </a:t>
            </a:r>
            <a:r>
              <a:rPr lang="en-US" sz="1600" dirty="0" err="1">
                <a:latin typeface="Arial" panose="020B0604020202020204" pitchFamily="34" charset="0"/>
                <a:cs typeface="Arial" panose="020B0604020202020204" pitchFamily="34" charset="0"/>
              </a:rPr>
              <a:t>Ingeniería</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Informática</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en</a:t>
            </a:r>
            <a:r>
              <a:rPr lang="en-US" sz="1600" dirty="0">
                <a:latin typeface="Arial" panose="020B0604020202020204" pitchFamily="34" charset="0"/>
                <a:cs typeface="Arial" panose="020B0604020202020204" pitchFamily="34" charset="0"/>
              </a:rPr>
              <a:t> el </a:t>
            </a:r>
            <a:r>
              <a:rPr lang="en-US" sz="1600" dirty="0" err="1">
                <a:latin typeface="Arial" panose="020B0604020202020204" pitchFamily="34" charset="0"/>
                <a:cs typeface="Arial" panose="020B0604020202020204" pitchFamily="34" charset="0"/>
              </a:rPr>
              <a:t>Itinerario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Posgraduados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Ciencias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Puras</a:t>
            </a:r>
            <a:r>
              <a:rPr lang="en-US" sz="1600" dirty="0">
                <a:latin typeface="Arial" panose="020B0604020202020204" pitchFamily="34" charset="0"/>
                <a:cs typeface="Arial" panose="020B0604020202020204" pitchFamily="34" charset="0"/>
              </a:rPr>
              <a:t>” de la Universidad de la </a:t>
            </a:r>
            <a:r>
              <a:rPr lang="en-US" sz="1600" dirty="0" err="1">
                <a:latin typeface="Arial" panose="020B0604020202020204" pitchFamily="34" charset="0"/>
                <a:cs typeface="Arial" panose="020B0604020202020204" pitchFamily="34" charset="0"/>
              </a:rPr>
              <a:t>Experiencia</a:t>
            </a:r>
            <a:r>
              <a:rPr lang="en-US" sz="1600" dirty="0">
                <a:latin typeface="Arial" panose="020B0604020202020204" pitchFamily="34" charset="0"/>
                <a:cs typeface="Arial" panose="020B0604020202020204" pitchFamily="34" charset="0"/>
              </a:rPr>
              <a:t> de la Universidad de Salamanca, </a:t>
            </a:r>
            <a:r>
              <a:rPr lang="en-US" sz="1600" dirty="0" err="1">
                <a:latin typeface="Arial" panose="020B0604020202020204" pitchFamily="34" charset="0"/>
                <a:cs typeface="Arial" panose="020B0604020202020204" pitchFamily="34" charset="0"/>
              </a:rPr>
              <a:t>Facultad</a:t>
            </a:r>
            <a:r>
              <a:rPr lang="en-US" sz="1600" dirty="0">
                <a:latin typeface="Arial" panose="020B0604020202020204" pitchFamily="34" charset="0"/>
                <a:cs typeface="Arial" panose="020B0604020202020204" pitchFamily="34" charset="0"/>
              </a:rPr>
              <a:t> de </a:t>
            </a:r>
            <a:r>
              <a:rPr lang="en-US" sz="1600" dirty="0" err="1">
                <a:latin typeface="Arial" panose="020B0604020202020204" pitchFamily="34" charset="0"/>
                <a:cs typeface="Arial" panose="020B0604020202020204" pitchFamily="34" charset="0"/>
              </a:rPr>
              <a:t>Educación</a:t>
            </a:r>
            <a:r>
              <a:rPr lang="en-US" sz="1600" dirty="0">
                <a:latin typeface="Arial" panose="020B0604020202020204" pitchFamily="34" charset="0"/>
                <a:cs typeface="Arial" panose="020B0604020202020204" pitchFamily="34" charset="0"/>
              </a:rPr>
              <a:t>, Salamanca, 17 de mayo de 2018, 2018. </a:t>
            </a:r>
            <a:r>
              <a:rPr lang="en-US" sz="1600" dirty="0" err="1">
                <a:latin typeface="Arial" panose="020B0604020202020204" pitchFamily="34" charset="0"/>
                <a:cs typeface="Arial" panose="020B0604020202020204" pitchFamily="34" charset="0"/>
              </a:rPr>
              <a:t>doi</a:t>
            </a:r>
            <a:r>
              <a:rPr lang="en-US" sz="1600" dirty="0">
                <a:latin typeface="Arial" panose="020B0604020202020204" pitchFamily="34" charset="0"/>
                <a:cs typeface="Arial" panose="020B0604020202020204" pitchFamily="34" charset="0"/>
              </a:rPr>
              <a:t>: 10.5281/zenodo.1245859</a:t>
            </a:r>
          </a:p>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Molina Robles, Francisco José. (2014). </a:t>
            </a:r>
            <a:r>
              <a:rPr lang="en-US" sz="1600" dirty="0" err="1">
                <a:latin typeface="Arial" panose="020B0604020202020204" pitchFamily="34" charset="0"/>
                <a:cs typeface="Arial" panose="020B0604020202020204" pitchFamily="34" charset="0"/>
              </a:rPr>
              <a:t>Redes</a:t>
            </a:r>
            <a:r>
              <a:rPr lang="en-US" sz="1600" dirty="0">
                <a:latin typeface="Arial" panose="020B0604020202020204" pitchFamily="34" charset="0"/>
                <a:cs typeface="Arial" panose="020B0604020202020204" pitchFamily="34" charset="0"/>
              </a:rPr>
              <a:t> locales. RA-MA Editorial. </a:t>
            </a:r>
            <a:r>
              <a:rPr lang="en-US" sz="1600" dirty="0" err="1">
                <a:latin typeface="Arial" panose="020B0604020202020204" pitchFamily="34" charset="0"/>
                <a:cs typeface="Arial" panose="020B0604020202020204" pitchFamily="34" charset="0"/>
              </a:rPr>
              <a:t>Consultado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desde</a:t>
            </a:r>
            <a:r>
              <a:rPr lang="en-US" sz="1600" dirty="0">
                <a:latin typeface="Arial" panose="020B0604020202020204" pitchFamily="34" charset="0"/>
                <a:cs typeface="Arial" panose="020B0604020202020204" pitchFamily="34" charset="0"/>
              </a:rPr>
              <a:t> la </a:t>
            </a:r>
            <a:r>
              <a:rPr lang="en-US" sz="1600" dirty="0" err="1">
                <a:latin typeface="Arial" panose="020B0604020202020204" pitchFamily="34" charset="0"/>
                <a:cs typeface="Arial" panose="020B0604020202020204" pitchFamily="34" charset="0"/>
              </a:rPr>
              <a:t>Biblioteca</a:t>
            </a:r>
            <a:r>
              <a:rPr lang="en-US" sz="1600" dirty="0">
                <a:latin typeface="Arial" panose="020B0604020202020204" pitchFamily="34" charset="0"/>
                <a:cs typeface="Arial" panose="020B0604020202020204" pitchFamily="34" charset="0"/>
              </a:rPr>
              <a:t> Digital </a:t>
            </a:r>
          </a:p>
          <a:p>
            <a:pPr marL="285750" indent="-285750" algn="just">
              <a:buFont typeface="Arial" panose="020B0604020202020204" pitchFamily="34" charset="0"/>
              <a:buChar char="•"/>
            </a:pPr>
            <a:r>
              <a:rPr lang="en-US" sz="1600" dirty="0" err="1">
                <a:latin typeface="Arial" panose="020B0604020202020204" pitchFamily="34" charset="0"/>
                <a:cs typeface="Arial" panose="020B0604020202020204" pitchFamily="34" charset="0"/>
              </a:rPr>
              <a:t>Publicaciones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Didacticas</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Núm</a:t>
            </a:r>
            <a:r>
              <a:rPr lang="en-US" sz="1600" dirty="0">
                <a:latin typeface="Arial" panose="020B0604020202020204" pitchFamily="34" charset="0"/>
                <a:cs typeface="Arial" panose="020B0604020202020204" pitchFamily="34" charset="0"/>
              </a:rPr>
              <a:t>. 81 pp. 899 a 903. </a:t>
            </a:r>
            <a:r>
              <a:rPr lang="en-US" sz="1600" dirty="0" err="1">
                <a:latin typeface="Arial" panose="020B0604020202020204" pitchFamily="34" charset="0"/>
                <a:cs typeface="Arial" panose="020B0604020202020204" pitchFamily="34" charset="0"/>
              </a:rPr>
              <a:t>Recuperado</a:t>
            </a:r>
            <a:r>
              <a:rPr lang="en-US" sz="1600" dirty="0">
                <a:latin typeface="Arial" panose="020B0604020202020204" pitchFamily="34" charset="0"/>
                <a:cs typeface="Arial" panose="020B0604020202020204" pitchFamily="34" charset="0"/>
              </a:rPr>
              <a:t> de </a:t>
            </a:r>
            <a:r>
              <a:rPr lang="en-US" sz="1600" dirty="0">
                <a:latin typeface="Arial" panose="020B0604020202020204" pitchFamily="34" charset="0"/>
                <a:cs typeface="Arial" panose="020B0604020202020204" pitchFamily="34" charset="0"/>
                <a:hlinkClick r:id="rId6"/>
              </a:rPr>
              <a:t>https://publicacionesdidacticas.com/hemeroteca/articulo/081136/articulo-pdf</a:t>
            </a:r>
            <a:r>
              <a:rPr lang="en-US" sz="1600" dirty="0">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en-US" sz="1600" dirty="0">
                <a:latin typeface="Arial" panose="020B0604020202020204" pitchFamily="34" charset="0"/>
                <a:cs typeface="Arial" panose="020B0604020202020204" pitchFamily="34" charset="0"/>
              </a:rPr>
              <a:t>Tanenbaum, Andrew S &amp; </a:t>
            </a:r>
            <a:r>
              <a:rPr lang="en-US" sz="1600" dirty="0" err="1">
                <a:latin typeface="Arial" panose="020B0604020202020204" pitchFamily="34" charset="0"/>
                <a:cs typeface="Arial" panose="020B0604020202020204" pitchFamily="34" charset="0"/>
              </a:rPr>
              <a:t>Wetherall</a:t>
            </a:r>
            <a:r>
              <a:rPr lang="en-US" sz="1600" dirty="0">
                <a:latin typeface="Arial" panose="020B0604020202020204" pitchFamily="34" charset="0"/>
                <a:cs typeface="Arial" panose="020B0604020202020204" pitchFamily="34" charset="0"/>
              </a:rPr>
              <a:t>, David J. (2012). </a:t>
            </a:r>
            <a:r>
              <a:rPr lang="en-US" sz="1600" dirty="0" err="1">
                <a:latin typeface="Arial" panose="020B0604020202020204" pitchFamily="34" charset="0"/>
                <a:cs typeface="Arial" panose="020B0604020202020204" pitchFamily="34" charset="0"/>
              </a:rPr>
              <a:t>Redes</a:t>
            </a:r>
            <a:r>
              <a:rPr lang="en-US" sz="1600" dirty="0">
                <a:latin typeface="Arial" panose="020B0604020202020204" pitchFamily="34" charset="0"/>
                <a:cs typeface="Arial" panose="020B0604020202020204" pitchFamily="34" charset="0"/>
              </a:rPr>
              <a:t> de </a:t>
            </a:r>
            <a:r>
              <a:rPr lang="en-US" sz="1600" dirty="0" err="1">
                <a:latin typeface="Arial" panose="020B0604020202020204" pitchFamily="34" charset="0"/>
                <a:cs typeface="Arial" panose="020B0604020202020204" pitchFamily="34" charset="0"/>
              </a:rPr>
              <a:t>Computadoras</a:t>
            </a:r>
            <a:r>
              <a:rPr lang="en-US" sz="1600" dirty="0">
                <a:latin typeface="Arial" panose="020B0604020202020204" pitchFamily="34" charset="0"/>
                <a:cs typeface="Arial" panose="020B0604020202020204" pitchFamily="34" charset="0"/>
              </a:rPr>
              <a:t>. 5a </a:t>
            </a:r>
            <a:r>
              <a:rPr lang="en-US" sz="1600" dirty="0" err="1">
                <a:latin typeface="Arial" panose="020B0604020202020204" pitchFamily="34" charset="0"/>
                <a:cs typeface="Arial" panose="020B0604020202020204" pitchFamily="34" charset="0"/>
              </a:rPr>
              <a:t>edición</a:t>
            </a:r>
            <a:r>
              <a:rPr lang="en-US" sz="1600" dirty="0">
                <a:latin typeface="Arial" panose="020B0604020202020204" pitchFamily="34" charset="0"/>
                <a:cs typeface="Arial" panose="020B0604020202020204" pitchFamily="34" charset="0"/>
              </a:rPr>
              <a:t>. Editorial Pearson. </a:t>
            </a:r>
            <a:r>
              <a:rPr lang="en-US" sz="1600" dirty="0" err="1">
                <a:latin typeface="Arial" panose="020B0604020202020204" pitchFamily="34" charset="0"/>
                <a:cs typeface="Arial" panose="020B0604020202020204" pitchFamily="34" charset="0"/>
              </a:rPr>
              <a:t>Consultado</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desde</a:t>
            </a:r>
            <a:r>
              <a:rPr lang="en-US" sz="1600" dirty="0">
                <a:latin typeface="Arial" panose="020B0604020202020204" pitchFamily="34" charset="0"/>
                <a:cs typeface="Arial" panose="020B0604020202020204" pitchFamily="34" charset="0"/>
              </a:rPr>
              <a:t> la </a:t>
            </a:r>
            <a:r>
              <a:rPr lang="en-US" sz="1600" dirty="0" err="1">
                <a:latin typeface="Arial" panose="020B0604020202020204" pitchFamily="34" charset="0"/>
                <a:cs typeface="Arial" panose="020B0604020202020204" pitchFamily="34" charset="0"/>
              </a:rPr>
              <a:t>Biblioteca</a:t>
            </a:r>
            <a:r>
              <a:rPr lang="en-US" sz="1600" dirty="0">
                <a:latin typeface="Arial" panose="020B0604020202020204" pitchFamily="34" charset="0"/>
                <a:cs typeface="Arial" panose="020B0604020202020204" pitchFamily="34" charset="0"/>
              </a:rPr>
              <a:t> Digital.</a:t>
            </a:r>
          </a:p>
        </p:txBody>
      </p:sp>
      <p:sp>
        <p:nvSpPr>
          <p:cNvPr id="2" name="Marcador de número de diapositiva 1">
            <a:extLst>
              <a:ext uri="{FF2B5EF4-FFF2-40B4-BE49-F238E27FC236}">
                <a16:creationId xmlns:a16="http://schemas.microsoft.com/office/drawing/2014/main" id="{542FEDA5-82EE-4FEC-87DB-20832ECD7148}"/>
              </a:ext>
            </a:extLst>
          </p:cNvPr>
          <p:cNvSpPr>
            <a:spLocks noGrp="1"/>
          </p:cNvSpPr>
          <p:nvPr>
            <p:ph type="sldNum" sz="quarter" idx="12"/>
          </p:nvPr>
        </p:nvSpPr>
        <p:spPr/>
        <p:txBody>
          <a:bodyPr/>
          <a:lstStyle/>
          <a:p>
            <a:fld id="{49042BF9-C8AA-4BF5-90A6-F745506A1DB5}" type="slidenum">
              <a:rPr lang="es-MX" smtClean="0"/>
              <a:t>32</a:t>
            </a:fld>
            <a:endParaRPr lang="es-MX"/>
          </a:p>
        </p:txBody>
      </p:sp>
      <p:sp>
        <p:nvSpPr>
          <p:cNvPr id="6" name="Marcador de pie de página 5"/>
          <p:cNvSpPr>
            <a:spLocks noGrp="1"/>
          </p:cNvSpPr>
          <p:nvPr>
            <p:ph type="ftr" sz="quarter" idx="11"/>
          </p:nvPr>
        </p:nvSpPr>
        <p:spPr/>
        <p:txBody>
          <a:bodyPr/>
          <a:lstStyle/>
          <a:p>
            <a:r>
              <a:rPr lang="es-MX"/>
              <a:t>Dr. en A. Juan Carlos Montes de Oca López</a:t>
            </a:r>
          </a:p>
        </p:txBody>
      </p:sp>
    </p:spTree>
    <p:extLst>
      <p:ext uri="{BB962C8B-B14F-4D97-AF65-F5344CB8AC3E}">
        <p14:creationId xmlns:p14="http://schemas.microsoft.com/office/powerpoint/2010/main" val="13173017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PPTplantilla_GENERICA.png">
            <a:extLst>
              <a:ext uri="{FF2B5EF4-FFF2-40B4-BE49-F238E27FC236}">
                <a16:creationId xmlns:a16="http://schemas.microsoft.com/office/drawing/2014/main" id="{EBFAB7A0-5A53-43F2-BC9B-DC30BFF6E5D8}"/>
              </a:ext>
            </a:extLst>
          </p:cNvPr>
          <p:cNvPicPr>
            <a:picLocks noChangeAspect="1"/>
          </p:cNvPicPr>
          <p:nvPr/>
        </p:nvPicPr>
        <p:blipFill rotWithShape="1">
          <a:blip r:embed="rId2">
            <a:extLst>
              <a:ext uri="{28A0092B-C50C-407E-A947-70E740481C1C}">
                <a14:useLocalDpi xmlns:a14="http://schemas.microsoft.com/office/drawing/2010/main" val="0"/>
              </a:ext>
            </a:extLst>
          </a:blip>
          <a:srcRect b="75783"/>
          <a:stretch/>
        </p:blipFill>
        <p:spPr>
          <a:xfrm>
            <a:off x="2" y="-34663"/>
            <a:ext cx="12191999" cy="1877268"/>
          </a:xfrm>
          <a:prstGeom prst="rect">
            <a:avLst/>
          </a:prstGeom>
        </p:spPr>
      </p:pic>
      <p:sp>
        <p:nvSpPr>
          <p:cNvPr id="3" name="CuadroTexto 2">
            <a:extLst>
              <a:ext uri="{FF2B5EF4-FFF2-40B4-BE49-F238E27FC236}">
                <a16:creationId xmlns:a16="http://schemas.microsoft.com/office/drawing/2014/main" id="{31C7E0C2-6F65-4742-A443-2461E2D468EE}"/>
              </a:ext>
            </a:extLst>
          </p:cNvPr>
          <p:cNvSpPr txBox="1"/>
          <p:nvPr/>
        </p:nvSpPr>
        <p:spPr>
          <a:xfrm>
            <a:off x="231004" y="1509312"/>
            <a:ext cx="4214385"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Obtención de imágenes</a:t>
            </a:r>
          </a:p>
        </p:txBody>
      </p:sp>
      <p:cxnSp>
        <p:nvCxnSpPr>
          <p:cNvPr id="4" name="Conector recto 3">
            <a:extLst>
              <a:ext uri="{FF2B5EF4-FFF2-40B4-BE49-F238E27FC236}">
                <a16:creationId xmlns:a16="http://schemas.microsoft.com/office/drawing/2014/main" id="{D7BDA9AC-66F0-43EB-8AB0-90509028DDF9}"/>
              </a:ext>
            </a:extLst>
          </p:cNvPr>
          <p:cNvCxnSpPr/>
          <p:nvPr/>
        </p:nvCxnSpPr>
        <p:spPr>
          <a:xfrm>
            <a:off x="-2" y="1958098"/>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59A11CAA-61A4-480A-81F1-15FBB2E46782}"/>
              </a:ext>
            </a:extLst>
          </p:cNvPr>
          <p:cNvSpPr/>
          <p:nvPr/>
        </p:nvSpPr>
        <p:spPr>
          <a:xfrm>
            <a:off x="310278" y="2367965"/>
            <a:ext cx="8270222" cy="3139321"/>
          </a:xfrm>
          <a:prstGeom prst="rect">
            <a:avLst/>
          </a:prstGeom>
        </p:spPr>
        <p:txBody>
          <a:bodyPr wrap="square">
            <a:spAutoFit/>
          </a:bodyPr>
          <a:lstStyle/>
          <a:p>
            <a:pPr marL="171450" indent="-171450" algn="just">
              <a:buFont typeface="Wingdings" panose="05000000000000000000" pitchFamily="2" charset="2"/>
              <a:buChar char="v"/>
            </a:pPr>
            <a:r>
              <a:rPr lang="es-MX" sz="2000" i="1" dirty="0">
                <a:latin typeface="Arial" panose="020B0604020202020204" pitchFamily="34" charset="0"/>
                <a:cs typeface="Arial" panose="020B0604020202020204" pitchFamily="34" charset="0"/>
                <a:hlinkClick r:id="rId3"/>
              </a:rPr>
              <a:t>http://www.redusers.com/noticias/que-es-una-red-informatica/</a:t>
            </a:r>
            <a:endParaRPr lang="es-MX" sz="2000" i="1"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endParaRPr lang="es-MX" sz="2000" i="1"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r>
              <a:rPr lang="es-MX" sz="2000" i="1" dirty="0">
                <a:latin typeface="Arial" panose="020B0604020202020204" pitchFamily="34" charset="0"/>
                <a:cs typeface="Arial" panose="020B0604020202020204" pitchFamily="34" charset="0"/>
                <a:hlinkClick r:id="rId4"/>
              </a:rPr>
              <a:t>http://www.tecnotopia.com.mx/redes/redes.htm</a:t>
            </a:r>
            <a:endParaRPr lang="es-MX" sz="2000" i="1"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endParaRPr lang="es-MX" sz="2000" i="1"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r>
              <a:rPr lang="es-MX" sz="2000" i="1" dirty="0">
                <a:latin typeface="Arial" panose="020B0604020202020204" pitchFamily="34" charset="0"/>
                <a:cs typeface="Arial" panose="020B0604020202020204" pitchFamily="34" charset="0"/>
                <a:hlinkClick r:id="rId5"/>
              </a:rPr>
              <a:t>https://www.ecured.cu/Software_de_Red</a:t>
            </a:r>
            <a:endParaRPr lang="es-MX" sz="2000" i="1"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endParaRPr lang="es-MX" sz="2000" i="1"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r>
              <a:rPr lang="es-MX" sz="2000" i="1" dirty="0">
                <a:latin typeface="Arial" panose="020B0604020202020204" pitchFamily="34" charset="0"/>
                <a:cs typeface="Arial" panose="020B0604020202020204" pitchFamily="34" charset="0"/>
                <a:hlinkClick r:id="rId6"/>
              </a:rPr>
              <a:t>http://ticsredesinformaticas.blogspot.com/2009/05/introduccion.html</a:t>
            </a:r>
            <a:endParaRPr lang="es-MX" sz="2000" i="1"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endParaRPr lang="es-MX" sz="2000" i="1"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r>
              <a:rPr lang="es-MX" sz="2000" u="sng" dirty="0">
                <a:latin typeface="Arial" panose="020B0604020202020204" pitchFamily="34" charset="0"/>
                <a:cs typeface="Arial" panose="020B0604020202020204" pitchFamily="34" charset="0"/>
                <a:hlinkClick r:id="rId7"/>
              </a:rPr>
              <a:t>https://www.netacad.com/group/resources/course-resources</a:t>
            </a:r>
            <a:endParaRPr lang="es-MX" sz="2000" dirty="0">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v"/>
            </a:pPr>
            <a:endParaRPr lang="es-MX" i="1" dirty="0">
              <a:latin typeface="Arial" panose="020B0604020202020204" pitchFamily="34" charset="0"/>
              <a:cs typeface="Arial" panose="020B0604020202020204" pitchFamily="34" charset="0"/>
            </a:endParaRPr>
          </a:p>
        </p:txBody>
      </p:sp>
      <p:sp>
        <p:nvSpPr>
          <p:cNvPr id="2" name="Marcador de número de diapositiva 1">
            <a:extLst>
              <a:ext uri="{FF2B5EF4-FFF2-40B4-BE49-F238E27FC236}">
                <a16:creationId xmlns:a16="http://schemas.microsoft.com/office/drawing/2014/main" id="{542FEDA5-82EE-4FEC-87DB-20832ECD7148}"/>
              </a:ext>
            </a:extLst>
          </p:cNvPr>
          <p:cNvSpPr>
            <a:spLocks noGrp="1"/>
          </p:cNvSpPr>
          <p:nvPr>
            <p:ph type="sldNum" sz="quarter" idx="12"/>
          </p:nvPr>
        </p:nvSpPr>
        <p:spPr/>
        <p:txBody>
          <a:bodyPr/>
          <a:lstStyle/>
          <a:p>
            <a:fld id="{49042BF9-C8AA-4BF5-90A6-F745506A1DB5}" type="slidenum">
              <a:rPr lang="es-MX" smtClean="0"/>
              <a:t>33</a:t>
            </a:fld>
            <a:endParaRPr lang="es-MX"/>
          </a:p>
        </p:txBody>
      </p:sp>
      <p:sp>
        <p:nvSpPr>
          <p:cNvPr id="6" name="Marcador de pie de página 5"/>
          <p:cNvSpPr>
            <a:spLocks noGrp="1"/>
          </p:cNvSpPr>
          <p:nvPr>
            <p:ph type="ftr" sz="quarter" idx="11"/>
          </p:nvPr>
        </p:nvSpPr>
        <p:spPr/>
        <p:txBody>
          <a:bodyPr/>
          <a:lstStyle/>
          <a:p>
            <a:r>
              <a:rPr lang="es-MX"/>
              <a:t>Dr. en A. Juan Carlos Montes de Oca López</a:t>
            </a:r>
          </a:p>
        </p:txBody>
      </p:sp>
    </p:spTree>
    <p:extLst>
      <p:ext uri="{BB962C8B-B14F-4D97-AF65-F5344CB8AC3E}">
        <p14:creationId xmlns:p14="http://schemas.microsoft.com/office/powerpoint/2010/main" val="2737078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43203B4-2663-44AB-A0E5-0BE2B78BCE26}"/>
              </a:ext>
            </a:extLst>
          </p:cNvPr>
          <p:cNvSpPr txBox="1"/>
          <p:nvPr/>
        </p:nvSpPr>
        <p:spPr>
          <a:xfrm>
            <a:off x="344720" y="1042835"/>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¿Qué es una red?</a:t>
            </a:r>
          </a:p>
        </p:txBody>
      </p:sp>
      <p:cxnSp>
        <p:nvCxnSpPr>
          <p:cNvPr id="4" name="Conector recto 3">
            <a:extLst>
              <a:ext uri="{FF2B5EF4-FFF2-40B4-BE49-F238E27FC236}">
                <a16:creationId xmlns:a16="http://schemas.microsoft.com/office/drawing/2014/main" id="{3F485B89-DD9F-495B-8921-A00D0F6AA4D0}"/>
              </a:ext>
            </a:extLst>
          </p:cNvPr>
          <p:cNvCxnSpPr/>
          <p:nvPr/>
        </p:nvCxnSpPr>
        <p:spPr>
          <a:xfrm>
            <a:off x="0" y="1489111"/>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Rectángulo 5">
            <a:extLst>
              <a:ext uri="{FF2B5EF4-FFF2-40B4-BE49-F238E27FC236}">
                <a16:creationId xmlns:a16="http://schemas.microsoft.com/office/drawing/2014/main" id="{BFAB2184-C66D-47DC-A710-ADAEAF75FBBD}"/>
              </a:ext>
            </a:extLst>
          </p:cNvPr>
          <p:cNvSpPr/>
          <p:nvPr/>
        </p:nvSpPr>
        <p:spPr>
          <a:xfrm>
            <a:off x="319828" y="1706820"/>
            <a:ext cx="5653979" cy="4832092"/>
          </a:xfrm>
          <a:prstGeom prst="rect">
            <a:avLst/>
          </a:prstGeom>
        </p:spPr>
        <p:txBody>
          <a:bodyPr wrap="square">
            <a:spAutoFit/>
          </a:bodyPr>
          <a:lstStyle/>
          <a:p>
            <a:pPr algn="just"/>
            <a:r>
              <a:rPr lang="es-MX" sz="2800" dirty="0">
                <a:latin typeface="Arial" panose="020B0604020202020204" pitchFamily="34" charset="0"/>
                <a:cs typeface="Arial" panose="020B0604020202020204" pitchFamily="34" charset="0"/>
              </a:rPr>
              <a:t>Es un </a:t>
            </a:r>
            <a:r>
              <a:rPr lang="es-MX" sz="2800" b="1" dirty="0">
                <a:latin typeface="Arial" panose="020B0604020202020204" pitchFamily="34" charset="0"/>
                <a:cs typeface="Arial" panose="020B0604020202020204" pitchFamily="34" charset="0"/>
              </a:rPr>
              <a:t>conjunto de dispositivos </a:t>
            </a:r>
            <a:r>
              <a:rPr lang="es-MX" sz="2800" dirty="0">
                <a:latin typeface="Arial" panose="020B0604020202020204" pitchFamily="34" charset="0"/>
                <a:cs typeface="Arial" panose="020B0604020202020204" pitchFamily="34" charset="0"/>
              </a:rPr>
              <a:t>electrónicos (computadoras, Tablet, impresoras, teléfonos, etc.)  conectados entre si a través de diferentes </a:t>
            </a:r>
            <a:r>
              <a:rPr lang="es-MX" sz="2800" b="1" dirty="0">
                <a:latin typeface="Arial" panose="020B0604020202020204" pitchFamily="34" charset="0"/>
                <a:cs typeface="Arial" panose="020B0604020202020204" pitchFamily="34" charset="0"/>
              </a:rPr>
              <a:t>medios de transmisión </a:t>
            </a:r>
            <a:r>
              <a:rPr lang="es-MX" sz="2800" dirty="0">
                <a:latin typeface="Arial" panose="020B0604020202020204" pitchFamily="34" charset="0"/>
                <a:cs typeface="Arial" panose="020B0604020202020204" pitchFamily="34" charset="0"/>
              </a:rPr>
              <a:t>(cables e inalámbricos) con la finalidad de </a:t>
            </a:r>
            <a:r>
              <a:rPr lang="es-MX" sz="2800" b="1" dirty="0">
                <a:latin typeface="Arial" panose="020B0604020202020204" pitchFamily="34" charset="0"/>
                <a:cs typeface="Arial" panose="020B0604020202020204" pitchFamily="34" charset="0"/>
              </a:rPr>
              <a:t>compartir servicios </a:t>
            </a:r>
            <a:r>
              <a:rPr lang="es-MX" sz="2800" dirty="0">
                <a:latin typeface="Arial" panose="020B0604020202020204" pitchFamily="34" charset="0"/>
                <a:cs typeface="Arial" panose="020B0604020202020204" pitchFamily="34" charset="0"/>
              </a:rPr>
              <a:t>(correo, chat, páginas web, etc.) </a:t>
            </a:r>
            <a:r>
              <a:rPr lang="es-MX" sz="2800" b="1" dirty="0">
                <a:latin typeface="Arial" panose="020B0604020202020204" pitchFamily="34" charset="0"/>
                <a:cs typeface="Arial" panose="020B0604020202020204" pitchFamily="34" charset="0"/>
              </a:rPr>
              <a:t>y recursos </a:t>
            </a:r>
            <a:r>
              <a:rPr lang="es-MX" sz="2800" dirty="0">
                <a:latin typeface="Arial" panose="020B0604020202020204" pitchFamily="34" charset="0"/>
                <a:cs typeface="Arial" panose="020B0604020202020204" pitchFamily="34" charset="0"/>
              </a:rPr>
              <a:t>(archivos, impresoras, etc.)</a:t>
            </a:r>
          </a:p>
        </p:txBody>
      </p:sp>
      <p:pic>
        <p:nvPicPr>
          <p:cNvPr id="7" name="Imagen 6">
            <a:extLst>
              <a:ext uri="{FF2B5EF4-FFF2-40B4-BE49-F238E27FC236}">
                <a16:creationId xmlns:a16="http://schemas.microsoft.com/office/drawing/2014/main" id="{9D172641-9346-4702-9240-B1CFAD5A376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44919" y="2013927"/>
            <a:ext cx="4854708" cy="3817606"/>
          </a:xfrm>
          <a:prstGeom prst="rect">
            <a:avLst/>
          </a:prstGeom>
          <a:ln w="63500" cmpd="tri">
            <a:solidFill>
              <a:schemeClr val="accent6"/>
            </a:solidFill>
          </a:ln>
        </p:spPr>
      </p:pic>
      <p:sp>
        <p:nvSpPr>
          <p:cNvPr id="2" name="Marcador de número de diapositiva 1">
            <a:extLst>
              <a:ext uri="{FF2B5EF4-FFF2-40B4-BE49-F238E27FC236}">
                <a16:creationId xmlns:a16="http://schemas.microsoft.com/office/drawing/2014/main" id="{C747DF99-CDB1-4E6D-A3AE-7C5015450F65}"/>
              </a:ext>
            </a:extLst>
          </p:cNvPr>
          <p:cNvSpPr>
            <a:spLocks noGrp="1"/>
          </p:cNvSpPr>
          <p:nvPr>
            <p:ph type="sldNum" sz="quarter" idx="12"/>
          </p:nvPr>
        </p:nvSpPr>
        <p:spPr/>
        <p:txBody>
          <a:bodyPr/>
          <a:lstStyle/>
          <a:p>
            <a:fld id="{49042BF9-C8AA-4BF5-90A6-F745506A1DB5}" type="slidenum">
              <a:rPr lang="es-MX" smtClean="0"/>
              <a:t>4</a:t>
            </a:fld>
            <a:endParaRPr lang="es-MX" dirty="0"/>
          </a:p>
        </p:txBody>
      </p:sp>
      <p:sp>
        <p:nvSpPr>
          <p:cNvPr id="8" name="Marcador de pie de página 7"/>
          <p:cNvSpPr>
            <a:spLocks noGrp="1"/>
          </p:cNvSpPr>
          <p:nvPr>
            <p:ph type="ftr" sz="quarter" idx="11"/>
          </p:nvPr>
        </p:nvSpPr>
        <p:spPr/>
        <p:txBody>
          <a:bodyPr/>
          <a:lstStyle/>
          <a:p>
            <a:r>
              <a:rPr lang="es-MX" dirty="0"/>
              <a:t>Dr. en A. Juan Carlos Montes de Oca López</a:t>
            </a:r>
          </a:p>
        </p:txBody>
      </p:sp>
      <p:grpSp>
        <p:nvGrpSpPr>
          <p:cNvPr id="13" name="Grupo 12">
            <a:extLst>
              <a:ext uri="{FF2B5EF4-FFF2-40B4-BE49-F238E27FC236}">
                <a16:creationId xmlns:a16="http://schemas.microsoft.com/office/drawing/2014/main" id="{D3511878-7D71-5F40-BE28-F924F5AF8B9E}"/>
              </a:ext>
            </a:extLst>
          </p:cNvPr>
          <p:cNvGrpSpPr/>
          <p:nvPr/>
        </p:nvGrpSpPr>
        <p:grpSpPr>
          <a:xfrm>
            <a:off x="7941346" y="84873"/>
            <a:ext cx="4081707" cy="787400"/>
            <a:chOff x="6719938" y="-12262"/>
            <a:chExt cx="4081707" cy="787400"/>
          </a:xfrm>
        </p:grpSpPr>
        <p:pic>
          <p:nvPicPr>
            <p:cNvPr id="14" name="Imagen 13" descr="Sin título-2.png">
              <a:extLst>
                <a:ext uri="{FF2B5EF4-FFF2-40B4-BE49-F238E27FC236}">
                  <a16:creationId xmlns:a16="http://schemas.microsoft.com/office/drawing/2014/main" id="{7EFA5F83-A898-6644-92B9-48BF300009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5" name="Rectángulo 14">
              <a:extLst>
                <a:ext uri="{FF2B5EF4-FFF2-40B4-BE49-F238E27FC236}">
                  <a16:creationId xmlns:a16="http://schemas.microsoft.com/office/drawing/2014/main" id="{2942EB2D-7A0F-2B46-A93B-BF478E173B15}"/>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3678905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38D1BB2C-86F3-45F7-904C-1FABAC001DF7}"/>
              </a:ext>
            </a:extLst>
          </p:cNvPr>
          <p:cNvSpPr txBox="1"/>
          <p:nvPr/>
        </p:nvSpPr>
        <p:spPr>
          <a:xfrm>
            <a:off x="231005" y="1296988"/>
            <a:ext cx="8446463"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Clasificaciones de las redes: Por su extensión geográfica.</a:t>
            </a:r>
          </a:p>
        </p:txBody>
      </p:sp>
      <p:cxnSp>
        <p:nvCxnSpPr>
          <p:cNvPr id="9" name="Conector recto 8">
            <a:extLst>
              <a:ext uri="{FF2B5EF4-FFF2-40B4-BE49-F238E27FC236}">
                <a16:creationId xmlns:a16="http://schemas.microsoft.com/office/drawing/2014/main" id="{CEF93B51-F584-4EE9-92ED-729717447F9A}"/>
              </a:ext>
            </a:extLst>
          </p:cNvPr>
          <p:cNvCxnSpPr/>
          <p:nvPr/>
        </p:nvCxnSpPr>
        <p:spPr>
          <a:xfrm>
            <a:off x="0" y="1745774"/>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0" name="Rectángulo 9">
            <a:extLst>
              <a:ext uri="{FF2B5EF4-FFF2-40B4-BE49-F238E27FC236}">
                <a16:creationId xmlns:a16="http://schemas.microsoft.com/office/drawing/2014/main" id="{E69C51DB-912D-439B-93FB-8C53E3A5E07B}"/>
              </a:ext>
            </a:extLst>
          </p:cNvPr>
          <p:cNvSpPr/>
          <p:nvPr/>
        </p:nvSpPr>
        <p:spPr>
          <a:xfrm>
            <a:off x="243705" y="1896973"/>
            <a:ext cx="6830195" cy="4524315"/>
          </a:xfrm>
          <a:prstGeom prst="rect">
            <a:avLst/>
          </a:prstGeom>
        </p:spPr>
        <p:txBody>
          <a:bodyPr wrap="square">
            <a:spAutoFit/>
          </a:bodyPr>
          <a:lstStyle/>
          <a:p>
            <a:pPr algn="just"/>
            <a:r>
              <a:rPr lang="es-MX" sz="2400" dirty="0">
                <a:latin typeface="Arial" panose="020B0604020202020204" pitchFamily="34" charset="0"/>
                <a:cs typeface="Arial" panose="020B0604020202020204" pitchFamily="34" charset="0"/>
              </a:rPr>
              <a:t>Las redes se pueden clasificar de acuerdo a su extensión geográfica, de la siguiente manera:</a:t>
            </a:r>
          </a:p>
          <a:p>
            <a:pPr algn="just"/>
            <a:endParaRPr lang="en-US" sz="2400"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MX" sz="2400" b="1" i="1" dirty="0">
                <a:effectLst>
                  <a:glow rad="228600">
                    <a:schemeClr val="accent4">
                      <a:satMod val="175000"/>
                      <a:alpha val="40000"/>
                    </a:schemeClr>
                  </a:glow>
                </a:effectLst>
                <a:latin typeface="Arial" panose="020B0604020202020204" pitchFamily="34" charset="0"/>
                <a:cs typeface="Arial" panose="020B0604020202020204" pitchFamily="34" charset="0"/>
              </a:rPr>
              <a:t>PAN</a:t>
            </a:r>
            <a:r>
              <a:rPr lang="es-MX" sz="2400" dirty="0">
                <a:latin typeface="Arial" panose="020B0604020202020204" pitchFamily="34" charset="0"/>
                <a:cs typeface="Arial" panose="020B0604020202020204" pitchFamily="34" charset="0"/>
              </a:rPr>
              <a:t> (Personal Area Network) o red de área personal: En esta red, los dispositivos solo los utiliza 1 persona. Su </a:t>
            </a:r>
            <a:r>
              <a:rPr lang="es-MX" sz="2400" b="1" dirty="0">
                <a:latin typeface="Arial" panose="020B0604020202020204" pitchFamily="34" charset="0"/>
                <a:cs typeface="Arial" panose="020B0604020202020204" pitchFamily="34" charset="0"/>
              </a:rPr>
              <a:t>alcance</a:t>
            </a:r>
            <a:r>
              <a:rPr lang="es-MX" sz="2400" dirty="0">
                <a:latin typeface="Arial" panose="020B0604020202020204" pitchFamily="34" charset="0"/>
                <a:cs typeface="Arial" panose="020B0604020202020204" pitchFamily="34" charset="0"/>
              </a:rPr>
              <a:t> es de apenas algunos metros.</a:t>
            </a:r>
          </a:p>
          <a:p>
            <a:pPr marL="342900" indent="-342900" algn="just">
              <a:buFont typeface="Arial" panose="020B0604020202020204" pitchFamily="34" charset="0"/>
              <a:buChar char="•"/>
            </a:pPr>
            <a:endParaRPr lang="en-US" sz="2400" b="1" i="1" dirty="0">
              <a:effectLst>
                <a:glow rad="228600">
                  <a:schemeClr val="accent4">
                    <a:satMod val="175000"/>
                    <a:alpha val="40000"/>
                  </a:schemeClr>
                </a:glow>
              </a:effectLst>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n-US" sz="2400" b="1" i="1" dirty="0">
                <a:effectLst>
                  <a:glow rad="228600">
                    <a:schemeClr val="accent4">
                      <a:satMod val="175000"/>
                      <a:alpha val="40000"/>
                    </a:schemeClr>
                  </a:glow>
                </a:effectLst>
                <a:latin typeface="Arial" panose="020B0604020202020204" pitchFamily="34" charset="0"/>
                <a:cs typeface="Arial" panose="020B0604020202020204" pitchFamily="34" charset="0"/>
              </a:rPr>
              <a:t>LAN</a:t>
            </a:r>
            <a:r>
              <a:rPr lang="en-US" sz="2400" dirty="0">
                <a:latin typeface="Arial" panose="020B0604020202020204" pitchFamily="34" charset="0"/>
                <a:cs typeface="Arial" panose="020B0604020202020204" pitchFamily="34" charset="0"/>
              </a:rPr>
              <a:t> (Local Area Network) o Red de </a:t>
            </a:r>
            <a:r>
              <a:rPr lang="en-US" sz="2400" dirty="0" err="1">
                <a:latin typeface="Arial" panose="020B0604020202020204" pitchFamily="34" charset="0"/>
                <a:cs typeface="Arial" panose="020B0604020202020204" pitchFamily="34" charset="0"/>
              </a:rPr>
              <a:t>Área</a:t>
            </a:r>
            <a:r>
              <a:rPr lang="en-US" sz="2400" dirty="0">
                <a:latin typeface="Arial" panose="020B0604020202020204" pitchFamily="34" charset="0"/>
                <a:cs typeface="Arial" panose="020B0604020202020204" pitchFamily="34" charset="0"/>
              </a:rPr>
              <a:t> Local: </a:t>
            </a:r>
            <a:r>
              <a:rPr lang="en-US" sz="2400" dirty="0" err="1">
                <a:latin typeface="Arial" panose="020B0604020202020204" pitchFamily="34" charset="0"/>
                <a:cs typeface="Arial" panose="020B0604020202020204" pitchFamily="34" charset="0"/>
              </a:rPr>
              <a:t>utilizada</a:t>
            </a:r>
            <a:r>
              <a:rPr lang="en-US" sz="2400" dirty="0">
                <a:latin typeface="Arial" panose="020B0604020202020204" pitchFamily="34" charset="0"/>
                <a:cs typeface="Arial" panose="020B0604020202020204" pitchFamily="34" charset="0"/>
              </a:rPr>
              <a:t> en casas, </a:t>
            </a:r>
            <a:r>
              <a:rPr lang="en-US" sz="2400" dirty="0" err="1">
                <a:latin typeface="Arial" panose="020B0604020202020204" pitchFamily="34" charset="0"/>
                <a:cs typeface="Arial" panose="020B0604020202020204" pitchFamily="34" charset="0"/>
              </a:rPr>
              <a:t>edificios</a:t>
            </a:r>
            <a:r>
              <a:rPr lang="en-US" sz="2400" dirty="0">
                <a:latin typeface="Arial" panose="020B0604020202020204" pitchFamily="34" charset="0"/>
                <a:cs typeface="Arial" panose="020B0604020202020204" pitchFamily="34" charset="0"/>
              </a:rPr>
              <a:t> y </a:t>
            </a:r>
            <a:r>
              <a:rPr lang="en-US" sz="2400" dirty="0" err="1">
                <a:latin typeface="Arial" panose="020B0604020202020204" pitchFamily="34" charset="0"/>
                <a:cs typeface="Arial" panose="020B0604020202020204" pitchFamily="34" charset="0"/>
              </a:rPr>
              <a:t>empresas</a:t>
            </a:r>
            <a:r>
              <a:rPr lang="en-US" sz="2400" dirty="0">
                <a:latin typeface="Arial" panose="020B0604020202020204" pitchFamily="34" charset="0"/>
                <a:cs typeface="Arial" panose="020B0604020202020204" pitchFamily="34" charset="0"/>
              </a:rPr>
              <a:t> con un </a:t>
            </a:r>
            <a:r>
              <a:rPr lang="en-US" sz="2400" b="1" dirty="0" err="1">
                <a:latin typeface="Arial" panose="020B0604020202020204" pitchFamily="34" charset="0"/>
                <a:cs typeface="Arial" panose="020B0604020202020204" pitchFamily="34" charset="0"/>
              </a:rPr>
              <a:t>alcance</a:t>
            </a:r>
            <a:r>
              <a:rPr lang="en-US" sz="2400" b="1" dirty="0">
                <a:latin typeface="Arial" panose="020B0604020202020204" pitchFamily="34" charset="0"/>
                <a:cs typeface="Arial" panose="020B0604020202020204" pitchFamily="34" charset="0"/>
              </a:rPr>
              <a:t> no mayor a 1 km.</a:t>
            </a:r>
          </a:p>
          <a:p>
            <a:pPr marL="342900" indent="-342900" algn="just">
              <a:buFont typeface="Arial" panose="020B0604020202020204" pitchFamily="34" charset="0"/>
              <a:buChar char="•"/>
            </a:pPr>
            <a:endParaRPr lang="es-MX" sz="2400" b="1" i="1" dirty="0">
              <a:effectLst>
                <a:glow rad="228600">
                  <a:schemeClr val="accent4">
                    <a:satMod val="175000"/>
                    <a:alpha val="40000"/>
                  </a:schemeClr>
                </a:glow>
              </a:effectLst>
              <a:latin typeface="Arial" panose="020B0604020202020204" pitchFamily="34" charset="0"/>
              <a:cs typeface="Arial" panose="020B0604020202020204" pitchFamily="34" charset="0"/>
            </a:endParaRPr>
          </a:p>
        </p:txBody>
      </p:sp>
      <p:sp>
        <p:nvSpPr>
          <p:cNvPr id="2" name="Marcador de número de diapositiva 1">
            <a:extLst>
              <a:ext uri="{FF2B5EF4-FFF2-40B4-BE49-F238E27FC236}">
                <a16:creationId xmlns:a16="http://schemas.microsoft.com/office/drawing/2014/main" id="{68FB243E-891E-48F8-A0A1-D54570111325}"/>
              </a:ext>
            </a:extLst>
          </p:cNvPr>
          <p:cNvSpPr>
            <a:spLocks noGrp="1"/>
          </p:cNvSpPr>
          <p:nvPr>
            <p:ph type="sldNum" sz="quarter" idx="12"/>
          </p:nvPr>
        </p:nvSpPr>
        <p:spPr/>
        <p:txBody>
          <a:bodyPr/>
          <a:lstStyle/>
          <a:p>
            <a:fld id="{49042BF9-C8AA-4BF5-90A6-F745506A1DB5}" type="slidenum">
              <a:rPr lang="es-MX" smtClean="0"/>
              <a:t>5</a:t>
            </a:fld>
            <a:endParaRPr lang="es-MX"/>
          </a:p>
        </p:txBody>
      </p:sp>
      <p:sp>
        <p:nvSpPr>
          <p:cNvPr id="3" name="Marcador de pie de página 2"/>
          <p:cNvSpPr>
            <a:spLocks noGrp="1"/>
          </p:cNvSpPr>
          <p:nvPr>
            <p:ph type="ftr" sz="quarter" idx="11"/>
          </p:nvPr>
        </p:nvSpPr>
        <p:spPr/>
        <p:txBody>
          <a:bodyPr/>
          <a:lstStyle/>
          <a:p>
            <a:r>
              <a:rPr lang="es-MX"/>
              <a:t>Dr. en A. Juan Carlos Montes de Oca López</a:t>
            </a:r>
          </a:p>
        </p:txBody>
      </p:sp>
      <p:pic>
        <p:nvPicPr>
          <p:cNvPr id="4" name="Imagen 3">
            <a:extLst>
              <a:ext uri="{FF2B5EF4-FFF2-40B4-BE49-F238E27FC236}">
                <a16:creationId xmlns:a16="http://schemas.microsoft.com/office/drawing/2014/main" id="{81CD7533-69C8-404B-9ECB-2AC0BBFB4D3C}"/>
              </a:ext>
            </a:extLst>
          </p:cNvPr>
          <p:cNvPicPr>
            <a:picLocks noChangeAspect="1"/>
          </p:cNvPicPr>
          <p:nvPr/>
        </p:nvPicPr>
        <p:blipFill>
          <a:blip r:embed="rId2"/>
          <a:stretch>
            <a:fillRect/>
          </a:stretch>
        </p:blipFill>
        <p:spPr>
          <a:xfrm>
            <a:off x="7922108" y="2852335"/>
            <a:ext cx="3162300" cy="2613590"/>
          </a:xfrm>
          <a:prstGeom prst="rect">
            <a:avLst/>
          </a:prstGeom>
        </p:spPr>
      </p:pic>
      <p:grpSp>
        <p:nvGrpSpPr>
          <p:cNvPr id="16" name="Grupo 15">
            <a:extLst>
              <a:ext uri="{FF2B5EF4-FFF2-40B4-BE49-F238E27FC236}">
                <a16:creationId xmlns:a16="http://schemas.microsoft.com/office/drawing/2014/main" id="{EF2A107E-FD50-DC44-86E2-C097B2E031D5}"/>
              </a:ext>
            </a:extLst>
          </p:cNvPr>
          <p:cNvGrpSpPr/>
          <p:nvPr/>
        </p:nvGrpSpPr>
        <p:grpSpPr>
          <a:xfrm>
            <a:off x="7941346" y="84873"/>
            <a:ext cx="4081707" cy="787400"/>
            <a:chOff x="6719938" y="-12262"/>
            <a:chExt cx="4081707" cy="787400"/>
          </a:xfrm>
        </p:grpSpPr>
        <p:pic>
          <p:nvPicPr>
            <p:cNvPr id="17" name="Imagen 16" descr="Sin título-2.png">
              <a:extLst>
                <a:ext uri="{FF2B5EF4-FFF2-40B4-BE49-F238E27FC236}">
                  <a16:creationId xmlns:a16="http://schemas.microsoft.com/office/drawing/2014/main" id="{1F5A4217-AC33-3749-BF16-1718F15924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8" name="Rectángulo 17">
              <a:extLst>
                <a:ext uri="{FF2B5EF4-FFF2-40B4-BE49-F238E27FC236}">
                  <a16:creationId xmlns:a16="http://schemas.microsoft.com/office/drawing/2014/main" id="{A94D9D16-C1BA-C440-9363-CEBE1EEA704B}"/>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32710663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adroTexto 10">
            <a:extLst>
              <a:ext uri="{FF2B5EF4-FFF2-40B4-BE49-F238E27FC236}">
                <a16:creationId xmlns:a16="http://schemas.microsoft.com/office/drawing/2014/main" id="{EBDB12E6-B1A0-4F33-9898-1DBEDA1B643E}"/>
              </a:ext>
            </a:extLst>
          </p:cNvPr>
          <p:cNvSpPr txBox="1"/>
          <p:nvPr/>
        </p:nvSpPr>
        <p:spPr>
          <a:xfrm>
            <a:off x="231005" y="1183710"/>
            <a:ext cx="8446463"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Clasificaciones de las redes: Por su extensión geográfica.</a:t>
            </a:r>
          </a:p>
        </p:txBody>
      </p:sp>
      <p:cxnSp>
        <p:nvCxnSpPr>
          <p:cNvPr id="12" name="Conector recto 11">
            <a:extLst>
              <a:ext uri="{FF2B5EF4-FFF2-40B4-BE49-F238E27FC236}">
                <a16:creationId xmlns:a16="http://schemas.microsoft.com/office/drawing/2014/main" id="{95D0632E-1460-41F4-8746-19E0A0B6C062}"/>
              </a:ext>
            </a:extLst>
          </p:cNvPr>
          <p:cNvCxnSpPr/>
          <p:nvPr/>
        </p:nvCxnSpPr>
        <p:spPr>
          <a:xfrm>
            <a:off x="0" y="1632496"/>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CDFE869B-A118-4CD7-9883-8BD2005A0D58}"/>
              </a:ext>
            </a:extLst>
          </p:cNvPr>
          <p:cNvSpPr/>
          <p:nvPr/>
        </p:nvSpPr>
        <p:spPr>
          <a:xfrm>
            <a:off x="231005" y="1889569"/>
            <a:ext cx="5653979" cy="3970318"/>
          </a:xfrm>
          <a:prstGeom prst="rect">
            <a:avLst/>
          </a:prstGeom>
        </p:spPr>
        <p:txBody>
          <a:bodyPr wrap="square">
            <a:spAutoFit/>
          </a:bodyPr>
          <a:lstStyle/>
          <a:p>
            <a:pPr marL="342900" indent="-342900" algn="just">
              <a:buFont typeface="Arial" panose="020B0604020202020204" pitchFamily="34" charset="0"/>
              <a:buChar char="•"/>
            </a:pPr>
            <a:endParaRPr lang="es-MX" sz="2800" b="1" i="1" dirty="0">
              <a:effectLst>
                <a:glow rad="228600">
                  <a:schemeClr val="accent4">
                    <a:satMod val="175000"/>
                    <a:alpha val="40000"/>
                  </a:schemeClr>
                </a:glow>
              </a:effectLst>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MX" sz="2800" b="1" i="1" dirty="0">
                <a:effectLst>
                  <a:glow rad="228600">
                    <a:schemeClr val="accent4">
                      <a:satMod val="175000"/>
                      <a:alpha val="40000"/>
                    </a:schemeClr>
                  </a:glow>
                </a:effectLst>
                <a:latin typeface="Arial" panose="020B0604020202020204" pitchFamily="34" charset="0"/>
                <a:cs typeface="Arial" panose="020B0604020202020204" pitchFamily="34" charset="0"/>
              </a:rPr>
              <a:t>WLAN</a:t>
            </a:r>
            <a:r>
              <a:rPr lang="es-MX" sz="2800" dirty="0">
                <a:latin typeface="Arial" panose="020B0604020202020204" pitchFamily="34" charset="0"/>
                <a:cs typeface="Arial" panose="020B0604020202020204" pitchFamily="34" charset="0"/>
              </a:rPr>
              <a:t> (Wireless Local Area Network) o Red de Área Local Inalámbrica: Esta red se comunica por medios de transmisión inalámbricos, al ser una red LAN, también su </a:t>
            </a:r>
            <a:r>
              <a:rPr lang="es-MX" sz="2800" b="1" dirty="0">
                <a:latin typeface="Arial" panose="020B0604020202020204" pitchFamily="34" charset="0"/>
                <a:cs typeface="Arial" panose="020B0604020202020204" pitchFamily="34" charset="0"/>
              </a:rPr>
              <a:t>alcance es limitado a 1km.</a:t>
            </a:r>
          </a:p>
          <a:p>
            <a:pPr marL="342900" indent="-342900" algn="just">
              <a:buFont typeface="Arial" panose="020B0604020202020204" pitchFamily="34" charset="0"/>
              <a:buChar char="•"/>
            </a:pPr>
            <a:endParaRPr lang="es-MX" sz="2800" b="1" i="1" dirty="0">
              <a:effectLst>
                <a:glow rad="228600">
                  <a:schemeClr val="accent4">
                    <a:satMod val="175000"/>
                    <a:alpha val="40000"/>
                  </a:schemeClr>
                </a:glow>
              </a:effectLst>
              <a:latin typeface="Arial" panose="020B0604020202020204" pitchFamily="34" charset="0"/>
              <a:cs typeface="Arial" panose="020B0604020202020204" pitchFamily="34" charset="0"/>
            </a:endParaRPr>
          </a:p>
        </p:txBody>
      </p:sp>
      <p:sp>
        <p:nvSpPr>
          <p:cNvPr id="2" name="Marcador de número de diapositiva 1">
            <a:extLst>
              <a:ext uri="{FF2B5EF4-FFF2-40B4-BE49-F238E27FC236}">
                <a16:creationId xmlns:a16="http://schemas.microsoft.com/office/drawing/2014/main" id="{F3F57DA3-437E-4D2F-8465-A8F51361288D}"/>
              </a:ext>
            </a:extLst>
          </p:cNvPr>
          <p:cNvSpPr>
            <a:spLocks noGrp="1"/>
          </p:cNvSpPr>
          <p:nvPr>
            <p:ph type="sldNum" sz="quarter" idx="12"/>
          </p:nvPr>
        </p:nvSpPr>
        <p:spPr/>
        <p:txBody>
          <a:bodyPr/>
          <a:lstStyle/>
          <a:p>
            <a:fld id="{49042BF9-C8AA-4BF5-90A6-F745506A1DB5}" type="slidenum">
              <a:rPr lang="es-MX" smtClean="0"/>
              <a:t>6</a:t>
            </a:fld>
            <a:endParaRPr lang="es-MX"/>
          </a:p>
        </p:txBody>
      </p:sp>
      <p:sp>
        <p:nvSpPr>
          <p:cNvPr id="3" name="Marcador de pie de página 2"/>
          <p:cNvSpPr>
            <a:spLocks noGrp="1"/>
          </p:cNvSpPr>
          <p:nvPr>
            <p:ph type="ftr" sz="quarter" idx="11"/>
          </p:nvPr>
        </p:nvSpPr>
        <p:spPr/>
        <p:txBody>
          <a:bodyPr/>
          <a:lstStyle/>
          <a:p>
            <a:r>
              <a:rPr lang="es-MX"/>
              <a:t>Dr. en A. Juan Carlos Montes de Oca López</a:t>
            </a:r>
          </a:p>
        </p:txBody>
      </p:sp>
      <p:grpSp>
        <p:nvGrpSpPr>
          <p:cNvPr id="10" name="Grupo 9"/>
          <p:cNvGrpSpPr/>
          <p:nvPr/>
        </p:nvGrpSpPr>
        <p:grpSpPr>
          <a:xfrm>
            <a:off x="6332039" y="2110191"/>
            <a:ext cx="5174161" cy="3485935"/>
            <a:chOff x="7695362" y="4081286"/>
            <a:chExt cx="3947521" cy="1882419"/>
          </a:xfrm>
        </p:grpSpPr>
        <p:pic>
          <p:nvPicPr>
            <p:cNvPr id="16" name="Imagen 15">
              <a:extLst>
                <a:ext uri="{FF2B5EF4-FFF2-40B4-BE49-F238E27FC236}">
                  <a16:creationId xmlns:a16="http://schemas.microsoft.com/office/drawing/2014/main" id="{050EEC67-FB81-4474-BB8C-283AB0488AF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95362" y="4081286"/>
              <a:ext cx="3947521" cy="1882419"/>
            </a:xfrm>
            <a:prstGeom prst="rect">
              <a:avLst/>
            </a:prstGeom>
            <a:ln w="63500" cmpd="tri">
              <a:solidFill>
                <a:schemeClr val="accent6"/>
              </a:solidFill>
            </a:ln>
          </p:spPr>
        </p:pic>
        <p:sp>
          <p:nvSpPr>
            <p:cNvPr id="17" name="Rectángulo 16">
              <a:extLst>
                <a:ext uri="{FF2B5EF4-FFF2-40B4-BE49-F238E27FC236}">
                  <a16:creationId xmlns:a16="http://schemas.microsoft.com/office/drawing/2014/main" id="{66D846CB-4093-45D7-BE1F-7FCD80706BDC}"/>
                </a:ext>
              </a:extLst>
            </p:cNvPr>
            <p:cNvSpPr/>
            <p:nvPr/>
          </p:nvSpPr>
          <p:spPr>
            <a:xfrm>
              <a:off x="8831808" y="4257165"/>
              <a:ext cx="1303940" cy="448742"/>
            </a:xfrm>
            <a:prstGeom prst="rect">
              <a:avLst/>
            </a:prstGeom>
            <a:noFill/>
          </p:spPr>
          <p:txBody>
            <a:bodyPr wrap="none" lIns="91440" tIns="45720" rIns="91440" bIns="45720">
              <a:spAutoFit/>
            </a:bodyPr>
            <a:lstStyle/>
            <a:p>
              <a:pPr algn="ctr"/>
              <a:r>
                <a:rPr lang="es-ES" sz="2400" b="1" cap="none" spc="0" dirty="0">
                  <a:ln w="9525">
                    <a:solidFill>
                      <a:schemeClr val="tx1"/>
                    </a:solidFill>
                    <a:prstDash val="solid"/>
                  </a:ln>
                  <a:solidFill>
                    <a:schemeClr val="accent4"/>
                  </a:solidFill>
                  <a:effectLst>
                    <a:outerShdw blurRad="12700" dist="38100" dir="2700000" algn="tl" rotWithShape="0">
                      <a:schemeClr val="bg1">
                        <a:lumMod val="50000"/>
                      </a:schemeClr>
                    </a:outerShdw>
                  </a:effectLst>
                </a:rPr>
                <a:t>&lt;-WLAN</a:t>
              </a:r>
            </a:p>
            <a:p>
              <a:pPr algn="ctr"/>
              <a:r>
                <a:rPr lang="es-ES" sz="2400" b="1" cap="none" spc="0" dirty="0">
                  <a:ln w="9525">
                    <a:solidFill>
                      <a:schemeClr val="tx1"/>
                    </a:solidFill>
                    <a:prstDash val="solid"/>
                  </a:ln>
                  <a:solidFill>
                    <a:schemeClr val="accent4"/>
                  </a:solidFill>
                  <a:effectLst>
                    <a:outerShdw blurRad="12700" dist="38100" dir="2700000" algn="tl" rotWithShape="0">
                      <a:schemeClr val="bg1">
                        <a:lumMod val="50000"/>
                      </a:schemeClr>
                    </a:outerShdw>
                  </a:effectLst>
                </a:rPr>
                <a:t>           LAN-&gt;</a:t>
              </a:r>
            </a:p>
          </p:txBody>
        </p:sp>
      </p:grpSp>
      <p:grpSp>
        <p:nvGrpSpPr>
          <p:cNvPr id="14" name="Grupo 13">
            <a:extLst>
              <a:ext uri="{FF2B5EF4-FFF2-40B4-BE49-F238E27FC236}">
                <a16:creationId xmlns:a16="http://schemas.microsoft.com/office/drawing/2014/main" id="{1E78DA9A-3CB2-1143-9189-8A69B71BA82F}"/>
              </a:ext>
            </a:extLst>
          </p:cNvPr>
          <p:cNvGrpSpPr/>
          <p:nvPr/>
        </p:nvGrpSpPr>
        <p:grpSpPr>
          <a:xfrm>
            <a:off x="7941346" y="84873"/>
            <a:ext cx="4081707" cy="787400"/>
            <a:chOff x="6719938" y="-12262"/>
            <a:chExt cx="4081707" cy="787400"/>
          </a:xfrm>
        </p:grpSpPr>
        <p:pic>
          <p:nvPicPr>
            <p:cNvPr id="15" name="Imagen 14" descr="Sin título-2.png">
              <a:extLst>
                <a:ext uri="{FF2B5EF4-FFF2-40B4-BE49-F238E27FC236}">
                  <a16:creationId xmlns:a16="http://schemas.microsoft.com/office/drawing/2014/main" id="{482808AF-DD79-6E48-948C-BAA5B7F6BB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8" name="Rectángulo 17">
              <a:extLst>
                <a:ext uri="{FF2B5EF4-FFF2-40B4-BE49-F238E27FC236}">
                  <a16:creationId xmlns:a16="http://schemas.microsoft.com/office/drawing/2014/main" id="{BB05CF05-2DC1-5F44-AAF6-F3A88042C5C3}"/>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1103473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32736DF7-6EE2-4196-BCBC-C60B4385DBF2}"/>
              </a:ext>
            </a:extLst>
          </p:cNvPr>
          <p:cNvSpPr txBox="1"/>
          <p:nvPr/>
        </p:nvSpPr>
        <p:spPr>
          <a:xfrm>
            <a:off x="231005" y="1197474"/>
            <a:ext cx="8446463"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Clasificaciones de las redes: Por su extensión geográfica.</a:t>
            </a:r>
          </a:p>
        </p:txBody>
      </p:sp>
      <p:cxnSp>
        <p:nvCxnSpPr>
          <p:cNvPr id="4" name="Conector recto 3">
            <a:extLst>
              <a:ext uri="{FF2B5EF4-FFF2-40B4-BE49-F238E27FC236}">
                <a16:creationId xmlns:a16="http://schemas.microsoft.com/office/drawing/2014/main" id="{705C72CE-7652-4F4E-AC90-3FE11E755298}"/>
              </a:ext>
            </a:extLst>
          </p:cNvPr>
          <p:cNvCxnSpPr/>
          <p:nvPr/>
        </p:nvCxnSpPr>
        <p:spPr>
          <a:xfrm>
            <a:off x="0" y="1672012"/>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Rectángulo 5">
            <a:extLst>
              <a:ext uri="{FF2B5EF4-FFF2-40B4-BE49-F238E27FC236}">
                <a16:creationId xmlns:a16="http://schemas.microsoft.com/office/drawing/2014/main" id="{7CEA5FD0-B06D-4209-923B-2923736D0994}"/>
              </a:ext>
            </a:extLst>
          </p:cNvPr>
          <p:cNvSpPr/>
          <p:nvPr/>
        </p:nvSpPr>
        <p:spPr>
          <a:xfrm>
            <a:off x="140117" y="1275933"/>
            <a:ext cx="5494589" cy="5262979"/>
          </a:xfrm>
          <a:prstGeom prst="rect">
            <a:avLst/>
          </a:prstGeom>
        </p:spPr>
        <p:txBody>
          <a:bodyPr wrap="square">
            <a:spAutoFit/>
          </a:bodyPr>
          <a:lstStyle/>
          <a:p>
            <a:pPr marL="342900" indent="-342900" algn="just">
              <a:buFont typeface="Arial" panose="020B0604020202020204" pitchFamily="34" charset="0"/>
              <a:buChar char="•"/>
            </a:pPr>
            <a:endParaRPr lang="es-MX" sz="2400" b="1" i="1" dirty="0">
              <a:effectLst>
                <a:glow rad="228600">
                  <a:schemeClr val="accent4">
                    <a:satMod val="175000"/>
                    <a:alpha val="40000"/>
                  </a:schemeClr>
                </a:glow>
              </a:effectLst>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MX" sz="2400" b="1" i="1" dirty="0">
                <a:effectLst>
                  <a:glow rad="228600">
                    <a:schemeClr val="accent4">
                      <a:satMod val="175000"/>
                      <a:alpha val="40000"/>
                    </a:schemeClr>
                  </a:glow>
                </a:effectLst>
                <a:latin typeface="Arial" panose="020B0604020202020204" pitchFamily="34" charset="0"/>
                <a:cs typeface="Arial" panose="020B0604020202020204" pitchFamily="34" charset="0"/>
              </a:rPr>
              <a:t>MAN</a:t>
            </a:r>
            <a:r>
              <a:rPr lang="es-MX" sz="2400" dirty="0">
                <a:latin typeface="Arial" panose="020B0604020202020204" pitchFamily="34" charset="0"/>
                <a:cs typeface="Arial" panose="020B0604020202020204" pitchFamily="34" charset="0"/>
              </a:rPr>
              <a:t> (</a:t>
            </a:r>
            <a:r>
              <a:rPr lang="es-MX" sz="2400" dirty="0" err="1">
                <a:latin typeface="Arial" panose="020B0604020202020204" pitchFamily="34" charset="0"/>
                <a:cs typeface="Arial" panose="020B0604020202020204" pitchFamily="34" charset="0"/>
              </a:rPr>
              <a:t>Metropolitan</a:t>
            </a:r>
            <a:r>
              <a:rPr lang="es-MX" sz="2400" dirty="0">
                <a:latin typeface="Arial" panose="020B0604020202020204" pitchFamily="34" charset="0"/>
                <a:cs typeface="Arial" panose="020B0604020202020204" pitchFamily="34" charset="0"/>
              </a:rPr>
              <a:t> Area Network) o Red de Área Metropolitana: Redes de alta velocidad, su rango de cobertura va mas allá de una escuela o edificio. Interconecta redes LAN con un alcance de 50 km o el equivalente a una Ciudad.</a:t>
            </a:r>
          </a:p>
          <a:p>
            <a:pPr marL="342900" indent="-342900" algn="just">
              <a:buFont typeface="Arial" panose="020B0604020202020204" pitchFamily="34" charset="0"/>
              <a:buChar char="•"/>
            </a:pPr>
            <a:endParaRPr lang="es-MX" sz="2400" b="1" i="1" dirty="0">
              <a:effectLst>
                <a:glow rad="228600">
                  <a:schemeClr val="accent4">
                    <a:satMod val="175000"/>
                    <a:alpha val="40000"/>
                  </a:schemeClr>
                </a:glow>
              </a:effectLst>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MX" sz="2400" b="1" i="1" dirty="0">
                <a:effectLst>
                  <a:glow rad="228600">
                    <a:schemeClr val="accent4">
                      <a:satMod val="175000"/>
                      <a:alpha val="40000"/>
                    </a:schemeClr>
                  </a:glow>
                </a:effectLst>
                <a:latin typeface="Arial" panose="020B0604020202020204" pitchFamily="34" charset="0"/>
                <a:cs typeface="Arial" panose="020B0604020202020204" pitchFamily="34" charset="0"/>
              </a:rPr>
              <a:t>WAN</a:t>
            </a:r>
            <a:r>
              <a:rPr lang="es-MX" sz="2400" dirty="0">
                <a:latin typeface="Arial" panose="020B0604020202020204" pitchFamily="34" charset="0"/>
                <a:cs typeface="Arial" panose="020B0604020202020204" pitchFamily="34" charset="0"/>
              </a:rPr>
              <a:t> (Wide Area Network) o Red de Área Amplia: Es la red mas extensa, su alcance es muy amplio, tiene cobertura entre continentes, suele utilizar fibra óptica, satélites, etc.</a:t>
            </a:r>
          </a:p>
        </p:txBody>
      </p:sp>
      <p:sp>
        <p:nvSpPr>
          <p:cNvPr id="2" name="Marcador de número de diapositiva 1">
            <a:extLst>
              <a:ext uri="{FF2B5EF4-FFF2-40B4-BE49-F238E27FC236}">
                <a16:creationId xmlns:a16="http://schemas.microsoft.com/office/drawing/2014/main" id="{25A4A9BD-9273-4FD5-BC0E-04F46598B913}"/>
              </a:ext>
            </a:extLst>
          </p:cNvPr>
          <p:cNvSpPr>
            <a:spLocks noGrp="1"/>
          </p:cNvSpPr>
          <p:nvPr>
            <p:ph type="sldNum" sz="quarter" idx="12"/>
          </p:nvPr>
        </p:nvSpPr>
        <p:spPr/>
        <p:txBody>
          <a:bodyPr/>
          <a:lstStyle/>
          <a:p>
            <a:fld id="{49042BF9-C8AA-4BF5-90A6-F745506A1DB5}" type="slidenum">
              <a:rPr lang="es-MX" smtClean="0"/>
              <a:t>7</a:t>
            </a:fld>
            <a:endParaRPr lang="es-MX"/>
          </a:p>
        </p:txBody>
      </p:sp>
      <p:sp>
        <p:nvSpPr>
          <p:cNvPr id="9" name="Marcador de pie de página 8"/>
          <p:cNvSpPr>
            <a:spLocks noGrp="1"/>
          </p:cNvSpPr>
          <p:nvPr>
            <p:ph type="ftr" sz="quarter" idx="11"/>
          </p:nvPr>
        </p:nvSpPr>
        <p:spPr/>
        <p:txBody>
          <a:bodyPr/>
          <a:lstStyle/>
          <a:p>
            <a:r>
              <a:rPr lang="es-MX"/>
              <a:t>Dr. en A. Juan Carlos Montes de Oca López</a:t>
            </a:r>
          </a:p>
        </p:txBody>
      </p:sp>
      <p:pic>
        <p:nvPicPr>
          <p:cNvPr id="1026" name="Picture 2" descr="https://4.bp.blogspot.com/-77n6ISBYQrk/V4h2brn91aI/AAAAAAAAADc/R_VB0syiCTkX86ZBGsYL_EhgHp61Hk6BwCLcB/s320/red-wan-blog-optimizando-redes-con-citrix.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5452" y="2039829"/>
            <a:ext cx="4815801" cy="3611852"/>
          </a:xfrm>
          <a:prstGeom prst="rect">
            <a:avLst/>
          </a:prstGeom>
          <a:noFill/>
          <a:extLst>
            <a:ext uri="{909E8E84-426E-40DD-AFC4-6F175D3DCCD1}">
              <a14:hiddenFill xmlns:a14="http://schemas.microsoft.com/office/drawing/2010/main">
                <a:solidFill>
                  <a:srgbClr val="FFFFFF"/>
                </a:solidFill>
              </a14:hiddenFill>
            </a:ext>
          </a:extLst>
        </p:spPr>
      </p:pic>
      <p:sp>
        <p:nvSpPr>
          <p:cNvPr id="8" name="Rectángulo 7">
            <a:extLst>
              <a:ext uri="{FF2B5EF4-FFF2-40B4-BE49-F238E27FC236}">
                <a16:creationId xmlns:a16="http://schemas.microsoft.com/office/drawing/2014/main" id="{546BC257-C575-4C88-83C1-F929594594EB}"/>
              </a:ext>
            </a:extLst>
          </p:cNvPr>
          <p:cNvSpPr/>
          <p:nvPr/>
        </p:nvSpPr>
        <p:spPr>
          <a:xfrm>
            <a:off x="9814736" y="2376682"/>
            <a:ext cx="1539064" cy="523220"/>
          </a:xfrm>
          <a:prstGeom prst="rect">
            <a:avLst/>
          </a:prstGeom>
          <a:noFill/>
        </p:spPr>
        <p:txBody>
          <a:bodyPr wrap="square" lIns="91440" tIns="45720" rIns="91440" bIns="45720">
            <a:spAutoFit/>
          </a:bodyPr>
          <a:lstStyle/>
          <a:p>
            <a:pPr algn="ctr"/>
            <a:r>
              <a:rPr lang="es-ES" sz="2800" b="1" cap="none" spc="0" dirty="0">
                <a:ln w="9525">
                  <a:solidFill>
                    <a:schemeClr val="tx1"/>
                  </a:solidFill>
                  <a:prstDash val="solid"/>
                </a:ln>
                <a:solidFill>
                  <a:schemeClr val="accent4"/>
                </a:solidFill>
                <a:effectLst>
                  <a:outerShdw blurRad="12700" dist="38100" dir="2700000" algn="tl" rotWithShape="0">
                    <a:schemeClr val="bg1">
                      <a:lumMod val="50000"/>
                    </a:schemeClr>
                  </a:outerShdw>
                </a:effectLst>
              </a:rPr>
              <a:t>WAN</a:t>
            </a:r>
          </a:p>
        </p:txBody>
      </p:sp>
      <p:grpSp>
        <p:nvGrpSpPr>
          <p:cNvPr id="10" name="Grupo 9">
            <a:extLst>
              <a:ext uri="{FF2B5EF4-FFF2-40B4-BE49-F238E27FC236}">
                <a16:creationId xmlns:a16="http://schemas.microsoft.com/office/drawing/2014/main" id="{01D90659-5A32-8541-A60C-AF09B9C34AB5}"/>
              </a:ext>
            </a:extLst>
          </p:cNvPr>
          <p:cNvGrpSpPr/>
          <p:nvPr/>
        </p:nvGrpSpPr>
        <p:grpSpPr>
          <a:xfrm>
            <a:off x="7941346" y="84873"/>
            <a:ext cx="4081707" cy="787400"/>
            <a:chOff x="6719938" y="-12262"/>
            <a:chExt cx="4081707" cy="787400"/>
          </a:xfrm>
        </p:grpSpPr>
        <p:pic>
          <p:nvPicPr>
            <p:cNvPr id="11" name="Imagen 10" descr="Sin título-2.png">
              <a:extLst>
                <a:ext uri="{FF2B5EF4-FFF2-40B4-BE49-F238E27FC236}">
                  <a16:creationId xmlns:a16="http://schemas.microsoft.com/office/drawing/2014/main" id="{86564088-DEB3-B945-9755-719FB297C9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2" name="Rectángulo 11">
              <a:extLst>
                <a:ext uri="{FF2B5EF4-FFF2-40B4-BE49-F238E27FC236}">
                  <a16:creationId xmlns:a16="http://schemas.microsoft.com/office/drawing/2014/main" id="{CE8353A5-35B4-1B40-A5B9-ADAA27E440ED}"/>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30335319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3419A751-DC5B-4398-86D8-91EE653D3F07}"/>
              </a:ext>
            </a:extLst>
          </p:cNvPr>
          <p:cNvSpPr txBox="1"/>
          <p:nvPr/>
        </p:nvSpPr>
        <p:spPr>
          <a:xfrm>
            <a:off x="231006" y="1413407"/>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Clasificaciones de las redes: Por su topología.</a:t>
            </a:r>
          </a:p>
        </p:txBody>
      </p:sp>
      <p:cxnSp>
        <p:nvCxnSpPr>
          <p:cNvPr id="4" name="Conector recto 3">
            <a:extLst>
              <a:ext uri="{FF2B5EF4-FFF2-40B4-BE49-F238E27FC236}">
                <a16:creationId xmlns:a16="http://schemas.microsoft.com/office/drawing/2014/main" id="{19DB7C38-3A15-4795-8948-EB5B01446BFB}"/>
              </a:ext>
            </a:extLst>
          </p:cNvPr>
          <p:cNvCxnSpPr/>
          <p:nvPr/>
        </p:nvCxnSpPr>
        <p:spPr>
          <a:xfrm>
            <a:off x="0" y="1849310"/>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Rectángulo 5">
            <a:extLst>
              <a:ext uri="{FF2B5EF4-FFF2-40B4-BE49-F238E27FC236}">
                <a16:creationId xmlns:a16="http://schemas.microsoft.com/office/drawing/2014/main" id="{740E3980-8B37-4C7D-909F-74DB657CC174}"/>
              </a:ext>
            </a:extLst>
          </p:cNvPr>
          <p:cNvSpPr/>
          <p:nvPr/>
        </p:nvSpPr>
        <p:spPr>
          <a:xfrm>
            <a:off x="231006" y="1859683"/>
            <a:ext cx="10741794" cy="4154984"/>
          </a:xfrm>
          <a:prstGeom prst="rect">
            <a:avLst/>
          </a:prstGeom>
        </p:spPr>
        <p:txBody>
          <a:bodyPr wrap="square">
            <a:spAutoFit/>
          </a:bodyPr>
          <a:lstStyle/>
          <a:p>
            <a:pPr algn="just"/>
            <a:r>
              <a:rPr lang="es-MX" sz="2400" dirty="0">
                <a:latin typeface="Arial" panose="020B0604020202020204" pitchFamily="34" charset="0"/>
                <a:cs typeface="Arial" panose="020B0604020202020204" pitchFamily="34" charset="0"/>
              </a:rPr>
              <a:t>La topología se refiere a la forma de la red. Puede ser de dos tipos:</a:t>
            </a:r>
          </a:p>
          <a:p>
            <a:pPr algn="just"/>
            <a:endParaRPr lang="es-MX" sz="2400"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MX" sz="2400" b="1" dirty="0">
                <a:latin typeface="Arial" panose="020B0604020202020204" pitchFamily="34" charset="0"/>
                <a:cs typeface="Arial" panose="020B0604020202020204" pitchFamily="34" charset="0"/>
              </a:rPr>
              <a:t>Topología física:</a:t>
            </a:r>
            <a:r>
              <a:rPr lang="es-MX" sz="2400" dirty="0">
                <a:latin typeface="Arial" panose="020B0604020202020204" pitchFamily="34" charset="0"/>
                <a:cs typeface="Arial" panose="020B0604020202020204" pitchFamily="34" charset="0"/>
              </a:rPr>
              <a:t> Es la forma en la que se conectan los dispositivos de manera física.</a:t>
            </a:r>
          </a:p>
          <a:p>
            <a:pPr marL="342900" indent="-342900" algn="just">
              <a:buFont typeface="Arial" panose="020B0604020202020204" pitchFamily="34" charset="0"/>
              <a:buChar char="•"/>
            </a:pPr>
            <a:endParaRPr lang="es-MX" sz="2400"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s-MX" sz="2400" b="1" dirty="0">
                <a:latin typeface="Arial" panose="020B0604020202020204" pitchFamily="34" charset="0"/>
                <a:cs typeface="Arial" panose="020B0604020202020204" pitchFamily="34" charset="0"/>
              </a:rPr>
              <a:t>Topología lógica:</a:t>
            </a:r>
            <a:r>
              <a:rPr lang="es-MX" sz="2400" dirty="0">
                <a:latin typeface="Arial" panose="020B0604020202020204" pitchFamily="34" charset="0"/>
                <a:cs typeface="Arial" panose="020B0604020202020204" pitchFamily="34" charset="0"/>
              </a:rPr>
              <a:t> Es la forma en la que se transmiten los datos entre los dispositivos.</a:t>
            </a:r>
          </a:p>
          <a:p>
            <a:pPr marL="342900" indent="-342900" algn="just">
              <a:buFont typeface="Arial" panose="020B0604020202020204" pitchFamily="34" charset="0"/>
              <a:buChar char="•"/>
            </a:pPr>
            <a:endParaRPr lang="es-MX" sz="2400" dirty="0">
              <a:latin typeface="Arial" panose="020B0604020202020204" pitchFamily="34" charset="0"/>
              <a:cs typeface="Arial" panose="020B0604020202020204" pitchFamily="34" charset="0"/>
            </a:endParaRPr>
          </a:p>
          <a:p>
            <a:pPr algn="just"/>
            <a:r>
              <a:rPr lang="es-MX" sz="2400" dirty="0">
                <a:latin typeface="Arial" panose="020B0604020202020204" pitchFamily="34" charset="0"/>
                <a:cs typeface="Arial" panose="020B0604020202020204" pitchFamily="34" charset="0"/>
              </a:rPr>
              <a:t>Revisaremos todas las topologías; sin embargo, las más utilizadas en redes LAN son:</a:t>
            </a:r>
          </a:p>
          <a:p>
            <a:pPr algn="ctr"/>
            <a:r>
              <a:rPr lang="es-MX" sz="2400" b="1" dirty="0">
                <a:latin typeface="Arial" panose="020B0604020202020204" pitchFamily="34" charset="0"/>
                <a:cs typeface="Arial" panose="020B0604020202020204" pitchFamily="34" charset="0"/>
              </a:rPr>
              <a:t>Física: Estrella                            Lógica: Bus</a:t>
            </a:r>
          </a:p>
        </p:txBody>
      </p:sp>
      <p:sp>
        <p:nvSpPr>
          <p:cNvPr id="2" name="Marcador de número de diapositiva 1">
            <a:extLst>
              <a:ext uri="{FF2B5EF4-FFF2-40B4-BE49-F238E27FC236}">
                <a16:creationId xmlns:a16="http://schemas.microsoft.com/office/drawing/2014/main" id="{4A8F8532-CFEA-4C1F-9ED7-0243E8312F5F}"/>
              </a:ext>
            </a:extLst>
          </p:cNvPr>
          <p:cNvSpPr>
            <a:spLocks noGrp="1"/>
          </p:cNvSpPr>
          <p:nvPr>
            <p:ph type="sldNum" sz="quarter" idx="12"/>
          </p:nvPr>
        </p:nvSpPr>
        <p:spPr/>
        <p:txBody>
          <a:bodyPr/>
          <a:lstStyle/>
          <a:p>
            <a:fld id="{49042BF9-C8AA-4BF5-90A6-F745506A1DB5}" type="slidenum">
              <a:rPr lang="es-MX" smtClean="0"/>
              <a:t>8</a:t>
            </a:fld>
            <a:endParaRPr lang="es-MX"/>
          </a:p>
        </p:txBody>
      </p:sp>
      <p:sp>
        <p:nvSpPr>
          <p:cNvPr id="8" name="Marcador de pie de página 7"/>
          <p:cNvSpPr>
            <a:spLocks noGrp="1"/>
          </p:cNvSpPr>
          <p:nvPr>
            <p:ph type="ftr" sz="quarter" idx="11"/>
          </p:nvPr>
        </p:nvSpPr>
        <p:spPr/>
        <p:txBody>
          <a:bodyPr/>
          <a:lstStyle/>
          <a:p>
            <a:r>
              <a:rPr lang="es-MX"/>
              <a:t>Dr. en A. Juan Carlos Montes de Oca López</a:t>
            </a:r>
          </a:p>
        </p:txBody>
      </p:sp>
      <p:grpSp>
        <p:nvGrpSpPr>
          <p:cNvPr id="7" name="Grupo 6">
            <a:extLst>
              <a:ext uri="{FF2B5EF4-FFF2-40B4-BE49-F238E27FC236}">
                <a16:creationId xmlns:a16="http://schemas.microsoft.com/office/drawing/2014/main" id="{E3D43684-C8F9-C944-89BC-20B04DD8A2E3}"/>
              </a:ext>
            </a:extLst>
          </p:cNvPr>
          <p:cNvGrpSpPr/>
          <p:nvPr/>
        </p:nvGrpSpPr>
        <p:grpSpPr>
          <a:xfrm>
            <a:off x="7941346" y="84873"/>
            <a:ext cx="4081707" cy="787400"/>
            <a:chOff x="6719938" y="-12262"/>
            <a:chExt cx="4081707" cy="787400"/>
          </a:xfrm>
        </p:grpSpPr>
        <p:pic>
          <p:nvPicPr>
            <p:cNvPr id="9" name="Imagen 8" descr="Sin título-2.png">
              <a:extLst>
                <a:ext uri="{FF2B5EF4-FFF2-40B4-BE49-F238E27FC236}">
                  <a16:creationId xmlns:a16="http://schemas.microsoft.com/office/drawing/2014/main" id="{F89BF2B5-6361-DD4E-B7CD-F2AED3B7D0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0" name="Rectángulo 9">
              <a:extLst>
                <a:ext uri="{FF2B5EF4-FFF2-40B4-BE49-F238E27FC236}">
                  <a16:creationId xmlns:a16="http://schemas.microsoft.com/office/drawing/2014/main" id="{CC2CB534-AF56-D348-BA24-ADDF21459A99}"/>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21292548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3419A751-DC5B-4398-86D8-91EE653D3F07}"/>
              </a:ext>
            </a:extLst>
          </p:cNvPr>
          <p:cNvSpPr txBox="1"/>
          <p:nvPr/>
        </p:nvSpPr>
        <p:spPr>
          <a:xfrm>
            <a:off x="231006" y="1413407"/>
            <a:ext cx="8265880" cy="446276"/>
          </a:xfrm>
          <a:prstGeom prst="rect">
            <a:avLst/>
          </a:prstGeom>
          <a:noFill/>
        </p:spPr>
        <p:txBody>
          <a:bodyPr wrap="square" rtlCol="0">
            <a:spAutoFit/>
          </a:bodyPr>
          <a:lstStyle/>
          <a:p>
            <a:r>
              <a:rPr lang="es-MX" sz="2300" b="1" i="1" dirty="0">
                <a:solidFill>
                  <a:schemeClr val="accent6">
                    <a:lumMod val="75000"/>
                  </a:schemeClr>
                </a:solidFill>
                <a:latin typeface="Arial" panose="020B0604020202020204" pitchFamily="34" charset="0"/>
                <a:cs typeface="Arial" panose="020B0604020202020204" pitchFamily="34" charset="0"/>
              </a:rPr>
              <a:t>Clasificaciones de las redes: Por su topología.</a:t>
            </a:r>
          </a:p>
        </p:txBody>
      </p:sp>
      <p:cxnSp>
        <p:nvCxnSpPr>
          <p:cNvPr id="4" name="Conector recto 3">
            <a:extLst>
              <a:ext uri="{FF2B5EF4-FFF2-40B4-BE49-F238E27FC236}">
                <a16:creationId xmlns:a16="http://schemas.microsoft.com/office/drawing/2014/main" id="{19DB7C38-3A15-4795-8948-EB5B01446BFB}"/>
              </a:ext>
            </a:extLst>
          </p:cNvPr>
          <p:cNvCxnSpPr/>
          <p:nvPr/>
        </p:nvCxnSpPr>
        <p:spPr>
          <a:xfrm>
            <a:off x="0" y="1849310"/>
            <a:ext cx="12192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Rectángulo 5">
            <a:extLst>
              <a:ext uri="{FF2B5EF4-FFF2-40B4-BE49-F238E27FC236}">
                <a16:creationId xmlns:a16="http://schemas.microsoft.com/office/drawing/2014/main" id="{740E3980-8B37-4C7D-909F-74DB657CC174}"/>
              </a:ext>
            </a:extLst>
          </p:cNvPr>
          <p:cNvSpPr/>
          <p:nvPr/>
        </p:nvSpPr>
        <p:spPr>
          <a:xfrm>
            <a:off x="359795" y="2434025"/>
            <a:ext cx="5864994" cy="3785652"/>
          </a:xfrm>
          <a:prstGeom prst="rect">
            <a:avLst/>
          </a:prstGeom>
        </p:spPr>
        <p:txBody>
          <a:bodyPr wrap="square">
            <a:spAutoFit/>
          </a:bodyPr>
          <a:lstStyle/>
          <a:p>
            <a:pPr marL="342900" indent="-342900" algn="just">
              <a:buFont typeface="Arial" panose="020B0604020202020204" pitchFamily="34" charset="0"/>
              <a:buChar char="•"/>
            </a:pPr>
            <a:r>
              <a:rPr lang="es-MX" sz="2400" b="1" i="1" dirty="0">
                <a:effectLst>
                  <a:glow rad="228600">
                    <a:schemeClr val="accent4">
                      <a:satMod val="175000"/>
                      <a:alpha val="40000"/>
                    </a:schemeClr>
                  </a:glow>
                </a:effectLst>
                <a:latin typeface="Arial" panose="020B0604020202020204" pitchFamily="34" charset="0"/>
                <a:cs typeface="Arial" panose="020B0604020202020204" pitchFamily="34" charset="0"/>
              </a:rPr>
              <a:t>ANILLO</a:t>
            </a:r>
            <a:r>
              <a:rPr lang="es-MX" sz="2400" dirty="0">
                <a:latin typeface="Arial" panose="020B0604020202020204" pitchFamily="34" charset="0"/>
                <a:cs typeface="Arial" panose="020B0604020202020204" pitchFamily="34" charset="0"/>
              </a:rPr>
              <a:t>: Todos los dispositivos se unen en forma de circulo y utilizando un cable en común. La señal se mueve en un solo sentido. De igual manera, puede utilizarse un doble anillo.</a:t>
            </a:r>
          </a:p>
          <a:p>
            <a:pPr marL="342900" indent="-342900" algn="just">
              <a:buFont typeface="Arial" panose="020B0604020202020204" pitchFamily="34" charset="0"/>
              <a:buChar char="•"/>
            </a:pPr>
            <a:endParaRPr lang="en-US" sz="2400" b="1" i="1" dirty="0">
              <a:effectLst>
                <a:glow rad="228600">
                  <a:schemeClr val="accent4">
                    <a:satMod val="175000"/>
                    <a:alpha val="40000"/>
                  </a:schemeClr>
                </a:glow>
              </a:effectLst>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n-US" sz="2400" b="1" i="1" dirty="0">
                <a:effectLst>
                  <a:glow rad="228600">
                    <a:schemeClr val="accent4">
                      <a:satMod val="175000"/>
                      <a:alpha val="40000"/>
                    </a:schemeClr>
                  </a:glow>
                </a:effectLst>
                <a:latin typeface="Arial" panose="020B0604020202020204" pitchFamily="34" charset="0"/>
                <a:cs typeface="Arial" panose="020B0604020202020204" pitchFamily="34" charset="0"/>
              </a:rPr>
              <a:t>ESTRELLA</a:t>
            </a:r>
            <a:r>
              <a:rPr lang="en-US" sz="2400" dirty="0">
                <a:latin typeface="Arial" panose="020B0604020202020204" pitchFamily="34" charset="0"/>
                <a:cs typeface="Arial" panose="020B0604020202020204" pitchFamily="34" charset="0"/>
              </a:rPr>
              <a:t>: Los </a:t>
            </a:r>
            <a:r>
              <a:rPr lang="en-US" sz="2400" dirty="0" err="1">
                <a:latin typeface="Arial" panose="020B0604020202020204" pitchFamily="34" charset="0"/>
                <a:cs typeface="Arial" panose="020B0604020202020204" pitchFamily="34" charset="0"/>
              </a:rPr>
              <a:t>dispositivos</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están</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conectados</a:t>
            </a:r>
            <a:r>
              <a:rPr lang="en-US" sz="2400" dirty="0">
                <a:latin typeface="Arial" panose="020B0604020202020204" pitchFamily="34" charset="0"/>
                <a:cs typeface="Arial" panose="020B0604020202020204" pitchFamily="34" charset="0"/>
              </a:rPr>
              <a:t> por medio de un </a:t>
            </a:r>
            <a:r>
              <a:rPr lang="en-US" sz="2400" dirty="0" err="1">
                <a:latin typeface="Arial" panose="020B0604020202020204" pitchFamily="34" charset="0"/>
                <a:cs typeface="Arial" panose="020B0604020202020204" pitchFamily="34" charset="0"/>
              </a:rPr>
              <a:t>punto</a:t>
            </a:r>
            <a:r>
              <a:rPr lang="en-US" sz="2400" dirty="0">
                <a:latin typeface="Arial" panose="020B0604020202020204" pitchFamily="34" charset="0"/>
                <a:cs typeface="Arial" panose="020B0604020202020204" pitchFamily="34" charset="0"/>
              </a:rPr>
              <a:t> en el </a:t>
            </a:r>
            <a:r>
              <a:rPr lang="en-US" sz="2400" dirty="0" err="1">
                <a:latin typeface="Arial" panose="020B0604020202020204" pitchFamily="34" charset="0"/>
                <a:cs typeface="Arial" panose="020B0604020202020204" pitchFamily="34" charset="0"/>
              </a:rPr>
              <a:t>centro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regularmente</a:t>
            </a:r>
            <a:r>
              <a:rPr lang="en-US" sz="2400" dirty="0">
                <a:latin typeface="Arial" panose="020B0604020202020204" pitchFamily="34" charset="0"/>
                <a:cs typeface="Arial" panose="020B0604020202020204" pitchFamily="34" charset="0"/>
              </a:rPr>
              <a:t> se </a:t>
            </a:r>
            <a:r>
              <a:rPr lang="en-US" sz="2400" dirty="0" err="1">
                <a:latin typeface="Arial" panose="020B0604020202020204" pitchFamily="34" charset="0"/>
                <a:cs typeface="Arial" panose="020B0604020202020204" pitchFamily="34" charset="0"/>
              </a:rPr>
              <a:t>trata</a:t>
            </a:r>
            <a:r>
              <a:rPr lang="en-US" sz="2400" dirty="0">
                <a:latin typeface="Arial" panose="020B0604020202020204" pitchFamily="34" charset="0"/>
                <a:cs typeface="Arial" panose="020B0604020202020204" pitchFamily="34" charset="0"/>
              </a:rPr>
              <a:t> de un switch.</a:t>
            </a:r>
          </a:p>
        </p:txBody>
      </p:sp>
      <p:pic>
        <p:nvPicPr>
          <p:cNvPr id="7" name="Imagen 6">
            <a:extLst>
              <a:ext uri="{FF2B5EF4-FFF2-40B4-BE49-F238E27FC236}">
                <a16:creationId xmlns:a16="http://schemas.microsoft.com/office/drawing/2014/main" id="{6D45AB9E-EB80-4C12-BD35-CB03D2815F05}"/>
              </a:ext>
            </a:extLst>
          </p:cNvPr>
          <p:cNvPicPr>
            <a:picLocks noChangeAspect="1"/>
          </p:cNvPicPr>
          <p:nvPr/>
        </p:nvPicPr>
        <p:blipFill>
          <a:blip r:embed="rId2" cstate="email">
            <a:extLst>
              <a:ext uri="{28A0092B-C50C-407E-A947-70E740481C1C}">
                <a14:useLocalDpi xmlns:a14="http://schemas.microsoft.com/office/drawing/2010/main"/>
              </a:ext>
              <a:ext uri="{837473B0-CC2E-450A-ABE3-18F120FF3D39}">
                <a1611:picAttrSrcUrl xmlns:a1611="http://schemas.microsoft.com/office/drawing/2016/11/main" r:id="rId3"/>
              </a:ext>
            </a:extLst>
          </a:blip>
          <a:stretch>
            <a:fillRect/>
          </a:stretch>
        </p:blipFill>
        <p:spPr>
          <a:xfrm>
            <a:off x="7415432" y="1996356"/>
            <a:ext cx="3596006" cy="3885907"/>
          </a:xfrm>
          <a:prstGeom prst="rect">
            <a:avLst/>
          </a:prstGeom>
          <a:ln w="63500" cmpd="tri">
            <a:solidFill>
              <a:schemeClr val="accent6"/>
            </a:solidFill>
          </a:ln>
        </p:spPr>
      </p:pic>
      <p:sp>
        <p:nvSpPr>
          <p:cNvPr id="2" name="Marcador de número de diapositiva 1">
            <a:extLst>
              <a:ext uri="{FF2B5EF4-FFF2-40B4-BE49-F238E27FC236}">
                <a16:creationId xmlns:a16="http://schemas.microsoft.com/office/drawing/2014/main" id="{4A8F8532-CFEA-4C1F-9ED7-0243E8312F5F}"/>
              </a:ext>
            </a:extLst>
          </p:cNvPr>
          <p:cNvSpPr>
            <a:spLocks noGrp="1"/>
          </p:cNvSpPr>
          <p:nvPr>
            <p:ph type="sldNum" sz="quarter" idx="12"/>
          </p:nvPr>
        </p:nvSpPr>
        <p:spPr/>
        <p:txBody>
          <a:bodyPr/>
          <a:lstStyle/>
          <a:p>
            <a:fld id="{49042BF9-C8AA-4BF5-90A6-F745506A1DB5}" type="slidenum">
              <a:rPr lang="es-MX" smtClean="0"/>
              <a:t>9</a:t>
            </a:fld>
            <a:endParaRPr lang="es-MX"/>
          </a:p>
        </p:txBody>
      </p:sp>
      <p:sp>
        <p:nvSpPr>
          <p:cNvPr id="8" name="Marcador de pie de página 7"/>
          <p:cNvSpPr>
            <a:spLocks noGrp="1"/>
          </p:cNvSpPr>
          <p:nvPr>
            <p:ph type="ftr" sz="quarter" idx="11"/>
          </p:nvPr>
        </p:nvSpPr>
        <p:spPr/>
        <p:txBody>
          <a:bodyPr/>
          <a:lstStyle/>
          <a:p>
            <a:r>
              <a:rPr lang="es-MX"/>
              <a:t>Dr. en A. Juan Carlos Montes de Oca López</a:t>
            </a:r>
          </a:p>
        </p:txBody>
      </p:sp>
      <p:grpSp>
        <p:nvGrpSpPr>
          <p:cNvPr id="9" name="Grupo 8">
            <a:extLst>
              <a:ext uri="{FF2B5EF4-FFF2-40B4-BE49-F238E27FC236}">
                <a16:creationId xmlns:a16="http://schemas.microsoft.com/office/drawing/2014/main" id="{80AC95F5-3303-1E4E-80BD-6146AAA9ADD8}"/>
              </a:ext>
            </a:extLst>
          </p:cNvPr>
          <p:cNvGrpSpPr/>
          <p:nvPr/>
        </p:nvGrpSpPr>
        <p:grpSpPr>
          <a:xfrm>
            <a:off x="7941346" y="84873"/>
            <a:ext cx="4081707" cy="787400"/>
            <a:chOff x="6719938" y="-12262"/>
            <a:chExt cx="4081707" cy="787400"/>
          </a:xfrm>
        </p:grpSpPr>
        <p:pic>
          <p:nvPicPr>
            <p:cNvPr id="10" name="Imagen 9" descr="Sin título-2.png">
              <a:extLst>
                <a:ext uri="{FF2B5EF4-FFF2-40B4-BE49-F238E27FC236}">
                  <a16:creationId xmlns:a16="http://schemas.microsoft.com/office/drawing/2014/main" id="{3887027D-2DEC-574D-8D8B-B4674207B9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19938" y="-12262"/>
              <a:ext cx="4081707" cy="787400"/>
            </a:xfrm>
            <a:prstGeom prst="rect">
              <a:avLst/>
            </a:prstGeom>
          </p:spPr>
        </p:pic>
        <p:sp>
          <p:nvSpPr>
            <p:cNvPr id="11" name="Rectángulo 10">
              <a:extLst>
                <a:ext uri="{FF2B5EF4-FFF2-40B4-BE49-F238E27FC236}">
                  <a16:creationId xmlns:a16="http://schemas.microsoft.com/office/drawing/2014/main" id="{AFC69D42-74B0-DB41-9F94-9DE3010DF560}"/>
                </a:ext>
              </a:extLst>
            </p:cNvPr>
            <p:cNvSpPr/>
            <p:nvPr/>
          </p:nvSpPr>
          <p:spPr>
            <a:xfrm>
              <a:off x="7517221" y="329666"/>
              <a:ext cx="2517506" cy="261610"/>
            </a:xfrm>
            <a:prstGeom prst="rect">
              <a:avLst/>
            </a:prstGeom>
          </p:spPr>
          <p:txBody>
            <a:bodyPr wrap="square">
              <a:spAutoFit/>
            </a:bodyPr>
            <a:lstStyle/>
            <a:p>
              <a:r>
                <a:rPr lang="es-ES" sz="1100" dirty="0">
                  <a:latin typeface="Metropolis Light"/>
                  <a:cs typeface="Metropolis Light"/>
                </a:rPr>
                <a:t>Facultad de Contaduría y Administración</a:t>
              </a:r>
            </a:p>
          </p:txBody>
        </p:sp>
      </p:grpSp>
    </p:spTree>
    <p:extLst>
      <p:ext uri="{BB962C8B-B14F-4D97-AF65-F5344CB8AC3E}">
        <p14:creationId xmlns:p14="http://schemas.microsoft.com/office/powerpoint/2010/main" val="370944699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2207</TotalTime>
  <Words>3320</Words>
  <Application>Microsoft Macintosh PowerPoint</Application>
  <PresentationFormat>Panorámica</PresentationFormat>
  <Paragraphs>363</Paragraphs>
  <Slides>33</Slides>
  <Notes>7</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33</vt:i4>
      </vt:variant>
    </vt:vector>
  </HeadingPairs>
  <TitlesOfParts>
    <vt:vector size="40" baseType="lpstr">
      <vt:lpstr>ＭＳ Ｐゴシック</vt:lpstr>
      <vt:lpstr>Arial</vt:lpstr>
      <vt:lpstr>Calibri</vt:lpstr>
      <vt:lpstr>Calibri Light</vt:lpstr>
      <vt:lpstr>Metropolis Light</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GM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Juan Carlos Montes de Oca López</dc:creator>
  <cp:lastModifiedBy>Juan Carlos Montes de Oca Lopez</cp:lastModifiedBy>
  <cp:revision>226</cp:revision>
  <dcterms:created xsi:type="dcterms:W3CDTF">2015-08-30T08:17:35Z</dcterms:created>
  <dcterms:modified xsi:type="dcterms:W3CDTF">2018-09-25T23:00:02Z</dcterms:modified>
</cp:coreProperties>
</file>