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3" r:id="rId1"/>
    <p:sldMasterId id="2147483725" r:id="rId2"/>
  </p:sldMasterIdLst>
  <p:notesMasterIdLst>
    <p:notesMasterId r:id="rId43"/>
  </p:notesMasterIdLst>
  <p:sldIdLst>
    <p:sldId id="436" r:id="rId3"/>
    <p:sldId id="437" r:id="rId4"/>
    <p:sldId id="438" r:id="rId5"/>
    <p:sldId id="439" r:id="rId6"/>
    <p:sldId id="440" r:id="rId7"/>
    <p:sldId id="408" r:id="rId8"/>
    <p:sldId id="409" r:id="rId9"/>
    <p:sldId id="410" r:id="rId10"/>
    <p:sldId id="411" r:id="rId11"/>
    <p:sldId id="412" r:id="rId12"/>
    <p:sldId id="413" r:id="rId13"/>
    <p:sldId id="414" r:id="rId14"/>
    <p:sldId id="415" r:id="rId15"/>
    <p:sldId id="416" r:id="rId16"/>
    <p:sldId id="417" r:id="rId17"/>
    <p:sldId id="418" r:id="rId18"/>
    <p:sldId id="419" r:id="rId19"/>
    <p:sldId id="441" r:id="rId20"/>
    <p:sldId id="442" r:id="rId21"/>
    <p:sldId id="443" r:id="rId22"/>
    <p:sldId id="420" r:id="rId23"/>
    <p:sldId id="421" r:id="rId24"/>
    <p:sldId id="422" r:id="rId25"/>
    <p:sldId id="423" r:id="rId26"/>
    <p:sldId id="424" r:id="rId27"/>
    <p:sldId id="425" r:id="rId28"/>
    <p:sldId id="426" r:id="rId29"/>
    <p:sldId id="444" r:id="rId30"/>
    <p:sldId id="446" r:id="rId31"/>
    <p:sldId id="427" r:id="rId32"/>
    <p:sldId id="428" r:id="rId33"/>
    <p:sldId id="429" r:id="rId34"/>
    <p:sldId id="430" r:id="rId35"/>
    <p:sldId id="431" r:id="rId36"/>
    <p:sldId id="432" r:id="rId37"/>
    <p:sldId id="447" r:id="rId38"/>
    <p:sldId id="448" r:id="rId39"/>
    <p:sldId id="449" r:id="rId40"/>
    <p:sldId id="434" r:id="rId41"/>
    <p:sldId id="435" r:id="rId4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0" autoAdjust="0"/>
    <p:restoredTop sz="94660"/>
  </p:normalViewPr>
  <p:slideViewPr>
    <p:cSldViewPr snapToGrid="0">
      <p:cViewPr varScale="1">
        <p:scale>
          <a:sx n="73" d="100"/>
          <a:sy n="73" d="100"/>
        </p:scale>
        <p:origin x="1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96F957-771A-49CD-ABED-F635F9FBE2CE}" type="datetimeFigureOut">
              <a:rPr lang="en-US" smtClean="0"/>
              <a:t>9/27/2018</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C438F-A390-4AFC-BA02-F1471CF91DF3}" type="slidenum">
              <a:rPr lang="en-US" smtClean="0"/>
              <a:t>‹Nº›</a:t>
            </a:fld>
            <a:endParaRPr lang="en-US"/>
          </a:p>
        </p:txBody>
      </p:sp>
    </p:spTree>
    <p:extLst>
      <p:ext uri="{BB962C8B-B14F-4D97-AF65-F5344CB8AC3E}">
        <p14:creationId xmlns:p14="http://schemas.microsoft.com/office/powerpoint/2010/main" val="218297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1234339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CAE921-FD66-4C18-97E5-37C5668AF61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7089B02B-5770-4E12-800C-C3CB2CBE16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49596E4E-544D-4B5D-BD54-6067817466E8}"/>
              </a:ext>
            </a:extLst>
          </p:cNvPr>
          <p:cNvSpPr>
            <a:spLocks noGrp="1"/>
          </p:cNvSpPr>
          <p:nvPr>
            <p:ph type="dt" sz="half" idx="10"/>
          </p:nvPr>
        </p:nvSpPr>
        <p:spPr/>
        <p:txBody>
          <a:bodyPr/>
          <a:lstStyle/>
          <a:p>
            <a:fld id="{AFED6389-4F06-45CA-8A42-506199A352D7}" type="datetime1">
              <a:rPr lang="es-MX" smtClean="0"/>
              <a:t>27/09/2018</a:t>
            </a:fld>
            <a:endParaRPr lang="es-MX"/>
          </a:p>
        </p:txBody>
      </p:sp>
      <p:sp>
        <p:nvSpPr>
          <p:cNvPr id="5" name="Marcador de pie de página 4">
            <a:extLst>
              <a:ext uri="{FF2B5EF4-FFF2-40B4-BE49-F238E27FC236}">
                <a16:creationId xmlns:a16="http://schemas.microsoft.com/office/drawing/2014/main" id="{DA344B8C-7FB8-47CD-8450-E38B69302BC1}"/>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818E4C6C-5DC2-49C3-B679-E1AEAD98D200}"/>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2605598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874AF1-5463-4E6F-91CC-01F95779E0B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9D8FC92F-C8A5-4DF6-8E96-0015E818BF3D}"/>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27EC2B2-A784-4E6C-B9BE-40B65C6D1F64}"/>
              </a:ext>
            </a:extLst>
          </p:cNvPr>
          <p:cNvSpPr>
            <a:spLocks noGrp="1"/>
          </p:cNvSpPr>
          <p:nvPr>
            <p:ph type="dt" sz="half" idx="10"/>
          </p:nvPr>
        </p:nvSpPr>
        <p:spPr/>
        <p:txBody>
          <a:bodyPr/>
          <a:lstStyle/>
          <a:p>
            <a:fld id="{256FB352-9E59-4C04-808C-CD2098FCA5AF}" type="datetime1">
              <a:rPr lang="es-MX" smtClean="0"/>
              <a:t>27/09/2018</a:t>
            </a:fld>
            <a:endParaRPr lang="es-MX"/>
          </a:p>
        </p:txBody>
      </p:sp>
      <p:sp>
        <p:nvSpPr>
          <p:cNvPr id="5" name="Marcador de pie de página 4">
            <a:extLst>
              <a:ext uri="{FF2B5EF4-FFF2-40B4-BE49-F238E27FC236}">
                <a16:creationId xmlns:a16="http://schemas.microsoft.com/office/drawing/2014/main" id="{8B8A1AB4-668F-41A3-BF2F-817FE5FCDCAB}"/>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85DD2C91-06A4-42BC-87A7-F6717DDC34F1}"/>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28636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F720F2B-935D-4E95-AB2F-10D1467D948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B70E6FF-E88D-4B71-8881-3002DA3FA13C}"/>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3B7FA08-B457-466A-BAD1-BEC4D0F7B88F}"/>
              </a:ext>
            </a:extLst>
          </p:cNvPr>
          <p:cNvSpPr>
            <a:spLocks noGrp="1"/>
          </p:cNvSpPr>
          <p:nvPr>
            <p:ph type="dt" sz="half" idx="10"/>
          </p:nvPr>
        </p:nvSpPr>
        <p:spPr/>
        <p:txBody>
          <a:bodyPr/>
          <a:lstStyle/>
          <a:p>
            <a:fld id="{FD7631F8-9EDB-44D8-AA58-712F855B0601}" type="datetime1">
              <a:rPr lang="es-MX" smtClean="0"/>
              <a:t>27/09/2018</a:t>
            </a:fld>
            <a:endParaRPr lang="es-MX"/>
          </a:p>
        </p:txBody>
      </p:sp>
      <p:sp>
        <p:nvSpPr>
          <p:cNvPr id="5" name="Marcador de pie de página 4">
            <a:extLst>
              <a:ext uri="{FF2B5EF4-FFF2-40B4-BE49-F238E27FC236}">
                <a16:creationId xmlns:a16="http://schemas.microsoft.com/office/drawing/2014/main" id="{97653F9C-00E1-45F8-8F37-111CC0A89BF9}"/>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A9217186-8EEA-4360-B352-5AA0D8D92C52}"/>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3823654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6760B2-D024-4393-B3D4-E1C14C14182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BF2286F-7044-46FE-B85F-8855F2A048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CB9A79A-1C27-4A1B-AA37-496B4408024D}"/>
              </a:ext>
            </a:extLst>
          </p:cNvPr>
          <p:cNvSpPr>
            <a:spLocks noGrp="1"/>
          </p:cNvSpPr>
          <p:nvPr>
            <p:ph type="dt" sz="half" idx="10"/>
          </p:nvPr>
        </p:nvSpPr>
        <p:spPr/>
        <p:txBody>
          <a:bodyPr/>
          <a:lstStyle/>
          <a:p>
            <a:fld id="{646937F9-2C38-4B4D-97CB-79C2BEB7E6D9}" type="datetime1">
              <a:rPr lang="es-MX" smtClean="0"/>
              <a:t>27/09/2018</a:t>
            </a:fld>
            <a:endParaRPr lang="es-MX"/>
          </a:p>
        </p:txBody>
      </p:sp>
      <p:sp>
        <p:nvSpPr>
          <p:cNvPr id="5" name="Marcador de pie de página 4">
            <a:extLst>
              <a:ext uri="{FF2B5EF4-FFF2-40B4-BE49-F238E27FC236}">
                <a16:creationId xmlns:a16="http://schemas.microsoft.com/office/drawing/2014/main" id="{5BD568F6-374E-482C-AB7B-93B30255BA9C}"/>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35EE6EC4-0258-463B-8D66-02C9354FBBAF}"/>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875239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E49BA3-4A53-4277-BF92-8CCB92BA9D4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A723ABC-AC53-4C98-89C6-D6B028F5A88B}"/>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75CAB7C-A1E4-4CBF-A8A4-12B5179AFB15}"/>
              </a:ext>
            </a:extLst>
          </p:cNvPr>
          <p:cNvSpPr>
            <a:spLocks noGrp="1"/>
          </p:cNvSpPr>
          <p:nvPr>
            <p:ph type="dt" sz="half" idx="10"/>
          </p:nvPr>
        </p:nvSpPr>
        <p:spPr/>
        <p:txBody>
          <a:bodyPr/>
          <a:lstStyle/>
          <a:p>
            <a:fld id="{8876627E-0AC7-4981-AA8C-CB729E8C31FC}" type="datetime1">
              <a:rPr lang="es-MX" smtClean="0"/>
              <a:t>27/09/2018</a:t>
            </a:fld>
            <a:endParaRPr lang="es-MX"/>
          </a:p>
        </p:txBody>
      </p:sp>
      <p:sp>
        <p:nvSpPr>
          <p:cNvPr id="5" name="Marcador de pie de página 4">
            <a:extLst>
              <a:ext uri="{FF2B5EF4-FFF2-40B4-BE49-F238E27FC236}">
                <a16:creationId xmlns:a16="http://schemas.microsoft.com/office/drawing/2014/main" id="{ED5E98C5-0015-4F77-963E-6B83A5B6607E}"/>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CF9BA38-E29D-445D-9B6E-E05CB35010F3}"/>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41576787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234EDB-9B37-43B9-B861-9BC5BDD7218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FC36971-6DBB-44CD-B5A2-7B00633654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3EFE6468-D000-4D03-9632-51CF5D70A8C5}"/>
              </a:ext>
            </a:extLst>
          </p:cNvPr>
          <p:cNvSpPr>
            <a:spLocks noGrp="1"/>
          </p:cNvSpPr>
          <p:nvPr>
            <p:ph type="dt" sz="half" idx="10"/>
          </p:nvPr>
        </p:nvSpPr>
        <p:spPr/>
        <p:txBody>
          <a:bodyPr/>
          <a:lstStyle/>
          <a:p>
            <a:fld id="{9949AF9B-381D-4F2D-8C20-BC1924AA7B3E}" type="datetime1">
              <a:rPr lang="es-MX" smtClean="0"/>
              <a:t>27/09/2018</a:t>
            </a:fld>
            <a:endParaRPr lang="es-MX"/>
          </a:p>
        </p:txBody>
      </p:sp>
      <p:sp>
        <p:nvSpPr>
          <p:cNvPr id="5" name="Marcador de pie de página 4">
            <a:extLst>
              <a:ext uri="{FF2B5EF4-FFF2-40B4-BE49-F238E27FC236}">
                <a16:creationId xmlns:a16="http://schemas.microsoft.com/office/drawing/2014/main" id="{9B7F6540-5501-4299-91D3-1A48C4C711E5}"/>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FF6F3816-3B3F-456A-AC23-088230A0D335}"/>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318406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06A1E7-E207-4E6F-AA86-718F866F809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B8E4EC2-FDCA-40C0-A715-D65F33D82114}"/>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0724192-87CF-4959-AAF8-6A112E631202}"/>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408E2E5-51BE-4B7A-BFC3-AF2BC5A2E685}"/>
              </a:ext>
            </a:extLst>
          </p:cNvPr>
          <p:cNvSpPr>
            <a:spLocks noGrp="1"/>
          </p:cNvSpPr>
          <p:nvPr>
            <p:ph type="dt" sz="half" idx="10"/>
          </p:nvPr>
        </p:nvSpPr>
        <p:spPr/>
        <p:txBody>
          <a:bodyPr/>
          <a:lstStyle/>
          <a:p>
            <a:fld id="{64F4689D-98BF-4E7B-B115-3877CC21ACA3}" type="datetime1">
              <a:rPr lang="es-MX" smtClean="0"/>
              <a:t>27/09/2018</a:t>
            </a:fld>
            <a:endParaRPr lang="es-MX"/>
          </a:p>
        </p:txBody>
      </p:sp>
      <p:sp>
        <p:nvSpPr>
          <p:cNvPr id="6" name="Marcador de pie de página 5">
            <a:extLst>
              <a:ext uri="{FF2B5EF4-FFF2-40B4-BE49-F238E27FC236}">
                <a16:creationId xmlns:a16="http://schemas.microsoft.com/office/drawing/2014/main" id="{90239CA1-4964-4532-A53F-D5218F612384}"/>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824ED6FD-DE9A-4006-8F71-DC949DDBDF71}"/>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782858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B0EA3F-D844-4C6D-8C40-29DD84A6288C}"/>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727531C-5016-4213-A67A-76F226B276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17D2FE6E-4DDA-464E-A692-FA02086D8791}"/>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60FA246-485E-4774-A426-7EF7FB2B48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57238380-ADDB-46CA-BA91-3091F932875B}"/>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AFD8B191-B183-4125-9C5F-A3CF99810726}"/>
              </a:ext>
            </a:extLst>
          </p:cNvPr>
          <p:cNvSpPr>
            <a:spLocks noGrp="1"/>
          </p:cNvSpPr>
          <p:nvPr>
            <p:ph type="dt" sz="half" idx="10"/>
          </p:nvPr>
        </p:nvSpPr>
        <p:spPr/>
        <p:txBody>
          <a:bodyPr/>
          <a:lstStyle/>
          <a:p>
            <a:fld id="{3278EF36-460A-488F-B333-6CC28AA67EE7}" type="datetime1">
              <a:rPr lang="es-MX" smtClean="0"/>
              <a:t>27/09/2018</a:t>
            </a:fld>
            <a:endParaRPr lang="es-MX"/>
          </a:p>
        </p:txBody>
      </p:sp>
      <p:sp>
        <p:nvSpPr>
          <p:cNvPr id="8" name="Marcador de pie de página 7">
            <a:extLst>
              <a:ext uri="{FF2B5EF4-FFF2-40B4-BE49-F238E27FC236}">
                <a16:creationId xmlns:a16="http://schemas.microsoft.com/office/drawing/2014/main" id="{37E79BB3-8B6E-45FE-879A-4FAA960B5CE1}"/>
              </a:ext>
            </a:extLst>
          </p:cNvPr>
          <p:cNvSpPr>
            <a:spLocks noGrp="1"/>
          </p:cNvSpPr>
          <p:nvPr>
            <p:ph type="ftr" sz="quarter" idx="11"/>
          </p:nvPr>
        </p:nvSpPr>
        <p:spPr/>
        <p:txBody>
          <a:bodyPr/>
          <a:lstStyle/>
          <a:p>
            <a:r>
              <a:rPr lang="es-MX"/>
              <a:t>Dr. en A. Juan Carlos Montes de Oca López</a:t>
            </a:r>
          </a:p>
        </p:txBody>
      </p:sp>
      <p:sp>
        <p:nvSpPr>
          <p:cNvPr id="9" name="Marcador de número de diapositiva 8">
            <a:extLst>
              <a:ext uri="{FF2B5EF4-FFF2-40B4-BE49-F238E27FC236}">
                <a16:creationId xmlns:a16="http://schemas.microsoft.com/office/drawing/2014/main" id="{941D2301-D79D-4FF6-BA1A-E3B508E4999B}"/>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044417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6EA249-9780-4357-9EA3-4372B6CB69F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DDCC2E3A-7471-4E3D-A96D-1FA44980218B}"/>
              </a:ext>
            </a:extLst>
          </p:cNvPr>
          <p:cNvSpPr>
            <a:spLocks noGrp="1"/>
          </p:cNvSpPr>
          <p:nvPr>
            <p:ph type="dt" sz="half" idx="10"/>
          </p:nvPr>
        </p:nvSpPr>
        <p:spPr/>
        <p:txBody>
          <a:bodyPr/>
          <a:lstStyle/>
          <a:p>
            <a:fld id="{84ECDE64-24C1-4160-A05A-CC65E7B7AA07}" type="datetime1">
              <a:rPr lang="es-MX" smtClean="0"/>
              <a:t>27/09/2018</a:t>
            </a:fld>
            <a:endParaRPr lang="es-MX"/>
          </a:p>
        </p:txBody>
      </p:sp>
      <p:sp>
        <p:nvSpPr>
          <p:cNvPr id="4" name="Marcador de pie de página 3">
            <a:extLst>
              <a:ext uri="{FF2B5EF4-FFF2-40B4-BE49-F238E27FC236}">
                <a16:creationId xmlns:a16="http://schemas.microsoft.com/office/drawing/2014/main" id="{DBA2E17C-FA66-4840-B2E5-513F4CDA971C}"/>
              </a:ext>
            </a:extLst>
          </p:cNvPr>
          <p:cNvSpPr>
            <a:spLocks noGrp="1"/>
          </p:cNvSpPr>
          <p:nvPr>
            <p:ph type="ftr" sz="quarter" idx="11"/>
          </p:nvPr>
        </p:nvSpPr>
        <p:spPr/>
        <p:txBody>
          <a:bodyPr/>
          <a:lstStyle/>
          <a:p>
            <a:r>
              <a:rPr lang="es-MX"/>
              <a:t>Dr. en A. Juan Carlos Montes de Oca López</a:t>
            </a:r>
          </a:p>
        </p:txBody>
      </p:sp>
      <p:sp>
        <p:nvSpPr>
          <p:cNvPr id="5" name="Marcador de número de diapositiva 4">
            <a:extLst>
              <a:ext uri="{FF2B5EF4-FFF2-40B4-BE49-F238E27FC236}">
                <a16:creationId xmlns:a16="http://schemas.microsoft.com/office/drawing/2014/main" id="{51588E0C-5462-42D1-A325-7AE2801070A6}"/>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1323801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C97167B-8E61-4F10-8D53-FA34DFA90BC7}"/>
              </a:ext>
            </a:extLst>
          </p:cNvPr>
          <p:cNvSpPr>
            <a:spLocks noGrp="1"/>
          </p:cNvSpPr>
          <p:nvPr>
            <p:ph type="dt" sz="half" idx="10"/>
          </p:nvPr>
        </p:nvSpPr>
        <p:spPr/>
        <p:txBody>
          <a:bodyPr/>
          <a:lstStyle/>
          <a:p>
            <a:fld id="{61B71286-8855-4220-A3EB-C4AA402AC94F}" type="datetime1">
              <a:rPr lang="es-MX" smtClean="0"/>
              <a:t>27/09/2018</a:t>
            </a:fld>
            <a:endParaRPr lang="es-MX"/>
          </a:p>
        </p:txBody>
      </p:sp>
      <p:sp>
        <p:nvSpPr>
          <p:cNvPr id="3" name="Marcador de pie de página 2">
            <a:extLst>
              <a:ext uri="{FF2B5EF4-FFF2-40B4-BE49-F238E27FC236}">
                <a16:creationId xmlns:a16="http://schemas.microsoft.com/office/drawing/2014/main" id="{0F0921B6-5EA3-4966-8FA4-1D3E7E2F27E5}"/>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B8EE97C3-AF35-4559-B999-DB7B6E8F3C00}"/>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41876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65A218-3A44-4BE0-A567-E1FF50CF3F0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A00DBF7-D193-47BA-9924-DC792A7C7A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E421ABC-40E4-4FD0-869F-A780E63B97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32AD8598-2489-4031-90F0-34E4C0444ED8}"/>
              </a:ext>
            </a:extLst>
          </p:cNvPr>
          <p:cNvSpPr>
            <a:spLocks noGrp="1"/>
          </p:cNvSpPr>
          <p:nvPr>
            <p:ph type="dt" sz="half" idx="10"/>
          </p:nvPr>
        </p:nvSpPr>
        <p:spPr/>
        <p:txBody>
          <a:bodyPr/>
          <a:lstStyle/>
          <a:p>
            <a:fld id="{B1735525-641F-4368-893C-B0817F1B0126}" type="datetime1">
              <a:rPr lang="es-MX" smtClean="0"/>
              <a:t>27/09/2018</a:t>
            </a:fld>
            <a:endParaRPr lang="es-MX"/>
          </a:p>
        </p:txBody>
      </p:sp>
      <p:sp>
        <p:nvSpPr>
          <p:cNvPr id="6" name="Marcador de pie de página 5">
            <a:extLst>
              <a:ext uri="{FF2B5EF4-FFF2-40B4-BE49-F238E27FC236}">
                <a16:creationId xmlns:a16="http://schemas.microsoft.com/office/drawing/2014/main" id="{16A0591E-70AA-4F5F-96D6-C5731E9206AC}"/>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16FDB4C1-A641-459F-A9CF-2906AB320480}"/>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621062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41090F-4263-43D2-B3FA-313F812E332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55E31A5-CF5C-4610-A429-30CF92FB3E69}"/>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A482ED2-A887-4B78-9B5F-26B8B5B5230F}"/>
              </a:ext>
            </a:extLst>
          </p:cNvPr>
          <p:cNvSpPr>
            <a:spLocks noGrp="1"/>
          </p:cNvSpPr>
          <p:nvPr>
            <p:ph type="dt" sz="half" idx="10"/>
          </p:nvPr>
        </p:nvSpPr>
        <p:spPr/>
        <p:txBody>
          <a:bodyPr/>
          <a:lstStyle/>
          <a:p>
            <a:fld id="{6A3BC6BE-ED6A-4F88-A198-E3DE1723B0AB}" type="datetime1">
              <a:rPr lang="es-MX" smtClean="0"/>
              <a:t>27/09/2018</a:t>
            </a:fld>
            <a:endParaRPr lang="es-MX"/>
          </a:p>
        </p:txBody>
      </p:sp>
      <p:sp>
        <p:nvSpPr>
          <p:cNvPr id="5" name="Marcador de pie de página 4">
            <a:extLst>
              <a:ext uri="{FF2B5EF4-FFF2-40B4-BE49-F238E27FC236}">
                <a16:creationId xmlns:a16="http://schemas.microsoft.com/office/drawing/2014/main" id="{7064C3EA-F4E4-4CF8-8F5E-96BEE3F573E4}"/>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4E944EEE-0591-4217-A296-C6689B87E5AB}"/>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33006698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2CEE9B-78E3-4A8F-A528-1BB3907E255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A7D4F84B-C8AE-47ED-B5DA-21A34508C6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912D2BE-B2BF-4B94-92AE-16505026D1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CD9DF12-747A-4629-A585-C48DF002830A}"/>
              </a:ext>
            </a:extLst>
          </p:cNvPr>
          <p:cNvSpPr>
            <a:spLocks noGrp="1"/>
          </p:cNvSpPr>
          <p:nvPr>
            <p:ph type="dt" sz="half" idx="10"/>
          </p:nvPr>
        </p:nvSpPr>
        <p:spPr/>
        <p:txBody>
          <a:bodyPr/>
          <a:lstStyle/>
          <a:p>
            <a:fld id="{C6AE1844-9BBE-4E1E-A198-7C89975003B1}" type="datetime1">
              <a:rPr lang="es-MX" smtClean="0"/>
              <a:t>27/09/2018</a:t>
            </a:fld>
            <a:endParaRPr lang="es-MX"/>
          </a:p>
        </p:txBody>
      </p:sp>
      <p:sp>
        <p:nvSpPr>
          <p:cNvPr id="6" name="Marcador de pie de página 5">
            <a:extLst>
              <a:ext uri="{FF2B5EF4-FFF2-40B4-BE49-F238E27FC236}">
                <a16:creationId xmlns:a16="http://schemas.microsoft.com/office/drawing/2014/main" id="{3F2A9D66-473F-4E0D-A239-4A3818060BA0}"/>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8E472BCD-57BD-4547-9543-58ABE503E4DB}"/>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171547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94904-01CF-4AEC-BCB3-3450A92AB285}"/>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1EBAA70-1465-4EFE-BA06-DF204C60038F}"/>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F51D858-AF5E-4610-8917-361BB2CEF76F}"/>
              </a:ext>
            </a:extLst>
          </p:cNvPr>
          <p:cNvSpPr>
            <a:spLocks noGrp="1"/>
          </p:cNvSpPr>
          <p:nvPr>
            <p:ph type="dt" sz="half" idx="10"/>
          </p:nvPr>
        </p:nvSpPr>
        <p:spPr/>
        <p:txBody>
          <a:bodyPr/>
          <a:lstStyle/>
          <a:p>
            <a:fld id="{AC4B7528-08E1-4781-BD02-453159A987A1}" type="datetime1">
              <a:rPr lang="es-MX" smtClean="0"/>
              <a:t>27/09/2018</a:t>
            </a:fld>
            <a:endParaRPr lang="es-MX"/>
          </a:p>
        </p:txBody>
      </p:sp>
      <p:sp>
        <p:nvSpPr>
          <p:cNvPr id="5" name="Marcador de pie de página 4">
            <a:extLst>
              <a:ext uri="{FF2B5EF4-FFF2-40B4-BE49-F238E27FC236}">
                <a16:creationId xmlns:a16="http://schemas.microsoft.com/office/drawing/2014/main" id="{79AB45A1-E0CA-4831-B190-441C7BB5FB17}"/>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A7458099-2DDA-43E4-A416-0EA73A2BFC52}"/>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7172414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0E839EE-F15C-4E76-ABA8-54747E0EED0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CCDC506-428A-4BB2-864B-DFF96A6CFE08}"/>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ECCC4D5-E344-4DC2-9A3B-95177333B223}"/>
              </a:ext>
            </a:extLst>
          </p:cNvPr>
          <p:cNvSpPr>
            <a:spLocks noGrp="1"/>
          </p:cNvSpPr>
          <p:nvPr>
            <p:ph type="dt" sz="half" idx="10"/>
          </p:nvPr>
        </p:nvSpPr>
        <p:spPr/>
        <p:txBody>
          <a:bodyPr/>
          <a:lstStyle/>
          <a:p>
            <a:fld id="{178574A3-CF8A-4E70-911F-F3665534FF71}" type="datetime1">
              <a:rPr lang="es-MX" smtClean="0"/>
              <a:t>27/09/2018</a:t>
            </a:fld>
            <a:endParaRPr lang="es-MX"/>
          </a:p>
        </p:txBody>
      </p:sp>
      <p:sp>
        <p:nvSpPr>
          <p:cNvPr id="5" name="Marcador de pie de página 4">
            <a:extLst>
              <a:ext uri="{FF2B5EF4-FFF2-40B4-BE49-F238E27FC236}">
                <a16:creationId xmlns:a16="http://schemas.microsoft.com/office/drawing/2014/main" id="{4441B584-5BF2-4CFB-A945-A8F1931E138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E03594E0-8A62-49E3-88B0-D4D7214CBC22}"/>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641766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8AE24D-3CFE-44E6-B353-6FC40D49F43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D09D2FE2-D856-44C5-BCFE-CE032768E1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AA7458A9-1F74-4111-8AF6-F75D8EEC428C}"/>
              </a:ext>
            </a:extLst>
          </p:cNvPr>
          <p:cNvSpPr>
            <a:spLocks noGrp="1"/>
          </p:cNvSpPr>
          <p:nvPr>
            <p:ph type="dt" sz="half" idx="10"/>
          </p:nvPr>
        </p:nvSpPr>
        <p:spPr/>
        <p:txBody>
          <a:bodyPr/>
          <a:lstStyle/>
          <a:p>
            <a:fld id="{1842634C-9EC0-437D-9576-03E56786349B}" type="datetime1">
              <a:rPr lang="es-MX" smtClean="0"/>
              <a:t>27/09/2018</a:t>
            </a:fld>
            <a:endParaRPr lang="es-MX"/>
          </a:p>
        </p:txBody>
      </p:sp>
      <p:sp>
        <p:nvSpPr>
          <p:cNvPr id="5" name="Marcador de pie de página 4">
            <a:extLst>
              <a:ext uri="{FF2B5EF4-FFF2-40B4-BE49-F238E27FC236}">
                <a16:creationId xmlns:a16="http://schemas.microsoft.com/office/drawing/2014/main" id="{C6303987-FFD0-4BBC-87B0-23F3AA3F9FD5}"/>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4AB85521-928D-46D3-A2FC-28132A9DCEEF}"/>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3953137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8A9F68-1D3D-400D-A2A2-E5B8112D649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B7B6E6D-59E3-4AF8-961C-37F2A5D782BD}"/>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E5DA2954-6363-44C6-AC31-48908EC77210}"/>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B4400A84-4928-44EE-B594-EE5E18C71426}"/>
              </a:ext>
            </a:extLst>
          </p:cNvPr>
          <p:cNvSpPr>
            <a:spLocks noGrp="1"/>
          </p:cNvSpPr>
          <p:nvPr>
            <p:ph type="dt" sz="half" idx="10"/>
          </p:nvPr>
        </p:nvSpPr>
        <p:spPr/>
        <p:txBody>
          <a:bodyPr/>
          <a:lstStyle/>
          <a:p>
            <a:fld id="{B76F8E3F-FFCC-4739-BF95-9654176BE648}" type="datetime1">
              <a:rPr lang="es-MX" smtClean="0"/>
              <a:t>27/09/2018</a:t>
            </a:fld>
            <a:endParaRPr lang="es-MX"/>
          </a:p>
        </p:txBody>
      </p:sp>
      <p:sp>
        <p:nvSpPr>
          <p:cNvPr id="6" name="Marcador de pie de página 5">
            <a:extLst>
              <a:ext uri="{FF2B5EF4-FFF2-40B4-BE49-F238E27FC236}">
                <a16:creationId xmlns:a16="http://schemas.microsoft.com/office/drawing/2014/main" id="{C8936F9D-1D4B-46A1-8BA3-CE768BEDF811}"/>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E8259FDB-F78E-42A9-B6DC-000A0401B8A4}"/>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2755611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5C6011-B7B7-45E4-B2DD-27D25ABC23F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B7900FEF-FEF1-4D30-945F-A8F0010788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66FB4F3C-4350-4F08-A3CC-CC949892D223}"/>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10E17ECE-E709-4E11-901E-1A8421DDC6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9743969F-C83C-44EA-8541-70BEDF00E192}"/>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5059C577-29C4-49CA-83B2-42E1BC55199C}"/>
              </a:ext>
            </a:extLst>
          </p:cNvPr>
          <p:cNvSpPr>
            <a:spLocks noGrp="1"/>
          </p:cNvSpPr>
          <p:nvPr>
            <p:ph type="dt" sz="half" idx="10"/>
          </p:nvPr>
        </p:nvSpPr>
        <p:spPr/>
        <p:txBody>
          <a:bodyPr/>
          <a:lstStyle/>
          <a:p>
            <a:fld id="{FADE3127-DEE4-47A1-B179-AB72BC52D388}" type="datetime1">
              <a:rPr lang="es-MX" smtClean="0"/>
              <a:t>27/09/2018</a:t>
            </a:fld>
            <a:endParaRPr lang="es-MX"/>
          </a:p>
        </p:txBody>
      </p:sp>
      <p:sp>
        <p:nvSpPr>
          <p:cNvPr id="8" name="Marcador de pie de página 7">
            <a:extLst>
              <a:ext uri="{FF2B5EF4-FFF2-40B4-BE49-F238E27FC236}">
                <a16:creationId xmlns:a16="http://schemas.microsoft.com/office/drawing/2014/main" id="{7B163E00-E330-4CF4-B4D2-4EE6389F2138}"/>
              </a:ext>
            </a:extLst>
          </p:cNvPr>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a:extLst>
              <a:ext uri="{FF2B5EF4-FFF2-40B4-BE49-F238E27FC236}">
                <a16:creationId xmlns:a16="http://schemas.microsoft.com/office/drawing/2014/main" id="{3F8792A6-FFF0-42DA-A356-C0C8DBAAFC6C}"/>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2314295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8750E2-6317-4CED-B11C-F51ACC89F23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5731A097-67EB-4039-8B06-11C92EAD526A}"/>
              </a:ext>
            </a:extLst>
          </p:cNvPr>
          <p:cNvSpPr>
            <a:spLocks noGrp="1"/>
          </p:cNvSpPr>
          <p:nvPr>
            <p:ph type="dt" sz="half" idx="10"/>
          </p:nvPr>
        </p:nvSpPr>
        <p:spPr/>
        <p:txBody>
          <a:bodyPr/>
          <a:lstStyle/>
          <a:p>
            <a:fld id="{C4766A9C-EBF3-4E18-A4D9-4D60AE448607}" type="datetime1">
              <a:rPr lang="es-MX" smtClean="0"/>
              <a:t>27/09/2018</a:t>
            </a:fld>
            <a:endParaRPr lang="es-MX"/>
          </a:p>
        </p:txBody>
      </p:sp>
      <p:sp>
        <p:nvSpPr>
          <p:cNvPr id="4" name="Marcador de pie de página 3">
            <a:extLst>
              <a:ext uri="{FF2B5EF4-FFF2-40B4-BE49-F238E27FC236}">
                <a16:creationId xmlns:a16="http://schemas.microsoft.com/office/drawing/2014/main" id="{0CB133E1-F512-4D67-A397-13966D42DF08}"/>
              </a:ext>
            </a:extLst>
          </p:cNvPr>
          <p:cNvSpPr>
            <a:spLocks noGrp="1"/>
          </p:cNvSpPr>
          <p:nvPr>
            <p:ph type="ftr" sz="quarter" idx="11"/>
          </p:nvPr>
        </p:nvSpPr>
        <p:spPr/>
        <p:txBody>
          <a:bodyPr/>
          <a:lstStyle/>
          <a:p>
            <a:r>
              <a:rPr lang="es-MX" smtClean="0"/>
              <a:t>Dr. en A. Juan Carlos Montes de Oca López</a:t>
            </a:r>
            <a:endParaRPr lang="es-MX"/>
          </a:p>
        </p:txBody>
      </p:sp>
      <p:sp>
        <p:nvSpPr>
          <p:cNvPr id="5" name="Marcador de número de diapositiva 4">
            <a:extLst>
              <a:ext uri="{FF2B5EF4-FFF2-40B4-BE49-F238E27FC236}">
                <a16:creationId xmlns:a16="http://schemas.microsoft.com/office/drawing/2014/main" id="{A5BF5730-613C-45C8-BBB5-0B484506C17D}"/>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2908554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5108B88-1D1A-460A-B23F-9C70EFEAC48B}"/>
              </a:ext>
            </a:extLst>
          </p:cNvPr>
          <p:cNvSpPr>
            <a:spLocks noGrp="1"/>
          </p:cNvSpPr>
          <p:nvPr>
            <p:ph type="dt" sz="half" idx="10"/>
          </p:nvPr>
        </p:nvSpPr>
        <p:spPr/>
        <p:txBody>
          <a:bodyPr/>
          <a:lstStyle/>
          <a:p>
            <a:fld id="{22094191-00AC-42FE-A6E6-03FB2495BFD9}" type="datetime1">
              <a:rPr lang="es-MX" smtClean="0"/>
              <a:t>27/09/2018</a:t>
            </a:fld>
            <a:endParaRPr lang="es-MX"/>
          </a:p>
        </p:txBody>
      </p:sp>
      <p:sp>
        <p:nvSpPr>
          <p:cNvPr id="3" name="Marcador de pie de página 2">
            <a:extLst>
              <a:ext uri="{FF2B5EF4-FFF2-40B4-BE49-F238E27FC236}">
                <a16:creationId xmlns:a16="http://schemas.microsoft.com/office/drawing/2014/main" id="{8271731C-1D54-4FC4-AD5F-9DE3889AF9E5}"/>
              </a:ext>
            </a:extLst>
          </p:cNvPr>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a:extLst>
              <a:ext uri="{FF2B5EF4-FFF2-40B4-BE49-F238E27FC236}">
                <a16:creationId xmlns:a16="http://schemas.microsoft.com/office/drawing/2014/main" id="{BFCF0C21-D0C2-44B5-9D0D-E59882E4C0ED}"/>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3119955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30E44F-3D60-4194-A610-DCDBF239882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07AC4C9-29F6-4605-B753-45D24EA901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C3FACBE9-BA1D-4622-B788-2713BE57B9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3B81890-93C9-411D-9F46-62CB33D0D733}"/>
              </a:ext>
            </a:extLst>
          </p:cNvPr>
          <p:cNvSpPr>
            <a:spLocks noGrp="1"/>
          </p:cNvSpPr>
          <p:nvPr>
            <p:ph type="dt" sz="half" idx="10"/>
          </p:nvPr>
        </p:nvSpPr>
        <p:spPr/>
        <p:txBody>
          <a:bodyPr/>
          <a:lstStyle/>
          <a:p>
            <a:fld id="{48250A14-18FD-4471-A0B2-5BBE9C64F874}" type="datetime1">
              <a:rPr lang="es-MX" smtClean="0"/>
              <a:t>27/09/2018</a:t>
            </a:fld>
            <a:endParaRPr lang="es-MX"/>
          </a:p>
        </p:txBody>
      </p:sp>
      <p:sp>
        <p:nvSpPr>
          <p:cNvPr id="6" name="Marcador de pie de página 5">
            <a:extLst>
              <a:ext uri="{FF2B5EF4-FFF2-40B4-BE49-F238E27FC236}">
                <a16:creationId xmlns:a16="http://schemas.microsoft.com/office/drawing/2014/main" id="{3414EB8E-04CB-4110-A841-A09C0A045996}"/>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8011A203-979B-408C-B5D1-A921D7B7BA24}"/>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139017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DE16C8-7578-4B33-8217-18614C13311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A0D8C1F0-94EA-4565-B1CA-B298986875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7E494289-0874-437A-AF76-17EE18FCE9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FFDB2C0F-115A-4BC2-A56D-A7A4CBCF5082}"/>
              </a:ext>
            </a:extLst>
          </p:cNvPr>
          <p:cNvSpPr>
            <a:spLocks noGrp="1"/>
          </p:cNvSpPr>
          <p:nvPr>
            <p:ph type="dt" sz="half" idx="10"/>
          </p:nvPr>
        </p:nvSpPr>
        <p:spPr/>
        <p:txBody>
          <a:bodyPr/>
          <a:lstStyle/>
          <a:p>
            <a:fld id="{5790AD40-CBBA-4A31-A80D-AEC067058C45}" type="datetime1">
              <a:rPr lang="es-MX" smtClean="0"/>
              <a:t>27/09/2018</a:t>
            </a:fld>
            <a:endParaRPr lang="es-MX"/>
          </a:p>
        </p:txBody>
      </p:sp>
      <p:sp>
        <p:nvSpPr>
          <p:cNvPr id="6" name="Marcador de pie de página 5">
            <a:extLst>
              <a:ext uri="{FF2B5EF4-FFF2-40B4-BE49-F238E27FC236}">
                <a16:creationId xmlns:a16="http://schemas.microsoft.com/office/drawing/2014/main" id="{F32C7946-E61C-48B7-A3DF-22644B31AC59}"/>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EF04D5E3-6CD2-47A1-BBB9-66863F5FFFF6}"/>
              </a:ext>
            </a:extLst>
          </p:cNvPr>
          <p:cNvSpPr>
            <a:spLocks noGrp="1"/>
          </p:cNvSpPr>
          <p:nvPr>
            <p:ph type="sldNum" sz="quarter" idx="12"/>
          </p:nvPr>
        </p:nvSpPr>
        <p:spPr/>
        <p:txBody>
          <a:bodyPr/>
          <a:lstStyle/>
          <a:p>
            <a:fld id="{FAD36588-C9B0-4B1A-AEA3-17EAEE6D33D0}" type="slidenum">
              <a:rPr lang="es-MX" smtClean="0"/>
              <a:t>‹Nº›</a:t>
            </a:fld>
            <a:endParaRPr lang="es-MX"/>
          </a:p>
        </p:txBody>
      </p:sp>
    </p:spTree>
    <p:extLst>
      <p:ext uri="{BB962C8B-B14F-4D97-AF65-F5344CB8AC3E}">
        <p14:creationId xmlns:p14="http://schemas.microsoft.com/office/powerpoint/2010/main" val="3167652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906227E-67FC-4E49-BE47-A640103C4C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59E3AFF7-F7A0-45A4-A936-E013D1ACE5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0D7C87E-9F44-4F1F-BB2B-D9993E440D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D691C3-47BA-4F2B-AFC1-9937E8B79C03}" type="datetime1">
              <a:rPr lang="es-MX" smtClean="0"/>
              <a:t>27/09/2018</a:t>
            </a:fld>
            <a:endParaRPr lang="es-MX"/>
          </a:p>
        </p:txBody>
      </p:sp>
      <p:sp>
        <p:nvSpPr>
          <p:cNvPr id="5" name="Marcador de pie de página 4">
            <a:extLst>
              <a:ext uri="{FF2B5EF4-FFF2-40B4-BE49-F238E27FC236}">
                <a16:creationId xmlns:a16="http://schemas.microsoft.com/office/drawing/2014/main" id="{603B766F-B3A3-4CBC-8FAA-DAFF7C4914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8D60A8D1-A9CA-4300-8E58-1F27B13183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36588-C9B0-4B1A-AEA3-17EAEE6D33D0}" type="slidenum">
              <a:rPr lang="es-MX" smtClean="0"/>
              <a:t>‹Nº›</a:t>
            </a:fld>
            <a:endParaRPr lang="es-MX"/>
          </a:p>
        </p:txBody>
      </p:sp>
    </p:spTree>
    <p:extLst>
      <p:ext uri="{BB962C8B-B14F-4D97-AF65-F5344CB8AC3E}">
        <p14:creationId xmlns:p14="http://schemas.microsoft.com/office/powerpoint/2010/main" val="13528921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2A43A06-9B85-42B1-8636-7905FCABF2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9C55E5-CD8D-42E9-AC11-578916FAC6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0B0FB54-6D1E-4E99-9148-DD52E1DBEE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8EFBE3-1470-4675-BF65-44EDC8107BB7}" type="datetime1">
              <a:rPr lang="es-MX" smtClean="0"/>
              <a:t>27/09/2018</a:t>
            </a:fld>
            <a:endParaRPr lang="es-MX"/>
          </a:p>
        </p:txBody>
      </p:sp>
      <p:sp>
        <p:nvSpPr>
          <p:cNvPr id="5" name="Marcador de pie de página 4">
            <a:extLst>
              <a:ext uri="{FF2B5EF4-FFF2-40B4-BE49-F238E27FC236}">
                <a16:creationId xmlns:a16="http://schemas.microsoft.com/office/drawing/2014/main" id="{9792F8EA-A1F8-4B53-B8B7-C33547ABF3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Dr. en A. Juan Carlos Montes de Oca López</a:t>
            </a:r>
          </a:p>
        </p:txBody>
      </p:sp>
      <p:sp>
        <p:nvSpPr>
          <p:cNvPr id="6" name="Marcador de número de diapositiva 5">
            <a:extLst>
              <a:ext uri="{FF2B5EF4-FFF2-40B4-BE49-F238E27FC236}">
                <a16:creationId xmlns:a16="http://schemas.microsoft.com/office/drawing/2014/main" id="{9664166C-CC68-44A0-BC3F-318939290F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42BF9-C8AA-4BF5-90A6-F745506A1DB5}" type="slidenum">
              <a:rPr lang="es-MX" smtClean="0"/>
              <a:t>‹Nº›</a:t>
            </a:fld>
            <a:endParaRPr lang="es-MX"/>
          </a:p>
        </p:txBody>
      </p:sp>
    </p:spTree>
    <p:extLst>
      <p:ext uri="{BB962C8B-B14F-4D97-AF65-F5344CB8AC3E}">
        <p14:creationId xmlns:p14="http://schemas.microsoft.com/office/powerpoint/2010/main" val="22626300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netacad.com/group/resources/course-resource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publicacionesdidacticas.com/hemeroteca/articulo/081136/articulo-pdf" TargetMode="External"/><Relationship Id="rId5" Type="http://schemas.openxmlformats.org/officeDocument/2006/relationships/hyperlink" Target="http://publicacionesdidacticas.com/hemeroteca/articulo/081136/articulo-pdf" TargetMode="External"/><Relationship Id="rId4" Type="http://schemas.openxmlformats.org/officeDocument/2006/relationships/hyperlink" Target="http://revistas.uigv.edu.pe/index.php/perspectiva/article/view/187"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8"/>
            <a:ext cx="8308427" cy="3376402"/>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Universidad Autónoma del Estado de México</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Facultad de Contaduría y Administración</a:t>
            </a: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PE: </a:t>
            </a:r>
            <a:r>
              <a:rPr kumimoji="0" lang="es-ES" sz="2800" b="0" i="0" u="none" strike="noStrike" kern="1200" cap="none" spc="0" normalizeH="0" baseline="0" noProof="0" dirty="0">
                <a:ln>
                  <a:noFill/>
                </a:ln>
                <a:solidFill>
                  <a:prstClr val="black"/>
                </a:solidFill>
                <a:effectLst/>
                <a:uLnTx/>
                <a:uFillTx/>
                <a:latin typeface="Calibri Light" panose="020F0302020204030204"/>
                <a:ea typeface="+mj-ea"/>
                <a:cs typeface="+mj-cs"/>
              </a:rPr>
              <a:t>Licenciatura en Informática Administrativa</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UA: </a:t>
            </a:r>
            <a:r>
              <a:rPr kumimoji="0" lang="es-ES" sz="2800" b="0" i="0" u="none" strike="noStrike" kern="1200" cap="none" spc="0" normalizeH="0" baseline="0" noProof="0" dirty="0">
                <a:ln>
                  <a:noFill/>
                </a:ln>
                <a:solidFill>
                  <a:prstClr val="black"/>
                </a:solidFill>
                <a:effectLst/>
                <a:uLnTx/>
                <a:uFillTx/>
                <a:latin typeface="Calibri Light" panose="020F0302020204030204"/>
                <a:ea typeface="+mj-ea"/>
                <a:cs typeface="+mj-cs"/>
              </a:rPr>
              <a:t>Comunicación entre computadoras </a:t>
            </a:r>
            <a:r>
              <a:rPr kumimoji="0" lang="es-ES" sz="2800" b="0" i="0" u="none" strike="noStrike" kern="1200" cap="none" spc="0" normalizeH="0" baseline="0" noProof="0" dirty="0" smtClean="0">
                <a:ln>
                  <a:noFill/>
                </a:ln>
                <a:solidFill>
                  <a:prstClr val="black"/>
                </a:solidFill>
                <a:effectLst/>
                <a:uLnTx/>
                <a:uFillTx/>
                <a:latin typeface="Calibri Light" panose="020F0302020204030204"/>
                <a:ea typeface="+mj-ea"/>
                <a:cs typeface="+mj-cs"/>
              </a:rPr>
              <a:t>2</a:t>
            </a:r>
            <a:endParaRPr kumimoji="0" lang="es-ES" sz="2800" b="0" i="0" u="none" strike="noStrike" kern="1200" cap="none" spc="0" normalizeH="0" baseline="0" noProof="0" dirty="0">
              <a:ln>
                <a:noFill/>
              </a:ln>
              <a:solidFill>
                <a:prstClr val="black"/>
              </a:solidFill>
              <a:effectLst/>
              <a:uLnTx/>
              <a:uFillTx/>
              <a:latin typeface="Calibri Light" panose="020F030202020403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Semestre: </a:t>
            </a:r>
            <a:r>
              <a:rPr kumimoji="0" lang="es-ES" sz="2800" b="0" i="0" u="none" strike="noStrike" kern="1200" cap="none" spc="0" normalizeH="0" baseline="0" noProof="0" dirty="0" smtClean="0">
                <a:ln>
                  <a:noFill/>
                </a:ln>
                <a:solidFill>
                  <a:prstClr val="black"/>
                </a:solidFill>
                <a:effectLst/>
                <a:uLnTx/>
                <a:uFillTx/>
                <a:latin typeface="Calibri Light" panose="020F0302020204030204"/>
                <a:ea typeface="+mj-ea"/>
                <a:cs typeface="+mj-cs"/>
              </a:rPr>
              <a:t>Octavo</a:t>
            </a:r>
            <a:endParaRPr kumimoji="0" lang="es-ES" sz="2800" b="0" i="0" u="none" strike="noStrike" kern="1200" cap="none" spc="0" normalizeH="0" baseline="0" noProof="0" dirty="0">
              <a:ln>
                <a:noFill/>
              </a:ln>
              <a:solidFill>
                <a:prstClr val="black"/>
              </a:solidFill>
              <a:effectLst/>
              <a:uLnTx/>
              <a:uFillTx/>
              <a:latin typeface="Calibri Light" panose="020F030202020403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Periodo:</a:t>
            </a:r>
            <a:r>
              <a:rPr kumimoji="0" lang="es-ES" sz="2800" b="0" i="0" u="none" strike="noStrike" kern="1200" cap="none" spc="0" normalizeH="0" baseline="0" noProof="0" dirty="0">
                <a:ln>
                  <a:noFill/>
                </a:ln>
                <a:solidFill>
                  <a:prstClr val="black"/>
                </a:solidFill>
                <a:effectLst/>
                <a:uLnTx/>
                <a:uFillTx/>
                <a:latin typeface="Calibri Light" panose="020F0302020204030204"/>
                <a:ea typeface="+mj-ea"/>
                <a:cs typeface="+mj-cs"/>
              </a:rPr>
              <a:t> 2018ª</a:t>
            </a: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Calibri Light" panose="020F0302020204030204"/>
                <a:ea typeface="+mj-ea"/>
                <a:cs typeface="+mj-cs"/>
              </a:rPr>
              <a:t>Autor: </a:t>
            </a:r>
            <a:r>
              <a:rPr kumimoji="0" lang="es-ES" sz="2800" b="0" i="1" u="none" strike="noStrike" kern="1200" cap="none" spc="0" normalizeH="0" baseline="0" noProof="0" dirty="0">
                <a:ln>
                  <a:noFill/>
                </a:ln>
                <a:solidFill>
                  <a:prstClr val="black"/>
                </a:solidFill>
                <a:effectLst/>
                <a:uLnTx/>
                <a:uFillTx/>
                <a:latin typeface="Calibri Light" panose="020F0302020204030204"/>
                <a:ea typeface="+mj-ea"/>
                <a:cs typeface="+mj-cs"/>
              </a:rPr>
              <a:t>Dr. en A. Juan Carlos Montes de Oca López jcmontesdeocal@uaemex.mx</a:t>
            </a:r>
            <a:endParaRPr kumimoji="0" lang="en-US" sz="28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404083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FED5F68-8A65-49FC-A24A-F7E7F9EDAA19}"/>
              </a:ext>
            </a:extLst>
          </p:cNvPr>
          <p:cNvSpPr txBox="1">
            <a:spLocks/>
          </p:cNvSpPr>
          <p:nvPr/>
        </p:nvSpPr>
        <p:spPr>
          <a:xfrm>
            <a:off x="129944" y="1746927"/>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3200" b="1" dirty="0"/>
              <a:t>Network Interface </a:t>
            </a:r>
            <a:r>
              <a:rPr lang="en-US" sz="3200" b="1" dirty="0"/>
              <a:t>Controller</a:t>
            </a:r>
            <a:r>
              <a:rPr lang="es-ES" sz="3200" b="1" dirty="0"/>
              <a:t> NIC</a:t>
            </a:r>
            <a:endParaRPr lang="es-MX" sz="3200" b="1" dirty="0"/>
          </a:p>
        </p:txBody>
      </p:sp>
      <p:sp>
        <p:nvSpPr>
          <p:cNvPr id="4" name="Marcador de contenido 2">
            <a:extLst>
              <a:ext uri="{FF2B5EF4-FFF2-40B4-BE49-F238E27FC236}">
                <a16:creationId xmlns:a16="http://schemas.microsoft.com/office/drawing/2014/main" id="{4D33119A-058B-4249-A28F-83AEC2164B50}"/>
              </a:ext>
            </a:extLst>
          </p:cNvPr>
          <p:cNvSpPr txBox="1">
            <a:spLocks/>
          </p:cNvSpPr>
          <p:nvPr/>
        </p:nvSpPr>
        <p:spPr>
          <a:xfrm>
            <a:off x="302460" y="2305864"/>
            <a:ext cx="11277164"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Esta dirección se graba en la </a:t>
            </a:r>
            <a:r>
              <a:rPr lang="es-ES" sz="2400" dirty="0"/>
              <a:t>Tarjeta de Interfaz de Red, conocida en inglés como Network Interface </a:t>
            </a:r>
            <a:r>
              <a:rPr lang="en-US" sz="2400" dirty="0"/>
              <a:t>Controller</a:t>
            </a:r>
            <a:r>
              <a:rPr lang="es-ES" sz="2400" dirty="0"/>
              <a:t> o NIC y</a:t>
            </a:r>
            <a:r>
              <a:rPr lang="es-MX" sz="2400" dirty="0"/>
              <a:t> nunca cambiará, no importa en dónde se encuentre ubicado el equipo dentro de la red.</a:t>
            </a:r>
          </a:p>
        </p:txBody>
      </p:sp>
      <p:pic>
        <p:nvPicPr>
          <p:cNvPr id="6" name="Picture 4" descr="Resultado de imagen para direccion fisica de una computadora">
            <a:extLst>
              <a:ext uri="{FF2B5EF4-FFF2-40B4-BE49-F238E27FC236}">
                <a16:creationId xmlns:a16="http://schemas.microsoft.com/office/drawing/2014/main" id="{997CFFBE-0D2C-44E9-B56A-D2B8C65B5B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6377" r="3488" b="-1"/>
          <a:stretch/>
        </p:blipFill>
        <p:spPr bwMode="auto">
          <a:xfrm>
            <a:off x="4259687" y="3536385"/>
            <a:ext cx="7293811" cy="2723322"/>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10</a:t>
            </a:fld>
            <a:endParaRPr lang="es-MX"/>
          </a:p>
        </p:txBody>
      </p:sp>
    </p:spTree>
    <p:extLst>
      <p:ext uri="{BB962C8B-B14F-4D97-AF65-F5344CB8AC3E}">
        <p14:creationId xmlns:p14="http://schemas.microsoft.com/office/powerpoint/2010/main" val="37918214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648C6C71-9B76-4942-B6C2-377C371D8517}"/>
              </a:ext>
            </a:extLst>
          </p:cNvPr>
          <p:cNvSpPr txBox="1">
            <a:spLocks/>
          </p:cNvSpPr>
          <p:nvPr/>
        </p:nvSpPr>
        <p:spPr>
          <a:xfrm>
            <a:off x="0" y="1753171"/>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Dirección origen y destino</a:t>
            </a:r>
            <a:endParaRPr lang="es-MX" sz="3200" b="1" dirty="0"/>
          </a:p>
        </p:txBody>
      </p:sp>
      <p:sp>
        <p:nvSpPr>
          <p:cNvPr id="4" name="Marcador de contenido 2">
            <a:extLst>
              <a:ext uri="{FF2B5EF4-FFF2-40B4-BE49-F238E27FC236}">
                <a16:creationId xmlns:a16="http://schemas.microsoft.com/office/drawing/2014/main" id="{8C8A8A36-0825-4DB4-AC42-DC8892102B2F}"/>
              </a:ext>
            </a:extLst>
          </p:cNvPr>
          <p:cNvSpPr txBox="1">
            <a:spLocks/>
          </p:cNvSpPr>
          <p:nvPr/>
        </p:nvSpPr>
        <p:spPr>
          <a:xfrm>
            <a:off x="199974" y="2550387"/>
            <a:ext cx="8088620" cy="21601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Cuando se realiza el envío de un paquete de datos por la red, cada paquete cuenta con su MAC de origen y la MAC de destino.</a:t>
            </a:r>
          </a:p>
          <a:p>
            <a:pPr marL="0" indent="0" algn="just">
              <a:lnSpc>
                <a:spcPct val="150000"/>
              </a:lnSpc>
              <a:buFont typeface="Arial" panose="020B0604020202020204" pitchFamily="34" charset="0"/>
              <a:buNone/>
            </a:pPr>
            <a:r>
              <a:rPr lang="es-MX" sz="2400" dirty="0"/>
              <a:t>Al llegar el paquete a los diferentes host que existen en la red, estos decodificarán y leerán la MAC de destino para saber si el mensaje es para ellos comparándola con la dirección que tienen configurada en su NIC</a:t>
            </a:r>
            <a:r>
              <a:rPr lang="es-ES" sz="2400" dirty="0"/>
              <a:t>.</a:t>
            </a:r>
          </a:p>
        </p:txBody>
      </p:sp>
      <p:pic>
        <p:nvPicPr>
          <p:cNvPr id="6" name="Picture 2" descr="Imagen relacionada">
            <a:extLst>
              <a:ext uri="{FF2B5EF4-FFF2-40B4-BE49-F238E27FC236}">
                <a16:creationId xmlns:a16="http://schemas.microsoft.com/office/drawing/2014/main" id="{048097CF-D651-4DCB-98A0-A0B2F4B7B7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7852" y="3034061"/>
            <a:ext cx="3277132" cy="2457849"/>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11</a:t>
            </a:fld>
            <a:endParaRPr lang="es-MX"/>
          </a:p>
        </p:txBody>
      </p:sp>
    </p:spTree>
    <p:extLst>
      <p:ext uri="{BB962C8B-B14F-4D97-AF65-F5344CB8AC3E}">
        <p14:creationId xmlns:p14="http://schemas.microsoft.com/office/powerpoint/2010/main" val="19573633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7B252D58-520A-47B6-AFD1-1795FCEBC90D}"/>
              </a:ext>
            </a:extLst>
          </p:cNvPr>
          <p:cNvSpPr txBox="1">
            <a:spLocks/>
          </p:cNvSpPr>
          <p:nvPr/>
        </p:nvSpPr>
        <p:spPr>
          <a:xfrm>
            <a:off x="144693" y="184260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Datos aceptados o ignorados</a:t>
            </a:r>
            <a:endParaRPr lang="es-MX" sz="3200" b="1" dirty="0"/>
          </a:p>
        </p:txBody>
      </p:sp>
      <p:sp>
        <p:nvSpPr>
          <p:cNvPr id="4" name="Marcador de contenido 2">
            <a:extLst>
              <a:ext uri="{FF2B5EF4-FFF2-40B4-BE49-F238E27FC236}">
                <a16:creationId xmlns:a16="http://schemas.microsoft.com/office/drawing/2014/main" id="{A0EA14A2-8E0C-45C4-B586-AFAA92983967}"/>
              </a:ext>
            </a:extLst>
          </p:cNvPr>
          <p:cNvSpPr txBox="1">
            <a:spLocks/>
          </p:cNvSpPr>
          <p:nvPr/>
        </p:nvSpPr>
        <p:spPr>
          <a:xfrm>
            <a:off x="167747" y="2541106"/>
            <a:ext cx="6679765" cy="18155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ES" sz="2400" dirty="0"/>
              <a:t>Si la MAC del paquete de datos no coincide con la MAC destino, el mensaje sencillamente es ignorado.</a:t>
            </a:r>
            <a:r>
              <a:rPr lang="es-MX" sz="2400" dirty="0"/>
              <a:t> </a:t>
            </a:r>
          </a:p>
        </p:txBody>
      </p:sp>
      <p:grpSp>
        <p:nvGrpSpPr>
          <p:cNvPr id="6" name="Grupo 5">
            <a:extLst>
              <a:ext uri="{FF2B5EF4-FFF2-40B4-BE49-F238E27FC236}">
                <a16:creationId xmlns:a16="http://schemas.microsoft.com/office/drawing/2014/main" id="{843B33D9-B429-47EA-BBA9-D40342153E18}"/>
              </a:ext>
            </a:extLst>
          </p:cNvPr>
          <p:cNvGrpSpPr/>
          <p:nvPr/>
        </p:nvGrpSpPr>
        <p:grpSpPr>
          <a:xfrm>
            <a:off x="7638703" y="2662084"/>
            <a:ext cx="3563212" cy="2574964"/>
            <a:chOff x="4804724" y="3668866"/>
            <a:chExt cx="3563212" cy="2574964"/>
          </a:xfrm>
          <a:effectLst>
            <a:glow rad="228600">
              <a:schemeClr val="accent5">
                <a:satMod val="175000"/>
                <a:alpha val="40000"/>
              </a:schemeClr>
            </a:glow>
          </a:effectLst>
        </p:grpSpPr>
        <p:pic>
          <p:nvPicPr>
            <p:cNvPr id="7" name="Picture 2" descr="Resultado de imagen para red de computadoras">
              <a:extLst>
                <a:ext uri="{FF2B5EF4-FFF2-40B4-BE49-F238E27FC236}">
                  <a16:creationId xmlns:a16="http://schemas.microsoft.com/office/drawing/2014/main" id="{06E732E9-989F-4DA6-B4FD-59D22D82D0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4724" y="3688746"/>
              <a:ext cx="3563212" cy="2555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n relacionada">
              <a:extLst>
                <a:ext uri="{FF2B5EF4-FFF2-40B4-BE49-F238E27FC236}">
                  <a16:creationId xmlns:a16="http://schemas.microsoft.com/office/drawing/2014/main" id="{7BE2C278-ABD5-4429-B017-5FEEA45628EB}"/>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a:off x="7129670" y="4283764"/>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n relacionada">
              <a:extLst>
                <a:ext uri="{FF2B5EF4-FFF2-40B4-BE49-F238E27FC236}">
                  <a16:creationId xmlns:a16="http://schemas.microsoft.com/office/drawing/2014/main" id="{1FDEEBF7-E0AC-41EF-8F67-E56DD1A80118}"/>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rot="3219993">
              <a:off x="7189304" y="4979500"/>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n relacionada">
              <a:extLst>
                <a:ext uri="{FF2B5EF4-FFF2-40B4-BE49-F238E27FC236}">
                  <a16:creationId xmlns:a16="http://schemas.microsoft.com/office/drawing/2014/main" id="{83E4C422-3383-41FD-8A91-832C9879A078}"/>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rot="5400000">
              <a:off x="6541056" y="4880149"/>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n relacionada">
              <a:extLst>
                <a:ext uri="{FF2B5EF4-FFF2-40B4-BE49-F238E27FC236}">
                  <a16:creationId xmlns:a16="http://schemas.microsoft.com/office/drawing/2014/main" id="{A51DA830-8F47-4D3E-AFC5-B8213284B5B4}"/>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rot="18388210" flipH="1">
              <a:off x="5798171" y="4741698"/>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n relacionada">
              <a:extLst>
                <a:ext uri="{FF2B5EF4-FFF2-40B4-BE49-F238E27FC236}">
                  <a16:creationId xmlns:a16="http://schemas.microsoft.com/office/drawing/2014/main" id="{7C0EEA0C-8653-4C07-8357-7384F93D441E}"/>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flipH="1">
              <a:off x="5716798" y="4276852"/>
              <a:ext cx="329088" cy="172279"/>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a:extLst>
                <a:ext uri="{FF2B5EF4-FFF2-40B4-BE49-F238E27FC236}">
                  <a16:creationId xmlns:a16="http://schemas.microsoft.com/office/drawing/2014/main" id="{3BDDB664-3BFE-43CF-8F7E-56671F216A29}"/>
                </a:ext>
              </a:extLst>
            </p:cNvPr>
            <p:cNvSpPr txBox="1"/>
            <p:nvPr/>
          </p:nvSpPr>
          <p:spPr>
            <a:xfrm>
              <a:off x="7419002" y="4667866"/>
              <a:ext cx="357809" cy="369332"/>
            </a:xfrm>
            <a:prstGeom prst="rect">
              <a:avLst/>
            </a:prstGeom>
            <a:noFill/>
            <a:ln>
              <a:noFill/>
            </a:ln>
          </p:spPr>
          <p:txBody>
            <a:bodyPr wrap="square" rtlCol="0">
              <a:spAutoFit/>
            </a:bodyPr>
            <a:lstStyle/>
            <a:p>
              <a:r>
                <a:rPr lang="es-MX" b="1" dirty="0">
                  <a:solidFill>
                    <a:srgbClr val="00B050"/>
                  </a:solidFill>
                  <a:latin typeface="Wingdings 2" panose="05020102010507070707" pitchFamily="18" charset="2"/>
                </a:rPr>
                <a:t>P</a:t>
              </a:r>
            </a:p>
          </p:txBody>
        </p:sp>
        <p:sp>
          <p:nvSpPr>
            <p:cNvPr id="14" name="CuadroTexto 13">
              <a:extLst>
                <a:ext uri="{FF2B5EF4-FFF2-40B4-BE49-F238E27FC236}">
                  <a16:creationId xmlns:a16="http://schemas.microsoft.com/office/drawing/2014/main" id="{5CEF67F8-6A4C-4FFA-8EE4-E4682B3910A2}"/>
                </a:ext>
              </a:extLst>
            </p:cNvPr>
            <p:cNvSpPr txBox="1"/>
            <p:nvPr/>
          </p:nvSpPr>
          <p:spPr>
            <a:xfrm>
              <a:off x="7745480" y="3675494"/>
              <a:ext cx="357809" cy="369332"/>
            </a:xfrm>
            <a:prstGeom prst="rect">
              <a:avLst/>
            </a:prstGeom>
            <a:noFill/>
            <a:ln>
              <a:noFill/>
            </a:ln>
          </p:spPr>
          <p:txBody>
            <a:bodyPr wrap="square" rtlCol="0">
              <a:spAutoFit/>
            </a:bodyPr>
            <a:lstStyle/>
            <a:p>
              <a:r>
                <a:rPr lang="es-MX" b="1" dirty="0">
                  <a:solidFill>
                    <a:srgbClr val="FF0000"/>
                  </a:solidFill>
                  <a:latin typeface="Wingdings 2" panose="05020102010507070707" pitchFamily="18" charset="2"/>
                </a:rPr>
                <a:t>O</a:t>
              </a:r>
            </a:p>
          </p:txBody>
        </p:sp>
        <p:sp>
          <p:nvSpPr>
            <p:cNvPr id="15" name="CuadroTexto 14">
              <a:extLst>
                <a:ext uri="{FF2B5EF4-FFF2-40B4-BE49-F238E27FC236}">
                  <a16:creationId xmlns:a16="http://schemas.microsoft.com/office/drawing/2014/main" id="{3716B752-4FF3-44F5-83A9-C984DE4BA07A}"/>
                </a:ext>
              </a:extLst>
            </p:cNvPr>
            <p:cNvSpPr txBox="1"/>
            <p:nvPr/>
          </p:nvSpPr>
          <p:spPr>
            <a:xfrm>
              <a:off x="6400382" y="5219370"/>
              <a:ext cx="357809" cy="369332"/>
            </a:xfrm>
            <a:prstGeom prst="rect">
              <a:avLst/>
            </a:prstGeom>
            <a:noFill/>
            <a:ln>
              <a:noFill/>
            </a:ln>
          </p:spPr>
          <p:txBody>
            <a:bodyPr wrap="square" rtlCol="0">
              <a:spAutoFit/>
            </a:bodyPr>
            <a:lstStyle/>
            <a:p>
              <a:r>
                <a:rPr lang="es-MX" b="1" dirty="0">
                  <a:solidFill>
                    <a:srgbClr val="FF0000"/>
                  </a:solidFill>
                  <a:latin typeface="Wingdings 2" panose="05020102010507070707" pitchFamily="18" charset="2"/>
                </a:rPr>
                <a:t>O</a:t>
              </a:r>
            </a:p>
          </p:txBody>
        </p:sp>
        <p:sp>
          <p:nvSpPr>
            <p:cNvPr id="16" name="CuadroTexto 15">
              <a:extLst>
                <a:ext uri="{FF2B5EF4-FFF2-40B4-BE49-F238E27FC236}">
                  <a16:creationId xmlns:a16="http://schemas.microsoft.com/office/drawing/2014/main" id="{834D65EC-1A1C-410F-AA40-61E3E366EFA8}"/>
                </a:ext>
              </a:extLst>
            </p:cNvPr>
            <p:cNvSpPr txBox="1"/>
            <p:nvPr/>
          </p:nvSpPr>
          <p:spPr>
            <a:xfrm>
              <a:off x="5386592" y="4695909"/>
              <a:ext cx="357809" cy="369332"/>
            </a:xfrm>
            <a:prstGeom prst="rect">
              <a:avLst/>
            </a:prstGeom>
            <a:noFill/>
            <a:ln>
              <a:noFill/>
            </a:ln>
          </p:spPr>
          <p:txBody>
            <a:bodyPr wrap="square" rtlCol="0">
              <a:spAutoFit/>
            </a:bodyPr>
            <a:lstStyle/>
            <a:p>
              <a:r>
                <a:rPr lang="es-MX" b="1" dirty="0">
                  <a:solidFill>
                    <a:srgbClr val="FF0000"/>
                  </a:solidFill>
                  <a:latin typeface="Wingdings 2" panose="05020102010507070707" pitchFamily="18" charset="2"/>
                </a:rPr>
                <a:t>O</a:t>
              </a:r>
            </a:p>
          </p:txBody>
        </p:sp>
        <p:sp>
          <p:nvSpPr>
            <p:cNvPr id="17" name="CuadroTexto 16">
              <a:extLst>
                <a:ext uri="{FF2B5EF4-FFF2-40B4-BE49-F238E27FC236}">
                  <a16:creationId xmlns:a16="http://schemas.microsoft.com/office/drawing/2014/main" id="{739028C7-14C8-4A90-A5B0-A660A3107FBE}"/>
                </a:ext>
              </a:extLst>
            </p:cNvPr>
            <p:cNvSpPr txBox="1"/>
            <p:nvPr/>
          </p:nvSpPr>
          <p:spPr>
            <a:xfrm>
              <a:off x="5075168" y="3668866"/>
              <a:ext cx="357809" cy="369332"/>
            </a:xfrm>
            <a:prstGeom prst="rect">
              <a:avLst/>
            </a:prstGeom>
            <a:noFill/>
            <a:ln>
              <a:noFill/>
            </a:ln>
          </p:spPr>
          <p:txBody>
            <a:bodyPr wrap="square" rtlCol="0">
              <a:spAutoFit/>
            </a:bodyPr>
            <a:lstStyle/>
            <a:p>
              <a:r>
                <a:rPr lang="es-MX" b="1" dirty="0">
                  <a:solidFill>
                    <a:srgbClr val="FF0000"/>
                  </a:solidFill>
                  <a:latin typeface="Wingdings 2" panose="05020102010507070707" pitchFamily="18" charset="2"/>
                </a:rPr>
                <a:t>O</a:t>
              </a:r>
            </a:p>
          </p:txBody>
        </p:sp>
      </p:grpSp>
      <p:sp>
        <p:nvSpPr>
          <p:cNvPr id="18" name="Marcador de contenido 2">
            <a:extLst>
              <a:ext uri="{FF2B5EF4-FFF2-40B4-BE49-F238E27FC236}">
                <a16:creationId xmlns:a16="http://schemas.microsoft.com/office/drawing/2014/main" id="{631A2FD8-5815-4AFA-A0A3-621740E4A91E}"/>
              </a:ext>
            </a:extLst>
          </p:cNvPr>
          <p:cNvSpPr txBox="1">
            <a:spLocks/>
          </p:cNvSpPr>
          <p:nvPr/>
        </p:nvSpPr>
        <p:spPr>
          <a:xfrm>
            <a:off x="77260" y="4105744"/>
            <a:ext cx="6763614" cy="1815548"/>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lnSpc>
                <a:spcPct val="150000"/>
              </a:lnSpc>
              <a:buFont typeface="Wingdings 3" charset="2"/>
              <a:buNone/>
            </a:pPr>
            <a:r>
              <a:rPr lang="es-MX" sz="2800" dirty="0"/>
              <a:t>Si los datos son </a:t>
            </a:r>
            <a:r>
              <a:rPr lang="es-MX" sz="2600" dirty="0"/>
              <a:t>correspondientes</a:t>
            </a:r>
            <a:r>
              <a:rPr lang="es-MX" sz="2800" dirty="0"/>
              <a:t>, el paquete de datos será procesado y almacenado para que la aplicación del host la utilice.</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20" name="Marcador de número de diapositiva 19"/>
          <p:cNvSpPr>
            <a:spLocks noGrp="1"/>
          </p:cNvSpPr>
          <p:nvPr>
            <p:ph type="sldNum" sz="quarter" idx="12"/>
          </p:nvPr>
        </p:nvSpPr>
        <p:spPr/>
        <p:txBody>
          <a:bodyPr/>
          <a:lstStyle/>
          <a:p>
            <a:fld id="{FAD36588-C9B0-4B1A-AEA3-17EAEE6D33D0}" type="slidenum">
              <a:rPr lang="es-MX" smtClean="0"/>
              <a:t>12</a:t>
            </a:fld>
            <a:endParaRPr lang="es-MX"/>
          </a:p>
        </p:txBody>
      </p:sp>
    </p:spTree>
    <p:extLst>
      <p:ext uri="{BB962C8B-B14F-4D97-AF65-F5344CB8AC3E}">
        <p14:creationId xmlns:p14="http://schemas.microsoft.com/office/powerpoint/2010/main" val="8758458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1C5196F4-B240-4EB2-9BCF-952E1271E6F9}"/>
              </a:ext>
            </a:extLst>
          </p:cNvPr>
          <p:cNvSpPr txBox="1">
            <a:spLocks/>
          </p:cNvSpPr>
          <p:nvPr/>
        </p:nvSpPr>
        <p:spPr>
          <a:xfrm>
            <a:off x="129944" y="1753171"/>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Capa 3 de Red</a:t>
            </a:r>
            <a:endParaRPr lang="es-MX" sz="3200" b="1" dirty="0"/>
          </a:p>
        </p:txBody>
      </p:sp>
      <p:pic>
        <p:nvPicPr>
          <p:cNvPr id="4" name="Picture 2" descr="Resultado de imagen para modelo osi">
            <a:extLst>
              <a:ext uri="{FF2B5EF4-FFF2-40B4-BE49-F238E27FC236}">
                <a16:creationId xmlns:a16="http://schemas.microsoft.com/office/drawing/2014/main" id="{F3C94A3C-CF03-4BE9-97A3-EB53D37F28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5934" b="30631"/>
          <a:stretch/>
        </p:blipFill>
        <p:spPr bwMode="auto">
          <a:xfrm>
            <a:off x="4404147" y="1969817"/>
            <a:ext cx="3383705" cy="468515"/>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contenido 2">
            <a:extLst>
              <a:ext uri="{FF2B5EF4-FFF2-40B4-BE49-F238E27FC236}">
                <a16:creationId xmlns:a16="http://schemas.microsoft.com/office/drawing/2014/main" id="{0FC49B09-D743-4590-8691-E45ADF508397}"/>
              </a:ext>
            </a:extLst>
          </p:cNvPr>
          <p:cNvSpPr txBox="1">
            <a:spLocks/>
          </p:cNvSpPr>
          <p:nvPr/>
        </p:nvSpPr>
        <p:spPr>
          <a:xfrm>
            <a:off x="1701416" y="2565544"/>
            <a:ext cx="8915400"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La capa encargada del </a:t>
            </a:r>
            <a:r>
              <a:rPr lang="es-MX" sz="2400" i="1" dirty="0"/>
              <a:t>direccionamiento lógico </a:t>
            </a:r>
            <a:r>
              <a:rPr lang="es-MX" sz="2400" dirty="0"/>
              <a:t>es la </a:t>
            </a:r>
            <a:r>
              <a:rPr lang="es-MX" sz="2400" i="1" dirty="0"/>
              <a:t>capa de red </a:t>
            </a:r>
            <a:r>
              <a:rPr lang="es-MX" sz="2400" dirty="0"/>
              <a:t>o la capa número tres y este tipo de direccionamiento permite que una interfaz o puerto pueda contar con más de una dirección de capa de red, encargándose del movimiento de datos por las redes y permitiendo que el esquema de direccionamiento determine el destino de los datos conforme estos avanzan en su recorrido. </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13</a:t>
            </a:fld>
            <a:endParaRPr lang="es-MX"/>
          </a:p>
        </p:txBody>
      </p:sp>
    </p:spTree>
    <p:extLst>
      <p:ext uri="{BB962C8B-B14F-4D97-AF65-F5344CB8AC3E}">
        <p14:creationId xmlns:p14="http://schemas.microsoft.com/office/powerpoint/2010/main" val="15796033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AB8CD611-F8B6-4FD2-B222-7087DA5F44B2}"/>
              </a:ext>
            </a:extLst>
          </p:cNvPr>
          <p:cNvSpPr txBox="1">
            <a:spLocks/>
          </p:cNvSpPr>
          <p:nvPr/>
        </p:nvSpPr>
        <p:spPr>
          <a:xfrm>
            <a:off x="0" y="1612252"/>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Direccionamiento lógico</a:t>
            </a:r>
            <a:endParaRPr lang="es-MX" sz="3200" b="1" dirty="0"/>
          </a:p>
        </p:txBody>
      </p:sp>
      <p:sp>
        <p:nvSpPr>
          <p:cNvPr id="4" name="Marcador de contenido 2">
            <a:extLst>
              <a:ext uri="{FF2B5EF4-FFF2-40B4-BE49-F238E27FC236}">
                <a16:creationId xmlns:a16="http://schemas.microsoft.com/office/drawing/2014/main" id="{F4DEC1F4-584E-4E9A-9343-C6502E0945DE}"/>
              </a:ext>
            </a:extLst>
          </p:cNvPr>
          <p:cNvSpPr txBox="1">
            <a:spLocks/>
          </p:cNvSpPr>
          <p:nvPr/>
        </p:nvSpPr>
        <p:spPr>
          <a:xfrm>
            <a:off x="288463" y="2252697"/>
            <a:ext cx="11333266" cy="291547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lnSpc>
                <a:spcPct val="150000"/>
              </a:lnSpc>
              <a:buNone/>
            </a:pPr>
            <a:r>
              <a:rPr lang="es-MX" sz="2400" dirty="0"/>
              <a:t>La dirección lógica, complementaria a la dirección física, es la que conocemos como </a:t>
            </a:r>
            <a:r>
              <a:rPr lang="es-MX" sz="2400" i="1" dirty="0"/>
              <a:t>dirección IP </a:t>
            </a:r>
            <a:r>
              <a:rPr lang="es-MX" sz="2400" dirty="0"/>
              <a:t>y es con la que cuenta cada host. Esta determina la ubicación del host dentro de la red, es asignada por el administrador de la red y utilizada por los </a:t>
            </a:r>
            <a:r>
              <a:rPr lang="es-MX" sz="2400" dirty="0" err="1"/>
              <a:t>routers</a:t>
            </a:r>
            <a:r>
              <a:rPr lang="es-MX" sz="2400" dirty="0"/>
              <a:t> de la misma para desplazar los paquetes de datos.</a:t>
            </a:r>
          </a:p>
          <a:p>
            <a:pPr marL="0" indent="0" algn="just">
              <a:lnSpc>
                <a:spcPct val="150000"/>
              </a:lnSpc>
              <a:buFont typeface="Wingdings 3" charset="2"/>
              <a:buNone/>
            </a:pPr>
            <a:endParaRPr lang="es-MX" sz="2400" dirty="0"/>
          </a:p>
        </p:txBody>
      </p:sp>
      <p:pic>
        <p:nvPicPr>
          <p:cNvPr id="6" name="Picture 4" descr="Imagen relacionada">
            <a:extLst>
              <a:ext uri="{FF2B5EF4-FFF2-40B4-BE49-F238E27FC236}">
                <a16:creationId xmlns:a16="http://schemas.microsoft.com/office/drawing/2014/main" id="{AF924247-81AE-4A96-A295-89CBE45D38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6697" y="4540057"/>
            <a:ext cx="4195970" cy="2125958"/>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14</a:t>
            </a:fld>
            <a:endParaRPr lang="es-MX"/>
          </a:p>
        </p:txBody>
      </p:sp>
    </p:spTree>
    <p:extLst>
      <p:ext uri="{BB962C8B-B14F-4D97-AF65-F5344CB8AC3E}">
        <p14:creationId xmlns:p14="http://schemas.microsoft.com/office/powerpoint/2010/main" val="22832666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DFE068F7-CA34-473F-8C47-76D8A75D2F31}"/>
              </a:ext>
            </a:extLst>
          </p:cNvPr>
          <p:cNvSpPr txBox="1">
            <a:spLocks/>
          </p:cNvSpPr>
          <p:nvPr/>
        </p:nvSpPr>
        <p:spPr>
          <a:xfrm>
            <a:off x="0" y="172367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Asignación dirección IP</a:t>
            </a:r>
            <a:endParaRPr lang="es-MX" sz="3200" b="1" dirty="0"/>
          </a:p>
        </p:txBody>
      </p:sp>
      <p:sp>
        <p:nvSpPr>
          <p:cNvPr id="4" name="Marcador de contenido 2">
            <a:extLst>
              <a:ext uri="{FF2B5EF4-FFF2-40B4-BE49-F238E27FC236}">
                <a16:creationId xmlns:a16="http://schemas.microsoft.com/office/drawing/2014/main" id="{9350BC8E-F952-45A5-856A-98018F0B7166}"/>
              </a:ext>
            </a:extLst>
          </p:cNvPr>
          <p:cNvSpPr txBox="1">
            <a:spLocks/>
          </p:cNvSpPr>
          <p:nvPr/>
        </p:nvSpPr>
        <p:spPr>
          <a:xfrm>
            <a:off x="315407" y="2155635"/>
            <a:ext cx="8915400"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La dirección IP se asigna de 2 formas:</a:t>
            </a:r>
          </a:p>
          <a:p>
            <a:pPr algn="just">
              <a:lnSpc>
                <a:spcPct val="150000"/>
              </a:lnSpc>
            </a:pPr>
            <a:r>
              <a:rPr lang="es-MX" sz="2400" b="1" dirty="0"/>
              <a:t>Estática</a:t>
            </a:r>
            <a:r>
              <a:rPr lang="es-MX" sz="2400" dirty="0"/>
              <a:t>. De forma manual por el administrador de la red</a:t>
            </a:r>
            <a:r>
              <a:rPr lang="es-MX" sz="2400" dirty="0" smtClean="0"/>
              <a:t>.</a:t>
            </a:r>
          </a:p>
          <a:p>
            <a:pPr lvl="1"/>
            <a:r>
              <a:rPr lang="es-MX" dirty="0"/>
              <a:t>Direcciones permanentes</a:t>
            </a:r>
          </a:p>
          <a:p>
            <a:pPr lvl="1"/>
            <a:r>
              <a:rPr lang="es-MX" dirty="0"/>
              <a:t>IP Privada – Administrador</a:t>
            </a:r>
          </a:p>
          <a:p>
            <a:pPr lvl="1"/>
            <a:r>
              <a:rPr lang="es-MX" dirty="0"/>
              <a:t>IP Pública – ISP</a:t>
            </a:r>
          </a:p>
          <a:p>
            <a:pPr algn="just">
              <a:lnSpc>
                <a:spcPct val="150000"/>
              </a:lnSpc>
            </a:pPr>
            <a:r>
              <a:rPr lang="es-MX" sz="2400" b="1" dirty="0" smtClean="0"/>
              <a:t>Dinámica</a:t>
            </a:r>
            <a:r>
              <a:rPr lang="es-MX" sz="2400" dirty="0" smtClean="0"/>
              <a:t>. De forma automática por un Servidor de Protocolo de Configuración Dinámica del host o DHCP. Tiene un </a:t>
            </a:r>
            <a:r>
              <a:rPr lang="es-MX" sz="2400" dirty="0"/>
              <a:t>Pool </a:t>
            </a:r>
            <a:r>
              <a:rPr lang="es-MX" sz="2400" dirty="0"/>
              <a:t>de direcciones concesionadas</a:t>
            </a:r>
          </a:p>
          <a:p>
            <a:pPr algn="just">
              <a:lnSpc>
                <a:spcPct val="150000"/>
              </a:lnSpc>
            </a:pPr>
            <a:endParaRPr lang="es-MX" sz="2400" dirty="0" smtClean="0"/>
          </a:p>
          <a:p>
            <a:pPr algn="just">
              <a:lnSpc>
                <a:spcPct val="150000"/>
              </a:lnSpc>
            </a:pPr>
            <a:endParaRPr lang="es-MX" sz="2400" dirty="0" smtClean="0"/>
          </a:p>
          <a:p>
            <a:pPr marL="0" indent="0" algn="just">
              <a:lnSpc>
                <a:spcPct val="150000"/>
              </a:lnSpc>
              <a:buFont typeface="Arial" panose="020B0604020202020204" pitchFamily="34" charset="0"/>
              <a:buNone/>
            </a:pPr>
            <a:endParaRPr lang="es-MX" sz="2400" dirty="0"/>
          </a:p>
        </p:txBody>
      </p:sp>
      <p:pic>
        <p:nvPicPr>
          <p:cNvPr id="6" name="Picture 2" descr="Resultado de imagen para direccion ip">
            <a:extLst>
              <a:ext uri="{FF2B5EF4-FFF2-40B4-BE49-F238E27FC236}">
                <a16:creationId xmlns:a16="http://schemas.microsoft.com/office/drawing/2014/main" id="{B8FFF997-15D7-4F71-ACBB-9DFD0DB103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408" r="18174"/>
          <a:stretch/>
        </p:blipFill>
        <p:spPr bwMode="auto">
          <a:xfrm>
            <a:off x="8390977" y="1817786"/>
            <a:ext cx="3162785" cy="203565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15</a:t>
            </a:fld>
            <a:endParaRPr lang="es-MX"/>
          </a:p>
        </p:txBody>
      </p:sp>
    </p:spTree>
    <p:extLst>
      <p:ext uri="{BB962C8B-B14F-4D97-AF65-F5344CB8AC3E}">
        <p14:creationId xmlns:p14="http://schemas.microsoft.com/office/powerpoint/2010/main" val="34182217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3750FA8E-310E-4CB0-B94F-C9BCBF055C88}"/>
              </a:ext>
            </a:extLst>
          </p:cNvPr>
          <p:cNvSpPr txBox="1">
            <a:spLocks/>
          </p:cNvSpPr>
          <p:nvPr/>
        </p:nvSpPr>
        <p:spPr>
          <a:xfrm>
            <a:off x="159441" y="184260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Partes de la dirección IP</a:t>
            </a:r>
            <a:endParaRPr lang="es-MX" sz="3200" b="1" dirty="0"/>
          </a:p>
        </p:txBody>
      </p:sp>
      <p:sp>
        <p:nvSpPr>
          <p:cNvPr id="4" name="Marcador de contenido 2">
            <a:extLst>
              <a:ext uri="{FF2B5EF4-FFF2-40B4-BE49-F238E27FC236}">
                <a16:creationId xmlns:a16="http://schemas.microsoft.com/office/drawing/2014/main" id="{8C87AD26-5B21-485C-9B25-AB95D1865A61}"/>
              </a:ext>
            </a:extLst>
          </p:cNvPr>
          <p:cNvSpPr txBox="1">
            <a:spLocks/>
          </p:cNvSpPr>
          <p:nvPr/>
        </p:nvSpPr>
        <p:spPr>
          <a:xfrm>
            <a:off x="376954" y="2483050"/>
            <a:ext cx="11611361" cy="422746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La dirección IP se divide en dos partes para su mejor comprensión:</a:t>
            </a:r>
          </a:p>
          <a:p>
            <a:pPr algn="just">
              <a:lnSpc>
                <a:spcPct val="150000"/>
              </a:lnSpc>
            </a:pPr>
            <a:r>
              <a:rPr lang="es-MX" sz="2400" dirty="0"/>
              <a:t>La primera parte es la identidad de la red a la que pertenece.</a:t>
            </a:r>
          </a:p>
          <a:p>
            <a:pPr algn="just">
              <a:lnSpc>
                <a:spcPct val="150000"/>
              </a:lnSpc>
            </a:pPr>
            <a:r>
              <a:rPr lang="es-MX" sz="2400" dirty="0"/>
              <a:t>La segunda parte identifica individualmente al host. Evidentemente, esta parte debe ser irrepetible para evitar conflictos en la entrega</a:t>
            </a:r>
            <a:r>
              <a:rPr lang="es-MX" sz="2400" dirty="0" smtClean="0"/>
              <a:t>.</a:t>
            </a:r>
            <a:endParaRPr lang="es-MX" sz="2400" dirty="0"/>
          </a:p>
          <a:p>
            <a:pPr marL="0" indent="0" algn="just">
              <a:lnSpc>
                <a:spcPct val="150000"/>
              </a:lnSpc>
              <a:spcBef>
                <a:spcPts val="0"/>
              </a:spcBef>
              <a:buNone/>
            </a:pPr>
            <a:r>
              <a:rPr lang="es-MX" sz="2400" dirty="0"/>
              <a:t>Dirección IP: Internet </a:t>
            </a:r>
            <a:r>
              <a:rPr lang="es-MX" sz="2400" dirty="0" err="1"/>
              <a:t>Protocol</a:t>
            </a:r>
            <a:r>
              <a:rPr lang="es-MX" sz="2400" dirty="0"/>
              <a:t>. Es una etiqueta numérica </a:t>
            </a:r>
            <a:r>
              <a:rPr lang="es-MX" sz="2400" dirty="0" smtClean="0"/>
              <a:t>que </a:t>
            </a:r>
            <a:r>
              <a:rPr lang="es-MX" sz="2400" dirty="0"/>
              <a:t>identifica, de manera lógica a un dispositivo dentro de una red, o a una red dentro de Internet</a:t>
            </a:r>
            <a:r>
              <a:rPr lang="es-MX" sz="2400" dirty="0" smtClean="0"/>
              <a:t>.</a:t>
            </a:r>
            <a:endParaRPr lang="es-MX" sz="24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16</a:t>
            </a:fld>
            <a:endParaRPr lang="es-MX"/>
          </a:p>
        </p:txBody>
      </p:sp>
    </p:spTree>
    <p:extLst>
      <p:ext uri="{BB962C8B-B14F-4D97-AF65-F5344CB8AC3E}">
        <p14:creationId xmlns:p14="http://schemas.microsoft.com/office/powerpoint/2010/main" val="21361016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AB4BF0B-8FBA-4DF9-96F6-C73C2484D6BB}"/>
              </a:ext>
            </a:extLst>
          </p:cNvPr>
          <p:cNvSpPr txBox="1">
            <a:spLocks/>
          </p:cNvSpPr>
          <p:nvPr/>
        </p:nvSpPr>
        <p:spPr>
          <a:xfrm>
            <a:off x="44244" y="1679430"/>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Direccionamiento </a:t>
            </a:r>
            <a:r>
              <a:rPr lang="es-MX" sz="3200" b="1" dirty="0" smtClean="0"/>
              <a:t>lógico IPv4</a:t>
            </a:r>
            <a:endParaRPr lang="es-MX" sz="3200" b="1" dirty="0"/>
          </a:p>
        </p:txBody>
      </p:sp>
      <p:pic>
        <p:nvPicPr>
          <p:cNvPr id="4" name="Picture 2" descr="Resultado de imagen para direccion ip">
            <a:extLst>
              <a:ext uri="{FF2B5EF4-FFF2-40B4-BE49-F238E27FC236}">
                <a16:creationId xmlns:a16="http://schemas.microsoft.com/office/drawing/2014/main" id="{B55BE116-3ADF-46D5-ABF2-D6B5D1A343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6025" y="2568197"/>
            <a:ext cx="6984771" cy="3167269"/>
          </a:xfrm>
          <a:prstGeom prst="rect">
            <a:avLst/>
          </a:prstGeom>
          <a:noFill/>
          <a:effectLst>
            <a:glow rad="2286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FAD36588-C9B0-4B1A-AEA3-17EAEE6D33D0}" type="slidenum">
              <a:rPr lang="es-MX" smtClean="0"/>
              <a:t>17</a:t>
            </a:fld>
            <a:endParaRPr lang="es-MX"/>
          </a:p>
        </p:txBody>
      </p:sp>
    </p:spTree>
    <p:extLst>
      <p:ext uri="{BB962C8B-B14F-4D97-AF65-F5344CB8AC3E}">
        <p14:creationId xmlns:p14="http://schemas.microsoft.com/office/powerpoint/2010/main" val="42738289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6967" y="2482224"/>
            <a:ext cx="5738066" cy="4117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838200" y="1223252"/>
            <a:ext cx="10515600" cy="1325563"/>
          </a:xfrm>
        </p:spPr>
        <p:txBody>
          <a:bodyPr/>
          <a:lstStyle/>
          <a:p>
            <a:r>
              <a:rPr lang="es-MX" dirty="0" smtClean="0"/>
              <a:t>Versiones de IP</a:t>
            </a:r>
            <a:endParaRPr lang="es-MX" dirty="0"/>
          </a:p>
        </p:txBody>
      </p:sp>
      <p:sp>
        <p:nvSpPr>
          <p:cNvPr id="3" name="2 Marcador de contenido"/>
          <p:cNvSpPr>
            <a:spLocks noGrp="1"/>
          </p:cNvSpPr>
          <p:nvPr>
            <p:ph idx="1"/>
          </p:nvPr>
        </p:nvSpPr>
        <p:spPr>
          <a:xfrm>
            <a:off x="838200" y="2308956"/>
            <a:ext cx="10515600" cy="4351338"/>
          </a:xfrm>
        </p:spPr>
        <p:txBody>
          <a:bodyPr/>
          <a:lstStyle/>
          <a:p>
            <a:r>
              <a:rPr lang="es-MX" dirty="0" smtClean="0"/>
              <a:t>IPv4: 32 bits                        IPv6:128 bits</a:t>
            </a:r>
          </a:p>
          <a:p>
            <a:endParaRPr lang="es-MX" dirty="0"/>
          </a:p>
        </p:txBody>
      </p:sp>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4" name="Marcador de pie de página 3"/>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18</a:t>
            </a:fld>
            <a:endParaRPr lang="es-MX"/>
          </a:p>
        </p:txBody>
      </p:sp>
    </p:spTree>
    <p:extLst>
      <p:ext uri="{BB962C8B-B14F-4D97-AF65-F5344CB8AC3E}">
        <p14:creationId xmlns:p14="http://schemas.microsoft.com/office/powerpoint/2010/main" val="12559696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802040"/>
            <a:ext cx="10515600" cy="1325563"/>
          </a:xfrm>
        </p:spPr>
        <p:txBody>
          <a:bodyPr/>
          <a:lstStyle/>
          <a:p>
            <a:r>
              <a:rPr lang="es-MX" dirty="0" smtClean="0"/>
              <a:t>Direcciones lógicas IPv4</a:t>
            </a:r>
            <a:endParaRPr lang="es-MX" dirty="0"/>
          </a:p>
        </p:txBody>
      </p:sp>
      <p:pic>
        <p:nvPicPr>
          <p:cNvPr id="5" name="4 Marcador de contenido"/>
          <p:cNvPicPr>
            <a:picLocks noGrp="1"/>
          </p:cNvPicPr>
          <p:nvPr>
            <p:ph idx="1"/>
          </p:nvPr>
        </p:nvPicPr>
        <p:blipFill rotWithShape="1">
          <a:blip r:embed="rId2"/>
          <a:srcRect l="48576" t="44022" r="17965" b="45803"/>
          <a:stretch/>
        </p:blipFill>
        <p:spPr bwMode="auto">
          <a:xfrm>
            <a:off x="2999656" y="2849691"/>
            <a:ext cx="7128792" cy="1368152"/>
          </a:xfrm>
          <a:prstGeom prst="rect">
            <a:avLst/>
          </a:prstGeom>
          <a:ln>
            <a:noFill/>
          </a:ln>
          <a:extLst>
            <a:ext uri="{53640926-AAD7-44D8-BBD7-CCE9431645EC}">
              <a14:shadowObscured xmlns:a14="http://schemas.microsoft.com/office/drawing/2010/main"/>
            </a:ext>
          </a:extLst>
        </p:spPr>
      </p:pic>
      <p:sp>
        <p:nvSpPr>
          <p:cNvPr id="6" name="5 Rectángulo"/>
          <p:cNvSpPr/>
          <p:nvPr/>
        </p:nvSpPr>
        <p:spPr>
          <a:xfrm>
            <a:off x="2711624" y="4462222"/>
            <a:ext cx="7632848" cy="2062103"/>
          </a:xfrm>
          <a:prstGeom prst="rect">
            <a:avLst/>
          </a:prstGeom>
        </p:spPr>
        <p:txBody>
          <a:bodyPr wrap="square">
            <a:spAutoFit/>
          </a:bodyPr>
          <a:lstStyle/>
          <a:p>
            <a:pPr marL="285750" indent="-285750">
              <a:buFont typeface="Arial" pitchFamily="34" charset="0"/>
              <a:buChar char="•"/>
            </a:pPr>
            <a:r>
              <a:rPr lang="es-MX" sz="3200" dirty="0"/>
              <a:t>Expresada </a:t>
            </a:r>
            <a:r>
              <a:rPr lang="es-MX" sz="3200" dirty="0"/>
              <a:t>en </a:t>
            </a:r>
            <a:r>
              <a:rPr lang="es-MX" sz="3200" dirty="0"/>
              <a:t>lenguaje </a:t>
            </a:r>
            <a:r>
              <a:rPr lang="es-MX" sz="3200" dirty="0"/>
              <a:t>decimal </a:t>
            </a:r>
            <a:r>
              <a:rPr lang="es-MX" sz="3200" dirty="0"/>
              <a:t>(humanos)</a:t>
            </a:r>
          </a:p>
          <a:p>
            <a:pPr marL="285750" indent="-285750">
              <a:buFont typeface="Arial" pitchFamily="34" charset="0"/>
              <a:buChar char="•"/>
            </a:pPr>
            <a:r>
              <a:rPr lang="es-MX" sz="3200" dirty="0"/>
              <a:t>Convertida a lenguaje binario (dispositivos) </a:t>
            </a:r>
          </a:p>
          <a:p>
            <a:pPr marL="285750" indent="-285750">
              <a:buFont typeface="Arial" pitchFamily="34" charset="0"/>
              <a:buChar char="•"/>
            </a:pPr>
            <a:r>
              <a:rPr lang="es-MX" sz="3200" dirty="0"/>
              <a:t>32 bits – 4 bytes – 4 octetos</a:t>
            </a:r>
          </a:p>
          <a:p>
            <a:pPr marL="285750" indent="-285750">
              <a:buFont typeface="Arial" pitchFamily="34" charset="0"/>
              <a:buChar char="•"/>
            </a:pPr>
            <a:endParaRPr lang="es-MX" sz="3200" dirty="0"/>
          </a:p>
        </p:txBody>
      </p:sp>
      <p:pic>
        <p:nvPicPr>
          <p:cNvPr id="7" name="Imagen 6"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Marcador de pie de página 2"/>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FAD36588-C9B0-4B1A-AEA3-17EAEE6D33D0}" type="slidenum">
              <a:rPr lang="es-MX" smtClean="0"/>
              <a:t>19</a:t>
            </a:fld>
            <a:endParaRPr lang="es-MX"/>
          </a:p>
        </p:txBody>
      </p:sp>
    </p:spTree>
    <p:extLst>
      <p:ext uri="{BB962C8B-B14F-4D97-AF65-F5344CB8AC3E}">
        <p14:creationId xmlns:p14="http://schemas.microsoft.com/office/powerpoint/2010/main" val="248312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200" fill="hold">
                                          <p:stCondLst>
                                            <p:cond delay="0"/>
                                          </p:stCondLst>
                                        </p:cTn>
                                        <p:tgtEl>
                                          <p:spTgt spid="5"/>
                                        </p:tgtEl>
                                        <p:attrNameLst>
                                          <p:attrName>r</p:attrName>
                                        </p:attrNameLst>
                                      </p:cBhvr>
                                    </p:animRot>
                                    <p:animRot by="-240000">
                                      <p:cBhvr>
                                        <p:cTn id="7" dur="400" fill="hold">
                                          <p:stCondLst>
                                            <p:cond delay="400"/>
                                          </p:stCondLst>
                                        </p:cTn>
                                        <p:tgtEl>
                                          <p:spTgt spid="5"/>
                                        </p:tgtEl>
                                        <p:attrNameLst>
                                          <p:attrName>r</p:attrName>
                                        </p:attrNameLst>
                                      </p:cBhvr>
                                    </p:animRot>
                                    <p:animRot by="240000">
                                      <p:cBhvr>
                                        <p:cTn id="8" dur="400" fill="hold">
                                          <p:stCondLst>
                                            <p:cond delay="800"/>
                                          </p:stCondLst>
                                        </p:cTn>
                                        <p:tgtEl>
                                          <p:spTgt spid="5"/>
                                        </p:tgtEl>
                                        <p:attrNameLst>
                                          <p:attrName>r</p:attrName>
                                        </p:attrNameLst>
                                      </p:cBhvr>
                                    </p:animRot>
                                    <p:animRot by="-240000">
                                      <p:cBhvr>
                                        <p:cTn id="9" dur="400" fill="hold">
                                          <p:stCondLst>
                                            <p:cond delay="1200"/>
                                          </p:stCondLst>
                                        </p:cTn>
                                        <p:tgtEl>
                                          <p:spTgt spid="5"/>
                                        </p:tgtEl>
                                        <p:attrNameLst>
                                          <p:attrName>r</p:attrName>
                                        </p:attrNameLst>
                                      </p:cBhvr>
                                    </p:animRot>
                                    <p:animRot by="120000">
                                      <p:cBhvr>
                                        <p:cTn id="10" dur="400" fill="hold">
                                          <p:stCondLst>
                                            <p:cond delay="1600"/>
                                          </p:stCondLst>
                                        </p:cTn>
                                        <p:tgtEl>
                                          <p:spTgt spid="5"/>
                                        </p:tgtEl>
                                        <p:attrNameLst>
                                          <p:attrName>r</p:attrName>
                                        </p:attrNameLst>
                                      </p:cBhvr>
                                    </p:animRot>
                                  </p:childTnLst>
                                </p:cTn>
                              </p:par>
                            </p:childTnLst>
                          </p:cTn>
                        </p:par>
                        <p:par>
                          <p:cTn id="11" fill="hold">
                            <p:stCondLst>
                              <p:cond delay="2000"/>
                            </p:stCondLst>
                            <p:childTnLst>
                              <p:par>
                                <p:cTn id="12" presetID="47"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3000"/>
                                        <p:tgtEl>
                                          <p:spTgt spid="6">
                                            <p:txEl>
                                              <p:pRg st="0" end="0"/>
                                            </p:txEl>
                                          </p:spTgt>
                                        </p:tgtEl>
                                      </p:cBhvr>
                                    </p:animEffect>
                                    <p:anim calcmode="lin" valueType="num">
                                      <p:cBhvr>
                                        <p:cTn id="15"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3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5000"/>
                            </p:stCondLst>
                            <p:childTnLst>
                              <p:par>
                                <p:cTn id="18" presetID="47" presetClass="entr" presetSubtype="0"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fade">
                                      <p:cBhvr>
                                        <p:cTn id="20" dur="3000"/>
                                        <p:tgtEl>
                                          <p:spTgt spid="6">
                                            <p:txEl>
                                              <p:pRg st="1" end="1"/>
                                            </p:txEl>
                                          </p:spTgt>
                                        </p:tgtEl>
                                      </p:cBhvr>
                                    </p:animEffect>
                                    <p:anim calcmode="lin" valueType="num">
                                      <p:cBhvr>
                                        <p:cTn id="21" dur="3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2" dur="3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8000"/>
                            </p:stCondLst>
                            <p:childTnLst>
                              <p:par>
                                <p:cTn id="24" presetID="47" presetClass="entr" presetSubtype="0" fill="hold" grpId="0"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3000"/>
                                        <p:tgtEl>
                                          <p:spTgt spid="6">
                                            <p:txEl>
                                              <p:pRg st="2" end="2"/>
                                            </p:txEl>
                                          </p:spTgt>
                                        </p:tgtEl>
                                      </p:cBhvr>
                                    </p:animEffect>
                                    <p:anim calcmode="lin" valueType="num">
                                      <p:cBhvr>
                                        <p:cTn id="27" dur="3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8" dur="3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319828" y="1706820"/>
            <a:ext cx="11190854" cy="4093428"/>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presente material tiene como </a:t>
            </a:r>
            <a:r>
              <a:rPr lang="es-MX" sz="2000" dirty="0" smtClean="0">
                <a:latin typeface="Arial" panose="020B0604020202020204" pitchFamily="34" charset="0"/>
                <a:cs typeface="Arial" panose="020B0604020202020204" pitchFamily="34" charset="0"/>
              </a:rPr>
              <a:t>finalidad, explicar el direccionamiento de las redes actuales (convergentes).</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abordan </a:t>
            </a:r>
            <a:r>
              <a:rPr lang="es-MX" sz="2000" dirty="0">
                <a:latin typeface="Arial" panose="020B0604020202020204" pitchFamily="34" charset="0"/>
                <a:cs typeface="Arial" panose="020B0604020202020204" pitchFamily="34" charset="0"/>
              </a:rPr>
              <a:t>os principales elementos de </a:t>
            </a:r>
            <a:r>
              <a:rPr lang="es-MX" sz="2000" dirty="0" smtClean="0">
                <a:latin typeface="Arial" panose="020B0604020202020204" pitchFamily="34" charset="0"/>
                <a:cs typeface="Arial" panose="020B0604020202020204" pitchFamily="34" charset="0"/>
              </a:rPr>
              <a:t>la arquitectura </a:t>
            </a:r>
            <a:r>
              <a:rPr lang="es-MX" sz="2000" dirty="0">
                <a:latin typeface="Arial" panose="020B0604020202020204" pitchFamily="34" charset="0"/>
                <a:cs typeface="Arial" panose="020B0604020202020204" pitchFamily="34" charset="0"/>
              </a:rPr>
              <a:t>e interconectividad en </a:t>
            </a:r>
            <a:r>
              <a:rPr lang="es-MX" sz="2000" dirty="0" smtClean="0">
                <a:latin typeface="Arial" panose="020B0604020202020204" pitchFamily="34" charset="0"/>
                <a:cs typeface="Arial" panose="020B0604020202020204" pitchFamily="34" charset="0"/>
              </a:rPr>
              <a:t>redes de </a:t>
            </a:r>
            <a:r>
              <a:rPr lang="es-MX" sz="2000" dirty="0">
                <a:latin typeface="Arial" panose="020B0604020202020204" pitchFamily="34" charset="0"/>
                <a:cs typeface="Arial" panose="020B0604020202020204" pitchFamily="34" charset="0"/>
              </a:rPr>
              <a:t>área local y los estándares </a:t>
            </a:r>
            <a:r>
              <a:rPr lang="es-MX" sz="2000" dirty="0" smtClean="0">
                <a:latin typeface="Arial" panose="020B0604020202020204" pitchFamily="34" charset="0"/>
                <a:cs typeface="Arial" panose="020B0604020202020204" pitchFamily="34" charset="0"/>
              </a:rPr>
              <a:t>más importantes </a:t>
            </a:r>
            <a:r>
              <a:rPr lang="es-MX" sz="2000" dirty="0">
                <a:latin typeface="Arial" panose="020B0604020202020204" pitchFamily="34" charset="0"/>
                <a:cs typeface="Arial" panose="020B0604020202020204" pitchFamily="34" charset="0"/>
              </a:rPr>
              <a:t>que se aplican para </a:t>
            </a:r>
            <a:r>
              <a:rPr lang="es-MX" sz="2000" dirty="0" smtClean="0">
                <a:latin typeface="Arial" panose="020B0604020202020204" pitchFamily="34" charset="0"/>
                <a:cs typeface="Arial" panose="020B0604020202020204" pitchFamily="34" charset="0"/>
              </a:rPr>
              <a:t>la implementación </a:t>
            </a:r>
            <a:r>
              <a:rPr lang="es-MX" sz="2000" dirty="0">
                <a:latin typeface="Arial" panose="020B0604020202020204" pitchFamily="34" charset="0"/>
                <a:cs typeface="Arial" panose="020B0604020202020204" pitchFamily="34" charset="0"/>
              </a:rPr>
              <a:t>y </a:t>
            </a:r>
            <a:r>
              <a:rPr lang="es-MX" sz="2000" dirty="0" smtClean="0">
                <a:latin typeface="Arial" panose="020B0604020202020204" pitchFamily="34" charset="0"/>
                <a:cs typeface="Arial" panose="020B0604020202020204" pitchFamily="34" charset="0"/>
              </a:rPr>
              <a:t>su interconectividad. Para lograr lo anterior, es necesario conocer a detalle las direcciones que los dispositivos de red necesitan para llevar a cabo la función de transmisión de datos de un origen al destino.</a:t>
            </a:r>
          </a:p>
          <a:p>
            <a:pPr algn="just"/>
            <a:endParaRPr lang="es-MX" sz="2000" dirty="0" smtClean="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Comprenderemos el funcionamiento de las direcciones físicas (MAC) y lógicas (IP) de las redes actuales.</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Este material presenta las diferentes clasificaciones de las redes. Se recomienda que junto con el docente, los estudiantes consulten las fuentes de información.</a:t>
            </a: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15220"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0" y="329666"/>
              <a:ext cx="2991817"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52365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292588"/>
            <a:ext cx="10515600" cy="1325563"/>
          </a:xfrm>
        </p:spPr>
        <p:txBody>
          <a:bodyPr/>
          <a:lstStyle/>
          <a:p>
            <a:r>
              <a:rPr lang="es-MX" dirty="0" smtClean="0"/>
              <a:t>Tipos de direcciones IP</a:t>
            </a:r>
            <a:endParaRPr lang="es-MX" dirty="0"/>
          </a:p>
        </p:txBody>
      </p:sp>
      <p:pic>
        <p:nvPicPr>
          <p:cNvPr id="4" name="3 Marcador de contenido"/>
          <p:cNvPicPr>
            <a:picLocks noGrp="1"/>
          </p:cNvPicPr>
          <p:nvPr>
            <p:ph idx="1"/>
          </p:nvPr>
        </p:nvPicPr>
        <p:blipFill rotWithShape="1">
          <a:blip r:embed="rId2"/>
          <a:srcRect l="40592" t="21739" r="7265" b="19837"/>
          <a:stretch/>
        </p:blipFill>
        <p:spPr bwMode="auto">
          <a:xfrm>
            <a:off x="3129960" y="2246812"/>
            <a:ext cx="5987914" cy="4245064"/>
          </a:xfrm>
          <a:prstGeom prst="rect">
            <a:avLst/>
          </a:prstGeom>
          <a:ln>
            <a:noFill/>
          </a:ln>
          <a:extLst>
            <a:ext uri="{53640926-AAD7-44D8-BBD7-CCE9431645EC}">
              <a14:shadowObscured xmlns:a14="http://schemas.microsoft.com/office/drawing/2010/main"/>
            </a:ext>
          </a:extLst>
        </p:spPr>
      </p:pic>
      <p:pic>
        <p:nvPicPr>
          <p:cNvPr id="6" name="Imagen 5"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21600"/>
            <a:ext cx="12191999" cy="1877268"/>
          </a:xfrm>
          <a:prstGeom prst="rect">
            <a:avLst/>
          </a:prstGeom>
        </p:spPr>
      </p:pic>
      <p:sp>
        <p:nvSpPr>
          <p:cNvPr id="3" name="Marcador de pie de página 2"/>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FAD36588-C9B0-4B1A-AEA3-17EAEE6D33D0}" type="slidenum">
              <a:rPr lang="es-MX" smtClean="0"/>
              <a:t>20</a:t>
            </a:fld>
            <a:endParaRPr lang="es-MX"/>
          </a:p>
        </p:txBody>
      </p:sp>
    </p:spTree>
    <p:extLst>
      <p:ext uri="{BB962C8B-B14F-4D97-AF65-F5344CB8AC3E}">
        <p14:creationId xmlns:p14="http://schemas.microsoft.com/office/powerpoint/2010/main" val="624256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3D8E5694-2A9F-4C53-8871-13AA61233BE0}"/>
              </a:ext>
            </a:extLst>
          </p:cNvPr>
          <p:cNvSpPr txBox="1">
            <a:spLocks/>
          </p:cNvSpPr>
          <p:nvPr/>
        </p:nvSpPr>
        <p:spPr>
          <a:xfrm>
            <a:off x="115196" y="1753171"/>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Máscara de red</a:t>
            </a:r>
            <a:endParaRPr lang="es-MX" sz="3200" b="1" dirty="0"/>
          </a:p>
        </p:txBody>
      </p:sp>
      <p:sp>
        <p:nvSpPr>
          <p:cNvPr id="4" name="Marcador de contenido 2">
            <a:extLst>
              <a:ext uri="{FF2B5EF4-FFF2-40B4-BE49-F238E27FC236}">
                <a16:creationId xmlns:a16="http://schemas.microsoft.com/office/drawing/2014/main" id="{F362B1A7-663E-466D-B48F-53D6B7376C3C}"/>
              </a:ext>
            </a:extLst>
          </p:cNvPr>
          <p:cNvSpPr txBox="1">
            <a:spLocks/>
          </p:cNvSpPr>
          <p:nvPr/>
        </p:nvSpPr>
        <p:spPr>
          <a:xfrm>
            <a:off x="414619" y="2492294"/>
            <a:ext cx="11362762" cy="4452730"/>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es-MX" sz="2400" dirty="0"/>
              <a:t>La dirección IP asignada ayudará al administrador a especificar un plan de direccionamiento.</a:t>
            </a:r>
          </a:p>
          <a:p>
            <a:pPr marL="0" indent="0" algn="just">
              <a:lnSpc>
                <a:spcPct val="100000"/>
              </a:lnSpc>
              <a:buFont typeface="Arial" panose="020B0604020202020204" pitchFamily="34" charset="0"/>
              <a:buNone/>
            </a:pPr>
            <a:r>
              <a:rPr lang="es-MX" sz="2400" dirty="0"/>
              <a:t>Pero además de la dirección IP se utiliza una </a:t>
            </a:r>
            <a:r>
              <a:rPr lang="es-MX" sz="2400" i="1" dirty="0"/>
              <a:t>máscara de red </a:t>
            </a:r>
            <a:r>
              <a:rPr lang="es-MX" sz="2400" dirty="0"/>
              <a:t>secundaria que le indica al host qué direcciones IP se encuentran en su red.</a:t>
            </a:r>
          </a:p>
          <a:p>
            <a:pPr marL="0" indent="0" algn="just">
              <a:lnSpc>
                <a:spcPct val="100000"/>
              </a:lnSpc>
              <a:buFont typeface="Arial" panose="020B0604020202020204" pitchFamily="34" charset="0"/>
              <a:buNone/>
            </a:pPr>
            <a:r>
              <a:rPr lang="es-MX" sz="2400" dirty="0"/>
              <a:t>Cuando la dirección IP se encuentra en forma binaria, los bits pertenecientes al número de red son interpretados como “1” y los bits no referentes como “0” en la máscara.</a:t>
            </a:r>
          </a:p>
          <a:p>
            <a:pPr marL="0" indent="0" algn="just">
              <a:lnSpc>
                <a:spcPct val="100000"/>
              </a:lnSpc>
              <a:buFont typeface="Arial" panose="020B0604020202020204" pitchFamily="34" charset="0"/>
              <a:buNone/>
            </a:pPr>
            <a:r>
              <a:rPr lang="es-MX" sz="2400" dirty="0"/>
              <a:t>De esta forma un byte con un número binario 1111 1111 tendrá un valor decimal de 255 y ya que las direcciones IP contienen 4 bytes, la máscara podría ser:</a:t>
            </a:r>
          </a:p>
          <a:p>
            <a:pPr algn="just">
              <a:lnSpc>
                <a:spcPct val="100000"/>
              </a:lnSpc>
            </a:pPr>
            <a:r>
              <a:rPr lang="es-MX" sz="2400" dirty="0"/>
              <a:t>255.0.0.0</a:t>
            </a:r>
          </a:p>
          <a:p>
            <a:pPr algn="just">
              <a:lnSpc>
                <a:spcPct val="100000"/>
              </a:lnSpc>
              <a:spcBef>
                <a:spcPts val="0"/>
              </a:spcBef>
            </a:pPr>
            <a:r>
              <a:rPr lang="es-MX" sz="2400" dirty="0"/>
              <a:t>255.255.0.0</a:t>
            </a:r>
          </a:p>
          <a:p>
            <a:pPr algn="just">
              <a:lnSpc>
                <a:spcPct val="100000"/>
              </a:lnSpc>
              <a:spcBef>
                <a:spcPts val="0"/>
              </a:spcBef>
            </a:pPr>
            <a:r>
              <a:rPr lang="es-MX" sz="2400" dirty="0"/>
              <a:t>255.255.255.0</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21</a:t>
            </a:fld>
            <a:endParaRPr lang="es-MX"/>
          </a:p>
        </p:txBody>
      </p:sp>
    </p:spTree>
    <p:extLst>
      <p:ext uri="{BB962C8B-B14F-4D97-AF65-F5344CB8AC3E}">
        <p14:creationId xmlns:p14="http://schemas.microsoft.com/office/powerpoint/2010/main" val="40822418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8C28AE45-81CE-42F4-9CB5-81913E2018D5}"/>
              </a:ext>
            </a:extLst>
          </p:cNvPr>
          <p:cNvSpPr txBox="1">
            <a:spLocks/>
          </p:cNvSpPr>
          <p:nvPr/>
        </p:nvSpPr>
        <p:spPr>
          <a:xfrm>
            <a:off x="129944" y="1641749"/>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ID de red y de host</a:t>
            </a:r>
            <a:endParaRPr lang="es-MX" sz="3200" b="1" dirty="0"/>
          </a:p>
        </p:txBody>
      </p:sp>
      <p:sp>
        <p:nvSpPr>
          <p:cNvPr id="4" name="Marcador de contenido 2">
            <a:extLst>
              <a:ext uri="{FF2B5EF4-FFF2-40B4-BE49-F238E27FC236}">
                <a16:creationId xmlns:a16="http://schemas.microsoft.com/office/drawing/2014/main" id="{036269CB-D440-4CEB-ACFF-E61C383C9DB5}"/>
              </a:ext>
            </a:extLst>
          </p:cNvPr>
          <p:cNvSpPr txBox="1">
            <a:spLocks/>
          </p:cNvSpPr>
          <p:nvPr/>
        </p:nvSpPr>
        <p:spPr>
          <a:xfrm>
            <a:off x="421993" y="2089203"/>
            <a:ext cx="11348013"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200" dirty="0"/>
              <a:t>Los host que están conectados a una red únicamente pueden establecer comunicación con aquellos host cuya dirección cuenta con la misma identificación de red (ID), a pesar de estar conectados físicamente a la misma estructura. Esto solo cambia cuando existe un dispositivo que ayude en la conexión de las redes.</a:t>
            </a:r>
          </a:p>
          <a:p>
            <a:pPr marL="0" indent="0" algn="just">
              <a:lnSpc>
                <a:spcPct val="150000"/>
              </a:lnSpc>
              <a:buFont typeface="Arial" panose="020B0604020202020204" pitchFamily="34" charset="0"/>
              <a:buNone/>
            </a:pPr>
            <a:r>
              <a:rPr lang="es-MX" sz="2200" dirty="0"/>
              <a:t>El </a:t>
            </a:r>
            <a:r>
              <a:rPr lang="es-MX" sz="2200" i="1" dirty="0"/>
              <a:t>ID de red </a:t>
            </a:r>
            <a:r>
              <a:rPr lang="es-MX" sz="2200" dirty="0"/>
              <a:t>le permite al </a:t>
            </a:r>
            <a:r>
              <a:rPr lang="es-MX" sz="2200" dirty="0" err="1"/>
              <a:t>router</a:t>
            </a:r>
            <a:r>
              <a:rPr lang="es-MX" sz="2200" dirty="0"/>
              <a:t> ubicar el segmento de la red en la que deberá colocar al paquete de datos enviado.</a:t>
            </a:r>
          </a:p>
          <a:p>
            <a:pPr marL="0" indent="0" algn="just">
              <a:lnSpc>
                <a:spcPct val="150000"/>
              </a:lnSpc>
              <a:buFont typeface="Arial" panose="020B0604020202020204" pitchFamily="34" charset="0"/>
              <a:buNone/>
            </a:pPr>
            <a:r>
              <a:rPr lang="es-MX" sz="2200" dirty="0"/>
              <a:t>El </a:t>
            </a:r>
            <a:r>
              <a:rPr lang="es-MX" sz="2200" i="1" dirty="0"/>
              <a:t>ID del host </a:t>
            </a:r>
            <a:r>
              <a:rPr lang="es-MX" sz="2200" dirty="0"/>
              <a:t>que realiza el envío permite que el </a:t>
            </a:r>
            <a:r>
              <a:rPr lang="es-MX" sz="2200" dirty="0" err="1"/>
              <a:t>router</a:t>
            </a:r>
            <a:r>
              <a:rPr lang="es-MX" sz="2200" dirty="0"/>
              <a:t> encapsule el paquete de la capa 2 (enlace de datos) hacia el host de la red al que va dirigido específicamente.</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22</a:t>
            </a:fld>
            <a:endParaRPr lang="es-MX"/>
          </a:p>
        </p:txBody>
      </p:sp>
    </p:spTree>
    <p:extLst>
      <p:ext uri="{BB962C8B-B14F-4D97-AF65-F5344CB8AC3E}">
        <p14:creationId xmlns:p14="http://schemas.microsoft.com/office/powerpoint/2010/main" val="39236763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673D7045-6FE4-4A95-B471-B4E1E1574D68}"/>
              </a:ext>
            </a:extLst>
          </p:cNvPr>
          <p:cNvSpPr txBox="1">
            <a:spLocks/>
          </p:cNvSpPr>
          <p:nvPr/>
        </p:nvSpPr>
        <p:spPr>
          <a:xfrm>
            <a:off x="0" y="1627000"/>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Puerta de enlace o Router</a:t>
            </a:r>
            <a:endParaRPr lang="es-MX" sz="3200" b="1" dirty="0"/>
          </a:p>
        </p:txBody>
      </p:sp>
      <p:sp>
        <p:nvSpPr>
          <p:cNvPr id="4" name="Marcador de contenido 2">
            <a:extLst>
              <a:ext uri="{FF2B5EF4-FFF2-40B4-BE49-F238E27FC236}">
                <a16:creationId xmlns:a16="http://schemas.microsoft.com/office/drawing/2014/main" id="{90CEDE83-0ADA-4A6E-95C8-C9FA9C7BE1CE}"/>
              </a:ext>
            </a:extLst>
          </p:cNvPr>
          <p:cNvSpPr txBox="1">
            <a:spLocks/>
          </p:cNvSpPr>
          <p:nvPr/>
        </p:nvSpPr>
        <p:spPr>
          <a:xfrm>
            <a:off x="258966" y="2315589"/>
            <a:ext cx="5149057"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Para que el paquete de datos pueda pasar de una red lógica a otra es necesario usar una </a:t>
            </a:r>
            <a:r>
              <a:rPr lang="es-MX" sz="2400" i="1" dirty="0"/>
              <a:t>puerta de enlace </a:t>
            </a:r>
            <a:r>
              <a:rPr lang="es-MX" sz="2400" dirty="0"/>
              <a:t>o </a:t>
            </a:r>
            <a:r>
              <a:rPr lang="es-MX" sz="2400" i="1" dirty="0" err="1"/>
              <a:t>router</a:t>
            </a:r>
            <a:r>
              <a:rPr lang="es-MX" sz="2400" dirty="0"/>
              <a:t>, aquella por la que el paquete de datos habrá de salir a su recorrido en la red y debe estar especificada en cada uno de los equipos de la subred ya que sin ella no hay salida de datos.</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6989" y="2010968"/>
            <a:ext cx="6444692" cy="420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FAD36588-C9B0-4B1A-AEA3-17EAEE6D33D0}" type="slidenum">
              <a:rPr lang="es-MX" smtClean="0"/>
              <a:t>23</a:t>
            </a:fld>
            <a:endParaRPr lang="es-MX"/>
          </a:p>
        </p:txBody>
      </p:sp>
    </p:spTree>
    <p:extLst>
      <p:ext uri="{BB962C8B-B14F-4D97-AF65-F5344CB8AC3E}">
        <p14:creationId xmlns:p14="http://schemas.microsoft.com/office/powerpoint/2010/main" val="6880355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4A73857B-3AA4-455E-8115-F44708AA3CE5}"/>
              </a:ext>
            </a:extLst>
          </p:cNvPr>
          <p:cNvSpPr txBox="1">
            <a:spLocks/>
          </p:cNvSpPr>
          <p:nvPr/>
        </p:nvSpPr>
        <p:spPr>
          <a:xfrm>
            <a:off x="115196" y="1582756"/>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Routers</a:t>
            </a:r>
            <a:endParaRPr lang="es-MX" sz="3200" b="1" dirty="0"/>
          </a:p>
        </p:txBody>
      </p:sp>
      <p:sp>
        <p:nvSpPr>
          <p:cNvPr id="4" name="Marcador de contenido 2">
            <a:extLst>
              <a:ext uri="{FF2B5EF4-FFF2-40B4-BE49-F238E27FC236}">
                <a16:creationId xmlns:a16="http://schemas.microsoft.com/office/drawing/2014/main" id="{A0EBDEBE-EEAF-492A-BBD2-1CE1D3EDB826}"/>
              </a:ext>
            </a:extLst>
          </p:cNvPr>
          <p:cNvSpPr txBox="1">
            <a:spLocks/>
          </p:cNvSpPr>
          <p:nvPr/>
        </p:nvSpPr>
        <p:spPr>
          <a:xfrm>
            <a:off x="332709" y="2223201"/>
            <a:ext cx="7608065"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Esta puerta de enlace necesita estar identificada cuando una subred cuenta con varios </a:t>
            </a:r>
            <a:r>
              <a:rPr lang="es-MX" sz="2400" dirty="0" err="1"/>
              <a:t>routers</a:t>
            </a:r>
            <a:r>
              <a:rPr lang="es-MX" sz="2400" dirty="0"/>
              <a:t>, pero si en un envío de información se puede acceder por dos vías, el paquete de datos le dará prioridad a la puerta más probable y al final teniendo más paquetes de datos por enviar se realiza un equilibrio entre los </a:t>
            </a:r>
            <a:r>
              <a:rPr lang="es-MX" sz="2400" dirty="0" err="1"/>
              <a:t>routers</a:t>
            </a:r>
            <a:r>
              <a:rPr lang="es-MX" sz="2400" dirty="0"/>
              <a:t> para no saturar al que tiene la prioridad.</a:t>
            </a:r>
          </a:p>
          <a:p>
            <a:pPr marL="0" indent="0" algn="just">
              <a:lnSpc>
                <a:spcPct val="150000"/>
              </a:lnSpc>
              <a:buFont typeface="Arial" panose="020B0604020202020204" pitchFamily="34" charset="0"/>
              <a:buNone/>
            </a:pPr>
            <a:endParaRPr lang="es-MX" sz="2400" dirty="0"/>
          </a:p>
        </p:txBody>
      </p:sp>
      <p:grpSp>
        <p:nvGrpSpPr>
          <p:cNvPr id="6" name="Grupo 5">
            <a:extLst>
              <a:ext uri="{FF2B5EF4-FFF2-40B4-BE49-F238E27FC236}">
                <a16:creationId xmlns:a16="http://schemas.microsoft.com/office/drawing/2014/main" id="{71DA9CED-6EDD-4CA0-8DDA-6C53BD56299C}"/>
              </a:ext>
            </a:extLst>
          </p:cNvPr>
          <p:cNvGrpSpPr/>
          <p:nvPr/>
        </p:nvGrpSpPr>
        <p:grpSpPr>
          <a:xfrm>
            <a:off x="8190227" y="2720160"/>
            <a:ext cx="3563212" cy="2555084"/>
            <a:chOff x="4804724" y="3688746"/>
            <a:chExt cx="3563212" cy="2555084"/>
          </a:xfrm>
        </p:grpSpPr>
        <p:pic>
          <p:nvPicPr>
            <p:cNvPr id="7" name="Picture 2" descr="Resultado de imagen para red de computadoras">
              <a:extLst>
                <a:ext uri="{FF2B5EF4-FFF2-40B4-BE49-F238E27FC236}">
                  <a16:creationId xmlns:a16="http://schemas.microsoft.com/office/drawing/2014/main" id="{591A16F5-3388-4DC2-9B89-984BAFAC60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4724" y="3688746"/>
              <a:ext cx="3563212" cy="2555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n relacionada">
              <a:extLst>
                <a:ext uri="{FF2B5EF4-FFF2-40B4-BE49-F238E27FC236}">
                  <a16:creationId xmlns:a16="http://schemas.microsoft.com/office/drawing/2014/main" id="{CF33B20A-2730-4F64-80E9-2FA3BD48F0D6}"/>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a:off x="7129670" y="4283764"/>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n relacionada">
              <a:extLst>
                <a:ext uri="{FF2B5EF4-FFF2-40B4-BE49-F238E27FC236}">
                  <a16:creationId xmlns:a16="http://schemas.microsoft.com/office/drawing/2014/main" id="{2C24C496-C5A5-4881-B42D-178452CE66C1}"/>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rot="3219993">
              <a:off x="7043532" y="4740964"/>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n relacionada">
              <a:extLst>
                <a:ext uri="{FF2B5EF4-FFF2-40B4-BE49-F238E27FC236}">
                  <a16:creationId xmlns:a16="http://schemas.microsoft.com/office/drawing/2014/main" id="{884E6012-A484-4FB0-86E9-FA754F916DEE}"/>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rot="5400000">
              <a:off x="6541056" y="4880149"/>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n relacionada">
              <a:extLst>
                <a:ext uri="{FF2B5EF4-FFF2-40B4-BE49-F238E27FC236}">
                  <a16:creationId xmlns:a16="http://schemas.microsoft.com/office/drawing/2014/main" id="{82EB21FD-ED57-4025-8AF7-E8F479B5E172}"/>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rot="18388210" flipH="1">
              <a:off x="5798171" y="4741698"/>
              <a:ext cx="329088" cy="1722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n relacionada">
              <a:extLst>
                <a:ext uri="{FF2B5EF4-FFF2-40B4-BE49-F238E27FC236}">
                  <a16:creationId xmlns:a16="http://schemas.microsoft.com/office/drawing/2014/main" id="{0DEB8E5B-7F6A-4A9A-B6D9-6F1455DFD4EB}"/>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l="3237" t="31111" r="6328" b="21546"/>
            <a:stretch/>
          </p:blipFill>
          <p:spPr bwMode="auto">
            <a:xfrm flipH="1">
              <a:off x="5716798" y="4276852"/>
              <a:ext cx="329088" cy="17227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4" name="Marcador de número de diapositiva 13"/>
          <p:cNvSpPr>
            <a:spLocks noGrp="1"/>
          </p:cNvSpPr>
          <p:nvPr>
            <p:ph type="sldNum" sz="quarter" idx="12"/>
          </p:nvPr>
        </p:nvSpPr>
        <p:spPr/>
        <p:txBody>
          <a:bodyPr/>
          <a:lstStyle/>
          <a:p>
            <a:fld id="{FAD36588-C9B0-4B1A-AEA3-17EAEE6D33D0}" type="slidenum">
              <a:rPr lang="es-MX" smtClean="0"/>
              <a:t>24</a:t>
            </a:fld>
            <a:endParaRPr lang="es-MX"/>
          </a:p>
        </p:txBody>
      </p:sp>
    </p:spTree>
    <p:extLst>
      <p:ext uri="{BB962C8B-B14F-4D97-AF65-F5344CB8AC3E}">
        <p14:creationId xmlns:p14="http://schemas.microsoft.com/office/powerpoint/2010/main" val="5896635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178A0B99-D77A-4F94-8B12-8C4142A3C329}"/>
              </a:ext>
            </a:extLst>
          </p:cNvPr>
          <p:cNvSpPr txBox="1">
            <a:spLocks/>
          </p:cNvSpPr>
          <p:nvPr/>
        </p:nvSpPr>
        <p:spPr>
          <a:xfrm>
            <a:off x="0" y="1538510"/>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Dirección broadcast</a:t>
            </a:r>
            <a:endParaRPr lang="es-MX" sz="3200" b="1" dirty="0"/>
          </a:p>
        </p:txBody>
      </p:sp>
      <p:sp>
        <p:nvSpPr>
          <p:cNvPr id="4" name="Marcador de contenido 2">
            <a:extLst>
              <a:ext uri="{FF2B5EF4-FFF2-40B4-BE49-F238E27FC236}">
                <a16:creationId xmlns:a16="http://schemas.microsoft.com/office/drawing/2014/main" id="{C03FC240-F88F-4992-BC1A-9D1849C26174}"/>
              </a:ext>
            </a:extLst>
          </p:cNvPr>
          <p:cNvSpPr txBox="1">
            <a:spLocks/>
          </p:cNvSpPr>
          <p:nvPr/>
        </p:nvSpPr>
        <p:spPr>
          <a:xfrm>
            <a:off x="170477" y="2322631"/>
            <a:ext cx="8389234" cy="449248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dirty="0"/>
              <a:t>Existen también las direcciones broadcast, las cuales contienen únicamente números uno en el campo del host. Es decir, si la dirección de la red es 192.16.0.0, el paquete broadcast que habrá de llegar a todos los host de la red será 192.16.255.255.</a:t>
            </a:r>
          </a:p>
          <a:p>
            <a:pPr marL="0" indent="0" algn="just">
              <a:lnSpc>
                <a:spcPct val="150000"/>
              </a:lnSpc>
              <a:buFont typeface="Arial" panose="020B0604020202020204" pitchFamily="34" charset="0"/>
              <a:buNone/>
            </a:pPr>
            <a:r>
              <a:rPr lang="es-MX" dirty="0"/>
              <a:t>Así, al haber un envío de un paquete broadcast en una red, este es recibido por todos los dispositivos de la red. Evidentemente, cada dispositivo conectado a una red es capaz de identificar su dirección IP proporcionada y la dirección de broadcast de la red a la que pertenece.</a:t>
            </a:r>
          </a:p>
          <a:p>
            <a:pPr marL="0" indent="0" algn="just">
              <a:lnSpc>
                <a:spcPct val="150000"/>
              </a:lnSpc>
              <a:buFont typeface="Arial" panose="020B0604020202020204" pitchFamily="34" charset="0"/>
              <a:buNone/>
            </a:pPr>
            <a:endParaRPr lang="es-MX" dirty="0"/>
          </a:p>
        </p:txBody>
      </p:sp>
      <p:pic>
        <p:nvPicPr>
          <p:cNvPr id="6" name="Picture 2" descr="Imagen relacionada">
            <a:extLst>
              <a:ext uri="{FF2B5EF4-FFF2-40B4-BE49-F238E27FC236}">
                <a16:creationId xmlns:a16="http://schemas.microsoft.com/office/drawing/2014/main" id="{E04ADDD5-4D87-4307-87FF-341F51AC5621}"/>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59711" y="2334935"/>
            <a:ext cx="3305175" cy="37814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FAD36588-C9B0-4B1A-AEA3-17EAEE6D33D0}" type="slidenum">
              <a:rPr lang="es-MX" smtClean="0"/>
              <a:t>25</a:t>
            </a:fld>
            <a:endParaRPr lang="es-MX"/>
          </a:p>
        </p:txBody>
      </p:sp>
    </p:spTree>
    <p:extLst>
      <p:ext uri="{BB962C8B-B14F-4D97-AF65-F5344CB8AC3E}">
        <p14:creationId xmlns:p14="http://schemas.microsoft.com/office/powerpoint/2010/main" val="31753348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DC5D7F02-11F4-4B4F-A6C8-F4F0483B34CB}"/>
              </a:ext>
            </a:extLst>
          </p:cNvPr>
          <p:cNvSpPr txBox="1">
            <a:spLocks/>
          </p:cNvSpPr>
          <p:nvPr/>
        </p:nvSpPr>
        <p:spPr>
          <a:xfrm>
            <a:off x="0" y="1597503"/>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Clases de IP</a:t>
            </a:r>
            <a:endParaRPr lang="es-MX" sz="3200" b="1" dirty="0"/>
          </a:p>
        </p:txBody>
      </p:sp>
      <p:sp>
        <p:nvSpPr>
          <p:cNvPr id="4" name="Marcador de contenido 2">
            <a:extLst>
              <a:ext uri="{FF2B5EF4-FFF2-40B4-BE49-F238E27FC236}">
                <a16:creationId xmlns:a16="http://schemas.microsoft.com/office/drawing/2014/main" id="{91F74E54-FCBA-40AF-AA0A-2B7BDE9ECDEC}"/>
              </a:ext>
            </a:extLst>
          </p:cNvPr>
          <p:cNvSpPr txBox="1">
            <a:spLocks/>
          </p:cNvSpPr>
          <p:nvPr/>
        </p:nvSpPr>
        <p:spPr>
          <a:xfrm>
            <a:off x="1866540" y="2354826"/>
            <a:ext cx="8915400"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a:t>Existen tres clases de direcciones IP clasificadas por el Registro Americano de Números de Internet (ARIN), que se dividen de la siguiente manera:</a:t>
            </a:r>
          </a:p>
          <a:p>
            <a:pPr algn="just">
              <a:lnSpc>
                <a:spcPct val="150000"/>
              </a:lnSpc>
            </a:pPr>
            <a:r>
              <a:rPr lang="es-MX" sz="2400"/>
              <a:t>Clase A, que está reservada para los gobiernos de todo el mundo.</a:t>
            </a:r>
          </a:p>
          <a:p>
            <a:pPr algn="just">
              <a:lnSpc>
                <a:spcPct val="150000"/>
              </a:lnSpc>
            </a:pPr>
            <a:r>
              <a:rPr lang="es-MX" sz="2400"/>
              <a:t>Clase B, que se reserva para las medianas empresas.</a:t>
            </a:r>
          </a:p>
          <a:p>
            <a:pPr algn="just">
              <a:lnSpc>
                <a:spcPct val="150000"/>
              </a:lnSpc>
            </a:pPr>
            <a:r>
              <a:rPr lang="es-MX" sz="2400"/>
              <a:t>Clase C, que utiliza el resto de los solicitantes de una dirección IP.</a:t>
            </a:r>
            <a:endParaRPr lang="es-MX" sz="24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26</a:t>
            </a:fld>
            <a:endParaRPr lang="es-MX"/>
          </a:p>
        </p:txBody>
      </p:sp>
    </p:spTree>
    <p:extLst>
      <p:ext uri="{BB962C8B-B14F-4D97-AF65-F5344CB8AC3E}">
        <p14:creationId xmlns:p14="http://schemas.microsoft.com/office/powerpoint/2010/main" val="22891829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48805BE6-19CF-4EEB-ACB3-4AE0D2E7CAF0}"/>
              </a:ext>
            </a:extLst>
          </p:cNvPr>
          <p:cNvSpPr txBox="1">
            <a:spLocks/>
          </p:cNvSpPr>
          <p:nvPr/>
        </p:nvSpPr>
        <p:spPr>
          <a:xfrm>
            <a:off x="58992" y="1782668"/>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Distribución de las direcciones IP</a:t>
            </a:r>
            <a:endParaRPr lang="es-MX" sz="3200" b="1" dirty="0"/>
          </a:p>
        </p:txBody>
      </p:sp>
      <p:sp>
        <p:nvSpPr>
          <p:cNvPr id="4" name="Marcador de contenido 2">
            <a:extLst>
              <a:ext uri="{FF2B5EF4-FFF2-40B4-BE49-F238E27FC236}">
                <a16:creationId xmlns:a16="http://schemas.microsoft.com/office/drawing/2014/main" id="{9DB778DD-B151-4E52-BC3F-CDAE04056B45}"/>
              </a:ext>
            </a:extLst>
          </p:cNvPr>
          <p:cNvSpPr txBox="1">
            <a:spLocks/>
          </p:cNvSpPr>
          <p:nvPr/>
        </p:nvSpPr>
        <p:spPr>
          <a:xfrm>
            <a:off x="1438838" y="5132807"/>
            <a:ext cx="8915400"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De esta forma la parte que forma el ID de la red y el ID del host según su clasificación se divide de la siguiente manera:</a:t>
            </a:r>
          </a:p>
          <a:p>
            <a:pPr marL="0" indent="0" algn="just">
              <a:lnSpc>
                <a:spcPct val="150000"/>
              </a:lnSpc>
              <a:buFont typeface="Arial" panose="020B0604020202020204" pitchFamily="34" charset="0"/>
              <a:buNone/>
            </a:pPr>
            <a:endParaRPr lang="es-MX" sz="2400" dirty="0"/>
          </a:p>
        </p:txBody>
      </p:sp>
      <p:pic>
        <p:nvPicPr>
          <p:cNvPr id="6" name="Picture 2" descr="Resultado de imagen para clases ip">
            <a:extLst>
              <a:ext uri="{FF2B5EF4-FFF2-40B4-BE49-F238E27FC236}">
                <a16:creationId xmlns:a16="http://schemas.microsoft.com/office/drawing/2014/main" id="{168D0FA7-B274-4E95-92DA-8A1E3D7CD3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52" t="3646" r="3395" b="29496"/>
          <a:stretch/>
        </p:blipFill>
        <p:spPr bwMode="auto">
          <a:xfrm>
            <a:off x="1855907" y="2423113"/>
            <a:ext cx="8081262" cy="2709694"/>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AD90BC19-EE43-47CB-92C8-1D83AC7A843B}"/>
              </a:ext>
            </a:extLst>
          </p:cNvPr>
          <p:cNvSpPr txBox="1"/>
          <p:nvPr/>
        </p:nvSpPr>
        <p:spPr>
          <a:xfrm>
            <a:off x="5214210" y="2108501"/>
            <a:ext cx="3578087" cy="276999"/>
          </a:xfrm>
          <a:prstGeom prst="rect">
            <a:avLst/>
          </a:prstGeom>
          <a:noFill/>
        </p:spPr>
        <p:txBody>
          <a:bodyPr wrap="square" rtlCol="0">
            <a:spAutoFit/>
          </a:bodyPr>
          <a:lstStyle/>
          <a:p>
            <a:pPr algn="ctr"/>
            <a:r>
              <a:rPr lang="es-MX" sz="1200" dirty="0"/>
              <a:t>(Direccionamiento IP - Subneteo, s.f.)</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27</a:t>
            </a:fld>
            <a:endParaRPr lang="es-MX"/>
          </a:p>
        </p:txBody>
      </p:sp>
    </p:spTree>
    <p:extLst>
      <p:ext uri="{BB962C8B-B14F-4D97-AF65-F5344CB8AC3E}">
        <p14:creationId xmlns:p14="http://schemas.microsoft.com/office/powerpoint/2010/main" val="21285813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869" y="1462408"/>
            <a:ext cx="10515600" cy="1325563"/>
          </a:xfrm>
        </p:spPr>
        <p:txBody>
          <a:bodyPr>
            <a:normAutofit/>
          </a:bodyPr>
          <a:lstStyle/>
          <a:p>
            <a:r>
              <a:rPr lang="es-MX" dirty="0">
                <a:effectLst>
                  <a:outerShdw blurRad="38100" dist="38100" dir="2700000" algn="tl">
                    <a:srgbClr val="000000">
                      <a:alpha val="43137"/>
                    </a:srgbClr>
                  </a:outerShdw>
                </a:effectLst>
              </a:rPr>
              <a:t>Direcciones Públicas y </a:t>
            </a:r>
            <a:r>
              <a:rPr lang="es-MX" dirty="0" smtClean="0">
                <a:effectLst>
                  <a:outerShdw blurRad="38100" dist="38100" dir="2700000" algn="tl">
                    <a:srgbClr val="000000">
                      <a:alpha val="43137"/>
                    </a:srgbClr>
                  </a:outerShdw>
                </a:effectLst>
              </a:rPr>
              <a:t>Privadas</a:t>
            </a:r>
            <a:endParaRPr lang="es-MX"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03068" y="2506662"/>
            <a:ext cx="4282440" cy="4351338"/>
          </a:xfrm>
        </p:spPr>
        <p:txBody>
          <a:bodyPr/>
          <a:lstStyle/>
          <a:p>
            <a:pPr algn="just"/>
            <a:r>
              <a:rPr lang="es-MX" dirty="0"/>
              <a:t>IP Privada: Identifica a un dispositivo dentro de una red local. Se pueden repetir las direcciones para más de una red LAN sin que causen conflicto entre ellas.</a:t>
            </a:r>
          </a:p>
          <a:p>
            <a:pPr algn="just"/>
            <a:r>
              <a:rPr lang="es-MX" dirty="0"/>
              <a:t>IP Pública: Identifica a toda una red, dentro de Internet</a:t>
            </a:r>
            <a:r>
              <a:rPr lang="es-MX" dirty="0" smtClean="0"/>
              <a:t>.</a:t>
            </a:r>
            <a:endParaRPr lang="es-MX" dirty="0"/>
          </a:p>
        </p:txBody>
      </p:sp>
      <p:pic>
        <p:nvPicPr>
          <p:cNvPr id="4" name="Imagen 3"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pic>
        <p:nvPicPr>
          <p:cNvPr id="5" name="3 Marcador de contenido"/>
          <p:cNvPicPr>
            <a:picLocks/>
          </p:cNvPicPr>
          <p:nvPr/>
        </p:nvPicPr>
        <p:blipFill rotWithShape="1">
          <a:blip r:embed="rId3"/>
          <a:srcRect l="38894" t="25535" r="6246" b="24185"/>
          <a:stretch/>
        </p:blipFill>
        <p:spPr bwMode="auto">
          <a:xfrm>
            <a:off x="5804581" y="2455721"/>
            <a:ext cx="5622154" cy="3658642"/>
          </a:xfrm>
          <a:prstGeom prst="rect">
            <a:avLst/>
          </a:prstGeom>
          <a:ln>
            <a:noFill/>
          </a:ln>
          <a:extLst>
            <a:ext uri="{53640926-AAD7-44D8-BBD7-CCE9431645EC}">
              <a14:shadowObscured xmlns:a14="http://schemas.microsoft.com/office/drawing/2010/main"/>
            </a:ext>
          </a:extLst>
        </p:spPr>
      </p:pic>
      <p:sp>
        <p:nvSpPr>
          <p:cNvPr id="6" name="Marcador de pie de página 5"/>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FAD36588-C9B0-4B1A-AEA3-17EAEE6D33D0}" type="slidenum">
              <a:rPr lang="es-MX" smtClean="0"/>
              <a:t>28</a:t>
            </a:fld>
            <a:endParaRPr lang="es-MX"/>
          </a:p>
        </p:txBody>
      </p:sp>
    </p:spTree>
    <p:extLst>
      <p:ext uri="{BB962C8B-B14F-4D97-AF65-F5344CB8AC3E}">
        <p14:creationId xmlns:p14="http://schemas.microsoft.com/office/powerpoint/2010/main" val="35423489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1183" y="1323024"/>
            <a:ext cx="10515600" cy="1325563"/>
          </a:xfrm>
        </p:spPr>
        <p:txBody>
          <a:bodyPr>
            <a:normAutofit/>
          </a:bodyPr>
          <a:lstStyle/>
          <a:p>
            <a:r>
              <a:rPr lang="es-MX" dirty="0" smtClean="0"/>
              <a:t>¿</a:t>
            </a:r>
            <a:r>
              <a:rPr lang="es-MX" dirty="0" smtClean="0"/>
              <a:t>Cuál es mi dirección IP?</a:t>
            </a:r>
            <a:endParaRPr lang="es-MX" dirty="0"/>
          </a:p>
        </p:txBody>
      </p:sp>
      <p:sp>
        <p:nvSpPr>
          <p:cNvPr id="3" name="2 Marcador de contenido"/>
          <p:cNvSpPr>
            <a:spLocks noGrp="1"/>
          </p:cNvSpPr>
          <p:nvPr>
            <p:ph idx="1"/>
          </p:nvPr>
        </p:nvSpPr>
        <p:spPr>
          <a:xfrm>
            <a:off x="838200" y="2648587"/>
            <a:ext cx="10515600" cy="4351338"/>
          </a:xfrm>
        </p:spPr>
        <p:txBody>
          <a:bodyPr/>
          <a:lstStyle/>
          <a:p>
            <a:pPr algn="just"/>
            <a:r>
              <a:rPr lang="es-MX" dirty="0" smtClean="0"/>
              <a:t>1. Pública</a:t>
            </a:r>
          </a:p>
          <a:p>
            <a:pPr algn="just"/>
            <a:r>
              <a:rPr lang="es-MX" dirty="0" smtClean="0"/>
              <a:t>2. Privada</a:t>
            </a:r>
          </a:p>
          <a:p>
            <a:pPr algn="just"/>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0345" y="2257766"/>
            <a:ext cx="5976664" cy="408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4" name="Marcador de pie de página 3"/>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29</a:t>
            </a:fld>
            <a:endParaRPr lang="es-MX"/>
          </a:p>
        </p:txBody>
      </p:sp>
    </p:spTree>
    <p:extLst>
      <p:ext uri="{BB962C8B-B14F-4D97-AF65-F5344CB8AC3E}">
        <p14:creationId xmlns:p14="http://schemas.microsoft.com/office/powerpoint/2010/main" val="3380587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b="1" dirty="0" smtClean="0"/>
              <a:t>Arquitectura de redes y estándares</a:t>
            </a:r>
            <a:endParaRPr lang="es-ES" b="1" dirty="0"/>
          </a:p>
          <a:p>
            <a:pPr algn="ctr"/>
            <a:endParaRPr lang="es-ES" b="1" dirty="0"/>
          </a:p>
          <a:p>
            <a:pPr algn="ctr"/>
            <a:r>
              <a:rPr lang="es-ES" dirty="0" smtClean="0"/>
              <a:t>Direccionamiento de la red</a:t>
            </a:r>
            <a:endParaRPr lang="en-US"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3</a:t>
            </a:fld>
            <a:endParaRPr lang="es-MX"/>
          </a:p>
        </p:txBody>
      </p:sp>
      <p:sp>
        <p:nvSpPr>
          <p:cNvPr id="2" name="Marcador de pie de página 1"/>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3348416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1B58FD43-CF28-4836-81EF-0E804BD6C971}"/>
              </a:ext>
            </a:extLst>
          </p:cNvPr>
          <p:cNvSpPr txBox="1">
            <a:spLocks/>
          </p:cNvSpPr>
          <p:nvPr/>
        </p:nvSpPr>
        <p:spPr>
          <a:xfrm>
            <a:off x="0" y="167124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Direcciones privadas</a:t>
            </a:r>
            <a:endParaRPr lang="es-MX" sz="3200" b="1" dirty="0"/>
          </a:p>
        </p:txBody>
      </p:sp>
      <p:sp>
        <p:nvSpPr>
          <p:cNvPr id="4" name="Marcador de contenido 2">
            <a:extLst>
              <a:ext uri="{FF2B5EF4-FFF2-40B4-BE49-F238E27FC236}">
                <a16:creationId xmlns:a16="http://schemas.microsoft.com/office/drawing/2014/main" id="{D3FA798D-5A18-4B99-B2B4-A0A5B8664537}"/>
              </a:ext>
            </a:extLst>
          </p:cNvPr>
          <p:cNvSpPr txBox="1">
            <a:spLocks/>
          </p:cNvSpPr>
          <p:nvPr/>
        </p:nvSpPr>
        <p:spPr>
          <a:xfrm>
            <a:off x="796412" y="2252698"/>
            <a:ext cx="10599175"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200" dirty="0" smtClean="0"/>
              <a:t>Existe </a:t>
            </a:r>
            <a:r>
              <a:rPr lang="es-MX" sz="2200" dirty="0"/>
              <a:t>una porción de direcciones IP que no se encuentra asignada a las que se les conoce como “Direcciones Privadas”.</a:t>
            </a:r>
          </a:p>
          <a:p>
            <a:pPr marL="0" indent="0" algn="just">
              <a:lnSpc>
                <a:spcPct val="150000"/>
              </a:lnSpc>
              <a:buFont typeface="Arial" panose="020B0604020202020204" pitchFamily="34" charset="0"/>
              <a:buNone/>
            </a:pPr>
            <a:r>
              <a:rPr lang="es-MX" sz="2200" dirty="0"/>
              <a:t>Estas se utilizan por los host que usan traducción de dirección de red (NAT) con la que se pueden conectar a una red pública o por aquellos host que no cuentan con acceso a internet.</a:t>
            </a:r>
          </a:p>
          <a:p>
            <a:pPr marL="0" indent="0" algn="just">
              <a:lnSpc>
                <a:spcPct val="150000"/>
              </a:lnSpc>
              <a:buFont typeface="Arial" panose="020B0604020202020204" pitchFamily="34" charset="0"/>
              <a:buNone/>
            </a:pPr>
            <a:r>
              <a:rPr lang="es-MX" sz="2200" dirty="0" smtClean="0"/>
              <a:t>No </a:t>
            </a:r>
            <a:r>
              <a:rPr lang="es-MX" sz="2200" dirty="0"/>
              <a:t>pueden existir dos direcciones IP iguales en una red. Sin embargo, en las redes privadas está autorizado si estas no se conectan entre sí o si están conectadas a través del protocolo NAT.</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30</a:t>
            </a:fld>
            <a:endParaRPr lang="es-MX"/>
          </a:p>
        </p:txBody>
      </p:sp>
    </p:spTree>
    <p:extLst>
      <p:ext uri="{BB962C8B-B14F-4D97-AF65-F5344CB8AC3E}">
        <p14:creationId xmlns:p14="http://schemas.microsoft.com/office/powerpoint/2010/main" val="884323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A02F14E-6FE5-4C80-92FD-B99F17C507E6}"/>
              </a:ext>
            </a:extLst>
          </p:cNvPr>
          <p:cNvSpPr txBox="1">
            <a:spLocks/>
          </p:cNvSpPr>
          <p:nvPr/>
        </p:nvSpPr>
        <p:spPr>
          <a:xfrm>
            <a:off x="0" y="167124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Direccionamiento en la misma red</a:t>
            </a:r>
            <a:endParaRPr lang="es-MX" sz="3200" b="1" dirty="0"/>
          </a:p>
        </p:txBody>
      </p:sp>
      <p:sp>
        <p:nvSpPr>
          <p:cNvPr id="4" name="Marcador de contenido 2">
            <a:extLst>
              <a:ext uri="{FF2B5EF4-FFF2-40B4-BE49-F238E27FC236}">
                <a16:creationId xmlns:a16="http://schemas.microsoft.com/office/drawing/2014/main" id="{7CE74528-42B9-4830-B560-F233ECDBE8C9}"/>
              </a:ext>
            </a:extLst>
          </p:cNvPr>
          <p:cNvSpPr txBox="1">
            <a:spLocks/>
          </p:cNvSpPr>
          <p:nvPr/>
        </p:nvSpPr>
        <p:spPr>
          <a:xfrm>
            <a:off x="229470" y="2340077"/>
            <a:ext cx="8132865" cy="4060723"/>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Un paquete de datos al contar con dirección física y lógica cuenta con la ayuda necesaria para encontrar la ruta que lo llevará a su destino.</a:t>
            </a:r>
          </a:p>
          <a:p>
            <a:pPr marL="0" indent="0" algn="just">
              <a:lnSpc>
                <a:spcPct val="150000"/>
              </a:lnSpc>
              <a:buFont typeface="Arial" panose="020B0604020202020204" pitchFamily="34" charset="0"/>
              <a:buNone/>
            </a:pPr>
            <a:r>
              <a:rPr lang="es-MX" sz="2400" dirty="0"/>
              <a:t>Cuando el host de origen y el de destino se encuentran en la misma red no es necesario el </a:t>
            </a:r>
            <a:r>
              <a:rPr lang="es-MX" sz="2400" dirty="0" err="1"/>
              <a:t>router</a:t>
            </a:r>
            <a:r>
              <a:rPr lang="es-MX" sz="2400" dirty="0"/>
              <a:t> sino solo un </a:t>
            </a:r>
            <a:r>
              <a:rPr lang="es-MX" sz="2400" dirty="0" err="1"/>
              <a:t>switch</a:t>
            </a:r>
            <a:r>
              <a:rPr lang="es-MX" sz="2400" dirty="0"/>
              <a:t> que ayuda a la interconexión. Ante esta situación, el host que envía </a:t>
            </a:r>
            <a:r>
              <a:rPr lang="es-MX" sz="2400" dirty="0" smtClean="0"/>
              <a:t>(origen) </a:t>
            </a:r>
            <a:r>
              <a:rPr lang="es-MX" sz="2400" dirty="0"/>
              <a:t>solo compara su ID de red con el del host que habrá de recibir </a:t>
            </a:r>
            <a:r>
              <a:rPr lang="es-MX" sz="2400" dirty="0" smtClean="0"/>
              <a:t>(destino).</a:t>
            </a:r>
            <a:endParaRPr lang="es-MX" sz="2400" dirty="0"/>
          </a:p>
        </p:txBody>
      </p:sp>
      <p:pic>
        <p:nvPicPr>
          <p:cNvPr id="6" name="Picture 2" descr="Resultado de imagen para envio de tramas">
            <a:extLst>
              <a:ext uri="{FF2B5EF4-FFF2-40B4-BE49-F238E27FC236}">
                <a16:creationId xmlns:a16="http://schemas.microsoft.com/office/drawing/2014/main" id="{71B437F6-2E2F-42DB-8417-330480E98125}"/>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61487" y="2428567"/>
            <a:ext cx="3533775" cy="29432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31</a:t>
            </a:fld>
            <a:endParaRPr lang="es-MX"/>
          </a:p>
        </p:txBody>
      </p:sp>
    </p:spTree>
    <p:extLst>
      <p:ext uri="{BB962C8B-B14F-4D97-AF65-F5344CB8AC3E}">
        <p14:creationId xmlns:p14="http://schemas.microsoft.com/office/powerpoint/2010/main" val="28754280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Marcador de contenido 2">
            <a:extLst>
              <a:ext uri="{FF2B5EF4-FFF2-40B4-BE49-F238E27FC236}">
                <a16:creationId xmlns:a16="http://schemas.microsoft.com/office/drawing/2014/main" id="{04D26067-7E8A-48C9-B398-6C175DEB0E6E}"/>
              </a:ext>
            </a:extLst>
          </p:cNvPr>
          <p:cNvSpPr txBox="1">
            <a:spLocks/>
          </p:cNvSpPr>
          <p:nvPr/>
        </p:nvSpPr>
        <p:spPr>
          <a:xfrm>
            <a:off x="1060488" y="2444769"/>
            <a:ext cx="10071024"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smtClean="0"/>
              <a:t>El dispositivo origen necesita </a:t>
            </a:r>
            <a:r>
              <a:rPr lang="es-MX" sz="2400" dirty="0"/>
              <a:t>la MAC del </a:t>
            </a:r>
            <a:r>
              <a:rPr lang="es-MX" sz="2400" dirty="0" smtClean="0"/>
              <a:t>dispositivo destino </a:t>
            </a:r>
            <a:r>
              <a:rPr lang="es-MX" sz="2400" dirty="0"/>
              <a:t>para realizar el envío correcto. Esto lo hace enviando un pequeño mensaje a todos los equipos de su red con una dirección física especial de destinatario, haciendo que todos los equipos atiendan el llamado. De este modo solo el host destino responderá enviando la información que se ha solicitado. Esto se hace a través del protocolo ARP (</a:t>
            </a:r>
            <a:r>
              <a:rPr lang="es-MX" sz="2400" dirty="0" err="1"/>
              <a:t>Address</a:t>
            </a:r>
            <a:r>
              <a:rPr lang="es-MX" sz="2400" dirty="0"/>
              <a:t> </a:t>
            </a:r>
            <a:r>
              <a:rPr lang="es-MX" sz="2400" dirty="0" err="1"/>
              <a:t>Resolution</a:t>
            </a:r>
            <a:r>
              <a:rPr lang="es-MX" sz="2400" dirty="0"/>
              <a:t> </a:t>
            </a:r>
            <a:r>
              <a:rPr lang="es-MX" sz="2400" dirty="0" err="1"/>
              <a:t>Protocol</a:t>
            </a:r>
            <a:r>
              <a:rPr lang="es-MX" sz="2400" dirty="0"/>
              <a:t>).</a:t>
            </a:r>
          </a:p>
          <a:p>
            <a:pPr marL="0" indent="0" algn="just">
              <a:lnSpc>
                <a:spcPct val="150000"/>
              </a:lnSpc>
              <a:buFont typeface="Arial" panose="020B0604020202020204" pitchFamily="34" charset="0"/>
              <a:buNone/>
            </a:pPr>
            <a:endParaRPr lang="es-MX" sz="2400" dirty="0"/>
          </a:p>
        </p:txBody>
      </p:sp>
      <p:sp>
        <p:nvSpPr>
          <p:cNvPr id="4" name="Título 1">
            <a:extLst>
              <a:ext uri="{FF2B5EF4-FFF2-40B4-BE49-F238E27FC236}">
                <a16:creationId xmlns:a16="http://schemas.microsoft.com/office/drawing/2014/main" id="{6209D79A-9888-4091-8F31-8E8444D12233}"/>
              </a:ext>
            </a:extLst>
          </p:cNvPr>
          <p:cNvSpPr txBox="1">
            <a:spLocks/>
          </p:cNvSpPr>
          <p:nvPr/>
        </p:nvSpPr>
        <p:spPr>
          <a:xfrm>
            <a:off x="203686" y="1641749"/>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Protocolo ARP</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32</a:t>
            </a:fld>
            <a:endParaRPr lang="es-MX"/>
          </a:p>
        </p:txBody>
      </p:sp>
    </p:spTree>
    <p:extLst>
      <p:ext uri="{BB962C8B-B14F-4D97-AF65-F5344CB8AC3E}">
        <p14:creationId xmlns:p14="http://schemas.microsoft.com/office/powerpoint/2010/main" val="24867328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DF19841-1B55-423C-90F1-BC7AE95D4EAD}"/>
              </a:ext>
            </a:extLst>
          </p:cNvPr>
          <p:cNvSpPr txBox="1">
            <a:spLocks/>
          </p:cNvSpPr>
          <p:nvPr/>
        </p:nvSpPr>
        <p:spPr>
          <a:xfrm>
            <a:off x="203686" y="1641749"/>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Protocolo ARP</a:t>
            </a:r>
          </a:p>
        </p:txBody>
      </p:sp>
      <p:pic>
        <p:nvPicPr>
          <p:cNvPr id="4" name="Picture 2" descr="Resultado de imagen para protocolo arp">
            <a:extLst>
              <a:ext uri="{FF2B5EF4-FFF2-40B4-BE49-F238E27FC236}">
                <a16:creationId xmlns:a16="http://schemas.microsoft.com/office/drawing/2014/main" id="{F4D5AB2A-1D52-4007-9F51-9CC6C557583A}"/>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1657" t="20841" r="32337" b="25594"/>
          <a:stretch/>
        </p:blipFill>
        <p:spPr bwMode="auto">
          <a:xfrm>
            <a:off x="8011194" y="2611913"/>
            <a:ext cx="2716696" cy="236813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322664D1-A667-4407-8262-9AA65A7257DA}"/>
              </a:ext>
            </a:extLst>
          </p:cNvPr>
          <p:cNvSpPr txBox="1"/>
          <p:nvPr/>
        </p:nvSpPr>
        <p:spPr>
          <a:xfrm>
            <a:off x="1711468" y="2796852"/>
            <a:ext cx="5638145" cy="2308324"/>
          </a:xfrm>
          <a:prstGeom prst="rect">
            <a:avLst/>
          </a:prstGeom>
          <a:noFill/>
        </p:spPr>
        <p:txBody>
          <a:bodyPr wrap="square" rtlCol="0">
            <a:spAutoFit/>
          </a:bodyPr>
          <a:lstStyle/>
          <a:p>
            <a:pPr algn="just">
              <a:lnSpc>
                <a:spcPct val="150000"/>
              </a:lnSpc>
            </a:pPr>
            <a:r>
              <a:rPr lang="es-MX" sz="2400" dirty="0">
                <a:solidFill>
                  <a:schemeClr val="tx1">
                    <a:lumMod val="75000"/>
                    <a:lumOff val="25000"/>
                  </a:schemeClr>
                </a:solidFill>
              </a:rPr>
              <a:t>Al final de este proceso, el </a:t>
            </a:r>
            <a:r>
              <a:rPr lang="es-MX" sz="2400" dirty="0" smtClean="0">
                <a:solidFill>
                  <a:schemeClr val="tx1">
                    <a:lumMod val="75000"/>
                    <a:lumOff val="25000"/>
                  </a:schemeClr>
                </a:solidFill>
              </a:rPr>
              <a:t>origen </a:t>
            </a:r>
            <a:r>
              <a:rPr lang="es-MX" sz="2400" dirty="0">
                <a:solidFill>
                  <a:schemeClr val="tx1">
                    <a:lumMod val="75000"/>
                    <a:lumOff val="25000"/>
                  </a:schemeClr>
                </a:solidFill>
              </a:rPr>
              <a:t>puede incluir en el mensaje sus datos de identificación, direcciones física y lógica, así como la dirección del destinatario.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33</a:t>
            </a:fld>
            <a:endParaRPr lang="es-MX"/>
          </a:p>
        </p:txBody>
      </p:sp>
    </p:spTree>
    <p:extLst>
      <p:ext uri="{BB962C8B-B14F-4D97-AF65-F5344CB8AC3E}">
        <p14:creationId xmlns:p14="http://schemas.microsoft.com/office/powerpoint/2010/main" val="3491616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710897B0-FD6A-49D5-872A-80EA2DEC6366}"/>
              </a:ext>
            </a:extLst>
          </p:cNvPr>
          <p:cNvSpPr txBox="1">
            <a:spLocks/>
          </p:cNvSpPr>
          <p:nvPr/>
        </p:nvSpPr>
        <p:spPr>
          <a:xfrm>
            <a:off x="0" y="1782668"/>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a:t>Direccionamiento en diferentes redes</a:t>
            </a:r>
            <a:endParaRPr lang="es-MX" sz="3200" dirty="0"/>
          </a:p>
        </p:txBody>
      </p:sp>
      <p:pic>
        <p:nvPicPr>
          <p:cNvPr id="4" name="Picture 2" descr="Imagen relacionada">
            <a:extLst>
              <a:ext uri="{FF2B5EF4-FFF2-40B4-BE49-F238E27FC236}">
                <a16:creationId xmlns:a16="http://schemas.microsoft.com/office/drawing/2014/main" id="{DD385CDC-F631-4393-B91C-9BB114B51D05}"/>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79750" y="2568119"/>
            <a:ext cx="4541940" cy="2452648"/>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contenido 2">
            <a:extLst>
              <a:ext uri="{FF2B5EF4-FFF2-40B4-BE49-F238E27FC236}">
                <a16:creationId xmlns:a16="http://schemas.microsoft.com/office/drawing/2014/main" id="{6B746265-8929-42AA-AD6A-1BAF45383968}"/>
              </a:ext>
            </a:extLst>
          </p:cNvPr>
          <p:cNvSpPr txBox="1">
            <a:spLocks/>
          </p:cNvSpPr>
          <p:nvPr/>
        </p:nvSpPr>
        <p:spPr>
          <a:xfrm>
            <a:off x="196927" y="2423113"/>
            <a:ext cx="6985896" cy="429370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En el caso en que ambos </a:t>
            </a:r>
            <a:r>
              <a:rPr lang="es-MX" sz="2400" dirty="0" smtClean="0"/>
              <a:t>dispositivos </a:t>
            </a:r>
            <a:r>
              <a:rPr lang="es-MX" sz="2400" dirty="0"/>
              <a:t>se encuentren en redes diferentes, de inicio se realiza lo mismo que en el caso anterior, es decir, se comparan los ID de la red lógica. El </a:t>
            </a:r>
            <a:r>
              <a:rPr lang="es-MX" sz="2400" dirty="0" smtClean="0"/>
              <a:t>origen </a:t>
            </a:r>
            <a:r>
              <a:rPr lang="es-MX" sz="2400" dirty="0"/>
              <a:t>verifica que su ID de red es distinto que el del </a:t>
            </a:r>
            <a:r>
              <a:rPr lang="es-MX" sz="2400" dirty="0" smtClean="0"/>
              <a:t>destino. </a:t>
            </a:r>
            <a:r>
              <a:rPr lang="es-MX" sz="2400" dirty="0"/>
              <a:t>En este caso se busca una puerta de enlace en el nivel 3 del Modelo OSI y es el punto en la red en la que se conoce la información del paquete y por donde estos habrán de salir.</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34</a:t>
            </a:fld>
            <a:endParaRPr lang="es-MX"/>
          </a:p>
        </p:txBody>
      </p:sp>
    </p:spTree>
    <p:extLst>
      <p:ext uri="{BB962C8B-B14F-4D97-AF65-F5344CB8AC3E}">
        <p14:creationId xmlns:p14="http://schemas.microsoft.com/office/powerpoint/2010/main" val="20211461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F696A15F-1331-48E6-B1A4-CE072F5BCD49}"/>
              </a:ext>
            </a:extLst>
          </p:cNvPr>
          <p:cNvSpPr txBox="1">
            <a:spLocks/>
          </p:cNvSpPr>
          <p:nvPr/>
        </p:nvSpPr>
        <p:spPr>
          <a:xfrm>
            <a:off x="144693" y="1627000"/>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err="1"/>
              <a:t>Router</a:t>
            </a:r>
            <a:r>
              <a:rPr lang="es-MX" sz="3200" b="1" dirty="0"/>
              <a:t> en redes</a:t>
            </a:r>
          </a:p>
        </p:txBody>
      </p:sp>
      <p:sp>
        <p:nvSpPr>
          <p:cNvPr id="4" name="Marcador de contenido 2">
            <a:extLst>
              <a:ext uri="{FF2B5EF4-FFF2-40B4-BE49-F238E27FC236}">
                <a16:creationId xmlns:a16="http://schemas.microsoft.com/office/drawing/2014/main" id="{71766D4D-EACF-4EAF-8DD1-247818C0FE00}"/>
              </a:ext>
            </a:extLst>
          </p:cNvPr>
          <p:cNvSpPr txBox="1">
            <a:spLocks/>
          </p:cNvSpPr>
          <p:nvPr/>
        </p:nvSpPr>
        <p:spPr>
          <a:xfrm>
            <a:off x="144693" y="2267445"/>
            <a:ext cx="6905036"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Si la dirección del </a:t>
            </a:r>
            <a:r>
              <a:rPr lang="es-MX" sz="2400" dirty="0" err="1"/>
              <a:t>router</a:t>
            </a:r>
            <a:r>
              <a:rPr lang="es-MX" sz="2400" dirty="0"/>
              <a:t> no se conoce se realiza una búsqueda para poder realizar el envío. Después el </a:t>
            </a:r>
            <a:r>
              <a:rPr lang="es-MX" sz="2400" dirty="0" smtClean="0"/>
              <a:t>origen únicamente </a:t>
            </a:r>
            <a:r>
              <a:rPr lang="es-MX" sz="2400" dirty="0"/>
              <a:t>acompaña la información hasta la salida, sin poner atención en la ruta hasta destino. Es el </a:t>
            </a:r>
            <a:r>
              <a:rPr lang="es-MX" sz="2400" dirty="0" err="1"/>
              <a:t>router</a:t>
            </a:r>
            <a:r>
              <a:rPr lang="es-MX" sz="2400" dirty="0"/>
              <a:t> el que se encarga de revisar la ruta que la información ha de seguir hasta el host </a:t>
            </a:r>
            <a:r>
              <a:rPr lang="es-MX" sz="2400" dirty="0" smtClean="0"/>
              <a:t>destino </a:t>
            </a:r>
            <a:r>
              <a:rPr lang="es-MX" sz="2400" dirty="0"/>
              <a:t>o el siguiente </a:t>
            </a:r>
            <a:r>
              <a:rPr lang="es-MX" sz="2400" dirty="0" err="1"/>
              <a:t>router</a:t>
            </a:r>
            <a:r>
              <a:rPr lang="es-MX" sz="2400" dirty="0"/>
              <a:t>.</a:t>
            </a:r>
          </a:p>
        </p:txBody>
      </p:sp>
      <p:pic>
        <p:nvPicPr>
          <p:cNvPr id="6" name="Picture 2" descr="Resultado de imagen para uso de router en redes">
            <a:extLst>
              <a:ext uri="{FF2B5EF4-FFF2-40B4-BE49-F238E27FC236}">
                <a16:creationId xmlns:a16="http://schemas.microsoft.com/office/drawing/2014/main" id="{506E0B37-0F87-467C-A149-1DAF8021C691}"/>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57876" y="3042346"/>
            <a:ext cx="4889431" cy="2188654"/>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35</a:t>
            </a:fld>
            <a:endParaRPr lang="es-MX"/>
          </a:p>
        </p:txBody>
      </p:sp>
    </p:spTree>
    <p:extLst>
      <p:ext uri="{BB962C8B-B14F-4D97-AF65-F5344CB8AC3E}">
        <p14:creationId xmlns:p14="http://schemas.microsoft.com/office/powerpoint/2010/main" val="11137084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4874" y="1341151"/>
            <a:ext cx="10515600" cy="1325563"/>
          </a:xfrm>
        </p:spPr>
        <p:txBody>
          <a:bodyPr/>
          <a:lstStyle/>
          <a:p>
            <a:r>
              <a:rPr lang="es-MX" b="1" dirty="0" smtClean="0"/>
              <a:t>Conclusiones</a:t>
            </a:r>
            <a:endParaRPr lang="es-MX" b="1" dirty="0"/>
          </a:p>
        </p:txBody>
      </p:sp>
      <p:sp>
        <p:nvSpPr>
          <p:cNvPr id="3" name="2 Marcador de contenido"/>
          <p:cNvSpPr>
            <a:spLocks noGrp="1"/>
          </p:cNvSpPr>
          <p:nvPr>
            <p:ph idx="1"/>
          </p:nvPr>
        </p:nvSpPr>
        <p:spPr>
          <a:xfrm>
            <a:off x="733697" y="2165260"/>
            <a:ext cx="10515600" cy="4351338"/>
          </a:xfrm>
        </p:spPr>
        <p:txBody>
          <a:bodyPr>
            <a:normAutofit/>
          </a:bodyPr>
          <a:lstStyle/>
          <a:p>
            <a:pPr lvl="0" algn="just"/>
            <a:r>
              <a:rPr lang="es-MX" dirty="0" smtClean="0"/>
              <a:t>El direccionamiento de red es fundamental para la comunicación exitosa de los dispositivos.</a:t>
            </a:r>
          </a:p>
          <a:p>
            <a:pPr lvl="0" algn="just"/>
            <a:r>
              <a:rPr lang="es-MX" dirty="0" smtClean="0"/>
              <a:t>En la capa 3 del modelo OSI (RED) trabajan las direcciones lógicas de red: IP.</a:t>
            </a:r>
          </a:p>
          <a:p>
            <a:pPr lvl="0" algn="just"/>
            <a:r>
              <a:rPr lang="es-MX" dirty="0" smtClean="0"/>
              <a:t>Los </a:t>
            </a:r>
            <a:r>
              <a:rPr lang="es-MX" dirty="0" err="1" smtClean="0"/>
              <a:t>Ruteadores</a:t>
            </a:r>
            <a:r>
              <a:rPr lang="es-MX" dirty="0" smtClean="0"/>
              <a:t> encaminan el tráfico de una red a otra.</a:t>
            </a:r>
          </a:p>
          <a:p>
            <a:pPr lvl="0" algn="just"/>
            <a:r>
              <a:rPr lang="es-MX" dirty="0" smtClean="0"/>
              <a:t>Las </a:t>
            </a:r>
            <a:r>
              <a:rPr lang="es-MX" dirty="0"/>
              <a:t>direcciones IPv4 </a:t>
            </a:r>
            <a:r>
              <a:rPr lang="es-MX" dirty="0" smtClean="0"/>
              <a:t>contienen 32 bits, se escriben en lenguaje decimal y los dispositivos las interpretan en lenguaje binario. Una </a:t>
            </a:r>
            <a:r>
              <a:rPr lang="es-MX" dirty="0"/>
              <a:t>dirección IPv4 puede representar una red completa, un host específico o la dirección de </a:t>
            </a:r>
            <a:r>
              <a:rPr lang="es-MX" dirty="0" err="1"/>
              <a:t>broadcast</a:t>
            </a:r>
            <a:r>
              <a:rPr lang="es-MX" dirty="0"/>
              <a:t> de la red</a:t>
            </a:r>
            <a:r>
              <a:rPr lang="es-MX" dirty="0" smtClean="0"/>
              <a:t>.</a:t>
            </a:r>
            <a:endParaRPr lang="es-MX" dirty="0"/>
          </a:p>
        </p:txBody>
      </p:sp>
      <p:pic>
        <p:nvPicPr>
          <p:cNvPr id="4" name="Imagen 3"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5" name="Marcador de pie de página 4"/>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36</a:t>
            </a:fld>
            <a:endParaRPr lang="es-MX"/>
          </a:p>
        </p:txBody>
      </p:sp>
    </p:spTree>
    <p:extLst>
      <p:ext uri="{BB962C8B-B14F-4D97-AF65-F5344CB8AC3E}">
        <p14:creationId xmlns:p14="http://schemas.microsoft.com/office/powerpoint/2010/main" val="20513384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7309" y="1162843"/>
            <a:ext cx="10515600" cy="1325563"/>
          </a:xfrm>
        </p:spPr>
        <p:txBody>
          <a:bodyPr/>
          <a:lstStyle/>
          <a:p>
            <a:r>
              <a:rPr lang="es-MX" b="1" dirty="0" smtClean="0"/>
              <a:t>Conclusiones</a:t>
            </a:r>
            <a:endParaRPr lang="es-MX" b="1" dirty="0"/>
          </a:p>
        </p:txBody>
      </p:sp>
      <p:sp>
        <p:nvSpPr>
          <p:cNvPr id="3" name="2 Marcador de contenido"/>
          <p:cNvSpPr>
            <a:spLocks noGrp="1"/>
          </p:cNvSpPr>
          <p:nvPr>
            <p:ph idx="1"/>
          </p:nvPr>
        </p:nvSpPr>
        <p:spPr>
          <a:xfrm>
            <a:off x="825137" y="2295888"/>
            <a:ext cx="10515600" cy="4351338"/>
          </a:xfrm>
        </p:spPr>
        <p:txBody>
          <a:bodyPr>
            <a:normAutofit lnSpcReduction="10000"/>
          </a:bodyPr>
          <a:lstStyle/>
          <a:p>
            <a:pPr lvl="0" algn="just"/>
            <a:r>
              <a:rPr lang="es-MX" dirty="0"/>
              <a:t>Las direcciones IP Privadas identifican a un dispositivo dentro de una red.</a:t>
            </a:r>
          </a:p>
          <a:p>
            <a:pPr lvl="0" algn="just"/>
            <a:r>
              <a:rPr lang="es-MX" dirty="0"/>
              <a:t>Las direcciones IP públicas identifican a una red, dentro de Internet.</a:t>
            </a:r>
          </a:p>
          <a:p>
            <a:pPr lvl="0" algn="just"/>
            <a:r>
              <a:rPr lang="es-MX" dirty="0"/>
              <a:t>La máscara de subred identifica a la IP de acuerdo a las 3 clases existentes. A, B, C donde la C tiene menos nodos y la A </a:t>
            </a:r>
            <a:r>
              <a:rPr lang="es-MX" dirty="0" smtClean="0"/>
              <a:t>tienen </a:t>
            </a:r>
            <a:r>
              <a:rPr lang="es-MX" dirty="0"/>
              <a:t>el mayor número.</a:t>
            </a:r>
          </a:p>
          <a:p>
            <a:pPr lvl="0" algn="just"/>
            <a:r>
              <a:rPr lang="es-MX" dirty="0"/>
              <a:t>Existen 2 métodos de asignación de </a:t>
            </a:r>
            <a:r>
              <a:rPr lang="es-MX" dirty="0" err="1"/>
              <a:t>IP’s</a:t>
            </a:r>
            <a:r>
              <a:rPr lang="es-MX" dirty="0"/>
              <a:t>. De forma manual y a través de DHCP.</a:t>
            </a:r>
          </a:p>
          <a:p>
            <a:pPr lvl="0" algn="just"/>
            <a:r>
              <a:rPr lang="es-MX" dirty="0"/>
              <a:t>Una vez implementada, una red IP debe ser probada para verificar su conectividad y rendimiento operativo.</a:t>
            </a:r>
          </a:p>
        </p:txBody>
      </p:sp>
      <p:pic>
        <p:nvPicPr>
          <p:cNvPr id="4" name="Imagen 3"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5" name="Marcador de pie de página 4"/>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37</a:t>
            </a:fld>
            <a:endParaRPr lang="es-MX"/>
          </a:p>
        </p:txBody>
      </p:sp>
    </p:spTree>
    <p:extLst>
      <p:ext uri="{BB962C8B-B14F-4D97-AF65-F5344CB8AC3E}">
        <p14:creationId xmlns:p14="http://schemas.microsoft.com/office/powerpoint/2010/main" val="7320033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3785652"/>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Abad Domingo, Alfredo. (2013).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McGraw-Hill </a:t>
            </a:r>
            <a:r>
              <a:rPr lang="en-US" sz="1600" dirty="0" err="1">
                <a:latin typeface="Arial" panose="020B0604020202020204" pitchFamily="34" charset="0"/>
                <a:cs typeface="Arial" panose="020B0604020202020204" pitchFamily="34" charset="0"/>
              </a:rPr>
              <a:t>España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CISCO (2017). CCNA Routing &amp; Switching: Intro to Networks 6.0.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del </a:t>
            </a:r>
            <a:r>
              <a:rPr lang="en-US" sz="1600" dirty="0" err="1">
                <a:latin typeface="Arial" panose="020B0604020202020204" pitchFamily="34" charset="0"/>
                <a:cs typeface="Arial" panose="020B0604020202020204" pitchFamily="34" charset="0"/>
              </a:rPr>
              <a:t>curso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oficial</a:t>
            </a:r>
            <a:r>
              <a:rPr lang="en-US" sz="1600" dirty="0">
                <a:latin typeface="Arial" panose="020B0604020202020204" pitchFamily="34" charset="0"/>
                <a:cs typeface="Arial" panose="020B0604020202020204" pitchFamily="34" charset="0"/>
              </a:rPr>
              <a:t> de la Academia Cisco: </a:t>
            </a:r>
            <a:r>
              <a:rPr lang="en-US" sz="1600" dirty="0">
                <a:latin typeface="Arial" panose="020B0604020202020204" pitchFamily="34" charset="0"/>
                <a:cs typeface="Arial" panose="020B0604020202020204" pitchFamily="34" charset="0"/>
                <a:hlinkClick r:id="rId3"/>
              </a:rPr>
              <a:t>https://www.netacad.com/group/resources/course-resources</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Fermín Pérez, F., &amp; Guerra Guerra, J. (2017). Internet de las </a:t>
            </a:r>
            <a:r>
              <a:rPr lang="en-US" sz="1600" dirty="0" err="1">
                <a:latin typeface="Arial" panose="020B0604020202020204" pitchFamily="34" charset="0"/>
                <a:cs typeface="Arial" panose="020B0604020202020204" pitchFamily="34" charset="0"/>
              </a:rPr>
              <a:t>Cosas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Perspectiv@S</a:t>
            </a:r>
            <a:r>
              <a:rPr lang="en-US" sz="1600" dirty="0">
                <a:latin typeface="Arial" panose="020B0604020202020204" pitchFamily="34" charset="0"/>
                <a:cs typeface="Arial" panose="020B0604020202020204" pitchFamily="34" charset="0"/>
              </a:rPr>
              <a:t>, 10(11), 45-49.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4"/>
              </a:rPr>
              <a:t>http://revistas.uigv.edu.pe/index.php/perspectiva/article/view/187</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García Aparicio, J.L. (2017). </a:t>
            </a:r>
            <a:r>
              <a:rPr lang="en-US" sz="1600" dirty="0" err="1">
                <a:latin typeface="Arial" panose="020B0604020202020204" pitchFamily="34" charset="0"/>
                <a:cs typeface="Arial" panose="020B0604020202020204" pitchFamily="34" charset="0"/>
              </a:rPr>
              <a:t>Tendencias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actuales</a:t>
            </a:r>
            <a:r>
              <a:rPr lang="en-US" sz="1600" dirty="0">
                <a:latin typeface="Arial" panose="020B0604020202020204" pitchFamily="34" charset="0"/>
                <a:cs typeface="Arial" panose="020B0604020202020204" pitchFamily="34" charset="0"/>
              </a:rPr>
              <a:t> de la </a:t>
            </a:r>
            <a:r>
              <a:rPr lang="en-US" sz="1600" dirty="0" err="1">
                <a:latin typeface="Arial" panose="020B0604020202020204" pitchFamily="34" charset="0"/>
                <a:cs typeface="Arial" panose="020B0604020202020204" pitchFamily="34" charset="0"/>
              </a:rPr>
              <a:t>convergencia</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medios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Internet.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5"/>
              </a:rPr>
              <a:t>http://publicacionesdidacticas.com/hemeroteca/articulo/081136/articulo-pdf</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García-</a:t>
            </a:r>
            <a:r>
              <a:rPr lang="en-US" sz="1600" dirty="0" err="1">
                <a:latin typeface="Arial" panose="020B0604020202020204" pitchFamily="34" charset="0"/>
                <a:cs typeface="Arial" panose="020B0604020202020204" pitchFamily="34" charset="0"/>
              </a:rPr>
              <a:t>Peñalvo</a:t>
            </a:r>
            <a:r>
              <a:rPr lang="en-US" sz="1600" dirty="0">
                <a:latin typeface="Arial" panose="020B0604020202020204" pitchFamily="34" charset="0"/>
                <a:cs typeface="Arial" panose="020B0604020202020204" pitchFamily="34" charset="0"/>
              </a:rPr>
              <a:t>, F. J. (2018) Los </a:t>
            </a:r>
            <a:r>
              <a:rPr lang="en-US" sz="1600" dirty="0" err="1">
                <a:latin typeface="Arial" panose="020B0604020202020204" pitchFamily="34" charset="0"/>
                <a:cs typeface="Arial" panose="020B0604020202020204" pitchFamily="34" charset="0"/>
              </a:rPr>
              <a:t>orígenes</a:t>
            </a:r>
            <a:r>
              <a:rPr lang="en-US" sz="1600" dirty="0">
                <a:latin typeface="Arial" panose="020B0604020202020204" pitchFamily="34" charset="0"/>
                <a:cs typeface="Arial" panose="020B0604020202020204" pitchFamily="34" charset="0"/>
              </a:rPr>
              <a:t> de Internet </a:t>
            </a:r>
            <a:r>
              <a:rPr lang="en-US" sz="1600" dirty="0" err="1">
                <a:latin typeface="Arial" panose="020B0604020202020204" pitchFamily="34" charset="0"/>
                <a:cs typeface="Arial" panose="020B0604020202020204" pitchFamily="34" charset="0"/>
              </a:rPr>
              <a:t>presentado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Módulo</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Ingeniería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Informática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el </a:t>
            </a:r>
            <a:r>
              <a:rPr lang="en-US" sz="1600" dirty="0" err="1">
                <a:latin typeface="Arial" panose="020B0604020202020204" pitchFamily="34" charset="0"/>
                <a:cs typeface="Arial" panose="020B0604020202020204" pitchFamily="34" charset="0"/>
              </a:rPr>
              <a:t>Itinerario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Posgraduados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Ciencias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Puras</a:t>
            </a:r>
            <a:r>
              <a:rPr lang="en-US" sz="1600" dirty="0">
                <a:latin typeface="Arial" panose="020B0604020202020204" pitchFamily="34" charset="0"/>
                <a:cs typeface="Arial" panose="020B0604020202020204" pitchFamily="34" charset="0"/>
              </a:rPr>
              <a:t>” de la Universidad de la </a:t>
            </a:r>
            <a:r>
              <a:rPr lang="en-US" sz="1600" dirty="0" err="1">
                <a:latin typeface="Arial" panose="020B0604020202020204" pitchFamily="34" charset="0"/>
                <a:cs typeface="Arial" panose="020B0604020202020204" pitchFamily="34" charset="0"/>
              </a:rPr>
              <a:t>Experiencia</a:t>
            </a:r>
            <a:r>
              <a:rPr lang="en-US" sz="1600" dirty="0">
                <a:latin typeface="Arial" panose="020B0604020202020204" pitchFamily="34" charset="0"/>
                <a:cs typeface="Arial" panose="020B0604020202020204" pitchFamily="34" charset="0"/>
              </a:rPr>
              <a:t> de la Universidad de Salamanca, </a:t>
            </a:r>
            <a:r>
              <a:rPr lang="en-US" sz="1600" dirty="0" err="1">
                <a:latin typeface="Arial" panose="020B0604020202020204" pitchFamily="34" charset="0"/>
                <a:cs typeface="Arial" panose="020B0604020202020204" pitchFamily="34" charset="0"/>
              </a:rPr>
              <a:t>Facultad</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Educación</a:t>
            </a:r>
            <a:r>
              <a:rPr lang="en-US" sz="1600" dirty="0">
                <a:latin typeface="Arial" panose="020B0604020202020204" pitchFamily="34" charset="0"/>
                <a:cs typeface="Arial" panose="020B0604020202020204" pitchFamily="34" charset="0"/>
              </a:rPr>
              <a:t>, Salamanca, 17 de mayo de 2018, 2018. </a:t>
            </a:r>
            <a:r>
              <a:rPr lang="en-US" sz="1600" dirty="0" err="1">
                <a:latin typeface="Arial" panose="020B0604020202020204" pitchFamily="34" charset="0"/>
                <a:cs typeface="Arial" panose="020B0604020202020204" pitchFamily="34" charset="0"/>
              </a:rPr>
              <a:t>doi</a:t>
            </a:r>
            <a:r>
              <a:rPr lang="en-US" sz="1600" dirty="0">
                <a:latin typeface="Arial" panose="020B0604020202020204" pitchFamily="34" charset="0"/>
                <a:cs typeface="Arial" panose="020B0604020202020204" pitchFamily="34" charset="0"/>
              </a:rPr>
              <a:t>: 10.5281/zenodo.1245859</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Molina Robles, Francisco José. (2014).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RA-MA Editorial.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 </a:t>
            </a:r>
          </a:p>
          <a:p>
            <a:pPr marL="285750" indent="-285750" algn="just">
              <a:buFont typeface="Arial" panose="020B0604020202020204" pitchFamily="34" charset="0"/>
              <a:buChar char="•"/>
            </a:pPr>
            <a:r>
              <a:rPr lang="en-US" sz="1600" dirty="0" err="1">
                <a:latin typeface="Arial" panose="020B0604020202020204" pitchFamily="34" charset="0"/>
                <a:cs typeface="Arial" panose="020B0604020202020204" pitchFamily="34" charset="0"/>
              </a:rPr>
              <a:t>Publicaciones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Didacticas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Núm</a:t>
            </a:r>
            <a:r>
              <a:rPr lang="en-US" sz="1600" dirty="0">
                <a:latin typeface="Arial" panose="020B0604020202020204" pitchFamily="34" charset="0"/>
                <a:cs typeface="Arial" panose="020B0604020202020204" pitchFamily="34" charset="0"/>
              </a:rPr>
              <a:t>. 81 pp. 899 a 903.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6"/>
              </a:rPr>
              <a:t>https://publicacionesdidacticas.com/hemeroteca/articulo/081136/articulo-pdf</a:t>
            </a:r>
            <a:r>
              <a:rPr lang="en-US" sz="1600"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Tanenbaum, Andrew S &amp; </a:t>
            </a:r>
            <a:r>
              <a:rPr lang="en-US" sz="1600" dirty="0" err="1">
                <a:latin typeface="Arial" panose="020B0604020202020204" pitchFamily="34" charset="0"/>
                <a:cs typeface="Arial" panose="020B0604020202020204" pitchFamily="34" charset="0"/>
              </a:rPr>
              <a:t>Wetherall</a:t>
            </a:r>
            <a:r>
              <a:rPr lang="en-US" sz="1600" dirty="0">
                <a:latin typeface="Arial" panose="020B0604020202020204" pitchFamily="34" charset="0"/>
                <a:cs typeface="Arial" panose="020B0604020202020204" pitchFamily="34" charset="0"/>
              </a:rPr>
              <a:t>, David J. (2012).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Computadoras</a:t>
            </a:r>
            <a:r>
              <a:rPr lang="en-US" sz="1600" dirty="0">
                <a:latin typeface="Arial" panose="020B0604020202020204" pitchFamily="34" charset="0"/>
                <a:cs typeface="Arial" panose="020B0604020202020204" pitchFamily="34" charset="0"/>
              </a:rPr>
              <a:t>. 5a </a:t>
            </a:r>
            <a:r>
              <a:rPr lang="en-US" sz="1600" dirty="0" err="1">
                <a:latin typeface="Arial" panose="020B0604020202020204" pitchFamily="34" charset="0"/>
                <a:cs typeface="Arial" panose="020B0604020202020204" pitchFamily="34" charset="0"/>
              </a:rPr>
              <a:t>edición</a:t>
            </a:r>
            <a:r>
              <a:rPr lang="en-US" sz="1600" dirty="0">
                <a:latin typeface="Arial" panose="020B0604020202020204" pitchFamily="34" charset="0"/>
                <a:cs typeface="Arial" panose="020B0604020202020204" pitchFamily="34" charset="0"/>
              </a:rPr>
              <a:t>. Editorial Pearson.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p:txBody>
      </p:sp>
      <p:sp>
        <p:nvSpPr>
          <p:cNvPr id="7" name="Marcador de pie de página 6"/>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FAD36588-C9B0-4B1A-AEA3-17EAEE6D33D0}" type="slidenum">
              <a:rPr lang="es-MX" smtClean="0"/>
              <a:t>38</a:t>
            </a:fld>
            <a:endParaRPr lang="es-MX"/>
          </a:p>
        </p:txBody>
      </p:sp>
    </p:spTree>
    <p:extLst>
      <p:ext uri="{BB962C8B-B14F-4D97-AF65-F5344CB8AC3E}">
        <p14:creationId xmlns:p14="http://schemas.microsoft.com/office/powerpoint/2010/main" val="729790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FED40968-3597-4551-977D-67DB13A855F8}"/>
              </a:ext>
            </a:extLst>
          </p:cNvPr>
          <p:cNvSpPr txBox="1">
            <a:spLocks/>
          </p:cNvSpPr>
          <p:nvPr/>
        </p:nvSpPr>
        <p:spPr>
          <a:xfrm>
            <a:off x="4746189" y="184260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Imágenes</a:t>
            </a:r>
            <a:endParaRPr lang="es-MX" sz="3200" b="1" dirty="0"/>
          </a:p>
        </p:txBody>
      </p:sp>
      <p:sp>
        <p:nvSpPr>
          <p:cNvPr id="4" name="Marcador de contenido 2">
            <a:extLst>
              <a:ext uri="{FF2B5EF4-FFF2-40B4-BE49-F238E27FC236}">
                <a16:creationId xmlns:a16="http://schemas.microsoft.com/office/drawing/2014/main" id="{D6DE8F9F-BD67-4A33-AB00-F7B8C2429475}"/>
              </a:ext>
            </a:extLst>
          </p:cNvPr>
          <p:cNvSpPr txBox="1">
            <a:spLocks/>
          </p:cNvSpPr>
          <p:nvPr/>
        </p:nvSpPr>
        <p:spPr>
          <a:xfrm>
            <a:off x="199851" y="2488371"/>
            <a:ext cx="11792297" cy="547977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0"/>
              </a:spcBef>
            </a:pPr>
            <a:r>
              <a:rPr lang="es-ES" sz="1400" i="1" dirty="0">
                <a:solidFill>
                  <a:srgbClr val="0070C0"/>
                </a:solidFill>
              </a:rPr>
              <a:t>¿Cómo obtengo la dirección física (MAC </a:t>
            </a:r>
            <a:r>
              <a:rPr lang="es-ES" sz="1400" i="1" dirty="0" err="1">
                <a:solidFill>
                  <a:srgbClr val="0070C0"/>
                </a:solidFill>
              </a:rPr>
              <a:t>address</a:t>
            </a:r>
            <a:r>
              <a:rPr lang="es-ES" sz="1400" i="1" dirty="0">
                <a:solidFill>
                  <a:srgbClr val="0070C0"/>
                </a:solidFill>
              </a:rPr>
              <a:t>) de mi computadora?</a:t>
            </a:r>
            <a:r>
              <a:rPr lang="es-ES" sz="1400" dirty="0">
                <a:solidFill>
                  <a:srgbClr val="0070C0"/>
                </a:solidFill>
              </a:rPr>
              <a:t> (s.f.). Obtenido de Center </a:t>
            </a:r>
            <a:r>
              <a:rPr lang="es-ES" sz="1400" dirty="0" err="1">
                <a:solidFill>
                  <a:srgbClr val="0070C0"/>
                </a:solidFill>
              </a:rPr>
              <a:t>For</a:t>
            </a:r>
            <a:r>
              <a:rPr lang="es-ES" sz="1400" dirty="0">
                <a:solidFill>
                  <a:srgbClr val="0070C0"/>
                </a:solidFill>
              </a:rPr>
              <a:t> </a:t>
            </a:r>
            <a:r>
              <a:rPr lang="es-ES" sz="1400" dirty="0" err="1">
                <a:solidFill>
                  <a:srgbClr val="0070C0"/>
                </a:solidFill>
              </a:rPr>
              <a:t>Genomics</a:t>
            </a:r>
            <a:r>
              <a:rPr lang="es-ES" sz="1400" dirty="0">
                <a:solidFill>
                  <a:srgbClr val="0070C0"/>
                </a:solidFill>
              </a:rPr>
              <a:t> </a:t>
            </a:r>
            <a:r>
              <a:rPr lang="es-ES" sz="1400" dirty="0" err="1">
                <a:solidFill>
                  <a:srgbClr val="0070C0"/>
                </a:solidFill>
              </a:rPr>
              <a:t>Sciences</a:t>
            </a:r>
            <a:r>
              <a:rPr lang="es-ES" sz="1400" dirty="0">
                <a:solidFill>
                  <a:srgbClr val="0070C0"/>
                </a:solidFill>
              </a:rPr>
              <a:t> - UNAM: http://cimi.ccg.unam.mx/en/system/files/user34/windows-macaddress03.png</a:t>
            </a:r>
            <a:endParaRPr lang="es-MX" sz="1400" dirty="0">
              <a:solidFill>
                <a:srgbClr val="0070C0"/>
              </a:solidFill>
            </a:endParaRPr>
          </a:p>
          <a:p>
            <a:pPr>
              <a:lnSpc>
                <a:spcPct val="120000"/>
              </a:lnSpc>
              <a:spcBef>
                <a:spcPts val="0"/>
              </a:spcBef>
            </a:pPr>
            <a:r>
              <a:rPr lang="es-ES" sz="1400" i="1" dirty="0">
                <a:solidFill>
                  <a:srgbClr val="0070C0"/>
                </a:solidFill>
              </a:rPr>
              <a:t>¿Cuál es la puerta de enlace de mi </a:t>
            </a:r>
            <a:r>
              <a:rPr lang="es-ES" sz="1400" i="1" dirty="0" err="1">
                <a:solidFill>
                  <a:srgbClr val="0070C0"/>
                </a:solidFill>
              </a:rPr>
              <a:t>Router</a:t>
            </a:r>
            <a:r>
              <a:rPr lang="es-ES" sz="1400" i="1" dirty="0">
                <a:solidFill>
                  <a:srgbClr val="0070C0"/>
                </a:solidFill>
              </a:rPr>
              <a:t>?</a:t>
            </a:r>
            <a:r>
              <a:rPr lang="es-ES" sz="1400" dirty="0">
                <a:solidFill>
                  <a:srgbClr val="0070C0"/>
                </a:solidFill>
              </a:rPr>
              <a:t> (s.f.). Obtenido de </a:t>
            </a:r>
            <a:r>
              <a:rPr lang="es-ES" sz="1400" dirty="0" err="1">
                <a:solidFill>
                  <a:srgbClr val="0070C0"/>
                </a:solidFill>
              </a:rPr>
              <a:t>NeoStuff</a:t>
            </a:r>
            <a:r>
              <a:rPr lang="es-ES" sz="1400" dirty="0">
                <a:solidFill>
                  <a:srgbClr val="0070C0"/>
                </a:solidFill>
              </a:rPr>
              <a:t>: https://www.neostuff.net/cual-es-la-puerta-de-enlace-de-mi-router/</a:t>
            </a:r>
            <a:endParaRPr lang="es-MX" sz="1400" dirty="0">
              <a:solidFill>
                <a:srgbClr val="0070C0"/>
              </a:solidFill>
            </a:endParaRPr>
          </a:p>
          <a:p>
            <a:pPr>
              <a:lnSpc>
                <a:spcPct val="120000"/>
              </a:lnSpc>
              <a:spcBef>
                <a:spcPts val="0"/>
              </a:spcBef>
            </a:pPr>
            <a:r>
              <a:rPr lang="es-ES" sz="1400" i="1" dirty="0">
                <a:solidFill>
                  <a:srgbClr val="0070C0"/>
                </a:solidFill>
              </a:rPr>
              <a:t>Cómo cambiar su dirección IP</a:t>
            </a:r>
            <a:r>
              <a:rPr lang="es-ES" sz="1400" dirty="0">
                <a:solidFill>
                  <a:srgbClr val="0070C0"/>
                </a:solidFill>
              </a:rPr>
              <a:t>. (s.f.). Obtenido de Golden </a:t>
            </a:r>
            <a:r>
              <a:rPr lang="es-ES" sz="1400" dirty="0" err="1">
                <a:solidFill>
                  <a:srgbClr val="0070C0"/>
                </a:solidFill>
              </a:rPr>
              <a:t>Frog</a:t>
            </a:r>
            <a:r>
              <a:rPr lang="es-ES" sz="1400" dirty="0">
                <a:solidFill>
                  <a:srgbClr val="0070C0"/>
                </a:solidFill>
              </a:rPr>
              <a:t>: https://images-goldenfrog.netdna-ssl.com/vyprvpn/vpn-guides/vpn_guides_change_ip_address_banner.png</a:t>
            </a:r>
            <a:endParaRPr lang="es-MX" sz="1400" dirty="0">
              <a:solidFill>
                <a:srgbClr val="0070C0"/>
              </a:solidFill>
            </a:endParaRPr>
          </a:p>
          <a:p>
            <a:pPr>
              <a:lnSpc>
                <a:spcPct val="120000"/>
              </a:lnSpc>
              <a:spcBef>
                <a:spcPts val="0"/>
              </a:spcBef>
            </a:pPr>
            <a:r>
              <a:rPr lang="es-ES" sz="1400" i="1" dirty="0">
                <a:solidFill>
                  <a:srgbClr val="0070C0"/>
                </a:solidFill>
              </a:rPr>
              <a:t>Cómo poner en red dos computadoras</a:t>
            </a:r>
            <a:r>
              <a:rPr lang="es-ES" sz="1400" dirty="0">
                <a:solidFill>
                  <a:srgbClr val="0070C0"/>
                </a:solidFill>
              </a:rPr>
              <a:t>. (s.f.). Obtenido de Taringa: https://ugc.kn3.net/i/origin/http://www.monografias.com/trabajos11/latransn/Image555.gif</a:t>
            </a:r>
            <a:endParaRPr lang="es-MX" sz="1400" dirty="0">
              <a:solidFill>
                <a:srgbClr val="0070C0"/>
              </a:solidFill>
            </a:endParaRPr>
          </a:p>
          <a:p>
            <a:pPr>
              <a:lnSpc>
                <a:spcPct val="120000"/>
              </a:lnSpc>
              <a:spcBef>
                <a:spcPts val="0"/>
              </a:spcBef>
            </a:pPr>
            <a:r>
              <a:rPr lang="es-ES" sz="1400" i="1" dirty="0">
                <a:solidFill>
                  <a:srgbClr val="0070C0"/>
                </a:solidFill>
              </a:rPr>
              <a:t>Configuración y conceptos básicos de </a:t>
            </a:r>
            <a:r>
              <a:rPr lang="es-ES" sz="1400" i="1" dirty="0" err="1">
                <a:solidFill>
                  <a:srgbClr val="0070C0"/>
                </a:solidFill>
              </a:rPr>
              <a:t>switching</a:t>
            </a:r>
            <a:r>
              <a:rPr lang="es-ES" sz="1400" dirty="0">
                <a:solidFill>
                  <a:srgbClr val="0070C0"/>
                </a:solidFill>
              </a:rPr>
              <a:t>. (s.f.). Obtenido de </a:t>
            </a:r>
            <a:r>
              <a:rPr lang="es-ES" sz="1400" dirty="0" err="1">
                <a:solidFill>
                  <a:srgbClr val="0070C0"/>
                </a:solidFill>
              </a:rPr>
              <a:t>Emaze</a:t>
            </a:r>
            <a:r>
              <a:rPr lang="es-ES" sz="1400" dirty="0">
                <a:solidFill>
                  <a:srgbClr val="0070C0"/>
                </a:solidFill>
              </a:rPr>
              <a:t>: https://www.emaze.com/@ALCCWFRO</a:t>
            </a:r>
            <a:endParaRPr lang="es-MX" sz="1400" dirty="0">
              <a:solidFill>
                <a:srgbClr val="0070C0"/>
              </a:solidFill>
            </a:endParaRPr>
          </a:p>
          <a:p>
            <a:pPr>
              <a:lnSpc>
                <a:spcPct val="120000"/>
              </a:lnSpc>
              <a:spcBef>
                <a:spcPts val="0"/>
              </a:spcBef>
            </a:pPr>
            <a:r>
              <a:rPr lang="es-ES" sz="1400" i="1" dirty="0">
                <a:solidFill>
                  <a:srgbClr val="0070C0"/>
                </a:solidFill>
              </a:rPr>
              <a:t>Control de acceso al medio (MAC)</a:t>
            </a:r>
            <a:r>
              <a:rPr lang="es-ES" sz="1400" dirty="0">
                <a:solidFill>
                  <a:srgbClr val="0070C0"/>
                </a:solidFill>
              </a:rPr>
              <a:t>. (s.f.). Obtenido de </a:t>
            </a:r>
            <a:r>
              <a:rPr lang="es-ES" sz="1400" dirty="0" err="1">
                <a:solidFill>
                  <a:srgbClr val="0070C0"/>
                </a:solidFill>
              </a:rPr>
              <a:t>BlogSpot</a:t>
            </a:r>
            <a:r>
              <a:rPr lang="es-ES" sz="1400" dirty="0">
                <a:solidFill>
                  <a:srgbClr val="0070C0"/>
                </a:solidFill>
              </a:rPr>
              <a:t>: http://1.bp.blogspot.com/-CQF8cQyCCWs/VSq-dYylLuI/AAAAAAAAA8s/6cYNLwLBjoY/s1600/1.jpg</a:t>
            </a:r>
            <a:endParaRPr lang="es-MX" sz="1400" dirty="0">
              <a:solidFill>
                <a:srgbClr val="0070C0"/>
              </a:solidFill>
            </a:endParaRPr>
          </a:p>
          <a:p>
            <a:pPr>
              <a:lnSpc>
                <a:spcPct val="120000"/>
              </a:lnSpc>
              <a:spcBef>
                <a:spcPts val="0"/>
              </a:spcBef>
            </a:pPr>
            <a:r>
              <a:rPr lang="es-ES" sz="1400" dirty="0">
                <a:solidFill>
                  <a:srgbClr val="0070C0"/>
                </a:solidFill>
              </a:rPr>
              <a:t>Díaz Iniesta, J. A., Juárez Eslava, D. A., Silva Valdés, J. A., Velázquez Villar, V., &amp; Wong Aguilera, F. D. (2007). </a:t>
            </a:r>
            <a:r>
              <a:rPr lang="es-ES" sz="1400" i="1" dirty="0">
                <a:solidFill>
                  <a:srgbClr val="0070C0"/>
                </a:solidFill>
              </a:rPr>
              <a:t>Diseño de un Direccionamiento IP por Subneteo</a:t>
            </a:r>
            <a:r>
              <a:rPr lang="es-ES" sz="1400" dirty="0">
                <a:solidFill>
                  <a:srgbClr val="0070C0"/>
                </a:solidFill>
              </a:rPr>
              <a:t>. Obtenido de Instituto Politécnico Nacional: https://tesis.ipn.mx/bitstream/handle/123456789/15049/I.C.%2007-10.pdf?sequence=1</a:t>
            </a:r>
            <a:endParaRPr lang="es-MX" sz="1400" dirty="0">
              <a:solidFill>
                <a:srgbClr val="0070C0"/>
              </a:solidFill>
            </a:endParaRPr>
          </a:p>
          <a:p>
            <a:pPr>
              <a:lnSpc>
                <a:spcPct val="120000"/>
              </a:lnSpc>
              <a:spcBef>
                <a:spcPts val="0"/>
              </a:spcBef>
            </a:pPr>
            <a:r>
              <a:rPr lang="es-ES" sz="1400" i="1" dirty="0">
                <a:solidFill>
                  <a:srgbClr val="0070C0"/>
                </a:solidFill>
              </a:rPr>
              <a:t>Direccionamiento IP - Subneteo</a:t>
            </a:r>
            <a:r>
              <a:rPr lang="es-ES" sz="1400" dirty="0">
                <a:solidFill>
                  <a:srgbClr val="0070C0"/>
                </a:solidFill>
              </a:rPr>
              <a:t>. (s.f.). Obtenido de </a:t>
            </a:r>
            <a:r>
              <a:rPr lang="es-ES" sz="1400" dirty="0" err="1">
                <a:solidFill>
                  <a:srgbClr val="0070C0"/>
                </a:solidFill>
              </a:rPr>
              <a:t>BlogSpot</a:t>
            </a:r>
            <a:r>
              <a:rPr lang="es-ES" sz="1400" dirty="0">
                <a:solidFill>
                  <a:srgbClr val="0070C0"/>
                </a:solidFill>
              </a:rPr>
              <a:t>: http://3.bp.blogspot.com/-kOLW1SMdmxg/VOooi1E-XUI/AAAAAAAACo0/YwFMiDRr_MY/s1600/clases.jpg</a:t>
            </a:r>
            <a:endParaRPr lang="es-MX" sz="1400" dirty="0">
              <a:solidFill>
                <a:srgbClr val="0070C0"/>
              </a:solidFill>
            </a:endParaRPr>
          </a:p>
          <a:p>
            <a:pPr>
              <a:lnSpc>
                <a:spcPct val="120000"/>
              </a:lnSpc>
              <a:spcBef>
                <a:spcPts val="0"/>
              </a:spcBef>
            </a:pPr>
            <a:r>
              <a:rPr lang="es-ES" sz="1400" dirty="0" err="1">
                <a:solidFill>
                  <a:srgbClr val="0070C0"/>
                </a:solidFill>
              </a:rPr>
              <a:t>Dordoigne</a:t>
            </a:r>
            <a:r>
              <a:rPr lang="es-ES" sz="1400" dirty="0">
                <a:solidFill>
                  <a:srgbClr val="0070C0"/>
                </a:solidFill>
              </a:rPr>
              <a:t>, J. (2015). </a:t>
            </a:r>
            <a:r>
              <a:rPr lang="es-ES" sz="1400" i="1" dirty="0">
                <a:solidFill>
                  <a:srgbClr val="0070C0"/>
                </a:solidFill>
              </a:rPr>
              <a:t>Redes Informáticas - Nociones Fundamentales</a:t>
            </a:r>
            <a:r>
              <a:rPr lang="es-ES" sz="1400" dirty="0">
                <a:solidFill>
                  <a:srgbClr val="0070C0"/>
                </a:solidFill>
              </a:rPr>
              <a:t> (5ta ed.). ENI.</a:t>
            </a:r>
            <a:endParaRPr lang="es-MX" sz="1400" dirty="0">
              <a:solidFill>
                <a:srgbClr val="0070C0"/>
              </a:solidFill>
            </a:endParaRP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39</a:t>
            </a:fld>
            <a:endParaRPr lang="es-MX"/>
          </a:p>
        </p:txBody>
      </p:sp>
    </p:spTree>
    <p:extLst>
      <p:ext uri="{BB962C8B-B14F-4D97-AF65-F5344CB8AC3E}">
        <p14:creationId xmlns:p14="http://schemas.microsoft.com/office/powerpoint/2010/main" val="14622268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566908"/>
            <a:ext cx="10515600" cy="1325563"/>
          </a:xfrm>
        </p:spPr>
        <p:txBody>
          <a:bodyPr/>
          <a:lstStyle/>
          <a:p>
            <a:r>
              <a:rPr lang="es-MX" b="1" dirty="0" smtClean="0"/>
              <a:t>Introducción</a:t>
            </a:r>
            <a:endParaRPr lang="es-MX" b="1" dirty="0"/>
          </a:p>
        </p:txBody>
      </p:sp>
      <p:sp>
        <p:nvSpPr>
          <p:cNvPr id="3" name="2 Marcador de contenido"/>
          <p:cNvSpPr>
            <a:spLocks noGrp="1"/>
          </p:cNvSpPr>
          <p:nvPr>
            <p:ph idx="1"/>
          </p:nvPr>
        </p:nvSpPr>
        <p:spPr>
          <a:xfrm>
            <a:off x="2959608" y="2649583"/>
            <a:ext cx="7498080" cy="3853408"/>
          </a:xfrm>
        </p:spPr>
        <p:txBody>
          <a:bodyPr>
            <a:noAutofit/>
          </a:bodyPr>
          <a:lstStyle/>
          <a:p>
            <a:pPr marL="82296" indent="0" algn="just">
              <a:buNone/>
            </a:pPr>
            <a:r>
              <a:rPr lang="es-MX" sz="3300" dirty="0"/>
              <a:t>Todo proceso de comunicación exitosa, se fundamenta en sus </a:t>
            </a:r>
            <a:r>
              <a:rPr lang="es-MX" sz="3300" b="1" dirty="0"/>
              <a:t>direcciones</a:t>
            </a:r>
            <a:r>
              <a:rPr lang="es-MX" sz="3300" dirty="0"/>
              <a:t>.</a:t>
            </a:r>
          </a:p>
          <a:p>
            <a:pPr marL="82296" indent="0" algn="just">
              <a:buNone/>
            </a:pPr>
            <a:r>
              <a:rPr lang="es-MX" sz="3300" dirty="0"/>
              <a:t>Ejemplos </a:t>
            </a:r>
            <a:r>
              <a:rPr lang="es-MX" sz="3300" dirty="0"/>
              <a:t>de comunicación:</a:t>
            </a:r>
          </a:p>
          <a:p>
            <a:pPr algn="just"/>
            <a:r>
              <a:rPr lang="es-MX" sz="3300" dirty="0"/>
              <a:t>Correo Postal</a:t>
            </a:r>
          </a:p>
          <a:p>
            <a:pPr lvl="0" algn="just"/>
            <a:r>
              <a:rPr lang="es-MX" sz="3300" dirty="0"/>
              <a:t>Red </a:t>
            </a:r>
            <a:r>
              <a:rPr lang="es-MX" sz="3300" dirty="0"/>
              <a:t>telefónica: A través de un número único: 52 + 722 + XXXXXXX</a:t>
            </a:r>
          </a:p>
          <a:p>
            <a:pPr lvl="0" algn="just"/>
            <a:r>
              <a:rPr lang="es-MX" sz="3300" dirty="0"/>
              <a:t>Facebook, </a:t>
            </a:r>
            <a:r>
              <a:rPr lang="es-MX" sz="3300" dirty="0" err="1"/>
              <a:t>Skype</a:t>
            </a:r>
            <a:r>
              <a:rPr lang="es-MX" sz="3300" dirty="0"/>
              <a:t>, MSN, etc</a:t>
            </a:r>
            <a:r>
              <a:rPr lang="es-MX" sz="3300" dirty="0"/>
              <a:t>.</a:t>
            </a:r>
          </a:p>
          <a:p>
            <a:pPr algn="just"/>
            <a:endParaRPr lang="es-MX" sz="3300" dirty="0"/>
          </a:p>
        </p:txBody>
      </p:sp>
      <p:pic>
        <p:nvPicPr>
          <p:cNvPr id="4" name="Imagen 3"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5" name="Marcador de pie de página 4"/>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49042BF9-C8AA-4BF5-90A6-F745506A1DB5}" type="slidenum">
              <a:rPr lang="es-MX" smtClean="0"/>
              <a:t>4</a:t>
            </a:fld>
            <a:endParaRPr lang="es-MX"/>
          </a:p>
        </p:txBody>
      </p:sp>
    </p:spTree>
    <p:extLst>
      <p:ext uri="{BB962C8B-B14F-4D97-AF65-F5344CB8AC3E}">
        <p14:creationId xmlns:p14="http://schemas.microsoft.com/office/powerpoint/2010/main" val="42169712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52F200D-4042-4880-8DF1-B235EDEB15BD}"/>
              </a:ext>
            </a:extLst>
          </p:cNvPr>
          <p:cNvSpPr txBox="1">
            <a:spLocks/>
          </p:cNvSpPr>
          <p:nvPr/>
        </p:nvSpPr>
        <p:spPr>
          <a:xfrm>
            <a:off x="4746189" y="184260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Imágenes</a:t>
            </a:r>
            <a:endParaRPr lang="es-MX" sz="3200" b="1" dirty="0"/>
          </a:p>
        </p:txBody>
      </p:sp>
      <p:sp>
        <p:nvSpPr>
          <p:cNvPr id="4" name="Marcador de contenido 2">
            <a:extLst>
              <a:ext uri="{FF2B5EF4-FFF2-40B4-BE49-F238E27FC236}">
                <a16:creationId xmlns:a16="http://schemas.microsoft.com/office/drawing/2014/main" id="{180434B6-968E-421F-AFF2-F147468C289B}"/>
              </a:ext>
            </a:extLst>
          </p:cNvPr>
          <p:cNvSpPr txBox="1">
            <a:spLocks/>
          </p:cNvSpPr>
          <p:nvPr/>
        </p:nvSpPr>
        <p:spPr>
          <a:xfrm>
            <a:off x="95864" y="2275509"/>
            <a:ext cx="12000271" cy="5479774"/>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0"/>
              </a:spcBef>
            </a:pPr>
            <a:r>
              <a:rPr lang="es-ES" i="1" dirty="0">
                <a:solidFill>
                  <a:srgbClr val="0070C0"/>
                </a:solidFill>
              </a:rPr>
              <a:t>El Protocolo ARP</a:t>
            </a:r>
            <a:r>
              <a:rPr lang="es-ES" dirty="0">
                <a:solidFill>
                  <a:srgbClr val="0070C0"/>
                </a:solidFill>
              </a:rPr>
              <a:t>. (s.f.). Obtenido de </a:t>
            </a:r>
            <a:r>
              <a:rPr lang="es-ES" dirty="0" err="1">
                <a:solidFill>
                  <a:srgbClr val="0070C0"/>
                </a:solidFill>
              </a:rPr>
              <a:t>GeekTheory</a:t>
            </a:r>
            <a:r>
              <a:rPr lang="es-ES" dirty="0">
                <a:solidFill>
                  <a:srgbClr val="0070C0"/>
                </a:solidFill>
              </a:rPr>
              <a:t>: http://geekytheory.com/wp-content/uploads/2013/10/ARP-PROTOCOLO.png</a:t>
            </a:r>
            <a:endParaRPr lang="es-MX" dirty="0">
              <a:solidFill>
                <a:srgbClr val="0070C0"/>
              </a:solidFill>
            </a:endParaRPr>
          </a:p>
          <a:p>
            <a:pPr>
              <a:lnSpc>
                <a:spcPct val="120000"/>
              </a:lnSpc>
              <a:spcBef>
                <a:spcPts val="0"/>
              </a:spcBef>
            </a:pPr>
            <a:r>
              <a:rPr lang="es-ES" i="1" dirty="0">
                <a:solidFill>
                  <a:srgbClr val="0070C0"/>
                </a:solidFill>
              </a:rPr>
              <a:t>El </a:t>
            </a:r>
            <a:r>
              <a:rPr lang="es-ES" i="1" dirty="0" err="1">
                <a:solidFill>
                  <a:srgbClr val="0070C0"/>
                </a:solidFill>
              </a:rPr>
              <a:t>router</a:t>
            </a:r>
            <a:r>
              <a:rPr lang="es-ES" i="1" dirty="0">
                <a:solidFill>
                  <a:srgbClr val="0070C0"/>
                </a:solidFill>
              </a:rPr>
              <a:t> en la interconexión de redes</a:t>
            </a:r>
            <a:r>
              <a:rPr lang="es-ES" dirty="0">
                <a:solidFill>
                  <a:srgbClr val="0070C0"/>
                </a:solidFill>
              </a:rPr>
              <a:t>. (s.f.). Obtenido de Redes Telemáticas: http://redestelematicas.com/wp-content/uploads/2013/06/Figura-08.union-con-router.jpg</a:t>
            </a:r>
            <a:endParaRPr lang="es-MX" dirty="0">
              <a:solidFill>
                <a:srgbClr val="0070C0"/>
              </a:solidFill>
            </a:endParaRPr>
          </a:p>
          <a:p>
            <a:pPr>
              <a:lnSpc>
                <a:spcPct val="120000"/>
              </a:lnSpc>
              <a:spcBef>
                <a:spcPts val="0"/>
              </a:spcBef>
            </a:pPr>
            <a:r>
              <a:rPr lang="es-ES" i="1" dirty="0">
                <a:solidFill>
                  <a:srgbClr val="0070C0"/>
                </a:solidFill>
              </a:rPr>
              <a:t>Esconde tu IP para navegar con privacidad</a:t>
            </a:r>
            <a:r>
              <a:rPr lang="es-ES" dirty="0">
                <a:solidFill>
                  <a:srgbClr val="0070C0"/>
                </a:solidFill>
              </a:rPr>
              <a:t>. (s.f.). Obtenido de Rootear: https://rootear.com/files/2013/08/Detect_IP-700x499.jpg</a:t>
            </a:r>
            <a:endParaRPr lang="es-MX" dirty="0">
              <a:solidFill>
                <a:srgbClr val="0070C0"/>
              </a:solidFill>
            </a:endParaRPr>
          </a:p>
          <a:p>
            <a:pPr>
              <a:lnSpc>
                <a:spcPct val="120000"/>
              </a:lnSpc>
              <a:spcBef>
                <a:spcPts val="0"/>
              </a:spcBef>
            </a:pPr>
            <a:r>
              <a:rPr lang="es-ES" i="1" dirty="0">
                <a:solidFill>
                  <a:srgbClr val="0070C0"/>
                </a:solidFill>
              </a:rPr>
              <a:t>Obtener la IP de un </a:t>
            </a:r>
            <a:r>
              <a:rPr lang="es-ES" i="1" dirty="0" err="1">
                <a:solidFill>
                  <a:srgbClr val="0070C0"/>
                </a:solidFill>
              </a:rPr>
              <a:t>Router</a:t>
            </a:r>
            <a:r>
              <a:rPr lang="es-ES" i="1" dirty="0">
                <a:solidFill>
                  <a:srgbClr val="0070C0"/>
                </a:solidFill>
              </a:rPr>
              <a:t> D-Link configurado como </a:t>
            </a:r>
            <a:r>
              <a:rPr lang="es-ES" i="1" dirty="0" err="1">
                <a:solidFill>
                  <a:srgbClr val="0070C0"/>
                </a:solidFill>
              </a:rPr>
              <a:t>Switch</a:t>
            </a:r>
            <a:r>
              <a:rPr lang="es-ES" dirty="0">
                <a:solidFill>
                  <a:srgbClr val="0070C0"/>
                </a:solidFill>
              </a:rPr>
              <a:t>. (s.f.). Obtenido de Foros del Web: http://i968.photobucket.com/albums/ae170/WingzemonX/red2.png</a:t>
            </a:r>
            <a:endParaRPr lang="es-MX" dirty="0">
              <a:solidFill>
                <a:srgbClr val="0070C0"/>
              </a:solidFill>
            </a:endParaRPr>
          </a:p>
          <a:p>
            <a:pPr>
              <a:lnSpc>
                <a:spcPct val="120000"/>
              </a:lnSpc>
              <a:spcBef>
                <a:spcPts val="0"/>
              </a:spcBef>
            </a:pPr>
            <a:r>
              <a:rPr lang="es-ES" dirty="0">
                <a:solidFill>
                  <a:srgbClr val="0070C0"/>
                </a:solidFill>
              </a:rPr>
              <a:t>Opazo, E. (23 de abril de 2009). </a:t>
            </a:r>
            <a:r>
              <a:rPr lang="es-ES" i="1" dirty="0">
                <a:solidFill>
                  <a:srgbClr val="0070C0"/>
                </a:solidFill>
              </a:rPr>
              <a:t>Direccionamiento físico</a:t>
            </a:r>
            <a:r>
              <a:rPr lang="es-ES" dirty="0">
                <a:solidFill>
                  <a:srgbClr val="0070C0"/>
                </a:solidFill>
              </a:rPr>
              <a:t>. Obtenido de </a:t>
            </a:r>
            <a:r>
              <a:rPr lang="es-ES" dirty="0" err="1">
                <a:solidFill>
                  <a:srgbClr val="0070C0"/>
                </a:solidFill>
              </a:rPr>
              <a:t>BlogSpot</a:t>
            </a:r>
            <a:r>
              <a:rPr lang="es-ES" dirty="0">
                <a:solidFill>
                  <a:srgbClr val="0070C0"/>
                </a:solidFill>
              </a:rPr>
              <a:t>: http://redes1-cftab.blogspot.com/2009/04/direccionamiento-fisico.html</a:t>
            </a:r>
            <a:endParaRPr lang="es-MX" dirty="0">
              <a:solidFill>
                <a:srgbClr val="0070C0"/>
              </a:solidFill>
            </a:endParaRPr>
          </a:p>
          <a:p>
            <a:pPr>
              <a:lnSpc>
                <a:spcPct val="120000"/>
              </a:lnSpc>
              <a:spcBef>
                <a:spcPts val="0"/>
              </a:spcBef>
            </a:pPr>
            <a:r>
              <a:rPr lang="es-ES" dirty="0">
                <a:solidFill>
                  <a:srgbClr val="0070C0"/>
                </a:solidFill>
              </a:rPr>
              <a:t>Opazo, E. (23 de abril de 2009). </a:t>
            </a:r>
            <a:r>
              <a:rPr lang="es-ES" i="1" dirty="0">
                <a:solidFill>
                  <a:srgbClr val="0070C0"/>
                </a:solidFill>
              </a:rPr>
              <a:t>Direccionamiento lógico</a:t>
            </a:r>
            <a:r>
              <a:rPr lang="es-ES" dirty="0">
                <a:solidFill>
                  <a:srgbClr val="0070C0"/>
                </a:solidFill>
              </a:rPr>
              <a:t>. Obtenido de </a:t>
            </a:r>
            <a:r>
              <a:rPr lang="es-ES" dirty="0" err="1">
                <a:solidFill>
                  <a:srgbClr val="0070C0"/>
                </a:solidFill>
              </a:rPr>
              <a:t>BlogSpot</a:t>
            </a:r>
            <a:r>
              <a:rPr lang="es-ES" dirty="0">
                <a:solidFill>
                  <a:srgbClr val="0070C0"/>
                </a:solidFill>
              </a:rPr>
              <a:t>: http://redes1-cftab.blogspot.com/2009/04/direccionamiento-logico.html</a:t>
            </a:r>
            <a:endParaRPr lang="es-MX" dirty="0">
              <a:solidFill>
                <a:srgbClr val="0070C0"/>
              </a:solidFill>
            </a:endParaRPr>
          </a:p>
          <a:p>
            <a:pPr>
              <a:lnSpc>
                <a:spcPct val="120000"/>
              </a:lnSpc>
              <a:spcBef>
                <a:spcPts val="0"/>
              </a:spcBef>
            </a:pPr>
            <a:r>
              <a:rPr lang="es-ES" i="1" dirty="0">
                <a:solidFill>
                  <a:srgbClr val="0070C0"/>
                </a:solidFill>
              </a:rPr>
              <a:t>Partes de una dirección IP</a:t>
            </a:r>
            <a:r>
              <a:rPr lang="es-ES" dirty="0">
                <a:solidFill>
                  <a:srgbClr val="0070C0"/>
                </a:solidFill>
              </a:rPr>
              <a:t>. (s.f.). Obtenido de </a:t>
            </a:r>
            <a:r>
              <a:rPr lang="es-ES" dirty="0" err="1">
                <a:solidFill>
                  <a:srgbClr val="0070C0"/>
                </a:solidFill>
              </a:rPr>
              <a:t>Sites</a:t>
            </a:r>
            <a:r>
              <a:rPr lang="es-ES" dirty="0">
                <a:solidFill>
                  <a:srgbClr val="0070C0"/>
                </a:solidFill>
              </a:rPr>
              <a:t> Google: https://sites.google.com/site/redeslocalesyglobales/_/rsrc/1383775969901/6-arquitecturas-de-redes/6-arquitectura-tcp-ip/7-nivel-de-red/8-direccionamiento-ip-basico/1-partes-de-una-direccion-ip/tcpipdirec11.png?height=180&amp;width=400</a:t>
            </a:r>
            <a:endParaRPr lang="es-MX" dirty="0">
              <a:solidFill>
                <a:srgbClr val="0070C0"/>
              </a:solidFill>
            </a:endParaRPr>
          </a:p>
          <a:p>
            <a:pPr>
              <a:lnSpc>
                <a:spcPct val="120000"/>
              </a:lnSpc>
              <a:spcBef>
                <a:spcPts val="0"/>
              </a:spcBef>
            </a:pPr>
            <a:r>
              <a:rPr lang="es-ES" dirty="0" err="1">
                <a:solidFill>
                  <a:srgbClr val="0070C0"/>
                </a:solidFill>
              </a:rPr>
              <a:t>RosBarbosa</a:t>
            </a:r>
            <a:r>
              <a:rPr lang="es-ES" dirty="0">
                <a:solidFill>
                  <a:srgbClr val="0070C0"/>
                </a:solidFill>
              </a:rPr>
              <a:t>. (27 de noviembre de 2015). </a:t>
            </a:r>
            <a:r>
              <a:rPr lang="es-ES" i="1" dirty="0">
                <a:solidFill>
                  <a:srgbClr val="0070C0"/>
                </a:solidFill>
              </a:rPr>
              <a:t>Modelo OSI: la guía definitiva del Modelo OSI !!!</a:t>
            </a:r>
            <a:r>
              <a:rPr lang="es-ES" dirty="0">
                <a:solidFill>
                  <a:srgbClr val="0070C0"/>
                </a:solidFill>
              </a:rPr>
              <a:t> Obtenido de Sea CCNA: http://www.seaccna.com/modelo-osi-guia-definitiva/</a:t>
            </a:r>
            <a:endParaRPr lang="es-MX" dirty="0">
              <a:solidFill>
                <a:srgbClr val="0070C0"/>
              </a:solidFill>
            </a:endParaRPr>
          </a:p>
          <a:p>
            <a:pPr>
              <a:lnSpc>
                <a:spcPct val="120000"/>
              </a:lnSpc>
              <a:spcBef>
                <a:spcPts val="0"/>
              </a:spcBef>
            </a:pPr>
            <a:r>
              <a:rPr lang="es-ES" dirty="0">
                <a:solidFill>
                  <a:srgbClr val="0070C0"/>
                </a:solidFill>
              </a:rPr>
              <a:t>Tanenbaum, A. S. (2003). </a:t>
            </a:r>
            <a:r>
              <a:rPr lang="es-ES" i="1" dirty="0">
                <a:solidFill>
                  <a:srgbClr val="0070C0"/>
                </a:solidFill>
              </a:rPr>
              <a:t>Redes de Computadoras.</a:t>
            </a:r>
            <a:r>
              <a:rPr lang="es-ES" dirty="0">
                <a:solidFill>
                  <a:srgbClr val="0070C0"/>
                </a:solidFill>
              </a:rPr>
              <a:t> México: Pearson Educación. Obtenido de https://books.google.com.mx/books?hl=es&amp;lr=&amp;id=WWD-4oF9hjEC&amp;oi=fnd&amp;pg=PR18&amp;dq=redes+computacionales&amp;ots=Xzf9Xcr9z9&amp;sig=idZUIN9Y0cmBGWt4BNM2veiMyAc#v=onepage&amp;q=redes%20computacionales&amp;f=false</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40</a:t>
            </a:fld>
            <a:endParaRPr lang="es-MX"/>
          </a:p>
        </p:txBody>
      </p:sp>
    </p:spTree>
    <p:extLst>
      <p:ext uri="{BB962C8B-B14F-4D97-AF65-F5344CB8AC3E}">
        <p14:creationId xmlns:p14="http://schemas.microsoft.com/office/powerpoint/2010/main" val="38736587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1495" y="1948855"/>
            <a:ext cx="5589010" cy="4018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ítulo 2"/>
          <p:cNvSpPr>
            <a:spLocks noGrp="1"/>
          </p:cNvSpPr>
          <p:nvPr>
            <p:ph type="title"/>
          </p:nvPr>
        </p:nvSpPr>
        <p:spPr/>
        <p:txBody>
          <a:bodyPr/>
          <a:lstStyle/>
          <a:p>
            <a:endParaRPr lang="en-US" dirty="0"/>
          </a:p>
        </p:txBody>
      </p:sp>
      <p:pic>
        <p:nvPicPr>
          <p:cNvPr id="6" name="Imagen 5"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5" name="Marcador de pie de página 4"/>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49042BF9-C8AA-4BF5-90A6-F745506A1DB5}" type="slidenum">
              <a:rPr lang="es-MX" smtClean="0"/>
              <a:t>5</a:t>
            </a:fld>
            <a:endParaRPr lang="es-MX"/>
          </a:p>
        </p:txBody>
      </p:sp>
    </p:spTree>
    <p:extLst>
      <p:ext uri="{BB962C8B-B14F-4D97-AF65-F5344CB8AC3E}">
        <p14:creationId xmlns:p14="http://schemas.microsoft.com/office/powerpoint/2010/main" val="2011815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7" name="Título 1">
            <a:extLst>
              <a:ext uri="{FF2B5EF4-FFF2-40B4-BE49-F238E27FC236}">
                <a16:creationId xmlns:a16="http://schemas.microsoft.com/office/drawing/2014/main" id="{C1379DAD-AF7B-4A28-BBC5-046E5BECC953}"/>
              </a:ext>
            </a:extLst>
          </p:cNvPr>
          <p:cNvSpPr txBox="1">
            <a:spLocks/>
          </p:cNvSpPr>
          <p:nvPr/>
        </p:nvSpPr>
        <p:spPr>
          <a:xfrm>
            <a:off x="1640156" y="1685994"/>
            <a:ext cx="8911687" cy="1280890"/>
          </a:xfrm>
          <a:prstGeom prst="rect">
            <a:avLst/>
          </a:prstGeom>
        </p:spPr>
        <p:txBody>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s-MX" sz="3200" b="1"/>
              <a:t>Modelo OSI</a:t>
            </a:r>
            <a:endParaRPr lang="es-MX" sz="3200" b="1" dirty="0"/>
          </a:p>
        </p:txBody>
      </p:sp>
      <p:sp>
        <p:nvSpPr>
          <p:cNvPr id="11" name="Marcador de contenido 2">
            <a:extLst>
              <a:ext uri="{FF2B5EF4-FFF2-40B4-BE49-F238E27FC236}">
                <a16:creationId xmlns:a16="http://schemas.microsoft.com/office/drawing/2014/main" id="{188C90B1-68D4-452D-B6C8-52CCD9AB78B0}"/>
              </a:ext>
            </a:extLst>
          </p:cNvPr>
          <p:cNvSpPr txBox="1">
            <a:spLocks/>
          </p:cNvSpPr>
          <p:nvPr/>
        </p:nvSpPr>
        <p:spPr>
          <a:xfrm>
            <a:off x="3779820" y="2377127"/>
            <a:ext cx="7941471" cy="4411308"/>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70000"/>
              </a:lnSpc>
              <a:buFont typeface="Arial" panose="020B0604020202020204" pitchFamily="34" charset="0"/>
              <a:buNone/>
            </a:pPr>
            <a:r>
              <a:rPr lang="es-ES" dirty="0"/>
              <a:t>El </a:t>
            </a:r>
            <a:r>
              <a:rPr lang="es-ES" b="1" dirty="0"/>
              <a:t>modelo de interconexión de sistemas abiertos</a:t>
            </a:r>
            <a:r>
              <a:rPr lang="es-ES" dirty="0"/>
              <a:t> o Modelo OSI, por sus siglas en inglés, es la estructura de las redes, propuesta por la Organización Internacional para la Estandarización, en la que se identifican 7 capas o fases por las que la información ha de transitar cuando viaja de un dispositivo a otro en la red.</a:t>
            </a:r>
          </a:p>
          <a:p>
            <a:pPr marL="0" indent="0" algn="just">
              <a:lnSpc>
                <a:spcPct val="170000"/>
              </a:lnSpc>
              <a:buFont typeface="Arial" panose="020B0604020202020204" pitchFamily="34" charset="0"/>
              <a:buNone/>
            </a:pPr>
            <a:r>
              <a:rPr lang="es-ES" dirty="0"/>
              <a:t>Es en estas capas donde se define el direccionamiento de los datos, ya sea de forma física o lógica.</a:t>
            </a:r>
            <a:endParaRPr lang="es-MX" dirty="0"/>
          </a:p>
        </p:txBody>
      </p:sp>
      <p:pic>
        <p:nvPicPr>
          <p:cNvPr id="12" name="Picture 2" descr="Resultado de imagen para modelo osi">
            <a:extLst>
              <a:ext uri="{FF2B5EF4-FFF2-40B4-BE49-F238E27FC236}">
                <a16:creationId xmlns:a16="http://schemas.microsoft.com/office/drawing/2014/main" id="{355D95F5-AEFC-4212-8025-35330B8C07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251" y="2805796"/>
            <a:ext cx="3383705" cy="348713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FAD36588-C9B0-4B1A-AEA3-17EAEE6D33D0}" type="slidenum">
              <a:rPr lang="es-MX" smtClean="0"/>
              <a:t>6</a:t>
            </a:fld>
            <a:endParaRPr lang="es-MX"/>
          </a:p>
        </p:txBody>
      </p:sp>
    </p:spTree>
    <p:extLst>
      <p:ext uri="{BB962C8B-B14F-4D97-AF65-F5344CB8AC3E}">
        <p14:creationId xmlns:p14="http://schemas.microsoft.com/office/powerpoint/2010/main" val="15714859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61E6FB5E-9D28-4D5E-B1E1-F82BBD207E8C}"/>
              </a:ext>
            </a:extLst>
          </p:cNvPr>
          <p:cNvSpPr txBox="1">
            <a:spLocks/>
          </p:cNvSpPr>
          <p:nvPr/>
        </p:nvSpPr>
        <p:spPr>
          <a:xfrm>
            <a:off x="174186" y="184260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Capa 2 Enlace de Datos</a:t>
            </a:r>
          </a:p>
        </p:txBody>
      </p:sp>
      <p:sp>
        <p:nvSpPr>
          <p:cNvPr id="4" name="Marcador de contenido 2">
            <a:extLst>
              <a:ext uri="{FF2B5EF4-FFF2-40B4-BE49-F238E27FC236}">
                <a16:creationId xmlns:a16="http://schemas.microsoft.com/office/drawing/2014/main" id="{0C86225B-7A95-44FA-885F-365FB26B00FA}"/>
              </a:ext>
            </a:extLst>
          </p:cNvPr>
          <p:cNvSpPr txBox="1">
            <a:spLocks/>
          </p:cNvSpPr>
          <p:nvPr/>
        </p:nvSpPr>
        <p:spPr>
          <a:xfrm>
            <a:off x="1723537" y="2410516"/>
            <a:ext cx="8915400" cy="3777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400" dirty="0"/>
              <a:t>Los </a:t>
            </a:r>
            <a:r>
              <a:rPr lang="es-MX" sz="2400" i="1" dirty="0"/>
              <a:t>dispositivos de red</a:t>
            </a:r>
            <a:r>
              <a:rPr lang="es-MX" sz="2400" dirty="0"/>
              <a:t> necesitan de un esquema de direccionamiento que les ayude a enviar de manera correcta los</a:t>
            </a:r>
            <a:r>
              <a:rPr lang="es-MX" sz="2400" i="1" dirty="0"/>
              <a:t> paquetes de datos</a:t>
            </a:r>
            <a:r>
              <a:rPr lang="es-MX" sz="2400" dirty="0"/>
              <a:t> a llegar a su destino.</a:t>
            </a:r>
          </a:p>
          <a:p>
            <a:pPr marL="0" indent="0" algn="just">
              <a:lnSpc>
                <a:spcPct val="150000"/>
              </a:lnSpc>
              <a:buFont typeface="Arial" panose="020B0604020202020204" pitchFamily="34" charset="0"/>
              <a:buNone/>
            </a:pPr>
            <a:r>
              <a:rPr lang="es-MX" sz="2400" dirty="0"/>
              <a:t>La primer capa utilizada para el direccionamiento de datos es la segunda capa o </a:t>
            </a:r>
            <a:r>
              <a:rPr lang="es-MX" sz="2400" i="1" dirty="0"/>
              <a:t>capa de enlace de datos </a:t>
            </a:r>
            <a:r>
              <a:rPr lang="es-MX" sz="2400" dirty="0"/>
              <a:t>en el Modelo OSI, donde se lleva a cabo el </a:t>
            </a:r>
            <a:r>
              <a:rPr lang="es-MX" sz="2400" i="1" dirty="0"/>
              <a:t>direccionamiento físico</a:t>
            </a:r>
            <a:r>
              <a:rPr lang="es-MX" sz="2400" dirty="0"/>
              <a:t>, que es donde los host ubican los paquetes que van dirigidos a ellos.</a:t>
            </a:r>
          </a:p>
        </p:txBody>
      </p:sp>
      <p:pic>
        <p:nvPicPr>
          <p:cNvPr id="6" name="Picture 2" descr="Resultado de imagen para modelo osi">
            <a:extLst>
              <a:ext uri="{FF2B5EF4-FFF2-40B4-BE49-F238E27FC236}">
                <a16:creationId xmlns:a16="http://schemas.microsoft.com/office/drawing/2014/main" id="{62B1C91D-F06C-49E2-83B2-104FE6D2AA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0053" b="17710"/>
          <a:stretch/>
        </p:blipFill>
        <p:spPr bwMode="auto">
          <a:xfrm>
            <a:off x="4489384" y="1932155"/>
            <a:ext cx="3383705" cy="42672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FAD36588-C9B0-4B1A-AEA3-17EAEE6D33D0}" type="slidenum">
              <a:rPr lang="es-MX" smtClean="0"/>
              <a:t>7</a:t>
            </a:fld>
            <a:endParaRPr lang="es-MX"/>
          </a:p>
        </p:txBody>
      </p:sp>
    </p:spTree>
    <p:extLst>
      <p:ext uri="{BB962C8B-B14F-4D97-AF65-F5344CB8AC3E}">
        <p14:creationId xmlns:p14="http://schemas.microsoft.com/office/powerpoint/2010/main" val="36102348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92307E4A-F9D1-4641-AED4-215CC92146AC}"/>
              </a:ext>
            </a:extLst>
          </p:cNvPr>
          <p:cNvSpPr txBox="1">
            <a:spLocks/>
          </p:cNvSpPr>
          <p:nvPr/>
        </p:nvSpPr>
        <p:spPr>
          <a:xfrm>
            <a:off x="203686" y="1842605"/>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Direccionamiento físico</a:t>
            </a:r>
            <a:endParaRPr lang="es-MX" sz="3200" b="1" dirty="0"/>
          </a:p>
        </p:txBody>
      </p:sp>
      <p:sp>
        <p:nvSpPr>
          <p:cNvPr id="4" name="Marcador de contenido 2">
            <a:extLst>
              <a:ext uri="{FF2B5EF4-FFF2-40B4-BE49-F238E27FC236}">
                <a16:creationId xmlns:a16="http://schemas.microsoft.com/office/drawing/2014/main" id="{D7E53395-579A-47B5-A3CD-A20E591A0D3F}"/>
              </a:ext>
            </a:extLst>
          </p:cNvPr>
          <p:cNvSpPr txBox="1">
            <a:spLocks/>
          </p:cNvSpPr>
          <p:nvPr/>
        </p:nvSpPr>
        <p:spPr>
          <a:xfrm>
            <a:off x="1925534" y="2483050"/>
            <a:ext cx="8915400" cy="42548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MX" sz="2200" dirty="0"/>
              <a:t>Este tipo de direccionamiento no es posible cambiarlo ya que cuenta con información de origen necesaria, como lo son el hardware de red que se usa y el fabricante.</a:t>
            </a:r>
          </a:p>
          <a:p>
            <a:pPr marL="0" indent="0" algn="just">
              <a:lnSpc>
                <a:spcPct val="150000"/>
              </a:lnSpc>
              <a:buFont typeface="Arial" panose="020B0604020202020204" pitchFamily="34" charset="0"/>
              <a:buNone/>
            </a:pPr>
            <a:r>
              <a:rPr lang="es-MX" sz="2200" dirty="0"/>
              <a:t>De igual forma es necesario que el paquete de datos a enviar conozca su dirección de destino. Y para que todo esto ocurra se necesita un sistema de denominación de las partes.</a:t>
            </a:r>
          </a:p>
          <a:p>
            <a:pPr marL="0" indent="0" algn="just">
              <a:lnSpc>
                <a:spcPct val="150000"/>
              </a:lnSpc>
              <a:buFont typeface="Arial" panose="020B0604020202020204" pitchFamily="34" charset="0"/>
              <a:buNone/>
            </a:pPr>
            <a:r>
              <a:rPr lang="es-MX" sz="2200" dirty="0"/>
              <a:t>A este enlace con la tarjeta de red se le conoce como </a:t>
            </a:r>
            <a:r>
              <a:rPr lang="es-MX" sz="2200" i="1" dirty="0"/>
              <a:t>direccionamiento físico</a:t>
            </a:r>
            <a:r>
              <a:rPr lang="es-MX" sz="2200" dirty="0"/>
              <a:t>.</a:t>
            </a:r>
          </a:p>
          <a:p>
            <a:pPr marL="0" indent="0" algn="just">
              <a:lnSpc>
                <a:spcPct val="150000"/>
              </a:lnSpc>
              <a:buFont typeface="Arial" panose="020B0604020202020204" pitchFamily="34" charset="0"/>
              <a:buNone/>
            </a:pPr>
            <a:endParaRPr lang="es-MX" sz="22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8</a:t>
            </a:fld>
            <a:endParaRPr lang="es-MX"/>
          </a:p>
        </p:txBody>
      </p:sp>
    </p:spTree>
    <p:extLst>
      <p:ext uri="{BB962C8B-B14F-4D97-AF65-F5344CB8AC3E}">
        <p14:creationId xmlns:p14="http://schemas.microsoft.com/office/powerpoint/2010/main" val="13859985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E98A160E-74D8-47BB-8839-8F11B5F6F20E}"/>
              </a:ext>
            </a:extLst>
          </p:cNvPr>
          <p:cNvSpPr txBox="1">
            <a:spLocks/>
          </p:cNvSpPr>
          <p:nvPr/>
        </p:nvSpPr>
        <p:spPr>
          <a:xfrm>
            <a:off x="0" y="1767920"/>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Control de Acceso al Medio MAC</a:t>
            </a:r>
            <a:endParaRPr lang="es-MX" sz="3200" b="1" dirty="0"/>
          </a:p>
        </p:txBody>
      </p:sp>
      <p:sp>
        <p:nvSpPr>
          <p:cNvPr id="4" name="Marcador de contenido 2">
            <a:extLst>
              <a:ext uri="{FF2B5EF4-FFF2-40B4-BE49-F238E27FC236}">
                <a16:creationId xmlns:a16="http://schemas.microsoft.com/office/drawing/2014/main" id="{1AC19AA9-70C1-44E3-9A5E-3AE79C631872}"/>
              </a:ext>
            </a:extLst>
          </p:cNvPr>
          <p:cNvSpPr txBox="1">
            <a:spLocks/>
          </p:cNvSpPr>
          <p:nvPr/>
        </p:nvSpPr>
        <p:spPr>
          <a:xfrm>
            <a:off x="686668" y="2267202"/>
            <a:ext cx="11053047" cy="41989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es-MX" sz="2200" dirty="0"/>
              <a:t>Para ponerlo más sencillo, cada paquete de datos necesita ser identificado, primero con información de origen y después con información de destino para así poder establecer el recorrido que necesita hacer.</a:t>
            </a:r>
          </a:p>
          <a:p>
            <a:pPr marL="0" indent="0" algn="just">
              <a:lnSpc>
                <a:spcPct val="100000"/>
              </a:lnSpc>
              <a:buFont typeface="Arial" panose="020B0604020202020204" pitchFamily="34" charset="0"/>
              <a:buNone/>
            </a:pPr>
            <a:r>
              <a:rPr lang="es-MX" sz="2200" dirty="0"/>
              <a:t>En el caso de las redes Ethernet ocurre que cada host tiene una dirección física que:</a:t>
            </a:r>
          </a:p>
          <a:p>
            <a:pPr algn="just">
              <a:lnSpc>
                <a:spcPct val="100000"/>
              </a:lnSpc>
            </a:pPr>
            <a:r>
              <a:rPr lang="es-MX" sz="2200" dirty="0"/>
              <a:t>le sirve como su identificación de nivel 2</a:t>
            </a:r>
          </a:p>
          <a:p>
            <a:pPr algn="just">
              <a:lnSpc>
                <a:spcPct val="100000"/>
              </a:lnSpc>
              <a:spcBef>
                <a:spcPts val="600"/>
              </a:spcBef>
            </a:pPr>
            <a:r>
              <a:rPr lang="es-MX" sz="2200" dirty="0"/>
              <a:t>es de 48 bits (3 bloques hexadecimales) </a:t>
            </a:r>
          </a:p>
          <a:p>
            <a:pPr algn="just">
              <a:lnSpc>
                <a:spcPct val="100000"/>
              </a:lnSpc>
              <a:spcBef>
                <a:spcPts val="600"/>
              </a:spcBef>
            </a:pPr>
            <a:r>
              <a:rPr lang="es-MX" sz="2200" dirty="0" smtClean="0"/>
              <a:t>aparece </a:t>
            </a:r>
            <a:r>
              <a:rPr lang="es-MX" sz="2200" dirty="0"/>
              <a:t>en el encabezado de la PDU de Capa 2, llamado trama</a:t>
            </a:r>
            <a:r>
              <a:rPr lang="es-MX" sz="2200" dirty="0" smtClean="0"/>
              <a:t>.</a:t>
            </a:r>
            <a:endParaRPr lang="es-MX" sz="2200" dirty="0" smtClean="0"/>
          </a:p>
          <a:p>
            <a:pPr algn="just">
              <a:lnSpc>
                <a:spcPct val="100000"/>
              </a:lnSpc>
              <a:spcBef>
                <a:spcPts val="600"/>
              </a:spcBef>
            </a:pPr>
            <a:r>
              <a:rPr lang="es-MX" sz="2200" dirty="0" smtClean="0"/>
              <a:t>se </a:t>
            </a:r>
            <a:r>
              <a:rPr lang="es-MX" sz="2200" dirty="0"/>
              <a:t>le proporcionó en el momento en que fue </a:t>
            </a:r>
            <a:r>
              <a:rPr lang="es-MX" sz="2200" dirty="0" smtClean="0"/>
              <a:t>creada la NIC</a:t>
            </a:r>
          </a:p>
          <a:p>
            <a:pPr algn="just">
              <a:lnSpc>
                <a:spcPct val="100000"/>
              </a:lnSpc>
              <a:spcBef>
                <a:spcPts val="600"/>
              </a:spcBef>
            </a:pPr>
            <a:r>
              <a:rPr lang="es-MX" sz="2200" dirty="0"/>
              <a:t>es exclusiva en la red local y representa la dirección del dispositivo final en el medio físico</a:t>
            </a:r>
            <a:endParaRPr lang="es-MX" sz="2200" dirty="0"/>
          </a:p>
          <a:p>
            <a:pPr algn="just">
              <a:lnSpc>
                <a:spcPct val="100000"/>
              </a:lnSpc>
              <a:spcBef>
                <a:spcPts val="600"/>
              </a:spcBef>
            </a:pPr>
            <a:r>
              <a:rPr lang="es-MX" sz="2200" dirty="0"/>
              <a:t>es su dirección de Control de Acceso al Medio o MAC, por sus siglas en inglés.</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FAD36588-C9B0-4B1A-AEA3-17EAEE6D33D0}" type="slidenum">
              <a:rPr lang="es-MX" smtClean="0"/>
              <a:t>9</a:t>
            </a:fld>
            <a:endParaRPr lang="es-MX"/>
          </a:p>
        </p:txBody>
      </p:sp>
    </p:spTree>
    <p:extLst>
      <p:ext uri="{BB962C8B-B14F-4D97-AF65-F5344CB8AC3E}">
        <p14:creationId xmlns:p14="http://schemas.microsoft.com/office/powerpoint/2010/main" val="18765043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97</TotalTime>
  <Words>3402</Words>
  <Application>Microsoft Office PowerPoint</Application>
  <PresentationFormat>Panorámica</PresentationFormat>
  <Paragraphs>250</Paragraphs>
  <Slides>40</Slides>
  <Notes>1</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40</vt:i4>
      </vt:variant>
    </vt:vector>
  </HeadingPairs>
  <TitlesOfParts>
    <vt:vector size="48" baseType="lpstr">
      <vt:lpstr>Arial</vt:lpstr>
      <vt:lpstr>Calibri</vt:lpstr>
      <vt:lpstr>Calibri Light</vt:lpstr>
      <vt:lpstr>Metropolis Light</vt:lpstr>
      <vt:lpstr>Wingdings 2</vt:lpstr>
      <vt:lpstr>Wingdings 3</vt:lpstr>
      <vt:lpstr>Tema de Office</vt:lpstr>
      <vt:lpstr>1_Tema de Office</vt:lpstr>
      <vt:lpstr>Presentación de PowerPoint</vt:lpstr>
      <vt:lpstr>Presentación de PowerPoint</vt:lpstr>
      <vt:lpstr>Presentación de PowerPoint</vt:lpstr>
      <vt:lpstr>Introducción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Versiones de IP</vt:lpstr>
      <vt:lpstr>Direcciones lógicas IPv4</vt:lpstr>
      <vt:lpstr>Tipos de direcciones IP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Direcciones Públicas y Privadas</vt:lpstr>
      <vt:lpstr>¿Cuál es mi dirección IP?</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Conclusiones</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PC-USU2</dc:creator>
  <cp:lastModifiedBy>Usuario de Windows</cp:lastModifiedBy>
  <cp:revision>17</cp:revision>
  <dcterms:created xsi:type="dcterms:W3CDTF">2018-09-13T20:34:18Z</dcterms:created>
  <dcterms:modified xsi:type="dcterms:W3CDTF">2018-09-28T00:31:00Z</dcterms:modified>
</cp:coreProperties>
</file>