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451" r:id="rId2"/>
    <p:sldId id="452" r:id="rId3"/>
    <p:sldId id="453" r:id="rId4"/>
    <p:sldId id="411" r:id="rId5"/>
    <p:sldId id="412" r:id="rId6"/>
    <p:sldId id="413" r:id="rId7"/>
    <p:sldId id="414" r:id="rId8"/>
    <p:sldId id="415" r:id="rId9"/>
    <p:sldId id="416" r:id="rId10"/>
    <p:sldId id="418" r:id="rId11"/>
    <p:sldId id="419" r:id="rId12"/>
    <p:sldId id="420" r:id="rId13"/>
    <p:sldId id="421" r:id="rId14"/>
    <p:sldId id="422" r:id="rId15"/>
    <p:sldId id="423" r:id="rId16"/>
    <p:sldId id="424" r:id="rId17"/>
    <p:sldId id="425" r:id="rId18"/>
    <p:sldId id="426" r:id="rId19"/>
    <p:sldId id="439" r:id="rId20"/>
    <p:sldId id="434" r:id="rId21"/>
    <p:sldId id="457" r:id="rId22"/>
    <p:sldId id="454" r:id="rId23"/>
    <p:sldId id="441" r:id="rId24"/>
    <p:sldId id="442" r:id="rId25"/>
    <p:sldId id="458" r:id="rId26"/>
    <p:sldId id="459" r:id="rId27"/>
    <p:sldId id="444" r:id="rId28"/>
    <p:sldId id="455" r:id="rId29"/>
    <p:sldId id="460" r:id="rId30"/>
    <p:sldId id="461" r:id="rId31"/>
    <p:sldId id="462" r:id="rId32"/>
    <p:sldId id="463" r:id="rId33"/>
    <p:sldId id="464" r:id="rId34"/>
    <p:sldId id="465" r:id="rId35"/>
    <p:sldId id="466" r:id="rId36"/>
    <p:sldId id="467" r:id="rId37"/>
    <p:sldId id="468" r:id="rId3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0" autoAdjust="0"/>
    <p:restoredTop sz="94660"/>
  </p:normalViewPr>
  <p:slideViewPr>
    <p:cSldViewPr snapToGrid="0">
      <p:cViewPr varScale="1">
        <p:scale>
          <a:sx n="73" d="100"/>
          <a:sy n="73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D7D1CD-6BF7-4FE0-9213-BFFD08A8F964}" type="doc">
      <dgm:prSet loTypeId="urn:microsoft.com/office/officeart/2009/layout/CircleArrowProcess" loCatId="process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2D6D4489-516D-477E-9088-7858773EB497}">
      <dgm:prSet phldrT="[Texto]" custT="1"/>
      <dgm:spPr/>
      <dgm:t>
        <a:bodyPr/>
        <a:lstStyle/>
        <a:p>
          <a:r>
            <a:rPr lang="es-ES" sz="1000" dirty="0"/>
            <a:t>DIRECCIONAMIENTO</a:t>
          </a:r>
        </a:p>
      </dgm:t>
    </dgm:pt>
    <dgm:pt modelId="{1BBFE2F7-E7A6-4CDF-8F58-584E535E0024}" type="parTrans" cxnId="{4CD4CEA8-A070-4A7B-B471-7A806D261C13}">
      <dgm:prSet/>
      <dgm:spPr/>
      <dgm:t>
        <a:bodyPr/>
        <a:lstStyle/>
        <a:p>
          <a:endParaRPr lang="es-ES"/>
        </a:p>
      </dgm:t>
    </dgm:pt>
    <dgm:pt modelId="{963F2FC4-FCC6-4BE8-93C3-604983B1CA38}" type="sibTrans" cxnId="{4CD4CEA8-A070-4A7B-B471-7A806D261C13}">
      <dgm:prSet/>
      <dgm:spPr/>
      <dgm:t>
        <a:bodyPr/>
        <a:lstStyle/>
        <a:p>
          <a:endParaRPr lang="es-ES"/>
        </a:p>
      </dgm:t>
    </dgm:pt>
    <dgm:pt modelId="{E31D6C00-7621-4F15-AFCB-597B60D93BE5}">
      <dgm:prSet phldrT="[Texto]" custT="1"/>
      <dgm:spPr/>
      <dgm:t>
        <a:bodyPr/>
        <a:lstStyle/>
        <a:p>
          <a:r>
            <a:rPr lang="es-ES" sz="1000" dirty="0"/>
            <a:t>ENCAPSULAMIENTO</a:t>
          </a:r>
        </a:p>
      </dgm:t>
    </dgm:pt>
    <dgm:pt modelId="{28E2C9E6-F93C-48FE-9B0A-865A7DB7C3B8}" type="parTrans" cxnId="{EF97C178-B0F6-4EAA-9421-7395A52DFF09}">
      <dgm:prSet/>
      <dgm:spPr/>
      <dgm:t>
        <a:bodyPr/>
        <a:lstStyle/>
        <a:p>
          <a:endParaRPr lang="es-ES"/>
        </a:p>
      </dgm:t>
    </dgm:pt>
    <dgm:pt modelId="{52508D47-C0BF-4835-AE52-1CEA07BBFF13}" type="sibTrans" cxnId="{EF97C178-B0F6-4EAA-9421-7395A52DFF09}">
      <dgm:prSet/>
      <dgm:spPr/>
      <dgm:t>
        <a:bodyPr/>
        <a:lstStyle/>
        <a:p>
          <a:endParaRPr lang="es-ES"/>
        </a:p>
      </dgm:t>
    </dgm:pt>
    <dgm:pt modelId="{7181513E-F2D4-44F8-8004-90AF6E6CDBCF}">
      <dgm:prSet phldrT="[Texto]" custT="1"/>
      <dgm:spPr/>
      <dgm:t>
        <a:bodyPr/>
        <a:lstStyle/>
        <a:p>
          <a:r>
            <a:rPr lang="es-ES" sz="1000" dirty="0" smtClean="0"/>
            <a:t>ENRUTAMIENTO</a:t>
          </a:r>
          <a:endParaRPr lang="es-ES" sz="1000" dirty="0"/>
        </a:p>
      </dgm:t>
    </dgm:pt>
    <dgm:pt modelId="{9C9CFA00-00DA-4349-ABD6-BBCB8CB98B34}" type="parTrans" cxnId="{6F74FE1A-40E7-44FD-B7E8-BCB7BA79A5D1}">
      <dgm:prSet/>
      <dgm:spPr/>
      <dgm:t>
        <a:bodyPr/>
        <a:lstStyle/>
        <a:p>
          <a:endParaRPr lang="es-ES"/>
        </a:p>
      </dgm:t>
    </dgm:pt>
    <dgm:pt modelId="{31BB61A8-E0A0-44F1-ACF3-014FB5F4B0FD}" type="sibTrans" cxnId="{6F74FE1A-40E7-44FD-B7E8-BCB7BA79A5D1}">
      <dgm:prSet/>
      <dgm:spPr/>
      <dgm:t>
        <a:bodyPr/>
        <a:lstStyle/>
        <a:p>
          <a:endParaRPr lang="es-ES"/>
        </a:p>
      </dgm:t>
    </dgm:pt>
    <dgm:pt modelId="{089B8B4D-3F5C-4D2A-826E-2C8C2D0FFC76}">
      <dgm:prSet phldrT="[Texto]" custT="1"/>
      <dgm:spPr/>
      <dgm:t>
        <a:bodyPr/>
        <a:lstStyle/>
        <a:p>
          <a:r>
            <a:rPr lang="es-ES" sz="1000" dirty="0"/>
            <a:t>DESENCAPSULAMIENTO</a:t>
          </a:r>
        </a:p>
      </dgm:t>
    </dgm:pt>
    <dgm:pt modelId="{4821322F-584D-42ED-B77B-D07B0753D19C}" type="parTrans" cxnId="{77C26175-7718-4631-8B14-CE47DEA3DA1C}">
      <dgm:prSet/>
      <dgm:spPr/>
      <dgm:t>
        <a:bodyPr/>
        <a:lstStyle/>
        <a:p>
          <a:endParaRPr lang="es-ES"/>
        </a:p>
      </dgm:t>
    </dgm:pt>
    <dgm:pt modelId="{FB891418-E9F9-4CD9-88C3-961A964124C2}" type="sibTrans" cxnId="{77C26175-7718-4631-8B14-CE47DEA3DA1C}">
      <dgm:prSet/>
      <dgm:spPr/>
      <dgm:t>
        <a:bodyPr/>
        <a:lstStyle/>
        <a:p>
          <a:endParaRPr lang="es-ES"/>
        </a:p>
      </dgm:t>
    </dgm:pt>
    <dgm:pt modelId="{99D2FF9F-AAB5-47B8-992E-8C092DBD2A33}" type="pres">
      <dgm:prSet presAssocID="{9ED7D1CD-6BF7-4FE0-9213-BFFD08A8F964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14AAC77D-F553-4E27-8529-21FDB8A8A5AC}" type="pres">
      <dgm:prSet presAssocID="{2D6D4489-516D-477E-9088-7858773EB497}" presName="Accent1" presStyleCnt="0"/>
      <dgm:spPr/>
    </dgm:pt>
    <dgm:pt modelId="{3C26F55F-16BB-4F40-A3BA-56319017A775}" type="pres">
      <dgm:prSet presAssocID="{2D6D4489-516D-477E-9088-7858773EB497}" presName="Accent" presStyleLbl="node1" presStyleIdx="0" presStyleCnt="4"/>
      <dgm:spPr/>
    </dgm:pt>
    <dgm:pt modelId="{D3A310F3-FE83-4B43-8ED2-A101C023B4C6}" type="pres">
      <dgm:prSet presAssocID="{2D6D4489-516D-477E-9088-7858773EB497}" presName="Parent1" presStyleLbl="revTx" presStyleIdx="0" presStyleCnt="4" custScaleX="15784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F923FBA-9C98-48CF-B602-706107601358}" type="pres">
      <dgm:prSet presAssocID="{E31D6C00-7621-4F15-AFCB-597B60D93BE5}" presName="Accent2" presStyleCnt="0"/>
      <dgm:spPr/>
    </dgm:pt>
    <dgm:pt modelId="{F0D3663F-9B3F-40CF-AD38-09429725B386}" type="pres">
      <dgm:prSet presAssocID="{E31D6C00-7621-4F15-AFCB-597B60D93BE5}" presName="Accent" presStyleLbl="node1" presStyleIdx="1" presStyleCnt="4"/>
      <dgm:spPr/>
    </dgm:pt>
    <dgm:pt modelId="{C45E0316-07D4-4C24-BB66-86C27AA80B7E}" type="pres">
      <dgm:prSet presAssocID="{E31D6C00-7621-4F15-AFCB-597B60D93BE5}" presName="Parent2" presStyleLbl="revTx" presStyleIdx="1" presStyleCnt="4" custScaleX="18640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9EBE125-1313-4F32-A789-1A3C833722B8}" type="pres">
      <dgm:prSet presAssocID="{7181513E-F2D4-44F8-8004-90AF6E6CDBCF}" presName="Accent3" presStyleCnt="0"/>
      <dgm:spPr/>
    </dgm:pt>
    <dgm:pt modelId="{7C90BEE5-AD4A-490D-8CC1-CCF766E420E6}" type="pres">
      <dgm:prSet presAssocID="{7181513E-F2D4-44F8-8004-90AF6E6CDBCF}" presName="Accent" presStyleLbl="node1" presStyleIdx="2" presStyleCnt="4"/>
      <dgm:spPr/>
    </dgm:pt>
    <dgm:pt modelId="{062635E0-6F4D-4B8F-A66F-44A13D553694}" type="pres">
      <dgm:prSet presAssocID="{7181513E-F2D4-44F8-8004-90AF6E6CDBCF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0C395EA-5B7F-48AB-B1DD-78DE759FA394}" type="pres">
      <dgm:prSet presAssocID="{089B8B4D-3F5C-4D2A-826E-2C8C2D0FFC76}" presName="Accent4" presStyleCnt="0"/>
      <dgm:spPr/>
    </dgm:pt>
    <dgm:pt modelId="{D808C0C8-10F9-4B33-AC43-8796BBE8DBB8}" type="pres">
      <dgm:prSet presAssocID="{089B8B4D-3F5C-4D2A-826E-2C8C2D0FFC76}" presName="Accent" presStyleLbl="node1" presStyleIdx="3" presStyleCnt="4"/>
      <dgm:spPr/>
    </dgm:pt>
    <dgm:pt modelId="{B2DA808E-3092-475C-8AD7-7CF6F66018CF}" type="pres">
      <dgm:prSet presAssocID="{089B8B4D-3F5C-4D2A-826E-2C8C2D0FFC76}" presName="Parent4" presStyleLbl="revTx" presStyleIdx="3" presStyleCnt="4" custScaleX="150111" custLinFactNeighborX="11521" custLinFactNeighborY="-1536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9904290-E974-4BEE-91C9-FD4BCF62FE69}" type="presOf" srcId="{E31D6C00-7621-4F15-AFCB-597B60D93BE5}" destId="{C45E0316-07D4-4C24-BB66-86C27AA80B7E}" srcOrd="0" destOrd="0" presId="urn:microsoft.com/office/officeart/2009/layout/CircleArrowProcess"/>
    <dgm:cxn modelId="{C8EF014B-0BEA-4DD2-BAA6-F8D47EC6A2AE}" type="presOf" srcId="{089B8B4D-3F5C-4D2A-826E-2C8C2D0FFC76}" destId="{B2DA808E-3092-475C-8AD7-7CF6F66018CF}" srcOrd="0" destOrd="0" presId="urn:microsoft.com/office/officeart/2009/layout/CircleArrowProcess"/>
    <dgm:cxn modelId="{4CD4CEA8-A070-4A7B-B471-7A806D261C13}" srcId="{9ED7D1CD-6BF7-4FE0-9213-BFFD08A8F964}" destId="{2D6D4489-516D-477E-9088-7858773EB497}" srcOrd="0" destOrd="0" parTransId="{1BBFE2F7-E7A6-4CDF-8F58-584E535E0024}" sibTransId="{963F2FC4-FCC6-4BE8-93C3-604983B1CA38}"/>
    <dgm:cxn modelId="{4317632B-6872-454C-9256-B7585DD9170F}" type="presOf" srcId="{7181513E-F2D4-44F8-8004-90AF6E6CDBCF}" destId="{062635E0-6F4D-4B8F-A66F-44A13D553694}" srcOrd="0" destOrd="0" presId="urn:microsoft.com/office/officeart/2009/layout/CircleArrowProcess"/>
    <dgm:cxn modelId="{77C26175-7718-4631-8B14-CE47DEA3DA1C}" srcId="{9ED7D1CD-6BF7-4FE0-9213-BFFD08A8F964}" destId="{089B8B4D-3F5C-4D2A-826E-2C8C2D0FFC76}" srcOrd="3" destOrd="0" parTransId="{4821322F-584D-42ED-B77B-D07B0753D19C}" sibTransId="{FB891418-E9F9-4CD9-88C3-961A964124C2}"/>
    <dgm:cxn modelId="{F2BC2D2A-F7F0-4F06-A174-A4CF25CE6285}" type="presOf" srcId="{2D6D4489-516D-477E-9088-7858773EB497}" destId="{D3A310F3-FE83-4B43-8ED2-A101C023B4C6}" srcOrd="0" destOrd="0" presId="urn:microsoft.com/office/officeart/2009/layout/CircleArrowProcess"/>
    <dgm:cxn modelId="{6F74FE1A-40E7-44FD-B7E8-BCB7BA79A5D1}" srcId="{9ED7D1CD-6BF7-4FE0-9213-BFFD08A8F964}" destId="{7181513E-F2D4-44F8-8004-90AF6E6CDBCF}" srcOrd="2" destOrd="0" parTransId="{9C9CFA00-00DA-4349-ABD6-BBCB8CB98B34}" sibTransId="{31BB61A8-E0A0-44F1-ACF3-014FB5F4B0FD}"/>
    <dgm:cxn modelId="{E84065B0-88A7-45BE-A542-5F26383C9EEE}" type="presOf" srcId="{9ED7D1CD-6BF7-4FE0-9213-BFFD08A8F964}" destId="{99D2FF9F-AAB5-47B8-992E-8C092DBD2A33}" srcOrd="0" destOrd="0" presId="urn:microsoft.com/office/officeart/2009/layout/CircleArrowProcess"/>
    <dgm:cxn modelId="{EF97C178-B0F6-4EAA-9421-7395A52DFF09}" srcId="{9ED7D1CD-6BF7-4FE0-9213-BFFD08A8F964}" destId="{E31D6C00-7621-4F15-AFCB-597B60D93BE5}" srcOrd="1" destOrd="0" parTransId="{28E2C9E6-F93C-48FE-9B0A-865A7DB7C3B8}" sibTransId="{52508D47-C0BF-4835-AE52-1CEA07BBFF13}"/>
    <dgm:cxn modelId="{BAFF3996-2C28-4D06-9664-F03B6BFD823B}" type="presParOf" srcId="{99D2FF9F-AAB5-47B8-992E-8C092DBD2A33}" destId="{14AAC77D-F553-4E27-8529-21FDB8A8A5AC}" srcOrd="0" destOrd="0" presId="urn:microsoft.com/office/officeart/2009/layout/CircleArrowProcess"/>
    <dgm:cxn modelId="{A9205E11-DAD7-4567-B281-DBA5BF2D954A}" type="presParOf" srcId="{14AAC77D-F553-4E27-8529-21FDB8A8A5AC}" destId="{3C26F55F-16BB-4F40-A3BA-56319017A775}" srcOrd="0" destOrd="0" presId="urn:microsoft.com/office/officeart/2009/layout/CircleArrowProcess"/>
    <dgm:cxn modelId="{5FCEB384-879B-4C6A-A0CE-1F1C9A6357ED}" type="presParOf" srcId="{99D2FF9F-AAB5-47B8-992E-8C092DBD2A33}" destId="{D3A310F3-FE83-4B43-8ED2-A101C023B4C6}" srcOrd="1" destOrd="0" presId="urn:microsoft.com/office/officeart/2009/layout/CircleArrowProcess"/>
    <dgm:cxn modelId="{275612F4-95D4-40C5-B985-86CAB380C796}" type="presParOf" srcId="{99D2FF9F-AAB5-47B8-992E-8C092DBD2A33}" destId="{6F923FBA-9C98-48CF-B602-706107601358}" srcOrd="2" destOrd="0" presId="urn:microsoft.com/office/officeart/2009/layout/CircleArrowProcess"/>
    <dgm:cxn modelId="{AE60FCE7-366E-4807-9444-CFFD3F03DD39}" type="presParOf" srcId="{6F923FBA-9C98-48CF-B602-706107601358}" destId="{F0D3663F-9B3F-40CF-AD38-09429725B386}" srcOrd="0" destOrd="0" presId="urn:microsoft.com/office/officeart/2009/layout/CircleArrowProcess"/>
    <dgm:cxn modelId="{592B4490-5898-4926-8641-6EE204583919}" type="presParOf" srcId="{99D2FF9F-AAB5-47B8-992E-8C092DBD2A33}" destId="{C45E0316-07D4-4C24-BB66-86C27AA80B7E}" srcOrd="3" destOrd="0" presId="urn:microsoft.com/office/officeart/2009/layout/CircleArrowProcess"/>
    <dgm:cxn modelId="{F69471E0-489B-492A-BB61-0F78AAF71A1E}" type="presParOf" srcId="{99D2FF9F-AAB5-47B8-992E-8C092DBD2A33}" destId="{A9EBE125-1313-4F32-A789-1A3C833722B8}" srcOrd="4" destOrd="0" presId="urn:microsoft.com/office/officeart/2009/layout/CircleArrowProcess"/>
    <dgm:cxn modelId="{03411CC0-40AD-4BB0-BA6E-F8874575EDBA}" type="presParOf" srcId="{A9EBE125-1313-4F32-A789-1A3C833722B8}" destId="{7C90BEE5-AD4A-490D-8CC1-CCF766E420E6}" srcOrd="0" destOrd="0" presId="urn:microsoft.com/office/officeart/2009/layout/CircleArrowProcess"/>
    <dgm:cxn modelId="{A71A6806-B312-4926-979D-A436E2C6A3F2}" type="presParOf" srcId="{99D2FF9F-AAB5-47B8-992E-8C092DBD2A33}" destId="{062635E0-6F4D-4B8F-A66F-44A13D553694}" srcOrd="5" destOrd="0" presId="urn:microsoft.com/office/officeart/2009/layout/CircleArrowProcess"/>
    <dgm:cxn modelId="{D0BC7C95-2228-4CBF-85F7-26066900A83B}" type="presParOf" srcId="{99D2FF9F-AAB5-47B8-992E-8C092DBD2A33}" destId="{D0C395EA-5B7F-48AB-B1DD-78DE759FA394}" srcOrd="6" destOrd="0" presId="urn:microsoft.com/office/officeart/2009/layout/CircleArrowProcess"/>
    <dgm:cxn modelId="{78034F2C-DC53-4268-8A08-C35728199BB4}" type="presParOf" srcId="{D0C395EA-5B7F-48AB-B1DD-78DE759FA394}" destId="{D808C0C8-10F9-4B33-AC43-8796BBE8DBB8}" srcOrd="0" destOrd="0" presId="urn:microsoft.com/office/officeart/2009/layout/CircleArrowProcess"/>
    <dgm:cxn modelId="{7F31A04C-E9D8-47E6-90D8-F867982F15C9}" type="presParOf" srcId="{99D2FF9F-AAB5-47B8-992E-8C092DBD2A33}" destId="{B2DA808E-3092-475C-8AD7-7CF6F66018CF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CF4DF9-2B3B-4EF9-ACFB-8DEEBF762B11}" type="doc">
      <dgm:prSet loTypeId="urn:microsoft.com/office/officeart/2005/8/layout/hList1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06877F8C-C018-41F5-8FA6-C808DE3CE88E}">
      <dgm:prSet phldrT="[Texto]" custT="1"/>
      <dgm:spPr/>
      <dgm:t>
        <a:bodyPr/>
        <a:lstStyle/>
        <a:p>
          <a:r>
            <a:rPr lang="es-ES" sz="1400" dirty="0"/>
            <a:t>CLASE A</a:t>
          </a:r>
        </a:p>
      </dgm:t>
    </dgm:pt>
    <dgm:pt modelId="{72858320-6857-4C95-AA16-25898C05501D}" type="parTrans" cxnId="{867DDA1E-ACD0-439A-A3F8-29A089522FB7}">
      <dgm:prSet/>
      <dgm:spPr/>
      <dgm:t>
        <a:bodyPr/>
        <a:lstStyle/>
        <a:p>
          <a:endParaRPr lang="es-ES" sz="2000"/>
        </a:p>
      </dgm:t>
    </dgm:pt>
    <dgm:pt modelId="{E04C5222-5F93-41F9-BF1F-26E08218D3CC}" type="sibTrans" cxnId="{867DDA1E-ACD0-439A-A3F8-29A089522FB7}">
      <dgm:prSet/>
      <dgm:spPr/>
      <dgm:t>
        <a:bodyPr/>
        <a:lstStyle/>
        <a:p>
          <a:endParaRPr lang="es-ES" sz="2000"/>
        </a:p>
      </dgm:t>
    </dgm:pt>
    <dgm:pt modelId="{B9E87FD9-16E6-4C0C-8147-C697313AFE3E}">
      <dgm:prSet phldrT="[Texto]" custT="1"/>
      <dgm:spPr/>
      <dgm:t>
        <a:bodyPr/>
        <a:lstStyle/>
        <a:p>
          <a:r>
            <a:rPr lang="es-MX" sz="1400" b="0" i="0" dirty="0"/>
            <a:t>Rango de direcciones IP: 1.0.0.0 a 126.0.0.0</a:t>
          </a:r>
          <a:endParaRPr lang="es-ES" sz="1400" dirty="0"/>
        </a:p>
      </dgm:t>
    </dgm:pt>
    <dgm:pt modelId="{2CCFA783-37E0-4C5E-A0BB-FF3559EA45F4}" type="parTrans" cxnId="{89691A56-95B0-4BF3-9B45-0292780F9760}">
      <dgm:prSet/>
      <dgm:spPr/>
      <dgm:t>
        <a:bodyPr/>
        <a:lstStyle/>
        <a:p>
          <a:endParaRPr lang="es-ES" sz="2000"/>
        </a:p>
      </dgm:t>
    </dgm:pt>
    <dgm:pt modelId="{5F8A4FEC-4A3B-4DE0-A93A-1C027A6BB7CB}" type="sibTrans" cxnId="{89691A56-95B0-4BF3-9B45-0292780F9760}">
      <dgm:prSet/>
      <dgm:spPr/>
      <dgm:t>
        <a:bodyPr/>
        <a:lstStyle/>
        <a:p>
          <a:endParaRPr lang="es-ES" sz="2000"/>
        </a:p>
      </dgm:t>
    </dgm:pt>
    <dgm:pt modelId="{6E57C02E-3254-44CE-8FF9-B396C3A7D673}">
      <dgm:prSet phldrT="[Texto]" custT="1"/>
      <dgm:spPr/>
      <dgm:t>
        <a:bodyPr/>
        <a:lstStyle/>
        <a:p>
          <a:r>
            <a:rPr lang="es-ES" sz="1400" dirty="0"/>
            <a:t>CLASE B</a:t>
          </a:r>
        </a:p>
      </dgm:t>
    </dgm:pt>
    <dgm:pt modelId="{7811EADB-474D-4929-98D3-70D4769B7235}" type="parTrans" cxnId="{12BFF783-19C6-4898-8CDA-CF42A27E66EE}">
      <dgm:prSet/>
      <dgm:spPr/>
      <dgm:t>
        <a:bodyPr/>
        <a:lstStyle/>
        <a:p>
          <a:endParaRPr lang="es-ES" sz="2000"/>
        </a:p>
      </dgm:t>
    </dgm:pt>
    <dgm:pt modelId="{BC87EAB2-DBAD-4E0E-93A2-7E9A9A0F4A49}" type="sibTrans" cxnId="{12BFF783-19C6-4898-8CDA-CF42A27E66EE}">
      <dgm:prSet/>
      <dgm:spPr/>
      <dgm:t>
        <a:bodyPr/>
        <a:lstStyle/>
        <a:p>
          <a:endParaRPr lang="es-ES" sz="2000"/>
        </a:p>
      </dgm:t>
    </dgm:pt>
    <dgm:pt modelId="{CC91DDF8-D494-4604-B32C-500515880FA6}">
      <dgm:prSet phldrT="[Texto]" custT="1"/>
      <dgm:spPr/>
      <dgm:t>
        <a:bodyPr/>
        <a:lstStyle/>
        <a:p>
          <a:r>
            <a:rPr lang="es-MX" sz="1400" b="0" i="0" dirty="0"/>
            <a:t>Rango de direcciones IP: 128.0.0.0 a 191.255.0.0</a:t>
          </a:r>
          <a:endParaRPr lang="es-ES" sz="1400" dirty="0"/>
        </a:p>
      </dgm:t>
    </dgm:pt>
    <dgm:pt modelId="{0479CF0E-E643-4674-B7EB-8DE815E2712B}" type="parTrans" cxnId="{086256D0-64FE-43E5-997A-A8119EDE0686}">
      <dgm:prSet/>
      <dgm:spPr/>
      <dgm:t>
        <a:bodyPr/>
        <a:lstStyle/>
        <a:p>
          <a:endParaRPr lang="es-ES" sz="2000"/>
        </a:p>
      </dgm:t>
    </dgm:pt>
    <dgm:pt modelId="{E18BB5D6-A155-45D1-86D3-A4BE713E9BCC}" type="sibTrans" cxnId="{086256D0-64FE-43E5-997A-A8119EDE0686}">
      <dgm:prSet/>
      <dgm:spPr/>
      <dgm:t>
        <a:bodyPr/>
        <a:lstStyle/>
        <a:p>
          <a:endParaRPr lang="es-ES" sz="2000"/>
        </a:p>
      </dgm:t>
    </dgm:pt>
    <dgm:pt modelId="{AE882ABE-1532-401F-93D2-5D8847802597}">
      <dgm:prSet phldrT="[Texto]" custT="1"/>
      <dgm:spPr/>
      <dgm:t>
        <a:bodyPr/>
        <a:lstStyle/>
        <a:p>
          <a:r>
            <a:rPr lang="es-ES" sz="1400" dirty="0"/>
            <a:t>CLASE C</a:t>
          </a:r>
        </a:p>
      </dgm:t>
    </dgm:pt>
    <dgm:pt modelId="{60C6A6BC-081C-4500-85B4-F313BF47B2B6}" type="parTrans" cxnId="{AEF8627C-6F61-4475-BE44-56CA431BD46D}">
      <dgm:prSet/>
      <dgm:spPr/>
      <dgm:t>
        <a:bodyPr/>
        <a:lstStyle/>
        <a:p>
          <a:endParaRPr lang="es-ES" sz="2000"/>
        </a:p>
      </dgm:t>
    </dgm:pt>
    <dgm:pt modelId="{C8A5E0BF-3D6E-4CBB-867C-9C40A4A965D8}" type="sibTrans" cxnId="{AEF8627C-6F61-4475-BE44-56CA431BD46D}">
      <dgm:prSet/>
      <dgm:spPr/>
      <dgm:t>
        <a:bodyPr/>
        <a:lstStyle/>
        <a:p>
          <a:endParaRPr lang="es-ES" sz="2000"/>
        </a:p>
      </dgm:t>
    </dgm:pt>
    <dgm:pt modelId="{45088648-DAFF-418C-A4AA-F2CF09F82502}">
      <dgm:prSet phldrT="[Texto]" custT="1"/>
      <dgm:spPr/>
      <dgm:t>
        <a:bodyPr/>
        <a:lstStyle/>
        <a:p>
          <a:r>
            <a:rPr lang="es-MX" sz="1400" b="0" i="0" dirty="0"/>
            <a:t>Rango de direcciones IP: 192.0.0.0 a 223.255.255.0</a:t>
          </a:r>
          <a:endParaRPr lang="es-ES" sz="1400" dirty="0"/>
        </a:p>
      </dgm:t>
    </dgm:pt>
    <dgm:pt modelId="{DF30546A-2CE6-4722-BAA3-B931507DA53B}" type="parTrans" cxnId="{257EB49C-590F-4F9C-B32F-83F793113C43}">
      <dgm:prSet/>
      <dgm:spPr/>
      <dgm:t>
        <a:bodyPr/>
        <a:lstStyle/>
        <a:p>
          <a:endParaRPr lang="es-ES" sz="2000"/>
        </a:p>
      </dgm:t>
    </dgm:pt>
    <dgm:pt modelId="{426E220E-0640-4AD7-A195-6BE5F3D78579}" type="sibTrans" cxnId="{257EB49C-590F-4F9C-B32F-83F793113C43}">
      <dgm:prSet/>
      <dgm:spPr/>
      <dgm:t>
        <a:bodyPr/>
        <a:lstStyle/>
        <a:p>
          <a:endParaRPr lang="es-ES" sz="2000"/>
        </a:p>
      </dgm:t>
    </dgm:pt>
    <dgm:pt modelId="{BB211AA4-2B7B-47E1-9612-2912B5FBD5BA}">
      <dgm:prSet custT="1"/>
      <dgm:spPr/>
      <dgm:t>
        <a:bodyPr/>
        <a:lstStyle/>
        <a:p>
          <a:r>
            <a:rPr lang="es-MX" sz="1400" b="0" i="0"/>
            <a:t>Máscara de red: 255.0.0.0</a:t>
          </a:r>
        </a:p>
      </dgm:t>
    </dgm:pt>
    <dgm:pt modelId="{3C6C427A-F4C9-4E78-B197-554BC99A4124}" type="parTrans" cxnId="{07C8B6CB-E40C-4A33-B763-BE29EE6004D8}">
      <dgm:prSet/>
      <dgm:spPr/>
      <dgm:t>
        <a:bodyPr/>
        <a:lstStyle/>
        <a:p>
          <a:endParaRPr lang="es-ES" sz="2000"/>
        </a:p>
      </dgm:t>
    </dgm:pt>
    <dgm:pt modelId="{A576AF19-ABD0-47DC-84AE-DDABAB6D19A3}" type="sibTrans" cxnId="{07C8B6CB-E40C-4A33-B763-BE29EE6004D8}">
      <dgm:prSet/>
      <dgm:spPr/>
      <dgm:t>
        <a:bodyPr/>
        <a:lstStyle/>
        <a:p>
          <a:endParaRPr lang="es-ES" sz="2000"/>
        </a:p>
      </dgm:t>
    </dgm:pt>
    <dgm:pt modelId="{A4714BB5-DFDC-4357-B933-20116D9AA739}">
      <dgm:prSet custT="1"/>
      <dgm:spPr/>
      <dgm:t>
        <a:bodyPr/>
        <a:lstStyle/>
        <a:p>
          <a:r>
            <a:rPr lang="es-MX" sz="1400" b="0" i="0" dirty="0"/>
            <a:t>Direcciones privadas: 10.0.0.0 a 10.255.255.255</a:t>
          </a:r>
        </a:p>
      </dgm:t>
    </dgm:pt>
    <dgm:pt modelId="{DDB695C9-ADC1-4548-BD47-2BE1A4F5DF48}" type="parTrans" cxnId="{9E194CFB-A20C-4B0D-9203-07A4C6B84EFC}">
      <dgm:prSet/>
      <dgm:spPr/>
      <dgm:t>
        <a:bodyPr/>
        <a:lstStyle/>
        <a:p>
          <a:endParaRPr lang="es-ES" sz="2000"/>
        </a:p>
      </dgm:t>
    </dgm:pt>
    <dgm:pt modelId="{CDB1B744-923B-4899-A263-DD9F59112EA7}" type="sibTrans" cxnId="{9E194CFB-A20C-4B0D-9203-07A4C6B84EFC}">
      <dgm:prSet/>
      <dgm:spPr/>
      <dgm:t>
        <a:bodyPr/>
        <a:lstStyle/>
        <a:p>
          <a:endParaRPr lang="es-ES" sz="2000"/>
        </a:p>
      </dgm:t>
    </dgm:pt>
    <dgm:pt modelId="{C4F45EF2-AA55-44D3-B58D-A1C13E415A93}">
      <dgm:prSet custT="1"/>
      <dgm:spPr/>
      <dgm:t>
        <a:bodyPr/>
        <a:lstStyle/>
        <a:p>
          <a:r>
            <a:rPr lang="es-MX" sz="1400" b="0" i="0"/>
            <a:t>Máscara de red: 255.255.0.0</a:t>
          </a:r>
        </a:p>
      </dgm:t>
    </dgm:pt>
    <dgm:pt modelId="{4D1BF0D5-963C-4734-AE90-973E2D504FD0}" type="parTrans" cxnId="{5C7DC587-741D-4C97-89B0-C664C2423635}">
      <dgm:prSet/>
      <dgm:spPr/>
      <dgm:t>
        <a:bodyPr/>
        <a:lstStyle/>
        <a:p>
          <a:endParaRPr lang="es-ES" sz="2000"/>
        </a:p>
      </dgm:t>
    </dgm:pt>
    <dgm:pt modelId="{105753E3-86B8-4AA3-B4AA-20FAF1578225}" type="sibTrans" cxnId="{5C7DC587-741D-4C97-89B0-C664C2423635}">
      <dgm:prSet/>
      <dgm:spPr/>
      <dgm:t>
        <a:bodyPr/>
        <a:lstStyle/>
        <a:p>
          <a:endParaRPr lang="es-ES" sz="2000"/>
        </a:p>
      </dgm:t>
    </dgm:pt>
    <dgm:pt modelId="{5C19D59D-0A38-4EB1-A033-8F4B90B6BB14}">
      <dgm:prSet custT="1"/>
      <dgm:spPr/>
      <dgm:t>
        <a:bodyPr/>
        <a:lstStyle/>
        <a:p>
          <a:r>
            <a:rPr lang="es-MX" sz="1400" b="0" i="0" dirty="0"/>
            <a:t>Direcciones privadas: 172.16.0.0 a 172.31.255.255</a:t>
          </a:r>
        </a:p>
      </dgm:t>
    </dgm:pt>
    <dgm:pt modelId="{19EE0B34-856D-4B8F-9F05-857F8E0D7148}" type="parTrans" cxnId="{0490F0A0-6381-41C5-B47F-A7F1E613AD52}">
      <dgm:prSet/>
      <dgm:spPr/>
      <dgm:t>
        <a:bodyPr/>
        <a:lstStyle/>
        <a:p>
          <a:endParaRPr lang="es-ES" sz="2000"/>
        </a:p>
      </dgm:t>
    </dgm:pt>
    <dgm:pt modelId="{8D8923A3-054B-4857-AA91-2A4806B4999B}" type="sibTrans" cxnId="{0490F0A0-6381-41C5-B47F-A7F1E613AD52}">
      <dgm:prSet/>
      <dgm:spPr/>
      <dgm:t>
        <a:bodyPr/>
        <a:lstStyle/>
        <a:p>
          <a:endParaRPr lang="es-ES" sz="2000"/>
        </a:p>
      </dgm:t>
    </dgm:pt>
    <dgm:pt modelId="{65E630CD-840E-44D0-B864-CF0DC3DDF0EE}">
      <dgm:prSet custT="1"/>
      <dgm:spPr/>
      <dgm:t>
        <a:bodyPr/>
        <a:lstStyle/>
        <a:p>
          <a:r>
            <a:rPr lang="es-MX" sz="1400" b="0" i="0"/>
            <a:t>Máscara de red: 255.255.255.0</a:t>
          </a:r>
        </a:p>
      </dgm:t>
    </dgm:pt>
    <dgm:pt modelId="{DFDB6F36-FF92-464E-B650-ACFFC10CE36E}" type="parTrans" cxnId="{3636D344-2A3E-4718-B807-BBCA14C29F6F}">
      <dgm:prSet/>
      <dgm:spPr/>
      <dgm:t>
        <a:bodyPr/>
        <a:lstStyle/>
        <a:p>
          <a:endParaRPr lang="es-ES" sz="2000"/>
        </a:p>
      </dgm:t>
    </dgm:pt>
    <dgm:pt modelId="{48AE1094-A0BD-44F7-9ACA-F715F29A5B45}" type="sibTrans" cxnId="{3636D344-2A3E-4718-B807-BBCA14C29F6F}">
      <dgm:prSet/>
      <dgm:spPr/>
      <dgm:t>
        <a:bodyPr/>
        <a:lstStyle/>
        <a:p>
          <a:endParaRPr lang="es-ES" sz="2000"/>
        </a:p>
      </dgm:t>
    </dgm:pt>
    <dgm:pt modelId="{02686C9E-89F8-4EC8-9D1E-977A4CD7D1C9}">
      <dgm:prSet custT="1"/>
      <dgm:spPr/>
      <dgm:t>
        <a:bodyPr/>
        <a:lstStyle/>
        <a:p>
          <a:r>
            <a:rPr lang="es-MX" sz="1400" b="0" i="0" dirty="0"/>
            <a:t>Direcciones privadas: 192.168.0.0 a 192.168.255.255</a:t>
          </a:r>
        </a:p>
      </dgm:t>
    </dgm:pt>
    <dgm:pt modelId="{D6A7FD5C-0A69-47C2-A7CC-842916BF76BE}" type="parTrans" cxnId="{372FF888-5761-43C5-9F1E-258EC14342DF}">
      <dgm:prSet/>
      <dgm:spPr/>
      <dgm:t>
        <a:bodyPr/>
        <a:lstStyle/>
        <a:p>
          <a:endParaRPr lang="es-ES" sz="2000"/>
        </a:p>
      </dgm:t>
    </dgm:pt>
    <dgm:pt modelId="{3403938C-CFBB-4D5D-99FB-6DAA848925F3}" type="sibTrans" cxnId="{372FF888-5761-43C5-9F1E-258EC14342DF}">
      <dgm:prSet/>
      <dgm:spPr/>
      <dgm:t>
        <a:bodyPr/>
        <a:lstStyle/>
        <a:p>
          <a:endParaRPr lang="es-ES" sz="2000"/>
        </a:p>
      </dgm:t>
    </dgm:pt>
    <dgm:pt modelId="{3B824FAC-A589-4BD9-ADE2-F67A0FD8DD2F}">
      <dgm:prSet custT="1"/>
      <dgm:spPr/>
      <dgm:t>
        <a:bodyPr/>
        <a:lstStyle/>
        <a:p>
          <a:r>
            <a:rPr lang="es-MX" sz="1400" b="0" i="0" dirty="0"/>
            <a:t>Rango de direcciones IP: 240.0.0.0 a 254.255.255.255 uso experimenta</a:t>
          </a:r>
        </a:p>
      </dgm:t>
    </dgm:pt>
    <dgm:pt modelId="{15E6FF1C-4CED-4603-A9D9-CBFBDBCF87C8}" type="parTrans" cxnId="{D5CF260F-95E2-4436-9353-E2C38292B6A3}">
      <dgm:prSet/>
      <dgm:spPr/>
      <dgm:t>
        <a:bodyPr/>
        <a:lstStyle/>
        <a:p>
          <a:endParaRPr lang="es-ES" sz="2000"/>
        </a:p>
      </dgm:t>
    </dgm:pt>
    <dgm:pt modelId="{67F75F14-2A02-4C08-9BB8-3DDE789854BA}" type="sibTrans" cxnId="{D5CF260F-95E2-4436-9353-E2C38292B6A3}">
      <dgm:prSet/>
      <dgm:spPr/>
      <dgm:t>
        <a:bodyPr/>
        <a:lstStyle/>
        <a:p>
          <a:endParaRPr lang="es-ES" sz="2000"/>
        </a:p>
      </dgm:t>
    </dgm:pt>
    <dgm:pt modelId="{C64768D3-8166-46E6-A55C-96B4D6235CAD}">
      <dgm:prSet custT="1"/>
      <dgm:spPr/>
      <dgm:t>
        <a:bodyPr/>
        <a:lstStyle/>
        <a:p>
          <a:r>
            <a:rPr lang="es-MX" sz="1400" b="0" i="0" dirty="0"/>
            <a:t>Rango de direcciones IP: 224.0.0.0 a 239.255.255.255 uso </a:t>
          </a:r>
          <a:r>
            <a:rPr lang="es-MX" sz="1400" b="0" i="0" dirty="0" err="1"/>
            <a:t>multicast</a:t>
          </a:r>
          <a:r>
            <a:rPr lang="es-MX" sz="1400" b="0" i="0" dirty="0"/>
            <a:t> o multidifusión</a:t>
          </a:r>
        </a:p>
      </dgm:t>
    </dgm:pt>
    <dgm:pt modelId="{0DAEC14E-E0D3-4E75-88F3-3AC842EAD7AC}" type="parTrans" cxnId="{FA22DC44-B39E-44BE-AB48-DC4028141211}">
      <dgm:prSet/>
      <dgm:spPr/>
      <dgm:t>
        <a:bodyPr/>
        <a:lstStyle/>
        <a:p>
          <a:endParaRPr lang="es-ES" sz="2000"/>
        </a:p>
      </dgm:t>
    </dgm:pt>
    <dgm:pt modelId="{DD45688B-4F8F-45B1-B898-150A7373BCBB}" type="sibTrans" cxnId="{FA22DC44-B39E-44BE-AB48-DC4028141211}">
      <dgm:prSet/>
      <dgm:spPr/>
      <dgm:t>
        <a:bodyPr/>
        <a:lstStyle/>
        <a:p>
          <a:endParaRPr lang="es-ES" sz="2000"/>
        </a:p>
      </dgm:t>
    </dgm:pt>
    <dgm:pt modelId="{6EFD595F-7ECC-4F39-ABBB-70473CE808A9}">
      <dgm:prSet custT="1"/>
      <dgm:spPr/>
      <dgm:t>
        <a:bodyPr/>
        <a:lstStyle/>
        <a:p>
          <a:r>
            <a:rPr lang="es-MX" sz="1400" b="0" i="0" dirty="0"/>
            <a:t>CLASE D</a:t>
          </a:r>
        </a:p>
      </dgm:t>
    </dgm:pt>
    <dgm:pt modelId="{E080B7AA-7E75-411B-9789-F8405B7A329C}" type="parTrans" cxnId="{8765A936-8C61-4761-8D4A-D9F3B6D5248C}">
      <dgm:prSet/>
      <dgm:spPr/>
      <dgm:t>
        <a:bodyPr/>
        <a:lstStyle/>
        <a:p>
          <a:endParaRPr lang="es-ES" sz="2000"/>
        </a:p>
      </dgm:t>
    </dgm:pt>
    <dgm:pt modelId="{DC50FB54-D2B6-4FF1-AB9A-EC0ADC5DBB95}" type="sibTrans" cxnId="{8765A936-8C61-4761-8D4A-D9F3B6D5248C}">
      <dgm:prSet/>
      <dgm:spPr/>
      <dgm:t>
        <a:bodyPr/>
        <a:lstStyle/>
        <a:p>
          <a:endParaRPr lang="es-ES" sz="2000"/>
        </a:p>
      </dgm:t>
    </dgm:pt>
    <dgm:pt modelId="{B2762409-505E-4A5D-88BC-D52E3B8E16D1}">
      <dgm:prSet custT="1"/>
      <dgm:spPr/>
      <dgm:t>
        <a:bodyPr/>
        <a:lstStyle/>
        <a:p>
          <a:r>
            <a:rPr lang="es-MX" sz="1400" b="0" i="0" dirty="0"/>
            <a:t>CLASE E</a:t>
          </a:r>
        </a:p>
      </dgm:t>
    </dgm:pt>
    <dgm:pt modelId="{528813FE-28C1-41E8-848F-6C2E0ACA2E2C}" type="parTrans" cxnId="{F044941C-CD45-495F-80EE-1F840F21E514}">
      <dgm:prSet/>
      <dgm:spPr/>
      <dgm:t>
        <a:bodyPr/>
        <a:lstStyle/>
        <a:p>
          <a:endParaRPr lang="es-ES" sz="2000"/>
        </a:p>
      </dgm:t>
    </dgm:pt>
    <dgm:pt modelId="{CF8C5F57-4DC7-422D-93BE-FF329FB696FD}" type="sibTrans" cxnId="{F044941C-CD45-495F-80EE-1F840F21E514}">
      <dgm:prSet/>
      <dgm:spPr/>
      <dgm:t>
        <a:bodyPr/>
        <a:lstStyle/>
        <a:p>
          <a:endParaRPr lang="es-ES" sz="2000"/>
        </a:p>
      </dgm:t>
    </dgm:pt>
    <dgm:pt modelId="{C5D7B489-1159-4E19-87B8-2266E212502E}" type="pres">
      <dgm:prSet presAssocID="{8ECF4DF9-2B3B-4EF9-ACFB-8DEEBF762B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78BBB68-DEA7-45CB-8F21-FE40CD85AC85}" type="pres">
      <dgm:prSet presAssocID="{06877F8C-C018-41F5-8FA6-C808DE3CE88E}" presName="composite" presStyleCnt="0"/>
      <dgm:spPr/>
    </dgm:pt>
    <dgm:pt modelId="{F7FDDD05-8D3C-4A17-9E49-821B367829D9}" type="pres">
      <dgm:prSet presAssocID="{06877F8C-C018-41F5-8FA6-C808DE3CE88E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7AC881B-CA74-4F29-91ED-1D8FD8F41A88}" type="pres">
      <dgm:prSet presAssocID="{06877F8C-C018-41F5-8FA6-C808DE3CE88E}" presName="desTx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68AAD3C-025F-4A42-8501-CB2EE6C63165}" type="pres">
      <dgm:prSet presAssocID="{E04C5222-5F93-41F9-BF1F-26E08218D3CC}" presName="space" presStyleCnt="0"/>
      <dgm:spPr/>
    </dgm:pt>
    <dgm:pt modelId="{2874BAD2-503D-41F6-BBCA-BA6E7DBD84D5}" type="pres">
      <dgm:prSet presAssocID="{6E57C02E-3254-44CE-8FF9-B396C3A7D673}" presName="composite" presStyleCnt="0"/>
      <dgm:spPr/>
    </dgm:pt>
    <dgm:pt modelId="{0D539805-6C46-45F1-A861-80129D84E477}" type="pres">
      <dgm:prSet presAssocID="{6E57C02E-3254-44CE-8FF9-B396C3A7D673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AA37D24-FB9C-40EE-A27D-5800FC322C66}" type="pres">
      <dgm:prSet presAssocID="{6E57C02E-3254-44CE-8FF9-B396C3A7D673}" presName="desTx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74B8560-F7A6-4AAF-9B4A-9BB92775C022}" type="pres">
      <dgm:prSet presAssocID="{BC87EAB2-DBAD-4E0E-93A2-7E9A9A0F4A49}" presName="space" presStyleCnt="0"/>
      <dgm:spPr/>
    </dgm:pt>
    <dgm:pt modelId="{A3480C9F-51AC-4789-9FEB-9E9713C6FD6C}" type="pres">
      <dgm:prSet presAssocID="{AE882ABE-1532-401F-93D2-5D8847802597}" presName="composite" presStyleCnt="0"/>
      <dgm:spPr/>
    </dgm:pt>
    <dgm:pt modelId="{24C287B5-60CC-4B12-BC97-613B9687F9ED}" type="pres">
      <dgm:prSet presAssocID="{AE882ABE-1532-401F-93D2-5D8847802597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6B5AD4F-5175-4CB7-81AA-46AF3BE1FF46}" type="pres">
      <dgm:prSet presAssocID="{AE882ABE-1532-401F-93D2-5D8847802597}" presName="desTx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8E4AC0D-17DF-43D7-9895-FFB337014ECA}" type="pres">
      <dgm:prSet presAssocID="{C8A5E0BF-3D6E-4CBB-867C-9C40A4A965D8}" presName="space" presStyleCnt="0"/>
      <dgm:spPr/>
    </dgm:pt>
    <dgm:pt modelId="{3C96AB69-B321-48A3-8BF2-AE73EE8A506A}" type="pres">
      <dgm:prSet presAssocID="{6EFD595F-7ECC-4F39-ABBB-70473CE808A9}" presName="composite" presStyleCnt="0"/>
      <dgm:spPr/>
    </dgm:pt>
    <dgm:pt modelId="{D620EDFA-C987-4B76-B828-C8CC1BF3BA84}" type="pres">
      <dgm:prSet presAssocID="{6EFD595F-7ECC-4F39-ABBB-70473CE808A9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CB8B2A-BBF6-456E-8AD2-255BA209A5F1}" type="pres">
      <dgm:prSet presAssocID="{6EFD595F-7ECC-4F39-ABBB-70473CE808A9}" presName="desTx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29A2077-612A-4055-BECC-41B6B7519AAD}" type="pres">
      <dgm:prSet presAssocID="{DC50FB54-D2B6-4FF1-AB9A-EC0ADC5DBB95}" presName="space" presStyleCnt="0"/>
      <dgm:spPr/>
    </dgm:pt>
    <dgm:pt modelId="{615C6C14-0A5A-451E-A22C-BE02E75AA775}" type="pres">
      <dgm:prSet presAssocID="{B2762409-505E-4A5D-88BC-D52E3B8E16D1}" presName="composite" presStyleCnt="0"/>
      <dgm:spPr/>
    </dgm:pt>
    <dgm:pt modelId="{CD8B6339-7A2C-4D73-92F8-788A837A2013}" type="pres">
      <dgm:prSet presAssocID="{B2762409-505E-4A5D-88BC-D52E3B8E16D1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8693371-9142-42D7-8E7E-A3DC355F8E9A}" type="pres">
      <dgm:prSet presAssocID="{B2762409-505E-4A5D-88BC-D52E3B8E16D1}" presName="desTx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72FF888-5761-43C5-9F1E-258EC14342DF}" srcId="{AE882ABE-1532-401F-93D2-5D8847802597}" destId="{02686C9E-89F8-4EC8-9D1E-977A4CD7D1C9}" srcOrd="2" destOrd="0" parTransId="{D6A7FD5C-0A69-47C2-A7CC-842916BF76BE}" sibTransId="{3403938C-CFBB-4D5D-99FB-6DAA848925F3}"/>
    <dgm:cxn modelId="{EF48D76F-39B7-4E99-AD1D-7D61BBB177FF}" type="presOf" srcId="{C64768D3-8166-46E6-A55C-96B4D6235CAD}" destId="{09CB8B2A-BBF6-456E-8AD2-255BA209A5F1}" srcOrd="0" destOrd="0" presId="urn:microsoft.com/office/officeart/2005/8/layout/hList1"/>
    <dgm:cxn modelId="{D3ED0530-7B88-4170-B4E8-9A293927F62B}" type="presOf" srcId="{6EFD595F-7ECC-4F39-ABBB-70473CE808A9}" destId="{D620EDFA-C987-4B76-B828-C8CC1BF3BA84}" srcOrd="0" destOrd="0" presId="urn:microsoft.com/office/officeart/2005/8/layout/hList1"/>
    <dgm:cxn modelId="{278925DB-ACED-4686-B190-7CCCF92464EF}" type="presOf" srcId="{6E57C02E-3254-44CE-8FF9-B396C3A7D673}" destId="{0D539805-6C46-45F1-A861-80129D84E477}" srcOrd="0" destOrd="0" presId="urn:microsoft.com/office/officeart/2005/8/layout/hList1"/>
    <dgm:cxn modelId="{3636D344-2A3E-4718-B807-BBCA14C29F6F}" srcId="{AE882ABE-1532-401F-93D2-5D8847802597}" destId="{65E630CD-840E-44D0-B864-CF0DC3DDF0EE}" srcOrd="1" destOrd="0" parTransId="{DFDB6F36-FF92-464E-B650-ACFFC10CE36E}" sibTransId="{48AE1094-A0BD-44F7-9ACA-F715F29A5B45}"/>
    <dgm:cxn modelId="{7F229CF9-A33D-4BE5-803A-459ACF450D62}" type="presOf" srcId="{02686C9E-89F8-4EC8-9D1E-977A4CD7D1C9}" destId="{A6B5AD4F-5175-4CB7-81AA-46AF3BE1FF46}" srcOrd="0" destOrd="2" presId="urn:microsoft.com/office/officeart/2005/8/layout/hList1"/>
    <dgm:cxn modelId="{867DDA1E-ACD0-439A-A3F8-29A089522FB7}" srcId="{8ECF4DF9-2B3B-4EF9-ACFB-8DEEBF762B11}" destId="{06877F8C-C018-41F5-8FA6-C808DE3CE88E}" srcOrd="0" destOrd="0" parTransId="{72858320-6857-4C95-AA16-25898C05501D}" sibTransId="{E04C5222-5F93-41F9-BF1F-26E08218D3CC}"/>
    <dgm:cxn modelId="{12BFF783-19C6-4898-8CDA-CF42A27E66EE}" srcId="{8ECF4DF9-2B3B-4EF9-ACFB-8DEEBF762B11}" destId="{6E57C02E-3254-44CE-8FF9-B396C3A7D673}" srcOrd="1" destOrd="0" parTransId="{7811EADB-474D-4929-98D3-70D4769B7235}" sibTransId="{BC87EAB2-DBAD-4E0E-93A2-7E9A9A0F4A49}"/>
    <dgm:cxn modelId="{07C8B6CB-E40C-4A33-B763-BE29EE6004D8}" srcId="{06877F8C-C018-41F5-8FA6-C808DE3CE88E}" destId="{BB211AA4-2B7B-47E1-9612-2912B5FBD5BA}" srcOrd="1" destOrd="0" parTransId="{3C6C427A-F4C9-4E78-B197-554BC99A4124}" sibTransId="{A576AF19-ABD0-47DC-84AE-DDABAB6D19A3}"/>
    <dgm:cxn modelId="{FF8A70A4-AC63-4C71-A2FE-D93991460289}" type="presOf" srcId="{B9E87FD9-16E6-4C0C-8147-C697313AFE3E}" destId="{07AC881B-CA74-4F29-91ED-1D8FD8F41A88}" srcOrd="0" destOrd="0" presId="urn:microsoft.com/office/officeart/2005/8/layout/hList1"/>
    <dgm:cxn modelId="{89691A56-95B0-4BF3-9B45-0292780F9760}" srcId="{06877F8C-C018-41F5-8FA6-C808DE3CE88E}" destId="{B9E87FD9-16E6-4C0C-8147-C697313AFE3E}" srcOrd="0" destOrd="0" parTransId="{2CCFA783-37E0-4C5E-A0BB-FF3559EA45F4}" sibTransId="{5F8A4FEC-4A3B-4DE0-A93A-1C027A6BB7CB}"/>
    <dgm:cxn modelId="{A1CD4B79-94CB-438F-92A7-94701E7127AA}" type="presOf" srcId="{B2762409-505E-4A5D-88BC-D52E3B8E16D1}" destId="{CD8B6339-7A2C-4D73-92F8-788A837A2013}" srcOrd="0" destOrd="0" presId="urn:microsoft.com/office/officeart/2005/8/layout/hList1"/>
    <dgm:cxn modelId="{C7836F01-EA71-4477-8D1B-0214C2B65581}" type="presOf" srcId="{3B824FAC-A589-4BD9-ADE2-F67A0FD8DD2F}" destId="{D8693371-9142-42D7-8E7E-A3DC355F8E9A}" srcOrd="0" destOrd="0" presId="urn:microsoft.com/office/officeart/2005/8/layout/hList1"/>
    <dgm:cxn modelId="{43861C0D-EEC7-45D8-BFC1-152B2C6DE0FE}" type="presOf" srcId="{A4714BB5-DFDC-4357-B933-20116D9AA739}" destId="{07AC881B-CA74-4F29-91ED-1D8FD8F41A88}" srcOrd="0" destOrd="2" presId="urn:microsoft.com/office/officeart/2005/8/layout/hList1"/>
    <dgm:cxn modelId="{4E3B1649-E7AF-498F-9A93-96A8BB22FA7E}" type="presOf" srcId="{BB211AA4-2B7B-47E1-9612-2912B5FBD5BA}" destId="{07AC881B-CA74-4F29-91ED-1D8FD8F41A88}" srcOrd="0" destOrd="1" presId="urn:microsoft.com/office/officeart/2005/8/layout/hList1"/>
    <dgm:cxn modelId="{C65A1E3D-F37A-4661-A217-8CC72B6C7C37}" type="presOf" srcId="{CC91DDF8-D494-4604-B32C-500515880FA6}" destId="{CAA37D24-FB9C-40EE-A27D-5800FC322C66}" srcOrd="0" destOrd="0" presId="urn:microsoft.com/office/officeart/2005/8/layout/hList1"/>
    <dgm:cxn modelId="{FC9B0C89-5847-4F00-8CC0-1595902C4572}" type="presOf" srcId="{8ECF4DF9-2B3B-4EF9-ACFB-8DEEBF762B11}" destId="{C5D7B489-1159-4E19-87B8-2266E212502E}" srcOrd="0" destOrd="0" presId="urn:microsoft.com/office/officeart/2005/8/layout/hList1"/>
    <dgm:cxn modelId="{563C34A8-B593-410F-A3CB-D629874FE034}" type="presOf" srcId="{5C19D59D-0A38-4EB1-A033-8F4B90B6BB14}" destId="{CAA37D24-FB9C-40EE-A27D-5800FC322C66}" srcOrd="0" destOrd="2" presId="urn:microsoft.com/office/officeart/2005/8/layout/hList1"/>
    <dgm:cxn modelId="{5C7DC587-741D-4C97-89B0-C664C2423635}" srcId="{6E57C02E-3254-44CE-8FF9-B396C3A7D673}" destId="{C4F45EF2-AA55-44D3-B58D-A1C13E415A93}" srcOrd="1" destOrd="0" parTransId="{4D1BF0D5-963C-4734-AE90-973E2D504FD0}" sibTransId="{105753E3-86B8-4AA3-B4AA-20FAF1578225}"/>
    <dgm:cxn modelId="{81DA0BAB-0273-4BBA-B69A-F95CAD3519CB}" type="presOf" srcId="{C4F45EF2-AA55-44D3-B58D-A1C13E415A93}" destId="{CAA37D24-FB9C-40EE-A27D-5800FC322C66}" srcOrd="0" destOrd="1" presId="urn:microsoft.com/office/officeart/2005/8/layout/hList1"/>
    <dgm:cxn modelId="{8765A936-8C61-4761-8D4A-D9F3B6D5248C}" srcId="{8ECF4DF9-2B3B-4EF9-ACFB-8DEEBF762B11}" destId="{6EFD595F-7ECC-4F39-ABBB-70473CE808A9}" srcOrd="3" destOrd="0" parTransId="{E080B7AA-7E75-411B-9789-F8405B7A329C}" sibTransId="{DC50FB54-D2B6-4FF1-AB9A-EC0ADC5DBB95}"/>
    <dgm:cxn modelId="{9E194CFB-A20C-4B0D-9203-07A4C6B84EFC}" srcId="{06877F8C-C018-41F5-8FA6-C808DE3CE88E}" destId="{A4714BB5-DFDC-4357-B933-20116D9AA739}" srcOrd="2" destOrd="0" parTransId="{DDB695C9-ADC1-4548-BD47-2BE1A4F5DF48}" sibTransId="{CDB1B744-923B-4899-A263-DD9F59112EA7}"/>
    <dgm:cxn modelId="{086256D0-64FE-43E5-997A-A8119EDE0686}" srcId="{6E57C02E-3254-44CE-8FF9-B396C3A7D673}" destId="{CC91DDF8-D494-4604-B32C-500515880FA6}" srcOrd="0" destOrd="0" parTransId="{0479CF0E-E643-4674-B7EB-8DE815E2712B}" sibTransId="{E18BB5D6-A155-45D1-86D3-A4BE713E9BCC}"/>
    <dgm:cxn modelId="{AEF8627C-6F61-4475-BE44-56CA431BD46D}" srcId="{8ECF4DF9-2B3B-4EF9-ACFB-8DEEBF762B11}" destId="{AE882ABE-1532-401F-93D2-5D8847802597}" srcOrd="2" destOrd="0" parTransId="{60C6A6BC-081C-4500-85B4-F313BF47B2B6}" sibTransId="{C8A5E0BF-3D6E-4CBB-867C-9C40A4A965D8}"/>
    <dgm:cxn modelId="{E0218F37-E43B-43C5-A78B-8EB26E58C88E}" type="presOf" srcId="{45088648-DAFF-418C-A4AA-F2CF09F82502}" destId="{A6B5AD4F-5175-4CB7-81AA-46AF3BE1FF46}" srcOrd="0" destOrd="0" presId="urn:microsoft.com/office/officeart/2005/8/layout/hList1"/>
    <dgm:cxn modelId="{257EB49C-590F-4F9C-B32F-83F793113C43}" srcId="{AE882ABE-1532-401F-93D2-5D8847802597}" destId="{45088648-DAFF-418C-A4AA-F2CF09F82502}" srcOrd="0" destOrd="0" parTransId="{DF30546A-2CE6-4722-BAA3-B931507DA53B}" sibTransId="{426E220E-0640-4AD7-A195-6BE5F3D78579}"/>
    <dgm:cxn modelId="{FA22DC44-B39E-44BE-AB48-DC4028141211}" srcId="{6EFD595F-7ECC-4F39-ABBB-70473CE808A9}" destId="{C64768D3-8166-46E6-A55C-96B4D6235CAD}" srcOrd="0" destOrd="0" parTransId="{0DAEC14E-E0D3-4E75-88F3-3AC842EAD7AC}" sibTransId="{DD45688B-4F8F-45B1-B898-150A7373BCBB}"/>
    <dgm:cxn modelId="{BEF0A68C-8DAC-48BB-8788-56FC85D0404C}" type="presOf" srcId="{AE882ABE-1532-401F-93D2-5D8847802597}" destId="{24C287B5-60CC-4B12-BC97-613B9687F9ED}" srcOrd="0" destOrd="0" presId="urn:microsoft.com/office/officeart/2005/8/layout/hList1"/>
    <dgm:cxn modelId="{0490F0A0-6381-41C5-B47F-A7F1E613AD52}" srcId="{6E57C02E-3254-44CE-8FF9-B396C3A7D673}" destId="{5C19D59D-0A38-4EB1-A033-8F4B90B6BB14}" srcOrd="2" destOrd="0" parTransId="{19EE0B34-856D-4B8F-9F05-857F8E0D7148}" sibTransId="{8D8923A3-054B-4857-AA91-2A4806B4999B}"/>
    <dgm:cxn modelId="{F044941C-CD45-495F-80EE-1F840F21E514}" srcId="{8ECF4DF9-2B3B-4EF9-ACFB-8DEEBF762B11}" destId="{B2762409-505E-4A5D-88BC-D52E3B8E16D1}" srcOrd="4" destOrd="0" parTransId="{528813FE-28C1-41E8-848F-6C2E0ACA2E2C}" sibTransId="{CF8C5F57-4DC7-422D-93BE-FF329FB696FD}"/>
    <dgm:cxn modelId="{D5CF260F-95E2-4436-9353-E2C38292B6A3}" srcId="{B2762409-505E-4A5D-88BC-D52E3B8E16D1}" destId="{3B824FAC-A589-4BD9-ADE2-F67A0FD8DD2F}" srcOrd="0" destOrd="0" parTransId="{15E6FF1C-4CED-4603-A9D9-CBFBDBCF87C8}" sibTransId="{67F75F14-2A02-4C08-9BB8-3DDE789854BA}"/>
    <dgm:cxn modelId="{3E4CD317-D97A-4D58-8DF5-4E7825187066}" type="presOf" srcId="{06877F8C-C018-41F5-8FA6-C808DE3CE88E}" destId="{F7FDDD05-8D3C-4A17-9E49-821B367829D9}" srcOrd="0" destOrd="0" presId="urn:microsoft.com/office/officeart/2005/8/layout/hList1"/>
    <dgm:cxn modelId="{B271EE76-8CBB-4EC5-BC1B-BB1078EBC4DD}" type="presOf" srcId="{65E630CD-840E-44D0-B864-CF0DC3DDF0EE}" destId="{A6B5AD4F-5175-4CB7-81AA-46AF3BE1FF46}" srcOrd="0" destOrd="1" presId="urn:microsoft.com/office/officeart/2005/8/layout/hList1"/>
    <dgm:cxn modelId="{45EDE940-87FA-41FB-850B-024B3ACD0427}" type="presParOf" srcId="{C5D7B489-1159-4E19-87B8-2266E212502E}" destId="{B78BBB68-DEA7-45CB-8F21-FE40CD85AC85}" srcOrd="0" destOrd="0" presId="urn:microsoft.com/office/officeart/2005/8/layout/hList1"/>
    <dgm:cxn modelId="{DB3908A0-AF01-4538-8DF9-82D42349635D}" type="presParOf" srcId="{B78BBB68-DEA7-45CB-8F21-FE40CD85AC85}" destId="{F7FDDD05-8D3C-4A17-9E49-821B367829D9}" srcOrd="0" destOrd="0" presId="urn:microsoft.com/office/officeart/2005/8/layout/hList1"/>
    <dgm:cxn modelId="{B194FB14-5B44-4F81-AE2D-62850E79A59F}" type="presParOf" srcId="{B78BBB68-DEA7-45CB-8F21-FE40CD85AC85}" destId="{07AC881B-CA74-4F29-91ED-1D8FD8F41A88}" srcOrd="1" destOrd="0" presId="urn:microsoft.com/office/officeart/2005/8/layout/hList1"/>
    <dgm:cxn modelId="{E2D920F8-28CD-4B69-A9AE-9DAE272C5752}" type="presParOf" srcId="{C5D7B489-1159-4E19-87B8-2266E212502E}" destId="{068AAD3C-025F-4A42-8501-CB2EE6C63165}" srcOrd="1" destOrd="0" presId="urn:microsoft.com/office/officeart/2005/8/layout/hList1"/>
    <dgm:cxn modelId="{ECDFB966-503F-4D46-A713-B464E7D09D5A}" type="presParOf" srcId="{C5D7B489-1159-4E19-87B8-2266E212502E}" destId="{2874BAD2-503D-41F6-BBCA-BA6E7DBD84D5}" srcOrd="2" destOrd="0" presId="urn:microsoft.com/office/officeart/2005/8/layout/hList1"/>
    <dgm:cxn modelId="{C089096F-6432-439C-9D89-64C48FEF49B6}" type="presParOf" srcId="{2874BAD2-503D-41F6-BBCA-BA6E7DBD84D5}" destId="{0D539805-6C46-45F1-A861-80129D84E477}" srcOrd="0" destOrd="0" presId="urn:microsoft.com/office/officeart/2005/8/layout/hList1"/>
    <dgm:cxn modelId="{3B0608D5-42FB-4DD4-835A-2403F136F3F8}" type="presParOf" srcId="{2874BAD2-503D-41F6-BBCA-BA6E7DBD84D5}" destId="{CAA37D24-FB9C-40EE-A27D-5800FC322C66}" srcOrd="1" destOrd="0" presId="urn:microsoft.com/office/officeart/2005/8/layout/hList1"/>
    <dgm:cxn modelId="{4ABDB991-EEF8-49D5-B807-FBE755A51FE9}" type="presParOf" srcId="{C5D7B489-1159-4E19-87B8-2266E212502E}" destId="{374B8560-F7A6-4AAF-9B4A-9BB92775C022}" srcOrd="3" destOrd="0" presId="urn:microsoft.com/office/officeart/2005/8/layout/hList1"/>
    <dgm:cxn modelId="{825941E9-7430-447B-BFFA-6041024C8BBC}" type="presParOf" srcId="{C5D7B489-1159-4E19-87B8-2266E212502E}" destId="{A3480C9F-51AC-4789-9FEB-9E9713C6FD6C}" srcOrd="4" destOrd="0" presId="urn:microsoft.com/office/officeart/2005/8/layout/hList1"/>
    <dgm:cxn modelId="{0EC1C296-FB4F-4400-9FB6-016C5BFB1C18}" type="presParOf" srcId="{A3480C9F-51AC-4789-9FEB-9E9713C6FD6C}" destId="{24C287B5-60CC-4B12-BC97-613B9687F9ED}" srcOrd="0" destOrd="0" presId="urn:microsoft.com/office/officeart/2005/8/layout/hList1"/>
    <dgm:cxn modelId="{9B79D626-4CD8-4249-8648-D9A1AFC52BFC}" type="presParOf" srcId="{A3480C9F-51AC-4789-9FEB-9E9713C6FD6C}" destId="{A6B5AD4F-5175-4CB7-81AA-46AF3BE1FF46}" srcOrd="1" destOrd="0" presId="urn:microsoft.com/office/officeart/2005/8/layout/hList1"/>
    <dgm:cxn modelId="{5649C2BD-C17D-45CA-A7EB-C36C51AA00BD}" type="presParOf" srcId="{C5D7B489-1159-4E19-87B8-2266E212502E}" destId="{78E4AC0D-17DF-43D7-9895-FFB337014ECA}" srcOrd="5" destOrd="0" presId="urn:microsoft.com/office/officeart/2005/8/layout/hList1"/>
    <dgm:cxn modelId="{49E20BFA-B1B4-49F8-AF17-672A9DBACBC4}" type="presParOf" srcId="{C5D7B489-1159-4E19-87B8-2266E212502E}" destId="{3C96AB69-B321-48A3-8BF2-AE73EE8A506A}" srcOrd="6" destOrd="0" presId="urn:microsoft.com/office/officeart/2005/8/layout/hList1"/>
    <dgm:cxn modelId="{C6E9FCEE-91C9-46E1-B7D4-2E06603AF464}" type="presParOf" srcId="{3C96AB69-B321-48A3-8BF2-AE73EE8A506A}" destId="{D620EDFA-C987-4B76-B828-C8CC1BF3BA84}" srcOrd="0" destOrd="0" presId="urn:microsoft.com/office/officeart/2005/8/layout/hList1"/>
    <dgm:cxn modelId="{C11C6543-0ECD-4E36-B30E-78C61205D08D}" type="presParOf" srcId="{3C96AB69-B321-48A3-8BF2-AE73EE8A506A}" destId="{09CB8B2A-BBF6-456E-8AD2-255BA209A5F1}" srcOrd="1" destOrd="0" presId="urn:microsoft.com/office/officeart/2005/8/layout/hList1"/>
    <dgm:cxn modelId="{2D8E2538-8C32-4622-9E09-6F34BFBB81DB}" type="presParOf" srcId="{C5D7B489-1159-4E19-87B8-2266E212502E}" destId="{629A2077-612A-4055-BECC-41B6B7519AAD}" srcOrd="7" destOrd="0" presId="urn:microsoft.com/office/officeart/2005/8/layout/hList1"/>
    <dgm:cxn modelId="{F4FFA1A0-C88C-4E2F-AC23-C8E98F0575ED}" type="presParOf" srcId="{C5D7B489-1159-4E19-87B8-2266E212502E}" destId="{615C6C14-0A5A-451E-A22C-BE02E75AA775}" srcOrd="8" destOrd="0" presId="urn:microsoft.com/office/officeart/2005/8/layout/hList1"/>
    <dgm:cxn modelId="{AE9A85D8-4F71-43EA-B20D-C7C642677154}" type="presParOf" srcId="{615C6C14-0A5A-451E-A22C-BE02E75AA775}" destId="{CD8B6339-7A2C-4D73-92F8-788A837A2013}" srcOrd="0" destOrd="0" presId="urn:microsoft.com/office/officeart/2005/8/layout/hList1"/>
    <dgm:cxn modelId="{F1377696-E888-47B0-8876-9652149855B2}" type="presParOf" srcId="{615C6C14-0A5A-451E-A22C-BE02E75AA775}" destId="{D8693371-9142-42D7-8E7E-A3DC355F8E9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6F55F-16BB-4F40-A3BA-56319017A775}">
      <dsp:nvSpPr>
        <dsp:cNvPr id="0" name=""/>
        <dsp:cNvSpPr/>
      </dsp:nvSpPr>
      <dsp:spPr>
        <a:xfrm>
          <a:off x="2041452" y="0"/>
          <a:ext cx="1889615" cy="1889807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3A310F3-FE83-4B43-8ED2-A101C023B4C6}">
      <dsp:nvSpPr>
        <dsp:cNvPr id="0" name=""/>
        <dsp:cNvSpPr/>
      </dsp:nvSpPr>
      <dsp:spPr>
        <a:xfrm>
          <a:off x="2153673" y="684059"/>
          <a:ext cx="1664463" cy="5272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/>
            <a:t>DIRECCIONAMIENTO</a:t>
          </a:r>
        </a:p>
      </dsp:txBody>
      <dsp:txXfrm>
        <a:off x="2153673" y="684059"/>
        <a:ext cx="1664463" cy="527201"/>
      </dsp:txXfrm>
    </dsp:sp>
    <dsp:sp modelId="{F0D3663F-9B3F-40CF-AD38-09429725B386}">
      <dsp:nvSpPr>
        <dsp:cNvPr id="0" name=""/>
        <dsp:cNvSpPr/>
      </dsp:nvSpPr>
      <dsp:spPr>
        <a:xfrm>
          <a:off x="1516499" y="1085975"/>
          <a:ext cx="1889615" cy="1889807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45E0316-07D4-4C24-BB66-86C27AA80B7E}">
      <dsp:nvSpPr>
        <dsp:cNvPr id="0" name=""/>
        <dsp:cNvSpPr/>
      </dsp:nvSpPr>
      <dsp:spPr>
        <a:xfrm>
          <a:off x="1476005" y="1772039"/>
          <a:ext cx="1965643" cy="5272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/>
            <a:t>ENCAPSULAMIENTO</a:t>
          </a:r>
        </a:p>
      </dsp:txBody>
      <dsp:txXfrm>
        <a:off x="1476005" y="1772039"/>
        <a:ext cx="1965643" cy="527201"/>
      </dsp:txXfrm>
    </dsp:sp>
    <dsp:sp modelId="{7C90BEE5-AD4A-490D-8CC1-CCF766E420E6}">
      <dsp:nvSpPr>
        <dsp:cNvPr id="0" name=""/>
        <dsp:cNvSpPr/>
      </dsp:nvSpPr>
      <dsp:spPr>
        <a:xfrm>
          <a:off x="2041452" y="2175960"/>
          <a:ext cx="1889615" cy="1889807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62635E0-6F4D-4B8F-A66F-44A13D553694}">
      <dsp:nvSpPr>
        <dsp:cNvPr id="0" name=""/>
        <dsp:cNvSpPr/>
      </dsp:nvSpPr>
      <dsp:spPr>
        <a:xfrm>
          <a:off x="2458649" y="2860019"/>
          <a:ext cx="1054512" cy="5272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ENRUTAMIENTO</a:t>
          </a:r>
          <a:endParaRPr lang="es-ES" sz="1000" kern="1200" dirty="0"/>
        </a:p>
      </dsp:txBody>
      <dsp:txXfrm>
        <a:off x="2458649" y="2860019"/>
        <a:ext cx="1054512" cy="527201"/>
      </dsp:txXfrm>
    </dsp:sp>
    <dsp:sp modelId="{D808C0C8-10F9-4B33-AC43-8796BBE8DBB8}">
      <dsp:nvSpPr>
        <dsp:cNvPr id="0" name=""/>
        <dsp:cNvSpPr/>
      </dsp:nvSpPr>
      <dsp:spPr>
        <a:xfrm>
          <a:off x="1651193" y="3387221"/>
          <a:ext cx="1623417" cy="1624202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2DA808E-3092-475C-8AD7-7CF6F66018CF}">
      <dsp:nvSpPr>
        <dsp:cNvPr id="0" name=""/>
        <dsp:cNvSpPr/>
      </dsp:nvSpPr>
      <dsp:spPr>
        <a:xfrm>
          <a:off x="1788847" y="3866979"/>
          <a:ext cx="1582939" cy="5272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/>
            <a:t>DESENCAPSULAMIENTO</a:t>
          </a:r>
        </a:p>
      </dsp:txBody>
      <dsp:txXfrm>
        <a:off x="1788847" y="3866979"/>
        <a:ext cx="1582939" cy="5272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FDDD05-8D3C-4A17-9E49-821B367829D9}">
      <dsp:nvSpPr>
        <dsp:cNvPr id="0" name=""/>
        <dsp:cNvSpPr/>
      </dsp:nvSpPr>
      <dsp:spPr>
        <a:xfrm>
          <a:off x="11736" y="157220"/>
          <a:ext cx="1457648" cy="32283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/>
            <a:t>CLASE A</a:t>
          </a:r>
        </a:p>
      </dsp:txBody>
      <dsp:txXfrm>
        <a:off x="11736" y="157220"/>
        <a:ext cx="1457648" cy="322831"/>
      </dsp:txXfrm>
    </dsp:sp>
    <dsp:sp modelId="{07AC881B-CA74-4F29-91ED-1D8FD8F41A88}">
      <dsp:nvSpPr>
        <dsp:cNvPr id="0" name=""/>
        <dsp:cNvSpPr/>
      </dsp:nvSpPr>
      <dsp:spPr>
        <a:xfrm>
          <a:off x="11736" y="480052"/>
          <a:ext cx="1457648" cy="246192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0" i="0" kern="1200" dirty="0"/>
            <a:t>Rango de direcciones IP: 1.0.0.0 a 126.0.0.0</a:t>
          </a:r>
          <a:endParaRPr lang="es-E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0" i="0" kern="1200"/>
            <a:t>Máscara de red: 255.0.0.0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0" i="0" kern="1200" dirty="0"/>
            <a:t>Direcciones privadas: 10.0.0.0 a 10.255.255.255</a:t>
          </a:r>
        </a:p>
      </dsp:txBody>
      <dsp:txXfrm>
        <a:off x="11736" y="480052"/>
        <a:ext cx="1457648" cy="2461921"/>
      </dsp:txXfrm>
    </dsp:sp>
    <dsp:sp modelId="{0D539805-6C46-45F1-A861-80129D84E477}">
      <dsp:nvSpPr>
        <dsp:cNvPr id="0" name=""/>
        <dsp:cNvSpPr/>
      </dsp:nvSpPr>
      <dsp:spPr>
        <a:xfrm>
          <a:off x="1673455" y="157220"/>
          <a:ext cx="1457648" cy="32283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/>
            <a:t>CLASE B</a:t>
          </a:r>
        </a:p>
      </dsp:txBody>
      <dsp:txXfrm>
        <a:off x="1673455" y="157220"/>
        <a:ext cx="1457648" cy="322831"/>
      </dsp:txXfrm>
    </dsp:sp>
    <dsp:sp modelId="{CAA37D24-FB9C-40EE-A27D-5800FC322C66}">
      <dsp:nvSpPr>
        <dsp:cNvPr id="0" name=""/>
        <dsp:cNvSpPr/>
      </dsp:nvSpPr>
      <dsp:spPr>
        <a:xfrm>
          <a:off x="1673455" y="480052"/>
          <a:ext cx="1457648" cy="2461921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0" i="0" kern="1200" dirty="0"/>
            <a:t>Rango de direcciones IP: 128.0.0.0 a 191.255.0.0</a:t>
          </a:r>
          <a:endParaRPr lang="es-E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0" i="0" kern="1200"/>
            <a:t>Máscara de red: 255.255.0.0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0" i="0" kern="1200" dirty="0"/>
            <a:t>Direcciones privadas: 172.16.0.0 a 172.31.255.255</a:t>
          </a:r>
        </a:p>
      </dsp:txBody>
      <dsp:txXfrm>
        <a:off x="1673455" y="480052"/>
        <a:ext cx="1457648" cy="2461921"/>
      </dsp:txXfrm>
    </dsp:sp>
    <dsp:sp modelId="{24C287B5-60CC-4B12-BC97-613B9687F9ED}">
      <dsp:nvSpPr>
        <dsp:cNvPr id="0" name=""/>
        <dsp:cNvSpPr/>
      </dsp:nvSpPr>
      <dsp:spPr>
        <a:xfrm>
          <a:off x="3335175" y="157220"/>
          <a:ext cx="1457648" cy="32283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/>
            <a:t>CLASE C</a:t>
          </a:r>
        </a:p>
      </dsp:txBody>
      <dsp:txXfrm>
        <a:off x="3335175" y="157220"/>
        <a:ext cx="1457648" cy="322831"/>
      </dsp:txXfrm>
    </dsp:sp>
    <dsp:sp modelId="{A6B5AD4F-5175-4CB7-81AA-46AF3BE1FF46}">
      <dsp:nvSpPr>
        <dsp:cNvPr id="0" name=""/>
        <dsp:cNvSpPr/>
      </dsp:nvSpPr>
      <dsp:spPr>
        <a:xfrm>
          <a:off x="3335175" y="480052"/>
          <a:ext cx="1457648" cy="2461921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0" i="0" kern="1200" dirty="0"/>
            <a:t>Rango de direcciones IP: 192.0.0.0 a 223.255.255.0</a:t>
          </a:r>
          <a:endParaRPr lang="es-E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0" i="0" kern="1200"/>
            <a:t>Máscara de red: 255.255.255.0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0" i="0" kern="1200" dirty="0"/>
            <a:t>Direcciones privadas: 192.168.0.0 a 192.168.255.255</a:t>
          </a:r>
        </a:p>
      </dsp:txBody>
      <dsp:txXfrm>
        <a:off x="3335175" y="480052"/>
        <a:ext cx="1457648" cy="2461921"/>
      </dsp:txXfrm>
    </dsp:sp>
    <dsp:sp modelId="{D620EDFA-C987-4B76-B828-C8CC1BF3BA84}">
      <dsp:nvSpPr>
        <dsp:cNvPr id="0" name=""/>
        <dsp:cNvSpPr/>
      </dsp:nvSpPr>
      <dsp:spPr>
        <a:xfrm>
          <a:off x="4996895" y="157220"/>
          <a:ext cx="1457648" cy="32283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i="0" kern="1200" dirty="0"/>
            <a:t>CLASE D</a:t>
          </a:r>
        </a:p>
      </dsp:txBody>
      <dsp:txXfrm>
        <a:off x="4996895" y="157220"/>
        <a:ext cx="1457648" cy="322831"/>
      </dsp:txXfrm>
    </dsp:sp>
    <dsp:sp modelId="{09CB8B2A-BBF6-456E-8AD2-255BA209A5F1}">
      <dsp:nvSpPr>
        <dsp:cNvPr id="0" name=""/>
        <dsp:cNvSpPr/>
      </dsp:nvSpPr>
      <dsp:spPr>
        <a:xfrm>
          <a:off x="4996895" y="480052"/>
          <a:ext cx="1457648" cy="2461921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0" i="0" kern="1200" dirty="0"/>
            <a:t>Rango de direcciones IP: 224.0.0.0 a 239.255.255.255 uso </a:t>
          </a:r>
          <a:r>
            <a:rPr lang="es-MX" sz="1400" b="0" i="0" kern="1200" dirty="0" err="1"/>
            <a:t>multicast</a:t>
          </a:r>
          <a:r>
            <a:rPr lang="es-MX" sz="1400" b="0" i="0" kern="1200" dirty="0"/>
            <a:t> o multidifusión</a:t>
          </a:r>
        </a:p>
      </dsp:txBody>
      <dsp:txXfrm>
        <a:off x="4996895" y="480052"/>
        <a:ext cx="1457648" cy="2461921"/>
      </dsp:txXfrm>
    </dsp:sp>
    <dsp:sp modelId="{CD8B6339-7A2C-4D73-92F8-788A837A2013}">
      <dsp:nvSpPr>
        <dsp:cNvPr id="0" name=""/>
        <dsp:cNvSpPr/>
      </dsp:nvSpPr>
      <dsp:spPr>
        <a:xfrm>
          <a:off x="6658614" y="157220"/>
          <a:ext cx="1457648" cy="32283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i="0" kern="1200" dirty="0"/>
            <a:t>CLASE E</a:t>
          </a:r>
        </a:p>
      </dsp:txBody>
      <dsp:txXfrm>
        <a:off x="6658614" y="157220"/>
        <a:ext cx="1457648" cy="322831"/>
      </dsp:txXfrm>
    </dsp:sp>
    <dsp:sp modelId="{D8693371-9142-42D7-8E7E-A3DC355F8E9A}">
      <dsp:nvSpPr>
        <dsp:cNvPr id="0" name=""/>
        <dsp:cNvSpPr/>
      </dsp:nvSpPr>
      <dsp:spPr>
        <a:xfrm>
          <a:off x="6658614" y="480052"/>
          <a:ext cx="1457648" cy="2461921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0" i="0" kern="1200" dirty="0"/>
            <a:t>Rango de direcciones IP: 240.0.0.0 a 254.255.255.255 uso experimenta</a:t>
          </a:r>
        </a:p>
      </dsp:txBody>
      <dsp:txXfrm>
        <a:off x="6658614" y="480052"/>
        <a:ext cx="1457648" cy="24619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42D91-3942-410C-B2F5-3DCB8ABF4D33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B4348-BE32-401D-89A4-87202B6967A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835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88795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35</a:t>
            </a:fld>
            <a:endParaRPr lang="es-E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ES" dirty="0" smtClean="0"/>
              <a:t>1.3 – Funcionamiento del </a:t>
            </a:r>
            <a:r>
              <a:rPr lang="es-ES" dirty="0" err="1" smtClean="0"/>
              <a:t>router</a:t>
            </a:r>
            <a:endParaRPr lang="es-ES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s-ES" dirty="0" smtClean="0"/>
              <a:t>1.3.4 – Protocolos de </a:t>
            </a:r>
            <a:r>
              <a:rPr lang="es-ES" dirty="0" err="1" smtClean="0"/>
              <a:t>routing</a:t>
            </a:r>
            <a:r>
              <a:rPr lang="es-ES" dirty="0" smtClean="0"/>
              <a:t> dinámico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dirty="0" smtClean="0"/>
              <a:t>1.3.4.4 – Protocolos de </a:t>
            </a:r>
            <a:r>
              <a:rPr lang="es-ES" dirty="0" err="1" smtClean="0"/>
              <a:t>routing</a:t>
            </a:r>
            <a:r>
              <a:rPr lang="es-ES" dirty="0" smtClean="0"/>
              <a:t> IPv6</a:t>
            </a:r>
          </a:p>
        </p:txBody>
      </p:sp>
    </p:spTree>
    <p:extLst>
      <p:ext uri="{BB962C8B-B14F-4D97-AF65-F5344CB8AC3E}">
        <p14:creationId xmlns:p14="http://schemas.microsoft.com/office/powerpoint/2010/main" val="3711801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25</a:t>
            </a:fld>
            <a:endParaRPr lang="es-E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s-ES" b="0" dirty="0" smtClean="0"/>
              <a:t>1.1 – </a:t>
            </a:r>
            <a:r>
              <a:rPr lang="es-ES" b="0" dirty="0"/>
              <a:t>Configuración inicial del router</a:t>
            </a:r>
          </a:p>
          <a:p>
            <a:pPr>
              <a:buFontTx/>
              <a:buNone/>
            </a:pPr>
            <a:r>
              <a:rPr lang="es-ES" b="0" baseline="0" dirty="0"/>
              <a:t>1.1.2 – Conectar dispositivos</a:t>
            </a:r>
            <a:endParaRPr lang="es-ES" dirty="0"/>
          </a:p>
          <a:p>
            <a:pPr>
              <a:lnSpc>
                <a:spcPct val="80000"/>
              </a:lnSpc>
              <a:buFontTx/>
              <a:buNone/>
            </a:pPr>
            <a:r>
              <a:rPr lang="es-ES" dirty="0" smtClean="0"/>
              <a:t>1.1.2.2 – </a:t>
            </a:r>
            <a:r>
              <a:rPr lang="es-ES" dirty="0" err="1" smtClean="0"/>
              <a:t>Gateways</a:t>
            </a:r>
            <a:r>
              <a:rPr lang="es-ES" dirty="0" smtClean="0"/>
              <a:t> predeterminados</a:t>
            </a:r>
          </a:p>
        </p:txBody>
      </p:sp>
    </p:spTree>
    <p:extLst>
      <p:ext uri="{BB962C8B-B14F-4D97-AF65-F5344CB8AC3E}">
        <p14:creationId xmlns:p14="http://schemas.microsoft.com/office/powerpoint/2010/main" val="315956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26</a:t>
            </a:fld>
            <a:endParaRPr lang="es-E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s-ES" b="0" dirty="0" smtClean="0"/>
              <a:t>1.2 – </a:t>
            </a:r>
            <a:r>
              <a:rPr lang="es-ES" b="0" dirty="0"/>
              <a:t>Decisiones de routing</a:t>
            </a:r>
          </a:p>
          <a:p>
            <a:pPr>
              <a:buFontTx/>
              <a:buNone/>
            </a:pPr>
            <a:r>
              <a:rPr lang="es-ES" b="0" baseline="0" dirty="0"/>
              <a:t>1.2.2 – Determinación de rutas</a:t>
            </a:r>
            <a:endParaRPr lang="es-ES" dirty="0"/>
          </a:p>
          <a:p>
            <a:pPr>
              <a:lnSpc>
                <a:spcPct val="80000"/>
              </a:lnSpc>
              <a:buFontTx/>
              <a:buNone/>
            </a:pPr>
            <a:r>
              <a:rPr lang="es-ES" dirty="0" smtClean="0"/>
              <a:t>1.2.2.1 – Decisiones de </a:t>
            </a:r>
            <a:r>
              <a:rPr lang="es-ES" dirty="0" err="1" smtClean="0"/>
              <a:t>routing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427013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29</a:t>
            </a:fld>
            <a:endParaRPr lang="es-E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s-ES" b="0" dirty="0" smtClean="0"/>
              <a:t>1.2 – </a:t>
            </a:r>
            <a:r>
              <a:rPr lang="es-ES" b="0" dirty="0"/>
              <a:t>Decisiones de routing</a:t>
            </a:r>
          </a:p>
          <a:p>
            <a:pPr>
              <a:buFontTx/>
              <a:buNone/>
            </a:pPr>
            <a:r>
              <a:rPr lang="es-ES" b="0" baseline="0" dirty="0"/>
              <a:t>1.2.2 – Determinación de rutas</a:t>
            </a:r>
            <a:endParaRPr lang="es-ES" dirty="0"/>
          </a:p>
          <a:p>
            <a:pPr>
              <a:lnSpc>
                <a:spcPct val="80000"/>
              </a:lnSpc>
              <a:buFontTx/>
              <a:buNone/>
            </a:pPr>
            <a:r>
              <a:rPr lang="es-ES" dirty="0" smtClean="0"/>
              <a:t>1.2.2.2 – La mejor ruta</a:t>
            </a:r>
          </a:p>
        </p:txBody>
      </p:sp>
    </p:spTree>
    <p:extLst>
      <p:ext uri="{BB962C8B-B14F-4D97-AF65-F5344CB8AC3E}">
        <p14:creationId xmlns:p14="http://schemas.microsoft.com/office/powerpoint/2010/main" val="18499127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30</a:t>
            </a:fld>
            <a:endParaRPr lang="es-E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s-ES" b="0" dirty="0" smtClean="0"/>
              <a:t>1.2 – </a:t>
            </a:r>
            <a:r>
              <a:rPr lang="es-ES" b="0" dirty="0"/>
              <a:t>Decisiones de routing</a:t>
            </a:r>
          </a:p>
          <a:p>
            <a:pPr>
              <a:buFontTx/>
              <a:buNone/>
            </a:pPr>
            <a:r>
              <a:rPr lang="es-ES" b="0" baseline="0" dirty="0"/>
              <a:t>1.2.2 – Determinación de rutas</a:t>
            </a:r>
            <a:endParaRPr lang="es-ES" dirty="0"/>
          </a:p>
          <a:p>
            <a:pPr>
              <a:lnSpc>
                <a:spcPct val="80000"/>
              </a:lnSpc>
              <a:buFontTx/>
              <a:buNone/>
            </a:pPr>
            <a:r>
              <a:rPr lang="es-ES" dirty="0" smtClean="0"/>
              <a:t>1.2.2.3 – </a:t>
            </a:r>
            <a:r>
              <a:rPr lang="es-ES" dirty="0">
                <a:latin typeface="Arial" charset="0"/>
              </a:rPr>
              <a:t>Equilibrio de carga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599126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31</a:t>
            </a:fld>
            <a:endParaRPr lang="es-E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ES" dirty="0" smtClean="0"/>
              <a:t>1.3 – Funcionamiento del </a:t>
            </a:r>
            <a:r>
              <a:rPr lang="es-ES" dirty="0" err="1" smtClean="0"/>
              <a:t>router</a:t>
            </a:r>
            <a:endParaRPr lang="es-ES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s-ES" dirty="0" smtClean="0"/>
              <a:t>1.3.1 – Analizar la tabla de </a:t>
            </a:r>
            <a:r>
              <a:rPr lang="es-ES" dirty="0" err="1" smtClean="0"/>
              <a:t>routing</a:t>
            </a:r>
            <a:endParaRPr lang="es-ES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s-ES" dirty="0" smtClean="0"/>
              <a:t>1.3.1.1 – La tabla de </a:t>
            </a:r>
            <a:r>
              <a:rPr lang="es-ES" dirty="0" err="1" smtClean="0"/>
              <a:t>routing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2794330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32</a:t>
            </a:fld>
            <a:endParaRPr lang="es-E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ES" dirty="0" smtClean="0"/>
              <a:t>1.3 – Funcionamiento del </a:t>
            </a:r>
            <a:r>
              <a:rPr lang="es-ES" dirty="0" err="1" smtClean="0"/>
              <a:t>router</a:t>
            </a:r>
            <a:endParaRPr lang="es-ES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s-ES" dirty="0" smtClean="0"/>
              <a:t>1.3.3 – Rutas obtenidas en forma estática</a:t>
            </a:r>
            <a:endParaRPr lang="es-ES" dirty="0"/>
          </a:p>
          <a:p>
            <a:pPr>
              <a:lnSpc>
                <a:spcPct val="80000"/>
              </a:lnSpc>
              <a:buFontTx/>
              <a:buNone/>
            </a:pPr>
            <a:r>
              <a:rPr lang="es-ES" dirty="0" smtClean="0"/>
              <a:t>1.3.3.1 – Rutas estáticas</a:t>
            </a:r>
          </a:p>
        </p:txBody>
      </p:sp>
    </p:spTree>
    <p:extLst>
      <p:ext uri="{BB962C8B-B14F-4D97-AF65-F5344CB8AC3E}">
        <p14:creationId xmlns:p14="http://schemas.microsoft.com/office/powerpoint/2010/main" val="16979932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33</a:t>
            </a:fld>
            <a:endParaRPr lang="es-E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ES" dirty="0" smtClean="0"/>
              <a:t>1.3 – Funcionamiento del </a:t>
            </a:r>
            <a:r>
              <a:rPr lang="es-ES" dirty="0" err="1" smtClean="0"/>
              <a:t>router</a:t>
            </a:r>
            <a:endParaRPr lang="es-ES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s-ES" dirty="0" smtClean="0"/>
              <a:t>1.3.4 – Protocolos de </a:t>
            </a:r>
            <a:r>
              <a:rPr lang="es-ES" dirty="0" err="1" smtClean="0"/>
              <a:t>routing</a:t>
            </a:r>
            <a:r>
              <a:rPr lang="es-ES" dirty="0" smtClean="0"/>
              <a:t> dinámico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dirty="0" smtClean="0"/>
              <a:t>1.3.4.1 – </a:t>
            </a:r>
            <a:r>
              <a:rPr lang="es-ES" dirty="0" err="1" smtClean="0"/>
              <a:t>Routing</a:t>
            </a:r>
            <a:r>
              <a:rPr lang="es-ES" dirty="0" smtClean="0"/>
              <a:t> dinámico</a:t>
            </a:r>
          </a:p>
        </p:txBody>
      </p:sp>
    </p:spTree>
    <p:extLst>
      <p:ext uri="{BB962C8B-B14F-4D97-AF65-F5344CB8AC3E}">
        <p14:creationId xmlns:p14="http://schemas.microsoft.com/office/powerpoint/2010/main" val="25923595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34</a:t>
            </a:fld>
            <a:endParaRPr lang="es-E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ES" dirty="0" smtClean="0"/>
              <a:t>1.3 – Funcionamiento del </a:t>
            </a:r>
            <a:r>
              <a:rPr lang="es-ES" dirty="0" err="1" smtClean="0"/>
              <a:t>router</a:t>
            </a:r>
            <a:endParaRPr lang="es-ES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s-ES" dirty="0" smtClean="0"/>
              <a:t>1.3.4 – Protocolos de </a:t>
            </a:r>
            <a:r>
              <a:rPr lang="es-ES" dirty="0" err="1" smtClean="0"/>
              <a:t>routing</a:t>
            </a:r>
            <a:r>
              <a:rPr lang="es-ES" dirty="0" smtClean="0"/>
              <a:t> dinámico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dirty="0" smtClean="0"/>
              <a:t>1.3.4.2 – Protocolos de </a:t>
            </a:r>
            <a:r>
              <a:rPr lang="es-ES" dirty="0" err="1" smtClean="0"/>
              <a:t>routing</a:t>
            </a:r>
            <a:r>
              <a:rPr lang="es-ES" dirty="0" smtClean="0"/>
              <a:t> IPv4 </a:t>
            </a:r>
          </a:p>
        </p:txBody>
      </p:sp>
    </p:spTree>
    <p:extLst>
      <p:ext uri="{BB962C8B-B14F-4D97-AF65-F5344CB8AC3E}">
        <p14:creationId xmlns:p14="http://schemas.microsoft.com/office/powerpoint/2010/main" val="1234594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2ABD8B-EDE5-4BD3-A5E9-4C8C764556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CEEB3F2-DED8-4669-A593-0292E09A09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676A1F5-1240-4123-B3CE-686C32E44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46B7E-BCF7-41F5-9DCC-A5071D041FC4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5A94AB1-AC26-4831-A70D-651CC0A37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A32BE29-5784-4584-9EB0-6FF097BCA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5953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AB32DD-C306-4524-9E24-5FD2699A7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CA1EE60-40D2-4B27-8DBD-BAECC82B27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5937C3-9C6D-4443-BFE5-D92B4A159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CE685-65E1-4E5A-9C6D-10A9D9D2326F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3F4E9DE-AB21-4DF0-AC0C-897D51084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F63C18-C7C4-47CD-BDF8-9B531B338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6742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9F991DE-9733-4F96-BDAD-76D3F85467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1429429-C2C0-462F-B390-125D2048CF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1541537-C934-4201-AB05-63E9073D8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35FA-266C-4831-A9A1-F58BADB11A46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DA88549-0093-4211-BB8A-440AE92A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4181741-0464-4193-89A9-A5D51908D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0691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780131-CB5D-4622-8771-D4EA74D53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B84ED96-E79A-4F58-BE45-5D47AA031F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189E4DD-BB17-4292-A6AA-0E8C1B4BC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FA6E1-4EDE-4678-9C6C-5EEFE1E79A23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D04EEF2-643C-479E-9BBB-A53A072F2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60D98CA-CF69-464E-B1EC-E3C3C584C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2271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E35BBE-2545-4784-B5F1-DB97E11D2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6BDC480-6CC7-41F1-A1E4-BA54B40DFB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929A89-DF4E-4912-B05C-7810E4ACC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F9DC-465A-449F-98BB-D5D393892925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AC3410-824B-4C32-A3AA-539CCEC20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D9247FF-3763-45FA-86D4-F3898F7A6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4161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5B0FB4-2C0D-47FA-9B40-230EF19D1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6CB21D4-E61F-4410-B5A1-0E7147AB30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3DDB45B-04E0-48AB-8171-659F54EFB5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E68E8AC-079D-451E-9D51-5D236F071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89A1-BC3F-45AC-987B-F0E6EAE6FCCB}" type="datetime1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615DAA2-F02E-4B75-9CB9-47EC51426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155B5F3-8881-4617-96F1-EF119E57C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1004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091D37-1E4C-4770-ABEE-B128D294B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CEF009A-8B70-4DE0-96C7-16339186E4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AD8702D-A8E5-467E-8AE7-D33C281BBB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7309338-4642-4BEB-92E1-CC7A26BA79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D708410-E481-4519-AC46-C6108020A7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4E01236-E4EF-4EEE-BF25-4463EEBAA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629F6-83CD-40A4-A3A0-79E2AE8C227A}" type="datetime1">
              <a:rPr lang="es-MX" smtClean="0"/>
              <a:t>27/09/2018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4FF5601-9855-4577-BC31-EDF63BD1C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3236510-FB04-4E66-92DD-966678F7C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0433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98A2ED-2A28-4D97-9063-8D22DE2A9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7CB251-1A0D-4D03-9EE7-B1EA7D7B0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F2664-CF71-4952-B4C9-E75C95A6BD4E}" type="datetime1">
              <a:rPr lang="es-MX" smtClean="0"/>
              <a:t>27/09/2018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14EED14-8013-4910-A7FF-B5FC47200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370ED19-43C3-48EC-ACB1-E2D0B4168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6160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D39B491-1F4C-4138-8AA3-983FD2CEE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3DAD-1556-4E09-A401-179E5806EA36}" type="datetime1">
              <a:rPr lang="es-MX" smtClean="0"/>
              <a:t>27/09/2018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E2E797A-EE78-4ADF-AB45-09B612624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A37B2DB-1847-44FD-807F-7F0DF1FEE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1862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58C11F-0558-4FF3-AD9E-E4F85A3A0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9C85929-5325-450F-96F8-9937280F2E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090B151-83B7-420B-8EF9-0F7B35E965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453C34D-4037-4BCC-861F-7886B74FF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0AB4-62C8-4D47-B4D0-9B9D41B775B8}" type="datetime1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8882F44-019A-489E-BCA1-91D3280D1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06C561E-1114-4C5A-8795-92101C5AC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2063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23379A-9280-4C8E-A262-7833C29D5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4B3F04B-6143-4A87-9E5C-30AE261DA8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9E116D-3808-473C-9678-726ADD8D7F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038CC08-AE75-4C74-BBCD-9D7A3171A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5478-E702-4CD0-AE04-13AA299C06C0}" type="datetime1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08BF9C3-91B7-4821-B84B-30DED0820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804C41B-D1E5-48C4-A5B2-C8C1999B0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9480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8701542-8E0C-4D90-9A7C-9A401FB45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EA652AA-EBEF-4102-800F-4E841F97A0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95413D-6DBF-4111-A39F-BA2EA9025D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71E12-8F12-4785-8DD8-4B8B1E0EE14B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22A9B82-B716-4849-8BC9-8CD37459CB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B094460-A346-4332-8087-259274C8CC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93F97-D1CB-4B86-AAA2-1A89EA7D698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2232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tacad.com/group/resources/course-resource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ublicacionesdidacticas.com/hemeroteca/articulo/081136/articulo-pdf" TargetMode="External"/><Relationship Id="rId5" Type="http://schemas.openxmlformats.org/officeDocument/2006/relationships/hyperlink" Target="http://publicacionesdidacticas.com/hemeroteca/articulo/081136/articulo-pdf" TargetMode="External"/><Relationship Id="rId4" Type="http://schemas.openxmlformats.org/officeDocument/2006/relationships/hyperlink" Target="http://revistas.uigv.edu.pe/index.php/perspectiva/article/view/187" TargetMode="Externa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cured.cu/Software_de_Red" TargetMode="External"/><Relationship Id="rId3" Type="http://schemas.openxmlformats.org/officeDocument/2006/relationships/hyperlink" Target="https://www.emaze.com/@ACFFQOCC/Modelo-OSI" TargetMode="External"/><Relationship Id="rId7" Type="http://schemas.openxmlformats.org/officeDocument/2006/relationships/hyperlink" Target="http://www.tecnotopia.com.mx/redes/redes.ht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redusers.com/noticias/que-es-una-red-informatica/" TargetMode="External"/><Relationship Id="rId5" Type="http://schemas.openxmlformats.org/officeDocument/2006/relationships/hyperlink" Target="https://es.slideshare.net/carlosestrada7169/modelo-osi-capa-de-red" TargetMode="External"/><Relationship Id="rId10" Type="http://schemas.openxmlformats.org/officeDocument/2006/relationships/hyperlink" Target="https://www.netacad.com/group/resources/course-resources" TargetMode="External"/><Relationship Id="rId4" Type="http://schemas.openxmlformats.org/officeDocument/2006/relationships/hyperlink" Target="https://es.slideshare.net/LarryRuiz/protocolos-de-capa-de-red-caractersticas-15896732" TargetMode="External"/><Relationship Id="rId9" Type="http://schemas.openxmlformats.org/officeDocument/2006/relationships/hyperlink" Target="http://ticsredesinformaticas.blogspot.com/2009/05/introduccion.html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13" name="Título 1">
            <a:extLst>
              <a:ext uri="{FF2B5EF4-FFF2-40B4-BE49-F238E27FC236}">
                <a16:creationId xmlns:a16="http://schemas.microsoft.com/office/drawing/2014/main" id="{A497FFDD-4B11-49B7-981C-8EF2BA057344}"/>
              </a:ext>
            </a:extLst>
          </p:cNvPr>
          <p:cNvSpPr txBox="1">
            <a:spLocks/>
          </p:cNvSpPr>
          <p:nvPr/>
        </p:nvSpPr>
        <p:spPr>
          <a:xfrm>
            <a:off x="1911969" y="1881398"/>
            <a:ext cx="8308427" cy="337640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2800" b="1" dirty="0"/>
              <a:t>Universidad Autónoma del Estado de México</a:t>
            </a:r>
          </a:p>
          <a:p>
            <a:pPr algn="ctr"/>
            <a:r>
              <a:rPr lang="es-ES" sz="2800" b="1" dirty="0"/>
              <a:t>Facultad de Contaduría y Administración</a:t>
            </a:r>
          </a:p>
          <a:p>
            <a:pPr algn="ctr"/>
            <a:endParaRPr lang="es-ES" sz="2800" b="1" dirty="0"/>
          </a:p>
          <a:p>
            <a:pPr algn="ctr"/>
            <a:r>
              <a:rPr lang="es-ES" sz="2800" b="1" dirty="0"/>
              <a:t>PE: </a:t>
            </a:r>
            <a:r>
              <a:rPr lang="es-ES" sz="2800" dirty="0"/>
              <a:t>Licenciatura en Informática Administrativa</a:t>
            </a:r>
          </a:p>
          <a:p>
            <a:pPr algn="ctr"/>
            <a:r>
              <a:rPr lang="es-ES" sz="2800" b="1" dirty="0"/>
              <a:t>UA: </a:t>
            </a:r>
            <a:r>
              <a:rPr lang="es-ES" sz="2800" dirty="0"/>
              <a:t>Comunicación entre computadoras 2</a:t>
            </a:r>
          </a:p>
          <a:p>
            <a:pPr algn="ctr"/>
            <a:r>
              <a:rPr lang="es-ES" sz="2800" b="1" dirty="0"/>
              <a:t>Semestre: </a:t>
            </a:r>
            <a:r>
              <a:rPr lang="es-ES" sz="2800" dirty="0" smtClean="0"/>
              <a:t>Octavo</a:t>
            </a:r>
            <a:endParaRPr lang="es-ES" sz="2800" dirty="0"/>
          </a:p>
          <a:p>
            <a:pPr algn="ctr"/>
            <a:r>
              <a:rPr lang="es-ES" sz="2800" b="1" dirty="0"/>
              <a:t>Periodo:</a:t>
            </a:r>
            <a:r>
              <a:rPr lang="es-ES" sz="2800" dirty="0"/>
              <a:t> 2018ª</a:t>
            </a:r>
          </a:p>
          <a:p>
            <a:pPr algn="ctr"/>
            <a:endParaRPr lang="es-ES" sz="2800" b="1" dirty="0"/>
          </a:p>
          <a:p>
            <a:pPr algn="ctr"/>
            <a:r>
              <a:rPr lang="es-ES" sz="2800" b="1" dirty="0"/>
              <a:t>Autor: </a:t>
            </a:r>
            <a:r>
              <a:rPr lang="es-ES" sz="2800" i="1" dirty="0"/>
              <a:t>Dr. en A. Juan Carlos Montes de Oca López jcmontesdeocal@uaemex.mx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42857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93CE172E-9BBA-4C7B-831E-3598A5D1DCD1}"/>
              </a:ext>
            </a:extLst>
          </p:cNvPr>
          <p:cNvSpPr/>
          <p:nvPr/>
        </p:nvSpPr>
        <p:spPr>
          <a:xfrm>
            <a:off x="3055430" y="1120370"/>
            <a:ext cx="71272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Capa de Red - </a:t>
            </a:r>
            <a:r>
              <a:rPr lang="es-MX" sz="32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Desencapsulamiento</a:t>
            </a:r>
            <a:endParaRPr lang="es-MX" sz="3200" b="1" i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DACCF21B-605B-4D0A-A73D-B429AB06A942}"/>
              </a:ext>
            </a:extLst>
          </p:cNvPr>
          <p:cNvSpPr/>
          <p:nvPr/>
        </p:nvSpPr>
        <p:spPr>
          <a:xfrm>
            <a:off x="459743" y="2080906"/>
            <a:ext cx="6359069" cy="28623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</a:rPr>
              <a:t>Al llegar al dispositivo de destino, el paquete que fue recibido como bits y trama por las capas inferiores, es abierto, </a:t>
            </a:r>
            <a:r>
              <a:rPr lang="es-MX" sz="2400" b="1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desencapulsado</a:t>
            </a:r>
            <a:r>
              <a:rPr lang="es-MX" sz="24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</a:rPr>
              <a:t>y enviado a la capa superior (4 – transporte)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7" name="Picture 2" descr="http://image.slidesharecdn.com/unidadimedioscomponentesydispositivospartei-110529172907-phpapp02/95/unidad-i-medios-componentes-y-dispositivosparte-i-2-728.jpg?cb=1306708241">
            <a:extLst>
              <a:ext uri="{FF2B5EF4-FFF2-40B4-BE49-F238E27FC236}">
                <a16:creationId xmlns:a16="http://schemas.microsoft.com/office/drawing/2014/main" id="{9E2695A6-F1A2-4541-BA89-04F6325651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16" t="7264" r="11718" b="10052"/>
          <a:stretch/>
        </p:blipFill>
        <p:spPr bwMode="auto">
          <a:xfrm>
            <a:off x="7150569" y="1924152"/>
            <a:ext cx="4503441" cy="3740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upo 5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8" name="Imagen 7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351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E7BEA179-8591-4802-BF82-2B02F34AFA16}"/>
              </a:ext>
            </a:extLst>
          </p:cNvPr>
          <p:cNvSpPr/>
          <p:nvPr/>
        </p:nvSpPr>
        <p:spPr>
          <a:xfrm>
            <a:off x="3027643" y="1079193"/>
            <a:ext cx="57406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Capa de Red – </a:t>
            </a:r>
            <a:r>
              <a:rPr lang="es-MX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Cómo </a:t>
            </a:r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trabaja</a:t>
            </a:r>
            <a:endParaRPr lang="es-MX" sz="3200" b="1" i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F737268C-0281-41F5-8817-47A4040EBBD4}"/>
              </a:ext>
            </a:extLst>
          </p:cNvPr>
          <p:cNvSpPr/>
          <p:nvPr/>
        </p:nvSpPr>
        <p:spPr>
          <a:xfrm>
            <a:off x="98381" y="1823895"/>
            <a:ext cx="11603478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Puede </a:t>
            </a:r>
            <a:r>
              <a:rPr lang="es-MX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funcionar de dos formas diferentes: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46FAE3F-9CA2-4013-870B-1141D02EAE15}"/>
              </a:ext>
            </a:extLst>
          </p:cNvPr>
          <p:cNvSpPr/>
          <p:nvPr/>
        </p:nvSpPr>
        <p:spPr>
          <a:xfrm>
            <a:off x="669236" y="2383932"/>
            <a:ext cx="10853529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Con datagramas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Ocurre cuando se utilizan protocolos UDP en capa 4.</a:t>
            </a: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El dispositivo origen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introduce en el paquete la dirección del host de destino y luego lo envía a la red. Cada paquete de datos se encamina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independientemente,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sin que el origen y el destino tengan que establecer un proceso de comunicación previo.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D251787-BA7B-4600-8779-741374B0D9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292" t="60895" r="21541" b="3463"/>
          <a:stretch/>
        </p:blipFill>
        <p:spPr>
          <a:xfrm>
            <a:off x="3027643" y="3926822"/>
            <a:ext cx="5869459" cy="19878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9" name="Grupo 8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10" name="Imagen 9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441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140D27F2-FF96-4641-AC24-42F7FF9C7B67}"/>
              </a:ext>
            </a:extLst>
          </p:cNvPr>
          <p:cNvSpPr/>
          <p:nvPr/>
        </p:nvSpPr>
        <p:spPr>
          <a:xfrm>
            <a:off x="2997954" y="1140547"/>
            <a:ext cx="57406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Capa de Red – </a:t>
            </a:r>
            <a:r>
              <a:rPr lang="es-MX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Cómo </a:t>
            </a:r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trabaja</a:t>
            </a:r>
            <a:endParaRPr lang="es-MX" sz="3200" b="1" i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476D0D1E-C280-4D17-9F44-52AB450CA191}"/>
              </a:ext>
            </a:extLst>
          </p:cNvPr>
          <p:cNvSpPr/>
          <p:nvPr/>
        </p:nvSpPr>
        <p:spPr>
          <a:xfrm>
            <a:off x="470453" y="1993596"/>
            <a:ext cx="11251094" cy="132343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0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circuitos virtuales</a:t>
            </a:r>
            <a:r>
              <a:rPr lang="es-MX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Ocurre cuando se utilizan protocolos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TCP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en capa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</a:p>
          <a:p>
            <a:pPr algn="just"/>
            <a:r>
              <a:rPr lang="es-MX" sz="20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 dispositivos que </a:t>
            </a:r>
            <a:r>
              <a:rPr lang="es-MX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quieran </a:t>
            </a:r>
            <a:r>
              <a:rPr lang="es-MX" sz="20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comunicarse, deben establecer </a:t>
            </a:r>
            <a:r>
              <a:rPr lang="es-MX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lang="es-MX" sz="20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conexión previa. </a:t>
            </a:r>
            <a:r>
              <a:rPr lang="es-MX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Durante el tiempo que dure esta conexión, los dispositivos de interconexión que haya por el camino elegido reservarán recursos para ese circuito virtual específico.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AAED8B3-EF1A-4EA0-9EC7-0E815E0151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292" t="27280" r="21541" b="39274"/>
          <a:stretch/>
        </p:blipFill>
        <p:spPr>
          <a:xfrm>
            <a:off x="3087130" y="3585309"/>
            <a:ext cx="6017740" cy="19125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9" name="Imagen 8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8926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C6A29894-0AB1-40DE-99B9-D7C89A23CF0C}"/>
              </a:ext>
            </a:extLst>
          </p:cNvPr>
          <p:cNvSpPr/>
          <p:nvPr/>
        </p:nvSpPr>
        <p:spPr>
          <a:xfrm>
            <a:off x="3110973" y="844850"/>
            <a:ext cx="57406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Capa de Red – </a:t>
            </a:r>
            <a:r>
              <a:rPr lang="es-MX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Cómo </a:t>
            </a:r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trabaja</a:t>
            </a:r>
            <a:endParaRPr lang="es-MX" sz="3200" b="1" i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C3B7AD0-A6E6-4D46-B4D8-D40558B9C7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394" t="21031" r="19261" b="16301"/>
          <a:stretch/>
        </p:blipFill>
        <p:spPr>
          <a:xfrm>
            <a:off x="2253649" y="1615114"/>
            <a:ext cx="7455322" cy="41468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6" name="Grupo 5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7" name="Imagen 6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274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D3772A83-55F1-430D-B961-B1FBE467E8F5}"/>
              </a:ext>
            </a:extLst>
          </p:cNvPr>
          <p:cNvSpPr/>
          <p:nvPr/>
        </p:nvSpPr>
        <p:spPr>
          <a:xfrm>
            <a:off x="2686921" y="1023088"/>
            <a:ext cx="7128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Capa de Red – Servicios que ofrece</a:t>
            </a:r>
            <a:endParaRPr lang="es-MX" sz="3200" b="1" i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DF1D8554-8E49-423B-897C-4B0B1E5A8FC7}"/>
              </a:ext>
            </a:extLst>
          </p:cNvPr>
          <p:cNvSpPr/>
          <p:nvPr/>
        </p:nvSpPr>
        <p:spPr>
          <a:xfrm>
            <a:off x="485582" y="1758678"/>
            <a:ext cx="4893096" cy="381642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Independientemente de si </a:t>
            </a:r>
            <a:r>
              <a:rPr lang="es-MX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la capa de red trabaja con </a:t>
            </a: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redes de datagramas o con circuitos virtuales, se puede dar hacia el nivel de transporte </a:t>
            </a:r>
            <a:r>
              <a:rPr lang="es-MX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(capa 4) un </a:t>
            </a: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servicio orientado a conexión o no</a:t>
            </a:r>
            <a:r>
              <a:rPr lang="es-MX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s-MX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Servicios </a:t>
            </a:r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orientados a la </a:t>
            </a:r>
            <a:r>
              <a:rPr 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es-MX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: Primero </a:t>
            </a: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se establece la conexión, luego se usa y finalmente se deshabilita. En estos servicios se mantiene el orden de emisión.</a:t>
            </a:r>
            <a:endParaRPr lang="es-MX" sz="22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4" descr="Resultado de imagen para servicios orientados a coneccion capa de red">
            <a:extLst>
              <a:ext uri="{FF2B5EF4-FFF2-40B4-BE49-F238E27FC236}">
                <a16:creationId xmlns:a16="http://schemas.microsoft.com/office/drawing/2014/main" id="{14925FDB-AC23-4E69-90AA-F36F37A31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623" y="2215109"/>
            <a:ext cx="5248275" cy="23526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upo 5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8" name="Imagen 7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9419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EDB2783F-A91C-448E-B398-F5C7DD006D15}"/>
              </a:ext>
            </a:extLst>
          </p:cNvPr>
          <p:cNvSpPr/>
          <p:nvPr/>
        </p:nvSpPr>
        <p:spPr>
          <a:xfrm>
            <a:off x="2784869" y="1005693"/>
            <a:ext cx="7128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Capa de Red – Servicios que ofrece</a:t>
            </a:r>
            <a:endParaRPr lang="es-MX" sz="3200" b="1" i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00B83A65-C307-4257-AD7F-1B449DC76F4C}"/>
              </a:ext>
            </a:extLst>
          </p:cNvPr>
          <p:cNvSpPr/>
          <p:nvPr/>
        </p:nvSpPr>
        <p:spPr>
          <a:xfrm>
            <a:off x="2108610" y="1723888"/>
            <a:ext cx="8481392" cy="110799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Servicios </a:t>
            </a:r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no orientados a la conexión</a:t>
            </a: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: Los paquetes pueden llegar al destino de forma desordenada. Los dispositivos encargados de dar este servicio son los </a:t>
            </a:r>
            <a:r>
              <a:rPr lang="es-MX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routers</a:t>
            </a: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2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6" descr="Resultado de imagen para servicios orientados a coneccion capa de red">
            <a:extLst>
              <a:ext uri="{FF2B5EF4-FFF2-40B4-BE49-F238E27FC236}">
                <a16:creationId xmlns:a16="http://schemas.microsoft.com/office/drawing/2014/main" id="{E239E9CF-DD71-4619-A812-C4F41F2716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781" y="3130894"/>
            <a:ext cx="5353050" cy="25431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8" name="Imagen 7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423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2D883682-1E84-4D99-B087-F7DADAD4F580}"/>
              </a:ext>
            </a:extLst>
          </p:cNvPr>
          <p:cNvSpPr/>
          <p:nvPr/>
        </p:nvSpPr>
        <p:spPr>
          <a:xfrm>
            <a:off x="2735954" y="1031337"/>
            <a:ext cx="70615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Capa de Red – Direccionamiento </a:t>
            </a:r>
            <a:r>
              <a:rPr lang="es-MX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IP</a:t>
            </a:r>
            <a:endParaRPr lang="es-MX" sz="3200" b="1" i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02502D8D-4E8D-4CC9-9DA1-BF4BB3686C69}"/>
              </a:ext>
            </a:extLst>
          </p:cNvPr>
          <p:cNvSpPr/>
          <p:nvPr/>
        </p:nvSpPr>
        <p:spPr>
          <a:xfrm>
            <a:off x="945979" y="1616112"/>
            <a:ext cx="10641497" cy="403187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400" dirty="0" smtClean="0"/>
              <a:t>Dirección </a:t>
            </a:r>
            <a:r>
              <a:rPr lang="es-MX" sz="2400" dirty="0"/>
              <a:t>IP: Internet </a:t>
            </a:r>
            <a:r>
              <a:rPr lang="es-MX" sz="2400" dirty="0" err="1" smtClean="0"/>
              <a:t>Protocol</a:t>
            </a:r>
            <a:r>
              <a:rPr lang="es-MX" sz="2400" dirty="0" smtClean="0"/>
              <a:t> v4. </a:t>
            </a:r>
            <a:r>
              <a:rPr lang="es-MX" sz="2400" dirty="0"/>
              <a:t>Es una </a:t>
            </a:r>
            <a:r>
              <a:rPr lang="es-MX" sz="2400" b="1" dirty="0"/>
              <a:t>etiqueta numérica 32 bits </a:t>
            </a:r>
            <a:r>
              <a:rPr lang="es-MX" sz="2400" dirty="0"/>
              <a:t>(4 bloques decimales= 1 byte) que identifica, de manera lógica a un dispositivo dentro de una red, o a una red dentro de Internet</a:t>
            </a:r>
            <a:r>
              <a:rPr lang="es-MX" sz="2400" dirty="0" smtClean="0"/>
              <a:t>.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/>
              <a:t>Las direcciones de Capa 3 deben incluir </a:t>
            </a:r>
            <a:r>
              <a:rPr lang="es-MX" sz="2400" b="1" dirty="0"/>
              <a:t>identificadores</a:t>
            </a:r>
            <a:r>
              <a:rPr lang="es-MX" sz="2400" dirty="0"/>
              <a:t> que permitan a dispositivos de red intermediarios </a:t>
            </a:r>
            <a:r>
              <a:rPr lang="es-MX" sz="2400" b="1" dirty="0"/>
              <a:t>ubicar hosts en diferentes redes</a:t>
            </a:r>
            <a:r>
              <a:rPr lang="es-MX" sz="2400" b="1" dirty="0" smtClean="0"/>
              <a:t>.</a:t>
            </a:r>
          </a:p>
          <a:p>
            <a:pPr algn="just"/>
            <a:endParaRPr lang="es-MX" sz="2400" dirty="0"/>
          </a:p>
          <a:p>
            <a:pPr algn="just"/>
            <a:r>
              <a:rPr lang="es-MX" sz="2200" dirty="0" smtClean="0">
                <a:latin typeface="arial" panose="020B0604020202020204" pitchFamily="34" charset="0"/>
              </a:rPr>
              <a:t>Una </a:t>
            </a:r>
            <a:r>
              <a:rPr lang="es-MX" sz="2200" b="1" dirty="0">
                <a:latin typeface="arial" panose="020B0604020202020204" pitchFamily="34" charset="0"/>
              </a:rPr>
              <a:t>máscara de red</a:t>
            </a:r>
            <a:r>
              <a:rPr lang="es-MX" sz="2200" dirty="0">
                <a:latin typeface="arial" panose="020B0604020202020204" pitchFamily="34" charset="0"/>
              </a:rPr>
              <a:t> es combinación de 32 bits expresados en cuatro octetos separados por puntos. Es utilizada para describir cuál es la porción de una dirección IP que se refiere a la red o subred y cuál es la que se refiere al host. La máscara se utiliza para extraer </a:t>
            </a:r>
            <a:r>
              <a:rPr lang="es-MX" sz="2200" b="1" dirty="0">
                <a:latin typeface="arial" panose="020B0604020202020204" pitchFamily="34" charset="0"/>
              </a:rPr>
              <a:t>información de red o subred </a:t>
            </a:r>
            <a:r>
              <a:rPr lang="es-MX" sz="2200" dirty="0">
                <a:latin typeface="arial" panose="020B0604020202020204" pitchFamily="34" charset="0"/>
              </a:rPr>
              <a:t>de la dirección IP.</a:t>
            </a:r>
            <a:endParaRPr lang="es-MX" sz="2200" dirty="0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8" name="Imagen 7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8411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7E85A16F-32AC-44C9-82F5-727111ECA36A}"/>
              </a:ext>
            </a:extLst>
          </p:cNvPr>
          <p:cNvSpPr/>
          <p:nvPr/>
        </p:nvSpPr>
        <p:spPr>
          <a:xfrm>
            <a:off x="2683703" y="1030339"/>
            <a:ext cx="70375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Capa de Red – Direccionamiento </a:t>
            </a:r>
            <a:r>
              <a:rPr lang="es-MX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IP</a:t>
            </a:r>
            <a:endParaRPr lang="es-MX" sz="3200" b="1" i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9F1B3F9A-C39F-4415-8FB9-B12C3B725FC1}"/>
              </a:ext>
            </a:extLst>
          </p:cNvPr>
          <p:cNvSpPr/>
          <p:nvPr/>
        </p:nvSpPr>
        <p:spPr>
          <a:xfrm>
            <a:off x="3949179" y="1789347"/>
            <a:ext cx="426751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200" b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" panose="020B0604020202020204" pitchFamily="34" charset="0"/>
              </a:rPr>
              <a:t>Clases de direccionamiento IP</a:t>
            </a:r>
            <a:endParaRPr lang="es-MX" sz="2200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70D2F809-E65C-4045-A422-CB0AF76621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0680469"/>
              </p:ext>
            </p:extLst>
          </p:nvPr>
        </p:nvGraphicFramePr>
        <p:xfrm>
          <a:off x="2018936" y="2450045"/>
          <a:ext cx="8128000" cy="3099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upo 6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8" name="Imagen 7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339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B8654104-415F-453F-A602-8783EEBBE510}"/>
              </a:ext>
            </a:extLst>
          </p:cNvPr>
          <p:cNvSpPr/>
          <p:nvPr/>
        </p:nvSpPr>
        <p:spPr>
          <a:xfrm>
            <a:off x="1534973" y="1106939"/>
            <a:ext cx="8946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Capa de Red – Dispositivos de </a:t>
            </a:r>
            <a:r>
              <a:rPr lang="es-MX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interconexión</a:t>
            </a:r>
            <a:endParaRPr lang="es-MX" sz="3200" b="1" i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396A6A5F-8135-4265-AE1E-3A2AF8E851BC}"/>
              </a:ext>
            </a:extLst>
          </p:cNvPr>
          <p:cNvSpPr/>
          <p:nvPr/>
        </p:nvSpPr>
        <p:spPr>
          <a:xfrm>
            <a:off x="902753" y="1935126"/>
            <a:ext cx="10232651" cy="1446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objetivo</a:t>
            </a: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 de la Interconexión de Redes (</a:t>
            </a:r>
            <a:r>
              <a:rPr lang="es-MX" sz="2200" dirty="0" err="1">
                <a:latin typeface="Arial" panose="020B0604020202020204" pitchFamily="34" charset="0"/>
                <a:cs typeface="Arial" panose="020B0604020202020204" pitchFamily="34" charset="0"/>
              </a:rPr>
              <a:t>internetworking</a:t>
            </a: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) es dar un servicio de comunicación de datos que involucre </a:t>
            </a:r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diversas redes con diferentes tecnologías </a:t>
            </a:r>
            <a:r>
              <a:rPr lang="es-MX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y diferentes medios de transmisión, de </a:t>
            </a: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forma transparente para el </a:t>
            </a:r>
            <a:r>
              <a:rPr lang="es-MX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usuario.</a:t>
            </a:r>
            <a:endParaRPr lang="es-MX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4D722590-81C2-4ACE-B2E1-28FE1BA21955}"/>
              </a:ext>
            </a:extLst>
          </p:cNvPr>
          <p:cNvSpPr/>
          <p:nvPr/>
        </p:nvSpPr>
        <p:spPr>
          <a:xfrm>
            <a:off x="902753" y="3286534"/>
            <a:ext cx="10820285" cy="21236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Algunas de las </a:t>
            </a:r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ventajas</a:t>
            </a: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 que plantea la interconexión de redes de datos, son:</a:t>
            </a:r>
          </a:p>
          <a:p>
            <a:pPr algn="just"/>
            <a:endParaRPr lang="es-MX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Compartición de recursos dispersos.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Coordinación de tareas de diversos grupos de trabajo.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Reducción de costos, al utilizar recursos de otras redes.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Aumento de la cobertura geográfica.</a:t>
            </a:r>
            <a:endParaRPr lang="es-MX" sz="22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9" name="Imagen 8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5582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52AB7C71-D1E8-4018-9229-480D82A5FEFE}"/>
              </a:ext>
            </a:extLst>
          </p:cNvPr>
          <p:cNvSpPr/>
          <p:nvPr/>
        </p:nvSpPr>
        <p:spPr>
          <a:xfrm>
            <a:off x="3636032" y="1131492"/>
            <a:ext cx="49199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Capa de Red – </a:t>
            </a:r>
            <a:r>
              <a:rPr lang="es-MX" sz="32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Ruteador</a:t>
            </a:r>
            <a:endParaRPr lang="es-MX" sz="3200" b="1" i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A8A939D-0B3E-4309-89AC-139290E66269}"/>
              </a:ext>
            </a:extLst>
          </p:cNvPr>
          <p:cNvSpPr/>
          <p:nvPr/>
        </p:nvSpPr>
        <p:spPr>
          <a:xfrm>
            <a:off x="1117971" y="2116126"/>
            <a:ext cx="9956058" cy="31393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200" dirty="0">
                <a:latin typeface="Arial" panose="020B0604020202020204" pitchFamily="34" charset="0"/>
              </a:rPr>
              <a:t>Funcionan en la capa de red del modelo OSI </a:t>
            </a:r>
            <a:r>
              <a:rPr lang="es-MX" sz="2200" dirty="0" smtClean="0">
                <a:latin typeface="Arial" panose="020B0604020202020204" pitchFamily="34" charset="0"/>
              </a:rPr>
              <a:t>y son los encargados de leer las direcciones IP de la red destino. Los </a:t>
            </a:r>
            <a:r>
              <a:rPr lang="es-MX" sz="2200" dirty="0" err="1" smtClean="0">
                <a:latin typeface="Arial" panose="020B0604020202020204" pitchFamily="34" charset="0"/>
              </a:rPr>
              <a:t>ruteadores</a:t>
            </a:r>
            <a:r>
              <a:rPr lang="es-MX" sz="2200" dirty="0" smtClean="0">
                <a:latin typeface="Arial" panose="020B0604020202020204" pitchFamily="34" charset="0"/>
              </a:rPr>
              <a:t>, </a:t>
            </a:r>
            <a:r>
              <a:rPr lang="es-MX" sz="2200" dirty="0" err="1" smtClean="0">
                <a:latin typeface="Arial" panose="020B0604020202020204" pitchFamily="34" charset="0"/>
              </a:rPr>
              <a:t>routers</a:t>
            </a:r>
            <a:r>
              <a:rPr lang="es-MX" sz="2200" dirty="0" smtClean="0">
                <a:latin typeface="Arial" panose="020B0604020202020204" pitchFamily="34" charset="0"/>
              </a:rPr>
              <a:t> o encaminadores, forman </a:t>
            </a:r>
            <a:r>
              <a:rPr lang="es-MX" sz="2200" dirty="0">
                <a:latin typeface="Arial" panose="020B0604020202020204" pitchFamily="34" charset="0"/>
              </a:rPr>
              <a:t>la espina dorsal de </a:t>
            </a:r>
            <a:r>
              <a:rPr lang="es-MX" sz="2200" dirty="0" smtClean="0">
                <a:latin typeface="Arial" panose="020B0604020202020204" pitchFamily="34" charset="0"/>
              </a:rPr>
              <a:t>internet debido a que por ellos pasa el tráfico desde y hacía las redes locales; por eso son las puertas de enlace de las redes LAN. A través de los diferentes protocolos de enrutamiento, ellos envían los paquetes hacia las redes y dispositivos a quien debe llegar.</a:t>
            </a:r>
            <a:endParaRPr lang="es-MX" sz="2200" dirty="0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8" name="Imagen 7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454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A43203B4-2663-44AB-A0E5-0BE2B78BCE26}"/>
              </a:ext>
            </a:extLst>
          </p:cNvPr>
          <p:cNvSpPr txBox="1"/>
          <p:nvPr/>
        </p:nvSpPr>
        <p:spPr>
          <a:xfrm>
            <a:off x="344720" y="1042835"/>
            <a:ext cx="826588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300" b="1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Guión explicativo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F485B89-DD9F-495B-8921-A00D0F6AA4D0}"/>
              </a:ext>
            </a:extLst>
          </p:cNvPr>
          <p:cNvCxnSpPr/>
          <p:nvPr/>
        </p:nvCxnSpPr>
        <p:spPr>
          <a:xfrm>
            <a:off x="0" y="1489111"/>
            <a:ext cx="12192000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5">
            <a:extLst>
              <a:ext uri="{FF2B5EF4-FFF2-40B4-BE49-F238E27FC236}">
                <a16:creationId xmlns:a16="http://schemas.microsoft.com/office/drawing/2014/main" id="{BFAB2184-C66D-47DC-A710-ADAEAF75FBBD}"/>
              </a:ext>
            </a:extLst>
          </p:cNvPr>
          <p:cNvSpPr/>
          <p:nvPr/>
        </p:nvSpPr>
        <p:spPr>
          <a:xfrm>
            <a:off x="319828" y="1706820"/>
            <a:ext cx="1119085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El presente material tiene como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propósito, describir el funcionamiento, las características, protocolos y dispositivos de la capa de red del modelo OSI.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Se abordan los conceptos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clave para comprender cómo es que un paquete de información generado por el usuario, llega a cualquier destino conectado en una red a miles de kilómetros de distancia. Además, se explica cómo es que los paquetes viajan por la mejor ruta, dependiendo de algunos criterios como la distancia o el estado del enlace.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recomienda que junto con el docente, los estudiantes consulten las fuentes de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información y elaboren en laboratorio o simulador algunas pruebas de configuración y conexión con </a:t>
            </a:r>
            <a:r>
              <a:rPr lang="es-MX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routers</a:t>
            </a:r>
            <a:r>
              <a:rPr lang="es-MX" sz="20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14" name="Imagen 13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37055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09048C6C-6E0F-46FE-912F-91B46C875DB2}"/>
              </a:ext>
            </a:extLst>
          </p:cNvPr>
          <p:cNvSpPr/>
          <p:nvPr/>
        </p:nvSpPr>
        <p:spPr>
          <a:xfrm>
            <a:off x="3532213" y="1250279"/>
            <a:ext cx="49199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Capa de Red – </a:t>
            </a:r>
            <a:r>
              <a:rPr lang="es-MX" sz="32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Ruteador</a:t>
            </a:r>
            <a:endParaRPr lang="es-MX" sz="3200" b="1" i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60104269-CE73-4ED8-BA3D-539EA3B2D3A2}"/>
              </a:ext>
            </a:extLst>
          </p:cNvPr>
          <p:cNvSpPr/>
          <p:nvPr/>
        </p:nvSpPr>
        <p:spPr>
          <a:xfrm>
            <a:off x="554944" y="2310812"/>
            <a:ext cx="5437237" cy="2462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200" b="1" dirty="0">
                <a:latin typeface="Arial" panose="020B0604020202020204" pitchFamily="34" charset="0"/>
              </a:rPr>
              <a:t>Determinan la ruta más corta </a:t>
            </a:r>
            <a:r>
              <a:rPr lang="es-MX" sz="2200" dirty="0">
                <a:latin typeface="Arial" panose="020B0604020202020204" pitchFamily="34" charset="0"/>
              </a:rPr>
              <a:t>para alcanzar un destino y la usan. También realizan otros trucos con la finalidad de maximizar el ancho de banda de la red, y de forma dinámica, se ajustan a los problemas cambiantes o patrones de trafico de una red.</a:t>
            </a:r>
            <a:endParaRPr lang="es-MX" sz="2200" dirty="0"/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462" y="1951802"/>
            <a:ext cx="4837846" cy="3946960"/>
          </a:xfrm>
          <a:prstGeom prst="rect">
            <a:avLst/>
          </a:prstGeom>
        </p:spPr>
      </p:pic>
      <p:grpSp>
        <p:nvGrpSpPr>
          <p:cNvPr id="9" name="Grupo 8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10" name="Imagen 9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1171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09048C6C-6E0F-46FE-912F-91B46C875DB2}"/>
              </a:ext>
            </a:extLst>
          </p:cNvPr>
          <p:cNvSpPr/>
          <p:nvPr/>
        </p:nvSpPr>
        <p:spPr>
          <a:xfrm>
            <a:off x="4101704" y="957891"/>
            <a:ext cx="39885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Eligen la mejor ruta</a:t>
            </a:r>
            <a:endParaRPr lang="es-MX" sz="3200" b="1" i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668968" y="3905219"/>
            <a:ext cx="11523032" cy="35718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E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routers</a:t>
            </a:r>
            <a:r>
              <a:rPr lang="es-E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usan </a:t>
            </a:r>
            <a:r>
              <a:rPr lang="es-E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rutas estáticas y protocolos de </a:t>
            </a:r>
            <a:r>
              <a:rPr lang="es-ES" sz="2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routing</a:t>
            </a:r>
            <a:r>
              <a:rPr lang="es-E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dinámico </a:t>
            </a:r>
            <a:r>
              <a:rPr lang="es-E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para descubrir redes remotas y crear sus tablas de </a:t>
            </a:r>
            <a:r>
              <a:rPr lang="es-E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routing</a:t>
            </a:r>
            <a:r>
              <a:rPr lang="es-E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s-E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E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routers</a:t>
            </a:r>
            <a:r>
              <a:rPr lang="es-E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utilizan tablas de </a:t>
            </a:r>
            <a:r>
              <a:rPr lang="es-E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routing</a:t>
            </a:r>
            <a:r>
              <a:rPr lang="es-E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para determinar la mejor ruta para enviar paquetes.</a:t>
            </a:r>
          </a:p>
          <a:p>
            <a:r>
              <a:rPr lang="es-E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E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routers</a:t>
            </a:r>
            <a:r>
              <a:rPr lang="es-E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encapsulan el paquete y lo reenvían a la interfaz indicada en la tabla de </a:t>
            </a:r>
            <a:r>
              <a:rPr lang="es-E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routing</a:t>
            </a:r>
            <a:r>
              <a:rPr lang="es-E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2"/>
          <p:cNvPicPr>
            <a:picLocks noChangeAspect="1"/>
          </p:cNvPicPr>
          <p:nvPr/>
        </p:nvPicPr>
        <p:blipFill rotWithShape="1">
          <a:blip r:embed="rId2"/>
          <a:srcRect l="17015" t="22099" r="42221" b="51234"/>
          <a:stretch/>
        </p:blipFill>
        <p:spPr>
          <a:xfrm>
            <a:off x="3183410" y="1849997"/>
            <a:ext cx="5825179" cy="2143507"/>
          </a:xfrm>
          <a:prstGeom prst="rect">
            <a:avLst/>
          </a:prstGeom>
        </p:spPr>
      </p:pic>
      <p:grpSp>
        <p:nvGrpSpPr>
          <p:cNvPr id="10" name="Grupo 9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11" name="Imagen 10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27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09048C6C-6E0F-46FE-912F-91B46C875DB2}"/>
              </a:ext>
            </a:extLst>
          </p:cNvPr>
          <p:cNvSpPr/>
          <p:nvPr/>
        </p:nvSpPr>
        <p:spPr>
          <a:xfrm>
            <a:off x="5320083" y="959272"/>
            <a:ext cx="15518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Tracert</a:t>
            </a:r>
            <a:endParaRPr lang="es-MX" sz="3200" b="1" i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60104269-CE73-4ED8-BA3D-539EA3B2D3A2}"/>
              </a:ext>
            </a:extLst>
          </p:cNvPr>
          <p:cNvSpPr/>
          <p:nvPr/>
        </p:nvSpPr>
        <p:spPr>
          <a:xfrm>
            <a:off x="663116" y="1728543"/>
            <a:ext cx="10865768" cy="11079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200" dirty="0" smtClean="0">
                <a:latin typeface="Arial" panose="020B0604020202020204" pitchFamily="34" charset="0"/>
              </a:rPr>
              <a:t>Con el comando </a:t>
            </a:r>
            <a:r>
              <a:rPr lang="es-MX" sz="2200" dirty="0" err="1" smtClean="0">
                <a:latin typeface="Arial" panose="020B0604020202020204" pitchFamily="34" charset="0"/>
              </a:rPr>
              <a:t>tracert</a:t>
            </a:r>
            <a:r>
              <a:rPr lang="es-MX" sz="2200" dirty="0" smtClean="0">
                <a:latin typeface="Arial" panose="020B0604020202020204" pitchFamily="34" charset="0"/>
              </a:rPr>
              <a:t>, es posible conocer el camino que un paquete sigue a través de las diferentes redes para legar a un destino particular. Por ejemplo, utilizaremos el comando para averiguar la ruta hacia google.com.</a:t>
            </a:r>
            <a:endParaRPr lang="es-MX" sz="22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0175" t="17946" r="42940" b="37054"/>
          <a:stretch/>
        </p:blipFill>
        <p:spPr>
          <a:xfrm>
            <a:off x="3197135" y="2836539"/>
            <a:ext cx="5797730" cy="3128540"/>
          </a:xfrm>
          <a:prstGeom prst="rect">
            <a:avLst/>
          </a:prstGeom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9" name="Imagen 8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3396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CAB307C9-573F-4C5B-A1DF-288F7C56AA82}"/>
              </a:ext>
            </a:extLst>
          </p:cNvPr>
          <p:cNvSpPr/>
          <p:nvPr/>
        </p:nvSpPr>
        <p:spPr>
          <a:xfrm>
            <a:off x="3328255" y="1214201"/>
            <a:ext cx="55354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Capa de Red – Protocolo IP</a:t>
            </a:r>
            <a:endParaRPr lang="es-MX" sz="3200" b="1" i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494F409A-6C0C-4D27-8588-F587A9BC8D9D}"/>
              </a:ext>
            </a:extLst>
          </p:cNvPr>
          <p:cNvSpPr/>
          <p:nvPr/>
        </p:nvSpPr>
        <p:spPr>
          <a:xfrm>
            <a:off x="604205" y="2140904"/>
            <a:ext cx="10983590" cy="364715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Si bien ya identificamos al protocolo IP como el más importante de esta capa para el direccionamiento de los paquetes, existen otros protocolos que se han implementado </a:t>
            </a: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en la capa de red que llevan datos del </a:t>
            </a:r>
            <a:r>
              <a:rPr lang="es-MX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usuario:</a:t>
            </a:r>
            <a:endParaRPr lang="es-MX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Protocolo de Internet versión 4 (IPv4)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Protocolo de Internet versión 6 (IPv6)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Intercambio Novell de paquetes de </a:t>
            </a:r>
            <a:r>
              <a:rPr lang="es-MX" sz="2200" dirty="0" err="1">
                <a:latin typeface="Arial" panose="020B0604020202020204" pitchFamily="34" charset="0"/>
                <a:cs typeface="Arial" panose="020B0604020202020204" pitchFamily="34" charset="0"/>
              </a:rPr>
              <a:t>internetwork</a:t>
            </a: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 (IPX)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AppleTalk</a:t>
            </a:r>
            <a:endParaRPr lang="es-MX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7" name="Imagen 6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9967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8CF14D50-F7D7-4358-9EEF-2828DE3CF754}"/>
              </a:ext>
            </a:extLst>
          </p:cNvPr>
          <p:cNvSpPr/>
          <p:nvPr/>
        </p:nvSpPr>
        <p:spPr>
          <a:xfrm>
            <a:off x="2990020" y="1053332"/>
            <a:ext cx="55354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Capa de Red – Protocolo IP</a:t>
            </a:r>
            <a:endParaRPr lang="es-MX" sz="3200" b="1" i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DBEC277-B157-45D7-877F-1EB8E7480299}"/>
              </a:ext>
            </a:extLst>
          </p:cNvPr>
          <p:cNvSpPr/>
          <p:nvPr/>
        </p:nvSpPr>
        <p:spPr>
          <a:xfrm>
            <a:off x="1023783" y="1972869"/>
            <a:ext cx="9467963" cy="313932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s-MX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Protocolo no orientado </a:t>
            </a: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la conexión.</a:t>
            </a:r>
            <a:endParaRPr lang="es-MX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Fragmenta paquetes si es necesario. Direccionamiento mediante direcciones lógicas IP de 32 </a:t>
            </a:r>
            <a:r>
              <a:rPr lang="es-MX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bits (IPv4) o 128 (IPv6).</a:t>
            </a:r>
            <a:endParaRPr lang="es-MX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Si un paquete no es recibido, este permanecerá en la red durante un tiempo finito. </a:t>
            </a:r>
          </a:p>
          <a:p>
            <a:pPr algn="just"/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Realiza el "</a:t>
            </a:r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mejor esfuerzo</a:t>
            </a: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" para la distribución de paquetes. </a:t>
            </a:r>
          </a:p>
          <a:p>
            <a:pPr algn="just"/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Tamaño máximo del paquete de </a:t>
            </a:r>
            <a:r>
              <a:rPr lang="es-MX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65,635 </a:t>
            </a: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bytes. </a:t>
            </a:r>
            <a:r>
              <a:rPr lang="es-MX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Para el cálculo, se realiza </a:t>
            </a: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verificación por suma al encabezado del paquete, no a los datos éste que </a:t>
            </a:r>
            <a:r>
              <a:rPr lang="es-MX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contiene.</a:t>
            </a:r>
            <a:endParaRPr lang="es-MX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7" name="Imagen 6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189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3219335" y="814001"/>
            <a:ext cx="5885478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s-ES" sz="3600" dirty="0" err="1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Gateways</a:t>
            </a:r>
            <a:r>
              <a:rPr lang="es-ES" sz="3600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es-ES" sz="36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predeterminados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846" y="1819670"/>
            <a:ext cx="5397950" cy="396815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18011" y="1706799"/>
            <a:ext cx="5525589" cy="4307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6538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</a:pPr>
            <a:r>
              <a:rPr lang="es-ES" sz="22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habilitar el acceso a la red, los dispositivos deben estar configurados con la siguiente información de direcciones IP.</a:t>
            </a:r>
          </a:p>
          <a:p>
            <a:pPr marL="574675" lvl="1" indent="-212725" defTabSz="814388">
              <a:lnSpc>
                <a:spcPct val="95000"/>
              </a:lnSpc>
              <a:spcBef>
                <a:spcPct val="35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s-ES" sz="22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Dirección IP</a:t>
            </a:r>
            <a:r>
              <a:rPr lang="es-ES" sz="22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identifica a un host único en una red local.</a:t>
            </a:r>
            <a:r>
              <a:rPr lang="es-E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574675" lvl="1" indent="-212725" defTabSz="814388">
              <a:lnSpc>
                <a:spcPct val="95000"/>
              </a:lnSpc>
              <a:spcBef>
                <a:spcPct val="35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s-ES" sz="22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Máscara de subred</a:t>
            </a:r>
            <a:r>
              <a:rPr lang="es-ES" sz="22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identifica a la subred de la red del host.</a:t>
            </a:r>
          </a:p>
          <a:p>
            <a:pPr marL="574675" lvl="1" indent="-212725" defTabSz="814388">
              <a:lnSpc>
                <a:spcPct val="95000"/>
              </a:lnSpc>
              <a:spcBef>
                <a:spcPct val="35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s-ES" sz="22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Gateway predeterminado</a:t>
            </a:r>
            <a:r>
              <a:rPr lang="es-ES" sz="22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identifica al router al que se envía un paquete cuando el destino no está en la misma subred de la red local.</a:t>
            </a:r>
            <a:endParaRPr lang="es-E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6" name="Imagen 5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921735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578" y="1030339"/>
            <a:ext cx="6744913" cy="5096567"/>
          </a:xfr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5" name="Imagen 4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678654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5157B9CB-5275-498C-A1F3-606193263A99}"/>
              </a:ext>
            </a:extLst>
          </p:cNvPr>
          <p:cNvSpPr/>
          <p:nvPr/>
        </p:nvSpPr>
        <p:spPr>
          <a:xfrm>
            <a:off x="2792751" y="1214201"/>
            <a:ext cx="61734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Capa de Red – Protocolo ICMP</a:t>
            </a:r>
            <a:endParaRPr lang="es-MX" sz="3200" b="1" i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9B429DB-D12E-416E-80FD-9F791420A3F9}"/>
              </a:ext>
            </a:extLst>
          </p:cNvPr>
          <p:cNvSpPr/>
          <p:nvPr/>
        </p:nvSpPr>
        <p:spPr>
          <a:xfrm>
            <a:off x="643388" y="2140904"/>
            <a:ext cx="661956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ICMP </a:t>
            </a:r>
            <a:r>
              <a:rPr lang="es-MX" sz="2100" dirty="0">
                <a:latin typeface="Arial" panose="020B0604020202020204" pitchFamily="34" charset="0"/>
                <a:cs typeface="Arial" panose="020B0604020202020204" pitchFamily="34" charset="0"/>
              </a:rPr>
              <a:t>(Protocolo de </a:t>
            </a:r>
            <a:r>
              <a:rPr lang="es-MX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Mensajes </a:t>
            </a:r>
            <a:r>
              <a:rPr lang="es-MX" sz="21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 </a:t>
            </a:r>
            <a:r>
              <a:rPr lang="es-MX" sz="2100" dirty="0">
                <a:latin typeface="Arial" panose="020B0604020202020204" pitchFamily="34" charset="0"/>
                <a:cs typeface="Arial" panose="020B0604020202020204" pitchFamily="34" charset="0"/>
              </a:rPr>
              <a:t>de Internet</a:t>
            </a:r>
            <a:r>
              <a:rPr lang="es-MX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just"/>
            <a:r>
              <a:rPr lang="es-MX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Permite identificar e indicar errores o problemas de entrega.</a:t>
            </a:r>
          </a:p>
          <a:p>
            <a:pPr algn="just"/>
            <a:endParaRPr lang="es-MX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Permite </a:t>
            </a:r>
            <a:r>
              <a:rPr lang="es-MX" sz="2100" dirty="0">
                <a:latin typeface="Arial" panose="020B0604020202020204" pitchFamily="34" charset="0"/>
                <a:cs typeface="Arial" panose="020B0604020202020204" pitchFamily="34" charset="0"/>
              </a:rPr>
              <a:t>administrar </a:t>
            </a:r>
            <a:r>
              <a:rPr lang="es-MX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la información </a:t>
            </a:r>
            <a:r>
              <a:rPr lang="es-MX" sz="2100" dirty="0">
                <a:latin typeface="Arial" panose="020B0604020202020204" pitchFamily="34" charset="0"/>
                <a:cs typeface="Arial" panose="020B0604020202020204" pitchFamily="34" charset="0"/>
              </a:rPr>
              <a:t>relacionada con </a:t>
            </a:r>
            <a:r>
              <a:rPr lang="es-MX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esos errores </a:t>
            </a:r>
            <a:r>
              <a:rPr lang="es-MX" sz="2100" dirty="0">
                <a:latin typeface="Arial" panose="020B0604020202020204" pitchFamily="34" charset="0"/>
                <a:cs typeface="Arial" panose="020B0604020202020204" pitchFamily="34" charset="0"/>
              </a:rPr>
              <a:t>de los equipos en red. </a:t>
            </a:r>
            <a:endParaRPr lang="es-MX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Verifica </a:t>
            </a:r>
            <a:r>
              <a:rPr lang="es-MX" sz="2100" dirty="0">
                <a:latin typeface="Arial" panose="020B0604020202020204" pitchFamily="34" charset="0"/>
                <a:cs typeface="Arial" panose="020B0604020202020204" pitchFamily="34" charset="0"/>
              </a:rPr>
              <a:t>la conectividad entre equipo</a:t>
            </a:r>
            <a:r>
              <a:rPr lang="es-MX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. (Comando </a:t>
            </a:r>
            <a:r>
              <a:rPr lang="es-MX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PING</a:t>
            </a:r>
            <a:r>
              <a:rPr lang="es-MX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MX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Resultado de imagen para protocolo icmp">
            <a:extLst>
              <a:ext uri="{FF2B5EF4-FFF2-40B4-BE49-F238E27FC236}">
                <a16:creationId xmlns:a16="http://schemas.microsoft.com/office/drawing/2014/main" id="{1AF64759-7824-4B0E-8F95-5AED0D6BCB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919" y="2140904"/>
            <a:ext cx="3806598" cy="28549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9" name="Imagen 8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886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5157B9CB-5275-498C-A1F3-606193263A99}"/>
              </a:ext>
            </a:extLst>
          </p:cNvPr>
          <p:cNvSpPr/>
          <p:nvPr/>
        </p:nvSpPr>
        <p:spPr>
          <a:xfrm>
            <a:off x="3072839" y="1311979"/>
            <a:ext cx="61734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Capa de Red – Protocolo ICMP</a:t>
            </a:r>
            <a:endParaRPr lang="es-MX" sz="3200" b="1" i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1882" t="21161" r="47958" b="41518"/>
          <a:stretch/>
        </p:blipFill>
        <p:spPr>
          <a:xfrm>
            <a:off x="402248" y="2756263"/>
            <a:ext cx="5225142" cy="2730138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5157B9CB-5275-498C-A1F3-606193263A99}"/>
              </a:ext>
            </a:extLst>
          </p:cNvPr>
          <p:cNvSpPr/>
          <p:nvPr/>
        </p:nvSpPr>
        <p:spPr>
          <a:xfrm>
            <a:off x="2008774" y="2378182"/>
            <a:ext cx="20120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Ping exitoso</a:t>
            </a:r>
            <a:endParaRPr lang="es-MX" sz="24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5157B9CB-5275-498C-A1F3-606193263A99}"/>
              </a:ext>
            </a:extLst>
          </p:cNvPr>
          <p:cNvSpPr/>
          <p:nvPr/>
        </p:nvSpPr>
        <p:spPr>
          <a:xfrm>
            <a:off x="8326842" y="2378182"/>
            <a:ext cx="18389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Ping fallido</a:t>
            </a:r>
            <a:endParaRPr lang="es-MX" sz="24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3"/>
          <a:srcRect l="2345" t="4375" r="61010" b="61875"/>
          <a:stretch/>
        </p:blipFill>
        <p:spPr>
          <a:xfrm>
            <a:off x="6398098" y="2756263"/>
            <a:ext cx="5280097" cy="2734078"/>
          </a:xfrm>
          <a:prstGeom prst="rect">
            <a:avLst/>
          </a:prstGeom>
        </p:spPr>
      </p:pic>
      <p:grpSp>
        <p:nvGrpSpPr>
          <p:cNvPr id="10" name="Grupo 9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11" name="Imagen 10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16" name="Marcador de pie de página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7" name="Marcador de número de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471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mejor ruta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1" y="1430646"/>
            <a:ext cx="10783528" cy="3885937"/>
          </a:xfrm>
        </p:spPr>
        <p:txBody>
          <a:bodyPr>
            <a:noAutofit/>
          </a:bodyPr>
          <a:lstStyle/>
          <a:p>
            <a:pPr lvl="0"/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Un protocolo de routing elige la mejor ruta en función del valor o la métrica que usa para determinar la distancia para llegar a una red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Una métrica es un valor que se utiliza para medir la distancia que existe hasta una red determinada.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La mejor ruta a una red es la ruta con la métrica más baja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Los protocolos de routing dinámico utilizan sus propias reglas y métricas para armar y actualizar tablas de routing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Protocolo de información de routing (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RIP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): recuento de saltos.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Abrir primero la ruta más corta (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OSPF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): costo según el ancho de banda acumulativo de origen a destino.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Protocolo mejorado de routing de gateway interior (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EIGRP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): ancho de banda, demora, carga, confiabilidad.</a:t>
            </a: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5" name="Imagen 4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057649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11" name="Título 1">
            <a:extLst>
              <a:ext uri="{FF2B5EF4-FFF2-40B4-BE49-F238E27FC236}">
                <a16:creationId xmlns:a16="http://schemas.microsoft.com/office/drawing/2014/main" id="{7C330473-6249-4871-B5E8-48BD65B54989}"/>
              </a:ext>
            </a:extLst>
          </p:cNvPr>
          <p:cNvSpPr txBox="1">
            <a:spLocks/>
          </p:cNvSpPr>
          <p:nvPr/>
        </p:nvSpPr>
        <p:spPr>
          <a:xfrm>
            <a:off x="0" y="6075007"/>
            <a:ext cx="8308427" cy="64646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800" b="1"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A497FFDD-4B11-49B7-981C-8EF2BA057344}"/>
              </a:ext>
            </a:extLst>
          </p:cNvPr>
          <p:cNvSpPr txBox="1">
            <a:spLocks/>
          </p:cNvSpPr>
          <p:nvPr/>
        </p:nvSpPr>
        <p:spPr>
          <a:xfrm>
            <a:off x="1941787" y="2401528"/>
            <a:ext cx="8308427" cy="113196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b="1" dirty="0" smtClean="0"/>
              <a:t>Interconectividad entre redes</a:t>
            </a:r>
            <a:endParaRPr lang="es-ES" b="1" dirty="0"/>
          </a:p>
          <a:p>
            <a:pPr algn="ctr"/>
            <a:endParaRPr lang="es-ES" b="1" dirty="0"/>
          </a:p>
          <a:p>
            <a:pPr algn="ctr"/>
            <a:r>
              <a:rPr lang="es-ES" dirty="0" smtClean="0"/>
              <a:t>Capa de red</a:t>
            </a:r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31541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953336" y="74269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S" sz="40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Equilibrio de carga</a:t>
            </a:r>
            <a:endParaRPr lang="es-ES" sz="40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0638" y="1860244"/>
            <a:ext cx="5852413" cy="1273366"/>
          </a:xfrm>
        </p:spPr>
        <p:txBody>
          <a:bodyPr>
            <a:noAutofit/>
          </a:bodyPr>
          <a:lstStyle/>
          <a:p>
            <a:pPr lvl="0"/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Cuando un router tiene dos o más rutas hacia un destino con métricas del mismo costo, el router reenvía los paquetes usando ambas rutas por igual:</a:t>
            </a:r>
          </a:p>
          <a:p>
            <a:pPr marL="563562" lvl="1" indent="-342900">
              <a:buFont typeface="Courier New" panose="02070309020205020404" pitchFamily="49" charset="0"/>
              <a:buChar char="o"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El equilibrio de carga por mismo costo puede mejorar el rendimiento de la red.</a:t>
            </a:r>
          </a:p>
          <a:p>
            <a:pPr marL="563562" lvl="1" indent="-342900">
              <a:buFont typeface="Courier New" panose="02070309020205020404" pitchFamily="49" charset="0"/>
              <a:buChar char="o"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El equilibrio de carga por mismo costo puede configurarse para usar tanto protocolos de routing dinámico como rutas estáticas.</a:t>
            </a:r>
          </a:p>
          <a:p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Routing and Switching Essentials - Mozilla Firefox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9" t="38046" r="40799" b="14630"/>
          <a:stretch/>
        </p:blipFill>
        <p:spPr>
          <a:xfrm>
            <a:off x="6450259" y="2100114"/>
            <a:ext cx="5572794" cy="3552196"/>
          </a:xfrm>
          <a:prstGeom prst="rect">
            <a:avLst/>
          </a:prstGeom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6" name="Imagen 5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237592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tabla de ruteo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242" y="1417583"/>
            <a:ext cx="5194662" cy="4926405"/>
          </a:xfrm>
        </p:spPr>
        <p:txBody>
          <a:bodyPr>
            <a:normAutofit/>
          </a:bodyPr>
          <a:lstStyle/>
          <a:p>
            <a:r>
              <a:rPr lang="es-ES" sz="2200" dirty="0">
                <a:latin typeface="Arial" panose="020B0604020202020204" pitchFamily="34" charset="0"/>
                <a:cs typeface="Arial" panose="020B0604020202020204" pitchFamily="34" charset="0"/>
              </a:rPr>
              <a:t>La tabla de routing es un archivo almacenado en la RAM que contiene información acerca de lo siguiente:</a:t>
            </a:r>
          </a:p>
          <a:p>
            <a:pPr marL="800100" lvl="1" indent="-342900"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s-ES" sz="2200" dirty="0">
                <a:latin typeface="Arial" panose="020B0604020202020204" pitchFamily="34" charset="0"/>
                <a:cs typeface="Arial" panose="020B0604020202020204" pitchFamily="34" charset="0"/>
              </a:rPr>
              <a:t>Rutas conectadas directamente</a:t>
            </a:r>
          </a:p>
          <a:p>
            <a:pPr marL="800100" lvl="1" indent="-342900"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s-ES" sz="2200" dirty="0">
                <a:latin typeface="Arial" panose="020B0604020202020204" pitchFamily="34" charset="0"/>
                <a:cs typeface="Arial" panose="020B0604020202020204" pitchFamily="34" charset="0"/>
              </a:rPr>
              <a:t>Rutas remotas </a:t>
            </a:r>
          </a:p>
          <a:p>
            <a:pPr marL="0" indent="0">
              <a:buNone/>
            </a:pPr>
            <a:r>
              <a:rPr lang="es-E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Esta información permite tomar las decisiones al </a:t>
            </a:r>
            <a:r>
              <a:rPr lang="es-E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ruter</a:t>
            </a:r>
            <a:r>
              <a:rPr lang="es-E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314" y="1416522"/>
            <a:ext cx="6752627" cy="3564801"/>
          </a:xfrm>
          <a:prstGeom prst="rect">
            <a:avLst/>
          </a:prstGeom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6" name="Imagen 5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125558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865387" y="77557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S" sz="40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Rutas estáticas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126" y="1753374"/>
            <a:ext cx="11450200" cy="3994283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Pueden implementarse rutas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estáticas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y rutas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estáticas predefinidas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la tabla de routing:</a:t>
            </a:r>
          </a:p>
          <a:p>
            <a:pPr lvl="1">
              <a:buFont typeface="Courier New" panose="02070309020205020404" pitchFamily="49" charset="0"/>
              <a:buChar char="o"/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rutas estáticas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se configuran de forma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manual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lvl="1">
              <a:buFont typeface="Courier New" panose="02070309020205020404" pitchFamily="49" charset="0"/>
              <a:buChar char="o"/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Estas definen una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ruta explícita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entre dos dispositivos de red.</a:t>
            </a:r>
          </a:p>
          <a:p>
            <a:pPr lvl="1">
              <a:buFont typeface="Courier New" panose="02070309020205020404" pitchFamily="49" charset="0"/>
              <a:buChar char="o"/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Las rutas estáticas se deben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actualizar manualmente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si cambia la topología.</a:t>
            </a:r>
          </a:p>
          <a:p>
            <a:pPr lvl="1">
              <a:buFont typeface="Courier New" panose="02070309020205020404" pitchFamily="49" charset="0"/>
              <a:buChar char="o"/>
              <a:defRPr/>
            </a:pP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Tienen beneficios como </a:t>
            </a:r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mayor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seguridad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y el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mejor control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de los recursos.</a:t>
            </a:r>
          </a:p>
          <a:p>
            <a:pPr lvl="1">
              <a:buFont typeface="Courier New" panose="02070309020205020404" pitchFamily="49" charset="0"/>
              <a:buChar char="o"/>
              <a:defRPr/>
            </a:pP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utiliza una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ruta estática predeterminada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cuando la tabla de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routing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no contiene ninguna ruta para una red de destino. 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5" name="Imagen 4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121701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49452"/>
            <a:ext cx="10515600" cy="1325563"/>
          </a:xfrm>
        </p:spPr>
        <p:txBody>
          <a:bodyPr/>
          <a:lstStyle/>
          <a:p>
            <a:pPr algn="ctr"/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Routing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dinámico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48054" y="2136056"/>
            <a:ext cx="5347946" cy="3692897"/>
          </a:xfrm>
        </p:spPr>
        <p:txBody>
          <a:bodyPr>
            <a:noAutofit/>
          </a:bodyPr>
          <a:lstStyle/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Los routers usan el routing dinámico para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compartir información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sobre el estado y la capacidad de alcance de redes remotas.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Realiza la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detección de redes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y el mantenimiento de las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tablas de routing.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Los routers convergen una vez que finalizan el intercambio y actualizan sus tablas de routing.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146" y="1831703"/>
            <a:ext cx="5333012" cy="4277360"/>
          </a:xfrm>
          <a:prstGeom prst="rect">
            <a:avLst/>
          </a:prstGeom>
        </p:spPr>
      </p:pic>
      <p:grpSp>
        <p:nvGrpSpPr>
          <p:cNvPr id="6" name="Grupo 5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7" name="Imagen 6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449712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943304" y="736389"/>
            <a:ext cx="10515600" cy="1325563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</a:rPr>
              <a:t>Protocolos de </a:t>
            </a:r>
            <a:r>
              <a:rPr lang="es-ES" b="1" dirty="0" err="1" smtClean="0">
                <a:solidFill>
                  <a:schemeClr val="accent6">
                    <a:lumMod val="75000"/>
                  </a:schemeClr>
                </a:solidFill>
              </a:rPr>
              <a:t>routing</a:t>
            </a:r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</a:rPr>
              <a:t> IPv4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33095" y="1548715"/>
            <a:ext cx="10725809" cy="222645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ES" sz="2400" dirty="0" err="1">
                <a:latin typeface="Arial" panose="020B0604020202020204" pitchFamily="34" charset="0"/>
                <a:cs typeface="Arial" panose="020B0604020202020204" pitchFamily="34" charset="0"/>
              </a:rPr>
              <a:t>routers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admiten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diversos protocolos de routing dinámico IPv4,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por ejemplo:</a:t>
            </a:r>
          </a:p>
          <a:p>
            <a:pPr marL="0" indent="0">
              <a:buNone/>
            </a:pP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EIGRP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: Protocolo mejorado de routing de gateway interior</a:t>
            </a:r>
          </a:p>
          <a:p>
            <a:pPr lvl="1"/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OSPF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: Abrir primero la ruta más corta</a:t>
            </a:r>
          </a:p>
          <a:p>
            <a:pPr lvl="1"/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IS-IS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: Sistema intermedio a sistema intermedio</a:t>
            </a:r>
          </a:p>
          <a:p>
            <a:pPr lvl="1"/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RIP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: Protocolo de información de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routing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. Es el más utilizado, actualmente cuenta con la versión 2. Mide el numero de saltos.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6" name="Imagen 5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984963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198" y="729962"/>
            <a:ext cx="10515600" cy="1325563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</a:rPr>
              <a:t>Protocolos de </a:t>
            </a:r>
            <a:r>
              <a:rPr lang="es-ES" b="1" dirty="0" err="1" smtClean="0">
                <a:solidFill>
                  <a:schemeClr val="accent6">
                    <a:lumMod val="75000"/>
                  </a:schemeClr>
                </a:solidFill>
              </a:rPr>
              <a:t>routing</a:t>
            </a:r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</a:rPr>
              <a:t> IPv6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29160" y="1752364"/>
            <a:ext cx="8733677" cy="18174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Algunos de los protocolos </a:t>
            </a:r>
            <a:r>
              <a:rPr lang="es-ES" sz="2200" dirty="0">
                <a:latin typeface="Arial" panose="020B0604020202020204" pitchFamily="34" charset="0"/>
                <a:cs typeface="Arial" panose="020B0604020202020204" pitchFamily="34" charset="0"/>
              </a:rPr>
              <a:t>de routing dinámico IPv6, incluidos los siguientes: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s-E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RIPng</a:t>
            </a:r>
            <a:r>
              <a:rPr lang="es-E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200" dirty="0">
                <a:latin typeface="Arial" panose="020B0604020202020204" pitchFamily="34" charset="0"/>
                <a:cs typeface="Arial" panose="020B0604020202020204" pitchFamily="34" charset="0"/>
              </a:rPr>
              <a:t>(RIP de próxima generación)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s-ES" sz="2200" b="1" dirty="0">
                <a:latin typeface="Arial" panose="020B0604020202020204" pitchFamily="34" charset="0"/>
                <a:cs typeface="Arial" panose="020B0604020202020204" pitchFamily="34" charset="0"/>
              </a:rPr>
              <a:t>OSPFv3</a:t>
            </a:r>
            <a:endParaRPr lang="es-E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s-ES" sz="2200" b="1" dirty="0">
                <a:latin typeface="Arial" panose="020B0604020202020204" pitchFamily="34" charset="0"/>
                <a:cs typeface="Arial" panose="020B0604020202020204" pitchFamily="34" charset="0"/>
              </a:rPr>
              <a:t>EIGRP</a:t>
            </a:r>
            <a:r>
              <a:rPr lang="es-ES" sz="2200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s-E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IPv6</a:t>
            </a:r>
            <a:endParaRPr lang="es-E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Routing and Switching Essentials - Mozilla Firefox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0" t="57083" r="40300" b="24160"/>
          <a:stretch/>
        </p:blipFill>
        <p:spPr>
          <a:xfrm>
            <a:off x="1668021" y="4052308"/>
            <a:ext cx="8855957" cy="2016450"/>
          </a:xfrm>
          <a:prstGeom prst="rect">
            <a:avLst/>
          </a:prstGeom>
        </p:spPr>
      </p:pic>
      <p:grpSp>
        <p:nvGrpSpPr>
          <p:cNvPr id="6" name="Grupo 5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7" name="Imagen 6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97901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31C7E0C2-6F65-4742-A443-2461E2D468EE}"/>
              </a:ext>
            </a:extLst>
          </p:cNvPr>
          <p:cNvSpPr txBox="1"/>
          <p:nvPr/>
        </p:nvSpPr>
        <p:spPr>
          <a:xfrm>
            <a:off x="231004" y="1509312"/>
            <a:ext cx="421438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300" b="1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Referencias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D7BDA9AC-66F0-43EB-8AB0-90509028DDF9}"/>
              </a:ext>
            </a:extLst>
          </p:cNvPr>
          <p:cNvCxnSpPr/>
          <p:nvPr/>
        </p:nvCxnSpPr>
        <p:spPr>
          <a:xfrm>
            <a:off x="-2" y="1958098"/>
            <a:ext cx="12192000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>
            <a:extLst>
              <a:ext uri="{FF2B5EF4-FFF2-40B4-BE49-F238E27FC236}">
                <a16:creationId xmlns:a16="http://schemas.microsoft.com/office/drawing/2014/main" id="{59A11CAA-61A4-480A-81F1-15FBB2E46782}"/>
              </a:ext>
            </a:extLst>
          </p:cNvPr>
          <p:cNvSpPr/>
          <p:nvPr/>
        </p:nvSpPr>
        <p:spPr>
          <a:xfrm>
            <a:off x="461402" y="1955588"/>
            <a:ext cx="1156026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Abad Domingo, Alfredo. (2013).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Redes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locales. McGraw-Hill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España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Consultado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desde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Biblioteca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Digital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CISCO (2017). CCNA Routing &amp; Switching: Intro to Networks 6.0.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Recuperado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del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oficial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la Academia Cisco: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https://www.netacad.com/group/resources/course-resources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Fermín Pérez, F., &amp; Guerra Guerra, J. (2017). Internet de las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Cosas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Perspectiv@S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10(11), 45-49.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Consultado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http://revistas.uigv.edu.pe/index.php/perspectiva/article/view/187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García Aparicio, J.L. (2017).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Tendencias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actuales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convergencia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medios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Internet.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Consultado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http://publicacionesdidacticas.com/hemeroteca/articulo/081136/articulo-pdf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García-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Peñalvo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F. J. (2018) Los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orígenes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Internet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presentado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Módulo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Ingeniería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Informática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el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Itinerario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Posgraduados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“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Ciencias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Puras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” de la Universidad de la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Experiencia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la Universidad de Salamanca,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Facultad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Educación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Salamanca, 17 de mayo de 2018, 2018.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doi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10.5281/zenodo.1245859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Molina Robles, Francisco José. (2014).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Redes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locales. RA-MA Editorial.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Consultado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desde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Biblioteca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Digital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Publicaciones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Didacticas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Núm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81 pp. 899 a 903.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Recuperado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https://publicacionesdidacticas.com/hemeroteca/articulo/081136/articulo-pdf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Tanenbaum, Andrew S &amp;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Wetherall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David J. (2012).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Redes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Computadoras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5a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edición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Editorial Pearson.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Consultado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desde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Biblioteca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Digital.</a:t>
            </a:r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065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31C7E0C2-6F65-4742-A443-2461E2D468EE}"/>
              </a:ext>
            </a:extLst>
          </p:cNvPr>
          <p:cNvSpPr txBox="1"/>
          <p:nvPr/>
        </p:nvSpPr>
        <p:spPr>
          <a:xfrm>
            <a:off x="231004" y="1509312"/>
            <a:ext cx="421438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300" b="1" i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Imágenes</a:t>
            </a:r>
            <a:endParaRPr lang="es-MX" sz="2300" b="1" i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D7BDA9AC-66F0-43EB-8AB0-90509028DDF9}"/>
              </a:ext>
            </a:extLst>
          </p:cNvPr>
          <p:cNvCxnSpPr/>
          <p:nvPr/>
        </p:nvCxnSpPr>
        <p:spPr>
          <a:xfrm>
            <a:off x="-2" y="1958098"/>
            <a:ext cx="12192000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>
            <a:extLst>
              <a:ext uri="{FF2B5EF4-FFF2-40B4-BE49-F238E27FC236}">
                <a16:creationId xmlns:a16="http://schemas.microsoft.com/office/drawing/2014/main" id="{59A11CAA-61A4-480A-81F1-15FBB2E46782}"/>
              </a:ext>
            </a:extLst>
          </p:cNvPr>
          <p:cNvSpPr/>
          <p:nvPr/>
        </p:nvSpPr>
        <p:spPr>
          <a:xfrm>
            <a:off x="310278" y="2071081"/>
            <a:ext cx="827022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https://www.emaze.com/@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ACFFQOCC/Modelo-OSI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es.slideshare.net/LarryRuiz/protocolos-de-capa-de-red-caractersticas-15896732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es.slideshare.net/carlosestrada7169/modelo-osi-capa-de-red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i="1" dirty="0" smtClean="0">
              <a:latin typeface="Arial" panose="020B0604020202020204" pitchFamily="34" charset="0"/>
              <a:cs typeface="Arial" panose="020B0604020202020204" pitchFamily="34" charset="0"/>
              <a:hlinkClick r:id="rId6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i="1" dirty="0" smtClean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</a:t>
            </a:r>
            <a:r>
              <a:rPr lang="es-MX" i="1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://www.redusers.com/noticias/que-es-una-red-informatica/</a:t>
            </a:r>
            <a:endParaRPr lang="es-MX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i="1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http://www.tecnotopia.com.mx/redes/redes.htm</a:t>
            </a:r>
            <a:endParaRPr lang="es-MX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i="1" dirty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https://www.ecured.cu/Software_de_Red</a:t>
            </a:r>
            <a:endParaRPr lang="es-MX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i="1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http://ticsredesinformaticas.blogspot.com/2009/05/introduccion.html</a:t>
            </a:r>
            <a:endParaRPr lang="es-MX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u="sng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https://www.netacad.com/group/resources/course-resources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es-MX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37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7328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8D757793-57FE-4544-8D14-21B8F5F44F0E}"/>
              </a:ext>
            </a:extLst>
          </p:cNvPr>
          <p:cNvSpPr/>
          <p:nvPr/>
        </p:nvSpPr>
        <p:spPr>
          <a:xfrm>
            <a:off x="4605848" y="1076126"/>
            <a:ext cx="26661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Arial" panose="020B0604020202020204" pitchFamily="34" charset="0"/>
              </a:rPr>
              <a:t>Capa de Red</a:t>
            </a:r>
            <a:endParaRPr lang="es-MX" sz="3200" b="1" i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0000" endA="300" endPos="50000" dist="60007" dir="5400000" sy="-100000" algn="bl" rotWithShape="0"/>
              </a:effectLst>
              <a:latin typeface="Arial" panose="020B0604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0E989AEB-FDD0-4FB5-8789-BE02191EBA7F}"/>
              </a:ext>
            </a:extLst>
          </p:cNvPr>
          <p:cNvSpPr/>
          <p:nvPr/>
        </p:nvSpPr>
        <p:spPr>
          <a:xfrm>
            <a:off x="298290" y="1792505"/>
            <a:ext cx="5577326" cy="3785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>
                <a:solidFill>
                  <a:schemeClr val="tx1"/>
                </a:solidFill>
                <a:latin typeface="arial" panose="020B0604020202020204" pitchFamily="34" charset="0"/>
              </a:rPr>
              <a:t>La Capa de red </a:t>
            </a:r>
            <a:r>
              <a:rPr lang="es-MX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(3) del modelo de referencia OSI </a:t>
            </a:r>
            <a:r>
              <a:rPr lang="es-MX" sz="2000" dirty="0">
                <a:solidFill>
                  <a:schemeClr val="tx1"/>
                </a:solidFill>
                <a:latin typeface="arial" panose="020B0604020202020204" pitchFamily="34" charset="0"/>
              </a:rPr>
              <a:t>provee servicios para intercambiar secciones de datos individuales </a:t>
            </a:r>
            <a:r>
              <a:rPr lang="es-MX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(paquetes) a </a:t>
            </a:r>
            <a:r>
              <a:rPr lang="es-MX" sz="2000" dirty="0">
                <a:solidFill>
                  <a:schemeClr val="tx1"/>
                </a:solidFill>
                <a:latin typeface="arial" panose="020B0604020202020204" pitchFamily="34" charset="0"/>
              </a:rPr>
              <a:t>través de la red entre dispositivos </a:t>
            </a:r>
            <a:r>
              <a:rPr lang="es-MX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finales e intermedios identificados por una dirección lógica. </a:t>
            </a:r>
            <a:r>
              <a:rPr lang="es-MX" sz="2000" dirty="0">
                <a:solidFill>
                  <a:schemeClr val="tx1"/>
                </a:solidFill>
                <a:latin typeface="arial" panose="020B0604020202020204" pitchFamily="34" charset="0"/>
              </a:rPr>
              <a:t>Para realizar este transporte de extremo a extremo la Capa 3 utiliza cuatro procesos básicos:</a:t>
            </a:r>
            <a:endParaRPr lang="es-MX" sz="2000" dirty="0">
              <a:solidFill>
                <a:schemeClr val="tx1"/>
              </a:solidFill>
            </a:endParaRPr>
          </a:p>
        </p:txBody>
      </p:sp>
      <p:pic>
        <p:nvPicPr>
          <p:cNvPr id="6" name="Picture 2" descr="Imagen relacionada">
            <a:extLst>
              <a:ext uri="{FF2B5EF4-FFF2-40B4-BE49-F238E27FC236}">
                <a16:creationId xmlns:a16="http://schemas.microsoft.com/office/drawing/2014/main" id="{FE511452-D7E3-4744-9EFE-7B055B8A16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" t="30250" r="9447" b="33928"/>
          <a:stretch/>
        </p:blipFill>
        <p:spPr bwMode="auto">
          <a:xfrm>
            <a:off x="6096001" y="2995556"/>
            <a:ext cx="1643449" cy="68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8460ED19-332B-4DEE-B7DB-EF8B38C8EF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8824645"/>
              </p:ext>
            </p:extLst>
          </p:nvPr>
        </p:nvGraphicFramePr>
        <p:xfrm>
          <a:off x="6635931" y="834731"/>
          <a:ext cx="5407073" cy="5011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8" name="Grupo 7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9" name="Imagen 8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8247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304D1A33-EC93-4D1A-A254-B739637C2ECB}"/>
              </a:ext>
            </a:extLst>
          </p:cNvPr>
          <p:cNvSpPr/>
          <p:nvPr/>
        </p:nvSpPr>
        <p:spPr>
          <a:xfrm>
            <a:off x="3011184" y="1691767"/>
            <a:ext cx="64684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Capa de Red - Direccionamiento</a:t>
            </a:r>
            <a:endParaRPr lang="es-MX" sz="3200" b="1" i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3D02D0A-84A5-4FE6-8AC7-711479E94359}"/>
              </a:ext>
            </a:extLst>
          </p:cNvPr>
          <p:cNvSpPr/>
          <p:nvPr/>
        </p:nvSpPr>
        <p:spPr>
          <a:xfrm>
            <a:off x="238488" y="2628781"/>
            <a:ext cx="6468437" cy="26314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En primera instancia, esta capa provee mecanismos </a:t>
            </a:r>
            <a:r>
              <a:rPr lang="es-MX" sz="2200" dirty="0">
                <a:solidFill>
                  <a:schemeClr val="tx1"/>
                </a:solidFill>
                <a:latin typeface="arial" panose="020B0604020202020204" pitchFamily="34" charset="0"/>
              </a:rPr>
              <a:t>para direccionar </a:t>
            </a:r>
            <a:r>
              <a:rPr lang="es-MX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los dispositivos </a:t>
            </a:r>
            <a:r>
              <a:rPr lang="es-MX" sz="2200" dirty="0">
                <a:solidFill>
                  <a:schemeClr val="tx1"/>
                </a:solidFill>
                <a:latin typeface="arial" panose="020B0604020202020204" pitchFamily="34" charset="0"/>
              </a:rPr>
              <a:t>finales. Si </a:t>
            </a:r>
            <a:r>
              <a:rPr lang="es-MX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los paquetes </a:t>
            </a:r>
            <a:r>
              <a:rPr lang="es-MX" sz="2200" dirty="0">
                <a:solidFill>
                  <a:schemeClr val="tx1"/>
                </a:solidFill>
                <a:latin typeface="arial" panose="020B0604020202020204" pitchFamily="34" charset="0"/>
              </a:rPr>
              <a:t>de datos deben dirigirse a un dispositivo final, este dispositivo debe tener una dirección </a:t>
            </a:r>
            <a:r>
              <a:rPr lang="es-MX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única (IP). </a:t>
            </a:r>
            <a:endParaRPr lang="es-MX" sz="2200" dirty="0">
              <a:solidFill>
                <a:schemeClr val="tx1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B52DEFD-4167-4499-9E07-6015CB5EE9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958" t="40963" r="44618" b="26774"/>
          <a:stretch/>
        </p:blipFill>
        <p:spPr>
          <a:xfrm>
            <a:off x="7083645" y="2900131"/>
            <a:ext cx="4609071" cy="2360140"/>
          </a:xfrm>
          <a:prstGeom prst="rect">
            <a:avLst/>
          </a:prstGeom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8" name="Imagen 7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025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767A9301-D8CA-47E2-8014-020A0AD4BBB1}"/>
              </a:ext>
            </a:extLst>
          </p:cNvPr>
          <p:cNvSpPr/>
          <p:nvPr/>
        </p:nvSpPr>
        <p:spPr>
          <a:xfrm>
            <a:off x="3261907" y="1135120"/>
            <a:ext cx="64219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Capa de Red - Encapsulamiento</a:t>
            </a:r>
            <a:endParaRPr lang="es-MX" sz="3200" b="1" i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70869954-7532-497B-897A-F60ADEB2284E}"/>
              </a:ext>
            </a:extLst>
          </p:cNvPr>
          <p:cNvSpPr/>
          <p:nvPr/>
        </p:nvSpPr>
        <p:spPr>
          <a:xfrm>
            <a:off x="1354393" y="1980630"/>
            <a:ext cx="9483213" cy="3647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Después, </a:t>
            </a:r>
            <a:r>
              <a:rPr lang="es-MX" sz="2200" dirty="0">
                <a:solidFill>
                  <a:schemeClr val="tx1"/>
                </a:solidFill>
                <a:latin typeface="arial" panose="020B0604020202020204" pitchFamily="34" charset="0"/>
              </a:rPr>
              <a:t>la capa de Red </a:t>
            </a:r>
            <a:r>
              <a:rPr lang="es-MX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se encarga de proveer </a:t>
            </a:r>
            <a:r>
              <a:rPr lang="es-MX" sz="2200" dirty="0">
                <a:solidFill>
                  <a:schemeClr val="tx1"/>
                </a:solidFill>
                <a:latin typeface="arial" panose="020B0604020202020204" pitchFamily="34" charset="0"/>
              </a:rPr>
              <a:t>encapsulación. Los dispositivos no </a:t>
            </a:r>
            <a:r>
              <a:rPr lang="es-MX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sólo son identificados con </a:t>
            </a:r>
            <a:r>
              <a:rPr lang="es-MX" sz="2200" dirty="0">
                <a:solidFill>
                  <a:schemeClr val="tx1"/>
                </a:solidFill>
                <a:latin typeface="arial" panose="020B0604020202020204" pitchFamily="34" charset="0"/>
              </a:rPr>
              <a:t>una </a:t>
            </a:r>
            <a:r>
              <a:rPr lang="es-MX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dirección IP;</a:t>
            </a:r>
            <a:r>
              <a:rPr lang="es-MX" sz="2200" dirty="0">
                <a:solidFill>
                  <a:schemeClr val="tx1"/>
                </a:solidFill>
                <a:latin typeface="arial" panose="020B0604020202020204" pitchFamily="34" charset="0"/>
              </a:rPr>
              <a:t> las secciones </a:t>
            </a:r>
            <a:r>
              <a:rPr lang="es-MX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individuales que son los paquetes o PDU (Unidad de Datos de Protocolo) de </a:t>
            </a:r>
            <a:r>
              <a:rPr lang="es-MX" sz="2200" dirty="0">
                <a:solidFill>
                  <a:schemeClr val="tx1"/>
                </a:solidFill>
                <a:latin typeface="arial" panose="020B0604020202020204" pitchFamily="34" charset="0"/>
              </a:rPr>
              <a:t>la capa de Red, </a:t>
            </a:r>
            <a:r>
              <a:rPr lang="es-MX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deben </a:t>
            </a:r>
            <a:r>
              <a:rPr lang="es-MX" sz="2200" dirty="0">
                <a:solidFill>
                  <a:schemeClr val="tx1"/>
                </a:solidFill>
                <a:latin typeface="arial" panose="020B0604020202020204" pitchFamily="34" charset="0"/>
              </a:rPr>
              <a:t>contener estas direcciones. Durante el proceso de encapsulación, la Capa 3 recibe la PDU de la Capa </a:t>
            </a:r>
            <a:r>
              <a:rPr lang="es-MX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4 llamada segmento o datagrama, </a:t>
            </a:r>
            <a:r>
              <a:rPr lang="es-MX" sz="2200" dirty="0">
                <a:solidFill>
                  <a:schemeClr val="tx1"/>
                </a:solidFill>
                <a:latin typeface="arial" panose="020B0604020202020204" pitchFamily="34" charset="0"/>
              </a:rPr>
              <a:t>y agrega un encabezado o etiqueta de Capa 3 para crear la PDU de </a:t>
            </a:r>
            <a:r>
              <a:rPr lang="es-MX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la Capa 3 (paquete).</a:t>
            </a:r>
            <a:endParaRPr lang="es-MX" sz="2200" dirty="0">
              <a:solidFill>
                <a:schemeClr val="tx1"/>
              </a:solidFill>
            </a:endParaRP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7" name="Imagen 6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281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FEBDF861-ED9D-49F1-B19D-60E82CEEE7B6}"/>
              </a:ext>
            </a:extLst>
          </p:cNvPr>
          <p:cNvSpPr/>
          <p:nvPr/>
        </p:nvSpPr>
        <p:spPr>
          <a:xfrm>
            <a:off x="3261907" y="1004490"/>
            <a:ext cx="64219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Capa de Red - Encapsulamiento</a:t>
            </a:r>
            <a:endParaRPr lang="es-MX" sz="3200" b="1" i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595A618F-B715-4860-A3CE-430E3F8CC935}"/>
              </a:ext>
            </a:extLst>
          </p:cNvPr>
          <p:cNvSpPr/>
          <p:nvPr/>
        </p:nvSpPr>
        <p:spPr>
          <a:xfrm>
            <a:off x="229573" y="1622630"/>
            <a:ext cx="7460169" cy="4455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100" dirty="0">
                <a:solidFill>
                  <a:schemeClr val="tx1"/>
                </a:solidFill>
                <a:latin typeface="arial" panose="020B0604020202020204" pitchFamily="34" charset="0"/>
              </a:rPr>
              <a:t>Cuando se crea </a:t>
            </a:r>
            <a:r>
              <a:rPr lang="es-MX" sz="2100" dirty="0" smtClean="0">
                <a:solidFill>
                  <a:schemeClr val="tx1"/>
                </a:solidFill>
                <a:latin typeface="arial" panose="020B0604020202020204" pitchFamily="34" charset="0"/>
              </a:rPr>
              <a:t>el </a:t>
            </a:r>
            <a:r>
              <a:rPr lang="es-MX" sz="2100" dirty="0">
                <a:solidFill>
                  <a:schemeClr val="tx1"/>
                </a:solidFill>
                <a:latin typeface="arial" panose="020B0604020202020204" pitchFamily="34" charset="0"/>
              </a:rPr>
              <a:t>paquete, el encabezado </a:t>
            </a:r>
            <a:r>
              <a:rPr lang="es-MX" sz="2100" dirty="0" smtClean="0">
                <a:solidFill>
                  <a:schemeClr val="tx1"/>
                </a:solidFill>
                <a:latin typeface="arial" panose="020B0604020202020204" pitchFamily="34" charset="0"/>
              </a:rPr>
              <a:t>contiene, </a:t>
            </a:r>
            <a:r>
              <a:rPr lang="es-MX" sz="2100" dirty="0">
                <a:solidFill>
                  <a:schemeClr val="tx1"/>
                </a:solidFill>
                <a:latin typeface="arial" panose="020B0604020202020204" pitchFamily="34" charset="0"/>
              </a:rPr>
              <a:t>entre otra información, la dirección del </a:t>
            </a:r>
            <a:r>
              <a:rPr lang="es-MX" sz="2100" dirty="0" smtClean="0">
                <a:solidFill>
                  <a:schemeClr val="tx1"/>
                </a:solidFill>
                <a:latin typeface="arial" panose="020B0604020202020204" pitchFamily="34" charset="0"/>
              </a:rPr>
              <a:t>dispositivo final hacia </a:t>
            </a:r>
            <a:r>
              <a:rPr lang="es-MX" sz="2100" dirty="0">
                <a:solidFill>
                  <a:schemeClr val="tx1"/>
                </a:solidFill>
                <a:latin typeface="arial" panose="020B0604020202020204" pitchFamily="34" charset="0"/>
              </a:rPr>
              <a:t>el cual se lo está enviando. A esta dirección se la conoce como dirección de destino. El encabezado de la Capa 3 también contiene la dirección del host de origen. A esta dirección se la llama dirección de origen. Después de que la Capa de red completa el proceso de encapsulación, el paquete es enviado a la capa de enlace de datos que ha de prepararse para el transporte a través de los </a:t>
            </a:r>
            <a:r>
              <a:rPr lang="es-MX" sz="2100" dirty="0" smtClean="0">
                <a:solidFill>
                  <a:schemeClr val="tx1"/>
                </a:solidFill>
                <a:latin typeface="arial" panose="020B0604020202020204" pitchFamily="34" charset="0"/>
              </a:rPr>
              <a:t>medios.</a:t>
            </a:r>
            <a:endParaRPr lang="es-MX" sz="2100" dirty="0">
              <a:solidFill>
                <a:schemeClr val="tx1"/>
              </a:solidFill>
            </a:endParaRPr>
          </a:p>
        </p:txBody>
      </p:sp>
      <p:pic>
        <p:nvPicPr>
          <p:cNvPr id="6" name="Picture 2" descr="http://4.bp.blogspot.com/-QUlh0YkjXzI/TW010GQwOQI/AAAAAAAAAHs/r5mnkPqwFGc/s400/encapsulamiento2.png">
            <a:extLst>
              <a:ext uri="{FF2B5EF4-FFF2-40B4-BE49-F238E27FC236}">
                <a16:creationId xmlns:a16="http://schemas.microsoft.com/office/drawing/2014/main" id="{C646200D-63C2-4762-BA89-FD179FAD47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676"/>
          <a:stretch/>
        </p:blipFill>
        <p:spPr bwMode="auto">
          <a:xfrm>
            <a:off x="7985091" y="2039040"/>
            <a:ext cx="3977336" cy="3533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8" name="Imagen 7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722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A573407A-99BE-4D1E-B731-11A20980D66E}"/>
              </a:ext>
            </a:extLst>
          </p:cNvPr>
          <p:cNvSpPr/>
          <p:nvPr/>
        </p:nvSpPr>
        <p:spPr>
          <a:xfrm>
            <a:off x="3365142" y="1076129"/>
            <a:ext cx="56717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Capa de Red - Enrutamiento</a:t>
            </a:r>
            <a:endParaRPr lang="es-MX" sz="3200" b="1" i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E4C19A6-8D83-4BD0-A393-9D087B8A5D9D}"/>
              </a:ext>
            </a:extLst>
          </p:cNvPr>
          <p:cNvSpPr/>
          <p:nvPr/>
        </p:nvSpPr>
        <p:spPr>
          <a:xfrm>
            <a:off x="1289801" y="1753994"/>
            <a:ext cx="9822426" cy="3647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Es momento de dirigir </a:t>
            </a:r>
            <a:r>
              <a:rPr lang="es-MX" sz="2200" dirty="0">
                <a:solidFill>
                  <a:schemeClr val="tx1"/>
                </a:solidFill>
                <a:latin typeface="arial" panose="020B0604020202020204" pitchFamily="34" charset="0"/>
              </a:rPr>
              <a:t>estos paquetes a su host destino. Los host de origen y destino no siempre están conectados a la misma </a:t>
            </a:r>
            <a:r>
              <a:rPr lang="es-MX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red (LAN). Por lo que, el </a:t>
            </a:r>
            <a:r>
              <a:rPr lang="es-MX" sz="2200" b="1" dirty="0">
                <a:solidFill>
                  <a:schemeClr val="tx1"/>
                </a:solidFill>
                <a:latin typeface="arial" panose="020B0604020202020204" pitchFamily="34" charset="0"/>
              </a:rPr>
              <a:t>paquete podría recorrer muchas redes diferentes</a:t>
            </a:r>
            <a:r>
              <a:rPr lang="es-MX" sz="2200" dirty="0">
                <a:solidFill>
                  <a:schemeClr val="tx1"/>
                </a:solidFill>
                <a:latin typeface="arial" panose="020B0604020202020204" pitchFamily="34" charset="0"/>
              </a:rPr>
              <a:t>. A lo largo de la ruta, cada paquete debe ser guiado a través de la red para que llegue a su destino final. Los dispositivos </a:t>
            </a:r>
            <a:r>
              <a:rPr lang="es-MX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intermedios </a:t>
            </a:r>
            <a:r>
              <a:rPr lang="es-MX" sz="2200" dirty="0">
                <a:solidFill>
                  <a:schemeClr val="tx1"/>
                </a:solidFill>
                <a:latin typeface="arial" panose="020B0604020202020204" pitchFamily="34" charset="0"/>
              </a:rPr>
              <a:t>que conectan las redes son los </a:t>
            </a:r>
            <a:r>
              <a:rPr lang="es-MX" sz="2200" b="1" dirty="0" err="1">
                <a:solidFill>
                  <a:schemeClr val="tx1"/>
                </a:solidFill>
                <a:latin typeface="arial" panose="020B0604020202020204" pitchFamily="34" charset="0"/>
              </a:rPr>
              <a:t>routers</a:t>
            </a:r>
            <a:r>
              <a:rPr lang="es-MX" sz="2200" dirty="0">
                <a:solidFill>
                  <a:schemeClr val="tx1"/>
                </a:solidFill>
                <a:latin typeface="arial" panose="020B0604020202020204" pitchFamily="34" charset="0"/>
              </a:rPr>
              <a:t>. La función del </a:t>
            </a:r>
            <a:r>
              <a:rPr lang="es-MX" sz="2200" dirty="0" err="1">
                <a:solidFill>
                  <a:schemeClr val="tx1"/>
                </a:solidFill>
                <a:latin typeface="arial" panose="020B0604020202020204" pitchFamily="34" charset="0"/>
              </a:rPr>
              <a:t>router</a:t>
            </a:r>
            <a:r>
              <a:rPr lang="es-MX" sz="2200" dirty="0">
                <a:solidFill>
                  <a:schemeClr val="tx1"/>
                </a:solidFill>
                <a:latin typeface="arial" panose="020B0604020202020204" pitchFamily="34" charset="0"/>
              </a:rPr>
              <a:t> es </a:t>
            </a:r>
            <a:r>
              <a:rPr lang="es-MX" sz="2200" b="1" dirty="0">
                <a:solidFill>
                  <a:schemeClr val="tx1"/>
                </a:solidFill>
                <a:latin typeface="arial" panose="020B0604020202020204" pitchFamily="34" charset="0"/>
              </a:rPr>
              <a:t>seleccionar las rutas </a:t>
            </a:r>
            <a:r>
              <a:rPr lang="es-MX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(de acuerdo a los protocolos de enrutamiento) o rutas estáticas definidas, y </a:t>
            </a:r>
            <a:r>
              <a:rPr lang="es-MX" sz="2200" dirty="0">
                <a:solidFill>
                  <a:schemeClr val="tx1"/>
                </a:solidFill>
                <a:latin typeface="arial" panose="020B0604020202020204" pitchFamily="34" charset="0"/>
              </a:rPr>
              <a:t>dirigir paquetes hacia su destino. </a:t>
            </a:r>
            <a:endParaRPr lang="es-MX" sz="2200" dirty="0">
              <a:solidFill>
                <a:schemeClr val="tx1"/>
              </a:solidFill>
            </a:endParaRP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8" name="Imagen 7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176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F5452BFC-BA15-4D36-9CDB-F75ECFFEBC82}"/>
              </a:ext>
            </a:extLst>
          </p:cNvPr>
          <p:cNvSpPr/>
          <p:nvPr/>
        </p:nvSpPr>
        <p:spPr>
          <a:xfrm>
            <a:off x="3365142" y="1063064"/>
            <a:ext cx="56717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Capa de Red - Enrutamiento</a:t>
            </a:r>
            <a:endParaRPr lang="es-MX" sz="3200" b="1" i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0E3AB5AD-CDF5-4AE2-A3B0-AC5BDA248C9C}"/>
              </a:ext>
            </a:extLst>
          </p:cNvPr>
          <p:cNvSpPr/>
          <p:nvPr/>
        </p:nvSpPr>
        <p:spPr>
          <a:xfrm>
            <a:off x="97112" y="1648663"/>
            <a:ext cx="6536060" cy="41549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200" dirty="0">
                <a:solidFill>
                  <a:schemeClr val="tx1"/>
                </a:solidFill>
                <a:latin typeface="arial" panose="020B0604020202020204" pitchFamily="34" charset="0"/>
              </a:rPr>
              <a:t>A este proceso se lo conoce como enrutamiento. Durante el enrutamiento a través de </a:t>
            </a:r>
            <a:r>
              <a:rPr lang="es-MX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un conjunto de redes, </a:t>
            </a:r>
            <a:r>
              <a:rPr lang="es-MX" sz="2200" dirty="0">
                <a:solidFill>
                  <a:schemeClr val="tx1"/>
                </a:solidFill>
                <a:latin typeface="arial" panose="020B0604020202020204" pitchFamily="34" charset="0"/>
              </a:rPr>
              <a:t>el paquete puede recorrer muchos dispositivos intermediarios. A cada ruta que toma un paquete para llegar al próximo dispositivo se la llama salto. A medida que el paquete es enviado, su contenido </a:t>
            </a:r>
            <a:r>
              <a:rPr lang="es-MX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permanece </a:t>
            </a:r>
            <a:r>
              <a:rPr lang="es-MX" sz="2200" dirty="0">
                <a:solidFill>
                  <a:schemeClr val="tx1"/>
                </a:solidFill>
                <a:latin typeface="arial" panose="020B0604020202020204" pitchFamily="34" charset="0"/>
              </a:rPr>
              <a:t>intacto hasta que llega al host destino.</a:t>
            </a:r>
            <a:endParaRPr lang="es-MX" sz="2200" dirty="0">
              <a:solidFill>
                <a:schemeClr val="tx1"/>
              </a:solidFill>
            </a:endParaRPr>
          </a:p>
        </p:txBody>
      </p:sp>
      <p:pic>
        <p:nvPicPr>
          <p:cNvPr id="6" name="Picture 2" descr="http://blog.soporteti.net/wp-content/uploads/2013/11/Enrutamiento.jpg">
            <a:extLst>
              <a:ext uri="{FF2B5EF4-FFF2-40B4-BE49-F238E27FC236}">
                <a16:creationId xmlns:a16="http://schemas.microsoft.com/office/drawing/2014/main" id="{5207D6CB-2D1C-4AC0-8B63-67BB47D89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381" y="2063881"/>
            <a:ext cx="4851238" cy="31290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8" name="Imagen 7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30571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3F97-D1CB-4B86-AAA2-1A89EA7D698C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341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</TotalTime>
  <Words>2750</Words>
  <Application>Microsoft Office PowerPoint</Application>
  <PresentationFormat>Panorámica</PresentationFormat>
  <Paragraphs>326</Paragraphs>
  <Slides>37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6" baseType="lpstr">
      <vt:lpstr>MS PGothic</vt:lpstr>
      <vt:lpstr>Arial</vt:lpstr>
      <vt:lpstr>Arial</vt:lpstr>
      <vt:lpstr>Calibri</vt:lpstr>
      <vt:lpstr>Calibri Light</vt:lpstr>
      <vt:lpstr>Courier New</vt:lpstr>
      <vt:lpstr>Metropolis Light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Gateways predeterminados</vt:lpstr>
      <vt:lpstr>Presentación de PowerPoint</vt:lpstr>
      <vt:lpstr>Presentación de PowerPoint</vt:lpstr>
      <vt:lpstr>Presentación de PowerPoint</vt:lpstr>
      <vt:lpstr>La mejor ruta</vt:lpstr>
      <vt:lpstr>Equilibrio de carga</vt:lpstr>
      <vt:lpstr>La tabla de ruteo</vt:lpstr>
      <vt:lpstr>Rutas estáticas</vt:lpstr>
      <vt:lpstr>Routing dinámico</vt:lpstr>
      <vt:lpstr>Protocolos de routing IPv4 </vt:lpstr>
      <vt:lpstr>Protocolos de routing IPv6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Dr. Juan Carlos Montes de Oca López</dc:creator>
  <cp:lastModifiedBy>Usuario de Windows</cp:lastModifiedBy>
  <cp:revision>41</cp:revision>
  <dcterms:created xsi:type="dcterms:W3CDTF">2018-09-13T21:30:29Z</dcterms:created>
  <dcterms:modified xsi:type="dcterms:W3CDTF">2018-09-28T04:00:11Z</dcterms:modified>
</cp:coreProperties>
</file>