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559" r:id="rId2"/>
    <p:sldId id="560" r:id="rId3"/>
    <p:sldId id="561" r:id="rId4"/>
    <p:sldId id="562" r:id="rId5"/>
    <p:sldId id="537" r:id="rId6"/>
    <p:sldId id="535" r:id="rId7"/>
    <p:sldId id="539" r:id="rId8"/>
    <p:sldId id="540" r:id="rId9"/>
    <p:sldId id="541" r:id="rId10"/>
    <p:sldId id="565" r:id="rId11"/>
    <p:sldId id="542" r:id="rId12"/>
    <p:sldId id="566" r:id="rId13"/>
    <p:sldId id="567" r:id="rId14"/>
    <p:sldId id="568" r:id="rId15"/>
    <p:sldId id="569" r:id="rId16"/>
    <p:sldId id="570" r:id="rId17"/>
    <p:sldId id="571" r:id="rId18"/>
    <p:sldId id="573" r:id="rId19"/>
    <p:sldId id="574" r:id="rId20"/>
    <p:sldId id="575" r:id="rId21"/>
    <p:sldId id="576" r:id="rId22"/>
    <p:sldId id="577" r:id="rId23"/>
    <p:sldId id="549" r:id="rId24"/>
    <p:sldId id="550" r:id="rId25"/>
    <p:sldId id="551" r:id="rId26"/>
    <p:sldId id="554" r:id="rId27"/>
    <p:sldId id="555" r:id="rId28"/>
    <p:sldId id="557" r:id="rId29"/>
    <p:sldId id="578" r:id="rId30"/>
    <p:sldId id="579" r:id="rId31"/>
    <p:sldId id="580" r:id="rId32"/>
    <p:sldId id="563" r:id="rId33"/>
    <p:sldId id="581" r:id="rId34"/>
    <p:sldId id="564" r:id="rId35"/>
    <p:sldId id="572" r:id="rId3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67358-95B8-45B7-82DC-78A5AE6BB2B9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2ADD1-5D97-478B-A226-AFE8DB3ACED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556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0411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1E9026-846A-46F6-BF01-568042796D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6395EE1-D9A6-4300-B5C6-BC5E751F4F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1EA02F-FB56-484F-A932-1E6B9C668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4BA4C-2832-41C2-9975-742DBBB84B88}" type="datetime1">
              <a:rPr lang="es-MX" smtClean="0"/>
              <a:t>28/09/2018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9E0E4D-12DB-4F58-B361-CF584DA14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546C38-4DE4-4060-A738-BA836251C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70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695C8F-54E3-41D6-AB0C-8906F1D87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8770C84-78E3-41C5-BCF4-51E1C0B2A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B13CD34-A9B4-4F5E-AF27-9D5B87E66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A7CF1-C491-40FF-BEC7-47EF69310188}" type="datetime1">
              <a:rPr lang="es-MX" smtClean="0"/>
              <a:t>28/09/2018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2D3A1A8-5C1D-4D78-B931-C87D250A6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925924-D53A-444B-83FB-F634E35AA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4780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928F575-1DEE-48ED-861B-615D9BE0EE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CA5B5A1-1161-4528-9833-C69AC693C1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D25CD88-C6E5-42AB-899E-F12862490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5FB6-E792-4B75-98FD-F45BE3DC298A}" type="datetime1">
              <a:rPr lang="es-MX" smtClean="0"/>
              <a:t>28/09/2018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3A4C97-4A27-40FE-BD7A-1B14D8011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3B1DAD-6597-433D-8C42-D19046C12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42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567CE0-FB3B-4EBF-9E25-F7C44F8C8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0260D55-E62C-4424-A773-357D4AEC2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B0C7A44-7C02-4583-9A1F-78CEA70C6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96A37-5B17-47C6-B7FA-334539BD31BC}" type="datetime1">
              <a:rPr lang="es-MX" smtClean="0"/>
              <a:t>28/09/2018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4DFB41-07E7-41DF-A1EF-C5A99C262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47A620A-3FE6-4308-B3F9-D24B2CB44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3736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CE0FDD-2D41-4645-8017-D33D9FBE2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480934D-CB1C-4024-ADC8-71AC5428C5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134F729-7DE1-4585-88BB-18FF6501E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428B-1876-426A-9055-A11C1F7540B1}" type="datetime1">
              <a:rPr lang="es-MX" smtClean="0"/>
              <a:t>28/09/2018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DEB4008-D92C-4028-916D-A481CC9BF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ABBC3B-986E-4C23-8F3D-CCD96558B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6555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DDB73E-6EDF-4E26-ADD2-A3BB9F589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492DAEC-5224-439D-8509-F3CD44FB3D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3D5701E-4A9C-4949-B09A-2886E41865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4EC110F-BDD9-4D3C-9B27-C6B85CD5B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408A4-4213-47CF-B1AF-61E90835971C}" type="datetime1">
              <a:rPr lang="es-MX" smtClean="0"/>
              <a:t>28/09/2018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556A482-D7BB-4D47-828F-5F4C4A5DF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F6DE317-390A-4A8D-B87D-7318A5A50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4442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CDED7E-3425-413D-B8C4-80CE4FAFE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E13A484-6E85-4407-906E-FB190C9D82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2A3623C-7712-4201-8945-2306D46604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7FFA725-F9F6-4BD6-911E-DE9A8BBC96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8ADBE80-8AF3-4B63-97AA-FDDA8DFF93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0554EF3-B3BF-466D-834D-0E6F24A4E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AC663-E2C3-4661-BDDF-CEF9D5EC63FF}" type="datetime1">
              <a:rPr lang="es-MX" smtClean="0"/>
              <a:t>28/09/2018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C94AFBE-5AE1-447F-979A-10818C8A9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4752DFA-B368-49C2-934F-872EA8A2C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7345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CFD54D-E5F6-415A-A8A7-EE3CBEC24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AE86E08-21A4-4072-A27E-231F421AC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D0831-3CC5-42C6-9926-1A456E35FBDC}" type="datetime1">
              <a:rPr lang="es-MX" smtClean="0"/>
              <a:t>28/09/2018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7F9F22C-1D63-4FA7-B96D-5E499F66C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2FCBD6-CFCD-43CA-A4B5-8ADEBE03A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0912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1213BFE-9968-4EBE-8FE8-65E745365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600AF-8CDA-4B7C-B129-79BFFC38CDDC}" type="datetime1">
              <a:rPr lang="es-MX" smtClean="0"/>
              <a:t>28/09/2018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BB32A14-BF4A-433D-B7BE-C4773FE2C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A265610-5145-4B81-97AB-D681FAD7A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2580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09E40B-CABE-4913-99AA-7E23680A4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0F4D90-F3B4-42F9-AF6B-5675379FA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15A67E8-7634-4271-83DA-C48393290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F9EC3C0-D929-4A42-8165-9406FD86B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CA56F-DE99-414B-AAD0-D4AC477DFA2C}" type="datetime1">
              <a:rPr lang="es-MX" smtClean="0"/>
              <a:t>28/09/2018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6D281D2-8243-4810-B380-341371BB5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FCA3953-7AE1-468C-B0E5-3B8705753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4793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D79185-C256-4DF0-A328-FC5590A33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2477EB9-553E-47F4-B36B-403A558328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9293A76-0B68-4A2F-9142-0C8A15EC5B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73106E4-6E27-4D72-BCA8-125D04DEC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B9C8B-D84D-4CB3-98F7-342417051AAE}" type="datetime1">
              <a:rPr lang="es-MX" smtClean="0"/>
              <a:t>28/09/2018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C811EB-766F-4E19-B560-826BE00C2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FF3081-34FB-492B-AA98-2428DA2A8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8141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2A4A08C-A026-47F7-BE8B-57A317FB6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A526251-6F77-4A18-95C0-54EA24102E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D6D4F7-5814-4A91-A241-249C164744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4C26B-E177-4609-92C5-51C23EB388B0}" type="datetime1">
              <a:rPr lang="es-MX" smtClean="0"/>
              <a:t>28/09/2018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C2FB396-F550-4936-BFA0-23073D5742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324472-31CE-4C37-AA4A-44A89B8953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74A06-8218-4F99-95E4-CFA8E8689A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024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mesh.com/modelo-osi-parte-5-capa-de-aplicacion/" TargetMode="External"/><Relationship Id="rId7" Type="http://schemas.openxmlformats.org/officeDocument/2006/relationships/hyperlink" Target="http://www.seduca.uaemex.mx/principalW.php#te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atarina.udlap.mx/u_dl_a/tales/documentos/lis/marquez_a_bm/capitulo5.pdf" TargetMode="External"/><Relationship Id="rId5" Type="http://schemas.openxmlformats.org/officeDocument/2006/relationships/hyperlink" Target="https://smr.iesharia.org/wiki/doku.php/rde:ut7:caracteristicas" TargetMode="External"/><Relationship Id="rId4" Type="http://schemas.openxmlformats.org/officeDocument/2006/relationships/hyperlink" Target="http://www.ie.tec.ac.cr/acotoc/CISCO/R&amp;S%20CCNA1/R&amp;S_CCNA1_ITN_Chapter10_Capa%20de%20aplicacion.pdf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resources/course-resource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ublicacionesdidacticas.com/hemeroteca/articulo/081136/articulo-pdf" TargetMode="External"/><Relationship Id="rId5" Type="http://schemas.openxmlformats.org/officeDocument/2006/relationships/hyperlink" Target="http://publicacionesdidacticas.com/hemeroteca/articulo/081136/articulo-pdf" TargetMode="External"/><Relationship Id="rId4" Type="http://schemas.openxmlformats.org/officeDocument/2006/relationships/hyperlink" Target="http://revistas.uigv.edu.pe/index.php/perspectiva/article/view/187" TargetMode="Externa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sybigar.blogs.uv.es/importancia-correo-electronico-en-el-movil-para-el-trabajo-educacion-y-comunicacion/" TargetMode="External"/><Relationship Id="rId3" Type="http://schemas.openxmlformats.org/officeDocument/2006/relationships/hyperlink" Target="http://www.ie.tec.ac.cr/acotoc/CISCO/R&amp;S%20CCNA1/R&amp;S_CCNA1_ITN_Chapter10_Capa%20de%20aplicacion.pdf" TargetMode="External"/><Relationship Id="rId7" Type="http://schemas.openxmlformats.org/officeDocument/2006/relationships/hyperlink" Target="https://seopressor.com/blog/http-vs-https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rateekvjoshi.com/2014/02/22/url-vs-uri-vs-urn/" TargetMode="External"/><Relationship Id="rId11" Type="http://schemas.openxmlformats.org/officeDocument/2006/relationships/hyperlink" Target="https://conceptodefinicion.de/imap/" TargetMode="External"/><Relationship Id="rId5" Type="http://schemas.openxmlformats.org/officeDocument/2006/relationships/hyperlink" Target="http://www.tadoinformatica.com/2018/03/protocolos-smtp-pop-e-imap-de-la-capa.html" TargetMode="External"/><Relationship Id="rId10" Type="http://schemas.openxmlformats.org/officeDocument/2006/relationships/hyperlink" Target="https://support.office.com/en-us/article/read-pop3-email-messages-on-multiple-computers-cf375a53-a3df-47c8-b3b6-17f6139bd9d1" TargetMode="External"/><Relationship Id="rId4" Type="http://schemas.openxmlformats.org/officeDocument/2006/relationships/hyperlink" Target="https://smr.iesharia.org/wiki/doku.php/rde:ut7:caracteristicas" TargetMode="External"/><Relationship Id="rId9" Type="http://schemas.openxmlformats.org/officeDocument/2006/relationships/hyperlink" Target="https://es.mailjet.com/blog/news/servidor-smtp/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jaocingsistemas.wordpress.com/2016/02/15/1981-creacion-protocolo-smtp-dns/" TargetMode="External"/><Relationship Id="rId3" Type="http://schemas.openxmlformats.org/officeDocument/2006/relationships/hyperlink" Target="https://www.expressvpn.com/es/dns-leak-test" TargetMode="External"/><Relationship Id="rId7" Type="http://schemas.openxmlformats.org/officeDocument/2006/relationships/hyperlink" Target="http://scampos94.blogspot.com/2012/08/protocolo-http-https-ftp-www-www2-y-web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techtudo.com.br/noticias/noticia/2014/10/o-que-e-dhcp-entenda-tudo-sobre-o-protocolo.html" TargetMode="External"/><Relationship Id="rId5" Type="http://schemas.openxmlformats.org/officeDocument/2006/relationships/hyperlink" Target="https://www.redeszone.net/2016/12/11/conoce-las-herramientas-dnsdiag-uno-protocolo-dns/" TargetMode="External"/><Relationship Id="rId10" Type="http://schemas.openxmlformats.org/officeDocument/2006/relationships/hyperlink" Target="http://www.ie.tec.ac.cr/acotoc/CISCO/R&amp;S%20CCNA1/R&amp;S_CCNA1_ITN_Chapter10_Capa%20de%20aplicacion.pdf" TargetMode="External"/><Relationship Id="rId4" Type="http://schemas.openxmlformats.org/officeDocument/2006/relationships/hyperlink" Target="https://aws.amazon.com/es/route53/what-is-dns/" TargetMode="External"/><Relationship Id="rId9" Type="http://schemas.openxmlformats.org/officeDocument/2006/relationships/hyperlink" Target="https://smr.iesharia.org/wiki/doku.php/rde:ut7:caracteristica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13" name="Título 1">
            <a:extLst>
              <a:ext uri="{FF2B5EF4-FFF2-40B4-BE49-F238E27FC236}">
                <a16:creationId xmlns:a16="http://schemas.microsoft.com/office/drawing/2014/main" id="{A497FFDD-4B11-49B7-981C-8EF2BA057344}"/>
              </a:ext>
            </a:extLst>
          </p:cNvPr>
          <p:cNvSpPr txBox="1">
            <a:spLocks/>
          </p:cNvSpPr>
          <p:nvPr/>
        </p:nvSpPr>
        <p:spPr>
          <a:xfrm>
            <a:off x="1911969" y="1881398"/>
            <a:ext cx="8308427" cy="337640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2800" b="1" dirty="0"/>
              <a:t>Universidad Autónoma del Estado de México</a:t>
            </a:r>
          </a:p>
          <a:p>
            <a:pPr algn="ctr"/>
            <a:r>
              <a:rPr lang="es-ES" sz="2800" b="1" dirty="0"/>
              <a:t>Facultad de Contaduría y Administración</a:t>
            </a:r>
          </a:p>
          <a:p>
            <a:pPr algn="ctr"/>
            <a:endParaRPr lang="es-ES" sz="2800" b="1" dirty="0"/>
          </a:p>
          <a:p>
            <a:pPr algn="ctr"/>
            <a:r>
              <a:rPr lang="es-ES" sz="2800" b="1" dirty="0"/>
              <a:t>PE: </a:t>
            </a:r>
            <a:r>
              <a:rPr lang="es-ES" sz="2800" dirty="0"/>
              <a:t>Licenciatura en Informática Administrativa</a:t>
            </a:r>
          </a:p>
          <a:p>
            <a:pPr algn="ctr"/>
            <a:r>
              <a:rPr lang="es-ES" sz="2800" b="1" dirty="0"/>
              <a:t>UA: </a:t>
            </a:r>
            <a:r>
              <a:rPr lang="es-ES" sz="2800" dirty="0" smtClean="0"/>
              <a:t>Seminario de redes LAN</a:t>
            </a:r>
            <a:endParaRPr lang="es-ES" sz="2800" dirty="0"/>
          </a:p>
          <a:p>
            <a:pPr algn="ctr"/>
            <a:r>
              <a:rPr lang="es-ES" sz="2800" b="1" dirty="0"/>
              <a:t>Semestre: </a:t>
            </a:r>
            <a:r>
              <a:rPr lang="es-ES" sz="2800" dirty="0" smtClean="0"/>
              <a:t>Noveno</a:t>
            </a:r>
            <a:endParaRPr lang="es-ES" sz="2800" dirty="0"/>
          </a:p>
          <a:p>
            <a:pPr algn="ctr"/>
            <a:r>
              <a:rPr lang="es-ES" sz="2800" b="1" dirty="0"/>
              <a:t>Periodo:</a:t>
            </a:r>
            <a:r>
              <a:rPr lang="es-ES" sz="2800" dirty="0"/>
              <a:t> </a:t>
            </a:r>
            <a:r>
              <a:rPr lang="es-ES" sz="2800" dirty="0" smtClean="0"/>
              <a:t>2018-B</a:t>
            </a:r>
          </a:p>
          <a:p>
            <a:pPr algn="ctr"/>
            <a:endParaRPr lang="es-ES" sz="2800" b="1" dirty="0"/>
          </a:p>
          <a:p>
            <a:pPr algn="ctr"/>
            <a:r>
              <a:rPr lang="es-ES" sz="2800" b="1" dirty="0"/>
              <a:t>Autor: </a:t>
            </a:r>
            <a:r>
              <a:rPr lang="es-ES" sz="2800" i="1" dirty="0"/>
              <a:t>Dr. en A. Juan Carlos Montes de Oca López jcmontesdeocal@uaemex.mx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85724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E31A3905-06EA-45F3-AC78-C9E3D1899F29}"/>
              </a:ext>
            </a:extLst>
          </p:cNvPr>
          <p:cNvSpPr txBox="1">
            <a:spLocks/>
          </p:cNvSpPr>
          <p:nvPr/>
        </p:nvSpPr>
        <p:spPr>
          <a:xfrm>
            <a:off x="520851" y="1558672"/>
            <a:ext cx="11502202" cy="43588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s-MX" dirty="0" smtClean="0"/>
              <a:t>Se implementan </a:t>
            </a:r>
            <a:r>
              <a:rPr lang="es-MX" dirty="0"/>
              <a:t>tanto en los dispositivos de origen como en los de </a:t>
            </a:r>
            <a:r>
              <a:rPr lang="es-MX" dirty="0" smtClean="0"/>
              <a:t>destino. Deben </a:t>
            </a:r>
            <a:r>
              <a:rPr lang="es-MX" dirty="0"/>
              <a:t>ser </a:t>
            </a:r>
            <a:r>
              <a:rPr lang="es-MX" b="1" dirty="0"/>
              <a:t>compatibles</a:t>
            </a:r>
            <a:r>
              <a:rPr lang="es-MX" dirty="0"/>
              <a:t> para permitir la comunicación.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7" name="Imagen 6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9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Protocolos capa </a:t>
            </a:r>
            <a:r>
              <a:rPr lang="es-MX" sz="3600" b="1" dirty="0">
                <a:ln w="19050">
                  <a:solidFill>
                    <a:schemeClr val="tx1"/>
                  </a:solidFill>
                  <a:prstDash val="solid"/>
                </a:ln>
              </a:rPr>
              <a:t>Aplicación</a:t>
            </a:r>
            <a:endParaRPr lang="es-MX" sz="3600" dirty="0"/>
          </a:p>
        </p:txBody>
      </p:sp>
      <p:pic>
        <p:nvPicPr>
          <p:cNvPr id="1026" name="Picture 2" descr="Resultado de imagen para protocolos de aplicaciÃ³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738" y="2526344"/>
            <a:ext cx="7232428" cy="3281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434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7" name="Imagen 6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9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Principales protocolos capa </a:t>
            </a:r>
            <a:r>
              <a:rPr lang="es-MX" sz="3600" b="1" dirty="0">
                <a:ln w="19050">
                  <a:solidFill>
                    <a:schemeClr val="tx1"/>
                  </a:solidFill>
                  <a:prstDash val="solid"/>
                </a:ln>
              </a:rPr>
              <a:t>Aplicación</a:t>
            </a:r>
            <a:endParaRPr lang="es-MX" sz="36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255" y="1685755"/>
            <a:ext cx="11254971" cy="3709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7006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A1EEFED-7D89-45A6-965A-D1BA9B4B0AD4}"/>
              </a:ext>
            </a:extLst>
          </p:cNvPr>
          <p:cNvSpPr txBox="1">
            <a:spLocks/>
          </p:cNvSpPr>
          <p:nvPr/>
        </p:nvSpPr>
        <p:spPr>
          <a:xfrm>
            <a:off x="591456" y="1926275"/>
            <a:ext cx="5535024" cy="359085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s-MX" sz="1800" dirty="0" smtClean="0"/>
              <a:t>HTTP (Protocolo </a:t>
            </a:r>
            <a:r>
              <a:rPr lang="es-MX" sz="1800" dirty="0"/>
              <a:t>de </a:t>
            </a:r>
            <a:r>
              <a:rPr lang="es-MX" sz="1800" dirty="0" smtClean="0"/>
              <a:t>Transferencia </a:t>
            </a:r>
            <a:r>
              <a:rPr lang="es-MX" sz="1800" dirty="0"/>
              <a:t>de </a:t>
            </a:r>
            <a:r>
              <a:rPr lang="es-MX" sz="1800" dirty="0" err="1" smtClean="0"/>
              <a:t>HiperTexto</a:t>
            </a:r>
            <a:r>
              <a:rPr lang="es-MX" sz="1800" dirty="0" smtClean="0"/>
              <a:t>) </a:t>
            </a:r>
            <a:r>
              <a:rPr lang="es-MX" sz="1800" dirty="0"/>
              <a:t>y lenguaje de marcado de </a:t>
            </a:r>
            <a:r>
              <a:rPr lang="es-MX" sz="1800" dirty="0" smtClean="0"/>
              <a:t>hipertexto.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1800" dirty="0" smtClean="0"/>
              <a:t>El Protocolo más común, ya que muchos servicios actuales funcionan a través de páginas web y se </a:t>
            </a:r>
            <a:r>
              <a:rPr lang="es-MX" sz="1800" dirty="0" err="1" smtClean="0"/>
              <a:t>accesan</a:t>
            </a:r>
            <a:r>
              <a:rPr lang="es-MX" sz="1800" dirty="0" smtClean="0"/>
              <a:t> mediante una dirección</a:t>
            </a:r>
            <a:r>
              <a:rPr lang="es-MX" sz="1800" dirty="0"/>
              <a:t> </a:t>
            </a:r>
            <a:r>
              <a:rPr lang="es-MX" sz="1800" dirty="0" smtClean="0"/>
              <a:t>URL, que </a:t>
            </a:r>
            <a:r>
              <a:rPr lang="es-MX" sz="1800" dirty="0"/>
              <a:t>es una referencia a un servidor web.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1800" dirty="0"/>
              <a:t>Los nombres que la mayoría de las personas asocia con las direcciones web son URL y URI.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1800" dirty="0"/>
              <a:t>Las URL contienen el protocolo, el nombre del servidor y el nombre de archivo solicitado</a:t>
            </a:r>
            <a:r>
              <a:rPr lang="es-MX" sz="1800" dirty="0" smtClean="0"/>
              <a:t>.</a:t>
            </a:r>
            <a:endParaRPr lang="es-MX" sz="1800" dirty="0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1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Protocolos web</a:t>
            </a:r>
            <a:endParaRPr lang="es-MX" sz="3600" dirty="0"/>
          </a:p>
        </p:txBody>
      </p:sp>
      <p:pic>
        <p:nvPicPr>
          <p:cNvPr id="3074" name="Picture 2" descr="Resultado de imagen para url y u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501" y="2587081"/>
            <a:ext cx="521017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711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A1EEFED-7D89-45A6-965A-D1BA9B4B0AD4}"/>
              </a:ext>
            </a:extLst>
          </p:cNvPr>
          <p:cNvSpPr txBox="1">
            <a:spLocks/>
          </p:cNvSpPr>
          <p:nvPr/>
        </p:nvSpPr>
        <p:spPr>
          <a:xfrm>
            <a:off x="287384" y="1599704"/>
            <a:ext cx="5812971" cy="359085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El navegador envía una </a:t>
            </a:r>
            <a:r>
              <a:rPr lang="es-MX" sz="2000" b="1" dirty="0"/>
              <a:t>solicitud GET </a:t>
            </a:r>
            <a:r>
              <a:rPr lang="es-MX" sz="2000" dirty="0"/>
              <a:t>a la dirección IP del servidor y solicita el archivo index.html.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El servidor envía al cliente el archivo solicitado.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En la URL se especificó el archivo index.html, y contiene el </a:t>
            </a:r>
            <a:r>
              <a:rPr lang="es-MX" sz="2000" b="1" dirty="0"/>
              <a:t>código HTML </a:t>
            </a:r>
            <a:r>
              <a:rPr lang="es-MX" sz="2000" dirty="0"/>
              <a:t>para esta página web.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El navegador procesa el código HTML y da formato a la página para la ventana del navegador según el código del archivo.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b="1" dirty="0"/>
              <a:t>HTTP no es seguro</a:t>
            </a:r>
            <a:r>
              <a:rPr lang="es-MX" sz="2000" dirty="0"/>
              <a:t>. Los mensajes se pueden interceptar.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b="1" dirty="0"/>
              <a:t>HTTPS</a:t>
            </a:r>
            <a:r>
              <a:rPr lang="es-MX" sz="2000" dirty="0"/>
              <a:t> utiliza autenticación y </a:t>
            </a:r>
            <a:r>
              <a:rPr lang="es-MX" sz="2000" b="1" dirty="0"/>
              <a:t>cifrado</a:t>
            </a:r>
            <a:r>
              <a:rPr lang="es-MX" sz="2000" dirty="0"/>
              <a:t> para asegurar los datos.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1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HTTP vs HTTPS</a:t>
            </a:r>
            <a:endParaRPr lang="es-MX" sz="3600" dirty="0"/>
          </a:p>
        </p:txBody>
      </p:sp>
      <p:pic>
        <p:nvPicPr>
          <p:cNvPr id="4098" name="Picture 2" descr="HTTP vs HTT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681" y="1450931"/>
            <a:ext cx="5698249" cy="4572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03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A1EEFED-7D89-45A6-965A-D1BA9B4B0AD4}"/>
              </a:ext>
            </a:extLst>
          </p:cNvPr>
          <p:cNvSpPr txBox="1">
            <a:spLocks/>
          </p:cNvSpPr>
          <p:nvPr/>
        </p:nvSpPr>
        <p:spPr>
          <a:xfrm>
            <a:off x="287384" y="1599704"/>
            <a:ext cx="5812971" cy="359085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s-MX" sz="2000" dirty="0" smtClean="0"/>
              <a:t>Todos nosotros conocemos el funcionamiento del correo electrónico, se trata de un </a:t>
            </a:r>
            <a:r>
              <a:rPr lang="es-MX" sz="2000" dirty="0"/>
              <a:t>método de almacenamiento y envío que se utiliza para enviar, almacenar y recuperar mensajes electrónicos.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Los mensajes de correo electrónico se almacenan en </a:t>
            </a:r>
            <a:r>
              <a:rPr lang="es-MX" sz="2000" b="1" dirty="0"/>
              <a:t>servidores de </a:t>
            </a:r>
            <a:r>
              <a:rPr lang="es-MX" sz="2000" b="1" dirty="0" smtClean="0"/>
              <a:t>correo</a:t>
            </a:r>
            <a:r>
              <a:rPr lang="es-MX" sz="2000" dirty="0" smtClean="0"/>
              <a:t>, mientras que los </a:t>
            </a:r>
            <a:r>
              <a:rPr lang="es-MX" sz="2000" b="1" dirty="0" smtClean="0"/>
              <a:t>clientes</a:t>
            </a:r>
            <a:r>
              <a:rPr lang="es-MX" sz="2000" dirty="0" smtClean="0"/>
              <a:t> </a:t>
            </a:r>
            <a:r>
              <a:rPr lang="es-MX" sz="2000" dirty="0"/>
              <a:t>de correo electrónico se comunican con servidores de correo para enviar y recibir </a:t>
            </a:r>
            <a:r>
              <a:rPr lang="es-MX" sz="2000" dirty="0" smtClean="0"/>
              <a:t>mensajes.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 smtClean="0"/>
              <a:t>Los </a:t>
            </a:r>
            <a:r>
              <a:rPr lang="es-MX" sz="2000" dirty="0"/>
              <a:t>servidores de correo se comunican con otros servidores de correo para transportar mensajes de un dominio a </a:t>
            </a:r>
            <a:r>
              <a:rPr lang="es-MX" sz="2000" dirty="0" smtClean="0"/>
              <a:t>otro; por ejemplo de Gmail a Hotmail.</a:t>
            </a:r>
            <a:endParaRPr lang="es-MX" sz="2000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El correo electrónico depende de tres protocolos separados para funcionar: </a:t>
            </a:r>
            <a:r>
              <a:rPr lang="es-MX" sz="2000" b="1" dirty="0"/>
              <a:t>SMTP, POP e IMAP</a:t>
            </a:r>
            <a:r>
              <a:rPr lang="es-MX" sz="2000" dirty="0"/>
              <a:t>.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1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Protocolos de correo electrónico</a:t>
            </a:r>
            <a:endParaRPr lang="es-MX" sz="3600" dirty="0"/>
          </a:p>
        </p:txBody>
      </p:sp>
      <p:pic>
        <p:nvPicPr>
          <p:cNvPr id="6146" name="Picture 2" descr="Resultado de imagen para correo electronic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57"/>
          <a:stretch/>
        </p:blipFill>
        <p:spPr bwMode="auto">
          <a:xfrm>
            <a:off x="6371152" y="1787944"/>
            <a:ext cx="5820848" cy="386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754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A1EEFED-7D89-45A6-965A-D1BA9B4B0AD4}"/>
              </a:ext>
            </a:extLst>
          </p:cNvPr>
          <p:cNvSpPr txBox="1">
            <a:spLocks/>
          </p:cNvSpPr>
          <p:nvPr/>
        </p:nvSpPr>
        <p:spPr>
          <a:xfrm>
            <a:off x="287384" y="1599704"/>
            <a:ext cx="5812971" cy="359085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Protocolo </a:t>
            </a:r>
            <a:r>
              <a:rPr lang="es-MX" sz="2000" dirty="0" smtClean="0"/>
              <a:t>Simple </a:t>
            </a:r>
            <a:r>
              <a:rPr lang="es-MX" sz="2000" dirty="0"/>
              <a:t>de </a:t>
            </a:r>
            <a:r>
              <a:rPr lang="es-MX" sz="2000" dirty="0" smtClean="0"/>
              <a:t>Transferencia </a:t>
            </a:r>
            <a:r>
              <a:rPr lang="es-MX" sz="2000" dirty="0"/>
              <a:t>de </a:t>
            </a:r>
            <a:r>
              <a:rPr lang="es-MX" sz="2000" dirty="0" smtClean="0"/>
              <a:t>Correo.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 smtClean="0"/>
              <a:t>Como </a:t>
            </a:r>
            <a:r>
              <a:rPr lang="es-MX" sz="2000" dirty="0"/>
              <a:t>cualquier comunicación dirigida, el protocolo incluye en su </a:t>
            </a:r>
            <a:r>
              <a:rPr lang="es-MX" sz="2000" b="1" dirty="0"/>
              <a:t>encabezado</a:t>
            </a:r>
            <a:r>
              <a:rPr lang="es-MX" sz="2000" dirty="0"/>
              <a:t> una dirección de correo electrónico de destinatario (destino) y de remitente (origen) con el formato correcto.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 smtClean="0"/>
              <a:t>Un </a:t>
            </a:r>
            <a:r>
              <a:rPr lang="es-MX" sz="2000" dirty="0"/>
              <a:t>cliente SMTP </a:t>
            </a:r>
            <a:r>
              <a:rPr lang="es-MX" sz="2000" b="1" dirty="0"/>
              <a:t>envía un correo electrónico </a:t>
            </a:r>
            <a:r>
              <a:rPr lang="es-MX" sz="2000" dirty="0"/>
              <a:t>al conectarse a un servidor SMTP en el </a:t>
            </a:r>
            <a:r>
              <a:rPr lang="es-MX" sz="2000" b="1" dirty="0"/>
              <a:t>puerto </a:t>
            </a:r>
            <a:r>
              <a:rPr lang="es-MX" sz="2000" b="1" dirty="0" smtClean="0"/>
              <a:t>25 de TCP</a:t>
            </a:r>
            <a:r>
              <a:rPr lang="es-MX" sz="2000" dirty="0" smtClean="0"/>
              <a:t>, mismo que corresponde a la capa de transporte.</a:t>
            </a:r>
            <a:endParaRPr lang="es-MX" sz="2000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El servidor recibe el mensaje y lo almacena en un buzón local o lo transmite a otro servidor de correo.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Los usuarios utilizan </a:t>
            </a:r>
            <a:r>
              <a:rPr lang="es-MX" sz="2000" b="1" dirty="0"/>
              <a:t>clientes de correo electrónico </a:t>
            </a:r>
            <a:r>
              <a:rPr lang="es-MX" sz="2000" dirty="0"/>
              <a:t>para recuperar mensajes almacenados en el servidor.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1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SMTP</a:t>
            </a:r>
            <a:endParaRPr lang="es-MX" sz="3600" dirty="0"/>
          </a:p>
        </p:txBody>
      </p:sp>
      <p:pic>
        <p:nvPicPr>
          <p:cNvPr id="7170" name="Picture 2" descr="Resultado de imagen para smt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746" y="1904549"/>
            <a:ext cx="5239385" cy="3202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333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A1EEFED-7D89-45A6-965A-D1BA9B4B0AD4}"/>
              </a:ext>
            </a:extLst>
          </p:cNvPr>
          <p:cNvSpPr txBox="1">
            <a:spLocks/>
          </p:cNvSpPr>
          <p:nvPr/>
        </p:nvSpPr>
        <p:spPr>
          <a:xfrm>
            <a:off x="287384" y="1599704"/>
            <a:ext cx="5812971" cy="359085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s-MX" sz="2000" dirty="0"/>
              <a:t>Protocolo de Oficina </a:t>
            </a:r>
            <a:r>
              <a:rPr lang="es-MX" sz="2000" dirty="0" smtClean="0"/>
              <a:t>Postal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 smtClean="0"/>
              <a:t>Los </a:t>
            </a:r>
            <a:r>
              <a:rPr lang="es-MX" sz="2000" dirty="0"/>
              <a:t>mensajes se </a:t>
            </a:r>
            <a:r>
              <a:rPr lang="es-MX" sz="2000" b="1" dirty="0"/>
              <a:t>descargan</a:t>
            </a:r>
            <a:r>
              <a:rPr lang="es-MX" sz="2000" dirty="0"/>
              <a:t> del servidor al cliente.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Los clientes de correo electrónico dirigen las solicitudes POP a servidores de correo en el </a:t>
            </a:r>
            <a:r>
              <a:rPr lang="es-MX" sz="2000" b="1" dirty="0"/>
              <a:t>puerto TCP 110.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POP </a:t>
            </a:r>
            <a:r>
              <a:rPr lang="es-MX" sz="2000" dirty="0" smtClean="0"/>
              <a:t>descarga los </a:t>
            </a:r>
            <a:r>
              <a:rPr lang="es-MX" sz="2000" dirty="0"/>
              <a:t>mensajes de correo electrónico </a:t>
            </a:r>
            <a:r>
              <a:rPr lang="es-MX" sz="2000" dirty="0" smtClean="0"/>
              <a:t>en </a:t>
            </a:r>
            <a:r>
              <a:rPr lang="es-MX" sz="2000" dirty="0"/>
              <a:t>el dispositivo del cliente (</a:t>
            </a:r>
            <a:r>
              <a:rPr lang="es-MX" sz="2000" dirty="0" smtClean="0"/>
              <a:t>computadora, Tablet o teléfono</a:t>
            </a:r>
            <a:r>
              <a:rPr lang="es-MX" sz="2000" dirty="0"/>
              <a:t>) y </a:t>
            </a:r>
            <a:r>
              <a:rPr lang="es-MX" sz="2000" dirty="0" smtClean="0"/>
              <a:t>se pueden o no eliminar 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/>
              <a:t>del servidor.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Un mensaje descargado reside en </a:t>
            </a:r>
            <a:r>
              <a:rPr lang="es-MX" sz="2000" dirty="0" smtClean="0"/>
              <a:t>el o los dispositivos </a:t>
            </a:r>
            <a:r>
              <a:rPr lang="es-MX" sz="2000" dirty="0"/>
              <a:t>que </a:t>
            </a:r>
            <a:r>
              <a:rPr lang="es-MX" sz="2000" dirty="0" smtClean="0"/>
              <a:t>lo descargaron logrando que pueda ser </a:t>
            </a:r>
            <a:r>
              <a:rPr lang="es-MX" sz="2000" b="1" dirty="0" smtClean="0"/>
              <a:t>consultado offline</a:t>
            </a:r>
            <a:r>
              <a:rPr lang="es-MX" sz="2000" dirty="0" smtClean="0"/>
              <a:t>.</a:t>
            </a:r>
            <a:endParaRPr lang="es-MX" sz="2000" dirty="0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1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POP</a:t>
            </a:r>
            <a:endParaRPr lang="es-MX" sz="3600" dirty="0"/>
          </a:p>
        </p:txBody>
      </p:sp>
      <p:pic>
        <p:nvPicPr>
          <p:cNvPr id="8194" name="Picture 2" descr="Multiple computers downloading POP3 e-mail messag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140" y="2166767"/>
            <a:ext cx="5391175" cy="2901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938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A1EEFED-7D89-45A6-965A-D1BA9B4B0AD4}"/>
              </a:ext>
            </a:extLst>
          </p:cNvPr>
          <p:cNvSpPr txBox="1">
            <a:spLocks/>
          </p:cNvSpPr>
          <p:nvPr/>
        </p:nvSpPr>
        <p:spPr>
          <a:xfrm>
            <a:off x="287384" y="1599704"/>
            <a:ext cx="5812971" cy="359085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s-MX" sz="2000" dirty="0"/>
              <a:t>Protocolo de Acceso a los Mensajes de </a:t>
            </a:r>
            <a:r>
              <a:rPr lang="es-MX" sz="2000" dirty="0" smtClean="0"/>
              <a:t>Internet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b="1" dirty="0" smtClean="0"/>
              <a:t>Recupera mensajes</a:t>
            </a:r>
            <a:r>
              <a:rPr lang="es-MX" sz="2000" dirty="0" smtClean="0"/>
              <a:t> de correo electrónico, pero en lugar de descargarlos, los muestra </a:t>
            </a:r>
            <a:r>
              <a:rPr lang="es-MX" sz="2000" b="1" dirty="0" smtClean="0"/>
              <a:t>online</a:t>
            </a:r>
            <a:r>
              <a:rPr lang="es-MX" sz="2000" dirty="0" smtClean="0"/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 smtClean="0"/>
              <a:t>Los </a:t>
            </a:r>
            <a:r>
              <a:rPr lang="es-MX" sz="2000" dirty="0"/>
              <a:t>mensajes originales </a:t>
            </a:r>
            <a:r>
              <a:rPr lang="es-MX" sz="2000" b="1" dirty="0"/>
              <a:t>residen en el servidor </a:t>
            </a:r>
            <a:r>
              <a:rPr lang="es-MX" sz="2000" dirty="0"/>
              <a:t>hasta que el usuario los elimine </a:t>
            </a:r>
            <a:r>
              <a:rPr lang="es-MX" sz="2000" dirty="0" smtClean="0"/>
              <a:t>manualmente, los </a:t>
            </a:r>
            <a:r>
              <a:rPr lang="es-MX" sz="2000" b="1" dirty="0"/>
              <a:t>usuarios</a:t>
            </a:r>
            <a:r>
              <a:rPr lang="es-MX" sz="2000" dirty="0"/>
              <a:t> ven </a:t>
            </a:r>
            <a:r>
              <a:rPr lang="es-MX" sz="2000" b="1" dirty="0"/>
              <a:t>copias</a:t>
            </a:r>
            <a:r>
              <a:rPr lang="es-MX" sz="2000" dirty="0"/>
              <a:t> de los mensajes en su software de cliente de correo electrónico.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 smtClean="0"/>
              <a:t>Cuando </a:t>
            </a:r>
            <a:r>
              <a:rPr lang="es-MX" sz="2000" dirty="0"/>
              <a:t>un usuario decide eliminar un mensaje, el servidor </a:t>
            </a:r>
            <a:r>
              <a:rPr lang="es-MX" sz="2000" b="1" dirty="0"/>
              <a:t>sincroniza</a:t>
            </a:r>
            <a:r>
              <a:rPr lang="es-MX" sz="2000" dirty="0"/>
              <a:t> esa acción y elimina el mensaje del servidor.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1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IMAP</a:t>
            </a:r>
            <a:endParaRPr lang="es-MX" sz="3600" dirty="0"/>
          </a:p>
        </p:txBody>
      </p:sp>
      <p:pic>
        <p:nvPicPr>
          <p:cNvPr id="9218" name="Picture 2" descr="Resultado de imagen para im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979" y="1758880"/>
            <a:ext cx="5267450" cy="3094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405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A1EEFED-7D89-45A6-965A-D1BA9B4B0AD4}"/>
              </a:ext>
            </a:extLst>
          </p:cNvPr>
          <p:cNvSpPr txBox="1">
            <a:spLocks/>
          </p:cNvSpPr>
          <p:nvPr/>
        </p:nvSpPr>
        <p:spPr>
          <a:xfrm>
            <a:off x="287384" y="1599704"/>
            <a:ext cx="5812971" cy="359085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s-MX" sz="2000" dirty="0" smtClean="0"/>
              <a:t>Servicio de Nombres de Dominio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 smtClean="0"/>
              <a:t>Para lograr la comunicación entre 2 dispositivos, estos únicamente entienden direcciones IP convertidas a lenguaje binario. ¿Imaginas que tuvieras que aprenderte las direcciones IP que corresponden a todas las páginas que visitas a diario?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ES" sz="2000" dirty="0"/>
              <a:t>Los </a:t>
            </a:r>
            <a:r>
              <a:rPr lang="es-ES" sz="2000" b="1" dirty="0"/>
              <a:t>nombres de dominio </a:t>
            </a:r>
            <a:r>
              <a:rPr lang="es-ES" sz="2000" dirty="0"/>
              <a:t>hacen que las direcciones de los servidores sean más fáciles de </a:t>
            </a:r>
            <a:r>
              <a:rPr lang="es-ES" sz="2000" dirty="0" smtClean="0"/>
              <a:t>usar y recordar.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ES" sz="2000" dirty="0" smtClean="0"/>
              <a:t>facebook.com; google.com; twitter.com; youtube.com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Las computadoras y dispositivos finales aún necesitan la dirección numérica real para poder comunicarse. Sin embargo, las direcciones IP no son fáciles de memorizar.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s-ES" sz="2000" dirty="0"/>
          </a:p>
          <a:p>
            <a:pPr marL="0" indent="0" algn="just">
              <a:lnSpc>
                <a:spcPct val="100000"/>
              </a:lnSpc>
              <a:buNone/>
            </a:pPr>
            <a:endParaRPr lang="es-MX" sz="2000" dirty="0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1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DNS</a:t>
            </a:r>
            <a:endParaRPr lang="es-MX" sz="3600" dirty="0"/>
          </a:p>
        </p:txBody>
      </p:sp>
      <p:pic>
        <p:nvPicPr>
          <p:cNvPr id="10242" name="Picture 2" descr="Resultado de imagen para d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644" y="2231494"/>
            <a:ext cx="5385487" cy="251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342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A1EEFED-7D89-45A6-965A-D1BA9B4B0AD4}"/>
              </a:ext>
            </a:extLst>
          </p:cNvPr>
          <p:cNvSpPr txBox="1">
            <a:spLocks/>
          </p:cNvSpPr>
          <p:nvPr/>
        </p:nvSpPr>
        <p:spPr>
          <a:xfrm>
            <a:off x="257066" y="1521321"/>
            <a:ext cx="5986980" cy="459209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s-MX" sz="2000" dirty="0" smtClean="0"/>
              <a:t>El protocolo DNS permite la </a:t>
            </a:r>
            <a:r>
              <a:rPr lang="es-MX" sz="2000" b="1" dirty="0" smtClean="0"/>
              <a:t>traducción</a:t>
            </a:r>
            <a:r>
              <a:rPr lang="es-MX" sz="2000" dirty="0" smtClean="0"/>
              <a:t> </a:t>
            </a:r>
            <a:r>
              <a:rPr lang="es-MX" sz="2000" b="1" dirty="0" smtClean="0"/>
              <a:t>dinámica</a:t>
            </a:r>
            <a:r>
              <a:rPr lang="es-MX" sz="2000" dirty="0" smtClean="0"/>
              <a:t> de un nombre de dominio a la dirección IP asociada.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Los servidores DNS </a:t>
            </a:r>
            <a:r>
              <a:rPr lang="es-MX" sz="2000" b="1" dirty="0"/>
              <a:t>buscan</a:t>
            </a:r>
            <a:r>
              <a:rPr lang="es-MX" sz="2000" dirty="0"/>
              <a:t> sus propios registros primero, y retransmiten la solicitud del cliente a </a:t>
            </a:r>
            <a:br>
              <a:rPr lang="es-MX" sz="2000" dirty="0"/>
            </a:br>
            <a:r>
              <a:rPr lang="es-MX" sz="2000" dirty="0"/>
              <a:t>otros servidores si no pueden </a:t>
            </a:r>
            <a:r>
              <a:rPr lang="es-MX" sz="2000" dirty="0" smtClean="0"/>
              <a:t>resolverla. A </a:t>
            </a:r>
            <a:r>
              <a:rPr lang="es-MX" sz="2000" dirty="0"/>
              <a:t>continuación, la respuesta se reenvía al cliente.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 smtClean="0"/>
              <a:t>Puedes utilizar el comando siguiente para descubrir las resoluciones DNS recientes de tu dispositivo: </a:t>
            </a:r>
            <a:r>
              <a:rPr lang="es-MX" sz="2000" b="1" dirty="0" err="1" smtClean="0"/>
              <a:t>ipconfig</a:t>
            </a:r>
            <a:r>
              <a:rPr lang="es-MX" sz="2000" b="1" dirty="0" smtClean="0"/>
              <a:t>/</a:t>
            </a:r>
            <a:r>
              <a:rPr lang="es-MX" sz="2000" b="1" dirty="0" err="1" smtClean="0"/>
              <a:t>displaydns</a:t>
            </a:r>
            <a:r>
              <a:rPr lang="es-MX" sz="2000" b="1" dirty="0" smtClean="0"/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 smtClean="0"/>
              <a:t>El comando </a:t>
            </a:r>
            <a:r>
              <a:rPr lang="es-MX" sz="2000" b="1" dirty="0" err="1"/>
              <a:t>nslookup</a:t>
            </a:r>
            <a:r>
              <a:rPr lang="es-MX" sz="2000" dirty="0"/>
              <a:t> </a:t>
            </a:r>
            <a:r>
              <a:rPr lang="es-MX" sz="2000" dirty="0" smtClean="0"/>
              <a:t>sirve para </a:t>
            </a:r>
            <a:r>
              <a:rPr lang="es-MX" sz="2000" dirty="0"/>
              <a:t>realizar consultas </a:t>
            </a:r>
            <a:r>
              <a:rPr lang="es-MX" sz="2000" dirty="0" smtClean="0"/>
              <a:t>DNS, resulta útil </a:t>
            </a:r>
            <a:r>
              <a:rPr lang="es-MX" sz="2000" dirty="0"/>
              <a:t>para solucionar problemas de </a:t>
            </a:r>
            <a:r>
              <a:rPr lang="es-MX" sz="2000" dirty="0" smtClean="0"/>
              <a:t>DNS.</a:t>
            </a:r>
            <a:endParaRPr lang="es-MX" sz="2000" dirty="0"/>
          </a:p>
          <a:p>
            <a:pPr marL="0" indent="0" algn="just">
              <a:lnSpc>
                <a:spcPct val="100000"/>
              </a:lnSpc>
              <a:buNone/>
            </a:pPr>
            <a:endParaRPr lang="es-MX" sz="2000" dirty="0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1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DNS</a:t>
            </a:r>
            <a:endParaRPr lang="es-MX" sz="3600" dirty="0"/>
          </a:p>
        </p:txBody>
      </p:sp>
      <p:pic>
        <p:nvPicPr>
          <p:cNvPr id="12290" name="Picture 2" descr="Resultado de imagen para d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503" y="1369939"/>
            <a:ext cx="5543550" cy="423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647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A43203B4-2663-44AB-A0E5-0BE2B78BCE26}"/>
              </a:ext>
            </a:extLst>
          </p:cNvPr>
          <p:cNvSpPr txBox="1"/>
          <p:nvPr/>
        </p:nvSpPr>
        <p:spPr>
          <a:xfrm>
            <a:off x="344720" y="1042835"/>
            <a:ext cx="826588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3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Guión explicativo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F485B89-DD9F-495B-8921-A00D0F6AA4D0}"/>
              </a:ext>
            </a:extLst>
          </p:cNvPr>
          <p:cNvCxnSpPr/>
          <p:nvPr/>
        </p:nvCxnSpPr>
        <p:spPr>
          <a:xfrm>
            <a:off x="0" y="1489111"/>
            <a:ext cx="12192000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>
            <a:extLst>
              <a:ext uri="{FF2B5EF4-FFF2-40B4-BE49-F238E27FC236}">
                <a16:creationId xmlns:a16="http://schemas.microsoft.com/office/drawing/2014/main" id="{BFAB2184-C66D-47DC-A710-ADAEAF75FBBD}"/>
              </a:ext>
            </a:extLst>
          </p:cNvPr>
          <p:cNvSpPr/>
          <p:nvPr/>
        </p:nvSpPr>
        <p:spPr>
          <a:xfrm>
            <a:off x="319828" y="1706820"/>
            <a:ext cx="1119085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El presente material tiene como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objetivo analizar las funciones, características, protocolos, dispositivos y estándares de las capas superiores del modelo OSI: 5-sesión, 6-presentación y 7-aplicación; mismas que corresponden a la capa 4 del modelo TCP/IP: Aplicación.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 material explica la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forma en que las funciones de la capa de aplicación, de la capa de sesión y de la capa de presentación operan conjuntamente para proporcionar servicios de red a las aplicaciones de usuario final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Describe la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forma en que los protocolos de capa de aplicación comunes interactúan con las aplicaciones de usuario final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 revisan detalladamente los principales protocolos que dan soporte a los servicios y software utilizados por los usuarios: web, correo electrónico, asignación dinámica de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direcciones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IP y transferencia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archivos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14" name="Imagen 13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49081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A1EEFED-7D89-45A6-965A-D1BA9B4B0AD4}"/>
              </a:ext>
            </a:extLst>
          </p:cNvPr>
          <p:cNvSpPr txBox="1">
            <a:spLocks/>
          </p:cNvSpPr>
          <p:nvPr/>
        </p:nvSpPr>
        <p:spPr>
          <a:xfrm>
            <a:off x="257066" y="1521321"/>
            <a:ext cx="5986980" cy="459209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s-MX" sz="2000" dirty="0" smtClean="0"/>
              <a:t>El </a:t>
            </a:r>
            <a:r>
              <a:rPr lang="es-MX" sz="2000" dirty="0"/>
              <a:t>protocolo DNS utiliza un sistema jerárquico.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La estructura de denominación se divide en zonas pequeñas y manejables.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Cada servidor DNS solo es </a:t>
            </a:r>
            <a:r>
              <a:rPr lang="es-MX" sz="2000" b="1" dirty="0"/>
              <a:t>responsable de administrar </a:t>
            </a:r>
            <a:r>
              <a:rPr lang="es-MX" sz="2000" dirty="0"/>
              <a:t>las asignaciones de nombre a IP correspondientes a una pequeña porción de toda la estructura DNS.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Las solicitudes para zonas no almacenadas en un servidor DNS específico se reenvían a otros servidores para la traducción.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Los dominios de nivel superior representan el tipo de dominio o el país de origen.</a:t>
            </a:r>
            <a:br>
              <a:rPr lang="es-MX" sz="2000" dirty="0"/>
            </a:br>
            <a:r>
              <a:rPr lang="es-MX" sz="2000" dirty="0"/>
              <a:t>Algunos ejemplos de dominios de nivel superior son .</a:t>
            </a:r>
            <a:r>
              <a:rPr lang="es-MX" sz="2000" dirty="0" err="1"/>
              <a:t>com</a:t>
            </a:r>
            <a:r>
              <a:rPr lang="es-MX" sz="2000" dirty="0"/>
              <a:t>, .</a:t>
            </a:r>
            <a:r>
              <a:rPr lang="es-MX" sz="2000" dirty="0" err="1"/>
              <a:t>org</a:t>
            </a:r>
            <a:r>
              <a:rPr lang="es-MX" sz="2000" dirty="0"/>
              <a:t>, .</a:t>
            </a:r>
            <a:r>
              <a:rPr lang="es-MX" sz="2000" dirty="0" err="1"/>
              <a:t>au</a:t>
            </a:r>
            <a:r>
              <a:rPr lang="es-MX" sz="2000" dirty="0"/>
              <a:t> y .</a:t>
            </a:r>
            <a:r>
              <a:rPr lang="es-MX" sz="2000" dirty="0" err="1"/>
              <a:t>co</a:t>
            </a:r>
            <a:r>
              <a:rPr lang="es-MX" sz="2000" dirty="0"/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s-MX" sz="2000" dirty="0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1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Jerarquía DNS</a:t>
            </a:r>
            <a:endParaRPr lang="es-MX" sz="36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52234" y="2024741"/>
            <a:ext cx="4571846" cy="3236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702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A1EEFED-7D89-45A6-965A-D1BA9B4B0AD4}"/>
              </a:ext>
            </a:extLst>
          </p:cNvPr>
          <p:cNvSpPr txBox="1">
            <a:spLocks/>
          </p:cNvSpPr>
          <p:nvPr/>
        </p:nvSpPr>
        <p:spPr>
          <a:xfrm>
            <a:off x="257066" y="1521321"/>
            <a:ext cx="5986980" cy="459209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s-MX" sz="2000" dirty="0"/>
              <a:t>Protocolo de </a:t>
            </a:r>
            <a:r>
              <a:rPr lang="es-MX" sz="2000" dirty="0" smtClean="0"/>
              <a:t>Configuración Dinámica </a:t>
            </a:r>
            <a:r>
              <a:rPr lang="es-MX" sz="2000" dirty="0"/>
              <a:t>de </a:t>
            </a:r>
            <a:r>
              <a:rPr lang="es-MX" sz="2000" dirty="0" smtClean="0"/>
              <a:t>Host</a:t>
            </a:r>
            <a:endParaRPr lang="es-MX" sz="2000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 smtClean="0"/>
              <a:t>Los dispositivos finales necesitan </a:t>
            </a:r>
            <a:r>
              <a:rPr lang="es-MX" sz="2000" dirty="0"/>
              <a:t>información sobre </a:t>
            </a:r>
            <a:r>
              <a:rPr lang="es-MX" sz="2000" dirty="0" smtClean="0"/>
              <a:t>el direccionamiento de la red, y requieren tener una </a:t>
            </a:r>
            <a:r>
              <a:rPr lang="es-MX" sz="2000" b="1" dirty="0" smtClean="0"/>
              <a:t>configuración IP única </a:t>
            </a:r>
            <a:r>
              <a:rPr lang="es-MX" sz="2000" dirty="0" smtClean="0"/>
              <a:t>para </a:t>
            </a:r>
            <a:r>
              <a:rPr lang="es-MX" sz="2000" dirty="0"/>
              <a:t>comunicarse en una red</a:t>
            </a:r>
            <a:r>
              <a:rPr lang="es-MX" sz="2000" dirty="0" smtClean="0"/>
              <a:t>. Esto incluye la dirección del host, la máscara de subred, la puerta de enlace predeterminada y </a:t>
            </a:r>
            <a:r>
              <a:rPr lang="es-MX" sz="2000" dirty="0"/>
              <a:t>el servidor DNS.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DHCP </a:t>
            </a:r>
            <a:r>
              <a:rPr lang="es-MX" sz="2000" dirty="0" smtClean="0"/>
              <a:t>distribuye de manera </a:t>
            </a:r>
            <a:r>
              <a:rPr lang="es-MX" sz="2000" b="1" dirty="0" smtClean="0"/>
              <a:t>automatizada</a:t>
            </a:r>
            <a:r>
              <a:rPr lang="es-MX" sz="2000" dirty="0" smtClean="0"/>
              <a:t>, </a:t>
            </a:r>
            <a:r>
              <a:rPr lang="es-MX" sz="2000" b="1" dirty="0" smtClean="0"/>
              <a:t>controlada</a:t>
            </a:r>
            <a:r>
              <a:rPr lang="es-MX" sz="2000" dirty="0" smtClean="0"/>
              <a:t> y </a:t>
            </a:r>
            <a:r>
              <a:rPr lang="es-MX" sz="2000" b="1" dirty="0" smtClean="0"/>
              <a:t>escalable</a:t>
            </a:r>
            <a:r>
              <a:rPr lang="es-MX" sz="2000" dirty="0" smtClean="0"/>
              <a:t> la </a:t>
            </a:r>
            <a:r>
              <a:rPr lang="es-MX" sz="2000" dirty="0"/>
              <a:t>información de las </a:t>
            </a:r>
            <a:r>
              <a:rPr lang="es-MX" sz="2000" dirty="0" smtClean="0"/>
              <a:t>IP a los clientes que no tienen configurada una.</a:t>
            </a:r>
            <a:endParaRPr lang="es-MX" sz="2000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Las direcciones distribuidas mediante DHCP se </a:t>
            </a:r>
            <a:r>
              <a:rPr lang="es-MX" sz="2000" b="1" dirty="0"/>
              <a:t>conceden</a:t>
            </a:r>
            <a:r>
              <a:rPr lang="es-MX" sz="2000" dirty="0"/>
              <a:t> durante un </a:t>
            </a:r>
            <a:r>
              <a:rPr lang="es-MX" sz="2000" b="1" dirty="0"/>
              <a:t>tiempo </a:t>
            </a:r>
            <a:r>
              <a:rPr lang="es-MX" sz="2000" b="1" dirty="0" smtClean="0"/>
              <a:t>establecido</a:t>
            </a:r>
            <a:r>
              <a:rPr lang="es-MX" sz="2000" dirty="0" smtClean="0"/>
              <a:t>. Las </a:t>
            </a:r>
            <a:r>
              <a:rPr lang="es-MX" sz="2000" dirty="0"/>
              <a:t>direcciones se devuelven al </a:t>
            </a:r>
            <a:r>
              <a:rPr lang="es-MX" sz="2000" b="1" dirty="0" smtClean="0"/>
              <a:t>pool o conjunto</a:t>
            </a:r>
            <a:r>
              <a:rPr lang="es-MX" sz="2000" dirty="0" smtClean="0"/>
              <a:t> </a:t>
            </a:r>
            <a:r>
              <a:rPr lang="es-MX" sz="2000" dirty="0"/>
              <a:t>para su reutilización cuando ya no se encuentran en uso.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DHCP admite IPv4, y DHCPv6 admite IPv6.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s-MX" sz="2000" dirty="0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1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DHCP</a:t>
            </a:r>
            <a:endParaRPr lang="es-MX" sz="3600" dirty="0"/>
          </a:p>
        </p:txBody>
      </p:sp>
      <p:pic>
        <p:nvPicPr>
          <p:cNvPr id="13314" name="Picture 2" descr="Resultado de imagen para dhc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616" y="1853509"/>
            <a:ext cx="5310515" cy="334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140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A1EEFED-7D89-45A6-965A-D1BA9B4B0AD4}"/>
              </a:ext>
            </a:extLst>
          </p:cNvPr>
          <p:cNvSpPr txBox="1">
            <a:spLocks/>
          </p:cNvSpPr>
          <p:nvPr/>
        </p:nvSpPr>
        <p:spPr>
          <a:xfrm>
            <a:off x="257066" y="1521321"/>
            <a:ext cx="5986980" cy="459209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s-MX" sz="2000" dirty="0"/>
              <a:t>Protocolo de </a:t>
            </a:r>
            <a:r>
              <a:rPr lang="es-MX" sz="2000" dirty="0" smtClean="0"/>
              <a:t>Transferencia de Archivos</a:t>
            </a:r>
            <a:endParaRPr lang="es-MX" sz="2000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 smtClean="0"/>
              <a:t>Se </a:t>
            </a:r>
            <a:r>
              <a:rPr lang="es-MX" sz="2000" dirty="0"/>
              <a:t>utiliza para </a:t>
            </a:r>
            <a:r>
              <a:rPr lang="es-MX" sz="2000" b="1" dirty="0"/>
              <a:t>insertar y extraer </a:t>
            </a:r>
            <a:r>
              <a:rPr lang="es-MX" sz="2000" dirty="0"/>
              <a:t>datos en un servidor FTP</a:t>
            </a:r>
            <a:r>
              <a:rPr lang="es-MX" sz="2000" dirty="0" smtClean="0"/>
              <a:t>. Por ejemplo para administrar los archivos de un servicio web.</a:t>
            </a:r>
            <a:endParaRPr lang="es-MX" sz="2000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FTP requiere dos conexiones entre el cliente y el </a:t>
            </a:r>
            <a:r>
              <a:rPr lang="es-MX" sz="2000" dirty="0" smtClean="0"/>
              <a:t>servidor como se muestra en la imagen.</a:t>
            </a:r>
            <a:endParaRPr lang="es-MX" sz="2000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El cliente inicia y establece la primera conexión al servidor para controlar el tráfico en el </a:t>
            </a:r>
            <a:r>
              <a:rPr lang="es-MX" sz="2000" b="1" dirty="0"/>
              <a:t>puerto TCP 21.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000" dirty="0"/>
              <a:t>Entonces, el cliente establece la segunda conexión al servidor para la transferencia</a:t>
            </a:r>
            <a:br>
              <a:rPr lang="es-MX" sz="2000" dirty="0"/>
            </a:br>
            <a:r>
              <a:rPr lang="es-MX" sz="2000" dirty="0"/>
              <a:t>de </a:t>
            </a:r>
            <a:r>
              <a:rPr lang="es-MX" sz="2000" dirty="0" smtClean="0"/>
              <a:t>archivos en </a:t>
            </a:r>
            <a:r>
              <a:rPr lang="es-MX" sz="2000" dirty="0"/>
              <a:t>el puerto </a:t>
            </a:r>
            <a:r>
              <a:rPr lang="es-MX" sz="2000" b="1" dirty="0"/>
              <a:t>TCP 20</a:t>
            </a:r>
            <a:r>
              <a:rPr lang="es-MX" sz="2000" dirty="0"/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s-MX" sz="2000" dirty="0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1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FTP</a:t>
            </a:r>
            <a:endParaRPr lang="es-MX" sz="36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53513" y="1681668"/>
            <a:ext cx="5114138" cy="367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875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2AA0FE72-DD2E-43AB-B052-70F1DF575827}"/>
              </a:ext>
            </a:extLst>
          </p:cNvPr>
          <p:cNvSpPr txBox="1">
            <a:spLocks/>
          </p:cNvSpPr>
          <p:nvPr/>
        </p:nvSpPr>
        <p:spPr>
          <a:xfrm>
            <a:off x="5935326" y="1876093"/>
            <a:ext cx="5978000" cy="3780124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es-MX" dirty="0"/>
              <a:t>E</a:t>
            </a:r>
            <a:r>
              <a:rPr lang="es-MX" dirty="0" smtClean="0"/>
              <a:t>xisten </a:t>
            </a:r>
            <a:r>
              <a:rPr lang="es-MX" dirty="0"/>
              <a:t>dos modelos </a:t>
            </a:r>
            <a:r>
              <a:rPr lang="es-MX" dirty="0" smtClean="0"/>
              <a:t>o arquitecturas de </a:t>
            </a:r>
            <a:r>
              <a:rPr lang="es-MX" dirty="0"/>
              <a:t>intercambio de información en una red, es decir la forma en que interactúan los protocolos de la Capa Aplicación con los programas o servicios de red, estos son:</a:t>
            </a:r>
          </a:p>
          <a:p>
            <a:pPr lvl="1" algn="just">
              <a:lnSpc>
                <a:spcPct val="150000"/>
              </a:lnSpc>
            </a:pPr>
            <a:r>
              <a:rPr lang="es-MX" sz="2800" dirty="0" smtClean="0"/>
              <a:t>Cliente-Servidor</a:t>
            </a:r>
            <a:r>
              <a:rPr lang="es-MX" sz="2800" dirty="0"/>
              <a:t>.</a:t>
            </a:r>
          </a:p>
          <a:p>
            <a:pPr lvl="1" algn="just">
              <a:lnSpc>
                <a:spcPct val="150000"/>
              </a:lnSpc>
            </a:pPr>
            <a:r>
              <a:rPr lang="es-MX" sz="2800" dirty="0" smtClean="0"/>
              <a:t>Punto </a:t>
            </a:r>
            <a:r>
              <a:rPr lang="es-MX" sz="2800" dirty="0"/>
              <a:t>a Punto.</a:t>
            </a:r>
          </a:p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endParaRPr lang="es-MX" dirty="0"/>
          </a:p>
          <a:p>
            <a:pPr lvl="1" algn="just">
              <a:lnSpc>
                <a:spcPct val="150000"/>
              </a:lnSpc>
            </a:pPr>
            <a:endParaRPr lang="es-MX" dirty="0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7" name="Imagen 6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9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Modelos de Intercambio</a:t>
            </a:r>
            <a:endParaRPr lang="es-MX" sz="3600" dirty="0"/>
          </a:p>
        </p:txBody>
      </p:sp>
      <p:pic>
        <p:nvPicPr>
          <p:cNvPr id="18434" name="Picture 2" descr="Resultado de imagen para p2p vs client ser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76" y="2197349"/>
            <a:ext cx="5734050" cy="29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90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C6F9B7C-FAAE-4945-84F2-36DAC10B4CCC}"/>
              </a:ext>
            </a:extLst>
          </p:cNvPr>
          <p:cNvSpPr txBox="1">
            <a:spLocks/>
          </p:cNvSpPr>
          <p:nvPr/>
        </p:nvSpPr>
        <p:spPr>
          <a:xfrm>
            <a:off x="1270726" y="1494027"/>
            <a:ext cx="8461103" cy="191379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es-MX" sz="2000" dirty="0"/>
              <a:t>Los </a:t>
            </a:r>
            <a:r>
              <a:rPr lang="es-MX" sz="2000" b="1" dirty="0"/>
              <a:t>clientes solicitan </a:t>
            </a:r>
            <a:r>
              <a:rPr lang="es-MX" sz="2000" dirty="0"/>
              <a:t>información y los </a:t>
            </a:r>
            <a:r>
              <a:rPr lang="es-MX" sz="2000" b="1" dirty="0"/>
              <a:t>servidores la proporcionan</a:t>
            </a:r>
            <a:r>
              <a:rPr lang="es-MX" sz="2000" dirty="0"/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2000" dirty="0"/>
              <a:t>Los procesos de cliente y servidor se consideran parte de la </a:t>
            </a:r>
            <a:r>
              <a:rPr lang="es-MX" sz="2000" b="1" dirty="0"/>
              <a:t>capa de aplicación</a:t>
            </a:r>
            <a:r>
              <a:rPr lang="es-MX" sz="2000" dirty="0"/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2000" dirty="0"/>
              <a:t>El </a:t>
            </a:r>
            <a:r>
              <a:rPr lang="es-MX" sz="2000" b="1" dirty="0"/>
              <a:t>contenido</a:t>
            </a:r>
            <a:r>
              <a:rPr lang="es-MX" sz="2000" dirty="0"/>
              <a:t> del intercambio de datos dependerá de la </a:t>
            </a:r>
            <a:r>
              <a:rPr lang="es-MX" sz="2000" b="1" dirty="0"/>
              <a:t>aplicación</a:t>
            </a:r>
            <a:r>
              <a:rPr lang="es-MX" sz="2000" dirty="0"/>
              <a:t> en uso.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2000" dirty="0"/>
              <a:t>El </a:t>
            </a:r>
            <a:r>
              <a:rPr lang="es-MX" sz="2000" dirty="0" smtClean="0"/>
              <a:t>HTTP, SMTP, POP, FTP son ejemplos </a:t>
            </a:r>
            <a:r>
              <a:rPr lang="es-MX" sz="2000" dirty="0"/>
              <a:t>de una interacción de cliente y servidor.</a:t>
            </a:r>
          </a:p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endParaRPr lang="es-MX" sz="2000" dirty="0">
              <a:ln>
                <a:solidFill>
                  <a:schemeClr val="tx1"/>
                </a:solidFill>
              </a:ln>
            </a:endParaRPr>
          </a:p>
          <a:p>
            <a:pPr lvl="1" algn="just">
              <a:lnSpc>
                <a:spcPct val="150000"/>
              </a:lnSpc>
            </a:pPr>
            <a:endParaRPr lang="es-MX" sz="2000" dirty="0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E232889-7861-4D6C-8C45-9515BE1D04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3124" y="3815953"/>
            <a:ext cx="7290509" cy="2521187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1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Cliente - Servidor</a:t>
            </a:r>
            <a:endParaRPr lang="es-MX" sz="36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47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A6D66757-2969-4E04-923B-FA2E1CF20B91}"/>
              </a:ext>
            </a:extLst>
          </p:cNvPr>
          <p:cNvSpPr txBox="1">
            <a:spLocks/>
          </p:cNvSpPr>
          <p:nvPr/>
        </p:nvSpPr>
        <p:spPr>
          <a:xfrm>
            <a:off x="128591" y="1542625"/>
            <a:ext cx="5731694" cy="4752528"/>
          </a:xfrm>
          <a:prstGeom prst="rect">
            <a:avLst/>
          </a:prstGeom>
          <a:ln w="31750">
            <a:gradFill>
              <a:gsLst>
                <a:gs pos="0">
                  <a:schemeClr val="accent6">
                    <a:lumMod val="7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lnSpc>
                <a:spcPct val="100000"/>
              </a:lnSpc>
              <a:buNone/>
            </a:pPr>
            <a:r>
              <a:rPr lang="es-MX" b="1" dirty="0" smtClean="0"/>
              <a:t>Cliente: </a:t>
            </a:r>
            <a:r>
              <a:rPr lang="es-MX" dirty="0" smtClean="0"/>
              <a:t>Manejo </a:t>
            </a:r>
            <a:r>
              <a:rPr lang="es-MX" dirty="0"/>
              <a:t>y despliegue de datos, generalmente mediante interfaces </a:t>
            </a:r>
            <a:r>
              <a:rPr lang="es-MX" dirty="0" smtClean="0"/>
              <a:t>gráficas. También, permite </a:t>
            </a:r>
            <a:r>
              <a:rPr lang="es-MX" dirty="0"/>
              <a:t>acceder a los servicios distribuidos en toda la red, </a:t>
            </a:r>
            <a:r>
              <a:rPr lang="es-MX" dirty="0" smtClean="0"/>
              <a:t>sus </a:t>
            </a:r>
            <a:r>
              <a:rPr lang="es-MX" dirty="0"/>
              <a:t>principales funciones </a:t>
            </a:r>
            <a:r>
              <a:rPr lang="es-MX" dirty="0" smtClean="0"/>
              <a:t>son</a:t>
            </a:r>
            <a:r>
              <a:rPr lang="es-MX" dirty="0"/>
              <a:t>:</a:t>
            </a:r>
          </a:p>
          <a:p>
            <a:pPr lvl="2" algn="just">
              <a:lnSpc>
                <a:spcPct val="100000"/>
              </a:lnSpc>
            </a:pPr>
            <a:endParaRPr lang="es-MX" dirty="0"/>
          </a:p>
          <a:p>
            <a:pPr lvl="2" algn="just">
              <a:lnSpc>
                <a:spcPct val="100000"/>
              </a:lnSpc>
            </a:pPr>
            <a:r>
              <a:rPr lang="es-MX" sz="2200" dirty="0"/>
              <a:t>Administración de interfaz de usuario e interacción con el mismo.</a:t>
            </a:r>
          </a:p>
          <a:p>
            <a:pPr lvl="2" algn="just">
              <a:lnSpc>
                <a:spcPct val="100000"/>
              </a:lnSpc>
            </a:pPr>
            <a:r>
              <a:rPr lang="es-MX" sz="2200" dirty="0"/>
              <a:t>Validaciones locales y proceso de la lógica de las aplicaciones.</a:t>
            </a:r>
          </a:p>
          <a:p>
            <a:pPr lvl="2" algn="just">
              <a:lnSpc>
                <a:spcPct val="100000"/>
              </a:lnSpc>
            </a:pPr>
            <a:r>
              <a:rPr lang="es-MX" sz="2200" dirty="0"/>
              <a:t>Hacer requerimientos a Bases de Datos.</a:t>
            </a:r>
          </a:p>
          <a:p>
            <a:pPr lvl="2" algn="just">
              <a:lnSpc>
                <a:spcPct val="100000"/>
              </a:lnSpc>
            </a:pPr>
            <a:r>
              <a:rPr lang="es-MX" sz="2200" dirty="0"/>
              <a:t>Recibir los resultados del servidor.</a:t>
            </a:r>
          </a:p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endParaRPr lang="es-MX" sz="2000" dirty="0">
              <a:ln>
                <a:solidFill>
                  <a:schemeClr val="tx1"/>
                </a:solidFill>
              </a:ln>
            </a:endParaRPr>
          </a:p>
          <a:p>
            <a:pPr lvl="1" algn="just">
              <a:lnSpc>
                <a:spcPct val="150000"/>
              </a:lnSpc>
            </a:pPr>
            <a:endParaRPr lang="es-MX" dirty="0">
              <a:ln>
                <a:solidFill>
                  <a:schemeClr val="tx1"/>
                </a:solidFill>
              </a:ln>
            </a:endParaRP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7" name="Imagen 6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9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>
                <a:ln w="19050">
                  <a:solidFill>
                    <a:schemeClr val="tx1"/>
                  </a:solidFill>
                  <a:prstDash val="solid"/>
                </a:ln>
              </a:rPr>
              <a:t>Cliente - Servidor</a:t>
            </a:r>
            <a:endParaRPr lang="es-MX" sz="3600" dirty="0"/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A6D66757-2969-4E04-923B-FA2E1CF20B91}"/>
              </a:ext>
            </a:extLst>
          </p:cNvPr>
          <p:cNvSpPr txBox="1">
            <a:spLocks/>
          </p:cNvSpPr>
          <p:nvPr/>
        </p:nvSpPr>
        <p:spPr>
          <a:xfrm>
            <a:off x="5860285" y="1542625"/>
            <a:ext cx="5856806" cy="4752528"/>
          </a:xfrm>
          <a:prstGeom prst="rect">
            <a:avLst/>
          </a:prstGeom>
          <a:ln w="3175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lnSpc>
                <a:spcPct val="100000"/>
              </a:lnSpc>
              <a:buNone/>
            </a:pPr>
            <a:r>
              <a:rPr lang="es-MX" b="1" dirty="0" smtClean="0"/>
              <a:t>Servidor: </a:t>
            </a:r>
            <a:r>
              <a:rPr lang="es-MX" dirty="0" smtClean="0"/>
              <a:t>Atender </a:t>
            </a:r>
            <a:r>
              <a:rPr lang="es-MX" dirty="0"/>
              <a:t>las peticiones de los clientes de una red (peticiones de recursos), ya que maneja todas las funciones relacionadas con los recursos de datos, </a:t>
            </a:r>
            <a:r>
              <a:rPr lang="es-MX" dirty="0" smtClean="0"/>
              <a:t>sus </a:t>
            </a:r>
            <a:r>
              <a:rPr lang="es-MX" dirty="0"/>
              <a:t>principales </a:t>
            </a:r>
            <a:r>
              <a:rPr lang="es-MX" dirty="0" smtClean="0"/>
              <a:t>funciones son</a:t>
            </a:r>
            <a:r>
              <a:rPr lang="es-MX" dirty="0"/>
              <a:t>:</a:t>
            </a:r>
          </a:p>
          <a:p>
            <a:pPr lvl="2" algn="just">
              <a:lnSpc>
                <a:spcPct val="100000"/>
              </a:lnSpc>
            </a:pPr>
            <a:r>
              <a:rPr lang="es-MX" sz="2200" dirty="0"/>
              <a:t>Aceptar las peticiones de los clientes.</a:t>
            </a:r>
          </a:p>
          <a:p>
            <a:pPr lvl="2" algn="just">
              <a:lnSpc>
                <a:spcPct val="100000"/>
              </a:lnSpc>
            </a:pPr>
            <a:r>
              <a:rPr lang="es-MX" sz="2200" dirty="0"/>
              <a:t>Procesar las solicitudes.</a:t>
            </a:r>
          </a:p>
          <a:p>
            <a:pPr lvl="2" algn="just">
              <a:lnSpc>
                <a:spcPct val="100000"/>
              </a:lnSpc>
            </a:pPr>
            <a:r>
              <a:rPr lang="es-MX" sz="2200" dirty="0"/>
              <a:t>Dar formato a los datos para transmitir al cliente.</a:t>
            </a:r>
          </a:p>
          <a:p>
            <a:pPr lvl="2" algn="just">
              <a:lnSpc>
                <a:spcPct val="100000"/>
              </a:lnSpc>
            </a:pPr>
            <a:r>
              <a:rPr lang="es-MX" sz="2200" dirty="0"/>
              <a:t>Realizar validación a nivel Base de Datos y proceso de la lógica de las aplicaciones.</a:t>
            </a:r>
          </a:p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endParaRPr lang="es-MX" sz="2000" dirty="0">
              <a:ln>
                <a:solidFill>
                  <a:schemeClr val="tx1"/>
                </a:solidFill>
              </a:ln>
            </a:endParaRPr>
          </a:p>
          <a:p>
            <a:pPr lvl="1" algn="just">
              <a:lnSpc>
                <a:spcPct val="150000"/>
              </a:lnSpc>
            </a:pPr>
            <a:endParaRPr lang="es-MX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99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ED4EED4-47C9-485A-88FB-7CC6502F5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994" y="937838"/>
            <a:ext cx="8033816" cy="5087671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1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>
                <a:ln w="19050">
                  <a:solidFill>
                    <a:schemeClr val="tx1"/>
                  </a:solidFill>
                  <a:prstDash val="solid"/>
                </a:ln>
              </a:rPr>
              <a:t>Cliente - Servidor</a:t>
            </a:r>
            <a:endParaRPr lang="es-MX" sz="36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622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D54362C2-E606-4F1D-94B1-0140ABCC79CF}"/>
              </a:ext>
            </a:extLst>
          </p:cNvPr>
          <p:cNvSpPr txBox="1">
            <a:spLocks/>
          </p:cNvSpPr>
          <p:nvPr/>
        </p:nvSpPr>
        <p:spPr>
          <a:xfrm>
            <a:off x="345440" y="1787944"/>
            <a:ext cx="5827485" cy="286803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es-MX" dirty="0"/>
              <a:t>Dos o </a:t>
            </a:r>
            <a:r>
              <a:rPr lang="es-MX" dirty="0"/>
              <a:t>más equipos están conectados a una red, permitiéndoles compartir sus recursos, es decir archivos, impresoras, etc. </a:t>
            </a:r>
            <a:r>
              <a:rPr lang="es-MX" dirty="0"/>
              <a:t>todo esto sin la necesidad de un servidor central</a:t>
            </a:r>
            <a:r>
              <a:rPr lang="es-MX" dirty="0" smtClean="0"/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 smtClean="0"/>
              <a:t>Cada dispositivo tiene </a:t>
            </a:r>
            <a:r>
              <a:rPr lang="es-MX" dirty="0"/>
              <a:t>la capacidad de funcionar como cliente o como servidor.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1225255-9417-42BA-88EC-5B010119E1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0553" y="1962276"/>
            <a:ext cx="5296817" cy="2868033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11" name="Imagen 10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3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Modelo Punto a Punto (P2P)</a:t>
            </a:r>
            <a:endParaRPr lang="es-MX" sz="36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475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1C1F571-0CA7-4386-B4F8-E252290F08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8263" y="1622699"/>
            <a:ext cx="7414125" cy="4457786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8" name="Imagen 7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0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>
                <a:ln w="19050">
                  <a:solidFill>
                    <a:schemeClr val="tx1"/>
                  </a:solidFill>
                  <a:prstDash val="solid"/>
                </a:ln>
              </a:rPr>
              <a:t>Modelo Punto a Punto (P2P)</a:t>
            </a:r>
            <a:endParaRPr lang="es-MX" sz="36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657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FCBA12D4-FEB5-4600-889C-52F894BD5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5888" y="1471959"/>
            <a:ext cx="5578875" cy="4637860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8" name="Imagen 7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0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Capas Superiores</a:t>
            </a:r>
            <a:endParaRPr lang="es-MX" sz="36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558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7C330473-6249-4871-B5E8-48BD65B54989}"/>
              </a:ext>
            </a:extLst>
          </p:cNvPr>
          <p:cNvSpPr txBox="1">
            <a:spLocks/>
          </p:cNvSpPr>
          <p:nvPr/>
        </p:nvSpPr>
        <p:spPr>
          <a:xfrm>
            <a:off x="0" y="6075007"/>
            <a:ext cx="8308427" cy="64646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800" b="1"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A497FFDD-4B11-49B7-981C-8EF2BA057344}"/>
              </a:ext>
            </a:extLst>
          </p:cNvPr>
          <p:cNvSpPr txBox="1">
            <a:spLocks/>
          </p:cNvSpPr>
          <p:nvPr/>
        </p:nvSpPr>
        <p:spPr>
          <a:xfrm>
            <a:off x="1941787" y="2401528"/>
            <a:ext cx="8308427" cy="113196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b="1" dirty="0" smtClean="0"/>
              <a:t>Capas Superiores del Modelo OSI</a:t>
            </a:r>
          </a:p>
          <a:p>
            <a:pPr algn="ctr"/>
            <a:r>
              <a:rPr lang="es-ES" b="1" dirty="0" smtClean="0"/>
              <a:t>7 Aplicación</a:t>
            </a:r>
          </a:p>
          <a:p>
            <a:pPr algn="ctr"/>
            <a:r>
              <a:rPr lang="es-ES" b="1" dirty="0" smtClean="0"/>
              <a:t>6 Presentación</a:t>
            </a:r>
          </a:p>
          <a:p>
            <a:pPr algn="ctr"/>
            <a:r>
              <a:rPr lang="es-ES" b="1" smtClean="0"/>
              <a:t>5 Sesión</a:t>
            </a:r>
            <a:endParaRPr lang="es-ES" b="1" dirty="0" smtClean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93931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D2DE781C-BEF4-4228-9505-CB153B49D195}"/>
              </a:ext>
            </a:extLst>
          </p:cNvPr>
          <p:cNvSpPr txBox="1">
            <a:spLocks/>
          </p:cNvSpPr>
          <p:nvPr/>
        </p:nvSpPr>
        <p:spPr>
          <a:xfrm>
            <a:off x="906125" y="1829165"/>
            <a:ext cx="5198840" cy="351354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dirty="0" smtClean="0"/>
              <a:t>Esta capa realiza funciones importantes de manera transparente para el usuario.</a:t>
            </a:r>
          </a:p>
          <a:p>
            <a:pPr marL="0" indent="0" algn="just">
              <a:buNone/>
            </a:pPr>
            <a:r>
              <a:rPr lang="es-MX" b="1" dirty="0" smtClean="0"/>
              <a:t>Crea</a:t>
            </a:r>
            <a:r>
              <a:rPr lang="es-MX" dirty="0" smtClean="0"/>
              <a:t> </a:t>
            </a:r>
            <a:r>
              <a:rPr lang="es-MX" dirty="0"/>
              <a:t>y </a:t>
            </a:r>
            <a:r>
              <a:rPr lang="es-MX" b="1" dirty="0"/>
              <a:t>mantiene diálogos </a:t>
            </a:r>
            <a:r>
              <a:rPr lang="es-MX" dirty="0"/>
              <a:t>entre las aplicaciones de origen y de destino.</a:t>
            </a:r>
          </a:p>
          <a:p>
            <a:pPr marL="0" indent="0" algn="just">
              <a:buNone/>
            </a:pPr>
            <a:r>
              <a:rPr lang="es-MX" dirty="0"/>
              <a:t>La capa de sesión maneja el </a:t>
            </a:r>
            <a:r>
              <a:rPr lang="es-MX" b="1" dirty="0"/>
              <a:t>intercambio de información para iniciar diálogos </a:t>
            </a:r>
            <a:r>
              <a:rPr lang="es-MX" dirty="0"/>
              <a:t>y mantenerlos activos, y para reiniciar sesiones que se interrumpieron o que estuvieron inactivas</a:t>
            </a:r>
            <a:r>
              <a:rPr lang="es-MX" dirty="0" smtClean="0"/>
              <a:t>.</a:t>
            </a:r>
            <a:endParaRPr lang="es-MX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8" name="Imagen 7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0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>
                <a:ln w="19050">
                  <a:solidFill>
                    <a:schemeClr val="tx1"/>
                  </a:solidFill>
                  <a:prstDash val="solid"/>
                </a:ln>
              </a:rPr>
              <a:t>Capa </a:t>
            </a:r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Sesión</a:t>
            </a:r>
            <a:endParaRPr lang="es-MX" sz="3600" dirty="0"/>
          </a:p>
        </p:txBody>
      </p:sp>
      <p:pic>
        <p:nvPicPr>
          <p:cNvPr id="15452" name="Picture 92" descr="Resultado de imagen para capa sesiÃ³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75"/>
          <a:stretch/>
        </p:blipFill>
        <p:spPr bwMode="auto">
          <a:xfrm>
            <a:off x="6777318" y="2075580"/>
            <a:ext cx="4195482" cy="277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447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D2DE781C-BEF4-4228-9505-CB153B49D195}"/>
              </a:ext>
            </a:extLst>
          </p:cNvPr>
          <p:cNvSpPr txBox="1">
            <a:spLocks/>
          </p:cNvSpPr>
          <p:nvPr/>
        </p:nvSpPr>
        <p:spPr>
          <a:xfrm>
            <a:off x="840809" y="1594034"/>
            <a:ext cx="5729807" cy="351354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2400" dirty="0" smtClean="0"/>
              <a:t>Sus principales funciones son: </a:t>
            </a:r>
          </a:p>
          <a:p>
            <a:pPr algn="just"/>
            <a:r>
              <a:rPr lang="es-MX" sz="2400" dirty="0" smtClean="0"/>
              <a:t>Dar </a:t>
            </a:r>
            <a:r>
              <a:rPr lang="es-MX" sz="2400" b="1" dirty="0"/>
              <a:t>formato a los </a:t>
            </a:r>
            <a:r>
              <a:rPr lang="es-MX" sz="2400" b="1" dirty="0" smtClean="0"/>
              <a:t>datos</a:t>
            </a:r>
            <a:endParaRPr lang="es-MX" sz="2400" dirty="0"/>
          </a:p>
          <a:p>
            <a:pPr algn="just"/>
            <a:r>
              <a:rPr lang="es-MX" sz="2400" b="1" dirty="0" smtClean="0"/>
              <a:t>Comprimir</a:t>
            </a:r>
          </a:p>
          <a:p>
            <a:pPr algn="just"/>
            <a:r>
              <a:rPr lang="es-MX" sz="2400" b="1" dirty="0"/>
              <a:t>C</a:t>
            </a:r>
            <a:r>
              <a:rPr lang="es-MX" sz="2400" b="1" dirty="0" smtClean="0"/>
              <a:t>ifrar</a:t>
            </a:r>
            <a:r>
              <a:rPr lang="es-MX" sz="2400" dirty="0" smtClean="0"/>
              <a:t> </a:t>
            </a:r>
            <a:r>
              <a:rPr lang="es-MX" sz="2400" dirty="0"/>
              <a:t>datos</a:t>
            </a:r>
          </a:p>
          <a:p>
            <a:pPr marL="0" indent="0" algn="just">
              <a:buNone/>
            </a:pPr>
            <a:r>
              <a:rPr lang="es-MX" sz="2400" dirty="0" smtClean="0"/>
              <a:t>Aquí trabajan las extensiones de los tipos de archivos, mismos que pueden ser utilizados por diferentes aplicaciones en el dispositivo del usuario.</a:t>
            </a:r>
          </a:p>
          <a:p>
            <a:pPr marL="0" indent="0" algn="just">
              <a:buNone/>
            </a:pPr>
            <a:r>
              <a:rPr lang="es-MX" sz="2400" dirty="0" smtClean="0"/>
              <a:t>Por ejemplo, si se transmite una imagen, puede ser: JPEG, BMP, PNG y puede ser visualizada por distintas aplicaciones.</a:t>
            </a:r>
            <a:endParaRPr lang="es-MX" sz="2400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8" name="Imagen 7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0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>
                <a:ln w="19050">
                  <a:solidFill>
                    <a:schemeClr val="tx1"/>
                  </a:solidFill>
                  <a:prstDash val="solid"/>
                </a:ln>
              </a:rPr>
              <a:t>Capa </a:t>
            </a:r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Presentación</a:t>
            </a:r>
            <a:endParaRPr lang="es-MX" sz="3600" dirty="0"/>
          </a:p>
        </p:txBody>
      </p:sp>
      <p:pic>
        <p:nvPicPr>
          <p:cNvPr id="17410" name="Picture 2" descr="Resultado de imagen para capa presentacio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23"/>
          <a:stretch/>
        </p:blipFill>
        <p:spPr bwMode="auto">
          <a:xfrm>
            <a:off x="6450742" y="1787944"/>
            <a:ext cx="5338396" cy="353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581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1C7E0C2-6F65-4742-A443-2461E2D468EE}"/>
              </a:ext>
            </a:extLst>
          </p:cNvPr>
          <p:cNvSpPr txBox="1"/>
          <p:nvPr/>
        </p:nvSpPr>
        <p:spPr>
          <a:xfrm>
            <a:off x="231004" y="1509312"/>
            <a:ext cx="421438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3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Referencias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D7BDA9AC-66F0-43EB-8AB0-90509028DDF9}"/>
              </a:ext>
            </a:extLst>
          </p:cNvPr>
          <p:cNvCxnSpPr/>
          <p:nvPr/>
        </p:nvCxnSpPr>
        <p:spPr>
          <a:xfrm>
            <a:off x="-2" y="1958098"/>
            <a:ext cx="12192000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>
            <a:extLst>
              <a:ext uri="{FF2B5EF4-FFF2-40B4-BE49-F238E27FC236}">
                <a16:creationId xmlns:a16="http://schemas.microsoft.com/office/drawing/2014/main" id="{59A11CAA-61A4-480A-81F1-15FBB2E46782}"/>
              </a:ext>
            </a:extLst>
          </p:cNvPr>
          <p:cNvSpPr/>
          <p:nvPr/>
        </p:nvSpPr>
        <p:spPr>
          <a:xfrm>
            <a:off x="461402" y="1955588"/>
            <a:ext cx="115602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 err="1">
                <a:latin typeface="Arial" panose="020B0604020202020204" pitchFamily="34" charset="0"/>
                <a:cs typeface="Arial" panose="020B0604020202020204" pitchFamily="34" charset="0"/>
              </a:rPr>
              <a:t>Ermesh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. (2016). Puntos básicos del modelo OSI – Parte 5: Capa de Aplicación y Ejemplo práctico. Recuperado de 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http://www.ermesh.com/modelo-osi-parte-5-capa-de-aplicacion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endParaRPr lang="es-MX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Tecnológico de Costa Rica. Escuela de Ingeniería Electrónica. (2016). Capítulo 10: Capa de aplicación. Recuperado de 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www.ie.tec.ac.cr/acotoc/CISCO/R&amp;S%20CCNA1/R&amp;S_CCNA1_ITN_Chapter10_Capa%20de%20aplicacion.pdf</a:t>
            </a:r>
            <a:endParaRPr lang="es-MX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IES </a:t>
            </a:r>
            <a:r>
              <a:rPr lang="es-MX" sz="1600" dirty="0" err="1">
                <a:latin typeface="Arial" panose="020B0604020202020204" pitchFamily="34" charset="0"/>
                <a:cs typeface="Arial" panose="020B0604020202020204" pitchFamily="34" charset="0"/>
              </a:rPr>
              <a:t>Haria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. (2018). Características de la capa de aplicación. Recuperado de 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smr.iesharia.org/wiki/doku.php/rde:ut7:caracteristicas</a:t>
            </a:r>
            <a:endParaRPr lang="es-MX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Acervos Digitales Universidad de las Américas Puebla. (2004). Capítulo 5. Cliente-Servidor. Recuperado de 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http://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catarina.udlap.mx/u_dl_a/tales/documentos/lis/marquez_a_bm/capitulo5.pdf</a:t>
            </a:r>
            <a:endParaRPr lang="es-MX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México. (2018). 3.1. Modelo TCP/IP. Recuperado de 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http://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www.seduca.uaemex.mx/principalW.php#tem</a:t>
            </a:r>
            <a:endParaRPr lang="es-MX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México. (2018). 3.2. Modelo OSI. Recuperado de 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http://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www.seduca.uaemex.mx/principalW.php#tem</a:t>
            </a:r>
            <a:endParaRPr lang="es-MX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11073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1C7E0C2-6F65-4742-A443-2461E2D468EE}"/>
              </a:ext>
            </a:extLst>
          </p:cNvPr>
          <p:cNvSpPr txBox="1"/>
          <p:nvPr/>
        </p:nvSpPr>
        <p:spPr>
          <a:xfrm>
            <a:off x="231004" y="1509312"/>
            <a:ext cx="421438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3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Referencias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D7BDA9AC-66F0-43EB-8AB0-90509028DDF9}"/>
              </a:ext>
            </a:extLst>
          </p:cNvPr>
          <p:cNvCxnSpPr/>
          <p:nvPr/>
        </p:nvCxnSpPr>
        <p:spPr>
          <a:xfrm>
            <a:off x="-2" y="1958098"/>
            <a:ext cx="12192000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>
            <a:extLst>
              <a:ext uri="{FF2B5EF4-FFF2-40B4-BE49-F238E27FC236}">
                <a16:creationId xmlns:a16="http://schemas.microsoft.com/office/drawing/2014/main" id="{59A11CAA-61A4-480A-81F1-15FBB2E46782}"/>
              </a:ext>
            </a:extLst>
          </p:cNvPr>
          <p:cNvSpPr/>
          <p:nvPr/>
        </p:nvSpPr>
        <p:spPr>
          <a:xfrm>
            <a:off x="461402" y="1955588"/>
            <a:ext cx="1156026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Abad Domingo, Alfredo. (2013).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Redes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locales. McGraw-Hill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España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Consultado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desde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Biblioteca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Digital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CISCO (2017). CCNA Routing &amp; Switching: Intro to Networks 6.0.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Recuperado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oficial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la Academia Cisco: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https://www.netacad.com/group/resources/course-resources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Fermín Pérez, F., &amp; Guerra Guerra, J. (2017). Internet de las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Cosas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Perspectiv@S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10(11), 45-49.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Consultado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http://revistas.uigv.edu.pe/index.php/perspectiva/article/view/187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García Aparicio, J.L. (2017).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Tendencias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actuales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convergencia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medios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Internet.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Consultado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http://publicacionesdidacticas.com/hemeroteca/articulo/081136/articulo-pdf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García-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Peñalvo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F. J. (2018) Los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orígenes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Internet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presentado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Módulo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Ingeniería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Informática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Itinerario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Posgraduados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“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Ciencias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Puras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” de la Universidad de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Experiencia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la Universidad de Salamanca,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Facultad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Educación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Salamanca, 17 de mayo de 2018, 2018.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doi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10.5281/zenodo.1245859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Molina Robles, Francisco José. (2014).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Redes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locales. RA-MA Editorial.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Consultado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desde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Biblioteca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Digital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Publicaciones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Didacticas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Núm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81 pp. 899 a 903.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Recuperado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https://publicacionesdidacticas.com/hemeroteca/articulo/081136/articulo-pdf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Tanenbaum, Andrew S &amp;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Wetherall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David J. (2012).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Redes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Computadoras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5a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edición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Editorial Pearson.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Consultado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desde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Biblioteca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Digital.</a:t>
            </a: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456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1C7E0C2-6F65-4742-A443-2461E2D468EE}"/>
              </a:ext>
            </a:extLst>
          </p:cNvPr>
          <p:cNvSpPr txBox="1"/>
          <p:nvPr/>
        </p:nvSpPr>
        <p:spPr>
          <a:xfrm>
            <a:off x="231004" y="1509312"/>
            <a:ext cx="421438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300" b="1" i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Imágenes</a:t>
            </a:r>
            <a:endParaRPr lang="es-MX" sz="2300" b="1" i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D7BDA9AC-66F0-43EB-8AB0-90509028DDF9}"/>
              </a:ext>
            </a:extLst>
          </p:cNvPr>
          <p:cNvCxnSpPr/>
          <p:nvPr/>
        </p:nvCxnSpPr>
        <p:spPr>
          <a:xfrm>
            <a:off x="-2" y="1958098"/>
            <a:ext cx="12192000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>
            <a:extLst>
              <a:ext uri="{FF2B5EF4-FFF2-40B4-BE49-F238E27FC236}">
                <a16:creationId xmlns:a16="http://schemas.microsoft.com/office/drawing/2014/main" id="{59A11CAA-61A4-480A-81F1-15FBB2E46782}"/>
              </a:ext>
            </a:extLst>
          </p:cNvPr>
          <p:cNvSpPr/>
          <p:nvPr/>
        </p:nvSpPr>
        <p:spPr>
          <a:xfrm>
            <a:off x="310278" y="2367965"/>
            <a:ext cx="1150072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b="1" dirty="0">
                <a:hlinkClick r:id="rId3"/>
              </a:rPr>
              <a:t>http://</a:t>
            </a:r>
            <a:r>
              <a:rPr lang="es-MX" sz="2000" b="1" dirty="0" smtClean="0">
                <a:hlinkClick r:id="rId3"/>
              </a:rPr>
              <a:t>www.ie.tec.ac.cr/acotoc/CISCO/R&amp;S%20CCNA1/R&amp;S_CCNA1_ITN_Chapter10_Capa%20de%20aplicacion.pdf</a:t>
            </a: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b="1" dirty="0" smtClean="0">
                <a:hlinkClick r:id="rId4"/>
              </a:rPr>
              <a:t>https</a:t>
            </a:r>
            <a:r>
              <a:rPr lang="es-MX" sz="2000" b="1" dirty="0">
                <a:hlinkClick r:id="rId4"/>
              </a:rPr>
              <a:t>://</a:t>
            </a:r>
            <a:r>
              <a:rPr lang="es-MX" sz="2000" b="1" dirty="0" smtClean="0">
                <a:hlinkClick r:id="rId4"/>
              </a:rPr>
              <a:t>smr.iesharia.org/wiki/doku.php/rde:ut7:caracteristicas</a:t>
            </a: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b="1" dirty="0">
                <a:hlinkClick r:id="rId5"/>
              </a:rPr>
              <a:t>http://</a:t>
            </a:r>
            <a:r>
              <a:rPr lang="es-MX" sz="2000" b="1" dirty="0" smtClean="0">
                <a:hlinkClick r:id="rId5"/>
              </a:rPr>
              <a:t>www.tadoinformatica.com/2018/03/protocolos-smtp-pop-e-imap-de-la-capa.html</a:t>
            </a: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b="1" dirty="0">
                <a:hlinkClick r:id="rId6"/>
              </a:rPr>
              <a:t>https://prateekvjoshi.com/2014/02/22/url-vs-uri-vs-urn</a:t>
            </a:r>
            <a:r>
              <a:rPr lang="es-MX" sz="2000" b="1" dirty="0" smtClean="0">
                <a:hlinkClick r:id="rId6"/>
              </a:rPr>
              <a:t>/</a:t>
            </a: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b="1" dirty="0">
                <a:hlinkClick r:id="rId7"/>
              </a:rPr>
              <a:t>https://seopressor.com/blog/http-vs-https</a:t>
            </a:r>
            <a:r>
              <a:rPr lang="es-MX" sz="2000" b="1" dirty="0" smtClean="0">
                <a:hlinkClick r:id="rId7"/>
              </a:rPr>
              <a:t>/</a:t>
            </a: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b="1" dirty="0">
                <a:hlinkClick r:id="rId8"/>
              </a:rPr>
              <a:t>http://sybigar.blogs.uv.es/importancia-correo-electronico-en-el-movil-para-el-trabajo-educacion-y-comunicacion</a:t>
            </a:r>
            <a:r>
              <a:rPr lang="es-MX" sz="2000" b="1" dirty="0" smtClean="0">
                <a:hlinkClick r:id="rId8"/>
              </a:rPr>
              <a:t>/</a:t>
            </a: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b="1" dirty="0">
                <a:hlinkClick r:id="rId9"/>
              </a:rPr>
              <a:t>https://es.mailjet.com/blog/news/servidor-smtp</a:t>
            </a:r>
            <a:r>
              <a:rPr lang="es-MX" sz="2000" b="1" dirty="0" smtClean="0">
                <a:hlinkClick r:id="rId9"/>
              </a:rPr>
              <a:t>/</a:t>
            </a: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b="1" dirty="0">
                <a:hlinkClick r:id="rId10"/>
              </a:rPr>
              <a:t>https://</a:t>
            </a:r>
            <a:r>
              <a:rPr lang="es-MX" sz="2000" b="1" dirty="0" smtClean="0">
                <a:hlinkClick r:id="rId10"/>
              </a:rPr>
              <a:t>support.office.com/en-us/article/read-pop3-email-messages-on-multiple-computers-cf375a53-a3df-47c8-b3b6-17f6139bd9d1</a:t>
            </a: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b="1" dirty="0">
                <a:hlinkClick r:id="rId11"/>
              </a:rPr>
              <a:t>https://conceptodefinicion.de/imap</a:t>
            </a:r>
            <a:r>
              <a:rPr lang="es-MX" sz="2000" b="1" dirty="0" smtClean="0">
                <a:hlinkClick r:id="rId11"/>
              </a:rPr>
              <a:t>/</a:t>
            </a: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MX" sz="2000" b="1" dirty="0" smtClean="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79345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1C7E0C2-6F65-4742-A443-2461E2D468EE}"/>
              </a:ext>
            </a:extLst>
          </p:cNvPr>
          <p:cNvSpPr txBox="1"/>
          <p:nvPr/>
        </p:nvSpPr>
        <p:spPr>
          <a:xfrm>
            <a:off x="231004" y="1509312"/>
            <a:ext cx="421438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300" b="1" i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Imágenes</a:t>
            </a:r>
            <a:endParaRPr lang="es-MX" sz="2300" b="1" i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D7BDA9AC-66F0-43EB-8AB0-90509028DDF9}"/>
              </a:ext>
            </a:extLst>
          </p:cNvPr>
          <p:cNvCxnSpPr/>
          <p:nvPr/>
        </p:nvCxnSpPr>
        <p:spPr>
          <a:xfrm>
            <a:off x="-2" y="1958098"/>
            <a:ext cx="12192000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>
            <a:extLst>
              <a:ext uri="{FF2B5EF4-FFF2-40B4-BE49-F238E27FC236}">
                <a16:creationId xmlns:a16="http://schemas.microsoft.com/office/drawing/2014/main" id="{59A11CAA-61A4-480A-81F1-15FBB2E46782}"/>
              </a:ext>
            </a:extLst>
          </p:cNvPr>
          <p:cNvSpPr/>
          <p:nvPr/>
        </p:nvSpPr>
        <p:spPr>
          <a:xfrm>
            <a:off x="310278" y="2367965"/>
            <a:ext cx="1150072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b="1" dirty="0">
                <a:hlinkClick r:id="rId3"/>
              </a:rPr>
              <a:t>https://</a:t>
            </a:r>
            <a:r>
              <a:rPr lang="es-MX" sz="2000" b="1" dirty="0" smtClean="0">
                <a:hlinkClick r:id="rId3"/>
              </a:rPr>
              <a:t>www.expressvpn.com/es/dns-leak-test</a:t>
            </a: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b="1" dirty="0">
                <a:hlinkClick r:id="rId4"/>
              </a:rPr>
              <a:t>https://aws.amazon.com/es/route53/what-is-dns</a:t>
            </a:r>
            <a:r>
              <a:rPr lang="es-MX" sz="2000" b="1" dirty="0" smtClean="0">
                <a:hlinkClick r:id="rId4"/>
              </a:rPr>
              <a:t>/</a:t>
            </a: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b="1" dirty="0">
                <a:hlinkClick r:id="rId5"/>
              </a:rPr>
              <a:t>https://www.redeszone.net/2016/12/11/conoce-las-herramientas-dnsdiag-uno-protocolo-dns</a:t>
            </a:r>
            <a:r>
              <a:rPr lang="es-MX" sz="2000" b="1" dirty="0" smtClean="0">
                <a:hlinkClick r:id="rId5"/>
              </a:rPr>
              <a:t>/</a:t>
            </a: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b="1" dirty="0" smtClean="0">
                <a:hlinkClick r:id="rId6"/>
              </a:rPr>
              <a:t>https</a:t>
            </a:r>
            <a:r>
              <a:rPr lang="es-MX" sz="2000" b="1" dirty="0">
                <a:hlinkClick r:id="rId6"/>
              </a:rPr>
              <a:t>://</a:t>
            </a:r>
            <a:r>
              <a:rPr lang="es-MX" sz="2000" b="1" dirty="0" smtClean="0">
                <a:hlinkClick r:id="rId6"/>
              </a:rPr>
              <a:t>www.techtudo.com.br/noticias/noticia/2014/10/o-que-e-dhcp-entenda-tudo-sobre-o-protocolo.html</a:t>
            </a: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b="1" dirty="0">
                <a:hlinkClick r:id="rId7"/>
              </a:rPr>
              <a:t>http://</a:t>
            </a:r>
            <a:r>
              <a:rPr lang="es-MX" sz="2000" b="1" dirty="0" smtClean="0">
                <a:hlinkClick r:id="rId7"/>
              </a:rPr>
              <a:t>scampos94.blogspot.com/2012/08/protocolo-http-https-ftp-www-www2-y-web.html</a:t>
            </a: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b="1" dirty="0">
                <a:hlinkClick r:id="rId8"/>
              </a:rPr>
              <a:t>https://jaocingsistemas.wordpress.com/2016/02/15/1981-creacion-protocolo-smtp-dns</a:t>
            </a:r>
            <a:r>
              <a:rPr lang="es-MX" sz="2000" b="1" dirty="0" smtClean="0">
                <a:hlinkClick r:id="rId8"/>
              </a:rPr>
              <a:t>/</a:t>
            </a: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b="1" dirty="0" smtClean="0">
                <a:hlinkClick r:id="rId9"/>
              </a:rPr>
              <a:t>https</a:t>
            </a:r>
            <a:r>
              <a:rPr lang="es-MX" sz="2000" b="1" dirty="0">
                <a:hlinkClick r:id="rId9"/>
              </a:rPr>
              <a:t>://</a:t>
            </a:r>
            <a:r>
              <a:rPr lang="es-MX" sz="2000" b="1" dirty="0" smtClean="0">
                <a:hlinkClick r:id="rId9"/>
              </a:rPr>
              <a:t>smr.iesharia.org/wiki/doku.php/rde:ut7:caracteristicas</a:t>
            </a: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b="1" dirty="0">
                <a:hlinkClick r:id="rId10"/>
              </a:rPr>
              <a:t>http://</a:t>
            </a:r>
            <a:r>
              <a:rPr lang="es-MX" sz="2000" b="1" dirty="0" smtClean="0">
                <a:hlinkClick r:id="rId10"/>
              </a:rPr>
              <a:t>www.ie.tec.ac.cr/acotoc/CISCO/R&amp;S%20CCNA1/R&amp;S_CCNA1_ITN_Chapter10_Capa%20de%20aplicacion.pdf</a:t>
            </a: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MX" sz="2000" b="1" dirty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MX" sz="2000" b="1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MX" sz="2000" b="1" dirty="0" smtClean="0"/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42FEDA5-82EE-4FEC-87DB-20832ECD7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35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8345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>
            <a:extLst>
              <a:ext uri="{FF2B5EF4-FFF2-40B4-BE49-F238E27FC236}">
                <a16:creationId xmlns:a16="http://schemas.microsoft.com/office/drawing/2014/main" id="{825F8C5A-049C-4ED0-9860-617DD8233FE1}"/>
              </a:ext>
            </a:extLst>
          </p:cNvPr>
          <p:cNvSpPr txBox="1">
            <a:spLocks/>
          </p:cNvSpPr>
          <p:nvPr/>
        </p:nvSpPr>
        <p:spPr>
          <a:xfrm>
            <a:off x="587829" y="1030337"/>
            <a:ext cx="11220994" cy="57639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>
                <a:ln w="19050">
                  <a:solidFill>
                    <a:schemeClr val="tx1"/>
                  </a:solidFill>
                  <a:prstDash val="solid"/>
                </a:ln>
              </a:rPr>
              <a:t>Capa Aplicación</a:t>
            </a:r>
            <a:endParaRPr lang="es-MX" sz="3600" dirty="0"/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CE64AE7B-6174-4F5A-9027-C04B578B5E14}"/>
              </a:ext>
            </a:extLst>
          </p:cNvPr>
          <p:cNvSpPr txBox="1">
            <a:spLocks/>
          </p:cNvSpPr>
          <p:nvPr/>
        </p:nvSpPr>
        <p:spPr>
          <a:xfrm>
            <a:off x="587829" y="1764795"/>
            <a:ext cx="11077302" cy="4525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s-MX" sz="2400" dirty="0"/>
              <a:t>Esta capa se </a:t>
            </a:r>
            <a:r>
              <a:rPr lang="es-MX" sz="2400" dirty="0"/>
              <a:t>encuentra </a:t>
            </a:r>
            <a:r>
              <a:rPr lang="es-MX" sz="2400" dirty="0"/>
              <a:t>tanto </a:t>
            </a:r>
            <a:r>
              <a:rPr lang="es-MX" sz="2400" dirty="0"/>
              <a:t>en el modelo OSI como en el modelo </a:t>
            </a:r>
            <a:r>
              <a:rPr lang="es-MX" sz="2400" dirty="0"/>
              <a:t>TCP/IP; </a:t>
            </a:r>
            <a:r>
              <a:rPr lang="es-MX" sz="2400" dirty="0"/>
              <a:t>sin embargo abarca diferentes protocolos en cada uno de los modelos</a:t>
            </a:r>
            <a:r>
              <a:rPr lang="es-MX" sz="2400" dirty="0" smtClean="0"/>
              <a:t>. Resulta necesario </a:t>
            </a:r>
            <a:r>
              <a:rPr lang="es-ES" sz="2400" dirty="0" smtClean="0"/>
              <a:t>comprender </a:t>
            </a:r>
            <a:r>
              <a:rPr lang="es-ES" sz="2400" dirty="0"/>
              <a:t>los </a:t>
            </a:r>
            <a:r>
              <a:rPr lang="es-ES" sz="2400" b="1" dirty="0"/>
              <a:t>servicios y los protocolos</a:t>
            </a:r>
            <a:r>
              <a:rPr lang="es-ES" sz="2400" dirty="0"/>
              <a:t>, debido a que es posible manipular el tráfico de la red en función del servicio y del protocolo correspondiente que se utiliza. Por lo tanto, se pueden identificar los distintos tipos de tráfico de la </a:t>
            </a:r>
            <a:r>
              <a:rPr lang="es-ES" sz="2400" dirty="0" smtClean="0"/>
              <a:t>red</a:t>
            </a:r>
            <a:endParaRPr lang="es-MX" sz="2400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400" dirty="0" smtClean="0"/>
              <a:t>De </a:t>
            </a:r>
            <a:r>
              <a:rPr lang="es-MX" sz="2400" dirty="0"/>
              <a:t>manera general, esta capa se encarga de definir las aplicaciones de red así como los servicios de internet a los cuales puede acceder cada usuario</a:t>
            </a:r>
            <a:r>
              <a:rPr lang="es-MX" sz="2400" dirty="0" smtClean="0"/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ES" sz="2400" dirty="0"/>
              <a:t>Es la más cercana al usuario </a:t>
            </a:r>
            <a:r>
              <a:rPr lang="es-ES" sz="2400" dirty="0" smtClean="0"/>
              <a:t>final y a</a:t>
            </a:r>
            <a:r>
              <a:rPr lang="es-MX" sz="2400" dirty="0" err="1" smtClean="0"/>
              <a:t>quí</a:t>
            </a:r>
            <a:r>
              <a:rPr lang="es-MX" sz="2400" dirty="0" smtClean="0"/>
              <a:t> es </a:t>
            </a:r>
            <a:r>
              <a:rPr lang="es-MX" sz="2400" dirty="0"/>
              <a:t>donde </a:t>
            </a:r>
            <a:r>
              <a:rPr lang="es-MX" sz="2400" b="1" dirty="0"/>
              <a:t>los datos ingresan a la </a:t>
            </a:r>
            <a:r>
              <a:rPr lang="es-MX" sz="2400" b="1" dirty="0" smtClean="0"/>
              <a:t>red</a:t>
            </a:r>
            <a:r>
              <a:rPr lang="es-MX" sz="2400" dirty="0" smtClean="0"/>
              <a:t>, generalmente generados o solicitados por el usuario, las aplicaciones incluyen </a:t>
            </a:r>
            <a:r>
              <a:rPr lang="es-MX" sz="2400" dirty="0"/>
              <a:t>los navegadores </a:t>
            </a:r>
            <a:r>
              <a:rPr lang="es-MX" sz="2400" dirty="0" smtClean="0"/>
              <a:t>web, el </a:t>
            </a:r>
            <a:r>
              <a:rPr lang="es-MX" sz="2400" dirty="0"/>
              <a:t>correo </a:t>
            </a:r>
            <a:r>
              <a:rPr lang="es-MX" sz="2400" dirty="0" smtClean="0"/>
              <a:t>electrónico y las apps.</a:t>
            </a:r>
            <a:endParaRPr lang="es-MX" sz="2400" dirty="0"/>
          </a:p>
          <a:p>
            <a:pPr marL="0" indent="0" algn="just">
              <a:lnSpc>
                <a:spcPct val="100000"/>
              </a:lnSpc>
              <a:buNone/>
            </a:pPr>
            <a:endParaRPr lang="es-MX" sz="2400" dirty="0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7" name="Imagen 6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569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39366907-5939-48CE-AB84-AA1E1DFE84E4}"/>
              </a:ext>
            </a:extLst>
          </p:cNvPr>
          <p:cNvSpPr txBox="1">
            <a:spLocks/>
          </p:cNvSpPr>
          <p:nvPr/>
        </p:nvSpPr>
        <p:spPr>
          <a:xfrm>
            <a:off x="286511" y="982157"/>
            <a:ext cx="11736541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>
                <a:ln w="19050">
                  <a:solidFill>
                    <a:schemeClr val="tx1"/>
                  </a:solidFill>
                  <a:prstDash val="solid"/>
                </a:ln>
              </a:rPr>
              <a:t>Capa </a:t>
            </a:r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Aplicación OSI vs TCP/IP</a:t>
            </a:r>
            <a:endParaRPr lang="es-MX" sz="36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43349A7-CE9A-4FC1-B9E3-364C6090EEF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703" y="1528354"/>
            <a:ext cx="6296297" cy="455421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8" name="Imagen 7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491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>
            <a:extLst>
              <a:ext uri="{FF2B5EF4-FFF2-40B4-BE49-F238E27FC236}">
                <a16:creationId xmlns:a16="http://schemas.microsoft.com/office/drawing/2014/main" id="{825F8C5A-049C-4ED0-9860-617DD8233FE1}"/>
              </a:ext>
            </a:extLst>
          </p:cNvPr>
          <p:cNvSpPr txBox="1">
            <a:spLocks/>
          </p:cNvSpPr>
          <p:nvPr/>
        </p:nvSpPr>
        <p:spPr>
          <a:xfrm>
            <a:off x="587829" y="1030337"/>
            <a:ext cx="11220994" cy="57639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>
                <a:ln w="19050">
                  <a:solidFill>
                    <a:schemeClr val="tx1"/>
                  </a:solidFill>
                  <a:prstDash val="solid"/>
                </a:ln>
              </a:rPr>
              <a:t>Capa Aplicación</a:t>
            </a:r>
            <a:endParaRPr lang="es-MX" sz="3600" dirty="0"/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CE64AE7B-6174-4F5A-9027-C04B578B5E14}"/>
              </a:ext>
            </a:extLst>
          </p:cNvPr>
          <p:cNvSpPr txBox="1">
            <a:spLocks/>
          </p:cNvSpPr>
          <p:nvPr/>
        </p:nvSpPr>
        <p:spPr>
          <a:xfrm>
            <a:off x="587829" y="1764795"/>
            <a:ext cx="11077302" cy="4525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s-MX" sz="2400" dirty="0" smtClean="0"/>
              <a:t>Permite </a:t>
            </a:r>
            <a:r>
              <a:rPr lang="es-MX" sz="2400" dirty="0"/>
              <a:t>que las aplicaciones tengan acceso a los servicios de las capas inferiores.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400" dirty="0" smtClean="0"/>
              <a:t>Define </a:t>
            </a:r>
            <a:r>
              <a:rPr lang="es-MX" sz="2400" dirty="0"/>
              <a:t>los protocolos que deben utilizar las aplicaciones para realizar el intercambio de datos</a:t>
            </a:r>
            <a:r>
              <a:rPr lang="es-MX" sz="2400" dirty="0" smtClean="0"/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400" dirty="0"/>
              <a:t>Los protocolos de capa de aplicación permiten el intercambio de datos entre programas que se ejecutan en los hosts de origen y de destino.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400" dirty="0"/>
              <a:t>La capa de aplicación TCP/IP realiza las funciones de las tres capas superiores del modelo OSI.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sz="2400" dirty="0"/>
              <a:t>Los protocolos de capa de aplicación comunes incluyen HTTP, FTP, TFTP y DNS</a:t>
            </a:r>
            <a:r>
              <a:rPr lang="es-MX" sz="2400" dirty="0" smtClean="0"/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s-MX" sz="2400" dirty="0" smtClean="0"/>
          </a:p>
          <a:p>
            <a:pPr marL="0" indent="0" algn="just">
              <a:lnSpc>
                <a:spcPct val="100000"/>
              </a:lnSpc>
              <a:buNone/>
            </a:pPr>
            <a:endParaRPr lang="es-MX" sz="2400" dirty="0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7" name="Imagen 6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045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>
                <a:ln w="19050">
                  <a:solidFill>
                    <a:schemeClr val="tx1"/>
                  </a:solidFill>
                  <a:prstDash val="solid"/>
                </a:ln>
              </a:rPr>
              <a:t>Capa Aplicación</a:t>
            </a:r>
            <a:endParaRPr lang="es-MX" sz="3600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D80D938-EB8C-4673-B999-D45CBEA29566}"/>
              </a:ext>
            </a:extLst>
          </p:cNvPr>
          <p:cNvSpPr txBox="1">
            <a:spLocks/>
          </p:cNvSpPr>
          <p:nvPr/>
        </p:nvSpPr>
        <p:spPr>
          <a:xfrm>
            <a:off x="412259" y="2078446"/>
            <a:ext cx="5200426" cy="168478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es-MX" dirty="0"/>
              <a:t>Actúa como </a:t>
            </a:r>
            <a:r>
              <a:rPr lang="es-MX" b="1" dirty="0"/>
              <a:t>interfaz entre el usuario y los procesos </a:t>
            </a:r>
            <a:r>
              <a:rPr lang="es-MX" dirty="0"/>
              <a:t>de aplicaciones, utilizando los servicios de red para dichas aplicaciones.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507F627-2EFE-45C0-A01B-00BEB9069C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994" y="1787944"/>
            <a:ext cx="5200426" cy="3794148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847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A1EEFED-7D89-45A6-965A-D1BA9B4B0AD4}"/>
              </a:ext>
            </a:extLst>
          </p:cNvPr>
          <p:cNvSpPr txBox="1">
            <a:spLocks/>
          </p:cNvSpPr>
          <p:nvPr/>
        </p:nvSpPr>
        <p:spPr>
          <a:xfrm>
            <a:off x="591456" y="1926275"/>
            <a:ext cx="5535024" cy="359085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es-MX" b="1" dirty="0" smtClean="0"/>
              <a:t>El </a:t>
            </a:r>
            <a:r>
              <a:rPr lang="es-MX" b="1" dirty="0"/>
              <a:t>usuario </a:t>
            </a:r>
            <a:r>
              <a:rPr lang="es-MX" dirty="0"/>
              <a:t>no realiza directamente la interacción con la Capa Aplicación, sino que </a:t>
            </a:r>
            <a:r>
              <a:rPr lang="es-MX" b="1" dirty="0"/>
              <a:t>utiliza programas </a:t>
            </a:r>
            <a:r>
              <a:rPr lang="es-MX" dirty="0"/>
              <a:t>(servicios de red para dichas aplicaciones), los cuales </a:t>
            </a:r>
            <a:r>
              <a:rPr lang="es-MX" b="1" dirty="0"/>
              <a:t>interactúan con la Capa Aplicación</a:t>
            </a:r>
            <a:r>
              <a:rPr lang="es-MX" dirty="0"/>
              <a:t>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8B6ABAC-47F9-43BF-8EFF-979FB2091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403" y="2126807"/>
            <a:ext cx="5580727" cy="3058125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9" name="Imagen 8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11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>
                <a:ln w="19050">
                  <a:solidFill>
                    <a:schemeClr val="tx1"/>
                  </a:solidFill>
                  <a:prstDash val="solid"/>
                </a:ln>
              </a:rPr>
              <a:t>Capa Aplicación</a:t>
            </a:r>
            <a:endParaRPr lang="es-MX" sz="36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217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E31A3905-06EA-45F3-AC78-C9E3D1899F29}"/>
              </a:ext>
            </a:extLst>
          </p:cNvPr>
          <p:cNvSpPr txBox="1">
            <a:spLocks/>
          </p:cNvSpPr>
          <p:nvPr/>
        </p:nvSpPr>
        <p:spPr>
          <a:xfrm>
            <a:off x="520851" y="1558672"/>
            <a:ext cx="11502202" cy="435880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es-MX" sz="2300" dirty="0"/>
              <a:t>Los </a:t>
            </a:r>
            <a:r>
              <a:rPr lang="es-MX" sz="2300" b="1" dirty="0"/>
              <a:t>protocolos </a:t>
            </a:r>
            <a:r>
              <a:rPr lang="es-MX" sz="2300" dirty="0"/>
              <a:t>de aplicación son utilizados en el </a:t>
            </a:r>
            <a:r>
              <a:rPr lang="es-MX" sz="2300" b="1" dirty="0"/>
              <a:t>envío y recepción de datos</a:t>
            </a:r>
            <a:r>
              <a:rPr lang="es-MX" sz="2300" dirty="0"/>
              <a:t>, estos protocolos </a:t>
            </a:r>
            <a:r>
              <a:rPr lang="es-MX" sz="2300" b="1" dirty="0"/>
              <a:t>establecen reglas </a:t>
            </a:r>
            <a:r>
              <a:rPr lang="es-MX" sz="2300" dirty="0"/>
              <a:t>que definen tanto la estructura como los tipos de </a:t>
            </a:r>
            <a:r>
              <a:rPr lang="es-MX" sz="2300" dirty="0" smtClean="0"/>
              <a:t>mensajes, además especifican </a:t>
            </a:r>
            <a:r>
              <a:rPr lang="es-MX" sz="2300" dirty="0"/>
              <a:t>la información de control y el formato necesarios para funciones comunes de </a:t>
            </a:r>
            <a:r>
              <a:rPr lang="es-MX" sz="2300" dirty="0" smtClean="0"/>
              <a:t>Internet.</a:t>
            </a:r>
            <a:endParaRPr lang="es-MX" sz="2300" dirty="0"/>
          </a:p>
          <a:p>
            <a:pPr algn="just">
              <a:lnSpc>
                <a:spcPct val="150000"/>
              </a:lnSpc>
            </a:pPr>
            <a:r>
              <a:rPr lang="es-MX" sz="2300" dirty="0"/>
              <a:t>Estos protocolos </a:t>
            </a:r>
            <a:r>
              <a:rPr lang="es-MX" sz="2300" b="1" dirty="0"/>
              <a:t>definen</a:t>
            </a:r>
            <a:r>
              <a:rPr lang="es-MX" sz="2300" dirty="0"/>
              <a:t> principalmente:</a:t>
            </a:r>
          </a:p>
          <a:p>
            <a:pPr lvl="1" algn="just">
              <a:lnSpc>
                <a:spcPct val="150000"/>
              </a:lnSpc>
            </a:pPr>
            <a:r>
              <a:rPr lang="es-MX" sz="2300" dirty="0" smtClean="0"/>
              <a:t>Procesos </a:t>
            </a:r>
            <a:r>
              <a:rPr lang="es-MX" sz="2300" dirty="0"/>
              <a:t>en cada </a:t>
            </a:r>
            <a:r>
              <a:rPr lang="es-MX" sz="2300" dirty="0" smtClean="0"/>
              <a:t>extremo</a:t>
            </a:r>
            <a:endParaRPr lang="es-MX" sz="2300" dirty="0"/>
          </a:p>
          <a:p>
            <a:pPr lvl="1" algn="just">
              <a:lnSpc>
                <a:spcPct val="150000"/>
              </a:lnSpc>
            </a:pPr>
            <a:r>
              <a:rPr lang="es-MX" sz="2300" dirty="0"/>
              <a:t>Tipos de </a:t>
            </a:r>
            <a:r>
              <a:rPr lang="es-MX" sz="2300" dirty="0" smtClean="0"/>
              <a:t>mensajes</a:t>
            </a:r>
            <a:endParaRPr lang="es-MX" sz="2300" dirty="0"/>
          </a:p>
          <a:p>
            <a:pPr lvl="1" algn="just">
              <a:lnSpc>
                <a:spcPct val="150000"/>
              </a:lnSpc>
            </a:pPr>
            <a:r>
              <a:rPr lang="es-MX" sz="2300" dirty="0"/>
              <a:t>Sintaxis de </a:t>
            </a:r>
            <a:r>
              <a:rPr lang="es-MX" sz="2300" dirty="0" smtClean="0"/>
              <a:t>mensajes</a:t>
            </a:r>
            <a:endParaRPr lang="es-MX" sz="2300" dirty="0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7" name="Imagen 6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5"/>
              <a:ext cx="292650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  <p:sp>
        <p:nvSpPr>
          <p:cNvPr id="9" name="Título 1">
            <a:extLst>
              <a:ext uri="{FF2B5EF4-FFF2-40B4-BE49-F238E27FC236}">
                <a16:creationId xmlns:a16="http://schemas.microsoft.com/office/drawing/2014/main" id="{E12DEB95-7130-4AC5-A933-14D4EBE4D748}"/>
              </a:ext>
            </a:extLst>
          </p:cNvPr>
          <p:cNvSpPr txBox="1">
            <a:spLocks/>
          </p:cNvSpPr>
          <p:nvPr/>
        </p:nvSpPr>
        <p:spPr>
          <a:xfrm>
            <a:off x="-152401" y="937838"/>
            <a:ext cx="12175454" cy="8501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ln w="19050">
                  <a:solidFill>
                    <a:schemeClr val="tx1"/>
                  </a:solidFill>
                  <a:prstDash val="solid"/>
                </a:ln>
              </a:rPr>
              <a:t>Protocolos capa </a:t>
            </a:r>
            <a:r>
              <a:rPr lang="es-MX" sz="3600" b="1" dirty="0">
                <a:ln w="19050">
                  <a:solidFill>
                    <a:schemeClr val="tx1"/>
                  </a:solidFill>
                  <a:prstDash val="solid"/>
                </a:ln>
              </a:rPr>
              <a:t>Aplicación</a:t>
            </a:r>
            <a:endParaRPr lang="es-MX" sz="36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4A06-8218-4F99-95E4-CFA8E8689A55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844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2643</Words>
  <Application>Microsoft Office PowerPoint</Application>
  <PresentationFormat>Panorámica</PresentationFormat>
  <Paragraphs>286</Paragraphs>
  <Slides>35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1" baseType="lpstr">
      <vt:lpstr>Arial</vt:lpstr>
      <vt:lpstr>Calibri</vt:lpstr>
      <vt:lpstr>Calibri Light</vt:lpstr>
      <vt:lpstr>Metropolis Light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Dr. Juan Carlos Montes de Oca López</dc:creator>
  <cp:lastModifiedBy>Usuario de Windows</cp:lastModifiedBy>
  <cp:revision>0</cp:revision>
  <dcterms:created xsi:type="dcterms:W3CDTF">2018-09-21T17:53:23Z</dcterms:created>
  <dcterms:modified xsi:type="dcterms:W3CDTF">2018-09-28T07:08:25Z</dcterms:modified>
</cp:coreProperties>
</file>