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438" r:id="rId2"/>
    <p:sldId id="439" r:id="rId3"/>
    <p:sldId id="440" r:id="rId4"/>
    <p:sldId id="449" r:id="rId5"/>
    <p:sldId id="450" r:id="rId6"/>
    <p:sldId id="451" r:id="rId7"/>
    <p:sldId id="452" r:id="rId8"/>
    <p:sldId id="453" r:id="rId9"/>
    <p:sldId id="454" r:id="rId10"/>
    <p:sldId id="455" r:id="rId11"/>
    <p:sldId id="456" r:id="rId12"/>
    <p:sldId id="409" r:id="rId13"/>
    <p:sldId id="441" r:id="rId14"/>
    <p:sldId id="442" r:id="rId15"/>
    <p:sldId id="408" r:id="rId16"/>
    <p:sldId id="410" r:id="rId17"/>
    <p:sldId id="411" r:id="rId18"/>
    <p:sldId id="412" r:id="rId19"/>
    <p:sldId id="444" r:id="rId20"/>
    <p:sldId id="443" r:id="rId21"/>
    <p:sldId id="445" r:id="rId22"/>
    <p:sldId id="446" r:id="rId23"/>
    <p:sldId id="447" r:id="rId24"/>
    <p:sldId id="457" r:id="rId25"/>
    <p:sldId id="458" r:id="rId26"/>
    <p:sldId id="448" r:id="rId27"/>
    <p:sldId id="459" r:id="rId28"/>
    <p:sldId id="460" r:id="rId29"/>
    <p:sldId id="461" r:id="rId30"/>
    <p:sldId id="436" r:id="rId31"/>
    <p:sldId id="437" r:id="rId3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58" autoAdjust="0"/>
    <p:restoredTop sz="94660"/>
  </p:normalViewPr>
  <p:slideViewPr>
    <p:cSldViewPr snapToGrid="0">
      <p:cViewPr varScale="1">
        <p:scale>
          <a:sx n="73" d="100"/>
          <a:sy n="73" d="100"/>
        </p:scale>
        <p:origin x="4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DF1058-436C-455C-8FF6-A80898E34709}" type="datetimeFigureOut">
              <a:rPr lang="en-US" smtClean="0"/>
              <a:t>9/28/2018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8D933B-11CE-43C7-B79C-9D88CA13DCC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231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314447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28</a:t>
            </a:fld>
            <a:endParaRPr lang="es-E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s-ES" sz="1200" kern="1200" dirty="0" smtClean="0">
                <a:solidFill>
                  <a:schemeClr val="tx1"/>
                </a:solidFill>
                <a:latin typeface="Arial" charset="0"/>
              </a:rPr>
              <a:t>5.3 – </a:t>
            </a:r>
            <a:r>
              <a:rPr lang="es-ES" sz="1200" dirty="0" smtClean="0">
                <a:latin typeface="Arial" charset="0"/>
              </a:rPr>
              <a:t>Protocolo de resolución de direcciones</a:t>
            </a:r>
            <a:endParaRPr lang="es-E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s-ES" dirty="0" smtClean="0">
                <a:latin typeface="Arial" charset="0"/>
              </a:rPr>
              <a:t>5.3.1 – </a:t>
            </a:r>
            <a:r>
              <a:rPr lang="es-ES" sz="1200" dirty="0" smtClean="0">
                <a:latin typeface="Arial" charset="0"/>
              </a:rPr>
              <a:t>MAC e IP</a:t>
            </a:r>
            <a:endParaRPr lang="es-ES" dirty="0" smtClean="0"/>
          </a:p>
          <a:p>
            <a:pPr>
              <a:lnSpc>
                <a:spcPct val="80000"/>
              </a:lnSpc>
              <a:buFontTx/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363709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29</a:t>
            </a:fld>
            <a:endParaRPr lang="es-E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s-ES" sz="1200" kern="1200" dirty="0" smtClean="0">
                <a:solidFill>
                  <a:schemeClr val="tx1"/>
                </a:solidFill>
                <a:latin typeface="Arial" charset="0"/>
              </a:rPr>
              <a:t>5.3 – </a:t>
            </a:r>
            <a:r>
              <a:rPr lang="es-ES" sz="1200" dirty="0" smtClean="0">
                <a:latin typeface="Arial" charset="0"/>
              </a:rPr>
              <a:t>Protocolo de resolución de direcciones</a:t>
            </a:r>
            <a:endParaRPr lang="es-E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s-ES" dirty="0" smtClean="0">
                <a:latin typeface="Arial" charset="0"/>
              </a:rPr>
              <a:t>5.3.1 – </a:t>
            </a:r>
            <a:r>
              <a:rPr lang="es-ES" sz="1200" dirty="0" smtClean="0">
                <a:latin typeface="Arial" charset="0"/>
              </a:rPr>
              <a:t>MAC e IP</a:t>
            </a:r>
            <a:endParaRPr lang="es-ES" dirty="0" smtClean="0"/>
          </a:p>
          <a:p>
            <a:pPr>
              <a:lnSpc>
                <a:spcPct val="80000"/>
              </a:lnSpc>
              <a:buFontTx/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05581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DFF4B7-ADD5-462D-AA0A-2409CEF12D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7F7BA19-3411-487E-94EC-CA504577E7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34C15D6-244E-4EE1-AE62-BD240ADEA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6B6FF-527C-43CE-AB07-530F246EC02C}" type="datetime1">
              <a:rPr lang="es-ES" smtClean="0"/>
              <a:t>28/09/2018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8EA2B46-F976-4269-9B9B-376261344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23CBBE4-514A-4022-B0FC-D96ADDC30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2F68-516B-4A82-BB3B-126CA268DD8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29664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645F4C-15E0-4498-85D6-85190DD82B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6DA99A6-F6EF-440F-8E84-438DB96EA0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7321E1F-0FB8-42DE-9676-97B9C8F41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FF4A9-0E2F-4D62-8C5F-7DF14A5AB0DC}" type="datetime1">
              <a:rPr lang="es-ES" smtClean="0"/>
              <a:t>28/09/2018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BD1C69F-292D-4C29-83FF-C5B753B90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8547354-5447-46DD-92C6-0796D7F0D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2F68-516B-4A82-BB3B-126CA268DD8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3083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FB62468-2EEB-445E-878C-A1F7B41739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038C5CA-08B1-425C-A1D6-75C94D325D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59B2B77-D1C0-44C0-8EEE-B56694EBD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7A249-B756-4CB2-ACE1-670FBB7FF4AA}" type="datetime1">
              <a:rPr lang="es-ES" smtClean="0"/>
              <a:t>28/09/2018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38DD164-2441-48DD-B17D-6D1EC91ED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7184E3B-17B6-4519-B1C3-5EC7E85E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2F68-516B-4A82-BB3B-126CA268DD8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8485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3C0CE8-0D07-44C5-81AD-91019D87C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41C729E-0DCC-4010-9E8F-D4C6FF2409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5FCF2E2-DBF2-41ED-86D8-E2A9E8CB93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A389D-752C-4571-9E4D-CC02CFCDE3B1}" type="datetime1">
              <a:rPr lang="es-ES" smtClean="0"/>
              <a:t>28/09/2018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4D7DAB-AEA8-4459-A748-6FED0A343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52041D5-8A39-43ED-AE35-9E9A10E5C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2F68-516B-4A82-BB3B-126CA268DD8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9884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4BBAE7-B93D-42C1-832E-FA791F252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9F40816-971E-4628-9400-1E70DEDF05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2239D8A-D212-4615-B003-2A5EB7F42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4A0A3-986A-4C8A-8CF1-D1869C65A799}" type="datetime1">
              <a:rPr lang="es-ES" smtClean="0"/>
              <a:t>28/09/2018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703BD95-5820-4E6C-A937-8854F38C7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FA3F974-70EF-41C3-91BC-9988716FA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2F68-516B-4A82-BB3B-126CA268DD8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47764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A5FC3A-834D-4B5A-A14F-F7E6E47FE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98F7860-6B39-4C69-B6ED-871320D3F9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475C37A-3EB0-4B77-99B9-E9FD55E630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F9BD0DB-787E-4CE8-9557-9D1EC881B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ECD3C-75A5-4B05-8290-BDDFF37BF5EB}" type="datetime1">
              <a:rPr lang="es-ES" smtClean="0"/>
              <a:t>28/09/2018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2FEE71A-F2D9-4AF9-8DF4-644242E7C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00DE76E-B6F2-4904-962A-809299FA6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2F68-516B-4A82-BB3B-126CA268DD8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9298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560E42-7BE7-43E9-8FA7-23A8AFA3D0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0558F2F-B599-4856-AB4C-C7759C49F3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4B0A8FC-2882-49CB-B230-6A26F25A9C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8393610-5B7F-449D-B2CE-C0236E8053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DA9D9EF2-9964-47A6-AD74-8CE46BA6ED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01F88AB-6A96-47B2-8B1E-6F880BEF7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FF31B-3584-4B4F-858A-C42F5C6B93ED}" type="datetime1">
              <a:rPr lang="es-ES" smtClean="0"/>
              <a:t>28/09/2018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7F7F578-468B-4DDA-A6B5-CD77BA46F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095374F-CABD-46B5-93C9-92D27F67A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2F68-516B-4A82-BB3B-126CA268DD8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87805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9F7755-3155-4F6E-93BB-DB9988E3D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18A7ABE-8105-423D-A33C-9C7C41FCE2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D199B-B853-4385-8CA4-8DC5764C7012}" type="datetime1">
              <a:rPr lang="es-ES" smtClean="0"/>
              <a:t>28/09/2018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596CABE-6B0A-4C37-B788-2FB95C50AC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BA83513-B758-4519-A022-ACBCDF208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2F68-516B-4A82-BB3B-126CA268DD8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3575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0637F7A-8F8B-4448-86BD-2B5DF388D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20C67-E633-4BCA-BFDE-944A2A6A0FF1}" type="datetime1">
              <a:rPr lang="es-ES" smtClean="0"/>
              <a:t>28/09/2018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ED39672-55D3-4EF5-8760-02BCC55CE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8B5D9C8-F1B4-444C-96A7-02FB632E5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2F68-516B-4A82-BB3B-126CA268DD8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985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A4583A-4220-4FFE-B9E7-865738B17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BC9D522-915A-42F5-8835-E7EA9D045A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DDC36AD-FE28-441F-AE76-679059334F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68555F0-21BA-4076-B99E-86A377073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A6FE2-B788-4915-82E7-5A44CBAAAE6D}" type="datetime1">
              <a:rPr lang="es-ES" smtClean="0"/>
              <a:t>28/09/2018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220B2B3-A000-4B5B-95BE-955BB6081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CA7D4B6-7324-4D81-8A94-EFDF4F719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2F68-516B-4A82-BB3B-126CA268DD8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722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ED7F0E-70DF-4815-B65C-8126CEA6C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175D450-0CD2-4CF0-9089-1E45232CCF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3C393F9-574A-43A8-BC4B-54A1AC2C42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444367B-1B2A-42EA-BE65-5EB0E31A9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79B0B-E92F-45E8-AA7F-714835F127DE}" type="datetime1">
              <a:rPr lang="es-ES" smtClean="0"/>
              <a:t>28/09/2018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E799AE3-9E89-46B5-8E47-0972B9B9E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DA79240-EE33-46F4-AEDB-38E712920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2F68-516B-4A82-BB3B-126CA268DD8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5357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C5EC3E8-BDB1-4E2D-81C7-B3604CB64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6E0508B-ACD0-43F4-B93C-9D1FAAF026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50B08B4-31FB-48EE-8EDF-5AA4E5BEA7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D5ADB5-451F-4F94-881F-027B52146C83}" type="datetime1">
              <a:rPr lang="es-ES" smtClean="0"/>
              <a:t>28/09/2018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D31C79C-473A-4655-BBFF-475D968CB3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 smtClean="0"/>
              <a:t>Dr. en A. Juan Carlos Montes de Oca López</a:t>
            </a:r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A3B5290-7D52-45C3-AFA0-B2306311D2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82F68-516B-4A82-BB3B-126CA268DD8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42043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etacad.com/group/resources/course-resources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publicacionesdidacticas.com/hemeroteca/articulo/081136/articulo-pdf" TargetMode="External"/><Relationship Id="rId5" Type="http://schemas.openxmlformats.org/officeDocument/2006/relationships/hyperlink" Target="http://publicacionesdidacticas.com/hemeroteca/articulo/081136/articulo-pdf" TargetMode="External"/><Relationship Id="rId4" Type="http://schemas.openxmlformats.org/officeDocument/2006/relationships/hyperlink" Target="http://revistas.uigv.edu.pe/index.php/perspectiva/article/view/187" TargetMode="Externa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Terabit_Ethernet" TargetMode="External"/><Relationship Id="rId13" Type="http://schemas.openxmlformats.org/officeDocument/2006/relationships/hyperlink" Target="https://www.slideshare.net/DavidNarvez/51-ethernet-2016" TargetMode="External"/><Relationship Id="rId3" Type="http://schemas.openxmlformats.org/officeDocument/2006/relationships/hyperlink" Target="http://www.itpro.co.uk/network-internet/30276/what-is-ethernet-the-standards-explained" TargetMode="External"/><Relationship Id="rId7" Type="http://schemas.openxmlformats.org/officeDocument/2006/relationships/hyperlink" Target="https://community.fs.com/blog/understand-100g-transceivers-transmission-principles.html/100gbase-er4" TargetMode="External"/><Relationship Id="rId12" Type="http://schemas.openxmlformats.org/officeDocument/2006/relationships/hyperlink" Target="https://www.adslzone.net/2016/12/15/implica-nuevo-wifi-802-11ad-opere-60-gh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edimax.com/edimax/merchandise/merchandise_detail/data/edimax/es/network_adapters_usb_adapters/eu-4306/" TargetMode="External"/><Relationship Id="rId11" Type="http://schemas.openxmlformats.org/officeDocument/2006/relationships/hyperlink" Target="http://m.planeta.com.pe/movil/noticias/actualidad/wifi-internet-mejorar-conexion-casa-70106" TargetMode="External"/><Relationship Id="rId5" Type="http://schemas.openxmlformats.org/officeDocument/2006/relationships/hyperlink" Target="http://computernetworkingnotes.com/network-technologies/10base-ethernet.html" TargetMode="External"/><Relationship Id="rId10" Type="http://schemas.openxmlformats.org/officeDocument/2006/relationships/hyperlink" Target="http://www.balsak.com.ar/def_bluetooth.htm" TargetMode="External"/><Relationship Id="rId4" Type="http://schemas.openxmlformats.org/officeDocument/2006/relationships/hyperlink" Target="https://telpromadrid.eu/que-es-ethernet/" TargetMode="External"/><Relationship Id="rId9" Type="http://schemas.openxmlformats.org/officeDocument/2006/relationships/hyperlink" Target="https://www.storagereview.com/ethernet_alliance_continues_ethernet_advancement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13" name="Título 1">
            <a:extLst>
              <a:ext uri="{FF2B5EF4-FFF2-40B4-BE49-F238E27FC236}">
                <a16:creationId xmlns:a16="http://schemas.microsoft.com/office/drawing/2014/main" id="{A497FFDD-4B11-49B7-981C-8EF2BA057344}"/>
              </a:ext>
            </a:extLst>
          </p:cNvPr>
          <p:cNvSpPr txBox="1">
            <a:spLocks/>
          </p:cNvSpPr>
          <p:nvPr/>
        </p:nvSpPr>
        <p:spPr>
          <a:xfrm>
            <a:off x="1911969" y="1881398"/>
            <a:ext cx="8308427" cy="3376402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2800" b="1" dirty="0"/>
              <a:t>Universidad Autónoma del Estado de México</a:t>
            </a:r>
          </a:p>
          <a:p>
            <a:pPr algn="ctr"/>
            <a:r>
              <a:rPr lang="es-ES" sz="2800" b="1" dirty="0"/>
              <a:t>Facultad de Contaduría y Administración</a:t>
            </a:r>
          </a:p>
          <a:p>
            <a:pPr algn="ctr"/>
            <a:endParaRPr lang="es-ES" sz="2800" b="1" dirty="0"/>
          </a:p>
          <a:p>
            <a:pPr algn="ctr"/>
            <a:r>
              <a:rPr lang="es-ES" sz="2800" b="1" dirty="0"/>
              <a:t>PE: </a:t>
            </a:r>
            <a:r>
              <a:rPr lang="es-ES" sz="2800" dirty="0"/>
              <a:t>Licenciatura en Informática Administrativa</a:t>
            </a:r>
          </a:p>
          <a:p>
            <a:pPr algn="ctr"/>
            <a:r>
              <a:rPr lang="es-ES" sz="2800" b="1" dirty="0"/>
              <a:t>UA: </a:t>
            </a:r>
            <a:r>
              <a:rPr lang="es-ES" sz="2800" dirty="0" smtClean="0"/>
              <a:t>Seminario de redes LAN</a:t>
            </a:r>
            <a:endParaRPr lang="es-ES" sz="2800" dirty="0"/>
          </a:p>
          <a:p>
            <a:pPr algn="ctr"/>
            <a:r>
              <a:rPr lang="es-ES" sz="2800" b="1" dirty="0"/>
              <a:t>Semestre: </a:t>
            </a:r>
            <a:r>
              <a:rPr lang="es-ES" sz="2800" dirty="0" smtClean="0"/>
              <a:t>Octavo</a:t>
            </a:r>
            <a:endParaRPr lang="es-ES" sz="2800" dirty="0"/>
          </a:p>
          <a:p>
            <a:pPr algn="ctr"/>
            <a:r>
              <a:rPr lang="es-ES" sz="2800" b="1" dirty="0"/>
              <a:t>Periodo:</a:t>
            </a:r>
            <a:r>
              <a:rPr lang="es-ES" sz="2800" dirty="0"/>
              <a:t> </a:t>
            </a:r>
            <a:r>
              <a:rPr lang="es-ES" sz="2800" dirty="0" smtClean="0"/>
              <a:t>2018-B</a:t>
            </a:r>
            <a:endParaRPr lang="es-ES" sz="2800" dirty="0"/>
          </a:p>
          <a:p>
            <a:pPr algn="ctr"/>
            <a:endParaRPr lang="es-ES" sz="2800" b="1" dirty="0"/>
          </a:p>
          <a:p>
            <a:pPr algn="ctr"/>
            <a:r>
              <a:rPr lang="es-ES" sz="2800" b="1" dirty="0"/>
              <a:t>Autor: </a:t>
            </a:r>
            <a:r>
              <a:rPr lang="es-ES" sz="2800" i="1" dirty="0"/>
              <a:t>Dr. en A. Juan Carlos Montes de Oca López jcmontesdeocal@uaemex.mx</a:t>
            </a:r>
            <a:endParaRPr lang="en-US" sz="2800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2F68-516B-4A82-BB3B-126CA268DD88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673127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1" y="40168"/>
            <a:ext cx="12191999" cy="1877268"/>
          </a:xfrm>
          <a:prstGeom prst="rect">
            <a:avLst/>
          </a:prstGeom>
        </p:spPr>
      </p:pic>
      <p:sp>
        <p:nvSpPr>
          <p:cNvPr id="4" name="Título 1">
            <a:extLst>
              <a:ext uri="{FF2B5EF4-FFF2-40B4-BE49-F238E27FC236}">
                <a16:creationId xmlns:a16="http://schemas.microsoft.com/office/drawing/2014/main" id="{47C15367-F44B-41BD-933B-5A46C5B9D303}"/>
              </a:ext>
            </a:extLst>
          </p:cNvPr>
          <p:cNvSpPr txBox="1">
            <a:spLocks/>
          </p:cNvSpPr>
          <p:nvPr/>
        </p:nvSpPr>
        <p:spPr>
          <a:xfrm>
            <a:off x="4592509" y="1798714"/>
            <a:ext cx="8915399" cy="226278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b="1" dirty="0" smtClean="0">
                <a:solidFill>
                  <a:srgbClr val="00B050"/>
                </a:solidFill>
              </a:rPr>
              <a:t>Evolución WIFI</a:t>
            </a:r>
            <a:endParaRPr lang="en-US" sz="3600" b="1" dirty="0">
              <a:solidFill>
                <a:srgbClr val="00B050"/>
              </a:solidFill>
            </a:endParaRPr>
          </a:p>
        </p:txBody>
      </p:sp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E2F760E9-13B6-48B4-9428-F1780B267372}"/>
              </a:ext>
            </a:extLst>
          </p:cNvPr>
          <p:cNvSpPr txBox="1">
            <a:spLocks/>
          </p:cNvSpPr>
          <p:nvPr/>
        </p:nvSpPr>
        <p:spPr>
          <a:xfrm>
            <a:off x="228373" y="2257519"/>
            <a:ext cx="11522347" cy="377762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s-MX" dirty="0"/>
              <a:t>El primer </a:t>
            </a:r>
            <a:r>
              <a:rPr lang="es-ES" b="1" dirty="0"/>
              <a:t>protocolo </a:t>
            </a:r>
            <a:r>
              <a:rPr lang="es-ES" b="1" dirty="0" err="1"/>
              <a:t>WiFi</a:t>
            </a:r>
            <a:r>
              <a:rPr lang="es-ES" b="1" dirty="0"/>
              <a:t> 802.11</a:t>
            </a:r>
            <a:r>
              <a:rPr lang="es-ES" dirty="0"/>
              <a:t> </a:t>
            </a:r>
            <a:r>
              <a:rPr lang="es-ES" dirty="0" err="1"/>
              <a:t>fué</a:t>
            </a:r>
            <a:r>
              <a:rPr lang="es-ES" dirty="0"/>
              <a:t> lanzado en </a:t>
            </a:r>
            <a:r>
              <a:rPr lang="es-ES" b="1" dirty="0"/>
              <a:t>1997</a:t>
            </a:r>
            <a:r>
              <a:rPr lang="es-ES" dirty="0"/>
              <a:t> con una velocidad de transmisión teórica de 1 o 2 megabits por segundo a través de </a:t>
            </a:r>
            <a:r>
              <a:rPr lang="es-ES" b="1" dirty="0"/>
              <a:t>señales infrarrojas</a:t>
            </a:r>
            <a:r>
              <a:rPr lang="es-ES" dirty="0" smtClean="0"/>
              <a:t>.</a:t>
            </a:r>
            <a:r>
              <a:rPr lang="es-MX" dirty="0"/>
              <a:t> En </a:t>
            </a:r>
            <a:r>
              <a:rPr lang="es-MX" b="1" dirty="0"/>
              <a:t>1999</a:t>
            </a:r>
            <a:r>
              <a:rPr lang="es-MX" dirty="0"/>
              <a:t> se aprobó la revisión </a:t>
            </a:r>
            <a:r>
              <a:rPr lang="es-ES" b="1" dirty="0"/>
              <a:t>802.11a</a:t>
            </a:r>
            <a:r>
              <a:rPr lang="es-ES" dirty="0"/>
              <a:t>, el estándar que introdujo la frecuencia de </a:t>
            </a:r>
            <a:r>
              <a:rPr lang="es-ES" b="1" dirty="0"/>
              <a:t>5 </a:t>
            </a:r>
            <a:r>
              <a:rPr lang="es-ES" b="1" dirty="0" smtClean="0"/>
              <a:t>GHz.</a:t>
            </a:r>
          </a:p>
          <a:p>
            <a:pPr algn="just">
              <a:lnSpc>
                <a:spcPct val="150000"/>
              </a:lnSpc>
            </a:pPr>
            <a:r>
              <a:rPr lang="es-MX" dirty="0"/>
              <a:t>E</a:t>
            </a:r>
            <a:r>
              <a:rPr lang="es-MX" dirty="0" smtClean="0"/>
              <a:t>l último </a:t>
            </a:r>
            <a:r>
              <a:rPr lang="es-MX" dirty="0"/>
              <a:t>estándar 802.11ah de redes inalámbricas, se </a:t>
            </a:r>
            <a:r>
              <a:rPr lang="es-MX" dirty="0" smtClean="0"/>
              <a:t>llama</a:t>
            </a:r>
            <a:r>
              <a:rPr lang="es-MX" dirty="0"/>
              <a:t> </a:t>
            </a:r>
            <a:r>
              <a:rPr lang="es-MX" b="1" dirty="0" err="1"/>
              <a:t>Wi</a:t>
            </a:r>
            <a:r>
              <a:rPr lang="es-MX" b="1" dirty="0"/>
              <a:t>-Fi </a:t>
            </a:r>
            <a:r>
              <a:rPr lang="es-MX" b="1" dirty="0" err="1" smtClean="0"/>
              <a:t>HaLow</a:t>
            </a:r>
            <a:r>
              <a:rPr lang="es-MX" dirty="0" smtClean="0"/>
              <a:t> está orientado al Internet de las Cosas.</a:t>
            </a:r>
            <a:endParaRPr lang="es-ES" b="1" dirty="0" smtClean="0"/>
          </a:p>
          <a:p>
            <a:pPr algn="just">
              <a:lnSpc>
                <a:spcPct val="150000"/>
              </a:lnSpc>
            </a:pPr>
            <a:endParaRPr lang="en-US" dirty="0"/>
          </a:p>
        </p:txBody>
      </p:sp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F826613E-B8BF-43A7-9C96-05F03B4A73F1}"/>
              </a:ext>
            </a:extLst>
          </p:cNvPr>
          <p:cNvSpPr txBox="1">
            <a:spLocks/>
          </p:cNvSpPr>
          <p:nvPr/>
        </p:nvSpPr>
        <p:spPr>
          <a:xfrm>
            <a:off x="228373" y="4969189"/>
            <a:ext cx="11278508" cy="377762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n-US" dirty="0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ES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2F68-516B-4A82-BB3B-126CA268DD88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00115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6548EA95-3734-45B1-96C1-1CDDE35A7C9A}"/>
              </a:ext>
            </a:extLst>
          </p:cNvPr>
          <p:cNvSpPr txBox="1">
            <a:spLocks/>
          </p:cNvSpPr>
          <p:nvPr/>
        </p:nvSpPr>
        <p:spPr>
          <a:xfrm>
            <a:off x="3478324" y="1708134"/>
            <a:ext cx="8915399" cy="226278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000" b="1" dirty="0" smtClean="0">
                <a:solidFill>
                  <a:srgbClr val="00B050"/>
                </a:solidFill>
              </a:rPr>
              <a:t>Protocolos actuales WIFI</a:t>
            </a:r>
            <a:endParaRPr lang="en-US" sz="4000" b="1" dirty="0">
              <a:solidFill>
                <a:srgbClr val="00B050"/>
              </a:solidFill>
            </a:endParaRPr>
          </a:p>
        </p:txBody>
      </p:sp>
      <p:pic>
        <p:nvPicPr>
          <p:cNvPr id="4" name="Picture 2" descr="https://i1.wp.com/bytelix.com/wp-content/uploads/2017/09/velocidad-teorica-wifi.png?resize=415%2C163&amp;ssl=1">
            <a:extLst>
              <a:ext uri="{FF2B5EF4-FFF2-40B4-BE49-F238E27FC236}">
                <a16:creationId xmlns:a16="http://schemas.microsoft.com/office/drawing/2014/main" id="{1061EEAA-39FB-4C44-8CD6-BF95AB547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42" y="2551250"/>
            <a:ext cx="8324075" cy="3269456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2F68-516B-4A82-BB3B-126CA268DD88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7967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AD6C3C3C-DB22-45D7-940E-9FE96CFD156C}"/>
              </a:ext>
            </a:extLst>
          </p:cNvPr>
          <p:cNvSpPr txBox="1">
            <a:spLocks/>
          </p:cNvSpPr>
          <p:nvPr/>
        </p:nvSpPr>
        <p:spPr>
          <a:xfrm>
            <a:off x="1642013" y="1753575"/>
            <a:ext cx="8911687" cy="128089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600" b="1" dirty="0" smtClean="0">
                <a:solidFill>
                  <a:srgbClr val="00B050"/>
                </a:solidFill>
              </a:rPr>
              <a:t>Ethernet - IEEE </a:t>
            </a:r>
            <a:r>
              <a:rPr lang="es-MX" sz="3600" b="1" dirty="0">
                <a:solidFill>
                  <a:srgbClr val="00B050"/>
                </a:solidFill>
              </a:rPr>
              <a:t>802.3</a:t>
            </a:r>
            <a:endParaRPr lang="en-US" sz="3600" b="1" dirty="0">
              <a:solidFill>
                <a:srgbClr val="00B050"/>
              </a:solidFill>
            </a:endParaRP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0A19A009-CD3D-45B2-B5E4-AA19A2F4C0A3}"/>
              </a:ext>
            </a:extLst>
          </p:cNvPr>
          <p:cNvSpPr txBox="1">
            <a:spLocks/>
          </p:cNvSpPr>
          <p:nvPr/>
        </p:nvSpPr>
        <p:spPr>
          <a:xfrm>
            <a:off x="1346864" y="2279639"/>
            <a:ext cx="9498273" cy="3777622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es-MX" dirty="0" smtClean="0"/>
              <a:t>Es </a:t>
            </a:r>
            <a:r>
              <a:rPr lang="es-MX" dirty="0"/>
              <a:t>el estándar </a:t>
            </a:r>
            <a:r>
              <a:rPr lang="es-MX" b="1" dirty="0"/>
              <a:t>más popular </a:t>
            </a:r>
            <a:r>
              <a:rPr lang="es-MX" dirty="0"/>
              <a:t>para las LAN, usa el método de transmisión de datos llamado Acceso múltiple con detección de portadora y detección de colisiones (</a:t>
            </a:r>
            <a:r>
              <a:rPr lang="es-MX" b="1" dirty="0"/>
              <a:t>CSMA/CD</a:t>
            </a:r>
            <a:r>
              <a:rPr lang="es-MX" dirty="0" smtClean="0"/>
              <a:t>).</a:t>
            </a:r>
            <a:endParaRPr lang="es-MX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es-MX" dirty="0" smtClean="0"/>
              <a:t>Es </a:t>
            </a:r>
            <a:r>
              <a:rPr lang="es-MX" dirty="0"/>
              <a:t>un </a:t>
            </a:r>
            <a:r>
              <a:rPr lang="es-MX" b="1" dirty="0"/>
              <a:t>protocolo </a:t>
            </a:r>
            <a:r>
              <a:rPr lang="es-MX" b="1" dirty="0" smtClean="0"/>
              <a:t>de </a:t>
            </a:r>
            <a:r>
              <a:rPr lang="es-MX" b="1" dirty="0"/>
              <a:t>control de acceso </a:t>
            </a:r>
            <a:r>
              <a:rPr lang="es-MX" dirty="0"/>
              <a:t>a redes de bajo nivel que permite que múltiples estaciones utilicen un mismo medio de transmisión.</a:t>
            </a:r>
            <a:endParaRPr lang="en-US" dirty="0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2F68-516B-4A82-BB3B-126CA268DD88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02071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AD6C3C3C-DB22-45D7-940E-9FE96CFD156C}"/>
              </a:ext>
            </a:extLst>
          </p:cNvPr>
          <p:cNvSpPr txBox="1">
            <a:spLocks/>
          </p:cNvSpPr>
          <p:nvPr/>
        </p:nvSpPr>
        <p:spPr>
          <a:xfrm>
            <a:off x="1642013" y="1753575"/>
            <a:ext cx="8911687" cy="128089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600" b="1" dirty="0" smtClean="0">
                <a:solidFill>
                  <a:srgbClr val="00B050"/>
                </a:solidFill>
              </a:rPr>
              <a:t>Ethernet - IEEE </a:t>
            </a:r>
            <a:r>
              <a:rPr lang="es-MX" sz="3600" b="1" dirty="0">
                <a:solidFill>
                  <a:srgbClr val="00B050"/>
                </a:solidFill>
              </a:rPr>
              <a:t>802.3</a:t>
            </a:r>
            <a:endParaRPr lang="en-US" sz="3600" b="1" dirty="0">
              <a:solidFill>
                <a:srgbClr val="00B050"/>
              </a:solidFill>
            </a:endParaRP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0A19A009-CD3D-45B2-B5E4-AA19A2F4C0A3}"/>
              </a:ext>
            </a:extLst>
          </p:cNvPr>
          <p:cNvSpPr txBox="1">
            <a:spLocks/>
          </p:cNvSpPr>
          <p:nvPr/>
        </p:nvSpPr>
        <p:spPr>
          <a:xfrm>
            <a:off x="1346864" y="2279639"/>
            <a:ext cx="9498273" cy="3777622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es-MX" dirty="0" smtClean="0"/>
              <a:t>Es </a:t>
            </a:r>
            <a:r>
              <a:rPr lang="es-MX" dirty="0"/>
              <a:t>una combinación de software de </a:t>
            </a:r>
            <a:r>
              <a:rPr lang="es-MX" b="1" dirty="0"/>
              <a:t>capa de enlace de datos </a:t>
            </a:r>
            <a:r>
              <a:rPr lang="es-MX" dirty="0"/>
              <a:t>y hardware de </a:t>
            </a:r>
            <a:r>
              <a:rPr lang="es-MX" b="1" dirty="0"/>
              <a:t>capa física</a:t>
            </a:r>
            <a:r>
              <a:rPr lang="es-MX" dirty="0"/>
              <a:t>, debido a que la capa física y la capa de enlace de </a:t>
            </a:r>
            <a:r>
              <a:rPr lang="es-MX" dirty="0" smtClean="0"/>
              <a:t>datos.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MX" b="1" dirty="0" smtClean="0"/>
              <a:t>Protocolo </a:t>
            </a:r>
            <a:r>
              <a:rPr lang="es-MX" b="1" dirty="0"/>
              <a:t>estandarizado </a:t>
            </a:r>
            <a:r>
              <a:rPr lang="es-MX" dirty="0" smtClean="0"/>
              <a:t>con reglas </a:t>
            </a:r>
            <a:r>
              <a:rPr lang="es-MX" dirty="0"/>
              <a:t>bien definidas </a:t>
            </a:r>
            <a:r>
              <a:rPr lang="es-MX" dirty="0" smtClean="0"/>
              <a:t>para </a:t>
            </a:r>
            <a:r>
              <a:rPr lang="es-MX" dirty="0"/>
              <a:t>la estructura de las tramas de la capa de enlace de datos y para las señales de capa física que </a:t>
            </a:r>
            <a:r>
              <a:rPr lang="es-MX" dirty="0" smtClean="0"/>
              <a:t>utiliza.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MX" dirty="0" smtClean="0"/>
              <a:t>Tiene </a:t>
            </a:r>
            <a:r>
              <a:rPr lang="es-MX" dirty="0"/>
              <a:t>dos partes </a:t>
            </a:r>
            <a:r>
              <a:rPr lang="es-MX" dirty="0" smtClean="0"/>
              <a:t>principales: la </a:t>
            </a:r>
            <a:r>
              <a:rPr lang="es-MX" dirty="0"/>
              <a:t>subcapa </a:t>
            </a:r>
            <a:r>
              <a:rPr lang="es-MX" b="1" dirty="0"/>
              <a:t>LLC</a:t>
            </a:r>
            <a:r>
              <a:rPr lang="es-MX" dirty="0"/>
              <a:t> vincula Ethernet con las capas superiores, mientras que la subcapa </a:t>
            </a:r>
            <a:r>
              <a:rPr lang="es-MX" b="1" dirty="0"/>
              <a:t>MAC</a:t>
            </a:r>
            <a:r>
              <a:rPr lang="es-MX" dirty="0"/>
              <a:t> controla el hardware</a:t>
            </a:r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2F68-516B-4A82-BB3B-126CA268DD88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0981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AD6C3C3C-DB22-45D7-940E-9FE96CFD156C}"/>
              </a:ext>
            </a:extLst>
          </p:cNvPr>
          <p:cNvSpPr txBox="1">
            <a:spLocks/>
          </p:cNvSpPr>
          <p:nvPr/>
        </p:nvSpPr>
        <p:spPr>
          <a:xfrm>
            <a:off x="1642013" y="1753575"/>
            <a:ext cx="8911687" cy="128089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600" b="1" dirty="0" smtClean="0">
                <a:solidFill>
                  <a:srgbClr val="00B050"/>
                </a:solidFill>
              </a:rPr>
              <a:t>Ethernet - IEEE </a:t>
            </a:r>
            <a:r>
              <a:rPr lang="es-MX" sz="3600" b="1" dirty="0">
                <a:solidFill>
                  <a:srgbClr val="00B050"/>
                </a:solidFill>
              </a:rPr>
              <a:t>802.3</a:t>
            </a:r>
            <a:endParaRPr lang="en-US" sz="3600" b="1" dirty="0">
              <a:solidFill>
                <a:srgbClr val="00B050"/>
              </a:solidFill>
            </a:endParaRPr>
          </a:p>
        </p:txBody>
      </p:sp>
      <p:pic>
        <p:nvPicPr>
          <p:cNvPr id="1026" name="Picture 2" descr="Resultado de imagen para etherne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895" y="2394020"/>
            <a:ext cx="5317762" cy="3545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0A19A009-CD3D-45B2-B5E4-AA19A2F4C0A3}"/>
              </a:ext>
            </a:extLst>
          </p:cNvPr>
          <p:cNvSpPr txBox="1">
            <a:spLocks/>
          </p:cNvSpPr>
          <p:nvPr/>
        </p:nvSpPr>
        <p:spPr>
          <a:xfrm>
            <a:off x="5982789" y="2279639"/>
            <a:ext cx="4862348" cy="377762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es-MX" dirty="0" smtClean="0"/>
              <a:t>Ethernet </a:t>
            </a:r>
            <a:r>
              <a:rPr lang="es-MX" dirty="0"/>
              <a:t>ha </a:t>
            </a:r>
            <a:r>
              <a:rPr lang="es-MX" b="1" dirty="0"/>
              <a:t>evolucionado</a:t>
            </a:r>
            <a:r>
              <a:rPr lang="es-MX" dirty="0"/>
              <a:t> desde su creación en </a:t>
            </a:r>
            <a:r>
              <a:rPr lang="es-MX" b="1" dirty="0"/>
              <a:t>1973</a:t>
            </a:r>
            <a:r>
              <a:rPr lang="es-MX" dirty="0"/>
              <a:t>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MX" dirty="0" smtClean="0"/>
              <a:t>Actualmente, </a:t>
            </a:r>
            <a:r>
              <a:rPr lang="es-MX" dirty="0"/>
              <a:t>admite anchos de banda de datos de </a:t>
            </a:r>
            <a:r>
              <a:rPr lang="es-MX" b="1" dirty="0"/>
              <a:t>10 Mbps </a:t>
            </a:r>
            <a:r>
              <a:rPr lang="es-MX" dirty="0"/>
              <a:t>a </a:t>
            </a:r>
            <a:r>
              <a:rPr lang="es-MX" b="1" dirty="0" smtClean="0"/>
              <a:t>400</a:t>
            </a:r>
            <a:r>
              <a:rPr lang="es-MX" b="1" dirty="0"/>
              <a:t> </a:t>
            </a:r>
            <a:r>
              <a:rPr lang="es-MX" b="1" dirty="0" err="1"/>
              <a:t>Gbps</a:t>
            </a:r>
            <a:r>
              <a:rPr lang="es-MX" dirty="0" smtClean="0"/>
              <a:t>.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es-MX" dirty="0"/>
          </a:p>
          <a:p>
            <a:pPr marL="0" indent="0" algn="just">
              <a:lnSpc>
                <a:spcPct val="100000"/>
              </a:lnSpc>
              <a:buNone/>
            </a:pPr>
            <a:endParaRPr lang="es-MX" dirty="0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2F68-516B-4A82-BB3B-126CA268DD88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1348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B9E169E7-4AFB-485C-B66D-7438470DE0ED}"/>
              </a:ext>
            </a:extLst>
          </p:cNvPr>
          <p:cNvSpPr txBox="1">
            <a:spLocks/>
          </p:cNvSpPr>
          <p:nvPr/>
        </p:nvSpPr>
        <p:spPr>
          <a:xfrm>
            <a:off x="1640156" y="1842605"/>
            <a:ext cx="8911687" cy="128089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200" b="1" dirty="0" smtClean="0">
                <a:solidFill>
                  <a:srgbClr val="00B050"/>
                </a:solidFill>
              </a:rPr>
              <a:t>Medios Ethernet actuales</a:t>
            </a:r>
            <a:r>
              <a:rPr lang="en-US" sz="3200" b="1" dirty="0">
                <a:solidFill>
                  <a:srgbClr val="00B050"/>
                </a:solidFill>
              </a:rPr>
              <a:t/>
            </a:r>
            <a:br>
              <a:rPr lang="en-US" sz="3200" b="1" dirty="0">
                <a:solidFill>
                  <a:srgbClr val="00B050"/>
                </a:solidFill>
              </a:rPr>
            </a:br>
            <a:endParaRPr lang="en-US" sz="3200" b="1" dirty="0">
              <a:solidFill>
                <a:srgbClr val="00B050"/>
              </a:solidFill>
            </a:endParaRPr>
          </a:p>
        </p:txBody>
      </p:sp>
      <p:sp>
        <p:nvSpPr>
          <p:cNvPr id="9" name="Marcador de texto 2">
            <a:extLst>
              <a:ext uri="{FF2B5EF4-FFF2-40B4-BE49-F238E27FC236}">
                <a16:creationId xmlns:a16="http://schemas.microsoft.com/office/drawing/2014/main" id="{89904440-ADB3-44D9-B1F2-DF0E74EBE79A}"/>
              </a:ext>
            </a:extLst>
          </p:cNvPr>
          <p:cNvSpPr txBox="1">
            <a:spLocks/>
          </p:cNvSpPr>
          <p:nvPr/>
        </p:nvSpPr>
        <p:spPr>
          <a:xfrm>
            <a:off x="1724722" y="2846159"/>
            <a:ext cx="3992732" cy="5762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dirty="0"/>
              <a:t>Fibra óptica</a:t>
            </a:r>
            <a:endParaRPr lang="en-US" dirty="0"/>
          </a:p>
        </p:txBody>
      </p:sp>
      <p:pic>
        <p:nvPicPr>
          <p:cNvPr id="10" name="Picture 6" descr="Imagen relacionada">
            <a:extLst>
              <a:ext uri="{FF2B5EF4-FFF2-40B4-BE49-F238E27FC236}">
                <a16:creationId xmlns:a16="http://schemas.microsoft.com/office/drawing/2014/main" id="{15099462-C83D-41F8-AC33-D4B79021D0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74562" y="4011278"/>
            <a:ext cx="4343400" cy="2176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57DBCA60-0732-408C-A6EC-20D470B829C3}"/>
              </a:ext>
            </a:extLst>
          </p:cNvPr>
          <p:cNvSpPr txBox="1">
            <a:spLocks/>
          </p:cNvSpPr>
          <p:nvPr/>
        </p:nvSpPr>
        <p:spPr>
          <a:xfrm>
            <a:off x="6291978" y="2842931"/>
            <a:ext cx="3999001" cy="576262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228600" indent="-22860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s-MX" dirty="0"/>
              <a:t>Cable UTP: par tranzado no blindado</a:t>
            </a:r>
            <a:endParaRPr lang="en-US" dirty="0"/>
          </a:p>
        </p:txBody>
      </p:sp>
      <p:pic>
        <p:nvPicPr>
          <p:cNvPr id="12" name="Picture 4" descr="Resultado de imagen para cable par trenzado">
            <a:extLst>
              <a:ext uri="{FF2B5EF4-FFF2-40B4-BE49-F238E27FC236}">
                <a16:creationId xmlns:a16="http://schemas.microsoft.com/office/drawing/2014/main" id="{2176E565-56E6-44EA-B391-2217838B68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52912" y="3877443"/>
            <a:ext cx="4338637" cy="243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ES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2F68-516B-4A82-BB3B-126CA268DD88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83673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4733B8EC-7929-4A37-9711-434D006E432F}"/>
              </a:ext>
            </a:extLst>
          </p:cNvPr>
          <p:cNvSpPr txBox="1">
            <a:spLocks/>
          </p:cNvSpPr>
          <p:nvPr/>
        </p:nvSpPr>
        <p:spPr>
          <a:xfrm>
            <a:off x="1640156" y="1842605"/>
            <a:ext cx="8911687" cy="128089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200" b="1" dirty="0">
                <a:solidFill>
                  <a:srgbClr val="00B050"/>
                </a:solidFill>
              </a:rPr>
              <a:t>Ethernet: IEEE802.3a</a:t>
            </a:r>
            <a:endParaRPr lang="en-US" sz="3200" b="1" dirty="0">
              <a:solidFill>
                <a:srgbClr val="00B050"/>
              </a:solidFill>
            </a:endParaRP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6BF7FE02-D6BF-41AE-99B1-CC8631DAA8C4}"/>
              </a:ext>
            </a:extLst>
          </p:cNvPr>
          <p:cNvSpPr txBox="1">
            <a:spLocks/>
          </p:cNvSpPr>
          <p:nvPr/>
        </p:nvSpPr>
        <p:spPr>
          <a:xfrm>
            <a:off x="1544620" y="2483050"/>
            <a:ext cx="9812439" cy="377762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s-MX" dirty="0" smtClean="0"/>
              <a:t>10Base-T: Velocidad </a:t>
            </a:r>
            <a:r>
              <a:rPr lang="es-MX" dirty="0"/>
              <a:t>de transmisión es de 10Mbps y tiene un alcance de </a:t>
            </a:r>
            <a:r>
              <a:rPr lang="es-MX" b="1" dirty="0" smtClean="0"/>
              <a:t>100 </a:t>
            </a:r>
            <a:r>
              <a:rPr lang="es-MX" b="1" dirty="0" err="1" smtClean="0"/>
              <a:t>mts</a:t>
            </a:r>
            <a:r>
              <a:rPr lang="es-MX" dirty="0" smtClean="0"/>
              <a:t> </a:t>
            </a:r>
            <a:r>
              <a:rPr lang="es-MX" dirty="0"/>
              <a:t>sobre cable </a:t>
            </a:r>
            <a:r>
              <a:rPr lang="es-MX" b="1" dirty="0"/>
              <a:t>UTP</a:t>
            </a:r>
            <a:r>
              <a:rPr lang="es-MX" dirty="0" smtClean="0"/>
              <a:t>.</a:t>
            </a:r>
            <a:endParaRPr lang="es-MX" dirty="0"/>
          </a:p>
          <a:p>
            <a:pPr algn="just">
              <a:lnSpc>
                <a:spcPct val="150000"/>
              </a:lnSpc>
            </a:pPr>
            <a:r>
              <a:rPr lang="es-MX" dirty="0"/>
              <a:t>10Base-F</a:t>
            </a:r>
            <a:r>
              <a:rPr lang="es-MX" dirty="0" smtClean="0"/>
              <a:t>: Velocidad </a:t>
            </a:r>
            <a:r>
              <a:rPr lang="es-MX" dirty="0"/>
              <a:t>de transmisión es de 10Mbps y tiene un alcance de </a:t>
            </a:r>
            <a:r>
              <a:rPr lang="es-MX" b="1" dirty="0"/>
              <a:t>1500mts</a:t>
            </a:r>
            <a:r>
              <a:rPr lang="es-MX" dirty="0"/>
              <a:t> y 2000mts sobre </a:t>
            </a:r>
            <a:r>
              <a:rPr lang="es-MX" b="1" dirty="0"/>
              <a:t>fibra óptica</a:t>
            </a:r>
            <a:r>
              <a:rPr lang="es-MX" dirty="0"/>
              <a:t>.</a:t>
            </a:r>
          </a:p>
          <a:p>
            <a:pPr algn="just">
              <a:lnSpc>
                <a:spcPct val="150000"/>
              </a:lnSpc>
            </a:pPr>
            <a:endParaRPr lang="en-US" sz="2400" dirty="0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2F68-516B-4A82-BB3B-126CA268DD88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72841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1B54A7C9-D924-4E74-8D52-1D15B96DE283}"/>
              </a:ext>
            </a:extLst>
          </p:cNvPr>
          <p:cNvSpPr txBox="1">
            <a:spLocks/>
          </p:cNvSpPr>
          <p:nvPr/>
        </p:nvSpPr>
        <p:spPr>
          <a:xfrm>
            <a:off x="1640156" y="1842605"/>
            <a:ext cx="8911687" cy="128089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200" b="1" dirty="0" err="1">
                <a:solidFill>
                  <a:srgbClr val="00B050"/>
                </a:solidFill>
              </a:rPr>
              <a:t>Fast</a:t>
            </a:r>
            <a:r>
              <a:rPr lang="es-MX" sz="3200" b="1" dirty="0">
                <a:solidFill>
                  <a:srgbClr val="00B050"/>
                </a:solidFill>
              </a:rPr>
              <a:t> Ethernet: IEEE802.3u</a:t>
            </a:r>
            <a:endParaRPr lang="en-US" sz="3200" b="1" dirty="0">
              <a:solidFill>
                <a:srgbClr val="00B050"/>
              </a:solidFill>
            </a:endParaRP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233C5AE5-2950-49CB-BE8E-D5B072F3E46F}"/>
              </a:ext>
            </a:extLst>
          </p:cNvPr>
          <p:cNvSpPr txBox="1">
            <a:spLocks/>
          </p:cNvSpPr>
          <p:nvPr/>
        </p:nvSpPr>
        <p:spPr>
          <a:xfrm>
            <a:off x="1003453" y="2483050"/>
            <a:ext cx="10185092" cy="377762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s-MX" sz="3200" dirty="0"/>
              <a:t>100Base-T4:Velocidad de transmisión es de </a:t>
            </a:r>
            <a:r>
              <a:rPr lang="es-MX" sz="3200" b="1" dirty="0"/>
              <a:t>100Mbps</a:t>
            </a:r>
            <a:r>
              <a:rPr lang="es-MX" sz="3200" dirty="0"/>
              <a:t> y tiene un alcance de 100mts sobre cable </a:t>
            </a:r>
            <a:r>
              <a:rPr lang="es-MX" sz="3200" b="1" dirty="0"/>
              <a:t>UTP(</a:t>
            </a:r>
            <a:r>
              <a:rPr lang="es-MX" sz="3200" b="1" dirty="0" err="1"/>
              <a:t>cat</a:t>
            </a:r>
            <a:r>
              <a:rPr lang="es-MX" sz="3200" dirty="0"/>
              <a:t> 3,4,5).</a:t>
            </a:r>
          </a:p>
          <a:p>
            <a:pPr algn="just">
              <a:lnSpc>
                <a:spcPct val="150000"/>
              </a:lnSpc>
            </a:pPr>
            <a:r>
              <a:rPr lang="es-MX" sz="3200" dirty="0" smtClean="0"/>
              <a:t>100Base-Fx:Velocidad </a:t>
            </a:r>
            <a:r>
              <a:rPr lang="es-MX" sz="3200" dirty="0"/>
              <a:t>de transmisión es de </a:t>
            </a:r>
            <a:r>
              <a:rPr lang="es-MX" sz="3200" b="1" dirty="0"/>
              <a:t>100Mbps</a:t>
            </a:r>
            <a:r>
              <a:rPr lang="es-MX" sz="3200" dirty="0"/>
              <a:t> y tiene un alcance de </a:t>
            </a:r>
            <a:r>
              <a:rPr lang="es-MX" sz="3200" b="1" dirty="0"/>
              <a:t>2000mts</a:t>
            </a:r>
            <a:r>
              <a:rPr lang="es-MX" sz="3200" dirty="0"/>
              <a:t> sobre </a:t>
            </a:r>
            <a:r>
              <a:rPr lang="es-MX" sz="3200" b="1" dirty="0"/>
              <a:t>fibra óptica</a:t>
            </a:r>
            <a:r>
              <a:rPr lang="es-MX" sz="3200" dirty="0"/>
              <a:t>.</a:t>
            </a:r>
          </a:p>
          <a:p>
            <a:pPr algn="just">
              <a:lnSpc>
                <a:spcPct val="150000"/>
              </a:lnSpc>
            </a:pPr>
            <a:endParaRPr lang="en-US" dirty="0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2F68-516B-4A82-BB3B-126CA268DD88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7530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148863E2-B0A5-435E-8664-CFE8FADC61E0}"/>
              </a:ext>
            </a:extLst>
          </p:cNvPr>
          <p:cNvSpPr txBox="1">
            <a:spLocks/>
          </p:cNvSpPr>
          <p:nvPr/>
        </p:nvSpPr>
        <p:spPr>
          <a:xfrm>
            <a:off x="1530972" y="1828957"/>
            <a:ext cx="8911687" cy="128089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200" b="1" dirty="0">
                <a:solidFill>
                  <a:srgbClr val="00B050"/>
                </a:solidFill>
              </a:rPr>
              <a:t>Gigabit Ethernet: IEEE802.3z</a:t>
            </a:r>
            <a:endParaRPr lang="en-US" sz="3200" b="1" dirty="0">
              <a:solidFill>
                <a:srgbClr val="00B050"/>
              </a:solidFill>
            </a:endParaRP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343DBC49-1C89-417B-BD85-DBFB5FCB8B2D}"/>
              </a:ext>
            </a:extLst>
          </p:cNvPr>
          <p:cNvSpPr txBox="1">
            <a:spLocks/>
          </p:cNvSpPr>
          <p:nvPr/>
        </p:nvSpPr>
        <p:spPr>
          <a:xfrm>
            <a:off x="675016" y="2469402"/>
            <a:ext cx="4145178" cy="377762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</a:pPr>
            <a:r>
              <a:rPr lang="es-MX" sz="3200" dirty="0"/>
              <a:t>1000Base-T</a:t>
            </a:r>
            <a:r>
              <a:rPr lang="es-MX" sz="3200" dirty="0" smtClean="0"/>
              <a:t>: Velocidad </a:t>
            </a:r>
            <a:r>
              <a:rPr lang="es-MX" sz="3200" dirty="0"/>
              <a:t>de transmisión es de </a:t>
            </a:r>
            <a:r>
              <a:rPr lang="es-MX" sz="3200" b="1" dirty="0"/>
              <a:t>1Gbps</a:t>
            </a:r>
            <a:r>
              <a:rPr lang="es-MX" sz="3200" dirty="0"/>
              <a:t> y tiene un alcance de </a:t>
            </a:r>
            <a:r>
              <a:rPr lang="es-MX" sz="3200" b="1" dirty="0"/>
              <a:t>100mts </a:t>
            </a:r>
            <a:r>
              <a:rPr lang="es-MX" sz="3200" dirty="0"/>
              <a:t>sobre cable </a:t>
            </a:r>
            <a:r>
              <a:rPr lang="es-MX" sz="3200" b="1" dirty="0"/>
              <a:t>UTP(Cat6</a:t>
            </a:r>
            <a:r>
              <a:rPr lang="es-MX" sz="3200" dirty="0"/>
              <a:t>).</a:t>
            </a:r>
          </a:p>
          <a:p>
            <a:pPr marL="0" indent="0" algn="just">
              <a:lnSpc>
                <a:spcPct val="100000"/>
              </a:lnSpc>
              <a:buFont typeface="Arial" panose="020B0604020202020204" pitchFamily="34" charset="0"/>
              <a:buNone/>
            </a:pPr>
            <a:endParaRPr lang="en-US" dirty="0"/>
          </a:p>
        </p:txBody>
      </p:sp>
      <p:pic>
        <p:nvPicPr>
          <p:cNvPr id="2050" name="Picture 2" descr="Resultado de imagen para gigabit etherne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7438" y="2469401"/>
            <a:ext cx="6402331" cy="3160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2F68-516B-4A82-BB3B-126CA268DD88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84473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148863E2-B0A5-435E-8664-CFE8FADC61E0}"/>
              </a:ext>
            </a:extLst>
          </p:cNvPr>
          <p:cNvSpPr txBox="1">
            <a:spLocks/>
          </p:cNvSpPr>
          <p:nvPr/>
        </p:nvSpPr>
        <p:spPr>
          <a:xfrm>
            <a:off x="1530972" y="1828957"/>
            <a:ext cx="8911687" cy="128089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200" b="1" dirty="0" smtClean="0">
                <a:solidFill>
                  <a:srgbClr val="00B050"/>
                </a:solidFill>
              </a:rPr>
              <a:t>Gigabit </a:t>
            </a:r>
            <a:r>
              <a:rPr lang="es-MX" sz="3200" b="1" dirty="0">
                <a:solidFill>
                  <a:srgbClr val="00B050"/>
                </a:solidFill>
              </a:rPr>
              <a:t>Ethernet: </a:t>
            </a:r>
            <a:r>
              <a:rPr lang="es-MX" sz="3200" b="1" dirty="0" smtClean="0">
                <a:solidFill>
                  <a:srgbClr val="00B050"/>
                </a:solidFill>
              </a:rPr>
              <a:t>IEEE P802.3ba</a:t>
            </a:r>
            <a:endParaRPr lang="en-US" sz="3200" b="1" dirty="0">
              <a:solidFill>
                <a:srgbClr val="00B050"/>
              </a:solidFill>
            </a:endParaRP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343DBC49-1C89-417B-BD85-DBFB5FCB8B2D}"/>
              </a:ext>
            </a:extLst>
          </p:cNvPr>
          <p:cNvSpPr txBox="1">
            <a:spLocks/>
          </p:cNvSpPr>
          <p:nvPr/>
        </p:nvSpPr>
        <p:spPr>
          <a:xfrm>
            <a:off x="675016" y="2469402"/>
            <a:ext cx="4145178" cy="377762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</a:pPr>
            <a:r>
              <a:rPr lang="es-MX" sz="3200" dirty="0"/>
              <a:t>100GBASE-ER4: </a:t>
            </a:r>
            <a:r>
              <a:rPr lang="es-MX" sz="3200" dirty="0" smtClean="0"/>
              <a:t>Velocidad de transmisión es de 40 hasta </a:t>
            </a:r>
            <a:r>
              <a:rPr lang="es-MX" sz="3200" b="1" dirty="0" smtClean="0"/>
              <a:t>100Gbps</a:t>
            </a:r>
            <a:r>
              <a:rPr lang="es-MX" sz="3200" dirty="0" smtClean="0"/>
              <a:t> y tiene un alcance de </a:t>
            </a:r>
            <a:r>
              <a:rPr lang="es-MX" sz="3200" b="1" dirty="0" smtClean="0"/>
              <a:t>40 km </a:t>
            </a:r>
            <a:r>
              <a:rPr lang="es-MX" sz="3200" dirty="0" smtClean="0"/>
              <a:t>sobre fibra óptica con </a:t>
            </a:r>
            <a:r>
              <a:rPr lang="es-MX" sz="3200" dirty="0" smtClean="0"/>
              <a:t>conectores SC/LC Dúplex.</a:t>
            </a:r>
            <a:endParaRPr lang="es-MX" sz="3200" dirty="0" smtClean="0"/>
          </a:p>
          <a:p>
            <a:pPr marL="0" indent="0" algn="just">
              <a:lnSpc>
                <a:spcPct val="100000"/>
              </a:lnSpc>
              <a:buFont typeface="Arial" panose="020B0604020202020204" pitchFamily="34" charset="0"/>
              <a:buNone/>
            </a:pPr>
            <a:endParaRPr lang="en-US" dirty="0"/>
          </a:p>
        </p:txBody>
      </p:sp>
      <p:pic>
        <p:nvPicPr>
          <p:cNvPr id="3074" name="Picture 2" descr="Resultado de imagen para 100GBASE-ER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3728" y="2298702"/>
            <a:ext cx="6323602" cy="3745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2F68-516B-4A82-BB3B-126CA268DD88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4159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A43203B4-2663-44AB-A0E5-0BE2B78BCE26}"/>
              </a:ext>
            </a:extLst>
          </p:cNvPr>
          <p:cNvSpPr txBox="1"/>
          <p:nvPr/>
        </p:nvSpPr>
        <p:spPr>
          <a:xfrm>
            <a:off x="344720" y="1042835"/>
            <a:ext cx="826588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300" b="1" i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Guión explicativo</a:t>
            </a: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3F485B89-DD9F-495B-8921-A00D0F6AA4D0}"/>
              </a:ext>
            </a:extLst>
          </p:cNvPr>
          <p:cNvCxnSpPr/>
          <p:nvPr/>
        </p:nvCxnSpPr>
        <p:spPr>
          <a:xfrm>
            <a:off x="0" y="1489111"/>
            <a:ext cx="12192000" cy="0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ángulo 5">
            <a:extLst>
              <a:ext uri="{FF2B5EF4-FFF2-40B4-BE49-F238E27FC236}">
                <a16:creationId xmlns:a16="http://schemas.microsoft.com/office/drawing/2014/main" id="{BFAB2184-C66D-47DC-A710-ADAEAF75FBBD}"/>
              </a:ext>
            </a:extLst>
          </p:cNvPr>
          <p:cNvSpPr/>
          <p:nvPr/>
        </p:nvSpPr>
        <p:spPr>
          <a:xfrm>
            <a:off x="319828" y="1706820"/>
            <a:ext cx="1119085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El presente material tiene como finalidad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identificar las principales tecnologías, estándares y protocolos utilizados en las Redes de Área Local definidos por la IEEE 802.X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Con estas diapositivas se pretende explicar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la forma en que las subcapas de Ethernet se relacionan con los campos de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trama;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la forma en que un </a:t>
            </a:r>
            <a:r>
              <a:rPr lang="es-MX" sz="2000" dirty="0" err="1">
                <a:latin typeface="Arial" panose="020B0604020202020204" pitchFamily="34" charset="0"/>
                <a:cs typeface="Arial" panose="020B0604020202020204" pitchFamily="34" charset="0"/>
              </a:rPr>
              <a:t>switch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 arma su tabla de direcciones MAC y reenvía las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tramas y describir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la dirección MAC de Ethernet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Nos adentraremos en el mundo de las redes inalámbricas utilizando tecnologías como Bluetooth y Wifi.</a:t>
            </a:r>
          </a:p>
          <a:p>
            <a:pPr algn="just"/>
            <a:endParaRPr lang="es-MX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Vamos a realizar algunas comparaciones; por ejemplo, las funciones de la dirección MAC y de la dirección IP y por supuesto, los beneficios, similitudes y diferencias de las redes Ethernet y las redes </a:t>
            </a:r>
            <a:r>
              <a:rPr lang="es-MX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WiFi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C747DF99-CDB1-4E6D-A3AE-7C5015450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42BF9-C8AA-4BF5-90A6-F745506A1DB5}" type="slidenum">
              <a:rPr lang="es-MX" smtClean="0"/>
              <a:t>2</a:t>
            </a:fld>
            <a:endParaRPr lang="es-MX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Dr. en A. Juan Carlos Montes de Oca López</a:t>
            </a:r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D3511878-7D71-5F40-BE28-F924F5AF8B9E}"/>
              </a:ext>
            </a:extLst>
          </p:cNvPr>
          <p:cNvGrpSpPr/>
          <p:nvPr/>
        </p:nvGrpSpPr>
        <p:grpSpPr>
          <a:xfrm>
            <a:off x="7941346" y="84873"/>
            <a:ext cx="4081707" cy="787400"/>
            <a:chOff x="6719938" y="-12262"/>
            <a:chExt cx="4081707" cy="787400"/>
          </a:xfrm>
        </p:grpSpPr>
        <p:pic>
          <p:nvPicPr>
            <p:cNvPr id="14" name="Imagen 13" descr="Sin título-2.png">
              <a:extLst>
                <a:ext uri="{FF2B5EF4-FFF2-40B4-BE49-F238E27FC236}">
                  <a16:creationId xmlns:a16="http://schemas.microsoft.com/office/drawing/2014/main" id="{7EFA5F83-A898-6644-92B9-48BF30000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938" y="-12262"/>
              <a:ext cx="4081707" cy="787400"/>
            </a:xfrm>
            <a:prstGeom prst="rect">
              <a:avLst/>
            </a:prstGeom>
          </p:spPr>
        </p:pic>
        <p:sp>
          <p:nvSpPr>
            <p:cNvPr id="15" name="Rectángulo 14">
              <a:extLst>
                <a:ext uri="{FF2B5EF4-FFF2-40B4-BE49-F238E27FC236}">
                  <a16:creationId xmlns:a16="http://schemas.microsoft.com/office/drawing/2014/main" id="{2942EB2D-7A0F-2B46-A93B-BF478E173B15}"/>
                </a:ext>
              </a:extLst>
            </p:cNvPr>
            <p:cNvSpPr/>
            <p:nvPr/>
          </p:nvSpPr>
          <p:spPr>
            <a:xfrm>
              <a:off x="7517221" y="329666"/>
              <a:ext cx="2517506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100" dirty="0">
                  <a:latin typeface="Metropolis Light"/>
                  <a:cs typeface="Metropolis Light"/>
                </a:rPr>
                <a:t>Facultad de Contaduría y Administración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691200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148863E2-B0A5-435E-8664-CFE8FADC61E0}"/>
              </a:ext>
            </a:extLst>
          </p:cNvPr>
          <p:cNvSpPr txBox="1">
            <a:spLocks/>
          </p:cNvSpPr>
          <p:nvPr/>
        </p:nvSpPr>
        <p:spPr>
          <a:xfrm>
            <a:off x="1530972" y="1828957"/>
            <a:ext cx="8911687" cy="128089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200" b="1" dirty="0" smtClean="0">
                <a:solidFill>
                  <a:srgbClr val="00B050"/>
                </a:solidFill>
              </a:rPr>
              <a:t>Terabit </a:t>
            </a:r>
            <a:r>
              <a:rPr lang="es-MX" sz="3200" b="1" dirty="0">
                <a:solidFill>
                  <a:srgbClr val="00B050"/>
                </a:solidFill>
              </a:rPr>
              <a:t>Ethernet: </a:t>
            </a:r>
            <a:r>
              <a:rPr lang="es-MX" sz="3200" b="1" dirty="0">
                <a:solidFill>
                  <a:srgbClr val="00B050"/>
                </a:solidFill>
              </a:rPr>
              <a:t>IEEE P802.3bs</a:t>
            </a:r>
            <a:endParaRPr lang="en-US" sz="3200" b="1" dirty="0">
              <a:solidFill>
                <a:srgbClr val="00B050"/>
              </a:solidFill>
            </a:endParaRP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343DBC49-1C89-417B-BD85-DBFB5FCB8B2D}"/>
              </a:ext>
            </a:extLst>
          </p:cNvPr>
          <p:cNvSpPr txBox="1">
            <a:spLocks/>
          </p:cNvSpPr>
          <p:nvPr/>
        </p:nvSpPr>
        <p:spPr>
          <a:xfrm>
            <a:off x="675016" y="2469402"/>
            <a:ext cx="4145178" cy="377762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</a:pPr>
            <a:r>
              <a:rPr lang="es-MX" dirty="0"/>
              <a:t>400GBASE-LR8: Para transmisión de </a:t>
            </a:r>
            <a:r>
              <a:rPr lang="es-MX" dirty="0" smtClean="0"/>
              <a:t>200Gbps hasta </a:t>
            </a:r>
            <a:r>
              <a:rPr lang="es-MX" b="1" dirty="0" smtClean="0"/>
              <a:t>400Gbps</a:t>
            </a:r>
            <a:r>
              <a:rPr lang="es-MX" dirty="0" smtClean="0"/>
              <a:t> </a:t>
            </a:r>
            <a:r>
              <a:rPr lang="es-MX" dirty="0"/>
              <a:t>sobre 8 vías de fibra con </a:t>
            </a:r>
            <a:r>
              <a:rPr lang="es-MX" dirty="0" err="1"/>
              <a:t>multiplexación</a:t>
            </a:r>
            <a:r>
              <a:rPr lang="es-MX" dirty="0"/>
              <a:t> WDM (2 fibras en total) con un alcance máximo de 10 km.</a:t>
            </a:r>
            <a:endParaRPr lang="en-US" sz="2400" dirty="0"/>
          </a:p>
        </p:txBody>
      </p:sp>
      <p:pic>
        <p:nvPicPr>
          <p:cNvPr id="4098" name="Picture 2" descr="Resultado de imagen para IEEE P802.3b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0900" y="2642733"/>
            <a:ext cx="6782582" cy="3170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2F68-516B-4A82-BB3B-126CA268DD88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320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148863E2-B0A5-435E-8664-CFE8FADC61E0}"/>
              </a:ext>
            </a:extLst>
          </p:cNvPr>
          <p:cNvSpPr txBox="1">
            <a:spLocks/>
          </p:cNvSpPr>
          <p:nvPr/>
        </p:nvSpPr>
        <p:spPr>
          <a:xfrm>
            <a:off x="1530972" y="1828957"/>
            <a:ext cx="8911687" cy="128089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200" b="1" dirty="0" smtClean="0">
                <a:solidFill>
                  <a:srgbClr val="00B050"/>
                </a:solidFill>
              </a:rPr>
              <a:t>Trama de Ethernet</a:t>
            </a:r>
            <a:endParaRPr lang="en-US" sz="3200" b="1" dirty="0">
              <a:solidFill>
                <a:srgbClr val="00B050"/>
              </a:solidFill>
            </a:endParaRP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343DBC49-1C89-417B-BD85-DBFB5FCB8B2D}"/>
              </a:ext>
            </a:extLst>
          </p:cNvPr>
          <p:cNvSpPr txBox="1">
            <a:spLocks/>
          </p:cNvSpPr>
          <p:nvPr/>
        </p:nvSpPr>
        <p:spPr>
          <a:xfrm>
            <a:off x="633600" y="3619079"/>
            <a:ext cx="10924801" cy="251038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</a:pPr>
            <a:r>
              <a:rPr lang="es-MX" sz="2400" dirty="0"/>
              <a:t>El tamaño mínimo de trama de Ethernet es de 64 bytes, y el máximo es de 1518 bytes.</a:t>
            </a:r>
          </a:p>
          <a:p>
            <a:pPr algn="just">
              <a:lnSpc>
                <a:spcPct val="100000"/>
              </a:lnSpc>
            </a:pPr>
            <a:r>
              <a:rPr lang="es-MX" sz="2400" dirty="0"/>
              <a:t>Se descartan todas las tramas que sean más pequeñas que el mínimo o mayores que el máximo.</a:t>
            </a:r>
          </a:p>
          <a:p>
            <a:pPr algn="just">
              <a:lnSpc>
                <a:spcPct val="100000"/>
              </a:lnSpc>
            </a:pPr>
            <a:r>
              <a:rPr lang="es-MX" sz="2400" dirty="0"/>
              <a:t>Es posible que las tramas descartadas se originen en colisiones u otras señales no deseadas y, por lo tanto, se consideran no válidas.</a:t>
            </a:r>
          </a:p>
        </p:txBody>
      </p:sp>
      <p:pic>
        <p:nvPicPr>
          <p:cNvPr id="7" name="Picture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6" t="24546" r="10115" b="20482"/>
          <a:stretch/>
        </p:blipFill>
        <p:spPr>
          <a:xfrm>
            <a:off x="2812540" y="2351837"/>
            <a:ext cx="6348549" cy="1188720"/>
          </a:xfrm>
          <a:prstGeom prst="rect">
            <a:avLst/>
          </a:prstGeom>
        </p:spPr>
      </p:pic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2F68-516B-4A82-BB3B-126CA268DD88}" type="slidenum">
              <a:rPr lang="es-ES" smtClean="0"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62048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148863E2-B0A5-435E-8664-CFE8FADC61E0}"/>
              </a:ext>
            </a:extLst>
          </p:cNvPr>
          <p:cNvSpPr txBox="1">
            <a:spLocks/>
          </p:cNvSpPr>
          <p:nvPr/>
        </p:nvSpPr>
        <p:spPr>
          <a:xfrm>
            <a:off x="1530972" y="1828957"/>
            <a:ext cx="8911687" cy="128089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200" b="1" dirty="0" smtClean="0">
                <a:solidFill>
                  <a:srgbClr val="00B050"/>
                </a:solidFill>
              </a:rPr>
              <a:t>MAC de Ethernet</a:t>
            </a:r>
            <a:endParaRPr lang="en-US" sz="3200" b="1" dirty="0">
              <a:solidFill>
                <a:srgbClr val="00B050"/>
              </a:solidFill>
            </a:endParaRP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343DBC49-1C89-417B-BD85-DBFB5FCB8B2D}"/>
              </a:ext>
            </a:extLst>
          </p:cNvPr>
          <p:cNvSpPr txBox="1">
            <a:spLocks/>
          </p:cNvSpPr>
          <p:nvPr/>
        </p:nvSpPr>
        <p:spPr>
          <a:xfrm>
            <a:off x="633600" y="2246811"/>
            <a:ext cx="10924801" cy="388264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</a:pPr>
            <a:r>
              <a:rPr lang="es-ES" sz="2200" dirty="0"/>
              <a:t>Una dirección MAC tiene </a:t>
            </a:r>
            <a:r>
              <a:rPr lang="es-ES" sz="2200" b="1" dirty="0"/>
              <a:t>48 bits </a:t>
            </a:r>
            <a:r>
              <a:rPr lang="es-ES" sz="2200" dirty="0"/>
              <a:t>de longitud y se expresa como </a:t>
            </a:r>
            <a:r>
              <a:rPr lang="es-ES" sz="2200" b="1" dirty="0"/>
              <a:t>12 dígitos </a:t>
            </a:r>
            <a:r>
              <a:rPr lang="es-ES" sz="2200" b="1" dirty="0" smtClean="0"/>
              <a:t>hexadecimales</a:t>
            </a:r>
            <a:r>
              <a:rPr lang="es-ES" sz="2200" dirty="0" smtClean="0"/>
              <a:t>.</a:t>
            </a:r>
          </a:p>
          <a:p>
            <a:pPr algn="just">
              <a:lnSpc>
                <a:spcPct val="100000"/>
              </a:lnSpc>
            </a:pPr>
            <a:r>
              <a:rPr lang="es-MX" sz="2200" dirty="0"/>
              <a:t>Las direcciones MAC pueden representarse con dos puntos, guiones o puntos, y no distinguen mayúsculas de </a:t>
            </a:r>
            <a:r>
              <a:rPr lang="es-MX" sz="2200" dirty="0" smtClean="0"/>
              <a:t>minúsculas. 00-60-2F-3A-07-BC</a:t>
            </a:r>
            <a:r>
              <a:rPr lang="es-MX" sz="2200" dirty="0"/>
              <a:t>, 00:60:2F:3A:07:BC, 0060.2F3A.07BC y 00-60-2f-3a-07-bc son representaciones válidas de la misma dirección MAC</a:t>
            </a:r>
            <a:r>
              <a:rPr lang="es-MX" sz="2200" dirty="0" smtClean="0"/>
              <a:t>.</a:t>
            </a:r>
          </a:p>
          <a:p>
            <a:pPr algn="just">
              <a:lnSpc>
                <a:spcPct val="100000"/>
              </a:lnSpc>
            </a:pPr>
            <a:r>
              <a:rPr lang="es-MX" sz="2200" dirty="0"/>
              <a:t>La NIC comprueba si la dirección MAC de destino en la trama coincide con la dirección MAC física del dispositivo almacenada en la RAM.</a:t>
            </a:r>
          </a:p>
          <a:p>
            <a:pPr algn="just">
              <a:lnSpc>
                <a:spcPct val="100000"/>
              </a:lnSpc>
            </a:pPr>
            <a:r>
              <a:rPr lang="es-MX" sz="2200" dirty="0"/>
              <a:t>Si </a:t>
            </a:r>
            <a:r>
              <a:rPr lang="es-MX" sz="2200" b="1" dirty="0"/>
              <a:t>coinciden</a:t>
            </a:r>
            <a:r>
              <a:rPr lang="es-MX" sz="2200" dirty="0"/>
              <a:t>, el entramado se </a:t>
            </a:r>
            <a:r>
              <a:rPr lang="es-MX" sz="2200" b="1" dirty="0"/>
              <a:t>transfiere</a:t>
            </a:r>
            <a:r>
              <a:rPr lang="es-MX" sz="2200" dirty="0"/>
              <a:t> a las capas del modelo OSI.</a:t>
            </a:r>
          </a:p>
          <a:p>
            <a:pPr algn="just">
              <a:lnSpc>
                <a:spcPct val="100000"/>
              </a:lnSpc>
            </a:pPr>
            <a:r>
              <a:rPr lang="es-MX" sz="2200" dirty="0"/>
              <a:t>Si </a:t>
            </a:r>
            <a:r>
              <a:rPr lang="es-MX" sz="2200" b="1" dirty="0"/>
              <a:t>no coinciden</a:t>
            </a:r>
            <a:r>
              <a:rPr lang="es-MX" sz="2200" dirty="0"/>
              <a:t>, el dispositivo </a:t>
            </a:r>
            <a:r>
              <a:rPr lang="es-MX" sz="2200" b="1" dirty="0"/>
              <a:t>descarta</a:t>
            </a:r>
            <a:r>
              <a:rPr lang="es-MX" sz="2200" dirty="0"/>
              <a:t> la trama.</a:t>
            </a:r>
          </a:p>
          <a:p>
            <a:pPr algn="just">
              <a:lnSpc>
                <a:spcPct val="100000"/>
              </a:lnSpc>
            </a:pPr>
            <a:endParaRPr lang="es-MX" sz="2200" dirty="0" smtClean="0"/>
          </a:p>
          <a:p>
            <a:pPr algn="just">
              <a:lnSpc>
                <a:spcPct val="100000"/>
              </a:lnSpc>
            </a:pPr>
            <a:endParaRPr lang="es-MX" sz="2200" dirty="0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2F68-516B-4A82-BB3B-126CA268DD88}" type="slidenum">
              <a:rPr lang="es-ES" smtClean="0"/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47392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343DBC49-1C89-417B-BD85-DBFB5FCB8B2D}"/>
              </a:ext>
            </a:extLst>
          </p:cNvPr>
          <p:cNvSpPr txBox="1">
            <a:spLocks/>
          </p:cNvSpPr>
          <p:nvPr/>
        </p:nvSpPr>
        <p:spPr>
          <a:xfrm>
            <a:off x="633600" y="1881068"/>
            <a:ext cx="5388378" cy="111032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es-MX" sz="2400" b="1" dirty="0" smtClean="0"/>
              <a:t>MAC Unidifusión</a:t>
            </a:r>
          </a:p>
          <a:p>
            <a:pPr algn="just">
              <a:lnSpc>
                <a:spcPct val="100000"/>
              </a:lnSpc>
            </a:pPr>
            <a:r>
              <a:rPr lang="es-MX" sz="2400" dirty="0"/>
              <a:t>Dirección única utilizada cuando se envía una trama desde un único dispositivo </a:t>
            </a:r>
            <a:r>
              <a:rPr lang="es-MX" sz="2400" dirty="0" smtClean="0"/>
              <a:t>origen </a:t>
            </a:r>
            <a:r>
              <a:rPr lang="es-MX" sz="2400" dirty="0"/>
              <a:t>hacia un único dispositivo </a:t>
            </a:r>
            <a:r>
              <a:rPr lang="es-MX" sz="2400" dirty="0" smtClean="0"/>
              <a:t>destino o receptor.</a:t>
            </a:r>
            <a:endParaRPr lang="es-MX" sz="2400" dirty="0"/>
          </a:p>
          <a:p>
            <a:pPr algn="just">
              <a:lnSpc>
                <a:spcPct val="100000"/>
              </a:lnSpc>
            </a:pPr>
            <a:r>
              <a:rPr lang="es-MX" sz="2400" dirty="0"/>
              <a:t>La dirección MAC de origen siempre debe ser de unidifusión</a:t>
            </a:r>
            <a:r>
              <a:rPr lang="es-MX" sz="2400" dirty="0" smtClean="0"/>
              <a:t>.</a:t>
            </a:r>
            <a:endParaRPr lang="es-MX" sz="2400" b="1" dirty="0" smtClean="0"/>
          </a:p>
          <a:p>
            <a:pPr marL="0" indent="0" algn="just">
              <a:lnSpc>
                <a:spcPct val="100000"/>
              </a:lnSpc>
              <a:buNone/>
            </a:pPr>
            <a:endParaRPr lang="es-MX" sz="2400" dirty="0"/>
          </a:p>
          <a:p>
            <a:pPr algn="just">
              <a:lnSpc>
                <a:spcPct val="100000"/>
              </a:lnSpc>
            </a:pPr>
            <a:endParaRPr lang="es-MX" sz="2400" dirty="0" smtClean="0"/>
          </a:p>
          <a:p>
            <a:pPr algn="just">
              <a:lnSpc>
                <a:spcPct val="100000"/>
              </a:lnSpc>
            </a:pPr>
            <a:endParaRPr lang="es-MX" sz="2400" dirty="0" smtClean="0"/>
          </a:p>
          <a:p>
            <a:pPr algn="just">
              <a:lnSpc>
                <a:spcPct val="100000"/>
              </a:lnSpc>
            </a:pPr>
            <a:endParaRPr lang="es-MX" sz="2400" dirty="0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2F68-516B-4A82-BB3B-126CA268DD88}" type="slidenum">
              <a:rPr lang="es-ES" smtClean="0"/>
              <a:t>23</a:t>
            </a:fld>
            <a:endParaRPr lang="es-ES"/>
          </a:p>
        </p:txBody>
      </p:sp>
      <p:pic>
        <p:nvPicPr>
          <p:cNvPr id="8194" name="Picture 2" descr="Resultado de imagen para unidifusiÃ³n ma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0695" y="1685125"/>
            <a:ext cx="4925876" cy="3698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9663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343DBC49-1C89-417B-BD85-DBFB5FCB8B2D}"/>
              </a:ext>
            </a:extLst>
          </p:cNvPr>
          <p:cNvSpPr txBox="1">
            <a:spLocks/>
          </p:cNvSpPr>
          <p:nvPr/>
        </p:nvSpPr>
        <p:spPr>
          <a:xfrm>
            <a:off x="476847" y="1842605"/>
            <a:ext cx="5153246" cy="388264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es-MX" sz="2400" b="1" dirty="0" smtClean="0"/>
              <a:t>MAC Multidifusión</a:t>
            </a:r>
          </a:p>
          <a:p>
            <a:pPr algn="just">
              <a:lnSpc>
                <a:spcPct val="100000"/>
              </a:lnSpc>
            </a:pPr>
            <a:r>
              <a:rPr lang="es-MX" sz="2400" dirty="0"/>
              <a:t>Se utiliza para direccionar un grupo de nodos del segmento</a:t>
            </a:r>
            <a:r>
              <a:rPr lang="es-MX" sz="2400" dirty="0" smtClean="0"/>
              <a:t>. Se trata de valor </a:t>
            </a:r>
            <a:r>
              <a:rPr lang="es-MX" sz="2400" dirty="0"/>
              <a:t>especial que comienza con 01-00-5E en hexadecimal.</a:t>
            </a:r>
          </a:p>
          <a:p>
            <a:pPr algn="just">
              <a:lnSpc>
                <a:spcPct val="100000"/>
              </a:lnSpc>
            </a:pPr>
            <a:r>
              <a:rPr lang="es-MX" sz="2400" dirty="0"/>
              <a:t>La porción restante de la dirección MAC de multidifusión se crea convirtiendo en seis caracteres hexadecimales los 23 bits inferiores de la dirección IP del grupo de multidifusión</a:t>
            </a:r>
            <a:r>
              <a:rPr lang="es-MX" sz="2400" dirty="0" smtClean="0"/>
              <a:t>.</a:t>
            </a:r>
            <a:endParaRPr lang="es-MX" sz="2400" b="1" dirty="0" smtClean="0"/>
          </a:p>
          <a:p>
            <a:pPr marL="0" indent="0" algn="just">
              <a:lnSpc>
                <a:spcPct val="100000"/>
              </a:lnSpc>
              <a:buNone/>
            </a:pPr>
            <a:endParaRPr lang="es-MX" sz="2400" dirty="0"/>
          </a:p>
          <a:p>
            <a:pPr algn="just">
              <a:lnSpc>
                <a:spcPct val="100000"/>
              </a:lnSpc>
            </a:pPr>
            <a:endParaRPr lang="es-MX" sz="2400" dirty="0" smtClean="0"/>
          </a:p>
          <a:p>
            <a:pPr algn="just">
              <a:lnSpc>
                <a:spcPct val="100000"/>
              </a:lnSpc>
            </a:pPr>
            <a:endParaRPr lang="es-MX" sz="2400" dirty="0" smtClean="0"/>
          </a:p>
          <a:p>
            <a:pPr algn="just">
              <a:lnSpc>
                <a:spcPct val="100000"/>
              </a:lnSpc>
            </a:pPr>
            <a:endParaRPr lang="es-MX" sz="2400" dirty="0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2F68-516B-4A82-BB3B-126CA268DD88}" type="slidenum">
              <a:rPr lang="es-ES" smtClean="0"/>
              <a:t>24</a:t>
            </a:fld>
            <a:endParaRPr lang="es-ES"/>
          </a:p>
        </p:txBody>
      </p:sp>
      <p:pic>
        <p:nvPicPr>
          <p:cNvPr id="14338" name="Picture 2" descr="Resultado de imagen para multicast ma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478" y="2361747"/>
            <a:ext cx="6103000" cy="3242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1487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343DBC49-1C89-417B-BD85-DBFB5FCB8B2D}"/>
              </a:ext>
            </a:extLst>
          </p:cNvPr>
          <p:cNvSpPr txBox="1">
            <a:spLocks/>
          </p:cNvSpPr>
          <p:nvPr/>
        </p:nvSpPr>
        <p:spPr>
          <a:xfrm>
            <a:off x="607474" y="2158153"/>
            <a:ext cx="4630731" cy="388264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es-MX" b="1" dirty="0" smtClean="0"/>
              <a:t>MAC Difusión o </a:t>
            </a:r>
            <a:r>
              <a:rPr lang="es-MX" b="1" dirty="0" err="1" smtClean="0"/>
              <a:t>Broadcast</a:t>
            </a:r>
            <a:endParaRPr lang="es-MX" b="1" dirty="0"/>
          </a:p>
          <a:p>
            <a:pPr marL="0" indent="0" algn="just">
              <a:lnSpc>
                <a:spcPct val="100000"/>
              </a:lnSpc>
              <a:buNone/>
            </a:pPr>
            <a:r>
              <a:rPr lang="es-MX" dirty="0"/>
              <a:t>Se utiliza para direccionar todos los nodos del </a:t>
            </a:r>
            <a:r>
              <a:rPr lang="es-MX" dirty="0" smtClean="0"/>
              <a:t>segmento. La </a:t>
            </a:r>
            <a:r>
              <a:rPr lang="es-MX" dirty="0"/>
              <a:t>dirección MAC de destino es la dirección FF-FF-FF-FF-FF-FF en notación hexadecimal (48 unos en notación binaria).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es-MX" b="1" dirty="0" smtClean="0"/>
          </a:p>
          <a:p>
            <a:pPr marL="0" indent="0" algn="just">
              <a:lnSpc>
                <a:spcPct val="100000"/>
              </a:lnSpc>
              <a:buNone/>
            </a:pPr>
            <a:endParaRPr lang="es-MX" dirty="0"/>
          </a:p>
          <a:p>
            <a:pPr algn="just">
              <a:lnSpc>
                <a:spcPct val="100000"/>
              </a:lnSpc>
            </a:pPr>
            <a:endParaRPr lang="es-MX" dirty="0" smtClean="0"/>
          </a:p>
          <a:p>
            <a:pPr algn="just">
              <a:lnSpc>
                <a:spcPct val="100000"/>
              </a:lnSpc>
            </a:pPr>
            <a:endParaRPr lang="es-MX" dirty="0" smtClean="0"/>
          </a:p>
          <a:p>
            <a:pPr algn="just">
              <a:lnSpc>
                <a:spcPct val="100000"/>
              </a:lnSpc>
            </a:pPr>
            <a:endParaRPr lang="es-MX" dirty="0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2F68-516B-4A82-BB3B-126CA268DD88}" type="slidenum">
              <a:rPr lang="es-ES" smtClean="0"/>
              <a:t>25</a:t>
            </a:fld>
            <a:endParaRPr lang="es-ES"/>
          </a:p>
        </p:txBody>
      </p:sp>
      <p:pic>
        <p:nvPicPr>
          <p:cNvPr id="13314" name="Picture 2" descr="Resultado de imagen para multidifusion ma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1337" y="1842604"/>
            <a:ext cx="5802463" cy="4320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857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148863E2-B0A5-435E-8664-CFE8FADC61E0}"/>
              </a:ext>
            </a:extLst>
          </p:cNvPr>
          <p:cNvSpPr txBox="1">
            <a:spLocks/>
          </p:cNvSpPr>
          <p:nvPr/>
        </p:nvSpPr>
        <p:spPr>
          <a:xfrm>
            <a:off x="1530972" y="1802831"/>
            <a:ext cx="8911687" cy="128089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200" b="1" dirty="0" smtClean="0">
                <a:solidFill>
                  <a:srgbClr val="00B050"/>
                </a:solidFill>
              </a:rPr>
              <a:t>Dispositivos de Ethernet</a:t>
            </a:r>
            <a:endParaRPr lang="en-US" sz="3200" b="1" dirty="0">
              <a:solidFill>
                <a:srgbClr val="00B050"/>
              </a:solidFill>
            </a:endParaRP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343DBC49-1C89-417B-BD85-DBFB5FCB8B2D}"/>
              </a:ext>
            </a:extLst>
          </p:cNvPr>
          <p:cNvSpPr txBox="1">
            <a:spLocks/>
          </p:cNvSpPr>
          <p:nvPr/>
        </p:nvSpPr>
        <p:spPr>
          <a:xfrm>
            <a:off x="633600" y="2246811"/>
            <a:ext cx="10924801" cy="388264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</a:pPr>
            <a:r>
              <a:rPr lang="es-MX" sz="2200" dirty="0" smtClean="0"/>
              <a:t>Los </a:t>
            </a:r>
            <a:r>
              <a:rPr lang="es-MX" sz="2200" b="1" dirty="0" err="1" smtClean="0"/>
              <a:t>switch</a:t>
            </a:r>
            <a:r>
              <a:rPr lang="es-MX" sz="2200" b="1" dirty="0" smtClean="0"/>
              <a:t> de capa 2 </a:t>
            </a:r>
            <a:r>
              <a:rPr lang="es-MX" sz="2200" dirty="0" smtClean="0"/>
              <a:t>son los principales dispositivo de Ethernet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es-MX" sz="2200" dirty="0" smtClean="0"/>
          </a:p>
          <a:p>
            <a:pPr algn="just">
              <a:lnSpc>
                <a:spcPct val="100000"/>
              </a:lnSpc>
            </a:pPr>
            <a:endParaRPr lang="es-MX" sz="2200" dirty="0" smtClean="0"/>
          </a:p>
          <a:p>
            <a:pPr algn="just">
              <a:lnSpc>
                <a:spcPct val="100000"/>
              </a:lnSpc>
            </a:pPr>
            <a:endParaRPr lang="es-MX" sz="2200" dirty="0" smtClean="0"/>
          </a:p>
          <a:p>
            <a:pPr algn="just">
              <a:lnSpc>
                <a:spcPct val="100000"/>
              </a:lnSpc>
            </a:pPr>
            <a:endParaRPr lang="es-MX" sz="2200" dirty="0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2F68-516B-4A82-BB3B-126CA268DD88}" type="slidenum">
              <a:rPr lang="es-ES" smtClean="0"/>
              <a:t>26</a:t>
            </a:fld>
            <a:endParaRPr lang="es-ES"/>
          </a:p>
        </p:txBody>
      </p:sp>
      <p:pic>
        <p:nvPicPr>
          <p:cNvPr id="7170" name="Picture 2" descr="Resultado de imagen para switch etherne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1315" y="2792722"/>
            <a:ext cx="4191000" cy="279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6050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148863E2-B0A5-435E-8664-CFE8FADC61E0}"/>
              </a:ext>
            </a:extLst>
          </p:cNvPr>
          <p:cNvSpPr txBox="1">
            <a:spLocks/>
          </p:cNvSpPr>
          <p:nvPr/>
        </p:nvSpPr>
        <p:spPr>
          <a:xfrm>
            <a:off x="1530972" y="1802831"/>
            <a:ext cx="8911687" cy="128089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200" b="1" dirty="0" err="1" smtClean="0">
                <a:solidFill>
                  <a:srgbClr val="00B050"/>
                </a:solidFill>
              </a:rPr>
              <a:t>Switch</a:t>
            </a:r>
            <a:r>
              <a:rPr lang="es-MX" sz="3200" b="1" dirty="0" smtClean="0">
                <a:solidFill>
                  <a:srgbClr val="00B050"/>
                </a:solidFill>
              </a:rPr>
              <a:t> Ethernet</a:t>
            </a:r>
            <a:endParaRPr lang="en-US" sz="3200" b="1" dirty="0">
              <a:solidFill>
                <a:srgbClr val="00B050"/>
              </a:solidFill>
            </a:endParaRP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343DBC49-1C89-417B-BD85-DBFB5FCB8B2D}"/>
              </a:ext>
            </a:extLst>
          </p:cNvPr>
          <p:cNvSpPr txBox="1">
            <a:spLocks/>
          </p:cNvSpPr>
          <p:nvPr/>
        </p:nvSpPr>
        <p:spPr>
          <a:xfrm>
            <a:off x="633599" y="2656264"/>
            <a:ext cx="10924801" cy="388264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</a:pPr>
            <a:r>
              <a:rPr lang="es-MX" sz="2200" dirty="0" smtClean="0"/>
              <a:t>El </a:t>
            </a:r>
            <a:r>
              <a:rPr lang="es-MX" sz="2200" dirty="0" err="1" smtClean="0"/>
              <a:t>switch</a:t>
            </a:r>
            <a:r>
              <a:rPr lang="es-MX" sz="2200" dirty="0" smtClean="0"/>
              <a:t> crea la </a:t>
            </a:r>
            <a:r>
              <a:rPr lang="es-MX" sz="2200" b="1" dirty="0" smtClean="0"/>
              <a:t>tabla de direcciones MAC </a:t>
            </a:r>
            <a:r>
              <a:rPr lang="es-MX" sz="2200" dirty="0" smtClean="0"/>
              <a:t>que le proporciona la información del puerto y la MAC conectada, lo que le permite tomar </a:t>
            </a:r>
            <a:r>
              <a:rPr lang="es-MX" sz="2200" b="1" dirty="0" smtClean="0"/>
              <a:t>decisiones de reenvío</a:t>
            </a:r>
            <a:r>
              <a:rPr lang="es-MX" sz="2200" dirty="0" smtClean="0"/>
              <a:t>.</a:t>
            </a:r>
          </a:p>
          <a:p>
            <a:pPr algn="just">
              <a:lnSpc>
                <a:spcPct val="100000"/>
              </a:lnSpc>
            </a:pPr>
            <a:r>
              <a:rPr lang="es-MX" sz="2200" dirty="0" smtClean="0"/>
              <a:t>El </a:t>
            </a:r>
            <a:r>
              <a:rPr lang="es-MX" sz="2200" b="1" dirty="0" smtClean="0"/>
              <a:t>encabezado de cada trama </a:t>
            </a:r>
            <a:r>
              <a:rPr lang="es-MX" sz="2200" dirty="0" smtClean="0"/>
              <a:t>que ingresa al </a:t>
            </a:r>
            <a:r>
              <a:rPr lang="es-MX" sz="2200" dirty="0" err="1" smtClean="0"/>
              <a:t>switch</a:t>
            </a:r>
            <a:r>
              <a:rPr lang="es-MX" sz="2200" dirty="0" smtClean="0"/>
              <a:t> es revisado en busca de direcciones nuevas.</a:t>
            </a:r>
          </a:p>
          <a:p>
            <a:pPr algn="just">
              <a:lnSpc>
                <a:spcPct val="100000"/>
              </a:lnSpc>
            </a:pPr>
            <a:r>
              <a:rPr lang="es-MX" sz="2200" dirty="0" smtClean="0"/>
              <a:t>Como el </a:t>
            </a:r>
            <a:r>
              <a:rPr lang="es-MX" sz="2200" dirty="0" err="1" smtClean="0"/>
              <a:t>switch</a:t>
            </a:r>
            <a:r>
              <a:rPr lang="es-MX" sz="2200" dirty="0" smtClean="0"/>
              <a:t> sabe dónde encontrar una dirección </a:t>
            </a:r>
            <a:br>
              <a:rPr lang="es-MX" sz="2200" dirty="0" smtClean="0"/>
            </a:br>
            <a:r>
              <a:rPr lang="es-MX" sz="2200" dirty="0" smtClean="0"/>
              <a:t>MAC específica, puede </a:t>
            </a:r>
            <a:r>
              <a:rPr lang="es-MX" sz="2200" b="1" dirty="0" smtClean="0"/>
              <a:t>filtrar las tramas </a:t>
            </a:r>
            <a:r>
              <a:rPr lang="es-MX" sz="2200" dirty="0" smtClean="0"/>
              <a:t>que se </a:t>
            </a:r>
            <a:br>
              <a:rPr lang="es-MX" sz="2200" dirty="0" smtClean="0"/>
            </a:br>
            <a:r>
              <a:rPr lang="es-MX" sz="2200" dirty="0" smtClean="0"/>
              <a:t>dirigen a ese puerto únicamente.</a:t>
            </a:r>
          </a:p>
          <a:p>
            <a:pPr algn="just">
              <a:lnSpc>
                <a:spcPct val="100000"/>
              </a:lnSpc>
            </a:pPr>
            <a:r>
              <a:rPr lang="es-MX" sz="2200" dirty="0" smtClean="0"/>
              <a:t>El filtrado no se realiza si la MAC de destino no está presente en la tabla.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es-MX" sz="2200" dirty="0" smtClean="0"/>
          </a:p>
          <a:p>
            <a:pPr algn="just">
              <a:lnSpc>
                <a:spcPct val="100000"/>
              </a:lnSpc>
            </a:pPr>
            <a:endParaRPr lang="es-MX" sz="2200" dirty="0" smtClean="0"/>
          </a:p>
          <a:p>
            <a:pPr algn="just">
              <a:lnSpc>
                <a:spcPct val="100000"/>
              </a:lnSpc>
            </a:pPr>
            <a:endParaRPr lang="es-MX" sz="2200" dirty="0" smtClean="0"/>
          </a:p>
          <a:p>
            <a:pPr algn="just">
              <a:lnSpc>
                <a:spcPct val="100000"/>
              </a:lnSpc>
            </a:pPr>
            <a:endParaRPr lang="es-MX" sz="2200" dirty="0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2F68-516B-4A82-BB3B-126CA268DD88}" type="slidenum">
              <a:rPr lang="es-ES" smtClean="0"/>
              <a:t>27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57146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4822" y="1985554"/>
            <a:ext cx="5540770" cy="3831637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7754" y="1764220"/>
            <a:ext cx="6111240" cy="50937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sz="2000" b="1" dirty="0" smtClean="0"/>
              <a:t>Protocolo de Resolución de Direcciones (ARP)</a:t>
            </a:r>
          </a:p>
          <a:p>
            <a:r>
              <a:rPr lang="es-ES" sz="2000" dirty="0"/>
              <a:t>La </a:t>
            </a:r>
            <a:r>
              <a:rPr lang="es-ES" sz="2000" dirty="0"/>
              <a:t>combinación de MAC e IP facilita la comunicación de extremo a extremo.</a:t>
            </a:r>
          </a:p>
          <a:p>
            <a:r>
              <a:rPr lang="es-ES" sz="2000" dirty="0"/>
              <a:t>Las direcciones de capa 2 se utilizan para mover la trama dentro de la red local.</a:t>
            </a:r>
          </a:p>
          <a:p>
            <a:r>
              <a:rPr lang="es-ES" sz="2000" dirty="0"/>
              <a:t>Las direcciones de capa 3 se utilizan para mover paquetes a través de redes remotas.</a:t>
            </a:r>
          </a:p>
          <a:p>
            <a:r>
              <a:rPr lang="es-ES" sz="2000" dirty="0"/>
              <a:t>Destino en la misma red</a:t>
            </a:r>
          </a:p>
          <a:p>
            <a:pPr lvl="1"/>
            <a:r>
              <a:rPr lang="es-ES" sz="2000" dirty="0"/>
              <a:t>La dirección física (dirección MAC) se utiliza </a:t>
            </a:r>
            <a:br>
              <a:rPr lang="es-ES" sz="2000" dirty="0"/>
            </a:br>
            <a:r>
              <a:rPr lang="es-ES" sz="2000" dirty="0"/>
              <a:t>para comunicaciones de NIC Ethernet a NIC Ethernet en la misma red.</a:t>
            </a:r>
          </a:p>
          <a:p>
            <a:r>
              <a:rPr lang="es-ES" sz="2000" dirty="0"/>
              <a:t>Destino en una red remota</a:t>
            </a:r>
          </a:p>
          <a:p>
            <a:pPr lvl="1"/>
            <a:r>
              <a:rPr lang="es-ES" sz="2000" dirty="0"/>
              <a:t>La dirección lógica (dirección IP) se utiliza </a:t>
            </a:r>
            <a:br>
              <a:rPr lang="es-ES" sz="2000" dirty="0"/>
            </a:br>
            <a:r>
              <a:rPr lang="es-ES" sz="2000" dirty="0"/>
              <a:t>para enviar el paquete del origen inicial al </a:t>
            </a:r>
            <a:br>
              <a:rPr lang="es-ES" sz="2000" dirty="0"/>
            </a:br>
            <a:r>
              <a:rPr lang="es-ES" sz="2000" dirty="0"/>
              <a:t>destino final.</a:t>
            </a:r>
          </a:p>
          <a:p>
            <a:endParaRPr lang="es-ES" sz="2000" dirty="0"/>
          </a:p>
        </p:txBody>
      </p:sp>
      <p:pic>
        <p:nvPicPr>
          <p:cNvPr id="6" name="Imagen 5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2F68-516B-4A82-BB3B-126CA268DD88}" type="slidenum">
              <a:rPr lang="es-ES" smtClean="0"/>
              <a:t>28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107208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7754" y="1764220"/>
            <a:ext cx="6111240" cy="50937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sz="2200" b="1" dirty="0" smtClean="0"/>
              <a:t>Protocolo de Resolución de Direcciones (ARP)</a:t>
            </a:r>
          </a:p>
          <a:p>
            <a:r>
              <a:rPr lang="es-MX" sz="2200" dirty="0"/>
              <a:t>ARP permite que el origen solicite la dirección MAC del destino.</a:t>
            </a:r>
          </a:p>
          <a:p>
            <a:r>
              <a:rPr lang="es-MX" sz="2200" dirty="0"/>
              <a:t>La solicitud se basa en la dirección de capa 3 del destino (conocido por el origen).</a:t>
            </a:r>
          </a:p>
          <a:p>
            <a:r>
              <a:rPr lang="es-MX" sz="2200" dirty="0" smtClean="0"/>
              <a:t>Resolución </a:t>
            </a:r>
            <a:r>
              <a:rPr lang="es-MX" sz="2200" dirty="0"/>
              <a:t>de direcciones IPv4 a direcciones MAC</a:t>
            </a:r>
          </a:p>
          <a:p>
            <a:r>
              <a:rPr lang="es-MX" sz="2200" dirty="0"/>
              <a:t>Mantenimiento de una tabla de asignaciones</a:t>
            </a:r>
          </a:p>
          <a:p>
            <a:r>
              <a:rPr lang="es-MX" sz="2200" dirty="0"/>
              <a:t>ARP utiliza la Solicitud ARP y la Respuesta ARP para realizar sus funciones.</a:t>
            </a:r>
          </a:p>
          <a:p>
            <a:endParaRPr lang="es-ES" sz="2200" dirty="0"/>
          </a:p>
        </p:txBody>
      </p:sp>
      <p:pic>
        <p:nvPicPr>
          <p:cNvPr id="6" name="Imagen 5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pic>
        <p:nvPicPr>
          <p:cNvPr id="8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994" y="2329776"/>
            <a:ext cx="4740562" cy="3369578"/>
          </a:xfrm>
          <a:prstGeom prst="rect">
            <a:avLst/>
          </a:prstGeom>
        </p:spPr>
      </p:pic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2F68-516B-4A82-BB3B-126CA268DD88}" type="slidenum">
              <a:rPr lang="es-ES" smtClean="0"/>
              <a:t>29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374049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11" name="Título 1">
            <a:extLst>
              <a:ext uri="{FF2B5EF4-FFF2-40B4-BE49-F238E27FC236}">
                <a16:creationId xmlns:a16="http://schemas.microsoft.com/office/drawing/2014/main" id="{7C330473-6249-4871-B5E8-48BD65B54989}"/>
              </a:ext>
            </a:extLst>
          </p:cNvPr>
          <p:cNvSpPr txBox="1">
            <a:spLocks/>
          </p:cNvSpPr>
          <p:nvPr/>
        </p:nvSpPr>
        <p:spPr>
          <a:xfrm>
            <a:off x="0" y="6075007"/>
            <a:ext cx="8308427" cy="64646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2800" b="1" dirty="0"/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id="{A497FFDD-4B11-49B7-981C-8EF2BA057344}"/>
              </a:ext>
            </a:extLst>
          </p:cNvPr>
          <p:cNvSpPr txBox="1">
            <a:spLocks/>
          </p:cNvSpPr>
          <p:nvPr/>
        </p:nvSpPr>
        <p:spPr>
          <a:xfrm>
            <a:off x="1941787" y="2401528"/>
            <a:ext cx="8308427" cy="113196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b="1" dirty="0" smtClean="0"/>
              <a:t>Principales tecnologías para las redes de área local (LAN)</a:t>
            </a:r>
          </a:p>
          <a:p>
            <a:pPr algn="ctr"/>
            <a:r>
              <a:rPr lang="es-ES" b="1" dirty="0" smtClean="0"/>
              <a:t>Bluetooth – </a:t>
            </a:r>
            <a:r>
              <a:rPr lang="es-ES" b="1" dirty="0" err="1" smtClean="0"/>
              <a:t>WiFi</a:t>
            </a:r>
            <a:r>
              <a:rPr lang="es-ES" b="1" dirty="0" smtClean="0"/>
              <a:t> – Ethernet</a:t>
            </a:r>
            <a:endParaRPr lang="es-ES" b="1" dirty="0"/>
          </a:p>
        </p:txBody>
      </p:sp>
      <p:sp>
        <p:nvSpPr>
          <p:cNvPr id="14" name="Marcador de número de diapositiva 13">
            <a:extLst>
              <a:ext uri="{FF2B5EF4-FFF2-40B4-BE49-F238E27FC236}">
                <a16:creationId xmlns:a16="http://schemas.microsoft.com/office/drawing/2014/main" id="{279B6BCA-66F9-4EA8-87DF-006E4426C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42BF9-C8AA-4BF5-90A6-F745506A1DB5}" type="slidenum">
              <a:rPr lang="es-MX" smtClean="0"/>
              <a:t>3</a:t>
            </a:fld>
            <a:endParaRPr lang="es-MX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Dr. en A. Juan Carlos Montes de Oca López</a:t>
            </a:r>
          </a:p>
        </p:txBody>
      </p:sp>
    </p:spTree>
    <p:extLst>
      <p:ext uri="{BB962C8B-B14F-4D97-AF65-F5344CB8AC3E}">
        <p14:creationId xmlns:p14="http://schemas.microsoft.com/office/powerpoint/2010/main" val="1757930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31C7E0C2-6F65-4742-A443-2461E2D468EE}"/>
              </a:ext>
            </a:extLst>
          </p:cNvPr>
          <p:cNvSpPr txBox="1"/>
          <p:nvPr/>
        </p:nvSpPr>
        <p:spPr>
          <a:xfrm>
            <a:off x="231004" y="1509312"/>
            <a:ext cx="4214385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300" b="1" i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Referencias</a:t>
            </a: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D7BDA9AC-66F0-43EB-8AB0-90509028DDF9}"/>
              </a:ext>
            </a:extLst>
          </p:cNvPr>
          <p:cNvCxnSpPr/>
          <p:nvPr/>
        </p:nvCxnSpPr>
        <p:spPr>
          <a:xfrm>
            <a:off x="-2" y="1958098"/>
            <a:ext cx="12192000" cy="0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ángulo 7">
            <a:extLst>
              <a:ext uri="{FF2B5EF4-FFF2-40B4-BE49-F238E27FC236}">
                <a16:creationId xmlns:a16="http://schemas.microsoft.com/office/drawing/2014/main" id="{59A11CAA-61A4-480A-81F1-15FBB2E46782}"/>
              </a:ext>
            </a:extLst>
          </p:cNvPr>
          <p:cNvSpPr/>
          <p:nvPr/>
        </p:nvSpPr>
        <p:spPr>
          <a:xfrm>
            <a:off x="461402" y="1955588"/>
            <a:ext cx="11560269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Abad Domingo, Alfredo. (2013).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Redes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locales. McGraw-Hill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España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Consultado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desde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Biblioteca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Digital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CISCO (2017). CCNA Routing &amp; Switching: Intro to Networks 6.0.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Recuperado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del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curso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oficial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la Academia Cisco: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www.netacad.com/group/resources/course-resources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CISCO (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2016).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CCNA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Wireless.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Recuperado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del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curso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oficial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la Academia Cisco: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www.netacad.com/group/resources/course-resources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Fermín Pérez, F., &amp; Guerra Guerra, J. (2017). Internet de las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Cosas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Perspectiv@S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10(11), 45-49.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Consultado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http://revistas.uigv.edu.pe/index.php/perspectiva/article/view/187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García Aparicio, J.L. (2017).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Tendencias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actuales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la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convergencia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medios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Internet.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Consultado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http://publicacionesdidacticas.com/hemeroteca/articulo/081136/articulo-pdf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García-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Peñalvo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F. J. (2018) Los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orígenes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Internet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presentado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Módulo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Ingeniería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Informática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el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Itinerario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Posgraduados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“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Ciencias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Puras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” de la Universidad de la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Experiencia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la Universidad de Salamanca,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Facultad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Educación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Salamanca, 17 de mayo de 2018, 2018.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doi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: 10.5281/zenodo.1245859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Molina Robles, Francisco José. (2014).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Redes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locales. RA-MA Editorial.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Consultado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desde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Biblioteca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Digital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Publicaciones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Didacticas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Núm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81 pp. 899 a 903.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Recuperado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https://publicacionesdidacticas.com/hemeroteca/articulo/081136/articulo-pdf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Tanenbaum, Andrew S &amp;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Wetherall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David J. (2012).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Redes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Computadoras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5a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edición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Editorial Pearson.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Consultado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desde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Biblioteca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Digital.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542FEDA5-82EE-4FEC-87DB-20832ECD7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42BF9-C8AA-4BF5-90A6-F745506A1DB5}" type="slidenum">
              <a:rPr lang="es-MX" smtClean="0"/>
              <a:t>30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Dr. en A. Juan Carlos Montes de Oca López</a:t>
            </a:r>
          </a:p>
        </p:txBody>
      </p:sp>
    </p:spTree>
    <p:extLst>
      <p:ext uri="{BB962C8B-B14F-4D97-AF65-F5344CB8AC3E}">
        <p14:creationId xmlns:p14="http://schemas.microsoft.com/office/powerpoint/2010/main" val="28881512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31C7E0C2-6F65-4742-A443-2461E2D468EE}"/>
              </a:ext>
            </a:extLst>
          </p:cNvPr>
          <p:cNvSpPr txBox="1"/>
          <p:nvPr/>
        </p:nvSpPr>
        <p:spPr>
          <a:xfrm>
            <a:off x="231004" y="1509312"/>
            <a:ext cx="4214385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300" b="1" i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Imágenes</a:t>
            </a:r>
            <a:endParaRPr lang="es-MX" sz="2300" b="1" i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D7BDA9AC-66F0-43EB-8AB0-90509028DDF9}"/>
              </a:ext>
            </a:extLst>
          </p:cNvPr>
          <p:cNvCxnSpPr/>
          <p:nvPr/>
        </p:nvCxnSpPr>
        <p:spPr>
          <a:xfrm>
            <a:off x="-2" y="1958098"/>
            <a:ext cx="12192000" cy="0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ángulo 7">
            <a:extLst>
              <a:ext uri="{FF2B5EF4-FFF2-40B4-BE49-F238E27FC236}">
                <a16:creationId xmlns:a16="http://schemas.microsoft.com/office/drawing/2014/main" id="{59A11CAA-61A4-480A-81F1-15FBB2E46782}"/>
              </a:ext>
            </a:extLst>
          </p:cNvPr>
          <p:cNvSpPr/>
          <p:nvPr/>
        </p:nvSpPr>
        <p:spPr>
          <a:xfrm>
            <a:off x="310277" y="2367965"/>
            <a:ext cx="11472419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 typeface="Wingdings" panose="05000000000000000000" pitchFamily="2" charset="2"/>
              <a:buChar char="v"/>
            </a:pPr>
            <a:r>
              <a:rPr lang="es-MX" sz="2000" i="1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</a:t>
            </a:r>
            <a:r>
              <a:rPr lang="es-MX" sz="2000" i="1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www.itpro.co.uk/network-internet/30276/what-is-ethernet-the-standards-explained</a:t>
            </a:r>
            <a:endParaRPr lang="es-MX" sz="20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buFont typeface="Wingdings" panose="05000000000000000000" pitchFamily="2" charset="2"/>
              <a:buChar char="v"/>
            </a:pPr>
            <a:r>
              <a:rPr lang="es-MX" sz="2000" i="1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https://telpromadrid.eu/que-es-ethernet</a:t>
            </a:r>
            <a:r>
              <a:rPr lang="es-MX" sz="2000" i="1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/</a:t>
            </a:r>
            <a:endParaRPr lang="es-MX" sz="20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buFont typeface="Wingdings" panose="05000000000000000000" pitchFamily="2" charset="2"/>
              <a:buChar char="v"/>
            </a:pPr>
            <a:r>
              <a:rPr lang="es-ES" sz="2000" dirty="0">
                <a:hlinkClick r:id="rId5"/>
              </a:rPr>
              <a:t>http://</a:t>
            </a:r>
            <a:r>
              <a:rPr lang="es-ES" sz="2000" dirty="0" smtClean="0">
                <a:hlinkClick r:id="rId5"/>
              </a:rPr>
              <a:t>computernetworkingnotes.com/network-technologies/10base-ethernet.html</a:t>
            </a:r>
            <a:endParaRPr lang="es-ES" sz="2000" dirty="0" smtClean="0"/>
          </a:p>
          <a:p>
            <a:pPr marL="171450" indent="-171450" algn="just">
              <a:buFont typeface="Wingdings" panose="05000000000000000000" pitchFamily="2" charset="2"/>
              <a:buChar char="v"/>
            </a:pPr>
            <a:r>
              <a:rPr lang="es-ES" sz="2000" dirty="0">
                <a:hlinkClick r:id="rId6"/>
              </a:rPr>
              <a:t>https://www.edimax.com/edimax/merchandise/merchandise_detail/data/edimax/es/network_adapters_usb_adapters/eu-4306</a:t>
            </a:r>
            <a:r>
              <a:rPr lang="es-ES" sz="2000" dirty="0" smtClean="0">
                <a:hlinkClick r:id="rId6"/>
              </a:rPr>
              <a:t>/</a:t>
            </a:r>
            <a:endParaRPr lang="es-ES" sz="2000" dirty="0" smtClean="0"/>
          </a:p>
          <a:p>
            <a:pPr marL="171450" indent="-171450" algn="just">
              <a:buFont typeface="Wingdings" panose="05000000000000000000" pitchFamily="2" charset="2"/>
              <a:buChar char="v"/>
            </a:pPr>
            <a:r>
              <a:rPr lang="es-ES" sz="2000" dirty="0">
                <a:hlinkClick r:id="rId7"/>
              </a:rPr>
              <a:t>https://</a:t>
            </a:r>
            <a:r>
              <a:rPr lang="es-ES" sz="2000" dirty="0" smtClean="0">
                <a:hlinkClick r:id="rId7"/>
              </a:rPr>
              <a:t>community.fs.com/blog/understand-100g-transceivers-transmission-principles.html/100gbase-er4</a:t>
            </a:r>
            <a:endParaRPr lang="es-ES" sz="2000" dirty="0" smtClean="0"/>
          </a:p>
          <a:p>
            <a:pPr marL="171450" indent="-171450" algn="just">
              <a:buFont typeface="Wingdings" panose="05000000000000000000" pitchFamily="2" charset="2"/>
              <a:buChar char="v"/>
            </a:pPr>
            <a:r>
              <a:rPr lang="es-ES" sz="2000" dirty="0">
                <a:hlinkClick r:id="rId8"/>
              </a:rPr>
              <a:t>https://</a:t>
            </a:r>
            <a:r>
              <a:rPr lang="es-ES" sz="2000" dirty="0" smtClean="0">
                <a:hlinkClick r:id="rId8"/>
              </a:rPr>
              <a:t>en.wikipedia.org/wiki/Terabit_Ethernet</a:t>
            </a:r>
            <a:endParaRPr lang="es-ES" sz="2000" dirty="0" smtClean="0"/>
          </a:p>
          <a:p>
            <a:pPr marL="171450" indent="-171450" algn="just">
              <a:buFont typeface="Wingdings" panose="05000000000000000000" pitchFamily="2" charset="2"/>
              <a:buChar char="v"/>
            </a:pPr>
            <a:r>
              <a:rPr lang="es-ES" sz="2000" dirty="0">
                <a:hlinkClick r:id="rId9"/>
              </a:rPr>
              <a:t>https://</a:t>
            </a:r>
            <a:r>
              <a:rPr lang="es-ES" sz="2000" dirty="0" smtClean="0">
                <a:hlinkClick r:id="rId9"/>
              </a:rPr>
              <a:t>www.storagereview.com/ethernet_alliance_continues_ethernet_advancement</a:t>
            </a:r>
            <a:endParaRPr lang="es-ES" sz="2000" dirty="0" smtClean="0"/>
          </a:p>
          <a:p>
            <a:pPr marL="171450" indent="-171450" algn="just">
              <a:buFont typeface="Wingdings" panose="05000000000000000000" pitchFamily="2" charset="2"/>
              <a:buChar char="v"/>
            </a:pPr>
            <a:r>
              <a:rPr lang="es-ES" sz="2000" dirty="0">
                <a:hlinkClick r:id="rId10"/>
              </a:rPr>
              <a:t>http://</a:t>
            </a:r>
            <a:r>
              <a:rPr lang="es-ES" sz="2000" dirty="0" smtClean="0">
                <a:hlinkClick r:id="rId10"/>
              </a:rPr>
              <a:t>www.balsak.com.ar/def_bluetooth.htm</a:t>
            </a:r>
            <a:endParaRPr lang="es-ES" sz="2000" dirty="0" smtClean="0"/>
          </a:p>
          <a:p>
            <a:pPr marL="171450" indent="-171450" algn="just">
              <a:buFont typeface="Wingdings" panose="05000000000000000000" pitchFamily="2" charset="2"/>
              <a:buChar char="v"/>
            </a:pPr>
            <a:r>
              <a:rPr lang="es-ES" sz="2000" dirty="0">
                <a:hlinkClick r:id="rId11"/>
              </a:rPr>
              <a:t>http://</a:t>
            </a:r>
            <a:r>
              <a:rPr lang="es-ES" sz="2000" dirty="0" smtClean="0">
                <a:hlinkClick r:id="rId11"/>
              </a:rPr>
              <a:t>m.planeta.com.pe/movil/noticias/actualidad/wifi-internet-mejorar-conexion-casa-70106</a:t>
            </a:r>
            <a:endParaRPr lang="es-ES" sz="2000" dirty="0" smtClean="0"/>
          </a:p>
          <a:p>
            <a:pPr marL="171450" indent="-171450" algn="just">
              <a:buFont typeface="Wingdings" panose="05000000000000000000" pitchFamily="2" charset="2"/>
              <a:buChar char="v"/>
            </a:pPr>
            <a:r>
              <a:rPr lang="es-ES" sz="2000" dirty="0">
                <a:hlinkClick r:id="rId12"/>
              </a:rPr>
              <a:t>https://www.adslzone.net/2016/12/15/implica-nuevo-wifi-802-11ad-opere-60-ghz</a:t>
            </a:r>
            <a:r>
              <a:rPr lang="es-ES" sz="2000" dirty="0" smtClean="0">
                <a:hlinkClick r:id="rId12"/>
              </a:rPr>
              <a:t>/</a:t>
            </a:r>
            <a:endParaRPr lang="es-ES" sz="2000" dirty="0" smtClean="0"/>
          </a:p>
          <a:p>
            <a:pPr marL="171450" indent="-171450" algn="just">
              <a:buFont typeface="Wingdings" panose="05000000000000000000" pitchFamily="2" charset="2"/>
              <a:buChar char="v"/>
            </a:pPr>
            <a:r>
              <a:rPr lang="es-ES" sz="2000" dirty="0">
                <a:hlinkClick r:id="rId13"/>
              </a:rPr>
              <a:t>https://</a:t>
            </a:r>
            <a:r>
              <a:rPr lang="es-ES" sz="2000" dirty="0" smtClean="0">
                <a:hlinkClick r:id="rId13"/>
              </a:rPr>
              <a:t>www.slideshare.net/DavidNarvez/51-ethernet-2016</a:t>
            </a:r>
            <a:endParaRPr lang="es-ES" sz="2000" dirty="0" smtClean="0"/>
          </a:p>
          <a:p>
            <a:pPr marL="171450" indent="-171450" algn="just">
              <a:buFont typeface="Wingdings" panose="05000000000000000000" pitchFamily="2" charset="2"/>
              <a:buChar char="v"/>
            </a:pPr>
            <a:endParaRPr lang="es-ES" sz="2000" dirty="0" smtClean="0"/>
          </a:p>
          <a:p>
            <a:pPr marL="171450" indent="-171450" algn="just">
              <a:buFont typeface="Wingdings" panose="05000000000000000000" pitchFamily="2" charset="2"/>
              <a:buChar char="v"/>
            </a:pPr>
            <a:endParaRPr lang="es-ES" sz="2000" dirty="0" smtClean="0"/>
          </a:p>
          <a:p>
            <a:pPr marL="171450" indent="-171450" algn="just">
              <a:buFont typeface="Wingdings" panose="05000000000000000000" pitchFamily="2" charset="2"/>
              <a:buChar char="v"/>
            </a:pPr>
            <a:endParaRPr lang="es-ES" sz="2000" dirty="0" smtClean="0"/>
          </a:p>
          <a:p>
            <a:pPr marL="171450" indent="-171450" algn="just">
              <a:buFont typeface="Wingdings" panose="05000000000000000000" pitchFamily="2" charset="2"/>
              <a:buChar char="v"/>
            </a:pPr>
            <a:endParaRPr lang="es-ES" sz="2000" dirty="0" smtClean="0"/>
          </a:p>
          <a:p>
            <a:pPr marL="171450" indent="-171450" algn="just">
              <a:buFont typeface="Wingdings" panose="05000000000000000000" pitchFamily="2" charset="2"/>
              <a:buChar char="v"/>
            </a:pPr>
            <a:endParaRPr lang="es-ES" sz="2000" dirty="0" smtClean="0"/>
          </a:p>
          <a:p>
            <a:pPr marL="171450" indent="-171450" algn="just">
              <a:buFont typeface="Wingdings" panose="05000000000000000000" pitchFamily="2" charset="2"/>
              <a:buChar char="v"/>
            </a:pPr>
            <a:endParaRPr lang="es-ES" sz="2000" dirty="0" smtClean="0"/>
          </a:p>
          <a:p>
            <a:pPr marL="171450" indent="-171450" algn="just">
              <a:buFont typeface="Wingdings" panose="05000000000000000000" pitchFamily="2" charset="2"/>
              <a:buChar char="v"/>
            </a:pPr>
            <a:endParaRPr lang="es-ES" sz="2000" dirty="0" smtClean="0"/>
          </a:p>
          <a:p>
            <a:pPr marL="171450" indent="-171450" algn="just">
              <a:buFont typeface="Wingdings" panose="05000000000000000000" pitchFamily="2" charset="2"/>
              <a:buChar char="v"/>
            </a:pPr>
            <a:endParaRPr lang="es-MX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buFont typeface="Wingdings" panose="05000000000000000000" pitchFamily="2" charset="2"/>
              <a:buChar char="v"/>
            </a:pPr>
            <a:endParaRPr lang="es-MX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542FEDA5-82EE-4FEC-87DB-20832ECD7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42BF9-C8AA-4BF5-90A6-F745506A1DB5}" type="slidenum">
              <a:rPr lang="es-MX" smtClean="0"/>
              <a:t>31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Dr. en A. Juan Carlos Montes de Oca López</a:t>
            </a:r>
          </a:p>
        </p:txBody>
      </p:sp>
    </p:spTree>
    <p:extLst>
      <p:ext uri="{BB962C8B-B14F-4D97-AF65-F5344CB8AC3E}">
        <p14:creationId xmlns:p14="http://schemas.microsoft.com/office/powerpoint/2010/main" val="4017125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A9CEF7AE-B1CA-402E-AD02-F4E445EFE994}"/>
              </a:ext>
            </a:extLst>
          </p:cNvPr>
          <p:cNvSpPr txBox="1">
            <a:spLocks/>
          </p:cNvSpPr>
          <p:nvPr/>
        </p:nvSpPr>
        <p:spPr>
          <a:xfrm>
            <a:off x="3566978" y="1842605"/>
            <a:ext cx="8915399" cy="226278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b="1" dirty="0" smtClean="0">
                <a:solidFill>
                  <a:srgbClr val="00B050"/>
                </a:solidFill>
              </a:rPr>
              <a:t>Bluetooth (IEEE80.15)</a:t>
            </a:r>
            <a:endParaRPr lang="es-ES" sz="3600" b="1" dirty="0">
              <a:solidFill>
                <a:srgbClr val="00B050"/>
              </a:solidFill>
            </a:endParaRPr>
          </a:p>
        </p:txBody>
      </p:sp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D81A4506-D37B-41D2-82DB-28531C47ADCC}"/>
              </a:ext>
            </a:extLst>
          </p:cNvPr>
          <p:cNvSpPr txBox="1">
            <a:spLocks/>
          </p:cNvSpPr>
          <p:nvPr/>
        </p:nvSpPr>
        <p:spPr>
          <a:xfrm>
            <a:off x="1003390" y="2476810"/>
            <a:ext cx="10519493" cy="377762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es-MX" sz="2400" dirty="0" smtClean="0"/>
              <a:t>Iniciamos con una tecnológica </a:t>
            </a:r>
            <a:r>
              <a:rPr lang="es-MX" sz="2400" dirty="0"/>
              <a:t>para </a:t>
            </a:r>
            <a:r>
              <a:rPr lang="es-MX" sz="2400" dirty="0" smtClean="0"/>
              <a:t>redes locales que transmite señales  </a:t>
            </a:r>
            <a:r>
              <a:rPr lang="es-MX" sz="2400" b="1" dirty="0"/>
              <a:t>inalámbricas</a:t>
            </a:r>
            <a:r>
              <a:rPr lang="es-MX" sz="2400" dirty="0"/>
              <a:t> </a:t>
            </a:r>
            <a:r>
              <a:rPr lang="es-MX" sz="2400" dirty="0" smtClean="0"/>
              <a:t>para la </a:t>
            </a:r>
            <a:r>
              <a:rPr lang="es-MX" sz="2400" dirty="0"/>
              <a:t>transmisión de voz y datos entre distintos dispositivos mediante una </a:t>
            </a:r>
            <a:r>
              <a:rPr lang="es-MX" sz="2400" b="1" dirty="0"/>
              <a:t>radiofrecuencia</a:t>
            </a:r>
            <a:r>
              <a:rPr lang="es-MX" sz="2400" dirty="0"/>
              <a:t> segura (</a:t>
            </a:r>
            <a:r>
              <a:rPr lang="es-MX" sz="2400" b="1" dirty="0"/>
              <a:t>2,4 GHz</a:t>
            </a:r>
            <a:r>
              <a:rPr lang="es-MX" sz="2400" dirty="0"/>
              <a:t>). </a:t>
            </a:r>
            <a:r>
              <a:rPr lang="es-MX" sz="2400" dirty="0" smtClean="0"/>
              <a:t>Permite </a:t>
            </a:r>
            <a:r>
              <a:rPr lang="es-MX" sz="2400" dirty="0"/>
              <a:t>las comunicaciones sin </a:t>
            </a:r>
            <a:r>
              <a:rPr lang="es-MX" sz="2400" dirty="0" smtClean="0"/>
              <a:t>medios físicos y </a:t>
            </a:r>
            <a:r>
              <a:rPr lang="es-MX" sz="2400" dirty="0"/>
              <a:t>la posibilidad de crear redes inalámbricas domésticas para </a:t>
            </a:r>
            <a:r>
              <a:rPr lang="es-MX" sz="2400" b="1" dirty="0"/>
              <a:t>sincronizar y compartir la información </a:t>
            </a:r>
            <a:r>
              <a:rPr lang="es-MX" sz="2400" dirty="0"/>
              <a:t>que se encuentra almacenada en diversos </a:t>
            </a:r>
            <a:r>
              <a:rPr lang="es-MX" sz="2400" dirty="0" smtClean="0"/>
              <a:t>equipos como computadoras, </a:t>
            </a:r>
            <a:r>
              <a:rPr lang="es-MX" sz="2400" dirty="0" err="1" smtClean="0"/>
              <a:t>tablets</a:t>
            </a:r>
            <a:r>
              <a:rPr lang="es-MX" sz="2400" dirty="0" smtClean="0"/>
              <a:t>, impresoras y dispositivos Smart.</a:t>
            </a:r>
            <a:endParaRPr lang="es-ES" sz="2400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6100A94E-EBBE-4625-B374-DBEDEBCEEB9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7282" t="82620"/>
          <a:stretch/>
        </p:blipFill>
        <p:spPr>
          <a:xfrm>
            <a:off x="8164285" y="1691107"/>
            <a:ext cx="2574827" cy="785703"/>
          </a:xfrm>
          <a:prstGeom prst="rect">
            <a:avLst/>
          </a:prstGeom>
        </p:spPr>
      </p:pic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2F68-516B-4A82-BB3B-126CA268DD88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54490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69006C3C-8B1B-4389-88BF-ABAEBEEF2D38}"/>
              </a:ext>
            </a:extLst>
          </p:cNvPr>
          <p:cNvSpPr txBox="1">
            <a:spLocks/>
          </p:cNvSpPr>
          <p:nvPr/>
        </p:nvSpPr>
        <p:spPr>
          <a:xfrm>
            <a:off x="3527789" y="1711976"/>
            <a:ext cx="8915399" cy="226278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b="1" dirty="0" smtClean="0">
                <a:solidFill>
                  <a:srgbClr val="00B050"/>
                </a:solidFill>
              </a:rPr>
              <a:t>Clases (alcance) Bluetooth</a:t>
            </a:r>
            <a:endParaRPr lang="es-ES" sz="3600" b="1" dirty="0">
              <a:solidFill>
                <a:srgbClr val="00B050"/>
              </a:solidFill>
            </a:endParaRPr>
          </a:p>
        </p:txBody>
      </p:sp>
      <p:pic>
        <p:nvPicPr>
          <p:cNvPr id="6146" name="Picture 2" descr="Resultado de imagen para clases de bluetoot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3095" y="2320439"/>
            <a:ext cx="7055122" cy="356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2F68-516B-4A82-BB3B-126CA268DD88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22856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55A4FAAF-DF67-4EAB-AF75-26FD04956414}"/>
              </a:ext>
            </a:extLst>
          </p:cNvPr>
          <p:cNvSpPr txBox="1">
            <a:spLocks/>
          </p:cNvSpPr>
          <p:nvPr/>
        </p:nvSpPr>
        <p:spPr>
          <a:xfrm>
            <a:off x="3540852" y="1672787"/>
            <a:ext cx="8915399" cy="226278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b="1" dirty="0" smtClean="0">
                <a:solidFill>
                  <a:srgbClr val="00B050"/>
                </a:solidFill>
              </a:rPr>
              <a:t>Versiones de Bluetooth</a:t>
            </a:r>
            <a:endParaRPr lang="es-ES" sz="3600" b="1" dirty="0">
              <a:solidFill>
                <a:srgbClr val="00B050"/>
              </a:solidFill>
            </a:endParaRPr>
          </a:p>
        </p:txBody>
      </p:sp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F3211126-4705-4F38-81C8-FB1CA2364F4E}"/>
              </a:ext>
            </a:extLst>
          </p:cNvPr>
          <p:cNvSpPr txBox="1">
            <a:spLocks/>
          </p:cNvSpPr>
          <p:nvPr/>
        </p:nvSpPr>
        <p:spPr>
          <a:xfrm>
            <a:off x="640079" y="2274817"/>
            <a:ext cx="10442427" cy="458318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es-MX" b="1" dirty="0" smtClean="0"/>
              <a:t>1.0</a:t>
            </a:r>
            <a:r>
              <a:rPr lang="es-MX" dirty="0" smtClean="0"/>
              <a:t>: </a:t>
            </a:r>
            <a:r>
              <a:rPr lang="es-MX" dirty="0" smtClean="0"/>
              <a:t>Tasa </a:t>
            </a:r>
            <a:r>
              <a:rPr lang="es-MX" dirty="0"/>
              <a:t>de transmisión fue de aproximadamente 721 </a:t>
            </a:r>
            <a:r>
              <a:rPr lang="es-MX" dirty="0" smtClean="0"/>
              <a:t>kbps. Está en desuso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MX" b="1" dirty="0" smtClean="0"/>
              <a:t>2.0</a:t>
            </a:r>
            <a:r>
              <a:rPr lang="es-MX" dirty="0"/>
              <a:t>: </a:t>
            </a:r>
            <a:r>
              <a:rPr lang="es-MX" dirty="0" smtClean="0"/>
              <a:t>Tasa </a:t>
            </a:r>
            <a:r>
              <a:rPr lang="es-MX" dirty="0"/>
              <a:t>de transferencia hasta de 2 Mbps</a:t>
            </a:r>
            <a:r>
              <a:rPr lang="es-MX" dirty="0" smtClean="0"/>
              <a:t>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b="1" dirty="0" smtClean="0"/>
              <a:t>3.0: </a:t>
            </a:r>
            <a:r>
              <a:rPr lang="en-US" dirty="0"/>
              <a:t>HS -High </a:t>
            </a:r>
            <a:r>
              <a:rPr lang="en-US" dirty="0" smtClean="0"/>
              <a:t>Speed-</a:t>
            </a:r>
            <a:r>
              <a:rPr lang="es-MX" dirty="0"/>
              <a:t> tasa de transferencia </a:t>
            </a:r>
            <a:r>
              <a:rPr lang="es-MX" dirty="0" smtClean="0"/>
              <a:t>de </a:t>
            </a:r>
            <a:r>
              <a:rPr lang="es-MX" dirty="0"/>
              <a:t>24 </a:t>
            </a:r>
            <a:r>
              <a:rPr lang="es-MX" dirty="0" smtClean="0"/>
              <a:t>Mbps.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b="1" dirty="0" smtClean="0"/>
              <a:t>4.0:</a:t>
            </a:r>
            <a:r>
              <a:rPr lang="en-US" dirty="0" smtClean="0"/>
              <a:t> </a:t>
            </a:r>
            <a:r>
              <a:rPr lang="en-US" dirty="0"/>
              <a:t>Bluetooth </a:t>
            </a:r>
            <a:r>
              <a:rPr lang="en-US" dirty="0" smtClean="0"/>
              <a:t>Smart (Low energy). </a:t>
            </a:r>
            <a:r>
              <a:rPr lang="en-US" dirty="0" err="1" smtClean="0"/>
              <a:t>Elementos</a:t>
            </a:r>
            <a:r>
              <a:rPr lang="en-US" dirty="0" smtClean="0"/>
              <a:t> de Internet de las </a:t>
            </a:r>
            <a:r>
              <a:rPr lang="en-US" dirty="0" err="1" smtClean="0"/>
              <a:t>Cosas</a:t>
            </a:r>
            <a:r>
              <a:rPr lang="en-US" dirty="0" smtClean="0"/>
              <a:t> (</a:t>
            </a:r>
            <a:r>
              <a:rPr lang="en-US" dirty="0" err="1" smtClean="0"/>
              <a:t>IoT</a:t>
            </a:r>
            <a:r>
              <a:rPr lang="en-US" dirty="0" smtClean="0"/>
              <a:t>). </a:t>
            </a:r>
            <a:r>
              <a:rPr lang="es-MX" dirty="0"/>
              <a:t>T</a:t>
            </a:r>
            <a:r>
              <a:rPr lang="es-MX" dirty="0" smtClean="0"/>
              <a:t>asas </a:t>
            </a:r>
            <a:r>
              <a:rPr lang="es-MX" dirty="0"/>
              <a:t>de transferencias desde 25 Mbps hasta 32 Mbps</a:t>
            </a:r>
            <a:r>
              <a:rPr lang="es-MX" dirty="0" smtClean="0"/>
              <a:t>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MX" b="1" dirty="0"/>
              <a:t>5.0:</a:t>
            </a:r>
            <a:r>
              <a:rPr lang="es-MX" dirty="0"/>
              <a:t> </a:t>
            </a:r>
            <a:r>
              <a:rPr lang="es-MX" dirty="0" smtClean="0"/>
              <a:t>Distancias de 240 </a:t>
            </a:r>
            <a:r>
              <a:rPr lang="es-MX" dirty="0"/>
              <a:t>metros </a:t>
            </a:r>
            <a:r>
              <a:rPr lang="es-MX" dirty="0" smtClean="0"/>
              <a:t>a una </a:t>
            </a:r>
            <a:r>
              <a:rPr lang="es-MX" dirty="0"/>
              <a:t>velocidad de 128 kbps y a 120 metros </a:t>
            </a:r>
            <a:r>
              <a:rPr lang="es-MX" dirty="0" smtClean="0"/>
              <a:t>velocidad de 500kbps.</a:t>
            </a:r>
            <a:endParaRPr lang="es-MX" dirty="0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2F68-516B-4A82-BB3B-126CA268DD88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515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502ABFC8-A299-43F2-B5EC-D0F69DCA623E}"/>
              </a:ext>
            </a:extLst>
          </p:cNvPr>
          <p:cNvSpPr txBox="1">
            <a:spLocks/>
          </p:cNvSpPr>
          <p:nvPr/>
        </p:nvSpPr>
        <p:spPr>
          <a:xfrm>
            <a:off x="1640156" y="1842605"/>
            <a:ext cx="8911687" cy="60014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200" b="1" dirty="0" smtClean="0">
                <a:solidFill>
                  <a:srgbClr val="00B050"/>
                </a:solidFill>
              </a:rPr>
              <a:t>Cuatro </a:t>
            </a:r>
            <a:r>
              <a:rPr lang="es-MX" sz="3200" b="1" dirty="0">
                <a:solidFill>
                  <a:srgbClr val="00B050"/>
                </a:solidFill>
              </a:rPr>
              <a:t>capas </a:t>
            </a:r>
            <a:r>
              <a:rPr lang="es-MX" sz="3200" b="1" dirty="0" smtClean="0">
                <a:solidFill>
                  <a:srgbClr val="00B050"/>
                </a:solidFill>
              </a:rPr>
              <a:t>lógicas </a:t>
            </a:r>
          </a:p>
          <a:p>
            <a:pPr algn="ctr"/>
            <a:r>
              <a:rPr lang="es-MX" sz="3200" b="1" dirty="0" smtClean="0">
                <a:solidFill>
                  <a:srgbClr val="00B050"/>
                </a:solidFill>
              </a:rPr>
              <a:t>Protocolos </a:t>
            </a:r>
            <a:r>
              <a:rPr lang="es-MX" sz="3200" b="1" dirty="0" err="1" smtClean="0">
                <a:solidFill>
                  <a:srgbClr val="00B050"/>
                </a:solidFill>
              </a:rPr>
              <a:t>BlueTooth</a:t>
            </a:r>
            <a:endParaRPr lang="es-ES" sz="3200" b="1" dirty="0">
              <a:solidFill>
                <a:srgbClr val="00B050"/>
              </a:solidFill>
            </a:endParaRP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8495787D-CA39-4992-95D9-27E249AE6DEC}"/>
              </a:ext>
            </a:extLst>
          </p:cNvPr>
          <p:cNvSpPr txBox="1">
            <a:spLocks/>
          </p:cNvSpPr>
          <p:nvPr/>
        </p:nvSpPr>
        <p:spPr>
          <a:xfrm>
            <a:off x="1159414" y="2793956"/>
            <a:ext cx="9873169" cy="377762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s-ES" dirty="0"/>
              <a:t>Núcleo de Bluetooth: Radio, Banda Base, LMP, L2CAP, SDP</a:t>
            </a:r>
          </a:p>
          <a:p>
            <a:pPr algn="just">
              <a:lnSpc>
                <a:spcPct val="150000"/>
              </a:lnSpc>
            </a:pPr>
            <a:r>
              <a:rPr lang="es-ES" dirty="0"/>
              <a:t>Sustitución de cable: RFCOMM</a:t>
            </a:r>
          </a:p>
          <a:p>
            <a:pPr algn="just">
              <a:lnSpc>
                <a:spcPct val="150000"/>
              </a:lnSpc>
            </a:pPr>
            <a:r>
              <a:rPr lang="es-ES" dirty="0"/>
              <a:t>Protocolos adoptados: PPP, UDP, TCP, IP, OBEX, WAP, IRMC, WAE</a:t>
            </a:r>
          </a:p>
          <a:p>
            <a:pPr algn="just">
              <a:lnSpc>
                <a:spcPct val="150000"/>
              </a:lnSpc>
            </a:pPr>
            <a:r>
              <a:rPr lang="es-ES" dirty="0"/>
              <a:t>Control de telefonía: TCS-</a:t>
            </a:r>
            <a:r>
              <a:rPr lang="es-ES" dirty="0" err="1"/>
              <a:t>binary</a:t>
            </a:r>
            <a:r>
              <a:rPr lang="es-ES" dirty="0"/>
              <a:t>, AT-</a:t>
            </a:r>
            <a:r>
              <a:rPr lang="es-ES" dirty="0" err="1"/>
              <a:t>Commands</a:t>
            </a:r>
            <a:endParaRPr lang="es-ES" dirty="0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2F68-516B-4A82-BB3B-126CA268DD88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4093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D62F471A-DF64-49C3-A390-BBB94718EBDB}"/>
              </a:ext>
            </a:extLst>
          </p:cNvPr>
          <p:cNvSpPr txBox="1">
            <a:spLocks/>
          </p:cNvSpPr>
          <p:nvPr/>
        </p:nvSpPr>
        <p:spPr>
          <a:xfrm>
            <a:off x="2792525" y="1842605"/>
            <a:ext cx="8915399" cy="226278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b="1" dirty="0" smtClean="0">
                <a:solidFill>
                  <a:srgbClr val="00B050"/>
                </a:solidFill>
              </a:rPr>
              <a:t>WIFI (Wireless) IEEE 802.11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3FE4E2B4-D5E6-42E9-946A-57C344B0B841}"/>
              </a:ext>
            </a:extLst>
          </p:cNvPr>
          <p:cNvSpPr txBox="1">
            <a:spLocks/>
          </p:cNvSpPr>
          <p:nvPr/>
        </p:nvSpPr>
        <p:spPr>
          <a:xfrm>
            <a:off x="376518" y="2400787"/>
            <a:ext cx="6306670" cy="3777622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es-MX" b="1" dirty="0" err="1"/>
              <a:t>Wi</a:t>
            </a:r>
            <a:r>
              <a:rPr lang="es-MX" b="1" dirty="0"/>
              <a:t>-Fi</a:t>
            </a:r>
            <a:r>
              <a:rPr lang="es-MX" dirty="0"/>
              <a:t> es un </a:t>
            </a:r>
            <a:r>
              <a:rPr lang="es-MX" b="1" dirty="0"/>
              <a:t>conjunto de especificaciones </a:t>
            </a:r>
            <a:r>
              <a:rPr lang="es-MX" dirty="0"/>
              <a:t>para las redes de área local inalámbricas (WLAN), basadas en el </a:t>
            </a:r>
            <a:r>
              <a:rPr lang="es-MX" b="1" dirty="0"/>
              <a:t>estándar IEEE 802.11</a:t>
            </a:r>
            <a:r>
              <a:rPr lang="es-MX" dirty="0"/>
              <a:t>. El nombre de “</a:t>
            </a:r>
            <a:r>
              <a:rPr lang="es-MX" dirty="0" err="1"/>
              <a:t>Wi</a:t>
            </a:r>
            <a:r>
              <a:rPr lang="es-MX" dirty="0"/>
              <a:t>-Fi” es tenido como una abreviatura del término inglés </a:t>
            </a:r>
            <a:r>
              <a:rPr lang="es-MX" b="1" dirty="0"/>
              <a:t>“Wireless </a:t>
            </a:r>
            <a:r>
              <a:rPr lang="es-MX" b="1" dirty="0" err="1"/>
              <a:t>Fidelity</a:t>
            </a:r>
            <a:r>
              <a:rPr lang="es-MX" b="1" dirty="0" smtClean="0"/>
              <a:t>”</a:t>
            </a:r>
            <a:r>
              <a:rPr lang="es-MX" dirty="0" smtClean="0"/>
              <a:t>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s-MX" dirty="0"/>
              <a:t>E</a:t>
            </a:r>
            <a:r>
              <a:rPr lang="es-MX" dirty="0" smtClean="0"/>
              <a:t>fectúan </a:t>
            </a:r>
            <a:r>
              <a:rPr lang="es-MX" dirty="0"/>
              <a:t>la transmisión de datos por medio de </a:t>
            </a:r>
            <a:r>
              <a:rPr lang="es-MX" dirty="0" smtClean="0"/>
              <a:t>radiofrecuencia.</a:t>
            </a:r>
            <a:endParaRPr lang="en-US" dirty="0"/>
          </a:p>
          <a:p>
            <a:pPr algn="just">
              <a:lnSpc>
                <a:spcPct val="150000"/>
              </a:lnSpc>
            </a:pPr>
            <a:endParaRPr lang="en-US" dirty="0"/>
          </a:p>
        </p:txBody>
      </p:sp>
      <p:pic>
        <p:nvPicPr>
          <p:cNvPr id="10242" name="Picture 2" descr="Resultado de imagen para wif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2210" y="2889953"/>
            <a:ext cx="4967754" cy="2799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2F68-516B-4A82-BB3B-126CA268DD88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5597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PTplantilla_GENERICA.png">
            <a:extLst>
              <a:ext uri="{FF2B5EF4-FFF2-40B4-BE49-F238E27FC236}">
                <a16:creationId xmlns:a16="http://schemas.microsoft.com/office/drawing/2014/main" id="{EBFAB7A0-5A53-43F2-BC9B-DC30BFF6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3"/>
          <a:stretch/>
        </p:blipFill>
        <p:spPr>
          <a:xfrm>
            <a:off x="2" y="-34663"/>
            <a:ext cx="12191999" cy="1877268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5A53B6E4-074B-4F04-8014-BB7439866FFA}"/>
              </a:ext>
            </a:extLst>
          </p:cNvPr>
          <p:cNvSpPr txBox="1">
            <a:spLocks/>
          </p:cNvSpPr>
          <p:nvPr/>
        </p:nvSpPr>
        <p:spPr>
          <a:xfrm>
            <a:off x="4177572" y="1748476"/>
            <a:ext cx="8915399" cy="226278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b="1" dirty="0" smtClean="0">
                <a:solidFill>
                  <a:srgbClr val="00B050"/>
                </a:solidFill>
              </a:rPr>
              <a:t>Frecuencia WIFI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C66AD2A3-43E2-44BE-A8DA-28CBB73C4F43}"/>
              </a:ext>
            </a:extLst>
          </p:cNvPr>
          <p:cNvSpPr txBox="1">
            <a:spLocks/>
          </p:cNvSpPr>
          <p:nvPr/>
        </p:nvSpPr>
        <p:spPr>
          <a:xfrm>
            <a:off x="602877" y="2122446"/>
            <a:ext cx="4359088" cy="3777622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es-ES" b="1" dirty="0" smtClean="0"/>
              <a:t>2.4 </a:t>
            </a:r>
            <a:r>
              <a:rPr lang="es-ES" b="1" dirty="0"/>
              <a:t>GHz o 5 </a:t>
            </a:r>
            <a:r>
              <a:rPr lang="es-ES" b="1" dirty="0" smtClean="0"/>
              <a:t>GHz</a:t>
            </a:r>
            <a:r>
              <a:rPr lang="es-ES" dirty="0" smtClean="0"/>
              <a:t> son las frecuencias </a:t>
            </a:r>
            <a:r>
              <a:rPr lang="es-ES" dirty="0"/>
              <a:t>en la que funciona la conexión </a:t>
            </a:r>
            <a:r>
              <a:rPr lang="es-ES" dirty="0" smtClean="0"/>
              <a:t>inalámbrica. Ambas </a:t>
            </a:r>
            <a:r>
              <a:rPr lang="es-ES" dirty="0"/>
              <a:t>tienen su </a:t>
            </a:r>
            <a:r>
              <a:rPr lang="es-ES" dirty="0" smtClean="0"/>
              <a:t>origen </a:t>
            </a:r>
            <a:r>
              <a:rPr lang="es-ES" dirty="0"/>
              <a:t>hace más de 15 años y la primera en aparecer </a:t>
            </a:r>
            <a:r>
              <a:rPr lang="es-ES" dirty="0" smtClean="0"/>
              <a:t>fue </a:t>
            </a:r>
            <a:r>
              <a:rPr lang="es-ES" dirty="0"/>
              <a:t>la de 5 GHz.</a:t>
            </a:r>
          </a:p>
          <a:p>
            <a:pPr algn="just">
              <a:lnSpc>
                <a:spcPct val="150000"/>
              </a:lnSpc>
            </a:pPr>
            <a:endParaRPr lang="en-US" dirty="0"/>
          </a:p>
        </p:txBody>
      </p:sp>
      <p:pic>
        <p:nvPicPr>
          <p:cNvPr id="12290" name="Picture 2" descr="Resultado de imagen para frecuencias wif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5765" y="2374046"/>
            <a:ext cx="4850859" cy="374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Dr. en A. Juan Carlos Montes de Oca López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2F68-516B-4A82-BB3B-126CA268DD88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1030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</TotalTime>
  <Words>1605</Words>
  <Application>Microsoft Office PowerPoint</Application>
  <PresentationFormat>Panorámica</PresentationFormat>
  <Paragraphs>216</Paragraphs>
  <Slides>31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8" baseType="lpstr">
      <vt:lpstr>MS PGothic</vt:lpstr>
      <vt:lpstr>Arial</vt:lpstr>
      <vt:lpstr>Calibri</vt:lpstr>
      <vt:lpstr>Calibri Light</vt:lpstr>
      <vt:lpstr>Metropolis Light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Dr. Juan Carlos Montes de Oca</dc:creator>
  <cp:lastModifiedBy>Usuario de Windows</cp:lastModifiedBy>
  <cp:revision>28</cp:revision>
  <dcterms:created xsi:type="dcterms:W3CDTF">2018-09-07T18:05:14Z</dcterms:created>
  <dcterms:modified xsi:type="dcterms:W3CDTF">2018-09-28T14:50:25Z</dcterms:modified>
</cp:coreProperties>
</file>