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614" r:id="rId2"/>
    <p:sldId id="615" r:id="rId3"/>
    <p:sldId id="616" r:id="rId4"/>
    <p:sldId id="590" r:id="rId5"/>
    <p:sldId id="591" r:id="rId6"/>
    <p:sldId id="617" r:id="rId7"/>
    <p:sldId id="618" r:id="rId8"/>
    <p:sldId id="621" r:id="rId9"/>
    <p:sldId id="592" r:id="rId10"/>
    <p:sldId id="593" r:id="rId11"/>
    <p:sldId id="594" r:id="rId12"/>
    <p:sldId id="595" r:id="rId13"/>
    <p:sldId id="596" r:id="rId14"/>
    <p:sldId id="597" r:id="rId15"/>
    <p:sldId id="598" r:id="rId16"/>
    <p:sldId id="622" r:id="rId17"/>
    <p:sldId id="599" r:id="rId18"/>
    <p:sldId id="600" r:id="rId19"/>
    <p:sldId id="601" r:id="rId20"/>
    <p:sldId id="602" r:id="rId21"/>
    <p:sldId id="603" r:id="rId22"/>
    <p:sldId id="604" r:id="rId23"/>
    <p:sldId id="605" r:id="rId24"/>
    <p:sldId id="623" r:id="rId25"/>
    <p:sldId id="624" r:id="rId26"/>
    <p:sldId id="625" r:id="rId27"/>
    <p:sldId id="626" r:id="rId28"/>
    <p:sldId id="627" r:id="rId29"/>
    <p:sldId id="628" r:id="rId30"/>
    <p:sldId id="631" r:id="rId31"/>
    <p:sldId id="607" r:id="rId32"/>
    <p:sldId id="608" r:id="rId33"/>
    <p:sldId id="611" r:id="rId34"/>
    <p:sldId id="612" r:id="rId35"/>
    <p:sldId id="619" r:id="rId36"/>
    <p:sldId id="620"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4B23C3-AD81-4DAC-BA6B-E05B4C6F7C4C}" type="datetimeFigureOut">
              <a:rPr lang="en-US" smtClean="0"/>
              <a:t>9/28/2018</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84B07D-540C-434F-ADA4-A276B0F943D2}" type="slidenum">
              <a:rPr lang="en-US" smtClean="0"/>
              <a:t>‹Nº›</a:t>
            </a:fld>
            <a:endParaRPr lang="en-US"/>
          </a:p>
        </p:txBody>
      </p:sp>
    </p:spTree>
    <p:extLst>
      <p:ext uri="{BB962C8B-B14F-4D97-AF65-F5344CB8AC3E}">
        <p14:creationId xmlns:p14="http://schemas.microsoft.com/office/powerpoint/2010/main" val="1355771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728733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A19A32-5911-43E8-81B5-6FF3F112D24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600B4ED8-2190-45C1-8F5D-84662238CA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3EBA575D-9268-4898-A01D-0E93C1C4676C}"/>
              </a:ext>
            </a:extLst>
          </p:cNvPr>
          <p:cNvSpPr>
            <a:spLocks noGrp="1"/>
          </p:cNvSpPr>
          <p:nvPr>
            <p:ph type="dt" sz="half" idx="10"/>
          </p:nvPr>
        </p:nvSpPr>
        <p:spPr/>
        <p:txBody>
          <a:bodyPr/>
          <a:lstStyle/>
          <a:p>
            <a:fld id="{9DC20BC3-CFD3-42B6-8FEF-7830E757DEBF}" type="datetime1">
              <a:rPr lang="es-MX" smtClean="0"/>
              <a:t>28/09/2018</a:t>
            </a:fld>
            <a:endParaRPr lang="es-MX"/>
          </a:p>
        </p:txBody>
      </p:sp>
      <p:sp>
        <p:nvSpPr>
          <p:cNvPr id="5" name="Marcador de pie de página 4">
            <a:extLst>
              <a:ext uri="{FF2B5EF4-FFF2-40B4-BE49-F238E27FC236}">
                <a16:creationId xmlns:a16="http://schemas.microsoft.com/office/drawing/2014/main" id="{94683CC6-45AD-4FD2-85DD-5F6CB6124EB9}"/>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0AD4BA32-3264-4CB9-99F5-513C043C4EB5}"/>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2238105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005021-4D88-4DAA-8805-722D0A0F7E0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3F4646E7-172D-42F5-9410-B77EB315AEED}"/>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7F9CBDA-9EC7-43AF-8984-D31B72CCFD7D}"/>
              </a:ext>
            </a:extLst>
          </p:cNvPr>
          <p:cNvSpPr>
            <a:spLocks noGrp="1"/>
          </p:cNvSpPr>
          <p:nvPr>
            <p:ph type="dt" sz="half" idx="10"/>
          </p:nvPr>
        </p:nvSpPr>
        <p:spPr/>
        <p:txBody>
          <a:bodyPr/>
          <a:lstStyle/>
          <a:p>
            <a:fld id="{A0D5FD7A-A457-4CE6-A9BD-048AB4215B1B}" type="datetime1">
              <a:rPr lang="es-MX" smtClean="0"/>
              <a:t>28/09/2018</a:t>
            </a:fld>
            <a:endParaRPr lang="es-MX"/>
          </a:p>
        </p:txBody>
      </p:sp>
      <p:sp>
        <p:nvSpPr>
          <p:cNvPr id="5" name="Marcador de pie de página 4">
            <a:extLst>
              <a:ext uri="{FF2B5EF4-FFF2-40B4-BE49-F238E27FC236}">
                <a16:creationId xmlns:a16="http://schemas.microsoft.com/office/drawing/2014/main" id="{B3A15EB7-BEF2-4CBC-B337-E04D01695ACE}"/>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9A29BBD9-E832-46DA-AA41-884C0612C5C1}"/>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4221552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AF31EE5-9DA6-4E13-823D-F492C53753B4}"/>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865E521-EAFA-49EF-BD9F-FC3E6CB84629}"/>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FC11678-3B7E-4F07-9CD5-51C8C1FF220B}"/>
              </a:ext>
            </a:extLst>
          </p:cNvPr>
          <p:cNvSpPr>
            <a:spLocks noGrp="1"/>
          </p:cNvSpPr>
          <p:nvPr>
            <p:ph type="dt" sz="half" idx="10"/>
          </p:nvPr>
        </p:nvSpPr>
        <p:spPr/>
        <p:txBody>
          <a:bodyPr/>
          <a:lstStyle/>
          <a:p>
            <a:fld id="{D84249F0-C376-43D7-88B7-6DDC06AA2FB2}" type="datetime1">
              <a:rPr lang="es-MX" smtClean="0"/>
              <a:t>28/09/2018</a:t>
            </a:fld>
            <a:endParaRPr lang="es-MX"/>
          </a:p>
        </p:txBody>
      </p:sp>
      <p:sp>
        <p:nvSpPr>
          <p:cNvPr id="5" name="Marcador de pie de página 4">
            <a:extLst>
              <a:ext uri="{FF2B5EF4-FFF2-40B4-BE49-F238E27FC236}">
                <a16:creationId xmlns:a16="http://schemas.microsoft.com/office/drawing/2014/main" id="{9EA92F04-2B66-4B0B-9D43-DED15990CD18}"/>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E7865F15-A9D3-4F3A-A268-4D87A5E27537}"/>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273938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121D82-C0FE-44E5-BB35-0E1F181C1E5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E81C6BE-BD28-4E02-8AE4-A759A06E1907}"/>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7CE0F92-C9CC-444B-893D-1F0895F7F89A}"/>
              </a:ext>
            </a:extLst>
          </p:cNvPr>
          <p:cNvSpPr>
            <a:spLocks noGrp="1"/>
          </p:cNvSpPr>
          <p:nvPr>
            <p:ph type="dt" sz="half" idx="10"/>
          </p:nvPr>
        </p:nvSpPr>
        <p:spPr/>
        <p:txBody>
          <a:bodyPr/>
          <a:lstStyle/>
          <a:p>
            <a:fld id="{00D8B03D-7775-41B8-A538-204D0DF8B0BA}" type="datetime1">
              <a:rPr lang="es-MX" smtClean="0"/>
              <a:t>28/09/2018</a:t>
            </a:fld>
            <a:endParaRPr lang="es-MX"/>
          </a:p>
        </p:txBody>
      </p:sp>
      <p:sp>
        <p:nvSpPr>
          <p:cNvPr id="5" name="Marcador de pie de página 4">
            <a:extLst>
              <a:ext uri="{FF2B5EF4-FFF2-40B4-BE49-F238E27FC236}">
                <a16:creationId xmlns:a16="http://schemas.microsoft.com/office/drawing/2014/main" id="{23EF0039-B642-4BD4-BDD9-A414863A31FF}"/>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3DF99CF-E8CD-4E60-9540-CAA4681C0507}"/>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411225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6901FF-E719-4962-95EF-D3ADF548754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5B12BE5-E686-49BA-938C-1BAD914A9D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58796494-FA97-4CE2-9FC3-A2A657510A32}"/>
              </a:ext>
            </a:extLst>
          </p:cNvPr>
          <p:cNvSpPr>
            <a:spLocks noGrp="1"/>
          </p:cNvSpPr>
          <p:nvPr>
            <p:ph type="dt" sz="half" idx="10"/>
          </p:nvPr>
        </p:nvSpPr>
        <p:spPr/>
        <p:txBody>
          <a:bodyPr/>
          <a:lstStyle/>
          <a:p>
            <a:fld id="{2BBA06B8-602E-4375-90D7-4728B178D371}" type="datetime1">
              <a:rPr lang="es-MX" smtClean="0"/>
              <a:t>28/09/2018</a:t>
            </a:fld>
            <a:endParaRPr lang="es-MX"/>
          </a:p>
        </p:txBody>
      </p:sp>
      <p:sp>
        <p:nvSpPr>
          <p:cNvPr id="5" name="Marcador de pie de página 4">
            <a:extLst>
              <a:ext uri="{FF2B5EF4-FFF2-40B4-BE49-F238E27FC236}">
                <a16:creationId xmlns:a16="http://schemas.microsoft.com/office/drawing/2014/main" id="{4E1DEC46-2AAB-4523-92B4-7AAF9DD494EC}"/>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FEAF03A0-FE8D-4885-B739-C5B6AE036313}"/>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3091992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49C4FC-0D55-4024-8D0D-21FBE199F3D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94A3FE3-60E7-482D-918A-D756D49E433D}"/>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0A656B6-3160-4C67-8482-BBD8AAAFBF10}"/>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FA005ED8-8C64-423F-85A9-1D10A7481E5C}"/>
              </a:ext>
            </a:extLst>
          </p:cNvPr>
          <p:cNvSpPr>
            <a:spLocks noGrp="1"/>
          </p:cNvSpPr>
          <p:nvPr>
            <p:ph type="dt" sz="half" idx="10"/>
          </p:nvPr>
        </p:nvSpPr>
        <p:spPr/>
        <p:txBody>
          <a:bodyPr/>
          <a:lstStyle/>
          <a:p>
            <a:fld id="{AB123BF2-60B8-438C-AE72-DF45615A8C35}" type="datetime1">
              <a:rPr lang="es-MX" smtClean="0"/>
              <a:t>28/09/2018</a:t>
            </a:fld>
            <a:endParaRPr lang="es-MX"/>
          </a:p>
        </p:txBody>
      </p:sp>
      <p:sp>
        <p:nvSpPr>
          <p:cNvPr id="6" name="Marcador de pie de página 5">
            <a:extLst>
              <a:ext uri="{FF2B5EF4-FFF2-40B4-BE49-F238E27FC236}">
                <a16:creationId xmlns:a16="http://schemas.microsoft.com/office/drawing/2014/main" id="{FE722CE4-A462-4203-9AA7-9422F0C8F4E4}"/>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4EEB20D3-939E-4D80-9FB9-033AD6A34246}"/>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197706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203979-392A-401E-8F8C-ED41AC3BBB5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20964C3-48B6-4BFF-B9B0-1114FD6D37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D801D50D-A942-4FC7-B792-888837E02D5F}"/>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BE9DEB74-E7B3-4E6C-B4A3-AC9F9D34D9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AC65BB25-450D-4323-86F2-4E5D86811866}"/>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C5618E86-9249-4035-A303-3641A73A97CC}"/>
              </a:ext>
            </a:extLst>
          </p:cNvPr>
          <p:cNvSpPr>
            <a:spLocks noGrp="1"/>
          </p:cNvSpPr>
          <p:nvPr>
            <p:ph type="dt" sz="half" idx="10"/>
          </p:nvPr>
        </p:nvSpPr>
        <p:spPr/>
        <p:txBody>
          <a:bodyPr/>
          <a:lstStyle/>
          <a:p>
            <a:fld id="{2529D03C-5736-49E8-96E6-F8DEDD15D368}" type="datetime1">
              <a:rPr lang="es-MX" smtClean="0"/>
              <a:t>28/09/2018</a:t>
            </a:fld>
            <a:endParaRPr lang="es-MX"/>
          </a:p>
        </p:txBody>
      </p:sp>
      <p:sp>
        <p:nvSpPr>
          <p:cNvPr id="8" name="Marcador de pie de página 7">
            <a:extLst>
              <a:ext uri="{FF2B5EF4-FFF2-40B4-BE49-F238E27FC236}">
                <a16:creationId xmlns:a16="http://schemas.microsoft.com/office/drawing/2014/main" id="{8AD18084-50D3-4DC9-B135-144FC20FBDF8}"/>
              </a:ext>
            </a:extLst>
          </p:cNvPr>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a:extLst>
              <a:ext uri="{FF2B5EF4-FFF2-40B4-BE49-F238E27FC236}">
                <a16:creationId xmlns:a16="http://schemas.microsoft.com/office/drawing/2014/main" id="{26E33B5C-87CE-4593-B576-D872D7E11AED}"/>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888532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3C7BD9-DC72-475A-9DEF-049EC6AC41E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1FE08FC8-2ADD-435D-838E-C93F817D2230}"/>
              </a:ext>
            </a:extLst>
          </p:cNvPr>
          <p:cNvSpPr>
            <a:spLocks noGrp="1"/>
          </p:cNvSpPr>
          <p:nvPr>
            <p:ph type="dt" sz="half" idx="10"/>
          </p:nvPr>
        </p:nvSpPr>
        <p:spPr/>
        <p:txBody>
          <a:bodyPr/>
          <a:lstStyle/>
          <a:p>
            <a:fld id="{C678FED6-C618-405A-932C-392AA2FD8BEA}" type="datetime1">
              <a:rPr lang="es-MX" smtClean="0"/>
              <a:t>28/09/2018</a:t>
            </a:fld>
            <a:endParaRPr lang="es-MX"/>
          </a:p>
        </p:txBody>
      </p:sp>
      <p:sp>
        <p:nvSpPr>
          <p:cNvPr id="4" name="Marcador de pie de página 3">
            <a:extLst>
              <a:ext uri="{FF2B5EF4-FFF2-40B4-BE49-F238E27FC236}">
                <a16:creationId xmlns:a16="http://schemas.microsoft.com/office/drawing/2014/main" id="{D757F86D-D33E-44DC-B6EB-6D11693DE5A6}"/>
              </a:ext>
            </a:extLst>
          </p:cNvPr>
          <p:cNvSpPr>
            <a:spLocks noGrp="1"/>
          </p:cNvSpPr>
          <p:nvPr>
            <p:ph type="ftr" sz="quarter" idx="11"/>
          </p:nvPr>
        </p:nvSpPr>
        <p:spPr/>
        <p:txBody>
          <a:bodyPr/>
          <a:lstStyle/>
          <a:p>
            <a:r>
              <a:rPr lang="es-MX" smtClean="0"/>
              <a:t>Dr. en A. Juan Carlos Montes de Oca López</a:t>
            </a:r>
            <a:endParaRPr lang="es-MX"/>
          </a:p>
        </p:txBody>
      </p:sp>
      <p:sp>
        <p:nvSpPr>
          <p:cNvPr id="5" name="Marcador de número de diapositiva 4">
            <a:extLst>
              <a:ext uri="{FF2B5EF4-FFF2-40B4-BE49-F238E27FC236}">
                <a16:creationId xmlns:a16="http://schemas.microsoft.com/office/drawing/2014/main" id="{A19471EF-892D-4633-A09E-70954680794C}"/>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3528358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4DB44FC-8EF8-4CFB-ADE5-D1E0EA2DA79D}"/>
              </a:ext>
            </a:extLst>
          </p:cNvPr>
          <p:cNvSpPr>
            <a:spLocks noGrp="1"/>
          </p:cNvSpPr>
          <p:nvPr>
            <p:ph type="dt" sz="half" idx="10"/>
          </p:nvPr>
        </p:nvSpPr>
        <p:spPr/>
        <p:txBody>
          <a:bodyPr/>
          <a:lstStyle/>
          <a:p>
            <a:fld id="{E5D6AD73-82D0-4D05-B6F2-1D5914ED8E8C}" type="datetime1">
              <a:rPr lang="es-MX" smtClean="0"/>
              <a:t>28/09/2018</a:t>
            </a:fld>
            <a:endParaRPr lang="es-MX"/>
          </a:p>
        </p:txBody>
      </p:sp>
      <p:sp>
        <p:nvSpPr>
          <p:cNvPr id="3" name="Marcador de pie de página 2">
            <a:extLst>
              <a:ext uri="{FF2B5EF4-FFF2-40B4-BE49-F238E27FC236}">
                <a16:creationId xmlns:a16="http://schemas.microsoft.com/office/drawing/2014/main" id="{87332ECA-386D-4F6E-A244-DF902F173CCA}"/>
              </a:ext>
            </a:extLst>
          </p:cNvPr>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a:extLst>
              <a:ext uri="{FF2B5EF4-FFF2-40B4-BE49-F238E27FC236}">
                <a16:creationId xmlns:a16="http://schemas.microsoft.com/office/drawing/2014/main" id="{31576518-DC7C-4769-848C-37003C444DF1}"/>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4264920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39AA20-CCE5-4E77-A21B-0079129501A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3F9AC9D-E808-4558-BBFE-9EDFF52B5B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031D4669-43DB-4FC9-B312-C83466506F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76393509-E431-4787-962B-0D72AF018107}"/>
              </a:ext>
            </a:extLst>
          </p:cNvPr>
          <p:cNvSpPr>
            <a:spLocks noGrp="1"/>
          </p:cNvSpPr>
          <p:nvPr>
            <p:ph type="dt" sz="half" idx="10"/>
          </p:nvPr>
        </p:nvSpPr>
        <p:spPr/>
        <p:txBody>
          <a:bodyPr/>
          <a:lstStyle/>
          <a:p>
            <a:fld id="{9B86B161-75C5-43CA-B757-B537B99C1F57}" type="datetime1">
              <a:rPr lang="es-MX" smtClean="0"/>
              <a:t>28/09/2018</a:t>
            </a:fld>
            <a:endParaRPr lang="es-MX"/>
          </a:p>
        </p:txBody>
      </p:sp>
      <p:sp>
        <p:nvSpPr>
          <p:cNvPr id="6" name="Marcador de pie de página 5">
            <a:extLst>
              <a:ext uri="{FF2B5EF4-FFF2-40B4-BE49-F238E27FC236}">
                <a16:creationId xmlns:a16="http://schemas.microsoft.com/office/drawing/2014/main" id="{BF6DB393-A161-4CDA-AFAC-03AAECCE52B6}"/>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EC97E370-9602-44DF-AF78-D625FC45AC58}"/>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2185452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F9B344-80F3-47BE-9415-604BB6BBB7F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F1BC3609-6A26-406E-AAAC-FF08B45BB0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7E84B1FD-D542-4A16-B817-932EDBD6AE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04A7B34-957B-427C-9F89-CF357BA93470}"/>
              </a:ext>
            </a:extLst>
          </p:cNvPr>
          <p:cNvSpPr>
            <a:spLocks noGrp="1"/>
          </p:cNvSpPr>
          <p:nvPr>
            <p:ph type="dt" sz="half" idx="10"/>
          </p:nvPr>
        </p:nvSpPr>
        <p:spPr/>
        <p:txBody>
          <a:bodyPr/>
          <a:lstStyle/>
          <a:p>
            <a:fld id="{17547AD0-DCB9-4C38-BF58-6916BE8F3840}" type="datetime1">
              <a:rPr lang="es-MX" smtClean="0"/>
              <a:t>28/09/2018</a:t>
            </a:fld>
            <a:endParaRPr lang="es-MX"/>
          </a:p>
        </p:txBody>
      </p:sp>
      <p:sp>
        <p:nvSpPr>
          <p:cNvPr id="6" name="Marcador de pie de página 5">
            <a:extLst>
              <a:ext uri="{FF2B5EF4-FFF2-40B4-BE49-F238E27FC236}">
                <a16:creationId xmlns:a16="http://schemas.microsoft.com/office/drawing/2014/main" id="{7D558B81-AA28-4712-8601-E4607D3750E1}"/>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F8D4FE93-1488-4110-B663-9A4EE8E96A1B}"/>
              </a:ext>
            </a:extLst>
          </p:cNvPr>
          <p:cNvSpPr>
            <a:spLocks noGrp="1"/>
          </p:cNvSpPr>
          <p:nvPr>
            <p:ph type="sldNum" sz="quarter" idx="12"/>
          </p:nvPr>
        </p:nvSpPr>
        <p:spPr/>
        <p:txBody>
          <a:bodyPr/>
          <a:lstStyle/>
          <a:p>
            <a:fld id="{C986E605-678E-46B2-B87E-151583CB7405}" type="slidenum">
              <a:rPr lang="es-MX" smtClean="0"/>
              <a:t>‹Nº›</a:t>
            </a:fld>
            <a:endParaRPr lang="es-MX"/>
          </a:p>
        </p:txBody>
      </p:sp>
    </p:spTree>
    <p:extLst>
      <p:ext uri="{BB962C8B-B14F-4D97-AF65-F5344CB8AC3E}">
        <p14:creationId xmlns:p14="http://schemas.microsoft.com/office/powerpoint/2010/main" val="3093587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FE6D13B-6563-4301-AD0F-FBB3F0F904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D2544E8-1951-470E-9B48-7D76AE01D2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6A4FDFFC-A06A-4EC1-98D1-32599D31D0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B13EC-8CFE-4670-BC72-CD3178127192}" type="datetime1">
              <a:rPr lang="es-MX" smtClean="0"/>
              <a:t>28/09/2018</a:t>
            </a:fld>
            <a:endParaRPr lang="es-MX"/>
          </a:p>
        </p:txBody>
      </p:sp>
      <p:sp>
        <p:nvSpPr>
          <p:cNvPr id="5" name="Marcador de pie de página 4">
            <a:extLst>
              <a:ext uri="{FF2B5EF4-FFF2-40B4-BE49-F238E27FC236}">
                <a16:creationId xmlns:a16="http://schemas.microsoft.com/office/drawing/2014/main" id="{B650959C-8A8B-408E-8DDE-D0CBB80100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21A2F72A-CE80-4FAC-81C8-838FD2DD15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86E605-678E-46B2-B87E-151583CB7405}" type="slidenum">
              <a:rPr lang="es-MX" smtClean="0"/>
              <a:t>‹Nº›</a:t>
            </a:fld>
            <a:endParaRPr lang="es-MX"/>
          </a:p>
        </p:txBody>
      </p:sp>
    </p:spTree>
    <p:extLst>
      <p:ext uri="{BB962C8B-B14F-4D97-AF65-F5344CB8AC3E}">
        <p14:creationId xmlns:p14="http://schemas.microsoft.com/office/powerpoint/2010/main" val="3668203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hyperlink" Target="https://books.google.com.mx/books?id=w4utLelkYgkC&amp;pg=PA95&amp;dq=administracion+de+usuarios+y+permisos+en+sistemas+informaticos&amp;hl=es-419&amp;sa=X&amp;ved=0ahUKEwjzyYjPr9nbAhVJ04MKHX1vAm0Q6AEIPDAE#v=onepage&amp;q&amp;f=true" TargetMode="External"/><Relationship Id="rId3" Type="http://schemas.openxmlformats.org/officeDocument/2006/relationships/hyperlink" Target="https://www.netacad.com/group/resources/course-resources" TargetMode="External"/><Relationship Id="rId7" Type="http://schemas.openxmlformats.org/officeDocument/2006/relationships/hyperlink" Target="http://somebooks.es/capitulo-4-usuarios-grupos-y-equipos-en-windows-server-2012-r2/"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web.mit.edu/rhel-doc/4/RH-DOCS/rhel-isa-es-4/ch-acctsgrps.html" TargetMode="External"/><Relationship Id="rId5" Type="http://schemas.openxmlformats.org/officeDocument/2006/relationships/hyperlink" Target="http://www.seduca.uaemex.mx/principalW.php#tem" TargetMode="External"/><Relationship Id="rId4" Type="http://schemas.openxmlformats.org/officeDocument/2006/relationships/hyperlink" Target="https://publicacionesdidacticas.com/hemeroteca/articulo/081136/articulo-pdf"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www.slideshare.net/edvin91/sistemas-operativos-para-redes-64926894" TargetMode="External"/><Relationship Id="rId3" Type="http://schemas.openxmlformats.org/officeDocument/2006/relationships/hyperlink" Target="http://eosfedora.blogspot.com/2017/08/sistema-operativo-fedora.html" TargetMode="External"/><Relationship Id="rId7" Type="http://schemas.openxmlformats.org/officeDocument/2006/relationships/hyperlink" Target="http://redescruzrodriguezsanchez.blogspot.com/2014/06/3221-sistema-operativo-de-redes.htm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es.dreamstime.com/foto-de-archivo-libre-de-regal%C3%ADas-seguridad-del-servidor-de-recibimiento-de-web-image11190055" TargetMode="External"/><Relationship Id="rId5" Type="http://schemas.openxmlformats.org/officeDocument/2006/relationships/hyperlink" Target="http://www.gestionclubcannabis.es/blog/seguridad-informatica-asociacion-cannabica" TargetMode="External"/><Relationship Id="rId4" Type="http://schemas.openxmlformats.org/officeDocument/2006/relationships/hyperlink" Target="https://es.dreamstime.com/imagenes-de-archivo-red-de-ordenadores-con-el-servidor-image1959965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smtClean="0"/>
              <a:t>Sistemas operativos para red</a:t>
            </a:r>
            <a:endParaRPr lang="es-ES" sz="2800" dirty="0"/>
          </a:p>
          <a:p>
            <a:pPr algn="ctr"/>
            <a:r>
              <a:rPr lang="es-ES" sz="2800" b="1" dirty="0"/>
              <a:t>Semestre: </a:t>
            </a:r>
            <a:r>
              <a:rPr lang="es-ES" sz="2800" dirty="0" smtClean="0"/>
              <a:t>Sexto</a:t>
            </a:r>
            <a:endParaRPr lang="es-ES" sz="2800" dirty="0"/>
          </a:p>
          <a:p>
            <a:pPr algn="ctr"/>
            <a:r>
              <a:rPr lang="es-ES" sz="2800" b="1" dirty="0"/>
              <a:t>Periodo:</a:t>
            </a:r>
            <a:r>
              <a:rPr lang="es-ES" sz="2800" dirty="0"/>
              <a:t> 2018ª</a:t>
            </a:r>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Tree>
    <p:extLst>
      <p:ext uri="{BB962C8B-B14F-4D97-AF65-F5344CB8AC3E}">
        <p14:creationId xmlns:p14="http://schemas.microsoft.com/office/powerpoint/2010/main" val="1129934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Marcador de contenido 2">
            <a:extLst>
              <a:ext uri="{FF2B5EF4-FFF2-40B4-BE49-F238E27FC236}">
                <a16:creationId xmlns:a16="http://schemas.microsoft.com/office/drawing/2014/main" id="{09C9B216-1280-48FB-B55D-7AFE77B76B7B}"/>
              </a:ext>
            </a:extLst>
          </p:cNvPr>
          <p:cNvSpPr txBox="1">
            <a:spLocks/>
          </p:cNvSpPr>
          <p:nvPr/>
        </p:nvSpPr>
        <p:spPr>
          <a:xfrm>
            <a:off x="487017" y="3172589"/>
            <a:ext cx="5978177" cy="11935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es-ES" sz="2400" dirty="0"/>
              <a:t>El software libre (free software), es aquel que una vez obtenido, puede ser usado, copiado, estudiado, modificado y redistribuido libremente.</a:t>
            </a:r>
            <a:endParaRPr lang="es-MX" sz="2400" dirty="0"/>
          </a:p>
        </p:txBody>
      </p:sp>
      <p:pic>
        <p:nvPicPr>
          <p:cNvPr id="4" name="Imagen 3">
            <a:extLst>
              <a:ext uri="{FF2B5EF4-FFF2-40B4-BE49-F238E27FC236}">
                <a16:creationId xmlns:a16="http://schemas.microsoft.com/office/drawing/2014/main" id="{6391AD75-C458-4F89-A895-3C5783578727}"/>
              </a:ext>
            </a:extLst>
          </p:cNvPr>
          <p:cNvPicPr>
            <a:picLocks noChangeAspect="1"/>
          </p:cNvPicPr>
          <p:nvPr/>
        </p:nvPicPr>
        <p:blipFill>
          <a:blip r:embed="rId3"/>
          <a:stretch>
            <a:fillRect/>
          </a:stretch>
        </p:blipFill>
        <p:spPr>
          <a:xfrm>
            <a:off x="6730237" y="2536220"/>
            <a:ext cx="5087759" cy="3659859"/>
          </a:xfrm>
          <a:prstGeom prst="rect">
            <a:avLst/>
          </a:prstGeom>
        </p:spPr>
      </p:pic>
      <p:sp>
        <p:nvSpPr>
          <p:cNvPr id="6" name="Título 1">
            <a:extLst>
              <a:ext uri="{FF2B5EF4-FFF2-40B4-BE49-F238E27FC236}">
                <a16:creationId xmlns:a16="http://schemas.microsoft.com/office/drawing/2014/main" id="{D617741D-DC2F-44AC-BDB5-33E1F8A4CB74}"/>
              </a:ext>
            </a:extLst>
          </p:cNvPr>
          <p:cNvSpPr txBox="1">
            <a:spLocks/>
          </p:cNvSpPr>
          <p:nvPr/>
        </p:nvSpPr>
        <p:spPr>
          <a:xfrm>
            <a:off x="487017" y="1951132"/>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800" b="1" dirty="0" smtClean="0">
                <a:solidFill>
                  <a:srgbClr val="0070C0"/>
                </a:solidFill>
              </a:rPr>
              <a:t>¿Qué </a:t>
            </a:r>
            <a:r>
              <a:rPr lang="es-MX" sz="2800" b="1" dirty="0">
                <a:solidFill>
                  <a:srgbClr val="0070C0"/>
                </a:solidFill>
              </a:rPr>
              <a:t>es el software </a:t>
            </a:r>
            <a:r>
              <a:rPr lang="es-MX" sz="2800" b="1" dirty="0" smtClean="0">
                <a:solidFill>
                  <a:srgbClr val="0070C0"/>
                </a:solidFill>
              </a:rPr>
              <a:t>libre?</a:t>
            </a:r>
            <a:endParaRPr lang="es-MX" sz="2800" b="1" dirty="0">
              <a:solidFill>
                <a:srgbClr val="0070C0"/>
              </a:solidFill>
            </a:endParaRP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10</a:t>
            </a:fld>
            <a:endParaRPr lang="es-MX"/>
          </a:p>
        </p:txBody>
      </p:sp>
    </p:spTree>
    <p:extLst>
      <p:ext uri="{BB962C8B-B14F-4D97-AF65-F5344CB8AC3E}">
        <p14:creationId xmlns:p14="http://schemas.microsoft.com/office/powerpoint/2010/main" val="4685308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EB76BB34-04CD-4420-9531-9FE6B5ED28B8}"/>
              </a:ext>
            </a:extLst>
          </p:cNvPr>
          <p:cNvSpPr txBox="1">
            <a:spLocks/>
          </p:cNvSpPr>
          <p:nvPr/>
        </p:nvSpPr>
        <p:spPr>
          <a:xfrm>
            <a:off x="526775" y="1722783"/>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800" b="1" dirty="0">
                <a:solidFill>
                  <a:srgbClr val="0070C0"/>
                </a:solidFill>
              </a:rPr>
              <a:t>Libertad 0</a:t>
            </a:r>
          </a:p>
        </p:txBody>
      </p:sp>
      <p:sp>
        <p:nvSpPr>
          <p:cNvPr id="4" name="Marcador de contenido 2">
            <a:extLst>
              <a:ext uri="{FF2B5EF4-FFF2-40B4-BE49-F238E27FC236}">
                <a16:creationId xmlns:a16="http://schemas.microsoft.com/office/drawing/2014/main" id="{18167FB9-45AF-4A0B-BDF3-79C2B510252F}"/>
              </a:ext>
            </a:extLst>
          </p:cNvPr>
          <p:cNvSpPr txBox="1">
            <a:spLocks/>
          </p:cNvSpPr>
          <p:nvPr/>
        </p:nvSpPr>
        <p:spPr>
          <a:xfrm>
            <a:off x="526775" y="2717410"/>
            <a:ext cx="4257260" cy="10518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sz="2400" dirty="0"/>
              <a:t>La libertad de usar el programa, con cualquier propósito (privado, educativo, público, comercial, militar, etc.)</a:t>
            </a:r>
          </a:p>
        </p:txBody>
      </p:sp>
      <p:pic>
        <p:nvPicPr>
          <p:cNvPr id="6" name="Imagen 5">
            <a:extLst>
              <a:ext uri="{FF2B5EF4-FFF2-40B4-BE49-F238E27FC236}">
                <a16:creationId xmlns:a16="http://schemas.microsoft.com/office/drawing/2014/main" id="{C5A092E7-FF38-4056-922A-765F7C7CB54D}"/>
              </a:ext>
            </a:extLst>
          </p:cNvPr>
          <p:cNvPicPr>
            <a:picLocks noChangeAspect="1"/>
          </p:cNvPicPr>
          <p:nvPr/>
        </p:nvPicPr>
        <p:blipFill>
          <a:blip r:embed="rId3"/>
          <a:stretch>
            <a:fillRect/>
          </a:stretch>
        </p:blipFill>
        <p:spPr>
          <a:xfrm>
            <a:off x="5088006" y="2717410"/>
            <a:ext cx="6683376" cy="3179470"/>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11</a:t>
            </a:fld>
            <a:endParaRPr lang="es-MX"/>
          </a:p>
        </p:txBody>
      </p:sp>
    </p:spTree>
    <p:extLst>
      <p:ext uri="{BB962C8B-B14F-4D97-AF65-F5344CB8AC3E}">
        <p14:creationId xmlns:p14="http://schemas.microsoft.com/office/powerpoint/2010/main" val="39775378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BF248B38-79ED-40FF-B66A-CF7969F4552B}"/>
              </a:ext>
            </a:extLst>
          </p:cNvPr>
          <p:cNvSpPr txBox="1">
            <a:spLocks/>
          </p:cNvSpPr>
          <p:nvPr/>
        </p:nvSpPr>
        <p:spPr>
          <a:xfrm>
            <a:off x="540027" y="184260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a:solidFill>
                  <a:srgbClr val="0070C0"/>
                </a:solidFill>
              </a:rPr>
              <a:t>Libertad 1</a:t>
            </a:r>
          </a:p>
        </p:txBody>
      </p:sp>
      <p:sp>
        <p:nvSpPr>
          <p:cNvPr id="4" name="Marcador de contenido 2">
            <a:extLst>
              <a:ext uri="{FF2B5EF4-FFF2-40B4-BE49-F238E27FC236}">
                <a16:creationId xmlns:a16="http://schemas.microsoft.com/office/drawing/2014/main" id="{FD899968-CC31-42F2-B9E5-70D6B6F04AB1}"/>
              </a:ext>
            </a:extLst>
          </p:cNvPr>
          <p:cNvSpPr txBox="1">
            <a:spLocks/>
          </p:cNvSpPr>
          <p:nvPr/>
        </p:nvSpPr>
        <p:spPr>
          <a:xfrm>
            <a:off x="583143" y="2812901"/>
            <a:ext cx="5512857" cy="12321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sz="2400" dirty="0"/>
              <a:t>La libertad de estudiar cómo funciona el programa, y adaptarlo a tus necesidades (para lo cual es necesario poder acceder al código fuente)</a:t>
            </a:r>
          </a:p>
        </p:txBody>
      </p:sp>
      <p:pic>
        <p:nvPicPr>
          <p:cNvPr id="6" name="Imagen 5">
            <a:extLst>
              <a:ext uri="{FF2B5EF4-FFF2-40B4-BE49-F238E27FC236}">
                <a16:creationId xmlns:a16="http://schemas.microsoft.com/office/drawing/2014/main" id="{FD064AB6-DEA0-470D-AD6E-9EBE17DB74CC}"/>
              </a:ext>
            </a:extLst>
          </p:cNvPr>
          <p:cNvPicPr>
            <a:picLocks noChangeAspect="1"/>
          </p:cNvPicPr>
          <p:nvPr/>
        </p:nvPicPr>
        <p:blipFill>
          <a:blip r:embed="rId3"/>
          <a:stretch>
            <a:fillRect/>
          </a:stretch>
        </p:blipFill>
        <p:spPr>
          <a:xfrm>
            <a:off x="7049110" y="2254511"/>
            <a:ext cx="3954417" cy="3841434"/>
          </a:xfrm>
          <a:prstGeom prst="rect">
            <a:avLst/>
          </a:prstGeom>
          <a:effectLst>
            <a:glow rad="228600">
              <a:schemeClr val="accent2">
                <a:satMod val="175000"/>
                <a:alpha val="40000"/>
              </a:schemeClr>
            </a:glow>
          </a:effec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12</a:t>
            </a:fld>
            <a:endParaRPr lang="es-MX"/>
          </a:p>
        </p:txBody>
      </p:sp>
    </p:spTree>
    <p:extLst>
      <p:ext uri="{BB962C8B-B14F-4D97-AF65-F5344CB8AC3E}">
        <p14:creationId xmlns:p14="http://schemas.microsoft.com/office/powerpoint/2010/main" val="4069459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5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4">
                                            <p:txEl>
                                              <p:pRg st="0" end="0"/>
                                            </p:txEl>
                                          </p:spTgt>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22" presetClass="exit" presetSubtype="4" fill="hold" nodeType="clickEffect">
                                  <p:stCondLst>
                                    <p:cond delay="0"/>
                                  </p:stCondLst>
                                  <p:childTnLst>
                                    <p:animEffect transition="out" filter="wipe(down)">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4F39FF6-ED87-4141-9D3D-4D7688ECC4B2}"/>
              </a:ext>
            </a:extLst>
          </p:cNvPr>
          <p:cNvSpPr txBox="1">
            <a:spLocks/>
          </p:cNvSpPr>
          <p:nvPr/>
        </p:nvSpPr>
        <p:spPr>
          <a:xfrm>
            <a:off x="434010" y="1630017"/>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a:solidFill>
                  <a:srgbClr val="0070C0"/>
                </a:solidFill>
              </a:rPr>
              <a:t>Libertad 2</a:t>
            </a:r>
          </a:p>
        </p:txBody>
      </p:sp>
      <p:sp>
        <p:nvSpPr>
          <p:cNvPr id="4" name="Marcador de contenido 2">
            <a:extLst>
              <a:ext uri="{FF2B5EF4-FFF2-40B4-BE49-F238E27FC236}">
                <a16:creationId xmlns:a16="http://schemas.microsoft.com/office/drawing/2014/main" id="{118F8E38-D592-4D8F-8E80-DA887D3E6217}"/>
              </a:ext>
            </a:extLst>
          </p:cNvPr>
          <p:cNvSpPr txBox="1">
            <a:spLocks/>
          </p:cNvSpPr>
          <p:nvPr/>
        </p:nvSpPr>
        <p:spPr>
          <a:xfrm>
            <a:off x="434011" y="3162485"/>
            <a:ext cx="5834268" cy="7685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dirty="0"/>
              <a:t>La libertad de distribuir copias, con lo que puedes ayudar a quien sea</a:t>
            </a:r>
          </a:p>
        </p:txBody>
      </p:sp>
      <p:pic>
        <p:nvPicPr>
          <p:cNvPr id="6" name="Imagen 5">
            <a:extLst>
              <a:ext uri="{FF2B5EF4-FFF2-40B4-BE49-F238E27FC236}">
                <a16:creationId xmlns:a16="http://schemas.microsoft.com/office/drawing/2014/main" id="{6D90F84B-3093-49E4-B35E-A4F9B3EB4FC2}"/>
              </a:ext>
            </a:extLst>
          </p:cNvPr>
          <p:cNvPicPr>
            <a:picLocks noChangeAspect="1"/>
          </p:cNvPicPr>
          <p:nvPr/>
        </p:nvPicPr>
        <p:blipFill>
          <a:blip r:embed="rId3"/>
          <a:stretch>
            <a:fillRect/>
          </a:stretch>
        </p:blipFill>
        <p:spPr>
          <a:xfrm>
            <a:off x="6912757" y="2358150"/>
            <a:ext cx="3781559" cy="3838282"/>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13</a:t>
            </a:fld>
            <a:endParaRPr lang="es-MX"/>
          </a:p>
        </p:txBody>
      </p:sp>
    </p:spTree>
    <p:extLst>
      <p:ext uri="{BB962C8B-B14F-4D97-AF65-F5344CB8AC3E}">
        <p14:creationId xmlns:p14="http://schemas.microsoft.com/office/powerpoint/2010/main" val="30220559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DEEA5EAA-D350-4D4F-8AEC-2206192BFCC2}"/>
              </a:ext>
            </a:extLst>
          </p:cNvPr>
          <p:cNvSpPr txBox="1">
            <a:spLocks/>
          </p:cNvSpPr>
          <p:nvPr/>
        </p:nvSpPr>
        <p:spPr>
          <a:xfrm>
            <a:off x="394253" y="184260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a:solidFill>
                  <a:srgbClr val="0070C0"/>
                </a:solidFill>
              </a:rPr>
              <a:t>Libertad 3</a:t>
            </a:r>
          </a:p>
        </p:txBody>
      </p:sp>
      <p:sp>
        <p:nvSpPr>
          <p:cNvPr id="4" name="Marcador de contenido 2">
            <a:extLst>
              <a:ext uri="{FF2B5EF4-FFF2-40B4-BE49-F238E27FC236}">
                <a16:creationId xmlns:a16="http://schemas.microsoft.com/office/drawing/2014/main" id="{A35FB66C-DEAA-4E97-9618-0608A1F1B022}"/>
              </a:ext>
            </a:extLst>
          </p:cNvPr>
          <p:cNvSpPr txBox="1">
            <a:spLocks/>
          </p:cNvSpPr>
          <p:nvPr/>
        </p:nvSpPr>
        <p:spPr>
          <a:xfrm>
            <a:off x="612647" y="3187487"/>
            <a:ext cx="6086060" cy="10647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sz="2400" dirty="0"/>
              <a:t>La libertad de mejorar el programa y hacer públicas las mejoras a los demás, de modo que toda la comunidad se beneficie.</a:t>
            </a:r>
          </a:p>
        </p:txBody>
      </p:sp>
      <p:pic>
        <p:nvPicPr>
          <p:cNvPr id="6" name="Imagen 5">
            <a:extLst>
              <a:ext uri="{FF2B5EF4-FFF2-40B4-BE49-F238E27FC236}">
                <a16:creationId xmlns:a16="http://schemas.microsoft.com/office/drawing/2014/main" id="{0508C2BE-3722-4D6C-9756-F96E49E21F74}"/>
              </a:ext>
            </a:extLst>
          </p:cNvPr>
          <p:cNvPicPr>
            <a:picLocks noChangeAspect="1"/>
          </p:cNvPicPr>
          <p:nvPr/>
        </p:nvPicPr>
        <p:blipFill>
          <a:blip r:embed="rId3"/>
          <a:stretch>
            <a:fillRect/>
          </a:stretch>
        </p:blipFill>
        <p:spPr>
          <a:xfrm>
            <a:off x="7303735" y="2570738"/>
            <a:ext cx="3826971" cy="3535392"/>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14</a:t>
            </a:fld>
            <a:endParaRPr lang="es-MX"/>
          </a:p>
        </p:txBody>
      </p:sp>
    </p:spTree>
    <p:extLst>
      <p:ext uri="{BB962C8B-B14F-4D97-AF65-F5344CB8AC3E}">
        <p14:creationId xmlns:p14="http://schemas.microsoft.com/office/powerpoint/2010/main" val="1464491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path" presetSubtype="0" accel="50000" decel="50000" fill="hold" nodeType="clickEffect">
                                  <p:stCondLst>
                                    <p:cond delay="0"/>
                                  </p:stCondLst>
                                  <p:childTnLst>
                                    <p:animMotion origin="layout" path="M 0 0 C 0.012 -0.018 0.033 -0.044 0.058 -0.044 C 0.095 -0.044 0.125 -0.017 0.125 0.017 C 0.125 0.028 0.122 0.038 0.116 0.047 C 0.117 0.047 0 0.182 0 0.183 C 0 0.182 -0.117 0.047 -0.116 0.047 C -0.122 0.038 -0.125 0.028 -0.125 0.017 C -0.125 -0.017 -0.095 -0.044 -0.057 -0.044 C -0.033 -0.044 -0.012 -0.018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90E30ADA-B7C7-404C-847B-A6C47FE60C13}"/>
              </a:ext>
            </a:extLst>
          </p:cNvPr>
          <p:cNvSpPr txBox="1">
            <a:spLocks/>
          </p:cNvSpPr>
          <p:nvPr/>
        </p:nvSpPr>
        <p:spPr>
          <a:xfrm>
            <a:off x="778426" y="184260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solidFill>
                  <a:srgbClr val="0070C0"/>
                </a:solidFill>
              </a:rPr>
              <a:t>Ventajas del Software libre</a:t>
            </a:r>
            <a:endParaRPr lang="es-MX" sz="3200" dirty="0">
              <a:solidFill>
                <a:srgbClr val="0070C0"/>
              </a:solidFill>
            </a:endParaRPr>
          </a:p>
        </p:txBody>
      </p:sp>
      <p:sp>
        <p:nvSpPr>
          <p:cNvPr id="4" name="Marcador de contenido 2">
            <a:extLst>
              <a:ext uri="{FF2B5EF4-FFF2-40B4-BE49-F238E27FC236}">
                <a16:creationId xmlns:a16="http://schemas.microsoft.com/office/drawing/2014/main" id="{A6B349A2-1BBB-4A3B-8381-5C978A6D630C}"/>
              </a:ext>
            </a:extLst>
          </p:cNvPr>
          <p:cNvSpPr txBox="1">
            <a:spLocks/>
          </p:cNvSpPr>
          <p:nvPr/>
        </p:nvSpPr>
        <p:spPr>
          <a:xfrm>
            <a:off x="1789611" y="2570738"/>
            <a:ext cx="9120240"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MX" dirty="0"/>
              <a:t>– Existen aplicaciones para todas las plataformas (Linux, Windows, Mac </a:t>
            </a:r>
            <a:r>
              <a:rPr lang="es-MX" dirty="0" smtClean="0"/>
              <a:t>Os, Android)</a:t>
            </a:r>
            <a:r>
              <a:rPr lang="es-MX" dirty="0"/>
              <a:t/>
            </a:r>
            <a:br>
              <a:rPr lang="es-MX" dirty="0"/>
            </a:br>
            <a:r>
              <a:rPr lang="es-MX" dirty="0"/>
              <a:t>– El precio de las aplicaciones es mucho menor, la mayoría de las veces son gratuitas.</a:t>
            </a:r>
            <a:br>
              <a:rPr lang="es-MX" dirty="0"/>
            </a:br>
            <a:r>
              <a:rPr lang="es-MX" dirty="0"/>
              <a:t>– Libertad de copia.</a:t>
            </a:r>
            <a:br>
              <a:rPr lang="es-MX" dirty="0"/>
            </a:br>
            <a:r>
              <a:rPr lang="es-MX" dirty="0"/>
              <a:t>– Libertad de modificación y mejora</a:t>
            </a:r>
            <a:r>
              <a:rPr lang="es-MX" dirty="0" smtClean="0"/>
              <a:t>.</a:t>
            </a:r>
            <a:endParaRPr lang="es-MX"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15</a:t>
            </a:fld>
            <a:endParaRPr lang="es-MX"/>
          </a:p>
        </p:txBody>
      </p:sp>
    </p:spTree>
    <p:extLst>
      <p:ext uri="{BB962C8B-B14F-4D97-AF65-F5344CB8AC3E}">
        <p14:creationId xmlns:p14="http://schemas.microsoft.com/office/powerpoint/2010/main" val="22055063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path" presetSubtype="0" accel="50000" decel="50000" fill="hold" nodeType="clickEffect">
                                  <p:stCondLst>
                                    <p:cond delay="0"/>
                                  </p:stCondLst>
                                  <p:childTnLst>
                                    <p:animMotion origin="layout" path="M 0 0 C 0.007 -0.01 0.014 -0.021 0.021 -0.035 C 0.04 -0.075 0.045 -0.114 0.031 -0.12 C 0.017 -0.127 -0.01 -0.099 -0.029 -0.059 C -0.039 -0.038 -0.045 -0.018 -0.047 -0.003 C -0.05 0.009 -0.051 0.021 -0.051 0.035 C -0.051 0.08 -0.038 0.117 -0.023 0.117 C -0.008 0.117 0.005 0.08 0.005 0.035 C 0.005 0.014 0.002 -0.006 -0.003 -0.02 C -0.005 -0.032 -0.01 -0.045 -0.016 -0.058 C -0.036 -0.099 -0.063 -0.127 -0.077 -0.12 C -0.091 -0.113 -0.086 -0.075 -0.066 -0.034 C -0.058 -0.015 -0.047 0.001 -0.036 0.012 C -0.028 0.022 -0.019 0.031 -0.007 0.04 C 0.029 0.069 0.065 0.082 0.075 0.07 C 0.084 0.058 0.064 0.025 0.028 -0.003 C 0.013 -0.015 -0.003 -0.024 -0.016 -0.03 C -0.028 -0.036 -0.043 -0.041 -0.059 -0.044 C -0.103 -0.054 -0.141 -0.051 -0.144 -0.035 C -0.148 -0.02 -0.115 0 -0.071 0.01 C -0.051 0.014 -0.032 0.016 -0.017 0.015 C -0.004 0.015 0.01 0.013 0.025 0.01 C 0.069 0 0.102 -0.021 0.098 -0.036 C 0.095 -0.051 0.057 -0.055 0.013 -0.045 C -0.008 -0.04 -0.027 -0.033 -0.04 -0.025 C -0.051 -0.019 -0.062 -0.012 -0.074 -0.003 C -0.109 0.026 -0.13 0.058 -0.12 0.07 C -0.111 0.082 -0.074 0.069 -0.039 0.041 C -0.022 0.027 -0.008 0.013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90E30ADA-B7C7-404C-847B-A6C47FE60C13}"/>
              </a:ext>
            </a:extLst>
          </p:cNvPr>
          <p:cNvSpPr txBox="1">
            <a:spLocks/>
          </p:cNvSpPr>
          <p:nvPr/>
        </p:nvSpPr>
        <p:spPr>
          <a:xfrm>
            <a:off x="778426" y="184260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solidFill>
                  <a:srgbClr val="0070C0"/>
                </a:solidFill>
              </a:rPr>
              <a:t>Ventajas del Software libre</a:t>
            </a:r>
            <a:endParaRPr lang="es-MX" sz="3200" dirty="0">
              <a:solidFill>
                <a:srgbClr val="0070C0"/>
              </a:solidFill>
            </a:endParaRPr>
          </a:p>
        </p:txBody>
      </p:sp>
      <p:sp>
        <p:nvSpPr>
          <p:cNvPr id="4" name="Marcador de contenido 2">
            <a:extLst>
              <a:ext uri="{FF2B5EF4-FFF2-40B4-BE49-F238E27FC236}">
                <a16:creationId xmlns:a16="http://schemas.microsoft.com/office/drawing/2014/main" id="{A6B349A2-1BBB-4A3B-8381-5C978A6D630C}"/>
              </a:ext>
            </a:extLst>
          </p:cNvPr>
          <p:cNvSpPr txBox="1">
            <a:spLocks/>
          </p:cNvSpPr>
          <p:nvPr/>
        </p:nvSpPr>
        <p:spPr>
          <a:xfrm>
            <a:off x="1391479" y="2570738"/>
            <a:ext cx="10159448"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MX" dirty="0" smtClean="0"/>
              <a:t>– </a:t>
            </a:r>
            <a:r>
              <a:rPr lang="es-MX" dirty="0"/>
              <a:t>Libertad de uso con cualquier fin.</a:t>
            </a:r>
            <a:br>
              <a:rPr lang="es-MX" dirty="0"/>
            </a:br>
            <a:r>
              <a:rPr lang="es-MX" dirty="0"/>
              <a:t>– Libertad de redistribución.</a:t>
            </a:r>
            <a:br>
              <a:rPr lang="es-MX" dirty="0"/>
            </a:br>
            <a:r>
              <a:rPr lang="es-MX" dirty="0"/>
              <a:t>– Facilidad a la hora de traducir una aplicación en varios idiomas.</a:t>
            </a:r>
            <a:br>
              <a:rPr lang="es-MX" dirty="0"/>
            </a:br>
            <a:r>
              <a:rPr lang="es-MX" dirty="0"/>
              <a:t>– Mayor seguridad y fiabilidad.</a:t>
            </a:r>
            <a:br>
              <a:rPr lang="es-MX" dirty="0"/>
            </a:br>
            <a:r>
              <a:rPr lang="es-MX" dirty="0"/>
              <a:t>– El usuario no depende del autor del software.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16</a:t>
            </a:fld>
            <a:endParaRPr lang="es-MX"/>
          </a:p>
        </p:txBody>
      </p:sp>
    </p:spTree>
    <p:extLst>
      <p:ext uri="{BB962C8B-B14F-4D97-AF65-F5344CB8AC3E}">
        <p14:creationId xmlns:p14="http://schemas.microsoft.com/office/powerpoint/2010/main" val="25548294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path" presetSubtype="0" accel="50000" decel="50000" fill="hold" nodeType="clickEffect">
                                  <p:stCondLst>
                                    <p:cond delay="0"/>
                                  </p:stCondLst>
                                  <p:childTnLst>
                                    <p:animMotion origin="layout" path="M 0 0 C 0.007 -0.01 0.014 -0.021 0.021 -0.035 C 0.04 -0.075 0.045 -0.114 0.031 -0.12 C 0.017 -0.127 -0.01 -0.099 -0.029 -0.059 C -0.039 -0.038 -0.045 -0.018 -0.047 -0.003 C -0.05 0.009 -0.051 0.021 -0.051 0.035 C -0.051 0.08 -0.038 0.117 -0.023 0.117 C -0.008 0.117 0.005 0.08 0.005 0.035 C 0.005 0.014 0.002 -0.006 -0.003 -0.02 C -0.005 -0.032 -0.01 -0.045 -0.016 -0.058 C -0.036 -0.099 -0.063 -0.127 -0.077 -0.12 C -0.091 -0.113 -0.086 -0.075 -0.066 -0.034 C -0.058 -0.015 -0.047 0.001 -0.036 0.012 C -0.028 0.022 -0.019 0.031 -0.007 0.04 C 0.029 0.069 0.065 0.082 0.075 0.07 C 0.084 0.058 0.064 0.025 0.028 -0.003 C 0.013 -0.015 -0.003 -0.024 -0.016 -0.03 C -0.028 -0.036 -0.043 -0.041 -0.059 -0.044 C -0.103 -0.054 -0.141 -0.051 -0.144 -0.035 C -0.148 -0.02 -0.115 0 -0.071 0.01 C -0.051 0.014 -0.032 0.016 -0.017 0.015 C -0.004 0.015 0.01 0.013 0.025 0.01 C 0.069 0 0.102 -0.021 0.098 -0.036 C 0.095 -0.051 0.057 -0.055 0.013 -0.045 C -0.008 -0.04 -0.027 -0.033 -0.04 -0.025 C -0.051 -0.019 -0.062 -0.012 -0.074 -0.003 C -0.109 0.026 -0.13 0.058 -0.12 0.07 C -0.111 0.082 -0.074 0.069 -0.039 0.041 C -0.022 0.027 -0.008 0.013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11BB186B-5CA2-4F5F-93CE-D7DE9D039EB9}"/>
              </a:ext>
            </a:extLst>
          </p:cNvPr>
          <p:cNvSpPr txBox="1">
            <a:spLocks/>
          </p:cNvSpPr>
          <p:nvPr/>
        </p:nvSpPr>
        <p:spPr>
          <a:xfrm>
            <a:off x="513522" y="1676400"/>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solidFill>
                  <a:srgbClr val="0070C0"/>
                </a:solidFill>
              </a:rPr>
              <a:t>Desventajas del software libre</a:t>
            </a:r>
            <a:r>
              <a:rPr lang="es-MX" sz="3200" dirty="0">
                <a:solidFill>
                  <a:srgbClr val="0070C0"/>
                </a:solidFill>
              </a:rPr>
              <a:t>		</a:t>
            </a:r>
          </a:p>
        </p:txBody>
      </p:sp>
      <p:sp>
        <p:nvSpPr>
          <p:cNvPr id="4" name="Marcador de contenido 2">
            <a:extLst>
              <a:ext uri="{FF2B5EF4-FFF2-40B4-BE49-F238E27FC236}">
                <a16:creationId xmlns:a16="http://schemas.microsoft.com/office/drawing/2014/main" id="{92D72FE1-1237-4792-8C94-18AF6D379D45}"/>
              </a:ext>
            </a:extLst>
          </p:cNvPr>
          <p:cNvSpPr txBox="1">
            <a:spLocks/>
          </p:cNvSpPr>
          <p:nvPr/>
        </p:nvSpPr>
        <p:spPr>
          <a:xfrm>
            <a:off x="796835" y="2404533"/>
            <a:ext cx="10881644" cy="40930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sz="2400" dirty="0" smtClean="0"/>
              <a:t>Mayor </a:t>
            </a:r>
            <a:r>
              <a:rPr lang="es-MX" sz="2400" b="1" dirty="0"/>
              <a:t>dificultad en la instalación</a:t>
            </a:r>
            <a:r>
              <a:rPr lang="es-MX" sz="2400" dirty="0"/>
              <a:t> y migración de datos para el usuario común.</a:t>
            </a:r>
          </a:p>
          <a:p>
            <a:pPr algn="just">
              <a:lnSpc>
                <a:spcPct val="150000"/>
              </a:lnSpc>
            </a:pPr>
            <a:r>
              <a:rPr lang="es-MX" sz="2400" b="1" dirty="0"/>
              <a:t>Desconocimiento</a:t>
            </a:r>
            <a:r>
              <a:rPr lang="es-MX" sz="2400" dirty="0"/>
              <a:t>. El usuario común está muy familiarizado con los soportes de Microsoft, lo que hace elevar el costo de aprendizaje.</a:t>
            </a:r>
          </a:p>
          <a:p>
            <a:pPr algn="just">
              <a:lnSpc>
                <a:spcPct val="150000"/>
              </a:lnSpc>
            </a:pPr>
            <a:r>
              <a:rPr lang="es-MX" sz="2400" dirty="0"/>
              <a:t>Ausencia de </a:t>
            </a:r>
            <a:r>
              <a:rPr lang="es-MX" sz="2400" b="1" dirty="0"/>
              <a:t>garantía</a:t>
            </a:r>
            <a:r>
              <a:rPr lang="es-MX" sz="2400" dirty="0"/>
              <a:t>. El software libre no se hace responsable por los daños.</a:t>
            </a:r>
          </a:p>
          <a:p>
            <a:pPr algn="just">
              <a:lnSpc>
                <a:spcPct val="150000"/>
              </a:lnSpc>
            </a:pPr>
            <a:r>
              <a:rPr lang="es-MX" sz="2400" dirty="0"/>
              <a:t>Para su configuración se requieren </a:t>
            </a:r>
            <a:r>
              <a:rPr lang="es-MX" sz="2400" b="1" dirty="0" smtClean="0"/>
              <a:t>conocimientos</a:t>
            </a:r>
            <a:r>
              <a:rPr lang="es-MX" sz="2400" dirty="0" smtClean="0"/>
              <a:t> </a:t>
            </a:r>
            <a:r>
              <a:rPr lang="es-MX" sz="2400" dirty="0"/>
              <a:t>previos de funcionamiento del sistema </a:t>
            </a:r>
            <a:r>
              <a:rPr lang="es-MX" sz="2400" dirty="0" smtClean="0"/>
              <a:t>operativo y probablemente de programación.</a:t>
            </a:r>
            <a:endParaRPr lang="es-MX" sz="2400" dirty="0"/>
          </a:p>
          <a:p>
            <a:pPr algn="just">
              <a:lnSpc>
                <a:spcPct val="150000"/>
              </a:lnSpc>
            </a:pPr>
            <a:endParaRPr lang="es-MX" sz="24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17</a:t>
            </a:fld>
            <a:endParaRPr lang="es-MX"/>
          </a:p>
        </p:txBody>
      </p:sp>
    </p:spTree>
    <p:extLst>
      <p:ext uri="{BB962C8B-B14F-4D97-AF65-F5344CB8AC3E}">
        <p14:creationId xmlns:p14="http://schemas.microsoft.com/office/powerpoint/2010/main" val="4900784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4">
                                            <p:txEl>
                                              <p:pRg st="0" end="0"/>
                                            </p:txEl>
                                          </p:spTgt>
                                        </p:tgtEl>
                                        <p:attrNameLst>
                                          <p:attrName>r</p:attrName>
                                        </p:attrNameLst>
                                      </p:cBhvr>
                                    </p:animRot>
                                    <p:animRot by="-240000">
                                      <p:cBhvr>
                                        <p:cTn id="7" dur="200" fill="hold">
                                          <p:stCondLst>
                                            <p:cond delay="200"/>
                                          </p:stCondLst>
                                        </p:cTn>
                                        <p:tgtEl>
                                          <p:spTgt spid="4">
                                            <p:txEl>
                                              <p:pRg st="0" end="0"/>
                                            </p:txEl>
                                          </p:spTgt>
                                        </p:tgtEl>
                                        <p:attrNameLst>
                                          <p:attrName>r</p:attrName>
                                        </p:attrNameLst>
                                      </p:cBhvr>
                                    </p:animRot>
                                    <p:animRot by="240000">
                                      <p:cBhvr>
                                        <p:cTn id="8" dur="200" fill="hold">
                                          <p:stCondLst>
                                            <p:cond delay="400"/>
                                          </p:stCondLst>
                                        </p:cTn>
                                        <p:tgtEl>
                                          <p:spTgt spid="4">
                                            <p:txEl>
                                              <p:pRg st="0" end="0"/>
                                            </p:txEl>
                                          </p:spTgt>
                                        </p:tgtEl>
                                        <p:attrNameLst>
                                          <p:attrName>r</p:attrName>
                                        </p:attrNameLst>
                                      </p:cBhvr>
                                    </p:animRot>
                                    <p:animRot by="-240000">
                                      <p:cBhvr>
                                        <p:cTn id="9" dur="200" fill="hold">
                                          <p:stCondLst>
                                            <p:cond delay="600"/>
                                          </p:stCondLst>
                                        </p:cTn>
                                        <p:tgtEl>
                                          <p:spTgt spid="4">
                                            <p:txEl>
                                              <p:pRg st="0" end="0"/>
                                            </p:txEl>
                                          </p:spTgt>
                                        </p:tgtEl>
                                        <p:attrNameLst>
                                          <p:attrName>r</p:attrName>
                                        </p:attrNameLst>
                                      </p:cBhvr>
                                    </p:animRot>
                                    <p:animRot by="120000">
                                      <p:cBhvr>
                                        <p:cTn id="10" dur="200" fill="hold">
                                          <p:stCondLst>
                                            <p:cond delay="800"/>
                                          </p:stCondLst>
                                        </p:cTn>
                                        <p:tgtEl>
                                          <p:spTgt spid="4">
                                            <p:txEl>
                                              <p:pRg st="0" end="0"/>
                                            </p:txEl>
                                          </p:spTgt>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4">
                                            <p:txEl>
                                              <p:pRg st="1" end="1"/>
                                            </p:txEl>
                                          </p:spTgt>
                                        </p:tgtEl>
                                        <p:attrNameLst>
                                          <p:attrName>r</p:attrName>
                                        </p:attrNameLst>
                                      </p:cBhvr>
                                    </p:animRot>
                                    <p:animRot by="-240000">
                                      <p:cBhvr>
                                        <p:cTn id="13" dur="200" fill="hold">
                                          <p:stCondLst>
                                            <p:cond delay="200"/>
                                          </p:stCondLst>
                                        </p:cTn>
                                        <p:tgtEl>
                                          <p:spTgt spid="4">
                                            <p:txEl>
                                              <p:pRg st="1" end="1"/>
                                            </p:txEl>
                                          </p:spTgt>
                                        </p:tgtEl>
                                        <p:attrNameLst>
                                          <p:attrName>r</p:attrName>
                                        </p:attrNameLst>
                                      </p:cBhvr>
                                    </p:animRot>
                                    <p:animRot by="240000">
                                      <p:cBhvr>
                                        <p:cTn id="14" dur="200" fill="hold">
                                          <p:stCondLst>
                                            <p:cond delay="400"/>
                                          </p:stCondLst>
                                        </p:cTn>
                                        <p:tgtEl>
                                          <p:spTgt spid="4">
                                            <p:txEl>
                                              <p:pRg st="1" end="1"/>
                                            </p:txEl>
                                          </p:spTgt>
                                        </p:tgtEl>
                                        <p:attrNameLst>
                                          <p:attrName>r</p:attrName>
                                        </p:attrNameLst>
                                      </p:cBhvr>
                                    </p:animRot>
                                    <p:animRot by="-240000">
                                      <p:cBhvr>
                                        <p:cTn id="15" dur="200" fill="hold">
                                          <p:stCondLst>
                                            <p:cond delay="600"/>
                                          </p:stCondLst>
                                        </p:cTn>
                                        <p:tgtEl>
                                          <p:spTgt spid="4">
                                            <p:txEl>
                                              <p:pRg st="1" end="1"/>
                                            </p:txEl>
                                          </p:spTgt>
                                        </p:tgtEl>
                                        <p:attrNameLst>
                                          <p:attrName>r</p:attrName>
                                        </p:attrNameLst>
                                      </p:cBhvr>
                                    </p:animRot>
                                    <p:animRot by="120000">
                                      <p:cBhvr>
                                        <p:cTn id="16" dur="200" fill="hold">
                                          <p:stCondLst>
                                            <p:cond delay="800"/>
                                          </p:stCondLst>
                                        </p:cTn>
                                        <p:tgtEl>
                                          <p:spTgt spid="4">
                                            <p:txEl>
                                              <p:pRg st="1" end="1"/>
                                            </p:txEl>
                                          </p:spTgt>
                                        </p:tgtEl>
                                        <p:attrNameLst>
                                          <p:attrName>r</p:attrName>
                                        </p:attrNameLst>
                                      </p:cBhvr>
                                    </p:animRot>
                                  </p:childTnLst>
                                </p:cTn>
                              </p:par>
                              <p:par>
                                <p:cTn id="17" presetID="32" presetClass="emph" presetSubtype="0" fill="hold" nodeType="withEffect">
                                  <p:stCondLst>
                                    <p:cond delay="0"/>
                                  </p:stCondLst>
                                  <p:childTnLst>
                                    <p:animRot by="120000">
                                      <p:cBhvr>
                                        <p:cTn id="18" dur="100" fill="hold">
                                          <p:stCondLst>
                                            <p:cond delay="0"/>
                                          </p:stCondLst>
                                        </p:cTn>
                                        <p:tgtEl>
                                          <p:spTgt spid="4">
                                            <p:txEl>
                                              <p:pRg st="2" end="2"/>
                                            </p:txEl>
                                          </p:spTgt>
                                        </p:tgtEl>
                                        <p:attrNameLst>
                                          <p:attrName>r</p:attrName>
                                        </p:attrNameLst>
                                      </p:cBhvr>
                                    </p:animRot>
                                    <p:animRot by="-240000">
                                      <p:cBhvr>
                                        <p:cTn id="19" dur="200" fill="hold">
                                          <p:stCondLst>
                                            <p:cond delay="200"/>
                                          </p:stCondLst>
                                        </p:cTn>
                                        <p:tgtEl>
                                          <p:spTgt spid="4">
                                            <p:txEl>
                                              <p:pRg st="2" end="2"/>
                                            </p:txEl>
                                          </p:spTgt>
                                        </p:tgtEl>
                                        <p:attrNameLst>
                                          <p:attrName>r</p:attrName>
                                        </p:attrNameLst>
                                      </p:cBhvr>
                                    </p:animRot>
                                    <p:animRot by="240000">
                                      <p:cBhvr>
                                        <p:cTn id="20" dur="200" fill="hold">
                                          <p:stCondLst>
                                            <p:cond delay="400"/>
                                          </p:stCondLst>
                                        </p:cTn>
                                        <p:tgtEl>
                                          <p:spTgt spid="4">
                                            <p:txEl>
                                              <p:pRg st="2" end="2"/>
                                            </p:txEl>
                                          </p:spTgt>
                                        </p:tgtEl>
                                        <p:attrNameLst>
                                          <p:attrName>r</p:attrName>
                                        </p:attrNameLst>
                                      </p:cBhvr>
                                    </p:animRot>
                                    <p:animRot by="-240000">
                                      <p:cBhvr>
                                        <p:cTn id="21" dur="200" fill="hold">
                                          <p:stCondLst>
                                            <p:cond delay="600"/>
                                          </p:stCondLst>
                                        </p:cTn>
                                        <p:tgtEl>
                                          <p:spTgt spid="4">
                                            <p:txEl>
                                              <p:pRg st="2" end="2"/>
                                            </p:txEl>
                                          </p:spTgt>
                                        </p:tgtEl>
                                        <p:attrNameLst>
                                          <p:attrName>r</p:attrName>
                                        </p:attrNameLst>
                                      </p:cBhvr>
                                    </p:animRot>
                                    <p:animRot by="120000">
                                      <p:cBhvr>
                                        <p:cTn id="22" dur="200" fill="hold">
                                          <p:stCondLst>
                                            <p:cond delay="800"/>
                                          </p:stCondLst>
                                        </p:cTn>
                                        <p:tgtEl>
                                          <p:spTgt spid="4">
                                            <p:txEl>
                                              <p:pRg st="2" end="2"/>
                                            </p:txEl>
                                          </p:spTgt>
                                        </p:tgtEl>
                                        <p:attrNameLst>
                                          <p:attrName>r</p:attrName>
                                        </p:attrNameLst>
                                      </p:cBhvr>
                                    </p:animRot>
                                  </p:childTnLst>
                                </p:cTn>
                              </p:par>
                              <p:par>
                                <p:cTn id="23" presetID="32" presetClass="emph" presetSubtype="0" fill="hold" nodeType="withEffect">
                                  <p:stCondLst>
                                    <p:cond delay="0"/>
                                  </p:stCondLst>
                                  <p:childTnLst>
                                    <p:animRot by="120000">
                                      <p:cBhvr>
                                        <p:cTn id="24" dur="100" fill="hold">
                                          <p:stCondLst>
                                            <p:cond delay="0"/>
                                          </p:stCondLst>
                                        </p:cTn>
                                        <p:tgtEl>
                                          <p:spTgt spid="4">
                                            <p:txEl>
                                              <p:pRg st="3" end="3"/>
                                            </p:txEl>
                                          </p:spTgt>
                                        </p:tgtEl>
                                        <p:attrNameLst>
                                          <p:attrName>r</p:attrName>
                                        </p:attrNameLst>
                                      </p:cBhvr>
                                    </p:animRot>
                                    <p:animRot by="-240000">
                                      <p:cBhvr>
                                        <p:cTn id="25" dur="200" fill="hold">
                                          <p:stCondLst>
                                            <p:cond delay="200"/>
                                          </p:stCondLst>
                                        </p:cTn>
                                        <p:tgtEl>
                                          <p:spTgt spid="4">
                                            <p:txEl>
                                              <p:pRg st="3" end="3"/>
                                            </p:txEl>
                                          </p:spTgt>
                                        </p:tgtEl>
                                        <p:attrNameLst>
                                          <p:attrName>r</p:attrName>
                                        </p:attrNameLst>
                                      </p:cBhvr>
                                    </p:animRot>
                                    <p:animRot by="240000">
                                      <p:cBhvr>
                                        <p:cTn id="26" dur="200" fill="hold">
                                          <p:stCondLst>
                                            <p:cond delay="400"/>
                                          </p:stCondLst>
                                        </p:cTn>
                                        <p:tgtEl>
                                          <p:spTgt spid="4">
                                            <p:txEl>
                                              <p:pRg st="3" end="3"/>
                                            </p:txEl>
                                          </p:spTgt>
                                        </p:tgtEl>
                                        <p:attrNameLst>
                                          <p:attrName>r</p:attrName>
                                        </p:attrNameLst>
                                      </p:cBhvr>
                                    </p:animRot>
                                    <p:animRot by="-240000">
                                      <p:cBhvr>
                                        <p:cTn id="27" dur="200" fill="hold">
                                          <p:stCondLst>
                                            <p:cond delay="600"/>
                                          </p:stCondLst>
                                        </p:cTn>
                                        <p:tgtEl>
                                          <p:spTgt spid="4">
                                            <p:txEl>
                                              <p:pRg st="3" end="3"/>
                                            </p:txEl>
                                          </p:spTgt>
                                        </p:tgtEl>
                                        <p:attrNameLst>
                                          <p:attrName>r</p:attrName>
                                        </p:attrNameLst>
                                      </p:cBhvr>
                                    </p:animRot>
                                    <p:animRot by="120000">
                                      <p:cBhvr>
                                        <p:cTn id="28" dur="200" fill="hold">
                                          <p:stCondLst>
                                            <p:cond delay="800"/>
                                          </p:stCondLst>
                                        </p:cTn>
                                        <p:tgtEl>
                                          <p:spTgt spid="4">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Marcador de contenido 2">
            <a:extLst>
              <a:ext uri="{FF2B5EF4-FFF2-40B4-BE49-F238E27FC236}">
                <a16:creationId xmlns:a16="http://schemas.microsoft.com/office/drawing/2014/main" id="{760BE1BF-07A8-44E0-9C5C-C35E6414B84D}"/>
              </a:ext>
            </a:extLst>
          </p:cNvPr>
          <p:cNvSpPr txBox="1">
            <a:spLocks/>
          </p:cNvSpPr>
          <p:nvPr/>
        </p:nvSpPr>
        <p:spPr>
          <a:xfrm>
            <a:off x="513522" y="2081107"/>
            <a:ext cx="11165095"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s-MX" sz="2400" dirty="0"/>
              <a:t>Se debe monitorear en forma constante la corrección de errores por Internet.</a:t>
            </a:r>
          </a:p>
          <a:p>
            <a:pPr>
              <a:lnSpc>
                <a:spcPct val="150000"/>
              </a:lnSpc>
            </a:pPr>
            <a:r>
              <a:rPr lang="es-MX" sz="2400" dirty="0"/>
              <a:t>No existe un control de calidad previo.</a:t>
            </a:r>
          </a:p>
          <a:p>
            <a:pPr>
              <a:lnSpc>
                <a:spcPct val="150000"/>
              </a:lnSpc>
            </a:pPr>
            <a:r>
              <a:rPr lang="es-MX" sz="2400" dirty="0"/>
              <a:t>Hay aplicaciones específicas que no se encuentran en el software libre.</a:t>
            </a:r>
          </a:p>
          <a:p>
            <a:pPr>
              <a:lnSpc>
                <a:spcPct val="150000"/>
              </a:lnSpc>
            </a:pPr>
            <a:r>
              <a:rPr lang="es-MX" sz="2400" dirty="0"/>
              <a:t>Baja expansión de su uso en centros educativos.</a:t>
            </a:r>
          </a:p>
          <a:p>
            <a:pPr>
              <a:lnSpc>
                <a:spcPct val="150000"/>
              </a:lnSpc>
            </a:pPr>
            <a:r>
              <a:rPr lang="es-MX" sz="2400" dirty="0"/>
              <a:t>Baja difusión en publicaciones.</a:t>
            </a:r>
          </a:p>
          <a:p>
            <a:pPr>
              <a:lnSpc>
                <a:spcPct val="150000"/>
              </a:lnSpc>
            </a:pPr>
            <a:r>
              <a:rPr lang="es-MX" sz="2400" dirty="0"/>
              <a:t>En ambientes de red todavía hay software propietario con mejores desempeños.</a:t>
            </a:r>
          </a:p>
          <a:p>
            <a:pPr>
              <a:lnSpc>
                <a:spcPct val="150000"/>
              </a:lnSpc>
            </a:pPr>
            <a:endParaRPr lang="es-MX" sz="2400" dirty="0"/>
          </a:p>
        </p:txBody>
      </p:sp>
      <p:sp>
        <p:nvSpPr>
          <p:cNvPr id="4" name="Título 1">
            <a:extLst>
              <a:ext uri="{FF2B5EF4-FFF2-40B4-BE49-F238E27FC236}">
                <a16:creationId xmlns:a16="http://schemas.microsoft.com/office/drawing/2014/main" id="{11BB186B-5CA2-4F5F-93CE-D7DE9D039EB9}"/>
              </a:ext>
            </a:extLst>
          </p:cNvPr>
          <p:cNvSpPr txBox="1">
            <a:spLocks/>
          </p:cNvSpPr>
          <p:nvPr/>
        </p:nvSpPr>
        <p:spPr>
          <a:xfrm>
            <a:off x="513522" y="1676400"/>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solidFill>
                  <a:srgbClr val="0070C0"/>
                </a:solidFill>
              </a:rPr>
              <a:t>Desventajas del software libre</a:t>
            </a:r>
            <a:r>
              <a:rPr lang="es-MX" sz="3200" dirty="0">
                <a:solidFill>
                  <a:srgbClr val="0070C0"/>
                </a:solidFill>
              </a:rPr>
              <a:t>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18</a:t>
            </a:fld>
            <a:endParaRPr lang="es-MX"/>
          </a:p>
        </p:txBody>
      </p:sp>
    </p:spTree>
    <p:extLst>
      <p:ext uri="{BB962C8B-B14F-4D97-AF65-F5344CB8AC3E}">
        <p14:creationId xmlns:p14="http://schemas.microsoft.com/office/powerpoint/2010/main" val="4005647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3">
                                            <p:txEl>
                                              <p:pRg st="0" end="0"/>
                                            </p:txEl>
                                          </p:spTgt>
                                        </p:tgtEl>
                                      </p:cBhvr>
                                    </p:animEffect>
                                    <p:anim calcmode="lin" valueType="num">
                                      <p:cBhvr>
                                        <p:cTn id="7" dur="1822" tmFilter="0,0; 0.14,0.31; 0.43,0.73; 0.71,0.91; 1.0,1.0">
                                          <p:stCondLst>
                                            <p:cond delay="0"/>
                                          </p:stCondLst>
                                        </p:cTn>
                                        <p:tgtEl>
                                          <p:spTgt spid="3">
                                            <p:txEl>
                                              <p:pRg st="0" end="0"/>
                                            </p:txEl>
                                          </p:spTgt>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3">
                                            <p:txEl>
                                              <p:pRg st="0" end="0"/>
                                            </p:txEl>
                                          </p:spTgt>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3">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3">
                                            <p:txEl>
                                              <p:pRg st="0" end="0"/>
                                            </p:txEl>
                                          </p:spTgt>
                                        </p:tgtEl>
                                        <p:attrNameLst>
                                          <p:attrName>ppt_y</p:attrName>
                                        </p:attrNameLst>
                                      </p:cBhvr>
                                      <p:tavLst>
                                        <p:tav tm="0">
                                          <p:val>
                                            <p:strVal val="ppt_y"/>
                                          </p:val>
                                        </p:tav>
                                        <p:tav tm="100000">
                                          <p:val>
                                            <p:strVal val="ppt_y+ppt_h"/>
                                          </p:val>
                                        </p:tav>
                                      </p:tavLst>
                                    </p:anim>
                                    <p:animScale>
                                      <p:cBhvr>
                                        <p:cTn id="14" dur="26">
                                          <p:stCondLst>
                                            <p:cond delay="620"/>
                                          </p:stCondLst>
                                        </p:cTn>
                                        <p:tgtEl>
                                          <p:spTgt spid="3">
                                            <p:txEl>
                                              <p:pRg st="0" end="0"/>
                                            </p:txEl>
                                          </p:spTgt>
                                        </p:tgtEl>
                                      </p:cBhvr>
                                      <p:to x="100000" y="60000"/>
                                    </p:animScale>
                                    <p:animScale>
                                      <p:cBhvr>
                                        <p:cTn id="15" dur="166" decel="50000">
                                          <p:stCondLst>
                                            <p:cond delay="646"/>
                                          </p:stCondLst>
                                        </p:cTn>
                                        <p:tgtEl>
                                          <p:spTgt spid="3">
                                            <p:txEl>
                                              <p:pRg st="0" end="0"/>
                                            </p:txEl>
                                          </p:spTgt>
                                        </p:tgtEl>
                                      </p:cBhvr>
                                      <p:to x="100000" y="100000"/>
                                    </p:animScale>
                                    <p:animScale>
                                      <p:cBhvr>
                                        <p:cTn id="16" dur="26">
                                          <p:stCondLst>
                                            <p:cond delay="1312"/>
                                          </p:stCondLst>
                                        </p:cTn>
                                        <p:tgtEl>
                                          <p:spTgt spid="3">
                                            <p:txEl>
                                              <p:pRg st="0" end="0"/>
                                            </p:txEl>
                                          </p:spTgt>
                                        </p:tgtEl>
                                      </p:cBhvr>
                                      <p:to x="100000" y="80000"/>
                                    </p:animScale>
                                    <p:animScale>
                                      <p:cBhvr>
                                        <p:cTn id="17" dur="166" decel="50000">
                                          <p:stCondLst>
                                            <p:cond delay="1338"/>
                                          </p:stCondLst>
                                        </p:cTn>
                                        <p:tgtEl>
                                          <p:spTgt spid="3">
                                            <p:txEl>
                                              <p:pRg st="0" end="0"/>
                                            </p:txEl>
                                          </p:spTgt>
                                        </p:tgtEl>
                                      </p:cBhvr>
                                      <p:to x="100000" y="100000"/>
                                    </p:animScale>
                                    <p:animScale>
                                      <p:cBhvr>
                                        <p:cTn id="18" dur="26">
                                          <p:stCondLst>
                                            <p:cond delay="1642"/>
                                          </p:stCondLst>
                                        </p:cTn>
                                        <p:tgtEl>
                                          <p:spTgt spid="3">
                                            <p:txEl>
                                              <p:pRg st="0" end="0"/>
                                            </p:txEl>
                                          </p:spTgt>
                                        </p:tgtEl>
                                      </p:cBhvr>
                                      <p:to x="100000" y="90000"/>
                                    </p:animScale>
                                    <p:animScale>
                                      <p:cBhvr>
                                        <p:cTn id="19" dur="166" decel="50000">
                                          <p:stCondLst>
                                            <p:cond delay="1668"/>
                                          </p:stCondLst>
                                        </p:cTn>
                                        <p:tgtEl>
                                          <p:spTgt spid="3">
                                            <p:txEl>
                                              <p:pRg st="0" end="0"/>
                                            </p:txEl>
                                          </p:spTgt>
                                        </p:tgtEl>
                                      </p:cBhvr>
                                      <p:to x="100000" y="100000"/>
                                    </p:animScale>
                                    <p:animScale>
                                      <p:cBhvr>
                                        <p:cTn id="20" dur="26">
                                          <p:stCondLst>
                                            <p:cond delay="1808"/>
                                          </p:stCondLst>
                                        </p:cTn>
                                        <p:tgtEl>
                                          <p:spTgt spid="3">
                                            <p:txEl>
                                              <p:pRg st="0" end="0"/>
                                            </p:txEl>
                                          </p:spTgt>
                                        </p:tgtEl>
                                      </p:cBhvr>
                                      <p:to x="100000" y="95000"/>
                                    </p:animScale>
                                    <p:animScale>
                                      <p:cBhvr>
                                        <p:cTn id="21" dur="166" decel="50000">
                                          <p:stCondLst>
                                            <p:cond delay="1834"/>
                                          </p:stCondLst>
                                        </p:cTn>
                                        <p:tgtEl>
                                          <p:spTgt spid="3">
                                            <p:txEl>
                                              <p:pRg st="0" end="0"/>
                                            </p:txEl>
                                          </p:spTgt>
                                        </p:tgtEl>
                                      </p:cBhvr>
                                      <p:to x="100000" y="100000"/>
                                    </p:animScale>
                                    <p:set>
                                      <p:cBhvr>
                                        <p:cTn id="22" dur="1" fill="hold">
                                          <p:stCondLst>
                                            <p:cond delay="1999"/>
                                          </p:stCondLst>
                                        </p:cTn>
                                        <p:tgtEl>
                                          <p:spTgt spid="3">
                                            <p:txEl>
                                              <p:pRg st="0" end="0"/>
                                            </p:txEl>
                                          </p:spTgt>
                                        </p:tgtEl>
                                        <p:attrNameLst>
                                          <p:attrName>style.visibility</p:attrName>
                                        </p:attrNameLst>
                                      </p:cBhvr>
                                      <p:to>
                                        <p:strVal val="hidden"/>
                                      </p:to>
                                    </p:set>
                                  </p:childTnLst>
                                </p:cTn>
                              </p:par>
                              <p:par>
                                <p:cTn id="23" presetID="26" presetClass="exit" presetSubtype="0" fill="hold" nodeType="withEffect">
                                  <p:stCondLst>
                                    <p:cond delay="0"/>
                                  </p:stCondLst>
                                  <p:childTnLst>
                                    <p:animEffect transition="out" filter="wipe(down)">
                                      <p:cBhvr>
                                        <p:cTn id="24" dur="180" accel="50000">
                                          <p:stCondLst>
                                            <p:cond delay="1820"/>
                                          </p:stCondLst>
                                        </p:cTn>
                                        <p:tgtEl>
                                          <p:spTgt spid="3">
                                            <p:txEl>
                                              <p:pRg st="1" end="1"/>
                                            </p:txEl>
                                          </p:spTgt>
                                        </p:tgtEl>
                                      </p:cBhvr>
                                    </p:animEffect>
                                    <p:anim calcmode="lin" valueType="num">
                                      <p:cBhvr>
                                        <p:cTn id="25" dur="1822" tmFilter="0,0; 0.14,0.31; 0.43,0.73; 0.71,0.91; 1.0,1.0">
                                          <p:stCondLst>
                                            <p:cond delay="0"/>
                                          </p:stCondLst>
                                        </p:cTn>
                                        <p:tgtEl>
                                          <p:spTgt spid="3">
                                            <p:txEl>
                                              <p:pRg st="1" end="1"/>
                                            </p:txEl>
                                          </p:spTgt>
                                        </p:tgtEl>
                                        <p:attrNameLst>
                                          <p:attrName>ppt_x</p:attrName>
                                        </p:attrNameLst>
                                      </p:cBhvr>
                                      <p:tavLst>
                                        <p:tav tm="0">
                                          <p:val>
                                            <p:strVal val="ppt_x"/>
                                          </p:val>
                                        </p:tav>
                                        <p:tav tm="100000">
                                          <p:val>
                                            <p:strVal val="#ppt_x+0.25"/>
                                          </p:val>
                                        </p:tav>
                                      </p:tavLst>
                                    </p:anim>
                                    <p:anim calcmode="lin" valueType="num">
                                      <p:cBhvr>
                                        <p:cTn id="26" dur="178">
                                          <p:stCondLst>
                                            <p:cond delay="1822"/>
                                          </p:stCondLst>
                                        </p:cTn>
                                        <p:tgtEl>
                                          <p:spTgt spid="3">
                                            <p:txEl>
                                              <p:pRg st="1" end="1"/>
                                            </p:txEl>
                                          </p:spTgt>
                                        </p:tgtEl>
                                        <p:attrNameLst>
                                          <p:attrName>ppt_x</p:attrName>
                                        </p:attrNameLst>
                                      </p:cBhvr>
                                      <p:tavLst>
                                        <p:tav tm="0">
                                          <p:val>
                                            <p:strVal val="ppt_x"/>
                                          </p:val>
                                        </p:tav>
                                        <p:tav tm="100000">
                                          <p:val>
                                            <p:strVal val="ppt_x"/>
                                          </p:val>
                                        </p:tav>
                                      </p:tavLst>
                                    </p:anim>
                                    <p:anim calcmode="lin" valueType="num">
                                      <p:cBhvr>
                                        <p:cTn id="27" dur="664" tmFilter="0.0,0.0;0.25,0.07;0.50,0.2;0.75,0.467;1.0,1.0">
                                          <p:stCondLst>
                                            <p:cond delay="0"/>
                                          </p:stCondLst>
                                        </p:cTn>
                                        <p:tgtEl>
                                          <p:spTgt spid="3">
                                            <p:txEl>
                                              <p:pRg st="1" end="1"/>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31" dur="180" accel="50000">
                                          <p:stCondLst>
                                            <p:cond delay="1820"/>
                                          </p:stCondLst>
                                        </p:cTn>
                                        <p:tgtEl>
                                          <p:spTgt spid="3">
                                            <p:txEl>
                                              <p:pRg st="1" end="1"/>
                                            </p:txEl>
                                          </p:spTgt>
                                        </p:tgtEl>
                                        <p:attrNameLst>
                                          <p:attrName>ppt_y</p:attrName>
                                        </p:attrNameLst>
                                      </p:cBhvr>
                                      <p:tavLst>
                                        <p:tav tm="0">
                                          <p:val>
                                            <p:strVal val="ppt_y"/>
                                          </p:val>
                                        </p:tav>
                                        <p:tav tm="100000">
                                          <p:val>
                                            <p:strVal val="ppt_y+ppt_h"/>
                                          </p:val>
                                        </p:tav>
                                      </p:tavLst>
                                    </p:anim>
                                    <p:animScale>
                                      <p:cBhvr>
                                        <p:cTn id="32" dur="26">
                                          <p:stCondLst>
                                            <p:cond delay="620"/>
                                          </p:stCondLst>
                                        </p:cTn>
                                        <p:tgtEl>
                                          <p:spTgt spid="3">
                                            <p:txEl>
                                              <p:pRg st="1" end="1"/>
                                            </p:txEl>
                                          </p:spTgt>
                                        </p:tgtEl>
                                      </p:cBhvr>
                                      <p:to x="100000" y="60000"/>
                                    </p:animScale>
                                    <p:animScale>
                                      <p:cBhvr>
                                        <p:cTn id="33" dur="166" decel="50000">
                                          <p:stCondLst>
                                            <p:cond delay="646"/>
                                          </p:stCondLst>
                                        </p:cTn>
                                        <p:tgtEl>
                                          <p:spTgt spid="3">
                                            <p:txEl>
                                              <p:pRg st="1" end="1"/>
                                            </p:txEl>
                                          </p:spTgt>
                                        </p:tgtEl>
                                      </p:cBhvr>
                                      <p:to x="100000" y="100000"/>
                                    </p:animScale>
                                    <p:animScale>
                                      <p:cBhvr>
                                        <p:cTn id="34" dur="26">
                                          <p:stCondLst>
                                            <p:cond delay="1312"/>
                                          </p:stCondLst>
                                        </p:cTn>
                                        <p:tgtEl>
                                          <p:spTgt spid="3">
                                            <p:txEl>
                                              <p:pRg st="1" end="1"/>
                                            </p:txEl>
                                          </p:spTgt>
                                        </p:tgtEl>
                                      </p:cBhvr>
                                      <p:to x="100000" y="80000"/>
                                    </p:animScale>
                                    <p:animScale>
                                      <p:cBhvr>
                                        <p:cTn id="35" dur="166" decel="50000">
                                          <p:stCondLst>
                                            <p:cond delay="1338"/>
                                          </p:stCondLst>
                                        </p:cTn>
                                        <p:tgtEl>
                                          <p:spTgt spid="3">
                                            <p:txEl>
                                              <p:pRg st="1" end="1"/>
                                            </p:txEl>
                                          </p:spTgt>
                                        </p:tgtEl>
                                      </p:cBhvr>
                                      <p:to x="100000" y="100000"/>
                                    </p:animScale>
                                    <p:animScale>
                                      <p:cBhvr>
                                        <p:cTn id="36" dur="26">
                                          <p:stCondLst>
                                            <p:cond delay="1642"/>
                                          </p:stCondLst>
                                        </p:cTn>
                                        <p:tgtEl>
                                          <p:spTgt spid="3">
                                            <p:txEl>
                                              <p:pRg st="1" end="1"/>
                                            </p:txEl>
                                          </p:spTgt>
                                        </p:tgtEl>
                                      </p:cBhvr>
                                      <p:to x="100000" y="90000"/>
                                    </p:animScale>
                                    <p:animScale>
                                      <p:cBhvr>
                                        <p:cTn id="37" dur="166" decel="50000">
                                          <p:stCondLst>
                                            <p:cond delay="1668"/>
                                          </p:stCondLst>
                                        </p:cTn>
                                        <p:tgtEl>
                                          <p:spTgt spid="3">
                                            <p:txEl>
                                              <p:pRg st="1" end="1"/>
                                            </p:txEl>
                                          </p:spTgt>
                                        </p:tgtEl>
                                      </p:cBhvr>
                                      <p:to x="100000" y="100000"/>
                                    </p:animScale>
                                    <p:animScale>
                                      <p:cBhvr>
                                        <p:cTn id="38" dur="26">
                                          <p:stCondLst>
                                            <p:cond delay="1808"/>
                                          </p:stCondLst>
                                        </p:cTn>
                                        <p:tgtEl>
                                          <p:spTgt spid="3">
                                            <p:txEl>
                                              <p:pRg st="1" end="1"/>
                                            </p:txEl>
                                          </p:spTgt>
                                        </p:tgtEl>
                                      </p:cBhvr>
                                      <p:to x="100000" y="95000"/>
                                    </p:animScale>
                                    <p:animScale>
                                      <p:cBhvr>
                                        <p:cTn id="39" dur="166" decel="50000">
                                          <p:stCondLst>
                                            <p:cond delay="1834"/>
                                          </p:stCondLst>
                                        </p:cTn>
                                        <p:tgtEl>
                                          <p:spTgt spid="3">
                                            <p:txEl>
                                              <p:pRg st="1" end="1"/>
                                            </p:txEl>
                                          </p:spTgt>
                                        </p:tgtEl>
                                      </p:cBhvr>
                                      <p:to x="100000" y="100000"/>
                                    </p:animScale>
                                    <p:set>
                                      <p:cBhvr>
                                        <p:cTn id="40" dur="1" fill="hold">
                                          <p:stCondLst>
                                            <p:cond delay="1999"/>
                                          </p:stCondLst>
                                        </p:cTn>
                                        <p:tgtEl>
                                          <p:spTgt spid="3">
                                            <p:txEl>
                                              <p:pRg st="1" end="1"/>
                                            </p:txEl>
                                          </p:spTgt>
                                        </p:tgtEl>
                                        <p:attrNameLst>
                                          <p:attrName>style.visibility</p:attrName>
                                        </p:attrNameLst>
                                      </p:cBhvr>
                                      <p:to>
                                        <p:strVal val="hidden"/>
                                      </p:to>
                                    </p:set>
                                  </p:childTnLst>
                                </p:cTn>
                              </p:par>
                              <p:par>
                                <p:cTn id="41" presetID="26" presetClass="exit" presetSubtype="0" fill="hold" nodeType="withEffect">
                                  <p:stCondLst>
                                    <p:cond delay="0"/>
                                  </p:stCondLst>
                                  <p:childTnLst>
                                    <p:animEffect transition="out" filter="wipe(down)">
                                      <p:cBhvr>
                                        <p:cTn id="42" dur="180" accel="50000">
                                          <p:stCondLst>
                                            <p:cond delay="1820"/>
                                          </p:stCondLst>
                                        </p:cTn>
                                        <p:tgtEl>
                                          <p:spTgt spid="3">
                                            <p:txEl>
                                              <p:pRg st="2" end="2"/>
                                            </p:txEl>
                                          </p:spTgt>
                                        </p:tgtEl>
                                      </p:cBhvr>
                                    </p:animEffect>
                                    <p:anim calcmode="lin" valueType="num">
                                      <p:cBhvr>
                                        <p:cTn id="43" dur="1822" tmFilter="0,0; 0.14,0.31; 0.43,0.73; 0.71,0.91; 1.0,1.0">
                                          <p:stCondLst>
                                            <p:cond delay="0"/>
                                          </p:stCondLst>
                                        </p:cTn>
                                        <p:tgtEl>
                                          <p:spTgt spid="3">
                                            <p:txEl>
                                              <p:pRg st="2" end="2"/>
                                            </p:txEl>
                                          </p:spTgt>
                                        </p:tgtEl>
                                        <p:attrNameLst>
                                          <p:attrName>ppt_x</p:attrName>
                                        </p:attrNameLst>
                                      </p:cBhvr>
                                      <p:tavLst>
                                        <p:tav tm="0">
                                          <p:val>
                                            <p:strVal val="ppt_x"/>
                                          </p:val>
                                        </p:tav>
                                        <p:tav tm="100000">
                                          <p:val>
                                            <p:strVal val="#ppt_x+0.25"/>
                                          </p:val>
                                        </p:tav>
                                      </p:tavLst>
                                    </p:anim>
                                    <p:anim calcmode="lin" valueType="num">
                                      <p:cBhvr>
                                        <p:cTn id="44" dur="178">
                                          <p:stCondLst>
                                            <p:cond delay="1822"/>
                                          </p:stCondLst>
                                        </p:cTn>
                                        <p:tgtEl>
                                          <p:spTgt spid="3">
                                            <p:txEl>
                                              <p:pRg st="2" end="2"/>
                                            </p:txEl>
                                          </p:spTgt>
                                        </p:tgtEl>
                                        <p:attrNameLst>
                                          <p:attrName>ppt_x</p:attrName>
                                        </p:attrNameLst>
                                      </p:cBhvr>
                                      <p:tavLst>
                                        <p:tav tm="0">
                                          <p:val>
                                            <p:strVal val="ppt_x"/>
                                          </p:val>
                                        </p:tav>
                                        <p:tav tm="100000">
                                          <p:val>
                                            <p:strVal val="ppt_x"/>
                                          </p:val>
                                        </p:tav>
                                      </p:tavLst>
                                    </p:anim>
                                    <p:anim calcmode="lin" valueType="num">
                                      <p:cBhvr>
                                        <p:cTn id="45" dur="664" tmFilter="0.0,0.0;0.25,0.07;0.50,0.2;0.75,0.467;1.0,1.0">
                                          <p:stCondLst>
                                            <p:cond delay="0"/>
                                          </p:stCondLst>
                                        </p:cTn>
                                        <p:tgtEl>
                                          <p:spTgt spid="3">
                                            <p:txEl>
                                              <p:pRg st="2" end="2"/>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49" dur="180" accel="50000">
                                          <p:stCondLst>
                                            <p:cond delay="1820"/>
                                          </p:stCondLst>
                                        </p:cTn>
                                        <p:tgtEl>
                                          <p:spTgt spid="3">
                                            <p:txEl>
                                              <p:pRg st="2" end="2"/>
                                            </p:txEl>
                                          </p:spTgt>
                                        </p:tgtEl>
                                        <p:attrNameLst>
                                          <p:attrName>ppt_y</p:attrName>
                                        </p:attrNameLst>
                                      </p:cBhvr>
                                      <p:tavLst>
                                        <p:tav tm="0">
                                          <p:val>
                                            <p:strVal val="ppt_y"/>
                                          </p:val>
                                        </p:tav>
                                        <p:tav tm="100000">
                                          <p:val>
                                            <p:strVal val="ppt_y+ppt_h"/>
                                          </p:val>
                                        </p:tav>
                                      </p:tavLst>
                                    </p:anim>
                                    <p:animScale>
                                      <p:cBhvr>
                                        <p:cTn id="50" dur="26">
                                          <p:stCondLst>
                                            <p:cond delay="620"/>
                                          </p:stCondLst>
                                        </p:cTn>
                                        <p:tgtEl>
                                          <p:spTgt spid="3">
                                            <p:txEl>
                                              <p:pRg st="2" end="2"/>
                                            </p:txEl>
                                          </p:spTgt>
                                        </p:tgtEl>
                                      </p:cBhvr>
                                      <p:to x="100000" y="60000"/>
                                    </p:animScale>
                                    <p:animScale>
                                      <p:cBhvr>
                                        <p:cTn id="51" dur="166" decel="50000">
                                          <p:stCondLst>
                                            <p:cond delay="646"/>
                                          </p:stCondLst>
                                        </p:cTn>
                                        <p:tgtEl>
                                          <p:spTgt spid="3">
                                            <p:txEl>
                                              <p:pRg st="2" end="2"/>
                                            </p:txEl>
                                          </p:spTgt>
                                        </p:tgtEl>
                                      </p:cBhvr>
                                      <p:to x="100000" y="100000"/>
                                    </p:animScale>
                                    <p:animScale>
                                      <p:cBhvr>
                                        <p:cTn id="52" dur="26">
                                          <p:stCondLst>
                                            <p:cond delay="1312"/>
                                          </p:stCondLst>
                                        </p:cTn>
                                        <p:tgtEl>
                                          <p:spTgt spid="3">
                                            <p:txEl>
                                              <p:pRg st="2" end="2"/>
                                            </p:txEl>
                                          </p:spTgt>
                                        </p:tgtEl>
                                      </p:cBhvr>
                                      <p:to x="100000" y="80000"/>
                                    </p:animScale>
                                    <p:animScale>
                                      <p:cBhvr>
                                        <p:cTn id="53" dur="166" decel="50000">
                                          <p:stCondLst>
                                            <p:cond delay="1338"/>
                                          </p:stCondLst>
                                        </p:cTn>
                                        <p:tgtEl>
                                          <p:spTgt spid="3">
                                            <p:txEl>
                                              <p:pRg st="2" end="2"/>
                                            </p:txEl>
                                          </p:spTgt>
                                        </p:tgtEl>
                                      </p:cBhvr>
                                      <p:to x="100000" y="100000"/>
                                    </p:animScale>
                                    <p:animScale>
                                      <p:cBhvr>
                                        <p:cTn id="54" dur="26">
                                          <p:stCondLst>
                                            <p:cond delay="1642"/>
                                          </p:stCondLst>
                                        </p:cTn>
                                        <p:tgtEl>
                                          <p:spTgt spid="3">
                                            <p:txEl>
                                              <p:pRg st="2" end="2"/>
                                            </p:txEl>
                                          </p:spTgt>
                                        </p:tgtEl>
                                      </p:cBhvr>
                                      <p:to x="100000" y="90000"/>
                                    </p:animScale>
                                    <p:animScale>
                                      <p:cBhvr>
                                        <p:cTn id="55" dur="166" decel="50000">
                                          <p:stCondLst>
                                            <p:cond delay="1668"/>
                                          </p:stCondLst>
                                        </p:cTn>
                                        <p:tgtEl>
                                          <p:spTgt spid="3">
                                            <p:txEl>
                                              <p:pRg st="2" end="2"/>
                                            </p:txEl>
                                          </p:spTgt>
                                        </p:tgtEl>
                                      </p:cBhvr>
                                      <p:to x="100000" y="100000"/>
                                    </p:animScale>
                                    <p:animScale>
                                      <p:cBhvr>
                                        <p:cTn id="56" dur="26">
                                          <p:stCondLst>
                                            <p:cond delay="1808"/>
                                          </p:stCondLst>
                                        </p:cTn>
                                        <p:tgtEl>
                                          <p:spTgt spid="3">
                                            <p:txEl>
                                              <p:pRg st="2" end="2"/>
                                            </p:txEl>
                                          </p:spTgt>
                                        </p:tgtEl>
                                      </p:cBhvr>
                                      <p:to x="100000" y="95000"/>
                                    </p:animScale>
                                    <p:animScale>
                                      <p:cBhvr>
                                        <p:cTn id="57" dur="166" decel="50000">
                                          <p:stCondLst>
                                            <p:cond delay="1834"/>
                                          </p:stCondLst>
                                        </p:cTn>
                                        <p:tgtEl>
                                          <p:spTgt spid="3">
                                            <p:txEl>
                                              <p:pRg st="2" end="2"/>
                                            </p:txEl>
                                          </p:spTgt>
                                        </p:tgtEl>
                                      </p:cBhvr>
                                      <p:to x="100000" y="100000"/>
                                    </p:animScale>
                                    <p:set>
                                      <p:cBhvr>
                                        <p:cTn id="58" dur="1" fill="hold">
                                          <p:stCondLst>
                                            <p:cond delay="1999"/>
                                          </p:stCondLst>
                                        </p:cTn>
                                        <p:tgtEl>
                                          <p:spTgt spid="3">
                                            <p:txEl>
                                              <p:pRg st="2" end="2"/>
                                            </p:txEl>
                                          </p:spTgt>
                                        </p:tgtEl>
                                        <p:attrNameLst>
                                          <p:attrName>style.visibility</p:attrName>
                                        </p:attrNameLst>
                                      </p:cBhvr>
                                      <p:to>
                                        <p:strVal val="hidden"/>
                                      </p:to>
                                    </p:set>
                                  </p:childTnLst>
                                </p:cTn>
                              </p:par>
                              <p:par>
                                <p:cTn id="59" presetID="26" presetClass="exit" presetSubtype="0" fill="hold" nodeType="withEffect">
                                  <p:stCondLst>
                                    <p:cond delay="0"/>
                                  </p:stCondLst>
                                  <p:childTnLst>
                                    <p:animEffect transition="out" filter="wipe(down)">
                                      <p:cBhvr>
                                        <p:cTn id="60" dur="180" accel="50000">
                                          <p:stCondLst>
                                            <p:cond delay="1820"/>
                                          </p:stCondLst>
                                        </p:cTn>
                                        <p:tgtEl>
                                          <p:spTgt spid="3">
                                            <p:txEl>
                                              <p:pRg st="3" end="3"/>
                                            </p:txEl>
                                          </p:spTgt>
                                        </p:tgtEl>
                                      </p:cBhvr>
                                    </p:animEffect>
                                    <p:anim calcmode="lin" valueType="num">
                                      <p:cBhvr>
                                        <p:cTn id="61" dur="1822" tmFilter="0,0; 0.14,0.31; 0.43,0.73; 0.71,0.91; 1.0,1.0">
                                          <p:stCondLst>
                                            <p:cond delay="0"/>
                                          </p:stCondLst>
                                        </p:cTn>
                                        <p:tgtEl>
                                          <p:spTgt spid="3">
                                            <p:txEl>
                                              <p:pRg st="3" end="3"/>
                                            </p:txEl>
                                          </p:spTgt>
                                        </p:tgtEl>
                                        <p:attrNameLst>
                                          <p:attrName>ppt_x</p:attrName>
                                        </p:attrNameLst>
                                      </p:cBhvr>
                                      <p:tavLst>
                                        <p:tav tm="0">
                                          <p:val>
                                            <p:strVal val="ppt_x"/>
                                          </p:val>
                                        </p:tav>
                                        <p:tav tm="100000">
                                          <p:val>
                                            <p:strVal val="#ppt_x+0.25"/>
                                          </p:val>
                                        </p:tav>
                                      </p:tavLst>
                                    </p:anim>
                                    <p:anim calcmode="lin" valueType="num">
                                      <p:cBhvr>
                                        <p:cTn id="62" dur="178">
                                          <p:stCondLst>
                                            <p:cond delay="1822"/>
                                          </p:stCondLst>
                                        </p:cTn>
                                        <p:tgtEl>
                                          <p:spTgt spid="3">
                                            <p:txEl>
                                              <p:pRg st="3" end="3"/>
                                            </p:txEl>
                                          </p:spTgt>
                                        </p:tgtEl>
                                        <p:attrNameLst>
                                          <p:attrName>ppt_x</p:attrName>
                                        </p:attrNameLst>
                                      </p:cBhvr>
                                      <p:tavLst>
                                        <p:tav tm="0">
                                          <p:val>
                                            <p:strVal val="ppt_x"/>
                                          </p:val>
                                        </p:tav>
                                        <p:tav tm="100000">
                                          <p:val>
                                            <p:strVal val="ppt_x"/>
                                          </p:val>
                                        </p:tav>
                                      </p:tavLst>
                                    </p:anim>
                                    <p:anim calcmode="lin" valueType="num">
                                      <p:cBhvr>
                                        <p:cTn id="63" dur="664" tmFilter="0.0,0.0;0.25,0.07;0.50,0.2;0.75,0.467;1.0,1.0">
                                          <p:stCondLst>
                                            <p:cond delay="0"/>
                                          </p:stCondLst>
                                        </p:cTn>
                                        <p:tgtEl>
                                          <p:spTgt spid="3">
                                            <p:txEl>
                                              <p:pRg st="3" end="3"/>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67" dur="180" accel="50000">
                                          <p:stCondLst>
                                            <p:cond delay="1820"/>
                                          </p:stCondLst>
                                        </p:cTn>
                                        <p:tgtEl>
                                          <p:spTgt spid="3">
                                            <p:txEl>
                                              <p:pRg st="3" end="3"/>
                                            </p:txEl>
                                          </p:spTgt>
                                        </p:tgtEl>
                                        <p:attrNameLst>
                                          <p:attrName>ppt_y</p:attrName>
                                        </p:attrNameLst>
                                      </p:cBhvr>
                                      <p:tavLst>
                                        <p:tav tm="0">
                                          <p:val>
                                            <p:strVal val="ppt_y"/>
                                          </p:val>
                                        </p:tav>
                                        <p:tav tm="100000">
                                          <p:val>
                                            <p:strVal val="ppt_y+ppt_h"/>
                                          </p:val>
                                        </p:tav>
                                      </p:tavLst>
                                    </p:anim>
                                    <p:animScale>
                                      <p:cBhvr>
                                        <p:cTn id="68" dur="26">
                                          <p:stCondLst>
                                            <p:cond delay="620"/>
                                          </p:stCondLst>
                                        </p:cTn>
                                        <p:tgtEl>
                                          <p:spTgt spid="3">
                                            <p:txEl>
                                              <p:pRg st="3" end="3"/>
                                            </p:txEl>
                                          </p:spTgt>
                                        </p:tgtEl>
                                      </p:cBhvr>
                                      <p:to x="100000" y="60000"/>
                                    </p:animScale>
                                    <p:animScale>
                                      <p:cBhvr>
                                        <p:cTn id="69" dur="166" decel="50000">
                                          <p:stCondLst>
                                            <p:cond delay="646"/>
                                          </p:stCondLst>
                                        </p:cTn>
                                        <p:tgtEl>
                                          <p:spTgt spid="3">
                                            <p:txEl>
                                              <p:pRg st="3" end="3"/>
                                            </p:txEl>
                                          </p:spTgt>
                                        </p:tgtEl>
                                      </p:cBhvr>
                                      <p:to x="100000" y="100000"/>
                                    </p:animScale>
                                    <p:animScale>
                                      <p:cBhvr>
                                        <p:cTn id="70" dur="26">
                                          <p:stCondLst>
                                            <p:cond delay="1312"/>
                                          </p:stCondLst>
                                        </p:cTn>
                                        <p:tgtEl>
                                          <p:spTgt spid="3">
                                            <p:txEl>
                                              <p:pRg st="3" end="3"/>
                                            </p:txEl>
                                          </p:spTgt>
                                        </p:tgtEl>
                                      </p:cBhvr>
                                      <p:to x="100000" y="80000"/>
                                    </p:animScale>
                                    <p:animScale>
                                      <p:cBhvr>
                                        <p:cTn id="71" dur="166" decel="50000">
                                          <p:stCondLst>
                                            <p:cond delay="1338"/>
                                          </p:stCondLst>
                                        </p:cTn>
                                        <p:tgtEl>
                                          <p:spTgt spid="3">
                                            <p:txEl>
                                              <p:pRg st="3" end="3"/>
                                            </p:txEl>
                                          </p:spTgt>
                                        </p:tgtEl>
                                      </p:cBhvr>
                                      <p:to x="100000" y="100000"/>
                                    </p:animScale>
                                    <p:animScale>
                                      <p:cBhvr>
                                        <p:cTn id="72" dur="26">
                                          <p:stCondLst>
                                            <p:cond delay="1642"/>
                                          </p:stCondLst>
                                        </p:cTn>
                                        <p:tgtEl>
                                          <p:spTgt spid="3">
                                            <p:txEl>
                                              <p:pRg st="3" end="3"/>
                                            </p:txEl>
                                          </p:spTgt>
                                        </p:tgtEl>
                                      </p:cBhvr>
                                      <p:to x="100000" y="90000"/>
                                    </p:animScale>
                                    <p:animScale>
                                      <p:cBhvr>
                                        <p:cTn id="73" dur="166" decel="50000">
                                          <p:stCondLst>
                                            <p:cond delay="1668"/>
                                          </p:stCondLst>
                                        </p:cTn>
                                        <p:tgtEl>
                                          <p:spTgt spid="3">
                                            <p:txEl>
                                              <p:pRg st="3" end="3"/>
                                            </p:txEl>
                                          </p:spTgt>
                                        </p:tgtEl>
                                      </p:cBhvr>
                                      <p:to x="100000" y="100000"/>
                                    </p:animScale>
                                    <p:animScale>
                                      <p:cBhvr>
                                        <p:cTn id="74" dur="26">
                                          <p:stCondLst>
                                            <p:cond delay="1808"/>
                                          </p:stCondLst>
                                        </p:cTn>
                                        <p:tgtEl>
                                          <p:spTgt spid="3">
                                            <p:txEl>
                                              <p:pRg st="3" end="3"/>
                                            </p:txEl>
                                          </p:spTgt>
                                        </p:tgtEl>
                                      </p:cBhvr>
                                      <p:to x="100000" y="95000"/>
                                    </p:animScale>
                                    <p:animScale>
                                      <p:cBhvr>
                                        <p:cTn id="75" dur="166" decel="50000">
                                          <p:stCondLst>
                                            <p:cond delay="1834"/>
                                          </p:stCondLst>
                                        </p:cTn>
                                        <p:tgtEl>
                                          <p:spTgt spid="3">
                                            <p:txEl>
                                              <p:pRg st="3" end="3"/>
                                            </p:txEl>
                                          </p:spTgt>
                                        </p:tgtEl>
                                      </p:cBhvr>
                                      <p:to x="100000" y="100000"/>
                                    </p:animScale>
                                    <p:set>
                                      <p:cBhvr>
                                        <p:cTn id="76" dur="1" fill="hold">
                                          <p:stCondLst>
                                            <p:cond delay="1999"/>
                                          </p:stCondLst>
                                        </p:cTn>
                                        <p:tgtEl>
                                          <p:spTgt spid="3">
                                            <p:txEl>
                                              <p:pRg st="3" end="3"/>
                                            </p:txEl>
                                          </p:spTgt>
                                        </p:tgtEl>
                                        <p:attrNameLst>
                                          <p:attrName>style.visibility</p:attrName>
                                        </p:attrNameLst>
                                      </p:cBhvr>
                                      <p:to>
                                        <p:strVal val="hidden"/>
                                      </p:to>
                                    </p:set>
                                  </p:childTnLst>
                                </p:cTn>
                              </p:par>
                              <p:par>
                                <p:cTn id="77" presetID="26" presetClass="exit" presetSubtype="0" fill="hold" nodeType="withEffect">
                                  <p:stCondLst>
                                    <p:cond delay="0"/>
                                  </p:stCondLst>
                                  <p:childTnLst>
                                    <p:animEffect transition="out" filter="wipe(down)">
                                      <p:cBhvr>
                                        <p:cTn id="78" dur="180" accel="50000">
                                          <p:stCondLst>
                                            <p:cond delay="1820"/>
                                          </p:stCondLst>
                                        </p:cTn>
                                        <p:tgtEl>
                                          <p:spTgt spid="3">
                                            <p:txEl>
                                              <p:pRg st="4" end="4"/>
                                            </p:txEl>
                                          </p:spTgt>
                                        </p:tgtEl>
                                      </p:cBhvr>
                                    </p:animEffect>
                                    <p:anim calcmode="lin" valueType="num">
                                      <p:cBhvr>
                                        <p:cTn id="79" dur="1822" tmFilter="0,0; 0.14,0.31; 0.43,0.73; 0.71,0.91; 1.0,1.0">
                                          <p:stCondLst>
                                            <p:cond delay="0"/>
                                          </p:stCondLst>
                                        </p:cTn>
                                        <p:tgtEl>
                                          <p:spTgt spid="3">
                                            <p:txEl>
                                              <p:pRg st="4" end="4"/>
                                            </p:txEl>
                                          </p:spTgt>
                                        </p:tgtEl>
                                        <p:attrNameLst>
                                          <p:attrName>ppt_x</p:attrName>
                                        </p:attrNameLst>
                                      </p:cBhvr>
                                      <p:tavLst>
                                        <p:tav tm="0">
                                          <p:val>
                                            <p:strVal val="ppt_x"/>
                                          </p:val>
                                        </p:tav>
                                        <p:tav tm="100000">
                                          <p:val>
                                            <p:strVal val="#ppt_x+0.25"/>
                                          </p:val>
                                        </p:tav>
                                      </p:tavLst>
                                    </p:anim>
                                    <p:anim calcmode="lin" valueType="num">
                                      <p:cBhvr>
                                        <p:cTn id="80" dur="178">
                                          <p:stCondLst>
                                            <p:cond delay="1822"/>
                                          </p:stCondLst>
                                        </p:cTn>
                                        <p:tgtEl>
                                          <p:spTgt spid="3">
                                            <p:txEl>
                                              <p:pRg st="4" end="4"/>
                                            </p:txEl>
                                          </p:spTgt>
                                        </p:tgtEl>
                                        <p:attrNameLst>
                                          <p:attrName>ppt_x</p:attrName>
                                        </p:attrNameLst>
                                      </p:cBhvr>
                                      <p:tavLst>
                                        <p:tav tm="0">
                                          <p:val>
                                            <p:strVal val="ppt_x"/>
                                          </p:val>
                                        </p:tav>
                                        <p:tav tm="100000">
                                          <p:val>
                                            <p:strVal val="ppt_x"/>
                                          </p:val>
                                        </p:tav>
                                      </p:tavLst>
                                    </p:anim>
                                    <p:anim calcmode="lin" valueType="num">
                                      <p:cBhvr>
                                        <p:cTn id="81" dur="664" tmFilter="0.0,0.0;0.25,0.07;0.50,0.2;0.75,0.467;1.0,1.0">
                                          <p:stCondLst>
                                            <p:cond delay="0"/>
                                          </p:stCondLst>
                                        </p:cTn>
                                        <p:tgtEl>
                                          <p:spTgt spid="3">
                                            <p:txEl>
                                              <p:pRg st="4" end="4"/>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85" dur="180" accel="50000">
                                          <p:stCondLst>
                                            <p:cond delay="1820"/>
                                          </p:stCondLst>
                                        </p:cTn>
                                        <p:tgtEl>
                                          <p:spTgt spid="3">
                                            <p:txEl>
                                              <p:pRg st="4" end="4"/>
                                            </p:txEl>
                                          </p:spTgt>
                                        </p:tgtEl>
                                        <p:attrNameLst>
                                          <p:attrName>ppt_y</p:attrName>
                                        </p:attrNameLst>
                                      </p:cBhvr>
                                      <p:tavLst>
                                        <p:tav tm="0">
                                          <p:val>
                                            <p:strVal val="ppt_y"/>
                                          </p:val>
                                        </p:tav>
                                        <p:tav tm="100000">
                                          <p:val>
                                            <p:strVal val="ppt_y+ppt_h"/>
                                          </p:val>
                                        </p:tav>
                                      </p:tavLst>
                                    </p:anim>
                                    <p:animScale>
                                      <p:cBhvr>
                                        <p:cTn id="86" dur="26">
                                          <p:stCondLst>
                                            <p:cond delay="620"/>
                                          </p:stCondLst>
                                        </p:cTn>
                                        <p:tgtEl>
                                          <p:spTgt spid="3">
                                            <p:txEl>
                                              <p:pRg st="4" end="4"/>
                                            </p:txEl>
                                          </p:spTgt>
                                        </p:tgtEl>
                                      </p:cBhvr>
                                      <p:to x="100000" y="60000"/>
                                    </p:animScale>
                                    <p:animScale>
                                      <p:cBhvr>
                                        <p:cTn id="87" dur="166" decel="50000">
                                          <p:stCondLst>
                                            <p:cond delay="646"/>
                                          </p:stCondLst>
                                        </p:cTn>
                                        <p:tgtEl>
                                          <p:spTgt spid="3">
                                            <p:txEl>
                                              <p:pRg st="4" end="4"/>
                                            </p:txEl>
                                          </p:spTgt>
                                        </p:tgtEl>
                                      </p:cBhvr>
                                      <p:to x="100000" y="100000"/>
                                    </p:animScale>
                                    <p:animScale>
                                      <p:cBhvr>
                                        <p:cTn id="88" dur="26">
                                          <p:stCondLst>
                                            <p:cond delay="1312"/>
                                          </p:stCondLst>
                                        </p:cTn>
                                        <p:tgtEl>
                                          <p:spTgt spid="3">
                                            <p:txEl>
                                              <p:pRg st="4" end="4"/>
                                            </p:txEl>
                                          </p:spTgt>
                                        </p:tgtEl>
                                      </p:cBhvr>
                                      <p:to x="100000" y="80000"/>
                                    </p:animScale>
                                    <p:animScale>
                                      <p:cBhvr>
                                        <p:cTn id="89" dur="166" decel="50000">
                                          <p:stCondLst>
                                            <p:cond delay="1338"/>
                                          </p:stCondLst>
                                        </p:cTn>
                                        <p:tgtEl>
                                          <p:spTgt spid="3">
                                            <p:txEl>
                                              <p:pRg st="4" end="4"/>
                                            </p:txEl>
                                          </p:spTgt>
                                        </p:tgtEl>
                                      </p:cBhvr>
                                      <p:to x="100000" y="100000"/>
                                    </p:animScale>
                                    <p:animScale>
                                      <p:cBhvr>
                                        <p:cTn id="90" dur="26">
                                          <p:stCondLst>
                                            <p:cond delay="1642"/>
                                          </p:stCondLst>
                                        </p:cTn>
                                        <p:tgtEl>
                                          <p:spTgt spid="3">
                                            <p:txEl>
                                              <p:pRg st="4" end="4"/>
                                            </p:txEl>
                                          </p:spTgt>
                                        </p:tgtEl>
                                      </p:cBhvr>
                                      <p:to x="100000" y="90000"/>
                                    </p:animScale>
                                    <p:animScale>
                                      <p:cBhvr>
                                        <p:cTn id="91" dur="166" decel="50000">
                                          <p:stCondLst>
                                            <p:cond delay="1668"/>
                                          </p:stCondLst>
                                        </p:cTn>
                                        <p:tgtEl>
                                          <p:spTgt spid="3">
                                            <p:txEl>
                                              <p:pRg st="4" end="4"/>
                                            </p:txEl>
                                          </p:spTgt>
                                        </p:tgtEl>
                                      </p:cBhvr>
                                      <p:to x="100000" y="100000"/>
                                    </p:animScale>
                                    <p:animScale>
                                      <p:cBhvr>
                                        <p:cTn id="92" dur="26">
                                          <p:stCondLst>
                                            <p:cond delay="1808"/>
                                          </p:stCondLst>
                                        </p:cTn>
                                        <p:tgtEl>
                                          <p:spTgt spid="3">
                                            <p:txEl>
                                              <p:pRg st="4" end="4"/>
                                            </p:txEl>
                                          </p:spTgt>
                                        </p:tgtEl>
                                      </p:cBhvr>
                                      <p:to x="100000" y="95000"/>
                                    </p:animScale>
                                    <p:animScale>
                                      <p:cBhvr>
                                        <p:cTn id="93" dur="166" decel="50000">
                                          <p:stCondLst>
                                            <p:cond delay="1834"/>
                                          </p:stCondLst>
                                        </p:cTn>
                                        <p:tgtEl>
                                          <p:spTgt spid="3">
                                            <p:txEl>
                                              <p:pRg st="4" end="4"/>
                                            </p:txEl>
                                          </p:spTgt>
                                        </p:tgtEl>
                                      </p:cBhvr>
                                      <p:to x="100000" y="100000"/>
                                    </p:animScale>
                                    <p:set>
                                      <p:cBhvr>
                                        <p:cTn id="94" dur="1" fill="hold">
                                          <p:stCondLst>
                                            <p:cond delay="1999"/>
                                          </p:stCondLst>
                                        </p:cTn>
                                        <p:tgtEl>
                                          <p:spTgt spid="3">
                                            <p:txEl>
                                              <p:pRg st="4" end="4"/>
                                            </p:txEl>
                                          </p:spTgt>
                                        </p:tgtEl>
                                        <p:attrNameLst>
                                          <p:attrName>style.visibility</p:attrName>
                                        </p:attrNameLst>
                                      </p:cBhvr>
                                      <p:to>
                                        <p:strVal val="hidden"/>
                                      </p:to>
                                    </p:set>
                                  </p:childTnLst>
                                </p:cTn>
                              </p:par>
                              <p:par>
                                <p:cTn id="95" presetID="26" presetClass="exit" presetSubtype="0" fill="hold" nodeType="withEffect">
                                  <p:stCondLst>
                                    <p:cond delay="0"/>
                                  </p:stCondLst>
                                  <p:childTnLst>
                                    <p:animEffect transition="out" filter="wipe(down)">
                                      <p:cBhvr>
                                        <p:cTn id="96" dur="180" accel="50000">
                                          <p:stCondLst>
                                            <p:cond delay="1820"/>
                                          </p:stCondLst>
                                        </p:cTn>
                                        <p:tgtEl>
                                          <p:spTgt spid="3">
                                            <p:txEl>
                                              <p:pRg st="5" end="5"/>
                                            </p:txEl>
                                          </p:spTgt>
                                        </p:tgtEl>
                                      </p:cBhvr>
                                    </p:animEffect>
                                    <p:anim calcmode="lin" valueType="num">
                                      <p:cBhvr>
                                        <p:cTn id="97" dur="1822" tmFilter="0,0; 0.14,0.31; 0.43,0.73; 0.71,0.91; 1.0,1.0">
                                          <p:stCondLst>
                                            <p:cond delay="0"/>
                                          </p:stCondLst>
                                        </p:cTn>
                                        <p:tgtEl>
                                          <p:spTgt spid="3">
                                            <p:txEl>
                                              <p:pRg st="5" end="5"/>
                                            </p:txEl>
                                          </p:spTgt>
                                        </p:tgtEl>
                                        <p:attrNameLst>
                                          <p:attrName>ppt_x</p:attrName>
                                        </p:attrNameLst>
                                      </p:cBhvr>
                                      <p:tavLst>
                                        <p:tav tm="0">
                                          <p:val>
                                            <p:strVal val="ppt_x"/>
                                          </p:val>
                                        </p:tav>
                                        <p:tav tm="100000">
                                          <p:val>
                                            <p:strVal val="#ppt_x+0.25"/>
                                          </p:val>
                                        </p:tav>
                                      </p:tavLst>
                                    </p:anim>
                                    <p:anim calcmode="lin" valueType="num">
                                      <p:cBhvr>
                                        <p:cTn id="98" dur="178">
                                          <p:stCondLst>
                                            <p:cond delay="1822"/>
                                          </p:stCondLst>
                                        </p:cTn>
                                        <p:tgtEl>
                                          <p:spTgt spid="3">
                                            <p:txEl>
                                              <p:pRg st="5" end="5"/>
                                            </p:txEl>
                                          </p:spTgt>
                                        </p:tgtEl>
                                        <p:attrNameLst>
                                          <p:attrName>ppt_x</p:attrName>
                                        </p:attrNameLst>
                                      </p:cBhvr>
                                      <p:tavLst>
                                        <p:tav tm="0">
                                          <p:val>
                                            <p:strVal val="ppt_x"/>
                                          </p:val>
                                        </p:tav>
                                        <p:tav tm="100000">
                                          <p:val>
                                            <p:strVal val="ppt_x"/>
                                          </p:val>
                                        </p:tav>
                                      </p:tavLst>
                                    </p:anim>
                                    <p:anim calcmode="lin" valueType="num">
                                      <p:cBhvr>
                                        <p:cTn id="99" dur="664" tmFilter="0.0,0.0;0.25,0.07;0.50,0.2;0.75,0.467;1.0,1.0">
                                          <p:stCondLst>
                                            <p:cond delay="0"/>
                                          </p:stCondLst>
                                        </p:cTn>
                                        <p:tgtEl>
                                          <p:spTgt spid="3">
                                            <p:txEl>
                                              <p:pRg st="5" end="5"/>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03" dur="180" accel="50000">
                                          <p:stCondLst>
                                            <p:cond delay="1820"/>
                                          </p:stCondLst>
                                        </p:cTn>
                                        <p:tgtEl>
                                          <p:spTgt spid="3">
                                            <p:txEl>
                                              <p:pRg st="5" end="5"/>
                                            </p:txEl>
                                          </p:spTgt>
                                        </p:tgtEl>
                                        <p:attrNameLst>
                                          <p:attrName>ppt_y</p:attrName>
                                        </p:attrNameLst>
                                      </p:cBhvr>
                                      <p:tavLst>
                                        <p:tav tm="0">
                                          <p:val>
                                            <p:strVal val="ppt_y"/>
                                          </p:val>
                                        </p:tav>
                                        <p:tav tm="100000">
                                          <p:val>
                                            <p:strVal val="ppt_y+ppt_h"/>
                                          </p:val>
                                        </p:tav>
                                      </p:tavLst>
                                    </p:anim>
                                    <p:animScale>
                                      <p:cBhvr>
                                        <p:cTn id="104" dur="26">
                                          <p:stCondLst>
                                            <p:cond delay="620"/>
                                          </p:stCondLst>
                                        </p:cTn>
                                        <p:tgtEl>
                                          <p:spTgt spid="3">
                                            <p:txEl>
                                              <p:pRg st="5" end="5"/>
                                            </p:txEl>
                                          </p:spTgt>
                                        </p:tgtEl>
                                      </p:cBhvr>
                                      <p:to x="100000" y="60000"/>
                                    </p:animScale>
                                    <p:animScale>
                                      <p:cBhvr>
                                        <p:cTn id="105" dur="166" decel="50000">
                                          <p:stCondLst>
                                            <p:cond delay="646"/>
                                          </p:stCondLst>
                                        </p:cTn>
                                        <p:tgtEl>
                                          <p:spTgt spid="3">
                                            <p:txEl>
                                              <p:pRg st="5" end="5"/>
                                            </p:txEl>
                                          </p:spTgt>
                                        </p:tgtEl>
                                      </p:cBhvr>
                                      <p:to x="100000" y="100000"/>
                                    </p:animScale>
                                    <p:animScale>
                                      <p:cBhvr>
                                        <p:cTn id="106" dur="26">
                                          <p:stCondLst>
                                            <p:cond delay="1312"/>
                                          </p:stCondLst>
                                        </p:cTn>
                                        <p:tgtEl>
                                          <p:spTgt spid="3">
                                            <p:txEl>
                                              <p:pRg st="5" end="5"/>
                                            </p:txEl>
                                          </p:spTgt>
                                        </p:tgtEl>
                                      </p:cBhvr>
                                      <p:to x="100000" y="80000"/>
                                    </p:animScale>
                                    <p:animScale>
                                      <p:cBhvr>
                                        <p:cTn id="107" dur="166" decel="50000">
                                          <p:stCondLst>
                                            <p:cond delay="1338"/>
                                          </p:stCondLst>
                                        </p:cTn>
                                        <p:tgtEl>
                                          <p:spTgt spid="3">
                                            <p:txEl>
                                              <p:pRg st="5" end="5"/>
                                            </p:txEl>
                                          </p:spTgt>
                                        </p:tgtEl>
                                      </p:cBhvr>
                                      <p:to x="100000" y="100000"/>
                                    </p:animScale>
                                    <p:animScale>
                                      <p:cBhvr>
                                        <p:cTn id="108" dur="26">
                                          <p:stCondLst>
                                            <p:cond delay="1642"/>
                                          </p:stCondLst>
                                        </p:cTn>
                                        <p:tgtEl>
                                          <p:spTgt spid="3">
                                            <p:txEl>
                                              <p:pRg st="5" end="5"/>
                                            </p:txEl>
                                          </p:spTgt>
                                        </p:tgtEl>
                                      </p:cBhvr>
                                      <p:to x="100000" y="90000"/>
                                    </p:animScale>
                                    <p:animScale>
                                      <p:cBhvr>
                                        <p:cTn id="109" dur="166" decel="50000">
                                          <p:stCondLst>
                                            <p:cond delay="1668"/>
                                          </p:stCondLst>
                                        </p:cTn>
                                        <p:tgtEl>
                                          <p:spTgt spid="3">
                                            <p:txEl>
                                              <p:pRg st="5" end="5"/>
                                            </p:txEl>
                                          </p:spTgt>
                                        </p:tgtEl>
                                      </p:cBhvr>
                                      <p:to x="100000" y="100000"/>
                                    </p:animScale>
                                    <p:animScale>
                                      <p:cBhvr>
                                        <p:cTn id="110" dur="26">
                                          <p:stCondLst>
                                            <p:cond delay="1808"/>
                                          </p:stCondLst>
                                        </p:cTn>
                                        <p:tgtEl>
                                          <p:spTgt spid="3">
                                            <p:txEl>
                                              <p:pRg st="5" end="5"/>
                                            </p:txEl>
                                          </p:spTgt>
                                        </p:tgtEl>
                                      </p:cBhvr>
                                      <p:to x="100000" y="95000"/>
                                    </p:animScale>
                                    <p:animScale>
                                      <p:cBhvr>
                                        <p:cTn id="111" dur="166" decel="50000">
                                          <p:stCondLst>
                                            <p:cond delay="1834"/>
                                          </p:stCondLst>
                                        </p:cTn>
                                        <p:tgtEl>
                                          <p:spTgt spid="3">
                                            <p:txEl>
                                              <p:pRg st="5" end="5"/>
                                            </p:txEl>
                                          </p:spTgt>
                                        </p:tgtEl>
                                      </p:cBhvr>
                                      <p:to x="100000" y="100000"/>
                                    </p:animScale>
                                    <p:set>
                                      <p:cBhvr>
                                        <p:cTn id="112"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Rectángulo 2">
            <a:extLst>
              <a:ext uri="{FF2B5EF4-FFF2-40B4-BE49-F238E27FC236}">
                <a16:creationId xmlns:a16="http://schemas.microsoft.com/office/drawing/2014/main" id="{8DE3DBB0-6310-4C5C-B2EB-CFC04FFF0FD2}"/>
              </a:ext>
            </a:extLst>
          </p:cNvPr>
          <p:cNvSpPr/>
          <p:nvPr/>
        </p:nvSpPr>
        <p:spPr>
          <a:xfrm>
            <a:off x="3946504" y="1740972"/>
            <a:ext cx="4670061" cy="584775"/>
          </a:xfrm>
          <a:prstGeom prst="rect">
            <a:avLst/>
          </a:prstGeom>
          <a:noFill/>
        </p:spPr>
        <p:txBody>
          <a:bodyPr wrap="none" lIns="91440" tIns="45720" rIns="91440" bIns="45720">
            <a:spAutoFit/>
          </a:bodyPr>
          <a:lstStyle/>
          <a:p>
            <a:pPr algn="ctr"/>
            <a:r>
              <a:rPr lang="es-ES"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SOFTWARE CON LICENCIA </a:t>
            </a:r>
          </a:p>
        </p:txBody>
      </p:sp>
      <p:pic>
        <p:nvPicPr>
          <p:cNvPr id="4" name="Imagen 3">
            <a:extLst>
              <a:ext uri="{FF2B5EF4-FFF2-40B4-BE49-F238E27FC236}">
                <a16:creationId xmlns:a16="http://schemas.microsoft.com/office/drawing/2014/main" id="{13074F30-16D4-4FC1-86EF-EFAA639A45E3}"/>
              </a:ext>
            </a:extLst>
          </p:cNvPr>
          <p:cNvPicPr>
            <a:picLocks noChangeAspect="1"/>
          </p:cNvPicPr>
          <p:nvPr/>
        </p:nvPicPr>
        <p:blipFill>
          <a:blip r:embed="rId3"/>
          <a:stretch>
            <a:fillRect/>
          </a:stretch>
        </p:blipFill>
        <p:spPr>
          <a:xfrm>
            <a:off x="5556458" y="2993941"/>
            <a:ext cx="6120214" cy="2703856"/>
          </a:xfrm>
          <a:prstGeom prst="rect">
            <a:avLst/>
          </a:prstGeom>
        </p:spPr>
      </p:pic>
      <p:sp>
        <p:nvSpPr>
          <p:cNvPr id="6" name="Marcador de contenido 2">
            <a:extLst>
              <a:ext uri="{FF2B5EF4-FFF2-40B4-BE49-F238E27FC236}">
                <a16:creationId xmlns:a16="http://schemas.microsoft.com/office/drawing/2014/main" id="{CDD46790-C72C-4DD5-A959-D255A011D89D}"/>
              </a:ext>
            </a:extLst>
          </p:cNvPr>
          <p:cNvSpPr txBox="1">
            <a:spLocks/>
          </p:cNvSpPr>
          <p:nvPr/>
        </p:nvSpPr>
        <p:spPr>
          <a:xfrm>
            <a:off x="358221" y="2581017"/>
            <a:ext cx="5065713" cy="12579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sz="2400" dirty="0"/>
              <a:t>La licencia de software es, la </a:t>
            </a:r>
            <a:r>
              <a:rPr lang="es-MX" sz="2400" b="1" dirty="0"/>
              <a:t>autorización</a:t>
            </a:r>
            <a:r>
              <a:rPr lang="es-MX" sz="2400" dirty="0"/>
              <a:t> que el autor o autores, que son quienes ostentan el derecho intelectual exclusivo de su obra, conceden a otros </a:t>
            </a:r>
            <a:r>
              <a:rPr lang="es-MX" sz="2400" b="1" dirty="0"/>
              <a:t>para utilizar sus obras</a:t>
            </a:r>
            <a:r>
              <a:rPr lang="es-MX" sz="2400" dirty="0"/>
              <a:t>, en este caso los programas.</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19</a:t>
            </a:fld>
            <a:endParaRPr lang="es-MX"/>
          </a:p>
        </p:txBody>
      </p:sp>
    </p:spTree>
    <p:extLst>
      <p:ext uri="{BB962C8B-B14F-4D97-AF65-F5344CB8AC3E}">
        <p14:creationId xmlns:p14="http://schemas.microsoft.com/office/powerpoint/2010/main" val="3037835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path" presetSubtype="0" accel="50000" decel="50000" fill="hold" nodeType="clickEffect">
                                  <p:stCondLst>
                                    <p:cond delay="0"/>
                                  </p:stCondLst>
                                  <p:childTnLst>
                                    <p:animMotion origin="layout" path="M 0 0 L 0.052 0 L 0.089 -0.037 L 0.125 0 L 0.177 0 L 0.177 0.052 L 0.213 0.089 L 0.177 0.125 L 0.177 0.177 L 0.125 0.177 L 0.089 0.213 L 0.052 0.177 L 0 0.177 L 0 0.125 L -0.037 0.089 L 0 0.052 L 0 0 Z"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6">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11190854" cy="4093428"/>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presente material tiene como </a:t>
            </a:r>
            <a:r>
              <a:rPr lang="es-MX" sz="2000" dirty="0" smtClean="0">
                <a:latin typeface="Arial" panose="020B0604020202020204" pitchFamily="34" charset="0"/>
                <a:cs typeface="Arial" panose="020B0604020202020204" pitchFamily="34" charset="0"/>
              </a:rPr>
              <a:t>objetivo realizar un análisis de los distintos servicios básicos que se trabajan en una red, realizando un breve comparativo entre los sistemas operativos para red de los llamados software libre como las distintas distribuciones de Linux, y el software con licencia como Windows Server.</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Una </a:t>
            </a:r>
            <a:r>
              <a:rPr lang="es-MX" sz="2000" dirty="0">
                <a:latin typeface="Arial" panose="020B0604020202020204" pitchFamily="34" charset="0"/>
                <a:cs typeface="Arial" panose="020B0604020202020204" pitchFamily="34" charset="0"/>
              </a:rPr>
              <a:t>tarea </a:t>
            </a:r>
            <a:r>
              <a:rPr lang="es-MX" sz="2000" dirty="0" smtClean="0">
                <a:latin typeface="Arial" panose="020B0604020202020204" pitchFamily="34" charset="0"/>
                <a:cs typeface="Arial" panose="020B0604020202020204" pitchFamily="34" charset="0"/>
              </a:rPr>
              <a:t>fundamental de los Licenciados </a:t>
            </a:r>
            <a:r>
              <a:rPr lang="es-MX" sz="2000" dirty="0">
                <a:latin typeface="Arial" panose="020B0604020202020204" pitchFamily="34" charset="0"/>
                <a:cs typeface="Arial" panose="020B0604020202020204" pitchFamily="34" charset="0"/>
              </a:rPr>
              <a:t>en Informática Administrativa </a:t>
            </a:r>
            <a:r>
              <a:rPr lang="es-MX" sz="2000" dirty="0" smtClean="0">
                <a:latin typeface="Arial" panose="020B0604020202020204" pitchFamily="34" charset="0"/>
                <a:cs typeface="Arial" panose="020B0604020202020204" pitchFamily="34" charset="0"/>
              </a:rPr>
              <a:t>es diseñar</a:t>
            </a:r>
            <a:r>
              <a:rPr lang="es-MX" sz="2000" dirty="0">
                <a:latin typeface="Arial" panose="020B0604020202020204" pitchFamily="34" charset="0"/>
                <a:cs typeface="Arial" panose="020B0604020202020204" pitchFamily="34" charset="0"/>
              </a:rPr>
              <a:t>, implantar y asegurar el buen funcionamiento de los sistemas </a:t>
            </a:r>
            <a:r>
              <a:rPr lang="es-MX" sz="2000" dirty="0" smtClean="0">
                <a:latin typeface="Arial" panose="020B0604020202020204" pitchFamily="34" charset="0"/>
                <a:cs typeface="Arial" panose="020B0604020202020204" pitchFamily="34" charset="0"/>
              </a:rPr>
              <a:t>de información </a:t>
            </a:r>
            <a:r>
              <a:rPr lang="es-MX" sz="2000" dirty="0">
                <a:latin typeface="Arial" panose="020B0604020202020204" pitchFamily="34" charset="0"/>
                <a:cs typeface="Arial" panose="020B0604020202020204" pitchFamily="34" charset="0"/>
              </a:rPr>
              <a:t>de las organizaciones. </a:t>
            </a:r>
            <a:r>
              <a:rPr lang="es-MX" sz="2000" dirty="0" smtClean="0">
                <a:latin typeface="Arial" panose="020B0604020202020204" pitchFamily="34" charset="0"/>
                <a:cs typeface="Arial" panose="020B0604020202020204" pitchFamily="34" charset="0"/>
              </a:rPr>
              <a:t>Para realizar esta actividad, es necesario hablar de los </a:t>
            </a:r>
            <a:r>
              <a:rPr lang="es-MX" sz="2000" dirty="0">
                <a:latin typeface="Arial" panose="020B0604020202020204" pitchFamily="34" charset="0"/>
                <a:cs typeface="Arial" panose="020B0604020202020204" pitchFamily="34" charset="0"/>
              </a:rPr>
              <a:t>servidores, sobre los cuales se instalan </a:t>
            </a:r>
            <a:r>
              <a:rPr lang="es-MX" sz="2000" dirty="0" smtClean="0">
                <a:latin typeface="Arial" panose="020B0604020202020204" pitchFamily="34" charset="0"/>
                <a:cs typeface="Arial" panose="020B0604020202020204" pitchFamily="34" charset="0"/>
              </a:rPr>
              <a:t>las aplicaciones</a:t>
            </a:r>
            <a:r>
              <a:rPr lang="es-MX" sz="2000" dirty="0">
                <a:latin typeface="Arial" panose="020B0604020202020204" pitchFamily="34" charset="0"/>
                <a:cs typeface="Arial" panose="020B0604020202020204" pitchFamily="34" charset="0"/>
              </a:rPr>
              <a:t>. Una posibilidad que ofrece el software libre para muchas pequeñas y medianas empresas es de poder tener </a:t>
            </a:r>
            <a:r>
              <a:rPr lang="es-MX" sz="2000" dirty="0" smtClean="0">
                <a:latin typeface="Arial" panose="020B0604020202020204" pitchFamily="34" charset="0"/>
                <a:cs typeface="Arial" panose="020B0604020202020204" pitchFamily="34" charset="0"/>
              </a:rPr>
              <a:t>estos servidores </a:t>
            </a:r>
            <a:r>
              <a:rPr lang="es-MX" sz="2000" dirty="0">
                <a:latin typeface="Arial" panose="020B0604020202020204" pitchFamily="34" charset="0"/>
                <a:cs typeface="Arial" panose="020B0604020202020204" pitchFamily="34" charset="0"/>
              </a:rPr>
              <a:t>instalados con un sistema operativo en red de bajo costo, eficiente y fácilmente </a:t>
            </a:r>
            <a:r>
              <a:rPr lang="es-MX" sz="2000" dirty="0" err="1">
                <a:latin typeface="Arial" panose="020B0604020202020204" pitchFamily="34" charset="0"/>
                <a:cs typeface="Arial" panose="020B0604020202020204" pitchFamily="34" charset="0"/>
              </a:rPr>
              <a:t>virtualizado</a:t>
            </a:r>
            <a:r>
              <a:rPr lang="es-MX" sz="2000" dirty="0">
                <a:latin typeface="Arial" panose="020B0604020202020204" pitchFamily="34" charset="0"/>
                <a:cs typeface="Arial" panose="020B0604020202020204" pitchFamily="34" charset="0"/>
              </a:rPr>
              <a:t> que es Linux. </a:t>
            </a:r>
            <a:r>
              <a:rPr lang="es-MX" sz="2000" dirty="0" smtClean="0">
                <a:latin typeface="Arial" panose="020B0604020202020204" pitchFamily="34" charset="0"/>
                <a:cs typeface="Arial" panose="020B0604020202020204" pitchFamily="34" charset="0"/>
              </a:rPr>
              <a:t>Sin embargo, existen muchas organizaciones cuyas necesidades son expertos en sistemas operativos de costo, tal es el caso de Las versiones de servidor de Windows.</a:t>
            </a: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577337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727A4E72-1B93-432D-B3FA-11B41E57986A}"/>
              </a:ext>
            </a:extLst>
          </p:cNvPr>
          <p:cNvSpPr txBox="1">
            <a:spLocks/>
          </p:cNvSpPr>
          <p:nvPr/>
        </p:nvSpPr>
        <p:spPr>
          <a:xfrm>
            <a:off x="540027" y="180229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a:solidFill>
                  <a:srgbClr val="0070C0"/>
                </a:solidFill>
              </a:rPr>
              <a:t>Desventajas </a:t>
            </a:r>
          </a:p>
        </p:txBody>
      </p:sp>
      <p:sp>
        <p:nvSpPr>
          <p:cNvPr id="4" name="Marcador de contenido 2">
            <a:extLst>
              <a:ext uri="{FF2B5EF4-FFF2-40B4-BE49-F238E27FC236}">
                <a16:creationId xmlns:a16="http://schemas.microsoft.com/office/drawing/2014/main" id="{ECE4B8B0-A9E0-4061-B983-668BEF7E9919}"/>
              </a:ext>
            </a:extLst>
          </p:cNvPr>
          <p:cNvSpPr txBox="1">
            <a:spLocks/>
          </p:cNvSpPr>
          <p:nvPr/>
        </p:nvSpPr>
        <p:spPr>
          <a:xfrm>
            <a:off x="618536" y="2525660"/>
            <a:ext cx="10131425"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s-MX" sz="2400" dirty="0"/>
              <a:t>No existen aplicaciones para todas las plataformas</a:t>
            </a:r>
          </a:p>
          <a:p>
            <a:pPr>
              <a:lnSpc>
                <a:spcPct val="150000"/>
              </a:lnSpc>
            </a:pPr>
            <a:r>
              <a:rPr lang="es-MX" sz="2400" dirty="0"/>
              <a:t>Imposibilidad de copia</a:t>
            </a:r>
          </a:p>
          <a:p>
            <a:pPr>
              <a:lnSpc>
                <a:spcPct val="150000"/>
              </a:lnSpc>
            </a:pPr>
            <a:r>
              <a:rPr lang="es-MX" sz="2400" dirty="0"/>
              <a:t>Imposibilidad de modificación.</a:t>
            </a:r>
          </a:p>
          <a:p>
            <a:pPr>
              <a:lnSpc>
                <a:spcPct val="150000"/>
              </a:lnSpc>
            </a:pPr>
            <a:r>
              <a:rPr lang="es-MX" sz="2400" dirty="0"/>
              <a:t>El </a:t>
            </a:r>
            <a:r>
              <a:rPr lang="es-MX" sz="2400" dirty="0" smtClean="0"/>
              <a:t>costo </a:t>
            </a:r>
            <a:r>
              <a:rPr lang="es-MX" sz="2400" dirty="0"/>
              <a:t>de las aplicaciones es mayor </a:t>
            </a:r>
          </a:p>
          <a:p>
            <a:pPr>
              <a:lnSpc>
                <a:spcPct val="150000"/>
              </a:lnSpc>
            </a:pPr>
            <a:r>
              <a:rPr lang="es-MX" sz="2400" dirty="0"/>
              <a:t>El usuario que adquiere software propietario depende al 100% de la empresa propietaria.</a:t>
            </a:r>
          </a:p>
        </p:txBody>
      </p:sp>
      <p:pic>
        <p:nvPicPr>
          <p:cNvPr id="6" name="Imagen 5">
            <a:extLst>
              <a:ext uri="{FF2B5EF4-FFF2-40B4-BE49-F238E27FC236}">
                <a16:creationId xmlns:a16="http://schemas.microsoft.com/office/drawing/2014/main" id="{11D2156C-7EE6-4317-8CCC-DAA574B5037E}"/>
              </a:ext>
            </a:extLst>
          </p:cNvPr>
          <p:cNvPicPr>
            <a:picLocks noChangeAspect="1"/>
          </p:cNvPicPr>
          <p:nvPr/>
        </p:nvPicPr>
        <p:blipFill>
          <a:blip r:embed="rId3"/>
          <a:stretch>
            <a:fillRect/>
          </a:stretch>
        </p:blipFill>
        <p:spPr>
          <a:xfrm>
            <a:off x="6909403" y="3088256"/>
            <a:ext cx="4742570" cy="1927140"/>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20</a:t>
            </a:fld>
            <a:endParaRPr lang="es-MX"/>
          </a:p>
        </p:txBody>
      </p:sp>
    </p:spTree>
    <p:extLst>
      <p:ext uri="{BB962C8B-B14F-4D97-AF65-F5344CB8AC3E}">
        <p14:creationId xmlns:p14="http://schemas.microsoft.com/office/powerpoint/2010/main" val="7372222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plus(in)">
                                      <p:cBhvr>
                                        <p:cTn id="7" dur="2000"/>
                                        <p:tgtEl>
                                          <p:spTgt spid="4">
                                            <p:txEl>
                                              <p:pRg st="0" end="0"/>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plus(in)">
                                      <p:cBhvr>
                                        <p:cTn id="10" dur="2000"/>
                                        <p:tgtEl>
                                          <p:spTgt spid="4">
                                            <p:txEl>
                                              <p:pRg st="1" end="1"/>
                                            </p:txEl>
                                          </p:spTgt>
                                        </p:tgtEl>
                                      </p:cBhvr>
                                    </p:animEffect>
                                  </p:childTnLst>
                                </p:cTn>
                              </p:par>
                              <p:par>
                                <p:cTn id="11" presetID="13" presetClass="entr" presetSubtype="16"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plus(in)">
                                      <p:cBhvr>
                                        <p:cTn id="13" dur="2000"/>
                                        <p:tgtEl>
                                          <p:spTgt spid="4">
                                            <p:txEl>
                                              <p:pRg st="2" end="2"/>
                                            </p:txEl>
                                          </p:spTgt>
                                        </p:tgtEl>
                                      </p:cBhvr>
                                    </p:animEffect>
                                  </p:childTnLst>
                                </p:cTn>
                              </p:par>
                              <p:par>
                                <p:cTn id="14" presetID="13" presetClass="entr" presetSubtype="1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plus(in)">
                                      <p:cBhvr>
                                        <p:cTn id="16" dur="2000"/>
                                        <p:tgtEl>
                                          <p:spTgt spid="4">
                                            <p:txEl>
                                              <p:pRg st="3" end="3"/>
                                            </p:txEl>
                                          </p:spTgt>
                                        </p:tgtEl>
                                      </p:cBhvr>
                                    </p:animEffect>
                                  </p:childTnLst>
                                </p:cTn>
                              </p:par>
                              <p:par>
                                <p:cTn id="17" presetID="13" presetClass="entr" presetSubtype="1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plus(in)">
                                      <p:cBhvr>
                                        <p:cTn id="19" dur="2000"/>
                                        <p:tgtEl>
                                          <p:spTgt spid="4">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9A2DD86B-6CAD-4790-B697-548AB4D10F52}"/>
              </a:ext>
            </a:extLst>
          </p:cNvPr>
          <p:cNvSpPr txBox="1">
            <a:spLocks/>
          </p:cNvSpPr>
          <p:nvPr/>
        </p:nvSpPr>
        <p:spPr>
          <a:xfrm>
            <a:off x="725557" y="1752600"/>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a:solidFill>
                  <a:srgbClr val="0070C0"/>
                </a:solidFill>
              </a:rPr>
              <a:t>Ventajas</a:t>
            </a:r>
          </a:p>
        </p:txBody>
      </p:sp>
      <p:sp>
        <p:nvSpPr>
          <p:cNvPr id="4" name="Marcador de contenido 2">
            <a:extLst>
              <a:ext uri="{FF2B5EF4-FFF2-40B4-BE49-F238E27FC236}">
                <a16:creationId xmlns:a16="http://schemas.microsoft.com/office/drawing/2014/main" id="{A61657E2-3C08-4D2F-AE3D-373CC63166B7}"/>
              </a:ext>
            </a:extLst>
          </p:cNvPr>
          <p:cNvSpPr txBox="1">
            <a:spLocks/>
          </p:cNvSpPr>
          <p:nvPr/>
        </p:nvSpPr>
        <p:spPr>
          <a:xfrm>
            <a:off x="539931" y="2162870"/>
            <a:ext cx="11652069"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s-MX" sz="2400" dirty="0" smtClean="0"/>
              <a:t>Facilidad </a:t>
            </a:r>
            <a:r>
              <a:rPr lang="es-MX" sz="2400" dirty="0"/>
              <a:t>de </a:t>
            </a:r>
            <a:r>
              <a:rPr lang="es-MX" sz="2400" dirty="0" smtClean="0"/>
              <a:t>adquisición.</a:t>
            </a:r>
            <a:endParaRPr lang="es-MX" sz="2400" dirty="0"/>
          </a:p>
          <a:p>
            <a:pPr>
              <a:lnSpc>
                <a:spcPct val="150000"/>
              </a:lnSpc>
            </a:pPr>
            <a:r>
              <a:rPr lang="es-MX" sz="2400" dirty="0" smtClean="0"/>
              <a:t>Existencia </a:t>
            </a:r>
            <a:r>
              <a:rPr lang="es-MX" sz="2400" dirty="0"/>
              <a:t>de programas diseñados </a:t>
            </a:r>
            <a:r>
              <a:rPr lang="es-MX" sz="2400" dirty="0" smtClean="0"/>
              <a:t>específicamente </a:t>
            </a:r>
            <a:r>
              <a:rPr lang="es-MX" sz="2400" dirty="0"/>
              <a:t>para desarrollar una </a:t>
            </a:r>
            <a:r>
              <a:rPr lang="es-MX" sz="2400" dirty="0" smtClean="0"/>
              <a:t>tarea.</a:t>
            </a:r>
            <a:endParaRPr lang="es-MX" sz="2400" dirty="0"/>
          </a:p>
          <a:p>
            <a:pPr>
              <a:lnSpc>
                <a:spcPct val="150000"/>
              </a:lnSpc>
            </a:pPr>
            <a:r>
              <a:rPr lang="es-MX" sz="2400" dirty="0" smtClean="0"/>
              <a:t>Las </a:t>
            </a:r>
            <a:r>
              <a:rPr lang="es-MX" sz="2400" dirty="0"/>
              <a:t>empresas que desarrollan este tipo de software son por lo general grandes y pueden dedicar muchos recursos, </a:t>
            </a:r>
            <a:r>
              <a:rPr lang="es-MX" sz="2400" dirty="0" smtClean="0"/>
              <a:t>sobre todo </a:t>
            </a:r>
            <a:r>
              <a:rPr lang="es-MX" sz="2400" dirty="0"/>
              <a:t>económicos, en el desarrollo e </a:t>
            </a:r>
            <a:r>
              <a:rPr lang="es-MX" sz="2400" dirty="0" smtClean="0"/>
              <a:t>investigación.</a:t>
            </a:r>
            <a:endParaRPr lang="es-MX" sz="2400" dirty="0"/>
          </a:p>
          <a:p>
            <a:pPr>
              <a:lnSpc>
                <a:spcPct val="150000"/>
              </a:lnSpc>
            </a:pPr>
            <a:r>
              <a:rPr lang="es-MX" sz="2400" dirty="0" smtClean="0"/>
              <a:t>Interfaces </a:t>
            </a:r>
            <a:r>
              <a:rPr lang="es-MX" sz="2400" dirty="0"/>
              <a:t>gráficas mejor </a:t>
            </a:r>
            <a:r>
              <a:rPr lang="es-MX" sz="2400" dirty="0" smtClean="0"/>
              <a:t>diseñadas.</a:t>
            </a:r>
          </a:p>
          <a:p>
            <a:pPr>
              <a:lnSpc>
                <a:spcPct val="150000"/>
              </a:lnSpc>
            </a:pPr>
            <a:r>
              <a:rPr lang="es-MX" sz="2400" dirty="0" smtClean="0"/>
              <a:t>Mayor </a:t>
            </a:r>
            <a:r>
              <a:rPr lang="es-MX" sz="2400" dirty="0"/>
              <a:t>compatibilidad con el hardware.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21</a:t>
            </a:fld>
            <a:endParaRPr lang="es-MX"/>
          </a:p>
        </p:txBody>
      </p:sp>
    </p:spTree>
    <p:extLst>
      <p:ext uri="{BB962C8B-B14F-4D97-AF65-F5344CB8AC3E}">
        <p14:creationId xmlns:p14="http://schemas.microsoft.com/office/powerpoint/2010/main" val="31057031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wipe(down)">
                                      <p:cBhvr>
                                        <p:cTn id="25" dur="580">
                                          <p:stCondLst>
                                            <p:cond delay="0"/>
                                          </p:stCondLst>
                                        </p:cTn>
                                        <p:tgtEl>
                                          <p:spTgt spid="4">
                                            <p:txEl>
                                              <p:pRg st="1" end="1"/>
                                            </p:txEl>
                                          </p:spTgt>
                                        </p:tgtEl>
                                      </p:cBhvr>
                                    </p:animEffect>
                                    <p:anim calcmode="lin" valueType="num">
                                      <p:cBhvr>
                                        <p:cTn id="26"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1" end="1"/>
                                            </p:txEl>
                                          </p:spTgt>
                                        </p:tgtEl>
                                      </p:cBhvr>
                                      <p:to x="100000" y="60000"/>
                                    </p:animScale>
                                    <p:animScale>
                                      <p:cBhvr>
                                        <p:cTn id="32" dur="166" decel="50000">
                                          <p:stCondLst>
                                            <p:cond delay="676"/>
                                          </p:stCondLst>
                                        </p:cTn>
                                        <p:tgtEl>
                                          <p:spTgt spid="4">
                                            <p:txEl>
                                              <p:pRg st="1" end="1"/>
                                            </p:txEl>
                                          </p:spTgt>
                                        </p:tgtEl>
                                      </p:cBhvr>
                                      <p:to x="100000" y="100000"/>
                                    </p:animScale>
                                    <p:animScale>
                                      <p:cBhvr>
                                        <p:cTn id="33" dur="26">
                                          <p:stCondLst>
                                            <p:cond delay="1312"/>
                                          </p:stCondLst>
                                        </p:cTn>
                                        <p:tgtEl>
                                          <p:spTgt spid="4">
                                            <p:txEl>
                                              <p:pRg st="1" end="1"/>
                                            </p:txEl>
                                          </p:spTgt>
                                        </p:tgtEl>
                                      </p:cBhvr>
                                      <p:to x="100000" y="80000"/>
                                    </p:animScale>
                                    <p:animScale>
                                      <p:cBhvr>
                                        <p:cTn id="34" dur="166" decel="50000">
                                          <p:stCondLst>
                                            <p:cond delay="1338"/>
                                          </p:stCondLst>
                                        </p:cTn>
                                        <p:tgtEl>
                                          <p:spTgt spid="4">
                                            <p:txEl>
                                              <p:pRg st="1" end="1"/>
                                            </p:txEl>
                                          </p:spTgt>
                                        </p:tgtEl>
                                      </p:cBhvr>
                                      <p:to x="100000" y="100000"/>
                                    </p:animScale>
                                    <p:animScale>
                                      <p:cBhvr>
                                        <p:cTn id="35" dur="26">
                                          <p:stCondLst>
                                            <p:cond delay="1642"/>
                                          </p:stCondLst>
                                        </p:cTn>
                                        <p:tgtEl>
                                          <p:spTgt spid="4">
                                            <p:txEl>
                                              <p:pRg st="1" end="1"/>
                                            </p:txEl>
                                          </p:spTgt>
                                        </p:tgtEl>
                                      </p:cBhvr>
                                      <p:to x="100000" y="90000"/>
                                    </p:animScale>
                                    <p:animScale>
                                      <p:cBhvr>
                                        <p:cTn id="36" dur="166" decel="50000">
                                          <p:stCondLst>
                                            <p:cond delay="1668"/>
                                          </p:stCondLst>
                                        </p:cTn>
                                        <p:tgtEl>
                                          <p:spTgt spid="4">
                                            <p:txEl>
                                              <p:pRg st="1" end="1"/>
                                            </p:txEl>
                                          </p:spTgt>
                                        </p:tgtEl>
                                      </p:cBhvr>
                                      <p:to x="100000" y="100000"/>
                                    </p:animScale>
                                    <p:animScale>
                                      <p:cBhvr>
                                        <p:cTn id="37" dur="26">
                                          <p:stCondLst>
                                            <p:cond delay="1808"/>
                                          </p:stCondLst>
                                        </p:cTn>
                                        <p:tgtEl>
                                          <p:spTgt spid="4">
                                            <p:txEl>
                                              <p:pRg st="1" end="1"/>
                                            </p:txEl>
                                          </p:spTgt>
                                        </p:tgtEl>
                                      </p:cBhvr>
                                      <p:to x="100000" y="95000"/>
                                    </p:animScale>
                                    <p:animScale>
                                      <p:cBhvr>
                                        <p:cTn id="38" dur="166" decel="50000">
                                          <p:stCondLst>
                                            <p:cond delay="1834"/>
                                          </p:stCondLst>
                                        </p:cTn>
                                        <p:tgtEl>
                                          <p:spTgt spid="4">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Effect transition="in" filter="wipe(down)">
                                      <p:cBhvr>
                                        <p:cTn id="43" dur="580">
                                          <p:stCondLst>
                                            <p:cond delay="0"/>
                                          </p:stCondLst>
                                        </p:cTn>
                                        <p:tgtEl>
                                          <p:spTgt spid="4">
                                            <p:txEl>
                                              <p:pRg st="2" end="2"/>
                                            </p:txEl>
                                          </p:spTgt>
                                        </p:tgtEl>
                                      </p:cBhvr>
                                    </p:animEffect>
                                    <p:anim calcmode="lin" valueType="num">
                                      <p:cBhvr>
                                        <p:cTn id="44"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2" end="2"/>
                                            </p:txEl>
                                          </p:spTgt>
                                        </p:tgtEl>
                                      </p:cBhvr>
                                      <p:to x="100000" y="60000"/>
                                    </p:animScale>
                                    <p:animScale>
                                      <p:cBhvr>
                                        <p:cTn id="50" dur="166" decel="50000">
                                          <p:stCondLst>
                                            <p:cond delay="676"/>
                                          </p:stCondLst>
                                        </p:cTn>
                                        <p:tgtEl>
                                          <p:spTgt spid="4">
                                            <p:txEl>
                                              <p:pRg st="2" end="2"/>
                                            </p:txEl>
                                          </p:spTgt>
                                        </p:tgtEl>
                                      </p:cBhvr>
                                      <p:to x="100000" y="100000"/>
                                    </p:animScale>
                                    <p:animScale>
                                      <p:cBhvr>
                                        <p:cTn id="51" dur="26">
                                          <p:stCondLst>
                                            <p:cond delay="1312"/>
                                          </p:stCondLst>
                                        </p:cTn>
                                        <p:tgtEl>
                                          <p:spTgt spid="4">
                                            <p:txEl>
                                              <p:pRg st="2" end="2"/>
                                            </p:txEl>
                                          </p:spTgt>
                                        </p:tgtEl>
                                      </p:cBhvr>
                                      <p:to x="100000" y="80000"/>
                                    </p:animScale>
                                    <p:animScale>
                                      <p:cBhvr>
                                        <p:cTn id="52" dur="166" decel="50000">
                                          <p:stCondLst>
                                            <p:cond delay="1338"/>
                                          </p:stCondLst>
                                        </p:cTn>
                                        <p:tgtEl>
                                          <p:spTgt spid="4">
                                            <p:txEl>
                                              <p:pRg st="2" end="2"/>
                                            </p:txEl>
                                          </p:spTgt>
                                        </p:tgtEl>
                                      </p:cBhvr>
                                      <p:to x="100000" y="100000"/>
                                    </p:animScale>
                                    <p:animScale>
                                      <p:cBhvr>
                                        <p:cTn id="53" dur="26">
                                          <p:stCondLst>
                                            <p:cond delay="1642"/>
                                          </p:stCondLst>
                                        </p:cTn>
                                        <p:tgtEl>
                                          <p:spTgt spid="4">
                                            <p:txEl>
                                              <p:pRg st="2" end="2"/>
                                            </p:txEl>
                                          </p:spTgt>
                                        </p:tgtEl>
                                      </p:cBhvr>
                                      <p:to x="100000" y="90000"/>
                                    </p:animScale>
                                    <p:animScale>
                                      <p:cBhvr>
                                        <p:cTn id="54" dur="166" decel="50000">
                                          <p:stCondLst>
                                            <p:cond delay="1668"/>
                                          </p:stCondLst>
                                        </p:cTn>
                                        <p:tgtEl>
                                          <p:spTgt spid="4">
                                            <p:txEl>
                                              <p:pRg st="2" end="2"/>
                                            </p:txEl>
                                          </p:spTgt>
                                        </p:tgtEl>
                                      </p:cBhvr>
                                      <p:to x="100000" y="100000"/>
                                    </p:animScale>
                                    <p:animScale>
                                      <p:cBhvr>
                                        <p:cTn id="55" dur="26">
                                          <p:stCondLst>
                                            <p:cond delay="1808"/>
                                          </p:stCondLst>
                                        </p:cTn>
                                        <p:tgtEl>
                                          <p:spTgt spid="4">
                                            <p:txEl>
                                              <p:pRg st="2" end="2"/>
                                            </p:txEl>
                                          </p:spTgt>
                                        </p:tgtEl>
                                      </p:cBhvr>
                                      <p:to x="100000" y="95000"/>
                                    </p:animScale>
                                    <p:animScale>
                                      <p:cBhvr>
                                        <p:cTn id="56" dur="166" decel="50000">
                                          <p:stCondLst>
                                            <p:cond delay="1834"/>
                                          </p:stCondLst>
                                        </p:cTn>
                                        <p:tgtEl>
                                          <p:spTgt spid="4">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4">
                                            <p:txEl>
                                              <p:pRg st="3" end="3"/>
                                            </p:txEl>
                                          </p:spTgt>
                                        </p:tgtEl>
                                        <p:attrNameLst>
                                          <p:attrName>style.visibility</p:attrName>
                                        </p:attrNameLst>
                                      </p:cBhvr>
                                      <p:to>
                                        <p:strVal val="visible"/>
                                      </p:to>
                                    </p:set>
                                    <p:animEffect transition="in" filter="wipe(down)">
                                      <p:cBhvr>
                                        <p:cTn id="61" dur="580">
                                          <p:stCondLst>
                                            <p:cond delay="0"/>
                                          </p:stCondLst>
                                        </p:cTn>
                                        <p:tgtEl>
                                          <p:spTgt spid="4">
                                            <p:txEl>
                                              <p:pRg st="3" end="3"/>
                                            </p:txEl>
                                          </p:spTgt>
                                        </p:tgtEl>
                                      </p:cBhvr>
                                    </p:animEffect>
                                    <p:anim calcmode="lin" valueType="num">
                                      <p:cBhvr>
                                        <p:cTn id="62" dur="1822" tmFilter="0,0; 0.14,0.36; 0.43,0.73; 0.71,0.91; 1.0,1.0">
                                          <p:stCondLst>
                                            <p:cond delay="0"/>
                                          </p:stCondLst>
                                        </p:cTn>
                                        <p:tgtEl>
                                          <p:spTgt spid="4">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4">
                                            <p:txEl>
                                              <p:pRg st="3" end="3"/>
                                            </p:txEl>
                                          </p:spTgt>
                                        </p:tgtEl>
                                      </p:cBhvr>
                                      <p:to x="100000" y="60000"/>
                                    </p:animScale>
                                    <p:animScale>
                                      <p:cBhvr>
                                        <p:cTn id="68" dur="166" decel="50000">
                                          <p:stCondLst>
                                            <p:cond delay="676"/>
                                          </p:stCondLst>
                                        </p:cTn>
                                        <p:tgtEl>
                                          <p:spTgt spid="4">
                                            <p:txEl>
                                              <p:pRg st="3" end="3"/>
                                            </p:txEl>
                                          </p:spTgt>
                                        </p:tgtEl>
                                      </p:cBhvr>
                                      <p:to x="100000" y="100000"/>
                                    </p:animScale>
                                    <p:animScale>
                                      <p:cBhvr>
                                        <p:cTn id="69" dur="26">
                                          <p:stCondLst>
                                            <p:cond delay="1312"/>
                                          </p:stCondLst>
                                        </p:cTn>
                                        <p:tgtEl>
                                          <p:spTgt spid="4">
                                            <p:txEl>
                                              <p:pRg st="3" end="3"/>
                                            </p:txEl>
                                          </p:spTgt>
                                        </p:tgtEl>
                                      </p:cBhvr>
                                      <p:to x="100000" y="80000"/>
                                    </p:animScale>
                                    <p:animScale>
                                      <p:cBhvr>
                                        <p:cTn id="70" dur="166" decel="50000">
                                          <p:stCondLst>
                                            <p:cond delay="1338"/>
                                          </p:stCondLst>
                                        </p:cTn>
                                        <p:tgtEl>
                                          <p:spTgt spid="4">
                                            <p:txEl>
                                              <p:pRg st="3" end="3"/>
                                            </p:txEl>
                                          </p:spTgt>
                                        </p:tgtEl>
                                      </p:cBhvr>
                                      <p:to x="100000" y="100000"/>
                                    </p:animScale>
                                    <p:animScale>
                                      <p:cBhvr>
                                        <p:cTn id="71" dur="26">
                                          <p:stCondLst>
                                            <p:cond delay="1642"/>
                                          </p:stCondLst>
                                        </p:cTn>
                                        <p:tgtEl>
                                          <p:spTgt spid="4">
                                            <p:txEl>
                                              <p:pRg st="3" end="3"/>
                                            </p:txEl>
                                          </p:spTgt>
                                        </p:tgtEl>
                                      </p:cBhvr>
                                      <p:to x="100000" y="90000"/>
                                    </p:animScale>
                                    <p:animScale>
                                      <p:cBhvr>
                                        <p:cTn id="72" dur="166" decel="50000">
                                          <p:stCondLst>
                                            <p:cond delay="1668"/>
                                          </p:stCondLst>
                                        </p:cTn>
                                        <p:tgtEl>
                                          <p:spTgt spid="4">
                                            <p:txEl>
                                              <p:pRg st="3" end="3"/>
                                            </p:txEl>
                                          </p:spTgt>
                                        </p:tgtEl>
                                      </p:cBhvr>
                                      <p:to x="100000" y="100000"/>
                                    </p:animScale>
                                    <p:animScale>
                                      <p:cBhvr>
                                        <p:cTn id="73" dur="26">
                                          <p:stCondLst>
                                            <p:cond delay="1808"/>
                                          </p:stCondLst>
                                        </p:cTn>
                                        <p:tgtEl>
                                          <p:spTgt spid="4">
                                            <p:txEl>
                                              <p:pRg st="3" end="3"/>
                                            </p:txEl>
                                          </p:spTgt>
                                        </p:tgtEl>
                                      </p:cBhvr>
                                      <p:to x="100000" y="95000"/>
                                    </p:animScale>
                                    <p:animScale>
                                      <p:cBhvr>
                                        <p:cTn id="74" dur="166" decel="50000">
                                          <p:stCondLst>
                                            <p:cond delay="1834"/>
                                          </p:stCondLst>
                                        </p:cTn>
                                        <p:tgtEl>
                                          <p:spTgt spid="4">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4">
                                            <p:txEl>
                                              <p:pRg st="4" end="4"/>
                                            </p:txEl>
                                          </p:spTgt>
                                        </p:tgtEl>
                                        <p:attrNameLst>
                                          <p:attrName>style.visibility</p:attrName>
                                        </p:attrNameLst>
                                      </p:cBhvr>
                                      <p:to>
                                        <p:strVal val="visible"/>
                                      </p:to>
                                    </p:set>
                                    <p:animEffect transition="in" filter="wipe(down)">
                                      <p:cBhvr>
                                        <p:cTn id="79" dur="580">
                                          <p:stCondLst>
                                            <p:cond delay="0"/>
                                          </p:stCondLst>
                                        </p:cTn>
                                        <p:tgtEl>
                                          <p:spTgt spid="4">
                                            <p:txEl>
                                              <p:pRg st="4" end="4"/>
                                            </p:txEl>
                                          </p:spTgt>
                                        </p:tgtEl>
                                      </p:cBhvr>
                                    </p:animEffect>
                                    <p:anim calcmode="lin" valueType="num">
                                      <p:cBhvr>
                                        <p:cTn id="80" dur="1822" tmFilter="0,0; 0.14,0.36; 0.43,0.73; 0.71,0.91; 1.0,1.0">
                                          <p:stCondLst>
                                            <p:cond delay="0"/>
                                          </p:stCondLst>
                                        </p:cTn>
                                        <p:tgtEl>
                                          <p:spTgt spid="4">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4">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4">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4">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4">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4">
                                            <p:txEl>
                                              <p:pRg st="4" end="4"/>
                                            </p:txEl>
                                          </p:spTgt>
                                        </p:tgtEl>
                                      </p:cBhvr>
                                      <p:to x="100000" y="60000"/>
                                    </p:animScale>
                                    <p:animScale>
                                      <p:cBhvr>
                                        <p:cTn id="86" dur="166" decel="50000">
                                          <p:stCondLst>
                                            <p:cond delay="676"/>
                                          </p:stCondLst>
                                        </p:cTn>
                                        <p:tgtEl>
                                          <p:spTgt spid="4">
                                            <p:txEl>
                                              <p:pRg st="4" end="4"/>
                                            </p:txEl>
                                          </p:spTgt>
                                        </p:tgtEl>
                                      </p:cBhvr>
                                      <p:to x="100000" y="100000"/>
                                    </p:animScale>
                                    <p:animScale>
                                      <p:cBhvr>
                                        <p:cTn id="87" dur="26">
                                          <p:stCondLst>
                                            <p:cond delay="1312"/>
                                          </p:stCondLst>
                                        </p:cTn>
                                        <p:tgtEl>
                                          <p:spTgt spid="4">
                                            <p:txEl>
                                              <p:pRg st="4" end="4"/>
                                            </p:txEl>
                                          </p:spTgt>
                                        </p:tgtEl>
                                      </p:cBhvr>
                                      <p:to x="100000" y="80000"/>
                                    </p:animScale>
                                    <p:animScale>
                                      <p:cBhvr>
                                        <p:cTn id="88" dur="166" decel="50000">
                                          <p:stCondLst>
                                            <p:cond delay="1338"/>
                                          </p:stCondLst>
                                        </p:cTn>
                                        <p:tgtEl>
                                          <p:spTgt spid="4">
                                            <p:txEl>
                                              <p:pRg st="4" end="4"/>
                                            </p:txEl>
                                          </p:spTgt>
                                        </p:tgtEl>
                                      </p:cBhvr>
                                      <p:to x="100000" y="100000"/>
                                    </p:animScale>
                                    <p:animScale>
                                      <p:cBhvr>
                                        <p:cTn id="89" dur="26">
                                          <p:stCondLst>
                                            <p:cond delay="1642"/>
                                          </p:stCondLst>
                                        </p:cTn>
                                        <p:tgtEl>
                                          <p:spTgt spid="4">
                                            <p:txEl>
                                              <p:pRg st="4" end="4"/>
                                            </p:txEl>
                                          </p:spTgt>
                                        </p:tgtEl>
                                      </p:cBhvr>
                                      <p:to x="100000" y="90000"/>
                                    </p:animScale>
                                    <p:animScale>
                                      <p:cBhvr>
                                        <p:cTn id="90" dur="166" decel="50000">
                                          <p:stCondLst>
                                            <p:cond delay="1668"/>
                                          </p:stCondLst>
                                        </p:cTn>
                                        <p:tgtEl>
                                          <p:spTgt spid="4">
                                            <p:txEl>
                                              <p:pRg st="4" end="4"/>
                                            </p:txEl>
                                          </p:spTgt>
                                        </p:tgtEl>
                                      </p:cBhvr>
                                      <p:to x="100000" y="100000"/>
                                    </p:animScale>
                                    <p:animScale>
                                      <p:cBhvr>
                                        <p:cTn id="91" dur="26">
                                          <p:stCondLst>
                                            <p:cond delay="1808"/>
                                          </p:stCondLst>
                                        </p:cTn>
                                        <p:tgtEl>
                                          <p:spTgt spid="4">
                                            <p:txEl>
                                              <p:pRg st="4" end="4"/>
                                            </p:txEl>
                                          </p:spTgt>
                                        </p:tgtEl>
                                      </p:cBhvr>
                                      <p:to x="100000" y="95000"/>
                                    </p:animScale>
                                    <p:animScale>
                                      <p:cBhvr>
                                        <p:cTn id="92" dur="166" decel="50000">
                                          <p:stCondLst>
                                            <p:cond delay="1834"/>
                                          </p:stCondLst>
                                        </p:cTn>
                                        <p:tgtEl>
                                          <p:spTgt spid="4">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D7F04D28-80C6-441E-B4D4-AD9CF8CD4BD7}"/>
              </a:ext>
            </a:extLst>
          </p:cNvPr>
          <p:cNvSpPr txBox="1">
            <a:spLocks/>
          </p:cNvSpPr>
          <p:nvPr/>
        </p:nvSpPr>
        <p:spPr>
          <a:xfrm>
            <a:off x="170937" y="163645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800" b="1" dirty="0">
                <a:solidFill>
                  <a:srgbClr val="0070C0"/>
                </a:solidFill>
              </a:rPr>
              <a:t>Administración de servicios de red</a:t>
            </a:r>
          </a:p>
        </p:txBody>
      </p:sp>
      <p:pic>
        <p:nvPicPr>
          <p:cNvPr id="3074" name="Picture 2" descr="Resultado de imagen para administracion red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9365" y="2129669"/>
            <a:ext cx="5252448" cy="3934268"/>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2">
            <a:extLst>
              <a:ext uri="{FF2B5EF4-FFF2-40B4-BE49-F238E27FC236}">
                <a16:creationId xmlns:a16="http://schemas.microsoft.com/office/drawing/2014/main" id="{88B5ECCF-771F-432C-B8BB-39750C51BC2C}"/>
              </a:ext>
            </a:extLst>
          </p:cNvPr>
          <p:cNvSpPr txBox="1">
            <a:spLocks/>
          </p:cNvSpPr>
          <p:nvPr/>
        </p:nvSpPr>
        <p:spPr>
          <a:xfrm>
            <a:off x="414775" y="2939566"/>
            <a:ext cx="6050752" cy="2945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MX" sz="2200" dirty="0" smtClean="0"/>
              <a:t>A continuación, listaremos los principales servicios de red que deben ser administrados dentro de servidores para tal fin.</a:t>
            </a:r>
            <a:endParaRPr lang="es-MX" sz="2200" dirty="0" smtClean="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22</a:t>
            </a:fld>
            <a:endParaRPr lang="es-MX"/>
          </a:p>
        </p:txBody>
      </p:sp>
    </p:spTree>
    <p:extLst>
      <p:ext uri="{BB962C8B-B14F-4D97-AF65-F5344CB8AC3E}">
        <p14:creationId xmlns:p14="http://schemas.microsoft.com/office/powerpoint/2010/main" val="26536330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22CB4895-8909-4B86-87CB-55C720AB00E1}"/>
              </a:ext>
            </a:extLst>
          </p:cNvPr>
          <p:cNvSpPr txBox="1">
            <a:spLocks/>
          </p:cNvSpPr>
          <p:nvPr/>
        </p:nvSpPr>
        <p:spPr>
          <a:xfrm>
            <a:off x="593036" y="1608759"/>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solidFill>
                  <a:srgbClr val="0070C0"/>
                </a:solidFill>
              </a:rPr>
              <a:t>Servicios comunes de red </a:t>
            </a:r>
            <a:endParaRPr lang="es-MX" sz="3200" b="1" dirty="0">
              <a:solidFill>
                <a:srgbClr val="0070C0"/>
              </a:solidFill>
            </a:endParaRPr>
          </a:p>
        </p:txBody>
      </p:sp>
      <p:sp>
        <p:nvSpPr>
          <p:cNvPr id="4" name="Marcador de contenido 2">
            <a:extLst>
              <a:ext uri="{FF2B5EF4-FFF2-40B4-BE49-F238E27FC236}">
                <a16:creationId xmlns:a16="http://schemas.microsoft.com/office/drawing/2014/main" id="{88B5ECCF-771F-432C-B8BB-39750C51BC2C}"/>
              </a:ext>
            </a:extLst>
          </p:cNvPr>
          <p:cNvSpPr txBox="1">
            <a:spLocks/>
          </p:cNvSpPr>
          <p:nvPr/>
        </p:nvSpPr>
        <p:spPr>
          <a:xfrm>
            <a:off x="1186070" y="2513128"/>
            <a:ext cx="10131425" cy="2945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MX" sz="2200" b="1" dirty="0" smtClean="0"/>
              <a:t>Servicio de impresión: </a:t>
            </a:r>
            <a:r>
              <a:rPr lang="es-MX" sz="2200" dirty="0" smtClean="0"/>
              <a:t>Permite</a:t>
            </a:r>
            <a:r>
              <a:rPr lang="es-MX" sz="2200" dirty="0"/>
              <a:t> </a:t>
            </a:r>
            <a:r>
              <a:rPr lang="es-MX" sz="2200" dirty="0" smtClean="0"/>
              <a:t>compartir impresoras entre varios dispositivos de la red. </a:t>
            </a:r>
          </a:p>
          <a:p>
            <a:pPr marL="0" indent="0">
              <a:lnSpc>
                <a:spcPct val="150000"/>
              </a:lnSpc>
              <a:buNone/>
            </a:pPr>
            <a:r>
              <a:rPr lang="es-MX" sz="2200" b="1" dirty="0" smtClean="0"/>
              <a:t>Servicios de Información, bases de datos o archivos:</a:t>
            </a:r>
            <a:r>
              <a:rPr lang="es-MX" sz="2200" dirty="0" smtClean="0"/>
              <a:t> Pueden almacenar grandes cantidades de archivos, directorios e incluso bases de datos para su consulta y manipulación por los usuarios de la red.</a:t>
            </a:r>
          </a:p>
          <a:p>
            <a:pPr marL="0" indent="0">
              <a:lnSpc>
                <a:spcPct val="150000"/>
              </a:lnSpc>
              <a:buNone/>
            </a:pPr>
            <a:r>
              <a:rPr lang="es-MX" sz="2200" b="1" dirty="0" smtClean="0"/>
              <a:t>Servicios de comunicación:</a:t>
            </a:r>
            <a:r>
              <a:rPr lang="es-MX" sz="2200" dirty="0" smtClean="0"/>
              <a:t> Permiten una interacción entre los usuarios y equipos de la red. Servicios de mensajería instantánea o de correo electrónico son ejemplo de ello.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23</a:t>
            </a:fld>
            <a:endParaRPr lang="es-MX"/>
          </a:p>
        </p:txBody>
      </p:sp>
    </p:spTree>
    <p:extLst>
      <p:ext uri="{BB962C8B-B14F-4D97-AF65-F5344CB8AC3E}">
        <p14:creationId xmlns:p14="http://schemas.microsoft.com/office/powerpoint/2010/main" val="25979944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200596"/>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s-MX" sz="2000" dirty="0"/>
              <a:t>El navegador envía una </a:t>
            </a:r>
            <a:r>
              <a:rPr lang="es-MX" sz="2000" b="1" dirty="0"/>
              <a:t>solicitud GET </a:t>
            </a:r>
            <a:r>
              <a:rPr lang="es-MX" sz="2000" dirty="0"/>
              <a:t>a la dirección IP del servidor y solicita el archivo index.html.</a:t>
            </a:r>
          </a:p>
          <a:p>
            <a:pPr marL="0" indent="0" algn="just">
              <a:lnSpc>
                <a:spcPct val="100000"/>
              </a:lnSpc>
              <a:buNone/>
            </a:pPr>
            <a:r>
              <a:rPr lang="es-MX" sz="2000" dirty="0"/>
              <a:t>El </a:t>
            </a:r>
            <a:r>
              <a:rPr lang="es-MX" sz="2000" b="1" dirty="0"/>
              <a:t>servidor</a:t>
            </a:r>
            <a:r>
              <a:rPr lang="es-MX" sz="2000" dirty="0"/>
              <a:t> envía al cliente el archivo solicitado.</a:t>
            </a:r>
          </a:p>
          <a:p>
            <a:pPr marL="0" indent="0" algn="just">
              <a:lnSpc>
                <a:spcPct val="100000"/>
              </a:lnSpc>
              <a:buNone/>
            </a:pPr>
            <a:r>
              <a:rPr lang="es-MX" sz="2000" dirty="0" smtClean="0"/>
              <a:t>El </a:t>
            </a:r>
            <a:r>
              <a:rPr lang="es-MX" sz="2000" dirty="0"/>
              <a:t>navegador procesa el código HTML y da formato a la página para la ventana del navegador según el código del archivo.</a:t>
            </a:r>
          </a:p>
          <a:p>
            <a:pPr marL="0" indent="0" algn="just">
              <a:lnSpc>
                <a:spcPct val="100000"/>
              </a:lnSpc>
              <a:buNone/>
            </a:pPr>
            <a:r>
              <a:rPr lang="es-MX" sz="2000" b="1" dirty="0"/>
              <a:t>HTTP no es seguro</a:t>
            </a:r>
            <a:r>
              <a:rPr lang="es-MX" sz="2000" dirty="0"/>
              <a:t>. Los mensajes se pueden interceptar.</a:t>
            </a:r>
          </a:p>
          <a:p>
            <a:pPr marL="0" indent="0" algn="just">
              <a:lnSpc>
                <a:spcPct val="100000"/>
              </a:lnSpc>
              <a:buNone/>
            </a:pPr>
            <a:r>
              <a:rPr lang="es-MX" sz="2000" b="1" dirty="0"/>
              <a:t>HTTPS</a:t>
            </a:r>
            <a:r>
              <a:rPr lang="es-MX" sz="2000" dirty="0"/>
              <a:t> utiliza autenticación y </a:t>
            </a:r>
            <a:r>
              <a:rPr lang="es-MX" sz="2000" b="1" dirty="0"/>
              <a:t>cifrado</a:t>
            </a:r>
            <a:r>
              <a:rPr lang="es-MX" sz="2000" dirty="0"/>
              <a:t> para asegurar los datos.</a:t>
            </a:r>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205524" y="1700002"/>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web (HTTPS)</a:t>
            </a:r>
            <a:endParaRPr lang="es-MX" sz="3600" dirty="0"/>
          </a:p>
        </p:txBody>
      </p:sp>
      <p:pic>
        <p:nvPicPr>
          <p:cNvPr id="4098" name="Picture 2" descr="HTTP vs HTT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5749" y="2200596"/>
            <a:ext cx="5033553" cy="4039272"/>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24</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21108863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448790"/>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s-MX" sz="2000" dirty="0" smtClean="0"/>
              <a:t>Los </a:t>
            </a:r>
            <a:r>
              <a:rPr lang="es-MX" sz="2000" dirty="0"/>
              <a:t>mensajes de correo electrónico se almacenan en </a:t>
            </a:r>
            <a:r>
              <a:rPr lang="es-MX" sz="2000" b="1" dirty="0"/>
              <a:t>servidores de </a:t>
            </a:r>
            <a:r>
              <a:rPr lang="es-MX" sz="2000" b="1" dirty="0" smtClean="0"/>
              <a:t>correo</a:t>
            </a:r>
            <a:r>
              <a:rPr lang="es-MX" sz="2000" dirty="0" smtClean="0"/>
              <a:t>, mientras que los </a:t>
            </a:r>
            <a:r>
              <a:rPr lang="es-MX" sz="2000" b="1" dirty="0" smtClean="0"/>
              <a:t>clientes</a:t>
            </a:r>
            <a:r>
              <a:rPr lang="es-MX" sz="2000" dirty="0" smtClean="0"/>
              <a:t> </a:t>
            </a:r>
            <a:r>
              <a:rPr lang="es-MX" sz="2000" dirty="0"/>
              <a:t>de correo electrónico se comunican con servidores de correo para enviar y recibir </a:t>
            </a:r>
            <a:r>
              <a:rPr lang="es-MX" sz="2000" dirty="0" smtClean="0"/>
              <a:t>mensajes.</a:t>
            </a:r>
          </a:p>
          <a:p>
            <a:pPr marL="0" indent="0" algn="just">
              <a:lnSpc>
                <a:spcPct val="100000"/>
              </a:lnSpc>
              <a:buNone/>
            </a:pPr>
            <a:r>
              <a:rPr lang="es-MX" sz="2000" dirty="0" smtClean="0"/>
              <a:t>Los </a:t>
            </a:r>
            <a:r>
              <a:rPr lang="es-MX" sz="2000" dirty="0"/>
              <a:t>servidores de correo se comunican con otros servidores de correo para transportar mensajes de un dominio a </a:t>
            </a:r>
            <a:r>
              <a:rPr lang="es-MX" sz="2000" dirty="0" smtClean="0"/>
              <a:t>otro; por ejemplo de Gmail a Hotmail.</a:t>
            </a:r>
            <a:endParaRPr lang="es-MX" sz="2000" dirty="0"/>
          </a:p>
          <a:p>
            <a:pPr marL="0" indent="0" algn="just">
              <a:lnSpc>
                <a:spcPct val="100000"/>
              </a:lnSpc>
              <a:buNone/>
            </a:pPr>
            <a:r>
              <a:rPr lang="es-MX" sz="2000" dirty="0"/>
              <a:t>El correo electrónico depende de tres protocolos separados para funcionar: </a:t>
            </a:r>
            <a:r>
              <a:rPr lang="es-MX" sz="2000" b="1" dirty="0"/>
              <a:t>SMTP, POP e IMAP</a:t>
            </a:r>
            <a:r>
              <a:rPr lang="es-MX" sz="2000" dirty="0"/>
              <a:t>.</a:t>
            </a:r>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1786924"/>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Servicios </a:t>
            </a:r>
            <a:r>
              <a:rPr lang="es-MX" sz="3600" b="1" dirty="0" smtClean="0">
                <a:ln w="19050">
                  <a:solidFill>
                    <a:schemeClr val="tx1"/>
                  </a:solidFill>
                  <a:prstDash val="solid"/>
                </a:ln>
              </a:rPr>
              <a:t>de correo electrónico</a:t>
            </a:r>
            <a:endParaRPr lang="es-MX" sz="3600" dirty="0"/>
          </a:p>
        </p:txBody>
      </p:sp>
      <p:pic>
        <p:nvPicPr>
          <p:cNvPr id="6146" name="Picture 2" descr="Resultado de imagen para correo electronico"/>
          <p:cNvPicPr>
            <a:picLocks noChangeAspect="1" noChangeArrowheads="1"/>
          </p:cNvPicPr>
          <p:nvPr/>
        </p:nvPicPr>
        <p:blipFill rotWithShape="1">
          <a:blip r:embed="rId2">
            <a:extLst>
              <a:ext uri="{28A0092B-C50C-407E-A947-70E740481C1C}">
                <a14:useLocalDpi xmlns:a14="http://schemas.microsoft.com/office/drawing/2010/main" val="0"/>
              </a:ext>
            </a:extLst>
          </a:blip>
          <a:srcRect l="32857"/>
          <a:stretch/>
        </p:blipFill>
        <p:spPr bwMode="auto">
          <a:xfrm>
            <a:off x="6371152" y="2637030"/>
            <a:ext cx="5820848" cy="386057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25</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8104645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710047"/>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s-MX" sz="2000" dirty="0" smtClean="0"/>
              <a:t>Un </a:t>
            </a:r>
            <a:r>
              <a:rPr lang="es-MX" sz="2000" dirty="0"/>
              <a:t>cliente SMTP </a:t>
            </a:r>
            <a:r>
              <a:rPr lang="es-MX" sz="2000" b="1" dirty="0"/>
              <a:t>envía un correo electrónico </a:t>
            </a:r>
            <a:r>
              <a:rPr lang="es-MX" sz="2000" dirty="0"/>
              <a:t>al conectarse a un servidor SMTP en el </a:t>
            </a:r>
            <a:r>
              <a:rPr lang="es-MX" sz="2000" b="1" dirty="0"/>
              <a:t>puerto </a:t>
            </a:r>
            <a:r>
              <a:rPr lang="es-MX" sz="2000" b="1" dirty="0" smtClean="0"/>
              <a:t>25 de TCP</a:t>
            </a:r>
            <a:r>
              <a:rPr lang="es-MX" sz="2000" dirty="0" smtClean="0"/>
              <a:t>, mismo que corresponde a la capa de transporte.</a:t>
            </a:r>
            <a:endParaRPr lang="es-MX" sz="2000" dirty="0"/>
          </a:p>
          <a:p>
            <a:pPr marL="0" indent="0" algn="just">
              <a:lnSpc>
                <a:spcPct val="100000"/>
              </a:lnSpc>
              <a:buNone/>
            </a:pPr>
            <a:r>
              <a:rPr lang="es-MX" sz="2000" dirty="0"/>
              <a:t>El servidor recibe el mensaje y lo almacena en un buzón local o lo transmite a otro </a:t>
            </a:r>
            <a:r>
              <a:rPr lang="es-MX" sz="2000" b="1" dirty="0"/>
              <a:t>servidor de correo</a:t>
            </a:r>
            <a:r>
              <a:rPr lang="es-MX" sz="2000" dirty="0"/>
              <a:t>.</a:t>
            </a:r>
          </a:p>
          <a:p>
            <a:pPr marL="0" indent="0" algn="just">
              <a:lnSpc>
                <a:spcPct val="100000"/>
              </a:lnSpc>
              <a:buNone/>
            </a:pPr>
            <a:r>
              <a:rPr lang="es-MX" sz="2000" dirty="0"/>
              <a:t>Los usuarios utilizan </a:t>
            </a:r>
            <a:r>
              <a:rPr lang="es-MX" sz="2000" b="1" dirty="0"/>
              <a:t>clientes de correo electrónico </a:t>
            </a:r>
            <a:r>
              <a:rPr lang="es-MX" sz="2000" dirty="0"/>
              <a:t>para recuperar mensajes almacenados en el servidor.</a:t>
            </a:r>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2048181"/>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de envío de correo (SMTP)</a:t>
            </a:r>
            <a:endParaRPr lang="es-MX" sz="3600" dirty="0"/>
          </a:p>
        </p:txBody>
      </p:sp>
      <p:pic>
        <p:nvPicPr>
          <p:cNvPr id="7170" name="Picture 2" descr="Resultado de imagen para smt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5746" y="3014892"/>
            <a:ext cx="5239385" cy="3202743"/>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26</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20210446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618607"/>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s-MX" sz="2000" dirty="0" smtClean="0"/>
              <a:t>Los </a:t>
            </a:r>
            <a:r>
              <a:rPr lang="es-MX" sz="2000" dirty="0"/>
              <a:t>mensajes se </a:t>
            </a:r>
            <a:r>
              <a:rPr lang="es-MX" sz="2000" b="1" dirty="0"/>
              <a:t>descargan</a:t>
            </a:r>
            <a:r>
              <a:rPr lang="es-MX" sz="2000" dirty="0"/>
              <a:t> del </a:t>
            </a:r>
            <a:r>
              <a:rPr lang="es-MX" sz="2000" b="1" dirty="0"/>
              <a:t>servidor</a:t>
            </a:r>
            <a:r>
              <a:rPr lang="es-MX" sz="2000" dirty="0"/>
              <a:t> al cliente.</a:t>
            </a:r>
          </a:p>
          <a:p>
            <a:pPr marL="0" indent="0" algn="just">
              <a:lnSpc>
                <a:spcPct val="100000"/>
              </a:lnSpc>
              <a:buNone/>
            </a:pPr>
            <a:r>
              <a:rPr lang="es-MX" sz="2000" dirty="0"/>
              <a:t>Los clientes de correo electrónico dirigen las solicitudes POP a </a:t>
            </a:r>
            <a:r>
              <a:rPr lang="es-MX" sz="2000" b="1" dirty="0"/>
              <a:t>servidores de correo </a:t>
            </a:r>
            <a:r>
              <a:rPr lang="es-MX" sz="2000" dirty="0"/>
              <a:t>en el </a:t>
            </a:r>
            <a:r>
              <a:rPr lang="es-MX" sz="2000" b="1" dirty="0"/>
              <a:t>puerto TCP 110.</a:t>
            </a:r>
          </a:p>
          <a:p>
            <a:pPr marL="0" indent="0" algn="just">
              <a:lnSpc>
                <a:spcPct val="100000"/>
              </a:lnSpc>
              <a:buNone/>
            </a:pPr>
            <a:r>
              <a:rPr lang="es-MX" sz="2000" dirty="0"/>
              <a:t>POP </a:t>
            </a:r>
            <a:r>
              <a:rPr lang="es-MX" sz="2000" dirty="0" smtClean="0"/>
              <a:t>descarga los </a:t>
            </a:r>
            <a:r>
              <a:rPr lang="es-MX" sz="2000" dirty="0"/>
              <a:t>mensajes de correo electrónico </a:t>
            </a:r>
            <a:r>
              <a:rPr lang="es-MX" sz="2000" dirty="0" smtClean="0"/>
              <a:t>en </a:t>
            </a:r>
            <a:r>
              <a:rPr lang="es-MX" sz="2000" dirty="0"/>
              <a:t>el dispositivo del cliente (</a:t>
            </a:r>
            <a:r>
              <a:rPr lang="es-MX" sz="2000" dirty="0" smtClean="0"/>
              <a:t>computadora, Tablet o teléfono</a:t>
            </a:r>
            <a:r>
              <a:rPr lang="es-MX" sz="2000" dirty="0"/>
              <a:t>) y </a:t>
            </a:r>
            <a:r>
              <a:rPr lang="es-MX" sz="2000" dirty="0" smtClean="0"/>
              <a:t>se pueden o no eliminar </a:t>
            </a:r>
            <a:r>
              <a:rPr lang="es-MX" sz="2000" dirty="0"/>
              <a:t/>
            </a:r>
            <a:br>
              <a:rPr lang="es-MX" sz="2000" dirty="0"/>
            </a:br>
            <a:r>
              <a:rPr lang="es-MX" sz="2000" dirty="0"/>
              <a:t>del </a:t>
            </a:r>
            <a:r>
              <a:rPr lang="es-MX" sz="2000" b="1" dirty="0"/>
              <a:t>servidor</a:t>
            </a:r>
            <a:r>
              <a:rPr lang="es-MX" sz="2000" dirty="0"/>
              <a:t>.</a:t>
            </a:r>
          </a:p>
          <a:p>
            <a:pPr marL="0" indent="0" algn="just">
              <a:lnSpc>
                <a:spcPct val="100000"/>
              </a:lnSpc>
              <a:buNone/>
            </a:pPr>
            <a:r>
              <a:rPr lang="es-MX" sz="2000" dirty="0"/>
              <a:t>Un mensaje descargado reside en </a:t>
            </a:r>
            <a:r>
              <a:rPr lang="es-MX" sz="2000" dirty="0" smtClean="0"/>
              <a:t>el o los dispositivos </a:t>
            </a:r>
            <a:r>
              <a:rPr lang="es-MX" sz="2000" dirty="0"/>
              <a:t>que </a:t>
            </a:r>
            <a:r>
              <a:rPr lang="es-MX" sz="2000" dirty="0" smtClean="0"/>
              <a:t>lo descargaron logrando que pueda ser </a:t>
            </a:r>
            <a:r>
              <a:rPr lang="es-MX" sz="2000" b="1" dirty="0" smtClean="0"/>
              <a:t>consultado offline</a:t>
            </a:r>
            <a:r>
              <a:rPr lang="es-MX" sz="2000" dirty="0" smtClean="0"/>
              <a:t>.</a:t>
            </a:r>
            <a:endParaRPr lang="es-MX" sz="2000" dirty="0"/>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1956741"/>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de correo (POP)</a:t>
            </a:r>
            <a:endParaRPr lang="es-MX" sz="3600" dirty="0"/>
          </a:p>
        </p:txBody>
      </p:sp>
      <p:pic>
        <p:nvPicPr>
          <p:cNvPr id="8194" name="Picture 2" descr="Multiple computers downloading POP3 e-mail mess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0140" y="3185670"/>
            <a:ext cx="5391175" cy="2901622"/>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27</a:t>
            </a:fld>
            <a:endParaRPr lang="es-MX"/>
          </a:p>
        </p:txBody>
      </p:sp>
      <p:pic>
        <p:nvPicPr>
          <p:cNvPr id="13" name="Imagen 12"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27982017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723110"/>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s-MX" sz="2000" dirty="0"/>
              <a:t>Protocolo de Acceso a los Mensajes de </a:t>
            </a:r>
            <a:r>
              <a:rPr lang="es-MX" sz="2000" dirty="0" smtClean="0"/>
              <a:t>Internet</a:t>
            </a:r>
          </a:p>
          <a:p>
            <a:pPr marL="0" indent="0" algn="just">
              <a:lnSpc>
                <a:spcPct val="100000"/>
              </a:lnSpc>
              <a:buNone/>
            </a:pPr>
            <a:r>
              <a:rPr lang="es-MX" sz="2000" b="1" dirty="0" smtClean="0"/>
              <a:t>Recupera mensajes</a:t>
            </a:r>
            <a:r>
              <a:rPr lang="es-MX" sz="2000" dirty="0" smtClean="0"/>
              <a:t> de correo electrónico, pero en lugar de descargarlos, los muestra </a:t>
            </a:r>
            <a:r>
              <a:rPr lang="es-MX" sz="2000" b="1" dirty="0" smtClean="0"/>
              <a:t>online</a:t>
            </a:r>
            <a:r>
              <a:rPr lang="es-MX" sz="2000" dirty="0" smtClean="0"/>
              <a:t>.</a:t>
            </a:r>
          </a:p>
          <a:p>
            <a:pPr marL="0" indent="0" algn="just">
              <a:lnSpc>
                <a:spcPct val="100000"/>
              </a:lnSpc>
              <a:buNone/>
            </a:pPr>
            <a:r>
              <a:rPr lang="es-MX" sz="2000" dirty="0" smtClean="0"/>
              <a:t>Los </a:t>
            </a:r>
            <a:r>
              <a:rPr lang="es-MX" sz="2000" dirty="0"/>
              <a:t>mensajes originales </a:t>
            </a:r>
            <a:r>
              <a:rPr lang="es-MX" sz="2000" b="1" dirty="0"/>
              <a:t>residen en el servidor </a:t>
            </a:r>
            <a:r>
              <a:rPr lang="es-MX" sz="2000" dirty="0"/>
              <a:t>hasta que el usuario los elimine </a:t>
            </a:r>
            <a:r>
              <a:rPr lang="es-MX" sz="2000" dirty="0" smtClean="0"/>
              <a:t>manualmente, los </a:t>
            </a:r>
            <a:r>
              <a:rPr lang="es-MX" sz="2000" b="1" dirty="0"/>
              <a:t>usuarios</a:t>
            </a:r>
            <a:r>
              <a:rPr lang="es-MX" sz="2000" dirty="0"/>
              <a:t> ven </a:t>
            </a:r>
            <a:r>
              <a:rPr lang="es-MX" sz="2000" b="1" dirty="0"/>
              <a:t>copias</a:t>
            </a:r>
            <a:r>
              <a:rPr lang="es-MX" sz="2000" dirty="0"/>
              <a:t> de los mensajes en su software de cliente de correo electrónico.</a:t>
            </a:r>
          </a:p>
          <a:p>
            <a:pPr marL="0" indent="0" algn="just">
              <a:lnSpc>
                <a:spcPct val="100000"/>
              </a:lnSpc>
              <a:buNone/>
            </a:pPr>
            <a:r>
              <a:rPr lang="es-MX" sz="2000" dirty="0" smtClean="0"/>
              <a:t>Cuando </a:t>
            </a:r>
            <a:r>
              <a:rPr lang="es-MX" sz="2000" dirty="0"/>
              <a:t>un usuario decide eliminar un mensaje, el servidor </a:t>
            </a:r>
            <a:r>
              <a:rPr lang="es-MX" sz="2000" b="1" dirty="0"/>
              <a:t>sincroniza</a:t>
            </a:r>
            <a:r>
              <a:rPr lang="es-MX" sz="2000" dirty="0"/>
              <a:t> esa acción y elimina el mensaje del servidor.</a:t>
            </a:r>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2061244"/>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de correo (IMAP)</a:t>
            </a:r>
            <a:endParaRPr lang="es-MX" sz="3600" dirty="0"/>
          </a:p>
        </p:txBody>
      </p:sp>
      <p:pic>
        <p:nvPicPr>
          <p:cNvPr id="9218" name="Picture 2" descr="Resultado de imagen para i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7979" y="2882286"/>
            <a:ext cx="5267450" cy="309462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28</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15300641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87384" y="2775363"/>
            <a:ext cx="5812971" cy="35908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s-MX" sz="2000" dirty="0" smtClean="0"/>
              <a:t>Servicio de Nombres de Dominio </a:t>
            </a:r>
          </a:p>
          <a:p>
            <a:pPr marL="0" indent="0" algn="just">
              <a:lnSpc>
                <a:spcPct val="100000"/>
              </a:lnSpc>
              <a:buNone/>
            </a:pPr>
            <a:r>
              <a:rPr lang="es-ES" sz="2000" dirty="0" smtClean="0"/>
              <a:t>Los </a:t>
            </a:r>
            <a:r>
              <a:rPr lang="es-ES" sz="2000" b="1" dirty="0"/>
              <a:t>nombres de dominio </a:t>
            </a:r>
            <a:r>
              <a:rPr lang="es-ES" sz="2000" dirty="0"/>
              <a:t>hacen que las direcciones de los </a:t>
            </a:r>
            <a:r>
              <a:rPr lang="es-ES" sz="2000" b="1" dirty="0"/>
              <a:t>servidores</a:t>
            </a:r>
            <a:r>
              <a:rPr lang="es-ES" sz="2000" dirty="0"/>
              <a:t> sean más fáciles de </a:t>
            </a:r>
            <a:r>
              <a:rPr lang="es-ES" sz="2000" dirty="0" smtClean="0"/>
              <a:t>usar y recordar.</a:t>
            </a:r>
          </a:p>
          <a:p>
            <a:pPr marL="0" indent="0" algn="just">
              <a:lnSpc>
                <a:spcPct val="100000"/>
              </a:lnSpc>
              <a:buNone/>
            </a:pPr>
            <a:r>
              <a:rPr lang="es-ES" sz="2000" dirty="0" smtClean="0"/>
              <a:t>facebook.com; google.com; twitter.com; youtube.com</a:t>
            </a:r>
          </a:p>
          <a:p>
            <a:pPr marL="0" indent="0" algn="just">
              <a:lnSpc>
                <a:spcPct val="100000"/>
              </a:lnSpc>
              <a:buNone/>
            </a:pPr>
            <a:r>
              <a:rPr lang="es-MX" sz="2000" dirty="0"/>
              <a:t>Las computadoras y dispositivos finales aún necesitan la dirección numérica real para poder comunicarse. Sin embargo, las direcciones IP no son fáciles de memorizar. </a:t>
            </a:r>
          </a:p>
          <a:p>
            <a:pPr marL="0" indent="0" algn="just">
              <a:lnSpc>
                <a:spcPct val="100000"/>
              </a:lnSpc>
              <a:buNone/>
            </a:pPr>
            <a:endParaRPr lang="es-ES" sz="2000" dirty="0"/>
          </a:p>
          <a:p>
            <a:pPr marL="0" indent="0" algn="just">
              <a:lnSpc>
                <a:spcPct val="100000"/>
              </a:lnSpc>
              <a:buNone/>
            </a:pPr>
            <a:endParaRPr lang="es-MX" sz="2000" dirty="0"/>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2113497"/>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DNS</a:t>
            </a:r>
            <a:endParaRPr lang="es-MX" sz="3600" dirty="0"/>
          </a:p>
        </p:txBody>
      </p:sp>
      <p:pic>
        <p:nvPicPr>
          <p:cNvPr id="10242" name="Picture 2" descr="Resultado de imagen para d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9644" y="3407153"/>
            <a:ext cx="5385487" cy="251551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29</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3688913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smtClean="0"/>
              <a:t>Sistemas operativos de red</a:t>
            </a:r>
            <a:endParaRPr lang="es-ES" b="1" dirty="0"/>
          </a:p>
          <a:p>
            <a:pPr algn="ctr"/>
            <a:endParaRPr lang="es-ES" b="1" dirty="0"/>
          </a:p>
          <a:p>
            <a:pPr algn="ctr"/>
            <a:r>
              <a:rPr lang="es-ES" dirty="0" smtClean="0"/>
              <a:t>Servicios y aplicaciones </a:t>
            </a:r>
          </a:p>
          <a:p>
            <a:pPr algn="ctr"/>
            <a:r>
              <a:rPr lang="es-ES" dirty="0" smtClean="0"/>
              <a:t>Software libre y software de licencia</a:t>
            </a:r>
            <a:endParaRPr lang="en-US"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1049203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FA1EEFED-7D89-45A6-965A-D1BA9B4B0AD4}"/>
              </a:ext>
            </a:extLst>
          </p:cNvPr>
          <p:cNvSpPr txBox="1">
            <a:spLocks/>
          </p:cNvSpPr>
          <p:nvPr/>
        </p:nvSpPr>
        <p:spPr>
          <a:xfrm>
            <a:off x="257066" y="2780972"/>
            <a:ext cx="5986980" cy="4592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s-MX" sz="2000" dirty="0" smtClean="0"/>
              <a:t>El </a:t>
            </a:r>
            <a:r>
              <a:rPr lang="es-MX" sz="2000" b="1" dirty="0" smtClean="0"/>
              <a:t>servidor DHCP </a:t>
            </a:r>
            <a:r>
              <a:rPr lang="es-MX" sz="2000" dirty="0" smtClean="0"/>
              <a:t>distribuye de manera </a:t>
            </a:r>
            <a:r>
              <a:rPr lang="es-MX" sz="2000" b="1" dirty="0" smtClean="0"/>
              <a:t>automatizada</a:t>
            </a:r>
            <a:r>
              <a:rPr lang="es-MX" sz="2000" dirty="0" smtClean="0"/>
              <a:t>, </a:t>
            </a:r>
            <a:r>
              <a:rPr lang="es-MX" sz="2000" b="1" dirty="0" smtClean="0"/>
              <a:t>controlada</a:t>
            </a:r>
            <a:r>
              <a:rPr lang="es-MX" sz="2000" dirty="0" smtClean="0"/>
              <a:t> y </a:t>
            </a:r>
            <a:r>
              <a:rPr lang="es-MX" sz="2000" b="1" dirty="0" smtClean="0"/>
              <a:t>escalable</a:t>
            </a:r>
            <a:r>
              <a:rPr lang="es-MX" sz="2000" dirty="0" smtClean="0"/>
              <a:t> la </a:t>
            </a:r>
            <a:r>
              <a:rPr lang="es-MX" sz="2000" dirty="0"/>
              <a:t>información de las </a:t>
            </a:r>
            <a:r>
              <a:rPr lang="es-MX" sz="2000" dirty="0" smtClean="0"/>
              <a:t>IP a los clientes que no tienen configurada una.</a:t>
            </a:r>
            <a:endParaRPr lang="es-MX" sz="2000" dirty="0"/>
          </a:p>
          <a:p>
            <a:pPr marL="0" indent="0" algn="just">
              <a:lnSpc>
                <a:spcPct val="100000"/>
              </a:lnSpc>
              <a:buNone/>
            </a:pPr>
            <a:r>
              <a:rPr lang="es-MX" sz="2000" dirty="0"/>
              <a:t>Las direcciones distribuidas mediante DHCP se </a:t>
            </a:r>
            <a:r>
              <a:rPr lang="es-MX" sz="2000" b="1" dirty="0"/>
              <a:t>conceden</a:t>
            </a:r>
            <a:r>
              <a:rPr lang="es-MX" sz="2000" dirty="0"/>
              <a:t> durante un </a:t>
            </a:r>
            <a:r>
              <a:rPr lang="es-MX" sz="2000" b="1" dirty="0"/>
              <a:t>tiempo </a:t>
            </a:r>
            <a:r>
              <a:rPr lang="es-MX" sz="2000" b="1" dirty="0" smtClean="0"/>
              <a:t>establecido</a:t>
            </a:r>
            <a:r>
              <a:rPr lang="es-MX" sz="2000" dirty="0" smtClean="0"/>
              <a:t>. Las </a:t>
            </a:r>
            <a:r>
              <a:rPr lang="es-MX" sz="2000" dirty="0"/>
              <a:t>direcciones se devuelven al </a:t>
            </a:r>
            <a:r>
              <a:rPr lang="es-MX" sz="2000" b="1" dirty="0" smtClean="0"/>
              <a:t>pool o conjunto</a:t>
            </a:r>
            <a:r>
              <a:rPr lang="es-MX" sz="2000" dirty="0" smtClean="0"/>
              <a:t> </a:t>
            </a:r>
            <a:r>
              <a:rPr lang="es-MX" sz="2000" dirty="0"/>
              <a:t>para su reutilización cuando ya no se encuentran en uso.</a:t>
            </a:r>
          </a:p>
          <a:p>
            <a:pPr marL="0" indent="0" algn="just">
              <a:lnSpc>
                <a:spcPct val="100000"/>
              </a:lnSpc>
              <a:buNone/>
            </a:pPr>
            <a:r>
              <a:rPr lang="es-MX" sz="2000" dirty="0"/>
              <a:t>DHCP admite IPv4, y DHCPv6 admite IPv6.</a:t>
            </a:r>
          </a:p>
          <a:p>
            <a:pPr marL="0" indent="0" algn="just">
              <a:lnSpc>
                <a:spcPct val="100000"/>
              </a:lnSpc>
              <a:buNone/>
            </a:pPr>
            <a:endParaRPr lang="es-MX" sz="2000" dirty="0"/>
          </a:p>
        </p:txBody>
      </p:sp>
      <p:sp>
        <p:nvSpPr>
          <p:cNvPr id="11" name="Título 1">
            <a:extLst>
              <a:ext uri="{FF2B5EF4-FFF2-40B4-BE49-F238E27FC236}">
                <a16:creationId xmlns:a16="http://schemas.microsoft.com/office/drawing/2014/main" id="{E12DEB95-7130-4AC5-A933-14D4EBE4D748}"/>
              </a:ext>
            </a:extLst>
          </p:cNvPr>
          <p:cNvSpPr txBox="1">
            <a:spLocks/>
          </p:cNvSpPr>
          <p:nvPr/>
        </p:nvSpPr>
        <p:spPr>
          <a:xfrm>
            <a:off x="-152401" y="1865301"/>
            <a:ext cx="12175454" cy="8501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n w="19050">
                  <a:solidFill>
                    <a:schemeClr val="tx1"/>
                  </a:solidFill>
                  <a:prstDash val="solid"/>
                </a:ln>
              </a:rPr>
              <a:t>Servidor de configuración dinámica de host (DHCP)</a:t>
            </a:r>
            <a:endParaRPr lang="es-MX" sz="3600" dirty="0"/>
          </a:p>
        </p:txBody>
      </p:sp>
      <p:pic>
        <p:nvPicPr>
          <p:cNvPr id="13314" name="Picture 2" descr="Resultado de imagen para dhc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4616" y="2780972"/>
            <a:ext cx="5310515" cy="334407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43D74A06-8218-4F99-95E4-CFA8E8689A55}" type="slidenum">
              <a:rPr lang="es-MX" smtClean="0"/>
              <a:t>30</a:t>
            </a:fld>
            <a:endParaRPr lang="es-MX"/>
          </a:p>
        </p:txBody>
      </p:sp>
      <p:pic>
        <p:nvPicPr>
          <p:cNvPr id="12" name="Imagen 11"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525781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pic>
        <p:nvPicPr>
          <p:cNvPr id="3" name="Marcador de contenido 3">
            <a:extLst>
              <a:ext uri="{FF2B5EF4-FFF2-40B4-BE49-F238E27FC236}">
                <a16:creationId xmlns:a16="http://schemas.microsoft.com/office/drawing/2014/main" id="{31F02C45-DC64-42D8-9326-248212858AED}"/>
              </a:ext>
            </a:extLst>
          </p:cNvPr>
          <p:cNvPicPr>
            <a:picLocks noChangeAspect="1"/>
          </p:cNvPicPr>
          <p:nvPr/>
        </p:nvPicPr>
        <p:blipFill>
          <a:blip r:embed="rId3"/>
          <a:stretch>
            <a:fillRect/>
          </a:stretch>
        </p:blipFill>
        <p:spPr>
          <a:xfrm>
            <a:off x="298511" y="1767723"/>
            <a:ext cx="4515206" cy="2442548"/>
          </a:xfrm>
          <a:prstGeom prst="rect">
            <a:avLst/>
          </a:prstGeom>
        </p:spPr>
      </p:pic>
      <p:sp>
        <p:nvSpPr>
          <p:cNvPr id="4" name="Rectángulo 3">
            <a:extLst>
              <a:ext uri="{FF2B5EF4-FFF2-40B4-BE49-F238E27FC236}">
                <a16:creationId xmlns:a16="http://schemas.microsoft.com/office/drawing/2014/main" id="{096AB8EC-15D6-4364-9424-22B97D1607F7}"/>
              </a:ext>
            </a:extLst>
          </p:cNvPr>
          <p:cNvSpPr/>
          <p:nvPr/>
        </p:nvSpPr>
        <p:spPr>
          <a:xfrm>
            <a:off x="5757739" y="3748606"/>
            <a:ext cx="915059" cy="923330"/>
          </a:xfrm>
          <a:prstGeom prst="rect">
            <a:avLst/>
          </a:prstGeom>
          <a:noFill/>
        </p:spPr>
        <p:txBody>
          <a:bodyPr wrap="none" lIns="91440" tIns="45720" rIns="91440" bIns="45720">
            <a:spAutoFit/>
          </a:bodyPr>
          <a:lstStyle/>
          <a:p>
            <a:pPr algn="ctr"/>
            <a:r>
              <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VS</a:t>
            </a:r>
          </a:p>
        </p:txBody>
      </p:sp>
      <p:pic>
        <p:nvPicPr>
          <p:cNvPr id="6" name="Imagen 5">
            <a:extLst>
              <a:ext uri="{FF2B5EF4-FFF2-40B4-BE49-F238E27FC236}">
                <a16:creationId xmlns:a16="http://schemas.microsoft.com/office/drawing/2014/main" id="{00FB2303-40BE-4812-B8C3-13F84B99B191}"/>
              </a:ext>
            </a:extLst>
          </p:cNvPr>
          <p:cNvPicPr>
            <a:picLocks noChangeAspect="1"/>
          </p:cNvPicPr>
          <p:nvPr/>
        </p:nvPicPr>
        <p:blipFill>
          <a:blip r:embed="rId4"/>
          <a:stretch>
            <a:fillRect/>
          </a:stretch>
        </p:blipFill>
        <p:spPr>
          <a:xfrm>
            <a:off x="7224930" y="4210271"/>
            <a:ext cx="4822042" cy="2416589"/>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C986E605-678E-46B2-B87E-151583CB7405}" type="slidenum">
              <a:rPr lang="es-MX" smtClean="0"/>
              <a:t>31</a:t>
            </a:fld>
            <a:endParaRPr lang="es-MX"/>
          </a:p>
        </p:txBody>
      </p:sp>
    </p:spTree>
    <p:extLst>
      <p:ext uri="{BB962C8B-B14F-4D97-AF65-F5344CB8AC3E}">
        <p14:creationId xmlns:p14="http://schemas.microsoft.com/office/powerpoint/2010/main" val="41431929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seguridad servid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416" y="1842605"/>
            <a:ext cx="4099932" cy="3646323"/>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1E940B7C-75E4-4A15-8794-15C4279D226F}"/>
              </a:ext>
            </a:extLst>
          </p:cNvPr>
          <p:cNvSpPr txBox="1">
            <a:spLocks/>
          </p:cNvSpPr>
          <p:nvPr/>
        </p:nvSpPr>
        <p:spPr>
          <a:xfrm>
            <a:off x="394253" y="1842605"/>
            <a:ext cx="10131425"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800" b="1" dirty="0">
                <a:solidFill>
                  <a:srgbClr val="0070C0"/>
                </a:solidFill>
              </a:rPr>
              <a:t>¿Qué busca la empresa?</a:t>
            </a:r>
          </a:p>
        </p:txBody>
      </p:sp>
      <p:sp>
        <p:nvSpPr>
          <p:cNvPr id="4" name="Marcador de contenido 2">
            <a:extLst>
              <a:ext uri="{FF2B5EF4-FFF2-40B4-BE49-F238E27FC236}">
                <a16:creationId xmlns:a16="http://schemas.microsoft.com/office/drawing/2014/main" id="{81B1EC0D-D7D7-45A8-999E-F02F9B77E727}"/>
              </a:ext>
            </a:extLst>
          </p:cNvPr>
          <p:cNvSpPr txBox="1">
            <a:spLocks/>
          </p:cNvSpPr>
          <p:nvPr/>
        </p:nvSpPr>
        <p:spPr>
          <a:xfrm>
            <a:off x="544761" y="2373207"/>
            <a:ext cx="10131425"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s-MX" sz="2200" dirty="0"/>
              <a:t>Cualquier tipo de empresa busca tener seguridad en su sistema.</a:t>
            </a:r>
          </a:p>
          <a:p>
            <a:pPr>
              <a:lnSpc>
                <a:spcPct val="150000"/>
              </a:lnSpc>
            </a:pPr>
            <a:r>
              <a:rPr lang="es-MX" sz="2200" dirty="0"/>
              <a:t>Quiere evitar fugas de información.</a:t>
            </a:r>
          </a:p>
          <a:p>
            <a:pPr>
              <a:lnSpc>
                <a:spcPct val="150000"/>
              </a:lnSpc>
            </a:pPr>
            <a:r>
              <a:rPr lang="es-MX" sz="2200" dirty="0"/>
              <a:t>Seguridad e integridad de su equipo </a:t>
            </a:r>
          </a:p>
          <a:p>
            <a:pPr marL="0" indent="0">
              <a:lnSpc>
                <a:spcPct val="150000"/>
              </a:lnSpc>
              <a:buNone/>
            </a:pPr>
            <a:endParaRPr lang="es-MX"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32</a:t>
            </a:fld>
            <a:endParaRPr lang="es-MX"/>
          </a:p>
        </p:txBody>
      </p:sp>
    </p:spTree>
    <p:extLst>
      <p:ext uri="{BB962C8B-B14F-4D97-AF65-F5344CB8AC3E}">
        <p14:creationId xmlns:p14="http://schemas.microsoft.com/office/powerpoint/2010/main" val="35398246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down)">
                                      <p:cBhvr>
                                        <p:cTn id="10" dur="500"/>
                                        <p:tgtEl>
                                          <p:spTgt spid="4">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down)">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Marcador de contenido 2">
            <a:extLst>
              <a:ext uri="{FF2B5EF4-FFF2-40B4-BE49-F238E27FC236}">
                <a16:creationId xmlns:a16="http://schemas.microsoft.com/office/drawing/2014/main" id="{B1360568-666E-40C0-B252-CE46FE4DCDC3}"/>
              </a:ext>
            </a:extLst>
          </p:cNvPr>
          <p:cNvSpPr txBox="1">
            <a:spLocks/>
          </p:cNvSpPr>
          <p:nvPr/>
        </p:nvSpPr>
        <p:spPr>
          <a:xfrm>
            <a:off x="1030288" y="2298443"/>
            <a:ext cx="10131425"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dirty="0" smtClean="0"/>
              <a:t>“Los </a:t>
            </a:r>
            <a:r>
              <a:rPr lang="es-MX" dirty="0"/>
              <a:t>proveedores de software están intentando hacer sus productos más amigables para el usuario. Su mejor aproximación hasta el momento ha sido tomar sus antiguos folletos y estampar las palabras </a:t>
            </a:r>
            <a:r>
              <a:rPr lang="es-MX" dirty="0" smtClean="0"/>
              <a:t>“amigable </a:t>
            </a:r>
            <a:r>
              <a:rPr lang="es-MX" dirty="0"/>
              <a:t>para el usuario’ en la </a:t>
            </a:r>
            <a:r>
              <a:rPr lang="es-MX" dirty="0" smtClean="0"/>
              <a:t>portada”</a:t>
            </a:r>
            <a:endParaRPr lang="es-MX" dirty="0"/>
          </a:p>
          <a:p>
            <a:pPr marL="0" indent="0" algn="ctr">
              <a:lnSpc>
                <a:spcPct val="150000"/>
              </a:lnSpc>
              <a:buNone/>
            </a:pPr>
            <a:r>
              <a:rPr lang="pt-BR" dirty="0"/>
              <a:t>Bill Gates – </a:t>
            </a:r>
            <a:r>
              <a:rPr lang="pt-BR" dirty="0" err="1"/>
              <a:t>Cofundador</a:t>
            </a:r>
            <a:r>
              <a:rPr lang="pt-BR" dirty="0"/>
              <a:t> de Microsoft</a:t>
            </a:r>
            <a:endParaRPr lang="es-MX"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C986E605-678E-46B2-B87E-151583CB7405}" type="slidenum">
              <a:rPr lang="es-MX" smtClean="0"/>
              <a:t>33</a:t>
            </a:fld>
            <a:endParaRPr lang="es-MX"/>
          </a:p>
        </p:txBody>
      </p:sp>
    </p:spTree>
    <p:extLst>
      <p:ext uri="{BB962C8B-B14F-4D97-AF65-F5344CB8AC3E}">
        <p14:creationId xmlns:p14="http://schemas.microsoft.com/office/powerpoint/2010/main" val="4721710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8E200076-7FD7-41E2-B02E-52593C140717}"/>
              </a:ext>
            </a:extLst>
          </p:cNvPr>
          <p:cNvSpPr txBox="1">
            <a:spLocks/>
          </p:cNvSpPr>
          <p:nvPr/>
        </p:nvSpPr>
        <p:spPr>
          <a:xfrm>
            <a:off x="4775531" y="1842605"/>
            <a:ext cx="4969564" cy="14562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solidFill>
                  <a:srgbClr val="0070C0"/>
                </a:solidFill>
              </a:rPr>
              <a:t>Bibliografía:</a:t>
            </a:r>
          </a:p>
        </p:txBody>
      </p:sp>
      <p:sp>
        <p:nvSpPr>
          <p:cNvPr id="4" name="Marcador de contenido 2">
            <a:extLst>
              <a:ext uri="{FF2B5EF4-FFF2-40B4-BE49-F238E27FC236}">
                <a16:creationId xmlns:a16="http://schemas.microsoft.com/office/drawing/2014/main" id="{255C56AF-8419-47D8-89B9-7D8FB0162114}"/>
              </a:ext>
            </a:extLst>
          </p:cNvPr>
          <p:cNvSpPr txBox="1">
            <a:spLocks/>
          </p:cNvSpPr>
          <p:nvPr/>
        </p:nvSpPr>
        <p:spPr>
          <a:xfrm>
            <a:off x="1076988" y="2795044"/>
            <a:ext cx="10393156" cy="3649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s-MX" sz="2200" dirty="0"/>
              <a:t>Gutiérrez, Ángel. Software gratis y libre. México: Alfaomega, 2008. (LIBRUNAM: QA76.76C727 G87) </a:t>
            </a:r>
          </a:p>
          <a:p>
            <a:pPr>
              <a:lnSpc>
                <a:spcPct val="150000"/>
              </a:lnSpc>
            </a:pPr>
            <a:r>
              <a:rPr lang="es-MX" sz="2200" dirty="0"/>
              <a:t> </a:t>
            </a:r>
            <a:r>
              <a:rPr lang="es-MX" sz="2200" dirty="0" err="1"/>
              <a:t>Himanen</a:t>
            </a:r>
            <a:r>
              <a:rPr lang="es-MX" sz="2200" dirty="0"/>
              <a:t>, </a:t>
            </a:r>
            <a:r>
              <a:rPr lang="es-MX" sz="2200" dirty="0" err="1"/>
              <a:t>Pekka</a:t>
            </a:r>
            <a:r>
              <a:rPr lang="es-MX" sz="2200" dirty="0"/>
              <a:t>. La ética del hacker y el espíritu de la era de la información. Barcelona: Destino, 2002. (LIBRUNAM: QA76.9M65 H5518)</a:t>
            </a:r>
          </a:p>
          <a:p>
            <a:pPr marL="0" indent="0">
              <a:lnSpc>
                <a:spcPct val="150000"/>
              </a:lnSpc>
              <a:buNone/>
            </a:pPr>
            <a:endParaRPr lang="es-MX"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34</a:t>
            </a:fld>
            <a:endParaRPr lang="es-MX"/>
          </a:p>
        </p:txBody>
      </p:sp>
    </p:spTree>
    <p:extLst>
      <p:ext uri="{BB962C8B-B14F-4D97-AF65-F5344CB8AC3E}">
        <p14:creationId xmlns:p14="http://schemas.microsoft.com/office/powerpoint/2010/main" val="23320995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Vertical)">
                                      <p:cBhvr>
                                        <p:cTn id="1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4278094"/>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Abad Domingo, Alfredo. (2013).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McGraw-Hill </a:t>
            </a:r>
            <a:r>
              <a:rPr lang="en-US" sz="1600" dirty="0" err="1">
                <a:latin typeface="Arial" panose="020B0604020202020204" pitchFamily="34" charset="0"/>
                <a:cs typeface="Arial" panose="020B0604020202020204" pitchFamily="34" charset="0"/>
              </a:rPr>
              <a:t>España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CISCO (2017). CCNA Routing &amp; Switching: Intro to Networks 6.0.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del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oficial</a:t>
            </a:r>
            <a:r>
              <a:rPr lang="en-US" sz="1600" dirty="0">
                <a:latin typeface="Arial" panose="020B0604020202020204" pitchFamily="34" charset="0"/>
                <a:cs typeface="Arial" panose="020B0604020202020204" pitchFamily="34" charset="0"/>
              </a:rPr>
              <a:t> de la Academia Cisco: </a:t>
            </a:r>
            <a:r>
              <a:rPr lang="en-US" sz="1600" dirty="0">
                <a:latin typeface="Arial" panose="020B0604020202020204" pitchFamily="34" charset="0"/>
                <a:cs typeface="Arial" panose="020B0604020202020204" pitchFamily="34" charset="0"/>
                <a:hlinkClick r:id="rId3"/>
              </a:rPr>
              <a:t>https://www.netacad.com/group/resources/course-resources</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err="1" smtClean="0">
                <a:latin typeface="Arial" panose="020B0604020202020204" pitchFamily="34" charset="0"/>
                <a:cs typeface="Arial" panose="020B0604020202020204" pitchFamily="34" charset="0"/>
              </a:rPr>
              <a:t>Publicaciones</a:t>
            </a:r>
            <a:r>
              <a:rPr lang="en-US" sz="1600" dirty="0" smtClean="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https://publicacionesdidacticas.com/hemeroteca/articulo/081136/articulo-pdf</a:t>
            </a:r>
            <a:r>
              <a:rPr lang="en-US" sz="16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Administración del sistema operativo de red </a:t>
            </a:r>
            <a:r>
              <a:rPr lang="es-MX" sz="1600" dirty="0" smtClean="0">
                <a:latin typeface="Arial" panose="020B0604020202020204" pitchFamily="34" charset="0"/>
                <a:cs typeface="Arial" panose="020B0604020202020204" pitchFamily="34" charset="0"/>
              </a:rPr>
              <a:t>Ubuntu. Recuperado </a:t>
            </a:r>
            <a:r>
              <a:rPr lang="es-MX" sz="1600" dirty="0">
                <a:latin typeface="Arial" panose="020B0604020202020204" pitchFamily="34" charset="0"/>
                <a:cs typeface="Arial" panose="020B0604020202020204" pitchFamily="34" charset="0"/>
              </a:rPr>
              <a:t>de: </a:t>
            </a:r>
            <a:r>
              <a:rPr lang="es-MX" sz="1600" dirty="0">
                <a:latin typeface="Arial" panose="020B0604020202020204" pitchFamily="34" charset="0"/>
                <a:cs typeface="Arial" panose="020B0604020202020204" pitchFamily="34" charset="0"/>
                <a:hlinkClick r:id="rId5"/>
              </a:rPr>
              <a:t>http://</a:t>
            </a:r>
            <a:r>
              <a:rPr lang="es-MX" sz="1600" dirty="0" smtClean="0">
                <a:latin typeface="Arial" panose="020B0604020202020204" pitchFamily="34" charset="0"/>
                <a:cs typeface="Arial" panose="020B0604020202020204" pitchFamily="34" charset="0"/>
                <a:hlinkClick r:id="rId5"/>
              </a:rPr>
              <a:t>www.seduca.uaemex.mx/principalW.php#tem</a:t>
            </a: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smtClean="0">
                <a:latin typeface="Arial" panose="020B0604020202020204" pitchFamily="34" charset="0"/>
                <a:cs typeface="Arial" panose="020B0604020202020204" pitchFamily="34" charset="0"/>
              </a:rPr>
              <a:t>Red </a:t>
            </a:r>
            <a:r>
              <a:rPr lang="es-MX" sz="1600" dirty="0" err="1">
                <a:latin typeface="Arial" panose="020B0604020202020204" pitchFamily="34" charset="0"/>
                <a:cs typeface="Arial" panose="020B0604020202020204" pitchFamily="34" charset="0"/>
              </a:rPr>
              <a:t>Hat</a:t>
            </a:r>
            <a:r>
              <a:rPr lang="es-MX" sz="1600" dirty="0">
                <a:latin typeface="Arial" panose="020B0604020202020204" pitchFamily="34" charset="0"/>
                <a:cs typeface="Arial" panose="020B0604020202020204" pitchFamily="34" charset="0"/>
              </a:rPr>
              <a:t> Enterprise Linux 4: Introducción a la administración de sistemas. Recuperado de: </a:t>
            </a:r>
            <a:r>
              <a:rPr lang="es-MX" sz="1600" dirty="0">
                <a:latin typeface="Arial" panose="020B0604020202020204" pitchFamily="34" charset="0"/>
                <a:cs typeface="Arial" panose="020B0604020202020204" pitchFamily="34" charset="0"/>
                <a:hlinkClick r:id="rId6"/>
              </a:rPr>
              <a:t>http://</a:t>
            </a:r>
            <a:r>
              <a:rPr lang="es-MX" sz="1600" dirty="0" smtClean="0">
                <a:latin typeface="Arial" panose="020B0604020202020204" pitchFamily="34" charset="0"/>
                <a:cs typeface="Arial" panose="020B0604020202020204" pitchFamily="34" charset="0"/>
                <a:hlinkClick r:id="rId6"/>
              </a:rPr>
              <a:t>web.mit.edu/rhel-doc/4/RH-DOCS/rhel-isa-es-4/ch-acctsgrps.html</a:t>
            </a:r>
            <a:endParaRPr lang="es-MX"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smtClean="0">
                <a:latin typeface="Arial" panose="020B0604020202020204" pitchFamily="34" charset="0"/>
                <a:cs typeface="Arial" panose="020B0604020202020204" pitchFamily="34" charset="0"/>
              </a:rPr>
              <a:t>Capítulo </a:t>
            </a:r>
            <a:r>
              <a:rPr lang="es-MX" sz="1600" dirty="0">
                <a:latin typeface="Arial" panose="020B0604020202020204" pitchFamily="34" charset="0"/>
                <a:cs typeface="Arial" panose="020B0604020202020204" pitchFamily="34" charset="0"/>
              </a:rPr>
              <a:t>4: Usuario, Grupos y equipos en Windows Server. Recuperado de: </a:t>
            </a:r>
            <a:r>
              <a:rPr lang="es-MX" sz="1600" dirty="0">
                <a:latin typeface="Arial" panose="020B0604020202020204" pitchFamily="34" charset="0"/>
                <a:cs typeface="Arial" panose="020B0604020202020204" pitchFamily="34" charset="0"/>
                <a:hlinkClick r:id="rId7"/>
              </a:rPr>
              <a:t>http://</a:t>
            </a:r>
            <a:r>
              <a:rPr lang="es-MX" sz="1600" dirty="0" smtClean="0">
                <a:latin typeface="Arial" panose="020B0604020202020204" pitchFamily="34" charset="0"/>
                <a:cs typeface="Arial" panose="020B0604020202020204" pitchFamily="34" charset="0"/>
                <a:hlinkClick r:id="rId7"/>
              </a:rPr>
              <a:t>somebooks.es/capitulo-4-usuarios-grupos-y-equipos-en-windows-server-2012-r2/</a:t>
            </a: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err="1" smtClean="0">
                <a:latin typeface="Arial" panose="020B0604020202020204" pitchFamily="34" charset="0"/>
                <a:cs typeface="Arial" panose="020B0604020202020204" pitchFamily="34" charset="0"/>
              </a:rPr>
              <a:t>Colobran</a:t>
            </a:r>
            <a:r>
              <a:rPr lang="es-MX" sz="1600" dirty="0">
                <a:latin typeface="Arial" panose="020B0604020202020204" pitchFamily="34" charset="0"/>
                <a:cs typeface="Arial" panose="020B0604020202020204" pitchFamily="34" charset="0"/>
              </a:rPr>
              <a:t>. M, Arques. J, Galindo. E.  (2008).”Administración de sistemas </a:t>
            </a:r>
            <a:r>
              <a:rPr lang="es-MX" sz="1600" dirty="0" err="1">
                <a:latin typeface="Arial" panose="020B0604020202020204" pitchFamily="34" charset="0"/>
                <a:cs typeface="Arial" panose="020B0604020202020204" pitchFamily="34" charset="0"/>
              </a:rPr>
              <a:t>opertivos</a:t>
            </a:r>
            <a:r>
              <a:rPr lang="es-MX" sz="1600" dirty="0">
                <a:latin typeface="Arial" panose="020B0604020202020204" pitchFamily="34" charset="0"/>
                <a:cs typeface="Arial" panose="020B0604020202020204" pitchFamily="34" charset="0"/>
              </a:rPr>
              <a:t> en red”.  </a:t>
            </a:r>
            <a:r>
              <a:rPr lang="es-MX" sz="1600" dirty="0" err="1">
                <a:latin typeface="Arial" panose="020B0604020202020204" pitchFamily="34" charset="0"/>
                <a:cs typeface="Arial" panose="020B0604020202020204" pitchFamily="34" charset="0"/>
              </a:rPr>
              <a:t>Edi</a:t>
            </a:r>
            <a:r>
              <a:rPr lang="es-MX" sz="1600" dirty="0">
                <a:latin typeface="Arial" panose="020B0604020202020204" pitchFamily="34" charset="0"/>
                <a:cs typeface="Arial" panose="020B0604020202020204" pitchFamily="34" charset="0"/>
              </a:rPr>
              <a:t>. UOC. Barcelona. Pág. 83-103. Recuperado de: </a:t>
            </a:r>
            <a:r>
              <a:rPr lang="es-MX" sz="1600" dirty="0">
                <a:latin typeface="Arial" panose="020B0604020202020204" pitchFamily="34" charset="0"/>
                <a:cs typeface="Arial" panose="020B0604020202020204" pitchFamily="34" charset="0"/>
                <a:hlinkClick r:id="rId8"/>
              </a:rPr>
              <a:t>https://</a:t>
            </a:r>
            <a:r>
              <a:rPr lang="es-MX" sz="1600" dirty="0" smtClean="0">
                <a:latin typeface="Arial" panose="020B0604020202020204" pitchFamily="34" charset="0"/>
                <a:cs typeface="Arial" panose="020B0604020202020204" pitchFamily="34" charset="0"/>
                <a:hlinkClick r:id="rId8"/>
              </a:rPr>
              <a:t>books.google.com.mx/books?id=w4utLelkYgkC&amp;pg=PA95&amp;dq=administracion+de+usuarios+y+permisos+en+sistemas+informaticos&amp;hl=es-419&amp;sa=X&amp;ved=0ahUKEwjzyYjPr9nbAhVJ04MKHX1vAm0Q6AEIPDAE#v=onepage&amp;q&amp;f=true</a:t>
            </a:r>
            <a:endParaRPr lang="es-MX"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35</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17224900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Obtención de imágenes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310278" y="2367965"/>
            <a:ext cx="11394042" cy="3754874"/>
          </a:xfrm>
          <a:prstGeom prst="rect">
            <a:avLst/>
          </a:prstGeom>
        </p:spPr>
        <p:txBody>
          <a:bodyPr wrap="square">
            <a:spAutoFit/>
          </a:bodyPr>
          <a:lstStyle/>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3"/>
              </a:rPr>
              <a:t>http://</a:t>
            </a:r>
            <a:r>
              <a:rPr lang="es-MX" sz="2000" i="1" dirty="0" smtClean="0">
                <a:latin typeface="Arial" panose="020B0604020202020204" pitchFamily="34" charset="0"/>
                <a:cs typeface="Arial" panose="020B0604020202020204" pitchFamily="34" charset="0"/>
                <a:hlinkClick r:id="rId3"/>
              </a:rPr>
              <a:t>eosfedora.blogspot.com/2017/08/sistema-operativo-fedora.html</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4"/>
              </a:rPr>
              <a:t>https://</a:t>
            </a:r>
            <a:r>
              <a:rPr lang="es-MX" sz="2000" i="1" dirty="0" smtClean="0">
                <a:latin typeface="Arial" panose="020B0604020202020204" pitchFamily="34" charset="0"/>
                <a:cs typeface="Arial" panose="020B0604020202020204" pitchFamily="34" charset="0"/>
                <a:hlinkClick r:id="rId4"/>
              </a:rPr>
              <a:t>es.dreamstime.com/imagenes-de-archivo-red-de-ordenadores-con-el-servidor-image19599654</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5"/>
              </a:rPr>
              <a:t>http://</a:t>
            </a:r>
            <a:r>
              <a:rPr lang="es-MX" sz="2000" i="1" dirty="0" smtClean="0">
                <a:latin typeface="Arial" panose="020B0604020202020204" pitchFamily="34" charset="0"/>
                <a:cs typeface="Arial" panose="020B0604020202020204" pitchFamily="34" charset="0"/>
                <a:hlinkClick r:id="rId5"/>
              </a:rPr>
              <a:t>www.gestionclubcannabis.es/blog/seguridad-informatica-asociacion-cannabica</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6"/>
              </a:rPr>
              <a:t>https://</a:t>
            </a:r>
            <a:r>
              <a:rPr lang="es-MX" sz="2000" i="1" dirty="0" smtClean="0">
                <a:latin typeface="Arial" panose="020B0604020202020204" pitchFamily="34" charset="0"/>
                <a:cs typeface="Arial" panose="020B0604020202020204" pitchFamily="34" charset="0"/>
                <a:hlinkClick r:id="rId6"/>
              </a:rPr>
              <a:t>es.dreamstime.com/foto-de-archivo-libre-de-regal%C3%ADas-seguridad-del-servidor-de-recibimiento-de-web-image11190055</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7"/>
              </a:rPr>
              <a:t>http://</a:t>
            </a:r>
            <a:r>
              <a:rPr lang="es-MX" sz="2000" i="1" dirty="0" smtClean="0">
                <a:latin typeface="Arial" panose="020B0604020202020204" pitchFamily="34" charset="0"/>
                <a:cs typeface="Arial" panose="020B0604020202020204" pitchFamily="34" charset="0"/>
                <a:hlinkClick r:id="rId7"/>
              </a:rPr>
              <a:t>redescruzrodriguezsanchez.blogspot.com/2014/06/3221-sistema-operativo-de-redes.html</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8"/>
              </a:rPr>
              <a:t>https://</a:t>
            </a:r>
            <a:r>
              <a:rPr lang="es-MX" sz="2000" i="1" dirty="0" smtClean="0">
                <a:latin typeface="Arial" panose="020B0604020202020204" pitchFamily="34" charset="0"/>
                <a:cs typeface="Arial" panose="020B0604020202020204" pitchFamily="34" charset="0"/>
                <a:hlinkClick r:id="rId8"/>
              </a:rPr>
              <a:t>www.slideshare.net/edvin91/sistemas-operativos-para-redes-64926894</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i="1"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36</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3553149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5D4C0AEB-5479-4816-8DCC-B070008F3791}"/>
              </a:ext>
            </a:extLst>
          </p:cNvPr>
          <p:cNvSpPr txBox="1">
            <a:spLocks/>
          </p:cNvSpPr>
          <p:nvPr/>
        </p:nvSpPr>
        <p:spPr>
          <a:xfrm>
            <a:off x="2497137" y="1667867"/>
            <a:ext cx="7197726" cy="2421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dirty="0">
                <a:latin typeface="Arial Black" panose="020B0A04020102020204" pitchFamily="34" charset="0"/>
              </a:rPr>
              <a:t>Software libre vs Software con licencia</a:t>
            </a:r>
          </a:p>
        </p:txBody>
      </p:sp>
      <p:pic>
        <p:nvPicPr>
          <p:cNvPr id="4" name="Imagen 3">
            <a:extLst>
              <a:ext uri="{FF2B5EF4-FFF2-40B4-BE49-F238E27FC236}">
                <a16:creationId xmlns:a16="http://schemas.microsoft.com/office/drawing/2014/main" id="{FF5DD75C-441D-4705-9B99-E0954BB14F39}"/>
              </a:ext>
            </a:extLst>
          </p:cNvPr>
          <p:cNvPicPr>
            <a:picLocks noChangeAspect="1"/>
          </p:cNvPicPr>
          <p:nvPr/>
        </p:nvPicPr>
        <p:blipFill>
          <a:blip r:embed="rId3"/>
          <a:stretch>
            <a:fillRect/>
          </a:stretch>
        </p:blipFill>
        <p:spPr>
          <a:xfrm>
            <a:off x="2712166" y="3145373"/>
            <a:ext cx="6982697" cy="2943862"/>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4</a:t>
            </a:fld>
            <a:endParaRPr lang="es-MX"/>
          </a:p>
        </p:txBody>
      </p:sp>
    </p:spTree>
    <p:extLst>
      <p:ext uri="{BB962C8B-B14F-4D97-AF65-F5344CB8AC3E}">
        <p14:creationId xmlns:p14="http://schemas.microsoft.com/office/powerpoint/2010/main" val="13742259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BA489BB-C1E0-469D-8B97-0579B640CA79}"/>
              </a:ext>
            </a:extLst>
          </p:cNvPr>
          <p:cNvSpPr txBox="1">
            <a:spLocks/>
          </p:cNvSpPr>
          <p:nvPr/>
        </p:nvSpPr>
        <p:spPr>
          <a:xfrm>
            <a:off x="2143872" y="1759437"/>
            <a:ext cx="8117854" cy="2421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dirty="0" smtClean="0">
                <a:latin typeface="Arial Black" panose="020B0A04020102020204" pitchFamily="34" charset="0"/>
              </a:rPr>
              <a:t>¿Qué es el Software?</a:t>
            </a:r>
            <a:endParaRPr lang="es-MX" sz="2800" dirty="0">
              <a:latin typeface="Arial Black" panose="020B0A04020102020204" pitchFamily="34" charset="0"/>
            </a:endParaRPr>
          </a:p>
        </p:txBody>
      </p:sp>
      <p:sp>
        <p:nvSpPr>
          <p:cNvPr id="6" name="Marcador de contenido 2">
            <a:extLst>
              <a:ext uri="{FF2B5EF4-FFF2-40B4-BE49-F238E27FC236}">
                <a16:creationId xmlns:a16="http://schemas.microsoft.com/office/drawing/2014/main" id="{614ADF3D-3658-4D30-9BEA-91B65B22557C}"/>
              </a:ext>
            </a:extLst>
          </p:cNvPr>
          <p:cNvSpPr txBox="1">
            <a:spLocks/>
          </p:cNvSpPr>
          <p:nvPr/>
        </p:nvSpPr>
        <p:spPr>
          <a:xfrm>
            <a:off x="443810" y="2181498"/>
            <a:ext cx="10131425" cy="44443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smtClean="0"/>
              <a:t>Comencemos por definir qué es el software</a:t>
            </a:r>
          </a:p>
          <a:p>
            <a:pPr marL="0" indent="0">
              <a:buNone/>
            </a:pPr>
            <a:r>
              <a:rPr lang="es-MX" sz="2400" dirty="0" smtClean="0"/>
              <a:t>Aproximaciones básicas nos indican que es la parte digital o programada del equipo de cómputo; es lo que controla el hardware; es la parte “blanda” o no tangible de los sistemas de cómputo.</a:t>
            </a:r>
          </a:p>
        </p:txBody>
      </p:sp>
      <p:pic>
        <p:nvPicPr>
          <p:cNvPr id="7" name="Imagen 6">
            <a:extLst>
              <a:ext uri="{FF2B5EF4-FFF2-40B4-BE49-F238E27FC236}">
                <a16:creationId xmlns:a16="http://schemas.microsoft.com/office/drawing/2014/main" id="{A84A3FA4-1B40-4E72-802A-94B62DC1DF57}"/>
              </a:ext>
            </a:extLst>
          </p:cNvPr>
          <p:cNvPicPr>
            <a:picLocks noChangeAspect="1"/>
          </p:cNvPicPr>
          <p:nvPr/>
        </p:nvPicPr>
        <p:blipFill>
          <a:blip r:embed="rId3"/>
          <a:stretch>
            <a:fillRect/>
          </a:stretch>
        </p:blipFill>
        <p:spPr>
          <a:xfrm>
            <a:off x="5509522" y="3510645"/>
            <a:ext cx="4117149" cy="2698635"/>
          </a:xfrm>
          <a:prstGeom prst="rect">
            <a:avLst/>
          </a:prstGeom>
          <a:effectLst>
            <a:glow rad="228600">
              <a:schemeClr val="accent2">
                <a:satMod val="175000"/>
                <a:alpha val="40000"/>
              </a:schemeClr>
            </a:glow>
          </a:effec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C986E605-678E-46B2-B87E-151583CB7405}" type="slidenum">
              <a:rPr lang="es-MX" smtClean="0"/>
              <a:t>5</a:t>
            </a:fld>
            <a:endParaRPr lang="es-MX"/>
          </a:p>
        </p:txBody>
      </p:sp>
    </p:spTree>
    <p:extLst>
      <p:ext uri="{BB962C8B-B14F-4D97-AF65-F5344CB8AC3E}">
        <p14:creationId xmlns:p14="http://schemas.microsoft.com/office/powerpoint/2010/main" val="38253555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p:cTn id="15"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BA489BB-C1E0-469D-8B97-0579B640CA79}"/>
              </a:ext>
            </a:extLst>
          </p:cNvPr>
          <p:cNvSpPr txBox="1">
            <a:spLocks/>
          </p:cNvSpPr>
          <p:nvPr/>
        </p:nvSpPr>
        <p:spPr>
          <a:xfrm>
            <a:off x="1450595" y="1667210"/>
            <a:ext cx="8117854" cy="2421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dirty="0" smtClean="0">
                <a:latin typeface="Arial Black" panose="020B0A04020102020204" pitchFamily="34" charset="0"/>
              </a:rPr>
              <a:t>¿Qué es un Sistema Operativo?</a:t>
            </a:r>
            <a:endParaRPr lang="es-MX" sz="2800" dirty="0">
              <a:latin typeface="Arial Black" panose="020B0A04020102020204" pitchFamily="34" charset="0"/>
            </a:endParaRPr>
          </a:p>
        </p:txBody>
      </p:sp>
      <p:sp>
        <p:nvSpPr>
          <p:cNvPr id="6" name="Marcador de contenido 2">
            <a:extLst>
              <a:ext uri="{FF2B5EF4-FFF2-40B4-BE49-F238E27FC236}">
                <a16:creationId xmlns:a16="http://schemas.microsoft.com/office/drawing/2014/main" id="{614ADF3D-3658-4D30-9BEA-91B65B22557C}"/>
              </a:ext>
            </a:extLst>
          </p:cNvPr>
          <p:cNvSpPr txBox="1">
            <a:spLocks/>
          </p:cNvSpPr>
          <p:nvPr/>
        </p:nvSpPr>
        <p:spPr>
          <a:xfrm>
            <a:off x="443811" y="2181498"/>
            <a:ext cx="6257436" cy="19071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400" dirty="0" smtClean="0"/>
              <a:t>Es </a:t>
            </a:r>
            <a:r>
              <a:rPr lang="es-MX" sz="2400" dirty="0"/>
              <a:t>el software principal </a:t>
            </a:r>
            <a:r>
              <a:rPr lang="es-MX" sz="2400" dirty="0" smtClean="0"/>
              <a:t>que opera los sistemas de cómputo; también es definido como un </a:t>
            </a:r>
            <a:r>
              <a:rPr lang="es-MX" sz="2400" dirty="0"/>
              <a:t>conjunto de programas de un sistema </a:t>
            </a:r>
            <a:r>
              <a:rPr lang="es-MX" sz="2400" dirty="0" smtClean="0"/>
              <a:t>informático cuya función principal es </a:t>
            </a:r>
            <a:r>
              <a:rPr lang="es-MX" sz="2400" b="1" dirty="0" smtClean="0"/>
              <a:t>administrar los recursos </a:t>
            </a:r>
            <a:r>
              <a:rPr lang="es-MX" sz="2400" b="1" dirty="0"/>
              <a:t>de </a:t>
            </a:r>
            <a:r>
              <a:rPr lang="es-MX" sz="2400" b="1" dirty="0" smtClean="0"/>
              <a:t>hardware</a:t>
            </a:r>
            <a:r>
              <a:rPr lang="es-MX" sz="2400" dirty="0" smtClean="0"/>
              <a:t>. Además, provee </a:t>
            </a:r>
            <a:r>
              <a:rPr lang="es-MX" sz="2400" dirty="0"/>
              <a:t>servicios a los programas de aplicación de </a:t>
            </a:r>
            <a:r>
              <a:rPr lang="es-MX" sz="2400" dirty="0" smtClean="0"/>
              <a:t>software.</a:t>
            </a:r>
          </a:p>
          <a:p>
            <a:pPr marL="0" indent="0" algn="just">
              <a:buNone/>
            </a:pPr>
            <a:r>
              <a:rPr lang="es-MX" sz="2400" dirty="0" smtClean="0"/>
              <a:t>Actualmente existe gran variedad de Sistemas Operativos.</a:t>
            </a:r>
          </a:p>
          <a:p>
            <a:pPr marL="0" indent="0" algn="just">
              <a:buNone/>
            </a:pPr>
            <a:endParaRPr lang="es-MX" sz="2400" dirty="0"/>
          </a:p>
        </p:txBody>
      </p:sp>
      <p:pic>
        <p:nvPicPr>
          <p:cNvPr id="1028" name="Picture 4" descr="Resultado de imagen para sistema operativ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009" y="2181498"/>
            <a:ext cx="4782185" cy="358663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C986E605-678E-46B2-B87E-151583CB7405}" type="slidenum">
              <a:rPr lang="es-MX" smtClean="0"/>
              <a:t>6</a:t>
            </a:fld>
            <a:endParaRPr lang="es-MX"/>
          </a:p>
        </p:txBody>
      </p:sp>
    </p:spTree>
    <p:extLst>
      <p:ext uri="{BB962C8B-B14F-4D97-AF65-F5344CB8AC3E}">
        <p14:creationId xmlns:p14="http://schemas.microsoft.com/office/powerpoint/2010/main" val="42615725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BA489BB-C1E0-469D-8B97-0579B640CA79}"/>
              </a:ext>
            </a:extLst>
          </p:cNvPr>
          <p:cNvSpPr txBox="1">
            <a:spLocks/>
          </p:cNvSpPr>
          <p:nvPr/>
        </p:nvSpPr>
        <p:spPr>
          <a:xfrm>
            <a:off x="2037074" y="1842605"/>
            <a:ext cx="8117854" cy="2421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dirty="0" smtClean="0">
                <a:latin typeface="Arial Black" panose="020B0A04020102020204" pitchFamily="34" charset="0"/>
              </a:rPr>
              <a:t>¿Qué es un Sistema Operativo para red?</a:t>
            </a:r>
            <a:endParaRPr lang="es-MX" sz="2800" dirty="0">
              <a:latin typeface="Arial Black" panose="020B0A04020102020204" pitchFamily="34" charset="0"/>
            </a:endParaRPr>
          </a:p>
        </p:txBody>
      </p:sp>
      <p:sp>
        <p:nvSpPr>
          <p:cNvPr id="6" name="Marcador de contenido 2">
            <a:extLst>
              <a:ext uri="{FF2B5EF4-FFF2-40B4-BE49-F238E27FC236}">
                <a16:creationId xmlns:a16="http://schemas.microsoft.com/office/drawing/2014/main" id="{614ADF3D-3658-4D30-9BEA-91B65B22557C}"/>
              </a:ext>
            </a:extLst>
          </p:cNvPr>
          <p:cNvSpPr txBox="1">
            <a:spLocks/>
          </p:cNvSpPr>
          <p:nvPr/>
        </p:nvSpPr>
        <p:spPr>
          <a:xfrm>
            <a:off x="887947" y="2717076"/>
            <a:ext cx="10131425" cy="44443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dirty="0" smtClean="0"/>
              <a:t>Además de gestionar los recursos del hardware, un Sistema Operativo para </a:t>
            </a:r>
            <a:r>
              <a:rPr lang="es-MX" dirty="0"/>
              <a:t>RED </a:t>
            </a:r>
            <a:r>
              <a:rPr lang="es-MX" dirty="0" smtClean="0"/>
              <a:t>permite </a:t>
            </a:r>
            <a:r>
              <a:rPr lang="es-MX" dirty="0"/>
              <a:t>la </a:t>
            </a:r>
            <a:r>
              <a:rPr lang="es-MX" b="1" dirty="0"/>
              <a:t>interconexión de </a:t>
            </a:r>
            <a:r>
              <a:rPr lang="es-MX" b="1" dirty="0" smtClean="0"/>
              <a:t>dispositivos finales </a:t>
            </a:r>
            <a:r>
              <a:rPr lang="es-MX" dirty="0"/>
              <a:t>para tener el poder de acceder a los </a:t>
            </a:r>
            <a:r>
              <a:rPr lang="es-MX" b="1" dirty="0"/>
              <a:t>servicios y recursos</a:t>
            </a:r>
            <a:r>
              <a:rPr lang="es-MX" dirty="0"/>
              <a:t>, hardware y software, creando redes de </a:t>
            </a:r>
            <a:r>
              <a:rPr lang="es-MX" dirty="0" smtClean="0"/>
              <a:t>dispositivos. </a:t>
            </a:r>
            <a:r>
              <a:rPr lang="es-MX" dirty="0"/>
              <a:t>Al igual que un equipo no puede trabajar sin un sistema operativo, una red de equipos no puede funcionar sin un sistema operativo de </a:t>
            </a:r>
            <a:r>
              <a:rPr lang="es-MX" dirty="0" smtClean="0"/>
              <a:t>red que gestione los recursos de la propia red ya que posibilita </a:t>
            </a:r>
            <a:r>
              <a:rPr lang="es-MX" dirty="0"/>
              <a:t>la comunicación de un sistema informático con otros equipos en el ámbito de una red.</a:t>
            </a:r>
            <a:endParaRPr lang="es-MX" dirty="0" smtClean="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C986E605-678E-46B2-B87E-151583CB7405}" type="slidenum">
              <a:rPr lang="es-MX" smtClean="0"/>
              <a:t>7</a:t>
            </a:fld>
            <a:endParaRPr lang="es-MX"/>
          </a:p>
        </p:txBody>
      </p:sp>
    </p:spTree>
    <p:extLst>
      <p:ext uri="{BB962C8B-B14F-4D97-AF65-F5344CB8AC3E}">
        <p14:creationId xmlns:p14="http://schemas.microsoft.com/office/powerpoint/2010/main" val="3927493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4BA489BB-C1E0-469D-8B97-0579B640CA79}"/>
              </a:ext>
            </a:extLst>
          </p:cNvPr>
          <p:cNvSpPr txBox="1">
            <a:spLocks/>
          </p:cNvSpPr>
          <p:nvPr/>
        </p:nvSpPr>
        <p:spPr>
          <a:xfrm>
            <a:off x="326571" y="1842605"/>
            <a:ext cx="2965269" cy="2421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800" dirty="0" smtClean="0">
                <a:latin typeface="Arial Black" panose="020B0A04020102020204" pitchFamily="34" charset="0"/>
              </a:rPr>
              <a:t>Sistema Operativo </a:t>
            </a:r>
          </a:p>
          <a:p>
            <a:r>
              <a:rPr lang="es-MX" sz="2800" dirty="0" smtClean="0">
                <a:latin typeface="Arial Black" panose="020B0A04020102020204" pitchFamily="34" charset="0"/>
              </a:rPr>
              <a:t>Red</a:t>
            </a:r>
            <a:endParaRPr lang="es-MX" sz="2800" dirty="0">
              <a:latin typeface="Arial Black" panose="020B0A04020102020204" pitchFamily="34" charset="0"/>
            </a:endParaRPr>
          </a:p>
        </p:txBody>
      </p:sp>
      <p:pic>
        <p:nvPicPr>
          <p:cNvPr id="2050" name="Picture 2" descr="Red de ordenadores con el servidor"/>
          <p:cNvPicPr>
            <a:picLocks noChangeAspect="1" noChangeArrowheads="1"/>
          </p:cNvPicPr>
          <p:nvPr/>
        </p:nvPicPr>
        <p:blipFill rotWithShape="1">
          <a:blip r:embed="rId3">
            <a:extLst>
              <a:ext uri="{28A0092B-C50C-407E-A947-70E740481C1C}">
                <a14:useLocalDpi xmlns:a14="http://schemas.microsoft.com/office/drawing/2010/main" val="0"/>
              </a:ext>
            </a:extLst>
          </a:blip>
          <a:srcRect t="9611" r="2801" b="19743"/>
          <a:stretch/>
        </p:blipFill>
        <p:spPr bwMode="auto">
          <a:xfrm>
            <a:off x="3618409" y="1842605"/>
            <a:ext cx="7251064" cy="3879668"/>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C986E605-678E-46B2-B87E-151583CB7405}" type="slidenum">
              <a:rPr lang="es-MX" smtClean="0"/>
              <a:t>8</a:t>
            </a:fld>
            <a:endParaRPr lang="es-MX"/>
          </a:p>
        </p:txBody>
      </p:sp>
    </p:spTree>
    <p:extLst>
      <p:ext uri="{BB962C8B-B14F-4D97-AF65-F5344CB8AC3E}">
        <p14:creationId xmlns:p14="http://schemas.microsoft.com/office/powerpoint/2010/main" val="40092632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pic>
        <p:nvPicPr>
          <p:cNvPr id="3" name="Marcador de contenido 4">
            <a:extLst>
              <a:ext uri="{FF2B5EF4-FFF2-40B4-BE49-F238E27FC236}">
                <a16:creationId xmlns:a16="http://schemas.microsoft.com/office/drawing/2014/main" id="{7B862E9F-AB3B-4EAC-B78E-39CB5E190D8E}"/>
              </a:ext>
            </a:extLst>
          </p:cNvPr>
          <p:cNvPicPr>
            <a:picLocks noChangeAspect="1"/>
          </p:cNvPicPr>
          <p:nvPr/>
        </p:nvPicPr>
        <p:blipFill>
          <a:blip r:embed="rId3"/>
          <a:stretch>
            <a:fillRect/>
          </a:stretch>
        </p:blipFill>
        <p:spPr>
          <a:xfrm>
            <a:off x="1348533" y="3858016"/>
            <a:ext cx="5610538" cy="2314760"/>
          </a:xfrm>
          <a:prstGeom prst="rect">
            <a:avLst/>
          </a:prstGeom>
        </p:spPr>
      </p:pic>
      <p:sp>
        <p:nvSpPr>
          <p:cNvPr id="4" name="Rectángulo 3">
            <a:extLst>
              <a:ext uri="{FF2B5EF4-FFF2-40B4-BE49-F238E27FC236}">
                <a16:creationId xmlns:a16="http://schemas.microsoft.com/office/drawing/2014/main" id="{A189A1ED-1720-461B-9174-70AB1FE62218}"/>
              </a:ext>
            </a:extLst>
          </p:cNvPr>
          <p:cNvSpPr/>
          <p:nvPr/>
        </p:nvSpPr>
        <p:spPr>
          <a:xfrm rot="1159512">
            <a:off x="2754001" y="2686744"/>
            <a:ext cx="8141877" cy="1323439"/>
          </a:xfrm>
          <a:prstGeom prst="rect">
            <a:avLst/>
          </a:prstGeom>
          <a:noFill/>
        </p:spPr>
        <p:txBody>
          <a:bodyPr wrap="square" lIns="91440" tIns="45720" rIns="91440" bIns="45720">
            <a:spAutoFit/>
          </a:bodyPr>
          <a:lstStyle/>
          <a:p>
            <a:pPr algn="ctr"/>
            <a:r>
              <a:rPr lang="es-ES" sz="8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roadway" panose="04040905080B02020502" pitchFamily="82" charset="0"/>
              </a:rPr>
              <a:t>Software libre</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C986E605-678E-46B2-B87E-151583CB7405}" type="slidenum">
              <a:rPr lang="es-MX" smtClean="0"/>
              <a:t>9</a:t>
            </a:fld>
            <a:endParaRPr lang="es-MX"/>
          </a:p>
        </p:txBody>
      </p:sp>
    </p:spTree>
    <p:extLst>
      <p:ext uri="{BB962C8B-B14F-4D97-AF65-F5344CB8AC3E}">
        <p14:creationId xmlns:p14="http://schemas.microsoft.com/office/powerpoint/2010/main" val="4535445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1947</Words>
  <Application>Microsoft Office PowerPoint</Application>
  <PresentationFormat>Panorámica</PresentationFormat>
  <Paragraphs>207</Paragraphs>
  <Slides>36</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Arial Black</vt:lpstr>
      <vt:lpstr>Broadway</vt:lpstr>
      <vt:lpstr>Calibri</vt:lpstr>
      <vt:lpstr>Calibri Light</vt:lpstr>
      <vt:lpstr>Metropolis Light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Juan Carlos Montes de Oca López</dc:creator>
  <cp:lastModifiedBy>Usuario de Windows</cp:lastModifiedBy>
  <cp:revision>14</cp:revision>
  <dcterms:created xsi:type="dcterms:W3CDTF">2018-09-21T18:57:30Z</dcterms:created>
  <dcterms:modified xsi:type="dcterms:W3CDTF">2018-09-29T04:54:40Z</dcterms:modified>
</cp:coreProperties>
</file>