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1"/>
  </p:sldMasterIdLst>
  <p:notesMasterIdLst>
    <p:notesMasterId r:id="rId43"/>
  </p:notesMasterIdLst>
  <p:sldIdLst>
    <p:sldId id="466" r:id="rId2"/>
    <p:sldId id="467" r:id="rId3"/>
    <p:sldId id="468" r:id="rId4"/>
    <p:sldId id="437" r:id="rId5"/>
    <p:sldId id="438" r:id="rId6"/>
    <p:sldId id="439" r:id="rId7"/>
    <p:sldId id="440" r:id="rId8"/>
    <p:sldId id="442" r:id="rId9"/>
    <p:sldId id="443" r:id="rId10"/>
    <p:sldId id="444" r:id="rId11"/>
    <p:sldId id="472" r:id="rId12"/>
    <p:sldId id="473" r:id="rId13"/>
    <p:sldId id="445" r:id="rId14"/>
    <p:sldId id="446" r:id="rId15"/>
    <p:sldId id="447" r:id="rId16"/>
    <p:sldId id="448" r:id="rId17"/>
    <p:sldId id="449" r:id="rId18"/>
    <p:sldId id="450" r:id="rId19"/>
    <p:sldId id="451" r:id="rId20"/>
    <p:sldId id="452" r:id="rId21"/>
    <p:sldId id="453" r:id="rId22"/>
    <p:sldId id="454" r:id="rId23"/>
    <p:sldId id="474" r:id="rId24"/>
    <p:sldId id="455" r:id="rId25"/>
    <p:sldId id="475" r:id="rId26"/>
    <p:sldId id="476" r:id="rId27"/>
    <p:sldId id="477" r:id="rId28"/>
    <p:sldId id="456" r:id="rId29"/>
    <p:sldId id="458" r:id="rId30"/>
    <p:sldId id="459" r:id="rId31"/>
    <p:sldId id="460" r:id="rId32"/>
    <p:sldId id="461" r:id="rId33"/>
    <p:sldId id="462" r:id="rId34"/>
    <p:sldId id="463" r:id="rId35"/>
    <p:sldId id="480" r:id="rId36"/>
    <p:sldId id="481" r:id="rId37"/>
    <p:sldId id="479" r:id="rId38"/>
    <p:sldId id="482" r:id="rId39"/>
    <p:sldId id="469" r:id="rId40"/>
    <p:sldId id="470" r:id="rId41"/>
    <p:sldId id="471" r:id="rId4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14" autoAdjust="0"/>
    <p:restoredTop sz="94660"/>
  </p:normalViewPr>
  <p:slideViewPr>
    <p:cSldViewPr snapToGrid="0">
      <p:cViewPr varScale="1">
        <p:scale>
          <a:sx n="73" d="100"/>
          <a:sy n="73" d="100"/>
        </p:scale>
        <p:origin x="49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873DE05-2A3C-4964-9FA0-11175EF21C6E}" type="datetimeFigureOut">
              <a:rPr lang="en-US" smtClean="0"/>
              <a:t>9/29/2018</a:t>
            </a:fld>
            <a:endParaRPr lang="en-US"/>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B92066F-4CCF-4EEC-98B2-C78C8E654034}" type="slidenum">
              <a:rPr lang="en-US" smtClean="0"/>
              <a:t>‹Nº›</a:t>
            </a:fld>
            <a:endParaRPr lang="en-US"/>
          </a:p>
        </p:txBody>
      </p:sp>
    </p:spTree>
    <p:extLst>
      <p:ext uri="{BB962C8B-B14F-4D97-AF65-F5344CB8AC3E}">
        <p14:creationId xmlns:p14="http://schemas.microsoft.com/office/powerpoint/2010/main" val="4363728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Tree>
    <p:extLst>
      <p:ext uri="{BB962C8B-B14F-4D97-AF65-F5344CB8AC3E}">
        <p14:creationId xmlns:p14="http://schemas.microsoft.com/office/powerpoint/2010/main" val="29651741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35</a:t>
            </a:fld>
            <a:endParaRPr lang="es-E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s-ES" sz="1200" kern="1200" dirty="0">
                <a:solidFill>
                  <a:schemeClr val="tx1"/>
                </a:solidFill>
                <a:latin typeface="Arial" charset="0"/>
              </a:rPr>
              <a:t>1.1 – Descripción general de las tecnologías WAN</a:t>
            </a:r>
            <a:endParaRPr lang="es-ES" sz="1200" kern="1200" dirty="0">
              <a:solidFill>
                <a:schemeClr val="tx1"/>
              </a:solidFill>
              <a:latin typeface="Arial" charset="0"/>
              <a:ea typeface="ＭＳ Ｐゴシック" charset="0"/>
              <a:cs typeface="ＭＳ Ｐゴシック" charset="0"/>
            </a:endParaRPr>
          </a:p>
          <a:p>
            <a:pPr>
              <a:lnSpc>
                <a:spcPct val="80000"/>
              </a:lnSpc>
              <a:buFontTx/>
              <a:buNone/>
            </a:pPr>
            <a:r>
              <a:rPr lang="es-ES" dirty="0">
                <a:latin typeface="Arial" charset="0"/>
              </a:rPr>
              <a:t>1.1.2 –</a:t>
            </a:r>
            <a:r>
              <a:rPr lang="es-ES" smtClean="0"/>
              <a:t> Operaciones WAN</a:t>
            </a:r>
            <a:endParaRPr lang="es-ES" dirty="0"/>
          </a:p>
        </p:txBody>
      </p:sp>
    </p:spTree>
    <p:extLst>
      <p:ext uri="{BB962C8B-B14F-4D97-AF65-F5344CB8AC3E}">
        <p14:creationId xmlns:p14="http://schemas.microsoft.com/office/powerpoint/2010/main" val="4661289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36</a:t>
            </a:fld>
            <a:endParaRPr lang="es-E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s-ES" sz="1200" kern="1200" dirty="0">
                <a:solidFill>
                  <a:schemeClr val="tx1"/>
                </a:solidFill>
                <a:latin typeface="Arial" charset="0"/>
              </a:rPr>
              <a:t>1.1 – Descripción general de las tecnologías WAN</a:t>
            </a:r>
            <a:endParaRPr lang="es-ES" sz="1200" kern="1200" dirty="0">
              <a:solidFill>
                <a:schemeClr val="tx1"/>
              </a:solidFill>
              <a:latin typeface="Arial" charset="0"/>
              <a:ea typeface="ＭＳ Ｐゴシック" charset="0"/>
              <a:cs typeface="ＭＳ Ｐゴシック" charset="0"/>
            </a:endParaRPr>
          </a:p>
          <a:p>
            <a:pPr>
              <a:lnSpc>
                <a:spcPct val="80000"/>
              </a:lnSpc>
              <a:buFontTx/>
              <a:buNone/>
            </a:pPr>
            <a:r>
              <a:rPr lang="es-ES" dirty="0">
                <a:latin typeface="Arial" charset="0"/>
              </a:rPr>
              <a:t>1.1.2 –</a:t>
            </a:r>
            <a:r>
              <a:rPr lang="es-ES" smtClean="0"/>
              <a:t> Operaciones WAN</a:t>
            </a:r>
            <a:endParaRPr lang="es-ES" dirty="0"/>
          </a:p>
        </p:txBody>
      </p:sp>
    </p:spTree>
    <p:extLst>
      <p:ext uri="{BB962C8B-B14F-4D97-AF65-F5344CB8AC3E}">
        <p14:creationId xmlns:p14="http://schemas.microsoft.com/office/powerpoint/2010/main" val="14030966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37</a:t>
            </a:fld>
            <a:endParaRPr lang="es-E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s-ES" sz="1200" kern="1200" dirty="0">
                <a:solidFill>
                  <a:schemeClr val="tx1"/>
                </a:solidFill>
                <a:latin typeface="Arial" charset="0"/>
              </a:rPr>
              <a:t>1.1 – Descripción general de las tecnologías WAN</a:t>
            </a:r>
            <a:endParaRPr lang="es-ES" sz="1200" kern="1200" dirty="0">
              <a:solidFill>
                <a:schemeClr val="tx1"/>
              </a:solidFill>
              <a:latin typeface="Arial" charset="0"/>
              <a:ea typeface="ＭＳ Ｐゴシック" charset="0"/>
              <a:cs typeface="ＭＳ Ｐゴシック" charset="0"/>
            </a:endParaRPr>
          </a:p>
          <a:p>
            <a:pPr>
              <a:lnSpc>
                <a:spcPct val="80000"/>
              </a:lnSpc>
              <a:buFontTx/>
              <a:buNone/>
            </a:pPr>
            <a:r>
              <a:rPr lang="es-ES" dirty="0">
                <a:latin typeface="Arial" charset="0"/>
              </a:rPr>
              <a:t>1.1.2 –</a:t>
            </a:r>
            <a:r>
              <a:rPr lang="es-ES" smtClean="0"/>
              <a:t> Operaciones WAN</a:t>
            </a:r>
            <a:endParaRPr lang="es-ES" dirty="0"/>
          </a:p>
        </p:txBody>
      </p:sp>
    </p:spTree>
    <p:extLst>
      <p:ext uri="{BB962C8B-B14F-4D97-AF65-F5344CB8AC3E}">
        <p14:creationId xmlns:p14="http://schemas.microsoft.com/office/powerpoint/2010/main" val="3863158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38</a:t>
            </a:fld>
            <a:endParaRPr lang="es-E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s-ES" sz="1200" kern="1200" dirty="0">
                <a:solidFill>
                  <a:schemeClr val="tx1"/>
                </a:solidFill>
                <a:latin typeface="Arial" charset="0"/>
              </a:rPr>
              <a:t>1.1 – Descripción general de las tecnologías WAN</a:t>
            </a:r>
            <a:endParaRPr lang="es-ES" sz="1200" kern="1200" dirty="0">
              <a:solidFill>
                <a:schemeClr val="tx1"/>
              </a:solidFill>
              <a:latin typeface="Arial" charset="0"/>
              <a:ea typeface="ＭＳ Ｐゴシック" charset="0"/>
              <a:cs typeface="ＭＳ Ｐゴシック" charset="0"/>
            </a:endParaRPr>
          </a:p>
          <a:p>
            <a:pPr>
              <a:lnSpc>
                <a:spcPct val="80000"/>
              </a:lnSpc>
              <a:buFontTx/>
              <a:buNone/>
            </a:pPr>
            <a:r>
              <a:rPr lang="es-ES" dirty="0">
                <a:latin typeface="Arial" charset="0"/>
              </a:rPr>
              <a:t>1.1.2 –</a:t>
            </a:r>
            <a:r>
              <a:rPr lang="es-ES" smtClean="0"/>
              <a:t> Operaciones WAN</a:t>
            </a:r>
            <a:endParaRPr lang="es-ES" dirty="0"/>
          </a:p>
        </p:txBody>
      </p:sp>
    </p:spTree>
    <p:extLst>
      <p:ext uri="{BB962C8B-B14F-4D97-AF65-F5344CB8AC3E}">
        <p14:creationId xmlns:p14="http://schemas.microsoft.com/office/powerpoint/2010/main" val="29881568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editar el estilo de subtítulo del patrón</a:t>
            </a:r>
            <a:endParaRPr lang="en-US" dirty="0"/>
          </a:p>
        </p:txBody>
      </p:sp>
      <p:sp>
        <p:nvSpPr>
          <p:cNvPr id="4" name="Date Placeholder 3"/>
          <p:cNvSpPr>
            <a:spLocks noGrp="1"/>
          </p:cNvSpPr>
          <p:nvPr>
            <p:ph type="dt" sz="half" idx="10"/>
          </p:nvPr>
        </p:nvSpPr>
        <p:spPr/>
        <p:txBody>
          <a:bodyPr/>
          <a:lstStyle/>
          <a:p>
            <a:fld id="{48F0C36F-3C95-4A3D-AA2E-66A055A231AD}" type="datetime1">
              <a:rPr lang="es-MX" smtClean="0"/>
              <a:t>29/09/2018</a:t>
            </a:fld>
            <a:endParaRPr lang="es-MX"/>
          </a:p>
        </p:txBody>
      </p:sp>
      <p:sp>
        <p:nvSpPr>
          <p:cNvPr id="5" name="Footer Placeholder 4"/>
          <p:cNvSpPr>
            <a:spLocks noGrp="1"/>
          </p:cNvSpPr>
          <p:nvPr>
            <p:ph type="ftr" sz="quarter" idx="11"/>
          </p:nvPr>
        </p:nvSpPr>
        <p:spPr/>
        <p:txBody>
          <a:bodyPr/>
          <a:lstStyle/>
          <a:p>
            <a:r>
              <a:rPr lang="es-MX" smtClean="0"/>
              <a:t>Dr. en A. Juan Carlos Montes de Oca López</a:t>
            </a:r>
            <a:endParaRPr lang="es-MX"/>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A24D5D50-842B-4AAF-A06B-5B70EB08A0A9}" type="slidenum">
              <a:rPr lang="es-MX" smtClean="0"/>
              <a:t>‹Nº›</a:t>
            </a:fld>
            <a:endParaRPr lang="es-MX"/>
          </a:p>
        </p:txBody>
      </p:sp>
    </p:spTree>
    <p:extLst>
      <p:ext uri="{BB962C8B-B14F-4D97-AF65-F5344CB8AC3E}">
        <p14:creationId xmlns:p14="http://schemas.microsoft.com/office/powerpoint/2010/main" val="27852262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EC873278-AE2D-4E7E-AD04-BD28BD13C391}" type="datetime1">
              <a:rPr lang="es-MX" smtClean="0"/>
              <a:t>29/09/2018</a:t>
            </a:fld>
            <a:endParaRPr lang="es-MX"/>
          </a:p>
        </p:txBody>
      </p:sp>
      <p:sp>
        <p:nvSpPr>
          <p:cNvPr id="5" name="Footer Placeholder 4"/>
          <p:cNvSpPr>
            <a:spLocks noGrp="1"/>
          </p:cNvSpPr>
          <p:nvPr>
            <p:ph type="ftr" sz="quarter" idx="11"/>
          </p:nvPr>
        </p:nvSpPr>
        <p:spPr/>
        <p:txBody>
          <a:bodyPr/>
          <a:lstStyle/>
          <a:p>
            <a:r>
              <a:rPr lang="es-MX" smtClean="0"/>
              <a:t>Dr. en A. Juan Carlos Montes de Oca López</a:t>
            </a:r>
            <a:endParaRPr lang="es-MX"/>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A24D5D50-842B-4AAF-A06B-5B70EB08A0A9}" type="slidenum">
              <a:rPr lang="es-MX" smtClean="0"/>
              <a:t>‹Nº›</a:t>
            </a:fld>
            <a:endParaRPr lang="es-MX"/>
          </a:p>
        </p:txBody>
      </p:sp>
    </p:spTree>
    <p:extLst>
      <p:ext uri="{BB962C8B-B14F-4D97-AF65-F5344CB8AC3E}">
        <p14:creationId xmlns:p14="http://schemas.microsoft.com/office/powerpoint/2010/main" val="37933763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Editar el estilo de texto del patrón</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AF7CF0D1-8CE5-4A7D-93FB-9E12BAA80B8E}" type="datetime1">
              <a:rPr lang="es-MX" smtClean="0"/>
              <a:t>29/09/2018</a:t>
            </a:fld>
            <a:endParaRPr lang="es-MX"/>
          </a:p>
        </p:txBody>
      </p:sp>
      <p:sp>
        <p:nvSpPr>
          <p:cNvPr id="5" name="Footer Placeholder 4"/>
          <p:cNvSpPr>
            <a:spLocks noGrp="1"/>
          </p:cNvSpPr>
          <p:nvPr>
            <p:ph type="ftr" sz="quarter" idx="11"/>
          </p:nvPr>
        </p:nvSpPr>
        <p:spPr/>
        <p:txBody>
          <a:bodyPr/>
          <a:lstStyle/>
          <a:p>
            <a:r>
              <a:rPr lang="es-MX" smtClean="0"/>
              <a:t>Dr. en A. Juan Carlos Montes de Oca López</a:t>
            </a:r>
            <a:endParaRPr lang="es-MX"/>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A24D5D50-842B-4AAF-A06B-5B70EB08A0A9}" type="slidenum">
              <a:rPr lang="es-MX" smtClean="0"/>
              <a:t>‹Nº›</a:t>
            </a:fld>
            <a:endParaRPr lang="es-MX"/>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8039879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Editar el estilo de texto del patrón</a:t>
            </a:r>
          </a:p>
        </p:txBody>
      </p:sp>
      <p:sp>
        <p:nvSpPr>
          <p:cNvPr id="5" name="Date Placeholder 4"/>
          <p:cNvSpPr>
            <a:spLocks noGrp="1"/>
          </p:cNvSpPr>
          <p:nvPr>
            <p:ph type="dt" sz="half" idx="10"/>
          </p:nvPr>
        </p:nvSpPr>
        <p:spPr/>
        <p:txBody>
          <a:bodyPr/>
          <a:lstStyle/>
          <a:p>
            <a:fld id="{D4609EAB-48D0-4F01-8CFE-46CD4B65B997}" type="datetime1">
              <a:rPr lang="es-MX" smtClean="0"/>
              <a:t>29/09/2018</a:t>
            </a:fld>
            <a:endParaRPr lang="es-MX"/>
          </a:p>
        </p:txBody>
      </p:sp>
      <p:sp>
        <p:nvSpPr>
          <p:cNvPr id="6" name="Footer Placeholder 5"/>
          <p:cNvSpPr>
            <a:spLocks noGrp="1"/>
          </p:cNvSpPr>
          <p:nvPr>
            <p:ph type="ftr" sz="quarter" idx="11"/>
          </p:nvPr>
        </p:nvSpPr>
        <p:spPr/>
        <p:txBody>
          <a:bodyPr/>
          <a:lstStyle/>
          <a:p>
            <a:r>
              <a:rPr lang="es-MX" smtClean="0"/>
              <a:t>Dr. en A. Juan Carlos Montes de Oca López</a:t>
            </a:r>
            <a:endParaRPr lang="es-MX"/>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A24D5D50-842B-4AAF-A06B-5B70EB08A0A9}" type="slidenum">
              <a:rPr lang="es-MX" smtClean="0"/>
              <a:t>‹Nº›</a:t>
            </a:fld>
            <a:endParaRPr lang="es-MX"/>
          </a:p>
        </p:txBody>
      </p:sp>
    </p:spTree>
    <p:extLst>
      <p:ext uri="{BB962C8B-B14F-4D97-AF65-F5344CB8AC3E}">
        <p14:creationId xmlns:p14="http://schemas.microsoft.com/office/powerpoint/2010/main" val="7786564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Editar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Editar el estilo de texto del patrón</a:t>
            </a:r>
          </a:p>
        </p:txBody>
      </p:sp>
      <p:sp>
        <p:nvSpPr>
          <p:cNvPr id="5" name="Date Placeholder 4"/>
          <p:cNvSpPr>
            <a:spLocks noGrp="1"/>
          </p:cNvSpPr>
          <p:nvPr>
            <p:ph type="dt" sz="half" idx="10"/>
          </p:nvPr>
        </p:nvSpPr>
        <p:spPr/>
        <p:txBody>
          <a:bodyPr/>
          <a:lstStyle/>
          <a:p>
            <a:fld id="{8E617864-5B77-47C2-B074-268BB7A2209C}" type="datetime1">
              <a:rPr lang="es-MX" smtClean="0"/>
              <a:t>29/09/2018</a:t>
            </a:fld>
            <a:endParaRPr lang="es-MX"/>
          </a:p>
        </p:txBody>
      </p:sp>
      <p:sp>
        <p:nvSpPr>
          <p:cNvPr id="6" name="Footer Placeholder 5"/>
          <p:cNvSpPr>
            <a:spLocks noGrp="1"/>
          </p:cNvSpPr>
          <p:nvPr>
            <p:ph type="ftr" sz="quarter" idx="11"/>
          </p:nvPr>
        </p:nvSpPr>
        <p:spPr/>
        <p:txBody>
          <a:bodyPr/>
          <a:lstStyle/>
          <a:p>
            <a:r>
              <a:rPr lang="es-MX" smtClean="0"/>
              <a:t>Dr. en A. Juan Carlos Montes de Oca López</a:t>
            </a:r>
            <a:endParaRPr lang="es-MX"/>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A24D5D50-842B-4AAF-A06B-5B70EB08A0A9}" type="slidenum">
              <a:rPr lang="es-MX" smtClean="0"/>
              <a:t>‹Nº›</a:t>
            </a:fld>
            <a:endParaRPr lang="es-MX"/>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4511405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Editar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Editar el estilo de texto del patrón</a:t>
            </a:r>
          </a:p>
        </p:txBody>
      </p:sp>
      <p:sp>
        <p:nvSpPr>
          <p:cNvPr id="5" name="Date Placeholder 4"/>
          <p:cNvSpPr>
            <a:spLocks noGrp="1"/>
          </p:cNvSpPr>
          <p:nvPr>
            <p:ph type="dt" sz="half" idx="10"/>
          </p:nvPr>
        </p:nvSpPr>
        <p:spPr/>
        <p:txBody>
          <a:bodyPr/>
          <a:lstStyle/>
          <a:p>
            <a:fld id="{7EBF2DF3-2C22-456A-B568-765C2254A361}" type="datetime1">
              <a:rPr lang="es-MX" smtClean="0"/>
              <a:t>29/09/2018</a:t>
            </a:fld>
            <a:endParaRPr lang="es-MX"/>
          </a:p>
        </p:txBody>
      </p:sp>
      <p:sp>
        <p:nvSpPr>
          <p:cNvPr id="6" name="Footer Placeholder 5"/>
          <p:cNvSpPr>
            <a:spLocks noGrp="1"/>
          </p:cNvSpPr>
          <p:nvPr>
            <p:ph type="ftr" sz="quarter" idx="11"/>
          </p:nvPr>
        </p:nvSpPr>
        <p:spPr/>
        <p:txBody>
          <a:bodyPr/>
          <a:lstStyle/>
          <a:p>
            <a:r>
              <a:rPr lang="es-MX" smtClean="0"/>
              <a:t>Dr. en A. Juan Carlos Montes de Oca López</a:t>
            </a:r>
            <a:endParaRPr lang="es-MX"/>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A24D5D50-842B-4AAF-A06B-5B70EB08A0A9}" type="slidenum">
              <a:rPr lang="es-MX" smtClean="0"/>
              <a:t>‹Nº›</a:t>
            </a:fld>
            <a:endParaRPr lang="es-MX"/>
          </a:p>
        </p:txBody>
      </p:sp>
    </p:spTree>
    <p:extLst>
      <p:ext uri="{BB962C8B-B14F-4D97-AF65-F5344CB8AC3E}">
        <p14:creationId xmlns:p14="http://schemas.microsoft.com/office/powerpoint/2010/main" val="201645685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91878CB-7E4E-413F-929A-C5F16ACAA067}" type="datetime1">
              <a:rPr lang="es-MX" smtClean="0"/>
              <a:t>29/09/2018</a:t>
            </a:fld>
            <a:endParaRPr lang="es-MX"/>
          </a:p>
        </p:txBody>
      </p:sp>
      <p:sp>
        <p:nvSpPr>
          <p:cNvPr id="5" name="Footer Placeholder 4"/>
          <p:cNvSpPr>
            <a:spLocks noGrp="1"/>
          </p:cNvSpPr>
          <p:nvPr>
            <p:ph type="ftr" sz="quarter" idx="11"/>
          </p:nvPr>
        </p:nvSpPr>
        <p:spPr/>
        <p:txBody>
          <a:bodyPr/>
          <a:lstStyle/>
          <a:p>
            <a:r>
              <a:rPr lang="es-MX" smtClean="0"/>
              <a:t>Dr. en A. Juan Carlos Montes de Oca López</a:t>
            </a:r>
            <a:endParaRPr lang="es-MX"/>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A24D5D50-842B-4AAF-A06B-5B70EB08A0A9}" type="slidenum">
              <a:rPr lang="es-MX" smtClean="0"/>
              <a:t>‹Nº›</a:t>
            </a:fld>
            <a:endParaRPr lang="es-MX"/>
          </a:p>
        </p:txBody>
      </p:sp>
    </p:spTree>
    <p:extLst>
      <p:ext uri="{BB962C8B-B14F-4D97-AF65-F5344CB8AC3E}">
        <p14:creationId xmlns:p14="http://schemas.microsoft.com/office/powerpoint/2010/main" val="22171207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7E7EFDE4-E657-44FB-B006-BCDF2E0B7848}" type="datetime1">
              <a:rPr lang="es-MX" smtClean="0"/>
              <a:t>29/09/2018</a:t>
            </a:fld>
            <a:endParaRPr lang="es-MX"/>
          </a:p>
        </p:txBody>
      </p:sp>
      <p:sp>
        <p:nvSpPr>
          <p:cNvPr id="5" name="Footer Placeholder 4"/>
          <p:cNvSpPr>
            <a:spLocks noGrp="1"/>
          </p:cNvSpPr>
          <p:nvPr>
            <p:ph type="ftr" sz="quarter" idx="11"/>
          </p:nvPr>
        </p:nvSpPr>
        <p:spPr/>
        <p:txBody>
          <a:bodyPr/>
          <a:lstStyle/>
          <a:p>
            <a:r>
              <a:rPr lang="es-MX" smtClean="0"/>
              <a:t>Dr. en A. Juan Carlos Montes de Oca López</a:t>
            </a:r>
            <a:endParaRPr lang="es-MX"/>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A24D5D50-842B-4AAF-A06B-5B70EB08A0A9}" type="slidenum">
              <a:rPr lang="es-MX" smtClean="0"/>
              <a:t>‹Nº›</a:t>
            </a:fld>
            <a:endParaRPr lang="es-MX"/>
          </a:p>
        </p:txBody>
      </p:sp>
    </p:spTree>
    <p:extLst>
      <p:ext uri="{BB962C8B-B14F-4D97-AF65-F5344CB8AC3E}">
        <p14:creationId xmlns:p14="http://schemas.microsoft.com/office/powerpoint/2010/main" val="39990223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22CF6BD0-C956-4551-B6BB-2D0F4EE0FBF3}" type="datetime1">
              <a:rPr lang="es-MX" smtClean="0"/>
              <a:t>29/09/2018</a:t>
            </a:fld>
            <a:endParaRPr lang="es-MX"/>
          </a:p>
        </p:txBody>
      </p:sp>
      <p:sp>
        <p:nvSpPr>
          <p:cNvPr id="5" name="Footer Placeholder 4"/>
          <p:cNvSpPr>
            <a:spLocks noGrp="1"/>
          </p:cNvSpPr>
          <p:nvPr>
            <p:ph type="ftr" sz="quarter" idx="11"/>
          </p:nvPr>
        </p:nvSpPr>
        <p:spPr/>
        <p:txBody>
          <a:bodyPr/>
          <a:lstStyle/>
          <a:p>
            <a:r>
              <a:rPr lang="es-MX" smtClean="0"/>
              <a:t>Dr. en A. Juan Carlos Montes de Oca López</a:t>
            </a:r>
            <a:endParaRPr lang="es-MX"/>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A24D5D50-842B-4AAF-A06B-5B70EB08A0A9}" type="slidenum">
              <a:rPr lang="es-MX" smtClean="0"/>
              <a:t>‹Nº›</a:t>
            </a:fld>
            <a:endParaRPr lang="es-MX"/>
          </a:p>
        </p:txBody>
      </p:sp>
    </p:spTree>
    <p:extLst>
      <p:ext uri="{BB962C8B-B14F-4D97-AF65-F5344CB8AC3E}">
        <p14:creationId xmlns:p14="http://schemas.microsoft.com/office/powerpoint/2010/main" val="26881722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CA9A0733-43BB-45EC-8EB7-F983143324C8}" type="datetime1">
              <a:rPr lang="es-MX" smtClean="0"/>
              <a:t>29/09/2018</a:t>
            </a:fld>
            <a:endParaRPr lang="es-MX"/>
          </a:p>
        </p:txBody>
      </p:sp>
      <p:sp>
        <p:nvSpPr>
          <p:cNvPr id="5" name="Footer Placeholder 4"/>
          <p:cNvSpPr>
            <a:spLocks noGrp="1"/>
          </p:cNvSpPr>
          <p:nvPr>
            <p:ph type="ftr" sz="quarter" idx="11"/>
          </p:nvPr>
        </p:nvSpPr>
        <p:spPr/>
        <p:txBody>
          <a:bodyPr/>
          <a:lstStyle/>
          <a:p>
            <a:r>
              <a:rPr lang="es-MX" smtClean="0"/>
              <a:t>Dr. en A. Juan Carlos Montes de Oca López</a:t>
            </a:r>
            <a:endParaRPr lang="es-MX"/>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A24D5D50-842B-4AAF-A06B-5B70EB08A0A9}" type="slidenum">
              <a:rPr lang="es-MX" smtClean="0"/>
              <a:t>‹Nº›</a:t>
            </a:fld>
            <a:endParaRPr lang="es-MX"/>
          </a:p>
        </p:txBody>
      </p:sp>
    </p:spTree>
    <p:extLst>
      <p:ext uri="{BB962C8B-B14F-4D97-AF65-F5344CB8AC3E}">
        <p14:creationId xmlns:p14="http://schemas.microsoft.com/office/powerpoint/2010/main" val="41221633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E3134036-FBCD-457F-B208-5D341A2F65F4}" type="datetime1">
              <a:rPr lang="es-MX" smtClean="0"/>
              <a:t>29/09/2018</a:t>
            </a:fld>
            <a:endParaRPr lang="es-MX"/>
          </a:p>
        </p:txBody>
      </p:sp>
      <p:sp>
        <p:nvSpPr>
          <p:cNvPr id="6" name="Footer Placeholder 5"/>
          <p:cNvSpPr>
            <a:spLocks noGrp="1"/>
          </p:cNvSpPr>
          <p:nvPr>
            <p:ph type="ftr" sz="quarter" idx="11"/>
          </p:nvPr>
        </p:nvSpPr>
        <p:spPr/>
        <p:txBody>
          <a:bodyPr/>
          <a:lstStyle/>
          <a:p>
            <a:r>
              <a:rPr lang="es-MX" smtClean="0"/>
              <a:t>Dr. en A. Juan Carlos Montes de Oca López</a:t>
            </a:r>
            <a:endParaRPr lang="es-MX"/>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A24D5D50-842B-4AAF-A06B-5B70EB08A0A9}" type="slidenum">
              <a:rPr lang="es-MX" smtClean="0"/>
              <a:t>‹Nº›</a:t>
            </a:fld>
            <a:endParaRPr lang="es-MX"/>
          </a:p>
        </p:txBody>
      </p:sp>
    </p:spTree>
    <p:extLst>
      <p:ext uri="{BB962C8B-B14F-4D97-AF65-F5344CB8AC3E}">
        <p14:creationId xmlns:p14="http://schemas.microsoft.com/office/powerpoint/2010/main" val="206024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53E51449-1435-451F-B274-48B6862D1F53}" type="datetime1">
              <a:rPr lang="es-MX" smtClean="0"/>
              <a:t>29/09/2018</a:t>
            </a:fld>
            <a:endParaRPr lang="es-MX"/>
          </a:p>
        </p:txBody>
      </p:sp>
      <p:sp>
        <p:nvSpPr>
          <p:cNvPr id="8" name="Footer Placeholder 7"/>
          <p:cNvSpPr>
            <a:spLocks noGrp="1"/>
          </p:cNvSpPr>
          <p:nvPr>
            <p:ph type="ftr" sz="quarter" idx="11"/>
          </p:nvPr>
        </p:nvSpPr>
        <p:spPr/>
        <p:txBody>
          <a:bodyPr/>
          <a:lstStyle/>
          <a:p>
            <a:r>
              <a:rPr lang="es-MX" smtClean="0"/>
              <a:t>Dr. en A. Juan Carlos Montes de Oca López</a:t>
            </a:r>
            <a:endParaRPr lang="es-MX"/>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A24D5D50-842B-4AAF-A06B-5B70EB08A0A9}" type="slidenum">
              <a:rPr lang="es-MX" smtClean="0"/>
              <a:t>‹Nº›</a:t>
            </a:fld>
            <a:endParaRPr lang="es-MX"/>
          </a:p>
        </p:txBody>
      </p:sp>
    </p:spTree>
    <p:extLst>
      <p:ext uri="{BB962C8B-B14F-4D97-AF65-F5344CB8AC3E}">
        <p14:creationId xmlns:p14="http://schemas.microsoft.com/office/powerpoint/2010/main" val="39952235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C8CD03A0-234D-4217-836A-0225ABD7C659}" type="datetime1">
              <a:rPr lang="es-MX" smtClean="0"/>
              <a:t>29/09/2018</a:t>
            </a:fld>
            <a:endParaRPr lang="es-MX"/>
          </a:p>
        </p:txBody>
      </p:sp>
      <p:sp>
        <p:nvSpPr>
          <p:cNvPr id="4" name="Footer Placeholder 3"/>
          <p:cNvSpPr>
            <a:spLocks noGrp="1"/>
          </p:cNvSpPr>
          <p:nvPr>
            <p:ph type="ftr" sz="quarter" idx="11"/>
          </p:nvPr>
        </p:nvSpPr>
        <p:spPr/>
        <p:txBody>
          <a:bodyPr/>
          <a:lstStyle/>
          <a:p>
            <a:r>
              <a:rPr lang="es-MX" smtClean="0"/>
              <a:t>Dr. en A. Juan Carlos Montes de Oca López</a:t>
            </a:r>
            <a:endParaRPr lang="es-MX"/>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A24D5D50-842B-4AAF-A06B-5B70EB08A0A9}" type="slidenum">
              <a:rPr lang="es-MX" smtClean="0"/>
              <a:t>‹Nº›</a:t>
            </a:fld>
            <a:endParaRPr lang="es-MX"/>
          </a:p>
        </p:txBody>
      </p:sp>
    </p:spTree>
    <p:extLst>
      <p:ext uri="{BB962C8B-B14F-4D97-AF65-F5344CB8AC3E}">
        <p14:creationId xmlns:p14="http://schemas.microsoft.com/office/powerpoint/2010/main" val="35961159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96C6251-3907-42A0-85A8-05CD6DE70743}" type="datetime1">
              <a:rPr lang="es-MX" smtClean="0"/>
              <a:t>29/09/2018</a:t>
            </a:fld>
            <a:endParaRPr lang="es-MX"/>
          </a:p>
        </p:txBody>
      </p:sp>
      <p:sp>
        <p:nvSpPr>
          <p:cNvPr id="3" name="Footer Placeholder 2"/>
          <p:cNvSpPr>
            <a:spLocks noGrp="1"/>
          </p:cNvSpPr>
          <p:nvPr>
            <p:ph type="ftr" sz="quarter" idx="11"/>
          </p:nvPr>
        </p:nvSpPr>
        <p:spPr/>
        <p:txBody>
          <a:bodyPr/>
          <a:lstStyle/>
          <a:p>
            <a:r>
              <a:rPr lang="es-MX" smtClean="0"/>
              <a:t>Dr. en A. Juan Carlos Montes de Oca López</a:t>
            </a:r>
            <a:endParaRPr lang="es-MX"/>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A24D5D50-842B-4AAF-A06B-5B70EB08A0A9}" type="slidenum">
              <a:rPr lang="es-MX" smtClean="0"/>
              <a:t>‹Nº›</a:t>
            </a:fld>
            <a:endParaRPr lang="es-MX"/>
          </a:p>
        </p:txBody>
      </p:sp>
    </p:spTree>
    <p:extLst>
      <p:ext uri="{BB962C8B-B14F-4D97-AF65-F5344CB8AC3E}">
        <p14:creationId xmlns:p14="http://schemas.microsoft.com/office/powerpoint/2010/main" val="18692631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A0210FA7-27F4-4CE9-AE4A-C35C9E8E2749}" type="datetime1">
              <a:rPr lang="es-MX" smtClean="0"/>
              <a:t>29/09/2018</a:t>
            </a:fld>
            <a:endParaRPr lang="es-MX"/>
          </a:p>
        </p:txBody>
      </p:sp>
      <p:sp>
        <p:nvSpPr>
          <p:cNvPr id="6" name="Footer Placeholder 5"/>
          <p:cNvSpPr>
            <a:spLocks noGrp="1"/>
          </p:cNvSpPr>
          <p:nvPr>
            <p:ph type="ftr" sz="quarter" idx="11"/>
          </p:nvPr>
        </p:nvSpPr>
        <p:spPr/>
        <p:txBody>
          <a:bodyPr/>
          <a:lstStyle/>
          <a:p>
            <a:r>
              <a:rPr lang="es-MX" smtClean="0"/>
              <a:t>Dr. en A. Juan Carlos Montes de Oca López</a:t>
            </a:r>
            <a:endParaRPr lang="es-MX"/>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A24D5D50-842B-4AAF-A06B-5B70EB08A0A9}" type="slidenum">
              <a:rPr lang="es-MX" smtClean="0"/>
              <a:t>‹Nº›</a:t>
            </a:fld>
            <a:endParaRPr lang="es-MX"/>
          </a:p>
        </p:txBody>
      </p:sp>
    </p:spTree>
    <p:extLst>
      <p:ext uri="{BB962C8B-B14F-4D97-AF65-F5344CB8AC3E}">
        <p14:creationId xmlns:p14="http://schemas.microsoft.com/office/powerpoint/2010/main" val="2890177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73F1BD97-ECBC-4211-A778-04BD93D95A29}" type="datetime1">
              <a:rPr lang="es-MX" smtClean="0"/>
              <a:t>29/09/2018</a:t>
            </a:fld>
            <a:endParaRPr lang="es-MX"/>
          </a:p>
        </p:txBody>
      </p:sp>
      <p:sp>
        <p:nvSpPr>
          <p:cNvPr id="6" name="Footer Placeholder 5"/>
          <p:cNvSpPr>
            <a:spLocks noGrp="1"/>
          </p:cNvSpPr>
          <p:nvPr>
            <p:ph type="ftr" sz="quarter" idx="11"/>
          </p:nvPr>
        </p:nvSpPr>
        <p:spPr/>
        <p:txBody>
          <a:bodyPr/>
          <a:lstStyle/>
          <a:p>
            <a:r>
              <a:rPr lang="es-MX" smtClean="0"/>
              <a:t>Dr. en A. Juan Carlos Montes de Oca López</a:t>
            </a:r>
            <a:endParaRPr lang="es-MX"/>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A24D5D50-842B-4AAF-A06B-5B70EB08A0A9}" type="slidenum">
              <a:rPr lang="es-MX" smtClean="0"/>
              <a:t>‹Nº›</a:t>
            </a:fld>
            <a:endParaRPr lang="es-MX"/>
          </a:p>
        </p:txBody>
      </p:sp>
    </p:spTree>
    <p:extLst>
      <p:ext uri="{BB962C8B-B14F-4D97-AF65-F5344CB8AC3E}">
        <p14:creationId xmlns:p14="http://schemas.microsoft.com/office/powerpoint/2010/main" val="5464027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6B2D7988-176F-47EE-AB5D-D1A004085B14}" type="datetime1">
              <a:rPr lang="es-MX" smtClean="0"/>
              <a:t>29/09/2018</a:t>
            </a:fld>
            <a:endParaRPr lang="es-MX"/>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s-MX" smtClean="0"/>
              <a:t>Dr. en A. Juan Carlos Montes de Oca López</a:t>
            </a:r>
            <a:endParaRPr lang="es-MX"/>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A24D5D50-842B-4AAF-A06B-5B70EB08A0A9}" type="slidenum">
              <a:rPr lang="es-MX" smtClean="0"/>
              <a:t>‹Nº›</a:t>
            </a:fld>
            <a:endParaRPr lang="es-MX"/>
          </a:p>
        </p:txBody>
      </p:sp>
    </p:spTree>
    <p:extLst>
      <p:ext uri="{BB962C8B-B14F-4D97-AF65-F5344CB8AC3E}">
        <p14:creationId xmlns:p14="http://schemas.microsoft.com/office/powerpoint/2010/main" val="812179236"/>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 id="2147483718" r:id="rId12"/>
    <p:sldLayoutId id="2147483719" r:id="rId13"/>
    <p:sldLayoutId id="2147483720" r:id="rId14"/>
    <p:sldLayoutId id="2147483721" r:id="rId15"/>
    <p:sldLayoutId id="2147483722" r:id="rId16"/>
  </p:sldLayoutIdLst>
  <p:hf hdr="0" dt="0"/>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3.gi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15.png"/><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2.gif"/><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5.gif"/></Relationships>
</file>

<file path=ppt/slides/_rels/slide3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7.jpeg"/></Relationships>
</file>

<file path=ppt/slides/_rels/slide39.xml.rels><?xml version="1.0" encoding="UTF-8" standalone="yes"?>
<Relationships xmlns="http://schemas.openxmlformats.org/package/2006/relationships"><Relationship Id="rId3" Type="http://schemas.openxmlformats.org/officeDocument/2006/relationships/hyperlink" Target="https://www.netacad.com/group/resources/course-resources" TargetMode="Externa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hyperlink" Target="https://publicacionesdidacticas.com/hemeroteca/articulo/081136/articulo-pdf" TargetMode="External"/><Relationship Id="rId5" Type="http://schemas.openxmlformats.org/officeDocument/2006/relationships/hyperlink" Target="http://publicacionesdidacticas.com/hemeroteca/articulo/081136/articulo-pdf" TargetMode="External"/><Relationship Id="rId4" Type="http://schemas.openxmlformats.org/officeDocument/2006/relationships/hyperlink" Target="http://revistas.uigv.edu.pe/index.php/perspectiva/article/view/187" TargetMode="External"/></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40.xml.rels><?xml version="1.0" encoding="UTF-8" standalone="yes"?>
<Relationships xmlns="http://schemas.openxmlformats.org/package/2006/relationships"><Relationship Id="rId8" Type="http://schemas.openxmlformats.org/officeDocument/2006/relationships/hyperlink" Target="http://www.informaticamoderna.com/Router.htm" TargetMode="External"/><Relationship Id="rId3" Type="http://schemas.openxmlformats.org/officeDocument/2006/relationships/hyperlink" Target="http://itroque.edu.mx/cisco/cisco1/course/module1" TargetMode="External"/><Relationship Id="rId7" Type="http://schemas.openxmlformats.org/officeDocument/2006/relationships/hyperlink" Target="http://www.informaticamoderna.com/Acces_point.htm" TargetMode="Externa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hyperlink" Target="https://www.wni.mx/index.php?option=com_content&amp;view=article&amp;id=62:antenassoporte&amp;catid=31:general&amp;Itemid=79" TargetMode="External"/><Relationship Id="rId5" Type="http://schemas.openxmlformats.org/officeDocument/2006/relationships/hyperlink" Target="http://redestelematicas.com/el-switch-como-funciona-y-sus-principales-caracteristicas/" TargetMode="External"/><Relationship Id="rId10" Type="http://schemas.openxmlformats.org/officeDocument/2006/relationships/hyperlink" Target="https://hipertextual.com/files/2015/02/conexiones-y-redes-670x410.jpg" TargetMode="External"/><Relationship Id="rId4" Type="http://schemas.openxmlformats.org/officeDocument/2006/relationships/hyperlink" Target="http://redestelematicas.com/tipos-de-switches/" TargetMode="External"/><Relationship Id="rId9" Type="http://schemas.openxmlformats.org/officeDocument/2006/relationships/hyperlink" Target="https://4.bp.blogspot.com/-wvSrLjbhAWc/WQfFnbmc3dI/AAAAAAAACp8/Vu_rx3c1bk4Z4alH6FpFyff_VpZcrSJigCPcB/s1600/Dispositivos+de+red+intermediarios.jpg" TargetMode="External"/></Relationships>
</file>

<file path=ppt/slides/_rels/slide41.xml.rels><?xml version="1.0" encoding="UTF-8" standalone="yes"?>
<Relationships xmlns="http://schemas.openxmlformats.org/package/2006/relationships"><Relationship Id="rId3" Type="http://schemas.openxmlformats.org/officeDocument/2006/relationships/hyperlink" Target="https://tecnologia-informatica.com/que-es-router-wifi-comprar-ampliar-alcance/" TargetMode="External"/><Relationship Id="rId7" Type="http://schemas.openxmlformats.org/officeDocument/2006/relationships/hyperlink" Target="https://es.ccm.net/faq/656-redes-concentrador-hub-conmutador-switch-y-router#1-el-hub" TargetMode="Externa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hyperlink" Target="https://www.linksys.com/es/r/resource-center/qu%C3%A9-es-un-m%C3%B3dem/" TargetMode="External"/><Relationship Id="rId5" Type="http://schemas.openxmlformats.org/officeDocument/2006/relationships/hyperlink" Target="https://www.cisco.com/c/es_mx/products/security/firewalls/what-is-a-firewall.html" TargetMode="External"/><Relationship Id="rId4" Type="http://schemas.openxmlformats.org/officeDocument/2006/relationships/hyperlink" Target="https://revista.seguridad.unam.mx/numero-04/firewalls-controlando-el-acceso-la-red" TargetMode="External"/></Relationships>
</file>

<file path=ppt/slides/_rels/slide5.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Layout" Target="../slideLayouts/slideLayout7.xml"/><Relationship Id="rId4" Type="http://schemas.microsoft.com/office/2007/relationships/hdphoto" Target="../media/hdphoto3.wdp"/></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13" name="Título 1">
            <a:extLst>
              <a:ext uri="{FF2B5EF4-FFF2-40B4-BE49-F238E27FC236}">
                <a16:creationId xmlns:a16="http://schemas.microsoft.com/office/drawing/2014/main" id="{A497FFDD-4B11-49B7-981C-8EF2BA057344}"/>
              </a:ext>
            </a:extLst>
          </p:cNvPr>
          <p:cNvSpPr txBox="1">
            <a:spLocks/>
          </p:cNvSpPr>
          <p:nvPr/>
        </p:nvSpPr>
        <p:spPr>
          <a:xfrm>
            <a:off x="1911969" y="1881398"/>
            <a:ext cx="8308427" cy="3376402"/>
          </a:xfrm>
          <a:prstGeom prst="rect">
            <a:avLst/>
          </a:prstGeom>
        </p:spPr>
        <p:txBody>
          <a:bodyP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ES" sz="2800" b="1" dirty="0"/>
              <a:t>Universidad Autónoma del Estado de México</a:t>
            </a:r>
          </a:p>
          <a:p>
            <a:pPr algn="ctr"/>
            <a:r>
              <a:rPr lang="es-ES" sz="2800" b="1" dirty="0"/>
              <a:t>Facultad de Contaduría y Administración</a:t>
            </a:r>
          </a:p>
          <a:p>
            <a:pPr algn="ctr"/>
            <a:endParaRPr lang="es-ES" sz="2800" b="1" dirty="0"/>
          </a:p>
          <a:p>
            <a:pPr algn="ctr"/>
            <a:r>
              <a:rPr lang="es-ES" sz="2800" b="1" dirty="0"/>
              <a:t>PE: </a:t>
            </a:r>
            <a:r>
              <a:rPr lang="es-ES" sz="2800" dirty="0"/>
              <a:t>Licenciatura en Informática Administrativa</a:t>
            </a:r>
          </a:p>
          <a:p>
            <a:pPr algn="ctr"/>
            <a:r>
              <a:rPr lang="es-ES" sz="2800" b="1" dirty="0"/>
              <a:t>UA: </a:t>
            </a:r>
            <a:r>
              <a:rPr lang="es-ES" sz="2800" dirty="0" smtClean="0"/>
              <a:t>Simulación de redes WAN</a:t>
            </a:r>
            <a:endParaRPr lang="es-ES" sz="2800" dirty="0"/>
          </a:p>
          <a:p>
            <a:pPr algn="ctr"/>
            <a:r>
              <a:rPr lang="es-ES" sz="2800" b="1" dirty="0"/>
              <a:t>Semestre: </a:t>
            </a:r>
            <a:r>
              <a:rPr lang="es-ES" sz="2800" dirty="0" smtClean="0"/>
              <a:t>Noveno</a:t>
            </a:r>
            <a:endParaRPr lang="es-ES" sz="2800" dirty="0"/>
          </a:p>
          <a:p>
            <a:pPr algn="ctr"/>
            <a:r>
              <a:rPr lang="es-ES" sz="2800" b="1" dirty="0"/>
              <a:t>Periodo:</a:t>
            </a:r>
            <a:r>
              <a:rPr lang="es-ES" sz="2800" dirty="0"/>
              <a:t> </a:t>
            </a:r>
            <a:r>
              <a:rPr lang="es-ES" sz="2800" dirty="0" smtClean="0"/>
              <a:t>2018-J</a:t>
            </a:r>
            <a:endParaRPr lang="es-ES" sz="2800" dirty="0"/>
          </a:p>
          <a:p>
            <a:pPr algn="ctr"/>
            <a:endParaRPr lang="es-ES" sz="2800" b="1" dirty="0"/>
          </a:p>
          <a:p>
            <a:pPr algn="ctr"/>
            <a:r>
              <a:rPr lang="es-ES" sz="2800" b="1" dirty="0"/>
              <a:t>Autor: </a:t>
            </a:r>
            <a:r>
              <a:rPr lang="es-ES" sz="2800" i="1" dirty="0"/>
              <a:t>Dr. en A. Juan Carlos Montes de Oca López jcmontesdeocal@uaemex.mx</a:t>
            </a:r>
            <a:endParaRPr lang="en-US" sz="2800" dirty="0"/>
          </a:p>
        </p:txBody>
      </p:sp>
    </p:spTree>
    <p:extLst>
      <p:ext uri="{BB962C8B-B14F-4D97-AF65-F5344CB8AC3E}">
        <p14:creationId xmlns:p14="http://schemas.microsoft.com/office/powerpoint/2010/main" val="6380555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a:extLst>
              <a:ext uri="{FF2B5EF4-FFF2-40B4-BE49-F238E27FC236}">
                <a16:creationId xmlns:a16="http://schemas.microsoft.com/office/drawing/2014/main" id="{BD1DEDF2-C9FC-4C73-B1C6-A6AF06B8C305}"/>
              </a:ext>
            </a:extLst>
          </p:cNvPr>
          <p:cNvSpPr txBox="1">
            <a:spLocks/>
          </p:cNvSpPr>
          <p:nvPr/>
        </p:nvSpPr>
        <p:spPr>
          <a:xfrm>
            <a:off x="3452629" y="972688"/>
            <a:ext cx="10571998" cy="97045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MX" sz="3200" b="1" dirty="0"/>
              <a:t>Dispositivos de red: </a:t>
            </a:r>
            <a:r>
              <a:rPr lang="es-MX" sz="3200" b="1" dirty="0" err="1"/>
              <a:t>Switch</a:t>
            </a:r>
            <a:endParaRPr lang="es-MX" sz="3200" b="1" dirty="0"/>
          </a:p>
        </p:txBody>
      </p:sp>
      <p:sp>
        <p:nvSpPr>
          <p:cNvPr id="4" name="Marcador de contenido 2">
            <a:extLst>
              <a:ext uri="{FF2B5EF4-FFF2-40B4-BE49-F238E27FC236}">
                <a16:creationId xmlns:a16="http://schemas.microsoft.com/office/drawing/2014/main" id="{4C26E186-8F94-408E-AB90-03E2DB09F23A}"/>
              </a:ext>
            </a:extLst>
          </p:cNvPr>
          <p:cNvSpPr txBox="1">
            <a:spLocks/>
          </p:cNvSpPr>
          <p:nvPr/>
        </p:nvSpPr>
        <p:spPr>
          <a:xfrm>
            <a:off x="360210" y="1457913"/>
            <a:ext cx="10554574" cy="4436039"/>
          </a:xfrm>
          <a:prstGeom prst="rect">
            <a:avLst/>
          </a:prstGeom>
        </p:spPr>
        <p:txBody>
          <a:bodyPr>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60000"/>
              </a:lnSpc>
              <a:buNone/>
            </a:pPr>
            <a:r>
              <a:rPr lang="es-MX" sz="3200" dirty="0">
                <a:solidFill>
                  <a:srgbClr val="0070C0"/>
                </a:solidFill>
              </a:rPr>
              <a:t>Características</a:t>
            </a:r>
          </a:p>
          <a:p>
            <a:pPr lvl="1" algn="just">
              <a:lnSpc>
                <a:spcPct val="160000"/>
              </a:lnSpc>
            </a:pPr>
            <a:r>
              <a:rPr lang="es-MX" sz="2800" b="1" dirty="0"/>
              <a:t>Puertos</a:t>
            </a:r>
            <a:r>
              <a:rPr lang="es-MX" sz="2800" dirty="0"/>
              <a:t>. Son los elementos del </a:t>
            </a:r>
            <a:r>
              <a:rPr lang="es-MX" sz="2800" dirty="0" err="1"/>
              <a:t>switch</a:t>
            </a:r>
            <a:r>
              <a:rPr lang="es-MX" sz="2800" dirty="0"/>
              <a:t> que permiten la conexión de otros dispositivos a éste, principalmente mediante una red Ethernet.</a:t>
            </a:r>
          </a:p>
          <a:p>
            <a:pPr lvl="1" algn="just">
              <a:lnSpc>
                <a:spcPct val="160000"/>
              </a:lnSpc>
            </a:pPr>
            <a:r>
              <a:rPr lang="es-MX" sz="2800" b="1" dirty="0"/>
              <a:t>Velocidad</a:t>
            </a:r>
            <a:r>
              <a:rPr lang="es-MX" sz="2800" dirty="0"/>
              <a:t>. Se refiere a la velocidad de transmisión con la que pueden trabajar los </a:t>
            </a:r>
            <a:r>
              <a:rPr lang="es-MX" sz="2800" dirty="0" err="1"/>
              <a:t>switches</a:t>
            </a:r>
            <a:r>
              <a:rPr lang="es-MX" sz="2800" dirty="0"/>
              <a:t> sobre un determinado medio de transmisión.</a:t>
            </a:r>
          </a:p>
          <a:p>
            <a:pPr lvl="1" algn="just">
              <a:lnSpc>
                <a:spcPct val="160000"/>
              </a:lnSpc>
            </a:pPr>
            <a:r>
              <a:rPr lang="es-MX" sz="2800" dirty="0"/>
              <a:t>Puertos </a:t>
            </a:r>
            <a:r>
              <a:rPr lang="es-MX" sz="2800" b="1" dirty="0"/>
              <a:t>Modulares</a:t>
            </a:r>
            <a:r>
              <a:rPr lang="es-MX" sz="2800" dirty="0"/>
              <a:t>. Son puertos a los que se les puede adaptar el módulo que el usuario requiera, tomando en cuenta el medio y la velocidad que se necesite.</a:t>
            </a:r>
          </a:p>
        </p:txBody>
      </p:sp>
      <p:grpSp>
        <p:nvGrpSpPr>
          <p:cNvPr id="6" name="Grupo 5">
            <a:extLst>
              <a:ext uri="{FF2B5EF4-FFF2-40B4-BE49-F238E27FC236}">
                <a16:creationId xmlns:a16="http://schemas.microsoft.com/office/drawing/2014/main" id="{D3511878-7D71-5F40-BE28-F924F5AF8B9E}"/>
              </a:ext>
            </a:extLst>
          </p:cNvPr>
          <p:cNvGrpSpPr/>
          <p:nvPr/>
        </p:nvGrpSpPr>
        <p:grpSpPr>
          <a:xfrm>
            <a:off x="7941346" y="84873"/>
            <a:ext cx="4081707" cy="787400"/>
            <a:chOff x="6719938" y="-12262"/>
            <a:chExt cx="4081707" cy="787400"/>
          </a:xfrm>
        </p:grpSpPr>
        <p:pic>
          <p:nvPicPr>
            <p:cNvPr id="7" name="Imagen 6" descr="Sin título-2.png">
              <a:extLst>
                <a:ext uri="{FF2B5EF4-FFF2-40B4-BE49-F238E27FC236}">
                  <a16:creationId xmlns:a16="http://schemas.microsoft.com/office/drawing/2014/main" id="{7EFA5F83-A898-6644-92B9-48BF300009CD}"/>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6719938" y="-12262"/>
              <a:ext cx="4081707" cy="787400"/>
            </a:xfrm>
            <a:prstGeom prst="rect">
              <a:avLst/>
            </a:prstGeom>
          </p:spPr>
        </p:pic>
        <p:sp>
          <p:nvSpPr>
            <p:cNvPr id="8" name="Rectángulo 7">
              <a:extLst>
                <a:ext uri="{FF2B5EF4-FFF2-40B4-BE49-F238E27FC236}">
                  <a16:creationId xmlns:a16="http://schemas.microsoft.com/office/drawing/2014/main" id="{2942EB2D-7A0F-2B46-A93B-BF478E173B15}"/>
                </a:ext>
              </a:extLst>
            </p:cNvPr>
            <p:cNvSpPr/>
            <p:nvPr/>
          </p:nvSpPr>
          <p:spPr>
            <a:xfrm>
              <a:off x="7517220" y="329666"/>
              <a:ext cx="2939565" cy="261610"/>
            </a:xfrm>
            <a:prstGeom prst="rect">
              <a:avLst/>
            </a:prstGeom>
          </p:spPr>
          <p:txBody>
            <a:bodyPr wrap="square">
              <a:spAutoFit/>
            </a:bodyPr>
            <a:lstStyle/>
            <a:p>
              <a:r>
                <a:rPr lang="es-ES" sz="1100" dirty="0">
                  <a:latin typeface="Metropolis Light"/>
                  <a:cs typeface="Metropolis Light"/>
                </a:rPr>
                <a:t>Facultad de Contaduría y Administración</a:t>
              </a:r>
            </a:p>
          </p:txBody>
        </p:sp>
      </p:grpSp>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9" name="Marcador de número de diapositiva 8"/>
          <p:cNvSpPr>
            <a:spLocks noGrp="1"/>
          </p:cNvSpPr>
          <p:nvPr>
            <p:ph type="sldNum" sz="quarter" idx="12"/>
          </p:nvPr>
        </p:nvSpPr>
        <p:spPr/>
        <p:txBody>
          <a:bodyPr/>
          <a:lstStyle/>
          <a:p>
            <a:fld id="{A24D5D50-842B-4AAF-A06B-5B70EB08A0A9}" type="slidenum">
              <a:rPr lang="es-MX" smtClean="0"/>
              <a:t>10</a:t>
            </a:fld>
            <a:endParaRPr lang="es-MX"/>
          </a:p>
        </p:txBody>
      </p:sp>
    </p:spTree>
    <p:extLst>
      <p:ext uri="{BB962C8B-B14F-4D97-AF65-F5344CB8AC3E}">
        <p14:creationId xmlns:p14="http://schemas.microsoft.com/office/powerpoint/2010/main" val="42684837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a:extLst>
              <a:ext uri="{FF2B5EF4-FFF2-40B4-BE49-F238E27FC236}">
                <a16:creationId xmlns:a16="http://schemas.microsoft.com/office/drawing/2014/main" id="{148863E2-B0A5-435E-8664-CFE8FADC61E0}"/>
              </a:ext>
            </a:extLst>
          </p:cNvPr>
          <p:cNvSpPr txBox="1">
            <a:spLocks/>
          </p:cNvSpPr>
          <p:nvPr/>
        </p:nvSpPr>
        <p:spPr>
          <a:xfrm>
            <a:off x="1640156" y="1214201"/>
            <a:ext cx="8911687" cy="128089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MX" sz="3200" b="1" dirty="0" smtClean="0"/>
              <a:t>Dispositivos de Ethernet</a:t>
            </a:r>
            <a:endParaRPr lang="en-US" sz="3200" b="1" dirty="0"/>
          </a:p>
        </p:txBody>
      </p:sp>
      <p:sp>
        <p:nvSpPr>
          <p:cNvPr id="4" name="Marcador de contenido 2">
            <a:extLst>
              <a:ext uri="{FF2B5EF4-FFF2-40B4-BE49-F238E27FC236}">
                <a16:creationId xmlns:a16="http://schemas.microsoft.com/office/drawing/2014/main" id="{343DBC49-1C89-417B-BD85-DBFB5FCB8B2D}"/>
              </a:ext>
            </a:extLst>
          </p:cNvPr>
          <p:cNvSpPr txBox="1">
            <a:spLocks/>
          </p:cNvSpPr>
          <p:nvPr/>
        </p:nvSpPr>
        <p:spPr>
          <a:xfrm>
            <a:off x="633600" y="2246811"/>
            <a:ext cx="10924801" cy="388264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00000"/>
              </a:lnSpc>
            </a:pPr>
            <a:r>
              <a:rPr lang="es-MX" sz="2200" dirty="0" smtClean="0"/>
              <a:t>Los </a:t>
            </a:r>
            <a:r>
              <a:rPr lang="es-MX" sz="2200" b="1" dirty="0" err="1" smtClean="0"/>
              <a:t>switch</a:t>
            </a:r>
            <a:r>
              <a:rPr lang="es-MX" sz="2200" b="1" dirty="0" smtClean="0"/>
              <a:t> de capa 2 </a:t>
            </a:r>
            <a:r>
              <a:rPr lang="es-MX" sz="2200" dirty="0" smtClean="0"/>
              <a:t>son los principales dispositivo de Ethernet</a:t>
            </a:r>
          </a:p>
          <a:p>
            <a:pPr marL="0" indent="0" algn="just">
              <a:lnSpc>
                <a:spcPct val="100000"/>
              </a:lnSpc>
              <a:buNone/>
            </a:pPr>
            <a:endParaRPr lang="es-MX" sz="2200" dirty="0" smtClean="0"/>
          </a:p>
          <a:p>
            <a:pPr algn="just">
              <a:lnSpc>
                <a:spcPct val="100000"/>
              </a:lnSpc>
            </a:pPr>
            <a:endParaRPr lang="es-MX" sz="2200" dirty="0" smtClean="0"/>
          </a:p>
          <a:p>
            <a:pPr algn="just">
              <a:lnSpc>
                <a:spcPct val="100000"/>
              </a:lnSpc>
            </a:pPr>
            <a:endParaRPr lang="es-MX" sz="2200" dirty="0" smtClean="0"/>
          </a:p>
          <a:p>
            <a:pPr algn="just">
              <a:lnSpc>
                <a:spcPct val="100000"/>
              </a:lnSpc>
            </a:pPr>
            <a:endParaRPr lang="es-MX" sz="2200" dirty="0"/>
          </a:p>
        </p:txBody>
      </p:sp>
      <p:pic>
        <p:nvPicPr>
          <p:cNvPr id="7170" name="Picture 2" descr="Resultado de imagen para switch etherne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91315" y="2792722"/>
            <a:ext cx="4191000" cy="2790825"/>
          </a:xfrm>
          <a:prstGeom prst="rect">
            <a:avLst/>
          </a:prstGeom>
          <a:noFill/>
          <a:extLst>
            <a:ext uri="{909E8E84-426E-40DD-AFC4-6F175D3DCCD1}">
              <a14:hiddenFill xmlns:a14="http://schemas.microsoft.com/office/drawing/2010/main">
                <a:solidFill>
                  <a:srgbClr val="FFFFFF"/>
                </a:solidFill>
              </a14:hiddenFill>
            </a:ext>
          </a:extLst>
        </p:spPr>
      </p:pic>
      <p:grpSp>
        <p:nvGrpSpPr>
          <p:cNvPr id="8" name="Grupo 7">
            <a:extLst>
              <a:ext uri="{FF2B5EF4-FFF2-40B4-BE49-F238E27FC236}">
                <a16:creationId xmlns:a16="http://schemas.microsoft.com/office/drawing/2014/main" id="{D3511878-7D71-5F40-BE28-F924F5AF8B9E}"/>
              </a:ext>
            </a:extLst>
          </p:cNvPr>
          <p:cNvGrpSpPr/>
          <p:nvPr/>
        </p:nvGrpSpPr>
        <p:grpSpPr>
          <a:xfrm>
            <a:off x="7941346" y="84873"/>
            <a:ext cx="4081707" cy="787400"/>
            <a:chOff x="6719938" y="-12262"/>
            <a:chExt cx="4081707" cy="787400"/>
          </a:xfrm>
        </p:grpSpPr>
        <p:pic>
          <p:nvPicPr>
            <p:cNvPr id="9" name="Imagen 8" descr="Sin título-2.png">
              <a:extLst>
                <a:ext uri="{FF2B5EF4-FFF2-40B4-BE49-F238E27FC236}">
                  <a16:creationId xmlns:a16="http://schemas.microsoft.com/office/drawing/2014/main" id="{7EFA5F83-A898-6644-92B9-48BF300009CD}"/>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6719938" y="-12262"/>
              <a:ext cx="4081707" cy="787400"/>
            </a:xfrm>
            <a:prstGeom prst="rect">
              <a:avLst/>
            </a:prstGeom>
          </p:spPr>
        </p:pic>
        <p:sp>
          <p:nvSpPr>
            <p:cNvPr id="10" name="Rectángulo 9">
              <a:extLst>
                <a:ext uri="{FF2B5EF4-FFF2-40B4-BE49-F238E27FC236}">
                  <a16:creationId xmlns:a16="http://schemas.microsoft.com/office/drawing/2014/main" id="{2942EB2D-7A0F-2B46-A93B-BF478E173B15}"/>
                </a:ext>
              </a:extLst>
            </p:cNvPr>
            <p:cNvSpPr/>
            <p:nvPr/>
          </p:nvSpPr>
          <p:spPr>
            <a:xfrm>
              <a:off x="7517220" y="329666"/>
              <a:ext cx="2939565" cy="261610"/>
            </a:xfrm>
            <a:prstGeom prst="rect">
              <a:avLst/>
            </a:prstGeom>
          </p:spPr>
          <p:txBody>
            <a:bodyPr wrap="square">
              <a:spAutoFit/>
            </a:bodyPr>
            <a:lstStyle/>
            <a:p>
              <a:r>
                <a:rPr lang="es-ES" sz="1100" dirty="0">
                  <a:latin typeface="Metropolis Light"/>
                  <a:cs typeface="Metropolis Light"/>
                </a:rPr>
                <a:t>Facultad de Contaduría y Administración</a:t>
              </a:r>
            </a:p>
          </p:txBody>
        </p:sp>
      </p:grpSp>
      <p:sp>
        <p:nvSpPr>
          <p:cNvPr id="7" name="Marcador de pie de página 6"/>
          <p:cNvSpPr>
            <a:spLocks noGrp="1"/>
          </p:cNvSpPr>
          <p:nvPr>
            <p:ph type="ftr" sz="quarter" idx="11"/>
          </p:nvPr>
        </p:nvSpPr>
        <p:spPr/>
        <p:txBody>
          <a:bodyPr/>
          <a:lstStyle/>
          <a:p>
            <a:r>
              <a:rPr lang="es-MX" smtClean="0"/>
              <a:t>Dr. en A. Juan Carlos Montes de Oca López</a:t>
            </a:r>
            <a:endParaRPr lang="es-MX"/>
          </a:p>
        </p:txBody>
      </p:sp>
      <p:sp>
        <p:nvSpPr>
          <p:cNvPr id="11" name="Marcador de número de diapositiva 10"/>
          <p:cNvSpPr>
            <a:spLocks noGrp="1"/>
          </p:cNvSpPr>
          <p:nvPr>
            <p:ph type="sldNum" sz="quarter" idx="12"/>
          </p:nvPr>
        </p:nvSpPr>
        <p:spPr/>
        <p:txBody>
          <a:bodyPr/>
          <a:lstStyle/>
          <a:p>
            <a:fld id="{A24D5D50-842B-4AAF-A06B-5B70EB08A0A9}" type="slidenum">
              <a:rPr lang="es-MX" smtClean="0"/>
              <a:t>11</a:t>
            </a:fld>
            <a:endParaRPr lang="es-MX"/>
          </a:p>
        </p:txBody>
      </p:sp>
    </p:spTree>
    <p:extLst>
      <p:ext uri="{BB962C8B-B14F-4D97-AF65-F5344CB8AC3E}">
        <p14:creationId xmlns:p14="http://schemas.microsoft.com/office/powerpoint/2010/main" val="3898400379"/>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a:extLst>
              <a:ext uri="{FF2B5EF4-FFF2-40B4-BE49-F238E27FC236}">
                <a16:creationId xmlns:a16="http://schemas.microsoft.com/office/drawing/2014/main" id="{148863E2-B0A5-435E-8664-CFE8FADC61E0}"/>
              </a:ext>
            </a:extLst>
          </p:cNvPr>
          <p:cNvSpPr txBox="1">
            <a:spLocks/>
          </p:cNvSpPr>
          <p:nvPr/>
        </p:nvSpPr>
        <p:spPr>
          <a:xfrm>
            <a:off x="1640155" y="1214201"/>
            <a:ext cx="8911687" cy="128089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MX" sz="3200" b="1" dirty="0" err="1" smtClean="0"/>
              <a:t>Switch</a:t>
            </a:r>
            <a:r>
              <a:rPr lang="es-MX" sz="3200" b="1" dirty="0" smtClean="0"/>
              <a:t> Ethernet</a:t>
            </a:r>
            <a:endParaRPr lang="en-US" sz="3200" b="1" dirty="0"/>
          </a:p>
        </p:txBody>
      </p:sp>
      <p:sp>
        <p:nvSpPr>
          <p:cNvPr id="4" name="Marcador de contenido 2">
            <a:extLst>
              <a:ext uri="{FF2B5EF4-FFF2-40B4-BE49-F238E27FC236}">
                <a16:creationId xmlns:a16="http://schemas.microsoft.com/office/drawing/2014/main" id="{343DBC49-1C89-417B-BD85-DBFB5FCB8B2D}"/>
              </a:ext>
            </a:extLst>
          </p:cNvPr>
          <p:cNvSpPr txBox="1">
            <a:spLocks/>
          </p:cNvSpPr>
          <p:nvPr/>
        </p:nvSpPr>
        <p:spPr>
          <a:xfrm>
            <a:off x="633599" y="2075543"/>
            <a:ext cx="10924801" cy="446336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00000"/>
              </a:lnSpc>
            </a:pPr>
            <a:r>
              <a:rPr lang="es-MX" sz="2200" dirty="0" smtClean="0"/>
              <a:t>El </a:t>
            </a:r>
            <a:r>
              <a:rPr lang="es-MX" sz="2200" dirty="0" err="1" smtClean="0"/>
              <a:t>switch</a:t>
            </a:r>
            <a:r>
              <a:rPr lang="es-MX" sz="2200" dirty="0" smtClean="0"/>
              <a:t> crea la </a:t>
            </a:r>
            <a:r>
              <a:rPr lang="es-MX" sz="2200" b="1" dirty="0" smtClean="0"/>
              <a:t>tabla de direcciones MAC </a:t>
            </a:r>
            <a:r>
              <a:rPr lang="es-MX" sz="2200" dirty="0" smtClean="0"/>
              <a:t>que le proporciona la información del puerto y la MAC conectada, lo que le permite tomar </a:t>
            </a:r>
            <a:r>
              <a:rPr lang="es-MX" sz="2200" b="1" dirty="0" smtClean="0"/>
              <a:t>decisiones de reenvío</a:t>
            </a:r>
            <a:r>
              <a:rPr lang="es-MX" sz="2200" dirty="0" smtClean="0"/>
              <a:t>.</a:t>
            </a:r>
          </a:p>
          <a:p>
            <a:pPr algn="just">
              <a:lnSpc>
                <a:spcPct val="100000"/>
              </a:lnSpc>
            </a:pPr>
            <a:r>
              <a:rPr lang="es-MX" sz="2200" dirty="0" smtClean="0"/>
              <a:t>El </a:t>
            </a:r>
            <a:r>
              <a:rPr lang="es-MX" sz="2200" b="1" dirty="0" smtClean="0"/>
              <a:t>encabezado de cada trama </a:t>
            </a:r>
            <a:r>
              <a:rPr lang="es-MX" sz="2200" dirty="0" smtClean="0"/>
              <a:t>que ingresa al </a:t>
            </a:r>
            <a:r>
              <a:rPr lang="es-MX" sz="2200" dirty="0" err="1" smtClean="0"/>
              <a:t>switch</a:t>
            </a:r>
            <a:r>
              <a:rPr lang="es-MX" sz="2200" dirty="0" smtClean="0"/>
              <a:t> es revisado en busca de direcciones nuevas.</a:t>
            </a:r>
          </a:p>
          <a:p>
            <a:pPr algn="just">
              <a:lnSpc>
                <a:spcPct val="100000"/>
              </a:lnSpc>
            </a:pPr>
            <a:r>
              <a:rPr lang="es-MX" sz="2200" dirty="0" smtClean="0"/>
              <a:t>Como el </a:t>
            </a:r>
            <a:r>
              <a:rPr lang="es-MX" sz="2200" dirty="0" err="1" smtClean="0"/>
              <a:t>switch</a:t>
            </a:r>
            <a:r>
              <a:rPr lang="es-MX" sz="2200" dirty="0" smtClean="0"/>
              <a:t> sabe dónde encontrar una dirección </a:t>
            </a:r>
            <a:br>
              <a:rPr lang="es-MX" sz="2200" dirty="0" smtClean="0"/>
            </a:br>
            <a:r>
              <a:rPr lang="es-MX" sz="2200" dirty="0" smtClean="0"/>
              <a:t>MAC específica, puede </a:t>
            </a:r>
            <a:r>
              <a:rPr lang="es-MX" sz="2200" b="1" dirty="0" smtClean="0"/>
              <a:t>filtrar las tramas </a:t>
            </a:r>
            <a:r>
              <a:rPr lang="es-MX" sz="2200" dirty="0" smtClean="0"/>
              <a:t>que se </a:t>
            </a:r>
            <a:br>
              <a:rPr lang="es-MX" sz="2200" dirty="0" smtClean="0"/>
            </a:br>
            <a:r>
              <a:rPr lang="es-MX" sz="2200" dirty="0" smtClean="0"/>
              <a:t>dirigen a ese puerto únicamente.</a:t>
            </a:r>
          </a:p>
          <a:p>
            <a:pPr algn="just">
              <a:lnSpc>
                <a:spcPct val="100000"/>
              </a:lnSpc>
            </a:pPr>
            <a:r>
              <a:rPr lang="es-MX" sz="2200" dirty="0" smtClean="0"/>
              <a:t>El filtrado no se realiza si la MAC de destino no está presente en la tabla.</a:t>
            </a:r>
          </a:p>
          <a:p>
            <a:pPr marL="0" indent="0" algn="just">
              <a:lnSpc>
                <a:spcPct val="100000"/>
              </a:lnSpc>
              <a:buNone/>
            </a:pPr>
            <a:endParaRPr lang="es-MX" sz="2200" dirty="0" smtClean="0"/>
          </a:p>
          <a:p>
            <a:pPr algn="just">
              <a:lnSpc>
                <a:spcPct val="100000"/>
              </a:lnSpc>
            </a:pPr>
            <a:endParaRPr lang="es-MX" sz="2200" dirty="0" smtClean="0"/>
          </a:p>
          <a:p>
            <a:pPr algn="just">
              <a:lnSpc>
                <a:spcPct val="100000"/>
              </a:lnSpc>
            </a:pPr>
            <a:endParaRPr lang="es-MX" sz="2200" dirty="0" smtClean="0"/>
          </a:p>
          <a:p>
            <a:pPr algn="just">
              <a:lnSpc>
                <a:spcPct val="100000"/>
              </a:lnSpc>
            </a:pPr>
            <a:endParaRPr lang="es-MX" sz="2200" dirty="0"/>
          </a:p>
        </p:txBody>
      </p:sp>
      <p:grpSp>
        <p:nvGrpSpPr>
          <p:cNvPr id="7" name="Grupo 6">
            <a:extLst>
              <a:ext uri="{FF2B5EF4-FFF2-40B4-BE49-F238E27FC236}">
                <a16:creationId xmlns:a16="http://schemas.microsoft.com/office/drawing/2014/main" id="{D3511878-7D71-5F40-BE28-F924F5AF8B9E}"/>
              </a:ext>
            </a:extLst>
          </p:cNvPr>
          <p:cNvGrpSpPr/>
          <p:nvPr/>
        </p:nvGrpSpPr>
        <p:grpSpPr>
          <a:xfrm>
            <a:off x="7941346" y="84873"/>
            <a:ext cx="4081707" cy="787400"/>
            <a:chOff x="6719938" y="-12262"/>
            <a:chExt cx="4081707" cy="787400"/>
          </a:xfrm>
        </p:grpSpPr>
        <p:pic>
          <p:nvPicPr>
            <p:cNvPr id="8" name="Imagen 7" descr="Sin título-2.png">
              <a:extLst>
                <a:ext uri="{FF2B5EF4-FFF2-40B4-BE49-F238E27FC236}">
                  <a16:creationId xmlns:a16="http://schemas.microsoft.com/office/drawing/2014/main" id="{7EFA5F83-A898-6644-92B9-48BF300009CD}"/>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6719938" y="-12262"/>
              <a:ext cx="4081707" cy="787400"/>
            </a:xfrm>
            <a:prstGeom prst="rect">
              <a:avLst/>
            </a:prstGeom>
          </p:spPr>
        </p:pic>
        <p:sp>
          <p:nvSpPr>
            <p:cNvPr id="9" name="Rectángulo 8">
              <a:extLst>
                <a:ext uri="{FF2B5EF4-FFF2-40B4-BE49-F238E27FC236}">
                  <a16:creationId xmlns:a16="http://schemas.microsoft.com/office/drawing/2014/main" id="{2942EB2D-7A0F-2B46-A93B-BF478E173B15}"/>
                </a:ext>
              </a:extLst>
            </p:cNvPr>
            <p:cNvSpPr/>
            <p:nvPr/>
          </p:nvSpPr>
          <p:spPr>
            <a:xfrm>
              <a:off x="7517220" y="329666"/>
              <a:ext cx="2939565" cy="261610"/>
            </a:xfrm>
            <a:prstGeom prst="rect">
              <a:avLst/>
            </a:prstGeom>
          </p:spPr>
          <p:txBody>
            <a:bodyPr wrap="square">
              <a:spAutoFit/>
            </a:bodyPr>
            <a:lstStyle/>
            <a:p>
              <a:r>
                <a:rPr lang="es-ES" sz="1100" dirty="0">
                  <a:latin typeface="Metropolis Light"/>
                  <a:cs typeface="Metropolis Light"/>
                </a:rPr>
                <a:t>Facultad de Contaduría y Administración</a:t>
              </a:r>
            </a:p>
          </p:txBody>
        </p:sp>
      </p:grpSp>
      <p:sp>
        <p:nvSpPr>
          <p:cNvPr id="10" name="Marcador de pie de página 9"/>
          <p:cNvSpPr>
            <a:spLocks noGrp="1"/>
          </p:cNvSpPr>
          <p:nvPr>
            <p:ph type="ftr" sz="quarter" idx="11"/>
          </p:nvPr>
        </p:nvSpPr>
        <p:spPr/>
        <p:txBody>
          <a:bodyPr/>
          <a:lstStyle/>
          <a:p>
            <a:r>
              <a:rPr lang="es-MX" smtClean="0"/>
              <a:t>Dr. en A. Juan Carlos Montes de Oca López</a:t>
            </a:r>
            <a:endParaRPr lang="es-MX"/>
          </a:p>
        </p:txBody>
      </p:sp>
      <p:sp>
        <p:nvSpPr>
          <p:cNvPr id="11" name="Marcador de número de diapositiva 10"/>
          <p:cNvSpPr>
            <a:spLocks noGrp="1"/>
          </p:cNvSpPr>
          <p:nvPr>
            <p:ph type="sldNum" sz="quarter" idx="12"/>
          </p:nvPr>
        </p:nvSpPr>
        <p:spPr/>
        <p:txBody>
          <a:bodyPr/>
          <a:lstStyle/>
          <a:p>
            <a:fld id="{A24D5D50-842B-4AAF-A06B-5B70EB08A0A9}" type="slidenum">
              <a:rPr lang="es-MX" smtClean="0"/>
              <a:t>12</a:t>
            </a:fld>
            <a:endParaRPr lang="es-MX"/>
          </a:p>
        </p:txBody>
      </p:sp>
    </p:spTree>
    <p:extLst>
      <p:ext uri="{BB962C8B-B14F-4D97-AF65-F5344CB8AC3E}">
        <p14:creationId xmlns:p14="http://schemas.microsoft.com/office/powerpoint/2010/main" val="136424974"/>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a:extLst>
              <a:ext uri="{FF2B5EF4-FFF2-40B4-BE49-F238E27FC236}">
                <a16:creationId xmlns:a16="http://schemas.microsoft.com/office/drawing/2014/main" id="{F534EAF6-817C-41B1-A0BD-C6A265A1DC1D}"/>
              </a:ext>
            </a:extLst>
          </p:cNvPr>
          <p:cNvSpPr txBox="1">
            <a:spLocks/>
          </p:cNvSpPr>
          <p:nvPr/>
        </p:nvSpPr>
        <p:spPr>
          <a:xfrm>
            <a:off x="3700218" y="1054570"/>
            <a:ext cx="10571998" cy="97045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MX" sz="3200" b="1" dirty="0"/>
              <a:t>Dispositivos de red: </a:t>
            </a:r>
            <a:r>
              <a:rPr lang="es-MX" sz="3200" b="1" dirty="0" err="1"/>
              <a:t>Switch</a:t>
            </a:r>
            <a:endParaRPr lang="es-MX" sz="3200" b="1" dirty="0"/>
          </a:p>
        </p:txBody>
      </p:sp>
      <p:sp>
        <p:nvSpPr>
          <p:cNvPr id="4" name="Marcador de contenido 2">
            <a:extLst>
              <a:ext uri="{FF2B5EF4-FFF2-40B4-BE49-F238E27FC236}">
                <a16:creationId xmlns:a16="http://schemas.microsoft.com/office/drawing/2014/main" id="{45DDF2E0-3613-453A-AB0B-BCB808745C56}"/>
              </a:ext>
            </a:extLst>
          </p:cNvPr>
          <p:cNvSpPr txBox="1">
            <a:spLocks/>
          </p:cNvSpPr>
          <p:nvPr/>
        </p:nvSpPr>
        <p:spPr>
          <a:xfrm>
            <a:off x="250722" y="2025020"/>
            <a:ext cx="11547988" cy="4656004"/>
          </a:xfrm>
          <a:prstGeom prst="rect">
            <a:avLst/>
          </a:prstGeom>
        </p:spPr>
        <p:txBody>
          <a:bodyPr>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50000"/>
              </a:lnSpc>
              <a:buNone/>
            </a:pPr>
            <a:r>
              <a:rPr lang="es-MX" dirty="0">
                <a:solidFill>
                  <a:srgbClr val="0070C0"/>
                </a:solidFill>
              </a:rPr>
              <a:t> Funcionamiento</a:t>
            </a:r>
          </a:p>
          <a:p>
            <a:pPr lvl="1" algn="just">
              <a:lnSpc>
                <a:spcPct val="150000"/>
              </a:lnSpc>
            </a:pPr>
            <a:r>
              <a:rPr lang="es-MX" dirty="0"/>
              <a:t>La conmutación es la función básica que realizan los </a:t>
            </a:r>
            <a:r>
              <a:rPr lang="es-MX" dirty="0" err="1"/>
              <a:t>switches</a:t>
            </a:r>
            <a:r>
              <a:rPr lang="es-MX" dirty="0"/>
              <a:t> y consiste en trasferir datos entre los diferentes dispositivos de la red. Para ello, los </a:t>
            </a:r>
            <a:r>
              <a:rPr lang="es-MX" dirty="0" err="1"/>
              <a:t>switches</a:t>
            </a:r>
            <a:r>
              <a:rPr lang="es-MX" dirty="0"/>
              <a:t> procesan la información contenida en las cabeceras de la trama Ethernet.</a:t>
            </a:r>
          </a:p>
          <a:p>
            <a:pPr lvl="1" algn="just">
              <a:lnSpc>
                <a:spcPct val="150000"/>
              </a:lnSpc>
            </a:pPr>
            <a:r>
              <a:rPr lang="es-MX" dirty="0"/>
              <a:t>Los </a:t>
            </a:r>
            <a:r>
              <a:rPr lang="es-MX" dirty="0" err="1"/>
              <a:t>switches</a:t>
            </a:r>
            <a:r>
              <a:rPr lang="es-MX" dirty="0"/>
              <a:t> almacenan las direcciones MAC de todos los dispositivos conectados junto con el puerto en el que están conectados, de forma que cuando llega una trama al </a:t>
            </a:r>
            <a:r>
              <a:rPr lang="es-MX" dirty="0" err="1"/>
              <a:t>switch</a:t>
            </a:r>
            <a:r>
              <a:rPr lang="es-MX" dirty="0"/>
              <a:t>, dicha trama se envía al puerto correspondiente.</a:t>
            </a:r>
          </a:p>
        </p:txBody>
      </p:sp>
      <p:grpSp>
        <p:nvGrpSpPr>
          <p:cNvPr id="6" name="Grupo 5">
            <a:extLst>
              <a:ext uri="{FF2B5EF4-FFF2-40B4-BE49-F238E27FC236}">
                <a16:creationId xmlns:a16="http://schemas.microsoft.com/office/drawing/2014/main" id="{D3511878-7D71-5F40-BE28-F924F5AF8B9E}"/>
              </a:ext>
            </a:extLst>
          </p:cNvPr>
          <p:cNvGrpSpPr/>
          <p:nvPr/>
        </p:nvGrpSpPr>
        <p:grpSpPr>
          <a:xfrm>
            <a:off x="7941346" y="84873"/>
            <a:ext cx="4081707" cy="787400"/>
            <a:chOff x="6719938" y="-12262"/>
            <a:chExt cx="4081707" cy="787400"/>
          </a:xfrm>
        </p:grpSpPr>
        <p:pic>
          <p:nvPicPr>
            <p:cNvPr id="7" name="Imagen 6" descr="Sin título-2.png">
              <a:extLst>
                <a:ext uri="{FF2B5EF4-FFF2-40B4-BE49-F238E27FC236}">
                  <a16:creationId xmlns:a16="http://schemas.microsoft.com/office/drawing/2014/main" id="{7EFA5F83-A898-6644-92B9-48BF300009CD}"/>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6719938" y="-12262"/>
              <a:ext cx="4081707" cy="787400"/>
            </a:xfrm>
            <a:prstGeom prst="rect">
              <a:avLst/>
            </a:prstGeom>
          </p:spPr>
        </p:pic>
        <p:sp>
          <p:nvSpPr>
            <p:cNvPr id="8" name="Rectángulo 7">
              <a:extLst>
                <a:ext uri="{FF2B5EF4-FFF2-40B4-BE49-F238E27FC236}">
                  <a16:creationId xmlns:a16="http://schemas.microsoft.com/office/drawing/2014/main" id="{2942EB2D-7A0F-2B46-A93B-BF478E173B15}"/>
                </a:ext>
              </a:extLst>
            </p:cNvPr>
            <p:cNvSpPr/>
            <p:nvPr/>
          </p:nvSpPr>
          <p:spPr>
            <a:xfrm>
              <a:off x="7517220" y="329666"/>
              <a:ext cx="2939565" cy="261610"/>
            </a:xfrm>
            <a:prstGeom prst="rect">
              <a:avLst/>
            </a:prstGeom>
          </p:spPr>
          <p:txBody>
            <a:bodyPr wrap="square">
              <a:spAutoFit/>
            </a:bodyPr>
            <a:lstStyle/>
            <a:p>
              <a:r>
                <a:rPr lang="es-ES" sz="1100" dirty="0">
                  <a:latin typeface="Metropolis Light"/>
                  <a:cs typeface="Metropolis Light"/>
                </a:rPr>
                <a:t>Facultad de Contaduría y Administración</a:t>
              </a:r>
            </a:p>
          </p:txBody>
        </p:sp>
      </p:grpSp>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9" name="Marcador de número de diapositiva 8"/>
          <p:cNvSpPr>
            <a:spLocks noGrp="1"/>
          </p:cNvSpPr>
          <p:nvPr>
            <p:ph type="sldNum" sz="quarter" idx="12"/>
          </p:nvPr>
        </p:nvSpPr>
        <p:spPr/>
        <p:txBody>
          <a:bodyPr/>
          <a:lstStyle/>
          <a:p>
            <a:fld id="{A24D5D50-842B-4AAF-A06B-5B70EB08A0A9}" type="slidenum">
              <a:rPr lang="es-MX" smtClean="0"/>
              <a:t>13</a:t>
            </a:fld>
            <a:endParaRPr lang="es-MX"/>
          </a:p>
        </p:txBody>
      </p:sp>
    </p:spTree>
    <p:extLst>
      <p:ext uri="{BB962C8B-B14F-4D97-AF65-F5344CB8AC3E}">
        <p14:creationId xmlns:p14="http://schemas.microsoft.com/office/powerpoint/2010/main" val="23612262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a:extLst>
              <a:ext uri="{FF2B5EF4-FFF2-40B4-BE49-F238E27FC236}">
                <a16:creationId xmlns:a16="http://schemas.microsoft.com/office/drawing/2014/main" id="{D22CD4CB-3B20-4ED6-869F-816BE41B3119}"/>
              </a:ext>
            </a:extLst>
          </p:cNvPr>
          <p:cNvSpPr txBox="1">
            <a:spLocks/>
          </p:cNvSpPr>
          <p:nvPr/>
        </p:nvSpPr>
        <p:spPr>
          <a:xfrm>
            <a:off x="4454961" y="1214201"/>
            <a:ext cx="10571998" cy="97045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MX" sz="3200" b="1" dirty="0" smtClean="0"/>
              <a:t>Tipos de </a:t>
            </a:r>
            <a:r>
              <a:rPr lang="es-MX" sz="3200" b="1" dirty="0" err="1" smtClean="0"/>
              <a:t>Switch</a:t>
            </a:r>
            <a:endParaRPr lang="es-MX" sz="3200" b="1" dirty="0"/>
          </a:p>
        </p:txBody>
      </p:sp>
      <p:sp>
        <p:nvSpPr>
          <p:cNvPr id="4" name="Marcador de contenido 2">
            <a:extLst>
              <a:ext uri="{FF2B5EF4-FFF2-40B4-BE49-F238E27FC236}">
                <a16:creationId xmlns:a16="http://schemas.microsoft.com/office/drawing/2014/main" id="{9229526B-FA56-40D6-990D-763651C9867E}"/>
              </a:ext>
            </a:extLst>
          </p:cNvPr>
          <p:cNvSpPr txBox="1">
            <a:spLocks/>
          </p:cNvSpPr>
          <p:nvPr/>
        </p:nvSpPr>
        <p:spPr>
          <a:xfrm>
            <a:off x="1045028" y="1692195"/>
            <a:ext cx="7110361" cy="4989107"/>
          </a:xfrm>
          <a:prstGeom prst="rect">
            <a:avLst/>
          </a:prstGeom>
        </p:spPr>
        <p:txBody>
          <a:bodyPr>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lgn="just">
              <a:lnSpc>
                <a:spcPct val="160000"/>
              </a:lnSpc>
            </a:pPr>
            <a:r>
              <a:rPr lang="es-MX" sz="2800" dirty="0" smtClean="0">
                <a:solidFill>
                  <a:srgbClr val="00B050"/>
                </a:solidFill>
              </a:rPr>
              <a:t>Desktop</a:t>
            </a:r>
            <a:r>
              <a:rPr lang="es-MX" sz="2800" dirty="0">
                <a:solidFill>
                  <a:srgbClr val="00B050"/>
                </a:solidFill>
              </a:rPr>
              <a:t>.</a:t>
            </a:r>
          </a:p>
          <a:p>
            <a:pPr lvl="2" algn="just">
              <a:lnSpc>
                <a:spcPct val="160000"/>
              </a:lnSpc>
            </a:pPr>
            <a:r>
              <a:rPr lang="es-MX" sz="2400" dirty="0"/>
              <a:t>Este es el tipo de </a:t>
            </a:r>
            <a:r>
              <a:rPr lang="es-MX" sz="2400" dirty="0" err="1"/>
              <a:t>switch</a:t>
            </a:r>
            <a:r>
              <a:rPr lang="es-MX" sz="2400" dirty="0"/>
              <a:t> más básico que ofrece la función de conmutación básica. Su uso más habitual es en redes de ámbito doméstico o en pequeñas empresas para la interconexión de unos pocos equipos</a:t>
            </a:r>
          </a:p>
          <a:p>
            <a:pPr lvl="1" algn="just" fontAlgn="base">
              <a:lnSpc>
                <a:spcPct val="160000"/>
              </a:lnSpc>
            </a:pPr>
            <a:r>
              <a:rPr lang="es-MX" sz="2800" dirty="0">
                <a:solidFill>
                  <a:srgbClr val="00B050"/>
                </a:solidFill>
              </a:rPr>
              <a:t>Perimetrales no gestionables.</a:t>
            </a:r>
          </a:p>
          <a:p>
            <a:pPr lvl="2" algn="just" fontAlgn="base">
              <a:lnSpc>
                <a:spcPct val="160000"/>
              </a:lnSpc>
            </a:pPr>
            <a:r>
              <a:rPr lang="es-MX" sz="2400" dirty="0"/>
              <a:t>Suelen tener características similares a los tipo desktop pero aumentando el número de puertos. Se utilizan para construir redes de pequeño tamaño.</a:t>
            </a:r>
          </a:p>
        </p:txBody>
      </p:sp>
      <p:pic>
        <p:nvPicPr>
          <p:cNvPr id="6" name="Picture 2" descr="http://redestelematicas.com/wp-content/uploads/2012/08/Switch-troncal-de-altas-prestaciones.jpg">
            <a:extLst>
              <a:ext uri="{FF2B5EF4-FFF2-40B4-BE49-F238E27FC236}">
                <a16:creationId xmlns:a16="http://schemas.microsoft.com/office/drawing/2014/main" id="{DBF38D70-22E6-423D-8987-295B10E1FF66}"/>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543109" y="2828870"/>
            <a:ext cx="3372271" cy="271575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grpSp>
        <p:nvGrpSpPr>
          <p:cNvPr id="8" name="Grupo 7">
            <a:extLst>
              <a:ext uri="{FF2B5EF4-FFF2-40B4-BE49-F238E27FC236}">
                <a16:creationId xmlns:a16="http://schemas.microsoft.com/office/drawing/2014/main" id="{D3511878-7D71-5F40-BE28-F924F5AF8B9E}"/>
              </a:ext>
            </a:extLst>
          </p:cNvPr>
          <p:cNvGrpSpPr/>
          <p:nvPr/>
        </p:nvGrpSpPr>
        <p:grpSpPr>
          <a:xfrm>
            <a:off x="7941346" y="84873"/>
            <a:ext cx="4081707" cy="787400"/>
            <a:chOff x="6719938" y="-12262"/>
            <a:chExt cx="4081707" cy="787400"/>
          </a:xfrm>
        </p:grpSpPr>
        <p:pic>
          <p:nvPicPr>
            <p:cNvPr id="9" name="Imagen 8" descr="Sin título-2.png">
              <a:extLst>
                <a:ext uri="{FF2B5EF4-FFF2-40B4-BE49-F238E27FC236}">
                  <a16:creationId xmlns:a16="http://schemas.microsoft.com/office/drawing/2014/main" id="{7EFA5F83-A898-6644-92B9-48BF300009CD}"/>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6719938" y="-12262"/>
              <a:ext cx="4081707" cy="787400"/>
            </a:xfrm>
            <a:prstGeom prst="rect">
              <a:avLst/>
            </a:prstGeom>
          </p:spPr>
        </p:pic>
        <p:sp>
          <p:nvSpPr>
            <p:cNvPr id="10" name="Rectángulo 9">
              <a:extLst>
                <a:ext uri="{FF2B5EF4-FFF2-40B4-BE49-F238E27FC236}">
                  <a16:creationId xmlns:a16="http://schemas.microsoft.com/office/drawing/2014/main" id="{2942EB2D-7A0F-2B46-A93B-BF478E173B15}"/>
                </a:ext>
              </a:extLst>
            </p:cNvPr>
            <p:cNvSpPr/>
            <p:nvPr/>
          </p:nvSpPr>
          <p:spPr>
            <a:xfrm>
              <a:off x="7517220" y="329666"/>
              <a:ext cx="2939565" cy="261610"/>
            </a:xfrm>
            <a:prstGeom prst="rect">
              <a:avLst/>
            </a:prstGeom>
          </p:spPr>
          <p:txBody>
            <a:bodyPr wrap="square">
              <a:spAutoFit/>
            </a:bodyPr>
            <a:lstStyle/>
            <a:p>
              <a:r>
                <a:rPr lang="es-ES" sz="1100" dirty="0">
                  <a:latin typeface="Metropolis Light"/>
                  <a:cs typeface="Metropolis Light"/>
                </a:rPr>
                <a:t>Facultad de Contaduría y Administración</a:t>
              </a:r>
            </a:p>
          </p:txBody>
        </p:sp>
      </p:grpSp>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11" name="Marcador de número de diapositiva 10"/>
          <p:cNvSpPr>
            <a:spLocks noGrp="1"/>
          </p:cNvSpPr>
          <p:nvPr>
            <p:ph type="sldNum" sz="quarter" idx="12"/>
          </p:nvPr>
        </p:nvSpPr>
        <p:spPr/>
        <p:txBody>
          <a:bodyPr/>
          <a:lstStyle/>
          <a:p>
            <a:fld id="{A24D5D50-842B-4AAF-A06B-5B70EB08A0A9}" type="slidenum">
              <a:rPr lang="es-MX" smtClean="0"/>
              <a:t>14</a:t>
            </a:fld>
            <a:endParaRPr lang="es-MX"/>
          </a:p>
        </p:txBody>
      </p:sp>
    </p:spTree>
    <p:extLst>
      <p:ext uri="{BB962C8B-B14F-4D97-AF65-F5344CB8AC3E}">
        <p14:creationId xmlns:p14="http://schemas.microsoft.com/office/powerpoint/2010/main" val="40979123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a:extLst>
              <a:ext uri="{FF2B5EF4-FFF2-40B4-BE49-F238E27FC236}">
                <a16:creationId xmlns:a16="http://schemas.microsoft.com/office/drawing/2014/main" id="{10CF20AD-609A-4F5C-BB0C-C9FC784C8412}"/>
              </a:ext>
            </a:extLst>
          </p:cNvPr>
          <p:cNvSpPr txBox="1">
            <a:spLocks/>
          </p:cNvSpPr>
          <p:nvPr/>
        </p:nvSpPr>
        <p:spPr>
          <a:xfrm>
            <a:off x="870857" y="1852884"/>
            <a:ext cx="10807336" cy="5005116"/>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lgn="just" fontAlgn="base">
              <a:lnSpc>
                <a:spcPct val="100000"/>
              </a:lnSpc>
            </a:pPr>
            <a:r>
              <a:rPr lang="es-MX" dirty="0" smtClean="0">
                <a:solidFill>
                  <a:srgbClr val="00B050"/>
                </a:solidFill>
              </a:rPr>
              <a:t>Perimetrales </a:t>
            </a:r>
            <a:r>
              <a:rPr lang="es-MX" dirty="0">
                <a:solidFill>
                  <a:srgbClr val="00B050"/>
                </a:solidFill>
              </a:rPr>
              <a:t>gestionables.</a:t>
            </a:r>
          </a:p>
          <a:p>
            <a:pPr lvl="2" algn="just" fontAlgn="base">
              <a:lnSpc>
                <a:spcPct val="100000"/>
              </a:lnSpc>
            </a:pPr>
            <a:r>
              <a:rPr lang="es-MX" dirty="0"/>
              <a:t>Estos </a:t>
            </a:r>
            <a:r>
              <a:rPr lang="es-MX" dirty="0" err="1"/>
              <a:t>switches</a:t>
            </a:r>
            <a:r>
              <a:rPr lang="es-MX" dirty="0"/>
              <a:t> ofrecen características avanzadas de configuración. Están diseñados para conexión de redes de tamaño medio y grande.</a:t>
            </a:r>
          </a:p>
          <a:p>
            <a:pPr lvl="1" algn="just" fontAlgn="base">
              <a:lnSpc>
                <a:spcPct val="100000"/>
              </a:lnSpc>
            </a:pPr>
            <a:r>
              <a:rPr lang="es-MX" dirty="0">
                <a:solidFill>
                  <a:srgbClr val="00B050"/>
                </a:solidFill>
              </a:rPr>
              <a:t>Troncales de prestaciones medias.</a:t>
            </a:r>
          </a:p>
          <a:p>
            <a:pPr lvl="2" algn="just" fontAlgn="base">
              <a:lnSpc>
                <a:spcPct val="100000"/>
              </a:lnSpc>
            </a:pPr>
            <a:r>
              <a:rPr lang="es-MX" dirty="0"/>
              <a:t>Los </a:t>
            </a:r>
            <a:r>
              <a:rPr lang="es-MX" dirty="0" err="1"/>
              <a:t>switches</a:t>
            </a:r>
            <a:r>
              <a:rPr lang="es-MX" dirty="0"/>
              <a:t> troncales de prestaciones medias proporcionan altas prestaciones y funcionalidades avanzadas. Están hechos para formar el núcleo (troncal) de una red de tamaño medio. </a:t>
            </a:r>
          </a:p>
          <a:p>
            <a:pPr lvl="1" algn="just" fontAlgn="base">
              <a:lnSpc>
                <a:spcPct val="100000"/>
              </a:lnSpc>
            </a:pPr>
            <a:r>
              <a:rPr lang="es-MX" dirty="0">
                <a:solidFill>
                  <a:srgbClr val="00B050"/>
                </a:solidFill>
              </a:rPr>
              <a:t>Troncales de altas prestaciones.</a:t>
            </a:r>
          </a:p>
          <a:p>
            <a:pPr lvl="2" algn="just" fontAlgn="base">
              <a:lnSpc>
                <a:spcPct val="100000"/>
              </a:lnSpc>
            </a:pPr>
            <a:r>
              <a:rPr lang="es-MX" dirty="0"/>
              <a:t>Las principales características de este tipo de </a:t>
            </a:r>
            <a:r>
              <a:rPr lang="es-MX" dirty="0" err="1"/>
              <a:t>switches</a:t>
            </a:r>
            <a:r>
              <a:rPr lang="es-MX" dirty="0"/>
              <a:t> son el alto rendimiento y una alta modularidad. Se utilizan en grandes redes corporativas.</a:t>
            </a:r>
          </a:p>
          <a:p>
            <a:pPr lvl="1" algn="just">
              <a:lnSpc>
                <a:spcPct val="100000"/>
              </a:lnSpc>
            </a:pPr>
            <a:endParaRPr lang="es-MX" dirty="0"/>
          </a:p>
        </p:txBody>
      </p:sp>
      <p:grpSp>
        <p:nvGrpSpPr>
          <p:cNvPr id="8" name="Grupo 7">
            <a:extLst>
              <a:ext uri="{FF2B5EF4-FFF2-40B4-BE49-F238E27FC236}">
                <a16:creationId xmlns:a16="http://schemas.microsoft.com/office/drawing/2014/main" id="{D3511878-7D71-5F40-BE28-F924F5AF8B9E}"/>
              </a:ext>
            </a:extLst>
          </p:cNvPr>
          <p:cNvGrpSpPr/>
          <p:nvPr/>
        </p:nvGrpSpPr>
        <p:grpSpPr>
          <a:xfrm>
            <a:off x="7941346" y="84873"/>
            <a:ext cx="4081707" cy="787400"/>
            <a:chOff x="6719938" y="-12262"/>
            <a:chExt cx="4081707" cy="787400"/>
          </a:xfrm>
        </p:grpSpPr>
        <p:pic>
          <p:nvPicPr>
            <p:cNvPr id="9" name="Imagen 8" descr="Sin título-2.png">
              <a:extLst>
                <a:ext uri="{FF2B5EF4-FFF2-40B4-BE49-F238E27FC236}">
                  <a16:creationId xmlns:a16="http://schemas.microsoft.com/office/drawing/2014/main" id="{7EFA5F83-A898-6644-92B9-48BF300009CD}"/>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6719938" y="-12262"/>
              <a:ext cx="4081707" cy="787400"/>
            </a:xfrm>
            <a:prstGeom prst="rect">
              <a:avLst/>
            </a:prstGeom>
          </p:spPr>
        </p:pic>
        <p:sp>
          <p:nvSpPr>
            <p:cNvPr id="10" name="Rectángulo 9">
              <a:extLst>
                <a:ext uri="{FF2B5EF4-FFF2-40B4-BE49-F238E27FC236}">
                  <a16:creationId xmlns:a16="http://schemas.microsoft.com/office/drawing/2014/main" id="{2942EB2D-7A0F-2B46-A93B-BF478E173B15}"/>
                </a:ext>
              </a:extLst>
            </p:cNvPr>
            <p:cNvSpPr/>
            <p:nvPr/>
          </p:nvSpPr>
          <p:spPr>
            <a:xfrm>
              <a:off x="7517220" y="329666"/>
              <a:ext cx="2939565" cy="261610"/>
            </a:xfrm>
            <a:prstGeom prst="rect">
              <a:avLst/>
            </a:prstGeom>
          </p:spPr>
          <p:txBody>
            <a:bodyPr wrap="square">
              <a:spAutoFit/>
            </a:bodyPr>
            <a:lstStyle/>
            <a:p>
              <a:r>
                <a:rPr lang="es-ES" sz="1100" dirty="0">
                  <a:latin typeface="Metropolis Light"/>
                  <a:cs typeface="Metropolis Light"/>
                </a:rPr>
                <a:t>Facultad de Contaduría y Administración</a:t>
              </a:r>
            </a:p>
          </p:txBody>
        </p:sp>
      </p:grpSp>
      <p:sp>
        <p:nvSpPr>
          <p:cNvPr id="11" name="Título 1">
            <a:extLst>
              <a:ext uri="{FF2B5EF4-FFF2-40B4-BE49-F238E27FC236}">
                <a16:creationId xmlns:a16="http://schemas.microsoft.com/office/drawing/2014/main" id="{D22CD4CB-3B20-4ED6-869F-816BE41B3119}"/>
              </a:ext>
            </a:extLst>
          </p:cNvPr>
          <p:cNvSpPr txBox="1">
            <a:spLocks/>
          </p:cNvSpPr>
          <p:nvPr/>
        </p:nvSpPr>
        <p:spPr>
          <a:xfrm>
            <a:off x="4454961" y="1214201"/>
            <a:ext cx="10571998" cy="97045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MX" sz="3200" b="1" dirty="0" smtClean="0"/>
              <a:t>Tipos de </a:t>
            </a:r>
            <a:r>
              <a:rPr lang="es-MX" sz="3200" b="1" dirty="0" err="1" smtClean="0"/>
              <a:t>Switch</a:t>
            </a:r>
            <a:endParaRPr lang="es-MX" sz="3200" b="1" dirty="0"/>
          </a:p>
        </p:txBody>
      </p:sp>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12" name="Marcador de número de diapositiva 11"/>
          <p:cNvSpPr>
            <a:spLocks noGrp="1"/>
          </p:cNvSpPr>
          <p:nvPr>
            <p:ph type="sldNum" sz="quarter" idx="12"/>
          </p:nvPr>
        </p:nvSpPr>
        <p:spPr/>
        <p:txBody>
          <a:bodyPr/>
          <a:lstStyle/>
          <a:p>
            <a:fld id="{A24D5D50-842B-4AAF-A06B-5B70EB08A0A9}" type="slidenum">
              <a:rPr lang="es-MX" smtClean="0"/>
              <a:t>15</a:t>
            </a:fld>
            <a:endParaRPr lang="es-MX"/>
          </a:p>
        </p:txBody>
      </p:sp>
    </p:spTree>
    <p:extLst>
      <p:ext uri="{BB962C8B-B14F-4D97-AF65-F5344CB8AC3E}">
        <p14:creationId xmlns:p14="http://schemas.microsoft.com/office/powerpoint/2010/main" val="21188947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a:extLst>
              <a:ext uri="{FF2B5EF4-FFF2-40B4-BE49-F238E27FC236}">
                <a16:creationId xmlns:a16="http://schemas.microsoft.com/office/drawing/2014/main" id="{0231D754-179A-4658-AA90-79766D370666}"/>
              </a:ext>
            </a:extLst>
          </p:cNvPr>
          <p:cNvSpPr txBox="1">
            <a:spLocks/>
          </p:cNvSpPr>
          <p:nvPr/>
        </p:nvSpPr>
        <p:spPr>
          <a:xfrm>
            <a:off x="3776630" y="910848"/>
            <a:ext cx="10571998" cy="97045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MX" sz="3200" b="1" dirty="0"/>
              <a:t>Dispositivos de red: Antenas</a:t>
            </a:r>
          </a:p>
        </p:txBody>
      </p:sp>
      <p:sp>
        <p:nvSpPr>
          <p:cNvPr id="4" name="Marcador de contenido 2">
            <a:extLst>
              <a:ext uri="{FF2B5EF4-FFF2-40B4-BE49-F238E27FC236}">
                <a16:creationId xmlns:a16="http://schemas.microsoft.com/office/drawing/2014/main" id="{7A39132D-474A-41E6-A206-992D0CAA0CB1}"/>
              </a:ext>
            </a:extLst>
          </p:cNvPr>
          <p:cNvSpPr txBox="1">
            <a:spLocks/>
          </p:cNvSpPr>
          <p:nvPr/>
        </p:nvSpPr>
        <p:spPr>
          <a:xfrm>
            <a:off x="1364343" y="1919874"/>
            <a:ext cx="9360014" cy="4938125"/>
          </a:xfrm>
          <a:prstGeom prst="rect">
            <a:avLst/>
          </a:prstGeom>
        </p:spPr>
        <p:txBody>
          <a:bodyPr>
            <a:normAutofit fontScale="5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50000"/>
              </a:lnSpc>
              <a:buNone/>
            </a:pPr>
            <a:r>
              <a:rPr lang="es-MX" sz="4400" u="sng" dirty="0">
                <a:solidFill>
                  <a:srgbClr val="00B050"/>
                </a:solidFill>
              </a:rPr>
              <a:t>Antenas</a:t>
            </a:r>
          </a:p>
          <a:p>
            <a:pPr lvl="1" algn="just">
              <a:lnSpc>
                <a:spcPct val="150000"/>
              </a:lnSpc>
            </a:pPr>
            <a:r>
              <a:rPr lang="es-MX" sz="3600" dirty="0"/>
              <a:t>Una antena es un dispositivo creado para transmitir y recibir datos a través del aire, esto mediante ondas electromagnéticas.</a:t>
            </a:r>
          </a:p>
          <a:p>
            <a:pPr lvl="1" algn="just">
              <a:lnSpc>
                <a:spcPct val="150000"/>
              </a:lnSpc>
            </a:pPr>
            <a:r>
              <a:rPr lang="es-MX" sz="3600" dirty="0"/>
              <a:t>Las antenas cuentan con ciertas características las cuales cambian según el tipo de antena y por tanto, según su uso, estas son:</a:t>
            </a:r>
          </a:p>
          <a:p>
            <a:pPr lvl="2" algn="just">
              <a:lnSpc>
                <a:spcPct val="150000"/>
              </a:lnSpc>
            </a:pPr>
            <a:r>
              <a:rPr lang="es-MX" sz="3600" dirty="0"/>
              <a:t>Patrón de radiación.</a:t>
            </a:r>
          </a:p>
          <a:p>
            <a:pPr lvl="2" algn="just">
              <a:lnSpc>
                <a:spcPct val="150000"/>
              </a:lnSpc>
            </a:pPr>
            <a:r>
              <a:rPr lang="es-MX" sz="3600" dirty="0"/>
              <a:t>Ganancia.</a:t>
            </a:r>
          </a:p>
          <a:p>
            <a:pPr lvl="2" algn="just">
              <a:lnSpc>
                <a:spcPct val="150000"/>
              </a:lnSpc>
            </a:pPr>
            <a:r>
              <a:rPr lang="es-MX" sz="3600" dirty="0"/>
              <a:t>Directividad.</a:t>
            </a:r>
          </a:p>
          <a:p>
            <a:pPr lvl="2" algn="just">
              <a:lnSpc>
                <a:spcPct val="150000"/>
              </a:lnSpc>
            </a:pPr>
            <a:r>
              <a:rPr lang="es-MX" sz="3600" dirty="0"/>
              <a:t>Polarización.</a:t>
            </a:r>
          </a:p>
        </p:txBody>
      </p:sp>
      <p:pic>
        <p:nvPicPr>
          <p:cNvPr id="6" name="Imagen 5">
            <a:extLst>
              <a:ext uri="{FF2B5EF4-FFF2-40B4-BE49-F238E27FC236}">
                <a16:creationId xmlns:a16="http://schemas.microsoft.com/office/drawing/2014/main" id="{6BB77067-002B-4164-8122-AF3963B7911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766413" y="4040542"/>
            <a:ext cx="2592433" cy="2636373"/>
          </a:xfrm>
          <a:prstGeom prst="rect">
            <a:avLst/>
          </a:prstGeom>
        </p:spPr>
      </p:pic>
      <p:grpSp>
        <p:nvGrpSpPr>
          <p:cNvPr id="8" name="Grupo 7">
            <a:extLst>
              <a:ext uri="{FF2B5EF4-FFF2-40B4-BE49-F238E27FC236}">
                <a16:creationId xmlns:a16="http://schemas.microsoft.com/office/drawing/2014/main" id="{D3511878-7D71-5F40-BE28-F924F5AF8B9E}"/>
              </a:ext>
            </a:extLst>
          </p:cNvPr>
          <p:cNvGrpSpPr/>
          <p:nvPr/>
        </p:nvGrpSpPr>
        <p:grpSpPr>
          <a:xfrm>
            <a:off x="7941346" y="84873"/>
            <a:ext cx="4081707" cy="787400"/>
            <a:chOff x="6719938" y="-12262"/>
            <a:chExt cx="4081707" cy="787400"/>
          </a:xfrm>
        </p:grpSpPr>
        <p:pic>
          <p:nvPicPr>
            <p:cNvPr id="9" name="Imagen 8" descr="Sin título-2.png">
              <a:extLst>
                <a:ext uri="{FF2B5EF4-FFF2-40B4-BE49-F238E27FC236}">
                  <a16:creationId xmlns:a16="http://schemas.microsoft.com/office/drawing/2014/main" id="{7EFA5F83-A898-6644-92B9-48BF300009CD}"/>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6719938" y="-12262"/>
              <a:ext cx="4081707" cy="787400"/>
            </a:xfrm>
            <a:prstGeom prst="rect">
              <a:avLst/>
            </a:prstGeom>
          </p:spPr>
        </p:pic>
        <p:sp>
          <p:nvSpPr>
            <p:cNvPr id="10" name="Rectángulo 9">
              <a:extLst>
                <a:ext uri="{FF2B5EF4-FFF2-40B4-BE49-F238E27FC236}">
                  <a16:creationId xmlns:a16="http://schemas.microsoft.com/office/drawing/2014/main" id="{2942EB2D-7A0F-2B46-A93B-BF478E173B15}"/>
                </a:ext>
              </a:extLst>
            </p:cNvPr>
            <p:cNvSpPr/>
            <p:nvPr/>
          </p:nvSpPr>
          <p:spPr>
            <a:xfrm>
              <a:off x="7517220" y="329666"/>
              <a:ext cx="2939565" cy="261610"/>
            </a:xfrm>
            <a:prstGeom prst="rect">
              <a:avLst/>
            </a:prstGeom>
          </p:spPr>
          <p:txBody>
            <a:bodyPr wrap="square">
              <a:spAutoFit/>
            </a:bodyPr>
            <a:lstStyle/>
            <a:p>
              <a:r>
                <a:rPr lang="es-ES" sz="1100" dirty="0">
                  <a:latin typeface="Metropolis Light"/>
                  <a:cs typeface="Metropolis Light"/>
                </a:rPr>
                <a:t>Facultad de Contaduría y Administración</a:t>
              </a:r>
            </a:p>
          </p:txBody>
        </p:sp>
      </p:grpSp>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11" name="Marcador de número de diapositiva 10"/>
          <p:cNvSpPr>
            <a:spLocks noGrp="1"/>
          </p:cNvSpPr>
          <p:nvPr>
            <p:ph type="sldNum" sz="quarter" idx="12"/>
          </p:nvPr>
        </p:nvSpPr>
        <p:spPr/>
        <p:txBody>
          <a:bodyPr/>
          <a:lstStyle/>
          <a:p>
            <a:fld id="{A24D5D50-842B-4AAF-A06B-5B70EB08A0A9}" type="slidenum">
              <a:rPr lang="es-MX" smtClean="0"/>
              <a:t>16</a:t>
            </a:fld>
            <a:endParaRPr lang="es-MX"/>
          </a:p>
        </p:txBody>
      </p:sp>
    </p:spTree>
    <p:extLst>
      <p:ext uri="{BB962C8B-B14F-4D97-AF65-F5344CB8AC3E}">
        <p14:creationId xmlns:p14="http://schemas.microsoft.com/office/powerpoint/2010/main" val="18312783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a:extLst>
              <a:ext uri="{FF2B5EF4-FFF2-40B4-BE49-F238E27FC236}">
                <a16:creationId xmlns:a16="http://schemas.microsoft.com/office/drawing/2014/main" id="{D8C849A4-5F43-48A5-878B-192A6E0AFEC0}"/>
              </a:ext>
            </a:extLst>
          </p:cNvPr>
          <p:cNvSpPr txBox="1">
            <a:spLocks/>
          </p:cNvSpPr>
          <p:nvPr/>
        </p:nvSpPr>
        <p:spPr>
          <a:xfrm>
            <a:off x="4485392" y="985080"/>
            <a:ext cx="10571998" cy="97045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MX" sz="3200" b="1" dirty="0" smtClean="0"/>
              <a:t>Tipos de Antenas</a:t>
            </a:r>
            <a:endParaRPr lang="es-MX" sz="3200" b="1" dirty="0"/>
          </a:p>
        </p:txBody>
      </p:sp>
      <p:sp>
        <p:nvSpPr>
          <p:cNvPr id="4" name="Marcador de contenido 2">
            <a:extLst>
              <a:ext uri="{FF2B5EF4-FFF2-40B4-BE49-F238E27FC236}">
                <a16:creationId xmlns:a16="http://schemas.microsoft.com/office/drawing/2014/main" id="{F476CC44-8628-4535-9A7A-2748A4A0D33B}"/>
              </a:ext>
            </a:extLst>
          </p:cNvPr>
          <p:cNvSpPr txBox="1">
            <a:spLocks/>
          </p:cNvSpPr>
          <p:nvPr/>
        </p:nvSpPr>
        <p:spPr>
          <a:xfrm>
            <a:off x="953788" y="1737816"/>
            <a:ext cx="7362897" cy="4822693"/>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r>
              <a:rPr lang="es-MX" dirty="0" smtClean="0">
                <a:solidFill>
                  <a:srgbClr val="00B050"/>
                </a:solidFill>
              </a:rPr>
              <a:t>Dipolo</a:t>
            </a:r>
            <a:endParaRPr lang="es-MX" dirty="0">
              <a:solidFill>
                <a:srgbClr val="00B050"/>
              </a:solidFill>
            </a:endParaRPr>
          </a:p>
          <a:p>
            <a:pPr lvl="2"/>
            <a:r>
              <a:rPr lang="es-MX" sz="2400" dirty="0"/>
              <a:t>Utilizadas dentro de edificios y estaciones de metro.</a:t>
            </a:r>
          </a:p>
          <a:p>
            <a:pPr lvl="1"/>
            <a:r>
              <a:rPr lang="es-MX" dirty="0">
                <a:solidFill>
                  <a:srgbClr val="00B050"/>
                </a:solidFill>
              </a:rPr>
              <a:t>Parabólicas</a:t>
            </a:r>
          </a:p>
          <a:p>
            <a:pPr lvl="2"/>
            <a:r>
              <a:rPr lang="es-MX" sz="2400" dirty="0"/>
              <a:t>Utilizadas para radioenlaces.</a:t>
            </a:r>
          </a:p>
          <a:p>
            <a:pPr lvl="1"/>
            <a:r>
              <a:rPr lang="es-MX" dirty="0">
                <a:solidFill>
                  <a:srgbClr val="00B050"/>
                </a:solidFill>
              </a:rPr>
              <a:t>De array</a:t>
            </a:r>
          </a:p>
          <a:p>
            <a:pPr lvl="2"/>
            <a:r>
              <a:rPr lang="es-MX" sz="2400" dirty="0"/>
              <a:t>Se utilizan en telefonía móvil.</a:t>
            </a:r>
          </a:p>
          <a:p>
            <a:pPr lvl="1"/>
            <a:r>
              <a:rPr lang="es-MX" dirty="0" err="1">
                <a:solidFill>
                  <a:srgbClr val="00B050"/>
                </a:solidFill>
              </a:rPr>
              <a:t>Microstrip</a:t>
            </a:r>
            <a:endParaRPr lang="es-MX" dirty="0">
              <a:solidFill>
                <a:srgbClr val="00B050"/>
              </a:solidFill>
            </a:endParaRPr>
          </a:p>
          <a:p>
            <a:pPr lvl="2"/>
            <a:r>
              <a:rPr lang="es-MX" sz="2400" dirty="0"/>
              <a:t>Se utilizan en los teléfonos celulares y dispositivos Wifi.</a:t>
            </a:r>
          </a:p>
        </p:txBody>
      </p:sp>
      <p:pic>
        <p:nvPicPr>
          <p:cNvPr id="6" name="Imagen 5">
            <a:extLst>
              <a:ext uri="{FF2B5EF4-FFF2-40B4-BE49-F238E27FC236}">
                <a16:creationId xmlns:a16="http://schemas.microsoft.com/office/drawing/2014/main" id="{60060D3E-9A4A-4023-A7DF-28DC0A0E7C9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665624" y="1974686"/>
            <a:ext cx="4633150" cy="2606147"/>
          </a:xfrm>
          <a:prstGeom prst="ellipse">
            <a:avLst/>
          </a:prstGeom>
          <a:ln>
            <a:noFill/>
          </a:ln>
          <a:effectLst>
            <a:softEdge rad="112500"/>
          </a:effectLst>
        </p:spPr>
      </p:pic>
      <p:grpSp>
        <p:nvGrpSpPr>
          <p:cNvPr id="8" name="Grupo 7">
            <a:extLst>
              <a:ext uri="{FF2B5EF4-FFF2-40B4-BE49-F238E27FC236}">
                <a16:creationId xmlns:a16="http://schemas.microsoft.com/office/drawing/2014/main" id="{D3511878-7D71-5F40-BE28-F924F5AF8B9E}"/>
              </a:ext>
            </a:extLst>
          </p:cNvPr>
          <p:cNvGrpSpPr/>
          <p:nvPr/>
        </p:nvGrpSpPr>
        <p:grpSpPr>
          <a:xfrm>
            <a:off x="7941346" y="84873"/>
            <a:ext cx="4081707" cy="787400"/>
            <a:chOff x="6719938" y="-12262"/>
            <a:chExt cx="4081707" cy="787400"/>
          </a:xfrm>
        </p:grpSpPr>
        <p:pic>
          <p:nvPicPr>
            <p:cNvPr id="9" name="Imagen 8" descr="Sin título-2.png">
              <a:extLst>
                <a:ext uri="{FF2B5EF4-FFF2-40B4-BE49-F238E27FC236}">
                  <a16:creationId xmlns:a16="http://schemas.microsoft.com/office/drawing/2014/main" id="{7EFA5F83-A898-6644-92B9-48BF300009CD}"/>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6719938" y="-12262"/>
              <a:ext cx="4081707" cy="787400"/>
            </a:xfrm>
            <a:prstGeom prst="rect">
              <a:avLst/>
            </a:prstGeom>
          </p:spPr>
        </p:pic>
        <p:sp>
          <p:nvSpPr>
            <p:cNvPr id="10" name="Rectángulo 9">
              <a:extLst>
                <a:ext uri="{FF2B5EF4-FFF2-40B4-BE49-F238E27FC236}">
                  <a16:creationId xmlns:a16="http://schemas.microsoft.com/office/drawing/2014/main" id="{2942EB2D-7A0F-2B46-A93B-BF478E173B15}"/>
                </a:ext>
              </a:extLst>
            </p:cNvPr>
            <p:cNvSpPr/>
            <p:nvPr/>
          </p:nvSpPr>
          <p:spPr>
            <a:xfrm>
              <a:off x="7517220" y="329666"/>
              <a:ext cx="2939565" cy="261610"/>
            </a:xfrm>
            <a:prstGeom prst="rect">
              <a:avLst/>
            </a:prstGeom>
          </p:spPr>
          <p:txBody>
            <a:bodyPr wrap="square">
              <a:spAutoFit/>
            </a:bodyPr>
            <a:lstStyle/>
            <a:p>
              <a:r>
                <a:rPr lang="es-ES" sz="1100" dirty="0">
                  <a:latin typeface="Metropolis Light"/>
                  <a:cs typeface="Metropolis Light"/>
                </a:rPr>
                <a:t>Facultad de Contaduría y Administración</a:t>
              </a:r>
            </a:p>
          </p:txBody>
        </p:sp>
      </p:grpSp>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11" name="Marcador de número de diapositiva 10"/>
          <p:cNvSpPr>
            <a:spLocks noGrp="1"/>
          </p:cNvSpPr>
          <p:nvPr>
            <p:ph type="sldNum" sz="quarter" idx="12"/>
          </p:nvPr>
        </p:nvSpPr>
        <p:spPr/>
        <p:txBody>
          <a:bodyPr/>
          <a:lstStyle/>
          <a:p>
            <a:fld id="{A24D5D50-842B-4AAF-A06B-5B70EB08A0A9}" type="slidenum">
              <a:rPr lang="es-MX" smtClean="0"/>
              <a:t>17</a:t>
            </a:fld>
            <a:endParaRPr lang="es-MX"/>
          </a:p>
        </p:txBody>
      </p:sp>
    </p:spTree>
    <p:extLst>
      <p:ext uri="{BB962C8B-B14F-4D97-AF65-F5344CB8AC3E}">
        <p14:creationId xmlns:p14="http://schemas.microsoft.com/office/powerpoint/2010/main" val="37796750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a:extLst>
              <a:ext uri="{FF2B5EF4-FFF2-40B4-BE49-F238E27FC236}">
                <a16:creationId xmlns:a16="http://schemas.microsoft.com/office/drawing/2014/main" id="{E950D852-345D-4ACA-A9E0-0736554D949F}"/>
              </a:ext>
            </a:extLst>
          </p:cNvPr>
          <p:cNvSpPr txBox="1">
            <a:spLocks/>
          </p:cNvSpPr>
          <p:nvPr/>
        </p:nvSpPr>
        <p:spPr>
          <a:xfrm>
            <a:off x="3184022" y="1214201"/>
            <a:ext cx="10571998" cy="97045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MX" sz="3200" b="1" dirty="0" smtClean="0"/>
              <a:t>Punto </a:t>
            </a:r>
            <a:r>
              <a:rPr lang="es-MX" sz="3200" b="1" dirty="0"/>
              <a:t>de acceso </a:t>
            </a:r>
            <a:r>
              <a:rPr lang="es-MX" sz="3200" b="1" dirty="0" smtClean="0"/>
              <a:t>(AP)</a:t>
            </a:r>
            <a:endParaRPr lang="es-MX" sz="3200" b="1" dirty="0"/>
          </a:p>
        </p:txBody>
      </p:sp>
      <p:sp>
        <p:nvSpPr>
          <p:cNvPr id="4" name="Marcador de contenido 2">
            <a:extLst>
              <a:ext uri="{FF2B5EF4-FFF2-40B4-BE49-F238E27FC236}">
                <a16:creationId xmlns:a16="http://schemas.microsoft.com/office/drawing/2014/main" id="{250F7E64-CA72-465B-AF04-220AE1EC098E}"/>
              </a:ext>
            </a:extLst>
          </p:cNvPr>
          <p:cNvSpPr txBox="1">
            <a:spLocks/>
          </p:cNvSpPr>
          <p:nvPr/>
        </p:nvSpPr>
        <p:spPr>
          <a:xfrm>
            <a:off x="1190171" y="1844915"/>
            <a:ext cx="6323874" cy="4812694"/>
          </a:xfrm>
          <a:prstGeom prst="rect">
            <a:avLst/>
          </a:prstGeom>
        </p:spPr>
        <p:txBody>
          <a:bodyPr>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lgn="just">
              <a:lnSpc>
                <a:spcPct val="150000"/>
              </a:lnSpc>
            </a:pPr>
            <a:r>
              <a:rPr lang="es-MX" dirty="0" smtClean="0"/>
              <a:t>Un </a:t>
            </a:r>
            <a:r>
              <a:rPr lang="es-MX" dirty="0"/>
              <a:t>punto de acceso es un dispositivo que nos ayuda a generar una red de área local inalámbrica (WLAN).</a:t>
            </a:r>
          </a:p>
          <a:p>
            <a:pPr lvl="1" algn="just">
              <a:lnSpc>
                <a:spcPct val="150000"/>
              </a:lnSpc>
            </a:pPr>
            <a:r>
              <a:rPr lang="es-MX" dirty="0"/>
              <a:t>El AP se conecta a un </a:t>
            </a:r>
            <a:r>
              <a:rPr lang="es-MX" dirty="0" err="1"/>
              <a:t>switch</a:t>
            </a:r>
            <a:r>
              <a:rPr lang="es-MX" dirty="0"/>
              <a:t>, </a:t>
            </a:r>
            <a:r>
              <a:rPr lang="es-MX" dirty="0" err="1"/>
              <a:t>router</a:t>
            </a:r>
            <a:r>
              <a:rPr lang="es-MX" dirty="0"/>
              <a:t> o </a:t>
            </a:r>
            <a:r>
              <a:rPr lang="es-MX" dirty="0" err="1"/>
              <a:t>hub</a:t>
            </a:r>
            <a:r>
              <a:rPr lang="es-MX" dirty="0"/>
              <a:t> para después proyectar una señal Wifi en el área designada.</a:t>
            </a:r>
          </a:p>
          <a:p>
            <a:pPr lvl="1" algn="just">
              <a:lnSpc>
                <a:spcPct val="150000"/>
              </a:lnSpc>
            </a:pPr>
            <a:r>
              <a:rPr lang="es-MX" dirty="0"/>
              <a:t>El punto de acceso recibe la información y la transmite entre la WLAN y la LAN a la que está conectado.</a:t>
            </a:r>
          </a:p>
        </p:txBody>
      </p:sp>
      <p:pic>
        <p:nvPicPr>
          <p:cNvPr id="6" name="Imagen 5">
            <a:extLst>
              <a:ext uri="{FF2B5EF4-FFF2-40B4-BE49-F238E27FC236}">
                <a16:creationId xmlns:a16="http://schemas.microsoft.com/office/drawing/2014/main" id="{B2857E49-B3BE-4D8B-98C9-46AAF12BEFB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941346" y="2184651"/>
            <a:ext cx="3630709" cy="291961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grpSp>
        <p:nvGrpSpPr>
          <p:cNvPr id="8" name="Grupo 7">
            <a:extLst>
              <a:ext uri="{FF2B5EF4-FFF2-40B4-BE49-F238E27FC236}">
                <a16:creationId xmlns:a16="http://schemas.microsoft.com/office/drawing/2014/main" id="{D3511878-7D71-5F40-BE28-F924F5AF8B9E}"/>
              </a:ext>
            </a:extLst>
          </p:cNvPr>
          <p:cNvGrpSpPr/>
          <p:nvPr/>
        </p:nvGrpSpPr>
        <p:grpSpPr>
          <a:xfrm>
            <a:off x="7941346" y="84873"/>
            <a:ext cx="4081707" cy="787400"/>
            <a:chOff x="6719938" y="-12262"/>
            <a:chExt cx="4081707" cy="787400"/>
          </a:xfrm>
        </p:grpSpPr>
        <p:pic>
          <p:nvPicPr>
            <p:cNvPr id="9" name="Imagen 8" descr="Sin título-2.png">
              <a:extLst>
                <a:ext uri="{FF2B5EF4-FFF2-40B4-BE49-F238E27FC236}">
                  <a16:creationId xmlns:a16="http://schemas.microsoft.com/office/drawing/2014/main" id="{7EFA5F83-A898-6644-92B9-48BF300009CD}"/>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6719938" y="-12262"/>
              <a:ext cx="4081707" cy="787400"/>
            </a:xfrm>
            <a:prstGeom prst="rect">
              <a:avLst/>
            </a:prstGeom>
          </p:spPr>
        </p:pic>
        <p:sp>
          <p:nvSpPr>
            <p:cNvPr id="10" name="Rectángulo 9">
              <a:extLst>
                <a:ext uri="{FF2B5EF4-FFF2-40B4-BE49-F238E27FC236}">
                  <a16:creationId xmlns:a16="http://schemas.microsoft.com/office/drawing/2014/main" id="{2942EB2D-7A0F-2B46-A93B-BF478E173B15}"/>
                </a:ext>
              </a:extLst>
            </p:cNvPr>
            <p:cNvSpPr/>
            <p:nvPr/>
          </p:nvSpPr>
          <p:spPr>
            <a:xfrm>
              <a:off x="7517220" y="329666"/>
              <a:ext cx="2939565" cy="261610"/>
            </a:xfrm>
            <a:prstGeom prst="rect">
              <a:avLst/>
            </a:prstGeom>
          </p:spPr>
          <p:txBody>
            <a:bodyPr wrap="square">
              <a:spAutoFit/>
            </a:bodyPr>
            <a:lstStyle/>
            <a:p>
              <a:r>
                <a:rPr lang="es-ES" sz="1100" dirty="0">
                  <a:latin typeface="Metropolis Light"/>
                  <a:cs typeface="Metropolis Light"/>
                </a:rPr>
                <a:t>Facultad de Contaduría y Administración</a:t>
              </a:r>
            </a:p>
          </p:txBody>
        </p:sp>
      </p:grpSp>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11" name="Marcador de número de diapositiva 10"/>
          <p:cNvSpPr>
            <a:spLocks noGrp="1"/>
          </p:cNvSpPr>
          <p:nvPr>
            <p:ph type="sldNum" sz="quarter" idx="12"/>
          </p:nvPr>
        </p:nvSpPr>
        <p:spPr/>
        <p:txBody>
          <a:bodyPr/>
          <a:lstStyle/>
          <a:p>
            <a:fld id="{A24D5D50-842B-4AAF-A06B-5B70EB08A0A9}" type="slidenum">
              <a:rPr lang="es-MX" smtClean="0"/>
              <a:t>18</a:t>
            </a:fld>
            <a:endParaRPr lang="es-MX"/>
          </a:p>
        </p:txBody>
      </p:sp>
    </p:spTree>
    <p:extLst>
      <p:ext uri="{BB962C8B-B14F-4D97-AF65-F5344CB8AC3E}">
        <p14:creationId xmlns:p14="http://schemas.microsoft.com/office/powerpoint/2010/main" val="5510952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a:extLst>
              <a:ext uri="{FF2B5EF4-FFF2-40B4-BE49-F238E27FC236}">
                <a16:creationId xmlns:a16="http://schemas.microsoft.com/office/drawing/2014/main" id="{097DBB52-8902-4FA3-B0B9-D5F0765555A5}"/>
              </a:ext>
            </a:extLst>
          </p:cNvPr>
          <p:cNvSpPr txBox="1">
            <a:spLocks/>
          </p:cNvSpPr>
          <p:nvPr/>
        </p:nvSpPr>
        <p:spPr>
          <a:xfrm>
            <a:off x="2991125" y="1214201"/>
            <a:ext cx="10571998" cy="97045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MX" sz="3200" b="1" dirty="0" smtClean="0"/>
              <a:t>Características Punto </a:t>
            </a:r>
            <a:r>
              <a:rPr lang="es-MX" sz="3200" b="1" dirty="0"/>
              <a:t>de acceso</a:t>
            </a:r>
          </a:p>
        </p:txBody>
      </p:sp>
      <p:sp>
        <p:nvSpPr>
          <p:cNvPr id="4" name="Marcador de contenido 2">
            <a:extLst>
              <a:ext uri="{FF2B5EF4-FFF2-40B4-BE49-F238E27FC236}">
                <a16:creationId xmlns:a16="http://schemas.microsoft.com/office/drawing/2014/main" id="{E768B908-A19A-43B0-9F6A-8F42B30B5181}"/>
              </a:ext>
            </a:extLst>
          </p:cNvPr>
          <p:cNvSpPr txBox="1">
            <a:spLocks/>
          </p:cNvSpPr>
          <p:nvPr/>
        </p:nvSpPr>
        <p:spPr>
          <a:xfrm>
            <a:off x="928914" y="1875541"/>
            <a:ext cx="7605486" cy="3277176"/>
          </a:xfrm>
          <a:prstGeom prst="rect">
            <a:avLst/>
          </a:prstGeom>
        </p:spPr>
        <p:txBody>
          <a:bodyPr>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r>
              <a:rPr lang="es-MX" dirty="0" smtClean="0"/>
              <a:t>Permiten </a:t>
            </a:r>
            <a:r>
              <a:rPr lang="es-MX" dirty="0"/>
              <a:t>interactuar con todo tipo de dispositivos inalámbricos.</a:t>
            </a:r>
          </a:p>
          <a:p>
            <a:pPr lvl="1"/>
            <a:r>
              <a:rPr lang="es-MX" dirty="0"/>
              <a:t>Su tecnología de comunicación es a base de ondas de radio capaces de traspasar muros.</a:t>
            </a:r>
          </a:p>
          <a:p>
            <a:pPr lvl="1"/>
            <a:r>
              <a:rPr lang="es-MX" dirty="0"/>
              <a:t>Cuentan con un alcance máximo de distancia radial.</a:t>
            </a:r>
          </a:p>
          <a:p>
            <a:pPr lvl="1"/>
            <a:r>
              <a:rPr lang="es-MX" dirty="0"/>
              <a:t>Integra una interfaz de administración gráfica, para ser administrado mediante navegador de Internet.</a:t>
            </a:r>
          </a:p>
        </p:txBody>
      </p:sp>
      <p:pic>
        <p:nvPicPr>
          <p:cNvPr id="6" name="Picture 2" descr="http://www.informaticamoderna.com/Hospedados/Animaciones/acc0.gif">
            <a:extLst>
              <a:ext uri="{FF2B5EF4-FFF2-40B4-BE49-F238E27FC236}">
                <a16:creationId xmlns:a16="http://schemas.microsoft.com/office/drawing/2014/main" id="{5B119117-1161-475D-99ED-C9EA5073FCC3}"/>
              </a:ext>
            </a:extLst>
          </p:cNvPr>
          <p:cNvPicPr>
            <a:picLocks noChangeAspect="1" noChangeArrowheads="1" noCrop="1"/>
          </p:cNvPicPr>
          <p:nvPr/>
        </p:nvPicPr>
        <p:blipFill>
          <a:blip r:embed="rId2">
            <a:extLst>
              <a:ext uri="{28A0092B-C50C-407E-A947-70E740481C1C}">
                <a14:useLocalDpi xmlns:a14="http://schemas.microsoft.com/office/drawing/2010/main"/>
              </a:ext>
            </a:extLst>
          </a:blip>
          <a:srcRect/>
          <a:stretch>
            <a:fillRect/>
          </a:stretch>
        </p:blipFill>
        <p:spPr bwMode="auto">
          <a:xfrm>
            <a:off x="8277124" y="2414489"/>
            <a:ext cx="3162050" cy="1968825"/>
          </a:xfrm>
          <a:prstGeom prst="rect">
            <a:avLst/>
          </a:prstGeom>
          <a:noFill/>
          <a:extLst>
            <a:ext uri="{909E8E84-426E-40DD-AFC4-6F175D3DCCD1}">
              <a14:hiddenFill xmlns:a14="http://schemas.microsoft.com/office/drawing/2010/main">
                <a:solidFill>
                  <a:srgbClr val="FFFFFF"/>
                </a:solidFill>
              </a14:hiddenFill>
            </a:ext>
          </a:extLst>
        </p:spPr>
      </p:pic>
      <p:grpSp>
        <p:nvGrpSpPr>
          <p:cNvPr id="7" name="Grupo 6">
            <a:extLst>
              <a:ext uri="{FF2B5EF4-FFF2-40B4-BE49-F238E27FC236}">
                <a16:creationId xmlns:a16="http://schemas.microsoft.com/office/drawing/2014/main" id="{D3511878-7D71-5F40-BE28-F924F5AF8B9E}"/>
              </a:ext>
            </a:extLst>
          </p:cNvPr>
          <p:cNvGrpSpPr/>
          <p:nvPr/>
        </p:nvGrpSpPr>
        <p:grpSpPr>
          <a:xfrm>
            <a:off x="7941346" y="84873"/>
            <a:ext cx="4081707" cy="787400"/>
            <a:chOff x="6719938" y="-12262"/>
            <a:chExt cx="4081707" cy="787400"/>
          </a:xfrm>
        </p:grpSpPr>
        <p:pic>
          <p:nvPicPr>
            <p:cNvPr id="8" name="Imagen 7" descr="Sin título-2.png">
              <a:extLst>
                <a:ext uri="{FF2B5EF4-FFF2-40B4-BE49-F238E27FC236}">
                  <a16:creationId xmlns:a16="http://schemas.microsoft.com/office/drawing/2014/main" id="{7EFA5F83-A898-6644-92B9-48BF300009CD}"/>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6719938" y="-12262"/>
              <a:ext cx="4081707" cy="787400"/>
            </a:xfrm>
            <a:prstGeom prst="rect">
              <a:avLst/>
            </a:prstGeom>
          </p:spPr>
        </p:pic>
        <p:sp>
          <p:nvSpPr>
            <p:cNvPr id="9" name="Rectángulo 8">
              <a:extLst>
                <a:ext uri="{FF2B5EF4-FFF2-40B4-BE49-F238E27FC236}">
                  <a16:creationId xmlns:a16="http://schemas.microsoft.com/office/drawing/2014/main" id="{2942EB2D-7A0F-2B46-A93B-BF478E173B15}"/>
                </a:ext>
              </a:extLst>
            </p:cNvPr>
            <p:cNvSpPr/>
            <p:nvPr/>
          </p:nvSpPr>
          <p:spPr>
            <a:xfrm>
              <a:off x="7517220" y="329666"/>
              <a:ext cx="2939565" cy="261610"/>
            </a:xfrm>
            <a:prstGeom prst="rect">
              <a:avLst/>
            </a:prstGeom>
          </p:spPr>
          <p:txBody>
            <a:bodyPr wrap="square">
              <a:spAutoFit/>
            </a:bodyPr>
            <a:lstStyle/>
            <a:p>
              <a:r>
                <a:rPr lang="es-ES" sz="1100" dirty="0">
                  <a:latin typeface="Metropolis Light"/>
                  <a:cs typeface="Metropolis Light"/>
                </a:rPr>
                <a:t>Facultad de Contaduría y Administración</a:t>
              </a:r>
            </a:p>
          </p:txBody>
        </p:sp>
      </p:grpSp>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10" name="Marcador de número de diapositiva 9"/>
          <p:cNvSpPr>
            <a:spLocks noGrp="1"/>
          </p:cNvSpPr>
          <p:nvPr>
            <p:ph type="sldNum" sz="quarter" idx="12"/>
          </p:nvPr>
        </p:nvSpPr>
        <p:spPr/>
        <p:txBody>
          <a:bodyPr/>
          <a:lstStyle/>
          <a:p>
            <a:fld id="{A24D5D50-842B-4AAF-A06B-5B70EB08A0A9}" type="slidenum">
              <a:rPr lang="es-MX" smtClean="0"/>
              <a:t>19</a:t>
            </a:fld>
            <a:endParaRPr lang="es-MX"/>
          </a:p>
        </p:txBody>
      </p:sp>
    </p:spTree>
    <p:extLst>
      <p:ext uri="{BB962C8B-B14F-4D97-AF65-F5344CB8AC3E}">
        <p14:creationId xmlns:p14="http://schemas.microsoft.com/office/powerpoint/2010/main" val="14188834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A43203B4-2663-44AB-A0E5-0BE2B78BCE26}"/>
              </a:ext>
            </a:extLst>
          </p:cNvPr>
          <p:cNvSpPr txBox="1"/>
          <p:nvPr/>
        </p:nvSpPr>
        <p:spPr>
          <a:xfrm>
            <a:off x="319828" y="1206725"/>
            <a:ext cx="8265880" cy="446276"/>
          </a:xfrm>
          <a:prstGeom prst="rect">
            <a:avLst/>
          </a:prstGeom>
          <a:noFill/>
        </p:spPr>
        <p:txBody>
          <a:bodyPr wrap="square" rtlCol="0">
            <a:spAutoFit/>
          </a:bodyPr>
          <a:lstStyle/>
          <a:p>
            <a:r>
              <a:rPr lang="es-MX" sz="2300" b="1" i="1" dirty="0">
                <a:solidFill>
                  <a:srgbClr val="00B050"/>
                </a:solidFill>
                <a:latin typeface="Arial" panose="020B0604020202020204" pitchFamily="34" charset="0"/>
                <a:cs typeface="Arial" panose="020B0604020202020204" pitchFamily="34" charset="0"/>
              </a:rPr>
              <a:t>Guión explicativo</a:t>
            </a:r>
          </a:p>
        </p:txBody>
      </p:sp>
      <p:cxnSp>
        <p:nvCxnSpPr>
          <p:cNvPr id="4" name="Conector recto 3">
            <a:extLst>
              <a:ext uri="{FF2B5EF4-FFF2-40B4-BE49-F238E27FC236}">
                <a16:creationId xmlns:a16="http://schemas.microsoft.com/office/drawing/2014/main" id="{3F485B89-DD9F-495B-8921-A00D0F6AA4D0}"/>
              </a:ext>
            </a:extLst>
          </p:cNvPr>
          <p:cNvCxnSpPr/>
          <p:nvPr/>
        </p:nvCxnSpPr>
        <p:spPr>
          <a:xfrm>
            <a:off x="0" y="1706820"/>
            <a:ext cx="12192000"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6" name="Rectángulo 5">
            <a:extLst>
              <a:ext uri="{FF2B5EF4-FFF2-40B4-BE49-F238E27FC236}">
                <a16:creationId xmlns:a16="http://schemas.microsoft.com/office/drawing/2014/main" id="{BFAB2184-C66D-47DC-A710-ADAEAF75FBBD}"/>
              </a:ext>
            </a:extLst>
          </p:cNvPr>
          <p:cNvSpPr/>
          <p:nvPr/>
        </p:nvSpPr>
        <p:spPr>
          <a:xfrm>
            <a:off x="1311579" y="1987453"/>
            <a:ext cx="9862627" cy="3046988"/>
          </a:xfrm>
          <a:prstGeom prst="rect">
            <a:avLst/>
          </a:prstGeom>
        </p:spPr>
        <p:txBody>
          <a:bodyPr wrap="square">
            <a:spAutoFit/>
          </a:bodyPr>
          <a:lstStyle/>
          <a:p>
            <a:pPr algn="just"/>
            <a:r>
              <a:rPr lang="es-MX" sz="2400" dirty="0">
                <a:latin typeface="Arial" panose="020B0604020202020204" pitchFamily="34" charset="0"/>
                <a:cs typeface="Arial" panose="020B0604020202020204" pitchFamily="34" charset="0"/>
              </a:rPr>
              <a:t>El presente material tiene como </a:t>
            </a:r>
            <a:r>
              <a:rPr lang="es-MX" sz="2400" dirty="0" smtClean="0">
                <a:latin typeface="Arial" panose="020B0604020202020204" pitchFamily="34" charset="0"/>
                <a:cs typeface="Arial" panose="020B0604020202020204" pitchFamily="34" charset="0"/>
              </a:rPr>
              <a:t>finalidad identificar </a:t>
            </a:r>
            <a:r>
              <a:rPr lang="es-MX" sz="2400" dirty="0">
                <a:latin typeface="Arial" panose="020B0604020202020204" pitchFamily="34" charset="0"/>
                <a:cs typeface="Arial" panose="020B0604020202020204" pitchFamily="34" charset="0"/>
              </a:rPr>
              <a:t>el hardware (dispositivos físicos y medios de transmisión) necesarios para la implementación de </a:t>
            </a:r>
            <a:r>
              <a:rPr lang="es-MX" sz="2400" dirty="0" smtClean="0">
                <a:latin typeface="Arial" panose="020B0604020202020204" pitchFamily="34" charset="0"/>
                <a:cs typeface="Arial" panose="020B0604020202020204" pitchFamily="34" charset="0"/>
              </a:rPr>
              <a:t>las redes convergentes; redes por donde se pueden transmitir diferentes servicios como datos, video y voz.</a:t>
            </a:r>
            <a:endParaRPr lang="es-MX" sz="2400" dirty="0">
              <a:latin typeface="Arial" panose="020B0604020202020204" pitchFamily="34" charset="0"/>
              <a:cs typeface="Arial" panose="020B0604020202020204" pitchFamily="34" charset="0"/>
            </a:endParaRPr>
          </a:p>
          <a:p>
            <a:pPr algn="just"/>
            <a:endParaRPr lang="es-MX" sz="2400" dirty="0" smtClean="0">
              <a:latin typeface="Arial" panose="020B0604020202020204" pitchFamily="34" charset="0"/>
              <a:cs typeface="Arial" panose="020B0604020202020204" pitchFamily="34" charset="0"/>
            </a:endParaRPr>
          </a:p>
          <a:p>
            <a:pPr algn="just"/>
            <a:r>
              <a:rPr lang="es-MX" sz="2400" dirty="0" smtClean="0">
                <a:latin typeface="Arial" panose="020B0604020202020204" pitchFamily="34" charset="0"/>
                <a:cs typeface="Arial" panose="020B0604020202020204" pitchFamily="34" charset="0"/>
              </a:rPr>
              <a:t>Este </a:t>
            </a:r>
            <a:r>
              <a:rPr lang="es-MX" sz="2400" dirty="0">
                <a:latin typeface="Arial" panose="020B0604020202020204" pitchFamily="34" charset="0"/>
                <a:cs typeface="Arial" panose="020B0604020202020204" pitchFamily="34" charset="0"/>
              </a:rPr>
              <a:t>material presenta las diferentes clasificaciones de las redes. Se recomienda que junto con el docente, los estudiantes consulten las fuentes de información.</a:t>
            </a:r>
          </a:p>
        </p:txBody>
      </p:sp>
      <p:sp>
        <p:nvSpPr>
          <p:cNvPr id="8" name="Marcador de pie de página 7"/>
          <p:cNvSpPr>
            <a:spLocks noGrp="1"/>
          </p:cNvSpPr>
          <p:nvPr>
            <p:ph type="ftr" sz="quarter" idx="11"/>
          </p:nvPr>
        </p:nvSpPr>
        <p:spPr/>
        <p:txBody>
          <a:bodyPr/>
          <a:lstStyle/>
          <a:p>
            <a:r>
              <a:rPr lang="es-MX" dirty="0"/>
              <a:t>Dr. en A. Juan Carlos Montes de Oca López</a:t>
            </a:r>
          </a:p>
        </p:txBody>
      </p:sp>
      <p:sp>
        <p:nvSpPr>
          <p:cNvPr id="2" name="Marcador de número de diapositiva 1">
            <a:extLst>
              <a:ext uri="{FF2B5EF4-FFF2-40B4-BE49-F238E27FC236}">
                <a16:creationId xmlns:a16="http://schemas.microsoft.com/office/drawing/2014/main" id="{C747DF99-CDB1-4E6D-A3AE-7C5015450F65}"/>
              </a:ext>
            </a:extLst>
          </p:cNvPr>
          <p:cNvSpPr>
            <a:spLocks noGrp="1"/>
          </p:cNvSpPr>
          <p:nvPr>
            <p:ph type="sldNum" sz="quarter" idx="12"/>
          </p:nvPr>
        </p:nvSpPr>
        <p:spPr/>
        <p:txBody>
          <a:bodyPr/>
          <a:lstStyle/>
          <a:p>
            <a:fld id="{49042BF9-C8AA-4BF5-90A6-F745506A1DB5}" type="slidenum">
              <a:rPr lang="es-MX" smtClean="0"/>
              <a:t>2</a:t>
            </a:fld>
            <a:endParaRPr lang="es-MX" dirty="0"/>
          </a:p>
        </p:txBody>
      </p:sp>
      <p:grpSp>
        <p:nvGrpSpPr>
          <p:cNvPr id="13" name="Grupo 12">
            <a:extLst>
              <a:ext uri="{FF2B5EF4-FFF2-40B4-BE49-F238E27FC236}">
                <a16:creationId xmlns:a16="http://schemas.microsoft.com/office/drawing/2014/main" id="{D3511878-7D71-5F40-BE28-F924F5AF8B9E}"/>
              </a:ext>
            </a:extLst>
          </p:cNvPr>
          <p:cNvGrpSpPr/>
          <p:nvPr/>
        </p:nvGrpSpPr>
        <p:grpSpPr>
          <a:xfrm>
            <a:off x="7941346" y="84873"/>
            <a:ext cx="4081707" cy="787400"/>
            <a:chOff x="6719938" y="-12262"/>
            <a:chExt cx="4081707" cy="787400"/>
          </a:xfrm>
        </p:grpSpPr>
        <p:pic>
          <p:nvPicPr>
            <p:cNvPr id="14" name="Imagen 13" descr="Sin título-2.png">
              <a:extLst>
                <a:ext uri="{FF2B5EF4-FFF2-40B4-BE49-F238E27FC236}">
                  <a16:creationId xmlns:a16="http://schemas.microsoft.com/office/drawing/2014/main" id="{7EFA5F83-A898-6644-92B9-48BF300009CD}"/>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6719938" y="-12262"/>
              <a:ext cx="4081707" cy="787400"/>
            </a:xfrm>
            <a:prstGeom prst="rect">
              <a:avLst/>
            </a:prstGeom>
          </p:spPr>
        </p:pic>
        <p:sp>
          <p:nvSpPr>
            <p:cNvPr id="15" name="Rectángulo 14">
              <a:extLst>
                <a:ext uri="{FF2B5EF4-FFF2-40B4-BE49-F238E27FC236}">
                  <a16:creationId xmlns:a16="http://schemas.microsoft.com/office/drawing/2014/main" id="{2942EB2D-7A0F-2B46-A93B-BF478E173B15}"/>
                </a:ext>
              </a:extLst>
            </p:cNvPr>
            <p:cNvSpPr/>
            <p:nvPr/>
          </p:nvSpPr>
          <p:spPr>
            <a:xfrm>
              <a:off x="7517220" y="329666"/>
              <a:ext cx="2939565" cy="261610"/>
            </a:xfrm>
            <a:prstGeom prst="rect">
              <a:avLst/>
            </a:prstGeom>
          </p:spPr>
          <p:txBody>
            <a:bodyPr wrap="square">
              <a:spAutoFit/>
            </a:bodyPr>
            <a:lstStyle/>
            <a:p>
              <a:r>
                <a:rPr lang="es-ES" sz="1100" dirty="0">
                  <a:latin typeface="Metropolis Light"/>
                  <a:cs typeface="Metropolis Light"/>
                </a:rPr>
                <a:t>Facultad de Contaduría y Administración</a:t>
              </a:r>
            </a:p>
          </p:txBody>
        </p:sp>
      </p:grpSp>
    </p:spTree>
    <p:extLst>
      <p:ext uri="{BB962C8B-B14F-4D97-AF65-F5344CB8AC3E}">
        <p14:creationId xmlns:p14="http://schemas.microsoft.com/office/powerpoint/2010/main" val="92711455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a:extLst>
              <a:ext uri="{FF2B5EF4-FFF2-40B4-BE49-F238E27FC236}">
                <a16:creationId xmlns:a16="http://schemas.microsoft.com/office/drawing/2014/main" id="{3743014B-23D6-4B20-8831-CD2469CDA1E3}"/>
              </a:ext>
            </a:extLst>
          </p:cNvPr>
          <p:cNvSpPr txBox="1">
            <a:spLocks/>
          </p:cNvSpPr>
          <p:nvPr/>
        </p:nvSpPr>
        <p:spPr>
          <a:xfrm>
            <a:off x="2844118" y="1200828"/>
            <a:ext cx="10571998" cy="97045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MX" sz="3200" b="1" dirty="0"/>
              <a:t>Dispositivos de red: Punto de acceso</a:t>
            </a:r>
          </a:p>
        </p:txBody>
      </p:sp>
      <p:sp>
        <p:nvSpPr>
          <p:cNvPr id="4" name="Marcador de contenido 2">
            <a:extLst>
              <a:ext uri="{FF2B5EF4-FFF2-40B4-BE49-F238E27FC236}">
                <a16:creationId xmlns:a16="http://schemas.microsoft.com/office/drawing/2014/main" id="{0570B60E-F9FD-40BA-997E-B0E17BA58032}"/>
              </a:ext>
            </a:extLst>
          </p:cNvPr>
          <p:cNvSpPr txBox="1">
            <a:spLocks/>
          </p:cNvSpPr>
          <p:nvPr/>
        </p:nvSpPr>
        <p:spPr>
          <a:xfrm>
            <a:off x="0" y="2171278"/>
            <a:ext cx="8495071" cy="4686722"/>
          </a:xfrm>
          <a:prstGeom prst="rect">
            <a:avLst/>
          </a:prstGeom>
        </p:spPr>
        <p:txBody>
          <a:bodyPr>
            <a:normAutofit fontScale="7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lgn="just">
              <a:lnSpc>
                <a:spcPct val="170000"/>
              </a:lnSpc>
            </a:pPr>
            <a:r>
              <a:rPr lang="es-MX" sz="3200" dirty="0" smtClean="0"/>
              <a:t>Se </a:t>
            </a:r>
            <a:r>
              <a:rPr lang="es-MX" sz="3200" dirty="0"/>
              <a:t>utilizan para  que dispositivos, tanto alámbricos como inalámbricos, se conecten a la red local y utilicen los recursos compartidos.</a:t>
            </a:r>
          </a:p>
          <a:p>
            <a:pPr lvl="1" algn="just">
              <a:lnSpc>
                <a:spcPct val="170000"/>
              </a:lnSpc>
            </a:pPr>
            <a:r>
              <a:rPr lang="es-MX" sz="3200" dirty="0"/>
              <a:t>Permiten dar acceso a la red en lugares dónde es difícil colocar cableado o dónde la señal inalámbrica no tiene buena recepción.</a:t>
            </a:r>
          </a:p>
          <a:p>
            <a:pPr lvl="1" algn="just">
              <a:lnSpc>
                <a:spcPct val="170000"/>
              </a:lnSpc>
            </a:pPr>
            <a:r>
              <a:rPr lang="es-MX" sz="3200" dirty="0"/>
              <a:t>Pueden interconectar redes inalámbricas con diferentes segmentos de red.</a:t>
            </a:r>
          </a:p>
        </p:txBody>
      </p:sp>
      <p:pic>
        <p:nvPicPr>
          <p:cNvPr id="6" name="Imagen 5" descr="REDES I: &lt;strong&gt;ACCESS&lt;/strong&gt; &lt;strong&gt;POINT&lt;/strong&gt; vs REPETIDOR">
            <a:extLst>
              <a:ext uri="{FF2B5EF4-FFF2-40B4-BE49-F238E27FC236}">
                <a16:creationId xmlns:a16="http://schemas.microsoft.com/office/drawing/2014/main" id="{07250596-7DDA-4B8C-95E6-00C68707F6F6}"/>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8636952" y="3173505"/>
            <a:ext cx="3200401" cy="2407427"/>
          </a:xfrm>
          <a:prstGeom prst="roundRect">
            <a:avLst>
              <a:gd name="adj" fmla="val 16667"/>
            </a:avLst>
          </a:prstGeom>
          <a:ln>
            <a:noFill/>
          </a:ln>
          <a:effectLst>
            <a:glow rad="228600">
              <a:schemeClr val="accent3">
                <a:satMod val="175000"/>
                <a:alpha val="40000"/>
              </a:schemeClr>
            </a:glow>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grpSp>
        <p:nvGrpSpPr>
          <p:cNvPr id="7" name="Grupo 6">
            <a:extLst>
              <a:ext uri="{FF2B5EF4-FFF2-40B4-BE49-F238E27FC236}">
                <a16:creationId xmlns:a16="http://schemas.microsoft.com/office/drawing/2014/main" id="{D3511878-7D71-5F40-BE28-F924F5AF8B9E}"/>
              </a:ext>
            </a:extLst>
          </p:cNvPr>
          <p:cNvGrpSpPr/>
          <p:nvPr/>
        </p:nvGrpSpPr>
        <p:grpSpPr>
          <a:xfrm>
            <a:off x="7941346" y="84873"/>
            <a:ext cx="4081707" cy="787400"/>
            <a:chOff x="6719938" y="-12262"/>
            <a:chExt cx="4081707" cy="787400"/>
          </a:xfrm>
        </p:grpSpPr>
        <p:pic>
          <p:nvPicPr>
            <p:cNvPr id="8" name="Imagen 7" descr="Sin título-2.png">
              <a:extLst>
                <a:ext uri="{FF2B5EF4-FFF2-40B4-BE49-F238E27FC236}">
                  <a16:creationId xmlns:a16="http://schemas.microsoft.com/office/drawing/2014/main" id="{7EFA5F83-A898-6644-92B9-48BF300009CD}"/>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6719938" y="-12262"/>
              <a:ext cx="4081707" cy="787400"/>
            </a:xfrm>
            <a:prstGeom prst="rect">
              <a:avLst/>
            </a:prstGeom>
          </p:spPr>
        </p:pic>
        <p:sp>
          <p:nvSpPr>
            <p:cNvPr id="9" name="Rectángulo 8">
              <a:extLst>
                <a:ext uri="{FF2B5EF4-FFF2-40B4-BE49-F238E27FC236}">
                  <a16:creationId xmlns:a16="http://schemas.microsoft.com/office/drawing/2014/main" id="{2942EB2D-7A0F-2B46-A93B-BF478E173B15}"/>
                </a:ext>
              </a:extLst>
            </p:cNvPr>
            <p:cNvSpPr/>
            <p:nvPr/>
          </p:nvSpPr>
          <p:spPr>
            <a:xfrm>
              <a:off x="7517220" y="329666"/>
              <a:ext cx="2939565" cy="261610"/>
            </a:xfrm>
            <a:prstGeom prst="rect">
              <a:avLst/>
            </a:prstGeom>
          </p:spPr>
          <p:txBody>
            <a:bodyPr wrap="square">
              <a:spAutoFit/>
            </a:bodyPr>
            <a:lstStyle/>
            <a:p>
              <a:r>
                <a:rPr lang="es-ES" sz="1100" dirty="0">
                  <a:latin typeface="Metropolis Light"/>
                  <a:cs typeface="Metropolis Light"/>
                </a:rPr>
                <a:t>Facultad de Contaduría y Administración</a:t>
              </a:r>
            </a:p>
          </p:txBody>
        </p:sp>
      </p:grpSp>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10" name="Marcador de número de diapositiva 9"/>
          <p:cNvSpPr>
            <a:spLocks noGrp="1"/>
          </p:cNvSpPr>
          <p:nvPr>
            <p:ph type="sldNum" sz="quarter" idx="12"/>
          </p:nvPr>
        </p:nvSpPr>
        <p:spPr/>
        <p:txBody>
          <a:bodyPr/>
          <a:lstStyle/>
          <a:p>
            <a:fld id="{A24D5D50-842B-4AAF-A06B-5B70EB08A0A9}" type="slidenum">
              <a:rPr lang="es-MX" smtClean="0"/>
              <a:t>20</a:t>
            </a:fld>
            <a:endParaRPr lang="es-MX"/>
          </a:p>
        </p:txBody>
      </p:sp>
    </p:spTree>
    <p:extLst>
      <p:ext uri="{BB962C8B-B14F-4D97-AF65-F5344CB8AC3E}">
        <p14:creationId xmlns:p14="http://schemas.microsoft.com/office/powerpoint/2010/main" val="31048838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a:extLst>
              <a:ext uri="{FF2B5EF4-FFF2-40B4-BE49-F238E27FC236}">
                <a16:creationId xmlns:a16="http://schemas.microsoft.com/office/drawing/2014/main" id="{FE00AB26-7B28-4BA0-B270-40C03D8BCBE8}"/>
              </a:ext>
            </a:extLst>
          </p:cNvPr>
          <p:cNvSpPr txBox="1">
            <a:spLocks/>
          </p:cNvSpPr>
          <p:nvPr/>
        </p:nvSpPr>
        <p:spPr>
          <a:xfrm>
            <a:off x="3271575" y="1030339"/>
            <a:ext cx="10571998" cy="97045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MX" sz="3200" b="1" dirty="0" smtClean="0"/>
              <a:t>Modos del punto </a:t>
            </a:r>
            <a:r>
              <a:rPr lang="es-MX" sz="3200" b="1" dirty="0"/>
              <a:t>de acceso</a:t>
            </a:r>
          </a:p>
        </p:txBody>
      </p:sp>
      <p:sp>
        <p:nvSpPr>
          <p:cNvPr id="4" name="Marcador de contenido 2">
            <a:extLst>
              <a:ext uri="{FF2B5EF4-FFF2-40B4-BE49-F238E27FC236}">
                <a16:creationId xmlns:a16="http://schemas.microsoft.com/office/drawing/2014/main" id="{719354D0-BFE0-4187-993D-962DBDF754E6}"/>
              </a:ext>
            </a:extLst>
          </p:cNvPr>
          <p:cNvSpPr txBox="1">
            <a:spLocks/>
          </p:cNvSpPr>
          <p:nvPr/>
        </p:nvSpPr>
        <p:spPr>
          <a:xfrm>
            <a:off x="589934" y="1515564"/>
            <a:ext cx="10825317" cy="5015394"/>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buNone/>
            </a:pPr>
            <a:r>
              <a:rPr lang="es-MX" sz="2800" dirty="0" smtClean="0"/>
              <a:t>Un </a:t>
            </a:r>
            <a:r>
              <a:rPr lang="es-MX" sz="2800" dirty="0"/>
              <a:t>AP se puede configurar de distintos modos (o tipos) además del punto de acceso:</a:t>
            </a:r>
          </a:p>
          <a:p>
            <a:pPr lvl="2" algn="just">
              <a:lnSpc>
                <a:spcPct val="150000"/>
              </a:lnSpc>
            </a:pPr>
            <a:r>
              <a:rPr lang="es-MX" sz="2400" dirty="0"/>
              <a:t>Modo cliente. El AP recibe la señal Wifi desde un </a:t>
            </a:r>
            <a:r>
              <a:rPr lang="es-MX" sz="2400" dirty="0" err="1"/>
              <a:t>router</a:t>
            </a:r>
            <a:r>
              <a:rPr lang="es-MX" sz="2400" dirty="0"/>
              <a:t> inalámbrico y éste la distribuye hacia equipos que utilizan red cableada.</a:t>
            </a:r>
          </a:p>
          <a:p>
            <a:pPr lvl="2" algn="just">
              <a:lnSpc>
                <a:spcPct val="150000"/>
              </a:lnSpc>
            </a:pPr>
            <a:r>
              <a:rPr lang="es-MX" sz="2400" dirty="0"/>
              <a:t>Modo repetidor. El AP recibe la señal Wifi desde un </a:t>
            </a:r>
            <a:r>
              <a:rPr lang="es-MX" sz="2400" dirty="0" err="1"/>
              <a:t>router</a:t>
            </a:r>
            <a:r>
              <a:rPr lang="es-MX" sz="2400" dirty="0"/>
              <a:t> inalámbrico y éste se encarga de repetirla, de esta forma se amplía la cobertura Wifi.</a:t>
            </a:r>
          </a:p>
        </p:txBody>
      </p:sp>
      <p:grpSp>
        <p:nvGrpSpPr>
          <p:cNvPr id="6" name="Grupo 5">
            <a:extLst>
              <a:ext uri="{FF2B5EF4-FFF2-40B4-BE49-F238E27FC236}">
                <a16:creationId xmlns:a16="http://schemas.microsoft.com/office/drawing/2014/main" id="{D3511878-7D71-5F40-BE28-F924F5AF8B9E}"/>
              </a:ext>
            </a:extLst>
          </p:cNvPr>
          <p:cNvGrpSpPr/>
          <p:nvPr/>
        </p:nvGrpSpPr>
        <p:grpSpPr>
          <a:xfrm>
            <a:off x="7941346" y="84873"/>
            <a:ext cx="4081707" cy="787400"/>
            <a:chOff x="6719938" y="-12262"/>
            <a:chExt cx="4081707" cy="787400"/>
          </a:xfrm>
        </p:grpSpPr>
        <p:pic>
          <p:nvPicPr>
            <p:cNvPr id="7" name="Imagen 6" descr="Sin título-2.png">
              <a:extLst>
                <a:ext uri="{FF2B5EF4-FFF2-40B4-BE49-F238E27FC236}">
                  <a16:creationId xmlns:a16="http://schemas.microsoft.com/office/drawing/2014/main" id="{7EFA5F83-A898-6644-92B9-48BF300009CD}"/>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6719938" y="-12262"/>
              <a:ext cx="4081707" cy="787400"/>
            </a:xfrm>
            <a:prstGeom prst="rect">
              <a:avLst/>
            </a:prstGeom>
          </p:spPr>
        </p:pic>
        <p:sp>
          <p:nvSpPr>
            <p:cNvPr id="8" name="Rectángulo 7">
              <a:extLst>
                <a:ext uri="{FF2B5EF4-FFF2-40B4-BE49-F238E27FC236}">
                  <a16:creationId xmlns:a16="http://schemas.microsoft.com/office/drawing/2014/main" id="{2942EB2D-7A0F-2B46-A93B-BF478E173B15}"/>
                </a:ext>
              </a:extLst>
            </p:cNvPr>
            <p:cNvSpPr/>
            <p:nvPr/>
          </p:nvSpPr>
          <p:spPr>
            <a:xfrm>
              <a:off x="7517220" y="329666"/>
              <a:ext cx="2939565" cy="261610"/>
            </a:xfrm>
            <a:prstGeom prst="rect">
              <a:avLst/>
            </a:prstGeom>
          </p:spPr>
          <p:txBody>
            <a:bodyPr wrap="square">
              <a:spAutoFit/>
            </a:bodyPr>
            <a:lstStyle/>
            <a:p>
              <a:r>
                <a:rPr lang="es-ES" sz="1100" dirty="0">
                  <a:latin typeface="Metropolis Light"/>
                  <a:cs typeface="Metropolis Light"/>
                </a:rPr>
                <a:t>Facultad de Contaduría y Administración</a:t>
              </a:r>
            </a:p>
          </p:txBody>
        </p:sp>
      </p:grpSp>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9" name="Marcador de número de diapositiva 8"/>
          <p:cNvSpPr>
            <a:spLocks noGrp="1"/>
          </p:cNvSpPr>
          <p:nvPr>
            <p:ph type="sldNum" sz="quarter" idx="12"/>
          </p:nvPr>
        </p:nvSpPr>
        <p:spPr/>
        <p:txBody>
          <a:bodyPr/>
          <a:lstStyle/>
          <a:p>
            <a:fld id="{A24D5D50-842B-4AAF-A06B-5B70EB08A0A9}" type="slidenum">
              <a:rPr lang="es-MX" smtClean="0"/>
              <a:t>21</a:t>
            </a:fld>
            <a:endParaRPr lang="es-MX"/>
          </a:p>
        </p:txBody>
      </p:sp>
    </p:spTree>
    <p:extLst>
      <p:ext uri="{BB962C8B-B14F-4D97-AF65-F5344CB8AC3E}">
        <p14:creationId xmlns:p14="http://schemas.microsoft.com/office/powerpoint/2010/main" val="30208264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a:extLst>
              <a:ext uri="{FF2B5EF4-FFF2-40B4-BE49-F238E27FC236}">
                <a16:creationId xmlns:a16="http://schemas.microsoft.com/office/drawing/2014/main" id="{D0DAB41D-4984-4768-9EEE-F166F55C5763}"/>
              </a:ext>
            </a:extLst>
          </p:cNvPr>
          <p:cNvSpPr txBox="1">
            <a:spLocks/>
          </p:cNvSpPr>
          <p:nvPr/>
        </p:nvSpPr>
        <p:spPr>
          <a:xfrm>
            <a:off x="0" y="2000368"/>
            <a:ext cx="10554574" cy="4635713"/>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2" algn="just">
              <a:lnSpc>
                <a:spcPct val="150000"/>
              </a:lnSpc>
            </a:pPr>
            <a:r>
              <a:rPr lang="es-MX" sz="2400" dirty="0" smtClean="0"/>
              <a:t>Modo </a:t>
            </a:r>
            <a:r>
              <a:rPr lang="es-MX" sz="2400" dirty="0"/>
              <a:t>puente. El AP de una red se interconecta de manera inalámbrica con un AP de otra red para compartir datos mutuamente.</a:t>
            </a:r>
          </a:p>
          <a:p>
            <a:pPr lvl="2" algn="just">
              <a:lnSpc>
                <a:spcPct val="150000"/>
              </a:lnSpc>
            </a:pPr>
            <a:r>
              <a:rPr lang="es-MX" sz="2400" dirty="0"/>
              <a:t>Modo combinados. Existen modelos de AP que permiten la configuración como puente y punto de acceso.</a:t>
            </a:r>
          </a:p>
        </p:txBody>
      </p:sp>
      <p:pic>
        <p:nvPicPr>
          <p:cNvPr id="6" name="Imagen 5">
            <a:extLst>
              <a:ext uri="{FF2B5EF4-FFF2-40B4-BE49-F238E27FC236}">
                <a16:creationId xmlns:a16="http://schemas.microsoft.com/office/drawing/2014/main" id="{CAACC629-F472-4BEE-BD3A-2F01E66906C7}"/>
              </a:ext>
            </a:extLst>
          </p:cNvPr>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Lst>
          </a:blip>
          <a:stretch>
            <a:fillRect/>
          </a:stretch>
        </p:blipFill>
        <p:spPr>
          <a:xfrm>
            <a:off x="7487524" y="4871196"/>
            <a:ext cx="3339910" cy="1618093"/>
          </a:xfrm>
          <a:prstGeom prst="roundRect">
            <a:avLst>
              <a:gd name="adj" fmla="val 16667"/>
            </a:avLst>
          </a:prstGeom>
          <a:ln>
            <a:noFill/>
          </a:ln>
          <a:effectLst>
            <a:glow rad="228600">
              <a:schemeClr val="accent6">
                <a:satMod val="175000"/>
                <a:alpha val="40000"/>
              </a:schemeClr>
            </a:glow>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grpSp>
        <p:nvGrpSpPr>
          <p:cNvPr id="7" name="Grupo 6">
            <a:extLst>
              <a:ext uri="{FF2B5EF4-FFF2-40B4-BE49-F238E27FC236}">
                <a16:creationId xmlns:a16="http://schemas.microsoft.com/office/drawing/2014/main" id="{D3511878-7D71-5F40-BE28-F924F5AF8B9E}"/>
              </a:ext>
            </a:extLst>
          </p:cNvPr>
          <p:cNvGrpSpPr/>
          <p:nvPr/>
        </p:nvGrpSpPr>
        <p:grpSpPr>
          <a:xfrm>
            <a:off x="7941346" y="84873"/>
            <a:ext cx="4081707" cy="787400"/>
            <a:chOff x="6719938" y="-12262"/>
            <a:chExt cx="4081707" cy="787400"/>
          </a:xfrm>
        </p:grpSpPr>
        <p:pic>
          <p:nvPicPr>
            <p:cNvPr id="8" name="Imagen 7" descr="Sin título-2.png">
              <a:extLst>
                <a:ext uri="{FF2B5EF4-FFF2-40B4-BE49-F238E27FC236}">
                  <a16:creationId xmlns:a16="http://schemas.microsoft.com/office/drawing/2014/main" id="{7EFA5F83-A898-6644-92B9-48BF300009CD}"/>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6719938" y="-12262"/>
              <a:ext cx="4081707" cy="787400"/>
            </a:xfrm>
            <a:prstGeom prst="rect">
              <a:avLst/>
            </a:prstGeom>
          </p:spPr>
        </p:pic>
        <p:sp>
          <p:nvSpPr>
            <p:cNvPr id="9" name="Rectángulo 8">
              <a:extLst>
                <a:ext uri="{FF2B5EF4-FFF2-40B4-BE49-F238E27FC236}">
                  <a16:creationId xmlns:a16="http://schemas.microsoft.com/office/drawing/2014/main" id="{2942EB2D-7A0F-2B46-A93B-BF478E173B15}"/>
                </a:ext>
              </a:extLst>
            </p:cNvPr>
            <p:cNvSpPr/>
            <p:nvPr/>
          </p:nvSpPr>
          <p:spPr>
            <a:xfrm>
              <a:off x="7517220" y="329666"/>
              <a:ext cx="2939565" cy="261610"/>
            </a:xfrm>
            <a:prstGeom prst="rect">
              <a:avLst/>
            </a:prstGeom>
          </p:spPr>
          <p:txBody>
            <a:bodyPr wrap="square">
              <a:spAutoFit/>
            </a:bodyPr>
            <a:lstStyle/>
            <a:p>
              <a:r>
                <a:rPr lang="es-ES" sz="1100" dirty="0">
                  <a:latin typeface="Metropolis Light"/>
                  <a:cs typeface="Metropolis Light"/>
                </a:rPr>
                <a:t>Facultad de Contaduría y Administración</a:t>
              </a:r>
            </a:p>
          </p:txBody>
        </p:sp>
      </p:grpSp>
      <p:sp>
        <p:nvSpPr>
          <p:cNvPr id="10" name="Título 1">
            <a:extLst>
              <a:ext uri="{FF2B5EF4-FFF2-40B4-BE49-F238E27FC236}">
                <a16:creationId xmlns:a16="http://schemas.microsoft.com/office/drawing/2014/main" id="{FE00AB26-7B28-4BA0-B270-40C03D8BCBE8}"/>
              </a:ext>
            </a:extLst>
          </p:cNvPr>
          <p:cNvSpPr txBox="1">
            <a:spLocks/>
          </p:cNvSpPr>
          <p:nvPr/>
        </p:nvSpPr>
        <p:spPr>
          <a:xfrm>
            <a:off x="3271575" y="1030339"/>
            <a:ext cx="10571998" cy="97045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MX" sz="3200" b="1" dirty="0" smtClean="0"/>
              <a:t>Modos del punto </a:t>
            </a:r>
            <a:r>
              <a:rPr lang="es-MX" sz="3200" b="1" dirty="0"/>
              <a:t>de acceso</a:t>
            </a:r>
          </a:p>
        </p:txBody>
      </p:sp>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11" name="Marcador de número de diapositiva 10"/>
          <p:cNvSpPr>
            <a:spLocks noGrp="1"/>
          </p:cNvSpPr>
          <p:nvPr>
            <p:ph type="sldNum" sz="quarter" idx="12"/>
          </p:nvPr>
        </p:nvSpPr>
        <p:spPr/>
        <p:txBody>
          <a:bodyPr/>
          <a:lstStyle/>
          <a:p>
            <a:fld id="{A24D5D50-842B-4AAF-A06B-5B70EB08A0A9}" type="slidenum">
              <a:rPr lang="es-MX" smtClean="0"/>
              <a:t>22</a:t>
            </a:fld>
            <a:endParaRPr lang="es-MX"/>
          </a:p>
        </p:txBody>
      </p:sp>
    </p:spTree>
    <p:extLst>
      <p:ext uri="{BB962C8B-B14F-4D97-AF65-F5344CB8AC3E}">
        <p14:creationId xmlns:p14="http://schemas.microsoft.com/office/powerpoint/2010/main" val="379631273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396A6A5F-8135-4265-AE1E-3A2AF8E851BC}"/>
              </a:ext>
            </a:extLst>
          </p:cNvPr>
          <p:cNvSpPr/>
          <p:nvPr/>
        </p:nvSpPr>
        <p:spPr>
          <a:xfrm>
            <a:off x="902753" y="1935126"/>
            <a:ext cx="10232651" cy="1446550"/>
          </a:xfrm>
          <a:prstGeom prst="rect">
            <a:avLst/>
          </a:prstGeom>
          <a:noFill/>
          <a:ln>
            <a:noFill/>
          </a:ln>
        </p:spPr>
        <p:style>
          <a:lnRef idx="2">
            <a:schemeClr val="accent2"/>
          </a:lnRef>
          <a:fillRef idx="1">
            <a:schemeClr val="lt1"/>
          </a:fillRef>
          <a:effectRef idx="0">
            <a:schemeClr val="accent2"/>
          </a:effectRef>
          <a:fontRef idx="minor">
            <a:schemeClr val="dk1"/>
          </a:fontRef>
        </p:style>
        <p:txBody>
          <a:bodyPr wrap="square">
            <a:spAutoFit/>
          </a:bodyPr>
          <a:lstStyle/>
          <a:p>
            <a:pPr algn="just"/>
            <a:r>
              <a:rPr lang="es-MX" sz="2200" dirty="0">
                <a:latin typeface="Arial" panose="020B0604020202020204" pitchFamily="34" charset="0"/>
                <a:cs typeface="Arial" panose="020B0604020202020204" pitchFamily="34" charset="0"/>
              </a:rPr>
              <a:t>El </a:t>
            </a:r>
            <a:r>
              <a:rPr lang="es-MX" sz="2200" b="1" dirty="0">
                <a:latin typeface="Arial" panose="020B0604020202020204" pitchFamily="34" charset="0"/>
                <a:cs typeface="Arial" panose="020B0604020202020204" pitchFamily="34" charset="0"/>
              </a:rPr>
              <a:t>objetivo</a:t>
            </a:r>
            <a:r>
              <a:rPr lang="es-MX" sz="2200" dirty="0">
                <a:latin typeface="Arial" panose="020B0604020202020204" pitchFamily="34" charset="0"/>
                <a:cs typeface="Arial" panose="020B0604020202020204" pitchFamily="34" charset="0"/>
              </a:rPr>
              <a:t> de la Interconexión de Redes (</a:t>
            </a:r>
            <a:r>
              <a:rPr lang="es-MX" sz="2200" dirty="0" err="1">
                <a:latin typeface="Arial" panose="020B0604020202020204" pitchFamily="34" charset="0"/>
                <a:cs typeface="Arial" panose="020B0604020202020204" pitchFamily="34" charset="0"/>
              </a:rPr>
              <a:t>internetworking</a:t>
            </a:r>
            <a:r>
              <a:rPr lang="es-MX" sz="2200" dirty="0">
                <a:latin typeface="Arial" panose="020B0604020202020204" pitchFamily="34" charset="0"/>
                <a:cs typeface="Arial" panose="020B0604020202020204" pitchFamily="34" charset="0"/>
              </a:rPr>
              <a:t>) es dar un servicio de comunicación de datos que involucre </a:t>
            </a:r>
            <a:r>
              <a:rPr lang="es-MX" sz="2200" b="1" dirty="0">
                <a:latin typeface="Arial" panose="020B0604020202020204" pitchFamily="34" charset="0"/>
                <a:cs typeface="Arial" panose="020B0604020202020204" pitchFamily="34" charset="0"/>
              </a:rPr>
              <a:t>diversas redes con diferentes tecnologías </a:t>
            </a:r>
            <a:r>
              <a:rPr lang="es-MX" sz="2200" dirty="0" smtClean="0">
                <a:latin typeface="Arial" panose="020B0604020202020204" pitchFamily="34" charset="0"/>
                <a:cs typeface="Arial" panose="020B0604020202020204" pitchFamily="34" charset="0"/>
              </a:rPr>
              <a:t>y diferentes medios de transmisión, de </a:t>
            </a:r>
            <a:r>
              <a:rPr lang="es-MX" sz="2200" dirty="0">
                <a:latin typeface="Arial" panose="020B0604020202020204" pitchFamily="34" charset="0"/>
                <a:cs typeface="Arial" panose="020B0604020202020204" pitchFamily="34" charset="0"/>
              </a:rPr>
              <a:t>forma transparente para el </a:t>
            </a:r>
            <a:r>
              <a:rPr lang="es-MX" sz="2200" dirty="0" smtClean="0">
                <a:latin typeface="Arial" panose="020B0604020202020204" pitchFamily="34" charset="0"/>
                <a:cs typeface="Arial" panose="020B0604020202020204" pitchFamily="34" charset="0"/>
              </a:rPr>
              <a:t>usuario.</a:t>
            </a:r>
            <a:endParaRPr lang="es-MX" sz="2200" dirty="0">
              <a:latin typeface="Arial" panose="020B0604020202020204" pitchFamily="34" charset="0"/>
              <a:cs typeface="Arial" panose="020B0604020202020204" pitchFamily="34" charset="0"/>
            </a:endParaRPr>
          </a:p>
        </p:txBody>
      </p:sp>
      <p:sp>
        <p:nvSpPr>
          <p:cNvPr id="7" name="Rectángulo 6">
            <a:extLst>
              <a:ext uri="{FF2B5EF4-FFF2-40B4-BE49-F238E27FC236}">
                <a16:creationId xmlns:a16="http://schemas.microsoft.com/office/drawing/2014/main" id="{4D722590-81C2-4ACE-B2E1-28FE1BA21955}"/>
              </a:ext>
            </a:extLst>
          </p:cNvPr>
          <p:cNvSpPr/>
          <p:nvPr/>
        </p:nvSpPr>
        <p:spPr>
          <a:xfrm>
            <a:off x="902753" y="3286534"/>
            <a:ext cx="10820285" cy="2123658"/>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a:spAutoFit/>
          </a:bodyPr>
          <a:lstStyle/>
          <a:p>
            <a:pPr algn="just"/>
            <a:r>
              <a:rPr lang="es-MX" sz="2200" dirty="0">
                <a:latin typeface="Arial" panose="020B0604020202020204" pitchFamily="34" charset="0"/>
                <a:cs typeface="Arial" panose="020B0604020202020204" pitchFamily="34" charset="0"/>
              </a:rPr>
              <a:t>Algunas de las </a:t>
            </a:r>
            <a:r>
              <a:rPr lang="es-MX" sz="2200" b="1" dirty="0">
                <a:latin typeface="Arial" panose="020B0604020202020204" pitchFamily="34" charset="0"/>
                <a:cs typeface="Arial" panose="020B0604020202020204" pitchFamily="34" charset="0"/>
              </a:rPr>
              <a:t>ventajas</a:t>
            </a:r>
            <a:r>
              <a:rPr lang="es-MX" sz="2200" dirty="0">
                <a:latin typeface="Arial" panose="020B0604020202020204" pitchFamily="34" charset="0"/>
                <a:cs typeface="Arial" panose="020B0604020202020204" pitchFamily="34" charset="0"/>
              </a:rPr>
              <a:t> que plantea la interconexión de redes de datos, son:</a:t>
            </a:r>
          </a:p>
          <a:p>
            <a:pPr algn="just"/>
            <a:endParaRPr lang="es-MX" sz="2200" dirty="0">
              <a:latin typeface="Arial" panose="020B0604020202020204" pitchFamily="34" charset="0"/>
              <a:cs typeface="Arial" panose="020B0604020202020204" pitchFamily="34" charset="0"/>
            </a:endParaRPr>
          </a:p>
          <a:p>
            <a:pPr lvl="1" algn="just">
              <a:buFont typeface="Arial" panose="020B0604020202020204" pitchFamily="34" charset="0"/>
              <a:buChar char="•"/>
            </a:pPr>
            <a:r>
              <a:rPr lang="es-MX" sz="2200" dirty="0">
                <a:latin typeface="Arial" panose="020B0604020202020204" pitchFamily="34" charset="0"/>
                <a:cs typeface="Arial" panose="020B0604020202020204" pitchFamily="34" charset="0"/>
              </a:rPr>
              <a:t>Compartición de recursos dispersos.</a:t>
            </a:r>
          </a:p>
          <a:p>
            <a:pPr lvl="1" algn="just">
              <a:buFont typeface="Arial" panose="020B0604020202020204" pitchFamily="34" charset="0"/>
              <a:buChar char="•"/>
            </a:pPr>
            <a:r>
              <a:rPr lang="es-MX" sz="2200" dirty="0">
                <a:latin typeface="Arial" panose="020B0604020202020204" pitchFamily="34" charset="0"/>
                <a:cs typeface="Arial" panose="020B0604020202020204" pitchFamily="34" charset="0"/>
              </a:rPr>
              <a:t>Coordinación de tareas de diversos grupos de trabajo.</a:t>
            </a:r>
          </a:p>
          <a:p>
            <a:pPr lvl="1" algn="just">
              <a:buFont typeface="Arial" panose="020B0604020202020204" pitchFamily="34" charset="0"/>
              <a:buChar char="•"/>
            </a:pPr>
            <a:r>
              <a:rPr lang="es-MX" sz="2200" dirty="0">
                <a:latin typeface="Arial" panose="020B0604020202020204" pitchFamily="34" charset="0"/>
                <a:cs typeface="Arial" panose="020B0604020202020204" pitchFamily="34" charset="0"/>
              </a:rPr>
              <a:t>Reducción de costos, al utilizar recursos de otras redes.</a:t>
            </a:r>
          </a:p>
          <a:p>
            <a:pPr lvl="1" algn="just">
              <a:buFont typeface="Arial" panose="020B0604020202020204" pitchFamily="34" charset="0"/>
              <a:buChar char="•"/>
            </a:pPr>
            <a:r>
              <a:rPr lang="es-MX" sz="2200" dirty="0">
                <a:latin typeface="Arial" panose="020B0604020202020204" pitchFamily="34" charset="0"/>
                <a:cs typeface="Arial" panose="020B0604020202020204" pitchFamily="34" charset="0"/>
              </a:rPr>
              <a:t>Aumento de la cobertura geográfica.</a:t>
            </a:r>
            <a:endParaRPr lang="es-MX" sz="2200" b="0" i="0" dirty="0">
              <a:effectLst/>
              <a:latin typeface="Arial" panose="020B0604020202020204" pitchFamily="34" charset="0"/>
              <a:cs typeface="Arial" panose="020B0604020202020204" pitchFamily="34" charset="0"/>
            </a:endParaRPr>
          </a:p>
        </p:txBody>
      </p:sp>
      <p:grpSp>
        <p:nvGrpSpPr>
          <p:cNvPr id="8" name="Grupo 7">
            <a:extLst>
              <a:ext uri="{FF2B5EF4-FFF2-40B4-BE49-F238E27FC236}">
                <a16:creationId xmlns:a16="http://schemas.microsoft.com/office/drawing/2014/main" id="{D3511878-7D71-5F40-BE28-F924F5AF8B9E}"/>
              </a:ext>
            </a:extLst>
          </p:cNvPr>
          <p:cNvGrpSpPr/>
          <p:nvPr/>
        </p:nvGrpSpPr>
        <p:grpSpPr>
          <a:xfrm>
            <a:off x="7941346" y="84873"/>
            <a:ext cx="4081707" cy="787400"/>
            <a:chOff x="6719938" y="-12262"/>
            <a:chExt cx="4081707" cy="787400"/>
          </a:xfrm>
        </p:grpSpPr>
        <p:pic>
          <p:nvPicPr>
            <p:cNvPr id="9" name="Imagen 8" descr="Sin título-2.png">
              <a:extLst>
                <a:ext uri="{FF2B5EF4-FFF2-40B4-BE49-F238E27FC236}">
                  <a16:creationId xmlns:a16="http://schemas.microsoft.com/office/drawing/2014/main" id="{7EFA5F83-A898-6644-92B9-48BF300009CD}"/>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6719938" y="-12262"/>
              <a:ext cx="4081707" cy="787400"/>
            </a:xfrm>
            <a:prstGeom prst="rect">
              <a:avLst/>
            </a:prstGeom>
          </p:spPr>
        </p:pic>
        <p:sp>
          <p:nvSpPr>
            <p:cNvPr id="10" name="Rectángulo 9">
              <a:extLst>
                <a:ext uri="{FF2B5EF4-FFF2-40B4-BE49-F238E27FC236}">
                  <a16:creationId xmlns:a16="http://schemas.microsoft.com/office/drawing/2014/main" id="{2942EB2D-7A0F-2B46-A93B-BF478E173B15}"/>
                </a:ext>
              </a:extLst>
            </p:cNvPr>
            <p:cNvSpPr/>
            <p:nvPr/>
          </p:nvSpPr>
          <p:spPr>
            <a:xfrm>
              <a:off x="7517220" y="329666"/>
              <a:ext cx="3057131" cy="261610"/>
            </a:xfrm>
            <a:prstGeom prst="rect">
              <a:avLst/>
            </a:prstGeom>
          </p:spPr>
          <p:txBody>
            <a:bodyPr wrap="square">
              <a:spAutoFit/>
            </a:bodyPr>
            <a:lstStyle/>
            <a:p>
              <a:r>
                <a:rPr lang="es-ES" sz="1100" dirty="0">
                  <a:latin typeface="Metropolis Light"/>
                  <a:cs typeface="Metropolis Light"/>
                </a:rPr>
                <a:t>Facultad de Contaduría y Administración</a:t>
              </a:r>
            </a:p>
          </p:txBody>
        </p:sp>
      </p:grpSp>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11" name="Marcador de número de diapositiva 10"/>
          <p:cNvSpPr>
            <a:spLocks noGrp="1"/>
          </p:cNvSpPr>
          <p:nvPr>
            <p:ph type="sldNum" sz="quarter" idx="12"/>
          </p:nvPr>
        </p:nvSpPr>
        <p:spPr/>
        <p:txBody>
          <a:bodyPr/>
          <a:lstStyle/>
          <a:p>
            <a:fld id="{37A93F97-D1CB-4B86-AAA2-1A89EA7D698C}" type="slidenum">
              <a:rPr lang="es-MX" smtClean="0"/>
              <a:t>23</a:t>
            </a:fld>
            <a:endParaRPr lang="es-MX"/>
          </a:p>
        </p:txBody>
      </p:sp>
      <p:sp>
        <p:nvSpPr>
          <p:cNvPr id="12" name="Título 1">
            <a:extLst>
              <a:ext uri="{FF2B5EF4-FFF2-40B4-BE49-F238E27FC236}">
                <a16:creationId xmlns:a16="http://schemas.microsoft.com/office/drawing/2014/main" id="{088D0856-3491-4EE9-99F7-483A8E5711E5}"/>
              </a:ext>
            </a:extLst>
          </p:cNvPr>
          <p:cNvSpPr txBox="1">
            <a:spLocks/>
          </p:cNvSpPr>
          <p:nvPr/>
        </p:nvSpPr>
        <p:spPr>
          <a:xfrm>
            <a:off x="3452629" y="973789"/>
            <a:ext cx="10571998" cy="97045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MX" sz="3200" b="1" dirty="0"/>
              <a:t>Dispositivos de red: </a:t>
            </a:r>
            <a:r>
              <a:rPr lang="es-MX" sz="3200" b="1" dirty="0" err="1"/>
              <a:t>Routers</a:t>
            </a:r>
            <a:endParaRPr lang="es-MX" sz="3200" b="1" dirty="0"/>
          </a:p>
        </p:txBody>
      </p:sp>
    </p:spTree>
    <p:extLst>
      <p:ext uri="{BB962C8B-B14F-4D97-AF65-F5344CB8AC3E}">
        <p14:creationId xmlns:p14="http://schemas.microsoft.com/office/powerpoint/2010/main" val="17869784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a:extLst>
              <a:ext uri="{FF2B5EF4-FFF2-40B4-BE49-F238E27FC236}">
                <a16:creationId xmlns:a16="http://schemas.microsoft.com/office/drawing/2014/main" id="{088D0856-3491-4EE9-99F7-483A8E5711E5}"/>
              </a:ext>
            </a:extLst>
          </p:cNvPr>
          <p:cNvSpPr txBox="1">
            <a:spLocks/>
          </p:cNvSpPr>
          <p:nvPr/>
        </p:nvSpPr>
        <p:spPr>
          <a:xfrm>
            <a:off x="3452629" y="973789"/>
            <a:ext cx="10571998" cy="97045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MX" sz="3200" b="1" dirty="0"/>
              <a:t>Dispositivos de red: </a:t>
            </a:r>
            <a:r>
              <a:rPr lang="es-MX" sz="3200" b="1" dirty="0" err="1"/>
              <a:t>Routers</a:t>
            </a:r>
            <a:endParaRPr lang="es-MX" sz="3200" b="1" dirty="0"/>
          </a:p>
        </p:txBody>
      </p:sp>
      <p:sp>
        <p:nvSpPr>
          <p:cNvPr id="4" name="Marcador de contenido 2">
            <a:extLst>
              <a:ext uri="{FF2B5EF4-FFF2-40B4-BE49-F238E27FC236}">
                <a16:creationId xmlns:a16="http://schemas.microsoft.com/office/drawing/2014/main" id="{146D2201-08BD-4C87-9BEF-23F80209C58C}"/>
              </a:ext>
            </a:extLst>
          </p:cNvPr>
          <p:cNvSpPr txBox="1">
            <a:spLocks/>
          </p:cNvSpPr>
          <p:nvPr/>
        </p:nvSpPr>
        <p:spPr>
          <a:xfrm>
            <a:off x="1109887" y="1740788"/>
            <a:ext cx="9098523" cy="4281751"/>
          </a:xfrm>
          <a:prstGeom prst="rect">
            <a:avLst/>
          </a:prstGeom>
        </p:spPr>
        <p:txBody>
          <a:bodyPr>
            <a:normAutofit fontScale="850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60000"/>
              </a:lnSpc>
              <a:buNone/>
            </a:pPr>
            <a:r>
              <a:rPr lang="es-MX" dirty="0">
                <a:solidFill>
                  <a:srgbClr val="0070C0"/>
                </a:solidFill>
              </a:rPr>
              <a:t>  </a:t>
            </a:r>
            <a:r>
              <a:rPr lang="es-MX" u="sng" dirty="0" err="1">
                <a:solidFill>
                  <a:srgbClr val="0070C0"/>
                </a:solidFill>
              </a:rPr>
              <a:t>Routers</a:t>
            </a:r>
            <a:endParaRPr lang="es-MX" u="sng" dirty="0">
              <a:solidFill>
                <a:srgbClr val="0070C0"/>
              </a:solidFill>
            </a:endParaRPr>
          </a:p>
          <a:p>
            <a:pPr lvl="1" algn="just">
              <a:lnSpc>
                <a:spcPct val="160000"/>
              </a:lnSpc>
            </a:pPr>
            <a:r>
              <a:rPr lang="es-MX" dirty="0"/>
              <a:t>Los </a:t>
            </a:r>
            <a:r>
              <a:rPr lang="es-MX" dirty="0" err="1"/>
              <a:t>routers</a:t>
            </a:r>
            <a:r>
              <a:rPr lang="es-MX" dirty="0"/>
              <a:t> son dispositivos que sirven para interconectar redes. </a:t>
            </a:r>
          </a:p>
          <a:p>
            <a:pPr lvl="1" algn="just">
              <a:lnSpc>
                <a:spcPct val="160000"/>
              </a:lnSpc>
            </a:pPr>
            <a:r>
              <a:rPr lang="es-MX" dirty="0"/>
              <a:t>Éstos conectan y permiten la comunicación entre dos o más redes y determinan la ruta óptima para la transmisión de datos entre las redes conectadas.</a:t>
            </a:r>
          </a:p>
          <a:p>
            <a:pPr lvl="1" algn="just">
              <a:lnSpc>
                <a:spcPct val="160000"/>
              </a:lnSpc>
            </a:pPr>
            <a:r>
              <a:rPr lang="es-MX" dirty="0"/>
              <a:t>Su uso principal es como dispositivo WAN.</a:t>
            </a:r>
          </a:p>
          <a:p>
            <a:pPr lvl="1" algn="just">
              <a:lnSpc>
                <a:spcPct val="160000"/>
              </a:lnSpc>
            </a:pPr>
            <a:r>
              <a:rPr lang="es-MX" dirty="0"/>
              <a:t>También se puede utilizar para segmentar redes de área local.</a:t>
            </a:r>
          </a:p>
          <a:p>
            <a:pPr lvl="1" algn="just">
              <a:lnSpc>
                <a:spcPct val="160000"/>
              </a:lnSpc>
            </a:pPr>
            <a:endParaRPr lang="es-MX" dirty="0"/>
          </a:p>
        </p:txBody>
      </p:sp>
      <p:pic>
        <p:nvPicPr>
          <p:cNvPr id="6" name="Imagen 5">
            <a:extLst>
              <a:ext uri="{FF2B5EF4-FFF2-40B4-BE49-F238E27FC236}">
                <a16:creationId xmlns:a16="http://schemas.microsoft.com/office/drawing/2014/main" id="{C01D0DB5-5157-495D-8BB2-193A0E5A657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170984" y="4593467"/>
            <a:ext cx="2777491" cy="197757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7" name="Rectángulo 6">
            <a:extLst>
              <a:ext uri="{FF2B5EF4-FFF2-40B4-BE49-F238E27FC236}">
                <a16:creationId xmlns:a16="http://schemas.microsoft.com/office/drawing/2014/main" id="{E214666D-B31C-4E38-A14B-02751CE5F9B9}"/>
              </a:ext>
            </a:extLst>
          </p:cNvPr>
          <p:cNvSpPr/>
          <p:nvPr/>
        </p:nvSpPr>
        <p:spPr>
          <a:xfrm>
            <a:off x="7711006" y="6530892"/>
            <a:ext cx="7155368" cy="276999"/>
          </a:xfrm>
          <a:prstGeom prst="rect">
            <a:avLst/>
          </a:prstGeom>
        </p:spPr>
        <p:txBody>
          <a:bodyPr wrap="square">
            <a:spAutoFit/>
          </a:bodyPr>
          <a:lstStyle/>
          <a:p>
            <a:r>
              <a:rPr lang="es-MX" sz="1200" dirty="0"/>
              <a:t>https://images-eu.ssl-images-amazon.com/images/I/4156diLw6aL.jpg</a:t>
            </a:r>
          </a:p>
        </p:txBody>
      </p:sp>
      <p:grpSp>
        <p:nvGrpSpPr>
          <p:cNvPr id="8" name="Grupo 7">
            <a:extLst>
              <a:ext uri="{FF2B5EF4-FFF2-40B4-BE49-F238E27FC236}">
                <a16:creationId xmlns:a16="http://schemas.microsoft.com/office/drawing/2014/main" id="{D3511878-7D71-5F40-BE28-F924F5AF8B9E}"/>
              </a:ext>
            </a:extLst>
          </p:cNvPr>
          <p:cNvGrpSpPr/>
          <p:nvPr/>
        </p:nvGrpSpPr>
        <p:grpSpPr>
          <a:xfrm>
            <a:off x="7941346" y="84873"/>
            <a:ext cx="4081707" cy="787400"/>
            <a:chOff x="6719938" y="-12262"/>
            <a:chExt cx="4081707" cy="787400"/>
          </a:xfrm>
        </p:grpSpPr>
        <p:pic>
          <p:nvPicPr>
            <p:cNvPr id="9" name="Imagen 8" descr="Sin título-2.png">
              <a:extLst>
                <a:ext uri="{FF2B5EF4-FFF2-40B4-BE49-F238E27FC236}">
                  <a16:creationId xmlns:a16="http://schemas.microsoft.com/office/drawing/2014/main" id="{7EFA5F83-A898-6644-92B9-48BF300009CD}"/>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6719938" y="-12262"/>
              <a:ext cx="4081707" cy="787400"/>
            </a:xfrm>
            <a:prstGeom prst="rect">
              <a:avLst/>
            </a:prstGeom>
          </p:spPr>
        </p:pic>
        <p:sp>
          <p:nvSpPr>
            <p:cNvPr id="10" name="Rectángulo 9">
              <a:extLst>
                <a:ext uri="{FF2B5EF4-FFF2-40B4-BE49-F238E27FC236}">
                  <a16:creationId xmlns:a16="http://schemas.microsoft.com/office/drawing/2014/main" id="{2942EB2D-7A0F-2B46-A93B-BF478E173B15}"/>
                </a:ext>
              </a:extLst>
            </p:cNvPr>
            <p:cNvSpPr/>
            <p:nvPr/>
          </p:nvSpPr>
          <p:spPr>
            <a:xfrm>
              <a:off x="7517220" y="329666"/>
              <a:ext cx="2939565" cy="261610"/>
            </a:xfrm>
            <a:prstGeom prst="rect">
              <a:avLst/>
            </a:prstGeom>
          </p:spPr>
          <p:txBody>
            <a:bodyPr wrap="square">
              <a:spAutoFit/>
            </a:bodyPr>
            <a:lstStyle/>
            <a:p>
              <a:r>
                <a:rPr lang="es-ES" sz="1100" dirty="0">
                  <a:latin typeface="Metropolis Light"/>
                  <a:cs typeface="Metropolis Light"/>
                </a:rPr>
                <a:t>Facultad de Contaduría y Administración</a:t>
              </a:r>
            </a:p>
          </p:txBody>
        </p:sp>
      </p:grpSp>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11" name="Marcador de número de diapositiva 10"/>
          <p:cNvSpPr>
            <a:spLocks noGrp="1"/>
          </p:cNvSpPr>
          <p:nvPr>
            <p:ph type="sldNum" sz="quarter" idx="12"/>
          </p:nvPr>
        </p:nvSpPr>
        <p:spPr/>
        <p:txBody>
          <a:bodyPr/>
          <a:lstStyle/>
          <a:p>
            <a:fld id="{A24D5D50-842B-4AAF-A06B-5B70EB08A0A9}" type="slidenum">
              <a:rPr lang="es-MX" smtClean="0"/>
              <a:t>24</a:t>
            </a:fld>
            <a:endParaRPr lang="es-MX"/>
          </a:p>
        </p:txBody>
      </p:sp>
    </p:spTree>
    <p:extLst>
      <p:ext uri="{BB962C8B-B14F-4D97-AF65-F5344CB8AC3E}">
        <p14:creationId xmlns:p14="http://schemas.microsoft.com/office/powerpoint/2010/main" val="359427247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EA8A939D-0B3E-4309-89AC-139290E66269}"/>
              </a:ext>
            </a:extLst>
          </p:cNvPr>
          <p:cNvSpPr/>
          <p:nvPr/>
        </p:nvSpPr>
        <p:spPr>
          <a:xfrm>
            <a:off x="1117971" y="2116126"/>
            <a:ext cx="9956058" cy="3139321"/>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a:spAutoFit/>
          </a:bodyPr>
          <a:lstStyle/>
          <a:p>
            <a:pPr algn="just">
              <a:lnSpc>
                <a:spcPct val="150000"/>
              </a:lnSpc>
            </a:pPr>
            <a:r>
              <a:rPr lang="es-MX" sz="2200" dirty="0">
                <a:latin typeface="Arial" panose="020B0604020202020204" pitchFamily="34" charset="0"/>
              </a:rPr>
              <a:t>Funcionan en la capa de red del modelo OSI </a:t>
            </a:r>
            <a:r>
              <a:rPr lang="es-MX" sz="2200" dirty="0" smtClean="0">
                <a:latin typeface="Arial" panose="020B0604020202020204" pitchFamily="34" charset="0"/>
              </a:rPr>
              <a:t>y son los encargados de leer las direcciones IP de la red destino. Los </a:t>
            </a:r>
            <a:r>
              <a:rPr lang="es-MX" sz="2200" dirty="0" err="1" smtClean="0">
                <a:latin typeface="Arial" panose="020B0604020202020204" pitchFamily="34" charset="0"/>
              </a:rPr>
              <a:t>ruteadores</a:t>
            </a:r>
            <a:r>
              <a:rPr lang="es-MX" sz="2200" dirty="0" smtClean="0">
                <a:latin typeface="Arial" panose="020B0604020202020204" pitchFamily="34" charset="0"/>
              </a:rPr>
              <a:t>, </a:t>
            </a:r>
            <a:r>
              <a:rPr lang="es-MX" sz="2200" dirty="0" err="1" smtClean="0">
                <a:latin typeface="Arial" panose="020B0604020202020204" pitchFamily="34" charset="0"/>
              </a:rPr>
              <a:t>routers</a:t>
            </a:r>
            <a:r>
              <a:rPr lang="es-MX" sz="2200" dirty="0" smtClean="0">
                <a:latin typeface="Arial" panose="020B0604020202020204" pitchFamily="34" charset="0"/>
              </a:rPr>
              <a:t> o encaminadores, forman </a:t>
            </a:r>
            <a:r>
              <a:rPr lang="es-MX" sz="2200" dirty="0">
                <a:latin typeface="Arial" panose="020B0604020202020204" pitchFamily="34" charset="0"/>
              </a:rPr>
              <a:t>la espina dorsal de </a:t>
            </a:r>
            <a:r>
              <a:rPr lang="es-MX" sz="2200" dirty="0" smtClean="0">
                <a:latin typeface="Arial" panose="020B0604020202020204" pitchFamily="34" charset="0"/>
              </a:rPr>
              <a:t>internet debido a que por ellos pasa el tráfico desde y hacía las redes locales; por eso son las puertas de enlace de las redes LAN. A través de los diferentes protocolos de enrutamiento, ellos envían los paquetes hacia las redes y dispositivos a quien debe llegar.</a:t>
            </a:r>
            <a:endParaRPr lang="es-MX" sz="2200" dirty="0"/>
          </a:p>
        </p:txBody>
      </p:sp>
      <p:grpSp>
        <p:nvGrpSpPr>
          <p:cNvPr id="7" name="Grupo 6">
            <a:extLst>
              <a:ext uri="{FF2B5EF4-FFF2-40B4-BE49-F238E27FC236}">
                <a16:creationId xmlns:a16="http://schemas.microsoft.com/office/drawing/2014/main" id="{D3511878-7D71-5F40-BE28-F924F5AF8B9E}"/>
              </a:ext>
            </a:extLst>
          </p:cNvPr>
          <p:cNvGrpSpPr/>
          <p:nvPr/>
        </p:nvGrpSpPr>
        <p:grpSpPr>
          <a:xfrm>
            <a:off x="7941346" y="84873"/>
            <a:ext cx="4081707" cy="787400"/>
            <a:chOff x="6719938" y="-12262"/>
            <a:chExt cx="4081707" cy="787400"/>
          </a:xfrm>
        </p:grpSpPr>
        <p:pic>
          <p:nvPicPr>
            <p:cNvPr id="8" name="Imagen 7" descr="Sin título-2.png">
              <a:extLst>
                <a:ext uri="{FF2B5EF4-FFF2-40B4-BE49-F238E27FC236}">
                  <a16:creationId xmlns:a16="http://schemas.microsoft.com/office/drawing/2014/main" id="{7EFA5F83-A898-6644-92B9-48BF300009CD}"/>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6719938" y="-12262"/>
              <a:ext cx="4081707" cy="787400"/>
            </a:xfrm>
            <a:prstGeom prst="rect">
              <a:avLst/>
            </a:prstGeom>
          </p:spPr>
        </p:pic>
        <p:sp>
          <p:nvSpPr>
            <p:cNvPr id="9" name="Rectángulo 8">
              <a:extLst>
                <a:ext uri="{FF2B5EF4-FFF2-40B4-BE49-F238E27FC236}">
                  <a16:creationId xmlns:a16="http://schemas.microsoft.com/office/drawing/2014/main" id="{2942EB2D-7A0F-2B46-A93B-BF478E173B15}"/>
                </a:ext>
              </a:extLst>
            </p:cNvPr>
            <p:cNvSpPr/>
            <p:nvPr/>
          </p:nvSpPr>
          <p:spPr>
            <a:xfrm>
              <a:off x="7517220" y="329666"/>
              <a:ext cx="3057131" cy="261610"/>
            </a:xfrm>
            <a:prstGeom prst="rect">
              <a:avLst/>
            </a:prstGeom>
          </p:spPr>
          <p:txBody>
            <a:bodyPr wrap="square">
              <a:spAutoFit/>
            </a:bodyPr>
            <a:lstStyle/>
            <a:p>
              <a:r>
                <a:rPr lang="es-ES" sz="1100" dirty="0">
                  <a:latin typeface="Metropolis Light"/>
                  <a:cs typeface="Metropolis Light"/>
                </a:rPr>
                <a:t>Facultad de Contaduría y Administración</a:t>
              </a:r>
            </a:p>
          </p:txBody>
        </p:sp>
      </p:grpSp>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10" name="Marcador de número de diapositiva 9"/>
          <p:cNvSpPr>
            <a:spLocks noGrp="1"/>
          </p:cNvSpPr>
          <p:nvPr>
            <p:ph type="sldNum" sz="quarter" idx="12"/>
          </p:nvPr>
        </p:nvSpPr>
        <p:spPr/>
        <p:txBody>
          <a:bodyPr/>
          <a:lstStyle/>
          <a:p>
            <a:fld id="{37A93F97-D1CB-4B86-AAA2-1A89EA7D698C}" type="slidenum">
              <a:rPr lang="es-MX" smtClean="0"/>
              <a:t>25</a:t>
            </a:fld>
            <a:endParaRPr lang="es-MX"/>
          </a:p>
        </p:txBody>
      </p:sp>
      <p:sp>
        <p:nvSpPr>
          <p:cNvPr id="11" name="Título 1">
            <a:extLst>
              <a:ext uri="{FF2B5EF4-FFF2-40B4-BE49-F238E27FC236}">
                <a16:creationId xmlns:a16="http://schemas.microsoft.com/office/drawing/2014/main" id="{088D0856-3491-4EE9-99F7-483A8E5711E5}"/>
              </a:ext>
            </a:extLst>
          </p:cNvPr>
          <p:cNvSpPr txBox="1">
            <a:spLocks/>
          </p:cNvSpPr>
          <p:nvPr/>
        </p:nvSpPr>
        <p:spPr>
          <a:xfrm>
            <a:off x="3452629" y="973789"/>
            <a:ext cx="10571998" cy="97045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MX" sz="3200" b="1" dirty="0"/>
              <a:t>Dispositivos de red: </a:t>
            </a:r>
            <a:r>
              <a:rPr lang="es-MX" sz="3200" b="1" dirty="0" err="1"/>
              <a:t>Routers</a:t>
            </a:r>
            <a:endParaRPr lang="es-MX" sz="3200" b="1" dirty="0"/>
          </a:p>
        </p:txBody>
      </p:sp>
    </p:spTree>
    <p:extLst>
      <p:ext uri="{BB962C8B-B14F-4D97-AF65-F5344CB8AC3E}">
        <p14:creationId xmlns:p14="http://schemas.microsoft.com/office/powerpoint/2010/main" val="273985733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a:extLst>
              <a:ext uri="{FF2B5EF4-FFF2-40B4-BE49-F238E27FC236}">
                <a16:creationId xmlns:a16="http://schemas.microsoft.com/office/drawing/2014/main" id="{60104269-CE73-4ED8-BA3D-539EA3B2D3A2}"/>
              </a:ext>
            </a:extLst>
          </p:cNvPr>
          <p:cNvSpPr/>
          <p:nvPr/>
        </p:nvSpPr>
        <p:spPr>
          <a:xfrm>
            <a:off x="554944" y="2310812"/>
            <a:ext cx="5437237" cy="2462213"/>
          </a:xfrm>
          <a:prstGeom prst="rect">
            <a:avLst/>
          </a:prstGeom>
          <a:noFill/>
          <a:ln>
            <a:noFill/>
          </a:ln>
        </p:spPr>
        <p:style>
          <a:lnRef idx="2">
            <a:schemeClr val="accent2"/>
          </a:lnRef>
          <a:fillRef idx="1">
            <a:schemeClr val="lt1"/>
          </a:fillRef>
          <a:effectRef idx="0">
            <a:schemeClr val="accent2"/>
          </a:effectRef>
          <a:fontRef idx="minor">
            <a:schemeClr val="dk1"/>
          </a:fontRef>
        </p:style>
        <p:txBody>
          <a:bodyPr wrap="square">
            <a:spAutoFit/>
          </a:bodyPr>
          <a:lstStyle/>
          <a:p>
            <a:pPr algn="just"/>
            <a:r>
              <a:rPr lang="es-MX" sz="2200" b="1" dirty="0">
                <a:latin typeface="Arial" panose="020B0604020202020204" pitchFamily="34" charset="0"/>
              </a:rPr>
              <a:t>Determinan la ruta más corta </a:t>
            </a:r>
            <a:r>
              <a:rPr lang="es-MX" sz="2200" dirty="0">
                <a:latin typeface="Arial" panose="020B0604020202020204" pitchFamily="34" charset="0"/>
              </a:rPr>
              <a:t>para alcanzar un destino y la usan. También realizan otros trucos con la finalidad de maximizar el ancho de banda de la red, y de forma dinámica, se ajustan a los problemas cambiantes o patrones de trafico de una red.</a:t>
            </a:r>
            <a:endParaRPr lang="es-MX" sz="2200" dirty="0"/>
          </a:p>
        </p:txBody>
      </p:sp>
      <p:pic>
        <p:nvPicPr>
          <p:cNvPr id="8" name="Picture 1"/>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6448462" y="1951802"/>
            <a:ext cx="4837846" cy="3946960"/>
          </a:xfrm>
          <a:prstGeom prst="rect">
            <a:avLst/>
          </a:prstGeom>
        </p:spPr>
      </p:pic>
      <p:grpSp>
        <p:nvGrpSpPr>
          <p:cNvPr id="9" name="Grupo 8">
            <a:extLst>
              <a:ext uri="{FF2B5EF4-FFF2-40B4-BE49-F238E27FC236}">
                <a16:creationId xmlns:a16="http://schemas.microsoft.com/office/drawing/2014/main" id="{D3511878-7D71-5F40-BE28-F924F5AF8B9E}"/>
              </a:ext>
            </a:extLst>
          </p:cNvPr>
          <p:cNvGrpSpPr/>
          <p:nvPr/>
        </p:nvGrpSpPr>
        <p:grpSpPr>
          <a:xfrm>
            <a:off x="7941346" y="84873"/>
            <a:ext cx="4081707" cy="787400"/>
            <a:chOff x="6719938" y="-12262"/>
            <a:chExt cx="4081707" cy="787400"/>
          </a:xfrm>
        </p:grpSpPr>
        <p:pic>
          <p:nvPicPr>
            <p:cNvPr id="10" name="Imagen 9" descr="Sin título-2.png">
              <a:extLst>
                <a:ext uri="{FF2B5EF4-FFF2-40B4-BE49-F238E27FC236}">
                  <a16:creationId xmlns:a16="http://schemas.microsoft.com/office/drawing/2014/main" id="{7EFA5F83-A898-6644-92B9-48BF300009CD}"/>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6719938" y="-12262"/>
              <a:ext cx="4081707" cy="787400"/>
            </a:xfrm>
            <a:prstGeom prst="rect">
              <a:avLst/>
            </a:prstGeom>
          </p:spPr>
        </p:pic>
        <p:sp>
          <p:nvSpPr>
            <p:cNvPr id="11" name="Rectángulo 10">
              <a:extLst>
                <a:ext uri="{FF2B5EF4-FFF2-40B4-BE49-F238E27FC236}">
                  <a16:creationId xmlns:a16="http://schemas.microsoft.com/office/drawing/2014/main" id="{2942EB2D-7A0F-2B46-A93B-BF478E173B15}"/>
                </a:ext>
              </a:extLst>
            </p:cNvPr>
            <p:cNvSpPr/>
            <p:nvPr/>
          </p:nvSpPr>
          <p:spPr>
            <a:xfrm>
              <a:off x="7517220" y="329666"/>
              <a:ext cx="3057131" cy="261610"/>
            </a:xfrm>
            <a:prstGeom prst="rect">
              <a:avLst/>
            </a:prstGeom>
          </p:spPr>
          <p:txBody>
            <a:bodyPr wrap="square">
              <a:spAutoFit/>
            </a:bodyPr>
            <a:lstStyle/>
            <a:p>
              <a:r>
                <a:rPr lang="es-ES" sz="1100" dirty="0">
                  <a:latin typeface="Metropolis Light"/>
                  <a:cs typeface="Metropolis Light"/>
                </a:rPr>
                <a:t>Facultad de Contaduría y Administración</a:t>
              </a:r>
            </a:p>
          </p:txBody>
        </p:sp>
      </p:grpSp>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12" name="Marcador de número de diapositiva 11"/>
          <p:cNvSpPr>
            <a:spLocks noGrp="1"/>
          </p:cNvSpPr>
          <p:nvPr>
            <p:ph type="sldNum" sz="quarter" idx="12"/>
          </p:nvPr>
        </p:nvSpPr>
        <p:spPr/>
        <p:txBody>
          <a:bodyPr/>
          <a:lstStyle/>
          <a:p>
            <a:fld id="{37A93F97-D1CB-4B86-AAA2-1A89EA7D698C}" type="slidenum">
              <a:rPr lang="es-MX" smtClean="0"/>
              <a:t>26</a:t>
            </a:fld>
            <a:endParaRPr lang="es-MX"/>
          </a:p>
        </p:txBody>
      </p:sp>
      <p:sp>
        <p:nvSpPr>
          <p:cNvPr id="13" name="Título 1">
            <a:extLst>
              <a:ext uri="{FF2B5EF4-FFF2-40B4-BE49-F238E27FC236}">
                <a16:creationId xmlns:a16="http://schemas.microsoft.com/office/drawing/2014/main" id="{088D0856-3491-4EE9-99F7-483A8E5711E5}"/>
              </a:ext>
            </a:extLst>
          </p:cNvPr>
          <p:cNvSpPr txBox="1">
            <a:spLocks/>
          </p:cNvSpPr>
          <p:nvPr/>
        </p:nvSpPr>
        <p:spPr>
          <a:xfrm>
            <a:off x="3452629" y="973789"/>
            <a:ext cx="10571998" cy="97045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MX" sz="3200" b="1" dirty="0"/>
              <a:t>Dispositivos de red: </a:t>
            </a:r>
            <a:r>
              <a:rPr lang="es-MX" sz="3200" b="1" dirty="0" err="1"/>
              <a:t>Routers</a:t>
            </a:r>
            <a:endParaRPr lang="es-MX" sz="3200" b="1" dirty="0"/>
          </a:p>
        </p:txBody>
      </p:sp>
    </p:spTree>
    <p:extLst>
      <p:ext uri="{BB962C8B-B14F-4D97-AF65-F5344CB8AC3E}">
        <p14:creationId xmlns:p14="http://schemas.microsoft.com/office/powerpoint/2010/main" val="280306086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1"/>
          <p:cNvSpPr txBox="1">
            <a:spLocks/>
          </p:cNvSpPr>
          <p:nvPr/>
        </p:nvSpPr>
        <p:spPr>
          <a:xfrm>
            <a:off x="668968" y="3905219"/>
            <a:ext cx="11523032" cy="35718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sz="2200" dirty="0" smtClean="0">
                <a:latin typeface="Arial" panose="020B0604020202020204" pitchFamily="34" charset="0"/>
                <a:cs typeface="Arial" panose="020B0604020202020204" pitchFamily="34" charset="0"/>
              </a:rPr>
              <a:t>Los </a:t>
            </a:r>
            <a:r>
              <a:rPr lang="es-ES" sz="2200" dirty="0" err="1" smtClean="0">
                <a:latin typeface="Arial" panose="020B0604020202020204" pitchFamily="34" charset="0"/>
                <a:cs typeface="Arial" panose="020B0604020202020204" pitchFamily="34" charset="0"/>
              </a:rPr>
              <a:t>routers</a:t>
            </a:r>
            <a:r>
              <a:rPr lang="es-ES" sz="2200" dirty="0" smtClean="0">
                <a:latin typeface="Arial" panose="020B0604020202020204" pitchFamily="34" charset="0"/>
                <a:cs typeface="Arial" panose="020B0604020202020204" pitchFamily="34" charset="0"/>
              </a:rPr>
              <a:t> usan </a:t>
            </a:r>
            <a:r>
              <a:rPr lang="es-ES" sz="2200" b="1" dirty="0" smtClean="0">
                <a:latin typeface="Arial" panose="020B0604020202020204" pitchFamily="34" charset="0"/>
                <a:cs typeface="Arial" panose="020B0604020202020204" pitchFamily="34" charset="0"/>
              </a:rPr>
              <a:t>rutas estáticas y protocolos de </a:t>
            </a:r>
            <a:r>
              <a:rPr lang="es-ES" sz="2200" b="1" dirty="0" err="1" smtClean="0">
                <a:latin typeface="Arial" panose="020B0604020202020204" pitchFamily="34" charset="0"/>
                <a:cs typeface="Arial" panose="020B0604020202020204" pitchFamily="34" charset="0"/>
              </a:rPr>
              <a:t>routing</a:t>
            </a:r>
            <a:r>
              <a:rPr lang="es-ES" sz="2200" b="1" dirty="0" smtClean="0">
                <a:latin typeface="Arial" panose="020B0604020202020204" pitchFamily="34" charset="0"/>
                <a:cs typeface="Arial" panose="020B0604020202020204" pitchFamily="34" charset="0"/>
              </a:rPr>
              <a:t> dinámico </a:t>
            </a:r>
            <a:r>
              <a:rPr lang="es-ES" sz="2200" dirty="0" smtClean="0">
                <a:latin typeface="Arial" panose="020B0604020202020204" pitchFamily="34" charset="0"/>
                <a:cs typeface="Arial" panose="020B0604020202020204" pitchFamily="34" charset="0"/>
              </a:rPr>
              <a:t>para descubrir redes remotas y crear sus tablas de </a:t>
            </a:r>
            <a:r>
              <a:rPr lang="es-ES" sz="2200" dirty="0" err="1" smtClean="0">
                <a:latin typeface="Arial" panose="020B0604020202020204" pitchFamily="34" charset="0"/>
                <a:cs typeface="Arial" panose="020B0604020202020204" pitchFamily="34" charset="0"/>
              </a:rPr>
              <a:t>routing</a:t>
            </a:r>
            <a:r>
              <a:rPr lang="es-ES" sz="2200" dirty="0" smtClean="0">
                <a:latin typeface="Arial" panose="020B0604020202020204" pitchFamily="34" charset="0"/>
                <a:cs typeface="Arial" panose="020B0604020202020204" pitchFamily="34" charset="0"/>
              </a:rPr>
              <a:t>.</a:t>
            </a:r>
          </a:p>
          <a:p>
            <a:r>
              <a:rPr lang="es-ES" sz="2200" dirty="0" smtClean="0">
                <a:latin typeface="Arial" panose="020B0604020202020204" pitchFamily="34" charset="0"/>
                <a:cs typeface="Arial" panose="020B0604020202020204" pitchFamily="34" charset="0"/>
              </a:rPr>
              <a:t>Los </a:t>
            </a:r>
            <a:r>
              <a:rPr lang="es-ES" sz="2200" dirty="0" err="1" smtClean="0">
                <a:latin typeface="Arial" panose="020B0604020202020204" pitchFamily="34" charset="0"/>
                <a:cs typeface="Arial" panose="020B0604020202020204" pitchFamily="34" charset="0"/>
              </a:rPr>
              <a:t>routers</a:t>
            </a:r>
            <a:r>
              <a:rPr lang="es-ES" sz="2200" dirty="0" smtClean="0">
                <a:latin typeface="Arial" panose="020B0604020202020204" pitchFamily="34" charset="0"/>
                <a:cs typeface="Arial" panose="020B0604020202020204" pitchFamily="34" charset="0"/>
              </a:rPr>
              <a:t> utilizan tablas de </a:t>
            </a:r>
            <a:r>
              <a:rPr lang="es-ES" sz="2200" dirty="0" err="1" smtClean="0">
                <a:latin typeface="Arial" panose="020B0604020202020204" pitchFamily="34" charset="0"/>
                <a:cs typeface="Arial" panose="020B0604020202020204" pitchFamily="34" charset="0"/>
              </a:rPr>
              <a:t>routing</a:t>
            </a:r>
            <a:r>
              <a:rPr lang="es-ES" sz="2200" dirty="0" smtClean="0">
                <a:latin typeface="Arial" panose="020B0604020202020204" pitchFamily="34" charset="0"/>
                <a:cs typeface="Arial" panose="020B0604020202020204" pitchFamily="34" charset="0"/>
              </a:rPr>
              <a:t> para determinar la mejor ruta para enviar paquetes.</a:t>
            </a:r>
          </a:p>
          <a:p>
            <a:r>
              <a:rPr lang="es-ES" sz="2200" dirty="0" smtClean="0">
                <a:latin typeface="Arial" panose="020B0604020202020204" pitchFamily="34" charset="0"/>
                <a:cs typeface="Arial" panose="020B0604020202020204" pitchFamily="34" charset="0"/>
              </a:rPr>
              <a:t>Los </a:t>
            </a:r>
            <a:r>
              <a:rPr lang="es-ES" sz="2200" dirty="0" err="1" smtClean="0">
                <a:latin typeface="Arial" panose="020B0604020202020204" pitchFamily="34" charset="0"/>
                <a:cs typeface="Arial" panose="020B0604020202020204" pitchFamily="34" charset="0"/>
              </a:rPr>
              <a:t>routers</a:t>
            </a:r>
            <a:r>
              <a:rPr lang="es-ES" sz="2200" dirty="0" smtClean="0">
                <a:latin typeface="Arial" panose="020B0604020202020204" pitchFamily="34" charset="0"/>
                <a:cs typeface="Arial" panose="020B0604020202020204" pitchFamily="34" charset="0"/>
              </a:rPr>
              <a:t> encapsulan el paquete y lo reenvían a la interfaz indicada en la tabla de </a:t>
            </a:r>
            <a:r>
              <a:rPr lang="es-ES" sz="2200" dirty="0" err="1" smtClean="0">
                <a:latin typeface="Arial" panose="020B0604020202020204" pitchFamily="34" charset="0"/>
                <a:cs typeface="Arial" panose="020B0604020202020204" pitchFamily="34" charset="0"/>
              </a:rPr>
              <a:t>routing</a:t>
            </a:r>
            <a:r>
              <a:rPr lang="es-ES" sz="2200" dirty="0" smtClean="0">
                <a:latin typeface="Arial" panose="020B0604020202020204" pitchFamily="34" charset="0"/>
                <a:cs typeface="Arial" panose="020B0604020202020204" pitchFamily="34" charset="0"/>
              </a:rPr>
              <a:t>.</a:t>
            </a:r>
            <a:endParaRPr lang="es-ES" sz="2200" dirty="0">
              <a:latin typeface="Arial" panose="020B0604020202020204" pitchFamily="34" charset="0"/>
              <a:cs typeface="Arial" panose="020B0604020202020204" pitchFamily="34" charset="0"/>
            </a:endParaRPr>
          </a:p>
        </p:txBody>
      </p:sp>
      <p:pic>
        <p:nvPicPr>
          <p:cNvPr id="9" name="Picture 2"/>
          <p:cNvPicPr>
            <a:picLocks noChangeAspect="1"/>
          </p:cNvPicPr>
          <p:nvPr/>
        </p:nvPicPr>
        <p:blipFill rotWithShape="1">
          <a:blip r:embed="rId2"/>
          <a:srcRect l="17015" t="22099" r="42221" b="51234"/>
          <a:stretch/>
        </p:blipFill>
        <p:spPr>
          <a:xfrm>
            <a:off x="3183410" y="1849997"/>
            <a:ext cx="5825179" cy="2143507"/>
          </a:xfrm>
          <a:prstGeom prst="rect">
            <a:avLst/>
          </a:prstGeom>
        </p:spPr>
      </p:pic>
      <p:grpSp>
        <p:nvGrpSpPr>
          <p:cNvPr id="10" name="Grupo 9">
            <a:extLst>
              <a:ext uri="{FF2B5EF4-FFF2-40B4-BE49-F238E27FC236}">
                <a16:creationId xmlns:a16="http://schemas.microsoft.com/office/drawing/2014/main" id="{D3511878-7D71-5F40-BE28-F924F5AF8B9E}"/>
              </a:ext>
            </a:extLst>
          </p:cNvPr>
          <p:cNvGrpSpPr/>
          <p:nvPr/>
        </p:nvGrpSpPr>
        <p:grpSpPr>
          <a:xfrm>
            <a:off x="7941346" y="84873"/>
            <a:ext cx="4081707" cy="787400"/>
            <a:chOff x="6719938" y="-12262"/>
            <a:chExt cx="4081707" cy="787400"/>
          </a:xfrm>
        </p:grpSpPr>
        <p:pic>
          <p:nvPicPr>
            <p:cNvPr id="11" name="Imagen 10" descr="Sin título-2.png">
              <a:extLst>
                <a:ext uri="{FF2B5EF4-FFF2-40B4-BE49-F238E27FC236}">
                  <a16:creationId xmlns:a16="http://schemas.microsoft.com/office/drawing/2014/main" id="{7EFA5F83-A898-6644-92B9-48BF300009CD}"/>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6719938" y="-12262"/>
              <a:ext cx="4081707" cy="787400"/>
            </a:xfrm>
            <a:prstGeom prst="rect">
              <a:avLst/>
            </a:prstGeom>
          </p:spPr>
        </p:pic>
        <p:sp>
          <p:nvSpPr>
            <p:cNvPr id="12" name="Rectángulo 11">
              <a:extLst>
                <a:ext uri="{FF2B5EF4-FFF2-40B4-BE49-F238E27FC236}">
                  <a16:creationId xmlns:a16="http://schemas.microsoft.com/office/drawing/2014/main" id="{2942EB2D-7A0F-2B46-A93B-BF478E173B15}"/>
                </a:ext>
              </a:extLst>
            </p:cNvPr>
            <p:cNvSpPr/>
            <p:nvPr/>
          </p:nvSpPr>
          <p:spPr>
            <a:xfrm>
              <a:off x="7517220" y="329666"/>
              <a:ext cx="3057131" cy="261610"/>
            </a:xfrm>
            <a:prstGeom prst="rect">
              <a:avLst/>
            </a:prstGeom>
          </p:spPr>
          <p:txBody>
            <a:bodyPr wrap="square">
              <a:spAutoFit/>
            </a:bodyPr>
            <a:lstStyle/>
            <a:p>
              <a:r>
                <a:rPr lang="es-ES" sz="1100" dirty="0">
                  <a:latin typeface="Metropolis Light"/>
                  <a:cs typeface="Metropolis Light"/>
                </a:rPr>
                <a:t>Facultad de Contaduría y Administración</a:t>
              </a:r>
            </a:p>
          </p:txBody>
        </p:sp>
      </p:grpSp>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4" name="Marcador de número de diapositiva 3"/>
          <p:cNvSpPr>
            <a:spLocks noGrp="1"/>
          </p:cNvSpPr>
          <p:nvPr>
            <p:ph type="sldNum" sz="quarter" idx="12"/>
          </p:nvPr>
        </p:nvSpPr>
        <p:spPr/>
        <p:txBody>
          <a:bodyPr/>
          <a:lstStyle/>
          <a:p>
            <a:fld id="{37A93F97-D1CB-4B86-AAA2-1A89EA7D698C}" type="slidenum">
              <a:rPr lang="es-MX" smtClean="0"/>
              <a:t>27</a:t>
            </a:fld>
            <a:endParaRPr lang="es-MX"/>
          </a:p>
        </p:txBody>
      </p:sp>
      <p:sp>
        <p:nvSpPr>
          <p:cNvPr id="13" name="Título 1">
            <a:extLst>
              <a:ext uri="{FF2B5EF4-FFF2-40B4-BE49-F238E27FC236}">
                <a16:creationId xmlns:a16="http://schemas.microsoft.com/office/drawing/2014/main" id="{088D0856-3491-4EE9-99F7-483A8E5711E5}"/>
              </a:ext>
            </a:extLst>
          </p:cNvPr>
          <p:cNvSpPr txBox="1">
            <a:spLocks/>
          </p:cNvSpPr>
          <p:nvPr/>
        </p:nvSpPr>
        <p:spPr>
          <a:xfrm>
            <a:off x="3452629" y="973789"/>
            <a:ext cx="10571998" cy="97045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MX" sz="3200" b="1" dirty="0"/>
              <a:t>Dispositivos de red: </a:t>
            </a:r>
            <a:r>
              <a:rPr lang="es-MX" sz="3200" b="1" dirty="0" err="1"/>
              <a:t>Routers</a:t>
            </a:r>
            <a:endParaRPr lang="es-MX" sz="3200" b="1" dirty="0"/>
          </a:p>
        </p:txBody>
      </p:sp>
    </p:spTree>
    <p:extLst>
      <p:ext uri="{BB962C8B-B14F-4D97-AF65-F5344CB8AC3E}">
        <p14:creationId xmlns:p14="http://schemas.microsoft.com/office/powerpoint/2010/main" val="3533700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a:extLst>
              <a:ext uri="{FF2B5EF4-FFF2-40B4-BE49-F238E27FC236}">
                <a16:creationId xmlns:a16="http://schemas.microsoft.com/office/drawing/2014/main" id="{9A26DEAC-1EBA-41D8-A43B-D676066DEFA2}"/>
              </a:ext>
            </a:extLst>
          </p:cNvPr>
          <p:cNvSpPr txBox="1">
            <a:spLocks/>
          </p:cNvSpPr>
          <p:nvPr/>
        </p:nvSpPr>
        <p:spPr>
          <a:xfrm>
            <a:off x="3452629" y="896420"/>
            <a:ext cx="10571998" cy="97045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MX" sz="3200" b="1" dirty="0"/>
              <a:t>Dispositivos para red: </a:t>
            </a:r>
            <a:r>
              <a:rPr lang="es-MX" sz="3200" b="1" dirty="0" err="1"/>
              <a:t>Routers</a:t>
            </a:r>
            <a:endParaRPr lang="es-MX" sz="3200" b="1" dirty="0"/>
          </a:p>
        </p:txBody>
      </p:sp>
      <p:sp>
        <p:nvSpPr>
          <p:cNvPr id="4" name="Marcador de contenido 2">
            <a:extLst>
              <a:ext uri="{FF2B5EF4-FFF2-40B4-BE49-F238E27FC236}">
                <a16:creationId xmlns:a16="http://schemas.microsoft.com/office/drawing/2014/main" id="{388A1C63-FD30-4E6B-840F-557B518964FD}"/>
              </a:ext>
            </a:extLst>
          </p:cNvPr>
          <p:cNvSpPr txBox="1">
            <a:spLocks/>
          </p:cNvSpPr>
          <p:nvPr/>
        </p:nvSpPr>
        <p:spPr>
          <a:xfrm>
            <a:off x="759251" y="1419715"/>
            <a:ext cx="10554574" cy="456197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50000"/>
              </a:lnSpc>
              <a:buNone/>
            </a:pPr>
            <a:r>
              <a:rPr lang="es-MX" sz="2400" dirty="0">
                <a:solidFill>
                  <a:srgbClr val="0070C0"/>
                </a:solidFill>
              </a:rPr>
              <a:t>  Características</a:t>
            </a:r>
          </a:p>
          <a:p>
            <a:pPr lvl="1" algn="just">
              <a:lnSpc>
                <a:spcPct val="150000"/>
              </a:lnSpc>
            </a:pPr>
            <a:r>
              <a:rPr lang="es-MX" sz="2200" dirty="0"/>
              <a:t>Interpretan las direcciones lógicas de la capa de red en lugar de las direcciones MAC como hacen los </a:t>
            </a:r>
            <a:r>
              <a:rPr lang="es-MX" sz="2200" dirty="0" err="1"/>
              <a:t>switches</a:t>
            </a:r>
            <a:r>
              <a:rPr lang="es-MX" sz="2200" dirty="0"/>
              <a:t>.</a:t>
            </a:r>
          </a:p>
          <a:p>
            <a:pPr lvl="1" algn="just">
              <a:lnSpc>
                <a:spcPct val="150000"/>
              </a:lnSpc>
            </a:pPr>
            <a:r>
              <a:rPr lang="es-MX" sz="2200" dirty="0"/>
              <a:t>Poseen un elevado nivel de inteligencia y pueden manejar distintos protocolos previamente establecidos.</a:t>
            </a:r>
          </a:p>
          <a:p>
            <a:pPr lvl="1" algn="just">
              <a:lnSpc>
                <a:spcPct val="150000"/>
              </a:lnSpc>
            </a:pPr>
            <a:r>
              <a:rPr lang="es-MX" sz="2200" dirty="0"/>
              <a:t>Proporcionan seguridad a la red puesto que se pueden configurar para restringir los accesos a ésta.</a:t>
            </a:r>
          </a:p>
          <a:p>
            <a:pPr lvl="1" algn="just">
              <a:lnSpc>
                <a:spcPct val="150000"/>
              </a:lnSpc>
            </a:pPr>
            <a:r>
              <a:rPr lang="es-MX" sz="2200" dirty="0"/>
              <a:t>Reducen la congestión de la red aislando el tráfico y los dominios de colisión en las distintas subredes que conectan.</a:t>
            </a:r>
          </a:p>
        </p:txBody>
      </p:sp>
      <p:grpSp>
        <p:nvGrpSpPr>
          <p:cNvPr id="6" name="Grupo 5">
            <a:extLst>
              <a:ext uri="{FF2B5EF4-FFF2-40B4-BE49-F238E27FC236}">
                <a16:creationId xmlns:a16="http://schemas.microsoft.com/office/drawing/2014/main" id="{D3511878-7D71-5F40-BE28-F924F5AF8B9E}"/>
              </a:ext>
            </a:extLst>
          </p:cNvPr>
          <p:cNvGrpSpPr/>
          <p:nvPr/>
        </p:nvGrpSpPr>
        <p:grpSpPr>
          <a:xfrm>
            <a:off x="7941346" y="84873"/>
            <a:ext cx="4081707" cy="787400"/>
            <a:chOff x="6719938" y="-12262"/>
            <a:chExt cx="4081707" cy="787400"/>
          </a:xfrm>
        </p:grpSpPr>
        <p:pic>
          <p:nvPicPr>
            <p:cNvPr id="7" name="Imagen 6" descr="Sin título-2.png">
              <a:extLst>
                <a:ext uri="{FF2B5EF4-FFF2-40B4-BE49-F238E27FC236}">
                  <a16:creationId xmlns:a16="http://schemas.microsoft.com/office/drawing/2014/main" id="{7EFA5F83-A898-6644-92B9-48BF300009CD}"/>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6719938" y="-12262"/>
              <a:ext cx="4081707" cy="787400"/>
            </a:xfrm>
            <a:prstGeom prst="rect">
              <a:avLst/>
            </a:prstGeom>
          </p:spPr>
        </p:pic>
        <p:sp>
          <p:nvSpPr>
            <p:cNvPr id="8" name="Rectángulo 7">
              <a:extLst>
                <a:ext uri="{FF2B5EF4-FFF2-40B4-BE49-F238E27FC236}">
                  <a16:creationId xmlns:a16="http://schemas.microsoft.com/office/drawing/2014/main" id="{2942EB2D-7A0F-2B46-A93B-BF478E173B15}"/>
                </a:ext>
              </a:extLst>
            </p:cNvPr>
            <p:cNvSpPr/>
            <p:nvPr/>
          </p:nvSpPr>
          <p:spPr>
            <a:xfrm>
              <a:off x="7517220" y="329666"/>
              <a:ext cx="2939565" cy="261610"/>
            </a:xfrm>
            <a:prstGeom prst="rect">
              <a:avLst/>
            </a:prstGeom>
          </p:spPr>
          <p:txBody>
            <a:bodyPr wrap="square">
              <a:spAutoFit/>
            </a:bodyPr>
            <a:lstStyle/>
            <a:p>
              <a:r>
                <a:rPr lang="es-ES" sz="1100" dirty="0">
                  <a:latin typeface="Metropolis Light"/>
                  <a:cs typeface="Metropolis Light"/>
                </a:rPr>
                <a:t>Facultad de Contaduría y Administración</a:t>
              </a:r>
            </a:p>
          </p:txBody>
        </p:sp>
      </p:grpSp>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9" name="Marcador de número de diapositiva 8"/>
          <p:cNvSpPr>
            <a:spLocks noGrp="1"/>
          </p:cNvSpPr>
          <p:nvPr>
            <p:ph type="sldNum" sz="quarter" idx="12"/>
          </p:nvPr>
        </p:nvSpPr>
        <p:spPr/>
        <p:txBody>
          <a:bodyPr/>
          <a:lstStyle/>
          <a:p>
            <a:fld id="{A24D5D50-842B-4AAF-A06B-5B70EB08A0A9}" type="slidenum">
              <a:rPr lang="es-MX" smtClean="0"/>
              <a:t>28</a:t>
            </a:fld>
            <a:endParaRPr lang="es-MX"/>
          </a:p>
        </p:txBody>
      </p:sp>
    </p:spTree>
    <p:extLst>
      <p:ext uri="{BB962C8B-B14F-4D97-AF65-F5344CB8AC3E}">
        <p14:creationId xmlns:p14="http://schemas.microsoft.com/office/powerpoint/2010/main" val="313813118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a:extLst>
              <a:ext uri="{FF2B5EF4-FFF2-40B4-BE49-F238E27FC236}">
                <a16:creationId xmlns:a16="http://schemas.microsoft.com/office/drawing/2014/main" id="{0275DF23-8AF2-4F23-854D-9B9CC4D7431D}"/>
              </a:ext>
            </a:extLst>
          </p:cNvPr>
          <p:cNvSpPr txBox="1">
            <a:spLocks/>
          </p:cNvSpPr>
          <p:nvPr/>
        </p:nvSpPr>
        <p:spPr>
          <a:xfrm>
            <a:off x="3626942" y="1030339"/>
            <a:ext cx="10571998" cy="97045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MX" sz="3200" b="1" dirty="0"/>
              <a:t>Dispositivos para red: Firewalls</a:t>
            </a:r>
          </a:p>
        </p:txBody>
      </p:sp>
      <p:sp>
        <p:nvSpPr>
          <p:cNvPr id="4" name="Marcador de contenido 2">
            <a:extLst>
              <a:ext uri="{FF2B5EF4-FFF2-40B4-BE49-F238E27FC236}">
                <a16:creationId xmlns:a16="http://schemas.microsoft.com/office/drawing/2014/main" id="{CF4BDC5E-A1B0-4FEE-A7C2-24EE468BFBFB}"/>
              </a:ext>
            </a:extLst>
          </p:cNvPr>
          <p:cNvSpPr txBox="1">
            <a:spLocks/>
          </p:cNvSpPr>
          <p:nvPr/>
        </p:nvSpPr>
        <p:spPr>
          <a:xfrm>
            <a:off x="914399" y="1814286"/>
            <a:ext cx="6284687" cy="4638765"/>
          </a:xfrm>
          <a:prstGeom prst="rect">
            <a:avLst/>
          </a:prstGeom>
        </p:spPr>
        <p:txBody>
          <a:bodyPr>
            <a:normAutofit fontScale="850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lgn="just">
              <a:lnSpc>
                <a:spcPct val="150000"/>
              </a:lnSpc>
            </a:pPr>
            <a:r>
              <a:rPr lang="es-MX" dirty="0" smtClean="0"/>
              <a:t>Son </a:t>
            </a:r>
            <a:r>
              <a:rPr lang="es-MX" dirty="0"/>
              <a:t>dispositivos de seguridad que monitorean los datos entrantes y salientes en la red y es el encargado de decidir si permitir o bloquear estos datos, dependiendo de la configuración de seguridad que tenga definido.</a:t>
            </a:r>
          </a:p>
          <a:p>
            <a:pPr lvl="1" algn="just">
              <a:lnSpc>
                <a:spcPct val="150000"/>
              </a:lnSpc>
            </a:pPr>
            <a:r>
              <a:rPr lang="es-MX" dirty="0"/>
              <a:t>Un firewall puede ser tanto software como hardware.</a:t>
            </a:r>
          </a:p>
          <a:p>
            <a:pPr lvl="1" algn="just">
              <a:lnSpc>
                <a:spcPct val="150000"/>
              </a:lnSpc>
            </a:pPr>
            <a:r>
              <a:rPr lang="es-MX" dirty="0"/>
              <a:t>En pocas palabras, el firewall controla el acceso a la red.</a:t>
            </a:r>
          </a:p>
          <a:p>
            <a:pPr lvl="1" algn="just">
              <a:lnSpc>
                <a:spcPct val="150000"/>
              </a:lnSpc>
            </a:pPr>
            <a:endParaRPr lang="es-MX" dirty="0"/>
          </a:p>
        </p:txBody>
      </p:sp>
      <p:pic>
        <p:nvPicPr>
          <p:cNvPr id="6" name="Imagen 5" descr="Cortafuegos (informática) - Wikipedia, la enciclopedia libre">
            <a:extLst>
              <a:ext uri="{FF2B5EF4-FFF2-40B4-BE49-F238E27FC236}">
                <a16:creationId xmlns:a16="http://schemas.microsoft.com/office/drawing/2014/main" id="{26D61A5D-1D93-4AF3-BB25-D943A595455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617973" y="2784894"/>
            <a:ext cx="4182104" cy="2299063"/>
          </a:xfrm>
          <a:prstGeom prst="rect">
            <a:avLst/>
          </a:prstGeom>
        </p:spPr>
      </p:pic>
      <p:grpSp>
        <p:nvGrpSpPr>
          <p:cNvPr id="8" name="Grupo 7">
            <a:extLst>
              <a:ext uri="{FF2B5EF4-FFF2-40B4-BE49-F238E27FC236}">
                <a16:creationId xmlns:a16="http://schemas.microsoft.com/office/drawing/2014/main" id="{D3511878-7D71-5F40-BE28-F924F5AF8B9E}"/>
              </a:ext>
            </a:extLst>
          </p:cNvPr>
          <p:cNvGrpSpPr/>
          <p:nvPr/>
        </p:nvGrpSpPr>
        <p:grpSpPr>
          <a:xfrm>
            <a:off x="7941346" y="84873"/>
            <a:ext cx="4081707" cy="787400"/>
            <a:chOff x="6719938" y="-12262"/>
            <a:chExt cx="4081707" cy="787400"/>
          </a:xfrm>
        </p:grpSpPr>
        <p:pic>
          <p:nvPicPr>
            <p:cNvPr id="9" name="Imagen 8" descr="Sin título-2.png">
              <a:extLst>
                <a:ext uri="{FF2B5EF4-FFF2-40B4-BE49-F238E27FC236}">
                  <a16:creationId xmlns:a16="http://schemas.microsoft.com/office/drawing/2014/main" id="{7EFA5F83-A898-6644-92B9-48BF300009CD}"/>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6719938" y="-12262"/>
              <a:ext cx="4081707" cy="787400"/>
            </a:xfrm>
            <a:prstGeom prst="rect">
              <a:avLst/>
            </a:prstGeom>
          </p:spPr>
        </p:pic>
        <p:sp>
          <p:nvSpPr>
            <p:cNvPr id="10" name="Rectángulo 9">
              <a:extLst>
                <a:ext uri="{FF2B5EF4-FFF2-40B4-BE49-F238E27FC236}">
                  <a16:creationId xmlns:a16="http://schemas.microsoft.com/office/drawing/2014/main" id="{2942EB2D-7A0F-2B46-A93B-BF478E173B15}"/>
                </a:ext>
              </a:extLst>
            </p:cNvPr>
            <p:cNvSpPr/>
            <p:nvPr/>
          </p:nvSpPr>
          <p:spPr>
            <a:xfrm>
              <a:off x="7517220" y="329666"/>
              <a:ext cx="2939565" cy="261610"/>
            </a:xfrm>
            <a:prstGeom prst="rect">
              <a:avLst/>
            </a:prstGeom>
          </p:spPr>
          <p:txBody>
            <a:bodyPr wrap="square">
              <a:spAutoFit/>
            </a:bodyPr>
            <a:lstStyle/>
            <a:p>
              <a:r>
                <a:rPr lang="es-ES" sz="1100" dirty="0">
                  <a:latin typeface="Metropolis Light"/>
                  <a:cs typeface="Metropolis Light"/>
                </a:rPr>
                <a:t>Facultad de Contaduría y Administración</a:t>
              </a:r>
            </a:p>
          </p:txBody>
        </p:sp>
      </p:grpSp>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11" name="Marcador de número de diapositiva 10"/>
          <p:cNvSpPr>
            <a:spLocks noGrp="1"/>
          </p:cNvSpPr>
          <p:nvPr>
            <p:ph type="sldNum" sz="quarter" idx="12"/>
          </p:nvPr>
        </p:nvSpPr>
        <p:spPr/>
        <p:txBody>
          <a:bodyPr/>
          <a:lstStyle/>
          <a:p>
            <a:fld id="{A24D5D50-842B-4AAF-A06B-5B70EB08A0A9}" type="slidenum">
              <a:rPr lang="es-MX" smtClean="0"/>
              <a:t>29</a:t>
            </a:fld>
            <a:endParaRPr lang="es-MX"/>
          </a:p>
        </p:txBody>
      </p:sp>
    </p:spTree>
    <p:extLst>
      <p:ext uri="{BB962C8B-B14F-4D97-AF65-F5344CB8AC3E}">
        <p14:creationId xmlns:p14="http://schemas.microsoft.com/office/powerpoint/2010/main" val="18976496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11" name="Título 1">
            <a:extLst>
              <a:ext uri="{FF2B5EF4-FFF2-40B4-BE49-F238E27FC236}">
                <a16:creationId xmlns:a16="http://schemas.microsoft.com/office/drawing/2014/main" id="{7C330473-6249-4871-B5E8-48BD65B54989}"/>
              </a:ext>
            </a:extLst>
          </p:cNvPr>
          <p:cNvSpPr txBox="1">
            <a:spLocks/>
          </p:cNvSpPr>
          <p:nvPr/>
        </p:nvSpPr>
        <p:spPr>
          <a:xfrm>
            <a:off x="0" y="6075007"/>
            <a:ext cx="8308427" cy="646468"/>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endParaRPr lang="en-US" sz="2800" b="1" dirty="0"/>
          </a:p>
        </p:txBody>
      </p:sp>
      <p:sp>
        <p:nvSpPr>
          <p:cNvPr id="13" name="Título 1">
            <a:extLst>
              <a:ext uri="{FF2B5EF4-FFF2-40B4-BE49-F238E27FC236}">
                <a16:creationId xmlns:a16="http://schemas.microsoft.com/office/drawing/2014/main" id="{A497FFDD-4B11-49B7-981C-8EF2BA057344}"/>
              </a:ext>
            </a:extLst>
          </p:cNvPr>
          <p:cNvSpPr txBox="1">
            <a:spLocks/>
          </p:cNvSpPr>
          <p:nvPr/>
        </p:nvSpPr>
        <p:spPr>
          <a:xfrm>
            <a:off x="1941787" y="2401528"/>
            <a:ext cx="8308427" cy="1131966"/>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ES" b="1" dirty="0" smtClean="0"/>
              <a:t>Unidad II</a:t>
            </a:r>
            <a:endParaRPr lang="es-ES" b="1" dirty="0"/>
          </a:p>
          <a:p>
            <a:pPr algn="ctr"/>
            <a:r>
              <a:rPr lang="es-ES" dirty="0" smtClean="0"/>
              <a:t>Dispositivos y medios de transmisión</a:t>
            </a:r>
            <a:endParaRPr lang="en-US" dirty="0"/>
          </a:p>
        </p:txBody>
      </p:sp>
      <p:sp>
        <p:nvSpPr>
          <p:cNvPr id="2" name="Marcador de pie de página 1"/>
          <p:cNvSpPr>
            <a:spLocks noGrp="1"/>
          </p:cNvSpPr>
          <p:nvPr>
            <p:ph type="ftr" sz="quarter" idx="11"/>
          </p:nvPr>
        </p:nvSpPr>
        <p:spPr/>
        <p:txBody>
          <a:bodyPr/>
          <a:lstStyle/>
          <a:p>
            <a:r>
              <a:rPr lang="es-MX"/>
              <a:t>Dr. en A. Juan Carlos Montes de Oca López</a:t>
            </a:r>
          </a:p>
        </p:txBody>
      </p:sp>
      <p:sp>
        <p:nvSpPr>
          <p:cNvPr id="3" name="Marcador de número de diapositiva 2"/>
          <p:cNvSpPr>
            <a:spLocks noGrp="1"/>
          </p:cNvSpPr>
          <p:nvPr>
            <p:ph type="sldNum" sz="quarter" idx="12"/>
          </p:nvPr>
        </p:nvSpPr>
        <p:spPr/>
        <p:txBody>
          <a:bodyPr/>
          <a:lstStyle/>
          <a:p>
            <a:fld id="{A24D5D50-842B-4AAF-A06B-5B70EB08A0A9}" type="slidenum">
              <a:rPr lang="es-MX" smtClean="0"/>
              <a:t>3</a:t>
            </a:fld>
            <a:endParaRPr lang="es-MX" dirty="0"/>
          </a:p>
        </p:txBody>
      </p:sp>
    </p:spTree>
    <p:extLst>
      <p:ext uri="{BB962C8B-B14F-4D97-AF65-F5344CB8AC3E}">
        <p14:creationId xmlns:p14="http://schemas.microsoft.com/office/powerpoint/2010/main" val="423282665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a:extLst>
              <a:ext uri="{FF2B5EF4-FFF2-40B4-BE49-F238E27FC236}">
                <a16:creationId xmlns:a16="http://schemas.microsoft.com/office/drawing/2014/main" id="{E211C3A8-49F5-4663-AD3C-CC62E30C3257}"/>
              </a:ext>
            </a:extLst>
          </p:cNvPr>
          <p:cNvSpPr txBox="1">
            <a:spLocks/>
          </p:cNvSpPr>
          <p:nvPr/>
        </p:nvSpPr>
        <p:spPr>
          <a:xfrm>
            <a:off x="2521516" y="872273"/>
            <a:ext cx="10571998" cy="97045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MX" sz="3200" b="1" dirty="0"/>
              <a:t>Dispositivos para red: Tipos de Firewalls</a:t>
            </a:r>
          </a:p>
        </p:txBody>
      </p:sp>
      <p:sp>
        <p:nvSpPr>
          <p:cNvPr id="4" name="Marcador de contenido 2">
            <a:extLst>
              <a:ext uri="{FF2B5EF4-FFF2-40B4-BE49-F238E27FC236}">
                <a16:creationId xmlns:a16="http://schemas.microsoft.com/office/drawing/2014/main" id="{8CA38221-00FD-43D3-9329-8C0DBE20EE9A}"/>
              </a:ext>
            </a:extLst>
          </p:cNvPr>
          <p:cNvSpPr txBox="1">
            <a:spLocks/>
          </p:cNvSpPr>
          <p:nvPr/>
        </p:nvSpPr>
        <p:spPr>
          <a:xfrm>
            <a:off x="303434" y="1279512"/>
            <a:ext cx="11374759" cy="5505868"/>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lgn="just">
              <a:lnSpc>
                <a:spcPct val="150000"/>
              </a:lnSpc>
            </a:pPr>
            <a:r>
              <a:rPr lang="es-MX" sz="1800" dirty="0"/>
              <a:t>Firewall por software</a:t>
            </a:r>
          </a:p>
          <a:p>
            <a:pPr lvl="2" algn="just">
              <a:lnSpc>
                <a:spcPct val="150000"/>
              </a:lnSpc>
            </a:pPr>
            <a:r>
              <a:rPr lang="es-MX" sz="1800" dirty="0"/>
              <a:t>Este tipo de firewall es con el que estamos más familiarizados, ya que, la mayoría de las computadoras hoy en día vienen con un firewall instalado por defecto.</a:t>
            </a:r>
          </a:p>
          <a:p>
            <a:pPr lvl="2" algn="just">
              <a:lnSpc>
                <a:spcPct val="150000"/>
              </a:lnSpc>
            </a:pPr>
            <a:r>
              <a:rPr lang="es-MX" sz="1800" dirty="0"/>
              <a:t>Estos son firewalls básicos, empleados en hogares o pequeñas instalaciones de oficinas.</a:t>
            </a:r>
          </a:p>
          <a:p>
            <a:pPr lvl="1" algn="just">
              <a:lnSpc>
                <a:spcPct val="150000"/>
              </a:lnSpc>
            </a:pPr>
            <a:r>
              <a:rPr lang="es-MX" sz="1800" dirty="0"/>
              <a:t>Firewall por hardware</a:t>
            </a:r>
          </a:p>
          <a:p>
            <a:pPr lvl="2" algn="just">
              <a:lnSpc>
                <a:spcPct val="150000"/>
              </a:lnSpc>
            </a:pPr>
            <a:r>
              <a:rPr lang="es-MX" sz="1800" dirty="0"/>
              <a:t>El firewall por hardware está comúnmente instalado en los </a:t>
            </a:r>
            <a:r>
              <a:rPr lang="es-MX" sz="1800" dirty="0" err="1"/>
              <a:t>routers</a:t>
            </a:r>
            <a:r>
              <a:rPr lang="es-MX" sz="1800" dirty="0"/>
              <a:t>, por lo que las computadoras conectadas por medio de un </a:t>
            </a:r>
            <a:r>
              <a:rPr lang="es-MX" sz="1800" dirty="0" err="1"/>
              <a:t>router</a:t>
            </a:r>
            <a:r>
              <a:rPr lang="es-MX" sz="1800" dirty="0"/>
              <a:t>, estarán protegidas por el firewall de dicho dispositivo.</a:t>
            </a:r>
          </a:p>
          <a:p>
            <a:pPr lvl="2" algn="just">
              <a:lnSpc>
                <a:spcPct val="150000"/>
              </a:lnSpc>
            </a:pPr>
            <a:r>
              <a:rPr lang="es-MX" sz="1800" dirty="0"/>
              <a:t>La configuración de este tipo de firewall se realiza desde el interfaz del dispositivo y es un poco más complejo de configurar que el firewall por software.</a:t>
            </a:r>
          </a:p>
          <a:p>
            <a:pPr lvl="1" algn="just">
              <a:lnSpc>
                <a:spcPct val="150000"/>
              </a:lnSpc>
            </a:pPr>
            <a:endParaRPr lang="es-MX" sz="1800" dirty="0"/>
          </a:p>
        </p:txBody>
      </p:sp>
      <p:grpSp>
        <p:nvGrpSpPr>
          <p:cNvPr id="6" name="Grupo 5">
            <a:extLst>
              <a:ext uri="{FF2B5EF4-FFF2-40B4-BE49-F238E27FC236}">
                <a16:creationId xmlns:a16="http://schemas.microsoft.com/office/drawing/2014/main" id="{D3511878-7D71-5F40-BE28-F924F5AF8B9E}"/>
              </a:ext>
            </a:extLst>
          </p:cNvPr>
          <p:cNvGrpSpPr/>
          <p:nvPr/>
        </p:nvGrpSpPr>
        <p:grpSpPr>
          <a:xfrm>
            <a:off x="7941346" y="84873"/>
            <a:ext cx="4081707" cy="787400"/>
            <a:chOff x="6719938" y="-12262"/>
            <a:chExt cx="4081707" cy="787400"/>
          </a:xfrm>
        </p:grpSpPr>
        <p:pic>
          <p:nvPicPr>
            <p:cNvPr id="7" name="Imagen 6" descr="Sin título-2.png">
              <a:extLst>
                <a:ext uri="{FF2B5EF4-FFF2-40B4-BE49-F238E27FC236}">
                  <a16:creationId xmlns:a16="http://schemas.microsoft.com/office/drawing/2014/main" id="{7EFA5F83-A898-6644-92B9-48BF300009CD}"/>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6719938" y="-12262"/>
              <a:ext cx="4081707" cy="787400"/>
            </a:xfrm>
            <a:prstGeom prst="rect">
              <a:avLst/>
            </a:prstGeom>
          </p:spPr>
        </p:pic>
        <p:sp>
          <p:nvSpPr>
            <p:cNvPr id="8" name="Rectángulo 7">
              <a:extLst>
                <a:ext uri="{FF2B5EF4-FFF2-40B4-BE49-F238E27FC236}">
                  <a16:creationId xmlns:a16="http://schemas.microsoft.com/office/drawing/2014/main" id="{2942EB2D-7A0F-2B46-A93B-BF478E173B15}"/>
                </a:ext>
              </a:extLst>
            </p:cNvPr>
            <p:cNvSpPr/>
            <p:nvPr/>
          </p:nvSpPr>
          <p:spPr>
            <a:xfrm>
              <a:off x="7517220" y="329666"/>
              <a:ext cx="2939565" cy="261610"/>
            </a:xfrm>
            <a:prstGeom prst="rect">
              <a:avLst/>
            </a:prstGeom>
          </p:spPr>
          <p:txBody>
            <a:bodyPr wrap="square">
              <a:spAutoFit/>
            </a:bodyPr>
            <a:lstStyle/>
            <a:p>
              <a:r>
                <a:rPr lang="es-ES" sz="1100" dirty="0">
                  <a:latin typeface="Metropolis Light"/>
                  <a:cs typeface="Metropolis Light"/>
                </a:rPr>
                <a:t>Facultad de Contaduría y Administración</a:t>
              </a:r>
            </a:p>
          </p:txBody>
        </p:sp>
      </p:grpSp>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9" name="Marcador de número de diapositiva 8"/>
          <p:cNvSpPr>
            <a:spLocks noGrp="1"/>
          </p:cNvSpPr>
          <p:nvPr>
            <p:ph type="sldNum" sz="quarter" idx="12"/>
          </p:nvPr>
        </p:nvSpPr>
        <p:spPr/>
        <p:txBody>
          <a:bodyPr/>
          <a:lstStyle/>
          <a:p>
            <a:fld id="{A24D5D50-842B-4AAF-A06B-5B70EB08A0A9}" type="slidenum">
              <a:rPr lang="es-MX" smtClean="0"/>
              <a:t>30</a:t>
            </a:fld>
            <a:endParaRPr lang="es-MX"/>
          </a:p>
        </p:txBody>
      </p:sp>
    </p:spTree>
    <p:extLst>
      <p:ext uri="{BB962C8B-B14F-4D97-AF65-F5344CB8AC3E}">
        <p14:creationId xmlns:p14="http://schemas.microsoft.com/office/powerpoint/2010/main" val="273687106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a:extLst>
              <a:ext uri="{FF2B5EF4-FFF2-40B4-BE49-F238E27FC236}">
                <a16:creationId xmlns:a16="http://schemas.microsoft.com/office/drawing/2014/main" id="{C9C1AC7C-EC8B-420E-98EC-D5A9CB020B55}"/>
              </a:ext>
            </a:extLst>
          </p:cNvPr>
          <p:cNvSpPr txBox="1">
            <a:spLocks/>
          </p:cNvSpPr>
          <p:nvPr/>
        </p:nvSpPr>
        <p:spPr>
          <a:xfrm>
            <a:off x="3452629" y="1119105"/>
            <a:ext cx="10571998" cy="97045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MX" sz="3200" b="1" dirty="0"/>
              <a:t>Dispositivos de red: Módems</a:t>
            </a:r>
          </a:p>
        </p:txBody>
      </p:sp>
      <p:sp>
        <p:nvSpPr>
          <p:cNvPr id="4" name="Marcador de contenido 2">
            <a:extLst>
              <a:ext uri="{FF2B5EF4-FFF2-40B4-BE49-F238E27FC236}">
                <a16:creationId xmlns:a16="http://schemas.microsoft.com/office/drawing/2014/main" id="{C7DECCAA-A3A9-4F1B-8AEF-28F860BEA21B}"/>
              </a:ext>
            </a:extLst>
          </p:cNvPr>
          <p:cNvSpPr txBox="1">
            <a:spLocks/>
          </p:cNvSpPr>
          <p:nvPr/>
        </p:nvSpPr>
        <p:spPr>
          <a:xfrm>
            <a:off x="1117600" y="1784312"/>
            <a:ext cx="8218632" cy="4366304"/>
          </a:xfrm>
          <a:prstGeom prst="rect">
            <a:avLst/>
          </a:prstGeom>
        </p:spPr>
        <p:txBody>
          <a:bodyPr>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lgn="just">
              <a:lnSpc>
                <a:spcPct val="150000"/>
              </a:lnSpc>
            </a:pPr>
            <a:r>
              <a:rPr lang="es-MX" dirty="0" smtClean="0"/>
              <a:t>El </a:t>
            </a:r>
            <a:r>
              <a:rPr lang="es-MX" dirty="0"/>
              <a:t>módem es quien interpreta las señales de comunicación de los elementos que componen una red doméstica.</a:t>
            </a:r>
          </a:p>
          <a:p>
            <a:pPr lvl="1" algn="just">
              <a:lnSpc>
                <a:spcPct val="150000"/>
              </a:lnSpc>
            </a:pPr>
            <a:r>
              <a:rPr lang="es-MX" dirty="0"/>
              <a:t>Este dispositivo recibe la señal del proveedor de servicio de internet (ISP) y las convierte en una conexión a internet para que el </a:t>
            </a:r>
            <a:r>
              <a:rPr lang="es-MX" dirty="0" err="1"/>
              <a:t>router</a:t>
            </a:r>
            <a:r>
              <a:rPr lang="es-MX" dirty="0"/>
              <a:t> las reenvíe a los dispositivos conectados a éste.</a:t>
            </a:r>
          </a:p>
          <a:p>
            <a:pPr lvl="1" algn="just">
              <a:lnSpc>
                <a:spcPct val="150000"/>
              </a:lnSpc>
            </a:pPr>
            <a:r>
              <a:rPr lang="es-MX" dirty="0"/>
              <a:t>El módem es el mediador entre el ISP y el </a:t>
            </a:r>
            <a:r>
              <a:rPr lang="es-MX" dirty="0" err="1"/>
              <a:t>router</a:t>
            </a:r>
            <a:r>
              <a:rPr lang="es-MX" dirty="0"/>
              <a:t>, los cuales emplean lenguajes distintos.</a:t>
            </a:r>
          </a:p>
        </p:txBody>
      </p:sp>
      <p:pic>
        <p:nvPicPr>
          <p:cNvPr id="6" name="Imagen 5">
            <a:extLst>
              <a:ext uri="{FF2B5EF4-FFF2-40B4-BE49-F238E27FC236}">
                <a16:creationId xmlns:a16="http://schemas.microsoft.com/office/drawing/2014/main" id="{348FE210-6F95-455E-89EC-40E2417A2272}"/>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9770935" y="1784312"/>
            <a:ext cx="1909494" cy="3861963"/>
          </a:xfrm>
          <a:prstGeom prst="roundRect">
            <a:avLst>
              <a:gd name="adj" fmla="val 16667"/>
            </a:avLst>
          </a:prstGeom>
          <a:ln>
            <a:noFill/>
          </a:ln>
          <a:effectLst>
            <a:glow rad="228600">
              <a:schemeClr val="accent2">
                <a:satMod val="175000"/>
                <a:alpha val="40000"/>
              </a:schemeClr>
            </a:glow>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grpSp>
        <p:nvGrpSpPr>
          <p:cNvPr id="7" name="Grupo 6">
            <a:extLst>
              <a:ext uri="{FF2B5EF4-FFF2-40B4-BE49-F238E27FC236}">
                <a16:creationId xmlns:a16="http://schemas.microsoft.com/office/drawing/2014/main" id="{D3511878-7D71-5F40-BE28-F924F5AF8B9E}"/>
              </a:ext>
            </a:extLst>
          </p:cNvPr>
          <p:cNvGrpSpPr/>
          <p:nvPr/>
        </p:nvGrpSpPr>
        <p:grpSpPr>
          <a:xfrm>
            <a:off x="7941346" y="84873"/>
            <a:ext cx="4081707" cy="787400"/>
            <a:chOff x="6719938" y="-12262"/>
            <a:chExt cx="4081707" cy="787400"/>
          </a:xfrm>
        </p:grpSpPr>
        <p:pic>
          <p:nvPicPr>
            <p:cNvPr id="9" name="Imagen 8" descr="Sin título-2.png">
              <a:extLst>
                <a:ext uri="{FF2B5EF4-FFF2-40B4-BE49-F238E27FC236}">
                  <a16:creationId xmlns:a16="http://schemas.microsoft.com/office/drawing/2014/main" id="{7EFA5F83-A898-6644-92B9-48BF300009CD}"/>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6719938" y="-12262"/>
              <a:ext cx="4081707" cy="787400"/>
            </a:xfrm>
            <a:prstGeom prst="rect">
              <a:avLst/>
            </a:prstGeom>
          </p:spPr>
        </p:pic>
        <p:sp>
          <p:nvSpPr>
            <p:cNvPr id="10" name="Rectángulo 9">
              <a:extLst>
                <a:ext uri="{FF2B5EF4-FFF2-40B4-BE49-F238E27FC236}">
                  <a16:creationId xmlns:a16="http://schemas.microsoft.com/office/drawing/2014/main" id="{2942EB2D-7A0F-2B46-A93B-BF478E173B15}"/>
                </a:ext>
              </a:extLst>
            </p:cNvPr>
            <p:cNvSpPr/>
            <p:nvPr/>
          </p:nvSpPr>
          <p:spPr>
            <a:xfrm>
              <a:off x="7517220" y="329666"/>
              <a:ext cx="2939565" cy="261610"/>
            </a:xfrm>
            <a:prstGeom prst="rect">
              <a:avLst/>
            </a:prstGeom>
          </p:spPr>
          <p:txBody>
            <a:bodyPr wrap="square">
              <a:spAutoFit/>
            </a:bodyPr>
            <a:lstStyle/>
            <a:p>
              <a:r>
                <a:rPr lang="es-ES" sz="1100" dirty="0">
                  <a:latin typeface="Metropolis Light"/>
                  <a:cs typeface="Metropolis Light"/>
                </a:rPr>
                <a:t>Facultad de Contaduría y Administración</a:t>
              </a:r>
            </a:p>
          </p:txBody>
        </p:sp>
      </p:grpSp>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11" name="Marcador de número de diapositiva 10"/>
          <p:cNvSpPr>
            <a:spLocks noGrp="1"/>
          </p:cNvSpPr>
          <p:nvPr>
            <p:ph type="sldNum" sz="quarter" idx="12"/>
          </p:nvPr>
        </p:nvSpPr>
        <p:spPr/>
        <p:txBody>
          <a:bodyPr/>
          <a:lstStyle/>
          <a:p>
            <a:fld id="{A24D5D50-842B-4AAF-A06B-5B70EB08A0A9}" type="slidenum">
              <a:rPr lang="es-MX" smtClean="0"/>
              <a:t>31</a:t>
            </a:fld>
            <a:endParaRPr lang="es-MX"/>
          </a:p>
        </p:txBody>
      </p:sp>
    </p:spTree>
    <p:extLst>
      <p:ext uri="{BB962C8B-B14F-4D97-AF65-F5344CB8AC3E}">
        <p14:creationId xmlns:p14="http://schemas.microsoft.com/office/powerpoint/2010/main" val="179655046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a:extLst>
              <a:ext uri="{FF2B5EF4-FFF2-40B4-BE49-F238E27FC236}">
                <a16:creationId xmlns:a16="http://schemas.microsoft.com/office/drawing/2014/main" id="{924B0D1F-0B4A-4EF6-8210-A3F8D991B168}"/>
              </a:ext>
            </a:extLst>
          </p:cNvPr>
          <p:cNvSpPr txBox="1">
            <a:spLocks/>
          </p:cNvSpPr>
          <p:nvPr/>
        </p:nvSpPr>
        <p:spPr>
          <a:xfrm>
            <a:off x="4396058" y="889187"/>
            <a:ext cx="10571998" cy="97045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MX" sz="3200" b="1" dirty="0" smtClean="0"/>
              <a:t>Tipos de Módems</a:t>
            </a:r>
            <a:endParaRPr lang="es-MX" sz="3200" b="1" dirty="0"/>
          </a:p>
        </p:txBody>
      </p:sp>
      <p:sp>
        <p:nvSpPr>
          <p:cNvPr id="4" name="Marcador de contenido 2">
            <a:extLst>
              <a:ext uri="{FF2B5EF4-FFF2-40B4-BE49-F238E27FC236}">
                <a16:creationId xmlns:a16="http://schemas.microsoft.com/office/drawing/2014/main" id="{CC3544CB-0C85-4498-9E30-2686FE9913AB}"/>
              </a:ext>
            </a:extLst>
          </p:cNvPr>
          <p:cNvSpPr txBox="1">
            <a:spLocks/>
          </p:cNvSpPr>
          <p:nvPr/>
        </p:nvSpPr>
        <p:spPr>
          <a:xfrm>
            <a:off x="899886" y="1811424"/>
            <a:ext cx="7838742" cy="4303304"/>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lgn="just">
              <a:lnSpc>
                <a:spcPct val="140000"/>
              </a:lnSpc>
            </a:pPr>
            <a:r>
              <a:rPr lang="es-MX" sz="2000" dirty="0"/>
              <a:t>Los módems se dividen en tres tipos según su medio de conexión.</a:t>
            </a:r>
          </a:p>
          <a:p>
            <a:pPr lvl="2" algn="just">
              <a:lnSpc>
                <a:spcPct val="140000"/>
              </a:lnSpc>
            </a:pPr>
            <a:r>
              <a:rPr lang="es-MX" dirty="0"/>
              <a:t>Cable</a:t>
            </a:r>
          </a:p>
          <a:p>
            <a:pPr lvl="2" algn="just">
              <a:lnSpc>
                <a:spcPct val="140000"/>
              </a:lnSpc>
            </a:pPr>
            <a:r>
              <a:rPr lang="es-MX" dirty="0"/>
              <a:t>DSL</a:t>
            </a:r>
          </a:p>
          <a:p>
            <a:pPr lvl="2" algn="just">
              <a:lnSpc>
                <a:spcPct val="140000"/>
              </a:lnSpc>
            </a:pPr>
            <a:r>
              <a:rPr lang="es-MX" dirty="0"/>
              <a:t>Fibra</a:t>
            </a:r>
          </a:p>
          <a:p>
            <a:pPr lvl="1" algn="just">
              <a:lnSpc>
                <a:spcPct val="140000"/>
              </a:lnSpc>
            </a:pPr>
            <a:r>
              <a:rPr lang="es-ES" sz="2000" dirty="0"/>
              <a:t>Las compañías proveedoras de internet usualmente te rentan sus módems, </a:t>
            </a:r>
            <a:r>
              <a:rPr lang="es-MX" sz="2000" dirty="0"/>
              <a:t>pero éstos no siempre tienen la tecnología más adecuada, lo que merma la calidad y velocidad de navegación de los usuarios.</a:t>
            </a:r>
          </a:p>
          <a:p>
            <a:pPr lvl="1" algn="just"/>
            <a:endParaRPr lang="es-MX" sz="2000" dirty="0"/>
          </a:p>
        </p:txBody>
      </p:sp>
      <p:pic>
        <p:nvPicPr>
          <p:cNvPr id="6" name="Imagen 5">
            <a:extLst>
              <a:ext uri="{FF2B5EF4-FFF2-40B4-BE49-F238E27FC236}">
                <a16:creationId xmlns:a16="http://schemas.microsoft.com/office/drawing/2014/main" id="{525A1C13-087F-4464-A28D-17048009A9BD}"/>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928972" y="2847002"/>
            <a:ext cx="2976195" cy="2232147"/>
          </a:xfrm>
          <a:prstGeom prst="roundRect">
            <a:avLst>
              <a:gd name="adj" fmla="val 16667"/>
            </a:avLst>
          </a:prstGeom>
          <a:ln>
            <a:noFill/>
          </a:ln>
          <a:effectLst>
            <a:glow rad="228600">
              <a:schemeClr val="accent5">
                <a:satMod val="175000"/>
                <a:alpha val="40000"/>
              </a:schemeClr>
            </a:glow>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grpSp>
        <p:nvGrpSpPr>
          <p:cNvPr id="7" name="Grupo 6">
            <a:extLst>
              <a:ext uri="{FF2B5EF4-FFF2-40B4-BE49-F238E27FC236}">
                <a16:creationId xmlns:a16="http://schemas.microsoft.com/office/drawing/2014/main" id="{D3511878-7D71-5F40-BE28-F924F5AF8B9E}"/>
              </a:ext>
            </a:extLst>
          </p:cNvPr>
          <p:cNvGrpSpPr/>
          <p:nvPr/>
        </p:nvGrpSpPr>
        <p:grpSpPr>
          <a:xfrm>
            <a:off x="7941346" y="84873"/>
            <a:ext cx="4081707" cy="787400"/>
            <a:chOff x="6719938" y="-12262"/>
            <a:chExt cx="4081707" cy="787400"/>
          </a:xfrm>
        </p:grpSpPr>
        <p:pic>
          <p:nvPicPr>
            <p:cNvPr id="8" name="Imagen 7" descr="Sin título-2.png">
              <a:extLst>
                <a:ext uri="{FF2B5EF4-FFF2-40B4-BE49-F238E27FC236}">
                  <a16:creationId xmlns:a16="http://schemas.microsoft.com/office/drawing/2014/main" id="{7EFA5F83-A898-6644-92B9-48BF300009CD}"/>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6719938" y="-12262"/>
              <a:ext cx="4081707" cy="787400"/>
            </a:xfrm>
            <a:prstGeom prst="rect">
              <a:avLst/>
            </a:prstGeom>
          </p:spPr>
        </p:pic>
        <p:sp>
          <p:nvSpPr>
            <p:cNvPr id="9" name="Rectángulo 8">
              <a:extLst>
                <a:ext uri="{FF2B5EF4-FFF2-40B4-BE49-F238E27FC236}">
                  <a16:creationId xmlns:a16="http://schemas.microsoft.com/office/drawing/2014/main" id="{2942EB2D-7A0F-2B46-A93B-BF478E173B15}"/>
                </a:ext>
              </a:extLst>
            </p:cNvPr>
            <p:cNvSpPr/>
            <p:nvPr/>
          </p:nvSpPr>
          <p:spPr>
            <a:xfrm>
              <a:off x="7517220" y="329666"/>
              <a:ext cx="2939565" cy="261610"/>
            </a:xfrm>
            <a:prstGeom prst="rect">
              <a:avLst/>
            </a:prstGeom>
          </p:spPr>
          <p:txBody>
            <a:bodyPr wrap="square">
              <a:spAutoFit/>
            </a:bodyPr>
            <a:lstStyle/>
            <a:p>
              <a:r>
                <a:rPr lang="es-ES" sz="1100" dirty="0">
                  <a:latin typeface="Metropolis Light"/>
                  <a:cs typeface="Metropolis Light"/>
                </a:rPr>
                <a:t>Facultad de Contaduría y Administración</a:t>
              </a:r>
            </a:p>
          </p:txBody>
        </p:sp>
      </p:grpSp>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10" name="Marcador de número de diapositiva 9"/>
          <p:cNvSpPr>
            <a:spLocks noGrp="1"/>
          </p:cNvSpPr>
          <p:nvPr>
            <p:ph type="sldNum" sz="quarter" idx="12"/>
          </p:nvPr>
        </p:nvSpPr>
        <p:spPr/>
        <p:txBody>
          <a:bodyPr/>
          <a:lstStyle/>
          <a:p>
            <a:fld id="{A24D5D50-842B-4AAF-A06B-5B70EB08A0A9}" type="slidenum">
              <a:rPr lang="es-MX" smtClean="0"/>
              <a:t>32</a:t>
            </a:fld>
            <a:endParaRPr lang="es-MX"/>
          </a:p>
        </p:txBody>
      </p:sp>
    </p:spTree>
    <p:extLst>
      <p:ext uri="{BB962C8B-B14F-4D97-AF65-F5344CB8AC3E}">
        <p14:creationId xmlns:p14="http://schemas.microsoft.com/office/powerpoint/2010/main" val="263035696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a:extLst>
              <a:ext uri="{FF2B5EF4-FFF2-40B4-BE49-F238E27FC236}">
                <a16:creationId xmlns:a16="http://schemas.microsoft.com/office/drawing/2014/main" id="{145BE6C6-F626-470D-AAAC-E229E4885EE5}"/>
              </a:ext>
            </a:extLst>
          </p:cNvPr>
          <p:cNvSpPr txBox="1">
            <a:spLocks/>
          </p:cNvSpPr>
          <p:nvPr/>
        </p:nvSpPr>
        <p:spPr>
          <a:xfrm>
            <a:off x="3807662" y="1030339"/>
            <a:ext cx="10571998" cy="97045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MX" sz="3200" b="1"/>
              <a:t>Dispositivos de red: HUB</a:t>
            </a:r>
            <a:endParaRPr lang="es-MX" sz="3200" b="1" dirty="0"/>
          </a:p>
        </p:txBody>
      </p:sp>
      <p:sp>
        <p:nvSpPr>
          <p:cNvPr id="4" name="Marcador de contenido 2">
            <a:extLst>
              <a:ext uri="{FF2B5EF4-FFF2-40B4-BE49-F238E27FC236}">
                <a16:creationId xmlns:a16="http://schemas.microsoft.com/office/drawing/2014/main" id="{02AB5822-EEB4-469B-9B7A-E8BB2A758A29}"/>
              </a:ext>
            </a:extLst>
          </p:cNvPr>
          <p:cNvSpPr txBox="1">
            <a:spLocks/>
          </p:cNvSpPr>
          <p:nvPr/>
        </p:nvSpPr>
        <p:spPr>
          <a:xfrm>
            <a:off x="214028" y="2000790"/>
            <a:ext cx="8291424" cy="4533682"/>
          </a:xfrm>
          <a:prstGeom prst="rect">
            <a:avLst/>
          </a:prstGeom>
        </p:spPr>
        <p:txBody>
          <a:bodyPr>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lnSpc>
                <a:spcPct val="150000"/>
              </a:lnSpc>
            </a:pPr>
            <a:r>
              <a:rPr lang="es-MX" sz="2800" dirty="0" smtClean="0"/>
              <a:t>Es un concentrador LAN, es </a:t>
            </a:r>
            <a:r>
              <a:rPr lang="es-MX" sz="2800" dirty="0"/>
              <a:t>el dispositivo de red más básico.</a:t>
            </a:r>
          </a:p>
          <a:p>
            <a:pPr lvl="1">
              <a:lnSpc>
                <a:spcPct val="150000"/>
              </a:lnSpc>
            </a:pPr>
            <a:r>
              <a:rPr lang="es-MX" sz="2800" dirty="0"/>
              <a:t>Es utilizado en redes pequeñas con un número limitado de dispositivos finales.</a:t>
            </a:r>
          </a:p>
          <a:p>
            <a:pPr lvl="1" algn="just">
              <a:lnSpc>
                <a:spcPct val="150000"/>
              </a:lnSpc>
            </a:pPr>
            <a:r>
              <a:rPr lang="es-MX" sz="2800" dirty="0"/>
              <a:t>Realiza la interconexión de dispositivos relativamente cercanos por medio de cables.</a:t>
            </a:r>
          </a:p>
          <a:p>
            <a:pPr lvl="1">
              <a:lnSpc>
                <a:spcPct val="150000"/>
              </a:lnSpc>
            </a:pPr>
            <a:r>
              <a:rPr lang="es-MX" sz="2800" dirty="0"/>
              <a:t>Es utilizado la mayoría de las veces en redes LAN.</a:t>
            </a:r>
          </a:p>
          <a:p>
            <a:pPr lvl="1">
              <a:lnSpc>
                <a:spcPct val="150000"/>
              </a:lnSpc>
            </a:pPr>
            <a:endParaRPr lang="es-MX" sz="2800" dirty="0"/>
          </a:p>
        </p:txBody>
      </p:sp>
      <p:pic>
        <p:nvPicPr>
          <p:cNvPr id="6" name="Picture 2" descr="http://informaticamoderna.com/Hospedados/Animaciones/hub0.gif">
            <a:extLst>
              <a:ext uri="{FF2B5EF4-FFF2-40B4-BE49-F238E27FC236}">
                <a16:creationId xmlns:a16="http://schemas.microsoft.com/office/drawing/2014/main" id="{71D65C69-119D-4FDB-A96F-90F12BFF0FBF}"/>
              </a:ext>
            </a:extLst>
          </p:cNvPr>
          <p:cNvPicPr>
            <a:picLocks noChangeAspect="1" noChangeArrowheads="1" noCrop="1"/>
          </p:cNvPicPr>
          <p:nvPr/>
        </p:nvPicPr>
        <p:blipFill>
          <a:blip r:embed="rId2">
            <a:extLst>
              <a:ext uri="{28A0092B-C50C-407E-A947-70E740481C1C}">
                <a14:useLocalDpi xmlns:a14="http://schemas.microsoft.com/office/drawing/2010/main"/>
              </a:ext>
            </a:extLst>
          </a:blip>
          <a:srcRect/>
          <a:stretch>
            <a:fillRect/>
          </a:stretch>
        </p:blipFill>
        <p:spPr bwMode="auto">
          <a:xfrm>
            <a:off x="8523445" y="2659640"/>
            <a:ext cx="3369930" cy="2098260"/>
          </a:xfrm>
          <a:prstGeom prst="rect">
            <a:avLst/>
          </a:prstGeom>
          <a:noFill/>
          <a:effectLst>
            <a:glow rad="228600">
              <a:schemeClr val="accent2">
                <a:satMod val="175000"/>
                <a:alpha val="40000"/>
              </a:schemeClr>
            </a:glow>
          </a:effectLst>
          <a:extLst>
            <a:ext uri="{909E8E84-426E-40DD-AFC4-6F175D3DCCD1}">
              <a14:hiddenFill xmlns:a14="http://schemas.microsoft.com/office/drawing/2010/main">
                <a:solidFill>
                  <a:srgbClr val="FFFFFF"/>
                </a:solidFill>
              </a14:hiddenFill>
            </a:ext>
          </a:extLst>
        </p:spPr>
      </p:pic>
      <p:grpSp>
        <p:nvGrpSpPr>
          <p:cNvPr id="8" name="Grupo 7">
            <a:extLst>
              <a:ext uri="{FF2B5EF4-FFF2-40B4-BE49-F238E27FC236}">
                <a16:creationId xmlns:a16="http://schemas.microsoft.com/office/drawing/2014/main" id="{D3511878-7D71-5F40-BE28-F924F5AF8B9E}"/>
              </a:ext>
            </a:extLst>
          </p:cNvPr>
          <p:cNvGrpSpPr/>
          <p:nvPr/>
        </p:nvGrpSpPr>
        <p:grpSpPr>
          <a:xfrm>
            <a:off x="7941346" y="84873"/>
            <a:ext cx="4081707" cy="787400"/>
            <a:chOff x="6719938" y="-12262"/>
            <a:chExt cx="4081707" cy="787400"/>
          </a:xfrm>
        </p:grpSpPr>
        <p:pic>
          <p:nvPicPr>
            <p:cNvPr id="9" name="Imagen 8" descr="Sin título-2.png">
              <a:extLst>
                <a:ext uri="{FF2B5EF4-FFF2-40B4-BE49-F238E27FC236}">
                  <a16:creationId xmlns:a16="http://schemas.microsoft.com/office/drawing/2014/main" id="{7EFA5F83-A898-6644-92B9-48BF300009CD}"/>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6719938" y="-12262"/>
              <a:ext cx="4081707" cy="787400"/>
            </a:xfrm>
            <a:prstGeom prst="rect">
              <a:avLst/>
            </a:prstGeom>
          </p:spPr>
        </p:pic>
        <p:sp>
          <p:nvSpPr>
            <p:cNvPr id="10" name="Rectángulo 9">
              <a:extLst>
                <a:ext uri="{FF2B5EF4-FFF2-40B4-BE49-F238E27FC236}">
                  <a16:creationId xmlns:a16="http://schemas.microsoft.com/office/drawing/2014/main" id="{2942EB2D-7A0F-2B46-A93B-BF478E173B15}"/>
                </a:ext>
              </a:extLst>
            </p:cNvPr>
            <p:cNvSpPr/>
            <p:nvPr/>
          </p:nvSpPr>
          <p:spPr>
            <a:xfrm>
              <a:off x="7517220" y="329666"/>
              <a:ext cx="2939565" cy="261610"/>
            </a:xfrm>
            <a:prstGeom prst="rect">
              <a:avLst/>
            </a:prstGeom>
          </p:spPr>
          <p:txBody>
            <a:bodyPr wrap="square">
              <a:spAutoFit/>
            </a:bodyPr>
            <a:lstStyle/>
            <a:p>
              <a:r>
                <a:rPr lang="es-ES" sz="1100" dirty="0">
                  <a:latin typeface="Metropolis Light"/>
                  <a:cs typeface="Metropolis Light"/>
                </a:rPr>
                <a:t>Facultad de Contaduría y Administración</a:t>
              </a:r>
            </a:p>
          </p:txBody>
        </p:sp>
      </p:grpSp>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11" name="Marcador de número de diapositiva 10"/>
          <p:cNvSpPr>
            <a:spLocks noGrp="1"/>
          </p:cNvSpPr>
          <p:nvPr>
            <p:ph type="sldNum" sz="quarter" idx="12"/>
          </p:nvPr>
        </p:nvSpPr>
        <p:spPr/>
        <p:txBody>
          <a:bodyPr/>
          <a:lstStyle/>
          <a:p>
            <a:fld id="{A24D5D50-842B-4AAF-A06B-5B70EB08A0A9}" type="slidenum">
              <a:rPr lang="es-MX" smtClean="0"/>
              <a:t>33</a:t>
            </a:fld>
            <a:endParaRPr lang="es-MX"/>
          </a:p>
        </p:txBody>
      </p:sp>
    </p:spTree>
    <p:extLst>
      <p:ext uri="{BB962C8B-B14F-4D97-AF65-F5344CB8AC3E}">
        <p14:creationId xmlns:p14="http://schemas.microsoft.com/office/powerpoint/2010/main" val="246766669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a:extLst>
              <a:ext uri="{FF2B5EF4-FFF2-40B4-BE49-F238E27FC236}">
                <a16:creationId xmlns:a16="http://schemas.microsoft.com/office/drawing/2014/main" id="{EE3F775B-A17D-4777-862E-231A5728B334}"/>
              </a:ext>
            </a:extLst>
          </p:cNvPr>
          <p:cNvSpPr txBox="1">
            <a:spLocks/>
          </p:cNvSpPr>
          <p:nvPr/>
        </p:nvSpPr>
        <p:spPr>
          <a:xfrm>
            <a:off x="3953985" y="1204091"/>
            <a:ext cx="10571998" cy="97045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MX" sz="3200" b="1" dirty="0"/>
              <a:t>Dispositivos de red: HUB</a:t>
            </a:r>
          </a:p>
        </p:txBody>
      </p:sp>
      <p:sp>
        <p:nvSpPr>
          <p:cNvPr id="4" name="Marcador de contenido 2">
            <a:extLst>
              <a:ext uri="{FF2B5EF4-FFF2-40B4-BE49-F238E27FC236}">
                <a16:creationId xmlns:a16="http://schemas.microsoft.com/office/drawing/2014/main" id="{BE3B93B7-0A2B-4851-9BF2-FADFDAF9C77F}"/>
              </a:ext>
            </a:extLst>
          </p:cNvPr>
          <p:cNvSpPr txBox="1">
            <a:spLocks/>
          </p:cNvSpPr>
          <p:nvPr/>
        </p:nvSpPr>
        <p:spPr>
          <a:xfrm>
            <a:off x="1232719" y="1689316"/>
            <a:ext cx="8749480" cy="453597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60000"/>
              </a:lnSpc>
            </a:pPr>
            <a:r>
              <a:rPr lang="es-MX" sz="1800" dirty="0"/>
              <a:t>Los HUB concentran las terminales y repiten la señal que recibe en todos los puertos, de esta forma todos los dispositivos conectados reciben la misma señal y éstos pueden definir qué información les corresponde.</a:t>
            </a:r>
          </a:p>
          <a:p>
            <a:pPr algn="just">
              <a:lnSpc>
                <a:spcPct val="160000"/>
              </a:lnSpc>
            </a:pPr>
            <a:r>
              <a:rPr lang="es-MX" sz="1800" dirty="0"/>
              <a:t>Estos dispositivos permiten conectar varias estaciones de trabajo.</a:t>
            </a:r>
          </a:p>
          <a:p>
            <a:pPr algn="just">
              <a:lnSpc>
                <a:spcPct val="160000"/>
              </a:lnSpc>
            </a:pPr>
            <a:r>
              <a:rPr lang="es-MX" sz="1800" dirty="0"/>
              <a:t>Pueden gestionar los recursos compartidos hacia dichas estaciones.</a:t>
            </a:r>
          </a:p>
          <a:p>
            <a:pPr algn="just">
              <a:lnSpc>
                <a:spcPct val="160000"/>
              </a:lnSpc>
            </a:pPr>
            <a:r>
              <a:rPr lang="es-MX" sz="1800" dirty="0"/>
              <a:t>Son compatibles con la mayoría de los sistemas operativos de red.</a:t>
            </a:r>
          </a:p>
          <a:p>
            <a:pPr lvl="1" algn="just">
              <a:lnSpc>
                <a:spcPct val="160000"/>
              </a:lnSpc>
              <a:buFont typeface="Wingdings" panose="05000000000000000000" pitchFamily="2" charset="2"/>
              <a:buChar char="q"/>
            </a:pPr>
            <a:r>
              <a:rPr lang="es-MX" sz="1800" i="1" dirty="0"/>
              <a:t>Dato personal</a:t>
            </a:r>
            <a:r>
              <a:rPr lang="es-MX" sz="1800" dirty="0"/>
              <a:t>:</a:t>
            </a:r>
          </a:p>
          <a:p>
            <a:pPr lvl="2" algn="just">
              <a:lnSpc>
                <a:spcPct val="160000"/>
              </a:lnSpc>
              <a:buFont typeface="Wingdings" panose="05000000000000000000" pitchFamily="2" charset="2"/>
              <a:buChar char="q"/>
            </a:pPr>
            <a:r>
              <a:rPr lang="es-MX" sz="1800" i="1" dirty="0"/>
              <a:t>Yo utilizo este dispositivo para conectar mi </a:t>
            </a:r>
            <a:r>
              <a:rPr lang="es-MX" sz="1800" i="1" dirty="0" err="1"/>
              <a:t>router</a:t>
            </a:r>
            <a:r>
              <a:rPr lang="es-MX" sz="1800" i="1" dirty="0"/>
              <a:t> con una PC, dos Smart-TV y una consola de videojuegos, lo que nos demuestra la utilidad de éste dispositivo.</a:t>
            </a:r>
          </a:p>
        </p:txBody>
      </p:sp>
      <p:pic>
        <p:nvPicPr>
          <p:cNvPr id="6" name="Picture 2" descr="Resultado de imagen para hub redes">
            <a:extLst>
              <a:ext uri="{FF2B5EF4-FFF2-40B4-BE49-F238E27FC236}">
                <a16:creationId xmlns:a16="http://schemas.microsoft.com/office/drawing/2014/main" id="{B8B1284D-E407-4182-8A20-77BC6D919944}"/>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822569" y="3324738"/>
            <a:ext cx="3064629" cy="1724026"/>
          </a:xfrm>
          <a:prstGeom prst="roundRect">
            <a:avLst>
              <a:gd name="adj" fmla="val 16667"/>
            </a:avLst>
          </a:prstGeom>
          <a:ln>
            <a:noFill/>
          </a:ln>
          <a:effectLst>
            <a:glow rad="228600">
              <a:schemeClr val="accent5">
                <a:satMod val="175000"/>
                <a:alpha val="40000"/>
              </a:schemeClr>
            </a:glow>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
        <p:nvSpPr>
          <p:cNvPr id="7" name="Rectángulo 6">
            <a:extLst>
              <a:ext uri="{FF2B5EF4-FFF2-40B4-BE49-F238E27FC236}">
                <a16:creationId xmlns:a16="http://schemas.microsoft.com/office/drawing/2014/main" id="{6009D72C-21FC-4301-B668-9C9022DDB660}"/>
              </a:ext>
            </a:extLst>
          </p:cNvPr>
          <p:cNvSpPr/>
          <p:nvPr/>
        </p:nvSpPr>
        <p:spPr>
          <a:xfrm>
            <a:off x="9409470" y="5157200"/>
            <a:ext cx="2671737" cy="646331"/>
          </a:xfrm>
          <a:prstGeom prst="rect">
            <a:avLst/>
          </a:prstGeom>
        </p:spPr>
        <p:txBody>
          <a:bodyPr wrap="square">
            <a:spAutoFit/>
          </a:bodyPr>
          <a:lstStyle/>
          <a:p>
            <a:pPr algn="just"/>
            <a:r>
              <a:rPr lang="es-MX" sz="1200" dirty="0"/>
              <a:t>http://1.bp.blogspot.com/-XEOcxyGSgFQ/UhWOpz6oh3I/AAAAAAAAAVA/Tp7Twb7Mzro/s1600/HUB.jpg</a:t>
            </a:r>
          </a:p>
        </p:txBody>
      </p:sp>
      <p:grpSp>
        <p:nvGrpSpPr>
          <p:cNvPr id="8" name="Grupo 7">
            <a:extLst>
              <a:ext uri="{FF2B5EF4-FFF2-40B4-BE49-F238E27FC236}">
                <a16:creationId xmlns:a16="http://schemas.microsoft.com/office/drawing/2014/main" id="{D3511878-7D71-5F40-BE28-F924F5AF8B9E}"/>
              </a:ext>
            </a:extLst>
          </p:cNvPr>
          <p:cNvGrpSpPr/>
          <p:nvPr/>
        </p:nvGrpSpPr>
        <p:grpSpPr>
          <a:xfrm>
            <a:off x="7941346" y="84873"/>
            <a:ext cx="4081707" cy="787400"/>
            <a:chOff x="6719938" y="-12262"/>
            <a:chExt cx="4081707" cy="787400"/>
          </a:xfrm>
        </p:grpSpPr>
        <p:pic>
          <p:nvPicPr>
            <p:cNvPr id="9" name="Imagen 8" descr="Sin título-2.png">
              <a:extLst>
                <a:ext uri="{FF2B5EF4-FFF2-40B4-BE49-F238E27FC236}">
                  <a16:creationId xmlns:a16="http://schemas.microsoft.com/office/drawing/2014/main" id="{7EFA5F83-A898-6644-92B9-48BF300009CD}"/>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6719938" y="-12262"/>
              <a:ext cx="4081707" cy="787400"/>
            </a:xfrm>
            <a:prstGeom prst="rect">
              <a:avLst/>
            </a:prstGeom>
          </p:spPr>
        </p:pic>
        <p:sp>
          <p:nvSpPr>
            <p:cNvPr id="10" name="Rectángulo 9">
              <a:extLst>
                <a:ext uri="{FF2B5EF4-FFF2-40B4-BE49-F238E27FC236}">
                  <a16:creationId xmlns:a16="http://schemas.microsoft.com/office/drawing/2014/main" id="{2942EB2D-7A0F-2B46-A93B-BF478E173B15}"/>
                </a:ext>
              </a:extLst>
            </p:cNvPr>
            <p:cNvSpPr/>
            <p:nvPr/>
          </p:nvSpPr>
          <p:spPr>
            <a:xfrm>
              <a:off x="7517220" y="329666"/>
              <a:ext cx="2939565" cy="261610"/>
            </a:xfrm>
            <a:prstGeom prst="rect">
              <a:avLst/>
            </a:prstGeom>
          </p:spPr>
          <p:txBody>
            <a:bodyPr wrap="square">
              <a:spAutoFit/>
            </a:bodyPr>
            <a:lstStyle/>
            <a:p>
              <a:r>
                <a:rPr lang="es-ES" sz="1100" dirty="0">
                  <a:latin typeface="Metropolis Light"/>
                  <a:cs typeface="Metropolis Light"/>
                </a:rPr>
                <a:t>Facultad de Contaduría y Administración</a:t>
              </a:r>
            </a:p>
          </p:txBody>
        </p:sp>
      </p:grpSp>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11" name="Marcador de número de diapositiva 10"/>
          <p:cNvSpPr>
            <a:spLocks noGrp="1"/>
          </p:cNvSpPr>
          <p:nvPr>
            <p:ph type="sldNum" sz="quarter" idx="12"/>
          </p:nvPr>
        </p:nvSpPr>
        <p:spPr/>
        <p:txBody>
          <a:bodyPr/>
          <a:lstStyle/>
          <a:p>
            <a:fld id="{A24D5D50-842B-4AAF-A06B-5B70EB08A0A9}" type="slidenum">
              <a:rPr lang="es-MX" smtClean="0"/>
              <a:t>34</a:t>
            </a:fld>
            <a:endParaRPr lang="es-MX"/>
          </a:p>
        </p:txBody>
      </p:sp>
    </p:spTree>
    <p:extLst>
      <p:ext uri="{BB962C8B-B14F-4D97-AF65-F5344CB8AC3E}">
        <p14:creationId xmlns:p14="http://schemas.microsoft.com/office/powerpoint/2010/main" val="148879287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1"/>
          <p:cNvSpPr>
            <a:spLocks noGrp="1"/>
          </p:cNvSpPr>
          <p:nvPr>
            <p:ph idx="1"/>
          </p:nvPr>
        </p:nvSpPr>
        <p:spPr>
          <a:xfrm>
            <a:off x="295835" y="1680882"/>
            <a:ext cx="6249203" cy="4973012"/>
          </a:xfrm>
        </p:spPr>
        <p:txBody>
          <a:bodyPr>
            <a:noAutofit/>
          </a:bodyPr>
          <a:lstStyle/>
          <a:p>
            <a:pPr lvl="1">
              <a:lnSpc>
                <a:spcPct val="150000"/>
              </a:lnSpc>
            </a:pPr>
            <a:r>
              <a:rPr lang="es-ES" sz="2000" b="1" dirty="0" smtClean="0"/>
              <a:t>Equipo </a:t>
            </a:r>
            <a:r>
              <a:rPr lang="es-ES" sz="2000" b="1" dirty="0"/>
              <a:t>de las instalaciones del cliente (CPE):</a:t>
            </a:r>
            <a:r>
              <a:rPr lang="es-ES" sz="2000" dirty="0"/>
              <a:t> Propiedad de la empresa o arrendado por el proveedor de servicios.</a:t>
            </a:r>
          </a:p>
          <a:p>
            <a:pPr lvl="1">
              <a:lnSpc>
                <a:spcPct val="150000"/>
              </a:lnSpc>
            </a:pPr>
            <a:r>
              <a:rPr lang="es-ES" sz="2000" b="1" dirty="0"/>
              <a:t>Equipo de comunicación de datos (DCE)</a:t>
            </a:r>
            <a:r>
              <a:rPr lang="es-ES" sz="2000" dirty="0"/>
              <a:t>: Proporciona una interfaz para conectar a los suscriptores a un enlace de comunicación en la nube de la WAN.</a:t>
            </a:r>
          </a:p>
          <a:p>
            <a:pPr lvl="1">
              <a:lnSpc>
                <a:spcPct val="150000"/>
              </a:lnSpc>
            </a:pPr>
            <a:r>
              <a:rPr lang="es-ES" sz="2000" b="1" dirty="0"/>
              <a:t>Equipos de terminal de datos (DTE):</a:t>
            </a:r>
            <a:r>
              <a:rPr lang="es-ES" sz="2000" dirty="0"/>
              <a:t> Se conectan al bucle local a través del DCE</a:t>
            </a:r>
            <a:r>
              <a:rPr lang="es-ES" sz="2000" dirty="0" smtClean="0"/>
              <a:t>.</a:t>
            </a:r>
            <a:endParaRPr lang="es-ES" sz="2000" dirty="0"/>
          </a:p>
        </p:txBody>
      </p:sp>
      <p:pic>
        <p:nvPicPr>
          <p:cNvPr id="2" name="Picture 1"/>
          <p:cNvPicPr>
            <a:picLocks noChangeAspect="1"/>
          </p:cNvPicPr>
          <p:nvPr/>
        </p:nvPicPr>
        <p:blipFill>
          <a:blip r:embed="rId3" cstate="print"/>
          <a:stretch>
            <a:fillRect/>
          </a:stretch>
        </p:blipFill>
        <p:spPr>
          <a:xfrm>
            <a:off x="6575063" y="1937970"/>
            <a:ext cx="5371808" cy="4166995"/>
          </a:xfrm>
          <a:prstGeom prst="rect">
            <a:avLst/>
          </a:prstGeom>
        </p:spPr>
      </p:pic>
      <p:sp>
        <p:nvSpPr>
          <p:cNvPr id="11" name="Título 1">
            <a:extLst>
              <a:ext uri="{FF2B5EF4-FFF2-40B4-BE49-F238E27FC236}">
                <a16:creationId xmlns:a16="http://schemas.microsoft.com/office/drawing/2014/main" id="{EE3F775B-A17D-4777-862E-231A5728B334}"/>
              </a:ext>
            </a:extLst>
          </p:cNvPr>
          <p:cNvSpPr txBox="1">
            <a:spLocks/>
          </p:cNvSpPr>
          <p:nvPr/>
        </p:nvSpPr>
        <p:spPr>
          <a:xfrm>
            <a:off x="3577467" y="967520"/>
            <a:ext cx="10571998" cy="97045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MX" sz="3200" b="1" dirty="0"/>
              <a:t>Dispositivos </a:t>
            </a:r>
            <a:r>
              <a:rPr lang="es-MX" sz="3200" b="1" dirty="0" smtClean="0"/>
              <a:t>de red</a:t>
            </a:r>
            <a:r>
              <a:rPr lang="es-MX" sz="3200" b="1" dirty="0" smtClean="0"/>
              <a:t> WAN</a:t>
            </a:r>
            <a:endParaRPr lang="es-MX" sz="3200" b="1" dirty="0"/>
          </a:p>
        </p:txBody>
      </p:sp>
      <p:grpSp>
        <p:nvGrpSpPr>
          <p:cNvPr id="12" name="Grupo 11">
            <a:extLst>
              <a:ext uri="{FF2B5EF4-FFF2-40B4-BE49-F238E27FC236}">
                <a16:creationId xmlns:a16="http://schemas.microsoft.com/office/drawing/2014/main" id="{D3511878-7D71-5F40-BE28-F924F5AF8B9E}"/>
              </a:ext>
            </a:extLst>
          </p:cNvPr>
          <p:cNvGrpSpPr/>
          <p:nvPr/>
        </p:nvGrpSpPr>
        <p:grpSpPr>
          <a:xfrm>
            <a:off x="7941346" y="84873"/>
            <a:ext cx="4081707" cy="787400"/>
            <a:chOff x="6719938" y="-12262"/>
            <a:chExt cx="4081707" cy="787400"/>
          </a:xfrm>
        </p:grpSpPr>
        <p:pic>
          <p:nvPicPr>
            <p:cNvPr id="13" name="Imagen 12" descr="Sin título-2.png">
              <a:extLst>
                <a:ext uri="{FF2B5EF4-FFF2-40B4-BE49-F238E27FC236}">
                  <a16:creationId xmlns:a16="http://schemas.microsoft.com/office/drawing/2014/main" id="{7EFA5F83-A898-6644-92B9-48BF300009CD}"/>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6719938" y="-12262"/>
              <a:ext cx="4081707" cy="787400"/>
            </a:xfrm>
            <a:prstGeom prst="rect">
              <a:avLst/>
            </a:prstGeom>
          </p:spPr>
        </p:pic>
        <p:sp>
          <p:nvSpPr>
            <p:cNvPr id="14" name="Rectángulo 13">
              <a:extLst>
                <a:ext uri="{FF2B5EF4-FFF2-40B4-BE49-F238E27FC236}">
                  <a16:creationId xmlns:a16="http://schemas.microsoft.com/office/drawing/2014/main" id="{2942EB2D-7A0F-2B46-A93B-BF478E173B15}"/>
                </a:ext>
              </a:extLst>
            </p:cNvPr>
            <p:cNvSpPr/>
            <p:nvPr/>
          </p:nvSpPr>
          <p:spPr>
            <a:xfrm>
              <a:off x="7517220" y="329666"/>
              <a:ext cx="2939565" cy="261610"/>
            </a:xfrm>
            <a:prstGeom prst="rect">
              <a:avLst/>
            </a:prstGeom>
          </p:spPr>
          <p:txBody>
            <a:bodyPr wrap="square">
              <a:spAutoFit/>
            </a:bodyPr>
            <a:lstStyle/>
            <a:p>
              <a:r>
                <a:rPr lang="es-ES" sz="1100" dirty="0">
                  <a:latin typeface="Metropolis Light"/>
                  <a:cs typeface="Metropolis Light"/>
                </a:rPr>
                <a:t>Facultad de Contaduría y Administración</a:t>
              </a:r>
            </a:p>
          </p:txBody>
        </p:sp>
      </p:grpSp>
      <p:sp>
        <p:nvSpPr>
          <p:cNvPr id="3" name="Marcador de pie de página 2"/>
          <p:cNvSpPr>
            <a:spLocks noGrp="1"/>
          </p:cNvSpPr>
          <p:nvPr>
            <p:ph type="ftr" sz="quarter" idx="11"/>
          </p:nvPr>
        </p:nvSpPr>
        <p:spPr/>
        <p:txBody>
          <a:bodyPr/>
          <a:lstStyle/>
          <a:p>
            <a:r>
              <a:rPr lang="es-MX" smtClean="0"/>
              <a:t>Dr. en A. Juan Carlos Montes de Oca López</a:t>
            </a:r>
            <a:endParaRPr lang="es-MX"/>
          </a:p>
        </p:txBody>
      </p:sp>
      <p:sp>
        <p:nvSpPr>
          <p:cNvPr id="4" name="Marcador de número de diapositiva 3"/>
          <p:cNvSpPr>
            <a:spLocks noGrp="1"/>
          </p:cNvSpPr>
          <p:nvPr>
            <p:ph type="sldNum" sz="quarter" idx="12"/>
          </p:nvPr>
        </p:nvSpPr>
        <p:spPr/>
        <p:txBody>
          <a:bodyPr/>
          <a:lstStyle/>
          <a:p>
            <a:fld id="{A24D5D50-842B-4AAF-A06B-5B70EB08A0A9}" type="slidenum">
              <a:rPr lang="es-MX" smtClean="0"/>
              <a:t>35</a:t>
            </a:fld>
            <a:endParaRPr lang="es-MX"/>
          </a:p>
        </p:txBody>
      </p:sp>
    </p:spTree>
    <p:extLst>
      <p:ext uri="{BB962C8B-B14F-4D97-AF65-F5344CB8AC3E}">
        <p14:creationId xmlns:p14="http://schemas.microsoft.com/office/powerpoint/2010/main" val="1205275624"/>
      </p:ext>
    </p:extLst>
  </p:cSld>
  <p:clrMapOvr>
    <a:masterClrMapping/>
  </p:clrMapOvr>
  <p:transition spd="med">
    <p:wipe dir="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1"/>
          <p:cNvSpPr>
            <a:spLocks noGrp="1"/>
          </p:cNvSpPr>
          <p:nvPr>
            <p:ph idx="1"/>
          </p:nvPr>
        </p:nvSpPr>
        <p:spPr>
          <a:xfrm>
            <a:off x="195113" y="1766472"/>
            <a:ext cx="6249203" cy="4973012"/>
          </a:xfrm>
        </p:spPr>
        <p:txBody>
          <a:bodyPr>
            <a:noAutofit/>
          </a:bodyPr>
          <a:lstStyle/>
          <a:p>
            <a:pPr lvl="1">
              <a:lnSpc>
                <a:spcPct val="90000"/>
              </a:lnSpc>
            </a:pPr>
            <a:r>
              <a:rPr lang="es-ES" sz="2000" b="1" dirty="0"/>
              <a:t>Punto de demarcación:</a:t>
            </a:r>
            <a:r>
              <a:rPr lang="es-ES" sz="2000" dirty="0"/>
              <a:t> Separa el equipo del cliente del equipo del proveedor de servicios y es el lugar donde la responsabilidad de la conexión pasa del usuario al proveedor de servicios.</a:t>
            </a:r>
          </a:p>
          <a:p>
            <a:pPr lvl="1">
              <a:lnSpc>
                <a:spcPct val="90000"/>
              </a:lnSpc>
            </a:pPr>
            <a:r>
              <a:rPr lang="es-ES" sz="2000" b="1" dirty="0" smtClean="0"/>
              <a:t>Bucle </a:t>
            </a:r>
            <a:r>
              <a:rPr lang="es-ES" sz="2000" b="1" dirty="0"/>
              <a:t>local:</a:t>
            </a:r>
            <a:r>
              <a:rPr lang="es-ES" sz="2000" dirty="0"/>
              <a:t> Cable que conecta el CPE a la CO del proveedor de servicios (última milla).</a:t>
            </a:r>
          </a:p>
          <a:p>
            <a:pPr lvl="1">
              <a:lnSpc>
                <a:spcPct val="90000"/>
              </a:lnSpc>
            </a:pPr>
            <a:r>
              <a:rPr lang="es-ES" sz="2000" b="1" dirty="0"/>
              <a:t>Oficina central (CO):</a:t>
            </a:r>
            <a:r>
              <a:rPr lang="es-ES" sz="2000" dirty="0"/>
              <a:t> Instalación o edificio del proveedor de servicios local que conecta el CPE a la red del proveedor.</a:t>
            </a:r>
          </a:p>
          <a:p>
            <a:pPr lvl="1">
              <a:lnSpc>
                <a:spcPct val="90000"/>
              </a:lnSpc>
            </a:pPr>
            <a:r>
              <a:rPr lang="es-ES" sz="2000" b="1" dirty="0"/>
              <a:t>Red de llamada:</a:t>
            </a:r>
            <a:r>
              <a:rPr lang="es-ES" sz="2000" dirty="0"/>
              <a:t> Todo el cableado y los equipos en la red del proveedor de la WAN.</a:t>
            </a:r>
            <a:endParaRPr lang="es-ES" sz="2000" dirty="0"/>
          </a:p>
        </p:txBody>
      </p:sp>
      <p:sp>
        <p:nvSpPr>
          <p:cNvPr id="11" name="Título 1">
            <a:extLst>
              <a:ext uri="{FF2B5EF4-FFF2-40B4-BE49-F238E27FC236}">
                <a16:creationId xmlns:a16="http://schemas.microsoft.com/office/drawing/2014/main" id="{EE3F775B-A17D-4777-862E-231A5728B334}"/>
              </a:ext>
            </a:extLst>
          </p:cNvPr>
          <p:cNvSpPr txBox="1">
            <a:spLocks/>
          </p:cNvSpPr>
          <p:nvPr/>
        </p:nvSpPr>
        <p:spPr>
          <a:xfrm>
            <a:off x="3577467" y="967520"/>
            <a:ext cx="10571998" cy="97045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MX" sz="3200" b="1" dirty="0"/>
              <a:t>Dispositivos de </a:t>
            </a:r>
            <a:r>
              <a:rPr lang="es-MX" sz="3200" b="1" dirty="0" smtClean="0"/>
              <a:t>red</a:t>
            </a:r>
            <a:r>
              <a:rPr lang="es-MX" sz="3200" b="1" dirty="0"/>
              <a:t> </a:t>
            </a:r>
            <a:r>
              <a:rPr lang="es-MX" sz="3200" b="1" dirty="0" smtClean="0"/>
              <a:t>WAN</a:t>
            </a:r>
            <a:endParaRPr lang="es-MX" sz="3200" b="1" dirty="0"/>
          </a:p>
        </p:txBody>
      </p:sp>
      <p:grpSp>
        <p:nvGrpSpPr>
          <p:cNvPr id="12" name="Grupo 11">
            <a:extLst>
              <a:ext uri="{FF2B5EF4-FFF2-40B4-BE49-F238E27FC236}">
                <a16:creationId xmlns:a16="http://schemas.microsoft.com/office/drawing/2014/main" id="{D3511878-7D71-5F40-BE28-F924F5AF8B9E}"/>
              </a:ext>
            </a:extLst>
          </p:cNvPr>
          <p:cNvGrpSpPr/>
          <p:nvPr/>
        </p:nvGrpSpPr>
        <p:grpSpPr>
          <a:xfrm>
            <a:off x="7941346" y="84873"/>
            <a:ext cx="4081707" cy="787400"/>
            <a:chOff x="6719938" y="-12262"/>
            <a:chExt cx="4081707" cy="787400"/>
          </a:xfrm>
        </p:grpSpPr>
        <p:pic>
          <p:nvPicPr>
            <p:cNvPr id="13" name="Imagen 12" descr="Sin título-2.png">
              <a:extLst>
                <a:ext uri="{FF2B5EF4-FFF2-40B4-BE49-F238E27FC236}">
                  <a16:creationId xmlns:a16="http://schemas.microsoft.com/office/drawing/2014/main" id="{7EFA5F83-A898-6644-92B9-48BF300009CD}"/>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6719938" y="-12262"/>
              <a:ext cx="4081707" cy="787400"/>
            </a:xfrm>
            <a:prstGeom prst="rect">
              <a:avLst/>
            </a:prstGeom>
          </p:spPr>
        </p:pic>
        <p:sp>
          <p:nvSpPr>
            <p:cNvPr id="14" name="Rectángulo 13">
              <a:extLst>
                <a:ext uri="{FF2B5EF4-FFF2-40B4-BE49-F238E27FC236}">
                  <a16:creationId xmlns:a16="http://schemas.microsoft.com/office/drawing/2014/main" id="{2942EB2D-7A0F-2B46-A93B-BF478E173B15}"/>
                </a:ext>
              </a:extLst>
            </p:cNvPr>
            <p:cNvSpPr/>
            <p:nvPr/>
          </p:nvSpPr>
          <p:spPr>
            <a:xfrm>
              <a:off x="7517220" y="329666"/>
              <a:ext cx="2939565" cy="261610"/>
            </a:xfrm>
            <a:prstGeom prst="rect">
              <a:avLst/>
            </a:prstGeom>
          </p:spPr>
          <p:txBody>
            <a:bodyPr wrap="square">
              <a:spAutoFit/>
            </a:bodyPr>
            <a:lstStyle/>
            <a:p>
              <a:r>
                <a:rPr lang="es-ES" sz="1100" dirty="0">
                  <a:latin typeface="Metropolis Light"/>
                  <a:cs typeface="Metropolis Light"/>
                </a:rPr>
                <a:t>Facultad de Contaduría y Administración</a:t>
              </a:r>
            </a:p>
          </p:txBody>
        </p:sp>
      </p:grpSp>
      <p:pic>
        <p:nvPicPr>
          <p:cNvPr id="1026" name="Picture 2" descr="Imagen relacionad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75369" y="2156437"/>
            <a:ext cx="5747684" cy="2927525"/>
          </a:xfrm>
          <a:prstGeom prst="rect">
            <a:avLst/>
          </a:prstGeom>
          <a:noFill/>
          <a:extLst>
            <a:ext uri="{909E8E84-426E-40DD-AFC4-6F175D3DCCD1}">
              <a14:hiddenFill xmlns:a14="http://schemas.microsoft.com/office/drawing/2010/main">
                <a:solidFill>
                  <a:srgbClr val="FFFFFF"/>
                </a:solidFill>
              </a14:hiddenFill>
            </a:ext>
          </a:extLst>
        </p:spPr>
      </p:pic>
      <p:sp>
        <p:nvSpPr>
          <p:cNvPr id="3" name="Marcador de pie de página 2"/>
          <p:cNvSpPr>
            <a:spLocks noGrp="1"/>
          </p:cNvSpPr>
          <p:nvPr>
            <p:ph type="ftr" sz="quarter" idx="11"/>
          </p:nvPr>
        </p:nvSpPr>
        <p:spPr/>
        <p:txBody>
          <a:bodyPr/>
          <a:lstStyle/>
          <a:p>
            <a:r>
              <a:rPr lang="es-MX" smtClean="0"/>
              <a:t>Dr. en A. Juan Carlos Montes de Oca López</a:t>
            </a:r>
            <a:endParaRPr lang="es-MX"/>
          </a:p>
        </p:txBody>
      </p:sp>
      <p:sp>
        <p:nvSpPr>
          <p:cNvPr id="4" name="Marcador de número de diapositiva 3"/>
          <p:cNvSpPr>
            <a:spLocks noGrp="1"/>
          </p:cNvSpPr>
          <p:nvPr>
            <p:ph type="sldNum" sz="quarter" idx="12"/>
          </p:nvPr>
        </p:nvSpPr>
        <p:spPr/>
        <p:txBody>
          <a:bodyPr/>
          <a:lstStyle/>
          <a:p>
            <a:fld id="{A24D5D50-842B-4AAF-A06B-5B70EB08A0A9}" type="slidenum">
              <a:rPr lang="es-MX" smtClean="0"/>
              <a:t>36</a:t>
            </a:fld>
            <a:endParaRPr lang="es-MX"/>
          </a:p>
        </p:txBody>
      </p:sp>
    </p:spTree>
    <p:extLst>
      <p:ext uri="{BB962C8B-B14F-4D97-AF65-F5344CB8AC3E}">
        <p14:creationId xmlns:p14="http://schemas.microsoft.com/office/powerpoint/2010/main" val="1823737654"/>
      </p:ext>
    </p:extLst>
  </p:cSld>
  <p:clrMapOvr>
    <a:masterClrMapping/>
  </p:clrMapOvr>
  <p:transition spd="med">
    <p:wipe dir="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1"/>
          <p:cNvSpPr>
            <a:spLocks noGrp="1"/>
          </p:cNvSpPr>
          <p:nvPr>
            <p:ph idx="1"/>
          </p:nvPr>
        </p:nvSpPr>
        <p:spPr>
          <a:xfrm>
            <a:off x="1035424" y="1667435"/>
            <a:ext cx="5816041" cy="4986459"/>
          </a:xfrm>
        </p:spPr>
        <p:txBody>
          <a:bodyPr>
            <a:noAutofit/>
          </a:bodyPr>
          <a:lstStyle/>
          <a:p>
            <a:pPr algn="just">
              <a:lnSpc>
                <a:spcPct val="85000"/>
              </a:lnSpc>
            </a:pPr>
            <a:r>
              <a:rPr lang="es-ES" sz="2000" dirty="0"/>
              <a:t>Los dispositivos WAN incluyen:</a:t>
            </a:r>
            <a:endParaRPr lang="es-ES" sz="2000" dirty="0"/>
          </a:p>
          <a:p>
            <a:pPr lvl="1" algn="just">
              <a:lnSpc>
                <a:spcPct val="85000"/>
              </a:lnSpc>
            </a:pPr>
            <a:r>
              <a:rPr lang="es-ES" sz="2000" b="1" dirty="0"/>
              <a:t>Módem de Internet por acceso telefónico:</a:t>
            </a:r>
            <a:r>
              <a:rPr lang="es-ES" sz="2000" dirty="0"/>
              <a:t> Tecnología WAN heredada que convierte las señales digitales a frecuencias de voz para transmitir a través de líneas analógicas de la red de telefonía pública.</a:t>
            </a:r>
          </a:p>
          <a:p>
            <a:pPr lvl="1" algn="just">
              <a:lnSpc>
                <a:spcPct val="85000"/>
              </a:lnSpc>
            </a:pPr>
            <a:r>
              <a:rPr lang="es-ES" sz="2000" b="1" dirty="0"/>
              <a:t>Servidor de acceso:</a:t>
            </a:r>
            <a:r>
              <a:rPr lang="es-ES" sz="2000" dirty="0"/>
              <a:t> Tecnología WAN heredada que coordina las comunicaciones de usuarios de entrada y salida telefónica. </a:t>
            </a:r>
          </a:p>
          <a:p>
            <a:pPr lvl="1" algn="just">
              <a:lnSpc>
                <a:spcPct val="85000"/>
              </a:lnSpc>
            </a:pPr>
            <a:r>
              <a:rPr lang="es-ES" sz="2000" b="1" dirty="0"/>
              <a:t>Módem de banda ancha:</a:t>
            </a:r>
            <a:r>
              <a:rPr lang="es-ES" sz="2000" dirty="0"/>
              <a:t> Se utiliza con el servicio de Internet por DSL o cable de alta velocidad</a:t>
            </a:r>
            <a:r>
              <a:rPr lang="es-ES" sz="2000" dirty="0" smtClean="0"/>
              <a:t>.</a:t>
            </a:r>
            <a:endParaRPr lang="es-ES" sz="2000" dirty="0"/>
          </a:p>
        </p:txBody>
      </p:sp>
      <p:pic>
        <p:nvPicPr>
          <p:cNvPr id="3" name="Picture 2"/>
          <p:cNvPicPr>
            <a:picLocks noChangeAspect="1"/>
          </p:cNvPicPr>
          <p:nvPr/>
        </p:nvPicPr>
        <p:blipFill>
          <a:blip r:embed="rId3" cstate="print"/>
          <a:stretch>
            <a:fillRect/>
          </a:stretch>
        </p:blipFill>
        <p:spPr>
          <a:xfrm>
            <a:off x="6851465" y="1937970"/>
            <a:ext cx="5340535" cy="4181130"/>
          </a:xfrm>
          <a:prstGeom prst="rect">
            <a:avLst/>
          </a:prstGeom>
        </p:spPr>
      </p:pic>
      <p:sp>
        <p:nvSpPr>
          <p:cNvPr id="6" name="Título 1">
            <a:extLst>
              <a:ext uri="{FF2B5EF4-FFF2-40B4-BE49-F238E27FC236}">
                <a16:creationId xmlns:a16="http://schemas.microsoft.com/office/drawing/2014/main" id="{EE3F775B-A17D-4777-862E-231A5728B334}"/>
              </a:ext>
            </a:extLst>
          </p:cNvPr>
          <p:cNvSpPr txBox="1">
            <a:spLocks/>
          </p:cNvSpPr>
          <p:nvPr/>
        </p:nvSpPr>
        <p:spPr>
          <a:xfrm>
            <a:off x="3577467" y="967520"/>
            <a:ext cx="10571998" cy="97045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MX" sz="3200" b="1" dirty="0"/>
              <a:t>Dispositivos de </a:t>
            </a:r>
            <a:r>
              <a:rPr lang="es-MX" sz="3200" b="1" dirty="0" smtClean="0"/>
              <a:t>red</a:t>
            </a:r>
            <a:r>
              <a:rPr lang="es-MX" sz="3200" b="1" dirty="0"/>
              <a:t> </a:t>
            </a:r>
            <a:r>
              <a:rPr lang="es-MX" sz="3200" b="1" dirty="0" smtClean="0"/>
              <a:t>WAN</a:t>
            </a:r>
            <a:endParaRPr lang="es-MX" sz="3200" b="1" dirty="0"/>
          </a:p>
        </p:txBody>
      </p:sp>
      <p:grpSp>
        <p:nvGrpSpPr>
          <p:cNvPr id="8" name="Grupo 7">
            <a:extLst>
              <a:ext uri="{FF2B5EF4-FFF2-40B4-BE49-F238E27FC236}">
                <a16:creationId xmlns:a16="http://schemas.microsoft.com/office/drawing/2014/main" id="{D3511878-7D71-5F40-BE28-F924F5AF8B9E}"/>
              </a:ext>
            </a:extLst>
          </p:cNvPr>
          <p:cNvGrpSpPr/>
          <p:nvPr/>
        </p:nvGrpSpPr>
        <p:grpSpPr>
          <a:xfrm>
            <a:off x="7941346" y="84873"/>
            <a:ext cx="4081707" cy="787400"/>
            <a:chOff x="6719938" y="-12262"/>
            <a:chExt cx="4081707" cy="787400"/>
          </a:xfrm>
        </p:grpSpPr>
        <p:pic>
          <p:nvPicPr>
            <p:cNvPr id="9" name="Imagen 8" descr="Sin título-2.png">
              <a:extLst>
                <a:ext uri="{FF2B5EF4-FFF2-40B4-BE49-F238E27FC236}">
                  <a16:creationId xmlns:a16="http://schemas.microsoft.com/office/drawing/2014/main" id="{7EFA5F83-A898-6644-92B9-48BF300009CD}"/>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6719938" y="-12262"/>
              <a:ext cx="4081707" cy="787400"/>
            </a:xfrm>
            <a:prstGeom prst="rect">
              <a:avLst/>
            </a:prstGeom>
          </p:spPr>
        </p:pic>
        <p:sp>
          <p:nvSpPr>
            <p:cNvPr id="10" name="Rectángulo 9">
              <a:extLst>
                <a:ext uri="{FF2B5EF4-FFF2-40B4-BE49-F238E27FC236}">
                  <a16:creationId xmlns:a16="http://schemas.microsoft.com/office/drawing/2014/main" id="{2942EB2D-7A0F-2B46-A93B-BF478E173B15}"/>
                </a:ext>
              </a:extLst>
            </p:cNvPr>
            <p:cNvSpPr/>
            <p:nvPr/>
          </p:nvSpPr>
          <p:spPr>
            <a:xfrm>
              <a:off x="7517220" y="329666"/>
              <a:ext cx="2939565" cy="261610"/>
            </a:xfrm>
            <a:prstGeom prst="rect">
              <a:avLst/>
            </a:prstGeom>
          </p:spPr>
          <p:txBody>
            <a:bodyPr wrap="square">
              <a:spAutoFit/>
            </a:bodyPr>
            <a:lstStyle/>
            <a:p>
              <a:r>
                <a:rPr lang="es-ES" sz="1100" dirty="0">
                  <a:latin typeface="Metropolis Light"/>
                  <a:cs typeface="Metropolis Light"/>
                </a:rPr>
                <a:t>Facultad de Contaduría y Administración</a:t>
              </a:r>
            </a:p>
          </p:txBody>
        </p:sp>
      </p:grpSp>
      <p:sp>
        <p:nvSpPr>
          <p:cNvPr id="4" name="Marcador de pie de página 3"/>
          <p:cNvSpPr>
            <a:spLocks noGrp="1"/>
          </p:cNvSpPr>
          <p:nvPr>
            <p:ph type="ftr" sz="quarter" idx="11"/>
          </p:nvPr>
        </p:nvSpPr>
        <p:spPr/>
        <p:txBody>
          <a:bodyPr/>
          <a:lstStyle/>
          <a:p>
            <a:r>
              <a:rPr lang="es-MX" smtClean="0"/>
              <a:t>Dr. en A. Juan Carlos Montes de Oca López</a:t>
            </a:r>
            <a:endParaRPr lang="es-MX"/>
          </a:p>
        </p:txBody>
      </p:sp>
      <p:sp>
        <p:nvSpPr>
          <p:cNvPr id="5" name="Marcador de número de diapositiva 4"/>
          <p:cNvSpPr>
            <a:spLocks noGrp="1"/>
          </p:cNvSpPr>
          <p:nvPr>
            <p:ph type="sldNum" sz="quarter" idx="12"/>
          </p:nvPr>
        </p:nvSpPr>
        <p:spPr/>
        <p:txBody>
          <a:bodyPr/>
          <a:lstStyle/>
          <a:p>
            <a:fld id="{A24D5D50-842B-4AAF-A06B-5B70EB08A0A9}" type="slidenum">
              <a:rPr lang="es-MX" smtClean="0"/>
              <a:t>37</a:t>
            </a:fld>
            <a:endParaRPr lang="es-MX"/>
          </a:p>
        </p:txBody>
      </p:sp>
    </p:spTree>
    <p:extLst>
      <p:ext uri="{BB962C8B-B14F-4D97-AF65-F5344CB8AC3E}">
        <p14:creationId xmlns:p14="http://schemas.microsoft.com/office/powerpoint/2010/main" val="3937250551"/>
      </p:ext>
    </p:extLst>
  </p:cSld>
  <p:clrMapOvr>
    <a:masterClrMapping/>
  </p:clrMapOvr>
  <p:transition spd="med">
    <p:wipe dir="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1"/>
          <p:cNvSpPr>
            <a:spLocks noGrp="1"/>
          </p:cNvSpPr>
          <p:nvPr>
            <p:ph idx="1"/>
          </p:nvPr>
        </p:nvSpPr>
        <p:spPr>
          <a:xfrm>
            <a:off x="826418" y="1667435"/>
            <a:ext cx="5816041" cy="4986459"/>
          </a:xfrm>
        </p:spPr>
        <p:txBody>
          <a:bodyPr>
            <a:noAutofit/>
          </a:bodyPr>
          <a:lstStyle/>
          <a:p>
            <a:pPr algn="just">
              <a:lnSpc>
                <a:spcPct val="85000"/>
              </a:lnSpc>
            </a:pPr>
            <a:r>
              <a:rPr lang="es-ES" sz="2000" dirty="0"/>
              <a:t>Los dispositivos WAN incluyen:</a:t>
            </a:r>
            <a:endParaRPr lang="es-ES" sz="2000" dirty="0"/>
          </a:p>
          <a:p>
            <a:pPr lvl="1" algn="just">
              <a:lnSpc>
                <a:spcPct val="85000"/>
              </a:lnSpc>
            </a:pPr>
            <a:r>
              <a:rPr lang="es-ES" sz="2000" b="1" dirty="0"/>
              <a:t>CSU/DSU:</a:t>
            </a:r>
            <a:r>
              <a:rPr lang="es-ES" sz="2000" dirty="0"/>
              <a:t> Se utiliza para convertir las señales de línea digital en tramas que la LAN puede interpretar y viceversa.</a:t>
            </a:r>
          </a:p>
          <a:p>
            <a:pPr lvl="1" algn="just">
              <a:lnSpc>
                <a:spcPct val="85000"/>
              </a:lnSpc>
            </a:pPr>
            <a:r>
              <a:rPr lang="es-ES" sz="2000" b="1" dirty="0" err="1"/>
              <a:t>Switch</a:t>
            </a:r>
            <a:r>
              <a:rPr lang="es-ES" sz="2000" b="1" dirty="0"/>
              <a:t> WAN:</a:t>
            </a:r>
            <a:r>
              <a:rPr lang="es-ES" sz="2000" dirty="0"/>
              <a:t> Un dispositivo de interconexión de redes de varios puertos utilizado en las redes de los proveedores de servicios.</a:t>
            </a:r>
          </a:p>
          <a:p>
            <a:pPr lvl="1" algn="just">
              <a:lnSpc>
                <a:spcPct val="85000"/>
              </a:lnSpc>
            </a:pPr>
            <a:r>
              <a:rPr lang="es-ES" sz="2000" b="1" dirty="0" err="1"/>
              <a:t>Router</a:t>
            </a:r>
            <a:r>
              <a:rPr lang="es-ES" sz="2000" b="1" dirty="0"/>
              <a:t>:</a:t>
            </a:r>
            <a:r>
              <a:rPr lang="es-ES" sz="2000" dirty="0"/>
              <a:t> Proporciona interconexión de redes y puertos de interfaz de acceso WAN para conectarse a la red del proveedor de servicios.</a:t>
            </a:r>
          </a:p>
          <a:p>
            <a:pPr lvl="1" algn="just">
              <a:lnSpc>
                <a:spcPct val="85000"/>
              </a:lnSpc>
            </a:pPr>
            <a:r>
              <a:rPr lang="es-ES" sz="2000" b="1" dirty="0" err="1"/>
              <a:t>Router</a:t>
            </a:r>
            <a:r>
              <a:rPr lang="es-ES" sz="2000" b="1" dirty="0"/>
              <a:t> o </a:t>
            </a:r>
            <a:r>
              <a:rPr lang="es-ES" sz="2000" b="1" dirty="0" err="1"/>
              <a:t>switch</a:t>
            </a:r>
            <a:r>
              <a:rPr lang="es-ES" sz="2000" b="1" dirty="0"/>
              <a:t> principal:</a:t>
            </a:r>
            <a:r>
              <a:rPr lang="es-ES" sz="2000" dirty="0"/>
              <a:t> Reside en el tronco de la WAN, admite varias interfaces y envía paquetes IP a velocidad de línea completa.</a:t>
            </a:r>
            <a:endParaRPr lang="es-ES" sz="2000" dirty="0"/>
          </a:p>
        </p:txBody>
      </p:sp>
      <p:sp>
        <p:nvSpPr>
          <p:cNvPr id="6" name="Título 1">
            <a:extLst>
              <a:ext uri="{FF2B5EF4-FFF2-40B4-BE49-F238E27FC236}">
                <a16:creationId xmlns:a16="http://schemas.microsoft.com/office/drawing/2014/main" id="{EE3F775B-A17D-4777-862E-231A5728B334}"/>
              </a:ext>
            </a:extLst>
          </p:cNvPr>
          <p:cNvSpPr txBox="1">
            <a:spLocks/>
          </p:cNvSpPr>
          <p:nvPr/>
        </p:nvSpPr>
        <p:spPr>
          <a:xfrm>
            <a:off x="3577467" y="967520"/>
            <a:ext cx="10571998" cy="97045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MX" sz="3200" b="1" dirty="0"/>
              <a:t>Dispositivos de </a:t>
            </a:r>
            <a:r>
              <a:rPr lang="es-MX" sz="3200" b="1" dirty="0" smtClean="0"/>
              <a:t>red</a:t>
            </a:r>
            <a:r>
              <a:rPr lang="es-MX" sz="3200" b="1" dirty="0"/>
              <a:t> </a:t>
            </a:r>
            <a:r>
              <a:rPr lang="es-MX" sz="3200" b="1" dirty="0" smtClean="0"/>
              <a:t>WAN</a:t>
            </a:r>
            <a:endParaRPr lang="es-MX" sz="3200" b="1" dirty="0"/>
          </a:p>
        </p:txBody>
      </p:sp>
      <p:grpSp>
        <p:nvGrpSpPr>
          <p:cNvPr id="8" name="Grupo 7">
            <a:extLst>
              <a:ext uri="{FF2B5EF4-FFF2-40B4-BE49-F238E27FC236}">
                <a16:creationId xmlns:a16="http://schemas.microsoft.com/office/drawing/2014/main" id="{D3511878-7D71-5F40-BE28-F924F5AF8B9E}"/>
              </a:ext>
            </a:extLst>
          </p:cNvPr>
          <p:cNvGrpSpPr/>
          <p:nvPr/>
        </p:nvGrpSpPr>
        <p:grpSpPr>
          <a:xfrm>
            <a:off x="7941346" y="84873"/>
            <a:ext cx="4081707" cy="787400"/>
            <a:chOff x="6719938" y="-12262"/>
            <a:chExt cx="4081707" cy="787400"/>
          </a:xfrm>
        </p:grpSpPr>
        <p:pic>
          <p:nvPicPr>
            <p:cNvPr id="9" name="Imagen 8" descr="Sin título-2.png">
              <a:extLst>
                <a:ext uri="{FF2B5EF4-FFF2-40B4-BE49-F238E27FC236}">
                  <a16:creationId xmlns:a16="http://schemas.microsoft.com/office/drawing/2014/main" id="{7EFA5F83-A898-6644-92B9-48BF300009CD}"/>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6719938" y="-12262"/>
              <a:ext cx="4081707" cy="787400"/>
            </a:xfrm>
            <a:prstGeom prst="rect">
              <a:avLst/>
            </a:prstGeom>
          </p:spPr>
        </p:pic>
        <p:sp>
          <p:nvSpPr>
            <p:cNvPr id="10" name="Rectángulo 9">
              <a:extLst>
                <a:ext uri="{FF2B5EF4-FFF2-40B4-BE49-F238E27FC236}">
                  <a16:creationId xmlns:a16="http://schemas.microsoft.com/office/drawing/2014/main" id="{2942EB2D-7A0F-2B46-A93B-BF478E173B15}"/>
                </a:ext>
              </a:extLst>
            </p:cNvPr>
            <p:cNvSpPr/>
            <p:nvPr/>
          </p:nvSpPr>
          <p:spPr>
            <a:xfrm>
              <a:off x="7517220" y="329666"/>
              <a:ext cx="2939565" cy="261610"/>
            </a:xfrm>
            <a:prstGeom prst="rect">
              <a:avLst/>
            </a:prstGeom>
          </p:spPr>
          <p:txBody>
            <a:bodyPr wrap="square">
              <a:spAutoFit/>
            </a:bodyPr>
            <a:lstStyle/>
            <a:p>
              <a:r>
                <a:rPr lang="es-ES" sz="1100" dirty="0">
                  <a:latin typeface="Metropolis Light"/>
                  <a:cs typeface="Metropolis Light"/>
                </a:rPr>
                <a:t>Facultad de Contaduría y Administración</a:t>
              </a:r>
            </a:p>
          </p:txBody>
        </p:sp>
      </p:grpSp>
      <p:pic>
        <p:nvPicPr>
          <p:cNvPr id="2050" name="Picture 2" descr="Resultado de imagen para switch wa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65253" y="2637885"/>
            <a:ext cx="5257800" cy="2495551"/>
          </a:xfrm>
          <a:prstGeom prst="rect">
            <a:avLst/>
          </a:prstGeom>
          <a:noFill/>
          <a:extLst>
            <a:ext uri="{909E8E84-426E-40DD-AFC4-6F175D3DCCD1}">
              <a14:hiddenFill xmlns:a14="http://schemas.microsoft.com/office/drawing/2010/main">
                <a:solidFill>
                  <a:srgbClr val="FFFFFF"/>
                </a:solidFill>
              </a14:hiddenFill>
            </a:ext>
          </a:extLst>
        </p:spPr>
      </p:pic>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4" name="Marcador de número de diapositiva 3"/>
          <p:cNvSpPr>
            <a:spLocks noGrp="1"/>
          </p:cNvSpPr>
          <p:nvPr>
            <p:ph type="sldNum" sz="quarter" idx="12"/>
          </p:nvPr>
        </p:nvSpPr>
        <p:spPr/>
        <p:txBody>
          <a:bodyPr/>
          <a:lstStyle/>
          <a:p>
            <a:fld id="{A24D5D50-842B-4AAF-A06B-5B70EB08A0A9}" type="slidenum">
              <a:rPr lang="es-MX" smtClean="0"/>
              <a:t>38</a:t>
            </a:fld>
            <a:endParaRPr lang="es-MX"/>
          </a:p>
        </p:txBody>
      </p:sp>
    </p:spTree>
    <p:extLst>
      <p:ext uri="{BB962C8B-B14F-4D97-AF65-F5344CB8AC3E}">
        <p14:creationId xmlns:p14="http://schemas.microsoft.com/office/powerpoint/2010/main" val="218170023"/>
      </p:ext>
    </p:extLst>
  </p:cSld>
  <p:clrMapOvr>
    <a:masterClrMapping/>
  </p:clrMapOvr>
  <p:transition spd="med">
    <p:wipe dir="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CuadroTexto 2">
            <a:extLst>
              <a:ext uri="{FF2B5EF4-FFF2-40B4-BE49-F238E27FC236}">
                <a16:creationId xmlns:a16="http://schemas.microsoft.com/office/drawing/2014/main" id="{31C7E0C2-6F65-4742-A443-2461E2D468EE}"/>
              </a:ext>
            </a:extLst>
          </p:cNvPr>
          <p:cNvSpPr txBox="1"/>
          <p:nvPr/>
        </p:nvSpPr>
        <p:spPr>
          <a:xfrm>
            <a:off x="231004" y="1509312"/>
            <a:ext cx="4214385" cy="446276"/>
          </a:xfrm>
          <a:prstGeom prst="rect">
            <a:avLst/>
          </a:prstGeom>
          <a:noFill/>
        </p:spPr>
        <p:txBody>
          <a:bodyPr wrap="square" rtlCol="0">
            <a:spAutoFit/>
          </a:bodyPr>
          <a:lstStyle/>
          <a:p>
            <a:r>
              <a:rPr lang="es-MX" sz="2300" b="1" i="1" dirty="0">
                <a:solidFill>
                  <a:srgbClr val="00B050"/>
                </a:solidFill>
                <a:latin typeface="Arial" panose="020B0604020202020204" pitchFamily="34" charset="0"/>
                <a:cs typeface="Arial" panose="020B0604020202020204" pitchFamily="34" charset="0"/>
              </a:rPr>
              <a:t>Referencias</a:t>
            </a:r>
          </a:p>
        </p:txBody>
      </p:sp>
      <p:cxnSp>
        <p:nvCxnSpPr>
          <p:cNvPr id="4" name="Conector recto 3">
            <a:extLst>
              <a:ext uri="{FF2B5EF4-FFF2-40B4-BE49-F238E27FC236}">
                <a16:creationId xmlns:a16="http://schemas.microsoft.com/office/drawing/2014/main" id="{D7BDA9AC-66F0-43EB-8AB0-90509028DDF9}"/>
              </a:ext>
            </a:extLst>
          </p:cNvPr>
          <p:cNvCxnSpPr/>
          <p:nvPr/>
        </p:nvCxnSpPr>
        <p:spPr>
          <a:xfrm>
            <a:off x="-2" y="1958098"/>
            <a:ext cx="1219200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8" name="Rectángulo 7">
            <a:extLst>
              <a:ext uri="{FF2B5EF4-FFF2-40B4-BE49-F238E27FC236}">
                <a16:creationId xmlns:a16="http://schemas.microsoft.com/office/drawing/2014/main" id="{59A11CAA-61A4-480A-81F1-15FBB2E46782}"/>
              </a:ext>
            </a:extLst>
          </p:cNvPr>
          <p:cNvSpPr/>
          <p:nvPr/>
        </p:nvSpPr>
        <p:spPr>
          <a:xfrm>
            <a:off x="461402" y="1955588"/>
            <a:ext cx="11560269" cy="3785652"/>
          </a:xfrm>
          <a:prstGeom prst="rect">
            <a:avLst/>
          </a:prstGeom>
        </p:spPr>
        <p:txBody>
          <a:bodyPr wrap="square">
            <a:spAutoFit/>
          </a:bodyPr>
          <a:lstStyle/>
          <a:p>
            <a:pPr marL="285750" indent="-285750" algn="just">
              <a:buFont typeface="Arial" panose="020B0604020202020204" pitchFamily="34" charset="0"/>
              <a:buChar char="•"/>
            </a:pPr>
            <a:r>
              <a:rPr lang="en-US" sz="1600" dirty="0">
                <a:latin typeface="Arial" panose="020B0604020202020204" pitchFamily="34" charset="0"/>
                <a:cs typeface="Arial" panose="020B0604020202020204" pitchFamily="34" charset="0"/>
              </a:rPr>
              <a:t>Abad Domingo, Alfredo. (2013). </a:t>
            </a:r>
            <a:r>
              <a:rPr lang="en-US" sz="1600" dirty="0" err="1">
                <a:latin typeface="Arial" panose="020B0604020202020204" pitchFamily="34" charset="0"/>
                <a:cs typeface="Arial" panose="020B0604020202020204" pitchFamily="34" charset="0"/>
              </a:rPr>
              <a:t>Redes</a:t>
            </a:r>
            <a:r>
              <a:rPr lang="en-US" sz="1600" dirty="0">
                <a:latin typeface="Arial" panose="020B0604020202020204" pitchFamily="34" charset="0"/>
                <a:cs typeface="Arial" panose="020B0604020202020204" pitchFamily="34" charset="0"/>
              </a:rPr>
              <a:t> locales. McGraw-Hill </a:t>
            </a:r>
            <a:r>
              <a:rPr lang="en-US" sz="1600" dirty="0" err="1">
                <a:latin typeface="Arial" panose="020B0604020202020204" pitchFamily="34" charset="0"/>
                <a:cs typeface="Arial" panose="020B0604020202020204" pitchFamily="34" charset="0"/>
              </a:rPr>
              <a:t>España</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Consultado</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desde</a:t>
            </a:r>
            <a:r>
              <a:rPr lang="en-US" sz="1600" dirty="0">
                <a:latin typeface="Arial" panose="020B0604020202020204" pitchFamily="34" charset="0"/>
                <a:cs typeface="Arial" panose="020B0604020202020204" pitchFamily="34" charset="0"/>
              </a:rPr>
              <a:t> la </a:t>
            </a:r>
            <a:r>
              <a:rPr lang="en-US" sz="1600" dirty="0" err="1">
                <a:latin typeface="Arial" panose="020B0604020202020204" pitchFamily="34" charset="0"/>
                <a:cs typeface="Arial" panose="020B0604020202020204" pitchFamily="34" charset="0"/>
              </a:rPr>
              <a:t>Biblioteca</a:t>
            </a:r>
            <a:r>
              <a:rPr lang="en-US" sz="1600" dirty="0">
                <a:latin typeface="Arial" panose="020B0604020202020204" pitchFamily="34" charset="0"/>
                <a:cs typeface="Arial" panose="020B0604020202020204" pitchFamily="34" charset="0"/>
              </a:rPr>
              <a:t> Digital</a:t>
            </a:r>
          </a:p>
          <a:p>
            <a:pPr marL="285750" indent="-285750" algn="just">
              <a:buFont typeface="Arial" panose="020B0604020202020204" pitchFamily="34" charset="0"/>
              <a:buChar char="•"/>
            </a:pPr>
            <a:r>
              <a:rPr lang="en-US" sz="1600" dirty="0">
                <a:latin typeface="Arial" panose="020B0604020202020204" pitchFamily="34" charset="0"/>
                <a:cs typeface="Arial" panose="020B0604020202020204" pitchFamily="34" charset="0"/>
              </a:rPr>
              <a:t>CISCO (2017). CCNA Routing &amp; Switching: Intro to Networks 6.0. </a:t>
            </a:r>
            <a:r>
              <a:rPr lang="en-US" sz="1600" dirty="0" err="1">
                <a:latin typeface="Arial" panose="020B0604020202020204" pitchFamily="34" charset="0"/>
                <a:cs typeface="Arial" panose="020B0604020202020204" pitchFamily="34" charset="0"/>
              </a:rPr>
              <a:t>Recuperado</a:t>
            </a:r>
            <a:r>
              <a:rPr lang="en-US" sz="1600" dirty="0">
                <a:latin typeface="Arial" panose="020B0604020202020204" pitchFamily="34" charset="0"/>
                <a:cs typeface="Arial" panose="020B0604020202020204" pitchFamily="34" charset="0"/>
              </a:rPr>
              <a:t> del </a:t>
            </a:r>
            <a:r>
              <a:rPr lang="en-US" sz="1600" dirty="0" err="1">
                <a:latin typeface="Arial" panose="020B0604020202020204" pitchFamily="34" charset="0"/>
                <a:cs typeface="Arial" panose="020B0604020202020204" pitchFamily="34" charset="0"/>
              </a:rPr>
              <a:t>curso</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oficial</a:t>
            </a:r>
            <a:r>
              <a:rPr lang="en-US" sz="1600" dirty="0">
                <a:latin typeface="Arial" panose="020B0604020202020204" pitchFamily="34" charset="0"/>
                <a:cs typeface="Arial" panose="020B0604020202020204" pitchFamily="34" charset="0"/>
              </a:rPr>
              <a:t> de la Academia Cisco: </a:t>
            </a:r>
            <a:r>
              <a:rPr lang="en-US" sz="1600" dirty="0">
                <a:latin typeface="Arial" panose="020B0604020202020204" pitchFamily="34" charset="0"/>
                <a:cs typeface="Arial" panose="020B0604020202020204" pitchFamily="34" charset="0"/>
                <a:hlinkClick r:id="rId3"/>
              </a:rPr>
              <a:t>https://www.netacad.com/group/resources/course-resources</a:t>
            </a:r>
            <a:endParaRPr lang="en-US" sz="1600" dirty="0">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n-US" sz="1600" dirty="0">
                <a:latin typeface="Arial" panose="020B0604020202020204" pitchFamily="34" charset="0"/>
                <a:cs typeface="Arial" panose="020B0604020202020204" pitchFamily="34" charset="0"/>
              </a:rPr>
              <a:t>Fermín Pérez, F., &amp; Guerra Guerra, J. (2017). Internet de las </a:t>
            </a:r>
            <a:r>
              <a:rPr lang="en-US" sz="1600" dirty="0" err="1">
                <a:latin typeface="Arial" panose="020B0604020202020204" pitchFamily="34" charset="0"/>
                <a:cs typeface="Arial" panose="020B0604020202020204" pitchFamily="34" charset="0"/>
              </a:rPr>
              <a:t>Cosas</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Perspectiv@S</a:t>
            </a:r>
            <a:r>
              <a:rPr lang="en-US" sz="1600" dirty="0">
                <a:latin typeface="Arial" panose="020B0604020202020204" pitchFamily="34" charset="0"/>
                <a:cs typeface="Arial" panose="020B0604020202020204" pitchFamily="34" charset="0"/>
              </a:rPr>
              <a:t>, 10(11), 45-49. </a:t>
            </a:r>
            <a:r>
              <a:rPr lang="en-US" sz="1600" dirty="0" err="1">
                <a:latin typeface="Arial" panose="020B0604020202020204" pitchFamily="34" charset="0"/>
                <a:cs typeface="Arial" panose="020B0604020202020204" pitchFamily="34" charset="0"/>
              </a:rPr>
              <a:t>Consultado</a:t>
            </a:r>
            <a:r>
              <a:rPr lang="en-US" sz="1600" dirty="0">
                <a:latin typeface="Arial" panose="020B0604020202020204" pitchFamily="34" charset="0"/>
                <a:cs typeface="Arial" panose="020B0604020202020204" pitchFamily="34" charset="0"/>
              </a:rPr>
              <a:t> de </a:t>
            </a:r>
            <a:r>
              <a:rPr lang="en-US" sz="1600" dirty="0">
                <a:latin typeface="Arial" panose="020B0604020202020204" pitchFamily="34" charset="0"/>
                <a:cs typeface="Arial" panose="020B0604020202020204" pitchFamily="34" charset="0"/>
                <a:hlinkClick r:id="rId4"/>
              </a:rPr>
              <a:t>http://revistas.uigv.edu.pe/index.php/perspectiva/article/view/187</a:t>
            </a:r>
            <a:endParaRPr lang="en-US" sz="1600" dirty="0">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n-US" sz="1600" dirty="0">
                <a:latin typeface="Arial" panose="020B0604020202020204" pitchFamily="34" charset="0"/>
                <a:cs typeface="Arial" panose="020B0604020202020204" pitchFamily="34" charset="0"/>
              </a:rPr>
              <a:t>García Aparicio, J.L. (2017). </a:t>
            </a:r>
            <a:r>
              <a:rPr lang="en-US" sz="1600" dirty="0" err="1">
                <a:latin typeface="Arial" panose="020B0604020202020204" pitchFamily="34" charset="0"/>
                <a:cs typeface="Arial" panose="020B0604020202020204" pitchFamily="34" charset="0"/>
              </a:rPr>
              <a:t>Tendencias</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actuales</a:t>
            </a:r>
            <a:r>
              <a:rPr lang="en-US" sz="1600" dirty="0">
                <a:latin typeface="Arial" panose="020B0604020202020204" pitchFamily="34" charset="0"/>
                <a:cs typeface="Arial" panose="020B0604020202020204" pitchFamily="34" charset="0"/>
              </a:rPr>
              <a:t> de la </a:t>
            </a:r>
            <a:r>
              <a:rPr lang="en-US" sz="1600" dirty="0" err="1">
                <a:latin typeface="Arial" panose="020B0604020202020204" pitchFamily="34" charset="0"/>
                <a:cs typeface="Arial" panose="020B0604020202020204" pitchFamily="34" charset="0"/>
              </a:rPr>
              <a:t>convergencia</a:t>
            </a:r>
            <a:r>
              <a:rPr lang="en-US" sz="1600" dirty="0">
                <a:latin typeface="Arial" panose="020B0604020202020204" pitchFamily="34" charset="0"/>
                <a:cs typeface="Arial" panose="020B0604020202020204" pitchFamily="34" charset="0"/>
              </a:rPr>
              <a:t> de </a:t>
            </a:r>
            <a:r>
              <a:rPr lang="en-US" sz="1600" dirty="0" err="1">
                <a:latin typeface="Arial" panose="020B0604020202020204" pitchFamily="34" charset="0"/>
                <a:cs typeface="Arial" panose="020B0604020202020204" pitchFamily="34" charset="0"/>
              </a:rPr>
              <a:t>medios</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en</a:t>
            </a:r>
            <a:r>
              <a:rPr lang="en-US" sz="1600" dirty="0">
                <a:latin typeface="Arial" panose="020B0604020202020204" pitchFamily="34" charset="0"/>
                <a:cs typeface="Arial" panose="020B0604020202020204" pitchFamily="34" charset="0"/>
              </a:rPr>
              <a:t> Internet. </a:t>
            </a:r>
            <a:r>
              <a:rPr lang="en-US" sz="1600" dirty="0" err="1">
                <a:latin typeface="Arial" panose="020B0604020202020204" pitchFamily="34" charset="0"/>
                <a:cs typeface="Arial" panose="020B0604020202020204" pitchFamily="34" charset="0"/>
              </a:rPr>
              <a:t>Consultado</a:t>
            </a:r>
            <a:r>
              <a:rPr lang="en-US" sz="1600" dirty="0">
                <a:latin typeface="Arial" panose="020B0604020202020204" pitchFamily="34" charset="0"/>
                <a:cs typeface="Arial" panose="020B0604020202020204" pitchFamily="34" charset="0"/>
              </a:rPr>
              <a:t> de </a:t>
            </a:r>
            <a:r>
              <a:rPr lang="en-US" sz="1600" dirty="0">
                <a:latin typeface="Arial" panose="020B0604020202020204" pitchFamily="34" charset="0"/>
                <a:cs typeface="Arial" panose="020B0604020202020204" pitchFamily="34" charset="0"/>
                <a:hlinkClick r:id="rId5"/>
              </a:rPr>
              <a:t>http://publicacionesdidacticas.com/hemeroteca/articulo/081136/articulo-pdf</a:t>
            </a:r>
            <a:endParaRPr lang="en-US" sz="1600" dirty="0">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n-US" sz="1600" dirty="0">
                <a:latin typeface="Arial" panose="020B0604020202020204" pitchFamily="34" charset="0"/>
                <a:cs typeface="Arial" panose="020B0604020202020204" pitchFamily="34" charset="0"/>
              </a:rPr>
              <a:t>García-</a:t>
            </a:r>
            <a:r>
              <a:rPr lang="en-US" sz="1600" dirty="0" err="1">
                <a:latin typeface="Arial" panose="020B0604020202020204" pitchFamily="34" charset="0"/>
                <a:cs typeface="Arial" panose="020B0604020202020204" pitchFamily="34" charset="0"/>
              </a:rPr>
              <a:t>Peñalvo</a:t>
            </a:r>
            <a:r>
              <a:rPr lang="en-US" sz="1600" dirty="0">
                <a:latin typeface="Arial" panose="020B0604020202020204" pitchFamily="34" charset="0"/>
                <a:cs typeface="Arial" panose="020B0604020202020204" pitchFamily="34" charset="0"/>
              </a:rPr>
              <a:t>, F. J. (2018) Los </a:t>
            </a:r>
            <a:r>
              <a:rPr lang="en-US" sz="1600" dirty="0" err="1">
                <a:latin typeface="Arial" panose="020B0604020202020204" pitchFamily="34" charset="0"/>
                <a:cs typeface="Arial" panose="020B0604020202020204" pitchFamily="34" charset="0"/>
              </a:rPr>
              <a:t>orígenes</a:t>
            </a:r>
            <a:r>
              <a:rPr lang="en-US" sz="1600" dirty="0">
                <a:latin typeface="Arial" panose="020B0604020202020204" pitchFamily="34" charset="0"/>
                <a:cs typeface="Arial" panose="020B0604020202020204" pitchFamily="34" charset="0"/>
              </a:rPr>
              <a:t> de Internet </a:t>
            </a:r>
            <a:r>
              <a:rPr lang="en-US" sz="1600" dirty="0" err="1">
                <a:latin typeface="Arial" panose="020B0604020202020204" pitchFamily="34" charset="0"/>
                <a:cs typeface="Arial" panose="020B0604020202020204" pitchFamily="34" charset="0"/>
              </a:rPr>
              <a:t>presentado</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en</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Módulo</a:t>
            </a:r>
            <a:r>
              <a:rPr lang="en-US" sz="1600" dirty="0">
                <a:latin typeface="Arial" panose="020B0604020202020204" pitchFamily="34" charset="0"/>
                <a:cs typeface="Arial" panose="020B0604020202020204" pitchFamily="34" charset="0"/>
              </a:rPr>
              <a:t> de </a:t>
            </a:r>
            <a:r>
              <a:rPr lang="en-US" sz="1600" dirty="0" err="1">
                <a:latin typeface="Arial" panose="020B0604020202020204" pitchFamily="34" charset="0"/>
                <a:cs typeface="Arial" panose="020B0604020202020204" pitchFamily="34" charset="0"/>
              </a:rPr>
              <a:t>Ingeniería</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Informática</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en</a:t>
            </a:r>
            <a:r>
              <a:rPr lang="en-US" sz="1600" dirty="0">
                <a:latin typeface="Arial" panose="020B0604020202020204" pitchFamily="34" charset="0"/>
                <a:cs typeface="Arial" panose="020B0604020202020204" pitchFamily="34" charset="0"/>
              </a:rPr>
              <a:t> el </a:t>
            </a:r>
            <a:r>
              <a:rPr lang="en-US" sz="1600" dirty="0" err="1">
                <a:latin typeface="Arial" panose="020B0604020202020204" pitchFamily="34" charset="0"/>
                <a:cs typeface="Arial" panose="020B0604020202020204" pitchFamily="34" charset="0"/>
              </a:rPr>
              <a:t>Itinerario</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Posgraduados</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Ciencias</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Puras</a:t>
            </a:r>
            <a:r>
              <a:rPr lang="en-US" sz="1600" dirty="0">
                <a:latin typeface="Arial" panose="020B0604020202020204" pitchFamily="34" charset="0"/>
                <a:cs typeface="Arial" panose="020B0604020202020204" pitchFamily="34" charset="0"/>
              </a:rPr>
              <a:t>” de la Universidad de la </a:t>
            </a:r>
            <a:r>
              <a:rPr lang="en-US" sz="1600" dirty="0" err="1">
                <a:latin typeface="Arial" panose="020B0604020202020204" pitchFamily="34" charset="0"/>
                <a:cs typeface="Arial" panose="020B0604020202020204" pitchFamily="34" charset="0"/>
              </a:rPr>
              <a:t>Experiencia</a:t>
            </a:r>
            <a:r>
              <a:rPr lang="en-US" sz="1600" dirty="0">
                <a:latin typeface="Arial" panose="020B0604020202020204" pitchFamily="34" charset="0"/>
                <a:cs typeface="Arial" panose="020B0604020202020204" pitchFamily="34" charset="0"/>
              </a:rPr>
              <a:t> de la Universidad de Salamanca, </a:t>
            </a:r>
            <a:r>
              <a:rPr lang="en-US" sz="1600" dirty="0" err="1">
                <a:latin typeface="Arial" panose="020B0604020202020204" pitchFamily="34" charset="0"/>
                <a:cs typeface="Arial" panose="020B0604020202020204" pitchFamily="34" charset="0"/>
              </a:rPr>
              <a:t>Facultad</a:t>
            </a:r>
            <a:r>
              <a:rPr lang="en-US" sz="1600" dirty="0">
                <a:latin typeface="Arial" panose="020B0604020202020204" pitchFamily="34" charset="0"/>
                <a:cs typeface="Arial" panose="020B0604020202020204" pitchFamily="34" charset="0"/>
              </a:rPr>
              <a:t> de </a:t>
            </a:r>
            <a:r>
              <a:rPr lang="en-US" sz="1600" dirty="0" err="1">
                <a:latin typeface="Arial" panose="020B0604020202020204" pitchFamily="34" charset="0"/>
                <a:cs typeface="Arial" panose="020B0604020202020204" pitchFamily="34" charset="0"/>
              </a:rPr>
              <a:t>Educación</a:t>
            </a:r>
            <a:r>
              <a:rPr lang="en-US" sz="1600" dirty="0">
                <a:latin typeface="Arial" panose="020B0604020202020204" pitchFamily="34" charset="0"/>
                <a:cs typeface="Arial" panose="020B0604020202020204" pitchFamily="34" charset="0"/>
              </a:rPr>
              <a:t>, Salamanca, 17 de mayo de 2018, 2018. </a:t>
            </a:r>
            <a:r>
              <a:rPr lang="en-US" sz="1600" dirty="0" err="1">
                <a:latin typeface="Arial" panose="020B0604020202020204" pitchFamily="34" charset="0"/>
                <a:cs typeface="Arial" panose="020B0604020202020204" pitchFamily="34" charset="0"/>
              </a:rPr>
              <a:t>doi</a:t>
            </a:r>
            <a:r>
              <a:rPr lang="en-US" sz="1600" dirty="0">
                <a:latin typeface="Arial" panose="020B0604020202020204" pitchFamily="34" charset="0"/>
                <a:cs typeface="Arial" panose="020B0604020202020204" pitchFamily="34" charset="0"/>
              </a:rPr>
              <a:t>: 10.5281/zenodo.1245859</a:t>
            </a:r>
          </a:p>
          <a:p>
            <a:pPr marL="285750" indent="-285750" algn="just">
              <a:buFont typeface="Arial" panose="020B0604020202020204" pitchFamily="34" charset="0"/>
              <a:buChar char="•"/>
            </a:pPr>
            <a:r>
              <a:rPr lang="en-US" sz="1600" dirty="0">
                <a:latin typeface="Arial" panose="020B0604020202020204" pitchFamily="34" charset="0"/>
                <a:cs typeface="Arial" panose="020B0604020202020204" pitchFamily="34" charset="0"/>
              </a:rPr>
              <a:t>Molina Robles, Francisco José. (2014). </a:t>
            </a:r>
            <a:r>
              <a:rPr lang="en-US" sz="1600" dirty="0" err="1">
                <a:latin typeface="Arial" panose="020B0604020202020204" pitchFamily="34" charset="0"/>
                <a:cs typeface="Arial" panose="020B0604020202020204" pitchFamily="34" charset="0"/>
              </a:rPr>
              <a:t>Redes</a:t>
            </a:r>
            <a:r>
              <a:rPr lang="en-US" sz="1600" dirty="0">
                <a:latin typeface="Arial" panose="020B0604020202020204" pitchFamily="34" charset="0"/>
                <a:cs typeface="Arial" panose="020B0604020202020204" pitchFamily="34" charset="0"/>
              </a:rPr>
              <a:t> locales. RA-MA Editorial. </a:t>
            </a:r>
            <a:r>
              <a:rPr lang="en-US" sz="1600" dirty="0" err="1">
                <a:latin typeface="Arial" panose="020B0604020202020204" pitchFamily="34" charset="0"/>
                <a:cs typeface="Arial" panose="020B0604020202020204" pitchFamily="34" charset="0"/>
              </a:rPr>
              <a:t>Consultado</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desde</a:t>
            </a:r>
            <a:r>
              <a:rPr lang="en-US" sz="1600" dirty="0">
                <a:latin typeface="Arial" panose="020B0604020202020204" pitchFamily="34" charset="0"/>
                <a:cs typeface="Arial" panose="020B0604020202020204" pitchFamily="34" charset="0"/>
              </a:rPr>
              <a:t> la </a:t>
            </a:r>
            <a:r>
              <a:rPr lang="en-US" sz="1600" dirty="0" err="1">
                <a:latin typeface="Arial" panose="020B0604020202020204" pitchFamily="34" charset="0"/>
                <a:cs typeface="Arial" panose="020B0604020202020204" pitchFamily="34" charset="0"/>
              </a:rPr>
              <a:t>Biblioteca</a:t>
            </a:r>
            <a:r>
              <a:rPr lang="en-US" sz="1600" dirty="0">
                <a:latin typeface="Arial" panose="020B0604020202020204" pitchFamily="34" charset="0"/>
                <a:cs typeface="Arial" panose="020B0604020202020204" pitchFamily="34" charset="0"/>
              </a:rPr>
              <a:t> Digital </a:t>
            </a:r>
          </a:p>
          <a:p>
            <a:pPr marL="285750" indent="-285750" algn="just">
              <a:buFont typeface="Arial" panose="020B0604020202020204" pitchFamily="34" charset="0"/>
              <a:buChar char="•"/>
            </a:pPr>
            <a:r>
              <a:rPr lang="en-US" sz="1600" dirty="0" err="1">
                <a:latin typeface="Arial" panose="020B0604020202020204" pitchFamily="34" charset="0"/>
                <a:cs typeface="Arial" panose="020B0604020202020204" pitchFamily="34" charset="0"/>
              </a:rPr>
              <a:t>Publicaciones</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Didacticas</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Núm</a:t>
            </a:r>
            <a:r>
              <a:rPr lang="en-US" sz="1600" dirty="0">
                <a:latin typeface="Arial" panose="020B0604020202020204" pitchFamily="34" charset="0"/>
                <a:cs typeface="Arial" panose="020B0604020202020204" pitchFamily="34" charset="0"/>
              </a:rPr>
              <a:t>. 81 pp. 899 a 903. </a:t>
            </a:r>
            <a:r>
              <a:rPr lang="en-US" sz="1600" dirty="0" err="1">
                <a:latin typeface="Arial" panose="020B0604020202020204" pitchFamily="34" charset="0"/>
                <a:cs typeface="Arial" panose="020B0604020202020204" pitchFamily="34" charset="0"/>
              </a:rPr>
              <a:t>Recuperado</a:t>
            </a:r>
            <a:r>
              <a:rPr lang="en-US" sz="1600" dirty="0">
                <a:latin typeface="Arial" panose="020B0604020202020204" pitchFamily="34" charset="0"/>
                <a:cs typeface="Arial" panose="020B0604020202020204" pitchFamily="34" charset="0"/>
              </a:rPr>
              <a:t> de </a:t>
            </a:r>
            <a:r>
              <a:rPr lang="en-US" sz="1600" dirty="0">
                <a:latin typeface="Arial" panose="020B0604020202020204" pitchFamily="34" charset="0"/>
                <a:cs typeface="Arial" panose="020B0604020202020204" pitchFamily="34" charset="0"/>
                <a:hlinkClick r:id="rId6"/>
              </a:rPr>
              <a:t>https://publicacionesdidacticas.com/hemeroteca/articulo/081136/articulo-pdf</a:t>
            </a:r>
            <a:r>
              <a:rPr lang="en-US" sz="1600" dirty="0">
                <a:latin typeface="Arial" panose="020B0604020202020204" pitchFamily="34" charset="0"/>
                <a:cs typeface="Arial" panose="020B0604020202020204" pitchFamily="34" charset="0"/>
              </a:rPr>
              <a:t>.</a:t>
            </a:r>
          </a:p>
          <a:p>
            <a:pPr marL="285750" indent="-285750" algn="just">
              <a:buFont typeface="Arial" panose="020B0604020202020204" pitchFamily="34" charset="0"/>
              <a:buChar char="•"/>
            </a:pPr>
            <a:r>
              <a:rPr lang="en-US" sz="1600" dirty="0">
                <a:latin typeface="Arial" panose="020B0604020202020204" pitchFamily="34" charset="0"/>
                <a:cs typeface="Arial" panose="020B0604020202020204" pitchFamily="34" charset="0"/>
              </a:rPr>
              <a:t>Tanenbaum, Andrew S &amp; </a:t>
            </a:r>
            <a:r>
              <a:rPr lang="en-US" sz="1600" dirty="0" err="1">
                <a:latin typeface="Arial" panose="020B0604020202020204" pitchFamily="34" charset="0"/>
                <a:cs typeface="Arial" panose="020B0604020202020204" pitchFamily="34" charset="0"/>
              </a:rPr>
              <a:t>Wetherall</a:t>
            </a:r>
            <a:r>
              <a:rPr lang="en-US" sz="1600" dirty="0">
                <a:latin typeface="Arial" panose="020B0604020202020204" pitchFamily="34" charset="0"/>
                <a:cs typeface="Arial" panose="020B0604020202020204" pitchFamily="34" charset="0"/>
              </a:rPr>
              <a:t>, David J. (2012). </a:t>
            </a:r>
            <a:r>
              <a:rPr lang="en-US" sz="1600" dirty="0" err="1">
                <a:latin typeface="Arial" panose="020B0604020202020204" pitchFamily="34" charset="0"/>
                <a:cs typeface="Arial" panose="020B0604020202020204" pitchFamily="34" charset="0"/>
              </a:rPr>
              <a:t>Redes</a:t>
            </a:r>
            <a:r>
              <a:rPr lang="en-US" sz="1600" dirty="0">
                <a:latin typeface="Arial" panose="020B0604020202020204" pitchFamily="34" charset="0"/>
                <a:cs typeface="Arial" panose="020B0604020202020204" pitchFamily="34" charset="0"/>
              </a:rPr>
              <a:t> de </a:t>
            </a:r>
            <a:r>
              <a:rPr lang="en-US" sz="1600" dirty="0" err="1">
                <a:latin typeface="Arial" panose="020B0604020202020204" pitchFamily="34" charset="0"/>
                <a:cs typeface="Arial" panose="020B0604020202020204" pitchFamily="34" charset="0"/>
              </a:rPr>
              <a:t>Computadoras</a:t>
            </a:r>
            <a:r>
              <a:rPr lang="en-US" sz="1600" dirty="0">
                <a:latin typeface="Arial" panose="020B0604020202020204" pitchFamily="34" charset="0"/>
                <a:cs typeface="Arial" panose="020B0604020202020204" pitchFamily="34" charset="0"/>
              </a:rPr>
              <a:t>. 5a </a:t>
            </a:r>
            <a:r>
              <a:rPr lang="en-US" sz="1600" dirty="0" err="1">
                <a:latin typeface="Arial" panose="020B0604020202020204" pitchFamily="34" charset="0"/>
                <a:cs typeface="Arial" panose="020B0604020202020204" pitchFamily="34" charset="0"/>
              </a:rPr>
              <a:t>edición</a:t>
            </a:r>
            <a:r>
              <a:rPr lang="en-US" sz="1600" dirty="0">
                <a:latin typeface="Arial" panose="020B0604020202020204" pitchFamily="34" charset="0"/>
                <a:cs typeface="Arial" panose="020B0604020202020204" pitchFamily="34" charset="0"/>
              </a:rPr>
              <a:t>. Editorial Pearson. </a:t>
            </a:r>
            <a:r>
              <a:rPr lang="en-US" sz="1600" dirty="0" err="1">
                <a:latin typeface="Arial" panose="020B0604020202020204" pitchFamily="34" charset="0"/>
                <a:cs typeface="Arial" panose="020B0604020202020204" pitchFamily="34" charset="0"/>
              </a:rPr>
              <a:t>Consultado</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desde</a:t>
            </a:r>
            <a:r>
              <a:rPr lang="en-US" sz="1600" dirty="0">
                <a:latin typeface="Arial" panose="020B0604020202020204" pitchFamily="34" charset="0"/>
                <a:cs typeface="Arial" panose="020B0604020202020204" pitchFamily="34" charset="0"/>
              </a:rPr>
              <a:t> la </a:t>
            </a:r>
            <a:r>
              <a:rPr lang="en-US" sz="1600" dirty="0" err="1">
                <a:latin typeface="Arial" panose="020B0604020202020204" pitchFamily="34" charset="0"/>
                <a:cs typeface="Arial" panose="020B0604020202020204" pitchFamily="34" charset="0"/>
              </a:rPr>
              <a:t>Biblioteca</a:t>
            </a:r>
            <a:r>
              <a:rPr lang="en-US" sz="1600" dirty="0">
                <a:latin typeface="Arial" panose="020B0604020202020204" pitchFamily="34" charset="0"/>
                <a:cs typeface="Arial" panose="020B0604020202020204" pitchFamily="34" charset="0"/>
              </a:rPr>
              <a:t> Digital.</a:t>
            </a:r>
          </a:p>
        </p:txBody>
      </p:sp>
      <p:sp>
        <p:nvSpPr>
          <p:cNvPr id="6" name="Marcador de pie de página 5"/>
          <p:cNvSpPr>
            <a:spLocks noGrp="1"/>
          </p:cNvSpPr>
          <p:nvPr>
            <p:ph type="ftr" sz="quarter" idx="11"/>
          </p:nvPr>
        </p:nvSpPr>
        <p:spPr/>
        <p:txBody>
          <a:bodyPr/>
          <a:lstStyle/>
          <a:p>
            <a:r>
              <a:rPr lang="es-MX"/>
              <a:t>Dr. en A. Juan Carlos Montes de Oca López</a:t>
            </a:r>
          </a:p>
        </p:txBody>
      </p:sp>
      <p:sp>
        <p:nvSpPr>
          <p:cNvPr id="2" name="Marcador de número de diapositiva 1">
            <a:extLst>
              <a:ext uri="{FF2B5EF4-FFF2-40B4-BE49-F238E27FC236}">
                <a16:creationId xmlns:a16="http://schemas.microsoft.com/office/drawing/2014/main" id="{542FEDA5-82EE-4FEC-87DB-20832ECD7148}"/>
              </a:ext>
            </a:extLst>
          </p:cNvPr>
          <p:cNvSpPr>
            <a:spLocks noGrp="1"/>
          </p:cNvSpPr>
          <p:nvPr>
            <p:ph type="sldNum" sz="quarter" idx="12"/>
          </p:nvPr>
        </p:nvSpPr>
        <p:spPr/>
        <p:txBody>
          <a:bodyPr/>
          <a:lstStyle/>
          <a:p>
            <a:fld id="{49042BF9-C8AA-4BF5-90A6-F745506A1DB5}" type="slidenum">
              <a:rPr lang="es-MX" smtClean="0"/>
              <a:t>39</a:t>
            </a:fld>
            <a:endParaRPr lang="es-MX"/>
          </a:p>
        </p:txBody>
      </p:sp>
    </p:spTree>
    <p:extLst>
      <p:ext uri="{BB962C8B-B14F-4D97-AF65-F5344CB8AC3E}">
        <p14:creationId xmlns:p14="http://schemas.microsoft.com/office/powerpoint/2010/main" val="33033188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a:extLst>
              <a:ext uri="{FF2B5EF4-FFF2-40B4-BE49-F238E27FC236}">
                <a16:creationId xmlns:a16="http://schemas.microsoft.com/office/drawing/2014/main" id="{318E293E-6234-484D-B140-205E9A80853C}"/>
              </a:ext>
            </a:extLst>
          </p:cNvPr>
          <p:cNvSpPr txBox="1">
            <a:spLocks/>
          </p:cNvSpPr>
          <p:nvPr/>
        </p:nvSpPr>
        <p:spPr>
          <a:xfrm>
            <a:off x="549587" y="1030339"/>
            <a:ext cx="11473466" cy="97045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MX" sz="4000" b="1" dirty="0"/>
              <a:t>¿Qué son los dispositivos de red?</a:t>
            </a:r>
          </a:p>
        </p:txBody>
      </p:sp>
      <p:sp>
        <p:nvSpPr>
          <p:cNvPr id="4" name="Marcador de contenido 2">
            <a:extLst>
              <a:ext uri="{FF2B5EF4-FFF2-40B4-BE49-F238E27FC236}">
                <a16:creationId xmlns:a16="http://schemas.microsoft.com/office/drawing/2014/main" id="{55BF0CC6-610D-45FE-871D-4232E0B4906E}"/>
              </a:ext>
            </a:extLst>
          </p:cNvPr>
          <p:cNvSpPr txBox="1">
            <a:spLocks/>
          </p:cNvSpPr>
          <p:nvPr/>
        </p:nvSpPr>
        <p:spPr>
          <a:xfrm>
            <a:off x="412276" y="1513382"/>
            <a:ext cx="7101165" cy="4321278"/>
          </a:xfrm>
          <a:prstGeom prst="rect">
            <a:avLst/>
          </a:prstGeom>
        </p:spPr>
        <p:txBody>
          <a:bodyPr>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50000"/>
              </a:lnSpc>
            </a:pPr>
            <a:r>
              <a:rPr lang="es-MX" sz="2400" dirty="0"/>
              <a:t>Los dispositivos de red, junto con los medios conforman el </a:t>
            </a:r>
            <a:r>
              <a:rPr lang="es-MX" sz="2400" b="1" dirty="0"/>
              <a:t>hardware de una red</a:t>
            </a:r>
            <a:r>
              <a:rPr lang="es-MX" sz="2400" dirty="0"/>
              <a:t>, y estos, junto con los servicios, forman la infraestructura de red, que es la plataforma que da soporte a la red.</a:t>
            </a:r>
          </a:p>
          <a:p>
            <a:pPr algn="just">
              <a:lnSpc>
                <a:spcPct val="150000"/>
              </a:lnSpc>
            </a:pPr>
            <a:r>
              <a:rPr lang="es-MX" sz="2400" dirty="0"/>
              <a:t>Dicha infraestructura genera un canal estable y confiable por el cual se producen las comunicaciones.</a:t>
            </a:r>
          </a:p>
        </p:txBody>
      </p:sp>
      <p:pic>
        <p:nvPicPr>
          <p:cNvPr id="6" name="Imagen 5">
            <a:extLst>
              <a:ext uri="{FF2B5EF4-FFF2-40B4-BE49-F238E27FC236}">
                <a16:creationId xmlns:a16="http://schemas.microsoft.com/office/drawing/2014/main" id="{786CAB4D-DA5E-453F-BE16-454253ADC48A}"/>
              </a:ext>
            </a:extLst>
          </p:cNvPr>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Lst>
          </a:blip>
          <a:stretch>
            <a:fillRect/>
          </a:stretch>
        </p:blipFill>
        <p:spPr>
          <a:xfrm>
            <a:off x="7923357" y="2510579"/>
            <a:ext cx="4099696" cy="1969984"/>
          </a:xfrm>
          <a:prstGeom prst="roundRect">
            <a:avLst>
              <a:gd name="adj" fmla="val 16667"/>
            </a:avLst>
          </a:prstGeom>
          <a:ln>
            <a:noFill/>
          </a:ln>
          <a:effectLst>
            <a:glow rad="228600">
              <a:schemeClr val="accent6">
                <a:satMod val="175000"/>
                <a:alpha val="40000"/>
              </a:schemeClr>
            </a:glow>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grpSp>
        <p:nvGrpSpPr>
          <p:cNvPr id="8" name="Grupo 7">
            <a:extLst>
              <a:ext uri="{FF2B5EF4-FFF2-40B4-BE49-F238E27FC236}">
                <a16:creationId xmlns:a16="http://schemas.microsoft.com/office/drawing/2014/main" id="{D3511878-7D71-5F40-BE28-F924F5AF8B9E}"/>
              </a:ext>
            </a:extLst>
          </p:cNvPr>
          <p:cNvGrpSpPr/>
          <p:nvPr/>
        </p:nvGrpSpPr>
        <p:grpSpPr>
          <a:xfrm>
            <a:off x="7941346" y="84873"/>
            <a:ext cx="4081707" cy="787400"/>
            <a:chOff x="6719938" y="-12262"/>
            <a:chExt cx="4081707" cy="787400"/>
          </a:xfrm>
        </p:grpSpPr>
        <p:pic>
          <p:nvPicPr>
            <p:cNvPr id="9" name="Imagen 8" descr="Sin título-2.png">
              <a:extLst>
                <a:ext uri="{FF2B5EF4-FFF2-40B4-BE49-F238E27FC236}">
                  <a16:creationId xmlns:a16="http://schemas.microsoft.com/office/drawing/2014/main" id="{7EFA5F83-A898-6644-92B9-48BF300009CD}"/>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6719938" y="-12262"/>
              <a:ext cx="4081707" cy="787400"/>
            </a:xfrm>
            <a:prstGeom prst="rect">
              <a:avLst/>
            </a:prstGeom>
          </p:spPr>
        </p:pic>
        <p:sp>
          <p:nvSpPr>
            <p:cNvPr id="10" name="Rectángulo 9">
              <a:extLst>
                <a:ext uri="{FF2B5EF4-FFF2-40B4-BE49-F238E27FC236}">
                  <a16:creationId xmlns:a16="http://schemas.microsoft.com/office/drawing/2014/main" id="{2942EB2D-7A0F-2B46-A93B-BF478E173B15}"/>
                </a:ext>
              </a:extLst>
            </p:cNvPr>
            <p:cNvSpPr/>
            <p:nvPr/>
          </p:nvSpPr>
          <p:spPr>
            <a:xfrm>
              <a:off x="7517220" y="329666"/>
              <a:ext cx="2939565" cy="261610"/>
            </a:xfrm>
            <a:prstGeom prst="rect">
              <a:avLst/>
            </a:prstGeom>
          </p:spPr>
          <p:txBody>
            <a:bodyPr wrap="square">
              <a:spAutoFit/>
            </a:bodyPr>
            <a:lstStyle/>
            <a:p>
              <a:r>
                <a:rPr lang="es-ES" sz="1100" dirty="0">
                  <a:latin typeface="Metropolis Light"/>
                  <a:cs typeface="Metropolis Light"/>
                </a:rPr>
                <a:t>Facultad de Contaduría y Administración</a:t>
              </a:r>
            </a:p>
          </p:txBody>
        </p:sp>
      </p:grpSp>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11" name="Marcador de número de diapositiva 10"/>
          <p:cNvSpPr>
            <a:spLocks noGrp="1"/>
          </p:cNvSpPr>
          <p:nvPr>
            <p:ph type="sldNum" sz="quarter" idx="12"/>
          </p:nvPr>
        </p:nvSpPr>
        <p:spPr/>
        <p:txBody>
          <a:bodyPr/>
          <a:lstStyle/>
          <a:p>
            <a:fld id="{A24D5D50-842B-4AAF-A06B-5B70EB08A0A9}" type="slidenum">
              <a:rPr lang="es-MX" smtClean="0"/>
              <a:t>4</a:t>
            </a:fld>
            <a:endParaRPr lang="es-MX"/>
          </a:p>
        </p:txBody>
      </p:sp>
    </p:spTree>
    <p:extLst>
      <p:ext uri="{BB962C8B-B14F-4D97-AF65-F5344CB8AC3E}">
        <p14:creationId xmlns:p14="http://schemas.microsoft.com/office/powerpoint/2010/main" val="146696361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CuadroTexto 2">
            <a:extLst>
              <a:ext uri="{FF2B5EF4-FFF2-40B4-BE49-F238E27FC236}">
                <a16:creationId xmlns:a16="http://schemas.microsoft.com/office/drawing/2014/main" id="{31C7E0C2-6F65-4742-A443-2461E2D468EE}"/>
              </a:ext>
            </a:extLst>
          </p:cNvPr>
          <p:cNvSpPr txBox="1"/>
          <p:nvPr/>
        </p:nvSpPr>
        <p:spPr>
          <a:xfrm>
            <a:off x="231004" y="1509312"/>
            <a:ext cx="4214385" cy="446276"/>
          </a:xfrm>
          <a:prstGeom prst="rect">
            <a:avLst/>
          </a:prstGeom>
          <a:noFill/>
        </p:spPr>
        <p:txBody>
          <a:bodyPr wrap="square" rtlCol="0">
            <a:spAutoFit/>
          </a:bodyPr>
          <a:lstStyle/>
          <a:p>
            <a:r>
              <a:rPr lang="es-MX" sz="2300" b="1" i="1" dirty="0" smtClean="0">
                <a:solidFill>
                  <a:srgbClr val="00B050"/>
                </a:solidFill>
                <a:latin typeface="Arial" panose="020B0604020202020204" pitchFamily="34" charset="0"/>
                <a:cs typeface="Arial" panose="020B0604020202020204" pitchFamily="34" charset="0"/>
              </a:rPr>
              <a:t>Imágenes</a:t>
            </a:r>
            <a:endParaRPr lang="es-MX" sz="2300" b="1" i="1" dirty="0">
              <a:solidFill>
                <a:srgbClr val="00B050"/>
              </a:solidFill>
              <a:latin typeface="Arial" panose="020B0604020202020204" pitchFamily="34" charset="0"/>
              <a:cs typeface="Arial" panose="020B0604020202020204" pitchFamily="34" charset="0"/>
            </a:endParaRPr>
          </a:p>
        </p:txBody>
      </p:sp>
      <p:cxnSp>
        <p:nvCxnSpPr>
          <p:cNvPr id="4" name="Conector recto 3">
            <a:extLst>
              <a:ext uri="{FF2B5EF4-FFF2-40B4-BE49-F238E27FC236}">
                <a16:creationId xmlns:a16="http://schemas.microsoft.com/office/drawing/2014/main" id="{D7BDA9AC-66F0-43EB-8AB0-90509028DDF9}"/>
              </a:ext>
            </a:extLst>
          </p:cNvPr>
          <p:cNvCxnSpPr/>
          <p:nvPr/>
        </p:nvCxnSpPr>
        <p:spPr>
          <a:xfrm>
            <a:off x="-2" y="1958098"/>
            <a:ext cx="1219200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8" name="Rectángulo 7">
            <a:extLst>
              <a:ext uri="{FF2B5EF4-FFF2-40B4-BE49-F238E27FC236}">
                <a16:creationId xmlns:a16="http://schemas.microsoft.com/office/drawing/2014/main" id="{59A11CAA-61A4-480A-81F1-15FBB2E46782}"/>
              </a:ext>
            </a:extLst>
          </p:cNvPr>
          <p:cNvSpPr/>
          <p:nvPr/>
        </p:nvSpPr>
        <p:spPr>
          <a:xfrm>
            <a:off x="268348" y="2185085"/>
            <a:ext cx="11655299" cy="4308872"/>
          </a:xfrm>
          <a:prstGeom prst="rect">
            <a:avLst/>
          </a:prstGeom>
        </p:spPr>
        <p:txBody>
          <a:bodyPr wrap="square">
            <a:spAutoFit/>
          </a:bodyPr>
          <a:lstStyle/>
          <a:p>
            <a:pPr marL="342900" indent="-342900" algn="just">
              <a:buFont typeface="Arial" panose="020B0604020202020204" pitchFamily="34" charset="0"/>
              <a:buChar char="•"/>
            </a:pPr>
            <a:r>
              <a:rPr lang="es-MX" sz="1600" dirty="0">
                <a:solidFill>
                  <a:srgbClr val="0070C0"/>
                </a:solidFill>
                <a:hlinkClick r:id="rId3"/>
              </a:rPr>
              <a:t>http://itroque.edu.mx/cisco/cisco1/course/module1</a:t>
            </a:r>
            <a:endParaRPr lang="es-MX" sz="1600" dirty="0">
              <a:solidFill>
                <a:srgbClr val="0070C0"/>
              </a:solidFill>
            </a:endParaRPr>
          </a:p>
          <a:p>
            <a:pPr marL="342900" indent="-342900" algn="just">
              <a:lnSpc>
                <a:spcPct val="150000"/>
              </a:lnSpc>
              <a:buFont typeface="Arial" panose="020B0604020202020204" pitchFamily="34" charset="0"/>
              <a:buChar char="•"/>
            </a:pPr>
            <a:r>
              <a:rPr lang="es-MX" sz="1600" dirty="0">
                <a:solidFill>
                  <a:srgbClr val="0070C0"/>
                </a:solidFill>
                <a:hlinkClick r:id="rId4"/>
              </a:rPr>
              <a:t>http://redestelematicas.com/tipos-de-switches/</a:t>
            </a:r>
            <a:endParaRPr lang="es-MX" sz="1600" dirty="0">
              <a:solidFill>
                <a:srgbClr val="0070C0"/>
              </a:solidFill>
            </a:endParaRPr>
          </a:p>
          <a:p>
            <a:pPr marL="342900" indent="-342900" algn="just">
              <a:lnSpc>
                <a:spcPct val="150000"/>
              </a:lnSpc>
              <a:buFont typeface="Arial" panose="020B0604020202020204" pitchFamily="34" charset="0"/>
              <a:buChar char="•"/>
            </a:pPr>
            <a:r>
              <a:rPr lang="es-MX" sz="1600" dirty="0">
                <a:solidFill>
                  <a:srgbClr val="0070C0"/>
                </a:solidFill>
                <a:hlinkClick r:id="rId5"/>
              </a:rPr>
              <a:t>http://redestelematicas.com/el-switch-como-funciona-y-sus-principales-caracteristicas/</a:t>
            </a:r>
            <a:endParaRPr lang="es-MX" sz="1600" dirty="0">
              <a:solidFill>
                <a:srgbClr val="0070C0"/>
              </a:solidFill>
            </a:endParaRPr>
          </a:p>
          <a:p>
            <a:pPr marL="342900" indent="-342900" algn="just">
              <a:lnSpc>
                <a:spcPct val="150000"/>
              </a:lnSpc>
              <a:buFont typeface="Arial" panose="020B0604020202020204" pitchFamily="34" charset="0"/>
              <a:buChar char="•"/>
            </a:pPr>
            <a:r>
              <a:rPr lang="es-MX" sz="1600" dirty="0">
                <a:solidFill>
                  <a:srgbClr val="0070C0"/>
                </a:solidFill>
                <a:hlinkClick r:id="rId6"/>
              </a:rPr>
              <a:t>https://www.wni.mx/index.php?option=com_content&amp;view=article&amp;id=62:antenassoporte&amp;catid=31:general&amp;Itemid=79</a:t>
            </a:r>
            <a:endParaRPr lang="es-MX" sz="1600" dirty="0">
              <a:solidFill>
                <a:srgbClr val="0070C0"/>
              </a:solidFill>
            </a:endParaRPr>
          </a:p>
          <a:p>
            <a:pPr marL="342900" indent="-342900" algn="just">
              <a:lnSpc>
                <a:spcPct val="150000"/>
              </a:lnSpc>
              <a:buFont typeface="Arial" panose="020B0604020202020204" pitchFamily="34" charset="0"/>
              <a:buChar char="•"/>
            </a:pPr>
            <a:r>
              <a:rPr lang="pt-BR" sz="1600" dirty="0">
                <a:solidFill>
                  <a:srgbClr val="0070C0"/>
                </a:solidFill>
                <a:hlinkClick r:id="rId7"/>
              </a:rPr>
              <a:t>http://www.informaticamoderna.com/Acces_point.htm</a:t>
            </a:r>
            <a:endParaRPr lang="pt-BR" sz="1600" dirty="0">
              <a:solidFill>
                <a:srgbClr val="0070C0"/>
              </a:solidFill>
            </a:endParaRPr>
          </a:p>
          <a:p>
            <a:pPr marL="342900" indent="-342900" algn="just">
              <a:lnSpc>
                <a:spcPct val="150000"/>
              </a:lnSpc>
              <a:buFont typeface="Arial" panose="020B0604020202020204" pitchFamily="34" charset="0"/>
              <a:buChar char="•"/>
            </a:pPr>
            <a:r>
              <a:rPr lang="pt-BR" sz="1600" dirty="0">
                <a:solidFill>
                  <a:srgbClr val="0070C0"/>
                </a:solidFill>
                <a:hlinkClick r:id="rId8"/>
              </a:rPr>
              <a:t>http://www.informaticamoderna.com/Router.htm</a:t>
            </a:r>
            <a:endParaRPr lang="pt-BR" sz="1600" dirty="0">
              <a:solidFill>
                <a:srgbClr val="0070C0"/>
              </a:solidFill>
            </a:endParaRPr>
          </a:p>
          <a:p>
            <a:pPr marL="342900" indent="-342900" algn="just">
              <a:lnSpc>
                <a:spcPct val="150000"/>
              </a:lnSpc>
              <a:buFont typeface="Arial" panose="020B0604020202020204" pitchFamily="34" charset="0"/>
              <a:buChar char="•"/>
            </a:pPr>
            <a:r>
              <a:rPr lang="es-MX" sz="1600" dirty="0">
                <a:solidFill>
                  <a:srgbClr val="0070C0"/>
                </a:solidFill>
                <a:hlinkClick r:id="rId9"/>
              </a:rPr>
              <a:t>https://4.bp.blogspot.com/-</a:t>
            </a:r>
            <a:r>
              <a:rPr lang="es-MX" sz="1600" dirty="0" smtClean="0">
                <a:solidFill>
                  <a:srgbClr val="0070C0"/>
                </a:solidFill>
                <a:hlinkClick r:id="rId9"/>
              </a:rPr>
              <a:t>wvSrLjbhAWc/WQfFnbmc3dI/AAAAAAAACp8/Vu_rx3c1bk4Z4alH6FpFyff_VpZcrSJigCPcB/s1600/Dispositivos%2Bde%2Bred%2Bintermediarios.jpg</a:t>
            </a:r>
            <a:endParaRPr lang="es-MX" sz="1600" dirty="0" smtClean="0">
              <a:solidFill>
                <a:srgbClr val="0070C0"/>
              </a:solidFill>
            </a:endParaRPr>
          </a:p>
          <a:p>
            <a:pPr marL="342900" indent="-342900" algn="just">
              <a:lnSpc>
                <a:spcPct val="150000"/>
              </a:lnSpc>
              <a:buFont typeface="Arial" panose="020B0604020202020204" pitchFamily="34" charset="0"/>
              <a:buChar char="•"/>
            </a:pPr>
            <a:r>
              <a:rPr lang="es-MX" sz="1600" dirty="0">
                <a:solidFill>
                  <a:srgbClr val="0070C0"/>
                </a:solidFill>
                <a:hlinkClick r:id="rId10"/>
              </a:rPr>
              <a:t>https://hipertextual.com/files/2015/02/conexiones-y-redes-670x410.jpg</a:t>
            </a:r>
            <a:endParaRPr lang="es-MX" sz="1600" dirty="0">
              <a:solidFill>
                <a:srgbClr val="0070C0"/>
              </a:solidFill>
            </a:endParaRPr>
          </a:p>
          <a:p>
            <a:pPr marL="342900" indent="-342900" algn="just">
              <a:lnSpc>
                <a:spcPct val="150000"/>
              </a:lnSpc>
              <a:buFont typeface="Arial" panose="020B0604020202020204" pitchFamily="34" charset="0"/>
              <a:buChar char="•"/>
            </a:pPr>
            <a:endParaRPr lang="es-MX" sz="1400" i="1" dirty="0">
              <a:latin typeface="Arial" panose="020B0604020202020204" pitchFamily="34" charset="0"/>
              <a:cs typeface="Arial" panose="020B0604020202020204" pitchFamily="34" charset="0"/>
            </a:endParaRPr>
          </a:p>
          <a:p>
            <a:pPr marL="342900" indent="-342900" algn="just">
              <a:lnSpc>
                <a:spcPct val="150000"/>
              </a:lnSpc>
              <a:buFont typeface="Arial" panose="020B0604020202020204" pitchFamily="34" charset="0"/>
              <a:buChar char="•"/>
            </a:pPr>
            <a:endParaRPr lang="es-MX" sz="1400" i="1" dirty="0">
              <a:latin typeface="Arial" panose="020B0604020202020204" pitchFamily="34" charset="0"/>
              <a:cs typeface="Arial" panose="020B0604020202020204" pitchFamily="34" charset="0"/>
            </a:endParaRPr>
          </a:p>
        </p:txBody>
      </p:sp>
      <p:sp>
        <p:nvSpPr>
          <p:cNvPr id="6" name="Marcador de pie de página 5"/>
          <p:cNvSpPr>
            <a:spLocks noGrp="1"/>
          </p:cNvSpPr>
          <p:nvPr>
            <p:ph type="ftr" sz="quarter" idx="11"/>
          </p:nvPr>
        </p:nvSpPr>
        <p:spPr/>
        <p:txBody>
          <a:bodyPr/>
          <a:lstStyle/>
          <a:p>
            <a:r>
              <a:rPr lang="es-MX" dirty="0"/>
              <a:t>Dr. en A. Juan Carlos Montes de Oca López</a:t>
            </a:r>
          </a:p>
        </p:txBody>
      </p:sp>
      <p:sp>
        <p:nvSpPr>
          <p:cNvPr id="2" name="Marcador de número de diapositiva 1">
            <a:extLst>
              <a:ext uri="{FF2B5EF4-FFF2-40B4-BE49-F238E27FC236}">
                <a16:creationId xmlns:a16="http://schemas.microsoft.com/office/drawing/2014/main" id="{542FEDA5-82EE-4FEC-87DB-20832ECD7148}"/>
              </a:ext>
            </a:extLst>
          </p:cNvPr>
          <p:cNvSpPr>
            <a:spLocks noGrp="1"/>
          </p:cNvSpPr>
          <p:nvPr>
            <p:ph type="sldNum" sz="quarter" idx="12"/>
          </p:nvPr>
        </p:nvSpPr>
        <p:spPr/>
        <p:txBody>
          <a:bodyPr/>
          <a:lstStyle/>
          <a:p>
            <a:fld id="{49042BF9-C8AA-4BF5-90A6-F745506A1DB5}" type="slidenum">
              <a:rPr lang="es-MX" smtClean="0"/>
              <a:t>40</a:t>
            </a:fld>
            <a:endParaRPr lang="es-MX"/>
          </a:p>
        </p:txBody>
      </p:sp>
    </p:spTree>
    <p:extLst>
      <p:ext uri="{BB962C8B-B14F-4D97-AF65-F5344CB8AC3E}">
        <p14:creationId xmlns:p14="http://schemas.microsoft.com/office/powerpoint/2010/main" val="108809171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CuadroTexto 2">
            <a:extLst>
              <a:ext uri="{FF2B5EF4-FFF2-40B4-BE49-F238E27FC236}">
                <a16:creationId xmlns:a16="http://schemas.microsoft.com/office/drawing/2014/main" id="{31C7E0C2-6F65-4742-A443-2461E2D468EE}"/>
              </a:ext>
            </a:extLst>
          </p:cNvPr>
          <p:cNvSpPr txBox="1"/>
          <p:nvPr/>
        </p:nvSpPr>
        <p:spPr>
          <a:xfrm>
            <a:off x="231004" y="1509312"/>
            <a:ext cx="4214385" cy="446276"/>
          </a:xfrm>
          <a:prstGeom prst="rect">
            <a:avLst/>
          </a:prstGeom>
          <a:noFill/>
        </p:spPr>
        <p:txBody>
          <a:bodyPr wrap="square" rtlCol="0">
            <a:spAutoFit/>
          </a:bodyPr>
          <a:lstStyle/>
          <a:p>
            <a:r>
              <a:rPr lang="es-MX" sz="2300" b="1" i="1" dirty="0" smtClean="0">
                <a:solidFill>
                  <a:srgbClr val="00B050"/>
                </a:solidFill>
                <a:latin typeface="Arial" panose="020B0604020202020204" pitchFamily="34" charset="0"/>
                <a:cs typeface="Arial" panose="020B0604020202020204" pitchFamily="34" charset="0"/>
              </a:rPr>
              <a:t>Imágenes</a:t>
            </a:r>
            <a:endParaRPr lang="es-MX" sz="2300" b="1" i="1" dirty="0">
              <a:solidFill>
                <a:srgbClr val="00B050"/>
              </a:solidFill>
              <a:latin typeface="Arial" panose="020B0604020202020204" pitchFamily="34" charset="0"/>
              <a:cs typeface="Arial" panose="020B0604020202020204" pitchFamily="34" charset="0"/>
            </a:endParaRPr>
          </a:p>
        </p:txBody>
      </p:sp>
      <p:cxnSp>
        <p:nvCxnSpPr>
          <p:cNvPr id="4" name="Conector recto 3">
            <a:extLst>
              <a:ext uri="{FF2B5EF4-FFF2-40B4-BE49-F238E27FC236}">
                <a16:creationId xmlns:a16="http://schemas.microsoft.com/office/drawing/2014/main" id="{D7BDA9AC-66F0-43EB-8AB0-90509028DDF9}"/>
              </a:ext>
            </a:extLst>
          </p:cNvPr>
          <p:cNvCxnSpPr/>
          <p:nvPr/>
        </p:nvCxnSpPr>
        <p:spPr>
          <a:xfrm>
            <a:off x="-2" y="1958098"/>
            <a:ext cx="1219200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8" name="Rectángulo 7">
            <a:extLst>
              <a:ext uri="{FF2B5EF4-FFF2-40B4-BE49-F238E27FC236}">
                <a16:creationId xmlns:a16="http://schemas.microsoft.com/office/drawing/2014/main" id="{59A11CAA-61A4-480A-81F1-15FBB2E46782}"/>
              </a:ext>
            </a:extLst>
          </p:cNvPr>
          <p:cNvSpPr/>
          <p:nvPr/>
        </p:nvSpPr>
        <p:spPr>
          <a:xfrm>
            <a:off x="268348" y="2185085"/>
            <a:ext cx="11655299" cy="2800767"/>
          </a:xfrm>
          <a:prstGeom prst="rect">
            <a:avLst/>
          </a:prstGeom>
        </p:spPr>
        <p:txBody>
          <a:bodyPr wrap="square">
            <a:spAutoFit/>
          </a:bodyPr>
          <a:lstStyle/>
          <a:p>
            <a:pPr marL="342900" indent="-342900" algn="just">
              <a:buFont typeface="Arial" panose="020B0604020202020204" pitchFamily="34" charset="0"/>
              <a:buChar char="•"/>
            </a:pPr>
            <a:r>
              <a:rPr lang="es-MX" sz="1600" dirty="0"/>
              <a:t>T&amp;I. (2018). ¿Qué es un </a:t>
            </a:r>
            <a:r>
              <a:rPr lang="es-MX" sz="1600" dirty="0" err="1"/>
              <a:t>Router</a:t>
            </a:r>
            <a:r>
              <a:rPr lang="es-MX" sz="1600" dirty="0"/>
              <a:t>? ¿Y un </a:t>
            </a:r>
            <a:r>
              <a:rPr lang="es-MX" sz="1600" dirty="0" err="1"/>
              <a:t>Router</a:t>
            </a:r>
            <a:r>
              <a:rPr lang="es-MX" sz="1600" dirty="0"/>
              <a:t> </a:t>
            </a:r>
            <a:r>
              <a:rPr lang="es-MX" sz="1600" dirty="0" err="1"/>
              <a:t>WiFi</a:t>
            </a:r>
            <a:r>
              <a:rPr lang="es-MX" sz="1600" dirty="0"/>
              <a:t>? Comprar un </a:t>
            </a:r>
            <a:r>
              <a:rPr lang="es-MX" sz="1600" dirty="0" err="1"/>
              <a:t>router</a:t>
            </a:r>
            <a:r>
              <a:rPr lang="es-MX" sz="1600" dirty="0"/>
              <a:t>. Ampliar el alcance de un </a:t>
            </a:r>
            <a:r>
              <a:rPr lang="es-MX" sz="1600" dirty="0" err="1"/>
              <a:t>router</a:t>
            </a:r>
            <a:r>
              <a:rPr lang="es-MX" sz="1600" dirty="0"/>
              <a:t>. Recuperado: agosto 29, 2018, de Tecnología &amp; Informática Sitio web: </a:t>
            </a:r>
            <a:r>
              <a:rPr lang="es-MX" sz="1600" dirty="0">
                <a:hlinkClick r:id="rId3"/>
              </a:rPr>
              <a:t>https://tecnologia-informatica.com/que-es-router-wifi-comprar-ampliar-alcance</a:t>
            </a:r>
            <a:r>
              <a:rPr lang="es-MX" sz="1600" dirty="0" smtClean="0">
                <a:hlinkClick r:id="rId3"/>
              </a:rPr>
              <a:t>/</a:t>
            </a:r>
            <a:endParaRPr lang="es-MX" sz="1600" dirty="0" smtClean="0"/>
          </a:p>
          <a:p>
            <a:pPr marL="342900" indent="-342900" algn="just">
              <a:buFont typeface="Arial" panose="020B0604020202020204" pitchFamily="34" charset="0"/>
              <a:buChar char="•"/>
            </a:pPr>
            <a:r>
              <a:rPr lang="es-MX" sz="1600" dirty="0" smtClean="0"/>
              <a:t>Santillán</a:t>
            </a:r>
            <a:r>
              <a:rPr lang="es-MX" sz="1600" dirty="0"/>
              <a:t>, U. (2018). FIREWALLS, CONTROLANDO EL ACCESO A LA RED. Recuperado: agosto 29, 2018, de Universidad Nacional Autónoma de México Sitio web: </a:t>
            </a:r>
            <a:r>
              <a:rPr lang="es-MX" sz="1600" dirty="0">
                <a:hlinkClick r:id="rId4"/>
              </a:rPr>
              <a:t>https://</a:t>
            </a:r>
            <a:r>
              <a:rPr lang="es-MX" sz="1600" dirty="0" smtClean="0">
                <a:hlinkClick r:id="rId4"/>
              </a:rPr>
              <a:t>revista.seguridad.unam.mx/numero-04/firewalls-controlando-el-acceso-la-red</a:t>
            </a:r>
            <a:endParaRPr lang="es-MX" sz="1600" dirty="0" smtClean="0"/>
          </a:p>
          <a:p>
            <a:pPr marL="342900" indent="-342900" algn="just">
              <a:buFont typeface="Arial" panose="020B0604020202020204" pitchFamily="34" charset="0"/>
              <a:buChar char="•"/>
            </a:pPr>
            <a:r>
              <a:rPr lang="es-MX" sz="1600" dirty="0" smtClean="0"/>
              <a:t>Cisco</a:t>
            </a:r>
            <a:r>
              <a:rPr lang="es-MX" sz="1600" dirty="0"/>
              <a:t>. (2018). ¿Qué es un firewall?. Recuperado: agosto 29, 2018, de Cisco Sitio web: </a:t>
            </a:r>
            <a:r>
              <a:rPr lang="es-MX" sz="1600" dirty="0">
                <a:hlinkClick r:id="rId5"/>
              </a:rPr>
              <a:t>https://</a:t>
            </a:r>
            <a:r>
              <a:rPr lang="es-MX" sz="1600" dirty="0" smtClean="0">
                <a:hlinkClick r:id="rId5"/>
              </a:rPr>
              <a:t>www.cisco.com/c/es_mx/products/security/firewalls/what-is-a-firewall.html</a:t>
            </a:r>
            <a:endParaRPr lang="es-MX" sz="1600" dirty="0" smtClean="0"/>
          </a:p>
          <a:p>
            <a:pPr marL="342900" indent="-342900" algn="just">
              <a:buFont typeface="Arial" panose="020B0604020202020204" pitchFamily="34" charset="0"/>
              <a:buChar char="•"/>
            </a:pPr>
            <a:r>
              <a:rPr lang="es-MX" sz="1600" dirty="0" err="1" smtClean="0"/>
              <a:t>Linksys</a:t>
            </a:r>
            <a:r>
              <a:rPr lang="es-MX" sz="1600" dirty="0"/>
              <a:t>. (2018). ¿Qué es un módem?. Recuperado: agosto 29, 2018, de </a:t>
            </a:r>
            <a:r>
              <a:rPr lang="es-MX" sz="1600" dirty="0" err="1"/>
              <a:t>Linksys</a:t>
            </a:r>
            <a:r>
              <a:rPr lang="es-MX" sz="1600" dirty="0"/>
              <a:t> Sitio web: </a:t>
            </a:r>
            <a:r>
              <a:rPr lang="es-MX" sz="1600" dirty="0">
                <a:hlinkClick r:id="rId6"/>
              </a:rPr>
              <a:t>https://www.linksys.com/es/r/resource-center/qu%C3%A9-es-un-m%C3%B3dem</a:t>
            </a:r>
            <a:r>
              <a:rPr lang="es-MX" sz="1600" dirty="0" smtClean="0">
                <a:hlinkClick r:id="rId6"/>
              </a:rPr>
              <a:t>/</a:t>
            </a:r>
            <a:endParaRPr lang="es-MX" sz="1600" dirty="0" smtClean="0"/>
          </a:p>
          <a:p>
            <a:pPr marL="342900" indent="-342900" algn="just">
              <a:buFont typeface="Arial" panose="020B0604020202020204" pitchFamily="34" charset="0"/>
              <a:buChar char="•"/>
            </a:pPr>
            <a:r>
              <a:rPr lang="es-MX" sz="1600" dirty="0" smtClean="0"/>
              <a:t>CCM</a:t>
            </a:r>
            <a:r>
              <a:rPr lang="es-MX" sz="1600" dirty="0"/>
              <a:t>. (2018). Equipos de red - El concentrador. Recuperado: agosto 29, 2018, de CCM </a:t>
            </a:r>
            <a:r>
              <a:rPr lang="es-MX" sz="1600" dirty="0" err="1"/>
              <a:t>Benchmark</a:t>
            </a:r>
            <a:r>
              <a:rPr lang="es-MX" sz="1600" dirty="0"/>
              <a:t> Sitio web: </a:t>
            </a:r>
            <a:r>
              <a:rPr lang="es-MX" sz="1600" dirty="0">
                <a:hlinkClick r:id="rId7"/>
              </a:rPr>
              <a:t>https://</a:t>
            </a:r>
            <a:r>
              <a:rPr lang="es-MX" sz="1600" dirty="0" smtClean="0">
                <a:hlinkClick r:id="rId7"/>
              </a:rPr>
              <a:t>es.ccm.net/faq/656-redes-concentrador-hub-conmutador-switch-y-router#1-el-hub</a:t>
            </a:r>
            <a:endParaRPr lang="es-MX" sz="1600" dirty="0" smtClean="0"/>
          </a:p>
          <a:p>
            <a:pPr marL="342900" indent="-342900" algn="just">
              <a:buFont typeface="Arial" panose="020B0604020202020204" pitchFamily="34" charset="0"/>
              <a:buChar char="•"/>
            </a:pPr>
            <a:endParaRPr lang="es-MX" sz="1600" dirty="0"/>
          </a:p>
        </p:txBody>
      </p:sp>
      <p:sp>
        <p:nvSpPr>
          <p:cNvPr id="6" name="Marcador de pie de página 5"/>
          <p:cNvSpPr>
            <a:spLocks noGrp="1"/>
          </p:cNvSpPr>
          <p:nvPr>
            <p:ph type="ftr" sz="quarter" idx="11"/>
          </p:nvPr>
        </p:nvSpPr>
        <p:spPr/>
        <p:txBody>
          <a:bodyPr/>
          <a:lstStyle/>
          <a:p>
            <a:r>
              <a:rPr lang="es-MX" dirty="0"/>
              <a:t>Dr. en A. Juan Carlos Montes de Oca López</a:t>
            </a:r>
          </a:p>
        </p:txBody>
      </p:sp>
      <p:sp>
        <p:nvSpPr>
          <p:cNvPr id="2" name="Marcador de número de diapositiva 1">
            <a:extLst>
              <a:ext uri="{FF2B5EF4-FFF2-40B4-BE49-F238E27FC236}">
                <a16:creationId xmlns:a16="http://schemas.microsoft.com/office/drawing/2014/main" id="{542FEDA5-82EE-4FEC-87DB-20832ECD7148}"/>
              </a:ext>
            </a:extLst>
          </p:cNvPr>
          <p:cNvSpPr>
            <a:spLocks noGrp="1"/>
          </p:cNvSpPr>
          <p:nvPr>
            <p:ph type="sldNum" sz="quarter" idx="12"/>
          </p:nvPr>
        </p:nvSpPr>
        <p:spPr/>
        <p:txBody>
          <a:bodyPr/>
          <a:lstStyle/>
          <a:p>
            <a:fld id="{49042BF9-C8AA-4BF5-90A6-F745506A1DB5}" type="slidenum">
              <a:rPr lang="es-MX" smtClean="0"/>
              <a:t>41</a:t>
            </a:fld>
            <a:endParaRPr lang="es-MX"/>
          </a:p>
        </p:txBody>
      </p:sp>
    </p:spTree>
    <p:extLst>
      <p:ext uri="{BB962C8B-B14F-4D97-AF65-F5344CB8AC3E}">
        <p14:creationId xmlns:p14="http://schemas.microsoft.com/office/powerpoint/2010/main" val="20360331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a:extLst>
              <a:ext uri="{FF2B5EF4-FFF2-40B4-BE49-F238E27FC236}">
                <a16:creationId xmlns:a16="http://schemas.microsoft.com/office/drawing/2014/main" id="{4D300B21-C45D-4838-9716-9DE3EE46A4DB}"/>
              </a:ext>
            </a:extLst>
          </p:cNvPr>
          <p:cNvSpPr txBox="1">
            <a:spLocks/>
          </p:cNvSpPr>
          <p:nvPr/>
        </p:nvSpPr>
        <p:spPr>
          <a:xfrm>
            <a:off x="396176" y="1030339"/>
            <a:ext cx="11542489" cy="97045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MX" sz="4000" b="1" dirty="0"/>
              <a:t>Dispositivos de red</a:t>
            </a:r>
          </a:p>
        </p:txBody>
      </p:sp>
      <p:sp>
        <p:nvSpPr>
          <p:cNvPr id="4" name="Marcador de contenido 2">
            <a:extLst>
              <a:ext uri="{FF2B5EF4-FFF2-40B4-BE49-F238E27FC236}">
                <a16:creationId xmlns:a16="http://schemas.microsoft.com/office/drawing/2014/main" id="{0789D458-D87C-4180-8AF5-1AD99BC26EF2}"/>
              </a:ext>
            </a:extLst>
          </p:cNvPr>
          <p:cNvSpPr txBox="1">
            <a:spLocks/>
          </p:cNvSpPr>
          <p:nvPr/>
        </p:nvSpPr>
        <p:spPr>
          <a:xfrm>
            <a:off x="1043511" y="1832267"/>
            <a:ext cx="6106226" cy="3659797"/>
          </a:xfrm>
          <a:prstGeom prst="rect">
            <a:avLst/>
          </a:prstGeom>
        </p:spPr>
        <p:txBody>
          <a:bodyPr>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s-MX" dirty="0" smtClean="0"/>
              <a:t>Se </a:t>
            </a:r>
            <a:r>
              <a:rPr lang="es-MX" dirty="0"/>
              <a:t>dividen en dos tipos:</a:t>
            </a:r>
          </a:p>
          <a:p>
            <a:pPr marL="0" indent="0" algn="just">
              <a:buNone/>
            </a:pPr>
            <a:endParaRPr lang="es-MX" dirty="0"/>
          </a:p>
          <a:p>
            <a:pPr lvl="1" algn="just"/>
            <a:r>
              <a:rPr lang="es-MX" b="1" dirty="0"/>
              <a:t>Dispositivos </a:t>
            </a:r>
            <a:r>
              <a:rPr lang="es-MX" b="1" dirty="0" smtClean="0"/>
              <a:t>finales</a:t>
            </a:r>
            <a:r>
              <a:rPr lang="es-MX" dirty="0" smtClean="0"/>
              <a:t>: Son los que utiliza el usuario final. Ahí se generan y reciben los datos.</a:t>
            </a:r>
            <a:endParaRPr lang="es-MX" dirty="0"/>
          </a:p>
          <a:p>
            <a:pPr marL="457200" lvl="1" indent="0" algn="just">
              <a:buNone/>
            </a:pPr>
            <a:endParaRPr lang="es-MX" dirty="0"/>
          </a:p>
          <a:p>
            <a:pPr lvl="1" algn="just"/>
            <a:r>
              <a:rPr lang="es-MX" b="1" dirty="0"/>
              <a:t>Dispositivos </a:t>
            </a:r>
            <a:r>
              <a:rPr lang="es-MX" b="1" dirty="0" smtClean="0"/>
              <a:t>intermedios</a:t>
            </a:r>
            <a:r>
              <a:rPr lang="es-MX" dirty="0" smtClean="0"/>
              <a:t>: Brindan conectividad a los dispositivos finales. Son transparentes para el usuario final.</a:t>
            </a:r>
            <a:endParaRPr lang="es-MX" dirty="0"/>
          </a:p>
          <a:p>
            <a:pPr algn="just"/>
            <a:endParaRPr lang="es-MX" dirty="0"/>
          </a:p>
        </p:txBody>
      </p:sp>
      <p:pic>
        <p:nvPicPr>
          <p:cNvPr id="6" name="Imagen 5" descr="&lt;strong&gt;Redes&lt;/strong&gt; &lt;strong&gt;LAN&lt;/strong&gt;, CAN, MAN y &lt;strong&gt;WAN&lt;/strong&gt;">
            <a:extLst>
              <a:ext uri="{FF2B5EF4-FFF2-40B4-BE49-F238E27FC236}">
                <a16:creationId xmlns:a16="http://schemas.microsoft.com/office/drawing/2014/main" id="{7952BD4C-AEFF-456A-9535-444B107C6AD1}"/>
              </a:ext>
            </a:extLst>
          </p:cNvPr>
          <p:cNvPicPr>
            <a:picLocks noChangeAspect="1"/>
          </p:cNvPicPr>
          <p:nvPr/>
        </p:nvPicPr>
        <p:blipFill rotWithShape="1">
          <a:blip r:embed="rId2" cstate="screen">
            <a:extLst>
              <a:ext uri="{BEBA8EAE-BF5A-486C-A8C5-ECC9F3942E4B}">
                <a14:imgProps xmlns:a14="http://schemas.microsoft.com/office/drawing/2010/main">
                  <a14:imgLayer r:embed="rId3">
                    <a14:imgEffect>
                      <a14:backgroundRemoval t="5792" b="89189" l="2579" r="100000">
                        <a14:foregroundMark x1="35530" y1="56757" x2="35530" y2="56757"/>
                        <a14:foregroundMark x1="9742" y1="55985" x2="9742" y2="55985"/>
                        <a14:foregroundMark x1="58739" y1="38610" x2="58739" y2="38610"/>
                        <a14:foregroundMark x1="53009" y1="28185" x2="53009" y2="28185"/>
                        <a14:foregroundMark x1="50716" y1="24324" x2="50716" y2="24324"/>
                        <a14:foregroundMark x1="24642" y1="19305" x2="24642" y2="19305"/>
                        <a14:foregroundMark x1="24642" y1="23552" x2="31232" y2="13900"/>
                        <a14:foregroundMark x1="31519" y1="20077" x2="23782" y2="16602"/>
                        <a14:foregroundMark x1="60745" y1="71815" x2="60745" y2="71815"/>
                        <a14:foregroundMark x1="56447" y1="63320" x2="56447" y2="63320"/>
                        <a14:foregroundMark x1="56160" y1="57143" x2="56160" y2="57143"/>
                        <a14:foregroundMark x1="91977" y1="56757" x2="81089" y2="43243"/>
                        <a14:foregroundMark x1="84527" y1="20077" x2="84527" y2="20077"/>
                      </a14:backgroundRemoval>
                    </a14:imgEffect>
                  </a14:imgLayer>
                </a14:imgProps>
              </a:ext>
              <a:ext uri="{28A0092B-C50C-407E-A947-70E740481C1C}">
                <a14:useLocalDpi xmlns:a14="http://schemas.microsoft.com/office/drawing/2010/main"/>
              </a:ext>
            </a:extLst>
          </a:blip>
          <a:srcRect l="2648" t="5919" b="10287"/>
          <a:stretch/>
        </p:blipFill>
        <p:spPr>
          <a:xfrm>
            <a:off x="7272502" y="1832267"/>
            <a:ext cx="4919498" cy="3142456"/>
          </a:xfrm>
          <a:prstGeom prst="rect">
            <a:avLst/>
          </a:prstGeom>
          <a:effectLst>
            <a:glow rad="101600">
              <a:schemeClr val="accent2">
                <a:satMod val="175000"/>
                <a:alpha val="40000"/>
              </a:schemeClr>
            </a:glow>
          </a:effectLst>
        </p:spPr>
      </p:pic>
      <p:grpSp>
        <p:nvGrpSpPr>
          <p:cNvPr id="8" name="Grupo 7">
            <a:extLst>
              <a:ext uri="{FF2B5EF4-FFF2-40B4-BE49-F238E27FC236}">
                <a16:creationId xmlns:a16="http://schemas.microsoft.com/office/drawing/2014/main" id="{D3511878-7D71-5F40-BE28-F924F5AF8B9E}"/>
              </a:ext>
            </a:extLst>
          </p:cNvPr>
          <p:cNvGrpSpPr/>
          <p:nvPr/>
        </p:nvGrpSpPr>
        <p:grpSpPr>
          <a:xfrm>
            <a:off x="7941346" y="84873"/>
            <a:ext cx="4081707" cy="787400"/>
            <a:chOff x="6719938" y="-12262"/>
            <a:chExt cx="4081707" cy="787400"/>
          </a:xfrm>
        </p:grpSpPr>
        <p:pic>
          <p:nvPicPr>
            <p:cNvPr id="9" name="Imagen 8" descr="Sin título-2.png">
              <a:extLst>
                <a:ext uri="{FF2B5EF4-FFF2-40B4-BE49-F238E27FC236}">
                  <a16:creationId xmlns:a16="http://schemas.microsoft.com/office/drawing/2014/main" id="{7EFA5F83-A898-6644-92B9-48BF300009CD}"/>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6719938" y="-12262"/>
              <a:ext cx="4081707" cy="787400"/>
            </a:xfrm>
            <a:prstGeom prst="rect">
              <a:avLst/>
            </a:prstGeom>
          </p:spPr>
        </p:pic>
        <p:sp>
          <p:nvSpPr>
            <p:cNvPr id="10" name="Rectángulo 9">
              <a:extLst>
                <a:ext uri="{FF2B5EF4-FFF2-40B4-BE49-F238E27FC236}">
                  <a16:creationId xmlns:a16="http://schemas.microsoft.com/office/drawing/2014/main" id="{2942EB2D-7A0F-2B46-A93B-BF478E173B15}"/>
                </a:ext>
              </a:extLst>
            </p:cNvPr>
            <p:cNvSpPr/>
            <p:nvPr/>
          </p:nvSpPr>
          <p:spPr>
            <a:xfrm>
              <a:off x="7517220" y="329666"/>
              <a:ext cx="2939565" cy="261610"/>
            </a:xfrm>
            <a:prstGeom prst="rect">
              <a:avLst/>
            </a:prstGeom>
          </p:spPr>
          <p:txBody>
            <a:bodyPr wrap="square">
              <a:spAutoFit/>
            </a:bodyPr>
            <a:lstStyle/>
            <a:p>
              <a:r>
                <a:rPr lang="es-ES" sz="1100" dirty="0">
                  <a:latin typeface="Metropolis Light"/>
                  <a:cs typeface="Metropolis Light"/>
                </a:rPr>
                <a:t>Facultad de Contaduría y Administración</a:t>
              </a:r>
            </a:p>
          </p:txBody>
        </p:sp>
      </p:grpSp>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11" name="Marcador de número de diapositiva 10"/>
          <p:cNvSpPr>
            <a:spLocks noGrp="1"/>
          </p:cNvSpPr>
          <p:nvPr>
            <p:ph type="sldNum" sz="quarter" idx="12"/>
          </p:nvPr>
        </p:nvSpPr>
        <p:spPr/>
        <p:txBody>
          <a:bodyPr/>
          <a:lstStyle/>
          <a:p>
            <a:fld id="{A24D5D50-842B-4AAF-A06B-5B70EB08A0A9}" type="slidenum">
              <a:rPr lang="es-MX" smtClean="0"/>
              <a:t>5</a:t>
            </a:fld>
            <a:endParaRPr lang="es-MX"/>
          </a:p>
        </p:txBody>
      </p:sp>
    </p:spTree>
    <p:extLst>
      <p:ext uri="{BB962C8B-B14F-4D97-AF65-F5344CB8AC3E}">
        <p14:creationId xmlns:p14="http://schemas.microsoft.com/office/powerpoint/2010/main" val="12134477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a:extLst>
              <a:ext uri="{FF2B5EF4-FFF2-40B4-BE49-F238E27FC236}">
                <a16:creationId xmlns:a16="http://schemas.microsoft.com/office/drawing/2014/main" id="{42F9A697-096C-48EE-99C1-149F1AF382D3}"/>
              </a:ext>
            </a:extLst>
          </p:cNvPr>
          <p:cNvSpPr txBox="1">
            <a:spLocks/>
          </p:cNvSpPr>
          <p:nvPr/>
        </p:nvSpPr>
        <p:spPr>
          <a:xfrm>
            <a:off x="3780933" y="1030339"/>
            <a:ext cx="10571998" cy="97045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MX" b="1" dirty="0"/>
              <a:t>Dispositivos de red</a:t>
            </a:r>
          </a:p>
        </p:txBody>
      </p:sp>
      <p:sp>
        <p:nvSpPr>
          <p:cNvPr id="4" name="Marcador de contenido 2">
            <a:extLst>
              <a:ext uri="{FF2B5EF4-FFF2-40B4-BE49-F238E27FC236}">
                <a16:creationId xmlns:a16="http://schemas.microsoft.com/office/drawing/2014/main" id="{AE354212-2BC9-48FC-80E9-888A1C34A22E}"/>
              </a:ext>
            </a:extLst>
          </p:cNvPr>
          <p:cNvSpPr txBox="1">
            <a:spLocks/>
          </p:cNvSpPr>
          <p:nvPr/>
        </p:nvSpPr>
        <p:spPr>
          <a:xfrm>
            <a:off x="189576" y="1789450"/>
            <a:ext cx="11732165" cy="436323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50000"/>
              </a:lnSpc>
              <a:buNone/>
            </a:pPr>
            <a:r>
              <a:rPr lang="es-MX" dirty="0">
                <a:solidFill>
                  <a:srgbClr val="0070C0"/>
                </a:solidFill>
              </a:rPr>
              <a:t>Dispositivos intermedios o intermediarios:</a:t>
            </a:r>
          </a:p>
          <a:p>
            <a:pPr lvl="1" algn="just">
              <a:lnSpc>
                <a:spcPct val="150000"/>
              </a:lnSpc>
            </a:pPr>
            <a:r>
              <a:rPr lang="es-MX" dirty="0"/>
              <a:t>Son los dispositivos </a:t>
            </a:r>
            <a:r>
              <a:rPr lang="es-MX" b="1" dirty="0"/>
              <a:t>encargados de conectar a los dispositivos finales</a:t>
            </a:r>
            <a:r>
              <a:rPr lang="es-MX" dirty="0"/>
              <a:t>.</a:t>
            </a:r>
          </a:p>
          <a:p>
            <a:pPr lvl="1" algn="just">
              <a:lnSpc>
                <a:spcPct val="150000"/>
              </a:lnSpc>
            </a:pPr>
            <a:r>
              <a:rPr lang="es-MX" dirty="0"/>
              <a:t>Proporcionan </a:t>
            </a:r>
            <a:r>
              <a:rPr lang="es-MX" b="1" dirty="0"/>
              <a:t>conectividad</a:t>
            </a:r>
            <a:r>
              <a:rPr lang="es-MX" dirty="0"/>
              <a:t> y operan regularmente fuera de la vista de los usuarios mientras </a:t>
            </a:r>
            <a:r>
              <a:rPr lang="es-MX" b="1" dirty="0"/>
              <a:t>aseguran la transmisión de datos </a:t>
            </a:r>
            <a:r>
              <a:rPr lang="es-MX" dirty="0"/>
              <a:t>por la red.</a:t>
            </a:r>
          </a:p>
          <a:p>
            <a:pPr lvl="1" algn="just">
              <a:lnSpc>
                <a:spcPct val="150000"/>
              </a:lnSpc>
            </a:pPr>
            <a:r>
              <a:rPr lang="es-MX" dirty="0"/>
              <a:t>Estos dispositivos utilizan la dirección del dispositivo final destino, junto con la información de las interconexiones de red para establecer la ruta necesaria para que los datos sean trasladados de un host a otro.</a:t>
            </a:r>
          </a:p>
        </p:txBody>
      </p:sp>
      <p:grpSp>
        <p:nvGrpSpPr>
          <p:cNvPr id="6" name="Grupo 5">
            <a:extLst>
              <a:ext uri="{FF2B5EF4-FFF2-40B4-BE49-F238E27FC236}">
                <a16:creationId xmlns:a16="http://schemas.microsoft.com/office/drawing/2014/main" id="{D3511878-7D71-5F40-BE28-F924F5AF8B9E}"/>
              </a:ext>
            </a:extLst>
          </p:cNvPr>
          <p:cNvGrpSpPr/>
          <p:nvPr/>
        </p:nvGrpSpPr>
        <p:grpSpPr>
          <a:xfrm>
            <a:off x="7941346" y="84873"/>
            <a:ext cx="4081707" cy="787400"/>
            <a:chOff x="6719938" y="-12262"/>
            <a:chExt cx="4081707" cy="787400"/>
          </a:xfrm>
        </p:grpSpPr>
        <p:pic>
          <p:nvPicPr>
            <p:cNvPr id="7" name="Imagen 6" descr="Sin título-2.png">
              <a:extLst>
                <a:ext uri="{FF2B5EF4-FFF2-40B4-BE49-F238E27FC236}">
                  <a16:creationId xmlns:a16="http://schemas.microsoft.com/office/drawing/2014/main" id="{7EFA5F83-A898-6644-92B9-48BF300009CD}"/>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6719938" y="-12262"/>
              <a:ext cx="4081707" cy="787400"/>
            </a:xfrm>
            <a:prstGeom prst="rect">
              <a:avLst/>
            </a:prstGeom>
          </p:spPr>
        </p:pic>
        <p:sp>
          <p:nvSpPr>
            <p:cNvPr id="8" name="Rectángulo 7">
              <a:extLst>
                <a:ext uri="{FF2B5EF4-FFF2-40B4-BE49-F238E27FC236}">
                  <a16:creationId xmlns:a16="http://schemas.microsoft.com/office/drawing/2014/main" id="{2942EB2D-7A0F-2B46-A93B-BF478E173B15}"/>
                </a:ext>
              </a:extLst>
            </p:cNvPr>
            <p:cNvSpPr/>
            <p:nvPr/>
          </p:nvSpPr>
          <p:spPr>
            <a:xfrm>
              <a:off x="7517220" y="329666"/>
              <a:ext cx="2939565" cy="261610"/>
            </a:xfrm>
            <a:prstGeom prst="rect">
              <a:avLst/>
            </a:prstGeom>
          </p:spPr>
          <p:txBody>
            <a:bodyPr wrap="square">
              <a:spAutoFit/>
            </a:bodyPr>
            <a:lstStyle/>
            <a:p>
              <a:r>
                <a:rPr lang="es-ES" sz="1100" dirty="0">
                  <a:latin typeface="Metropolis Light"/>
                  <a:cs typeface="Metropolis Light"/>
                </a:rPr>
                <a:t>Facultad de Contaduría y Administración</a:t>
              </a:r>
            </a:p>
          </p:txBody>
        </p:sp>
      </p:grpSp>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9" name="Marcador de número de diapositiva 8"/>
          <p:cNvSpPr>
            <a:spLocks noGrp="1"/>
          </p:cNvSpPr>
          <p:nvPr>
            <p:ph type="sldNum" sz="quarter" idx="12"/>
          </p:nvPr>
        </p:nvSpPr>
        <p:spPr/>
        <p:txBody>
          <a:bodyPr/>
          <a:lstStyle/>
          <a:p>
            <a:fld id="{A24D5D50-842B-4AAF-A06B-5B70EB08A0A9}" type="slidenum">
              <a:rPr lang="es-MX" smtClean="0"/>
              <a:t>6</a:t>
            </a:fld>
            <a:endParaRPr lang="es-MX"/>
          </a:p>
        </p:txBody>
      </p:sp>
    </p:spTree>
    <p:extLst>
      <p:ext uri="{BB962C8B-B14F-4D97-AF65-F5344CB8AC3E}">
        <p14:creationId xmlns:p14="http://schemas.microsoft.com/office/powerpoint/2010/main" val="35989657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a:extLst>
              <a:ext uri="{FF2B5EF4-FFF2-40B4-BE49-F238E27FC236}">
                <a16:creationId xmlns:a16="http://schemas.microsoft.com/office/drawing/2014/main" id="{928F0571-1298-4751-950D-0B3EF57F845D}"/>
              </a:ext>
            </a:extLst>
          </p:cNvPr>
          <p:cNvSpPr txBox="1">
            <a:spLocks/>
          </p:cNvSpPr>
          <p:nvPr/>
        </p:nvSpPr>
        <p:spPr>
          <a:xfrm>
            <a:off x="239093" y="764164"/>
            <a:ext cx="11783960" cy="97045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MX" sz="3600" b="1" dirty="0" smtClean="0"/>
              <a:t>Funciones dispositivos intermedios</a:t>
            </a:r>
            <a:endParaRPr lang="es-MX" sz="3600" b="1" dirty="0"/>
          </a:p>
        </p:txBody>
      </p:sp>
      <p:sp>
        <p:nvSpPr>
          <p:cNvPr id="4" name="Marcador de contenido 2">
            <a:extLst>
              <a:ext uri="{FF2B5EF4-FFF2-40B4-BE49-F238E27FC236}">
                <a16:creationId xmlns:a16="http://schemas.microsoft.com/office/drawing/2014/main" id="{E313BFB1-2A48-451B-951D-D9DF6F248178}"/>
              </a:ext>
            </a:extLst>
          </p:cNvPr>
          <p:cNvSpPr txBox="1">
            <a:spLocks/>
          </p:cNvSpPr>
          <p:nvPr/>
        </p:nvSpPr>
        <p:spPr>
          <a:xfrm>
            <a:off x="-207777" y="1629054"/>
            <a:ext cx="6635472" cy="4391755"/>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lgn="just">
              <a:lnSpc>
                <a:spcPct val="100000"/>
              </a:lnSpc>
            </a:pPr>
            <a:r>
              <a:rPr lang="es-MX" sz="2200" dirty="0"/>
              <a:t>Volver a formar y emitir las señales de datos.</a:t>
            </a:r>
          </a:p>
          <a:p>
            <a:pPr lvl="1" algn="just">
              <a:lnSpc>
                <a:spcPct val="100000"/>
              </a:lnSpc>
            </a:pPr>
            <a:r>
              <a:rPr lang="es-MX" sz="2200" dirty="0"/>
              <a:t>Conservar información acerca de las rutas que existen a través de la red.</a:t>
            </a:r>
          </a:p>
          <a:p>
            <a:pPr lvl="1" algn="just">
              <a:lnSpc>
                <a:spcPct val="100000"/>
              </a:lnSpc>
            </a:pPr>
            <a:r>
              <a:rPr lang="es-MX" sz="2200" dirty="0"/>
              <a:t>Informar a otros dispositivos los errores y las fallas de comunicación.</a:t>
            </a:r>
          </a:p>
          <a:p>
            <a:pPr lvl="1" algn="just">
              <a:lnSpc>
                <a:spcPct val="100000"/>
              </a:lnSpc>
            </a:pPr>
            <a:r>
              <a:rPr lang="es-MX" sz="2200" dirty="0"/>
              <a:t>Mandar los datos por rutas alternativas cuando existe una falla en el enlace.</a:t>
            </a:r>
          </a:p>
          <a:p>
            <a:pPr lvl="1" algn="just">
              <a:lnSpc>
                <a:spcPct val="100000"/>
              </a:lnSpc>
            </a:pPr>
            <a:r>
              <a:rPr lang="es-MX" sz="2200" dirty="0"/>
              <a:t>Clasificar y dirigir los mensajes según las prioridades de calidad de servicio.</a:t>
            </a:r>
          </a:p>
          <a:p>
            <a:pPr lvl="1" algn="just">
              <a:lnSpc>
                <a:spcPct val="100000"/>
              </a:lnSpc>
            </a:pPr>
            <a:r>
              <a:rPr lang="es-MX" sz="2200" dirty="0"/>
              <a:t>Permitir o rechazar el flujo de datos conforme a la configuración de seguridad.</a:t>
            </a:r>
          </a:p>
        </p:txBody>
      </p:sp>
      <p:grpSp>
        <p:nvGrpSpPr>
          <p:cNvPr id="6" name="Grupo 5">
            <a:extLst>
              <a:ext uri="{FF2B5EF4-FFF2-40B4-BE49-F238E27FC236}">
                <a16:creationId xmlns:a16="http://schemas.microsoft.com/office/drawing/2014/main" id="{D3511878-7D71-5F40-BE28-F924F5AF8B9E}"/>
              </a:ext>
            </a:extLst>
          </p:cNvPr>
          <p:cNvGrpSpPr/>
          <p:nvPr/>
        </p:nvGrpSpPr>
        <p:grpSpPr>
          <a:xfrm>
            <a:off x="7941346" y="84873"/>
            <a:ext cx="4081707" cy="787400"/>
            <a:chOff x="6719938" y="-12262"/>
            <a:chExt cx="4081707" cy="787400"/>
          </a:xfrm>
        </p:grpSpPr>
        <p:pic>
          <p:nvPicPr>
            <p:cNvPr id="7" name="Imagen 6" descr="Sin título-2.png">
              <a:extLst>
                <a:ext uri="{FF2B5EF4-FFF2-40B4-BE49-F238E27FC236}">
                  <a16:creationId xmlns:a16="http://schemas.microsoft.com/office/drawing/2014/main" id="{7EFA5F83-A898-6644-92B9-48BF300009CD}"/>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6719938" y="-12262"/>
              <a:ext cx="4081707" cy="787400"/>
            </a:xfrm>
            <a:prstGeom prst="rect">
              <a:avLst/>
            </a:prstGeom>
          </p:spPr>
        </p:pic>
        <p:sp>
          <p:nvSpPr>
            <p:cNvPr id="8" name="Rectángulo 7">
              <a:extLst>
                <a:ext uri="{FF2B5EF4-FFF2-40B4-BE49-F238E27FC236}">
                  <a16:creationId xmlns:a16="http://schemas.microsoft.com/office/drawing/2014/main" id="{2942EB2D-7A0F-2B46-A93B-BF478E173B15}"/>
                </a:ext>
              </a:extLst>
            </p:cNvPr>
            <p:cNvSpPr/>
            <p:nvPr/>
          </p:nvSpPr>
          <p:spPr>
            <a:xfrm>
              <a:off x="7517220" y="329666"/>
              <a:ext cx="2939565" cy="261610"/>
            </a:xfrm>
            <a:prstGeom prst="rect">
              <a:avLst/>
            </a:prstGeom>
          </p:spPr>
          <p:txBody>
            <a:bodyPr wrap="square">
              <a:spAutoFit/>
            </a:bodyPr>
            <a:lstStyle/>
            <a:p>
              <a:r>
                <a:rPr lang="es-ES" sz="1100" dirty="0">
                  <a:latin typeface="Metropolis Light"/>
                  <a:cs typeface="Metropolis Light"/>
                </a:rPr>
                <a:t>Facultad de Contaduría y Administración</a:t>
              </a:r>
            </a:p>
          </p:txBody>
        </p:sp>
      </p:grpSp>
      <p:pic>
        <p:nvPicPr>
          <p:cNvPr id="9" name="Imagen 8">
            <a:extLst>
              <a:ext uri="{FF2B5EF4-FFF2-40B4-BE49-F238E27FC236}">
                <a16:creationId xmlns:a16="http://schemas.microsoft.com/office/drawing/2014/main" id="{ED3932D5-4DAE-4F55-8760-683CB27AD76B}"/>
              </a:ext>
            </a:extLst>
          </p:cNvPr>
          <p:cNvPicPr>
            <a:picLocks noChangeAspect="1"/>
          </p:cNvPicPr>
          <p:nvPr/>
        </p:nvPicPr>
        <p:blipFill>
          <a:blip r:embed="rId3">
            <a:extLst>
              <a:ext uri="{BEBA8EAE-BF5A-486C-A8C5-ECC9F3942E4B}">
                <a14:imgProps xmlns:a14="http://schemas.microsoft.com/office/drawing/2010/main">
                  <a14:imgLayer r:embed="rId4">
                    <a14:imgEffect>
                      <a14:sharpenSoften amount="50000"/>
                    </a14:imgEffect>
                  </a14:imgLayer>
                </a14:imgProps>
              </a:ext>
            </a:extLst>
          </a:blip>
          <a:stretch>
            <a:fillRect/>
          </a:stretch>
        </p:blipFill>
        <p:spPr>
          <a:xfrm>
            <a:off x="6692319" y="2596956"/>
            <a:ext cx="5062992" cy="2077125"/>
          </a:xfrm>
          <a:prstGeom prst="roundRect">
            <a:avLst>
              <a:gd name="adj" fmla="val 16667"/>
            </a:avLst>
          </a:prstGeom>
          <a:ln>
            <a:noFill/>
          </a:ln>
          <a:effectLst>
            <a:glow rad="228600">
              <a:schemeClr val="accent5">
                <a:satMod val="175000"/>
                <a:alpha val="40000"/>
              </a:schemeClr>
            </a:glow>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10" name="Marcador de número de diapositiva 9"/>
          <p:cNvSpPr>
            <a:spLocks noGrp="1"/>
          </p:cNvSpPr>
          <p:nvPr>
            <p:ph type="sldNum" sz="quarter" idx="12"/>
          </p:nvPr>
        </p:nvSpPr>
        <p:spPr/>
        <p:txBody>
          <a:bodyPr/>
          <a:lstStyle/>
          <a:p>
            <a:fld id="{A24D5D50-842B-4AAF-A06B-5B70EB08A0A9}" type="slidenum">
              <a:rPr lang="es-MX" smtClean="0"/>
              <a:t>7</a:t>
            </a:fld>
            <a:endParaRPr lang="es-MX"/>
          </a:p>
        </p:txBody>
      </p:sp>
    </p:spTree>
    <p:extLst>
      <p:ext uri="{BB962C8B-B14F-4D97-AF65-F5344CB8AC3E}">
        <p14:creationId xmlns:p14="http://schemas.microsoft.com/office/powerpoint/2010/main" val="23293144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a:extLst>
              <a:ext uri="{FF2B5EF4-FFF2-40B4-BE49-F238E27FC236}">
                <a16:creationId xmlns:a16="http://schemas.microsoft.com/office/drawing/2014/main" id="{AE9EE364-1DC8-4DF8-9716-9D8FCC99FF5D}"/>
              </a:ext>
            </a:extLst>
          </p:cNvPr>
          <p:cNvSpPr txBox="1">
            <a:spLocks/>
          </p:cNvSpPr>
          <p:nvPr/>
        </p:nvSpPr>
        <p:spPr>
          <a:xfrm>
            <a:off x="4393858" y="840193"/>
            <a:ext cx="10571998" cy="97045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MX" sz="3200" b="1" dirty="0"/>
              <a:t>Dispositivos de red</a:t>
            </a:r>
          </a:p>
        </p:txBody>
      </p:sp>
      <p:sp>
        <p:nvSpPr>
          <p:cNvPr id="4" name="Marcador de contenido 2">
            <a:extLst>
              <a:ext uri="{FF2B5EF4-FFF2-40B4-BE49-F238E27FC236}">
                <a16:creationId xmlns:a16="http://schemas.microsoft.com/office/drawing/2014/main" id="{5099D756-2423-48A6-AB12-C6DB0291754C}"/>
              </a:ext>
            </a:extLst>
          </p:cNvPr>
          <p:cNvSpPr txBox="1">
            <a:spLocks/>
          </p:cNvSpPr>
          <p:nvPr/>
        </p:nvSpPr>
        <p:spPr>
          <a:xfrm>
            <a:off x="258273" y="1727851"/>
            <a:ext cx="10554574" cy="3636511"/>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MX" dirty="0">
                <a:solidFill>
                  <a:srgbClr val="0070C0"/>
                </a:solidFill>
              </a:rPr>
              <a:t>Los dispositivos intermedios de red son</a:t>
            </a:r>
            <a:r>
              <a:rPr lang="es-MX" dirty="0"/>
              <a:t>:</a:t>
            </a:r>
          </a:p>
          <a:p>
            <a:pPr lvl="1"/>
            <a:r>
              <a:rPr lang="es-MX" dirty="0" err="1"/>
              <a:t>Switches</a:t>
            </a:r>
            <a:endParaRPr lang="es-MX" dirty="0"/>
          </a:p>
          <a:p>
            <a:pPr lvl="1"/>
            <a:r>
              <a:rPr lang="es-MX" dirty="0"/>
              <a:t>Antenas</a:t>
            </a:r>
          </a:p>
          <a:p>
            <a:pPr lvl="1"/>
            <a:r>
              <a:rPr lang="es-MX" dirty="0"/>
              <a:t>AP (Access Point / Punto de Acceso)</a:t>
            </a:r>
          </a:p>
          <a:p>
            <a:pPr lvl="1"/>
            <a:r>
              <a:rPr lang="es-MX" dirty="0" err="1"/>
              <a:t>Routers</a:t>
            </a:r>
            <a:endParaRPr lang="es-MX" dirty="0"/>
          </a:p>
          <a:p>
            <a:pPr lvl="1"/>
            <a:r>
              <a:rPr lang="es-MX" dirty="0"/>
              <a:t>Firewalls</a:t>
            </a:r>
          </a:p>
          <a:p>
            <a:pPr lvl="1"/>
            <a:r>
              <a:rPr lang="es-MX" dirty="0"/>
              <a:t>Módems</a:t>
            </a:r>
          </a:p>
          <a:p>
            <a:pPr lvl="1"/>
            <a:r>
              <a:rPr lang="es-MX" dirty="0"/>
              <a:t>Hub</a:t>
            </a:r>
          </a:p>
        </p:txBody>
      </p:sp>
      <p:pic>
        <p:nvPicPr>
          <p:cNvPr id="6" name="Imagen 5">
            <a:extLst>
              <a:ext uri="{FF2B5EF4-FFF2-40B4-BE49-F238E27FC236}">
                <a16:creationId xmlns:a16="http://schemas.microsoft.com/office/drawing/2014/main" id="{05286A59-65B3-483C-AD6D-1F508867281C}"/>
              </a:ext>
            </a:extLst>
          </p:cNvPr>
          <p:cNvPicPr>
            <a:picLocks noChangeAspect="1"/>
          </p:cNvPicPr>
          <p:nvPr/>
        </p:nvPicPr>
        <p:blipFill>
          <a:blip r:embed="rId2"/>
          <a:stretch>
            <a:fillRect/>
          </a:stretch>
        </p:blipFill>
        <p:spPr>
          <a:xfrm>
            <a:off x="6754018" y="1869633"/>
            <a:ext cx="4760297" cy="2913017"/>
          </a:xfrm>
          <a:prstGeom prst="ellipse">
            <a:avLst/>
          </a:prstGeom>
          <a:ln>
            <a:noFill/>
          </a:ln>
          <a:effectLst>
            <a:softEdge rad="112500"/>
          </a:effectLst>
        </p:spPr>
      </p:pic>
      <p:grpSp>
        <p:nvGrpSpPr>
          <p:cNvPr id="8" name="Grupo 7">
            <a:extLst>
              <a:ext uri="{FF2B5EF4-FFF2-40B4-BE49-F238E27FC236}">
                <a16:creationId xmlns:a16="http://schemas.microsoft.com/office/drawing/2014/main" id="{D3511878-7D71-5F40-BE28-F924F5AF8B9E}"/>
              </a:ext>
            </a:extLst>
          </p:cNvPr>
          <p:cNvGrpSpPr/>
          <p:nvPr/>
        </p:nvGrpSpPr>
        <p:grpSpPr>
          <a:xfrm>
            <a:off x="7941346" y="84873"/>
            <a:ext cx="4081707" cy="787400"/>
            <a:chOff x="6719938" y="-12262"/>
            <a:chExt cx="4081707" cy="787400"/>
          </a:xfrm>
        </p:grpSpPr>
        <p:pic>
          <p:nvPicPr>
            <p:cNvPr id="9" name="Imagen 8" descr="Sin título-2.png">
              <a:extLst>
                <a:ext uri="{FF2B5EF4-FFF2-40B4-BE49-F238E27FC236}">
                  <a16:creationId xmlns:a16="http://schemas.microsoft.com/office/drawing/2014/main" id="{7EFA5F83-A898-6644-92B9-48BF300009CD}"/>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6719938" y="-12262"/>
              <a:ext cx="4081707" cy="787400"/>
            </a:xfrm>
            <a:prstGeom prst="rect">
              <a:avLst/>
            </a:prstGeom>
          </p:spPr>
        </p:pic>
        <p:sp>
          <p:nvSpPr>
            <p:cNvPr id="10" name="Rectángulo 9">
              <a:extLst>
                <a:ext uri="{FF2B5EF4-FFF2-40B4-BE49-F238E27FC236}">
                  <a16:creationId xmlns:a16="http://schemas.microsoft.com/office/drawing/2014/main" id="{2942EB2D-7A0F-2B46-A93B-BF478E173B15}"/>
                </a:ext>
              </a:extLst>
            </p:cNvPr>
            <p:cNvSpPr/>
            <p:nvPr/>
          </p:nvSpPr>
          <p:spPr>
            <a:xfrm>
              <a:off x="7517220" y="329666"/>
              <a:ext cx="2939565" cy="261610"/>
            </a:xfrm>
            <a:prstGeom prst="rect">
              <a:avLst/>
            </a:prstGeom>
          </p:spPr>
          <p:txBody>
            <a:bodyPr wrap="square">
              <a:spAutoFit/>
            </a:bodyPr>
            <a:lstStyle/>
            <a:p>
              <a:r>
                <a:rPr lang="es-ES" sz="1100" dirty="0">
                  <a:latin typeface="Metropolis Light"/>
                  <a:cs typeface="Metropolis Light"/>
                </a:rPr>
                <a:t>Facultad de Contaduría y Administración</a:t>
              </a:r>
            </a:p>
          </p:txBody>
        </p:sp>
      </p:grpSp>
      <p:sp>
        <p:nvSpPr>
          <p:cNvPr id="11" name="Marcador de pie de página 10"/>
          <p:cNvSpPr>
            <a:spLocks noGrp="1"/>
          </p:cNvSpPr>
          <p:nvPr>
            <p:ph type="ftr" sz="quarter" idx="11"/>
          </p:nvPr>
        </p:nvSpPr>
        <p:spPr/>
        <p:txBody>
          <a:bodyPr/>
          <a:lstStyle/>
          <a:p>
            <a:r>
              <a:rPr lang="es-MX" smtClean="0"/>
              <a:t>Dr. en A. Juan Carlos Montes de Oca López</a:t>
            </a:r>
            <a:endParaRPr lang="es-MX"/>
          </a:p>
        </p:txBody>
      </p:sp>
      <p:sp>
        <p:nvSpPr>
          <p:cNvPr id="12" name="Marcador de número de diapositiva 11"/>
          <p:cNvSpPr>
            <a:spLocks noGrp="1"/>
          </p:cNvSpPr>
          <p:nvPr>
            <p:ph type="sldNum" sz="quarter" idx="12"/>
          </p:nvPr>
        </p:nvSpPr>
        <p:spPr/>
        <p:txBody>
          <a:bodyPr/>
          <a:lstStyle/>
          <a:p>
            <a:fld id="{A24D5D50-842B-4AAF-A06B-5B70EB08A0A9}" type="slidenum">
              <a:rPr lang="es-MX" smtClean="0"/>
              <a:t>8</a:t>
            </a:fld>
            <a:endParaRPr lang="es-MX"/>
          </a:p>
        </p:txBody>
      </p:sp>
    </p:spTree>
    <p:extLst>
      <p:ext uri="{BB962C8B-B14F-4D97-AF65-F5344CB8AC3E}">
        <p14:creationId xmlns:p14="http://schemas.microsoft.com/office/powerpoint/2010/main" val="993866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a:extLst>
              <a:ext uri="{FF2B5EF4-FFF2-40B4-BE49-F238E27FC236}">
                <a16:creationId xmlns:a16="http://schemas.microsoft.com/office/drawing/2014/main" id="{920AF02C-1576-4794-ADE2-A93FBFF2EA1E}"/>
              </a:ext>
            </a:extLst>
          </p:cNvPr>
          <p:cNvSpPr txBox="1">
            <a:spLocks/>
          </p:cNvSpPr>
          <p:nvPr/>
        </p:nvSpPr>
        <p:spPr>
          <a:xfrm>
            <a:off x="3603955" y="1214201"/>
            <a:ext cx="10571998" cy="97045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MX" sz="3200" b="1" dirty="0"/>
              <a:t>Dispositivos de red: </a:t>
            </a:r>
            <a:r>
              <a:rPr lang="es-MX" sz="3200" b="1" dirty="0" err="1"/>
              <a:t>Switch</a:t>
            </a:r>
            <a:endParaRPr lang="es-MX" sz="3200" b="1" dirty="0"/>
          </a:p>
        </p:txBody>
      </p:sp>
      <p:sp>
        <p:nvSpPr>
          <p:cNvPr id="4" name="Marcador de contenido 2">
            <a:extLst>
              <a:ext uri="{FF2B5EF4-FFF2-40B4-BE49-F238E27FC236}">
                <a16:creationId xmlns:a16="http://schemas.microsoft.com/office/drawing/2014/main" id="{540AA7E6-8340-4B75-89BF-3AE7781EA513}"/>
              </a:ext>
            </a:extLst>
          </p:cNvPr>
          <p:cNvSpPr txBox="1">
            <a:spLocks/>
          </p:cNvSpPr>
          <p:nvPr/>
        </p:nvSpPr>
        <p:spPr>
          <a:xfrm>
            <a:off x="318826" y="1699426"/>
            <a:ext cx="10554574" cy="363651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es-MX" sz="3200" u="sng" dirty="0" err="1" smtClean="0">
                <a:solidFill>
                  <a:srgbClr val="0070C0"/>
                </a:solidFill>
              </a:rPr>
              <a:t>Switch</a:t>
            </a:r>
            <a:endParaRPr lang="es-MX" sz="3200" u="sng" dirty="0">
              <a:solidFill>
                <a:srgbClr val="0070C0"/>
              </a:solidFill>
            </a:endParaRPr>
          </a:p>
          <a:p>
            <a:pPr lvl="1">
              <a:lnSpc>
                <a:spcPct val="100000"/>
              </a:lnSpc>
            </a:pPr>
            <a:r>
              <a:rPr lang="es-MX" dirty="0" smtClean="0"/>
              <a:t>Encargados </a:t>
            </a:r>
            <a:r>
              <a:rPr lang="es-MX" dirty="0"/>
              <a:t>de </a:t>
            </a:r>
            <a:r>
              <a:rPr lang="es-MX" b="1" dirty="0"/>
              <a:t>interconectar</a:t>
            </a:r>
            <a:r>
              <a:rPr lang="es-MX" dirty="0"/>
              <a:t> a los equipos dentro de una misma red, es decir, son los que junto con el cableado constituyen las redes LAN.</a:t>
            </a:r>
          </a:p>
          <a:p>
            <a:pPr lvl="1">
              <a:lnSpc>
                <a:spcPct val="100000"/>
              </a:lnSpc>
            </a:pPr>
            <a:r>
              <a:rPr lang="es-MX" dirty="0"/>
              <a:t>Las LAN cableadas utilizan una </a:t>
            </a:r>
            <a:r>
              <a:rPr lang="es-MX" b="1" dirty="0"/>
              <a:t>topología en estrella </a:t>
            </a:r>
            <a:r>
              <a:rPr lang="es-MX" dirty="0"/>
              <a:t>donde el </a:t>
            </a:r>
            <a:r>
              <a:rPr lang="es-MX" dirty="0" err="1"/>
              <a:t>switch</a:t>
            </a:r>
            <a:r>
              <a:rPr lang="es-MX" dirty="0"/>
              <a:t> es la parte central de ésta.</a:t>
            </a:r>
          </a:p>
          <a:p>
            <a:pPr lvl="1">
              <a:lnSpc>
                <a:spcPct val="150000"/>
              </a:lnSpc>
            </a:pPr>
            <a:r>
              <a:rPr lang="es-MX" dirty="0"/>
              <a:t>Un </a:t>
            </a:r>
            <a:r>
              <a:rPr lang="es-MX" dirty="0" err="1"/>
              <a:t>switch</a:t>
            </a:r>
            <a:r>
              <a:rPr lang="es-MX" dirty="0"/>
              <a:t> nos sirve para:</a:t>
            </a:r>
          </a:p>
          <a:p>
            <a:pPr lvl="2">
              <a:lnSpc>
                <a:spcPct val="100000"/>
              </a:lnSpc>
            </a:pPr>
            <a:r>
              <a:rPr lang="es-MX" sz="2400" dirty="0"/>
              <a:t>Compartir archivos entre equipos.</a:t>
            </a:r>
          </a:p>
          <a:p>
            <a:pPr lvl="2">
              <a:lnSpc>
                <a:spcPct val="100000"/>
              </a:lnSpc>
            </a:pPr>
            <a:r>
              <a:rPr lang="es-MX" sz="2400" dirty="0"/>
              <a:t>Compartir </a:t>
            </a:r>
            <a:r>
              <a:rPr lang="es-MX" sz="2400" dirty="0" smtClean="0"/>
              <a:t>recursos</a:t>
            </a:r>
            <a:endParaRPr lang="es-MX" sz="2400" dirty="0"/>
          </a:p>
        </p:txBody>
      </p:sp>
      <p:pic>
        <p:nvPicPr>
          <p:cNvPr id="6" name="Picture 4" descr="06bis - servicios en red con switch">
            <a:extLst>
              <a:ext uri="{FF2B5EF4-FFF2-40B4-BE49-F238E27FC236}">
                <a16:creationId xmlns:a16="http://schemas.microsoft.com/office/drawing/2014/main" id="{EBEF9F26-7AB2-4C52-91CB-C20FEBD704AB}"/>
              </a:ext>
            </a:extLst>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7088632" y="3946321"/>
            <a:ext cx="4357592" cy="1874841"/>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grpSp>
        <p:nvGrpSpPr>
          <p:cNvPr id="8" name="Grupo 7">
            <a:extLst>
              <a:ext uri="{FF2B5EF4-FFF2-40B4-BE49-F238E27FC236}">
                <a16:creationId xmlns:a16="http://schemas.microsoft.com/office/drawing/2014/main" id="{D3511878-7D71-5F40-BE28-F924F5AF8B9E}"/>
              </a:ext>
            </a:extLst>
          </p:cNvPr>
          <p:cNvGrpSpPr/>
          <p:nvPr/>
        </p:nvGrpSpPr>
        <p:grpSpPr>
          <a:xfrm>
            <a:off x="7941346" y="84873"/>
            <a:ext cx="4081707" cy="787400"/>
            <a:chOff x="6719938" y="-12262"/>
            <a:chExt cx="4081707" cy="787400"/>
          </a:xfrm>
        </p:grpSpPr>
        <p:pic>
          <p:nvPicPr>
            <p:cNvPr id="9" name="Imagen 8" descr="Sin título-2.png">
              <a:extLst>
                <a:ext uri="{FF2B5EF4-FFF2-40B4-BE49-F238E27FC236}">
                  <a16:creationId xmlns:a16="http://schemas.microsoft.com/office/drawing/2014/main" id="{7EFA5F83-A898-6644-92B9-48BF300009CD}"/>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6719938" y="-12262"/>
              <a:ext cx="4081707" cy="787400"/>
            </a:xfrm>
            <a:prstGeom prst="rect">
              <a:avLst/>
            </a:prstGeom>
          </p:spPr>
        </p:pic>
        <p:sp>
          <p:nvSpPr>
            <p:cNvPr id="10" name="Rectángulo 9">
              <a:extLst>
                <a:ext uri="{FF2B5EF4-FFF2-40B4-BE49-F238E27FC236}">
                  <a16:creationId xmlns:a16="http://schemas.microsoft.com/office/drawing/2014/main" id="{2942EB2D-7A0F-2B46-A93B-BF478E173B15}"/>
                </a:ext>
              </a:extLst>
            </p:cNvPr>
            <p:cNvSpPr/>
            <p:nvPr/>
          </p:nvSpPr>
          <p:spPr>
            <a:xfrm>
              <a:off x="7517220" y="329666"/>
              <a:ext cx="2939565" cy="261610"/>
            </a:xfrm>
            <a:prstGeom prst="rect">
              <a:avLst/>
            </a:prstGeom>
          </p:spPr>
          <p:txBody>
            <a:bodyPr wrap="square">
              <a:spAutoFit/>
            </a:bodyPr>
            <a:lstStyle/>
            <a:p>
              <a:r>
                <a:rPr lang="es-ES" sz="1100" dirty="0">
                  <a:latin typeface="Metropolis Light"/>
                  <a:cs typeface="Metropolis Light"/>
                </a:rPr>
                <a:t>Facultad de Contaduría y Administración</a:t>
              </a:r>
            </a:p>
          </p:txBody>
        </p:sp>
      </p:grpSp>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11" name="Marcador de número de diapositiva 10"/>
          <p:cNvSpPr>
            <a:spLocks noGrp="1"/>
          </p:cNvSpPr>
          <p:nvPr>
            <p:ph type="sldNum" sz="quarter" idx="12"/>
          </p:nvPr>
        </p:nvSpPr>
        <p:spPr/>
        <p:txBody>
          <a:bodyPr/>
          <a:lstStyle/>
          <a:p>
            <a:fld id="{A24D5D50-842B-4AAF-A06B-5B70EB08A0A9}" type="slidenum">
              <a:rPr lang="es-MX" smtClean="0"/>
              <a:t>9</a:t>
            </a:fld>
            <a:endParaRPr lang="es-MX"/>
          </a:p>
        </p:txBody>
      </p:sp>
    </p:spTree>
    <p:extLst>
      <p:ext uri="{BB962C8B-B14F-4D97-AF65-F5344CB8AC3E}">
        <p14:creationId xmlns:p14="http://schemas.microsoft.com/office/powerpoint/2010/main" val="4281451996"/>
      </p:ext>
    </p:extLst>
  </p:cSld>
  <p:clrMapOvr>
    <a:masterClrMapping/>
  </p:clrMapOvr>
</p:sld>
</file>

<file path=ppt/theme/theme1.xml><?xml version="1.0" encoding="utf-8"?>
<a:theme xmlns:a="http://schemas.openxmlformats.org/drawingml/2006/main" name="Espiral">
  <a:themeElements>
    <a:clrScheme name="Espiral">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Espiral">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Espiral">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286</TotalTime>
  <Words>3670</Words>
  <Application>Microsoft Office PowerPoint</Application>
  <PresentationFormat>Panorámica</PresentationFormat>
  <Paragraphs>356</Paragraphs>
  <Slides>41</Slides>
  <Notes>5</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41</vt:i4>
      </vt:variant>
    </vt:vector>
  </HeadingPairs>
  <TitlesOfParts>
    <vt:vector size="49" baseType="lpstr">
      <vt:lpstr>ＭＳ Ｐゴシック</vt:lpstr>
      <vt:lpstr>Arial</vt:lpstr>
      <vt:lpstr>Calibri</vt:lpstr>
      <vt:lpstr>Century Gothic</vt:lpstr>
      <vt:lpstr>Metropolis Light</vt:lpstr>
      <vt:lpstr>Wingdings</vt:lpstr>
      <vt:lpstr>Wingdings 3</vt:lpstr>
      <vt:lpstr>Espiral</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Dr. Juan Carlos Montes de Oca López</dc:creator>
  <cp:lastModifiedBy>Usuario de Windows</cp:lastModifiedBy>
  <cp:revision>29</cp:revision>
  <dcterms:created xsi:type="dcterms:W3CDTF">2018-09-12T18:35:15Z</dcterms:created>
  <dcterms:modified xsi:type="dcterms:W3CDTF">2018-09-29T19:16:33Z</dcterms:modified>
</cp:coreProperties>
</file>