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409" r:id="rId2"/>
    <p:sldId id="410" r:id="rId3"/>
    <p:sldId id="411" r:id="rId4"/>
    <p:sldId id="383" r:id="rId5"/>
    <p:sldId id="384" r:id="rId6"/>
    <p:sldId id="412" r:id="rId7"/>
    <p:sldId id="385" r:id="rId8"/>
    <p:sldId id="386" r:id="rId9"/>
    <p:sldId id="387" r:id="rId10"/>
    <p:sldId id="388" r:id="rId11"/>
    <p:sldId id="414" r:id="rId12"/>
    <p:sldId id="389" r:id="rId13"/>
    <p:sldId id="390" r:id="rId14"/>
    <p:sldId id="391" r:id="rId15"/>
    <p:sldId id="392" r:id="rId16"/>
    <p:sldId id="393" r:id="rId17"/>
    <p:sldId id="394" r:id="rId18"/>
    <p:sldId id="415" r:id="rId19"/>
    <p:sldId id="395" r:id="rId20"/>
    <p:sldId id="396" r:id="rId21"/>
    <p:sldId id="397" r:id="rId22"/>
    <p:sldId id="398" r:id="rId23"/>
    <p:sldId id="399" r:id="rId24"/>
    <p:sldId id="400" r:id="rId25"/>
    <p:sldId id="401" r:id="rId26"/>
    <p:sldId id="416" r:id="rId27"/>
    <p:sldId id="417" r:id="rId28"/>
    <p:sldId id="402" r:id="rId29"/>
    <p:sldId id="418" r:id="rId30"/>
    <p:sldId id="403" r:id="rId31"/>
    <p:sldId id="404" r:id="rId32"/>
    <p:sldId id="405" r:id="rId33"/>
    <p:sldId id="419" r:id="rId34"/>
    <p:sldId id="420" r:id="rId3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11" autoAdjust="0"/>
    <p:restoredTop sz="94660"/>
  </p:normalViewPr>
  <p:slideViewPr>
    <p:cSldViewPr snapToGrid="0">
      <p:cViewPr varScale="1">
        <p:scale>
          <a:sx n="73" d="100"/>
          <a:sy n="73" d="100"/>
        </p:scale>
        <p:origin x="3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5BCC37-D996-43A7-B1F0-C704BCFF9003}" type="datetimeFigureOut">
              <a:rPr lang="en-US" smtClean="0"/>
              <a:t>9/30/2018</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247073-0E8E-45BC-A7B6-8FBB84876452}" type="slidenum">
              <a:rPr lang="en-US" smtClean="0"/>
              <a:t>‹Nº›</a:t>
            </a:fld>
            <a:endParaRPr lang="en-US"/>
          </a:p>
        </p:txBody>
      </p:sp>
    </p:spTree>
    <p:extLst>
      <p:ext uri="{BB962C8B-B14F-4D97-AF65-F5344CB8AC3E}">
        <p14:creationId xmlns:p14="http://schemas.microsoft.com/office/powerpoint/2010/main" val="137165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037458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1.2 – LAN, WAN e Internet</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1.2.1 – Componentes de red</a:t>
            </a:r>
            <a:endParaRPr lang="es-ES" dirty="0"/>
          </a:p>
          <a:p>
            <a:pPr>
              <a:lnSpc>
                <a:spcPct val="80000"/>
              </a:lnSpc>
              <a:buFontTx/>
              <a:buNone/>
            </a:pPr>
            <a:endParaRPr lang="es-ES" dirty="0"/>
          </a:p>
        </p:txBody>
      </p:sp>
    </p:spTree>
    <p:extLst>
      <p:ext uri="{BB962C8B-B14F-4D97-AF65-F5344CB8AC3E}">
        <p14:creationId xmlns:p14="http://schemas.microsoft.com/office/powerpoint/2010/main" val="1466822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11</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smtClean="0">
                <a:solidFill>
                  <a:schemeClr val="tx1"/>
                </a:solidFill>
                <a:latin typeface="Arial" charset="0"/>
              </a:rPr>
              <a:t>4.2 – Medios de red</a:t>
            </a:r>
            <a:endParaRPr lang="es-E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s-ES" dirty="0" smtClean="0">
                <a:latin typeface="Arial" charset="0"/>
              </a:rPr>
              <a:t>4.2.1 – Cableado de cobre</a:t>
            </a:r>
            <a:endParaRPr lang="es-ES" dirty="0" smtClean="0"/>
          </a:p>
          <a:p>
            <a:pPr>
              <a:lnSpc>
                <a:spcPct val="80000"/>
              </a:lnSpc>
              <a:buFontTx/>
              <a:buNone/>
            </a:pPr>
            <a:endParaRPr lang="es-ES" dirty="0"/>
          </a:p>
        </p:txBody>
      </p:sp>
    </p:spTree>
    <p:extLst>
      <p:ext uri="{BB962C8B-B14F-4D97-AF65-F5344CB8AC3E}">
        <p14:creationId xmlns:p14="http://schemas.microsoft.com/office/powerpoint/2010/main" val="226712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smtClean="0">
                <a:solidFill>
                  <a:schemeClr val="tx1"/>
                </a:solidFill>
                <a:latin typeface="Arial" charset="0"/>
              </a:rPr>
              <a:t>4.2 – Medios de red</a:t>
            </a:r>
            <a:endParaRPr lang="es-E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s-ES" dirty="0" smtClean="0">
                <a:latin typeface="Arial" charset="0"/>
              </a:rPr>
              <a:t>4.2.2 – Cableado UTP</a:t>
            </a:r>
            <a:endParaRPr lang="es-ES" dirty="0" smtClean="0"/>
          </a:p>
          <a:p>
            <a:pPr>
              <a:lnSpc>
                <a:spcPct val="80000"/>
              </a:lnSpc>
              <a:buFontTx/>
              <a:buNone/>
            </a:pPr>
            <a:endParaRPr lang="es-ES" dirty="0"/>
          </a:p>
        </p:txBody>
      </p:sp>
    </p:spTree>
    <p:extLst>
      <p:ext uri="{BB962C8B-B14F-4D97-AF65-F5344CB8AC3E}">
        <p14:creationId xmlns:p14="http://schemas.microsoft.com/office/powerpoint/2010/main" val="944896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smtClean="0">
                <a:solidFill>
                  <a:schemeClr val="tx1"/>
                </a:solidFill>
                <a:latin typeface="Arial" charset="0"/>
              </a:rPr>
              <a:t>4.2 – Medios de red</a:t>
            </a:r>
            <a:endParaRPr lang="es-E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s-ES" dirty="0" smtClean="0">
                <a:latin typeface="Arial" charset="0"/>
              </a:rPr>
              <a:t>4.2.3 – Cableado de fibra óptica</a:t>
            </a:r>
            <a:endParaRPr lang="es-ES" dirty="0" smtClean="0"/>
          </a:p>
          <a:p>
            <a:pPr>
              <a:lnSpc>
                <a:spcPct val="80000"/>
              </a:lnSpc>
              <a:buFontTx/>
              <a:buNone/>
            </a:pPr>
            <a:endParaRPr lang="es-ES" dirty="0"/>
          </a:p>
        </p:txBody>
      </p:sp>
    </p:spTree>
    <p:extLst>
      <p:ext uri="{BB962C8B-B14F-4D97-AF65-F5344CB8AC3E}">
        <p14:creationId xmlns:p14="http://schemas.microsoft.com/office/powerpoint/2010/main" val="1366297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smtClean="0">
                <a:solidFill>
                  <a:schemeClr val="tx1"/>
                </a:solidFill>
                <a:latin typeface="Arial" charset="0"/>
              </a:rPr>
              <a:t>4.2 – Medios de red</a:t>
            </a:r>
            <a:endParaRPr lang="es-E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s-ES" dirty="0" smtClean="0">
                <a:latin typeface="Arial" charset="0"/>
              </a:rPr>
              <a:t>4.2.3 – Cableado de fibra óptica</a:t>
            </a:r>
            <a:endParaRPr lang="es-ES" dirty="0" smtClean="0"/>
          </a:p>
          <a:p>
            <a:pPr>
              <a:lnSpc>
                <a:spcPct val="80000"/>
              </a:lnSpc>
              <a:buFontTx/>
              <a:buNone/>
            </a:pPr>
            <a:endParaRPr lang="es-ES" dirty="0"/>
          </a:p>
        </p:txBody>
      </p:sp>
    </p:spTree>
    <p:extLst>
      <p:ext uri="{BB962C8B-B14F-4D97-AF65-F5344CB8AC3E}">
        <p14:creationId xmlns:p14="http://schemas.microsoft.com/office/powerpoint/2010/main" val="1556657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s-E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smtClean="0">
                <a:solidFill>
                  <a:schemeClr val="tx1"/>
                </a:solidFill>
                <a:latin typeface="Arial" charset="0"/>
              </a:rPr>
              <a:t>4.2 – Medios de red</a:t>
            </a:r>
            <a:endParaRPr lang="es-E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s-ES" dirty="0" smtClean="0">
                <a:latin typeface="Arial" charset="0"/>
              </a:rPr>
              <a:t>4.2.4 – Medios inalámbricos</a:t>
            </a:r>
            <a:endParaRPr lang="es-ES" dirty="0" smtClean="0"/>
          </a:p>
          <a:p>
            <a:pPr>
              <a:lnSpc>
                <a:spcPct val="80000"/>
              </a:lnSpc>
              <a:buFontTx/>
              <a:buNone/>
            </a:pPr>
            <a:endParaRPr lang="es-ES" dirty="0"/>
          </a:p>
        </p:txBody>
      </p:sp>
    </p:spTree>
    <p:extLst>
      <p:ext uri="{BB962C8B-B14F-4D97-AF65-F5344CB8AC3E}">
        <p14:creationId xmlns:p14="http://schemas.microsoft.com/office/powerpoint/2010/main" val="2594391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6CC34B-9A8F-4B35-8523-46F4F721FFA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164C1BBE-7702-4650-BA2C-13B29BA528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7BEAF90-AB50-4AD7-A349-9C1D009DA9DC}"/>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5D619B35-E10C-4A2D-9F46-27BE921E90B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2DD6BC7-FA20-4F0D-BC56-08667BA5DEAE}"/>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1095338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5F0413-713B-4895-976D-0296E51F6FF3}"/>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A8B6C66E-AB4D-49FE-A4E2-1116C3211587}"/>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3643C1D-E266-486D-9FD2-B5D186C77D90}"/>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9C8635C1-0172-49A4-A985-2728ABD5E3C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B0523B4-D34D-477D-878F-B0C81BE82CAA}"/>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3658777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DDAD879-54A0-4496-9F74-506483A5124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99A2F6D-E367-4D6F-B6DA-8C723057E1B9}"/>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2B678C4-35A9-4DA5-BD4F-C5896148257D}"/>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5B6466A2-1F10-4F45-AB2B-6A730AD3996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71D6F41-2328-41A3-905C-5ED2F29DE154}"/>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2207454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004404-36AD-445D-BABB-8B7C547787D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1BF394F-5A17-4927-AFA6-9D7A503D2E52}"/>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7798A80-9DD8-41BA-889C-32D9BD7E3823}"/>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922F8C70-5E7A-4600-A72D-E594E6BD4D5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F63DD86-3345-439D-ACA0-4B99A4A965EA}"/>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11174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F27697-F222-4DC6-8BA2-E0F336DF4E4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D5AF4389-501A-4A3F-B5F2-6F3EA181D3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98B80CC9-432A-4CB0-BA94-5754344D969B}"/>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C78FC0D3-08DF-4222-BD6C-E4BF74EE9B6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FF6F8B3-A45B-4E67-BD7D-056547EF50FE}"/>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1266648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A1532E-422D-4480-A4EF-61ABD7FEE56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32A718B-F4CE-4310-A314-F0E33182DB1B}"/>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9AE7D92F-FACE-499B-A8BE-E5136F556410}"/>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9CDE23C-8D8E-4504-B1BD-B4357766E3AB}"/>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6" name="Marcador de pie de página 5">
            <a:extLst>
              <a:ext uri="{FF2B5EF4-FFF2-40B4-BE49-F238E27FC236}">
                <a16:creationId xmlns:a16="http://schemas.microsoft.com/office/drawing/2014/main" id="{C974624E-2311-47F0-863B-7C64A6B6AF1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E41EC0E-C4B9-405C-BB30-C8018368695F}"/>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1894922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8F6F52-D5CC-4593-B908-142DEC88192F}"/>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9478314-2A13-4C41-B862-FF2FE30A18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AA449C17-EA34-411F-A9C2-8ADE8D46597B}"/>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113CAF82-B39D-42A8-9B2E-8DECB1C94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B4F948E4-0C89-4839-A9BE-64D80536DA49}"/>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CE55A70-D6BC-479D-9BB3-E7D36D1165FD}"/>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8" name="Marcador de pie de página 7">
            <a:extLst>
              <a:ext uri="{FF2B5EF4-FFF2-40B4-BE49-F238E27FC236}">
                <a16:creationId xmlns:a16="http://schemas.microsoft.com/office/drawing/2014/main" id="{AEA76CB5-0A53-46B9-8FF1-E3C224D410AD}"/>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C89199D-6030-46A8-AABA-793D96E86707}"/>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88085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F448C8-898D-4399-9495-F27E6D0194DA}"/>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8EAC7E8C-976D-487F-8E8E-52CE504B456B}"/>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4" name="Marcador de pie de página 3">
            <a:extLst>
              <a:ext uri="{FF2B5EF4-FFF2-40B4-BE49-F238E27FC236}">
                <a16:creationId xmlns:a16="http://schemas.microsoft.com/office/drawing/2014/main" id="{CD51C6FA-770A-4B61-8353-34BA6E503A5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0567C933-0038-4F4F-95B5-7939C0DFE76D}"/>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2624332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0D06FFA-9C47-40BF-B4F9-3C00D2DAEEDB}"/>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3" name="Marcador de pie de página 2">
            <a:extLst>
              <a:ext uri="{FF2B5EF4-FFF2-40B4-BE49-F238E27FC236}">
                <a16:creationId xmlns:a16="http://schemas.microsoft.com/office/drawing/2014/main" id="{6BC0CA57-52F9-4627-A031-EFB15F25CE2C}"/>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056CF8AC-DB2C-402F-BFEF-FF67515C8131}"/>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664842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7CC044-5A23-41AA-AD50-8E489ED0732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693CA41-A932-4446-9298-CC4AB257C5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666B580-437D-4745-ABC8-E2D19E30BF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A4F13E80-AE38-4E90-9AF0-D7508E6B6178}"/>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6" name="Marcador de pie de página 5">
            <a:extLst>
              <a:ext uri="{FF2B5EF4-FFF2-40B4-BE49-F238E27FC236}">
                <a16:creationId xmlns:a16="http://schemas.microsoft.com/office/drawing/2014/main" id="{F3EEC196-101F-4334-A833-EAC540A1700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3124142-6ECE-4ED5-BC4F-052D5C29D6CE}"/>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4199283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3F8DBB-ABD4-4AED-ACA2-B62FD7717CF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ED78C0E6-6B3F-410E-AAA1-69C1A78AA8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067852B6-24E9-4B7A-9E3B-F26607796A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AA1C2E7E-1BEE-43EF-B1C7-AD44615E699C}"/>
              </a:ext>
            </a:extLst>
          </p:cNvPr>
          <p:cNvSpPr>
            <a:spLocks noGrp="1"/>
          </p:cNvSpPr>
          <p:nvPr>
            <p:ph type="dt" sz="half" idx="10"/>
          </p:nvPr>
        </p:nvSpPr>
        <p:spPr/>
        <p:txBody>
          <a:bodyPr/>
          <a:lstStyle/>
          <a:p>
            <a:fld id="{26115599-2130-4332-A260-2C9ADB82AB6A}" type="datetimeFigureOut">
              <a:rPr lang="es-ES" smtClean="0"/>
              <a:t>30/09/2018</a:t>
            </a:fld>
            <a:endParaRPr lang="es-ES"/>
          </a:p>
        </p:txBody>
      </p:sp>
      <p:sp>
        <p:nvSpPr>
          <p:cNvPr id="6" name="Marcador de pie de página 5">
            <a:extLst>
              <a:ext uri="{FF2B5EF4-FFF2-40B4-BE49-F238E27FC236}">
                <a16:creationId xmlns:a16="http://schemas.microsoft.com/office/drawing/2014/main" id="{1FD1A16C-45AA-4D04-AC92-F5B37E23E02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669FECE-2507-4AE2-AFD5-E00843487E07}"/>
              </a:ext>
            </a:extLst>
          </p:cNvPr>
          <p:cNvSpPr>
            <a:spLocks noGrp="1"/>
          </p:cNvSpPr>
          <p:nvPr>
            <p:ph type="sldNum" sz="quarter" idx="12"/>
          </p:nvPr>
        </p:nvSpPr>
        <p:spPr/>
        <p:txBody>
          <a:bodyPr/>
          <a:lstStyle/>
          <a:p>
            <a:fld id="{72F05199-6215-4D3C-9AE6-AE176C8E417C}" type="slidenum">
              <a:rPr lang="es-ES" smtClean="0"/>
              <a:t>‹Nº›</a:t>
            </a:fld>
            <a:endParaRPr lang="es-ES"/>
          </a:p>
        </p:txBody>
      </p:sp>
    </p:spTree>
    <p:extLst>
      <p:ext uri="{BB962C8B-B14F-4D97-AF65-F5344CB8AC3E}">
        <p14:creationId xmlns:p14="http://schemas.microsoft.com/office/powerpoint/2010/main" val="498764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50CAFC9-C251-4392-B793-E5FDEC5AD0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B1979BB-F1A1-4381-8E1A-EEA7D5DBCE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E798BA9-6469-4895-A378-8FF2F3AC1B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115599-2130-4332-A260-2C9ADB82AB6A}" type="datetimeFigureOut">
              <a:rPr lang="es-ES" smtClean="0"/>
              <a:t>30/09/2018</a:t>
            </a:fld>
            <a:endParaRPr lang="es-ES"/>
          </a:p>
        </p:txBody>
      </p:sp>
      <p:sp>
        <p:nvSpPr>
          <p:cNvPr id="5" name="Marcador de pie de página 4">
            <a:extLst>
              <a:ext uri="{FF2B5EF4-FFF2-40B4-BE49-F238E27FC236}">
                <a16:creationId xmlns:a16="http://schemas.microsoft.com/office/drawing/2014/main" id="{BC856DAB-E320-424C-B98F-4DE6C7BD9D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79A994F3-C179-478C-B939-476D4A102E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F05199-6215-4D3C-9AE6-AE176C8E417C}" type="slidenum">
              <a:rPr lang="es-ES" smtClean="0"/>
              <a:t>‹Nº›</a:t>
            </a:fld>
            <a:endParaRPr lang="es-ES"/>
          </a:p>
        </p:txBody>
      </p:sp>
    </p:spTree>
    <p:extLst>
      <p:ext uri="{BB962C8B-B14F-4D97-AF65-F5344CB8AC3E}">
        <p14:creationId xmlns:p14="http://schemas.microsoft.com/office/powerpoint/2010/main" val="2105701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www.netacad.com/group/resources/course-resources" TargetMode="Externa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publicacionesdidacticas.com/hemeroteca/articulo/081136/articulo-pdf" TargetMode="External"/><Relationship Id="rId4" Type="http://schemas.openxmlformats.org/officeDocument/2006/relationships/hyperlink" Target="http://revistas.uigv.edu.pe/index.php/perspectiva/article/view/187"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marielitha1.blogspot.com/2012/04/medios-de-transmision.html" TargetMode="External"/><Relationship Id="rId3" Type="http://schemas.openxmlformats.org/officeDocument/2006/relationships/hyperlink" Target="http://www.redusers.com/noticias/que-es-una-red-informatica/" TargetMode="External"/><Relationship Id="rId7" Type="http://schemas.openxmlformats.org/officeDocument/2006/relationships/hyperlink" Target="https://mediosdetransmision07.wordpress.com/"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ww.ecured.cu/Software_de_Red" TargetMode="External"/><Relationship Id="rId5" Type="http://schemas.openxmlformats.org/officeDocument/2006/relationships/hyperlink" Target="https://blog.selfbank.es/como-aprovechar-el-asalto-de-las-low-cost-al-sector-de-la-fibra-optica/" TargetMode="External"/><Relationship Id="rId10" Type="http://schemas.openxmlformats.org/officeDocument/2006/relationships/hyperlink" Target="https://www.netacad.com/group/resources/course-resources" TargetMode="External"/><Relationship Id="rId4" Type="http://schemas.openxmlformats.org/officeDocument/2006/relationships/hyperlink" Target="http://www.tecnotopia.com.mx/redes/redes.htm" TargetMode="External"/><Relationship Id="rId9" Type="http://schemas.openxmlformats.org/officeDocument/2006/relationships/hyperlink" Target="https://www.youtube.com/watch?v=sX8FWmk86EQ"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smtClean="0"/>
              <a:t>Simulación de redes WAN</a:t>
            </a:r>
            <a:endParaRPr lang="es-ES" sz="2800" dirty="0"/>
          </a:p>
          <a:p>
            <a:pPr algn="ctr"/>
            <a:r>
              <a:rPr lang="es-ES" sz="2800" b="1" dirty="0"/>
              <a:t>Semestre: </a:t>
            </a:r>
            <a:r>
              <a:rPr lang="es-ES" sz="2800" dirty="0" smtClean="0"/>
              <a:t>Noveno</a:t>
            </a:r>
            <a:endParaRPr lang="es-ES" sz="2800" dirty="0"/>
          </a:p>
          <a:p>
            <a:pPr algn="ctr"/>
            <a:r>
              <a:rPr lang="es-ES" sz="2800" b="1" dirty="0"/>
              <a:t>Periodo:</a:t>
            </a:r>
            <a:r>
              <a:rPr lang="es-ES" sz="2800" dirty="0"/>
              <a:t> </a:t>
            </a:r>
            <a:r>
              <a:rPr lang="es-ES" sz="2800" dirty="0" smtClean="0"/>
              <a:t>2018-J</a:t>
            </a:r>
            <a:endParaRPr lang="es-ES" sz="2800" dirty="0"/>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1</a:t>
            </a:fld>
            <a:endParaRPr lang="es-MX"/>
          </a:p>
        </p:txBody>
      </p:sp>
    </p:spTree>
    <p:extLst>
      <p:ext uri="{BB962C8B-B14F-4D97-AF65-F5344CB8AC3E}">
        <p14:creationId xmlns:p14="http://schemas.microsoft.com/office/powerpoint/2010/main" val="1658279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6C836A48-0A18-4D0E-9661-709255430626}"/>
              </a:ext>
            </a:extLst>
          </p:cNvPr>
          <p:cNvSpPr txBox="1"/>
          <p:nvPr/>
        </p:nvSpPr>
        <p:spPr>
          <a:xfrm>
            <a:off x="3112386" y="1669835"/>
            <a:ext cx="5826544" cy="400110"/>
          </a:xfrm>
          <a:prstGeom prst="rect">
            <a:avLst/>
          </a:prstGeom>
          <a:noFill/>
        </p:spPr>
        <p:txBody>
          <a:bodyPr wrap="square" rtlCol="0">
            <a:spAutoFit/>
          </a:bodyPr>
          <a:lstStyle/>
          <a:p>
            <a:pPr algn="ctr"/>
            <a:r>
              <a:rPr lang="es-MX" sz="2000" b="1" cap="all" dirty="0">
                <a:ln w="6350">
                  <a:noFill/>
                </a:ln>
                <a:solidFill>
                  <a:srgbClr val="0070C0"/>
                </a:solidFill>
                <a:latin typeface="Montserrat" panose="02000505000000020004" pitchFamily="2" charset="0"/>
              </a:rPr>
              <a:t>MEDIOS GUIADOS</a:t>
            </a:r>
            <a:endParaRPr lang="es-ES" sz="2000" b="1" cap="all" dirty="0">
              <a:ln w="6350">
                <a:noFill/>
              </a:ln>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851768B6-3B57-40A5-9A46-FF81FA5A672C}"/>
              </a:ext>
            </a:extLst>
          </p:cNvPr>
          <p:cNvSpPr/>
          <p:nvPr/>
        </p:nvSpPr>
        <p:spPr>
          <a:xfrm>
            <a:off x="1192784" y="1988414"/>
            <a:ext cx="9665747" cy="1015663"/>
          </a:xfrm>
          <a:prstGeom prst="rect">
            <a:avLst/>
          </a:prstGeom>
        </p:spPr>
        <p:txBody>
          <a:bodyPr wrap="square">
            <a:spAutoFit/>
          </a:bodyPr>
          <a:lstStyle/>
          <a:p>
            <a:pPr algn="just">
              <a:lnSpc>
                <a:spcPct val="150000"/>
              </a:lnSpc>
            </a:pPr>
            <a:r>
              <a:rPr lang="es-MX" sz="2000" dirty="0">
                <a:latin typeface="Montserrat" panose="02000505000000020004" pitchFamily="2" charset="0"/>
              </a:rPr>
              <a:t>Los medios guiados son los cables que interconectan los equipos </a:t>
            </a:r>
            <a:r>
              <a:rPr lang="es-MX" sz="2000" dirty="0" smtClean="0">
                <a:latin typeface="Montserrat" panose="02000505000000020004" pitchFamily="2" charset="0"/>
              </a:rPr>
              <a:t>y transportan información en </a:t>
            </a:r>
            <a:r>
              <a:rPr lang="es-MX" sz="2000" dirty="0">
                <a:latin typeface="Montserrat" panose="02000505000000020004" pitchFamily="2" charset="0"/>
              </a:rPr>
              <a:t>forma de señales eléctricas u ópticas. </a:t>
            </a:r>
          </a:p>
        </p:txBody>
      </p:sp>
      <p:pic>
        <p:nvPicPr>
          <p:cNvPr id="1026" name="Picture 2" descr="Resultado de imagen para medios guiad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2934" y="2876602"/>
            <a:ext cx="7905750" cy="3162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1836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32805" y="1232593"/>
            <a:ext cx="10515600" cy="1325563"/>
          </a:xfrm>
        </p:spPr>
        <p:txBody>
          <a:bodyPr/>
          <a:lstStyle/>
          <a:p>
            <a:r>
              <a:rPr lang="es-ES" sz="2000" b="1" cap="all" dirty="0">
                <a:ln w="6350">
                  <a:noFill/>
                </a:ln>
                <a:solidFill>
                  <a:srgbClr val="0070C0"/>
                </a:solidFill>
                <a:latin typeface="Montserrat" panose="02000505000000020004" pitchFamily="2" charset="0"/>
                <a:ea typeface="+mn-ea"/>
                <a:cs typeface="+mn-cs"/>
              </a:rPr>
              <a:t>Cableado</a:t>
            </a:r>
            <a:r>
              <a:rPr lang="es-ES" dirty="0" smtClean="0"/>
              <a:t> </a:t>
            </a:r>
            <a:r>
              <a:rPr lang="es-ES" sz="2000" b="1" cap="all" dirty="0">
                <a:ln w="6350">
                  <a:noFill/>
                </a:ln>
                <a:solidFill>
                  <a:srgbClr val="0070C0"/>
                </a:solidFill>
                <a:latin typeface="Montserrat" panose="02000505000000020004" pitchFamily="2" charset="0"/>
                <a:ea typeface="+mn-ea"/>
                <a:cs typeface="+mn-cs"/>
              </a:rPr>
              <a:t>de cobre</a:t>
            </a:r>
            <a:endParaRPr lang="es-ES" sz="2000" b="1" cap="all" dirty="0">
              <a:ln w="6350">
                <a:noFill/>
              </a:ln>
              <a:solidFill>
                <a:srgbClr val="0070C0"/>
              </a:solidFill>
              <a:latin typeface="Montserrat" panose="02000505000000020004" pitchFamily="2" charset="0"/>
              <a:ea typeface="+mn-ea"/>
              <a:cs typeface="+mn-cs"/>
            </a:endParaRPr>
          </a:p>
        </p:txBody>
      </p:sp>
      <p:sp>
        <p:nvSpPr>
          <p:cNvPr id="2" name="Content Placeholder 1"/>
          <p:cNvSpPr>
            <a:spLocks noGrp="1"/>
          </p:cNvSpPr>
          <p:nvPr>
            <p:ph idx="1"/>
          </p:nvPr>
        </p:nvSpPr>
        <p:spPr>
          <a:xfrm>
            <a:off x="548640" y="2155371"/>
            <a:ext cx="9514926" cy="4310537"/>
          </a:xfrm>
        </p:spPr>
        <p:txBody>
          <a:bodyPr>
            <a:normAutofit lnSpcReduction="10000"/>
          </a:bodyPr>
          <a:lstStyle/>
          <a:p>
            <a:pPr lvl="1"/>
            <a:r>
              <a:rPr lang="es-ES" dirty="0" smtClean="0"/>
              <a:t>Económico</a:t>
            </a:r>
            <a:r>
              <a:rPr lang="es-ES" dirty="0" smtClean="0"/>
              <a:t>, fácil de instalar, baja resistencia a la corriente eléctrica</a:t>
            </a:r>
          </a:p>
          <a:p>
            <a:pPr lvl="1"/>
            <a:r>
              <a:rPr lang="es-ES" dirty="0" smtClean="0"/>
              <a:t>Interferencia de distancia y de señal</a:t>
            </a:r>
          </a:p>
          <a:p>
            <a:r>
              <a:rPr lang="es-ES" dirty="0" smtClean="0"/>
              <a:t>Cable </a:t>
            </a:r>
            <a:r>
              <a:rPr lang="es-ES" dirty="0" smtClean="0"/>
              <a:t>de par trenzado no </a:t>
            </a:r>
            <a:br>
              <a:rPr lang="es-ES" dirty="0" smtClean="0"/>
            </a:br>
            <a:r>
              <a:rPr lang="es-ES" dirty="0" smtClean="0"/>
              <a:t>blindado</a:t>
            </a:r>
          </a:p>
          <a:p>
            <a:r>
              <a:rPr lang="es-ES" dirty="0" smtClean="0"/>
              <a:t>Cable de par trenzado blindado</a:t>
            </a:r>
          </a:p>
          <a:p>
            <a:r>
              <a:rPr lang="es-ES" dirty="0" smtClean="0"/>
              <a:t>Cable coaxial</a:t>
            </a:r>
          </a:p>
          <a:p>
            <a:r>
              <a:rPr lang="es-ES" dirty="0" smtClean="0"/>
              <a:t>Seguridad de los medios de </a:t>
            </a:r>
            <a:br>
              <a:rPr lang="es-ES" dirty="0" smtClean="0"/>
            </a:br>
            <a:r>
              <a:rPr lang="es-ES" dirty="0" smtClean="0"/>
              <a:t>cobre</a:t>
            </a:r>
          </a:p>
          <a:p>
            <a:pPr lvl="1"/>
            <a:r>
              <a:rPr lang="es-ES" dirty="0" smtClean="0"/>
              <a:t>Peligro de incendio y peligros </a:t>
            </a:r>
            <a:br>
              <a:rPr lang="es-ES" dirty="0" smtClean="0"/>
            </a:br>
            <a:r>
              <a:rPr lang="es-ES" dirty="0" smtClean="0"/>
              <a:t>eléctricos</a:t>
            </a: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6521835" y="2558156"/>
            <a:ext cx="4427015" cy="3579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n 5"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4">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2984814812"/>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E9244360-61BD-4DD9-9E17-3DA412C4DE51}"/>
              </a:ext>
            </a:extLst>
          </p:cNvPr>
          <p:cNvSpPr txBox="1"/>
          <p:nvPr/>
        </p:nvSpPr>
        <p:spPr>
          <a:xfrm>
            <a:off x="3711414" y="1842605"/>
            <a:ext cx="4769171"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CABLE PAR TRENZADO:</a:t>
            </a:r>
          </a:p>
        </p:txBody>
      </p:sp>
      <p:sp>
        <p:nvSpPr>
          <p:cNvPr id="4" name="Rectángulo 3">
            <a:extLst>
              <a:ext uri="{FF2B5EF4-FFF2-40B4-BE49-F238E27FC236}">
                <a16:creationId xmlns:a16="http://schemas.microsoft.com/office/drawing/2014/main" id="{761D8685-C25C-428B-89AE-E63075EC20AA}"/>
              </a:ext>
            </a:extLst>
          </p:cNvPr>
          <p:cNvSpPr/>
          <p:nvPr/>
        </p:nvSpPr>
        <p:spPr>
          <a:xfrm>
            <a:off x="159710" y="2377179"/>
            <a:ext cx="7664941" cy="3170099"/>
          </a:xfrm>
          <a:prstGeom prst="rect">
            <a:avLst/>
          </a:prstGeom>
        </p:spPr>
        <p:txBody>
          <a:bodyPr wrap="square">
            <a:spAutoFit/>
          </a:bodyPr>
          <a:lstStyle/>
          <a:p>
            <a:pPr algn="just"/>
            <a:r>
              <a:rPr lang="es-MX" sz="2000" dirty="0" smtClean="0">
                <a:latin typeface="Montserrat" panose="02000505000000020004" pitchFamily="2" charset="0"/>
              </a:rPr>
              <a:t>Tiene </a:t>
            </a:r>
            <a:r>
              <a:rPr lang="es-MX" sz="2000" dirty="0">
                <a:latin typeface="Montserrat" panose="02000505000000020004" pitchFamily="2" charset="0"/>
              </a:rPr>
              <a:t>una cubierta de PVC y en su interior contiene ocho cables más pequeños, de diferente color. Por lo tanto, para aumentar la potencia del cable y reducir las interferencias, los cables se presentan trenzados por pares (de ahí su nombre), con un total de cuatro pares.</a:t>
            </a:r>
          </a:p>
          <a:p>
            <a:pPr algn="just"/>
            <a:r>
              <a:rPr lang="es-MX" sz="2000" dirty="0">
                <a:latin typeface="Montserrat" panose="02000505000000020004" pitchFamily="2" charset="0"/>
              </a:rPr>
              <a:t>La combinación de colores de los cables interiores no es al azar, </a:t>
            </a:r>
            <a:r>
              <a:rPr lang="es-MX" sz="2000" dirty="0" smtClean="0">
                <a:latin typeface="Montserrat" panose="02000505000000020004" pitchFamily="2" charset="0"/>
              </a:rPr>
              <a:t>sino que se </a:t>
            </a:r>
            <a:r>
              <a:rPr lang="es-MX" sz="2000" dirty="0">
                <a:latin typeface="Montserrat" panose="02000505000000020004" pitchFamily="2" charset="0"/>
              </a:rPr>
              <a:t>encuentra normalizado según el estándar </a:t>
            </a:r>
            <a:r>
              <a:rPr lang="es-MX" sz="2000" dirty="0" smtClean="0">
                <a:latin typeface="Montserrat" panose="02000505000000020004" pitchFamily="2" charset="0"/>
              </a:rPr>
              <a:t>TIA/EIA568-A y B, </a:t>
            </a:r>
            <a:r>
              <a:rPr lang="es-MX" sz="2000" dirty="0">
                <a:latin typeface="Montserrat" panose="02000505000000020004" pitchFamily="2" charset="0"/>
              </a:rPr>
              <a:t>que define, entre otros aspectos, las diferentes categorías de este cable en función a sus prestaciones</a:t>
            </a:r>
          </a:p>
        </p:txBody>
      </p:sp>
      <p:pic>
        <p:nvPicPr>
          <p:cNvPr id="6" name="Imagen 5">
            <a:extLst>
              <a:ext uri="{FF2B5EF4-FFF2-40B4-BE49-F238E27FC236}">
                <a16:creationId xmlns:a16="http://schemas.microsoft.com/office/drawing/2014/main" id="{C8E3C29D-19F6-4225-AE2F-26CA1B42F1C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336893" y="2873852"/>
            <a:ext cx="3066981" cy="210309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05216538"/>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F80FBDC2-DB5A-42E0-AE78-DEFC85699485}"/>
              </a:ext>
            </a:extLst>
          </p:cNvPr>
          <p:cNvSpPr txBox="1"/>
          <p:nvPr/>
        </p:nvSpPr>
        <p:spPr>
          <a:xfrm>
            <a:off x="2481943" y="1712742"/>
            <a:ext cx="6996060"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Categorías más representativas en redes de </a:t>
            </a:r>
            <a:r>
              <a:rPr lang="es-MX" sz="2000" b="1" dirty="0" smtClean="0">
                <a:solidFill>
                  <a:srgbClr val="0070C0"/>
                </a:solidFill>
                <a:latin typeface="Montserrat" panose="02000505000000020004" pitchFamily="2" charset="0"/>
              </a:rPr>
              <a:t>datos</a:t>
            </a:r>
            <a:endParaRPr lang="es-MX" sz="2000" b="1" dirty="0">
              <a:solidFill>
                <a:srgbClr val="0070C0"/>
              </a:solidFill>
              <a:latin typeface="Montserrat" panose="02000505000000020004" pitchFamily="2" charset="0"/>
            </a:endParaRPr>
          </a:p>
        </p:txBody>
      </p:sp>
      <p:pic>
        <p:nvPicPr>
          <p:cNvPr id="4" name="Imagen 3">
            <a:extLst>
              <a:ext uri="{FF2B5EF4-FFF2-40B4-BE49-F238E27FC236}">
                <a16:creationId xmlns:a16="http://schemas.microsoft.com/office/drawing/2014/main" id="{798DBD47-7288-4A48-BB9D-E8D87C649609}"/>
              </a:ext>
            </a:extLst>
          </p:cNvPr>
          <p:cNvPicPr>
            <a:picLocks noChangeAspect="1"/>
          </p:cNvPicPr>
          <p:nvPr/>
        </p:nvPicPr>
        <p:blipFill>
          <a:blip r:embed="rId3"/>
          <a:stretch>
            <a:fillRect/>
          </a:stretch>
        </p:blipFill>
        <p:spPr>
          <a:xfrm>
            <a:off x="503109" y="2592615"/>
            <a:ext cx="8523326" cy="3024224"/>
          </a:xfrm>
          <a:prstGeom prst="rect">
            <a:avLst/>
          </a:prstGeom>
        </p:spPr>
      </p:pic>
      <p:sp>
        <p:nvSpPr>
          <p:cNvPr id="6" name="Rectángulo 5">
            <a:extLst>
              <a:ext uri="{FF2B5EF4-FFF2-40B4-BE49-F238E27FC236}">
                <a16:creationId xmlns:a16="http://schemas.microsoft.com/office/drawing/2014/main" id="{17A2825A-751E-45F8-91C4-115C584F3269}"/>
              </a:ext>
            </a:extLst>
          </p:cNvPr>
          <p:cNvSpPr/>
          <p:nvPr/>
        </p:nvSpPr>
        <p:spPr>
          <a:xfrm>
            <a:off x="9296839" y="3196786"/>
            <a:ext cx="2564236" cy="1815882"/>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ES" sz="1600" dirty="0">
                <a:solidFill>
                  <a:schemeClr val="tx1"/>
                </a:solidFill>
                <a:latin typeface="Montserrat" panose="02000505000000020004" pitchFamily="2" charset="0"/>
              </a:rPr>
              <a:t>PARA TOMAR EN CUENTA: </a:t>
            </a:r>
            <a:r>
              <a:rPr lang="es-MX" sz="1600" dirty="0">
                <a:solidFill>
                  <a:schemeClr val="tx1"/>
                </a:solidFill>
                <a:latin typeface="Montserrat" panose="02000505000000020004" pitchFamily="2" charset="0"/>
              </a:rPr>
              <a:t>En la actualidad, para instalaciones de redes de datos, se utiliza cable de categoría </a:t>
            </a:r>
            <a:r>
              <a:rPr lang="es-MX" sz="1600" dirty="0" smtClean="0">
                <a:solidFill>
                  <a:schemeClr val="tx1"/>
                </a:solidFill>
                <a:latin typeface="Montserrat" panose="02000505000000020004" pitchFamily="2" charset="0"/>
              </a:rPr>
              <a:t>5e </a:t>
            </a:r>
            <a:r>
              <a:rPr lang="es-MX" sz="1600" dirty="0">
                <a:solidFill>
                  <a:schemeClr val="tx1"/>
                </a:solidFill>
                <a:latin typeface="Montserrat" panose="02000505000000020004" pitchFamily="2" charset="0"/>
              </a:rPr>
              <a:t>y 6</a:t>
            </a:r>
          </a:p>
        </p:txBody>
      </p:sp>
    </p:spTree>
    <p:extLst>
      <p:ext uri="{BB962C8B-B14F-4D97-AF65-F5344CB8AC3E}">
        <p14:creationId xmlns:p14="http://schemas.microsoft.com/office/powerpoint/2010/main" val="1533455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D1E35C9B-701C-4C06-B847-382BAF8DD49C}"/>
              </a:ext>
            </a:extLst>
          </p:cNvPr>
          <p:cNvSpPr txBox="1"/>
          <p:nvPr/>
        </p:nvSpPr>
        <p:spPr>
          <a:xfrm>
            <a:off x="907042" y="2807973"/>
            <a:ext cx="3730272" cy="2169825"/>
          </a:xfrm>
          <a:prstGeom prst="rect">
            <a:avLst/>
          </a:prstGeom>
          <a:noFill/>
        </p:spPr>
        <p:txBody>
          <a:bodyPr wrap="square" rtlCol="0">
            <a:spAutoFit/>
          </a:bodyPr>
          <a:lstStyle/>
          <a:p>
            <a:pPr algn="just">
              <a:lnSpc>
                <a:spcPct val="150000"/>
              </a:lnSpc>
            </a:pPr>
            <a:r>
              <a:rPr lang="es-MX" dirty="0">
                <a:ln w="6350">
                  <a:noFill/>
                </a:ln>
                <a:latin typeface="Montserrat" panose="02000505000000020004" pitchFamily="2" charset="0"/>
              </a:rPr>
              <a:t>A partir del cable UTP estándar, y en función de </a:t>
            </a:r>
            <a:r>
              <a:rPr lang="es-MX" dirty="0" smtClean="0">
                <a:ln w="6350">
                  <a:noFill/>
                </a:ln>
                <a:latin typeface="Montserrat" panose="02000505000000020004" pitchFamily="2" charset="0"/>
              </a:rPr>
              <a:t>que </a:t>
            </a:r>
            <a:r>
              <a:rPr lang="es-MX" dirty="0">
                <a:ln w="6350">
                  <a:noFill/>
                </a:ln>
                <a:latin typeface="Montserrat" panose="02000505000000020004" pitchFamily="2" charset="0"/>
              </a:rPr>
              <a:t>parte de este se blinde frente a las interferencias, tenemos las siguientes variaciones: </a:t>
            </a:r>
          </a:p>
        </p:txBody>
      </p:sp>
      <p:pic>
        <p:nvPicPr>
          <p:cNvPr id="4" name="Imagen 3">
            <a:extLst>
              <a:ext uri="{FF2B5EF4-FFF2-40B4-BE49-F238E27FC236}">
                <a16:creationId xmlns:a16="http://schemas.microsoft.com/office/drawing/2014/main" id="{01FB10A7-8A3D-438F-BCB5-B1389C463276}"/>
              </a:ext>
            </a:extLst>
          </p:cNvPr>
          <p:cNvPicPr>
            <a:picLocks noChangeAspect="1"/>
          </p:cNvPicPr>
          <p:nvPr/>
        </p:nvPicPr>
        <p:blipFill>
          <a:blip r:embed="rId3"/>
          <a:stretch>
            <a:fillRect/>
          </a:stretch>
        </p:blipFill>
        <p:spPr>
          <a:xfrm>
            <a:off x="5493480" y="1842605"/>
            <a:ext cx="5257251" cy="4479818"/>
          </a:xfrm>
          <a:prstGeom prst="rect">
            <a:avLst/>
          </a:prstGeom>
        </p:spPr>
      </p:pic>
    </p:spTree>
    <p:extLst>
      <p:ext uri="{BB962C8B-B14F-4D97-AF65-F5344CB8AC3E}">
        <p14:creationId xmlns:p14="http://schemas.microsoft.com/office/powerpoint/2010/main" val="2962760577"/>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81070D08-E32D-433F-8107-8D17EBD34525}"/>
              </a:ext>
            </a:extLst>
          </p:cNvPr>
          <p:cNvSpPr txBox="1"/>
          <p:nvPr/>
        </p:nvSpPr>
        <p:spPr>
          <a:xfrm>
            <a:off x="3711414" y="1676997"/>
            <a:ext cx="4769171" cy="707886"/>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CONECTORES PARA EL CABLE PAR TRENZADO:</a:t>
            </a:r>
          </a:p>
        </p:txBody>
      </p:sp>
      <p:sp>
        <p:nvSpPr>
          <p:cNvPr id="4" name="Rectángulo 3">
            <a:extLst>
              <a:ext uri="{FF2B5EF4-FFF2-40B4-BE49-F238E27FC236}">
                <a16:creationId xmlns:a16="http://schemas.microsoft.com/office/drawing/2014/main" id="{67E364BD-1690-4005-9618-90F2C8029F1F}"/>
              </a:ext>
            </a:extLst>
          </p:cNvPr>
          <p:cNvSpPr/>
          <p:nvPr/>
        </p:nvSpPr>
        <p:spPr>
          <a:xfrm>
            <a:off x="192908" y="2372863"/>
            <a:ext cx="6377909" cy="4200509"/>
          </a:xfrm>
          <a:prstGeom prst="rect">
            <a:avLst/>
          </a:prstGeom>
        </p:spPr>
        <p:txBody>
          <a:bodyPr wrap="square">
            <a:spAutoFit/>
          </a:bodyPr>
          <a:lstStyle/>
          <a:p>
            <a:pPr algn="just">
              <a:lnSpc>
                <a:spcPct val="150000"/>
              </a:lnSpc>
            </a:pPr>
            <a:r>
              <a:rPr lang="es-MX" dirty="0">
                <a:latin typeface="Montserrat" panose="02000505000000020004" pitchFamily="2" charset="0"/>
              </a:rPr>
              <a:t>El cable de par trenzado utiliza un conector tipo RJ, diseñado para la conexión de equipos en redes de datos y voz. El conector RJ hembra recibe el nombre de roseta. Los conectores RJ se denotan a partir del número de posiciones de que disponen, y del número de contactos que emplean en dichas posiciones. De todos los modelos, destacamos los siguientes: Conector RJ-9 Es el más pequeño de los conectores RJ. Se utiliza para conectar los auriculares del teléfono. Es un conector 4P4C.</a:t>
            </a:r>
          </a:p>
        </p:txBody>
      </p:sp>
      <p:pic>
        <p:nvPicPr>
          <p:cNvPr id="6" name="Imagen 5">
            <a:extLst>
              <a:ext uri="{FF2B5EF4-FFF2-40B4-BE49-F238E27FC236}">
                <a16:creationId xmlns:a16="http://schemas.microsoft.com/office/drawing/2014/main" id="{8AB8F203-A19C-4E7F-AE5A-3A31FD176A2F}"/>
              </a:ext>
            </a:extLst>
          </p:cNvPr>
          <p:cNvPicPr>
            <a:picLocks noChangeAspect="1"/>
          </p:cNvPicPr>
          <p:nvPr/>
        </p:nvPicPr>
        <p:blipFill>
          <a:blip r:embed="rId3"/>
          <a:stretch>
            <a:fillRect/>
          </a:stretch>
        </p:blipFill>
        <p:spPr>
          <a:xfrm>
            <a:off x="7610007" y="2955127"/>
            <a:ext cx="367665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uadroTexto 6">
            <a:extLst>
              <a:ext uri="{FF2B5EF4-FFF2-40B4-BE49-F238E27FC236}">
                <a16:creationId xmlns:a16="http://schemas.microsoft.com/office/drawing/2014/main" id="{084C993A-45B7-46B1-A87C-22BA33171A51}"/>
              </a:ext>
            </a:extLst>
          </p:cNvPr>
          <p:cNvSpPr txBox="1"/>
          <p:nvPr/>
        </p:nvSpPr>
        <p:spPr>
          <a:xfrm>
            <a:off x="7356789" y="4519283"/>
            <a:ext cx="4465876" cy="1348574"/>
          </a:xfrm>
          <a:prstGeom prst="rect">
            <a:avLst/>
          </a:prstGeom>
          <a:noFill/>
        </p:spPr>
        <p:txBody>
          <a:bodyPr wrap="square" rtlCol="0">
            <a:spAutoFit/>
          </a:bodyPr>
          <a:lstStyle/>
          <a:p>
            <a:pPr algn="just">
              <a:lnSpc>
                <a:spcPct val="150000"/>
              </a:lnSpc>
            </a:pPr>
            <a:r>
              <a:rPr lang="es-MX" sz="1400" dirty="0">
                <a:solidFill>
                  <a:schemeClr val="tx1">
                    <a:lumMod val="50000"/>
                    <a:lumOff val="50000"/>
                  </a:schemeClr>
                </a:solidFill>
                <a:latin typeface="Montserrat" panose="02000505000000020004" pitchFamily="2" charset="0"/>
              </a:rPr>
              <a:t>Conector RJ-45: Es el conector empleado para cable de par trenzado. Es del tipo 8P8C, lo que significa que utiliza todas sus posiciones para recibir los cuatro pares del cable.</a:t>
            </a:r>
          </a:p>
        </p:txBody>
      </p:sp>
    </p:spTree>
    <p:extLst>
      <p:ext uri="{BB962C8B-B14F-4D97-AF65-F5344CB8AC3E}">
        <p14:creationId xmlns:p14="http://schemas.microsoft.com/office/powerpoint/2010/main" val="73197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4" name="CuadroTexto 3">
            <a:extLst>
              <a:ext uri="{FF2B5EF4-FFF2-40B4-BE49-F238E27FC236}">
                <a16:creationId xmlns:a16="http://schemas.microsoft.com/office/drawing/2014/main" id="{883A8679-8ACE-45BF-9ADC-F4AD6F517E18}"/>
              </a:ext>
            </a:extLst>
          </p:cNvPr>
          <p:cNvSpPr txBox="1"/>
          <p:nvPr/>
        </p:nvSpPr>
        <p:spPr>
          <a:xfrm>
            <a:off x="3182728" y="1842605"/>
            <a:ext cx="5826544" cy="461665"/>
          </a:xfrm>
          <a:prstGeom prst="rect">
            <a:avLst/>
          </a:prstGeom>
          <a:noFill/>
        </p:spPr>
        <p:txBody>
          <a:bodyPr wrap="square" rtlCol="0">
            <a:spAutoFit/>
          </a:bodyPr>
          <a:lstStyle/>
          <a:p>
            <a:pPr algn="ctr"/>
            <a:r>
              <a:rPr lang="es-MX" sz="2400" dirty="0">
                <a:solidFill>
                  <a:srgbClr val="0070C0"/>
                </a:solidFill>
                <a:latin typeface="Montserrat" panose="02000505000000020004" pitchFamily="2" charset="0"/>
              </a:rPr>
              <a:t>Normas</a:t>
            </a:r>
          </a:p>
        </p:txBody>
      </p:sp>
      <p:sp>
        <p:nvSpPr>
          <p:cNvPr id="6" name="Rectángulo 5">
            <a:extLst>
              <a:ext uri="{FF2B5EF4-FFF2-40B4-BE49-F238E27FC236}">
                <a16:creationId xmlns:a16="http://schemas.microsoft.com/office/drawing/2014/main" id="{B7305773-C4FA-494D-BD5F-501A05855EA6}"/>
              </a:ext>
            </a:extLst>
          </p:cNvPr>
          <p:cNvSpPr/>
          <p:nvPr/>
        </p:nvSpPr>
        <p:spPr>
          <a:xfrm>
            <a:off x="272614" y="2601848"/>
            <a:ext cx="6254796" cy="3271921"/>
          </a:xfrm>
          <a:prstGeom prst="rect">
            <a:avLst/>
          </a:prstGeom>
        </p:spPr>
        <p:txBody>
          <a:bodyPr wrap="square">
            <a:spAutoFit/>
          </a:bodyPr>
          <a:lstStyle/>
          <a:p>
            <a:pPr algn="just">
              <a:lnSpc>
                <a:spcPct val="150000"/>
              </a:lnSpc>
            </a:pPr>
            <a:r>
              <a:rPr lang="es-MX" sz="2000" dirty="0">
                <a:latin typeface="Montserrat" panose="02000505000000020004" pitchFamily="2" charset="0"/>
              </a:rPr>
              <a:t>Según la norma, la terminación a emplear para la mayor parte del tendido de cableado de la red debería ser T568A. Sin embargo, debido a que típicamente se ha usado la terminación T568B (definida en normas anteriores), muchas instalaciones de redes siguen empleando dicha terminación en lugar de la T568A.</a:t>
            </a:r>
          </a:p>
        </p:txBody>
      </p:sp>
      <p:pic>
        <p:nvPicPr>
          <p:cNvPr id="7" name="Imagen 6">
            <a:extLst>
              <a:ext uri="{FF2B5EF4-FFF2-40B4-BE49-F238E27FC236}">
                <a16:creationId xmlns:a16="http://schemas.microsoft.com/office/drawing/2014/main" id="{CB26C455-9E30-4A8F-BBF6-48C15356E3C1}"/>
              </a:ext>
            </a:extLst>
          </p:cNvPr>
          <p:cNvPicPr>
            <a:picLocks noChangeAspect="1"/>
          </p:cNvPicPr>
          <p:nvPr/>
        </p:nvPicPr>
        <p:blipFill>
          <a:blip r:embed="rId3"/>
          <a:stretch>
            <a:fillRect/>
          </a:stretch>
        </p:blipFill>
        <p:spPr>
          <a:xfrm>
            <a:off x="6693826" y="2945889"/>
            <a:ext cx="5716432" cy="24712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048911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8955E193-BC4E-4440-AA38-91A07FC51CEC}"/>
              </a:ext>
            </a:extLst>
          </p:cNvPr>
          <p:cNvSpPr txBox="1"/>
          <p:nvPr/>
        </p:nvSpPr>
        <p:spPr>
          <a:xfrm>
            <a:off x="3811792" y="1720853"/>
            <a:ext cx="4568415" cy="461665"/>
          </a:xfrm>
          <a:prstGeom prst="rect">
            <a:avLst/>
          </a:prstGeom>
          <a:noFill/>
        </p:spPr>
        <p:txBody>
          <a:bodyPr wrap="square" rtlCol="0">
            <a:spAutoFit/>
          </a:bodyPr>
          <a:lstStyle/>
          <a:p>
            <a:pPr algn="ctr"/>
            <a:r>
              <a:rPr lang="es-MX" sz="2000" dirty="0">
                <a:solidFill>
                  <a:srgbClr val="0070C0"/>
                </a:solidFill>
                <a:latin typeface="Montserrat" panose="02000505000000020004" pitchFamily="2" charset="0"/>
              </a:rPr>
              <a:t> </a:t>
            </a:r>
            <a:r>
              <a:rPr lang="es-MX" sz="2400" b="1" dirty="0">
                <a:solidFill>
                  <a:srgbClr val="0070C0"/>
                </a:solidFill>
                <a:latin typeface="Montserrat" panose="02000505000000020004" pitchFamily="2" charset="0"/>
              </a:rPr>
              <a:t>TIPOS DE CABLE</a:t>
            </a:r>
            <a:endParaRPr lang="es-MX" sz="3600" b="1"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FEEE9897-9F3F-4305-814E-511D4038054C}"/>
              </a:ext>
            </a:extLst>
          </p:cNvPr>
          <p:cNvSpPr/>
          <p:nvPr/>
        </p:nvSpPr>
        <p:spPr>
          <a:xfrm>
            <a:off x="290237" y="2301712"/>
            <a:ext cx="6580736" cy="2954014"/>
          </a:xfrm>
          <a:prstGeom prst="rect">
            <a:avLst/>
          </a:prstGeom>
        </p:spPr>
        <p:txBody>
          <a:bodyPr wrap="square">
            <a:spAutoFit/>
          </a:bodyPr>
          <a:lstStyle/>
          <a:p>
            <a:pPr algn="just">
              <a:lnSpc>
                <a:spcPct val="150000"/>
              </a:lnSpc>
            </a:pPr>
            <a:r>
              <a:rPr lang="es-MX" dirty="0">
                <a:latin typeface="Montserrat" panose="02000505000000020004" pitchFamily="2" charset="0"/>
              </a:rPr>
              <a:t>■ Cable directo: utiliza la misma terminación en los dos extremos. Este cable es el que se usa para la mayoría de las conexiones en la red.</a:t>
            </a:r>
          </a:p>
          <a:p>
            <a:pPr algn="just">
              <a:lnSpc>
                <a:spcPct val="150000"/>
              </a:lnSpc>
            </a:pPr>
            <a:endParaRPr lang="es-MX" dirty="0">
              <a:latin typeface="Montserrat" panose="02000505000000020004" pitchFamily="2" charset="0"/>
            </a:endParaRPr>
          </a:p>
          <a:p>
            <a:pPr algn="just">
              <a:lnSpc>
                <a:spcPct val="150000"/>
              </a:lnSpc>
            </a:pPr>
            <a:r>
              <a:rPr lang="es-MX" dirty="0">
                <a:latin typeface="Montserrat" panose="02000505000000020004" pitchFamily="2" charset="0"/>
              </a:rPr>
              <a:t>■ Cable cruzado: utiliza diferente terminación en los dos extremos. Este cable se utiliza para conectar directamente dos equipos.</a:t>
            </a:r>
          </a:p>
        </p:txBody>
      </p:sp>
      <p:pic>
        <p:nvPicPr>
          <p:cNvPr id="6" name="Imagen 5">
            <a:extLst>
              <a:ext uri="{FF2B5EF4-FFF2-40B4-BE49-F238E27FC236}">
                <a16:creationId xmlns:a16="http://schemas.microsoft.com/office/drawing/2014/main" id="{161EA90F-D074-46A5-A9DF-09F05CE02D74}"/>
              </a:ext>
            </a:extLst>
          </p:cNvPr>
          <p:cNvPicPr>
            <a:picLocks noChangeAspect="1"/>
          </p:cNvPicPr>
          <p:nvPr/>
        </p:nvPicPr>
        <p:blipFill>
          <a:blip r:embed="rId3"/>
          <a:stretch>
            <a:fillRect/>
          </a:stretch>
        </p:blipFill>
        <p:spPr>
          <a:xfrm>
            <a:off x="7515720" y="2478605"/>
            <a:ext cx="4371975" cy="790575"/>
          </a:xfrm>
          <a:prstGeom prst="rect">
            <a:avLst/>
          </a:prstGeom>
        </p:spPr>
      </p:pic>
      <p:pic>
        <p:nvPicPr>
          <p:cNvPr id="7" name="Imagen 6">
            <a:extLst>
              <a:ext uri="{FF2B5EF4-FFF2-40B4-BE49-F238E27FC236}">
                <a16:creationId xmlns:a16="http://schemas.microsoft.com/office/drawing/2014/main" id="{6827826C-4401-40E2-955A-F5E9DD0757A0}"/>
              </a:ext>
            </a:extLst>
          </p:cNvPr>
          <p:cNvPicPr>
            <a:picLocks noChangeAspect="1"/>
          </p:cNvPicPr>
          <p:nvPr/>
        </p:nvPicPr>
        <p:blipFill>
          <a:blip r:embed="rId4"/>
          <a:stretch>
            <a:fillRect/>
          </a:stretch>
        </p:blipFill>
        <p:spPr>
          <a:xfrm>
            <a:off x="7515720" y="4161270"/>
            <a:ext cx="4343400" cy="838200"/>
          </a:xfrm>
          <a:prstGeom prst="rect">
            <a:avLst/>
          </a:prstGeom>
        </p:spPr>
      </p:pic>
      <p:sp>
        <p:nvSpPr>
          <p:cNvPr id="8" name="Rectángulo 7">
            <a:extLst>
              <a:ext uri="{FF2B5EF4-FFF2-40B4-BE49-F238E27FC236}">
                <a16:creationId xmlns:a16="http://schemas.microsoft.com/office/drawing/2014/main" id="{CB7A2CCA-D867-4594-BFF5-739A988C3FE4}"/>
              </a:ext>
            </a:extLst>
          </p:cNvPr>
          <p:cNvSpPr/>
          <p:nvPr/>
        </p:nvSpPr>
        <p:spPr>
          <a:xfrm>
            <a:off x="7557924" y="5669966"/>
            <a:ext cx="4507831" cy="954107"/>
          </a:xfrm>
          <a:prstGeom prst="rect">
            <a:avLst/>
          </a:prstGeom>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ES" sz="1400" dirty="0">
                <a:solidFill>
                  <a:schemeClr val="tx1"/>
                </a:solidFill>
                <a:latin typeface="Montserrat" panose="02000505000000020004" pitchFamily="2" charset="0"/>
              </a:rPr>
              <a:t>En resumen, se dice que la capa Físico transmite el flujo de bits sobre un medio físico y aquella que representa el cableado, las tarjetas y las señales de los dispositivos.</a:t>
            </a:r>
            <a:endParaRPr lang="es-MX" sz="1400" dirty="0">
              <a:solidFill>
                <a:schemeClr val="tx1"/>
              </a:solidFill>
              <a:latin typeface="Montserrat" panose="02000505000000020004" pitchFamily="2" charset="0"/>
            </a:endParaRPr>
          </a:p>
        </p:txBody>
      </p:sp>
    </p:spTree>
    <p:extLst>
      <p:ext uri="{BB962C8B-B14F-4D97-AF65-F5344CB8AC3E}">
        <p14:creationId xmlns:p14="http://schemas.microsoft.com/office/powerpoint/2010/main" val="23596982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1842" y="1651271"/>
            <a:ext cx="5788418" cy="5393601"/>
          </a:xfrm>
        </p:spPr>
        <p:txBody>
          <a:bodyPr>
            <a:normAutofit/>
          </a:bodyPr>
          <a:lstStyle/>
          <a:p>
            <a:r>
              <a:rPr lang="es-ES" sz="2000" dirty="0"/>
              <a:t>Propiedades del cableado UTP</a:t>
            </a:r>
          </a:p>
          <a:p>
            <a:pPr lvl="1"/>
            <a:r>
              <a:rPr lang="es-ES" sz="1800" dirty="0"/>
              <a:t>Cancelación de señales de EMI y RFI con pares trenzados</a:t>
            </a:r>
          </a:p>
          <a:p>
            <a:r>
              <a:rPr lang="es-ES" sz="2000" dirty="0"/>
              <a:t>Estándares del cableado UTP</a:t>
            </a:r>
          </a:p>
          <a:p>
            <a:pPr lvl="1"/>
            <a:r>
              <a:rPr lang="es-ES" sz="1800" dirty="0"/>
              <a:t>TIA/EIA-568</a:t>
            </a:r>
          </a:p>
          <a:p>
            <a:pPr lvl="1"/>
            <a:r>
              <a:rPr lang="es-ES" sz="1800" dirty="0"/>
              <a:t>IEEE: Cat5, Cat5e, Cat6, Cat6e</a:t>
            </a:r>
          </a:p>
          <a:p>
            <a:r>
              <a:rPr lang="es-ES" sz="2000" dirty="0"/>
              <a:t>Conectores UTP</a:t>
            </a:r>
          </a:p>
          <a:p>
            <a:r>
              <a:rPr lang="es-ES" sz="2000" dirty="0"/>
              <a:t>Tipos de cables UTP</a:t>
            </a:r>
          </a:p>
          <a:p>
            <a:pPr lvl="1"/>
            <a:r>
              <a:rPr lang="es-ES" sz="1800" dirty="0"/>
              <a:t>De consola</a:t>
            </a:r>
          </a:p>
          <a:p>
            <a:pPr lvl="1"/>
            <a:r>
              <a:rPr lang="es-ES" sz="1800" dirty="0"/>
              <a:t>De conexión cruzada</a:t>
            </a:r>
          </a:p>
          <a:p>
            <a:pPr lvl="1"/>
            <a:r>
              <a:rPr lang="es-ES" sz="1800" dirty="0"/>
              <a:t>Conexión directa</a:t>
            </a:r>
          </a:p>
          <a:p>
            <a:r>
              <a:rPr lang="es-ES" sz="2000" dirty="0"/>
              <a:t>Prueba de los cables UTP</a:t>
            </a:r>
          </a:p>
          <a:p>
            <a:r>
              <a:rPr lang="es-ES" sz="2000" dirty="0"/>
              <a:t>Diagrama de pines del cable</a:t>
            </a:r>
          </a:p>
          <a:p>
            <a:endParaRPr lang="es-ES" sz="2000" dirty="0"/>
          </a:p>
        </p:txBody>
      </p: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69206" y="4209952"/>
            <a:ext cx="1796742" cy="2022096"/>
          </a:xfrm>
          <a:prstGeom prst="rect">
            <a:avLst/>
          </a:prstGeom>
        </p:spPr>
      </p:pic>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10932" y="4204271"/>
            <a:ext cx="1853480" cy="2091262"/>
          </a:xfrm>
          <a:prstGeom prst="rect">
            <a:avLst/>
          </a:prstGeom>
        </p:spPr>
      </p:pic>
      <p:pic>
        <p:nvPicPr>
          <p:cNvPr id="20" name="Picture 19"/>
          <p:cNvPicPr>
            <a:picLocks noChangeAspect="1"/>
          </p:cNvPicPr>
          <p:nvPr/>
        </p:nvPicPr>
        <p:blipFill>
          <a:blip r:embed="rId5"/>
          <a:stretch>
            <a:fillRect/>
          </a:stretch>
        </p:blipFill>
        <p:spPr>
          <a:xfrm>
            <a:off x="6162372" y="3329955"/>
            <a:ext cx="766534" cy="1252462"/>
          </a:xfrm>
          <a:prstGeom prst="rect">
            <a:avLst/>
          </a:prstGeom>
        </p:spPr>
      </p:pic>
      <p:pic>
        <p:nvPicPr>
          <p:cNvPr id="21" name="Picture 20"/>
          <p:cNvPicPr>
            <a:picLocks noChangeAspect="1"/>
          </p:cNvPicPr>
          <p:nvPr/>
        </p:nvPicPr>
        <p:blipFill>
          <a:blip r:embed="rId6"/>
          <a:stretch>
            <a:fillRect/>
          </a:stretch>
        </p:blipFill>
        <p:spPr>
          <a:xfrm>
            <a:off x="5663988" y="4923961"/>
            <a:ext cx="761070" cy="994391"/>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48857" y="1365822"/>
            <a:ext cx="2724150" cy="2838449"/>
          </a:xfrm>
          <a:prstGeom prst="rect">
            <a:avLst/>
          </a:prstGeom>
        </p:spPr>
      </p:pic>
      <p:pic>
        <p:nvPicPr>
          <p:cNvPr id="11" name="Imagen 10"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8">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943418223"/>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B1430E66-AE77-4715-844F-57410DD1CE00}"/>
              </a:ext>
            </a:extLst>
          </p:cNvPr>
          <p:cNvSpPr txBox="1"/>
          <p:nvPr/>
        </p:nvSpPr>
        <p:spPr>
          <a:xfrm>
            <a:off x="3112388" y="1720439"/>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CABLE COAXIAL</a:t>
            </a:r>
            <a:endParaRPr lang="es-MX" sz="20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91299593-6A63-48AE-9132-B0180494AEF8}"/>
              </a:ext>
            </a:extLst>
          </p:cNvPr>
          <p:cNvSpPr/>
          <p:nvPr/>
        </p:nvSpPr>
        <p:spPr>
          <a:xfrm>
            <a:off x="230226" y="2123244"/>
            <a:ext cx="7803431" cy="4016484"/>
          </a:xfrm>
          <a:prstGeom prst="rect">
            <a:avLst/>
          </a:prstGeom>
        </p:spPr>
        <p:txBody>
          <a:bodyPr wrap="square">
            <a:spAutoFit/>
          </a:bodyPr>
          <a:lstStyle/>
          <a:p>
            <a:pPr algn="just">
              <a:lnSpc>
                <a:spcPct val="150000"/>
              </a:lnSpc>
            </a:pPr>
            <a:r>
              <a:rPr lang="es-MX" sz="1700" dirty="0" smtClean="0">
                <a:latin typeface="Montserrat" panose="02000505000000020004" pitchFamily="2" charset="0"/>
              </a:rPr>
              <a:t>Cuenta con dos </a:t>
            </a:r>
            <a:r>
              <a:rPr lang="es-MX" sz="1700" dirty="0">
                <a:latin typeface="Montserrat" panose="02000505000000020004" pitchFamily="2" charset="0"/>
              </a:rPr>
              <a:t>conductores concéntricos. En el interior va el conductor, un hilo de cobre </a:t>
            </a:r>
            <a:r>
              <a:rPr lang="es-MX" sz="1700" dirty="0" smtClean="0">
                <a:latin typeface="Montserrat" panose="02000505000000020004" pitchFamily="2" charset="0"/>
              </a:rPr>
              <a:t>sólido. El </a:t>
            </a:r>
            <a:r>
              <a:rPr lang="es-MX" sz="1700" dirty="0">
                <a:latin typeface="Montserrat" panose="02000505000000020004" pitchFamily="2" charset="0"/>
              </a:rPr>
              <a:t>recubrimiento exterior es una malla de hilos de cobre o de aluminio. Las dos capas están separadas por una capa </a:t>
            </a:r>
            <a:r>
              <a:rPr lang="es-MX" sz="1700" dirty="0" smtClean="0">
                <a:latin typeface="Montserrat" panose="02000505000000020004" pitchFamily="2" charset="0"/>
              </a:rPr>
              <a:t>aislante y </a:t>
            </a:r>
            <a:r>
              <a:rPr lang="es-MX" sz="1700" dirty="0">
                <a:latin typeface="Montserrat" panose="02000505000000020004" pitchFamily="2" charset="0"/>
              </a:rPr>
              <a:t>en ocasiones también por una pantalla de aluminio. El cable, al igual que el UTP, está recubierto por un material </a:t>
            </a:r>
            <a:r>
              <a:rPr lang="es-MX" sz="1700" dirty="0" smtClean="0">
                <a:latin typeface="Montserrat" panose="02000505000000020004" pitchFamily="2" charset="0"/>
              </a:rPr>
              <a:t>aislante (PVC). </a:t>
            </a:r>
            <a:r>
              <a:rPr lang="es-MX" sz="1700" dirty="0">
                <a:latin typeface="Montserrat" panose="02000505000000020004" pitchFamily="2" charset="0"/>
              </a:rPr>
              <a:t>Este tipo de cable es más resistente que el cable de par trenzado a las interferencias y otras adversidades, y tiene poca pérdida por lo que es una opción bastante eficiente cuando hay grandes distancias. En redes locales su uso </a:t>
            </a:r>
            <a:r>
              <a:rPr lang="es-MX" sz="1700" dirty="0" smtClean="0">
                <a:latin typeface="Montserrat" panose="02000505000000020004" pitchFamily="2" charset="0"/>
              </a:rPr>
              <a:t>es en topologías </a:t>
            </a:r>
            <a:r>
              <a:rPr lang="es-MX" sz="1700" dirty="0">
                <a:latin typeface="Montserrat" panose="02000505000000020004" pitchFamily="2" charset="0"/>
              </a:rPr>
              <a:t>de bus, que prácticamente están </a:t>
            </a:r>
            <a:r>
              <a:rPr lang="es-MX" sz="1700" b="1" dirty="0" smtClean="0">
                <a:latin typeface="Montserrat" panose="02000505000000020004" pitchFamily="2" charset="0"/>
              </a:rPr>
              <a:t>obsoletas</a:t>
            </a:r>
            <a:r>
              <a:rPr lang="es-MX" sz="1700" dirty="0" smtClean="0">
                <a:latin typeface="Montserrat" panose="02000505000000020004" pitchFamily="2" charset="0"/>
              </a:rPr>
              <a:t>.</a:t>
            </a:r>
            <a:endParaRPr lang="es-MX" sz="1700" dirty="0">
              <a:latin typeface="Montserrat" panose="02000505000000020004" pitchFamily="2" charset="0"/>
            </a:endParaRPr>
          </a:p>
        </p:txBody>
      </p:sp>
      <p:pic>
        <p:nvPicPr>
          <p:cNvPr id="6" name="Imagen 5">
            <a:extLst>
              <a:ext uri="{FF2B5EF4-FFF2-40B4-BE49-F238E27FC236}">
                <a16:creationId xmlns:a16="http://schemas.microsoft.com/office/drawing/2014/main" id="{2887EB65-E774-4933-857A-CA070A937538}"/>
              </a:ext>
            </a:extLst>
          </p:cNvPr>
          <p:cNvPicPr>
            <a:picLocks noChangeAspect="1"/>
          </p:cNvPicPr>
          <p:nvPr/>
        </p:nvPicPr>
        <p:blipFill>
          <a:blip r:embed="rId3"/>
          <a:stretch>
            <a:fillRect/>
          </a:stretch>
        </p:blipFill>
        <p:spPr>
          <a:xfrm>
            <a:off x="8370866" y="2495006"/>
            <a:ext cx="3691479" cy="25203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901324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11190854"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presente material tiene como finalidad </a:t>
            </a:r>
            <a:r>
              <a:rPr lang="es-MX" sz="2000" dirty="0" smtClean="0">
                <a:latin typeface="Arial" panose="020B0604020202020204" pitchFamily="34" charset="0"/>
                <a:cs typeface="Arial" panose="020B0604020202020204" pitchFamily="34" charset="0"/>
              </a:rPr>
              <a:t>describir los principales medios de transmisión utilizados en las redes.</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Los medios de transmisión trabajan en la capa física del modelo OSI y son tan importantes como los propios dispositivos de red. Sin ellos, simplemente no podrían transportarse los datos de un extremo al otro.</a:t>
            </a: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Existen diferentes tipos de medios de transmisión. Una primera clasificación apunta hacía medios guiados y no guiados; es decir, alámbricos e inalámbricos. Mientras que los guiados se subdividen en cobre y ópticos.</a:t>
            </a:r>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Este material presenta las diferentes clasificaciones </a:t>
            </a:r>
            <a:r>
              <a:rPr lang="es-MX" sz="2000" dirty="0" smtClean="0">
                <a:latin typeface="Arial" panose="020B0604020202020204" pitchFamily="34" charset="0"/>
                <a:cs typeface="Arial" panose="020B0604020202020204" pitchFamily="34" charset="0"/>
              </a:rPr>
              <a:t>y tipos de los medios de transmisión. Se </a:t>
            </a:r>
            <a:r>
              <a:rPr lang="es-MX" sz="2000" dirty="0">
                <a:latin typeface="Arial" panose="020B0604020202020204" pitchFamily="34" charset="0"/>
                <a:cs typeface="Arial" panose="020B0604020202020204" pitchFamily="34" charset="0"/>
              </a:rPr>
              <a:t>recomienda que junto con el docente, los estudiantes consulten las fuentes de </a:t>
            </a:r>
            <a:r>
              <a:rPr lang="es-MX" sz="2000" dirty="0" smtClean="0">
                <a:latin typeface="Arial" panose="020B0604020202020204" pitchFamily="34" charset="0"/>
                <a:cs typeface="Arial" panose="020B0604020202020204" pitchFamily="34" charset="0"/>
              </a:rPr>
              <a:t>información y utilicen algunos medios reales para prácticas básicas.</a:t>
            </a:r>
            <a:endParaRPr lang="es-MX" sz="20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3070194"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725544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pic>
        <p:nvPicPr>
          <p:cNvPr id="4" name="Imagen 3">
            <a:extLst>
              <a:ext uri="{FF2B5EF4-FFF2-40B4-BE49-F238E27FC236}">
                <a16:creationId xmlns:a16="http://schemas.microsoft.com/office/drawing/2014/main" id="{9A1693CF-8D2D-4BBE-B713-E7359776643A}"/>
              </a:ext>
            </a:extLst>
          </p:cNvPr>
          <p:cNvPicPr>
            <a:picLocks noChangeAspect="1"/>
          </p:cNvPicPr>
          <p:nvPr/>
        </p:nvPicPr>
        <p:blipFill>
          <a:blip r:embed="rId3"/>
          <a:stretch>
            <a:fillRect/>
          </a:stretch>
        </p:blipFill>
        <p:spPr>
          <a:xfrm>
            <a:off x="3506384" y="1842605"/>
            <a:ext cx="5179233" cy="445338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618467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3B6FB62-D68B-469A-AACE-275ADBF2859A}"/>
              </a:ext>
            </a:extLst>
          </p:cNvPr>
          <p:cNvSpPr txBox="1"/>
          <p:nvPr/>
        </p:nvSpPr>
        <p:spPr>
          <a:xfrm>
            <a:off x="3182728" y="1727221"/>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FIBRA ÓPTICA</a:t>
            </a:r>
            <a:endParaRPr lang="es-MX" sz="20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3C73792D-DD0A-4E5E-84AE-D12BBE999157}"/>
              </a:ext>
            </a:extLst>
          </p:cNvPr>
          <p:cNvSpPr/>
          <p:nvPr/>
        </p:nvSpPr>
        <p:spPr>
          <a:xfrm>
            <a:off x="615462" y="2367491"/>
            <a:ext cx="5863716" cy="3000821"/>
          </a:xfrm>
          <a:prstGeom prst="rect">
            <a:avLst/>
          </a:prstGeom>
        </p:spPr>
        <p:txBody>
          <a:bodyPr wrap="square">
            <a:spAutoFit/>
          </a:bodyPr>
          <a:lstStyle/>
          <a:p>
            <a:pPr algn="just">
              <a:lnSpc>
                <a:spcPct val="150000"/>
              </a:lnSpc>
            </a:pPr>
            <a:r>
              <a:rPr lang="es-MX" dirty="0" smtClean="0">
                <a:latin typeface="Montserrat" panose="02000505000000020004" pitchFamily="2" charset="0"/>
              </a:rPr>
              <a:t>Se </a:t>
            </a:r>
            <a:r>
              <a:rPr lang="es-MX" dirty="0">
                <a:latin typeface="Montserrat" panose="02000505000000020004" pitchFamily="2" charset="0"/>
              </a:rPr>
              <a:t>basa en un hilo muy fino (del grosor de un cabello) de vidrio o de plástico, revestido por una sustancia que protege directamente la fibra (lo común es que sea acrilato), y un segundo revestimiento que le confiere rigidez para protegerlo del exceso de curvatura (típicamente nailon o poliéster).</a:t>
            </a:r>
          </a:p>
        </p:txBody>
      </p:sp>
      <p:pic>
        <p:nvPicPr>
          <p:cNvPr id="6" name="Imagen 5" descr="Resultado de imagen para cable de fibra óptica">
            <a:extLst>
              <a:ext uri="{FF2B5EF4-FFF2-40B4-BE49-F238E27FC236}">
                <a16:creationId xmlns:a16="http://schemas.microsoft.com/office/drawing/2014/main" id="{A21C4887-49C4-461D-B443-5C38E21B967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6675" y="2431946"/>
            <a:ext cx="3985760" cy="245261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3949771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053A2957-3037-452D-8770-751493B9E8D5}"/>
              </a:ext>
            </a:extLst>
          </p:cNvPr>
          <p:cNvSpPr txBox="1"/>
          <p:nvPr/>
        </p:nvSpPr>
        <p:spPr>
          <a:xfrm>
            <a:off x="3182728" y="1727221"/>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FIBRA ÓPTICA</a:t>
            </a:r>
            <a:endParaRPr lang="es-MX" sz="20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905427D8-CA32-48D9-8B9E-D83077E953C0}"/>
              </a:ext>
            </a:extLst>
          </p:cNvPr>
          <p:cNvSpPr/>
          <p:nvPr/>
        </p:nvSpPr>
        <p:spPr>
          <a:xfrm>
            <a:off x="281354" y="2474131"/>
            <a:ext cx="7122695" cy="3369512"/>
          </a:xfrm>
          <a:prstGeom prst="rect">
            <a:avLst/>
          </a:prstGeom>
        </p:spPr>
        <p:txBody>
          <a:bodyPr wrap="square">
            <a:spAutoFit/>
          </a:bodyPr>
          <a:lstStyle/>
          <a:p>
            <a:pPr algn="just">
              <a:lnSpc>
                <a:spcPct val="150000"/>
              </a:lnSpc>
            </a:pPr>
            <a:r>
              <a:rPr lang="es-MX" dirty="0">
                <a:latin typeface="Montserrat" panose="02000505000000020004" pitchFamily="2" charset="0"/>
              </a:rPr>
              <a:t>Este medio tiene unas pérdidas muy bajas a largas distancias y una alta capacidad de transmisión, por lo que es la opción ideal para cubrir grandes distancias. Por ejemplo las redes transoceánicas, que comunican continentes, hacen uso de enormes mazas de cables de fibra óptica. La fibra óptica utiliza la luz para transmitir información, que se inyecta por el hilo de fibra y va rebotando por sus paredes de un extremo del cable al otro.</a:t>
            </a:r>
          </a:p>
        </p:txBody>
      </p:sp>
      <p:pic>
        <p:nvPicPr>
          <p:cNvPr id="2058" name="Picture 10"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4049" y="2806187"/>
            <a:ext cx="4873625" cy="2166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0516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283AB050-8653-4883-AC18-4D17BC41F977}"/>
              </a:ext>
            </a:extLst>
          </p:cNvPr>
          <p:cNvSpPr txBox="1"/>
          <p:nvPr/>
        </p:nvSpPr>
        <p:spPr>
          <a:xfrm>
            <a:off x="3711414" y="1696067"/>
            <a:ext cx="4769171"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TIPOS DE FIBRA ÓPTICA</a:t>
            </a:r>
          </a:p>
        </p:txBody>
      </p:sp>
      <p:sp>
        <p:nvSpPr>
          <p:cNvPr id="4" name="Rectángulo 3">
            <a:extLst>
              <a:ext uri="{FF2B5EF4-FFF2-40B4-BE49-F238E27FC236}">
                <a16:creationId xmlns:a16="http://schemas.microsoft.com/office/drawing/2014/main" id="{3299CDA8-CA9F-4BBA-ADDC-0D4FDDA2AC41}"/>
              </a:ext>
            </a:extLst>
          </p:cNvPr>
          <p:cNvSpPr/>
          <p:nvPr/>
        </p:nvSpPr>
        <p:spPr>
          <a:xfrm>
            <a:off x="5440384" y="2397992"/>
            <a:ext cx="6580736" cy="4200509"/>
          </a:xfrm>
          <a:prstGeom prst="rect">
            <a:avLst/>
          </a:prstGeom>
        </p:spPr>
        <p:txBody>
          <a:bodyPr wrap="square">
            <a:spAutoFit/>
          </a:bodyPr>
          <a:lstStyle/>
          <a:p>
            <a:pPr algn="just">
              <a:lnSpc>
                <a:spcPct val="150000"/>
              </a:lnSpc>
            </a:pPr>
            <a:r>
              <a:rPr lang="es-MX" dirty="0">
                <a:latin typeface="Montserrat" panose="02000505000000020004" pitchFamily="2" charset="0"/>
              </a:rPr>
              <a:t>■ Multimodo (MM): se emiten varios haces de luz con diferentes trayectorias. El emisor que se utiliza para este tipo de fibra es el diodo LED y el diámetro del núcleo oscila entre 50 y 63 µm.</a:t>
            </a:r>
          </a:p>
          <a:p>
            <a:pPr algn="just">
              <a:lnSpc>
                <a:spcPct val="150000"/>
              </a:lnSpc>
            </a:pPr>
            <a:endParaRPr lang="es-MX" dirty="0">
              <a:latin typeface="Montserrat" panose="02000505000000020004" pitchFamily="2" charset="0"/>
            </a:endParaRPr>
          </a:p>
          <a:p>
            <a:pPr algn="just">
              <a:lnSpc>
                <a:spcPct val="150000"/>
              </a:lnSpc>
            </a:pPr>
            <a:endParaRPr lang="es-MX" dirty="0">
              <a:latin typeface="Montserrat" panose="02000505000000020004" pitchFamily="2" charset="0"/>
            </a:endParaRPr>
          </a:p>
          <a:p>
            <a:pPr algn="just">
              <a:lnSpc>
                <a:spcPct val="150000"/>
              </a:lnSpc>
            </a:pPr>
            <a:r>
              <a:rPr lang="es-MX" dirty="0">
                <a:latin typeface="Montserrat" panose="02000505000000020004" pitchFamily="2" charset="0"/>
              </a:rPr>
              <a:t>■ Monomodo (SM): se emite un haz de luz en una trayectoria única. Para conseguir este tipo de emisión se utiliza luz láser y se reduce el diámetro del núcleo hasta unos 9 µm.</a:t>
            </a:r>
          </a:p>
        </p:txBody>
      </p:sp>
      <p:pic>
        <p:nvPicPr>
          <p:cNvPr id="6" name="Imagen 5">
            <a:extLst>
              <a:ext uri="{FF2B5EF4-FFF2-40B4-BE49-F238E27FC236}">
                <a16:creationId xmlns:a16="http://schemas.microsoft.com/office/drawing/2014/main" id="{ADDB1BB6-48A0-4B3F-8605-E38CF3E6AE3F}"/>
              </a:ext>
            </a:extLst>
          </p:cNvPr>
          <p:cNvPicPr>
            <a:picLocks noChangeAspect="1"/>
          </p:cNvPicPr>
          <p:nvPr/>
        </p:nvPicPr>
        <p:blipFill>
          <a:blip r:embed="rId3"/>
          <a:stretch>
            <a:fillRect/>
          </a:stretch>
        </p:blipFill>
        <p:spPr>
          <a:xfrm>
            <a:off x="244393" y="2626262"/>
            <a:ext cx="4725616" cy="1200645"/>
          </a:xfrm>
          <a:prstGeom prst="rect">
            <a:avLst/>
          </a:prstGeom>
        </p:spPr>
      </p:pic>
      <p:pic>
        <p:nvPicPr>
          <p:cNvPr id="7" name="Imagen 6">
            <a:extLst>
              <a:ext uri="{FF2B5EF4-FFF2-40B4-BE49-F238E27FC236}">
                <a16:creationId xmlns:a16="http://schemas.microsoft.com/office/drawing/2014/main" id="{DCE3FE87-7736-4E94-ABEB-785D9B95B7A4}"/>
              </a:ext>
            </a:extLst>
          </p:cNvPr>
          <p:cNvPicPr>
            <a:picLocks noChangeAspect="1"/>
          </p:cNvPicPr>
          <p:nvPr/>
        </p:nvPicPr>
        <p:blipFill>
          <a:blip r:embed="rId4"/>
          <a:stretch>
            <a:fillRect/>
          </a:stretch>
        </p:blipFill>
        <p:spPr>
          <a:xfrm>
            <a:off x="356937" y="5194030"/>
            <a:ext cx="4461656" cy="1200645"/>
          </a:xfrm>
          <a:prstGeom prst="rect">
            <a:avLst/>
          </a:prstGeom>
        </p:spPr>
      </p:pic>
    </p:spTree>
    <p:extLst>
      <p:ext uri="{BB962C8B-B14F-4D97-AF65-F5344CB8AC3E}">
        <p14:creationId xmlns:p14="http://schemas.microsoft.com/office/powerpoint/2010/main" val="38793840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E838F086-5D02-4A5B-BA97-439E0ACF7B11}"/>
              </a:ext>
            </a:extLst>
          </p:cNvPr>
          <p:cNvSpPr txBox="1"/>
          <p:nvPr/>
        </p:nvSpPr>
        <p:spPr>
          <a:xfrm>
            <a:off x="2336911" y="1642618"/>
            <a:ext cx="7518177"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ESTRUCTURA DEL CABLE DE FIBRA ÓPTICA</a:t>
            </a:r>
          </a:p>
        </p:txBody>
      </p:sp>
      <p:pic>
        <p:nvPicPr>
          <p:cNvPr id="4" name="Imagen 3">
            <a:extLst>
              <a:ext uri="{FF2B5EF4-FFF2-40B4-BE49-F238E27FC236}">
                <a16:creationId xmlns:a16="http://schemas.microsoft.com/office/drawing/2014/main" id="{C2761DBF-9286-43A8-87C2-D4D5C38A0EF8}"/>
              </a:ext>
            </a:extLst>
          </p:cNvPr>
          <p:cNvPicPr>
            <a:picLocks noChangeAspect="1"/>
          </p:cNvPicPr>
          <p:nvPr/>
        </p:nvPicPr>
        <p:blipFill>
          <a:blip r:embed="rId3"/>
          <a:stretch>
            <a:fillRect/>
          </a:stretch>
        </p:blipFill>
        <p:spPr>
          <a:xfrm>
            <a:off x="2692228" y="2211887"/>
            <a:ext cx="6807542" cy="36100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55358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6BACE2DC-DF34-4745-A020-D450D052333C}"/>
              </a:ext>
            </a:extLst>
          </p:cNvPr>
          <p:cNvSpPr txBox="1"/>
          <p:nvPr/>
        </p:nvSpPr>
        <p:spPr>
          <a:xfrm>
            <a:off x="3811792" y="1709084"/>
            <a:ext cx="4568415"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NORMAS</a:t>
            </a:r>
            <a:endParaRPr lang="es-MX" sz="3600" b="1"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1758BDA2-1764-486D-B4FD-2CD21EDD8D08}"/>
              </a:ext>
            </a:extLst>
          </p:cNvPr>
          <p:cNvSpPr/>
          <p:nvPr/>
        </p:nvSpPr>
        <p:spPr>
          <a:xfrm>
            <a:off x="140661" y="2233246"/>
            <a:ext cx="7146403" cy="963597"/>
          </a:xfrm>
          <a:prstGeom prst="rect">
            <a:avLst/>
          </a:prstGeom>
        </p:spPr>
        <p:txBody>
          <a:bodyPr wrap="square">
            <a:spAutoFit/>
          </a:bodyPr>
          <a:lstStyle/>
          <a:p>
            <a:pPr algn="just">
              <a:lnSpc>
                <a:spcPct val="150000"/>
              </a:lnSpc>
            </a:pPr>
            <a:r>
              <a:rPr lang="es-MX" sz="2000" dirty="0">
                <a:latin typeface="Montserrat" panose="02000505000000020004" pitchFamily="2" charset="0"/>
              </a:rPr>
              <a:t>La fibra óptica se encuentra estandarizada en la norma TIA/EIA-568-C, que define los siguientes tipos:</a:t>
            </a:r>
          </a:p>
        </p:txBody>
      </p:sp>
      <p:pic>
        <p:nvPicPr>
          <p:cNvPr id="6" name="Imagen 5">
            <a:extLst>
              <a:ext uri="{FF2B5EF4-FFF2-40B4-BE49-F238E27FC236}">
                <a16:creationId xmlns:a16="http://schemas.microsoft.com/office/drawing/2014/main" id="{31148832-D38F-4043-8B21-7773D451BBFA}"/>
              </a:ext>
            </a:extLst>
          </p:cNvPr>
          <p:cNvPicPr>
            <a:picLocks noChangeAspect="1"/>
          </p:cNvPicPr>
          <p:nvPr/>
        </p:nvPicPr>
        <p:blipFill>
          <a:blip r:embed="rId3"/>
          <a:stretch>
            <a:fillRect/>
          </a:stretch>
        </p:blipFill>
        <p:spPr>
          <a:xfrm>
            <a:off x="140661" y="3491794"/>
            <a:ext cx="7146403" cy="1458450"/>
          </a:xfrm>
          <a:prstGeom prst="rect">
            <a:avLst/>
          </a:prstGeom>
        </p:spPr>
      </p:pic>
      <p:sp>
        <p:nvSpPr>
          <p:cNvPr id="7" name="CuadroTexto 6">
            <a:extLst>
              <a:ext uri="{FF2B5EF4-FFF2-40B4-BE49-F238E27FC236}">
                <a16:creationId xmlns:a16="http://schemas.microsoft.com/office/drawing/2014/main" id="{6F7E7CBE-9C8F-4E9F-8A07-007B3A646724}"/>
              </a:ext>
            </a:extLst>
          </p:cNvPr>
          <p:cNvSpPr txBox="1"/>
          <p:nvPr/>
        </p:nvSpPr>
        <p:spPr>
          <a:xfrm>
            <a:off x="7890887" y="2872942"/>
            <a:ext cx="4568415" cy="400110"/>
          </a:xfrm>
          <a:prstGeom prst="rect">
            <a:avLst/>
          </a:prstGeom>
          <a:noFill/>
        </p:spPr>
        <p:txBody>
          <a:bodyPr wrap="square" rtlCol="0">
            <a:spAutoFit/>
          </a:bodyPr>
          <a:lstStyle/>
          <a:p>
            <a:pPr algn="ctr"/>
            <a:r>
              <a:rPr lang="es-MX" sz="2000" b="1" dirty="0">
                <a:solidFill>
                  <a:srgbClr val="0070C0"/>
                </a:solidFill>
                <a:latin typeface="Montserrat" panose="02000505000000020004" pitchFamily="2" charset="0"/>
              </a:rPr>
              <a:t>ALCANCE</a:t>
            </a:r>
            <a:endParaRPr lang="es-MX" sz="3600" b="1" dirty="0">
              <a:solidFill>
                <a:srgbClr val="0070C0"/>
              </a:solidFill>
              <a:latin typeface="Montserrat" panose="02000505000000020004" pitchFamily="2" charset="0"/>
            </a:endParaRPr>
          </a:p>
        </p:txBody>
      </p:sp>
      <p:pic>
        <p:nvPicPr>
          <p:cNvPr id="8" name="Imagen 7">
            <a:extLst>
              <a:ext uri="{FF2B5EF4-FFF2-40B4-BE49-F238E27FC236}">
                <a16:creationId xmlns:a16="http://schemas.microsoft.com/office/drawing/2014/main" id="{2C3251B5-88AF-4258-9C5F-71331AD2D990}"/>
              </a:ext>
            </a:extLst>
          </p:cNvPr>
          <p:cNvPicPr>
            <a:picLocks noChangeAspect="1"/>
          </p:cNvPicPr>
          <p:nvPr/>
        </p:nvPicPr>
        <p:blipFill>
          <a:blip r:embed="rId4"/>
          <a:stretch>
            <a:fillRect/>
          </a:stretch>
        </p:blipFill>
        <p:spPr>
          <a:xfrm>
            <a:off x="7774614" y="3785003"/>
            <a:ext cx="4276725" cy="1133475"/>
          </a:xfrm>
          <a:prstGeom prst="rect">
            <a:avLst/>
          </a:prstGeom>
        </p:spPr>
      </p:pic>
    </p:spTree>
    <p:extLst>
      <p:ext uri="{BB962C8B-B14F-4D97-AF65-F5344CB8AC3E}">
        <p14:creationId xmlns:p14="http://schemas.microsoft.com/office/powerpoint/2010/main" val="2712525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44333" y="1714143"/>
            <a:ext cx="5788418" cy="5233315"/>
          </a:xfrm>
        </p:spPr>
        <p:txBody>
          <a:bodyPr/>
          <a:lstStyle/>
          <a:p>
            <a:r>
              <a:rPr lang="es-ES" sz="2000" dirty="0"/>
              <a:t>Propiedades del cableado de fibra óptica</a:t>
            </a:r>
          </a:p>
          <a:p>
            <a:pPr lvl="1"/>
            <a:r>
              <a:rPr lang="es-ES" sz="1800" dirty="0"/>
              <a:t>Transmite datos a través de mayores distancias</a:t>
            </a:r>
          </a:p>
          <a:p>
            <a:pPr lvl="1"/>
            <a:r>
              <a:rPr lang="es-ES" sz="1800" dirty="0"/>
              <a:t>Hilos de fibra de vidrio flexibles pero finos</a:t>
            </a:r>
          </a:p>
          <a:p>
            <a:pPr lvl="1"/>
            <a:r>
              <a:rPr lang="es-ES" sz="1800" dirty="0"/>
              <a:t>Transmite con menos atenuación</a:t>
            </a:r>
          </a:p>
          <a:p>
            <a:pPr lvl="1"/>
            <a:r>
              <a:rPr lang="es-ES" sz="1800" dirty="0"/>
              <a:t>Inmune a EMI y RFI</a:t>
            </a:r>
          </a:p>
          <a:p>
            <a:r>
              <a:rPr lang="es-ES" sz="2000" dirty="0"/>
              <a:t>Diseño del cable de medios de fibra óptica</a:t>
            </a:r>
          </a:p>
          <a:p>
            <a:r>
              <a:rPr lang="es-ES" sz="2000" dirty="0"/>
              <a:t>Tipos de medios de fibra óptica</a:t>
            </a:r>
          </a:p>
          <a:p>
            <a:pPr lvl="1"/>
            <a:r>
              <a:rPr lang="es-ES" sz="1800" dirty="0"/>
              <a:t>Monomodo y multimodo</a:t>
            </a:r>
          </a:p>
          <a:p>
            <a:r>
              <a:rPr lang="es-ES" sz="2000" dirty="0"/>
              <a:t>Conectores de fibra óptica</a:t>
            </a:r>
          </a:p>
          <a:p>
            <a:r>
              <a:rPr lang="es-ES" sz="2000" dirty="0"/>
              <a:t>Prueba de cables de fibra </a:t>
            </a:r>
            <a:br>
              <a:rPr lang="es-ES" sz="2000" dirty="0"/>
            </a:br>
            <a:r>
              <a:rPr lang="es-ES" sz="2000" dirty="0"/>
              <a:t>óptica</a:t>
            </a:r>
          </a:p>
          <a:p>
            <a:r>
              <a:rPr lang="es-ES" sz="2000" dirty="0"/>
              <a:t>Comparación entre fibra </a:t>
            </a:r>
            <a:br>
              <a:rPr lang="es-ES" sz="2000" dirty="0"/>
            </a:br>
            <a:r>
              <a:rPr lang="es-ES" sz="2000" dirty="0"/>
              <a:t>óptica y cobre</a:t>
            </a:r>
          </a:p>
          <a:p>
            <a:endParaRPr lang="es-ES" sz="2000" dirty="0"/>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851534" y="1858581"/>
            <a:ext cx="3024536" cy="3066081"/>
          </a:xfrm>
          <a:prstGeom prst="rect">
            <a:avLst/>
          </a:prstGeom>
        </p:spPr>
      </p:pic>
      <p:pic>
        <p:nvPicPr>
          <p:cNvPr id="7" name="Imagen 6"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4">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1040231432"/>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831905" y="1842605"/>
            <a:ext cx="10528191" cy="4596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n 6"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4">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1068381982"/>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40DE031A-4B0B-4842-B83E-A3DE071F2718}"/>
              </a:ext>
            </a:extLst>
          </p:cNvPr>
          <p:cNvSpPr txBox="1"/>
          <p:nvPr/>
        </p:nvSpPr>
        <p:spPr>
          <a:xfrm>
            <a:off x="3182728" y="1674394"/>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MEDIOS NO GUIADOS</a:t>
            </a:r>
            <a:endParaRPr lang="es-MX" sz="20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0F34A3A1-4CEF-4357-A0BB-E7CC55075E86}"/>
              </a:ext>
            </a:extLst>
          </p:cNvPr>
          <p:cNvSpPr/>
          <p:nvPr/>
        </p:nvSpPr>
        <p:spPr>
          <a:xfrm>
            <a:off x="2980437" y="2184921"/>
            <a:ext cx="6717257" cy="1425262"/>
          </a:xfrm>
          <a:prstGeom prst="rect">
            <a:avLst/>
          </a:prstGeom>
        </p:spPr>
        <p:txBody>
          <a:bodyPr wrap="square">
            <a:spAutoFit/>
          </a:bodyPr>
          <a:lstStyle/>
          <a:p>
            <a:pPr lvl="0" algn="just">
              <a:lnSpc>
                <a:spcPct val="150000"/>
              </a:lnSpc>
            </a:pPr>
            <a:r>
              <a:rPr lang="es-MX" sz="2000" dirty="0">
                <a:latin typeface="Montserrat" panose="02000505000000020004" pitchFamily="2" charset="0"/>
              </a:rPr>
              <a:t>Los medios no guiados hacen uso de las ondas electromagnéticas, que pueden ser de muy diversas características. </a:t>
            </a:r>
          </a:p>
        </p:txBody>
      </p:sp>
      <p:pic>
        <p:nvPicPr>
          <p:cNvPr id="6" name="Picture 4" descr="Resultado de imagen para MEDIO NO GUIADO">
            <a:extLst>
              <a:ext uri="{FF2B5EF4-FFF2-40B4-BE49-F238E27FC236}">
                <a16:creationId xmlns:a16="http://schemas.microsoft.com/office/drawing/2014/main" id="{AF254458-036D-4071-B52A-8CAC683D8B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4915" y="3551662"/>
            <a:ext cx="5448300" cy="2133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171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939602" y="2665056"/>
            <a:ext cx="3558579" cy="2051208"/>
          </a:xfrm>
          <a:prstGeom prst="rect">
            <a:avLst/>
          </a:prstGeom>
        </p:spPr>
      </p:pic>
      <p:sp>
        <p:nvSpPr>
          <p:cNvPr id="2" name="Content Placeholder 1"/>
          <p:cNvSpPr>
            <a:spLocks noGrp="1"/>
          </p:cNvSpPr>
          <p:nvPr>
            <p:ph idx="1"/>
          </p:nvPr>
        </p:nvSpPr>
        <p:spPr>
          <a:xfrm>
            <a:off x="287133" y="1857184"/>
            <a:ext cx="6091202" cy="3666953"/>
          </a:xfrm>
        </p:spPr>
        <p:txBody>
          <a:bodyPr>
            <a:normAutofit lnSpcReduction="10000"/>
          </a:bodyPr>
          <a:lstStyle/>
          <a:p>
            <a:pPr>
              <a:lnSpc>
                <a:spcPct val="90000"/>
              </a:lnSpc>
            </a:pPr>
            <a:r>
              <a:rPr lang="es-ES" dirty="0" smtClean="0"/>
              <a:t>Propiedades de los medios inalámbricos</a:t>
            </a:r>
          </a:p>
          <a:p>
            <a:pPr lvl="1">
              <a:lnSpc>
                <a:spcPct val="90000"/>
              </a:lnSpc>
            </a:pPr>
            <a:r>
              <a:rPr lang="es-ES" dirty="0" smtClean="0"/>
              <a:t>Comunicaciones de datos mediante frecuencias de radio y de microondas</a:t>
            </a:r>
          </a:p>
          <a:p>
            <a:pPr>
              <a:lnSpc>
                <a:spcPct val="90000"/>
              </a:lnSpc>
            </a:pPr>
            <a:r>
              <a:rPr lang="es-ES" dirty="0" smtClean="0"/>
              <a:t>Tipos de medios inalámbricos</a:t>
            </a:r>
          </a:p>
          <a:p>
            <a:pPr lvl="1">
              <a:lnSpc>
                <a:spcPct val="90000"/>
              </a:lnSpc>
            </a:pPr>
            <a:r>
              <a:rPr lang="es-ES" dirty="0" smtClean="0"/>
              <a:t>Wi-Fi, Bluetooth, WiMax</a:t>
            </a:r>
          </a:p>
          <a:p>
            <a:pPr>
              <a:lnSpc>
                <a:spcPct val="90000"/>
              </a:lnSpc>
            </a:pPr>
            <a:r>
              <a:rPr lang="es-ES" dirty="0" smtClean="0"/>
              <a:t>LAN inalámbrica</a:t>
            </a:r>
          </a:p>
          <a:p>
            <a:pPr lvl="1">
              <a:lnSpc>
                <a:spcPct val="90000"/>
              </a:lnSpc>
            </a:pPr>
            <a:r>
              <a:rPr lang="es-ES" dirty="0" smtClean="0"/>
              <a:t>Punto de acceso inalámbrico</a:t>
            </a:r>
          </a:p>
          <a:p>
            <a:pPr lvl="1">
              <a:lnSpc>
                <a:spcPct val="90000"/>
              </a:lnSpc>
            </a:pPr>
            <a:r>
              <a:rPr lang="es-ES" dirty="0" smtClean="0"/>
              <a:t>Adaptadores NIC inalámbricos</a:t>
            </a:r>
          </a:p>
          <a:p>
            <a:pPr>
              <a:lnSpc>
                <a:spcPct val="90000"/>
              </a:lnSpc>
            </a:pPr>
            <a:endParaRPr lang="es-ES" dirty="0" smtClean="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5960" y="1535532"/>
            <a:ext cx="2238956" cy="4596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n 6"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5">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2351840919"/>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a:t>Unidad de competencia </a:t>
            </a:r>
            <a:r>
              <a:rPr lang="es-ES" b="1" dirty="0" smtClean="0"/>
              <a:t>II</a:t>
            </a:r>
            <a:endParaRPr lang="es-ES" b="1" dirty="0"/>
          </a:p>
          <a:p>
            <a:pPr algn="ctr"/>
            <a:endParaRPr lang="es-ES" b="1" dirty="0"/>
          </a:p>
          <a:p>
            <a:pPr algn="ctr"/>
            <a:r>
              <a:rPr lang="es-ES" dirty="0" smtClean="0"/>
              <a:t>Medios de transmisión</a:t>
            </a:r>
            <a:endParaRPr lang="en-US"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3898713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2A3F7113-9E64-4254-8B9E-32A4BAC6A905}"/>
              </a:ext>
            </a:extLst>
          </p:cNvPr>
          <p:cNvSpPr txBox="1"/>
          <p:nvPr/>
        </p:nvSpPr>
        <p:spPr>
          <a:xfrm>
            <a:off x="1639700" y="1842605"/>
            <a:ext cx="4654107" cy="646331"/>
          </a:xfrm>
          <a:prstGeom prst="rect">
            <a:avLst/>
          </a:prstGeom>
          <a:noFill/>
        </p:spPr>
        <p:txBody>
          <a:bodyPr wrap="square" rtlCol="0">
            <a:spAutoFit/>
          </a:bodyPr>
          <a:lstStyle/>
          <a:p>
            <a:pPr algn="ctr"/>
            <a:r>
              <a:rPr lang="es-MX" b="1" dirty="0">
                <a:solidFill>
                  <a:srgbClr val="0070C0"/>
                </a:solidFill>
                <a:latin typeface="Montserrat" panose="02000505000000020004" pitchFamily="2" charset="0"/>
              </a:rPr>
              <a:t>ESPECTRO ELECTROMAGNÉTICO Y BANDAS DE FRECUENCIA</a:t>
            </a:r>
            <a:endParaRPr lang="es-MX" sz="3200" b="1"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07ABAB96-EA8B-467A-A0F2-BDDE4047D539}"/>
              </a:ext>
            </a:extLst>
          </p:cNvPr>
          <p:cNvSpPr/>
          <p:nvPr/>
        </p:nvSpPr>
        <p:spPr>
          <a:xfrm>
            <a:off x="1200938" y="3485272"/>
            <a:ext cx="5199862" cy="1425262"/>
          </a:xfrm>
          <a:prstGeom prst="rect">
            <a:avLst/>
          </a:prstGeom>
        </p:spPr>
        <p:txBody>
          <a:bodyPr wrap="square">
            <a:spAutoFit/>
          </a:bodyPr>
          <a:lstStyle/>
          <a:p>
            <a:pPr algn="just">
              <a:lnSpc>
                <a:spcPct val="150000"/>
              </a:lnSpc>
            </a:pPr>
            <a:r>
              <a:rPr lang="es-MX" sz="2000" dirty="0">
                <a:latin typeface="Montserrat" panose="02000505000000020004" pitchFamily="2" charset="0"/>
              </a:rPr>
              <a:t>El conjunto de las diferentes ondas electromagnéticas es lo que se conoce como espectro electromagnético.</a:t>
            </a:r>
          </a:p>
        </p:txBody>
      </p:sp>
      <p:pic>
        <p:nvPicPr>
          <p:cNvPr id="6" name="Imagen 5">
            <a:extLst>
              <a:ext uri="{FF2B5EF4-FFF2-40B4-BE49-F238E27FC236}">
                <a16:creationId xmlns:a16="http://schemas.microsoft.com/office/drawing/2014/main" id="{DED6819F-2DBA-4ABF-B523-EC5D7C1CA1FC}"/>
              </a:ext>
            </a:extLst>
          </p:cNvPr>
          <p:cNvPicPr>
            <a:picLocks noChangeAspect="1"/>
          </p:cNvPicPr>
          <p:nvPr/>
        </p:nvPicPr>
        <p:blipFill>
          <a:blip r:embed="rId3"/>
          <a:stretch>
            <a:fillRect/>
          </a:stretch>
        </p:blipFill>
        <p:spPr>
          <a:xfrm>
            <a:off x="6877477" y="1448318"/>
            <a:ext cx="4683152" cy="4863273"/>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4206802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06F2AED8-BA5E-4C2D-9498-4AABDC062004}"/>
              </a:ext>
            </a:extLst>
          </p:cNvPr>
          <p:cNvSpPr txBox="1"/>
          <p:nvPr/>
        </p:nvSpPr>
        <p:spPr>
          <a:xfrm>
            <a:off x="3182728" y="1738026"/>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ONDAS DE RADIO</a:t>
            </a:r>
            <a:endParaRPr lang="es-ES" sz="2000" b="1" cap="all" dirty="0">
              <a:ln w="6350">
                <a:noFill/>
              </a:ln>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EF10C513-C03F-4F15-B9B7-44206D2BB4FC}"/>
              </a:ext>
            </a:extLst>
          </p:cNvPr>
          <p:cNvSpPr/>
          <p:nvPr/>
        </p:nvSpPr>
        <p:spPr>
          <a:xfrm>
            <a:off x="1881051" y="2480956"/>
            <a:ext cx="7956269" cy="2862322"/>
          </a:xfrm>
          <a:prstGeom prst="rect">
            <a:avLst/>
          </a:prstGeom>
        </p:spPr>
        <p:txBody>
          <a:bodyPr wrap="square">
            <a:spAutoFit/>
          </a:bodyPr>
          <a:lstStyle/>
          <a:p>
            <a:pPr algn="just">
              <a:lnSpc>
                <a:spcPct val="150000"/>
              </a:lnSpc>
            </a:pPr>
            <a:r>
              <a:rPr lang="es-MX" sz="2000" dirty="0">
                <a:latin typeface="Montserrat" panose="02000505000000020004" pitchFamily="2" charset="0"/>
              </a:rPr>
              <a:t>Operan entre las bandas ELF y UHF. Son ondas que se transmiten en todas las direcciones y apenas son sensibles a las inclemencias meteorológicas. Los ejemplos más representativos de este tipo de ondas son la radio en AM (que utiliza en las bandas bajas) o la radio en FM y la televisión (que utilizan en las bandas altas).</a:t>
            </a:r>
          </a:p>
        </p:txBody>
      </p:sp>
    </p:spTree>
    <p:extLst>
      <p:ext uri="{BB962C8B-B14F-4D97-AF65-F5344CB8AC3E}">
        <p14:creationId xmlns:p14="http://schemas.microsoft.com/office/powerpoint/2010/main" val="3006198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6070F989-8221-4D19-B079-A8B4358AF42A}"/>
              </a:ext>
            </a:extLst>
          </p:cNvPr>
          <p:cNvSpPr txBox="1"/>
          <p:nvPr/>
        </p:nvSpPr>
        <p:spPr>
          <a:xfrm>
            <a:off x="3055519" y="1697504"/>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MICROONDAS</a:t>
            </a:r>
          </a:p>
        </p:txBody>
      </p:sp>
      <p:sp>
        <p:nvSpPr>
          <p:cNvPr id="4" name="Rectángulo 3">
            <a:extLst>
              <a:ext uri="{FF2B5EF4-FFF2-40B4-BE49-F238E27FC236}">
                <a16:creationId xmlns:a16="http://schemas.microsoft.com/office/drawing/2014/main" id="{DC0E18B7-2EEC-404E-A8A6-BC8D320F7D55}"/>
              </a:ext>
            </a:extLst>
          </p:cNvPr>
          <p:cNvSpPr/>
          <p:nvPr/>
        </p:nvSpPr>
        <p:spPr>
          <a:xfrm>
            <a:off x="1674023" y="2211918"/>
            <a:ext cx="9101137" cy="4195251"/>
          </a:xfrm>
          <a:prstGeom prst="rect">
            <a:avLst/>
          </a:prstGeom>
        </p:spPr>
        <p:txBody>
          <a:bodyPr wrap="square">
            <a:spAutoFit/>
          </a:bodyPr>
          <a:lstStyle/>
          <a:p>
            <a:pPr algn="just">
              <a:lnSpc>
                <a:spcPct val="150000"/>
              </a:lnSpc>
            </a:pPr>
            <a:r>
              <a:rPr lang="es-MX" sz="2000" dirty="0">
                <a:latin typeface="Montserrat" panose="02000505000000020004" pitchFamily="2" charset="0"/>
              </a:rPr>
              <a:t>Las microondas operan entre las bandas UHF y EHF. Emplean antenas parabólicas para la emisión y recepción de la señal, ya que tanto el emisor como el receptor deben estar alineados. Cuando la distancia no es muy elevada se utiliza una comunicación directa, enfrentando las antenas de emisor y receptor. Es el caso de las llamadas microondas terrestres. Cuando la distancia aumenta, la comunicación se hace mediante microondas por satélite. En este caso, el emisor transmite una señal a un satélite, que la recibe, la amplifica y la transmite en otra banda a la estación receptora.</a:t>
            </a:r>
          </a:p>
        </p:txBody>
      </p:sp>
    </p:spTree>
    <p:extLst>
      <p:ext uri="{BB962C8B-B14F-4D97-AF65-F5344CB8AC3E}">
        <p14:creationId xmlns:p14="http://schemas.microsoft.com/office/powerpoint/2010/main" val="51313130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3539430"/>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Abad Domingo, Alfredo. (2013).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McGraw-Hill </a:t>
            </a:r>
            <a:r>
              <a:rPr lang="en-US" sz="1600" dirty="0" err="1">
                <a:latin typeface="Arial" panose="020B0604020202020204" pitchFamily="34" charset="0"/>
                <a:cs typeface="Arial" panose="020B0604020202020204" pitchFamily="34" charset="0"/>
              </a:rPr>
              <a:t>España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a:p>
            <a:pPr marL="285750" indent="-285750" algn="just">
              <a:buFont typeface="Arial" panose="020B0604020202020204" pitchFamily="34" charset="0"/>
              <a:buChar char="•"/>
            </a:pPr>
            <a:r>
              <a:rPr lang="es-MX" sz="1600" dirty="0" err="1">
                <a:latin typeface="Arial" panose="020B0604020202020204" pitchFamily="34" charset="0"/>
                <a:cs typeface="Arial" panose="020B0604020202020204" pitchFamily="34" charset="0"/>
              </a:rPr>
              <a:t>Berral</a:t>
            </a:r>
            <a:r>
              <a:rPr lang="es-MX" sz="1600" dirty="0">
                <a:latin typeface="Arial" panose="020B0604020202020204" pitchFamily="34" charset="0"/>
                <a:cs typeface="Arial" panose="020B0604020202020204" pitchFamily="34" charset="0"/>
              </a:rPr>
              <a:t> Montero Isidoro. (2014). Instalación y mantenimiento de redes para transmisión de datos. España: Ediciones Paraninfo.</a:t>
            </a:r>
          </a:p>
          <a:p>
            <a:pPr marL="285750" indent="-285750" algn="just">
              <a:buFont typeface="Arial" panose="020B0604020202020204" pitchFamily="34" charset="0"/>
              <a:buChar char="•"/>
            </a:pPr>
            <a:r>
              <a:rPr lang="en-US" sz="1600" dirty="0" smtClean="0">
                <a:latin typeface="Arial" panose="020B0604020202020204" pitchFamily="34" charset="0"/>
                <a:cs typeface="Arial" panose="020B0604020202020204" pitchFamily="34" charset="0"/>
              </a:rPr>
              <a:t>CISCO </a:t>
            </a:r>
            <a:r>
              <a:rPr lang="en-US" sz="1600" dirty="0">
                <a:latin typeface="Arial" panose="020B0604020202020204" pitchFamily="34" charset="0"/>
                <a:cs typeface="Arial" panose="020B0604020202020204" pitchFamily="34" charset="0"/>
              </a:rPr>
              <a:t>(2017). CCNA Routing &amp; Switching: Intro to Networks 6.0.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del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oficial</a:t>
            </a:r>
            <a:r>
              <a:rPr lang="en-US" sz="1600" dirty="0">
                <a:latin typeface="Arial" panose="020B0604020202020204" pitchFamily="34" charset="0"/>
                <a:cs typeface="Arial" panose="020B0604020202020204" pitchFamily="34" charset="0"/>
              </a:rPr>
              <a:t> de la Academia Cisco: </a:t>
            </a:r>
            <a:r>
              <a:rPr lang="en-US" sz="1600" dirty="0">
                <a:latin typeface="Arial" panose="020B0604020202020204" pitchFamily="34" charset="0"/>
                <a:cs typeface="Arial" panose="020B0604020202020204" pitchFamily="34" charset="0"/>
                <a:hlinkClick r:id="rId3"/>
              </a:rPr>
              <a:t>https://www.netacad.com/group/resources/course-resources</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Fermín Pérez, F., &amp; Guerra Guerra, J. (2017). Internet de las </a:t>
            </a:r>
            <a:r>
              <a:rPr lang="en-US" sz="1600" dirty="0" err="1">
                <a:latin typeface="Arial" panose="020B0604020202020204" pitchFamily="34" charset="0"/>
                <a:cs typeface="Arial" panose="020B0604020202020204" pitchFamily="34" charset="0"/>
              </a:rPr>
              <a:t>Cosas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Perspectiv@S</a:t>
            </a:r>
            <a:r>
              <a:rPr lang="en-US" sz="1600" dirty="0">
                <a:latin typeface="Arial" panose="020B0604020202020204" pitchFamily="34" charset="0"/>
                <a:cs typeface="Arial" panose="020B0604020202020204" pitchFamily="34" charset="0"/>
              </a:rPr>
              <a:t>, 10(11), 45-49.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http://revistas.uigv.edu.pe/index.php/perspectiva/article/view/187</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1600" dirty="0">
                <a:latin typeface="Arial" panose="020B0604020202020204" pitchFamily="34" charset="0"/>
                <a:cs typeface="Arial" panose="020B0604020202020204" pitchFamily="34" charset="0"/>
              </a:rPr>
              <a:t>Huidobro Moya </a:t>
            </a:r>
            <a:r>
              <a:rPr lang="es-MX" sz="1600" dirty="0" err="1">
                <a:latin typeface="Arial" panose="020B0604020202020204" pitchFamily="34" charset="0"/>
                <a:cs typeface="Arial" panose="020B0604020202020204" pitchFamily="34" charset="0"/>
              </a:rPr>
              <a:t>Jose</a:t>
            </a:r>
            <a:r>
              <a:rPr lang="es-MX" sz="1600" dirty="0">
                <a:latin typeface="Arial" panose="020B0604020202020204" pitchFamily="34" charset="0"/>
                <a:cs typeface="Arial" panose="020B0604020202020204" pitchFamily="34" charset="0"/>
              </a:rPr>
              <a:t> Manuel, &amp; Huidobro José Manuel. (2006). Redes y servicios de telecomunicaciones. España: Editorial Paraninfo</a:t>
            </a:r>
            <a:r>
              <a:rPr lang="es-MX" sz="1600" dirty="0" smtClean="0">
                <a:latin typeface="Arial" panose="020B0604020202020204" pitchFamily="34" charset="0"/>
                <a:cs typeface="Arial" panose="020B0604020202020204" pitchFamily="34" charset="0"/>
              </a:rPr>
              <a:t>.</a:t>
            </a:r>
            <a:endParaRPr lang="es-MX"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smtClean="0">
                <a:latin typeface="Arial" panose="020B0604020202020204" pitchFamily="34" charset="0"/>
                <a:cs typeface="Arial" panose="020B0604020202020204" pitchFamily="34" charset="0"/>
              </a:rPr>
              <a:t>Molina Robles, Francisco José. (2014). </a:t>
            </a:r>
            <a:r>
              <a:rPr lang="en-US" sz="1600" dirty="0" err="1" smtClean="0">
                <a:latin typeface="Arial" panose="020B0604020202020204" pitchFamily="34" charset="0"/>
                <a:cs typeface="Arial" panose="020B0604020202020204" pitchFamily="34" charset="0"/>
              </a:rPr>
              <a:t>Redes</a:t>
            </a:r>
            <a:r>
              <a:rPr lang="en-US" sz="1600" dirty="0" smtClean="0">
                <a:latin typeface="Arial" panose="020B0604020202020204" pitchFamily="34" charset="0"/>
                <a:cs typeface="Arial" panose="020B0604020202020204" pitchFamily="34" charset="0"/>
              </a:rPr>
              <a:t> locales. RA-MA Editorial. </a:t>
            </a:r>
            <a:r>
              <a:rPr lang="en-US" sz="1600" dirty="0" err="1" smtClean="0">
                <a:latin typeface="Arial" panose="020B0604020202020204" pitchFamily="34" charset="0"/>
                <a:cs typeface="Arial" panose="020B0604020202020204" pitchFamily="34" charset="0"/>
              </a:rPr>
              <a:t>Consultado</a:t>
            </a:r>
            <a:r>
              <a:rPr lang="en-US" sz="1600" dirty="0" smtClean="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desde</a:t>
            </a:r>
            <a:r>
              <a:rPr lang="en-US" sz="1600" dirty="0" smtClean="0">
                <a:latin typeface="Arial" panose="020B0604020202020204" pitchFamily="34" charset="0"/>
                <a:cs typeface="Arial" panose="020B0604020202020204" pitchFamily="34" charset="0"/>
              </a:rPr>
              <a:t> la </a:t>
            </a:r>
            <a:r>
              <a:rPr lang="en-US" sz="1600" dirty="0" err="1" smtClean="0">
                <a:latin typeface="Arial" panose="020B0604020202020204" pitchFamily="34" charset="0"/>
                <a:cs typeface="Arial" panose="020B0604020202020204" pitchFamily="34" charset="0"/>
              </a:rPr>
              <a:t>Biblioteca</a:t>
            </a:r>
            <a:r>
              <a:rPr lang="en-US" sz="1600" dirty="0" smtClean="0">
                <a:latin typeface="Arial" panose="020B0604020202020204" pitchFamily="34" charset="0"/>
                <a:cs typeface="Arial" panose="020B0604020202020204" pitchFamily="34" charset="0"/>
              </a:rPr>
              <a:t> Digital </a:t>
            </a:r>
          </a:p>
          <a:p>
            <a:pPr marL="285750" indent="-285750" algn="just">
              <a:buFont typeface="Arial" panose="020B0604020202020204" pitchFamily="34" charset="0"/>
              <a:buChar char="•"/>
            </a:pPr>
            <a:r>
              <a:rPr lang="en-US" sz="1600" dirty="0" err="1" smtClean="0">
                <a:latin typeface="Arial" panose="020B0604020202020204" pitchFamily="34" charset="0"/>
                <a:cs typeface="Arial" panose="020B0604020202020204" pitchFamily="34" charset="0"/>
              </a:rPr>
              <a:t>Publicaciones</a:t>
            </a:r>
            <a:r>
              <a:rPr lang="en-US" sz="1600" dirty="0" smtClean="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5"/>
              </a:rPr>
              <a:t>https://publicacionesdidacticas.com/hemeroteca/articulo/081136/articulo-pdf</a:t>
            </a:r>
            <a:r>
              <a:rPr lang="en-US" sz="1600"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Tanenbaum, Andrew S &amp; </a:t>
            </a:r>
            <a:r>
              <a:rPr lang="en-US" sz="1600" dirty="0" err="1">
                <a:latin typeface="Arial" panose="020B0604020202020204" pitchFamily="34" charset="0"/>
                <a:cs typeface="Arial" panose="020B0604020202020204" pitchFamily="34" charset="0"/>
              </a:rPr>
              <a:t>Wetherall</a:t>
            </a:r>
            <a:r>
              <a:rPr lang="en-US" sz="1600" dirty="0">
                <a:latin typeface="Arial" panose="020B0604020202020204" pitchFamily="34" charset="0"/>
                <a:cs typeface="Arial" panose="020B0604020202020204" pitchFamily="34" charset="0"/>
              </a:rPr>
              <a:t>, David J. (2012).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Computadoras</a:t>
            </a:r>
            <a:r>
              <a:rPr lang="en-US" sz="1600" dirty="0">
                <a:latin typeface="Arial" panose="020B0604020202020204" pitchFamily="34" charset="0"/>
                <a:cs typeface="Arial" panose="020B0604020202020204" pitchFamily="34" charset="0"/>
              </a:rPr>
              <a:t>. 5a </a:t>
            </a:r>
            <a:r>
              <a:rPr lang="en-US" sz="1600" dirty="0" err="1">
                <a:latin typeface="Arial" panose="020B0604020202020204" pitchFamily="34" charset="0"/>
                <a:cs typeface="Arial" panose="020B0604020202020204" pitchFamily="34" charset="0"/>
              </a:rPr>
              <a:t>edición</a:t>
            </a:r>
            <a:r>
              <a:rPr lang="en-US" sz="1600" dirty="0">
                <a:latin typeface="Arial" panose="020B0604020202020204" pitchFamily="34" charset="0"/>
                <a:cs typeface="Arial" panose="020B0604020202020204" pitchFamily="34" charset="0"/>
              </a:rPr>
              <a:t>. Editorial Pearson.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33</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16552475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Obtención de imágenes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310278" y="2367965"/>
            <a:ext cx="8270222" cy="3754874"/>
          </a:xfrm>
          <a:prstGeom prst="rect">
            <a:avLst/>
          </a:prstGeom>
        </p:spPr>
        <p:txBody>
          <a:bodyPr wrap="square">
            <a:spAutoFit/>
          </a:bodyPr>
          <a:lstStyle/>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3"/>
              </a:rPr>
              <a:t>http://www.redusers.com/noticias/que-es-una-red-informatica</a:t>
            </a:r>
            <a:r>
              <a:rPr lang="es-MX" sz="2000" i="1" dirty="0" smtClean="0">
                <a:latin typeface="Arial" panose="020B0604020202020204" pitchFamily="34" charset="0"/>
                <a:cs typeface="Arial" panose="020B0604020202020204" pitchFamily="34" charset="0"/>
                <a:hlinkClick r:id="rId3"/>
              </a:rPr>
              <a:t>/</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4"/>
              </a:rPr>
              <a:t>https://tecnologia-facil.com/que-es/que-es-fibra-optica</a:t>
            </a:r>
            <a:r>
              <a:rPr lang="es-MX" sz="2000" i="1" dirty="0" smtClean="0">
                <a:latin typeface="Arial" panose="020B0604020202020204" pitchFamily="34" charset="0"/>
                <a:cs typeface="Arial" panose="020B0604020202020204" pitchFamily="34" charset="0"/>
                <a:hlinkClick r:id="rId4"/>
              </a:rPr>
              <a:t>/</a:t>
            </a:r>
          </a:p>
          <a:p>
            <a:pPr marL="171450" indent="-171450" algn="just">
              <a:buFont typeface="Wingdings" panose="05000000000000000000" pitchFamily="2" charset="2"/>
              <a:buChar char="v"/>
            </a:pPr>
            <a:r>
              <a:rPr lang="es-MX" sz="2000" i="1" dirty="0" smtClean="0">
                <a:latin typeface="Arial" panose="020B0604020202020204" pitchFamily="34" charset="0"/>
                <a:cs typeface="Arial" panose="020B0604020202020204" pitchFamily="34" charset="0"/>
                <a:hlinkClick r:id="rId4"/>
              </a:rPr>
              <a:t>http</a:t>
            </a:r>
            <a:r>
              <a:rPr lang="es-MX" sz="2000" i="1" dirty="0">
                <a:latin typeface="Arial" panose="020B0604020202020204" pitchFamily="34" charset="0"/>
                <a:cs typeface="Arial" panose="020B0604020202020204" pitchFamily="34" charset="0"/>
                <a:hlinkClick r:id="rId4"/>
              </a:rPr>
              <a:t>://</a:t>
            </a:r>
            <a:r>
              <a:rPr lang="es-MX" sz="2000" i="1" dirty="0" smtClean="0">
                <a:latin typeface="Arial" panose="020B0604020202020204" pitchFamily="34" charset="0"/>
                <a:cs typeface="Arial" panose="020B0604020202020204" pitchFamily="34" charset="0"/>
                <a:hlinkClick r:id="rId4"/>
              </a:rPr>
              <a:t>www.tecnotopia.com.mx/redes/redes.htm</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5"/>
              </a:rPr>
              <a:t>https://blog.selfbank.es/como-aprovechar-el-asalto-de-las-low-cost-al-sector-de-la-fibra-optica</a:t>
            </a:r>
            <a:r>
              <a:rPr lang="es-MX" sz="2000" i="1" dirty="0" smtClean="0">
                <a:latin typeface="Arial" panose="020B0604020202020204" pitchFamily="34" charset="0"/>
                <a:cs typeface="Arial" panose="020B0604020202020204" pitchFamily="34" charset="0"/>
                <a:hlinkClick r:id="rId5"/>
              </a:rPr>
              <a:t>/</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6"/>
              </a:rPr>
              <a:t>http://</a:t>
            </a:r>
            <a:r>
              <a:rPr lang="es-MX" sz="2000" i="1" dirty="0" smtClean="0">
                <a:latin typeface="Arial" panose="020B0604020202020204" pitchFamily="34" charset="0"/>
                <a:cs typeface="Arial" panose="020B0604020202020204" pitchFamily="34" charset="0"/>
                <a:hlinkClick r:id="rId6"/>
              </a:rPr>
              <a:t>cipumadayana.blogspot.com/2014/10/medios-de-transmision.html</a:t>
            </a: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7"/>
              </a:rPr>
              <a:t>https://mediosdetransmision07.wordpress.com</a:t>
            </a:r>
            <a:r>
              <a:rPr lang="es-MX" sz="2000" i="1" dirty="0" smtClean="0">
                <a:latin typeface="Arial" panose="020B0604020202020204" pitchFamily="34" charset="0"/>
                <a:cs typeface="Arial" panose="020B0604020202020204" pitchFamily="34" charset="0"/>
                <a:hlinkClick r:id="rId7"/>
              </a:rPr>
              <a:t>/</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smtClean="0">
                <a:latin typeface="Arial" panose="020B0604020202020204" pitchFamily="34" charset="0"/>
                <a:cs typeface="Arial" panose="020B0604020202020204" pitchFamily="34" charset="0"/>
                <a:hlinkClick r:id="rId8"/>
              </a:rPr>
              <a:t>http</a:t>
            </a:r>
            <a:r>
              <a:rPr lang="es-MX" sz="2000" i="1" dirty="0">
                <a:latin typeface="Arial" panose="020B0604020202020204" pitchFamily="34" charset="0"/>
                <a:cs typeface="Arial" panose="020B0604020202020204" pitchFamily="34" charset="0"/>
                <a:hlinkClick r:id="rId8"/>
              </a:rPr>
              <a:t>://</a:t>
            </a:r>
            <a:r>
              <a:rPr lang="es-MX" sz="2000" i="1" dirty="0" smtClean="0">
                <a:latin typeface="Arial" panose="020B0604020202020204" pitchFamily="34" charset="0"/>
                <a:cs typeface="Arial" panose="020B0604020202020204" pitchFamily="34" charset="0"/>
                <a:hlinkClick r:id="rId8"/>
              </a:rPr>
              <a:t>marielitha1.blogspot.com/2012/04/medios-de-transmision.html</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9"/>
              </a:rPr>
              <a:t>https://</a:t>
            </a:r>
            <a:r>
              <a:rPr lang="es-MX" sz="2000" i="1" dirty="0" smtClean="0">
                <a:latin typeface="Arial" panose="020B0604020202020204" pitchFamily="34" charset="0"/>
                <a:cs typeface="Arial" panose="020B0604020202020204" pitchFamily="34" charset="0"/>
                <a:hlinkClick r:id="rId9"/>
              </a:rPr>
              <a:t>www.youtube.com/watch?v=sX8FWmk86EQ</a:t>
            </a:r>
            <a:endParaRPr lang="es-MX" sz="2000" i="1" dirty="0" smtClean="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u="sng" dirty="0" smtClean="0">
                <a:latin typeface="Arial" panose="020B0604020202020204" pitchFamily="34" charset="0"/>
                <a:cs typeface="Arial" panose="020B0604020202020204" pitchFamily="34" charset="0"/>
                <a:hlinkClick r:id="rId10"/>
              </a:rPr>
              <a:t>https</a:t>
            </a:r>
            <a:r>
              <a:rPr lang="es-MX" sz="2000" u="sng" dirty="0">
                <a:latin typeface="Arial" panose="020B0604020202020204" pitchFamily="34" charset="0"/>
                <a:cs typeface="Arial" panose="020B0604020202020204" pitchFamily="34" charset="0"/>
                <a:hlinkClick r:id="rId10"/>
              </a:rPr>
              <a:t>://www.netacad.com/group/resources/course-resources</a:t>
            </a: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i="1"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34</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40081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2" name="Rectángulo 1">
            <a:extLst>
              <a:ext uri="{FF2B5EF4-FFF2-40B4-BE49-F238E27FC236}">
                <a16:creationId xmlns:a16="http://schemas.microsoft.com/office/drawing/2014/main" id="{B4E91193-FEF4-42F4-9240-47850E91EF65}"/>
              </a:ext>
            </a:extLst>
          </p:cNvPr>
          <p:cNvSpPr/>
          <p:nvPr/>
        </p:nvSpPr>
        <p:spPr>
          <a:xfrm>
            <a:off x="4180475" y="1842605"/>
            <a:ext cx="3831049" cy="553998"/>
          </a:xfrm>
          <a:prstGeom prst="rect">
            <a:avLst/>
          </a:prstGeom>
          <a:noFill/>
          <a:ln>
            <a:solidFill>
              <a:schemeClr val="accent6">
                <a:lumMod val="75000"/>
              </a:schemeClr>
            </a:solidFill>
          </a:ln>
          <a:effectLst/>
        </p:spPr>
        <p:txBody>
          <a:bodyPr wrap="none" lIns="91440" tIns="45720" rIns="91440" bIns="45720">
            <a:spAutoFit/>
          </a:bodyPr>
          <a:lstStyle/>
          <a:p>
            <a:pPr algn="ctr"/>
            <a:r>
              <a:rPr lang="es-ES" sz="3000" b="1" dirty="0"/>
              <a:t>Medios de transmisión</a:t>
            </a:r>
          </a:p>
        </p:txBody>
      </p:sp>
      <p:sp>
        <p:nvSpPr>
          <p:cNvPr id="6" name="CuadroTexto 5">
            <a:extLst>
              <a:ext uri="{FF2B5EF4-FFF2-40B4-BE49-F238E27FC236}">
                <a16:creationId xmlns:a16="http://schemas.microsoft.com/office/drawing/2014/main" id="{C760997F-5976-4B9C-8D04-12E6EE106177}"/>
              </a:ext>
            </a:extLst>
          </p:cNvPr>
          <p:cNvSpPr txBox="1"/>
          <p:nvPr/>
        </p:nvSpPr>
        <p:spPr>
          <a:xfrm>
            <a:off x="164355" y="2304270"/>
            <a:ext cx="4568415" cy="400110"/>
          </a:xfrm>
          <a:prstGeom prst="rect">
            <a:avLst/>
          </a:prstGeom>
          <a:noFill/>
        </p:spPr>
        <p:txBody>
          <a:bodyPr wrap="square" rtlCol="0">
            <a:spAutoFit/>
          </a:bodyPr>
          <a:lstStyle/>
          <a:p>
            <a:r>
              <a:rPr lang="es-MX" sz="2000" dirty="0">
                <a:solidFill>
                  <a:schemeClr val="accent1">
                    <a:lumMod val="75000"/>
                  </a:schemeClr>
                </a:solidFill>
                <a:latin typeface="Montserrat" panose="02000505000000020004" pitchFamily="2" charset="0"/>
              </a:rPr>
              <a:t>INTRODUCCIÓN:</a:t>
            </a:r>
          </a:p>
        </p:txBody>
      </p:sp>
      <p:sp>
        <p:nvSpPr>
          <p:cNvPr id="7" name="Rectángulo 6">
            <a:extLst>
              <a:ext uri="{FF2B5EF4-FFF2-40B4-BE49-F238E27FC236}">
                <a16:creationId xmlns:a16="http://schemas.microsoft.com/office/drawing/2014/main" id="{877F8D62-82C0-4161-88F9-5337109C803D}"/>
              </a:ext>
            </a:extLst>
          </p:cNvPr>
          <p:cNvSpPr/>
          <p:nvPr/>
        </p:nvSpPr>
        <p:spPr>
          <a:xfrm>
            <a:off x="751504" y="2893844"/>
            <a:ext cx="10688988" cy="3367589"/>
          </a:xfrm>
          <a:prstGeom prst="rect">
            <a:avLst/>
          </a:prstGeom>
        </p:spPr>
        <p:txBody>
          <a:bodyPr wrap="square">
            <a:spAutoFit/>
          </a:bodyPr>
          <a:lstStyle/>
          <a:p>
            <a:pPr algn="just">
              <a:lnSpc>
                <a:spcPct val="150000"/>
              </a:lnSpc>
            </a:pPr>
            <a:r>
              <a:rPr lang="es-MX" dirty="0">
                <a:latin typeface="Montserrat" panose="02000505000000020004" pitchFamily="2" charset="0"/>
              </a:rPr>
              <a:t>En la actualidad, la informática y las telecomunicaciones </a:t>
            </a:r>
            <a:r>
              <a:rPr lang="es-MX" dirty="0" smtClean="0">
                <a:latin typeface="Montserrat" panose="02000505000000020004" pitchFamily="2" charset="0"/>
              </a:rPr>
              <a:t>han evolucionado de manera permanente y a pasos exponenciales. Las </a:t>
            </a:r>
            <a:r>
              <a:rPr lang="es-MX" dirty="0">
                <a:latin typeface="Montserrat" panose="02000505000000020004" pitchFamily="2" charset="0"/>
              </a:rPr>
              <a:t>redes digitales se están convirtiendo en el sistema nervioso de la sociedad de la </a:t>
            </a:r>
            <a:r>
              <a:rPr lang="es-MX" dirty="0" smtClean="0">
                <a:latin typeface="Montserrat" panose="02000505000000020004" pitchFamily="2" charset="0"/>
              </a:rPr>
              <a:t>información; avances como el Internet de las Cosas o Internet del Todo, requieren grandes velocidades en sus medios que transportan toda la información. </a:t>
            </a:r>
          </a:p>
          <a:p>
            <a:pPr algn="just">
              <a:lnSpc>
                <a:spcPct val="150000"/>
              </a:lnSpc>
            </a:pPr>
            <a:r>
              <a:rPr lang="es-MX" dirty="0" smtClean="0">
                <a:latin typeface="Montserrat" panose="02000505000000020004" pitchFamily="2" charset="0"/>
              </a:rPr>
              <a:t>Una </a:t>
            </a:r>
            <a:r>
              <a:rPr lang="es-MX" dirty="0">
                <a:latin typeface="Montserrat" panose="02000505000000020004" pitchFamily="2" charset="0"/>
              </a:rPr>
              <a:t>red de datos es un sistema que comunica dos o más nodos (computadoras, usuarios, etc.) por un </a:t>
            </a:r>
            <a:r>
              <a:rPr lang="es-MX" b="1" dirty="0" smtClean="0">
                <a:latin typeface="Montserrat" panose="02000505000000020004" pitchFamily="2" charset="0"/>
              </a:rPr>
              <a:t>medio</a:t>
            </a:r>
            <a:r>
              <a:rPr lang="es-MX" dirty="0" smtClean="0">
                <a:latin typeface="Montserrat" panose="02000505000000020004" pitchFamily="2" charset="0"/>
              </a:rPr>
              <a:t>, </a:t>
            </a:r>
            <a:r>
              <a:rPr lang="es-MX" dirty="0">
                <a:latin typeface="Montserrat" panose="02000505000000020004" pitchFamily="2" charset="0"/>
              </a:rPr>
              <a:t>el cual sirve para enviar o recibir un determinado flujo de información.</a:t>
            </a:r>
          </a:p>
        </p:txBody>
      </p:sp>
    </p:spTree>
    <p:extLst>
      <p:ext uri="{BB962C8B-B14F-4D97-AF65-F5344CB8AC3E}">
        <p14:creationId xmlns:p14="http://schemas.microsoft.com/office/powerpoint/2010/main" val="2411887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493D8C28-C93C-4A6D-87B4-AC63931A689B}"/>
              </a:ext>
            </a:extLst>
          </p:cNvPr>
          <p:cNvSpPr txBox="1"/>
          <p:nvPr/>
        </p:nvSpPr>
        <p:spPr>
          <a:xfrm>
            <a:off x="3477787" y="1842605"/>
            <a:ext cx="5236425" cy="1138773"/>
          </a:xfrm>
          <a:prstGeom prst="rect">
            <a:avLst/>
          </a:prstGeom>
          <a:noFill/>
        </p:spPr>
        <p:txBody>
          <a:bodyPr wrap="square" rtlCol="0">
            <a:spAutoFit/>
          </a:bodyPr>
          <a:lstStyle/>
          <a:p>
            <a:pPr algn="ctr"/>
            <a:r>
              <a:rPr lang="es-MX" sz="2000" b="1" cap="all" dirty="0">
                <a:ln w="6350">
                  <a:noFill/>
                </a:ln>
                <a:solidFill>
                  <a:srgbClr val="0070C0"/>
                </a:solidFill>
                <a:latin typeface="Montserrat" panose="02000505000000020004" pitchFamily="2" charset="0"/>
              </a:rPr>
              <a:t>Importancia de las redes para las empresas:</a:t>
            </a:r>
          </a:p>
          <a:p>
            <a:pPr algn="ctr"/>
            <a:endParaRPr lang="es-MX" sz="28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767A84DE-CEED-4CFF-A618-6979ED4BAE49}"/>
              </a:ext>
            </a:extLst>
          </p:cNvPr>
          <p:cNvSpPr/>
          <p:nvPr/>
        </p:nvSpPr>
        <p:spPr>
          <a:xfrm>
            <a:off x="350237" y="2569890"/>
            <a:ext cx="11491523" cy="4708981"/>
          </a:xfrm>
          <a:prstGeom prst="rect">
            <a:avLst/>
          </a:prstGeom>
        </p:spPr>
        <p:txBody>
          <a:bodyPr wrap="square">
            <a:spAutoFit/>
          </a:bodyPr>
          <a:lstStyle/>
          <a:p>
            <a:pPr algn="just">
              <a:lnSpc>
                <a:spcPct val="150000"/>
              </a:lnSpc>
            </a:pPr>
            <a:r>
              <a:rPr lang="es-MX" sz="2000" dirty="0">
                <a:latin typeface="Montserrat" panose="02000505000000020004" pitchFamily="2" charset="0"/>
              </a:rPr>
              <a:t>No cabe duda que las redes constituyen un valioso aporte para las empresas, incluso podría atreverme a decir que ya es imprescindible su uso pues su potencial es tan importante para la toma de decisiones, administración y resolución de problemas.</a:t>
            </a:r>
          </a:p>
          <a:p>
            <a:pPr algn="just">
              <a:lnSpc>
                <a:spcPct val="150000"/>
              </a:lnSpc>
            </a:pPr>
            <a:r>
              <a:rPr lang="es-MX" sz="2000" dirty="0">
                <a:latin typeface="Montserrat" panose="02000505000000020004" pitchFamily="2" charset="0"/>
              </a:rPr>
              <a:t> </a:t>
            </a:r>
          </a:p>
          <a:p>
            <a:pPr algn="just">
              <a:lnSpc>
                <a:spcPct val="150000"/>
              </a:lnSpc>
            </a:pPr>
            <a:r>
              <a:rPr lang="es-MX" sz="2000" dirty="0">
                <a:latin typeface="Montserrat" panose="02000505000000020004" pitchFamily="2" charset="0"/>
              </a:rPr>
              <a:t>Pero enfocándonos más aun en ventajas básicas, es que al tener una red se pueden compartir los recursos informáticos de manera rápida y eficaz. También la </a:t>
            </a:r>
            <a:r>
              <a:rPr lang="es-MX" sz="2000" b="1" dirty="0">
                <a:latin typeface="Montserrat" panose="02000505000000020004" pitchFamily="2" charset="0"/>
              </a:rPr>
              <a:t>velocidad de transmisión de datos </a:t>
            </a:r>
            <a:r>
              <a:rPr lang="es-MX" sz="2000" dirty="0">
                <a:latin typeface="Montserrat" panose="02000505000000020004" pitchFamily="2" charset="0"/>
              </a:rPr>
              <a:t>es algo importante dentro de la empresa pues hace a las redes más robustas para la transmisión de datos por lo que la gestión de las tareas se vuelve más ágil y rápida.</a:t>
            </a:r>
          </a:p>
          <a:p>
            <a:pPr algn="just">
              <a:lnSpc>
                <a:spcPct val="150000"/>
              </a:lnSpc>
            </a:pPr>
            <a:endParaRPr lang="es-MX" sz="2000" dirty="0">
              <a:latin typeface="Montserrat" panose="02000505000000020004" pitchFamily="2" charset="0"/>
            </a:endParaRPr>
          </a:p>
        </p:txBody>
      </p:sp>
    </p:spTree>
    <p:extLst>
      <p:ext uri="{BB962C8B-B14F-4D97-AF65-F5344CB8AC3E}">
        <p14:creationId xmlns:p14="http://schemas.microsoft.com/office/powerpoint/2010/main" val="52034248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497" y="1764220"/>
            <a:ext cx="7387495" cy="5093780"/>
          </a:xfrm>
        </p:spPr>
        <p:txBody>
          <a:bodyPr>
            <a:noAutofit/>
          </a:bodyPr>
          <a:lstStyle/>
          <a:p>
            <a:pPr marL="241301" indent="-230188"/>
            <a:r>
              <a:rPr lang="es-ES" sz="2000" b="1" dirty="0">
                <a:latin typeface="Arial" panose="020B0604020202020204" pitchFamily="34" charset="0"/>
                <a:cs typeface="Arial" panose="020B0604020202020204" pitchFamily="34" charset="0"/>
              </a:rPr>
              <a:t>Medios de transmisión</a:t>
            </a:r>
          </a:p>
          <a:p>
            <a:pPr lvl="1"/>
            <a:r>
              <a:rPr lang="es-ES" sz="2000" dirty="0">
                <a:latin typeface="Arial" panose="020B0604020202020204" pitchFamily="34" charset="0"/>
                <a:cs typeface="Arial" panose="020B0604020202020204" pitchFamily="34" charset="0"/>
              </a:rPr>
              <a:t>Proporcionar la ruta para la transmisión de datos</a:t>
            </a:r>
          </a:p>
          <a:p>
            <a:pPr lvl="1"/>
            <a:r>
              <a:rPr lang="es-ES" sz="2000" dirty="0">
                <a:latin typeface="Arial" panose="020B0604020202020204" pitchFamily="34" charset="0"/>
                <a:cs typeface="Arial" panose="020B0604020202020204" pitchFamily="34" charset="0"/>
              </a:rPr>
              <a:t>Interconectar dispositivos</a:t>
            </a:r>
          </a:p>
          <a:p>
            <a:pPr lvl="1"/>
            <a:r>
              <a:rPr lang="es-ES" sz="2000" dirty="0">
                <a:latin typeface="Arial" panose="020B0604020202020204" pitchFamily="34" charset="0"/>
                <a:cs typeface="Arial" panose="020B0604020202020204" pitchFamily="34" charset="0"/>
              </a:rPr>
              <a:t>Cobre, fibra óptica, tecnología inalámbrica</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09790" y="2202880"/>
            <a:ext cx="4182261" cy="3534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Marcador de pie de página 2"/>
          <p:cNvSpPr>
            <a:spLocks noGrp="1"/>
          </p:cNvSpPr>
          <p:nvPr>
            <p:ph type="ftr" sz="quarter" idx="11"/>
          </p:nvPr>
        </p:nvSpPr>
        <p:spPr/>
        <p:txBody>
          <a:bodyPr/>
          <a:lstStyle/>
          <a:p>
            <a:r>
              <a:rPr lang="es-MX"/>
              <a:t>Dr. en A. Juan Carlos Montes de Oca López</a:t>
            </a:r>
          </a:p>
        </p:txBody>
      </p:sp>
      <p:sp>
        <p:nvSpPr>
          <p:cNvPr id="4" name="Marcador de número de diapositiva 3"/>
          <p:cNvSpPr>
            <a:spLocks noGrp="1"/>
          </p:cNvSpPr>
          <p:nvPr>
            <p:ph type="sldNum" sz="quarter" idx="12"/>
          </p:nvPr>
        </p:nvSpPr>
        <p:spPr/>
        <p:txBody>
          <a:bodyPr/>
          <a:lstStyle/>
          <a:p>
            <a:fld id="{49042BF9-C8AA-4BF5-90A6-F745506A1DB5}" type="slidenum">
              <a:rPr lang="es-MX" smtClean="0"/>
              <a:t>6</a:t>
            </a:fld>
            <a:endParaRPr lang="es-MX"/>
          </a:p>
        </p:txBody>
      </p:sp>
      <p:pic>
        <p:nvPicPr>
          <p:cNvPr id="8194" name="Picture 2" descr="Resultado de imagen para medios transmis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951" y="3186121"/>
            <a:ext cx="5408098" cy="3167718"/>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13"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5">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Tree>
    <p:extLst>
      <p:ext uri="{BB962C8B-B14F-4D97-AF65-F5344CB8AC3E}">
        <p14:creationId xmlns:p14="http://schemas.microsoft.com/office/powerpoint/2010/main" val="1032442152"/>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A97849E5-BE4D-426D-9222-502DFE688E59}"/>
              </a:ext>
            </a:extLst>
          </p:cNvPr>
          <p:cNvSpPr txBox="1"/>
          <p:nvPr/>
        </p:nvSpPr>
        <p:spPr>
          <a:xfrm>
            <a:off x="3182728" y="1876029"/>
            <a:ext cx="5826544" cy="400110"/>
          </a:xfrm>
          <a:prstGeom prst="rect">
            <a:avLst/>
          </a:prstGeom>
          <a:noFill/>
        </p:spPr>
        <p:txBody>
          <a:bodyPr wrap="square" rtlCol="0">
            <a:spAutoFit/>
          </a:bodyPr>
          <a:lstStyle/>
          <a:p>
            <a:pPr algn="ctr"/>
            <a:r>
              <a:rPr lang="es-ES" sz="2000" b="1" cap="all" dirty="0" smtClean="0">
                <a:ln w="6350">
                  <a:noFill/>
                </a:ln>
                <a:solidFill>
                  <a:srgbClr val="0070C0"/>
                </a:solidFill>
                <a:latin typeface="Montserrat" panose="02000505000000020004" pitchFamily="2" charset="0"/>
              </a:rPr>
              <a:t>Medios guiados</a:t>
            </a:r>
            <a:endParaRPr lang="es-MX" sz="2000" dirty="0">
              <a:solidFill>
                <a:srgbClr val="0070C0"/>
              </a:solidFill>
              <a:latin typeface="Montserrat" panose="02000505000000020004" pitchFamily="2" charset="0"/>
            </a:endParaRPr>
          </a:p>
        </p:txBody>
      </p:sp>
      <p:sp>
        <p:nvSpPr>
          <p:cNvPr id="4" name="Rectángulo 3">
            <a:extLst>
              <a:ext uri="{FF2B5EF4-FFF2-40B4-BE49-F238E27FC236}">
                <a16:creationId xmlns:a16="http://schemas.microsoft.com/office/drawing/2014/main" id="{A54A8663-26B9-425C-88D4-837DF0F5B056}"/>
              </a:ext>
            </a:extLst>
          </p:cNvPr>
          <p:cNvSpPr/>
          <p:nvPr/>
        </p:nvSpPr>
        <p:spPr>
          <a:xfrm>
            <a:off x="208671" y="2713861"/>
            <a:ext cx="11774658" cy="3323987"/>
          </a:xfrm>
          <a:prstGeom prst="rect">
            <a:avLst/>
          </a:prstGeom>
        </p:spPr>
        <p:txBody>
          <a:bodyPr wrap="square">
            <a:spAutoFit/>
          </a:bodyPr>
          <a:lstStyle/>
          <a:p>
            <a:pPr algn="just">
              <a:lnSpc>
                <a:spcPct val="150000"/>
              </a:lnSpc>
            </a:pPr>
            <a:r>
              <a:rPr lang="es-MX" sz="2000" dirty="0">
                <a:latin typeface="Montserrat" panose="02000505000000020004" pitchFamily="2" charset="0"/>
              </a:rPr>
              <a:t>La importancia de un sistema de </a:t>
            </a:r>
            <a:r>
              <a:rPr lang="es-MX" sz="2000" b="1" dirty="0">
                <a:latin typeface="Montserrat" panose="02000505000000020004" pitchFamily="2" charset="0"/>
              </a:rPr>
              <a:t>cableado estructurado </a:t>
            </a:r>
            <a:r>
              <a:rPr lang="es-MX" sz="2000" dirty="0">
                <a:latin typeface="Montserrat" panose="02000505000000020004" pitchFamily="2" charset="0"/>
              </a:rPr>
              <a:t>dentro de una organización es la infraestructura de cable destinada a </a:t>
            </a:r>
            <a:r>
              <a:rPr lang="es-MX" sz="2000" b="1" dirty="0">
                <a:latin typeface="Montserrat" panose="02000505000000020004" pitchFamily="2" charset="0"/>
              </a:rPr>
              <a:t>transportar</a:t>
            </a:r>
            <a:r>
              <a:rPr lang="es-MX" sz="2000" dirty="0">
                <a:latin typeface="Montserrat" panose="02000505000000020004" pitchFamily="2" charset="0"/>
              </a:rPr>
              <a:t>, a lo largo y ancho de sus edificios, las </a:t>
            </a:r>
            <a:r>
              <a:rPr lang="es-MX" sz="2000" b="1" dirty="0">
                <a:latin typeface="Montserrat" panose="02000505000000020004" pitchFamily="2" charset="0"/>
              </a:rPr>
              <a:t>señales</a:t>
            </a:r>
            <a:r>
              <a:rPr lang="es-MX" sz="2000" dirty="0">
                <a:latin typeface="Montserrat" panose="02000505000000020004" pitchFamily="2" charset="0"/>
              </a:rPr>
              <a:t> que emite un emisor de algún tipo de señal hasta el correspondiente receptor. Un sistema de cableado estructurado es físicamente una </a:t>
            </a:r>
            <a:r>
              <a:rPr lang="es-MX" sz="2000" b="1" dirty="0">
                <a:latin typeface="Montserrat" panose="02000505000000020004" pitchFamily="2" charset="0"/>
              </a:rPr>
              <a:t>red de cable única y completa</a:t>
            </a:r>
            <a:r>
              <a:rPr lang="es-MX" sz="2000" dirty="0">
                <a:latin typeface="Montserrat" panose="02000505000000020004" pitchFamily="2" charset="0"/>
              </a:rPr>
              <a:t>. De la misma manera existen diferentes combinaciones de </a:t>
            </a:r>
            <a:r>
              <a:rPr lang="es-MX" sz="2000" b="1" dirty="0">
                <a:latin typeface="Montserrat" panose="02000505000000020004" pitchFamily="2" charset="0"/>
              </a:rPr>
              <a:t>alambre de cobre </a:t>
            </a:r>
            <a:r>
              <a:rPr lang="es-MX" sz="2000" dirty="0">
                <a:latin typeface="Montserrat" panose="02000505000000020004" pitchFamily="2" charset="0"/>
              </a:rPr>
              <a:t>( pares trenzados sin blindar UTP ), cables de </a:t>
            </a:r>
            <a:r>
              <a:rPr lang="es-MX" sz="2000" b="1" dirty="0">
                <a:latin typeface="Montserrat" panose="02000505000000020004" pitchFamily="2" charset="0"/>
              </a:rPr>
              <a:t>fibra óptica </a:t>
            </a:r>
            <a:r>
              <a:rPr lang="es-MX" sz="2000" dirty="0">
                <a:latin typeface="Montserrat" panose="02000505000000020004" pitchFamily="2" charset="0"/>
              </a:rPr>
              <a:t>bloques de conexión, cables terminados en diferentes tipos de conectores y adaptadores, etc.</a:t>
            </a:r>
          </a:p>
        </p:txBody>
      </p:sp>
    </p:spTree>
    <p:extLst>
      <p:ext uri="{BB962C8B-B14F-4D97-AF65-F5344CB8AC3E}">
        <p14:creationId xmlns:p14="http://schemas.microsoft.com/office/powerpoint/2010/main" val="1659567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02BDCE6C-B30A-4C14-8F02-0758A1F0E8ED}"/>
              </a:ext>
            </a:extLst>
          </p:cNvPr>
          <p:cNvSpPr txBox="1"/>
          <p:nvPr/>
        </p:nvSpPr>
        <p:spPr>
          <a:xfrm>
            <a:off x="3182728" y="2044843"/>
            <a:ext cx="5826544" cy="400110"/>
          </a:xfrm>
          <a:prstGeom prst="rect">
            <a:avLst/>
          </a:prstGeom>
          <a:noFill/>
        </p:spPr>
        <p:txBody>
          <a:bodyPr wrap="square" rtlCol="0">
            <a:spAutoFit/>
          </a:bodyPr>
          <a:lstStyle/>
          <a:p>
            <a:pPr algn="ctr"/>
            <a:r>
              <a:rPr lang="es-ES" sz="2000" b="1" cap="all" dirty="0">
                <a:ln w="6350">
                  <a:noFill/>
                </a:ln>
                <a:solidFill>
                  <a:srgbClr val="0070C0"/>
                </a:solidFill>
                <a:latin typeface="Montserrat" panose="02000505000000020004" pitchFamily="2" charset="0"/>
              </a:rPr>
              <a:t>El modelo de referencia</a:t>
            </a:r>
            <a:endParaRPr lang="es-MX" sz="2000" dirty="0">
              <a:solidFill>
                <a:srgbClr val="0070C0"/>
              </a:solidFill>
              <a:latin typeface="Montserrat" panose="02000505000000020004" pitchFamily="2" charset="0"/>
            </a:endParaRPr>
          </a:p>
        </p:txBody>
      </p:sp>
      <p:sp>
        <p:nvSpPr>
          <p:cNvPr id="4" name="CuadroTexto 3">
            <a:extLst>
              <a:ext uri="{FF2B5EF4-FFF2-40B4-BE49-F238E27FC236}">
                <a16:creationId xmlns:a16="http://schemas.microsoft.com/office/drawing/2014/main" id="{B80C2207-9536-4CF6-975A-DDB147D2C933}"/>
              </a:ext>
            </a:extLst>
          </p:cNvPr>
          <p:cNvSpPr txBox="1"/>
          <p:nvPr/>
        </p:nvSpPr>
        <p:spPr>
          <a:xfrm>
            <a:off x="267513" y="3045731"/>
            <a:ext cx="11656974" cy="2400657"/>
          </a:xfrm>
          <a:prstGeom prst="rect">
            <a:avLst/>
          </a:prstGeom>
          <a:noFill/>
        </p:spPr>
        <p:txBody>
          <a:bodyPr wrap="square" rtlCol="0">
            <a:spAutoFit/>
          </a:bodyPr>
          <a:lstStyle/>
          <a:p>
            <a:pPr algn="just">
              <a:lnSpc>
                <a:spcPct val="150000"/>
              </a:lnSpc>
            </a:pPr>
            <a:r>
              <a:rPr lang="es-MX" sz="2000" dirty="0" smtClean="0">
                <a:latin typeface="Montserrat" panose="02000505000000020004" pitchFamily="2" charset="0"/>
              </a:rPr>
              <a:t>Además, </a:t>
            </a:r>
            <a:r>
              <a:rPr lang="es-MX" sz="2000" dirty="0">
                <a:latin typeface="Montserrat" panose="02000505000000020004" pitchFamily="2" charset="0"/>
              </a:rPr>
              <a:t>existen otros beneficios del cableado estructurado donde se permite la </a:t>
            </a:r>
            <a:r>
              <a:rPr lang="es-MX" sz="2000" b="1" dirty="0">
                <a:latin typeface="Montserrat" panose="02000505000000020004" pitchFamily="2" charset="0"/>
              </a:rPr>
              <a:t>administración sencilla</a:t>
            </a:r>
            <a:r>
              <a:rPr lang="es-MX" sz="2000" dirty="0">
                <a:latin typeface="Montserrat" panose="02000505000000020004" pitchFamily="2" charset="0"/>
              </a:rPr>
              <a:t> y sistemática de las mudanzas y cambios de ubicación de personas y equipos. Tales como el sistema de cableado de telecomunicaciones para edificios que presenta como característica saliente de ser general, es decir, soporta una amplia gama de productos de telecomunicaciones sin necesidad de ser modificado.</a:t>
            </a:r>
          </a:p>
        </p:txBody>
      </p:sp>
    </p:spTree>
    <p:extLst>
      <p:ext uri="{BB962C8B-B14F-4D97-AF65-F5344CB8AC3E}">
        <p14:creationId xmlns:p14="http://schemas.microsoft.com/office/powerpoint/2010/main" val="31368746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D882005A-EAB8-4133-AF5A-E57FDD8DFEE2}"/>
              </a:ext>
            </a:extLst>
          </p:cNvPr>
          <p:cNvSpPr txBox="1"/>
          <p:nvPr/>
        </p:nvSpPr>
        <p:spPr>
          <a:xfrm>
            <a:off x="3393378" y="2083912"/>
            <a:ext cx="5236425" cy="830997"/>
          </a:xfrm>
          <a:prstGeom prst="rect">
            <a:avLst/>
          </a:prstGeom>
          <a:noFill/>
        </p:spPr>
        <p:txBody>
          <a:bodyPr wrap="square" rtlCol="0">
            <a:spAutoFit/>
          </a:bodyPr>
          <a:lstStyle/>
          <a:p>
            <a:pPr algn="ctr"/>
            <a:r>
              <a:rPr lang="es-MX" sz="2000" b="1" cap="all" dirty="0">
                <a:ln w="6350">
                  <a:noFill/>
                </a:ln>
                <a:solidFill>
                  <a:srgbClr val="0070C0"/>
                </a:solidFill>
                <a:latin typeface="Montserrat" panose="02000505000000020004" pitchFamily="2" charset="0"/>
              </a:rPr>
              <a:t>Medios de Transmisión</a:t>
            </a:r>
          </a:p>
          <a:p>
            <a:pPr algn="ctr"/>
            <a:endParaRPr lang="es-MX" sz="2800" dirty="0">
              <a:solidFill>
                <a:srgbClr val="0070C0"/>
              </a:solidFill>
              <a:latin typeface="Montserrat" panose="02000505000000020004" pitchFamily="2" charset="0"/>
            </a:endParaRPr>
          </a:p>
        </p:txBody>
      </p:sp>
      <p:sp>
        <p:nvSpPr>
          <p:cNvPr id="4" name="CuadroTexto 3">
            <a:extLst>
              <a:ext uri="{FF2B5EF4-FFF2-40B4-BE49-F238E27FC236}">
                <a16:creationId xmlns:a16="http://schemas.microsoft.com/office/drawing/2014/main" id="{EEBA76AA-F8B4-4D80-A845-76C14A76137F}"/>
              </a:ext>
            </a:extLst>
          </p:cNvPr>
          <p:cNvSpPr txBox="1"/>
          <p:nvPr/>
        </p:nvSpPr>
        <p:spPr>
          <a:xfrm>
            <a:off x="795655" y="2914909"/>
            <a:ext cx="10600688" cy="3323987"/>
          </a:xfrm>
          <a:prstGeom prst="rect">
            <a:avLst/>
          </a:prstGeom>
          <a:noFill/>
        </p:spPr>
        <p:txBody>
          <a:bodyPr wrap="square" rtlCol="0">
            <a:spAutoFit/>
          </a:bodyPr>
          <a:lstStyle/>
          <a:p>
            <a:pPr algn="just">
              <a:lnSpc>
                <a:spcPct val="150000"/>
              </a:lnSpc>
            </a:pPr>
            <a:r>
              <a:rPr lang="es-MX" sz="2000" dirty="0">
                <a:latin typeface="Montserrat" panose="02000505000000020004" pitchFamily="2" charset="0"/>
              </a:rPr>
              <a:t>La información como medio de comunicación vital se transmite en las redes a través de </a:t>
            </a:r>
            <a:r>
              <a:rPr lang="es-MX" sz="2000" b="1" dirty="0">
                <a:latin typeface="Montserrat" panose="02000505000000020004" pitchFamily="2" charset="0"/>
              </a:rPr>
              <a:t>señales</a:t>
            </a:r>
            <a:r>
              <a:rPr lang="es-MX" sz="2000" dirty="0">
                <a:latin typeface="Montserrat" panose="02000505000000020004" pitchFamily="2" charset="0"/>
              </a:rPr>
              <a:t>, mismas que pueden ser de tipo </a:t>
            </a:r>
            <a:r>
              <a:rPr lang="es-MX" sz="2000" b="1" dirty="0">
                <a:latin typeface="Montserrat" panose="02000505000000020004" pitchFamily="2" charset="0"/>
              </a:rPr>
              <a:t>eléctrica</a:t>
            </a:r>
            <a:r>
              <a:rPr lang="es-MX" sz="2000" dirty="0">
                <a:latin typeface="Montserrat" panose="02000505000000020004" pitchFamily="2" charset="0"/>
              </a:rPr>
              <a:t>, </a:t>
            </a:r>
            <a:r>
              <a:rPr lang="es-MX" sz="2000" b="1" dirty="0">
                <a:latin typeface="Montserrat" panose="02000505000000020004" pitchFamily="2" charset="0"/>
              </a:rPr>
              <a:t>radiofrecuencia</a:t>
            </a:r>
            <a:r>
              <a:rPr lang="es-MX" sz="2000" dirty="0">
                <a:latin typeface="Montserrat" panose="02000505000000020004" pitchFamily="2" charset="0"/>
              </a:rPr>
              <a:t> u </a:t>
            </a:r>
            <a:r>
              <a:rPr lang="es-MX" sz="2000" b="1" dirty="0">
                <a:latin typeface="Montserrat" panose="02000505000000020004" pitchFamily="2" charset="0"/>
              </a:rPr>
              <a:t>óptica</a:t>
            </a:r>
            <a:r>
              <a:rPr lang="es-MX" sz="2000" dirty="0">
                <a:latin typeface="Montserrat" panose="02000505000000020004" pitchFamily="2" charset="0"/>
              </a:rPr>
              <a:t>, a través de un medio de transmisión. </a:t>
            </a:r>
            <a:r>
              <a:rPr lang="es-MX" sz="2000" dirty="0" smtClean="0">
                <a:latin typeface="Montserrat" panose="02000505000000020004" pitchFamily="2" charset="0"/>
              </a:rPr>
              <a:t>Asimismo, </a:t>
            </a:r>
            <a:r>
              <a:rPr lang="es-MX" sz="2000" dirty="0">
                <a:latin typeface="Montserrat" panose="02000505000000020004" pitchFamily="2" charset="0"/>
              </a:rPr>
              <a:t>este medio es el enlace que existe entre las dos entidades que se comunican y, entre otros factores, el éxito en la comunicación va a depender en gran medida de su naturaleza y limitaciones. Por ello, es importante conocer las características de los principales medios de transmisión.</a:t>
            </a:r>
          </a:p>
        </p:txBody>
      </p:sp>
    </p:spTree>
    <p:extLst>
      <p:ext uri="{BB962C8B-B14F-4D97-AF65-F5344CB8AC3E}">
        <p14:creationId xmlns:p14="http://schemas.microsoft.com/office/powerpoint/2010/main" val="11683904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1172</TotalTime>
  <Words>2196</Words>
  <Application>Microsoft Office PowerPoint</Application>
  <PresentationFormat>Panorámica</PresentationFormat>
  <Paragraphs>165</Paragraphs>
  <Slides>34</Slides>
  <Notes>7</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ＭＳ Ｐゴシック</vt:lpstr>
      <vt:lpstr>Arial</vt:lpstr>
      <vt:lpstr>Calibri</vt:lpstr>
      <vt:lpstr>Calibri Light</vt:lpstr>
      <vt:lpstr>Metropolis Light</vt:lpstr>
      <vt:lpstr>Montserrat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Cableado de cobre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Juan Carlos Montes de Oca</dc:creator>
  <cp:lastModifiedBy>Usuario de Windows</cp:lastModifiedBy>
  <cp:revision>23</cp:revision>
  <dcterms:created xsi:type="dcterms:W3CDTF">2018-09-07T16:58:26Z</dcterms:created>
  <dcterms:modified xsi:type="dcterms:W3CDTF">2018-10-01T04:26:06Z</dcterms:modified>
</cp:coreProperties>
</file>