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56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66" r:id="rId21"/>
    <p:sldId id="267" r:id="rId22"/>
    <p:sldId id="268" r:id="rId23"/>
    <p:sldId id="269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9" r:id="rId3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view3D>
      <c:rotX val="0"/>
      <c:rotY val="0"/>
      <c:perspective val="30"/>
    </c:view3D>
    <c:plotArea>
      <c:layout/>
      <c:bar3DChart>
        <c:barDir val="col"/>
        <c:grouping val="standard"/>
        <c:ser>
          <c:idx val="0"/>
          <c:order val="0"/>
          <c:cat>
            <c:strRef>
              <c:f>Hoja1!$A$1:$A$32</c:f>
              <c:strCache>
                <c:ptCount val="32"/>
                <c:pt idx="0">
                  <c:v>Nayarit</c:v>
                </c:pt>
                <c:pt idx="1">
                  <c:v>Puebla</c:v>
                </c:pt>
                <c:pt idx="2">
                  <c:v>Hidalgo</c:v>
                </c:pt>
                <c:pt idx="3">
                  <c:v>México</c:v>
                </c:pt>
                <c:pt idx="4">
                  <c:v>Quintana Roo</c:v>
                </c:pt>
                <c:pt idx="5">
                  <c:v>Yucatán </c:v>
                </c:pt>
                <c:pt idx="6">
                  <c:v>Zacatecas</c:v>
                </c:pt>
                <c:pt idx="7">
                  <c:v>Tabasco</c:v>
                </c:pt>
                <c:pt idx="8">
                  <c:v>Guerrero</c:v>
                </c:pt>
                <c:pt idx="9">
                  <c:v>Oaxaca</c:v>
                </c:pt>
                <c:pt idx="10">
                  <c:v>Veracruz</c:v>
                </c:pt>
                <c:pt idx="11">
                  <c:v>Aguascalientes</c:v>
                </c:pt>
                <c:pt idx="12">
                  <c:v>Chiapas</c:v>
                </c:pt>
                <c:pt idx="13">
                  <c:v>Coahuila</c:v>
                </c:pt>
                <c:pt idx="14">
                  <c:v>Baja California Sur</c:v>
                </c:pt>
                <c:pt idx="15">
                  <c:v>Morelos</c:v>
                </c:pt>
                <c:pt idx="16">
                  <c:v>Sonora</c:v>
                </c:pt>
                <c:pt idx="17">
                  <c:v>Chihuahua</c:v>
                </c:pt>
                <c:pt idx="18">
                  <c:v>Jaslico</c:v>
                </c:pt>
                <c:pt idx="19">
                  <c:v>Baja California Norte</c:v>
                </c:pt>
                <c:pt idx="20">
                  <c:v>Tlaxcala</c:v>
                </c:pt>
                <c:pt idx="21">
                  <c:v>Michoacán</c:v>
                </c:pt>
                <c:pt idx="22">
                  <c:v>Colima</c:v>
                </c:pt>
                <c:pt idx="23">
                  <c:v>Guanajuato</c:v>
                </c:pt>
                <c:pt idx="24">
                  <c:v>San Luis Potosí</c:v>
                </c:pt>
                <c:pt idx="25">
                  <c:v>Distrito Federal</c:v>
                </c:pt>
                <c:pt idx="26">
                  <c:v>Querétaro</c:v>
                </c:pt>
                <c:pt idx="27">
                  <c:v>Sinaloa</c:v>
                </c:pt>
                <c:pt idx="28">
                  <c:v>Durango</c:v>
                </c:pt>
                <c:pt idx="29">
                  <c:v>Nuevo León</c:v>
                </c:pt>
                <c:pt idx="30">
                  <c:v>Tamaulipas</c:v>
                </c:pt>
                <c:pt idx="31">
                  <c:v>Campeche</c:v>
                </c:pt>
              </c:strCache>
            </c:strRef>
          </c:cat>
          <c:val>
            <c:numRef>
              <c:f>Hoja1!$B$1:$B$32</c:f>
              <c:numCache>
                <c:formatCode>General</c:formatCode>
                <c:ptCount val="32"/>
                <c:pt idx="0">
                  <c:v>1957</c:v>
                </c:pt>
                <c:pt idx="1">
                  <c:v>1978</c:v>
                </c:pt>
                <c:pt idx="2">
                  <c:v>1980</c:v>
                </c:pt>
                <c:pt idx="3">
                  <c:v>1986</c:v>
                </c:pt>
                <c:pt idx="4">
                  <c:v>1986</c:v>
                </c:pt>
                <c:pt idx="5">
                  <c:v>1986</c:v>
                </c:pt>
                <c:pt idx="6">
                  <c:v>1987</c:v>
                </c:pt>
                <c:pt idx="7">
                  <c:v>1987</c:v>
                </c:pt>
                <c:pt idx="8">
                  <c:v>1988</c:v>
                </c:pt>
                <c:pt idx="9">
                  <c:v>1990</c:v>
                </c:pt>
                <c:pt idx="10">
                  <c:v>1990</c:v>
                </c:pt>
                <c:pt idx="11">
                  <c:v>1992</c:v>
                </c:pt>
                <c:pt idx="12">
                  <c:v>1993</c:v>
                </c:pt>
                <c:pt idx="13">
                  <c:v>1994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2003</c:v>
                </c:pt>
                <c:pt idx="20">
                  <c:v>2003</c:v>
                </c:pt>
                <c:pt idx="21">
                  <c:v>2004</c:v>
                </c:pt>
                <c:pt idx="22">
                  <c:v>2005</c:v>
                </c:pt>
                <c:pt idx="23">
                  <c:v>2007</c:v>
                </c:pt>
                <c:pt idx="24">
                  <c:v>2007</c:v>
                </c:pt>
                <c:pt idx="25">
                  <c:v>2008</c:v>
                </c:pt>
                <c:pt idx="26">
                  <c:v>2009</c:v>
                </c:pt>
              </c:numCache>
            </c:numRef>
          </c:val>
        </c:ser>
        <c:ser>
          <c:idx val="1"/>
          <c:order val="1"/>
          <c:cat>
            <c:strRef>
              <c:f>Hoja1!$A$1:$A$32</c:f>
              <c:strCache>
                <c:ptCount val="32"/>
                <c:pt idx="0">
                  <c:v>Nayarit</c:v>
                </c:pt>
                <c:pt idx="1">
                  <c:v>Puebla</c:v>
                </c:pt>
                <c:pt idx="2">
                  <c:v>Hidalgo</c:v>
                </c:pt>
                <c:pt idx="3">
                  <c:v>México</c:v>
                </c:pt>
                <c:pt idx="4">
                  <c:v>Quintana Roo</c:v>
                </c:pt>
                <c:pt idx="5">
                  <c:v>Yucatán </c:v>
                </c:pt>
                <c:pt idx="6">
                  <c:v>Zacatecas</c:v>
                </c:pt>
                <c:pt idx="7">
                  <c:v>Tabasco</c:v>
                </c:pt>
                <c:pt idx="8">
                  <c:v>Guerrero</c:v>
                </c:pt>
                <c:pt idx="9">
                  <c:v>Oaxaca</c:v>
                </c:pt>
                <c:pt idx="10">
                  <c:v>Veracruz</c:v>
                </c:pt>
                <c:pt idx="11">
                  <c:v>Aguascalientes</c:v>
                </c:pt>
                <c:pt idx="12">
                  <c:v>Chiapas</c:v>
                </c:pt>
                <c:pt idx="13">
                  <c:v>Coahuila</c:v>
                </c:pt>
                <c:pt idx="14">
                  <c:v>Baja California Sur</c:v>
                </c:pt>
                <c:pt idx="15">
                  <c:v>Morelos</c:v>
                </c:pt>
                <c:pt idx="16">
                  <c:v>Sonora</c:v>
                </c:pt>
                <c:pt idx="17">
                  <c:v>Chihuahua</c:v>
                </c:pt>
                <c:pt idx="18">
                  <c:v>Jaslico</c:v>
                </c:pt>
                <c:pt idx="19">
                  <c:v>Baja California Norte</c:v>
                </c:pt>
                <c:pt idx="20">
                  <c:v>Tlaxcala</c:v>
                </c:pt>
                <c:pt idx="21">
                  <c:v>Michoacán</c:v>
                </c:pt>
                <c:pt idx="22">
                  <c:v>Colima</c:v>
                </c:pt>
                <c:pt idx="23">
                  <c:v>Guanajuato</c:v>
                </c:pt>
                <c:pt idx="24">
                  <c:v>San Luis Potosí</c:v>
                </c:pt>
                <c:pt idx="25">
                  <c:v>Distrito Federal</c:v>
                </c:pt>
                <c:pt idx="26">
                  <c:v>Querétaro</c:v>
                </c:pt>
                <c:pt idx="27">
                  <c:v>Sinaloa</c:v>
                </c:pt>
                <c:pt idx="28">
                  <c:v>Durango</c:v>
                </c:pt>
                <c:pt idx="29">
                  <c:v>Nuevo León</c:v>
                </c:pt>
                <c:pt idx="30">
                  <c:v>Tamaulipas</c:v>
                </c:pt>
                <c:pt idx="31">
                  <c:v>Campeche</c:v>
                </c:pt>
              </c:strCache>
            </c:strRef>
          </c:cat>
          <c:val>
            <c:numRef>
              <c:f>Hoja1!$C$1:$C$32</c:f>
              <c:numCache>
                <c:formatCode>General</c:formatCode>
                <c:ptCount val="32"/>
                <c:pt idx="1">
                  <c:v>1984</c:v>
                </c:pt>
                <c:pt idx="2">
                  <c:v>1987</c:v>
                </c:pt>
                <c:pt idx="4">
                  <c:v>2001</c:v>
                </c:pt>
                <c:pt idx="7">
                  <c:v>1999</c:v>
                </c:pt>
                <c:pt idx="13">
                  <c:v>2003</c:v>
                </c:pt>
                <c:pt idx="15">
                  <c:v>2009</c:v>
                </c:pt>
                <c:pt idx="17">
                  <c:v>1999</c:v>
                </c:pt>
              </c:numCache>
            </c:numRef>
          </c:val>
        </c:ser>
        <c:ser>
          <c:idx val="2"/>
          <c:order val="2"/>
          <c:cat>
            <c:strRef>
              <c:f>Hoja1!$A$1:$A$32</c:f>
              <c:strCache>
                <c:ptCount val="32"/>
                <c:pt idx="0">
                  <c:v>Nayarit</c:v>
                </c:pt>
                <c:pt idx="1">
                  <c:v>Puebla</c:v>
                </c:pt>
                <c:pt idx="2">
                  <c:v>Hidalgo</c:v>
                </c:pt>
                <c:pt idx="3">
                  <c:v>México</c:v>
                </c:pt>
                <c:pt idx="4">
                  <c:v>Quintana Roo</c:v>
                </c:pt>
                <c:pt idx="5">
                  <c:v>Yucatán </c:v>
                </c:pt>
                <c:pt idx="6">
                  <c:v>Zacatecas</c:v>
                </c:pt>
                <c:pt idx="7">
                  <c:v>Tabasco</c:v>
                </c:pt>
                <c:pt idx="8">
                  <c:v>Guerrero</c:v>
                </c:pt>
                <c:pt idx="9">
                  <c:v>Oaxaca</c:v>
                </c:pt>
                <c:pt idx="10">
                  <c:v>Veracruz</c:v>
                </c:pt>
                <c:pt idx="11">
                  <c:v>Aguascalientes</c:v>
                </c:pt>
                <c:pt idx="12">
                  <c:v>Chiapas</c:v>
                </c:pt>
                <c:pt idx="13">
                  <c:v>Coahuila</c:v>
                </c:pt>
                <c:pt idx="14">
                  <c:v>Baja California Sur</c:v>
                </c:pt>
                <c:pt idx="15">
                  <c:v>Morelos</c:v>
                </c:pt>
                <c:pt idx="16">
                  <c:v>Sonora</c:v>
                </c:pt>
                <c:pt idx="17">
                  <c:v>Chihuahua</c:v>
                </c:pt>
                <c:pt idx="18">
                  <c:v>Jaslico</c:v>
                </c:pt>
                <c:pt idx="19">
                  <c:v>Baja California Norte</c:v>
                </c:pt>
                <c:pt idx="20">
                  <c:v>Tlaxcala</c:v>
                </c:pt>
                <c:pt idx="21">
                  <c:v>Michoacán</c:v>
                </c:pt>
                <c:pt idx="22">
                  <c:v>Colima</c:v>
                </c:pt>
                <c:pt idx="23">
                  <c:v>Guanajuato</c:v>
                </c:pt>
                <c:pt idx="24">
                  <c:v>San Luis Potosí</c:v>
                </c:pt>
                <c:pt idx="25">
                  <c:v>Distrito Federal</c:v>
                </c:pt>
                <c:pt idx="26">
                  <c:v>Querétaro</c:v>
                </c:pt>
                <c:pt idx="27">
                  <c:v>Sinaloa</c:v>
                </c:pt>
                <c:pt idx="28">
                  <c:v>Durango</c:v>
                </c:pt>
                <c:pt idx="29">
                  <c:v>Nuevo León</c:v>
                </c:pt>
                <c:pt idx="30">
                  <c:v>Tamaulipas</c:v>
                </c:pt>
                <c:pt idx="31">
                  <c:v>Campeche</c:v>
                </c:pt>
              </c:strCache>
            </c:strRef>
          </c:cat>
          <c:val>
            <c:numRef>
              <c:f>Hoja1!$D$1:$D$32</c:f>
              <c:numCache>
                <c:formatCode>General</c:formatCode>
                <c:ptCount val="32"/>
                <c:pt idx="1">
                  <c:v>1985</c:v>
                </c:pt>
                <c:pt idx="2">
                  <c:v>2007</c:v>
                </c:pt>
                <c:pt idx="7">
                  <c:v>2006</c:v>
                </c:pt>
                <c:pt idx="13">
                  <c:v>2007</c:v>
                </c:pt>
              </c:numCache>
            </c:numRef>
          </c:val>
        </c:ser>
        <c:ser>
          <c:idx val="3"/>
          <c:order val="3"/>
          <c:cat>
            <c:strRef>
              <c:f>Hoja1!$A$1:$A$32</c:f>
              <c:strCache>
                <c:ptCount val="32"/>
                <c:pt idx="0">
                  <c:v>Nayarit</c:v>
                </c:pt>
                <c:pt idx="1">
                  <c:v>Puebla</c:v>
                </c:pt>
                <c:pt idx="2">
                  <c:v>Hidalgo</c:v>
                </c:pt>
                <c:pt idx="3">
                  <c:v>México</c:v>
                </c:pt>
                <c:pt idx="4">
                  <c:v>Quintana Roo</c:v>
                </c:pt>
                <c:pt idx="5">
                  <c:v>Yucatán </c:v>
                </c:pt>
                <c:pt idx="6">
                  <c:v>Zacatecas</c:v>
                </c:pt>
                <c:pt idx="7">
                  <c:v>Tabasco</c:v>
                </c:pt>
                <c:pt idx="8">
                  <c:v>Guerrero</c:v>
                </c:pt>
                <c:pt idx="9">
                  <c:v>Oaxaca</c:v>
                </c:pt>
                <c:pt idx="10">
                  <c:v>Veracruz</c:v>
                </c:pt>
                <c:pt idx="11">
                  <c:v>Aguascalientes</c:v>
                </c:pt>
                <c:pt idx="12">
                  <c:v>Chiapas</c:v>
                </c:pt>
                <c:pt idx="13">
                  <c:v>Coahuila</c:v>
                </c:pt>
                <c:pt idx="14">
                  <c:v>Baja California Sur</c:v>
                </c:pt>
                <c:pt idx="15">
                  <c:v>Morelos</c:v>
                </c:pt>
                <c:pt idx="16">
                  <c:v>Sonora</c:v>
                </c:pt>
                <c:pt idx="17">
                  <c:v>Chihuahua</c:v>
                </c:pt>
                <c:pt idx="18">
                  <c:v>Jaslico</c:v>
                </c:pt>
                <c:pt idx="19">
                  <c:v>Baja California Norte</c:v>
                </c:pt>
                <c:pt idx="20">
                  <c:v>Tlaxcala</c:v>
                </c:pt>
                <c:pt idx="21">
                  <c:v>Michoacán</c:v>
                </c:pt>
                <c:pt idx="22">
                  <c:v>Colima</c:v>
                </c:pt>
                <c:pt idx="23">
                  <c:v>Guanajuato</c:v>
                </c:pt>
                <c:pt idx="24">
                  <c:v>San Luis Potosí</c:v>
                </c:pt>
                <c:pt idx="25">
                  <c:v>Distrito Federal</c:v>
                </c:pt>
                <c:pt idx="26">
                  <c:v>Querétaro</c:v>
                </c:pt>
                <c:pt idx="27">
                  <c:v>Sinaloa</c:v>
                </c:pt>
                <c:pt idx="28">
                  <c:v>Durango</c:v>
                </c:pt>
                <c:pt idx="29">
                  <c:v>Nuevo León</c:v>
                </c:pt>
                <c:pt idx="30">
                  <c:v>Tamaulipas</c:v>
                </c:pt>
                <c:pt idx="31">
                  <c:v>Campeche</c:v>
                </c:pt>
              </c:strCache>
            </c:strRef>
          </c:cat>
          <c:val>
            <c:numRef>
              <c:f>Hoja1!$E$1:$E$32</c:f>
              <c:numCache>
                <c:formatCode>General</c:formatCode>
                <c:ptCount val="32"/>
                <c:pt idx="1">
                  <c:v>2009</c:v>
                </c:pt>
                <c:pt idx="7">
                  <c:v>2008</c:v>
                </c:pt>
              </c:numCache>
            </c:numRef>
          </c:val>
        </c:ser>
        <c:gapWidth val="300"/>
        <c:shape val="box"/>
        <c:axId val="73093888"/>
        <c:axId val="73095424"/>
        <c:axId val="72664384"/>
      </c:bar3DChart>
      <c:catAx>
        <c:axId val="73093888"/>
        <c:scaling>
          <c:orientation val="minMax"/>
        </c:scaling>
        <c:axPos val="b"/>
        <c:majorTickMark val="none"/>
        <c:tickLblPos val="nextTo"/>
        <c:crossAx val="73095424"/>
        <c:crosses val="autoZero"/>
        <c:auto val="1"/>
        <c:lblAlgn val="ctr"/>
        <c:lblOffset val="100"/>
      </c:catAx>
      <c:valAx>
        <c:axId val="73095424"/>
        <c:scaling>
          <c:orientation val="minMax"/>
        </c:scaling>
        <c:axPos val="l"/>
        <c:majorGridlines/>
        <c:minorGridlines/>
        <c:numFmt formatCode="General" sourceLinked="1"/>
        <c:tickLblPos val="nextTo"/>
        <c:crossAx val="73093888"/>
        <c:crosses val="autoZero"/>
        <c:crossBetween val="between"/>
      </c:valAx>
      <c:serAx>
        <c:axId val="72664384"/>
        <c:scaling>
          <c:orientation val="minMax"/>
        </c:scaling>
        <c:delete val="1"/>
        <c:axPos val="b"/>
        <c:majorTickMark val="none"/>
        <c:tickLblPos val="none"/>
        <c:crossAx val="73095424"/>
        <c:crosses val="autoZero"/>
      </c:ser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Búsquedas de información</c:v>
                </c:pt>
              </c:strCache>
            </c:strRef>
          </c:tx>
          <c:explosion val="25"/>
          <c:cat>
            <c:strRef>
              <c:f>Hoja1!$A$2:$A$5</c:f>
              <c:strCache>
                <c:ptCount val="2"/>
                <c:pt idx="0">
                  <c:v>Resueltas</c:v>
                </c:pt>
                <c:pt idx="1">
                  <c:v>No resueltas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5C12E6-BDCA-46E4-8ABD-45DB941F152B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728E656E-89AD-42EB-8E9F-AAD6A98E0536}">
      <dgm:prSet phldrT="[Texto]" custT="1"/>
      <dgm:spPr/>
      <dgm:t>
        <a:bodyPr/>
        <a:lstStyle/>
        <a:p>
          <a:r>
            <a:rPr lang="es-ES" sz="1600" dirty="0" smtClean="0"/>
            <a:t>Cambio jurídico</a:t>
          </a:r>
          <a:endParaRPr lang="es-ES" sz="1600" dirty="0"/>
        </a:p>
      </dgm:t>
    </dgm:pt>
    <dgm:pt modelId="{94CA6C5B-1B53-4B96-9F1A-71C4E14D0F4A}" type="parTrans" cxnId="{EA99AE46-6BE7-440C-8A31-22E4155369BD}">
      <dgm:prSet/>
      <dgm:spPr/>
      <dgm:t>
        <a:bodyPr/>
        <a:lstStyle/>
        <a:p>
          <a:endParaRPr lang="es-ES"/>
        </a:p>
      </dgm:t>
    </dgm:pt>
    <dgm:pt modelId="{C2C68F59-5813-4AF8-82C9-B7E0516EF8DF}" type="sibTrans" cxnId="{EA99AE46-6BE7-440C-8A31-22E4155369BD}">
      <dgm:prSet/>
      <dgm:spPr/>
      <dgm:t>
        <a:bodyPr/>
        <a:lstStyle/>
        <a:p>
          <a:endParaRPr lang="es-ES"/>
        </a:p>
      </dgm:t>
    </dgm:pt>
    <dgm:pt modelId="{F5BB974C-1B8B-4EBE-B739-053EA515D5E4}">
      <dgm:prSet phldrT="[Texto]" custT="1"/>
      <dgm:spPr/>
      <dgm:t>
        <a:bodyPr/>
        <a:lstStyle/>
        <a:p>
          <a:r>
            <a:rPr lang="es-ES" sz="1600" dirty="0" smtClean="0"/>
            <a:t>Cambio </a:t>
          </a:r>
          <a:r>
            <a:rPr lang="es-ES" sz="1600" dirty="0" err="1" smtClean="0"/>
            <a:t>adminis-trativo</a:t>
          </a:r>
          <a:endParaRPr lang="es-ES" sz="1600" dirty="0"/>
        </a:p>
      </dgm:t>
    </dgm:pt>
    <dgm:pt modelId="{7ED7A97D-3462-4432-8C85-B151F56DD997}" type="parTrans" cxnId="{671C1ED9-3F15-4658-AF32-FDD5F1E0B291}">
      <dgm:prSet/>
      <dgm:spPr/>
      <dgm:t>
        <a:bodyPr/>
        <a:lstStyle/>
        <a:p>
          <a:endParaRPr lang="es-ES"/>
        </a:p>
      </dgm:t>
    </dgm:pt>
    <dgm:pt modelId="{0F7CEFD7-C806-4454-A247-992EB59AEB83}" type="sibTrans" cxnId="{671C1ED9-3F15-4658-AF32-FDD5F1E0B291}">
      <dgm:prSet/>
      <dgm:spPr/>
      <dgm:t>
        <a:bodyPr/>
        <a:lstStyle/>
        <a:p>
          <a:endParaRPr lang="es-ES"/>
        </a:p>
      </dgm:t>
    </dgm:pt>
    <dgm:pt modelId="{B652F901-354C-426D-8C73-5C434CC29EF3}">
      <dgm:prSet phldrT="[Texto]" custT="1"/>
      <dgm:spPr/>
      <dgm:t>
        <a:bodyPr/>
        <a:lstStyle/>
        <a:p>
          <a:r>
            <a:rPr lang="es-ES" sz="1600" dirty="0" smtClean="0"/>
            <a:t>Cambio técnico</a:t>
          </a:r>
          <a:endParaRPr lang="es-ES" sz="1600" dirty="0"/>
        </a:p>
      </dgm:t>
    </dgm:pt>
    <dgm:pt modelId="{EA71A3D0-AFF6-4790-AECB-CB51035C008F}" type="parTrans" cxnId="{2F3B6DD8-1716-482B-828B-024827E4514C}">
      <dgm:prSet/>
      <dgm:spPr/>
      <dgm:t>
        <a:bodyPr/>
        <a:lstStyle/>
        <a:p>
          <a:endParaRPr lang="es-ES"/>
        </a:p>
      </dgm:t>
    </dgm:pt>
    <dgm:pt modelId="{F70F4BA1-534A-4E2C-8D5A-863616CDAD5E}" type="sibTrans" cxnId="{2F3B6DD8-1716-482B-828B-024827E4514C}">
      <dgm:prSet/>
      <dgm:spPr/>
      <dgm:t>
        <a:bodyPr/>
        <a:lstStyle/>
        <a:p>
          <a:endParaRPr lang="es-ES"/>
        </a:p>
      </dgm:t>
    </dgm:pt>
    <dgm:pt modelId="{EB845AEE-C972-4472-AF78-E60C53872CEF}" type="pres">
      <dgm:prSet presAssocID="{E95C12E6-BDCA-46E4-8ABD-45DB941F152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4EAB408-FFE8-4A2D-A242-927380A14965}" type="pres">
      <dgm:prSet presAssocID="{728E656E-89AD-42EB-8E9F-AAD6A98E053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56DCFC-7C69-4335-A856-0A8A60E50785}" type="pres">
      <dgm:prSet presAssocID="{728E656E-89AD-42EB-8E9F-AAD6A98E0536}" presName="gear1srcNode" presStyleLbl="node1" presStyleIdx="0" presStyleCnt="3"/>
      <dgm:spPr/>
      <dgm:t>
        <a:bodyPr/>
        <a:lstStyle/>
        <a:p>
          <a:endParaRPr lang="es-ES"/>
        </a:p>
      </dgm:t>
    </dgm:pt>
    <dgm:pt modelId="{840D68F5-EC32-41A0-9AB5-1208B28F90F9}" type="pres">
      <dgm:prSet presAssocID="{728E656E-89AD-42EB-8E9F-AAD6A98E0536}" presName="gear1dstNode" presStyleLbl="node1" presStyleIdx="0" presStyleCnt="3"/>
      <dgm:spPr/>
      <dgm:t>
        <a:bodyPr/>
        <a:lstStyle/>
        <a:p>
          <a:endParaRPr lang="es-ES"/>
        </a:p>
      </dgm:t>
    </dgm:pt>
    <dgm:pt modelId="{E1B8903C-E7D7-4738-9E68-148FA12B7C4F}" type="pres">
      <dgm:prSet presAssocID="{F5BB974C-1B8B-4EBE-B739-053EA515D5E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17F097-3F0B-44E3-9869-EC2E037BF617}" type="pres">
      <dgm:prSet presAssocID="{F5BB974C-1B8B-4EBE-B739-053EA515D5E4}" presName="gear2srcNode" presStyleLbl="node1" presStyleIdx="1" presStyleCnt="3"/>
      <dgm:spPr/>
      <dgm:t>
        <a:bodyPr/>
        <a:lstStyle/>
        <a:p>
          <a:endParaRPr lang="es-ES"/>
        </a:p>
      </dgm:t>
    </dgm:pt>
    <dgm:pt modelId="{FD3DBFC7-6ED3-4E98-86E4-78F372CF9063}" type="pres">
      <dgm:prSet presAssocID="{F5BB974C-1B8B-4EBE-B739-053EA515D5E4}" presName="gear2dstNode" presStyleLbl="node1" presStyleIdx="1" presStyleCnt="3"/>
      <dgm:spPr/>
      <dgm:t>
        <a:bodyPr/>
        <a:lstStyle/>
        <a:p>
          <a:endParaRPr lang="es-ES"/>
        </a:p>
      </dgm:t>
    </dgm:pt>
    <dgm:pt modelId="{204FA138-525D-46F8-AA53-F26239507178}" type="pres">
      <dgm:prSet presAssocID="{B652F901-354C-426D-8C73-5C434CC29EF3}" presName="gear3" presStyleLbl="node1" presStyleIdx="2" presStyleCnt="3"/>
      <dgm:spPr/>
      <dgm:t>
        <a:bodyPr/>
        <a:lstStyle/>
        <a:p>
          <a:endParaRPr lang="es-ES"/>
        </a:p>
      </dgm:t>
    </dgm:pt>
    <dgm:pt modelId="{889033DF-5FED-4CA5-BD6F-9684F85D1D6F}" type="pres">
      <dgm:prSet presAssocID="{B652F901-354C-426D-8C73-5C434CC29EF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AF45BB-65C9-4A3C-BD7C-8F81D0C51C5E}" type="pres">
      <dgm:prSet presAssocID="{B652F901-354C-426D-8C73-5C434CC29EF3}" presName="gear3srcNode" presStyleLbl="node1" presStyleIdx="2" presStyleCnt="3"/>
      <dgm:spPr/>
      <dgm:t>
        <a:bodyPr/>
        <a:lstStyle/>
        <a:p>
          <a:endParaRPr lang="es-ES"/>
        </a:p>
      </dgm:t>
    </dgm:pt>
    <dgm:pt modelId="{D581DCC9-8A3B-41B3-8589-57621771FB99}" type="pres">
      <dgm:prSet presAssocID="{B652F901-354C-426D-8C73-5C434CC29EF3}" presName="gear3dstNode" presStyleLbl="node1" presStyleIdx="2" presStyleCnt="3"/>
      <dgm:spPr/>
      <dgm:t>
        <a:bodyPr/>
        <a:lstStyle/>
        <a:p>
          <a:endParaRPr lang="es-ES"/>
        </a:p>
      </dgm:t>
    </dgm:pt>
    <dgm:pt modelId="{79BE1C6A-8575-4223-B00C-B4D86E518B79}" type="pres">
      <dgm:prSet presAssocID="{C2C68F59-5813-4AF8-82C9-B7E0516EF8DF}" presName="connector1" presStyleLbl="sibTrans2D1" presStyleIdx="0" presStyleCnt="3"/>
      <dgm:spPr/>
      <dgm:t>
        <a:bodyPr/>
        <a:lstStyle/>
        <a:p>
          <a:endParaRPr lang="es-ES"/>
        </a:p>
      </dgm:t>
    </dgm:pt>
    <dgm:pt modelId="{9A7ECA43-4606-499B-BD67-35FAE7A7DDE5}" type="pres">
      <dgm:prSet presAssocID="{0F7CEFD7-C806-4454-A247-992EB59AEB83}" presName="connector2" presStyleLbl="sibTrans2D1" presStyleIdx="1" presStyleCnt="3"/>
      <dgm:spPr/>
      <dgm:t>
        <a:bodyPr/>
        <a:lstStyle/>
        <a:p>
          <a:endParaRPr lang="es-ES"/>
        </a:p>
      </dgm:t>
    </dgm:pt>
    <dgm:pt modelId="{24233711-132A-414D-B091-7122C9200873}" type="pres">
      <dgm:prSet presAssocID="{F70F4BA1-534A-4E2C-8D5A-863616CDAD5E}" presName="connector3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671C1ED9-3F15-4658-AF32-FDD5F1E0B291}" srcId="{E95C12E6-BDCA-46E4-8ABD-45DB941F152B}" destId="{F5BB974C-1B8B-4EBE-B739-053EA515D5E4}" srcOrd="1" destOrd="0" parTransId="{7ED7A97D-3462-4432-8C85-B151F56DD997}" sibTransId="{0F7CEFD7-C806-4454-A247-992EB59AEB83}"/>
    <dgm:cxn modelId="{2F3B6DD8-1716-482B-828B-024827E4514C}" srcId="{E95C12E6-BDCA-46E4-8ABD-45DB941F152B}" destId="{B652F901-354C-426D-8C73-5C434CC29EF3}" srcOrd="2" destOrd="0" parTransId="{EA71A3D0-AFF6-4790-AECB-CB51035C008F}" sibTransId="{F70F4BA1-534A-4E2C-8D5A-863616CDAD5E}"/>
    <dgm:cxn modelId="{27E16A85-4B8D-4F69-98A1-02B7A494C659}" type="presOf" srcId="{B652F901-354C-426D-8C73-5C434CC29EF3}" destId="{204FA138-525D-46F8-AA53-F26239507178}" srcOrd="0" destOrd="0" presId="urn:microsoft.com/office/officeart/2005/8/layout/gear1"/>
    <dgm:cxn modelId="{5FA3A6F6-B02A-4E2B-ABF8-E6BD8AF892AB}" type="presOf" srcId="{E95C12E6-BDCA-46E4-8ABD-45DB941F152B}" destId="{EB845AEE-C972-4472-AF78-E60C53872CEF}" srcOrd="0" destOrd="0" presId="urn:microsoft.com/office/officeart/2005/8/layout/gear1"/>
    <dgm:cxn modelId="{6680A05C-49C7-489C-B664-701BBE66E668}" type="presOf" srcId="{B652F901-354C-426D-8C73-5C434CC29EF3}" destId="{92AF45BB-65C9-4A3C-BD7C-8F81D0C51C5E}" srcOrd="2" destOrd="0" presId="urn:microsoft.com/office/officeart/2005/8/layout/gear1"/>
    <dgm:cxn modelId="{B8917989-6754-43B9-AC93-81FC678EF02F}" type="presOf" srcId="{B652F901-354C-426D-8C73-5C434CC29EF3}" destId="{889033DF-5FED-4CA5-BD6F-9684F85D1D6F}" srcOrd="1" destOrd="0" presId="urn:microsoft.com/office/officeart/2005/8/layout/gear1"/>
    <dgm:cxn modelId="{B16926F3-70D5-4224-AE75-C92FDC6D932E}" type="presOf" srcId="{B652F901-354C-426D-8C73-5C434CC29EF3}" destId="{D581DCC9-8A3B-41B3-8589-57621771FB99}" srcOrd="3" destOrd="0" presId="urn:microsoft.com/office/officeart/2005/8/layout/gear1"/>
    <dgm:cxn modelId="{88A1E268-A7EA-4EBA-8118-4E22F3CF838B}" type="presOf" srcId="{F70F4BA1-534A-4E2C-8D5A-863616CDAD5E}" destId="{24233711-132A-414D-B091-7122C9200873}" srcOrd="0" destOrd="0" presId="urn:microsoft.com/office/officeart/2005/8/layout/gear1"/>
    <dgm:cxn modelId="{A6C9C259-418E-4C4E-8B04-479E6D8C59F5}" type="presOf" srcId="{C2C68F59-5813-4AF8-82C9-B7E0516EF8DF}" destId="{79BE1C6A-8575-4223-B00C-B4D86E518B79}" srcOrd="0" destOrd="0" presId="urn:microsoft.com/office/officeart/2005/8/layout/gear1"/>
    <dgm:cxn modelId="{EA99AE46-6BE7-440C-8A31-22E4155369BD}" srcId="{E95C12E6-BDCA-46E4-8ABD-45DB941F152B}" destId="{728E656E-89AD-42EB-8E9F-AAD6A98E0536}" srcOrd="0" destOrd="0" parTransId="{94CA6C5B-1B53-4B96-9F1A-71C4E14D0F4A}" sibTransId="{C2C68F59-5813-4AF8-82C9-B7E0516EF8DF}"/>
    <dgm:cxn modelId="{390D9163-C676-444F-BB32-D1F1800A74D4}" type="presOf" srcId="{F5BB974C-1B8B-4EBE-B739-053EA515D5E4}" destId="{FD3DBFC7-6ED3-4E98-86E4-78F372CF9063}" srcOrd="2" destOrd="0" presId="urn:microsoft.com/office/officeart/2005/8/layout/gear1"/>
    <dgm:cxn modelId="{C79A30C6-CFE7-4B30-B6E2-6271766DD955}" type="presOf" srcId="{F5BB974C-1B8B-4EBE-B739-053EA515D5E4}" destId="{2017F097-3F0B-44E3-9869-EC2E037BF617}" srcOrd="1" destOrd="0" presId="urn:microsoft.com/office/officeart/2005/8/layout/gear1"/>
    <dgm:cxn modelId="{169280CB-CA0F-45D3-B073-531D6DE6C27D}" type="presOf" srcId="{728E656E-89AD-42EB-8E9F-AAD6A98E0536}" destId="{5C56DCFC-7C69-4335-A856-0A8A60E50785}" srcOrd="1" destOrd="0" presId="urn:microsoft.com/office/officeart/2005/8/layout/gear1"/>
    <dgm:cxn modelId="{01FC17D8-3363-4792-B1AF-512B5AC5444B}" type="presOf" srcId="{0F7CEFD7-C806-4454-A247-992EB59AEB83}" destId="{9A7ECA43-4606-499B-BD67-35FAE7A7DDE5}" srcOrd="0" destOrd="0" presId="urn:microsoft.com/office/officeart/2005/8/layout/gear1"/>
    <dgm:cxn modelId="{602A2485-8691-4AF0-9C0E-A31F0374C9EE}" type="presOf" srcId="{728E656E-89AD-42EB-8E9F-AAD6A98E0536}" destId="{840D68F5-EC32-41A0-9AB5-1208B28F90F9}" srcOrd="2" destOrd="0" presId="urn:microsoft.com/office/officeart/2005/8/layout/gear1"/>
    <dgm:cxn modelId="{5B699F16-4B45-4C3B-9804-AE3321F30C5E}" type="presOf" srcId="{F5BB974C-1B8B-4EBE-B739-053EA515D5E4}" destId="{E1B8903C-E7D7-4738-9E68-148FA12B7C4F}" srcOrd="0" destOrd="0" presId="urn:microsoft.com/office/officeart/2005/8/layout/gear1"/>
    <dgm:cxn modelId="{6666FE3B-7F60-4B94-84D6-48AF2D2D8517}" type="presOf" srcId="{728E656E-89AD-42EB-8E9F-AAD6A98E0536}" destId="{04EAB408-FFE8-4A2D-A242-927380A14965}" srcOrd="0" destOrd="0" presId="urn:microsoft.com/office/officeart/2005/8/layout/gear1"/>
    <dgm:cxn modelId="{19F32B24-4728-48CF-9BF9-65857F44F293}" type="presParOf" srcId="{EB845AEE-C972-4472-AF78-E60C53872CEF}" destId="{04EAB408-FFE8-4A2D-A242-927380A14965}" srcOrd="0" destOrd="0" presId="urn:microsoft.com/office/officeart/2005/8/layout/gear1"/>
    <dgm:cxn modelId="{B79B663B-18B3-475A-A099-46CB751AD576}" type="presParOf" srcId="{EB845AEE-C972-4472-AF78-E60C53872CEF}" destId="{5C56DCFC-7C69-4335-A856-0A8A60E50785}" srcOrd="1" destOrd="0" presId="urn:microsoft.com/office/officeart/2005/8/layout/gear1"/>
    <dgm:cxn modelId="{93BD5333-ABCA-4151-B043-B5970F5DCE64}" type="presParOf" srcId="{EB845AEE-C972-4472-AF78-E60C53872CEF}" destId="{840D68F5-EC32-41A0-9AB5-1208B28F90F9}" srcOrd="2" destOrd="0" presId="urn:microsoft.com/office/officeart/2005/8/layout/gear1"/>
    <dgm:cxn modelId="{90317009-C1E4-4332-8432-093411608A46}" type="presParOf" srcId="{EB845AEE-C972-4472-AF78-E60C53872CEF}" destId="{E1B8903C-E7D7-4738-9E68-148FA12B7C4F}" srcOrd="3" destOrd="0" presId="urn:microsoft.com/office/officeart/2005/8/layout/gear1"/>
    <dgm:cxn modelId="{2DC8BBB5-E48E-41A1-8DDA-8ACBA792D0F2}" type="presParOf" srcId="{EB845AEE-C972-4472-AF78-E60C53872CEF}" destId="{2017F097-3F0B-44E3-9869-EC2E037BF617}" srcOrd="4" destOrd="0" presId="urn:microsoft.com/office/officeart/2005/8/layout/gear1"/>
    <dgm:cxn modelId="{753CA690-5139-42B2-B480-53DDD136384E}" type="presParOf" srcId="{EB845AEE-C972-4472-AF78-E60C53872CEF}" destId="{FD3DBFC7-6ED3-4E98-86E4-78F372CF9063}" srcOrd="5" destOrd="0" presId="urn:microsoft.com/office/officeart/2005/8/layout/gear1"/>
    <dgm:cxn modelId="{7A7B9E36-194F-41BA-AA86-7F7809F46791}" type="presParOf" srcId="{EB845AEE-C972-4472-AF78-E60C53872CEF}" destId="{204FA138-525D-46F8-AA53-F26239507178}" srcOrd="6" destOrd="0" presId="urn:microsoft.com/office/officeart/2005/8/layout/gear1"/>
    <dgm:cxn modelId="{E6C0BD47-C276-4F0B-9E1B-298E8CF17274}" type="presParOf" srcId="{EB845AEE-C972-4472-AF78-E60C53872CEF}" destId="{889033DF-5FED-4CA5-BD6F-9684F85D1D6F}" srcOrd="7" destOrd="0" presId="urn:microsoft.com/office/officeart/2005/8/layout/gear1"/>
    <dgm:cxn modelId="{A80C8344-3CCD-4C12-B214-4CADAA7B2ED5}" type="presParOf" srcId="{EB845AEE-C972-4472-AF78-E60C53872CEF}" destId="{92AF45BB-65C9-4A3C-BD7C-8F81D0C51C5E}" srcOrd="8" destOrd="0" presId="urn:microsoft.com/office/officeart/2005/8/layout/gear1"/>
    <dgm:cxn modelId="{FFCBE40F-B4D1-429B-813F-7EA6ED7625C6}" type="presParOf" srcId="{EB845AEE-C972-4472-AF78-E60C53872CEF}" destId="{D581DCC9-8A3B-41B3-8589-57621771FB99}" srcOrd="9" destOrd="0" presId="urn:microsoft.com/office/officeart/2005/8/layout/gear1"/>
    <dgm:cxn modelId="{7958FDFA-AAB4-4887-9F7A-E1523DFDA0CC}" type="presParOf" srcId="{EB845AEE-C972-4472-AF78-E60C53872CEF}" destId="{79BE1C6A-8575-4223-B00C-B4D86E518B79}" srcOrd="10" destOrd="0" presId="urn:microsoft.com/office/officeart/2005/8/layout/gear1"/>
    <dgm:cxn modelId="{09446636-44FB-4A78-91B5-AF292F72B76C}" type="presParOf" srcId="{EB845AEE-C972-4472-AF78-E60C53872CEF}" destId="{9A7ECA43-4606-499B-BD67-35FAE7A7DDE5}" srcOrd="11" destOrd="0" presId="urn:microsoft.com/office/officeart/2005/8/layout/gear1"/>
    <dgm:cxn modelId="{B8302662-783A-4AE1-8BDD-AD08F0182873}" type="presParOf" srcId="{EB845AEE-C972-4472-AF78-E60C53872CEF}" destId="{24233711-132A-414D-B091-7122C920087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EAB408-FFE8-4A2D-A242-927380A14965}">
      <dsp:nvSpPr>
        <dsp:cNvPr id="0" name=""/>
        <dsp:cNvSpPr/>
      </dsp:nvSpPr>
      <dsp:spPr>
        <a:xfrm>
          <a:off x="2943549" y="2023221"/>
          <a:ext cx="2472826" cy="247282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Cambio jurídico</a:t>
          </a:r>
          <a:endParaRPr lang="es-ES" sz="1600" kern="1200" dirty="0"/>
        </a:p>
      </dsp:txBody>
      <dsp:txXfrm>
        <a:off x="2943549" y="2023221"/>
        <a:ext cx="2472826" cy="2472826"/>
      </dsp:txXfrm>
    </dsp:sp>
    <dsp:sp modelId="{E1B8903C-E7D7-4738-9E68-148FA12B7C4F}">
      <dsp:nvSpPr>
        <dsp:cNvPr id="0" name=""/>
        <dsp:cNvSpPr/>
      </dsp:nvSpPr>
      <dsp:spPr>
        <a:xfrm>
          <a:off x="1504814" y="1438735"/>
          <a:ext cx="1798419" cy="179841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Cambio </a:t>
          </a:r>
          <a:r>
            <a:rPr lang="es-ES" sz="1600" kern="1200" dirty="0" err="1" smtClean="0"/>
            <a:t>adminis-trativo</a:t>
          </a:r>
          <a:endParaRPr lang="es-ES" sz="1600" kern="1200" dirty="0"/>
        </a:p>
      </dsp:txBody>
      <dsp:txXfrm>
        <a:off x="1504814" y="1438735"/>
        <a:ext cx="1798419" cy="1798419"/>
      </dsp:txXfrm>
    </dsp:sp>
    <dsp:sp modelId="{204FA138-525D-46F8-AA53-F26239507178}">
      <dsp:nvSpPr>
        <dsp:cNvPr id="0" name=""/>
        <dsp:cNvSpPr/>
      </dsp:nvSpPr>
      <dsp:spPr>
        <a:xfrm rot="20700000">
          <a:off x="2512112" y="198009"/>
          <a:ext cx="1762083" cy="176208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Cambio técnico</a:t>
          </a:r>
          <a:endParaRPr lang="es-ES" sz="1600" kern="1200" dirty="0"/>
        </a:p>
      </dsp:txBody>
      <dsp:txXfrm>
        <a:off x="2898589" y="584486"/>
        <a:ext cx="989130" cy="989130"/>
      </dsp:txXfrm>
    </dsp:sp>
    <dsp:sp modelId="{79BE1C6A-8575-4223-B00C-B4D86E518B79}">
      <dsp:nvSpPr>
        <dsp:cNvPr id="0" name=""/>
        <dsp:cNvSpPr/>
      </dsp:nvSpPr>
      <dsp:spPr>
        <a:xfrm>
          <a:off x="2756728" y="1648184"/>
          <a:ext cx="3165217" cy="3165217"/>
        </a:xfrm>
        <a:prstGeom prst="circularArrow">
          <a:avLst>
            <a:gd name="adj1" fmla="val 4687"/>
            <a:gd name="adj2" fmla="val 299029"/>
            <a:gd name="adj3" fmla="val 2522951"/>
            <a:gd name="adj4" fmla="val 1584673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ECA43-4606-499B-BD67-35FAE7A7DDE5}">
      <dsp:nvSpPr>
        <dsp:cNvPr id="0" name=""/>
        <dsp:cNvSpPr/>
      </dsp:nvSpPr>
      <dsp:spPr>
        <a:xfrm>
          <a:off x="1186317" y="1039518"/>
          <a:ext cx="2299728" cy="229972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233711-132A-414D-B091-7122C9200873}">
      <dsp:nvSpPr>
        <dsp:cNvPr id="0" name=""/>
        <dsp:cNvSpPr/>
      </dsp:nvSpPr>
      <dsp:spPr>
        <a:xfrm>
          <a:off x="2104524" y="-189247"/>
          <a:ext cx="2479570" cy="247957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23D4D9-B9C5-4306-823D-DAE6E3E474DB}" type="datetimeFigureOut">
              <a:rPr lang="es-ES" smtClean="0"/>
              <a:pPr/>
              <a:t>11/08/2011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30933D-980E-49F5-97EB-E9E49AD797E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1124744"/>
            <a:ext cx="6172200" cy="2053590"/>
          </a:xfrm>
        </p:spPr>
        <p:txBody>
          <a:bodyPr/>
          <a:lstStyle/>
          <a:p>
            <a:pPr algn="ctr"/>
            <a:r>
              <a:rPr lang="es-ES" dirty="0" smtClean="0"/>
              <a:t>Gestión de Documentos Activos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s-ES" dirty="0" smtClean="0"/>
              <a:t>Dra. </a:t>
            </a:r>
            <a:r>
              <a:rPr lang="es-ES" dirty="0" err="1" smtClean="0"/>
              <a:t>Merizanda</a:t>
            </a:r>
            <a:r>
              <a:rPr lang="es-ES" dirty="0" smtClean="0"/>
              <a:t> M.C. Ramírez Aceves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¿Qué falló?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500" dirty="0" smtClean="0"/>
              <a:t> </a:t>
            </a:r>
            <a:r>
              <a:rPr lang="es-ES" sz="1800" dirty="0" smtClean="0"/>
              <a:t>Situación económica del país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1800" b="0" dirty="0" smtClean="0"/>
              <a:t> Actitud adoptada por la Administración Pública</a:t>
            </a:r>
          </a:p>
          <a:p>
            <a:pPr lvl="1" algn="just">
              <a:buFont typeface="Arial" pitchFamily="34" charset="0"/>
              <a:buChar char="•"/>
            </a:pPr>
            <a:endParaRPr lang="es-ES" sz="18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“Un síntoma inequívoco de la calidad de la Administración, es la calidad de sus Archivos”.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“La Administración es cada vez menos Administración, en la medida en que lo Público es cada vez menos Público”.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“La decadencia de los Archivos es una expresión más del proceso de desinstitucionalización de nuestro Gobierno”.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“La crisis de los Archivos es una manifestación de la crisis institucional de nuestra Administración Pública”.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2200" b="0" dirty="0" smtClean="0"/>
          </a:p>
          <a:p>
            <a:pPr algn="just"/>
            <a:endParaRPr lang="es-ES" sz="2200" b="0" dirty="0" smtClean="0"/>
          </a:p>
          <a:p>
            <a:pPr algn="ctr"/>
            <a:r>
              <a:rPr lang="es-ES" sz="2400" dirty="0" smtClean="0"/>
              <a:t>¿Pudo evitarse esta crisis?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Algunos datos interesantes:</a:t>
            </a:r>
          </a:p>
          <a:p>
            <a:pPr algn="just"/>
            <a:endParaRPr lang="es-ES" sz="22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700" dirty="0" smtClean="0"/>
              <a:t> </a:t>
            </a:r>
            <a:r>
              <a:rPr lang="es-ES" sz="2000" dirty="0" smtClean="0"/>
              <a:t>Legislación</a:t>
            </a:r>
          </a:p>
          <a:p>
            <a:pPr lvl="1" algn="just">
              <a:buFont typeface="Arial" pitchFamily="34" charset="0"/>
              <a:buChar char="•"/>
            </a:pPr>
            <a:endParaRPr lang="es-ES" sz="200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000" dirty="0" smtClean="0"/>
              <a:t> Reuniones nacionales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Legislación:</a:t>
            </a:r>
          </a:p>
          <a:p>
            <a:pPr algn="just"/>
            <a:endParaRPr lang="es-ES" sz="2200" b="0" dirty="0" smtClean="0"/>
          </a:p>
          <a:p>
            <a:pPr lvl="1"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4" name="1 Gráfico"/>
          <p:cNvGraphicFramePr/>
          <p:nvPr/>
        </p:nvGraphicFramePr>
        <p:xfrm>
          <a:off x="1835696" y="1484784"/>
          <a:ext cx="695325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2411760" y="2564904"/>
            <a:ext cx="5976664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rot="5400000">
            <a:off x="2662994" y="2240868"/>
            <a:ext cx="360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5400000">
            <a:off x="2815394" y="2240868"/>
            <a:ext cx="360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3743113" y="2240868"/>
            <a:ext cx="360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4824028" y="2240868"/>
            <a:ext cx="360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5255282" y="2240868"/>
            <a:ext cx="360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1340768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Reuniones nacionales:</a:t>
            </a:r>
            <a:r>
              <a:rPr lang="es-ES" sz="2500" b="0" dirty="0" smtClean="0"/>
              <a:t> </a:t>
            </a:r>
            <a:r>
              <a:rPr lang="es-ES" b="0" dirty="0" smtClean="0">
                <a:solidFill>
                  <a:schemeClr val="accent1">
                    <a:lumMod val="75000"/>
                  </a:schemeClr>
                </a:solidFill>
              </a:rPr>
              <a:t>Jornadas archivísticas</a:t>
            </a:r>
          </a:p>
          <a:p>
            <a:pPr algn="just"/>
            <a:endParaRPr lang="es-ES" sz="2200" b="0" dirty="0" smtClean="0"/>
          </a:p>
          <a:p>
            <a:pPr lvl="1"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2411760" y="1988840"/>
          <a:ext cx="6362193" cy="4946374"/>
        </p:xfrm>
        <a:graphic>
          <a:graphicData uri="http://schemas.openxmlformats.org/drawingml/2006/table">
            <a:tbl>
              <a:tblPr/>
              <a:tblGrid>
                <a:gridCol w="603496"/>
                <a:gridCol w="2068285"/>
                <a:gridCol w="1178184"/>
                <a:gridCol w="2512228"/>
              </a:tblGrid>
              <a:tr h="1766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Año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Jornadas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Sede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Temática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766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2000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I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Distrito Federal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El ciclo vital de los documentos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II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Puebla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Conciencia y cultura archivística. De la gestión a la historia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III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Michoacán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Las Instituciones de Educación Superior y la problemática archivística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IV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Hermosillo, Sonora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La Archivística: naturaleza y objeto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7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V Jornadas Archivística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Distrito Federal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Las Instituciones de Educación Superior y la Transparencia y el Acceso a la Información: la problemática archivística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00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VI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Saltillo, Coahuila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Los Archivos de las Instituciones de Educación Superior: situación actual y perspectivas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VII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Colima, Colima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Los Archivos universitarios entre la gestión y la memoria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VIII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Culiacán, Sinaloa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Planeación estratégica de Archivos: compromiso con nuestra identidad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2009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IX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Guadalajara, Jalisco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Los Archivos universitarios: un análisis a su práctica cotidiana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2010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X Jornadas Archivísticas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latin typeface="Times New Roman"/>
                          <a:ea typeface="Calibri"/>
                          <a:cs typeface="Times New Roman"/>
                        </a:rPr>
                        <a:t>Aguascalientes, Aguascalientes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imes New Roman"/>
                          <a:ea typeface="Calibri"/>
                          <a:cs typeface="Times New Roman"/>
                        </a:rPr>
                        <a:t>Los Archivos en la sociedad mexicana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1872208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Reuniones nacionales:</a:t>
            </a:r>
            <a:r>
              <a:rPr lang="es-ES" sz="2500" b="0" dirty="0" smtClean="0"/>
              <a:t> </a:t>
            </a:r>
            <a:r>
              <a:rPr lang="es-ES" b="0" dirty="0" smtClean="0">
                <a:solidFill>
                  <a:schemeClr val="accent1">
                    <a:lumMod val="75000"/>
                  </a:schemeClr>
                </a:solidFill>
              </a:rPr>
              <a:t>Reuniones nacionales del AGN</a:t>
            </a:r>
          </a:p>
          <a:p>
            <a:pPr algn="just"/>
            <a:endParaRPr lang="es-ES" sz="2200" b="0" dirty="0" smtClean="0"/>
          </a:p>
          <a:p>
            <a:pPr lvl="1"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195737" y="1196752"/>
          <a:ext cx="6768751" cy="5489691"/>
        </p:xfrm>
        <a:graphic>
          <a:graphicData uri="http://schemas.openxmlformats.org/drawingml/2006/table">
            <a:tbl>
              <a:tblPr/>
              <a:tblGrid>
                <a:gridCol w="642062"/>
                <a:gridCol w="2200454"/>
                <a:gridCol w="1253471"/>
                <a:gridCol w="2672764"/>
              </a:tblGrid>
              <a:tr h="131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Año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Jornadas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Ciudad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Temática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844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2003</a:t>
                      </a: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Nacional de Archivos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Aguascalientes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Implicaciones de la transparencia y el acceso a la información pública gubernamental en los ámbitos estatal y municipal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Valoración y disposición documental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Tecnologías de la información aplicadas a la gestión documental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59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2004</a:t>
                      </a: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Nacional de Archivos: los Archivos en la sociedad del conocimiento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Monterrey, Nuevo León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Normatividad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Experiencias institucionales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Gestión de documentos electrónicos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Historia regional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2005</a:t>
                      </a: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Nacional de Archivos: Los Archivos y la transparencia; los procesos de certificación en los servicios archivísticos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Pachuca, Hidalgo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certificación en los Archivos Federales y Estatales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Los procesos de control archivístico y la transparencia en la información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calidad en los servicios archivísticos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Las empresas certificadoras y los m-archivos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3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2006</a:t>
                      </a: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Nacional de Archivos: Juárez en los Archivos de México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Oaxaca, Oaxaca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2007</a:t>
                      </a: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Nacional de Archivos: Archivos para la Historia de México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San Luis Potosí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Hacia el bicentenario de la independencia de México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Fuentes para el estudio de la Independencia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Independencia, convergencia entre historiadores y archivistas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Fuentes para el estudio de la Revolución Mexicana I y II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701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Nacional de Archivos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Guadalajara, Jalisco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Independencia e ideología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Visiones y revisiones de la Independencia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Revolución Mexicana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Revolución Mexicana en imágenes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Archivos y tecnología I y II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5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28914" marR="28914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Nacional de Archivos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Querétaro, Querétaro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Querétaro y el movimiento de Independencia de México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Fuentes para el movimiento de la Revolución Mexicana de 1910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Fuentes para la historia de los movimiento de Independencia y Revolución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InterPARES</a:t>
                      </a: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México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Organizaciones de Archivos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Información de interés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Archivos de soportes especiales</a:t>
                      </a:r>
                    </a:p>
                  </a:txBody>
                  <a:tcPr marL="28914" marR="28914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1872208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Reuniones nacionales:</a:t>
            </a:r>
            <a:r>
              <a:rPr lang="es-ES" sz="2500" b="0" dirty="0" smtClean="0"/>
              <a:t> </a:t>
            </a:r>
            <a:r>
              <a:rPr lang="es-ES" b="0" dirty="0" smtClean="0">
                <a:solidFill>
                  <a:schemeClr val="accent1">
                    <a:lumMod val="75000"/>
                  </a:schemeClr>
                </a:solidFill>
              </a:rPr>
              <a:t>Reuniones regionales del AGN (Sur)</a:t>
            </a:r>
          </a:p>
          <a:p>
            <a:pPr algn="just"/>
            <a:endParaRPr lang="es-ES" sz="2200" b="0" dirty="0" smtClean="0"/>
          </a:p>
          <a:p>
            <a:pPr lvl="1"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223420" y="1333195"/>
          <a:ext cx="6597052" cy="5078993"/>
        </p:xfrm>
        <a:graphic>
          <a:graphicData uri="http://schemas.openxmlformats.org/drawingml/2006/table">
            <a:tbl>
              <a:tblPr/>
              <a:tblGrid>
                <a:gridCol w="625775"/>
                <a:gridCol w="2144635"/>
                <a:gridCol w="1221676"/>
                <a:gridCol w="2604966"/>
              </a:tblGrid>
              <a:tr h="174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Año</a:t>
                      </a:r>
                      <a:endParaRPr lang="es-ES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Jornadas</a:t>
                      </a:r>
                      <a:endParaRPr lang="es-ES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Ciudad</a:t>
                      </a:r>
                      <a:endParaRPr lang="es-ES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Temática</a:t>
                      </a:r>
                      <a:endParaRPr lang="es-ES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740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2003</a:t>
                      </a:r>
                    </a:p>
                  </a:txBody>
                  <a:tcPr marL="58899" marR="5889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Primera Reunión de Archivos: Por los Archivos del Sur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Cancún, Quintana Roo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Belice y Guatemala: Archivos e historia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Balance de los Archivos Generales del Sur I y II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Fuentes para el estudio del Sur y el Sureste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Desarrollo de los Archivos municipales I y II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Construcción de Archivos en climas tropicales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9583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2008</a:t>
                      </a:r>
                    </a:p>
                  </a:txBody>
                  <a:tcPr marL="58899" marR="5889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Regional de Archivos del Sur y Sureste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Campeche, Campeche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El inicio del movimiento de Independencia en el Sur y Sureste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Revolución Mexicana en el Sur y Sureste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Experiencias en la implantación de sistemas archivísticos municipales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para el fortalecimiento de los Archivos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Consolidación de los Archivos Históricos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Experiencias en la implantación de sistemas archivísticos federales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Archivos digitales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1872208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Reuniones nacionales:</a:t>
            </a:r>
            <a:r>
              <a:rPr lang="es-ES" sz="2500" b="0" dirty="0" smtClean="0"/>
              <a:t> </a:t>
            </a:r>
            <a:r>
              <a:rPr lang="es-ES" b="0" dirty="0" smtClean="0">
                <a:solidFill>
                  <a:schemeClr val="accent1">
                    <a:lumMod val="75000"/>
                  </a:schemeClr>
                </a:solidFill>
              </a:rPr>
              <a:t>Reuniones regionales del AGN (Norte)</a:t>
            </a:r>
          </a:p>
          <a:p>
            <a:pPr algn="just"/>
            <a:endParaRPr lang="es-ES" sz="2200" b="0" dirty="0" smtClean="0"/>
          </a:p>
          <a:p>
            <a:pPr lvl="1"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267744" y="852678"/>
          <a:ext cx="6624736" cy="5781111"/>
        </p:xfrm>
        <a:graphic>
          <a:graphicData uri="http://schemas.openxmlformats.org/drawingml/2006/table">
            <a:tbl>
              <a:tblPr/>
              <a:tblGrid>
                <a:gridCol w="628400"/>
                <a:gridCol w="2153635"/>
                <a:gridCol w="1226804"/>
                <a:gridCol w="2615897"/>
              </a:tblGrid>
              <a:tr h="172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Año</a:t>
                      </a:r>
                      <a:endParaRPr lang="es-E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Jornadas</a:t>
                      </a:r>
                      <a:endParaRPr lang="es-E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Ciudad</a:t>
                      </a:r>
                      <a:endParaRPr lang="es-E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Temática</a:t>
                      </a:r>
                      <a:endParaRPr lang="es-E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436" marR="45436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30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2004</a:t>
                      </a:r>
                    </a:p>
                  </a:txBody>
                  <a:tcPr marL="45436" marR="45436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de Archivos del Norte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Mazatlán, Sinaloa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El Norte de México: Archivos e historia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Instrumentos de consulta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Programas de trabajo I y II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Transparencia y Acceso a la Información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Balance de los Archivos municipales I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45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2005</a:t>
                      </a:r>
                    </a:p>
                  </a:txBody>
                  <a:tcPr marL="45436" marR="45436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de Archivos e Historia del Norte de México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Saltillo, Coahuila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Archivos e Historia I, II y III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Los Archivos y la transparencia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0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2007</a:t>
                      </a:r>
                    </a:p>
                  </a:txBody>
                  <a:tcPr marL="45436" marR="45436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Regional de Archivos del Norte de México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Tijuana, Baja California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Construcción y consolidación de los Archivos históricos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Gestión de los Archivos administrativos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Formulación de instrumentos de control y consulta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Normas internacionales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Tecnologías de información al servicio de la archivística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4501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45436" marR="45436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Regional de Archivos del Norte de México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Aguascalientes, Aguascalientes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para el establecimiento de un sistema de Archivos en el Poder Judicial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para el establecimiento de un sistema de Archivos en el Poder Ejecutivo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Formación profesional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y consolidación en la organización de los Archivos administrativos y sus series documentales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Los Archivos Históricos y sus fuentes documentales de la Independencia y de la Revolución Mexicana</a:t>
                      </a:r>
                    </a:p>
                  </a:txBody>
                  <a:tcPr marL="45436" marR="45436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1872208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Reuniones nacionales:</a:t>
            </a:r>
            <a:r>
              <a:rPr lang="es-ES" sz="2500" b="0" dirty="0" smtClean="0"/>
              <a:t> </a:t>
            </a:r>
            <a:r>
              <a:rPr lang="es-ES" b="0" dirty="0" smtClean="0">
                <a:solidFill>
                  <a:schemeClr val="accent1">
                    <a:lumMod val="75000"/>
                  </a:schemeClr>
                </a:solidFill>
              </a:rPr>
              <a:t>Reuniones temáticas</a:t>
            </a:r>
          </a:p>
          <a:p>
            <a:pPr algn="just"/>
            <a:endParaRPr lang="es-ES" sz="2200" b="0" dirty="0" smtClean="0"/>
          </a:p>
          <a:p>
            <a:pPr lvl="1"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223420" y="1496091"/>
          <a:ext cx="6669060" cy="3964563"/>
        </p:xfrm>
        <a:graphic>
          <a:graphicData uri="http://schemas.openxmlformats.org/drawingml/2006/table">
            <a:tbl>
              <a:tblPr/>
              <a:tblGrid>
                <a:gridCol w="632605"/>
                <a:gridCol w="2168044"/>
                <a:gridCol w="1235011"/>
                <a:gridCol w="2633400"/>
              </a:tblGrid>
              <a:tr h="164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Año</a:t>
                      </a:r>
                      <a:endParaRPr lang="es-ES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Jornadas</a:t>
                      </a:r>
                      <a:endParaRPr lang="es-ES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Ciudad</a:t>
                      </a:r>
                      <a:endParaRPr lang="es-ES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Temática</a:t>
                      </a:r>
                      <a:endParaRPr lang="es-ES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899" marR="5889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71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2004</a:t>
                      </a:r>
                    </a:p>
                  </a:txBody>
                  <a:tcPr marL="58899" marR="58899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Reunión de Archivos: Transparencia y Sociedad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Pachuca, Hidalgo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Ley Federal de Transparencia y Acceso a la Información Pública Gubernamental: los órganos normativos y educativos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Ley de Transparencia y Acceso a la Información Pública Gubernamental y los Archivos del Poder Ejecutivo Federal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Las leyes estatales de transparencia y los Archivos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Las leyes municipales y los Archivos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Ley Federal de Transparencia y Acceso a la Información Pública Gubernamental y las Instituciones de Educación Superior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 Ley Federal de Transparencia y Acceso a la Información Pública Gubernamental y los investigadores</a:t>
                      </a:r>
                    </a:p>
                  </a:txBody>
                  <a:tcPr marL="58899" marR="58899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1872208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Reuniones nacionales:</a:t>
            </a:r>
            <a:r>
              <a:rPr lang="es-ES" sz="2500" b="0" dirty="0" smtClean="0"/>
              <a:t> </a:t>
            </a:r>
            <a:r>
              <a:rPr lang="es-ES" b="0" dirty="0" smtClean="0">
                <a:solidFill>
                  <a:schemeClr val="accent1">
                    <a:lumMod val="75000"/>
                  </a:schemeClr>
                </a:solidFill>
              </a:rPr>
              <a:t>Reuniones del Gobierno Federal</a:t>
            </a:r>
          </a:p>
          <a:p>
            <a:pPr algn="just"/>
            <a:endParaRPr lang="es-ES" sz="2200" b="0" dirty="0" smtClean="0"/>
          </a:p>
          <a:p>
            <a:pPr lvl="1"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267744" y="1538692"/>
          <a:ext cx="6336703" cy="4671568"/>
        </p:xfrm>
        <a:graphic>
          <a:graphicData uri="http://schemas.openxmlformats.org/drawingml/2006/table">
            <a:tbl>
              <a:tblPr/>
              <a:tblGrid>
                <a:gridCol w="601079"/>
                <a:gridCol w="2059999"/>
                <a:gridCol w="1173463"/>
                <a:gridCol w="2502162"/>
              </a:tblGrid>
              <a:tr h="812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Año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Jornadas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Ciudad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Temática</a:t>
                      </a:r>
                      <a:endParaRPr lang="es-ES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805" marR="31805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2006</a:t>
                      </a:r>
                    </a:p>
                  </a:txBody>
                  <a:tcPr marL="31805" marR="31805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Primera Reunión de Archivos del Poder Ejecutivo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Distrito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Experiencias institucionales I y II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Archivos en ambiente electrónico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056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2007</a:t>
                      </a:r>
                    </a:p>
                  </a:txBody>
                  <a:tcPr marL="31805" marR="31805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Segunda Reunión de Archivos del Gobierno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Distrito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Experiencias en la implantación de sistemas archivísticos I y II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Proyectos con autenticación de Archivos digitales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Procesos de digitalización masiva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Autenticación de Archivos digitales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Experiencias en mejora y construcción de Archivos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Normas internacionales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Experiencias de uso de sistemas de información para Archivos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2008</a:t>
                      </a:r>
                    </a:p>
                  </a:txBody>
                  <a:tcPr marL="31805" marR="31805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Tercera Reunión de Archivos del Gobierno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Distrito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para el establecimiento de un sistema de Archivos I y II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y consolidación en la organización de los Archivos de Trámite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y consolidación en la organización de los Archivos de Concentración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Archivos electrónicos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Estrategias y consolidación en la organización de los Archivos Históricos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Fuentes para el estudio del movimiento de la Independencia y el de la Revolución Mexicana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Proceso de </a:t>
                      </a:r>
                      <a:r>
                        <a:rPr lang="es-ES" sz="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dictaminación</a:t>
                      </a: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documental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137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31805" marR="31805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Cuarta Reunión de Archivos del Gobierno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Distrito Federal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Experiencia y consolidación en la implementación de sistemas archivísticos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Organización de los Archivos administrativos en la banca de desarrollo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Los documentos de archivo y su metamorfosis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Los órganos internos de control de la Secretaría de la Función Pública y las obligaciones en materia de Archivos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s-ES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Las tecnologías de la información y los Archivos</a:t>
                      </a:r>
                    </a:p>
                  </a:txBody>
                  <a:tcPr marL="31805" marR="31805" marT="0" marB="0">
                    <a:lnL>
                      <a:noFill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PREÁMBULO</a:t>
            </a: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¿Cómo y para qué modernizar los Archivos de nuestra Administración Pública?</a:t>
            </a:r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La modernización en los Archivos consiste en un compromiso de cambio basado en la comprensión de su evolución histórica, cuya nota característica, es la adaptación originada por la explosión documental.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Modernizar los Archivos significa sacarlos de su estancamiento, poniéndolos a tiempo con el tiempo de la Administración Pública.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Sin la modernización de los Archivos no podrán resolverse las vitales necesidades del Gobierno en el campo de la información.</a:t>
            </a:r>
            <a:endParaRPr lang="es-ES" sz="240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En suma, lo que se requiere es modernizar los servicios archivísticos de las instituciones públicas.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Un </a:t>
            </a:r>
            <a:r>
              <a:rPr lang="es-ES" sz="2200" b="0" i="1" dirty="0" smtClean="0"/>
              <a:t>servicio archivístico </a:t>
            </a:r>
            <a:r>
              <a:rPr lang="es-ES" sz="2200" b="0" dirty="0" smtClean="0"/>
              <a:t>es definido como: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lvl="1" algn="just"/>
            <a:r>
              <a:rPr lang="es-ES" sz="2000" dirty="0" smtClean="0"/>
              <a:t>El conjunto de áreas y actividades destinadas al tratamiento y control especializados de los registros que una organización utiliza en sus gestiones, desde que son producidos o recibidos hasta que son eliminados, de no incorporarse y mantenerse en un acervo histórico.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Por lo que, hay una necesidad imperiosa de establecer una política gubernamental eficaz en modernización de Archivos.</a:t>
            </a:r>
            <a:endParaRPr lang="es-ES" sz="200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2339752" y="3064892"/>
            <a:ext cx="6408712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La gestión de documentos</a:t>
            </a:r>
          </a:p>
          <a:p>
            <a:pPr marL="0" lvl="1" algn="ctr"/>
            <a:r>
              <a:rPr lang="es-ES" dirty="0" smtClean="0"/>
              <a:t>Conjunto de procedimientos u operaciones técnicas que, basados en el estudio y análisis de la producción, tramitación, utilización e información contenida en los documentos, tiene como resultado el establecimiento de normas sobre las transferencias, la eliminación y/o conservación permanente y accesibilidad de las series documentales.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419872" y="5805264"/>
            <a:ext cx="424847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Programa de Modernización Archivística del Gobierno Federal</a:t>
            </a:r>
            <a:endParaRPr lang="es-ES" dirty="0"/>
          </a:p>
        </p:txBody>
      </p:sp>
      <p:cxnSp>
        <p:nvCxnSpPr>
          <p:cNvPr id="11" name="10 Conector recto de flecha"/>
          <p:cNvCxnSpPr/>
          <p:nvPr/>
        </p:nvCxnSpPr>
        <p:spPr>
          <a:xfrm rot="5400000">
            <a:off x="5364882" y="558844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5400000">
            <a:off x="5364882" y="285214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Condiciones:</a:t>
            </a:r>
            <a:endParaRPr lang="es-ES" sz="200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8" name="7 Diagrama"/>
          <p:cNvGraphicFramePr/>
          <p:nvPr/>
        </p:nvGraphicFramePr>
        <p:xfrm>
          <a:off x="2267744" y="2029296"/>
          <a:ext cx="6336704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El cambio </a:t>
            </a:r>
            <a:r>
              <a:rPr lang="es-ES" sz="2200" dirty="0" smtClean="0"/>
              <a:t>técnico</a:t>
            </a:r>
            <a:r>
              <a:rPr lang="es-ES" sz="2200" b="0" dirty="0" smtClean="0"/>
              <a:t>:</a:t>
            </a:r>
          </a:p>
          <a:p>
            <a:pPr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Hacer frente al fenómeno de la explosión documental.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La solución fue pensar en que no todo se debía conservar.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Para ello se pensó en la integración de comisiones.</a:t>
            </a:r>
            <a:endParaRPr lang="es-ES" sz="200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2699792" y="5661248"/>
            <a:ext cx="1296144" cy="612219"/>
          </a:xfrm>
          <a:prstGeom prst="flowChartPunched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b="1" dirty="0" smtClean="0">
                <a:ln cap="rnd" cmpd="tri"/>
                <a:solidFill>
                  <a:schemeClr val="accent3"/>
                </a:solidFill>
              </a:rPr>
              <a:t>¿Cuáles?</a:t>
            </a:r>
            <a:endParaRPr lang="es-ES" b="1" dirty="0">
              <a:ln cap="rnd" cmpd="tri"/>
              <a:solidFill>
                <a:schemeClr val="accent3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020272" y="5661248"/>
            <a:ext cx="1296144" cy="612219"/>
          </a:xfrm>
          <a:prstGeom prst="flowChartPunched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b="1" dirty="0" smtClean="0">
                <a:ln cap="rnd" cmpd="tri"/>
                <a:solidFill>
                  <a:schemeClr val="accent3"/>
                </a:solidFill>
              </a:rPr>
              <a:t>¿Cómo?</a:t>
            </a:r>
            <a:endParaRPr lang="es-ES" b="1" dirty="0">
              <a:ln cap="rnd" cmpd="tri"/>
              <a:solidFill>
                <a:schemeClr val="accent3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788024" y="5661248"/>
            <a:ext cx="1440160" cy="612219"/>
          </a:xfrm>
          <a:prstGeom prst="flowChartPunched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b="1" dirty="0" smtClean="0">
                <a:ln cap="rnd" cmpd="tri"/>
                <a:solidFill>
                  <a:schemeClr val="accent3"/>
                </a:solidFill>
              </a:rPr>
              <a:t>¿Cuántos?</a:t>
            </a:r>
            <a:endParaRPr lang="es-ES" b="1" dirty="0">
              <a:ln cap="rnd" cmpd="tri"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El cambio </a:t>
            </a:r>
            <a:r>
              <a:rPr lang="es-ES" sz="2200" dirty="0" smtClean="0"/>
              <a:t>técnico</a:t>
            </a:r>
            <a:r>
              <a:rPr lang="es-ES" sz="2200" b="0" dirty="0" smtClean="0"/>
              <a:t>:</a:t>
            </a:r>
          </a:p>
          <a:p>
            <a:pPr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Elaborar dos instrumentos básicos: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300" dirty="0" smtClean="0"/>
              <a:t> </a:t>
            </a:r>
            <a:r>
              <a:rPr lang="es-ES" sz="2000" b="1" dirty="0" smtClean="0"/>
              <a:t>Catálogo de Disposición Documental</a:t>
            </a:r>
            <a:r>
              <a:rPr lang="es-ES" sz="2000" dirty="0" smtClean="0"/>
              <a:t>: que establezca valores específicos para cada uno de los tipos documentales que genere la Administración Pública.</a:t>
            </a:r>
          </a:p>
          <a:p>
            <a:pPr lvl="1" algn="just">
              <a:buFont typeface="Arial" pitchFamily="34" charset="0"/>
              <a:buChar char="•"/>
            </a:pPr>
            <a:endParaRPr lang="es-ES" sz="200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000" dirty="0" smtClean="0"/>
              <a:t> </a:t>
            </a:r>
            <a:r>
              <a:rPr lang="es-ES" sz="2000" b="1" dirty="0" smtClean="0"/>
              <a:t>Sistema Único de Clasificación Documental</a:t>
            </a:r>
            <a:r>
              <a:rPr lang="es-ES" sz="2000" dirty="0" smtClean="0"/>
              <a:t>: que permita que opere el servicio archivístico.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4112231" y="6093296"/>
            <a:ext cx="283603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dirty="0" smtClean="0"/>
              <a:t>Sistema Red de Archivos</a:t>
            </a:r>
            <a:endParaRPr lang="es-ES" dirty="0"/>
          </a:p>
        </p:txBody>
      </p:sp>
      <p:cxnSp>
        <p:nvCxnSpPr>
          <p:cNvPr id="10" name="9 Conector recto de flecha"/>
          <p:cNvCxnSpPr/>
          <p:nvPr/>
        </p:nvCxnSpPr>
        <p:spPr>
          <a:xfrm rot="16200000" flipH="1">
            <a:off x="5256077" y="5841268"/>
            <a:ext cx="504055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sz="2200" b="0" dirty="0" smtClean="0"/>
              <a:t>El cambio </a:t>
            </a:r>
            <a:r>
              <a:rPr lang="es-ES" sz="2200" dirty="0" smtClean="0"/>
              <a:t>administrativo</a:t>
            </a:r>
            <a:r>
              <a:rPr lang="es-ES" sz="2200" b="0" dirty="0" smtClean="0"/>
              <a:t>:</a:t>
            </a:r>
          </a:p>
          <a:p>
            <a:pPr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Racionar los recursos: ¾ partes de los documentos generados son innecesarios (copias).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En cambio, se escatima en locales para la instalación de los Archivos.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Entorpecimiento de la gestión administrativa, debido a la desorganización de los documentos.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500" b="0" dirty="0" smtClean="0"/>
              <a:t> </a:t>
            </a:r>
            <a:r>
              <a:rPr lang="es-ES" sz="2200" b="0" dirty="0" smtClean="0"/>
              <a:t>El personal administrativo y secretarial dedica el 37 % del tiempo de jornada laboral a actividades archivísticas.</a:t>
            </a:r>
            <a:endParaRPr lang="es-ES" sz="220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El cambio </a:t>
            </a:r>
            <a:r>
              <a:rPr lang="es-ES" sz="2200" dirty="0" smtClean="0"/>
              <a:t>administrativo</a:t>
            </a:r>
            <a:r>
              <a:rPr lang="es-ES" sz="2200" b="0" dirty="0" smtClean="0"/>
              <a:t>:</a:t>
            </a:r>
          </a:p>
          <a:p>
            <a:pPr algn="just"/>
            <a:endParaRPr lang="es-ES" sz="22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000" b="0" dirty="0" smtClean="0"/>
              <a:t>  </a:t>
            </a:r>
            <a:r>
              <a:rPr lang="es-ES" sz="1800" b="0" dirty="0" smtClean="0"/>
              <a:t>El personal técnico y profesional destinan el 14 y el 8% respectivamente a esta misma función.</a:t>
            </a:r>
          </a:p>
          <a:p>
            <a:pPr lvl="1" algn="just">
              <a:buFont typeface="Arial" pitchFamily="34" charset="0"/>
              <a:buChar char="•"/>
            </a:pPr>
            <a:endParaRPr lang="es-ES" sz="18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De cada 10 búsquedas de documentos que se realizan dentro de la Administración sólo 3 conducen a la localización de la información, de las 7 restantes, sólo 2 culminan en el hallazgo con retrasos notables.</a:t>
            </a:r>
            <a:endParaRPr lang="es-ES" sz="1800" b="0" dirty="0" smtClean="0"/>
          </a:p>
          <a:p>
            <a:pPr lvl="1" algn="just">
              <a:buFont typeface="Arial" pitchFamily="34" charset="0"/>
              <a:buChar char="•"/>
            </a:pPr>
            <a:endParaRPr lang="es-ES" sz="200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  <p:graphicFrame>
        <p:nvGraphicFramePr>
          <p:cNvPr id="4" name="3 Gráfico"/>
          <p:cNvGraphicFramePr/>
          <p:nvPr/>
        </p:nvGraphicFramePr>
        <p:xfrm>
          <a:off x="3059832" y="4653136"/>
          <a:ext cx="4968552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sz="2200" b="0" dirty="0" smtClean="0"/>
              <a:t>El cambio </a:t>
            </a:r>
            <a:r>
              <a:rPr lang="es-ES" sz="2200" dirty="0" smtClean="0"/>
              <a:t>administrativo</a:t>
            </a:r>
            <a:r>
              <a:rPr lang="es-ES" sz="2200" b="0" dirty="0" smtClean="0"/>
              <a:t>:</a:t>
            </a:r>
          </a:p>
          <a:p>
            <a:pPr algn="just"/>
            <a:endParaRPr lang="es-ES" sz="22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1800" b="0" dirty="0" smtClean="0"/>
              <a:t>  El 67% de los documentos que hay en la Administración Pública pueden ser destruidos.</a:t>
            </a:r>
          </a:p>
          <a:p>
            <a:pPr lvl="1" algn="just">
              <a:buFont typeface="Arial" pitchFamily="34" charset="0"/>
              <a:buChar char="•"/>
            </a:pPr>
            <a:endParaRPr lang="es-ES" sz="18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El número de unidades archivísticas (Archivos) localizados en las Dependencias de la Administración Pública Federal es del 52% superior al necesario.</a:t>
            </a:r>
          </a:p>
          <a:p>
            <a:pPr lvl="1" algn="just">
              <a:buFont typeface="Arial" pitchFamily="34" charset="0"/>
              <a:buChar char="•"/>
            </a:pPr>
            <a:endParaRPr lang="es-ES" sz="18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El personal archivístico especializado es 29% mayor que el necesario para administrar los documentos que se producen. Pero el 81% de ese personal se encuentra en los dos rangos más bajos del tabulador salarial.</a:t>
            </a:r>
          </a:p>
          <a:p>
            <a:pPr lvl="1" algn="just">
              <a:buFont typeface="Arial" pitchFamily="34" charset="0"/>
              <a:buChar char="•"/>
            </a:pPr>
            <a:endParaRPr lang="es-ES" sz="180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De 20 proyectos de microfilmación que se realizan en la Administración Pública, solo 1 es realizado tras un análisis técnico y financiero que justifique su realización.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¿Porqué existen los Archivos en la Administración Pública?</a:t>
            </a: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 Cómo y para qué modernizar los Archivos de nuestra Administración Pública?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El cambio </a:t>
            </a:r>
            <a:r>
              <a:rPr lang="es-ES" sz="2200" dirty="0" smtClean="0"/>
              <a:t>jurídico</a:t>
            </a:r>
            <a:r>
              <a:rPr lang="es-ES" sz="2200" b="0" dirty="0" smtClean="0"/>
              <a:t>:</a:t>
            </a:r>
          </a:p>
          <a:p>
            <a:pPr algn="just"/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1500" b="0" dirty="0" smtClean="0"/>
              <a:t>  Se requiere de una reforma del marco legal que rodea la actividad documental.</a:t>
            </a:r>
            <a:endParaRPr lang="es-ES" sz="150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/>
            <a:endParaRPr lang="es-ES" sz="1800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2636912"/>
            <a:ext cx="6172200" cy="1152128"/>
          </a:xfrm>
        </p:spPr>
        <p:txBody>
          <a:bodyPr>
            <a:normAutofit/>
          </a:bodyPr>
          <a:lstStyle/>
          <a:p>
            <a:pPr algn="ctr"/>
            <a:r>
              <a:rPr lang="es-ES" sz="5400" dirty="0" smtClean="0"/>
              <a:t>Fin de la sesión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¿Porqué existen los archivos en la administración pública?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700808"/>
            <a:ext cx="6624736" cy="4608512"/>
          </a:xfrm>
        </p:spPr>
        <p:txBody>
          <a:bodyPr>
            <a:normAutofit/>
          </a:bodyPr>
          <a:lstStyle/>
          <a:p>
            <a:pPr algn="just"/>
            <a:r>
              <a:rPr lang="es-ES" sz="2200" b="0" dirty="0" smtClean="0"/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“No hay acción alguna en la Administración Pública que no produzca documentos”.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La Administración Pública es la organización </a:t>
            </a:r>
            <a:r>
              <a:rPr lang="es-ES" sz="2200" b="0" dirty="0" smtClean="0"/>
              <a:t>que establece </a:t>
            </a:r>
            <a:r>
              <a:rPr lang="es-ES" sz="2200" b="0" dirty="0" smtClean="0"/>
              <a:t>las funciones que deben realizarse para cumplir los fines del Gobierno.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La función se vuelve más importante que el funcionario.</a:t>
            </a:r>
          </a:p>
          <a:p>
            <a:pPr algn="just"/>
            <a:endParaRPr lang="es-ES" sz="2200" b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¿Porqué existen los archivos en la administración pública?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700808"/>
            <a:ext cx="6624736" cy="460851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La Administración Pública subsiste debido a su carácter de </a:t>
            </a:r>
            <a:r>
              <a:rPr lang="es-ES" sz="2200" b="0" i="1" dirty="0" smtClean="0"/>
              <a:t>Institución</a:t>
            </a:r>
            <a:r>
              <a:rPr lang="es-ES" sz="2200" b="0" dirty="0" smtClean="0"/>
              <a:t> que trae consigo la existencia y operación de sus sistemas de información: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500" dirty="0" smtClean="0"/>
              <a:t> </a:t>
            </a:r>
            <a:r>
              <a:rPr lang="es-ES" sz="1800" dirty="0" smtClean="0"/>
              <a:t>Objetivación: la información institucional se asienta siempre sobre un soporte material.</a:t>
            </a:r>
          </a:p>
          <a:p>
            <a:pPr lvl="1" algn="just">
              <a:buFont typeface="Arial" pitchFamily="34" charset="0"/>
              <a:buChar char="•"/>
            </a:pPr>
            <a:endParaRPr lang="es-ES" sz="180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1800" b="0" dirty="0" smtClean="0"/>
              <a:t> Formalización: dentro de las instituciones la información circula a través de canales previamente establecidos, integrando redes que unen cada una de las partes que lo componen.</a:t>
            </a:r>
            <a:endParaRPr lang="es-ES" sz="1800" b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¿Porqué existen los archivos en la administración pública?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700808"/>
            <a:ext cx="6624736" cy="460851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Ambos aspectos -objetivación y formalización- se materializan en los documentos de archivo.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Por lo que, los Archivos son parte legítima y necesaria de la Administración Pública.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Desafortunadamente, hoy por hoy lo que priva en los Archivos es: marginación, descuido, menosprecio, falsa superioridad, estancamiento, ausencia de profesionalismo.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ctr"/>
            <a:r>
              <a:rPr lang="es-ES" sz="2400" dirty="0" smtClean="0"/>
              <a:t>¿Cómo resolver esta situación?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¿Porqué han llegado los Archivos a la situación en que se encuentran dentro de la Administración Pública?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¿En qué momento se encontraron los Archivos en la crisis en la </a:t>
            </a:r>
            <a:r>
              <a:rPr lang="es-ES" sz="2200" b="0" dirty="0" smtClean="0"/>
              <a:t>que hoy </a:t>
            </a:r>
            <a:r>
              <a:rPr lang="es-ES" sz="2200" b="0" dirty="0" smtClean="0"/>
              <a:t>los vemos?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700" dirty="0" smtClean="0"/>
              <a:t> </a:t>
            </a:r>
            <a:r>
              <a:rPr lang="es-ES" sz="1800" dirty="0" smtClean="0"/>
              <a:t>En 1790 se diseña un proyecto -que no fructifica- para crear el Archivo General de la Nueva España.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En 1810 con la Guerra de Independencia los Archivos quedan devastados.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En 1823 se concreta la creación del Archivo General y Público de la Nación.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Cambios constantes de sedes del Archivo provocan pérdidas irreparables de documentos.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Finales del siglo XIX periodo de estabilidad para el país que impacta necesariamente a los Archivos.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En 1910 la Revolución Mexicana provoca un nuevo desequilibrio para el país y, en consecuencia, para los Archivos.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1800" dirty="0" smtClean="0"/>
              <a:t> La II Guerra Mundial complica la situación de los Archivos.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172200" cy="952872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¿Porqué han llegado los Archivos a la situación en que se encuentran en la AP?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624736" cy="4824536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200" b="0" dirty="0" smtClean="0"/>
              <a:t> Fenómenos como el uso de la tecnología provocaron dos cosas:</a:t>
            </a:r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just">
              <a:buFont typeface="Arial" pitchFamily="34" charset="0"/>
              <a:buChar char="•"/>
            </a:pPr>
            <a:endParaRPr lang="es-ES" sz="2200" b="0" dirty="0" smtClean="0"/>
          </a:p>
          <a:p>
            <a:pPr algn="ctr"/>
            <a:r>
              <a:rPr lang="es-ES" sz="2400" dirty="0" smtClean="0"/>
              <a:t>¿Qué debió hacerse para evitar que los Archivos cayeran en crisis?</a:t>
            </a:r>
          </a:p>
          <a:p>
            <a:pPr algn="just"/>
            <a:endParaRPr lang="es-ES" sz="18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2411760" y="3140968"/>
            <a:ext cx="2592288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dirty="0" smtClean="0"/>
          </a:p>
          <a:p>
            <a:pPr algn="ctr"/>
            <a:r>
              <a:rPr lang="es-ES" dirty="0" smtClean="0"/>
              <a:t>Que la Administración Pública se modernizara</a:t>
            </a:r>
          </a:p>
          <a:p>
            <a:pPr algn="ctr"/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012160" y="3140968"/>
            <a:ext cx="2592288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Que los Archivos no supieran hacer frente al fenómeno de la “explosión documental”</a:t>
            </a:r>
            <a:endParaRPr lang="es-ES" dirty="0"/>
          </a:p>
        </p:txBody>
      </p:sp>
      <p:cxnSp>
        <p:nvCxnSpPr>
          <p:cNvPr id="8" name="7 Conector recto de flecha"/>
          <p:cNvCxnSpPr>
            <a:stCxn id="4" idx="3"/>
            <a:endCxn id="5" idx="1"/>
          </p:cNvCxnSpPr>
          <p:nvPr/>
        </p:nvCxnSpPr>
        <p:spPr>
          <a:xfrm>
            <a:off x="5004048" y="3879632"/>
            <a:ext cx="100811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288</TotalTime>
  <Words>2581</Words>
  <Application>Microsoft Office PowerPoint</Application>
  <PresentationFormat>Presentación en pantalla (4:3)</PresentationFormat>
  <Paragraphs>467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Mirador</vt:lpstr>
      <vt:lpstr>Gestión de Documentos Activos</vt:lpstr>
      <vt:lpstr>PREÁMBULO</vt:lpstr>
      <vt:lpstr>¿Porqué existen los Archivos en la Administración Pública?</vt:lpstr>
      <vt:lpstr>¿Porqué existen los archivos en la administración pública?</vt:lpstr>
      <vt:lpstr>¿Porqué existen los archivos en la administración pública?</vt:lpstr>
      <vt:lpstr>¿Porqué existen los archivos en la administración pública?</vt:lpstr>
      <vt:lpstr>¿Porqué han llegado los Archivos a la situación en que se encuentran dentro de la Administración Pública?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¿Porqué han llegado los Archivos a la situación en que se encuentran en la AP?</vt:lpstr>
      <vt:lpstr>¿Cómo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¿ Cómo y para qué modernizar los Archivos de nuestra Administración Pública?</vt:lpstr>
      <vt:lpstr>Fin de la sesión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PREÁMBULO</dc:title>
  <dc:creator>HpC8000</dc:creator>
  <cp:lastModifiedBy>HpC8000</cp:lastModifiedBy>
  <cp:revision>61</cp:revision>
  <dcterms:created xsi:type="dcterms:W3CDTF">2010-08-17T16:47:08Z</dcterms:created>
  <dcterms:modified xsi:type="dcterms:W3CDTF">2011-08-11T16:43:26Z</dcterms:modified>
</cp:coreProperties>
</file>