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353" r:id="rId3"/>
    <p:sldId id="310" r:id="rId4"/>
    <p:sldId id="316" r:id="rId5"/>
    <p:sldId id="317" r:id="rId6"/>
    <p:sldId id="349" r:id="rId7"/>
    <p:sldId id="315" r:id="rId8"/>
    <p:sldId id="314" r:id="rId9"/>
    <p:sldId id="350" r:id="rId10"/>
    <p:sldId id="259" r:id="rId11"/>
    <p:sldId id="263" r:id="rId12"/>
    <p:sldId id="264" r:id="rId13"/>
    <p:sldId id="321" r:id="rId14"/>
    <p:sldId id="322" r:id="rId15"/>
    <p:sldId id="319" r:id="rId16"/>
    <p:sldId id="327" r:id="rId17"/>
    <p:sldId id="329" r:id="rId18"/>
    <p:sldId id="331" r:id="rId19"/>
    <p:sldId id="332" r:id="rId20"/>
    <p:sldId id="333" r:id="rId21"/>
    <p:sldId id="335" r:id="rId22"/>
    <p:sldId id="336" r:id="rId23"/>
    <p:sldId id="337" r:id="rId24"/>
    <p:sldId id="326" r:id="rId25"/>
    <p:sldId id="334" r:id="rId26"/>
    <p:sldId id="338" r:id="rId27"/>
    <p:sldId id="339" r:id="rId28"/>
    <p:sldId id="344" r:id="rId29"/>
    <p:sldId id="342" r:id="rId30"/>
    <p:sldId id="343" r:id="rId31"/>
    <p:sldId id="340" r:id="rId32"/>
    <p:sldId id="345" r:id="rId33"/>
    <p:sldId id="346" r:id="rId34"/>
    <p:sldId id="347" r:id="rId35"/>
    <p:sldId id="354" r:id="rId36"/>
    <p:sldId id="352" r:id="rId37"/>
    <p:sldId id="348" r:id="rId38"/>
    <p:sldId id="351" r:id="rId39"/>
    <p:sldId id="313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A13D"/>
    <a:srgbClr val="A2C23C"/>
    <a:srgbClr val="008000"/>
    <a:srgbClr val="6CAA34"/>
    <a:srgbClr val="FF5050"/>
    <a:srgbClr val="008A3E"/>
    <a:srgbClr val="A3F32D"/>
    <a:srgbClr val="000066"/>
    <a:srgbClr val="006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F1F20F-8609-4A35-853D-1A6965E011F4}" type="doc">
      <dgm:prSet loTypeId="urn:microsoft.com/office/officeart/2005/8/layout/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9AD9FC6-38C0-4CF6-B83B-55585AC14D14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Identificación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CDDF10-EAF7-42AB-9D99-3EFFA743B55F}" type="parTrans" cxnId="{E65977D6-DE18-44CF-8CAD-D8B07E1A407D}">
      <dgm:prSet/>
      <dgm:spPr/>
      <dgm:t>
        <a:bodyPr/>
        <a:lstStyle/>
        <a:p>
          <a:endParaRPr lang="es-MX"/>
        </a:p>
      </dgm:t>
    </dgm:pt>
    <dgm:pt modelId="{9F2329B0-F015-48EE-9476-2F3DB8AE03BF}" type="sibTrans" cxnId="{E65977D6-DE18-44CF-8CAD-D8B07E1A407D}">
      <dgm:prSet/>
      <dgm:spPr/>
      <dgm:t>
        <a:bodyPr/>
        <a:lstStyle/>
        <a:p>
          <a:endParaRPr lang="es-MX"/>
        </a:p>
      </dgm:t>
    </dgm:pt>
    <dgm:pt modelId="{AD771824-F550-4DAC-8353-9B1A49FE72FF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Formulación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FA8A61-ED22-4540-855B-A945B8BAC3F4}" type="parTrans" cxnId="{33447630-9773-4996-B393-3997D555E261}">
      <dgm:prSet/>
      <dgm:spPr/>
      <dgm:t>
        <a:bodyPr/>
        <a:lstStyle/>
        <a:p>
          <a:endParaRPr lang="es-MX"/>
        </a:p>
      </dgm:t>
    </dgm:pt>
    <dgm:pt modelId="{B89C3930-D049-48C6-9917-F50EA36EE16B}" type="sibTrans" cxnId="{33447630-9773-4996-B393-3997D555E261}">
      <dgm:prSet/>
      <dgm:spPr/>
      <dgm:t>
        <a:bodyPr/>
        <a:lstStyle/>
        <a:p>
          <a:endParaRPr lang="es-MX"/>
        </a:p>
      </dgm:t>
    </dgm:pt>
    <dgm:pt modelId="{4A5825BD-7723-49AA-8047-183A9EA59D16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Etapa de ejecución y seguimiento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D7F75D-223C-427A-B262-0D39C90CA1E8}" type="parTrans" cxnId="{6A3C227C-DC83-4661-805F-7491C9AF3C10}">
      <dgm:prSet/>
      <dgm:spPr/>
      <dgm:t>
        <a:bodyPr/>
        <a:lstStyle/>
        <a:p>
          <a:endParaRPr lang="es-MX"/>
        </a:p>
      </dgm:t>
    </dgm:pt>
    <dgm:pt modelId="{9CE75003-9C0B-4EA6-8E77-0944CA901B55}" type="sibTrans" cxnId="{6A3C227C-DC83-4661-805F-7491C9AF3C10}">
      <dgm:prSet/>
      <dgm:spPr/>
      <dgm:t>
        <a:bodyPr/>
        <a:lstStyle/>
        <a:p>
          <a:endParaRPr lang="es-MX"/>
        </a:p>
      </dgm:t>
    </dgm:pt>
    <dgm:pt modelId="{3495D1FF-B3B4-404B-951B-347ED25C8DC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Etapa de evaluación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B551FD-57FB-4DC6-9CD8-6673BD61E8A8}" type="parTrans" cxnId="{A83EF009-7549-41AA-803F-389B63F41F58}">
      <dgm:prSet/>
      <dgm:spPr/>
      <dgm:t>
        <a:bodyPr/>
        <a:lstStyle/>
        <a:p>
          <a:endParaRPr lang="es-MX"/>
        </a:p>
      </dgm:t>
    </dgm:pt>
    <dgm:pt modelId="{2C1E395D-3E73-46C0-820B-8F6176E3CC04}" type="sibTrans" cxnId="{A83EF009-7549-41AA-803F-389B63F41F58}">
      <dgm:prSet/>
      <dgm:spPr/>
      <dgm:t>
        <a:bodyPr/>
        <a:lstStyle/>
        <a:p>
          <a:endParaRPr lang="es-MX"/>
        </a:p>
      </dgm:t>
    </dgm:pt>
    <dgm:pt modelId="{34E949CB-AF6A-4920-A1F8-7EC9FA9D3F17}" type="pres">
      <dgm:prSet presAssocID="{AAF1F20F-8609-4A35-853D-1A6965E011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B17C6F-6D7D-477A-B961-23221B7C53A0}" type="pres">
      <dgm:prSet presAssocID="{B9AD9FC6-38C0-4CF6-B83B-55585AC14D1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C9B882-FA80-478A-BBB5-6C57810266B0}" type="pres">
      <dgm:prSet presAssocID="{9F2329B0-F015-48EE-9476-2F3DB8AE03BF}" presName="sibTrans" presStyleLbl="sibTrans2D1" presStyleIdx="0" presStyleCnt="3"/>
      <dgm:spPr/>
      <dgm:t>
        <a:bodyPr/>
        <a:lstStyle/>
        <a:p>
          <a:endParaRPr lang="es-MX"/>
        </a:p>
      </dgm:t>
    </dgm:pt>
    <dgm:pt modelId="{64201D4E-949F-4FF7-A12B-90DB6187C3C1}" type="pres">
      <dgm:prSet presAssocID="{9F2329B0-F015-48EE-9476-2F3DB8AE03BF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C4CFE41-77B4-41AF-BDAB-D5FDAE084947}" type="pres">
      <dgm:prSet presAssocID="{AD771824-F550-4DAC-8353-9B1A49FE72F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F5DE0A-B1A2-463D-B848-95F9DCED51B0}" type="pres">
      <dgm:prSet presAssocID="{B89C3930-D049-48C6-9917-F50EA36EE16B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44B0027-F8F9-45D2-9A55-487EAE151877}" type="pres">
      <dgm:prSet presAssocID="{B89C3930-D049-48C6-9917-F50EA36EE16B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B4F1139A-E604-4426-AAFA-003F28BFF296}" type="pres">
      <dgm:prSet presAssocID="{4A5825BD-7723-49AA-8047-183A9EA59D1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2D1E8F-C085-4B6F-B5BB-1ADA844765CD}" type="pres">
      <dgm:prSet presAssocID="{9CE75003-9C0B-4EA6-8E77-0944CA901B55}" presName="sibTrans" presStyleLbl="sibTrans2D1" presStyleIdx="2" presStyleCnt="3"/>
      <dgm:spPr/>
      <dgm:t>
        <a:bodyPr/>
        <a:lstStyle/>
        <a:p>
          <a:endParaRPr lang="es-MX"/>
        </a:p>
      </dgm:t>
    </dgm:pt>
    <dgm:pt modelId="{7E07E08A-D7E4-4397-8C0E-0F336DB5D4CD}" type="pres">
      <dgm:prSet presAssocID="{9CE75003-9C0B-4EA6-8E77-0944CA901B55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2B42119F-168A-4AAB-9EA9-6271F80CF261}" type="pres">
      <dgm:prSet presAssocID="{3495D1FF-B3B4-404B-951B-347ED25C8DC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6823CA-2962-40A8-B156-3355EA11334C}" type="presOf" srcId="{9F2329B0-F015-48EE-9476-2F3DB8AE03BF}" destId="{64201D4E-949F-4FF7-A12B-90DB6187C3C1}" srcOrd="1" destOrd="0" presId="urn:microsoft.com/office/officeart/2005/8/layout/process5"/>
    <dgm:cxn modelId="{4C0E8C64-318A-406F-83C3-C130DA965A9D}" type="presOf" srcId="{B89C3930-D049-48C6-9917-F50EA36EE16B}" destId="{70F5DE0A-B1A2-463D-B848-95F9DCED51B0}" srcOrd="0" destOrd="0" presId="urn:microsoft.com/office/officeart/2005/8/layout/process5"/>
    <dgm:cxn modelId="{9D43580F-9A27-4476-BA14-CA89BDB47954}" type="presOf" srcId="{4A5825BD-7723-49AA-8047-183A9EA59D16}" destId="{B4F1139A-E604-4426-AAFA-003F28BFF296}" srcOrd="0" destOrd="0" presId="urn:microsoft.com/office/officeart/2005/8/layout/process5"/>
    <dgm:cxn modelId="{E65977D6-DE18-44CF-8CAD-D8B07E1A407D}" srcId="{AAF1F20F-8609-4A35-853D-1A6965E011F4}" destId="{B9AD9FC6-38C0-4CF6-B83B-55585AC14D14}" srcOrd="0" destOrd="0" parTransId="{9DCDDF10-EAF7-42AB-9D99-3EFFA743B55F}" sibTransId="{9F2329B0-F015-48EE-9476-2F3DB8AE03BF}"/>
    <dgm:cxn modelId="{6A3C227C-DC83-4661-805F-7491C9AF3C10}" srcId="{AAF1F20F-8609-4A35-853D-1A6965E011F4}" destId="{4A5825BD-7723-49AA-8047-183A9EA59D16}" srcOrd="2" destOrd="0" parTransId="{78D7F75D-223C-427A-B262-0D39C90CA1E8}" sibTransId="{9CE75003-9C0B-4EA6-8E77-0944CA901B55}"/>
    <dgm:cxn modelId="{33447630-9773-4996-B393-3997D555E261}" srcId="{AAF1F20F-8609-4A35-853D-1A6965E011F4}" destId="{AD771824-F550-4DAC-8353-9B1A49FE72FF}" srcOrd="1" destOrd="0" parTransId="{7BFA8A61-ED22-4540-855B-A945B8BAC3F4}" sibTransId="{B89C3930-D049-48C6-9917-F50EA36EE16B}"/>
    <dgm:cxn modelId="{A83EF009-7549-41AA-803F-389B63F41F58}" srcId="{AAF1F20F-8609-4A35-853D-1A6965E011F4}" destId="{3495D1FF-B3B4-404B-951B-347ED25C8DCA}" srcOrd="3" destOrd="0" parTransId="{CEB551FD-57FB-4DC6-9CD8-6673BD61E8A8}" sibTransId="{2C1E395D-3E73-46C0-820B-8F6176E3CC04}"/>
    <dgm:cxn modelId="{471FF04B-4F63-4408-A6F2-B01EEE9E974F}" type="presOf" srcId="{AAF1F20F-8609-4A35-853D-1A6965E011F4}" destId="{34E949CB-AF6A-4920-A1F8-7EC9FA9D3F17}" srcOrd="0" destOrd="0" presId="urn:microsoft.com/office/officeart/2005/8/layout/process5"/>
    <dgm:cxn modelId="{5F0528E7-CCA6-4263-A5FD-E477325F040B}" type="presOf" srcId="{3495D1FF-B3B4-404B-951B-347ED25C8DCA}" destId="{2B42119F-168A-4AAB-9EA9-6271F80CF261}" srcOrd="0" destOrd="0" presId="urn:microsoft.com/office/officeart/2005/8/layout/process5"/>
    <dgm:cxn modelId="{B42AAC4A-13CF-45D6-8347-D48421986365}" type="presOf" srcId="{9CE75003-9C0B-4EA6-8E77-0944CA901B55}" destId="{7E07E08A-D7E4-4397-8C0E-0F336DB5D4CD}" srcOrd="1" destOrd="0" presId="urn:microsoft.com/office/officeart/2005/8/layout/process5"/>
    <dgm:cxn modelId="{799B027E-36A9-451A-853E-B5875E276075}" type="presOf" srcId="{9CE75003-9C0B-4EA6-8E77-0944CA901B55}" destId="{F12D1E8F-C085-4B6F-B5BB-1ADA844765CD}" srcOrd="0" destOrd="0" presId="urn:microsoft.com/office/officeart/2005/8/layout/process5"/>
    <dgm:cxn modelId="{2FC72931-0170-4067-AC44-01DAEDB9864A}" type="presOf" srcId="{AD771824-F550-4DAC-8353-9B1A49FE72FF}" destId="{1C4CFE41-77B4-41AF-BDAB-D5FDAE084947}" srcOrd="0" destOrd="0" presId="urn:microsoft.com/office/officeart/2005/8/layout/process5"/>
    <dgm:cxn modelId="{B07C0C3A-6744-4A76-BCBE-12E700D2EC2C}" type="presOf" srcId="{9F2329B0-F015-48EE-9476-2F3DB8AE03BF}" destId="{06C9B882-FA80-478A-BBB5-6C57810266B0}" srcOrd="0" destOrd="0" presId="urn:microsoft.com/office/officeart/2005/8/layout/process5"/>
    <dgm:cxn modelId="{946C2D04-534A-486D-B43B-5D469E6D2945}" type="presOf" srcId="{B9AD9FC6-38C0-4CF6-B83B-55585AC14D14}" destId="{95B17C6F-6D7D-477A-B961-23221B7C53A0}" srcOrd="0" destOrd="0" presId="urn:microsoft.com/office/officeart/2005/8/layout/process5"/>
    <dgm:cxn modelId="{56BFB20A-6A89-4644-8B56-AAFF45617F37}" type="presOf" srcId="{B89C3930-D049-48C6-9917-F50EA36EE16B}" destId="{244B0027-F8F9-45D2-9A55-487EAE151877}" srcOrd="1" destOrd="0" presId="urn:microsoft.com/office/officeart/2005/8/layout/process5"/>
    <dgm:cxn modelId="{9D5D9BDF-0989-4745-B24B-39C8D1FCF8C2}" type="presParOf" srcId="{34E949CB-AF6A-4920-A1F8-7EC9FA9D3F17}" destId="{95B17C6F-6D7D-477A-B961-23221B7C53A0}" srcOrd="0" destOrd="0" presId="urn:microsoft.com/office/officeart/2005/8/layout/process5"/>
    <dgm:cxn modelId="{4575EAD8-1DFE-4711-805A-D6681705D8D2}" type="presParOf" srcId="{34E949CB-AF6A-4920-A1F8-7EC9FA9D3F17}" destId="{06C9B882-FA80-478A-BBB5-6C57810266B0}" srcOrd="1" destOrd="0" presId="urn:microsoft.com/office/officeart/2005/8/layout/process5"/>
    <dgm:cxn modelId="{32196E7D-51FB-479F-AD1B-9F3B24CEC0FD}" type="presParOf" srcId="{06C9B882-FA80-478A-BBB5-6C57810266B0}" destId="{64201D4E-949F-4FF7-A12B-90DB6187C3C1}" srcOrd="0" destOrd="0" presId="urn:microsoft.com/office/officeart/2005/8/layout/process5"/>
    <dgm:cxn modelId="{69B94730-C071-453E-A7E8-3776D22A4D9D}" type="presParOf" srcId="{34E949CB-AF6A-4920-A1F8-7EC9FA9D3F17}" destId="{1C4CFE41-77B4-41AF-BDAB-D5FDAE084947}" srcOrd="2" destOrd="0" presId="urn:microsoft.com/office/officeart/2005/8/layout/process5"/>
    <dgm:cxn modelId="{B2E3F30E-E24B-4B72-B3E9-4FD086B2376F}" type="presParOf" srcId="{34E949CB-AF6A-4920-A1F8-7EC9FA9D3F17}" destId="{70F5DE0A-B1A2-463D-B848-95F9DCED51B0}" srcOrd="3" destOrd="0" presId="urn:microsoft.com/office/officeart/2005/8/layout/process5"/>
    <dgm:cxn modelId="{7D0C2BE8-5D24-433A-AFEB-A712106B417C}" type="presParOf" srcId="{70F5DE0A-B1A2-463D-B848-95F9DCED51B0}" destId="{244B0027-F8F9-45D2-9A55-487EAE151877}" srcOrd="0" destOrd="0" presId="urn:microsoft.com/office/officeart/2005/8/layout/process5"/>
    <dgm:cxn modelId="{3D776DBA-0805-4536-9BDE-FEA360B27798}" type="presParOf" srcId="{34E949CB-AF6A-4920-A1F8-7EC9FA9D3F17}" destId="{B4F1139A-E604-4426-AAFA-003F28BFF296}" srcOrd="4" destOrd="0" presId="urn:microsoft.com/office/officeart/2005/8/layout/process5"/>
    <dgm:cxn modelId="{6ADB7944-660B-4668-862C-45937D3444D1}" type="presParOf" srcId="{34E949CB-AF6A-4920-A1F8-7EC9FA9D3F17}" destId="{F12D1E8F-C085-4B6F-B5BB-1ADA844765CD}" srcOrd="5" destOrd="0" presId="urn:microsoft.com/office/officeart/2005/8/layout/process5"/>
    <dgm:cxn modelId="{04AC7180-F349-40FE-85BB-B37A084CE195}" type="presParOf" srcId="{F12D1E8F-C085-4B6F-B5BB-1ADA844765CD}" destId="{7E07E08A-D7E4-4397-8C0E-0F336DB5D4CD}" srcOrd="0" destOrd="0" presId="urn:microsoft.com/office/officeart/2005/8/layout/process5"/>
    <dgm:cxn modelId="{344CC2A6-88E6-461B-8203-272E17568626}" type="presParOf" srcId="{34E949CB-AF6A-4920-A1F8-7EC9FA9D3F17}" destId="{2B42119F-168A-4AAB-9EA9-6271F80CF261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6673FE-E552-428C-A346-C58D35BA7984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2179FB0-2281-4DEE-884D-CB2EC72B5244}">
      <dgm:prSet phldrT="[Texto]"/>
      <dgm:spPr/>
      <dgm:t>
        <a:bodyPr/>
        <a:lstStyle/>
        <a:p>
          <a:r>
            <a:rPr lang="es-MX" smtClean="0">
              <a:latin typeface="Arial" pitchFamily="34" charset="0"/>
              <a:cs typeface="Arial" pitchFamily="34" charset="0"/>
            </a:rPr>
            <a:t>a)</a:t>
          </a:r>
        </a:p>
        <a:p>
          <a:r>
            <a:rPr lang="es-MX" smtClean="0">
              <a:latin typeface="Arial" pitchFamily="34" charset="0"/>
              <a:cs typeface="Arial" pitchFamily="34" charset="0"/>
            </a:rPr>
            <a:t>Construcción </a:t>
          </a:r>
          <a:r>
            <a:rPr lang="es-MX" dirty="0" smtClean="0">
              <a:latin typeface="Arial" pitchFamily="34" charset="0"/>
              <a:cs typeface="Arial" pitchFamily="34" charset="0"/>
            </a:rPr>
            <a:t>del problema</a:t>
          </a:r>
        </a:p>
      </dgm:t>
    </dgm:pt>
    <dgm:pt modelId="{C24AC56C-BD8F-40D3-AAFD-AB4708B4B813}" type="parTrans" cxnId="{EACCFB50-E86D-4C0B-8F49-6C4B0207C307}">
      <dgm:prSet/>
      <dgm:spPr/>
      <dgm:t>
        <a:bodyPr/>
        <a:lstStyle/>
        <a:p>
          <a:endParaRPr lang="es-MX"/>
        </a:p>
      </dgm:t>
    </dgm:pt>
    <dgm:pt modelId="{B6F3E187-5BEF-4ABE-AACF-7598461D5E51}" type="sibTrans" cxnId="{EACCFB50-E86D-4C0B-8F49-6C4B0207C307}">
      <dgm:prSet/>
      <dgm:spPr/>
      <dgm:t>
        <a:bodyPr/>
        <a:lstStyle/>
        <a:p>
          <a:endParaRPr lang="es-MX"/>
        </a:p>
      </dgm:t>
    </dgm:pt>
    <dgm:pt modelId="{7675F6A4-E7E4-4167-9CAB-622621B0F8DA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b) Construcción de explicaciones en torno al problema</a:t>
          </a:r>
        </a:p>
      </dgm:t>
    </dgm:pt>
    <dgm:pt modelId="{B57B6DED-AF19-4541-9A3A-F9624EB60269}" type="parTrans" cxnId="{1E27771E-F457-4F78-821C-E5FF80D5E430}">
      <dgm:prSet/>
      <dgm:spPr/>
      <dgm:t>
        <a:bodyPr/>
        <a:lstStyle/>
        <a:p>
          <a:endParaRPr lang="es-MX"/>
        </a:p>
      </dgm:t>
    </dgm:pt>
    <dgm:pt modelId="{778B32CB-7D73-4D28-A0EA-321CA6F284BA}" type="sibTrans" cxnId="{1E27771E-F457-4F78-821C-E5FF80D5E430}">
      <dgm:prSet/>
      <dgm:spPr/>
      <dgm:t>
        <a:bodyPr/>
        <a:lstStyle/>
        <a:p>
          <a:endParaRPr lang="es-MX"/>
        </a:p>
      </dgm:t>
    </dgm:pt>
    <dgm:pt modelId="{0BDC0389-6BB3-4703-A962-F51BF49D5AB0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c)</a:t>
          </a:r>
        </a:p>
        <a:p>
          <a:r>
            <a:rPr lang="es-MX" dirty="0" smtClean="0">
              <a:latin typeface="Arial" pitchFamily="34" charset="0"/>
              <a:cs typeface="Arial" pitchFamily="34" charset="0"/>
            </a:rPr>
            <a:t>   Diseño de una estrategia de intervención.</a:t>
          </a:r>
          <a:endParaRPr lang="es-MX" dirty="0"/>
        </a:p>
      </dgm:t>
    </dgm:pt>
    <dgm:pt modelId="{1FA8A329-6648-476C-9864-109EDA34E2F8}" type="parTrans" cxnId="{69F09CB9-23F8-4E72-B95E-BD93912778B6}">
      <dgm:prSet/>
      <dgm:spPr/>
      <dgm:t>
        <a:bodyPr/>
        <a:lstStyle/>
        <a:p>
          <a:endParaRPr lang="es-MX"/>
        </a:p>
      </dgm:t>
    </dgm:pt>
    <dgm:pt modelId="{489078E0-4C37-4593-A797-38AE0884950C}" type="sibTrans" cxnId="{69F09CB9-23F8-4E72-B95E-BD93912778B6}">
      <dgm:prSet/>
      <dgm:spPr/>
      <dgm:t>
        <a:bodyPr/>
        <a:lstStyle/>
        <a:p>
          <a:endParaRPr lang="es-MX"/>
        </a:p>
      </dgm:t>
    </dgm:pt>
    <dgm:pt modelId="{484B354C-4E56-4AEB-B21C-6F5C7FCF357B}" type="pres">
      <dgm:prSet presAssocID="{356673FE-E552-428C-A346-C58D35BA79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C7D5797-634F-492D-B6D3-16BE6F470706}" type="pres">
      <dgm:prSet presAssocID="{B2179FB0-2281-4DEE-884D-CB2EC72B524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B4E547-AA68-4192-BD7F-F874E185FA14}" type="pres">
      <dgm:prSet presAssocID="{B6F3E187-5BEF-4ABE-AACF-7598461D5E51}" presName="sibTrans" presStyleCnt="0"/>
      <dgm:spPr/>
    </dgm:pt>
    <dgm:pt modelId="{EFB06D23-1CFA-47CF-A09B-57E46D9C9BAF}" type="pres">
      <dgm:prSet presAssocID="{7675F6A4-E7E4-4167-9CAB-622621B0F8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87461E-F0CD-45B5-B8A9-0CA879F7166C}" type="pres">
      <dgm:prSet presAssocID="{778B32CB-7D73-4D28-A0EA-321CA6F284BA}" presName="sibTrans" presStyleCnt="0"/>
      <dgm:spPr/>
    </dgm:pt>
    <dgm:pt modelId="{494C5F32-8552-4480-9DE5-6F48D718FB94}" type="pres">
      <dgm:prSet presAssocID="{0BDC0389-6BB3-4703-A962-F51BF49D5AB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A41E5A-5857-4F8C-B00B-EF49021FADDE}" type="presOf" srcId="{0BDC0389-6BB3-4703-A962-F51BF49D5AB0}" destId="{494C5F32-8552-4480-9DE5-6F48D718FB94}" srcOrd="0" destOrd="0" presId="urn:microsoft.com/office/officeart/2005/8/layout/hList6"/>
    <dgm:cxn modelId="{D0090453-5A39-4D48-BF9E-C8C369D77997}" type="presOf" srcId="{356673FE-E552-428C-A346-C58D35BA7984}" destId="{484B354C-4E56-4AEB-B21C-6F5C7FCF357B}" srcOrd="0" destOrd="0" presId="urn:microsoft.com/office/officeart/2005/8/layout/hList6"/>
    <dgm:cxn modelId="{6B8D7541-11F1-447F-BCD9-24CD644E66A9}" type="presOf" srcId="{B2179FB0-2281-4DEE-884D-CB2EC72B5244}" destId="{8C7D5797-634F-492D-B6D3-16BE6F470706}" srcOrd="0" destOrd="0" presId="urn:microsoft.com/office/officeart/2005/8/layout/hList6"/>
    <dgm:cxn modelId="{719E9501-4D61-4C29-978F-ED782CD111B4}" type="presOf" srcId="{7675F6A4-E7E4-4167-9CAB-622621B0F8DA}" destId="{EFB06D23-1CFA-47CF-A09B-57E46D9C9BAF}" srcOrd="0" destOrd="0" presId="urn:microsoft.com/office/officeart/2005/8/layout/hList6"/>
    <dgm:cxn modelId="{EACCFB50-E86D-4C0B-8F49-6C4B0207C307}" srcId="{356673FE-E552-428C-A346-C58D35BA7984}" destId="{B2179FB0-2281-4DEE-884D-CB2EC72B5244}" srcOrd="0" destOrd="0" parTransId="{C24AC56C-BD8F-40D3-AAFD-AB4708B4B813}" sibTransId="{B6F3E187-5BEF-4ABE-AACF-7598461D5E51}"/>
    <dgm:cxn modelId="{69F09CB9-23F8-4E72-B95E-BD93912778B6}" srcId="{356673FE-E552-428C-A346-C58D35BA7984}" destId="{0BDC0389-6BB3-4703-A962-F51BF49D5AB0}" srcOrd="2" destOrd="0" parTransId="{1FA8A329-6648-476C-9864-109EDA34E2F8}" sibTransId="{489078E0-4C37-4593-A797-38AE0884950C}"/>
    <dgm:cxn modelId="{1E27771E-F457-4F78-821C-E5FF80D5E430}" srcId="{356673FE-E552-428C-A346-C58D35BA7984}" destId="{7675F6A4-E7E4-4167-9CAB-622621B0F8DA}" srcOrd="1" destOrd="0" parTransId="{B57B6DED-AF19-4541-9A3A-F9624EB60269}" sibTransId="{778B32CB-7D73-4D28-A0EA-321CA6F284BA}"/>
    <dgm:cxn modelId="{84EFE23B-8BB9-4A84-86DD-874A62D13996}" type="presParOf" srcId="{484B354C-4E56-4AEB-B21C-6F5C7FCF357B}" destId="{8C7D5797-634F-492D-B6D3-16BE6F470706}" srcOrd="0" destOrd="0" presId="urn:microsoft.com/office/officeart/2005/8/layout/hList6"/>
    <dgm:cxn modelId="{4BFA6DEA-61AB-40C2-905E-61C90F303799}" type="presParOf" srcId="{484B354C-4E56-4AEB-B21C-6F5C7FCF357B}" destId="{BBB4E547-AA68-4192-BD7F-F874E185FA14}" srcOrd="1" destOrd="0" presId="urn:microsoft.com/office/officeart/2005/8/layout/hList6"/>
    <dgm:cxn modelId="{BD0307B6-298E-4223-8F6D-A80316CAEC17}" type="presParOf" srcId="{484B354C-4E56-4AEB-B21C-6F5C7FCF357B}" destId="{EFB06D23-1CFA-47CF-A09B-57E46D9C9BAF}" srcOrd="2" destOrd="0" presId="urn:microsoft.com/office/officeart/2005/8/layout/hList6"/>
    <dgm:cxn modelId="{FA517208-1DBE-4190-B767-C0B12733AF99}" type="presParOf" srcId="{484B354C-4E56-4AEB-B21C-6F5C7FCF357B}" destId="{3D87461E-F0CD-45B5-B8A9-0CA879F7166C}" srcOrd="3" destOrd="0" presId="urn:microsoft.com/office/officeart/2005/8/layout/hList6"/>
    <dgm:cxn modelId="{9FE4BBBB-2C25-48E3-88C7-8E7D8549D96D}" type="presParOf" srcId="{484B354C-4E56-4AEB-B21C-6F5C7FCF357B}" destId="{494C5F32-8552-4480-9DE5-6F48D718FB9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5C7197-F602-421E-81B5-7E65CBFB0F2C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FDC2F1D-B980-49F5-BBA3-43B8972F7AA2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Identificación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4183F3-BC46-4EFA-B301-E0DE175CD9AE}" type="parTrans" cxnId="{0BEC69EE-EB08-4D6E-9DC2-C19C43D921D6}">
      <dgm:prSet/>
      <dgm:spPr/>
      <dgm:t>
        <a:bodyPr/>
        <a:lstStyle/>
        <a:p>
          <a:endParaRPr lang="es-MX"/>
        </a:p>
      </dgm:t>
    </dgm:pt>
    <dgm:pt modelId="{6395D035-7EFA-4CBF-9888-A3C909ABEDD5}" type="sibTrans" cxnId="{0BEC69EE-EB08-4D6E-9DC2-C19C43D921D6}">
      <dgm:prSet/>
      <dgm:spPr/>
      <dgm:t>
        <a:bodyPr/>
        <a:lstStyle/>
        <a:p>
          <a:endParaRPr lang="es-MX"/>
        </a:p>
      </dgm:t>
    </dgm:pt>
    <dgm:pt modelId="{15737F66-D7E5-432C-BD8A-51D0EB55C8F3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DISEÑO Y FORMULACIÓN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044E5C-36D6-41FD-AEAD-D6ABA618BD88}" type="parTrans" cxnId="{87CB4182-8E9A-427B-AECF-E0D42EA10592}">
      <dgm:prSet/>
      <dgm:spPr/>
      <dgm:t>
        <a:bodyPr/>
        <a:lstStyle/>
        <a:p>
          <a:endParaRPr lang="es-MX"/>
        </a:p>
      </dgm:t>
    </dgm:pt>
    <dgm:pt modelId="{6908AEA0-74AA-4317-8FD6-4BC202B7C4EA}" type="sibTrans" cxnId="{87CB4182-8E9A-427B-AECF-E0D42EA10592}">
      <dgm:prSet/>
      <dgm:spPr/>
      <dgm:t>
        <a:bodyPr/>
        <a:lstStyle/>
        <a:p>
          <a:endParaRPr lang="es-MX"/>
        </a:p>
      </dgm:t>
    </dgm:pt>
    <dgm:pt modelId="{659A3BE3-0B4E-41A9-986E-621042D0ACE0}">
      <dgm:prSet phldrT="[Texto]" custT="1"/>
      <dgm:spPr/>
      <dgm:t>
        <a:bodyPr/>
        <a:lstStyle/>
        <a:p>
          <a:r>
            <a:rPr lang="es-MX" sz="2800" dirty="0" smtClean="0"/>
            <a:t>EJECUCIÓN</a:t>
          </a:r>
          <a:endParaRPr lang="es-MX" sz="2800" dirty="0"/>
        </a:p>
      </dgm:t>
    </dgm:pt>
    <dgm:pt modelId="{3CCD2CD4-6E64-49C5-928B-B4186D688FAE}" type="parTrans" cxnId="{2766A3F5-DF14-45D6-89E3-5A679CB0F5CD}">
      <dgm:prSet/>
      <dgm:spPr/>
      <dgm:t>
        <a:bodyPr/>
        <a:lstStyle/>
        <a:p>
          <a:endParaRPr lang="es-MX"/>
        </a:p>
      </dgm:t>
    </dgm:pt>
    <dgm:pt modelId="{769536FF-8ED0-48CA-BBAA-B932E7173DA0}" type="sibTrans" cxnId="{2766A3F5-DF14-45D6-89E3-5A679CB0F5CD}">
      <dgm:prSet/>
      <dgm:spPr/>
      <dgm:t>
        <a:bodyPr/>
        <a:lstStyle/>
        <a:p>
          <a:endParaRPr lang="es-MX"/>
        </a:p>
      </dgm:t>
    </dgm:pt>
    <dgm:pt modelId="{80757677-4CA3-40D1-8176-3AC70729788C}">
      <dgm:prSet phldrT="[Texto]" custT="1"/>
      <dgm:spPr/>
      <dgm:t>
        <a:bodyPr/>
        <a:lstStyle/>
        <a:p>
          <a:r>
            <a:rPr lang="es-MX" sz="2200" dirty="0" smtClean="0"/>
            <a:t>MONITOREO</a:t>
          </a:r>
          <a:endParaRPr lang="es-MX" sz="2200" dirty="0"/>
        </a:p>
      </dgm:t>
    </dgm:pt>
    <dgm:pt modelId="{E93C9046-11F5-4E3E-A11E-FCFA2E97E0B0}" type="parTrans" cxnId="{CE39AD20-BF51-4AB9-B0EA-505676FF045C}">
      <dgm:prSet/>
      <dgm:spPr/>
      <dgm:t>
        <a:bodyPr/>
        <a:lstStyle/>
        <a:p>
          <a:endParaRPr lang="es-MX"/>
        </a:p>
      </dgm:t>
    </dgm:pt>
    <dgm:pt modelId="{ACB21E16-77C2-4165-885C-E0A0C86FF493}" type="sibTrans" cxnId="{CE39AD20-BF51-4AB9-B0EA-505676FF045C}">
      <dgm:prSet/>
      <dgm:spPr/>
      <dgm:t>
        <a:bodyPr/>
        <a:lstStyle/>
        <a:p>
          <a:endParaRPr lang="es-MX"/>
        </a:p>
      </dgm:t>
    </dgm:pt>
    <dgm:pt modelId="{1610861C-20BB-4FAC-8AD4-F7717F07ED6B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Evaluación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0893E4-FEE8-4047-AF2D-0A6DE1BB77B4}" type="parTrans" cxnId="{EE9EFB3A-6635-4467-A7A8-DD425150F58C}">
      <dgm:prSet/>
      <dgm:spPr/>
      <dgm:t>
        <a:bodyPr/>
        <a:lstStyle/>
        <a:p>
          <a:endParaRPr lang="es-MX"/>
        </a:p>
      </dgm:t>
    </dgm:pt>
    <dgm:pt modelId="{BF1C2A94-DFFC-4CC1-BFDA-A2D2774EF149}" type="sibTrans" cxnId="{EE9EFB3A-6635-4467-A7A8-DD425150F58C}">
      <dgm:prSet/>
      <dgm:spPr/>
      <dgm:t>
        <a:bodyPr/>
        <a:lstStyle/>
        <a:p>
          <a:endParaRPr lang="es-MX"/>
        </a:p>
      </dgm:t>
    </dgm:pt>
    <dgm:pt modelId="{978E4DEF-83AC-4D01-88CC-9EA72C6BCFB7}" type="pres">
      <dgm:prSet presAssocID="{205C7197-F602-421E-81B5-7E65CBFB0F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B8B7C6-CA0C-439B-91C1-AD46613CEAF1}" type="pres">
      <dgm:prSet presAssocID="{2FDC2F1D-B980-49F5-BBA3-43B8972F7AA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A877A2-8BDD-409E-A7CD-5E6229F1BDEC}" type="pres">
      <dgm:prSet presAssocID="{6395D035-7EFA-4CBF-9888-A3C909ABEDD5}" presName="sibTrans" presStyleLbl="sibTrans2D1" presStyleIdx="0" presStyleCnt="5"/>
      <dgm:spPr/>
      <dgm:t>
        <a:bodyPr/>
        <a:lstStyle/>
        <a:p>
          <a:endParaRPr lang="es-MX"/>
        </a:p>
      </dgm:t>
    </dgm:pt>
    <dgm:pt modelId="{247A7824-F342-4413-A4C9-39462FD7B024}" type="pres">
      <dgm:prSet presAssocID="{6395D035-7EFA-4CBF-9888-A3C909ABEDD5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C5CD8D23-9A57-4AC9-8E31-2EBE06EA2C5C}" type="pres">
      <dgm:prSet presAssocID="{15737F66-D7E5-432C-BD8A-51D0EB55C8F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4BB48F-D35D-4205-A07C-33B4D5210947}" type="pres">
      <dgm:prSet presAssocID="{6908AEA0-74AA-4317-8FD6-4BC202B7C4EA}" presName="sibTrans" presStyleLbl="sibTrans2D1" presStyleIdx="1" presStyleCnt="5"/>
      <dgm:spPr/>
      <dgm:t>
        <a:bodyPr/>
        <a:lstStyle/>
        <a:p>
          <a:endParaRPr lang="es-MX"/>
        </a:p>
      </dgm:t>
    </dgm:pt>
    <dgm:pt modelId="{6379DC40-A3F9-403D-98A2-6874325A75BC}" type="pres">
      <dgm:prSet presAssocID="{6908AEA0-74AA-4317-8FD6-4BC202B7C4EA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406CFD96-906E-4EC1-98FC-F774ECAD710A}" type="pres">
      <dgm:prSet presAssocID="{659A3BE3-0B4E-41A9-986E-621042D0ACE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1A8699-0ACC-4972-AD87-D2DB9656CABC}" type="pres">
      <dgm:prSet presAssocID="{769536FF-8ED0-48CA-BBAA-B932E7173DA0}" presName="sibTrans" presStyleLbl="sibTrans2D1" presStyleIdx="2" presStyleCnt="5"/>
      <dgm:spPr/>
      <dgm:t>
        <a:bodyPr/>
        <a:lstStyle/>
        <a:p>
          <a:endParaRPr lang="es-MX"/>
        </a:p>
      </dgm:t>
    </dgm:pt>
    <dgm:pt modelId="{F6A85BFD-2B01-4B35-833D-72E0F366B21B}" type="pres">
      <dgm:prSet presAssocID="{769536FF-8ED0-48CA-BBAA-B932E7173DA0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76C4AC4F-A318-4A98-ACC8-0E737F7B5AB3}" type="pres">
      <dgm:prSet presAssocID="{80757677-4CA3-40D1-8176-3AC70729788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6E1AFD-DCC7-42EC-990A-7A057801DD46}" type="pres">
      <dgm:prSet presAssocID="{ACB21E16-77C2-4165-885C-E0A0C86FF493}" presName="sibTrans" presStyleLbl="sibTrans2D1" presStyleIdx="3" presStyleCnt="5"/>
      <dgm:spPr/>
      <dgm:t>
        <a:bodyPr/>
        <a:lstStyle/>
        <a:p>
          <a:endParaRPr lang="es-MX"/>
        </a:p>
      </dgm:t>
    </dgm:pt>
    <dgm:pt modelId="{B3FBA60F-A905-4897-8C99-76AED8BDBDA9}" type="pres">
      <dgm:prSet presAssocID="{ACB21E16-77C2-4165-885C-E0A0C86FF493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79C6BEE1-5567-48C7-9A3E-98A6112003D1}" type="pres">
      <dgm:prSet presAssocID="{1610861C-20BB-4FAC-8AD4-F7717F07ED6B}" presName="node" presStyleLbl="node1" presStyleIdx="4" presStyleCnt="5" custRadScaleRad="99746" custRadScaleInc="1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D411E2-4AA9-4F37-8EF1-93A3DF9A63E2}" type="pres">
      <dgm:prSet presAssocID="{BF1C2A94-DFFC-4CC1-BFDA-A2D2774EF149}" presName="sibTrans" presStyleLbl="sibTrans2D1" presStyleIdx="4" presStyleCnt="5"/>
      <dgm:spPr/>
      <dgm:t>
        <a:bodyPr/>
        <a:lstStyle/>
        <a:p>
          <a:endParaRPr lang="es-MX"/>
        </a:p>
      </dgm:t>
    </dgm:pt>
    <dgm:pt modelId="{2868805A-9CB3-4BB5-AC0A-2132848CA00E}" type="pres">
      <dgm:prSet presAssocID="{BF1C2A94-DFFC-4CC1-BFDA-A2D2774EF149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EE9EFB3A-6635-4467-A7A8-DD425150F58C}" srcId="{205C7197-F602-421E-81B5-7E65CBFB0F2C}" destId="{1610861C-20BB-4FAC-8AD4-F7717F07ED6B}" srcOrd="4" destOrd="0" parTransId="{DB0893E4-FEE8-4047-AF2D-0A6DE1BB77B4}" sibTransId="{BF1C2A94-DFFC-4CC1-BFDA-A2D2774EF149}"/>
    <dgm:cxn modelId="{636110B6-5159-447C-A60E-BBFC0EB7B0C3}" type="presOf" srcId="{80757677-4CA3-40D1-8176-3AC70729788C}" destId="{76C4AC4F-A318-4A98-ACC8-0E737F7B5AB3}" srcOrd="0" destOrd="0" presId="urn:microsoft.com/office/officeart/2005/8/layout/cycle2"/>
    <dgm:cxn modelId="{7DD38885-21AA-4218-95E6-8FF0349CFD1D}" type="presOf" srcId="{ACB21E16-77C2-4165-885C-E0A0C86FF493}" destId="{386E1AFD-DCC7-42EC-990A-7A057801DD46}" srcOrd="0" destOrd="0" presId="urn:microsoft.com/office/officeart/2005/8/layout/cycle2"/>
    <dgm:cxn modelId="{F8F02FB4-3169-44AD-93CA-ADE216918C2E}" type="presOf" srcId="{659A3BE3-0B4E-41A9-986E-621042D0ACE0}" destId="{406CFD96-906E-4EC1-98FC-F774ECAD710A}" srcOrd="0" destOrd="0" presId="urn:microsoft.com/office/officeart/2005/8/layout/cycle2"/>
    <dgm:cxn modelId="{E91BC1AD-8FE4-452C-AA5D-6BCF3AC2FA1B}" type="presOf" srcId="{BF1C2A94-DFFC-4CC1-BFDA-A2D2774EF149}" destId="{5CD411E2-4AA9-4F37-8EF1-93A3DF9A63E2}" srcOrd="0" destOrd="0" presId="urn:microsoft.com/office/officeart/2005/8/layout/cycle2"/>
    <dgm:cxn modelId="{A4CC6A76-60E1-40B9-B7A8-E3413A6E8F8A}" type="presOf" srcId="{6395D035-7EFA-4CBF-9888-A3C909ABEDD5}" destId="{6FA877A2-8BDD-409E-A7CD-5E6229F1BDEC}" srcOrd="0" destOrd="0" presId="urn:microsoft.com/office/officeart/2005/8/layout/cycle2"/>
    <dgm:cxn modelId="{2766A3F5-DF14-45D6-89E3-5A679CB0F5CD}" srcId="{205C7197-F602-421E-81B5-7E65CBFB0F2C}" destId="{659A3BE3-0B4E-41A9-986E-621042D0ACE0}" srcOrd="2" destOrd="0" parTransId="{3CCD2CD4-6E64-49C5-928B-B4186D688FAE}" sibTransId="{769536FF-8ED0-48CA-BBAA-B932E7173DA0}"/>
    <dgm:cxn modelId="{6B5C004A-2E23-4A89-834B-1086E6B11BB6}" type="presOf" srcId="{ACB21E16-77C2-4165-885C-E0A0C86FF493}" destId="{B3FBA60F-A905-4897-8C99-76AED8BDBDA9}" srcOrd="1" destOrd="0" presId="urn:microsoft.com/office/officeart/2005/8/layout/cycle2"/>
    <dgm:cxn modelId="{D72F389E-9138-4A86-8F64-B149F547444D}" type="presOf" srcId="{205C7197-F602-421E-81B5-7E65CBFB0F2C}" destId="{978E4DEF-83AC-4D01-88CC-9EA72C6BCFB7}" srcOrd="0" destOrd="0" presId="urn:microsoft.com/office/officeart/2005/8/layout/cycle2"/>
    <dgm:cxn modelId="{56C2AE41-7E90-48E4-B1E4-E391C7EDFF5D}" type="presOf" srcId="{15737F66-D7E5-432C-BD8A-51D0EB55C8F3}" destId="{C5CD8D23-9A57-4AC9-8E31-2EBE06EA2C5C}" srcOrd="0" destOrd="0" presId="urn:microsoft.com/office/officeart/2005/8/layout/cycle2"/>
    <dgm:cxn modelId="{E429028B-F69B-4794-998D-1ADC10B563CC}" type="presOf" srcId="{6395D035-7EFA-4CBF-9888-A3C909ABEDD5}" destId="{247A7824-F342-4413-A4C9-39462FD7B024}" srcOrd="1" destOrd="0" presId="urn:microsoft.com/office/officeart/2005/8/layout/cycle2"/>
    <dgm:cxn modelId="{0BEC69EE-EB08-4D6E-9DC2-C19C43D921D6}" srcId="{205C7197-F602-421E-81B5-7E65CBFB0F2C}" destId="{2FDC2F1D-B980-49F5-BBA3-43B8972F7AA2}" srcOrd="0" destOrd="0" parTransId="{F94183F3-BC46-4EFA-B301-E0DE175CD9AE}" sibTransId="{6395D035-7EFA-4CBF-9888-A3C909ABEDD5}"/>
    <dgm:cxn modelId="{871F4785-9CF4-467F-B673-D41B930748A4}" type="presOf" srcId="{769536FF-8ED0-48CA-BBAA-B932E7173DA0}" destId="{F6A85BFD-2B01-4B35-833D-72E0F366B21B}" srcOrd="1" destOrd="0" presId="urn:microsoft.com/office/officeart/2005/8/layout/cycle2"/>
    <dgm:cxn modelId="{B80513E1-1509-48B7-B38D-39F1720C9E79}" type="presOf" srcId="{6908AEA0-74AA-4317-8FD6-4BC202B7C4EA}" destId="{724BB48F-D35D-4205-A07C-33B4D5210947}" srcOrd="0" destOrd="0" presId="urn:microsoft.com/office/officeart/2005/8/layout/cycle2"/>
    <dgm:cxn modelId="{CAEB321E-B4C5-47FB-B627-66153004FC94}" type="presOf" srcId="{769536FF-8ED0-48CA-BBAA-B932E7173DA0}" destId="{4F1A8699-0ACC-4972-AD87-D2DB9656CABC}" srcOrd="0" destOrd="0" presId="urn:microsoft.com/office/officeart/2005/8/layout/cycle2"/>
    <dgm:cxn modelId="{C8FC1A1B-3C48-4343-AF13-DCA7A1908A50}" type="presOf" srcId="{2FDC2F1D-B980-49F5-BBA3-43B8972F7AA2}" destId="{26B8B7C6-CA0C-439B-91C1-AD46613CEAF1}" srcOrd="0" destOrd="0" presId="urn:microsoft.com/office/officeart/2005/8/layout/cycle2"/>
    <dgm:cxn modelId="{CE39AD20-BF51-4AB9-B0EA-505676FF045C}" srcId="{205C7197-F602-421E-81B5-7E65CBFB0F2C}" destId="{80757677-4CA3-40D1-8176-3AC70729788C}" srcOrd="3" destOrd="0" parTransId="{E93C9046-11F5-4E3E-A11E-FCFA2E97E0B0}" sibTransId="{ACB21E16-77C2-4165-885C-E0A0C86FF493}"/>
    <dgm:cxn modelId="{87CB4182-8E9A-427B-AECF-E0D42EA10592}" srcId="{205C7197-F602-421E-81B5-7E65CBFB0F2C}" destId="{15737F66-D7E5-432C-BD8A-51D0EB55C8F3}" srcOrd="1" destOrd="0" parTransId="{D8044E5C-36D6-41FD-AEAD-D6ABA618BD88}" sibTransId="{6908AEA0-74AA-4317-8FD6-4BC202B7C4EA}"/>
    <dgm:cxn modelId="{AB46ED86-4F53-4366-B7E5-8B53ACFF78B3}" type="presOf" srcId="{6908AEA0-74AA-4317-8FD6-4BC202B7C4EA}" destId="{6379DC40-A3F9-403D-98A2-6874325A75BC}" srcOrd="1" destOrd="0" presId="urn:microsoft.com/office/officeart/2005/8/layout/cycle2"/>
    <dgm:cxn modelId="{BAC655D4-AD61-49A8-AD65-C97C058AA56A}" type="presOf" srcId="{1610861C-20BB-4FAC-8AD4-F7717F07ED6B}" destId="{79C6BEE1-5567-48C7-9A3E-98A6112003D1}" srcOrd="0" destOrd="0" presId="urn:microsoft.com/office/officeart/2005/8/layout/cycle2"/>
    <dgm:cxn modelId="{6D3BAA47-7386-45BB-A914-B8E8E8F5CE35}" type="presOf" srcId="{BF1C2A94-DFFC-4CC1-BFDA-A2D2774EF149}" destId="{2868805A-9CB3-4BB5-AC0A-2132848CA00E}" srcOrd="1" destOrd="0" presId="urn:microsoft.com/office/officeart/2005/8/layout/cycle2"/>
    <dgm:cxn modelId="{C58642B4-9520-4BE5-B408-2E37E29C65AB}" type="presParOf" srcId="{978E4DEF-83AC-4D01-88CC-9EA72C6BCFB7}" destId="{26B8B7C6-CA0C-439B-91C1-AD46613CEAF1}" srcOrd="0" destOrd="0" presId="urn:microsoft.com/office/officeart/2005/8/layout/cycle2"/>
    <dgm:cxn modelId="{AD1250A9-A07D-45A8-9B99-2FAD8AF488BB}" type="presParOf" srcId="{978E4DEF-83AC-4D01-88CC-9EA72C6BCFB7}" destId="{6FA877A2-8BDD-409E-A7CD-5E6229F1BDEC}" srcOrd="1" destOrd="0" presId="urn:microsoft.com/office/officeart/2005/8/layout/cycle2"/>
    <dgm:cxn modelId="{C7724900-23DF-4CB2-92A2-D4B123381776}" type="presParOf" srcId="{6FA877A2-8BDD-409E-A7CD-5E6229F1BDEC}" destId="{247A7824-F342-4413-A4C9-39462FD7B024}" srcOrd="0" destOrd="0" presId="urn:microsoft.com/office/officeart/2005/8/layout/cycle2"/>
    <dgm:cxn modelId="{61443B4D-72C5-42D7-8B34-3ACD9CE9EC13}" type="presParOf" srcId="{978E4DEF-83AC-4D01-88CC-9EA72C6BCFB7}" destId="{C5CD8D23-9A57-4AC9-8E31-2EBE06EA2C5C}" srcOrd="2" destOrd="0" presId="urn:microsoft.com/office/officeart/2005/8/layout/cycle2"/>
    <dgm:cxn modelId="{C6818596-9977-4374-8B3B-B59178E7CA13}" type="presParOf" srcId="{978E4DEF-83AC-4D01-88CC-9EA72C6BCFB7}" destId="{724BB48F-D35D-4205-A07C-33B4D5210947}" srcOrd="3" destOrd="0" presId="urn:microsoft.com/office/officeart/2005/8/layout/cycle2"/>
    <dgm:cxn modelId="{6F47E758-6D8B-42D2-9635-D9F742FD4AEE}" type="presParOf" srcId="{724BB48F-D35D-4205-A07C-33B4D5210947}" destId="{6379DC40-A3F9-403D-98A2-6874325A75BC}" srcOrd="0" destOrd="0" presId="urn:microsoft.com/office/officeart/2005/8/layout/cycle2"/>
    <dgm:cxn modelId="{BAC6C94A-CA7F-4CD8-8F1D-98BE886DED72}" type="presParOf" srcId="{978E4DEF-83AC-4D01-88CC-9EA72C6BCFB7}" destId="{406CFD96-906E-4EC1-98FC-F774ECAD710A}" srcOrd="4" destOrd="0" presId="urn:microsoft.com/office/officeart/2005/8/layout/cycle2"/>
    <dgm:cxn modelId="{1F82CC2A-0348-4C13-9C5F-F0A4468A70B7}" type="presParOf" srcId="{978E4DEF-83AC-4D01-88CC-9EA72C6BCFB7}" destId="{4F1A8699-0ACC-4972-AD87-D2DB9656CABC}" srcOrd="5" destOrd="0" presId="urn:microsoft.com/office/officeart/2005/8/layout/cycle2"/>
    <dgm:cxn modelId="{5FA5151E-1738-4404-9245-454A0723D6C9}" type="presParOf" srcId="{4F1A8699-0ACC-4972-AD87-D2DB9656CABC}" destId="{F6A85BFD-2B01-4B35-833D-72E0F366B21B}" srcOrd="0" destOrd="0" presId="urn:microsoft.com/office/officeart/2005/8/layout/cycle2"/>
    <dgm:cxn modelId="{4A41ABCC-0440-4469-8247-CBDD1523979A}" type="presParOf" srcId="{978E4DEF-83AC-4D01-88CC-9EA72C6BCFB7}" destId="{76C4AC4F-A318-4A98-ACC8-0E737F7B5AB3}" srcOrd="6" destOrd="0" presId="urn:microsoft.com/office/officeart/2005/8/layout/cycle2"/>
    <dgm:cxn modelId="{BEE788BE-8EAA-44D9-8511-DC17E8093ABF}" type="presParOf" srcId="{978E4DEF-83AC-4D01-88CC-9EA72C6BCFB7}" destId="{386E1AFD-DCC7-42EC-990A-7A057801DD46}" srcOrd="7" destOrd="0" presId="urn:microsoft.com/office/officeart/2005/8/layout/cycle2"/>
    <dgm:cxn modelId="{31F5244A-8C2F-445B-A186-C47F022D982C}" type="presParOf" srcId="{386E1AFD-DCC7-42EC-990A-7A057801DD46}" destId="{B3FBA60F-A905-4897-8C99-76AED8BDBDA9}" srcOrd="0" destOrd="0" presId="urn:microsoft.com/office/officeart/2005/8/layout/cycle2"/>
    <dgm:cxn modelId="{4C13F7FD-771B-4A65-AF7F-9D6B4C279F26}" type="presParOf" srcId="{978E4DEF-83AC-4D01-88CC-9EA72C6BCFB7}" destId="{79C6BEE1-5567-48C7-9A3E-98A6112003D1}" srcOrd="8" destOrd="0" presId="urn:microsoft.com/office/officeart/2005/8/layout/cycle2"/>
    <dgm:cxn modelId="{093BA992-B29D-468C-A836-F5F95BD75FE9}" type="presParOf" srcId="{978E4DEF-83AC-4D01-88CC-9EA72C6BCFB7}" destId="{5CD411E2-4AA9-4F37-8EF1-93A3DF9A63E2}" srcOrd="9" destOrd="0" presId="urn:microsoft.com/office/officeart/2005/8/layout/cycle2"/>
    <dgm:cxn modelId="{9E6465C5-A4C0-4DA7-9964-2325EAE92FAE}" type="presParOf" srcId="{5CD411E2-4AA9-4F37-8EF1-93A3DF9A63E2}" destId="{2868805A-9CB3-4BB5-AC0A-2132848CA00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64970-D07C-4FA0-8924-2B7F7F3E1210}" type="datetimeFigureOut">
              <a:rPr lang="es-MX" smtClean="0"/>
              <a:pPr/>
              <a:t>27/09/2018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9793B-111A-49CA-8D22-09C767A5B1A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9332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39EE3-4D90-40A4-B272-19A9E142C031}" type="slidenum">
              <a:rPr lang="es-MX" smtClean="0">
                <a:solidFill>
                  <a:prstClr val="black"/>
                </a:solidFill>
              </a:rPr>
              <a:pPr/>
              <a:t>2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97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17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09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67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871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88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04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91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94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94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8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288A-B269-4188-9F1D-4AA1085D97E9}" type="datetimeFigureOut">
              <a:rPr lang="es-MX" smtClean="0"/>
              <a:pPr/>
              <a:t>27/09/2018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0C3E-4D2C-42FB-BA4E-C0C8C7001D3A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2E13C-0F04-4046-8BE4-86DE8CA0CD53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B88A-A370-42FB-A5D8-37239CBAF6B2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9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solidFill>
          <a:srgbClr val="A3A1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r>
              <a:rPr lang="es-MX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BIENVENIDOS</a:t>
            </a:r>
            <a:endParaRPr lang="es-MX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36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0" y="1916832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TEMA 1.2</a:t>
            </a:r>
          </a:p>
          <a:p>
            <a:pPr algn="ctr"/>
            <a:endParaRPr lang="es-MX" sz="24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8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“CONSTRUIR PROYECTOS DE DESARROLLO PARA EL BIENESTAR </a:t>
            </a:r>
            <a:r>
              <a:rPr lang="es-MX" sz="28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SOCIAL”</a:t>
            </a:r>
            <a:endParaRPr lang="es-MX" sz="28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5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INTRODUCCIÓN AL TEMA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412776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Podemos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definir a los proyectos sociales como: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un conjunto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 acciones desarrolladas en un tiempo y espacio determinado, y emprendidas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en modo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articulado combinando la utilización de diferentes recursos (humanos, técnicos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materiales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) en función del logro de determinado objetivo previamente estipulado, el cual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se justifica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por la existencia de una determinada situación-problema que se quiere transformar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. (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Ander-Egg y Aguilar: 2005)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705985"/>
            <a:ext cx="8964488" cy="18913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PROYECTO SOCIAL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412776"/>
            <a:ext cx="9144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"/>
                <a:cs typeface="Arial"/>
              </a:rPr>
              <a:t>Es decir conjunto </a:t>
            </a:r>
            <a:r>
              <a:rPr lang="es-MX" sz="2800" dirty="0">
                <a:latin typeface="Arial"/>
                <a:cs typeface="Arial"/>
              </a:rPr>
              <a:t>de </a:t>
            </a:r>
            <a:r>
              <a:rPr lang="es-MX" sz="2800" spc="-5" dirty="0" smtClean="0">
                <a:latin typeface="Arial"/>
                <a:cs typeface="Arial"/>
              </a:rPr>
              <a:t>acciones </a:t>
            </a:r>
            <a:r>
              <a:rPr lang="es-MX" sz="2800" spc="-5" dirty="0">
                <a:latin typeface="Arial"/>
                <a:cs typeface="Arial"/>
              </a:rPr>
              <a:t>cuyos elementos interactúan entre  </a:t>
            </a:r>
            <a:r>
              <a:rPr lang="es-MX" sz="2800" dirty="0">
                <a:latin typeface="Arial"/>
                <a:cs typeface="Arial"/>
              </a:rPr>
              <a:t>sí </a:t>
            </a:r>
            <a:r>
              <a:rPr lang="es-MX" sz="2800" spc="-5" dirty="0">
                <a:latin typeface="Arial"/>
                <a:cs typeface="Arial"/>
              </a:rPr>
              <a:t>para producir </a:t>
            </a:r>
            <a:r>
              <a:rPr lang="es-MX" sz="2800" spc="-5" dirty="0" smtClean="0">
                <a:latin typeface="Arial"/>
                <a:cs typeface="Arial"/>
              </a:rPr>
              <a:t>un </a:t>
            </a:r>
            <a:r>
              <a:rPr lang="es-MX" sz="2800" dirty="0" smtClean="0">
                <a:latin typeface="Arial"/>
                <a:cs typeface="Arial"/>
              </a:rPr>
              <a:t>cambio </a:t>
            </a:r>
            <a:r>
              <a:rPr lang="es-MX" sz="2800" spc="-5" dirty="0">
                <a:latin typeface="Arial"/>
                <a:cs typeface="Arial"/>
              </a:rPr>
              <a:t>en </a:t>
            </a:r>
            <a:r>
              <a:rPr lang="es-MX" sz="2800" spc="-10" dirty="0">
                <a:latin typeface="Arial"/>
                <a:cs typeface="Arial"/>
              </a:rPr>
              <a:t>una </a:t>
            </a:r>
            <a:r>
              <a:rPr lang="es-MX" sz="2800" spc="-5" dirty="0">
                <a:latin typeface="Arial"/>
                <a:cs typeface="Arial"/>
              </a:rPr>
              <a:t>situación </a:t>
            </a:r>
            <a:r>
              <a:rPr lang="es-MX" sz="2800" dirty="0">
                <a:latin typeface="Arial"/>
                <a:cs typeface="Arial"/>
              </a:rPr>
              <a:t>o </a:t>
            </a:r>
            <a:r>
              <a:rPr lang="es-MX" sz="2800" spc="-5" dirty="0">
                <a:latin typeface="Arial"/>
                <a:cs typeface="Arial"/>
              </a:rPr>
              <a:t>problema  determinado, </a:t>
            </a:r>
            <a:r>
              <a:rPr lang="es-MX" sz="2800" spc="-10" dirty="0">
                <a:latin typeface="Arial"/>
                <a:cs typeface="Arial"/>
              </a:rPr>
              <a:t>coadyuvado por </a:t>
            </a:r>
            <a:r>
              <a:rPr lang="es-MX" sz="2800" spc="-5" dirty="0">
                <a:latin typeface="Arial"/>
                <a:cs typeface="Arial"/>
              </a:rPr>
              <a:t>factores</a:t>
            </a:r>
            <a:r>
              <a:rPr lang="es-MX" sz="2800" spc="45" dirty="0">
                <a:latin typeface="Arial"/>
                <a:cs typeface="Arial"/>
              </a:rPr>
              <a:t> </a:t>
            </a:r>
            <a:r>
              <a:rPr lang="es-MX" sz="2800" spc="-5" dirty="0">
                <a:latin typeface="Arial"/>
                <a:cs typeface="Arial"/>
              </a:rPr>
              <a:t>externos</a:t>
            </a:r>
            <a:endParaRPr lang="es-MX" sz="2800" dirty="0">
              <a:latin typeface="Arial"/>
              <a:cs typeface="Arial"/>
            </a:endParaRPr>
          </a:p>
          <a:p>
            <a:pPr algn="just"/>
            <a:endParaRPr lang="es-MX" sz="2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574576" y="3933057"/>
            <a:ext cx="7994848" cy="2448269"/>
            <a:chOff x="609600" y="3908871"/>
            <a:chExt cx="7772400" cy="1272729"/>
          </a:xfrm>
        </p:grpSpPr>
        <p:sp>
          <p:nvSpPr>
            <p:cNvPr id="8" name="object 343"/>
            <p:cNvSpPr txBox="1"/>
            <p:nvPr/>
          </p:nvSpPr>
          <p:spPr>
            <a:xfrm>
              <a:off x="2558003" y="3946051"/>
              <a:ext cx="88773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10" dirty="0">
                  <a:latin typeface="Arial"/>
                  <a:cs typeface="Arial"/>
                </a:rPr>
                <a:t>Insumos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13" name="object 344"/>
            <p:cNvSpPr txBox="1"/>
            <p:nvPr/>
          </p:nvSpPr>
          <p:spPr>
            <a:xfrm>
              <a:off x="5147151" y="3908871"/>
              <a:ext cx="116522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10" dirty="0">
                  <a:latin typeface="Arial"/>
                  <a:cs typeface="Arial"/>
                </a:rPr>
                <a:t>Resultados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14" name="object 345"/>
            <p:cNvSpPr txBox="1"/>
            <p:nvPr/>
          </p:nvSpPr>
          <p:spPr>
            <a:xfrm>
              <a:off x="855568" y="4701667"/>
              <a:ext cx="183388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spc="-5" dirty="0">
                  <a:latin typeface="Arial"/>
                  <a:cs typeface="Arial"/>
                </a:rPr>
                <a:t>Problema</a:t>
              </a:r>
              <a:r>
                <a:rPr sz="2000" spc="-35" dirty="0">
                  <a:latin typeface="Arial"/>
                  <a:cs typeface="Arial"/>
                </a:rPr>
                <a:t> </a:t>
              </a:r>
              <a:r>
                <a:rPr sz="2000" spc="-5" dirty="0">
                  <a:latin typeface="Arial"/>
                  <a:cs typeface="Arial"/>
                </a:rPr>
                <a:t>Inicial</a:t>
              </a:r>
              <a:endParaRPr sz="2000" dirty="0">
                <a:latin typeface="Arial"/>
                <a:cs typeface="Arial"/>
              </a:endParaRPr>
            </a:p>
          </p:txBody>
        </p:sp>
        <p:sp>
          <p:nvSpPr>
            <p:cNvPr id="15" name="object 346"/>
            <p:cNvSpPr txBox="1"/>
            <p:nvPr/>
          </p:nvSpPr>
          <p:spPr>
            <a:xfrm>
              <a:off x="3801230" y="4701667"/>
              <a:ext cx="132461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spc="-5" dirty="0">
                  <a:latin typeface="Arial"/>
                  <a:cs typeface="Arial"/>
                </a:rPr>
                <a:t>Actividades</a:t>
              </a:r>
              <a:endParaRPr sz="2000" dirty="0">
                <a:latin typeface="Arial"/>
                <a:cs typeface="Arial"/>
              </a:endParaRPr>
            </a:p>
          </p:txBody>
        </p:sp>
        <p:sp>
          <p:nvSpPr>
            <p:cNvPr id="16" name="object 347"/>
            <p:cNvSpPr txBox="1"/>
            <p:nvPr/>
          </p:nvSpPr>
          <p:spPr>
            <a:xfrm>
              <a:off x="6185916" y="4657535"/>
              <a:ext cx="1875789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" spc="-5" dirty="0">
                  <a:latin typeface="Arial"/>
                  <a:cs typeface="Arial"/>
                </a:rPr>
                <a:t>Situación</a:t>
              </a:r>
              <a:r>
                <a:rPr sz="2000" spc="-45" dirty="0">
                  <a:latin typeface="Arial"/>
                  <a:cs typeface="Arial"/>
                </a:rPr>
                <a:t> </a:t>
              </a:r>
              <a:r>
                <a:rPr sz="2000" spc="-5" dirty="0">
                  <a:latin typeface="Arial"/>
                  <a:cs typeface="Arial"/>
                </a:rPr>
                <a:t>Futura</a:t>
              </a:r>
              <a:endParaRPr sz="2000" dirty="0">
                <a:latin typeface="Arial"/>
                <a:cs typeface="Arial"/>
              </a:endParaRPr>
            </a:p>
          </p:txBody>
        </p:sp>
        <p:sp>
          <p:nvSpPr>
            <p:cNvPr id="17" name="object 348"/>
            <p:cNvSpPr/>
            <p:nvPr/>
          </p:nvSpPr>
          <p:spPr>
            <a:xfrm>
              <a:off x="609600" y="4343400"/>
              <a:ext cx="2286000" cy="838200"/>
            </a:xfrm>
            <a:custGeom>
              <a:avLst/>
              <a:gdLst/>
              <a:ahLst/>
              <a:cxnLst/>
              <a:rect l="l" t="t" r="r" b="b"/>
              <a:pathLst>
                <a:path w="2286000" h="838200">
                  <a:moveTo>
                    <a:pt x="1143000" y="0"/>
                  </a:moveTo>
                  <a:lnTo>
                    <a:pt x="1211797" y="689"/>
                  </a:lnTo>
                  <a:lnTo>
                    <a:pt x="1279335" y="2733"/>
                  </a:lnTo>
                  <a:lnTo>
                    <a:pt x="1345519" y="6099"/>
                  </a:lnTo>
                  <a:lnTo>
                    <a:pt x="1410255" y="10752"/>
                  </a:lnTo>
                  <a:lnTo>
                    <a:pt x="1473450" y="16657"/>
                  </a:lnTo>
                  <a:lnTo>
                    <a:pt x="1535010" y="23780"/>
                  </a:lnTo>
                  <a:lnTo>
                    <a:pt x="1594842" y="32087"/>
                  </a:lnTo>
                  <a:lnTo>
                    <a:pt x="1652851" y="41543"/>
                  </a:lnTo>
                  <a:lnTo>
                    <a:pt x="1708944" y="52114"/>
                  </a:lnTo>
                  <a:lnTo>
                    <a:pt x="1763027" y="63766"/>
                  </a:lnTo>
                  <a:lnTo>
                    <a:pt x="1815007" y="76463"/>
                  </a:lnTo>
                  <a:lnTo>
                    <a:pt x="1864789" y="90173"/>
                  </a:lnTo>
                  <a:lnTo>
                    <a:pt x="1912280" y="104860"/>
                  </a:lnTo>
                  <a:lnTo>
                    <a:pt x="1957387" y="120491"/>
                  </a:lnTo>
                  <a:lnTo>
                    <a:pt x="2000015" y="137030"/>
                  </a:lnTo>
                  <a:lnTo>
                    <a:pt x="2040071" y="154443"/>
                  </a:lnTo>
                  <a:lnTo>
                    <a:pt x="2077461" y="172697"/>
                  </a:lnTo>
                  <a:lnTo>
                    <a:pt x="2112092" y="191756"/>
                  </a:lnTo>
                  <a:lnTo>
                    <a:pt x="2172699" y="232154"/>
                  </a:lnTo>
                  <a:lnTo>
                    <a:pt x="2221143" y="275362"/>
                  </a:lnTo>
                  <a:lnTo>
                    <a:pt x="2256675" y="321106"/>
                  </a:lnTo>
                  <a:lnTo>
                    <a:pt x="2278543" y="369110"/>
                  </a:lnTo>
                  <a:lnTo>
                    <a:pt x="2286000" y="419100"/>
                  </a:lnTo>
                  <a:lnTo>
                    <a:pt x="2284120" y="444325"/>
                  </a:lnTo>
                  <a:lnTo>
                    <a:pt x="2269364" y="493356"/>
                  </a:lnTo>
                  <a:lnTo>
                    <a:pt x="2240570" y="540265"/>
                  </a:lnTo>
                  <a:lnTo>
                    <a:pt x="2198489" y="584775"/>
                  </a:lnTo>
                  <a:lnTo>
                    <a:pt x="2143869" y="626612"/>
                  </a:lnTo>
                  <a:lnTo>
                    <a:pt x="2077461" y="665502"/>
                  </a:lnTo>
                  <a:lnTo>
                    <a:pt x="2040071" y="683756"/>
                  </a:lnTo>
                  <a:lnTo>
                    <a:pt x="2000015" y="701169"/>
                  </a:lnTo>
                  <a:lnTo>
                    <a:pt x="1957387" y="717708"/>
                  </a:lnTo>
                  <a:lnTo>
                    <a:pt x="1912280" y="733339"/>
                  </a:lnTo>
                  <a:lnTo>
                    <a:pt x="1864789" y="748026"/>
                  </a:lnTo>
                  <a:lnTo>
                    <a:pt x="1815007" y="761736"/>
                  </a:lnTo>
                  <a:lnTo>
                    <a:pt x="1763027" y="774433"/>
                  </a:lnTo>
                  <a:lnTo>
                    <a:pt x="1708944" y="786085"/>
                  </a:lnTo>
                  <a:lnTo>
                    <a:pt x="1652851" y="796656"/>
                  </a:lnTo>
                  <a:lnTo>
                    <a:pt x="1594842" y="806112"/>
                  </a:lnTo>
                  <a:lnTo>
                    <a:pt x="1535010" y="814419"/>
                  </a:lnTo>
                  <a:lnTo>
                    <a:pt x="1473450" y="821542"/>
                  </a:lnTo>
                  <a:lnTo>
                    <a:pt x="1410255" y="827447"/>
                  </a:lnTo>
                  <a:lnTo>
                    <a:pt x="1345519" y="832100"/>
                  </a:lnTo>
                  <a:lnTo>
                    <a:pt x="1279335" y="835466"/>
                  </a:lnTo>
                  <a:lnTo>
                    <a:pt x="1211797" y="837510"/>
                  </a:lnTo>
                  <a:lnTo>
                    <a:pt x="1143000" y="838200"/>
                  </a:lnTo>
                  <a:lnTo>
                    <a:pt x="1074202" y="837510"/>
                  </a:lnTo>
                  <a:lnTo>
                    <a:pt x="1006664" y="835466"/>
                  </a:lnTo>
                  <a:lnTo>
                    <a:pt x="940480" y="832100"/>
                  </a:lnTo>
                  <a:lnTo>
                    <a:pt x="875744" y="827447"/>
                  </a:lnTo>
                  <a:lnTo>
                    <a:pt x="812549" y="821542"/>
                  </a:lnTo>
                  <a:lnTo>
                    <a:pt x="750989" y="814419"/>
                  </a:lnTo>
                  <a:lnTo>
                    <a:pt x="691157" y="806112"/>
                  </a:lnTo>
                  <a:lnTo>
                    <a:pt x="633148" y="796656"/>
                  </a:lnTo>
                  <a:lnTo>
                    <a:pt x="577055" y="786085"/>
                  </a:lnTo>
                  <a:lnTo>
                    <a:pt x="522972" y="774433"/>
                  </a:lnTo>
                  <a:lnTo>
                    <a:pt x="470992" y="761736"/>
                  </a:lnTo>
                  <a:lnTo>
                    <a:pt x="421210" y="748026"/>
                  </a:lnTo>
                  <a:lnTo>
                    <a:pt x="373719" y="733339"/>
                  </a:lnTo>
                  <a:lnTo>
                    <a:pt x="328612" y="717708"/>
                  </a:lnTo>
                  <a:lnTo>
                    <a:pt x="285984" y="701169"/>
                  </a:lnTo>
                  <a:lnTo>
                    <a:pt x="245928" y="683756"/>
                  </a:lnTo>
                  <a:lnTo>
                    <a:pt x="208538" y="665502"/>
                  </a:lnTo>
                  <a:lnTo>
                    <a:pt x="173907" y="646443"/>
                  </a:lnTo>
                  <a:lnTo>
                    <a:pt x="113300" y="606045"/>
                  </a:lnTo>
                  <a:lnTo>
                    <a:pt x="64856" y="562837"/>
                  </a:lnTo>
                  <a:lnTo>
                    <a:pt x="29324" y="517093"/>
                  </a:lnTo>
                  <a:lnTo>
                    <a:pt x="7456" y="469089"/>
                  </a:lnTo>
                  <a:lnTo>
                    <a:pt x="0" y="419100"/>
                  </a:lnTo>
                  <a:lnTo>
                    <a:pt x="1879" y="393874"/>
                  </a:lnTo>
                  <a:lnTo>
                    <a:pt x="16635" y="344843"/>
                  </a:lnTo>
                  <a:lnTo>
                    <a:pt x="45429" y="297934"/>
                  </a:lnTo>
                  <a:lnTo>
                    <a:pt x="87510" y="253424"/>
                  </a:lnTo>
                  <a:lnTo>
                    <a:pt x="142130" y="211587"/>
                  </a:lnTo>
                  <a:lnTo>
                    <a:pt x="208538" y="172697"/>
                  </a:lnTo>
                  <a:lnTo>
                    <a:pt x="245928" y="154443"/>
                  </a:lnTo>
                  <a:lnTo>
                    <a:pt x="285984" y="137030"/>
                  </a:lnTo>
                  <a:lnTo>
                    <a:pt x="328612" y="120491"/>
                  </a:lnTo>
                  <a:lnTo>
                    <a:pt x="373719" y="104860"/>
                  </a:lnTo>
                  <a:lnTo>
                    <a:pt x="421210" y="90173"/>
                  </a:lnTo>
                  <a:lnTo>
                    <a:pt x="470992" y="76463"/>
                  </a:lnTo>
                  <a:lnTo>
                    <a:pt x="522972" y="63766"/>
                  </a:lnTo>
                  <a:lnTo>
                    <a:pt x="577055" y="52114"/>
                  </a:lnTo>
                  <a:lnTo>
                    <a:pt x="633148" y="41543"/>
                  </a:lnTo>
                  <a:lnTo>
                    <a:pt x="691157" y="32087"/>
                  </a:lnTo>
                  <a:lnTo>
                    <a:pt x="750989" y="23780"/>
                  </a:lnTo>
                  <a:lnTo>
                    <a:pt x="812549" y="16657"/>
                  </a:lnTo>
                  <a:lnTo>
                    <a:pt x="875744" y="10752"/>
                  </a:lnTo>
                  <a:lnTo>
                    <a:pt x="940480" y="6099"/>
                  </a:lnTo>
                  <a:lnTo>
                    <a:pt x="1006664" y="2733"/>
                  </a:lnTo>
                  <a:lnTo>
                    <a:pt x="1074202" y="689"/>
                  </a:lnTo>
                  <a:lnTo>
                    <a:pt x="1143000" y="0"/>
                  </a:lnTo>
                  <a:close/>
                </a:path>
              </a:pathLst>
            </a:custGeom>
            <a:ln w="12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51"/>
            <p:cNvSpPr/>
            <p:nvPr/>
          </p:nvSpPr>
          <p:spPr>
            <a:xfrm>
              <a:off x="3276600" y="4343400"/>
              <a:ext cx="2286000" cy="838200"/>
            </a:xfrm>
            <a:custGeom>
              <a:avLst/>
              <a:gdLst/>
              <a:ahLst/>
              <a:cxnLst/>
              <a:rect l="l" t="t" r="r" b="b"/>
              <a:pathLst>
                <a:path w="2286000" h="838200">
                  <a:moveTo>
                    <a:pt x="1143000" y="0"/>
                  </a:moveTo>
                  <a:lnTo>
                    <a:pt x="1211797" y="689"/>
                  </a:lnTo>
                  <a:lnTo>
                    <a:pt x="1279335" y="2733"/>
                  </a:lnTo>
                  <a:lnTo>
                    <a:pt x="1345519" y="6099"/>
                  </a:lnTo>
                  <a:lnTo>
                    <a:pt x="1410255" y="10752"/>
                  </a:lnTo>
                  <a:lnTo>
                    <a:pt x="1473450" y="16657"/>
                  </a:lnTo>
                  <a:lnTo>
                    <a:pt x="1535010" y="23780"/>
                  </a:lnTo>
                  <a:lnTo>
                    <a:pt x="1594842" y="32087"/>
                  </a:lnTo>
                  <a:lnTo>
                    <a:pt x="1652851" y="41543"/>
                  </a:lnTo>
                  <a:lnTo>
                    <a:pt x="1708944" y="52114"/>
                  </a:lnTo>
                  <a:lnTo>
                    <a:pt x="1763027" y="63766"/>
                  </a:lnTo>
                  <a:lnTo>
                    <a:pt x="1815007" y="76463"/>
                  </a:lnTo>
                  <a:lnTo>
                    <a:pt x="1864789" y="90173"/>
                  </a:lnTo>
                  <a:lnTo>
                    <a:pt x="1912280" y="104860"/>
                  </a:lnTo>
                  <a:lnTo>
                    <a:pt x="1957387" y="120491"/>
                  </a:lnTo>
                  <a:lnTo>
                    <a:pt x="2000015" y="137030"/>
                  </a:lnTo>
                  <a:lnTo>
                    <a:pt x="2040071" y="154443"/>
                  </a:lnTo>
                  <a:lnTo>
                    <a:pt x="2077461" y="172697"/>
                  </a:lnTo>
                  <a:lnTo>
                    <a:pt x="2112092" y="191756"/>
                  </a:lnTo>
                  <a:lnTo>
                    <a:pt x="2172699" y="232154"/>
                  </a:lnTo>
                  <a:lnTo>
                    <a:pt x="2221143" y="275362"/>
                  </a:lnTo>
                  <a:lnTo>
                    <a:pt x="2256675" y="321106"/>
                  </a:lnTo>
                  <a:lnTo>
                    <a:pt x="2278543" y="369110"/>
                  </a:lnTo>
                  <a:lnTo>
                    <a:pt x="2286000" y="419100"/>
                  </a:lnTo>
                  <a:lnTo>
                    <a:pt x="2284120" y="444325"/>
                  </a:lnTo>
                  <a:lnTo>
                    <a:pt x="2269364" y="493356"/>
                  </a:lnTo>
                  <a:lnTo>
                    <a:pt x="2240570" y="540265"/>
                  </a:lnTo>
                  <a:lnTo>
                    <a:pt x="2198489" y="584775"/>
                  </a:lnTo>
                  <a:lnTo>
                    <a:pt x="2143869" y="626612"/>
                  </a:lnTo>
                  <a:lnTo>
                    <a:pt x="2077461" y="665502"/>
                  </a:lnTo>
                  <a:lnTo>
                    <a:pt x="2040071" y="683756"/>
                  </a:lnTo>
                  <a:lnTo>
                    <a:pt x="2000015" y="701169"/>
                  </a:lnTo>
                  <a:lnTo>
                    <a:pt x="1957387" y="717708"/>
                  </a:lnTo>
                  <a:lnTo>
                    <a:pt x="1912280" y="733339"/>
                  </a:lnTo>
                  <a:lnTo>
                    <a:pt x="1864789" y="748026"/>
                  </a:lnTo>
                  <a:lnTo>
                    <a:pt x="1815007" y="761736"/>
                  </a:lnTo>
                  <a:lnTo>
                    <a:pt x="1763027" y="774433"/>
                  </a:lnTo>
                  <a:lnTo>
                    <a:pt x="1708944" y="786085"/>
                  </a:lnTo>
                  <a:lnTo>
                    <a:pt x="1652851" y="796656"/>
                  </a:lnTo>
                  <a:lnTo>
                    <a:pt x="1594842" y="806112"/>
                  </a:lnTo>
                  <a:lnTo>
                    <a:pt x="1535010" y="814419"/>
                  </a:lnTo>
                  <a:lnTo>
                    <a:pt x="1473450" y="821542"/>
                  </a:lnTo>
                  <a:lnTo>
                    <a:pt x="1410255" y="827447"/>
                  </a:lnTo>
                  <a:lnTo>
                    <a:pt x="1345519" y="832100"/>
                  </a:lnTo>
                  <a:lnTo>
                    <a:pt x="1279335" y="835466"/>
                  </a:lnTo>
                  <a:lnTo>
                    <a:pt x="1211797" y="837510"/>
                  </a:lnTo>
                  <a:lnTo>
                    <a:pt x="1143000" y="838200"/>
                  </a:lnTo>
                  <a:lnTo>
                    <a:pt x="1074202" y="837510"/>
                  </a:lnTo>
                  <a:lnTo>
                    <a:pt x="1006664" y="835466"/>
                  </a:lnTo>
                  <a:lnTo>
                    <a:pt x="940480" y="832100"/>
                  </a:lnTo>
                  <a:lnTo>
                    <a:pt x="875744" y="827447"/>
                  </a:lnTo>
                  <a:lnTo>
                    <a:pt x="812549" y="821542"/>
                  </a:lnTo>
                  <a:lnTo>
                    <a:pt x="750989" y="814419"/>
                  </a:lnTo>
                  <a:lnTo>
                    <a:pt x="691157" y="806112"/>
                  </a:lnTo>
                  <a:lnTo>
                    <a:pt x="633148" y="796656"/>
                  </a:lnTo>
                  <a:lnTo>
                    <a:pt x="577055" y="786085"/>
                  </a:lnTo>
                  <a:lnTo>
                    <a:pt x="522972" y="774433"/>
                  </a:lnTo>
                  <a:lnTo>
                    <a:pt x="470992" y="761736"/>
                  </a:lnTo>
                  <a:lnTo>
                    <a:pt x="421210" y="748026"/>
                  </a:lnTo>
                  <a:lnTo>
                    <a:pt x="373719" y="733339"/>
                  </a:lnTo>
                  <a:lnTo>
                    <a:pt x="328612" y="717708"/>
                  </a:lnTo>
                  <a:lnTo>
                    <a:pt x="285984" y="701169"/>
                  </a:lnTo>
                  <a:lnTo>
                    <a:pt x="245928" y="683756"/>
                  </a:lnTo>
                  <a:lnTo>
                    <a:pt x="208538" y="665502"/>
                  </a:lnTo>
                  <a:lnTo>
                    <a:pt x="173907" y="646443"/>
                  </a:lnTo>
                  <a:lnTo>
                    <a:pt x="113300" y="606045"/>
                  </a:lnTo>
                  <a:lnTo>
                    <a:pt x="64856" y="562837"/>
                  </a:lnTo>
                  <a:lnTo>
                    <a:pt x="29324" y="517093"/>
                  </a:lnTo>
                  <a:lnTo>
                    <a:pt x="7456" y="469089"/>
                  </a:lnTo>
                  <a:lnTo>
                    <a:pt x="0" y="419100"/>
                  </a:lnTo>
                  <a:lnTo>
                    <a:pt x="1879" y="393874"/>
                  </a:lnTo>
                  <a:lnTo>
                    <a:pt x="16635" y="344843"/>
                  </a:lnTo>
                  <a:lnTo>
                    <a:pt x="45429" y="297934"/>
                  </a:lnTo>
                  <a:lnTo>
                    <a:pt x="87510" y="253424"/>
                  </a:lnTo>
                  <a:lnTo>
                    <a:pt x="142130" y="211587"/>
                  </a:lnTo>
                  <a:lnTo>
                    <a:pt x="208538" y="172697"/>
                  </a:lnTo>
                  <a:lnTo>
                    <a:pt x="245928" y="154443"/>
                  </a:lnTo>
                  <a:lnTo>
                    <a:pt x="285984" y="137030"/>
                  </a:lnTo>
                  <a:lnTo>
                    <a:pt x="328612" y="120491"/>
                  </a:lnTo>
                  <a:lnTo>
                    <a:pt x="373719" y="104860"/>
                  </a:lnTo>
                  <a:lnTo>
                    <a:pt x="421210" y="90173"/>
                  </a:lnTo>
                  <a:lnTo>
                    <a:pt x="470992" y="76463"/>
                  </a:lnTo>
                  <a:lnTo>
                    <a:pt x="522972" y="63766"/>
                  </a:lnTo>
                  <a:lnTo>
                    <a:pt x="577055" y="52114"/>
                  </a:lnTo>
                  <a:lnTo>
                    <a:pt x="633148" y="41543"/>
                  </a:lnTo>
                  <a:lnTo>
                    <a:pt x="691157" y="32087"/>
                  </a:lnTo>
                  <a:lnTo>
                    <a:pt x="750989" y="23780"/>
                  </a:lnTo>
                  <a:lnTo>
                    <a:pt x="812549" y="16657"/>
                  </a:lnTo>
                  <a:lnTo>
                    <a:pt x="875744" y="10752"/>
                  </a:lnTo>
                  <a:lnTo>
                    <a:pt x="940480" y="6099"/>
                  </a:lnTo>
                  <a:lnTo>
                    <a:pt x="1006664" y="2733"/>
                  </a:lnTo>
                  <a:lnTo>
                    <a:pt x="1074202" y="689"/>
                  </a:lnTo>
                  <a:lnTo>
                    <a:pt x="1143000" y="0"/>
                  </a:lnTo>
                  <a:close/>
                </a:path>
              </a:pathLst>
            </a:custGeom>
            <a:ln w="12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354"/>
            <p:cNvSpPr/>
            <p:nvPr/>
          </p:nvSpPr>
          <p:spPr>
            <a:xfrm>
              <a:off x="5791200" y="4343400"/>
              <a:ext cx="2590800" cy="838200"/>
            </a:xfrm>
            <a:custGeom>
              <a:avLst/>
              <a:gdLst/>
              <a:ahLst/>
              <a:cxnLst/>
              <a:rect l="l" t="t" r="r" b="b"/>
              <a:pathLst>
                <a:path w="2590800" h="838200">
                  <a:moveTo>
                    <a:pt x="1295400" y="0"/>
                  </a:moveTo>
                  <a:lnTo>
                    <a:pt x="1365885" y="562"/>
                  </a:lnTo>
                  <a:lnTo>
                    <a:pt x="1435215" y="2233"/>
                  </a:lnTo>
                  <a:lnTo>
                    <a:pt x="1503309" y="4988"/>
                  </a:lnTo>
                  <a:lnTo>
                    <a:pt x="1570090" y="8800"/>
                  </a:lnTo>
                  <a:lnTo>
                    <a:pt x="1635480" y="13645"/>
                  </a:lnTo>
                  <a:lnTo>
                    <a:pt x="1699399" y="19498"/>
                  </a:lnTo>
                  <a:lnTo>
                    <a:pt x="1761771" y="26332"/>
                  </a:lnTo>
                  <a:lnTo>
                    <a:pt x="1822517" y="34123"/>
                  </a:lnTo>
                  <a:lnTo>
                    <a:pt x="1881558" y="42845"/>
                  </a:lnTo>
                  <a:lnTo>
                    <a:pt x="1938816" y="52473"/>
                  </a:lnTo>
                  <a:lnTo>
                    <a:pt x="1994214" y="62982"/>
                  </a:lnTo>
                  <a:lnTo>
                    <a:pt x="2047672" y="74346"/>
                  </a:lnTo>
                  <a:lnTo>
                    <a:pt x="2099112" y="86540"/>
                  </a:lnTo>
                  <a:lnTo>
                    <a:pt x="2148456" y="99539"/>
                  </a:lnTo>
                  <a:lnTo>
                    <a:pt x="2195627" y="113317"/>
                  </a:lnTo>
                  <a:lnTo>
                    <a:pt x="2240544" y="127850"/>
                  </a:lnTo>
                  <a:lnTo>
                    <a:pt x="2283132" y="143111"/>
                  </a:lnTo>
                  <a:lnTo>
                    <a:pt x="2323310" y="159075"/>
                  </a:lnTo>
                  <a:lnTo>
                    <a:pt x="2361001" y="175717"/>
                  </a:lnTo>
                  <a:lnTo>
                    <a:pt x="2396126" y="193013"/>
                  </a:lnTo>
                  <a:lnTo>
                    <a:pt x="2458368" y="229460"/>
                  </a:lnTo>
                  <a:lnTo>
                    <a:pt x="2509408" y="268214"/>
                  </a:lnTo>
                  <a:lnTo>
                    <a:pt x="2548621" y="309074"/>
                  </a:lnTo>
                  <a:lnTo>
                    <a:pt x="2575380" y="351835"/>
                  </a:lnTo>
                  <a:lnTo>
                    <a:pt x="2589060" y="396295"/>
                  </a:lnTo>
                  <a:lnTo>
                    <a:pt x="2590800" y="419100"/>
                  </a:lnTo>
                  <a:lnTo>
                    <a:pt x="2589060" y="441904"/>
                  </a:lnTo>
                  <a:lnTo>
                    <a:pt x="2575380" y="486364"/>
                  </a:lnTo>
                  <a:lnTo>
                    <a:pt x="2548621" y="529125"/>
                  </a:lnTo>
                  <a:lnTo>
                    <a:pt x="2509408" y="569985"/>
                  </a:lnTo>
                  <a:lnTo>
                    <a:pt x="2458368" y="608739"/>
                  </a:lnTo>
                  <a:lnTo>
                    <a:pt x="2396126" y="645186"/>
                  </a:lnTo>
                  <a:lnTo>
                    <a:pt x="2361001" y="662482"/>
                  </a:lnTo>
                  <a:lnTo>
                    <a:pt x="2323310" y="679124"/>
                  </a:lnTo>
                  <a:lnTo>
                    <a:pt x="2283132" y="695088"/>
                  </a:lnTo>
                  <a:lnTo>
                    <a:pt x="2240544" y="710349"/>
                  </a:lnTo>
                  <a:lnTo>
                    <a:pt x="2195627" y="724882"/>
                  </a:lnTo>
                  <a:lnTo>
                    <a:pt x="2148456" y="738660"/>
                  </a:lnTo>
                  <a:lnTo>
                    <a:pt x="2099112" y="751659"/>
                  </a:lnTo>
                  <a:lnTo>
                    <a:pt x="2047672" y="763853"/>
                  </a:lnTo>
                  <a:lnTo>
                    <a:pt x="1994214" y="775217"/>
                  </a:lnTo>
                  <a:lnTo>
                    <a:pt x="1938816" y="785726"/>
                  </a:lnTo>
                  <a:lnTo>
                    <a:pt x="1881558" y="795354"/>
                  </a:lnTo>
                  <a:lnTo>
                    <a:pt x="1822517" y="804076"/>
                  </a:lnTo>
                  <a:lnTo>
                    <a:pt x="1761771" y="811867"/>
                  </a:lnTo>
                  <a:lnTo>
                    <a:pt x="1699399" y="818701"/>
                  </a:lnTo>
                  <a:lnTo>
                    <a:pt x="1635480" y="824554"/>
                  </a:lnTo>
                  <a:lnTo>
                    <a:pt x="1570090" y="829399"/>
                  </a:lnTo>
                  <a:lnTo>
                    <a:pt x="1503309" y="833211"/>
                  </a:lnTo>
                  <a:lnTo>
                    <a:pt x="1435215" y="835966"/>
                  </a:lnTo>
                  <a:lnTo>
                    <a:pt x="1365885" y="837637"/>
                  </a:lnTo>
                  <a:lnTo>
                    <a:pt x="1295400" y="838200"/>
                  </a:lnTo>
                  <a:lnTo>
                    <a:pt x="1224914" y="837637"/>
                  </a:lnTo>
                  <a:lnTo>
                    <a:pt x="1155584" y="835966"/>
                  </a:lnTo>
                  <a:lnTo>
                    <a:pt x="1087490" y="833211"/>
                  </a:lnTo>
                  <a:lnTo>
                    <a:pt x="1020709" y="829399"/>
                  </a:lnTo>
                  <a:lnTo>
                    <a:pt x="955319" y="824554"/>
                  </a:lnTo>
                  <a:lnTo>
                    <a:pt x="891400" y="818701"/>
                  </a:lnTo>
                  <a:lnTo>
                    <a:pt x="829028" y="811867"/>
                  </a:lnTo>
                  <a:lnTo>
                    <a:pt x="768282" y="804076"/>
                  </a:lnTo>
                  <a:lnTo>
                    <a:pt x="709241" y="795354"/>
                  </a:lnTo>
                  <a:lnTo>
                    <a:pt x="651983" y="785726"/>
                  </a:lnTo>
                  <a:lnTo>
                    <a:pt x="596585" y="775217"/>
                  </a:lnTo>
                  <a:lnTo>
                    <a:pt x="543127" y="763853"/>
                  </a:lnTo>
                  <a:lnTo>
                    <a:pt x="491687" y="751659"/>
                  </a:lnTo>
                  <a:lnTo>
                    <a:pt x="442343" y="738660"/>
                  </a:lnTo>
                  <a:lnTo>
                    <a:pt x="395172" y="724882"/>
                  </a:lnTo>
                  <a:lnTo>
                    <a:pt x="350255" y="710349"/>
                  </a:lnTo>
                  <a:lnTo>
                    <a:pt x="307667" y="695088"/>
                  </a:lnTo>
                  <a:lnTo>
                    <a:pt x="267489" y="679124"/>
                  </a:lnTo>
                  <a:lnTo>
                    <a:pt x="229798" y="662482"/>
                  </a:lnTo>
                  <a:lnTo>
                    <a:pt x="194673" y="645186"/>
                  </a:lnTo>
                  <a:lnTo>
                    <a:pt x="132431" y="608739"/>
                  </a:lnTo>
                  <a:lnTo>
                    <a:pt x="81391" y="569985"/>
                  </a:lnTo>
                  <a:lnTo>
                    <a:pt x="42178" y="529125"/>
                  </a:lnTo>
                  <a:lnTo>
                    <a:pt x="15419" y="486364"/>
                  </a:lnTo>
                  <a:lnTo>
                    <a:pt x="1739" y="441904"/>
                  </a:lnTo>
                  <a:lnTo>
                    <a:pt x="0" y="419100"/>
                  </a:lnTo>
                  <a:lnTo>
                    <a:pt x="1739" y="396295"/>
                  </a:lnTo>
                  <a:lnTo>
                    <a:pt x="15419" y="351835"/>
                  </a:lnTo>
                  <a:lnTo>
                    <a:pt x="42178" y="309074"/>
                  </a:lnTo>
                  <a:lnTo>
                    <a:pt x="81391" y="268214"/>
                  </a:lnTo>
                  <a:lnTo>
                    <a:pt x="132431" y="229460"/>
                  </a:lnTo>
                  <a:lnTo>
                    <a:pt x="194673" y="193013"/>
                  </a:lnTo>
                  <a:lnTo>
                    <a:pt x="229798" y="175717"/>
                  </a:lnTo>
                  <a:lnTo>
                    <a:pt x="267489" y="159075"/>
                  </a:lnTo>
                  <a:lnTo>
                    <a:pt x="307667" y="143111"/>
                  </a:lnTo>
                  <a:lnTo>
                    <a:pt x="350255" y="127850"/>
                  </a:lnTo>
                  <a:lnTo>
                    <a:pt x="395172" y="113317"/>
                  </a:lnTo>
                  <a:lnTo>
                    <a:pt x="442343" y="99539"/>
                  </a:lnTo>
                  <a:lnTo>
                    <a:pt x="491687" y="86540"/>
                  </a:lnTo>
                  <a:lnTo>
                    <a:pt x="543127" y="74346"/>
                  </a:lnTo>
                  <a:lnTo>
                    <a:pt x="596585" y="62982"/>
                  </a:lnTo>
                  <a:lnTo>
                    <a:pt x="651983" y="52473"/>
                  </a:lnTo>
                  <a:lnTo>
                    <a:pt x="709241" y="42845"/>
                  </a:lnTo>
                  <a:lnTo>
                    <a:pt x="768282" y="34123"/>
                  </a:lnTo>
                  <a:lnTo>
                    <a:pt x="829028" y="26332"/>
                  </a:lnTo>
                  <a:lnTo>
                    <a:pt x="891400" y="19498"/>
                  </a:lnTo>
                  <a:lnTo>
                    <a:pt x="955319" y="13645"/>
                  </a:lnTo>
                  <a:lnTo>
                    <a:pt x="1020709" y="8800"/>
                  </a:lnTo>
                  <a:lnTo>
                    <a:pt x="1087490" y="4988"/>
                  </a:lnTo>
                  <a:lnTo>
                    <a:pt x="1155584" y="2233"/>
                  </a:lnTo>
                  <a:lnTo>
                    <a:pt x="1224914" y="562"/>
                  </a:lnTo>
                  <a:lnTo>
                    <a:pt x="1295400" y="0"/>
                  </a:lnTo>
                  <a:close/>
                </a:path>
              </a:pathLst>
            </a:custGeom>
            <a:ln w="12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58"/>
            <p:cNvSpPr/>
            <p:nvPr/>
          </p:nvSpPr>
          <p:spPr>
            <a:xfrm>
              <a:off x="2590800" y="4114800"/>
              <a:ext cx="970280" cy="152400"/>
            </a:xfrm>
            <a:custGeom>
              <a:avLst/>
              <a:gdLst/>
              <a:ahLst/>
              <a:cxnLst/>
              <a:rect l="l" t="t" r="r" b="b"/>
              <a:pathLst>
                <a:path w="970279" h="152400">
                  <a:moveTo>
                    <a:pt x="0" y="152400"/>
                  </a:moveTo>
                  <a:lnTo>
                    <a:pt x="0" y="144780"/>
                  </a:lnTo>
                  <a:lnTo>
                    <a:pt x="1269" y="135889"/>
                  </a:lnTo>
                  <a:lnTo>
                    <a:pt x="22860" y="97789"/>
                  </a:lnTo>
                  <a:lnTo>
                    <a:pt x="55880" y="68580"/>
                  </a:lnTo>
                  <a:lnTo>
                    <a:pt x="77469" y="55880"/>
                  </a:lnTo>
                  <a:lnTo>
                    <a:pt x="88900" y="49530"/>
                  </a:lnTo>
                  <a:lnTo>
                    <a:pt x="101600" y="44450"/>
                  </a:lnTo>
                  <a:lnTo>
                    <a:pt x="114300" y="39369"/>
                  </a:lnTo>
                  <a:lnTo>
                    <a:pt x="128269" y="33019"/>
                  </a:lnTo>
                  <a:lnTo>
                    <a:pt x="142239" y="29210"/>
                  </a:lnTo>
                  <a:lnTo>
                    <a:pt x="157480" y="24130"/>
                  </a:lnTo>
                  <a:lnTo>
                    <a:pt x="172719" y="20319"/>
                  </a:lnTo>
                  <a:lnTo>
                    <a:pt x="189230" y="16510"/>
                  </a:lnTo>
                  <a:lnTo>
                    <a:pt x="205739" y="12700"/>
                  </a:lnTo>
                  <a:lnTo>
                    <a:pt x="222250" y="10160"/>
                  </a:lnTo>
                  <a:lnTo>
                    <a:pt x="238760" y="7619"/>
                  </a:lnTo>
                  <a:lnTo>
                    <a:pt x="256539" y="5080"/>
                  </a:lnTo>
                  <a:lnTo>
                    <a:pt x="274319" y="2539"/>
                  </a:lnTo>
                  <a:lnTo>
                    <a:pt x="292100" y="1269"/>
                  </a:lnTo>
                  <a:lnTo>
                    <a:pt x="309880" y="0"/>
                  </a:lnTo>
                  <a:lnTo>
                    <a:pt x="328930" y="0"/>
                  </a:lnTo>
                  <a:lnTo>
                    <a:pt x="346710" y="0"/>
                  </a:lnTo>
                  <a:lnTo>
                    <a:pt x="544830" y="0"/>
                  </a:lnTo>
                  <a:lnTo>
                    <a:pt x="562610" y="0"/>
                  </a:lnTo>
                  <a:lnTo>
                    <a:pt x="580389" y="0"/>
                  </a:lnTo>
                  <a:lnTo>
                    <a:pt x="598169" y="1269"/>
                  </a:lnTo>
                  <a:lnTo>
                    <a:pt x="617219" y="2539"/>
                  </a:lnTo>
                  <a:lnTo>
                    <a:pt x="635000" y="5080"/>
                  </a:lnTo>
                  <a:lnTo>
                    <a:pt x="651510" y="7619"/>
                  </a:lnTo>
                  <a:lnTo>
                    <a:pt x="669289" y="10160"/>
                  </a:lnTo>
                  <a:lnTo>
                    <a:pt x="685800" y="12700"/>
                  </a:lnTo>
                  <a:lnTo>
                    <a:pt x="702310" y="16510"/>
                  </a:lnTo>
                  <a:lnTo>
                    <a:pt x="718820" y="20319"/>
                  </a:lnTo>
                  <a:lnTo>
                    <a:pt x="734060" y="24130"/>
                  </a:lnTo>
                  <a:lnTo>
                    <a:pt x="748029" y="29210"/>
                  </a:lnTo>
                  <a:lnTo>
                    <a:pt x="763270" y="34289"/>
                  </a:lnTo>
                  <a:lnTo>
                    <a:pt x="777239" y="39369"/>
                  </a:lnTo>
                  <a:lnTo>
                    <a:pt x="789939" y="44450"/>
                  </a:lnTo>
                  <a:lnTo>
                    <a:pt x="802639" y="50800"/>
                  </a:lnTo>
                  <a:lnTo>
                    <a:pt x="814070" y="57150"/>
                  </a:lnTo>
                  <a:lnTo>
                    <a:pt x="970279" y="101600"/>
                  </a:lnTo>
                  <a:lnTo>
                    <a:pt x="792479" y="152400"/>
                  </a:lnTo>
                  <a:lnTo>
                    <a:pt x="574039" y="101600"/>
                  </a:lnTo>
                  <a:lnTo>
                    <a:pt x="615950" y="57150"/>
                  </a:lnTo>
                  <a:lnTo>
                    <a:pt x="604519" y="50800"/>
                  </a:lnTo>
                  <a:lnTo>
                    <a:pt x="566419" y="34289"/>
                  </a:lnTo>
                  <a:lnTo>
                    <a:pt x="523239" y="21589"/>
                  </a:lnTo>
                  <a:lnTo>
                    <a:pt x="508000" y="17780"/>
                  </a:lnTo>
                  <a:lnTo>
                    <a:pt x="492760" y="13969"/>
                  </a:lnTo>
                  <a:lnTo>
                    <a:pt x="476250" y="11430"/>
                  </a:lnTo>
                  <a:lnTo>
                    <a:pt x="459739" y="7619"/>
                  </a:lnTo>
                  <a:lnTo>
                    <a:pt x="443230" y="6350"/>
                  </a:lnTo>
                  <a:lnTo>
                    <a:pt x="425450" y="3810"/>
                  </a:lnTo>
                  <a:lnTo>
                    <a:pt x="408939" y="2539"/>
                  </a:lnTo>
                  <a:lnTo>
                    <a:pt x="391160" y="1269"/>
                  </a:lnTo>
                  <a:lnTo>
                    <a:pt x="499110" y="1269"/>
                  </a:lnTo>
                  <a:lnTo>
                    <a:pt x="447039" y="6350"/>
                  </a:lnTo>
                  <a:lnTo>
                    <a:pt x="414019" y="11430"/>
                  </a:lnTo>
                  <a:lnTo>
                    <a:pt x="397510" y="13969"/>
                  </a:lnTo>
                  <a:lnTo>
                    <a:pt x="381000" y="17780"/>
                  </a:lnTo>
                  <a:lnTo>
                    <a:pt x="365760" y="21589"/>
                  </a:lnTo>
                  <a:lnTo>
                    <a:pt x="350519" y="25400"/>
                  </a:lnTo>
                  <a:lnTo>
                    <a:pt x="336550" y="30480"/>
                  </a:lnTo>
                  <a:lnTo>
                    <a:pt x="322580" y="35560"/>
                  </a:lnTo>
                  <a:lnTo>
                    <a:pt x="308610" y="40639"/>
                  </a:lnTo>
                  <a:lnTo>
                    <a:pt x="295910" y="45719"/>
                  </a:lnTo>
                  <a:lnTo>
                    <a:pt x="283210" y="52069"/>
                  </a:lnTo>
                  <a:lnTo>
                    <a:pt x="273050" y="57150"/>
                  </a:lnTo>
                  <a:lnTo>
                    <a:pt x="261619" y="63500"/>
                  </a:lnTo>
                  <a:lnTo>
                    <a:pt x="251460" y="71119"/>
                  </a:lnTo>
                  <a:lnTo>
                    <a:pt x="242569" y="77469"/>
                  </a:lnTo>
                  <a:lnTo>
                    <a:pt x="214630" y="105410"/>
                  </a:lnTo>
                  <a:lnTo>
                    <a:pt x="209550" y="113030"/>
                  </a:lnTo>
                  <a:lnTo>
                    <a:pt x="204469" y="120650"/>
                  </a:lnTo>
                  <a:lnTo>
                    <a:pt x="201930" y="128269"/>
                  </a:lnTo>
                  <a:lnTo>
                    <a:pt x="199389" y="135889"/>
                  </a:lnTo>
                  <a:lnTo>
                    <a:pt x="198119" y="144780"/>
                  </a:lnTo>
                  <a:lnTo>
                    <a:pt x="198119" y="152400"/>
                  </a:lnTo>
                  <a:lnTo>
                    <a:pt x="0" y="152400"/>
                  </a:lnTo>
                  <a:close/>
                </a:path>
              </a:pathLst>
            </a:custGeom>
            <a:ln w="125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65"/>
            <p:cNvSpPr/>
            <p:nvPr/>
          </p:nvSpPr>
          <p:spPr>
            <a:xfrm>
              <a:off x="5334000" y="4191000"/>
              <a:ext cx="970280" cy="152400"/>
            </a:xfrm>
            <a:custGeom>
              <a:avLst/>
              <a:gdLst/>
              <a:ahLst/>
              <a:cxnLst/>
              <a:rect l="l" t="t" r="r" b="b"/>
              <a:pathLst>
                <a:path w="970279" h="152400">
                  <a:moveTo>
                    <a:pt x="580389" y="0"/>
                  </a:moveTo>
                  <a:lnTo>
                    <a:pt x="309879" y="0"/>
                  </a:lnTo>
                  <a:lnTo>
                    <a:pt x="274320" y="2539"/>
                  </a:lnTo>
                  <a:lnTo>
                    <a:pt x="205739" y="12700"/>
                  </a:lnTo>
                  <a:lnTo>
                    <a:pt x="157479" y="24130"/>
                  </a:lnTo>
                  <a:lnTo>
                    <a:pt x="142239" y="29210"/>
                  </a:lnTo>
                  <a:lnTo>
                    <a:pt x="128270" y="33019"/>
                  </a:lnTo>
                  <a:lnTo>
                    <a:pt x="114300" y="39369"/>
                  </a:lnTo>
                  <a:lnTo>
                    <a:pt x="88900" y="49530"/>
                  </a:lnTo>
                  <a:lnTo>
                    <a:pt x="66039" y="62230"/>
                  </a:lnTo>
                  <a:lnTo>
                    <a:pt x="55879" y="69850"/>
                  </a:lnTo>
                  <a:lnTo>
                    <a:pt x="45720" y="76200"/>
                  </a:lnTo>
                  <a:lnTo>
                    <a:pt x="38100" y="83819"/>
                  </a:lnTo>
                  <a:lnTo>
                    <a:pt x="11429" y="113030"/>
                  </a:lnTo>
                  <a:lnTo>
                    <a:pt x="0" y="144780"/>
                  </a:lnTo>
                  <a:lnTo>
                    <a:pt x="0" y="152400"/>
                  </a:lnTo>
                  <a:lnTo>
                    <a:pt x="198120" y="152400"/>
                  </a:lnTo>
                  <a:lnTo>
                    <a:pt x="198120" y="144780"/>
                  </a:lnTo>
                  <a:lnTo>
                    <a:pt x="199389" y="137160"/>
                  </a:lnTo>
                  <a:lnTo>
                    <a:pt x="201929" y="129539"/>
                  </a:lnTo>
                  <a:lnTo>
                    <a:pt x="204470" y="120650"/>
                  </a:lnTo>
                  <a:lnTo>
                    <a:pt x="214629" y="105410"/>
                  </a:lnTo>
                  <a:lnTo>
                    <a:pt x="251460" y="71119"/>
                  </a:lnTo>
                  <a:lnTo>
                    <a:pt x="261620" y="64769"/>
                  </a:lnTo>
                  <a:lnTo>
                    <a:pt x="273050" y="57150"/>
                  </a:lnTo>
                  <a:lnTo>
                    <a:pt x="308610" y="40639"/>
                  </a:lnTo>
                  <a:lnTo>
                    <a:pt x="350520" y="25400"/>
                  </a:lnTo>
                  <a:lnTo>
                    <a:pt x="397510" y="13969"/>
                  </a:lnTo>
                  <a:lnTo>
                    <a:pt x="445769" y="6545"/>
                  </a:lnTo>
                  <a:lnTo>
                    <a:pt x="443229" y="6350"/>
                  </a:lnTo>
                  <a:lnTo>
                    <a:pt x="425450" y="3810"/>
                  </a:lnTo>
                  <a:lnTo>
                    <a:pt x="391160" y="1269"/>
                  </a:lnTo>
                  <a:lnTo>
                    <a:pt x="598170" y="1269"/>
                  </a:lnTo>
                  <a:lnTo>
                    <a:pt x="580389" y="0"/>
                  </a:lnTo>
                  <a:close/>
                </a:path>
                <a:path w="970279" h="152400">
                  <a:moveTo>
                    <a:pt x="598170" y="1269"/>
                  </a:moveTo>
                  <a:lnTo>
                    <a:pt x="499110" y="1269"/>
                  </a:lnTo>
                  <a:lnTo>
                    <a:pt x="464820" y="3810"/>
                  </a:lnTo>
                  <a:lnTo>
                    <a:pt x="447039" y="6350"/>
                  </a:lnTo>
                  <a:lnTo>
                    <a:pt x="445769" y="6545"/>
                  </a:lnTo>
                  <a:lnTo>
                    <a:pt x="459739" y="7619"/>
                  </a:lnTo>
                  <a:lnTo>
                    <a:pt x="476250" y="11430"/>
                  </a:lnTo>
                  <a:lnTo>
                    <a:pt x="538479" y="25400"/>
                  </a:lnTo>
                  <a:lnTo>
                    <a:pt x="580389" y="39369"/>
                  </a:lnTo>
                  <a:lnTo>
                    <a:pt x="593089" y="45719"/>
                  </a:lnTo>
                  <a:lnTo>
                    <a:pt x="604520" y="50800"/>
                  </a:lnTo>
                  <a:lnTo>
                    <a:pt x="615950" y="57150"/>
                  </a:lnTo>
                  <a:lnTo>
                    <a:pt x="574039" y="101600"/>
                  </a:lnTo>
                  <a:lnTo>
                    <a:pt x="792479" y="152400"/>
                  </a:lnTo>
                  <a:lnTo>
                    <a:pt x="970279" y="101600"/>
                  </a:lnTo>
                  <a:lnTo>
                    <a:pt x="814070" y="57150"/>
                  </a:lnTo>
                  <a:lnTo>
                    <a:pt x="802639" y="50800"/>
                  </a:lnTo>
                  <a:lnTo>
                    <a:pt x="789939" y="44450"/>
                  </a:lnTo>
                  <a:lnTo>
                    <a:pt x="777239" y="39369"/>
                  </a:lnTo>
                  <a:lnTo>
                    <a:pt x="763270" y="34289"/>
                  </a:lnTo>
                  <a:lnTo>
                    <a:pt x="748029" y="29210"/>
                  </a:lnTo>
                  <a:lnTo>
                    <a:pt x="734060" y="24130"/>
                  </a:lnTo>
                  <a:lnTo>
                    <a:pt x="718820" y="20319"/>
                  </a:lnTo>
                  <a:lnTo>
                    <a:pt x="685800" y="12700"/>
                  </a:lnTo>
                  <a:lnTo>
                    <a:pt x="669289" y="10160"/>
                  </a:lnTo>
                  <a:lnTo>
                    <a:pt x="651510" y="7619"/>
                  </a:lnTo>
                  <a:lnTo>
                    <a:pt x="635000" y="5080"/>
                  </a:lnTo>
                  <a:lnTo>
                    <a:pt x="617220" y="2539"/>
                  </a:lnTo>
                  <a:lnTo>
                    <a:pt x="598170" y="126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2073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CICLO DE VIDA DEL PROYECTO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1480256" y="5212652"/>
            <a:ext cx="575232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dirty="0">
                <a:latin typeface="Arial" pitchFamily="34" charset="0"/>
                <a:cs typeface="Arial" pitchFamily="34" charset="0"/>
              </a:rPr>
              <a:t>La gestión del proyecto: desde la idea  hasta la operación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351155" y="1916832"/>
            <a:ext cx="8441690" cy="2956731"/>
            <a:chOff x="394970" y="4472940"/>
            <a:chExt cx="8441690" cy="1601470"/>
          </a:xfrm>
        </p:grpSpPr>
        <p:sp>
          <p:nvSpPr>
            <p:cNvPr id="13" name="object 342"/>
            <p:cNvSpPr/>
            <p:nvPr/>
          </p:nvSpPr>
          <p:spPr>
            <a:xfrm>
              <a:off x="394970" y="4472940"/>
              <a:ext cx="8441690" cy="160147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343"/>
            <p:cNvSpPr/>
            <p:nvPr/>
          </p:nvSpPr>
          <p:spPr>
            <a:xfrm>
              <a:off x="754380" y="4833620"/>
              <a:ext cx="2033270" cy="95376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344"/>
            <p:cNvSpPr txBox="1"/>
            <p:nvPr/>
          </p:nvSpPr>
          <p:spPr>
            <a:xfrm>
              <a:off x="1430019" y="5238750"/>
              <a:ext cx="57150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b="1" i="1" spc="5" dirty="0">
                  <a:latin typeface="Arial"/>
                  <a:cs typeface="Arial"/>
                </a:rPr>
                <a:t>I</a:t>
              </a:r>
              <a:r>
                <a:rPr sz="1800" b="1" i="1" spc="-10" dirty="0">
                  <a:latin typeface="Arial"/>
                  <a:cs typeface="Arial"/>
                </a:rPr>
                <a:t>D</a:t>
              </a:r>
              <a:r>
                <a:rPr sz="1800" b="1" i="1" spc="-5" dirty="0">
                  <a:latin typeface="Arial"/>
                  <a:cs typeface="Arial"/>
                </a:rPr>
                <a:t>EA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6" name="object 345"/>
            <p:cNvSpPr/>
            <p:nvPr/>
          </p:nvSpPr>
          <p:spPr>
            <a:xfrm>
              <a:off x="2626360" y="4906009"/>
              <a:ext cx="1026160" cy="8826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346"/>
            <p:cNvSpPr/>
            <p:nvPr/>
          </p:nvSpPr>
          <p:spPr>
            <a:xfrm>
              <a:off x="3489959" y="4833620"/>
              <a:ext cx="2033269" cy="95376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47"/>
            <p:cNvSpPr txBox="1"/>
            <p:nvPr/>
          </p:nvSpPr>
          <p:spPr>
            <a:xfrm>
              <a:off x="3746500" y="5172709"/>
              <a:ext cx="130746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b="1" i="1" spc="-5" dirty="0">
                  <a:latin typeface="Arial"/>
                  <a:cs typeface="Arial"/>
                </a:rPr>
                <a:t>P</a:t>
              </a:r>
              <a:r>
                <a:rPr sz="1800" b="1" i="1" spc="-15" dirty="0">
                  <a:latin typeface="Arial"/>
                  <a:cs typeface="Arial"/>
                </a:rPr>
                <a:t>R</a:t>
              </a:r>
              <a:r>
                <a:rPr sz="1800" b="1" i="1" spc="5" dirty="0">
                  <a:latin typeface="Arial"/>
                  <a:cs typeface="Arial"/>
                </a:rPr>
                <a:t>O</a:t>
              </a:r>
              <a:r>
                <a:rPr sz="1800" b="1" i="1" spc="-5" dirty="0">
                  <a:latin typeface="Arial"/>
                  <a:cs typeface="Arial"/>
                </a:rPr>
                <a:t>YE</a:t>
              </a:r>
              <a:r>
                <a:rPr sz="1800" b="1" i="1" spc="-15" dirty="0">
                  <a:latin typeface="Arial"/>
                  <a:cs typeface="Arial"/>
                </a:rPr>
                <a:t>C</a:t>
              </a:r>
              <a:r>
                <a:rPr sz="1800" b="1" i="1" spc="5" dirty="0">
                  <a:latin typeface="Arial"/>
                  <a:cs typeface="Arial"/>
                </a:rPr>
                <a:t>T</a:t>
              </a:r>
              <a:r>
                <a:rPr sz="1800" b="1" i="1" dirty="0">
                  <a:latin typeface="Arial"/>
                  <a:cs typeface="Arial"/>
                </a:rPr>
                <a:t>O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9" name="object 348"/>
            <p:cNvSpPr/>
            <p:nvPr/>
          </p:nvSpPr>
          <p:spPr>
            <a:xfrm>
              <a:off x="5363209" y="4906009"/>
              <a:ext cx="1026160" cy="8826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49"/>
            <p:cNvSpPr/>
            <p:nvPr/>
          </p:nvSpPr>
          <p:spPr>
            <a:xfrm>
              <a:off x="6226809" y="4833620"/>
              <a:ext cx="2033269" cy="95376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50"/>
            <p:cNvSpPr txBox="1"/>
            <p:nvPr/>
          </p:nvSpPr>
          <p:spPr>
            <a:xfrm>
              <a:off x="6432550" y="5238750"/>
              <a:ext cx="1408430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b="1" i="1" spc="-5" dirty="0">
                  <a:latin typeface="Arial"/>
                  <a:cs typeface="Arial"/>
                </a:rPr>
                <a:t>O</a:t>
              </a:r>
              <a:r>
                <a:rPr sz="1800" b="1" i="1" spc="5" dirty="0">
                  <a:latin typeface="Arial"/>
                  <a:cs typeface="Arial"/>
                </a:rPr>
                <a:t>P</a:t>
              </a:r>
              <a:r>
                <a:rPr sz="1800" b="1" i="1" spc="-5" dirty="0">
                  <a:latin typeface="Arial"/>
                  <a:cs typeface="Arial"/>
                </a:rPr>
                <a:t>E</a:t>
              </a:r>
              <a:r>
                <a:rPr sz="1800" b="1" i="1" spc="-15" dirty="0">
                  <a:latin typeface="Arial"/>
                  <a:cs typeface="Arial"/>
                </a:rPr>
                <a:t>R</a:t>
              </a:r>
              <a:r>
                <a:rPr sz="1800" b="1" i="1" spc="-5" dirty="0">
                  <a:latin typeface="Arial"/>
                  <a:cs typeface="Arial"/>
                </a:rPr>
                <a:t>A</a:t>
              </a:r>
              <a:r>
                <a:rPr sz="1800" b="1" i="1" spc="-10" dirty="0">
                  <a:latin typeface="Arial"/>
                  <a:cs typeface="Arial"/>
                </a:rPr>
                <a:t>C</a:t>
              </a:r>
              <a:r>
                <a:rPr sz="1800" b="1" i="1" spc="5" dirty="0">
                  <a:latin typeface="Arial"/>
                  <a:cs typeface="Arial"/>
                </a:rPr>
                <a:t>I</a:t>
              </a:r>
              <a:r>
                <a:rPr sz="1800" b="1" i="1" spc="-5" dirty="0">
                  <a:latin typeface="Arial"/>
                  <a:cs typeface="Arial"/>
                </a:rPr>
                <a:t>ÓN</a:t>
              </a:r>
              <a:endParaRPr sz="180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8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CICLO DE VIDA DEL PROYECTO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412776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Para el “el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ciclo de vida 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un proyecto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”.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Algunos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autores (Cejas, Olaviaga, Kremer: 2006), el ciclo de vida 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un proyecto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consta de cuatro fases: 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66119089"/>
              </p:ext>
            </p:extLst>
          </p:nvPr>
        </p:nvGraphicFramePr>
        <p:xfrm>
          <a:off x="179512" y="2852936"/>
          <a:ext cx="8964488" cy="3635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4365104"/>
            <a:ext cx="4219295" cy="236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8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012" y="1890709"/>
            <a:ext cx="4228728" cy="3745564"/>
          </a:xfrm>
          <a:prstGeom prst="rect">
            <a:avLst/>
          </a:prstGeom>
        </p:spPr>
      </p:pic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IDENTIFICACIÓN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916832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Momento de gestación del proyecto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Identificación/construcción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del problema de intervención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preguntas: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qué sucede?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por qué sucede?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a quiénes afecta y cómo lo hace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qué se puede hacer para solucionar el problema o mejorar la situación de partida?</a:t>
            </a:r>
          </a:p>
        </p:txBody>
      </p:sp>
    </p:spTree>
    <p:extLst>
      <p:ext uri="{BB962C8B-B14F-4D97-AF65-F5344CB8AC3E}">
        <p14:creationId xmlns:p14="http://schemas.microsoft.com/office/powerpoint/2010/main" val="145291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IDENTIFICACIÓN</a:t>
            </a:r>
            <a:endParaRPr lang="es-MX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-14434" y="1437455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Contiene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procesos de gran importancia que podríamos resumir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en tres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: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6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86932163"/>
              </p:ext>
            </p:extLst>
          </p:nvPr>
        </p:nvGraphicFramePr>
        <p:xfrm>
          <a:off x="1205880" y="2370012"/>
          <a:ext cx="673224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059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CONSTRUCCIÓN DEL PROBLEMA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2 Rectángulo"/>
          <p:cNvSpPr/>
          <p:nvPr/>
        </p:nvSpPr>
        <p:spPr>
          <a:xfrm>
            <a:off x="0" y="1484784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Definición de la problemática a abordar.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Quién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las define, para quién y desde qué supuestos constituyen “un problema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Cómo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se jerarquizan y comprenden las interrelaciones entre problemas, cómo se priorizan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y ubican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en esquema de “causas y efectos” (árbol de problemas). 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La construcción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del problema sea el fruto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de la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demanda y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análisis de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las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necesidades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para resolverla.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9761" r="19760"/>
          <a:stretch/>
        </p:blipFill>
        <p:spPr>
          <a:xfrm>
            <a:off x="10272" y="5885989"/>
            <a:ext cx="5425824" cy="102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5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CONSTRUCCIÓN DE EXPLICACIONES EN TORNO AL PROBLEMA</a:t>
            </a:r>
          </a:p>
          <a:p>
            <a:pPr algn="ctr"/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3067289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¿Desde qué encuadre teórico construimos los problemas y las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explicaciones?</a:t>
            </a:r>
          </a:p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En qué medida analizamos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supuestos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del comienzo?</a:t>
            </a:r>
          </a:p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En qué medida integramos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las explicaciones desde el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saber popular y la cultura local respecto a las problemáticas existentes y sus causas? </a:t>
            </a:r>
          </a:p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Analizar cómo son los procesos 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trabajo,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desde lo epistemológico, pero también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desde el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nivel profesional.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6707"/>
            <a:ext cx="4427984" cy="171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3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2761" t="10848" r="12353" b="18642"/>
          <a:stretch/>
        </p:blipFill>
        <p:spPr>
          <a:xfrm>
            <a:off x="1979712" y="5109085"/>
            <a:ext cx="3600400" cy="1733526"/>
          </a:xfrm>
          <a:prstGeom prst="rect">
            <a:avLst/>
          </a:prstGeom>
        </p:spPr>
      </p:pic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DISEÑO DE UNA ESTRATEGIA DE INTERVENCIÓN</a:t>
            </a:r>
          </a:p>
          <a:p>
            <a:pPr algn="ctr"/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844824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Este es el momento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de unión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entre la fase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de “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identificación” y la fase de “formulación” del proyecto.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trata del trabajo de formular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los objetivos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del proyecto, habiendo ya definido la problemática a abordar, y la situación deseada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Diseñar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una estrategia que permita alcanzarlos en el tiempo estipulado, y en las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condiciones materiales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existentes y en el contexto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que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se desarrollarán las acciones. </a:t>
            </a:r>
          </a:p>
        </p:txBody>
      </p:sp>
    </p:spTree>
    <p:extLst>
      <p:ext uri="{BB962C8B-B14F-4D97-AF65-F5344CB8AC3E}">
        <p14:creationId xmlns:p14="http://schemas.microsoft.com/office/powerpoint/2010/main" val="274363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Rot="1" noChangeArrowheads="1"/>
          </p:cNvSpPr>
          <p:nvPr/>
        </p:nvSpPr>
        <p:spPr>
          <a:xfrm>
            <a:off x="457200" y="836712"/>
            <a:ext cx="8229600" cy="4929411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2800" b="1" dirty="0" smtClean="0">
                <a:solidFill>
                  <a:srgbClr val="006600"/>
                </a:solidFill>
              </a:rPr>
              <a:t>Facultad de Contaduría y Administración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2800" b="1" dirty="0" smtClean="0">
                <a:solidFill>
                  <a:prstClr val="black"/>
                </a:solidFill>
              </a:rPr>
              <a:t>Licenciatura en Contaduría</a:t>
            </a:r>
            <a:endParaRPr lang="es-MX" sz="2800" b="1" dirty="0">
              <a:solidFill>
                <a:prstClr val="black"/>
              </a:solidFill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2800" b="1" dirty="0" smtClean="0">
                <a:solidFill>
                  <a:srgbClr val="006600"/>
                </a:solidFill>
              </a:rPr>
              <a:t>Unidad de aprendizaje:</a:t>
            </a:r>
            <a:endParaRPr lang="es-ES" sz="2800" b="1" dirty="0" smtClean="0">
              <a:solidFill>
                <a:srgbClr val="006600"/>
              </a:solidFill>
            </a:endParaRPr>
          </a:p>
          <a:p>
            <a:pPr algn="ctr"/>
            <a:r>
              <a:rPr lang="es-MX" sz="3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“INVESTIGACIÓN SOCIAL Y COMUNIDAD”</a:t>
            </a:r>
            <a:endParaRPr lang="es-MX" sz="3200" b="1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s-ES" sz="800" b="1" dirty="0" smtClean="0">
              <a:solidFill>
                <a:srgbClr val="C0504D">
                  <a:lumMod val="50000"/>
                </a:srgbClr>
              </a:solidFill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s-ES" sz="3200" b="1" dirty="0" smtClean="0">
                <a:solidFill>
                  <a:srgbClr val="0070C0"/>
                </a:solidFill>
              </a:rPr>
              <a:t>Unidad de Competencia I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s-ES" sz="2800" b="1" dirty="0" smtClean="0">
                <a:solidFill>
                  <a:srgbClr val="0070C0"/>
                </a:solidFill>
              </a:rPr>
              <a:t>Tema: 1.2 </a:t>
            </a:r>
            <a:endParaRPr lang="es-MX" sz="2400" dirty="0" smtClean="0">
              <a:solidFill>
                <a:prstClr val="black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27584" y="3573016"/>
            <a:ext cx="7272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20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“CONSTRUIR PROYECTOS DE DESARROLLO PARA EL BIENESTAR SOCIAL”</a:t>
            </a:r>
          </a:p>
          <a:p>
            <a:pPr algn="ctr"/>
            <a:endParaRPr lang="es-MX" sz="24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b="1" dirty="0" smtClean="0">
                <a:solidFill>
                  <a:prstClr val="black"/>
                </a:solidFill>
              </a:rPr>
              <a:t>Por: L.I.A. Verónica Gallegos Rebollo</a:t>
            </a:r>
            <a:endParaRPr lang="es-MX" sz="2400" b="1" dirty="0">
              <a:solidFill>
                <a:prstClr val="black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85678" y="5838614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Desarrollado para 3er. Semestre de la Licenciatura en Contaduría, 2018B.</a:t>
            </a:r>
            <a:endParaRPr lang="es-MX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96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FORMULACIÓN</a:t>
            </a:r>
            <a:endParaRPr lang="es-MX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683389"/>
            <a:ext cx="91440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Es la etapa 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presentar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y organización de las ideas y la información  producidas durante la etapa de identificación. </a:t>
            </a:r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Es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el momento propiamente 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la elaboración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 la propuesta con sus diferentes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componentes:</a:t>
            </a:r>
          </a:p>
          <a:p>
            <a:pPr algn="just"/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Justificación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Objetivos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>
                <a:latin typeface="Arial" pitchFamily="34" charset="0"/>
                <a:cs typeface="Arial" pitchFamily="34" charset="0"/>
              </a:rPr>
              <a:t>R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esultados esperados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Plan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de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trabajo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600" dirty="0" smtClean="0">
                <a:latin typeface="Arial" pitchFamily="34" charset="0"/>
                <a:cs typeface="Arial" pitchFamily="34" charset="0"/>
              </a:rPr>
              <a:t>Contenidos</a:t>
            </a:r>
            <a:endParaRPr lang="es-MX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3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EJECUCIÓN Y SEGUIMIENTO</a:t>
            </a:r>
            <a:endParaRPr lang="es-MX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701824" y="2144199"/>
            <a:ext cx="77403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Arial" pitchFamily="34" charset="0"/>
                <a:cs typeface="Arial" pitchFamily="34" charset="0"/>
              </a:rPr>
              <a:t>Es la etapa de desarrollo de las acciones planificadas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MX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Es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importante concebir estrategias y metodologías de seguimiento que permitan evaluar el desarrollo del proyecto desde una perspectiva flexible, integradora de los acontecimientos y transformaciones del contexto en que se desarrolla el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proyecto.</a:t>
            </a:r>
            <a:endParaRPr lang="es-MX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9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EVALUACIÓN</a:t>
            </a:r>
            <a:endParaRPr lang="es-MX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413792" y="1974634"/>
            <a:ext cx="8316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>
                <a:latin typeface="Arial" pitchFamily="34" charset="0"/>
                <a:cs typeface="Arial" pitchFamily="34" charset="0"/>
              </a:rPr>
              <a:t>Valoración y análisis de las intervenciones realizadas, con centralidad en la visualización de las distancias entre resultados esperados y resultados obtenidos, así como en términos generales, entre la “situación final” y la situación de partida. </a:t>
            </a:r>
          </a:p>
        </p:txBody>
      </p:sp>
    </p:spTree>
    <p:extLst>
      <p:ext uri="{BB962C8B-B14F-4D97-AF65-F5344CB8AC3E}">
        <p14:creationId xmlns:p14="http://schemas.microsoft.com/office/powerpoint/2010/main" val="16476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CICLO DE VIDA DEL PROYECTO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0" y="1412776"/>
            <a:ext cx="21957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Mientras la sugerencia del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Comité de Ayuda al Desarrollo de la OCDE, en múltiples documentos.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Consideran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cinco etapas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:</a:t>
            </a:r>
            <a:endParaRPr lang="es-MX" sz="2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70072743"/>
              </p:ext>
            </p:extLst>
          </p:nvPr>
        </p:nvGraphicFramePr>
        <p:xfrm>
          <a:off x="-252536" y="1268760"/>
          <a:ext cx="12097344" cy="5219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9291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CICLO DE VIDA DEL PROYECTO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2 Rectángulo"/>
          <p:cNvSpPr/>
          <p:nvPr/>
        </p:nvSpPr>
        <p:spPr>
          <a:xfrm>
            <a:off x="89756" y="1412776"/>
            <a:ext cx="8964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Menciona,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LARA GONZÀLEZ (2005), lo más importante no es el número de etapas del proyecto, sino la </a:t>
            </a:r>
            <a:r>
              <a:rPr lang="es-MX" sz="2600" b="1" u="sng" dirty="0">
                <a:latin typeface="Arial" pitchFamily="34" charset="0"/>
                <a:cs typeface="Arial" pitchFamily="34" charset="0"/>
              </a:rPr>
              <a:t>interconexión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600" b="1" u="sng" dirty="0">
                <a:latin typeface="Arial" pitchFamily="34" charset="0"/>
                <a:cs typeface="Arial" pitchFamily="34" charset="0"/>
              </a:rPr>
              <a:t>temporal y lógica entre ellas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, y con la acción temporal evaluadora (ex-ante, intermedia y ex-post).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106" y="3108691"/>
            <a:ext cx="4555118" cy="339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2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2" name="2 Rectángulo"/>
          <p:cNvSpPr/>
          <p:nvPr/>
        </p:nvSpPr>
        <p:spPr>
          <a:xfrm>
            <a:off x="89756" y="818029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“GUÍA PARA LA CONSTRUIR UN PROYECTO </a:t>
            </a:r>
            <a:r>
              <a:rPr lang="es-MX" sz="2400" b="1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DE DESARROLLO PARA EL BIENESTAR SOCIAL”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40640" y="1683464"/>
            <a:ext cx="9062719" cy="5201920"/>
            <a:chOff x="34290" y="1106169"/>
            <a:chExt cx="9062719" cy="5201920"/>
          </a:xfrm>
        </p:grpSpPr>
        <p:sp>
          <p:nvSpPr>
            <p:cNvPr id="13" name="object 342"/>
            <p:cNvSpPr/>
            <p:nvPr/>
          </p:nvSpPr>
          <p:spPr>
            <a:xfrm>
              <a:off x="1835150" y="1106169"/>
              <a:ext cx="5130800" cy="520192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343"/>
            <p:cNvSpPr/>
            <p:nvPr/>
          </p:nvSpPr>
          <p:spPr>
            <a:xfrm>
              <a:off x="2266950" y="1297939"/>
              <a:ext cx="4194810" cy="6223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344"/>
            <p:cNvSpPr txBox="1"/>
            <p:nvPr/>
          </p:nvSpPr>
          <p:spPr>
            <a:xfrm>
              <a:off x="3035300" y="1494790"/>
              <a:ext cx="2494280" cy="3911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400" b="1" spc="-5" dirty="0">
                  <a:latin typeface="Arial"/>
                  <a:cs typeface="Arial"/>
                </a:rPr>
                <a:t>IDENTIFICACIÓN</a:t>
              </a:r>
              <a:endParaRPr sz="2400">
                <a:latin typeface="Arial"/>
                <a:cs typeface="Arial"/>
              </a:endParaRPr>
            </a:p>
          </p:txBody>
        </p:sp>
        <p:sp>
          <p:nvSpPr>
            <p:cNvPr id="16" name="object 346"/>
            <p:cNvSpPr txBox="1"/>
            <p:nvPr/>
          </p:nvSpPr>
          <p:spPr>
            <a:xfrm>
              <a:off x="2344420" y="2150109"/>
              <a:ext cx="3804920" cy="389080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144145">
                <a:lnSpc>
                  <a:spcPct val="100000"/>
                </a:lnSpc>
                <a:spcBef>
                  <a:spcPts val="100"/>
                </a:spcBef>
              </a:pPr>
              <a:r>
                <a:rPr sz="1800" b="1" spc="90" dirty="0" smtClean="0">
                  <a:latin typeface="Arial"/>
                  <a:cs typeface="Arial"/>
                </a:rPr>
                <a:t>¿</a:t>
              </a:r>
              <a:r>
                <a:rPr sz="1800" b="1" spc="90" dirty="0">
                  <a:latin typeface="Arial"/>
                  <a:cs typeface="Arial"/>
                </a:rPr>
                <a:t>Cuál </a:t>
              </a:r>
              <a:r>
                <a:rPr sz="1800" b="1" spc="-10" dirty="0">
                  <a:latin typeface="Arial"/>
                  <a:cs typeface="Arial"/>
                </a:rPr>
                <a:t>es el </a:t>
              </a:r>
              <a:r>
                <a:rPr sz="1800" b="1" spc="-5" dirty="0">
                  <a:latin typeface="Arial"/>
                  <a:cs typeface="Arial"/>
                </a:rPr>
                <a:t>problema </a:t>
              </a:r>
              <a:r>
                <a:rPr sz="1800" b="1" dirty="0">
                  <a:latin typeface="Arial"/>
                  <a:cs typeface="Arial"/>
                </a:rPr>
                <a:t>o  </a:t>
              </a:r>
              <a:r>
                <a:rPr sz="1800" b="1" spc="-10" dirty="0">
                  <a:latin typeface="Arial"/>
                  <a:cs typeface="Arial"/>
                </a:rPr>
                <a:t>necesidad </a:t>
              </a:r>
              <a:r>
                <a:rPr sz="1800" b="1" spc="-5" dirty="0">
                  <a:latin typeface="Arial"/>
                  <a:cs typeface="Arial"/>
                </a:rPr>
                <a:t>que se </a:t>
              </a:r>
              <a:r>
                <a:rPr sz="1800" b="1" spc="-10" dirty="0">
                  <a:latin typeface="Arial"/>
                  <a:cs typeface="Arial"/>
                </a:rPr>
                <a:t>atenderá </a:t>
              </a:r>
              <a:r>
                <a:rPr sz="1800" b="1" spc="-5" dirty="0">
                  <a:latin typeface="Arial"/>
                  <a:cs typeface="Arial"/>
                </a:rPr>
                <a:t>con </a:t>
              </a:r>
              <a:r>
                <a:rPr sz="1800" b="1" spc="-10" dirty="0">
                  <a:latin typeface="Arial"/>
                  <a:cs typeface="Arial"/>
                </a:rPr>
                <a:t>el  proyecto?</a:t>
              </a:r>
              <a:endParaRPr sz="1800" dirty="0">
                <a:latin typeface="Arial"/>
                <a:cs typeface="Arial"/>
              </a:endParaRPr>
            </a:p>
            <a:p>
              <a:pPr marL="12700" marR="69850">
                <a:lnSpc>
                  <a:spcPct val="100000"/>
                </a:lnSpc>
              </a:pPr>
              <a:r>
                <a:rPr sz="1800" b="1" spc="55" dirty="0" smtClean="0">
                  <a:latin typeface="Arial"/>
                  <a:cs typeface="Arial"/>
                </a:rPr>
                <a:t>¿</a:t>
              </a:r>
              <a:r>
                <a:rPr sz="1800" b="1" spc="55" dirty="0">
                  <a:latin typeface="Arial"/>
                  <a:cs typeface="Arial"/>
                </a:rPr>
                <a:t>Responde </a:t>
              </a:r>
              <a:r>
                <a:rPr sz="1800" b="1" dirty="0">
                  <a:latin typeface="Arial"/>
                  <a:cs typeface="Arial"/>
                </a:rPr>
                <a:t>a </a:t>
              </a:r>
              <a:r>
                <a:rPr sz="1800" b="1" spc="-10" dirty="0">
                  <a:latin typeface="Arial"/>
                  <a:cs typeface="Arial"/>
                </a:rPr>
                <a:t>expectativas </a:t>
              </a:r>
              <a:r>
                <a:rPr sz="1800" b="1" dirty="0">
                  <a:latin typeface="Arial"/>
                  <a:cs typeface="Arial"/>
                </a:rPr>
                <a:t>y  </a:t>
              </a:r>
              <a:r>
                <a:rPr sz="1800" b="1" spc="-10" dirty="0">
                  <a:latin typeface="Arial"/>
                  <a:cs typeface="Arial"/>
                </a:rPr>
                <a:t>necesidades </a:t>
              </a:r>
              <a:r>
                <a:rPr sz="1800" b="1" spc="-5" dirty="0">
                  <a:latin typeface="Arial"/>
                  <a:cs typeface="Arial"/>
                </a:rPr>
                <a:t>de </a:t>
              </a:r>
              <a:r>
                <a:rPr sz="1800" b="1" dirty="0">
                  <a:latin typeface="Arial"/>
                  <a:cs typeface="Arial"/>
                </a:rPr>
                <a:t>los</a:t>
              </a:r>
              <a:r>
                <a:rPr sz="1800" b="1" spc="15" dirty="0">
                  <a:latin typeface="Arial"/>
                  <a:cs typeface="Arial"/>
                </a:rPr>
                <a:t> </a:t>
              </a:r>
              <a:r>
                <a:rPr sz="1800" b="1" spc="-10" dirty="0">
                  <a:latin typeface="Arial"/>
                  <a:cs typeface="Arial"/>
                </a:rPr>
                <a:t>destinatarios?</a:t>
              </a:r>
              <a:endParaRPr sz="1800" dirty="0">
                <a:latin typeface="Arial"/>
                <a:cs typeface="Arial"/>
              </a:endParaRPr>
            </a:p>
            <a:p>
              <a:pPr marL="12700" marR="196215">
                <a:lnSpc>
                  <a:spcPct val="100000"/>
                </a:lnSpc>
              </a:pPr>
              <a:r>
                <a:rPr sz="1800" b="1" spc="145" dirty="0" smtClean="0">
                  <a:latin typeface="Arial"/>
                  <a:cs typeface="Arial"/>
                </a:rPr>
                <a:t>¿</a:t>
              </a:r>
              <a:r>
                <a:rPr lang="es-MX" b="1" spc="145" dirty="0" smtClean="0">
                  <a:latin typeface="Arial"/>
                  <a:cs typeface="Arial"/>
                </a:rPr>
                <a:t>Corresponde</a:t>
              </a:r>
              <a:r>
                <a:rPr sz="1800" b="1" spc="-5" dirty="0" smtClean="0">
                  <a:latin typeface="Arial"/>
                  <a:cs typeface="Arial"/>
                </a:rPr>
                <a:t> </a:t>
              </a:r>
              <a:r>
                <a:rPr sz="1800" b="1" spc="-10" dirty="0">
                  <a:latin typeface="Arial"/>
                  <a:cs typeface="Arial"/>
                </a:rPr>
                <a:t>con </a:t>
              </a:r>
              <a:r>
                <a:rPr sz="1800" b="1" spc="-5" dirty="0">
                  <a:latin typeface="Arial"/>
                  <a:cs typeface="Arial"/>
                </a:rPr>
                <a:t>las  prioridades </a:t>
              </a:r>
              <a:r>
                <a:rPr sz="1800" b="1" dirty="0">
                  <a:latin typeface="Arial"/>
                  <a:cs typeface="Arial"/>
                </a:rPr>
                <a:t>de </a:t>
              </a:r>
              <a:r>
                <a:rPr sz="1800" b="1" spc="-5" dirty="0">
                  <a:latin typeface="Arial"/>
                  <a:cs typeface="Arial"/>
                </a:rPr>
                <a:t>los</a:t>
              </a:r>
              <a:r>
                <a:rPr sz="1800" b="1" spc="-55" dirty="0">
                  <a:latin typeface="Arial"/>
                  <a:cs typeface="Arial"/>
                </a:rPr>
                <a:t> </a:t>
              </a:r>
              <a:r>
                <a:rPr sz="1800" b="1" spc="-10" dirty="0">
                  <a:latin typeface="Arial"/>
                  <a:cs typeface="Arial"/>
                </a:rPr>
                <a:t>involucrados?</a:t>
              </a:r>
              <a:endParaRPr sz="1800" dirty="0">
                <a:latin typeface="Arial"/>
                <a:cs typeface="Arial"/>
              </a:endParaRPr>
            </a:p>
            <a:p>
              <a:pPr marL="12700" marR="92075">
                <a:lnSpc>
                  <a:spcPct val="100000"/>
                </a:lnSpc>
              </a:pPr>
              <a:r>
                <a:rPr sz="1800" b="1" spc="145" dirty="0" smtClean="0">
                  <a:latin typeface="Arial"/>
                  <a:cs typeface="Arial"/>
                </a:rPr>
                <a:t>¿</a:t>
              </a:r>
              <a:r>
                <a:rPr lang="es-MX" b="1" spc="145" dirty="0" smtClean="0">
                  <a:latin typeface="Arial"/>
                  <a:cs typeface="Arial"/>
                </a:rPr>
                <a:t>Corresponde </a:t>
              </a:r>
              <a:r>
                <a:rPr sz="1800" b="1" spc="-10" dirty="0" smtClean="0">
                  <a:latin typeface="Arial"/>
                  <a:cs typeface="Arial"/>
                </a:rPr>
                <a:t>con </a:t>
              </a:r>
              <a:r>
                <a:rPr sz="1800" b="1" spc="-5" dirty="0">
                  <a:latin typeface="Arial"/>
                  <a:cs typeface="Arial"/>
                </a:rPr>
                <a:t>las  prioridades </a:t>
              </a:r>
              <a:r>
                <a:rPr sz="1800" b="1" dirty="0">
                  <a:latin typeface="Arial"/>
                  <a:cs typeface="Arial"/>
                </a:rPr>
                <a:t>de </a:t>
              </a:r>
              <a:r>
                <a:rPr sz="1800" b="1" spc="-10" dirty="0">
                  <a:latin typeface="Arial"/>
                  <a:cs typeface="Arial"/>
                </a:rPr>
                <a:t>Planes, Programas  </a:t>
              </a:r>
              <a:r>
                <a:rPr sz="1800" b="1" dirty="0">
                  <a:latin typeface="Arial"/>
                  <a:cs typeface="Arial"/>
                </a:rPr>
                <a:t>o</a:t>
              </a:r>
              <a:r>
                <a:rPr sz="1800" b="1" spc="-10" dirty="0">
                  <a:latin typeface="Arial"/>
                  <a:cs typeface="Arial"/>
                </a:rPr>
                <a:t> </a:t>
              </a:r>
              <a:r>
                <a:rPr sz="1800" b="1" spc="-5" dirty="0">
                  <a:latin typeface="Arial"/>
                  <a:cs typeface="Arial"/>
                </a:rPr>
                <a:t>Políticas?</a:t>
              </a:r>
              <a:endParaRPr sz="1800" dirty="0">
                <a:latin typeface="Arial"/>
                <a:cs typeface="Arial"/>
              </a:endParaRPr>
            </a:p>
            <a:p>
              <a:pPr marL="12700" marR="233679">
                <a:lnSpc>
                  <a:spcPct val="100000"/>
                </a:lnSpc>
              </a:pPr>
              <a:r>
                <a:rPr sz="1800" b="1" spc="60" dirty="0" smtClean="0">
                  <a:latin typeface="Arial"/>
                  <a:cs typeface="Arial"/>
                </a:rPr>
                <a:t>¿</a:t>
              </a:r>
              <a:r>
                <a:rPr sz="1800" b="1" spc="60" dirty="0">
                  <a:latin typeface="Arial"/>
                  <a:cs typeface="Arial"/>
                </a:rPr>
                <a:t>Existen </a:t>
              </a:r>
              <a:r>
                <a:rPr sz="1800" b="1" spc="-5" dirty="0">
                  <a:latin typeface="Arial"/>
                  <a:cs typeface="Arial"/>
                </a:rPr>
                <a:t>condiciones en </a:t>
              </a:r>
              <a:r>
                <a:rPr sz="1800" b="1" dirty="0">
                  <a:latin typeface="Arial"/>
                  <a:cs typeface="Arial"/>
                </a:rPr>
                <a:t>la  </a:t>
              </a:r>
              <a:r>
                <a:rPr sz="1800" b="1" spc="-5" dirty="0">
                  <a:latin typeface="Arial"/>
                  <a:cs typeface="Arial"/>
                </a:rPr>
                <a:t>comunidad para </a:t>
              </a:r>
              <a:r>
                <a:rPr sz="1800" b="1" spc="-10" dirty="0">
                  <a:latin typeface="Arial"/>
                  <a:cs typeface="Arial"/>
                </a:rPr>
                <a:t>llevarlo </a:t>
              </a:r>
              <a:r>
                <a:rPr sz="1800" b="1" dirty="0">
                  <a:latin typeface="Arial"/>
                  <a:cs typeface="Arial"/>
                </a:rPr>
                <a:t>a</a:t>
              </a:r>
              <a:r>
                <a:rPr sz="1800" b="1" spc="-60" dirty="0">
                  <a:latin typeface="Arial"/>
                  <a:cs typeface="Arial"/>
                </a:rPr>
                <a:t> </a:t>
              </a:r>
              <a:r>
                <a:rPr sz="1800" b="1" spc="-5" dirty="0">
                  <a:latin typeface="Arial"/>
                  <a:cs typeface="Arial"/>
                </a:rPr>
                <a:t>cabo?</a:t>
              </a:r>
              <a:endParaRPr sz="1800" dirty="0">
                <a:latin typeface="Arial"/>
                <a:cs typeface="Arial"/>
              </a:endParaRPr>
            </a:p>
            <a:p>
              <a:pPr marL="12700" marR="5080">
                <a:lnSpc>
                  <a:spcPct val="100000"/>
                </a:lnSpc>
              </a:pPr>
              <a:r>
                <a:rPr sz="1800" b="1" spc="60" dirty="0" smtClean="0">
                  <a:latin typeface="Arial"/>
                  <a:cs typeface="Arial"/>
                </a:rPr>
                <a:t>¿</a:t>
              </a:r>
              <a:r>
                <a:rPr sz="1800" b="1" spc="60" dirty="0">
                  <a:latin typeface="Arial"/>
                  <a:cs typeface="Arial"/>
                </a:rPr>
                <a:t>Existen </a:t>
              </a:r>
              <a:r>
                <a:rPr sz="1800" b="1" spc="-5" dirty="0">
                  <a:latin typeface="Arial"/>
                  <a:cs typeface="Arial"/>
                </a:rPr>
                <a:t>organismos con </a:t>
              </a:r>
              <a:r>
                <a:rPr sz="1800" b="1" spc="-10" dirty="0">
                  <a:latin typeface="Arial"/>
                  <a:cs typeface="Arial"/>
                </a:rPr>
                <a:t>interés  en</a:t>
              </a:r>
              <a:r>
                <a:rPr sz="1800" b="1" dirty="0">
                  <a:latin typeface="Arial"/>
                  <a:cs typeface="Arial"/>
                </a:rPr>
                <a:t> </a:t>
              </a:r>
              <a:r>
                <a:rPr sz="1800" b="1" spc="-5" dirty="0">
                  <a:latin typeface="Arial"/>
                  <a:cs typeface="Arial"/>
                </a:rPr>
                <a:t>financiarlo?</a:t>
              </a:r>
              <a:endParaRPr sz="1800" dirty="0">
                <a:latin typeface="Arial"/>
                <a:cs typeface="Arial"/>
              </a:endParaRPr>
            </a:p>
          </p:txBody>
        </p:sp>
        <p:sp>
          <p:nvSpPr>
            <p:cNvPr id="17" name="object 347"/>
            <p:cNvSpPr/>
            <p:nvPr/>
          </p:nvSpPr>
          <p:spPr>
            <a:xfrm>
              <a:off x="7236459" y="2762250"/>
              <a:ext cx="1860550" cy="20332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48"/>
            <p:cNvSpPr txBox="1"/>
            <p:nvPr/>
          </p:nvSpPr>
          <p:spPr>
            <a:xfrm>
              <a:off x="7409180" y="3462020"/>
              <a:ext cx="1465580" cy="7569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 indent="69850">
                <a:lnSpc>
                  <a:spcPct val="100000"/>
                </a:lnSpc>
                <a:spcBef>
                  <a:spcPts val="100"/>
                </a:spcBef>
              </a:pPr>
              <a:r>
                <a:rPr sz="2400" b="1" i="1" spc="-10" dirty="0">
                  <a:latin typeface="Arial"/>
                  <a:cs typeface="Arial"/>
                </a:rPr>
                <a:t>Proyecto  p</a:t>
              </a:r>
              <a:r>
                <a:rPr sz="2400" b="1" i="1" dirty="0">
                  <a:latin typeface="Arial"/>
                  <a:cs typeface="Arial"/>
                </a:rPr>
                <a:t>ri</a:t>
              </a:r>
              <a:r>
                <a:rPr sz="2400" b="1" i="1" spc="-10" dirty="0">
                  <a:latin typeface="Arial"/>
                  <a:cs typeface="Arial"/>
                </a:rPr>
                <a:t>o</a:t>
              </a:r>
              <a:r>
                <a:rPr sz="2400" b="1" i="1" dirty="0">
                  <a:latin typeface="Arial"/>
                  <a:cs typeface="Arial"/>
                </a:rPr>
                <a:t>ri</a:t>
              </a:r>
              <a:r>
                <a:rPr sz="2400" b="1" i="1" spc="5" dirty="0">
                  <a:latin typeface="Arial"/>
                  <a:cs typeface="Arial"/>
                </a:rPr>
                <a:t>t</a:t>
              </a:r>
              <a:r>
                <a:rPr sz="2400" b="1" i="1" spc="-10" dirty="0">
                  <a:latin typeface="Arial"/>
                  <a:cs typeface="Arial"/>
                </a:rPr>
                <a:t>ar</a:t>
              </a:r>
              <a:r>
                <a:rPr sz="2400" b="1" i="1" spc="10" dirty="0">
                  <a:latin typeface="Arial"/>
                  <a:cs typeface="Arial"/>
                </a:rPr>
                <a:t>i</a:t>
              </a:r>
              <a:r>
                <a:rPr sz="2400" b="1" i="1" dirty="0">
                  <a:latin typeface="Arial"/>
                  <a:cs typeface="Arial"/>
                </a:rPr>
                <a:t>o</a:t>
              </a:r>
              <a:endParaRPr sz="2400">
                <a:latin typeface="Arial"/>
                <a:cs typeface="Arial"/>
              </a:endParaRPr>
            </a:p>
          </p:txBody>
        </p:sp>
        <p:sp>
          <p:nvSpPr>
            <p:cNvPr id="19" name="object 349"/>
            <p:cNvSpPr/>
            <p:nvPr/>
          </p:nvSpPr>
          <p:spPr>
            <a:xfrm>
              <a:off x="34290" y="2978150"/>
              <a:ext cx="1510030" cy="16129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50"/>
            <p:cNvSpPr txBox="1"/>
            <p:nvPr/>
          </p:nvSpPr>
          <p:spPr>
            <a:xfrm>
              <a:off x="391159" y="3660140"/>
              <a:ext cx="635635" cy="3911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400" b="1" i="1" spc="10" dirty="0">
                  <a:latin typeface="Arial"/>
                  <a:cs typeface="Arial"/>
                </a:rPr>
                <a:t>I</a:t>
              </a:r>
              <a:r>
                <a:rPr sz="2400" b="1" i="1" spc="-10" dirty="0">
                  <a:latin typeface="Arial"/>
                  <a:cs typeface="Arial"/>
                </a:rPr>
                <a:t>de</a:t>
              </a:r>
              <a:r>
                <a:rPr sz="2400" b="1" i="1" dirty="0">
                  <a:latin typeface="Arial"/>
                  <a:cs typeface="Arial"/>
                </a:rPr>
                <a:t>a</a:t>
              </a:r>
              <a:endParaRPr sz="2400">
                <a:latin typeface="Arial"/>
                <a:cs typeface="Arial"/>
              </a:endParaRPr>
            </a:p>
          </p:txBody>
        </p:sp>
        <p:sp>
          <p:nvSpPr>
            <p:cNvPr id="21" name="object 352"/>
            <p:cNvSpPr/>
            <p:nvPr/>
          </p:nvSpPr>
          <p:spPr>
            <a:xfrm>
              <a:off x="1403350" y="3429000"/>
              <a:ext cx="575310" cy="792480"/>
            </a:xfrm>
            <a:custGeom>
              <a:avLst/>
              <a:gdLst/>
              <a:ahLst/>
              <a:cxnLst/>
              <a:rect l="l" t="t" r="r" b="b"/>
              <a:pathLst>
                <a:path w="575310" h="792479">
                  <a:moveTo>
                    <a:pt x="430530" y="0"/>
                  </a:moveTo>
                  <a:lnTo>
                    <a:pt x="430530" y="198119"/>
                  </a:lnTo>
                  <a:lnTo>
                    <a:pt x="0" y="198119"/>
                  </a:lnTo>
                  <a:lnTo>
                    <a:pt x="0" y="594360"/>
                  </a:lnTo>
                  <a:lnTo>
                    <a:pt x="430530" y="594360"/>
                  </a:lnTo>
                  <a:lnTo>
                    <a:pt x="430530" y="792480"/>
                  </a:lnTo>
                  <a:lnTo>
                    <a:pt x="575310" y="396239"/>
                  </a:lnTo>
                  <a:lnTo>
                    <a:pt x="430530" y="0"/>
                  </a:lnTo>
                  <a:close/>
                </a:path>
              </a:pathLst>
            </a:custGeom>
            <a:solidFill>
              <a:srgbClr val="6666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53"/>
            <p:cNvSpPr/>
            <p:nvPr/>
          </p:nvSpPr>
          <p:spPr>
            <a:xfrm>
              <a:off x="6803390" y="3429000"/>
              <a:ext cx="575310" cy="792480"/>
            </a:xfrm>
            <a:custGeom>
              <a:avLst/>
              <a:gdLst/>
              <a:ahLst/>
              <a:cxnLst/>
              <a:rect l="l" t="t" r="r" b="b"/>
              <a:pathLst>
                <a:path w="575309" h="792479">
                  <a:moveTo>
                    <a:pt x="431800" y="0"/>
                  </a:moveTo>
                  <a:lnTo>
                    <a:pt x="431800" y="198119"/>
                  </a:lnTo>
                  <a:lnTo>
                    <a:pt x="0" y="198119"/>
                  </a:lnTo>
                  <a:lnTo>
                    <a:pt x="0" y="594360"/>
                  </a:lnTo>
                  <a:lnTo>
                    <a:pt x="431800" y="594360"/>
                  </a:lnTo>
                  <a:lnTo>
                    <a:pt x="431800" y="792480"/>
                  </a:lnTo>
                  <a:lnTo>
                    <a:pt x="575309" y="396239"/>
                  </a:lnTo>
                  <a:lnTo>
                    <a:pt x="431800" y="0"/>
                  </a:lnTo>
                  <a:close/>
                </a:path>
              </a:pathLst>
            </a:custGeom>
            <a:solidFill>
              <a:srgbClr val="6666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FORMULACIÓN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344"/>
          <p:cNvSpPr txBox="1"/>
          <p:nvPr/>
        </p:nvSpPr>
        <p:spPr>
          <a:xfrm>
            <a:off x="179513" y="1247927"/>
            <a:ext cx="3600400" cy="424475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 smtClean="0">
                <a:latin typeface="Arial"/>
                <a:cs typeface="Arial"/>
              </a:rPr>
              <a:t>Análisis</a:t>
            </a:r>
            <a:r>
              <a:rPr sz="2400" b="1" spc="-5" dirty="0" smtClean="0"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471170" marR="5080" indent="-34290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Wingdings" panose="05000000000000000000" pitchFamily="2" charset="2"/>
              <a:buChar char="Ø"/>
              <a:tabLst>
                <a:tab pos="412750" algn="l"/>
              </a:tabLst>
            </a:pPr>
            <a:r>
              <a:rPr sz="2400" b="1" spc="-5" dirty="0">
                <a:latin typeface="Arial"/>
                <a:cs typeface="Arial"/>
              </a:rPr>
              <a:t>Enunciar el problema</a:t>
            </a:r>
            <a:r>
              <a:rPr sz="2400" b="1" spc="-8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y  </a:t>
            </a:r>
            <a:r>
              <a:rPr sz="2400" b="1" spc="-5" dirty="0">
                <a:latin typeface="Arial"/>
                <a:cs typeface="Arial"/>
              </a:rPr>
              <a:t>clarificarlo</a:t>
            </a:r>
            <a:endParaRPr sz="2400" dirty="0">
              <a:latin typeface="Arial"/>
              <a:cs typeface="Arial"/>
            </a:endParaRPr>
          </a:p>
          <a:p>
            <a:pPr marL="471170" indent="-34290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Wingdings" panose="05000000000000000000" pitchFamily="2" charset="2"/>
              <a:buChar char="Ø"/>
              <a:tabLst>
                <a:tab pos="412750" algn="l"/>
              </a:tabLst>
            </a:pPr>
            <a:r>
              <a:rPr sz="2400" b="1" spc="-5" dirty="0">
                <a:latin typeface="Arial"/>
                <a:cs typeface="Arial"/>
              </a:rPr>
              <a:t>Describir el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problema</a:t>
            </a:r>
            <a:endParaRPr sz="2400" dirty="0">
              <a:latin typeface="Arial"/>
              <a:cs typeface="Arial"/>
            </a:endParaRPr>
          </a:p>
          <a:p>
            <a:pPr marL="471170" marR="273685" indent="-34290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Wingdings" panose="05000000000000000000" pitchFamily="2" charset="2"/>
              <a:buChar char="Ø"/>
              <a:tabLst>
                <a:tab pos="412750" algn="l"/>
              </a:tabLst>
            </a:pPr>
            <a:r>
              <a:rPr lang="es-MX" sz="2400" b="1" spc="-10" dirty="0" smtClean="0">
                <a:latin typeface="Arial"/>
                <a:cs typeface="Arial"/>
              </a:rPr>
              <a:t>Causas</a:t>
            </a:r>
            <a:r>
              <a:rPr sz="2400" b="1" spc="-10" dirty="0" smtClean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y  </a:t>
            </a:r>
            <a:r>
              <a:rPr sz="2400" b="1" spc="-10" dirty="0">
                <a:latin typeface="Arial"/>
                <a:cs typeface="Arial"/>
              </a:rPr>
              <a:t>consecuencias</a:t>
            </a:r>
            <a:endParaRPr sz="2400" dirty="0">
              <a:latin typeface="Arial"/>
              <a:cs typeface="Arial"/>
            </a:endParaRPr>
          </a:p>
          <a:p>
            <a:pPr marL="471170" marR="645795" indent="-34290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Wingdings" panose="05000000000000000000" pitchFamily="2" charset="2"/>
              <a:buChar char="Ø"/>
              <a:tabLst>
                <a:tab pos="412750" algn="l"/>
              </a:tabLst>
            </a:pPr>
            <a:r>
              <a:rPr lang="es-MX" sz="2400" b="1" spc="-5" dirty="0" smtClean="0">
                <a:latin typeface="Arial"/>
                <a:cs typeface="Arial"/>
              </a:rPr>
              <a:t>Objetivos</a:t>
            </a:r>
            <a:r>
              <a:rPr sz="2400" b="1" spc="-5" dirty="0" smtClean="0">
                <a:latin typeface="Arial"/>
                <a:cs typeface="Arial"/>
              </a:rPr>
              <a:t>:  </a:t>
            </a:r>
            <a:r>
              <a:rPr sz="2400" b="1" spc="-5" dirty="0">
                <a:latin typeface="Arial"/>
                <a:cs typeface="Arial"/>
              </a:rPr>
              <a:t>Fines </a:t>
            </a:r>
            <a:r>
              <a:rPr sz="2400" b="1" dirty="0">
                <a:latin typeface="Arial"/>
                <a:cs typeface="Arial"/>
              </a:rPr>
              <a:t>y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lang="es-MX" sz="2400" b="1" spc="-45" dirty="0" smtClean="0">
                <a:latin typeface="Arial"/>
                <a:cs typeface="Arial"/>
              </a:rPr>
              <a:t>medios</a:t>
            </a:r>
            <a:endParaRPr lang="es-MX" sz="2400" b="1" spc="-5" dirty="0" smtClean="0">
              <a:latin typeface="Arial"/>
              <a:cs typeface="Arial"/>
            </a:endParaRPr>
          </a:p>
          <a:p>
            <a:pPr marL="471170" marR="645795" indent="-342900" algn="just">
              <a:spcBef>
                <a:spcPts val="600"/>
              </a:spcBef>
              <a:buClr>
                <a:srgbClr val="333399"/>
              </a:buClr>
              <a:buSzPct val="68750"/>
              <a:buFont typeface="Wingdings" panose="05000000000000000000" pitchFamily="2" charset="2"/>
              <a:buChar char="Ø"/>
              <a:tabLst>
                <a:tab pos="412750" algn="l"/>
              </a:tabLst>
            </a:pPr>
            <a:r>
              <a:rPr lang="es-MX" sz="2400" b="1" spc="-5" dirty="0" smtClean="0">
                <a:latin typeface="Arial"/>
                <a:cs typeface="Arial"/>
              </a:rPr>
              <a:t>Alternativas</a:t>
            </a:r>
            <a:endParaRPr lang="es-MX" sz="2400" dirty="0" smtClean="0">
              <a:latin typeface="Arial"/>
              <a:cs typeface="Arial"/>
            </a:endParaRPr>
          </a:p>
          <a:p>
            <a:pPr marL="412750" marR="645795" indent="-28448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Symbol"/>
              <a:buChar char=""/>
              <a:tabLst>
                <a:tab pos="412750" algn="l"/>
              </a:tabLst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4504690" y="1863089"/>
            <a:ext cx="4457065" cy="5166798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09"/>
              </a:spcBef>
              <a:buClr>
                <a:srgbClr val="FFCE00"/>
              </a:buClr>
              <a:buSzPct val="79166"/>
              <a:buFont typeface="Wingdings" panose="05000000000000000000" pitchFamily="2" charset="2"/>
              <a:buChar char="Ø"/>
              <a:tabLst>
                <a:tab pos="355600" algn="l"/>
              </a:tabLst>
            </a:pPr>
            <a:r>
              <a:rPr lang="es-MX" sz="2400" b="1" spc="-5" dirty="0" smtClean="0">
                <a:latin typeface="Arial"/>
                <a:cs typeface="Arial"/>
              </a:rPr>
              <a:t>Formulación</a:t>
            </a:r>
            <a:r>
              <a:rPr sz="2400" b="1" spc="-5" dirty="0" smtClean="0"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31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Formular </a:t>
            </a:r>
            <a:r>
              <a:rPr sz="2400" b="1" dirty="0">
                <a:latin typeface="Arial"/>
                <a:cs typeface="Arial"/>
              </a:rPr>
              <a:t>los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Objetivos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31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Definir los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Componentes.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31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Definir las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Actividades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31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Establecer </a:t>
            </a:r>
            <a:r>
              <a:rPr sz="2400" b="1" dirty="0">
                <a:latin typeface="Arial"/>
                <a:cs typeface="Arial"/>
              </a:rPr>
              <a:t>los</a:t>
            </a:r>
            <a:r>
              <a:rPr sz="2400" b="1" spc="-3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Insumos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310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5" dirty="0">
                <a:latin typeface="Arial"/>
                <a:cs typeface="Arial"/>
              </a:rPr>
              <a:t>Fijas las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Metas</a:t>
            </a:r>
            <a:endParaRPr sz="2400" dirty="0">
              <a:latin typeface="Arial"/>
              <a:cs typeface="Arial"/>
            </a:endParaRPr>
          </a:p>
          <a:p>
            <a:pPr marL="812800" marR="581025" lvl="1" indent="-342900">
              <a:lnSpc>
                <a:spcPts val="2590"/>
              </a:lnSpc>
              <a:spcBef>
                <a:spcPts val="635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10" dirty="0">
                <a:latin typeface="Arial"/>
                <a:cs typeface="Arial"/>
              </a:rPr>
              <a:t>Explorar </a:t>
            </a:r>
            <a:r>
              <a:rPr sz="2400" b="1" dirty="0">
                <a:latin typeface="Arial"/>
                <a:cs typeface="Arial"/>
              </a:rPr>
              <a:t>los</a:t>
            </a:r>
            <a:r>
              <a:rPr sz="2400" b="1" spc="-60" dirty="0">
                <a:latin typeface="Arial"/>
                <a:cs typeface="Arial"/>
              </a:rPr>
              <a:t> </a:t>
            </a:r>
            <a:r>
              <a:rPr lang="es-MX" sz="2400" b="1" spc="-60" dirty="0" smtClean="0">
                <a:latin typeface="Arial"/>
                <a:cs typeface="Arial"/>
              </a:rPr>
              <a:t>f</a:t>
            </a:r>
            <a:r>
              <a:rPr sz="2400" b="1" spc="-5" dirty="0" smtClean="0">
                <a:latin typeface="Arial"/>
                <a:cs typeface="Arial"/>
              </a:rPr>
              <a:t>act</a:t>
            </a:r>
            <a:r>
              <a:rPr lang="es-MX" sz="2400" b="1" spc="-5" dirty="0" smtClean="0">
                <a:latin typeface="Arial"/>
                <a:cs typeface="Arial"/>
              </a:rPr>
              <a:t>ores internos y externos</a:t>
            </a:r>
            <a:endParaRPr sz="2400" dirty="0">
              <a:latin typeface="Arial"/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265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sz="2400" b="1" spc="-10" dirty="0">
                <a:latin typeface="Arial"/>
                <a:cs typeface="Arial"/>
              </a:rPr>
              <a:t>Elaborar </a:t>
            </a:r>
            <a:r>
              <a:rPr sz="2400" b="1" spc="-5" dirty="0">
                <a:latin typeface="Arial"/>
                <a:cs typeface="Arial"/>
              </a:rPr>
              <a:t>el Plan</a:t>
            </a:r>
            <a:r>
              <a:rPr sz="2400" b="1" dirty="0">
                <a:latin typeface="Arial"/>
                <a:cs typeface="Arial"/>
              </a:rPr>
              <a:t> </a:t>
            </a:r>
            <a:r>
              <a:rPr sz="2400" b="1" dirty="0" smtClean="0">
                <a:latin typeface="Arial"/>
                <a:cs typeface="Arial"/>
              </a:rPr>
              <a:t>de</a:t>
            </a:r>
            <a:r>
              <a:rPr lang="es-MX" sz="2400" b="1" dirty="0" smtClean="0">
                <a:latin typeface="Arial"/>
                <a:cs typeface="Arial"/>
              </a:rPr>
              <a:t> t</a:t>
            </a:r>
            <a:r>
              <a:rPr lang="es-MX" sz="2400" b="1" spc="-10" dirty="0" smtClean="0">
                <a:latin typeface="Arial"/>
                <a:cs typeface="Arial"/>
              </a:rPr>
              <a:t>rabajo</a:t>
            </a:r>
          </a:p>
          <a:p>
            <a:pPr marL="812800" lvl="1" indent="-342900">
              <a:lnSpc>
                <a:spcPct val="100000"/>
              </a:lnSpc>
              <a:spcBef>
                <a:spcPts val="265"/>
              </a:spcBef>
              <a:buFont typeface="Wingdings" panose="05000000000000000000" pitchFamily="2" charset="2"/>
              <a:buChar char="Ø"/>
              <a:tabLst>
                <a:tab pos="755650" algn="l"/>
              </a:tabLst>
            </a:pPr>
            <a:r>
              <a:rPr lang="es-MX" sz="2400" b="1" spc="-10" dirty="0" smtClean="0">
                <a:latin typeface="Arial"/>
                <a:cs typeface="Arial"/>
              </a:rPr>
              <a:t>Elaborar presupuesto</a:t>
            </a:r>
            <a:endParaRPr lang="es-MX" sz="2400" dirty="0" smtClean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5650" algn="l"/>
              </a:tabLst>
            </a:pP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733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MATRIZ DE PLANIFICACIÓN DEL PROYECTO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620228"/>
              </p:ext>
            </p:extLst>
          </p:nvPr>
        </p:nvGraphicFramePr>
        <p:xfrm>
          <a:off x="539552" y="2025331"/>
          <a:ext cx="7992888" cy="161969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84128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ELEMENTOS DEL PROYECTO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INDICADORES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FUENTES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FACTORES EXTERNOS</a:t>
                      </a:r>
                      <a:endParaRPr lang="es-MX" dirty="0"/>
                    </a:p>
                  </a:txBody>
                  <a:tcPr/>
                </a:tc>
              </a:tr>
              <a:tr h="77840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978817"/>
              </p:ext>
            </p:extLst>
          </p:nvPr>
        </p:nvGraphicFramePr>
        <p:xfrm>
          <a:off x="0" y="4149080"/>
          <a:ext cx="9144000" cy="1939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8203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ACTIVIDADE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TAREAS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INSUMOS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FUENTES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FACTORES EXTERNOS</a:t>
                      </a:r>
                      <a:endParaRPr lang="es-MX" dirty="0"/>
                    </a:p>
                  </a:txBody>
                  <a:tcPr/>
                </a:tc>
              </a:tr>
              <a:tr h="857234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28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ELABORACIÓN DE OBJETIVOS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344"/>
          <p:cNvSpPr txBox="1"/>
          <p:nvPr/>
        </p:nvSpPr>
        <p:spPr>
          <a:xfrm>
            <a:off x="179513" y="1597905"/>
            <a:ext cx="8964487" cy="476797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Se enuncia el resultado a lograr (efecto esperado</a:t>
            </a:r>
            <a:r>
              <a:rPr lang="es-MX" sz="2400" b="1" spc="-5" dirty="0" smtClean="0">
                <a:latin typeface="Arial"/>
                <a:cs typeface="Arial"/>
              </a:rPr>
              <a:t>):</a:t>
            </a:r>
          </a:p>
          <a:p>
            <a:pPr marL="12700" algn="just">
              <a:lnSpc>
                <a:spcPct val="100000"/>
              </a:lnSpc>
              <a:spcBef>
                <a:spcPts val="700"/>
              </a:spcBef>
            </a:pPr>
            <a:endParaRPr lang="es-MX" sz="2400" b="1" spc="-5" dirty="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¿Cómo se transformará la situación inicial luego del  Proyecto?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Se indica la población que se atenderá.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Se indican las metas correspondientes, en términos  absolutos y relativos, tomando en cuenta la cantidad y la  calidad.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Se señala el tiempo en el que se espera lograr el  resultado.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400" b="1" spc="-5" dirty="0">
                <a:latin typeface="Arial"/>
                <a:cs typeface="Arial"/>
              </a:rPr>
              <a:t>Se delimita geográficamente.</a:t>
            </a:r>
          </a:p>
          <a:p>
            <a:pPr marL="412750" marR="645795" indent="-28448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Symbol"/>
              <a:buChar char=""/>
              <a:tabLst>
                <a:tab pos="412750" algn="l"/>
              </a:tabLst>
            </a:pP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52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124733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CARACTERISTICAS DE LOS OBJETIVOS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344"/>
          <p:cNvSpPr txBox="1"/>
          <p:nvPr/>
        </p:nvSpPr>
        <p:spPr>
          <a:xfrm>
            <a:off x="1403648" y="2636857"/>
            <a:ext cx="6768751" cy="3049553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800" spc="-5" dirty="0">
                <a:latin typeface="Arial"/>
                <a:cs typeface="Arial"/>
              </a:rPr>
              <a:t>Claros y concretos  Precisos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800" spc="-5" dirty="0">
                <a:latin typeface="Arial"/>
                <a:cs typeface="Arial"/>
              </a:rPr>
              <a:t>Mensurables (medibles</a:t>
            </a:r>
            <a:r>
              <a:rPr lang="es-MX" sz="2800" spc="-5" dirty="0" smtClean="0">
                <a:latin typeface="Arial"/>
                <a:cs typeface="Arial"/>
              </a:rPr>
              <a:t>)</a:t>
            </a: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800" spc="-5" dirty="0" smtClean="0">
                <a:latin typeface="Arial"/>
                <a:cs typeface="Arial"/>
              </a:rPr>
              <a:t>Razonables </a:t>
            </a:r>
            <a:r>
              <a:rPr lang="es-MX" sz="2800" spc="-5" dirty="0">
                <a:latin typeface="Arial"/>
                <a:cs typeface="Arial"/>
              </a:rPr>
              <a:t>(alcanzables) </a:t>
            </a:r>
            <a:endParaRPr lang="es-MX" sz="2800" spc="-5" dirty="0" smtClean="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800" spc="-5" dirty="0" smtClean="0">
                <a:latin typeface="Arial"/>
                <a:cs typeface="Arial"/>
              </a:rPr>
              <a:t>Realistas</a:t>
            </a:r>
            <a:endParaRPr lang="es-MX" sz="2800" spc="-5" dirty="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700"/>
              </a:spcBef>
              <a:buFont typeface="Wingdings" panose="05000000000000000000" pitchFamily="2" charset="2"/>
              <a:buChar char="Ø"/>
            </a:pPr>
            <a:r>
              <a:rPr lang="es-MX" sz="2800" spc="-5" dirty="0">
                <a:latin typeface="Arial"/>
                <a:cs typeface="Arial"/>
              </a:rPr>
              <a:t>Plausibles</a:t>
            </a:r>
          </a:p>
          <a:p>
            <a:pPr marL="412750" marR="645795" indent="-284480" algn="just"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SzPct val="68750"/>
              <a:buFont typeface="Symbol"/>
              <a:buChar char=""/>
              <a:tabLst>
                <a:tab pos="412750" algn="l"/>
              </a:tabLst>
            </a:pP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186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0" y="2071678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clase: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Exposición del profesor con el apoyo de las diapositivas.</a:t>
            </a: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de la metodología de investigación.</a:t>
            </a: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Tareas donde se investigarán temas, conceptos, procesos y métodos de la investigación.</a:t>
            </a: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Debate de los temas mencionados, alumnos-profesor. </a:t>
            </a: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en clases de los alumnos.</a:t>
            </a:r>
          </a:p>
          <a:p>
            <a:pPr marL="342900" indent="-342900" algn="just">
              <a:buAutoNum type="arabicPeriod"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Actividades de grupo para construir el conocimiento y sensibilizar.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51520" y="119675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METODOLOGÍA DEL CURSO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EJECUCIÓN Y SEGUIMIENTO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344"/>
          <p:cNvSpPr txBox="1"/>
          <p:nvPr/>
        </p:nvSpPr>
        <p:spPr>
          <a:xfrm>
            <a:off x="215516" y="1700808"/>
            <a:ext cx="8712967" cy="3136756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La ejecución del proyecto consiste en realizar o darle cumplimiento a cada una de las actividades previstas en la Matriz de Planificación del Proyecto. Podría considerarse la fase de mayor importancia dentro de todo el ciclo del proyecto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Para realizar el monitoreo de un proyecto, tiene que ejecutarse el proyecto; pero no puede darse una ejecución de calidad, si no se le hace un seguimiento de forma  que permita retroalimentar las acciones de la ejecución, según LARA GONZÀLEZ (2005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1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EJECUCIÓN Y SEGUIMIENTO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395536" y="1772816"/>
            <a:ext cx="8717131" cy="4115228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Seguimiento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etapa intermedia entre la Ejecución y la Evaluación, siempre habrá diferencias con la realidad,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actividades previstas y las que se están realizando, para verificar el grado de aproximación a los resultados  planificados, en plazos como en contenido.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ello “medir y analizar el desempeño, a fin de gestionar con más eficacia los efectos y productos que son los resultados en materia de desarrollo”, según afirma el Programa de Naciones Unidas para el Desarrollo (PNUD), citado por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ORTEGÓN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PACHECO  y PRIETO (ILPES, 2005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4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ETAPA DE EVALUACIÓN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395536" y="1772816"/>
            <a:ext cx="8717131" cy="4115228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Seguimiento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etapa intermedia entre la Ejecución y la Evaluación, siempre habrá diferencias con la realidad,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actividades previstas y las que se están realizando, para verificar el grado de aproximación a los resultados  planificados, en plazos como en contenido.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ello “medir y analizar el desempeño, a fin de gestionar con más eficacia los efectos y productos que son los resultados en materia de desarrollo”, según afirma el Programa de Naciones Unidas para el Desarrollo (PNUD), citado por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ORTEGÓN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PACHECO  y PRIETO (ILPES, 2005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7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CONCLUSIÓN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395536" y="1772816"/>
            <a:ext cx="8717131" cy="448456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Todo proyecto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nace de una idea inicial sobre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necesidad, continuamos con un diagnóstico partiendo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 realidad,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selecciona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alternativa más conveniente para darle solución a dicho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decir existen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diversas maneras de formular un proyecto,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el contenido suele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variar según las características del proyecto y el contexto en 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prepara. 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obstante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cuenta con una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lógica general de su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y formulación, para la construcción de proyectos sociales para el bienestar social.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81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PRÁCTICA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395537" y="1772816"/>
            <a:ext cx="7920880" cy="3992117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 el material anterior, y en equipo de 3 personas; construyan un proyecto social para el bienestar social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 la problemática a resolver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 las 4 etapas del ciclo del proyecto social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(Desarrolla cada etapa).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169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INSTRUCCIONES DE USO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107504" y="1816556"/>
            <a:ext cx="8928992" cy="448456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ha sido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diseñada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para la exposición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unidad de aprendizaje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Social y Comunidad, de la unidad 1, del tema 1.2 Construcción de proyectos sociales para el bienestar social.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actividad propuesta,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recomienda involucrar casos prácticos, para que los alumnos puedan tener elementos extras para realizar el proyecto social.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presentación fue diseñada con PowerPoint 2016 y cuenta con transacciones, por lo que se sugiere utilizarla con dicho software o con su correspondiente visor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03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1" name="5 CuadroTexto"/>
          <p:cNvSpPr txBox="1"/>
          <p:nvPr/>
        </p:nvSpPr>
        <p:spPr>
          <a:xfrm>
            <a:off x="0" y="8367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BIBLIOGRAFÍA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ject 346"/>
          <p:cNvSpPr txBox="1"/>
          <p:nvPr/>
        </p:nvSpPr>
        <p:spPr>
          <a:xfrm>
            <a:off x="0" y="1497819"/>
            <a:ext cx="9144000" cy="5315557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Ander-Egg, E y Aguilar Idáñez, MJ: Cómo elaborar un proyecto. Guía para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diseñar proyectos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sociales y culturales, Editorial LUMEN / HVMANITAS, Buenos Aires, 2006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Edgar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Ortegón, Juan Francisco Pacheco y Adriana Prieto. (2005), Metodología del marco lógico para la planificación, el seguimiento y la evaluación de proyectos y programas.</a:t>
            </a: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BACCA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URBINA, Gabriel. Evaluación de Proyectos. 5ª ed. (2006). México: Mc. Graw Hill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Cejas, C; Olaviaga, S; Kremer, P: Manual para la formulación de proyectos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 organizaciones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comunitarias, Centro de Implementación de Políticas Públicas para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Equidad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y el Crecimiento (CIPPEC), Buenos Aires 2006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COHEN, Ernesto y MARTÌNEZ, Rodrigo s/f. Manual de Formulación, Evaluación y Monitoreo de Proyectos Sociales. (2009).CEPAL, Dirección de Desarrollo. Consulta en línea. Disponible: http://www.cepal.org/dds/noticias/paginas/8/15448/manual_dds_2004 08.pdf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MORAN ESPARZA, Formulación de proyectos sociales. Revista OIDLES (Revista en línea, Vol. 1, Nº 2, diciembre de 2007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18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4"/>
            <a:ext cx="9144000" cy="1296144"/>
          </a:xfrm>
          <a:prstGeom prst="rect">
            <a:avLst/>
          </a:prstGeom>
        </p:spPr>
      </p:pic>
      <p:sp>
        <p:nvSpPr>
          <p:cNvPr id="5" name="Bisel 4"/>
          <p:cNvSpPr/>
          <p:nvPr/>
        </p:nvSpPr>
        <p:spPr>
          <a:xfrm>
            <a:off x="755576" y="1556792"/>
            <a:ext cx="7560840" cy="4536504"/>
          </a:xfrm>
          <a:prstGeom prst="bevel">
            <a:avLst/>
          </a:prstGeom>
          <a:solidFill>
            <a:srgbClr val="6CAA34"/>
          </a:solidFill>
          <a:ln>
            <a:solidFill>
              <a:srgbClr val="A2C23C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“La mente es capaz tanto de construir problemas como de encontrar soluciones. “El arte”, como decía Protágoras, “está en no forzar nuestra naturaleza sino en persuadirla” a actuar en la dirección más funcional para nosotros”.</a:t>
            </a:r>
          </a:p>
          <a:p>
            <a:pPr algn="ctr"/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71500" y="1428750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¡Gracias por su atención!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Public\Pictures\Escudo UA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2643188"/>
            <a:ext cx="2801937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7 CuadroTexto"/>
          <p:cNvSpPr txBox="1"/>
          <p:nvPr/>
        </p:nvSpPr>
        <p:spPr>
          <a:xfrm>
            <a:off x="2339752" y="5301208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L.I.A. VERÓNICA GALLEGOS REBOLLO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kern="0" noProof="0" dirty="0" smtClean="0">
                <a:solidFill>
                  <a:prstClr val="black"/>
                </a:solidFill>
              </a:rPr>
              <a:t>vgallegosr@uaemex.mx</a:t>
            </a: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t="6547"/>
          <a:stretch/>
        </p:blipFill>
        <p:spPr>
          <a:xfrm>
            <a:off x="1" y="-27384"/>
            <a:ext cx="9144000" cy="138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7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987824" y="3339326"/>
            <a:ext cx="2736304" cy="1584176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PROYECTO SOCIAL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2627784" y="1637511"/>
            <a:ext cx="3456384" cy="99940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516216" y="3716928"/>
            <a:ext cx="2520280" cy="93620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DETECCIÓN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2756982" y="5678914"/>
            <a:ext cx="3384376" cy="9367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EJECUCIÓN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0" y="3717032"/>
            <a:ext cx="2267744" cy="86409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EVALUACIÓN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6300192" y="2708920"/>
            <a:ext cx="1425757" cy="1008008"/>
          </a:xfrm>
          <a:prstGeom prst="straightConnector1">
            <a:avLst/>
          </a:prstGeom>
          <a:ln w="107950" cap="sq" cmpd="sng">
            <a:solidFill>
              <a:schemeClr val="accent3">
                <a:lumMod val="50000"/>
              </a:schemeClr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6660232" y="4869160"/>
            <a:ext cx="1152128" cy="1296040"/>
          </a:xfrm>
          <a:prstGeom prst="straightConnector1">
            <a:avLst/>
          </a:prstGeom>
          <a:ln w="107950" cap="sq" cmpd="sng">
            <a:solidFill>
              <a:schemeClr val="accent3">
                <a:lumMod val="50000"/>
              </a:schemeClr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endCxn id="9" idx="2"/>
          </p:cNvCxnSpPr>
          <p:nvPr/>
        </p:nvCxnSpPr>
        <p:spPr>
          <a:xfrm flipH="1" flipV="1">
            <a:off x="1133872" y="4581128"/>
            <a:ext cx="1493912" cy="1584176"/>
          </a:xfrm>
          <a:prstGeom prst="straightConnector1">
            <a:avLst/>
          </a:prstGeom>
          <a:ln w="107950" cap="sq" cmpd="sng">
            <a:solidFill>
              <a:schemeClr val="accent3">
                <a:lumMod val="50000"/>
              </a:schemeClr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4427984" y="2636912"/>
            <a:ext cx="0" cy="648072"/>
          </a:xfrm>
          <a:prstGeom prst="straightConnector1">
            <a:avLst/>
          </a:prstGeom>
          <a:ln w="107950" cap="sq" cmpd="sng">
            <a:solidFill>
              <a:srgbClr val="FFC000"/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endCxn id="7" idx="1"/>
          </p:cNvCxnSpPr>
          <p:nvPr/>
        </p:nvCxnSpPr>
        <p:spPr>
          <a:xfrm>
            <a:off x="5817322" y="4166745"/>
            <a:ext cx="698894" cy="18287"/>
          </a:xfrm>
          <a:prstGeom prst="straightConnector1">
            <a:avLst/>
          </a:prstGeom>
          <a:ln w="107950" cap="sq" cmpd="sng">
            <a:solidFill>
              <a:srgbClr val="FFC000"/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>
            <a:off x="4427984" y="5013176"/>
            <a:ext cx="0" cy="648072"/>
          </a:xfrm>
          <a:prstGeom prst="straightConnector1">
            <a:avLst/>
          </a:prstGeom>
          <a:ln w="107950" cap="sq" cmpd="sng">
            <a:solidFill>
              <a:srgbClr val="FFC000"/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flipH="1">
            <a:off x="2267744" y="4149080"/>
            <a:ext cx="720080" cy="0"/>
          </a:xfrm>
          <a:prstGeom prst="straightConnector1">
            <a:avLst/>
          </a:prstGeom>
          <a:ln w="107950" cap="sq" cmpd="sng">
            <a:solidFill>
              <a:srgbClr val="FFC000"/>
            </a:solidFill>
            <a:headEnd w="lg" len="lg"/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bevelT w="127000" h="44450"/>
            <a:extrusionClr>
              <a:srgbClr val="00B0F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5 CuadroTexto"/>
          <p:cNvSpPr txBox="1"/>
          <p:nvPr/>
        </p:nvSpPr>
        <p:spPr>
          <a:xfrm>
            <a:off x="107504" y="1008021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SECUENCIA DIDÁCTICA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9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02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2060848"/>
            <a:ext cx="4139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Aplicar los conocimientos académicos adquiridos en el aula y ponerlos a prueba en la detección de problemas reales en comunidad. Así, mismo el área de estudio proveerá de elementos de práctica profesional a los alumnos, con la finalidad de adquirir experiencias en la gestión de proyectos sociales.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8" name="5 CuadroTexto"/>
          <p:cNvSpPr txBox="1"/>
          <p:nvPr/>
        </p:nvSpPr>
        <p:spPr>
          <a:xfrm>
            <a:off x="0" y="90872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OBJETIVOS DE LA UNIDAD DE APRENDIZAJE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057945"/>
            <a:ext cx="4716016" cy="435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5" name="5 CuadroTexto"/>
          <p:cNvSpPr txBox="1"/>
          <p:nvPr/>
        </p:nvSpPr>
        <p:spPr>
          <a:xfrm>
            <a:off x="251520" y="119675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CONTENIDO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0" y="216362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UNIDAD 1.- Metodología de Proyectos Sociales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Detonación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 tema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1.2 Construir proyectos de desarrollo para el bienestar social.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-15434"/>
            <a:ext cx="9144793" cy="859611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51520" y="90970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¿QUÉ OBSERVA?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5" y="5109826"/>
            <a:ext cx="3375271" cy="174817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976" y="4905156"/>
            <a:ext cx="3861024" cy="185222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5" y="1576868"/>
            <a:ext cx="5357472" cy="37243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12201" t="2750" r="10428" b="4851"/>
          <a:stretch/>
        </p:blipFill>
        <p:spPr>
          <a:xfrm>
            <a:off x="6142576" y="3010547"/>
            <a:ext cx="3001424" cy="194421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2577" y="844178"/>
            <a:ext cx="3001424" cy="216637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792" y="836712"/>
            <a:ext cx="2556568" cy="252890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93" y="3365620"/>
            <a:ext cx="1908498" cy="199267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793" y="5109827"/>
            <a:ext cx="2666146" cy="177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0" y="191683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Enseñar a 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alumnos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proceso de construcción de proyectos sociales como un proceso de aprendizaje 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comienza, 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momento de la propia gestación y formulación de su conocimiento.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este tema de la unidad de aprendizaje buscamos que los estudiantes se preocupen por detectar las necesidades que acongojan a la sociedad y que ellos pueden ser partícipes de encontrar una solución, para ello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despierta la inquietud 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involucrarse con metodologías de formulación de proyectos; y al mismo tiempo contribuir a reflexionar desde la perspectiva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universitaria,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sensibilidad humana en ellos.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51520" y="119675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INTRODUCCIÓN AL TEMA 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8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0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t="6547"/>
          <a:stretch/>
        </p:blipFill>
        <p:spPr>
          <a:xfrm>
            <a:off x="1" y="-27383"/>
            <a:ext cx="9144000" cy="864096"/>
          </a:xfrm>
          <a:prstGeom prst="rect">
            <a:avLst/>
          </a:prstGeom>
        </p:spPr>
      </p:pic>
      <p:sp>
        <p:nvSpPr>
          <p:cNvPr id="12" name="5 CuadroTexto"/>
          <p:cNvSpPr txBox="1"/>
          <p:nvPr/>
        </p:nvSpPr>
        <p:spPr>
          <a:xfrm>
            <a:off x="0" y="107140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COMPETENCIAS GÉNERICAS</a:t>
            </a:r>
            <a:endParaRPr lang="es-MX" sz="3200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0" y="4400550"/>
            <a:ext cx="3810000" cy="2457450"/>
          </a:xfrm>
          <a:prstGeom prst="rect">
            <a:avLst/>
          </a:prstGeom>
        </p:spPr>
      </p:pic>
      <p:sp>
        <p:nvSpPr>
          <p:cNvPr id="7" name="Llamada ovalada 6"/>
          <p:cNvSpPr/>
          <p:nvPr/>
        </p:nvSpPr>
        <p:spPr>
          <a:xfrm>
            <a:off x="539552" y="1656184"/>
            <a:ext cx="3816424" cy="2285606"/>
          </a:xfrm>
          <a:prstGeom prst="wedgeEllipseCallout">
            <a:avLst>
              <a:gd name="adj1" fmla="val 9206"/>
              <a:gd name="adj2" fmla="val 7026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Interpretar la investigación social y comunitaria.</a:t>
            </a:r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1672850"/>
            <a:ext cx="4274678" cy="2980286"/>
          </a:xfrm>
          <a:prstGeom prst="rect">
            <a:avLst/>
          </a:prstGeom>
        </p:spPr>
      </p:pic>
      <p:sp>
        <p:nvSpPr>
          <p:cNvPr id="14" name="Proceso 13"/>
          <p:cNvSpPr/>
          <p:nvPr/>
        </p:nvSpPr>
        <p:spPr>
          <a:xfrm>
            <a:off x="5626129" y="4653136"/>
            <a:ext cx="2880320" cy="100811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una necesidad social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5 CuadroTexto"/>
          <p:cNvSpPr txBox="1"/>
          <p:nvPr/>
        </p:nvSpPr>
        <p:spPr>
          <a:xfrm>
            <a:off x="0" y="6488668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9BBB59">
                    <a:lumMod val="50000"/>
                  </a:srgbClr>
                </a:solidFill>
              </a:rPr>
              <a:t>					    Investigación Social y Comunidad				      		</a:t>
            </a:r>
            <a:endParaRPr lang="es-MX" sz="2000" b="1" dirty="0">
              <a:solidFill>
                <a:srgbClr val="9BBB59">
                  <a:lumMod val="50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</TotalTime>
  <Words>2047</Words>
  <Application>Microsoft Office PowerPoint</Application>
  <PresentationFormat>Presentación en pantalla (4:3)</PresentationFormat>
  <Paragraphs>254</Paragraphs>
  <Slides>38</Slides>
  <Notes>1</Notes>
  <HiddenSlides>1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Arial</vt:lpstr>
      <vt:lpstr>Calibri</vt:lpstr>
      <vt:lpstr>Symbol</vt:lpstr>
      <vt:lpstr>Wingdings</vt:lpstr>
      <vt:lpstr>Tema de Office</vt:lpstr>
      <vt:lpstr>1_Tema de Office</vt:lpstr>
      <vt:lpstr>BIENVENIDOS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PERALTA</dc:creator>
  <cp:lastModifiedBy>Usuario</cp:lastModifiedBy>
  <cp:revision>109</cp:revision>
  <dcterms:created xsi:type="dcterms:W3CDTF">2015-06-15T00:55:23Z</dcterms:created>
  <dcterms:modified xsi:type="dcterms:W3CDTF">2018-09-28T02:08:12Z</dcterms:modified>
</cp:coreProperties>
</file>