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</p:sldMasterIdLst>
  <p:notesMasterIdLst>
    <p:notesMasterId r:id="rId34"/>
  </p:notesMasterIdLst>
  <p:sldIdLst>
    <p:sldId id="300" r:id="rId2"/>
    <p:sldId id="301" r:id="rId3"/>
    <p:sldId id="299" r:id="rId4"/>
    <p:sldId id="278" r:id="rId5"/>
    <p:sldId id="288" r:id="rId6"/>
    <p:sldId id="304" r:id="rId7"/>
    <p:sldId id="284" r:id="rId8"/>
    <p:sldId id="305" r:id="rId9"/>
    <p:sldId id="291" r:id="rId10"/>
    <p:sldId id="292" r:id="rId11"/>
    <p:sldId id="309" r:id="rId12"/>
    <p:sldId id="293" r:id="rId13"/>
    <p:sldId id="310" r:id="rId14"/>
    <p:sldId id="311" r:id="rId15"/>
    <p:sldId id="314" r:id="rId16"/>
    <p:sldId id="315" r:id="rId17"/>
    <p:sldId id="316" r:id="rId18"/>
    <p:sldId id="317" r:id="rId19"/>
    <p:sldId id="306" r:id="rId20"/>
    <p:sldId id="318" r:id="rId21"/>
    <p:sldId id="319" r:id="rId22"/>
    <p:sldId id="320" r:id="rId23"/>
    <p:sldId id="322" r:id="rId24"/>
    <p:sldId id="307" r:id="rId25"/>
    <p:sldId id="323" r:id="rId26"/>
    <p:sldId id="324" r:id="rId27"/>
    <p:sldId id="325" r:id="rId28"/>
    <p:sldId id="296" r:id="rId29"/>
    <p:sldId id="327" r:id="rId30"/>
    <p:sldId id="303" r:id="rId31"/>
    <p:sldId id="302" r:id="rId32"/>
    <p:sldId id="32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E6872-FE83-4025-B21C-FF28B2D15AAD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ED41BFB-1242-465E-9E86-15D27B073F26}">
      <dgm:prSet phldrT="[Texto]"/>
      <dgm:spPr/>
      <dgm:t>
        <a:bodyPr/>
        <a:lstStyle/>
        <a:p>
          <a:r>
            <a:rPr lang="es-MX" dirty="0" smtClean="0"/>
            <a:t>Holmes la define como: “El examen de las demostraciones y registros administrativos, en donde el auditor observa la exactitud, integridad y autenticidad de tales demostraciones, registros y documentos.” </a:t>
          </a:r>
          <a:endParaRPr lang="es-ES" dirty="0"/>
        </a:p>
      </dgm:t>
    </dgm:pt>
    <dgm:pt modelId="{1D571B04-7722-41F9-8073-E9CB49E56E67}" type="parTrans" cxnId="{ED3DBF53-DCD4-4FCB-91C5-0440DEBC1594}">
      <dgm:prSet/>
      <dgm:spPr/>
      <dgm:t>
        <a:bodyPr/>
        <a:lstStyle/>
        <a:p>
          <a:endParaRPr lang="es-ES"/>
        </a:p>
      </dgm:t>
    </dgm:pt>
    <dgm:pt modelId="{58AE40FC-76A2-44D9-B1AA-69F3DD86A01D}" type="sibTrans" cxnId="{ED3DBF53-DCD4-4FCB-91C5-0440DEBC1594}">
      <dgm:prSet/>
      <dgm:spPr/>
      <dgm:t>
        <a:bodyPr/>
        <a:lstStyle/>
        <a:p>
          <a:endParaRPr lang="es-ES"/>
        </a:p>
      </dgm:t>
    </dgm:pt>
    <dgm:pt modelId="{B8E0B525-7BC8-4645-8328-E14F15D90B90}">
      <dgm:prSet phldrT="[Texto]"/>
      <dgm:spPr/>
      <dgm:t>
        <a:bodyPr/>
        <a:lstStyle/>
        <a:p>
          <a:r>
            <a:rPr lang="es-MX" dirty="0" smtClean="0"/>
            <a:t>Por otro lado, la Universidad de Harvard, “La auditoria es el examen de todas las anotaciones contables a fin de comprobar su exactitud, así como la veracidad de los estados o situaciones que dichas anotaciones producen.”</a:t>
          </a:r>
          <a:endParaRPr lang="es-ES" dirty="0"/>
        </a:p>
      </dgm:t>
    </dgm:pt>
    <dgm:pt modelId="{FD2ED83C-6804-4494-8A94-41DC182FFFC5}" type="parTrans" cxnId="{CD902FB2-DB63-4CB9-A490-93DD325573E2}">
      <dgm:prSet/>
      <dgm:spPr/>
      <dgm:t>
        <a:bodyPr/>
        <a:lstStyle/>
        <a:p>
          <a:endParaRPr lang="es-ES"/>
        </a:p>
      </dgm:t>
    </dgm:pt>
    <dgm:pt modelId="{70CD92CD-3DAB-4B92-98F8-5E6FCB7B0B8E}" type="sibTrans" cxnId="{CD902FB2-DB63-4CB9-A490-93DD325573E2}">
      <dgm:prSet/>
      <dgm:spPr/>
      <dgm:t>
        <a:bodyPr/>
        <a:lstStyle/>
        <a:p>
          <a:endParaRPr lang="es-ES"/>
        </a:p>
      </dgm:t>
    </dgm:pt>
    <dgm:pt modelId="{8E021D61-5FF0-4DDF-801A-DBC22B74AC09}" type="pres">
      <dgm:prSet presAssocID="{925E6872-FE83-4025-B21C-FF28B2D15A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ED3FA10-0CE7-4690-AB25-8428FE51E874}" type="pres">
      <dgm:prSet presAssocID="{6ED41BFB-1242-465E-9E86-15D27B073F2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E7CD61-6EDF-4A7D-B0F3-5DC791E1F38E}" type="pres">
      <dgm:prSet presAssocID="{58AE40FC-76A2-44D9-B1AA-69F3DD86A01D}" presName="sibTrans" presStyleCnt="0"/>
      <dgm:spPr/>
    </dgm:pt>
    <dgm:pt modelId="{E77FAA8C-38C4-4EE4-BF43-FAC715B9901B}" type="pres">
      <dgm:prSet presAssocID="{B8E0B525-7BC8-4645-8328-E14F15D90B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DF2109C-35AD-4146-AFDC-E7E23031FAFF}" type="presOf" srcId="{B8E0B525-7BC8-4645-8328-E14F15D90B90}" destId="{E77FAA8C-38C4-4EE4-BF43-FAC715B9901B}" srcOrd="0" destOrd="0" presId="urn:microsoft.com/office/officeart/2005/8/layout/hList6"/>
    <dgm:cxn modelId="{B5AC46E9-714A-4EB3-8AE7-3FD78E78AA40}" type="presOf" srcId="{925E6872-FE83-4025-B21C-FF28B2D15AAD}" destId="{8E021D61-5FF0-4DDF-801A-DBC22B74AC09}" srcOrd="0" destOrd="0" presId="urn:microsoft.com/office/officeart/2005/8/layout/hList6"/>
    <dgm:cxn modelId="{ED3DBF53-DCD4-4FCB-91C5-0440DEBC1594}" srcId="{925E6872-FE83-4025-B21C-FF28B2D15AAD}" destId="{6ED41BFB-1242-465E-9E86-15D27B073F26}" srcOrd="0" destOrd="0" parTransId="{1D571B04-7722-41F9-8073-E9CB49E56E67}" sibTransId="{58AE40FC-76A2-44D9-B1AA-69F3DD86A01D}"/>
    <dgm:cxn modelId="{CD902FB2-DB63-4CB9-A490-93DD325573E2}" srcId="{925E6872-FE83-4025-B21C-FF28B2D15AAD}" destId="{B8E0B525-7BC8-4645-8328-E14F15D90B90}" srcOrd="1" destOrd="0" parTransId="{FD2ED83C-6804-4494-8A94-41DC182FFFC5}" sibTransId="{70CD92CD-3DAB-4B92-98F8-5E6FCB7B0B8E}"/>
    <dgm:cxn modelId="{674A430B-DD07-4F70-A885-62E5E2EB4CA9}" type="presOf" srcId="{6ED41BFB-1242-465E-9E86-15D27B073F26}" destId="{DED3FA10-0CE7-4690-AB25-8428FE51E874}" srcOrd="0" destOrd="0" presId="urn:microsoft.com/office/officeart/2005/8/layout/hList6"/>
    <dgm:cxn modelId="{CC2FF72D-53FE-4E00-9C06-81A16FB89917}" type="presParOf" srcId="{8E021D61-5FF0-4DDF-801A-DBC22B74AC09}" destId="{DED3FA10-0CE7-4690-AB25-8428FE51E874}" srcOrd="0" destOrd="0" presId="urn:microsoft.com/office/officeart/2005/8/layout/hList6"/>
    <dgm:cxn modelId="{30650BAD-F224-48FE-938A-BF6A287095B8}" type="presParOf" srcId="{8E021D61-5FF0-4DDF-801A-DBC22B74AC09}" destId="{FFE7CD61-6EDF-4A7D-B0F3-5DC791E1F38E}" srcOrd="1" destOrd="0" presId="urn:microsoft.com/office/officeart/2005/8/layout/hList6"/>
    <dgm:cxn modelId="{1630ED21-EC61-426C-A352-E25CFB71A5CC}" type="presParOf" srcId="{8E021D61-5FF0-4DDF-801A-DBC22B74AC09}" destId="{E77FAA8C-38C4-4EE4-BF43-FAC715B9901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BAEA2-7975-4788-BB58-C89FD432B8AE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856326A-C392-4D9D-B276-DDA556183E1B}">
      <dgm:prSet phldrT="[Texto]"/>
      <dgm:spPr/>
      <dgm:t>
        <a:bodyPr/>
        <a:lstStyle/>
        <a:p>
          <a:r>
            <a:rPr lang="es-MX" dirty="0" smtClean="0"/>
            <a:t>Auditoría Global</a:t>
          </a:r>
          <a:endParaRPr lang="es-MX" dirty="0"/>
        </a:p>
      </dgm:t>
    </dgm:pt>
    <dgm:pt modelId="{7FB899A8-664D-4766-B077-C5C70185FEBA}" type="parTrans" cxnId="{BDDF6AC6-FBEE-4E8F-BAAC-DF4816B2BD69}">
      <dgm:prSet/>
      <dgm:spPr/>
      <dgm:t>
        <a:bodyPr/>
        <a:lstStyle/>
        <a:p>
          <a:endParaRPr lang="es-MX"/>
        </a:p>
      </dgm:t>
    </dgm:pt>
    <dgm:pt modelId="{768B4565-7B1D-4EA5-92BB-6EB80728343F}" type="sibTrans" cxnId="{BDDF6AC6-FBEE-4E8F-BAAC-DF4816B2BD69}">
      <dgm:prSet/>
      <dgm:spPr/>
      <dgm:t>
        <a:bodyPr/>
        <a:lstStyle/>
        <a:p>
          <a:endParaRPr lang="es-MX"/>
        </a:p>
      </dgm:t>
    </dgm:pt>
    <dgm:pt modelId="{40C6AAF7-33A2-4F84-9B16-DAEB8E2165D6}">
      <dgm:prSet phldrT="[Texto]" custT="1"/>
      <dgm:spPr/>
      <dgm:t>
        <a:bodyPr/>
        <a:lstStyle/>
        <a:p>
          <a:pPr algn="just"/>
          <a:r>
            <a:rPr lang="es-MX" sz="2600" b="0" i="0" dirty="0" smtClean="0"/>
            <a:t>Auditar los registros financieros y los instrumentos de que se vale la empresa; para la pertinencia de la información para la planeación estratégica y actividades operativas. Evaluación integralmente los procesos en sus fases de planeación, organización, dirección, ejecución y control.</a:t>
          </a:r>
          <a:endParaRPr lang="es-MX" sz="2600" dirty="0"/>
        </a:p>
      </dgm:t>
    </dgm:pt>
    <dgm:pt modelId="{B6F6ABB4-FBE3-4E01-BC6B-7C8EFA95686F}" type="parTrans" cxnId="{7BDB1FD9-552A-4C35-BFA8-9990662C5E04}">
      <dgm:prSet/>
      <dgm:spPr/>
      <dgm:t>
        <a:bodyPr/>
        <a:lstStyle/>
        <a:p>
          <a:endParaRPr lang="es-MX"/>
        </a:p>
      </dgm:t>
    </dgm:pt>
    <dgm:pt modelId="{67BC5E70-05ED-4862-9B11-A604540E8105}" type="sibTrans" cxnId="{7BDB1FD9-552A-4C35-BFA8-9990662C5E04}">
      <dgm:prSet/>
      <dgm:spPr/>
      <dgm:t>
        <a:bodyPr/>
        <a:lstStyle/>
        <a:p>
          <a:endParaRPr lang="es-MX"/>
        </a:p>
      </dgm:t>
    </dgm:pt>
    <dgm:pt modelId="{DC2ADF80-5B5A-411C-B7AE-DDC86BF2D304}">
      <dgm:prSet phldrT="[Texto]"/>
      <dgm:spPr/>
      <dgm:t>
        <a:bodyPr/>
        <a:lstStyle/>
        <a:p>
          <a:r>
            <a:rPr lang="es-MX" dirty="0" smtClean="0"/>
            <a:t>Auditoría Parcial</a:t>
          </a:r>
          <a:endParaRPr lang="es-MX" dirty="0"/>
        </a:p>
      </dgm:t>
    </dgm:pt>
    <dgm:pt modelId="{3E052042-B136-4BFF-954B-E602573B5195}" type="parTrans" cxnId="{62791923-610A-48E1-B4D5-CBE985BA961F}">
      <dgm:prSet/>
      <dgm:spPr/>
      <dgm:t>
        <a:bodyPr/>
        <a:lstStyle/>
        <a:p>
          <a:endParaRPr lang="es-MX"/>
        </a:p>
      </dgm:t>
    </dgm:pt>
    <dgm:pt modelId="{33B49148-F607-4915-81B6-BC249EB73731}" type="sibTrans" cxnId="{62791923-610A-48E1-B4D5-CBE985BA961F}">
      <dgm:prSet/>
      <dgm:spPr/>
      <dgm:t>
        <a:bodyPr/>
        <a:lstStyle/>
        <a:p>
          <a:endParaRPr lang="es-MX"/>
        </a:p>
      </dgm:t>
    </dgm:pt>
    <dgm:pt modelId="{08AA899B-7EA7-4AE8-B651-40E519B5351B}">
      <dgm:prSet phldrT="[Texto]" custT="1"/>
      <dgm:spPr/>
      <dgm:t>
        <a:bodyPr/>
        <a:lstStyle/>
        <a:p>
          <a:pPr algn="just"/>
          <a:r>
            <a:rPr lang="es-MX" sz="3200" b="0" i="0" dirty="0" smtClean="0"/>
            <a:t>O de alcance limitado,  se centra en un área de la organización, en una operación o conjunto de procesos específicos</a:t>
          </a:r>
          <a:endParaRPr lang="es-MX" sz="3200" b="0" i="0" dirty="0"/>
        </a:p>
      </dgm:t>
    </dgm:pt>
    <dgm:pt modelId="{2C4EC794-935B-48EE-8B11-788A5BFD460D}" type="parTrans" cxnId="{7BA89184-F8FA-4A58-AA49-7A92A68FA5A4}">
      <dgm:prSet/>
      <dgm:spPr/>
      <dgm:t>
        <a:bodyPr/>
        <a:lstStyle/>
        <a:p>
          <a:endParaRPr lang="es-MX"/>
        </a:p>
      </dgm:t>
    </dgm:pt>
    <dgm:pt modelId="{918C73E5-621D-46B9-8951-03BF7BD93B52}" type="sibTrans" cxnId="{7BA89184-F8FA-4A58-AA49-7A92A68FA5A4}">
      <dgm:prSet/>
      <dgm:spPr/>
      <dgm:t>
        <a:bodyPr/>
        <a:lstStyle/>
        <a:p>
          <a:endParaRPr lang="es-MX"/>
        </a:p>
      </dgm:t>
    </dgm:pt>
    <dgm:pt modelId="{D8344D59-62AE-4B65-AF40-BCD86F48B690}" type="pres">
      <dgm:prSet presAssocID="{A92BAEA2-7975-4788-BB58-C89FD432B8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4EFA4FF-4731-4F86-9D88-087ADEF063D7}" type="pres">
      <dgm:prSet presAssocID="{0856326A-C392-4D9D-B276-DDA556183E1B}" presName="linNode" presStyleCnt="0"/>
      <dgm:spPr/>
    </dgm:pt>
    <dgm:pt modelId="{8F8ACCF1-8A78-485E-8FAB-CEC298B983F9}" type="pres">
      <dgm:prSet presAssocID="{0856326A-C392-4D9D-B276-DDA556183E1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54DA8B-6F2C-4D0F-8764-BC6052ECFB56}" type="pres">
      <dgm:prSet presAssocID="{0856326A-C392-4D9D-B276-DDA556183E1B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F7BDAB-3890-4649-A8DE-EEED2A5D7000}" type="pres">
      <dgm:prSet presAssocID="{768B4565-7B1D-4EA5-92BB-6EB80728343F}" presName="sp" presStyleCnt="0"/>
      <dgm:spPr/>
    </dgm:pt>
    <dgm:pt modelId="{930245E1-86C6-4B6C-AC79-93B59E361236}" type="pres">
      <dgm:prSet presAssocID="{DC2ADF80-5B5A-411C-B7AE-DDC86BF2D304}" presName="linNode" presStyleCnt="0"/>
      <dgm:spPr/>
    </dgm:pt>
    <dgm:pt modelId="{53999C86-440B-4246-95A6-9FC69D96E647}" type="pres">
      <dgm:prSet presAssocID="{DC2ADF80-5B5A-411C-B7AE-DDC86BF2D304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0CBD2D-5610-4172-9392-8F8AADFDA7E9}" type="pres">
      <dgm:prSet presAssocID="{DC2ADF80-5B5A-411C-B7AE-DDC86BF2D30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A89184-F8FA-4A58-AA49-7A92A68FA5A4}" srcId="{DC2ADF80-5B5A-411C-B7AE-DDC86BF2D304}" destId="{08AA899B-7EA7-4AE8-B651-40E519B5351B}" srcOrd="0" destOrd="0" parTransId="{2C4EC794-935B-48EE-8B11-788A5BFD460D}" sibTransId="{918C73E5-621D-46B9-8951-03BF7BD93B52}"/>
    <dgm:cxn modelId="{7BDB1FD9-552A-4C35-BFA8-9990662C5E04}" srcId="{0856326A-C392-4D9D-B276-DDA556183E1B}" destId="{40C6AAF7-33A2-4F84-9B16-DAEB8E2165D6}" srcOrd="0" destOrd="0" parTransId="{B6F6ABB4-FBE3-4E01-BC6B-7C8EFA95686F}" sibTransId="{67BC5E70-05ED-4862-9B11-A604540E8105}"/>
    <dgm:cxn modelId="{C6FA44A9-4031-496C-8D14-474221378C19}" type="presOf" srcId="{0856326A-C392-4D9D-B276-DDA556183E1B}" destId="{8F8ACCF1-8A78-485E-8FAB-CEC298B983F9}" srcOrd="0" destOrd="0" presId="urn:microsoft.com/office/officeart/2005/8/layout/vList5"/>
    <dgm:cxn modelId="{BDDF6AC6-FBEE-4E8F-BAAC-DF4816B2BD69}" srcId="{A92BAEA2-7975-4788-BB58-C89FD432B8AE}" destId="{0856326A-C392-4D9D-B276-DDA556183E1B}" srcOrd="0" destOrd="0" parTransId="{7FB899A8-664D-4766-B077-C5C70185FEBA}" sibTransId="{768B4565-7B1D-4EA5-92BB-6EB80728343F}"/>
    <dgm:cxn modelId="{C04A11AB-8995-4E3E-BDCC-207FE0E86401}" type="presOf" srcId="{A92BAEA2-7975-4788-BB58-C89FD432B8AE}" destId="{D8344D59-62AE-4B65-AF40-BCD86F48B690}" srcOrd="0" destOrd="0" presId="urn:microsoft.com/office/officeart/2005/8/layout/vList5"/>
    <dgm:cxn modelId="{E8981D7C-5D7E-447E-93E4-95094D5D88B3}" type="presOf" srcId="{08AA899B-7EA7-4AE8-B651-40E519B5351B}" destId="{D30CBD2D-5610-4172-9392-8F8AADFDA7E9}" srcOrd="0" destOrd="0" presId="urn:microsoft.com/office/officeart/2005/8/layout/vList5"/>
    <dgm:cxn modelId="{32BAE940-B996-452B-806D-863E4124F461}" type="presOf" srcId="{40C6AAF7-33A2-4F84-9B16-DAEB8E2165D6}" destId="{2154DA8B-6F2C-4D0F-8764-BC6052ECFB56}" srcOrd="0" destOrd="0" presId="urn:microsoft.com/office/officeart/2005/8/layout/vList5"/>
    <dgm:cxn modelId="{62791923-610A-48E1-B4D5-CBE985BA961F}" srcId="{A92BAEA2-7975-4788-BB58-C89FD432B8AE}" destId="{DC2ADF80-5B5A-411C-B7AE-DDC86BF2D304}" srcOrd="1" destOrd="0" parTransId="{3E052042-B136-4BFF-954B-E602573B5195}" sibTransId="{33B49148-F607-4915-81B6-BC249EB73731}"/>
    <dgm:cxn modelId="{C18D21AE-7624-4CFF-A13C-7493058ACFC5}" type="presOf" srcId="{DC2ADF80-5B5A-411C-B7AE-DDC86BF2D304}" destId="{53999C86-440B-4246-95A6-9FC69D96E647}" srcOrd="0" destOrd="0" presId="urn:microsoft.com/office/officeart/2005/8/layout/vList5"/>
    <dgm:cxn modelId="{D46D5E34-6FC6-46D2-ACBC-54ACD93217C8}" type="presParOf" srcId="{D8344D59-62AE-4B65-AF40-BCD86F48B690}" destId="{74EFA4FF-4731-4F86-9D88-087ADEF063D7}" srcOrd="0" destOrd="0" presId="urn:microsoft.com/office/officeart/2005/8/layout/vList5"/>
    <dgm:cxn modelId="{A376DFDE-9B33-4C53-9B3A-9672AF49B83B}" type="presParOf" srcId="{74EFA4FF-4731-4F86-9D88-087ADEF063D7}" destId="{8F8ACCF1-8A78-485E-8FAB-CEC298B983F9}" srcOrd="0" destOrd="0" presId="urn:microsoft.com/office/officeart/2005/8/layout/vList5"/>
    <dgm:cxn modelId="{1B1FE35B-861E-4A4B-B783-4169AA694512}" type="presParOf" srcId="{74EFA4FF-4731-4F86-9D88-087ADEF063D7}" destId="{2154DA8B-6F2C-4D0F-8764-BC6052ECFB56}" srcOrd="1" destOrd="0" presId="urn:microsoft.com/office/officeart/2005/8/layout/vList5"/>
    <dgm:cxn modelId="{1EF33CCA-030A-46F6-AE99-D64319063379}" type="presParOf" srcId="{D8344D59-62AE-4B65-AF40-BCD86F48B690}" destId="{72F7BDAB-3890-4649-A8DE-EEED2A5D7000}" srcOrd="1" destOrd="0" presId="urn:microsoft.com/office/officeart/2005/8/layout/vList5"/>
    <dgm:cxn modelId="{2319929F-7FAF-4C26-B24C-6EDCB11E387E}" type="presParOf" srcId="{D8344D59-62AE-4B65-AF40-BCD86F48B690}" destId="{930245E1-86C6-4B6C-AC79-93B59E361236}" srcOrd="2" destOrd="0" presId="urn:microsoft.com/office/officeart/2005/8/layout/vList5"/>
    <dgm:cxn modelId="{48E5DF85-EEE4-49B2-8365-8929B7129FB9}" type="presParOf" srcId="{930245E1-86C6-4B6C-AC79-93B59E361236}" destId="{53999C86-440B-4246-95A6-9FC69D96E647}" srcOrd="0" destOrd="0" presId="urn:microsoft.com/office/officeart/2005/8/layout/vList5"/>
    <dgm:cxn modelId="{9DCDAE2B-44AB-4A05-992B-B3FE907CB263}" type="presParOf" srcId="{930245E1-86C6-4B6C-AC79-93B59E361236}" destId="{D30CBD2D-5610-4172-9392-8F8AADFDA7E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3977E1-96AD-493C-AE18-0C9D1E9AD9B2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9CF2201-E9B4-4ADE-945A-62A4A06F2D19}">
      <dgm:prSet phldrT="[Texto]"/>
      <dgm:spPr/>
      <dgm:t>
        <a:bodyPr/>
        <a:lstStyle/>
        <a:p>
          <a:r>
            <a:rPr lang="es-MX" dirty="0" smtClean="0"/>
            <a:t>AUDITORÍA LEGAL</a:t>
          </a:r>
          <a:endParaRPr lang="es-MX" dirty="0"/>
        </a:p>
      </dgm:t>
    </dgm:pt>
    <dgm:pt modelId="{6B30862B-D5DC-4B69-B8F4-1329942A065C}" type="parTrans" cxnId="{1B08DD81-C693-4650-9DEB-65373B37311A}">
      <dgm:prSet/>
      <dgm:spPr/>
      <dgm:t>
        <a:bodyPr/>
        <a:lstStyle/>
        <a:p>
          <a:endParaRPr lang="es-MX"/>
        </a:p>
      </dgm:t>
    </dgm:pt>
    <dgm:pt modelId="{1F217AAD-E357-43AC-B522-24B75B1FCB56}" type="sibTrans" cxnId="{1B08DD81-C693-4650-9DEB-65373B37311A}">
      <dgm:prSet/>
      <dgm:spPr/>
      <dgm:t>
        <a:bodyPr/>
        <a:lstStyle/>
        <a:p>
          <a:endParaRPr lang="es-MX"/>
        </a:p>
      </dgm:t>
    </dgm:pt>
    <dgm:pt modelId="{359BAA0F-BE34-43D4-8CDA-35E3CE5DD3BE}">
      <dgm:prSet phldrT="[Texto]"/>
      <dgm:spPr/>
      <dgm:t>
        <a:bodyPr/>
        <a:lstStyle/>
        <a:p>
          <a:r>
            <a:rPr lang="es-MX" dirty="0" smtClean="0"/>
            <a:t>Se realiza en cumplimiento de la exigencia reglamentaría y que en prevención de riesgos laborales solo puede ser realizada por auditores acreditados por la autoridad laboral.</a:t>
          </a:r>
          <a:endParaRPr lang="es-MX" dirty="0"/>
        </a:p>
      </dgm:t>
    </dgm:pt>
    <dgm:pt modelId="{77E9B70D-BDAF-4313-95F8-337C97E90690}" type="parTrans" cxnId="{AF58C7F1-0336-4E73-8E49-3548E9C84E9A}">
      <dgm:prSet/>
      <dgm:spPr/>
      <dgm:t>
        <a:bodyPr/>
        <a:lstStyle/>
        <a:p>
          <a:endParaRPr lang="es-MX"/>
        </a:p>
      </dgm:t>
    </dgm:pt>
    <dgm:pt modelId="{6918E5D2-FCF2-49BC-B5BB-09112BD09DDC}" type="sibTrans" cxnId="{AF58C7F1-0336-4E73-8E49-3548E9C84E9A}">
      <dgm:prSet/>
      <dgm:spPr/>
      <dgm:t>
        <a:bodyPr/>
        <a:lstStyle/>
        <a:p>
          <a:endParaRPr lang="es-MX"/>
        </a:p>
      </dgm:t>
    </dgm:pt>
    <dgm:pt modelId="{FE2EC1FF-09F4-44E7-9788-445271BFA8F4}" type="pres">
      <dgm:prSet presAssocID="{B93977E1-96AD-493C-AE18-0C9D1E9AD9B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F0FFDAB-2579-4C3C-83A2-1F015A92B27C}" type="pres">
      <dgm:prSet presAssocID="{E9CF2201-E9B4-4ADE-945A-62A4A06F2D19}" presName="horFlow" presStyleCnt="0"/>
      <dgm:spPr/>
    </dgm:pt>
    <dgm:pt modelId="{D66FD95A-A6B2-4162-A163-014EAD6C2F44}" type="pres">
      <dgm:prSet presAssocID="{E9CF2201-E9B4-4ADE-945A-62A4A06F2D19}" presName="bigChev" presStyleLbl="node1" presStyleIdx="0" presStyleCnt="1" custScaleX="73795" custScaleY="82444"/>
      <dgm:spPr/>
      <dgm:t>
        <a:bodyPr/>
        <a:lstStyle/>
        <a:p>
          <a:endParaRPr lang="es-MX"/>
        </a:p>
      </dgm:t>
    </dgm:pt>
    <dgm:pt modelId="{3A700F82-EF6D-4DCC-A558-D877BAD6BB87}" type="pres">
      <dgm:prSet presAssocID="{77E9B70D-BDAF-4313-95F8-337C97E90690}" presName="parTrans" presStyleCnt="0"/>
      <dgm:spPr/>
    </dgm:pt>
    <dgm:pt modelId="{06D9D806-6810-4346-A508-113FBAD38905}" type="pres">
      <dgm:prSet presAssocID="{359BAA0F-BE34-43D4-8CDA-35E3CE5DD3BE}" presName="node" presStyleLbl="alignAccFollowNode1" presStyleIdx="0" presStyleCnt="1" custScaleX="1117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ACC4A2-E3AC-4E20-8693-2E6ED2F25E65}" type="presOf" srcId="{E9CF2201-E9B4-4ADE-945A-62A4A06F2D19}" destId="{D66FD95A-A6B2-4162-A163-014EAD6C2F44}" srcOrd="0" destOrd="0" presId="urn:microsoft.com/office/officeart/2005/8/layout/lProcess3"/>
    <dgm:cxn modelId="{AF58C7F1-0336-4E73-8E49-3548E9C84E9A}" srcId="{E9CF2201-E9B4-4ADE-945A-62A4A06F2D19}" destId="{359BAA0F-BE34-43D4-8CDA-35E3CE5DD3BE}" srcOrd="0" destOrd="0" parTransId="{77E9B70D-BDAF-4313-95F8-337C97E90690}" sibTransId="{6918E5D2-FCF2-49BC-B5BB-09112BD09DDC}"/>
    <dgm:cxn modelId="{5AF21B3E-D1B6-410E-86CF-A41A184C9198}" type="presOf" srcId="{359BAA0F-BE34-43D4-8CDA-35E3CE5DD3BE}" destId="{06D9D806-6810-4346-A508-113FBAD38905}" srcOrd="0" destOrd="0" presId="urn:microsoft.com/office/officeart/2005/8/layout/lProcess3"/>
    <dgm:cxn modelId="{6FFE7318-87C6-4870-9C34-9A347D7E361F}" type="presOf" srcId="{B93977E1-96AD-493C-AE18-0C9D1E9AD9B2}" destId="{FE2EC1FF-09F4-44E7-9788-445271BFA8F4}" srcOrd="0" destOrd="0" presId="urn:microsoft.com/office/officeart/2005/8/layout/lProcess3"/>
    <dgm:cxn modelId="{1B08DD81-C693-4650-9DEB-65373B37311A}" srcId="{B93977E1-96AD-493C-AE18-0C9D1E9AD9B2}" destId="{E9CF2201-E9B4-4ADE-945A-62A4A06F2D19}" srcOrd="0" destOrd="0" parTransId="{6B30862B-D5DC-4B69-B8F4-1329942A065C}" sibTransId="{1F217AAD-E357-43AC-B522-24B75B1FCB56}"/>
    <dgm:cxn modelId="{DA95DCCB-7259-44D5-84E9-357966070131}" type="presParOf" srcId="{FE2EC1FF-09F4-44E7-9788-445271BFA8F4}" destId="{4F0FFDAB-2579-4C3C-83A2-1F015A92B27C}" srcOrd="0" destOrd="0" presId="urn:microsoft.com/office/officeart/2005/8/layout/lProcess3"/>
    <dgm:cxn modelId="{E37051E8-16F0-4517-854A-558E76FE1940}" type="presParOf" srcId="{4F0FFDAB-2579-4C3C-83A2-1F015A92B27C}" destId="{D66FD95A-A6B2-4162-A163-014EAD6C2F44}" srcOrd="0" destOrd="0" presId="urn:microsoft.com/office/officeart/2005/8/layout/lProcess3"/>
    <dgm:cxn modelId="{8A259366-645B-4788-93D9-B6086DEEB69A}" type="presParOf" srcId="{4F0FFDAB-2579-4C3C-83A2-1F015A92B27C}" destId="{3A700F82-EF6D-4DCC-A558-D877BAD6BB87}" srcOrd="1" destOrd="0" presId="urn:microsoft.com/office/officeart/2005/8/layout/lProcess3"/>
    <dgm:cxn modelId="{663E2F69-1E63-4143-867A-BE5AAA093777}" type="presParOf" srcId="{4F0FFDAB-2579-4C3C-83A2-1F015A92B27C}" destId="{06D9D806-6810-4346-A508-113FBAD38905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7208CB-0720-40F1-AC46-9D8F4A02432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96B6331-61CB-4F18-A59F-A1EF79A99C8D}">
      <dgm:prSet phldrT="[Texto]"/>
      <dgm:spPr/>
      <dgm:t>
        <a:bodyPr/>
        <a:lstStyle/>
        <a:p>
          <a:pPr algn="just"/>
          <a:r>
            <a:rPr lang="es-MX" b="0" i="0" dirty="0" smtClean="0"/>
            <a:t>Es aquella en la que se evalúa la eficacia de un sistema  establecido para cumplir con varias normas o estándares.</a:t>
          </a:r>
          <a:endParaRPr lang="es-MX" dirty="0"/>
        </a:p>
      </dgm:t>
    </dgm:pt>
    <dgm:pt modelId="{7B014A5A-9B94-4375-BE5B-98B5314B5DC6}" type="parTrans" cxnId="{F43FDFC1-00F4-4EEF-AE42-AF110F9DE944}">
      <dgm:prSet/>
      <dgm:spPr/>
      <dgm:t>
        <a:bodyPr/>
        <a:lstStyle/>
        <a:p>
          <a:endParaRPr lang="es-MX"/>
        </a:p>
      </dgm:t>
    </dgm:pt>
    <dgm:pt modelId="{DF8163C2-7EC8-4D37-9B42-BAAC192A8E3E}" type="sibTrans" cxnId="{F43FDFC1-00F4-4EEF-AE42-AF110F9DE944}">
      <dgm:prSet/>
      <dgm:spPr/>
      <dgm:t>
        <a:bodyPr/>
        <a:lstStyle/>
        <a:p>
          <a:endParaRPr lang="es-MX"/>
        </a:p>
      </dgm:t>
    </dgm:pt>
    <dgm:pt modelId="{F9FD2B46-EC4E-487D-BA42-F1E69BE154B6}" type="pres">
      <dgm:prSet presAssocID="{E67208CB-0720-40F1-AC46-9D8F4A02432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3C5D3260-6EE5-4662-9A80-1BFA3EC11820}" type="pres">
      <dgm:prSet presAssocID="{E67208CB-0720-40F1-AC46-9D8F4A024320}" presName="Name1" presStyleCnt="0"/>
      <dgm:spPr/>
    </dgm:pt>
    <dgm:pt modelId="{BFD33D02-140C-4542-8DFB-0D8A91A0BA04}" type="pres">
      <dgm:prSet presAssocID="{E67208CB-0720-40F1-AC46-9D8F4A024320}" presName="cycle" presStyleCnt="0"/>
      <dgm:spPr/>
    </dgm:pt>
    <dgm:pt modelId="{02E1B9C7-B80F-4CD6-AC83-3F823006D2D0}" type="pres">
      <dgm:prSet presAssocID="{E67208CB-0720-40F1-AC46-9D8F4A024320}" presName="srcNode" presStyleLbl="node1" presStyleIdx="0" presStyleCnt="1"/>
      <dgm:spPr/>
    </dgm:pt>
    <dgm:pt modelId="{924E09E2-ADB0-43D9-B1A6-4FFBB0E62F13}" type="pres">
      <dgm:prSet presAssocID="{E67208CB-0720-40F1-AC46-9D8F4A024320}" presName="conn" presStyleLbl="parChTrans1D2" presStyleIdx="0" presStyleCnt="1"/>
      <dgm:spPr/>
      <dgm:t>
        <a:bodyPr/>
        <a:lstStyle/>
        <a:p>
          <a:endParaRPr lang="es-ES"/>
        </a:p>
      </dgm:t>
    </dgm:pt>
    <dgm:pt modelId="{CF0BCF3D-ADDD-4427-B3F4-E477F68C0652}" type="pres">
      <dgm:prSet presAssocID="{E67208CB-0720-40F1-AC46-9D8F4A024320}" presName="extraNode" presStyleLbl="node1" presStyleIdx="0" presStyleCnt="1"/>
      <dgm:spPr/>
    </dgm:pt>
    <dgm:pt modelId="{9B0C3D5A-BEC8-4C90-9046-6F550A930757}" type="pres">
      <dgm:prSet presAssocID="{E67208CB-0720-40F1-AC46-9D8F4A024320}" presName="dstNode" presStyleLbl="node1" presStyleIdx="0" presStyleCnt="1"/>
      <dgm:spPr/>
    </dgm:pt>
    <dgm:pt modelId="{E3C1D1CF-0791-46E1-9D8C-EF6A641F2D70}" type="pres">
      <dgm:prSet presAssocID="{096B6331-61CB-4F18-A59F-A1EF79A99C8D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17A72C-F72C-4ADC-9D34-C92F24D138C6}" type="pres">
      <dgm:prSet presAssocID="{096B6331-61CB-4F18-A59F-A1EF79A99C8D}" presName="accent_1" presStyleCnt="0"/>
      <dgm:spPr/>
    </dgm:pt>
    <dgm:pt modelId="{5969643D-3524-4403-8A0A-740F7A8317F5}" type="pres">
      <dgm:prSet presAssocID="{096B6331-61CB-4F18-A59F-A1EF79A99C8D}" presName="accentRepeatNode" presStyleLbl="solidFgAcc1" presStyleIdx="0" presStyleCnt="1"/>
      <dgm:spPr/>
    </dgm:pt>
  </dgm:ptLst>
  <dgm:cxnLst>
    <dgm:cxn modelId="{B0787870-3F25-4F4F-AEC7-84391C120A5A}" type="presOf" srcId="{E67208CB-0720-40F1-AC46-9D8F4A024320}" destId="{F9FD2B46-EC4E-487D-BA42-F1E69BE154B6}" srcOrd="0" destOrd="0" presId="urn:microsoft.com/office/officeart/2008/layout/VerticalCurvedList"/>
    <dgm:cxn modelId="{ED31CBF7-4578-481F-ACE6-5C21A784C364}" type="presOf" srcId="{DF8163C2-7EC8-4D37-9B42-BAAC192A8E3E}" destId="{924E09E2-ADB0-43D9-B1A6-4FFBB0E62F13}" srcOrd="0" destOrd="0" presId="urn:microsoft.com/office/officeart/2008/layout/VerticalCurvedList"/>
    <dgm:cxn modelId="{F43FDFC1-00F4-4EEF-AE42-AF110F9DE944}" srcId="{E67208CB-0720-40F1-AC46-9D8F4A024320}" destId="{096B6331-61CB-4F18-A59F-A1EF79A99C8D}" srcOrd="0" destOrd="0" parTransId="{7B014A5A-9B94-4375-BE5B-98B5314B5DC6}" sibTransId="{DF8163C2-7EC8-4D37-9B42-BAAC192A8E3E}"/>
    <dgm:cxn modelId="{3C938173-E581-4D92-9CA4-32D79365E1C8}" type="presOf" srcId="{096B6331-61CB-4F18-A59F-A1EF79A99C8D}" destId="{E3C1D1CF-0791-46E1-9D8C-EF6A641F2D70}" srcOrd="0" destOrd="0" presId="urn:microsoft.com/office/officeart/2008/layout/VerticalCurvedList"/>
    <dgm:cxn modelId="{659B1E57-0B9C-4967-960C-62E1DAA2F591}" type="presParOf" srcId="{F9FD2B46-EC4E-487D-BA42-F1E69BE154B6}" destId="{3C5D3260-6EE5-4662-9A80-1BFA3EC11820}" srcOrd="0" destOrd="0" presId="urn:microsoft.com/office/officeart/2008/layout/VerticalCurvedList"/>
    <dgm:cxn modelId="{981F3BF3-5427-4AD7-9528-86DED86D116F}" type="presParOf" srcId="{3C5D3260-6EE5-4662-9A80-1BFA3EC11820}" destId="{BFD33D02-140C-4542-8DFB-0D8A91A0BA04}" srcOrd="0" destOrd="0" presId="urn:microsoft.com/office/officeart/2008/layout/VerticalCurvedList"/>
    <dgm:cxn modelId="{2D129C54-7228-40FC-B878-A54E507D5D5F}" type="presParOf" srcId="{BFD33D02-140C-4542-8DFB-0D8A91A0BA04}" destId="{02E1B9C7-B80F-4CD6-AC83-3F823006D2D0}" srcOrd="0" destOrd="0" presId="urn:microsoft.com/office/officeart/2008/layout/VerticalCurvedList"/>
    <dgm:cxn modelId="{159B2BAA-AD50-4F28-9052-E6CD884E4CCF}" type="presParOf" srcId="{BFD33D02-140C-4542-8DFB-0D8A91A0BA04}" destId="{924E09E2-ADB0-43D9-B1A6-4FFBB0E62F13}" srcOrd="1" destOrd="0" presId="urn:microsoft.com/office/officeart/2008/layout/VerticalCurvedList"/>
    <dgm:cxn modelId="{AE27A46F-6A6B-4DA5-99E8-6CD84A876DAD}" type="presParOf" srcId="{BFD33D02-140C-4542-8DFB-0D8A91A0BA04}" destId="{CF0BCF3D-ADDD-4427-B3F4-E477F68C0652}" srcOrd="2" destOrd="0" presId="urn:microsoft.com/office/officeart/2008/layout/VerticalCurvedList"/>
    <dgm:cxn modelId="{618FFD56-1807-481B-9A2B-2A9EF807CFEC}" type="presParOf" srcId="{BFD33D02-140C-4542-8DFB-0D8A91A0BA04}" destId="{9B0C3D5A-BEC8-4C90-9046-6F550A930757}" srcOrd="3" destOrd="0" presId="urn:microsoft.com/office/officeart/2008/layout/VerticalCurvedList"/>
    <dgm:cxn modelId="{C3AA9D4C-6CE1-457F-946B-2AF5F976C041}" type="presParOf" srcId="{3C5D3260-6EE5-4662-9A80-1BFA3EC11820}" destId="{E3C1D1CF-0791-46E1-9D8C-EF6A641F2D70}" srcOrd="1" destOrd="0" presId="urn:microsoft.com/office/officeart/2008/layout/VerticalCurvedList"/>
    <dgm:cxn modelId="{189382C9-9E99-46C5-B7FF-82B22AC747A6}" type="presParOf" srcId="{3C5D3260-6EE5-4662-9A80-1BFA3EC11820}" destId="{7C17A72C-F72C-4ADC-9D34-C92F24D138C6}" srcOrd="2" destOrd="0" presId="urn:microsoft.com/office/officeart/2008/layout/VerticalCurvedList"/>
    <dgm:cxn modelId="{61DB824E-38B8-4C43-AABC-C108816ED5A8}" type="presParOf" srcId="{7C17A72C-F72C-4ADC-9D34-C92F24D138C6}" destId="{5969643D-3524-4403-8A0A-740F7A8317F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032F28-CB02-4EBB-8D55-E3D2DD30FE6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0FB1622-A02E-4FB1-9726-C5E98E18FD41}">
      <dgm:prSet phldrT="[Texto]"/>
      <dgm:spPr/>
      <dgm:t>
        <a:bodyPr/>
        <a:lstStyle/>
        <a:p>
          <a:r>
            <a:rPr lang="es-MX" dirty="0" smtClean="0"/>
            <a:t>AUDITORÍA DE PROCESOS</a:t>
          </a:r>
          <a:endParaRPr lang="es-MX" dirty="0"/>
        </a:p>
      </dgm:t>
    </dgm:pt>
    <dgm:pt modelId="{C6379072-94FB-4441-9E0A-FF73182054FD}" type="parTrans" cxnId="{55CEA071-DD7A-4CA5-9AD6-3A598FD9A060}">
      <dgm:prSet/>
      <dgm:spPr/>
      <dgm:t>
        <a:bodyPr/>
        <a:lstStyle/>
        <a:p>
          <a:endParaRPr lang="es-MX"/>
        </a:p>
      </dgm:t>
    </dgm:pt>
    <dgm:pt modelId="{A02011B8-795C-4B4C-8CAA-771C303ED869}" type="sibTrans" cxnId="{55CEA071-DD7A-4CA5-9AD6-3A598FD9A060}">
      <dgm:prSet/>
      <dgm:spPr/>
      <dgm:t>
        <a:bodyPr/>
        <a:lstStyle/>
        <a:p>
          <a:endParaRPr lang="es-MX"/>
        </a:p>
      </dgm:t>
    </dgm:pt>
    <dgm:pt modelId="{446F02CB-B541-414D-A993-F06F7E463CA4}">
      <dgm:prSet phldrT="[Texto]"/>
      <dgm:spPr/>
      <dgm:t>
        <a:bodyPr/>
        <a:lstStyle/>
        <a:p>
          <a:pPr algn="just"/>
          <a:r>
            <a:rPr lang="es-MX" b="0" i="0" dirty="0" smtClean="0"/>
            <a:t>Evaluar un proceso estandarizado y documentado sobre la forma como debe realizarse la actividades para establecer la mejora continua con el fin de determinar el cumplimiento de los indicadores de la organización.</a:t>
          </a:r>
          <a:endParaRPr lang="es-MX" dirty="0"/>
        </a:p>
      </dgm:t>
    </dgm:pt>
    <dgm:pt modelId="{9FCF3DBD-1E8B-4304-951C-7A09A19CFE05}" type="parTrans" cxnId="{BED0C1B7-69F3-42B0-B025-7E107A3CA7C4}">
      <dgm:prSet/>
      <dgm:spPr/>
      <dgm:t>
        <a:bodyPr/>
        <a:lstStyle/>
        <a:p>
          <a:endParaRPr lang="es-MX"/>
        </a:p>
      </dgm:t>
    </dgm:pt>
    <dgm:pt modelId="{821429E3-9763-4625-A416-B4EA8D69D7FF}" type="sibTrans" cxnId="{BED0C1B7-69F3-42B0-B025-7E107A3CA7C4}">
      <dgm:prSet/>
      <dgm:spPr/>
      <dgm:t>
        <a:bodyPr/>
        <a:lstStyle/>
        <a:p>
          <a:endParaRPr lang="es-MX"/>
        </a:p>
      </dgm:t>
    </dgm:pt>
    <dgm:pt modelId="{5B93564F-9E9B-4252-A10C-3449A2357F48}" type="pres">
      <dgm:prSet presAssocID="{60032F28-CB02-4EBB-8D55-E3D2DD30FE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D763A0B-E167-4AC6-A97B-D3D8EE577403}" type="pres">
      <dgm:prSet presAssocID="{30FB1622-A02E-4FB1-9726-C5E98E18FD41}" presName="composite" presStyleCnt="0"/>
      <dgm:spPr/>
    </dgm:pt>
    <dgm:pt modelId="{E6256655-8690-4430-89E5-596D4DD02970}" type="pres">
      <dgm:prSet presAssocID="{30FB1622-A02E-4FB1-9726-C5E98E18FD4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9C7AFA-E8EA-4428-A9E2-B03BE092FB8F}" type="pres">
      <dgm:prSet presAssocID="{30FB1622-A02E-4FB1-9726-C5E98E18FD41}" presName="descendantText" presStyleLbl="alignAcc1" presStyleIdx="0" presStyleCnt="1" custLinFactNeighborX="-171" custLinFactNeighborY="-275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8AD969-242F-4B29-B03A-809901C4E2BC}" type="presOf" srcId="{60032F28-CB02-4EBB-8D55-E3D2DD30FE68}" destId="{5B93564F-9E9B-4252-A10C-3449A2357F48}" srcOrd="0" destOrd="0" presId="urn:microsoft.com/office/officeart/2005/8/layout/chevron2"/>
    <dgm:cxn modelId="{F72DA30C-C9C1-452B-9207-49A6A93BD443}" type="presOf" srcId="{30FB1622-A02E-4FB1-9726-C5E98E18FD41}" destId="{E6256655-8690-4430-89E5-596D4DD02970}" srcOrd="0" destOrd="0" presId="urn:microsoft.com/office/officeart/2005/8/layout/chevron2"/>
    <dgm:cxn modelId="{BED0C1B7-69F3-42B0-B025-7E107A3CA7C4}" srcId="{30FB1622-A02E-4FB1-9726-C5E98E18FD41}" destId="{446F02CB-B541-414D-A993-F06F7E463CA4}" srcOrd="0" destOrd="0" parTransId="{9FCF3DBD-1E8B-4304-951C-7A09A19CFE05}" sibTransId="{821429E3-9763-4625-A416-B4EA8D69D7FF}"/>
    <dgm:cxn modelId="{55CEA071-DD7A-4CA5-9AD6-3A598FD9A060}" srcId="{60032F28-CB02-4EBB-8D55-E3D2DD30FE68}" destId="{30FB1622-A02E-4FB1-9726-C5E98E18FD41}" srcOrd="0" destOrd="0" parTransId="{C6379072-94FB-4441-9E0A-FF73182054FD}" sibTransId="{A02011B8-795C-4B4C-8CAA-771C303ED869}"/>
    <dgm:cxn modelId="{58485F9B-D1F1-41E4-B4D2-A4CACD4C82C8}" type="presOf" srcId="{446F02CB-B541-414D-A993-F06F7E463CA4}" destId="{4C9C7AFA-E8EA-4428-A9E2-B03BE092FB8F}" srcOrd="0" destOrd="0" presId="urn:microsoft.com/office/officeart/2005/8/layout/chevron2"/>
    <dgm:cxn modelId="{9D027335-7673-4979-96D0-828C0BBF5D92}" type="presParOf" srcId="{5B93564F-9E9B-4252-A10C-3449A2357F48}" destId="{DD763A0B-E167-4AC6-A97B-D3D8EE577403}" srcOrd="0" destOrd="0" presId="urn:microsoft.com/office/officeart/2005/8/layout/chevron2"/>
    <dgm:cxn modelId="{DFE3C922-C1C6-4F9C-8004-F5F320463438}" type="presParOf" srcId="{DD763A0B-E167-4AC6-A97B-D3D8EE577403}" destId="{E6256655-8690-4430-89E5-596D4DD02970}" srcOrd="0" destOrd="0" presId="urn:microsoft.com/office/officeart/2005/8/layout/chevron2"/>
    <dgm:cxn modelId="{91472DCE-CD97-422B-B789-20E948DDB89A}" type="presParOf" srcId="{DD763A0B-E167-4AC6-A97B-D3D8EE577403}" destId="{4C9C7AFA-E8EA-4428-A9E2-B03BE092FB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322877-DC66-4D36-89D2-C341A3985437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E30DB848-3CEA-4F66-8F6F-8721E8EF5CFE}">
      <dgm:prSet phldrT="[Texto]"/>
      <dgm:spPr/>
      <dgm:t>
        <a:bodyPr/>
        <a:lstStyle/>
        <a:p>
          <a:r>
            <a:rPr lang="es-MX" dirty="0" smtClean="0"/>
            <a:t>AUDITORÍA PROGRAMADA</a:t>
          </a:r>
          <a:endParaRPr lang="es-MX" dirty="0"/>
        </a:p>
      </dgm:t>
    </dgm:pt>
    <dgm:pt modelId="{A75508A8-DCF4-4F4C-BF9C-804586588F0A}" type="parTrans" cxnId="{E6A703AA-7CA7-4A43-BEC2-9DDCB20A8165}">
      <dgm:prSet/>
      <dgm:spPr/>
      <dgm:t>
        <a:bodyPr/>
        <a:lstStyle/>
        <a:p>
          <a:endParaRPr lang="es-MX"/>
        </a:p>
      </dgm:t>
    </dgm:pt>
    <dgm:pt modelId="{2225142F-7CF2-4E25-9C48-946780837287}" type="sibTrans" cxnId="{E6A703AA-7CA7-4A43-BEC2-9DDCB20A8165}">
      <dgm:prSet/>
      <dgm:spPr/>
      <dgm:t>
        <a:bodyPr/>
        <a:lstStyle/>
        <a:p>
          <a:endParaRPr lang="es-MX"/>
        </a:p>
      </dgm:t>
    </dgm:pt>
    <dgm:pt modelId="{26D42F9C-4FA3-4856-AC34-AC1F60AE8774}">
      <dgm:prSet phldrT="[Texto]" custT="1"/>
      <dgm:spPr/>
      <dgm:t>
        <a:bodyPr/>
        <a:lstStyle/>
        <a:p>
          <a:pPr algn="just"/>
          <a:r>
            <a:rPr lang="es-MX" sz="2800" dirty="0" smtClean="0"/>
            <a:t>Son aquellas que obedecen a una planificación del sistema de gestión.</a:t>
          </a:r>
        </a:p>
        <a:p>
          <a:pPr algn="just"/>
          <a:r>
            <a:rPr lang="es-MX" sz="2800" dirty="0" smtClean="0"/>
            <a:t>Se conoce de antemano </a:t>
          </a:r>
          <a:endParaRPr lang="es-MX" sz="2800" dirty="0"/>
        </a:p>
      </dgm:t>
    </dgm:pt>
    <dgm:pt modelId="{25BC5755-41DB-4720-B6D5-76A1B97B41DD}" type="parTrans" cxnId="{46BCB721-1D8D-46A4-AABE-8CC9448FAE38}">
      <dgm:prSet/>
      <dgm:spPr/>
      <dgm:t>
        <a:bodyPr/>
        <a:lstStyle/>
        <a:p>
          <a:endParaRPr lang="es-MX"/>
        </a:p>
      </dgm:t>
    </dgm:pt>
    <dgm:pt modelId="{533B2521-5CBC-4C96-9345-003DBC5750FA}" type="sibTrans" cxnId="{46BCB721-1D8D-46A4-AABE-8CC9448FAE38}">
      <dgm:prSet/>
      <dgm:spPr/>
      <dgm:t>
        <a:bodyPr/>
        <a:lstStyle/>
        <a:p>
          <a:endParaRPr lang="es-MX"/>
        </a:p>
      </dgm:t>
    </dgm:pt>
    <dgm:pt modelId="{31C323A0-5231-4EFF-ADF1-EED69B076B03}" type="pres">
      <dgm:prSet presAssocID="{AC322877-DC66-4D36-89D2-C341A3985437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B296B880-D29F-4438-8515-F83402AA9887}" type="pres">
      <dgm:prSet presAssocID="{E30DB848-3CEA-4F66-8F6F-8721E8EF5CFE}" presName="withChildren" presStyleCnt="0"/>
      <dgm:spPr/>
    </dgm:pt>
    <dgm:pt modelId="{132F49F6-989D-4686-8B44-3CC25FCBEA89}" type="pres">
      <dgm:prSet presAssocID="{E30DB848-3CEA-4F66-8F6F-8721E8EF5CFE}" presName="bigCircle" presStyleLbl="vennNode1" presStyleIdx="0" presStyleCnt="2"/>
      <dgm:spPr/>
    </dgm:pt>
    <dgm:pt modelId="{95DF5BEA-B528-452D-B91A-EED724EC046A}" type="pres">
      <dgm:prSet presAssocID="{E30DB848-3CEA-4F66-8F6F-8721E8EF5CFE}" presName="medCircle" presStyleLbl="vennNode1" presStyleIdx="1" presStyleCnt="2"/>
      <dgm:spPr/>
    </dgm:pt>
    <dgm:pt modelId="{CFEEB384-5DBC-496E-A9FB-5B32A6909508}" type="pres">
      <dgm:prSet presAssocID="{E30DB848-3CEA-4F66-8F6F-8721E8EF5CFE}" presName="txLvl1" presStyleLbl="revTx" presStyleIdx="0" presStyleCnt="2"/>
      <dgm:spPr/>
      <dgm:t>
        <a:bodyPr/>
        <a:lstStyle/>
        <a:p>
          <a:endParaRPr lang="es-ES"/>
        </a:p>
      </dgm:t>
    </dgm:pt>
    <dgm:pt modelId="{E3A82A38-0C87-4061-8766-3C7137A2E43A}" type="pres">
      <dgm:prSet presAssocID="{E30DB848-3CEA-4F66-8F6F-8721E8EF5CFE}" presName="lin" presStyleCnt="0"/>
      <dgm:spPr/>
    </dgm:pt>
    <dgm:pt modelId="{09CD2C18-50D8-44E5-8CED-17AD92240308}" type="pres">
      <dgm:prSet presAssocID="{26D42F9C-4FA3-4856-AC34-AC1F60AE8774}" presName="txLvl2" presStyleLbl="revTx" presStyleIdx="1" presStyleCnt="2" custScaleX="75671" custScaleY="456692"/>
      <dgm:spPr/>
      <dgm:t>
        <a:bodyPr/>
        <a:lstStyle/>
        <a:p>
          <a:endParaRPr lang="es-MX"/>
        </a:p>
      </dgm:t>
    </dgm:pt>
  </dgm:ptLst>
  <dgm:cxnLst>
    <dgm:cxn modelId="{20FB6EAE-E19F-4EF8-B046-9536F8A9CAF4}" type="presOf" srcId="{AC322877-DC66-4D36-89D2-C341A3985437}" destId="{31C323A0-5231-4EFF-ADF1-EED69B076B03}" srcOrd="0" destOrd="0" presId="urn:microsoft.com/office/officeart/2008/layout/VerticalCircleList"/>
    <dgm:cxn modelId="{C68D1972-7EC6-425E-B434-38E8E7F034F9}" type="presOf" srcId="{26D42F9C-4FA3-4856-AC34-AC1F60AE8774}" destId="{09CD2C18-50D8-44E5-8CED-17AD92240308}" srcOrd="0" destOrd="0" presId="urn:microsoft.com/office/officeart/2008/layout/VerticalCircleList"/>
    <dgm:cxn modelId="{B01E9F56-82C2-41F8-BBCE-BFFDCCA233D8}" type="presOf" srcId="{E30DB848-3CEA-4F66-8F6F-8721E8EF5CFE}" destId="{CFEEB384-5DBC-496E-A9FB-5B32A6909508}" srcOrd="0" destOrd="0" presId="urn:microsoft.com/office/officeart/2008/layout/VerticalCircleList"/>
    <dgm:cxn modelId="{46BCB721-1D8D-46A4-AABE-8CC9448FAE38}" srcId="{E30DB848-3CEA-4F66-8F6F-8721E8EF5CFE}" destId="{26D42F9C-4FA3-4856-AC34-AC1F60AE8774}" srcOrd="0" destOrd="0" parTransId="{25BC5755-41DB-4720-B6D5-76A1B97B41DD}" sibTransId="{533B2521-5CBC-4C96-9345-003DBC5750FA}"/>
    <dgm:cxn modelId="{E6A703AA-7CA7-4A43-BEC2-9DDCB20A8165}" srcId="{AC322877-DC66-4D36-89D2-C341A3985437}" destId="{E30DB848-3CEA-4F66-8F6F-8721E8EF5CFE}" srcOrd="0" destOrd="0" parTransId="{A75508A8-DCF4-4F4C-BF9C-804586588F0A}" sibTransId="{2225142F-7CF2-4E25-9C48-946780837287}"/>
    <dgm:cxn modelId="{470A485B-FA4E-4E10-B645-68A802133860}" type="presParOf" srcId="{31C323A0-5231-4EFF-ADF1-EED69B076B03}" destId="{B296B880-D29F-4438-8515-F83402AA9887}" srcOrd="0" destOrd="0" presId="urn:microsoft.com/office/officeart/2008/layout/VerticalCircleList"/>
    <dgm:cxn modelId="{3087278E-9BBA-4344-87E8-D3123EF4CE33}" type="presParOf" srcId="{B296B880-D29F-4438-8515-F83402AA9887}" destId="{132F49F6-989D-4686-8B44-3CC25FCBEA89}" srcOrd="0" destOrd="0" presId="urn:microsoft.com/office/officeart/2008/layout/VerticalCircleList"/>
    <dgm:cxn modelId="{7C0D992D-E8F7-4976-B7D3-12B8CAC8057A}" type="presParOf" srcId="{B296B880-D29F-4438-8515-F83402AA9887}" destId="{95DF5BEA-B528-452D-B91A-EED724EC046A}" srcOrd="1" destOrd="0" presId="urn:microsoft.com/office/officeart/2008/layout/VerticalCircleList"/>
    <dgm:cxn modelId="{B5D4CC27-5A7B-4A96-B56A-AC986EB25120}" type="presParOf" srcId="{B296B880-D29F-4438-8515-F83402AA9887}" destId="{CFEEB384-5DBC-496E-A9FB-5B32A6909508}" srcOrd="2" destOrd="0" presId="urn:microsoft.com/office/officeart/2008/layout/VerticalCircleList"/>
    <dgm:cxn modelId="{CB592B1B-33F7-4878-8989-558436778C24}" type="presParOf" srcId="{B296B880-D29F-4438-8515-F83402AA9887}" destId="{E3A82A38-0C87-4061-8766-3C7137A2E43A}" srcOrd="3" destOrd="0" presId="urn:microsoft.com/office/officeart/2008/layout/VerticalCircleList"/>
    <dgm:cxn modelId="{0153A62D-3631-4F98-A8D8-DE63E01C56ED}" type="presParOf" srcId="{E3A82A38-0C87-4061-8766-3C7137A2E43A}" destId="{09CD2C18-50D8-44E5-8CED-17AD92240308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C10DBC-CAC5-4BAE-BF6D-5790F467646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C9AF4B9-EB05-48C7-8529-648B62E090C8}">
      <dgm:prSet phldrT="[Texto]"/>
      <dgm:spPr/>
      <dgm:t>
        <a:bodyPr/>
        <a:lstStyle/>
        <a:p>
          <a:r>
            <a:rPr lang="es-ES" dirty="0" smtClean="0"/>
            <a:t>TIPOS DE AUDITORÍAS</a:t>
          </a:r>
        </a:p>
        <a:p>
          <a:r>
            <a:rPr lang="es-ES" dirty="0" smtClean="0"/>
            <a:t>POR OBJETIVO</a:t>
          </a:r>
          <a:endParaRPr lang="es-ES" dirty="0"/>
        </a:p>
      </dgm:t>
    </dgm:pt>
    <dgm:pt modelId="{48EB3903-34EB-4E9D-BAA8-B83432AC374A}" type="parTrans" cxnId="{D29FEA35-FED6-4990-90BD-17F08A48BA93}">
      <dgm:prSet/>
      <dgm:spPr/>
      <dgm:t>
        <a:bodyPr/>
        <a:lstStyle/>
        <a:p>
          <a:endParaRPr lang="es-ES"/>
        </a:p>
      </dgm:t>
    </dgm:pt>
    <dgm:pt modelId="{41037A4C-1A6E-4802-9FF3-8918222A9033}" type="sibTrans" cxnId="{D29FEA35-FED6-4990-90BD-17F08A48BA93}">
      <dgm:prSet/>
      <dgm:spPr/>
      <dgm:t>
        <a:bodyPr/>
        <a:lstStyle/>
        <a:p>
          <a:endParaRPr lang="es-ES"/>
        </a:p>
      </dgm:t>
    </dgm:pt>
    <dgm:pt modelId="{BD9920FB-A63A-4718-9AEF-3FF934DC21F7}">
      <dgm:prSet phldrT="[Texto]" custT="1"/>
      <dgm:spPr/>
      <dgm:t>
        <a:bodyPr/>
        <a:lstStyle/>
        <a:p>
          <a:r>
            <a:rPr lang="es-ES" sz="2500" dirty="0" smtClean="0"/>
            <a:t>Financiera</a:t>
          </a:r>
          <a:endParaRPr lang="es-ES" sz="2500" dirty="0"/>
        </a:p>
      </dgm:t>
    </dgm:pt>
    <dgm:pt modelId="{A6E28D8A-C6A2-4B04-AF5D-2BFBC4951022}" type="parTrans" cxnId="{6FC8EB2F-891E-42B2-87B7-FBB1787EA480}">
      <dgm:prSet/>
      <dgm:spPr/>
      <dgm:t>
        <a:bodyPr/>
        <a:lstStyle/>
        <a:p>
          <a:endParaRPr lang="es-ES"/>
        </a:p>
      </dgm:t>
    </dgm:pt>
    <dgm:pt modelId="{08D0E379-2AFD-4B5B-8FD7-3E43BF3C6B81}" type="sibTrans" cxnId="{6FC8EB2F-891E-42B2-87B7-FBB1787EA480}">
      <dgm:prSet/>
      <dgm:spPr/>
      <dgm:t>
        <a:bodyPr/>
        <a:lstStyle/>
        <a:p>
          <a:endParaRPr lang="es-ES"/>
        </a:p>
      </dgm:t>
    </dgm:pt>
    <dgm:pt modelId="{AF983271-56E0-425B-8E60-B32B9559B789}">
      <dgm:prSet phldrT="[Texto]" custT="1"/>
      <dgm:spPr/>
      <dgm:t>
        <a:bodyPr/>
        <a:lstStyle/>
        <a:p>
          <a:r>
            <a:rPr lang="es-ES" sz="2800" dirty="0" smtClean="0"/>
            <a:t>Operativa</a:t>
          </a:r>
          <a:endParaRPr lang="es-ES" sz="2800" dirty="0"/>
        </a:p>
      </dgm:t>
    </dgm:pt>
    <dgm:pt modelId="{789F9A40-C544-4BEC-AF9F-9869BA136BD8}" type="parTrans" cxnId="{E40D34D1-551D-45DE-824D-437CD9E99835}">
      <dgm:prSet/>
      <dgm:spPr/>
      <dgm:t>
        <a:bodyPr/>
        <a:lstStyle/>
        <a:p>
          <a:endParaRPr lang="es-ES"/>
        </a:p>
      </dgm:t>
    </dgm:pt>
    <dgm:pt modelId="{D00FDE49-C5D7-4B00-8022-52B02D994E56}" type="sibTrans" cxnId="{E40D34D1-551D-45DE-824D-437CD9E99835}">
      <dgm:prSet/>
      <dgm:spPr/>
      <dgm:t>
        <a:bodyPr/>
        <a:lstStyle/>
        <a:p>
          <a:endParaRPr lang="es-ES"/>
        </a:p>
      </dgm:t>
    </dgm:pt>
    <dgm:pt modelId="{C460439D-BAD8-4674-A33E-FD7A2AAC2570}">
      <dgm:prSet phldrT="[Texto]" custT="1"/>
      <dgm:spPr/>
      <dgm:t>
        <a:bodyPr/>
        <a:lstStyle/>
        <a:p>
          <a:r>
            <a:rPr lang="es-ES" sz="2500" dirty="0" smtClean="0"/>
            <a:t>De gestión</a:t>
          </a:r>
          <a:endParaRPr lang="es-ES" sz="2500" dirty="0"/>
        </a:p>
      </dgm:t>
    </dgm:pt>
    <dgm:pt modelId="{D42FC9BC-7BC1-4B83-9BEC-69F8BE6E3F62}" type="parTrans" cxnId="{4BCC428A-73AB-4349-969B-0453A7C1296D}">
      <dgm:prSet/>
      <dgm:spPr/>
      <dgm:t>
        <a:bodyPr/>
        <a:lstStyle/>
        <a:p>
          <a:endParaRPr lang="es-ES"/>
        </a:p>
      </dgm:t>
    </dgm:pt>
    <dgm:pt modelId="{725C1DCE-4A86-4613-8565-D028891E2E6D}" type="sibTrans" cxnId="{4BCC428A-73AB-4349-969B-0453A7C1296D}">
      <dgm:prSet/>
      <dgm:spPr/>
      <dgm:t>
        <a:bodyPr/>
        <a:lstStyle/>
        <a:p>
          <a:endParaRPr lang="es-ES"/>
        </a:p>
      </dgm:t>
    </dgm:pt>
    <dgm:pt modelId="{771FEBA6-CD0A-4C6D-9BDF-0DC09A6E8118}">
      <dgm:prSet phldrT="[Texto]" custT="1"/>
      <dgm:spPr/>
      <dgm:t>
        <a:bodyPr/>
        <a:lstStyle/>
        <a:p>
          <a:r>
            <a:rPr lang="es-ES" sz="2500" dirty="0" smtClean="0"/>
            <a:t>De Control Interno</a:t>
          </a:r>
          <a:endParaRPr lang="es-ES" sz="2500" dirty="0"/>
        </a:p>
      </dgm:t>
    </dgm:pt>
    <dgm:pt modelId="{E4D09860-A68B-43A5-B6AF-E14A11734EC6}" type="parTrans" cxnId="{4B4827AE-86EB-454C-991B-7BF0E3909DE4}">
      <dgm:prSet/>
      <dgm:spPr/>
      <dgm:t>
        <a:bodyPr/>
        <a:lstStyle/>
        <a:p>
          <a:endParaRPr lang="es-ES"/>
        </a:p>
      </dgm:t>
    </dgm:pt>
    <dgm:pt modelId="{3B0FA1C3-1DCD-48A3-A0D7-F2B4351C3530}" type="sibTrans" cxnId="{4B4827AE-86EB-454C-991B-7BF0E3909DE4}">
      <dgm:prSet/>
      <dgm:spPr/>
      <dgm:t>
        <a:bodyPr/>
        <a:lstStyle/>
        <a:p>
          <a:endParaRPr lang="es-ES"/>
        </a:p>
      </dgm:t>
    </dgm:pt>
    <dgm:pt modelId="{0D240136-C58E-4CB7-9ED8-FB435132237B}" type="pres">
      <dgm:prSet presAssocID="{38C10DBC-CAC5-4BAE-BF6D-5790F46764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E9416F7-2798-4D12-A9E4-431A14E931E5}" type="pres">
      <dgm:prSet presAssocID="{CC9AF4B9-EB05-48C7-8529-648B62E090C8}" presName="centerShape" presStyleLbl="node0" presStyleIdx="0" presStyleCnt="1" custScaleX="128298" custScaleY="116904"/>
      <dgm:spPr/>
      <dgm:t>
        <a:bodyPr/>
        <a:lstStyle/>
        <a:p>
          <a:endParaRPr lang="es-ES"/>
        </a:p>
      </dgm:t>
    </dgm:pt>
    <dgm:pt modelId="{294C5002-E1D2-457E-BB19-8F79454CA4AD}" type="pres">
      <dgm:prSet presAssocID="{BD9920FB-A63A-4718-9AEF-3FF934DC21F7}" presName="node" presStyleLbl="node1" presStyleIdx="0" presStyleCnt="4" custScaleX="130114" custScaleY="120785" custRadScaleRad="108208" custRadScaleInc="-264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03226F-884A-4BDD-82FA-ED4A62B6ED08}" type="pres">
      <dgm:prSet presAssocID="{BD9920FB-A63A-4718-9AEF-3FF934DC21F7}" presName="dummy" presStyleCnt="0"/>
      <dgm:spPr/>
    </dgm:pt>
    <dgm:pt modelId="{24BA7089-9745-4F63-B37C-476E4004E767}" type="pres">
      <dgm:prSet presAssocID="{08D0E379-2AFD-4B5B-8FD7-3E43BF3C6B81}" presName="sibTrans" presStyleLbl="sibTrans2D1" presStyleIdx="0" presStyleCnt="4" custScaleX="101474" custScaleY="101371"/>
      <dgm:spPr/>
      <dgm:t>
        <a:bodyPr/>
        <a:lstStyle/>
        <a:p>
          <a:endParaRPr lang="es-MX"/>
        </a:p>
      </dgm:t>
    </dgm:pt>
    <dgm:pt modelId="{C38BC6A7-FE8C-421D-9BC9-357B6DE4363D}" type="pres">
      <dgm:prSet presAssocID="{AF983271-56E0-425B-8E60-B32B9559B789}" presName="node" presStyleLbl="node1" presStyleIdx="1" presStyleCnt="4" custScaleX="157019" custScaleY="139169" custRadScaleRad="1310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0EE90C-6FFC-43C7-9B9B-91775AD1C1C2}" type="pres">
      <dgm:prSet presAssocID="{AF983271-56E0-425B-8E60-B32B9559B789}" presName="dummy" presStyleCnt="0"/>
      <dgm:spPr/>
    </dgm:pt>
    <dgm:pt modelId="{2C080F7F-658E-4CB2-A655-A596A9164D3C}" type="pres">
      <dgm:prSet presAssocID="{D00FDE49-C5D7-4B00-8022-52B02D994E56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2C4EE9C-4E62-4AF6-A4D9-B0222AEFD390}" type="pres">
      <dgm:prSet presAssocID="{C460439D-BAD8-4674-A33E-FD7A2AAC2570}" presName="node" presStyleLbl="node1" presStyleIdx="2" presStyleCnt="4" custScaleX="160910" custScaleY="119456" custRadScaleRad="109256" custRadScaleInc="73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C10293-A2D4-4CE6-ACA0-70210381AF29}" type="pres">
      <dgm:prSet presAssocID="{C460439D-BAD8-4674-A33E-FD7A2AAC2570}" presName="dummy" presStyleCnt="0"/>
      <dgm:spPr/>
    </dgm:pt>
    <dgm:pt modelId="{8AB0F53D-97C3-4B7A-905D-E9D450E150D9}" type="pres">
      <dgm:prSet presAssocID="{725C1DCE-4A86-4613-8565-D028891E2E6D}" presName="sibTrans" presStyleLbl="sibTrans2D1" presStyleIdx="2" presStyleCnt="4"/>
      <dgm:spPr/>
      <dgm:t>
        <a:bodyPr/>
        <a:lstStyle/>
        <a:p>
          <a:endParaRPr lang="es-MX"/>
        </a:p>
      </dgm:t>
    </dgm:pt>
    <dgm:pt modelId="{89BE083F-0DEA-4B19-BEE7-3803A64CBCE2}" type="pres">
      <dgm:prSet presAssocID="{771FEBA6-CD0A-4C6D-9BDF-0DC09A6E8118}" presName="node" presStyleLbl="node1" presStyleIdx="3" presStyleCnt="4" custScaleX="145832" custScaleY="135546" custRadScaleRad="140082" custRadScaleInc="65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2B53B4-3CF8-4F23-AD43-7CCB8B904259}" type="pres">
      <dgm:prSet presAssocID="{771FEBA6-CD0A-4C6D-9BDF-0DC09A6E8118}" presName="dummy" presStyleCnt="0"/>
      <dgm:spPr/>
    </dgm:pt>
    <dgm:pt modelId="{C53422FE-2959-4474-8F41-EE92F0AD8814}" type="pres">
      <dgm:prSet presAssocID="{3B0FA1C3-1DCD-48A3-A0D7-F2B4351C3530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D29FEA35-FED6-4990-90BD-17F08A48BA93}" srcId="{38C10DBC-CAC5-4BAE-BF6D-5790F4676464}" destId="{CC9AF4B9-EB05-48C7-8529-648B62E090C8}" srcOrd="0" destOrd="0" parTransId="{48EB3903-34EB-4E9D-BAA8-B83432AC374A}" sibTransId="{41037A4C-1A6E-4802-9FF3-8918222A9033}"/>
    <dgm:cxn modelId="{6FC8EB2F-891E-42B2-87B7-FBB1787EA480}" srcId="{CC9AF4B9-EB05-48C7-8529-648B62E090C8}" destId="{BD9920FB-A63A-4718-9AEF-3FF934DC21F7}" srcOrd="0" destOrd="0" parTransId="{A6E28D8A-C6A2-4B04-AF5D-2BFBC4951022}" sibTransId="{08D0E379-2AFD-4B5B-8FD7-3E43BF3C6B81}"/>
    <dgm:cxn modelId="{4BCC428A-73AB-4349-969B-0453A7C1296D}" srcId="{CC9AF4B9-EB05-48C7-8529-648B62E090C8}" destId="{C460439D-BAD8-4674-A33E-FD7A2AAC2570}" srcOrd="2" destOrd="0" parTransId="{D42FC9BC-7BC1-4B83-9BEC-69F8BE6E3F62}" sibTransId="{725C1DCE-4A86-4613-8565-D028891E2E6D}"/>
    <dgm:cxn modelId="{ADA83387-800E-4BBD-9E6D-0E4025DD09E4}" type="presOf" srcId="{D00FDE49-C5D7-4B00-8022-52B02D994E56}" destId="{2C080F7F-658E-4CB2-A655-A596A9164D3C}" srcOrd="0" destOrd="0" presId="urn:microsoft.com/office/officeart/2005/8/layout/radial6"/>
    <dgm:cxn modelId="{E40D34D1-551D-45DE-824D-437CD9E99835}" srcId="{CC9AF4B9-EB05-48C7-8529-648B62E090C8}" destId="{AF983271-56E0-425B-8E60-B32B9559B789}" srcOrd="1" destOrd="0" parTransId="{789F9A40-C544-4BEC-AF9F-9869BA136BD8}" sibTransId="{D00FDE49-C5D7-4B00-8022-52B02D994E56}"/>
    <dgm:cxn modelId="{85A64CB4-759F-4DDE-86B3-1D6C5F89C7C8}" type="presOf" srcId="{771FEBA6-CD0A-4C6D-9BDF-0DC09A6E8118}" destId="{89BE083F-0DEA-4B19-BEE7-3803A64CBCE2}" srcOrd="0" destOrd="0" presId="urn:microsoft.com/office/officeart/2005/8/layout/radial6"/>
    <dgm:cxn modelId="{28600487-9C0F-46FE-927C-7DF2C28CC23B}" type="presOf" srcId="{AF983271-56E0-425B-8E60-B32B9559B789}" destId="{C38BC6A7-FE8C-421D-9BC9-357B6DE4363D}" srcOrd="0" destOrd="0" presId="urn:microsoft.com/office/officeart/2005/8/layout/radial6"/>
    <dgm:cxn modelId="{C07D2A9F-0745-41CD-8836-65EAE3A57419}" type="presOf" srcId="{C460439D-BAD8-4674-A33E-FD7A2AAC2570}" destId="{02C4EE9C-4E62-4AF6-A4D9-B0222AEFD390}" srcOrd="0" destOrd="0" presId="urn:microsoft.com/office/officeart/2005/8/layout/radial6"/>
    <dgm:cxn modelId="{EC593DB2-3190-4F3D-947E-AC4019D05A42}" type="presOf" srcId="{08D0E379-2AFD-4B5B-8FD7-3E43BF3C6B81}" destId="{24BA7089-9745-4F63-B37C-476E4004E767}" srcOrd="0" destOrd="0" presId="urn:microsoft.com/office/officeart/2005/8/layout/radial6"/>
    <dgm:cxn modelId="{37BD2A0F-13F9-47EA-92AE-D50A9FD7FD5A}" type="presOf" srcId="{38C10DBC-CAC5-4BAE-BF6D-5790F4676464}" destId="{0D240136-C58E-4CB7-9ED8-FB435132237B}" srcOrd="0" destOrd="0" presId="urn:microsoft.com/office/officeart/2005/8/layout/radial6"/>
    <dgm:cxn modelId="{96342C57-1EEC-4FA8-AA3E-2921E474B6EC}" type="presOf" srcId="{BD9920FB-A63A-4718-9AEF-3FF934DC21F7}" destId="{294C5002-E1D2-457E-BB19-8F79454CA4AD}" srcOrd="0" destOrd="0" presId="urn:microsoft.com/office/officeart/2005/8/layout/radial6"/>
    <dgm:cxn modelId="{45BAF902-992A-4C5F-B60D-AF41F477183D}" type="presOf" srcId="{725C1DCE-4A86-4613-8565-D028891E2E6D}" destId="{8AB0F53D-97C3-4B7A-905D-E9D450E150D9}" srcOrd="0" destOrd="0" presId="urn:microsoft.com/office/officeart/2005/8/layout/radial6"/>
    <dgm:cxn modelId="{4B4827AE-86EB-454C-991B-7BF0E3909DE4}" srcId="{CC9AF4B9-EB05-48C7-8529-648B62E090C8}" destId="{771FEBA6-CD0A-4C6D-9BDF-0DC09A6E8118}" srcOrd="3" destOrd="0" parTransId="{E4D09860-A68B-43A5-B6AF-E14A11734EC6}" sibTransId="{3B0FA1C3-1DCD-48A3-A0D7-F2B4351C3530}"/>
    <dgm:cxn modelId="{1358DAEB-B652-477C-994A-616120AE5E0B}" type="presOf" srcId="{CC9AF4B9-EB05-48C7-8529-648B62E090C8}" destId="{4E9416F7-2798-4D12-A9E4-431A14E931E5}" srcOrd="0" destOrd="0" presId="urn:microsoft.com/office/officeart/2005/8/layout/radial6"/>
    <dgm:cxn modelId="{6FE000A3-8BFA-4626-B5EA-C5FEC37DABA6}" type="presOf" srcId="{3B0FA1C3-1DCD-48A3-A0D7-F2B4351C3530}" destId="{C53422FE-2959-4474-8F41-EE92F0AD8814}" srcOrd="0" destOrd="0" presId="urn:microsoft.com/office/officeart/2005/8/layout/radial6"/>
    <dgm:cxn modelId="{D4914408-AD47-4D17-B211-72EFBB28E952}" type="presParOf" srcId="{0D240136-C58E-4CB7-9ED8-FB435132237B}" destId="{4E9416F7-2798-4D12-A9E4-431A14E931E5}" srcOrd="0" destOrd="0" presId="urn:microsoft.com/office/officeart/2005/8/layout/radial6"/>
    <dgm:cxn modelId="{1C883C1A-AE7B-4F58-BBFD-ED0BA2DA90BD}" type="presParOf" srcId="{0D240136-C58E-4CB7-9ED8-FB435132237B}" destId="{294C5002-E1D2-457E-BB19-8F79454CA4AD}" srcOrd="1" destOrd="0" presId="urn:microsoft.com/office/officeart/2005/8/layout/radial6"/>
    <dgm:cxn modelId="{161E0BCA-2ED1-4241-8334-A2C9A4EB0B96}" type="presParOf" srcId="{0D240136-C58E-4CB7-9ED8-FB435132237B}" destId="{5203226F-884A-4BDD-82FA-ED4A62B6ED08}" srcOrd="2" destOrd="0" presId="urn:microsoft.com/office/officeart/2005/8/layout/radial6"/>
    <dgm:cxn modelId="{02177B6E-DCF8-451F-8191-6470AAEE50BD}" type="presParOf" srcId="{0D240136-C58E-4CB7-9ED8-FB435132237B}" destId="{24BA7089-9745-4F63-B37C-476E4004E767}" srcOrd="3" destOrd="0" presId="urn:microsoft.com/office/officeart/2005/8/layout/radial6"/>
    <dgm:cxn modelId="{1D0763E1-FC18-41FD-95B4-5C6077F17F21}" type="presParOf" srcId="{0D240136-C58E-4CB7-9ED8-FB435132237B}" destId="{C38BC6A7-FE8C-421D-9BC9-357B6DE4363D}" srcOrd="4" destOrd="0" presId="urn:microsoft.com/office/officeart/2005/8/layout/radial6"/>
    <dgm:cxn modelId="{85C820B7-FE1E-4AAC-BE68-8D49FF849465}" type="presParOf" srcId="{0D240136-C58E-4CB7-9ED8-FB435132237B}" destId="{FE0EE90C-6FFC-43C7-9B9B-91775AD1C1C2}" srcOrd="5" destOrd="0" presId="urn:microsoft.com/office/officeart/2005/8/layout/radial6"/>
    <dgm:cxn modelId="{84F93EAD-7CE2-481B-9252-8728AD140F88}" type="presParOf" srcId="{0D240136-C58E-4CB7-9ED8-FB435132237B}" destId="{2C080F7F-658E-4CB2-A655-A596A9164D3C}" srcOrd="6" destOrd="0" presId="urn:microsoft.com/office/officeart/2005/8/layout/radial6"/>
    <dgm:cxn modelId="{63A88002-8DC7-4330-811B-D88FFE00AA08}" type="presParOf" srcId="{0D240136-C58E-4CB7-9ED8-FB435132237B}" destId="{02C4EE9C-4E62-4AF6-A4D9-B0222AEFD390}" srcOrd="7" destOrd="0" presId="urn:microsoft.com/office/officeart/2005/8/layout/radial6"/>
    <dgm:cxn modelId="{787318F1-585B-4EDF-9ACB-FACB940D3ABD}" type="presParOf" srcId="{0D240136-C58E-4CB7-9ED8-FB435132237B}" destId="{2AC10293-A2D4-4CE6-ACA0-70210381AF29}" srcOrd="8" destOrd="0" presId="urn:microsoft.com/office/officeart/2005/8/layout/radial6"/>
    <dgm:cxn modelId="{83EC6527-0B5E-4E74-AEE3-BF319A0470BD}" type="presParOf" srcId="{0D240136-C58E-4CB7-9ED8-FB435132237B}" destId="{8AB0F53D-97C3-4B7A-905D-E9D450E150D9}" srcOrd="9" destOrd="0" presId="urn:microsoft.com/office/officeart/2005/8/layout/radial6"/>
    <dgm:cxn modelId="{4883AD5B-EB64-483C-AC72-59FE1586DF42}" type="presParOf" srcId="{0D240136-C58E-4CB7-9ED8-FB435132237B}" destId="{89BE083F-0DEA-4B19-BEE7-3803A64CBCE2}" srcOrd="10" destOrd="0" presId="urn:microsoft.com/office/officeart/2005/8/layout/radial6"/>
    <dgm:cxn modelId="{141A5491-D487-42AA-AFD7-6054B72744BE}" type="presParOf" srcId="{0D240136-C58E-4CB7-9ED8-FB435132237B}" destId="{202B53B4-3CF8-4F23-AD43-7CCB8B904259}" srcOrd="11" destOrd="0" presId="urn:microsoft.com/office/officeart/2005/8/layout/radial6"/>
    <dgm:cxn modelId="{CDA170E5-4BAF-4A14-B1A2-C35CDBAED6C1}" type="presParOf" srcId="{0D240136-C58E-4CB7-9ED8-FB435132237B}" destId="{C53422FE-2959-4474-8F41-EE92F0AD881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EFA8B5C-4587-4496-9E3F-4EB27BB01F3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344711E-749A-4D68-8F9E-824499BDCB8F}">
      <dgm:prSet phldrT="[Texto]" custT="1"/>
      <dgm:spPr/>
      <dgm:t>
        <a:bodyPr/>
        <a:lstStyle/>
        <a:p>
          <a:r>
            <a:rPr lang="es-MX" sz="3600" dirty="0" smtClean="0"/>
            <a:t>Echenique, “es un examen exhaustivo y crítico que se realiza con el objetivo de evaluar la validez y la eficiencia de una sección, un organismo, una entidad, </a:t>
          </a:r>
          <a:r>
            <a:rPr lang="es-MX" sz="3600" dirty="0" err="1" smtClean="0"/>
            <a:t>etc</a:t>
          </a:r>
          <a:r>
            <a:rPr lang="es-MX" sz="3600" dirty="0" smtClean="0"/>
            <a:t>”. Echenique García, J. A. </a:t>
          </a:r>
          <a:r>
            <a:rPr lang="es-MX" sz="3600" i="1" dirty="0" smtClean="0"/>
            <a:t>Auditoría en Informática.</a:t>
          </a:r>
          <a:endParaRPr lang="es-ES" sz="3600" dirty="0"/>
        </a:p>
      </dgm:t>
    </dgm:pt>
    <dgm:pt modelId="{0A748C1C-772D-4B5D-8791-F4EC6DC51E97}" type="parTrans" cxnId="{7DCDEC64-4698-447B-88A4-C106561ED21D}">
      <dgm:prSet/>
      <dgm:spPr/>
      <dgm:t>
        <a:bodyPr/>
        <a:lstStyle/>
        <a:p>
          <a:endParaRPr lang="es-ES"/>
        </a:p>
      </dgm:t>
    </dgm:pt>
    <dgm:pt modelId="{382C9F02-A098-4903-924E-0998D43D0D50}" type="sibTrans" cxnId="{7DCDEC64-4698-447B-88A4-C106561ED21D}">
      <dgm:prSet/>
      <dgm:spPr/>
      <dgm:t>
        <a:bodyPr/>
        <a:lstStyle/>
        <a:p>
          <a:endParaRPr lang="es-ES"/>
        </a:p>
      </dgm:t>
    </dgm:pt>
    <dgm:pt modelId="{28C973E7-701C-497B-9275-15911B38F631}" type="pres">
      <dgm:prSet presAssocID="{CEFA8B5C-4587-4496-9E3F-4EB27BB01F3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EFA1DA-C621-4916-A1E3-CB4019DE9382}" type="pres">
      <dgm:prSet presAssocID="{9344711E-749A-4D68-8F9E-824499BDCB8F}" presName="node" presStyleLbl="node1" presStyleIdx="0" presStyleCnt="1" custScaleY="1326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C022AE8-7D0B-4F70-B079-F19FD394513A}" type="presOf" srcId="{9344711E-749A-4D68-8F9E-824499BDCB8F}" destId="{10EFA1DA-C621-4916-A1E3-CB4019DE9382}" srcOrd="0" destOrd="0" presId="urn:microsoft.com/office/officeart/2005/8/layout/default"/>
    <dgm:cxn modelId="{7DCDEC64-4698-447B-88A4-C106561ED21D}" srcId="{CEFA8B5C-4587-4496-9E3F-4EB27BB01F3C}" destId="{9344711E-749A-4D68-8F9E-824499BDCB8F}" srcOrd="0" destOrd="0" parTransId="{0A748C1C-772D-4B5D-8791-F4EC6DC51E97}" sibTransId="{382C9F02-A098-4903-924E-0998D43D0D50}"/>
    <dgm:cxn modelId="{C70062A4-8F01-4474-895F-15BFF2F4DDB7}" type="presOf" srcId="{CEFA8B5C-4587-4496-9E3F-4EB27BB01F3C}" destId="{28C973E7-701C-497B-9275-15911B38F631}" srcOrd="0" destOrd="0" presId="urn:microsoft.com/office/officeart/2005/8/layout/default"/>
    <dgm:cxn modelId="{554674D2-612D-4031-BE83-BA422055B91A}" type="presParOf" srcId="{28C973E7-701C-497B-9275-15911B38F631}" destId="{10EFA1DA-C621-4916-A1E3-CB4019DE9382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BEC44-74B7-4C5C-9FBF-2F3FBB0263DA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5A400-DB22-4C2D-A7E0-673F5456217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64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FC0-2FD1-4D91-B959-200973824F4E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8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165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72110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6710324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71646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61865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97933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61AF9-F320-40B5-AEC2-6BD051422BEA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60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98CB0-72DF-485A-A407-A87BAFF0F3F7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7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0997-1A64-4993-90A0-A7043F5BF76E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6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176F5-D47E-44D4-99E9-83957DFE0481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188A-048D-4A31-A0CE-4E88A743D470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6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7986-4283-4910-80D8-C49513A2A1F3}" type="datetime1">
              <a:rPr lang="en-US" smtClean="0"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6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CF75-0A37-4F80-A1F9-245F7EE849EE}" type="datetime1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485FB-762C-4D7D-83BF-4214D415D8B6}" type="datetime1">
              <a:rPr lang="en-US" smtClean="0"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6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FB48-E6CD-4BD3-AB87-5BE9FB47D11E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1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1163-37CE-42AE-9137-F11F8A8D1A7F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4A52F8B-1C56-4161-A1D9-46EDB6FB879E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ED45BB-750A-4751-BF65-78564A7E45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4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-284033"/>
            <a:ext cx="12192000" cy="2262781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  UNIVERSIDAD </a:t>
            </a:r>
            <a:r>
              <a:rPr lang="es-MX" sz="3600" dirty="0"/>
              <a:t>AUTÓNOMA DEL ESTADO DE</a:t>
            </a:r>
            <a:br>
              <a:rPr lang="es-MX" sz="3600" dirty="0"/>
            </a:br>
            <a:r>
              <a:rPr lang="es-MX" sz="3600" dirty="0"/>
              <a:t>MÉXICO</a:t>
            </a: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>Facultad </a:t>
            </a:r>
            <a:r>
              <a:rPr lang="es-MX" sz="3200" dirty="0"/>
              <a:t>de Contaduría y Administración</a:t>
            </a:r>
            <a:br>
              <a:rPr lang="es-MX" sz="3200" dirty="0"/>
            </a:br>
            <a:r>
              <a:rPr lang="es-MX" sz="2400" dirty="0" smtClean="0"/>
              <a:t>Licenciatura </a:t>
            </a:r>
            <a:r>
              <a:rPr lang="es-MX" sz="2400" dirty="0"/>
              <a:t>en Informática Administrativa</a:t>
            </a:r>
            <a:endParaRPr lang="en-US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128684"/>
            <a:ext cx="12191999" cy="3715456"/>
          </a:xfrm>
        </p:spPr>
        <p:txBody>
          <a:bodyPr>
            <a:noAutofit/>
          </a:bodyPr>
          <a:lstStyle/>
          <a:p>
            <a:pPr algn="ctr"/>
            <a:r>
              <a:rPr lang="es-MX" sz="2800" smtClean="0">
                <a:solidFill>
                  <a:schemeClr val="tx1"/>
                </a:solidFill>
              </a:rPr>
              <a:t>Auditoría </a:t>
            </a:r>
            <a:r>
              <a:rPr lang="es-MX" sz="2800" dirty="0" smtClean="0">
                <a:solidFill>
                  <a:schemeClr val="tx1"/>
                </a:solidFill>
              </a:rPr>
              <a:t>Informática</a:t>
            </a:r>
            <a:endParaRPr lang="es-MX" sz="2800" dirty="0">
              <a:solidFill>
                <a:schemeClr val="tx1"/>
              </a:solidFill>
            </a:endParaRP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Unidad </a:t>
            </a:r>
            <a:r>
              <a:rPr lang="es-MX" sz="2800" dirty="0">
                <a:solidFill>
                  <a:schemeClr val="tx1"/>
                </a:solidFill>
              </a:rPr>
              <a:t>de Competencia </a:t>
            </a:r>
            <a:r>
              <a:rPr lang="es-MX" sz="2800" dirty="0" smtClean="0">
                <a:solidFill>
                  <a:schemeClr val="tx1"/>
                </a:solidFill>
              </a:rPr>
              <a:t>I</a:t>
            </a:r>
            <a:endParaRPr lang="es-MX" sz="2800" dirty="0">
              <a:solidFill>
                <a:schemeClr val="tx1"/>
              </a:solidFill>
            </a:endParaRP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Tema 1.1.</a:t>
            </a:r>
            <a:endParaRPr lang="es-MX" sz="2800" dirty="0">
              <a:solidFill>
                <a:schemeClr val="tx1"/>
              </a:solidFill>
            </a:endParaRP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Conceptos Básicos</a:t>
            </a:r>
            <a:endParaRPr lang="es-MX" sz="2800" dirty="0">
              <a:solidFill>
                <a:schemeClr val="tx1"/>
              </a:solidFill>
            </a:endParaRP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Este </a:t>
            </a:r>
            <a:r>
              <a:rPr lang="es-MX" sz="2800" dirty="0">
                <a:solidFill>
                  <a:schemeClr val="tx1"/>
                </a:solidFill>
              </a:rPr>
              <a:t>material fue desarrollado para </a:t>
            </a:r>
            <a:r>
              <a:rPr lang="es-MX" sz="2800" dirty="0" smtClean="0">
                <a:solidFill>
                  <a:schemeClr val="tx1"/>
                </a:solidFill>
              </a:rPr>
              <a:t>Intersemestral 2018</a:t>
            </a:r>
          </a:p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L.I.A. Verónica Gallegos Rebollo</a:t>
            </a:r>
          </a:p>
          <a:p>
            <a:pPr algn="ctr"/>
            <a:endParaRPr lang="en-US" sz="2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5444" b="10616"/>
          <a:stretch/>
        </p:blipFill>
        <p:spPr>
          <a:xfrm>
            <a:off x="10774073" y="0"/>
            <a:ext cx="1417926" cy="123305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694" y="1951050"/>
            <a:ext cx="4942609" cy="117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471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5848" y="48713"/>
            <a:ext cx="8911687" cy="1280890"/>
          </a:xfrm>
        </p:spPr>
        <p:txBody>
          <a:bodyPr/>
          <a:lstStyle/>
          <a:p>
            <a:r>
              <a:rPr lang="es-MX" dirty="0" smtClean="0"/>
              <a:t>AUDITORÍA INTERNA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1010790"/>
            <a:ext cx="12192000" cy="13161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Según BORRAJO DOMÍNGUEZ: </a:t>
            </a:r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auditoría interna debe ser una función de control, de gestión y de consulta, con un adecuado sistema de control interno y la prevención de riesgos, sometida al cumplimiento de las Normas de la organización mediante la objetividad, la veracidad, la independencia y la utilización de </a:t>
            </a:r>
            <a:r>
              <a:rPr lang="es-MX" sz="2400" dirty="0" smtClean="0"/>
              <a:t>procedimientos.</a:t>
            </a:r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0472450" y="6343626"/>
            <a:ext cx="1470170" cy="365125"/>
          </a:xfrm>
        </p:spPr>
        <p:txBody>
          <a:bodyPr/>
          <a:lstStyle/>
          <a:p>
            <a:r>
              <a:rPr lang="es-MX" smtClean="0"/>
              <a:t>Auditoría Informática                                                                                                               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22709"/>
          <a:stretch/>
        </p:blipFill>
        <p:spPr>
          <a:xfrm>
            <a:off x="2295848" y="3784209"/>
            <a:ext cx="7804116" cy="307379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016387" y="13421"/>
            <a:ext cx="317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FUNCIÓN DE QUIEN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29218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5848" y="48713"/>
            <a:ext cx="8911687" cy="1280890"/>
          </a:xfrm>
        </p:spPr>
        <p:txBody>
          <a:bodyPr/>
          <a:lstStyle/>
          <a:p>
            <a:r>
              <a:rPr lang="es-MX" dirty="0" smtClean="0"/>
              <a:t>AUDITORÍA INTERNA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1010790"/>
            <a:ext cx="12192000" cy="1316182"/>
          </a:xfrm>
        </p:spPr>
        <p:txBody>
          <a:bodyPr>
            <a:noAutofit/>
          </a:bodyPr>
          <a:lstStyle/>
          <a:p>
            <a:r>
              <a:rPr lang="es-MX" sz="2400" dirty="0"/>
              <a:t>Según Jonh Bendermacher, </a:t>
            </a:r>
            <a:r>
              <a:rPr lang="es-MX" sz="2400" dirty="0" smtClean="0"/>
              <a:t>IIA:</a:t>
            </a:r>
          </a:p>
          <a:p>
            <a:pPr marL="0" indent="0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/>
              <a:t>la define </a:t>
            </a:r>
            <a:r>
              <a:rPr lang="es-MX" sz="2400" dirty="0"/>
              <a:t>como “una actividad de aseguramiento y consultoría objetiva e independiente diseñada para agregar valor y mejorar las operaciones de una organización, a alcanzar sus objetivos aportando un enfoque sistemático y disciplinario con el fin de evaluar y mejorar la eficacia de los procesos de gestión de riesgos, control y gobierno”.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70238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  <p:sp>
        <p:nvSpPr>
          <p:cNvPr id="6" name="CuadroTexto 5"/>
          <p:cNvSpPr txBox="1"/>
          <p:nvPr/>
        </p:nvSpPr>
        <p:spPr>
          <a:xfrm>
            <a:off x="9016387" y="13421"/>
            <a:ext cx="317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FUNCIÓN DE QUIEN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02958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7180" y="97637"/>
            <a:ext cx="8911687" cy="1280890"/>
          </a:xfrm>
        </p:spPr>
        <p:txBody>
          <a:bodyPr/>
          <a:lstStyle/>
          <a:p>
            <a:r>
              <a:rPr lang="es-MX" dirty="0" smtClean="0"/>
              <a:t>AUDITORÍA EXTERNA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065212" y="1288466"/>
            <a:ext cx="11126788" cy="377762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Es el examen crítico, sistemático y detallado de un </a:t>
            </a:r>
            <a:r>
              <a:rPr lang="es-MX" sz="2400" dirty="0" smtClean="0"/>
              <a:t>sistema, </a:t>
            </a:r>
            <a:r>
              <a:rPr lang="es-MX" sz="2400" dirty="0"/>
              <a:t>realizado por un </a:t>
            </a:r>
            <a:r>
              <a:rPr lang="es-MX" sz="2400" dirty="0" smtClean="0"/>
              <a:t>Auditor </a:t>
            </a:r>
            <a:r>
              <a:rPr lang="es-MX" sz="2400" dirty="0"/>
              <a:t>sin vínculos laborales con la misma, utilizando técnicas determinadas y con el objeto de emitir una opinión independiente sobre la forma como opera el sistema, el control interno del mismo y formular sugerencias para su mejoramiento.</a:t>
            </a:r>
            <a:endParaRPr lang="es-MX" sz="2400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987" y="3219450"/>
            <a:ext cx="6134100" cy="327342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016387" y="13421"/>
            <a:ext cx="317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FUNCIÓN DE QUIEN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89717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76054061"/>
              </p:ext>
            </p:extLst>
          </p:nvPr>
        </p:nvGraphicFramePr>
        <p:xfrm>
          <a:off x="0" y="382753"/>
          <a:ext cx="12192000" cy="5390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  <p:sp>
        <p:nvSpPr>
          <p:cNvPr id="6" name="CuadroTexto 5"/>
          <p:cNvSpPr txBox="1"/>
          <p:nvPr/>
        </p:nvSpPr>
        <p:spPr>
          <a:xfrm>
            <a:off x="9016387" y="13421"/>
            <a:ext cx="317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DEL ALCANCE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75506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67282199"/>
              </p:ext>
            </p:extLst>
          </p:nvPr>
        </p:nvGraphicFramePr>
        <p:xfrm>
          <a:off x="0" y="832513"/>
          <a:ext cx="12192000" cy="5660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13" y="13421"/>
            <a:ext cx="37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 QUE SE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34676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AUDITORÍA DE SISTEMAS DE GESTIÓN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-1" y="6492875"/>
            <a:ext cx="12192001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13" y="13421"/>
            <a:ext cx="37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 QUE SE AUDITA</a:t>
            </a:r>
            <a:endParaRPr lang="es-MX" dirty="0"/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46849976"/>
              </p:ext>
            </p:extLst>
          </p:nvPr>
        </p:nvGraphicFramePr>
        <p:xfrm>
          <a:off x="0" y="2366963"/>
          <a:ext cx="12192000" cy="3850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97485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0889517"/>
              </p:ext>
            </p:extLst>
          </p:nvPr>
        </p:nvGraphicFramePr>
        <p:xfrm>
          <a:off x="0" y="1269242"/>
          <a:ext cx="12192000" cy="4940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511074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13" y="13421"/>
            <a:ext cx="37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 QUE SE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51795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20513117"/>
              </p:ext>
            </p:extLst>
          </p:nvPr>
        </p:nvGraphicFramePr>
        <p:xfrm>
          <a:off x="914400" y="1105469"/>
          <a:ext cx="10363200" cy="4685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83787"/>
            <a:ext cx="12192001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13" y="13421"/>
            <a:ext cx="37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 CUANDO SE AUDITA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41007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AUDITORÍA EXTRAORDINARÍA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Son aquellas originadas por problemas imprevistos, normalmente motivadas por fallas manifiestas del sistema.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511075"/>
            <a:ext cx="12192001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												  Elaboró: Verónica Gallegos Rebollo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13" y="13421"/>
            <a:ext cx="37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EN FUNCIÓN DE QUE SE AUDITA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3802" t="4707" r="6059" b="11515"/>
          <a:stretch/>
        </p:blipFill>
        <p:spPr>
          <a:xfrm>
            <a:off x="3043451" y="4490114"/>
            <a:ext cx="3862317" cy="238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17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95508701"/>
              </p:ext>
            </p:extLst>
          </p:nvPr>
        </p:nvGraphicFramePr>
        <p:xfrm>
          <a:off x="221674" y="193964"/>
          <a:ext cx="11416144" cy="6492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86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1393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28089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UNIDAD APRENDIZAJE 1</a:t>
            </a:r>
            <a:br>
              <a:rPr lang="es-MX" dirty="0" smtClean="0"/>
            </a:br>
            <a:r>
              <a:rPr lang="es-MX" dirty="0"/>
              <a:t>1</a:t>
            </a:r>
            <a:r>
              <a:rPr lang="es-MX" dirty="0" smtClean="0"/>
              <a:t>.1   Conceptos Básicos.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378424" y="1376209"/>
            <a:ext cx="9821388" cy="4888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900" dirty="0" smtClean="0"/>
              <a:t>CONTENIDO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800" dirty="0" smtClean="0"/>
              <a:t>Objetivo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800" dirty="0" smtClean="0"/>
              <a:t>Introducción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800" dirty="0" smtClean="0"/>
              <a:t>Conceptos básicos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Auditoría</a:t>
            </a:r>
            <a:endParaRPr lang="en-US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Tipos </a:t>
            </a:r>
            <a:r>
              <a:rPr lang="en-US" sz="2800" dirty="0"/>
              <a:t>de </a:t>
            </a:r>
            <a:r>
              <a:rPr lang="en-US" sz="2800" dirty="0" smtClean="0"/>
              <a:t>auditorías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Auditoría informática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07818" y="6492875"/>
            <a:ext cx="11984182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                                								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0114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AUDITORÍA FINANCIERA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5" y="2844764"/>
            <a:ext cx="3467157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 smtClean="0"/>
              <a:t>REVISIÓN DE LOS ESTADOS FINANCIEROS DE UNA EMPRESA.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263" y="2401208"/>
            <a:ext cx="4721841" cy="31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021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45309"/>
            <a:ext cx="10364451" cy="964625"/>
          </a:xfrm>
        </p:spPr>
        <p:txBody>
          <a:bodyPr/>
          <a:lstStyle/>
          <a:p>
            <a:r>
              <a:rPr lang="es-MX" dirty="0" smtClean="0"/>
              <a:t>AUDITORÍA OPERATIVA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95786" y="1550071"/>
            <a:ext cx="6793742" cy="34241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/>
              <a:t>Es la valoración independiente de </a:t>
            </a:r>
            <a:r>
              <a:rPr lang="es-MX" sz="3200" dirty="0" smtClean="0"/>
              <a:t>las </a:t>
            </a:r>
            <a:r>
              <a:rPr lang="es-MX" sz="3200" dirty="0"/>
              <a:t>operaciones de una empresa, en forma analítica objetiva y </a:t>
            </a:r>
            <a:r>
              <a:rPr lang="es-MX" sz="3200" dirty="0" smtClean="0"/>
              <a:t>sistemática CON Políticas, NORMAS </a:t>
            </a:r>
            <a:r>
              <a:rPr lang="es-MX" sz="3200" dirty="0"/>
              <a:t>y procedimientos aceptables; </a:t>
            </a:r>
            <a:r>
              <a:rPr lang="es-MX" sz="3200" dirty="0" smtClean="0"/>
              <a:t>USO DE </a:t>
            </a:r>
            <a:r>
              <a:rPr lang="es-MX" sz="3200" dirty="0"/>
              <a:t>recursos de forma </a:t>
            </a:r>
            <a:r>
              <a:rPr lang="es-MX" sz="3200" dirty="0" smtClean="0"/>
              <a:t>eficaz PARA La </a:t>
            </a:r>
            <a:r>
              <a:rPr lang="es-MX" sz="3200" dirty="0"/>
              <a:t>empresa.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88" y="1733099"/>
            <a:ext cx="4156312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794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149" y="1"/>
            <a:ext cx="10364451" cy="1050878"/>
          </a:xfrm>
        </p:spPr>
        <p:txBody>
          <a:bodyPr/>
          <a:lstStyle/>
          <a:p>
            <a:r>
              <a:rPr lang="es-MX" dirty="0" smtClean="0"/>
              <a:t>AUDITORÍA POR GESTIÓN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230354"/>
            <a:ext cx="10363826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 smtClean="0"/>
              <a:t>es </a:t>
            </a:r>
            <a:r>
              <a:rPr lang="es-MX" sz="3200" dirty="0"/>
              <a:t>el examen </a:t>
            </a:r>
            <a:r>
              <a:rPr lang="es-MX" sz="3200" dirty="0" smtClean="0"/>
              <a:t>a La </a:t>
            </a:r>
            <a:r>
              <a:rPr lang="es-MX" sz="3200" dirty="0"/>
              <a:t>organización </a:t>
            </a:r>
            <a:r>
              <a:rPr lang="es-MX" sz="3200" dirty="0" smtClean="0"/>
              <a:t>PARA </a:t>
            </a:r>
            <a:r>
              <a:rPr lang="es-MX" sz="3200" dirty="0"/>
              <a:t>evaluar el grado de eficiencia y eficacia con el que se manejan los recursos disponibles y se logran los objetivos previstos por el ente responsable.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168" y="3876673"/>
            <a:ext cx="6264322" cy="25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7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3650" y="64685"/>
            <a:ext cx="10364451" cy="1002115"/>
          </a:xfrm>
        </p:spPr>
        <p:txBody>
          <a:bodyPr/>
          <a:lstStyle/>
          <a:p>
            <a:r>
              <a:rPr lang="es-MX" dirty="0" smtClean="0"/>
              <a:t>AUDITORÍA DE CONTROL INTERNO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64275" y="3255884"/>
            <a:ext cx="10363826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Es la evaluación del control interno integrado, </a:t>
            </a:r>
            <a:r>
              <a:rPr lang="es-MX" sz="2800" dirty="0" smtClean="0"/>
              <a:t>PARA </a:t>
            </a:r>
            <a:r>
              <a:rPr lang="es-MX" sz="2800" dirty="0"/>
              <a:t>determinar la calidad de los </a:t>
            </a:r>
            <a:r>
              <a:rPr lang="es-MX" sz="2800" dirty="0" smtClean="0"/>
              <a:t>mismos Y EL nivel </a:t>
            </a:r>
            <a:r>
              <a:rPr lang="es-MX" sz="2800" dirty="0"/>
              <a:t>de confianza que se les puede otorgar y si son eficaces y eficientes en el cumplimiento de sus objetivos.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7429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862" y="1040071"/>
            <a:ext cx="7058025" cy="195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423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" y="0"/>
            <a:ext cx="12191998" cy="1280890"/>
          </a:xfrm>
        </p:spPr>
        <p:txBody>
          <a:bodyPr/>
          <a:lstStyle/>
          <a:p>
            <a:r>
              <a:rPr lang="es-MX" dirty="0" smtClean="0"/>
              <a:t>AUDITORÍA INFORMÁTICA (1)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83985819"/>
              </p:ext>
            </p:extLst>
          </p:nvPr>
        </p:nvGraphicFramePr>
        <p:xfrm>
          <a:off x="526473" y="975248"/>
          <a:ext cx="11568545" cy="5397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51835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AUDITORÍA INFORMÁTICA (2)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 algn="just"/>
            <a:r>
              <a:rPr lang="es-MX" dirty="0"/>
              <a:t>Según Gómez; es un proceso llevado a cabo por profesionales especialmente capacitados, que consiste en recoger, agrupar y evaluar evidencias para determinar si un Sistema de Información salvaguarda el activo empresarial, mantiene la integridad de los datos ya que esta lleva a cabo eficazmente los fines de la organización, utiliza eficientemente los recursos, cumple con las leyes y regulaciones establecidas. </a:t>
            </a:r>
            <a:r>
              <a:rPr lang="pt-BR" dirty="0"/>
              <a:t> Gómez Ramírez, Victor Manuel (2014).</a:t>
            </a:r>
            <a:endParaRPr lang="es-ES" dirty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												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9286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AUDITORÍA INFORMÁTICA (3)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La auditoria informática es el proceso metodológico ejecutado por especialistas del área de auditoria y de informática. Está orientada a la verificación y </a:t>
            </a:r>
            <a:r>
              <a:rPr lang="es-MX" dirty="0" smtClean="0"/>
              <a:t>aseguramiento </a:t>
            </a:r>
            <a:r>
              <a:rPr lang="es-MX" dirty="0"/>
              <a:t>de que las políticas y procedimientos establecidos para el manejo y uso adecuado de la tecnología de la información, se lleven a cabo de manera oportuna y eficiente. Que operen en un ambiente de seguridad y control para generar confiabilidad, integridad y exactitud en los datos.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903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ACTIVIDAD: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2419643"/>
            <a:ext cx="10363826" cy="2208627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 smtClean="0"/>
              <a:t>Elaborar un mapa conceptual, de los DIFERENTES TIPOS DE AUDITORÍA, DE ACUERDO A LA INFORMACIÓN PRESENTADA.</a:t>
            </a:r>
          </a:p>
          <a:p>
            <a:pPr algn="just"/>
            <a:r>
              <a:rPr lang="es-MX" sz="2800" dirty="0" smtClean="0"/>
              <a:t>Desarrolla un cuadro comparativo de los tipos de auditorías.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572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ACTIVIDAD: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5" y="2214694"/>
            <a:ext cx="10363826" cy="2527494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800" dirty="0" smtClean="0"/>
              <a:t>¿Qué es una auditoría?</a:t>
            </a:r>
          </a:p>
          <a:p>
            <a:pPr algn="just"/>
            <a:r>
              <a:rPr lang="es-MX" sz="2800" dirty="0" smtClean="0"/>
              <a:t>Menciona los tipos de auditorías por su objetivo</a:t>
            </a:r>
          </a:p>
          <a:p>
            <a:pPr algn="just"/>
            <a:r>
              <a:rPr lang="es-MX" sz="2800" dirty="0" smtClean="0"/>
              <a:t>¿qué es la auditoría informática</a:t>
            </a:r>
          </a:p>
          <a:p>
            <a:pPr algn="just"/>
            <a:r>
              <a:rPr lang="es-MX" sz="2800" dirty="0" smtClean="0"/>
              <a:t>Describe la diferencia entre auditoría y auditoría informática</a:t>
            </a:r>
          </a:p>
          <a:p>
            <a:pPr marL="0" indent="0" algn="just">
              <a:buNone/>
            </a:pPr>
            <a:endParaRPr lang="es-MX" sz="2800" dirty="0"/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												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0197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2639"/>
          </a:xfrm>
        </p:spPr>
        <p:txBody>
          <a:bodyPr/>
          <a:lstStyle/>
          <a:p>
            <a:r>
              <a:rPr lang="es-MX" dirty="0" smtClean="0"/>
              <a:t>CONCLUSIÓN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1146413"/>
            <a:ext cx="12192000" cy="5337366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En conclusión, la auditoria </a:t>
            </a:r>
            <a:r>
              <a:rPr lang="es-MX" sz="2400" dirty="0" smtClean="0"/>
              <a:t>es </a:t>
            </a:r>
            <a:r>
              <a:rPr lang="es-MX" sz="2400" dirty="0"/>
              <a:t>un </a:t>
            </a:r>
            <a:r>
              <a:rPr lang="es-MX" sz="2400" dirty="0" smtClean="0"/>
              <a:t>accionar, </a:t>
            </a:r>
            <a:r>
              <a:rPr lang="es-MX" sz="2400" dirty="0"/>
              <a:t>la cual </a:t>
            </a:r>
            <a:r>
              <a:rPr lang="es-MX" sz="2400" dirty="0" smtClean="0"/>
              <a:t>Se aplicar </a:t>
            </a:r>
            <a:r>
              <a:rPr lang="es-MX" sz="2400" dirty="0"/>
              <a:t>en cada nivel de la </a:t>
            </a:r>
            <a:r>
              <a:rPr lang="es-MX" sz="2400" dirty="0" smtClean="0"/>
              <a:t>empresa.</a:t>
            </a:r>
          </a:p>
          <a:p>
            <a:pPr algn="just"/>
            <a:r>
              <a:rPr lang="es-MX" sz="2400" dirty="0" smtClean="0"/>
              <a:t>EL TIPO DE AUDITORÍA Y Su </a:t>
            </a:r>
            <a:r>
              <a:rPr lang="es-MX" sz="2400" dirty="0"/>
              <a:t>aplicación debe ser </a:t>
            </a:r>
            <a:r>
              <a:rPr lang="es-MX" sz="2400" dirty="0" smtClean="0"/>
              <a:t>DE ACUERDO A LAS NECESIDADES DE LA ORGANIZACIÓN, con </a:t>
            </a:r>
            <a:r>
              <a:rPr lang="es-MX" sz="2400" dirty="0"/>
              <a:t>el objeto de lograr la eficiencia en toda su dimensión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/>
              <a:t>se </a:t>
            </a:r>
            <a:r>
              <a:rPr lang="es-MX" sz="2400" dirty="0" smtClean="0"/>
              <a:t>Considera </a:t>
            </a:r>
            <a:r>
              <a:rPr lang="es-MX" sz="2400" dirty="0"/>
              <a:t>como el examen completo y constructivo de la estructura organizativa de una empresa, </a:t>
            </a:r>
            <a:r>
              <a:rPr lang="es-MX" sz="2400" dirty="0" smtClean="0"/>
              <a:t>así </a:t>
            </a:r>
            <a:r>
              <a:rPr lang="es-MX" sz="2400" dirty="0"/>
              <a:t>como de sus métodos de control, medios de operación y empleo </a:t>
            </a:r>
            <a:r>
              <a:rPr lang="es-MX" sz="2400" dirty="0" smtClean="0"/>
              <a:t>DE LOS </a:t>
            </a:r>
            <a:r>
              <a:rPr lang="es-MX" sz="2400" dirty="0"/>
              <a:t>recursos humanos y materiales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/>
              <a:t>La auditoría en informática es la revisión y la evaluación de los controles, sistemas, procedimientos de informática; de los equipos de </a:t>
            </a:r>
            <a:r>
              <a:rPr lang="es-MX" sz="2400" dirty="0" smtClean="0"/>
              <a:t>cómputo, MEDICIÓN DE LA </a:t>
            </a:r>
            <a:r>
              <a:rPr lang="es-MX" sz="2400" dirty="0"/>
              <a:t>utilización, eficiencia y seguridad, de la organización que participan en el procesamiento de la </a:t>
            </a:r>
            <a:r>
              <a:rPr lang="es-MX" sz="2400" dirty="0" smtClean="0"/>
              <a:t>información</a:t>
            </a:r>
            <a:r>
              <a:rPr lang="es-MX" sz="2400" dirty="0"/>
              <a:t> </a:t>
            </a:r>
            <a:r>
              <a:rPr lang="es-MX" sz="2400" dirty="0" smtClean="0"/>
              <a:t>PARA una </a:t>
            </a:r>
            <a:r>
              <a:rPr lang="es-MX" sz="2400" dirty="0"/>
              <a:t>adecuada toma de decisiones.</a:t>
            </a:r>
          </a:p>
          <a:p>
            <a:pPr algn="just"/>
            <a:endParaRPr lang="en-US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83779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9820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14401"/>
            <a:ext cx="12192000" cy="914400"/>
          </a:xfrm>
        </p:spPr>
        <p:txBody>
          <a:bodyPr>
            <a:normAutofit fontScale="90000"/>
          </a:bodyPr>
          <a:lstStyle/>
          <a:p>
            <a:r>
              <a:rPr lang="es-MX" sz="4800" b="1" dirty="0" smtClean="0"/>
              <a:t>Objetivo </a:t>
            </a:r>
            <a:br>
              <a:rPr lang="es-MX" sz="4800" b="1" dirty="0" smtClean="0"/>
            </a:br>
            <a:r>
              <a:rPr lang="es-MX" sz="4800" b="1" dirty="0" smtClean="0"/>
              <a:t>UNIDAD DE APRENDIZAJE 1</a:t>
            </a:r>
            <a:endParaRPr lang="en-U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122219" y="2466114"/>
            <a:ext cx="10058401" cy="196734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dirty="0"/>
              <a:t>Identificar y comprender los elementos básicos necesarios para realizar una auditoría informática.</a:t>
            </a:r>
            <a:endParaRPr lang="en-US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           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179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2639"/>
          </a:xfrm>
        </p:spPr>
        <p:txBody>
          <a:bodyPr/>
          <a:lstStyle/>
          <a:p>
            <a:r>
              <a:rPr lang="es-MX" dirty="0" smtClean="0"/>
              <a:t>INSTRUCCIONES DE USO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1146413"/>
            <a:ext cx="12192000" cy="5337366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Esta presentación ha sido diseñara para la exposición </a:t>
            </a:r>
            <a:r>
              <a:rPr lang="es-MX" sz="2400" dirty="0" smtClean="0"/>
              <a:t>de La unidad de aprendizaje auditoría informática tema 1.1 CONCEPTOS DE BÁSICOS (AUDITORÍA, TIPOS DE AUDITORÍA Y AUDITORÍA INFORMÁTICA).</a:t>
            </a:r>
          </a:p>
          <a:p>
            <a:pPr algn="just"/>
            <a:r>
              <a:rPr lang="es-MX" sz="2400" dirty="0"/>
              <a:t>En </a:t>
            </a:r>
            <a:r>
              <a:rPr lang="es-MX" sz="2400" dirty="0" smtClean="0"/>
              <a:t>LAS ACTIVIDADES SOLICITADAS, </a:t>
            </a:r>
            <a:r>
              <a:rPr lang="es-MX" sz="2400" dirty="0"/>
              <a:t>se </a:t>
            </a:r>
            <a:r>
              <a:rPr lang="es-MX" sz="2400" dirty="0" smtClean="0"/>
              <a:t>RECOMIENDA INDAGAR COMO SE HACE UN MAPA CONCEPTUAL Y UN CUADRO COMPARATIVO, PARA QUE LOS alumnos PUEDAN </a:t>
            </a:r>
            <a:r>
              <a:rPr lang="es-MX" sz="2400" dirty="0"/>
              <a:t>interpretar </a:t>
            </a:r>
            <a:r>
              <a:rPr lang="es-MX" sz="2400" dirty="0" smtClean="0"/>
              <a:t>LA INFORMACIÓN DE FORMA ADECUADA.</a:t>
            </a:r>
          </a:p>
          <a:p>
            <a:pPr algn="just"/>
            <a:r>
              <a:rPr lang="es-MX" sz="2400" dirty="0"/>
              <a:t>Para </a:t>
            </a:r>
            <a:r>
              <a:rPr lang="es-MX" sz="2400" dirty="0" smtClean="0"/>
              <a:t>las actividades propuestas PUEDEN SER DE FORMA ELECTRONICA O DE FORMA ESCRITA, SI ES DE FORMA ELECTRONICA ES NECESARIO CONTAR con equipo </a:t>
            </a:r>
            <a:r>
              <a:rPr lang="es-MX" sz="2400" dirty="0"/>
              <a:t>de cómputo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/>
              <a:t>La presentación fue diseñada con PowerPoint 2016 </a:t>
            </a:r>
            <a:r>
              <a:rPr lang="es-MX" sz="2400" dirty="0" smtClean="0"/>
              <a:t>y cuenta </a:t>
            </a:r>
            <a:r>
              <a:rPr lang="es-MX" sz="2400" dirty="0"/>
              <a:t>con transacciones, por lo que se sugiere </a:t>
            </a:r>
            <a:r>
              <a:rPr lang="es-MX" sz="2400" dirty="0" smtClean="0"/>
              <a:t>utilizarla con </a:t>
            </a:r>
            <a:r>
              <a:rPr lang="es-MX" sz="2400" dirty="0"/>
              <a:t>dicho software o con su correspondiente visor.</a:t>
            </a:r>
            <a:endParaRPr lang="es-MX" sz="2400" dirty="0" smtClean="0"/>
          </a:p>
          <a:p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83779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410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2837" y="0"/>
            <a:ext cx="10364451" cy="739228"/>
          </a:xfrm>
        </p:spPr>
        <p:txBody>
          <a:bodyPr/>
          <a:lstStyle/>
          <a:p>
            <a:r>
              <a:rPr lang="en-US" dirty="0" smtClean="0"/>
              <a:t>BIBLIOGRAFÍA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462" y="1690256"/>
            <a:ext cx="10363826" cy="408709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3200" dirty="0"/>
              <a:t>Amado Suárez, Adriana </a:t>
            </a:r>
            <a:r>
              <a:rPr lang="es-MX" sz="3200" i="1" dirty="0"/>
              <a:t>et al.</a:t>
            </a:r>
            <a:r>
              <a:rPr lang="es-MX" sz="3200" dirty="0"/>
              <a:t> (2008). </a:t>
            </a:r>
            <a:r>
              <a:rPr lang="es-MX" sz="3200" i="1" dirty="0"/>
              <a:t>Auditoría de comunicación</a:t>
            </a:r>
            <a:r>
              <a:rPr lang="es-MX" sz="3200" dirty="0"/>
              <a:t>, editorial La Crujía, Buenos Aires. </a:t>
            </a:r>
            <a:endParaRPr lang="es-MX" sz="3200" dirty="0" smtClean="0"/>
          </a:p>
          <a:p>
            <a:pPr algn="just"/>
            <a:r>
              <a:rPr lang="es-MX" sz="3200" dirty="0" smtClean="0"/>
              <a:t>Gonzalo </a:t>
            </a:r>
            <a:r>
              <a:rPr lang="es-MX" sz="3200" dirty="0"/>
              <a:t>Alonso </a:t>
            </a:r>
            <a:r>
              <a:rPr lang="es-MX" sz="3200" dirty="0" smtClean="0"/>
              <a:t>Rivas (1989) Auditoría </a:t>
            </a:r>
            <a:r>
              <a:rPr lang="es-MX" sz="3200" dirty="0"/>
              <a:t>informática, </a:t>
            </a:r>
            <a:r>
              <a:rPr lang="es-MX" sz="3200" dirty="0" smtClean="0"/>
              <a:t>Ediciones </a:t>
            </a:r>
            <a:r>
              <a:rPr lang="es-MX" sz="3200" dirty="0"/>
              <a:t>Díaz de </a:t>
            </a:r>
            <a:r>
              <a:rPr lang="es-MX" sz="3200" dirty="0" smtClean="0"/>
              <a:t>Santos.</a:t>
            </a:r>
          </a:p>
          <a:p>
            <a:pPr algn="just"/>
            <a:r>
              <a:rPr lang="es-MX" sz="3200" dirty="0"/>
              <a:t>Mario G. </a:t>
            </a:r>
            <a:r>
              <a:rPr lang="es-MX" sz="3200" dirty="0" err="1"/>
              <a:t>Piattini</a:t>
            </a:r>
            <a:r>
              <a:rPr lang="es-MX" sz="3200" dirty="0"/>
              <a:t> </a:t>
            </a:r>
            <a:r>
              <a:rPr lang="es-MX" sz="3200" dirty="0" err="1"/>
              <a:t>Velthuis</a:t>
            </a:r>
            <a:r>
              <a:rPr lang="es-MX" sz="3200" dirty="0"/>
              <a:t>, Emilio del Peso Navarro (2000), “Auditoría informática: un enfoque práctico”, 2da. </a:t>
            </a:r>
            <a:r>
              <a:rPr lang="en-US" sz="3200" dirty="0"/>
              <a:t>Edition, </a:t>
            </a:r>
            <a:r>
              <a:rPr lang="en-US" sz="3200" dirty="0" smtClean="0"/>
              <a:t>Editorial Ra-Ma</a:t>
            </a:r>
            <a:r>
              <a:rPr lang="en-US" sz="3200" dirty="0"/>
              <a:t>.</a:t>
            </a:r>
          </a:p>
          <a:p>
            <a:pPr algn="just"/>
            <a:endParaRPr lang="en-US" dirty="0"/>
          </a:p>
          <a:p>
            <a:pPr algn="just"/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81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87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/>
              <a:t>AUDITORÍA INFORMÁTICA</a:t>
            </a:r>
            <a:endParaRPr lang="en-US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 smtClean="0"/>
              <a:t>VERÓNICA GALLEGOS REBOLLO</a:t>
            </a:r>
          </a:p>
          <a:p>
            <a:pPr marL="0" indent="0" algn="ctr">
              <a:buNone/>
            </a:pPr>
            <a:r>
              <a:rPr lang="es-MX" sz="4000" u="sng" dirty="0" smtClean="0"/>
              <a:t>VGALLEGOSR@UAEMEX.MX</a:t>
            </a:r>
            <a:endParaRPr lang="en-US" sz="4000" u="sng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79024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  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454" y="4079145"/>
            <a:ext cx="5223164" cy="271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906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6961" y="42217"/>
            <a:ext cx="8911687" cy="705926"/>
          </a:xfrm>
        </p:spPr>
        <p:txBody>
          <a:bodyPr>
            <a:normAutofit/>
          </a:bodyPr>
          <a:lstStyle/>
          <a:p>
            <a:r>
              <a:rPr lang="es-MX" b="1" dirty="0" smtClean="0"/>
              <a:t>Introducción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45127" y="900546"/>
            <a:ext cx="11083637" cy="517669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La auditoría se origina como una necesidad social generada por el desarrollo económico, la complejidad industrial y la globalización de la economía, </a:t>
            </a:r>
            <a:r>
              <a:rPr lang="es-MX" sz="2800" dirty="0" smtClean="0"/>
              <a:t>empresas </a:t>
            </a:r>
            <a:r>
              <a:rPr lang="es-MX" sz="2800" dirty="0"/>
              <a:t>sobredimensionadas </a:t>
            </a:r>
            <a:r>
              <a:rPr lang="es-MX" sz="2800" dirty="0" smtClean="0"/>
              <a:t>y </a:t>
            </a:r>
            <a:r>
              <a:rPr lang="es-MX" sz="2800" dirty="0"/>
              <a:t>los responsables de la </a:t>
            </a:r>
            <a:r>
              <a:rPr lang="es-MX" sz="2800" dirty="0" smtClean="0"/>
              <a:t>gestión; </a:t>
            </a:r>
            <a:r>
              <a:rPr lang="es-MX" sz="2800" dirty="0"/>
              <a:t>dotar de la máxima </a:t>
            </a:r>
            <a:r>
              <a:rPr lang="es-MX" sz="2800" dirty="0" smtClean="0"/>
              <a:t>transparencia </a:t>
            </a:r>
            <a:r>
              <a:rPr lang="es-MX" sz="2800" dirty="0"/>
              <a:t>a </a:t>
            </a:r>
            <a:r>
              <a:rPr lang="es-MX" sz="2800" dirty="0" smtClean="0"/>
              <a:t>los </a:t>
            </a:r>
            <a:r>
              <a:rPr lang="es-MX" sz="2800" dirty="0"/>
              <a:t>usuarios, tanto directos como </a:t>
            </a:r>
            <a:r>
              <a:rPr lang="es-MX" sz="2800" dirty="0" smtClean="0"/>
              <a:t>indirectos</a:t>
            </a:r>
            <a:r>
              <a:rPr lang="en-US" sz="2800" i="1" dirty="0"/>
              <a:t> </a:t>
            </a:r>
            <a:r>
              <a:rPr lang="en-US" sz="2800" i="1" dirty="0" smtClean="0"/>
              <a:t>DE LA ORGANIZACIÓN.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800" i="1" dirty="0" smtClean="0">
                <a:solidFill>
                  <a:schemeClr val="tx1"/>
                </a:solidFill>
              </a:rPr>
              <a:t> </a:t>
            </a:r>
          </a:p>
          <a:p>
            <a:endParaRPr lang="es-MX" sz="2800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											             Elaboró: Verónica Gallegos Rebollo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589" y="4441010"/>
            <a:ext cx="5064702" cy="22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795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7016" y="659076"/>
            <a:ext cx="8911687" cy="601688"/>
          </a:xfrm>
        </p:spPr>
        <p:txBody>
          <a:bodyPr>
            <a:normAutofit/>
          </a:bodyPr>
          <a:lstStyle/>
          <a:p>
            <a:r>
              <a:rPr lang="es-MX" b="1" dirty="0" smtClean="0"/>
              <a:t>Auditoría(1)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116085" y="2195944"/>
            <a:ext cx="10396248" cy="24730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Etimológicamente </a:t>
            </a:r>
            <a:r>
              <a:rPr lang="es-MX" sz="2800" dirty="0">
                <a:solidFill>
                  <a:schemeClr val="tx1"/>
                </a:solidFill>
              </a:rPr>
              <a:t>viene del verbo latino </a:t>
            </a:r>
            <a:r>
              <a:rPr lang="es-MX" sz="2800" b="1" dirty="0" err="1">
                <a:solidFill>
                  <a:schemeClr val="tx1"/>
                </a:solidFill>
              </a:rPr>
              <a:t>audire</a:t>
            </a:r>
            <a:r>
              <a:rPr lang="es-MX" sz="2800" b="1" dirty="0">
                <a:solidFill>
                  <a:schemeClr val="tx1"/>
                </a:solidFill>
              </a:rPr>
              <a:t>, </a:t>
            </a:r>
            <a:r>
              <a:rPr lang="es-MX" sz="2800" dirty="0">
                <a:solidFill>
                  <a:schemeClr val="tx1"/>
                </a:solidFill>
              </a:rPr>
              <a:t>que significa ‘oír</a:t>
            </a:r>
            <a:r>
              <a:rPr lang="es-MX" sz="2800" dirty="0" smtClean="0">
                <a:solidFill>
                  <a:schemeClr val="tx1"/>
                </a:solidFill>
              </a:rPr>
              <a:t>’. </a:t>
            </a:r>
            <a:r>
              <a:rPr lang="es-MX" sz="2800" dirty="0">
                <a:solidFill>
                  <a:schemeClr val="tx1"/>
                </a:solidFill>
              </a:rPr>
              <a:t>Sin embargo, también se dice que viene del verbo en inglés to </a:t>
            </a:r>
            <a:r>
              <a:rPr lang="es-MX" sz="2800" b="1" dirty="0" err="1">
                <a:solidFill>
                  <a:schemeClr val="tx1"/>
                </a:solidFill>
              </a:rPr>
              <a:t>audit</a:t>
            </a:r>
            <a:r>
              <a:rPr lang="es-MX" sz="2800" b="1" dirty="0">
                <a:solidFill>
                  <a:schemeClr val="tx1"/>
                </a:solidFill>
              </a:rPr>
              <a:t>, </a:t>
            </a:r>
            <a:r>
              <a:rPr lang="es-MX" sz="2800" dirty="0">
                <a:solidFill>
                  <a:schemeClr val="tx1"/>
                </a:solidFill>
              </a:rPr>
              <a:t>que significa ‘revisar’ o ‘intervenir</a:t>
            </a:r>
            <a:r>
              <a:rPr lang="es-MX" sz="2800" dirty="0" smtClean="0">
                <a:solidFill>
                  <a:schemeClr val="tx1"/>
                </a:solidFill>
              </a:rPr>
              <a:t>’.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           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976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-18795"/>
            <a:ext cx="10364451" cy="1596177"/>
          </a:xfrm>
        </p:spPr>
        <p:txBody>
          <a:bodyPr/>
          <a:lstStyle/>
          <a:p>
            <a:r>
              <a:rPr lang="es-MX" b="1" dirty="0" smtClean="0"/>
              <a:t>AUDITORÍA(2)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549671"/>
            <a:ext cx="10363826" cy="3424107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dirty="0" smtClean="0"/>
              <a:t>en </a:t>
            </a:r>
            <a:r>
              <a:rPr lang="es-MX" sz="2800" dirty="0"/>
              <a:t>general es un examen sistemático de los estados financieros, registros y operaciones con la finalidad de determinar si están de acuerdo con los principios de contabilidad generalmente aceptados, con las políticas establecidas por la dirección y con cualquier otro tipo de exigencias legales o voluntariamente adoptadas.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08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7852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                                                                                                                                                     Elaboró: Verónica Gallegos Rebollo</a:t>
            </a:r>
            <a:endParaRPr lang="en-US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82406736"/>
              </p:ext>
            </p:extLst>
          </p:nvPr>
        </p:nvGraphicFramePr>
        <p:xfrm>
          <a:off x="1219199" y="665018"/>
          <a:ext cx="10390909" cy="6165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913775" y="-448288"/>
            <a:ext cx="10364451" cy="1596177"/>
          </a:xfrm>
        </p:spPr>
        <p:txBody>
          <a:bodyPr/>
          <a:lstStyle/>
          <a:p>
            <a:r>
              <a:rPr lang="es-MX" b="1" dirty="0" smtClean="0"/>
              <a:t>AUDITORÍA(3)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1644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OBJETIVO DE LA AUDITORÍA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averiguar la exactitud, integridad </a:t>
            </a:r>
            <a:r>
              <a:rPr lang="es-MX" sz="2800" dirty="0" smtClean="0"/>
              <a:t>Y </a:t>
            </a:r>
            <a:r>
              <a:rPr lang="es-MX" sz="2800" dirty="0"/>
              <a:t>autenticidad de los estados financieros, expedientes y demás documentos administrativo-contables presentados por la dirección. Así como sugerir las mejoras </a:t>
            </a:r>
            <a:r>
              <a:rPr lang="es-MX" sz="2800" dirty="0" smtClean="0"/>
              <a:t>que procedan, POR ELLO SURGUEN DIFERENTES TIPOS DE AUDITORÍAS.</a:t>
            </a:r>
            <a:endParaRPr lang="en-U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2192000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												   Elaboró: Verónica Gallegos Rebollo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16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-14199"/>
            <a:ext cx="12192000" cy="1280890"/>
          </a:xfrm>
        </p:spPr>
        <p:txBody>
          <a:bodyPr/>
          <a:lstStyle/>
          <a:p>
            <a:r>
              <a:rPr lang="es-MX" b="1" dirty="0" smtClean="0"/>
              <a:t>TIPOS DE AUDITORÍAS</a:t>
            </a:r>
            <a:endParaRPr lang="en-US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" y="6493651"/>
            <a:ext cx="12191999" cy="365125"/>
          </a:xfrm>
        </p:spPr>
        <p:txBody>
          <a:bodyPr/>
          <a:lstStyle/>
          <a:p>
            <a:r>
              <a:rPr lang="es-MX" dirty="0" smtClean="0"/>
              <a:t>Auditoría Informática                                                                                                                                           									            Elaboró: Verónica Gallegos Rebollo</a:t>
            </a:r>
            <a:endParaRPr lang="en-US" dirty="0"/>
          </a:p>
        </p:txBody>
      </p:sp>
      <p:sp>
        <p:nvSpPr>
          <p:cNvPr id="6" name="Rectángulo 5"/>
          <p:cNvSpPr/>
          <p:nvPr/>
        </p:nvSpPr>
        <p:spPr>
          <a:xfrm>
            <a:off x="340426" y="1748962"/>
            <a:ext cx="1842655" cy="16272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En función de quien audita</a:t>
            </a:r>
            <a:endParaRPr lang="en-US" sz="2400" dirty="0"/>
          </a:p>
        </p:txBody>
      </p:sp>
      <p:sp>
        <p:nvSpPr>
          <p:cNvPr id="7" name="Rectángulo 6"/>
          <p:cNvSpPr/>
          <p:nvPr/>
        </p:nvSpPr>
        <p:spPr>
          <a:xfrm>
            <a:off x="6547506" y="1461172"/>
            <a:ext cx="1842655" cy="141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En función de que se audita</a:t>
            </a:r>
            <a:endParaRPr lang="en-US" sz="2400" dirty="0"/>
          </a:p>
        </p:txBody>
      </p:sp>
      <p:sp>
        <p:nvSpPr>
          <p:cNvPr id="8" name="Rectángulo 7"/>
          <p:cNvSpPr/>
          <p:nvPr/>
        </p:nvSpPr>
        <p:spPr>
          <a:xfrm>
            <a:off x="523478" y="4718540"/>
            <a:ext cx="1842655" cy="1202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En función de su alcance</a:t>
            </a:r>
            <a:endParaRPr lang="en-US" sz="2400" dirty="0"/>
          </a:p>
        </p:txBody>
      </p:sp>
      <p:sp>
        <p:nvSpPr>
          <p:cNvPr id="9" name="Rectángulo 8"/>
          <p:cNvSpPr/>
          <p:nvPr/>
        </p:nvSpPr>
        <p:spPr>
          <a:xfrm>
            <a:off x="6547506" y="4666287"/>
            <a:ext cx="1842655" cy="125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En función de cuando se Audita</a:t>
            </a:r>
            <a:endParaRPr lang="en-US" sz="2400" dirty="0"/>
          </a:p>
        </p:txBody>
      </p:sp>
      <p:sp>
        <p:nvSpPr>
          <p:cNvPr id="10" name="Rectángulo 9"/>
          <p:cNvSpPr/>
          <p:nvPr/>
        </p:nvSpPr>
        <p:spPr>
          <a:xfrm>
            <a:off x="3398445" y="994856"/>
            <a:ext cx="1593272" cy="10259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Interna</a:t>
            </a:r>
            <a:endParaRPr lang="en-US" sz="2400" dirty="0"/>
          </a:p>
        </p:txBody>
      </p:sp>
      <p:sp>
        <p:nvSpPr>
          <p:cNvPr id="11" name="Rectángulo 10"/>
          <p:cNvSpPr/>
          <p:nvPr/>
        </p:nvSpPr>
        <p:spPr>
          <a:xfrm>
            <a:off x="3412519" y="2562603"/>
            <a:ext cx="1593272" cy="10530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Externa</a:t>
            </a:r>
            <a:endParaRPr lang="en-US" sz="2400" dirty="0"/>
          </a:p>
        </p:txBody>
      </p:sp>
      <p:sp>
        <p:nvSpPr>
          <p:cNvPr id="12" name="Rectángulo 11"/>
          <p:cNvSpPr/>
          <p:nvPr/>
        </p:nvSpPr>
        <p:spPr>
          <a:xfrm>
            <a:off x="9350861" y="227413"/>
            <a:ext cx="2043970" cy="10392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Legal</a:t>
            </a:r>
            <a:endParaRPr lang="en-US" sz="2400" dirty="0"/>
          </a:p>
        </p:txBody>
      </p:sp>
      <p:sp>
        <p:nvSpPr>
          <p:cNvPr id="13" name="Rectángulo 12"/>
          <p:cNvSpPr/>
          <p:nvPr/>
        </p:nvSpPr>
        <p:spPr>
          <a:xfrm>
            <a:off x="9406278" y="2877439"/>
            <a:ext cx="1988553" cy="11037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de un proceso</a:t>
            </a:r>
            <a:endParaRPr lang="en-US" sz="2400" dirty="0"/>
          </a:p>
        </p:txBody>
      </p:sp>
      <p:sp>
        <p:nvSpPr>
          <p:cNvPr id="14" name="Rectángulo 13"/>
          <p:cNvSpPr/>
          <p:nvPr/>
        </p:nvSpPr>
        <p:spPr>
          <a:xfrm>
            <a:off x="9350861" y="1598885"/>
            <a:ext cx="2043970" cy="11161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Sistema de Gestión</a:t>
            </a:r>
            <a:endParaRPr lang="en-US" sz="2400" dirty="0"/>
          </a:p>
        </p:txBody>
      </p:sp>
      <p:sp>
        <p:nvSpPr>
          <p:cNvPr id="15" name="Rectángulo 14"/>
          <p:cNvSpPr/>
          <p:nvPr/>
        </p:nvSpPr>
        <p:spPr>
          <a:xfrm>
            <a:off x="3412519" y="4162436"/>
            <a:ext cx="1593272" cy="8729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Parcial</a:t>
            </a:r>
            <a:endParaRPr lang="en-US" sz="2400" dirty="0"/>
          </a:p>
        </p:txBody>
      </p:sp>
      <p:sp>
        <p:nvSpPr>
          <p:cNvPr id="16" name="Rectángulo 15"/>
          <p:cNvSpPr/>
          <p:nvPr/>
        </p:nvSpPr>
        <p:spPr>
          <a:xfrm>
            <a:off x="3398445" y="5582107"/>
            <a:ext cx="1593272" cy="10183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Global</a:t>
            </a:r>
            <a:endParaRPr lang="en-US" sz="2400" dirty="0"/>
          </a:p>
        </p:txBody>
      </p:sp>
      <p:sp>
        <p:nvSpPr>
          <p:cNvPr id="17" name="Rectángulo 16"/>
          <p:cNvSpPr/>
          <p:nvPr/>
        </p:nvSpPr>
        <p:spPr>
          <a:xfrm>
            <a:off x="9350861" y="4251673"/>
            <a:ext cx="2043970" cy="9111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Programada</a:t>
            </a:r>
            <a:endParaRPr lang="en-US" sz="2400" dirty="0"/>
          </a:p>
        </p:txBody>
      </p:sp>
      <p:sp>
        <p:nvSpPr>
          <p:cNvPr id="18" name="Rectángulo 17"/>
          <p:cNvSpPr/>
          <p:nvPr/>
        </p:nvSpPr>
        <p:spPr>
          <a:xfrm>
            <a:off x="9350861" y="5352995"/>
            <a:ext cx="2043970" cy="10033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Auditoria Extraordinaria</a:t>
            </a:r>
            <a:endParaRPr lang="en-US" sz="2400" dirty="0"/>
          </a:p>
        </p:txBody>
      </p:sp>
      <p:cxnSp>
        <p:nvCxnSpPr>
          <p:cNvPr id="5" name="Conector recto de flecha 4"/>
          <p:cNvCxnSpPr>
            <a:stCxn id="6" idx="3"/>
            <a:endCxn id="10" idx="1"/>
          </p:cNvCxnSpPr>
          <p:nvPr/>
        </p:nvCxnSpPr>
        <p:spPr>
          <a:xfrm flipV="1">
            <a:off x="2183081" y="1507827"/>
            <a:ext cx="1215364" cy="105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6" idx="3"/>
          </p:cNvCxnSpPr>
          <p:nvPr/>
        </p:nvCxnSpPr>
        <p:spPr>
          <a:xfrm>
            <a:off x="2183081" y="2562604"/>
            <a:ext cx="1222401" cy="527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endCxn id="15" idx="1"/>
          </p:cNvCxnSpPr>
          <p:nvPr/>
        </p:nvCxnSpPr>
        <p:spPr>
          <a:xfrm flipV="1">
            <a:off x="2335481" y="4598889"/>
            <a:ext cx="1077038" cy="689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endCxn id="16" idx="1"/>
          </p:cNvCxnSpPr>
          <p:nvPr/>
        </p:nvCxnSpPr>
        <p:spPr>
          <a:xfrm>
            <a:off x="2366133" y="5308884"/>
            <a:ext cx="1032312" cy="782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endCxn id="14" idx="1"/>
          </p:cNvCxnSpPr>
          <p:nvPr/>
        </p:nvCxnSpPr>
        <p:spPr>
          <a:xfrm flipV="1">
            <a:off x="8368711" y="2156975"/>
            <a:ext cx="982150" cy="2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stCxn id="7" idx="3"/>
          </p:cNvCxnSpPr>
          <p:nvPr/>
        </p:nvCxnSpPr>
        <p:spPr>
          <a:xfrm>
            <a:off x="8390161" y="2169306"/>
            <a:ext cx="1016117" cy="1293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endCxn id="12" idx="1"/>
          </p:cNvCxnSpPr>
          <p:nvPr/>
        </p:nvCxnSpPr>
        <p:spPr>
          <a:xfrm flipV="1">
            <a:off x="8390161" y="747052"/>
            <a:ext cx="960700" cy="1390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9" idx="3"/>
          </p:cNvCxnSpPr>
          <p:nvPr/>
        </p:nvCxnSpPr>
        <p:spPr>
          <a:xfrm>
            <a:off x="8390161" y="5293659"/>
            <a:ext cx="1016117" cy="535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stCxn id="9" idx="3"/>
            <a:endCxn id="17" idx="1"/>
          </p:cNvCxnSpPr>
          <p:nvPr/>
        </p:nvCxnSpPr>
        <p:spPr>
          <a:xfrm flipV="1">
            <a:off x="8390161" y="4707258"/>
            <a:ext cx="960700" cy="586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992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1730</TotalTime>
  <Words>1503</Words>
  <Application>Microsoft Office PowerPoint</Application>
  <PresentationFormat>Panorámica</PresentationFormat>
  <Paragraphs>154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Arial</vt:lpstr>
      <vt:lpstr>Calibri</vt:lpstr>
      <vt:lpstr>Tw Cen MT</vt:lpstr>
      <vt:lpstr>Wingdings</vt:lpstr>
      <vt:lpstr>Gota</vt:lpstr>
      <vt:lpstr>  UNIVERSIDAD AUTÓNOMA DEL ESTADO DE MÉXICO Facultad de Contaduría y Administración Licenciatura en Informática Administrativa</vt:lpstr>
      <vt:lpstr>UNIDAD APRENDIZAJE 1 1.1   Conceptos Básicos.</vt:lpstr>
      <vt:lpstr>Objetivo  UNIDAD DE APRENDIZAJE 1</vt:lpstr>
      <vt:lpstr>Introducción</vt:lpstr>
      <vt:lpstr>Auditoría(1)</vt:lpstr>
      <vt:lpstr>AUDITORÍA(2)</vt:lpstr>
      <vt:lpstr>AUDITORÍA(3)</vt:lpstr>
      <vt:lpstr>OBJETIVO DE LA AUDITORÍA</vt:lpstr>
      <vt:lpstr>TIPOS DE AUDITORÍAS</vt:lpstr>
      <vt:lpstr>AUDITORÍA INTERNA</vt:lpstr>
      <vt:lpstr>AUDITORÍA INTERNA</vt:lpstr>
      <vt:lpstr>AUDITORÍA EXTERNA</vt:lpstr>
      <vt:lpstr>Presentación de PowerPoint</vt:lpstr>
      <vt:lpstr>Presentación de PowerPoint</vt:lpstr>
      <vt:lpstr>AUDITORÍA DE SISTEMAS DE GESTIÓN</vt:lpstr>
      <vt:lpstr>Presentación de PowerPoint</vt:lpstr>
      <vt:lpstr>Presentación de PowerPoint</vt:lpstr>
      <vt:lpstr>AUDITORÍA EXTRAORDINARÍA</vt:lpstr>
      <vt:lpstr>Presentación de PowerPoint</vt:lpstr>
      <vt:lpstr>AUDITORÍA FINANCIERA</vt:lpstr>
      <vt:lpstr>AUDITORÍA OPERATIVA</vt:lpstr>
      <vt:lpstr>AUDITORÍA POR GESTIÓN</vt:lpstr>
      <vt:lpstr>AUDITORÍA DE CONTROL INTERNO</vt:lpstr>
      <vt:lpstr>AUDITORÍA INFORMÁTICA (1)</vt:lpstr>
      <vt:lpstr>AUDITORÍA INFORMÁTICA (2)</vt:lpstr>
      <vt:lpstr>AUDITORÍA INFORMÁTICA (3)</vt:lpstr>
      <vt:lpstr>ACTIVIDAD:</vt:lpstr>
      <vt:lpstr>ACTIVIDAD:</vt:lpstr>
      <vt:lpstr>CONCLUSIÓN</vt:lpstr>
      <vt:lpstr>INSTRUCCIONES DE USO</vt:lpstr>
      <vt:lpstr>BIBLIOGRAFÍA</vt:lpstr>
      <vt:lpstr>AUDITORÍA INFORMÁTICA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Usuario</cp:lastModifiedBy>
  <cp:revision>109</cp:revision>
  <dcterms:created xsi:type="dcterms:W3CDTF">2018-04-26T23:38:52Z</dcterms:created>
  <dcterms:modified xsi:type="dcterms:W3CDTF">2018-09-28T02:40:40Z</dcterms:modified>
</cp:coreProperties>
</file>