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0" r:id="rId2"/>
    <p:sldId id="257" r:id="rId3"/>
    <p:sldId id="270" r:id="rId4"/>
    <p:sldId id="258" r:id="rId5"/>
    <p:sldId id="295" r:id="rId6"/>
    <p:sldId id="256" r:id="rId7"/>
    <p:sldId id="272" r:id="rId8"/>
    <p:sldId id="283" r:id="rId9"/>
    <p:sldId id="284" r:id="rId10"/>
    <p:sldId id="266" r:id="rId11"/>
    <p:sldId id="275" r:id="rId12"/>
    <p:sldId id="259" r:id="rId13"/>
    <p:sldId id="267" r:id="rId14"/>
    <p:sldId id="276" r:id="rId15"/>
    <p:sldId id="268" r:id="rId16"/>
    <p:sldId id="261" r:id="rId17"/>
    <p:sldId id="273" r:id="rId18"/>
    <p:sldId id="274" r:id="rId19"/>
    <p:sldId id="281" r:id="rId20"/>
    <p:sldId id="282" r:id="rId21"/>
    <p:sldId id="271" r:id="rId22"/>
    <p:sldId id="278" r:id="rId23"/>
    <p:sldId id="279" r:id="rId24"/>
    <p:sldId id="285" r:id="rId25"/>
    <p:sldId id="286" r:id="rId26"/>
    <p:sldId id="287" r:id="rId27"/>
    <p:sldId id="288" r:id="rId28"/>
    <p:sldId id="289" r:id="rId29"/>
    <p:sldId id="291" r:id="rId30"/>
    <p:sldId id="290" r:id="rId31"/>
    <p:sldId id="292" r:id="rId32"/>
    <p:sldId id="293" r:id="rId33"/>
    <p:sldId id="294" r:id="rId34"/>
    <p:sldId id="269" r:id="rId35"/>
    <p:sldId id="277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fast.wistia.net/embed/iframe/hmhs7ba7hn?playerPreference=html5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fast.wistia.net/embed/iframe/hmhs7ba7hn?playerPreference=html5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fast.wistia.net/embed/iframe/hmhs7ba7hn?playerPreference=html5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powtoon.com/home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Lwui768p2xI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0872" t="17055" r="4198" b="66601"/>
          <a:stretch/>
        </p:blipFill>
        <p:spPr>
          <a:xfrm>
            <a:off x="1547721" y="73537"/>
            <a:ext cx="9174449" cy="1120649"/>
          </a:xfrm>
          <a:prstGeom prst="rect">
            <a:avLst/>
          </a:prstGeom>
        </p:spPr>
      </p:pic>
      <p:pic>
        <p:nvPicPr>
          <p:cNvPr id="1026" name="Picture 2" descr="https://lh6.googleusercontent.com/yIvPoxOB01T3SoHlh8UnMhBh5RPKKYOHLrJ6AH7n7po9kx9vG2oJ9NyBkb9EkHbrO4DbaHOGSoypr0z-8gwugskTWJf9IK3-oJDeclEXv_y3On9InVVqLNECVYBTUH6qokdzMm0kgVr3G7mI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264" y="4684657"/>
            <a:ext cx="1646143" cy="145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086945" y="1431137"/>
            <a:ext cx="6096000" cy="28972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9525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s-MX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Roboto Slab"/>
                <a:ea typeface="Roboto Slab"/>
                <a:cs typeface="Roboto Slab"/>
              </a:rPr>
              <a:t>Nivel Medio Superior</a:t>
            </a:r>
            <a:endParaRPr lang="es-MX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Roboto Slab"/>
              <a:ea typeface="Roboto Slab"/>
              <a:cs typeface="Roboto Slab"/>
            </a:endParaRPr>
          </a:p>
          <a:p>
            <a:pPr indent="-9525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s-MX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Roboto Slab"/>
                <a:ea typeface="Roboto Slab"/>
                <a:cs typeface="Roboto Slab"/>
              </a:rPr>
              <a:t>Currículum del Bachillerato Universitario</a:t>
            </a:r>
          </a:p>
          <a:p>
            <a:pPr indent="-9525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s-MX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Roboto Slab"/>
                <a:ea typeface="Roboto Slab"/>
                <a:cs typeface="Roboto Slab"/>
              </a:rPr>
              <a:t>CBU 2015 UAEMéx</a:t>
            </a:r>
            <a:endParaRPr lang="es-MX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Roboto Slab"/>
              <a:ea typeface="Roboto Slab"/>
              <a:cs typeface="Roboto Slab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87928" y="532846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2400" b="1" kern="0" dirty="0" smtClean="0">
                <a:solidFill>
                  <a:srgbClr val="029AED"/>
                </a:solidFill>
                <a:latin typeface="Roboto Slab"/>
                <a:ea typeface="Roboto Slab"/>
                <a:cs typeface="Roboto Slab"/>
              </a:rPr>
              <a:t>Jorge </a:t>
            </a:r>
            <a:r>
              <a:rPr lang="es-MX" sz="2400" b="1" kern="0" dirty="0">
                <a:solidFill>
                  <a:srgbClr val="029AED"/>
                </a:solidFill>
                <a:latin typeface="Roboto Slab"/>
                <a:ea typeface="Roboto Slab"/>
                <a:cs typeface="Roboto Slab"/>
              </a:rPr>
              <a:t>Roberto Trujillo Cabrera</a:t>
            </a:r>
          </a:p>
        </p:txBody>
      </p:sp>
    </p:spTree>
    <p:extLst>
      <p:ext uri="{BB962C8B-B14F-4D97-AF65-F5344CB8AC3E}">
        <p14:creationId xmlns:p14="http://schemas.microsoft.com/office/powerpoint/2010/main" val="3781656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68480" y="126527"/>
            <a:ext cx="10553701" cy="1765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Sign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up</a:t>
            </a:r>
          </a:p>
          <a:p>
            <a:pPr marL="342900" lvl="0" indent="-3429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es-MX" sz="2800" dirty="0" err="1">
                <a:latin typeface="Roboto"/>
                <a:ea typeface="Roboto"/>
                <a:cs typeface="Roboto"/>
              </a:rPr>
              <a:t>Type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the</a:t>
            </a:r>
            <a:r>
              <a:rPr lang="es-MX" sz="2800" dirty="0">
                <a:latin typeface="Roboto"/>
                <a:ea typeface="Roboto"/>
                <a:cs typeface="Roboto"/>
              </a:rPr>
              <a:t> URL (www.powtoon.com/home). </a:t>
            </a:r>
          </a:p>
          <a:p>
            <a:pPr marL="742950" lvl="1" indent="-285750">
              <a:buFont typeface="Arial" panose="020B0604020202020204" pitchFamily="34" charset="0"/>
              <a:buChar char="○"/>
            </a:pPr>
            <a:r>
              <a:rPr lang="es-MX" sz="2800" dirty="0" err="1"/>
              <a:t>Click</a:t>
            </a:r>
            <a:r>
              <a:rPr lang="es-MX" sz="2800" dirty="0"/>
              <a:t> </a:t>
            </a:r>
            <a:r>
              <a:rPr lang="es-MX" sz="2800" dirty="0" err="1"/>
              <a:t>on</a:t>
            </a:r>
            <a:r>
              <a:rPr lang="es-MX" sz="2800" dirty="0"/>
              <a:t> “</a:t>
            </a:r>
            <a:r>
              <a:rPr lang="es-MX" sz="2800" dirty="0" err="1"/>
              <a:t>Sign</a:t>
            </a:r>
            <a:r>
              <a:rPr lang="es-MX" sz="2800" dirty="0"/>
              <a:t> up”.</a:t>
            </a:r>
            <a:endParaRPr lang="es-MX" sz="2800" u="none" strike="noStrike" dirty="0">
              <a:effectLst/>
            </a:endParaRPr>
          </a:p>
        </p:txBody>
      </p:sp>
      <p:pic>
        <p:nvPicPr>
          <p:cNvPr id="7" name="image20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3571010" y="2318903"/>
            <a:ext cx="6986154" cy="347922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877672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68480" y="78861"/>
            <a:ext cx="10553701" cy="1765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Sign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up</a:t>
            </a:r>
          </a:p>
          <a:p>
            <a:pPr marL="342900" lvl="0" indent="-3429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es-MX" sz="2800" dirty="0" err="1">
                <a:latin typeface="Roboto"/>
                <a:ea typeface="Roboto"/>
                <a:cs typeface="Roboto"/>
              </a:rPr>
              <a:t>Type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the</a:t>
            </a:r>
            <a:r>
              <a:rPr lang="es-MX" sz="2800" dirty="0">
                <a:latin typeface="Roboto"/>
                <a:ea typeface="Roboto"/>
                <a:cs typeface="Roboto"/>
              </a:rPr>
              <a:t> URL (www.powtoon.com/home). </a:t>
            </a:r>
          </a:p>
          <a:p>
            <a:pPr marL="742950" lvl="1" indent="-285750">
              <a:buFont typeface="Arial" panose="020B0604020202020204" pitchFamily="34" charset="0"/>
              <a:buChar char="○"/>
            </a:pPr>
            <a:r>
              <a:rPr lang="es-MX" sz="2800" dirty="0" err="1"/>
              <a:t>Click</a:t>
            </a:r>
            <a:r>
              <a:rPr lang="es-MX" sz="2800" dirty="0"/>
              <a:t> </a:t>
            </a:r>
            <a:r>
              <a:rPr lang="es-MX" sz="2800" dirty="0" err="1"/>
              <a:t>on</a:t>
            </a:r>
            <a:r>
              <a:rPr lang="es-MX" sz="2800" dirty="0"/>
              <a:t> “</a:t>
            </a:r>
            <a:r>
              <a:rPr lang="es-MX" sz="2800" dirty="0" err="1"/>
              <a:t>Sign</a:t>
            </a:r>
            <a:r>
              <a:rPr lang="es-MX" sz="2800" dirty="0"/>
              <a:t> up”.</a:t>
            </a:r>
            <a:endParaRPr lang="es-MX" sz="2800" u="none" strike="noStrike" dirty="0">
              <a:effectLst/>
            </a:endParaRPr>
          </a:p>
        </p:txBody>
      </p:sp>
      <p:pic>
        <p:nvPicPr>
          <p:cNvPr id="8" name="image28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107383" y="1844473"/>
            <a:ext cx="3307512" cy="442124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52258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48935" y="133500"/>
            <a:ext cx="11748655" cy="2196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Activate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your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Powtoon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account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  <a:p>
            <a:pPr marL="342900" lvl="0" indent="-3429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es-MX" sz="2800" dirty="0" err="1">
                <a:latin typeface="Roboto"/>
                <a:ea typeface="Roboto"/>
                <a:cs typeface="Roboto"/>
              </a:rPr>
              <a:t>When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created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your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account</a:t>
            </a:r>
            <a:r>
              <a:rPr lang="es-MX" sz="2800" dirty="0">
                <a:latin typeface="Roboto"/>
                <a:ea typeface="Roboto"/>
                <a:cs typeface="Roboto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○"/>
            </a:pPr>
            <a:r>
              <a:rPr lang="es-MX" sz="2800" dirty="0" err="1"/>
              <a:t>Follow</a:t>
            </a:r>
            <a:r>
              <a:rPr lang="es-MX" sz="2800" dirty="0"/>
              <a:t> </a:t>
            </a:r>
            <a:r>
              <a:rPr lang="es-MX" sz="2800" dirty="0" err="1"/>
              <a:t>the</a:t>
            </a:r>
            <a:r>
              <a:rPr lang="es-MX" sz="2800" dirty="0"/>
              <a:t> </a:t>
            </a:r>
            <a:r>
              <a:rPr lang="es-MX" sz="2800" dirty="0" err="1"/>
              <a:t>instructions</a:t>
            </a:r>
            <a:r>
              <a:rPr lang="es-MX" sz="2800" dirty="0"/>
              <a:t> to </a:t>
            </a:r>
            <a:r>
              <a:rPr lang="es-MX" sz="2800" dirty="0" err="1"/>
              <a:t>confirm</a:t>
            </a:r>
            <a:r>
              <a:rPr lang="es-MX" sz="2800" dirty="0"/>
              <a:t> </a:t>
            </a:r>
            <a:r>
              <a:rPr lang="es-MX" sz="2800" dirty="0" err="1"/>
              <a:t>your</a:t>
            </a:r>
            <a:r>
              <a:rPr lang="es-MX" sz="2800" dirty="0"/>
              <a:t> </a:t>
            </a:r>
            <a:r>
              <a:rPr lang="es-MX" sz="2800" dirty="0" err="1"/>
              <a:t>account</a:t>
            </a:r>
            <a:r>
              <a:rPr lang="es-MX" sz="2800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○"/>
            </a:pPr>
            <a:r>
              <a:rPr lang="es-MX" sz="2800" dirty="0" err="1"/>
              <a:t>Check</a:t>
            </a:r>
            <a:r>
              <a:rPr lang="es-MX" sz="2800" dirty="0"/>
              <a:t> </a:t>
            </a:r>
            <a:r>
              <a:rPr lang="es-MX" sz="2800" dirty="0" err="1"/>
              <a:t>your</a:t>
            </a:r>
            <a:r>
              <a:rPr lang="es-MX" sz="2800" dirty="0"/>
              <a:t> email </a:t>
            </a:r>
            <a:r>
              <a:rPr lang="es-MX" sz="2800" dirty="0" err="1"/>
              <a:t>address</a:t>
            </a:r>
            <a:r>
              <a:rPr lang="es-MX" sz="2800" dirty="0"/>
              <a:t>.</a:t>
            </a:r>
            <a:endParaRPr lang="es-MX" sz="2800" u="none" strike="noStrike" dirty="0">
              <a:effectLst/>
            </a:endParaRPr>
          </a:p>
        </p:txBody>
      </p:sp>
      <p:pic>
        <p:nvPicPr>
          <p:cNvPr id="7" name="image26.png"/>
          <p:cNvPicPr/>
          <p:nvPr/>
        </p:nvPicPr>
        <p:blipFill rotWithShape="1">
          <a:blip r:embed="rId2"/>
          <a:srcRect b="38890"/>
          <a:stretch/>
        </p:blipFill>
        <p:spPr>
          <a:xfrm>
            <a:off x="3782291" y="2311400"/>
            <a:ext cx="7585363" cy="381923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715113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cto 8"/>
          <p:cNvCxnSpPr/>
          <p:nvPr/>
        </p:nvCxnSpPr>
        <p:spPr>
          <a:xfrm>
            <a:off x="5912427" y="1756064"/>
            <a:ext cx="31173" cy="440089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318655" y="2421082"/>
            <a:ext cx="5420591" cy="2633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28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Log in</a:t>
            </a:r>
          </a:p>
          <a:p>
            <a:pPr marL="342900" lvl="0" indent="-3429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es-MX" sz="2800" dirty="0">
                <a:latin typeface="Roboto"/>
                <a:ea typeface="Roboto"/>
                <a:cs typeface="Roboto"/>
              </a:rPr>
              <a:t>Once </a:t>
            </a:r>
            <a:r>
              <a:rPr lang="es-MX" sz="2800" dirty="0" err="1">
                <a:latin typeface="Roboto"/>
                <a:ea typeface="Roboto"/>
                <a:cs typeface="Roboto"/>
              </a:rPr>
              <a:t>you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did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the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account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confirmation</a:t>
            </a:r>
            <a:r>
              <a:rPr lang="es-MX" sz="2800" dirty="0">
                <a:latin typeface="Roboto"/>
                <a:ea typeface="Roboto"/>
                <a:cs typeface="Roboto"/>
              </a:rPr>
              <a:t>. </a:t>
            </a:r>
          </a:p>
          <a:p>
            <a:pPr marL="742950" lvl="1" indent="-285750">
              <a:buFont typeface="Arial" panose="020B0604020202020204" pitchFamily="34" charset="0"/>
              <a:buChar char="○"/>
            </a:pPr>
            <a:r>
              <a:rPr lang="es-MX" sz="2800" dirty="0"/>
              <a:t>Access </a:t>
            </a:r>
            <a:r>
              <a:rPr lang="es-MX" sz="2800" dirty="0" err="1"/>
              <a:t>the</a:t>
            </a:r>
            <a:r>
              <a:rPr lang="es-MX" sz="2800" dirty="0"/>
              <a:t> </a:t>
            </a:r>
            <a:r>
              <a:rPr lang="es-MX" sz="2800" dirty="0" err="1"/>
              <a:t>site</a:t>
            </a:r>
            <a:r>
              <a:rPr lang="es-MX" sz="2800" dirty="0" smtClean="0"/>
              <a:t>. </a:t>
            </a:r>
            <a:r>
              <a:rPr lang="es-MX" sz="2800" dirty="0" err="1" smtClean="0"/>
              <a:t>Select</a:t>
            </a:r>
            <a:r>
              <a:rPr lang="es-MX" sz="2800" dirty="0" smtClean="0"/>
              <a:t> </a:t>
            </a:r>
            <a:r>
              <a:rPr lang="es-MX" sz="2800" dirty="0"/>
              <a:t>“Log in” </a:t>
            </a:r>
            <a:r>
              <a:rPr lang="es-MX" sz="2800" dirty="0" err="1"/>
              <a:t>or</a:t>
            </a:r>
            <a:r>
              <a:rPr lang="es-MX" sz="2800" dirty="0"/>
              <a:t> “LOGIN “ </a:t>
            </a:r>
            <a:endParaRPr lang="es-MX" sz="2800" u="none" strike="noStrike" dirty="0">
              <a:effectLst/>
            </a:endParaRPr>
          </a:p>
        </p:txBody>
      </p:sp>
      <p:pic>
        <p:nvPicPr>
          <p:cNvPr id="12" name="image3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116781" y="2788588"/>
            <a:ext cx="5943600" cy="24892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14514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cto 8"/>
          <p:cNvCxnSpPr/>
          <p:nvPr/>
        </p:nvCxnSpPr>
        <p:spPr>
          <a:xfrm>
            <a:off x="5912427" y="1756064"/>
            <a:ext cx="31173" cy="440089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335972" y="2462646"/>
            <a:ext cx="5503719" cy="2633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28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Log in</a:t>
            </a:r>
          </a:p>
          <a:p>
            <a:pPr marL="342900" lvl="0" indent="-3429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es-MX" sz="2800" dirty="0">
                <a:latin typeface="Roboto"/>
                <a:ea typeface="Roboto"/>
                <a:cs typeface="Roboto"/>
              </a:rPr>
              <a:t>Once </a:t>
            </a:r>
            <a:r>
              <a:rPr lang="es-MX" sz="2800" dirty="0" err="1">
                <a:latin typeface="Roboto"/>
                <a:ea typeface="Roboto"/>
                <a:cs typeface="Roboto"/>
              </a:rPr>
              <a:t>you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did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the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account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confirmation</a:t>
            </a:r>
            <a:r>
              <a:rPr lang="es-MX" sz="2800" dirty="0">
                <a:latin typeface="Roboto"/>
                <a:ea typeface="Roboto"/>
                <a:cs typeface="Roboto"/>
              </a:rPr>
              <a:t>. </a:t>
            </a:r>
          </a:p>
          <a:p>
            <a:pPr marL="742950" lvl="1" indent="-285750">
              <a:buFont typeface="Arial" panose="020B0604020202020204" pitchFamily="34" charset="0"/>
              <a:buChar char="○"/>
            </a:pPr>
            <a:r>
              <a:rPr lang="es-MX" sz="2800" dirty="0"/>
              <a:t>Access </a:t>
            </a:r>
            <a:r>
              <a:rPr lang="es-MX" sz="2800" dirty="0" err="1"/>
              <a:t>the</a:t>
            </a:r>
            <a:r>
              <a:rPr lang="es-MX" sz="2800" dirty="0"/>
              <a:t> </a:t>
            </a:r>
            <a:r>
              <a:rPr lang="es-MX" sz="2800" dirty="0" err="1"/>
              <a:t>site</a:t>
            </a:r>
            <a:r>
              <a:rPr lang="es-MX" sz="2800" dirty="0" smtClean="0"/>
              <a:t>. </a:t>
            </a:r>
            <a:r>
              <a:rPr lang="es-MX" sz="2800" dirty="0" err="1" smtClean="0"/>
              <a:t>Select</a:t>
            </a:r>
            <a:r>
              <a:rPr lang="es-MX" sz="2800" dirty="0" smtClean="0"/>
              <a:t> </a:t>
            </a:r>
            <a:r>
              <a:rPr lang="es-MX" sz="2800" dirty="0"/>
              <a:t>“Log in” </a:t>
            </a:r>
            <a:r>
              <a:rPr lang="es-MX" sz="2800" dirty="0" err="1"/>
              <a:t>or</a:t>
            </a:r>
            <a:r>
              <a:rPr lang="es-MX" sz="2800" dirty="0"/>
              <a:t> “LOGIN “ </a:t>
            </a:r>
            <a:endParaRPr lang="es-MX" sz="2800" u="none" strike="noStrike" dirty="0">
              <a:effectLst/>
            </a:endParaRPr>
          </a:p>
        </p:txBody>
      </p:sp>
      <p:pic>
        <p:nvPicPr>
          <p:cNvPr id="11" name="image32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867390" y="1909416"/>
            <a:ext cx="3084629" cy="424754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850163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33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029739" y="2475115"/>
            <a:ext cx="3350780" cy="2291542"/>
          </a:xfrm>
          <a:prstGeom prst="rect">
            <a:avLst/>
          </a:prstGeom>
          <a:ln/>
        </p:spPr>
      </p:pic>
      <p:sp>
        <p:nvSpPr>
          <p:cNvPr id="11" name="Rectángulo 10"/>
          <p:cNvSpPr/>
          <p:nvPr/>
        </p:nvSpPr>
        <p:spPr>
          <a:xfrm>
            <a:off x="1381776" y="792079"/>
            <a:ext cx="6494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Before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you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start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, </a:t>
            </a: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remember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: </a:t>
            </a:r>
          </a:p>
        </p:txBody>
      </p:sp>
      <p:pic>
        <p:nvPicPr>
          <p:cNvPr id="13" name="image24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381776" y="1875213"/>
            <a:ext cx="2940842" cy="1294014"/>
          </a:xfrm>
          <a:prstGeom prst="rect">
            <a:avLst/>
          </a:prstGeom>
          <a:ln/>
        </p:spPr>
      </p:pic>
      <p:pic>
        <p:nvPicPr>
          <p:cNvPr id="14" name="image21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381776" y="3426229"/>
            <a:ext cx="2940842" cy="1083426"/>
          </a:xfrm>
          <a:prstGeom prst="rect">
            <a:avLst/>
          </a:prstGeom>
          <a:ln/>
        </p:spPr>
      </p:pic>
      <p:pic>
        <p:nvPicPr>
          <p:cNvPr id="15" name="image34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1381776" y="4766657"/>
            <a:ext cx="2940842" cy="109381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721271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040558" y="324488"/>
            <a:ext cx="50238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</a:pP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Step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1 - </a:t>
            </a: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Write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a script.</a:t>
            </a:r>
          </a:p>
        </p:txBody>
      </p:sp>
      <p:pic>
        <p:nvPicPr>
          <p:cNvPr id="6" name="image24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839508" y="324488"/>
            <a:ext cx="3018992" cy="1053828"/>
          </a:xfrm>
          <a:prstGeom prst="rect">
            <a:avLst/>
          </a:prstGeom>
          <a:ln/>
        </p:spPr>
      </p:pic>
      <p:sp>
        <p:nvSpPr>
          <p:cNvPr id="7" name="Rectángulo 6"/>
          <p:cNvSpPr/>
          <p:nvPr/>
        </p:nvSpPr>
        <p:spPr>
          <a:xfrm>
            <a:off x="1314812" y="1081215"/>
            <a:ext cx="4299062" cy="5942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○"/>
            </a:pPr>
            <a:r>
              <a:rPr lang="es-MX" sz="2800" dirty="0" err="1">
                <a:latin typeface="Roboto"/>
                <a:ea typeface="Roboto"/>
                <a:cs typeface="Roboto"/>
              </a:rPr>
              <a:t>Watch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the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animation</a:t>
            </a:r>
            <a:r>
              <a:rPr lang="es-MX" sz="2800" dirty="0">
                <a:latin typeface="Roboto"/>
                <a:ea typeface="Roboto"/>
                <a:cs typeface="Roboto"/>
              </a:rPr>
              <a:t>.</a:t>
            </a:r>
            <a:endParaRPr lang="es-MX" sz="2800" u="none" strike="noStrike" dirty="0">
              <a:effectLst/>
              <a:latin typeface="Roboto"/>
              <a:ea typeface="Roboto"/>
              <a:cs typeface="Roboto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16814" y="5152844"/>
            <a:ext cx="11324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rgbClr val="00B0F0"/>
                </a:solidFill>
              </a:rPr>
              <a:t>https://fast.wistia.net/embed/iframe/hmhs7ba7hn?playerPreference=html5</a:t>
            </a:r>
          </a:p>
        </p:txBody>
      </p:sp>
      <p:pic>
        <p:nvPicPr>
          <p:cNvPr id="11" name="Imagen 1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8089" y="2370710"/>
            <a:ext cx="8982075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679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040558" y="324488"/>
            <a:ext cx="6058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</a:pP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Step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2 – Record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voiceover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.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314812" y="1081215"/>
            <a:ext cx="4299062" cy="5942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○"/>
            </a:pPr>
            <a:r>
              <a:rPr lang="es-MX" sz="2800" dirty="0" err="1">
                <a:latin typeface="Roboto"/>
                <a:ea typeface="Roboto"/>
                <a:cs typeface="Roboto"/>
              </a:rPr>
              <a:t>Watch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the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animation</a:t>
            </a:r>
            <a:r>
              <a:rPr lang="es-MX" sz="2800" dirty="0">
                <a:latin typeface="Roboto"/>
                <a:ea typeface="Roboto"/>
                <a:cs typeface="Roboto"/>
              </a:rPr>
              <a:t>.</a:t>
            </a:r>
            <a:endParaRPr lang="es-MX" sz="2800" u="none" strike="noStrike" dirty="0">
              <a:effectLst/>
              <a:latin typeface="Roboto"/>
              <a:ea typeface="Roboto"/>
              <a:cs typeface="Roboto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16814" y="5152844"/>
            <a:ext cx="11324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rgbClr val="00B0F0"/>
                </a:solidFill>
              </a:rPr>
              <a:t>https://fast.wistia.net/embed/iframe/hmhs7ba7hn?playerPreference=html5</a:t>
            </a:r>
          </a:p>
        </p:txBody>
      </p:sp>
      <p:pic>
        <p:nvPicPr>
          <p:cNvPr id="8" name="image2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8385249" y="324488"/>
            <a:ext cx="2940842" cy="1083426"/>
          </a:xfrm>
          <a:prstGeom prst="rect">
            <a:avLst/>
          </a:prstGeom>
          <a:ln/>
        </p:spPr>
      </p:pic>
      <p:pic>
        <p:nvPicPr>
          <p:cNvPr id="2" name="Imagen 1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912" y="2452687"/>
            <a:ext cx="9020175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3748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040558" y="324488"/>
            <a:ext cx="47841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</a:pP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Step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3 –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Add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visuals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.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314812" y="1081215"/>
            <a:ext cx="4299062" cy="5942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○"/>
            </a:pPr>
            <a:r>
              <a:rPr lang="es-MX" sz="2800" dirty="0" err="1">
                <a:latin typeface="Roboto"/>
                <a:ea typeface="Roboto"/>
                <a:cs typeface="Roboto"/>
              </a:rPr>
              <a:t>Watch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the</a:t>
            </a:r>
            <a:r>
              <a:rPr lang="es-MX" sz="2800" dirty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>
                <a:latin typeface="Roboto"/>
                <a:ea typeface="Roboto"/>
                <a:cs typeface="Roboto"/>
              </a:rPr>
              <a:t>animation</a:t>
            </a:r>
            <a:r>
              <a:rPr lang="es-MX" sz="2800" dirty="0">
                <a:latin typeface="Roboto"/>
                <a:ea typeface="Roboto"/>
                <a:cs typeface="Roboto"/>
              </a:rPr>
              <a:t>.</a:t>
            </a:r>
            <a:endParaRPr lang="es-MX" sz="2800" u="none" strike="noStrike" dirty="0">
              <a:effectLst/>
              <a:latin typeface="Roboto"/>
              <a:ea typeface="Roboto"/>
              <a:cs typeface="Roboto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16814" y="5152844"/>
            <a:ext cx="11324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rgbClr val="00B0F0"/>
                </a:solidFill>
              </a:rPr>
              <a:t>https://fast.wistia.net/embed/iframe/hmhs7ba7hn?playerPreference=html5</a:t>
            </a:r>
          </a:p>
        </p:txBody>
      </p:sp>
      <p:pic>
        <p:nvPicPr>
          <p:cNvPr id="9" name="image34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8291731" y="324488"/>
            <a:ext cx="2940842" cy="1093816"/>
          </a:xfrm>
          <a:prstGeom prst="rect">
            <a:avLst/>
          </a:prstGeom>
          <a:ln/>
        </p:spPr>
      </p:pic>
      <p:pic>
        <p:nvPicPr>
          <p:cNvPr id="3" name="Imagen 2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1150" y="2443162"/>
            <a:ext cx="90297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5833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555623" y="538002"/>
            <a:ext cx="7776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How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to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create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your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first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animation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.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16919" y="1974112"/>
            <a:ext cx="10371750" cy="1340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○"/>
            </a:pPr>
            <a:r>
              <a:rPr lang="es-MX" sz="2800" dirty="0" err="1" smtClean="0">
                <a:latin typeface="Roboto"/>
                <a:ea typeface="Roboto"/>
                <a:cs typeface="Roboto"/>
              </a:rPr>
              <a:t>Have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 smtClean="0">
                <a:latin typeface="Roboto"/>
                <a:ea typeface="Roboto"/>
                <a:cs typeface="Roboto"/>
              </a:rPr>
              <a:t>you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 smtClean="0">
                <a:latin typeface="Roboto"/>
                <a:ea typeface="Roboto"/>
                <a:cs typeface="Roboto"/>
              </a:rPr>
              <a:t>seen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 smtClean="0">
                <a:latin typeface="Roboto"/>
                <a:ea typeface="Roboto"/>
                <a:cs typeface="Roboto"/>
              </a:rPr>
              <a:t>the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 smtClean="0">
                <a:latin typeface="Roboto"/>
                <a:ea typeface="Roboto"/>
                <a:cs typeface="Roboto"/>
              </a:rPr>
              <a:t>tutorials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 smtClean="0">
                <a:latin typeface="Roboto"/>
                <a:ea typeface="Roboto"/>
                <a:cs typeface="Roboto"/>
              </a:rPr>
              <a:t>yet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?</a:t>
            </a:r>
          </a:p>
          <a:p>
            <a:pPr marL="742950" lvl="1" indent="-28575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○"/>
            </a:pPr>
            <a:r>
              <a:rPr lang="es-MX" sz="2800" u="none" strike="noStrike" dirty="0" err="1" smtClean="0">
                <a:effectLst/>
                <a:latin typeface="Roboto"/>
                <a:ea typeface="Roboto"/>
                <a:cs typeface="Roboto"/>
              </a:rPr>
              <a:t>They</a:t>
            </a:r>
            <a:r>
              <a:rPr lang="es-MX" sz="2800" u="none" strike="noStrike" dirty="0" smtClean="0">
                <a:effectLst/>
                <a:latin typeface="Roboto"/>
                <a:ea typeface="Roboto"/>
                <a:cs typeface="Roboto"/>
              </a:rPr>
              <a:t> </a:t>
            </a:r>
            <a:r>
              <a:rPr lang="es-MX" sz="2800" u="none" strike="noStrike" dirty="0" err="1" smtClean="0">
                <a:effectLst/>
                <a:latin typeface="Roboto"/>
                <a:ea typeface="Roboto"/>
                <a:cs typeface="Roboto"/>
              </a:rPr>
              <a:t>give</a:t>
            </a:r>
            <a:r>
              <a:rPr lang="es-MX" sz="2800" u="none" strike="noStrike" dirty="0" smtClean="0">
                <a:effectLst/>
                <a:latin typeface="Roboto"/>
                <a:ea typeface="Roboto"/>
                <a:cs typeface="Roboto"/>
              </a:rPr>
              <a:t> </a:t>
            </a:r>
            <a:r>
              <a:rPr lang="es-MX" sz="2800" u="none" strike="noStrike" dirty="0" err="1" smtClean="0">
                <a:effectLst/>
                <a:latin typeface="Roboto"/>
                <a:ea typeface="Roboto"/>
                <a:cs typeface="Roboto"/>
              </a:rPr>
              <a:t>you</a:t>
            </a:r>
            <a:r>
              <a:rPr lang="es-MX" sz="2800" u="none" strike="noStrike" dirty="0" smtClean="0">
                <a:effectLst/>
                <a:latin typeface="Roboto"/>
                <a:ea typeface="Roboto"/>
                <a:cs typeface="Roboto"/>
              </a:rPr>
              <a:t> </a:t>
            </a:r>
            <a:r>
              <a:rPr lang="es-MX" sz="2800" u="none" strike="noStrike" dirty="0" err="1" smtClean="0">
                <a:effectLst/>
                <a:latin typeface="Roboto"/>
                <a:ea typeface="Roboto"/>
                <a:cs typeface="Roboto"/>
              </a:rPr>
              <a:t>an</a:t>
            </a:r>
            <a:r>
              <a:rPr lang="es-MX" sz="2800" u="none" strike="noStrike" dirty="0" smtClean="0">
                <a:effectLst/>
                <a:latin typeface="Roboto"/>
                <a:ea typeface="Roboto"/>
                <a:cs typeface="Roboto"/>
              </a:rPr>
              <a:t> </a:t>
            </a:r>
            <a:r>
              <a:rPr lang="es-MX" sz="2800" u="none" strike="noStrike" dirty="0" err="1" smtClean="0">
                <a:effectLst/>
                <a:latin typeface="Roboto"/>
                <a:ea typeface="Roboto"/>
                <a:cs typeface="Roboto"/>
              </a:rPr>
              <a:t>overall</a:t>
            </a:r>
            <a:r>
              <a:rPr lang="es-MX" sz="2800" u="none" strike="noStrike" dirty="0" smtClean="0">
                <a:effectLst/>
                <a:latin typeface="Roboto"/>
                <a:ea typeface="Roboto"/>
                <a:cs typeface="Roboto"/>
              </a:rPr>
              <a:t> idea </a:t>
            </a:r>
            <a:r>
              <a:rPr lang="es-MX" sz="2800" u="none" strike="noStrike" dirty="0" err="1" smtClean="0">
                <a:effectLst/>
                <a:latin typeface="Roboto"/>
                <a:ea typeface="Roboto"/>
                <a:cs typeface="Roboto"/>
              </a:rPr>
              <a:t>on</a:t>
            </a:r>
            <a:r>
              <a:rPr lang="es-MX" sz="2800" u="none" strike="noStrike" dirty="0" smtClean="0">
                <a:effectLst/>
                <a:latin typeface="Roboto"/>
                <a:ea typeface="Roboto"/>
                <a:cs typeface="Roboto"/>
              </a:rPr>
              <a:t> </a:t>
            </a:r>
            <a:r>
              <a:rPr lang="es-MX" sz="2800" u="none" strike="noStrike" dirty="0" err="1" smtClean="0">
                <a:effectLst/>
                <a:latin typeface="Roboto"/>
                <a:ea typeface="Roboto"/>
                <a:cs typeface="Roboto"/>
              </a:rPr>
              <a:t>how</a:t>
            </a:r>
            <a:r>
              <a:rPr lang="es-MX" sz="2800" u="none" strike="noStrike" dirty="0" smtClean="0">
                <a:effectLst/>
                <a:latin typeface="Roboto"/>
                <a:ea typeface="Roboto"/>
                <a:cs typeface="Roboto"/>
              </a:rPr>
              <a:t> and </a:t>
            </a:r>
            <a:r>
              <a:rPr lang="es-MX" sz="2800" u="none" strike="noStrike" dirty="0" err="1" smtClean="0">
                <a:effectLst/>
                <a:latin typeface="Roboto"/>
                <a:ea typeface="Roboto"/>
                <a:cs typeface="Roboto"/>
              </a:rPr>
              <a:t>what</a:t>
            </a:r>
            <a:r>
              <a:rPr lang="es-MX" sz="2800" u="none" strike="noStrike" dirty="0" smtClean="0">
                <a:effectLst/>
                <a:latin typeface="Roboto"/>
                <a:ea typeface="Roboto"/>
                <a:cs typeface="Roboto"/>
              </a:rPr>
              <a:t> to </a:t>
            </a:r>
            <a:r>
              <a:rPr lang="es-MX" sz="2800" u="none" strike="noStrike" dirty="0" err="1" smtClean="0">
                <a:effectLst/>
                <a:latin typeface="Roboto"/>
                <a:ea typeface="Roboto"/>
                <a:cs typeface="Roboto"/>
              </a:rPr>
              <a:t>start</a:t>
            </a:r>
            <a:r>
              <a:rPr lang="es-MX" sz="2800" u="none" strike="noStrike" dirty="0" smtClean="0">
                <a:effectLst/>
                <a:latin typeface="Roboto"/>
                <a:ea typeface="Roboto"/>
                <a:cs typeface="Roboto"/>
              </a:rPr>
              <a:t> </a:t>
            </a:r>
            <a:r>
              <a:rPr lang="es-MX" sz="2800" u="none" strike="noStrike" dirty="0" err="1" smtClean="0">
                <a:effectLst/>
                <a:latin typeface="Roboto"/>
                <a:ea typeface="Roboto"/>
                <a:cs typeface="Roboto"/>
              </a:rPr>
              <a:t>with</a:t>
            </a:r>
            <a:r>
              <a:rPr lang="es-MX" sz="2800" u="none" strike="noStrike" dirty="0" smtClean="0">
                <a:effectLst/>
                <a:latin typeface="Roboto"/>
                <a:ea typeface="Roboto"/>
                <a:cs typeface="Roboto"/>
              </a:rPr>
              <a:t>.</a:t>
            </a:r>
            <a:endParaRPr lang="es-MX" sz="2800" u="none" strike="noStrike" dirty="0">
              <a:effectLst/>
              <a:latin typeface="Roboto"/>
              <a:ea typeface="Roboto"/>
              <a:cs typeface="Roboto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1713" y="3616951"/>
            <a:ext cx="3419475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22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5412" y="114418"/>
            <a:ext cx="10072947" cy="1365552"/>
          </a:xfrm>
        </p:spPr>
        <p:txBody>
          <a:bodyPr/>
          <a:lstStyle/>
          <a:p>
            <a:pPr algn="ctr"/>
            <a:r>
              <a:rPr lang="es-MX" dirty="0" smtClean="0"/>
              <a:t>PRESENTACIÓN 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12" name="Elipse 11"/>
          <p:cNvSpPr/>
          <p:nvPr/>
        </p:nvSpPr>
        <p:spPr>
          <a:xfrm>
            <a:off x="5842437" y="797194"/>
            <a:ext cx="135466" cy="1947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2545903" y="1945747"/>
            <a:ext cx="750210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0" fontAlgn="base">
              <a:spcBef>
                <a:spcPts val="560"/>
              </a:spcBef>
            </a:pPr>
            <a:r>
              <a:rPr lang="es-MX" sz="2800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El </a:t>
            </a:r>
            <a:r>
              <a:rPr lang="es-MX" sz="2800" dirty="0">
                <a:solidFill>
                  <a:srgbClr val="564B3C"/>
                </a:solidFill>
                <a:latin typeface="Century Gothic" panose="020B0502020202020204" pitchFamily="34" charset="0"/>
              </a:rPr>
              <a:t>presente </a:t>
            </a:r>
            <a:r>
              <a:rPr lang="es-MX" sz="2800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material </a:t>
            </a:r>
            <a:r>
              <a:rPr lang="es-MX" sz="2800" dirty="0">
                <a:solidFill>
                  <a:srgbClr val="564B3C"/>
                </a:solidFill>
                <a:latin typeface="Century Gothic" panose="020B0502020202020204" pitchFamily="34" charset="0"/>
              </a:rPr>
              <a:t>está constituido por dos grandes ejes temáticos, </a:t>
            </a:r>
            <a:r>
              <a:rPr lang="es-MX" sz="2800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cuyo propósito es guiar </a:t>
            </a:r>
            <a:r>
              <a:rPr lang="es-MX" sz="2800" dirty="0">
                <a:solidFill>
                  <a:srgbClr val="564B3C"/>
                </a:solidFill>
                <a:latin typeface="Century Gothic" panose="020B0502020202020204" pitchFamily="34" charset="0"/>
              </a:rPr>
              <a:t>a los </a:t>
            </a:r>
            <a:r>
              <a:rPr lang="es-MX" sz="2800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usuarios en la aplicación de sus </a:t>
            </a:r>
            <a:r>
              <a:rPr lang="es-MX" sz="2800" b="1" dirty="0">
                <a:solidFill>
                  <a:srgbClr val="564B3C"/>
                </a:solidFill>
                <a:latin typeface="Century Gothic" panose="020B0502020202020204" pitchFamily="34" charset="0"/>
              </a:rPr>
              <a:t>competencias </a:t>
            </a:r>
            <a:r>
              <a:rPr lang="es-MX" sz="2800" b="1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lingüístico-comunicativas</a:t>
            </a:r>
            <a:r>
              <a:rPr lang="es-MX" sz="2800" dirty="0">
                <a:solidFill>
                  <a:srgbClr val="564B3C"/>
                </a:solidFill>
                <a:latin typeface="Century Gothic" panose="020B0502020202020204" pitchFamily="34" charset="0"/>
              </a:rPr>
              <a:t>, así como sus </a:t>
            </a:r>
            <a:r>
              <a:rPr lang="es-MX" sz="2800" b="1" dirty="0">
                <a:solidFill>
                  <a:srgbClr val="564B3C"/>
                </a:solidFill>
                <a:latin typeface="Century Gothic" panose="020B0502020202020204" pitchFamily="34" charset="0"/>
              </a:rPr>
              <a:t>competencias </a:t>
            </a:r>
            <a:r>
              <a:rPr lang="es-MX" sz="2800" b="1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digitales, </a:t>
            </a:r>
            <a:r>
              <a:rPr lang="es-MX" sz="2800" dirty="0">
                <a:solidFill>
                  <a:srgbClr val="564B3C"/>
                </a:solidFill>
                <a:latin typeface="Century Gothic" panose="020B0502020202020204" pitchFamily="34" charset="0"/>
              </a:rPr>
              <a:t>a través de recursos de acceso libre para el desarrollo de  la enseñanza del inglés en </a:t>
            </a:r>
            <a:r>
              <a:rPr lang="es-MX" sz="2800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la escuela preparatoria.</a:t>
            </a:r>
            <a:endParaRPr lang="es-MX" sz="2800" b="0" i="0" u="none" strike="noStrike" dirty="0">
              <a:solidFill>
                <a:srgbClr val="93A299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3418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8106358" y="399054"/>
            <a:ext cx="3724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Explainer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video.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014" y="2400300"/>
            <a:ext cx="6246855" cy="2233449"/>
          </a:xfrm>
          <a:prstGeom prst="rect">
            <a:avLst/>
          </a:prstGeom>
        </p:spPr>
      </p:pic>
      <p:sp>
        <p:nvSpPr>
          <p:cNvPr id="2" name="Flecha a la derecha con bandas 1"/>
          <p:cNvSpPr/>
          <p:nvPr/>
        </p:nvSpPr>
        <p:spPr>
          <a:xfrm rot="16200000">
            <a:off x="5195455" y="4852555"/>
            <a:ext cx="1350818" cy="706581"/>
          </a:xfrm>
          <a:prstGeom prst="striped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1183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921028" y="218209"/>
            <a:ext cx="59811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Creating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my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own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Powtoon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53" y="1556038"/>
            <a:ext cx="11182350" cy="3943350"/>
          </a:xfrm>
          <a:prstGeom prst="rect">
            <a:avLst/>
          </a:prstGeom>
        </p:spPr>
      </p:pic>
      <p:sp>
        <p:nvSpPr>
          <p:cNvPr id="4" name="Flecha abajo 3"/>
          <p:cNvSpPr/>
          <p:nvPr/>
        </p:nvSpPr>
        <p:spPr>
          <a:xfrm rot="16200000">
            <a:off x="1558637" y="3262745"/>
            <a:ext cx="488373" cy="696191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abajo 4"/>
          <p:cNvSpPr/>
          <p:nvPr/>
        </p:nvSpPr>
        <p:spPr>
          <a:xfrm>
            <a:off x="2708564" y="1430482"/>
            <a:ext cx="488373" cy="696191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3948544" y="4710697"/>
            <a:ext cx="5153892" cy="1340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○"/>
            </a:pPr>
            <a:r>
              <a:rPr lang="es-MX" sz="2800" dirty="0" err="1" smtClean="0">
                <a:latin typeface="Roboto"/>
                <a:ea typeface="Roboto"/>
                <a:cs typeface="Roboto"/>
              </a:rPr>
              <a:t>Select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 a </a:t>
            </a:r>
            <a:r>
              <a:rPr lang="es-MX" sz="2800" dirty="0" err="1" smtClean="0">
                <a:latin typeface="Roboto"/>
                <a:ea typeface="Roboto"/>
                <a:cs typeface="Roboto"/>
              </a:rPr>
              <a:t>template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 smtClean="0">
                <a:latin typeface="Roboto"/>
                <a:ea typeface="Roboto"/>
                <a:cs typeface="Roboto"/>
              </a:rPr>
              <a:t>or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,</a:t>
            </a:r>
          </a:p>
          <a:p>
            <a:pPr marL="742950" lvl="1" indent="-28575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○"/>
            </a:pPr>
            <a:r>
              <a:rPr lang="es-MX" sz="2800" dirty="0" err="1" smtClean="0">
                <a:latin typeface="Roboto"/>
                <a:ea typeface="Roboto"/>
                <a:cs typeface="Roboto"/>
              </a:rPr>
              <a:t>Click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 smtClean="0">
                <a:latin typeface="Roboto"/>
                <a:ea typeface="Roboto"/>
                <a:cs typeface="Roboto"/>
              </a:rPr>
              <a:t>on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 smtClean="0">
                <a:latin typeface="Roboto"/>
                <a:ea typeface="Roboto"/>
                <a:cs typeface="Roboto"/>
              </a:rPr>
              <a:t>Blank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 </a:t>
            </a:r>
            <a:r>
              <a:rPr lang="es-MX" sz="2800" dirty="0" err="1" smtClean="0">
                <a:latin typeface="Roboto"/>
                <a:ea typeface="Roboto"/>
                <a:cs typeface="Roboto"/>
              </a:rPr>
              <a:t>Powtoon</a:t>
            </a:r>
            <a:r>
              <a:rPr lang="es-MX" sz="2800" dirty="0" smtClean="0">
                <a:latin typeface="Roboto"/>
                <a:ea typeface="Roboto"/>
                <a:cs typeface="Roboto"/>
              </a:rPr>
              <a:t>.</a:t>
            </a:r>
            <a:endParaRPr lang="es-MX" sz="2800" u="none" strike="noStrike" dirty="0">
              <a:effectLst/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857600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412374" y="311727"/>
            <a:ext cx="2433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Templates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396" y="841664"/>
            <a:ext cx="10735080" cy="531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985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673088" y="311727"/>
            <a:ext cx="35189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Blank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Powtoon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9533" y="311727"/>
            <a:ext cx="8971252" cy="5833568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1153391" y="561109"/>
            <a:ext cx="1735282" cy="290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User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3871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3716" y="103909"/>
            <a:ext cx="36728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The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story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board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49" y="750240"/>
            <a:ext cx="11387742" cy="551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282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8888" y="1017443"/>
            <a:ext cx="2724150" cy="31813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56" y="1329221"/>
            <a:ext cx="7492599" cy="4739069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21370" y="176646"/>
            <a:ext cx="41488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Choose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an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“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Intro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”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sp>
        <p:nvSpPr>
          <p:cNvPr id="5" name="Flecha abajo 4"/>
          <p:cNvSpPr/>
          <p:nvPr/>
        </p:nvSpPr>
        <p:spPr>
          <a:xfrm rot="10800000">
            <a:off x="10598727" y="4333009"/>
            <a:ext cx="1026102" cy="1028700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7171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50" y="3231573"/>
            <a:ext cx="1876425" cy="24193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145" y="1342176"/>
            <a:ext cx="6937231" cy="479538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21370" y="176646"/>
            <a:ext cx="2775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Add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“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Slide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”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sp>
        <p:nvSpPr>
          <p:cNvPr id="5" name="Flecha izquierda 4"/>
          <p:cNvSpPr/>
          <p:nvPr/>
        </p:nvSpPr>
        <p:spPr>
          <a:xfrm>
            <a:off x="2649682" y="4925291"/>
            <a:ext cx="1080655" cy="725632"/>
          </a:xfrm>
          <a:prstGeom prst="lef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0448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07" y="1610591"/>
            <a:ext cx="6067221" cy="4413105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21370" y="176646"/>
            <a:ext cx="41344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Pick a “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Specifics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”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4687" y="1126114"/>
            <a:ext cx="262890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042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50" y="3231573"/>
            <a:ext cx="1876425" cy="24193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145" y="1342176"/>
            <a:ext cx="6937231" cy="479538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21370" y="176646"/>
            <a:ext cx="2775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Add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“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Slide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”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sp>
        <p:nvSpPr>
          <p:cNvPr id="5" name="Flecha izquierda 4"/>
          <p:cNvSpPr/>
          <p:nvPr/>
        </p:nvSpPr>
        <p:spPr>
          <a:xfrm>
            <a:off x="2639291" y="4831773"/>
            <a:ext cx="1080655" cy="725632"/>
          </a:xfrm>
          <a:prstGeom prst="lef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4672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21370" y="176646"/>
            <a:ext cx="4826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Choose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a “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Situation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”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052" y="1246909"/>
            <a:ext cx="6484287" cy="461356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8377" y="1246909"/>
            <a:ext cx="2705100" cy="3076575"/>
          </a:xfrm>
          <a:prstGeom prst="rect">
            <a:avLst/>
          </a:prstGeom>
        </p:spPr>
      </p:pic>
      <p:sp>
        <p:nvSpPr>
          <p:cNvPr id="6" name="Flecha izquierda 5"/>
          <p:cNvSpPr/>
          <p:nvPr/>
        </p:nvSpPr>
        <p:spPr>
          <a:xfrm>
            <a:off x="10671464" y="1766454"/>
            <a:ext cx="1080655" cy="725632"/>
          </a:xfrm>
          <a:prstGeom prst="lef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3681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lipse 11"/>
          <p:cNvSpPr/>
          <p:nvPr/>
        </p:nvSpPr>
        <p:spPr>
          <a:xfrm>
            <a:off x="5842437" y="797194"/>
            <a:ext cx="135466" cy="1947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1652908" y="1938884"/>
            <a:ext cx="9768577" cy="38904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b="1" dirty="0" smtClean="0"/>
              <a:t>El </a:t>
            </a:r>
            <a:r>
              <a:rPr lang="es-MX" sz="2800" b="1" dirty="0"/>
              <a:t>Informe de Seguimiento de la Educación para Todos en el Mundo, en el rubro Seguimiento de la calidad de los docentes y de la enseñanza, de la UNESCO (</a:t>
            </a:r>
            <a:r>
              <a:rPr lang="es-MX" sz="2800" b="1" dirty="0" smtClean="0"/>
              <a:t>2005, 2017: </a:t>
            </a:r>
            <a:r>
              <a:rPr lang="es-MX" sz="2800" b="1" dirty="0"/>
              <a:t>122</a:t>
            </a:r>
            <a:r>
              <a:rPr lang="es-MX" sz="2800" b="1" dirty="0" smtClean="0"/>
              <a:t>).</a:t>
            </a:r>
            <a:endParaRPr lang="es-MX" sz="2800" b="1" dirty="0"/>
          </a:p>
          <a:p>
            <a:pPr marL="0" indent="0">
              <a:buNone/>
            </a:pPr>
            <a:r>
              <a:rPr lang="es-MX" sz="2800" dirty="0" smtClean="0"/>
              <a:t>Preparar </a:t>
            </a:r>
            <a:r>
              <a:rPr lang="es-MX" sz="2800" dirty="0"/>
              <a:t>al profesorado </a:t>
            </a:r>
            <a:r>
              <a:rPr lang="es-MX" sz="2800" dirty="0" smtClean="0"/>
              <a:t>para afrontar </a:t>
            </a:r>
            <a:r>
              <a:rPr lang="es-MX" sz="2800" dirty="0"/>
              <a:t>los problemas de un mundo en mutación supone conseguir que adquieran conocimientos específicos de las materias enseñadas y prácticas pedagógicas eficaces, así como que entiendan la tecnología y sean aptos para colaborar con los demás docentes, los miembros de la comunidad y los padres.</a:t>
            </a:r>
          </a:p>
          <a:p>
            <a:endParaRPr lang="es-MX" sz="2800" dirty="0"/>
          </a:p>
        </p:txBody>
      </p:sp>
      <p:sp>
        <p:nvSpPr>
          <p:cNvPr id="7" name="Sol 6"/>
          <p:cNvSpPr/>
          <p:nvPr/>
        </p:nvSpPr>
        <p:spPr>
          <a:xfrm>
            <a:off x="836997" y="2302565"/>
            <a:ext cx="371060" cy="357809"/>
          </a:xfrm>
          <a:prstGeom prst="sun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83444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1370" y="176646"/>
            <a:ext cx="61350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Choose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many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more…looks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553" y="1628342"/>
            <a:ext cx="2647950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726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186" y="138621"/>
            <a:ext cx="10295895" cy="616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86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771" y="1226127"/>
            <a:ext cx="6816594" cy="503353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21370" y="176646"/>
            <a:ext cx="54168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Is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your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Powtoon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ready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?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032" y="2302452"/>
            <a:ext cx="1571625" cy="590550"/>
          </a:xfrm>
          <a:prstGeom prst="rect">
            <a:avLst/>
          </a:prstGeom>
        </p:spPr>
      </p:pic>
      <p:sp>
        <p:nvSpPr>
          <p:cNvPr id="5" name="Flecha izquierda 4"/>
          <p:cNvSpPr/>
          <p:nvPr/>
        </p:nvSpPr>
        <p:spPr>
          <a:xfrm rot="5400000">
            <a:off x="1617516" y="3283164"/>
            <a:ext cx="1080655" cy="725632"/>
          </a:xfrm>
          <a:prstGeom prst="lef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izquierda 5"/>
          <p:cNvSpPr/>
          <p:nvPr/>
        </p:nvSpPr>
        <p:spPr>
          <a:xfrm>
            <a:off x="10856337" y="5430620"/>
            <a:ext cx="1080655" cy="725632"/>
          </a:xfrm>
          <a:prstGeom prst="lef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4326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392" y="1047750"/>
            <a:ext cx="7781925" cy="49911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21370" y="176646"/>
            <a:ext cx="30401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What’s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next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?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558204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REFLEXIONES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11260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MX" sz="3200" b="1" dirty="0" smtClean="0"/>
          </a:p>
          <a:p>
            <a:pPr marL="0" indent="0" algn="ctr">
              <a:buNone/>
            </a:pPr>
            <a:r>
              <a:rPr lang="es-MX" sz="3200" b="1" dirty="0" smtClean="0"/>
              <a:t>Sociedad, cultura, y enseñanza de códigos lingüísticos.</a:t>
            </a:r>
            <a:endParaRPr lang="es-MX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3436" y="3132570"/>
            <a:ext cx="4666088" cy="297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760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0872" t="17055" r="4198" b="66601"/>
          <a:stretch/>
        </p:blipFill>
        <p:spPr>
          <a:xfrm>
            <a:off x="1547721" y="73537"/>
            <a:ext cx="9174449" cy="1120649"/>
          </a:xfrm>
          <a:prstGeom prst="rect">
            <a:avLst/>
          </a:prstGeom>
        </p:spPr>
      </p:pic>
      <p:pic>
        <p:nvPicPr>
          <p:cNvPr id="1026" name="Picture 2" descr="https://lh6.googleusercontent.com/yIvPoxOB01T3SoHlh8UnMhBh5RPKKYOHLrJ6AH7n7po9kx9vG2oJ9NyBkb9EkHbrO4DbaHOGSoypr0z-8gwugskTWJf9IK3-oJDeclEXv_y3On9InVVqLNECVYBTUH6qokdzMm0kgVr3G7mI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264" y="4684657"/>
            <a:ext cx="1646143" cy="145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3086945" y="633861"/>
            <a:ext cx="6096000" cy="67524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9525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s-MX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Roboto Slab"/>
                <a:ea typeface="Roboto Slab"/>
                <a:cs typeface="Roboto Slab"/>
              </a:rPr>
              <a:t>Referencias</a:t>
            </a:r>
            <a:endParaRPr lang="es-MX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Roboto Slab"/>
              <a:ea typeface="Roboto Slab"/>
              <a:cs typeface="Roboto Slab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15635" y="1754510"/>
            <a:ext cx="11444772" cy="3697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5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s-MX" sz="2600" b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</a:rPr>
              <a:t>Powtoon</a:t>
            </a:r>
            <a:r>
              <a:rPr lang="es-MX" sz="2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</a:rPr>
              <a:t> (2018). </a:t>
            </a:r>
            <a:r>
              <a:rPr lang="es-MX" sz="2600" b="1" i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</a:rPr>
              <a:t>Make</a:t>
            </a:r>
            <a:r>
              <a:rPr lang="es-MX" sz="2600" b="1" i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</a:rPr>
              <a:t> </a:t>
            </a:r>
            <a:r>
              <a:rPr lang="es-MX" sz="2600" b="1" i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</a:rPr>
              <a:t>it</a:t>
            </a:r>
            <a:r>
              <a:rPr lang="es-MX" sz="2600" b="1" i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</a:rPr>
              <a:t> </a:t>
            </a:r>
            <a:r>
              <a:rPr lang="es-MX" sz="2600" b="1" i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</a:rPr>
              <a:t>awsome</a:t>
            </a:r>
            <a:r>
              <a:rPr lang="es-MX" sz="2600" b="1" i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</a:rPr>
              <a:t>. </a:t>
            </a:r>
            <a:r>
              <a:rPr lang="es-MX" sz="2600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</a:rPr>
              <a:t>Disponible en </a:t>
            </a:r>
            <a:r>
              <a:rPr lang="es-MX" sz="2600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  <a:hlinkClick r:id="rId4"/>
              </a:rPr>
              <a:t>https://www.powtoon.com/home</a:t>
            </a:r>
            <a:r>
              <a:rPr lang="es-MX" sz="2600" b="1" i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  <a:hlinkClick r:id="rId4"/>
              </a:rPr>
              <a:t>/</a:t>
            </a:r>
            <a:endParaRPr lang="es-MX" sz="2600" b="1" i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Roboto Slab"/>
              <a:ea typeface="Roboto Slab"/>
              <a:cs typeface="Roboto Slab"/>
            </a:endParaRPr>
          </a:p>
          <a:p>
            <a:pPr indent="-95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s-MX" sz="2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</a:rPr>
              <a:t>UAEM, (2015). Currículum del Bachillerato Universitario 2015. Toluca, México: Dirección de Estudios de Nivel Medio Superior UAEM.</a:t>
            </a:r>
          </a:p>
          <a:p>
            <a:pPr indent="-95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s-MX" sz="2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Roboto Slab"/>
                <a:ea typeface="Roboto Slab"/>
                <a:cs typeface="Roboto Slab"/>
              </a:rPr>
              <a:t>UAEM, (2017). Plan Rector de Desarrollo Institucional 2017-2021. Dr. en Ed. Alfredo Barrera Baca. Toluca, México: UAEM.</a:t>
            </a:r>
          </a:p>
          <a:p>
            <a:pPr indent="-952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es-MX" sz="26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Roboto Slab"/>
              <a:ea typeface="Roboto Slab"/>
              <a:cs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098397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1475509" y="1949165"/>
            <a:ext cx="938299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0" fontAlgn="base"/>
            <a:r>
              <a:rPr lang="es-MX" sz="2800" dirty="0">
                <a:solidFill>
                  <a:srgbClr val="564B3C"/>
                </a:solidFill>
                <a:latin typeface="Century Gothic" panose="020B0502020202020204" pitchFamily="34" charset="0"/>
              </a:rPr>
              <a:t>Promover </a:t>
            </a:r>
            <a:r>
              <a:rPr lang="es-MX" sz="2800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el empleo de recursos </a:t>
            </a:r>
            <a:r>
              <a:rPr lang="es-MX" sz="2800" dirty="0">
                <a:solidFill>
                  <a:srgbClr val="564B3C"/>
                </a:solidFill>
                <a:latin typeface="Century Gothic" panose="020B0502020202020204" pitchFamily="34" charset="0"/>
              </a:rPr>
              <a:t>digitales </a:t>
            </a:r>
            <a:r>
              <a:rPr lang="es-MX" sz="2800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para </a:t>
            </a:r>
            <a:r>
              <a:rPr lang="es-MX" sz="2800" dirty="0">
                <a:solidFill>
                  <a:srgbClr val="564B3C"/>
                </a:solidFill>
                <a:latin typeface="Century Gothic" panose="020B0502020202020204" pitchFamily="34" charset="0"/>
              </a:rPr>
              <a:t>el diseño de actividades contempladas en </a:t>
            </a:r>
            <a:r>
              <a:rPr lang="es-MX" sz="2800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las planeaciones didácticas, y con ello, favorecer el manejo de contenidos en las distintas unidades de aprendizaje que imparte el </a:t>
            </a:r>
            <a:r>
              <a:rPr lang="es-MX" sz="2800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docente del nivel medio superior.</a:t>
            </a:r>
            <a:endParaRPr lang="es-MX" sz="2800" b="0" i="0" u="none" strike="noStrike" dirty="0">
              <a:solidFill>
                <a:srgbClr val="93A299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517261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1475509" y="1949165"/>
            <a:ext cx="938299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0" fontAlgn="base"/>
            <a:r>
              <a:rPr lang="es-MX" sz="2800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Reproducir las diapositivas de manera secuencial, las cuales mostrarán los distintos elementos y pasos para el manejo de la herramienta </a:t>
            </a:r>
            <a:r>
              <a:rPr lang="es-MX" sz="2800" dirty="0" err="1" smtClean="0">
                <a:solidFill>
                  <a:srgbClr val="564B3C"/>
                </a:solidFill>
                <a:latin typeface="Century Gothic" panose="020B0502020202020204" pitchFamily="34" charset="0"/>
              </a:rPr>
              <a:t>powtoon</a:t>
            </a:r>
            <a:r>
              <a:rPr lang="es-MX" sz="2800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.</a:t>
            </a:r>
          </a:p>
          <a:p>
            <a:pPr marL="63500" fontAlgn="base"/>
            <a:endParaRPr lang="es-MX" sz="2800" dirty="0" smtClean="0">
              <a:solidFill>
                <a:srgbClr val="564B3C"/>
              </a:solidFill>
              <a:latin typeface="Century Gothic" panose="020B0502020202020204" pitchFamily="34" charset="0"/>
            </a:endParaRPr>
          </a:p>
          <a:p>
            <a:pPr marL="63500" fontAlgn="base"/>
            <a:r>
              <a:rPr lang="es-MX" sz="2800" b="0" i="0" u="none" strike="noStrike" dirty="0" smtClean="0">
                <a:solidFill>
                  <a:srgbClr val="564B3C"/>
                </a:solidFill>
                <a:effectLst/>
                <a:latin typeface="Century Gothic" panose="020B0502020202020204" pitchFamily="34" charset="0"/>
              </a:rPr>
              <a:t>Algunas de las diapositivas contienen imágenes con hipervínculos al sitio oficial de la aplicación, que complementa la presente guía para el aprendizaje del manejo de esta herramienta.</a:t>
            </a:r>
            <a:endParaRPr lang="es-MX" sz="2800" b="0" i="0" u="none" strike="noStrike" dirty="0">
              <a:solidFill>
                <a:srgbClr val="93A299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463396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0872" t="17055" r="4198" b="66601"/>
          <a:stretch/>
        </p:blipFill>
        <p:spPr>
          <a:xfrm>
            <a:off x="1547721" y="73537"/>
            <a:ext cx="9174449" cy="1120649"/>
          </a:xfrm>
          <a:prstGeom prst="rect">
            <a:avLst/>
          </a:prstGeom>
        </p:spPr>
      </p:pic>
      <p:pic>
        <p:nvPicPr>
          <p:cNvPr id="1026" name="Picture 2" descr="https://lh6.googleusercontent.com/yIvPoxOB01T3SoHlh8UnMhBh5RPKKYOHLrJ6AH7n7po9kx9vG2oJ9NyBkb9EkHbrO4DbaHOGSoypr0z-8gwugskTWJf9IK3-oJDeclEXv_y3On9InVVqLNECVYBTUH6qokdzMm0kgVr3G7mI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264" y="4684657"/>
            <a:ext cx="1646143" cy="145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19.png" descr="Placeholder image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199110" y="744595"/>
            <a:ext cx="3523615" cy="2002155"/>
          </a:xfrm>
          <a:prstGeom prst="rect">
            <a:avLst/>
          </a:prstGeom>
          <a:ln/>
        </p:spPr>
      </p:pic>
      <p:sp>
        <p:nvSpPr>
          <p:cNvPr id="5" name="Rectángulo 4"/>
          <p:cNvSpPr/>
          <p:nvPr/>
        </p:nvSpPr>
        <p:spPr>
          <a:xfrm>
            <a:off x="3048000" y="3000165"/>
            <a:ext cx="6096000" cy="207768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9525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s-MX" sz="3600" b="1" dirty="0" err="1">
                <a:solidFill>
                  <a:srgbClr val="FF00FF"/>
                </a:solidFill>
                <a:latin typeface="Roboto Slab"/>
                <a:ea typeface="Roboto Slab"/>
                <a:cs typeface="Roboto Slab"/>
              </a:rPr>
              <a:t>Class</a:t>
            </a:r>
            <a:r>
              <a:rPr lang="es-MX" sz="3600" b="1" dirty="0">
                <a:solidFill>
                  <a:srgbClr val="FF00FF"/>
                </a:solidFill>
                <a:latin typeface="Roboto Slab"/>
                <a:ea typeface="Roboto Slab"/>
                <a:cs typeface="Roboto Slab"/>
              </a:rPr>
              <a:t> Notes: </a:t>
            </a:r>
            <a:endParaRPr lang="es-MX" sz="3600" b="1" dirty="0">
              <a:solidFill>
                <a:srgbClr val="8BC34A"/>
              </a:solidFill>
              <a:latin typeface="Roboto Slab"/>
              <a:ea typeface="Roboto Slab"/>
              <a:cs typeface="Roboto Slab"/>
            </a:endParaRPr>
          </a:p>
          <a:p>
            <a:pPr indent="-9525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s-MX" sz="3600" b="1" dirty="0">
                <a:solidFill>
                  <a:srgbClr val="FF00FF"/>
                </a:solidFill>
                <a:latin typeface="Roboto Slab"/>
                <a:ea typeface="Roboto Slab"/>
                <a:cs typeface="Roboto Slab"/>
              </a:rPr>
              <a:t>POWTOON www.powtoon.com/home</a:t>
            </a:r>
            <a:endParaRPr lang="es-MX" sz="3600" b="1" dirty="0">
              <a:solidFill>
                <a:srgbClr val="8BC34A"/>
              </a:solidFill>
              <a:effectLst/>
              <a:latin typeface="Roboto Slab"/>
              <a:ea typeface="Roboto Slab"/>
              <a:cs typeface="Roboto Slab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87928" y="532846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2400" b="1" kern="0" dirty="0" smtClean="0">
                <a:solidFill>
                  <a:srgbClr val="029AED"/>
                </a:solidFill>
                <a:latin typeface="Roboto Slab"/>
                <a:ea typeface="Roboto Slab"/>
                <a:cs typeface="Roboto Slab"/>
              </a:rPr>
              <a:t>Jorge </a:t>
            </a:r>
            <a:r>
              <a:rPr lang="es-MX" sz="2400" b="1" kern="0" dirty="0">
                <a:solidFill>
                  <a:srgbClr val="029AED"/>
                </a:solidFill>
                <a:latin typeface="Roboto Slab"/>
                <a:ea typeface="Roboto Slab"/>
                <a:cs typeface="Roboto Slab"/>
              </a:rPr>
              <a:t>Roberto Trujillo Cabrera</a:t>
            </a:r>
          </a:p>
        </p:txBody>
      </p:sp>
    </p:spTree>
    <p:extLst>
      <p:ext uri="{BB962C8B-B14F-4D97-AF65-F5344CB8AC3E}">
        <p14:creationId xmlns:p14="http://schemas.microsoft.com/office/powerpoint/2010/main" val="885258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64176" y="2100939"/>
            <a:ext cx="9902536" cy="3710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What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is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it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for</a:t>
            </a:r>
            <a:r>
              <a:rPr lang="es-MX" sz="3600" b="1" dirty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?</a:t>
            </a:r>
          </a:p>
          <a:p>
            <a:pPr marL="342900" lvl="0" indent="-3429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es-MX" sz="3600" dirty="0" err="1">
                <a:latin typeface="Roboto"/>
                <a:ea typeface="Roboto"/>
                <a:cs typeface="Roboto"/>
              </a:rPr>
              <a:t>It</a:t>
            </a:r>
            <a:r>
              <a:rPr lang="es-MX" sz="3600" dirty="0">
                <a:latin typeface="Roboto"/>
                <a:ea typeface="Roboto"/>
                <a:cs typeface="Roboto"/>
              </a:rPr>
              <a:t> </a:t>
            </a:r>
            <a:r>
              <a:rPr lang="es-MX" sz="3600" dirty="0" err="1">
                <a:latin typeface="Roboto"/>
                <a:ea typeface="Roboto"/>
                <a:cs typeface="Roboto"/>
              </a:rPr>
              <a:t>is</a:t>
            </a:r>
            <a:r>
              <a:rPr lang="es-MX" sz="3600" dirty="0">
                <a:latin typeface="Roboto"/>
                <a:ea typeface="Roboto"/>
                <a:cs typeface="Roboto"/>
              </a:rPr>
              <a:t> a multimedia </a:t>
            </a:r>
            <a:r>
              <a:rPr lang="es-MX" sz="3600" dirty="0" err="1">
                <a:latin typeface="Roboto"/>
                <a:ea typeface="Roboto"/>
                <a:cs typeface="Roboto"/>
              </a:rPr>
              <a:t>tool</a:t>
            </a:r>
            <a:r>
              <a:rPr lang="es-MX" sz="3600" dirty="0">
                <a:latin typeface="Roboto"/>
                <a:ea typeface="Roboto"/>
                <a:cs typeface="Roboto"/>
              </a:rPr>
              <a:t>. </a:t>
            </a:r>
          </a:p>
          <a:p>
            <a:pPr marL="742950" lvl="1" indent="-285750">
              <a:buFont typeface="Arial" panose="020B0604020202020204" pitchFamily="34" charset="0"/>
              <a:buChar char="○"/>
            </a:pPr>
            <a:r>
              <a:rPr lang="es-MX" sz="3600" dirty="0"/>
              <a:t>To </a:t>
            </a:r>
            <a:r>
              <a:rPr lang="es-MX" sz="3600" dirty="0" err="1"/>
              <a:t>create</a:t>
            </a:r>
            <a:r>
              <a:rPr lang="es-MX" sz="3600" dirty="0"/>
              <a:t> </a:t>
            </a:r>
            <a:r>
              <a:rPr lang="es-MX" sz="3600" dirty="0" err="1"/>
              <a:t>animated</a:t>
            </a:r>
            <a:r>
              <a:rPr lang="es-MX" sz="3600" dirty="0"/>
              <a:t> </a:t>
            </a:r>
            <a:r>
              <a:rPr lang="es-MX" sz="3600" dirty="0" err="1"/>
              <a:t>presentations</a:t>
            </a:r>
            <a:r>
              <a:rPr lang="es-MX" sz="3600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○"/>
            </a:pPr>
            <a:r>
              <a:rPr lang="es-MX" sz="3600" dirty="0" err="1"/>
              <a:t>Scroll</a:t>
            </a:r>
            <a:r>
              <a:rPr lang="es-MX" sz="3600" dirty="0"/>
              <a:t> </a:t>
            </a:r>
            <a:r>
              <a:rPr lang="es-MX" sz="3600" dirty="0" err="1"/>
              <a:t>down</a:t>
            </a:r>
            <a:r>
              <a:rPr lang="es-MX" sz="3600" dirty="0"/>
              <a:t> to explore </a:t>
            </a:r>
            <a:r>
              <a:rPr lang="es-MX" sz="3600" dirty="0" err="1"/>
              <a:t>the</a:t>
            </a:r>
            <a:r>
              <a:rPr lang="es-MX" sz="3600" dirty="0"/>
              <a:t> </a:t>
            </a:r>
            <a:r>
              <a:rPr lang="es-MX" sz="3600" dirty="0" err="1"/>
              <a:t>PowToon</a:t>
            </a:r>
            <a:r>
              <a:rPr lang="es-MX" sz="3600" dirty="0"/>
              <a:t> home page. </a:t>
            </a:r>
          </a:p>
          <a:p>
            <a:pPr marL="742950" lvl="1" indent="-285750">
              <a:buFont typeface="Arial" panose="020B0604020202020204" pitchFamily="34" charset="0"/>
              <a:buChar char="○"/>
            </a:pPr>
            <a:r>
              <a:rPr lang="es-MX" sz="3600" dirty="0" err="1"/>
              <a:t>An</a:t>
            </a:r>
            <a:r>
              <a:rPr lang="es-MX" sz="3600" dirty="0"/>
              <a:t> </a:t>
            </a:r>
            <a:r>
              <a:rPr lang="es-MX" sz="3600" dirty="0" err="1"/>
              <a:t>innovative</a:t>
            </a:r>
            <a:r>
              <a:rPr lang="es-MX" sz="3600" dirty="0"/>
              <a:t> and </a:t>
            </a:r>
            <a:r>
              <a:rPr lang="es-MX" sz="3600" dirty="0" err="1"/>
              <a:t>awesome</a:t>
            </a:r>
            <a:r>
              <a:rPr lang="es-MX" sz="3600" dirty="0"/>
              <a:t> </a:t>
            </a:r>
            <a:r>
              <a:rPr lang="es-MX" sz="3600" dirty="0" err="1"/>
              <a:t>path</a:t>
            </a:r>
            <a:r>
              <a:rPr lang="es-MX" sz="3600" dirty="0"/>
              <a:t> to </a:t>
            </a:r>
            <a:r>
              <a:rPr lang="es-MX" sz="3600" dirty="0" err="1"/>
              <a:t>your</a:t>
            </a:r>
            <a:r>
              <a:rPr lang="es-MX" sz="3600" dirty="0"/>
              <a:t> English </a:t>
            </a:r>
            <a:r>
              <a:rPr lang="es-MX" sz="3600" dirty="0" err="1"/>
              <a:t>lessons</a:t>
            </a:r>
            <a:r>
              <a:rPr lang="es-MX" sz="3600" dirty="0"/>
              <a:t>.</a:t>
            </a:r>
            <a:endParaRPr lang="es-MX" sz="3600" u="none" strike="noStrike" dirty="0">
              <a:effectLst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942" y="0"/>
            <a:ext cx="3735004" cy="210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4048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121" y="0"/>
            <a:ext cx="3735004" cy="2100939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230" y="1216169"/>
            <a:ext cx="3676650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473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790" y="4073236"/>
            <a:ext cx="3735004" cy="210093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23780" y="368028"/>
            <a:ext cx="114322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Watch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the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following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clip as a starter to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get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captivated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and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engaged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in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the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designing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of new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ways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for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delivering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learning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 </a:t>
            </a:r>
            <a:r>
              <a:rPr lang="es-MX" sz="3600" b="1" dirty="0" err="1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contents</a:t>
            </a:r>
            <a:r>
              <a:rPr lang="es-MX" sz="3600" b="1" dirty="0" smtClean="0">
                <a:solidFill>
                  <a:srgbClr val="63A600"/>
                </a:solidFill>
                <a:latin typeface="Roboto Slab"/>
                <a:ea typeface="Roboto Slab"/>
                <a:cs typeface="Roboto Slab"/>
              </a:rPr>
              <a:t>.</a:t>
            </a:r>
            <a:endParaRPr lang="es-MX" sz="3600" b="1" dirty="0">
              <a:solidFill>
                <a:srgbClr val="63A600"/>
              </a:solidFill>
              <a:latin typeface="Roboto Slab"/>
              <a:ea typeface="Roboto Slab"/>
              <a:cs typeface="Roboto Slab"/>
            </a:endParaRPr>
          </a:p>
        </p:txBody>
      </p:sp>
      <p:pic>
        <p:nvPicPr>
          <p:cNvPr id="6" name="Lwui768p2xI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778827" y="31718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4325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4200</TotalTime>
  <Words>614</Words>
  <Application>Microsoft Office PowerPoint</Application>
  <PresentationFormat>Panorámica</PresentationFormat>
  <Paragraphs>75</Paragraphs>
  <Slides>35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2" baseType="lpstr">
      <vt:lpstr>Arial</vt:lpstr>
      <vt:lpstr>Calibri</vt:lpstr>
      <vt:lpstr>Calibri Light</vt:lpstr>
      <vt:lpstr>Century Gothic</vt:lpstr>
      <vt:lpstr>Roboto</vt:lpstr>
      <vt:lpstr>Roboto Slab</vt:lpstr>
      <vt:lpstr>Retrospección</vt:lpstr>
      <vt:lpstr>Presentación de PowerPoint</vt:lpstr>
      <vt:lpstr>PRESENTACIÓN  </vt:lpstr>
      <vt:lpstr>Presentación de PowerPoint</vt:lpstr>
      <vt:lpstr>OBJETIVO</vt:lpstr>
      <vt:lpstr>GUION EXPLICATIVO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REFLEXIONES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Cuerpo académico: Estudios en ciencias del Lenguaje</dc:title>
  <dc:creator>Uriel</dc:creator>
  <cp:lastModifiedBy>USUARIO</cp:lastModifiedBy>
  <cp:revision>103</cp:revision>
  <dcterms:created xsi:type="dcterms:W3CDTF">2016-03-15T20:45:02Z</dcterms:created>
  <dcterms:modified xsi:type="dcterms:W3CDTF">2018-09-28T15:44:55Z</dcterms:modified>
</cp:coreProperties>
</file>