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1" r:id="rId1"/>
  </p:sldMasterIdLst>
  <p:notesMasterIdLst>
    <p:notesMasterId r:id="rId33"/>
  </p:notesMasterIdLst>
  <p:sldIdLst>
    <p:sldId id="285" r:id="rId2"/>
    <p:sldId id="286" r:id="rId3"/>
    <p:sldId id="256" r:id="rId4"/>
    <p:sldId id="257" r:id="rId5"/>
    <p:sldId id="259" r:id="rId6"/>
    <p:sldId id="260" r:id="rId7"/>
    <p:sldId id="261" r:id="rId8"/>
    <p:sldId id="275" r:id="rId9"/>
    <p:sldId id="276" r:id="rId10"/>
    <p:sldId id="277" r:id="rId11"/>
    <p:sldId id="278" r:id="rId12"/>
    <p:sldId id="279" r:id="rId13"/>
    <p:sldId id="274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3" r:id="rId25"/>
    <p:sldId id="272" r:id="rId26"/>
    <p:sldId id="280" r:id="rId27"/>
    <p:sldId id="281" r:id="rId28"/>
    <p:sldId id="282" r:id="rId29"/>
    <p:sldId id="283" r:id="rId30"/>
    <p:sldId id="284" r:id="rId31"/>
    <p:sldId id="287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008"/>
    <a:srgbClr val="12D303"/>
    <a:srgbClr val="FF3D00"/>
    <a:srgbClr val="20D6A9"/>
    <a:srgbClr val="AE1ADC"/>
    <a:srgbClr val="124A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4" autoAdjust="0"/>
    <p:restoredTop sz="94660"/>
  </p:normalViewPr>
  <p:slideViewPr>
    <p:cSldViewPr snapToGrid="0">
      <p:cViewPr varScale="1">
        <p:scale>
          <a:sx n="87" d="100"/>
          <a:sy n="87" d="100"/>
        </p:scale>
        <p:origin x="216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77D8A-0EFE-5043-B931-70EED0748739}" type="datetimeFigureOut">
              <a:rPr lang="es-ES_tradnl" smtClean="0"/>
              <a:t>27/9/18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02723-4EBA-7F4A-A08D-82475D49CBA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0129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B923A-8C3E-194C-99B2-8A07FD7005D5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6538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2723-4EBA-7F4A-A08D-82475D49CBA3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3166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2723-4EBA-7F4A-A08D-82475D49CBA3}" type="slidenum">
              <a:rPr lang="es-ES_tradnl" smtClean="0"/>
              <a:t>16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337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B46294C-396E-DC4B-B786-C196A55B3DF4}" type="datetime1">
              <a:rPr lang="es-MX" smtClean="0"/>
              <a:t>27/09/18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7290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335D-0ECF-8D45-824A-50220EEE2ED9}" type="datetime1">
              <a:rPr lang="es-MX" smtClean="0"/>
              <a:t>27/09/18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6546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32BC75F-950F-C946-BB05-B44D0F76460B}" type="datetime1">
              <a:rPr lang="es-MX" smtClean="0"/>
              <a:t>27/09/18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4597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CE841-E339-3C4D-9BDC-26D478009DF7}" type="datetime1">
              <a:rPr lang="es-MX" smtClean="0"/>
              <a:t>27/09/18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8674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4541418"/>
            <a:ext cx="11290860" cy="185938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48CF05B-6986-9547-BA0F-86226750FD98}" type="datetime1">
              <a:rPr lang="es-MX" smtClean="0"/>
              <a:t>27/09/18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6666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A96A0-DCA5-8B4B-89FF-B9C68644B8D1}" type="datetime1">
              <a:rPr lang="es-MX" smtClean="0"/>
              <a:t>27/09/18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5577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0F74-3863-3743-86E8-33BC2B8D098F}" type="datetime1">
              <a:rPr lang="es-MX" smtClean="0"/>
              <a:t>27/09/18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859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B6C6-43A0-A949-B612-5A4ECAF210A4}" type="datetime1">
              <a:rPr lang="es-MX" smtClean="0"/>
              <a:t>27/09/18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70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766011" y="0"/>
            <a:ext cx="2844799" cy="365125"/>
          </a:xfrm>
        </p:spPr>
        <p:txBody>
          <a:bodyPr/>
          <a:lstStyle/>
          <a:p>
            <a:fld id="{7703CA78-789A-C647-BFEB-CE1AF130DB62}" type="datetime1">
              <a:rPr lang="es-MX" smtClean="0"/>
              <a:t>27/09/18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8741" y="126199"/>
            <a:ext cx="6917210" cy="365125"/>
          </a:xfrm>
        </p:spPr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084555" y="6383840"/>
            <a:ext cx="1052510" cy="365125"/>
          </a:xfrm>
        </p:spPr>
        <p:txBody>
          <a:bodyPr/>
          <a:lstStyle/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3522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6A16E13-D13C-9948-B617-355D00541C06}" type="datetime1">
              <a:rPr lang="es-MX" smtClean="0"/>
              <a:t>27/09/18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246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05186-0EBF-FB43-B43E-D3DEB2F065BE}" type="datetime1">
              <a:rPr lang="es-MX" smtClean="0"/>
              <a:t>27/09/18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697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AE6BE3B-163A-0040-B646-A07A59BA9301}" type="datetime1">
              <a:rPr lang="es-MX" smtClean="0"/>
              <a:t>27/09/18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7A02197-EC1E-49C8-9575-F76F1CB2E50E}" type="slidenum">
              <a:rPr lang="es-MX" smtClean="0"/>
              <a:t>‹Nr.›</a:t>
            </a:fld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134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/>
          <p:cNvGrpSpPr/>
          <p:nvPr/>
        </p:nvGrpSpPr>
        <p:grpSpPr>
          <a:xfrm>
            <a:off x="542507" y="649707"/>
            <a:ext cx="5192712" cy="1135062"/>
            <a:chOff x="3478213" y="661988"/>
            <a:chExt cx="5192712" cy="1135062"/>
          </a:xfrm>
        </p:grpSpPr>
        <p:sp>
          <p:nvSpPr>
            <p:cNvPr id="2" name="Cuadro de texto 6"/>
            <p:cNvSpPr txBox="1"/>
            <p:nvPr/>
          </p:nvSpPr>
          <p:spPr>
            <a:xfrm>
              <a:off x="4529138" y="1143000"/>
              <a:ext cx="3716337" cy="455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8580" tIns="34290" rIns="68580" bIns="34290"/>
            <a:lstStyle/>
            <a:p>
              <a:pPr eaLnBrk="1" hangingPunct="1">
                <a:spcAft>
                  <a:spcPts val="0"/>
                </a:spcAft>
                <a:defRPr/>
              </a:pPr>
              <a:r>
                <a:rPr lang="es-ES_tradnl" sz="1400" dirty="0">
                  <a:latin typeface="Avenir Light" charset="0"/>
                  <a:ea typeface="ＭＳ 明朝" charset="-128"/>
                  <a:cs typeface="Times New Roman" charset="0"/>
                </a:rPr>
                <a:t>Centro Universitario UAEM Zumpango</a:t>
              </a:r>
              <a:endParaRPr lang="es-ES_tradnl" sz="2000" dirty="0">
                <a:ea typeface="ＭＳ 明朝" charset="-128"/>
                <a:cs typeface="Times New Roman" charset="0"/>
              </a:endParaRPr>
            </a:p>
          </p:txBody>
        </p:sp>
        <p:sp>
          <p:nvSpPr>
            <p:cNvPr id="3" name="Cuadro de texto 2"/>
            <p:cNvSpPr txBox="1">
              <a:spLocks noChangeArrowheads="1"/>
            </p:cNvSpPr>
            <p:nvPr/>
          </p:nvSpPr>
          <p:spPr bwMode="auto">
            <a:xfrm>
              <a:off x="4529138" y="871538"/>
              <a:ext cx="4141787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005900"/>
                  </a:solidFill>
                  <a:latin typeface="Corbe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005900"/>
                  </a:solidFill>
                  <a:latin typeface="Corbe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5900"/>
                  </a:solidFill>
                  <a:latin typeface="Corbe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005900"/>
                  </a:solidFill>
                  <a:latin typeface="Corbe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_tradnl" sz="1400" b="1" u="sng" dirty="0">
                  <a:solidFill>
                    <a:schemeClr val="tx1"/>
                  </a:solidFill>
                  <a:latin typeface="Arial" charset="0"/>
                  <a:ea typeface="ＭＳ 明朝" charset="-128"/>
                  <a:cs typeface="Times New Roman" charset="0"/>
                </a:rPr>
                <a:t>Universidad Autónoma del Estado de México</a:t>
              </a:r>
              <a:endParaRPr lang="es-ES_tradnl" altLang="es-ES_tradnl" sz="1800" dirty="0">
                <a:solidFill>
                  <a:schemeClr val="tx1"/>
                </a:solidFill>
                <a:latin typeface="Cambria" charset="0"/>
                <a:ea typeface="ＭＳ 明朝" charset="-128"/>
                <a:cs typeface="Times New Roman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_tradnl" sz="1400" b="1" dirty="0">
                  <a:solidFill>
                    <a:schemeClr val="tx1"/>
                  </a:solidFill>
                  <a:latin typeface="Arial" charset="0"/>
                  <a:ea typeface="ＭＳ 明朝" charset="-128"/>
                  <a:cs typeface="Times New Roman" charset="0"/>
                </a:rPr>
                <a:t> </a:t>
              </a:r>
              <a:endParaRPr lang="es-ES_tradnl" altLang="es-ES_tradnl" sz="1800" dirty="0">
                <a:solidFill>
                  <a:schemeClr val="tx1"/>
                </a:solidFill>
                <a:latin typeface="Cambria" charset="0"/>
                <a:ea typeface="ＭＳ 明朝" charset="-128"/>
                <a:cs typeface="Times New Roman" charset="0"/>
              </a:endParaRPr>
            </a:p>
          </p:txBody>
        </p:sp>
        <p:pic>
          <p:nvPicPr>
            <p:cNvPr id="4" name="Imagen 10" descr="Resultado de imagen para ESCUDO UAEM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8213" y="661988"/>
              <a:ext cx="930275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Cuadro de texto 6"/>
            <p:cNvSpPr txBox="1"/>
            <p:nvPr/>
          </p:nvSpPr>
          <p:spPr>
            <a:xfrm>
              <a:off x="4529138" y="1341438"/>
              <a:ext cx="3717925" cy="455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8580" tIns="34290" rIns="68580" bIns="34290"/>
            <a:lstStyle/>
            <a:p>
              <a:pPr eaLnBrk="1" hangingPunct="1">
                <a:spcAft>
                  <a:spcPts val="0"/>
                </a:spcAft>
                <a:defRPr/>
              </a:pPr>
              <a:r>
                <a:rPr lang="es-ES_tradnl" sz="1100" dirty="0">
                  <a:latin typeface="Avenir Light" charset="0"/>
                  <a:ea typeface="ＭＳ 明朝" charset="-128"/>
                  <a:cs typeface="Times New Roman" charset="0"/>
                </a:rPr>
                <a:t>Licenciatura en Contaduría</a:t>
              </a:r>
              <a:endParaRPr lang="es-ES_tradnl" sz="2000" dirty="0">
                <a:ea typeface="ＭＳ 明朝" charset="-128"/>
                <a:cs typeface="Times New Roman" charset="0"/>
              </a:endParaRPr>
            </a:p>
          </p:txBody>
        </p:sp>
      </p:grpSp>
      <p:sp>
        <p:nvSpPr>
          <p:cNvPr id="7" name="Subtítulo 2"/>
          <p:cNvSpPr txBox="1">
            <a:spLocks/>
          </p:cNvSpPr>
          <p:nvPr/>
        </p:nvSpPr>
        <p:spPr bwMode="auto">
          <a:xfrm>
            <a:off x="6445458" y="6097270"/>
            <a:ext cx="469741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5900"/>
                </a:solidFill>
                <a:latin typeface="Corbe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5900"/>
                </a:solidFill>
                <a:latin typeface="Corbe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5900"/>
                </a:solidFill>
                <a:latin typeface="Corbe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5900"/>
                </a:solidFill>
                <a:latin typeface="Corbe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ts val="1000"/>
              </a:spcBef>
              <a:buFontTx/>
              <a:buNone/>
            </a:pPr>
            <a:r>
              <a:rPr lang="es-MX" altLang="es-ES_tradnl" sz="1500" b="1" dirty="0">
                <a:solidFill>
                  <a:schemeClr val="tx1"/>
                </a:solidFill>
              </a:rPr>
              <a:t>Dr. en Ed. Lucio Navarro Sánchez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 bwMode="auto">
          <a:xfrm>
            <a:off x="1472782" y="4022442"/>
            <a:ext cx="8798269" cy="16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5900"/>
                </a:solidFill>
                <a:latin typeface="Corbel" charset="0"/>
              </a:defRPr>
            </a:lvl1pPr>
            <a:lvl2pPr marL="742950">
              <a:spcBef>
                <a:spcPct val="20000"/>
              </a:spcBef>
              <a:buChar char="–"/>
              <a:defRPr sz="2800">
                <a:solidFill>
                  <a:srgbClr val="005900"/>
                </a:solidFill>
                <a:latin typeface="Corbel" charset="0"/>
              </a:defRPr>
            </a:lvl2pPr>
            <a:lvl3pPr marL="1143000">
              <a:spcBef>
                <a:spcPct val="20000"/>
              </a:spcBef>
              <a:buChar char="•"/>
              <a:defRPr sz="2400">
                <a:solidFill>
                  <a:srgbClr val="005900"/>
                </a:solidFill>
                <a:latin typeface="Corbel" charset="0"/>
              </a:defRPr>
            </a:lvl3pPr>
            <a:lvl4pPr marL="1600200">
              <a:spcBef>
                <a:spcPct val="20000"/>
              </a:spcBef>
              <a:buChar char="–"/>
              <a:defRPr sz="2000">
                <a:solidFill>
                  <a:srgbClr val="005900"/>
                </a:solidFill>
                <a:latin typeface="Corbel" charset="0"/>
              </a:defRPr>
            </a:lvl4pPr>
            <a:lvl5pPr marL="2057400">
              <a:spcBef>
                <a:spcPct val="20000"/>
              </a:spcBef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5pPr>
            <a:lvl6pPr marL="2514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6pPr>
            <a:lvl7pPr marL="2971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7pPr>
            <a:lvl8pPr marL="3429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8pPr>
            <a:lvl9pPr marL="3886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9pPr>
          </a:lstStyle>
          <a:p>
            <a:pPr algn="ctr">
              <a:buFontTx/>
              <a:buNone/>
            </a:pPr>
            <a:r>
              <a:rPr lang="es-ES" altLang="es-ES_tradnl" sz="2000" b="1" dirty="0" smtClean="0">
                <a:solidFill>
                  <a:schemeClr val="accent4"/>
                </a:solidFill>
              </a:rPr>
              <a:t>UNIDAD  DE COMPETENCIA </a:t>
            </a:r>
            <a:r>
              <a:rPr lang="es-ES" altLang="es-ES_tradnl" sz="2000" b="1" dirty="0" smtClean="0">
                <a:solidFill>
                  <a:schemeClr val="accent4"/>
                </a:solidFill>
              </a:rPr>
              <a:t>1.- Concepto e importancia del emprendedor. Descripción del Proyecto</a:t>
            </a:r>
          </a:p>
          <a:p>
            <a:pPr algn="ctr">
              <a:buFontTx/>
              <a:buNone/>
            </a:pPr>
            <a:endParaRPr lang="es-ES" altLang="es-ES_tradnl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FontTx/>
              <a:buNone/>
            </a:pPr>
            <a:r>
              <a:rPr lang="es-ES" altLang="es-ES_tradnl" sz="2000" b="1" dirty="0" smtClean="0">
                <a:solidFill>
                  <a:schemeClr val="accent2"/>
                </a:solidFill>
              </a:rPr>
              <a:t>Tema: </a:t>
            </a:r>
            <a:r>
              <a:rPr lang="es-ES" altLang="es-ES_tradnl" sz="2000" b="1" dirty="0" smtClean="0">
                <a:solidFill>
                  <a:schemeClr val="accent2"/>
                </a:solidFill>
              </a:rPr>
              <a:t>Ideas de negocio (Definir cual es el negocio al que esta enfocado el proyecto y distinguirlo del producto o servicio que se ofrece.</a:t>
            </a:r>
            <a:endParaRPr lang="es-ES" altLang="es-ES_tradnl" sz="2000" b="1" dirty="0">
              <a:solidFill>
                <a:schemeClr val="accent2"/>
              </a:solidFill>
            </a:endParaRPr>
          </a:p>
          <a:p>
            <a:pPr algn="ctr">
              <a:buFontTx/>
              <a:buNone/>
            </a:pPr>
            <a:r>
              <a:rPr lang="es-ES" altLang="es-ES_tradnl" sz="20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s-ES" altLang="es-ES_tradnl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891966" y="2319003"/>
            <a:ext cx="10250905" cy="124142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s-MX" altLang="es-ES_tradnl" sz="2000" b="1" dirty="0" smtClean="0">
                <a:solidFill>
                  <a:schemeClr val="accent5">
                    <a:lumMod val="75000"/>
                  </a:schemeClr>
                </a:solidFill>
              </a:rPr>
              <a:t>UNIDAD DE APRENDIZAJE:</a:t>
            </a:r>
          </a:p>
          <a:p>
            <a:pPr marL="45720" indent="0" algn="ctr">
              <a:buNone/>
            </a:pPr>
            <a:r>
              <a:rPr lang="es-MX" altLang="es-ES_tradnl" sz="3600" b="1" dirty="0" smtClean="0"/>
              <a:t>DESARROLLO EMPRESARIAL</a:t>
            </a:r>
            <a:endParaRPr lang="es-MX" altLang="es-ES_tradnl" sz="3600" b="1" dirty="0"/>
          </a:p>
        </p:txBody>
      </p:sp>
      <p:sp>
        <p:nvSpPr>
          <p:cNvPr id="16" name="Marcador de fech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7AA6-D6BB-6F4C-824B-AC51E6D67063}" type="datetime1">
              <a:rPr lang="es-MX" smtClean="0"/>
              <a:t>27/09/18</a:t>
            </a:fld>
            <a:endParaRPr lang="es-MX"/>
          </a:p>
        </p:txBody>
      </p:sp>
      <p:sp>
        <p:nvSpPr>
          <p:cNvPr id="17" name="Marcador de pie de pá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8" name="Marcador de número de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129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0425" y="707196"/>
            <a:ext cx="637495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b="1" dirty="0" smtClean="0">
                <a:solidFill>
                  <a:schemeClr val="accent2"/>
                </a:solidFill>
              </a:rPr>
              <a:t>Ser un emprendedor:</a:t>
            </a:r>
          </a:p>
          <a:p>
            <a:r>
              <a:rPr lang="es-MX" sz="4800" dirty="0" smtClean="0"/>
              <a:t>El inicio de los negocios</a:t>
            </a:r>
            <a:endParaRPr lang="es-MX" sz="4800" dirty="0"/>
          </a:p>
        </p:txBody>
      </p:sp>
      <p:sp>
        <p:nvSpPr>
          <p:cNvPr id="3" name="Rectángulo 2"/>
          <p:cNvSpPr/>
          <p:nvPr/>
        </p:nvSpPr>
        <p:spPr>
          <a:xfrm>
            <a:off x="536619" y="2872984"/>
            <a:ext cx="81308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0" i="0" u="none" strike="noStrike" baseline="0" dirty="0" smtClean="0">
                <a:latin typeface="Lato" panose="020F0502020204030203" pitchFamily="34" charset="0"/>
              </a:rPr>
              <a:t>En el caso de</a:t>
            </a:r>
            <a:r>
              <a:rPr lang="es-MX" b="0" i="0" u="none" strike="noStrike" dirty="0" smtClean="0">
                <a:latin typeface="Lato" panose="020F0502020204030203" pitchFamily="34" charset="0"/>
              </a:rPr>
              <a:t> un empresario, la personalidad es </a:t>
            </a:r>
            <a:r>
              <a:rPr lang="es-MX" b="0" i="0" u="none" strike="noStrike" baseline="0" dirty="0" smtClean="0">
                <a:latin typeface="Lato" panose="020F0502020204030203" pitchFamily="34" charset="0"/>
              </a:rPr>
              <a:t>el resultado de:</a:t>
            </a:r>
            <a:endParaRPr lang="es-MX" dirty="0">
              <a:latin typeface="Lato" panose="020F0502020204030203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161034" y="2390254"/>
            <a:ext cx="5211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0" u="none" strike="noStrike" baseline="0" dirty="0" smtClean="0">
                <a:latin typeface="Cambria-Bold"/>
              </a:rPr>
              <a:t>¿Cómo es la personalidad de un Empresario?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0" r="29577" b="53917"/>
          <a:stretch/>
        </p:blipFill>
        <p:spPr>
          <a:xfrm>
            <a:off x="718859" y="3244097"/>
            <a:ext cx="3683787" cy="222942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4127375" y="3073816"/>
            <a:ext cx="6096000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50000"/>
              </a:lnSpc>
            </a:pPr>
            <a:r>
              <a:rPr lang="es-MX" dirty="0" smtClean="0">
                <a:latin typeface="Lato" panose="020F0502020204030203" pitchFamily="34" charset="0"/>
              </a:rPr>
              <a:t>Lo</a:t>
            </a:r>
            <a:r>
              <a:rPr lang="es-MX" b="0" i="0" u="none" strike="noStrike" baseline="0" dirty="0" smtClean="0">
                <a:latin typeface="Lato" panose="020F0502020204030203" pitchFamily="34" charset="0"/>
              </a:rPr>
              <a:t> que has sido</a:t>
            </a:r>
          </a:p>
          <a:p>
            <a:pPr>
              <a:lnSpc>
                <a:spcPct val="250000"/>
              </a:lnSpc>
            </a:pPr>
            <a:r>
              <a:rPr lang="es-MX" b="0" i="0" u="none" strike="noStrike" baseline="0" dirty="0" smtClean="0">
                <a:latin typeface="Lato" panose="020F0502020204030203" pitchFamily="34" charset="0"/>
              </a:rPr>
              <a:t>Lo que has hecho</a:t>
            </a:r>
          </a:p>
          <a:p>
            <a:pPr>
              <a:lnSpc>
                <a:spcPct val="250000"/>
              </a:lnSpc>
            </a:pPr>
            <a:r>
              <a:rPr lang="es-MX" dirty="0">
                <a:latin typeface="Lato" panose="020F0502020204030203" pitchFamily="34" charset="0"/>
              </a:rPr>
              <a:t>L</a:t>
            </a:r>
            <a:r>
              <a:rPr lang="es-MX" b="0" i="0" u="none" strike="noStrike" baseline="0" dirty="0" smtClean="0">
                <a:latin typeface="Lato" panose="020F0502020204030203" pitchFamily="34" charset="0"/>
              </a:rPr>
              <a:t>o que haces</a:t>
            </a:r>
          </a:p>
          <a:p>
            <a:pPr>
              <a:lnSpc>
                <a:spcPct val="250000"/>
              </a:lnSpc>
            </a:pPr>
            <a:r>
              <a:rPr lang="es-MX" dirty="0">
                <a:latin typeface="Lato" panose="020F0502020204030203" pitchFamily="34" charset="0"/>
              </a:rPr>
              <a:t>L</a:t>
            </a:r>
            <a:r>
              <a:rPr lang="es-MX" b="0" i="0" u="none" strike="noStrike" baseline="0" dirty="0" smtClean="0">
                <a:latin typeface="Lato" panose="020F0502020204030203" pitchFamily="34" charset="0"/>
              </a:rPr>
              <a:t>o que has pensado hacer</a:t>
            </a:r>
          </a:p>
          <a:p>
            <a:pPr>
              <a:lnSpc>
                <a:spcPct val="250000"/>
              </a:lnSpc>
            </a:pPr>
            <a:r>
              <a:rPr lang="es-MX" dirty="0">
                <a:latin typeface="Lato" panose="020F0502020204030203" pitchFamily="34" charset="0"/>
              </a:rPr>
              <a:t>L</a:t>
            </a:r>
            <a:r>
              <a:rPr lang="es-MX" b="0" i="0" u="none" strike="noStrike" baseline="0" dirty="0" smtClean="0">
                <a:latin typeface="Lato" panose="020F0502020204030203" pitchFamily="34" charset="0"/>
              </a:rPr>
              <a:t>o que quieres llevar a cabo</a:t>
            </a:r>
          </a:p>
        </p:txBody>
      </p:sp>
      <p:sp>
        <p:nvSpPr>
          <p:cNvPr id="8" name="Más 7"/>
          <p:cNvSpPr/>
          <p:nvPr/>
        </p:nvSpPr>
        <p:spPr>
          <a:xfrm>
            <a:off x="4717774" y="3737113"/>
            <a:ext cx="371061" cy="33130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ás 8"/>
          <p:cNvSpPr/>
          <p:nvPr/>
        </p:nvSpPr>
        <p:spPr>
          <a:xfrm>
            <a:off x="4717774" y="4409781"/>
            <a:ext cx="371061" cy="33130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Más 9"/>
          <p:cNvSpPr/>
          <p:nvPr/>
        </p:nvSpPr>
        <p:spPr>
          <a:xfrm>
            <a:off x="4717774" y="5152920"/>
            <a:ext cx="371061" cy="33130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Más 10"/>
          <p:cNvSpPr/>
          <p:nvPr/>
        </p:nvSpPr>
        <p:spPr>
          <a:xfrm>
            <a:off x="4717774" y="5801302"/>
            <a:ext cx="371061" cy="33130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/>
          <p:cNvSpPr/>
          <p:nvPr/>
        </p:nvSpPr>
        <p:spPr>
          <a:xfrm>
            <a:off x="7872099" y="4180199"/>
            <a:ext cx="43199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0" i="0" u="none" strike="noStrike" baseline="0" dirty="0" smtClean="0">
                <a:latin typeface="Lato" panose="020F0502020204030203" pitchFamily="34" charset="0"/>
              </a:rPr>
              <a:t>Las acciones y decisiones básicas para la gestación, fundación y operación de un negocio.</a:t>
            </a:r>
            <a:endParaRPr lang="es-MX" dirty="0">
              <a:latin typeface="Lato" panose="020F0502020204030203" pitchFamily="34" charset="0"/>
            </a:endParaRPr>
          </a:p>
        </p:txBody>
      </p:sp>
      <p:sp>
        <p:nvSpPr>
          <p:cNvPr id="13" name="Igual que 12"/>
          <p:cNvSpPr/>
          <p:nvPr/>
        </p:nvSpPr>
        <p:spPr>
          <a:xfrm>
            <a:off x="6716457" y="4348253"/>
            <a:ext cx="1094705" cy="58722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5918-E72D-2243-9D71-8EB2A70E4893}" type="datetime1">
              <a:rPr lang="es-MX" smtClean="0"/>
              <a:t>27/09/18</a:t>
            </a:fld>
            <a:endParaRPr lang="es-MX"/>
          </a:p>
        </p:txBody>
      </p:sp>
      <p:sp>
        <p:nvSpPr>
          <p:cNvPr id="16" name="Marcador de pie de página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877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0425" y="707196"/>
            <a:ext cx="43368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Plan de negocios</a:t>
            </a:r>
            <a:endParaRPr lang="es-MX" sz="4800" dirty="0"/>
          </a:p>
        </p:txBody>
      </p:sp>
      <p:sp>
        <p:nvSpPr>
          <p:cNvPr id="3" name="Rectángulo 2"/>
          <p:cNvSpPr/>
          <p:nvPr/>
        </p:nvSpPr>
        <p:spPr>
          <a:xfrm>
            <a:off x="1030310" y="1742978"/>
            <a:ext cx="101099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000" strike="noStrike" baseline="0" dirty="0" smtClean="0">
              <a:solidFill>
                <a:srgbClr val="000000"/>
              </a:solidFill>
              <a:latin typeface="Lato" panose="020F0502020204030203" pitchFamily="34" charset="0"/>
            </a:endParaRPr>
          </a:p>
          <a:p>
            <a:pPr marR="0" algn="just"/>
            <a:r>
              <a:rPr lang="es-MX" sz="2000" strike="noStrike" baseline="0" dirty="0" smtClean="0">
                <a:solidFill>
                  <a:srgbClr val="000000"/>
                </a:solidFill>
                <a:latin typeface="Lato" panose="020F0502020204030203" pitchFamily="34" charset="0"/>
              </a:rPr>
              <a:t> Un plan de negocios es una herramienta que permite al emprendedor realizar un proceso de planeación, para seleccionar el camino adecuado hacia el logro de sus</a:t>
            </a:r>
            <a:r>
              <a:rPr lang="es-MX" sz="2000" strike="noStrike" dirty="0" smtClean="0">
                <a:solidFill>
                  <a:srgbClr val="000000"/>
                </a:solidFill>
                <a:latin typeface="Lato" panose="020F0502020204030203" pitchFamily="34" charset="0"/>
              </a:rPr>
              <a:t> </a:t>
            </a:r>
            <a:r>
              <a:rPr lang="es-MX" sz="2000" strike="noStrike" baseline="0" dirty="0" smtClean="0">
                <a:solidFill>
                  <a:srgbClr val="000000"/>
                </a:solidFill>
                <a:latin typeface="Lato" panose="020F0502020204030203" pitchFamily="34" charset="0"/>
              </a:rPr>
              <a:t>metas y objetivos. </a:t>
            </a:r>
            <a:endParaRPr lang="es-MX" sz="2000" dirty="0">
              <a:latin typeface="Lato" panose="020F0502020204030203" pitchFamily="34" charset="0"/>
            </a:endParaRPr>
          </a:p>
        </p:txBody>
      </p:sp>
      <p:sp>
        <p:nvSpPr>
          <p:cNvPr id="5" name="Acorde 4"/>
          <p:cNvSpPr/>
          <p:nvPr/>
        </p:nvSpPr>
        <p:spPr>
          <a:xfrm>
            <a:off x="2318198" y="4250027"/>
            <a:ext cx="2537138" cy="2131453"/>
          </a:xfrm>
          <a:prstGeom prst="chor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Acorde 5"/>
          <p:cNvSpPr/>
          <p:nvPr/>
        </p:nvSpPr>
        <p:spPr>
          <a:xfrm rot="9920217">
            <a:off x="7579216" y="3045050"/>
            <a:ext cx="2537138" cy="2131453"/>
          </a:xfrm>
          <a:prstGeom prst="chor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839" y="2758641"/>
            <a:ext cx="5878947" cy="3733333"/>
          </a:xfrm>
          <a:prstGeom prst="rect">
            <a:avLst/>
          </a:prstGeom>
        </p:spPr>
      </p:pic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2E47-BD31-D44B-BEC9-AF718729943F}" type="datetime1">
              <a:rPr lang="es-MX" smtClean="0"/>
              <a:t>27/09/18</a:t>
            </a:fld>
            <a:endParaRPr lang="es-MX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8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59346" y="2737819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b="0" i="0" u="none" strike="noStrike" baseline="0" dirty="0" smtClean="0">
                <a:solidFill>
                  <a:srgbClr val="000000"/>
                </a:solidFill>
                <a:latin typeface="Lato" panose="020F0502020204030203" pitchFamily="34" charset="0"/>
              </a:rPr>
              <a:t>Medio para concretar ideas; es una forma de poner las ideas por escrito, en blanco y negro, de una manera formal y estructurada, por lo que se convierte en una guía de la actividad diaria del emprendedor. </a:t>
            </a:r>
            <a:endParaRPr lang="es-MX" sz="2000" dirty="0">
              <a:latin typeface="Lato" panose="020F05020202040302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00425" y="707196"/>
            <a:ext cx="43368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Plan de negocios</a:t>
            </a:r>
            <a:endParaRPr lang="es-MX" sz="4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699" y="1538193"/>
            <a:ext cx="4825318" cy="4669424"/>
          </a:xfrm>
          <a:prstGeom prst="rect">
            <a:avLst/>
          </a:prstGeom>
        </p:spPr>
      </p:pic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63919-F4C1-5E4C-89DF-4778EC4717B2}" type="datetime1">
              <a:rPr lang="es-MX" smtClean="0"/>
              <a:t>27/09/18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03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99153" y="784469"/>
            <a:ext cx="45465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Proceso creativo </a:t>
            </a:r>
            <a:endParaRPr lang="es-MX" sz="4800" dirty="0"/>
          </a:p>
        </p:txBody>
      </p:sp>
      <p:sp>
        <p:nvSpPr>
          <p:cNvPr id="7" name="Rectángulo 6"/>
          <p:cNvSpPr/>
          <p:nvPr/>
        </p:nvSpPr>
        <p:spPr>
          <a:xfrm>
            <a:off x="258400" y="2318312"/>
            <a:ext cx="1295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Preparación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2112137" y="4077523"/>
            <a:ext cx="1181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Incubación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6104585" y="4670669"/>
            <a:ext cx="1245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Iluminación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9029494" y="2782826"/>
            <a:ext cx="1256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Verificación</a:t>
            </a:r>
            <a:endParaRPr lang="es-MX" dirty="0"/>
          </a:p>
        </p:txBody>
      </p:sp>
      <p:grpSp>
        <p:nvGrpSpPr>
          <p:cNvPr id="35" name="Grupo 34"/>
          <p:cNvGrpSpPr/>
          <p:nvPr/>
        </p:nvGrpSpPr>
        <p:grpSpPr>
          <a:xfrm>
            <a:off x="1464268" y="2436240"/>
            <a:ext cx="7565226" cy="3664777"/>
            <a:chOff x="1283962" y="2436240"/>
            <a:chExt cx="7565226" cy="3664777"/>
          </a:xfrm>
        </p:grpSpPr>
        <p:cxnSp>
          <p:nvCxnSpPr>
            <p:cNvPr id="12" name="Conector recto 11"/>
            <p:cNvCxnSpPr/>
            <p:nvPr/>
          </p:nvCxnSpPr>
          <p:spPr>
            <a:xfrm>
              <a:off x="1283962" y="2436240"/>
              <a:ext cx="0" cy="1825949"/>
            </a:xfrm>
            <a:prstGeom prst="line">
              <a:avLst/>
            </a:prstGeom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 flipH="1">
              <a:off x="1283962" y="4262189"/>
              <a:ext cx="647869" cy="0"/>
            </a:xfrm>
            <a:prstGeom prst="line">
              <a:avLst/>
            </a:prstGeom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Conector recto 16"/>
            <p:cNvCxnSpPr/>
            <p:nvPr/>
          </p:nvCxnSpPr>
          <p:spPr>
            <a:xfrm>
              <a:off x="3113565" y="4262189"/>
              <a:ext cx="0" cy="1825949"/>
            </a:xfrm>
            <a:prstGeom prst="line">
              <a:avLst/>
            </a:prstGeom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" name="Conector recto 17"/>
            <p:cNvCxnSpPr/>
            <p:nvPr/>
          </p:nvCxnSpPr>
          <p:spPr>
            <a:xfrm flipH="1">
              <a:off x="3113567" y="6088138"/>
              <a:ext cx="2656168" cy="1"/>
            </a:xfrm>
            <a:prstGeom prst="line">
              <a:avLst/>
            </a:prstGeom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2" name="Conector recto 21"/>
            <p:cNvCxnSpPr/>
            <p:nvPr/>
          </p:nvCxnSpPr>
          <p:spPr>
            <a:xfrm flipH="1">
              <a:off x="5847006" y="4855335"/>
              <a:ext cx="2" cy="1245682"/>
            </a:xfrm>
            <a:prstGeom prst="line">
              <a:avLst/>
            </a:prstGeom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4" name="Conector recto 23"/>
            <p:cNvCxnSpPr/>
            <p:nvPr/>
          </p:nvCxnSpPr>
          <p:spPr>
            <a:xfrm flipH="1" flipV="1">
              <a:off x="7118617" y="4844957"/>
              <a:ext cx="1730571" cy="10377"/>
            </a:xfrm>
            <a:prstGeom prst="line">
              <a:avLst/>
            </a:prstGeom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0" name="Conector recto 29"/>
            <p:cNvCxnSpPr/>
            <p:nvPr/>
          </p:nvCxnSpPr>
          <p:spPr>
            <a:xfrm>
              <a:off x="8849188" y="2967492"/>
              <a:ext cx="0" cy="1825949"/>
            </a:xfrm>
            <a:prstGeom prst="line">
              <a:avLst/>
            </a:prstGeom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31" name="Rectángulo 30"/>
          <p:cNvSpPr/>
          <p:nvPr/>
        </p:nvSpPr>
        <p:spPr>
          <a:xfrm>
            <a:off x="1498703" y="2477252"/>
            <a:ext cx="24618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Momento en el que se define el problema, la tarea o la meta principal.</a:t>
            </a:r>
            <a:endParaRPr lang="es-MX" sz="1400" dirty="0"/>
          </a:p>
        </p:txBody>
      </p:sp>
      <p:sp>
        <p:nvSpPr>
          <p:cNvPr id="32" name="Rectángulo 31"/>
          <p:cNvSpPr/>
          <p:nvPr/>
        </p:nvSpPr>
        <p:spPr>
          <a:xfrm>
            <a:off x="489399" y="4579066"/>
            <a:ext cx="28044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1400" dirty="0" smtClean="0"/>
              <a:t>Dejar que nuestra memoria inconsciente trabaje libremente, estableciendo relaciones, analogías, comparando la situación actual con experiencias anteriores</a:t>
            </a:r>
            <a:endParaRPr lang="es-MX" sz="1400" dirty="0"/>
          </a:p>
        </p:txBody>
      </p:sp>
      <p:sp>
        <p:nvSpPr>
          <p:cNvPr id="33" name="Rectángulo 32"/>
          <p:cNvSpPr/>
          <p:nvPr/>
        </p:nvSpPr>
        <p:spPr>
          <a:xfrm>
            <a:off x="6085971" y="5070121"/>
            <a:ext cx="29435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El momento ¡eureka!: la idea acertada, aquella que nos impulsa a la acción, aparece. </a:t>
            </a:r>
            <a:endParaRPr lang="es-MX" sz="1400" dirty="0"/>
          </a:p>
        </p:txBody>
      </p:sp>
      <p:sp>
        <p:nvSpPr>
          <p:cNvPr id="37" name="Triángulo isósceles 36"/>
          <p:cNvSpPr/>
          <p:nvPr/>
        </p:nvSpPr>
        <p:spPr>
          <a:xfrm>
            <a:off x="3638331" y="1925279"/>
            <a:ext cx="1785383" cy="151613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Rectángulo 33"/>
          <p:cNvSpPr/>
          <p:nvPr/>
        </p:nvSpPr>
        <p:spPr>
          <a:xfrm>
            <a:off x="9029494" y="3059506"/>
            <a:ext cx="32057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E</a:t>
            </a:r>
            <a:r>
              <a:rPr lang="es-MX" sz="1400" dirty="0" smtClean="0"/>
              <a:t>xaminar la validez de las ideas que tenemos conforme a unos criterios de evaluación. </a:t>
            </a:r>
            <a:endParaRPr lang="es-MX" sz="1400" dirty="0"/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7" b="100000" l="0" r="973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690" y="1870261"/>
            <a:ext cx="1559061" cy="1559061"/>
          </a:xfrm>
          <a:prstGeom prst="rect">
            <a:avLst/>
          </a:prstGeom>
        </p:spPr>
      </p:pic>
      <p:sp>
        <p:nvSpPr>
          <p:cNvPr id="38" name="Triángulo isósceles 37"/>
          <p:cNvSpPr/>
          <p:nvPr/>
        </p:nvSpPr>
        <p:spPr>
          <a:xfrm>
            <a:off x="3638331" y="4281005"/>
            <a:ext cx="1913729" cy="1471522"/>
          </a:xfrm>
          <a:prstGeom prst="triangle">
            <a:avLst/>
          </a:prstGeom>
          <a:solidFill>
            <a:srgbClr val="20D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9" name="Imagen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630" y="4002512"/>
            <a:ext cx="1693901" cy="1804155"/>
          </a:xfrm>
          <a:prstGeom prst="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5580">
            <a:off x="9198384" y="5054607"/>
            <a:ext cx="2615215" cy="1151654"/>
          </a:xfrm>
          <a:prstGeom prst="rect">
            <a:avLst/>
          </a:prstGeom>
        </p:spPr>
      </p:pic>
      <p:sp>
        <p:nvSpPr>
          <p:cNvPr id="42" name="Triángulo isósceles 41"/>
          <p:cNvSpPr/>
          <p:nvPr/>
        </p:nvSpPr>
        <p:spPr>
          <a:xfrm>
            <a:off x="6382918" y="2730822"/>
            <a:ext cx="1913729" cy="1471522"/>
          </a:xfrm>
          <a:prstGeom prst="triangle">
            <a:avLst/>
          </a:prstGeom>
          <a:solidFill>
            <a:srgbClr val="AE1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1" name="Imagen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236" y="2923184"/>
            <a:ext cx="1535065" cy="1371493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A9F1-F2B2-3E44-B3CB-4DFABBA97839}" type="datetime1">
              <a:rPr lang="es-MX" smtClean="0"/>
              <a:t>27/09/18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840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0425" y="707196"/>
            <a:ext cx="45163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Ideas de Negocio</a:t>
            </a:r>
            <a:endParaRPr lang="es-MX" sz="4800" dirty="0"/>
          </a:p>
        </p:txBody>
      </p:sp>
      <p:sp>
        <p:nvSpPr>
          <p:cNvPr id="3" name="Rectángulo 2"/>
          <p:cNvSpPr/>
          <p:nvPr/>
        </p:nvSpPr>
        <p:spPr>
          <a:xfrm>
            <a:off x="421282" y="2838913"/>
            <a:ext cx="45163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Algunos emprendedores encuentran que es más sencillo localizar los “</a:t>
            </a:r>
            <a:r>
              <a:rPr lang="es-MX" sz="2000" b="0" i="0" dirty="0" smtClean="0">
                <a:solidFill>
                  <a:schemeClr val="accent4"/>
                </a:solidFill>
                <a:effectLst/>
                <a:latin typeface="Lato" panose="020F0502020204030203" pitchFamily="34" charset="0"/>
              </a:rPr>
              <a:t>huecos</a:t>
            </a:r>
            <a:r>
              <a:rPr lang="es-MX" sz="2000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” dentro del mercado. </a:t>
            </a:r>
            <a:endParaRPr lang="es-MX" sz="20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793" y="1901601"/>
            <a:ext cx="6512777" cy="4561635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AA06-96F4-1C48-8CFE-6A47768D94DA}" type="datetime1">
              <a:rPr lang="es-MX" smtClean="0"/>
              <a:t>27/09/18</a:t>
            </a:fld>
            <a:endParaRPr lang="es-MX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88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990625" y="2266829"/>
            <a:ext cx="55025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Encontrar productos que están siendo </a:t>
            </a:r>
            <a:r>
              <a:rPr lang="es-MX" b="1" i="0" dirty="0" smtClean="0">
                <a:solidFill>
                  <a:schemeClr val="accent4"/>
                </a:solidFill>
                <a:effectLst/>
                <a:latin typeface="Lato" panose="020F0502020204030203" pitchFamily="34" charset="0"/>
              </a:rPr>
              <a:t>líderes</a:t>
            </a:r>
            <a:r>
              <a:rPr lang="es-MX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 en ventas en otros países, y que tal vez puedas vender en el tuyo si es que nadie más lo está haciendo.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844" y="2129882"/>
            <a:ext cx="3416189" cy="341618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011" y="3190159"/>
            <a:ext cx="5906542" cy="352679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800425" y="707196"/>
            <a:ext cx="45163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Ideas de Negocio</a:t>
            </a:r>
            <a:endParaRPr lang="es-MX" sz="4800" dirty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C262-88DD-CA4E-822A-E3C9E3F62126}" type="datetime1">
              <a:rPr lang="es-MX" smtClean="0"/>
              <a:t>27/09/18</a:t>
            </a:fld>
            <a:endParaRPr lang="es-MX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196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586" y="2938346"/>
            <a:ext cx="7468854" cy="420123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85025" y="2338182"/>
            <a:ext cx="10322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Ayuda a través  de la </a:t>
            </a:r>
            <a:r>
              <a:rPr lang="es-MX" b="1" i="0" dirty="0" smtClean="0">
                <a:solidFill>
                  <a:schemeClr val="accent4"/>
                </a:solidFill>
                <a:effectLst/>
                <a:latin typeface="Lato" panose="020F0502020204030203" pitchFamily="34" charset="0"/>
              </a:rPr>
              <a:t>ubicación</a:t>
            </a:r>
            <a:r>
              <a:rPr lang="es-MX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 de tu negocio o su </a:t>
            </a:r>
            <a:r>
              <a:rPr lang="es-MX" b="1" i="0" dirty="0" smtClean="0">
                <a:solidFill>
                  <a:schemeClr val="accent4"/>
                </a:solidFill>
                <a:effectLst/>
                <a:latin typeface="Lato" panose="020F0502020204030203" pitchFamily="34" charset="0"/>
              </a:rPr>
              <a:t>horario</a:t>
            </a:r>
            <a:r>
              <a:rPr lang="es-MX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: tal vez tu local se encuentre en un lugar que no le conviene para las ventas o que su horario no sea el óptimo para atraer a tu mercado meta.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087" y="3505058"/>
            <a:ext cx="1378748" cy="137874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668" y="5106329"/>
            <a:ext cx="1441296" cy="144129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00425" y="707196"/>
            <a:ext cx="45163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Ideas de Negocio</a:t>
            </a:r>
            <a:endParaRPr lang="es-MX" sz="4800" dirty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28A94-6178-2444-974A-F1A251437A57}" type="datetime1">
              <a:rPr lang="es-MX" smtClean="0"/>
              <a:t>27/09/18</a:t>
            </a:fld>
            <a:endParaRPr lang="es-MX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96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000358" y="2543085"/>
            <a:ext cx="62558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chemeClr val="accent4"/>
                </a:solidFill>
                <a:latin typeface="Lato" panose="020F0502020204030203" pitchFamily="34" charset="0"/>
              </a:rPr>
              <a:t>Renovar</a:t>
            </a:r>
            <a:r>
              <a:rPr lang="es-MX" dirty="0" smtClean="0">
                <a:solidFill>
                  <a:srgbClr val="303030"/>
                </a:solidFill>
                <a:latin typeface="Lato" panose="020F0502020204030203" pitchFamily="34" charset="0"/>
              </a:rPr>
              <a:t> ideas </a:t>
            </a:r>
            <a:r>
              <a:rPr lang="es-MX" dirty="0">
                <a:solidFill>
                  <a:srgbClr val="303030"/>
                </a:solidFill>
                <a:latin typeface="Lato" panose="020F0502020204030203" pitchFamily="34" charset="0"/>
              </a:rPr>
              <a:t>viejas, pero adaptadas al mercado actual, para convertirlas en ideas frescas. </a:t>
            </a:r>
            <a:r>
              <a:rPr lang="es-MX" dirty="0" smtClean="0">
                <a:solidFill>
                  <a:srgbClr val="303030"/>
                </a:solidFill>
                <a:latin typeface="Lato" panose="020F0502020204030203" pitchFamily="34" charset="0"/>
              </a:rPr>
              <a:t>Supone </a:t>
            </a:r>
            <a:r>
              <a:rPr lang="es-MX" dirty="0">
                <a:solidFill>
                  <a:srgbClr val="303030"/>
                </a:solidFill>
                <a:latin typeface="Lato" panose="020F0502020204030203" pitchFamily="34" charset="0"/>
              </a:rPr>
              <a:t>trabajar con alguna idea que ha sido popular previamente y que se encuentra en su declive.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4" t="25622" r="19882" b="25624"/>
          <a:stretch/>
        </p:blipFill>
        <p:spPr>
          <a:xfrm>
            <a:off x="5546768" y="3743414"/>
            <a:ext cx="5163014" cy="227657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522" y="2380074"/>
            <a:ext cx="3119706" cy="311970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800425" y="707196"/>
            <a:ext cx="45163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Ideas de Negocio</a:t>
            </a:r>
            <a:endParaRPr lang="es-MX" sz="4800" dirty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C7E0-7309-E54E-A85B-096F99D235CD}" type="datetime1">
              <a:rPr lang="es-MX" smtClean="0"/>
              <a:t>27/09/18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821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367346" y="2594660"/>
            <a:ext cx="49845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dirty="0">
                <a:solidFill>
                  <a:srgbClr val="303030"/>
                </a:solidFill>
                <a:latin typeface="Lato" panose="020F0502020204030203" pitchFamily="34" charset="0"/>
              </a:rPr>
              <a:t>Muchas empresas que han logrado el éxito, ha sido en la </a:t>
            </a:r>
            <a:r>
              <a:rPr lang="es-MX" b="1" dirty="0">
                <a:solidFill>
                  <a:schemeClr val="accent4"/>
                </a:solidFill>
                <a:latin typeface="Lato" panose="020F0502020204030203" pitchFamily="34" charset="0"/>
              </a:rPr>
              <a:t>red</a:t>
            </a:r>
            <a:r>
              <a:rPr lang="es-MX" dirty="0">
                <a:solidFill>
                  <a:srgbClr val="303030"/>
                </a:solidFill>
                <a:latin typeface="Lato" panose="020F0502020204030203" pitchFamily="34" charset="0"/>
              </a:rPr>
              <a:t>, se basan en ideas que son muy básicas y que simplemente han sido ajustadas para sacar el mayor provecho de la tecnología.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932" y="2109760"/>
            <a:ext cx="8469112" cy="317591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0" name="Rectángulo 9"/>
          <p:cNvSpPr/>
          <p:nvPr/>
        </p:nvSpPr>
        <p:spPr>
          <a:xfrm>
            <a:off x="800425" y="707196"/>
            <a:ext cx="45163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Ideas de Negocio</a:t>
            </a:r>
            <a:endParaRPr lang="es-MX" sz="4800" dirty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02D9B-1482-A148-9ACB-CC620466CAB9}" type="datetime1">
              <a:rPr lang="es-MX" smtClean="0"/>
              <a:t>27/09/18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390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759395" y="3452164"/>
            <a:ext cx="42823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303030"/>
                </a:solidFill>
                <a:latin typeface="Lato" panose="020F0502020204030203" pitchFamily="34" charset="0"/>
              </a:rPr>
              <a:t>B</a:t>
            </a:r>
            <a:r>
              <a:rPr lang="es-MX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usca aquellos </a:t>
            </a:r>
            <a:r>
              <a:rPr lang="es-MX" b="1" i="0" dirty="0" smtClean="0">
                <a:solidFill>
                  <a:schemeClr val="accent4"/>
                </a:solidFill>
                <a:effectLst/>
                <a:latin typeface="Lato" panose="020F0502020204030203" pitchFamily="34" charset="0"/>
              </a:rPr>
              <a:t>problemas</a:t>
            </a:r>
            <a:r>
              <a:rPr lang="es-MX" b="0" i="0" dirty="0" smtClean="0">
                <a:solidFill>
                  <a:schemeClr val="accent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s-MX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que requieren de una solución. Inventos nuevos pueden ser una buena opción a pesar del proceso de registro y patentes que implican. 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800425" y="707196"/>
            <a:ext cx="45163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Ideas de Negocio</a:t>
            </a:r>
            <a:endParaRPr lang="es-MX" sz="4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942" y="2459801"/>
            <a:ext cx="3959695" cy="3947502"/>
          </a:xfrm>
          <a:prstGeom prst="rect">
            <a:avLst/>
          </a:prstGeom>
        </p:spPr>
      </p:pic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4E3E-A86B-2149-9319-871ECE2DCE7C}" type="datetime1">
              <a:rPr lang="es-MX" smtClean="0"/>
              <a:t>27/09/18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979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1193" y="2873790"/>
            <a:ext cx="11029615" cy="1497507"/>
          </a:xfrm>
        </p:spPr>
        <p:txBody>
          <a:bodyPr/>
          <a:lstStyle/>
          <a:p>
            <a:r>
              <a:rPr lang="es-ES_tradnl" dirty="0" smtClean="0"/>
              <a:t>Objetivo</a:t>
            </a:r>
            <a:endParaRPr lang="es-ES_tradnl" dirty="0"/>
          </a:p>
        </p:txBody>
      </p:sp>
      <p:sp>
        <p:nvSpPr>
          <p:cNvPr id="5" name="CuadroTexto 4"/>
          <p:cNvSpPr txBox="1"/>
          <p:nvPr/>
        </p:nvSpPr>
        <p:spPr>
          <a:xfrm>
            <a:off x="581193" y="4971853"/>
            <a:ext cx="11029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>
                <a:solidFill>
                  <a:schemeClr val="bg1"/>
                </a:solidFill>
              </a:rPr>
              <a:t>Comprender y analizar el concepto e importancia del emprendedor, </a:t>
            </a:r>
          </a:p>
          <a:p>
            <a:pPr algn="ctr"/>
            <a:r>
              <a:rPr lang="es-ES_tradnl" sz="2400" b="1" dirty="0" smtClean="0">
                <a:solidFill>
                  <a:schemeClr val="bg1"/>
                </a:solidFill>
              </a:rPr>
              <a:t>así como sus características y habilidades, para generar una idea innovadora,  </a:t>
            </a:r>
          </a:p>
          <a:p>
            <a:pPr algn="ctr"/>
            <a:r>
              <a:rPr lang="es-ES_tradnl" sz="2400" b="1" dirty="0" smtClean="0">
                <a:solidFill>
                  <a:schemeClr val="bg1"/>
                </a:solidFill>
              </a:rPr>
              <a:t>como base para el desarrollo de una empresa (plan de negocios).</a:t>
            </a:r>
            <a:endParaRPr lang="es-ES_tradnl" sz="2400" b="1" dirty="0">
              <a:solidFill>
                <a:schemeClr val="bg1"/>
              </a:solidFill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5BFD-EA7E-BC42-95BE-FE175697C286}" type="datetime1">
              <a:rPr lang="es-MX" smtClean="0"/>
              <a:t>27/09/18</a:t>
            </a:fld>
            <a:endParaRPr lang="es-MX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520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0425" y="707196"/>
            <a:ext cx="54682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Claves de un negocio</a:t>
            </a:r>
          </a:p>
          <a:p>
            <a:r>
              <a:rPr lang="es-MX" sz="4800" dirty="0" smtClean="0">
                <a:solidFill>
                  <a:schemeClr val="accent2"/>
                </a:solidFill>
              </a:rPr>
              <a:t>RENTABLE</a:t>
            </a:r>
            <a:endParaRPr lang="es-MX" sz="4800" dirty="0">
              <a:solidFill>
                <a:schemeClr val="accent2"/>
              </a:solidFill>
            </a:endParaRPr>
          </a:p>
        </p:txBody>
      </p:sp>
      <p:sp>
        <p:nvSpPr>
          <p:cNvPr id="4" name="Elipse 3"/>
          <p:cNvSpPr/>
          <p:nvPr/>
        </p:nvSpPr>
        <p:spPr>
          <a:xfrm>
            <a:off x="381362" y="2597591"/>
            <a:ext cx="1622738" cy="14850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Elipse 4"/>
          <p:cNvSpPr/>
          <p:nvPr/>
        </p:nvSpPr>
        <p:spPr>
          <a:xfrm>
            <a:off x="1692860" y="4156111"/>
            <a:ext cx="1622738" cy="14850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Elipse 5"/>
          <p:cNvSpPr/>
          <p:nvPr/>
        </p:nvSpPr>
        <p:spPr>
          <a:xfrm>
            <a:off x="3534539" y="3241099"/>
            <a:ext cx="1622738" cy="14850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lipse 6"/>
          <p:cNvSpPr/>
          <p:nvPr/>
        </p:nvSpPr>
        <p:spPr>
          <a:xfrm>
            <a:off x="5490916" y="4156111"/>
            <a:ext cx="1622738" cy="14850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Elipse 7"/>
          <p:cNvSpPr/>
          <p:nvPr/>
        </p:nvSpPr>
        <p:spPr>
          <a:xfrm>
            <a:off x="7305626" y="3241099"/>
            <a:ext cx="1622738" cy="14850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Elipse 8"/>
          <p:cNvSpPr/>
          <p:nvPr/>
        </p:nvSpPr>
        <p:spPr>
          <a:xfrm>
            <a:off x="9453975" y="4156111"/>
            <a:ext cx="1622738" cy="14850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/>
          <p:cNvSpPr/>
          <p:nvPr/>
        </p:nvSpPr>
        <p:spPr>
          <a:xfrm>
            <a:off x="10319283" y="2597591"/>
            <a:ext cx="1622738" cy="14850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>
            <a:off x="1241357" y="2786099"/>
            <a:ext cx="11801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s-MX" b="0" i="0" dirty="0" smtClean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Define tu </a:t>
            </a:r>
          </a:p>
          <a:p>
            <a:pPr fontAlgn="base"/>
            <a:r>
              <a:rPr lang="es-MX" b="0" i="0" dirty="0" smtClean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nicho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2151449" y="4402945"/>
            <a:ext cx="17149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s-MX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Tu idea puede </a:t>
            </a:r>
          </a:p>
          <a:p>
            <a:pPr fontAlgn="base"/>
            <a:r>
              <a:rPr lang="es-MX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cambiar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4146274" y="3349851"/>
            <a:ext cx="1191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Buen</a:t>
            </a:r>
          </a:p>
          <a:p>
            <a:r>
              <a:rPr lang="es-MX" dirty="0" smtClean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 </a:t>
            </a:r>
            <a:r>
              <a:rPr lang="es-MX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liderazgo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6041724" y="4375290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Capacítate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8080511" y="3349851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Aprende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9968329" y="4481259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Innovación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0814316" y="2756400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Administra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5A3-1578-C140-A6B0-506CC9902DC5}" type="datetime1">
              <a:rPr lang="es-MX" smtClean="0"/>
              <a:t>27/09/18</a:t>
            </a:fld>
            <a:endParaRPr lang="es-MX"/>
          </a:p>
        </p:txBody>
      </p:sp>
      <p:sp>
        <p:nvSpPr>
          <p:cNvPr id="20" name="Marcador de pie de pá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21" name="Marcador de número de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978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91685" y="1915363"/>
            <a:ext cx="913734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/>
            <a:r>
              <a:rPr lang="es-MX" sz="1600" b="1" i="0" dirty="0" smtClean="0">
                <a:solidFill>
                  <a:srgbClr val="303030"/>
                </a:solidFill>
                <a:effectLst/>
                <a:latin typeface="inherit"/>
              </a:rPr>
              <a:t>1. Define tu nicho</a:t>
            </a:r>
            <a:endParaRPr lang="es-MX" sz="1600" b="1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  <a:p>
            <a:pPr algn="r" fontAlgn="base"/>
            <a:r>
              <a:rPr lang="es-MX" sz="1600" b="0" i="0" dirty="0" smtClean="0">
                <a:solidFill>
                  <a:srgbClr val="303030"/>
                </a:solidFill>
                <a:effectLst/>
                <a:latin typeface="inherit"/>
              </a:rPr>
              <a:t>No inicies en un mercado muy grande, y con alta demanda sólo porque sí, lo más recomendable es iniciar bien enfocado, con suficiente soporte para atenderlo adecuadamente.</a:t>
            </a:r>
          </a:p>
          <a:p>
            <a:pPr algn="r" fontAlgn="base"/>
            <a:endParaRPr lang="es-MX" sz="1600" b="0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  <a:p>
            <a:pPr algn="r" fontAlgn="base"/>
            <a:r>
              <a:rPr lang="es-MX" sz="1600" b="1" i="0" dirty="0" smtClean="0">
                <a:solidFill>
                  <a:srgbClr val="303030"/>
                </a:solidFill>
                <a:effectLst/>
                <a:latin typeface="inherit"/>
              </a:rPr>
              <a:t>2. Tu idea puede cambiar</a:t>
            </a:r>
            <a:endParaRPr lang="es-MX" sz="1600" b="1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  <a:p>
            <a:pPr algn="r" fontAlgn="base"/>
            <a:r>
              <a:rPr lang="es-MX" sz="1600" b="0" i="0" dirty="0" smtClean="0">
                <a:solidFill>
                  <a:srgbClr val="303030"/>
                </a:solidFill>
                <a:effectLst/>
                <a:latin typeface="inherit"/>
              </a:rPr>
              <a:t>Tal vez el planteamiento de tu negocio no es el adecuado, pero puedes ser flexible para adecuarlo a lo que necesitan tus clientes, si cambia lo que tenías pensado desde un principio, no te preocupes, es completamente normal. Debes realizar los cambios necesarios, siempre y cuando te siga apasionando lo que haces.</a:t>
            </a:r>
          </a:p>
          <a:p>
            <a:pPr algn="r" fontAlgn="base"/>
            <a:endParaRPr lang="es-MX" sz="1600" b="0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  <a:p>
            <a:pPr algn="r" fontAlgn="base"/>
            <a:r>
              <a:rPr lang="es-MX" sz="1600" b="1" i="0" dirty="0" smtClean="0">
                <a:solidFill>
                  <a:srgbClr val="303030"/>
                </a:solidFill>
                <a:effectLst/>
                <a:latin typeface="inherit"/>
              </a:rPr>
              <a:t>3. Buen liderazgo</a:t>
            </a:r>
            <a:endParaRPr lang="es-MX" sz="1600" b="1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  <a:p>
            <a:pPr algn="r" fontAlgn="base"/>
            <a:r>
              <a:rPr lang="es-MX" sz="1600" b="0" i="0" dirty="0" smtClean="0">
                <a:solidFill>
                  <a:srgbClr val="303030"/>
                </a:solidFill>
                <a:effectLst/>
                <a:latin typeface="inherit"/>
              </a:rPr>
              <a:t>Ten dirección empresarial, involúcrate con los objetivos personales</a:t>
            </a:r>
          </a:p>
          <a:p>
            <a:pPr algn="r" fontAlgn="base"/>
            <a:r>
              <a:rPr lang="es-MX" sz="1600" b="0" i="0" dirty="0" smtClean="0">
                <a:solidFill>
                  <a:srgbClr val="303030"/>
                </a:solidFill>
                <a:effectLst/>
                <a:latin typeface="inherit"/>
              </a:rPr>
              <a:t> de tu equipo para la buena construcción de tu empresa. Si crees que no cuentas</a:t>
            </a:r>
          </a:p>
          <a:p>
            <a:pPr algn="r" fontAlgn="base"/>
            <a:r>
              <a:rPr lang="es-MX" sz="1600" b="0" i="0" dirty="0" smtClean="0">
                <a:solidFill>
                  <a:srgbClr val="303030"/>
                </a:solidFill>
                <a:effectLst/>
                <a:latin typeface="inherit"/>
              </a:rPr>
              <a:t> con los elementos suficientes para guiar un equipo, encuentra un guía, un mentor.</a:t>
            </a:r>
            <a:endParaRPr lang="es-MX" sz="1600" b="0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00425" y="707196"/>
            <a:ext cx="54682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Claves de un negocio</a:t>
            </a:r>
          </a:p>
          <a:p>
            <a:r>
              <a:rPr lang="es-MX" sz="4800" dirty="0" smtClean="0">
                <a:solidFill>
                  <a:schemeClr val="accent2"/>
                </a:solidFill>
              </a:rPr>
              <a:t>RENTABLE</a:t>
            </a:r>
            <a:endParaRPr lang="es-MX" sz="4800" dirty="0">
              <a:solidFill>
                <a:schemeClr val="accent2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1544"/>
            <a:ext cx="5417656" cy="2556456"/>
          </a:xfrm>
          <a:prstGeom prst="rect">
            <a:avLst/>
          </a:prstGeom>
        </p:spPr>
      </p:pic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0AE-DE05-6748-A5E5-D2D77EDCD7CC}" type="datetime1">
              <a:rPr lang="es-MX" smtClean="0"/>
              <a:t>27/09/18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167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5" t="42866" r="10608"/>
          <a:stretch/>
        </p:blipFill>
        <p:spPr>
          <a:xfrm>
            <a:off x="6096000" y="4043967"/>
            <a:ext cx="5108620" cy="247744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656822" y="2276856"/>
            <a:ext cx="88477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600" b="1" i="0" dirty="0" smtClean="0">
                <a:solidFill>
                  <a:srgbClr val="303030"/>
                </a:solidFill>
                <a:effectLst/>
                <a:latin typeface="inherit"/>
              </a:rPr>
              <a:t>4. Capacítate</a:t>
            </a:r>
            <a:endParaRPr lang="es-MX" sz="1600" b="1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  <a:p>
            <a:pPr fontAlgn="base"/>
            <a:r>
              <a:rPr lang="es-MX" sz="1600" b="0" i="0" dirty="0" smtClean="0">
                <a:solidFill>
                  <a:srgbClr val="303030"/>
                </a:solidFill>
                <a:effectLst/>
                <a:latin typeface="inherit"/>
              </a:rPr>
              <a:t>Infórmate y capacítate constantemente, ya que conocer las tendencias de tu industria te mantendrá un paso al frente de tu competencia.</a:t>
            </a:r>
          </a:p>
          <a:p>
            <a:pPr fontAlgn="base"/>
            <a:endParaRPr lang="es-MX" sz="1600" b="0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  <a:p>
            <a:pPr fontAlgn="base"/>
            <a:r>
              <a:rPr lang="es-MX" sz="1600" b="1" i="0" dirty="0" smtClean="0">
                <a:solidFill>
                  <a:srgbClr val="303030"/>
                </a:solidFill>
                <a:effectLst/>
                <a:latin typeface="inherit"/>
              </a:rPr>
              <a:t>5. Aprende</a:t>
            </a:r>
            <a:endParaRPr lang="es-MX" sz="1600" b="1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  <a:p>
            <a:pPr fontAlgn="base"/>
            <a:r>
              <a:rPr lang="es-MX" sz="1600" b="0" i="0" dirty="0" smtClean="0">
                <a:solidFill>
                  <a:srgbClr val="303030"/>
                </a:solidFill>
                <a:effectLst/>
                <a:latin typeface="inherit"/>
              </a:rPr>
              <a:t>Tanto de los errores y aciertos puedes encontrar una fuente de aprendizaje invaluable. Analiza lo que aporta valor y desecha lo que no te sirve, considera el conocimiento de otros y la retroalimentación con personas especialistas.</a:t>
            </a:r>
          </a:p>
          <a:p>
            <a:pPr fontAlgn="base"/>
            <a:endParaRPr lang="es-MX" sz="1600" b="0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00425" y="707196"/>
            <a:ext cx="54682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Claves de un negocio</a:t>
            </a:r>
          </a:p>
          <a:p>
            <a:r>
              <a:rPr lang="es-MX" sz="4800" dirty="0" smtClean="0">
                <a:solidFill>
                  <a:schemeClr val="accent2"/>
                </a:solidFill>
              </a:rPr>
              <a:t>RENTABLE</a:t>
            </a:r>
            <a:endParaRPr lang="es-MX" sz="4800" dirty="0">
              <a:solidFill>
                <a:schemeClr val="accent2"/>
              </a:solidFill>
            </a:endParaRP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5446-DD76-B14D-949D-85AA6FFC608C}" type="datetime1">
              <a:rPr lang="es-MX" smtClean="0"/>
              <a:t>27/09/18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619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4" t="4325" r="16645" b="5175"/>
          <a:stretch/>
        </p:blipFill>
        <p:spPr>
          <a:xfrm>
            <a:off x="386366" y="2276856"/>
            <a:ext cx="6503831" cy="4391696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571481" y="2538752"/>
            <a:ext cx="926420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/>
            <a:r>
              <a:rPr lang="es-MX" b="1" i="0" dirty="0" smtClean="0">
                <a:solidFill>
                  <a:srgbClr val="303030"/>
                </a:solidFill>
                <a:effectLst/>
                <a:latin typeface="inherit"/>
              </a:rPr>
              <a:t>6. Innovación</a:t>
            </a:r>
            <a:endParaRPr lang="es-MX" b="1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  <a:p>
            <a:pPr algn="r" fontAlgn="base"/>
            <a:r>
              <a:rPr lang="es-MX" sz="1600" i="0" dirty="0" smtClean="0">
                <a:solidFill>
                  <a:srgbClr val="303030"/>
                </a:solidFill>
                <a:effectLst/>
                <a:latin typeface="inherit"/>
              </a:rPr>
              <a:t>Reinventa y fortalece tu modelo de negocio constantemente, </a:t>
            </a:r>
          </a:p>
          <a:p>
            <a:pPr algn="r" fontAlgn="base"/>
            <a:r>
              <a:rPr lang="es-MX" sz="1600" i="0" dirty="0" smtClean="0">
                <a:solidFill>
                  <a:srgbClr val="303030"/>
                </a:solidFill>
                <a:effectLst/>
                <a:latin typeface="inherit"/>
              </a:rPr>
              <a:t> hoy por hoy la innovación lo es todo. Se trata de </a:t>
            </a:r>
          </a:p>
          <a:p>
            <a:pPr algn="r" fontAlgn="base"/>
            <a:r>
              <a:rPr lang="es-MX" sz="1600" i="0" dirty="0" smtClean="0">
                <a:solidFill>
                  <a:srgbClr val="303030"/>
                </a:solidFill>
                <a:effectLst/>
                <a:latin typeface="inherit"/>
              </a:rPr>
              <a:t>encontrar en tus procesos y productos un giro</a:t>
            </a:r>
          </a:p>
          <a:p>
            <a:pPr algn="r" fontAlgn="base"/>
            <a:r>
              <a:rPr lang="es-MX" sz="1600" i="0" dirty="0" smtClean="0">
                <a:solidFill>
                  <a:srgbClr val="303030"/>
                </a:solidFill>
                <a:effectLst/>
                <a:latin typeface="inherit"/>
              </a:rPr>
              <a:t>especial que aporte un valor adicional.</a:t>
            </a:r>
          </a:p>
          <a:p>
            <a:pPr algn="r" fontAlgn="base"/>
            <a:endParaRPr lang="es-MX" b="0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  <a:p>
            <a:pPr algn="r" fontAlgn="base"/>
            <a:endParaRPr lang="es-MX" b="1" dirty="0">
              <a:solidFill>
                <a:srgbClr val="303030"/>
              </a:solidFill>
              <a:latin typeface="inherit"/>
            </a:endParaRPr>
          </a:p>
          <a:p>
            <a:pPr algn="r" fontAlgn="base"/>
            <a:r>
              <a:rPr lang="es-MX" b="1" i="0" dirty="0" smtClean="0">
                <a:solidFill>
                  <a:srgbClr val="303030"/>
                </a:solidFill>
                <a:effectLst/>
                <a:latin typeface="inherit"/>
              </a:rPr>
              <a:t>7. Administra</a:t>
            </a:r>
            <a:endParaRPr lang="es-MX" b="1" i="0" dirty="0" smtClean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  <a:p>
            <a:pPr algn="r" fontAlgn="base"/>
            <a:r>
              <a:rPr lang="es-MX" sz="1600" b="0" i="0" dirty="0" smtClean="0">
                <a:solidFill>
                  <a:srgbClr val="303030"/>
                </a:solidFill>
                <a:effectLst/>
                <a:latin typeface="inherit"/>
              </a:rPr>
              <a:t>Mantén un registro de ingresos, egresos, activos y pasivos. </a:t>
            </a:r>
          </a:p>
          <a:p>
            <a:pPr algn="r" fontAlgn="base"/>
            <a:r>
              <a:rPr lang="es-MX" sz="1600" b="0" i="0" dirty="0" smtClean="0">
                <a:solidFill>
                  <a:srgbClr val="303030"/>
                </a:solidFill>
                <a:effectLst/>
                <a:latin typeface="inherit"/>
              </a:rPr>
              <a:t>Una buena administración es indispensable </a:t>
            </a:r>
          </a:p>
          <a:p>
            <a:pPr algn="r" fontAlgn="base"/>
            <a:r>
              <a:rPr lang="es-MX" sz="1600" b="0" i="0" dirty="0" smtClean="0">
                <a:solidFill>
                  <a:srgbClr val="303030"/>
                </a:solidFill>
                <a:effectLst/>
                <a:latin typeface="inherit"/>
              </a:rPr>
              <a:t>para que tu negocio perdure.</a:t>
            </a:r>
            <a:endParaRPr lang="es-MX" sz="1600" b="0" i="0" dirty="0">
              <a:solidFill>
                <a:srgbClr val="303030"/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00425" y="707196"/>
            <a:ext cx="54682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Claves de un negocio</a:t>
            </a:r>
          </a:p>
          <a:p>
            <a:r>
              <a:rPr lang="es-MX" sz="4800" dirty="0" smtClean="0">
                <a:solidFill>
                  <a:schemeClr val="accent2"/>
                </a:solidFill>
              </a:rPr>
              <a:t>RENTABLE</a:t>
            </a:r>
            <a:endParaRPr lang="es-MX" sz="4800" dirty="0">
              <a:solidFill>
                <a:schemeClr val="accent2"/>
              </a:solidFill>
            </a:endParaRP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09B2-89E1-7342-97CD-82991D2C26CB}" type="datetime1">
              <a:rPr lang="es-MX" smtClean="0"/>
              <a:t>27/09/18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188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99153" y="784469"/>
            <a:ext cx="553869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/>
              <a:t>Selección del </a:t>
            </a:r>
            <a:r>
              <a:rPr lang="es-MX" sz="4800" dirty="0" smtClean="0"/>
              <a:t>tipo </a:t>
            </a:r>
            <a:r>
              <a:rPr lang="es-MX" sz="4800" dirty="0"/>
              <a:t>de </a:t>
            </a:r>
            <a:endParaRPr lang="es-MX" sz="4800" dirty="0" smtClean="0"/>
          </a:p>
          <a:p>
            <a:r>
              <a:rPr lang="es-MX" sz="4800" dirty="0" smtClean="0"/>
              <a:t>negocio </a:t>
            </a:r>
            <a:r>
              <a:rPr lang="es-MX" sz="4800" dirty="0"/>
              <a:t>a </a:t>
            </a:r>
            <a:r>
              <a:rPr lang="es-MX" sz="4800" dirty="0" smtClean="0"/>
              <a:t>crear</a:t>
            </a:r>
            <a:endParaRPr lang="es-MX" sz="4800" dirty="0"/>
          </a:p>
        </p:txBody>
      </p:sp>
      <p:sp>
        <p:nvSpPr>
          <p:cNvPr id="5" name="Rectángulo 4"/>
          <p:cNvSpPr/>
          <p:nvPr/>
        </p:nvSpPr>
        <p:spPr>
          <a:xfrm>
            <a:off x="599153" y="2986186"/>
            <a:ext cx="2517534" cy="207204"/>
          </a:xfrm>
          <a:prstGeom prst="rect">
            <a:avLst/>
          </a:prstGeom>
          <a:solidFill>
            <a:srgbClr val="20D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739665" y="3207672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0" u="none" strike="noStrike" baseline="0" dirty="0" smtClean="0">
                <a:latin typeface="Gisha" panose="020B0502040204020203" pitchFamily="34" charset="-79"/>
                <a:cs typeface="Gisha" panose="020B0502040204020203" pitchFamily="34" charset="-79"/>
              </a:rPr>
              <a:t>Conocimiento de la</a:t>
            </a:r>
          </a:p>
          <a:p>
            <a:r>
              <a:rPr lang="es-MX" i="0" u="none" strike="noStrike" baseline="0" dirty="0" smtClean="0">
                <a:latin typeface="Gisha" panose="020B0502040204020203" pitchFamily="34" charset="-79"/>
                <a:cs typeface="Gisha" panose="020B0502040204020203" pitchFamily="34" charset="-79"/>
              </a:rPr>
              <a:t> actividad a escoger</a:t>
            </a:r>
            <a:endParaRPr lang="es-MX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172755" y="2693298"/>
            <a:ext cx="80192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0" i="0" u="none" strike="noStrike" baseline="0" dirty="0" smtClean="0">
                <a:latin typeface="Lato" panose="020F0502020204030203" pitchFamily="34" charset="0"/>
              </a:rPr>
              <a:t>Para ser empresario se necesita algo muy importante: </a:t>
            </a:r>
          </a:p>
          <a:p>
            <a:pPr algn="just"/>
            <a:endParaRPr lang="es-MX" b="0" i="0" u="none" strike="noStrike" baseline="0" dirty="0" smtClean="0">
              <a:latin typeface="Lato" panose="020F050202020403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b="0" i="0" u="none" strike="noStrike" baseline="0" dirty="0" smtClean="0">
                <a:latin typeface="Lato" panose="020F0502020204030203" pitchFamily="34" charset="0"/>
              </a:rPr>
              <a:t>Un producto o servicio que satisfaga una necesidad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b="0" i="0" u="none" strike="noStrike" baseline="0" dirty="0" smtClean="0">
                <a:latin typeface="Lato" panose="020F0502020204030203" pitchFamily="34" charset="0"/>
              </a:rPr>
              <a:t>Una razón social o sociedad mercantil para comercializarlo</a:t>
            </a:r>
          </a:p>
          <a:p>
            <a:pPr algn="just"/>
            <a:endParaRPr lang="es-MX" dirty="0">
              <a:latin typeface="Lato" panose="020F0502020204030203" pitchFamily="34" charset="0"/>
            </a:endParaRPr>
          </a:p>
          <a:p>
            <a:pPr algn="just"/>
            <a:r>
              <a:rPr lang="es-MX" b="0" i="0" u="none" strike="noStrike" baseline="0" dirty="0" smtClean="0">
                <a:latin typeface="Lato" panose="020F0502020204030203" pitchFamily="34" charset="0"/>
              </a:rPr>
              <a:t> Determinar qué es lo que vas a comercializar, que debe además</a:t>
            </a:r>
          </a:p>
          <a:p>
            <a:pPr algn="just"/>
            <a:r>
              <a:rPr lang="es-MX" b="0" i="0" u="none" strike="noStrike" baseline="0" dirty="0" smtClean="0">
                <a:latin typeface="Lato" panose="020F0502020204030203" pitchFamily="34" charset="0"/>
              </a:rPr>
              <a:t>estar de acuerdo con tu personalidad, conocimientos, experiencias, preferencias, cualidades, expectativas comerciales y sobre todo que disfrutes mucho haciéndolo.</a:t>
            </a:r>
            <a:endParaRPr lang="es-MX" dirty="0">
              <a:latin typeface="Lato" panose="020F0502020204030203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61" y="3897362"/>
            <a:ext cx="2762518" cy="2762518"/>
          </a:xfrm>
          <a:prstGeom prst="rect">
            <a:avLst/>
          </a:prstGeom>
        </p:spPr>
      </p:pic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FB04-51EF-134C-8D2B-86C1570BAE5C}" type="datetime1">
              <a:rPr lang="es-MX" smtClean="0"/>
              <a:t>27/09/18</a:t>
            </a:fld>
            <a:endParaRPr lang="es-MX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583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38994" y="784469"/>
            <a:ext cx="76163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dirty="0"/>
              <a:t>Características </a:t>
            </a:r>
            <a:r>
              <a:rPr lang="es-MX" sz="4800" b="1" dirty="0">
                <a:solidFill>
                  <a:schemeClr val="accent2"/>
                </a:solidFill>
              </a:rPr>
              <a:t>físicas </a:t>
            </a:r>
            <a:endParaRPr lang="es-MX" sz="4800" b="1" dirty="0" smtClean="0">
              <a:solidFill>
                <a:schemeClr val="accent2"/>
              </a:solidFill>
            </a:endParaRPr>
          </a:p>
          <a:p>
            <a:r>
              <a:rPr lang="es-MX" sz="4800" dirty="0" smtClean="0"/>
              <a:t>que </a:t>
            </a:r>
            <a:r>
              <a:rPr lang="es-MX" sz="4800" dirty="0"/>
              <a:t>debe cumplir un Negocio</a:t>
            </a:r>
          </a:p>
        </p:txBody>
      </p:sp>
      <p:sp>
        <p:nvSpPr>
          <p:cNvPr id="4" name="Rectángulo 3"/>
          <p:cNvSpPr/>
          <p:nvPr/>
        </p:nvSpPr>
        <p:spPr>
          <a:xfrm>
            <a:off x="638993" y="2757610"/>
            <a:ext cx="509210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0" i="0" u="none" strike="noStrike" baseline="0" dirty="0" smtClean="0">
                <a:latin typeface="Lato" panose="020F0502020204030203" pitchFamily="34" charset="0"/>
              </a:rPr>
              <a:t>Hay que tener cuidado para asegurarse de que el edificio es apropiado para una empresa específica sin importar si se va a tener un edificio existente o se va a construir uno nuevo. El edificio que se elija debe estar diseñado para algo más que resguardarse de la lluvia también debe promover la empresa y ayudarla a que funcione bien.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091706" y="5857837"/>
            <a:ext cx="51679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i="0" u="none" strike="noStrike" baseline="0" dirty="0" smtClean="0">
                <a:solidFill>
                  <a:srgbClr val="124A99"/>
                </a:solidFill>
                <a:latin typeface="Lato" panose="020F0502020204030203" pitchFamily="34" charset="0"/>
              </a:rPr>
              <a:t>¿Tiene el edificio una vista que hagan que los clientes potenciales volteen y quieran entrar?</a:t>
            </a:r>
            <a:endParaRPr lang="es-MX" sz="2000" dirty="0">
              <a:solidFill>
                <a:srgbClr val="124A99"/>
              </a:solidFill>
              <a:latin typeface="Lato" panose="020F0502020204030203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214" y="1136669"/>
            <a:ext cx="4876800" cy="48768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386" y="2416671"/>
            <a:ext cx="2524259" cy="337862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638993" y="4788935"/>
            <a:ext cx="5373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b="0" i="0" u="none" strike="noStrike" baseline="0" dirty="0" smtClean="0">
                <a:latin typeface="Lato" panose="020F0502020204030203" pitchFamily="34" charset="0"/>
              </a:rPr>
              <a:t>Estos elementos se denominan </a:t>
            </a:r>
            <a:r>
              <a:rPr lang="es-MX" b="1" i="0" u="none" strike="noStrike" baseline="0" dirty="0" smtClean="0">
                <a:solidFill>
                  <a:schemeClr val="accent2"/>
                </a:solidFill>
                <a:latin typeface="Lato" panose="020F0502020204030203" pitchFamily="34" charset="0"/>
              </a:rPr>
              <a:t>vista y habitabilidad</a:t>
            </a:r>
            <a:r>
              <a:rPr lang="es-MX" b="0" i="0" u="none" strike="noStrike" baseline="0" dirty="0" smtClean="0">
                <a:latin typeface="Lato" panose="020F0502020204030203" pitchFamily="34" charset="0"/>
              </a:rPr>
              <a:t>. 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828EA-D3E2-3842-BC0F-07253F1E108C}" type="datetime1">
              <a:rPr lang="es-MX" smtClean="0"/>
              <a:t>27/09/18</a:t>
            </a:fld>
            <a:endParaRPr lang="es-MX"/>
          </a:p>
        </p:txBody>
      </p:sp>
      <p:sp>
        <p:nvSpPr>
          <p:cNvPr id="11" name="Marcador de pie de pá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210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38994" y="784469"/>
            <a:ext cx="76163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dirty="0" smtClean="0"/>
              <a:t>Factores </a:t>
            </a:r>
            <a:r>
              <a:rPr lang="es-MX" sz="4800" b="1" dirty="0" smtClean="0">
                <a:solidFill>
                  <a:srgbClr val="EE8008"/>
                </a:solidFill>
              </a:rPr>
              <a:t>externos </a:t>
            </a:r>
            <a:r>
              <a:rPr lang="es-MX" sz="4800" dirty="0" smtClean="0"/>
              <a:t>para la creación de negocios</a:t>
            </a:r>
            <a:endParaRPr lang="es-MX" sz="4800" dirty="0"/>
          </a:p>
        </p:txBody>
      </p:sp>
      <p:sp>
        <p:nvSpPr>
          <p:cNvPr id="3" name="Rectángulo 2"/>
          <p:cNvSpPr/>
          <p:nvPr/>
        </p:nvSpPr>
        <p:spPr>
          <a:xfrm>
            <a:off x="746975" y="2767610"/>
            <a:ext cx="11153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0" i="0" u="none" strike="noStrike" baseline="0" dirty="0" smtClean="0">
                <a:latin typeface="Lato" panose="020F0502020204030203" pitchFamily="34" charset="0"/>
              </a:rPr>
              <a:t>Son todos aquellos factores que impactan a la empresa y no pueden ser controlados por ella, tales como las políticas del gobierno, los fenómenos económicos como la inflación, las modas, etcétera.</a:t>
            </a:r>
            <a:endParaRPr lang="es-MX" sz="2000" dirty="0">
              <a:latin typeface="Lato" panose="020F050202020403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078" y="3475496"/>
            <a:ext cx="2799061" cy="279906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808" y="3657161"/>
            <a:ext cx="3471083" cy="261739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777" y="3594141"/>
            <a:ext cx="3216499" cy="2680416"/>
          </a:xfrm>
          <a:prstGeom prst="rect">
            <a:avLst/>
          </a:prstGeom>
        </p:spPr>
      </p:pic>
      <p:sp>
        <p:nvSpPr>
          <p:cNvPr id="7" name="Menos 6"/>
          <p:cNvSpPr/>
          <p:nvPr/>
        </p:nvSpPr>
        <p:spPr>
          <a:xfrm rot="16200000">
            <a:off x="5602201" y="4911606"/>
            <a:ext cx="3863662" cy="283558"/>
          </a:xfrm>
          <a:prstGeom prst="mathMinus">
            <a:avLst/>
          </a:prstGeom>
          <a:solidFill>
            <a:srgbClr val="12D3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Menos 7"/>
          <p:cNvSpPr/>
          <p:nvPr/>
        </p:nvSpPr>
        <p:spPr>
          <a:xfrm rot="16200000">
            <a:off x="2635710" y="4911605"/>
            <a:ext cx="3863662" cy="283558"/>
          </a:xfrm>
          <a:prstGeom prst="mathMinus">
            <a:avLst/>
          </a:prstGeom>
          <a:solidFill>
            <a:srgbClr val="12D3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arcador de fech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EEC79-F357-284F-9E35-DD24D22720F8}" type="datetime1">
              <a:rPr lang="es-MX" smtClean="0"/>
              <a:t>27/09/18</a:t>
            </a:fld>
            <a:endParaRPr lang="es-MX"/>
          </a:p>
        </p:txBody>
      </p:sp>
      <p:sp>
        <p:nvSpPr>
          <p:cNvPr id="12" name="Marcador de pie de página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3" name="Marcador de número de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297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38994" y="784469"/>
            <a:ext cx="76163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dirty="0" smtClean="0"/>
              <a:t>Factores </a:t>
            </a:r>
            <a:r>
              <a:rPr lang="es-MX" sz="4800" b="1" dirty="0" smtClean="0">
                <a:solidFill>
                  <a:srgbClr val="EE8008"/>
                </a:solidFill>
              </a:rPr>
              <a:t>internos </a:t>
            </a:r>
            <a:r>
              <a:rPr lang="es-MX" sz="4800" dirty="0" smtClean="0"/>
              <a:t>para la creación de negocios</a:t>
            </a:r>
            <a:endParaRPr lang="es-MX" sz="4800" dirty="0"/>
          </a:p>
        </p:txBody>
      </p:sp>
      <p:sp>
        <p:nvSpPr>
          <p:cNvPr id="3" name="Rectángulo 2"/>
          <p:cNvSpPr/>
          <p:nvPr/>
        </p:nvSpPr>
        <p:spPr>
          <a:xfrm>
            <a:off x="536619" y="2619606"/>
            <a:ext cx="11041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0" i="0" u="none" strike="noStrike" baseline="0" dirty="0" smtClean="0">
                <a:latin typeface="Lato" panose="020F0502020204030203" pitchFamily="34" charset="0"/>
              </a:rPr>
              <a:t>Son aquellos que están dentro de la empresa, tales como los recursos humanos, la maquinaria y el equipo, los productos, etcétera.</a:t>
            </a:r>
            <a:endParaRPr lang="es-MX" sz="2000" dirty="0">
              <a:latin typeface="Lato" panose="020F050202020403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871" y="3327492"/>
            <a:ext cx="5276984" cy="3189579"/>
          </a:xfrm>
          <a:prstGeom prst="rect">
            <a:avLst/>
          </a:prstGeom>
        </p:spPr>
      </p:pic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B043F-01AE-564B-AF76-93E3ADDE043D}" type="datetime1">
              <a:rPr lang="es-MX" smtClean="0"/>
              <a:t>27/09/18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401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58981" y="3231042"/>
            <a:ext cx="37262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0" i="0" u="none" strike="noStrike" baseline="0" dirty="0" smtClean="0">
                <a:latin typeface="Lato" panose="020F0502020204030203" pitchFamily="34" charset="0"/>
              </a:rPr>
              <a:t>Equivale a una fábrica, taller u otro conjunto coordinado de instalaciones de producción,</a:t>
            </a:r>
          </a:p>
          <a:p>
            <a:pPr algn="just"/>
            <a:r>
              <a:rPr lang="es-MX" sz="2000" b="0" i="0" u="none" strike="noStrike" baseline="0" dirty="0" smtClean="0">
                <a:latin typeface="Lato" panose="020F0502020204030203" pitchFamily="34" charset="0"/>
              </a:rPr>
              <a:t>localizados en el mismo sitio.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38994" y="784469"/>
            <a:ext cx="76163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dirty="0" smtClean="0"/>
              <a:t>Factores para la creación de negocios</a:t>
            </a:r>
            <a:endParaRPr lang="es-MX" sz="4800" dirty="0"/>
          </a:p>
        </p:txBody>
      </p:sp>
      <p:sp>
        <p:nvSpPr>
          <p:cNvPr id="4" name="Rectángulo 3"/>
          <p:cNvSpPr/>
          <p:nvPr/>
        </p:nvSpPr>
        <p:spPr>
          <a:xfrm>
            <a:off x="1226259" y="2561753"/>
            <a:ext cx="3991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0" i="0" u="none" strike="noStrike" baseline="0" dirty="0" smtClean="0">
                <a:solidFill>
                  <a:srgbClr val="EE8008"/>
                </a:solidFill>
                <a:latin typeface="+mj-lt"/>
              </a:rPr>
              <a:t>CENTRO DE PRODUCCIÓN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339" y="1712890"/>
            <a:ext cx="6161163" cy="4217037"/>
          </a:xfrm>
          <a:prstGeom prst="rect">
            <a:avLst/>
          </a:prstGeom>
        </p:spPr>
      </p:pic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0E6A-E944-094A-B899-F4F883FFF00D}" type="datetime1">
              <a:rPr lang="es-MX" smtClean="0"/>
              <a:t>27/09/18</a:t>
            </a:fld>
            <a:endParaRPr lang="es-MX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536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99930" y="2702433"/>
            <a:ext cx="38682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b="0" i="0" u="none" strike="noStrike" baseline="0" dirty="0" smtClean="0">
              <a:latin typeface="Lato" panose="020F0502020204030203" pitchFamily="34" charset="0"/>
            </a:endParaRPr>
          </a:p>
          <a:p>
            <a:pPr algn="just"/>
            <a:r>
              <a:rPr lang="es-MX" sz="2000" b="0" i="0" u="none" strike="noStrike" baseline="0" dirty="0" smtClean="0">
                <a:latin typeface="Lato" panose="020F0502020204030203" pitchFamily="34" charset="0"/>
              </a:rPr>
              <a:t>Es el encuentro entre los diferentes productores de un bien, que constituyen la oferta y los clientes o compradores de estos bienes, que conforman la demanda.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38994" y="784469"/>
            <a:ext cx="76163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dirty="0" smtClean="0"/>
              <a:t>Factores para la creación de negocios</a:t>
            </a:r>
            <a:endParaRPr lang="es-MX" sz="4800" dirty="0"/>
          </a:p>
        </p:txBody>
      </p:sp>
      <p:sp>
        <p:nvSpPr>
          <p:cNvPr id="4" name="Rectángulo 3"/>
          <p:cNvSpPr/>
          <p:nvPr/>
        </p:nvSpPr>
        <p:spPr>
          <a:xfrm>
            <a:off x="1249274" y="2471601"/>
            <a:ext cx="16799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rgbClr val="EE8008"/>
                </a:solidFill>
                <a:latin typeface="+mj-lt"/>
              </a:rPr>
              <a:t>MERCADO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558" y="2471601"/>
            <a:ext cx="5616396" cy="2904479"/>
          </a:xfrm>
          <a:prstGeom prst="rect">
            <a:avLst/>
          </a:prstGeom>
        </p:spPr>
      </p:pic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5A1C-4B72-9346-87CA-B5D0CD898D2D}" type="datetime1">
              <a:rPr lang="es-MX" smtClean="0"/>
              <a:t>27/09/18</a:t>
            </a:fld>
            <a:endParaRPr lang="es-MX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120887" y="1767217"/>
            <a:ext cx="36060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600" dirty="0" smtClean="0"/>
              <a:t>IDEAS </a:t>
            </a:r>
            <a:r>
              <a:rPr lang="es-MX" sz="6600" i="1" dirty="0" smtClean="0"/>
              <a:t>de</a:t>
            </a:r>
            <a:endParaRPr lang="es-MX" sz="6600" i="1" dirty="0"/>
          </a:p>
        </p:txBody>
      </p:sp>
      <p:grpSp>
        <p:nvGrpSpPr>
          <p:cNvPr id="6" name="Grupo 5"/>
          <p:cNvGrpSpPr/>
          <p:nvPr/>
        </p:nvGrpSpPr>
        <p:grpSpPr>
          <a:xfrm>
            <a:off x="2601533" y="1760777"/>
            <a:ext cx="7533535" cy="3876541"/>
            <a:chOff x="2410549" y="3493939"/>
            <a:chExt cx="4876717" cy="2456221"/>
          </a:xfrm>
        </p:grpSpPr>
        <p:pic>
          <p:nvPicPr>
            <p:cNvPr id="1026" name="Picture 2" descr="Resultado de imagen para negocio 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83"/>
            <a:stretch/>
          </p:blipFill>
          <p:spPr bwMode="auto">
            <a:xfrm>
              <a:off x="2410549" y="3493939"/>
              <a:ext cx="4876717" cy="24562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ángulo 4"/>
            <p:cNvSpPr/>
            <p:nvPr/>
          </p:nvSpPr>
          <p:spPr>
            <a:xfrm>
              <a:off x="4405044" y="4503109"/>
              <a:ext cx="323116" cy="437881"/>
            </a:xfrm>
            <a:prstGeom prst="rect">
              <a:avLst/>
            </a:prstGeom>
            <a:solidFill>
              <a:srgbClr val="124A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7" name="CuadroTexto 6"/>
          <p:cNvSpPr txBox="1"/>
          <p:nvPr/>
        </p:nvSpPr>
        <p:spPr>
          <a:xfrm>
            <a:off x="8753375" y="5885645"/>
            <a:ext cx="27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Por: Lucio Navarro Sánchez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50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38994" y="784469"/>
            <a:ext cx="76163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dirty="0" smtClean="0"/>
              <a:t>La </a:t>
            </a:r>
            <a:r>
              <a:rPr lang="es-MX" sz="4800" b="1" dirty="0" smtClean="0">
                <a:solidFill>
                  <a:srgbClr val="EE8008"/>
                </a:solidFill>
              </a:rPr>
              <a:t>continuidad</a:t>
            </a:r>
            <a:r>
              <a:rPr lang="es-MX" sz="4800" dirty="0" smtClean="0"/>
              <a:t> de </a:t>
            </a:r>
          </a:p>
          <a:p>
            <a:r>
              <a:rPr lang="es-MX" sz="4800" dirty="0" smtClean="0"/>
              <a:t>un negocio</a:t>
            </a:r>
            <a:endParaRPr lang="es-MX" sz="4800" dirty="0"/>
          </a:p>
        </p:txBody>
      </p:sp>
      <p:sp>
        <p:nvSpPr>
          <p:cNvPr id="3" name="Rectángulo 2"/>
          <p:cNvSpPr/>
          <p:nvPr/>
        </p:nvSpPr>
        <p:spPr>
          <a:xfrm>
            <a:off x="999928" y="2702433"/>
            <a:ext cx="64569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latin typeface="Lato" panose="020F0502020204030203" pitchFamily="34" charset="0"/>
              </a:rPr>
              <a:t>La durabilidad de nuestro negocio dependerá del cumplimiento de características de emprendimiento, control de personal, impulso y rendimiento  económico, así como factores externos e internos que conllevarán a priorizar necesidades para el desarrollo o mantenimiento de nuestra empresa.</a:t>
            </a:r>
            <a:endParaRPr lang="es-MX" sz="2000" b="0" i="0" u="none" strike="noStrike" baseline="0" dirty="0" smtClean="0">
              <a:latin typeface="Lato" panose="020F050202020403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647" y="3102833"/>
            <a:ext cx="5400541" cy="307718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234" y="4641424"/>
            <a:ext cx="1300501" cy="130050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975" y="2702433"/>
            <a:ext cx="1592687" cy="1592687"/>
          </a:xfrm>
          <a:prstGeom prst="rect">
            <a:avLst/>
          </a:prstGeom>
        </p:spPr>
      </p:pic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34F10-42DE-064A-89CC-31534B0D0794}" type="datetime1">
              <a:rPr lang="es-MX" smtClean="0"/>
              <a:t>27/09/18</a:t>
            </a:fld>
            <a:endParaRPr lang="es-MX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228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335D-0ECF-8D45-824A-50220EEE2ED9}" type="datetime1">
              <a:rPr lang="es-MX" smtClean="0"/>
              <a:t>27/09/18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Desarrollo Empresarial</a:t>
            </a:r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31</a:t>
            </a:fld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Referencias</a:t>
            </a:r>
            <a:endParaRPr lang="es-ES_tradnl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4294967295"/>
          </p:nvPr>
        </p:nvSpPr>
        <p:spPr>
          <a:xfrm>
            <a:off x="575894" y="2070613"/>
            <a:ext cx="11029950" cy="3524250"/>
          </a:xfrm>
        </p:spPr>
        <p:txBody>
          <a:bodyPr/>
          <a:lstStyle/>
          <a:p>
            <a:pPr lvl="0"/>
            <a:r>
              <a:rPr lang="es-ES" dirty="0" smtClean="0"/>
              <a:t>Baca </a:t>
            </a:r>
            <a:r>
              <a:rPr lang="es-ES" dirty="0"/>
              <a:t>Urbina, Gabriel. Evaluación de Proyectos. 3ª ed. México D.F. 1995. Ed. Mc Graw Hill.</a:t>
            </a:r>
            <a:endParaRPr lang="es-ES_tradnl" dirty="0"/>
          </a:p>
          <a:p>
            <a:pPr lvl="0"/>
            <a:r>
              <a:rPr lang="es-ES" dirty="0" err="1" smtClean="0"/>
              <a:t>Sapag</a:t>
            </a:r>
            <a:r>
              <a:rPr lang="es-ES" dirty="0" smtClean="0"/>
              <a:t> </a:t>
            </a:r>
            <a:r>
              <a:rPr lang="es-ES" dirty="0" err="1"/>
              <a:t>Chain</a:t>
            </a:r>
            <a:r>
              <a:rPr lang="es-ES" dirty="0"/>
              <a:t>, </a:t>
            </a:r>
            <a:r>
              <a:rPr lang="es-ES" dirty="0" err="1"/>
              <a:t>Nassir</a:t>
            </a:r>
            <a:r>
              <a:rPr lang="es-ES" dirty="0"/>
              <a:t> y Reinaldo. Preparación y Evaluación de Proyectos de Inversión. 4ª ed.  México 2003. Ed. Mc Graw Hill.</a:t>
            </a:r>
            <a:endParaRPr lang="es-ES_tradnl" dirty="0"/>
          </a:p>
          <a:p>
            <a:pPr lvl="0"/>
            <a:r>
              <a:rPr lang="es-ES" dirty="0"/>
              <a:t>Universidad Autónoma del Estado de México. Manual para la elaboración del Plan de Negocios. México 2004.</a:t>
            </a:r>
            <a:endParaRPr lang="es-ES_tradnl" dirty="0"/>
          </a:p>
          <a:p>
            <a:pPr lvl="0"/>
            <a:r>
              <a:rPr lang="es-ES" dirty="0"/>
              <a:t>Alcaraz Rodríguez Rafael. El Emprendedor de Éxito. 1ª ed. México 1995. Ed. Mc Graw Hill.</a:t>
            </a:r>
            <a:endParaRPr lang="es-ES_tradnl" dirty="0"/>
          </a:p>
          <a:p>
            <a:pPr lvl="0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0477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0425" y="707196"/>
            <a:ext cx="21788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ÍNDICE</a:t>
            </a:r>
            <a:endParaRPr lang="es-MX" sz="4800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249251" y="1841679"/>
            <a:ext cx="25757" cy="4700789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1451735" y="1661375"/>
            <a:ext cx="5667385" cy="100096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¿Cómo iniciar un negocio?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Ser un emprendedor: El inicio de los negocios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Plan de negocios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Proceso creativo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Ideas de Negocio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Claves de un negocio rentable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Selección del tipo de negocio a crear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Características físicas que debe cumplir un Negocio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Factores externos para la creación de negocios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Factores internos para la creación de negocios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Factores para la creación de negocios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Lato" panose="020F0502020204030203" pitchFamily="34" charset="0"/>
              </a:rPr>
              <a:t>La continuidad de un negocio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 smtClean="0">
              <a:latin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s-MX" dirty="0">
              <a:latin typeface="Lato" panose="020F0502020204030203" pitchFamily="34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AC83-8042-DB4F-B0D6-16B58401B56A}" type="datetime1">
              <a:rPr lang="es-MX" smtClean="0"/>
              <a:t>27/09/18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09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538703" y="1473395"/>
            <a:ext cx="47823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Todos los negocios exitosos</a:t>
            </a:r>
          </a:p>
          <a:p>
            <a:r>
              <a:rPr lang="es-MX" sz="2800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 comenzaron siendo una </a:t>
            </a:r>
            <a:r>
              <a:rPr lang="es-MX" sz="2800" b="0" i="0" dirty="0" smtClean="0">
                <a:solidFill>
                  <a:srgbClr val="FF0000"/>
                </a:solidFill>
                <a:effectLst/>
                <a:latin typeface="Lato" panose="020F0502020204030203" pitchFamily="34" charset="0"/>
              </a:rPr>
              <a:t>idea</a:t>
            </a:r>
            <a:r>
              <a:rPr lang="es-MX" sz="2800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.</a:t>
            </a:r>
            <a:endParaRPr lang="es-MX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703" y="2049780"/>
            <a:ext cx="4876800" cy="4876800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790D-7EB0-9841-93F6-94ACABEDC253}" type="datetime1">
              <a:rPr lang="es-MX" smtClean="0"/>
              <a:t>27/09/18</a:t>
            </a:fld>
            <a:endParaRPr lang="es-MX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085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562" y="900180"/>
            <a:ext cx="5957820" cy="595782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935865" y="2014093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solidFill>
                  <a:schemeClr val="accent4"/>
                </a:solidFill>
                <a:latin typeface="Lato" panose="020F0502020204030203" pitchFamily="34" charset="0"/>
              </a:rPr>
              <a:t>I</a:t>
            </a:r>
            <a:r>
              <a:rPr lang="es-MX" sz="2000" b="1" i="0" dirty="0" smtClean="0">
                <a:solidFill>
                  <a:schemeClr val="accent4"/>
                </a:solidFill>
                <a:effectLst/>
                <a:latin typeface="Lato" panose="020F0502020204030203" pitchFamily="34" charset="0"/>
              </a:rPr>
              <a:t>nvestigar</a:t>
            </a:r>
            <a:r>
              <a:rPr lang="es-MX" sz="2000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 las nuevas tendencias de nuevos negocios. Es aconsejable encontrar en un sector de mercado que ya se encuentre establecido o que se encuentre en una etapa de rápido crecimiento. </a:t>
            </a:r>
            <a:endParaRPr lang="es-MX" sz="2000" dirty="0"/>
          </a:p>
        </p:txBody>
      </p:sp>
      <p:sp>
        <p:nvSpPr>
          <p:cNvPr id="3" name="Rectángulo 2"/>
          <p:cNvSpPr/>
          <p:nvPr/>
        </p:nvSpPr>
        <p:spPr>
          <a:xfrm>
            <a:off x="800425" y="707196"/>
            <a:ext cx="67461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¿Cómo iniciar un negocio?</a:t>
            </a:r>
            <a:endParaRPr lang="es-MX" sz="4800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7DBB-0484-1B42-B279-55F6EF53FACA}" type="datetime1">
              <a:rPr lang="es-MX" smtClean="0"/>
              <a:t>27/09/18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131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0425" y="707196"/>
            <a:ext cx="67461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dirty="0" smtClean="0"/>
              <a:t>¿Cómo iniciar un negocio?</a:t>
            </a:r>
            <a:endParaRPr lang="es-MX" sz="4800" dirty="0"/>
          </a:p>
        </p:txBody>
      </p:sp>
      <p:sp>
        <p:nvSpPr>
          <p:cNvPr id="3" name="Rectángulo 2"/>
          <p:cNvSpPr/>
          <p:nvPr/>
        </p:nvSpPr>
        <p:spPr>
          <a:xfrm>
            <a:off x="5224530" y="3070366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A pesar de que los sectores se encuentran saturados, al menos existe la </a:t>
            </a:r>
            <a:r>
              <a:rPr lang="es-MX" sz="2000" b="0" i="0" dirty="0" smtClean="0">
                <a:solidFill>
                  <a:schemeClr val="accent4"/>
                </a:solidFill>
                <a:effectLst/>
                <a:latin typeface="Lato" panose="020F0502020204030203" pitchFamily="34" charset="0"/>
              </a:rPr>
              <a:t>garantía</a:t>
            </a:r>
            <a:r>
              <a:rPr lang="es-MX" sz="2000" b="0" i="0" dirty="0" smtClean="0">
                <a:solidFill>
                  <a:srgbClr val="303030"/>
                </a:solidFill>
                <a:effectLst/>
                <a:latin typeface="Lato" panose="020F0502020204030203" pitchFamily="34" charset="0"/>
              </a:rPr>
              <a:t> de que funcionan y vale la pena tratar de obtener participación en ese mercado.</a:t>
            </a:r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15" y="1937025"/>
            <a:ext cx="3848100" cy="3848100"/>
          </a:xfrm>
          <a:prstGeom prst="rect">
            <a:avLst/>
          </a:prstGeom>
        </p:spPr>
      </p:pic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6C07-9008-DD4F-BB49-6C598D2A4BF0}" type="datetime1">
              <a:rPr lang="es-MX" smtClean="0"/>
              <a:t>27/09/18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20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0425" y="707196"/>
            <a:ext cx="637495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b="1" dirty="0" smtClean="0">
                <a:solidFill>
                  <a:schemeClr val="accent2"/>
                </a:solidFill>
              </a:rPr>
              <a:t>Ser un emprendedor:</a:t>
            </a:r>
          </a:p>
          <a:p>
            <a:r>
              <a:rPr lang="es-MX" sz="4800" dirty="0" smtClean="0"/>
              <a:t>El inicio de los negocios</a:t>
            </a:r>
            <a:endParaRPr lang="es-MX" sz="4800" dirty="0"/>
          </a:p>
        </p:txBody>
      </p:sp>
      <p:sp>
        <p:nvSpPr>
          <p:cNvPr id="4" name="Rectángulo 3"/>
          <p:cNvSpPr/>
          <p:nvPr/>
        </p:nvSpPr>
        <p:spPr>
          <a:xfrm>
            <a:off x="7613367" y="2276856"/>
            <a:ext cx="312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0" u="none" strike="noStrike" baseline="0" dirty="0" smtClean="0">
                <a:latin typeface="Cambria-Bold"/>
              </a:rPr>
              <a:t>¿Quién es un Empresario?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980" y="2888456"/>
            <a:ext cx="5234619" cy="1884463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244176" y="2703790"/>
            <a:ext cx="1487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0" i="0" u="none" strike="noStrike" baseline="0" dirty="0" smtClean="0">
                <a:latin typeface="Lato" panose="020F0502020204030203" pitchFamily="34" charset="0"/>
              </a:rPr>
              <a:t>Persona que: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59449" y="3073122"/>
            <a:ext cx="26201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0" i="0" u="none" strike="noStrike" baseline="0" dirty="0" smtClean="0">
                <a:latin typeface="Cambria" panose="02040503050406030204" pitchFamily="18" charset="0"/>
              </a:rPr>
              <a:t>Tiene deseo de ser independiente, de no trabajar para otros</a:t>
            </a:r>
            <a:endParaRPr lang="es-MX" dirty="0"/>
          </a:p>
        </p:txBody>
      </p:sp>
      <p:cxnSp>
        <p:nvCxnSpPr>
          <p:cNvPr id="10" name="Conector recto 9"/>
          <p:cNvCxnSpPr/>
          <p:nvPr/>
        </p:nvCxnSpPr>
        <p:spPr>
          <a:xfrm>
            <a:off x="569297" y="3113677"/>
            <a:ext cx="0" cy="825493"/>
          </a:xfrm>
          <a:prstGeom prst="line">
            <a:avLst/>
          </a:prstGeom>
          <a:ln w="57150">
            <a:solidFill>
              <a:srgbClr val="20D6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417156" y="4015353"/>
            <a:ext cx="0" cy="825493"/>
          </a:xfrm>
          <a:prstGeom prst="line">
            <a:avLst/>
          </a:prstGeom>
          <a:ln w="57150">
            <a:solidFill>
              <a:srgbClr val="20D6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>
            <a:off x="1439026" y="4015353"/>
            <a:ext cx="30261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latin typeface="Cambria" panose="02040503050406030204" pitchFamily="18" charset="0"/>
              </a:rPr>
              <a:t>C</a:t>
            </a:r>
            <a:r>
              <a:rPr lang="es-MX" b="0" i="0" u="none" strike="noStrike" baseline="0" dirty="0" smtClean="0">
                <a:latin typeface="Cambria" panose="02040503050406030204" pitchFamily="18" charset="0"/>
              </a:rPr>
              <a:t>rea y desarrolla una idea que representa la posible solución a necesidades</a:t>
            </a:r>
          </a:p>
        </p:txBody>
      </p:sp>
      <p:cxnSp>
        <p:nvCxnSpPr>
          <p:cNvPr id="15" name="Conector recto 14"/>
          <p:cNvCxnSpPr/>
          <p:nvPr/>
        </p:nvCxnSpPr>
        <p:spPr>
          <a:xfrm>
            <a:off x="2471077" y="4938683"/>
            <a:ext cx="0" cy="825493"/>
          </a:xfrm>
          <a:prstGeom prst="line">
            <a:avLst/>
          </a:prstGeom>
          <a:ln w="57150">
            <a:solidFill>
              <a:srgbClr val="20D6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2471077" y="495758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latin typeface="Cambria" panose="02040503050406030204" pitchFamily="18" charset="0"/>
              </a:rPr>
              <a:t>O</a:t>
            </a:r>
            <a:r>
              <a:rPr lang="es-MX" b="0" i="0" u="none" strike="noStrike" baseline="0" dirty="0" smtClean="0">
                <a:latin typeface="Cambria" panose="02040503050406030204" pitchFamily="18" charset="0"/>
              </a:rPr>
              <a:t>rganiza, dirige y asume los </a:t>
            </a:r>
          </a:p>
          <a:p>
            <a:r>
              <a:rPr lang="es-MX" b="0" i="0" u="none" strike="noStrike" baseline="0" dirty="0" smtClean="0">
                <a:latin typeface="Cambria" panose="02040503050406030204" pitchFamily="18" charset="0"/>
              </a:rPr>
              <a:t>riesgos medidos de la creación</a:t>
            </a:r>
          </a:p>
          <a:p>
            <a:r>
              <a:rPr lang="es-MX" b="0" i="0" u="none" strike="noStrike" baseline="0" dirty="0" smtClean="0">
                <a:latin typeface="Cambria" panose="02040503050406030204" pitchFamily="18" charset="0"/>
              </a:rPr>
              <a:t> y operación de su propio negocio</a:t>
            </a:r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2A4A-B3B3-1346-A7B9-1C6F39CB2213}" type="datetime1">
              <a:rPr lang="es-MX" smtClean="0"/>
              <a:t>27/09/18</a:t>
            </a:fld>
            <a:endParaRPr lang="es-MX"/>
          </a:p>
        </p:txBody>
      </p:sp>
      <p:sp>
        <p:nvSpPr>
          <p:cNvPr id="11" name="Marcador de pie de pá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598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0425" y="707196"/>
            <a:ext cx="637495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800" b="1" dirty="0" smtClean="0">
                <a:solidFill>
                  <a:schemeClr val="accent2"/>
                </a:solidFill>
              </a:rPr>
              <a:t>Ser un emprendedor:</a:t>
            </a:r>
          </a:p>
          <a:p>
            <a:r>
              <a:rPr lang="es-MX" sz="4800" dirty="0" smtClean="0"/>
              <a:t>El inicio de los negocios</a:t>
            </a:r>
            <a:endParaRPr lang="es-MX" sz="4800" dirty="0"/>
          </a:p>
        </p:txBody>
      </p:sp>
      <p:sp>
        <p:nvSpPr>
          <p:cNvPr id="3" name="Rectángulo 2"/>
          <p:cNvSpPr/>
          <p:nvPr/>
        </p:nvSpPr>
        <p:spPr>
          <a:xfrm>
            <a:off x="974501" y="2984900"/>
            <a:ext cx="53321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0" i="0" u="none" strike="noStrike" baseline="0" dirty="0" smtClean="0">
                <a:latin typeface="Lato" panose="020F0502020204030203" pitchFamily="34" charset="0"/>
                <a:cs typeface="Gisha" panose="020B0502040204020203" pitchFamily="34" charset="-79"/>
              </a:rPr>
              <a:t>Por su necesidad intrínseca de hacer las cosas a su manera, sin tener que dar cuentas a nadie.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b="0" i="0" u="none" strike="noStrike" baseline="0" dirty="0" smtClean="0">
              <a:latin typeface="Lato" panose="020F0502020204030203" pitchFamily="34" charset="0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0" i="0" u="none" strike="noStrike" baseline="0" dirty="0" smtClean="0">
                <a:latin typeface="Lato" panose="020F0502020204030203" pitchFamily="34" charset="0"/>
                <a:cs typeface="Gisha" panose="020B0502040204020203" pitchFamily="34" charset="-79"/>
              </a:rPr>
              <a:t> Por circunstancias inesperadas, como pérdida del empleo, alguna enfermedad repentina, o una modificación en su situación económica.</a:t>
            </a:r>
          </a:p>
          <a:p>
            <a:endParaRPr lang="es-MX" b="0" i="0" u="none" strike="noStrike" baseline="0" dirty="0" smtClean="0">
              <a:latin typeface="Lato" panose="020F0502020204030203" pitchFamily="34" charset="0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0" i="0" u="none" strike="noStrike" baseline="0" dirty="0" smtClean="0">
                <a:latin typeface="Lato" panose="020F0502020204030203" pitchFamily="34" charset="0"/>
                <a:cs typeface="Gisha" panose="020B0502040204020203" pitchFamily="34" charset="-79"/>
              </a:rPr>
              <a:t>Atraído por una necesidad de mercado que está seguro que puede satisfacer a un precio razonable y con una buena calidad.</a:t>
            </a:r>
            <a:endParaRPr lang="es-MX" dirty="0">
              <a:latin typeface="Lato" panose="020F0502020204030203" pitchFamily="34" charset="0"/>
              <a:cs typeface="Gisha" panose="020B0502040204020203" pitchFamily="34" charset="-79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632" y="2025802"/>
            <a:ext cx="5442915" cy="3646889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64239" y="2446212"/>
            <a:ext cx="4237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0" u="none" strike="noStrike" baseline="0" dirty="0" smtClean="0">
                <a:latin typeface="Cambria-Bold"/>
              </a:rPr>
              <a:t>¿Por qué un empresario se impulsa?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29DD-F5B0-E340-BE4B-6FAB0F1FB13D}" type="datetime1">
              <a:rPr lang="es-MX" smtClean="0"/>
              <a:t>27/09/18</a:t>
            </a:fld>
            <a:endParaRPr lang="es-MX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Desarrollo Empresarial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2197-EC1E-49C8-9575-F76F1CB2E50E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144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o">
  <a:themeElements>
    <a:clrScheme name="Amarillo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TM03457464[[fn=Dividendo]]</Template>
  <TotalTime>268</TotalTime>
  <Words>1551</Words>
  <Application>Microsoft Macintosh PowerPoint</Application>
  <PresentationFormat>Panorámica</PresentationFormat>
  <Paragraphs>272</Paragraphs>
  <Slides>31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5" baseType="lpstr">
      <vt:lpstr>Avenir Light</vt:lpstr>
      <vt:lpstr>Calibri</vt:lpstr>
      <vt:lpstr>Cambria</vt:lpstr>
      <vt:lpstr>Cambria-Bold</vt:lpstr>
      <vt:lpstr>Corbel</vt:lpstr>
      <vt:lpstr>Gill Sans MT</vt:lpstr>
      <vt:lpstr>Gisha</vt:lpstr>
      <vt:lpstr>inherit</vt:lpstr>
      <vt:lpstr>Lato</vt:lpstr>
      <vt:lpstr>ＭＳ 明朝</vt:lpstr>
      <vt:lpstr>Times New Roman</vt:lpstr>
      <vt:lpstr>Wingdings 2</vt:lpstr>
      <vt:lpstr>Arial</vt:lpstr>
      <vt:lpstr>Dividendo</vt:lpstr>
      <vt:lpstr>Presentación de PowerPoint</vt:lpstr>
      <vt:lpstr>Objetivo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Lucio Navarro</dc:creator>
  <cp:lastModifiedBy>Usuario de Microsoft Office</cp:lastModifiedBy>
  <cp:revision>38</cp:revision>
  <dcterms:created xsi:type="dcterms:W3CDTF">2018-09-18T20:41:28Z</dcterms:created>
  <dcterms:modified xsi:type="dcterms:W3CDTF">2018-09-27T20:39:06Z</dcterms:modified>
</cp:coreProperties>
</file>